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2"/>
  </p:notesMasterIdLst>
  <p:sldIdLst>
    <p:sldId id="256" r:id="rId5"/>
    <p:sldId id="584" r:id="rId6"/>
    <p:sldId id="257" r:id="rId7"/>
    <p:sldId id="600" r:id="rId8"/>
    <p:sldId id="598" r:id="rId9"/>
    <p:sldId id="539" r:id="rId10"/>
    <p:sldId id="617" r:id="rId11"/>
    <p:sldId id="533" r:id="rId12"/>
    <p:sldId id="623" r:id="rId13"/>
    <p:sldId id="622" r:id="rId14"/>
    <p:sldId id="570" r:id="rId15"/>
    <p:sldId id="581" r:id="rId16"/>
    <p:sldId id="609" r:id="rId17"/>
    <p:sldId id="566" r:id="rId18"/>
    <p:sldId id="619" r:id="rId19"/>
    <p:sldId id="618" r:id="rId20"/>
    <p:sldId id="334" r:id="rId21"/>
    <p:sldId id="580" r:id="rId22"/>
    <p:sldId id="614" r:id="rId23"/>
    <p:sldId id="613" r:id="rId24"/>
    <p:sldId id="532" r:id="rId25"/>
    <p:sldId id="620" r:id="rId26"/>
    <p:sldId id="601" r:id="rId27"/>
    <p:sldId id="597" r:id="rId28"/>
    <p:sldId id="615" r:id="rId29"/>
    <p:sldId id="616" r:id="rId30"/>
    <p:sldId id="58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3" autoAdjust="0"/>
    <p:restoredTop sz="81220" autoAdjust="0"/>
  </p:normalViewPr>
  <p:slideViewPr>
    <p:cSldViewPr snapToGrid="0" showGuides="1">
      <p:cViewPr varScale="1">
        <p:scale>
          <a:sx n="96" d="100"/>
          <a:sy n="96" d="100"/>
        </p:scale>
        <p:origin x="2016"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9CD4DF-96F8-472A-92E0-C5092D8C231D}" type="datetimeFigureOut">
              <a:rPr lang="en-US" smtClean="0"/>
              <a:t>3/14/2018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81F23-A760-4D8D-A9F7-3DE52B38AA5B}" type="slidenum">
              <a:rPr lang="en-US" smtClean="0"/>
              <a:t>‹#›</a:t>
            </a:fld>
            <a:endParaRPr lang="en-US" dirty="0"/>
          </a:p>
        </p:txBody>
      </p:sp>
    </p:spTree>
    <p:extLst>
      <p:ext uri="{BB962C8B-B14F-4D97-AF65-F5344CB8AC3E}">
        <p14:creationId xmlns:p14="http://schemas.microsoft.com/office/powerpoint/2010/main" val="3462381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Ecology received a report of an unknown sheen on the Columbia River in Wenatchee. Responders traced the sheen upstream to Rocky Reach Dam and notified Chelan County PUD. The PUD recently conducted routine maintenance on one of their turbines and had returned the unit to service two days prior to the sheen discovery. Shortly after shutting down the turbine, the sheen began to dissipate. PUD staff calculated the spilled volume to be 187 gallons of turbine oil. The turbine was kept offline for ongoing testing.</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5</a:t>
            </a:fld>
            <a:endParaRPr lang="en-US" dirty="0"/>
          </a:p>
        </p:txBody>
      </p:sp>
    </p:spTree>
    <p:extLst>
      <p:ext uri="{BB962C8B-B14F-4D97-AF65-F5344CB8AC3E}">
        <p14:creationId xmlns:p14="http://schemas.microsoft.com/office/powerpoint/2010/main" val="1418921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34’ P/C </a:t>
            </a:r>
            <a:r>
              <a:rPr lang="en-US" sz="1200" i="1" kern="1200" dirty="0" smtClean="0">
                <a:solidFill>
                  <a:schemeClr val="tx1"/>
                </a:solidFill>
                <a:effectLst/>
                <a:latin typeface="+mn-lt"/>
                <a:ea typeface="+mn-ea"/>
                <a:cs typeface="+mn-cs"/>
              </a:rPr>
              <a:t>Sinbad</a:t>
            </a:r>
            <a:r>
              <a:rPr lang="en-US" sz="1200" kern="1200" dirty="0" smtClean="0">
                <a:solidFill>
                  <a:schemeClr val="tx1"/>
                </a:solidFill>
                <a:effectLst/>
                <a:latin typeface="+mn-lt"/>
                <a:ea typeface="+mn-ea"/>
                <a:cs typeface="+mn-cs"/>
              </a:rPr>
              <a:t> sank while docked at the Bremerton Marina, spilling an as yet to be determined volume of diesel fuel. The vessel owner hired T&amp;C Diving to refloat the vessel. With the vessel raised, NRCES was hired to defuel the boat in case it sank again. An estimated 30 gallons of diesel fuel was pumped from the vessel.</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14</a:t>
            </a:fld>
            <a:endParaRPr lang="en-US" dirty="0"/>
          </a:p>
        </p:txBody>
      </p:sp>
    </p:spTree>
    <p:extLst>
      <p:ext uri="{BB962C8B-B14F-4D97-AF65-F5344CB8AC3E}">
        <p14:creationId xmlns:p14="http://schemas.microsoft.com/office/powerpoint/2010/main" val="1598135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34’ P/C </a:t>
            </a:r>
            <a:r>
              <a:rPr lang="en-US" sz="1200" i="1" kern="1200" dirty="0" smtClean="0">
                <a:solidFill>
                  <a:schemeClr val="tx1"/>
                </a:solidFill>
                <a:effectLst/>
                <a:latin typeface="+mn-lt"/>
                <a:ea typeface="+mn-ea"/>
                <a:cs typeface="+mn-cs"/>
              </a:rPr>
              <a:t>Sinbad</a:t>
            </a:r>
            <a:r>
              <a:rPr lang="en-US" sz="1200" kern="1200" dirty="0" smtClean="0">
                <a:solidFill>
                  <a:schemeClr val="tx1"/>
                </a:solidFill>
                <a:effectLst/>
                <a:latin typeface="+mn-lt"/>
                <a:ea typeface="+mn-ea"/>
                <a:cs typeface="+mn-cs"/>
              </a:rPr>
              <a:t> sank while docked at the Bremerton Marina, spilling an as yet to be determined volume of diesel fuel. The vessel owner hired T&amp;C Diving to refloat the vessel. With the vessel raised, NRCES was hired to defuel the boat in case it sank again. An estimated 30 gallons of diesel fuel was pumped from the vessel.</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15</a:t>
            </a:fld>
            <a:endParaRPr lang="en-US" dirty="0"/>
          </a:p>
        </p:txBody>
      </p:sp>
    </p:spTree>
    <p:extLst>
      <p:ext uri="{BB962C8B-B14F-4D97-AF65-F5344CB8AC3E}">
        <p14:creationId xmlns:p14="http://schemas.microsoft.com/office/powerpoint/2010/main" val="1693873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34’ P/C </a:t>
            </a:r>
            <a:r>
              <a:rPr lang="en-US" sz="1200" i="1" kern="1200" dirty="0" smtClean="0">
                <a:solidFill>
                  <a:schemeClr val="tx1"/>
                </a:solidFill>
                <a:effectLst/>
                <a:latin typeface="+mn-lt"/>
                <a:ea typeface="+mn-ea"/>
                <a:cs typeface="+mn-cs"/>
              </a:rPr>
              <a:t>Sinbad</a:t>
            </a:r>
            <a:r>
              <a:rPr lang="en-US" sz="1200" kern="1200" dirty="0" smtClean="0">
                <a:solidFill>
                  <a:schemeClr val="tx1"/>
                </a:solidFill>
                <a:effectLst/>
                <a:latin typeface="+mn-lt"/>
                <a:ea typeface="+mn-ea"/>
                <a:cs typeface="+mn-cs"/>
              </a:rPr>
              <a:t> sank while docked at the Bremerton Marina, spilling an as yet to be determined volume of diesel fuel. The vessel owner hired T&amp;C Diving to refloat the vessel. With the vessel raised, NRCES was hired to defuel the boat in case it sank again. An estimated 30 gallons of diesel fuel was pumped from the vessel.</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16</a:t>
            </a:fld>
            <a:endParaRPr lang="en-US" dirty="0"/>
          </a:p>
        </p:txBody>
      </p:sp>
    </p:spTree>
    <p:extLst>
      <p:ext uri="{BB962C8B-B14F-4D97-AF65-F5344CB8AC3E}">
        <p14:creationId xmlns:p14="http://schemas.microsoft.com/office/powerpoint/2010/main" val="2780360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few questions came in regarding a couple of older cases. Let’s review them and make a determination of how actively we should pursue these cases, and what posture others offices should take regarding the RDA for these cases.</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18</a:t>
            </a:fld>
            <a:endParaRPr lang="en-US" dirty="0"/>
          </a:p>
        </p:txBody>
      </p:sp>
    </p:spTree>
    <p:extLst>
      <p:ext uri="{BB962C8B-B14F-4D97-AF65-F5344CB8AC3E}">
        <p14:creationId xmlns:p14="http://schemas.microsoft.com/office/powerpoint/2010/main" val="3124918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Date of Incident: </a:t>
            </a:r>
            <a:r>
              <a:rPr lang="en-US" sz="1200" b="0" i="0" u="none" strike="noStrike" kern="1200" baseline="0" dirty="0" smtClean="0">
                <a:solidFill>
                  <a:schemeClr val="tx1"/>
                </a:solidFill>
                <a:latin typeface="+mn-lt"/>
                <a:ea typeface="+mn-ea"/>
                <a:cs typeface="+mn-cs"/>
              </a:rPr>
              <a:t>January 21, 2008 </a:t>
            </a:r>
          </a:p>
          <a:p>
            <a:r>
              <a:rPr lang="en-US" sz="1200" b="1" i="0" u="none" strike="noStrike" kern="1200" baseline="0" dirty="0" smtClean="0">
                <a:solidFill>
                  <a:schemeClr val="tx1"/>
                </a:solidFill>
                <a:latin typeface="+mn-lt"/>
                <a:ea typeface="+mn-ea"/>
                <a:cs typeface="+mn-cs"/>
              </a:rPr>
              <a:t>Potentially Liable Party: </a:t>
            </a:r>
            <a:r>
              <a:rPr lang="en-US" sz="1200" b="0" i="0" u="none" strike="noStrike" kern="1200" baseline="0" dirty="0" smtClean="0">
                <a:solidFill>
                  <a:schemeClr val="tx1"/>
                </a:solidFill>
                <a:latin typeface="+mn-lt"/>
                <a:ea typeface="+mn-ea"/>
                <a:cs typeface="+mn-cs"/>
              </a:rPr>
              <a:t>Gary </a:t>
            </a:r>
            <a:r>
              <a:rPr lang="en-US" sz="1200" b="0" i="0" u="none" strike="noStrike" kern="1200" baseline="0" dirty="0" err="1" smtClean="0">
                <a:solidFill>
                  <a:schemeClr val="tx1"/>
                </a:solidFill>
                <a:latin typeface="+mn-lt"/>
                <a:ea typeface="+mn-ea"/>
                <a:cs typeface="+mn-cs"/>
              </a:rPr>
              <a:t>Courtner</a:t>
            </a:r>
            <a:r>
              <a:rPr lang="en-US" sz="1200" b="0" i="0" u="none" strike="noStrike" kern="1200" baseline="0" dirty="0" smtClean="0">
                <a:solidFill>
                  <a:schemeClr val="tx1"/>
                </a:solidFill>
                <a:latin typeface="+mn-lt"/>
                <a:ea typeface="+mn-ea"/>
                <a:cs typeface="+mn-cs"/>
              </a:rPr>
              <a:t> </a:t>
            </a:r>
          </a:p>
          <a:p>
            <a:r>
              <a:rPr lang="en-US" sz="1200" b="1" i="0" u="none" strike="noStrike" kern="1200" baseline="0" dirty="0" smtClean="0">
                <a:solidFill>
                  <a:schemeClr val="tx1"/>
                </a:solidFill>
                <a:latin typeface="+mn-lt"/>
                <a:ea typeface="+mn-ea"/>
                <a:cs typeface="+mn-cs"/>
              </a:rPr>
              <a:t>Product Spilled</a:t>
            </a:r>
            <a:r>
              <a:rPr lang="en-US" sz="1200" b="0" i="0" u="none" strike="noStrike" kern="1200" baseline="0" dirty="0" smtClean="0">
                <a:solidFill>
                  <a:schemeClr val="tx1"/>
                </a:solidFill>
                <a:latin typeface="+mn-lt"/>
                <a:ea typeface="+mn-ea"/>
                <a:cs typeface="+mn-cs"/>
              </a:rPr>
              <a:t>: Diesel </a:t>
            </a:r>
          </a:p>
          <a:p>
            <a:r>
              <a:rPr lang="en-US" sz="1200" b="1" i="0" u="none" strike="noStrike" kern="1200" baseline="0" dirty="0" smtClean="0">
                <a:solidFill>
                  <a:schemeClr val="tx1"/>
                </a:solidFill>
                <a:latin typeface="+mn-lt"/>
                <a:ea typeface="+mn-ea"/>
                <a:cs typeface="+mn-cs"/>
              </a:rPr>
              <a:t>Spill Source</a:t>
            </a:r>
            <a:r>
              <a:rPr lang="en-US" sz="1200" b="0" i="1" u="none" strike="noStrike" kern="1200" baseline="0" dirty="0" smtClean="0">
                <a:solidFill>
                  <a:schemeClr val="tx1"/>
                </a:solidFill>
                <a:latin typeface="+mn-lt"/>
                <a:ea typeface="+mn-ea"/>
                <a:cs typeface="+mn-cs"/>
              </a:rPr>
              <a:t>: F/V </a:t>
            </a:r>
            <a:r>
              <a:rPr lang="en-US" sz="1200" b="0" i="1" u="none" strike="noStrike" kern="1200" baseline="0" dirty="0" err="1" smtClean="0">
                <a:solidFill>
                  <a:schemeClr val="tx1"/>
                </a:solidFill>
                <a:latin typeface="+mn-lt"/>
                <a:ea typeface="+mn-ea"/>
                <a:cs typeface="+mn-cs"/>
              </a:rPr>
              <a:t>Haeshin</a:t>
            </a:r>
            <a:r>
              <a:rPr lang="en-US" sz="1200" b="0" i="1" u="none" strike="noStrike" kern="1200" baseline="0" dirty="0" smtClean="0">
                <a:solidFill>
                  <a:schemeClr val="tx1"/>
                </a:solidFill>
                <a:latin typeface="+mn-lt"/>
                <a:ea typeface="+mn-ea"/>
                <a:cs typeface="+mn-cs"/>
              </a:rPr>
              <a:t> </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Oil Spill Size Estimate</a:t>
            </a:r>
            <a:r>
              <a:rPr lang="en-US" sz="1200" b="0" i="0" u="none" strike="noStrike" kern="1200" baseline="0" dirty="0" smtClean="0">
                <a:solidFill>
                  <a:schemeClr val="tx1"/>
                </a:solidFill>
                <a:latin typeface="+mn-lt"/>
                <a:ea typeface="+mn-ea"/>
                <a:cs typeface="+mn-cs"/>
              </a:rPr>
              <a:t>: 540 gallons </a:t>
            </a:r>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Field Report</a:t>
            </a:r>
            <a:r>
              <a:rPr lang="en-US" sz="1200" b="0" i="0" u="none" strike="noStrike" kern="1200" baseline="0" dirty="0" smtClean="0">
                <a:solidFill>
                  <a:schemeClr val="tx1"/>
                </a:solidFill>
                <a:latin typeface="+mn-lt"/>
                <a:ea typeface="+mn-ea"/>
                <a:cs typeface="+mn-cs"/>
              </a:rPr>
              <a:t>: Vessel was coming into Grays Harbor when it struck the south jetty and sank on the north side of the jetty just inside the bar crossing. The vessel was a 69 foot long 1932 wooden hull boat and the owner was not interested in salvaging it. It was sitting in about 30 feet of water and was fairly protected from wave action, and the masts were sticking out of the water. The USCG hired Global Diving to recover the vessel since it was a hazard to navigation and it had 540 gallons of fuel on board. The current was swift in the area and when a diver tried to plug the vents he nearly got tangled in the rigging. When they went back out the next day to try again, the vessel was gone; apparently swept into deeper water by the strong currents. There has been no sign of the vessel and it is assumed that it broke up (some debris was seen) and lost all of the 540 gallons of fuel. No oil was recovered.</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19</a:t>
            </a:fld>
            <a:endParaRPr lang="en-US" dirty="0"/>
          </a:p>
        </p:txBody>
      </p:sp>
    </p:spTree>
    <p:extLst>
      <p:ext uri="{BB962C8B-B14F-4D97-AF65-F5344CB8AC3E}">
        <p14:creationId xmlns:p14="http://schemas.microsoft.com/office/powerpoint/2010/main" val="475384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Date of Incident: </a:t>
            </a:r>
            <a:r>
              <a:rPr lang="en-US" sz="1200" b="0" i="0" u="none" strike="noStrike" kern="1200" baseline="0" dirty="0" smtClean="0">
                <a:solidFill>
                  <a:schemeClr val="tx1"/>
                </a:solidFill>
                <a:latin typeface="+mn-lt"/>
                <a:ea typeface="+mn-ea"/>
                <a:cs typeface="+mn-cs"/>
              </a:rPr>
              <a:t>September 15, 2008 </a:t>
            </a:r>
          </a:p>
          <a:p>
            <a:r>
              <a:rPr lang="en-US" sz="1200" b="1" i="0" u="none" strike="noStrike" kern="1200" baseline="0" dirty="0" smtClean="0">
                <a:solidFill>
                  <a:schemeClr val="tx1"/>
                </a:solidFill>
                <a:latin typeface="+mn-lt"/>
                <a:ea typeface="+mn-ea"/>
                <a:cs typeface="+mn-cs"/>
              </a:rPr>
              <a:t>Potentially Liable Party: </a:t>
            </a:r>
            <a:r>
              <a:rPr lang="en-US" sz="1200" b="0" i="0" u="none" strike="noStrike" kern="1200" baseline="0" dirty="0" smtClean="0">
                <a:solidFill>
                  <a:schemeClr val="tx1"/>
                </a:solidFill>
                <a:latin typeface="+mn-lt"/>
                <a:ea typeface="+mn-ea"/>
                <a:cs typeface="+mn-cs"/>
              </a:rPr>
              <a:t>MMCB LLC F/V Miss Michelle (Allen Edgar)</a:t>
            </a:r>
          </a:p>
          <a:p>
            <a:r>
              <a:rPr lang="en-US" sz="1200" b="1" i="0" u="none" strike="noStrike" kern="1200" baseline="0" dirty="0" smtClean="0">
                <a:solidFill>
                  <a:schemeClr val="tx1"/>
                </a:solidFill>
                <a:latin typeface="+mn-lt"/>
                <a:ea typeface="+mn-ea"/>
                <a:cs typeface="+mn-cs"/>
              </a:rPr>
              <a:t>Product Spilled</a:t>
            </a:r>
            <a:r>
              <a:rPr lang="en-US" sz="1200" b="0" i="0" u="none" strike="noStrike" kern="1200" baseline="0" dirty="0" smtClean="0">
                <a:solidFill>
                  <a:schemeClr val="tx1"/>
                </a:solidFill>
                <a:latin typeface="+mn-lt"/>
                <a:ea typeface="+mn-ea"/>
                <a:cs typeface="+mn-cs"/>
              </a:rPr>
              <a:t>: Diesel </a:t>
            </a:r>
          </a:p>
          <a:p>
            <a:r>
              <a:rPr lang="en-US" sz="1200" b="1" i="0" u="none" strike="noStrike" kern="1200" baseline="0" dirty="0" smtClean="0">
                <a:solidFill>
                  <a:schemeClr val="tx1"/>
                </a:solidFill>
                <a:latin typeface="+mn-lt"/>
                <a:ea typeface="+mn-ea"/>
                <a:cs typeface="+mn-cs"/>
              </a:rPr>
              <a:t>Spill Source</a:t>
            </a:r>
            <a:r>
              <a:rPr lang="en-US" sz="1200" b="0" i="1" u="none" strike="noStrike" kern="1200" baseline="0" dirty="0" smtClean="0">
                <a:solidFill>
                  <a:schemeClr val="tx1"/>
                </a:solidFill>
                <a:latin typeface="+mn-lt"/>
                <a:ea typeface="+mn-ea"/>
                <a:cs typeface="+mn-cs"/>
              </a:rPr>
              <a:t>: F/V Miss Michelle </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Oil Spill Size Estimate</a:t>
            </a:r>
            <a:r>
              <a:rPr lang="en-US" sz="1200" b="0" i="0" u="none" strike="noStrike" kern="1200" baseline="0" dirty="0" smtClean="0">
                <a:solidFill>
                  <a:schemeClr val="tx1"/>
                </a:solidFill>
                <a:latin typeface="+mn-lt"/>
                <a:ea typeface="+mn-ea"/>
                <a:cs typeface="+mn-cs"/>
              </a:rPr>
              <a:t>: 120 gallons </a:t>
            </a:r>
          </a:p>
          <a:p>
            <a:r>
              <a:rPr lang="en-US" sz="1200" b="0" i="0" u="none" strike="noStrike" kern="1200" baseline="0" dirty="0" smtClean="0">
                <a:solidFill>
                  <a:schemeClr val="tx1"/>
                </a:solidFill>
                <a:latin typeface="+mn-lt"/>
                <a:ea typeface="+mn-ea"/>
                <a:cs typeface="+mn-cs"/>
              </a:rPr>
              <a:t>The vessel apparently hit the jetty and partially sank. It floated around the entrance to Grays Harbor for a couple of days with only about five feet of the stern sticking up. Eventually they were able to tow the vessel along-side a crane that lifted it out of the water. They pumped the remaining fuel and oil off, and determined that they had lost about 80 gallons of diesel and about 40 gallons of hydraulic oil. None of that was recovered.</a:t>
            </a:r>
          </a:p>
          <a:p>
            <a:r>
              <a:rPr lang="en-US" sz="1200" b="1" i="0" u="none" strike="noStrike" kern="1200" baseline="0" dirty="0" smtClean="0">
                <a:solidFill>
                  <a:schemeClr val="tx1"/>
                </a:solidFill>
                <a:latin typeface="+mn-lt"/>
                <a:ea typeface="+mn-ea"/>
                <a:cs typeface="+mn-cs"/>
              </a:rPr>
              <a:t>Collection History: </a:t>
            </a:r>
            <a:r>
              <a:rPr lang="en-US" sz="1200" b="0" i="0" u="none" strike="noStrike" kern="1200" baseline="0" dirty="0" smtClean="0">
                <a:solidFill>
                  <a:schemeClr val="tx1"/>
                </a:solidFill>
                <a:latin typeface="+mn-lt"/>
                <a:ea typeface="+mn-ea"/>
                <a:cs typeface="+mn-cs"/>
              </a:rPr>
              <a:t>AG sent three demand letters, and no response. The associated penalty has already been written off by fiscal. </a:t>
            </a:r>
            <a:r>
              <a:rPr lang="en-US" sz="1200" b="1" i="0" u="none" strike="noStrike" kern="1200" baseline="0" dirty="0" smtClean="0">
                <a:solidFill>
                  <a:schemeClr val="tx1"/>
                </a:solidFill>
                <a:latin typeface="+mn-lt"/>
                <a:ea typeface="+mn-ea"/>
                <a:cs typeface="+mn-cs"/>
              </a:rPr>
              <a:t>Consider declaring an end to active claim pursuit? Discuss what this means for AG (responsible for collecting the claim) and Ecology’s fiscal department (responsible for tracking all open claims).</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20</a:t>
            </a:fld>
            <a:endParaRPr lang="en-US" dirty="0"/>
          </a:p>
        </p:txBody>
      </p:sp>
    </p:spTree>
    <p:extLst>
      <p:ext uri="{BB962C8B-B14F-4D97-AF65-F5344CB8AC3E}">
        <p14:creationId xmlns:p14="http://schemas.microsoft.com/office/powerpoint/2010/main" val="2304728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According</a:t>
            </a:r>
            <a:r>
              <a:rPr lang="en-US" baseline="0" dirty="0" smtClean="0"/>
              <a:t> to Don, WDFW has been working with the NPFC to answer questions. One was regarding annual totals for harvest, another question related two what type of account the claim would be deposited into… all positive signs.</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21</a:t>
            </a:fld>
            <a:endParaRPr lang="en-US" dirty="0"/>
          </a:p>
        </p:txBody>
      </p:sp>
    </p:spTree>
    <p:extLst>
      <p:ext uri="{BB962C8B-B14F-4D97-AF65-F5344CB8AC3E}">
        <p14:creationId xmlns:p14="http://schemas.microsoft.com/office/powerpoint/2010/main" val="646106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According</a:t>
            </a:r>
            <a:r>
              <a:rPr lang="en-US" baseline="0" dirty="0" smtClean="0"/>
              <a:t> to TCP, the Deaton’s have been very communicative, and doing what they can on site with their own equipment. They’re reaching a point where they will have to take the next step and install some very expensive monitoring wells, which they are apprehensive to do since the department of justice’s cost recovery and the state RDA looming. The Yakama Nation is interested in taking the lead on a claim for bird damages to the National Pollution Fund Center– it would occur over two claims, one to help pay for a resource damage study, and the other to pay for a restoration study at the assessed damages. If they were to do this, we could not pursue a damage claim using the compensation schedule as it already factors in bird population damage (can’t pursue damages on the same resource twice).</a:t>
            </a:r>
            <a:endParaRPr lang="en-US" baseline="0" dirty="0"/>
          </a:p>
          <a:p>
            <a:pPr marL="0" indent="0">
              <a:buFont typeface="Arial" panose="020B0604020202020204" pitchFamily="34" charset="0"/>
              <a:buNone/>
            </a:pPr>
            <a:r>
              <a:rPr lang="en-US" baseline="0" dirty="0" smtClean="0"/>
              <a:t>We have two options:</a:t>
            </a:r>
          </a:p>
          <a:p>
            <a:pPr marL="171450" indent="-171450">
              <a:buFont typeface="Arial" panose="020B0604020202020204" pitchFamily="34" charset="0"/>
              <a:buChar char="•"/>
            </a:pPr>
            <a:r>
              <a:rPr lang="en-US" baseline="0" dirty="0" smtClean="0"/>
              <a:t>Stay the course, work with the Deaton’s to identify a project on their land using their equipment so they can “work off” the damages. Unclear timeframe for when that would happen.</a:t>
            </a:r>
          </a:p>
          <a:p>
            <a:pPr marL="171450" indent="-171450">
              <a:buFont typeface="Arial" panose="020B0604020202020204" pitchFamily="34" charset="0"/>
              <a:buChar char="•"/>
            </a:pPr>
            <a:r>
              <a:rPr lang="en-US" baseline="0" dirty="0" smtClean="0"/>
              <a:t>Partner with the Yakama Nation to pursue an RDA for bird damages, and use that claim to fund a </a:t>
            </a:r>
            <a:r>
              <a:rPr lang="en-US" baseline="0" smtClean="0"/>
              <a:t>potentially higher quality </a:t>
            </a:r>
            <a:r>
              <a:rPr lang="en-US" baseline="0" dirty="0" smtClean="0"/>
              <a:t>restoration project.</a:t>
            </a:r>
          </a:p>
        </p:txBody>
      </p:sp>
      <p:sp>
        <p:nvSpPr>
          <p:cNvPr id="4" name="Slide Number Placeholder 3"/>
          <p:cNvSpPr>
            <a:spLocks noGrp="1"/>
          </p:cNvSpPr>
          <p:nvPr>
            <p:ph type="sldNum" sz="quarter" idx="10"/>
          </p:nvPr>
        </p:nvSpPr>
        <p:spPr/>
        <p:txBody>
          <a:bodyPr/>
          <a:lstStyle/>
          <a:p>
            <a:fld id="{52E81F23-A760-4D8D-A9F7-3DE52B38AA5B}" type="slidenum">
              <a:rPr lang="en-US" smtClean="0"/>
              <a:t>22</a:t>
            </a:fld>
            <a:endParaRPr lang="en-US" dirty="0"/>
          </a:p>
        </p:txBody>
      </p:sp>
    </p:spTree>
    <p:extLst>
      <p:ext uri="{BB962C8B-B14F-4D97-AF65-F5344CB8AC3E}">
        <p14:creationId xmlns:p14="http://schemas.microsoft.com/office/powerpoint/2010/main" val="2481484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King</a:t>
            </a:r>
            <a:r>
              <a:rPr lang="en-US" baseline="0" dirty="0" smtClean="0"/>
              <a:t> County DNRP has officially withdrawn their project proposal. Geoff is currently working on gathering projects for the liable party to consider.</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23</a:t>
            </a:fld>
            <a:endParaRPr lang="en-US" dirty="0"/>
          </a:p>
        </p:txBody>
      </p:sp>
    </p:spTree>
    <p:extLst>
      <p:ext uri="{BB962C8B-B14F-4D97-AF65-F5344CB8AC3E}">
        <p14:creationId xmlns:p14="http://schemas.microsoft.com/office/powerpoint/2010/main" val="740818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consultant for the RP (Greg at Polaris) is working with Ken Graham at WA State Parks to develop the project proposal document. Once a final copy is submitted, the formal project proposal will be submitted.</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24</a:t>
            </a:fld>
            <a:endParaRPr lang="en-US" dirty="0"/>
          </a:p>
        </p:txBody>
      </p:sp>
    </p:spTree>
    <p:extLst>
      <p:ext uri="{BB962C8B-B14F-4D97-AF65-F5344CB8AC3E}">
        <p14:creationId xmlns:p14="http://schemas.microsoft.com/office/powerpoint/2010/main" val="778459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Ecology received a report of an unknown sheen on the Columbia River in Wenatchee. Responders traced the sheen upstream to Rocky Reach Dam and notified Chelan County PUD. The PUD recently conducted routine maintenance on one of their turbines and had returned the unit to service two days prior to the sheen discovery. Shortly after shutting down the turbine, the sheen began to dissipate. PUD staff calculated the spilled volume to be 187 gallons of turbine oil. The turbine was kept offline for ongoing testing.</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6</a:t>
            </a:fld>
            <a:endParaRPr lang="en-US" dirty="0"/>
          </a:p>
        </p:txBody>
      </p:sp>
    </p:spTree>
    <p:extLst>
      <p:ext uri="{BB962C8B-B14F-4D97-AF65-F5344CB8AC3E}">
        <p14:creationId xmlns:p14="http://schemas.microsoft.com/office/powerpoint/2010/main" val="1711147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liable party has reached out asking for project proposals. I have in turn reached out to the committee and others and have received a number of proposals. A small list of potential projects will be submitted to the liable party by the end of the week.</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25</a:t>
            </a:fld>
            <a:endParaRPr lang="en-US" dirty="0"/>
          </a:p>
        </p:txBody>
      </p:sp>
    </p:spTree>
    <p:extLst>
      <p:ext uri="{BB962C8B-B14F-4D97-AF65-F5344CB8AC3E}">
        <p14:creationId xmlns:p14="http://schemas.microsoft.com/office/powerpoint/2010/main" val="3183703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 developments</a:t>
            </a:r>
            <a:r>
              <a:rPr lang="en-US" baseline="0" dirty="0" smtClean="0"/>
              <a:t>:</a:t>
            </a:r>
          </a:p>
          <a:p>
            <a:r>
              <a:rPr lang="en-US" baseline="0" dirty="0" smtClean="0"/>
              <a:t>The sample analysis came back from the lab, and the black oil substance appears to be diesel fuel. Apparently this is not uncommon with high-sulfur content diesel fuels in older boats (the Chief was built in 1929). Based on Ecology’s investigation, the estimated spill volume is 110 gallons. +500 gallons in the tank (550 capacity), +5 gallons in the 40-50 gal fuel tank, +5 gallons in the bilge, -400 recovered directly from the fuel tank.</a:t>
            </a:r>
          </a:p>
          <a:p>
            <a:endParaRPr lang="en-US" baseline="0" dirty="0" smtClean="0"/>
          </a:p>
          <a:p>
            <a:r>
              <a:rPr lang="en-US" baseline="0" dirty="0" smtClean="0"/>
              <a:t>With this determination, the compensation schedule can be calculated. A follow-up letter discussing the variables will be going out to the liable party this week.</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26</a:t>
            </a:fld>
            <a:endParaRPr lang="en-US" dirty="0"/>
          </a:p>
        </p:txBody>
      </p:sp>
    </p:spTree>
    <p:extLst>
      <p:ext uri="{BB962C8B-B14F-4D97-AF65-F5344CB8AC3E}">
        <p14:creationId xmlns:p14="http://schemas.microsoft.com/office/powerpoint/2010/main" val="977527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Due</a:t>
            </a:r>
            <a:r>
              <a:rPr lang="en-US" baseline="0" dirty="0" smtClean="0"/>
              <a:t> to an extended absence in staffing, CPF RDA grants have been unable to progress. The necessary staff members are returning next week, so agreements should be ready for signatures by next week.</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27</a:t>
            </a:fld>
            <a:endParaRPr lang="en-US" dirty="0"/>
          </a:p>
        </p:txBody>
      </p:sp>
    </p:spTree>
    <p:extLst>
      <p:ext uri="{BB962C8B-B14F-4D97-AF65-F5344CB8AC3E}">
        <p14:creationId xmlns:p14="http://schemas.microsoft.com/office/powerpoint/2010/main" val="1035009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Ecology received a report of an unknown sheen on the Columbia River in Wenatchee. Responders traced the sheen upstream to Rocky Reach Dam and notified Chelan County PUD. The PUD recently conducted routine maintenance on one of their turbines and had returned the unit to service two days prior to the sheen discovery. Shortly after shutting down the turbine, the sheen began to dissipate. PUD staff calculated the spilled volume to be 187 gallons of turbine oil. The turbine was kept offline for ongoing testing.</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7</a:t>
            </a:fld>
            <a:endParaRPr lang="en-US" dirty="0"/>
          </a:p>
        </p:txBody>
      </p:sp>
    </p:spTree>
    <p:extLst>
      <p:ext uri="{BB962C8B-B14F-4D97-AF65-F5344CB8AC3E}">
        <p14:creationId xmlns:p14="http://schemas.microsoft.com/office/powerpoint/2010/main" val="2179992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Ecology received a report of an unknown sheen on the Columbia River in Wenatchee. Responders traced the sheen upstream to Rocky Reach Dam and notified Chelan County PUD. The PUD recently conducted routine maintenance on one of their turbines and had returned the unit to service two days prior to the sheen discovery. Shortly after shutting down the turbine, the sheen began to dissipate. PUD staff calculated the spilled volume to be 187 gallons of turbine oil. The turbine was kept offline for ongoing testing.</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8</a:t>
            </a:fld>
            <a:endParaRPr lang="en-US" dirty="0"/>
          </a:p>
        </p:txBody>
      </p:sp>
    </p:spTree>
    <p:extLst>
      <p:ext uri="{BB962C8B-B14F-4D97-AF65-F5344CB8AC3E}">
        <p14:creationId xmlns:p14="http://schemas.microsoft.com/office/powerpoint/2010/main" val="3713219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Ecology received a report of an unknown sheen on the Columbia River in Wenatchee. Responders traced the sheen upstream to Rocky Reach Dam and notified Chelan County PUD. The PUD recently conducted routine maintenance on one of their turbines and had returned the unit to service two days prior to the sheen discovery. Shortly after shutting down the turbine, the sheen began to dissipate. PUD staff calculated the spilled volume to be 187 gallons of turbine oil. The turbine was kept offline for ongoing testing.</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9</a:t>
            </a:fld>
            <a:endParaRPr lang="en-US" dirty="0"/>
          </a:p>
        </p:txBody>
      </p:sp>
    </p:spTree>
    <p:extLst>
      <p:ext uri="{BB962C8B-B14F-4D97-AF65-F5344CB8AC3E}">
        <p14:creationId xmlns:p14="http://schemas.microsoft.com/office/powerpoint/2010/main" val="1560682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Ecology received a report of an unknown sheen on the Columbia River in Wenatchee. Responders traced the sheen upstream to Rocky Reach Dam and notified Chelan County PUD. The PUD recently conducted routine maintenance on one of their turbines and had returned the unit to service two days prior to the sheen discovery. Shortly after shutting down the turbine, the sheen began to dissipate. PUD staff calculated the spilled volume to be 187 gallons of turbine oil. The turbine was kept offline for ongoing testing.</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10</a:t>
            </a:fld>
            <a:endParaRPr lang="en-US" dirty="0"/>
          </a:p>
        </p:txBody>
      </p:sp>
    </p:spTree>
    <p:extLst>
      <p:ext uri="{BB962C8B-B14F-4D97-AF65-F5344CB8AC3E}">
        <p14:creationId xmlns:p14="http://schemas.microsoft.com/office/powerpoint/2010/main" val="3586900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34’ P/C </a:t>
            </a:r>
            <a:r>
              <a:rPr lang="en-US" sz="1200" i="1" kern="1200" dirty="0" smtClean="0">
                <a:solidFill>
                  <a:schemeClr val="tx1"/>
                </a:solidFill>
                <a:effectLst/>
                <a:latin typeface="+mn-lt"/>
                <a:ea typeface="+mn-ea"/>
                <a:cs typeface="+mn-cs"/>
              </a:rPr>
              <a:t>Sinbad</a:t>
            </a:r>
            <a:r>
              <a:rPr lang="en-US" sz="1200" kern="1200" dirty="0" smtClean="0">
                <a:solidFill>
                  <a:schemeClr val="tx1"/>
                </a:solidFill>
                <a:effectLst/>
                <a:latin typeface="+mn-lt"/>
                <a:ea typeface="+mn-ea"/>
                <a:cs typeface="+mn-cs"/>
              </a:rPr>
              <a:t> sank while docked at the Bremerton Marina, spilling an as yet to be determined volume of diesel fuel. The vessel owner hired T&amp;C Diving to refloat the vessel. With the vessel raised, NRCES was hired to defuel the boat in case it sank again. An estimated 30 gallons of diesel fuel was pumped from the vessel.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E81F23-A760-4D8D-A9F7-3DE52B38AA5B}" type="slidenum">
              <a:rPr lang="en-US" smtClean="0"/>
              <a:t>11</a:t>
            </a:fld>
            <a:endParaRPr lang="en-US" dirty="0"/>
          </a:p>
        </p:txBody>
      </p:sp>
    </p:spTree>
    <p:extLst>
      <p:ext uri="{BB962C8B-B14F-4D97-AF65-F5344CB8AC3E}">
        <p14:creationId xmlns:p14="http://schemas.microsoft.com/office/powerpoint/2010/main" val="1414056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34’ P/C </a:t>
            </a:r>
            <a:r>
              <a:rPr lang="en-US" sz="1200" i="1" kern="1200" dirty="0" smtClean="0">
                <a:solidFill>
                  <a:schemeClr val="tx1"/>
                </a:solidFill>
                <a:effectLst/>
                <a:latin typeface="+mn-lt"/>
                <a:ea typeface="+mn-ea"/>
                <a:cs typeface="+mn-cs"/>
              </a:rPr>
              <a:t>Sinbad</a:t>
            </a:r>
            <a:r>
              <a:rPr lang="en-US" sz="1200" kern="1200" dirty="0" smtClean="0">
                <a:solidFill>
                  <a:schemeClr val="tx1"/>
                </a:solidFill>
                <a:effectLst/>
                <a:latin typeface="+mn-lt"/>
                <a:ea typeface="+mn-ea"/>
                <a:cs typeface="+mn-cs"/>
              </a:rPr>
              <a:t> sank while docked at the Bremerton Marina, spilling an as yet to be determined volume of diesel fuel. The vessel owner hired T&amp;C Diving to refloat the vessel. With the vessel raised, NRCES was hired to defuel the boat in case it sank again. An estimated 30 gallons of diesel fuel was pumped from the vessel.</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12</a:t>
            </a:fld>
            <a:endParaRPr lang="en-US" dirty="0"/>
          </a:p>
        </p:txBody>
      </p:sp>
    </p:spTree>
    <p:extLst>
      <p:ext uri="{BB962C8B-B14F-4D97-AF65-F5344CB8AC3E}">
        <p14:creationId xmlns:p14="http://schemas.microsoft.com/office/powerpoint/2010/main" val="40162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34’ P/C </a:t>
            </a:r>
            <a:r>
              <a:rPr lang="en-US" sz="1200" i="1" kern="1200" dirty="0" smtClean="0">
                <a:solidFill>
                  <a:schemeClr val="tx1"/>
                </a:solidFill>
                <a:effectLst/>
                <a:latin typeface="+mn-lt"/>
                <a:ea typeface="+mn-ea"/>
                <a:cs typeface="+mn-cs"/>
              </a:rPr>
              <a:t>Sinbad</a:t>
            </a:r>
            <a:r>
              <a:rPr lang="en-US" sz="1200" kern="1200" dirty="0" smtClean="0">
                <a:solidFill>
                  <a:schemeClr val="tx1"/>
                </a:solidFill>
                <a:effectLst/>
                <a:latin typeface="+mn-lt"/>
                <a:ea typeface="+mn-ea"/>
                <a:cs typeface="+mn-cs"/>
              </a:rPr>
              <a:t> sank while docked at the Bremerton Marina, spilling an as yet to be determined volume of diesel fuel. The vessel owner hired T&amp;C Diving to refloat the vessel. With the vessel raised, NRCES was hired to defuel the boat in case it sank again. An estimated 30 gallons of diesel fuel was pumped from the vessel.</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13</a:t>
            </a:fld>
            <a:endParaRPr lang="en-US" dirty="0"/>
          </a:p>
        </p:txBody>
      </p:sp>
    </p:spTree>
    <p:extLst>
      <p:ext uri="{BB962C8B-B14F-4D97-AF65-F5344CB8AC3E}">
        <p14:creationId xmlns:p14="http://schemas.microsoft.com/office/powerpoint/2010/main" val="113247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1C4C87-4051-450D-A156-149988EF3431}" type="datetimeFigureOut">
              <a:rPr lang="en-US" smtClean="0"/>
              <a:t>3/14/2018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669917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1C4C87-4051-450D-A156-149988EF3431}" type="datetimeFigureOut">
              <a:rPr lang="en-US" smtClean="0"/>
              <a:t>3/14/2018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1031432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1C4C87-4051-450D-A156-149988EF3431}" type="datetimeFigureOut">
              <a:rPr lang="en-US" smtClean="0"/>
              <a:t>3/14/2018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123103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1C4C87-4051-450D-A156-149988EF3431}" type="datetimeFigureOut">
              <a:rPr lang="en-US" smtClean="0"/>
              <a:t>3/14/2018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3609780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1C4C87-4051-450D-A156-149988EF3431}" type="datetimeFigureOut">
              <a:rPr lang="en-US" smtClean="0"/>
              <a:t>3/14/2018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110746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1C4C87-4051-450D-A156-149988EF3431}" type="datetimeFigureOut">
              <a:rPr lang="en-US" smtClean="0"/>
              <a:t>3/14/2018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2588627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1C4C87-4051-450D-A156-149988EF3431}" type="datetimeFigureOut">
              <a:rPr lang="en-US" smtClean="0"/>
              <a:t>3/14/2018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3469442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1C4C87-4051-450D-A156-149988EF3431}" type="datetimeFigureOut">
              <a:rPr lang="en-US" smtClean="0"/>
              <a:t>3/14/2018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971080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1C4C87-4051-450D-A156-149988EF3431}" type="datetimeFigureOut">
              <a:rPr lang="en-US" smtClean="0"/>
              <a:t>3/14/2018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446127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1C4C87-4051-450D-A156-149988EF3431}" type="datetimeFigureOut">
              <a:rPr lang="en-US" smtClean="0"/>
              <a:t>3/14/2018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1586420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1C4C87-4051-450D-A156-149988EF3431}" type="datetimeFigureOut">
              <a:rPr lang="en-US" smtClean="0"/>
              <a:t>3/14/2018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116241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C4C87-4051-450D-A156-149988EF3431}" type="datetimeFigureOut">
              <a:rPr lang="en-US" smtClean="0"/>
              <a:t>3/14/2018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781B7-C790-4840-A36E-48849ED499DF}" type="slidenum">
              <a:rPr lang="en-US" smtClean="0"/>
              <a:t>‹#›</a:t>
            </a:fld>
            <a:endParaRPr lang="en-US" dirty="0"/>
          </a:p>
        </p:txBody>
      </p:sp>
    </p:spTree>
    <p:extLst>
      <p:ext uri="{BB962C8B-B14F-4D97-AF65-F5344CB8AC3E}">
        <p14:creationId xmlns:p14="http://schemas.microsoft.com/office/powerpoint/2010/main" val="202145393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1"/>
                </a:solidFill>
              </a:rPr>
              <a:t>RDA Committee Meeting</a:t>
            </a:r>
            <a:endParaRPr lang="en-US" dirty="0">
              <a:solidFill>
                <a:schemeClr val="accent1"/>
              </a:solidFill>
            </a:endParaRPr>
          </a:p>
        </p:txBody>
      </p:sp>
      <p:sp>
        <p:nvSpPr>
          <p:cNvPr id="3" name="Subtitle 2"/>
          <p:cNvSpPr>
            <a:spLocks noGrp="1"/>
          </p:cNvSpPr>
          <p:nvPr>
            <p:ph type="subTitle" idx="1"/>
          </p:nvPr>
        </p:nvSpPr>
        <p:spPr/>
        <p:txBody>
          <a:bodyPr/>
          <a:lstStyle/>
          <a:p>
            <a:r>
              <a:rPr lang="en-US" dirty="0" smtClean="0"/>
              <a:t>March 14, 2018 @ 0900 in R0A-36</a:t>
            </a:r>
            <a:endParaRPr lang="en-US" dirty="0"/>
          </a:p>
        </p:txBody>
      </p:sp>
    </p:spTree>
    <p:extLst>
      <p:ext uri="{BB962C8B-B14F-4D97-AF65-F5344CB8AC3E}">
        <p14:creationId xmlns:p14="http://schemas.microsoft.com/office/powerpoint/2010/main" val="3986917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a:solidFill>
            <a:schemeClr val="tx1"/>
          </a:solidFill>
        </p:spPr>
        <p:txBody>
          <a:bodyPr/>
          <a:lstStyle/>
          <a:p>
            <a:r>
              <a:rPr lang="en-US" dirty="0" smtClean="0">
                <a:solidFill>
                  <a:schemeClr val="bg1"/>
                </a:solidFill>
              </a:rPr>
              <a:t>Day 1: Sunday, January 14, 2018</a:t>
            </a:r>
            <a:endParaRPr lang="en-US" dirty="0">
              <a:solidFill>
                <a:schemeClr val="bg1"/>
              </a:solidFill>
            </a:endParaRPr>
          </a:p>
        </p:txBody>
      </p:sp>
    </p:spTree>
    <p:extLst>
      <p:ext uri="{BB962C8B-B14F-4D97-AF65-F5344CB8AC3E}">
        <p14:creationId xmlns:p14="http://schemas.microsoft.com/office/powerpoint/2010/main" val="2163032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chemeClr val="accent4"/>
                </a:solidFill>
              </a:rPr>
              <a:t>P/C </a:t>
            </a:r>
            <a:r>
              <a:rPr lang="en-US" i="1" dirty="0" smtClean="0">
                <a:solidFill>
                  <a:schemeClr val="accent4"/>
                </a:solidFill>
              </a:rPr>
              <a:t>Sinbad</a:t>
            </a:r>
            <a:r>
              <a:rPr lang="en-US" dirty="0" smtClean="0">
                <a:solidFill>
                  <a:schemeClr val="accent4"/>
                </a:solidFill>
              </a:rPr>
              <a:t> sinking and spill </a:t>
            </a:r>
            <a:r>
              <a:rPr lang="en-US" dirty="0">
                <a:solidFill>
                  <a:schemeClr val="accent4"/>
                </a:solidFill>
              </a:rPr>
              <a:t>into Sinclair Inlet</a:t>
            </a:r>
          </a:p>
        </p:txBody>
      </p:sp>
      <p:sp>
        <p:nvSpPr>
          <p:cNvPr id="5" name="Content Placeholder 4"/>
          <p:cNvSpPr>
            <a:spLocks noGrp="1"/>
          </p:cNvSpPr>
          <p:nvPr>
            <p:ph idx="1"/>
          </p:nvPr>
        </p:nvSpPr>
        <p:spPr>
          <a:xfrm>
            <a:off x="628650" y="1825624"/>
            <a:ext cx="7886700" cy="5032375"/>
          </a:xfrm>
        </p:spPr>
        <p:txBody>
          <a:bodyPr>
            <a:normAutofit fontScale="92500" lnSpcReduction="20000"/>
          </a:bodyPr>
          <a:lstStyle/>
          <a:p>
            <a:r>
              <a:rPr lang="en-US" b="1" u="sng" dirty="0"/>
              <a:t>Date of Incident:</a:t>
            </a:r>
            <a:r>
              <a:rPr lang="en-US" dirty="0"/>
              <a:t> January 29, 2018</a:t>
            </a:r>
          </a:p>
          <a:p>
            <a:r>
              <a:rPr lang="en-US" b="1" u="sng" dirty="0"/>
              <a:t>Potentially Liable Party:</a:t>
            </a:r>
            <a:r>
              <a:rPr lang="en-US" dirty="0"/>
              <a:t> Charles </a:t>
            </a:r>
            <a:r>
              <a:rPr lang="en-US" dirty="0" err="1"/>
              <a:t>Doore</a:t>
            </a:r>
            <a:endParaRPr lang="en-US" dirty="0"/>
          </a:p>
          <a:p>
            <a:r>
              <a:rPr lang="en-US" b="1" u="sng" dirty="0"/>
              <a:t>Product Spilled: </a:t>
            </a:r>
            <a:r>
              <a:rPr lang="en-US" dirty="0"/>
              <a:t>Diesel</a:t>
            </a:r>
          </a:p>
          <a:p>
            <a:r>
              <a:rPr lang="en-US" b="1" u="sng" dirty="0"/>
              <a:t>Spill Source: </a:t>
            </a:r>
            <a:r>
              <a:rPr lang="en-US" dirty="0"/>
              <a:t>P/C </a:t>
            </a:r>
            <a:r>
              <a:rPr lang="en-US" i="1" dirty="0"/>
              <a:t>Sinbad</a:t>
            </a:r>
            <a:r>
              <a:rPr lang="en-US" dirty="0"/>
              <a:t> </a:t>
            </a:r>
          </a:p>
          <a:p>
            <a:r>
              <a:rPr lang="en-US" b="1" u="sng" dirty="0"/>
              <a:t>Oil Spill Size Estimate: </a:t>
            </a:r>
            <a:r>
              <a:rPr lang="en-US" dirty="0"/>
              <a:t>Under investigation.</a:t>
            </a:r>
          </a:p>
          <a:p>
            <a:r>
              <a:rPr lang="en-US" b="1" u="sng" dirty="0"/>
              <a:t>Water Body Affected:</a:t>
            </a:r>
            <a:r>
              <a:rPr lang="en-US" dirty="0"/>
              <a:t> Sinclair Inlet</a:t>
            </a:r>
          </a:p>
          <a:p>
            <a:r>
              <a:rPr lang="en-US" b="1" u="sng" dirty="0"/>
              <a:t>Ecology Region:</a:t>
            </a:r>
            <a:r>
              <a:rPr lang="en-US" dirty="0"/>
              <a:t> NWRO</a:t>
            </a:r>
          </a:p>
          <a:p>
            <a:r>
              <a:rPr lang="en-US" b="1" u="sng" dirty="0"/>
              <a:t>County:</a:t>
            </a:r>
            <a:r>
              <a:rPr lang="en-US" dirty="0"/>
              <a:t> Kitsap</a:t>
            </a:r>
          </a:p>
          <a:p>
            <a:r>
              <a:rPr lang="en-US" b="1" u="sng" dirty="0"/>
              <a:t>Nearest City:</a:t>
            </a:r>
            <a:r>
              <a:rPr lang="en-US" dirty="0"/>
              <a:t> Bremerton</a:t>
            </a:r>
          </a:p>
          <a:p>
            <a:r>
              <a:rPr lang="en-US" b="1" u="sng" dirty="0"/>
              <a:t>Location of Spill:</a:t>
            </a:r>
            <a:r>
              <a:rPr lang="en-US" dirty="0"/>
              <a:t> Bremerton Marina</a:t>
            </a:r>
          </a:p>
          <a:p>
            <a:r>
              <a:rPr lang="en-US" b="1" u="sng" dirty="0"/>
              <a:t>Cause:</a:t>
            </a:r>
            <a:r>
              <a:rPr lang="en-US" dirty="0"/>
              <a:t> Unknown</a:t>
            </a:r>
          </a:p>
          <a:p>
            <a:r>
              <a:rPr lang="en-US" b="1" u="sng" dirty="0"/>
              <a:t>Ecology Responder:</a:t>
            </a:r>
            <a:r>
              <a:rPr lang="en-US" dirty="0"/>
              <a:t> Corey King</a:t>
            </a:r>
          </a:p>
          <a:p>
            <a:endParaRPr lang="en-US" dirty="0"/>
          </a:p>
        </p:txBody>
      </p:sp>
    </p:spTree>
    <p:extLst>
      <p:ext uri="{BB962C8B-B14F-4D97-AF65-F5344CB8AC3E}">
        <p14:creationId xmlns:p14="http://schemas.microsoft.com/office/powerpoint/2010/main" val="18916659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715"/>
            <a:ext cx="9144000" cy="6836569"/>
          </a:xfrm>
          <a:prstGeom prst="rect">
            <a:avLst/>
          </a:prstGeom>
        </p:spPr>
      </p:pic>
    </p:spTree>
    <p:extLst>
      <p:ext uri="{BB962C8B-B14F-4D97-AF65-F5344CB8AC3E}">
        <p14:creationId xmlns:p14="http://schemas.microsoft.com/office/powerpoint/2010/main" val="3267395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715"/>
            <a:ext cx="9144000" cy="6836569"/>
          </a:xfrm>
          <a:prstGeom prst="rect">
            <a:avLst/>
          </a:prstGeom>
        </p:spPr>
      </p:pic>
    </p:spTree>
    <p:extLst>
      <p:ext uri="{BB962C8B-B14F-4D97-AF65-F5344CB8AC3E}">
        <p14:creationId xmlns:p14="http://schemas.microsoft.com/office/powerpoint/2010/main" val="26823622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solidFill>
            <a:schemeClr val="tx1"/>
          </a:solidFill>
        </p:spPr>
        <p:txBody>
          <a:bodyPr/>
          <a:lstStyle/>
          <a:p>
            <a:r>
              <a:rPr lang="en-US" dirty="0">
                <a:solidFill>
                  <a:schemeClr val="bg1"/>
                </a:solidFill>
              </a:rPr>
              <a:t>Day </a:t>
            </a:r>
            <a:r>
              <a:rPr lang="en-US" dirty="0" smtClean="0">
                <a:solidFill>
                  <a:schemeClr val="bg1"/>
                </a:solidFill>
              </a:rPr>
              <a:t>1 </a:t>
            </a:r>
            <a:r>
              <a:rPr lang="en-US" dirty="0">
                <a:solidFill>
                  <a:schemeClr val="bg1"/>
                </a:solidFill>
              </a:rPr>
              <a:t>– </a:t>
            </a:r>
            <a:r>
              <a:rPr lang="en-US" dirty="0" smtClean="0">
                <a:solidFill>
                  <a:schemeClr val="bg1"/>
                </a:solidFill>
              </a:rPr>
              <a:t>Monday, January 29, 2018</a:t>
            </a:r>
            <a:endParaRPr lang="en-US"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13425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a:solidFill>
            <a:schemeClr val="tx1"/>
          </a:solidFill>
        </p:spPr>
        <p:txBody>
          <a:bodyPr/>
          <a:lstStyle/>
          <a:p>
            <a:r>
              <a:rPr lang="en-US" dirty="0">
                <a:solidFill>
                  <a:schemeClr val="bg1"/>
                </a:solidFill>
              </a:rPr>
              <a:t>Day </a:t>
            </a:r>
            <a:r>
              <a:rPr lang="en-US" dirty="0" smtClean="0">
                <a:solidFill>
                  <a:schemeClr val="bg1"/>
                </a:solidFill>
              </a:rPr>
              <a:t>1 </a:t>
            </a:r>
            <a:r>
              <a:rPr lang="en-US" dirty="0">
                <a:solidFill>
                  <a:schemeClr val="bg1"/>
                </a:solidFill>
              </a:rPr>
              <a:t>– </a:t>
            </a:r>
            <a:r>
              <a:rPr lang="en-US" dirty="0" smtClean="0">
                <a:solidFill>
                  <a:schemeClr val="bg1"/>
                </a:solidFill>
              </a:rPr>
              <a:t>Monday, January 29, 2018</a:t>
            </a:r>
            <a:endParaRPr lang="en-US" dirty="0">
              <a:solidFill>
                <a:schemeClr val="bg1"/>
              </a:solidFill>
            </a:endParaRPr>
          </a:p>
        </p:txBody>
      </p:sp>
    </p:spTree>
    <p:extLst>
      <p:ext uri="{BB962C8B-B14F-4D97-AF65-F5344CB8AC3E}">
        <p14:creationId xmlns:p14="http://schemas.microsoft.com/office/powerpoint/2010/main" val="23197960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a:solidFill>
            <a:schemeClr val="tx1"/>
          </a:solidFill>
        </p:spPr>
        <p:txBody>
          <a:bodyPr/>
          <a:lstStyle/>
          <a:p>
            <a:r>
              <a:rPr lang="en-US" dirty="0">
                <a:solidFill>
                  <a:schemeClr val="bg1"/>
                </a:solidFill>
              </a:rPr>
              <a:t>Day </a:t>
            </a:r>
            <a:r>
              <a:rPr lang="en-US" dirty="0" smtClean="0">
                <a:solidFill>
                  <a:schemeClr val="bg1"/>
                </a:solidFill>
              </a:rPr>
              <a:t>1 </a:t>
            </a:r>
            <a:r>
              <a:rPr lang="en-US" dirty="0">
                <a:solidFill>
                  <a:schemeClr val="bg1"/>
                </a:solidFill>
              </a:rPr>
              <a:t>– </a:t>
            </a:r>
            <a:r>
              <a:rPr lang="en-US" dirty="0" smtClean="0">
                <a:solidFill>
                  <a:schemeClr val="bg1"/>
                </a:solidFill>
              </a:rPr>
              <a:t>Monday, January 29, 2018</a:t>
            </a:r>
            <a:endParaRPr lang="en-US" dirty="0">
              <a:solidFill>
                <a:schemeClr val="bg1"/>
              </a:solidFill>
            </a:endParaRPr>
          </a:p>
        </p:txBody>
      </p:sp>
    </p:spTree>
    <p:extLst>
      <p:ext uri="{BB962C8B-B14F-4D97-AF65-F5344CB8AC3E}">
        <p14:creationId xmlns:p14="http://schemas.microsoft.com/office/powerpoint/2010/main" val="2307601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Old Business</a:t>
            </a:r>
            <a:endParaRPr lang="en-US" dirty="0">
              <a:solidFill>
                <a:schemeClr val="accent6"/>
              </a:solidFill>
            </a:endParaRPr>
          </a:p>
        </p:txBody>
      </p:sp>
      <p:sp>
        <p:nvSpPr>
          <p:cNvPr id="3" name="Text Placeholder 2"/>
          <p:cNvSpPr>
            <a:spLocks noGrp="1"/>
          </p:cNvSpPr>
          <p:nvPr>
            <p:ph type="body" idx="1"/>
          </p:nvPr>
        </p:nvSpPr>
        <p:spPr/>
        <p:txBody>
          <a:bodyPr/>
          <a:lstStyle/>
          <a:p>
            <a:r>
              <a:rPr lang="en-US" dirty="0" smtClean="0"/>
              <a:t>Open RDA Case Updates</a:t>
            </a:r>
            <a:endParaRPr lang="en-US" dirty="0"/>
          </a:p>
        </p:txBody>
      </p:sp>
    </p:spTree>
    <p:extLst>
      <p:ext uri="{BB962C8B-B14F-4D97-AF65-F5344CB8AC3E}">
        <p14:creationId xmlns:p14="http://schemas.microsoft.com/office/powerpoint/2010/main" val="29725298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2008 Cases</a:t>
            </a:r>
            <a:endParaRPr lang="en-US" dirty="0">
              <a:solidFill>
                <a:schemeClr val="accent6"/>
              </a:solidFill>
            </a:endParaRPr>
          </a:p>
        </p:txBody>
      </p:sp>
      <p:sp>
        <p:nvSpPr>
          <p:cNvPr id="3" name="Text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smtClean="0"/>
              <a:t>F/V </a:t>
            </a:r>
            <a:r>
              <a:rPr lang="en-US" dirty="0" err="1"/>
              <a:t>Haeshin</a:t>
            </a:r>
            <a:r>
              <a:rPr lang="en-US" dirty="0"/>
              <a:t>, January 21, 2008 spill into Grays </a:t>
            </a:r>
            <a:r>
              <a:rPr lang="en-US" dirty="0" smtClean="0"/>
              <a:t>Harbor</a:t>
            </a:r>
          </a:p>
          <a:p>
            <a:pPr marL="342900" indent="-342900">
              <a:buFont typeface="Arial" panose="020B0604020202020204" pitchFamily="34" charset="0"/>
              <a:buChar char="•"/>
            </a:pPr>
            <a:r>
              <a:rPr lang="en-US" dirty="0" smtClean="0"/>
              <a:t>F/V </a:t>
            </a:r>
            <a:r>
              <a:rPr lang="en-US" dirty="0"/>
              <a:t>Miss Michelle, September 19, 2008 spill into the Pacific </a:t>
            </a:r>
            <a:r>
              <a:rPr lang="en-US" dirty="0" smtClean="0"/>
              <a:t>Ocean</a:t>
            </a:r>
          </a:p>
        </p:txBody>
      </p:sp>
    </p:spTree>
    <p:extLst>
      <p:ext uri="{BB962C8B-B14F-4D97-AF65-F5344CB8AC3E}">
        <p14:creationId xmlns:p14="http://schemas.microsoft.com/office/powerpoint/2010/main" val="1705250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3888" y="1027756"/>
            <a:ext cx="7886700" cy="1003117"/>
          </a:xfrm>
        </p:spPr>
        <p:txBody>
          <a:bodyPr>
            <a:normAutofit/>
          </a:bodyPr>
          <a:lstStyle/>
          <a:p>
            <a:r>
              <a:rPr lang="en-US" dirty="0" smtClean="0">
                <a:solidFill>
                  <a:schemeClr val="bg1"/>
                </a:solidFill>
              </a:rPr>
              <a:t>F/V </a:t>
            </a:r>
            <a:r>
              <a:rPr lang="en-US" dirty="0" err="1" smtClean="0">
                <a:solidFill>
                  <a:schemeClr val="bg1"/>
                </a:solidFill>
              </a:rPr>
              <a:t>Haeshin</a:t>
            </a:r>
            <a:endParaRPr lang="en-US" dirty="0">
              <a:solidFill>
                <a:schemeClr val="bg1"/>
              </a:solidFill>
            </a:endParaRPr>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53524" cy="686514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4" y="7143"/>
            <a:ext cx="9144000" cy="6858000"/>
          </a:xfrm>
          <a:prstGeom prst="rect">
            <a:avLst/>
          </a:prstGeom>
        </p:spPr>
      </p:pic>
    </p:spTree>
    <p:extLst>
      <p:ext uri="{BB962C8B-B14F-4D97-AF65-F5344CB8AC3E}">
        <p14:creationId xmlns:p14="http://schemas.microsoft.com/office/powerpoint/2010/main" val="69579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rPr>
              <a:t>Agenda</a:t>
            </a:r>
            <a:endParaRPr lang="en-US" dirty="0">
              <a:solidFill>
                <a:schemeClr val="accent5"/>
              </a:solidFill>
            </a:endParaRPr>
          </a:p>
        </p:txBody>
      </p:sp>
      <p:sp>
        <p:nvSpPr>
          <p:cNvPr id="3" name="Content Placeholder 2"/>
          <p:cNvSpPr>
            <a:spLocks noGrp="1"/>
          </p:cNvSpPr>
          <p:nvPr>
            <p:ph idx="1"/>
          </p:nvPr>
        </p:nvSpPr>
        <p:spPr>
          <a:xfrm>
            <a:off x="628650" y="1825624"/>
            <a:ext cx="7886700" cy="5032375"/>
          </a:xfrm>
        </p:spPr>
        <p:txBody>
          <a:bodyPr>
            <a:normAutofit fontScale="85000" lnSpcReduction="20000"/>
          </a:bodyPr>
          <a:lstStyle/>
          <a:p>
            <a:pPr lvl="0"/>
            <a:r>
              <a:rPr lang="en-US" b="1" dirty="0" smtClean="0"/>
              <a:t>Ecology Oil Spill Preparedness Geographic Response Plan Presentation</a:t>
            </a:r>
          </a:p>
          <a:p>
            <a:pPr lvl="0"/>
            <a:r>
              <a:rPr lang="en-US" b="1" dirty="0" smtClean="0"/>
              <a:t>New </a:t>
            </a:r>
            <a:r>
              <a:rPr lang="en-US" b="1" dirty="0"/>
              <a:t>Business</a:t>
            </a:r>
          </a:p>
          <a:p>
            <a:pPr lvl="1"/>
            <a:r>
              <a:rPr lang="en-US" b="1" dirty="0" err="1" smtClean="0"/>
              <a:t>Preassessement</a:t>
            </a:r>
            <a:r>
              <a:rPr lang="en-US" b="1" dirty="0" smtClean="0"/>
              <a:t> </a:t>
            </a:r>
            <a:r>
              <a:rPr lang="en-US" b="1" dirty="0"/>
              <a:t>Screenings</a:t>
            </a:r>
          </a:p>
          <a:p>
            <a:pPr lvl="2"/>
            <a:r>
              <a:rPr lang="en-US" b="1" dirty="0"/>
              <a:t>Chelan PUD Rocky Reach Dam, January 14, 2018 spill into the Columbia </a:t>
            </a:r>
            <a:r>
              <a:rPr lang="en-US" b="1" dirty="0" smtClean="0"/>
              <a:t>River</a:t>
            </a:r>
          </a:p>
          <a:p>
            <a:pPr lvl="2"/>
            <a:r>
              <a:rPr lang="en-US" b="1" dirty="0" smtClean="0"/>
              <a:t>P/C </a:t>
            </a:r>
            <a:r>
              <a:rPr lang="en-US" b="1" i="1" dirty="0"/>
              <a:t>Sinbad</a:t>
            </a:r>
            <a:r>
              <a:rPr lang="en-US" b="1" dirty="0"/>
              <a:t>, January 29, 2018 spill into Sinclair </a:t>
            </a:r>
            <a:r>
              <a:rPr lang="en-US" b="1" dirty="0" smtClean="0"/>
              <a:t>Inlet</a:t>
            </a:r>
            <a:endParaRPr lang="en-US" b="1" dirty="0"/>
          </a:p>
          <a:p>
            <a:r>
              <a:rPr lang="en-US" b="1" dirty="0" smtClean="0"/>
              <a:t>Open RDA Case Updates</a:t>
            </a:r>
          </a:p>
          <a:p>
            <a:pPr lvl="2"/>
            <a:r>
              <a:rPr lang="en-US" b="1" dirty="0" smtClean="0"/>
              <a:t>F/V </a:t>
            </a:r>
            <a:r>
              <a:rPr lang="en-US" b="1" i="1" dirty="0" err="1"/>
              <a:t>Haeshin</a:t>
            </a:r>
            <a:r>
              <a:rPr lang="en-US" b="1" dirty="0"/>
              <a:t>, January 21, 2008 spill into Grays </a:t>
            </a:r>
            <a:r>
              <a:rPr lang="en-US" b="1" dirty="0" smtClean="0"/>
              <a:t>Harbor</a:t>
            </a:r>
          </a:p>
          <a:p>
            <a:pPr lvl="2"/>
            <a:r>
              <a:rPr lang="en-US" b="1" dirty="0" smtClean="0"/>
              <a:t>F/V </a:t>
            </a:r>
            <a:r>
              <a:rPr lang="en-US" b="1" i="1" dirty="0"/>
              <a:t>Miss Michelle</a:t>
            </a:r>
            <a:r>
              <a:rPr lang="en-US" b="1" dirty="0"/>
              <a:t>, September 19, 2008 spill into the Pacific </a:t>
            </a:r>
            <a:r>
              <a:rPr lang="en-US" b="1" dirty="0" smtClean="0"/>
              <a:t>Ocean</a:t>
            </a:r>
          </a:p>
          <a:p>
            <a:pPr lvl="2"/>
            <a:r>
              <a:rPr lang="en-US" b="1" dirty="0" smtClean="0"/>
              <a:t>F/V </a:t>
            </a:r>
            <a:r>
              <a:rPr lang="en-US" b="1" i="1" dirty="0"/>
              <a:t>Deep Sea</a:t>
            </a:r>
            <a:r>
              <a:rPr lang="en-US" b="1" dirty="0"/>
              <a:t>, May 13, 2012 spill into Penn </a:t>
            </a:r>
            <a:r>
              <a:rPr lang="en-US" b="1" dirty="0" smtClean="0"/>
              <a:t>Cove</a:t>
            </a:r>
          </a:p>
          <a:p>
            <a:pPr lvl="2"/>
            <a:r>
              <a:rPr lang="en-US" b="1" dirty="0" smtClean="0"/>
              <a:t>Sulphur Creek, March 1, 2015 spill into the </a:t>
            </a:r>
            <a:r>
              <a:rPr lang="en-US" b="1" smtClean="0"/>
              <a:t>Yakima River</a:t>
            </a:r>
            <a:endParaRPr lang="en-US" b="1" dirty="0" smtClean="0"/>
          </a:p>
          <a:p>
            <a:pPr lvl="2"/>
            <a:r>
              <a:rPr lang="en-US" b="1" dirty="0" smtClean="0"/>
              <a:t>La </a:t>
            </a:r>
            <a:r>
              <a:rPr lang="en-US" b="1" dirty="0"/>
              <a:t>Mexicana, November 6, 2015 spill into White Center </a:t>
            </a:r>
            <a:r>
              <a:rPr lang="en-US" b="1" dirty="0" smtClean="0"/>
              <a:t>Pond</a:t>
            </a:r>
          </a:p>
          <a:p>
            <a:pPr lvl="2"/>
            <a:r>
              <a:rPr lang="en-US" b="1" dirty="0" smtClean="0"/>
              <a:t>F/V </a:t>
            </a:r>
            <a:r>
              <a:rPr lang="en-US" b="1" i="1" dirty="0"/>
              <a:t>Privateer</a:t>
            </a:r>
            <a:r>
              <a:rPr lang="en-US" b="1" dirty="0"/>
              <a:t>, April 15, 2016 spill into the Pacific </a:t>
            </a:r>
            <a:r>
              <a:rPr lang="en-US" b="1" dirty="0" smtClean="0"/>
              <a:t>Ocean</a:t>
            </a:r>
          </a:p>
          <a:p>
            <a:pPr lvl="2"/>
            <a:r>
              <a:rPr lang="en-US" b="1" dirty="0" smtClean="0"/>
              <a:t>Tug </a:t>
            </a:r>
            <a:r>
              <a:rPr lang="en-US" b="1" i="1" dirty="0"/>
              <a:t>Island Wind</a:t>
            </a:r>
            <a:r>
              <a:rPr lang="en-US" b="1" dirty="0"/>
              <a:t>, February 28, 2017 spill into the Duwamish </a:t>
            </a:r>
            <a:r>
              <a:rPr lang="en-US" b="1" dirty="0" smtClean="0"/>
              <a:t>Waterway</a:t>
            </a:r>
          </a:p>
          <a:p>
            <a:pPr lvl="2"/>
            <a:r>
              <a:rPr lang="en-US" b="1" dirty="0" smtClean="0"/>
              <a:t>Tug </a:t>
            </a:r>
            <a:r>
              <a:rPr lang="en-US" b="1" i="1" dirty="0"/>
              <a:t>Chief</a:t>
            </a:r>
            <a:r>
              <a:rPr lang="en-US" b="1" dirty="0"/>
              <a:t>, November 30, 2017 spill into Salmon </a:t>
            </a:r>
            <a:r>
              <a:rPr lang="en-US" b="1" dirty="0" smtClean="0"/>
              <a:t>Bay</a:t>
            </a:r>
          </a:p>
          <a:p>
            <a:r>
              <a:rPr lang="en-US" b="1" dirty="0" smtClean="0"/>
              <a:t>Announcements</a:t>
            </a:r>
          </a:p>
        </p:txBody>
      </p:sp>
    </p:spTree>
    <p:extLst>
      <p:ext uri="{BB962C8B-B14F-4D97-AF65-F5344CB8AC3E}">
        <p14:creationId xmlns:p14="http://schemas.microsoft.com/office/powerpoint/2010/main" val="36006987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600961" y="838830"/>
            <a:ext cx="7886700" cy="972889"/>
          </a:xfrm>
        </p:spPr>
        <p:txBody>
          <a:bodyPr/>
          <a:lstStyle/>
          <a:p>
            <a:r>
              <a:rPr lang="en-US" dirty="0" smtClean="0">
                <a:solidFill>
                  <a:schemeClr val="bg1"/>
                </a:solidFill>
              </a:rPr>
              <a:t>F/V </a:t>
            </a:r>
            <a:r>
              <a:rPr lang="en-US" i="1" dirty="0" smtClean="0">
                <a:solidFill>
                  <a:schemeClr val="bg1"/>
                </a:solidFill>
              </a:rPr>
              <a:t>Miss Michelle</a:t>
            </a:r>
            <a:endParaRPr lang="en-US" i="1" dirty="0">
              <a:solidFill>
                <a:schemeClr val="bg1"/>
              </a:solidFill>
            </a:endParaRPr>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2561" y="0"/>
            <a:ext cx="5143500" cy="6858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2" y="0"/>
            <a:ext cx="9144000" cy="6858000"/>
          </a:xfrm>
          <a:prstGeom prst="rect">
            <a:avLst/>
          </a:prstGeom>
        </p:spPr>
      </p:pic>
    </p:spTree>
    <p:extLst>
      <p:ext uri="{BB962C8B-B14F-4D97-AF65-F5344CB8AC3E}">
        <p14:creationId xmlns:p14="http://schemas.microsoft.com/office/powerpoint/2010/main" val="375640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F/V Deep Sea spill into Penn Cove</a:t>
            </a:r>
            <a:endParaRPr lang="en-US" dirty="0">
              <a:solidFill>
                <a:schemeClr val="accent6"/>
              </a:solidFill>
            </a:endParaRPr>
          </a:p>
        </p:txBody>
      </p:sp>
      <p:sp>
        <p:nvSpPr>
          <p:cNvPr id="3" name="Text Placeholder 2"/>
          <p:cNvSpPr>
            <a:spLocks noGrp="1"/>
          </p:cNvSpPr>
          <p:nvPr>
            <p:ph type="body" idx="1"/>
          </p:nvPr>
        </p:nvSpPr>
        <p:spPr/>
        <p:txBody>
          <a:bodyPr/>
          <a:lstStyle/>
          <a:p>
            <a:r>
              <a:rPr lang="en-US" dirty="0" smtClean="0"/>
              <a:t>May 13, 2012</a:t>
            </a:r>
            <a:endParaRPr lang="en-US" dirty="0"/>
          </a:p>
        </p:txBody>
      </p:sp>
    </p:spTree>
    <p:extLst>
      <p:ext uri="{BB962C8B-B14F-4D97-AF65-F5344CB8AC3E}">
        <p14:creationId xmlns:p14="http://schemas.microsoft.com/office/powerpoint/2010/main" val="2424215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Sulphur Creek spill into the Yakima River</a:t>
            </a:r>
            <a:endParaRPr lang="en-US" dirty="0">
              <a:solidFill>
                <a:schemeClr val="accent6"/>
              </a:solidFill>
            </a:endParaRPr>
          </a:p>
        </p:txBody>
      </p:sp>
      <p:sp>
        <p:nvSpPr>
          <p:cNvPr id="3" name="Text Placeholder 2"/>
          <p:cNvSpPr>
            <a:spLocks noGrp="1"/>
          </p:cNvSpPr>
          <p:nvPr>
            <p:ph type="body" idx="1"/>
          </p:nvPr>
        </p:nvSpPr>
        <p:spPr/>
        <p:txBody>
          <a:bodyPr/>
          <a:lstStyle/>
          <a:p>
            <a:r>
              <a:rPr lang="en-US" dirty="0" smtClean="0"/>
              <a:t>March 1, 2015</a:t>
            </a:r>
            <a:endParaRPr lang="en-US" dirty="0"/>
          </a:p>
        </p:txBody>
      </p:sp>
    </p:spTree>
    <p:extLst>
      <p:ext uri="{BB962C8B-B14F-4D97-AF65-F5344CB8AC3E}">
        <p14:creationId xmlns:p14="http://schemas.microsoft.com/office/powerpoint/2010/main" val="927998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La Mexicana vegetable oil spill into the White Center Pond.</a:t>
            </a:r>
            <a:endParaRPr lang="en-US" dirty="0">
              <a:solidFill>
                <a:schemeClr val="accent6"/>
              </a:solidFill>
            </a:endParaRPr>
          </a:p>
        </p:txBody>
      </p:sp>
      <p:sp>
        <p:nvSpPr>
          <p:cNvPr id="3" name="Text Placeholder 2"/>
          <p:cNvSpPr>
            <a:spLocks noGrp="1"/>
          </p:cNvSpPr>
          <p:nvPr>
            <p:ph type="body" idx="1"/>
          </p:nvPr>
        </p:nvSpPr>
        <p:spPr/>
        <p:txBody>
          <a:bodyPr/>
          <a:lstStyle/>
          <a:p>
            <a:r>
              <a:rPr lang="en-US" dirty="0" smtClean="0"/>
              <a:t>November 6, 2015</a:t>
            </a:r>
            <a:endParaRPr lang="en-US" dirty="0"/>
          </a:p>
        </p:txBody>
      </p:sp>
    </p:spTree>
    <p:extLst>
      <p:ext uri="{BB962C8B-B14F-4D97-AF65-F5344CB8AC3E}">
        <p14:creationId xmlns:p14="http://schemas.microsoft.com/office/powerpoint/2010/main" val="12935190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F/V </a:t>
            </a:r>
            <a:r>
              <a:rPr lang="en-US" i="1" dirty="0" smtClean="0">
                <a:solidFill>
                  <a:schemeClr val="accent6"/>
                </a:solidFill>
              </a:rPr>
              <a:t>Privateer</a:t>
            </a:r>
            <a:r>
              <a:rPr lang="en-US" dirty="0" smtClean="0">
                <a:solidFill>
                  <a:schemeClr val="accent6"/>
                </a:solidFill>
              </a:rPr>
              <a:t> grounding and spill into the Pacific Ocean</a:t>
            </a:r>
            <a:endParaRPr lang="en-US" dirty="0">
              <a:solidFill>
                <a:schemeClr val="accent6"/>
              </a:solidFill>
            </a:endParaRPr>
          </a:p>
        </p:txBody>
      </p:sp>
      <p:sp>
        <p:nvSpPr>
          <p:cNvPr id="3" name="Text Placeholder 2"/>
          <p:cNvSpPr>
            <a:spLocks noGrp="1"/>
          </p:cNvSpPr>
          <p:nvPr>
            <p:ph type="body" idx="1"/>
          </p:nvPr>
        </p:nvSpPr>
        <p:spPr/>
        <p:txBody>
          <a:bodyPr/>
          <a:lstStyle/>
          <a:p>
            <a:r>
              <a:rPr lang="en-US" dirty="0" smtClean="0"/>
              <a:t>April 15, 2016</a:t>
            </a:r>
            <a:endParaRPr lang="en-US" dirty="0"/>
          </a:p>
        </p:txBody>
      </p:sp>
    </p:spTree>
    <p:extLst>
      <p:ext uri="{BB962C8B-B14F-4D97-AF65-F5344CB8AC3E}">
        <p14:creationId xmlns:p14="http://schemas.microsoft.com/office/powerpoint/2010/main" val="37364924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Tug </a:t>
            </a:r>
            <a:r>
              <a:rPr lang="en-US" i="1" dirty="0" smtClean="0">
                <a:solidFill>
                  <a:schemeClr val="accent6"/>
                </a:solidFill>
              </a:rPr>
              <a:t>Island Wind</a:t>
            </a:r>
            <a:r>
              <a:rPr lang="en-US" dirty="0" smtClean="0">
                <a:solidFill>
                  <a:schemeClr val="accent6"/>
                </a:solidFill>
              </a:rPr>
              <a:t> spill into the Duwamish Waterway</a:t>
            </a:r>
            <a:endParaRPr lang="en-US" dirty="0">
              <a:solidFill>
                <a:schemeClr val="accent6"/>
              </a:solidFill>
            </a:endParaRPr>
          </a:p>
        </p:txBody>
      </p:sp>
      <p:sp>
        <p:nvSpPr>
          <p:cNvPr id="3" name="Text Placeholder 2"/>
          <p:cNvSpPr>
            <a:spLocks noGrp="1"/>
          </p:cNvSpPr>
          <p:nvPr>
            <p:ph type="body" idx="1"/>
          </p:nvPr>
        </p:nvSpPr>
        <p:spPr/>
        <p:txBody>
          <a:bodyPr/>
          <a:lstStyle/>
          <a:p>
            <a:r>
              <a:rPr lang="en-US" dirty="0" smtClean="0"/>
              <a:t>February 28, 2017</a:t>
            </a:r>
            <a:endParaRPr lang="en-US" dirty="0"/>
          </a:p>
        </p:txBody>
      </p:sp>
    </p:spTree>
    <p:extLst>
      <p:ext uri="{BB962C8B-B14F-4D97-AF65-F5344CB8AC3E}">
        <p14:creationId xmlns:p14="http://schemas.microsoft.com/office/powerpoint/2010/main" val="9243064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Tug </a:t>
            </a:r>
            <a:r>
              <a:rPr lang="en-US" i="1" dirty="0" smtClean="0">
                <a:solidFill>
                  <a:schemeClr val="accent6"/>
                </a:solidFill>
              </a:rPr>
              <a:t>Chief </a:t>
            </a:r>
            <a:r>
              <a:rPr lang="en-US" dirty="0" smtClean="0">
                <a:solidFill>
                  <a:schemeClr val="accent6"/>
                </a:solidFill>
              </a:rPr>
              <a:t>sinking and spill into Salmon Bay</a:t>
            </a:r>
            <a:endParaRPr lang="en-US" dirty="0">
              <a:solidFill>
                <a:schemeClr val="accent6"/>
              </a:solidFill>
            </a:endParaRPr>
          </a:p>
        </p:txBody>
      </p:sp>
      <p:sp>
        <p:nvSpPr>
          <p:cNvPr id="3" name="Text Placeholder 2"/>
          <p:cNvSpPr>
            <a:spLocks noGrp="1"/>
          </p:cNvSpPr>
          <p:nvPr>
            <p:ph type="body" idx="1"/>
          </p:nvPr>
        </p:nvSpPr>
        <p:spPr/>
        <p:txBody>
          <a:bodyPr/>
          <a:lstStyle/>
          <a:p>
            <a:r>
              <a:rPr lang="en-US" dirty="0" smtClean="0"/>
              <a:t>November 30, 2017</a:t>
            </a:r>
            <a:endParaRPr lang="en-US" dirty="0"/>
          </a:p>
        </p:txBody>
      </p:sp>
    </p:spTree>
    <p:extLst>
      <p:ext uri="{BB962C8B-B14F-4D97-AF65-F5344CB8AC3E}">
        <p14:creationId xmlns:p14="http://schemas.microsoft.com/office/powerpoint/2010/main" val="29954158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rPr>
              <a:t>Announcements</a:t>
            </a:r>
            <a:endParaRPr lang="en-US" dirty="0">
              <a:solidFill>
                <a:schemeClr val="accent5"/>
              </a:solidFill>
            </a:endParaRP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0639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4"/>
                </a:solidFill>
              </a:rPr>
              <a:t>Special Guest</a:t>
            </a:r>
            <a:endParaRPr lang="en-US" dirty="0">
              <a:solidFill>
                <a:schemeClr val="accent4"/>
              </a:solidFill>
            </a:endParaRPr>
          </a:p>
        </p:txBody>
      </p:sp>
      <p:sp>
        <p:nvSpPr>
          <p:cNvPr id="5" name="Text Placeholder 4"/>
          <p:cNvSpPr>
            <a:spLocks noGrp="1"/>
          </p:cNvSpPr>
          <p:nvPr>
            <p:ph type="body" idx="1"/>
          </p:nvPr>
        </p:nvSpPr>
        <p:spPr/>
        <p:txBody>
          <a:bodyPr/>
          <a:lstStyle/>
          <a:p>
            <a:r>
              <a:rPr lang="en-US" dirty="0" smtClean="0"/>
              <a:t>Washington State Department of Ecology</a:t>
            </a:r>
          </a:p>
          <a:p>
            <a:r>
              <a:rPr lang="en-US" dirty="0" smtClean="0"/>
              <a:t>Oil Spill Preparedness Geographic Response Plans</a:t>
            </a:r>
            <a:endParaRPr lang="en-US" dirty="0"/>
          </a:p>
        </p:txBody>
      </p:sp>
    </p:spTree>
    <p:extLst>
      <p:ext uri="{BB962C8B-B14F-4D97-AF65-F5344CB8AC3E}">
        <p14:creationId xmlns:p14="http://schemas.microsoft.com/office/powerpoint/2010/main" val="3928428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4"/>
                </a:solidFill>
              </a:rPr>
              <a:t>New Business</a:t>
            </a:r>
            <a:endParaRPr lang="en-US" dirty="0">
              <a:solidFill>
                <a:schemeClr val="accent4"/>
              </a:solidFill>
            </a:endParaRPr>
          </a:p>
        </p:txBody>
      </p:sp>
      <p:sp>
        <p:nvSpPr>
          <p:cNvPr id="5" name="Text Placeholder 4"/>
          <p:cNvSpPr>
            <a:spLocks noGrp="1"/>
          </p:cNvSpPr>
          <p:nvPr>
            <p:ph type="body" idx="1"/>
          </p:nvPr>
        </p:nvSpPr>
        <p:spPr/>
        <p:txBody>
          <a:bodyPr/>
          <a:lstStyle/>
          <a:p>
            <a:r>
              <a:rPr lang="en-US" dirty="0" smtClean="0"/>
              <a:t>Preassessment Screenings</a:t>
            </a:r>
          </a:p>
        </p:txBody>
      </p:sp>
    </p:spTree>
    <p:extLst>
      <p:ext uri="{BB962C8B-B14F-4D97-AF65-F5344CB8AC3E}">
        <p14:creationId xmlns:p14="http://schemas.microsoft.com/office/powerpoint/2010/main" val="14738284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chemeClr val="accent4"/>
                </a:solidFill>
              </a:rPr>
              <a:t>Chelan PUD Rocky Reach </a:t>
            </a:r>
            <a:r>
              <a:rPr lang="en-US" dirty="0" smtClean="0">
                <a:solidFill>
                  <a:schemeClr val="accent4"/>
                </a:solidFill>
              </a:rPr>
              <a:t>Dam spill </a:t>
            </a:r>
            <a:r>
              <a:rPr lang="en-US" dirty="0">
                <a:solidFill>
                  <a:schemeClr val="accent4"/>
                </a:solidFill>
              </a:rPr>
              <a:t>into the Columbia River</a:t>
            </a:r>
          </a:p>
        </p:txBody>
      </p:sp>
      <p:sp>
        <p:nvSpPr>
          <p:cNvPr id="5" name="Content Placeholder 4"/>
          <p:cNvSpPr>
            <a:spLocks noGrp="1"/>
          </p:cNvSpPr>
          <p:nvPr>
            <p:ph idx="1"/>
          </p:nvPr>
        </p:nvSpPr>
        <p:spPr>
          <a:xfrm>
            <a:off x="628650" y="1825624"/>
            <a:ext cx="7886700" cy="5032375"/>
          </a:xfrm>
        </p:spPr>
        <p:txBody>
          <a:bodyPr>
            <a:normAutofit fontScale="92500" lnSpcReduction="20000"/>
          </a:bodyPr>
          <a:lstStyle/>
          <a:p>
            <a:r>
              <a:rPr lang="en-US" b="1" u="sng" dirty="0"/>
              <a:t>Date of Incident:</a:t>
            </a:r>
            <a:r>
              <a:rPr lang="en-US" dirty="0"/>
              <a:t> January 14, 2018</a:t>
            </a:r>
          </a:p>
          <a:p>
            <a:r>
              <a:rPr lang="en-US" b="1" u="sng" dirty="0"/>
              <a:t>Potentially Liable Party:</a:t>
            </a:r>
            <a:r>
              <a:rPr lang="en-US" dirty="0"/>
              <a:t> Chelan PUD</a:t>
            </a:r>
          </a:p>
          <a:p>
            <a:r>
              <a:rPr lang="en-US" b="1" u="sng" dirty="0"/>
              <a:t>Product Spilled: </a:t>
            </a:r>
            <a:r>
              <a:rPr lang="en-US" dirty="0"/>
              <a:t>Turbine Oil</a:t>
            </a:r>
          </a:p>
          <a:p>
            <a:r>
              <a:rPr lang="en-US" b="1" u="sng" dirty="0"/>
              <a:t>Spill Source: </a:t>
            </a:r>
            <a:r>
              <a:rPr lang="en-US" dirty="0"/>
              <a:t>Rocky Reach Dam </a:t>
            </a:r>
          </a:p>
          <a:p>
            <a:r>
              <a:rPr lang="en-US" b="1" u="sng" dirty="0"/>
              <a:t>Oil Spill Size Estimate: </a:t>
            </a:r>
            <a:r>
              <a:rPr lang="en-US" dirty="0"/>
              <a:t>187 gallons</a:t>
            </a:r>
          </a:p>
          <a:p>
            <a:r>
              <a:rPr lang="en-US" b="1" u="sng" dirty="0"/>
              <a:t>Water Body Affected:</a:t>
            </a:r>
            <a:r>
              <a:rPr lang="en-US" dirty="0"/>
              <a:t> Columbia River</a:t>
            </a:r>
          </a:p>
          <a:p>
            <a:r>
              <a:rPr lang="en-US" b="1" u="sng" dirty="0"/>
              <a:t>Ecology Region:</a:t>
            </a:r>
            <a:r>
              <a:rPr lang="en-US" dirty="0"/>
              <a:t> CRO</a:t>
            </a:r>
          </a:p>
          <a:p>
            <a:r>
              <a:rPr lang="en-US" b="1" u="sng" dirty="0"/>
              <a:t>County:</a:t>
            </a:r>
            <a:r>
              <a:rPr lang="en-US" dirty="0"/>
              <a:t> Chelan</a:t>
            </a:r>
          </a:p>
          <a:p>
            <a:r>
              <a:rPr lang="en-US" b="1" u="sng" dirty="0"/>
              <a:t>Nearest City:</a:t>
            </a:r>
            <a:r>
              <a:rPr lang="en-US" dirty="0"/>
              <a:t> Wenatchee</a:t>
            </a:r>
          </a:p>
          <a:p>
            <a:r>
              <a:rPr lang="en-US" b="1" u="sng" dirty="0"/>
              <a:t>Location of Spill:</a:t>
            </a:r>
            <a:r>
              <a:rPr lang="en-US" dirty="0"/>
              <a:t> Columbia River</a:t>
            </a:r>
          </a:p>
          <a:p>
            <a:r>
              <a:rPr lang="en-US" b="1" u="sng" dirty="0"/>
              <a:t>Cause:</a:t>
            </a:r>
            <a:r>
              <a:rPr lang="en-US" dirty="0"/>
              <a:t> Mechanical Failure</a:t>
            </a:r>
          </a:p>
          <a:p>
            <a:r>
              <a:rPr lang="en-US" b="1" u="sng" dirty="0"/>
              <a:t>Ecology Responder:</a:t>
            </a:r>
            <a:r>
              <a:rPr lang="en-US" dirty="0"/>
              <a:t> Sam </a:t>
            </a:r>
            <a:r>
              <a:rPr lang="en-US" dirty="0" smtClean="0"/>
              <a:t>Hunn</a:t>
            </a:r>
            <a:endParaRPr lang="en-US" dirty="0"/>
          </a:p>
        </p:txBody>
      </p:sp>
    </p:spTree>
    <p:extLst>
      <p:ext uri="{BB962C8B-B14F-4D97-AF65-F5344CB8AC3E}">
        <p14:creationId xmlns:p14="http://schemas.microsoft.com/office/powerpoint/2010/main" val="2846401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87"/>
            <a:ext cx="9144000" cy="6829425"/>
          </a:xfrm>
          <a:prstGeom prst="rect">
            <a:avLst/>
          </a:prstGeom>
        </p:spPr>
      </p:pic>
    </p:spTree>
    <p:extLst>
      <p:ext uri="{BB962C8B-B14F-4D97-AF65-F5344CB8AC3E}">
        <p14:creationId xmlns:p14="http://schemas.microsoft.com/office/powerpoint/2010/main" val="28564666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15"/>
            <a:ext cx="9144000" cy="6836569"/>
          </a:xfrm>
          <a:prstGeom prst="rect">
            <a:avLst/>
          </a:prstGeom>
        </p:spPr>
      </p:pic>
    </p:spTree>
    <p:extLst>
      <p:ext uri="{BB962C8B-B14F-4D97-AF65-F5344CB8AC3E}">
        <p14:creationId xmlns:p14="http://schemas.microsoft.com/office/powerpoint/2010/main" val="26927913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Rocky Reach D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solidFill>
            <a:schemeClr val="tx1"/>
          </a:solidFill>
        </p:spPr>
        <p:txBody>
          <a:bodyPr/>
          <a:lstStyle/>
          <a:p>
            <a:r>
              <a:rPr lang="en-US" dirty="0" smtClean="0">
                <a:solidFill>
                  <a:schemeClr val="bg1"/>
                </a:solidFill>
              </a:rPr>
              <a:t>Rocky Reach Dam</a:t>
            </a:r>
            <a:endParaRPr lang="en-US" dirty="0">
              <a:solidFill>
                <a:schemeClr val="bg1"/>
              </a:solidFill>
            </a:endParaRPr>
          </a:p>
        </p:txBody>
      </p:sp>
    </p:spTree>
    <p:extLst>
      <p:ext uri="{BB962C8B-B14F-4D97-AF65-F5344CB8AC3E}">
        <p14:creationId xmlns:p14="http://schemas.microsoft.com/office/powerpoint/2010/main" val="2269184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a:solidFill>
            <a:schemeClr val="tx1"/>
          </a:solidFill>
        </p:spPr>
        <p:txBody>
          <a:bodyPr/>
          <a:lstStyle/>
          <a:p>
            <a:r>
              <a:rPr lang="en-US" dirty="0" smtClean="0">
                <a:solidFill>
                  <a:schemeClr val="bg1"/>
                </a:solidFill>
              </a:rPr>
              <a:t>Day 1: Sunday, January 14, 2018</a:t>
            </a:r>
            <a:endParaRPr lang="en-US" dirty="0">
              <a:solidFill>
                <a:schemeClr val="bg1"/>
              </a:solidFill>
            </a:endParaRPr>
          </a:p>
        </p:txBody>
      </p:sp>
    </p:spTree>
    <p:extLst>
      <p:ext uri="{BB962C8B-B14F-4D97-AF65-F5344CB8AC3E}">
        <p14:creationId xmlns:p14="http://schemas.microsoft.com/office/powerpoint/2010/main" val="13952282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older xmlns="53172161-3c81-4cd5-b801-43e0eb0c2099">Agendas and Meeting Notes</Folder>
    <Meeting_x0020_Date xmlns="53172161-3c81-4cd5-b801-43e0eb0c2099">2018-03-14T00:00:00-07:00</Meeting_x0020_Dat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C62BACCE41DD9419CDB60AB3742B222" ma:contentTypeVersion="2" ma:contentTypeDescription="Create a new document." ma:contentTypeScope="" ma:versionID="7bc2c1a02065ccd8a0f8ded8740a684a">
  <xsd:schema xmlns:xsd="http://www.w3.org/2001/XMLSchema" xmlns:xs="http://www.w3.org/2001/XMLSchema" xmlns:p="http://schemas.microsoft.com/office/2006/metadata/properties" xmlns:ns2="53172161-3c81-4cd5-b801-43e0eb0c2099" targetNamespace="http://schemas.microsoft.com/office/2006/metadata/properties" ma:root="true" ma:fieldsID="64711d11e1afe03f8f3aa9a32def8cf9" ns2:_="">
    <xsd:import namespace="53172161-3c81-4cd5-b801-43e0eb0c2099"/>
    <xsd:element name="properties">
      <xsd:complexType>
        <xsd:sequence>
          <xsd:element name="documentManagement">
            <xsd:complexType>
              <xsd:all>
                <xsd:element ref="ns2:Folder" minOccurs="0"/>
                <xsd:element ref="ns2:Meeting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172161-3c81-4cd5-b801-43e0eb0c2099" elementFormDefault="qualified">
    <xsd:import namespace="http://schemas.microsoft.com/office/2006/documentManagement/types"/>
    <xsd:import namespace="http://schemas.microsoft.com/office/infopath/2007/PartnerControls"/>
    <xsd:element name="Folder" ma:index="8" nillable="true" ma:displayName="Folder" ma:format="RadioButtons" ma:internalName="Folder">
      <xsd:simpleType>
        <xsd:restriction base="dms:Choice">
          <xsd:enumeration value="Notice Redraft"/>
          <xsd:enumeration value="Agendas and Meeting Notes"/>
          <xsd:enumeration value="Photos"/>
        </xsd:restriction>
      </xsd:simpleType>
    </xsd:element>
    <xsd:element name="Meeting_x0020_Date" ma:index="9" nillable="true" ma:displayName="Meeting Date" ma:format="DateOnly" ma:internalName="Meeting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69ABEA-A42B-43C3-A484-906EB8E6E644}">
  <ds:schemaRefs>
    <ds:schemaRef ds:uri="53172161-3c81-4cd5-b801-43e0eb0c2099"/>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BE96842A-5F16-481E-9187-26017B3C0399}">
  <ds:schemaRefs>
    <ds:schemaRef ds:uri="http://schemas.microsoft.com/sharepoint/v3/contenttype/forms"/>
  </ds:schemaRefs>
</ds:datastoreItem>
</file>

<file path=customXml/itemProps3.xml><?xml version="1.0" encoding="utf-8"?>
<ds:datastoreItem xmlns:ds="http://schemas.openxmlformats.org/officeDocument/2006/customXml" ds:itemID="{02D6984D-00CD-499A-B77D-D33FAC2FBC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172161-3c81-4cd5-b801-43e0eb0c20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5126</TotalTime>
  <Words>2429</Words>
  <Application>Microsoft Office PowerPoint</Application>
  <PresentationFormat>On-screen Show (4:3)</PresentationFormat>
  <Paragraphs>136</Paragraphs>
  <Slides>27</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RDA Committee Meeting</vt:lpstr>
      <vt:lpstr>Agenda</vt:lpstr>
      <vt:lpstr>Special Guest</vt:lpstr>
      <vt:lpstr>New Business</vt:lpstr>
      <vt:lpstr>Chelan PUD Rocky Reach Dam spill into the Columbia River</vt:lpstr>
      <vt:lpstr>PowerPoint Presentation</vt:lpstr>
      <vt:lpstr>PowerPoint Presentation</vt:lpstr>
      <vt:lpstr>PowerPoint Presentation</vt:lpstr>
      <vt:lpstr>PowerPoint Presentation</vt:lpstr>
      <vt:lpstr>PowerPoint Presentation</vt:lpstr>
      <vt:lpstr>P/C Sinbad sinking and spill into Sinclair Inlet</vt:lpstr>
      <vt:lpstr>PowerPoint Presentation</vt:lpstr>
      <vt:lpstr>PowerPoint Presentation</vt:lpstr>
      <vt:lpstr>PowerPoint Presentation</vt:lpstr>
      <vt:lpstr>PowerPoint Presentation</vt:lpstr>
      <vt:lpstr>PowerPoint Presentation</vt:lpstr>
      <vt:lpstr>Old Business</vt:lpstr>
      <vt:lpstr>2008 Cases</vt:lpstr>
      <vt:lpstr>F/V Haeshin</vt:lpstr>
      <vt:lpstr>F/V Miss Michelle</vt:lpstr>
      <vt:lpstr>F/V Deep Sea spill into Penn Cove</vt:lpstr>
      <vt:lpstr>Sulphur Creek spill into the Yakima River</vt:lpstr>
      <vt:lpstr>La Mexicana vegetable oil spill into the White Center Pond.</vt:lpstr>
      <vt:lpstr>F/V Privateer grounding and spill into the Pacific Ocean</vt:lpstr>
      <vt:lpstr>Tug Island Wind spill into the Duwamish Waterway</vt:lpstr>
      <vt:lpstr>Tug Chief sinking and spill into Salmon Bay</vt:lpstr>
      <vt:lpstr>Announcements</vt:lpstr>
    </vt:vector>
  </TitlesOfParts>
  <Company>WA Department of Ecology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RDA Committee Meeting</dc:title>
  <dc:creator>Meyers, Alison (ECY)</dc:creator>
  <cp:lastModifiedBy>Baran, Geoff (ECY)</cp:lastModifiedBy>
  <cp:revision>510</cp:revision>
  <dcterms:created xsi:type="dcterms:W3CDTF">2016-04-08T21:43:24Z</dcterms:created>
  <dcterms:modified xsi:type="dcterms:W3CDTF">2018-03-14T15:56:26Z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0x0101005C62BACCE41DD9419CDB60AB3742B222</vt:lpwstr>
  </property>
</Properties>
</file>