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43"/>
  </p:notesMasterIdLst>
  <p:sldIdLst>
    <p:sldId id="256" r:id="rId5"/>
    <p:sldId id="584" r:id="rId6"/>
    <p:sldId id="600" r:id="rId7"/>
    <p:sldId id="598" r:id="rId8"/>
    <p:sldId id="539" r:id="rId9"/>
    <p:sldId id="624" r:id="rId10"/>
    <p:sldId id="630" r:id="rId11"/>
    <p:sldId id="628" r:id="rId12"/>
    <p:sldId id="629" r:id="rId13"/>
    <p:sldId id="627" r:id="rId14"/>
    <p:sldId id="631" r:id="rId15"/>
    <p:sldId id="632" r:id="rId16"/>
    <p:sldId id="633" r:id="rId17"/>
    <p:sldId id="634" r:id="rId18"/>
    <p:sldId id="635" r:id="rId19"/>
    <p:sldId id="625" r:id="rId20"/>
    <p:sldId id="626" r:id="rId21"/>
    <p:sldId id="622" r:id="rId22"/>
    <p:sldId id="623" r:id="rId23"/>
    <p:sldId id="570" r:id="rId24"/>
    <p:sldId id="581" r:id="rId25"/>
    <p:sldId id="609" r:id="rId26"/>
    <p:sldId id="566" r:id="rId27"/>
    <p:sldId id="637" r:id="rId28"/>
    <p:sldId id="636" r:id="rId29"/>
    <p:sldId id="638" r:id="rId30"/>
    <p:sldId id="639" r:id="rId31"/>
    <p:sldId id="334" r:id="rId32"/>
    <p:sldId id="532" r:id="rId33"/>
    <p:sldId id="620" r:id="rId34"/>
    <p:sldId id="601" r:id="rId35"/>
    <p:sldId id="597" r:id="rId36"/>
    <p:sldId id="615" r:id="rId37"/>
    <p:sldId id="641" r:id="rId38"/>
    <p:sldId id="616" r:id="rId39"/>
    <p:sldId id="642" r:id="rId40"/>
    <p:sldId id="583" r:id="rId41"/>
    <p:sldId id="643"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43" autoAdjust="0"/>
    <p:restoredTop sz="81220" autoAdjust="0"/>
  </p:normalViewPr>
  <p:slideViewPr>
    <p:cSldViewPr snapToGrid="0" showGuides="1">
      <p:cViewPr varScale="1">
        <p:scale>
          <a:sx n="71" d="100"/>
          <a:sy n="71" d="100"/>
        </p:scale>
        <p:origin x="1764" y="5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9CD4DF-96F8-472A-92E0-C5092D8C231D}" type="datetimeFigureOut">
              <a:rPr lang="en-US" smtClean="0"/>
              <a:t>4/11/2018</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E81F23-A760-4D8D-A9F7-3DE52B38AA5B}" type="slidenum">
              <a:rPr lang="en-US" smtClean="0"/>
              <a:t>‹#›</a:t>
            </a:fld>
            <a:endParaRPr lang="en-US" dirty="0"/>
          </a:p>
        </p:txBody>
      </p:sp>
    </p:spTree>
    <p:extLst>
      <p:ext uri="{BB962C8B-B14F-4D97-AF65-F5344CB8AC3E}">
        <p14:creationId xmlns:p14="http://schemas.microsoft.com/office/powerpoint/2010/main" val="3462381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Field Report: </a:t>
            </a:r>
            <a:r>
              <a:rPr lang="en-US" sz="1200" kern="1200" dirty="0" smtClean="0">
                <a:solidFill>
                  <a:schemeClr val="tx1"/>
                </a:solidFill>
                <a:effectLst/>
                <a:latin typeface="+mn-lt"/>
                <a:ea typeface="+mn-ea"/>
                <a:cs typeface="+mn-cs"/>
              </a:rPr>
              <a:t>The 70ft. F/V </a:t>
            </a:r>
            <a:r>
              <a:rPr lang="en-US" sz="1200" i="1" kern="1200" dirty="0" smtClean="0">
                <a:solidFill>
                  <a:schemeClr val="tx1"/>
                </a:solidFill>
                <a:effectLst/>
                <a:latin typeface="+mn-lt"/>
                <a:ea typeface="+mn-ea"/>
                <a:cs typeface="+mn-cs"/>
              </a:rPr>
              <a:t>Lady Grace</a:t>
            </a:r>
            <a:r>
              <a:rPr lang="en-US" sz="1200" kern="1200" dirty="0" smtClean="0">
                <a:solidFill>
                  <a:schemeClr val="tx1"/>
                </a:solidFill>
                <a:effectLst/>
                <a:latin typeface="+mn-lt"/>
                <a:ea typeface="+mn-ea"/>
                <a:cs typeface="+mn-cs"/>
              </a:rPr>
              <a:t> was reported listing on March 2. Despite Ecology responders’ best efforts to help the owner keep the boat afloat, the vessel took on water and sank, spilling an as yet to be determined volume of diesel fuel into the Hoquiam River.  The owner of this vessel is also owns of the F/V </a:t>
            </a:r>
            <a:r>
              <a:rPr lang="en-US" sz="1200" i="1" kern="1200" dirty="0" err="1" smtClean="0">
                <a:solidFill>
                  <a:schemeClr val="tx1"/>
                </a:solidFill>
                <a:effectLst/>
                <a:latin typeface="+mn-lt"/>
                <a:ea typeface="+mn-ea"/>
                <a:cs typeface="+mn-cs"/>
              </a:rPr>
              <a:t>Perwyn</a:t>
            </a:r>
            <a:r>
              <a:rPr lang="en-US" sz="1200" kern="1200" dirty="0" smtClean="0">
                <a:solidFill>
                  <a:schemeClr val="tx1"/>
                </a:solidFill>
                <a:effectLst/>
                <a:latin typeface="+mn-lt"/>
                <a:ea typeface="+mn-ea"/>
                <a:cs typeface="+mn-cs"/>
              </a:rPr>
              <a:t>, another vessel that sank at this location. Response contractors dove on the vessel and removed 890 gallons of oily/water from its tanks. TRAP sampling indicates that the tidal influence from Grays Harbor pushed the spilled diesel over 6 miles up the Hoquiam River.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2E81F23-A760-4D8D-A9F7-3DE52B38AA5B}" type="slidenum">
              <a:rPr lang="en-US" smtClean="0"/>
              <a:t>4</a:t>
            </a:fld>
            <a:endParaRPr lang="en-US" dirty="0"/>
          </a:p>
        </p:txBody>
      </p:sp>
    </p:spTree>
    <p:extLst>
      <p:ext uri="{BB962C8B-B14F-4D97-AF65-F5344CB8AC3E}">
        <p14:creationId xmlns:p14="http://schemas.microsoft.com/office/powerpoint/2010/main" val="14189217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13</a:t>
            </a:fld>
            <a:endParaRPr lang="en-US" dirty="0"/>
          </a:p>
        </p:txBody>
      </p:sp>
    </p:spTree>
    <p:extLst>
      <p:ext uri="{BB962C8B-B14F-4D97-AF65-F5344CB8AC3E}">
        <p14:creationId xmlns:p14="http://schemas.microsoft.com/office/powerpoint/2010/main" val="2657585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morning it was clear that containment measures were</a:t>
            </a:r>
            <a:r>
              <a:rPr lang="en-US" baseline="0" dirty="0" smtClean="0"/>
              <a:t> not adequate. More robust sampling required.</a:t>
            </a:r>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14</a:t>
            </a:fld>
            <a:endParaRPr lang="en-US" dirty="0"/>
          </a:p>
        </p:txBody>
      </p:sp>
    </p:spTree>
    <p:extLst>
      <p:ext uri="{BB962C8B-B14F-4D97-AF65-F5344CB8AC3E}">
        <p14:creationId xmlns:p14="http://schemas.microsoft.com/office/powerpoint/2010/main" val="2101497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Alison arrived to help coordinate the response.</a:t>
            </a:r>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15</a:t>
            </a:fld>
            <a:endParaRPr lang="en-US" dirty="0"/>
          </a:p>
        </p:txBody>
      </p:sp>
    </p:spTree>
    <p:extLst>
      <p:ext uri="{BB962C8B-B14F-4D97-AF65-F5344CB8AC3E}">
        <p14:creationId xmlns:p14="http://schemas.microsoft.com/office/powerpoint/2010/main" val="1965537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Washington</a:t>
            </a:r>
            <a:r>
              <a:rPr lang="en-US" baseline="0" dirty="0" smtClean="0"/>
              <a:t> State’s TRAP team mobilized to collect samples throughout the impacted area.</a:t>
            </a:r>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16</a:t>
            </a:fld>
            <a:endParaRPr lang="en-US" dirty="0"/>
          </a:p>
        </p:txBody>
      </p:sp>
    </p:spTree>
    <p:extLst>
      <p:ext uri="{BB962C8B-B14F-4D97-AF65-F5344CB8AC3E}">
        <p14:creationId xmlns:p14="http://schemas.microsoft.com/office/powerpoint/2010/main" val="2378458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Tidal influence</a:t>
            </a:r>
            <a:r>
              <a:rPr lang="en-US" baseline="0" dirty="0" smtClean="0"/>
              <a:t> from Gray’s Harbor pushed the spilled diesel over 6 miles upstream.</a:t>
            </a:r>
            <a:endParaRPr lang="en-US" dirty="0" smtClean="0"/>
          </a:p>
          <a:p>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17</a:t>
            </a:fld>
            <a:endParaRPr lang="en-US" dirty="0"/>
          </a:p>
        </p:txBody>
      </p:sp>
    </p:spTree>
    <p:extLst>
      <p:ext uri="{BB962C8B-B14F-4D97-AF65-F5344CB8AC3E}">
        <p14:creationId xmlns:p14="http://schemas.microsoft.com/office/powerpoint/2010/main" val="17383406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a:t>
            </a:r>
            <a:r>
              <a:rPr lang="en-US" baseline="0" dirty="0" smtClean="0"/>
              <a:t> on sheen volume alone, 236 gallons of diesel fuel spilled. Based on tank volume information, there is still an estimated 652 gallons unaccounted for. Ecology is still investigating this case.</a:t>
            </a:r>
            <a:endParaRPr lang="en-US" dirty="0" smtClean="0"/>
          </a:p>
        </p:txBody>
      </p:sp>
      <p:sp>
        <p:nvSpPr>
          <p:cNvPr id="4" name="Slide Number Placeholder 3"/>
          <p:cNvSpPr>
            <a:spLocks noGrp="1"/>
          </p:cNvSpPr>
          <p:nvPr>
            <p:ph type="sldNum" sz="quarter" idx="10"/>
          </p:nvPr>
        </p:nvSpPr>
        <p:spPr/>
        <p:txBody>
          <a:bodyPr/>
          <a:lstStyle/>
          <a:p>
            <a:fld id="{52E81F23-A760-4D8D-A9F7-3DE52B38AA5B}" type="slidenum">
              <a:rPr lang="en-US" smtClean="0"/>
              <a:t>18</a:t>
            </a:fld>
            <a:endParaRPr lang="en-US" dirty="0"/>
          </a:p>
        </p:txBody>
      </p:sp>
    </p:spTree>
    <p:extLst>
      <p:ext uri="{BB962C8B-B14F-4D97-AF65-F5344CB8AC3E}">
        <p14:creationId xmlns:p14="http://schemas.microsoft.com/office/powerpoint/2010/main" val="3586900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Based</a:t>
            </a:r>
            <a:r>
              <a:rPr lang="en-US" baseline="0" dirty="0" smtClean="0"/>
              <a:t> on sheen volume alone, 236 gallons of diesel fuel spilled. Based on tank volume information, there is still an estimated 652 gallons unaccounted for. Ecology is still investigating this case.</a:t>
            </a:r>
            <a:endParaRPr lang="en-US" dirty="0" smtClean="0"/>
          </a:p>
          <a:p>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19</a:t>
            </a:fld>
            <a:endParaRPr lang="en-US" dirty="0"/>
          </a:p>
        </p:txBody>
      </p:sp>
    </p:spTree>
    <p:extLst>
      <p:ext uri="{BB962C8B-B14F-4D97-AF65-F5344CB8AC3E}">
        <p14:creationId xmlns:p14="http://schemas.microsoft.com/office/powerpoint/2010/main" val="2156936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Field Report: </a:t>
            </a:r>
            <a:r>
              <a:rPr lang="en-US" dirty="0" smtClean="0"/>
              <a:t>While conducting an internal transfer of diesel fuel, the 72’ R/V Rachel Carson (IMO: 8983210, Gross Ton: 430) discharged an as yet to be determined volume of diesel fuel to Portage Bay.  The University of Washington owned vessel was docked at the Marine Sciences Building of the university.  After about 20 minutes, the mate discovered the spill and ceased transfer operations, placed the on-site boom around the vessel, and made the necessary notifications to Ecology and the NRC.  MSRC and Global Diving and Salvage added more boom and continued on water recovery using sorbents and skimmers. An estimated 454 gallons was recovered.</a:t>
            </a:r>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20</a:t>
            </a:fld>
            <a:endParaRPr lang="en-US" dirty="0"/>
          </a:p>
        </p:txBody>
      </p:sp>
    </p:spTree>
    <p:extLst>
      <p:ext uri="{BB962C8B-B14F-4D97-AF65-F5344CB8AC3E}">
        <p14:creationId xmlns:p14="http://schemas.microsoft.com/office/powerpoint/2010/main" val="14140565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Field Report: </a:t>
            </a:r>
            <a:r>
              <a:rPr lang="en-US" dirty="0" smtClean="0"/>
              <a:t>While conducting an internal transfer of diesel fuel, the 72’ R/V Rachel Carson (IMO: 8983210, Gross Ton: 430) discharged an as yet to be determined volume of diesel fuel to Portage Bay.  The University of Washington owned vessel was docked at the Marine Sciences Building of the university.  After about 20 minutes, the mate discovered the spill and ceased transfer operations, placed the on-site boom around the vessel, and made the necessary notifications to Ecology and the NRC.  MSRC and Global Diving and Salvage added more boom and continued on water recovery using sorbents and skimmers. An estimated 454 gallons was recovered.</a:t>
            </a:r>
          </a:p>
          <a:p>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21</a:t>
            </a:fld>
            <a:endParaRPr lang="en-US" dirty="0"/>
          </a:p>
        </p:txBody>
      </p:sp>
    </p:spTree>
    <p:extLst>
      <p:ext uri="{BB962C8B-B14F-4D97-AF65-F5344CB8AC3E}">
        <p14:creationId xmlns:p14="http://schemas.microsoft.com/office/powerpoint/2010/main" val="401622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Field Report: </a:t>
            </a:r>
            <a:r>
              <a:rPr lang="en-US" dirty="0" smtClean="0"/>
              <a:t>While conducting an internal transfer of diesel fuel, the 72’ R/V Rachel Carson (IMO: 8983210, Gross Ton: 430) discharged an as yet to be determined volume of diesel fuel to Portage Bay.  The University of Washington owned vessel was docked at the Marine Sciences Building of the university.  After about 20 minutes, the mate discovered the spill and ceased transfer operations, placed the on-site boom around the vessel, and made the necessary notifications to Ecology and the NRC.  MSRC and Global Diving and Salvage added more boom and continued on water recovery using sorbents and skimmers. An estimated 454 gallons was recovered.</a:t>
            </a:r>
          </a:p>
          <a:p>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22</a:t>
            </a:fld>
            <a:endParaRPr lang="en-US" dirty="0"/>
          </a:p>
        </p:txBody>
      </p:sp>
    </p:spTree>
    <p:extLst>
      <p:ext uri="{BB962C8B-B14F-4D97-AF65-F5344CB8AC3E}">
        <p14:creationId xmlns:p14="http://schemas.microsoft.com/office/powerpoint/2010/main" val="113247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Field Report: </a:t>
            </a:r>
            <a:r>
              <a:rPr lang="en-US" sz="1200" kern="1200" dirty="0" smtClean="0">
                <a:solidFill>
                  <a:schemeClr val="tx1"/>
                </a:solidFill>
                <a:effectLst/>
                <a:latin typeface="+mn-lt"/>
                <a:ea typeface="+mn-ea"/>
                <a:cs typeface="+mn-cs"/>
              </a:rPr>
              <a:t>The 70ft. F/V </a:t>
            </a:r>
            <a:r>
              <a:rPr lang="en-US" sz="1200" i="1" kern="1200" dirty="0" smtClean="0">
                <a:solidFill>
                  <a:schemeClr val="tx1"/>
                </a:solidFill>
                <a:effectLst/>
                <a:latin typeface="+mn-lt"/>
                <a:ea typeface="+mn-ea"/>
                <a:cs typeface="+mn-cs"/>
              </a:rPr>
              <a:t>Lady Grace</a:t>
            </a:r>
            <a:r>
              <a:rPr lang="en-US" sz="1200" kern="1200" dirty="0" smtClean="0">
                <a:solidFill>
                  <a:schemeClr val="tx1"/>
                </a:solidFill>
                <a:effectLst/>
                <a:latin typeface="+mn-lt"/>
                <a:ea typeface="+mn-ea"/>
                <a:cs typeface="+mn-cs"/>
              </a:rPr>
              <a:t> was reported listing on March 2. Despite Ecology responders’ best efforts to help the owner keep the boat afloat, the vessel took on water and sank, spilling an as yet to be determined volume of diesel fuel into the Hoquiam River.  The owner of this vessel is also owns of the F/V </a:t>
            </a:r>
            <a:r>
              <a:rPr lang="en-US" sz="1200" i="1" kern="1200" dirty="0" err="1" smtClean="0">
                <a:solidFill>
                  <a:schemeClr val="tx1"/>
                </a:solidFill>
                <a:effectLst/>
                <a:latin typeface="+mn-lt"/>
                <a:ea typeface="+mn-ea"/>
                <a:cs typeface="+mn-cs"/>
              </a:rPr>
              <a:t>Perwyn</a:t>
            </a:r>
            <a:r>
              <a:rPr lang="en-US" sz="1200" kern="1200" dirty="0" smtClean="0">
                <a:solidFill>
                  <a:schemeClr val="tx1"/>
                </a:solidFill>
                <a:effectLst/>
                <a:latin typeface="+mn-lt"/>
                <a:ea typeface="+mn-ea"/>
                <a:cs typeface="+mn-cs"/>
              </a:rPr>
              <a:t>, another vessel that sank at this location. Response contractors dove on the vessel and removed 890 gallons of oily/water from its tanks. TRAP sampling indicates that the tidal influence from Grays Harbor pushed the spilled diesel over 6 miles up the Hoquiam River.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2E81F23-A760-4D8D-A9F7-3DE52B38AA5B}" type="slidenum">
              <a:rPr lang="en-US" smtClean="0"/>
              <a:t>5</a:t>
            </a:fld>
            <a:endParaRPr lang="en-US" dirty="0"/>
          </a:p>
        </p:txBody>
      </p:sp>
    </p:spTree>
    <p:extLst>
      <p:ext uri="{BB962C8B-B14F-4D97-AF65-F5344CB8AC3E}">
        <p14:creationId xmlns:p14="http://schemas.microsoft.com/office/powerpoint/2010/main" val="17111477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Field Report: </a:t>
            </a:r>
            <a:r>
              <a:rPr lang="en-US" dirty="0" smtClean="0"/>
              <a:t>While conducting an internal transfer of diesel fuel, the 72’ R/V Rachel Carson (IMO: 8983210, Gross Ton: 430) discharged an as yet to be determined volume of diesel fuel to Portage Bay.  The University of Washington owned vessel was docked at the Marine Sciences Building of the university.  After about 20 minutes, the mate discovered the spill and ceased transfer operations, placed the on-site boom around the vessel, and made the necessary notifications to Ecology and the NRC.  MSRC and Global Diving and Salvage added more boom and continued on water recovery using sorbents and skimmers. An estimated 454 gallons was recovered.</a:t>
            </a:r>
          </a:p>
          <a:p>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23</a:t>
            </a:fld>
            <a:endParaRPr lang="en-US" dirty="0"/>
          </a:p>
        </p:txBody>
      </p:sp>
    </p:spTree>
    <p:extLst>
      <p:ext uri="{BB962C8B-B14F-4D97-AF65-F5344CB8AC3E}">
        <p14:creationId xmlns:p14="http://schemas.microsoft.com/office/powerpoint/2010/main" val="15981358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Field Report: </a:t>
            </a:r>
            <a:r>
              <a:rPr lang="en-US" dirty="0" smtClean="0"/>
              <a:t>While conducting an internal transfer of diesel fuel, the 72’ R/V Rachel Carson (IMO: 8983210, Gross Ton: 430) discharged an as yet to be determined volume of diesel fuel to Portage Bay.  The University of Washington owned vessel was docked at the Marine Sciences Building of the university.  After about 20 minutes, the mate discovered the spill and ceased transfer operations, placed the on-site boom around the vessel, and made the necessary notifications to Ecology and the NRC.  MSRC and Global Diving and Salvage added more boom and continued on water recovery using sorbents and skimmers. An estimated 454 gallons was recovered.</a:t>
            </a:r>
          </a:p>
          <a:p>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24</a:t>
            </a:fld>
            <a:endParaRPr lang="en-US" dirty="0"/>
          </a:p>
        </p:txBody>
      </p:sp>
    </p:spTree>
    <p:extLst>
      <p:ext uri="{BB962C8B-B14F-4D97-AF65-F5344CB8AC3E}">
        <p14:creationId xmlns:p14="http://schemas.microsoft.com/office/powerpoint/2010/main" val="2926366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Field Report: </a:t>
            </a:r>
            <a:r>
              <a:rPr lang="en-US" dirty="0" smtClean="0"/>
              <a:t>While conducting an internal transfer of diesel fuel, the 72’ R/V Rachel Carson (IMO: 8983210, Gross Ton: 430) discharged an as yet to be determined volume of diesel fuel to Portage Bay.  The University of Washington owned vessel was docked at the Marine Sciences Building of the university.  After about 20 minutes, the mate discovered the spill and ceased transfer operations, placed the on-site boom around the vessel, and made the necessary notifications to Ecology and the NRC.  MSRC and Global Diving and Salvage added more boom and continued on water recovery using sorbents and skimmers. An estimated 454 gallons was recovered.</a:t>
            </a:r>
          </a:p>
          <a:p>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25</a:t>
            </a:fld>
            <a:endParaRPr lang="en-US" dirty="0"/>
          </a:p>
        </p:txBody>
      </p:sp>
    </p:spTree>
    <p:extLst>
      <p:ext uri="{BB962C8B-B14F-4D97-AF65-F5344CB8AC3E}">
        <p14:creationId xmlns:p14="http://schemas.microsoft.com/office/powerpoint/2010/main" val="26191922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Field Report: </a:t>
            </a:r>
            <a:r>
              <a:rPr lang="en-US" dirty="0" smtClean="0"/>
              <a:t>While conducting an internal transfer of diesel fuel, the 72’ R/V Rachel Carson (IMO: 8983210, Gross Ton: 430) discharged an as yet to be determined volume of diesel fuel to Portage Bay.  The University of Washington owned vessel was docked at the Marine Sciences Building of the university.  After about 20 minutes, the mate discovered the spill and ceased transfer operations, placed the on-site boom around the vessel, and made the necessary notifications to Ecology and the NRC.  MSRC and Global Diving and Salvage added more boom and continued on water recovery using sorbents and skimmers. An estimated 454 gallons was recovered.</a:t>
            </a:r>
          </a:p>
          <a:p>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26</a:t>
            </a:fld>
            <a:endParaRPr lang="en-US" dirty="0"/>
          </a:p>
        </p:txBody>
      </p:sp>
    </p:spTree>
    <p:extLst>
      <p:ext uri="{BB962C8B-B14F-4D97-AF65-F5344CB8AC3E}">
        <p14:creationId xmlns:p14="http://schemas.microsoft.com/office/powerpoint/2010/main" val="27033561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Field Report: </a:t>
            </a:r>
            <a:r>
              <a:rPr lang="en-US" dirty="0" smtClean="0"/>
              <a:t>While conducting an internal transfer of diesel fuel, the 72’ R/V Rachel Carson (IMO: 8983210, Gross Ton: 430) discharged an as yet to be determined volume of diesel fuel to Portage Bay.  The University of Washington owned vessel was docked at the Marine Sciences Building of the university.  After about 20 minutes, the mate discovered the spill and ceased transfer operations, placed the on-site boom around the vessel, and made the necessary notifications to Ecology and the NRC.  MSRC and Global Diving and Salvage added more boom and continued on water recovery using sorbents and skimmers. An estimated 454 gallons was recovered.</a:t>
            </a:r>
          </a:p>
          <a:p>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27</a:t>
            </a:fld>
            <a:endParaRPr lang="en-US" dirty="0"/>
          </a:p>
        </p:txBody>
      </p:sp>
    </p:spTree>
    <p:extLst>
      <p:ext uri="{BB962C8B-B14F-4D97-AF65-F5344CB8AC3E}">
        <p14:creationId xmlns:p14="http://schemas.microsoft.com/office/powerpoint/2010/main" val="20503700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29</a:t>
            </a:fld>
            <a:endParaRPr lang="en-US" dirty="0"/>
          </a:p>
        </p:txBody>
      </p:sp>
    </p:spTree>
    <p:extLst>
      <p:ext uri="{BB962C8B-B14F-4D97-AF65-F5344CB8AC3E}">
        <p14:creationId xmlns:p14="http://schemas.microsoft.com/office/powerpoint/2010/main" val="6461066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aseline="0" dirty="0" smtClean="0"/>
          </a:p>
        </p:txBody>
      </p:sp>
      <p:sp>
        <p:nvSpPr>
          <p:cNvPr id="4" name="Slide Number Placeholder 3"/>
          <p:cNvSpPr>
            <a:spLocks noGrp="1"/>
          </p:cNvSpPr>
          <p:nvPr>
            <p:ph type="sldNum" sz="quarter" idx="10"/>
          </p:nvPr>
        </p:nvSpPr>
        <p:spPr/>
        <p:txBody>
          <a:bodyPr/>
          <a:lstStyle/>
          <a:p>
            <a:fld id="{52E81F23-A760-4D8D-A9F7-3DE52B38AA5B}" type="slidenum">
              <a:rPr lang="en-US" smtClean="0"/>
              <a:t>30</a:t>
            </a:fld>
            <a:endParaRPr lang="en-US" dirty="0"/>
          </a:p>
        </p:txBody>
      </p:sp>
    </p:spTree>
    <p:extLst>
      <p:ext uri="{BB962C8B-B14F-4D97-AF65-F5344CB8AC3E}">
        <p14:creationId xmlns:p14="http://schemas.microsoft.com/office/powerpoint/2010/main" val="24814848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31</a:t>
            </a:fld>
            <a:endParaRPr lang="en-US" dirty="0"/>
          </a:p>
        </p:txBody>
      </p:sp>
    </p:spTree>
    <p:extLst>
      <p:ext uri="{BB962C8B-B14F-4D97-AF65-F5344CB8AC3E}">
        <p14:creationId xmlns:p14="http://schemas.microsoft.com/office/powerpoint/2010/main" val="7408181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32</a:t>
            </a:fld>
            <a:endParaRPr lang="en-US" dirty="0"/>
          </a:p>
        </p:txBody>
      </p:sp>
    </p:spTree>
    <p:extLst>
      <p:ext uri="{BB962C8B-B14F-4D97-AF65-F5344CB8AC3E}">
        <p14:creationId xmlns:p14="http://schemas.microsoft.com/office/powerpoint/2010/main" val="7784591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33</a:t>
            </a:fld>
            <a:endParaRPr lang="en-US" dirty="0"/>
          </a:p>
        </p:txBody>
      </p:sp>
    </p:spTree>
    <p:extLst>
      <p:ext uri="{BB962C8B-B14F-4D97-AF65-F5344CB8AC3E}">
        <p14:creationId xmlns:p14="http://schemas.microsoft.com/office/powerpoint/2010/main" val="3183703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Field Report: </a:t>
            </a:r>
            <a:r>
              <a:rPr lang="en-US" sz="1200" kern="1200" dirty="0" smtClean="0">
                <a:solidFill>
                  <a:schemeClr val="tx1"/>
                </a:solidFill>
                <a:effectLst/>
                <a:latin typeface="+mn-lt"/>
                <a:ea typeface="+mn-ea"/>
                <a:cs typeface="+mn-cs"/>
              </a:rPr>
              <a:t>The 70ft. F/V </a:t>
            </a:r>
            <a:r>
              <a:rPr lang="en-US" sz="1200" i="1" kern="1200" dirty="0" smtClean="0">
                <a:solidFill>
                  <a:schemeClr val="tx1"/>
                </a:solidFill>
                <a:effectLst/>
                <a:latin typeface="+mn-lt"/>
                <a:ea typeface="+mn-ea"/>
                <a:cs typeface="+mn-cs"/>
              </a:rPr>
              <a:t>Lady Grace</a:t>
            </a:r>
            <a:r>
              <a:rPr lang="en-US" sz="1200" kern="1200" dirty="0" smtClean="0">
                <a:solidFill>
                  <a:schemeClr val="tx1"/>
                </a:solidFill>
                <a:effectLst/>
                <a:latin typeface="+mn-lt"/>
                <a:ea typeface="+mn-ea"/>
                <a:cs typeface="+mn-cs"/>
              </a:rPr>
              <a:t> was reported listing on March 2. Despite Ecology responders’ best efforts to help the owner keep the boat afloat, the vessel took on water and sank, spilling an as yet to be determined volume of diesel fuel into the Hoquiam River.  The owner of this vessel is also owns of the F/V </a:t>
            </a:r>
            <a:r>
              <a:rPr lang="en-US" sz="1200" i="1" kern="1200" dirty="0" err="1" smtClean="0">
                <a:solidFill>
                  <a:schemeClr val="tx1"/>
                </a:solidFill>
                <a:effectLst/>
                <a:latin typeface="+mn-lt"/>
                <a:ea typeface="+mn-ea"/>
                <a:cs typeface="+mn-cs"/>
              </a:rPr>
              <a:t>Perwyn</a:t>
            </a:r>
            <a:r>
              <a:rPr lang="en-US" sz="1200" kern="1200" dirty="0" smtClean="0">
                <a:solidFill>
                  <a:schemeClr val="tx1"/>
                </a:solidFill>
                <a:effectLst/>
                <a:latin typeface="+mn-lt"/>
                <a:ea typeface="+mn-ea"/>
                <a:cs typeface="+mn-cs"/>
              </a:rPr>
              <a:t>, another vessel that sank at this location. Response contractors dove on the vessel and removed 890 gallons of oily/water from its tanks. TRAP sampling indicates that the tidal influence from Grays Harbor pushed the spilled diesel over 6 miles up the Hoquiam River.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2E81F23-A760-4D8D-A9F7-3DE52B38AA5B}" type="slidenum">
              <a:rPr lang="en-US" smtClean="0"/>
              <a:t>6</a:t>
            </a:fld>
            <a:endParaRPr lang="en-US" dirty="0"/>
          </a:p>
        </p:txBody>
      </p:sp>
    </p:spTree>
    <p:extLst>
      <p:ext uri="{BB962C8B-B14F-4D97-AF65-F5344CB8AC3E}">
        <p14:creationId xmlns:p14="http://schemas.microsoft.com/office/powerpoint/2010/main" val="19196291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34</a:t>
            </a:fld>
            <a:endParaRPr lang="en-US" dirty="0"/>
          </a:p>
        </p:txBody>
      </p:sp>
    </p:spTree>
    <p:extLst>
      <p:ext uri="{BB962C8B-B14F-4D97-AF65-F5344CB8AC3E}">
        <p14:creationId xmlns:p14="http://schemas.microsoft.com/office/powerpoint/2010/main" val="12747130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35</a:t>
            </a:fld>
            <a:endParaRPr lang="en-US" dirty="0"/>
          </a:p>
        </p:txBody>
      </p:sp>
    </p:spTree>
    <p:extLst>
      <p:ext uri="{BB962C8B-B14F-4D97-AF65-F5344CB8AC3E}">
        <p14:creationId xmlns:p14="http://schemas.microsoft.com/office/powerpoint/2010/main" val="9775274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36</a:t>
            </a:fld>
            <a:endParaRPr lang="en-US" dirty="0"/>
          </a:p>
        </p:txBody>
      </p:sp>
    </p:spTree>
    <p:extLst>
      <p:ext uri="{BB962C8B-B14F-4D97-AF65-F5344CB8AC3E}">
        <p14:creationId xmlns:p14="http://schemas.microsoft.com/office/powerpoint/2010/main" val="41427749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37</a:t>
            </a:fld>
            <a:endParaRPr lang="en-US" dirty="0"/>
          </a:p>
        </p:txBody>
      </p:sp>
    </p:spTree>
    <p:extLst>
      <p:ext uri="{BB962C8B-B14F-4D97-AF65-F5344CB8AC3E}">
        <p14:creationId xmlns:p14="http://schemas.microsoft.com/office/powerpoint/2010/main" val="1035009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7</a:t>
            </a:fld>
            <a:endParaRPr lang="en-US" dirty="0"/>
          </a:p>
        </p:txBody>
      </p:sp>
    </p:spTree>
    <p:extLst>
      <p:ext uri="{BB962C8B-B14F-4D97-AF65-F5344CB8AC3E}">
        <p14:creationId xmlns:p14="http://schemas.microsoft.com/office/powerpoint/2010/main" val="3131011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8</a:t>
            </a:fld>
            <a:endParaRPr lang="en-US" dirty="0"/>
          </a:p>
        </p:txBody>
      </p:sp>
    </p:spTree>
    <p:extLst>
      <p:ext uri="{BB962C8B-B14F-4D97-AF65-F5344CB8AC3E}">
        <p14:creationId xmlns:p14="http://schemas.microsoft.com/office/powerpoint/2010/main" val="4098382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9</a:t>
            </a:fld>
            <a:endParaRPr lang="en-US" dirty="0"/>
          </a:p>
        </p:txBody>
      </p:sp>
    </p:spTree>
    <p:extLst>
      <p:ext uri="{BB962C8B-B14F-4D97-AF65-F5344CB8AC3E}">
        <p14:creationId xmlns:p14="http://schemas.microsoft.com/office/powerpoint/2010/main" val="3375830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10</a:t>
            </a:fld>
            <a:endParaRPr lang="en-US" dirty="0"/>
          </a:p>
        </p:txBody>
      </p:sp>
    </p:spTree>
    <p:extLst>
      <p:ext uri="{BB962C8B-B14F-4D97-AF65-F5344CB8AC3E}">
        <p14:creationId xmlns:p14="http://schemas.microsoft.com/office/powerpoint/2010/main" val="864817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Around 22:00,</a:t>
            </a:r>
            <a:r>
              <a:rPr lang="en-US" baseline="0" dirty="0" smtClean="0"/>
              <a:t> Cody called and said that John Simons had left, the pump died, and the vessel was taking on water, and began releasing diesel fuel into the river.</a:t>
            </a:r>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11</a:t>
            </a:fld>
            <a:endParaRPr lang="en-US" dirty="0"/>
          </a:p>
        </p:txBody>
      </p:sp>
    </p:spTree>
    <p:extLst>
      <p:ext uri="{BB962C8B-B14F-4D97-AF65-F5344CB8AC3E}">
        <p14:creationId xmlns:p14="http://schemas.microsoft.com/office/powerpoint/2010/main" val="588358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Ecology mobilized Global Diving and salvage, who were on site by 0400. The vessel was boomed by 0620.</a:t>
            </a:r>
            <a:endParaRPr lang="en-US" dirty="0" smtClean="0"/>
          </a:p>
          <a:p>
            <a:endParaRPr lang="en-US" dirty="0"/>
          </a:p>
        </p:txBody>
      </p:sp>
      <p:sp>
        <p:nvSpPr>
          <p:cNvPr id="4" name="Slide Number Placeholder 3"/>
          <p:cNvSpPr>
            <a:spLocks noGrp="1"/>
          </p:cNvSpPr>
          <p:nvPr>
            <p:ph type="sldNum" sz="quarter" idx="10"/>
          </p:nvPr>
        </p:nvSpPr>
        <p:spPr/>
        <p:txBody>
          <a:bodyPr/>
          <a:lstStyle/>
          <a:p>
            <a:fld id="{52E81F23-A760-4D8D-A9F7-3DE52B38AA5B}" type="slidenum">
              <a:rPr lang="en-US" smtClean="0"/>
              <a:t>12</a:t>
            </a:fld>
            <a:endParaRPr lang="en-US" dirty="0"/>
          </a:p>
        </p:txBody>
      </p:sp>
    </p:spTree>
    <p:extLst>
      <p:ext uri="{BB962C8B-B14F-4D97-AF65-F5344CB8AC3E}">
        <p14:creationId xmlns:p14="http://schemas.microsoft.com/office/powerpoint/2010/main" val="3889974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F1C4C87-4051-450D-A156-149988EF3431}" type="datetimeFigureOut">
              <a:rPr lang="en-US" smtClean="0"/>
              <a:t>4/11/2018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7781B7-C790-4840-A36E-48849ED499DF}" type="slidenum">
              <a:rPr lang="en-US" smtClean="0"/>
              <a:t>‹#›</a:t>
            </a:fld>
            <a:endParaRPr lang="en-US" dirty="0"/>
          </a:p>
        </p:txBody>
      </p:sp>
    </p:spTree>
    <p:extLst>
      <p:ext uri="{BB962C8B-B14F-4D97-AF65-F5344CB8AC3E}">
        <p14:creationId xmlns:p14="http://schemas.microsoft.com/office/powerpoint/2010/main" val="669917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1C4C87-4051-450D-A156-149988EF3431}" type="datetimeFigureOut">
              <a:rPr lang="en-US" smtClean="0"/>
              <a:t>4/11/2018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7781B7-C790-4840-A36E-48849ED499DF}" type="slidenum">
              <a:rPr lang="en-US" smtClean="0"/>
              <a:t>‹#›</a:t>
            </a:fld>
            <a:endParaRPr lang="en-US" dirty="0"/>
          </a:p>
        </p:txBody>
      </p:sp>
    </p:spTree>
    <p:extLst>
      <p:ext uri="{BB962C8B-B14F-4D97-AF65-F5344CB8AC3E}">
        <p14:creationId xmlns:p14="http://schemas.microsoft.com/office/powerpoint/2010/main" val="1031432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1C4C87-4051-450D-A156-149988EF3431}" type="datetimeFigureOut">
              <a:rPr lang="en-US" smtClean="0"/>
              <a:t>4/11/2018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7781B7-C790-4840-A36E-48849ED499DF}" type="slidenum">
              <a:rPr lang="en-US" smtClean="0"/>
              <a:t>‹#›</a:t>
            </a:fld>
            <a:endParaRPr lang="en-US" dirty="0"/>
          </a:p>
        </p:txBody>
      </p:sp>
    </p:spTree>
    <p:extLst>
      <p:ext uri="{BB962C8B-B14F-4D97-AF65-F5344CB8AC3E}">
        <p14:creationId xmlns:p14="http://schemas.microsoft.com/office/powerpoint/2010/main" val="1231035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1C4C87-4051-450D-A156-149988EF3431}" type="datetimeFigureOut">
              <a:rPr lang="en-US" smtClean="0"/>
              <a:t>4/11/2018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7781B7-C790-4840-A36E-48849ED499DF}" type="slidenum">
              <a:rPr lang="en-US" smtClean="0"/>
              <a:t>‹#›</a:t>
            </a:fld>
            <a:endParaRPr lang="en-US" dirty="0"/>
          </a:p>
        </p:txBody>
      </p:sp>
    </p:spTree>
    <p:extLst>
      <p:ext uri="{BB962C8B-B14F-4D97-AF65-F5344CB8AC3E}">
        <p14:creationId xmlns:p14="http://schemas.microsoft.com/office/powerpoint/2010/main" val="3609780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1C4C87-4051-450D-A156-149988EF3431}" type="datetimeFigureOut">
              <a:rPr lang="en-US" smtClean="0"/>
              <a:t>4/11/2018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7781B7-C790-4840-A36E-48849ED499DF}" type="slidenum">
              <a:rPr lang="en-US" smtClean="0"/>
              <a:t>‹#›</a:t>
            </a:fld>
            <a:endParaRPr lang="en-US" dirty="0"/>
          </a:p>
        </p:txBody>
      </p:sp>
    </p:spTree>
    <p:extLst>
      <p:ext uri="{BB962C8B-B14F-4D97-AF65-F5344CB8AC3E}">
        <p14:creationId xmlns:p14="http://schemas.microsoft.com/office/powerpoint/2010/main" val="1107461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F1C4C87-4051-450D-A156-149988EF3431}" type="datetimeFigureOut">
              <a:rPr lang="en-US" smtClean="0"/>
              <a:t>4/11/2018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A7781B7-C790-4840-A36E-48849ED499DF}" type="slidenum">
              <a:rPr lang="en-US" smtClean="0"/>
              <a:t>‹#›</a:t>
            </a:fld>
            <a:endParaRPr lang="en-US" dirty="0"/>
          </a:p>
        </p:txBody>
      </p:sp>
    </p:spTree>
    <p:extLst>
      <p:ext uri="{BB962C8B-B14F-4D97-AF65-F5344CB8AC3E}">
        <p14:creationId xmlns:p14="http://schemas.microsoft.com/office/powerpoint/2010/main" val="2588627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F1C4C87-4051-450D-A156-149988EF3431}" type="datetimeFigureOut">
              <a:rPr lang="en-US" smtClean="0"/>
              <a:t>4/11/2018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A7781B7-C790-4840-A36E-48849ED499DF}" type="slidenum">
              <a:rPr lang="en-US" smtClean="0"/>
              <a:t>‹#›</a:t>
            </a:fld>
            <a:endParaRPr lang="en-US" dirty="0"/>
          </a:p>
        </p:txBody>
      </p:sp>
    </p:spTree>
    <p:extLst>
      <p:ext uri="{BB962C8B-B14F-4D97-AF65-F5344CB8AC3E}">
        <p14:creationId xmlns:p14="http://schemas.microsoft.com/office/powerpoint/2010/main" val="3469442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F1C4C87-4051-450D-A156-149988EF3431}" type="datetimeFigureOut">
              <a:rPr lang="en-US" smtClean="0"/>
              <a:t>4/11/2018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A7781B7-C790-4840-A36E-48849ED499DF}" type="slidenum">
              <a:rPr lang="en-US" smtClean="0"/>
              <a:t>‹#›</a:t>
            </a:fld>
            <a:endParaRPr lang="en-US" dirty="0"/>
          </a:p>
        </p:txBody>
      </p:sp>
    </p:spTree>
    <p:extLst>
      <p:ext uri="{BB962C8B-B14F-4D97-AF65-F5344CB8AC3E}">
        <p14:creationId xmlns:p14="http://schemas.microsoft.com/office/powerpoint/2010/main" val="971080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1C4C87-4051-450D-A156-149988EF3431}" type="datetimeFigureOut">
              <a:rPr lang="en-US" smtClean="0"/>
              <a:t>4/11/2018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A7781B7-C790-4840-A36E-48849ED499DF}" type="slidenum">
              <a:rPr lang="en-US" smtClean="0"/>
              <a:t>‹#›</a:t>
            </a:fld>
            <a:endParaRPr lang="en-US" dirty="0"/>
          </a:p>
        </p:txBody>
      </p:sp>
    </p:spTree>
    <p:extLst>
      <p:ext uri="{BB962C8B-B14F-4D97-AF65-F5344CB8AC3E}">
        <p14:creationId xmlns:p14="http://schemas.microsoft.com/office/powerpoint/2010/main" val="446127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1C4C87-4051-450D-A156-149988EF3431}" type="datetimeFigureOut">
              <a:rPr lang="en-US" smtClean="0"/>
              <a:t>4/11/2018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A7781B7-C790-4840-A36E-48849ED499DF}" type="slidenum">
              <a:rPr lang="en-US" smtClean="0"/>
              <a:t>‹#›</a:t>
            </a:fld>
            <a:endParaRPr lang="en-US" dirty="0"/>
          </a:p>
        </p:txBody>
      </p:sp>
    </p:spTree>
    <p:extLst>
      <p:ext uri="{BB962C8B-B14F-4D97-AF65-F5344CB8AC3E}">
        <p14:creationId xmlns:p14="http://schemas.microsoft.com/office/powerpoint/2010/main" val="1586420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1C4C87-4051-450D-A156-149988EF3431}" type="datetimeFigureOut">
              <a:rPr lang="en-US" smtClean="0"/>
              <a:t>4/11/2018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A7781B7-C790-4840-A36E-48849ED499DF}" type="slidenum">
              <a:rPr lang="en-US" smtClean="0"/>
              <a:t>‹#›</a:t>
            </a:fld>
            <a:endParaRPr lang="en-US" dirty="0"/>
          </a:p>
        </p:txBody>
      </p:sp>
    </p:spTree>
    <p:extLst>
      <p:ext uri="{BB962C8B-B14F-4D97-AF65-F5344CB8AC3E}">
        <p14:creationId xmlns:p14="http://schemas.microsoft.com/office/powerpoint/2010/main" val="1162419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1C4C87-4051-450D-A156-149988EF3431}" type="datetimeFigureOut">
              <a:rPr lang="en-US" smtClean="0"/>
              <a:t>4/11/2018</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7781B7-C790-4840-A36E-48849ED499DF}" type="slidenum">
              <a:rPr lang="en-US" smtClean="0"/>
              <a:t>‹#›</a:t>
            </a:fld>
            <a:endParaRPr lang="en-US" dirty="0"/>
          </a:p>
        </p:txBody>
      </p:sp>
    </p:spTree>
    <p:extLst>
      <p:ext uri="{BB962C8B-B14F-4D97-AF65-F5344CB8AC3E}">
        <p14:creationId xmlns:p14="http://schemas.microsoft.com/office/powerpoint/2010/main" val="2021453937"/>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hyperlink" Target="https://www.ezview.wa.gov/site/alias__1962/37199/resource_damage_assessment_rda_committee.aspx"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accent1"/>
                </a:solidFill>
              </a:rPr>
              <a:t>RDA Committee Meeting</a:t>
            </a:r>
            <a:endParaRPr lang="en-US" dirty="0">
              <a:solidFill>
                <a:schemeClr val="accent1"/>
              </a:solidFill>
            </a:endParaRPr>
          </a:p>
        </p:txBody>
      </p:sp>
      <p:sp>
        <p:nvSpPr>
          <p:cNvPr id="3" name="Subtitle 2"/>
          <p:cNvSpPr>
            <a:spLocks noGrp="1"/>
          </p:cNvSpPr>
          <p:nvPr>
            <p:ph type="subTitle" idx="1"/>
          </p:nvPr>
        </p:nvSpPr>
        <p:spPr/>
        <p:txBody>
          <a:bodyPr/>
          <a:lstStyle/>
          <a:p>
            <a:r>
              <a:rPr lang="en-US" dirty="0" smtClean="0"/>
              <a:t>April 11, 2018 @ 0900 in R0A-36</a:t>
            </a:r>
            <a:endParaRPr lang="en-US" dirty="0"/>
          </a:p>
        </p:txBody>
      </p:sp>
    </p:spTree>
    <p:extLst>
      <p:ext uri="{BB962C8B-B14F-4D97-AF65-F5344CB8AC3E}">
        <p14:creationId xmlns:p14="http://schemas.microsoft.com/office/powerpoint/2010/main" val="39869176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Footer Placeholder 1"/>
          <p:cNvSpPr>
            <a:spLocks noGrp="1"/>
          </p:cNvSpPr>
          <p:nvPr>
            <p:ph type="ftr" sz="quarter" idx="11"/>
          </p:nvPr>
        </p:nvSpPr>
        <p:spPr>
          <a:solidFill>
            <a:schemeClr val="tx1"/>
          </a:solidFill>
          <a:ln>
            <a:solidFill>
              <a:schemeClr val="bg1"/>
            </a:solidFill>
          </a:ln>
        </p:spPr>
        <p:txBody>
          <a:bodyPr/>
          <a:lstStyle/>
          <a:p>
            <a:r>
              <a:rPr lang="en-US" dirty="0" smtClean="0">
                <a:solidFill>
                  <a:schemeClr val="bg1"/>
                </a:solidFill>
              </a:rPr>
              <a:t>Day 2: Saturday, March 3, 2018</a:t>
            </a:r>
            <a:endParaRPr lang="en-US" dirty="0">
              <a:solidFill>
                <a:schemeClr val="bg1"/>
              </a:solidFill>
            </a:endParaRPr>
          </a:p>
        </p:txBody>
      </p:sp>
    </p:spTree>
    <p:extLst>
      <p:ext uri="{BB962C8B-B14F-4D97-AF65-F5344CB8AC3E}">
        <p14:creationId xmlns:p14="http://schemas.microsoft.com/office/powerpoint/2010/main" val="38165913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
        <p:nvSpPr>
          <p:cNvPr id="2" name="Footer Placeholder 1"/>
          <p:cNvSpPr>
            <a:spLocks noGrp="1"/>
          </p:cNvSpPr>
          <p:nvPr>
            <p:ph type="ftr" sz="quarter" idx="11"/>
          </p:nvPr>
        </p:nvSpPr>
        <p:spPr>
          <a:solidFill>
            <a:schemeClr val="tx1"/>
          </a:solidFill>
          <a:ln>
            <a:solidFill>
              <a:schemeClr val="bg1"/>
            </a:solidFill>
          </a:ln>
        </p:spPr>
        <p:txBody>
          <a:bodyPr/>
          <a:lstStyle/>
          <a:p>
            <a:r>
              <a:rPr lang="en-US" dirty="0" smtClean="0">
                <a:solidFill>
                  <a:schemeClr val="bg1"/>
                </a:solidFill>
              </a:rPr>
              <a:t>Day 3: Sunday, March 4, 2018</a:t>
            </a:r>
            <a:endParaRPr lang="en-US" dirty="0">
              <a:solidFill>
                <a:schemeClr val="bg1"/>
              </a:solidFill>
            </a:endParaRPr>
          </a:p>
        </p:txBody>
      </p:sp>
    </p:spTree>
    <p:extLst>
      <p:ext uri="{BB962C8B-B14F-4D97-AF65-F5344CB8AC3E}">
        <p14:creationId xmlns:p14="http://schemas.microsoft.com/office/powerpoint/2010/main" val="33974838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Footer Placeholder 1"/>
          <p:cNvSpPr>
            <a:spLocks noGrp="1"/>
          </p:cNvSpPr>
          <p:nvPr>
            <p:ph type="ftr" sz="quarter" idx="11"/>
          </p:nvPr>
        </p:nvSpPr>
        <p:spPr>
          <a:solidFill>
            <a:schemeClr val="tx1"/>
          </a:solidFill>
          <a:ln>
            <a:solidFill>
              <a:schemeClr val="bg1"/>
            </a:solidFill>
          </a:ln>
        </p:spPr>
        <p:txBody>
          <a:bodyPr/>
          <a:lstStyle/>
          <a:p>
            <a:r>
              <a:rPr lang="en-US" dirty="0" smtClean="0">
                <a:solidFill>
                  <a:schemeClr val="bg1"/>
                </a:solidFill>
              </a:rPr>
              <a:t>Day 3: Sunday, March 4, 2018</a:t>
            </a:r>
            <a:endParaRPr lang="en-US" dirty="0">
              <a:solidFill>
                <a:schemeClr val="bg1"/>
              </a:solidFill>
            </a:endParaRPr>
          </a:p>
        </p:txBody>
      </p:sp>
    </p:spTree>
    <p:extLst>
      <p:ext uri="{BB962C8B-B14F-4D97-AF65-F5344CB8AC3E}">
        <p14:creationId xmlns:p14="http://schemas.microsoft.com/office/powerpoint/2010/main" val="7368664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Footer Placeholder 1"/>
          <p:cNvSpPr>
            <a:spLocks noGrp="1"/>
          </p:cNvSpPr>
          <p:nvPr>
            <p:ph type="ftr" sz="quarter" idx="11"/>
          </p:nvPr>
        </p:nvSpPr>
        <p:spPr>
          <a:solidFill>
            <a:schemeClr val="tx1"/>
          </a:solidFill>
          <a:ln>
            <a:solidFill>
              <a:schemeClr val="bg1"/>
            </a:solidFill>
          </a:ln>
        </p:spPr>
        <p:txBody>
          <a:bodyPr/>
          <a:lstStyle/>
          <a:p>
            <a:r>
              <a:rPr lang="en-US" dirty="0" smtClean="0">
                <a:solidFill>
                  <a:schemeClr val="bg1"/>
                </a:solidFill>
              </a:rPr>
              <a:t>Day 3: Sunday, March 4, 2018</a:t>
            </a:r>
            <a:endParaRPr lang="en-US" dirty="0">
              <a:solidFill>
                <a:schemeClr val="bg1"/>
              </a:solidFill>
            </a:endParaRPr>
          </a:p>
        </p:txBody>
      </p:sp>
    </p:spTree>
    <p:extLst>
      <p:ext uri="{BB962C8B-B14F-4D97-AF65-F5344CB8AC3E}">
        <p14:creationId xmlns:p14="http://schemas.microsoft.com/office/powerpoint/2010/main" val="13449174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Footer Placeholder 1"/>
          <p:cNvSpPr>
            <a:spLocks noGrp="1"/>
          </p:cNvSpPr>
          <p:nvPr>
            <p:ph type="ftr" sz="quarter" idx="11"/>
          </p:nvPr>
        </p:nvSpPr>
        <p:spPr>
          <a:solidFill>
            <a:schemeClr val="tx1"/>
          </a:solidFill>
          <a:ln>
            <a:solidFill>
              <a:schemeClr val="bg1"/>
            </a:solidFill>
          </a:ln>
        </p:spPr>
        <p:txBody>
          <a:bodyPr/>
          <a:lstStyle/>
          <a:p>
            <a:r>
              <a:rPr lang="en-US" dirty="0" smtClean="0">
                <a:solidFill>
                  <a:schemeClr val="bg1"/>
                </a:solidFill>
              </a:rPr>
              <a:t>Day 3: Sunday, March 4, 2018</a:t>
            </a:r>
            <a:endParaRPr lang="en-US" dirty="0">
              <a:solidFill>
                <a:schemeClr val="bg1"/>
              </a:solidFill>
            </a:endParaRPr>
          </a:p>
        </p:txBody>
      </p:sp>
    </p:spTree>
    <p:extLst>
      <p:ext uri="{BB962C8B-B14F-4D97-AF65-F5344CB8AC3E}">
        <p14:creationId xmlns:p14="http://schemas.microsoft.com/office/powerpoint/2010/main" val="31120694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Footer Placeholder 1"/>
          <p:cNvSpPr>
            <a:spLocks noGrp="1"/>
          </p:cNvSpPr>
          <p:nvPr>
            <p:ph type="ftr" sz="quarter" idx="11"/>
          </p:nvPr>
        </p:nvSpPr>
        <p:spPr>
          <a:solidFill>
            <a:schemeClr val="tx1"/>
          </a:solidFill>
          <a:ln>
            <a:solidFill>
              <a:schemeClr val="bg1"/>
            </a:solidFill>
          </a:ln>
        </p:spPr>
        <p:txBody>
          <a:bodyPr/>
          <a:lstStyle/>
          <a:p>
            <a:r>
              <a:rPr lang="en-US" dirty="0" smtClean="0">
                <a:solidFill>
                  <a:schemeClr val="bg1"/>
                </a:solidFill>
              </a:rPr>
              <a:t>Day 3: Sunday, March 4, 2018</a:t>
            </a:r>
            <a:endParaRPr lang="en-US" dirty="0">
              <a:solidFill>
                <a:schemeClr val="bg1"/>
              </a:solidFill>
            </a:endParaRPr>
          </a:p>
        </p:txBody>
      </p:sp>
    </p:spTree>
    <p:extLst>
      <p:ext uri="{BB962C8B-B14F-4D97-AF65-F5344CB8AC3E}">
        <p14:creationId xmlns:p14="http://schemas.microsoft.com/office/powerpoint/2010/main" val="12315146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Footer Placeholder 1"/>
          <p:cNvSpPr>
            <a:spLocks noGrp="1"/>
          </p:cNvSpPr>
          <p:nvPr>
            <p:ph type="ftr" sz="quarter" idx="11"/>
          </p:nvPr>
        </p:nvSpPr>
        <p:spPr>
          <a:solidFill>
            <a:schemeClr val="tx1"/>
          </a:solidFill>
          <a:ln>
            <a:solidFill>
              <a:schemeClr val="bg1"/>
            </a:solidFill>
          </a:ln>
        </p:spPr>
        <p:txBody>
          <a:bodyPr/>
          <a:lstStyle/>
          <a:p>
            <a:r>
              <a:rPr lang="en-US" dirty="0" smtClean="0">
                <a:solidFill>
                  <a:schemeClr val="bg1"/>
                </a:solidFill>
              </a:rPr>
              <a:t>Day 3: Sunday, March 4, 2018</a:t>
            </a:r>
            <a:endParaRPr lang="en-US" dirty="0">
              <a:solidFill>
                <a:schemeClr val="bg1"/>
              </a:solidFill>
            </a:endParaRPr>
          </a:p>
        </p:txBody>
      </p:sp>
    </p:spTree>
    <p:extLst>
      <p:ext uri="{BB962C8B-B14F-4D97-AF65-F5344CB8AC3E}">
        <p14:creationId xmlns:p14="http://schemas.microsoft.com/office/powerpoint/2010/main" val="3077011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Footer Placeholder 1"/>
          <p:cNvSpPr>
            <a:spLocks noGrp="1"/>
          </p:cNvSpPr>
          <p:nvPr>
            <p:ph type="ftr" sz="quarter" idx="11"/>
          </p:nvPr>
        </p:nvSpPr>
        <p:spPr>
          <a:solidFill>
            <a:schemeClr val="tx1"/>
          </a:solidFill>
          <a:ln>
            <a:solidFill>
              <a:schemeClr val="bg1"/>
            </a:solidFill>
          </a:ln>
        </p:spPr>
        <p:txBody>
          <a:bodyPr/>
          <a:lstStyle/>
          <a:p>
            <a:r>
              <a:rPr lang="en-US" dirty="0" smtClean="0">
                <a:solidFill>
                  <a:schemeClr val="bg1"/>
                </a:solidFill>
              </a:rPr>
              <a:t>Day 3: Sunday, March 4, 2018</a:t>
            </a:r>
            <a:endParaRPr lang="en-US" dirty="0">
              <a:solidFill>
                <a:schemeClr val="bg1"/>
              </a:solidFill>
            </a:endParaRPr>
          </a:p>
        </p:txBody>
      </p:sp>
    </p:spTree>
    <p:extLst>
      <p:ext uri="{BB962C8B-B14F-4D97-AF65-F5344CB8AC3E}">
        <p14:creationId xmlns:p14="http://schemas.microsoft.com/office/powerpoint/2010/main" val="19902921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70" y="0"/>
            <a:ext cx="8875059" cy="6858000"/>
          </a:xfrm>
          <a:prstGeom prst="rect">
            <a:avLst/>
          </a:prstGeom>
          <a:solidFill>
            <a:schemeClr val="tx1"/>
          </a:solidFill>
        </p:spPr>
      </p:pic>
      <p:sp>
        <p:nvSpPr>
          <p:cNvPr id="2" name="Footer Placeholder 1"/>
          <p:cNvSpPr>
            <a:spLocks noGrp="1"/>
          </p:cNvSpPr>
          <p:nvPr>
            <p:ph type="ftr" sz="quarter" idx="11"/>
          </p:nvPr>
        </p:nvSpPr>
        <p:spPr>
          <a:solidFill>
            <a:schemeClr val="tx1"/>
          </a:solidFill>
          <a:ln>
            <a:solidFill>
              <a:schemeClr val="bg1"/>
            </a:solidFill>
          </a:ln>
        </p:spPr>
        <p:txBody>
          <a:bodyPr/>
          <a:lstStyle/>
          <a:p>
            <a:r>
              <a:rPr lang="en-US" dirty="0" smtClean="0">
                <a:solidFill>
                  <a:schemeClr val="bg1"/>
                </a:solidFill>
              </a:rPr>
              <a:t>F/V </a:t>
            </a:r>
            <a:r>
              <a:rPr lang="en-US" i="1" dirty="0" smtClean="0">
                <a:solidFill>
                  <a:schemeClr val="bg1"/>
                </a:solidFill>
              </a:rPr>
              <a:t>Lady Grace</a:t>
            </a:r>
            <a:r>
              <a:rPr lang="en-US" dirty="0">
                <a:solidFill>
                  <a:schemeClr val="bg1"/>
                </a:solidFill>
              </a:rPr>
              <a:t> </a:t>
            </a:r>
            <a:r>
              <a:rPr lang="en-US" dirty="0" smtClean="0">
                <a:solidFill>
                  <a:schemeClr val="bg1"/>
                </a:solidFill>
              </a:rPr>
              <a:t>spill extent</a:t>
            </a:r>
            <a:endParaRPr lang="en-US" dirty="0">
              <a:solidFill>
                <a:schemeClr val="bg1"/>
              </a:solidFill>
            </a:endParaRPr>
          </a:p>
        </p:txBody>
      </p:sp>
    </p:spTree>
    <p:extLst>
      <p:ext uri="{BB962C8B-B14F-4D97-AF65-F5344CB8AC3E}">
        <p14:creationId xmlns:p14="http://schemas.microsoft.com/office/powerpoint/2010/main" val="21630320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
        <p:nvSpPr>
          <p:cNvPr id="2" name="Footer Placeholder 1"/>
          <p:cNvSpPr>
            <a:spLocks noGrp="1"/>
          </p:cNvSpPr>
          <p:nvPr>
            <p:ph type="ftr" sz="quarter" idx="11"/>
          </p:nvPr>
        </p:nvSpPr>
        <p:spPr>
          <a:solidFill>
            <a:schemeClr val="tx1"/>
          </a:solidFill>
          <a:ln>
            <a:solidFill>
              <a:schemeClr val="bg1"/>
            </a:solidFill>
          </a:ln>
        </p:spPr>
        <p:txBody>
          <a:bodyPr/>
          <a:lstStyle/>
          <a:p>
            <a:r>
              <a:rPr lang="en-US" dirty="0">
                <a:solidFill>
                  <a:schemeClr val="bg1"/>
                </a:solidFill>
              </a:rPr>
              <a:t>F/V </a:t>
            </a:r>
            <a:r>
              <a:rPr lang="en-US" i="1" dirty="0">
                <a:solidFill>
                  <a:schemeClr val="bg1"/>
                </a:solidFill>
              </a:rPr>
              <a:t>Lady Grace</a:t>
            </a:r>
            <a:r>
              <a:rPr lang="en-US" dirty="0">
                <a:solidFill>
                  <a:schemeClr val="bg1"/>
                </a:solidFill>
              </a:rPr>
              <a:t> spill extent</a:t>
            </a:r>
          </a:p>
        </p:txBody>
      </p:sp>
    </p:spTree>
    <p:extLst>
      <p:ext uri="{BB962C8B-B14F-4D97-AF65-F5344CB8AC3E}">
        <p14:creationId xmlns:p14="http://schemas.microsoft.com/office/powerpoint/2010/main" val="3795120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5"/>
                </a:solidFill>
              </a:rPr>
              <a:t>Agenda</a:t>
            </a:r>
            <a:endParaRPr lang="en-US" dirty="0">
              <a:solidFill>
                <a:schemeClr val="accent5"/>
              </a:solidFill>
            </a:endParaRPr>
          </a:p>
        </p:txBody>
      </p:sp>
      <p:sp>
        <p:nvSpPr>
          <p:cNvPr id="3" name="Content Placeholder 2"/>
          <p:cNvSpPr>
            <a:spLocks noGrp="1"/>
          </p:cNvSpPr>
          <p:nvPr>
            <p:ph idx="1"/>
          </p:nvPr>
        </p:nvSpPr>
        <p:spPr>
          <a:xfrm>
            <a:off x="628650" y="1825624"/>
            <a:ext cx="7886700" cy="5032375"/>
          </a:xfrm>
        </p:spPr>
        <p:txBody>
          <a:bodyPr>
            <a:normAutofit fontScale="92500" lnSpcReduction="20000"/>
          </a:bodyPr>
          <a:lstStyle/>
          <a:p>
            <a:pPr lvl="0"/>
            <a:r>
              <a:rPr lang="en-US" b="1" dirty="0"/>
              <a:t>New Business</a:t>
            </a:r>
          </a:p>
          <a:p>
            <a:pPr lvl="1"/>
            <a:r>
              <a:rPr lang="en-US" b="1" dirty="0" err="1"/>
              <a:t>Preassessement</a:t>
            </a:r>
            <a:r>
              <a:rPr lang="en-US" b="1" dirty="0"/>
              <a:t> Screenings</a:t>
            </a:r>
          </a:p>
          <a:p>
            <a:pPr lvl="2"/>
            <a:r>
              <a:rPr lang="en-US" b="1" dirty="0"/>
              <a:t>F/V </a:t>
            </a:r>
            <a:r>
              <a:rPr lang="en-US" b="1" i="1" dirty="0"/>
              <a:t>Lady Grace</a:t>
            </a:r>
            <a:r>
              <a:rPr lang="en-US" b="1" dirty="0"/>
              <a:t>, March 2, 2018 spill into the Hoquiam River</a:t>
            </a:r>
          </a:p>
          <a:p>
            <a:pPr lvl="2"/>
            <a:r>
              <a:rPr lang="en-US" b="1" dirty="0"/>
              <a:t>R/V </a:t>
            </a:r>
            <a:r>
              <a:rPr lang="en-US" b="1" i="1" dirty="0"/>
              <a:t>Rachel Carson</a:t>
            </a:r>
            <a:r>
              <a:rPr lang="en-US" b="1" dirty="0"/>
              <a:t>, March 5, 2018 spill into Salmon Bay</a:t>
            </a:r>
          </a:p>
          <a:p>
            <a:pPr lvl="0"/>
            <a:r>
              <a:rPr lang="en-US" b="1" dirty="0"/>
              <a:t>Old Business</a:t>
            </a:r>
          </a:p>
          <a:p>
            <a:pPr lvl="1"/>
            <a:r>
              <a:rPr lang="en-US" b="1" dirty="0"/>
              <a:t>Open RDA Case Updates</a:t>
            </a:r>
          </a:p>
          <a:p>
            <a:pPr lvl="2"/>
            <a:r>
              <a:rPr lang="en-US" b="1" dirty="0"/>
              <a:t>F/V</a:t>
            </a:r>
            <a:r>
              <a:rPr lang="en-US" b="1" i="1" dirty="0"/>
              <a:t> Deep Sea, </a:t>
            </a:r>
            <a:r>
              <a:rPr lang="en-US" b="1" dirty="0"/>
              <a:t>May 13, 2012 spill into Penn Cove</a:t>
            </a:r>
          </a:p>
          <a:p>
            <a:pPr lvl="2"/>
            <a:r>
              <a:rPr lang="en-US" b="1" dirty="0"/>
              <a:t>Sulphur Creek, March 1, 2015 spill into the Yakima River</a:t>
            </a:r>
          </a:p>
          <a:p>
            <a:pPr lvl="2"/>
            <a:r>
              <a:rPr lang="en-US" b="1" dirty="0"/>
              <a:t>La Mexicana, November 6, 2015 spill into White Center Pond</a:t>
            </a:r>
          </a:p>
          <a:p>
            <a:pPr lvl="2"/>
            <a:r>
              <a:rPr lang="en-US" b="1" dirty="0"/>
              <a:t>F/V </a:t>
            </a:r>
            <a:r>
              <a:rPr lang="en-US" b="1" i="1" dirty="0"/>
              <a:t>Privateer</a:t>
            </a:r>
            <a:r>
              <a:rPr lang="en-US" b="1" dirty="0"/>
              <a:t>, April 15, 2016 spill into the Pacific Ocean</a:t>
            </a:r>
          </a:p>
          <a:p>
            <a:pPr lvl="2"/>
            <a:r>
              <a:rPr lang="en-US" b="1" dirty="0"/>
              <a:t>F/V </a:t>
            </a:r>
            <a:r>
              <a:rPr lang="en-US" b="1" i="1" dirty="0"/>
              <a:t>Coral Sea</a:t>
            </a:r>
            <a:r>
              <a:rPr lang="en-US" b="1" dirty="0"/>
              <a:t>, August 8, 2016 spill into the Strait of Georgia</a:t>
            </a:r>
          </a:p>
          <a:p>
            <a:pPr lvl="2"/>
            <a:r>
              <a:rPr lang="en-US" b="1" dirty="0"/>
              <a:t>Tug </a:t>
            </a:r>
            <a:r>
              <a:rPr lang="en-US" b="1" i="1" dirty="0"/>
              <a:t>Island Wind</a:t>
            </a:r>
            <a:r>
              <a:rPr lang="en-US" b="1" dirty="0"/>
              <a:t>, February 28, 2017 spill into the Duwamish Waterway</a:t>
            </a:r>
          </a:p>
          <a:p>
            <a:pPr lvl="2"/>
            <a:r>
              <a:rPr lang="en-US" b="1" dirty="0"/>
              <a:t>Coleman Oil, March 18, 2017 spill into the Columbia River</a:t>
            </a:r>
          </a:p>
          <a:p>
            <a:pPr lvl="2"/>
            <a:r>
              <a:rPr lang="en-US" b="1" dirty="0"/>
              <a:t>P/C </a:t>
            </a:r>
            <a:r>
              <a:rPr lang="en-US" b="1" i="1" dirty="0"/>
              <a:t>Sinbad</a:t>
            </a:r>
            <a:r>
              <a:rPr lang="en-US" b="1" dirty="0"/>
              <a:t>, January 29, 2018 sinking and spill into Sinclair Inlet</a:t>
            </a:r>
          </a:p>
          <a:p>
            <a:pPr lvl="0"/>
            <a:r>
              <a:rPr lang="en-US" b="1" dirty="0"/>
              <a:t>Announcements</a:t>
            </a:r>
          </a:p>
        </p:txBody>
      </p:sp>
    </p:spTree>
    <p:extLst>
      <p:ext uri="{BB962C8B-B14F-4D97-AF65-F5344CB8AC3E}">
        <p14:creationId xmlns:p14="http://schemas.microsoft.com/office/powerpoint/2010/main" val="36006987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solidFill>
                  <a:schemeClr val="accent4"/>
                </a:solidFill>
              </a:rPr>
              <a:t>R/C </a:t>
            </a:r>
            <a:r>
              <a:rPr lang="en-US" i="1" dirty="0" smtClean="0">
                <a:solidFill>
                  <a:schemeClr val="accent4"/>
                </a:solidFill>
              </a:rPr>
              <a:t>Rachel Carson </a:t>
            </a:r>
            <a:r>
              <a:rPr lang="en-US" dirty="0" smtClean="0">
                <a:solidFill>
                  <a:schemeClr val="accent4"/>
                </a:solidFill>
              </a:rPr>
              <a:t>spill </a:t>
            </a:r>
            <a:r>
              <a:rPr lang="en-US" dirty="0">
                <a:solidFill>
                  <a:schemeClr val="accent4"/>
                </a:solidFill>
              </a:rPr>
              <a:t>into </a:t>
            </a:r>
            <a:r>
              <a:rPr lang="en-US" dirty="0" smtClean="0">
                <a:solidFill>
                  <a:schemeClr val="accent4"/>
                </a:solidFill>
              </a:rPr>
              <a:t>Salmon Bay</a:t>
            </a:r>
            <a:endParaRPr lang="en-US" dirty="0">
              <a:solidFill>
                <a:schemeClr val="accent4"/>
              </a:solidFill>
            </a:endParaRPr>
          </a:p>
        </p:txBody>
      </p:sp>
      <p:sp>
        <p:nvSpPr>
          <p:cNvPr id="5" name="Content Placeholder 4"/>
          <p:cNvSpPr>
            <a:spLocks noGrp="1"/>
          </p:cNvSpPr>
          <p:nvPr>
            <p:ph idx="1"/>
          </p:nvPr>
        </p:nvSpPr>
        <p:spPr>
          <a:xfrm>
            <a:off x="628650" y="1825624"/>
            <a:ext cx="7886700" cy="5032375"/>
          </a:xfrm>
        </p:spPr>
        <p:txBody>
          <a:bodyPr>
            <a:normAutofit fontScale="85000" lnSpcReduction="20000"/>
          </a:bodyPr>
          <a:lstStyle/>
          <a:p>
            <a:r>
              <a:rPr lang="en-US" b="1" u="sng" dirty="0"/>
              <a:t>Date of Incident:</a:t>
            </a:r>
            <a:r>
              <a:rPr lang="en-US" dirty="0"/>
              <a:t> March 5, 2018</a:t>
            </a:r>
          </a:p>
          <a:p>
            <a:r>
              <a:rPr lang="en-US" b="1" u="sng" dirty="0"/>
              <a:t>Potentially Liable Party:</a:t>
            </a:r>
            <a:r>
              <a:rPr lang="en-US" dirty="0"/>
              <a:t> Bryan </a:t>
            </a:r>
            <a:r>
              <a:rPr lang="en-US" dirty="0" err="1"/>
              <a:t>Blondeau</a:t>
            </a:r>
            <a:endParaRPr lang="en-US" dirty="0"/>
          </a:p>
          <a:p>
            <a:r>
              <a:rPr lang="en-US" b="1" u="sng" dirty="0"/>
              <a:t>Product Spilled: </a:t>
            </a:r>
            <a:r>
              <a:rPr lang="en-US" dirty="0"/>
              <a:t>Diesel fuel</a:t>
            </a:r>
          </a:p>
          <a:p>
            <a:r>
              <a:rPr lang="en-US" b="1" u="sng" dirty="0"/>
              <a:t>Spill Source: </a:t>
            </a:r>
            <a:r>
              <a:rPr lang="en-US" dirty="0"/>
              <a:t>R/V </a:t>
            </a:r>
            <a:r>
              <a:rPr lang="en-US" i="1" dirty="0"/>
              <a:t>Rachel Carson</a:t>
            </a:r>
            <a:endParaRPr lang="en-US" dirty="0"/>
          </a:p>
          <a:p>
            <a:r>
              <a:rPr lang="en-US" b="1" u="sng" dirty="0"/>
              <a:t>Oil Spill Size Estimate: </a:t>
            </a:r>
            <a:r>
              <a:rPr lang="en-US" dirty="0"/>
              <a:t>Yet to be determined</a:t>
            </a:r>
          </a:p>
          <a:p>
            <a:r>
              <a:rPr lang="en-US" b="1" u="sng" dirty="0"/>
              <a:t>Water Body Affected:</a:t>
            </a:r>
            <a:r>
              <a:rPr lang="en-US" dirty="0"/>
              <a:t> Portage Bay</a:t>
            </a:r>
          </a:p>
          <a:p>
            <a:r>
              <a:rPr lang="en-US" b="1" u="sng" dirty="0"/>
              <a:t>Ecology Region:</a:t>
            </a:r>
            <a:r>
              <a:rPr lang="en-US" dirty="0"/>
              <a:t> NWRO</a:t>
            </a:r>
          </a:p>
          <a:p>
            <a:r>
              <a:rPr lang="en-US" b="1" u="sng" dirty="0"/>
              <a:t>County:</a:t>
            </a:r>
            <a:r>
              <a:rPr lang="en-US" dirty="0"/>
              <a:t> King</a:t>
            </a:r>
          </a:p>
          <a:p>
            <a:r>
              <a:rPr lang="en-US" b="1" u="sng" dirty="0"/>
              <a:t>Nearest City:</a:t>
            </a:r>
            <a:r>
              <a:rPr lang="en-US" dirty="0"/>
              <a:t> Seattle</a:t>
            </a:r>
          </a:p>
          <a:p>
            <a:r>
              <a:rPr lang="en-US" b="1" u="sng" dirty="0"/>
              <a:t>Location of Spill:</a:t>
            </a:r>
            <a:r>
              <a:rPr lang="en-US" dirty="0"/>
              <a:t> Dock at University of Washington Marine Sciences Building</a:t>
            </a:r>
          </a:p>
          <a:p>
            <a:r>
              <a:rPr lang="en-US" b="1" u="sng" dirty="0"/>
              <a:t>Cause:</a:t>
            </a:r>
            <a:r>
              <a:rPr lang="en-US" dirty="0"/>
              <a:t> Inattention</a:t>
            </a:r>
          </a:p>
          <a:p>
            <a:r>
              <a:rPr lang="en-US" b="1" u="sng" dirty="0"/>
              <a:t>Ecology Responder:</a:t>
            </a:r>
            <a:r>
              <a:rPr lang="en-US" dirty="0"/>
              <a:t> Trevor </a:t>
            </a:r>
            <a:r>
              <a:rPr lang="en-US" dirty="0" smtClean="0"/>
              <a:t>Braund</a:t>
            </a:r>
            <a:endParaRPr lang="en-US" dirty="0"/>
          </a:p>
        </p:txBody>
      </p:sp>
    </p:spTree>
    <p:extLst>
      <p:ext uri="{BB962C8B-B14F-4D97-AF65-F5344CB8AC3E}">
        <p14:creationId xmlns:p14="http://schemas.microsoft.com/office/powerpoint/2010/main" val="18916659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003" y="0"/>
            <a:ext cx="9051994" cy="6858000"/>
          </a:xfrm>
          <a:prstGeom prst="rect">
            <a:avLst/>
          </a:prstGeom>
        </p:spPr>
      </p:pic>
    </p:spTree>
    <p:extLst>
      <p:ext uri="{BB962C8B-B14F-4D97-AF65-F5344CB8AC3E}">
        <p14:creationId xmlns:p14="http://schemas.microsoft.com/office/powerpoint/2010/main" val="32673950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1327" y="0"/>
            <a:ext cx="9061345" cy="6858000"/>
          </a:xfrm>
          <a:prstGeom prst="rect">
            <a:avLst/>
          </a:prstGeom>
        </p:spPr>
      </p:pic>
    </p:spTree>
    <p:extLst>
      <p:ext uri="{BB962C8B-B14F-4D97-AF65-F5344CB8AC3E}">
        <p14:creationId xmlns:p14="http://schemas.microsoft.com/office/powerpoint/2010/main" val="26823622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Footer Placeholder 1"/>
          <p:cNvSpPr>
            <a:spLocks noGrp="1"/>
          </p:cNvSpPr>
          <p:nvPr>
            <p:ph type="ftr" sz="quarter" idx="11"/>
          </p:nvPr>
        </p:nvSpPr>
        <p:spPr>
          <a:solidFill>
            <a:schemeClr val="tx1"/>
          </a:solidFill>
        </p:spPr>
        <p:txBody>
          <a:bodyPr/>
          <a:lstStyle/>
          <a:p>
            <a:r>
              <a:rPr lang="en-US" dirty="0">
                <a:solidFill>
                  <a:schemeClr val="bg1"/>
                </a:solidFill>
              </a:rPr>
              <a:t>Day </a:t>
            </a:r>
            <a:r>
              <a:rPr lang="en-US" dirty="0" smtClean="0">
                <a:solidFill>
                  <a:schemeClr val="bg1"/>
                </a:solidFill>
              </a:rPr>
              <a:t>1 </a:t>
            </a:r>
            <a:r>
              <a:rPr lang="en-US" dirty="0">
                <a:solidFill>
                  <a:schemeClr val="bg1"/>
                </a:solidFill>
              </a:rPr>
              <a:t>– </a:t>
            </a:r>
            <a:r>
              <a:rPr lang="en-US" dirty="0" smtClean="0">
                <a:solidFill>
                  <a:schemeClr val="bg1"/>
                </a:solidFill>
              </a:rPr>
              <a:t>Monday, March 5, 2018</a:t>
            </a:r>
            <a:endParaRPr lang="en-US" dirty="0">
              <a:solidFill>
                <a:schemeClr val="bg1"/>
              </a:solidFill>
            </a:endParaRPr>
          </a:p>
        </p:txBody>
      </p:sp>
    </p:spTree>
    <p:extLst>
      <p:ext uri="{BB962C8B-B14F-4D97-AF65-F5344CB8AC3E}">
        <p14:creationId xmlns:p14="http://schemas.microsoft.com/office/powerpoint/2010/main" val="25613425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Footer Placeholder 1"/>
          <p:cNvSpPr>
            <a:spLocks noGrp="1"/>
          </p:cNvSpPr>
          <p:nvPr>
            <p:ph type="ftr" sz="quarter" idx="11"/>
          </p:nvPr>
        </p:nvSpPr>
        <p:spPr>
          <a:solidFill>
            <a:schemeClr val="tx1"/>
          </a:solidFill>
        </p:spPr>
        <p:txBody>
          <a:bodyPr/>
          <a:lstStyle/>
          <a:p>
            <a:r>
              <a:rPr lang="en-US" dirty="0">
                <a:solidFill>
                  <a:schemeClr val="bg1"/>
                </a:solidFill>
              </a:rPr>
              <a:t>Day </a:t>
            </a:r>
            <a:r>
              <a:rPr lang="en-US" dirty="0" smtClean="0">
                <a:solidFill>
                  <a:schemeClr val="bg1"/>
                </a:solidFill>
              </a:rPr>
              <a:t>1 </a:t>
            </a:r>
            <a:r>
              <a:rPr lang="en-US" dirty="0">
                <a:solidFill>
                  <a:schemeClr val="bg1"/>
                </a:solidFill>
              </a:rPr>
              <a:t>– </a:t>
            </a:r>
            <a:r>
              <a:rPr lang="en-US" dirty="0" smtClean="0">
                <a:solidFill>
                  <a:schemeClr val="bg1"/>
                </a:solidFill>
              </a:rPr>
              <a:t>Monday, March 5, 2018</a:t>
            </a:r>
            <a:endParaRPr lang="en-US" dirty="0">
              <a:solidFill>
                <a:schemeClr val="bg1"/>
              </a:solidFill>
            </a:endParaRPr>
          </a:p>
        </p:txBody>
      </p:sp>
    </p:spTree>
    <p:extLst>
      <p:ext uri="{BB962C8B-B14F-4D97-AF65-F5344CB8AC3E}">
        <p14:creationId xmlns:p14="http://schemas.microsoft.com/office/powerpoint/2010/main" val="4855372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81000"/>
            <a:ext cx="8128000" cy="6096000"/>
          </a:xfrm>
          <a:prstGeom prst="rect">
            <a:avLst/>
          </a:prstGeom>
        </p:spPr>
      </p:pic>
      <p:sp>
        <p:nvSpPr>
          <p:cNvPr id="2" name="Footer Placeholder 1"/>
          <p:cNvSpPr>
            <a:spLocks noGrp="1"/>
          </p:cNvSpPr>
          <p:nvPr>
            <p:ph type="ftr" sz="quarter" idx="11"/>
          </p:nvPr>
        </p:nvSpPr>
        <p:spPr>
          <a:solidFill>
            <a:schemeClr val="tx1"/>
          </a:solidFill>
        </p:spPr>
        <p:txBody>
          <a:bodyPr/>
          <a:lstStyle/>
          <a:p>
            <a:r>
              <a:rPr lang="en-US" dirty="0">
                <a:solidFill>
                  <a:schemeClr val="bg1"/>
                </a:solidFill>
              </a:rPr>
              <a:t>Day </a:t>
            </a:r>
            <a:r>
              <a:rPr lang="en-US" dirty="0" smtClean="0">
                <a:solidFill>
                  <a:schemeClr val="bg1"/>
                </a:solidFill>
              </a:rPr>
              <a:t>1 </a:t>
            </a:r>
            <a:r>
              <a:rPr lang="en-US" dirty="0">
                <a:solidFill>
                  <a:schemeClr val="bg1"/>
                </a:solidFill>
              </a:rPr>
              <a:t>– </a:t>
            </a:r>
            <a:r>
              <a:rPr lang="en-US" dirty="0" smtClean="0">
                <a:solidFill>
                  <a:schemeClr val="bg1"/>
                </a:solidFill>
              </a:rPr>
              <a:t>Monday, March 5, 2018</a:t>
            </a:r>
            <a:endParaRPr lang="en-US" dirty="0">
              <a:solidFill>
                <a:schemeClr val="bg1"/>
              </a:solidFill>
            </a:endParaRPr>
          </a:p>
        </p:txBody>
      </p:sp>
    </p:spTree>
    <p:extLst>
      <p:ext uri="{BB962C8B-B14F-4D97-AF65-F5344CB8AC3E}">
        <p14:creationId xmlns:p14="http://schemas.microsoft.com/office/powerpoint/2010/main" val="41162294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81000"/>
            <a:ext cx="8128000" cy="6096000"/>
          </a:xfrm>
          <a:prstGeom prst="rect">
            <a:avLst/>
          </a:prstGeom>
        </p:spPr>
      </p:pic>
      <p:sp>
        <p:nvSpPr>
          <p:cNvPr id="2" name="Footer Placeholder 1"/>
          <p:cNvSpPr>
            <a:spLocks noGrp="1"/>
          </p:cNvSpPr>
          <p:nvPr>
            <p:ph type="ftr" sz="quarter" idx="11"/>
          </p:nvPr>
        </p:nvSpPr>
        <p:spPr>
          <a:solidFill>
            <a:schemeClr val="tx1"/>
          </a:solidFill>
        </p:spPr>
        <p:txBody>
          <a:bodyPr/>
          <a:lstStyle/>
          <a:p>
            <a:r>
              <a:rPr lang="en-US" dirty="0">
                <a:solidFill>
                  <a:schemeClr val="bg1"/>
                </a:solidFill>
              </a:rPr>
              <a:t>Day </a:t>
            </a:r>
            <a:r>
              <a:rPr lang="en-US" dirty="0" smtClean="0">
                <a:solidFill>
                  <a:schemeClr val="bg1"/>
                </a:solidFill>
              </a:rPr>
              <a:t>1 </a:t>
            </a:r>
            <a:r>
              <a:rPr lang="en-US" dirty="0">
                <a:solidFill>
                  <a:schemeClr val="bg1"/>
                </a:solidFill>
              </a:rPr>
              <a:t>– </a:t>
            </a:r>
            <a:r>
              <a:rPr lang="en-US" dirty="0" smtClean="0">
                <a:solidFill>
                  <a:schemeClr val="bg1"/>
                </a:solidFill>
              </a:rPr>
              <a:t>Monday, March 5, 2018</a:t>
            </a:r>
            <a:endParaRPr lang="en-US" dirty="0">
              <a:solidFill>
                <a:schemeClr val="bg1"/>
              </a:solidFill>
            </a:endParaRPr>
          </a:p>
        </p:txBody>
      </p:sp>
    </p:spTree>
    <p:extLst>
      <p:ext uri="{BB962C8B-B14F-4D97-AF65-F5344CB8AC3E}">
        <p14:creationId xmlns:p14="http://schemas.microsoft.com/office/powerpoint/2010/main" val="25008454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81000"/>
            <a:ext cx="8128000" cy="6096000"/>
          </a:xfrm>
          <a:prstGeom prst="rect">
            <a:avLst/>
          </a:prstGeom>
        </p:spPr>
      </p:pic>
      <p:sp>
        <p:nvSpPr>
          <p:cNvPr id="2" name="Footer Placeholder 1"/>
          <p:cNvSpPr>
            <a:spLocks noGrp="1"/>
          </p:cNvSpPr>
          <p:nvPr>
            <p:ph type="ftr" sz="quarter" idx="11"/>
          </p:nvPr>
        </p:nvSpPr>
        <p:spPr>
          <a:solidFill>
            <a:schemeClr val="tx1"/>
          </a:solidFill>
        </p:spPr>
        <p:txBody>
          <a:bodyPr/>
          <a:lstStyle/>
          <a:p>
            <a:r>
              <a:rPr lang="en-US" dirty="0">
                <a:solidFill>
                  <a:schemeClr val="bg1"/>
                </a:solidFill>
              </a:rPr>
              <a:t>Day </a:t>
            </a:r>
            <a:r>
              <a:rPr lang="en-US" dirty="0" smtClean="0">
                <a:solidFill>
                  <a:schemeClr val="bg1"/>
                </a:solidFill>
              </a:rPr>
              <a:t>1 </a:t>
            </a:r>
            <a:r>
              <a:rPr lang="en-US" dirty="0">
                <a:solidFill>
                  <a:schemeClr val="bg1"/>
                </a:solidFill>
              </a:rPr>
              <a:t>– </a:t>
            </a:r>
            <a:r>
              <a:rPr lang="en-US" dirty="0" smtClean="0">
                <a:solidFill>
                  <a:schemeClr val="bg1"/>
                </a:solidFill>
              </a:rPr>
              <a:t>Monday, March 5, 2018</a:t>
            </a:r>
            <a:endParaRPr lang="en-US" dirty="0">
              <a:solidFill>
                <a:schemeClr val="bg1"/>
              </a:solidFill>
            </a:endParaRPr>
          </a:p>
        </p:txBody>
      </p:sp>
    </p:spTree>
    <p:extLst>
      <p:ext uri="{BB962C8B-B14F-4D97-AF65-F5344CB8AC3E}">
        <p14:creationId xmlns:p14="http://schemas.microsoft.com/office/powerpoint/2010/main" val="35691683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solidFill>
              </a:rPr>
              <a:t>Old Business</a:t>
            </a:r>
            <a:endParaRPr lang="en-US" dirty="0">
              <a:solidFill>
                <a:schemeClr val="accent6"/>
              </a:solidFill>
            </a:endParaRPr>
          </a:p>
        </p:txBody>
      </p:sp>
      <p:sp>
        <p:nvSpPr>
          <p:cNvPr id="3" name="Text Placeholder 2"/>
          <p:cNvSpPr>
            <a:spLocks noGrp="1"/>
          </p:cNvSpPr>
          <p:nvPr>
            <p:ph type="body" idx="1"/>
          </p:nvPr>
        </p:nvSpPr>
        <p:spPr/>
        <p:txBody>
          <a:bodyPr/>
          <a:lstStyle/>
          <a:p>
            <a:r>
              <a:rPr lang="en-US" dirty="0" smtClean="0"/>
              <a:t>Open RDA Case Updates</a:t>
            </a:r>
            <a:endParaRPr lang="en-US" dirty="0"/>
          </a:p>
        </p:txBody>
      </p:sp>
    </p:spTree>
    <p:extLst>
      <p:ext uri="{BB962C8B-B14F-4D97-AF65-F5344CB8AC3E}">
        <p14:creationId xmlns:p14="http://schemas.microsoft.com/office/powerpoint/2010/main" val="29725298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accent6"/>
                </a:solidFill>
              </a:rPr>
              <a:t>F/V Deep Sea spill into Penn Cove</a:t>
            </a:r>
            <a:endParaRPr lang="en-US" dirty="0">
              <a:solidFill>
                <a:schemeClr val="accent6"/>
              </a:solidFill>
            </a:endParaRPr>
          </a:p>
        </p:txBody>
      </p:sp>
      <p:sp>
        <p:nvSpPr>
          <p:cNvPr id="3" name="Text Placeholder 2"/>
          <p:cNvSpPr>
            <a:spLocks noGrp="1"/>
          </p:cNvSpPr>
          <p:nvPr>
            <p:ph type="body" idx="1"/>
          </p:nvPr>
        </p:nvSpPr>
        <p:spPr/>
        <p:txBody>
          <a:bodyPr>
            <a:normAutofit/>
          </a:bodyPr>
          <a:lstStyle/>
          <a:p>
            <a:r>
              <a:rPr lang="en-US" dirty="0" smtClean="0"/>
              <a:t>May 13, 2012</a:t>
            </a:r>
          </a:p>
        </p:txBody>
      </p:sp>
    </p:spTree>
    <p:extLst>
      <p:ext uri="{BB962C8B-B14F-4D97-AF65-F5344CB8AC3E}">
        <p14:creationId xmlns:p14="http://schemas.microsoft.com/office/powerpoint/2010/main" val="24242153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chemeClr val="accent4"/>
                </a:solidFill>
              </a:rPr>
              <a:t>New Business</a:t>
            </a:r>
            <a:endParaRPr lang="en-US" dirty="0">
              <a:solidFill>
                <a:schemeClr val="accent4"/>
              </a:solidFill>
            </a:endParaRPr>
          </a:p>
        </p:txBody>
      </p:sp>
      <p:sp>
        <p:nvSpPr>
          <p:cNvPr id="5" name="Text Placeholder 4"/>
          <p:cNvSpPr>
            <a:spLocks noGrp="1"/>
          </p:cNvSpPr>
          <p:nvPr>
            <p:ph type="body" idx="1"/>
          </p:nvPr>
        </p:nvSpPr>
        <p:spPr/>
        <p:txBody>
          <a:bodyPr/>
          <a:lstStyle/>
          <a:p>
            <a:r>
              <a:rPr lang="en-US" dirty="0" smtClean="0"/>
              <a:t>Preassessment Screenings</a:t>
            </a:r>
          </a:p>
        </p:txBody>
      </p:sp>
    </p:spTree>
    <p:extLst>
      <p:ext uri="{BB962C8B-B14F-4D97-AF65-F5344CB8AC3E}">
        <p14:creationId xmlns:p14="http://schemas.microsoft.com/office/powerpoint/2010/main" val="14738284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accent6"/>
                </a:solidFill>
              </a:rPr>
              <a:t>Sulphur Creek spill into the Yakima River</a:t>
            </a:r>
            <a:endParaRPr lang="en-US" dirty="0">
              <a:solidFill>
                <a:schemeClr val="accent6"/>
              </a:solidFill>
            </a:endParaRPr>
          </a:p>
        </p:txBody>
      </p:sp>
      <p:sp>
        <p:nvSpPr>
          <p:cNvPr id="3" name="Text Placeholder 2"/>
          <p:cNvSpPr>
            <a:spLocks noGrp="1"/>
          </p:cNvSpPr>
          <p:nvPr>
            <p:ph type="body" idx="1"/>
          </p:nvPr>
        </p:nvSpPr>
        <p:spPr/>
        <p:txBody>
          <a:bodyPr/>
          <a:lstStyle/>
          <a:p>
            <a:r>
              <a:rPr lang="en-US" dirty="0" smtClean="0"/>
              <a:t>March 1, 2015</a:t>
            </a:r>
            <a:endParaRPr lang="en-US" dirty="0"/>
          </a:p>
        </p:txBody>
      </p:sp>
    </p:spTree>
    <p:extLst>
      <p:ext uri="{BB962C8B-B14F-4D97-AF65-F5344CB8AC3E}">
        <p14:creationId xmlns:p14="http://schemas.microsoft.com/office/powerpoint/2010/main" val="9279983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accent6"/>
                </a:solidFill>
              </a:rPr>
              <a:t>La Mexicana vegetable oil spill into the White Center Pond.</a:t>
            </a:r>
            <a:endParaRPr lang="en-US" dirty="0">
              <a:solidFill>
                <a:schemeClr val="accent6"/>
              </a:solidFill>
            </a:endParaRPr>
          </a:p>
        </p:txBody>
      </p:sp>
      <p:sp>
        <p:nvSpPr>
          <p:cNvPr id="3" name="Text Placeholder 2"/>
          <p:cNvSpPr>
            <a:spLocks noGrp="1"/>
          </p:cNvSpPr>
          <p:nvPr>
            <p:ph type="body" idx="1"/>
          </p:nvPr>
        </p:nvSpPr>
        <p:spPr/>
        <p:txBody>
          <a:bodyPr/>
          <a:lstStyle/>
          <a:p>
            <a:r>
              <a:rPr lang="en-US" dirty="0" smtClean="0"/>
              <a:t>November 6, 2015</a:t>
            </a:r>
            <a:endParaRPr lang="en-US" dirty="0"/>
          </a:p>
        </p:txBody>
      </p:sp>
    </p:spTree>
    <p:extLst>
      <p:ext uri="{BB962C8B-B14F-4D97-AF65-F5344CB8AC3E}">
        <p14:creationId xmlns:p14="http://schemas.microsoft.com/office/powerpoint/2010/main" val="12935190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accent6"/>
                </a:solidFill>
              </a:rPr>
              <a:t>F/V </a:t>
            </a:r>
            <a:r>
              <a:rPr lang="en-US" i="1" dirty="0" smtClean="0">
                <a:solidFill>
                  <a:schemeClr val="accent6"/>
                </a:solidFill>
              </a:rPr>
              <a:t>Privateer</a:t>
            </a:r>
            <a:r>
              <a:rPr lang="en-US" dirty="0" smtClean="0">
                <a:solidFill>
                  <a:schemeClr val="accent6"/>
                </a:solidFill>
              </a:rPr>
              <a:t> grounding and spill into the Pacific Ocean</a:t>
            </a:r>
            <a:endParaRPr lang="en-US" dirty="0">
              <a:solidFill>
                <a:schemeClr val="accent6"/>
              </a:solidFill>
            </a:endParaRPr>
          </a:p>
        </p:txBody>
      </p:sp>
      <p:sp>
        <p:nvSpPr>
          <p:cNvPr id="3" name="Text Placeholder 2"/>
          <p:cNvSpPr>
            <a:spLocks noGrp="1"/>
          </p:cNvSpPr>
          <p:nvPr>
            <p:ph type="body" idx="1"/>
          </p:nvPr>
        </p:nvSpPr>
        <p:spPr/>
        <p:txBody>
          <a:bodyPr/>
          <a:lstStyle/>
          <a:p>
            <a:r>
              <a:rPr lang="en-US" dirty="0" smtClean="0"/>
              <a:t>April 15, 2016</a:t>
            </a:r>
            <a:endParaRPr lang="en-US" dirty="0"/>
          </a:p>
        </p:txBody>
      </p:sp>
    </p:spTree>
    <p:extLst>
      <p:ext uri="{BB962C8B-B14F-4D97-AF65-F5344CB8AC3E}">
        <p14:creationId xmlns:p14="http://schemas.microsoft.com/office/powerpoint/2010/main" val="37364924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accent6"/>
                </a:solidFill>
              </a:rPr>
              <a:t>Tug </a:t>
            </a:r>
            <a:r>
              <a:rPr lang="en-US" i="1" dirty="0" smtClean="0">
                <a:solidFill>
                  <a:schemeClr val="accent6"/>
                </a:solidFill>
              </a:rPr>
              <a:t>Island Wind</a:t>
            </a:r>
            <a:r>
              <a:rPr lang="en-US" dirty="0" smtClean="0">
                <a:solidFill>
                  <a:schemeClr val="accent6"/>
                </a:solidFill>
              </a:rPr>
              <a:t> spill into the Duwamish Waterway</a:t>
            </a:r>
            <a:endParaRPr lang="en-US" dirty="0">
              <a:solidFill>
                <a:schemeClr val="accent6"/>
              </a:solidFill>
            </a:endParaRPr>
          </a:p>
        </p:txBody>
      </p:sp>
      <p:sp>
        <p:nvSpPr>
          <p:cNvPr id="3" name="Text Placeholder 2"/>
          <p:cNvSpPr>
            <a:spLocks noGrp="1"/>
          </p:cNvSpPr>
          <p:nvPr>
            <p:ph type="body" idx="1"/>
          </p:nvPr>
        </p:nvSpPr>
        <p:spPr/>
        <p:txBody>
          <a:bodyPr/>
          <a:lstStyle/>
          <a:p>
            <a:r>
              <a:rPr lang="en-US" dirty="0" smtClean="0"/>
              <a:t>February 28, 2017</a:t>
            </a:r>
            <a:endParaRPr lang="en-US" dirty="0"/>
          </a:p>
        </p:txBody>
      </p:sp>
    </p:spTree>
    <p:extLst>
      <p:ext uri="{BB962C8B-B14F-4D97-AF65-F5344CB8AC3E}">
        <p14:creationId xmlns:p14="http://schemas.microsoft.com/office/powerpoint/2010/main" val="9243064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accent6"/>
                </a:solidFill>
              </a:rPr>
              <a:t>F/V </a:t>
            </a:r>
            <a:r>
              <a:rPr lang="en-US" i="1" dirty="0" smtClean="0">
                <a:solidFill>
                  <a:schemeClr val="accent6"/>
                </a:solidFill>
              </a:rPr>
              <a:t>Coral Sea</a:t>
            </a:r>
            <a:r>
              <a:rPr lang="en-US" dirty="0" smtClean="0">
                <a:solidFill>
                  <a:schemeClr val="accent6"/>
                </a:solidFill>
              </a:rPr>
              <a:t> sinking and spill into the Strait of Georgia</a:t>
            </a:r>
            <a:endParaRPr lang="en-US" dirty="0">
              <a:solidFill>
                <a:schemeClr val="accent6"/>
              </a:solidFill>
            </a:endParaRPr>
          </a:p>
        </p:txBody>
      </p:sp>
      <p:sp>
        <p:nvSpPr>
          <p:cNvPr id="3" name="Text Placeholder 2"/>
          <p:cNvSpPr>
            <a:spLocks noGrp="1"/>
          </p:cNvSpPr>
          <p:nvPr>
            <p:ph type="body" idx="1"/>
          </p:nvPr>
        </p:nvSpPr>
        <p:spPr/>
        <p:txBody>
          <a:bodyPr/>
          <a:lstStyle/>
          <a:p>
            <a:r>
              <a:rPr lang="en-US" dirty="0"/>
              <a:t>August 8, 2016 </a:t>
            </a:r>
          </a:p>
        </p:txBody>
      </p:sp>
    </p:spTree>
    <p:extLst>
      <p:ext uri="{BB962C8B-B14F-4D97-AF65-F5344CB8AC3E}">
        <p14:creationId xmlns:p14="http://schemas.microsoft.com/office/powerpoint/2010/main" val="32786949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6"/>
                </a:solidFill>
              </a:rPr>
              <a:t>Coleman </a:t>
            </a:r>
            <a:r>
              <a:rPr lang="en-US" dirty="0" smtClean="0">
                <a:solidFill>
                  <a:schemeClr val="accent6"/>
                </a:solidFill>
              </a:rPr>
              <a:t>Oil spill </a:t>
            </a:r>
            <a:r>
              <a:rPr lang="en-US" dirty="0">
                <a:solidFill>
                  <a:schemeClr val="accent6"/>
                </a:solidFill>
              </a:rPr>
              <a:t>into the Columbia River</a:t>
            </a:r>
          </a:p>
        </p:txBody>
      </p:sp>
      <p:sp>
        <p:nvSpPr>
          <p:cNvPr id="3" name="Text Placeholder 2"/>
          <p:cNvSpPr>
            <a:spLocks noGrp="1"/>
          </p:cNvSpPr>
          <p:nvPr>
            <p:ph type="body" idx="1"/>
          </p:nvPr>
        </p:nvSpPr>
        <p:spPr/>
        <p:txBody>
          <a:bodyPr/>
          <a:lstStyle/>
          <a:p>
            <a:r>
              <a:rPr lang="en-US" dirty="0"/>
              <a:t>March 18, 2017 </a:t>
            </a:r>
          </a:p>
        </p:txBody>
      </p:sp>
    </p:spTree>
    <p:extLst>
      <p:ext uri="{BB962C8B-B14F-4D97-AF65-F5344CB8AC3E}">
        <p14:creationId xmlns:p14="http://schemas.microsoft.com/office/powerpoint/2010/main" val="29954158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6"/>
                </a:solidFill>
              </a:rPr>
              <a:t>P/C </a:t>
            </a:r>
            <a:r>
              <a:rPr lang="en-US" i="1" dirty="0" smtClean="0">
                <a:solidFill>
                  <a:schemeClr val="accent6"/>
                </a:solidFill>
              </a:rPr>
              <a:t>Sinbad</a:t>
            </a:r>
            <a:r>
              <a:rPr lang="en-US" dirty="0" smtClean="0">
                <a:solidFill>
                  <a:schemeClr val="accent6"/>
                </a:solidFill>
              </a:rPr>
              <a:t> sinking </a:t>
            </a:r>
            <a:r>
              <a:rPr lang="en-US" dirty="0">
                <a:solidFill>
                  <a:schemeClr val="accent6"/>
                </a:solidFill>
              </a:rPr>
              <a:t>and spill into Sinclair Inlet</a:t>
            </a:r>
          </a:p>
        </p:txBody>
      </p:sp>
      <p:sp>
        <p:nvSpPr>
          <p:cNvPr id="3" name="Text Placeholder 2"/>
          <p:cNvSpPr>
            <a:spLocks noGrp="1"/>
          </p:cNvSpPr>
          <p:nvPr>
            <p:ph type="body" idx="1"/>
          </p:nvPr>
        </p:nvSpPr>
        <p:spPr/>
        <p:txBody>
          <a:bodyPr/>
          <a:lstStyle/>
          <a:p>
            <a:r>
              <a:rPr lang="en-US" dirty="0"/>
              <a:t>January 29, 2018 </a:t>
            </a:r>
          </a:p>
        </p:txBody>
      </p:sp>
    </p:spTree>
    <p:extLst>
      <p:ext uri="{BB962C8B-B14F-4D97-AF65-F5344CB8AC3E}">
        <p14:creationId xmlns:p14="http://schemas.microsoft.com/office/powerpoint/2010/main" val="11153539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5"/>
                </a:solidFill>
              </a:rPr>
              <a:t>Announcements</a:t>
            </a:r>
            <a:endParaRPr lang="en-US" dirty="0">
              <a:solidFill>
                <a:schemeClr val="accent5"/>
              </a:solidFill>
            </a:endParaRPr>
          </a:p>
        </p:txBody>
      </p:sp>
      <p:sp>
        <p:nvSpPr>
          <p:cNvPr id="3" name="Text Placeholder 2"/>
          <p:cNvSpPr>
            <a:spLocks noGrp="1"/>
          </p:cNvSpPr>
          <p:nvPr>
            <p:ph type="body" idx="1"/>
          </p:nvPr>
        </p:nvSpPr>
        <p:spPr/>
        <p:txBody>
          <a:bodyPr/>
          <a:lstStyle/>
          <a:p>
            <a:pPr marL="342900" indent="-342900">
              <a:buFont typeface="Arial" panose="020B0604020202020204" pitchFamily="34" charset="0"/>
              <a:buChar char="•"/>
            </a:pPr>
            <a:r>
              <a:rPr lang="en-US" dirty="0" smtClean="0"/>
              <a:t>CPF RDA Grant Update</a:t>
            </a:r>
          </a:p>
          <a:p>
            <a:pPr marL="342900" indent="-342900">
              <a:buFont typeface="Arial" panose="020B0604020202020204" pitchFamily="34" charset="0"/>
              <a:buChar char="•"/>
            </a:pPr>
            <a:r>
              <a:rPr lang="en-US" dirty="0" smtClean="0"/>
              <a:t>RDA Committee </a:t>
            </a:r>
            <a:r>
              <a:rPr lang="en-US" dirty="0" err="1" smtClean="0"/>
              <a:t>EZview</a:t>
            </a:r>
            <a:r>
              <a:rPr lang="en-US" dirty="0" smtClean="0"/>
              <a:t> Page</a:t>
            </a:r>
            <a:endParaRPr lang="en-US" dirty="0"/>
          </a:p>
        </p:txBody>
      </p:sp>
    </p:spTree>
    <p:extLst>
      <p:ext uri="{BB962C8B-B14F-4D97-AF65-F5344CB8AC3E}">
        <p14:creationId xmlns:p14="http://schemas.microsoft.com/office/powerpoint/2010/main" val="129063953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RDA Committee </a:t>
            </a:r>
            <a:r>
              <a:rPr lang="en-US" dirty="0" err="1" smtClean="0"/>
              <a:t>EZview</a:t>
            </a:r>
            <a:r>
              <a:rPr lang="en-US" dirty="0" smtClean="0"/>
              <a:t> Page</a:t>
            </a:r>
            <a:endParaRPr lang="en-US" dirty="0"/>
          </a:p>
        </p:txBody>
      </p:sp>
      <p:sp>
        <p:nvSpPr>
          <p:cNvPr id="5" name="Content Placeholder 4"/>
          <p:cNvSpPr>
            <a:spLocks noGrp="1"/>
          </p:cNvSpPr>
          <p:nvPr>
            <p:ph idx="1"/>
          </p:nvPr>
        </p:nvSpPr>
        <p:spPr/>
        <p:txBody>
          <a:bodyPr/>
          <a:lstStyle/>
          <a:p>
            <a:r>
              <a:rPr lang="en-US" dirty="0">
                <a:hlinkClick r:id="rId2"/>
              </a:rPr>
              <a:t>https://www.ezview.wa.gov/site/alias__</a:t>
            </a:r>
            <a:r>
              <a:rPr lang="en-US" dirty="0" smtClean="0">
                <a:hlinkClick r:id="rId2"/>
              </a:rPr>
              <a:t>1962/37199/resource_damage_assessment_rda_committee.aspx</a:t>
            </a:r>
            <a:endParaRPr lang="en-US" dirty="0" smtClean="0"/>
          </a:p>
          <a:p>
            <a:endParaRPr lang="en-US" dirty="0"/>
          </a:p>
        </p:txBody>
      </p:sp>
    </p:spTree>
    <p:extLst>
      <p:ext uri="{BB962C8B-B14F-4D97-AF65-F5344CB8AC3E}">
        <p14:creationId xmlns:p14="http://schemas.microsoft.com/office/powerpoint/2010/main" val="3079470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chemeClr val="accent4"/>
                </a:solidFill>
              </a:rPr>
              <a:t>F/V Lady </a:t>
            </a:r>
            <a:r>
              <a:rPr lang="en-US" dirty="0" smtClean="0">
                <a:solidFill>
                  <a:schemeClr val="accent4"/>
                </a:solidFill>
              </a:rPr>
              <a:t>Grace sinking and spill </a:t>
            </a:r>
            <a:r>
              <a:rPr lang="en-US" dirty="0">
                <a:solidFill>
                  <a:schemeClr val="accent4"/>
                </a:solidFill>
              </a:rPr>
              <a:t>into the Hoquiam River</a:t>
            </a:r>
          </a:p>
        </p:txBody>
      </p:sp>
      <p:sp>
        <p:nvSpPr>
          <p:cNvPr id="5" name="Content Placeholder 4"/>
          <p:cNvSpPr>
            <a:spLocks noGrp="1"/>
          </p:cNvSpPr>
          <p:nvPr>
            <p:ph idx="1"/>
          </p:nvPr>
        </p:nvSpPr>
        <p:spPr>
          <a:xfrm>
            <a:off x="628650" y="1825624"/>
            <a:ext cx="7886700" cy="5032375"/>
          </a:xfrm>
        </p:spPr>
        <p:txBody>
          <a:bodyPr>
            <a:normAutofit fontScale="92500" lnSpcReduction="20000"/>
          </a:bodyPr>
          <a:lstStyle/>
          <a:p>
            <a:r>
              <a:rPr lang="en-US" b="1" u="sng" dirty="0"/>
              <a:t>Date of Incident:</a:t>
            </a:r>
            <a:r>
              <a:rPr lang="en-US" dirty="0"/>
              <a:t> March 2, 2018</a:t>
            </a:r>
          </a:p>
          <a:p>
            <a:r>
              <a:rPr lang="en-US" b="1" u="sng" dirty="0"/>
              <a:t>Potentially Liable Party:</a:t>
            </a:r>
            <a:r>
              <a:rPr lang="en-US" dirty="0"/>
              <a:t> John Simons, Jr.</a:t>
            </a:r>
          </a:p>
          <a:p>
            <a:r>
              <a:rPr lang="en-US" b="1" u="sng" dirty="0"/>
              <a:t>Product Spilled: </a:t>
            </a:r>
            <a:r>
              <a:rPr lang="en-US" dirty="0"/>
              <a:t>Diesel</a:t>
            </a:r>
          </a:p>
          <a:p>
            <a:r>
              <a:rPr lang="en-US" b="1" u="sng" dirty="0"/>
              <a:t>Spill Source: </a:t>
            </a:r>
            <a:r>
              <a:rPr lang="en-US" dirty="0"/>
              <a:t>F/V </a:t>
            </a:r>
            <a:r>
              <a:rPr lang="en-US" i="1" dirty="0"/>
              <a:t>Lady Grace</a:t>
            </a:r>
            <a:endParaRPr lang="en-US" dirty="0"/>
          </a:p>
          <a:p>
            <a:r>
              <a:rPr lang="en-US" b="1" u="sng" dirty="0"/>
              <a:t>Oil Spill Size Estimate: </a:t>
            </a:r>
            <a:r>
              <a:rPr lang="en-US" dirty="0"/>
              <a:t>Yet to be determined</a:t>
            </a:r>
          </a:p>
          <a:p>
            <a:r>
              <a:rPr lang="en-US" b="1" u="sng" dirty="0"/>
              <a:t>Water Body Affected:</a:t>
            </a:r>
            <a:r>
              <a:rPr lang="en-US" dirty="0"/>
              <a:t> Hoquiam River</a:t>
            </a:r>
          </a:p>
          <a:p>
            <a:r>
              <a:rPr lang="en-US" b="1" u="sng" dirty="0"/>
              <a:t>Ecology Region:</a:t>
            </a:r>
            <a:r>
              <a:rPr lang="en-US" dirty="0"/>
              <a:t> SWRO</a:t>
            </a:r>
          </a:p>
          <a:p>
            <a:r>
              <a:rPr lang="en-US" b="1" u="sng" dirty="0"/>
              <a:t>County:</a:t>
            </a:r>
            <a:r>
              <a:rPr lang="en-US" dirty="0"/>
              <a:t> Grays Harbor</a:t>
            </a:r>
          </a:p>
          <a:p>
            <a:r>
              <a:rPr lang="en-US" b="1" u="sng" dirty="0"/>
              <a:t>Nearest City:</a:t>
            </a:r>
            <a:r>
              <a:rPr lang="en-US" dirty="0"/>
              <a:t> Hoquiam</a:t>
            </a:r>
          </a:p>
          <a:p>
            <a:r>
              <a:rPr lang="en-US" b="1" u="sng" dirty="0"/>
              <a:t>Location of Spill</a:t>
            </a:r>
            <a:r>
              <a:rPr lang="en-US" b="1" u="sng"/>
              <a:t>:</a:t>
            </a:r>
            <a:r>
              <a:rPr lang="en-US"/>
              <a:t> </a:t>
            </a:r>
            <a:r>
              <a:rPr lang="en-US" smtClean="0"/>
              <a:t>220 Monroe St</a:t>
            </a:r>
            <a:endParaRPr lang="en-US" dirty="0"/>
          </a:p>
          <a:p>
            <a:r>
              <a:rPr lang="en-US" b="1" u="sng" dirty="0"/>
              <a:t>Cause:</a:t>
            </a:r>
            <a:r>
              <a:rPr lang="en-US" dirty="0"/>
              <a:t> Inadequate </a:t>
            </a:r>
            <a:r>
              <a:rPr lang="en-US" dirty="0" smtClean="0"/>
              <a:t>Maintenance</a:t>
            </a:r>
            <a:endParaRPr lang="en-US" dirty="0"/>
          </a:p>
          <a:p>
            <a:r>
              <a:rPr lang="en-US" b="1" u="sng" dirty="0"/>
              <a:t>Ecology Responder:</a:t>
            </a:r>
            <a:r>
              <a:rPr lang="en-US" dirty="0"/>
              <a:t> John Diamant</a:t>
            </a:r>
          </a:p>
        </p:txBody>
      </p:sp>
    </p:spTree>
    <p:extLst>
      <p:ext uri="{BB962C8B-B14F-4D97-AF65-F5344CB8AC3E}">
        <p14:creationId xmlns:p14="http://schemas.microsoft.com/office/powerpoint/2010/main" val="28464014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003" y="0"/>
            <a:ext cx="9051994" cy="6858000"/>
          </a:xfrm>
          <a:prstGeom prst="rect">
            <a:avLst/>
          </a:prstGeom>
        </p:spPr>
      </p:pic>
    </p:spTree>
    <p:extLst>
      <p:ext uri="{BB962C8B-B14F-4D97-AF65-F5344CB8AC3E}">
        <p14:creationId xmlns:p14="http://schemas.microsoft.com/office/powerpoint/2010/main" val="28564666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6003" y="0"/>
            <a:ext cx="9051994" cy="6858000"/>
          </a:xfrm>
          <a:prstGeom prst="rect">
            <a:avLst/>
          </a:prstGeom>
        </p:spPr>
      </p:pic>
    </p:spTree>
    <p:extLst>
      <p:ext uri="{BB962C8B-B14F-4D97-AF65-F5344CB8AC3E}">
        <p14:creationId xmlns:p14="http://schemas.microsoft.com/office/powerpoint/2010/main" val="31650466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
        <p:nvSpPr>
          <p:cNvPr id="2" name="Footer Placeholder 1"/>
          <p:cNvSpPr>
            <a:spLocks noGrp="1"/>
          </p:cNvSpPr>
          <p:nvPr>
            <p:ph type="ftr" sz="quarter" idx="11"/>
          </p:nvPr>
        </p:nvSpPr>
        <p:spPr>
          <a:solidFill>
            <a:schemeClr val="tx1"/>
          </a:solidFill>
          <a:ln>
            <a:solidFill>
              <a:schemeClr val="bg1"/>
            </a:solidFill>
          </a:ln>
        </p:spPr>
        <p:txBody>
          <a:bodyPr/>
          <a:lstStyle/>
          <a:p>
            <a:r>
              <a:rPr lang="en-US" dirty="0">
                <a:solidFill>
                  <a:schemeClr val="bg1"/>
                </a:solidFill>
              </a:rPr>
              <a:t>Day </a:t>
            </a:r>
            <a:r>
              <a:rPr lang="en-US" dirty="0" smtClean="0">
                <a:solidFill>
                  <a:schemeClr val="bg1"/>
                </a:solidFill>
              </a:rPr>
              <a:t>1: Friday, </a:t>
            </a:r>
            <a:r>
              <a:rPr lang="en-US" dirty="0">
                <a:solidFill>
                  <a:schemeClr val="bg1"/>
                </a:solidFill>
              </a:rPr>
              <a:t>March </a:t>
            </a:r>
            <a:r>
              <a:rPr lang="en-US" dirty="0" smtClean="0">
                <a:solidFill>
                  <a:schemeClr val="bg1"/>
                </a:solidFill>
              </a:rPr>
              <a:t>2, </a:t>
            </a:r>
            <a:r>
              <a:rPr lang="en-US" dirty="0">
                <a:solidFill>
                  <a:schemeClr val="bg1"/>
                </a:solidFill>
              </a:rPr>
              <a:t>2018</a:t>
            </a:r>
          </a:p>
        </p:txBody>
      </p:sp>
    </p:spTree>
    <p:extLst>
      <p:ext uri="{BB962C8B-B14F-4D97-AF65-F5344CB8AC3E}">
        <p14:creationId xmlns:p14="http://schemas.microsoft.com/office/powerpoint/2010/main" val="34177734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Footer Placeholder 1"/>
          <p:cNvSpPr>
            <a:spLocks noGrp="1"/>
          </p:cNvSpPr>
          <p:nvPr>
            <p:ph type="ftr" sz="quarter" idx="11"/>
          </p:nvPr>
        </p:nvSpPr>
        <p:spPr>
          <a:solidFill>
            <a:schemeClr val="tx1"/>
          </a:solidFill>
          <a:ln>
            <a:solidFill>
              <a:schemeClr val="bg1"/>
            </a:solidFill>
          </a:ln>
        </p:spPr>
        <p:txBody>
          <a:bodyPr/>
          <a:lstStyle/>
          <a:p>
            <a:r>
              <a:rPr lang="en-US" dirty="0">
                <a:solidFill>
                  <a:schemeClr val="bg1"/>
                </a:solidFill>
              </a:rPr>
              <a:t>Day 2: Saturday, March 3, 2018</a:t>
            </a:r>
          </a:p>
        </p:txBody>
      </p:sp>
    </p:spTree>
    <p:extLst>
      <p:ext uri="{BB962C8B-B14F-4D97-AF65-F5344CB8AC3E}">
        <p14:creationId xmlns:p14="http://schemas.microsoft.com/office/powerpoint/2010/main" val="24289212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Footer Placeholder 1"/>
          <p:cNvSpPr>
            <a:spLocks noGrp="1"/>
          </p:cNvSpPr>
          <p:nvPr>
            <p:ph type="ftr" sz="quarter" idx="11"/>
          </p:nvPr>
        </p:nvSpPr>
        <p:spPr>
          <a:solidFill>
            <a:schemeClr val="tx1"/>
          </a:solidFill>
          <a:ln>
            <a:solidFill>
              <a:schemeClr val="bg1"/>
            </a:solidFill>
          </a:ln>
        </p:spPr>
        <p:txBody>
          <a:bodyPr/>
          <a:lstStyle/>
          <a:p>
            <a:r>
              <a:rPr lang="en-US" dirty="0">
                <a:solidFill>
                  <a:schemeClr val="bg1"/>
                </a:solidFill>
              </a:rPr>
              <a:t>Day 2: Saturday, March 3, 2018</a:t>
            </a:r>
          </a:p>
        </p:txBody>
      </p:sp>
    </p:spTree>
    <p:extLst>
      <p:ext uri="{BB962C8B-B14F-4D97-AF65-F5344CB8AC3E}">
        <p14:creationId xmlns:p14="http://schemas.microsoft.com/office/powerpoint/2010/main" val="96679781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C62BACCE41DD9419CDB60AB3742B222" ma:contentTypeVersion="2" ma:contentTypeDescription="Create a new document." ma:contentTypeScope="" ma:versionID="7bc2c1a02065ccd8a0f8ded8740a684a">
  <xsd:schema xmlns:xsd="http://www.w3.org/2001/XMLSchema" xmlns:xs="http://www.w3.org/2001/XMLSchema" xmlns:p="http://schemas.microsoft.com/office/2006/metadata/properties" xmlns:ns2="53172161-3c81-4cd5-b801-43e0eb0c2099" targetNamespace="http://schemas.microsoft.com/office/2006/metadata/properties" ma:root="true" ma:fieldsID="64711d11e1afe03f8f3aa9a32def8cf9" ns2:_="">
    <xsd:import namespace="53172161-3c81-4cd5-b801-43e0eb0c2099"/>
    <xsd:element name="properties">
      <xsd:complexType>
        <xsd:sequence>
          <xsd:element name="documentManagement">
            <xsd:complexType>
              <xsd:all>
                <xsd:element ref="ns2:Folder" minOccurs="0"/>
                <xsd:element ref="ns2:Meeting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172161-3c81-4cd5-b801-43e0eb0c2099" elementFormDefault="qualified">
    <xsd:import namespace="http://schemas.microsoft.com/office/2006/documentManagement/types"/>
    <xsd:import namespace="http://schemas.microsoft.com/office/infopath/2007/PartnerControls"/>
    <xsd:element name="Folder" ma:index="8" nillable="true" ma:displayName="Folder" ma:format="RadioButtons" ma:internalName="Folder">
      <xsd:simpleType>
        <xsd:restriction base="dms:Choice">
          <xsd:enumeration value="Notice Redraft"/>
          <xsd:enumeration value="Agendas and Meeting Notes"/>
          <xsd:enumeration value="Photos"/>
        </xsd:restriction>
      </xsd:simpleType>
    </xsd:element>
    <xsd:element name="Meeting_x0020_Date" ma:index="9" nillable="true" ma:displayName="Meeting Date" ma:format="DateOnly" ma:internalName="Meeting_x0020_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Folder xmlns="53172161-3c81-4cd5-b801-43e0eb0c2099">Agendas and Meeting Notes</Folder>
    <Meeting_x0020_Date xmlns="53172161-3c81-4cd5-b801-43e0eb0c2099">2018-04-11T00:00:00-07:00</Meeting_x0020_Date>
  </documentManagement>
</p:properties>
</file>

<file path=customXml/itemProps1.xml><?xml version="1.0" encoding="utf-8"?>
<ds:datastoreItem xmlns:ds="http://schemas.openxmlformats.org/officeDocument/2006/customXml" ds:itemID="{BE96842A-5F16-481E-9187-26017B3C0399}">
  <ds:schemaRefs>
    <ds:schemaRef ds:uri="http://schemas.microsoft.com/sharepoint/v3/contenttype/forms"/>
  </ds:schemaRefs>
</ds:datastoreItem>
</file>

<file path=customXml/itemProps2.xml><?xml version="1.0" encoding="utf-8"?>
<ds:datastoreItem xmlns:ds="http://schemas.openxmlformats.org/officeDocument/2006/customXml" ds:itemID="{02D6984D-00CD-499A-B77D-D33FAC2FBC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172161-3c81-4cd5-b801-43e0eb0c20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F69ABEA-A42B-43C3-A484-906EB8E6E644}">
  <ds:schemaRef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53172161-3c81-4cd5-b801-43e0eb0c2099"/>
    <ds:schemaRef ds:uri="http://purl.org/dc/term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5553</TotalTime>
  <Words>2102</Words>
  <Application>Microsoft Office PowerPoint</Application>
  <PresentationFormat>On-screen Show (4:3)</PresentationFormat>
  <Paragraphs>139</Paragraphs>
  <Slides>38</Slides>
  <Notes>33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Calibri Light</vt:lpstr>
      <vt:lpstr>Office Theme</vt:lpstr>
      <vt:lpstr>RDA Committee Meeting</vt:lpstr>
      <vt:lpstr>Agenda</vt:lpstr>
      <vt:lpstr>New Business</vt:lpstr>
      <vt:lpstr>F/V Lady Grace sinking and spill into the Hoquiam River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R/C Rachel Carson spill into Salmon Bay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Old Business</vt:lpstr>
      <vt:lpstr>F/V Deep Sea spill into Penn Cove</vt:lpstr>
      <vt:lpstr>Sulphur Creek spill into the Yakima River</vt:lpstr>
      <vt:lpstr>La Mexicana vegetable oil spill into the White Center Pond.</vt:lpstr>
      <vt:lpstr>F/V Privateer grounding and spill into the Pacific Ocean</vt:lpstr>
      <vt:lpstr>Tug Island Wind spill into the Duwamish Waterway</vt:lpstr>
      <vt:lpstr>F/V Coral Sea sinking and spill into the Strait of Georgia</vt:lpstr>
      <vt:lpstr>Coleman Oil spill into the Columbia River</vt:lpstr>
      <vt:lpstr>P/C Sinbad sinking and spill into Sinclair Inlet</vt:lpstr>
      <vt:lpstr>Announcements</vt:lpstr>
      <vt:lpstr>RDA Committee EZview Page</vt:lpstr>
    </vt:vector>
  </TitlesOfParts>
  <Company>WA Department of Ecology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RDA Committee Meeting</dc:title>
  <dc:creator>Meyers, Alison (ECY)</dc:creator>
  <cp:lastModifiedBy>Baran, Geoff (ECY)</cp:lastModifiedBy>
  <cp:revision>534</cp:revision>
  <dcterms:created xsi:type="dcterms:W3CDTF">2016-04-08T21:43:24Z</dcterms:created>
  <dcterms:modified xsi:type="dcterms:W3CDTF">2018-04-11T18:44:55Z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0x0101005C62BACCE41DD9419CDB60AB3742B222</vt:lpwstr>
  </property>
</Properties>
</file>