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sldIdLst>
    <p:sldId id="256" r:id="rId5"/>
    <p:sldId id="584" r:id="rId6"/>
    <p:sldId id="600" r:id="rId7"/>
    <p:sldId id="642" r:id="rId8"/>
    <p:sldId id="643" r:id="rId9"/>
    <p:sldId id="644" r:id="rId10"/>
    <p:sldId id="598" r:id="rId11"/>
    <p:sldId id="539" r:id="rId12"/>
    <p:sldId id="630" r:id="rId13"/>
    <p:sldId id="334" r:id="rId14"/>
    <p:sldId id="532" r:id="rId15"/>
    <p:sldId id="620" r:id="rId16"/>
    <p:sldId id="597" r:id="rId17"/>
    <p:sldId id="616" r:id="rId18"/>
    <p:sldId id="5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3" autoAdjust="0"/>
    <p:restoredTop sz="81220" autoAdjust="0"/>
  </p:normalViewPr>
  <p:slideViewPr>
    <p:cSldViewPr snapToGrid="0" showGuides="1">
      <p:cViewPr varScale="1">
        <p:scale>
          <a:sx n="92" d="100"/>
          <a:sy n="92" d="100"/>
        </p:scale>
        <p:origin x="213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CD4DF-96F8-472A-92E0-C5092D8C231D}" type="datetimeFigureOut">
              <a:rPr lang="en-US" smtClean="0"/>
              <a:t>5/8/2018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81F23-A760-4D8D-A9F7-3DE52B38AA5B}" type="slidenum">
              <a:rPr lang="en-US" smtClean="0"/>
              <a:t>‹#›</a:t>
            </a:fld>
            <a:endParaRPr lang="en-US" dirty="0"/>
          </a:p>
        </p:txBody>
      </p:sp>
    </p:spTree>
    <p:extLst>
      <p:ext uri="{BB962C8B-B14F-4D97-AF65-F5344CB8AC3E}">
        <p14:creationId xmlns:p14="http://schemas.microsoft.com/office/powerpoint/2010/main" val="346238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 between January 1 and March 19, 2018, a leaky turbine spilled up to 493 gallons of turbine oil into the Columbia River.</a:t>
            </a:r>
          </a:p>
          <a:p>
            <a:r>
              <a:rPr lang="en-US" sz="1200" kern="1200" dirty="0" smtClean="0">
                <a:solidFill>
                  <a:schemeClr val="tx1"/>
                </a:solidFill>
                <a:effectLst/>
                <a:latin typeface="+mn-lt"/>
                <a:ea typeface="+mn-ea"/>
                <a:cs typeface="+mn-cs"/>
              </a:rPr>
              <a:t>Prior to the spill, water intrusion in this turbine was displacing oil. The turbine was taken offline in July of 2017 for seal replacement, and the turbine went back online in December 2017.</a:t>
            </a:r>
          </a:p>
          <a:p>
            <a:r>
              <a:rPr lang="en-US" sz="1200" kern="1200" dirty="0" smtClean="0">
                <a:solidFill>
                  <a:schemeClr val="tx1"/>
                </a:solidFill>
                <a:effectLst/>
                <a:latin typeface="+mn-lt"/>
                <a:ea typeface="+mn-ea"/>
                <a:cs typeface="+mn-cs"/>
              </a:rPr>
              <a:t>The fix was unsuccessful, and PUD staff chose to drain off the water and replace with oil.</a:t>
            </a:r>
          </a:p>
          <a:p>
            <a:r>
              <a:rPr lang="en-US" sz="1200" kern="1200" dirty="0" smtClean="0">
                <a:solidFill>
                  <a:schemeClr val="tx1"/>
                </a:solidFill>
                <a:effectLst/>
                <a:latin typeface="+mn-lt"/>
                <a:ea typeface="+mn-ea"/>
                <a:cs typeface="+mn-cs"/>
              </a:rPr>
              <a:t>Between January 10 and March 19, 2018, PUD staff discovered that 493 gallons of turbine oil was missing, presumably spilled into the Columbia River.</a:t>
            </a:r>
          </a:p>
          <a:p>
            <a:r>
              <a:rPr lang="en-US" sz="1200" kern="1200" dirty="0" smtClean="0">
                <a:solidFill>
                  <a:schemeClr val="tx1"/>
                </a:solidFill>
                <a:effectLst/>
                <a:latin typeface="+mn-lt"/>
                <a:ea typeface="+mn-ea"/>
                <a:cs typeface="+mn-cs"/>
              </a:rPr>
              <a:t>The turbine unit was taken out of service pending corrective action.</a:t>
            </a:r>
            <a:endParaRPr lang="en-US" dirty="0"/>
          </a:p>
        </p:txBody>
      </p:sp>
      <p:sp>
        <p:nvSpPr>
          <p:cNvPr id="4" name="Slide Number Placeholder 3"/>
          <p:cNvSpPr>
            <a:spLocks noGrp="1"/>
          </p:cNvSpPr>
          <p:nvPr>
            <p:ph type="sldNum" sz="quarter" idx="10"/>
          </p:nvPr>
        </p:nvSpPr>
        <p:spPr/>
        <p:txBody>
          <a:bodyPr/>
          <a:lstStyle/>
          <a:p>
            <a:fld id="{52E81F23-A760-4D8D-A9F7-3DE52B38AA5B}" type="slidenum">
              <a:rPr lang="en-US" smtClean="0"/>
              <a:t>4</a:t>
            </a:fld>
            <a:endParaRPr lang="en-US" dirty="0"/>
          </a:p>
        </p:txBody>
      </p:sp>
    </p:spTree>
    <p:extLst>
      <p:ext uri="{BB962C8B-B14F-4D97-AF65-F5344CB8AC3E}">
        <p14:creationId xmlns:p14="http://schemas.microsoft.com/office/powerpoint/2010/main" val="22201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81F23-A760-4D8D-A9F7-3DE52B38AA5B}" type="slidenum">
              <a:rPr lang="en-US" smtClean="0"/>
              <a:t>14</a:t>
            </a:fld>
            <a:endParaRPr lang="en-US" dirty="0"/>
          </a:p>
        </p:txBody>
      </p:sp>
    </p:spTree>
    <p:extLst>
      <p:ext uri="{BB962C8B-B14F-4D97-AF65-F5344CB8AC3E}">
        <p14:creationId xmlns:p14="http://schemas.microsoft.com/office/powerpoint/2010/main" val="97752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2E81F23-A760-4D8D-A9F7-3DE52B38AA5B}" type="slidenum">
              <a:rPr lang="en-US" smtClean="0"/>
              <a:t>15</a:t>
            </a:fld>
            <a:endParaRPr lang="en-US" dirty="0"/>
          </a:p>
        </p:txBody>
      </p:sp>
    </p:spTree>
    <p:extLst>
      <p:ext uri="{BB962C8B-B14F-4D97-AF65-F5344CB8AC3E}">
        <p14:creationId xmlns:p14="http://schemas.microsoft.com/office/powerpoint/2010/main" val="103500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 between January 1 and March 19, 2018, a leaky turbine spilled up to 493 gallons of turbine oil into the Columbia River.</a:t>
            </a:r>
          </a:p>
          <a:p>
            <a:r>
              <a:rPr lang="en-US" sz="1200" kern="1200" dirty="0" smtClean="0">
                <a:solidFill>
                  <a:schemeClr val="tx1"/>
                </a:solidFill>
                <a:effectLst/>
                <a:latin typeface="+mn-lt"/>
                <a:ea typeface="+mn-ea"/>
                <a:cs typeface="+mn-cs"/>
              </a:rPr>
              <a:t>Prior to the spill, water intrusion in this turbine was displacing oil. The turbine was taken offline in July of 2017 for seal replacement, and the turbine went back online in December 2017.</a:t>
            </a:r>
          </a:p>
          <a:p>
            <a:r>
              <a:rPr lang="en-US" sz="1200" kern="1200" dirty="0" smtClean="0">
                <a:solidFill>
                  <a:schemeClr val="tx1"/>
                </a:solidFill>
                <a:effectLst/>
                <a:latin typeface="+mn-lt"/>
                <a:ea typeface="+mn-ea"/>
                <a:cs typeface="+mn-cs"/>
              </a:rPr>
              <a:t>The fix was unsuccessful, and PUD staff chose to drain off the water and replace with oil.</a:t>
            </a:r>
          </a:p>
          <a:p>
            <a:r>
              <a:rPr lang="en-US" sz="1200" kern="1200" dirty="0" smtClean="0">
                <a:solidFill>
                  <a:schemeClr val="tx1"/>
                </a:solidFill>
                <a:effectLst/>
                <a:latin typeface="+mn-lt"/>
                <a:ea typeface="+mn-ea"/>
                <a:cs typeface="+mn-cs"/>
              </a:rPr>
              <a:t>Between January 10 and March 19, 2018, PUD staff discovered that 493 gallons of turbine oil was missing, presumably spilled into the Columbia River.</a:t>
            </a:r>
          </a:p>
          <a:p>
            <a:r>
              <a:rPr lang="en-US" sz="1200" kern="1200" dirty="0" smtClean="0">
                <a:solidFill>
                  <a:schemeClr val="tx1"/>
                </a:solidFill>
                <a:effectLst/>
                <a:latin typeface="+mn-lt"/>
                <a:ea typeface="+mn-ea"/>
                <a:cs typeface="+mn-cs"/>
              </a:rPr>
              <a:t>The turbine unit was taken out of service pending corrective action.</a:t>
            </a:r>
            <a:endParaRPr lang="en-US" dirty="0"/>
          </a:p>
        </p:txBody>
      </p:sp>
      <p:sp>
        <p:nvSpPr>
          <p:cNvPr id="4" name="Slide Number Placeholder 3"/>
          <p:cNvSpPr>
            <a:spLocks noGrp="1"/>
          </p:cNvSpPr>
          <p:nvPr>
            <p:ph type="sldNum" sz="quarter" idx="10"/>
          </p:nvPr>
        </p:nvSpPr>
        <p:spPr/>
        <p:txBody>
          <a:bodyPr/>
          <a:lstStyle/>
          <a:p>
            <a:fld id="{52E81F23-A760-4D8D-A9F7-3DE52B38AA5B}" type="slidenum">
              <a:rPr lang="en-US" smtClean="0"/>
              <a:t>5</a:t>
            </a:fld>
            <a:endParaRPr lang="en-US" dirty="0"/>
          </a:p>
        </p:txBody>
      </p:sp>
    </p:spTree>
    <p:extLst>
      <p:ext uri="{BB962C8B-B14F-4D97-AF65-F5344CB8AC3E}">
        <p14:creationId xmlns:p14="http://schemas.microsoft.com/office/powerpoint/2010/main" val="77600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 between January 1 and March 19, 2018, a leaky turbine spilled up to 493 gallons of turbine oil into the Columbia River.</a:t>
            </a:r>
          </a:p>
          <a:p>
            <a:r>
              <a:rPr lang="en-US" sz="1200" kern="1200" dirty="0" smtClean="0">
                <a:solidFill>
                  <a:schemeClr val="tx1"/>
                </a:solidFill>
                <a:effectLst/>
                <a:latin typeface="+mn-lt"/>
                <a:ea typeface="+mn-ea"/>
                <a:cs typeface="+mn-cs"/>
              </a:rPr>
              <a:t>Prior to the spill, water intrusion in this turbine was displacing oil. The turbine was taken offline in July of 2017 for seal replacement, and the turbine went back online in December 2017.</a:t>
            </a:r>
          </a:p>
          <a:p>
            <a:r>
              <a:rPr lang="en-US" sz="1200" kern="1200" dirty="0" smtClean="0">
                <a:solidFill>
                  <a:schemeClr val="tx1"/>
                </a:solidFill>
                <a:effectLst/>
                <a:latin typeface="+mn-lt"/>
                <a:ea typeface="+mn-ea"/>
                <a:cs typeface="+mn-cs"/>
              </a:rPr>
              <a:t>The fix was unsuccessful, and PUD staff chose to drain off the water and replace with oil.</a:t>
            </a:r>
          </a:p>
          <a:p>
            <a:r>
              <a:rPr lang="en-US" sz="1200" kern="1200" dirty="0" smtClean="0">
                <a:solidFill>
                  <a:schemeClr val="tx1"/>
                </a:solidFill>
                <a:effectLst/>
                <a:latin typeface="+mn-lt"/>
                <a:ea typeface="+mn-ea"/>
                <a:cs typeface="+mn-cs"/>
              </a:rPr>
              <a:t>Between January 10 and March 19, 2018, PUD staff discovered that 493 gallons of turbine oil was missing, presumably spilled into the Columbia River.</a:t>
            </a:r>
          </a:p>
          <a:p>
            <a:r>
              <a:rPr lang="en-US" sz="1200" kern="1200" dirty="0" smtClean="0">
                <a:solidFill>
                  <a:schemeClr val="tx1"/>
                </a:solidFill>
                <a:effectLst/>
                <a:latin typeface="+mn-lt"/>
                <a:ea typeface="+mn-ea"/>
                <a:cs typeface="+mn-cs"/>
              </a:rPr>
              <a:t>The turbine unit was taken out of service pending corrective action.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Photo courtesy of:</a:t>
            </a:r>
            <a:r>
              <a:rPr lang="en-US" sz="1200" kern="1200" baseline="0" dirty="0" smtClean="0">
                <a:solidFill>
                  <a:schemeClr val="tx1"/>
                </a:solidFill>
                <a:effectLst/>
                <a:latin typeface="+mn-lt"/>
                <a:ea typeface="+mn-ea"/>
                <a:cs typeface="+mn-cs"/>
              </a:rPr>
              <a:t> Flying M Air, LLC, http://www.flyingmair.com/tag/rock-island-dam/</a:t>
            </a:r>
          </a:p>
        </p:txBody>
      </p:sp>
      <p:sp>
        <p:nvSpPr>
          <p:cNvPr id="4" name="Slide Number Placeholder 3"/>
          <p:cNvSpPr>
            <a:spLocks noGrp="1"/>
          </p:cNvSpPr>
          <p:nvPr>
            <p:ph type="sldNum" sz="quarter" idx="10"/>
          </p:nvPr>
        </p:nvSpPr>
        <p:spPr/>
        <p:txBody>
          <a:bodyPr/>
          <a:lstStyle/>
          <a:p>
            <a:fld id="{52E81F23-A760-4D8D-A9F7-3DE52B38AA5B}" type="slidenum">
              <a:rPr lang="en-US" smtClean="0"/>
              <a:t>6</a:t>
            </a:fld>
            <a:endParaRPr lang="en-US" dirty="0"/>
          </a:p>
        </p:txBody>
      </p:sp>
    </p:spTree>
    <p:extLst>
      <p:ext uri="{BB962C8B-B14F-4D97-AF65-F5344CB8AC3E}">
        <p14:creationId xmlns:p14="http://schemas.microsoft.com/office/powerpoint/2010/main" val="22988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March 7, dam staff members noticed a low oil level in the sight glass during a monthly turbine oil inventory.</a:t>
            </a:r>
          </a:p>
          <a:p>
            <a:r>
              <a:rPr lang="en-US" sz="1200" kern="1200" dirty="0" smtClean="0">
                <a:solidFill>
                  <a:schemeClr val="tx1"/>
                </a:solidFill>
                <a:effectLst/>
                <a:latin typeface="+mn-lt"/>
                <a:ea typeface="+mn-ea"/>
                <a:cs typeface="+mn-cs"/>
              </a:rPr>
              <a:t>On March 18, the low oil level alarm went off, and maintenance staff refilled the turbine with 474 gallons of oil.</a:t>
            </a:r>
          </a:p>
          <a:p>
            <a:r>
              <a:rPr lang="en-US" sz="1200" kern="1200" dirty="0" smtClean="0">
                <a:solidFill>
                  <a:schemeClr val="tx1"/>
                </a:solidFill>
                <a:effectLst/>
                <a:latin typeface="+mn-lt"/>
                <a:ea typeface="+mn-ea"/>
                <a:cs typeface="+mn-cs"/>
              </a:rPr>
              <a:t>USACE staff cannot account for the missing turbine oil, but it likely spilled into the Columbia River.</a:t>
            </a:r>
          </a:p>
          <a:p>
            <a:r>
              <a:rPr lang="en-US" sz="1200" kern="1200" dirty="0" smtClean="0">
                <a:solidFill>
                  <a:schemeClr val="tx1"/>
                </a:solidFill>
                <a:effectLst/>
                <a:latin typeface="+mn-lt"/>
                <a:ea typeface="+mn-ea"/>
                <a:cs typeface="+mn-cs"/>
              </a:rPr>
              <a:t>On March 22, a low oil level was observed in the sight glass. The next day, the turbine was shut down and isolated for investigation.</a:t>
            </a:r>
          </a:p>
          <a:p>
            <a:r>
              <a:rPr lang="en-US" sz="1200" kern="1200" dirty="0" smtClean="0">
                <a:solidFill>
                  <a:schemeClr val="tx1"/>
                </a:solidFill>
                <a:effectLst/>
                <a:latin typeface="+mn-lt"/>
                <a:ea typeface="+mn-ea"/>
                <a:cs typeface="+mn-cs"/>
              </a:rPr>
              <a:t>Workers did not see an oil sheen on the river throughout this time.</a:t>
            </a:r>
          </a:p>
          <a:p>
            <a:r>
              <a:rPr lang="en-US" sz="1200" kern="1200" dirty="0" smtClean="0">
                <a:solidFill>
                  <a:schemeClr val="tx1"/>
                </a:solidFill>
                <a:effectLst/>
                <a:latin typeface="+mn-lt"/>
                <a:ea typeface="+mn-ea"/>
                <a:cs typeface="+mn-cs"/>
              </a:rPr>
              <a:t>The cause of the spill, and the total volume of oil spilled is still under investigation.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E81F23-A760-4D8D-A9F7-3DE52B38AA5B}" type="slidenum">
              <a:rPr lang="en-US" smtClean="0"/>
              <a:t>7</a:t>
            </a:fld>
            <a:endParaRPr lang="en-US" dirty="0"/>
          </a:p>
        </p:txBody>
      </p:sp>
    </p:spTree>
    <p:extLst>
      <p:ext uri="{BB962C8B-B14F-4D97-AF65-F5344CB8AC3E}">
        <p14:creationId xmlns:p14="http://schemas.microsoft.com/office/powerpoint/2010/main" val="141892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March 7, dam staff members noticed a low oil level in the sight glass during a monthly turbine oil inventory.</a:t>
            </a:r>
          </a:p>
          <a:p>
            <a:r>
              <a:rPr lang="en-US" sz="1200" kern="1200" dirty="0" smtClean="0">
                <a:solidFill>
                  <a:schemeClr val="tx1"/>
                </a:solidFill>
                <a:effectLst/>
                <a:latin typeface="+mn-lt"/>
                <a:ea typeface="+mn-ea"/>
                <a:cs typeface="+mn-cs"/>
              </a:rPr>
              <a:t>On March 18, the low oil level alarm went off, and maintenance staff refilled the turbine with 474 gallons of oil.</a:t>
            </a:r>
          </a:p>
          <a:p>
            <a:r>
              <a:rPr lang="en-US" sz="1200" kern="1200" dirty="0" smtClean="0">
                <a:solidFill>
                  <a:schemeClr val="tx1"/>
                </a:solidFill>
                <a:effectLst/>
                <a:latin typeface="+mn-lt"/>
                <a:ea typeface="+mn-ea"/>
                <a:cs typeface="+mn-cs"/>
              </a:rPr>
              <a:t>USACE staff cannot account for the missing turbine oil, but it likely spilled into the Columbia River.</a:t>
            </a:r>
          </a:p>
          <a:p>
            <a:r>
              <a:rPr lang="en-US" sz="1200" kern="1200" dirty="0" smtClean="0">
                <a:solidFill>
                  <a:schemeClr val="tx1"/>
                </a:solidFill>
                <a:effectLst/>
                <a:latin typeface="+mn-lt"/>
                <a:ea typeface="+mn-ea"/>
                <a:cs typeface="+mn-cs"/>
              </a:rPr>
              <a:t>On March 22, a low oil level was observed in the sight glass. The next day, the turbine was shut down and isolated for investigation.</a:t>
            </a:r>
          </a:p>
          <a:p>
            <a:r>
              <a:rPr lang="en-US" sz="1200" kern="1200" dirty="0" smtClean="0">
                <a:solidFill>
                  <a:schemeClr val="tx1"/>
                </a:solidFill>
                <a:effectLst/>
                <a:latin typeface="+mn-lt"/>
                <a:ea typeface="+mn-ea"/>
                <a:cs typeface="+mn-cs"/>
              </a:rPr>
              <a:t>Workers did not see an oil sheen on the river throughout this time.</a:t>
            </a:r>
          </a:p>
          <a:p>
            <a:r>
              <a:rPr lang="en-US" sz="1200" kern="1200" dirty="0" smtClean="0">
                <a:solidFill>
                  <a:schemeClr val="tx1"/>
                </a:solidFill>
                <a:effectLst/>
                <a:latin typeface="+mn-lt"/>
                <a:ea typeface="+mn-ea"/>
                <a:cs typeface="+mn-cs"/>
              </a:rPr>
              <a:t>The cause of the spill, and the total volume of oil spilled is still under investigation.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E81F23-A760-4D8D-A9F7-3DE52B38AA5B}" type="slidenum">
              <a:rPr lang="en-US" smtClean="0"/>
              <a:t>8</a:t>
            </a:fld>
            <a:endParaRPr lang="en-US" dirty="0"/>
          </a:p>
        </p:txBody>
      </p:sp>
    </p:spTree>
    <p:extLst>
      <p:ext uri="{BB962C8B-B14F-4D97-AF65-F5344CB8AC3E}">
        <p14:creationId xmlns:p14="http://schemas.microsoft.com/office/powerpoint/2010/main" val="171114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March 7, dam staff members noticed a low oil level in the sight glass during a monthly turbine oil inventory.</a:t>
            </a:r>
          </a:p>
          <a:p>
            <a:r>
              <a:rPr lang="en-US" sz="1200" kern="1200" dirty="0" smtClean="0">
                <a:solidFill>
                  <a:schemeClr val="tx1"/>
                </a:solidFill>
                <a:effectLst/>
                <a:latin typeface="+mn-lt"/>
                <a:ea typeface="+mn-ea"/>
                <a:cs typeface="+mn-cs"/>
              </a:rPr>
              <a:t>On March 18, the low oil level alarm went off, and maintenance staff refilled the turbine with 474 gallons of oil.</a:t>
            </a:r>
          </a:p>
          <a:p>
            <a:r>
              <a:rPr lang="en-US" sz="1200" kern="1200" dirty="0" smtClean="0">
                <a:solidFill>
                  <a:schemeClr val="tx1"/>
                </a:solidFill>
                <a:effectLst/>
                <a:latin typeface="+mn-lt"/>
                <a:ea typeface="+mn-ea"/>
                <a:cs typeface="+mn-cs"/>
              </a:rPr>
              <a:t>USACE staff cannot account for the missing turbine oil, but it likely spilled into the Columbia River.</a:t>
            </a:r>
          </a:p>
          <a:p>
            <a:r>
              <a:rPr lang="en-US" sz="1200" kern="1200" dirty="0" smtClean="0">
                <a:solidFill>
                  <a:schemeClr val="tx1"/>
                </a:solidFill>
                <a:effectLst/>
                <a:latin typeface="+mn-lt"/>
                <a:ea typeface="+mn-ea"/>
                <a:cs typeface="+mn-cs"/>
              </a:rPr>
              <a:t>On March 22, a low oil level was observed in the sight glass. The next day, the turbine was shut down and isolated for investigation.</a:t>
            </a:r>
          </a:p>
          <a:p>
            <a:r>
              <a:rPr lang="en-US" sz="1200" kern="1200" dirty="0" smtClean="0">
                <a:solidFill>
                  <a:schemeClr val="tx1"/>
                </a:solidFill>
                <a:effectLst/>
                <a:latin typeface="+mn-lt"/>
                <a:ea typeface="+mn-ea"/>
                <a:cs typeface="+mn-cs"/>
              </a:rPr>
              <a:t>Workers did not see an oil sheen on the river throughout this time.</a:t>
            </a:r>
          </a:p>
          <a:p>
            <a:r>
              <a:rPr lang="en-US" sz="1200" kern="1200" dirty="0" smtClean="0">
                <a:solidFill>
                  <a:schemeClr val="tx1"/>
                </a:solidFill>
                <a:effectLst/>
                <a:latin typeface="+mn-lt"/>
                <a:ea typeface="+mn-ea"/>
                <a:cs typeface="+mn-cs"/>
              </a:rPr>
              <a:t>The cause of the spill, and the total volume of oil spilled is still under investigation.</a:t>
            </a:r>
            <a:endParaRPr lang="en-US" dirty="0" smtClean="0"/>
          </a:p>
          <a:p>
            <a:endParaRPr lang="en-US" dirty="0" smtClean="0"/>
          </a:p>
          <a:p>
            <a:r>
              <a:rPr lang="en-US" dirty="0" smtClean="0"/>
              <a:t>Photo courtesy of: The</a:t>
            </a:r>
            <a:r>
              <a:rPr lang="en-US" baseline="0" dirty="0" smtClean="0"/>
              <a:t> Columbian, http://www.columbian.com/news/2012/nov/22/petroleum-barge-strikes-object-columbia-river/</a:t>
            </a:r>
          </a:p>
        </p:txBody>
      </p:sp>
      <p:sp>
        <p:nvSpPr>
          <p:cNvPr id="4" name="Slide Number Placeholder 3"/>
          <p:cNvSpPr>
            <a:spLocks noGrp="1"/>
          </p:cNvSpPr>
          <p:nvPr>
            <p:ph type="sldNum" sz="quarter" idx="10"/>
          </p:nvPr>
        </p:nvSpPr>
        <p:spPr/>
        <p:txBody>
          <a:bodyPr/>
          <a:lstStyle/>
          <a:p>
            <a:fld id="{52E81F23-A760-4D8D-A9F7-3DE52B38AA5B}" type="slidenum">
              <a:rPr lang="en-US" smtClean="0"/>
              <a:t>9</a:t>
            </a:fld>
            <a:endParaRPr lang="en-US" dirty="0"/>
          </a:p>
        </p:txBody>
      </p:sp>
    </p:spTree>
    <p:extLst>
      <p:ext uri="{BB962C8B-B14F-4D97-AF65-F5344CB8AC3E}">
        <p14:creationId xmlns:p14="http://schemas.microsoft.com/office/powerpoint/2010/main" val="31310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2E81F23-A760-4D8D-A9F7-3DE52B38AA5B}" type="slidenum">
              <a:rPr lang="en-US" smtClean="0"/>
              <a:t>11</a:t>
            </a:fld>
            <a:endParaRPr lang="en-US" dirty="0"/>
          </a:p>
        </p:txBody>
      </p:sp>
    </p:spTree>
    <p:extLst>
      <p:ext uri="{BB962C8B-B14F-4D97-AF65-F5344CB8AC3E}">
        <p14:creationId xmlns:p14="http://schemas.microsoft.com/office/powerpoint/2010/main" val="64610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2E81F23-A760-4D8D-A9F7-3DE52B38AA5B}" type="slidenum">
              <a:rPr lang="en-US" smtClean="0"/>
              <a:t>12</a:t>
            </a:fld>
            <a:endParaRPr lang="en-US" dirty="0"/>
          </a:p>
        </p:txBody>
      </p:sp>
    </p:spTree>
    <p:extLst>
      <p:ext uri="{BB962C8B-B14F-4D97-AF65-F5344CB8AC3E}">
        <p14:creationId xmlns:p14="http://schemas.microsoft.com/office/powerpoint/2010/main" val="248148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81F23-A760-4D8D-A9F7-3DE52B38AA5B}" type="slidenum">
              <a:rPr lang="en-US" smtClean="0"/>
              <a:t>13</a:t>
            </a:fld>
            <a:endParaRPr lang="en-US" dirty="0"/>
          </a:p>
        </p:txBody>
      </p:sp>
    </p:spTree>
    <p:extLst>
      <p:ext uri="{BB962C8B-B14F-4D97-AF65-F5344CB8AC3E}">
        <p14:creationId xmlns:p14="http://schemas.microsoft.com/office/powerpoint/2010/main" val="77845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66991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103143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123103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360978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110746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258862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346944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97108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44612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158642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C4C87-4051-450D-A156-149988EF3431}"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781B7-C790-4840-A36E-48849ED499DF}" type="slidenum">
              <a:rPr lang="en-US" smtClean="0"/>
              <a:t>‹#›</a:t>
            </a:fld>
            <a:endParaRPr lang="en-US" dirty="0"/>
          </a:p>
        </p:txBody>
      </p:sp>
    </p:spTree>
    <p:extLst>
      <p:ext uri="{BB962C8B-B14F-4D97-AF65-F5344CB8AC3E}">
        <p14:creationId xmlns:p14="http://schemas.microsoft.com/office/powerpoint/2010/main" val="116241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C4C87-4051-450D-A156-149988EF3431}" type="datetimeFigureOut">
              <a:rPr lang="en-US" smtClean="0"/>
              <a:t>5/8/2018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781B7-C790-4840-A36E-48849ED499DF}" type="slidenum">
              <a:rPr lang="en-US" smtClean="0"/>
              <a:t>‹#›</a:t>
            </a:fld>
            <a:endParaRPr lang="en-US" dirty="0"/>
          </a:p>
        </p:txBody>
      </p:sp>
    </p:spTree>
    <p:extLst>
      <p:ext uri="{BB962C8B-B14F-4D97-AF65-F5344CB8AC3E}">
        <p14:creationId xmlns:p14="http://schemas.microsoft.com/office/powerpoint/2010/main" val="20214539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RDA Committee Meeting</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May 9, </a:t>
            </a:r>
            <a:r>
              <a:rPr lang="en-US" dirty="0" smtClean="0"/>
              <a:t>2018 @ 0900 in R0A-36</a:t>
            </a:r>
            <a:endParaRPr lang="en-US" dirty="0"/>
          </a:p>
        </p:txBody>
      </p:sp>
    </p:spTree>
    <p:extLst>
      <p:ext uri="{BB962C8B-B14F-4D97-AF65-F5344CB8AC3E}">
        <p14:creationId xmlns:p14="http://schemas.microsoft.com/office/powerpoint/2010/main" val="398691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Old Business</a:t>
            </a:r>
            <a:endParaRPr lang="en-US" dirty="0">
              <a:solidFill>
                <a:schemeClr val="accent6"/>
              </a:solidFill>
            </a:endParaRPr>
          </a:p>
        </p:txBody>
      </p:sp>
      <p:sp>
        <p:nvSpPr>
          <p:cNvPr id="3" name="Text Placeholder 2"/>
          <p:cNvSpPr>
            <a:spLocks noGrp="1"/>
          </p:cNvSpPr>
          <p:nvPr>
            <p:ph type="body" idx="1"/>
          </p:nvPr>
        </p:nvSpPr>
        <p:spPr/>
        <p:txBody>
          <a:bodyPr/>
          <a:lstStyle/>
          <a:p>
            <a:r>
              <a:rPr lang="en-US" dirty="0" smtClean="0"/>
              <a:t>Open RDA Case Updates</a:t>
            </a:r>
            <a:endParaRPr lang="en-US" dirty="0"/>
          </a:p>
        </p:txBody>
      </p:sp>
    </p:spTree>
    <p:extLst>
      <p:ext uri="{BB962C8B-B14F-4D97-AF65-F5344CB8AC3E}">
        <p14:creationId xmlns:p14="http://schemas.microsoft.com/office/powerpoint/2010/main" val="297252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F/V Deep Sea spill into Penn Cove</a:t>
            </a:r>
            <a:endParaRPr lang="en-US" dirty="0">
              <a:solidFill>
                <a:schemeClr val="accent6"/>
              </a:solidFill>
            </a:endParaRPr>
          </a:p>
        </p:txBody>
      </p:sp>
      <p:sp>
        <p:nvSpPr>
          <p:cNvPr id="3" name="Text Placeholder 2"/>
          <p:cNvSpPr>
            <a:spLocks noGrp="1"/>
          </p:cNvSpPr>
          <p:nvPr>
            <p:ph type="body" idx="1"/>
          </p:nvPr>
        </p:nvSpPr>
        <p:spPr/>
        <p:txBody>
          <a:bodyPr>
            <a:normAutofit/>
          </a:bodyPr>
          <a:lstStyle/>
          <a:p>
            <a:r>
              <a:rPr lang="en-US" dirty="0" smtClean="0"/>
              <a:t>May 13, 2012</a:t>
            </a:r>
          </a:p>
        </p:txBody>
      </p:sp>
    </p:spTree>
    <p:extLst>
      <p:ext uri="{BB962C8B-B14F-4D97-AF65-F5344CB8AC3E}">
        <p14:creationId xmlns:p14="http://schemas.microsoft.com/office/powerpoint/2010/main" val="242421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Sulphur Creek spill into the Yakima River</a:t>
            </a:r>
            <a:endParaRPr lang="en-US" dirty="0">
              <a:solidFill>
                <a:schemeClr val="accent6"/>
              </a:solidFill>
            </a:endParaRPr>
          </a:p>
        </p:txBody>
      </p:sp>
      <p:sp>
        <p:nvSpPr>
          <p:cNvPr id="3" name="Text Placeholder 2"/>
          <p:cNvSpPr>
            <a:spLocks noGrp="1"/>
          </p:cNvSpPr>
          <p:nvPr>
            <p:ph type="body" idx="1"/>
          </p:nvPr>
        </p:nvSpPr>
        <p:spPr/>
        <p:txBody>
          <a:bodyPr/>
          <a:lstStyle/>
          <a:p>
            <a:r>
              <a:rPr lang="en-US" dirty="0" smtClean="0"/>
              <a:t>March 1, 2015</a:t>
            </a:r>
            <a:endParaRPr lang="en-US" dirty="0"/>
          </a:p>
        </p:txBody>
      </p:sp>
    </p:spTree>
    <p:extLst>
      <p:ext uri="{BB962C8B-B14F-4D97-AF65-F5344CB8AC3E}">
        <p14:creationId xmlns:p14="http://schemas.microsoft.com/office/powerpoint/2010/main" val="92799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F/V </a:t>
            </a:r>
            <a:r>
              <a:rPr lang="en-US" i="1" dirty="0" smtClean="0">
                <a:solidFill>
                  <a:schemeClr val="accent6"/>
                </a:solidFill>
              </a:rPr>
              <a:t>Privateer</a:t>
            </a:r>
            <a:r>
              <a:rPr lang="en-US" dirty="0" smtClean="0">
                <a:solidFill>
                  <a:schemeClr val="accent6"/>
                </a:solidFill>
              </a:rPr>
              <a:t> grounding and spill into the Pacific Ocean</a:t>
            </a:r>
            <a:endParaRPr lang="en-US" dirty="0">
              <a:solidFill>
                <a:schemeClr val="accent6"/>
              </a:solidFill>
            </a:endParaRPr>
          </a:p>
        </p:txBody>
      </p:sp>
      <p:sp>
        <p:nvSpPr>
          <p:cNvPr id="3" name="Text Placeholder 2"/>
          <p:cNvSpPr>
            <a:spLocks noGrp="1"/>
          </p:cNvSpPr>
          <p:nvPr>
            <p:ph type="body" idx="1"/>
          </p:nvPr>
        </p:nvSpPr>
        <p:spPr/>
        <p:txBody>
          <a:bodyPr/>
          <a:lstStyle/>
          <a:p>
            <a:r>
              <a:rPr lang="en-US" dirty="0" smtClean="0"/>
              <a:t>April 15, 2016</a:t>
            </a:r>
            <a:endParaRPr lang="en-US" dirty="0"/>
          </a:p>
        </p:txBody>
      </p:sp>
    </p:spTree>
    <p:extLst>
      <p:ext uri="{BB962C8B-B14F-4D97-AF65-F5344CB8AC3E}">
        <p14:creationId xmlns:p14="http://schemas.microsoft.com/office/powerpoint/2010/main" val="3736492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solidFill>
              </a:rPr>
              <a:t>Coleman </a:t>
            </a:r>
            <a:r>
              <a:rPr lang="en-US" dirty="0" smtClean="0">
                <a:solidFill>
                  <a:schemeClr val="accent6"/>
                </a:solidFill>
              </a:rPr>
              <a:t>Oil spill </a:t>
            </a:r>
            <a:r>
              <a:rPr lang="en-US" dirty="0">
                <a:solidFill>
                  <a:schemeClr val="accent6"/>
                </a:solidFill>
              </a:rPr>
              <a:t>into the Columbia River</a:t>
            </a:r>
          </a:p>
        </p:txBody>
      </p:sp>
      <p:sp>
        <p:nvSpPr>
          <p:cNvPr id="3" name="Text Placeholder 2"/>
          <p:cNvSpPr>
            <a:spLocks noGrp="1"/>
          </p:cNvSpPr>
          <p:nvPr>
            <p:ph type="body" idx="1"/>
          </p:nvPr>
        </p:nvSpPr>
        <p:spPr/>
        <p:txBody>
          <a:bodyPr/>
          <a:lstStyle/>
          <a:p>
            <a:r>
              <a:rPr lang="en-US" dirty="0"/>
              <a:t>March 18, 2017 </a:t>
            </a:r>
          </a:p>
        </p:txBody>
      </p:sp>
    </p:spTree>
    <p:extLst>
      <p:ext uri="{BB962C8B-B14F-4D97-AF65-F5344CB8AC3E}">
        <p14:creationId xmlns:p14="http://schemas.microsoft.com/office/powerpoint/2010/main" val="299541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Announcements</a:t>
            </a:r>
            <a:endParaRPr lang="en-US" dirty="0">
              <a:solidFill>
                <a:schemeClr val="accent5"/>
              </a:solidFill>
            </a:endParaRP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CPF RDA Grant </a:t>
            </a:r>
            <a:r>
              <a:rPr lang="en-US" dirty="0" smtClean="0"/>
              <a:t>Update</a:t>
            </a:r>
            <a:endParaRPr lang="en-US" dirty="0" smtClean="0"/>
          </a:p>
        </p:txBody>
      </p:sp>
    </p:spTree>
    <p:extLst>
      <p:ext uri="{BB962C8B-B14F-4D97-AF65-F5344CB8AC3E}">
        <p14:creationId xmlns:p14="http://schemas.microsoft.com/office/powerpoint/2010/main" val="129063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Agenda</a:t>
            </a:r>
            <a:endParaRPr lang="en-US" dirty="0">
              <a:solidFill>
                <a:schemeClr val="accent5"/>
              </a:solidFill>
            </a:endParaRPr>
          </a:p>
        </p:txBody>
      </p:sp>
      <p:sp>
        <p:nvSpPr>
          <p:cNvPr id="3" name="Content Placeholder 2"/>
          <p:cNvSpPr>
            <a:spLocks noGrp="1"/>
          </p:cNvSpPr>
          <p:nvPr>
            <p:ph idx="1"/>
          </p:nvPr>
        </p:nvSpPr>
        <p:spPr>
          <a:xfrm>
            <a:off x="628650" y="1825624"/>
            <a:ext cx="7886700" cy="5032375"/>
          </a:xfrm>
        </p:spPr>
        <p:txBody>
          <a:bodyPr>
            <a:normAutofit/>
          </a:bodyPr>
          <a:lstStyle/>
          <a:p>
            <a:r>
              <a:rPr lang="en-US" b="1" dirty="0" smtClean="0"/>
              <a:t>New </a:t>
            </a:r>
            <a:r>
              <a:rPr lang="en-US" b="1" dirty="0"/>
              <a:t>Business</a:t>
            </a:r>
          </a:p>
          <a:p>
            <a:pPr lvl="1"/>
            <a:r>
              <a:rPr lang="en-US" b="1" dirty="0" err="1" smtClean="0"/>
              <a:t>Preassessement</a:t>
            </a:r>
            <a:r>
              <a:rPr lang="en-US" b="1" dirty="0" smtClean="0"/>
              <a:t> </a:t>
            </a:r>
            <a:r>
              <a:rPr lang="en-US" b="1" dirty="0"/>
              <a:t>Screenings</a:t>
            </a:r>
          </a:p>
          <a:p>
            <a:pPr lvl="2"/>
            <a:r>
              <a:rPr lang="en-US" b="1" dirty="0" smtClean="0"/>
              <a:t>Chelan </a:t>
            </a:r>
            <a:r>
              <a:rPr lang="en-US" b="1" dirty="0"/>
              <a:t>PUD Rock Island Dam, January 1-March 19, 2018 spill into the Columbia River</a:t>
            </a:r>
          </a:p>
          <a:p>
            <a:pPr lvl="2"/>
            <a:r>
              <a:rPr lang="en-US" b="1" dirty="0" smtClean="0"/>
              <a:t>USACE </a:t>
            </a:r>
            <a:r>
              <a:rPr lang="en-US" b="1" dirty="0" err="1"/>
              <a:t>Dalles</a:t>
            </a:r>
            <a:r>
              <a:rPr lang="en-US" b="1" dirty="0"/>
              <a:t> Dam, March 22, 2018 spill into the Columbia River</a:t>
            </a:r>
          </a:p>
          <a:p>
            <a:r>
              <a:rPr lang="en-US" b="1" dirty="0" smtClean="0"/>
              <a:t>Old </a:t>
            </a:r>
            <a:r>
              <a:rPr lang="en-US" b="1" dirty="0"/>
              <a:t>Business</a:t>
            </a:r>
          </a:p>
          <a:p>
            <a:pPr lvl="1"/>
            <a:r>
              <a:rPr lang="en-US" b="1" dirty="0" smtClean="0"/>
              <a:t>Open </a:t>
            </a:r>
            <a:r>
              <a:rPr lang="en-US" b="1" dirty="0"/>
              <a:t>RDA Case Updates</a:t>
            </a:r>
          </a:p>
          <a:p>
            <a:pPr lvl="2"/>
            <a:r>
              <a:rPr lang="en-US" b="1" dirty="0" smtClean="0"/>
              <a:t>F/V </a:t>
            </a:r>
            <a:r>
              <a:rPr lang="en-US" b="1" dirty="0"/>
              <a:t>Deep Sea, May 13, 2012 spill into Penn Cove</a:t>
            </a:r>
          </a:p>
          <a:p>
            <a:pPr lvl="2"/>
            <a:r>
              <a:rPr lang="en-US" b="1" dirty="0" smtClean="0"/>
              <a:t>Sulphur </a:t>
            </a:r>
            <a:r>
              <a:rPr lang="en-US" b="1" dirty="0"/>
              <a:t>Creek, March 1, 2015 spill into the Yakima River</a:t>
            </a:r>
          </a:p>
          <a:p>
            <a:pPr lvl="2"/>
            <a:r>
              <a:rPr lang="en-US" b="1" dirty="0" smtClean="0"/>
              <a:t>F/V </a:t>
            </a:r>
            <a:r>
              <a:rPr lang="en-US" b="1" dirty="0"/>
              <a:t>Privateer, April 15, 2016 spill into the Pacific Ocean</a:t>
            </a:r>
          </a:p>
          <a:p>
            <a:pPr lvl="2"/>
            <a:r>
              <a:rPr lang="en-US" b="1" dirty="0" smtClean="0"/>
              <a:t>Coleman </a:t>
            </a:r>
            <a:r>
              <a:rPr lang="en-US" b="1" dirty="0"/>
              <a:t>Oil, March 18, 2017 spill into the Columbia River</a:t>
            </a:r>
          </a:p>
          <a:p>
            <a:r>
              <a:rPr lang="en-US" b="1" dirty="0" smtClean="0"/>
              <a:t>Announcements</a:t>
            </a:r>
            <a:endParaRPr lang="en-US" b="1" dirty="0"/>
          </a:p>
        </p:txBody>
      </p:sp>
    </p:spTree>
    <p:extLst>
      <p:ext uri="{BB962C8B-B14F-4D97-AF65-F5344CB8AC3E}">
        <p14:creationId xmlns:p14="http://schemas.microsoft.com/office/powerpoint/2010/main" val="3600698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4"/>
                </a:solidFill>
              </a:rPr>
              <a:t>New Business</a:t>
            </a:r>
            <a:endParaRPr lang="en-US" dirty="0">
              <a:solidFill>
                <a:schemeClr val="accent4"/>
              </a:solidFill>
            </a:endParaRPr>
          </a:p>
        </p:txBody>
      </p:sp>
      <p:sp>
        <p:nvSpPr>
          <p:cNvPr id="5" name="Text Placeholder 4"/>
          <p:cNvSpPr>
            <a:spLocks noGrp="1"/>
          </p:cNvSpPr>
          <p:nvPr>
            <p:ph type="body" idx="1"/>
          </p:nvPr>
        </p:nvSpPr>
        <p:spPr/>
        <p:txBody>
          <a:bodyPr/>
          <a:lstStyle/>
          <a:p>
            <a:r>
              <a:rPr lang="en-US" dirty="0" smtClean="0"/>
              <a:t>Preassessment Screenings</a:t>
            </a:r>
          </a:p>
        </p:txBody>
      </p:sp>
    </p:spTree>
    <p:extLst>
      <p:ext uri="{BB962C8B-B14F-4D97-AF65-F5344CB8AC3E}">
        <p14:creationId xmlns:p14="http://schemas.microsoft.com/office/powerpoint/2010/main" val="147382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accent4"/>
                </a:solidFill>
              </a:rPr>
              <a:t>Chelan PUD Rock Island Dam turbine oil spill into the Columbia River</a:t>
            </a:r>
            <a:endParaRPr lang="en-US" dirty="0">
              <a:solidFill>
                <a:schemeClr val="accent4"/>
              </a:solidFill>
            </a:endParaRPr>
          </a:p>
        </p:txBody>
      </p:sp>
      <p:sp>
        <p:nvSpPr>
          <p:cNvPr id="5" name="Content Placeholder 4"/>
          <p:cNvSpPr>
            <a:spLocks noGrp="1"/>
          </p:cNvSpPr>
          <p:nvPr>
            <p:ph idx="1"/>
          </p:nvPr>
        </p:nvSpPr>
        <p:spPr>
          <a:xfrm>
            <a:off x="628650" y="1825624"/>
            <a:ext cx="7886700" cy="5032375"/>
          </a:xfrm>
        </p:spPr>
        <p:txBody>
          <a:bodyPr>
            <a:normAutofit fontScale="92500" lnSpcReduction="20000"/>
          </a:bodyPr>
          <a:lstStyle/>
          <a:p>
            <a:r>
              <a:rPr lang="en-US" b="1" u="sng" dirty="0"/>
              <a:t>Date of Incident:</a:t>
            </a:r>
            <a:r>
              <a:rPr lang="en-US" dirty="0"/>
              <a:t> January 1, 2018 – March 19, 2018</a:t>
            </a:r>
          </a:p>
          <a:p>
            <a:r>
              <a:rPr lang="en-US" b="1" u="sng" dirty="0"/>
              <a:t>Potentially Liable Party:</a:t>
            </a:r>
            <a:r>
              <a:rPr lang="en-US" dirty="0"/>
              <a:t> Chelan PUD</a:t>
            </a:r>
          </a:p>
          <a:p>
            <a:r>
              <a:rPr lang="en-US" b="1" u="sng" dirty="0"/>
              <a:t>Product Spilled: </a:t>
            </a:r>
            <a:r>
              <a:rPr lang="en-US" dirty="0"/>
              <a:t>Turbine oil</a:t>
            </a:r>
          </a:p>
          <a:p>
            <a:r>
              <a:rPr lang="en-US" b="1" u="sng" dirty="0"/>
              <a:t>Spill Source: </a:t>
            </a:r>
            <a:r>
              <a:rPr lang="en-US" dirty="0"/>
              <a:t>Rock Island Dam</a:t>
            </a:r>
          </a:p>
          <a:p>
            <a:r>
              <a:rPr lang="en-US" b="1" u="sng" dirty="0"/>
              <a:t>Oil Spill Size Estimate: </a:t>
            </a:r>
            <a:r>
              <a:rPr lang="en-US" dirty="0"/>
              <a:t>493 gallons</a:t>
            </a:r>
          </a:p>
          <a:p>
            <a:r>
              <a:rPr lang="en-US" b="1" u="sng" dirty="0"/>
              <a:t>Water Body Affected:</a:t>
            </a:r>
            <a:r>
              <a:rPr lang="en-US" dirty="0"/>
              <a:t> Columbia River</a:t>
            </a:r>
          </a:p>
          <a:p>
            <a:r>
              <a:rPr lang="en-US" b="1" u="sng" dirty="0"/>
              <a:t>Ecology Region:</a:t>
            </a:r>
            <a:r>
              <a:rPr lang="en-US" dirty="0"/>
              <a:t> CRO</a:t>
            </a:r>
          </a:p>
          <a:p>
            <a:r>
              <a:rPr lang="en-US" b="1" u="sng" dirty="0"/>
              <a:t>County:</a:t>
            </a:r>
            <a:r>
              <a:rPr lang="en-US" dirty="0"/>
              <a:t> Douglas</a:t>
            </a:r>
          </a:p>
          <a:p>
            <a:r>
              <a:rPr lang="en-US" b="1" u="sng" dirty="0"/>
              <a:t>Nearest City:</a:t>
            </a:r>
            <a:r>
              <a:rPr lang="en-US" dirty="0"/>
              <a:t> Rock Island</a:t>
            </a:r>
          </a:p>
          <a:p>
            <a:r>
              <a:rPr lang="en-US" b="1" u="sng" dirty="0"/>
              <a:t>Location of Spill:</a:t>
            </a:r>
            <a:r>
              <a:rPr lang="en-US" dirty="0"/>
              <a:t> Turbine B-8</a:t>
            </a:r>
          </a:p>
          <a:p>
            <a:r>
              <a:rPr lang="en-US" b="1" u="sng" dirty="0"/>
              <a:t>Cause:</a:t>
            </a:r>
            <a:r>
              <a:rPr lang="en-US" dirty="0"/>
              <a:t> Mechanical Failure</a:t>
            </a:r>
          </a:p>
          <a:p>
            <a:r>
              <a:rPr lang="en-US" b="1" u="sng" dirty="0"/>
              <a:t>Ecology Responder:</a:t>
            </a:r>
            <a:r>
              <a:rPr lang="en-US" dirty="0"/>
              <a:t> Anna Harris</a:t>
            </a:r>
          </a:p>
        </p:txBody>
      </p:sp>
    </p:spTree>
    <p:extLst>
      <p:ext uri="{BB962C8B-B14F-4D97-AF65-F5344CB8AC3E}">
        <p14:creationId xmlns:p14="http://schemas.microsoft.com/office/powerpoint/2010/main" val="200998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91"/>
            <a:ext cx="9144000" cy="6799018"/>
          </a:xfrm>
          <a:prstGeom prst="rect">
            <a:avLst/>
          </a:prstGeom>
        </p:spPr>
      </p:pic>
    </p:spTree>
    <p:extLst>
      <p:ext uri="{BB962C8B-B14F-4D97-AF65-F5344CB8AC3E}">
        <p14:creationId xmlns:p14="http://schemas.microsoft.com/office/powerpoint/2010/main" val="48050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solidFill>
            <a:schemeClr val="tx1"/>
          </a:solidFill>
        </p:spPr>
        <p:txBody>
          <a:bodyPr/>
          <a:lstStyle/>
          <a:p>
            <a:r>
              <a:rPr lang="en-US" dirty="0" smtClean="0">
                <a:solidFill>
                  <a:schemeClr val="bg1"/>
                </a:solidFill>
              </a:rPr>
              <a:t>Rock Island Dam</a:t>
            </a:r>
            <a:endParaRPr lang="en-US" dirty="0">
              <a:solidFill>
                <a:schemeClr val="bg1"/>
              </a:solidFill>
            </a:endParaRPr>
          </a:p>
        </p:txBody>
      </p:sp>
      <p:pic>
        <p:nvPicPr>
          <p:cNvPr id="1026" name="Picture 2" descr="http://www.flyingmair.com/wp-content/uploads/2014/11/RockyReachDam-1024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37753"/>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9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solidFill>
                  <a:schemeClr val="accent4"/>
                </a:solidFill>
              </a:rPr>
              <a:t>Dalles</a:t>
            </a:r>
            <a:r>
              <a:rPr lang="en-US" dirty="0" smtClean="0">
                <a:solidFill>
                  <a:schemeClr val="accent4"/>
                </a:solidFill>
              </a:rPr>
              <a:t> Dam turbine oil spill into the Columbia River</a:t>
            </a:r>
            <a:endParaRPr lang="en-US" dirty="0">
              <a:solidFill>
                <a:schemeClr val="accent4"/>
              </a:solidFill>
            </a:endParaRPr>
          </a:p>
        </p:txBody>
      </p:sp>
      <p:sp>
        <p:nvSpPr>
          <p:cNvPr id="5" name="Content Placeholder 4"/>
          <p:cNvSpPr>
            <a:spLocks noGrp="1"/>
          </p:cNvSpPr>
          <p:nvPr>
            <p:ph idx="1"/>
          </p:nvPr>
        </p:nvSpPr>
        <p:spPr>
          <a:xfrm>
            <a:off x="628650" y="1825624"/>
            <a:ext cx="7886700" cy="5032375"/>
          </a:xfrm>
        </p:spPr>
        <p:txBody>
          <a:bodyPr>
            <a:normAutofit fontScale="85000" lnSpcReduction="20000"/>
          </a:bodyPr>
          <a:lstStyle/>
          <a:p>
            <a:r>
              <a:rPr lang="en-US" b="1" u="sng" dirty="0" smtClean="0"/>
              <a:t>Date of Incident:</a:t>
            </a:r>
            <a:r>
              <a:rPr lang="en-US" dirty="0" smtClean="0"/>
              <a:t> March 22, 2018</a:t>
            </a:r>
          </a:p>
          <a:p>
            <a:r>
              <a:rPr lang="en-US" b="1" u="sng" dirty="0" smtClean="0"/>
              <a:t>Potentially Liable Party:</a:t>
            </a:r>
            <a:r>
              <a:rPr lang="en-US" dirty="0" smtClean="0"/>
              <a:t> United States Army Corps of Engineers</a:t>
            </a:r>
          </a:p>
          <a:p>
            <a:r>
              <a:rPr lang="en-US" b="1" u="sng" dirty="0" smtClean="0"/>
              <a:t>Product Spilled: </a:t>
            </a:r>
            <a:r>
              <a:rPr lang="en-US" dirty="0" smtClean="0"/>
              <a:t>Turbine Oil</a:t>
            </a:r>
          </a:p>
          <a:p>
            <a:r>
              <a:rPr lang="en-US" b="1" u="sng" dirty="0" smtClean="0"/>
              <a:t>Spill Source: </a:t>
            </a:r>
            <a:r>
              <a:rPr lang="en-US" dirty="0" err="1" smtClean="0"/>
              <a:t>Dalles</a:t>
            </a:r>
            <a:r>
              <a:rPr lang="en-US" dirty="0" smtClean="0"/>
              <a:t> Dam</a:t>
            </a:r>
          </a:p>
          <a:p>
            <a:r>
              <a:rPr lang="en-US" b="1" u="sng" dirty="0" smtClean="0"/>
              <a:t>Oil Spill Size Estimate: </a:t>
            </a:r>
            <a:r>
              <a:rPr lang="en-US" dirty="0" smtClean="0"/>
              <a:t>&gt;474 gallons</a:t>
            </a:r>
          </a:p>
          <a:p>
            <a:r>
              <a:rPr lang="en-US" b="1" u="sng" dirty="0" smtClean="0"/>
              <a:t>Water Body Affected:</a:t>
            </a:r>
            <a:r>
              <a:rPr lang="en-US" dirty="0" smtClean="0"/>
              <a:t> Columbia River</a:t>
            </a:r>
          </a:p>
          <a:p>
            <a:r>
              <a:rPr lang="en-US" b="1" u="sng" dirty="0" smtClean="0"/>
              <a:t>Ecology Region:</a:t>
            </a:r>
            <a:r>
              <a:rPr lang="en-US" dirty="0" smtClean="0"/>
              <a:t> CRO</a:t>
            </a:r>
          </a:p>
          <a:p>
            <a:r>
              <a:rPr lang="en-US" b="1" u="sng" dirty="0" smtClean="0"/>
              <a:t>County:</a:t>
            </a:r>
            <a:r>
              <a:rPr lang="en-US" dirty="0" smtClean="0"/>
              <a:t> Klickitat</a:t>
            </a:r>
          </a:p>
          <a:p>
            <a:r>
              <a:rPr lang="en-US" b="1" u="sng" dirty="0" smtClean="0"/>
              <a:t>Nearest City:</a:t>
            </a:r>
            <a:r>
              <a:rPr lang="en-US" dirty="0" smtClean="0"/>
              <a:t> The </a:t>
            </a:r>
            <a:r>
              <a:rPr lang="en-US" dirty="0" err="1" smtClean="0"/>
              <a:t>Dalles</a:t>
            </a:r>
            <a:r>
              <a:rPr lang="en-US" dirty="0" smtClean="0"/>
              <a:t>, OR</a:t>
            </a:r>
          </a:p>
          <a:p>
            <a:r>
              <a:rPr lang="en-US" b="1" u="sng" dirty="0" smtClean="0"/>
              <a:t>Location of Spill:</a:t>
            </a:r>
            <a:r>
              <a:rPr lang="en-US" dirty="0" smtClean="0"/>
              <a:t> 45.60155, -121.18343</a:t>
            </a:r>
          </a:p>
          <a:p>
            <a:r>
              <a:rPr lang="en-US" b="1" u="sng" dirty="0" smtClean="0"/>
              <a:t>Cause:</a:t>
            </a:r>
            <a:r>
              <a:rPr lang="en-US" dirty="0" smtClean="0"/>
              <a:t> Unknown</a:t>
            </a:r>
          </a:p>
          <a:p>
            <a:r>
              <a:rPr lang="en-US" b="1" u="sng" dirty="0" smtClean="0"/>
              <a:t>Ecology Responder:</a:t>
            </a:r>
            <a:r>
              <a:rPr lang="en-US" dirty="0" smtClean="0"/>
              <a:t> Andy Wilson</a:t>
            </a:r>
            <a:endParaRPr lang="en-US" dirty="0"/>
          </a:p>
        </p:txBody>
      </p:sp>
    </p:spTree>
    <p:extLst>
      <p:ext uri="{BB962C8B-B14F-4D97-AF65-F5344CB8AC3E}">
        <p14:creationId xmlns:p14="http://schemas.microsoft.com/office/powerpoint/2010/main" val="2846401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6800850"/>
          </a:xfrm>
          <a:prstGeom prst="rect">
            <a:avLst/>
          </a:prstGeom>
        </p:spPr>
      </p:pic>
    </p:spTree>
    <p:extLst>
      <p:ext uri="{BB962C8B-B14F-4D97-AF65-F5344CB8AC3E}">
        <p14:creationId xmlns:p14="http://schemas.microsoft.com/office/powerpoint/2010/main" val="285646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6749.pcdn.co/wp-content/uploads/2015/12/dam-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386"/>
            <a:ext cx="9753600" cy="6486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solidFill>
            <a:schemeClr val="tx1"/>
          </a:solidFill>
          <a:ln>
            <a:solidFill>
              <a:schemeClr val="bg1"/>
            </a:solidFill>
          </a:ln>
        </p:spPr>
        <p:txBody>
          <a:bodyPr/>
          <a:lstStyle/>
          <a:p>
            <a:r>
              <a:rPr lang="en-US" dirty="0" err="1" smtClean="0">
                <a:solidFill>
                  <a:schemeClr val="bg1"/>
                </a:solidFill>
              </a:rPr>
              <a:t>Dalles</a:t>
            </a:r>
            <a:r>
              <a:rPr lang="en-US" dirty="0" smtClean="0">
                <a:solidFill>
                  <a:schemeClr val="bg1"/>
                </a:solidFill>
              </a:rPr>
              <a:t> Dam</a:t>
            </a:r>
            <a:endParaRPr lang="en-US" dirty="0">
              <a:solidFill>
                <a:schemeClr val="bg1"/>
              </a:solidFill>
            </a:endParaRPr>
          </a:p>
        </p:txBody>
      </p:sp>
    </p:spTree>
    <p:extLst>
      <p:ext uri="{BB962C8B-B14F-4D97-AF65-F5344CB8AC3E}">
        <p14:creationId xmlns:p14="http://schemas.microsoft.com/office/powerpoint/2010/main" val="3417773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53172161-3c81-4cd5-b801-43e0eb0c2099">Agendas and Meeting Notes</Folder>
    <Meeting_x0020_Date xmlns="53172161-3c81-4cd5-b801-43e0eb0c2099">2018-05-09T00:00:00-07:00</Meeting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62BACCE41DD9419CDB60AB3742B222" ma:contentTypeVersion="2" ma:contentTypeDescription="Create a new document." ma:contentTypeScope="" ma:versionID="7bc2c1a02065ccd8a0f8ded8740a684a">
  <xsd:schema xmlns:xsd="http://www.w3.org/2001/XMLSchema" xmlns:xs="http://www.w3.org/2001/XMLSchema" xmlns:p="http://schemas.microsoft.com/office/2006/metadata/properties" xmlns:ns2="53172161-3c81-4cd5-b801-43e0eb0c2099" targetNamespace="http://schemas.microsoft.com/office/2006/metadata/properties" ma:root="true" ma:fieldsID="64711d11e1afe03f8f3aa9a32def8cf9" ns2:_="">
    <xsd:import namespace="53172161-3c81-4cd5-b801-43e0eb0c2099"/>
    <xsd:element name="properties">
      <xsd:complexType>
        <xsd:sequence>
          <xsd:element name="documentManagement">
            <xsd:complexType>
              <xsd:all>
                <xsd:element ref="ns2:Folder"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72161-3c81-4cd5-b801-43e0eb0c2099" elementFormDefault="qualified">
    <xsd:import namespace="http://schemas.microsoft.com/office/2006/documentManagement/types"/>
    <xsd:import namespace="http://schemas.microsoft.com/office/infopath/2007/PartnerControls"/>
    <xsd:element name="Folder" ma:index="8" nillable="true" ma:displayName="Folder" ma:format="RadioButtons" ma:internalName="Folder">
      <xsd:simpleType>
        <xsd:restriction base="dms:Choice">
          <xsd:enumeration value="Notice Redraft"/>
          <xsd:enumeration value="Agendas and Meeting Notes"/>
          <xsd:enumeration value="Photos"/>
        </xsd:restriction>
      </xsd:simpleType>
    </xsd:element>
    <xsd:element name="Meeting_x0020_Date" ma:index="9" nillable="true" ma:displayName="Meeting Date"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9ABEA-A42B-43C3-A484-906EB8E6E644}">
  <ds:schemaRefs>
    <ds:schemaRef ds:uri="http://purl.org/dc/terms/"/>
    <ds:schemaRef ds:uri="http://schemas.microsoft.com/office/2006/documentManagement/types"/>
    <ds:schemaRef ds:uri="http://purl.org/dc/elements/1.1/"/>
    <ds:schemaRef ds:uri="53172161-3c81-4cd5-b801-43e0eb0c2099"/>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2D6984D-00CD-499A-B77D-D33FAC2FB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72161-3c81-4cd5-b801-43e0eb0c2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96842A-5F16-481E-9187-26017B3C0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5654</TotalTime>
  <Words>1112</Words>
  <Application>Microsoft Office PowerPoint</Application>
  <PresentationFormat>On-screen Show (4:3)</PresentationFormat>
  <Paragraphs>104</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RDA Committee Meeting</vt:lpstr>
      <vt:lpstr>Agenda</vt:lpstr>
      <vt:lpstr>New Business</vt:lpstr>
      <vt:lpstr>Chelan PUD Rock Island Dam turbine oil spill into the Columbia River</vt:lpstr>
      <vt:lpstr>PowerPoint Presentation</vt:lpstr>
      <vt:lpstr>PowerPoint Presentation</vt:lpstr>
      <vt:lpstr>Dalles Dam turbine oil spill into the Columbia River</vt:lpstr>
      <vt:lpstr>PowerPoint Presentation</vt:lpstr>
      <vt:lpstr>PowerPoint Presentation</vt:lpstr>
      <vt:lpstr>Old Business</vt:lpstr>
      <vt:lpstr>F/V Deep Sea spill into Penn Cove</vt:lpstr>
      <vt:lpstr>Sulphur Creek spill into the Yakima River</vt:lpstr>
      <vt:lpstr>F/V Privateer grounding and spill into the Pacific Ocean</vt:lpstr>
      <vt:lpstr>Coleman Oil spill into the Columbia River</vt:lpstr>
      <vt:lpstr>Announcements</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Committee Meeting</dc:title>
  <dc:creator>Meyers, Alison (ECY)</dc:creator>
  <cp:lastModifiedBy>Baran, Geoff (ECY)</cp:lastModifiedBy>
  <cp:revision>543</cp:revision>
  <dcterms:created xsi:type="dcterms:W3CDTF">2016-04-08T21:43:24Z</dcterms:created>
  <dcterms:modified xsi:type="dcterms:W3CDTF">2018-05-08T22:38:15Z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0x0101005C62BACCE41DD9419CDB60AB3742B222</vt:lpwstr>
  </property>
</Properties>
</file>