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9"/>
  </p:notesMasterIdLst>
  <p:sldIdLst>
    <p:sldId id="256" r:id="rId5"/>
    <p:sldId id="584" r:id="rId6"/>
    <p:sldId id="600" r:id="rId7"/>
    <p:sldId id="642" r:id="rId8"/>
    <p:sldId id="643" r:id="rId9"/>
    <p:sldId id="644" r:id="rId10"/>
    <p:sldId id="646" r:id="rId11"/>
    <p:sldId id="648" r:id="rId12"/>
    <p:sldId id="647" r:id="rId13"/>
    <p:sldId id="652" r:id="rId14"/>
    <p:sldId id="653" r:id="rId15"/>
    <p:sldId id="598" r:id="rId16"/>
    <p:sldId id="539" r:id="rId17"/>
    <p:sldId id="630" r:id="rId18"/>
    <p:sldId id="650" r:id="rId19"/>
    <p:sldId id="651" r:id="rId20"/>
    <p:sldId id="649" r:id="rId21"/>
    <p:sldId id="334" r:id="rId22"/>
    <p:sldId id="532" r:id="rId23"/>
    <p:sldId id="620" r:id="rId24"/>
    <p:sldId id="597" r:id="rId25"/>
    <p:sldId id="645" r:id="rId26"/>
    <p:sldId id="616" r:id="rId27"/>
    <p:sldId id="58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4" autoAdjust="0"/>
    <p:restoredTop sz="81220" autoAdjust="0"/>
  </p:normalViewPr>
  <p:slideViewPr>
    <p:cSldViewPr snapToGrid="0" showGuides="1">
      <p:cViewPr varScale="1">
        <p:scale>
          <a:sx n="107" d="100"/>
          <a:sy n="107" d="100"/>
        </p:scale>
        <p:origin x="220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CD4DF-96F8-472A-92E0-C5092D8C231D}" type="datetimeFigureOut">
              <a:rPr lang="en-US" smtClean="0"/>
              <a:t>6/13/2018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81F23-A760-4D8D-A9F7-3DE52B38AA5B}" type="slidenum">
              <a:rPr lang="en-US" smtClean="0"/>
              <a:t>‹#›</a:t>
            </a:fld>
            <a:endParaRPr lang="en-US" dirty="0"/>
          </a:p>
        </p:txBody>
      </p:sp>
    </p:spTree>
    <p:extLst>
      <p:ext uri="{BB962C8B-B14F-4D97-AF65-F5344CB8AC3E}">
        <p14:creationId xmlns:p14="http://schemas.microsoft.com/office/powerpoint/2010/main" val="3462381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smtClean="0">
                <a:solidFill>
                  <a:schemeClr val="tx1"/>
                </a:solidFill>
                <a:effectLst/>
                <a:latin typeface="+mn-lt"/>
                <a:ea typeface="+mn-ea"/>
                <a:cs typeface="+mn-cs"/>
              </a:rPr>
              <a:t>Field Report: </a:t>
            </a:r>
            <a:r>
              <a:rPr lang="en-US" sz="1200" kern="1200" smtClean="0">
                <a:solidFill>
                  <a:schemeClr val="tx1"/>
                </a:solidFill>
                <a:effectLst/>
                <a:latin typeface="+mn-lt"/>
                <a:ea typeface="+mn-ea"/>
                <a:cs typeface="+mn-cs"/>
              </a:rPr>
              <a:t>On April 16, a failure in a headgate hydraulic system caused 522 gallons of hydraulic oil to spill into the headgate slot, an estimated 162 gallons of which eventually released to the Columbia River. The Army Corp investigation revealed that faulty lock washers in the hydraulic system allowed an “o” ring to loosen, releasing hydraulic oil from the pressurized system. The headgate has a capacity of 522 gallons. 360 gallons was recovered from the slot and hydraulic cylinders using their vacuum system and sorbents. The unaccounted for 162 gallons of hydraulic oil was presumably released to the Columbia River.</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4</a:t>
            </a:fld>
            <a:endParaRPr lang="en-US" dirty="0"/>
          </a:p>
        </p:txBody>
      </p:sp>
    </p:spTree>
    <p:extLst>
      <p:ext uri="{BB962C8B-B14F-4D97-AF65-F5344CB8AC3E}">
        <p14:creationId xmlns:p14="http://schemas.microsoft.com/office/powerpoint/2010/main" val="22201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The 105’ P/C </a:t>
            </a:r>
            <a:r>
              <a:rPr lang="en-US" i="1" dirty="0" smtClean="0"/>
              <a:t>Serenity</a:t>
            </a:r>
            <a:r>
              <a:rPr lang="en-US" dirty="0" smtClean="0"/>
              <a:t> was conducting a fuel transfer from an APP tank truck into their fuel tanks when diesel began spilling from the starboard vent into Lake Union. APP was filling the center tank at the time of the spill, and according to their gauges a total of 5,552 gallons of diesel was transferred to the vessel. According to the gauges on the Serenity, 5,275 gallons of fuel was received, leaving 277 gallons of diesel unaccounted for, and likely spilled into Lake Union. NRC-ES was hired for the cleanup and recovered 135 gallons of fuel using sorbents.</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13</a:t>
            </a:fld>
            <a:endParaRPr lang="en-US" dirty="0"/>
          </a:p>
        </p:txBody>
      </p:sp>
    </p:spTree>
    <p:extLst>
      <p:ext uri="{BB962C8B-B14F-4D97-AF65-F5344CB8AC3E}">
        <p14:creationId xmlns:p14="http://schemas.microsoft.com/office/powerpoint/2010/main" val="171114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The 105’ P/C </a:t>
            </a:r>
            <a:r>
              <a:rPr lang="en-US" i="1" dirty="0" smtClean="0"/>
              <a:t>Serenity</a:t>
            </a:r>
            <a:r>
              <a:rPr lang="en-US" dirty="0" smtClean="0"/>
              <a:t> was conducting a fuel transfer from an APP tank truck into their fuel tanks when diesel began spilling from the starboard vent into Lake Union. APP was filling the center tank at the time of the spill, and according to their gauges a total of 5,552 gallons of diesel was transferred to the vessel. According to the gauges on the Serenity, 5,275 gallons of fuel was received, leaving 277 gallons of diesel unaccounted for, and likely spilled into Lake Union. NRC-ES was hired for the cleanup and recovered 135 gallons of fuel using sorbents.</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14</a:t>
            </a:fld>
            <a:endParaRPr lang="en-US" dirty="0"/>
          </a:p>
        </p:txBody>
      </p:sp>
    </p:spTree>
    <p:extLst>
      <p:ext uri="{BB962C8B-B14F-4D97-AF65-F5344CB8AC3E}">
        <p14:creationId xmlns:p14="http://schemas.microsoft.com/office/powerpoint/2010/main" val="313101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The 105’ P/C </a:t>
            </a:r>
            <a:r>
              <a:rPr lang="en-US" i="1" dirty="0" smtClean="0"/>
              <a:t>Serenity</a:t>
            </a:r>
            <a:r>
              <a:rPr lang="en-US" dirty="0" smtClean="0"/>
              <a:t> was conducting a fuel transfer from an APP tank truck into their fuel tanks when diesel began spilling from the starboard vent into Lake Union. APP was filling the center tank at the time of the spill, and according to their gauges a total of 5,552 gallons of diesel was transferred to the vessel. According to the gauges on the Serenity, 5,275 gallons of fuel was received, leaving 277 gallons of diesel unaccounted for, and likely spilled into Lake Union. NRC-ES was hired for the cleanup and recovered 135 gallons of fuel using sorbents.</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15</a:t>
            </a:fld>
            <a:endParaRPr lang="en-US" dirty="0"/>
          </a:p>
        </p:txBody>
      </p:sp>
    </p:spTree>
    <p:extLst>
      <p:ext uri="{BB962C8B-B14F-4D97-AF65-F5344CB8AC3E}">
        <p14:creationId xmlns:p14="http://schemas.microsoft.com/office/powerpoint/2010/main" val="1135172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The 105’ P/C </a:t>
            </a:r>
            <a:r>
              <a:rPr lang="en-US" i="1" dirty="0" smtClean="0"/>
              <a:t>Serenity</a:t>
            </a:r>
            <a:r>
              <a:rPr lang="en-US" dirty="0" smtClean="0"/>
              <a:t> was conducting a fuel transfer from an APP tank truck into their fuel tanks when diesel began spilling from the starboard vent into Lake Union. APP was filling the center tank at the time of the spill, and according to their gauges a total of 5,552 gallons of diesel was transferred to the vessel. According to the gauges on the Serenity, 5,275 gallons of fuel was received, leaving 277 gallons of diesel unaccounted for, and likely spilled into Lake Union. NRC-ES was hired for the cleanup and recovered 135 gallons of fuel using sorbents.</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16</a:t>
            </a:fld>
            <a:endParaRPr lang="en-US" dirty="0"/>
          </a:p>
        </p:txBody>
      </p:sp>
    </p:spTree>
    <p:extLst>
      <p:ext uri="{BB962C8B-B14F-4D97-AF65-F5344CB8AC3E}">
        <p14:creationId xmlns:p14="http://schemas.microsoft.com/office/powerpoint/2010/main" val="1115807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The 105’ P/C </a:t>
            </a:r>
            <a:r>
              <a:rPr lang="en-US" i="1" dirty="0" smtClean="0"/>
              <a:t>Serenity</a:t>
            </a:r>
            <a:r>
              <a:rPr lang="en-US" dirty="0" smtClean="0"/>
              <a:t> was conducting a fuel transfer from an APP tank truck into their fuel tanks when diesel began spilling from the starboard vent into Lake Union. APP was filling the center tank at the time of the spill, and according to their gauges a total of 5,552 gallons of diesel was transferred to the vessel. According to the gauges on the Serenity, 5,275 gallons of fuel was received, leaving 277 gallons of diesel unaccounted for, and likely spilled into Lake Union. NRC-ES was hired for the cleanup and recovered 135 gallons of fuel using sorbents.</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17</a:t>
            </a:fld>
            <a:endParaRPr lang="en-US" dirty="0"/>
          </a:p>
        </p:txBody>
      </p:sp>
    </p:spTree>
    <p:extLst>
      <p:ext uri="{BB962C8B-B14F-4D97-AF65-F5344CB8AC3E}">
        <p14:creationId xmlns:p14="http://schemas.microsoft.com/office/powerpoint/2010/main" val="4256831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19</a:t>
            </a:fld>
            <a:endParaRPr lang="en-US" dirty="0"/>
          </a:p>
        </p:txBody>
      </p:sp>
    </p:spTree>
    <p:extLst>
      <p:ext uri="{BB962C8B-B14F-4D97-AF65-F5344CB8AC3E}">
        <p14:creationId xmlns:p14="http://schemas.microsoft.com/office/powerpoint/2010/main" val="646106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52E81F23-A760-4D8D-A9F7-3DE52B38AA5B}" type="slidenum">
              <a:rPr lang="en-US" smtClean="0"/>
              <a:t>20</a:t>
            </a:fld>
            <a:endParaRPr lang="en-US" dirty="0"/>
          </a:p>
        </p:txBody>
      </p:sp>
    </p:spTree>
    <p:extLst>
      <p:ext uri="{BB962C8B-B14F-4D97-AF65-F5344CB8AC3E}">
        <p14:creationId xmlns:p14="http://schemas.microsoft.com/office/powerpoint/2010/main" val="2481484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21</a:t>
            </a:fld>
            <a:endParaRPr lang="en-US" dirty="0"/>
          </a:p>
        </p:txBody>
      </p:sp>
    </p:spTree>
    <p:extLst>
      <p:ext uri="{BB962C8B-B14F-4D97-AF65-F5344CB8AC3E}">
        <p14:creationId xmlns:p14="http://schemas.microsoft.com/office/powerpoint/2010/main" val="77845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22</a:t>
            </a:fld>
            <a:endParaRPr lang="en-US" dirty="0"/>
          </a:p>
        </p:txBody>
      </p:sp>
    </p:spTree>
    <p:extLst>
      <p:ext uri="{BB962C8B-B14F-4D97-AF65-F5344CB8AC3E}">
        <p14:creationId xmlns:p14="http://schemas.microsoft.com/office/powerpoint/2010/main" val="50051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23</a:t>
            </a:fld>
            <a:endParaRPr lang="en-US" dirty="0"/>
          </a:p>
        </p:txBody>
      </p:sp>
    </p:spTree>
    <p:extLst>
      <p:ext uri="{BB962C8B-B14F-4D97-AF65-F5344CB8AC3E}">
        <p14:creationId xmlns:p14="http://schemas.microsoft.com/office/powerpoint/2010/main" val="97752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smtClean="0">
                <a:solidFill>
                  <a:schemeClr val="tx1"/>
                </a:solidFill>
                <a:effectLst/>
                <a:latin typeface="+mn-lt"/>
                <a:ea typeface="+mn-ea"/>
                <a:cs typeface="+mn-cs"/>
              </a:rPr>
              <a:t>Field Report: </a:t>
            </a:r>
            <a:r>
              <a:rPr lang="en-US" sz="1200" kern="1200" smtClean="0">
                <a:solidFill>
                  <a:schemeClr val="tx1"/>
                </a:solidFill>
                <a:effectLst/>
                <a:latin typeface="+mn-lt"/>
                <a:ea typeface="+mn-ea"/>
                <a:cs typeface="+mn-cs"/>
              </a:rPr>
              <a:t>On April 16, a failure in a headgate hydraulic system caused 522 gallons of hydraulic oil to spill into the headgate slot, an estimated 162 gallons of which eventually released to the Columbia River. The Army Corp investigation revealed that faulty lock washers in the hydraulic system allowed an “o” ring to loosen, releasing hydraulic oil from the pressurized system. The headgate has a capacity of 522 gallons. 360 gallons was recovered from the slot and hydraulic cylinders using their vacuum system and sorbents. The unaccounted for 162 gallons of hydraulic oil was presumably released to the Columbia River.</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5</a:t>
            </a:fld>
            <a:endParaRPr lang="en-US" dirty="0"/>
          </a:p>
        </p:txBody>
      </p:sp>
    </p:spTree>
    <p:extLst>
      <p:ext uri="{BB962C8B-B14F-4D97-AF65-F5344CB8AC3E}">
        <p14:creationId xmlns:p14="http://schemas.microsoft.com/office/powerpoint/2010/main" val="776007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24</a:t>
            </a:fld>
            <a:endParaRPr lang="en-US" dirty="0"/>
          </a:p>
        </p:txBody>
      </p:sp>
    </p:spTree>
    <p:extLst>
      <p:ext uri="{BB962C8B-B14F-4D97-AF65-F5344CB8AC3E}">
        <p14:creationId xmlns:p14="http://schemas.microsoft.com/office/powerpoint/2010/main" val="103500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On April 16, a failure in a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hydraulic system caused 522 gallons of hydraulic oil to spill into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slot, an estimated 162 gallons of which eventually released to the Columbia River. The Army Corp investigation revealed that faulty lock washers in the hydraulic system allowed an “o” ring to loosen, releasing hydraulic oil from the pressurized system.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has a capacity of 522 gallons. 360 gallons was recovered from the slot and hydraulic cylinders using their vacuum system and sorbents. The unaccounted for 162 gallons of hydraulic oil was presumably released to the Columbia River.</a:t>
            </a:r>
          </a:p>
          <a:p>
            <a:r>
              <a:rPr lang="en-US" sz="1200" kern="1200" dirty="0" smtClean="0">
                <a:solidFill>
                  <a:schemeClr val="tx1"/>
                </a:solidFill>
                <a:effectLst/>
                <a:latin typeface="+mn-lt"/>
                <a:ea typeface="+mn-ea"/>
                <a:cs typeface="+mn-cs"/>
              </a:rPr>
              <a:t>Photo Courtesy of Wikimedia</a:t>
            </a:r>
            <a:r>
              <a:rPr lang="en-US" sz="1200" kern="1200" baseline="0" dirty="0" smtClean="0">
                <a:solidFill>
                  <a:schemeClr val="tx1"/>
                </a:solidFill>
                <a:effectLst/>
                <a:latin typeface="+mn-lt"/>
                <a:ea typeface="+mn-ea"/>
                <a:cs typeface="+mn-cs"/>
              </a:rPr>
              <a:t> Commons: https://commons.wikimedia.org/wiki/File:McNary_Dam_(11956465496).jpg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6</a:t>
            </a:fld>
            <a:endParaRPr lang="en-US" dirty="0"/>
          </a:p>
        </p:txBody>
      </p:sp>
    </p:spTree>
    <p:extLst>
      <p:ext uri="{BB962C8B-B14F-4D97-AF65-F5344CB8AC3E}">
        <p14:creationId xmlns:p14="http://schemas.microsoft.com/office/powerpoint/2010/main" val="2298843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On April 16, a failure in a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hydraulic system caused 522 gallons of hydraulic oil to spill into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slot, an estimated 162 gallons of which eventually released to the Columbia River. The Army Corp investigation revealed that faulty lock washers in the hydraulic system allowed an “o” ring to loosen, releasing hydraulic oil from the pressurized system.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has a capacity of 522 gallons. 360 gallons was recovered from the slot and hydraulic cylinders using their vacuum system and sorbents. The unaccounted for 162 gallons of hydraulic oil was presumably released to the Columbia River.</a:t>
            </a:r>
          </a:p>
          <a:p>
            <a:r>
              <a:rPr lang="en-US" sz="1200" kern="1200" dirty="0" smtClean="0">
                <a:solidFill>
                  <a:schemeClr val="tx1"/>
                </a:solidFill>
                <a:effectLst/>
                <a:latin typeface="+mn-lt"/>
                <a:ea typeface="+mn-ea"/>
                <a:cs typeface="+mn-cs"/>
              </a:rPr>
              <a:t>Photo Courtesy of Eurasia News Online: https://eurasia-news-online.com/2016/10/18/nine-of-the-10-biggest-power-plants-in-the-world-are-hydro-power/</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7</a:t>
            </a:fld>
            <a:endParaRPr lang="en-US" dirty="0"/>
          </a:p>
        </p:txBody>
      </p:sp>
    </p:spTree>
    <p:extLst>
      <p:ext uri="{BB962C8B-B14F-4D97-AF65-F5344CB8AC3E}">
        <p14:creationId xmlns:p14="http://schemas.microsoft.com/office/powerpoint/2010/main" val="49695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On April 16, a failure in a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hydraulic system caused 522 gallons of hydraulic oil to spill into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slot, an estimated 162 gallons of which eventually released to the Columbia River. The Army Corp investigation revealed that faulty lock washers in the hydraulic system allowed an “o” ring to loosen, releasing hydraulic oil from the pressurized system.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has a capacity of 522 gallons. 360 gallons was recovered from the slot and hydraulic cylinders using their vacuum system and sorbents. The unaccounted for 162 gallons of hydraulic oil was presumably released to the Columbia River.</a:t>
            </a:r>
          </a:p>
          <a:p>
            <a:r>
              <a:rPr lang="en-US" sz="1200" kern="1200" dirty="0" smtClean="0">
                <a:solidFill>
                  <a:schemeClr val="tx1"/>
                </a:solidFill>
                <a:effectLst/>
                <a:latin typeface="+mn-lt"/>
                <a:ea typeface="+mn-ea"/>
                <a:cs typeface="+mn-cs"/>
              </a:rPr>
              <a:t>Photo Courtesy of Eurasia News Online: https://eurasia-news-online.com/2016/10/18/nine-of-the-10-biggest-power-plants-in-the-world-are-hydro-power/</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8</a:t>
            </a:fld>
            <a:endParaRPr lang="en-US" dirty="0"/>
          </a:p>
        </p:txBody>
      </p:sp>
    </p:spTree>
    <p:extLst>
      <p:ext uri="{BB962C8B-B14F-4D97-AF65-F5344CB8AC3E}">
        <p14:creationId xmlns:p14="http://schemas.microsoft.com/office/powerpoint/2010/main" val="67375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On April 16, a failure in a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hydraulic system caused 522 gallons of hydraulic oil to spill into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slot, an estimated 162 gallons of which eventually released to the Columbia River. The Army Corp investigation revealed that faulty lock washers in the hydraulic system allowed an “o” ring to loosen, releasing hydraulic oil from the pressurized system.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has a capacity of 522 gallons. 360 gallons was recovered from the slot and hydraulic cylinders using their vacuum system and sorbents. The unaccounted for 162 gallons of hydraulic oil was presumably released to the Columbia River.</a:t>
            </a:r>
          </a:p>
          <a:p>
            <a:r>
              <a:rPr lang="en-US" sz="1200" kern="1200" dirty="0" smtClean="0">
                <a:solidFill>
                  <a:schemeClr val="tx1"/>
                </a:solidFill>
                <a:effectLst/>
                <a:latin typeface="+mn-lt"/>
                <a:ea typeface="+mn-ea"/>
                <a:cs typeface="+mn-cs"/>
              </a:rPr>
              <a:t>Photo Courtesy of Eurasia News Online: https://eurasia-news-online.com/2016/10/18/nine-of-the-10-biggest-power-plants-in-the-world-are-hydro-power/</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9</a:t>
            </a:fld>
            <a:endParaRPr lang="en-US" dirty="0"/>
          </a:p>
        </p:txBody>
      </p:sp>
    </p:spTree>
    <p:extLst>
      <p:ext uri="{BB962C8B-B14F-4D97-AF65-F5344CB8AC3E}">
        <p14:creationId xmlns:p14="http://schemas.microsoft.com/office/powerpoint/2010/main" val="221264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On April 16, a failure in a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hydraulic system caused 522 gallons of hydraulic oil to spill into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slot, an estimated 162 gallons of which eventually released to the Columbia River. The Army Corp investigation revealed that faulty lock washers in the hydraulic system allowed an “o” ring to loosen, releasing hydraulic oil from the pressurized system.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has a capacity of 522 gallons. 360 gallons was recovered from the slot and hydraulic cylinders using their vacuum system and sorbents. The unaccounted for 162 gallons of hydraulic oil was presumably released to the Columbia River.</a:t>
            </a:r>
          </a:p>
          <a:p>
            <a:r>
              <a:rPr lang="en-US" sz="1200" kern="1200" dirty="0" smtClean="0">
                <a:solidFill>
                  <a:schemeClr val="tx1"/>
                </a:solidFill>
                <a:effectLst/>
                <a:latin typeface="+mn-lt"/>
                <a:ea typeface="+mn-ea"/>
                <a:cs typeface="+mn-cs"/>
              </a:rPr>
              <a:t>Photo Courtesy of USACE investigation</a:t>
            </a:r>
            <a:r>
              <a:rPr lang="en-US" sz="1200" kern="1200" baseline="0" dirty="0" smtClean="0">
                <a:solidFill>
                  <a:schemeClr val="tx1"/>
                </a:solidFill>
                <a:effectLst/>
                <a:latin typeface="+mn-lt"/>
                <a:ea typeface="+mn-ea"/>
                <a:cs typeface="+mn-cs"/>
              </a:rPr>
              <a:t> report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10</a:t>
            </a:fld>
            <a:endParaRPr lang="en-US" dirty="0"/>
          </a:p>
        </p:txBody>
      </p:sp>
    </p:spTree>
    <p:extLst>
      <p:ext uri="{BB962C8B-B14F-4D97-AF65-F5344CB8AC3E}">
        <p14:creationId xmlns:p14="http://schemas.microsoft.com/office/powerpoint/2010/main" val="298645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On April 16, a failure in a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hydraulic system caused 522 gallons of hydraulic oil to spill into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slot, an estimated 162 gallons of which eventually released to the Columbia River. The Army Corp investigation revealed that faulty lock washers in the hydraulic system allowed an “o” ring to loosen, releasing hydraulic oil from the pressurized system. The </a:t>
            </a:r>
            <a:r>
              <a:rPr lang="en-US" sz="1200" kern="1200" dirty="0" err="1" smtClean="0">
                <a:solidFill>
                  <a:schemeClr val="tx1"/>
                </a:solidFill>
                <a:effectLst/>
                <a:latin typeface="+mn-lt"/>
                <a:ea typeface="+mn-ea"/>
                <a:cs typeface="+mn-cs"/>
              </a:rPr>
              <a:t>headgate</a:t>
            </a:r>
            <a:r>
              <a:rPr lang="en-US" sz="1200" kern="1200" dirty="0" smtClean="0">
                <a:solidFill>
                  <a:schemeClr val="tx1"/>
                </a:solidFill>
                <a:effectLst/>
                <a:latin typeface="+mn-lt"/>
                <a:ea typeface="+mn-ea"/>
                <a:cs typeface="+mn-cs"/>
              </a:rPr>
              <a:t> has a capacity of 522 gallons. 360 gallons was recovered from the slot and hydraulic cylinders using their vacuum system and sorbents. The unaccounted for 162 gallons of hydraulic oil was presumably released to the Columbia River.</a:t>
            </a:r>
          </a:p>
          <a:p>
            <a:r>
              <a:rPr lang="en-US" sz="1200" kern="1200" dirty="0" smtClean="0">
                <a:solidFill>
                  <a:schemeClr val="tx1"/>
                </a:solidFill>
                <a:effectLst/>
                <a:latin typeface="+mn-lt"/>
                <a:ea typeface="+mn-ea"/>
                <a:cs typeface="+mn-cs"/>
              </a:rPr>
              <a:t>Photo Courtesy of USACE investigation</a:t>
            </a:r>
            <a:r>
              <a:rPr lang="en-US" sz="1200" kern="1200" baseline="0" dirty="0" smtClean="0">
                <a:solidFill>
                  <a:schemeClr val="tx1"/>
                </a:solidFill>
                <a:effectLst/>
                <a:latin typeface="+mn-lt"/>
                <a:ea typeface="+mn-ea"/>
                <a:cs typeface="+mn-cs"/>
              </a:rPr>
              <a:t> report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11</a:t>
            </a:fld>
            <a:endParaRPr lang="en-US" dirty="0"/>
          </a:p>
        </p:txBody>
      </p:sp>
    </p:spTree>
    <p:extLst>
      <p:ext uri="{BB962C8B-B14F-4D97-AF65-F5344CB8AC3E}">
        <p14:creationId xmlns:p14="http://schemas.microsoft.com/office/powerpoint/2010/main" val="81858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The 105’ P/C </a:t>
            </a:r>
            <a:r>
              <a:rPr lang="en-US" i="1" dirty="0" smtClean="0"/>
              <a:t>Serenity</a:t>
            </a:r>
            <a:r>
              <a:rPr lang="en-US" dirty="0" smtClean="0"/>
              <a:t> was conducting a fuel transfer from an APP tank truck into their fuel tanks when diesel began spilling from the starboard vent into Lake Union. APP was filling the center tank at the time of the spill, and according to their gauges a total of 5,552 gallons of diesel was transferred to the vessel. According to the gauges on the Serenity, 5,275 gallons of fuel was received, leaving 277 gallons of diesel unaccounted for, and likely spilled into Lake Union. NRC-ES was hired for the cleanup and recovered 135 gallons of fuel using sorbents.</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12</a:t>
            </a:fld>
            <a:endParaRPr lang="en-US" dirty="0"/>
          </a:p>
        </p:txBody>
      </p:sp>
    </p:spTree>
    <p:extLst>
      <p:ext uri="{BB962C8B-B14F-4D97-AF65-F5344CB8AC3E}">
        <p14:creationId xmlns:p14="http://schemas.microsoft.com/office/powerpoint/2010/main" val="141892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66991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03143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23103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360978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10746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2588627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346944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97108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44612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58642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1C4C87-4051-450D-A156-149988EF3431}" type="datetimeFigureOut">
              <a:rPr lang="en-US" smtClean="0"/>
              <a:t>6/13/2018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1624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C4C87-4051-450D-A156-149988EF3431}" type="datetimeFigureOut">
              <a:rPr lang="en-US" smtClean="0"/>
              <a:t>6/13/2018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781B7-C790-4840-A36E-48849ED499DF}" type="slidenum">
              <a:rPr lang="en-US" smtClean="0"/>
              <a:t>‹#›</a:t>
            </a:fld>
            <a:endParaRPr lang="en-US" dirty="0"/>
          </a:p>
        </p:txBody>
      </p:sp>
    </p:spTree>
    <p:extLst>
      <p:ext uri="{BB962C8B-B14F-4D97-AF65-F5344CB8AC3E}">
        <p14:creationId xmlns:p14="http://schemas.microsoft.com/office/powerpoint/2010/main" val="20214539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solidFill>
              </a:rPr>
              <a:t>RDA Committee Meeting</a:t>
            </a:r>
            <a:endParaRPr lang="en-US" dirty="0">
              <a:solidFill>
                <a:schemeClr val="accent1"/>
              </a:solidFill>
            </a:endParaRPr>
          </a:p>
        </p:txBody>
      </p:sp>
      <p:sp>
        <p:nvSpPr>
          <p:cNvPr id="3" name="Subtitle 2"/>
          <p:cNvSpPr>
            <a:spLocks noGrp="1"/>
          </p:cNvSpPr>
          <p:nvPr>
            <p:ph type="subTitle" idx="1"/>
          </p:nvPr>
        </p:nvSpPr>
        <p:spPr/>
        <p:txBody>
          <a:bodyPr/>
          <a:lstStyle/>
          <a:p>
            <a:r>
              <a:rPr lang="en-US" dirty="0" smtClean="0"/>
              <a:t>June 13, 2018 @ 0900 in R0A-36</a:t>
            </a:r>
            <a:endParaRPr lang="en-US" dirty="0"/>
          </a:p>
        </p:txBody>
      </p:sp>
    </p:spTree>
    <p:extLst>
      <p:ext uri="{BB962C8B-B14F-4D97-AF65-F5344CB8AC3E}">
        <p14:creationId xmlns:p14="http://schemas.microsoft.com/office/powerpoint/2010/main" val="3986917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796"/>
            <a:ext cx="9144000" cy="6850407"/>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Day 2: Tuesday, April 17, 2018</a:t>
            </a:r>
            <a:endParaRPr lang="en-US" dirty="0">
              <a:solidFill>
                <a:schemeClr val="bg1"/>
              </a:solidFill>
            </a:endParaRPr>
          </a:p>
        </p:txBody>
      </p:sp>
      <p:sp>
        <p:nvSpPr>
          <p:cNvPr id="5" name="Oval 4"/>
          <p:cNvSpPr/>
          <p:nvPr/>
        </p:nvSpPr>
        <p:spPr>
          <a:xfrm>
            <a:off x="2764465" y="797442"/>
            <a:ext cx="1244009" cy="113768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40148" y="2611232"/>
            <a:ext cx="1244009" cy="113768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531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Day 8: Monday, April 23, 2018</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881249" y="663660"/>
            <a:ext cx="7381501" cy="5530680"/>
          </a:xfrm>
          <a:prstGeom prst="rect">
            <a:avLst/>
          </a:prstGeom>
        </p:spPr>
      </p:pic>
    </p:spTree>
    <p:extLst>
      <p:ext uri="{BB962C8B-B14F-4D97-AF65-F5344CB8AC3E}">
        <p14:creationId xmlns:p14="http://schemas.microsoft.com/office/powerpoint/2010/main" val="205792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accent4"/>
                </a:solidFill>
              </a:rPr>
              <a:t>P/C </a:t>
            </a:r>
            <a:r>
              <a:rPr lang="en-US" i="1" dirty="0" smtClean="0">
                <a:solidFill>
                  <a:schemeClr val="accent4"/>
                </a:solidFill>
              </a:rPr>
              <a:t>Serenity </a:t>
            </a:r>
            <a:r>
              <a:rPr lang="en-US" dirty="0" smtClean="0">
                <a:solidFill>
                  <a:schemeClr val="accent4"/>
                </a:solidFill>
              </a:rPr>
              <a:t>spill into Lake Union</a:t>
            </a:r>
            <a:endParaRPr lang="en-US" dirty="0">
              <a:solidFill>
                <a:schemeClr val="accent4"/>
              </a:solidFill>
            </a:endParaRPr>
          </a:p>
        </p:txBody>
      </p:sp>
      <p:sp>
        <p:nvSpPr>
          <p:cNvPr id="5" name="Content Placeholder 4"/>
          <p:cNvSpPr>
            <a:spLocks noGrp="1"/>
          </p:cNvSpPr>
          <p:nvPr>
            <p:ph idx="1"/>
          </p:nvPr>
        </p:nvSpPr>
        <p:spPr>
          <a:xfrm>
            <a:off x="628650" y="1825624"/>
            <a:ext cx="7886700" cy="5032375"/>
          </a:xfrm>
        </p:spPr>
        <p:txBody>
          <a:bodyPr>
            <a:normAutofit fontScale="92500" lnSpcReduction="20000"/>
          </a:bodyPr>
          <a:lstStyle/>
          <a:p>
            <a:r>
              <a:rPr lang="en-US" b="1" u="sng" dirty="0"/>
              <a:t>Date of Incident:</a:t>
            </a:r>
            <a:r>
              <a:rPr lang="en-US" dirty="0"/>
              <a:t> April 25, 2018</a:t>
            </a:r>
          </a:p>
          <a:p>
            <a:r>
              <a:rPr lang="en-US" b="1" u="sng" dirty="0"/>
              <a:t>Potentially Liable Party:</a:t>
            </a:r>
            <a:r>
              <a:rPr lang="en-US" dirty="0"/>
              <a:t> Stan Glover</a:t>
            </a:r>
          </a:p>
          <a:p>
            <a:r>
              <a:rPr lang="en-US" b="1" u="sng" dirty="0"/>
              <a:t>Product Spilled: </a:t>
            </a:r>
            <a:r>
              <a:rPr lang="en-US" dirty="0"/>
              <a:t>Diesel fuel</a:t>
            </a:r>
          </a:p>
          <a:p>
            <a:r>
              <a:rPr lang="en-US" b="1" u="sng" dirty="0"/>
              <a:t>Spill Source: </a:t>
            </a:r>
            <a:r>
              <a:rPr lang="en-US" dirty="0"/>
              <a:t>P/C </a:t>
            </a:r>
            <a:r>
              <a:rPr lang="en-US" i="1" dirty="0"/>
              <a:t>Serenity</a:t>
            </a:r>
            <a:endParaRPr lang="en-US" dirty="0"/>
          </a:p>
          <a:p>
            <a:r>
              <a:rPr lang="en-US" b="1" u="sng" dirty="0"/>
              <a:t>Oil Spill Size Estimate: </a:t>
            </a:r>
            <a:r>
              <a:rPr lang="en-US" dirty="0"/>
              <a:t>277 gallons</a:t>
            </a:r>
          </a:p>
          <a:p>
            <a:r>
              <a:rPr lang="en-US" b="1" u="sng" dirty="0"/>
              <a:t>Water Body Affected:</a:t>
            </a:r>
            <a:r>
              <a:rPr lang="en-US" dirty="0"/>
              <a:t> Lake Union</a:t>
            </a:r>
          </a:p>
          <a:p>
            <a:r>
              <a:rPr lang="en-US" b="1" u="sng" dirty="0"/>
              <a:t>Ecology Region:</a:t>
            </a:r>
            <a:r>
              <a:rPr lang="en-US" dirty="0"/>
              <a:t> NWRO</a:t>
            </a:r>
          </a:p>
          <a:p>
            <a:r>
              <a:rPr lang="en-US" b="1" u="sng" dirty="0"/>
              <a:t>County:</a:t>
            </a:r>
            <a:r>
              <a:rPr lang="en-US" dirty="0"/>
              <a:t> King</a:t>
            </a:r>
          </a:p>
          <a:p>
            <a:r>
              <a:rPr lang="en-US" b="1" u="sng" dirty="0"/>
              <a:t>Nearest City:</a:t>
            </a:r>
            <a:r>
              <a:rPr lang="en-US" dirty="0"/>
              <a:t> Seattle</a:t>
            </a:r>
          </a:p>
          <a:p>
            <a:r>
              <a:rPr lang="en-US" b="1" u="sng" dirty="0"/>
              <a:t>Location of Spill:</a:t>
            </a:r>
            <a:r>
              <a:rPr lang="en-US" dirty="0"/>
              <a:t> Seattle Nautical Landing, Lake Union</a:t>
            </a:r>
          </a:p>
          <a:p>
            <a:r>
              <a:rPr lang="en-US" b="1" u="sng" dirty="0"/>
              <a:t>Cause:</a:t>
            </a:r>
            <a:r>
              <a:rPr lang="en-US" dirty="0"/>
              <a:t> Unknown</a:t>
            </a:r>
          </a:p>
          <a:p>
            <a:r>
              <a:rPr lang="en-US" b="1" u="sng" dirty="0"/>
              <a:t>Ecology Responder:</a:t>
            </a:r>
            <a:r>
              <a:rPr lang="en-US" dirty="0"/>
              <a:t> Trevor </a:t>
            </a:r>
            <a:r>
              <a:rPr lang="en-US" dirty="0" smtClean="0"/>
              <a:t>Braund</a:t>
            </a:r>
            <a:endParaRPr lang="en-US" dirty="0"/>
          </a:p>
        </p:txBody>
      </p:sp>
    </p:spTree>
    <p:extLst>
      <p:ext uri="{BB962C8B-B14F-4D97-AF65-F5344CB8AC3E}">
        <p14:creationId xmlns:p14="http://schemas.microsoft.com/office/powerpoint/2010/main" val="2846401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6" y="0"/>
            <a:ext cx="9077808" cy="6858000"/>
          </a:xfrm>
          <a:prstGeom prst="rect">
            <a:avLst/>
          </a:prstGeom>
        </p:spPr>
      </p:pic>
    </p:spTree>
    <p:extLst>
      <p:ext uri="{BB962C8B-B14F-4D97-AF65-F5344CB8AC3E}">
        <p14:creationId xmlns:p14="http://schemas.microsoft.com/office/powerpoint/2010/main" val="2856466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1: Wednesday, April 25, 2018</a:t>
            </a:r>
            <a:endParaRPr lang="en-US" dirty="0">
              <a:solidFill>
                <a:schemeClr val="bg1"/>
              </a:solidFill>
            </a:endParaRPr>
          </a:p>
        </p:txBody>
      </p:sp>
    </p:spTree>
    <p:extLst>
      <p:ext uri="{BB962C8B-B14F-4D97-AF65-F5344CB8AC3E}">
        <p14:creationId xmlns:p14="http://schemas.microsoft.com/office/powerpoint/2010/main" val="3417773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1: Wednesday, April 25, 2018</a:t>
            </a:r>
            <a:endParaRPr lang="en-US" dirty="0">
              <a:solidFill>
                <a:schemeClr val="bg1"/>
              </a:solidFill>
            </a:endParaRPr>
          </a:p>
        </p:txBody>
      </p:sp>
    </p:spTree>
    <p:extLst>
      <p:ext uri="{BB962C8B-B14F-4D97-AF65-F5344CB8AC3E}">
        <p14:creationId xmlns:p14="http://schemas.microsoft.com/office/powerpoint/2010/main" val="551151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1: Wednesday, April 25, 2018</a:t>
            </a:r>
            <a:endParaRPr lang="en-US" dirty="0">
              <a:solidFill>
                <a:schemeClr val="bg1"/>
              </a:solidFill>
            </a:endParaRPr>
          </a:p>
        </p:txBody>
      </p:sp>
    </p:spTree>
    <p:extLst>
      <p:ext uri="{BB962C8B-B14F-4D97-AF65-F5344CB8AC3E}">
        <p14:creationId xmlns:p14="http://schemas.microsoft.com/office/powerpoint/2010/main" val="103411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1: Wednesday, April 25, 2018</a:t>
            </a:r>
            <a:endParaRPr lang="en-US" dirty="0">
              <a:solidFill>
                <a:schemeClr val="bg1"/>
              </a:solidFill>
            </a:endParaRPr>
          </a:p>
        </p:txBody>
      </p:sp>
    </p:spTree>
    <p:extLst>
      <p:ext uri="{BB962C8B-B14F-4D97-AF65-F5344CB8AC3E}">
        <p14:creationId xmlns:p14="http://schemas.microsoft.com/office/powerpoint/2010/main" val="1116480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Old Business</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Open RDA Case Updates</a:t>
            </a:r>
            <a:endParaRPr lang="en-US" dirty="0"/>
          </a:p>
        </p:txBody>
      </p:sp>
    </p:spTree>
    <p:extLst>
      <p:ext uri="{BB962C8B-B14F-4D97-AF65-F5344CB8AC3E}">
        <p14:creationId xmlns:p14="http://schemas.microsoft.com/office/powerpoint/2010/main" val="2972529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F/V Deep Sea spill into Penn Cove</a:t>
            </a:r>
            <a:endParaRPr lang="en-US" dirty="0">
              <a:solidFill>
                <a:schemeClr val="accent6"/>
              </a:solidFill>
            </a:endParaRPr>
          </a:p>
        </p:txBody>
      </p:sp>
      <p:sp>
        <p:nvSpPr>
          <p:cNvPr id="3" name="Text Placeholder 2"/>
          <p:cNvSpPr>
            <a:spLocks noGrp="1"/>
          </p:cNvSpPr>
          <p:nvPr>
            <p:ph type="body" idx="1"/>
          </p:nvPr>
        </p:nvSpPr>
        <p:spPr/>
        <p:txBody>
          <a:bodyPr>
            <a:normAutofit/>
          </a:bodyPr>
          <a:lstStyle/>
          <a:p>
            <a:r>
              <a:rPr lang="en-US" dirty="0" smtClean="0"/>
              <a:t>May 13, 2012</a:t>
            </a:r>
          </a:p>
        </p:txBody>
      </p:sp>
    </p:spTree>
    <p:extLst>
      <p:ext uri="{BB962C8B-B14F-4D97-AF65-F5344CB8AC3E}">
        <p14:creationId xmlns:p14="http://schemas.microsoft.com/office/powerpoint/2010/main" val="2424215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Agenda</a:t>
            </a:r>
            <a:endParaRPr lang="en-US" dirty="0">
              <a:solidFill>
                <a:schemeClr val="accent5"/>
              </a:solidFill>
            </a:endParaRPr>
          </a:p>
        </p:txBody>
      </p:sp>
      <p:sp>
        <p:nvSpPr>
          <p:cNvPr id="3" name="Content Placeholder 2"/>
          <p:cNvSpPr>
            <a:spLocks noGrp="1"/>
          </p:cNvSpPr>
          <p:nvPr>
            <p:ph idx="1"/>
          </p:nvPr>
        </p:nvSpPr>
        <p:spPr>
          <a:xfrm>
            <a:off x="628650" y="1825624"/>
            <a:ext cx="7886700" cy="5032375"/>
          </a:xfrm>
        </p:spPr>
        <p:txBody>
          <a:bodyPr>
            <a:normAutofit/>
          </a:bodyPr>
          <a:lstStyle/>
          <a:p>
            <a:pPr lvl="0"/>
            <a:r>
              <a:rPr lang="en-US" b="1" dirty="0"/>
              <a:t>New Business</a:t>
            </a:r>
          </a:p>
          <a:p>
            <a:pPr lvl="1"/>
            <a:r>
              <a:rPr lang="en-US" b="1" dirty="0" err="1"/>
              <a:t>Preassessement</a:t>
            </a:r>
            <a:r>
              <a:rPr lang="en-US" b="1" dirty="0"/>
              <a:t> Screenings</a:t>
            </a:r>
          </a:p>
          <a:p>
            <a:pPr lvl="2"/>
            <a:r>
              <a:rPr lang="en-US" b="1" dirty="0"/>
              <a:t>USACE McNary Dam, April 16, 2018 spill into the Columbia River</a:t>
            </a:r>
          </a:p>
          <a:p>
            <a:pPr lvl="2"/>
            <a:r>
              <a:rPr lang="en-US" b="1" dirty="0"/>
              <a:t>P/C </a:t>
            </a:r>
            <a:r>
              <a:rPr lang="en-US" b="1" i="1" dirty="0"/>
              <a:t>Serenity</a:t>
            </a:r>
            <a:r>
              <a:rPr lang="en-US" b="1" dirty="0"/>
              <a:t>, April 25, 2018 spill into Lake Union</a:t>
            </a:r>
          </a:p>
          <a:p>
            <a:pPr lvl="0"/>
            <a:r>
              <a:rPr lang="en-US" b="1" dirty="0"/>
              <a:t>Old Business</a:t>
            </a:r>
          </a:p>
          <a:p>
            <a:pPr lvl="1"/>
            <a:r>
              <a:rPr lang="en-US" b="1" dirty="0"/>
              <a:t>Open RDA Case Updates</a:t>
            </a:r>
          </a:p>
          <a:p>
            <a:pPr lvl="2"/>
            <a:r>
              <a:rPr lang="en-US" b="1" dirty="0"/>
              <a:t>F/V</a:t>
            </a:r>
            <a:r>
              <a:rPr lang="en-US" b="1" i="1" dirty="0"/>
              <a:t> Deep Sea, </a:t>
            </a:r>
            <a:r>
              <a:rPr lang="en-US" b="1" dirty="0"/>
              <a:t>May 13, 2012 spill into Penn Cove</a:t>
            </a:r>
          </a:p>
          <a:p>
            <a:pPr lvl="2"/>
            <a:r>
              <a:rPr lang="en-US" b="1" dirty="0"/>
              <a:t>Sulphur Creek, March 1, 2015 spill into the Yakima River</a:t>
            </a:r>
          </a:p>
          <a:p>
            <a:pPr lvl="2"/>
            <a:r>
              <a:rPr lang="en-US" b="1" dirty="0"/>
              <a:t>F/V </a:t>
            </a:r>
            <a:r>
              <a:rPr lang="en-US" b="1" i="1" dirty="0"/>
              <a:t>Privateer</a:t>
            </a:r>
            <a:r>
              <a:rPr lang="en-US" b="1" dirty="0"/>
              <a:t>, April 15, 2016 spill into the Pacific Ocean</a:t>
            </a:r>
          </a:p>
          <a:p>
            <a:pPr lvl="2"/>
            <a:r>
              <a:rPr lang="en-US" b="1" dirty="0"/>
              <a:t>Tug </a:t>
            </a:r>
            <a:r>
              <a:rPr lang="en-US" b="1" i="1" dirty="0"/>
              <a:t>Island Wind</a:t>
            </a:r>
            <a:r>
              <a:rPr lang="en-US" b="1" dirty="0"/>
              <a:t>, February 28, 2017 spill into Elliot Bay</a:t>
            </a:r>
          </a:p>
          <a:p>
            <a:pPr lvl="2"/>
            <a:r>
              <a:rPr lang="en-US" b="1" dirty="0"/>
              <a:t>Coleman Oil, March 18, 2017 spill into the Columbia River</a:t>
            </a:r>
          </a:p>
          <a:p>
            <a:pPr lvl="0"/>
            <a:r>
              <a:rPr lang="en-US" b="1" dirty="0"/>
              <a:t>Announcements</a:t>
            </a:r>
          </a:p>
        </p:txBody>
      </p:sp>
    </p:spTree>
    <p:extLst>
      <p:ext uri="{BB962C8B-B14F-4D97-AF65-F5344CB8AC3E}">
        <p14:creationId xmlns:p14="http://schemas.microsoft.com/office/powerpoint/2010/main" val="3600698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Sulphur Creek spill into the Yakima River</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March 1, 2015</a:t>
            </a:r>
            <a:endParaRPr lang="en-US" dirty="0"/>
          </a:p>
        </p:txBody>
      </p:sp>
    </p:spTree>
    <p:extLst>
      <p:ext uri="{BB962C8B-B14F-4D97-AF65-F5344CB8AC3E}">
        <p14:creationId xmlns:p14="http://schemas.microsoft.com/office/powerpoint/2010/main" val="927998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F/V </a:t>
            </a:r>
            <a:r>
              <a:rPr lang="en-US" i="1" dirty="0" smtClean="0">
                <a:solidFill>
                  <a:schemeClr val="accent6"/>
                </a:solidFill>
              </a:rPr>
              <a:t>Privateer</a:t>
            </a:r>
            <a:r>
              <a:rPr lang="en-US" dirty="0" smtClean="0">
                <a:solidFill>
                  <a:schemeClr val="accent6"/>
                </a:solidFill>
              </a:rPr>
              <a:t> grounding and spill into the Pacific Ocean</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April 15, 2016</a:t>
            </a:r>
            <a:endParaRPr lang="en-US" dirty="0"/>
          </a:p>
        </p:txBody>
      </p:sp>
    </p:spTree>
    <p:extLst>
      <p:ext uri="{BB962C8B-B14F-4D97-AF65-F5344CB8AC3E}">
        <p14:creationId xmlns:p14="http://schemas.microsoft.com/office/powerpoint/2010/main" val="3736492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6"/>
                </a:solidFill>
              </a:rPr>
              <a:t>Tug </a:t>
            </a:r>
            <a:r>
              <a:rPr lang="en-US" i="1" dirty="0">
                <a:solidFill>
                  <a:schemeClr val="accent6"/>
                </a:solidFill>
              </a:rPr>
              <a:t>Island </a:t>
            </a:r>
            <a:r>
              <a:rPr lang="en-US" i="1" dirty="0" smtClean="0">
                <a:solidFill>
                  <a:schemeClr val="accent6"/>
                </a:solidFill>
              </a:rPr>
              <a:t>Wind</a:t>
            </a:r>
            <a:r>
              <a:rPr lang="en-US" dirty="0" smtClean="0">
                <a:solidFill>
                  <a:schemeClr val="accent6"/>
                </a:solidFill>
              </a:rPr>
              <a:t> spill </a:t>
            </a:r>
            <a:r>
              <a:rPr lang="en-US" dirty="0">
                <a:solidFill>
                  <a:schemeClr val="accent6"/>
                </a:solidFill>
              </a:rPr>
              <a:t>into Elliot Bay</a:t>
            </a:r>
          </a:p>
        </p:txBody>
      </p:sp>
      <p:sp>
        <p:nvSpPr>
          <p:cNvPr id="3" name="Text Placeholder 2"/>
          <p:cNvSpPr>
            <a:spLocks noGrp="1"/>
          </p:cNvSpPr>
          <p:nvPr>
            <p:ph type="body" idx="1"/>
          </p:nvPr>
        </p:nvSpPr>
        <p:spPr/>
        <p:txBody>
          <a:bodyPr/>
          <a:lstStyle/>
          <a:p>
            <a:r>
              <a:rPr lang="en-US" dirty="0"/>
              <a:t>February 28, 2017 </a:t>
            </a:r>
          </a:p>
        </p:txBody>
      </p:sp>
    </p:spTree>
    <p:extLst>
      <p:ext uri="{BB962C8B-B14F-4D97-AF65-F5344CB8AC3E}">
        <p14:creationId xmlns:p14="http://schemas.microsoft.com/office/powerpoint/2010/main" val="2440460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6"/>
                </a:solidFill>
              </a:rPr>
              <a:t>Coleman </a:t>
            </a:r>
            <a:r>
              <a:rPr lang="en-US" dirty="0" smtClean="0">
                <a:solidFill>
                  <a:schemeClr val="accent6"/>
                </a:solidFill>
              </a:rPr>
              <a:t>Oil spill </a:t>
            </a:r>
            <a:r>
              <a:rPr lang="en-US" dirty="0">
                <a:solidFill>
                  <a:schemeClr val="accent6"/>
                </a:solidFill>
              </a:rPr>
              <a:t>into the Columbia River</a:t>
            </a:r>
          </a:p>
        </p:txBody>
      </p:sp>
      <p:sp>
        <p:nvSpPr>
          <p:cNvPr id="3" name="Text Placeholder 2"/>
          <p:cNvSpPr>
            <a:spLocks noGrp="1"/>
          </p:cNvSpPr>
          <p:nvPr>
            <p:ph type="body" idx="1"/>
          </p:nvPr>
        </p:nvSpPr>
        <p:spPr/>
        <p:txBody>
          <a:bodyPr/>
          <a:lstStyle/>
          <a:p>
            <a:r>
              <a:rPr lang="en-US" dirty="0"/>
              <a:t>March 18, 2017 </a:t>
            </a:r>
          </a:p>
        </p:txBody>
      </p:sp>
    </p:spTree>
    <p:extLst>
      <p:ext uri="{BB962C8B-B14F-4D97-AF65-F5344CB8AC3E}">
        <p14:creationId xmlns:p14="http://schemas.microsoft.com/office/powerpoint/2010/main" val="2995415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Announcements</a:t>
            </a:r>
            <a:endParaRPr lang="en-US" dirty="0">
              <a:solidFill>
                <a:schemeClr val="accent5"/>
              </a:solidFill>
            </a:endParaRPr>
          </a:p>
        </p:txBody>
      </p:sp>
      <p:sp>
        <p:nvSpPr>
          <p:cNvPr id="3" name="Text Placeholder 2"/>
          <p:cNvSpPr>
            <a:spLocks noGrp="1"/>
          </p:cNvSpPr>
          <p:nvPr>
            <p:ph type="body" idx="1"/>
          </p:nvPr>
        </p:nvSpPr>
        <p:spPr/>
        <p:txBody>
          <a:bodyPr/>
          <a:lstStyle/>
          <a:p>
            <a:pPr marL="342900" indent="-342900">
              <a:buFont typeface="Arial" panose="020B0604020202020204" pitchFamily="34" charset="0"/>
              <a:buChar char="•"/>
            </a:pPr>
            <a:r>
              <a:rPr lang="en-US" dirty="0" smtClean="0"/>
              <a:t>CPF RDA Grant Update</a:t>
            </a:r>
          </a:p>
        </p:txBody>
      </p:sp>
    </p:spTree>
    <p:extLst>
      <p:ext uri="{BB962C8B-B14F-4D97-AF65-F5344CB8AC3E}">
        <p14:creationId xmlns:p14="http://schemas.microsoft.com/office/powerpoint/2010/main" val="1290639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4"/>
                </a:solidFill>
              </a:rPr>
              <a:t>New Business</a:t>
            </a:r>
            <a:endParaRPr lang="en-US" dirty="0">
              <a:solidFill>
                <a:schemeClr val="accent4"/>
              </a:solidFill>
            </a:endParaRPr>
          </a:p>
        </p:txBody>
      </p:sp>
      <p:sp>
        <p:nvSpPr>
          <p:cNvPr id="5" name="Text Placeholder 4"/>
          <p:cNvSpPr>
            <a:spLocks noGrp="1"/>
          </p:cNvSpPr>
          <p:nvPr>
            <p:ph type="body" idx="1"/>
          </p:nvPr>
        </p:nvSpPr>
        <p:spPr/>
        <p:txBody>
          <a:bodyPr/>
          <a:lstStyle/>
          <a:p>
            <a:r>
              <a:rPr lang="en-US" dirty="0" smtClean="0"/>
              <a:t>Preassessment Screenings</a:t>
            </a:r>
          </a:p>
        </p:txBody>
      </p:sp>
    </p:spTree>
    <p:extLst>
      <p:ext uri="{BB962C8B-B14F-4D97-AF65-F5344CB8AC3E}">
        <p14:creationId xmlns:p14="http://schemas.microsoft.com/office/powerpoint/2010/main" val="1473828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accent4"/>
                </a:solidFill>
              </a:rPr>
              <a:t>USACE McNary Dam spill into the Columbia River</a:t>
            </a:r>
            <a:endParaRPr lang="en-US" dirty="0">
              <a:solidFill>
                <a:schemeClr val="accent4"/>
              </a:solidFill>
            </a:endParaRPr>
          </a:p>
        </p:txBody>
      </p:sp>
      <p:sp>
        <p:nvSpPr>
          <p:cNvPr id="5" name="Content Placeholder 4"/>
          <p:cNvSpPr>
            <a:spLocks noGrp="1"/>
          </p:cNvSpPr>
          <p:nvPr>
            <p:ph idx="1"/>
          </p:nvPr>
        </p:nvSpPr>
        <p:spPr>
          <a:xfrm>
            <a:off x="628650" y="1825624"/>
            <a:ext cx="7886700" cy="5032375"/>
          </a:xfrm>
        </p:spPr>
        <p:txBody>
          <a:bodyPr>
            <a:normAutofit fontScale="85000" lnSpcReduction="20000"/>
          </a:bodyPr>
          <a:lstStyle/>
          <a:p>
            <a:r>
              <a:rPr lang="en-US" b="1" u="sng" dirty="0" smtClean="0"/>
              <a:t>Date of Incident:</a:t>
            </a:r>
            <a:r>
              <a:rPr lang="en-US" dirty="0" smtClean="0"/>
              <a:t> April 16, 2018</a:t>
            </a:r>
          </a:p>
          <a:p>
            <a:r>
              <a:rPr lang="en-US" b="1" u="sng" dirty="0" smtClean="0"/>
              <a:t>Potentially Liable Party:</a:t>
            </a:r>
            <a:r>
              <a:rPr lang="en-US" dirty="0" smtClean="0"/>
              <a:t> United States Army Corps of Engineers</a:t>
            </a:r>
          </a:p>
          <a:p>
            <a:r>
              <a:rPr lang="en-US" b="1" u="sng" dirty="0" smtClean="0"/>
              <a:t>Product Spilled: </a:t>
            </a:r>
            <a:r>
              <a:rPr lang="en-US" dirty="0" smtClean="0"/>
              <a:t>Hydraulic Oil</a:t>
            </a:r>
          </a:p>
          <a:p>
            <a:r>
              <a:rPr lang="en-US" b="1" u="sng" dirty="0" smtClean="0"/>
              <a:t>Spill Source: </a:t>
            </a:r>
            <a:r>
              <a:rPr lang="en-US" dirty="0" smtClean="0"/>
              <a:t>McNary Dam</a:t>
            </a:r>
          </a:p>
          <a:p>
            <a:r>
              <a:rPr lang="en-US" b="1" u="sng" dirty="0" smtClean="0"/>
              <a:t>Oil Spill Size Estimate: </a:t>
            </a:r>
            <a:r>
              <a:rPr lang="en-US" dirty="0" smtClean="0"/>
              <a:t>162 gallons</a:t>
            </a:r>
          </a:p>
          <a:p>
            <a:r>
              <a:rPr lang="en-US" b="1" u="sng" dirty="0" smtClean="0"/>
              <a:t>Water Body Affected:</a:t>
            </a:r>
            <a:r>
              <a:rPr lang="en-US" dirty="0" smtClean="0"/>
              <a:t> Columbia River</a:t>
            </a:r>
          </a:p>
          <a:p>
            <a:r>
              <a:rPr lang="en-US" b="1" u="sng" dirty="0" smtClean="0"/>
              <a:t>Ecology Region:</a:t>
            </a:r>
            <a:r>
              <a:rPr lang="en-US" dirty="0" smtClean="0"/>
              <a:t> CRO</a:t>
            </a:r>
          </a:p>
          <a:p>
            <a:r>
              <a:rPr lang="en-US" b="1" u="sng" dirty="0" smtClean="0"/>
              <a:t>County:</a:t>
            </a:r>
            <a:r>
              <a:rPr lang="en-US" dirty="0" smtClean="0"/>
              <a:t> Benton</a:t>
            </a:r>
          </a:p>
          <a:p>
            <a:r>
              <a:rPr lang="en-US" b="1" u="sng" dirty="0" smtClean="0"/>
              <a:t>Nearest City:</a:t>
            </a:r>
            <a:r>
              <a:rPr lang="en-US" dirty="0" smtClean="0"/>
              <a:t> North McNary, WA</a:t>
            </a:r>
          </a:p>
          <a:p>
            <a:r>
              <a:rPr lang="en-US" b="1" u="sng" dirty="0" smtClean="0"/>
              <a:t>Location of Spill:</a:t>
            </a:r>
            <a:r>
              <a:rPr lang="en-US" dirty="0" smtClean="0"/>
              <a:t> 45.937265, -119.299230</a:t>
            </a:r>
          </a:p>
          <a:p>
            <a:r>
              <a:rPr lang="en-US" b="1" u="sng" dirty="0" smtClean="0"/>
              <a:t>Cause:</a:t>
            </a:r>
            <a:r>
              <a:rPr lang="en-US" dirty="0" smtClean="0"/>
              <a:t> Unknown</a:t>
            </a:r>
          </a:p>
          <a:p>
            <a:r>
              <a:rPr lang="en-US" b="1" u="sng" dirty="0" smtClean="0"/>
              <a:t>Ecology Responder:</a:t>
            </a:r>
            <a:r>
              <a:rPr lang="en-US" dirty="0" smtClean="0"/>
              <a:t> Andy Wilson</a:t>
            </a:r>
            <a:endParaRPr lang="en-US" dirty="0"/>
          </a:p>
        </p:txBody>
      </p:sp>
    </p:spTree>
    <p:extLst>
      <p:ext uri="{BB962C8B-B14F-4D97-AF65-F5344CB8AC3E}">
        <p14:creationId xmlns:p14="http://schemas.microsoft.com/office/powerpoint/2010/main" val="2009981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6" y="0"/>
            <a:ext cx="9077808" cy="6858000"/>
          </a:xfrm>
          <a:prstGeom prst="rect">
            <a:avLst/>
          </a:prstGeom>
        </p:spPr>
      </p:pic>
    </p:spTree>
    <p:extLst>
      <p:ext uri="{BB962C8B-B14F-4D97-AF65-F5344CB8AC3E}">
        <p14:creationId xmlns:p14="http://schemas.microsoft.com/office/powerpoint/2010/main" val="48050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9106"/>
            <a:ext cx="9144000" cy="6079787"/>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McNary Dam</a:t>
            </a:r>
            <a:endParaRPr lang="en-US" dirty="0">
              <a:solidFill>
                <a:schemeClr val="bg1"/>
              </a:solidFill>
            </a:endParaRPr>
          </a:p>
        </p:txBody>
      </p:sp>
      <p:cxnSp>
        <p:nvCxnSpPr>
          <p:cNvPr id="5" name="Straight Arrow Connector 4"/>
          <p:cNvCxnSpPr/>
          <p:nvPr/>
        </p:nvCxnSpPr>
        <p:spPr>
          <a:xfrm>
            <a:off x="4222376" y="2673481"/>
            <a:ext cx="71718" cy="4661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9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Hydroelectric Dam Diagram</a:t>
            </a: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060"/>
            <a:ext cx="9144000" cy="5583879"/>
          </a:xfrm>
          <a:prstGeom prst="rect">
            <a:avLst/>
          </a:prstGeom>
        </p:spPr>
      </p:pic>
      <p:sp>
        <p:nvSpPr>
          <p:cNvPr id="5" name="Oval 4"/>
          <p:cNvSpPr/>
          <p:nvPr/>
        </p:nvSpPr>
        <p:spPr>
          <a:xfrm>
            <a:off x="1488558" y="1456660"/>
            <a:ext cx="988828" cy="162678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759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Day 1: Monday, April 16, 2018</a:t>
            </a:r>
            <a:endParaRPr lang="en-US" dirty="0">
              <a:solidFill>
                <a:schemeClr val="bg1"/>
              </a:solidFill>
            </a:endParaRPr>
          </a:p>
        </p:txBody>
      </p:sp>
    </p:spTree>
    <p:extLst>
      <p:ext uri="{BB962C8B-B14F-4D97-AF65-F5344CB8AC3E}">
        <p14:creationId xmlns:p14="http://schemas.microsoft.com/office/powerpoint/2010/main" val="1629838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smtClean="0">
                <a:solidFill>
                  <a:schemeClr val="bg1"/>
                </a:solidFill>
              </a:rPr>
              <a:t>Day 1: Monday, April 16, 2018</a:t>
            </a:r>
            <a:endParaRPr lang="en-US" dirty="0">
              <a:solidFill>
                <a:schemeClr val="bg1"/>
              </a:solidFill>
            </a:endParaRPr>
          </a:p>
        </p:txBody>
      </p:sp>
    </p:spTree>
    <p:extLst>
      <p:ext uri="{BB962C8B-B14F-4D97-AF65-F5344CB8AC3E}">
        <p14:creationId xmlns:p14="http://schemas.microsoft.com/office/powerpoint/2010/main" val="4246334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 xmlns="53172161-3c81-4cd5-b801-43e0eb0c2099">Agendas and Meeting Notes</Folder>
    <Meeting_x0020_Date xmlns="53172161-3c81-4cd5-b801-43e0eb0c2099">2018-06-13T00:00:00-07:00</Meeting_x0020_Dat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62BACCE41DD9419CDB60AB3742B222" ma:contentTypeVersion="2" ma:contentTypeDescription="Create a new document." ma:contentTypeScope="" ma:versionID="7bc2c1a02065ccd8a0f8ded8740a684a">
  <xsd:schema xmlns:xsd="http://www.w3.org/2001/XMLSchema" xmlns:xs="http://www.w3.org/2001/XMLSchema" xmlns:p="http://schemas.microsoft.com/office/2006/metadata/properties" xmlns:ns2="53172161-3c81-4cd5-b801-43e0eb0c2099" targetNamespace="http://schemas.microsoft.com/office/2006/metadata/properties" ma:root="true" ma:fieldsID="64711d11e1afe03f8f3aa9a32def8cf9" ns2:_="">
    <xsd:import namespace="53172161-3c81-4cd5-b801-43e0eb0c2099"/>
    <xsd:element name="properties">
      <xsd:complexType>
        <xsd:sequence>
          <xsd:element name="documentManagement">
            <xsd:complexType>
              <xsd:all>
                <xsd:element ref="ns2:Folder" minOccurs="0"/>
                <xsd:element ref="ns2: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172161-3c81-4cd5-b801-43e0eb0c2099" elementFormDefault="qualified">
    <xsd:import namespace="http://schemas.microsoft.com/office/2006/documentManagement/types"/>
    <xsd:import namespace="http://schemas.microsoft.com/office/infopath/2007/PartnerControls"/>
    <xsd:element name="Folder" ma:index="8" nillable="true" ma:displayName="Folder" ma:format="RadioButtons" ma:internalName="Folder">
      <xsd:simpleType>
        <xsd:restriction base="dms:Choice">
          <xsd:enumeration value="Notice Redraft"/>
          <xsd:enumeration value="Agendas and Meeting Notes"/>
          <xsd:enumeration value="Photos"/>
        </xsd:restriction>
      </xsd:simpleType>
    </xsd:element>
    <xsd:element name="Meeting_x0020_Date" ma:index="9"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69ABEA-A42B-43C3-A484-906EB8E6E644}">
  <ds:schemaRefs>
    <ds:schemaRef ds:uri="http://schemas.microsoft.com/office/2006/documentManagement/types"/>
    <ds:schemaRef ds:uri="http://purl.org/dc/elements/1.1/"/>
    <ds:schemaRef ds:uri="http://schemas.microsoft.com/office/2006/metadata/properties"/>
    <ds:schemaRef ds:uri="53172161-3c81-4cd5-b801-43e0eb0c2099"/>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2D6984D-00CD-499A-B77D-D33FAC2FB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172161-3c81-4cd5-b801-43e0eb0c20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96842A-5F16-481E-9187-26017B3C03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5718</TotalTime>
  <Words>2041</Words>
  <Application>Microsoft Office PowerPoint</Application>
  <PresentationFormat>On-screen Show (4:3)</PresentationFormat>
  <Paragraphs>107</Paragraphs>
  <Slides>24</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RDA Committee Meeting</vt:lpstr>
      <vt:lpstr>Agenda</vt:lpstr>
      <vt:lpstr>New Business</vt:lpstr>
      <vt:lpstr>USACE McNary Dam spill into the Columbia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 Serenity spill into Lake Union</vt:lpstr>
      <vt:lpstr>PowerPoint Presentation</vt:lpstr>
      <vt:lpstr>PowerPoint Presentation</vt:lpstr>
      <vt:lpstr>PowerPoint Presentation</vt:lpstr>
      <vt:lpstr>PowerPoint Presentation</vt:lpstr>
      <vt:lpstr>PowerPoint Presentation</vt:lpstr>
      <vt:lpstr>Old Business</vt:lpstr>
      <vt:lpstr>F/V Deep Sea spill into Penn Cove</vt:lpstr>
      <vt:lpstr>Sulphur Creek spill into the Yakima River</vt:lpstr>
      <vt:lpstr>F/V Privateer grounding and spill into the Pacific Ocean</vt:lpstr>
      <vt:lpstr>Tug Island Wind spill into Elliot Bay</vt:lpstr>
      <vt:lpstr>Coleman Oil spill into the Columbia River</vt:lpstr>
      <vt:lpstr>Announcements</vt:lpstr>
    </vt:vector>
  </TitlesOfParts>
  <Company>WA Department of Ecology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RDA Committee Meeting</dc:title>
  <dc:creator>Meyers, Alison (ECY)</dc:creator>
  <cp:lastModifiedBy>Baran, Geoff (ECY)</cp:lastModifiedBy>
  <cp:revision>554</cp:revision>
  <dcterms:created xsi:type="dcterms:W3CDTF">2016-04-08T21:43:24Z</dcterms:created>
  <dcterms:modified xsi:type="dcterms:W3CDTF">2018-06-13T15:29:07Z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0x0101005C62BACCE41DD9419CDB60AB3742B222</vt:lpwstr>
  </property>
</Properties>
</file>