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1"/>
  </p:notesMasterIdLst>
  <p:sldIdLst>
    <p:sldId id="256" r:id="rId2"/>
    <p:sldId id="284" r:id="rId3"/>
    <p:sldId id="303" r:id="rId4"/>
    <p:sldId id="257" r:id="rId5"/>
    <p:sldId id="280" r:id="rId6"/>
    <p:sldId id="281" r:id="rId7"/>
    <p:sldId id="282" r:id="rId8"/>
    <p:sldId id="259" r:id="rId9"/>
    <p:sldId id="264" r:id="rId10"/>
    <p:sldId id="274" r:id="rId11"/>
    <p:sldId id="288" r:id="rId12"/>
    <p:sldId id="260" r:id="rId13"/>
    <p:sldId id="283" r:id="rId14"/>
    <p:sldId id="265" r:id="rId15"/>
    <p:sldId id="276" r:id="rId16"/>
    <p:sldId id="269" r:id="rId17"/>
    <p:sldId id="270" r:id="rId18"/>
    <p:sldId id="300" r:id="rId19"/>
    <p:sldId id="271" r:id="rId20"/>
    <p:sldId id="298" r:id="rId21"/>
    <p:sldId id="279" r:id="rId22"/>
    <p:sldId id="285" r:id="rId23"/>
    <p:sldId id="278" r:id="rId24"/>
    <p:sldId id="286" r:id="rId25"/>
    <p:sldId id="258" r:id="rId26"/>
    <p:sldId id="292" r:id="rId27"/>
    <p:sldId id="289" r:id="rId28"/>
    <p:sldId id="293" r:id="rId29"/>
    <p:sldId id="290" r:id="rId30"/>
    <p:sldId id="268" r:id="rId31"/>
    <p:sldId id="301" r:id="rId32"/>
    <p:sldId id="266" r:id="rId33"/>
    <p:sldId id="296" r:id="rId34"/>
    <p:sldId id="291" r:id="rId35"/>
    <p:sldId id="297" r:id="rId36"/>
    <p:sldId id="294" r:id="rId37"/>
    <p:sldId id="295" r:id="rId38"/>
    <p:sldId id="277" r:id="rId39"/>
    <p:sldId id="29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99" autoAdjust="0"/>
    <p:restoredTop sz="94652"/>
  </p:normalViewPr>
  <p:slideViewPr>
    <p:cSldViewPr snapToGrid="0" snapToObjects="1">
      <p:cViewPr varScale="1">
        <p:scale>
          <a:sx n="94" d="100"/>
          <a:sy n="94" d="100"/>
        </p:scale>
        <p:origin x="114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C1CCF-EAA9-4ACB-A9ED-C5CDC8483BE2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7F89C-2374-4DFB-91E8-C899795B9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5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48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79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29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8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6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soil grain</a:t>
            </a:r>
            <a:r>
              <a:rPr lang="en-US" baseline="0" dirty="0"/>
              <a:t> size distribution </a:t>
            </a:r>
            <a:r>
              <a:rPr lang="en-US" dirty="0"/>
              <a:t>results show many of the facilities were outside the recommendation for fine sands and</a:t>
            </a:r>
            <a:r>
              <a:rPr lang="en-US" baseline="0" dirty="0"/>
              <a:t> silts, resulting in generally more coarse soil and greater infiltration rates than designed.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49595-8761-427D-84FA-E8A61BD6DF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1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E3750-EE4B-4ED9-9292-6BDFAB034CE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16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20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39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9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07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12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57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40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23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86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63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7F89C-2374-4DFB-91E8-C899795B90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87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68236"/>
            <a:ext cx="9144000" cy="1770541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30853"/>
            <a:ext cx="9144000" cy="9768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68" y="568922"/>
            <a:ext cx="961463" cy="90547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34CDC-DB60-4BD9-BF1C-76858AEA31E9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B12C-B9BD-4E15-A909-DFF2E5B757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43096" y="2070099"/>
            <a:ext cx="6420897" cy="2813400"/>
          </a:xfrm>
          <a:prstGeom prst="rect">
            <a:avLst/>
          </a:prstGeom>
        </p:spPr>
        <p:txBody>
          <a:bodyPr/>
          <a:lstStyle>
            <a:lvl1pPr marL="342900" indent="-342900">
              <a:buSzPct val="70000"/>
              <a:buFont typeface="Arial" panose="020B0604020202020204" pitchFamily="34" charset="0"/>
              <a:buChar char="•"/>
              <a:defRPr sz="2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sz="2400" dirty="0">
                <a:latin typeface="+mj-lt"/>
              </a:rPr>
              <a:t>Body text goes here  </a:t>
            </a:r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7566025" y="2070099"/>
            <a:ext cx="4049713" cy="281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43096" y="592848"/>
            <a:ext cx="10922402" cy="904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SLIDE TITLE </a:t>
            </a:r>
          </a:p>
        </p:txBody>
      </p:sp>
    </p:spTree>
    <p:extLst>
      <p:ext uri="{BB962C8B-B14F-4D97-AF65-F5344CB8AC3E}">
        <p14:creationId xmlns:p14="http://schemas.microsoft.com/office/powerpoint/2010/main" val="107169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139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81895"/>
            <a:ext cx="10515600" cy="3688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326184"/>
            <a:ext cx="10515600" cy="323629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457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381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06662"/>
            <a:ext cx="5181600" cy="381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4951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26555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089466"/>
            <a:ext cx="5157787" cy="3249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6555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89466"/>
            <a:ext cx="5183188" cy="3249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70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8346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1368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8366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109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4118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11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F0886-6993-DF46-AFA9-C0D917F02EE2}" type="datetimeFigureOut">
              <a:rPr lang="en-US" smtClean="0"/>
              <a:t>6/5/2018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FACC-CD20-4544-856E-445DE0DC7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0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8629"/>
            <a:ext cx="9144000" cy="1616910"/>
          </a:xfrm>
        </p:spPr>
        <p:txBody>
          <a:bodyPr>
            <a:normAutofit fontScale="90000"/>
          </a:bodyPr>
          <a:lstStyle/>
          <a:p>
            <a:r>
              <a:rPr lang="en-US" dirty="0"/>
              <a:t>Bioretention Hydrologic Performance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87818"/>
            <a:ext cx="9144000" cy="1409350"/>
          </a:xfrm>
        </p:spPr>
        <p:txBody>
          <a:bodyPr>
            <a:normAutofit fontScale="55000" lnSpcReduction="20000"/>
          </a:bodyPr>
          <a:lstStyle/>
          <a:p>
            <a:r>
              <a:rPr lang="en-US"/>
              <a:t>Bill Taylor, Taylor Aquatic Science  </a:t>
            </a:r>
          </a:p>
          <a:p>
            <a:r>
              <a:rPr lang="en-US"/>
              <a:t>Doug Beyerlein, PE, Clear Creek Solutions, Inc.</a:t>
            </a:r>
          </a:p>
          <a:p>
            <a:r>
              <a:rPr lang="en-US"/>
              <a:t>Jenny Saltonstall, Associated Earth Sciences  </a:t>
            </a:r>
          </a:p>
          <a:p>
            <a:r>
              <a:rPr lang="en-US"/>
              <a:t>Bryan Berkompas, Aspect Consulting</a:t>
            </a:r>
          </a:p>
          <a:p>
            <a:r>
              <a:rPr lang="en-US"/>
              <a:t>Anne Cline, Chris Wright, Raedeke Associates,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9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972" y="1065402"/>
            <a:ext cx="7776595" cy="54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74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1076"/>
            <a:ext cx="10515600" cy="1023559"/>
          </a:xfrm>
        </p:spPr>
        <p:txBody>
          <a:bodyPr/>
          <a:lstStyle/>
          <a:p>
            <a:r>
              <a:rPr lang="en-US" dirty="0"/>
              <a:t>Findings  - Hydrologic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3967"/>
            <a:ext cx="10515600" cy="441620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9 months of continuous wet season monitoring (October – June)</a:t>
            </a:r>
          </a:p>
          <a:p>
            <a:endParaRPr lang="en-US" dirty="0"/>
          </a:p>
          <a:p>
            <a:r>
              <a:rPr lang="en-US" dirty="0"/>
              <a:t>All the sites infiltrated all the inflows for the entire monitoring period except for one underdrain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Variable response depending on subsurface conditions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Evidence of oversizing in highly infiltrating sites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Evidence of shallow groundwater mounding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Evidence of possible lateral subsurface flow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Evidence of subsurface leakage to an overflow outlet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Evidence of short circuiting through soil directly to underdrain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91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- Dimensions and Inflows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Cells were generally sized to original design size </a:t>
            </a:r>
          </a:p>
          <a:p>
            <a:endParaRPr lang="en-US" dirty="0"/>
          </a:p>
          <a:p>
            <a:r>
              <a:rPr lang="en-US" dirty="0"/>
              <a:t>Contributing areas can show variable runoff generation for given storm events – which is recognized in the literature</a:t>
            </a:r>
          </a:p>
        </p:txBody>
      </p:sp>
    </p:spTree>
    <p:extLst>
      <p:ext uri="{BB962C8B-B14F-4D97-AF65-F5344CB8AC3E}">
        <p14:creationId xmlns:p14="http://schemas.microsoft.com/office/powerpoint/2010/main" val="35692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795" y="407096"/>
            <a:ext cx="8108514" cy="60813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C24F31-A250-4FDD-952B-CE1478705598}"/>
              </a:ext>
            </a:extLst>
          </p:cNvPr>
          <p:cNvSpPr/>
          <p:nvPr/>
        </p:nvSpPr>
        <p:spPr>
          <a:xfrm>
            <a:off x="2520116" y="1024916"/>
            <a:ext cx="28201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Excavated Soil Profile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D1EE73-7D8D-4FBF-9C56-0B0F29512505}"/>
              </a:ext>
            </a:extLst>
          </p:cNvPr>
          <p:cNvSpPr/>
          <p:nvPr/>
        </p:nvSpPr>
        <p:spPr>
          <a:xfrm>
            <a:off x="7681867" y="840250"/>
            <a:ext cx="1458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Well Hole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33FB4D-B510-4018-9EED-5C5EE8E459B2}"/>
              </a:ext>
            </a:extLst>
          </p:cNvPr>
          <p:cNvSpPr/>
          <p:nvPr/>
        </p:nvSpPr>
        <p:spPr>
          <a:xfrm>
            <a:off x="8065821" y="3059668"/>
            <a:ext cx="1688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Well Casing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9D80D3-2A73-4CA8-9A39-071416FE1D53}"/>
              </a:ext>
            </a:extLst>
          </p:cNvPr>
          <p:cNvCxnSpPr>
            <a:cxnSpLocks/>
          </p:cNvCxnSpPr>
          <p:nvPr/>
        </p:nvCxnSpPr>
        <p:spPr>
          <a:xfrm>
            <a:off x="2672178" y="1571348"/>
            <a:ext cx="1780417" cy="78123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DD9754-F163-4D39-960F-C2EC0DA5DC74}"/>
              </a:ext>
            </a:extLst>
          </p:cNvPr>
          <p:cNvCxnSpPr>
            <a:cxnSpLocks/>
          </p:cNvCxnSpPr>
          <p:nvPr/>
        </p:nvCxnSpPr>
        <p:spPr>
          <a:xfrm flipH="1">
            <a:off x="6867602" y="1344451"/>
            <a:ext cx="1422612" cy="10081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030FF3-D1BE-4D0A-BC92-7D080024C7BB}"/>
              </a:ext>
            </a:extLst>
          </p:cNvPr>
          <p:cNvCxnSpPr>
            <a:cxnSpLocks/>
          </p:cNvCxnSpPr>
          <p:nvPr/>
        </p:nvCxnSpPr>
        <p:spPr>
          <a:xfrm flipH="1">
            <a:off x="7843520" y="3664308"/>
            <a:ext cx="833218" cy="1614778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754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– </a:t>
            </a:r>
            <a:r>
              <a:rPr lang="en-US" dirty="0" err="1"/>
              <a:t>HydroGeo</a:t>
            </a:r>
            <a:r>
              <a:rPr lang="en-US" dirty="0"/>
              <a:t> and Geotechnical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Sites covered a wide range of geotechnical and infiltration conditions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Bioretention</a:t>
            </a:r>
            <a:r>
              <a:rPr lang="en-US" dirty="0"/>
              <a:t> soil texture generally coarser than guidelines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Wide range of infiltration rates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Little site specific hydro-geo data; analyses sometimes “borrowed” from adjacent infrastructure testing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7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024" y="956345"/>
            <a:ext cx="7810149" cy="52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86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Findings - Vegetation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Shrub species surviving well</a:t>
            </a:r>
          </a:p>
          <a:p>
            <a:r>
              <a:rPr lang="en-US" dirty="0"/>
              <a:t>Herbaceous species less adaptable – depends on irrigation and species selected</a:t>
            </a:r>
          </a:p>
          <a:p>
            <a:r>
              <a:rPr lang="en-US" dirty="0"/>
              <a:t>Multiple herbaceous species in a site design tend to transition to a less diverse herbaceous community</a:t>
            </a:r>
          </a:p>
          <a:p>
            <a:r>
              <a:rPr lang="en-US" dirty="0"/>
              <a:t>Recurring issues include plant die-off, invasive species, replanting, and lack of maintenance staff capacity</a:t>
            </a:r>
          </a:p>
        </p:txBody>
      </p:sp>
    </p:spTree>
    <p:extLst>
      <p:ext uri="{BB962C8B-B14F-4D97-AF65-F5344CB8AC3E}">
        <p14:creationId xmlns:p14="http://schemas.microsoft.com/office/powerpoint/2010/main" val="4073129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73" y="1121395"/>
            <a:ext cx="11416420" cy="1325563"/>
          </a:xfrm>
        </p:spPr>
        <p:txBody>
          <a:bodyPr>
            <a:normAutofit/>
          </a:bodyPr>
          <a:lstStyle/>
          <a:p>
            <a:r>
              <a:rPr lang="en-US" dirty="0"/>
              <a:t>Findings - Modeling used in Original Site Designs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19756"/>
            <a:ext cx="10515600" cy="3688276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Wide variety of computer models used for design</a:t>
            </a:r>
            <a:br>
              <a:rPr lang="en-US" dirty="0"/>
            </a:br>
            <a:endParaRPr lang="en-US" dirty="0"/>
          </a:p>
          <a:p>
            <a:r>
              <a:rPr lang="en-US" dirty="0"/>
              <a:t>Approach to modeling was often not set up properly</a:t>
            </a:r>
            <a:br>
              <a:rPr lang="en-US" dirty="0"/>
            </a:br>
            <a:endParaRPr lang="en-US" dirty="0"/>
          </a:p>
          <a:p>
            <a:r>
              <a:rPr lang="en-US" dirty="0"/>
              <a:t>Hydrologic performance of the facilities was more due to facilities’ safety factors for infiltration, masking design errors or incorrect assumptions</a:t>
            </a:r>
          </a:p>
        </p:txBody>
      </p:sp>
    </p:spTree>
    <p:extLst>
      <p:ext uri="{BB962C8B-B14F-4D97-AF65-F5344CB8AC3E}">
        <p14:creationId xmlns:p14="http://schemas.microsoft.com/office/powerpoint/2010/main" val="4159149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81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 of model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Bioretention</a:t>
            </a:r>
            <a:r>
              <a:rPr lang="en-US" dirty="0"/>
              <a:t> facilities (using long-term site-specific rainfall data)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Passed MR #5 (LID flow control standard)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Passed MR #6 (Water Quality standard)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852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81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 of model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WWHM2012 accurately models </a:t>
            </a:r>
            <a:r>
              <a:rPr lang="en-US" dirty="0" err="1"/>
              <a:t>bioretention</a:t>
            </a:r>
            <a:r>
              <a:rPr lang="en-US" dirty="0"/>
              <a:t> facilities (within the range of expected error)</a:t>
            </a:r>
          </a:p>
          <a:p>
            <a:r>
              <a:rPr lang="en-US" dirty="0"/>
              <a:t>Possible improvements to WWHM2012</a:t>
            </a:r>
          </a:p>
          <a:p>
            <a:endParaRPr lang="en-US" dirty="0"/>
          </a:p>
          <a:p>
            <a:pPr lvl="1"/>
            <a:r>
              <a:rPr lang="en-US" dirty="0"/>
              <a:t>Add vegetative litter cover to reduce the infiltration of the ponded water into the bioretention soil mix.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Increase the evapotranspiration rate from the bioretention soil mix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18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8629"/>
            <a:ext cx="9144000" cy="1616910"/>
          </a:xfrm>
        </p:spPr>
        <p:txBody>
          <a:bodyPr>
            <a:normAutofit fontScale="90000"/>
          </a:bodyPr>
          <a:lstStyle/>
          <a:p>
            <a:r>
              <a:rPr lang="en-US" dirty="0"/>
              <a:t>Bioretention Hydrologic Performance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87818"/>
            <a:ext cx="9144000" cy="140935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Funded by the Dept of Ecology SAM Program</a:t>
            </a:r>
          </a:p>
          <a:p>
            <a:r>
              <a:rPr lang="en-US" dirty="0"/>
              <a:t>Brandi </a:t>
            </a:r>
            <a:r>
              <a:rPr lang="en-US" dirty="0" err="1"/>
              <a:t>Lubliner</a:t>
            </a:r>
            <a:r>
              <a:rPr lang="en-US" dirty="0"/>
              <a:t>, SAM Coordinator Ecology</a:t>
            </a:r>
          </a:p>
          <a:p>
            <a:r>
              <a:rPr lang="en-US" dirty="0"/>
              <a:t>Sponsored by the City of Bellingham</a:t>
            </a:r>
          </a:p>
          <a:p>
            <a:r>
              <a:rPr lang="en-US" dirty="0"/>
              <a:t>Eli </a:t>
            </a:r>
            <a:r>
              <a:rPr lang="en-US" dirty="0" err="1"/>
              <a:t>Mackiewicz</a:t>
            </a:r>
            <a:r>
              <a:rPr lang="en-US" dirty="0"/>
              <a:t>, City Bellingham</a:t>
            </a:r>
          </a:p>
        </p:txBody>
      </p:sp>
    </p:spTree>
    <p:extLst>
      <p:ext uri="{BB962C8B-B14F-4D97-AF65-F5344CB8AC3E}">
        <p14:creationId xmlns:p14="http://schemas.microsoft.com/office/powerpoint/2010/main" val="820839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81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Use of this Information to </a:t>
            </a:r>
            <a:br>
              <a:rPr lang="en-US" dirty="0"/>
            </a:br>
            <a:r>
              <a:rPr lang="en-US" dirty="0"/>
              <a:t>Improve </a:t>
            </a:r>
            <a:r>
              <a:rPr lang="en-US" dirty="0" err="1"/>
              <a:t>Stormwater</a:t>
            </a:r>
            <a:r>
              <a:rPr lang="en-US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Guidance for Design, Plan Review, and Construction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Confirm the site dimensions and  inflow and overflow structures are at proper elevations</a:t>
            </a:r>
          </a:p>
          <a:p>
            <a:pPr lvl="1"/>
            <a:r>
              <a:rPr lang="en-US" dirty="0"/>
              <a:t>Use more site-specific hydro-geologic analyses for infiltration rates</a:t>
            </a:r>
          </a:p>
          <a:p>
            <a:pPr lvl="1"/>
            <a:r>
              <a:rPr lang="en-US" dirty="0"/>
              <a:t>Confirm media is consistent with the Ecology specifications</a:t>
            </a:r>
          </a:p>
          <a:p>
            <a:pPr lvl="1"/>
            <a:r>
              <a:rPr lang="en-US" dirty="0"/>
              <a:t>Select plant species that have proven high survival rates</a:t>
            </a:r>
          </a:p>
          <a:p>
            <a:pPr lvl="1"/>
            <a:r>
              <a:rPr lang="en-US" dirty="0"/>
              <a:t>Use current WWHM2012 modeling methods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117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02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78629"/>
            <a:ext cx="9144000" cy="1616910"/>
          </a:xfrm>
        </p:spPr>
        <p:txBody>
          <a:bodyPr>
            <a:normAutofit fontScale="90000"/>
          </a:bodyPr>
          <a:lstStyle/>
          <a:p>
            <a:r>
              <a:rPr lang="en-US" dirty="0"/>
              <a:t>Bioretention Hydrologic Performance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87818"/>
            <a:ext cx="9144000" cy="1409350"/>
          </a:xfrm>
        </p:spPr>
        <p:txBody>
          <a:bodyPr>
            <a:normAutofit/>
          </a:bodyPr>
          <a:lstStyle/>
          <a:p>
            <a:r>
              <a:rPr lang="en-US" dirty="0"/>
              <a:t>Bill Taylor, Taylor Aquatic Science and Policy, Principal Investigator</a:t>
            </a:r>
          </a:p>
          <a:p>
            <a:r>
              <a:rPr lang="en-US" dirty="0"/>
              <a:t>Doug </a:t>
            </a:r>
            <a:r>
              <a:rPr lang="en-US" dirty="0" err="1"/>
              <a:t>Beyerlein</a:t>
            </a:r>
            <a:r>
              <a:rPr lang="en-US" dirty="0"/>
              <a:t>, Clear Creek Solutions, Project Manager</a:t>
            </a:r>
          </a:p>
        </p:txBody>
      </p:sp>
    </p:spTree>
    <p:extLst>
      <p:ext uri="{BB962C8B-B14F-4D97-AF65-F5344CB8AC3E}">
        <p14:creationId xmlns:p14="http://schemas.microsoft.com/office/powerpoint/2010/main" val="1097809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Purpose of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Provide adaptive management feedback from actual hydrologic performance of </a:t>
            </a:r>
            <a:r>
              <a:rPr lang="en-US" dirty="0" err="1"/>
              <a:t>bioretention</a:t>
            </a:r>
            <a:r>
              <a:rPr lang="en-US" dirty="0"/>
              <a:t> facilities</a:t>
            </a:r>
          </a:p>
          <a:p>
            <a:endParaRPr lang="en-US" dirty="0"/>
          </a:p>
          <a:p>
            <a:r>
              <a:rPr lang="en-US" dirty="0" err="1"/>
              <a:t>Evaulate</a:t>
            </a:r>
            <a:r>
              <a:rPr lang="en-US" dirty="0"/>
              <a:t> hydrologic performance based on SWMMWW design guidelines as they relate to the Western Washington Hydrology Model (WWHM) 2012</a:t>
            </a:r>
          </a:p>
        </p:txBody>
      </p:sp>
    </p:spTree>
    <p:extLst>
      <p:ext uri="{BB962C8B-B14F-4D97-AF65-F5344CB8AC3E}">
        <p14:creationId xmlns:p14="http://schemas.microsoft.com/office/powerpoint/2010/main" val="619749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/>
              <a:t>Bioretention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Stormwater</a:t>
            </a:r>
            <a:r>
              <a:rPr lang="en-US" dirty="0"/>
              <a:t> Management Manual for Western Washington </a:t>
            </a:r>
            <a:br>
              <a:rPr lang="en-US" dirty="0"/>
            </a:br>
            <a:r>
              <a:rPr lang="en-US" dirty="0"/>
              <a:t>(SWMMWW) guides LID design</a:t>
            </a:r>
          </a:p>
          <a:p>
            <a:endParaRPr lang="en-US" dirty="0"/>
          </a:p>
          <a:p>
            <a:r>
              <a:rPr lang="en-US" dirty="0"/>
              <a:t>Bioretention facilities are designed under the SWMMWW using the Western Washington Hydrology Model (WWHM) 2012</a:t>
            </a:r>
          </a:p>
        </p:txBody>
      </p:sp>
    </p:spTree>
    <p:extLst>
      <p:ext uri="{BB962C8B-B14F-4D97-AF65-F5344CB8AC3E}">
        <p14:creationId xmlns:p14="http://schemas.microsoft.com/office/powerpoint/2010/main" val="3060889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9" y="910961"/>
            <a:ext cx="1869855" cy="4416047"/>
          </a:xfrm>
        </p:spPr>
        <p:txBody>
          <a:bodyPr>
            <a:normAutofit fontScale="90000"/>
          </a:bodyPr>
          <a:lstStyle/>
          <a:p>
            <a:r>
              <a:rPr lang="en-US" dirty="0"/>
              <a:t>Ten Selected Site Locations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Wide Range of Subsurface Conditions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839788" y="2511162"/>
            <a:ext cx="2213805" cy="38115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"/>
          </p:nvPr>
        </p:nvSpPr>
        <p:spPr/>
      </p:sp>
      <p:pic>
        <p:nvPicPr>
          <p:cNvPr id="1026" name="Picture 2" descr="U:\2015\2015-037 Bellingham Bioretention Study\Taylor Material\StormCon_2017_WAHydro_Soc\150387_BioretentionVicinityExtract05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83" y="625128"/>
            <a:ext cx="4431484" cy="56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138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1395"/>
            <a:ext cx="10876984" cy="1325563"/>
          </a:xfrm>
        </p:spPr>
        <p:txBody>
          <a:bodyPr/>
          <a:lstStyle/>
          <a:p>
            <a:r>
              <a:rPr lang="en-US" dirty="0" err="1"/>
              <a:t>Bioretention</a:t>
            </a:r>
            <a:r>
              <a:rPr lang="en-US" dirty="0"/>
              <a:t> Computer Modeling: WWHM2012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036"/>
          <a:stretch/>
        </p:blipFill>
        <p:spPr>
          <a:xfrm>
            <a:off x="2498757" y="2165424"/>
            <a:ext cx="7110833" cy="41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26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82" y="771751"/>
            <a:ext cx="8103765" cy="572132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Bellevue site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3364684" cy="3811636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Ponding at the inlet</a:t>
            </a:r>
          </a:p>
          <a:p>
            <a:r>
              <a:rPr lang="en-US" dirty="0"/>
              <a:t>No ponding at the outlet</a:t>
            </a:r>
          </a:p>
          <a:p>
            <a:r>
              <a:rPr lang="en-US" dirty="0"/>
              <a:t>Infiltrating in upstream area</a:t>
            </a:r>
          </a:p>
          <a:p>
            <a:endParaRPr lang="en-US" dirty="0"/>
          </a:p>
          <a:p>
            <a:r>
              <a:rPr lang="en-US" dirty="0"/>
              <a:t>Small outflow occurring suggesting bypass leakage to overflow structure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33101" y="3565321"/>
            <a:ext cx="2439099" cy="864066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867325" y="4311941"/>
            <a:ext cx="3523376" cy="1468074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639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Bellevue site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7832" y="2171684"/>
            <a:ext cx="3364684" cy="381163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Rainfall</a:t>
            </a:r>
          </a:p>
          <a:p>
            <a:endParaRPr lang="en-US" dirty="0"/>
          </a:p>
          <a:p>
            <a:r>
              <a:rPr lang="en-US" dirty="0"/>
              <a:t>Ponding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Red (model)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Blue (monitored)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67" y="1950824"/>
            <a:ext cx="7948026" cy="455119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883121" y="2869949"/>
            <a:ext cx="1819746" cy="4526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36146" y="4756387"/>
            <a:ext cx="953082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38736" y="4400412"/>
            <a:ext cx="1779249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423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85" y="860501"/>
            <a:ext cx="4910455" cy="379476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587" y="900188"/>
            <a:ext cx="4808220" cy="371538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4655261"/>
            <a:ext cx="10515600" cy="18804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Mill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cells adjacent to each other: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dirty="0"/>
              <a:t>Minimal ponding with subsurface groundwater receding</a:t>
            </a:r>
          </a:p>
          <a:p>
            <a:pPr marL="2171700" lvl="4" indent="-342900">
              <a:buFont typeface="Arial" panose="020B0604020202020204" pitchFamily="34" charset="0"/>
              <a:buChar char="•"/>
            </a:pPr>
            <a:r>
              <a:rPr lang="en-US" dirty="0"/>
              <a:t>Maximum ponding with continuous elevated groundwater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363985" y="3464653"/>
            <a:ext cx="2416031" cy="2046915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628449" y="3635511"/>
            <a:ext cx="1506498" cy="2303561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54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0" y="2511425"/>
            <a:ext cx="2214563" cy="38115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U:\2015\2015-037 Bellingham Bioretention Study\Taylor Material\StormCon_2017_WAHydro_Soc\150387_BioretentionVicinityExtract05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83" y="625128"/>
            <a:ext cx="4431484" cy="56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8527CB-D8A9-49D9-A199-23FA4318CABC}"/>
              </a:ext>
            </a:extLst>
          </p:cNvPr>
          <p:cNvSpPr txBox="1"/>
          <p:nvPr/>
        </p:nvSpPr>
        <p:spPr>
          <a:xfrm>
            <a:off x="3053593" y="1441187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Bellingham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F1206F-6856-4AA9-A6DE-8786F2FB2244}"/>
              </a:ext>
            </a:extLst>
          </p:cNvPr>
          <p:cNvSpPr txBox="1"/>
          <p:nvPr/>
        </p:nvSpPr>
        <p:spPr>
          <a:xfrm>
            <a:off x="3391270" y="5504155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Olympia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013C3B-F3E2-4310-BF9F-54A0F951067E}"/>
              </a:ext>
            </a:extLst>
          </p:cNvPr>
          <p:cNvSpPr txBox="1"/>
          <p:nvPr/>
        </p:nvSpPr>
        <p:spPr>
          <a:xfrm>
            <a:off x="3391270" y="3429000"/>
            <a:ext cx="928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Poulsbo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B98DD-23EA-45BA-BA96-73C9B7552F9A}"/>
              </a:ext>
            </a:extLst>
          </p:cNvPr>
          <p:cNvSpPr txBox="1"/>
          <p:nvPr/>
        </p:nvSpPr>
        <p:spPr>
          <a:xfrm>
            <a:off x="9614517" y="3728621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Issaquah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848512-B076-4ABA-804E-064F14606438}"/>
              </a:ext>
            </a:extLst>
          </p:cNvPr>
          <p:cNvCxnSpPr/>
          <p:nvPr/>
        </p:nvCxnSpPr>
        <p:spPr>
          <a:xfrm flipV="1">
            <a:off x="4438834" y="1065320"/>
            <a:ext cx="2468880" cy="74519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BB5184-2259-417D-A4CF-A46AAD775E05}"/>
              </a:ext>
            </a:extLst>
          </p:cNvPr>
          <p:cNvCxnSpPr>
            <a:cxnSpLocks/>
          </p:cNvCxnSpPr>
          <p:nvPr/>
        </p:nvCxnSpPr>
        <p:spPr>
          <a:xfrm flipV="1">
            <a:off x="3770827" y="3798332"/>
            <a:ext cx="2763138" cy="27422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052218-F64F-4408-AB8F-B0E951128FC5}"/>
              </a:ext>
            </a:extLst>
          </p:cNvPr>
          <p:cNvCxnSpPr>
            <a:cxnSpLocks/>
          </p:cNvCxnSpPr>
          <p:nvPr/>
        </p:nvCxnSpPr>
        <p:spPr>
          <a:xfrm flipV="1">
            <a:off x="3816392" y="5786145"/>
            <a:ext cx="1856882" cy="17046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7AE1E4-1B3D-4618-9FC1-F4E9126F19B6}"/>
              </a:ext>
            </a:extLst>
          </p:cNvPr>
          <p:cNvCxnSpPr>
            <a:cxnSpLocks/>
          </p:cNvCxnSpPr>
          <p:nvPr/>
        </p:nvCxnSpPr>
        <p:spPr>
          <a:xfrm flipH="1">
            <a:off x="8007658" y="4097953"/>
            <a:ext cx="1955108" cy="31900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525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1238715" y="922788"/>
            <a:ext cx="11145250" cy="7544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PRELIMINARY FINDINGS – HYDROGEOLOGIC SETTINGS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92429" y="1451295"/>
            <a:ext cx="6783286" cy="49134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Geomorphic and Hydrogeologic Setting</a:t>
            </a:r>
          </a:p>
          <a:p>
            <a:r>
              <a:rPr lang="en-US" dirty="0">
                <a:solidFill>
                  <a:schemeClr val="tx1"/>
                </a:solidFill>
              </a:rPr>
              <a:t>Glaciated Upland – 4 cells</a:t>
            </a:r>
          </a:p>
          <a:p>
            <a:pPr lvl="1"/>
            <a:r>
              <a:rPr lang="en-US" dirty="0">
                <a:latin typeface="+mj-lt"/>
              </a:rPr>
              <a:t>1 in advance outwash, deep ground water	 </a:t>
            </a:r>
          </a:p>
          <a:p>
            <a:pPr lvl="1"/>
            <a:r>
              <a:rPr lang="en-US" dirty="0">
                <a:latin typeface="+mj-lt"/>
              </a:rPr>
              <a:t>2 in weathered till, perched ground water</a:t>
            </a:r>
          </a:p>
          <a:p>
            <a:pPr lvl="1"/>
            <a:r>
              <a:rPr lang="en-US" dirty="0">
                <a:latin typeface="+mj-lt"/>
              </a:rPr>
              <a:t>1 in unweathered till, but with underdrain</a:t>
            </a:r>
          </a:p>
          <a:p>
            <a:r>
              <a:rPr lang="en-US" dirty="0">
                <a:solidFill>
                  <a:schemeClr val="tx1"/>
                </a:solidFill>
              </a:rPr>
              <a:t>Outwash Plain – 5 cells</a:t>
            </a:r>
          </a:p>
          <a:p>
            <a:pPr lvl="1"/>
            <a:r>
              <a:rPr lang="en-US" dirty="0">
                <a:latin typeface="+mj-lt"/>
              </a:rPr>
              <a:t>2 in gravel, deep ground water</a:t>
            </a:r>
          </a:p>
          <a:p>
            <a:pPr lvl="1"/>
            <a:r>
              <a:rPr lang="en-US" dirty="0">
                <a:latin typeface="+mj-lt"/>
              </a:rPr>
              <a:t>2 in sand, moderate ground water</a:t>
            </a:r>
          </a:p>
          <a:p>
            <a:pPr lvl="1"/>
            <a:r>
              <a:rPr lang="en-US" dirty="0">
                <a:latin typeface="+mj-lt"/>
              </a:rPr>
              <a:t>1 in gravel, shallow ground water</a:t>
            </a:r>
          </a:p>
          <a:p>
            <a:r>
              <a:rPr lang="en-US" dirty="0">
                <a:solidFill>
                  <a:schemeClr val="tx1"/>
                </a:solidFill>
              </a:rPr>
              <a:t>Alluvial Valley – 1 cell, recent alluvium, shallow ground water</a:t>
            </a: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7122694" y="1451294"/>
            <a:ext cx="4812631" cy="49134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Flow Control Performance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>
                <a:solidFill>
                  <a:schemeClr val="tx1"/>
                </a:solidFill>
              </a:rPr>
              <a:t>Relative to Design?</a:t>
            </a:r>
            <a:endParaRPr lang="en-US" sz="2800" dirty="0">
              <a:solidFill>
                <a:schemeClr val="tx1"/>
              </a:solidFill>
            </a:endParaRPr>
          </a:p>
          <a:p>
            <a:pPr marL="274320" lvl="1"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 Yes, high performing </a:t>
            </a:r>
            <a:r>
              <a:rPr lang="en-US" b="1" dirty="0">
                <a:latin typeface="+mj-lt"/>
              </a:rPr>
              <a:t>outwash</a:t>
            </a:r>
            <a:r>
              <a:rPr lang="en-US" dirty="0">
                <a:latin typeface="+mj-lt"/>
              </a:rPr>
              <a:t>	 </a:t>
            </a:r>
          </a:p>
          <a:p>
            <a:pPr marL="274320" lvl="1">
              <a:buFont typeface="Calibri Light" panose="020F0302020204030204" pitchFamily="34" charset="0"/>
              <a:buChar char="−"/>
            </a:pPr>
            <a:r>
              <a:rPr lang="en-US" dirty="0">
                <a:latin typeface="+mj-lt"/>
              </a:rPr>
              <a:t>? – Uncertain, lateral flow</a:t>
            </a:r>
          </a:p>
          <a:p>
            <a:pPr marL="274320" lvl="1">
              <a:spcAft>
                <a:spcPts val="600"/>
              </a:spcAft>
              <a:buFont typeface="Calibri Light" panose="020F0302020204030204" pitchFamily="34" charset="0"/>
              <a:buChar char="−"/>
            </a:pPr>
            <a:r>
              <a:rPr lang="en-US" dirty="0">
                <a:latin typeface="+mj-lt"/>
              </a:rPr>
              <a:t>? – Unlikely, short circuiting to underdrain, no retention</a:t>
            </a:r>
          </a:p>
          <a:p>
            <a:pPr marL="274320" lvl="1"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 Yes, high performing </a:t>
            </a:r>
            <a:r>
              <a:rPr lang="en-US" b="1" dirty="0">
                <a:latin typeface="+mj-lt"/>
              </a:rPr>
              <a:t>outwash</a:t>
            </a:r>
          </a:p>
          <a:p>
            <a:pPr marL="274320" lvl="1"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 Yes, high performing </a:t>
            </a:r>
            <a:r>
              <a:rPr lang="en-US" b="1" dirty="0">
                <a:latin typeface="+mj-lt"/>
              </a:rPr>
              <a:t>outwash</a:t>
            </a:r>
          </a:p>
          <a:p>
            <a:pPr marL="274320"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latin typeface="+mj-lt"/>
              </a:rPr>
              <a:t> Yes, high performing </a:t>
            </a:r>
            <a:r>
              <a:rPr lang="en-US" b="1" dirty="0">
                <a:latin typeface="+mj-lt"/>
              </a:rPr>
              <a:t>outwash</a:t>
            </a:r>
          </a:p>
          <a:p>
            <a:pPr marL="274320" lvl="1">
              <a:buFont typeface="Calibri Light" panose="020F0302020204030204" pitchFamily="34" charset="0"/>
              <a:buChar char="−"/>
            </a:pPr>
            <a:r>
              <a:rPr lang="en-US" dirty="0">
                <a:latin typeface="+mj-lt"/>
              </a:rPr>
              <a:t>? – Uncertain, shallow ground water mounding influence</a:t>
            </a:r>
          </a:p>
        </p:txBody>
      </p:sp>
    </p:spTree>
    <p:extLst>
      <p:ext uri="{BB962C8B-B14F-4D97-AF65-F5344CB8AC3E}">
        <p14:creationId xmlns:p14="http://schemas.microsoft.com/office/powerpoint/2010/main" val="295734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24533" r="27471" b="10756"/>
          <a:stretch/>
        </p:blipFill>
        <p:spPr>
          <a:xfrm>
            <a:off x="3352800" y="23328"/>
            <a:ext cx="6036542" cy="6462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1237671"/>
            <a:ext cx="211755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Recommended Grain Size Envelope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371072" y="1884000"/>
            <a:ext cx="1005089" cy="12402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 rot="17285381">
            <a:off x="6598108" y="3229009"/>
            <a:ext cx="527820" cy="2248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647308" y="2931487"/>
            <a:ext cx="211755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Fine Sand and Silts Outside Envelope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11834" y="3854817"/>
            <a:ext cx="2058924" cy="498283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 rot="19649865">
            <a:off x="5972779" y="3087983"/>
            <a:ext cx="527820" cy="567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76400" y="2708702"/>
            <a:ext cx="1866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Imported Soil</a:t>
            </a:r>
          </a:p>
          <a:p>
            <a:r>
              <a:rPr lang="en-US" sz="2400" dirty="0"/>
              <a:t>Grain Size </a:t>
            </a:r>
          </a:p>
          <a:p>
            <a:r>
              <a:rPr lang="en-US" sz="2400" dirty="0"/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28695892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124743"/>
              </p:ext>
            </p:extLst>
          </p:nvPr>
        </p:nvGraphicFramePr>
        <p:xfrm>
          <a:off x="150506" y="1464584"/>
          <a:ext cx="5744970" cy="43850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2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82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5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70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2296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n-lt"/>
                        </a:rPr>
                        <a:t>Ecology 2014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Site</a:t>
                      </a:r>
                    </a:p>
                  </a:txBody>
                  <a:tcPr marL="65270" marR="65270" marT="0" marB="0" anchor="b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Bioretention Soil Characteristics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Coefficient of Uniformity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9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sng" dirty="0">
                          <a:solidFill>
                            <a:schemeClr val="bg1"/>
                          </a:solidFill>
                          <a:effectLst/>
                        </a:rPr>
                        <a:t>Average</a:t>
                      </a:r>
                      <a:endParaRPr lang="en-US" sz="1600" b="0" u="sng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u="sng" dirty="0">
                          <a:solidFill>
                            <a:schemeClr val="bg1"/>
                          </a:solidFill>
                          <a:effectLst/>
                        </a:rPr>
                        <a:t>Average</a:t>
                      </a: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 Grain Size, % Passing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479">
                <a:tc v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% OM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#200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#100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</a:rPr>
                        <a:t>#40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Cu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8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</a:rPr>
                        <a:t>5 to 8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</a:rPr>
                        <a:t>2 - 5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</a:rPr>
                        <a:t>4 - 10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solidFill>
                            <a:srgbClr val="FFFF00"/>
                          </a:solidFill>
                          <a:effectLst/>
                        </a:rPr>
                        <a:t>25 - 40</a:t>
                      </a:r>
                      <a:endParaRPr lang="en-US" sz="2000" b="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4 or greater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B145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0.4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3.9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BBD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5.3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0.7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IHS#24</a:t>
                      </a: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5.8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7.6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7.1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MCCA1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1.1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MCCA2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4.3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</a:rPr>
                        <a:t>NOL</a:t>
                      </a:r>
                      <a:endParaRPr lang="en-US" sz="1600" b="0" dirty="0">
                        <a:effectLst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0.6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ORLA1B</a:t>
                      </a: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6.5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ORLA2B</a:t>
                      </a: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4.2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7.7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3.4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</a:rPr>
                        <a:t>SLP</a:t>
                      </a:r>
                      <a:r>
                        <a:rPr lang="en-US" sz="1600" b="0" dirty="0">
                          <a:effectLst/>
                        </a:rPr>
                        <a:t> I</a:t>
                      </a: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3.5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2.7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effectLst/>
                        </a:rPr>
                        <a:t>SLP</a:t>
                      </a:r>
                      <a:r>
                        <a:rPr lang="en-US" sz="1600" b="0" dirty="0">
                          <a:effectLst/>
                        </a:rPr>
                        <a:t> J</a:t>
                      </a:r>
                    </a:p>
                  </a:txBody>
                  <a:tcPr marL="65270" marR="6527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2.6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0.2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0.8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3.0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270" marR="6527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43096" y="560764"/>
            <a:ext cx="4875388" cy="904840"/>
          </a:xfrm>
        </p:spPr>
        <p:txBody>
          <a:bodyPr/>
          <a:lstStyle/>
          <a:p>
            <a:pPr algn="ctr">
              <a:spcBef>
                <a:spcPts val="600"/>
              </a:spcBef>
            </a:pPr>
            <a:r>
              <a:rPr lang="en-US" dirty="0"/>
              <a:t>BIORETENTION SOIL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2" t="24533" r="27471" b="10756"/>
          <a:stretch/>
        </p:blipFill>
        <p:spPr>
          <a:xfrm>
            <a:off x="6107330" y="323161"/>
            <a:ext cx="6036542" cy="646265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512068"/>
              </p:ext>
            </p:extLst>
          </p:nvPr>
        </p:nvGraphicFramePr>
        <p:xfrm>
          <a:off x="3737810" y="6023009"/>
          <a:ext cx="1387643" cy="310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9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18288" marR="18288" marT="18288" marB="1828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Out of Spec</a:t>
                      </a:r>
                    </a:p>
                  </a:txBody>
                  <a:tcPr marL="18288" marR="18288" marT="18288" marB="18288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288379" y="1560836"/>
            <a:ext cx="211755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Recommended Grain Size Envelope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742947" y="2207167"/>
            <a:ext cx="946485" cy="840833"/>
          </a:xfrm>
          <a:prstGeom prst="straightConnector1">
            <a:avLst/>
          </a:prstGeom>
          <a:ln w="25400">
            <a:solidFill>
              <a:srgbClr val="00206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2372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340164" y="674484"/>
            <a:ext cx="9483662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5400" dirty="0" err="1"/>
              <a:t>Bioretention</a:t>
            </a:r>
            <a:r>
              <a:rPr lang="en-US" altLang="en-US" sz="5400" dirty="0"/>
              <a:t> Hydrologic Performance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968722" y="1905000"/>
            <a:ext cx="497488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Bioretention can meet both flow control and water quality goals – if designed correctly.  </a:t>
            </a:r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en-US" sz="2400" dirty="0"/>
          </a:p>
          <a:p>
            <a:pPr marL="342900" indent="-342900">
              <a:spcBef>
                <a:spcPct val="5000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en-US" sz="2400" dirty="0"/>
              <a:t>But you can’t design it correctly if you can’t model its hydrologic performance correctly.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606" y="1938950"/>
            <a:ext cx="421879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024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46" y="1602879"/>
            <a:ext cx="6582137" cy="37024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2218" y="5709036"/>
            <a:ext cx="3675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#1: Minimal ponding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9030" y="5549774"/>
            <a:ext cx="3956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#2: Maximum ponding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469" y="1451456"/>
            <a:ext cx="4741976" cy="377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08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17368" r="20847" b="-278"/>
          <a:stretch/>
        </p:blipFill>
        <p:spPr>
          <a:xfrm>
            <a:off x="4762123" y="1206535"/>
            <a:ext cx="6799153" cy="5212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546" y="1678940"/>
            <a:ext cx="3675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Mill Creek</a:t>
            </a:r>
          </a:p>
          <a:p>
            <a:r>
              <a:rPr lang="en-US" sz="3200" dirty="0"/>
              <a:t>#1: Minimal ponding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604" y="4264182"/>
            <a:ext cx="44271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#2: Maximum ponding</a:t>
            </a:r>
          </a:p>
          <a:p>
            <a:r>
              <a:rPr lang="en-US" sz="3200" dirty="0"/>
              <a:t>(due to unintended inflow from permeable pavement parking lot)</a:t>
            </a:r>
          </a:p>
        </p:txBody>
      </p:sp>
      <p:sp>
        <p:nvSpPr>
          <p:cNvPr id="7" name="Oval 6"/>
          <p:cNvSpPr/>
          <p:nvPr/>
        </p:nvSpPr>
        <p:spPr>
          <a:xfrm>
            <a:off x="5993394" y="2625505"/>
            <a:ext cx="1131683" cy="914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711635" y="4190246"/>
            <a:ext cx="1131683" cy="9144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45253" y="2480317"/>
            <a:ext cx="1548141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64182" y="4590844"/>
            <a:ext cx="241576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597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30" y="2052076"/>
            <a:ext cx="7074254" cy="40508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 Creek site #1: Minimal Ponding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7832" y="2171684"/>
            <a:ext cx="3364684" cy="3811636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Rainfall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Minimal Ponding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Red (model)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Blue (monitored)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003166" y="2732297"/>
            <a:ext cx="2534864" cy="4526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44457" y="5486402"/>
            <a:ext cx="1642175" cy="16714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60567" y="5135526"/>
            <a:ext cx="2324388" cy="43444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147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884" y="1961788"/>
            <a:ext cx="7579390" cy="434010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 Creek site #2: Maximum Ponding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67832" y="2171684"/>
            <a:ext cx="3364684" cy="3811636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Rainfall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Maximum Ponding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Red (model)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Blue (monitored)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883121" y="2869949"/>
            <a:ext cx="2534864" cy="4526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44457" y="5486400"/>
            <a:ext cx="1338176" cy="8506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660567" y="5135526"/>
            <a:ext cx="1943897" cy="30834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556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268" t="19646" r="6101" b="8153"/>
          <a:stretch/>
        </p:blipFill>
        <p:spPr bwMode="auto">
          <a:xfrm>
            <a:off x="2298583" y="981511"/>
            <a:ext cx="7415868" cy="4949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53481" y="760491"/>
            <a:ext cx="3675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WWHM2012 </a:t>
            </a:r>
          </a:p>
        </p:txBody>
      </p:sp>
    </p:spTree>
    <p:extLst>
      <p:ext uri="{BB962C8B-B14F-4D97-AF65-F5344CB8AC3E}">
        <p14:creationId xmlns:p14="http://schemas.microsoft.com/office/powerpoint/2010/main" val="3234428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811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 of model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Bioretention</a:t>
            </a:r>
            <a:r>
              <a:rPr lang="en-US" dirty="0"/>
              <a:t> facilities failed MR #7 (Stream Protection flow control standard) because their surface ponding overflow control structure(s) release too much water too quickly.</a:t>
            </a:r>
          </a:p>
          <a:p>
            <a:endParaRPr lang="en-US" dirty="0"/>
          </a:p>
          <a:p>
            <a:r>
              <a:rPr lang="en-US" dirty="0"/>
              <a:t>Can be fixed by installing graduated                                                             outlet control structures.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8" t="46420" r="18178" b="27933"/>
          <a:stretch/>
        </p:blipFill>
        <p:spPr bwMode="auto">
          <a:xfrm>
            <a:off x="6910036" y="3911097"/>
            <a:ext cx="4578812" cy="224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935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21395"/>
            <a:ext cx="10515600" cy="281277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3087"/>
            <a:ext cx="10515600" cy="431708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How are constructed bioretention facilities performing hydrologically?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What design elements may be affecting their performance?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What are some recommendations to engineers and plan reviewers for future designs?</a:t>
            </a:r>
            <a:br>
              <a:rPr lang="en-US" sz="3600" dirty="0"/>
            </a:b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70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50" y="0"/>
            <a:ext cx="8772395" cy="657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46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88" y="115866"/>
            <a:ext cx="8530224" cy="639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4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76" y="237994"/>
            <a:ext cx="8484295" cy="63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58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Evaluate Site Components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Facility dimensions and contributing areas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Bioretention</a:t>
            </a:r>
            <a:r>
              <a:rPr lang="en-US" dirty="0"/>
              <a:t> soil and subsurface composition; infiltration tests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Hydrology – rainfall, inflow, outflow, ponding and groundwater </a:t>
            </a:r>
            <a:br>
              <a:rPr lang="en-US" dirty="0"/>
            </a:br>
            <a:endParaRPr lang="en-US" dirty="0"/>
          </a:p>
          <a:p>
            <a:r>
              <a:rPr lang="en-US" dirty="0"/>
              <a:t>Vegetation – herbaceous and shrub composition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79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89" y="2799193"/>
            <a:ext cx="10515600" cy="2083200"/>
          </a:xfrm>
        </p:spPr>
        <p:txBody>
          <a:bodyPr/>
          <a:lstStyle/>
          <a:p>
            <a:pPr algn="ctr"/>
            <a:r>
              <a:rPr lang="en-US" dirty="0"/>
              <a:t>Analyze All the Component Data </a:t>
            </a:r>
            <a:br>
              <a:rPr lang="en-US" dirty="0"/>
            </a:br>
            <a:r>
              <a:rPr lang="en-US" dirty="0"/>
              <a:t>for Design Improvements</a:t>
            </a:r>
          </a:p>
        </p:txBody>
      </p:sp>
    </p:spTree>
    <p:extLst>
      <p:ext uri="{BB962C8B-B14F-4D97-AF65-F5344CB8AC3E}">
        <p14:creationId xmlns:p14="http://schemas.microsoft.com/office/powerpoint/2010/main" val="3152054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849</Words>
  <Application>Microsoft Office PowerPoint</Application>
  <PresentationFormat>Widescreen</PresentationFormat>
  <Paragraphs>286</Paragraphs>
  <Slides>39</Slides>
  <Notes>19</Notes>
  <HiddenSlides>18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 New Roman</vt:lpstr>
      <vt:lpstr>Wingdings</vt:lpstr>
      <vt:lpstr>Office Theme</vt:lpstr>
      <vt:lpstr>Bioretention Hydrologic Performance Study</vt:lpstr>
      <vt:lpstr>Bioretention Hydrologic Performance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Evaluate Site Components</vt:lpstr>
      <vt:lpstr>Analyze All the Component Data  for Design Improvements</vt:lpstr>
      <vt:lpstr>PowerPoint Presentation</vt:lpstr>
      <vt:lpstr>Findings  - Hydrologic Response</vt:lpstr>
      <vt:lpstr>Findings - Dimensions and Inflows</vt:lpstr>
      <vt:lpstr>PowerPoint Presentation</vt:lpstr>
      <vt:lpstr>Findings – HydroGeo and Geotechnical</vt:lpstr>
      <vt:lpstr>PowerPoint Presentation</vt:lpstr>
      <vt:lpstr>Findings - Vegetation</vt:lpstr>
      <vt:lpstr>Findings - Modeling used in Original Site Designs</vt:lpstr>
      <vt:lpstr>Summary of model results</vt:lpstr>
      <vt:lpstr>Summary of model results</vt:lpstr>
      <vt:lpstr>Use of this Information to  Improve Stormwater Management</vt:lpstr>
      <vt:lpstr>PowerPoint Presentation</vt:lpstr>
      <vt:lpstr>Bioretention Hydrologic Performance Study</vt:lpstr>
      <vt:lpstr>Purpose of Study</vt:lpstr>
      <vt:lpstr>Bioretention Background</vt:lpstr>
      <vt:lpstr>Ten Selected Site Locations  Wide Range of Subsurface Conditions</vt:lpstr>
      <vt:lpstr>Bioretention Computer Modeling: WWHM2012</vt:lpstr>
      <vt:lpstr>Bellevue site</vt:lpstr>
      <vt:lpstr>Bellevue site</vt:lpstr>
      <vt:lpstr>PowerPoint Presentation</vt:lpstr>
      <vt:lpstr>PowerPoint Presentation</vt:lpstr>
      <vt:lpstr>PowerPoint Presentation</vt:lpstr>
      <vt:lpstr>PowerPoint Presentation</vt:lpstr>
      <vt:lpstr>Bioretention Hydrologic Performance</vt:lpstr>
      <vt:lpstr>PowerPoint Presentation</vt:lpstr>
      <vt:lpstr>PowerPoint Presentation</vt:lpstr>
      <vt:lpstr>Mill Creek site #1: Minimal Ponding</vt:lpstr>
      <vt:lpstr>Mill Creek site #2: Maximum Ponding</vt:lpstr>
      <vt:lpstr>PowerPoint Presentation</vt:lpstr>
      <vt:lpstr>Summary of model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Bill Taylor</cp:lastModifiedBy>
  <cp:revision>102</cp:revision>
  <dcterms:created xsi:type="dcterms:W3CDTF">2017-03-06T23:20:59Z</dcterms:created>
  <dcterms:modified xsi:type="dcterms:W3CDTF">2018-06-05T21:48:23Z</dcterms:modified>
</cp:coreProperties>
</file>