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57" r:id="rId3"/>
    <p:sldId id="259" r:id="rId4"/>
    <p:sldId id="268" r:id="rId5"/>
    <p:sldId id="269" r:id="rId6"/>
    <p:sldId id="262" r:id="rId7"/>
    <p:sldId id="263" r:id="rId8"/>
    <p:sldId id="272" r:id="rId9"/>
    <p:sldId id="264" r:id="rId10"/>
    <p:sldId id="275" r:id="rId11"/>
    <p:sldId id="265" r:id="rId12"/>
    <p:sldId id="274" r:id="rId13"/>
    <p:sldId id="266" r:id="rId14"/>
    <p:sldId id="267" r:id="rId15"/>
    <p:sldId id="270" r:id="rId16"/>
    <p:sldId id="271"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74079" autoAdjust="0"/>
  </p:normalViewPr>
  <p:slideViewPr>
    <p:cSldViewPr snapToGrid="0" snapToObjects="1">
      <p:cViewPr varScale="1">
        <p:scale>
          <a:sx n="93" d="100"/>
          <a:sy n="93" d="100"/>
        </p:scale>
        <p:origin x="588" y="78"/>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91" d="100"/>
          <a:sy n="91" d="100"/>
        </p:scale>
        <p:origin x="362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6285D37-F771-44C0-93B4-8DFE3FFF15FA}" type="datetimeFigureOut">
              <a:rPr lang="en-US" smtClean="0"/>
              <a:t>3/26/2019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FE0EFDE-8A91-4341-9F90-F0841F8CA347}" type="slidenum">
              <a:rPr lang="en-US" smtClean="0"/>
              <a:t>‹#›</a:t>
            </a:fld>
            <a:endParaRPr lang="en-US"/>
          </a:p>
        </p:txBody>
      </p:sp>
    </p:spTree>
    <p:extLst>
      <p:ext uri="{BB962C8B-B14F-4D97-AF65-F5344CB8AC3E}">
        <p14:creationId xmlns:p14="http://schemas.microsoft.com/office/powerpoint/2010/main" val="269814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E0EFDE-8A91-4341-9F90-F0841F8CA347}" type="slidenum">
              <a:rPr lang="en-US" smtClean="0"/>
              <a:t>1</a:t>
            </a:fld>
            <a:endParaRPr lang="en-US"/>
          </a:p>
        </p:txBody>
      </p:sp>
    </p:spTree>
    <p:extLst>
      <p:ext uri="{BB962C8B-B14F-4D97-AF65-F5344CB8AC3E}">
        <p14:creationId xmlns:p14="http://schemas.microsoft.com/office/powerpoint/2010/main" val="130645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Most IDDEs across the region are vehicle accidents – but our IDDE programs respond</a:t>
            </a:r>
            <a:r>
              <a:rPr lang="en-US" sz="1200" baseline="0" dirty="0"/>
              <a:t> to everything. Knowing this can help us use staff more wisely. </a:t>
            </a:r>
            <a:r>
              <a:rPr lang="en-US" sz="1200" dirty="0"/>
              <a:t>SAM</a:t>
            </a:r>
            <a:r>
              <a:rPr lang="en-US" sz="1200" baseline="0" dirty="0"/>
              <a:t> recommends o</a:t>
            </a:r>
            <a:r>
              <a:rPr lang="en-US" sz="1200" dirty="0"/>
              <a:t>ur</a:t>
            </a:r>
            <a:r>
              <a:rPr lang="en-US" sz="1200" baseline="0" dirty="0"/>
              <a:t> p</a:t>
            </a:r>
            <a:r>
              <a:rPr lang="en-US" sz="1200" dirty="0"/>
              <a:t>ollution</a:t>
            </a:r>
            <a:r>
              <a:rPr lang="en-US" sz="1200" baseline="0" dirty="0"/>
              <a:t> prevention efforts should focus on </a:t>
            </a:r>
            <a:r>
              <a:rPr lang="en-US" sz="1200" dirty="0"/>
              <a:t>vehicle related businesses, as well as food-related businesses and landscaping/construction. These are the business</a:t>
            </a:r>
            <a:r>
              <a:rPr lang="en-US" sz="1200" baseline="0" dirty="0"/>
              <a:t> types where m</a:t>
            </a:r>
            <a:r>
              <a:rPr lang="en-US" sz="1200" dirty="0"/>
              <a:t>ost follow-up inspections are needed to correct problems.</a:t>
            </a:r>
          </a:p>
        </p:txBody>
      </p:sp>
      <p:sp>
        <p:nvSpPr>
          <p:cNvPr id="4" name="Slide Number Placeholder 3"/>
          <p:cNvSpPr>
            <a:spLocks noGrp="1"/>
          </p:cNvSpPr>
          <p:nvPr>
            <p:ph type="sldNum" sz="quarter" idx="10"/>
          </p:nvPr>
        </p:nvSpPr>
        <p:spPr/>
        <p:txBody>
          <a:bodyPr/>
          <a:lstStyle/>
          <a:p>
            <a:fld id="{666C1BCC-DA15-4C9C-9927-F18F3FDE68C7}" type="slidenum">
              <a:rPr lang="en-US" smtClean="0"/>
              <a:t>10</a:t>
            </a:fld>
            <a:endParaRPr lang="en-US"/>
          </a:p>
        </p:txBody>
      </p:sp>
    </p:spTree>
    <p:extLst>
      <p:ext uri="{BB962C8B-B14F-4D97-AF65-F5344CB8AC3E}">
        <p14:creationId xmlns:p14="http://schemas.microsoft.com/office/powerpoint/2010/main" val="352028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receiving waters projects evaluate conditions in the water bodies that we are trying to protect. This approach is unique since no other monitoring in the state is designed to give feedback on the municipal</a:t>
            </a:r>
            <a:r>
              <a:rPr lang="en-US" baseline="0" dirty="0"/>
              <a:t> stormwater </a:t>
            </a:r>
            <a:r>
              <a:rPr lang="en-US" dirty="0"/>
              <a:t>permitted areas. </a:t>
            </a:r>
          </a:p>
        </p:txBody>
      </p:sp>
      <p:sp>
        <p:nvSpPr>
          <p:cNvPr id="4" name="Slide Number Placeholder 3"/>
          <p:cNvSpPr>
            <a:spLocks noGrp="1"/>
          </p:cNvSpPr>
          <p:nvPr>
            <p:ph type="sldNum" sz="quarter" idx="5"/>
          </p:nvPr>
        </p:nvSpPr>
        <p:spPr/>
        <p:txBody>
          <a:bodyPr/>
          <a:lstStyle/>
          <a:p>
            <a:fld id="{6FE0EFDE-8A91-4341-9F90-F0841F8CA347}" type="slidenum">
              <a:rPr lang="en-US" smtClean="0"/>
              <a:t>11</a:t>
            </a:fld>
            <a:endParaRPr lang="en-US"/>
          </a:p>
        </p:txBody>
      </p:sp>
    </p:spTree>
    <p:extLst>
      <p:ext uri="{BB962C8B-B14F-4D97-AF65-F5344CB8AC3E}">
        <p14:creationId xmlns:p14="http://schemas.microsoft.com/office/powerpoint/2010/main" val="298825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monitoring in 2015 identified watershed canopy (tree cover) as the single most</a:t>
            </a:r>
            <a:r>
              <a:rPr lang="en-US" baseline="0" dirty="0"/>
              <a:t> important variable controlling the health of biota in streams – even more than impervious surface. Preserving or restoring the canopy not only along riparian corridors but throughout the urban landscape may lead to improved health of our small local streams.</a:t>
            </a:r>
            <a:endParaRPr lang="en-US" dirty="0"/>
          </a:p>
        </p:txBody>
      </p:sp>
      <p:sp>
        <p:nvSpPr>
          <p:cNvPr id="4" name="Slide Number Placeholder 3"/>
          <p:cNvSpPr>
            <a:spLocks noGrp="1"/>
          </p:cNvSpPr>
          <p:nvPr>
            <p:ph type="sldNum" sz="quarter" idx="10"/>
          </p:nvPr>
        </p:nvSpPr>
        <p:spPr/>
        <p:txBody>
          <a:bodyPr/>
          <a:lstStyle/>
          <a:p>
            <a:fld id="{6FE0EFDE-8A91-4341-9F90-F0841F8CA347}" type="slidenum">
              <a:rPr lang="en-US" smtClean="0"/>
              <a:t>12</a:t>
            </a:fld>
            <a:endParaRPr lang="en-US"/>
          </a:p>
        </p:txBody>
      </p:sp>
    </p:spTree>
    <p:extLst>
      <p:ext uri="{BB962C8B-B14F-4D97-AF65-F5344CB8AC3E}">
        <p14:creationId xmlns:p14="http://schemas.microsoft.com/office/powerpoint/2010/main" val="398239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projects are not limited by grant program timelines or permit expiration dates. SAM projects deliver concrete interim and final products, and provide useful information throughout the duration of each individual project. SAM</a:t>
            </a:r>
            <a:r>
              <a:rPr lang="en-US" baseline="0" dirty="0"/>
              <a:t> fact sheets summarize content of technical reports, and SAM’s annual and quarterly reports provide transparency and accountability for expenditure of the funds permittees contribute.</a:t>
            </a:r>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13</a:t>
            </a:fld>
            <a:endParaRPr lang="en-US"/>
          </a:p>
        </p:txBody>
      </p:sp>
    </p:spTree>
    <p:extLst>
      <p:ext uri="{BB962C8B-B14F-4D97-AF65-F5344CB8AC3E}">
        <p14:creationId xmlns:p14="http://schemas.microsoft.com/office/powerpoint/2010/main" val="74336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Stormwater Work Group (SWG), a formal stakeholder group, defines SAM activities. The Pooled Resources Oversight Committee (PRO-Committee), a subgroup of the SWG, oversees transparency, efficiency, and accountability of SAM expenditures. State and federal agencies also</a:t>
            </a:r>
            <a:r>
              <a:rPr lang="en-US" baseline="0" dirty="0"/>
              <a:t> contribute to SAM</a:t>
            </a:r>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14</a:t>
            </a:fld>
            <a:endParaRPr lang="en-US"/>
          </a:p>
        </p:txBody>
      </p:sp>
    </p:spTree>
    <p:extLst>
      <p:ext uri="{BB962C8B-B14F-4D97-AF65-F5344CB8AC3E}">
        <p14:creationId xmlns:p14="http://schemas.microsoft.com/office/powerpoint/2010/main" val="368719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SAM helps</a:t>
            </a:r>
            <a:r>
              <a:rPr lang="en-US" baseline="0" dirty="0"/>
              <a:t> us m</a:t>
            </a:r>
            <a:r>
              <a:rPr lang="en-US" dirty="0"/>
              <a:t>aximize our stormwater management techniques –SAM’s studies help define best practices and provide insight for</a:t>
            </a:r>
            <a:r>
              <a:rPr lang="en-US" baseline="0" dirty="0"/>
              <a:t> directing our limited resources for stormwater management</a:t>
            </a:r>
            <a:r>
              <a:rPr lang="en-US" dirty="0"/>
              <a:t>. </a:t>
            </a:r>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We get a clear, up-to-date picture of water quality in Western WA – SAM’s studies offer unique insight into the conditions of receiving waters and help us understand how</a:t>
            </a:r>
            <a:r>
              <a:rPr lang="en-US" baseline="0" dirty="0"/>
              <a:t> permit-required stormwater management efforts are working across the region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get</a:t>
            </a:r>
            <a:r>
              <a:rPr lang="en-US" baseline="0" dirty="0"/>
              <a:t> m</a:t>
            </a:r>
            <a:r>
              <a:rPr lang="en-US" dirty="0"/>
              <a:t>ore for our monitoring dollar – By joining in with other entities, we get studies that would be too complex to accomplish alone, or within typical grant</a:t>
            </a:r>
            <a:r>
              <a:rPr lang="en-US" baseline="0" dirty="0"/>
              <a:t> funding cycles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15</a:t>
            </a:fld>
            <a:endParaRPr lang="en-US"/>
          </a:p>
        </p:txBody>
      </p:sp>
    </p:spTree>
    <p:extLst>
      <p:ext uri="{BB962C8B-B14F-4D97-AF65-F5344CB8AC3E}">
        <p14:creationId xmlns:p14="http://schemas.microsoft.com/office/powerpoint/2010/main" val="194060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16</a:t>
            </a:fld>
            <a:endParaRPr lang="en-US"/>
          </a:p>
        </p:txBody>
      </p:sp>
    </p:spTree>
    <p:extLst>
      <p:ext uri="{BB962C8B-B14F-4D97-AF65-F5344CB8AC3E}">
        <p14:creationId xmlns:p14="http://schemas.microsoft.com/office/powerpoint/2010/main" val="27782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Action Monitoring (SAM) is a collaborative, regional stormwater monitoring program that is funded by more than 90 Western Washington cities and counties, the ports of Seattle and Tacoma, and the Washington State Department of Transportation. Ecology, WSDA,</a:t>
            </a:r>
            <a:r>
              <a:rPr lang="en-US" baseline="0" dirty="0"/>
              <a:t> USGS, Penn Cove Shellfish, and local volunteer efforts contribute additional resources to conduct SAM studies.</a:t>
            </a:r>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2</a:t>
            </a:fld>
            <a:endParaRPr lang="en-US"/>
          </a:p>
        </p:txBody>
      </p:sp>
    </p:spTree>
    <p:extLst>
      <p:ext uri="{BB962C8B-B14F-4D97-AF65-F5344CB8AC3E}">
        <p14:creationId xmlns:p14="http://schemas.microsoft.com/office/powerpoint/2010/main" val="199203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SAM’s goal is to improve stormwater management to reduce pollution, improve water quality, and reduce flooding. We do this by measuring stormwater impacts on the environment and evaluating the effectiveness of stormwater management actions. </a:t>
            </a:r>
          </a:p>
        </p:txBody>
      </p:sp>
      <p:sp>
        <p:nvSpPr>
          <p:cNvPr id="4" name="Slide Number Placeholder 3"/>
          <p:cNvSpPr>
            <a:spLocks noGrp="1"/>
          </p:cNvSpPr>
          <p:nvPr>
            <p:ph type="sldNum" sz="quarter" idx="5"/>
          </p:nvPr>
        </p:nvSpPr>
        <p:spPr/>
        <p:txBody>
          <a:bodyPr/>
          <a:lstStyle/>
          <a:p>
            <a:fld id="{6FE0EFDE-8A91-4341-9F90-F0841F8CA347}" type="slidenum">
              <a:rPr lang="en-US" smtClean="0"/>
              <a:t>3</a:t>
            </a:fld>
            <a:endParaRPr lang="en-US"/>
          </a:p>
        </p:txBody>
      </p:sp>
    </p:spTree>
    <p:extLst>
      <p:ext uri="{BB962C8B-B14F-4D97-AF65-F5344CB8AC3E}">
        <p14:creationId xmlns:p14="http://schemas.microsoft.com/office/powerpoint/2010/main" val="295663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pollution is one of the biggest threats to western Washington streams, lakes, and Puget Sound. Unmanaged</a:t>
            </a:r>
            <a:r>
              <a:rPr lang="en-US" baseline="0" dirty="0"/>
              <a:t> s</a:t>
            </a:r>
            <a:r>
              <a:rPr lang="en-US" dirty="0"/>
              <a:t>tormwater runoff from developed areas drains to local water bodies, where it releases pollutants, causes flooding, erodes streams, harms salmon, and closes shellfish beds. SAM measures effectiveness of actions and tracks regional progress reducing pollution and flooding associated with stormwater. </a:t>
            </a:r>
          </a:p>
        </p:txBody>
      </p:sp>
      <p:sp>
        <p:nvSpPr>
          <p:cNvPr id="4" name="Slide Number Placeholder 3"/>
          <p:cNvSpPr>
            <a:spLocks noGrp="1"/>
          </p:cNvSpPr>
          <p:nvPr>
            <p:ph type="sldNum" sz="quarter" idx="5"/>
          </p:nvPr>
        </p:nvSpPr>
        <p:spPr/>
        <p:txBody>
          <a:bodyPr/>
          <a:lstStyle/>
          <a:p>
            <a:fld id="{6FE0EFDE-8A91-4341-9F90-F0841F8CA347}" type="slidenum">
              <a:rPr lang="en-US" smtClean="0"/>
              <a:t>4</a:t>
            </a:fld>
            <a:endParaRPr lang="en-US"/>
          </a:p>
        </p:txBody>
      </p:sp>
    </p:spTree>
    <p:extLst>
      <p:ext uri="{BB962C8B-B14F-4D97-AF65-F5344CB8AC3E}">
        <p14:creationId xmlns:p14="http://schemas.microsoft.com/office/powerpoint/2010/main" val="405348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permittee</a:t>
            </a:r>
            <a:r>
              <a:rPr lang="en-US" baseline="0" dirty="0"/>
              <a:t> decides whether to participate in SAM or conduct individual monitoring. </a:t>
            </a:r>
            <a:r>
              <a:rPr lang="en-US" dirty="0"/>
              <a:t>Our jurisdiction</a:t>
            </a:r>
            <a:r>
              <a:rPr lang="en-US" baseline="0" dirty="0"/>
              <a:t> contributes $__(see Appendix to permit)__ to SAM each year. </a:t>
            </a:r>
            <a:r>
              <a:rPr lang="en-US" dirty="0"/>
              <a:t>SAM projects are identified in an open and coordinated way. The Washington State Department of Ecology serves as the administrative entity that manages SAM funds and executes SAM contracts. State and federal agencies provide in-kind leadership and support on projects.</a:t>
            </a:r>
          </a:p>
        </p:txBody>
      </p:sp>
      <p:sp>
        <p:nvSpPr>
          <p:cNvPr id="4" name="Slide Number Placeholder 3"/>
          <p:cNvSpPr>
            <a:spLocks noGrp="1"/>
          </p:cNvSpPr>
          <p:nvPr>
            <p:ph type="sldNum" sz="quarter" idx="5"/>
          </p:nvPr>
        </p:nvSpPr>
        <p:spPr/>
        <p:txBody>
          <a:bodyPr/>
          <a:lstStyle/>
          <a:p>
            <a:fld id="{6FE0EFDE-8A91-4341-9F90-F0841F8CA347}" type="slidenum">
              <a:rPr lang="en-US" smtClean="0"/>
              <a:t>5</a:t>
            </a:fld>
            <a:endParaRPr lang="en-US"/>
          </a:p>
        </p:txBody>
      </p:sp>
    </p:spTree>
    <p:extLst>
      <p:ext uri="{BB962C8B-B14F-4D97-AF65-F5344CB8AC3E}">
        <p14:creationId xmlns:p14="http://schemas.microsoft.com/office/powerpoint/2010/main" val="420770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capture a regional understanding of how management actions can lead to results. Stormwater managers, field practitioners, and policy makers can use SAM findings to improve management practices and to set project and funding priorities. SAM efforts produce actionable findings in three focus areas. I’m going</a:t>
            </a:r>
            <a:r>
              <a:rPr lang="en-US" baseline="0" dirty="0"/>
              <a:t> to share a few examples of what we’re getting back from SAM.</a:t>
            </a:r>
            <a:endParaRPr lang="en-US" dirty="0"/>
          </a:p>
        </p:txBody>
      </p:sp>
      <p:sp>
        <p:nvSpPr>
          <p:cNvPr id="4" name="Slide Number Placeholder 3"/>
          <p:cNvSpPr>
            <a:spLocks noGrp="1"/>
          </p:cNvSpPr>
          <p:nvPr>
            <p:ph type="sldNum" sz="quarter" idx="5"/>
          </p:nvPr>
        </p:nvSpPr>
        <p:spPr/>
        <p:txBody>
          <a:bodyPr/>
          <a:lstStyle/>
          <a:p>
            <a:fld id="{6FE0EFDE-8A91-4341-9F90-F0841F8CA347}" type="slidenum">
              <a:rPr lang="en-US" smtClean="0"/>
              <a:t>6</a:t>
            </a:fld>
            <a:endParaRPr lang="en-US"/>
          </a:p>
        </p:txBody>
      </p:sp>
    </p:spTree>
    <p:extLst>
      <p:ext uri="{BB962C8B-B14F-4D97-AF65-F5344CB8AC3E}">
        <p14:creationId xmlns:p14="http://schemas.microsoft.com/office/powerpoint/2010/main" val="197831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effectiveness studies answer why or why not, and under what conditions, various management approaches work or fail. </a:t>
            </a:r>
          </a:p>
        </p:txBody>
      </p:sp>
      <p:sp>
        <p:nvSpPr>
          <p:cNvPr id="4" name="Slide Number Placeholder 3"/>
          <p:cNvSpPr>
            <a:spLocks noGrp="1"/>
          </p:cNvSpPr>
          <p:nvPr>
            <p:ph type="sldNum" sz="quarter" idx="5"/>
          </p:nvPr>
        </p:nvSpPr>
        <p:spPr/>
        <p:txBody>
          <a:bodyPr/>
          <a:lstStyle/>
          <a:p>
            <a:fld id="{6FE0EFDE-8A91-4341-9F90-F0841F8CA347}" type="slidenum">
              <a:rPr lang="en-US" smtClean="0"/>
              <a:t>7</a:t>
            </a:fld>
            <a:endParaRPr lang="en-US"/>
          </a:p>
        </p:txBody>
      </p:sp>
    </p:spTree>
    <p:extLst>
      <p:ext uri="{BB962C8B-B14F-4D97-AF65-F5344CB8AC3E}">
        <p14:creationId xmlns:p14="http://schemas.microsoft.com/office/powerpoint/2010/main" val="12600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During the 2013 permit cycle SAM started eleven bioretention</a:t>
            </a:r>
            <a:r>
              <a:rPr lang="en-US" baseline="0" dirty="0"/>
              <a:t> </a:t>
            </a:r>
            <a:r>
              <a:rPr lang="en-US" dirty="0"/>
              <a:t>studies and we got</a:t>
            </a:r>
            <a:r>
              <a:rPr lang="en-US" baseline="0" dirty="0"/>
              <a:t> a lot of information to make us feel more confident requiring folks to install these systems for stormwater flow control and treatment. The exception is that bioretention soil mix exports phosphorus and some nitrogen species. Care must be taken on siting them if there are sensitive waterbodies nearby.</a:t>
            </a:r>
          </a:p>
          <a:p>
            <a:pPr algn="l"/>
            <a:endParaRPr lang="en-US" baseline="0" dirty="0"/>
          </a:p>
          <a:p>
            <a:pPr algn="l"/>
            <a:r>
              <a:rPr lang="en-US" baseline="0" dirty="0"/>
              <a:t>We have learned that when properly designed and constructed they perform well hydrologically, and as the models predicted. </a:t>
            </a:r>
          </a:p>
          <a:p>
            <a:pPr algn="l"/>
            <a:endParaRPr lang="en-US" baseline="0" dirty="0"/>
          </a:p>
          <a:p>
            <a:pPr algn="l"/>
            <a:r>
              <a:rPr lang="en-US" baseline="0" dirty="0"/>
              <a:t>We have also learned that they reduce the toxicity of untreated stormwater and protect Coho from experiencing urban runoff mortality syndrome.</a:t>
            </a:r>
            <a:endParaRPr lang="en-US" dirty="0"/>
          </a:p>
        </p:txBody>
      </p:sp>
      <p:sp>
        <p:nvSpPr>
          <p:cNvPr id="4" name="Slide Number Placeholder 3"/>
          <p:cNvSpPr>
            <a:spLocks noGrp="1"/>
          </p:cNvSpPr>
          <p:nvPr>
            <p:ph type="sldNum" sz="quarter" idx="10"/>
          </p:nvPr>
        </p:nvSpPr>
        <p:spPr/>
        <p:txBody>
          <a:bodyPr/>
          <a:lstStyle/>
          <a:p>
            <a:fld id="{6FE0EFDE-8A91-4341-9F90-F0841F8CA347}" type="slidenum">
              <a:rPr lang="en-US" smtClean="0"/>
              <a:t>8</a:t>
            </a:fld>
            <a:endParaRPr lang="en-US"/>
          </a:p>
        </p:txBody>
      </p:sp>
    </p:spTree>
    <p:extLst>
      <p:ext uri="{BB962C8B-B14F-4D97-AF65-F5344CB8AC3E}">
        <p14:creationId xmlns:p14="http://schemas.microsoft.com/office/powerpoint/2010/main" val="401826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source identification projects identify the most common problems and propose regional actions. </a:t>
            </a:r>
          </a:p>
        </p:txBody>
      </p:sp>
      <p:sp>
        <p:nvSpPr>
          <p:cNvPr id="4" name="Slide Number Placeholder 3"/>
          <p:cNvSpPr>
            <a:spLocks noGrp="1"/>
          </p:cNvSpPr>
          <p:nvPr>
            <p:ph type="sldNum" sz="quarter" idx="5"/>
          </p:nvPr>
        </p:nvSpPr>
        <p:spPr/>
        <p:txBody>
          <a:bodyPr/>
          <a:lstStyle/>
          <a:p>
            <a:fld id="{6FE0EFDE-8A91-4341-9F90-F0841F8CA347}" type="slidenum">
              <a:rPr lang="en-US" smtClean="0"/>
              <a:t>9</a:t>
            </a:fld>
            <a:endParaRPr lang="en-US"/>
          </a:p>
        </p:txBody>
      </p:sp>
    </p:spTree>
    <p:extLst>
      <p:ext uri="{BB962C8B-B14F-4D97-AF65-F5344CB8AC3E}">
        <p14:creationId xmlns:p14="http://schemas.microsoft.com/office/powerpoint/2010/main" val="311798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859397"/>
            <a:ext cx="9144000" cy="1770541"/>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2722014"/>
            <a:ext cx="9144000" cy="976837"/>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12139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2581895"/>
            <a:ext cx="10515600" cy="3688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326184"/>
            <a:ext cx="10515600" cy="323629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044574"/>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2506662"/>
            <a:ext cx="5181600" cy="381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506662"/>
            <a:ext cx="5181600" cy="381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94951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26555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089466"/>
            <a:ext cx="5157787" cy="324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26555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89466"/>
            <a:ext cx="5183188" cy="324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087020"/>
            <a:ext cx="10515600" cy="1325563"/>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88346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41368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8366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9109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441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5111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F0886-6993-DF46-AFA9-C0D917F02EE2}"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2FACC-CD20-4544-856E-445DE0DC7FFB}" type="slidenum">
              <a:rPr lang="en-US" smtClean="0"/>
              <a:t>‹#›</a:t>
            </a:fld>
            <a:endParaRPr lang="en-US"/>
          </a:p>
        </p:txBody>
      </p:sp>
    </p:spTree>
    <p:extLst>
      <p:ext uri="{BB962C8B-B14F-4D97-AF65-F5344CB8AC3E}">
        <p14:creationId xmlns:p14="http://schemas.microsoft.com/office/powerpoint/2010/main" val="1912008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cology.wa.gov/SA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An Introduction to SAM</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769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32" t="2806" r="1067" b="2850"/>
          <a:stretch/>
        </p:blipFill>
        <p:spPr>
          <a:xfrm>
            <a:off x="1" y="-1"/>
            <a:ext cx="12213969" cy="6858001"/>
          </a:xfrm>
          <a:prstGeom prst="rect">
            <a:avLst/>
          </a:prstGeom>
        </p:spPr>
      </p:pic>
      <p:sp>
        <p:nvSpPr>
          <p:cNvPr id="9" name="Title 1"/>
          <p:cNvSpPr>
            <a:spLocks noGrp="1"/>
          </p:cNvSpPr>
          <p:nvPr>
            <p:ph type="title"/>
          </p:nvPr>
        </p:nvSpPr>
        <p:spPr>
          <a:xfrm>
            <a:off x="38083" y="411248"/>
            <a:ext cx="12153917" cy="1325563"/>
          </a:xfrm>
        </p:spPr>
        <p:txBody>
          <a:bodyPr>
            <a:normAutofit/>
          </a:bodyPr>
          <a:lstStyle/>
          <a:p>
            <a:pPr algn="ctr"/>
            <a:r>
              <a:rPr lang="en-US" b="1" dirty="0">
                <a:solidFill>
                  <a:schemeClr val="bg1"/>
                </a:solidFill>
              </a:rPr>
              <a:t>Most illicit discharges are vehicle-related incidents</a:t>
            </a:r>
          </a:p>
        </p:txBody>
      </p:sp>
    </p:spTree>
    <p:extLst>
      <p:ext uri="{BB962C8B-B14F-4D97-AF65-F5344CB8AC3E}">
        <p14:creationId xmlns:p14="http://schemas.microsoft.com/office/powerpoint/2010/main" val="229461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16485-27E0-417B-8620-F5184ACFE22E}"/>
              </a:ext>
            </a:extLst>
          </p:cNvPr>
          <p:cNvPicPr>
            <a:picLocks noChangeAspect="1"/>
          </p:cNvPicPr>
          <p:nvPr/>
        </p:nvPicPr>
        <p:blipFill>
          <a:blip r:embed="rId3"/>
          <a:stretch>
            <a:fillRect/>
          </a:stretch>
        </p:blipFill>
        <p:spPr>
          <a:xfrm>
            <a:off x="4959811" y="1805948"/>
            <a:ext cx="1831848" cy="1725168"/>
          </a:xfrm>
          <a:prstGeom prst="rect">
            <a:avLst/>
          </a:prstGeom>
        </p:spPr>
      </p:pic>
      <p:sp>
        <p:nvSpPr>
          <p:cNvPr id="5" name="Title 4">
            <a:extLst>
              <a:ext uri="{FF2B5EF4-FFF2-40B4-BE49-F238E27FC236}">
                <a16:creationId xmlns:a16="http://schemas.microsoft.com/office/drawing/2014/main" id="{D9C66ACE-438E-4B06-8440-BEEAF04BD070}"/>
              </a:ext>
            </a:extLst>
          </p:cNvPr>
          <p:cNvSpPr>
            <a:spLocks noGrp="1"/>
          </p:cNvSpPr>
          <p:nvPr>
            <p:ph type="title"/>
          </p:nvPr>
        </p:nvSpPr>
        <p:spPr>
          <a:xfrm>
            <a:off x="807721" y="3768798"/>
            <a:ext cx="10226040" cy="1325563"/>
          </a:xfrm>
        </p:spPr>
        <p:txBody>
          <a:bodyPr>
            <a:noAutofit/>
          </a:bodyPr>
          <a:lstStyle/>
          <a:p>
            <a:pPr algn="ctr"/>
            <a:r>
              <a:rPr lang="en-US" sz="3600" dirty="0"/>
              <a:t>Is water quality getting better or worse in relation to stormwater management practices?</a:t>
            </a:r>
          </a:p>
        </p:txBody>
      </p:sp>
    </p:spTree>
    <p:extLst>
      <p:ext uri="{BB962C8B-B14F-4D97-AF65-F5344CB8AC3E}">
        <p14:creationId xmlns:p14="http://schemas.microsoft.com/office/powerpoint/2010/main" val="274465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6" y="0"/>
            <a:ext cx="12279294" cy="6858000"/>
          </a:xfrm>
          <a:prstGeom prst="rect">
            <a:avLst/>
          </a:prstGeom>
        </p:spPr>
      </p:pic>
      <p:sp>
        <p:nvSpPr>
          <p:cNvPr id="5" name="Title 1"/>
          <p:cNvSpPr txBox="1">
            <a:spLocks/>
          </p:cNvSpPr>
          <p:nvPr/>
        </p:nvSpPr>
        <p:spPr>
          <a:xfrm>
            <a:off x="547898" y="5398718"/>
            <a:ext cx="11222270" cy="672648"/>
          </a:xfrm>
          <a:prstGeom prst="rect">
            <a:avLst/>
          </a:prstGeom>
          <a:solidFill>
            <a:srgbClr val="548235">
              <a:alpha val="50196"/>
            </a:srgb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900" dirty="0">
                <a:solidFill>
                  <a:schemeClr val="bg1"/>
                </a:solidFill>
              </a:rPr>
              <a:t>Watershed</a:t>
            </a:r>
            <a:r>
              <a:rPr lang="en-US" sz="4800" dirty="0">
                <a:solidFill>
                  <a:schemeClr val="bg1"/>
                </a:solidFill>
              </a:rPr>
              <a:t> canopy correlates with B-IBI scores</a:t>
            </a:r>
          </a:p>
        </p:txBody>
      </p:sp>
    </p:spTree>
    <p:extLst>
      <p:ext uri="{BB962C8B-B14F-4D97-AF65-F5344CB8AC3E}">
        <p14:creationId xmlns:p14="http://schemas.microsoft.com/office/powerpoint/2010/main" val="37749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65" y="1724851"/>
            <a:ext cx="11118457" cy="1325563"/>
          </a:xfrm>
        </p:spPr>
        <p:txBody>
          <a:bodyPr>
            <a:noAutofit/>
          </a:bodyPr>
          <a:lstStyle/>
          <a:p>
            <a:pPr algn="ctr">
              <a:spcBef>
                <a:spcPts val="3000"/>
              </a:spcBef>
            </a:pPr>
            <a:r>
              <a:rPr lang="en-US" sz="6000" b="1" dirty="0">
                <a:solidFill>
                  <a:schemeClr val="bg1">
                    <a:lumMod val="75000"/>
                  </a:schemeClr>
                </a:solidFill>
                <a:latin typeface="+mn-lt"/>
              </a:rPr>
              <a:t>The Long View</a:t>
            </a:r>
            <a:br>
              <a:rPr lang="en-US" sz="6000" b="1" dirty="0">
                <a:solidFill>
                  <a:schemeClr val="bg1">
                    <a:lumMod val="75000"/>
                  </a:schemeClr>
                </a:solidFill>
                <a:latin typeface="+mn-lt"/>
              </a:rPr>
            </a:br>
            <a:br>
              <a:rPr lang="en-US" sz="1400" b="1" dirty="0">
                <a:solidFill>
                  <a:schemeClr val="bg1">
                    <a:lumMod val="75000"/>
                  </a:schemeClr>
                </a:solidFill>
                <a:latin typeface="+mn-lt"/>
              </a:rPr>
            </a:br>
            <a:r>
              <a:rPr lang="en-US" sz="3600" dirty="0"/>
              <a:t>SAM’s unique design provides flexibility to </a:t>
            </a:r>
            <a:br>
              <a:rPr lang="en-US" sz="3600" dirty="0"/>
            </a:br>
            <a:r>
              <a:rPr lang="en-US" sz="3600" dirty="0"/>
              <a:t>accomplish useful long-term results.</a:t>
            </a:r>
          </a:p>
        </p:txBody>
      </p:sp>
      <p:pic>
        <p:nvPicPr>
          <p:cNvPr id="5" name="Graphic 4">
            <a:extLst>
              <a:ext uri="{FF2B5EF4-FFF2-40B4-BE49-F238E27FC236}">
                <a16:creationId xmlns:a16="http://schemas.microsoft.com/office/drawing/2014/main" id="{17C0733C-A34F-45A9-B0DE-CE06E817AE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5362" y="3731737"/>
            <a:ext cx="2581275" cy="1876425"/>
          </a:xfrm>
          <a:prstGeom prst="rect">
            <a:avLst/>
          </a:prstGeom>
        </p:spPr>
      </p:pic>
    </p:spTree>
    <p:extLst>
      <p:ext uri="{BB962C8B-B14F-4D97-AF65-F5344CB8AC3E}">
        <p14:creationId xmlns:p14="http://schemas.microsoft.com/office/powerpoint/2010/main" val="37818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6281"/>
            <a:ext cx="10515600" cy="1325563"/>
          </a:xfrm>
        </p:spPr>
        <p:txBody>
          <a:bodyPr>
            <a:normAutofit fontScale="90000"/>
          </a:bodyPr>
          <a:lstStyle/>
          <a:p>
            <a:pPr algn="ctr"/>
            <a:r>
              <a:rPr lang="en-US" sz="8000" b="1" dirty="0">
                <a:solidFill>
                  <a:schemeClr val="bg1">
                    <a:lumMod val="75000"/>
                  </a:schemeClr>
                </a:solidFill>
                <a:latin typeface="+mn-lt"/>
              </a:rPr>
              <a:t>SAM Partners</a:t>
            </a:r>
            <a:br>
              <a:rPr lang="en-US" sz="8000" b="1" dirty="0">
                <a:solidFill>
                  <a:schemeClr val="bg1">
                    <a:lumMod val="75000"/>
                  </a:schemeClr>
                </a:solidFill>
                <a:latin typeface="+mn-lt"/>
              </a:rPr>
            </a:br>
            <a:r>
              <a:rPr lang="en-US" sz="3200" dirty="0"/>
              <a:t>SWG, PRO-Committee, state and federal agencies, citizen scientists</a:t>
            </a:r>
          </a:p>
        </p:txBody>
      </p:sp>
      <p:pic>
        <p:nvPicPr>
          <p:cNvPr id="4" name="Graphic 3">
            <a:extLst>
              <a:ext uri="{FF2B5EF4-FFF2-40B4-BE49-F238E27FC236}">
                <a16:creationId xmlns:a16="http://schemas.microsoft.com/office/drawing/2014/main" id="{92D327A5-F422-4B3D-851C-47EFCC7F18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0112" y="3235445"/>
            <a:ext cx="2771775" cy="2771775"/>
          </a:xfrm>
          <a:prstGeom prst="rect">
            <a:avLst/>
          </a:prstGeom>
        </p:spPr>
      </p:pic>
    </p:spTree>
    <p:extLst>
      <p:ext uri="{BB962C8B-B14F-4D97-AF65-F5344CB8AC3E}">
        <p14:creationId xmlns:p14="http://schemas.microsoft.com/office/powerpoint/2010/main" val="40708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2682"/>
            <a:ext cx="10515600" cy="1325563"/>
          </a:xfrm>
        </p:spPr>
        <p:txBody>
          <a:bodyPr>
            <a:normAutofit/>
          </a:bodyPr>
          <a:lstStyle/>
          <a:p>
            <a:pPr algn="ctr"/>
            <a:r>
              <a:rPr lang="en-US" sz="8000" b="1" dirty="0">
                <a:solidFill>
                  <a:schemeClr val="bg1">
                    <a:lumMod val="75000"/>
                  </a:schemeClr>
                </a:solidFill>
                <a:latin typeface="+mn-lt"/>
              </a:rPr>
              <a:t>Value:</a:t>
            </a:r>
            <a:endParaRPr lang="en-US" sz="4000" b="1" dirty="0"/>
          </a:p>
        </p:txBody>
      </p:sp>
      <p:sp>
        <p:nvSpPr>
          <p:cNvPr id="5" name="Title 1">
            <a:extLst>
              <a:ext uri="{FF2B5EF4-FFF2-40B4-BE49-F238E27FC236}">
                <a16:creationId xmlns:a16="http://schemas.microsoft.com/office/drawing/2014/main" id="{09BE89A3-C677-4AA4-AB6B-33AB29802833}"/>
              </a:ext>
            </a:extLst>
          </p:cNvPr>
          <p:cNvSpPr txBox="1">
            <a:spLocks/>
          </p:cNvSpPr>
          <p:nvPr/>
        </p:nvSpPr>
        <p:spPr>
          <a:xfrm>
            <a:off x="877988" y="2852740"/>
            <a:ext cx="10515599"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700"/>
              </a:lnSpc>
            </a:pPr>
            <a:br>
              <a:rPr lang="en-US" sz="14400" dirty="0"/>
            </a:br>
            <a:r>
              <a:rPr lang="en-US" sz="14400" dirty="0"/>
              <a:t>What’s the value of participating in SAM?</a:t>
            </a:r>
            <a:endParaRPr lang="en-US" sz="14400" b="1" dirty="0"/>
          </a:p>
          <a:p>
            <a:pPr marL="800100" indent="-571500">
              <a:lnSpc>
                <a:spcPts val="4700"/>
              </a:lnSpc>
              <a:buFont typeface="Arial" panose="020B0604020202020204" pitchFamily="34" charset="0"/>
              <a:buChar char="•"/>
            </a:pPr>
            <a:r>
              <a:rPr lang="en-US" sz="11600" i="1" dirty="0"/>
              <a:t>Maximize our stormwater management program</a:t>
            </a:r>
          </a:p>
          <a:p>
            <a:pPr marL="800100" indent="-571500">
              <a:lnSpc>
                <a:spcPts val="4700"/>
              </a:lnSpc>
              <a:buFont typeface="Arial" panose="020B0604020202020204" pitchFamily="34" charset="0"/>
              <a:buChar char="•"/>
            </a:pPr>
            <a:r>
              <a:rPr lang="en-US" sz="11600" i="1" dirty="0"/>
              <a:t>A clear, up-to-date picture of water quality in Western WA</a:t>
            </a:r>
          </a:p>
          <a:p>
            <a:pPr marL="800100" indent="-571500">
              <a:lnSpc>
                <a:spcPts val="4700"/>
              </a:lnSpc>
              <a:buFont typeface="Arial" panose="020B0604020202020204" pitchFamily="34" charset="0"/>
              <a:buChar char="•"/>
            </a:pPr>
            <a:r>
              <a:rPr lang="en-US" sz="11600" i="1" dirty="0"/>
              <a:t>More for our monitoring dollar </a:t>
            </a:r>
          </a:p>
        </p:txBody>
      </p:sp>
    </p:spTree>
    <p:extLst>
      <p:ext uri="{BB962C8B-B14F-4D97-AF65-F5344CB8AC3E}">
        <p14:creationId xmlns:p14="http://schemas.microsoft.com/office/powerpoint/2010/main" val="339195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a:solidFill>
                  <a:schemeClr val="bg1">
                    <a:lumMod val="75000"/>
                  </a:schemeClr>
                </a:solidFill>
                <a:latin typeface="+mn-lt"/>
              </a:rPr>
              <a:t>Learn More</a:t>
            </a:r>
          </a:p>
        </p:txBody>
      </p:sp>
      <p:sp>
        <p:nvSpPr>
          <p:cNvPr id="3" name="Subtitle 2"/>
          <p:cNvSpPr>
            <a:spLocks noGrp="1"/>
          </p:cNvSpPr>
          <p:nvPr>
            <p:ph type="subTitle" idx="1"/>
          </p:nvPr>
        </p:nvSpPr>
        <p:spPr/>
        <p:txBody>
          <a:bodyPr/>
          <a:lstStyle/>
          <a:p>
            <a:r>
              <a:rPr lang="en-US" u="sng" dirty="0">
                <a:hlinkClick r:id="rId3"/>
              </a:rPr>
              <a:t>www.ecology.wa.gov/SAM</a:t>
            </a:r>
            <a:endParaRPr lang="en-US" dirty="0"/>
          </a:p>
        </p:txBody>
      </p:sp>
    </p:spTree>
    <p:extLst>
      <p:ext uri="{BB962C8B-B14F-4D97-AF65-F5344CB8AC3E}">
        <p14:creationId xmlns:p14="http://schemas.microsoft.com/office/powerpoint/2010/main" val="764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2455"/>
            <a:ext cx="10515600" cy="1325563"/>
          </a:xfrm>
        </p:spPr>
        <p:txBody>
          <a:bodyPr>
            <a:normAutofit fontScale="90000"/>
          </a:bodyPr>
          <a:lstStyle/>
          <a:p>
            <a:pPr algn="ctr">
              <a:lnSpc>
                <a:spcPts val="4700"/>
              </a:lnSpc>
            </a:pPr>
            <a:br>
              <a:rPr lang="en-US" sz="3200" dirty="0"/>
            </a:br>
            <a:r>
              <a:rPr lang="en-US" sz="4000" b="1" dirty="0"/>
              <a:t>Stormwater monitoring that’s regional and collaborative.</a:t>
            </a:r>
            <a:br>
              <a:rPr lang="en-US" sz="4000" b="1" dirty="0"/>
            </a:br>
            <a:r>
              <a:rPr lang="en-US" sz="3200" i="1" dirty="0"/>
              <a:t>- Funded by more than 90 Western Washington entities -</a:t>
            </a:r>
            <a:br>
              <a:rPr lang="en-US" sz="3200" i="1" dirty="0"/>
            </a:br>
            <a:r>
              <a:rPr lang="en-US" sz="3200" i="1" dirty="0"/>
              <a:t>- Funded in kind by state, federal, local, private, and volunteer groups -</a:t>
            </a:r>
          </a:p>
        </p:txBody>
      </p:sp>
      <p:pic>
        <p:nvPicPr>
          <p:cNvPr id="3" name="Graphic 2">
            <a:extLst>
              <a:ext uri="{FF2B5EF4-FFF2-40B4-BE49-F238E27FC236}">
                <a16:creationId xmlns:a16="http://schemas.microsoft.com/office/drawing/2014/main" id="{AF02AC9B-275D-4FE2-85E5-3F91563CF0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5300" y="1425864"/>
            <a:ext cx="3581400" cy="1885950"/>
          </a:xfrm>
          <a:prstGeom prst="rect">
            <a:avLst/>
          </a:prstGeom>
        </p:spPr>
      </p:pic>
    </p:spTree>
    <p:extLst>
      <p:ext uri="{BB962C8B-B14F-4D97-AF65-F5344CB8AC3E}">
        <p14:creationId xmlns:p14="http://schemas.microsoft.com/office/powerpoint/2010/main" val="48182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0260"/>
            <a:ext cx="10515600" cy="1325563"/>
          </a:xfrm>
        </p:spPr>
        <p:txBody>
          <a:bodyPr>
            <a:normAutofit/>
          </a:bodyPr>
          <a:lstStyle/>
          <a:p>
            <a:pPr algn="ctr"/>
            <a:r>
              <a:rPr lang="en-US" sz="8000" b="1" dirty="0">
                <a:solidFill>
                  <a:schemeClr val="bg1">
                    <a:lumMod val="75000"/>
                  </a:schemeClr>
                </a:solidFill>
                <a:latin typeface="+mn-lt"/>
              </a:rPr>
              <a:t>Goal:</a:t>
            </a:r>
            <a:endParaRPr lang="en-US" sz="4000" b="1" dirty="0"/>
          </a:p>
        </p:txBody>
      </p:sp>
      <p:pic>
        <p:nvPicPr>
          <p:cNvPr id="3" name="Graphic 2">
            <a:extLst>
              <a:ext uri="{FF2B5EF4-FFF2-40B4-BE49-F238E27FC236}">
                <a16:creationId xmlns:a16="http://schemas.microsoft.com/office/drawing/2014/main" id="{4729F54D-CBBC-42F5-9DBF-DF7D2E0945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375" y="4159740"/>
            <a:ext cx="3143250" cy="1857375"/>
          </a:xfrm>
          <a:prstGeom prst="rect">
            <a:avLst/>
          </a:prstGeom>
        </p:spPr>
      </p:pic>
      <p:sp>
        <p:nvSpPr>
          <p:cNvPr id="5" name="Title 1">
            <a:extLst>
              <a:ext uri="{FF2B5EF4-FFF2-40B4-BE49-F238E27FC236}">
                <a16:creationId xmlns:a16="http://schemas.microsoft.com/office/drawing/2014/main" id="{09BE89A3-C677-4AA4-AB6B-33AB29802833}"/>
              </a:ext>
            </a:extLst>
          </p:cNvPr>
          <p:cNvSpPr txBox="1">
            <a:spLocks/>
          </p:cNvSpPr>
          <p:nvPr/>
        </p:nvSpPr>
        <p:spPr>
          <a:xfrm>
            <a:off x="838200" y="2262024"/>
            <a:ext cx="10515600"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700"/>
              </a:lnSpc>
            </a:pPr>
            <a:br>
              <a:rPr lang="en-US" sz="3200" dirty="0"/>
            </a:br>
            <a:r>
              <a:rPr lang="en-US" sz="14400" b="1" dirty="0"/>
              <a:t>To improve stormwater management</a:t>
            </a:r>
          </a:p>
          <a:p>
            <a:pPr algn="ctr">
              <a:lnSpc>
                <a:spcPts val="4700"/>
              </a:lnSpc>
            </a:pPr>
            <a:r>
              <a:rPr lang="en-US" sz="11600" i="1" dirty="0"/>
              <a:t>Reduce pollution  l  improve water quality  l  reduce flooding</a:t>
            </a:r>
          </a:p>
        </p:txBody>
      </p:sp>
    </p:spTree>
    <p:extLst>
      <p:ext uri="{BB962C8B-B14F-4D97-AF65-F5344CB8AC3E}">
        <p14:creationId xmlns:p14="http://schemas.microsoft.com/office/powerpoint/2010/main" val="320629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208"/>
            <a:ext cx="10515600" cy="1325563"/>
          </a:xfrm>
        </p:spPr>
        <p:txBody>
          <a:bodyPr>
            <a:normAutofit/>
          </a:bodyPr>
          <a:lstStyle/>
          <a:p>
            <a:pPr algn="ctr"/>
            <a:r>
              <a:rPr lang="en-US" sz="8000" b="1" dirty="0">
                <a:solidFill>
                  <a:schemeClr val="bg1">
                    <a:lumMod val="75000"/>
                  </a:schemeClr>
                </a:solidFill>
                <a:latin typeface="+mn-lt"/>
              </a:rPr>
              <a:t>Why:</a:t>
            </a:r>
            <a:endParaRPr lang="en-US" sz="4000" b="1" dirty="0"/>
          </a:p>
        </p:txBody>
      </p:sp>
      <p:sp>
        <p:nvSpPr>
          <p:cNvPr id="5" name="Title 1">
            <a:extLst>
              <a:ext uri="{FF2B5EF4-FFF2-40B4-BE49-F238E27FC236}">
                <a16:creationId xmlns:a16="http://schemas.microsoft.com/office/drawing/2014/main" id="{09BE89A3-C677-4AA4-AB6B-33AB29802833}"/>
              </a:ext>
            </a:extLst>
          </p:cNvPr>
          <p:cNvSpPr txBox="1">
            <a:spLocks/>
          </p:cNvSpPr>
          <p:nvPr/>
        </p:nvSpPr>
        <p:spPr>
          <a:xfrm>
            <a:off x="212942" y="2262024"/>
            <a:ext cx="11761940"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700"/>
              </a:lnSpc>
            </a:pPr>
            <a:br>
              <a:rPr lang="en-US" sz="3200" dirty="0"/>
            </a:br>
            <a:r>
              <a:rPr lang="en-US" sz="14400" b="1" dirty="0"/>
              <a:t>Stormwater pollution is a major threat.</a:t>
            </a:r>
          </a:p>
          <a:p>
            <a:pPr algn="ctr">
              <a:lnSpc>
                <a:spcPct val="120000"/>
              </a:lnSpc>
            </a:pPr>
            <a:r>
              <a:rPr lang="en-US" sz="11600" i="1" dirty="0"/>
              <a:t>It can release pollutants, cause flooding, erode streams, </a:t>
            </a:r>
            <a:br>
              <a:rPr lang="en-US" sz="11600" i="1" dirty="0"/>
            </a:br>
            <a:r>
              <a:rPr lang="en-US" sz="11600" i="1" dirty="0"/>
              <a:t>harm salmon, and more.</a:t>
            </a:r>
          </a:p>
        </p:txBody>
      </p:sp>
      <p:pic>
        <p:nvPicPr>
          <p:cNvPr id="6" name="Graphic 5">
            <a:extLst>
              <a:ext uri="{FF2B5EF4-FFF2-40B4-BE49-F238E27FC236}">
                <a16:creationId xmlns:a16="http://schemas.microsoft.com/office/drawing/2014/main" id="{9CF7D052-0D0B-4EE1-A500-91961DA62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3950" y="4151435"/>
            <a:ext cx="2324100" cy="1905000"/>
          </a:xfrm>
          <a:prstGeom prst="rect">
            <a:avLst/>
          </a:prstGeom>
        </p:spPr>
      </p:pic>
    </p:spTree>
    <p:extLst>
      <p:ext uri="{BB962C8B-B14F-4D97-AF65-F5344CB8AC3E}">
        <p14:creationId xmlns:p14="http://schemas.microsoft.com/office/powerpoint/2010/main" val="261131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7526"/>
            <a:ext cx="10515600" cy="1325563"/>
          </a:xfrm>
        </p:spPr>
        <p:txBody>
          <a:bodyPr>
            <a:normAutofit/>
          </a:bodyPr>
          <a:lstStyle/>
          <a:p>
            <a:pPr algn="ctr"/>
            <a:r>
              <a:rPr lang="en-US" sz="8000" b="1" dirty="0">
                <a:solidFill>
                  <a:schemeClr val="bg1">
                    <a:lumMod val="75000"/>
                  </a:schemeClr>
                </a:solidFill>
                <a:latin typeface="+mn-lt"/>
              </a:rPr>
              <a:t>How:</a:t>
            </a:r>
            <a:endParaRPr lang="en-US" sz="4000" b="1" dirty="0"/>
          </a:p>
        </p:txBody>
      </p:sp>
      <p:sp>
        <p:nvSpPr>
          <p:cNvPr id="5" name="Title 1">
            <a:extLst>
              <a:ext uri="{FF2B5EF4-FFF2-40B4-BE49-F238E27FC236}">
                <a16:creationId xmlns:a16="http://schemas.microsoft.com/office/drawing/2014/main" id="{09BE89A3-C677-4AA4-AB6B-33AB29802833}"/>
              </a:ext>
            </a:extLst>
          </p:cNvPr>
          <p:cNvSpPr txBox="1">
            <a:spLocks/>
          </p:cNvSpPr>
          <p:nvPr/>
        </p:nvSpPr>
        <p:spPr>
          <a:xfrm>
            <a:off x="258945" y="2262024"/>
            <a:ext cx="11620163"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US" sz="13600" dirty="0"/>
            </a:br>
            <a:r>
              <a:rPr lang="en-US" sz="14400" b="1" dirty="0"/>
              <a:t>A scientific, regional approach to effective </a:t>
            </a:r>
            <a:br>
              <a:rPr lang="en-US" sz="14400" b="1" dirty="0"/>
            </a:br>
            <a:r>
              <a:rPr lang="en-US" sz="14400" b="1" dirty="0"/>
              <a:t>stormwater management.</a:t>
            </a:r>
          </a:p>
          <a:p>
            <a:pPr algn="ctr">
              <a:lnSpc>
                <a:spcPts val="4700"/>
              </a:lnSpc>
            </a:pPr>
            <a:r>
              <a:rPr lang="en-US" sz="11600" i="1" dirty="0"/>
              <a:t>Insights for stormwater managers, field practitioners, and policy makers.</a:t>
            </a:r>
          </a:p>
        </p:txBody>
      </p:sp>
      <p:pic>
        <p:nvPicPr>
          <p:cNvPr id="6" name="Graphic 5">
            <a:extLst>
              <a:ext uri="{FF2B5EF4-FFF2-40B4-BE49-F238E27FC236}">
                <a16:creationId xmlns:a16="http://schemas.microsoft.com/office/drawing/2014/main" id="{575B0357-8387-4425-A864-3C6B6AB849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3750" y="4218815"/>
            <a:ext cx="2857500" cy="2028825"/>
          </a:xfrm>
          <a:prstGeom prst="rect">
            <a:avLst/>
          </a:prstGeom>
        </p:spPr>
      </p:pic>
      <p:pic>
        <p:nvPicPr>
          <p:cNvPr id="4" name="Graphic 3">
            <a:extLst>
              <a:ext uri="{FF2B5EF4-FFF2-40B4-BE49-F238E27FC236}">
                <a16:creationId xmlns:a16="http://schemas.microsoft.com/office/drawing/2014/main" id="{979F964B-9E6E-4BE1-9F60-3619ACCC38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8003" y="4232798"/>
            <a:ext cx="1646113" cy="2014842"/>
          </a:xfrm>
          <a:prstGeom prst="rect">
            <a:avLst/>
          </a:prstGeom>
        </p:spPr>
      </p:pic>
    </p:spTree>
    <p:extLst>
      <p:ext uri="{BB962C8B-B14F-4D97-AF65-F5344CB8AC3E}">
        <p14:creationId xmlns:p14="http://schemas.microsoft.com/office/powerpoint/2010/main" val="315423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8CBCAB-BC01-4F2B-B9E7-048FEFAD55EC}"/>
              </a:ext>
            </a:extLst>
          </p:cNvPr>
          <p:cNvPicPr>
            <a:picLocks noChangeAspect="1"/>
          </p:cNvPicPr>
          <p:nvPr/>
        </p:nvPicPr>
        <p:blipFill>
          <a:blip r:embed="rId3"/>
          <a:stretch>
            <a:fillRect/>
          </a:stretch>
        </p:blipFill>
        <p:spPr>
          <a:xfrm>
            <a:off x="7268429" y="3390291"/>
            <a:ext cx="1831848" cy="1725168"/>
          </a:xfrm>
          <a:prstGeom prst="rect">
            <a:avLst/>
          </a:prstGeom>
        </p:spPr>
      </p:pic>
      <p:sp>
        <p:nvSpPr>
          <p:cNvPr id="2" name="Title 1"/>
          <p:cNvSpPr>
            <a:spLocks noGrp="1"/>
          </p:cNvSpPr>
          <p:nvPr>
            <p:ph type="title"/>
          </p:nvPr>
        </p:nvSpPr>
        <p:spPr>
          <a:xfrm>
            <a:off x="1143000" y="1805715"/>
            <a:ext cx="10210800" cy="1325563"/>
          </a:xfrm>
        </p:spPr>
        <p:txBody>
          <a:bodyPr>
            <a:normAutofit/>
          </a:bodyPr>
          <a:lstStyle/>
          <a:p>
            <a:pPr algn="ctr"/>
            <a:r>
              <a:rPr lang="en-US" sz="8000" b="1" dirty="0">
                <a:solidFill>
                  <a:schemeClr val="bg1">
                    <a:lumMod val="75000"/>
                  </a:schemeClr>
                </a:solidFill>
                <a:latin typeface="+mn-lt"/>
              </a:rPr>
              <a:t>Focus Areas:</a:t>
            </a:r>
            <a:endParaRPr lang="en-US" sz="3200" dirty="0"/>
          </a:p>
        </p:txBody>
      </p:sp>
      <p:pic>
        <p:nvPicPr>
          <p:cNvPr id="4" name="Picture 3">
            <a:extLst>
              <a:ext uri="{FF2B5EF4-FFF2-40B4-BE49-F238E27FC236}">
                <a16:creationId xmlns:a16="http://schemas.microsoft.com/office/drawing/2014/main" id="{FDDD4FBB-15E8-4694-A3A0-E6FEDE44CBB1}"/>
              </a:ext>
            </a:extLst>
          </p:cNvPr>
          <p:cNvPicPr>
            <a:picLocks noChangeAspect="1"/>
          </p:cNvPicPr>
          <p:nvPr/>
        </p:nvPicPr>
        <p:blipFill>
          <a:blip r:embed="rId4"/>
          <a:stretch>
            <a:fillRect/>
          </a:stretch>
        </p:blipFill>
        <p:spPr>
          <a:xfrm>
            <a:off x="3342232" y="3390291"/>
            <a:ext cx="1831848" cy="1725168"/>
          </a:xfrm>
          <a:prstGeom prst="rect">
            <a:avLst/>
          </a:prstGeom>
        </p:spPr>
      </p:pic>
      <p:pic>
        <p:nvPicPr>
          <p:cNvPr id="6" name="Picture 5">
            <a:extLst>
              <a:ext uri="{FF2B5EF4-FFF2-40B4-BE49-F238E27FC236}">
                <a16:creationId xmlns:a16="http://schemas.microsoft.com/office/drawing/2014/main" id="{E635A221-5526-4965-8BBB-E6C510756015}"/>
              </a:ext>
            </a:extLst>
          </p:cNvPr>
          <p:cNvPicPr>
            <a:picLocks noChangeAspect="1"/>
          </p:cNvPicPr>
          <p:nvPr/>
        </p:nvPicPr>
        <p:blipFill>
          <a:blip r:embed="rId5"/>
          <a:stretch>
            <a:fillRect/>
          </a:stretch>
        </p:blipFill>
        <p:spPr>
          <a:xfrm>
            <a:off x="5309902" y="3391815"/>
            <a:ext cx="1831848" cy="1722120"/>
          </a:xfrm>
          <a:prstGeom prst="rect">
            <a:avLst/>
          </a:prstGeom>
        </p:spPr>
      </p:pic>
    </p:spTree>
    <p:extLst>
      <p:ext uri="{BB962C8B-B14F-4D97-AF65-F5344CB8AC3E}">
        <p14:creationId xmlns:p14="http://schemas.microsoft.com/office/powerpoint/2010/main" val="393216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D4FBB-15E8-4694-A3A0-E6FEDE44CBB1}"/>
              </a:ext>
            </a:extLst>
          </p:cNvPr>
          <p:cNvPicPr>
            <a:picLocks noChangeAspect="1"/>
          </p:cNvPicPr>
          <p:nvPr/>
        </p:nvPicPr>
        <p:blipFill>
          <a:blip r:embed="rId3"/>
          <a:stretch>
            <a:fillRect/>
          </a:stretch>
        </p:blipFill>
        <p:spPr>
          <a:xfrm>
            <a:off x="4966199" y="1794356"/>
            <a:ext cx="1831848" cy="1725168"/>
          </a:xfrm>
          <a:prstGeom prst="rect">
            <a:avLst/>
          </a:prstGeom>
        </p:spPr>
      </p:pic>
      <p:sp>
        <p:nvSpPr>
          <p:cNvPr id="5" name="Title 4">
            <a:extLst>
              <a:ext uri="{FF2B5EF4-FFF2-40B4-BE49-F238E27FC236}">
                <a16:creationId xmlns:a16="http://schemas.microsoft.com/office/drawing/2014/main" id="{D9C66ACE-438E-4B06-8440-BEEAF04BD070}"/>
              </a:ext>
            </a:extLst>
          </p:cNvPr>
          <p:cNvSpPr>
            <a:spLocks noGrp="1"/>
          </p:cNvSpPr>
          <p:nvPr>
            <p:ph type="title"/>
          </p:nvPr>
        </p:nvSpPr>
        <p:spPr>
          <a:xfrm>
            <a:off x="1592321" y="3768798"/>
            <a:ext cx="8579603" cy="1325563"/>
          </a:xfrm>
        </p:spPr>
        <p:txBody>
          <a:bodyPr>
            <a:noAutofit/>
          </a:bodyPr>
          <a:lstStyle/>
          <a:p>
            <a:pPr algn="ctr"/>
            <a:r>
              <a:rPr lang="en-US" sz="3600" dirty="0"/>
              <a:t>How well are required or innovative stormwater management practices working?</a:t>
            </a:r>
          </a:p>
        </p:txBody>
      </p:sp>
    </p:spTree>
    <p:extLst>
      <p:ext uri="{BB962C8B-B14F-4D97-AF65-F5344CB8AC3E}">
        <p14:creationId xmlns:p14="http://schemas.microsoft.com/office/powerpoint/2010/main" val="16058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0860"/>
          </a:xfrm>
          <a:prstGeom prst="rect">
            <a:avLst/>
          </a:prstGeom>
        </p:spPr>
      </p:pic>
      <p:sp>
        <p:nvSpPr>
          <p:cNvPr id="2" name="Title 1"/>
          <p:cNvSpPr>
            <a:spLocks noGrp="1"/>
          </p:cNvSpPr>
          <p:nvPr>
            <p:ph type="title"/>
          </p:nvPr>
        </p:nvSpPr>
        <p:spPr>
          <a:xfrm>
            <a:off x="622068" y="500063"/>
            <a:ext cx="11222270" cy="1237297"/>
          </a:xfrm>
          <a:solidFill>
            <a:srgbClr val="548235">
              <a:alpha val="50196"/>
            </a:srgbClr>
          </a:solidFill>
        </p:spPr>
        <p:txBody>
          <a:bodyPr>
            <a:normAutofit fontScale="90000"/>
          </a:bodyPr>
          <a:lstStyle/>
          <a:p>
            <a:r>
              <a:rPr lang="en-US" sz="4800" dirty="0">
                <a:solidFill>
                  <a:schemeClr val="bg1"/>
                </a:solidFill>
              </a:rPr>
              <a:t>Bioretention using the default mix is working to control stormwater flows and most pollutants</a:t>
            </a:r>
          </a:p>
        </p:txBody>
      </p:sp>
    </p:spTree>
    <p:extLst>
      <p:ext uri="{BB962C8B-B14F-4D97-AF65-F5344CB8AC3E}">
        <p14:creationId xmlns:p14="http://schemas.microsoft.com/office/powerpoint/2010/main" val="359383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B76A8-E25D-4012-8DD7-49D4BAE5CB95}"/>
              </a:ext>
            </a:extLst>
          </p:cNvPr>
          <p:cNvPicPr>
            <a:picLocks noChangeAspect="1"/>
          </p:cNvPicPr>
          <p:nvPr/>
        </p:nvPicPr>
        <p:blipFill>
          <a:blip r:embed="rId3"/>
          <a:stretch>
            <a:fillRect/>
          </a:stretch>
        </p:blipFill>
        <p:spPr>
          <a:xfrm>
            <a:off x="4959811" y="1808996"/>
            <a:ext cx="1831848" cy="1722120"/>
          </a:xfrm>
          <a:prstGeom prst="rect">
            <a:avLst/>
          </a:prstGeom>
        </p:spPr>
      </p:pic>
      <p:sp>
        <p:nvSpPr>
          <p:cNvPr id="5" name="Title 4">
            <a:extLst>
              <a:ext uri="{FF2B5EF4-FFF2-40B4-BE49-F238E27FC236}">
                <a16:creationId xmlns:a16="http://schemas.microsoft.com/office/drawing/2014/main" id="{D9C66ACE-438E-4B06-8440-BEEAF04BD070}"/>
              </a:ext>
            </a:extLst>
          </p:cNvPr>
          <p:cNvSpPr>
            <a:spLocks noGrp="1"/>
          </p:cNvSpPr>
          <p:nvPr>
            <p:ph type="title"/>
          </p:nvPr>
        </p:nvSpPr>
        <p:spPr>
          <a:xfrm>
            <a:off x="1592321" y="3768798"/>
            <a:ext cx="8579603" cy="1325563"/>
          </a:xfrm>
        </p:spPr>
        <p:txBody>
          <a:bodyPr>
            <a:noAutofit/>
          </a:bodyPr>
          <a:lstStyle/>
          <a:p>
            <a:pPr algn="ctr"/>
            <a:r>
              <a:rPr lang="en-US" sz="3600" dirty="0"/>
              <a:t>How can we best address the most common types of pollution in stormwater?</a:t>
            </a:r>
          </a:p>
        </p:txBody>
      </p:sp>
    </p:spTree>
    <p:extLst>
      <p:ext uri="{BB962C8B-B14F-4D97-AF65-F5344CB8AC3E}">
        <p14:creationId xmlns:p14="http://schemas.microsoft.com/office/powerpoint/2010/main" val="2538963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2885</TotalTime>
  <Words>916</Words>
  <Application>Microsoft Office PowerPoint</Application>
  <PresentationFormat>Widescreen</PresentationFormat>
  <Paragraphs>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An Introduction to SAM</vt:lpstr>
      <vt:lpstr> Stormwater monitoring that’s regional and collaborative. - Funded by more than 90 Western Washington entities - - Funded in kind by state, federal, local, private, and volunteer groups -</vt:lpstr>
      <vt:lpstr>Goal:</vt:lpstr>
      <vt:lpstr>Why:</vt:lpstr>
      <vt:lpstr>How:</vt:lpstr>
      <vt:lpstr>Focus Areas:</vt:lpstr>
      <vt:lpstr>How well are required or innovative stormwater management practices working?</vt:lpstr>
      <vt:lpstr>Bioretention using the default mix is working to control stormwater flows and most pollutants</vt:lpstr>
      <vt:lpstr>How can we best address the most common types of pollution in stormwater?</vt:lpstr>
      <vt:lpstr>Most illicit discharges are vehicle-related incidents</vt:lpstr>
      <vt:lpstr>Is water quality getting better or worse in relation to stormwater management practices?</vt:lpstr>
      <vt:lpstr>PowerPoint Presentation</vt:lpstr>
      <vt:lpstr>The Long View  SAM’s unique design provides flexibility to  accomplish useful long-term results.</vt:lpstr>
      <vt:lpstr>SAM Partners SWG, PRO-Committee, state and federal agencies, citizen scientists</vt:lpstr>
      <vt:lpstr>Value:</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Brian Daskam</cp:lastModifiedBy>
  <cp:revision>32</cp:revision>
  <cp:lastPrinted>2019-01-24T22:56:11Z</cp:lastPrinted>
  <dcterms:created xsi:type="dcterms:W3CDTF">2017-03-06T23:20:59Z</dcterms:created>
  <dcterms:modified xsi:type="dcterms:W3CDTF">2019-03-26T22:37:34Z</dcterms:modified>
</cp:coreProperties>
</file>