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FE850C-0D4D-4B9B-8627-E241241C0211}" v="44" dt="2024-05-15T17:21:00.1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9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2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87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0035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11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71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80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37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7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0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8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8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0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7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0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D3D90C2-CA31-49FF-B059-509ECE82F109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4FD8365-86AE-4291-ADC6-20249732C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32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2CB0-AA86-8E27-0802-D247E9E66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 dirty="0">
                <a:solidFill>
                  <a:schemeClr val="tx2"/>
                </a:solidFill>
              </a:rPr>
              <a:t>SWG Voting Members</a:t>
            </a:r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C770DEE7-6D33-54CA-274B-6786CC42D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7091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3B377-3AE1-62F8-233B-08C6C74D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5932"/>
            <a:ext cx="10515600" cy="959586"/>
          </a:xfrm>
        </p:spPr>
        <p:txBody>
          <a:bodyPr vert="horz" wrap="none" lIns="91440" tIns="45720" rIns="91440" bIns="45720" rtlCol="0" anchor="t">
            <a:normAutofit/>
          </a:bodyPr>
          <a:lstStyle/>
          <a:p>
            <a:pPr algn="r"/>
            <a:r>
              <a:rPr lang="en-US" sz="3100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	</a:t>
            </a:r>
            <a:br>
              <a:rPr lang="en-US" sz="3100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</a:br>
            <a:endParaRPr lang="en-US" sz="3100" spc="-300">
              <a:gradFill flip="none" rotWithShape="1">
                <a:gsLst>
                  <a:gs pos="32000">
                    <a:schemeClr val="tx1">
                      <a:lumMod val="89000"/>
                    </a:schemeClr>
                  </a:gs>
                  <a:gs pos="0">
                    <a:schemeClr val="bg1">
                      <a:lumMod val="41000"/>
                      <a:lumOff val="59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8100000" scaled="1"/>
                <a:tileRect/>
              </a:gra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001309-0012-F679-F5EC-8DC6C2722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050988"/>
              </p:ext>
            </p:extLst>
          </p:nvPr>
        </p:nvGraphicFramePr>
        <p:xfrm>
          <a:off x="1112108" y="395416"/>
          <a:ext cx="10725665" cy="5856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9767">
                  <a:extLst>
                    <a:ext uri="{9D8B030D-6E8A-4147-A177-3AD203B41FA5}">
                      <a16:colId xmlns:a16="http://schemas.microsoft.com/office/drawing/2014/main" val="2125568697"/>
                    </a:ext>
                  </a:extLst>
                </a:gridCol>
                <a:gridCol w="4656628">
                  <a:extLst>
                    <a:ext uri="{9D8B030D-6E8A-4147-A177-3AD203B41FA5}">
                      <a16:colId xmlns:a16="http://schemas.microsoft.com/office/drawing/2014/main" val="3398511542"/>
                    </a:ext>
                  </a:extLst>
                </a:gridCol>
                <a:gridCol w="4489270">
                  <a:extLst>
                    <a:ext uri="{9D8B030D-6E8A-4147-A177-3AD203B41FA5}">
                      <a16:colId xmlns:a16="http://schemas.microsoft.com/office/drawing/2014/main" val="1899210781"/>
                    </a:ext>
                  </a:extLst>
                </a:gridCol>
              </a:tblGrid>
              <a:tr h="274423">
                <a:tc>
                  <a:txBody>
                    <a:bodyPr/>
                    <a:lstStyle/>
                    <a:p>
                      <a:r>
                        <a:rPr lang="en-US" sz="2000" b="1"/>
                        <a:t>Caucus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/>
                        <a:t>SWG Reps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Alternates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276969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r>
                        <a:rPr lang="en-US" sz="2000"/>
                        <a:t>Municipal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Stella Collier, Bainbridge Island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Daniel Nidzgorski, King County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239795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Municipal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Todd Hunsdorfer, King County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Meiring </a:t>
                      </a:r>
                      <a:r>
                        <a:rPr lang="en-US" sz="2000" dirty="0" err="1"/>
                        <a:t>Borcherds</a:t>
                      </a:r>
                      <a:r>
                        <a:rPr lang="en-US" sz="2000" dirty="0"/>
                        <a:t>, Mukilteo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996171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Municipal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Jessica Atlakson, Redmond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Aislin Gallagher, Kitsap County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361353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Municipal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Jess Huybregts, Seattle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Ben Parrish, Covington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746766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Municipal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Don McQuilliams, Bellevue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Carol Falkenhayn </a:t>
                      </a:r>
                      <a:r>
                        <a:rPr lang="en-US" sz="2000" dirty="0" err="1"/>
                        <a:t>Maloy</a:t>
                      </a:r>
                      <a:r>
                        <a:rPr lang="en-US" sz="2000" dirty="0"/>
                        <a:t>, Pierce County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451268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Municipal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Dana De Leon, Tacoma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617218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Abby Barnes, WDNR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965197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Gary Bahr , WSDA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80131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Nick Hehemann, WDOT 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Tony Bush, WDOT</a:t>
                      </a:r>
                      <a:endParaRPr lang="en-US" sz="2000" dirty="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904850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Jeff Killelea, ECY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53220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Katrina Radach, PSP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443763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Rae Eaton, WDFW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143619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Federal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Rich Shelby, USGS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735189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Federal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Patrick Morgan, USGS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556562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Port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Jane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Dewall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Port of Seattle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991132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Lori Blair, Boeing</a:t>
                      </a:r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39710" marR="39710" marT="19855" marB="19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811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35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3648-15C2-CBF3-DBCC-B9420C789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502" y="196603"/>
            <a:ext cx="10515600" cy="1325563"/>
          </a:xfrm>
        </p:spPr>
        <p:txBody>
          <a:bodyPr/>
          <a:lstStyle/>
          <a:p>
            <a:r>
              <a:rPr lang="en-US" dirty="0"/>
              <a:t>Caucus Rep gaps?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10456A-2081-78E3-187B-B70E232105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831384"/>
              </p:ext>
            </p:extLst>
          </p:nvPr>
        </p:nvGraphicFramePr>
        <p:xfrm>
          <a:off x="1592220" y="1406836"/>
          <a:ext cx="9007560" cy="4970709"/>
        </p:xfrm>
        <a:graphic>
          <a:graphicData uri="http://schemas.openxmlformats.org/drawingml/2006/table">
            <a:tbl>
              <a:tblPr firstRow="1" bandRow="1">
                <a:noFill/>
                <a:tableStyleId>{2D5ABB26-0587-4C30-8999-92F81FD0307C}</a:tableStyleId>
              </a:tblPr>
              <a:tblGrid>
                <a:gridCol w="5519264">
                  <a:extLst>
                    <a:ext uri="{9D8B030D-6E8A-4147-A177-3AD203B41FA5}">
                      <a16:colId xmlns:a16="http://schemas.microsoft.com/office/drawing/2014/main" val="74938820"/>
                    </a:ext>
                  </a:extLst>
                </a:gridCol>
                <a:gridCol w="1744148">
                  <a:extLst>
                    <a:ext uri="{9D8B030D-6E8A-4147-A177-3AD203B41FA5}">
                      <a16:colId xmlns:a16="http://schemas.microsoft.com/office/drawing/2014/main" val="2911563464"/>
                    </a:ext>
                  </a:extLst>
                </a:gridCol>
                <a:gridCol w="1744148">
                  <a:extLst>
                    <a:ext uri="{9D8B030D-6E8A-4147-A177-3AD203B41FA5}">
                      <a16:colId xmlns:a16="http://schemas.microsoft.com/office/drawing/2014/main" val="171065488"/>
                    </a:ext>
                  </a:extLst>
                </a:gridCol>
              </a:tblGrid>
              <a:tr h="552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Caucus</a:t>
                      </a:r>
                      <a:endParaRPr lang="en-US" sz="1800" b="1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# of Reps</a:t>
                      </a:r>
                      <a:endParaRPr lang="en-US" sz="1800" b="1" i="0" u="none" strike="noStrike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CURRENT</a:t>
                      </a:r>
                    </a:p>
                  </a:txBody>
                  <a:tcPr marL="225429" marR="9996" marT="112714" marB="112714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826597"/>
                  </a:ext>
                </a:extLst>
              </a:tr>
              <a:tr h="5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Local Government</a:t>
                      </a:r>
                      <a:endParaRPr lang="en-US" sz="1800" b="0" i="0" u="none" strike="noStrike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800" b="0" i="0" u="none" strike="noStrike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97973"/>
                  </a:ext>
                </a:extLst>
              </a:tr>
              <a:tr h="5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State Agencies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485960"/>
                  </a:ext>
                </a:extLst>
              </a:tr>
              <a:tr h="5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Federal Agencies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79214"/>
                  </a:ext>
                </a:extLst>
              </a:tr>
              <a:tr h="5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Tribes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917781"/>
                  </a:ext>
                </a:extLst>
              </a:tr>
              <a:tr h="5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Environmental Communicty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53654"/>
                  </a:ext>
                </a:extLst>
              </a:tr>
              <a:tr h="5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Business (Industry, Developers, Shellfish)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539908"/>
                  </a:ext>
                </a:extLst>
              </a:tr>
              <a:tr h="5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Agriculture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610123"/>
                  </a:ext>
                </a:extLst>
              </a:tr>
              <a:tr h="5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Public Ports</a:t>
                      </a:r>
                      <a:endParaRPr lang="en-US" sz="1800" b="0" i="0" u="none" strike="noStrike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25429" marR="9996" marT="112714" marB="112714" anchor="b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336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39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992BD-5C66-A30D-864D-3235C9172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Recruiting Members</a:t>
            </a:r>
          </a:p>
        </p:txBody>
      </p:sp>
      <p:pic>
        <p:nvPicPr>
          <p:cNvPr id="5" name="Graphic 4" descr="Megaphone with solid fill">
            <a:extLst>
              <a:ext uri="{FF2B5EF4-FFF2-40B4-BE49-F238E27FC236}">
                <a16:creationId xmlns:a16="http://schemas.microsoft.com/office/drawing/2014/main" id="{2E38A6D0-C489-270F-7576-ED97AE3684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6068" y="1924505"/>
            <a:ext cx="3354676" cy="335467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BD01D-1B9C-08C2-2795-A82ECC993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1825625"/>
            <a:ext cx="6553200" cy="4351338"/>
          </a:xfrm>
        </p:spPr>
        <p:txBody>
          <a:bodyPr>
            <a:normAutofit/>
          </a:bodyPr>
          <a:lstStyle/>
          <a:p>
            <a:r>
              <a:rPr lang="en-US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Elevator Speech</a:t>
            </a:r>
          </a:p>
          <a:p>
            <a:r>
              <a:rPr lang="en-US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Promote meetings in current outgoing newsletters</a:t>
            </a:r>
          </a:p>
          <a:p>
            <a:pPr lvl="1"/>
            <a:r>
              <a:rPr lang="en-US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STORM</a:t>
            </a:r>
          </a:p>
          <a:p>
            <a:pPr lvl="1"/>
            <a:r>
              <a:rPr lang="en-US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WSU Stormwater Center</a:t>
            </a:r>
          </a:p>
          <a:p>
            <a:pPr lvl="1"/>
            <a:r>
              <a:rPr lang="en-US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Other? </a:t>
            </a:r>
          </a:p>
          <a:p>
            <a:r>
              <a:rPr lang="en-US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Municon?</a:t>
            </a:r>
          </a:p>
          <a:p>
            <a:r>
              <a:rPr lang="en-US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New venues to share SWG purpose?</a:t>
            </a:r>
          </a:p>
          <a:p>
            <a:endParaRPr lang="en-US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endParaRPr lang="en-US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82323815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2073</TotalTime>
  <Words>189</Words>
  <Application>Microsoft Office PowerPoint</Application>
  <PresentationFormat>Widescreen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Depth</vt:lpstr>
      <vt:lpstr>SWG Voting Members</vt:lpstr>
      <vt:lpstr>  </vt:lpstr>
      <vt:lpstr>Caucus Rep gaps?</vt:lpstr>
      <vt:lpstr>Recruiting Members</vt:lpstr>
    </vt:vector>
  </TitlesOfParts>
  <Company>Washington State Department of Natural Resources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SWG Voting Members</dc:title>
  <dc:creator>Barnes, Abby (DNR)</dc:creator>
  <cp:lastModifiedBy>Bristol, Madison (ECY)</cp:lastModifiedBy>
  <cp:revision>2</cp:revision>
  <dcterms:created xsi:type="dcterms:W3CDTF">2024-05-06T18:28:21Z</dcterms:created>
  <dcterms:modified xsi:type="dcterms:W3CDTF">2024-05-20T23:54:27Z</dcterms:modified>
</cp:coreProperties>
</file>