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6" r:id="rId2"/>
    <p:sldId id="307" r:id="rId3"/>
    <p:sldId id="263" r:id="rId4"/>
    <p:sldId id="301" r:id="rId5"/>
    <p:sldId id="266" r:id="rId6"/>
    <p:sldId id="303" r:id="rId7"/>
    <p:sldId id="270" r:id="rId8"/>
    <p:sldId id="291" r:id="rId9"/>
    <p:sldId id="296" r:id="rId10"/>
    <p:sldId id="308" r:id="rId11"/>
    <p:sldId id="309" r:id="rId12"/>
    <p:sldId id="280" r:id="rId13"/>
    <p:sldId id="271" r:id="rId14"/>
    <p:sldId id="268" r:id="rId15"/>
    <p:sldId id="265" r:id="rId16"/>
    <p:sldId id="294" r:id="rId17"/>
    <p:sldId id="299" r:id="rId18"/>
    <p:sldId id="305" r:id="rId19"/>
    <p:sldId id="297"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0" autoAdjust="0"/>
    <p:restoredTop sz="63884" autoAdjust="0"/>
  </p:normalViewPr>
  <p:slideViewPr>
    <p:cSldViewPr snapToGrid="0">
      <p:cViewPr varScale="1">
        <p:scale>
          <a:sx n="88" d="100"/>
          <a:sy n="88" d="100"/>
        </p:scale>
        <p:origin x="1026"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021F01-E03A-45F6-9175-FFD9F6F3C49C}" type="datetimeFigureOut">
              <a:rPr lang="en-US" smtClean="0"/>
              <a:t>11/25/2019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9749CB-98B5-4675-9748-E7BBE0C0DB23}" type="slidenum">
              <a:rPr lang="en-US" smtClean="0"/>
              <a:t>‹#›</a:t>
            </a:fld>
            <a:endParaRPr lang="en-US"/>
          </a:p>
        </p:txBody>
      </p:sp>
    </p:spTree>
    <p:extLst>
      <p:ext uri="{BB962C8B-B14F-4D97-AF65-F5344CB8AC3E}">
        <p14:creationId xmlns:p14="http://schemas.microsoft.com/office/powerpoint/2010/main" val="262739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9749CB-98B5-4675-9748-E7BBE0C0DB23}" type="slidenum">
              <a:rPr lang="en-US" smtClean="0"/>
              <a:t>1</a:t>
            </a:fld>
            <a:endParaRPr lang="en-US"/>
          </a:p>
        </p:txBody>
      </p:sp>
    </p:spTree>
    <p:extLst>
      <p:ext uri="{BB962C8B-B14F-4D97-AF65-F5344CB8AC3E}">
        <p14:creationId xmlns:p14="http://schemas.microsoft.com/office/powerpoint/2010/main" val="402538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 - Make it as easy as possible for jurisdictions to determine how many points they earned</a:t>
            </a:r>
          </a:p>
          <a:p>
            <a:r>
              <a:rPr lang="en-US" dirty="0" smtClean="0"/>
              <a:t>Be able to compare environmental benefit between very different</a:t>
            </a:r>
            <a:r>
              <a:rPr lang="en-US" baseline="0" dirty="0" smtClean="0"/>
              <a:t> types of projects</a:t>
            </a:r>
            <a:endParaRPr lang="en-US" dirty="0" smtClean="0"/>
          </a:p>
          <a:p>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10</a:t>
            </a:fld>
            <a:endParaRPr lang="en-US"/>
          </a:p>
        </p:txBody>
      </p:sp>
    </p:spTree>
    <p:extLst>
      <p:ext uri="{BB962C8B-B14F-4D97-AF65-F5344CB8AC3E}">
        <p14:creationId xmlns:p14="http://schemas.microsoft.com/office/powerpoint/2010/main" val="2283602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 - </a:t>
            </a:r>
          </a:p>
          <a:p>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11</a:t>
            </a:fld>
            <a:endParaRPr lang="en-US"/>
          </a:p>
        </p:txBody>
      </p:sp>
    </p:spTree>
    <p:extLst>
      <p:ext uri="{BB962C8B-B14F-4D97-AF65-F5344CB8AC3E}">
        <p14:creationId xmlns:p14="http://schemas.microsoft.com/office/powerpoint/2010/main" val="338702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 – this</a:t>
            </a:r>
            <a:r>
              <a:rPr lang="en-US" baseline="0" dirty="0" smtClean="0"/>
              <a:t> requirement is applied in a wide variety of l</a:t>
            </a:r>
            <a:r>
              <a:rPr lang="en-US" dirty="0" smtClean="0"/>
              <a:t>and</a:t>
            </a:r>
            <a:r>
              <a:rPr lang="en-US" baseline="0" dirty="0" smtClean="0"/>
              <a:t> uses and geographic settings. The Permittees need to prioritize their projects, and they should be taking receiving water needs into account</a:t>
            </a:r>
          </a:p>
          <a:p>
            <a:r>
              <a:rPr lang="en-US" baseline="0" dirty="0" smtClean="0"/>
              <a:t>There are project types that address all of these categories- permittees can select from the full range</a:t>
            </a:r>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12</a:t>
            </a:fld>
            <a:endParaRPr lang="en-US"/>
          </a:p>
        </p:txBody>
      </p:sp>
    </p:spTree>
    <p:extLst>
      <p:ext uri="{BB962C8B-B14F-4D97-AF65-F5344CB8AC3E}">
        <p14:creationId xmlns:p14="http://schemas.microsoft.com/office/powerpoint/2010/main" val="28754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a:t>
            </a:r>
          </a:p>
          <a:p>
            <a:r>
              <a:rPr lang="en-US" dirty="0" smtClean="0"/>
              <a:t>Ecology</a:t>
            </a:r>
            <a:r>
              <a:rPr lang="en-US" baseline="0" dirty="0" smtClean="0"/>
              <a:t> has made a commitment to</a:t>
            </a:r>
            <a:r>
              <a:rPr lang="en-US" dirty="0" smtClean="0"/>
              <a:t> review the current permit point system with input from all stakeholders and,</a:t>
            </a:r>
            <a:r>
              <a:rPr lang="en-US" baseline="0" dirty="0" smtClean="0"/>
              <a:t> i</a:t>
            </a:r>
            <a:r>
              <a:rPr lang="en-US" dirty="0" smtClean="0"/>
              <a:t>f needed, make refinements for the 2024 permit</a:t>
            </a:r>
          </a:p>
          <a:p>
            <a:r>
              <a:rPr lang="en-US" dirty="0" smtClean="0"/>
              <a:t>Ecology</a:t>
            </a:r>
            <a:r>
              <a:rPr lang="en-US" baseline="0" dirty="0" smtClean="0"/>
              <a:t> sees this science synthesis project – the topic of this webinar - as providing a broadly accepted foundation for informing the 2024 permit requirements and refinements to the point system. We want everyone at the table to have a common understanding of the environmental benefits of the stormwater projects that are eligible for SSC points.</a:t>
            </a:r>
          </a:p>
        </p:txBody>
      </p:sp>
      <p:sp>
        <p:nvSpPr>
          <p:cNvPr id="4" name="Slide Number Placeholder 3"/>
          <p:cNvSpPr>
            <a:spLocks noGrp="1"/>
          </p:cNvSpPr>
          <p:nvPr>
            <p:ph type="sldNum" sz="quarter" idx="10"/>
          </p:nvPr>
        </p:nvSpPr>
        <p:spPr/>
        <p:txBody>
          <a:bodyPr/>
          <a:lstStyle/>
          <a:p>
            <a:fld id="{7F9749CB-98B5-4675-9748-E7BBE0C0DB23}" type="slidenum">
              <a:rPr lang="en-US" smtClean="0"/>
              <a:t>13</a:t>
            </a:fld>
            <a:endParaRPr lang="en-US"/>
          </a:p>
        </p:txBody>
      </p:sp>
    </p:spTree>
    <p:extLst>
      <p:ext uri="{BB962C8B-B14F-4D97-AF65-F5344CB8AC3E}">
        <p14:creationId xmlns:p14="http://schemas.microsoft.com/office/powerpoint/2010/main" val="30764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a:t>
            </a:r>
          </a:p>
        </p:txBody>
      </p:sp>
      <p:sp>
        <p:nvSpPr>
          <p:cNvPr id="4" name="Slide Number Placeholder 3"/>
          <p:cNvSpPr>
            <a:spLocks noGrp="1"/>
          </p:cNvSpPr>
          <p:nvPr>
            <p:ph type="sldNum" sz="quarter" idx="10"/>
          </p:nvPr>
        </p:nvSpPr>
        <p:spPr/>
        <p:txBody>
          <a:bodyPr/>
          <a:lstStyle/>
          <a:p>
            <a:fld id="{7F9749CB-98B5-4675-9748-E7BBE0C0DB23}" type="slidenum">
              <a:rPr lang="en-US" smtClean="0"/>
              <a:t>14</a:t>
            </a:fld>
            <a:endParaRPr lang="en-US"/>
          </a:p>
        </p:txBody>
      </p:sp>
    </p:spTree>
    <p:extLst>
      <p:ext uri="{BB962C8B-B14F-4D97-AF65-F5344CB8AC3E}">
        <p14:creationId xmlns:p14="http://schemas.microsoft.com/office/powerpoint/2010/main" val="237800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Karen – This is the </a:t>
            </a:r>
            <a:r>
              <a:rPr lang="en-US" baseline="0" dirty="0" smtClean="0"/>
              <a:t>list of questions that are currently proposed for this science synthesis project.</a:t>
            </a:r>
            <a:r>
              <a:rPr lang="en-US" dirty="0"/>
              <a:t> In addition to discussing these draft questions, the Ecology has asked the group to recommend an appropriate amount of funding for this project. </a:t>
            </a:r>
          </a:p>
          <a:p>
            <a:pPr defTabSz="931774">
              <a:defRPr/>
            </a:pPr>
            <a:r>
              <a:rPr lang="en-US" i="1" dirty="0" smtClean="0">
                <a:solidFill>
                  <a:schemeClr val="accent1"/>
                </a:solidFill>
              </a:rPr>
              <a:t>Some </a:t>
            </a:r>
            <a:r>
              <a:rPr lang="en-US" i="1" dirty="0">
                <a:solidFill>
                  <a:schemeClr val="accent1"/>
                </a:solidFill>
              </a:rPr>
              <a:t>of the feedback so far:</a:t>
            </a:r>
            <a:endParaRPr lang="en-US" i="1" dirty="0" smtClean="0">
              <a:solidFill>
                <a:schemeClr val="accent1"/>
              </a:solidFill>
            </a:endParaRPr>
          </a:p>
          <a:p>
            <a:pPr marL="231326"/>
            <a:r>
              <a:rPr lang="en-US" dirty="0" smtClean="0"/>
              <a:t>The concept</a:t>
            </a:r>
            <a:r>
              <a:rPr lang="en-US" baseline="0" dirty="0" smtClean="0"/>
              <a:t> of e</a:t>
            </a:r>
            <a:r>
              <a:rPr lang="en-US" dirty="0" smtClean="0"/>
              <a:t>nvironmental benefit is linked to the impact of the project. The first question seems broad –</a:t>
            </a:r>
            <a:r>
              <a:rPr lang="en-US" baseline="0" dirty="0" smtClean="0"/>
              <a:t> but </a:t>
            </a:r>
            <a:r>
              <a:rPr lang="en-US" dirty="0" smtClean="0"/>
              <a:t>we do need a clear understanding of the value of each project type – and</a:t>
            </a:r>
            <a:r>
              <a:rPr lang="en-US" baseline="0" dirty="0" smtClean="0"/>
              <a:t> so far the group generally agrees that we should cover all of the eligible project types. Since w</a:t>
            </a:r>
            <a:r>
              <a:rPr lang="en-US" dirty="0" smtClean="0"/>
              <a:t>e have good metrics for some but not for others</a:t>
            </a:r>
          </a:p>
          <a:p>
            <a:pPr lvl="1"/>
            <a:r>
              <a:rPr lang="en-US" dirty="0" smtClean="0"/>
              <a:t>We might consider making some of these questions specific to certain eligible project types</a:t>
            </a:r>
          </a:p>
          <a:p>
            <a:pPr lvl="1"/>
            <a:r>
              <a:rPr lang="en-US" dirty="0" smtClean="0"/>
              <a:t>Need to articulate what assumptions are we going to be making</a:t>
            </a:r>
          </a:p>
          <a:p>
            <a:pPr lvl="1"/>
            <a:r>
              <a:rPr lang="en-US" dirty="0" smtClean="0"/>
              <a:t>We</a:t>
            </a:r>
            <a:r>
              <a:rPr lang="en-US" baseline="0" dirty="0" smtClean="0"/>
              <a:t> also hope to look to the Phase I </a:t>
            </a:r>
            <a:r>
              <a:rPr lang="en-US" dirty="0" smtClean="0"/>
              <a:t>stormwater scenario modeling</a:t>
            </a:r>
            <a:r>
              <a:rPr lang="en-US" baseline="0" dirty="0" smtClean="0"/>
              <a:t> </a:t>
            </a:r>
            <a:r>
              <a:rPr lang="en-US" dirty="0" smtClean="0"/>
              <a:t>studies to further inform these questions and the process</a:t>
            </a:r>
          </a:p>
          <a:p>
            <a:endParaRPr lang="en-US" dirty="0" smtClean="0"/>
          </a:p>
        </p:txBody>
      </p:sp>
      <p:sp>
        <p:nvSpPr>
          <p:cNvPr id="4" name="Slide Number Placeholder 3"/>
          <p:cNvSpPr>
            <a:spLocks noGrp="1"/>
          </p:cNvSpPr>
          <p:nvPr>
            <p:ph type="sldNum" sz="quarter" idx="10"/>
          </p:nvPr>
        </p:nvSpPr>
        <p:spPr/>
        <p:txBody>
          <a:bodyPr/>
          <a:lstStyle/>
          <a:p>
            <a:fld id="{7F9749CB-98B5-4675-9748-E7BBE0C0DB23}" type="slidenum">
              <a:rPr lang="en-US" smtClean="0"/>
              <a:t>15</a:t>
            </a:fld>
            <a:endParaRPr lang="en-US"/>
          </a:p>
        </p:txBody>
      </p:sp>
    </p:spTree>
    <p:extLst>
      <p:ext uri="{BB962C8B-B14F-4D97-AF65-F5344CB8AC3E}">
        <p14:creationId xmlns:p14="http://schemas.microsoft.com/office/powerpoint/2010/main" val="2387362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Karen – I’ve</a:t>
            </a:r>
            <a:r>
              <a:rPr lang="en-US" baseline="0" dirty="0" smtClean="0"/>
              <a:t> been talking about “the group” and want to make sure everyone understands who is working on defining these research questions.</a:t>
            </a:r>
            <a:endParaRPr lang="en-US" dirty="0" smtClean="0"/>
          </a:p>
          <a:p>
            <a:pPr defTabSz="931774">
              <a:defRPr/>
            </a:pPr>
            <a:r>
              <a:rPr lang="en-US" dirty="0" smtClean="0"/>
              <a:t>Ecology is</a:t>
            </a:r>
            <a:r>
              <a:rPr lang="en-US" baseline="0" dirty="0" smtClean="0"/>
              <a:t> </a:t>
            </a:r>
            <a:r>
              <a:rPr lang="en-US" dirty="0" smtClean="0"/>
              <a:t>using the Stormwater</a:t>
            </a:r>
            <a:r>
              <a:rPr lang="en-US" baseline="0" dirty="0" smtClean="0"/>
              <a:t> Work Group’s</a:t>
            </a:r>
            <a:r>
              <a:rPr lang="en-US" dirty="0" smtClean="0"/>
              <a:t> existing (open, transparent) stakeholder process for the science discussions that will be held in advance of the policy discussions on this topic. Some of you know that Ecology has about</a:t>
            </a:r>
            <a:r>
              <a:rPr lang="en-US" baseline="0" dirty="0" smtClean="0"/>
              <a:t> $250K available for stormwater work, some of which we intend to use to fund this project. We are interested in the subgroup’s recommendation for the appropriate level of effort, or funding amount, for the science synthesis.</a:t>
            </a:r>
          </a:p>
          <a:p>
            <a:pPr defTabSz="931774">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smtClean="0"/>
              <a:t>Please let me know if yo</a:t>
            </a:r>
            <a:r>
              <a:rPr lang="en-US" sz="1200" baseline="0" dirty="0" smtClean="0"/>
              <a:t>u want to join the discussion and provide your input. My email and phone number will be on the last slide of the presentation</a:t>
            </a:r>
            <a:endParaRPr lang="en-US" sz="1200"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16</a:t>
            </a:fld>
            <a:endParaRPr lang="en-US"/>
          </a:p>
        </p:txBody>
      </p:sp>
    </p:spTree>
    <p:extLst>
      <p:ext uri="{BB962C8B-B14F-4D97-AF65-F5344CB8AC3E}">
        <p14:creationId xmlns:p14="http://schemas.microsoft.com/office/powerpoint/2010/main" val="3892820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 this is the proposed timeline for the Science Synthesis project and the ensuing policy discussion</a:t>
            </a:r>
            <a:r>
              <a:rPr lang="en-US" baseline="0" dirty="0" smtClean="0"/>
              <a:t>s about the point system and level of effort</a:t>
            </a:r>
            <a:r>
              <a:rPr lang="en-US" dirty="0" smtClean="0"/>
              <a:t>. If the group decides</a:t>
            </a:r>
            <a:r>
              <a:rPr lang="en-US" baseline="0" dirty="0" smtClean="0"/>
              <a:t> more time is needed, then we might be able to extend it a couple of months. But the goal is to complete this project in time for it to produce a valuable synthesis of information to inform those policy discussions. </a:t>
            </a:r>
          </a:p>
          <a:p>
            <a:endParaRPr lang="en-US" baseline="0" dirty="0" smtClean="0"/>
          </a:p>
        </p:txBody>
      </p:sp>
      <p:sp>
        <p:nvSpPr>
          <p:cNvPr id="4" name="Slide Number Placeholder 3"/>
          <p:cNvSpPr>
            <a:spLocks noGrp="1"/>
          </p:cNvSpPr>
          <p:nvPr>
            <p:ph type="sldNum" sz="quarter" idx="10"/>
          </p:nvPr>
        </p:nvSpPr>
        <p:spPr/>
        <p:txBody>
          <a:bodyPr/>
          <a:lstStyle/>
          <a:p>
            <a:fld id="{7F9749CB-98B5-4675-9748-E7BBE0C0DB23}" type="slidenum">
              <a:rPr lang="en-US" smtClean="0"/>
              <a:t>17</a:t>
            </a:fld>
            <a:endParaRPr lang="en-US"/>
          </a:p>
        </p:txBody>
      </p:sp>
    </p:spTree>
    <p:extLst>
      <p:ext uri="{BB962C8B-B14F-4D97-AF65-F5344CB8AC3E}">
        <p14:creationId xmlns:p14="http://schemas.microsoft.com/office/powerpoint/2010/main" val="3545877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a:t>
            </a:r>
            <a:r>
              <a:rPr lang="en-US" baseline="0" dirty="0" smtClean="0"/>
              <a:t>The next conversation about these questions is scheduled for December 9. Send me an email if you want to be included in the list for getting information about the December 9 meeting and subsequent discussions.</a:t>
            </a:r>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18</a:t>
            </a:fld>
            <a:endParaRPr lang="en-US"/>
          </a:p>
        </p:txBody>
      </p:sp>
    </p:spTree>
    <p:extLst>
      <p:ext uri="{BB962C8B-B14F-4D97-AF65-F5344CB8AC3E}">
        <p14:creationId xmlns:p14="http://schemas.microsoft.com/office/powerpoint/2010/main" val="2072603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Emma – open</a:t>
            </a:r>
            <a:r>
              <a:rPr lang="en-US" baseline="0" dirty="0" smtClean="0"/>
              <a:t> up Q&amp;A. Please type your questions into the chat box and we will answer them in the order we receive them.</a:t>
            </a:r>
          </a:p>
          <a:p>
            <a:r>
              <a:rPr lang="en-US" baseline="0" dirty="0" smtClean="0"/>
              <a:t>Sideboards: not discussing the science </a:t>
            </a:r>
            <a:r>
              <a:rPr lang="en-US" baseline="0" smtClean="0"/>
              <a:t>questions today. </a:t>
            </a:r>
            <a:r>
              <a:rPr lang="en-US" baseline="0" dirty="0" smtClean="0"/>
              <a:t>But we want everyone to understand the purpose, sideboards, and process of the permit.</a:t>
            </a:r>
          </a:p>
          <a:p>
            <a:r>
              <a:rPr lang="en-US" baseline="0" dirty="0" smtClean="0"/>
              <a:t>For future questions: this is the project team. Emma is the project lead; Karen is running the stakeholder process for this SSC project.</a:t>
            </a:r>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19</a:t>
            </a:fld>
            <a:endParaRPr lang="en-US"/>
          </a:p>
        </p:txBody>
      </p:sp>
    </p:spTree>
    <p:extLst>
      <p:ext uri="{BB962C8B-B14F-4D97-AF65-F5344CB8AC3E}">
        <p14:creationId xmlns:p14="http://schemas.microsoft.com/office/powerpoint/2010/main" val="335643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solidFill>
                  <a:srgbClr val="FF0000"/>
                </a:solidFill>
              </a:rPr>
              <a:t>Lucienne will quickly go over</a:t>
            </a:r>
            <a:r>
              <a:rPr lang="en-US" baseline="0" dirty="0" smtClean="0">
                <a:solidFill>
                  <a:srgbClr val="FF0000"/>
                </a:solidFill>
              </a:rPr>
              <a:t> </a:t>
            </a:r>
            <a:r>
              <a:rPr lang="en-US" baseline="0" smtClean="0">
                <a:solidFill>
                  <a:srgbClr val="FF0000"/>
                </a:solidFill>
              </a:rPr>
              <a:t>WebEx facilitation details </a:t>
            </a:r>
            <a:r>
              <a:rPr lang="en-US" baseline="0" dirty="0" smtClean="0">
                <a:solidFill>
                  <a:srgbClr val="FF0000"/>
                </a:solidFill>
              </a:rPr>
              <a:t>and pass the baton to Emma to open the presentation</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2</a:t>
            </a:fld>
            <a:endParaRPr lang="en-US"/>
          </a:p>
        </p:txBody>
      </p:sp>
    </p:spTree>
    <p:extLst>
      <p:ext uri="{BB962C8B-B14F-4D97-AF65-F5344CB8AC3E}">
        <p14:creationId xmlns:p14="http://schemas.microsoft.com/office/powerpoint/2010/main" val="88031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Emma:</a:t>
            </a:r>
            <a:r>
              <a:rPr lang="en-US" baseline="0" dirty="0" smtClean="0"/>
              <a:t> </a:t>
            </a:r>
            <a:r>
              <a:rPr lang="en-US" dirty="0" smtClean="0"/>
              <a:t>Welcome</a:t>
            </a:r>
            <a:r>
              <a:rPr lang="en-US" baseline="0" dirty="0" smtClean="0"/>
              <a:t> to our webinar. We’re going to move through some information in a presentation fashion and then take questions at the end, through the chat feature.</a:t>
            </a:r>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3</a:t>
            </a:fld>
            <a:endParaRPr lang="en-US"/>
          </a:p>
        </p:txBody>
      </p:sp>
    </p:spTree>
    <p:extLst>
      <p:ext uri="{BB962C8B-B14F-4D97-AF65-F5344CB8AC3E}">
        <p14:creationId xmlns:p14="http://schemas.microsoft.com/office/powerpoint/2010/main" val="16046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16920" lvl="1" defTabSz="931774">
              <a:defRPr/>
            </a:pPr>
            <a:r>
              <a:rPr lang="en-US" dirty="0" smtClean="0"/>
              <a:t>Emma </a:t>
            </a:r>
            <a:r>
              <a:rPr lang="en-US" dirty="0" smtClean="0"/>
              <a:t>–</a:t>
            </a:r>
            <a:r>
              <a:rPr lang="en-US" baseline="0" dirty="0" smtClean="0"/>
              <a:t>We </a:t>
            </a:r>
            <a:r>
              <a:rPr lang="en-US" baseline="0" dirty="0" smtClean="0"/>
              <a:t>know </a:t>
            </a:r>
            <a:r>
              <a:rPr lang="en-US" baseline="0" dirty="0" err="1" smtClean="0"/>
              <a:t>stormwater</a:t>
            </a:r>
            <a:r>
              <a:rPr lang="en-US" baseline="0" dirty="0" smtClean="0"/>
              <a:t> is a major source of pollution in our surface waters, and treating </a:t>
            </a:r>
            <a:r>
              <a:rPr lang="en-US" baseline="0" dirty="0" err="1" smtClean="0"/>
              <a:t>stormwater</a:t>
            </a:r>
            <a:r>
              <a:rPr lang="en-US" baseline="0" dirty="0" smtClean="0"/>
              <a:t> from existing areas is an important step in solving the problem. The SSC program is the retrofit program currently required in the PH I Municipal </a:t>
            </a:r>
            <a:r>
              <a:rPr lang="en-US" baseline="0" dirty="0" err="1" smtClean="0"/>
              <a:t>Stormwater</a:t>
            </a:r>
            <a:r>
              <a:rPr lang="en-US" baseline="0" dirty="0" smtClean="0"/>
              <a:t> Permits, that works towards just that.</a:t>
            </a:r>
          </a:p>
          <a:p>
            <a:pPr marL="816920" lvl="1"/>
            <a:endParaRPr lang="en-US" dirty="0" smtClean="0"/>
          </a:p>
          <a:p>
            <a:pPr marL="816920" lvl="1"/>
            <a:r>
              <a:rPr lang="en-US" dirty="0" smtClean="0"/>
              <a:t>Today we’re talking about</a:t>
            </a:r>
            <a:r>
              <a:rPr lang="en-US" baseline="0" dirty="0" smtClean="0"/>
              <a:t> the Structural SW Science Synthesis Project, and how this project will help support future conversations about policy.</a:t>
            </a:r>
            <a:endParaRPr lang="en-US" sz="1500" dirty="0"/>
          </a:p>
          <a:p>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4</a:t>
            </a:fld>
            <a:endParaRPr lang="en-US"/>
          </a:p>
        </p:txBody>
      </p:sp>
    </p:spTree>
    <p:extLst>
      <p:ext uri="{BB962C8B-B14F-4D97-AF65-F5344CB8AC3E}">
        <p14:creationId xmlns:p14="http://schemas.microsoft.com/office/powerpoint/2010/main" val="8085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Emma</a:t>
            </a:r>
          </a:p>
          <a:p>
            <a:r>
              <a:rPr lang="en-US" dirty="0" smtClean="0"/>
              <a:t>For folks who were unable to attend the discussion on October 31, this</a:t>
            </a:r>
            <a:r>
              <a:rPr lang="en-US" baseline="0" dirty="0" smtClean="0"/>
              <a:t> is a repeat of the background and context information shared at recent meetings as well as a summary of the input Ecology has received in the last month or so. </a:t>
            </a:r>
          </a:p>
          <a:p>
            <a:endParaRPr lang="en-US" baseline="0" dirty="0" smtClean="0"/>
          </a:p>
          <a:p>
            <a:r>
              <a:rPr lang="en-US" baseline="0" dirty="0" smtClean="0"/>
              <a:t>So to give a roadmap of the next 30 minutes:</a:t>
            </a:r>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5</a:t>
            </a:fld>
            <a:endParaRPr lang="en-US"/>
          </a:p>
        </p:txBody>
      </p:sp>
    </p:spTree>
    <p:extLst>
      <p:ext uri="{BB962C8B-B14F-4D97-AF65-F5344CB8AC3E}">
        <p14:creationId xmlns:p14="http://schemas.microsoft.com/office/powerpoint/2010/main" val="84420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Emma – </a:t>
            </a:r>
            <a:r>
              <a:rPr lang="en-US" dirty="0"/>
              <a:t>What is the SSC Program?</a:t>
            </a:r>
          </a:p>
          <a:p>
            <a:pPr lvl="0"/>
            <a:r>
              <a:rPr lang="en-US" dirty="0"/>
              <a:t>Applies to Phase I cities &amp; counties, currently not a PH II requirement</a:t>
            </a:r>
          </a:p>
          <a:p>
            <a:pPr lvl="0"/>
            <a:r>
              <a:rPr lang="en-US" dirty="0"/>
              <a:t>Purpose is to prevent or reduce negative impacts from MS4 discharges not otherwise adequately controlled</a:t>
            </a:r>
          </a:p>
          <a:p>
            <a:r>
              <a:rPr lang="en-US" dirty="0"/>
              <a:t> </a:t>
            </a:r>
          </a:p>
          <a:p>
            <a:r>
              <a:rPr lang="en-US" dirty="0"/>
              <a:t> It’s going to be helpful to know a bit of the history of the requirement, to understand how we got here today. </a:t>
            </a:r>
          </a:p>
          <a:p>
            <a:endParaRPr lang="en-US" dirty="0"/>
          </a:p>
          <a:p>
            <a:r>
              <a:rPr lang="en-US" dirty="0"/>
              <a:t>The program itself stems from a Federal requirement for these Phase I municipal </a:t>
            </a:r>
            <a:r>
              <a:rPr lang="en-US" dirty="0" err="1"/>
              <a:t>stormwater</a:t>
            </a:r>
            <a:r>
              <a:rPr lang="en-US" dirty="0"/>
              <a:t> permits to have a retrofit program.</a:t>
            </a:r>
          </a:p>
          <a:p>
            <a:endParaRPr lang="en-US" dirty="0"/>
          </a:p>
          <a:p>
            <a:r>
              <a:rPr lang="en-US" dirty="0"/>
              <a:t>SSC Program History</a:t>
            </a:r>
          </a:p>
          <a:p>
            <a:pPr lvl="0"/>
            <a:r>
              <a:rPr lang="en-US" dirty="0"/>
              <a:t>2007 – 2012 Permit, two permit cycles ago, we started to get more focused</a:t>
            </a:r>
          </a:p>
          <a:p>
            <a:pPr lvl="1"/>
            <a:r>
              <a:rPr lang="en-US" dirty="0"/>
              <a:t>Required a project planning process</a:t>
            </a:r>
          </a:p>
          <a:p>
            <a:pPr lvl="1"/>
            <a:r>
              <a:rPr lang="en-US" dirty="0"/>
              <a:t>Identified qualifying and non-qualifying project types</a:t>
            </a:r>
          </a:p>
          <a:p>
            <a:pPr lvl="1"/>
            <a:r>
              <a:rPr lang="en-US" dirty="0"/>
              <a:t>Required annual reporting of a project list</a:t>
            </a:r>
          </a:p>
          <a:p>
            <a:pPr lvl="0"/>
            <a:r>
              <a:rPr lang="en-US" dirty="0"/>
              <a:t>Permit was appealed to the Pollution Control Hearings Board (PCHB), and as a result, the PCHB told us we needed to set a level of effort for the SSC program</a:t>
            </a:r>
          </a:p>
          <a:p>
            <a:pPr lvl="0"/>
            <a:r>
              <a:rPr lang="en-US" dirty="0"/>
              <a:t>2013 – 2018 Permit, our goal was to collect information to be able to figure out how we wanted to go about setting a level of effort</a:t>
            </a:r>
          </a:p>
          <a:p>
            <a:pPr lvl="1"/>
            <a:r>
              <a:rPr lang="en-US" dirty="0"/>
              <a:t>Added reporting format as an appendix</a:t>
            </a:r>
          </a:p>
          <a:p>
            <a:pPr lvl="1"/>
            <a:r>
              <a:rPr lang="en-US" dirty="0"/>
              <a:t>Introduced 3 potential metrics to be calculated and reported:</a:t>
            </a:r>
          </a:p>
          <a:p>
            <a:pPr lvl="2"/>
            <a:r>
              <a:rPr lang="en-US" dirty="0"/>
              <a:t>Hydrologic benefit</a:t>
            </a:r>
          </a:p>
          <a:p>
            <a:pPr lvl="2"/>
            <a:r>
              <a:rPr lang="en-US" dirty="0"/>
              <a:t>Water quality benefit (i.e., treatment)</a:t>
            </a:r>
          </a:p>
          <a:p>
            <a:pPr lvl="2"/>
            <a:r>
              <a:rPr lang="en-US" dirty="0"/>
              <a:t>Retrofit incentive point (SSC program point)</a:t>
            </a:r>
          </a:p>
          <a:p>
            <a:pPr lvl="1"/>
            <a:r>
              <a:rPr lang="en-US" dirty="0"/>
              <a:t>Adjusted qualifying and non-qualifying project types</a:t>
            </a:r>
          </a:p>
          <a:p>
            <a:pPr lvl="1"/>
            <a:r>
              <a:rPr lang="en-US" dirty="0"/>
              <a:t>And added a prioritization process as a requirement</a:t>
            </a:r>
          </a:p>
          <a:p>
            <a:pPr lvl="0"/>
            <a:r>
              <a:rPr lang="en-US" dirty="0"/>
              <a:t>Current Permit- moving on to the current permit</a:t>
            </a:r>
          </a:p>
          <a:p>
            <a:pPr lvl="1"/>
            <a:r>
              <a:rPr lang="en-US" dirty="0"/>
              <a:t>Introduced a defined level of effort in the form of retrofit incentive points, now called SSC program points.  So, PH I permittees now have to achieve a certain number of these points, that they get by designing and implementing qualifying project types,  to be in compliance with the Permit</a:t>
            </a:r>
          </a:p>
          <a:p>
            <a:pPr lvl="1"/>
            <a:r>
              <a:rPr lang="en-US" dirty="0"/>
              <a:t>Added to, and adjusted qualifying project types</a:t>
            </a:r>
          </a:p>
          <a:p>
            <a:pPr lvl="1"/>
            <a:r>
              <a:rPr lang="en-US" dirty="0"/>
              <a:t>Further clarified and adjusted the SSC point calculation process</a:t>
            </a:r>
          </a:p>
          <a:p>
            <a:pPr lvl="1"/>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6</a:t>
            </a:fld>
            <a:endParaRPr lang="en-US"/>
          </a:p>
        </p:txBody>
      </p:sp>
    </p:spTree>
    <p:extLst>
      <p:ext uri="{BB962C8B-B14F-4D97-AF65-F5344CB8AC3E}">
        <p14:creationId xmlns:p14="http://schemas.microsoft.com/office/powerpoint/2010/main" val="238563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Emma</a:t>
            </a:r>
          </a:p>
          <a:p>
            <a:r>
              <a:rPr lang="en-US" baseline="0" dirty="0" smtClean="0"/>
              <a:t>The </a:t>
            </a:r>
            <a:r>
              <a:rPr lang="en-US" baseline="0" dirty="0" smtClean="0"/>
              <a:t>details are given in Appendix 12 of the Phase I permit. </a:t>
            </a:r>
            <a:r>
              <a:rPr lang="en-US" dirty="0" smtClean="0"/>
              <a:t>Mix </a:t>
            </a:r>
            <a:r>
              <a:rPr lang="en-US" dirty="0"/>
              <a:t>of things people traditionally think of as </a:t>
            </a:r>
            <a:r>
              <a:rPr lang="en-US" dirty="0" smtClean="0"/>
              <a:t>retrofits, </a:t>
            </a:r>
            <a:r>
              <a:rPr lang="en-US" dirty="0"/>
              <a:t>and things that aren’t directly related, but have a </a:t>
            </a:r>
            <a:r>
              <a:rPr lang="en-US" dirty="0" err="1"/>
              <a:t>stormwater</a:t>
            </a:r>
            <a:r>
              <a:rPr lang="en-US" dirty="0"/>
              <a:t> benefit. I also want to note that projects can be a combination of different project types, for example you can have a facility that does </a:t>
            </a:r>
            <a:r>
              <a:rPr lang="en-US" dirty="0" smtClean="0"/>
              <a:t>flow control and treatment </a:t>
            </a:r>
            <a:r>
              <a:rPr lang="en-US" dirty="0"/>
              <a:t>and get points for both project types.</a:t>
            </a:r>
          </a:p>
          <a:p>
            <a:r>
              <a:rPr lang="en-US" dirty="0"/>
              <a:t>Also, ‘other actions’ is limited this permit cycle to include street sweeping and line cleaning, not otherwise used to comply with other permit requirements</a:t>
            </a:r>
          </a:p>
          <a:p>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7</a:t>
            </a:fld>
            <a:endParaRPr lang="en-US"/>
          </a:p>
        </p:txBody>
      </p:sp>
    </p:spTree>
    <p:extLst>
      <p:ext uri="{BB962C8B-B14F-4D97-AF65-F5344CB8AC3E}">
        <p14:creationId xmlns:p14="http://schemas.microsoft.com/office/powerpoint/2010/main" val="322299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Emma- These are also listed in Appendix 12</a:t>
            </a:r>
          </a:p>
          <a:p>
            <a:r>
              <a:rPr lang="en-US" dirty="0" smtClean="0"/>
              <a:t>Non</a:t>
            </a:r>
            <a:r>
              <a:rPr lang="en-US" baseline="0" dirty="0" smtClean="0"/>
              <a:t> qualifying projects include</a:t>
            </a:r>
          </a:p>
          <a:p>
            <a:r>
              <a:rPr lang="en-US" baseline="0" dirty="0" smtClean="0"/>
              <a:t>Projects that don’t have a nexus with the current MS4</a:t>
            </a:r>
          </a:p>
          <a:p>
            <a:r>
              <a:rPr lang="en-US" baseline="0" dirty="0" smtClean="0"/>
              <a:t>Projects that occur in the receiving water.</a:t>
            </a:r>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8</a:t>
            </a:fld>
            <a:endParaRPr lang="en-US"/>
          </a:p>
        </p:txBody>
      </p:sp>
    </p:spTree>
    <p:extLst>
      <p:ext uri="{BB962C8B-B14F-4D97-AF65-F5344CB8AC3E}">
        <p14:creationId xmlns:p14="http://schemas.microsoft.com/office/powerpoint/2010/main" val="129654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Emma</a:t>
            </a:r>
          </a:p>
          <a:p>
            <a:r>
              <a:rPr lang="en-US" dirty="0" smtClean="0"/>
              <a:t>PH II permittees have a new Stormwater Management</a:t>
            </a:r>
            <a:r>
              <a:rPr lang="en-US" baseline="0" dirty="0" smtClean="0"/>
              <a:t> Action Plan requirement this permit cycle. </a:t>
            </a:r>
            <a:r>
              <a:rPr lang="en-US" baseline="0" dirty="0" smtClean="0"/>
              <a:t>Phase </a:t>
            </a:r>
            <a:r>
              <a:rPr lang="en-US" baseline="0" dirty="0" smtClean="0"/>
              <a:t>IIs must conduct planning to identify stormwater retrofits and other actions needed to protect/improve WQ and habitat. Ecology has not determined how Phase IIs will be required to implement their plans, but the information we learn from this process may be used to inform 2024 permit conditions.</a:t>
            </a:r>
            <a:endParaRPr lang="en-US" dirty="0"/>
          </a:p>
        </p:txBody>
      </p:sp>
      <p:sp>
        <p:nvSpPr>
          <p:cNvPr id="4" name="Slide Number Placeholder 3"/>
          <p:cNvSpPr>
            <a:spLocks noGrp="1"/>
          </p:cNvSpPr>
          <p:nvPr>
            <p:ph type="sldNum" sz="quarter" idx="10"/>
          </p:nvPr>
        </p:nvSpPr>
        <p:spPr/>
        <p:txBody>
          <a:bodyPr/>
          <a:lstStyle/>
          <a:p>
            <a:fld id="{7F9749CB-98B5-4675-9748-E7BBE0C0DB23}" type="slidenum">
              <a:rPr lang="en-US" smtClean="0"/>
              <a:t>9</a:t>
            </a:fld>
            <a:endParaRPr lang="en-US"/>
          </a:p>
        </p:txBody>
      </p:sp>
    </p:spTree>
    <p:extLst>
      <p:ext uri="{BB962C8B-B14F-4D97-AF65-F5344CB8AC3E}">
        <p14:creationId xmlns:p14="http://schemas.microsoft.com/office/powerpoint/2010/main" val="7762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74202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43797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8049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508424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250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2123413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308713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306521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86906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6D7B1D-2D9A-46E7-89C6-72B2BB2883D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216822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6D7B1D-2D9A-46E7-89C6-72B2BB2883D0}"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339524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6D7B1D-2D9A-46E7-89C6-72B2BB2883D0}"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68532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6D7B1D-2D9A-46E7-89C6-72B2BB2883D0}"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376844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D7B1D-2D9A-46E7-89C6-72B2BB2883D0}"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206836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6D7B1D-2D9A-46E7-89C6-72B2BB2883D0}"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213889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6D7B1D-2D9A-46E7-89C6-72B2BB2883D0}"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118F2-D1D8-41EB-8885-4519DEABD66A}" type="slidenum">
              <a:rPr lang="en-US" smtClean="0"/>
              <a:t>‹#›</a:t>
            </a:fld>
            <a:endParaRPr lang="en-US"/>
          </a:p>
        </p:txBody>
      </p:sp>
    </p:spTree>
    <p:extLst>
      <p:ext uri="{BB962C8B-B14F-4D97-AF65-F5344CB8AC3E}">
        <p14:creationId xmlns:p14="http://schemas.microsoft.com/office/powerpoint/2010/main" val="242482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6D7B1D-2D9A-46E7-89C6-72B2BB2883D0}" type="datetimeFigureOut">
              <a:rPr lang="en-US" smtClean="0"/>
              <a:t>11/25/2019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A118F2-D1D8-41EB-8885-4519DEABD66A}" type="slidenum">
              <a:rPr lang="en-US" smtClean="0"/>
              <a:t>‹#›</a:t>
            </a:fld>
            <a:endParaRPr lang="en-US"/>
          </a:p>
        </p:txBody>
      </p:sp>
    </p:spTree>
    <p:extLst>
      <p:ext uri="{BB962C8B-B14F-4D97-AF65-F5344CB8AC3E}">
        <p14:creationId xmlns:p14="http://schemas.microsoft.com/office/powerpoint/2010/main" val="643981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emma.trewhitt@ecy.wa.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mailto:doug.howie@ecy.wa.gov" TargetMode="External"/><Relationship Id="rId5" Type="http://schemas.openxmlformats.org/officeDocument/2006/relationships/hyperlink" Target="mailto:karen.dinicola@ecy.wa.gov" TargetMode="External"/><Relationship Id="rId4" Type="http://schemas.openxmlformats.org/officeDocument/2006/relationships/hyperlink" Target="mailto:abbey.stockwell@ecy.w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0" y="228600"/>
            <a:ext cx="9144000" cy="990600"/>
          </a:xfrm>
        </p:spPr>
        <p:txBody>
          <a:bodyPr>
            <a:noAutofit/>
          </a:bodyPr>
          <a:lstStyle/>
          <a:p>
            <a:r>
              <a:rPr lang="en-US" sz="3500" dirty="0"/>
              <a:t>W.WA Municipal Stormwater </a:t>
            </a:r>
            <a:r>
              <a:rPr lang="en-US" sz="3500"/>
              <a:t>Permit Reissuance </a:t>
            </a:r>
            <a:r>
              <a:rPr lang="en-US" sz="3500" dirty="0"/>
              <a:t>Webinar Will Begin Soon</a:t>
            </a:r>
          </a:p>
        </p:txBody>
      </p:sp>
      <p:sp>
        <p:nvSpPr>
          <p:cNvPr id="4" name="Content Placeholder 3"/>
          <p:cNvSpPr>
            <a:spLocks noGrp="1"/>
          </p:cNvSpPr>
          <p:nvPr>
            <p:ph sz="half" idx="4294967295"/>
          </p:nvPr>
        </p:nvSpPr>
        <p:spPr>
          <a:xfrm>
            <a:off x="1524000" y="2057401"/>
            <a:ext cx="4965290" cy="3154363"/>
          </a:xfrm>
        </p:spPr>
        <p:txBody>
          <a:bodyPr>
            <a:normAutofit/>
          </a:bodyPr>
          <a:lstStyle/>
          <a:p>
            <a:pPr>
              <a:spcBef>
                <a:spcPts val="0"/>
              </a:spcBef>
              <a:spcAft>
                <a:spcPts val="600"/>
              </a:spcAft>
              <a:buNone/>
            </a:pPr>
            <a:r>
              <a:rPr lang="en-US" sz="2400" b="1" dirty="0" smtClean="0"/>
              <a:t>Phone</a:t>
            </a:r>
            <a:r>
              <a:rPr lang="en-US" b="1" dirty="0" smtClean="0"/>
              <a:t> </a:t>
            </a:r>
            <a:r>
              <a:rPr lang="en-US" sz="2600" b="1" i="1" dirty="0" smtClean="0">
                <a:solidFill>
                  <a:srgbClr val="C00000"/>
                </a:solidFill>
              </a:rPr>
              <a:t>(for best </a:t>
            </a:r>
            <a:r>
              <a:rPr lang="en-US" sz="2600" b="1" i="1" dirty="0">
                <a:solidFill>
                  <a:srgbClr val="C00000"/>
                </a:solidFill>
              </a:rPr>
              <a:t>sound quality)</a:t>
            </a:r>
          </a:p>
          <a:p>
            <a:pPr marL="457200" indent="-457200">
              <a:spcBef>
                <a:spcPts val="0"/>
              </a:spcBef>
              <a:spcAft>
                <a:spcPts val="600"/>
              </a:spcAft>
              <a:buFont typeface="+mj-lt"/>
              <a:buAutoNum type="arabicPeriod"/>
            </a:pPr>
            <a:r>
              <a:rPr lang="en-US" sz="2400" dirty="0"/>
              <a:t>Select “Call Me”</a:t>
            </a:r>
          </a:p>
          <a:p>
            <a:pPr marL="571500" lvl="1" indent="-342900">
              <a:spcBef>
                <a:spcPts val="0"/>
              </a:spcBef>
              <a:spcAft>
                <a:spcPts val="600"/>
              </a:spcAft>
              <a:buFont typeface="Courier New" pitchFamily="49" charset="0"/>
              <a:buChar char="o"/>
            </a:pPr>
            <a:r>
              <a:rPr lang="en-US" dirty="0" smtClean="0"/>
              <a:t>Enter your phone number</a:t>
            </a:r>
          </a:p>
          <a:p>
            <a:pPr marL="571500" lvl="1" indent="-342900">
              <a:spcBef>
                <a:spcPts val="0"/>
              </a:spcBef>
              <a:spcAft>
                <a:spcPts val="1800"/>
              </a:spcAft>
              <a:buFont typeface="Courier New" pitchFamily="49" charset="0"/>
              <a:buChar char="o"/>
            </a:pPr>
            <a:r>
              <a:rPr lang="en-US" dirty="0" smtClean="0"/>
              <a:t>You will be called</a:t>
            </a:r>
          </a:p>
          <a:p>
            <a:pPr marL="457200" indent="-457200">
              <a:spcBef>
                <a:spcPts val="0"/>
              </a:spcBef>
              <a:buFont typeface="+mj-lt"/>
              <a:buAutoNum type="arabicPeriod"/>
            </a:pPr>
            <a:r>
              <a:rPr lang="en-US" sz="2400" dirty="0"/>
              <a:t>Or select “I Will Call In” and dial the number provided</a:t>
            </a:r>
          </a:p>
        </p:txBody>
      </p:sp>
      <p:sp>
        <p:nvSpPr>
          <p:cNvPr id="7" name="Content Placeholder 3"/>
          <p:cNvSpPr>
            <a:spLocks noGrp="1"/>
          </p:cNvSpPr>
          <p:nvPr>
            <p:ph sz="half" idx="4294967295"/>
          </p:nvPr>
        </p:nvSpPr>
        <p:spPr>
          <a:xfrm>
            <a:off x="1524000" y="4741167"/>
            <a:ext cx="6248400" cy="1371600"/>
          </a:xfrm>
        </p:spPr>
        <p:txBody>
          <a:bodyPr>
            <a:normAutofit/>
          </a:bodyPr>
          <a:lstStyle/>
          <a:p>
            <a:pPr>
              <a:spcBef>
                <a:spcPts val="0"/>
              </a:spcBef>
              <a:spcAft>
                <a:spcPts val="1200"/>
              </a:spcAft>
              <a:buNone/>
            </a:pPr>
            <a:r>
              <a:rPr lang="en-US" sz="2400" b="1" dirty="0" smtClean="0"/>
              <a:t>Computer microphone and speakers</a:t>
            </a:r>
            <a:endParaRPr lang="en-US" sz="2400" b="1" i="1" dirty="0" smtClean="0"/>
          </a:p>
          <a:p>
            <a:pPr marL="457200" indent="-457200">
              <a:spcBef>
                <a:spcPts val="0"/>
              </a:spcBef>
              <a:buFont typeface="+mj-lt"/>
              <a:buAutoNum type="arabicPeriod" startAt="3"/>
            </a:pPr>
            <a:r>
              <a:rPr lang="en-US" sz="2400" dirty="0"/>
              <a:t>Select “Call Using Computer” </a:t>
            </a:r>
          </a:p>
          <a:p>
            <a:pPr marL="457200" indent="0">
              <a:spcBef>
                <a:spcPts val="0"/>
              </a:spcBef>
              <a:buNone/>
            </a:pPr>
            <a:r>
              <a:rPr lang="en-US" sz="2400" dirty="0"/>
              <a:t>and follow directions</a:t>
            </a:r>
          </a:p>
        </p:txBody>
      </p:sp>
      <p:sp>
        <p:nvSpPr>
          <p:cNvPr id="8" name="Title 2"/>
          <p:cNvSpPr txBox="1">
            <a:spLocks/>
          </p:cNvSpPr>
          <p:nvPr/>
        </p:nvSpPr>
        <p:spPr>
          <a:xfrm>
            <a:off x="1524000" y="1371600"/>
            <a:ext cx="5105400" cy="685800"/>
          </a:xfrm>
          <a:prstGeom prst="rect">
            <a:avLst/>
          </a:prstGeom>
        </p:spPr>
        <p:txBody>
          <a:bodyPr vert="horz" lIns="91440" tIns="45720" rIns="91440" bIns="45720" rtlCol="0" anchor="ctr">
            <a:normAutofit fontScale="77500" lnSpcReduction="20000"/>
          </a:bodyPr>
          <a:lstStyle/>
          <a:p>
            <a:pPr algn="ctr" defTabSz="914400">
              <a:spcBef>
                <a:spcPct val="0"/>
              </a:spcBef>
              <a:defRPr/>
            </a:pPr>
            <a:r>
              <a:rPr lang="en-US" sz="3200" b="1" u="sng" dirty="0">
                <a:latin typeface="Century Gothic" pitchFamily="34" charset="0"/>
                <a:ea typeface="+mj-ea"/>
                <a:cs typeface="+mj-cs"/>
              </a:rPr>
              <a:t>Connecting to Audio: </a:t>
            </a:r>
            <a:r>
              <a:rPr lang="en-US" sz="3200" b="1" u="sng" dirty="0" smtClean="0">
                <a:latin typeface="Century Gothic" pitchFamily="34" charset="0"/>
                <a:ea typeface="+mj-ea"/>
                <a:cs typeface="+mj-cs"/>
              </a:rPr>
              <a:t>3 </a:t>
            </a:r>
            <a:r>
              <a:rPr lang="en-US" sz="3200" b="1" u="sng" dirty="0">
                <a:latin typeface="Century Gothic" pitchFamily="34" charset="0"/>
                <a:ea typeface="+mj-ea"/>
                <a:cs typeface="+mj-cs"/>
              </a:rPr>
              <a:t>Options</a:t>
            </a:r>
          </a:p>
        </p:txBody>
      </p:sp>
      <p:pic>
        <p:nvPicPr>
          <p:cNvPr id="2" name="Picture 2"/>
          <p:cNvPicPr>
            <a:picLocks noChangeAspect="1" noChangeArrowheads="1"/>
          </p:cNvPicPr>
          <p:nvPr/>
        </p:nvPicPr>
        <p:blipFill>
          <a:blip r:embed="rId3" cstate="print"/>
          <a:srcRect/>
          <a:stretch>
            <a:fillRect/>
          </a:stretch>
        </p:blipFill>
        <p:spPr bwMode="auto">
          <a:xfrm>
            <a:off x="9210676" y="5419726"/>
            <a:ext cx="1228725" cy="8286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9026471" y="6324600"/>
            <a:ext cx="1565329" cy="457200"/>
          </a:xfrm>
          <a:prstGeom prst="rect">
            <a:avLst/>
          </a:prstGeom>
          <a:noFill/>
          <a:ln w="9525">
            <a:noFill/>
            <a:miter lim="800000"/>
            <a:headEnd/>
            <a:tailEnd/>
          </a:ln>
        </p:spPr>
      </p:pic>
      <p:pic>
        <p:nvPicPr>
          <p:cNvPr id="1027" name="Picture 3" descr="C:\Users\cals461\Desktop\New folder\Untitled.jpg"/>
          <p:cNvPicPr>
            <a:picLocks noChangeAspect="1" noChangeArrowheads="1"/>
          </p:cNvPicPr>
          <p:nvPr/>
        </p:nvPicPr>
        <p:blipFill>
          <a:blip r:embed="rId5" cstate="print"/>
          <a:srcRect l="2359" t="1839" r="2359" b="1839"/>
          <a:stretch>
            <a:fillRect/>
          </a:stretch>
        </p:blipFill>
        <p:spPr bwMode="auto">
          <a:xfrm>
            <a:off x="7467600" y="1524534"/>
            <a:ext cx="2938186" cy="3809466"/>
          </a:xfrm>
          <a:prstGeom prst="rect">
            <a:avLst/>
          </a:prstGeom>
          <a:noFill/>
        </p:spPr>
      </p:pic>
    </p:spTree>
    <p:extLst>
      <p:ext uri="{BB962C8B-B14F-4D97-AF65-F5344CB8AC3E}">
        <p14:creationId xmlns:p14="http://schemas.microsoft.com/office/powerpoint/2010/main" val="418679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SSC Program Point Structure</a:t>
            </a:r>
            <a:endParaRPr lang="en-US" dirty="0">
              <a:solidFill>
                <a:srgbClr val="0070C0"/>
              </a:solidFill>
              <a:latin typeface="Rockwell" pitchFamily="18" charset="0"/>
            </a:endParaRPr>
          </a:p>
        </p:txBody>
      </p:sp>
      <p:sp>
        <p:nvSpPr>
          <p:cNvPr id="3" name="Content Placeholder 2"/>
          <p:cNvSpPr>
            <a:spLocks noGrp="1"/>
          </p:cNvSpPr>
          <p:nvPr>
            <p:ph idx="1"/>
          </p:nvPr>
        </p:nvSpPr>
        <p:spPr>
          <a:xfrm>
            <a:off x="677334" y="1597114"/>
            <a:ext cx="8596668" cy="3880773"/>
          </a:xfrm>
        </p:spPr>
        <p:txBody>
          <a:bodyPr>
            <a:noAutofit/>
          </a:bodyPr>
          <a:lstStyle/>
          <a:p>
            <a:r>
              <a:rPr lang="en-US" sz="2400" dirty="0"/>
              <a:t>Goal to have calculations for Permittees requiring limited </a:t>
            </a:r>
            <a:r>
              <a:rPr lang="en-US" sz="2400" dirty="0" smtClean="0"/>
              <a:t>effort by identifying simple metric for each category of project</a:t>
            </a:r>
          </a:p>
          <a:p>
            <a:r>
              <a:rPr lang="en-US" sz="2400" dirty="0" smtClean="0"/>
              <a:t>Allows </a:t>
            </a:r>
            <a:r>
              <a:rPr lang="en-US" sz="2400" dirty="0"/>
              <a:t>for comparisons of </a:t>
            </a:r>
          </a:p>
          <a:p>
            <a:pPr lvl="1"/>
            <a:r>
              <a:rPr lang="en-US" sz="2000" dirty="0"/>
              <a:t>A variety of project types</a:t>
            </a:r>
          </a:p>
          <a:p>
            <a:pPr lvl="1"/>
            <a:r>
              <a:rPr lang="en-US" sz="2000" dirty="0"/>
              <a:t>Differing project </a:t>
            </a:r>
            <a:r>
              <a:rPr lang="en-US" sz="2000" dirty="0" smtClean="0"/>
              <a:t>benefits</a:t>
            </a:r>
          </a:p>
          <a:p>
            <a:pPr lvl="1"/>
            <a:r>
              <a:rPr lang="en-US" sz="2000" dirty="0" smtClean="0"/>
              <a:t>Urban/rural projects</a:t>
            </a:r>
            <a:endParaRPr lang="en-US" sz="2000" dirty="0"/>
          </a:p>
          <a:p>
            <a:r>
              <a:rPr lang="en-US" sz="2400" dirty="0"/>
              <a:t>Standardizes quantification of qualifying </a:t>
            </a:r>
            <a:r>
              <a:rPr lang="en-US" sz="2400" dirty="0" smtClean="0"/>
              <a:t>projects</a:t>
            </a:r>
          </a:p>
        </p:txBody>
      </p:sp>
    </p:spTree>
    <p:extLst>
      <p:ext uri="{BB962C8B-B14F-4D97-AF65-F5344CB8AC3E}">
        <p14:creationId xmlns:p14="http://schemas.microsoft.com/office/powerpoint/2010/main" val="843069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SSC Program Point Structure</a:t>
            </a:r>
            <a:endParaRPr lang="en-US" dirty="0">
              <a:solidFill>
                <a:srgbClr val="0070C0"/>
              </a:solidFill>
              <a:latin typeface="Rockwell" pitchFamily="18" charset="0"/>
            </a:endParaRPr>
          </a:p>
        </p:txBody>
      </p:sp>
      <p:sp>
        <p:nvSpPr>
          <p:cNvPr id="3" name="Content Placeholder 2"/>
          <p:cNvSpPr>
            <a:spLocks noGrp="1"/>
          </p:cNvSpPr>
          <p:nvPr>
            <p:ph idx="1"/>
          </p:nvPr>
        </p:nvSpPr>
        <p:spPr>
          <a:xfrm>
            <a:off x="677334" y="1597114"/>
            <a:ext cx="8596668" cy="3880773"/>
          </a:xfrm>
        </p:spPr>
        <p:txBody>
          <a:bodyPr>
            <a:noAutofit/>
          </a:bodyPr>
          <a:lstStyle/>
          <a:p>
            <a:r>
              <a:rPr lang="en-US" sz="2400" dirty="0" smtClean="0"/>
              <a:t>Emphasizes </a:t>
            </a:r>
            <a:endParaRPr lang="en-US" sz="2400" dirty="0"/>
          </a:p>
          <a:p>
            <a:pPr lvl="1"/>
            <a:r>
              <a:rPr lang="en-US" sz="2000" dirty="0"/>
              <a:t>Reducing negative impacts from existing MS4 discharges</a:t>
            </a:r>
          </a:p>
          <a:p>
            <a:pPr lvl="1"/>
            <a:r>
              <a:rPr lang="en-US" sz="2000" dirty="0"/>
              <a:t>Project effectiveness as compared to minimum technical requirements</a:t>
            </a:r>
          </a:p>
          <a:p>
            <a:pPr lvl="1"/>
            <a:r>
              <a:rPr lang="en-US" sz="2000" dirty="0"/>
              <a:t>Addressing water quality impairments</a:t>
            </a:r>
          </a:p>
          <a:p>
            <a:pPr lvl="1"/>
            <a:r>
              <a:rPr lang="en-US" sz="2000" dirty="0"/>
              <a:t>Preventing future negative impacts from future MS4s</a:t>
            </a:r>
          </a:p>
          <a:p>
            <a:pPr lvl="1"/>
            <a:r>
              <a:rPr lang="en-US" sz="2000" dirty="0"/>
              <a:t>Implementing basin or </a:t>
            </a:r>
            <a:r>
              <a:rPr lang="en-US" sz="2000"/>
              <a:t>watershed </a:t>
            </a:r>
            <a:r>
              <a:rPr lang="en-US" sz="2000" smtClean="0"/>
              <a:t>plans</a:t>
            </a:r>
            <a:endParaRPr lang="en-US" sz="2000" dirty="0" smtClean="0"/>
          </a:p>
        </p:txBody>
      </p:sp>
    </p:spTree>
    <p:extLst>
      <p:ext uri="{BB962C8B-B14F-4D97-AF65-F5344CB8AC3E}">
        <p14:creationId xmlns:p14="http://schemas.microsoft.com/office/powerpoint/2010/main" val="3463286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504" y="715822"/>
            <a:ext cx="7128816" cy="6060368"/>
          </a:xfrm>
          <a:prstGeom prst="rect">
            <a:avLst/>
          </a:prstGeom>
        </p:spPr>
      </p:pic>
      <p:sp>
        <p:nvSpPr>
          <p:cNvPr id="3" name="Oval 2"/>
          <p:cNvSpPr/>
          <p:nvPr/>
        </p:nvSpPr>
        <p:spPr>
          <a:xfrm rot="1128791">
            <a:off x="5719741" y="3419261"/>
            <a:ext cx="1336431" cy="1046063"/>
          </a:xfrm>
          <a:prstGeom prst="ellipse">
            <a:avLst/>
          </a:prstGeom>
          <a:solidFill>
            <a:srgbClr val="FFC000">
              <a:alpha val="2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344389">
            <a:off x="2883347" y="1276600"/>
            <a:ext cx="1954592" cy="1417968"/>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0836264">
            <a:off x="3742571" y="2548389"/>
            <a:ext cx="2137952" cy="1391797"/>
          </a:xfrm>
          <a:prstGeom prst="ellipse">
            <a:avLst/>
          </a:prstGeom>
          <a:solidFill>
            <a:srgbClr val="0070C0">
              <a:alpha val="2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73754" y="1472217"/>
            <a:ext cx="1200912" cy="369332"/>
          </a:xfrm>
          <a:prstGeom prst="rect">
            <a:avLst/>
          </a:prstGeom>
          <a:noFill/>
        </p:spPr>
        <p:txBody>
          <a:bodyPr wrap="square" rtlCol="0">
            <a:spAutoFit/>
          </a:bodyPr>
          <a:lstStyle/>
          <a:p>
            <a:r>
              <a:rPr lang="en-US" dirty="0" smtClean="0">
                <a:solidFill>
                  <a:schemeClr val="accent2"/>
                </a:solidFill>
              </a:rPr>
              <a:t>Protect</a:t>
            </a:r>
            <a:endParaRPr lang="en-US" dirty="0">
              <a:solidFill>
                <a:schemeClr val="accent2"/>
              </a:solidFill>
            </a:endParaRPr>
          </a:p>
        </p:txBody>
      </p:sp>
      <p:sp>
        <p:nvSpPr>
          <p:cNvPr id="8" name="TextBox 7"/>
          <p:cNvSpPr txBox="1"/>
          <p:nvPr/>
        </p:nvSpPr>
        <p:spPr>
          <a:xfrm>
            <a:off x="5483352" y="2203275"/>
            <a:ext cx="1200912" cy="369332"/>
          </a:xfrm>
          <a:prstGeom prst="rect">
            <a:avLst/>
          </a:prstGeom>
          <a:noFill/>
        </p:spPr>
        <p:txBody>
          <a:bodyPr wrap="square" rtlCol="0">
            <a:spAutoFit/>
          </a:bodyPr>
          <a:lstStyle/>
          <a:p>
            <a:r>
              <a:rPr lang="en-US" dirty="0" smtClean="0">
                <a:solidFill>
                  <a:srgbClr val="0070C0"/>
                </a:solidFill>
              </a:rPr>
              <a:t>Restore</a:t>
            </a:r>
            <a:endParaRPr lang="en-US" dirty="0">
              <a:solidFill>
                <a:srgbClr val="0070C0"/>
              </a:solidFill>
            </a:endParaRPr>
          </a:p>
        </p:txBody>
      </p:sp>
      <p:sp>
        <p:nvSpPr>
          <p:cNvPr id="9" name="TextBox 8"/>
          <p:cNvSpPr txBox="1"/>
          <p:nvPr/>
        </p:nvSpPr>
        <p:spPr>
          <a:xfrm>
            <a:off x="6531864" y="2995993"/>
            <a:ext cx="1200912" cy="369332"/>
          </a:xfrm>
          <a:prstGeom prst="rect">
            <a:avLst/>
          </a:prstGeom>
          <a:noFill/>
        </p:spPr>
        <p:txBody>
          <a:bodyPr wrap="square" rtlCol="0">
            <a:spAutoFit/>
          </a:bodyPr>
          <a:lstStyle/>
          <a:p>
            <a:r>
              <a:rPr lang="en-US" dirty="0" smtClean="0">
                <a:solidFill>
                  <a:srgbClr val="FFC000"/>
                </a:solidFill>
              </a:rPr>
              <a:t>Steward</a:t>
            </a:r>
            <a:endParaRPr lang="en-US" dirty="0">
              <a:solidFill>
                <a:srgbClr val="FFC000"/>
              </a:solidFill>
            </a:endParaRPr>
          </a:p>
        </p:txBody>
      </p:sp>
      <p:sp>
        <p:nvSpPr>
          <p:cNvPr id="10" name="Title 1"/>
          <p:cNvSpPr txBox="1">
            <a:spLocks/>
          </p:cNvSpPr>
          <p:nvPr/>
        </p:nvSpPr>
        <p:spPr>
          <a:xfrm>
            <a:off x="1146504" y="213081"/>
            <a:ext cx="7060611" cy="56096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Right tool in the right place</a:t>
            </a:r>
            <a:endParaRPr lang="en-US" sz="2800" dirty="0"/>
          </a:p>
        </p:txBody>
      </p:sp>
    </p:spTree>
    <p:extLst>
      <p:ext uri="{BB962C8B-B14F-4D97-AF65-F5344CB8AC3E}">
        <p14:creationId xmlns:p14="http://schemas.microsoft.com/office/powerpoint/2010/main" val="84933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1" y="540327"/>
            <a:ext cx="7600760" cy="827079"/>
          </a:xfrm>
        </p:spPr>
        <p:txBody>
          <a:bodyPr>
            <a:normAutofit/>
          </a:bodyPr>
          <a:lstStyle/>
          <a:p>
            <a:r>
              <a:rPr lang="en-US" sz="2400" dirty="0" smtClean="0"/>
              <a:t>Sideboards on this Science Synthesis Project:</a:t>
            </a:r>
            <a:endParaRPr lang="en-US" sz="2400" dirty="0"/>
          </a:p>
        </p:txBody>
      </p:sp>
      <p:sp>
        <p:nvSpPr>
          <p:cNvPr id="4" name="Text Placeholder 3"/>
          <p:cNvSpPr>
            <a:spLocks noGrp="1"/>
          </p:cNvSpPr>
          <p:nvPr>
            <p:ph type="body" sz="half" idx="2"/>
          </p:nvPr>
        </p:nvSpPr>
        <p:spPr>
          <a:xfrm>
            <a:off x="677334" y="1451295"/>
            <a:ext cx="3854528" cy="4917607"/>
          </a:xfrm>
        </p:spPr>
        <p:txBody>
          <a:bodyPr>
            <a:normAutofit/>
          </a:bodyPr>
          <a:lstStyle/>
          <a:p>
            <a:r>
              <a:rPr lang="en-US" sz="1800" b="1" dirty="0" smtClean="0">
                <a:solidFill>
                  <a:schemeClr val="accent1"/>
                </a:solidFill>
              </a:rPr>
              <a:t>Science, not policy</a:t>
            </a:r>
          </a:p>
          <a:p>
            <a:pPr marL="457200" indent="-457200"/>
            <a:r>
              <a:rPr lang="en-US" sz="1800" dirty="0" smtClean="0"/>
              <a:t>	</a:t>
            </a:r>
            <a:r>
              <a:rPr lang="en-US" sz="1800" dirty="0" smtClean="0">
                <a:solidFill>
                  <a:schemeClr val="tx2"/>
                </a:solidFill>
              </a:rPr>
              <a:t>The point system and level of effort questions </a:t>
            </a:r>
            <a:r>
              <a:rPr lang="en-US" sz="1800" dirty="0" smtClean="0"/>
              <a:t>will be undertaken in a stakeholder process that will be launched following the PCHB ruling</a:t>
            </a:r>
          </a:p>
          <a:p>
            <a:pPr marL="457200" indent="-457200"/>
            <a:r>
              <a:rPr lang="en-US" sz="1800" dirty="0" smtClean="0"/>
              <a:t>	This project is intended to support that process</a:t>
            </a:r>
          </a:p>
          <a:p>
            <a:pPr marL="457200" indent="-457200"/>
            <a:r>
              <a:rPr lang="en-US" sz="1800" dirty="0"/>
              <a:t>	</a:t>
            </a:r>
            <a:r>
              <a:rPr lang="en-US" sz="1800" dirty="0" smtClean="0"/>
              <a:t>Goal is a common description of relative stormwater benefit of eligible SSC projects</a:t>
            </a:r>
          </a:p>
          <a:p>
            <a:pPr marL="457200" indent="-457200"/>
            <a:r>
              <a:rPr lang="en-US" sz="1800" dirty="0"/>
              <a:t>	</a:t>
            </a:r>
            <a:r>
              <a:rPr lang="en-US" sz="1800" dirty="0" smtClean="0"/>
              <a:t>	Start with metrics</a:t>
            </a:r>
          </a:p>
          <a:p>
            <a:pPr marL="914400" indent="-914400"/>
            <a:r>
              <a:rPr lang="en-US" sz="1800" dirty="0"/>
              <a:t>	</a:t>
            </a:r>
            <a:r>
              <a:rPr lang="en-US" sz="1800" dirty="0" smtClean="0"/>
              <a:t>Consider land uses and broader settings</a:t>
            </a:r>
            <a:endParaRPr lang="en-US" sz="1800" dirty="0"/>
          </a:p>
        </p:txBody>
      </p:sp>
      <p:pic>
        <p:nvPicPr>
          <p:cNvPr id="6" name="Picture 5" descr="DIKW pyramid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525" y="1761688"/>
            <a:ext cx="4511215" cy="3514988"/>
          </a:xfrm>
          <a:prstGeom prst="rect">
            <a:avLst/>
          </a:prstGeom>
        </p:spPr>
      </p:pic>
    </p:spTree>
    <p:extLst>
      <p:ext uri="{BB962C8B-B14F-4D97-AF65-F5344CB8AC3E}">
        <p14:creationId xmlns:p14="http://schemas.microsoft.com/office/powerpoint/2010/main" val="1338490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62780"/>
            <a:ext cx="6084193" cy="709572"/>
          </a:xfrm>
        </p:spPr>
        <p:txBody>
          <a:bodyPr/>
          <a:lstStyle/>
          <a:p>
            <a:r>
              <a:rPr lang="en-US" dirty="0" smtClean="0"/>
              <a:t>What is the proposed SSC science synthesis project?</a:t>
            </a:r>
            <a:endParaRPr lang="en-US" dirty="0"/>
          </a:p>
        </p:txBody>
      </p:sp>
      <p:sp>
        <p:nvSpPr>
          <p:cNvPr id="4" name="Text Placeholder 3"/>
          <p:cNvSpPr>
            <a:spLocks noGrp="1"/>
          </p:cNvSpPr>
          <p:nvPr>
            <p:ph type="body" sz="half" idx="2"/>
          </p:nvPr>
        </p:nvSpPr>
        <p:spPr>
          <a:xfrm>
            <a:off x="677332" y="1527918"/>
            <a:ext cx="4062447" cy="5141329"/>
          </a:xfrm>
        </p:spPr>
        <p:txBody>
          <a:bodyPr>
            <a:normAutofit fontScale="92500" lnSpcReduction="20000"/>
          </a:bodyPr>
          <a:lstStyle/>
          <a:p>
            <a:r>
              <a:rPr lang="en-US" sz="1800" dirty="0" smtClean="0">
                <a:solidFill>
                  <a:schemeClr val="tx1"/>
                </a:solidFill>
              </a:rPr>
              <a:t>Desired outcome: </a:t>
            </a:r>
          </a:p>
          <a:p>
            <a:pPr marL="285750" indent="-285750">
              <a:buFont typeface="Arial" panose="020B0604020202020204" pitchFamily="34" charset="0"/>
              <a:buChar char="•"/>
            </a:pPr>
            <a:r>
              <a:rPr lang="en-US" sz="1800" dirty="0" smtClean="0"/>
              <a:t>An </a:t>
            </a:r>
            <a:r>
              <a:rPr lang="en-US" sz="1800" dirty="0"/>
              <a:t>objective articulation of our collective knowledge and understanding of the stormwater benefits of the eligible SSC project types as applied in various settings, and </a:t>
            </a:r>
            <a:r>
              <a:rPr lang="en-US" sz="1800" dirty="0" smtClean="0"/>
              <a:t>definition of </a:t>
            </a:r>
            <a:r>
              <a:rPr lang="en-US" sz="1800" dirty="0"/>
              <a:t>how </a:t>
            </a:r>
            <a:r>
              <a:rPr lang="en-US" sz="1800" dirty="0" smtClean="0"/>
              <a:t>best to </a:t>
            </a:r>
            <a:r>
              <a:rPr lang="en-US" sz="1800" dirty="0"/>
              <a:t>measure those benefits in various settings</a:t>
            </a:r>
            <a:endParaRPr lang="en-US" sz="1800" dirty="0">
              <a:solidFill>
                <a:schemeClr val="tx1"/>
              </a:solidFill>
            </a:endParaRPr>
          </a:p>
          <a:p>
            <a:r>
              <a:rPr lang="en-US" sz="1800" dirty="0" smtClean="0"/>
              <a:t>First requested </a:t>
            </a:r>
            <a:r>
              <a:rPr lang="en-US" sz="1800" dirty="0"/>
              <a:t>by </a:t>
            </a:r>
            <a:r>
              <a:rPr lang="en-US" sz="1800" dirty="0" smtClean="0"/>
              <a:t>permittees, as a SAM project</a:t>
            </a:r>
            <a:endParaRPr lang="en-US" sz="1800" dirty="0"/>
          </a:p>
          <a:p>
            <a:r>
              <a:rPr lang="en-US" sz="1800" dirty="0" smtClean="0"/>
              <a:t>Will be funded by Ecology to get results sooner, but still overseen by stakeholders</a:t>
            </a:r>
          </a:p>
          <a:p>
            <a:r>
              <a:rPr lang="en-US" sz="1800" dirty="0" smtClean="0"/>
              <a:t>No new data collection: review and synthesis of available info to connect BMP effectiveness to environmental benefit</a:t>
            </a:r>
          </a:p>
          <a:p>
            <a:pPr marL="457200" indent="-457200"/>
            <a:r>
              <a:rPr lang="en-US" sz="1800" dirty="0" smtClean="0"/>
              <a:t>Anticipated completion in fall 2020</a:t>
            </a:r>
            <a:endParaRPr lang="en-US" sz="1800" dirty="0"/>
          </a:p>
        </p:txBody>
      </p:sp>
      <p:pic>
        <p:nvPicPr>
          <p:cNvPr id="6" name="Picture 5" descr="Curb cuts - LID SWM Planning and Design Gu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904" y="2293864"/>
            <a:ext cx="4295775" cy="2857500"/>
          </a:xfrm>
          <a:prstGeom prst="rect">
            <a:avLst/>
          </a:prstGeom>
        </p:spPr>
      </p:pic>
    </p:spTree>
    <p:extLst>
      <p:ext uri="{BB962C8B-B14F-4D97-AF65-F5344CB8AC3E}">
        <p14:creationId xmlns:p14="http://schemas.microsoft.com/office/powerpoint/2010/main" val="149400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62780"/>
            <a:ext cx="4083127" cy="473078"/>
          </a:xfrm>
        </p:spPr>
        <p:txBody>
          <a:bodyPr/>
          <a:lstStyle/>
          <a:p>
            <a:r>
              <a:rPr lang="en-US" dirty="0" smtClean="0"/>
              <a:t>Draft proposed research questions</a:t>
            </a:r>
            <a:endParaRPr lang="en-US" dirty="0"/>
          </a:p>
        </p:txBody>
      </p:sp>
      <p:sp>
        <p:nvSpPr>
          <p:cNvPr id="4" name="Text Placeholder 3"/>
          <p:cNvSpPr>
            <a:spLocks noGrp="1"/>
          </p:cNvSpPr>
          <p:nvPr>
            <p:ph type="body" sz="half" idx="2"/>
          </p:nvPr>
        </p:nvSpPr>
        <p:spPr>
          <a:xfrm>
            <a:off x="677334" y="1098957"/>
            <a:ext cx="3854528" cy="5427678"/>
          </a:xfrm>
        </p:spPr>
        <p:txBody>
          <a:bodyPr>
            <a:normAutofit lnSpcReduction="10000"/>
          </a:bodyPr>
          <a:lstStyle/>
          <a:p>
            <a:pPr marL="342900" lvl="0" indent="-342900">
              <a:buFont typeface="+mj-lt"/>
              <a:buAutoNum type="arabicPeriod"/>
            </a:pPr>
            <a:r>
              <a:rPr lang="en-US" dirty="0"/>
              <a:t>What are the most useful definitions of “environmental benefit” for various project/activity types?</a:t>
            </a:r>
          </a:p>
          <a:p>
            <a:pPr marL="342900" lvl="0" indent="-342900">
              <a:buFont typeface="+mj-lt"/>
              <a:buAutoNum type="arabicPeriod"/>
            </a:pPr>
            <a:r>
              <a:rPr lang="en-US" dirty="0"/>
              <a:t>What is the best metric for measuring the environmental benefit of each project/activity type?</a:t>
            </a:r>
          </a:p>
          <a:p>
            <a:pPr marL="342900" lvl="0" indent="-342900">
              <a:buFont typeface="+mj-lt"/>
              <a:buAutoNum type="arabicPeriod"/>
            </a:pPr>
            <a:r>
              <a:rPr lang="en-US" dirty="0"/>
              <a:t>What are the limitations of the metric across the gradient of urbanization and receiving water </a:t>
            </a:r>
            <a:r>
              <a:rPr lang="en-US" dirty="0" smtClean="0"/>
              <a:t>conditions/goals?</a:t>
            </a:r>
            <a:endParaRPr lang="en-US" dirty="0"/>
          </a:p>
          <a:p>
            <a:pPr marL="342900" lvl="0" indent="-342900">
              <a:buFont typeface="+mj-lt"/>
              <a:buAutoNum type="arabicPeriod"/>
            </a:pPr>
            <a:r>
              <a:rPr lang="en-US" dirty="0"/>
              <a:t>Are there project/activity types that are better suited for receiving waters that need to be protected versus restored versus stewarded?</a:t>
            </a:r>
          </a:p>
          <a:p>
            <a:pPr marL="342900" lvl="0" indent="-342900">
              <a:buFont typeface="+mj-lt"/>
              <a:buAutoNum type="arabicPeriod"/>
            </a:pPr>
            <a:r>
              <a:rPr lang="en-US" dirty="0"/>
              <a:t>How does land use play a factor in determining which BMPs will be most effective for these various purposes?</a:t>
            </a:r>
          </a:p>
          <a:p>
            <a:pPr marL="342900" lvl="0" indent="-342900">
              <a:buFont typeface="+mj-lt"/>
              <a:buAutoNum type="arabicPeriod"/>
            </a:pPr>
            <a:r>
              <a:rPr lang="en-US" dirty="0"/>
              <a:t>Within a project/activity type, are </a:t>
            </a:r>
            <a:r>
              <a:rPr lang="en-US" dirty="0" smtClean="0"/>
              <a:t>there </a:t>
            </a:r>
            <a:r>
              <a:rPr lang="en-US" dirty="0"/>
              <a:t>more and less effective BMPs or combinations of BMPs? </a:t>
            </a:r>
          </a:p>
          <a:p>
            <a:pPr marL="342900" lvl="0" indent="-342900">
              <a:buFont typeface="+mj-lt"/>
              <a:buAutoNum type="arabicPeriod"/>
            </a:pPr>
            <a:r>
              <a:rPr lang="en-US" dirty="0"/>
              <a:t>What are other limitations or considerations for the most beneficial application of </a:t>
            </a:r>
            <a:r>
              <a:rPr lang="en-US" dirty="0" smtClean="0"/>
              <a:t>a specific SSC project </a:t>
            </a:r>
            <a:r>
              <a:rPr lang="en-US" dirty="0"/>
              <a:t>or activity?</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974" y="3962400"/>
            <a:ext cx="4513262" cy="1982848"/>
          </a:xfrm>
          <a:prstGeom prst="rect">
            <a:avLst/>
          </a:prstGeom>
        </p:spPr>
      </p:pic>
      <p:pic>
        <p:nvPicPr>
          <p:cNvPr id="8" name="Picture 7" descr="Principal's Point of View: The Three Ques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855" y="1433945"/>
            <a:ext cx="2857500" cy="2428875"/>
          </a:xfrm>
          <a:prstGeom prst="rect">
            <a:avLst/>
          </a:prstGeom>
        </p:spPr>
      </p:pic>
    </p:spTree>
    <p:extLst>
      <p:ext uri="{BB962C8B-B14F-4D97-AF65-F5344CB8AC3E}">
        <p14:creationId xmlns:p14="http://schemas.microsoft.com/office/powerpoint/2010/main" val="280076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9553"/>
            <a:ext cx="6064842" cy="378913"/>
          </a:xfrm>
        </p:spPr>
        <p:txBody>
          <a:bodyPr>
            <a:normAutofit fontScale="90000"/>
          </a:bodyPr>
          <a:lstStyle/>
          <a:p>
            <a:r>
              <a:rPr lang="en-US" dirty="0" smtClean="0"/>
              <a:t>Stormwater Work Group’s Effectiveness Subgroup</a:t>
            </a:r>
            <a:endParaRPr lang="en-US" dirty="0"/>
          </a:p>
        </p:txBody>
      </p:sp>
      <p:sp>
        <p:nvSpPr>
          <p:cNvPr id="3" name="Content Placeholder 2"/>
          <p:cNvSpPr>
            <a:spLocks noGrp="1"/>
          </p:cNvSpPr>
          <p:nvPr>
            <p:ph idx="1"/>
          </p:nvPr>
        </p:nvSpPr>
        <p:spPr>
          <a:xfrm>
            <a:off x="2323891" y="608895"/>
            <a:ext cx="4857197" cy="485513"/>
          </a:xfrm>
        </p:spPr>
        <p:txBody>
          <a:bodyPr>
            <a:noAutofit/>
          </a:bodyPr>
          <a:lstStyle/>
          <a:p>
            <a:pPr marL="0" indent="0">
              <a:buNone/>
            </a:pPr>
            <a:r>
              <a:rPr lang="en-US" sz="2800" dirty="0">
                <a:solidFill>
                  <a:schemeClr val="accent1"/>
                </a:solidFill>
                <a:latin typeface="+mj-lt"/>
                <a:ea typeface="+mj-ea"/>
                <a:cs typeface="+mj-cs"/>
              </a:rPr>
              <a:t>Who is defining this project?</a:t>
            </a:r>
          </a:p>
        </p:txBody>
      </p:sp>
      <p:sp>
        <p:nvSpPr>
          <p:cNvPr id="4" name="Text Placeholder 3"/>
          <p:cNvSpPr>
            <a:spLocks noGrp="1"/>
          </p:cNvSpPr>
          <p:nvPr>
            <p:ph type="body" sz="half" idx="2"/>
          </p:nvPr>
        </p:nvSpPr>
        <p:spPr>
          <a:xfrm>
            <a:off x="677334" y="1837387"/>
            <a:ext cx="8722698" cy="2429749"/>
          </a:xfrm>
        </p:spPr>
        <p:txBody>
          <a:bodyPr>
            <a:normAutofit/>
          </a:bodyPr>
          <a:lstStyle/>
          <a:p>
            <a:r>
              <a:rPr lang="en-US" sz="1800" dirty="0" smtClean="0"/>
              <a:t>This subgroup has been meeting since 2008 to identify, prioritize, scope, evaluate, and recommend permittee-funded effectiveness studies for the regional stormwater monitoring program, now called Stormwater Action Monitoring (SAM) </a:t>
            </a:r>
          </a:p>
          <a:p>
            <a:r>
              <a:rPr lang="en-US" sz="1800" dirty="0" smtClean="0"/>
              <a:t>Membership </a:t>
            </a:r>
            <a:r>
              <a:rPr lang="en-US" sz="1800" dirty="0"/>
              <a:t>in the </a:t>
            </a:r>
            <a:r>
              <a:rPr lang="en-US" sz="1800" dirty="0" smtClean="0"/>
              <a:t>subgroup </a:t>
            </a:r>
            <a:r>
              <a:rPr lang="en-US" sz="1800" dirty="0"/>
              <a:t>is open to all interested </a:t>
            </a:r>
            <a:r>
              <a:rPr lang="en-US" sz="1800" dirty="0" smtClean="0"/>
              <a:t>parties</a:t>
            </a:r>
          </a:p>
          <a:p>
            <a:r>
              <a:rPr lang="en-US" sz="1800" dirty="0" smtClean="0"/>
              <a:t>The subgroup met on October 31, 2019 to begin to discuss this project and recommend a </a:t>
            </a:r>
            <a:r>
              <a:rPr lang="en-US" sz="1800" dirty="0"/>
              <a:t>solicitation and evaluation process, </a:t>
            </a:r>
            <a:r>
              <a:rPr lang="en-US" sz="1800" dirty="0" smtClean="0"/>
              <a:t>the </a:t>
            </a:r>
            <a:r>
              <a:rPr lang="en-US" sz="1800" dirty="0"/>
              <a:t>science/research </a:t>
            </a:r>
            <a:r>
              <a:rPr lang="en-US" sz="1800" dirty="0" smtClean="0"/>
              <a:t>questions, and a recommended funding amount to </a:t>
            </a:r>
            <a:r>
              <a:rPr lang="en-US" sz="1800" dirty="0"/>
              <a:t>the </a:t>
            </a:r>
            <a:r>
              <a:rPr lang="en-US" sz="1800" dirty="0">
                <a:solidFill>
                  <a:schemeClr val="accent1"/>
                </a:solidFill>
              </a:rPr>
              <a:t>Stormwater Work </a:t>
            </a:r>
            <a:r>
              <a:rPr lang="en-US" sz="1800" dirty="0" smtClean="0">
                <a:solidFill>
                  <a:schemeClr val="accent1"/>
                </a:solidFill>
              </a:rPr>
              <a:t>Group</a:t>
            </a:r>
            <a:endParaRPr lang="en-US" sz="1800" dirty="0"/>
          </a:p>
          <a:p>
            <a:endParaRPr lang="en-US" sz="1800" dirty="0"/>
          </a:p>
          <a:p>
            <a:endParaRPr lang="en-US" sz="1800" dirty="0" smtClean="0"/>
          </a:p>
          <a:p>
            <a:endParaRPr lang="en-US" sz="1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847809" y="5233184"/>
            <a:ext cx="2124075" cy="1114425"/>
          </a:xfrm>
          <a:prstGeom prst="rect">
            <a:avLst/>
          </a:prstGeom>
        </p:spPr>
      </p:pic>
      <p:pic>
        <p:nvPicPr>
          <p:cNvPr id="6" name="Picture 5" descr="PSEMP logo.png"/>
          <p:cNvPicPr/>
          <p:nvPr/>
        </p:nvPicPr>
        <p:blipFill>
          <a:blip r:embed="rId4" cstate="print">
            <a:extLst>
              <a:ext uri="{28A0092B-C50C-407E-A947-70E740481C1C}">
                <a14:useLocalDpi xmlns:a14="http://schemas.microsoft.com/office/drawing/2010/main" val="0"/>
              </a:ext>
            </a:extLst>
          </a:blip>
          <a:stretch>
            <a:fillRect/>
          </a:stretch>
        </p:blipFill>
        <p:spPr>
          <a:xfrm>
            <a:off x="3847809" y="4267137"/>
            <a:ext cx="2288540" cy="601980"/>
          </a:xfrm>
          <a:prstGeom prst="rect">
            <a:avLst/>
          </a:prstGeom>
        </p:spPr>
      </p:pic>
      <p:sp>
        <p:nvSpPr>
          <p:cNvPr id="7" name="TextBox 6"/>
          <p:cNvSpPr txBox="1"/>
          <p:nvPr/>
        </p:nvSpPr>
        <p:spPr>
          <a:xfrm>
            <a:off x="3847808" y="4866485"/>
            <a:ext cx="2288541" cy="307777"/>
          </a:xfrm>
          <a:prstGeom prst="rect">
            <a:avLst/>
          </a:prstGeom>
          <a:noFill/>
        </p:spPr>
        <p:txBody>
          <a:bodyPr wrap="square" rtlCol="0">
            <a:spAutoFit/>
          </a:bodyPr>
          <a:lstStyle/>
          <a:p>
            <a:r>
              <a:rPr lang="en-US" sz="1400" b="1" cap="small" dirty="0"/>
              <a:t>Stormwater Work Group</a:t>
            </a:r>
            <a:endParaRPr lang="en-US" sz="1400" dirty="0"/>
          </a:p>
        </p:txBody>
      </p:sp>
    </p:spTree>
    <p:extLst>
      <p:ext uri="{BB962C8B-B14F-4D97-AF65-F5344CB8AC3E}">
        <p14:creationId xmlns:p14="http://schemas.microsoft.com/office/powerpoint/2010/main" val="131678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6097907"/>
              </p:ext>
            </p:extLst>
          </p:nvPr>
        </p:nvGraphicFramePr>
        <p:xfrm>
          <a:off x="597497" y="396232"/>
          <a:ext cx="9234400" cy="5912288"/>
        </p:xfrm>
        <a:graphic>
          <a:graphicData uri="http://schemas.openxmlformats.org/drawingml/2006/table">
            <a:tbl>
              <a:tblPr firstRow="1" firstCol="1" bandRow="1">
                <a:tableStyleId>{5C22544A-7EE6-4342-B048-85BDC9FD1C3A}</a:tableStyleId>
              </a:tblPr>
              <a:tblGrid>
                <a:gridCol w="2839454">
                  <a:extLst>
                    <a:ext uri="{9D8B030D-6E8A-4147-A177-3AD203B41FA5}">
                      <a16:colId xmlns:a16="http://schemas.microsoft.com/office/drawing/2014/main" xmlns="" val="2338187046"/>
                    </a:ext>
                  </a:extLst>
                </a:gridCol>
                <a:gridCol w="2311069">
                  <a:extLst>
                    <a:ext uri="{9D8B030D-6E8A-4147-A177-3AD203B41FA5}">
                      <a16:colId xmlns:a16="http://schemas.microsoft.com/office/drawing/2014/main" xmlns="" val="620826092"/>
                    </a:ext>
                  </a:extLst>
                </a:gridCol>
                <a:gridCol w="4083877">
                  <a:extLst>
                    <a:ext uri="{9D8B030D-6E8A-4147-A177-3AD203B41FA5}">
                      <a16:colId xmlns:a16="http://schemas.microsoft.com/office/drawing/2014/main" xmlns="" val="1767554209"/>
                    </a:ext>
                  </a:extLst>
                </a:gridCol>
              </a:tblGrid>
              <a:tr h="621280">
                <a:tc gridSpan="3">
                  <a:txBody>
                    <a:bodyPr/>
                    <a:lstStyle/>
                    <a:p>
                      <a:pPr marL="0" marR="0" algn="ctr">
                        <a:lnSpc>
                          <a:spcPct val="107000"/>
                        </a:lnSpc>
                        <a:spcBef>
                          <a:spcPts val="0"/>
                        </a:spcBef>
                        <a:spcAft>
                          <a:spcPts val="0"/>
                        </a:spcAft>
                      </a:pPr>
                      <a:r>
                        <a:rPr lang="en-US" sz="1400" b="1" u="none" dirty="0">
                          <a:effectLst/>
                        </a:rPr>
                        <a:t>Proposed timeline </a:t>
                      </a:r>
                      <a:r>
                        <a:rPr lang="en-US" sz="1200" dirty="0">
                          <a:effectLst/>
                        </a:rPr>
                        <a:t>for </a:t>
                      </a:r>
                      <a:r>
                        <a:rPr lang="en-US" sz="1200" dirty="0" smtClean="0">
                          <a:effectLst/>
                        </a:rPr>
                        <a:t>SSC</a:t>
                      </a:r>
                      <a:r>
                        <a:rPr lang="en-US" sz="1200" baseline="0" dirty="0" smtClean="0">
                          <a:effectLst/>
                        </a:rPr>
                        <a:t> </a:t>
                      </a:r>
                      <a:r>
                        <a:rPr lang="en-US" sz="1200" dirty="0" smtClean="0">
                          <a:effectLst/>
                        </a:rPr>
                        <a:t>science synthesis project </a:t>
                      </a:r>
                      <a:br>
                        <a:rPr lang="en-US" sz="1200" dirty="0" smtClean="0">
                          <a:effectLst/>
                        </a:rPr>
                      </a:br>
                      <a:r>
                        <a:rPr lang="en-US" sz="1200" dirty="0" smtClean="0">
                          <a:effectLst/>
                        </a:rPr>
                        <a:t>and </a:t>
                      </a:r>
                      <a:r>
                        <a:rPr lang="en-US" sz="1200" dirty="0">
                          <a:effectLst/>
                        </a:rPr>
                        <a:t>ensuing policy discussions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12043664"/>
                  </a:ext>
                </a:extLst>
              </a:tr>
              <a:tr h="277457">
                <a:tc>
                  <a:txBody>
                    <a:bodyPr/>
                    <a:lstStyle/>
                    <a:p>
                      <a:pPr marL="0" marR="0">
                        <a:lnSpc>
                          <a:spcPct val="107000"/>
                        </a:lnSpc>
                        <a:spcBef>
                          <a:spcPts val="0"/>
                        </a:spcBef>
                        <a:spcAft>
                          <a:spcPts val="0"/>
                        </a:spcAft>
                      </a:pPr>
                      <a:r>
                        <a:rPr lang="en-US" sz="1100" dirty="0">
                          <a:solidFill>
                            <a:schemeClr val="tx2"/>
                          </a:solidFill>
                          <a:effectLst/>
                        </a:rPr>
                        <a:t>Who</a:t>
                      </a:r>
                      <a:endParaRPr lang="en-US"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When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8327237"/>
                  </a:ext>
                </a:extLst>
              </a:tr>
              <a:tr h="266957">
                <a:tc>
                  <a:txBody>
                    <a:bodyPr/>
                    <a:lstStyle/>
                    <a:p>
                      <a:pPr marL="0" marR="0">
                        <a:lnSpc>
                          <a:spcPct val="107000"/>
                        </a:lnSpc>
                        <a:spcBef>
                          <a:spcPts val="0"/>
                        </a:spcBef>
                        <a:spcAft>
                          <a:spcPts val="0"/>
                        </a:spcAft>
                      </a:pPr>
                      <a:r>
                        <a:rPr lang="en-US" sz="1100">
                          <a:effectLst/>
                        </a:rPr>
                        <a:t>SWG Effectiveness Subgroup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October 31,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First discussion of science questions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70123507"/>
                  </a:ext>
                </a:extLst>
              </a:tr>
              <a:tr h="277457">
                <a:tc>
                  <a:txBody>
                    <a:bodyPr/>
                    <a:lstStyle/>
                    <a:p>
                      <a:pPr marL="0" marR="0">
                        <a:lnSpc>
                          <a:spcPct val="107000"/>
                        </a:lnSpc>
                        <a:spcBef>
                          <a:spcPts val="0"/>
                        </a:spcBef>
                        <a:spcAft>
                          <a:spcPts val="0"/>
                        </a:spcAft>
                      </a:pPr>
                      <a:r>
                        <a:rPr lang="en-US" sz="1100">
                          <a:effectLst/>
                        </a:rPr>
                        <a:t>SWG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November 13,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General discussion of RFP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24186320"/>
                  </a:ext>
                </a:extLst>
              </a:tr>
              <a:tr h="277457">
                <a:tc>
                  <a:txBody>
                    <a:bodyPr/>
                    <a:lstStyle/>
                    <a:p>
                      <a:pPr marL="0" marR="0">
                        <a:lnSpc>
                          <a:spcPct val="107000"/>
                        </a:lnSpc>
                        <a:spcBef>
                          <a:spcPts val="0"/>
                        </a:spcBef>
                        <a:spcAft>
                          <a:spcPts val="0"/>
                        </a:spcAft>
                      </a:pPr>
                      <a:r>
                        <a:rPr lang="en-US" sz="1100">
                          <a:effectLst/>
                        </a:rPr>
                        <a:t>Ecology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November 21,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Webinar to expand 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5144638"/>
                  </a:ext>
                </a:extLst>
              </a:tr>
              <a:tr h="300026">
                <a:tc>
                  <a:txBody>
                    <a:bodyPr/>
                    <a:lstStyle/>
                    <a:p>
                      <a:pPr marL="0" marR="0">
                        <a:lnSpc>
                          <a:spcPct val="107000"/>
                        </a:lnSpc>
                        <a:spcBef>
                          <a:spcPts val="0"/>
                        </a:spcBef>
                        <a:spcAft>
                          <a:spcPts val="0"/>
                        </a:spcAft>
                      </a:pPr>
                      <a:r>
                        <a:rPr lang="en-US" sz="1100">
                          <a:effectLst/>
                        </a:rPr>
                        <a:t>SWG Effectiveness Subgroup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rPr>
                        <a:t>December 9, 2019</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dirty="0">
                          <a:solidFill>
                            <a:schemeClr val="tx1"/>
                          </a:solidFill>
                          <a:effectLst/>
                        </a:rPr>
                        <a:t>Second discussion of science questions</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84877452"/>
                  </a:ext>
                </a:extLst>
              </a:tr>
              <a:tr h="267933">
                <a:tc>
                  <a:txBody>
                    <a:bodyPr/>
                    <a:lstStyle/>
                    <a:p>
                      <a:pPr marL="0" marR="0">
                        <a:lnSpc>
                          <a:spcPct val="107000"/>
                        </a:lnSpc>
                        <a:spcBef>
                          <a:spcPts val="0"/>
                        </a:spcBef>
                        <a:spcAft>
                          <a:spcPts val="0"/>
                        </a:spcAft>
                      </a:pPr>
                      <a:r>
                        <a:rPr lang="en-US" sz="1100">
                          <a:effectLst/>
                        </a:rPr>
                        <a:t>SWG Effectiveness Subgroup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TBD January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Another meeting if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85718785"/>
                  </a:ext>
                </a:extLst>
              </a:tr>
              <a:tr h="277457">
                <a:tc>
                  <a:txBody>
                    <a:bodyPr/>
                    <a:lstStyle/>
                    <a:p>
                      <a:pPr marL="0" marR="0">
                        <a:lnSpc>
                          <a:spcPct val="107000"/>
                        </a:lnSpc>
                        <a:spcBef>
                          <a:spcPts val="0"/>
                        </a:spcBef>
                        <a:spcAft>
                          <a:spcPts val="0"/>
                        </a:spcAft>
                      </a:pPr>
                      <a:r>
                        <a:rPr lang="en-US" sz="1100">
                          <a:effectLst/>
                        </a:rPr>
                        <a:t>SWG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January 15,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Approve RFP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99489775"/>
                  </a:ext>
                </a:extLst>
              </a:tr>
              <a:tr h="277457">
                <a:tc>
                  <a:txBody>
                    <a:bodyPr/>
                    <a:lstStyle/>
                    <a:p>
                      <a:pPr marL="0" marR="0">
                        <a:lnSpc>
                          <a:spcPct val="107000"/>
                        </a:lnSpc>
                        <a:spcBef>
                          <a:spcPts val="0"/>
                        </a:spcBef>
                        <a:spcAft>
                          <a:spcPts val="0"/>
                        </a:spcAft>
                      </a:pPr>
                      <a:r>
                        <a:rPr lang="en-US" sz="1100" dirty="0" smtClean="0">
                          <a:effectLst/>
                        </a:rPr>
                        <a:t>Ecology and </a:t>
                      </a:r>
                      <a:r>
                        <a:rPr lang="en-US" sz="1100" smtClean="0">
                          <a:effectLst/>
                        </a:rPr>
                        <a:t>project proponents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January 15,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RFP goes </a:t>
                      </a:r>
                      <a:r>
                        <a:rPr lang="en-US" sz="1100" dirty="0" smtClean="0">
                          <a:effectLst/>
                        </a:rPr>
                        <a:t>out, proposals due on February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78797138"/>
                  </a:ext>
                </a:extLst>
              </a:tr>
              <a:tr h="314723">
                <a:tc>
                  <a:txBody>
                    <a:bodyPr/>
                    <a:lstStyle/>
                    <a:p>
                      <a:pPr marL="0" marR="0">
                        <a:lnSpc>
                          <a:spcPct val="107000"/>
                        </a:lnSpc>
                        <a:spcBef>
                          <a:spcPts val="0"/>
                        </a:spcBef>
                        <a:spcAft>
                          <a:spcPts val="0"/>
                        </a:spcAft>
                      </a:pPr>
                      <a:r>
                        <a:rPr lang="en-US" sz="1100">
                          <a:effectLst/>
                        </a:rPr>
                        <a:t>SWG Effectiveness Subgroup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February</a:t>
                      </a:r>
                      <a:r>
                        <a:rPr lang="en-US" sz="1100" baseline="0" dirty="0" smtClean="0">
                          <a:effectLst/>
                        </a:rPr>
                        <a:t> 7 to </a:t>
                      </a:r>
                      <a:r>
                        <a:rPr lang="en-US" sz="1100" dirty="0" smtClean="0">
                          <a:effectLst/>
                        </a:rPr>
                        <a:t>March 11,</a:t>
                      </a:r>
                      <a:r>
                        <a:rPr lang="en-US" sz="1100" baseline="0" dirty="0" smtClean="0">
                          <a:effectLst/>
                        </a:rPr>
                        <a:t> </a:t>
                      </a:r>
                      <a:r>
                        <a:rPr lang="en-US" sz="1100" dirty="0" smtClean="0">
                          <a:effectLst/>
                        </a:rPr>
                        <a:t>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Proposal reviews: evaluation and scoring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3925174"/>
                  </a:ext>
                </a:extLst>
              </a:tr>
              <a:tr h="277457">
                <a:tc>
                  <a:txBody>
                    <a:bodyPr/>
                    <a:lstStyle/>
                    <a:p>
                      <a:pPr marL="0" marR="0">
                        <a:lnSpc>
                          <a:spcPct val="107000"/>
                        </a:lnSpc>
                        <a:spcBef>
                          <a:spcPts val="0"/>
                        </a:spcBef>
                        <a:spcAft>
                          <a:spcPts val="0"/>
                        </a:spcAft>
                      </a:pPr>
                      <a:r>
                        <a:rPr lang="en-US" sz="1100">
                          <a:effectLst/>
                        </a:rPr>
                        <a:t>SWG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March 18,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Approval of successful SSC proposal(s)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25432093"/>
                  </a:ext>
                </a:extLst>
              </a:tr>
              <a:tr h="277457">
                <a:tc>
                  <a:txBody>
                    <a:bodyPr/>
                    <a:lstStyle/>
                    <a:p>
                      <a:pPr marL="0" marR="0">
                        <a:lnSpc>
                          <a:spcPct val="107000"/>
                        </a:lnSpc>
                        <a:spcBef>
                          <a:spcPts val="0"/>
                        </a:spcBef>
                        <a:spcAft>
                          <a:spcPts val="0"/>
                        </a:spcAft>
                      </a:pPr>
                      <a:r>
                        <a:rPr lang="en-US" sz="1100">
                          <a:effectLst/>
                        </a:rPr>
                        <a:t>Ecology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March-April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Contracting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2366875"/>
                  </a:ext>
                </a:extLst>
              </a:tr>
              <a:tr h="270322">
                <a:tc>
                  <a:txBody>
                    <a:bodyPr/>
                    <a:lstStyle/>
                    <a:p>
                      <a:pPr marL="0" marR="0">
                        <a:lnSpc>
                          <a:spcPct val="107000"/>
                        </a:lnSpc>
                        <a:spcBef>
                          <a:spcPts val="0"/>
                        </a:spcBef>
                        <a:spcAft>
                          <a:spcPts val="0"/>
                        </a:spcAft>
                      </a:pPr>
                      <a:r>
                        <a:rPr lang="en-US" sz="1100">
                          <a:effectLst/>
                        </a:rPr>
                        <a:t>SSC project proponent(s)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April-May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Form a technical advisory committee (TAC)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81721051"/>
                  </a:ext>
                </a:extLst>
              </a:tr>
              <a:tr h="277457">
                <a:tc>
                  <a:txBody>
                    <a:bodyPr/>
                    <a:lstStyle/>
                    <a:p>
                      <a:pPr marL="0" marR="0">
                        <a:lnSpc>
                          <a:spcPct val="107000"/>
                        </a:lnSpc>
                        <a:spcBef>
                          <a:spcPts val="0"/>
                        </a:spcBef>
                        <a:spcAft>
                          <a:spcPts val="0"/>
                        </a:spcAft>
                      </a:pPr>
                      <a:r>
                        <a:rPr lang="en-US" sz="1100" dirty="0">
                          <a:effectLst/>
                        </a:rPr>
                        <a:t>SSC project proponent(s)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Summer-fall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Deliver draft findings to Ecology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50496443"/>
                  </a:ext>
                </a:extLst>
              </a:tr>
              <a:tr h="277457">
                <a:tc>
                  <a:txBody>
                    <a:bodyPr/>
                    <a:lstStyle/>
                    <a:p>
                      <a:pPr marL="0" marR="0">
                        <a:lnSpc>
                          <a:spcPct val="107000"/>
                        </a:lnSpc>
                        <a:spcBef>
                          <a:spcPts val="0"/>
                        </a:spcBef>
                        <a:spcAft>
                          <a:spcPts val="0"/>
                        </a:spcAft>
                      </a:pPr>
                      <a:r>
                        <a:rPr lang="en-US" sz="1100" dirty="0">
                          <a:effectLst/>
                        </a:rPr>
                        <a:t>SSC project TAC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Summer-fall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Review draft deliverables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90742024"/>
                  </a:ext>
                </a:extLst>
              </a:tr>
              <a:tr h="277457">
                <a:tc>
                  <a:txBody>
                    <a:bodyPr/>
                    <a:lstStyle/>
                    <a:p>
                      <a:pPr marL="0" marR="0">
                        <a:lnSpc>
                          <a:spcPct val="107000"/>
                        </a:lnSpc>
                        <a:spcBef>
                          <a:spcPts val="0"/>
                        </a:spcBef>
                        <a:spcAft>
                          <a:spcPts val="0"/>
                        </a:spcAft>
                      </a:pPr>
                      <a:r>
                        <a:rPr lang="en-US" sz="1100" dirty="0">
                          <a:effectLst/>
                        </a:rPr>
                        <a:t>SSC project proponent(s)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Fall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Deliver final science review products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28601064"/>
                  </a:ext>
                </a:extLst>
              </a:tr>
              <a:tr h="277457">
                <a:tc>
                  <a:txBody>
                    <a:bodyPr/>
                    <a:lstStyle/>
                    <a:p>
                      <a:pPr marL="0" marR="0">
                        <a:lnSpc>
                          <a:spcPct val="107000"/>
                        </a:lnSpc>
                        <a:spcBef>
                          <a:spcPts val="0"/>
                        </a:spcBef>
                        <a:spcAft>
                          <a:spcPts val="0"/>
                        </a:spcAft>
                      </a:pPr>
                      <a:r>
                        <a:rPr lang="en-US" sz="1100" dirty="0">
                          <a:effectLst/>
                        </a:rPr>
                        <a:t>PCHB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October </a:t>
                      </a:r>
                      <a:r>
                        <a:rPr lang="en-US" sz="1100" dirty="0">
                          <a:effectLst/>
                        </a:rPr>
                        <a:t>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Hearing of appeal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8769780"/>
                  </a:ext>
                </a:extLst>
              </a:tr>
              <a:tr h="277457">
                <a:tc>
                  <a:txBody>
                    <a:bodyPr/>
                    <a:lstStyle/>
                    <a:p>
                      <a:pPr marL="0" marR="0">
                        <a:lnSpc>
                          <a:spcPct val="107000"/>
                        </a:lnSpc>
                        <a:spcBef>
                          <a:spcPts val="0"/>
                        </a:spcBef>
                        <a:spcAft>
                          <a:spcPts val="0"/>
                        </a:spcAft>
                      </a:pPr>
                      <a:r>
                        <a:rPr lang="en-US" sz="1100" dirty="0">
                          <a:effectLst/>
                        </a:rPr>
                        <a:t>PCHB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3-6 </a:t>
                      </a:r>
                      <a:r>
                        <a:rPr lang="en-US" sz="1100" dirty="0" smtClean="0">
                          <a:effectLst/>
                        </a:rPr>
                        <a:t>months &gt; hearing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Ruling on appeal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20687575"/>
                  </a:ext>
                </a:extLst>
              </a:tr>
              <a:tr h="264106">
                <a:tc>
                  <a:txBody>
                    <a:bodyPr/>
                    <a:lstStyle/>
                    <a:p>
                      <a:pPr marL="0" marR="0">
                        <a:lnSpc>
                          <a:spcPct val="107000"/>
                        </a:lnSpc>
                        <a:spcBef>
                          <a:spcPts val="0"/>
                        </a:spcBef>
                        <a:spcAft>
                          <a:spcPts val="0"/>
                        </a:spcAft>
                      </a:pPr>
                      <a:r>
                        <a:rPr lang="en-US" sz="1100">
                          <a:effectLst/>
                        </a:rPr>
                        <a:t>Ecology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After PCHB ruling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Launch stakeholder process on SSC policies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41715205"/>
                  </a:ext>
                </a:extLst>
              </a:tr>
              <a:tr h="277457">
                <a:tc>
                  <a:txBody>
                    <a:bodyPr/>
                    <a:lstStyle/>
                    <a:p>
                      <a:pPr marL="0" marR="0">
                        <a:lnSpc>
                          <a:spcPct val="107000"/>
                        </a:lnSpc>
                        <a:spcBef>
                          <a:spcPts val="0"/>
                        </a:spcBef>
                        <a:spcAft>
                          <a:spcPts val="0"/>
                        </a:spcAft>
                      </a:pPr>
                      <a:r>
                        <a:rPr lang="en-US" sz="1100">
                          <a:effectLst/>
                        </a:rPr>
                        <a:t>Ecology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Begin permit reissuance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29636121"/>
                  </a:ext>
                </a:extLst>
              </a:tr>
            </a:tbl>
          </a:graphicData>
        </a:graphic>
      </p:graphicFrame>
    </p:spTree>
    <p:extLst>
      <p:ext uri="{BB962C8B-B14F-4D97-AF65-F5344CB8AC3E}">
        <p14:creationId xmlns:p14="http://schemas.microsoft.com/office/powerpoint/2010/main" val="315973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97497" y="396232"/>
          <a:ext cx="9234400" cy="5912288"/>
        </p:xfrm>
        <a:graphic>
          <a:graphicData uri="http://schemas.openxmlformats.org/drawingml/2006/table">
            <a:tbl>
              <a:tblPr firstRow="1" firstCol="1" bandRow="1">
                <a:tableStyleId>{5C22544A-7EE6-4342-B048-85BDC9FD1C3A}</a:tableStyleId>
              </a:tblPr>
              <a:tblGrid>
                <a:gridCol w="2839454">
                  <a:extLst>
                    <a:ext uri="{9D8B030D-6E8A-4147-A177-3AD203B41FA5}">
                      <a16:colId xmlns:a16="http://schemas.microsoft.com/office/drawing/2014/main" xmlns="" val="2338187046"/>
                    </a:ext>
                  </a:extLst>
                </a:gridCol>
                <a:gridCol w="2311069">
                  <a:extLst>
                    <a:ext uri="{9D8B030D-6E8A-4147-A177-3AD203B41FA5}">
                      <a16:colId xmlns:a16="http://schemas.microsoft.com/office/drawing/2014/main" xmlns="" val="620826092"/>
                    </a:ext>
                  </a:extLst>
                </a:gridCol>
                <a:gridCol w="4083877">
                  <a:extLst>
                    <a:ext uri="{9D8B030D-6E8A-4147-A177-3AD203B41FA5}">
                      <a16:colId xmlns:a16="http://schemas.microsoft.com/office/drawing/2014/main" xmlns="" val="1767554209"/>
                    </a:ext>
                  </a:extLst>
                </a:gridCol>
              </a:tblGrid>
              <a:tr h="621280">
                <a:tc gridSpan="3">
                  <a:txBody>
                    <a:bodyPr/>
                    <a:lstStyle/>
                    <a:p>
                      <a:pPr marL="0" marR="0" algn="ctr">
                        <a:lnSpc>
                          <a:spcPct val="107000"/>
                        </a:lnSpc>
                        <a:spcBef>
                          <a:spcPts val="0"/>
                        </a:spcBef>
                        <a:spcAft>
                          <a:spcPts val="0"/>
                        </a:spcAft>
                      </a:pPr>
                      <a:r>
                        <a:rPr lang="en-US" sz="1400" b="1" u="none" dirty="0">
                          <a:effectLst/>
                        </a:rPr>
                        <a:t>Proposed timeline </a:t>
                      </a:r>
                      <a:r>
                        <a:rPr lang="en-US" sz="1200" dirty="0">
                          <a:effectLst/>
                        </a:rPr>
                        <a:t>for </a:t>
                      </a:r>
                      <a:r>
                        <a:rPr lang="en-US" sz="1200" dirty="0" smtClean="0">
                          <a:effectLst/>
                        </a:rPr>
                        <a:t>SSC</a:t>
                      </a:r>
                      <a:r>
                        <a:rPr lang="en-US" sz="1200" baseline="0" dirty="0" smtClean="0">
                          <a:effectLst/>
                        </a:rPr>
                        <a:t> </a:t>
                      </a:r>
                      <a:r>
                        <a:rPr lang="en-US" sz="1200" dirty="0" smtClean="0">
                          <a:effectLst/>
                        </a:rPr>
                        <a:t>science synthesis project </a:t>
                      </a:r>
                      <a:br>
                        <a:rPr lang="en-US" sz="1200" dirty="0" smtClean="0">
                          <a:effectLst/>
                        </a:rPr>
                      </a:br>
                      <a:r>
                        <a:rPr lang="en-US" sz="1200" dirty="0" smtClean="0">
                          <a:effectLst/>
                        </a:rPr>
                        <a:t>and </a:t>
                      </a:r>
                      <a:r>
                        <a:rPr lang="en-US" sz="1200" dirty="0">
                          <a:effectLst/>
                        </a:rPr>
                        <a:t>ensuing policy discussions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12043664"/>
                  </a:ext>
                </a:extLst>
              </a:tr>
              <a:tr h="277457">
                <a:tc>
                  <a:txBody>
                    <a:bodyPr/>
                    <a:lstStyle/>
                    <a:p>
                      <a:pPr marL="0" marR="0">
                        <a:lnSpc>
                          <a:spcPct val="107000"/>
                        </a:lnSpc>
                        <a:spcBef>
                          <a:spcPts val="0"/>
                        </a:spcBef>
                        <a:spcAft>
                          <a:spcPts val="0"/>
                        </a:spcAft>
                      </a:pPr>
                      <a:r>
                        <a:rPr lang="en-US" sz="1100" dirty="0">
                          <a:solidFill>
                            <a:schemeClr val="tx2"/>
                          </a:solidFill>
                          <a:effectLst/>
                        </a:rPr>
                        <a:t>Who</a:t>
                      </a:r>
                      <a:endParaRPr lang="en-US"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When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What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8327237"/>
                  </a:ext>
                </a:extLst>
              </a:tr>
              <a:tr h="266957">
                <a:tc>
                  <a:txBody>
                    <a:bodyPr/>
                    <a:lstStyle/>
                    <a:p>
                      <a:pPr marL="0" marR="0">
                        <a:lnSpc>
                          <a:spcPct val="107000"/>
                        </a:lnSpc>
                        <a:spcBef>
                          <a:spcPts val="0"/>
                        </a:spcBef>
                        <a:spcAft>
                          <a:spcPts val="0"/>
                        </a:spcAft>
                      </a:pPr>
                      <a:r>
                        <a:rPr lang="en-US" sz="1100">
                          <a:effectLst/>
                        </a:rPr>
                        <a:t>SWG Effectiveness Subgroup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October 31,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First discussion of science questions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70123507"/>
                  </a:ext>
                </a:extLst>
              </a:tr>
              <a:tr h="277457">
                <a:tc>
                  <a:txBody>
                    <a:bodyPr/>
                    <a:lstStyle/>
                    <a:p>
                      <a:pPr marL="0" marR="0">
                        <a:lnSpc>
                          <a:spcPct val="107000"/>
                        </a:lnSpc>
                        <a:spcBef>
                          <a:spcPts val="0"/>
                        </a:spcBef>
                        <a:spcAft>
                          <a:spcPts val="0"/>
                        </a:spcAft>
                      </a:pPr>
                      <a:r>
                        <a:rPr lang="en-US" sz="1100">
                          <a:effectLst/>
                        </a:rPr>
                        <a:t>SWG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November 13,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General discussion of RFP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24186320"/>
                  </a:ext>
                </a:extLst>
              </a:tr>
              <a:tr h="277457">
                <a:tc>
                  <a:txBody>
                    <a:bodyPr/>
                    <a:lstStyle/>
                    <a:p>
                      <a:pPr marL="0" marR="0">
                        <a:lnSpc>
                          <a:spcPct val="107000"/>
                        </a:lnSpc>
                        <a:spcBef>
                          <a:spcPts val="0"/>
                        </a:spcBef>
                        <a:spcAft>
                          <a:spcPts val="0"/>
                        </a:spcAft>
                      </a:pPr>
                      <a:r>
                        <a:rPr lang="en-US" sz="1100">
                          <a:effectLst/>
                        </a:rPr>
                        <a:t>Ecology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November 21,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Webinar to expand 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5144638"/>
                  </a:ext>
                </a:extLst>
              </a:tr>
              <a:tr h="300026">
                <a:tc>
                  <a:txBody>
                    <a:bodyPr/>
                    <a:lstStyle/>
                    <a:p>
                      <a:pPr marL="0" marR="0">
                        <a:lnSpc>
                          <a:spcPct val="107000"/>
                        </a:lnSpc>
                        <a:spcBef>
                          <a:spcPts val="0"/>
                        </a:spcBef>
                        <a:spcAft>
                          <a:spcPts val="0"/>
                        </a:spcAft>
                      </a:pPr>
                      <a:r>
                        <a:rPr lang="en-US" sz="1100">
                          <a:effectLst/>
                        </a:rPr>
                        <a:t>SWG Effectiveness Subgroup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rgbClr val="C00000"/>
                          </a:solidFill>
                          <a:effectLst/>
                        </a:rPr>
                        <a:t>December 9, 2019</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solidFill>
                            <a:srgbClr val="C00000"/>
                          </a:solidFill>
                          <a:effectLst/>
                        </a:rPr>
                        <a:t>Second discussion of science questions</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84877452"/>
                  </a:ext>
                </a:extLst>
              </a:tr>
              <a:tr h="267933">
                <a:tc>
                  <a:txBody>
                    <a:bodyPr/>
                    <a:lstStyle/>
                    <a:p>
                      <a:pPr marL="0" marR="0">
                        <a:lnSpc>
                          <a:spcPct val="107000"/>
                        </a:lnSpc>
                        <a:spcBef>
                          <a:spcPts val="0"/>
                        </a:spcBef>
                        <a:spcAft>
                          <a:spcPts val="0"/>
                        </a:spcAft>
                      </a:pPr>
                      <a:r>
                        <a:rPr lang="en-US" sz="1100">
                          <a:effectLst/>
                        </a:rPr>
                        <a:t>SWG Effectiveness Subgroup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TBD January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Another meeting if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85718785"/>
                  </a:ext>
                </a:extLst>
              </a:tr>
              <a:tr h="277457">
                <a:tc>
                  <a:txBody>
                    <a:bodyPr/>
                    <a:lstStyle/>
                    <a:p>
                      <a:pPr marL="0" marR="0">
                        <a:lnSpc>
                          <a:spcPct val="107000"/>
                        </a:lnSpc>
                        <a:spcBef>
                          <a:spcPts val="0"/>
                        </a:spcBef>
                        <a:spcAft>
                          <a:spcPts val="0"/>
                        </a:spcAft>
                      </a:pPr>
                      <a:r>
                        <a:rPr lang="en-US" sz="1100">
                          <a:effectLst/>
                        </a:rPr>
                        <a:t>SWG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January 15,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Approve RFP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99489775"/>
                  </a:ext>
                </a:extLst>
              </a:tr>
              <a:tr h="277457">
                <a:tc>
                  <a:txBody>
                    <a:bodyPr/>
                    <a:lstStyle/>
                    <a:p>
                      <a:pPr marL="0" marR="0">
                        <a:lnSpc>
                          <a:spcPct val="107000"/>
                        </a:lnSpc>
                        <a:spcBef>
                          <a:spcPts val="0"/>
                        </a:spcBef>
                        <a:spcAft>
                          <a:spcPts val="0"/>
                        </a:spcAft>
                      </a:pPr>
                      <a:r>
                        <a:rPr lang="en-US" sz="1100" dirty="0" smtClean="0">
                          <a:effectLst/>
                        </a:rPr>
                        <a:t>Ecology and </a:t>
                      </a:r>
                      <a:r>
                        <a:rPr lang="en-US" sz="1100" smtClean="0">
                          <a:effectLst/>
                        </a:rPr>
                        <a:t>project proponents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January 15,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RFP goes </a:t>
                      </a:r>
                      <a:r>
                        <a:rPr lang="en-US" sz="1100" dirty="0" smtClean="0">
                          <a:effectLst/>
                        </a:rPr>
                        <a:t>out, proposals due on February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78797138"/>
                  </a:ext>
                </a:extLst>
              </a:tr>
              <a:tr h="314723">
                <a:tc>
                  <a:txBody>
                    <a:bodyPr/>
                    <a:lstStyle/>
                    <a:p>
                      <a:pPr marL="0" marR="0">
                        <a:lnSpc>
                          <a:spcPct val="107000"/>
                        </a:lnSpc>
                        <a:spcBef>
                          <a:spcPts val="0"/>
                        </a:spcBef>
                        <a:spcAft>
                          <a:spcPts val="0"/>
                        </a:spcAft>
                      </a:pPr>
                      <a:r>
                        <a:rPr lang="en-US" sz="1100">
                          <a:effectLst/>
                        </a:rPr>
                        <a:t>SWG Effectiveness Subgroup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February</a:t>
                      </a:r>
                      <a:r>
                        <a:rPr lang="en-US" sz="1100" baseline="0" dirty="0" smtClean="0">
                          <a:effectLst/>
                        </a:rPr>
                        <a:t> 7 to </a:t>
                      </a:r>
                      <a:r>
                        <a:rPr lang="en-US" sz="1100" dirty="0" smtClean="0">
                          <a:effectLst/>
                        </a:rPr>
                        <a:t>March 11,</a:t>
                      </a:r>
                      <a:r>
                        <a:rPr lang="en-US" sz="1100" baseline="0" dirty="0" smtClean="0">
                          <a:effectLst/>
                        </a:rPr>
                        <a:t> </a:t>
                      </a:r>
                      <a:r>
                        <a:rPr lang="en-US" sz="1100" dirty="0" smtClean="0">
                          <a:effectLst/>
                        </a:rPr>
                        <a:t>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Proposal reviews: evaluation and scoring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3925174"/>
                  </a:ext>
                </a:extLst>
              </a:tr>
              <a:tr h="277457">
                <a:tc>
                  <a:txBody>
                    <a:bodyPr/>
                    <a:lstStyle/>
                    <a:p>
                      <a:pPr marL="0" marR="0">
                        <a:lnSpc>
                          <a:spcPct val="107000"/>
                        </a:lnSpc>
                        <a:spcBef>
                          <a:spcPts val="0"/>
                        </a:spcBef>
                        <a:spcAft>
                          <a:spcPts val="0"/>
                        </a:spcAft>
                      </a:pPr>
                      <a:r>
                        <a:rPr lang="en-US" sz="1100">
                          <a:effectLst/>
                        </a:rPr>
                        <a:t>SWG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March 18,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Approval of successful SSC proposal(s)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25432093"/>
                  </a:ext>
                </a:extLst>
              </a:tr>
              <a:tr h="277457">
                <a:tc>
                  <a:txBody>
                    <a:bodyPr/>
                    <a:lstStyle/>
                    <a:p>
                      <a:pPr marL="0" marR="0">
                        <a:lnSpc>
                          <a:spcPct val="107000"/>
                        </a:lnSpc>
                        <a:spcBef>
                          <a:spcPts val="0"/>
                        </a:spcBef>
                        <a:spcAft>
                          <a:spcPts val="0"/>
                        </a:spcAft>
                      </a:pPr>
                      <a:r>
                        <a:rPr lang="en-US" sz="1100">
                          <a:effectLst/>
                        </a:rPr>
                        <a:t>Ecology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March-April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Contracting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2366875"/>
                  </a:ext>
                </a:extLst>
              </a:tr>
              <a:tr h="270322">
                <a:tc>
                  <a:txBody>
                    <a:bodyPr/>
                    <a:lstStyle/>
                    <a:p>
                      <a:pPr marL="0" marR="0">
                        <a:lnSpc>
                          <a:spcPct val="107000"/>
                        </a:lnSpc>
                        <a:spcBef>
                          <a:spcPts val="0"/>
                        </a:spcBef>
                        <a:spcAft>
                          <a:spcPts val="0"/>
                        </a:spcAft>
                      </a:pPr>
                      <a:r>
                        <a:rPr lang="en-US" sz="1100">
                          <a:effectLst/>
                        </a:rPr>
                        <a:t>SSC project proponent(s)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April-May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Form a technical advisory committee (TAC)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81721051"/>
                  </a:ext>
                </a:extLst>
              </a:tr>
              <a:tr h="277457">
                <a:tc>
                  <a:txBody>
                    <a:bodyPr/>
                    <a:lstStyle/>
                    <a:p>
                      <a:pPr marL="0" marR="0">
                        <a:lnSpc>
                          <a:spcPct val="107000"/>
                        </a:lnSpc>
                        <a:spcBef>
                          <a:spcPts val="0"/>
                        </a:spcBef>
                        <a:spcAft>
                          <a:spcPts val="0"/>
                        </a:spcAft>
                      </a:pPr>
                      <a:r>
                        <a:rPr lang="en-US" sz="1100" dirty="0">
                          <a:effectLst/>
                        </a:rPr>
                        <a:t>SSC project proponent(s)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Summer-fall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Deliver draft findings to Ecology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50496443"/>
                  </a:ext>
                </a:extLst>
              </a:tr>
              <a:tr h="277457">
                <a:tc>
                  <a:txBody>
                    <a:bodyPr/>
                    <a:lstStyle/>
                    <a:p>
                      <a:pPr marL="0" marR="0">
                        <a:lnSpc>
                          <a:spcPct val="107000"/>
                        </a:lnSpc>
                        <a:spcBef>
                          <a:spcPts val="0"/>
                        </a:spcBef>
                        <a:spcAft>
                          <a:spcPts val="0"/>
                        </a:spcAft>
                      </a:pPr>
                      <a:r>
                        <a:rPr lang="en-US" sz="1100" dirty="0">
                          <a:effectLst/>
                        </a:rPr>
                        <a:t>SSC project TAC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Summer-fall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Review draft deliverables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90742024"/>
                  </a:ext>
                </a:extLst>
              </a:tr>
              <a:tr h="277457">
                <a:tc>
                  <a:txBody>
                    <a:bodyPr/>
                    <a:lstStyle/>
                    <a:p>
                      <a:pPr marL="0" marR="0">
                        <a:lnSpc>
                          <a:spcPct val="107000"/>
                        </a:lnSpc>
                        <a:spcBef>
                          <a:spcPts val="0"/>
                        </a:spcBef>
                        <a:spcAft>
                          <a:spcPts val="0"/>
                        </a:spcAft>
                      </a:pPr>
                      <a:r>
                        <a:rPr lang="en-US" sz="1100" dirty="0">
                          <a:effectLst/>
                        </a:rPr>
                        <a:t>SSC project proponent(s)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Fall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Deliver final science review products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28601064"/>
                  </a:ext>
                </a:extLst>
              </a:tr>
              <a:tr h="277457">
                <a:tc>
                  <a:txBody>
                    <a:bodyPr/>
                    <a:lstStyle/>
                    <a:p>
                      <a:pPr marL="0" marR="0">
                        <a:lnSpc>
                          <a:spcPct val="107000"/>
                        </a:lnSpc>
                        <a:spcBef>
                          <a:spcPts val="0"/>
                        </a:spcBef>
                        <a:spcAft>
                          <a:spcPts val="0"/>
                        </a:spcAft>
                      </a:pPr>
                      <a:r>
                        <a:rPr lang="en-US" sz="1100" dirty="0">
                          <a:effectLst/>
                        </a:rPr>
                        <a:t>PCHB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October </a:t>
                      </a:r>
                      <a:r>
                        <a:rPr lang="en-US" sz="1100" dirty="0">
                          <a:effectLst/>
                        </a:rPr>
                        <a:t>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Hearing of appeal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8769780"/>
                  </a:ext>
                </a:extLst>
              </a:tr>
              <a:tr h="277457">
                <a:tc>
                  <a:txBody>
                    <a:bodyPr/>
                    <a:lstStyle/>
                    <a:p>
                      <a:pPr marL="0" marR="0">
                        <a:lnSpc>
                          <a:spcPct val="107000"/>
                        </a:lnSpc>
                        <a:spcBef>
                          <a:spcPts val="0"/>
                        </a:spcBef>
                        <a:spcAft>
                          <a:spcPts val="0"/>
                        </a:spcAft>
                      </a:pPr>
                      <a:r>
                        <a:rPr lang="en-US" sz="1100" dirty="0">
                          <a:effectLst/>
                        </a:rPr>
                        <a:t>PCHB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3-6 </a:t>
                      </a:r>
                      <a:r>
                        <a:rPr lang="en-US" sz="1100" dirty="0" smtClean="0">
                          <a:effectLst/>
                        </a:rPr>
                        <a:t>months &gt; hearing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Ruling on appeal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20687575"/>
                  </a:ext>
                </a:extLst>
              </a:tr>
              <a:tr h="264106">
                <a:tc>
                  <a:txBody>
                    <a:bodyPr/>
                    <a:lstStyle/>
                    <a:p>
                      <a:pPr marL="0" marR="0">
                        <a:lnSpc>
                          <a:spcPct val="107000"/>
                        </a:lnSpc>
                        <a:spcBef>
                          <a:spcPts val="0"/>
                        </a:spcBef>
                        <a:spcAft>
                          <a:spcPts val="0"/>
                        </a:spcAft>
                      </a:pPr>
                      <a:r>
                        <a:rPr lang="en-US" sz="1100">
                          <a:effectLst/>
                        </a:rPr>
                        <a:t>Ecology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After PCHB ruling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Launch stakeholder process on SSC policies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41715205"/>
                  </a:ext>
                </a:extLst>
              </a:tr>
              <a:tr h="277457">
                <a:tc>
                  <a:txBody>
                    <a:bodyPr/>
                    <a:lstStyle/>
                    <a:p>
                      <a:pPr marL="0" marR="0">
                        <a:lnSpc>
                          <a:spcPct val="107000"/>
                        </a:lnSpc>
                        <a:spcBef>
                          <a:spcPts val="0"/>
                        </a:spcBef>
                        <a:spcAft>
                          <a:spcPts val="0"/>
                        </a:spcAft>
                      </a:pPr>
                      <a:r>
                        <a:rPr lang="en-US" sz="1100">
                          <a:effectLst/>
                        </a:rPr>
                        <a:t>Ecology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Begin permit reissuance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29636121"/>
                  </a:ext>
                </a:extLst>
              </a:tr>
            </a:tbl>
          </a:graphicData>
        </a:graphic>
      </p:graphicFrame>
    </p:spTree>
    <p:extLst>
      <p:ext uri="{BB962C8B-B14F-4D97-AF65-F5344CB8AC3E}">
        <p14:creationId xmlns:p14="http://schemas.microsoft.com/office/powerpoint/2010/main" val="332201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6528"/>
          </a:xfrm>
        </p:spPr>
        <p:txBody>
          <a:bodyPr/>
          <a:lstStyle/>
          <a:p>
            <a:r>
              <a:rPr lang="en-US" dirty="0" smtClean="0"/>
              <a:t>Questions?</a:t>
            </a:r>
            <a:endParaRPr lang="en-US" dirty="0"/>
          </a:p>
        </p:txBody>
      </p:sp>
      <p:sp>
        <p:nvSpPr>
          <p:cNvPr id="3" name="Content Placeholder 2"/>
          <p:cNvSpPr>
            <a:spLocks noGrp="1"/>
          </p:cNvSpPr>
          <p:nvPr>
            <p:ph sz="half" idx="1"/>
          </p:nvPr>
        </p:nvSpPr>
        <p:spPr>
          <a:xfrm>
            <a:off x="677333" y="2072927"/>
            <a:ext cx="4020501" cy="3968434"/>
          </a:xfrm>
        </p:spPr>
        <p:txBody>
          <a:bodyPr/>
          <a:lstStyle/>
          <a:p>
            <a:r>
              <a:rPr lang="en-US" dirty="0" smtClean="0"/>
              <a:t>Emma Trewhitt</a:t>
            </a:r>
            <a:r>
              <a:rPr lang="en-US" dirty="0"/>
              <a:t/>
            </a:r>
            <a:br>
              <a:rPr lang="en-US" dirty="0"/>
            </a:br>
            <a:r>
              <a:rPr lang="en-US" dirty="0" smtClean="0"/>
              <a:t>Phase I Permit Writer</a:t>
            </a:r>
            <a:br>
              <a:rPr lang="en-US" dirty="0" smtClean="0"/>
            </a:br>
            <a:r>
              <a:rPr lang="en-US" dirty="0" smtClean="0"/>
              <a:t>(360) 407-7428</a:t>
            </a:r>
            <a:br>
              <a:rPr lang="en-US" dirty="0" smtClean="0"/>
            </a:br>
            <a:r>
              <a:rPr lang="en-US" dirty="0" smtClean="0">
                <a:hlinkClick r:id="rId3"/>
              </a:rPr>
              <a:t>emma.trewhitt@ecy.wa.gov</a:t>
            </a:r>
            <a:r>
              <a:rPr lang="en-US" dirty="0" smtClean="0"/>
              <a:t/>
            </a:r>
            <a:br>
              <a:rPr lang="en-US" dirty="0" smtClean="0"/>
            </a:br>
            <a:endParaRPr lang="en-US" dirty="0" smtClean="0"/>
          </a:p>
          <a:p>
            <a:r>
              <a:rPr lang="en-US" dirty="0" smtClean="0"/>
              <a:t>Abbey Stockwell</a:t>
            </a:r>
            <a:br>
              <a:rPr lang="en-US" dirty="0" smtClean="0"/>
            </a:br>
            <a:r>
              <a:rPr lang="en-US" dirty="0" smtClean="0"/>
              <a:t>Phase II Permit Writer</a:t>
            </a:r>
            <a:br>
              <a:rPr lang="en-US" dirty="0" smtClean="0"/>
            </a:br>
            <a:r>
              <a:rPr lang="en-US" dirty="0" smtClean="0"/>
              <a:t>(360) 407-7221</a:t>
            </a:r>
            <a:br>
              <a:rPr lang="en-US" dirty="0" smtClean="0"/>
            </a:br>
            <a:r>
              <a:rPr lang="en-US" dirty="0" smtClean="0">
                <a:hlinkClick r:id="rId4"/>
              </a:rPr>
              <a:t>abbey.stockwell@ecy.wa.gov</a:t>
            </a:r>
            <a:r>
              <a:rPr lang="en-US" dirty="0" smtClean="0"/>
              <a:t/>
            </a:r>
            <a:br>
              <a:rPr lang="en-US" dirty="0" smtClean="0"/>
            </a:br>
            <a:endParaRPr lang="en-US" dirty="0" smtClean="0"/>
          </a:p>
        </p:txBody>
      </p:sp>
      <p:sp>
        <p:nvSpPr>
          <p:cNvPr id="4" name="Content Placeholder 3"/>
          <p:cNvSpPr>
            <a:spLocks noGrp="1"/>
          </p:cNvSpPr>
          <p:nvPr>
            <p:ph sz="half" idx="2"/>
          </p:nvPr>
        </p:nvSpPr>
        <p:spPr>
          <a:xfrm>
            <a:off x="4838298" y="2072927"/>
            <a:ext cx="3886251" cy="3968434"/>
          </a:xfrm>
        </p:spPr>
        <p:txBody>
          <a:bodyPr/>
          <a:lstStyle/>
          <a:p>
            <a:r>
              <a:rPr lang="en-US" dirty="0" smtClean="0"/>
              <a:t>Karen Dinicola</a:t>
            </a:r>
            <a:br>
              <a:rPr lang="en-US" dirty="0" smtClean="0"/>
            </a:br>
            <a:r>
              <a:rPr lang="en-US" dirty="0" smtClean="0"/>
              <a:t>Senior Policy Lead</a:t>
            </a:r>
            <a:br>
              <a:rPr lang="en-US" dirty="0" smtClean="0"/>
            </a:br>
            <a:r>
              <a:rPr lang="en-US" dirty="0" smtClean="0"/>
              <a:t>(360) 407-6550</a:t>
            </a:r>
            <a:br>
              <a:rPr lang="en-US" dirty="0" smtClean="0"/>
            </a:br>
            <a:r>
              <a:rPr lang="en-US" dirty="0" smtClean="0">
                <a:hlinkClick r:id="rId5"/>
              </a:rPr>
              <a:t>karen.dinicola@ecy.wa.gov</a:t>
            </a:r>
            <a:r>
              <a:rPr lang="en-US" dirty="0" smtClean="0"/>
              <a:t/>
            </a:r>
            <a:br>
              <a:rPr lang="en-US" dirty="0" smtClean="0"/>
            </a:br>
            <a:endParaRPr lang="en-US" dirty="0" smtClean="0"/>
          </a:p>
          <a:p>
            <a:r>
              <a:rPr lang="en-US" dirty="0" smtClean="0"/>
              <a:t>Doug Howie</a:t>
            </a:r>
            <a:br>
              <a:rPr lang="en-US" dirty="0" smtClean="0"/>
            </a:br>
            <a:r>
              <a:rPr lang="en-US" dirty="0" smtClean="0"/>
              <a:t>Senior Stormwater Engineer</a:t>
            </a:r>
            <a:br>
              <a:rPr lang="en-US" dirty="0" smtClean="0"/>
            </a:br>
            <a:r>
              <a:rPr lang="en-US" dirty="0" smtClean="0"/>
              <a:t>(360) 407-6444</a:t>
            </a:r>
            <a:br>
              <a:rPr lang="en-US" dirty="0" smtClean="0"/>
            </a:br>
            <a:r>
              <a:rPr lang="en-US" dirty="0" smtClean="0">
                <a:hlinkClick r:id="rId6"/>
              </a:rPr>
              <a:t>douglas.howie@ecy.wa.gov</a:t>
            </a:r>
            <a:r>
              <a:rPr lang="en-US" dirty="0" smtClean="0"/>
              <a:t> </a:t>
            </a:r>
          </a:p>
        </p:txBody>
      </p:sp>
    </p:spTree>
    <p:extLst>
      <p:ext uri="{BB962C8B-B14F-4D97-AF65-F5344CB8AC3E}">
        <p14:creationId xmlns:p14="http://schemas.microsoft.com/office/powerpoint/2010/main" val="18984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53" y="536368"/>
            <a:ext cx="8596668" cy="1320800"/>
          </a:xfrm>
        </p:spPr>
        <p:txBody>
          <a:bodyPr>
            <a:normAutofit/>
          </a:bodyPr>
          <a:lstStyle/>
          <a:p>
            <a:pPr algn="ctr"/>
            <a:r>
              <a:rPr lang="en-US" sz="2400" dirty="0" smtClean="0"/>
              <a:t>The webinar is starting– you should be able to hear us now!</a:t>
            </a:r>
            <a:br>
              <a:rPr lang="en-US" sz="2400" dirty="0" smtClean="0"/>
            </a:br>
            <a:r>
              <a:rPr lang="en-US" sz="2400" dirty="0" smtClean="0"/>
              <a:t>HOUSEKEEPING</a:t>
            </a:r>
            <a:endParaRPr lang="en-US" sz="2400" dirty="0"/>
          </a:p>
        </p:txBody>
      </p:sp>
      <p:pic>
        <p:nvPicPr>
          <p:cNvPr id="13" name="Picture 12"/>
          <p:cNvPicPr>
            <a:picLocks noChangeAspect="1"/>
          </p:cNvPicPr>
          <p:nvPr/>
        </p:nvPicPr>
        <p:blipFill>
          <a:blip r:embed="rId3"/>
          <a:stretch>
            <a:fillRect/>
          </a:stretch>
        </p:blipFill>
        <p:spPr>
          <a:xfrm>
            <a:off x="581715" y="1361647"/>
            <a:ext cx="8083196" cy="5029321"/>
          </a:xfrm>
          <a:prstGeom prst="rect">
            <a:avLst/>
          </a:prstGeom>
        </p:spPr>
      </p:pic>
      <p:sp>
        <p:nvSpPr>
          <p:cNvPr id="7" name="Right Arrow 6"/>
          <p:cNvSpPr/>
          <p:nvPr/>
        </p:nvSpPr>
        <p:spPr>
          <a:xfrm rot="7382068">
            <a:off x="7490343" y="3911078"/>
            <a:ext cx="1064120" cy="503345"/>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66336" y="4745997"/>
            <a:ext cx="1091084" cy="514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5503" y="2893255"/>
            <a:ext cx="1812022" cy="1754326"/>
          </a:xfrm>
          <a:prstGeom prst="rect">
            <a:avLst/>
          </a:prstGeom>
          <a:noFill/>
        </p:spPr>
        <p:txBody>
          <a:bodyPr wrap="square" rtlCol="0">
            <a:spAutoFit/>
          </a:bodyPr>
          <a:lstStyle/>
          <a:p>
            <a:pPr algn="ctr"/>
            <a:r>
              <a:rPr lang="en-US" dirty="0" smtClean="0">
                <a:solidFill>
                  <a:srgbClr val="FF0000"/>
                </a:solidFill>
              </a:rPr>
              <a:t>For technical assistance or Q&amp;A,</a:t>
            </a:r>
          </a:p>
          <a:p>
            <a:pPr algn="ctr"/>
            <a:r>
              <a:rPr lang="en-US" b="1" dirty="0" smtClean="0">
                <a:solidFill>
                  <a:srgbClr val="FF0000"/>
                </a:solidFill>
              </a:rPr>
              <a:t>type in the white box below Chat.</a:t>
            </a:r>
            <a:endParaRPr lang="en-US" b="1" dirty="0">
              <a:solidFill>
                <a:srgbClr val="FF0000"/>
              </a:solidFill>
            </a:endParaRPr>
          </a:p>
        </p:txBody>
      </p:sp>
      <p:sp>
        <p:nvSpPr>
          <p:cNvPr id="12" name="TextBox 11"/>
          <p:cNvSpPr txBox="1"/>
          <p:nvPr/>
        </p:nvSpPr>
        <p:spPr>
          <a:xfrm>
            <a:off x="1846158" y="4001250"/>
            <a:ext cx="1812022" cy="646331"/>
          </a:xfrm>
          <a:prstGeom prst="rect">
            <a:avLst/>
          </a:prstGeom>
          <a:noFill/>
        </p:spPr>
        <p:txBody>
          <a:bodyPr wrap="square" rtlCol="0">
            <a:spAutoFit/>
          </a:bodyPr>
          <a:lstStyle/>
          <a:p>
            <a:pPr algn="ctr"/>
            <a:r>
              <a:rPr lang="en-US" dirty="0" smtClean="0">
                <a:solidFill>
                  <a:srgbClr val="FF0000"/>
                </a:solidFill>
              </a:rPr>
              <a:t>Turn </a:t>
            </a:r>
            <a:r>
              <a:rPr lang="en-US" b="1" dirty="0" smtClean="0">
                <a:solidFill>
                  <a:srgbClr val="FF0000"/>
                </a:solidFill>
              </a:rPr>
              <a:t>chat </a:t>
            </a:r>
            <a:r>
              <a:rPr lang="en-US" dirty="0" smtClean="0">
                <a:solidFill>
                  <a:srgbClr val="FF0000"/>
                </a:solidFill>
              </a:rPr>
              <a:t>on/off here.</a:t>
            </a:r>
            <a:endParaRPr lang="en-US" b="1" dirty="0">
              <a:solidFill>
                <a:srgbClr val="FF0000"/>
              </a:solidFill>
            </a:endParaRPr>
          </a:p>
        </p:txBody>
      </p:sp>
      <p:sp>
        <p:nvSpPr>
          <p:cNvPr id="11" name="Right Arrow 10"/>
          <p:cNvSpPr/>
          <p:nvPr/>
        </p:nvSpPr>
        <p:spPr>
          <a:xfrm rot="2945449">
            <a:off x="3276725" y="4916369"/>
            <a:ext cx="888156" cy="38722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09326" y="5936786"/>
            <a:ext cx="643921" cy="529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80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 y="2209462"/>
            <a:ext cx="9336597" cy="1646302"/>
          </a:xfrm>
        </p:spPr>
        <p:txBody>
          <a:bodyPr/>
          <a:lstStyle/>
          <a:p>
            <a:r>
              <a:rPr lang="en-US" dirty="0" smtClean="0"/>
              <a:t>Structural SW Controls (SSC) Science Synthesis Project</a:t>
            </a:r>
            <a:endParaRPr lang="en-US" dirty="0"/>
          </a:p>
        </p:txBody>
      </p:sp>
      <p:sp>
        <p:nvSpPr>
          <p:cNvPr id="3" name="Subtitle 2"/>
          <p:cNvSpPr>
            <a:spLocks noGrp="1"/>
          </p:cNvSpPr>
          <p:nvPr>
            <p:ph type="subTitle" idx="1"/>
          </p:nvPr>
        </p:nvSpPr>
        <p:spPr>
          <a:xfrm>
            <a:off x="1971996" y="3855761"/>
            <a:ext cx="7766936" cy="1096899"/>
          </a:xfrm>
        </p:spPr>
        <p:txBody>
          <a:bodyPr/>
          <a:lstStyle/>
          <a:p>
            <a:r>
              <a:rPr lang="en-US" dirty="0" smtClean="0"/>
              <a:t>Webinar on Thursday, November 21, 2019, from 10:00-11:30</a:t>
            </a:r>
            <a:br>
              <a:rPr lang="en-US" dirty="0" smtClean="0"/>
            </a:br>
            <a:endParaRPr lang="en-US" dirty="0" smtClean="0"/>
          </a:p>
        </p:txBody>
      </p:sp>
      <p:pic>
        <p:nvPicPr>
          <p:cNvPr id="5" name="Picture 4" descr="ECOLOGO_W-C_Web.png"/>
          <p:cNvPicPr>
            <a:picLocks noChangeAspect="1"/>
          </p:cNvPicPr>
          <p:nvPr/>
        </p:nvPicPr>
        <p:blipFill>
          <a:blip r:embed="rId3" cstate="screen"/>
          <a:stretch>
            <a:fillRect/>
          </a:stretch>
        </p:blipFill>
        <p:spPr>
          <a:xfrm>
            <a:off x="1215165" y="4829164"/>
            <a:ext cx="4398949" cy="1345797"/>
          </a:xfrm>
          <a:prstGeom prst="rect">
            <a:avLst/>
          </a:prstGeom>
        </p:spPr>
      </p:pic>
    </p:spTree>
    <p:extLst>
      <p:ext uri="{BB962C8B-B14F-4D97-AF65-F5344CB8AC3E}">
        <p14:creationId xmlns:p14="http://schemas.microsoft.com/office/powerpoint/2010/main" val="222444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a:xfrm>
            <a:off x="677334" y="1795191"/>
            <a:ext cx="5020380" cy="576262"/>
          </a:xfrm>
        </p:spPr>
        <p:txBody>
          <a:bodyPr/>
          <a:lstStyle/>
          <a:p>
            <a:r>
              <a:rPr lang="en-US" dirty="0" smtClean="0"/>
              <a:t>What are we talking about today?</a:t>
            </a:r>
            <a:endParaRPr lang="en-US" dirty="0"/>
          </a:p>
        </p:txBody>
      </p:sp>
      <p:sp>
        <p:nvSpPr>
          <p:cNvPr id="4" name="Content Placeholder 3"/>
          <p:cNvSpPr>
            <a:spLocks noGrp="1"/>
          </p:cNvSpPr>
          <p:nvPr>
            <p:ph sz="half" idx="2"/>
          </p:nvPr>
        </p:nvSpPr>
        <p:spPr>
          <a:xfrm>
            <a:off x="677334" y="2371453"/>
            <a:ext cx="5020380" cy="3304117"/>
          </a:xfrm>
        </p:spPr>
        <p:txBody>
          <a:bodyPr/>
          <a:lstStyle/>
          <a:p>
            <a:r>
              <a:rPr lang="en-US" dirty="0" smtClean="0"/>
              <a:t>Why SSC is important</a:t>
            </a:r>
          </a:p>
          <a:p>
            <a:r>
              <a:rPr lang="en-US" dirty="0" smtClean="0"/>
              <a:t>A </a:t>
            </a:r>
            <a:r>
              <a:rPr lang="en-US" dirty="0"/>
              <a:t>science synthesis will help support future conversations about </a:t>
            </a:r>
            <a:r>
              <a:rPr lang="en-US" dirty="0" smtClean="0"/>
              <a:t>policy</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782" y="973124"/>
            <a:ext cx="3457253" cy="5143500"/>
          </a:xfrm>
          <a:prstGeom prst="rect">
            <a:avLst/>
          </a:prstGeom>
        </p:spPr>
      </p:pic>
      <p:sp>
        <p:nvSpPr>
          <p:cNvPr id="8" name="TextBox 7"/>
          <p:cNvSpPr txBox="1"/>
          <p:nvPr/>
        </p:nvSpPr>
        <p:spPr>
          <a:xfrm>
            <a:off x="8086986" y="5949029"/>
            <a:ext cx="1367406" cy="184666"/>
          </a:xfrm>
          <a:prstGeom prst="rect">
            <a:avLst/>
          </a:prstGeom>
          <a:noFill/>
        </p:spPr>
        <p:txBody>
          <a:bodyPr wrap="square" rtlCol="0">
            <a:spAutoFit/>
          </a:bodyPr>
          <a:lstStyle/>
          <a:p>
            <a:r>
              <a:rPr lang="en-US" sz="600" dirty="0" smtClean="0">
                <a:solidFill>
                  <a:schemeClr val="bg1">
                    <a:lumMod val="85000"/>
                  </a:schemeClr>
                </a:solidFill>
              </a:rPr>
              <a:t>Photo by Dan Smith, Federal Way</a:t>
            </a:r>
            <a:endParaRPr lang="en-US" sz="600" dirty="0">
              <a:solidFill>
                <a:schemeClr val="bg1">
                  <a:lumMod val="85000"/>
                </a:schemeClr>
              </a:solidFill>
            </a:endParaRPr>
          </a:p>
        </p:txBody>
      </p:sp>
    </p:spTree>
    <p:extLst>
      <p:ext uri="{BB962C8B-B14F-4D97-AF65-F5344CB8AC3E}">
        <p14:creationId xmlns:p14="http://schemas.microsoft.com/office/powerpoint/2010/main" val="15641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81180"/>
            <a:ext cx="3854528" cy="442945"/>
          </a:xfrm>
        </p:spPr>
        <p:txBody>
          <a:bodyPr/>
          <a:lstStyle/>
          <a:p>
            <a:r>
              <a:rPr lang="en-US" dirty="0" smtClean="0"/>
              <a:t>Purpose of this webinar</a:t>
            </a:r>
            <a:endParaRPr lang="en-US" dirty="0"/>
          </a:p>
        </p:txBody>
      </p:sp>
      <p:sp>
        <p:nvSpPr>
          <p:cNvPr id="4" name="Text Placeholder 3"/>
          <p:cNvSpPr>
            <a:spLocks noGrp="1"/>
          </p:cNvSpPr>
          <p:nvPr>
            <p:ph type="body" sz="half" idx="2"/>
          </p:nvPr>
        </p:nvSpPr>
        <p:spPr>
          <a:xfrm>
            <a:off x="677334" y="1386929"/>
            <a:ext cx="4079224" cy="5206376"/>
          </a:xfrm>
        </p:spPr>
        <p:txBody>
          <a:bodyPr>
            <a:normAutofit/>
          </a:bodyPr>
          <a:lstStyle/>
          <a:p>
            <a:r>
              <a:rPr lang="en-US" sz="1800" dirty="0" smtClean="0"/>
              <a:t>Provide background and context </a:t>
            </a:r>
            <a:br>
              <a:rPr lang="en-US" sz="1800" dirty="0" smtClean="0"/>
            </a:br>
            <a:r>
              <a:rPr lang="en-US" sz="1800" dirty="0" smtClean="0"/>
              <a:t>to orient participants to the Structural Stormwater Control (SSC) science synthesis project and help participants understand:</a:t>
            </a:r>
          </a:p>
          <a:p>
            <a:pPr marL="457200" indent="-457200">
              <a:buFont typeface="Wingdings" panose="05000000000000000000" pitchFamily="2" charset="2"/>
              <a:buChar char="Ø"/>
            </a:pPr>
            <a:r>
              <a:rPr lang="en-US" sz="1800" dirty="0" smtClean="0"/>
              <a:t>Phase I </a:t>
            </a:r>
            <a:r>
              <a:rPr lang="en-US" sz="1800" dirty="0"/>
              <a:t>permit </a:t>
            </a:r>
            <a:r>
              <a:rPr lang="en-US" sz="1800" dirty="0" smtClean="0"/>
              <a:t>SSC requirement</a:t>
            </a:r>
          </a:p>
          <a:p>
            <a:pPr marL="457200" indent="-457200">
              <a:buFont typeface="Wingdings" panose="05000000000000000000" pitchFamily="2" charset="2"/>
              <a:buChar char="Ø"/>
            </a:pPr>
            <a:r>
              <a:rPr lang="en-US" sz="1800" dirty="0" smtClean="0"/>
              <a:t>Relevance to Phase II permittees’ planning requirement  </a:t>
            </a:r>
          </a:p>
          <a:p>
            <a:pPr marL="457200" indent="-457200">
              <a:buFont typeface="Wingdings" panose="05000000000000000000" pitchFamily="2" charset="2"/>
              <a:buChar char="Ø"/>
            </a:pPr>
            <a:r>
              <a:rPr lang="en-US" sz="1800" dirty="0" smtClean="0"/>
              <a:t>Purpose and sideboards for the SSC science synthesis project</a:t>
            </a:r>
          </a:p>
          <a:p>
            <a:pPr marL="457200" indent="-457200">
              <a:buFont typeface="Wingdings" panose="05000000000000000000" pitchFamily="2" charset="2"/>
              <a:buChar char="Ø"/>
            </a:pPr>
            <a:r>
              <a:rPr lang="en-US" sz="1800" dirty="0" smtClean="0"/>
              <a:t>Who, what, where, when, why, and how of the project</a:t>
            </a:r>
          </a:p>
          <a:p>
            <a:pPr marL="914400" indent="-285750">
              <a:buFont typeface="Arial" panose="020B0604020202020204" pitchFamily="34" charset="0"/>
              <a:buChar char="•"/>
            </a:pPr>
            <a:r>
              <a:rPr lang="en-US" sz="1600" dirty="0" smtClean="0"/>
              <a:t>Timeline and opportunities to participate in the process</a:t>
            </a:r>
          </a:p>
          <a:p>
            <a:pPr marL="457200" indent="-457200">
              <a:buFont typeface="Wingdings" panose="05000000000000000000" pitchFamily="2" charset="2"/>
              <a:buChar char="Ø"/>
            </a:pPr>
            <a:r>
              <a:rPr lang="en-US" sz="1600" dirty="0" smtClean="0"/>
              <a:t>Next steps (policy discussions) following this project</a:t>
            </a:r>
          </a:p>
          <a:p>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685" y="1016741"/>
            <a:ext cx="3703975" cy="4570328"/>
          </a:xfrm>
          <a:prstGeom prst="rect">
            <a:avLst/>
          </a:prstGeom>
        </p:spPr>
      </p:pic>
    </p:spTree>
    <p:extLst>
      <p:ext uri="{BB962C8B-B14F-4D97-AF65-F5344CB8AC3E}">
        <p14:creationId xmlns:p14="http://schemas.microsoft.com/office/powerpoint/2010/main" val="271229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05344"/>
            <a:ext cx="3854528" cy="444616"/>
          </a:xfrm>
        </p:spPr>
        <p:txBody>
          <a:bodyPr>
            <a:normAutofit/>
          </a:bodyPr>
          <a:lstStyle/>
          <a:p>
            <a:r>
              <a:rPr lang="en-US" dirty="0" smtClean="0"/>
              <a:t>What is SSC?</a:t>
            </a:r>
            <a:endParaRPr lang="en-US" dirty="0"/>
          </a:p>
        </p:txBody>
      </p:sp>
      <p:sp>
        <p:nvSpPr>
          <p:cNvPr id="4" name="Text Placeholder 3"/>
          <p:cNvSpPr>
            <a:spLocks noGrp="1"/>
          </p:cNvSpPr>
          <p:nvPr>
            <p:ph type="body" sz="half" idx="2"/>
          </p:nvPr>
        </p:nvSpPr>
        <p:spPr>
          <a:xfrm>
            <a:off x="677334" y="1385308"/>
            <a:ext cx="4414783" cy="5132938"/>
          </a:xfrm>
        </p:spPr>
        <p:txBody>
          <a:bodyPr>
            <a:normAutofit lnSpcReduction="10000"/>
          </a:bodyPr>
          <a:lstStyle/>
          <a:p>
            <a:r>
              <a:rPr lang="en-US" sz="1800" dirty="0" smtClean="0"/>
              <a:t>Structural Stormwater Controls requirement in Phase I permit </a:t>
            </a:r>
          </a:p>
          <a:p>
            <a:pPr marL="457200" indent="-457200"/>
            <a:r>
              <a:rPr lang="en-US" sz="1800" dirty="0"/>
              <a:t>	</a:t>
            </a:r>
            <a:r>
              <a:rPr lang="en-US" sz="1800" dirty="0" smtClean="0"/>
              <a:t>S5.C.7 </a:t>
            </a:r>
            <a:r>
              <a:rPr lang="en-US" sz="1800" dirty="0"/>
              <a:t>and Appendix </a:t>
            </a:r>
            <a:r>
              <a:rPr lang="en-US" sz="1800" dirty="0" smtClean="0"/>
              <a:t>12: Address stormwater impacts not otherwise adequately controlled by other areas of the Permit.</a:t>
            </a:r>
          </a:p>
          <a:p>
            <a:pPr marL="801688" lvl="1"/>
            <a:r>
              <a:rPr lang="en-US" sz="1500" dirty="0" smtClean="0"/>
              <a:t>Disturbances </a:t>
            </a:r>
            <a:r>
              <a:rPr lang="en-US" sz="1500" dirty="0"/>
              <a:t>to watershed hydrology and discharges of pollutants</a:t>
            </a:r>
          </a:p>
          <a:p>
            <a:pPr marL="1027113" lvl="1"/>
            <a:r>
              <a:rPr lang="en-US" sz="1500" dirty="0" smtClean="0"/>
              <a:t>In areas </a:t>
            </a:r>
            <a:r>
              <a:rPr lang="en-US" sz="1500" dirty="0"/>
              <a:t>of existing development, including </a:t>
            </a:r>
            <a:r>
              <a:rPr lang="en-US" sz="1500" dirty="0" smtClean="0"/>
              <a:t>roadways</a:t>
            </a:r>
          </a:p>
          <a:p>
            <a:pPr marL="1027113" lvl="1"/>
            <a:r>
              <a:rPr lang="en-US" sz="1500" dirty="0" smtClean="0"/>
              <a:t>In areas </a:t>
            </a:r>
            <a:r>
              <a:rPr lang="en-US" sz="1500" dirty="0"/>
              <a:t>of new development to prevent anticipated future impacts</a:t>
            </a:r>
          </a:p>
          <a:p>
            <a:r>
              <a:rPr lang="en-US" sz="1800" dirty="0"/>
              <a:t>	</a:t>
            </a:r>
            <a:r>
              <a:rPr lang="en-US" sz="1800" dirty="0" smtClean="0"/>
              <a:t>Introduces a defined LOE</a:t>
            </a:r>
          </a:p>
          <a:p>
            <a:pPr marL="457200" indent="-457200"/>
            <a:r>
              <a:rPr lang="en-US" sz="1800" dirty="0"/>
              <a:t>	</a:t>
            </a:r>
            <a:r>
              <a:rPr lang="en-US" sz="1800" dirty="0" smtClean="0"/>
              <a:t>Requires a prioritization process</a:t>
            </a:r>
          </a:p>
          <a:p>
            <a:pPr marL="457200" indent="-457200"/>
            <a:r>
              <a:rPr lang="en-US" sz="1800" dirty="0"/>
              <a:t>	</a:t>
            </a:r>
            <a:r>
              <a:rPr lang="en-US" sz="1800" dirty="0" smtClean="0"/>
              <a:t>Applied in a wide variety of geographic and receiving water conditions</a:t>
            </a:r>
          </a:p>
        </p:txBody>
      </p:sp>
      <p:pic>
        <p:nvPicPr>
          <p:cNvPr id="7" name="Picture 3"/>
          <p:cNvPicPr>
            <a:picLocks noChangeAspect="1" noChangeArrowheads="1"/>
          </p:cNvPicPr>
          <p:nvPr/>
        </p:nvPicPr>
        <p:blipFill>
          <a:blip r:embed="rId3" cstate="print"/>
          <a:srcRect/>
          <a:stretch>
            <a:fillRect/>
          </a:stretch>
        </p:blipFill>
        <p:spPr bwMode="auto">
          <a:xfrm>
            <a:off x="5537541" y="1819835"/>
            <a:ext cx="4045729" cy="3206164"/>
          </a:xfrm>
          <a:prstGeom prst="rect">
            <a:avLst/>
          </a:prstGeom>
          <a:noFill/>
          <a:ln w="9525">
            <a:noFill/>
            <a:miter lim="800000"/>
            <a:headEnd/>
            <a:tailEnd/>
          </a:ln>
        </p:spPr>
      </p:pic>
    </p:spTree>
    <p:extLst>
      <p:ext uri="{BB962C8B-B14F-4D97-AF65-F5344CB8AC3E}">
        <p14:creationId xmlns:p14="http://schemas.microsoft.com/office/powerpoint/2010/main" val="139571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28555"/>
            <a:ext cx="4238615" cy="587181"/>
          </a:xfrm>
        </p:spPr>
        <p:txBody>
          <a:bodyPr/>
          <a:lstStyle/>
          <a:p>
            <a:r>
              <a:rPr lang="en-US" dirty="0" smtClean="0"/>
              <a:t>Eligible SSC projects/activities:</a:t>
            </a:r>
            <a:endParaRPr lang="en-US" dirty="0"/>
          </a:p>
        </p:txBody>
      </p:sp>
      <p:sp>
        <p:nvSpPr>
          <p:cNvPr id="4" name="Text Placeholder 3"/>
          <p:cNvSpPr>
            <a:spLocks noGrp="1"/>
          </p:cNvSpPr>
          <p:nvPr>
            <p:ph type="body" sz="half" idx="2"/>
          </p:nvPr>
        </p:nvSpPr>
        <p:spPr>
          <a:xfrm>
            <a:off x="677333" y="1234305"/>
            <a:ext cx="4238615" cy="4942377"/>
          </a:xfrm>
        </p:spPr>
        <p:txBody>
          <a:bodyPr>
            <a:normAutofit/>
          </a:bodyPr>
          <a:lstStyle/>
          <a:p>
            <a:pPr marL="342900" indent="-342900">
              <a:buAutoNum type="arabicPeriod"/>
            </a:pPr>
            <a:r>
              <a:rPr lang="en-US" sz="1800" dirty="0" smtClean="0"/>
              <a:t>New flow control facility</a:t>
            </a:r>
          </a:p>
          <a:p>
            <a:pPr marL="342900" indent="-342900">
              <a:buAutoNum type="arabicPeriod"/>
            </a:pPr>
            <a:r>
              <a:rPr lang="en-US" sz="1800" dirty="0" smtClean="0"/>
              <a:t>New runoff treatment </a:t>
            </a:r>
          </a:p>
          <a:p>
            <a:pPr marL="342900" indent="-342900">
              <a:buAutoNum type="arabicPeriod"/>
            </a:pPr>
            <a:r>
              <a:rPr lang="en-US" sz="1800" dirty="0" smtClean="0"/>
              <a:t>New LID BMPs</a:t>
            </a:r>
          </a:p>
          <a:p>
            <a:pPr marL="342900" indent="-342900">
              <a:buAutoNum type="arabicPeriod"/>
            </a:pPr>
            <a:r>
              <a:rPr lang="en-US" sz="1800" dirty="0" smtClean="0"/>
              <a:t>Retrofit of existing facility</a:t>
            </a:r>
          </a:p>
          <a:p>
            <a:pPr marL="342900" indent="-342900">
              <a:buAutoNum type="arabicPeriod"/>
            </a:pPr>
            <a:r>
              <a:rPr lang="en-US" sz="1800" dirty="0" smtClean="0"/>
              <a:t>Property acquisition</a:t>
            </a:r>
          </a:p>
          <a:p>
            <a:pPr marL="342900" indent="-342900">
              <a:buAutoNum type="arabicPeriod"/>
            </a:pPr>
            <a:r>
              <a:rPr lang="en-US" sz="1800" dirty="0" smtClean="0"/>
              <a:t>Maintenance with high costs</a:t>
            </a:r>
          </a:p>
          <a:p>
            <a:pPr marL="342900" indent="-342900">
              <a:buAutoNum type="arabicPeriod"/>
            </a:pPr>
            <a:r>
              <a:rPr lang="en-US" sz="1800" dirty="0" smtClean="0"/>
              <a:t>Restoration of riparian buffer</a:t>
            </a:r>
          </a:p>
          <a:p>
            <a:pPr marL="342900" indent="-342900">
              <a:buAutoNum type="arabicPeriod"/>
            </a:pPr>
            <a:r>
              <a:rPr lang="en-US" sz="1800" dirty="0" smtClean="0"/>
              <a:t>Restoration of forest cover</a:t>
            </a:r>
          </a:p>
          <a:p>
            <a:pPr marL="342900" indent="-342900">
              <a:buAutoNum type="arabicPeriod"/>
            </a:pPr>
            <a:r>
              <a:rPr lang="en-US" sz="1800" dirty="0" smtClean="0"/>
              <a:t>Floodplain reconnection</a:t>
            </a:r>
          </a:p>
          <a:p>
            <a:pPr marL="342900" indent="-342900">
              <a:buAutoNum type="arabicPeriod"/>
            </a:pPr>
            <a:r>
              <a:rPr lang="en-US" sz="1800" dirty="0" smtClean="0"/>
              <a:t>Removal of impervious surfaces</a:t>
            </a:r>
          </a:p>
          <a:p>
            <a:pPr marL="342900" indent="-342900">
              <a:buAutoNum type="arabicPeriod"/>
            </a:pPr>
            <a:r>
              <a:rPr lang="en-US" sz="1800" dirty="0" smtClean="0"/>
              <a:t>Other actions</a:t>
            </a:r>
          </a:p>
          <a:p>
            <a:pPr marL="342900" indent="-342900">
              <a:buAutoNum type="arabicPeriod"/>
            </a:pPr>
            <a:endParaRPr lang="en-US" sz="1800" dirty="0"/>
          </a:p>
        </p:txBody>
      </p:sp>
      <p:pic>
        <p:nvPicPr>
          <p:cNvPr id="6" name="Picture 5" descr="Soil and Water in the Life of a Street Tree | streets.m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74" y="1544158"/>
            <a:ext cx="4367909" cy="3279512"/>
          </a:xfrm>
          <a:prstGeom prst="rect">
            <a:avLst/>
          </a:prstGeom>
        </p:spPr>
      </p:pic>
    </p:spTree>
    <p:extLst>
      <p:ext uri="{BB962C8B-B14F-4D97-AF65-F5344CB8AC3E}">
        <p14:creationId xmlns:p14="http://schemas.microsoft.com/office/powerpoint/2010/main" val="184519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82230"/>
            <a:ext cx="4439950" cy="536845"/>
          </a:xfrm>
        </p:spPr>
        <p:txBody>
          <a:bodyPr/>
          <a:lstStyle/>
          <a:p>
            <a:r>
              <a:rPr lang="en-US" dirty="0" smtClean="0"/>
              <a:t>Non-qualifying projects/activities:</a:t>
            </a:r>
            <a:endParaRPr lang="en-US" dirty="0"/>
          </a:p>
        </p:txBody>
      </p:sp>
      <p:sp>
        <p:nvSpPr>
          <p:cNvPr id="4" name="Text Placeholder 3"/>
          <p:cNvSpPr>
            <a:spLocks noGrp="1"/>
          </p:cNvSpPr>
          <p:nvPr>
            <p:ph type="body" sz="half" idx="2"/>
          </p:nvPr>
        </p:nvSpPr>
        <p:spPr>
          <a:xfrm>
            <a:off x="677333" y="1787979"/>
            <a:ext cx="4104391" cy="2935023"/>
          </a:xfrm>
        </p:spPr>
        <p:txBody>
          <a:bodyPr>
            <a:normAutofit/>
          </a:bodyPr>
          <a:lstStyle/>
          <a:p>
            <a:pPr marL="342900" indent="-342900">
              <a:buAutoNum type="arabicPeriod"/>
            </a:pPr>
            <a:r>
              <a:rPr lang="en-US" sz="1800" dirty="0"/>
              <a:t>In-channel habitat and stream restoration </a:t>
            </a:r>
            <a:endParaRPr lang="en-US" sz="1800" dirty="0" smtClean="0"/>
          </a:p>
          <a:p>
            <a:pPr marL="342900" indent="-342900">
              <a:buAutoNum type="arabicPeriod"/>
            </a:pPr>
            <a:r>
              <a:rPr lang="en-US" sz="1800" dirty="0"/>
              <a:t>Fish barrier </a:t>
            </a:r>
            <a:r>
              <a:rPr lang="en-US" sz="1800" dirty="0" smtClean="0"/>
              <a:t>removal</a:t>
            </a:r>
          </a:p>
          <a:p>
            <a:pPr marL="342900" indent="-342900">
              <a:buAutoNum type="arabicPeriod"/>
            </a:pPr>
            <a:r>
              <a:rPr lang="en-US" sz="1800" dirty="0"/>
              <a:t>Stabilization of down </a:t>
            </a:r>
            <a:r>
              <a:rPr lang="en-US" sz="1800" dirty="0" smtClean="0"/>
              <a:t>cutting</a:t>
            </a:r>
          </a:p>
          <a:p>
            <a:pPr marL="342900" indent="-342900">
              <a:buAutoNum type="arabicPeriod"/>
            </a:pPr>
            <a:r>
              <a:rPr lang="en-US" sz="1800" dirty="0"/>
              <a:t>In-stream culvert </a:t>
            </a:r>
            <a:r>
              <a:rPr lang="en-US" sz="1800" dirty="0" smtClean="0"/>
              <a:t>replacement</a:t>
            </a:r>
          </a:p>
          <a:p>
            <a:pPr marL="342900" indent="-342900">
              <a:buAutoNum type="arabicPeriod"/>
            </a:pPr>
            <a:r>
              <a:rPr lang="en-US" sz="1800" dirty="0"/>
              <a:t>Mitigation projects otherwise </a:t>
            </a:r>
            <a:r>
              <a:rPr lang="en-US" sz="1800" dirty="0" smtClean="0"/>
              <a:t>required</a:t>
            </a:r>
          </a:p>
        </p:txBody>
      </p:sp>
      <p:pic>
        <p:nvPicPr>
          <p:cNvPr id="7" name="Picture 6" descr="Scenic Saturday: The Temple | Highly Allochthonou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139" y="1325485"/>
            <a:ext cx="3117559" cy="4156745"/>
          </a:xfrm>
          <a:prstGeom prst="rect">
            <a:avLst/>
          </a:prstGeom>
        </p:spPr>
      </p:pic>
    </p:spTree>
    <p:extLst>
      <p:ext uri="{BB962C8B-B14F-4D97-AF65-F5344CB8AC3E}">
        <p14:creationId xmlns:p14="http://schemas.microsoft.com/office/powerpoint/2010/main" val="204079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4007"/>
            <a:ext cx="4330894" cy="645953"/>
          </a:xfrm>
        </p:spPr>
        <p:txBody>
          <a:bodyPr>
            <a:normAutofit fontScale="90000"/>
          </a:bodyPr>
          <a:lstStyle/>
          <a:p>
            <a:r>
              <a:rPr lang="en-US" dirty="0" smtClean="0"/>
              <a:t>Why should Phase II permittees care about this project?</a:t>
            </a:r>
            <a:endParaRPr lang="en-US" dirty="0"/>
          </a:p>
        </p:txBody>
      </p:sp>
      <p:sp>
        <p:nvSpPr>
          <p:cNvPr id="4" name="Text Placeholder 3"/>
          <p:cNvSpPr>
            <a:spLocks noGrp="1"/>
          </p:cNvSpPr>
          <p:nvPr>
            <p:ph type="body" sz="half" idx="2"/>
          </p:nvPr>
        </p:nvSpPr>
        <p:spPr>
          <a:xfrm>
            <a:off x="677334" y="1385308"/>
            <a:ext cx="4414783" cy="5132938"/>
          </a:xfrm>
        </p:spPr>
        <p:txBody>
          <a:bodyPr>
            <a:normAutofit/>
          </a:bodyPr>
          <a:lstStyle/>
          <a:p>
            <a:r>
              <a:rPr lang="en-US" sz="1800" dirty="0" smtClean="0"/>
              <a:t>Stormwater Management Action Plan (SMAP) permit requirement</a:t>
            </a:r>
            <a:endParaRPr lang="en-US" sz="1800" dirty="0"/>
          </a:p>
          <a:p>
            <a:pPr marL="457200" indent="-457200"/>
            <a:r>
              <a:rPr lang="en-US" sz="1800" dirty="0"/>
              <a:t>	</a:t>
            </a:r>
            <a:r>
              <a:rPr lang="en-US" sz="1800" dirty="0" smtClean="0"/>
              <a:t>Inform permittee’s selection of short-term and long-term actions to address:</a:t>
            </a:r>
          </a:p>
          <a:p>
            <a:pPr marL="801688" lvl="1"/>
            <a:r>
              <a:rPr lang="en-US" sz="1500" dirty="0" smtClean="0">
                <a:solidFill>
                  <a:schemeClr val="tx1"/>
                </a:solidFill>
              </a:rPr>
              <a:t>Disturbances </a:t>
            </a:r>
            <a:r>
              <a:rPr lang="en-US" sz="1500" dirty="0">
                <a:solidFill>
                  <a:schemeClr val="tx1"/>
                </a:solidFill>
              </a:rPr>
              <a:t>to watershed hydrology and discharges of pollutants</a:t>
            </a:r>
          </a:p>
          <a:p>
            <a:pPr marL="1312863" lvl="1" indent="-285750">
              <a:buFont typeface="Arial" panose="020B0604020202020204" pitchFamily="34" charset="0"/>
              <a:buChar char="•"/>
            </a:pPr>
            <a:r>
              <a:rPr lang="en-US" sz="1500" dirty="0" smtClean="0">
                <a:solidFill>
                  <a:schemeClr val="tx1"/>
                </a:solidFill>
              </a:rPr>
              <a:t>In areas </a:t>
            </a:r>
            <a:r>
              <a:rPr lang="en-US" sz="1500" dirty="0">
                <a:solidFill>
                  <a:schemeClr val="tx1"/>
                </a:solidFill>
              </a:rPr>
              <a:t>of existing development, including </a:t>
            </a:r>
            <a:r>
              <a:rPr lang="en-US" sz="1500" dirty="0" smtClean="0">
                <a:solidFill>
                  <a:schemeClr val="tx1"/>
                </a:solidFill>
              </a:rPr>
              <a:t>roadways, and/or</a:t>
            </a:r>
          </a:p>
          <a:p>
            <a:pPr marL="1312863" lvl="1" indent="-285750">
              <a:buFont typeface="Arial" panose="020B0604020202020204" pitchFamily="34" charset="0"/>
              <a:buChar char="•"/>
            </a:pPr>
            <a:r>
              <a:rPr lang="en-US" sz="1500" dirty="0" smtClean="0">
                <a:solidFill>
                  <a:schemeClr val="tx1"/>
                </a:solidFill>
              </a:rPr>
              <a:t>In areas </a:t>
            </a:r>
            <a:r>
              <a:rPr lang="en-US" sz="1500" dirty="0">
                <a:solidFill>
                  <a:schemeClr val="tx1"/>
                </a:solidFill>
              </a:rPr>
              <a:t>of new development to prevent anticipated future impacts</a:t>
            </a:r>
          </a:p>
          <a:p>
            <a:pPr marL="457200" indent="-457200"/>
            <a:r>
              <a:rPr lang="en-US" sz="1800" dirty="0">
                <a:solidFill>
                  <a:schemeClr val="tx1"/>
                </a:solidFill>
              </a:rPr>
              <a:t>	</a:t>
            </a:r>
            <a:r>
              <a:rPr lang="en-US" sz="1800" dirty="0"/>
              <a:t>Support the prioritization process</a:t>
            </a:r>
          </a:p>
          <a:p>
            <a:pPr marL="457200" indent="-457200"/>
            <a:r>
              <a:rPr lang="en-US" sz="1800" dirty="0"/>
              <a:t>	</a:t>
            </a:r>
            <a:r>
              <a:rPr lang="en-US" sz="1800" dirty="0" smtClean="0"/>
              <a:t>Inform 2024 permit conditions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245997" y="1702965"/>
            <a:ext cx="4559606" cy="3650047"/>
          </a:xfrm>
          <a:prstGeom prst="rect">
            <a:avLst/>
          </a:prstGeom>
        </p:spPr>
      </p:pic>
    </p:spTree>
    <p:extLst>
      <p:ext uri="{BB962C8B-B14F-4D97-AF65-F5344CB8AC3E}">
        <p14:creationId xmlns:p14="http://schemas.microsoft.com/office/powerpoint/2010/main" val="8619170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7674</TotalTime>
  <Words>2159</Words>
  <Application>Microsoft Office PowerPoint</Application>
  <PresentationFormat>Widescreen</PresentationFormat>
  <Paragraphs>319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Century Gothic</vt:lpstr>
      <vt:lpstr>Courier New</vt:lpstr>
      <vt:lpstr>Rockwell</vt:lpstr>
      <vt:lpstr>Times New Roman</vt:lpstr>
      <vt:lpstr>Trebuchet MS</vt:lpstr>
      <vt:lpstr>Wingdings</vt:lpstr>
      <vt:lpstr>Wingdings 3</vt:lpstr>
      <vt:lpstr>Facet</vt:lpstr>
      <vt:lpstr>W.WA Municipal Stormwater Permit Reissuance Webinar Will Begin Soon</vt:lpstr>
      <vt:lpstr>The webinar is starting– you should be able to hear us now! HOUSEKEEPING</vt:lpstr>
      <vt:lpstr>Structural SW Controls (SSC) Science Synthesis Project</vt:lpstr>
      <vt:lpstr>Introduction</vt:lpstr>
      <vt:lpstr>Purpose of this webinar</vt:lpstr>
      <vt:lpstr>What is SSC?</vt:lpstr>
      <vt:lpstr>Eligible SSC projects/activities:</vt:lpstr>
      <vt:lpstr>Non-qualifying projects/activities:</vt:lpstr>
      <vt:lpstr>Why should Phase II permittees care about this project?</vt:lpstr>
      <vt:lpstr>SSC Program Point Structure</vt:lpstr>
      <vt:lpstr>SSC Program Point Structure</vt:lpstr>
      <vt:lpstr>PowerPoint Presentation</vt:lpstr>
      <vt:lpstr>Sideboards on this Science Synthesis Project:</vt:lpstr>
      <vt:lpstr>What is the proposed SSC science synthesis project?</vt:lpstr>
      <vt:lpstr>Draft proposed research questions</vt:lpstr>
      <vt:lpstr>Stormwater Work Group’s Effectiveness Subgroup</vt:lpstr>
      <vt:lpstr>PowerPoint Presentation</vt:lpstr>
      <vt:lpstr>PowerPoint Presentation</vt:lpstr>
      <vt:lpstr>Questions?</vt:lpstr>
    </vt:vector>
  </TitlesOfParts>
  <Company>WA Department of Ecology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SWG SAM Study Selection Subgroup (S4)</dc:title>
  <dc:creator>Dinicola, Karen (ECY)</dc:creator>
  <cp:lastModifiedBy>Trewhitt, Emma (ECY)</cp:lastModifiedBy>
  <cp:revision>146</cp:revision>
  <dcterms:created xsi:type="dcterms:W3CDTF">2019-10-17T17:01:22Z</dcterms:created>
  <dcterms:modified xsi:type="dcterms:W3CDTF">2019-11-25T15:52:59Z</dcterms:modified>
</cp:coreProperties>
</file>