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5"/>
  </p:sldMasterIdLst>
  <p:notesMasterIdLst>
    <p:notesMasterId r:id="rId21"/>
  </p:notesMasterIdLst>
  <p:handoutMasterIdLst>
    <p:handoutMasterId r:id="rId22"/>
  </p:handoutMasterIdLst>
  <p:sldIdLst>
    <p:sldId id="347" r:id="rId6"/>
    <p:sldId id="355" r:id="rId7"/>
    <p:sldId id="349" r:id="rId8"/>
    <p:sldId id="350" r:id="rId9"/>
    <p:sldId id="351" r:id="rId10"/>
    <p:sldId id="356" r:id="rId11"/>
    <p:sldId id="352" r:id="rId12"/>
    <p:sldId id="341" r:id="rId13"/>
    <p:sldId id="335" r:id="rId14"/>
    <p:sldId id="344" r:id="rId15"/>
    <p:sldId id="345" r:id="rId16"/>
    <p:sldId id="357" r:id="rId17"/>
    <p:sldId id="358" r:id="rId18"/>
    <p:sldId id="359" r:id="rId19"/>
    <p:sldId id="3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0DF688-F6F9-4879-A42D-7C00A43B7632}">
          <p14:sldIdLst>
            <p14:sldId id="347"/>
            <p14:sldId id="355"/>
            <p14:sldId id="349"/>
            <p14:sldId id="350"/>
            <p14:sldId id="351"/>
            <p14:sldId id="356"/>
            <p14:sldId id="352"/>
          </p14:sldIdLst>
        </p14:section>
        <p14:section name="Template Slides with Images" id="{F9A290E7-E587-415B-95D5-F4C2A9194553}">
          <p14:sldIdLst>
            <p14:sldId id="341"/>
            <p14:sldId id="335"/>
            <p14:sldId id="344"/>
            <p14:sldId id="345"/>
            <p14:sldId id="357"/>
            <p14:sldId id="358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 Na Park" initials="HN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6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1BB9881-DACC-451C-837D-EB542B93DB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26D1DF-79E8-415E-9FAA-85E2882D80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1832-DAA9-4108-A858-6FCA64C3C62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70C751-3A75-44BA-805F-C37C01CA46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3444AD-A775-4C7E-8047-23ADFC6CC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2189B-0BA8-42B9-A86D-E8518518B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70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488F-FA21-4107-A9B2-F300111E0917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E577-6A61-4199-9439-BB2942A40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8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7096F7-1CE5-D740-AF22-4BC11F4FBBF3}"/>
              </a:ext>
            </a:extLst>
          </p:cNvPr>
          <p:cNvSpPr/>
          <p:nvPr userDrawn="1"/>
        </p:nvSpPr>
        <p:spPr>
          <a:xfrm>
            <a:off x="9086642" y="0"/>
            <a:ext cx="5025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544CC2E-7E6A-9948-B18F-AADAA3CFAF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5333" y="1051024"/>
            <a:ext cx="6986449" cy="2834050"/>
          </a:xfrm>
        </p:spPr>
        <p:txBody>
          <a:bodyPr>
            <a:normAutofit/>
          </a:bodyPr>
          <a:lstStyle/>
          <a:p>
            <a:pPr algn="l"/>
            <a:r>
              <a:rPr lang="en-US" sz="6400" b="1" dirty="0">
                <a:latin typeface="Century Gothic" panose="020B0502020202020204" pitchFamily="34" charset="0"/>
              </a:rPr>
              <a:t>Intro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BE64784-15AF-6146-BB87-B2CD959F0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3" y="4668439"/>
            <a:ext cx="6986448" cy="471996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algn="l"/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4F333E6-BF17-BD41-998C-D81C26880A5C}"/>
              </a:ext>
            </a:extLst>
          </p:cNvPr>
          <p:cNvCxnSpPr>
            <a:cxnSpLocks/>
          </p:cNvCxnSpPr>
          <p:nvPr userDrawn="1"/>
        </p:nvCxnSpPr>
        <p:spPr>
          <a:xfrm>
            <a:off x="1185333" y="4394755"/>
            <a:ext cx="698644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images.unsplash.com/photo-1507560461415-997cd00bfd45?ixlib=rb-0.3.5&amp;ixid=eyJhcHBfaWQiOjEyMDd9&amp;s=6b44079b203806e4a65a5d8e0b9be3ba&amp;dpr=1&amp;auto=format&amp;fit=crop&amp;w=1000&amp;q=80&amp;cs=tinysrgb">
            <a:extLst>
              <a:ext uri="{FF2B5EF4-FFF2-40B4-BE49-F238E27FC236}">
                <a16:creationId xmlns="" xmlns:a16="http://schemas.microsoft.com/office/drawing/2014/main" id="{A6F4055B-F75A-714D-BF63-B3BC89A68F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8476735" y="2363319"/>
            <a:ext cx="1686246" cy="1686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mixed plastics">
            <a:extLst>
              <a:ext uri="{FF2B5EF4-FFF2-40B4-BE49-F238E27FC236}">
                <a16:creationId xmlns="" xmlns:a16="http://schemas.microsoft.com/office/drawing/2014/main" id="{A4545145-1D61-5242-8BDA-5678A98338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0126"/>
          <a:stretch/>
        </p:blipFill>
        <p:spPr bwMode="auto">
          <a:xfrm>
            <a:off x="8476735" y="4643141"/>
            <a:ext cx="1686246" cy="1686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lated image">
            <a:extLst>
              <a:ext uri="{FF2B5EF4-FFF2-40B4-BE49-F238E27FC236}">
                <a16:creationId xmlns="" xmlns:a16="http://schemas.microsoft.com/office/drawing/2014/main" id="{E9D985E1-B51D-F74A-9A80-549D0BB66D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/>
        </p:blipFill>
        <p:spPr bwMode="auto">
          <a:xfrm>
            <a:off x="8503011" y="252166"/>
            <a:ext cx="1686246" cy="1686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Connector 12">
            <a:extLst>
              <a:ext uri="{FF2B5EF4-FFF2-40B4-BE49-F238E27FC236}">
                <a16:creationId xmlns="" xmlns:a16="http://schemas.microsoft.com/office/drawing/2014/main" id="{A6FFB7D3-6DA1-0444-AF98-30FE40CC83E0}"/>
              </a:ext>
            </a:extLst>
          </p:cNvPr>
          <p:cNvSpPr/>
          <p:nvPr userDrawn="1"/>
        </p:nvSpPr>
        <p:spPr>
          <a:xfrm>
            <a:off x="8503011" y="252166"/>
            <a:ext cx="1686246" cy="1650560"/>
          </a:xfrm>
          <a:prstGeom prst="flowChartConnector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3">
            <a:extLst>
              <a:ext uri="{FF2B5EF4-FFF2-40B4-BE49-F238E27FC236}">
                <a16:creationId xmlns="" xmlns:a16="http://schemas.microsoft.com/office/drawing/2014/main" id="{A42924C2-5329-514D-85E6-52C859832267}"/>
              </a:ext>
            </a:extLst>
          </p:cNvPr>
          <p:cNvSpPr/>
          <p:nvPr userDrawn="1"/>
        </p:nvSpPr>
        <p:spPr>
          <a:xfrm>
            <a:off x="8503011" y="2363319"/>
            <a:ext cx="1659970" cy="1686246"/>
          </a:xfrm>
          <a:prstGeom prst="flowChartConnector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Connector 14">
            <a:extLst>
              <a:ext uri="{FF2B5EF4-FFF2-40B4-BE49-F238E27FC236}">
                <a16:creationId xmlns="" xmlns:a16="http://schemas.microsoft.com/office/drawing/2014/main" id="{513AEA0B-AAFE-1B4A-A20F-5EF22AB7BAE5}"/>
              </a:ext>
            </a:extLst>
          </p:cNvPr>
          <p:cNvSpPr/>
          <p:nvPr userDrawn="1"/>
        </p:nvSpPr>
        <p:spPr>
          <a:xfrm>
            <a:off x="8450459" y="4643141"/>
            <a:ext cx="1712522" cy="1686246"/>
          </a:xfrm>
          <a:prstGeom prst="flowChartConnector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4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A207E50-29AB-AE4C-A300-1F723B99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0AEAEE1-1355-2744-A973-512EE2B7A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32350"/>
            <a:ext cx="6836229" cy="2387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Divider Slide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9E7E018-DB59-6B4C-BBFF-65DC5DBCDCF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89085" y="3446586"/>
            <a:ext cx="6685344" cy="471996"/>
          </a:xfrm>
        </p:spPr>
        <p:txBody>
          <a:bodyPr>
            <a:normAutofit lnSpcReduction="10000"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algn="l"/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D0B1EFE-30D2-4F46-A26D-05B8E783CB15}"/>
              </a:ext>
            </a:extLst>
          </p:cNvPr>
          <p:cNvCxnSpPr>
            <a:cxnSpLocks/>
          </p:cNvCxnSpPr>
          <p:nvPr userDrawn="1"/>
        </p:nvCxnSpPr>
        <p:spPr>
          <a:xfrm>
            <a:off x="989085" y="3206442"/>
            <a:ext cx="6685344" cy="0"/>
          </a:xfrm>
          <a:prstGeom prst="line">
            <a:avLst/>
          </a:prstGeom>
          <a:ln w="127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1F6D5DE-AB97-3A4B-BA5D-E2CFB443D737}"/>
              </a:ext>
            </a:extLst>
          </p:cNvPr>
          <p:cNvCxnSpPr>
            <a:cxnSpLocks/>
          </p:cNvCxnSpPr>
          <p:nvPr userDrawn="1"/>
        </p:nvCxnSpPr>
        <p:spPr>
          <a:xfrm>
            <a:off x="1320800" y="4394755"/>
            <a:ext cx="635362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E01D66-5B21-42BF-A746-C9F4050F8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0799" y="4631039"/>
            <a:ext cx="6353630" cy="914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230FA4E-6C29-40AF-AA57-A21F5F8A4529}"/>
              </a:ext>
            </a:extLst>
          </p:cNvPr>
          <p:cNvSpPr/>
          <p:nvPr userDrawn="1"/>
        </p:nvSpPr>
        <p:spPr>
          <a:xfrm>
            <a:off x="9086642" y="0"/>
            <a:ext cx="5025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https://images.unsplash.com/photo-1507560461415-997cd00bfd45?ixlib=rb-0.3.5&amp;ixid=eyJhcHBfaWQiOjEyMDd9&amp;s=6b44079b203806e4a65a5d8e0b9be3ba&amp;dpr=1&amp;auto=format&amp;fit=crop&amp;w=1000&amp;q=80&amp;cs=tinysrgb">
            <a:extLst>
              <a:ext uri="{FF2B5EF4-FFF2-40B4-BE49-F238E27FC236}">
                <a16:creationId xmlns="" xmlns:a16="http://schemas.microsoft.com/office/drawing/2014/main" id="{750FACBA-68C9-412D-9739-BEA3FB4E4C0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8476735" y="2363319"/>
            <a:ext cx="1686246" cy="1686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mixed plastics">
            <a:extLst>
              <a:ext uri="{FF2B5EF4-FFF2-40B4-BE49-F238E27FC236}">
                <a16:creationId xmlns="" xmlns:a16="http://schemas.microsoft.com/office/drawing/2014/main" id="{39A77440-77B4-4139-B5AE-681B3B4D20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0126"/>
          <a:stretch/>
        </p:blipFill>
        <p:spPr bwMode="auto">
          <a:xfrm>
            <a:off x="8476735" y="4643141"/>
            <a:ext cx="1686246" cy="1686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elated image">
            <a:extLst>
              <a:ext uri="{FF2B5EF4-FFF2-40B4-BE49-F238E27FC236}">
                <a16:creationId xmlns="" xmlns:a16="http://schemas.microsoft.com/office/drawing/2014/main" id="{411EF37A-948A-452F-B919-BF3587F049B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/>
        </p:blipFill>
        <p:spPr bwMode="auto">
          <a:xfrm>
            <a:off x="8503011" y="252166"/>
            <a:ext cx="1686246" cy="16862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Connector 12">
            <a:extLst>
              <a:ext uri="{FF2B5EF4-FFF2-40B4-BE49-F238E27FC236}">
                <a16:creationId xmlns="" xmlns:a16="http://schemas.microsoft.com/office/drawing/2014/main" id="{700F111F-F961-4697-88C6-C27148EB2FCE}"/>
              </a:ext>
            </a:extLst>
          </p:cNvPr>
          <p:cNvSpPr/>
          <p:nvPr userDrawn="1"/>
        </p:nvSpPr>
        <p:spPr>
          <a:xfrm>
            <a:off x="8503011" y="252166"/>
            <a:ext cx="1686246" cy="1650560"/>
          </a:xfrm>
          <a:prstGeom prst="flowChartConnector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Connector 13">
            <a:extLst>
              <a:ext uri="{FF2B5EF4-FFF2-40B4-BE49-F238E27FC236}">
                <a16:creationId xmlns="" xmlns:a16="http://schemas.microsoft.com/office/drawing/2014/main" id="{50A9163C-AB58-4B17-BB52-A9F9D9BB6051}"/>
              </a:ext>
            </a:extLst>
          </p:cNvPr>
          <p:cNvSpPr/>
          <p:nvPr userDrawn="1"/>
        </p:nvSpPr>
        <p:spPr>
          <a:xfrm>
            <a:off x="8503011" y="2363319"/>
            <a:ext cx="1659970" cy="1686246"/>
          </a:xfrm>
          <a:prstGeom prst="flowChartConnector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Connector 14">
            <a:extLst>
              <a:ext uri="{FF2B5EF4-FFF2-40B4-BE49-F238E27FC236}">
                <a16:creationId xmlns="" xmlns:a16="http://schemas.microsoft.com/office/drawing/2014/main" id="{D4DBBAA7-460B-4E25-9A24-20B13FAF3F8D}"/>
              </a:ext>
            </a:extLst>
          </p:cNvPr>
          <p:cNvSpPr/>
          <p:nvPr userDrawn="1"/>
        </p:nvSpPr>
        <p:spPr>
          <a:xfrm>
            <a:off x="8450459" y="4643141"/>
            <a:ext cx="1712522" cy="1686246"/>
          </a:xfrm>
          <a:prstGeom prst="flowChartConnector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23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9934-64E5-4CFE-B69F-9DEFE6DC4C2C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3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na Swo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0B812A2-D9EF-934E-A54A-E1E9B127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848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EF338CD-FD10-A047-BC0E-B2A9333412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9393" y="2152648"/>
            <a:ext cx="8466206" cy="3823760"/>
          </a:xfrm>
        </p:spPr>
        <p:txBody>
          <a:bodyPr>
            <a:normAutofit/>
          </a:bodyPr>
          <a:lstStyle/>
          <a:p>
            <a:pPr lvl="1">
              <a:buFont typeface="Calibri" panose="020F0502020204030204" pitchFamily="34" charset="0"/>
              <a:buChar char="-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10" descr="Image result for map of china png">
            <a:extLst>
              <a:ext uri="{FF2B5EF4-FFF2-40B4-BE49-F238E27FC236}">
                <a16:creationId xmlns="" xmlns:a16="http://schemas.microsoft.com/office/drawing/2014/main" id="{C598BC72-A0D6-D14E-8054-967FA49023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8"/>
          <a:stretch/>
        </p:blipFill>
        <p:spPr bwMode="auto">
          <a:xfrm>
            <a:off x="0" y="2017722"/>
            <a:ext cx="1812326" cy="33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map of USA png">
            <a:extLst>
              <a:ext uri="{FF2B5EF4-FFF2-40B4-BE49-F238E27FC236}">
                <a16:creationId xmlns="" xmlns:a16="http://schemas.microsoft.com/office/drawing/2014/main" id="{0879AA39-86FD-C645-A86D-ECD98249F0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3"/>
          <a:stretch/>
        </p:blipFill>
        <p:spPr bwMode="auto">
          <a:xfrm>
            <a:off x="10009780" y="1485300"/>
            <a:ext cx="2182220" cy="56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2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EE684D-F082-A148-B0D8-47511FB9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528448C-4809-0B4A-8C70-66D9E0BCB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088118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B202227-2A53-E943-96F0-54D697150EBE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38200" y="1771650"/>
            <a:ext cx="10515600" cy="4584699"/>
          </a:xfrm>
        </p:spPr>
        <p:txBody>
          <a:bodyPr>
            <a:normAutofit fontScale="92500" lnSpcReduction="10000"/>
          </a:bodyPr>
          <a:lstStyle>
            <a:lvl1pPr>
              <a:defRPr baseline="0"/>
            </a:lvl1pPr>
          </a:lstStyle>
          <a:p>
            <a:pPr marL="514350" lvl="0" indent="-514350">
              <a:buFont typeface="+mj-lt"/>
              <a:buAutoNum type="arabicPeriod"/>
            </a:pPr>
            <a:r>
              <a:rPr lang="en-US" sz="3000" dirty="0">
                <a:latin typeface="Century Gothic" panose="020B0502020202020204" pitchFamily="34" charset="0"/>
              </a:rPr>
              <a:t>List Text</a:t>
            </a:r>
          </a:p>
          <a:p>
            <a:pPr marL="0" lvl="0" indent="0">
              <a:buNone/>
            </a:pPr>
            <a:endParaRPr lang="en-US" sz="30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latin typeface="Century Gothic" panose="020B0502020202020204" pitchFamily="34" charset="0"/>
              </a:rPr>
              <a:t>Subhead Title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entury Gothic" panose="020B0502020202020204" pitchFamily="34" charset="0"/>
              </a:rPr>
              <a:t>Bullet Text</a:t>
            </a:r>
          </a:p>
          <a:p>
            <a:pPr marL="0" lv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1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EE684D-F082-A148-B0D8-47511FB9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A47611F-DD44-1D40-8D06-902B6D154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374467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Slide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F47CAA3-0E08-1F4C-B88B-5708AB8EBE77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38200" y="1773681"/>
            <a:ext cx="7374467" cy="458266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List text</a:t>
            </a:r>
          </a:p>
        </p:txBody>
      </p:sp>
    </p:spTree>
    <p:extLst>
      <p:ext uri="{BB962C8B-B14F-4D97-AF65-F5344CB8AC3E}">
        <p14:creationId xmlns:p14="http://schemas.microsoft.com/office/powerpoint/2010/main" val="20679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EE684D-F082-A148-B0D8-47511FB9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E8595941-AD3B-4697-A61B-E304E4A1B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988" y="1681843"/>
            <a:ext cx="10760075" cy="33981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AD3EE8C3-90DA-4978-B731-1A1E2CC95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88" y="220108"/>
            <a:ext cx="10760075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469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2F24-81E3-4B74-818C-42A47F312EA8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6667-DEFF-4BD1-B75E-B82F68F65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6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9" r:id="rId2"/>
    <p:sldLayoutId id="2147483834" r:id="rId3"/>
    <p:sldLayoutId id="2147483827" r:id="rId4"/>
    <p:sldLayoutId id="2147483828" r:id="rId5"/>
    <p:sldLayoutId id="2147483832" r:id="rId6"/>
    <p:sldLayoutId id="214748383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ike.young@utc.wa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A22DB75-6250-4169-889D-D7ADEB97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6ED18E2-0593-4BFC-90FA-570091141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3" y="230892"/>
            <a:ext cx="6986449" cy="1616762"/>
          </a:xfrm>
        </p:spPr>
        <p:txBody>
          <a:bodyPr/>
          <a:lstStyle/>
          <a:p>
            <a:r>
              <a:rPr lang="en-US" dirty="0" smtClean="0"/>
              <a:t>UTC Rate Setting for Recycling Collection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AA8696EA-17D6-42B8-998E-DE6E95945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4" y="2886772"/>
            <a:ext cx="6986448" cy="2929566"/>
          </a:xfrm>
        </p:spPr>
        <p:txBody>
          <a:bodyPr/>
          <a:lstStyle/>
          <a:p>
            <a:r>
              <a:rPr lang="en-US" dirty="0"/>
              <a:t>Mike Young</a:t>
            </a:r>
          </a:p>
          <a:p>
            <a:r>
              <a:rPr lang="en-US" dirty="0"/>
              <a:t>Section Supervisor, Water and Transportation</a:t>
            </a:r>
          </a:p>
          <a:p>
            <a:r>
              <a:rPr lang="en-US" dirty="0"/>
              <a:t>Regulatory Services Division</a:t>
            </a:r>
          </a:p>
          <a:p>
            <a:r>
              <a:rPr lang="en-US" dirty="0"/>
              <a:t>Washington </a:t>
            </a:r>
            <a:r>
              <a:rPr lang="en-US" dirty="0" smtClean="0"/>
              <a:t>Utilities </a:t>
            </a:r>
            <a:r>
              <a:rPr lang="en-US" dirty="0"/>
              <a:t>and </a:t>
            </a:r>
            <a:r>
              <a:rPr lang="en-US" dirty="0" smtClean="0"/>
              <a:t>Transportation </a:t>
            </a:r>
            <a:r>
              <a:rPr lang="en-US" dirty="0"/>
              <a:t>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9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55FE621-9F33-4F4E-84CA-6399FB5F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9252A76-3DDF-4F9D-BB55-8095A5B4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BDC063-34D7-4291-8434-FD9EC6B6CD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64849"/>
            <a:ext cx="10515600" cy="36513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Commodity adjustments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 regulated companies that offer curbside recycling are utilizing alternate projection periods for calculation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Most credits have become debits, but costs are starting to stabilize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Commission requiring outreach via one-time customer notices </a:t>
            </a:r>
          </a:p>
          <a:p>
            <a:r>
              <a:rPr lang="en-US" dirty="0" smtClean="0"/>
              <a:t>Surcharges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largest operations (Spokane, King and Snohomish Counties) utilize affiliate MRFs and have requested surcharges</a:t>
            </a:r>
          </a:p>
          <a:p>
            <a:r>
              <a:rPr lang="en-US" dirty="0" smtClean="0"/>
              <a:t>Now that costs have stabilized somewhat, the commission is looking at ways of rolling these costs into normal service rates; simplify customer bills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C43E99-0C6E-4BE6-88B3-991E7B713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66" y="5216172"/>
            <a:ext cx="4925484" cy="16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1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21E120-DED0-4F6E-BAF0-5F3001E0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044CF9C-51AC-495E-81C0-1F11A046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169A99-5085-4C54-91FD-5806BE695A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737446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Commission working with companies to incorporate additional or new costs into collection rates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Commission reviewing Revenue Sharing programs in light of little or no revenue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Commission initiating an additional step in review of  County Comprehensive Solid Waste Plans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2172654-6BC6-4303-981C-B8EA60A90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8" y="3429000"/>
            <a:ext cx="2841552" cy="26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3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Encouraging companies to file tariff revisions to include all costs associated with curbside collection, processing, marketing, and disposition of recycling material</a:t>
            </a:r>
          </a:p>
          <a:p>
            <a:r>
              <a:rPr lang="en-US" dirty="0" smtClean="0"/>
              <a:t>Winding down the use of surcharges by extending the effective period (stabilizing the cost to customers) or requiring a tariff filing</a:t>
            </a:r>
          </a:p>
          <a:p>
            <a:r>
              <a:rPr lang="en-US" dirty="0" smtClean="0"/>
              <a:t>Changing from “commodity credits” to “commodity adjustments” to allow for continued fluctuations of markets, changes in transportation and disposition of commodities </a:t>
            </a:r>
          </a:p>
          <a:p>
            <a:r>
              <a:rPr lang="en-US" dirty="0"/>
              <a:t>R</a:t>
            </a:r>
            <a:r>
              <a:rPr lang="en-US" dirty="0" smtClean="0"/>
              <a:t>equiring more support for additional processing costs, market prices, etc.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4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1681843"/>
            <a:ext cx="10760075" cy="4238190"/>
          </a:xfrm>
        </p:spPr>
        <p:txBody>
          <a:bodyPr>
            <a:normAutofit/>
          </a:bodyPr>
          <a:lstStyle/>
          <a:p>
            <a:r>
              <a:rPr lang="en-US" dirty="0" smtClean="0"/>
              <a:t>RCW 81.77.185 allows companies to retain revenue from sale of recyclable commodities</a:t>
            </a:r>
          </a:p>
          <a:p>
            <a:r>
              <a:rPr lang="en-US" dirty="0" smtClean="0"/>
              <a:t>County revenue sharing initiatives may no longer have a funding source if there is no market for commodities, or if the revenues are eaten up by additional processing costs</a:t>
            </a:r>
          </a:p>
          <a:p>
            <a:r>
              <a:rPr lang="en-US" dirty="0" smtClean="0"/>
              <a:t>Should customers continue to pay (more) to continue these programs?</a:t>
            </a:r>
          </a:p>
          <a:p>
            <a:r>
              <a:rPr lang="en-US" dirty="0" smtClean="0"/>
              <a:t>Should these programs be funded by other sources-tipping fees or county taxes for example?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0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1681843"/>
            <a:ext cx="10760075" cy="453042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Commission reviews plans for additional costs to customers</a:t>
            </a:r>
          </a:p>
          <a:p>
            <a:pPr lvl="1"/>
            <a:r>
              <a:rPr lang="en-US" dirty="0" smtClean="0"/>
              <a:t>Currently involves mostly tip fee increases</a:t>
            </a:r>
          </a:p>
          <a:p>
            <a:pPr lvl="1"/>
            <a:r>
              <a:rPr lang="en-US" dirty="0" smtClean="0"/>
              <a:t>Cost Assessment Questionnaire has not been updated to reflect recent changes to recycling markets</a:t>
            </a:r>
          </a:p>
          <a:p>
            <a:r>
              <a:rPr lang="en-US" dirty="0" smtClean="0"/>
              <a:t> Commission will review plans for “other” cost impacts to customers, such as continuing to require collection of materials that have no value or markets</a:t>
            </a:r>
          </a:p>
          <a:p>
            <a:pPr lvl="1"/>
            <a:r>
              <a:rPr lang="en-US" dirty="0" smtClean="0"/>
              <a:t>More efficient to dispose of material in garbage than take the roundabout way to the landfill via recycling processors</a:t>
            </a:r>
          </a:p>
          <a:p>
            <a:pPr lvl="1"/>
            <a:r>
              <a:rPr lang="en-US" dirty="0" smtClean="0"/>
              <a:t>Counties have more direct impact (through SWMP and ordinances) on consumer behavior than collection companies</a:t>
            </a:r>
          </a:p>
          <a:p>
            <a:pPr lvl="1"/>
            <a:r>
              <a:rPr lang="en-US" dirty="0" smtClean="0"/>
              <a:t>Counties manage the full solid waste stream; regulated haulers are only one link in that chain, and are responsive to county requirements enforced by commission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Solid Waste Plan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7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1681843"/>
            <a:ext cx="10760075" cy="2871303"/>
          </a:xfrm>
        </p:spPr>
        <p:txBody>
          <a:bodyPr/>
          <a:lstStyle/>
          <a:p>
            <a:r>
              <a:rPr lang="en-US" dirty="0" smtClean="0"/>
              <a:t>It is unlikely that recycling markets will return to the way they were 5 years ago</a:t>
            </a:r>
          </a:p>
          <a:p>
            <a:r>
              <a:rPr lang="en-US" dirty="0" smtClean="0"/>
              <a:t>The commission seeks to partner with Ecology, Regulated Haulers, local governments, and stakeholders to educate customers and change behaviors to adapt to the new recycling market situations</a:t>
            </a:r>
          </a:p>
          <a:p>
            <a:r>
              <a:rPr lang="en-US" dirty="0" smtClean="0"/>
              <a:t>It will take a holistic approach to adjust to the new norm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Norm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52095" y="4689317"/>
            <a:ext cx="10760075" cy="109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2095" y="4562572"/>
            <a:ext cx="10760075" cy="155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My contact information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Mike.young@utc.wa.gov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360 664-1155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4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C404881-0B21-422D-B09F-C770D028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E1C8444-81D2-4CDA-A2F3-E878AEA4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</a:t>
            </a:r>
            <a:r>
              <a:rPr lang="en-US" dirty="0" smtClean="0"/>
              <a:t>Authority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D611EF-0638-4A86-A59B-F4733BBD07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41922" y="1278869"/>
            <a:ext cx="8521831" cy="4923967"/>
          </a:xfrm>
        </p:spPr>
        <p:txBody>
          <a:bodyPr/>
          <a:lstStyle/>
          <a:p>
            <a:r>
              <a:rPr lang="en-US" dirty="0" smtClean="0"/>
              <a:t>RCW 81.77.030: The </a:t>
            </a:r>
            <a:r>
              <a:rPr lang="en-US" dirty="0"/>
              <a:t>Commission shall supervise and regulate every solid waste collection company in this state,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1) by fixing and altering its rates, charges, classifications, rules, and regulations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(5) By requiring compliance with local solid waste management plans and related implementation ordinances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RCW 81.77.130 and 81.77.020-do </a:t>
            </a:r>
            <a:r>
              <a:rPr lang="en-US" dirty="0"/>
              <a:t>not </a:t>
            </a:r>
            <a:r>
              <a:rPr lang="en-US" dirty="0" smtClean="0"/>
              <a:t>apply to cities that undertake themselves, or contract for, the collection of garbage and/or recyclable materials.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5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82006D-4A43-4212-841E-93CDB671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28" y="279221"/>
            <a:ext cx="10515600" cy="1031106"/>
          </a:xfrm>
        </p:spPr>
        <p:txBody>
          <a:bodyPr/>
          <a:lstStyle/>
          <a:p>
            <a:r>
              <a:rPr lang="en-US" dirty="0"/>
              <a:t>Rate Setting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91CF12-5360-488F-8920-4E94701B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728" y="1733140"/>
            <a:ext cx="10515600" cy="462320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Rates are set on a “cost plus return”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Utilizing the Lurito-Gallagher </a:t>
            </a:r>
            <a:r>
              <a:rPr lang="en-US" dirty="0" smtClean="0">
                <a:solidFill>
                  <a:schemeClr val="tx1"/>
                </a:solidFill>
              </a:rPr>
              <a:t>methodology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Garbage rates cannot subsidize recycling rates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Recycling must pay for </a:t>
            </a:r>
            <a:r>
              <a:rPr lang="en-US" dirty="0" smtClean="0">
                <a:solidFill>
                  <a:schemeClr val="tx1"/>
                </a:solidFill>
              </a:rPr>
              <a:t>itself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Cost causer bears the burden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Person generating the solid waste or recycling is responsible for the cost to collect, process and/or dispose of the material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Revenue generated from the material belongs to the customer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RCW 81.77.185 - companies may retain up to 50% under revenue sharing; what is not retained must be returned to the customer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17BEF59-996C-4649-8731-7A10C5A5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9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7AE1475-B4A3-4506-98E6-4950C823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08ADCFB-CB65-4208-AC62-467405F4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651"/>
          </a:xfrm>
        </p:spPr>
        <p:txBody>
          <a:bodyPr/>
          <a:lstStyle/>
          <a:p>
            <a:r>
              <a:rPr lang="en-US" dirty="0" smtClean="0"/>
              <a:t>Traditional Rate Setting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3AEC41-FBE7-4F0A-A72A-59E621E43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52056"/>
            <a:ext cx="10515600" cy="50042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Cost of collection is reflected in the (Tariff) rate billed to customers. </a:t>
            </a:r>
          </a:p>
          <a:p>
            <a:r>
              <a:rPr lang="en-US" dirty="0" smtClean="0"/>
              <a:t>Rates adjusted through a General Rate Case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Audit of company-wide financial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Determination of rate base-value of assets used in collection process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Calculation of rate of return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Price-out to apportion costs to appropriate lines of service</a:t>
            </a:r>
          </a:p>
          <a:p>
            <a:r>
              <a:rPr lang="en-US" dirty="0" smtClean="0"/>
              <a:t>Typical costs include: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Driver and labor hours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Truck operating and repair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Recovery of capital equipment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Processing or disposal of material costs</a:t>
            </a:r>
          </a:p>
          <a:p>
            <a:r>
              <a:rPr lang="en-US" dirty="0" smtClean="0"/>
              <a:t>Commodity Credit is amount returned to customers reflecting the value of the commodities when sold at market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Monthly bill “credit” that off-sets collection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Adjusted yearly in a filing with the commission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Utilizes simple tracker formula with true-up for regulatory lag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0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78B334A-D589-4075-96B0-5F3841F9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F3B899D-1F07-4C2E-A840-A36C2894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7404" cy="1325563"/>
          </a:xfrm>
        </p:spPr>
        <p:txBody>
          <a:bodyPr/>
          <a:lstStyle/>
          <a:p>
            <a:r>
              <a:rPr lang="en-US" dirty="0" smtClean="0"/>
              <a:t>Recycling Markets-the New Norm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0B1C55-AFFC-4B84-B99B-BA480E117B5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Little or no revenue received for sale of commodities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commodity credits go to zero, 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Company continues to give customers credits while receiving zero revenue</a:t>
            </a:r>
          </a:p>
          <a:p>
            <a:r>
              <a:rPr lang="en-US" dirty="0" smtClean="0"/>
              <a:t>Increased processing costs for contamination reduction, storage, transportation, or even disposal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Increased processing charges passed to collection company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Disposal costs increase as more contaminates removed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Transportation, storage and disposal costs increase for materials not marketable</a:t>
            </a:r>
          </a:p>
          <a:p>
            <a:r>
              <a:rPr lang="en-US" dirty="0" smtClean="0"/>
              <a:t>Netting any revenue received, and processing costs incurred, now results in additional cost to the collection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5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2124903"/>
            <a:ext cx="10760075" cy="3540606"/>
          </a:xfrm>
        </p:spPr>
        <p:txBody>
          <a:bodyPr/>
          <a:lstStyle/>
          <a:p>
            <a:r>
              <a:rPr lang="en-US" dirty="0"/>
              <a:t>General Rate case</a:t>
            </a:r>
          </a:p>
          <a:p>
            <a:pPr lvl="1"/>
            <a:r>
              <a:rPr lang="en-US" dirty="0"/>
              <a:t>Company can file to </a:t>
            </a:r>
            <a:r>
              <a:rPr lang="en-US" dirty="0" smtClean="0"/>
              <a:t>update costs for recycling collection and change tariff rates</a:t>
            </a:r>
            <a:endParaRPr lang="en-US" dirty="0"/>
          </a:p>
          <a:p>
            <a:r>
              <a:rPr lang="en-US" dirty="0" smtClean="0"/>
              <a:t>Commodity adjustment (formerly known as “credits”)</a:t>
            </a:r>
          </a:p>
          <a:p>
            <a:pPr lvl="1"/>
            <a:r>
              <a:rPr lang="en-US" dirty="0" smtClean="0"/>
              <a:t>Adjusted to include additional processing costs</a:t>
            </a:r>
          </a:p>
          <a:p>
            <a:r>
              <a:rPr lang="en-US" dirty="0" smtClean="0"/>
              <a:t>Surcharges</a:t>
            </a:r>
          </a:p>
          <a:p>
            <a:pPr lvl="1"/>
            <a:r>
              <a:rPr lang="en-US" dirty="0" smtClean="0"/>
              <a:t>Customers receive an additional charge on their bill for processing recyclable commodities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UTC alleviate the cost burden?</a:t>
            </a:r>
          </a:p>
        </p:txBody>
      </p:sp>
    </p:spTree>
    <p:extLst>
      <p:ext uri="{BB962C8B-B14F-4D97-AF65-F5344CB8AC3E}">
        <p14:creationId xmlns:p14="http://schemas.microsoft.com/office/powerpoint/2010/main" val="407702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E299070-F1AA-4562-83F5-DA8DB096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769AC7-76D3-4B5B-B5EF-8F2FEA71F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988" y="1681843"/>
            <a:ext cx="10760075" cy="4674507"/>
          </a:xfrm>
        </p:spPr>
        <p:txBody>
          <a:bodyPr/>
          <a:lstStyle/>
          <a:p>
            <a:r>
              <a:rPr lang="en-US" dirty="0" smtClean="0"/>
              <a:t>“Commodity Credits” become “Commodity Debits”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Monthly charge to customers in addition to collection 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Can be calculated using same tracker methodology already in place</a:t>
            </a:r>
          </a:p>
          <a:p>
            <a:endParaRPr lang="en-US" dirty="0" smtClean="0"/>
          </a:p>
          <a:p>
            <a:r>
              <a:rPr lang="en-US" dirty="0" smtClean="0"/>
              <a:t>Can alter the projection period for commodity adjustments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Allows the company to be more reactive to market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Prevents overpayment of credits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Requires the company to file more often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C0263BB-0C4F-43B3-ACBD-6E1DEC92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2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1753E75-362B-441D-9E42-48581547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A389655-A604-4F4D-B25B-3929FCC3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037173" cy="1088118"/>
          </a:xfrm>
        </p:spPr>
        <p:txBody>
          <a:bodyPr/>
          <a:lstStyle/>
          <a:p>
            <a:r>
              <a:rPr lang="en-US" dirty="0" smtClean="0"/>
              <a:t>Surcharges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BF3AA7-0A1F-4A77-BD5D-7975718D09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71650"/>
            <a:ext cx="7772400" cy="45846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Surcharges to recover the incremental changes in processing cost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Applicable </a:t>
            </a:r>
            <a:r>
              <a:rPr lang="en-US" dirty="0"/>
              <a:t>to collection companies utilizing affiliate-owned MRFs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Based on previously audited costs from a general rate case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Only covers variable operating costs affected by market volatility</a:t>
            </a:r>
          </a:p>
          <a:p>
            <a:r>
              <a:rPr lang="en-US" dirty="0" smtClean="0"/>
              <a:t>Surcharge is a temporary monthly charge to customers appearing on their bill as a separate line item</a:t>
            </a:r>
          </a:p>
          <a:p>
            <a:pPr lvl="1">
              <a:buFont typeface="Calibri Light" panose="020F0302020204030204" pitchFamily="34" charset="0"/>
              <a:buChar char="⁻"/>
            </a:pPr>
            <a:r>
              <a:rPr lang="en-US" dirty="0" smtClean="0"/>
              <a:t>Commission is currently allowing 90 day surcharges;</a:t>
            </a:r>
          </a:p>
          <a:p>
            <a:pPr lvl="1">
              <a:buFont typeface="Calibri Light" panose="020F0302020204030204" pitchFamily="34" charset="0"/>
              <a:buChar char="⁻"/>
            </a:pPr>
            <a:r>
              <a:rPr lang="en-US" dirty="0" smtClean="0"/>
              <a:t>Separate from commodity adjustment and collection rate; now 3 lines on billing for recycling</a:t>
            </a:r>
          </a:p>
          <a:p>
            <a:r>
              <a:rPr lang="en-US" dirty="0" smtClean="0"/>
              <a:t>Based on costs incurred by affiliated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MRF to reduce contamination until longer-term solutions can be sought.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="" xmlns:a16="http://schemas.microsoft.com/office/drawing/2014/main" id="{6053D238-7EE5-4EAD-A292-C8AFA0487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7" b="6504"/>
          <a:stretch/>
        </p:blipFill>
        <p:spPr bwMode="auto">
          <a:xfrm>
            <a:off x="8610600" y="500591"/>
            <a:ext cx="3581400" cy="49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3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6667-DEFF-4BD1-B75E-B82F68F6509A}" type="slidenum">
              <a:rPr lang="en-US" b="1" smtClean="0">
                <a:solidFill>
                  <a:srgbClr val="4472C4"/>
                </a:solidFill>
              </a:rPr>
              <a:t>9</a:t>
            </a:fld>
            <a:endParaRPr lang="en-US" b="1" dirty="0">
              <a:solidFill>
                <a:srgbClr val="4472C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747933" cy="1088118"/>
          </a:xfrm>
        </p:spPr>
        <p:txBody>
          <a:bodyPr>
            <a:normAutofit/>
          </a:bodyPr>
          <a:lstStyle/>
          <a:p>
            <a:r>
              <a:rPr lang="en-US" dirty="0" smtClean="0"/>
              <a:t>Surcharges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C5C94A-D6CE-4B5A-976B-6EA9B20A8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1713">
            <a:off x="8725711" y="65061"/>
            <a:ext cx="2512978" cy="2960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1AB54D-58C3-44C0-8AF7-CEA7A002D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4" y="4217772"/>
            <a:ext cx="3542168" cy="264022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FFC1E98-4C6B-4821-9139-A9D58B9842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71650"/>
            <a:ext cx="6703055" cy="4584699"/>
          </a:xfrm>
        </p:spPr>
        <p:txBody>
          <a:bodyPr>
            <a:normAutofit/>
          </a:bodyPr>
          <a:lstStyle/>
          <a:p>
            <a:r>
              <a:rPr lang="en-US" dirty="0" smtClean="0"/>
              <a:t>Types of costs allowed: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Increase in labor to operate MRFs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Increase in maintenance costs to keep facility running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Increase in utility costs to keep facility running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Increase in disposal costs of contaminants</a:t>
            </a:r>
          </a:p>
          <a:p>
            <a:r>
              <a:rPr lang="en-US" dirty="0" smtClean="0"/>
              <a:t>Costs not allowed: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Capital costs for new equipment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Increased overhead or managerial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Other costs not directly associated with processing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https://kcmicrosoftonlinecom-2.sharepoint.microsoftonline.com/_cts/Document/doc.docx</xsnLocation>
  <cached>True</cached>
  <openByDefault>False</openByDefault>
  <xsnScope>https://kcmicrosoftonlinecom-2.sharepoint.microsoftonline.com</xsnScope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12B26C6ABF3646BF0BF9700DA985E6" ma:contentTypeVersion="15" ma:contentTypeDescription="Create a new document." ma:contentTypeScope="" ma:versionID="f9ae7605f64ecc22e21908e4207350ff">
  <xsd:schema xmlns:xsd="http://www.w3.org/2001/XMLSchema" xmlns:xs="http://www.w3.org/2001/XMLSchema" xmlns:p="http://schemas.microsoft.com/office/2006/metadata/properties" xmlns:ns2="ceb32fa4-9434-4e45-bdef-99df5a9e19a9" xmlns:ns3="92810d9f-85a8-4947-9fd6-c4bbade4f97f" xmlns:ns4="b4d81d3c-419f-489b-874f-f9535eb546db" targetNamespace="http://schemas.microsoft.com/office/2006/metadata/properties" ma:root="true" ma:fieldsID="a20670b3d1ded972daf722dc00f52bc3" ns2:_="" ns3:_="" ns4:_="">
    <xsd:import namespace="ceb32fa4-9434-4e45-bdef-99df5a9e19a9"/>
    <xsd:import namespace="92810d9f-85a8-4947-9fd6-c4bbade4f97f"/>
    <xsd:import namespace="b4d81d3c-419f-489b-874f-f9535eb546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32fa4-9434-4e45-bdef-99df5a9e19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10d9f-85a8-4947-9fd6-c4bbade4f97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81d3c-419f-489b-874f-f9535eb54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192624-82D8-4F51-985A-0C17B177A6F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2DDAE6F-89E5-4254-9D3F-235D6C34F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97928-6FD0-4E5A-A188-ED166030D482}">
  <ds:schemaRefs>
    <ds:schemaRef ds:uri="b4d81d3c-419f-489b-874f-f9535eb546db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2810d9f-85a8-4947-9fd6-c4bbade4f97f"/>
    <ds:schemaRef ds:uri="http://schemas.microsoft.com/office/2006/metadata/properties"/>
    <ds:schemaRef ds:uri="http://schemas.microsoft.com/office/2006/documentManagement/types"/>
    <ds:schemaRef ds:uri="ceb32fa4-9434-4e45-bdef-99df5a9e19a9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76E52E2-9D82-4FC8-83C3-C31F2A199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32fa4-9434-4e45-bdef-99df5a9e19a9"/>
    <ds:schemaRef ds:uri="92810d9f-85a8-4947-9fd6-c4bbade4f97f"/>
    <ds:schemaRef ds:uri="b4d81d3c-419f-489b-874f-f9535eb54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10948</TotalTime>
  <Words>1145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Office Theme</vt:lpstr>
      <vt:lpstr>UTC Rate Setting for Recycling Collection</vt:lpstr>
      <vt:lpstr>Legislative Authority </vt:lpstr>
      <vt:lpstr>Rate Setting Concepts</vt:lpstr>
      <vt:lpstr>Traditional Rate Setting</vt:lpstr>
      <vt:lpstr>Recycling Markets-the New Norm</vt:lpstr>
      <vt:lpstr>How can UTC alleviate the cost burden?</vt:lpstr>
      <vt:lpstr>Commodity Adjustments</vt:lpstr>
      <vt:lpstr>Surcharges</vt:lpstr>
      <vt:lpstr>Surcharges</vt:lpstr>
      <vt:lpstr>So far</vt:lpstr>
      <vt:lpstr>What’s Next?</vt:lpstr>
      <vt:lpstr>Incorporating Costs</vt:lpstr>
      <vt:lpstr>Revenue Sharing</vt:lpstr>
      <vt:lpstr>County Solid Waste Plan Review</vt:lpstr>
      <vt:lpstr>New Norm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Alejandra Garcia</dc:creator>
  <cp:lastModifiedBy>Young, Mike (UTC)</cp:lastModifiedBy>
  <cp:revision>282</cp:revision>
  <dcterms:created xsi:type="dcterms:W3CDTF">2016-03-07T17:58:50Z</dcterms:created>
  <dcterms:modified xsi:type="dcterms:W3CDTF">2018-11-02T22:46:03Z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0x010100A612B26C6ABF3646BF0BF9700DA985E6</vt:lpwstr>
  </property>
</Properties>
</file>