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95" r:id="rId2"/>
    <p:sldId id="299" r:id="rId3"/>
    <p:sldId id="298" r:id="rId4"/>
    <p:sldId id="301" r:id="rId5"/>
    <p:sldId id="300" r:id="rId6"/>
    <p:sldId id="302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DB3"/>
    <a:srgbClr val="D3FAA8"/>
    <a:srgbClr val="D3DEF1"/>
    <a:srgbClr val="3B69BB"/>
    <a:srgbClr val="FFCF37"/>
    <a:srgbClr val="D9E2F3"/>
    <a:srgbClr val="CFF5F2"/>
    <a:srgbClr val="D0DBF0"/>
    <a:srgbClr val="CCF8D4"/>
    <a:srgbClr val="DBFB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0D09EE5-124A-49D2-A226-75500EEF61CB}" type="datetimeFigureOut">
              <a:rPr lang="en-US" smtClean="0"/>
              <a:t>10/2/2019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5D4962F-DC13-4BC8-8FF7-CE7707821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338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7518"/>
            <a:endParaRPr lang="en-US" baseline="0" dirty="0" smtClean="0"/>
          </a:p>
          <a:p>
            <a:pPr defTabSz="967518"/>
            <a:endParaRPr lang="en-US" baseline="0" dirty="0" smtClean="0"/>
          </a:p>
          <a:p>
            <a:pPr defTabSz="967518"/>
            <a:endParaRPr lang="en-US" baseline="0" dirty="0" smtClean="0"/>
          </a:p>
          <a:p>
            <a:pPr defTabSz="967518"/>
            <a:endParaRPr lang="en-US" baseline="0" dirty="0" smtClean="0"/>
          </a:p>
          <a:p>
            <a:pPr defTabSz="967518"/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9A628E4F-335F-45F5-A2FC-FE9487D09098}" type="slidenum">
              <a:rPr lang="en-US">
                <a:solidFill>
                  <a:prstClr val="black"/>
                </a:solidFill>
                <a:latin typeface="Calibri"/>
              </a:rPr>
              <a:pPr defTabSz="931774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84781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9A628E4F-335F-45F5-A2FC-FE9487D09098}" type="slidenum">
              <a:rPr lang="en-US">
                <a:solidFill>
                  <a:prstClr val="black"/>
                </a:solidFill>
                <a:latin typeface="Calibri"/>
              </a:rPr>
              <a:pPr defTabSz="931774">
                <a:defRPr/>
              </a:pPr>
              <a:t>2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425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4463" y="1162050"/>
            <a:ext cx="4181475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Follow along in the handout (copy of Rule) or on the screen.</a:t>
            </a:r>
          </a:p>
          <a:p>
            <a:r>
              <a:rPr lang="en-US" baseline="0" dirty="0" smtClean="0"/>
              <a:t>We will be looking at our framework as it is laid out in rule, starting with Section 010. This is the backbone of the rule.</a:t>
            </a:r>
          </a:p>
          <a:p>
            <a:pPr defTabSz="931774">
              <a:defRPr/>
            </a:pPr>
            <a:endParaRPr lang="en-US" baseline="0" dirty="0" smtClean="0"/>
          </a:p>
          <a:p>
            <a:pPr defTabSz="931774">
              <a:defRPr/>
            </a:pPr>
            <a:r>
              <a:rPr lang="en-US" baseline="0" dirty="0" smtClean="0"/>
              <a:t>This section identifies our statutory authority; our foundation – RCW 70.105D.070(3).</a:t>
            </a:r>
          </a:p>
          <a:p>
            <a:pPr defTabSz="931774">
              <a:defRPr/>
            </a:pPr>
            <a:r>
              <a:rPr lang="en-US" baseline="0" dirty="0" smtClean="0"/>
              <a:t>We won’t go over this statute in detail today, but it is a something you will want to review and be aware of.</a:t>
            </a:r>
          </a:p>
          <a:p>
            <a:pPr defTabSz="931774"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9A628E4F-335F-45F5-A2FC-FE9487D09098}" type="slidenum">
              <a:rPr lang="en-US">
                <a:solidFill>
                  <a:prstClr val="black"/>
                </a:solidFill>
                <a:latin typeface="Calibri"/>
              </a:rPr>
              <a:pPr defTabSz="931774">
                <a:defRPr/>
              </a:pPr>
              <a:t>3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356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rgbClr val="008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ECOLOGO_W-C_Web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3147583" y="5791200"/>
            <a:ext cx="2860343" cy="87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036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9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5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992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24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2057400"/>
            <a:ext cx="9144000" cy="2743200"/>
          </a:xfrm>
          <a:prstGeom prst="rect">
            <a:avLst/>
          </a:prstGeom>
          <a:solidFill>
            <a:srgbClr val="008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2667000"/>
            <a:ext cx="6400800" cy="1371600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ECY_Symbol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0" y="2667000"/>
            <a:ext cx="1948986" cy="1435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4727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83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0" cap="all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06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1000">
                <a:srgbClr val="0083E6"/>
              </a:gs>
              <a:gs pos="0">
                <a:schemeClr val="tx2">
                  <a:lumMod val="40000"/>
                  <a:lumOff val="60000"/>
                </a:schemeClr>
              </a:gs>
              <a:gs pos="76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Rockwell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Century Gothic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ECY_Symbol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7200" y="6184520"/>
            <a:ext cx="914400" cy="6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637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24600"/>
            <a:ext cx="9144000" cy="533400"/>
          </a:xfrm>
          <a:prstGeom prst="rect">
            <a:avLst/>
          </a:prstGeom>
          <a:gradFill flip="none" rotWithShape="1">
            <a:gsLst>
              <a:gs pos="1000">
                <a:srgbClr val="0083E6"/>
              </a:gs>
              <a:gs pos="0">
                <a:schemeClr val="tx2">
                  <a:lumMod val="40000"/>
                  <a:lumOff val="60000"/>
                </a:schemeClr>
              </a:gs>
              <a:gs pos="76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 descr="ECY_Symbol.png"/>
          <p:cNvPicPr>
            <a:picLocks noChangeAspect="1"/>
          </p:cNvPicPr>
          <p:nvPr userDrawn="1"/>
        </p:nvPicPr>
        <p:blipFill>
          <a:blip r:embed="rId2" cstate="screen"/>
          <a:stretch>
            <a:fillRect/>
          </a:stretch>
        </p:blipFill>
        <p:spPr>
          <a:xfrm>
            <a:off x="457200" y="6184520"/>
            <a:ext cx="914400" cy="673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102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  <a:latin typeface="Rockwell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chemeClr val="tx1"/>
                </a:solidFill>
                <a:latin typeface="Century Gothic" pitchFamily="34" charset="0"/>
              </a:defRPr>
            </a:lvl1pPr>
            <a:lvl2pPr>
              <a:defRPr sz="320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defRPr sz="280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chemeClr val="tx1"/>
                </a:solidFill>
                <a:latin typeface="Century Gothic" pitchFamily="34" charset="0"/>
              </a:defRPr>
            </a:lvl4pPr>
            <a:lvl5pPr>
              <a:defRPr sz="2400">
                <a:solidFill>
                  <a:schemeClr val="tx1"/>
                </a:solidFill>
                <a:latin typeface="Century Gothic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5090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40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942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53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8F4C2-470A-4180-B372-3CA232F71800}" type="datetimeFigureOut">
              <a:rPr lang="en-US" smtClean="0"/>
              <a:pPr/>
              <a:t>10/2/2019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201E-BAD4-4887-93F2-D695096208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70C0"/>
          </a:solidFill>
          <a:latin typeface="Rockwell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Waste Reduction Recycling &amp; Education </a:t>
            </a:r>
            <a:br>
              <a:rPr lang="en-US" sz="3200" dirty="0" smtClean="0"/>
            </a:br>
            <a:r>
              <a:rPr lang="en-US" sz="3200" dirty="0" smtClean="0"/>
              <a:t> 2019-2021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ea typeface="Adobe Kaiti Std R" pitchFamily="18" charset="-128"/>
              </a:rPr>
              <a:t>Kelsey Dunne</a:t>
            </a:r>
          </a:p>
          <a:p>
            <a:pPr algn="ctr"/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ea typeface="Adobe Kaiti Std R" pitchFamily="18" charset="-128"/>
              </a:rPr>
              <a:t>Grants Technical Assistance Lead </a:t>
            </a:r>
          </a:p>
          <a:p>
            <a:pPr algn="ctr"/>
            <a:r>
              <a:rPr lang="en-US" sz="2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  <a:ea typeface="Adobe Kaiti Std R" pitchFamily="18" charset="-128"/>
              </a:rPr>
              <a:t>&amp; WRRED Program Coordinator</a:t>
            </a:r>
            <a:endParaRPr lang="en-US" sz="2400" dirty="0">
              <a:solidFill>
                <a:prstClr val="black">
                  <a:lumMod val="65000"/>
                  <a:lumOff val="35000"/>
                </a:prstClr>
              </a:solidFill>
              <a:latin typeface="Century Gothic" pitchFamily="34" charset="0"/>
              <a:ea typeface="Adobe Kaiti Std R" pitchFamily="18" charset="-128"/>
            </a:endParaRPr>
          </a:p>
          <a:p>
            <a:pPr algn="ctr"/>
            <a:endParaRPr lang="en-US" sz="1600" dirty="0">
              <a:solidFill>
                <a:prstClr val="black"/>
              </a:solidFill>
              <a:latin typeface="Adobe Kaiti Std R" pitchFamily="18" charset="-128"/>
              <a:ea typeface="Adobe Kaiti Std R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242358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 Applicants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27539"/>
            <a:ext cx="5084505" cy="454191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2427" y="1106222"/>
            <a:ext cx="4639458" cy="464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27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11 </a:t>
            </a:r>
            <a:r>
              <a:rPr lang="en-US" dirty="0" smtClean="0"/>
              <a:t>Funded Applications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06054" y="1151946"/>
            <a:ext cx="5401524" cy="455410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7395" y="1151945"/>
            <a:ext cx="5657578" cy="4554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217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5251" y="1351667"/>
            <a:ext cx="5107354" cy="49638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Snohomish </a:t>
            </a:r>
            <a:r>
              <a:rPr lang="en-US" sz="2400" dirty="0" smtClean="0"/>
              <a:t>Co PW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/>
              <a:t>City of Walla </a:t>
            </a:r>
            <a:r>
              <a:rPr lang="en-US" sz="2400" dirty="0" smtClean="0"/>
              <a:t>Walla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Spokane </a:t>
            </a:r>
            <a:r>
              <a:rPr lang="en-US" sz="2400" dirty="0"/>
              <a:t>River </a:t>
            </a:r>
            <a:r>
              <a:rPr lang="en-US" sz="2400" dirty="0" smtClean="0"/>
              <a:t>Forum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Zero </a:t>
            </a:r>
            <a:r>
              <a:rPr lang="en-US" sz="2400" dirty="0"/>
              <a:t>Waste </a:t>
            </a:r>
            <a:r>
              <a:rPr lang="en-US" sz="2400" dirty="0" smtClean="0"/>
              <a:t>Washington</a:t>
            </a:r>
          </a:p>
          <a:p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err="1" smtClean="0"/>
              <a:t>HopeWorks</a:t>
            </a:r>
            <a:r>
              <a:rPr lang="en-US" sz="2400" dirty="0" smtClean="0"/>
              <a:t> </a:t>
            </a:r>
            <a:r>
              <a:rPr lang="en-US" sz="2400" dirty="0"/>
              <a:t>Social </a:t>
            </a:r>
            <a:r>
              <a:rPr lang="en-US" sz="2400" dirty="0" smtClean="0"/>
              <a:t>Enterprises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43005" y="1332983"/>
            <a:ext cx="5107354" cy="4963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Clark Co PH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Lewis Co SW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City of SeaTac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Klickitat Co SW</a:t>
            </a:r>
          </a:p>
          <a:p>
            <a:endParaRPr lang="en-US" sz="24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Clallam Co </a:t>
            </a:r>
            <a:r>
              <a:rPr lang="en-US" sz="2400" dirty="0" smtClean="0"/>
              <a:t>PW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sz="2400" dirty="0" smtClean="0"/>
              <a:t>City </a:t>
            </a:r>
            <a:r>
              <a:rPr lang="en-US" sz="2400" dirty="0"/>
              <a:t>of Marysville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387258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059" y="1546413"/>
            <a:ext cx="7395882" cy="4525963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dirty="0" smtClean="0"/>
              <a:t> All contamination reduction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b="1" dirty="0" smtClean="0"/>
              <a:t> ½</a:t>
            </a:r>
            <a:r>
              <a:rPr lang="en-US" sz="3200" dirty="0" smtClean="0"/>
              <a:t> </a:t>
            </a:r>
            <a:r>
              <a:rPr lang="en-US" sz="3200" dirty="0"/>
              <a:t>CROP </a:t>
            </a:r>
            <a:r>
              <a:rPr lang="en-US" sz="3200" dirty="0" smtClean="0"/>
              <a:t>implementation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b="1" dirty="0" smtClean="0"/>
              <a:t> </a:t>
            </a:r>
            <a:r>
              <a:rPr lang="en-US" sz="2000" b="1" dirty="0" smtClean="0"/>
              <a:t>1/3</a:t>
            </a:r>
            <a:r>
              <a:rPr lang="en-US" sz="3200" dirty="0" smtClean="0"/>
              <a:t> CROP development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b="1" dirty="0" smtClean="0"/>
              <a:t> </a:t>
            </a:r>
            <a:r>
              <a:rPr lang="en-US" sz="2000" b="1" dirty="0" smtClean="0"/>
              <a:t>1/3</a:t>
            </a:r>
            <a:r>
              <a:rPr lang="en-US" sz="3200" dirty="0" smtClean="0"/>
              <a:t> Business outreach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endParaRPr lang="en-US" sz="3200" dirty="0" smtClean="0"/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sz="3200" b="1" dirty="0" smtClean="0"/>
              <a:t> ¼</a:t>
            </a:r>
            <a:r>
              <a:rPr lang="en-US" sz="3200" dirty="0" smtClean="0"/>
              <a:t> Targeting multi-family dwellings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56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Funded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930" y="1556945"/>
            <a:ext cx="4483634" cy="44394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Classes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Translation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Newspaper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Cart tagging</a:t>
            </a:r>
          </a:p>
          <a:p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556945"/>
            <a:ext cx="461938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6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32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chemeClr val="tx1"/>
                </a:solidFill>
                <a:latin typeface="Century Gothic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Event tabling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Event recycling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Educational videos</a:t>
            </a:r>
          </a:p>
          <a:p>
            <a:endParaRPr lang="en-US" sz="2800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sz="2800" dirty="0" smtClean="0"/>
              <a:t> Online outreach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7016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2344</TotalTime>
  <Words>187</Words>
  <Application>Microsoft Office PowerPoint</Application>
  <PresentationFormat>On-screen Show (4:3)</PresentationFormat>
  <Paragraphs>64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Adobe Kaiti Std R</vt:lpstr>
      <vt:lpstr>Arial</vt:lpstr>
      <vt:lpstr>Calibri</vt:lpstr>
      <vt:lpstr>Century Gothic</vt:lpstr>
      <vt:lpstr>Rockwell</vt:lpstr>
      <vt:lpstr>Wingdings</vt:lpstr>
      <vt:lpstr>1_Office Theme</vt:lpstr>
      <vt:lpstr>Waste Reduction Recycling &amp; Education   2019-2021</vt:lpstr>
      <vt:lpstr>30 Applicants</vt:lpstr>
      <vt:lpstr>11 Funded Applications</vt:lpstr>
      <vt:lpstr>Funded Projects</vt:lpstr>
      <vt:lpstr>Funded Projects</vt:lpstr>
      <vt:lpstr>Other Funded Projects</vt:lpstr>
    </vt:vector>
  </TitlesOfParts>
  <Company>WA Department of 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Dunne, Kelsey (ECY)</dc:creator>
  <cp:lastModifiedBy>Dunne, Kelsey (ECY)</cp:lastModifiedBy>
  <cp:revision>114</cp:revision>
  <cp:lastPrinted>2019-06-18T18:07:57Z</cp:lastPrinted>
  <dcterms:created xsi:type="dcterms:W3CDTF">2019-06-12T14:45:04Z</dcterms:created>
  <dcterms:modified xsi:type="dcterms:W3CDTF">2019-10-02T23:00:02Z</dcterms:modified>
</cp:coreProperties>
</file>