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6" r:id="rId2"/>
    <p:sldId id="275" r:id="rId3"/>
    <p:sldId id="308" r:id="rId4"/>
    <p:sldId id="304" r:id="rId5"/>
    <p:sldId id="310" r:id="rId6"/>
    <p:sldId id="302" r:id="rId7"/>
    <p:sldId id="298" r:id="rId8"/>
    <p:sldId id="300" r:id="rId9"/>
    <p:sldId id="299" r:id="rId10"/>
    <p:sldId id="257" r:id="rId11"/>
    <p:sldId id="270" r:id="rId12"/>
    <p:sldId id="281" r:id="rId13"/>
    <p:sldId id="283" r:id="rId14"/>
    <p:sldId id="266" r:id="rId15"/>
    <p:sldId id="267" r:id="rId16"/>
    <p:sldId id="303" r:id="rId17"/>
    <p:sldId id="311" r:id="rId18"/>
    <p:sldId id="271" r:id="rId19"/>
    <p:sldId id="284" r:id="rId20"/>
    <p:sldId id="313" r:id="rId21"/>
    <p:sldId id="305" r:id="rId22"/>
    <p:sldId id="285" r:id="rId23"/>
    <p:sldId id="306" r:id="rId24"/>
    <p:sldId id="273" r:id="rId25"/>
    <p:sldId id="307" r:id="rId26"/>
    <p:sldId id="286" r:id="rId27"/>
    <p:sldId id="287" r:id="rId28"/>
    <p:sldId id="288" r:id="rId29"/>
    <p:sldId id="290" r:id="rId30"/>
    <p:sldId id="312" r:id="rId31"/>
    <p:sldId id="293" r:id="rId32"/>
    <p:sldId id="294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94660"/>
  </p:normalViewPr>
  <p:slideViewPr>
    <p:cSldViewPr snapToGrid="0">
      <p:cViewPr varScale="1">
        <p:scale>
          <a:sx n="95" d="100"/>
          <a:sy n="95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D3DB6-3376-4349-A965-EF404F2FCDD0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274BF-881F-44A5-A8D1-C6A6BF1C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0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274BF-881F-44A5-A8D1-C6A6BF1CB1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Provides Washington Conservation Corps (WCC) support to state agencies and</a:t>
            </a:r>
          </a:p>
          <a:p>
            <a:r>
              <a:rPr lang="en-US" dirty="0" smtClean="0"/>
              <a:t>local jurisdictions for disaster relief efforts such as flood response, debris clearing, wildland </a:t>
            </a:r>
          </a:p>
          <a:p>
            <a:r>
              <a:rPr lang="en-US" dirty="0" smtClean="0"/>
              <a:t>fire operations, Volunteer Reception Center (VRC) set-up and operation, and post-disaster </a:t>
            </a:r>
          </a:p>
          <a:p>
            <a:r>
              <a:rPr lang="en-US" dirty="0" smtClean="0"/>
              <a:t>environmental rehabilitation.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274BF-881F-44A5-A8D1-C6A6BF1CB1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7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Moreover, a FEMA-approved hazard mitigation plan is a condition for receiving certain types of non-emergency disaster assistance, including funding for mitigation projects. Ultimately, hazard mitigation planning enables action to reduce loss of life and property, lessening the impact of disasters.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274BF-881F-44A5-A8D1-C6A6BF1CB1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1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136F-187B-4C90-8912-EF2DC1D5C24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0880588-55E3-49BB-B2E3-5E75E3BF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8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136F-187B-4C90-8912-EF2DC1D5C24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880588-55E3-49BB-B2E3-5E75E3BF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9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136F-187B-4C90-8912-EF2DC1D5C24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880588-55E3-49BB-B2E3-5E75E3BF23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342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136F-187B-4C90-8912-EF2DC1D5C24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880588-55E3-49BB-B2E3-5E75E3BF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93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136F-187B-4C90-8912-EF2DC1D5C24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880588-55E3-49BB-B2E3-5E75E3BF23A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2853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136F-187B-4C90-8912-EF2DC1D5C24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880588-55E3-49BB-B2E3-5E75E3BF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51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136F-187B-4C90-8912-EF2DC1D5C24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588-55E3-49BB-B2E3-5E75E3BF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92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136F-187B-4C90-8912-EF2DC1D5C24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588-55E3-49BB-B2E3-5E75E3BF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2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136F-187B-4C90-8912-EF2DC1D5C24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588-55E3-49BB-B2E3-5E75E3BF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1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136F-187B-4C90-8912-EF2DC1D5C24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880588-55E3-49BB-B2E3-5E75E3BF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5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136F-187B-4C90-8912-EF2DC1D5C24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880588-55E3-49BB-B2E3-5E75E3BF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136F-187B-4C90-8912-EF2DC1D5C24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880588-55E3-49BB-B2E3-5E75E3BF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136F-187B-4C90-8912-EF2DC1D5C24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588-55E3-49BB-B2E3-5E75E3BF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8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136F-187B-4C90-8912-EF2DC1D5C24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588-55E3-49BB-B2E3-5E75E3BF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136F-187B-4C90-8912-EF2DC1D5C24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0588-55E3-49BB-B2E3-5E75E3BF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1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136F-187B-4C90-8912-EF2DC1D5C24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880588-55E3-49BB-B2E3-5E75E3BF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2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E136F-187B-4C90-8912-EF2DC1D5C24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880588-55E3-49BB-B2E3-5E75E3BF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0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1151022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Solid Waste Advisory Committee Meeting</a:t>
            </a:r>
            <a:br>
              <a:rPr lang="en-US" dirty="0" smtClean="0"/>
            </a:br>
            <a:r>
              <a:rPr lang="en-US" dirty="0" smtClean="0"/>
              <a:t>July 18,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Emergency Management of Debris and Carcasses from Natural Disaster or Foreign Animal Disease Event</a:t>
            </a:r>
            <a:endParaRPr lang="en-US" dirty="0"/>
          </a:p>
          <a:p>
            <a:pPr algn="ctr"/>
            <a:r>
              <a:rPr lang="en-US" dirty="0" smtClean="0"/>
              <a:t>Chuck Matthews, Southwest Regional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0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262" y="615726"/>
            <a:ext cx="8911687" cy="58706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Potential Major Natural Disaster Debris-Causing Events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16" y="1425082"/>
            <a:ext cx="2531250" cy="1212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90" y="1425794"/>
            <a:ext cx="2531250" cy="1211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90" y="5395122"/>
            <a:ext cx="2531250" cy="1203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53" y="5395122"/>
            <a:ext cx="2531250" cy="1203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16" y="5395123"/>
            <a:ext cx="2531250" cy="12039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53" y="1433688"/>
            <a:ext cx="2531250" cy="12039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53" y="3373948"/>
            <a:ext cx="2531250" cy="1200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90" y="3370191"/>
            <a:ext cx="2531250" cy="12039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16" y="3370191"/>
            <a:ext cx="2531250" cy="12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71709"/>
            <a:ext cx="8911687" cy="667279"/>
          </a:xfrm>
        </p:spPr>
        <p:txBody>
          <a:bodyPr/>
          <a:lstStyle/>
          <a:p>
            <a:pPr algn="ctr"/>
            <a:r>
              <a:rPr lang="en-US" dirty="0" smtClean="0"/>
              <a:t>Debris Types from Natural Disaster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49116"/>
            <a:ext cx="8915400" cy="4523580"/>
          </a:xfrm>
        </p:spPr>
        <p:txBody>
          <a:bodyPr/>
          <a:lstStyle/>
          <a:p>
            <a:r>
              <a:rPr lang="en-US" i="1" dirty="0" smtClean="0"/>
              <a:t>Structural debris (lumber, roofing, ACM, brick, concrete, asphalt, sheetrock, other) </a:t>
            </a:r>
          </a:p>
          <a:p>
            <a:r>
              <a:rPr lang="en-US" i="1" dirty="0" smtClean="0"/>
              <a:t>Furniture and appliances</a:t>
            </a:r>
          </a:p>
          <a:p>
            <a:r>
              <a:rPr lang="en-US" i="1" dirty="0" smtClean="0"/>
              <a:t>Electronics</a:t>
            </a:r>
          </a:p>
          <a:p>
            <a:r>
              <a:rPr lang="en-US" i="1" dirty="0" smtClean="0"/>
              <a:t>Rotted food and other putrescible materials</a:t>
            </a:r>
          </a:p>
          <a:p>
            <a:r>
              <a:rPr lang="en-US" i="1" dirty="0" smtClean="0"/>
              <a:t>Hazardous materials (HHW, Business waste, orphaned hazardous materials)</a:t>
            </a:r>
          </a:p>
          <a:p>
            <a:r>
              <a:rPr lang="en-US" i="1" dirty="0" smtClean="0"/>
              <a:t>Natural debris (downed or damaged trees, log jams)</a:t>
            </a:r>
          </a:p>
          <a:p>
            <a:r>
              <a:rPr lang="en-US" i="1" dirty="0" smtClean="0"/>
              <a:t>Vehicles and similar equipment</a:t>
            </a:r>
          </a:p>
          <a:p>
            <a:r>
              <a:rPr lang="en-US" i="1" dirty="0" smtClean="0"/>
              <a:t>Earthen materials (slides and flood deposits, dam and levy failure)</a:t>
            </a:r>
          </a:p>
          <a:p>
            <a:r>
              <a:rPr lang="en-US" i="1" dirty="0" smtClean="0"/>
              <a:t>Animal carcasses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55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Modeled Coastal Inundation Zones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93" y="1752600"/>
            <a:ext cx="2203664" cy="4624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31" y="1808747"/>
            <a:ext cx="3378749" cy="3143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18" y="1887454"/>
            <a:ext cx="2556150" cy="27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989" y="330889"/>
            <a:ext cx="8911687" cy="640445"/>
          </a:xfrm>
        </p:spPr>
        <p:txBody>
          <a:bodyPr/>
          <a:lstStyle/>
          <a:p>
            <a:pPr algn="ctr"/>
            <a:r>
              <a:rPr lang="en-US" dirty="0"/>
              <a:t>2011 </a:t>
            </a:r>
            <a:r>
              <a:rPr lang="en-US" dirty="0" err="1" smtClean="0"/>
              <a:t>Tōhoku</a:t>
            </a:r>
            <a:r>
              <a:rPr lang="en-US" dirty="0" smtClean="0"/>
              <a:t> Earthquake </a:t>
            </a:r>
            <a:r>
              <a:rPr lang="en-US" dirty="0"/>
              <a:t>and </a:t>
            </a:r>
            <a:r>
              <a:rPr lang="en-US" dirty="0" smtClean="0"/>
              <a:t>Tsunami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" y="4222796"/>
            <a:ext cx="3698302" cy="2344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4222796"/>
            <a:ext cx="3698300" cy="2344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" y="1264555"/>
            <a:ext cx="3716111" cy="2344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294" y="1264555"/>
            <a:ext cx="3698301" cy="2344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03" y="2864520"/>
            <a:ext cx="3698300" cy="23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Cascadia Earthquake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633" y="2334126"/>
            <a:ext cx="5869355" cy="344103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68842" y="4796589"/>
            <a:ext cx="545432" cy="200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764" y="2334126"/>
            <a:ext cx="2953073" cy="344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2007 Chehalis River Flood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097" y="2969341"/>
            <a:ext cx="8915400" cy="2668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7074" y="5855368"/>
            <a:ext cx="3812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Source:</a:t>
            </a:r>
          </a:p>
          <a:p>
            <a:r>
              <a:rPr lang="en-US" sz="1100" i="1" dirty="0" smtClean="0"/>
              <a:t>Lewis </a:t>
            </a:r>
            <a:r>
              <a:rPr lang="en-US" sz="1100" i="1" dirty="0"/>
              <a:t>County Flood Disaster </a:t>
            </a:r>
            <a:r>
              <a:rPr lang="en-US" sz="1100" i="1" dirty="0" smtClean="0"/>
              <a:t>Recovery: January 2009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271962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88105" y="2121893"/>
            <a:ext cx="75879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ESF 3 – Public Works and Engineering 	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 Infrastructure protection and emergency repair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 Infrastructure restoration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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Engineering services and construction management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 Emergency contracting support for life-saving/sustaining services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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</a:rPr>
              <a:t>Debris removal and disposal coordination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 Infrastructure Systems; Critical Transportation; Logistics and Supply Chain Management; Environmental Response/Health and Safety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8105" y="1037123"/>
            <a:ext cx="5855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Debris Management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9307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Ecology Planning Involvement for Debris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Regional Planners work with CSWMP Update to include element on debris management</a:t>
            </a:r>
          </a:p>
          <a:p>
            <a:endParaRPr lang="en-US" dirty="0" smtClean="0"/>
          </a:p>
          <a:p>
            <a:r>
              <a:rPr lang="en-US" dirty="0" smtClean="0"/>
              <a:t>Work with local emergency management departments to ensure debris management sufficiently addressed (</a:t>
            </a:r>
            <a:r>
              <a:rPr lang="en-US" dirty="0" smtClean="0">
                <a:solidFill>
                  <a:schemeClr val="accent1"/>
                </a:solidFill>
              </a:rPr>
              <a:t>Current FEMA $ Incentives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Work with State Planners from EMD, UTC,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45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89174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/>
              <a:t>Foreign Animal Disease in Agriculture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382253"/>
            <a:ext cx="8915400" cy="37776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High Pathogenic Avian Influenza</a:t>
            </a:r>
          </a:p>
          <a:p>
            <a:r>
              <a:rPr lang="en-US" sz="4000" dirty="0" smtClean="0"/>
              <a:t>Foot and Mouth Disease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800" i="1" dirty="0" smtClean="0"/>
              <a:t>There are others but today, these are of most visible concern</a:t>
            </a:r>
            <a:endParaRPr lang="en-US" sz="3800" i="1" dirty="0"/>
          </a:p>
        </p:txBody>
      </p:sp>
    </p:spTree>
    <p:extLst>
      <p:ext uri="{BB962C8B-B14F-4D97-AF65-F5344CB8AC3E}">
        <p14:creationId xmlns:p14="http://schemas.microsoft.com/office/powerpoint/2010/main" val="25254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i="1" dirty="0"/>
              <a:t>Foreign Animal Disease in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671010"/>
            <a:ext cx="8915400" cy="377762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Biosecurity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aintaining </a:t>
            </a:r>
            <a:r>
              <a:rPr lang="en-US" dirty="0" smtClean="0"/>
              <a:t>access to international markets</a:t>
            </a:r>
          </a:p>
          <a:p>
            <a:r>
              <a:rPr lang="en-US" dirty="0" smtClean="0"/>
              <a:t>Both </a:t>
            </a:r>
            <a:r>
              <a:rPr lang="en-US" dirty="0" smtClean="0"/>
              <a:t>HPAI and F&amp;M are </a:t>
            </a:r>
            <a:r>
              <a:rPr lang="en-US" dirty="0" smtClean="0"/>
              <a:t>very virulent diseases and rapid containment is a priority</a:t>
            </a:r>
          </a:p>
          <a:p>
            <a:r>
              <a:rPr lang="en-US" dirty="0" smtClean="0"/>
              <a:t>Risk to human health from either disease in North America is extremely limited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 smtClean="0"/>
              <a:t>HPAI has caused human disease in Asia but different strain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Focus…planning for debris management resulting from…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95537"/>
          </a:xfrm>
        </p:spPr>
        <p:txBody>
          <a:bodyPr/>
          <a:lstStyle/>
          <a:p>
            <a:r>
              <a:rPr lang="en-US" sz="3600" i="1" dirty="0" smtClean="0"/>
              <a:t>Natural disaster such as earthquake, flood, other events, </a:t>
            </a:r>
          </a:p>
          <a:p>
            <a:pPr marL="0" indent="0">
              <a:buNone/>
            </a:pPr>
            <a:endParaRPr lang="en-US" sz="3600" i="1" dirty="0"/>
          </a:p>
          <a:p>
            <a:endParaRPr lang="en-US" sz="3600" i="1" dirty="0" smtClean="0"/>
          </a:p>
          <a:p>
            <a:r>
              <a:rPr lang="en-US" sz="3600" i="1" dirty="0" smtClean="0"/>
              <a:t>Carcass management resulting from  foreign animal disease.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22" y="2878305"/>
            <a:ext cx="1370972" cy="1019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22" y="5392902"/>
            <a:ext cx="1370972" cy="101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Disposal Planning Partners Include…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WSDA/USDA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Ecology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State Department of Health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Local Health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Local Emergency Response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i="1" dirty="0" smtClean="0"/>
              <a:t>Law enforcement to help enforce quarantine.</a:t>
            </a:r>
            <a:r>
              <a:rPr lang="en-US" dirty="0" smtClean="0"/>
              <a:t>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Producers and Trade Assns.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45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USDA/Animal and Plant Health Inspection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Under the Animal Health Protection Act (AHPA; 7 U.S.C. §8301 et seq.), APHIS, in </a:t>
            </a:r>
            <a:r>
              <a:rPr lang="en-US" sz="2800" dirty="0" smtClean="0"/>
              <a:t>cooperation with </a:t>
            </a:r>
            <a:r>
              <a:rPr lang="en-US" sz="2800" dirty="0"/>
              <a:t>state and local animal health officials, has the authority to take extraordinary measures, </a:t>
            </a:r>
            <a:r>
              <a:rPr lang="en-US" sz="2800" dirty="0" smtClean="0"/>
              <a:t>such as </a:t>
            </a:r>
            <a:r>
              <a:rPr lang="en-US" sz="2800" dirty="0"/>
              <a:t>seizing, restricting movement, or euthanizing animals to protect the health of </a:t>
            </a:r>
            <a:r>
              <a:rPr lang="en-US" sz="2800" dirty="0" smtClean="0"/>
              <a:t>other animals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3834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9258"/>
          </a:xfrm>
        </p:spPr>
        <p:txBody>
          <a:bodyPr/>
          <a:lstStyle/>
          <a:p>
            <a:pPr algn="ctr"/>
            <a:r>
              <a:rPr lang="en-US" dirty="0" smtClean="0"/>
              <a:t>Highly </a:t>
            </a:r>
            <a:r>
              <a:rPr lang="en-US" dirty="0"/>
              <a:t>Pathogenic Avian Influenza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Primary carriers are migrating waterfowl.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Often test positive for the virus but not susceptible to the disease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Typically highly contagious and fatal in domestic poultry flocks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69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HPAI 2014-15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During the 2014-15 outbreak</a:t>
            </a:r>
            <a:r>
              <a:rPr lang="en-US" dirty="0"/>
              <a:t>, </a:t>
            </a:r>
            <a:r>
              <a:rPr lang="en-US" dirty="0" smtClean="0"/>
              <a:t>APHIS paid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Euthanize poultry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lean </a:t>
            </a:r>
            <a:r>
              <a:rPr lang="en-US" dirty="0"/>
              <a:t>and disinfect poultry </a:t>
            </a:r>
            <a:r>
              <a:rPr lang="en-US" dirty="0" smtClean="0"/>
              <a:t>premises and equipment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Test </a:t>
            </a:r>
            <a:r>
              <a:rPr lang="en-US" dirty="0"/>
              <a:t>for the AI virus to ensure poultry farms can be safely repopulated.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Indemnify poultry owners for euthanized poultry (</a:t>
            </a:r>
            <a:r>
              <a:rPr lang="en-US" i="1" dirty="0" smtClean="0"/>
              <a:t>Over $190 Million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15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7279"/>
          </a:xfrm>
        </p:spPr>
        <p:txBody>
          <a:bodyPr/>
          <a:lstStyle/>
          <a:p>
            <a:r>
              <a:rPr lang="en-US" dirty="0" smtClean="0"/>
              <a:t>High Pathogenic Avian Influenza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11" y="2377883"/>
            <a:ext cx="3473115" cy="3276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411" y="2377883"/>
            <a:ext cx="4002506" cy="32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2014-15 HPAI Outbreak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037347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cost of the HPAI outbreak to the poultry industry </a:t>
            </a:r>
            <a:r>
              <a:rPr lang="en-US" dirty="0" smtClean="0"/>
              <a:t>was </a:t>
            </a:r>
            <a:r>
              <a:rPr lang="en-US" dirty="0"/>
              <a:t>high.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value of turkey and laying </a:t>
            </a:r>
            <a:r>
              <a:rPr lang="en-US" dirty="0" smtClean="0"/>
              <a:t>hen losses </a:t>
            </a:r>
            <a:r>
              <a:rPr lang="en-US" dirty="0"/>
              <a:t>is estimated at nearly $1.6 billion. Economy-wide losses are estimated at $3.3 billion.</a:t>
            </a:r>
          </a:p>
          <a:p>
            <a:r>
              <a:rPr lang="en-US" dirty="0" smtClean="0"/>
              <a:t>18 </a:t>
            </a:r>
            <a:r>
              <a:rPr lang="en-US" dirty="0"/>
              <a:t>U.S. trading partners </a:t>
            </a:r>
            <a:r>
              <a:rPr lang="en-US" dirty="0" smtClean="0"/>
              <a:t>imposed </a:t>
            </a:r>
            <a:r>
              <a:rPr lang="en-US" dirty="0"/>
              <a:t>bans on </a:t>
            </a:r>
            <a:r>
              <a:rPr lang="en-US" dirty="0" smtClean="0"/>
              <a:t>all shipments </a:t>
            </a:r>
            <a:r>
              <a:rPr lang="en-US" dirty="0"/>
              <a:t>of U.S. poultry and </a:t>
            </a:r>
            <a:r>
              <a:rPr lang="en-US" dirty="0" smtClean="0"/>
              <a:t>products </a:t>
            </a:r>
          </a:p>
          <a:p>
            <a:r>
              <a:rPr lang="en-US" dirty="0" smtClean="0"/>
              <a:t>38 </a:t>
            </a:r>
            <a:r>
              <a:rPr lang="en-US" dirty="0"/>
              <a:t>trading partners </a:t>
            </a:r>
            <a:r>
              <a:rPr lang="en-US" dirty="0" smtClean="0"/>
              <a:t>imposed </a:t>
            </a:r>
            <a:r>
              <a:rPr lang="en-US" dirty="0"/>
              <a:t>partial, or </a:t>
            </a:r>
            <a:r>
              <a:rPr lang="en-US" dirty="0" smtClean="0"/>
              <a:t>regional bans </a:t>
            </a:r>
            <a:r>
              <a:rPr lang="en-US" dirty="0"/>
              <a:t>on shipments from states or parts of states with HPAI cases. </a:t>
            </a:r>
            <a:endParaRPr lang="en-US" dirty="0" smtClean="0"/>
          </a:p>
          <a:p>
            <a:r>
              <a:rPr lang="en-US" dirty="0" smtClean="0"/>
              <a:t>China</a:t>
            </a:r>
            <a:r>
              <a:rPr lang="en-US" dirty="0"/>
              <a:t>, Russia, and </a:t>
            </a:r>
            <a:r>
              <a:rPr lang="en-US" dirty="0" smtClean="0"/>
              <a:t>South Korea</a:t>
            </a:r>
            <a:r>
              <a:rPr lang="en-US" dirty="0"/>
              <a:t>, 3 of the top 10 destinations for U.S. poultry meat in 2014, </a:t>
            </a:r>
            <a:r>
              <a:rPr lang="en-US" dirty="0" smtClean="0"/>
              <a:t>banned </a:t>
            </a:r>
            <a:r>
              <a:rPr lang="en-US" dirty="0"/>
              <a:t>all imports of U.S.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12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20" y="584004"/>
            <a:ext cx="8911687" cy="683322"/>
          </a:xfrm>
        </p:spPr>
        <p:txBody>
          <a:bodyPr/>
          <a:lstStyle/>
          <a:p>
            <a:pPr algn="ctr"/>
            <a:r>
              <a:rPr lang="en-US" dirty="0" smtClean="0"/>
              <a:t>Highly </a:t>
            </a:r>
            <a:r>
              <a:rPr lang="en-US" dirty="0" smtClean="0"/>
              <a:t>Pathogenic Avian Influenza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production facility tests positive for the HPAI virus…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All birds are immediately destroyed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Zone of quarantine and zone of observation are established and expanded as needed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Disposal requirements include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All birds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All feed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All manure and litter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All eggs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All cartons and similar products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71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Highly </a:t>
            </a:r>
            <a:r>
              <a:rPr lang="en-US" dirty="0" smtClean="0"/>
              <a:t>Pathogenic Avian Influenza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09536"/>
            <a:ext cx="8915400" cy="3777622"/>
          </a:xfrm>
        </p:spPr>
        <p:txBody>
          <a:bodyPr/>
          <a:lstStyle/>
          <a:p>
            <a:r>
              <a:rPr lang="en-US" dirty="0" smtClean="0"/>
              <a:t>Current preferred method is </a:t>
            </a:r>
            <a:r>
              <a:rPr lang="en-US" b="1" u="sng" dirty="0" smtClean="0">
                <a:solidFill>
                  <a:schemeClr val="accent1"/>
                </a:solidFill>
              </a:rPr>
              <a:t>composting</a:t>
            </a:r>
            <a:r>
              <a:rPr lang="en-US" dirty="0" smtClean="0"/>
              <a:t> as most </a:t>
            </a:r>
            <a:r>
              <a:rPr lang="en-US" dirty="0" smtClean="0"/>
              <a:t>bio-secure.</a:t>
            </a:r>
            <a:endParaRPr lang="en-US" dirty="0" smtClean="0"/>
          </a:p>
          <a:p>
            <a:r>
              <a:rPr lang="en-US" dirty="0" smtClean="0"/>
              <a:t>Other methods discussed </a:t>
            </a:r>
            <a:r>
              <a:rPr lang="en-US" dirty="0" smtClean="0"/>
              <a:t>include: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Landfilling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Burial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Incineration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Alkaline Hydrolysis</a:t>
            </a:r>
          </a:p>
        </p:txBody>
      </p:sp>
    </p:spTree>
    <p:extLst>
      <p:ext uri="{BB962C8B-B14F-4D97-AF65-F5344CB8AC3E}">
        <p14:creationId xmlns:p14="http://schemas.microsoft.com/office/powerpoint/2010/main" val="5043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3743"/>
          </a:xfrm>
        </p:spPr>
        <p:txBody>
          <a:bodyPr/>
          <a:lstStyle/>
          <a:p>
            <a:pPr algn="ctr"/>
            <a:r>
              <a:rPr lang="en-US" dirty="0" smtClean="0"/>
              <a:t>Foot and Mouth Disease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Viral disease </a:t>
            </a:r>
            <a:r>
              <a:rPr lang="en-US" sz="2400" dirty="0" smtClean="0"/>
              <a:t>affecting: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Cattle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Swine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Sheep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Goats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53354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Foot and Mouth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043" y="2221832"/>
            <a:ext cx="8915400" cy="3777622"/>
          </a:xfrm>
        </p:spPr>
        <p:txBody>
          <a:bodyPr/>
          <a:lstStyle/>
          <a:p>
            <a:r>
              <a:rPr lang="en-US" dirty="0" smtClean="0"/>
              <a:t>In the U.S., the most recent occurrence was in 1929 </a:t>
            </a:r>
          </a:p>
          <a:p>
            <a:r>
              <a:rPr lang="en-US" dirty="0" smtClean="0"/>
              <a:t>Three </a:t>
            </a:r>
            <a:r>
              <a:rPr lang="en-US" dirty="0" smtClean="0"/>
              <a:t>outbreaks between 1914 and 1929 but been disease free </a:t>
            </a:r>
            <a:r>
              <a:rPr lang="en-US" dirty="0" smtClean="0"/>
              <a:t>since</a:t>
            </a:r>
          </a:p>
          <a:p>
            <a:r>
              <a:rPr lang="en-US" dirty="0" smtClean="0"/>
              <a:t>Deliberate infection is major concern for potential source of the disease</a:t>
            </a:r>
          </a:p>
          <a:p>
            <a:r>
              <a:rPr lang="en-US" dirty="0" smtClean="0"/>
              <a:t>Partners include: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WSDA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USDA/APHIS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F.B.I.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Ecology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Dept. of Health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Local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9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286" y="832658"/>
            <a:ext cx="8911687" cy="98812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Disaster Debris v. FAD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508454"/>
              </p:ext>
            </p:extLst>
          </p:nvPr>
        </p:nvGraphicFramePr>
        <p:xfrm>
          <a:off x="2236286" y="3031958"/>
          <a:ext cx="89154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Natural</a:t>
                      </a:r>
                      <a:r>
                        <a:rPr lang="en-US" baseline="0" dirty="0" smtClean="0"/>
                        <a:t> Disaster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Bottom Up Structure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Stafford Act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National Incident Command Structure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Public Assistance, Response &amp; Recovery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Foreign Animal Disease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State and Federal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Response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Not Stafford Act Event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Uses Incident Command Structure but not part of ESF structure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Biosecurity and p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rotection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trade &amp; commerce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96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Significant Disposal Dilma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6969" y="2306472"/>
            <a:ext cx="3283700" cy="3300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795" y="2309482"/>
            <a:ext cx="3247184" cy="326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3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2001 United Kingdom Outbreak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Took 221 days to eradicate</a:t>
            </a:r>
          </a:p>
          <a:p>
            <a:r>
              <a:rPr lang="en-US" dirty="0" smtClean="0"/>
              <a:t>Direct economic impact ~$14 billion or 0.2% of the GDP</a:t>
            </a:r>
          </a:p>
          <a:p>
            <a:r>
              <a:rPr lang="en-US" dirty="0" smtClean="0"/>
              <a:t>Tourism and related industries impact between $6.3 and 7.5 billion</a:t>
            </a:r>
          </a:p>
          <a:p>
            <a:r>
              <a:rPr lang="en-US" dirty="0"/>
              <a:t>4.5 Million Sheep 10 %</a:t>
            </a:r>
          </a:p>
          <a:p>
            <a:r>
              <a:rPr lang="en-US" dirty="0"/>
              <a:t>751,000 Cattle  7 %</a:t>
            </a:r>
          </a:p>
          <a:p>
            <a:r>
              <a:rPr lang="en-US" dirty="0"/>
              <a:t>5% of total Swine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76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2001 United Kingdom Outbreak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Relied primarily on burial and pyres for disposal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468" y="4343391"/>
            <a:ext cx="2359356" cy="1767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824" y="4157448"/>
            <a:ext cx="3913971" cy="2139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78" y="3726081"/>
            <a:ext cx="1977883" cy="25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61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Foot and Mouth </a:t>
            </a:r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Feedlot </a:t>
            </a:r>
            <a:r>
              <a:rPr lang="en-US" dirty="0" smtClean="0"/>
              <a:t>in Eastern Washington </a:t>
            </a:r>
            <a:r>
              <a:rPr lang="en-US" dirty="0" smtClean="0"/>
              <a:t>has ~85,000 animals on-sight</a:t>
            </a:r>
          </a:p>
          <a:p>
            <a:r>
              <a:rPr lang="en-US" dirty="0" smtClean="0"/>
              <a:t>Average weight at roughly 1,250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Means 53,125 tons needing disposal</a:t>
            </a:r>
          </a:p>
          <a:p>
            <a:r>
              <a:rPr lang="en-US" dirty="0" smtClean="0"/>
              <a:t>Disposal </a:t>
            </a:r>
            <a:r>
              <a:rPr lang="en-US" dirty="0"/>
              <a:t>o</a:t>
            </a:r>
            <a:r>
              <a:rPr lang="en-US" dirty="0" smtClean="0"/>
              <a:t>ptions under consideration…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Bury and walk away</a:t>
            </a:r>
          </a:p>
          <a:p>
            <a:r>
              <a:rPr lang="en-US" dirty="0" smtClean="0"/>
              <a:t>Depopulation method is also a mystery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6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Natural Disaster Debris Management</a:t>
            </a:r>
            <a:br>
              <a:rPr lang="en-US" dirty="0"/>
            </a:br>
            <a:r>
              <a:rPr lang="en-US" dirty="0"/>
              <a:t>Planning Partners </a:t>
            </a:r>
            <a:r>
              <a:rPr lang="en-US" dirty="0" smtClean="0"/>
              <a:t>(Local)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Emergency Planning </a:t>
            </a:r>
            <a:r>
              <a:rPr lang="en-US" dirty="0" smtClean="0"/>
              <a:t>Departments (</a:t>
            </a:r>
            <a:r>
              <a:rPr lang="en-US" i="1" dirty="0" smtClean="0"/>
              <a:t>not necessarily the same as Emergency Planning Committee required by EPCRA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City and County Public Works Departments</a:t>
            </a:r>
          </a:p>
          <a:p>
            <a:r>
              <a:rPr lang="en-US" dirty="0" smtClean="0"/>
              <a:t>Jurisdictional Health Departments</a:t>
            </a:r>
          </a:p>
          <a:p>
            <a:r>
              <a:rPr lang="en-US" dirty="0" smtClean="0"/>
              <a:t>Public and Private Waste Handling Facilities</a:t>
            </a:r>
          </a:p>
          <a:p>
            <a:r>
              <a:rPr lang="en-US" dirty="0" smtClean="0"/>
              <a:t>Waste Haulers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9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Local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Value in connecting County Solid Waste Control Plans to Local Emergency Management Plans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7507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Natural Disaster Debris Management</a:t>
            </a:r>
            <a:br>
              <a:rPr lang="en-US" dirty="0"/>
            </a:br>
            <a:r>
              <a:rPr lang="en-US" dirty="0"/>
              <a:t>Planning Partners </a:t>
            </a:r>
            <a:r>
              <a:rPr lang="en-US" dirty="0" smtClean="0"/>
              <a:t>(State)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 Department, Emergency Management Div.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State Emergency Operations Center</a:t>
            </a:r>
          </a:p>
          <a:p>
            <a:r>
              <a:rPr lang="en-US" dirty="0" smtClean="0"/>
              <a:t>Ecology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Washington Conservation Corp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Spills</a:t>
            </a:r>
          </a:p>
          <a:p>
            <a:r>
              <a:rPr lang="en-US" dirty="0" smtClean="0"/>
              <a:t>Department of Enterprise 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Contracts and Procurement</a:t>
            </a:r>
          </a:p>
          <a:p>
            <a:r>
              <a:rPr lang="en-US" dirty="0" smtClean="0"/>
              <a:t>Utilities and Transportation Commission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Debris Hauling Issues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3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Natural Disaster Debris Management</a:t>
            </a:r>
            <a:br>
              <a:rPr lang="en-US" dirty="0"/>
            </a:br>
            <a:r>
              <a:rPr lang="en-US" i="1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Washington State Emergency Management Division (</a:t>
            </a:r>
            <a:r>
              <a:rPr lang="en-US" i="1" dirty="0" smtClean="0"/>
              <a:t>WA Military Dept.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Houses the State Emergency Operations Center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Maintains the “</a:t>
            </a:r>
            <a:r>
              <a:rPr lang="en-US" i="1" dirty="0" smtClean="0"/>
              <a:t>Washington </a:t>
            </a:r>
            <a:r>
              <a:rPr lang="en-US" i="1" dirty="0"/>
              <a:t>State Comprehensive Emergency Management </a:t>
            </a:r>
            <a:r>
              <a:rPr lang="en-US" i="1" dirty="0" smtClean="0"/>
              <a:t>Plan</a:t>
            </a:r>
            <a:r>
              <a:rPr lang="en-US" dirty="0" smtClean="0"/>
              <a:t>” (mirrors the National Response Framework)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Primary Coordinators between State/local govt. and FEMA during emergencies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Coordinates State Agency Responses (</a:t>
            </a:r>
            <a:r>
              <a:rPr lang="en-US" i="1" dirty="0" smtClean="0"/>
              <a:t>not necessarily in lead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Review of Local Plans (Hazard Mitigation, Hazardous Emergency Response </a:t>
            </a:r>
            <a:r>
              <a:rPr lang="en-US" dirty="0" smtClean="0"/>
              <a:t>Plans</a:t>
            </a:r>
            <a:r>
              <a:rPr lang="en-US" dirty="0"/>
              <a:t>)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Houses State </a:t>
            </a:r>
            <a:r>
              <a:rPr lang="en-US" dirty="0" smtClean="0"/>
              <a:t>Emergency </a:t>
            </a:r>
            <a:r>
              <a:rPr lang="en-US" dirty="0" smtClean="0"/>
              <a:t>Management </a:t>
            </a:r>
            <a:r>
              <a:rPr lang="en-US" dirty="0" smtClean="0"/>
              <a:t>Council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4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97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State Emergency Management Council</a:t>
            </a:r>
            <a:br>
              <a:rPr lang="en-US" dirty="0" smtClean="0"/>
            </a:br>
            <a:r>
              <a:rPr lang="en-US" sz="1800" dirty="0" smtClean="0"/>
              <a:t>RCW 38.52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80147"/>
            <a:ext cx="8915400" cy="431503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Members 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Representatives of City and County Government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Local and State Law Enforcement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State Military Department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Department of Ecology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State and Local Fire Chiefs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Seismology Safety Experts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State and Local Emergency Management Directors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Emergency Medical Care Professionals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Search and Rescue Volunteers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Building Officials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Private Sector (</a:t>
            </a:r>
            <a:r>
              <a:rPr lang="en-US" i="1" dirty="0" err="1" smtClean="0"/>
              <a:t>Haz</a:t>
            </a:r>
            <a:r>
              <a:rPr lang="en-US" i="1" dirty="0" smtClean="0"/>
              <a:t>. Materials and Emergency Mgt. Expertise</a:t>
            </a:r>
            <a:r>
              <a:rPr lang="en-US" dirty="0" smtClean="0"/>
              <a:t>)</a:t>
            </a:r>
          </a:p>
          <a:p>
            <a:r>
              <a:rPr lang="en-US" dirty="0"/>
              <a:t>Advises the Governor on emergency preparedness </a:t>
            </a:r>
            <a:r>
              <a:rPr lang="en-US" dirty="0" smtClean="0"/>
              <a:t>matters</a:t>
            </a:r>
          </a:p>
          <a:p>
            <a:r>
              <a:rPr lang="en-US" dirty="0" smtClean="0"/>
              <a:t>Subcommittee functions as the “Intrastate </a:t>
            </a:r>
            <a:r>
              <a:rPr lang="en-US" dirty="0"/>
              <a:t>Mutual Aid </a:t>
            </a:r>
            <a:r>
              <a:rPr lang="en-US" dirty="0" smtClean="0"/>
              <a:t>Committee”</a:t>
            </a:r>
            <a:endParaRPr lang="en-US" dirty="0"/>
          </a:p>
          <a:p>
            <a:r>
              <a:rPr lang="en-US" dirty="0"/>
              <a:t>Statute requires the State Emergency Management Council (or a subcommittee) to meet as the State Emergency Response Commissions required by the Federal “Emergency Planning and Right-to-Know Act”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Reviews local emergency response plans (hazardous materials)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Report to the Governor and Legislature on statewide compliance with EPCRA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0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Natural Disaster Debris Management</a:t>
            </a:r>
            <a:br>
              <a:rPr lang="en-US" dirty="0"/>
            </a:br>
            <a:r>
              <a:rPr lang="en-US" i="1" dirty="0"/>
              <a:t>Planning </a:t>
            </a:r>
            <a:r>
              <a:rPr lang="en-US" i="1" dirty="0" smtClean="0"/>
              <a:t>Partners (Federal)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Federal </a:t>
            </a:r>
            <a:r>
              <a:rPr lang="en-US" b="1" dirty="0" smtClean="0"/>
              <a:t>Emergency Management Agency </a:t>
            </a:r>
            <a:r>
              <a:rPr lang="en-US" dirty="0" smtClean="0"/>
              <a:t>(</a:t>
            </a:r>
            <a:r>
              <a:rPr lang="en-US" i="1" dirty="0" smtClean="0"/>
              <a:t>Dept. of Homeland Security</a:t>
            </a:r>
            <a:r>
              <a:rPr lang="en-US" dirty="0" smtClean="0"/>
              <a:t>)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 smtClean="0"/>
              <a:t>Hazard Mitigation Planning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 smtClean="0"/>
              <a:t>Public Assistance Program</a:t>
            </a:r>
          </a:p>
          <a:p>
            <a:r>
              <a:rPr lang="en-US" b="1" dirty="0" smtClean="0"/>
              <a:t>Environmental Protection Agency</a:t>
            </a:r>
          </a:p>
          <a:p>
            <a:r>
              <a:rPr lang="en-US" b="1" dirty="0"/>
              <a:t>U.S. Army Corp of Engineers</a:t>
            </a:r>
          </a:p>
          <a:p>
            <a:r>
              <a:rPr lang="en-US" b="1" dirty="0" smtClean="0"/>
              <a:t>U.S </a:t>
            </a:r>
            <a:r>
              <a:rPr lang="en-US" b="1" dirty="0"/>
              <a:t>Coast Guard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9381523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6270</TotalTime>
  <Words>1266</Words>
  <Application>Microsoft Office PowerPoint</Application>
  <PresentationFormat>Widescreen</PresentationFormat>
  <Paragraphs>205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Wingdings</vt:lpstr>
      <vt:lpstr>Wingdings 3</vt:lpstr>
      <vt:lpstr>Wisp</vt:lpstr>
      <vt:lpstr>Solid Waste Advisory Committee Meeting July 18, 2018</vt:lpstr>
      <vt:lpstr>Focus…planning for debris management resulting from…</vt:lpstr>
      <vt:lpstr>Disaster Debris v. FAD</vt:lpstr>
      <vt:lpstr>Natural Disaster Debris Management Planning Partners (Local)</vt:lpstr>
      <vt:lpstr>Local Planning</vt:lpstr>
      <vt:lpstr>Natural Disaster Debris Management Planning Partners (State)</vt:lpstr>
      <vt:lpstr>Natural Disaster Debris Management Planning</vt:lpstr>
      <vt:lpstr>State Emergency Management Council RCW 38.52</vt:lpstr>
      <vt:lpstr>Natural Disaster Debris Management Planning Partners (Federal)</vt:lpstr>
      <vt:lpstr>Potential Major Natural Disaster Debris-Causing Events</vt:lpstr>
      <vt:lpstr>Debris Types from Natural Disaster</vt:lpstr>
      <vt:lpstr>Modeled Coastal Inundation Zones</vt:lpstr>
      <vt:lpstr>2011 Tōhoku Earthquake and Tsunami</vt:lpstr>
      <vt:lpstr>Cascadia Earthquake</vt:lpstr>
      <vt:lpstr>2007 Chehalis River Flood  </vt:lpstr>
      <vt:lpstr>PowerPoint Presentation</vt:lpstr>
      <vt:lpstr>Ecology Planning Involvement for Debris Management</vt:lpstr>
      <vt:lpstr>Foreign Animal Disease in Agriculture</vt:lpstr>
      <vt:lpstr>Foreign Animal Disease in Agriculture</vt:lpstr>
      <vt:lpstr>Disposal Planning Partners Include…</vt:lpstr>
      <vt:lpstr>USDA/Animal and Plant Health Inspection Service</vt:lpstr>
      <vt:lpstr>Highly Pathogenic Avian Influenza</vt:lpstr>
      <vt:lpstr>HPAI 2014-15</vt:lpstr>
      <vt:lpstr>High Pathogenic Avian Influenza</vt:lpstr>
      <vt:lpstr>2014-15 HPAI Outbreak</vt:lpstr>
      <vt:lpstr>Highly Pathogenic Avian Influenza</vt:lpstr>
      <vt:lpstr>Highly Pathogenic Avian Influenza</vt:lpstr>
      <vt:lpstr>Foot and Mouth Disease</vt:lpstr>
      <vt:lpstr>Foot and Mouth Disease</vt:lpstr>
      <vt:lpstr>Significant Disposal Dilma</vt:lpstr>
      <vt:lpstr>2001 United Kingdom Outbreak</vt:lpstr>
      <vt:lpstr>2001 United Kingdom Outbreak</vt:lpstr>
      <vt:lpstr>Foot and Mouth Disease</vt:lpstr>
    </vt:vector>
  </TitlesOfParts>
  <Company>test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Debris Management</dc:title>
  <dc:creator>Chuck Matthews</dc:creator>
  <cp:lastModifiedBy>Chuck Matthews</cp:lastModifiedBy>
  <cp:revision>97</cp:revision>
  <dcterms:created xsi:type="dcterms:W3CDTF">2017-09-20T21:44:23Z</dcterms:created>
  <dcterms:modified xsi:type="dcterms:W3CDTF">2018-07-17T20:59:19Z</dcterms:modified>
</cp:coreProperties>
</file>