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9" r:id="rId6"/>
    <p:sldMasterId id="2147483699" r:id="rId7"/>
    <p:sldMasterId id="2147483720" r:id="rId8"/>
  </p:sldMasterIdLst>
  <p:notesMasterIdLst>
    <p:notesMasterId r:id="rId59"/>
  </p:notesMasterIdLst>
  <p:sldIdLst>
    <p:sldId id="364" r:id="rId9"/>
    <p:sldId id="284" r:id="rId10"/>
    <p:sldId id="542" r:id="rId11"/>
    <p:sldId id="340" r:id="rId12"/>
    <p:sldId id="461" r:id="rId13"/>
    <p:sldId id="365" r:id="rId14"/>
    <p:sldId id="278" r:id="rId15"/>
    <p:sldId id="274" r:id="rId16"/>
    <p:sldId id="2426" r:id="rId17"/>
    <p:sldId id="3636" r:id="rId18"/>
    <p:sldId id="3622" r:id="rId19"/>
    <p:sldId id="3632" r:id="rId20"/>
    <p:sldId id="1401" r:id="rId21"/>
    <p:sldId id="3657" r:id="rId22"/>
    <p:sldId id="3734" r:id="rId23"/>
    <p:sldId id="1364" r:id="rId24"/>
    <p:sldId id="3702" r:id="rId25"/>
    <p:sldId id="577" r:id="rId26"/>
    <p:sldId id="3643" r:id="rId27"/>
    <p:sldId id="3732" r:id="rId28"/>
    <p:sldId id="3733" r:id="rId29"/>
    <p:sldId id="3735" r:id="rId30"/>
    <p:sldId id="3736" r:id="rId31"/>
    <p:sldId id="3450" r:id="rId32"/>
    <p:sldId id="260" r:id="rId33"/>
    <p:sldId id="256" r:id="rId34"/>
    <p:sldId id="281" r:id="rId35"/>
    <p:sldId id="279" r:id="rId36"/>
    <p:sldId id="275" r:id="rId37"/>
    <p:sldId id="273" r:id="rId38"/>
    <p:sldId id="289" r:id="rId39"/>
    <p:sldId id="601" r:id="rId40"/>
    <p:sldId id="262" r:id="rId41"/>
    <p:sldId id="271" r:id="rId42"/>
    <p:sldId id="2413" r:id="rId43"/>
    <p:sldId id="3633" r:id="rId44"/>
    <p:sldId id="2416" r:id="rId45"/>
    <p:sldId id="2417" r:id="rId46"/>
    <p:sldId id="2418" r:id="rId47"/>
    <p:sldId id="2419" r:id="rId48"/>
    <p:sldId id="2420" r:id="rId49"/>
    <p:sldId id="2423" r:id="rId50"/>
    <p:sldId id="2421" r:id="rId51"/>
    <p:sldId id="2424" r:id="rId52"/>
    <p:sldId id="2425" r:id="rId53"/>
    <p:sldId id="2427" r:id="rId54"/>
    <p:sldId id="3638" r:id="rId55"/>
    <p:sldId id="3637" r:id="rId56"/>
    <p:sldId id="627" r:id="rId57"/>
    <p:sldId id="362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6/11/relationships/changesInfo" Target="changesInfos/changesInfo1.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son, Caleb G (ECY)" userId="e8141315-2d63-4643-8f46-28e1ea7d1561" providerId="ADAL" clId="{6C793392-D7DB-447B-808F-4E9325790F3D}"/>
    <pc:docChg chg="modSld">
      <pc:chgData name="Carlson, Caleb G (ECY)" userId="e8141315-2d63-4643-8f46-28e1ea7d1561" providerId="ADAL" clId="{6C793392-D7DB-447B-808F-4E9325790F3D}" dt="2024-03-13T18:34:38.366" v="11" actId="20577"/>
      <pc:docMkLst>
        <pc:docMk/>
      </pc:docMkLst>
      <pc:sldChg chg="modSp mod">
        <pc:chgData name="Carlson, Caleb G (ECY)" userId="e8141315-2d63-4643-8f46-28e1ea7d1561" providerId="ADAL" clId="{6C793392-D7DB-447B-808F-4E9325790F3D}" dt="2024-03-13T15:50:46.216" v="2" actId="1076"/>
        <pc:sldMkLst>
          <pc:docMk/>
          <pc:sldMk cId="3634605724" sldId="260"/>
        </pc:sldMkLst>
        <pc:spChg chg="mod">
          <ac:chgData name="Carlson, Caleb G (ECY)" userId="e8141315-2d63-4643-8f46-28e1ea7d1561" providerId="ADAL" clId="{6C793392-D7DB-447B-808F-4E9325790F3D}" dt="2024-03-13T15:50:46.216" v="2" actId="1076"/>
          <ac:spMkLst>
            <pc:docMk/>
            <pc:sldMk cId="3634605724" sldId="260"/>
            <ac:spMk id="4" creationId="{00000000-0000-0000-0000-000000000000}"/>
          </ac:spMkLst>
        </pc:spChg>
      </pc:sldChg>
      <pc:sldChg chg="modSp mod">
        <pc:chgData name="Carlson, Caleb G (ECY)" userId="e8141315-2d63-4643-8f46-28e1ea7d1561" providerId="ADAL" clId="{6C793392-D7DB-447B-808F-4E9325790F3D}" dt="2024-03-13T18:34:38.366" v="11" actId="20577"/>
        <pc:sldMkLst>
          <pc:docMk/>
          <pc:sldMk cId="3518378581" sldId="3622"/>
        </pc:sldMkLst>
        <pc:spChg chg="mod">
          <ac:chgData name="Carlson, Caleb G (ECY)" userId="e8141315-2d63-4643-8f46-28e1ea7d1561" providerId="ADAL" clId="{6C793392-D7DB-447B-808F-4E9325790F3D}" dt="2024-03-13T18:34:38.366" v="11" actId="20577"/>
          <ac:spMkLst>
            <pc:docMk/>
            <pc:sldMk cId="3518378581" sldId="3622"/>
            <ac:spMk id="21" creationId="{27349411-0189-6E5E-1FF4-4FC65043C23D}"/>
          </ac:spMkLst>
        </pc:spChg>
      </pc:sldChg>
      <pc:sldChg chg="modSp mod">
        <pc:chgData name="Carlson, Caleb G (ECY)" userId="e8141315-2d63-4643-8f46-28e1ea7d1561" providerId="ADAL" clId="{6C793392-D7DB-447B-808F-4E9325790F3D}" dt="2024-03-13T15:50:27.128" v="0" actId="20577"/>
        <pc:sldMkLst>
          <pc:docMk/>
          <pc:sldMk cId="1465756821" sldId="3633"/>
        </pc:sldMkLst>
        <pc:spChg chg="mod">
          <ac:chgData name="Carlson, Caleb G (ECY)" userId="e8141315-2d63-4643-8f46-28e1ea7d1561" providerId="ADAL" clId="{6C793392-D7DB-447B-808F-4E9325790F3D}" dt="2024-03-13T15:50:27.128" v="0" actId="20577"/>
          <ac:spMkLst>
            <pc:docMk/>
            <pc:sldMk cId="1465756821" sldId="3633"/>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034DF-53D0-43B8-854F-0E9D247C0249}"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B45A6-7B9F-43D4-BD87-2460E6097DC3}" type="slidenum">
              <a:rPr lang="en-US" smtClean="0"/>
              <a:t>‹#›</a:t>
            </a:fld>
            <a:endParaRPr lang="en-US"/>
          </a:p>
        </p:txBody>
      </p:sp>
    </p:spTree>
    <p:extLst>
      <p:ext uri="{BB962C8B-B14F-4D97-AF65-F5344CB8AC3E}">
        <p14:creationId xmlns:p14="http://schemas.microsoft.com/office/powerpoint/2010/main" val="2921911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469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69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23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30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316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3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97885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Clr>
                <a:srgbClr val="FF0000"/>
              </a:buClr>
              <a:buSzPts val="1200"/>
              <a:buFont typeface="Calibri" panose="020F0502020204030204" pitchFamily="34" charset="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 for inviting me, my name is Alli Kingfisher, I’m the Lead for Ecology’s Organics Team and the Director of the Washington Center for Sustainable Food Management. My team is part of the Policy sections of Ecology’s Solid Waste Management Program.</a:t>
            </a:r>
          </a:p>
          <a:p>
            <a:pPr marL="0" marR="0" lvl="0" indent="0">
              <a:lnSpc>
                <a:spcPct val="107000"/>
              </a:lnSpc>
              <a:spcBef>
                <a:spcPts val="0"/>
              </a:spcBef>
              <a:spcAft>
                <a:spcPts val="800"/>
              </a:spcAft>
              <a:buClr>
                <a:srgbClr val="FF0000"/>
              </a:buClr>
              <a:buSzPts val="1200"/>
              <a:buFont typeface="Calibri" panose="020F050202020403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Clr>
                <a:srgbClr val="FF0000"/>
              </a:buClr>
              <a:buSzPts val="1200"/>
              <a:buFont typeface="Calibri" panose="020F0502020204030204" pitchFamily="34" charset="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morning I will be discussing some of the major parts and implementation of the 2022 OML.</a:t>
            </a:r>
          </a:p>
          <a:p>
            <a:endParaRPr lang="en-US" dirty="0"/>
          </a:p>
          <a:p>
            <a:pPr rtl="0"/>
            <a:r>
              <a:rPr lang="en-US" b="1" dirty="0"/>
              <a:t>For the August 16 OML Part 2 presentation we will cover:</a:t>
            </a:r>
          </a:p>
          <a:p>
            <a:pPr rtl="0">
              <a:buFont typeface="Arial" panose="020B0604020202020204" pitchFamily="34" charset="0"/>
              <a:buChar char="•"/>
            </a:pPr>
            <a:r>
              <a:rPr lang="en-US" dirty="0"/>
              <a:t>Ecology's support of reducing methane emissions: </a:t>
            </a:r>
          </a:p>
          <a:p>
            <a:pPr rtl="0">
              <a:buFont typeface="Arial" panose="020B0604020202020204" pitchFamily="34" charset="0"/>
              <a:buChar char="•"/>
            </a:pPr>
            <a:r>
              <a:rPr lang="en-US" dirty="0"/>
              <a:t>State of Organics in Washington (Content developed by: Dawn Marie and Mary; Presented by: Mary)</a:t>
            </a:r>
          </a:p>
          <a:p>
            <a:pPr rtl="0">
              <a:buFont typeface="Arial" panose="020B0604020202020204" pitchFamily="34" charset="0"/>
              <a:buChar char="•"/>
            </a:pPr>
            <a:r>
              <a:rPr lang="en-US" dirty="0"/>
              <a:t>Finance Study (Janine -- </a:t>
            </a:r>
            <a:r>
              <a:rPr lang="en-US" i="1" dirty="0"/>
              <a:t>how much time do you need</a:t>
            </a:r>
            <a:r>
              <a:rPr lang="en-US" dirty="0"/>
              <a:t>?)</a:t>
            </a:r>
          </a:p>
          <a:p>
            <a:pPr rtl="0">
              <a:buFont typeface="Arial" panose="020B0604020202020204" pitchFamily="34" charset="0"/>
              <a:buChar char="•"/>
            </a:pPr>
            <a:r>
              <a:rPr lang="en-US" dirty="0"/>
              <a:t>1799 section-by-section: </a:t>
            </a:r>
          </a:p>
          <a:p>
            <a:pPr marL="742950" lvl="1" indent="-285750" rtl="0">
              <a:buFont typeface="Arial" panose="020B0604020202020204" pitchFamily="34" charset="0"/>
              <a:buChar char="•"/>
            </a:pPr>
            <a:r>
              <a:rPr lang="en-US" dirty="0"/>
              <a:t>Section of law,</a:t>
            </a:r>
          </a:p>
          <a:p>
            <a:pPr marL="742950" lvl="1" indent="-285750" rtl="0">
              <a:buFont typeface="Arial" panose="020B0604020202020204" pitchFamily="34" charset="0"/>
              <a:buChar char="•"/>
            </a:pPr>
            <a:r>
              <a:rPr lang="en-US" dirty="0"/>
              <a:t>Intent of section</a:t>
            </a:r>
          </a:p>
          <a:p>
            <a:pPr marL="742950" lvl="1" indent="-285750" rtl="0">
              <a:buFont typeface="Arial" panose="020B0604020202020204" pitchFamily="34" charset="0"/>
              <a:buChar char="•"/>
            </a:pPr>
            <a:r>
              <a:rPr lang="en-US" dirty="0"/>
              <a:t>Overview of Implementation</a:t>
            </a:r>
          </a:p>
          <a:p>
            <a:pPr marL="742950" lvl="1" indent="-285750" rtl="0">
              <a:buFont typeface="Arial" panose="020B0604020202020204" pitchFamily="34" charset="0"/>
              <a:buChar char="•"/>
            </a:pPr>
            <a:r>
              <a:rPr lang="en-US" dirty="0"/>
              <a:t>Challenges of implementation</a:t>
            </a:r>
          </a:p>
          <a:p>
            <a:pPr marL="742950" lvl="1" indent="-285750" rtl="0">
              <a:buFont typeface="Arial" panose="020B0604020202020204" pitchFamily="34" charset="0"/>
              <a:buChar char="•"/>
            </a:pPr>
            <a:r>
              <a:rPr lang="en-US" dirty="0"/>
              <a:t> Opportunities for improvement</a:t>
            </a:r>
          </a:p>
          <a:p>
            <a:pPr rtl="0">
              <a:buFont typeface="Arial" panose="020B0604020202020204" pitchFamily="34" charset="0"/>
              <a:buChar char="•"/>
            </a:pPr>
            <a:r>
              <a:rPr lang="en-US" dirty="0"/>
              <a:t>Wrap-up--summary?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38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775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0CE20-71D9-46F9-8C2D-279B859072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971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a:t>
            </a:r>
            <a:r>
              <a:rPr lang="en-US" baseline="0" dirty="0"/>
              <a:t> 11/16/22 - AJ</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44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69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62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a:t>
            </a:r>
            <a:r>
              <a:rPr lang="en-US" baseline="0" dirty="0"/>
              <a:t> 11/16/22 - AJ</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69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758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legislative proviso directed Ecology to hire a contractor to do a Full Emissions Life Cycle Assessment comparing emissions from managing Spokane’s 250,000 tons per year of waste through their Waste to Energy Facility to emissions from other available technologies to manage that waste should Waste to Energy cease operating.</a:t>
            </a:r>
          </a:p>
          <a:p>
            <a:endParaRPr lang="en-US" dirty="0"/>
          </a:p>
          <a:p>
            <a:r>
              <a:rPr lang="en-US" dirty="0"/>
              <a:t>The other available technologies are landfills in the region. The contractor will compare Waste to Energy emissions to those from emissions expected at Roosevelt Regional Landfill, Greater Wenatchee Landfill, and Finley-Buttes Landfill for the tonnage from Spokane that could go to them.</a:t>
            </a:r>
          </a:p>
          <a:p>
            <a:endParaRPr lang="en-US" dirty="0"/>
          </a:p>
          <a:p>
            <a:r>
              <a:rPr lang="en-US" dirty="0"/>
              <a:t>The proviso stems from a clause in the Clean Energy Transformation Act that will allow energy produced from Spokane Waste to Energy to continue to be used by the local utility in the future if the Dept. of Commerce and Ecology determines that greenhouse gas impacts from Waste to Energy compared to other options has less of an impact. This determination must be based on an emissions life cycle assessment of greenhouse gases.</a:t>
            </a:r>
          </a:p>
          <a:p>
            <a:endParaRPr lang="en-US" dirty="0"/>
          </a:p>
          <a:p>
            <a:r>
              <a:rPr lang="en-US" dirty="0"/>
              <a:t>Recycling, green waste, and household hazardous waste services provided in the Spokane area are presumed to continue under all scenarios so are not factored into the assessment.</a:t>
            </a:r>
          </a:p>
          <a:p>
            <a:endParaRPr lang="en-US" dirty="0"/>
          </a:p>
          <a:p>
            <a:r>
              <a:rPr lang="en-US" dirty="0"/>
              <a:t>The report must be completed by year’s end. The contractor (CDM Smith Inc.) was awarded $160,000, under the budget proviso of $200,000. </a:t>
            </a:r>
          </a:p>
          <a:p>
            <a:endParaRPr lang="en-US" dirty="0"/>
          </a:p>
          <a:p>
            <a:r>
              <a:rPr lang="en-US" dirty="0"/>
              <a:t>The City of Spokane, Solid Waste Program staff with life cycle assessment experience, an Ecology greenhouse gas person from Air Quality, and the Dept of Commerce are part of the team working with the contractor.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062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860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95700-871D-9AAE-6C74-B9443BEB8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BE104-3F92-6D97-C5E8-B06ABB3CC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15BFE-C4BA-0FF2-5551-9F8E3ACE4F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FC0C7D-0AD4-F8A4-74A0-0B6531450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0B1E5-491F-4A5F-871D-963705128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68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66613-E134-8D69-64DF-21E1AFA89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2E102-DB80-9B0C-27BC-5D00D9B6696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C96348B-9FC9-80E8-EC2B-CCBD8DD0D5C7}"/>
              </a:ext>
            </a:extLst>
          </p:cNvPr>
          <p:cNvSpPr>
            <a:spLocks noGrp="1"/>
          </p:cNvSpPr>
          <p:nvPr>
            <p:ph type="body" idx="1"/>
          </p:nvPr>
        </p:nvSpPr>
        <p:spPr/>
        <p:txBody>
          <a:bodyPr/>
          <a:lstStyle/>
          <a:p>
            <a:pPr marL="0" marR="0">
              <a:spcBef>
                <a:spcPts val="0"/>
              </a:spcBef>
              <a:spcAft>
                <a:spcPts val="0"/>
              </a:spcAft>
            </a:pPr>
            <a:r>
              <a:rPr lang="en-US" sz="1800" dirty="0">
                <a:effectLst/>
                <a:latin typeface="Courier New" panose="02070309020205020404" pitchFamily="49" charset="0"/>
                <a:ea typeface="Courier New" panose="02070309020205020404" pitchFamily="49" charset="0"/>
              </a:rPr>
              <a:t>To help reduce confusion and contamination, require black/grey bins for landfill bins, blue for recycling and green/brown for organics bins.  New bins by July 1, 2024 and all bins by Jan 1, 2030</a:t>
            </a:r>
            <a:endParaRPr lang="en-US" dirty="0"/>
          </a:p>
        </p:txBody>
      </p:sp>
      <p:sp>
        <p:nvSpPr>
          <p:cNvPr id="4" name="Slide Number Placeholder 3">
            <a:extLst>
              <a:ext uri="{FF2B5EF4-FFF2-40B4-BE49-F238E27FC236}">
                <a16:creationId xmlns:a16="http://schemas.microsoft.com/office/drawing/2014/main" id="{A58444FF-346E-2699-93A1-50789E6B967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29B66-321A-4840-A1FE-65118E7D3C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2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D3538A25-76C2-4F86-B623-84E319FB9626}"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01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389B500-6D61-4A71-AAFC-B5C87BBCE534}" type="datetime1">
              <a:rPr lang="en-US" smtClean="0"/>
              <a:t>3/13/2024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274519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5787F8-70ED-425B-9A96-EAD6E182C89C}" type="datetime1">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556349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8E55A9-93A0-49DE-86C0-605CACB03B03}"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041984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
        <p:nvSpPr>
          <p:cNvPr id="3" name="Date Placeholder 2"/>
          <p:cNvSpPr>
            <a:spLocks noGrp="1"/>
          </p:cNvSpPr>
          <p:nvPr>
            <p:ph type="dt" sz="half" idx="10"/>
          </p:nvPr>
        </p:nvSpPr>
        <p:spPr/>
        <p:txBody>
          <a:bodyPr/>
          <a:lstStyle/>
          <a:p>
            <a:fld id="{03CB181F-F03E-40B4-BFF9-661BF78DBB1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586689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
        <p:nvSpPr>
          <p:cNvPr id="3" name="Date Placeholder 2"/>
          <p:cNvSpPr>
            <a:spLocks noGrp="1"/>
          </p:cNvSpPr>
          <p:nvPr>
            <p:ph type="dt" sz="half" idx="10"/>
          </p:nvPr>
        </p:nvSpPr>
        <p:spPr/>
        <p:txBody>
          <a:bodyPr/>
          <a:lstStyle/>
          <a:p>
            <a:fld id="{3715BD78-C72A-48EE-B34E-7C5005C06780}"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980955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
        <p:nvSpPr>
          <p:cNvPr id="3" name="Date Placeholder 2"/>
          <p:cNvSpPr>
            <a:spLocks noGrp="1"/>
          </p:cNvSpPr>
          <p:nvPr>
            <p:ph type="dt" sz="half" idx="10"/>
          </p:nvPr>
        </p:nvSpPr>
        <p:spPr/>
        <p:txBody>
          <a:bodyPr/>
          <a:lstStyle/>
          <a:p>
            <a:fld id="{0D4A7F74-8D34-409A-9654-3EAD624E33BB}"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73098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4A2188-0155-454A-BB2F-1879FF52E91D}" type="datetime1">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2090024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B36F857-804E-4E8C-A7BD-CB6D8EE2E7AA}"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726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921000"/>
            <a:ext cx="8466667" cy="553104"/>
          </a:xfrm>
        </p:spPr>
        <p:txBody>
          <a:bodyPr anchor="b">
            <a:normAutofit/>
          </a:bodyPr>
          <a:lstStyle>
            <a:lvl1pPr algn="l">
              <a:defRPr sz="2400"/>
            </a:lvl1pPr>
          </a:lstStyle>
          <a:p>
            <a:r>
              <a:rPr lang="en-US" dirty="0"/>
              <a:t>ADA Accessibility</a:t>
            </a:r>
          </a:p>
        </p:txBody>
      </p:sp>
      <p:sp>
        <p:nvSpPr>
          <p:cNvPr id="4" name="Date Placeholder 3"/>
          <p:cNvSpPr>
            <a:spLocks noGrp="1"/>
          </p:cNvSpPr>
          <p:nvPr>
            <p:ph type="dt" sz="half" idx="10"/>
          </p:nvPr>
        </p:nvSpPr>
        <p:spPr/>
        <p:txBody>
          <a:bodyPr/>
          <a:lstStyle/>
          <a:p>
            <a:fld id="{30A8687E-2E3E-4E45-AA13-C55B8ACC2A25}"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1F89ED9-E10A-DEC4-8127-19222C1F695F}"/>
              </a:ext>
            </a:extLst>
          </p:cNvPr>
          <p:cNvSpPr>
            <a:spLocks noGrp="1"/>
          </p:cNvSpPr>
          <p:nvPr>
            <p:ph idx="1"/>
          </p:nvPr>
        </p:nvSpPr>
        <p:spPr>
          <a:xfrm>
            <a:off x="609600" y="3474105"/>
            <a:ext cx="8466666" cy="2596496"/>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3338972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856463" y="4266454"/>
            <a:ext cx="8471094"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856461" y="5299105"/>
            <a:ext cx="8471095"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9476" y="912225"/>
            <a:ext cx="1708734" cy="1983653"/>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5C80A0C-E686-5769-34D0-8618D363F29A}"/>
              </a:ext>
            </a:extLst>
          </p:cNvPr>
          <p:cNvPicPr>
            <a:picLocks noChangeAspect="1"/>
          </p:cNvPicPr>
          <p:nvPr userDrawn="1"/>
        </p:nvPicPr>
        <p:blipFill>
          <a:blip r:embed="rId3"/>
          <a:stretch>
            <a:fillRect/>
          </a:stretch>
        </p:blipFill>
        <p:spPr>
          <a:xfrm>
            <a:off x="0" y="-24560"/>
            <a:ext cx="12192000" cy="239419"/>
          </a:xfrm>
          <a:prstGeom prst="rect">
            <a:avLst/>
          </a:prstGeom>
        </p:spPr>
      </p:pic>
    </p:spTree>
    <p:extLst>
      <p:ext uri="{BB962C8B-B14F-4D97-AF65-F5344CB8AC3E}">
        <p14:creationId xmlns:p14="http://schemas.microsoft.com/office/powerpoint/2010/main" val="1867532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AF6390-46A9-4F8B-A532-8968DF968206}"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119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66D077-D24E-ECD9-4263-F2AEE04892BF}"/>
              </a:ext>
            </a:extLst>
          </p:cNvPr>
          <p:cNvPicPr>
            <a:picLocks noChangeAspect="1"/>
          </p:cNvPicPr>
          <p:nvPr userDrawn="1"/>
        </p:nvPicPr>
        <p:blipFill>
          <a:blip r:embed="rId2"/>
          <a:stretch>
            <a:fillRect/>
          </a:stretch>
        </p:blipFill>
        <p:spPr>
          <a:xfrm>
            <a:off x="0" y="-24560"/>
            <a:ext cx="12192000" cy="365125"/>
          </a:xfrm>
          <a:prstGeom prst="rect">
            <a:avLst/>
          </a:prstGeom>
        </p:spPr>
      </p:pic>
    </p:spTree>
    <p:extLst>
      <p:ext uri="{BB962C8B-B14F-4D97-AF65-F5344CB8AC3E}">
        <p14:creationId xmlns:p14="http://schemas.microsoft.com/office/powerpoint/2010/main" val="196635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0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a:extLst>
              <a:ext uri="{FF2B5EF4-FFF2-40B4-BE49-F238E27FC236}">
                <a16:creationId xmlns:a16="http://schemas.microsoft.com/office/drawing/2014/main" id="{6A34AEDC-1C4E-59FC-88A4-882C0BB37574}"/>
              </a:ext>
            </a:extLst>
          </p:cNvPr>
          <p:cNvPicPr>
            <a:picLocks noChangeAspect="1"/>
          </p:cNvPicPr>
          <p:nvPr userDrawn="1"/>
        </p:nvPicPr>
        <p:blipFill>
          <a:blip r:embed="rId2"/>
          <a:stretch>
            <a:fillRect/>
          </a:stretch>
        </p:blipFill>
        <p:spPr>
          <a:xfrm>
            <a:off x="0" y="-24559"/>
            <a:ext cx="12192000" cy="239418"/>
          </a:xfrm>
          <a:prstGeom prst="rect">
            <a:avLst/>
          </a:prstGeom>
        </p:spPr>
      </p:pic>
    </p:spTree>
    <p:extLst>
      <p:ext uri="{BB962C8B-B14F-4D97-AF65-F5344CB8AC3E}">
        <p14:creationId xmlns:p14="http://schemas.microsoft.com/office/powerpoint/2010/main" val="2753828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a:extLst>
              <a:ext uri="{FF2B5EF4-FFF2-40B4-BE49-F238E27FC236}">
                <a16:creationId xmlns:a16="http://schemas.microsoft.com/office/drawing/2014/main" id="{14904AEB-8FB1-E861-CFDA-9A1AA2460716}"/>
              </a:ext>
            </a:extLst>
          </p:cNvPr>
          <p:cNvPicPr>
            <a:picLocks noChangeAspect="1"/>
          </p:cNvPicPr>
          <p:nvPr userDrawn="1"/>
        </p:nvPicPr>
        <p:blipFill>
          <a:blip r:embed="rId2"/>
          <a:stretch>
            <a:fillRect/>
          </a:stretch>
        </p:blipFill>
        <p:spPr>
          <a:xfrm>
            <a:off x="0" y="-24560"/>
            <a:ext cx="12192000" cy="239419"/>
          </a:xfrm>
          <a:prstGeom prst="rect">
            <a:avLst/>
          </a:prstGeom>
        </p:spPr>
      </p:pic>
    </p:spTree>
    <p:extLst>
      <p:ext uri="{BB962C8B-B14F-4D97-AF65-F5344CB8AC3E}">
        <p14:creationId xmlns:p14="http://schemas.microsoft.com/office/powerpoint/2010/main" val="782863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9" name="Picture 8">
            <a:extLst>
              <a:ext uri="{FF2B5EF4-FFF2-40B4-BE49-F238E27FC236}">
                <a16:creationId xmlns:a16="http://schemas.microsoft.com/office/drawing/2014/main" id="{723EA6F7-C8FE-28D8-0C48-831D4B53A067}"/>
              </a:ext>
            </a:extLst>
          </p:cNvPr>
          <p:cNvPicPr>
            <a:picLocks noChangeAspect="1"/>
          </p:cNvPicPr>
          <p:nvPr userDrawn="1"/>
        </p:nvPicPr>
        <p:blipFill>
          <a:blip r:embed="rId3"/>
          <a:stretch>
            <a:fillRect/>
          </a:stretch>
        </p:blipFill>
        <p:spPr>
          <a:xfrm>
            <a:off x="0" y="-24559"/>
            <a:ext cx="12192000" cy="365126"/>
          </a:xfrm>
          <a:prstGeom prst="rect">
            <a:avLst/>
          </a:prstGeom>
        </p:spPr>
      </p:pic>
    </p:spTree>
    <p:extLst>
      <p:ext uri="{BB962C8B-B14F-4D97-AF65-F5344CB8AC3E}">
        <p14:creationId xmlns:p14="http://schemas.microsoft.com/office/powerpoint/2010/main" val="23459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604854" y="683918"/>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5" name="Date Placeholder 4"/>
          <p:cNvSpPr>
            <a:spLocks noGrp="1"/>
          </p:cNvSpPr>
          <p:nvPr>
            <p:ph type="dt" sz="half" idx="10"/>
          </p:nvPr>
        </p:nvSpPr>
        <p:spPr/>
        <p:txBody>
          <a:bodyPr/>
          <a:lstStyle/>
          <a:p>
            <a:fld id="{2034D1F8-A36D-498A-9300-4D61564B1F0D}"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4" name="Picture 3">
            <a:extLst>
              <a:ext uri="{FF2B5EF4-FFF2-40B4-BE49-F238E27FC236}">
                <a16:creationId xmlns:a16="http://schemas.microsoft.com/office/drawing/2014/main" id="{013C05DF-4BDE-214F-AFC8-37B8B0676ADB}"/>
              </a:ext>
            </a:extLst>
          </p:cNvPr>
          <p:cNvPicPr>
            <a:picLocks noChangeAspect="1"/>
          </p:cNvPicPr>
          <p:nvPr userDrawn="1"/>
        </p:nvPicPr>
        <p:blipFill>
          <a:blip r:embed="rId2"/>
          <a:stretch>
            <a:fillRect/>
          </a:stretch>
        </p:blipFill>
        <p:spPr>
          <a:xfrm>
            <a:off x="0" y="-24560"/>
            <a:ext cx="12192000" cy="500653"/>
          </a:xfrm>
          <a:prstGeom prst="rect">
            <a:avLst/>
          </a:prstGeom>
        </p:spPr>
      </p:pic>
    </p:spTree>
    <p:extLst>
      <p:ext uri="{BB962C8B-B14F-4D97-AF65-F5344CB8AC3E}">
        <p14:creationId xmlns:p14="http://schemas.microsoft.com/office/powerpoint/2010/main" val="714182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0097" y="802326"/>
            <a:ext cx="1702191" cy="441931"/>
          </a:xfrm>
          <a:prstGeom prst="rect">
            <a:avLst/>
          </a:prstGeom>
        </p:spPr>
      </p:pic>
      <p:pic>
        <p:nvPicPr>
          <p:cNvPr id="9" name="Picture 8">
            <a:extLst>
              <a:ext uri="{FF2B5EF4-FFF2-40B4-BE49-F238E27FC236}">
                <a16:creationId xmlns:a16="http://schemas.microsoft.com/office/drawing/2014/main" id="{D62667E2-46D3-0C55-8F9B-5DCA754ACAF9}"/>
              </a:ext>
            </a:extLst>
          </p:cNvPr>
          <p:cNvPicPr>
            <a:picLocks noChangeAspect="1"/>
          </p:cNvPicPr>
          <p:nvPr userDrawn="1"/>
        </p:nvPicPr>
        <p:blipFill>
          <a:blip r:embed="rId3"/>
          <a:stretch>
            <a:fillRect/>
          </a:stretch>
        </p:blipFill>
        <p:spPr>
          <a:xfrm>
            <a:off x="0" y="-24560"/>
            <a:ext cx="12192000" cy="500653"/>
          </a:xfrm>
          <a:prstGeom prst="rect">
            <a:avLst/>
          </a:prstGeom>
        </p:spPr>
      </p:pic>
    </p:spTree>
    <p:extLst>
      <p:ext uri="{BB962C8B-B14F-4D97-AF65-F5344CB8AC3E}">
        <p14:creationId xmlns:p14="http://schemas.microsoft.com/office/powerpoint/2010/main" val="50718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214184"/>
            <a:ext cx="12192000" cy="6522904"/>
          </a:xfrm>
          <a:prstGeom prst="rect">
            <a:avLst/>
          </a:prstGeom>
          <a:solidFill>
            <a:srgbClr val="7A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Tree>
    <p:extLst>
      <p:ext uri="{BB962C8B-B14F-4D97-AF65-F5344CB8AC3E}">
        <p14:creationId xmlns:p14="http://schemas.microsoft.com/office/powerpoint/2010/main" val="3585596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6" name="Rectangle 5"/>
          <p:cNvSpPr/>
          <p:nvPr userDrawn="1"/>
        </p:nvSpPr>
        <p:spPr>
          <a:xfrm>
            <a:off x="0" y="197708"/>
            <a:ext cx="12192000" cy="6660292"/>
          </a:xfrm>
          <a:prstGeom prst="rect">
            <a:avLst/>
          </a:prstGeom>
          <a:solidFill>
            <a:srgbClr val="FFD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Tree>
    <p:extLst>
      <p:ext uri="{BB962C8B-B14F-4D97-AF65-F5344CB8AC3E}">
        <p14:creationId xmlns:p14="http://schemas.microsoft.com/office/powerpoint/2010/main" val="1521929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ransition Slide">
    <p:spTree>
      <p:nvGrpSpPr>
        <p:cNvPr id="1" name=""/>
        <p:cNvGrpSpPr/>
        <p:nvPr/>
      </p:nvGrpSpPr>
      <p:grpSpPr>
        <a:xfrm>
          <a:off x="0" y="0"/>
          <a:ext cx="0" cy="0"/>
          <a:chOff x="0" y="0"/>
          <a:chExt cx="0" cy="0"/>
        </a:xfrm>
      </p:grpSpPr>
      <p:sp>
        <p:nvSpPr>
          <p:cNvPr id="6" name="Rectangle 5"/>
          <p:cNvSpPr/>
          <p:nvPr userDrawn="1"/>
        </p:nvSpPr>
        <p:spPr>
          <a:xfrm>
            <a:off x="0" y="189470"/>
            <a:ext cx="12192000" cy="6668530"/>
          </a:xfrm>
          <a:prstGeom prst="rect">
            <a:avLst/>
          </a:prstGeom>
          <a:solidFill>
            <a:srgbClr val="80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Tree>
    <p:extLst>
      <p:ext uri="{BB962C8B-B14F-4D97-AF65-F5344CB8AC3E}">
        <p14:creationId xmlns:p14="http://schemas.microsoft.com/office/powerpoint/2010/main" val="176292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CE56A876-E33B-4576-A8F7-D4E5A573B191}" type="datetime1">
              <a:rPr lang="en-US" smtClean="0"/>
              <a:t>3/13/2024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1059655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55375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8957" y="840111"/>
            <a:ext cx="1702191" cy="441931"/>
          </a:xfrm>
          <a:prstGeom prst="rect">
            <a:avLst/>
          </a:prstGeom>
        </p:spPr>
      </p:pic>
      <p:pic>
        <p:nvPicPr>
          <p:cNvPr id="7" name="Picture 6">
            <a:extLst>
              <a:ext uri="{FF2B5EF4-FFF2-40B4-BE49-F238E27FC236}">
                <a16:creationId xmlns:a16="http://schemas.microsoft.com/office/drawing/2014/main" id="{88753C1C-AE7C-EA51-8CB4-E9B98C68B2BD}"/>
              </a:ext>
            </a:extLst>
          </p:cNvPr>
          <p:cNvPicPr>
            <a:picLocks noChangeAspect="1"/>
          </p:cNvPicPr>
          <p:nvPr userDrawn="1"/>
        </p:nvPicPr>
        <p:blipFill>
          <a:blip r:embed="rId3"/>
          <a:stretch>
            <a:fillRect/>
          </a:stretch>
        </p:blipFill>
        <p:spPr>
          <a:xfrm>
            <a:off x="0" y="-24560"/>
            <a:ext cx="12192000" cy="263457"/>
          </a:xfrm>
          <a:prstGeom prst="rect">
            <a:avLst/>
          </a:prstGeom>
        </p:spPr>
      </p:pic>
    </p:spTree>
    <p:extLst>
      <p:ext uri="{BB962C8B-B14F-4D97-AF65-F5344CB8AC3E}">
        <p14:creationId xmlns:p14="http://schemas.microsoft.com/office/powerpoint/2010/main" val="3349333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6" name="Picture 5">
            <a:extLst>
              <a:ext uri="{FF2B5EF4-FFF2-40B4-BE49-F238E27FC236}">
                <a16:creationId xmlns:a16="http://schemas.microsoft.com/office/drawing/2014/main" id="{98DC2DAC-A62D-0DB2-27A9-6AA077FCAAB9}"/>
              </a:ext>
            </a:extLst>
          </p:cNvPr>
          <p:cNvPicPr>
            <a:picLocks noChangeAspect="1"/>
          </p:cNvPicPr>
          <p:nvPr userDrawn="1"/>
        </p:nvPicPr>
        <p:blipFill>
          <a:blip r:embed="rId3"/>
          <a:stretch>
            <a:fillRect/>
          </a:stretch>
        </p:blipFill>
        <p:spPr>
          <a:xfrm>
            <a:off x="0" y="-24559"/>
            <a:ext cx="12192000" cy="211264"/>
          </a:xfrm>
          <a:prstGeom prst="rect">
            <a:avLst/>
          </a:prstGeom>
        </p:spPr>
      </p:pic>
    </p:spTree>
    <p:extLst>
      <p:ext uri="{BB962C8B-B14F-4D97-AF65-F5344CB8AC3E}">
        <p14:creationId xmlns:p14="http://schemas.microsoft.com/office/powerpoint/2010/main" val="401440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11" name="Picture 10">
            <a:extLst>
              <a:ext uri="{FF2B5EF4-FFF2-40B4-BE49-F238E27FC236}">
                <a16:creationId xmlns:a16="http://schemas.microsoft.com/office/drawing/2014/main" id="{995FC0E0-DF1B-D6A8-690B-C937A1C1E3FE}"/>
              </a:ext>
            </a:extLst>
          </p:cNvPr>
          <p:cNvPicPr>
            <a:picLocks noChangeAspect="1"/>
          </p:cNvPicPr>
          <p:nvPr userDrawn="1"/>
        </p:nvPicPr>
        <p:blipFill>
          <a:blip r:embed="rId3"/>
          <a:stretch>
            <a:fillRect/>
          </a:stretch>
        </p:blipFill>
        <p:spPr>
          <a:xfrm>
            <a:off x="0" y="-24559"/>
            <a:ext cx="12192000" cy="280694"/>
          </a:xfrm>
          <a:prstGeom prst="rect">
            <a:avLst/>
          </a:prstGeom>
        </p:spPr>
      </p:pic>
    </p:spTree>
    <p:extLst>
      <p:ext uri="{BB962C8B-B14F-4D97-AF65-F5344CB8AC3E}">
        <p14:creationId xmlns:p14="http://schemas.microsoft.com/office/powerpoint/2010/main" val="923476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6" name="Picture 5">
            <a:extLst>
              <a:ext uri="{FF2B5EF4-FFF2-40B4-BE49-F238E27FC236}">
                <a16:creationId xmlns:a16="http://schemas.microsoft.com/office/drawing/2014/main" id="{62982C57-5E03-4EE9-05D2-6EB83D5DB4E7}"/>
              </a:ext>
            </a:extLst>
          </p:cNvPr>
          <p:cNvPicPr>
            <a:picLocks noChangeAspect="1"/>
          </p:cNvPicPr>
          <p:nvPr userDrawn="1"/>
        </p:nvPicPr>
        <p:blipFill>
          <a:blip r:embed="rId3"/>
          <a:stretch>
            <a:fillRect/>
          </a:stretch>
        </p:blipFill>
        <p:spPr>
          <a:xfrm>
            <a:off x="0" y="-24559"/>
            <a:ext cx="12192000" cy="246982"/>
          </a:xfrm>
          <a:prstGeom prst="rect">
            <a:avLst/>
          </a:prstGeom>
        </p:spPr>
      </p:pic>
    </p:spTree>
    <p:extLst>
      <p:ext uri="{BB962C8B-B14F-4D97-AF65-F5344CB8AC3E}">
        <p14:creationId xmlns:p14="http://schemas.microsoft.com/office/powerpoint/2010/main" val="364134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6" name="Picture 5">
            <a:extLst>
              <a:ext uri="{FF2B5EF4-FFF2-40B4-BE49-F238E27FC236}">
                <a16:creationId xmlns:a16="http://schemas.microsoft.com/office/drawing/2014/main" id="{3E392A7A-BF1D-5C89-05A4-1C305AFB3BE2}"/>
              </a:ext>
            </a:extLst>
          </p:cNvPr>
          <p:cNvPicPr>
            <a:picLocks noChangeAspect="1"/>
          </p:cNvPicPr>
          <p:nvPr userDrawn="1"/>
        </p:nvPicPr>
        <p:blipFill>
          <a:blip r:embed="rId3"/>
          <a:stretch>
            <a:fillRect/>
          </a:stretch>
        </p:blipFill>
        <p:spPr>
          <a:xfrm>
            <a:off x="0" y="-24560"/>
            <a:ext cx="12192000" cy="263457"/>
          </a:xfrm>
          <a:prstGeom prst="rect">
            <a:avLst/>
          </a:prstGeom>
        </p:spPr>
      </p:pic>
    </p:spTree>
    <p:extLst>
      <p:ext uri="{BB962C8B-B14F-4D97-AF65-F5344CB8AC3E}">
        <p14:creationId xmlns:p14="http://schemas.microsoft.com/office/powerpoint/2010/main" val="1678812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13D99C1-02A8-7A3F-D690-681140F44F7E}"/>
              </a:ext>
            </a:extLst>
          </p:cNvPr>
          <p:cNvPicPr>
            <a:picLocks noChangeAspect="1"/>
          </p:cNvPicPr>
          <p:nvPr userDrawn="1"/>
        </p:nvPicPr>
        <p:blipFill>
          <a:blip r:embed="rId2"/>
          <a:stretch>
            <a:fillRect/>
          </a:stretch>
        </p:blipFill>
        <p:spPr>
          <a:xfrm>
            <a:off x="0" y="-24560"/>
            <a:ext cx="12192000" cy="239419"/>
          </a:xfrm>
          <a:prstGeom prst="rect">
            <a:avLst/>
          </a:prstGeom>
        </p:spPr>
      </p:pic>
    </p:spTree>
    <p:extLst>
      <p:ext uri="{BB962C8B-B14F-4D97-AF65-F5344CB8AC3E}">
        <p14:creationId xmlns:p14="http://schemas.microsoft.com/office/powerpoint/2010/main" val="1353999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921000"/>
            <a:ext cx="8466667" cy="553104"/>
          </a:xfrm>
        </p:spPr>
        <p:txBody>
          <a:bodyPr anchor="b">
            <a:normAutofit/>
          </a:bodyPr>
          <a:lstStyle>
            <a:lvl1pPr algn="l">
              <a:defRPr sz="2400"/>
            </a:lvl1pPr>
          </a:lstStyle>
          <a:p>
            <a:r>
              <a:rPr lang="en-US" dirty="0"/>
              <a:t>ADA Accessibility</a:t>
            </a:r>
          </a:p>
        </p:txBody>
      </p:sp>
      <p:sp>
        <p:nvSpPr>
          <p:cNvPr id="4" name="Date Placeholder 3"/>
          <p:cNvSpPr>
            <a:spLocks noGrp="1"/>
          </p:cNvSpPr>
          <p:nvPr>
            <p:ph type="dt" sz="half" idx="10"/>
          </p:nvPr>
        </p:nvSpPr>
        <p:spPr/>
        <p:txBody>
          <a:bodyPr/>
          <a:lstStyle/>
          <a:p>
            <a:fld id="{F24574BA-3DF4-47C3-8BF2-CDD945C99436}"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1F89ED9-E10A-DEC4-8127-19222C1F695F}"/>
              </a:ext>
            </a:extLst>
          </p:cNvPr>
          <p:cNvSpPr>
            <a:spLocks noGrp="1"/>
          </p:cNvSpPr>
          <p:nvPr>
            <p:ph idx="1"/>
          </p:nvPr>
        </p:nvSpPr>
        <p:spPr>
          <a:xfrm>
            <a:off x="609600" y="3474105"/>
            <a:ext cx="8466666" cy="2596496"/>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pic>
        <p:nvPicPr>
          <p:cNvPr id="3" name="Picture 2">
            <a:extLst>
              <a:ext uri="{FF2B5EF4-FFF2-40B4-BE49-F238E27FC236}">
                <a16:creationId xmlns:a16="http://schemas.microsoft.com/office/drawing/2014/main" id="{D8E511EE-00CB-8E4C-833F-FAA4EF2C43BD}"/>
              </a:ext>
            </a:extLst>
          </p:cNvPr>
          <p:cNvPicPr>
            <a:picLocks noChangeAspect="1"/>
          </p:cNvPicPr>
          <p:nvPr userDrawn="1"/>
        </p:nvPicPr>
        <p:blipFill>
          <a:blip r:embed="rId2"/>
          <a:stretch>
            <a:fillRect/>
          </a:stretch>
        </p:blipFill>
        <p:spPr>
          <a:xfrm>
            <a:off x="0" y="-24560"/>
            <a:ext cx="12192000" cy="239419"/>
          </a:xfrm>
          <a:prstGeom prst="rect">
            <a:avLst/>
          </a:prstGeom>
        </p:spPr>
      </p:pic>
    </p:spTree>
    <p:extLst>
      <p:ext uri="{BB962C8B-B14F-4D97-AF65-F5344CB8AC3E}">
        <p14:creationId xmlns:p14="http://schemas.microsoft.com/office/powerpoint/2010/main" val="2333778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Option 1">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2189"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372190" y="5315730"/>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715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154931" y="3976513"/>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154932" y="5217923"/>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30395" y="3782634"/>
            <a:ext cx="1289843" cy="1462038"/>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with a sun and a green circle&#10;&#10;Description automatically generated">
            <a:extLst>
              <a:ext uri="{FF2B5EF4-FFF2-40B4-BE49-F238E27FC236}">
                <a16:creationId xmlns:a16="http://schemas.microsoft.com/office/drawing/2014/main" id="{51D58995-3B9C-C91D-EAFB-A1A993E2F4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845" y="5217923"/>
            <a:ext cx="1364302" cy="1084571"/>
          </a:xfrm>
          <a:prstGeom prst="rect">
            <a:avLst/>
          </a:prstGeom>
        </p:spPr>
      </p:pic>
    </p:spTree>
    <p:extLst>
      <p:ext uri="{BB962C8B-B14F-4D97-AF65-F5344CB8AC3E}">
        <p14:creationId xmlns:p14="http://schemas.microsoft.com/office/powerpoint/2010/main" val="2052786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406BD27-A683-4DC6-971E-01C13032E1A8}" type="datetime1">
              <a:rPr lang="en-US" smtClean="0"/>
              <a:t>3/13/2024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221833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pic>
        <p:nvPicPr>
          <p:cNvPr id="11" name="Picture 10">
            <a:extLst>
              <a:ext uri="{FF2B5EF4-FFF2-40B4-BE49-F238E27FC236}">
                <a16:creationId xmlns:a16="http://schemas.microsoft.com/office/drawing/2014/main" id="{64B675B9-9167-FEB6-5226-4D7B12A074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42496" y="400890"/>
            <a:ext cx="1651006" cy="428642"/>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6B6A95CE-AA79-2C80-6C49-E8AF213888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786" y="5438673"/>
            <a:ext cx="2918300" cy="781152"/>
          </a:xfrm>
          <a:prstGeom prst="rect">
            <a:avLst/>
          </a:prstGeom>
        </p:spPr>
      </p:pic>
    </p:spTree>
    <p:extLst>
      <p:ext uri="{BB962C8B-B14F-4D97-AF65-F5344CB8AC3E}">
        <p14:creationId xmlns:p14="http://schemas.microsoft.com/office/powerpoint/2010/main" val="3785984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sion">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2493" b="-1"/>
          <a:stretch/>
        </p:blipFill>
        <p:spPr>
          <a:xfrm>
            <a:off x="-11953" y="69850"/>
            <a:ext cx="12203953" cy="6858000"/>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tx2"/>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794933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oal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24E3B-B6D7-9D13-EDC8-9281C48151C1}"/>
              </a:ext>
            </a:extLst>
          </p:cNvPr>
          <p:cNvPicPr>
            <a:picLocks noChangeAspect="1"/>
          </p:cNvPicPr>
          <p:nvPr userDrawn="1"/>
        </p:nvPicPr>
        <p:blipFill rotWithShape="1">
          <a:blip r:embed="rId2">
            <a:alphaModFix amt="75000"/>
            <a:extLst>
              <a:ext uri="{28A0092B-C50C-407E-A947-70E740481C1C}">
                <a14:useLocalDpi xmlns:a14="http://schemas.microsoft.com/office/drawing/2010/main" val="0"/>
              </a:ext>
            </a:extLst>
          </a:blip>
          <a:srcRect t="2975"/>
          <a:stretch/>
        </p:blipFill>
        <p:spPr>
          <a:xfrm>
            <a:off x="0" y="204040"/>
            <a:ext cx="12191999" cy="6653960"/>
          </a:xfrm>
          <a:prstGeom prst="rect">
            <a:avLst/>
          </a:prstGeom>
        </p:spPr>
      </p:pic>
      <p:sp>
        <p:nvSpPr>
          <p:cNvPr id="3" name="Date Placeholder 2"/>
          <p:cNvSpPr>
            <a:spLocks noGrp="1"/>
          </p:cNvSpPr>
          <p:nvPr>
            <p:ph type="dt" sz="half" idx="10"/>
          </p:nvPr>
        </p:nvSpPr>
        <p:spPr/>
        <p:txBody>
          <a:bodyPr/>
          <a:lstStyle/>
          <a:p>
            <a:fld id="{53606CA5-F65B-4B8E-AD15-BB02E8258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pic>
        <p:nvPicPr>
          <p:cNvPr id="9" name="Picture 8">
            <a:extLst>
              <a:ext uri="{FF2B5EF4-FFF2-40B4-BE49-F238E27FC236}">
                <a16:creationId xmlns:a16="http://schemas.microsoft.com/office/drawing/2014/main" id="{2C65E824-A8E6-999B-B131-09FB11F02F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937488" y="425806"/>
            <a:ext cx="1898979" cy="493189"/>
          </a:xfrm>
          <a:prstGeom prst="rect">
            <a:avLst/>
          </a:prstGeom>
        </p:spPr>
      </p:pic>
    </p:spTree>
    <p:extLst>
      <p:ext uri="{BB962C8B-B14F-4D97-AF65-F5344CB8AC3E}">
        <p14:creationId xmlns:p14="http://schemas.microsoft.com/office/powerpoint/2010/main" val="262080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68089" y="432023"/>
            <a:ext cx="1651006" cy="428642"/>
          </a:xfrm>
          <a:prstGeom prst="rect">
            <a:avLst/>
          </a:prstGeom>
        </p:spPr>
      </p:pic>
    </p:spTree>
    <p:extLst>
      <p:ext uri="{BB962C8B-B14F-4D97-AF65-F5344CB8AC3E}">
        <p14:creationId xmlns:p14="http://schemas.microsoft.com/office/powerpoint/2010/main" val="325082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No logo">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7" name="Rectangle 6">
            <a:extLst>
              <a:ext uri="{FF2B5EF4-FFF2-40B4-BE49-F238E27FC236}">
                <a16:creationId xmlns:a16="http://schemas.microsoft.com/office/drawing/2014/main" id="{528003B4-221E-61DC-C2B7-15D865E7685C}"/>
              </a:ext>
            </a:extLst>
          </p:cNvPr>
          <p:cNvSpPr/>
          <p:nvPr userDrawn="1"/>
        </p:nvSpPr>
        <p:spPr>
          <a:xfrm>
            <a:off x="0" y="0"/>
            <a:ext cx="12192000" cy="8953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272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B61F209-BEB6-F65F-DC5A-821E3158DE36}"/>
              </a:ext>
            </a:extLst>
          </p:cNvPr>
          <p:cNvSpPr>
            <a:spLocks noGrp="1"/>
          </p:cNvSpPr>
          <p:nvPr>
            <p:ph type="dt" sz="half" idx="10"/>
          </p:nvPr>
        </p:nvSpPr>
        <p:spPr/>
        <p:txBody>
          <a:bodyPr/>
          <a:lstStyle/>
          <a:p>
            <a:fld id="{53606CA5-F65B-4B8E-AD15-BB02E8258AE5}" type="datetime1">
              <a:rPr lang="en-US" smtClean="0"/>
              <a:t>3/13/2024</a:t>
            </a:fld>
            <a:endParaRPr lang="en-US"/>
          </a:p>
        </p:txBody>
      </p:sp>
      <p:sp>
        <p:nvSpPr>
          <p:cNvPr id="4" name="Footer Placeholder 3">
            <a:extLst>
              <a:ext uri="{FF2B5EF4-FFF2-40B4-BE49-F238E27FC236}">
                <a16:creationId xmlns:a16="http://schemas.microsoft.com/office/drawing/2014/main" id="{EB9C2A26-238E-BEA8-FD64-3398221452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80DBBA-A237-91DF-03CB-4C5D086CC432}"/>
              </a:ext>
            </a:extLst>
          </p:cNvPr>
          <p:cNvSpPr>
            <a:spLocks noGrp="1"/>
          </p:cNvSpPr>
          <p:nvPr>
            <p:ph type="sldNum" sz="quarter" idx="12"/>
          </p:nvPr>
        </p:nvSpPr>
        <p:spPr/>
        <p:txBody>
          <a:bodyPr/>
          <a:lstStyle/>
          <a:p>
            <a:fld id="{BF275850-B71D-490D-965C-ED6AE5531855}" type="slidenum">
              <a:rPr lang="en-US" smtClean="0"/>
              <a:pPr/>
              <a:t>‹#›</a:t>
            </a:fld>
            <a:endParaRPr lang="en-US"/>
          </a:p>
        </p:txBody>
      </p:sp>
      <p:sp>
        <p:nvSpPr>
          <p:cNvPr id="6" name="Title 5">
            <a:extLst>
              <a:ext uri="{FF2B5EF4-FFF2-40B4-BE49-F238E27FC236}">
                <a16:creationId xmlns:a16="http://schemas.microsoft.com/office/drawing/2014/main" id="{2B7BA810-BD22-86EA-1319-FBC54B797C8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14489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42496" y="400890"/>
            <a:ext cx="1651006" cy="428642"/>
          </a:xfrm>
          <a:prstGeom prst="rect">
            <a:avLst/>
          </a:prstGeom>
        </p:spPr>
      </p:pic>
    </p:spTree>
    <p:extLst>
      <p:ext uri="{BB962C8B-B14F-4D97-AF65-F5344CB8AC3E}">
        <p14:creationId xmlns:p14="http://schemas.microsoft.com/office/powerpoint/2010/main" val="1722550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Photo">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577" y="394246"/>
            <a:ext cx="6846663" cy="1141707"/>
          </a:xfrm>
        </p:spPr>
        <p:txBody>
          <a:bodyPr/>
          <a:lstStyle/>
          <a:p>
            <a:r>
              <a:rPr lang="en-US"/>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5" name="Date Placeholder 4"/>
          <p:cNvSpPr>
            <a:spLocks noGrp="1"/>
          </p:cNvSpPr>
          <p:nvPr>
            <p:ph type="dt" sz="half" idx="10"/>
          </p:nvPr>
        </p:nvSpPr>
        <p:spPr/>
        <p:txBody>
          <a:bodyPr/>
          <a:lstStyle/>
          <a:p>
            <a:fld id="{2034D1F8-A36D-498A-9300-4D61564B1F0D}"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293062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3348054" y="881085"/>
            <a:ext cx="8195930" cy="5095827"/>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147495" y="452443"/>
            <a:ext cx="1651006" cy="428642"/>
          </a:xfrm>
          <a:prstGeom prst="rect">
            <a:avLst/>
          </a:prstGeom>
        </p:spPr>
      </p:pic>
      <p:pic>
        <p:nvPicPr>
          <p:cNvPr id="9" name="Picture 8">
            <a:extLst>
              <a:ext uri="{FF2B5EF4-FFF2-40B4-BE49-F238E27FC236}">
                <a16:creationId xmlns:a16="http://schemas.microsoft.com/office/drawing/2014/main" id="{80CFFC2C-3FB1-BBB2-3702-6D13C07EC37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50953" y="5563369"/>
            <a:ext cx="930747" cy="603262"/>
          </a:xfrm>
          <a:prstGeom prst="rect">
            <a:avLst/>
          </a:prstGeom>
        </p:spPr>
      </p:pic>
    </p:spTree>
    <p:extLst>
      <p:ext uri="{BB962C8B-B14F-4D97-AF65-F5344CB8AC3E}">
        <p14:creationId xmlns:p14="http://schemas.microsoft.com/office/powerpoint/2010/main" val="4048558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ansition Slide">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7757" y="2203355"/>
            <a:ext cx="7736484" cy="805270"/>
          </a:xfrm>
        </p:spPr>
        <p:txBody>
          <a:bodyPr>
            <a:normAutofit/>
          </a:bodyPr>
          <a:lstStyle>
            <a:lvl1pPr algn="ctr">
              <a:defRPr sz="4800">
                <a:solidFill>
                  <a:schemeClr val="tx2"/>
                </a:solidFill>
                <a:latin typeface="+mj-lt"/>
              </a:defRPr>
            </a:lvl1pPr>
          </a:lstStyle>
          <a:p>
            <a:r>
              <a:rPr lang="en-US"/>
              <a:t>Click to edit Master title style</a:t>
            </a:r>
          </a:p>
        </p:txBody>
      </p:sp>
      <p:sp>
        <p:nvSpPr>
          <p:cNvPr id="8" name="Text Placeholder 10"/>
          <p:cNvSpPr>
            <a:spLocks noGrp="1"/>
          </p:cNvSpPr>
          <p:nvPr>
            <p:ph type="body" sz="quarter" idx="13"/>
          </p:nvPr>
        </p:nvSpPr>
        <p:spPr>
          <a:xfrm>
            <a:off x="2227757" y="3008625"/>
            <a:ext cx="7736484" cy="501650"/>
          </a:xfrm>
        </p:spPr>
        <p:txBody>
          <a:bodyPr/>
          <a:lstStyle>
            <a:lvl1pPr marL="0" indent="0" algn="ctr">
              <a:buNone/>
              <a:defRPr>
                <a:solidFill>
                  <a:schemeClr val="tx2"/>
                </a:solidFill>
              </a:defRPr>
            </a:lvl1pPr>
          </a:lstStyle>
          <a:p>
            <a:pPr lvl="0"/>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3/13/2024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29530" y="445168"/>
            <a:ext cx="1746480" cy="453429"/>
          </a:xfrm>
          <a:prstGeom prst="rect">
            <a:avLst/>
          </a:prstGeom>
        </p:spPr>
      </p:pic>
      <p:pic>
        <p:nvPicPr>
          <p:cNvPr id="15" name="Picture 14" descr="A logo with a sun and a green circle&#10;&#10;Description automatically generated">
            <a:extLst>
              <a:ext uri="{FF2B5EF4-FFF2-40B4-BE49-F238E27FC236}">
                <a16:creationId xmlns:a16="http://schemas.microsoft.com/office/drawing/2014/main" id="{752C101A-F4C0-B10F-BEBF-84E76F425A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53227" y="4771400"/>
            <a:ext cx="1885545" cy="1498940"/>
          </a:xfrm>
          <a:prstGeom prst="rect">
            <a:avLst/>
          </a:prstGeom>
        </p:spPr>
      </p:pic>
    </p:spTree>
    <p:extLst>
      <p:ext uri="{BB962C8B-B14F-4D97-AF65-F5344CB8AC3E}">
        <p14:creationId xmlns:p14="http://schemas.microsoft.com/office/powerpoint/2010/main" val="1255979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C6F6C-2548-4265-94B7-11EFC73DE34A}"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89377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3/13/2024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2496" y="136525"/>
            <a:ext cx="1030806" cy="711845"/>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8608ECA1-C14C-DBED-29F3-16B1AC0DED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854" y="1607287"/>
            <a:ext cx="2675187" cy="716077"/>
          </a:xfrm>
          <a:prstGeom prst="rect">
            <a:avLst/>
          </a:prstGeom>
        </p:spPr>
      </p:pic>
    </p:spTree>
    <p:extLst>
      <p:ext uri="{BB962C8B-B14F-4D97-AF65-F5344CB8AC3E}">
        <p14:creationId xmlns:p14="http://schemas.microsoft.com/office/powerpoint/2010/main" val="3921175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42496" y="400890"/>
            <a:ext cx="1651006" cy="428642"/>
          </a:xfrm>
          <a:prstGeom prst="rect">
            <a:avLst/>
          </a:prstGeom>
        </p:spPr>
      </p:pic>
    </p:spTree>
    <p:extLst>
      <p:ext uri="{BB962C8B-B14F-4D97-AF65-F5344CB8AC3E}">
        <p14:creationId xmlns:p14="http://schemas.microsoft.com/office/powerpoint/2010/main" val="2638633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42496" y="400890"/>
            <a:ext cx="1651006" cy="428642"/>
          </a:xfrm>
          <a:prstGeom prst="rect">
            <a:avLst/>
          </a:prstGeom>
        </p:spPr>
      </p:pic>
    </p:spTree>
    <p:extLst>
      <p:ext uri="{BB962C8B-B14F-4D97-AF65-F5344CB8AC3E}">
        <p14:creationId xmlns:p14="http://schemas.microsoft.com/office/powerpoint/2010/main" val="4124543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r Char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42496" y="400890"/>
            <a:ext cx="1651006" cy="428642"/>
          </a:xfrm>
          <a:prstGeom prst="rect">
            <a:avLst/>
          </a:prstGeom>
        </p:spPr>
      </p:pic>
    </p:spTree>
    <p:extLst>
      <p:ext uri="{BB962C8B-B14F-4D97-AF65-F5344CB8AC3E}">
        <p14:creationId xmlns:p14="http://schemas.microsoft.com/office/powerpoint/2010/main" val="2443349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42301" y="400890"/>
            <a:ext cx="1651006" cy="428642"/>
          </a:xfrm>
          <a:prstGeom prst="rect">
            <a:avLst/>
          </a:prstGeom>
        </p:spPr>
      </p:pic>
    </p:spTree>
    <p:extLst>
      <p:ext uri="{BB962C8B-B14F-4D97-AF65-F5344CB8AC3E}">
        <p14:creationId xmlns:p14="http://schemas.microsoft.com/office/powerpoint/2010/main" val="1533138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42496" y="400890"/>
            <a:ext cx="1651006" cy="428642"/>
          </a:xfrm>
          <a:prstGeom prst="rect">
            <a:avLst/>
          </a:prstGeom>
        </p:spPr>
      </p:pic>
    </p:spTree>
    <p:extLst>
      <p:ext uri="{BB962C8B-B14F-4D97-AF65-F5344CB8AC3E}">
        <p14:creationId xmlns:p14="http://schemas.microsoft.com/office/powerpoint/2010/main" val="22686635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11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921000"/>
            <a:ext cx="8466667" cy="553104"/>
          </a:xfrm>
        </p:spPr>
        <p:txBody>
          <a:bodyPr anchor="b">
            <a:normAutofit/>
          </a:bodyPr>
          <a:lstStyle>
            <a:lvl1pPr algn="l">
              <a:defRPr sz="2400"/>
            </a:lvl1pPr>
          </a:lstStyle>
          <a:p>
            <a:r>
              <a:rPr lang="en-US"/>
              <a:t>ADA Accessibility</a:t>
            </a:r>
          </a:p>
        </p:txBody>
      </p:sp>
      <p:sp>
        <p:nvSpPr>
          <p:cNvPr id="4" name="Date Placeholder 3"/>
          <p:cNvSpPr>
            <a:spLocks noGrp="1"/>
          </p:cNvSpPr>
          <p:nvPr>
            <p:ph type="dt" sz="half" idx="10"/>
          </p:nvPr>
        </p:nvSpPr>
        <p:spPr/>
        <p:txBody>
          <a:bodyPr/>
          <a:lstStyle/>
          <a:p>
            <a:fld id="{F24574BA-3DF4-47C3-8BF2-CDD945C99436}"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1F89ED9-E10A-DEC4-8127-19222C1F695F}"/>
              </a:ext>
            </a:extLst>
          </p:cNvPr>
          <p:cNvSpPr>
            <a:spLocks noGrp="1"/>
          </p:cNvSpPr>
          <p:nvPr>
            <p:ph idx="1"/>
          </p:nvPr>
        </p:nvSpPr>
        <p:spPr>
          <a:xfrm>
            <a:off x="609600" y="3474105"/>
            <a:ext cx="8466666" cy="2596496"/>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Tree>
    <p:extLst>
      <p:ext uri="{BB962C8B-B14F-4D97-AF65-F5344CB8AC3E}">
        <p14:creationId xmlns:p14="http://schemas.microsoft.com/office/powerpoint/2010/main" val="3543078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E1908-8B1B-41D9-88C2-E42A4A90FE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C5F7C-F524-4D6B-AF25-DB5DBC90FD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1E9F57-467D-4BA2-A683-BEFD93755A34}"/>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5" name="Footer Placeholder 4">
            <a:extLst>
              <a:ext uri="{FF2B5EF4-FFF2-40B4-BE49-F238E27FC236}">
                <a16:creationId xmlns:a16="http://schemas.microsoft.com/office/drawing/2014/main" id="{0463DD0C-86FA-49CF-B705-3A258A1BE4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A49AF8-FC87-410D-B159-17885A375846}"/>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4116759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1120-4865-4DB3-9544-7ECC638D0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BE282-E429-4349-A586-FE072B40A4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997AB-F813-47BE-AEF8-8FDA054F6C8C}"/>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5" name="Footer Placeholder 4">
            <a:extLst>
              <a:ext uri="{FF2B5EF4-FFF2-40B4-BE49-F238E27FC236}">
                <a16:creationId xmlns:a16="http://schemas.microsoft.com/office/drawing/2014/main" id="{870913DB-0AB8-4951-A7B0-216123B747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FD7FF7-C77C-4D99-B535-56985EEF7EF3}"/>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90184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274069-AA6D-4D5F-A5AC-37996A520020}"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445109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C51A-C726-4546-B990-ADC3900B69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A132A-B972-451C-A3A5-5E33A6453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AD8E5B-59CA-4842-ACFA-3047032B0AC9}"/>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5" name="Footer Placeholder 4">
            <a:extLst>
              <a:ext uri="{FF2B5EF4-FFF2-40B4-BE49-F238E27FC236}">
                <a16:creationId xmlns:a16="http://schemas.microsoft.com/office/drawing/2014/main" id="{16C12A9E-1E5C-4A35-BFFE-C002C14071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823B29-966E-4B57-9363-E27772DD9599}"/>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3830394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2725-B8E8-4A05-A4D8-043A5490B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A9784C-4160-458A-981A-C035387AD7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0553E0-B04C-4508-9067-ABE2E6352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4933FE-2409-47A7-BD6C-A2BDF3513F28}"/>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6" name="Footer Placeholder 5">
            <a:extLst>
              <a:ext uri="{FF2B5EF4-FFF2-40B4-BE49-F238E27FC236}">
                <a16:creationId xmlns:a16="http://schemas.microsoft.com/office/drawing/2014/main" id="{DA619006-E329-41F3-85C8-69F5BAD0DD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A1EF26-C01F-412D-A61E-761E8193DB32}"/>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436176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A88F-F7F6-4187-99A3-BB29D9AC3E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8FAC33-9CF9-4540-BD69-5BFC74D24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2FDB28-BA0E-429E-A087-3027683229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263CA-5665-48D2-9A09-EBB4EEF723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E8B78F-DA2E-4F01-9197-B6E079F7E1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FA132B-E5C4-4317-9EC8-4E8BA23F4439}"/>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8" name="Footer Placeholder 7">
            <a:extLst>
              <a:ext uri="{FF2B5EF4-FFF2-40B4-BE49-F238E27FC236}">
                <a16:creationId xmlns:a16="http://schemas.microsoft.com/office/drawing/2014/main" id="{FCE49D54-DDEF-4332-8A93-E080B375C7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33980C1-8F39-40D7-8F3E-B9E58BE70E7E}"/>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3681730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F6443-00BE-4105-AFC9-74C15CE09A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6857E2-3CF9-417B-A884-CDD6F222D990}"/>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4" name="Footer Placeholder 3">
            <a:extLst>
              <a:ext uri="{FF2B5EF4-FFF2-40B4-BE49-F238E27FC236}">
                <a16:creationId xmlns:a16="http://schemas.microsoft.com/office/drawing/2014/main" id="{4C2E6AAE-58C7-4B94-A58B-1C600F4F516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ED78ECE-2F5A-4D4F-B6EB-040FAC01048D}"/>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2636507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938E1-F454-4D18-B169-00578D6851FF}"/>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3" name="Footer Placeholder 2">
            <a:extLst>
              <a:ext uri="{FF2B5EF4-FFF2-40B4-BE49-F238E27FC236}">
                <a16:creationId xmlns:a16="http://schemas.microsoft.com/office/drawing/2014/main" id="{2630BA88-A849-46DE-9056-F5EB0654A6E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BFB9E44-5BB8-486B-8872-F22FE77E4DFB}"/>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1077406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CD33-CA51-44CE-ABF5-613C404540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0E2ED-A561-4606-8335-4C0BE74FD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986BA8-12B0-4760-8CDA-A75444317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416378-EE5C-421A-B0FA-2E3381F44777}"/>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6" name="Footer Placeholder 5">
            <a:extLst>
              <a:ext uri="{FF2B5EF4-FFF2-40B4-BE49-F238E27FC236}">
                <a16:creationId xmlns:a16="http://schemas.microsoft.com/office/drawing/2014/main" id="{C80AAA7C-BE28-468C-A65D-A015BBC482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3B6AB6-CB0C-4B95-A42E-9BAADA33C4AD}"/>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1735807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B256E-3557-449E-BD9F-81C3C4761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F0461F-769A-4459-B73C-B96EF2FD2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24BC87-A180-45B6-B204-06CF1CE14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6DC148-FE4D-4C29-BE12-5B5CDFADD419}"/>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6" name="Footer Placeholder 5">
            <a:extLst>
              <a:ext uri="{FF2B5EF4-FFF2-40B4-BE49-F238E27FC236}">
                <a16:creationId xmlns:a16="http://schemas.microsoft.com/office/drawing/2014/main" id="{13478D14-0501-4E5D-B505-CB434FD9B1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62D990-A31E-478B-9153-14699BD48F0A}"/>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1364274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FC2F-32CA-456C-B248-CAC339468E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4FFD30-D91F-4A15-A277-41602BDC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80F9D-B5F7-4A30-9CC5-1727E596592A}"/>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5" name="Footer Placeholder 4">
            <a:extLst>
              <a:ext uri="{FF2B5EF4-FFF2-40B4-BE49-F238E27FC236}">
                <a16:creationId xmlns:a16="http://schemas.microsoft.com/office/drawing/2014/main" id="{24707933-77CB-4BC2-881C-30095B998B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E2093A-22E8-4892-BA79-7988943FA021}"/>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21985168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55F8C9-53BE-46E7-B2B8-49A6C08F30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B8318-A1E8-47CA-9DB5-2F2D7C4219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D04523-131A-4DEF-888F-3FF6D149A4C5}"/>
              </a:ext>
            </a:extLst>
          </p:cNvPr>
          <p:cNvSpPr>
            <a:spLocks noGrp="1"/>
          </p:cNvSpPr>
          <p:nvPr>
            <p:ph type="dt" sz="half" idx="10"/>
          </p:nvPr>
        </p:nvSpPr>
        <p:spPr/>
        <p:txBody>
          <a:bodyPr/>
          <a:lstStyle/>
          <a:p>
            <a:fld id="{0C616939-F645-45A3-9FE0-7D384B73DCF2}" type="datetimeFigureOut">
              <a:rPr lang="en-US" smtClean="0"/>
              <a:t>3/13/2024</a:t>
            </a:fld>
            <a:endParaRPr lang="en-US" dirty="0"/>
          </a:p>
        </p:txBody>
      </p:sp>
      <p:sp>
        <p:nvSpPr>
          <p:cNvPr id="5" name="Footer Placeholder 4">
            <a:extLst>
              <a:ext uri="{FF2B5EF4-FFF2-40B4-BE49-F238E27FC236}">
                <a16:creationId xmlns:a16="http://schemas.microsoft.com/office/drawing/2014/main" id="{F48C371B-C64A-4D52-81C3-42D329CDDD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7B6E7E-5EB5-477F-9735-BA2F9A8E1FD3}"/>
              </a:ext>
            </a:extLst>
          </p:cNvPr>
          <p:cNvSpPr>
            <a:spLocks noGrp="1"/>
          </p:cNvSpPr>
          <p:nvPr>
            <p:ph type="sldNum" sz="quarter" idx="12"/>
          </p:nvPr>
        </p:nvSpPr>
        <p:spPr/>
        <p:txBody>
          <a:bodyPr/>
          <a:lstStyle/>
          <a:p>
            <a:fld id="{7C9B8DD7-50C3-466D-BD39-BBA0AD7489E2}" type="slidenum">
              <a:rPr lang="en-US" smtClean="0"/>
              <a:t>‹#›</a:t>
            </a:fld>
            <a:endParaRPr lang="en-US" dirty="0"/>
          </a:p>
        </p:txBody>
      </p:sp>
    </p:spTree>
    <p:extLst>
      <p:ext uri="{BB962C8B-B14F-4D97-AF65-F5344CB8AC3E}">
        <p14:creationId xmlns:p14="http://schemas.microsoft.com/office/powerpoint/2010/main" val="311270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F68C5C-359F-4364-BCE2-2383E64DA7B0}"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400963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615577" y="394246"/>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5" name="Date Placeholder 4"/>
          <p:cNvSpPr>
            <a:spLocks noGrp="1"/>
          </p:cNvSpPr>
          <p:nvPr>
            <p:ph type="dt" sz="half" idx="10"/>
          </p:nvPr>
        </p:nvSpPr>
        <p:spPr/>
        <p:txBody>
          <a:bodyPr/>
          <a:lstStyle/>
          <a:p>
            <a:fld id="{24B5EC7A-F821-452F-9EBA-77CDA4135E0C}"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13995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9A112D1-CBCA-40C2-8967-306DF83ACFDD}"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26892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5.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theme" Target="../theme/theme3.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145A134D-125D-41D4-8287-EE50E0BF1BB9}" type="datetime1">
              <a:rPr lang="en-US" smtClean="0"/>
              <a:t>3/13/2024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6683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3/13/2024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AC9323A-8118-5045-2B2A-FF13A7CE1B90}"/>
              </a:ext>
            </a:extLst>
          </p:cNvPr>
          <p:cNvPicPr>
            <a:picLocks noChangeAspect="1"/>
          </p:cNvPicPr>
          <p:nvPr userDrawn="1"/>
        </p:nvPicPr>
        <p:blipFill>
          <a:blip r:embed="rId21"/>
          <a:stretch>
            <a:fillRect/>
          </a:stretch>
        </p:blipFill>
        <p:spPr>
          <a:xfrm>
            <a:off x="0" y="-24558"/>
            <a:ext cx="12192000" cy="239418"/>
          </a:xfrm>
          <a:prstGeom prst="rect">
            <a:avLst/>
          </a:prstGeom>
        </p:spPr>
      </p:pic>
    </p:spTree>
    <p:extLst>
      <p:ext uri="{BB962C8B-B14F-4D97-AF65-F5344CB8AC3E}">
        <p14:creationId xmlns:p14="http://schemas.microsoft.com/office/powerpoint/2010/main" val="41099417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hdr="0" ftr="0" dt="0"/>
  <p:txStyles>
    <p:titleStyle>
      <a:lvl1pPr algn="l" defTabSz="914400" rtl="0" eaLnBrk="1" latinLnBrk="0" hangingPunct="1">
        <a:lnSpc>
          <a:spcPct val="90000"/>
        </a:lnSpc>
        <a:spcBef>
          <a:spcPct val="0"/>
        </a:spcBef>
        <a:buNone/>
        <a:defRPr sz="4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3/13/2024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81266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2F0640-A92D-4700-BE0F-F65114D67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D610AA-177F-4879-9183-291F6958C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8FF7F-F75E-445A-A80F-061BB5CF2F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16939-F645-45A3-9FE0-7D384B73DCF2}" type="datetimeFigureOut">
              <a:rPr lang="en-US" smtClean="0"/>
              <a:t>3/13/2024</a:t>
            </a:fld>
            <a:endParaRPr lang="en-US" dirty="0"/>
          </a:p>
        </p:txBody>
      </p:sp>
      <p:sp>
        <p:nvSpPr>
          <p:cNvPr id="5" name="Footer Placeholder 4">
            <a:extLst>
              <a:ext uri="{FF2B5EF4-FFF2-40B4-BE49-F238E27FC236}">
                <a16:creationId xmlns:a16="http://schemas.microsoft.com/office/drawing/2014/main" id="{D021ABCB-F931-42D6-98F1-48A074430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09D29F9-3FCB-4297-A9C7-F5051397C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B8DD7-50C3-466D-BD39-BBA0AD7489E2}" type="slidenum">
              <a:rPr lang="en-US" smtClean="0"/>
              <a:t>‹#›</a:t>
            </a:fld>
            <a:endParaRPr lang="en-US" dirty="0"/>
          </a:p>
        </p:txBody>
      </p:sp>
    </p:spTree>
    <p:extLst>
      <p:ext uri="{BB962C8B-B14F-4D97-AF65-F5344CB8AC3E}">
        <p14:creationId xmlns:p14="http://schemas.microsoft.com/office/powerpoint/2010/main" val="31620196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0.xml"/><Relationship Id="rId5" Type="http://schemas.openxmlformats.org/officeDocument/2006/relationships/image" Target="../media/image34.JP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eg"/><Relationship Id="rId1" Type="http://schemas.openxmlformats.org/officeDocument/2006/relationships/slideLayout" Target="../slideLayouts/slideLayout10.xml"/><Relationship Id="rId5" Type="http://schemas.openxmlformats.org/officeDocument/2006/relationships/image" Target="../media/image45.jp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56.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eg"/><Relationship Id="rId1" Type="http://schemas.openxmlformats.org/officeDocument/2006/relationships/slideLayout" Target="../slideLayouts/slideLayout10.xml"/><Relationship Id="rId5" Type="http://schemas.openxmlformats.org/officeDocument/2006/relationships/image" Target="../media/image62.jp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dtv8/49801583023/"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hyperlink" Target="https://www.publicdomainpictures.net/view-image.php?image=8351&amp;picture=flower-garden" TargetMode="External"/><Relationship Id="rId2" Type="http://schemas.openxmlformats.org/officeDocument/2006/relationships/image" Target="../media/image64.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hyperlink" Target="https://www.flickr.com/photos/wsdot/50222226668/" TargetMode="External"/><Relationship Id="rId2" Type="http://schemas.openxmlformats.org/officeDocument/2006/relationships/image" Target="../media/image65.jpg"/><Relationship Id="rId1" Type="http://schemas.openxmlformats.org/officeDocument/2006/relationships/slideLayout" Target="../slideLayouts/slideLayout25.xml"/><Relationship Id="rId4" Type="http://schemas.openxmlformats.org/officeDocument/2006/relationships/hyperlink" Target="https://creativecommons.org/licenses/by-nc-nd/3.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pikist.com/free-photo-xtcry" TargetMode="External"/><Relationship Id="rId2" Type="http://schemas.openxmlformats.org/officeDocument/2006/relationships/image" Target="../media/image66.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hyperlink" Target="https://www.publicdomainpictures.net/view-image.php?image=176134&amp;picture=lascas-de-madeira" TargetMode="External"/><Relationship Id="rId2" Type="http://schemas.openxmlformats.org/officeDocument/2006/relationships/image" Target="../media/image67.jp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hyperlink" Target="https://www.flickr.com/photos/35034362831@N01/423508812/" TargetMode="External"/><Relationship Id="rId2" Type="http://schemas.openxmlformats.org/officeDocument/2006/relationships/image" Target="../media/image68.jpg"/><Relationship Id="rId1" Type="http://schemas.openxmlformats.org/officeDocument/2006/relationships/slideLayout" Target="../slideLayouts/slideLayout25.xml"/><Relationship Id="rId4" Type="http://schemas.openxmlformats.org/officeDocument/2006/relationships/hyperlink" Target="https://creativecommons.org/licenses/by/3.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naturalfrontyards.com/blog/" TargetMode="External"/><Relationship Id="rId2" Type="http://schemas.openxmlformats.org/officeDocument/2006/relationships/image" Target="../media/image69.jpg"/><Relationship Id="rId1" Type="http://schemas.openxmlformats.org/officeDocument/2006/relationships/slideLayout" Target="../slideLayouts/slideLayout25.xml"/><Relationship Id="rId4" Type="http://schemas.openxmlformats.org/officeDocument/2006/relationships/hyperlink" Target="https://creativecommons.org/licenses/by/3.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47AF-AD76-6A23-BEEF-3C417A2C5748}"/>
              </a:ext>
            </a:extLst>
          </p:cNvPr>
          <p:cNvSpPr>
            <a:spLocks noGrp="1"/>
          </p:cNvSpPr>
          <p:nvPr>
            <p:ph type="title"/>
          </p:nvPr>
        </p:nvSpPr>
        <p:spPr>
          <a:xfrm>
            <a:off x="3678380" y="829159"/>
            <a:ext cx="2688840" cy="911374"/>
          </a:xfrm>
        </p:spPr>
        <p:txBody>
          <a:bodyPr>
            <a:normAutofit/>
          </a:bodyPr>
          <a:lstStyle/>
          <a:p>
            <a:pPr>
              <a:lnSpc>
                <a:spcPct val="107000"/>
              </a:lnSpc>
              <a:spcBef>
                <a:spcPts val="450"/>
              </a:spcBef>
              <a:spcAft>
                <a:spcPts val="600"/>
              </a:spcAft>
            </a:pPr>
            <a:r>
              <a:rPr lang="en-US" sz="4000" b="1" i="1" dirty="0">
                <a:solidFill>
                  <a:schemeClr val="tx2"/>
                </a:solidFill>
                <a:latin typeface="Rockwell" panose="02060603020205020403" pitchFamily="18" charset="0"/>
                <a:ea typeface="Times New Roman" panose="02020603050405020304" pitchFamily="18" charset="0"/>
                <a:cs typeface="Times New Roman" panose="02020603050405020304" pitchFamily="18" charset="0"/>
              </a:rPr>
              <a:t>Welcome! </a:t>
            </a:r>
          </a:p>
        </p:txBody>
      </p:sp>
      <p:sp>
        <p:nvSpPr>
          <p:cNvPr id="4" name="Slide Number Placeholder 3">
            <a:extLst>
              <a:ext uri="{FF2B5EF4-FFF2-40B4-BE49-F238E27FC236}">
                <a16:creationId xmlns:a16="http://schemas.microsoft.com/office/drawing/2014/main" id="{364784FD-BB4E-0351-0351-F7B3D7A2CA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0A5656E0-DB93-79F2-A749-79F60B5F6598}"/>
              </a:ext>
            </a:extLst>
          </p:cNvPr>
          <p:cNvSpPr txBox="1"/>
          <p:nvPr/>
        </p:nvSpPr>
        <p:spPr>
          <a:xfrm>
            <a:off x="3678380" y="2146596"/>
            <a:ext cx="7643286" cy="2564805"/>
          </a:xfrm>
          <a:prstGeom prst="rect">
            <a:avLst/>
          </a:prstGeom>
          <a:noFill/>
        </p:spPr>
        <p:txBody>
          <a:bodyPr wrap="square">
            <a:spAutoFit/>
          </a:bodyPr>
          <a:lstStyle/>
          <a:p>
            <a:pPr marL="257175" marR="0" lvl="0" indent="-257175" algn="l" defTabSz="914400" rtl="0" eaLnBrk="1" fontAlgn="auto" latinLnBrk="0" hangingPunct="1">
              <a:lnSpc>
                <a:spcPct val="100000"/>
              </a:lnSpc>
              <a:spcBef>
                <a:spcPts val="450"/>
              </a:spcBef>
              <a:spcAft>
                <a:spcPts val="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44688F">
                    <a:lumMod val="75000"/>
                  </a:srgbClr>
                </a:solidFill>
                <a:effectLst/>
                <a:uLnTx/>
                <a:uFillTx/>
                <a:latin typeface="Franklin Gothic Book" panose="020B0503020102020204"/>
                <a:ea typeface="Calibri" panose="020F0502020204030204" pitchFamily="34" charset="0"/>
                <a:cs typeface="Times New Roman" panose="02020603050405020304" pitchFamily="18" charset="0"/>
              </a:rPr>
              <a:t>Please keep your video off </a:t>
            </a:r>
            <a:r>
              <a:rPr kumimoji="0" lang="en-US" sz="1800" b="0" i="0" u="none" strike="noStrike" kern="1200" cap="none" spc="0" normalizeH="0" baseline="0" noProof="0" dirty="0">
                <a:ln>
                  <a:noFill/>
                </a:ln>
                <a:solidFill>
                  <a:srgbClr val="44688F">
                    <a:lumMod val="75000"/>
                  </a:srgbClr>
                </a:solidFill>
                <a:effectLst/>
                <a:uLnTx/>
                <a:uFillTx/>
                <a:latin typeface="Franklin Gothic Book" panose="020B0503020102020204"/>
                <a:ea typeface="Calibri" panose="020F0502020204030204" pitchFamily="34" charset="0"/>
                <a:cs typeface="Times New Roman" panose="02020603050405020304" pitchFamily="18" charset="0"/>
              </a:rPr>
              <a:t>unless you are presenting – this will help with internet connectivity. </a:t>
            </a: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1800" b="0" i="0" u="none" strike="noStrike" kern="1200" cap="none" spc="0" normalizeH="0" baseline="0" noProof="0" dirty="0">
              <a:ln>
                <a:noFill/>
              </a:ln>
              <a:solidFill>
                <a:srgbClr val="44688F">
                  <a:lumMod val="75000"/>
                </a:srgbClr>
              </a:solidFill>
              <a:effectLst/>
              <a:uLnTx/>
              <a:uFillTx/>
              <a:latin typeface="Franklin Gothic Book" panose="020B0503020102020204"/>
              <a:ea typeface="Calibri" panose="020F0502020204030204" pitchFamily="34" charset="0"/>
              <a:cs typeface="Times New Roman" panose="02020603050405020304" pitchFamily="18" charset="0"/>
            </a:endParaRPr>
          </a:p>
          <a:p>
            <a:pPr marL="257175" marR="0" lvl="0" indent="-257175" algn="l" defTabSz="914400" rtl="0" eaLnBrk="1" fontAlgn="auto" latinLnBrk="0" hangingPunct="1">
              <a:lnSpc>
                <a:spcPct val="100000"/>
              </a:lnSpc>
              <a:spcBef>
                <a:spcPts val="45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44688F">
                    <a:lumMod val="75000"/>
                  </a:srgbClr>
                </a:solidFill>
                <a:effectLst/>
                <a:uLnTx/>
                <a:uFillTx/>
                <a:latin typeface="Franklin Gothic Book" panose="020B0503020102020204"/>
                <a:ea typeface="Calibri" panose="020F0502020204030204" pitchFamily="34" charset="0"/>
                <a:cs typeface="Times New Roman" panose="02020603050405020304" pitchFamily="18" charset="0"/>
              </a:rPr>
              <a:t>We are conducting sound tests before 9:30 am, if you cannot hear us, please connect your audio. </a:t>
            </a:r>
          </a:p>
          <a:p>
            <a:pPr marL="0" marR="0" lvl="0" indent="0" algn="l" defTabSz="914400" rtl="0" eaLnBrk="1" fontAlgn="auto" latinLnBrk="0" hangingPunct="1">
              <a:lnSpc>
                <a:spcPct val="100000"/>
              </a:lnSpc>
              <a:spcBef>
                <a:spcPts val="450"/>
              </a:spcBef>
              <a:spcAft>
                <a:spcPts val="0"/>
              </a:spcAft>
              <a:buClrTx/>
              <a:buSzTx/>
              <a:buFontTx/>
              <a:buNone/>
              <a:tabLst/>
              <a:defRPr/>
            </a:pPr>
            <a:endParaRPr kumimoji="0" lang="en-US" sz="1800" b="0" i="0" u="none" strike="noStrike" kern="1200" cap="none" spc="0" normalizeH="0" baseline="0" noProof="0" dirty="0">
              <a:ln>
                <a:noFill/>
              </a:ln>
              <a:solidFill>
                <a:srgbClr val="44688F">
                  <a:lumMod val="75000"/>
                </a:srgbClr>
              </a:solidFill>
              <a:effectLst/>
              <a:uLnTx/>
              <a:uFillTx/>
              <a:latin typeface="Franklin Gothic Book" panose="020B0503020102020204"/>
              <a:ea typeface="Calibri" panose="020F0502020204030204" pitchFamily="34" charset="0"/>
              <a:cs typeface="Times New Roman" panose="02020603050405020304" pitchFamily="18" charset="0"/>
            </a:endParaRPr>
          </a:p>
          <a:p>
            <a:pPr marL="257175" marR="0" lvl="0" indent="-257175" algn="l" defTabSz="914400" rtl="0" eaLnBrk="1" fontAlgn="auto" latinLnBrk="0" hangingPunct="1">
              <a:lnSpc>
                <a:spcPct val="100000"/>
              </a:lnSpc>
              <a:spcBef>
                <a:spcPts val="45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44688F">
                    <a:lumMod val="75000"/>
                  </a:srgbClr>
                </a:solidFill>
                <a:effectLst/>
                <a:uLnTx/>
                <a:uFillTx/>
                <a:latin typeface="Franklin Gothic Book" panose="020B0503020102020204"/>
                <a:ea typeface="Calibri" panose="020F0502020204030204" pitchFamily="34" charset="0"/>
                <a:cs typeface="Times New Roman" panose="02020603050405020304" pitchFamily="18" charset="0"/>
              </a:rPr>
              <a:t>If you have technical issues, please use the chat box and we will help you troubleshoot.</a:t>
            </a:r>
          </a:p>
        </p:txBody>
      </p:sp>
      <p:pic>
        <p:nvPicPr>
          <p:cNvPr id="9" name="Picture 8">
            <a:extLst>
              <a:ext uri="{FF2B5EF4-FFF2-40B4-BE49-F238E27FC236}">
                <a16:creationId xmlns:a16="http://schemas.microsoft.com/office/drawing/2014/main" id="{DBEA8768-FF5C-7B49-B54A-67BAE9FB539A}"/>
              </a:ext>
            </a:extLst>
          </p:cNvPr>
          <p:cNvPicPr>
            <a:picLocks noChangeAspect="1"/>
          </p:cNvPicPr>
          <p:nvPr/>
        </p:nvPicPr>
        <p:blipFill>
          <a:blip r:embed="rId3"/>
          <a:stretch>
            <a:fillRect/>
          </a:stretch>
        </p:blipFill>
        <p:spPr>
          <a:xfrm>
            <a:off x="4780972" y="5310152"/>
            <a:ext cx="5438103" cy="640135"/>
          </a:xfrm>
          <a:prstGeom prst="rect">
            <a:avLst/>
          </a:prstGeom>
        </p:spPr>
      </p:pic>
      <p:sp>
        <p:nvSpPr>
          <p:cNvPr id="8" name="TextBox 7">
            <a:extLst>
              <a:ext uri="{FF2B5EF4-FFF2-40B4-BE49-F238E27FC236}">
                <a16:creationId xmlns:a16="http://schemas.microsoft.com/office/drawing/2014/main" id="{C5B0732B-DAB0-2A2B-4B21-1728D80E643E}"/>
              </a:ext>
            </a:extLst>
          </p:cNvPr>
          <p:cNvSpPr txBox="1"/>
          <p:nvPr/>
        </p:nvSpPr>
        <p:spPr>
          <a:xfrm>
            <a:off x="-241495" y="2397948"/>
            <a:ext cx="3389939"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Solid Waste Advisory Committee</a:t>
            </a:r>
            <a:b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br>
            <a:r>
              <a:rPr kumimoji="0" lang="en-US" sz="3200" b="0" i="0" u="none" strike="noStrike" kern="1200" cap="none" spc="0" normalizeH="0" baseline="0" noProof="0" dirty="0">
                <a:ln>
                  <a:noFill/>
                </a:ln>
                <a:solidFill>
                  <a:prstClr val="white"/>
                </a:solidFill>
                <a:effectLst/>
                <a:uLnTx/>
                <a:uFillTx/>
                <a:latin typeface="Rockwell" panose="02060603020205020403" pitchFamily="18" charset="0"/>
                <a:ea typeface="+mn-ea"/>
                <a:cs typeface="+mn-cs"/>
              </a:rPr>
              <a:t>Meeting</a:t>
            </a:r>
            <a:endParaRPr kumimoji="0" lang="en-US" sz="1100" b="0" i="0" u="none" strike="noStrike" kern="1200" cap="none" spc="0" normalizeH="0" baseline="0" noProof="0" dirty="0">
              <a:ln>
                <a:noFill/>
              </a:ln>
              <a:solidFill>
                <a:prstClr val="white"/>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6350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67" y="455886"/>
            <a:ext cx="10903519" cy="1141707"/>
          </a:xfrm>
        </p:spPr>
        <p:txBody>
          <a:bodyPr>
            <a:normAutofit/>
          </a:bodyPr>
          <a:lstStyle/>
          <a:p>
            <a:r>
              <a:rPr kumimoji="0" lang="en-US" sz="2400" b="1" i="0" u="none" strike="noStrike" kern="1200" cap="none" spc="0" normalizeH="0" baseline="0" noProof="0" dirty="0">
                <a:ln>
                  <a:noFill/>
                </a:ln>
                <a:solidFill>
                  <a:schemeClr val="tx1">
                    <a:lumMod val="75000"/>
                  </a:schemeClr>
                </a:solidFill>
                <a:effectLst/>
                <a:uLnTx/>
                <a:uFillTx/>
                <a:ea typeface="+mj-ea"/>
                <a:cs typeface="+mj-cs"/>
              </a:rPr>
              <a:t>Agenda</a:t>
            </a:r>
            <a:br>
              <a:rPr kumimoji="0" lang="en-US" sz="2000" b="1" i="0" u="none" strike="noStrike" kern="1200" cap="none" spc="0" normalizeH="0" baseline="0" noProof="0" dirty="0">
                <a:ln>
                  <a:noFill/>
                </a:ln>
                <a:solidFill>
                  <a:schemeClr val="tx1">
                    <a:lumMod val="75000"/>
                  </a:schemeClr>
                </a:solidFill>
                <a:effectLst/>
                <a:uLnTx/>
                <a:uFillTx/>
                <a:ea typeface="+mj-ea"/>
                <a:cs typeface="+mj-cs"/>
              </a:rPr>
            </a:br>
            <a:r>
              <a:rPr kumimoji="0" lang="en-US" sz="1600" b="1" i="0" u="none" strike="noStrike" kern="1200" cap="none" spc="0" normalizeH="0" baseline="0" noProof="0" dirty="0">
                <a:ln>
                  <a:noFill/>
                </a:ln>
                <a:solidFill>
                  <a:schemeClr val="tx1">
                    <a:lumMod val="75000"/>
                  </a:schemeClr>
                </a:solidFill>
                <a:effectLst/>
                <a:uLnTx/>
                <a:uFillTx/>
                <a:ea typeface="+mj-ea"/>
                <a:cs typeface="+mj-cs"/>
              </a:rPr>
              <a:t>Solid Waste Advisory Committee Meeting</a:t>
            </a:r>
            <a:br>
              <a:rPr kumimoji="0" lang="en-US" sz="1600" b="1" i="0" u="none" strike="noStrike" kern="1200" cap="none" spc="0" normalizeH="0" baseline="0" noProof="0" dirty="0">
                <a:ln>
                  <a:noFill/>
                </a:ln>
                <a:solidFill>
                  <a:schemeClr val="tx1">
                    <a:lumMod val="75000"/>
                  </a:schemeClr>
                </a:solidFill>
                <a:effectLst/>
                <a:uLnTx/>
                <a:uFillTx/>
                <a:ea typeface="+mj-ea"/>
                <a:cs typeface="+mj-cs"/>
              </a:rPr>
            </a:br>
            <a:r>
              <a:rPr kumimoji="0" lang="en-US" sz="1600" b="1" i="0" u="none" strike="noStrike" kern="1200" cap="none" spc="0" normalizeH="0" baseline="0" noProof="0" dirty="0">
                <a:ln>
                  <a:noFill/>
                </a:ln>
                <a:solidFill>
                  <a:schemeClr val="tx1">
                    <a:lumMod val="75000"/>
                  </a:schemeClr>
                </a:solidFill>
                <a:effectLst/>
                <a:uLnTx/>
                <a:uFillTx/>
                <a:ea typeface="+mj-ea"/>
                <a:cs typeface="+mj-cs"/>
              </a:rPr>
              <a:t>March 13, 2024 | 9:30 a.m. – 11:25 a.m.</a:t>
            </a:r>
            <a:endParaRPr lang="en-US" sz="4800" dirty="0">
              <a:solidFill>
                <a:schemeClr val="tx1">
                  <a:lumMod val="75000"/>
                </a:schemeClr>
              </a:solidFill>
            </a:endParaRPr>
          </a:p>
        </p:txBody>
      </p:sp>
      <p:sp>
        <p:nvSpPr>
          <p:cNvPr id="3" name="Content Placeholder 2"/>
          <p:cNvSpPr>
            <a:spLocks noGrp="1"/>
          </p:cNvSpPr>
          <p:nvPr>
            <p:ph idx="1"/>
          </p:nvPr>
        </p:nvSpPr>
        <p:spPr>
          <a:xfrm>
            <a:off x="204367" y="2052892"/>
            <a:ext cx="5701137" cy="4823215"/>
          </a:xfrm>
        </p:spPr>
        <p:txBody>
          <a:bodyPr>
            <a:normAutofit fontScale="25000" lnSpcReduction="20000"/>
          </a:bodyPr>
          <a:lstStyle/>
          <a:p>
            <a:pPr marL="0" marR="0" indent="0">
              <a:lnSpc>
                <a:spcPct val="107000"/>
              </a:lnSpc>
              <a:spcBef>
                <a:spcPts val="1800"/>
              </a:spcBef>
              <a:spcAft>
                <a:spcPts val="0"/>
              </a:spcAft>
              <a:buNone/>
            </a:pPr>
            <a:r>
              <a:rPr lang="en-US" sz="64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Call to Order &amp; Zoom Meeting Instructions</a:t>
            </a:r>
          </a:p>
          <a:p>
            <a:pPr marL="0" marR="0" indent="0">
              <a:lnSpc>
                <a:spcPct val="107000"/>
              </a:lnSpc>
              <a:spcBef>
                <a:spcPts val="600"/>
              </a:spcBef>
              <a:spcAft>
                <a:spcPts val="0"/>
              </a:spcAft>
              <a:buNone/>
            </a:pPr>
            <a:r>
              <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9:30 a.m. | 5 minutes | Troy Lautenbach (Chair)</a:t>
            </a:r>
          </a:p>
          <a:p>
            <a:pPr marL="0" marR="0" indent="0">
              <a:lnSpc>
                <a:spcPct val="107000"/>
              </a:lnSpc>
              <a:spcBef>
                <a:spcPts val="600"/>
              </a:spcBef>
              <a:spcAft>
                <a:spcPts val="0"/>
              </a:spcAft>
              <a:buNone/>
            </a:pPr>
            <a:endPar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SWAC Election Update</a:t>
            </a:r>
          </a:p>
          <a:p>
            <a:pPr marL="0" marR="0" indent="0">
              <a:lnSpc>
                <a:spcPct val="107000"/>
              </a:lnSpc>
              <a:spcBef>
                <a:spcPts val="600"/>
              </a:spcBef>
              <a:spcAft>
                <a:spcPts val="0"/>
              </a:spcAft>
              <a:buNone/>
            </a:pPr>
            <a:r>
              <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9:35 a.m. | 5 minutes | Troy Lautenbach (Chair), Jay Blazey (Vice Chair)</a:t>
            </a:r>
          </a:p>
          <a:p>
            <a:pPr marL="0" marR="0" indent="0">
              <a:lnSpc>
                <a:spcPct val="107000"/>
              </a:lnSpc>
              <a:spcBef>
                <a:spcPts val="600"/>
              </a:spcBef>
              <a:spcAft>
                <a:spcPts val="0"/>
              </a:spcAft>
              <a:buNone/>
            </a:pPr>
            <a:endPar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Ecology Legislative Updates </a:t>
            </a:r>
          </a:p>
          <a:p>
            <a:pPr marL="0" marR="0" indent="0">
              <a:lnSpc>
                <a:spcPct val="107000"/>
              </a:lnSpc>
              <a:spcBef>
                <a:spcPts val="600"/>
              </a:spcBef>
              <a:spcAft>
                <a:spcPts val="0"/>
              </a:spcAft>
              <a:buNone/>
            </a:pPr>
            <a:r>
              <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9:40 a.m. |20 minutes | Peter Lyon and Julie Robertson, Dept. of Ecology SWM</a:t>
            </a:r>
          </a:p>
          <a:p>
            <a:pPr marL="0" marR="0" indent="0">
              <a:lnSpc>
                <a:spcPct val="107000"/>
              </a:lnSpc>
              <a:spcBef>
                <a:spcPts val="600"/>
              </a:spcBef>
              <a:spcAft>
                <a:spcPts val="0"/>
              </a:spcAft>
              <a:buNone/>
            </a:pPr>
            <a:endPar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Zero Waste Washington Legislative Update </a:t>
            </a:r>
          </a:p>
          <a:p>
            <a:pPr marL="0" marR="0" indent="0">
              <a:lnSpc>
                <a:spcPct val="107000"/>
              </a:lnSpc>
              <a:spcBef>
                <a:spcPts val="600"/>
              </a:spcBef>
              <a:spcAft>
                <a:spcPts val="0"/>
              </a:spcAft>
              <a:buNone/>
            </a:pPr>
            <a:r>
              <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10:00 a.m. |20 Minutes | Heather Trim, Zero Waste Washington </a:t>
            </a:r>
          </a:p>
          <a:p>
            <a:pPr marL="0" marR="0" indent="0">
              <a:lnSpc>
                <a:spcPct val="107000"/>
              </a:lnSpc>
              <a:spcBef>
                <a:spcPts val="600"/>
              </a:spcBef>
              <a:spcAft>
                <a:spcPts val="0"/>
              </a:spcAft>
              <a:buNone/>
            </a:pPr>
            <a:endPar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Food Waste Prevention Campaign and Food Waste Prevention Week </a:t>
            </a:r>
          </a:p>
          <a:p>
            <a:pPr marL="0" marR="0" indent="0">
              <a:lnSpc>
                <a:spcPct val="107000"/>
              </a:lnSpc>
              <a:spcBef>
                <a:spcPts val="600"/>
              </a:spcBef>
              <a:spcAft>
                <a:spcPts val="0"/>
              </a:spcAft>
              <a:buNone/>
            </a:pPr>
            <a:r>
              <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10:20 a.m. |15 Minutes | Jade Monroe, Dept. of Ecology SWM</a:t>
            </a:r>
            <a:endParaRPr lang="en-US" sz="3000" dirty="0">
              <a:solidFill>
                <a:schemeClr val="accent1">
                  <a:lumMod val="50000"/>
                </a:schemeClr>
              </a:solidFill>
              <a:effectLst/>
              <a:latin typeface="Rockwell" panose="020606030202050204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None/>
              <a:tabLst/>
              <a:defRPr/>
            </a:pPr>
            <a:endParaRPr kumimoji="0" lang="en-US" sz="1800" b="0" i="1" u="none" strike="noStrike" kern="1200" cap="none" spc="0" normalizeH="0" baseline="0" noProof="0" dirty="0">
              <a:ln>
                <a:noFill/>
              </a:ln>
              <a:solidFill>
                <a:schemeClr val="tx2">
                  <a:lumMod val="75000"/>
                </a:schemeClr>
              </a:solidFill>
              <a:effectLst/>
              <a:uLnTx/>
              <a:uFillTx/>
              <a:latin typeface="Rockwell" panose="02060603020205020403" pitchFamily="18"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chemeClr val="tx2">
                    <a:lumMod val="75000"/>
                  </a:schemeClr>
                </a:solidFill>
                <a:effectLst/>
                <a:uLnTx/>
                <a:uFillTx/>
                <a:latin typeface="Rockwell" panose="02060603020205020403" pitchFamily="18" charset="0"/>
                <a:ea typeface="Times New Roman" panose="02020603050405020304" pitchFamily="18" charset="0"/>
                <a:cs typeface="Calibri" panose="020F0502020204030204" pitchFamily="34" charset="0"/>
              </a:rPr>
              <a:t> </a:t>
            </a:r>
            <a:endParaRPr kumimoji="0" lang="en-US" sz="1800" b="0" i="0" u="none" strike="noStrike" kern="1200" cap="none" spc="0" normalizeH="0" baseline="0" noProof="0" dirty="0">
              <a:ln>
                <a:noFill/>
              </a:ln>
              <a:solidFill>
                <a:schemeClr val="tx2">
                  <a:lumMod val="75000"/>
                </a:schemeClr>
              </a:solidFill>
              <a:effectLst/>
              <a:uLnTx/>
              <a:uFillTx/>
              <a:latin typeface="Rockwell" panose="02060603020205020403" pitchFamily="18" charset="0"/>
              <a:ea typeface="Calibri" panose="020F0502020204030204" pitchFamily="34" charset="0"/>
              <a:cs typeface="Times New Roman" panose="02020603050405020304" pitchFamily="18" charset="0"/>
            </a:endParaRPr>
          </a:p>
          <a:p>
            <a:pPr marL="0" indent="0">
              <a:buNone/>
            </a:pPr>
            <a:endParaRPr lang="en-US" sz="1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F07C47D7-0490-13D4-F3FA-2A718D60BFA0}"/>
              </a:ext>
            </a:extLst>
          </p:cNvPr>
          <p:cNvSpPr txBox="1"/>
          <p:nvPr/>
        </p:nvSpPr>
        <p:spPr>
          <a:xfrm>
            <a:off x="6096000" y="2052892"/>
            <a:ext cx="6094268" cy="3615349"/>
          </a:xfrm>
          <a:prstGeom prst="rect">
            <a:avLst/>
          </a:prstGeom>
          <a:noFill/>
        </p:spPr>
        <p:txBody>
          <a:bodyPr wrap="square">
            <a:spAutoFit/>
          </a:bodyPr>
          <a:lstStyle/>
          <a:p>
            <a:pPr>
              <a:lnSpc>
                <a:spcPct val="107000"/>
              </a:lnSpc>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Waste in Washington</a:t>
            </a:r>
          </a:p>
          <a:p>
            <a:pPr>
              <a:lnSpc>
                <a:spcPct val="107000"/>
              </a:lnSpc>
              <a:spcBef>
                <a:spcPts val="600"/>
              </a:spcBef>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10:35 a.m. | 20 minutes | Gretchen Newman, Dept. of Ecology SWM</a:t>
            </a:r>
          </a:p>
          <a:p>
            <a:pPr>
              <a:lnSpc>
                <a:spcPct val="107000"/>
              </a:lnSpc>
              <a:spcBef>
                <a:spcPts val="600"/>
              </a:spcBef>
            </a:pPr>
            <a:endPar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a:lnSpc>
                <a:spcPct val="107000"/>
              </a:lnSpc>
              <a:spcBef>
                <a:spcPts val="600"/>
              </a:spcBef>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Wood Waste Regulations</a:t>
            </a:r>
          </a:p>
          <a:p>
            <a:pPr>
              <a:lnSpc>
                <a:spcPct val="107000"/>
              </a:lnSpc>
              <a:spcBef>
                <a:spcPts val="600"/>
              </a:spcBef>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10:55 a.m. | 15 minutes | Dawn Marie Maurer, Dept. of Ecology SWM</a:t>
            </a:r>
          </a:p>
          <a:p>
            <a:pPr>
              <a:lnSpc>
                <a:spcPct val="107000"/>
              </a:lnSpc>
              <a:spcBef>
                <a:spcPts val="600"/>
              </a:spcBef>
            </a:pPr>
            <a:endPar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a:lnSpc>
                <a:spcPct val="107000"/>
              </a:lnSpc>
              <a:spcBef>
                <a:spcPts val="600"/>
              </a:spcBef>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Member Updates &amp; Roundtable </a:t>
            </a:r>
          </a:p>
          <a:p>
            <a:pPr>
              <a:lnSpc>
                <a:spcPct val="107000"/>
              </a:lnSpc>
              <a:spcBef>
                <a:spcPts val="600"/>
              </a:spcBef>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11:10 a.m. | 15 minutes | Troy Lautenbach (Chair) </a:t>
            </a:r>
          </a:p>
          <a:p>
            <a:pPr>
              <a:lnSpc>
                <a:spcPct val="107000"/>
              </a:lnSpc>
              <a:spcBef>
                <a:spcPts val="600"/>
              </a:spcBef>
            </a:pPr>
            <a:endPar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a:lnSpc>
                <a:spcPct val="107000"/>
              </a:lnSpc>
              <a:spcBef>
                <a:spcPts val="600"/>
              </a:spcBef>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Adjourn</a:t>
            </a:r>
          </a:p>
          <a:p>
            <a:pPr>
              <a:lnSpc>
                <a:spcPct val="107000"/>
              </a:lnSpc>
              <a:spcAft>
                <a:spcPts val="600"/>
              </a:spcAft>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11:25 a.m.</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chemeClr val="accent1">
                  <a:lumMod val="50000"/>
                </a:schemeClr>
              </a:solidFill>
              <a:effectLst/>
              <a:uLnTx/>
              <a:uFillTx/>
              <a:latin typeface="Rockwell" panose="02060603020205020403" pitchFamily="18"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4C0AD423-D6FF-3235-0579-A10EA630AB2B}"/>
              </a:ext>
            </a:extLst>
          </p:cNvPr>
          <p:cNvCxnSpPr>
            <a:cxnSpLocks/>
          </p:cNvCxnSpPr>
          <p:nvPr/>
        </p:nvCxnSpPr>
        <p:spPr>
          <a:xfrm>
            <a:off x="5905504" y="1849582"/>
            <a:ext cx="0" cy="468933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4209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iffs along the Columbia River near Vantage, Washington."/>
          <p:cNvPicPr>
            <a:picLocks noChangeAspect="1"/>
          </p:cNvPicPr>
          <p:nvPr/>
        </p:nvPicPr>
        <p:blipFill rotWithShape="1">
          <a:blip r:embed="rId2" cstate="print">
            <a:extLst>
              <a:ext uri="{28A0092B-C50C-407E-A947-70E740481C1C}">
                <a14:useLocalDpi xmlns:a14="http://schemas.microsoft.com/office/drawing/2010/main" val="0"/>
              </a:ext>
            </a:extLst>
          </a:blip>
          <a:srcRect t="38003" b="21091"/>
          <a:stretch/>
        </p:blipFill>
        <p:spPr>
          <a:xfrm>
            <a:off x="0" y="215695"/>
            <a:ext cx="12192000" cy="373331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21" name="Subtitle 20">
            <a:extLst>
              <a:ext uri="{FF2B5EF4-FFF2-40B4-BE49-F238E27FC236}">
                <a16:creationId xmlns:a16="http://schemas.microsoft.com/office/drawing/2014/main" id="{27349411-0189-6E5E-1FF4-4FC65043C23D}"/>
              </a:ext>
            </a:extLst>
          </p:cNvPr>
          <p:cNvSpPr txBox="1">
            <a:spLocks noGrp="1"/>
          </p:cNvSpPr>
          <p:nvPr>
            <p:ph type="subTitle" idx="1"/>
          </p:nvPr>
        </p:nvSpPr>
        <p:spPr>
          <a:xfrm>
            <a:off x="2289587" y="5894685"/>
            <a:ext cx="9447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strike="noStrike" kern="1200" cap="none" spc="0" normalizeH="0" baseline="0" noProof="0" dirty="0">
                <a:ln>
                  <a:noFill/>
                </a:ln>
                <a:solidFill>
                  <a:srgbClr val="333333"/>
                </a:solidFill>
                <a:effectLst/>
                <a:uLnTx/>
                <a:uFillTx/>
                <a:latin typeface="Franklin Gothic Book" panose="020B0503020102020204"/>
                <a:ea typeface="+mn-ea"/>
                <a:cs typeface="+mn-cs"/>
              </a:rPr>
              <a:t>March 13, 2024</a:t>
            </a:r>
          </a:p>
        </p:txBody>
      </p:sp>
      <p:sp>
        <p:nvSpPr>
          <p:cNvPr id="7" name="Title 6">
            <a:extLst>
              <a:ext uri="{FF2B5EF4-FFF2-40B4-BE49-F238E27FC236}">
                <a16:creationId xmlns:a16="http://schemas.microsoft.com/office/drawing/2014/main" id="{28B32F1E-9778-FC1F-4D8E-09C2C808BD42}"/>
              </a:ext>
            </a:extLst>
          </p:cNvPr>
          <p:cNvSpPr>
            <a:spLocks noGrp="1"/>
          </p:cNvSpPr>
          <p:nvPr>
            <p:ph type="ctrTitle"/>
          </p:nvPr>
        </p:nvSpPr>
        <p:spPr>
          <a:xfrm>
            <a:off x="2289587" y="4861133"/>
            <a:ext cx="9447621" cy="940575"/>
          </a:xfrm>
        </p:spPr>
        <p:txBody>
          <a:bodyPr>
            <a:noAutofit/>
          </a:bodyPr>
          <a:lstStyle/>
          <a:p>
            <a:pPr marL="0" marR="0" indent="0">
              <a:lnSpc>
                <a:spcPct val="107000"/>
              </a:lnSpc>
              <a:spcBef>
                <a:spcPts val="600"/>
              </a:spcBef>
              <a:spcAft>
                <a:spcPts val="0"/>
              </a:spcAft>
              <a:buNone/>
            </a:pPr>
            <a:r>
              <a:rPr lang="en-US" sz="5400" dirty="0">
                <a:solidFill>
                  <a:schemeClr val="accent1">
                    <a:lumMod val="50000"/>
                  </a:schemeClr>
                </a:solidFill>
                <a:effectLst/>
                <a:ea typeface="Times New Roman" panose="02020603050405020304" pitchFamily="18" charset="0"/>
                <a:cs typeface="Times New Roman" panose="02020603050405020304" pitchFamily="18" charset="0"/>
              </a:rPr>
              <a:t>Zero Waste Washington Legislative Update </a:t>
            </a:r>
          </a:p>
        </p:txBody>
      </p:sp>
    </p:spTree>
    <p:extLst>
      <p:ext uri="{BB962C8B-B14F-4D97-AF65-F5344CB8AC3E}">
        <p14:creationId xmlns:p14="http://schemas.microsoft.com/office/powerpoint/2010/main" val="351837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222946" y="5103026"/>
            <a:ext cx="5637659" cy="1047750"/>
          </a:xfrm>
        </p:spPr>
        <p:txBody>
          <a:bodyPr>
            <a:normAutofit lnSpcReduction="10000"/>
          </a:bodyPr>
          <a:lstStyle/>
          <a:p>
            <a:pPr algn="ctr"/>
            <a:r>
              <a:rPr lang="en-US" sz="2200" dirty="0">
                <a:latin typeface="+mj-lt"/>
              </a:rPr>
              <a:t>Heather Trim, Executive Director, Zero Waste Washington</a:t>
            </a:r>
          </a:p>
          <a:p>
            <a:pPr algn="ctr"/>
            <a:r>
              <a:rPr lang="en-US" sz="1900" dirty="0">
                <a:latin typeface="+mj-lt"/>
              </a:rPr>
              <a:t>March 13, 2024</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247AE8A6-15B2-99B3-9109-605D15615E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63943" y="0"/>
            <a:ext cx="4628055" cy="6858000"/>
          </a:xfrm>
          <a:prstGeom prst="rect">
            <a:avLst/>
          </a:prstGeom>
        </p:spPr>
      </p:pic>
      <p:pic>
        <p:nvPicPr>
          <p:cNvPr id="5" name="Picture 4">
            <a:extLst>
              <a:ext uri="{FF2B5EF4-FFF2-40B4-BE49-F238E27FC236}">
                <a16:creationId xmlns:a16="http://schemas.microsoft.com/office/drawing/2014/main" id="{0716994E-BAAD-CB9E-7325-182573046B74}"/>
              </a:ext>
            </a:extLst>
          </p:cNvPr>
          <p:cNvPicPr>
            <a:picLocks noChangeAspect="1"/>
          </p:cNvPicPr>
          <p:nvPr/>
        </p:nvPicPr>
        <p:blipFill>
          <a:blip r:embed="rId3"/>
          <a:stretch>
            <a:fillRect/>
          </a:stretch>
        </p:blipFill>
        <p:spPr>
          <a:xfrm>
            <a:off x="563742" y="1437046"/>
            <a:ext cx="1228725" cy="1047750"/>
          </a:xfrm>
          <a:prstGeom prst="rect">
            <a:avLst/>
          </a:prstGeom>
        </p:spPr>
      </p:pic>
      <p:sp>
        <p:nvSpPr>
          <p:cNvPr id="2" name="Title 1"/>
          <p:cNvSpPr>
            <a:spLocks noGrp="1"/>
          </p:cNvSpPr>
          <p:nvPr>
            <p:ph type="title"/>
          </p:nvPr>
        </p:nvSpPr>
        <p:spPr>
          <a:xfrm>
            <a:off x="995489" y="1119118"/>
            <a:ext cx="5865117" cy="635856"/>
          </a:xfrm>
        </p:spPr>
        <p:txBody>
          <a:bodyPr>
            <a:noAutofit/>
          </a:bodyPr>
          <a:lstStyle/>
          <a:p>
            <a:pPr marL="0" marR="0" algn="ctr"/>
            <a:r>
              <a:rPr lang="en-US" sz="4000" b="1" kern="0" dirty="0">
                <a:effectLst/>
                <a:latin typeface="+mn-lt"/>
                <a:ea typeface="Times New Roman" panose="02020603050405020304" pitchFamily="18" charset="0"/>
              </a:rPr>
              <a:t>Zero Waste Washington</a:t>
            </a:r>
            <a:br>
              <a:rPr lang="en-US" sz="4000" b="1" kern="0" dirty="0">
                <a:effectLst/>
                <a:latin typeface="+mn-lt"/>
                <a:ea typeface="Times New Roman" panose="02020603050405020304" pitchFamily="18" charset="0"/>
              </a:rPr>
            </a:br>
            <a:r>
              <a:rPr lang="en-US" sz="4000" b="1" kern="0" dirty="0">
                <a:effectLst/>
                <a:latin typeface="+mn-lt"/>
                <a:ea typeface="Times New Roman" panose="02020603050405020304" pitchFamily="18" charset="0"/>
              </a:rPr>
              <a:t>Legislative Update </a:t>
            </a:r>
            <a:endParaRPr lang="en-US" sz="4000" b="1" dirty="0">
              <a:solidFill>
                <a:schemeClr val="bg1"/>
              </a:solidFill>
              <a:effectLst/>
              <a:latin typeface="+mn-lt"/>
              <a:ea typeface="Calibri" panose="020F0502020204030204" pitchFamily="34" charset="0"/>
              <a:cs typeface="Times New Roman" panose="02020603050405020304" pitchFamily="18" charset="0"/>
            </a:endParaRPr>
          </a:p>
        </p:txBody>
      </p:sp>
      <p:pic>
        <p:nvPicPr>
          <p:cNvPr id="11" name="Picture 10" descr="Text&#10;&#10;Description automatically generated with low confidence">
            <a:extLst>
              <a:ext uri="{FF2B5EF4-FFF2-40B4-BE49-F238E27FC236}">
                <a16:creationId xmlns:a16="http://schemas.microsoft.com/office/drawing/2014/main" id="{E06F62FB-C0C2-B82F-C4EE-C9F7DAD8FE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2133" y="56599"/>
            <a:ext cx="2339867" cy="769311"/>
          </a:xfrm>
          <a:prstGeom prst="rect">
            <a:avLst/>
          </a:prstGeom>
        </p:spPr>
      </p:pic>
      <p:pic>
        <p:nvPicPr>
          <p:cNvPr id="7" name="Picture 6" descr="A person wearing glasses and a white shirt&#10;&#10;Description automatically generated">
            <a:extLst>
              <a:ext uri="{FF2B5EF4-FFF2-40B4-BE49-F238E27FC236}">
                <a16:creationId xmlns:a16="http://schemas.microsoft.com/office/drawing/2014/main" id="{BE09AA7E-4EEF-848C-7FA9-B22EC52A5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42202" y="2384915"/>
            <a:ext cx="2784226" cy="2088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3965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936B9-0C30-CADA-1030-F049C20176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CA38E17-967E-E638-3574-ABAE7F3A9E37}"/>
              </a:ext>
            </a:extLst>
          </p:cNvPr>
          <p:cNvSpPr>
            <a:spLocks noGrp="1"/>
          </p:cNvSpPr>
          <p:nvPr>
            <p:ph type="subTitle" idx="1"/>
          </p:nvPr>
        </p:nvSpPr>
        <p:spPr>
          <a:xfrm>
            <a:off x="-41910" y="2592509"/>
            <a:ext cx="12275820" cy="3998536"/>
          </a:xfrm>
        </p:spPr>
        <p:txBody>
          <a:bodyPr rtlCol="0">
            <a:normAutofit/>
          </a:bodyPr>
          <a:lstStyle/>
          <a:p>
            <a:pPr>
              <a:defRPr/>
            </a:pPr>
            <a:r>
              <a:rPr lang="en-US" sz="4800" b="1" dirty="0">
                <a:solidFill>
                  <a:srgbClr val="77B232"/>
                </a:solidFill>
              </a:rPr>
              <a:t>2024 Legislative Action</a:t>
            </a:r>
          </a:p>
          <a:p>
            <a:pPr>
              <a:defRPr/>
            </a:pPr>
            <a:r>
              <a:rPr lang="en-US" sz="4800" b="1" i="1" dirty="0">
                <a:solidFill>
                  <a:srgbClr val="77B232"/>
                </a:solidFill>
              </a:rPr>
              <a:t>Zero waste policy</a:t>
            </a:r>
            <a:endParaRPr lang="en-US" sz="2800" b="1" dirty="0">
              <a:solidFill>
                <a:schemeClr val="bg2">
                  <a:lumMod val="50000"/>
                </a:schemeClr>
              </a:solidFill>
            </a:endParaRPr>
          </a:p>
          <a:p>
            <a:pPr>
              <a:defRPr/>
            </a:pPr>
            <a:endParaRPr lang="en-US" sz="2800" b="1" dirty="0">
              <a:solidFill>
                <a:schemeClr val="bg2">
                  <a:lumMod val="50000"/>
                </a:schemeClr>
              </a:solidFill>
            </a:endParaRPr>
          </a:p>
          <a:p>
            <a:pPr>
              <a:defRPr/>
            </a:pPr>
            <a:r>
              <a:rPr lang="en-US" sz="2800" b="1" dirty="0">
                <a:solidFill>
                  <a:schemeClr val="bg2">
                    <a:lumMod val="50000"/>
                  </a:schemeClr>
                </a:solidFill>
              </a:rPr>
              <a:t>Ecology SWAC</a:t>
            </a:r>
          </a:p>
          <a:p>
            <a:pPr>
              <a:defRPr/>
            </a:pPr>
            <a:r>
              <a:rPr lang="en-US" sz="2800" b="1" dirty="0">
                <a:solidFill>
                  <a:schemeClr val="bg2">
                    <a:lumMod val="50000"/>
                  </a:schemeClr>
                </a:solidFill>
              </a:rPr>
              <a:t>Zero Waste Washington</a:t>
            </a:r>
          </a:p>
          <a:p>
            <a:pPr>
              <a:defRPr/>
            </a:pPr>
            <a:r>
              <a:rPr lang="en-US" sz="2800" b="1" dirty="0">
                <a:solidFill>
                  <a:schemeClr val="bg2">
                    <a:lumMod val="50000"/>
                  </a:schemeClr>
                </a:solidFill>
              </a:rPr>
              <a:t>March 13, 2024</a:t>
            </a:r>
          </a:p>
        </p:txBody>
      </p:sp>
      <p:pic>
        <p:nvPicPr>
          <p:cNvPr id="4" name="Picture 1">
            <a:extLst>
              <a:ext uri="{FF2B5EF4-FFF2-40B4-BE49-F238E27FC236}">
                <a16:creationId xmlns:a16="http://schemas.microsoft.com/office/drawing/2014/main" id="{817DB62D-710A-2822-3922-C44B425970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509445"/>
            <a:ext cx="1905000"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404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3C6CD-4BAF-315B-4E4A-119346BCF5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410EB0-3B89-8724-3314-9820D884D41A}"/>
              </a:ext>
            </a:extLst>
          </p:cNvPr>
          <p:cNvPicPr>
            <a:picLocks noChangeAspect="1"/>
          </p:cNvPicPr>
          <p:nvPr/>
        </p:nvPicPr>
        <p:blipFill rotWithShape="1">
          <a:blip r:embed="rId2">
            <a:extLst>
              <a:ext uri="{28A0092B-C50C-407E-A947-70E740481C1C}">
                <a14:useLocalDpi xmlns:a14="http://schemas.microsoft.com/office/drawing/2010/main" val="0"/>
              </a:ext>
            </a:extLst>
          </a:blip>
          <a:srcRect t="14747" b="9427"/>
          <a:stretch/>
        </p:blipFill>
        <p:spPr>
          <a:xfrm rot="10800000">
            <a:off x="-9235" y="-1"/>
            <a:ext cx="12197412" cy="6936509"/>
          </a:xfrm>
          <a:prstGeom prst="rect">
            <a:avLst/>
          </a:prstGeom>
        </p:spPr>
      </p:pic>
      <p:sp>
        <p:nvSpPr>
          <p:cNvPr id="2" name="TextBox 1">
            <a:extLst>
              <a:ext uri="{FF2B5EF4-FFF2-40B4-BE49-F238E27FC236}">
                <a16:creationId xmlns:a16="http://schemas.microsoft.com/office/drawing/2014/main" id="{FAFBBD7B-8B99-2A66-021F-A705B7EBA3D4}"/>
              </a:ext>
            </a:extLst>
          </p:cNvPr>
          <p:cNvSpPr txBox="1"/>
          <p:nvPr/>
        </p:nvSpPr>
        <p:spPr>
          <a:xfrm>
            <a:off x="8395856" y="0"/>
            <a:ext cx="260465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Legislative 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2024</a:t>
            </a:r>
          </a:p>
        </p:txBody>
      </p:sp>
    </p:spTree>
    <p:extLst>
      <p:ext uri="{BB962C8B-B14F-4D97-AF65-F5344CB8AC3E}">
        <p14:creationId xmlns:p14="http://schemas.microsoft.com/office/powerpoint/2010/main" val="169896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 state legislature">
            <a:extLst>
              <a:ext uri="{FF2B5EF4-FFF2-40B4-BE49-F238E27FC236}">
                <a16:creationId xmlns:a16="http://schemas.microsoft.com/office/drawing/2014/main" id="{5739ECF0-FAAD-4AE6-9283-F1AA4D67BC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41"/>
          <a:stretch/>
        </p:blipFill>
        <p:spPr bwMode="auto">
          <a:xfrm>
            <a:off x="0" y="0"/>
            <a:ext cx="12240980" cy="7124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D00890-E9D1-4654-A7DE-87CA63AE70EE}"/>
              </a:ext>
            </a:extLst>
          </p:cNvPr>
          <p:cNvSpPr txBox="1"/>
          <p:nvPr/>
        </p:nvSpPr>
        <p:spPr>
          <a:xfrm>
            <a:off x="9501352" y="398987"/>
            <a:ext cx="260465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Legislative 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2024</a:t>
            </a:r>
          </a:p>
        </p:txBody>
      </p:sp>
    </p:spTree>
    <p:extLst>
      <p:ext uri="{BB962C8B-B14F-4D97-AF65-F5344CB8AC3E}">
        <p14:creationId xmlns:p14="http://schemas.microsoft.com/office/powerpoint/2010/main" val="3452427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 state legislature">
            <a:extLst>
              <a:ext uri="{FF2B5EF4-FFF2-40B4-BE49-F238E27FC236}">
                <a16:creationId xmlns:a16="http://schemas.microsoft.com/office/drawing/2014/main" id="{5739ECF0-FAAD-4AE6-9283-F1AA4D67BC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41"/>
          <a:stretch/>
        </p:blipFill>
        <p:spPr bwMode="auto">
          <a:xfrm>
            <a:off x="0" y="0"/>
            <a:ext cx="12240980" cy="7124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D00890-E9D1-4654-A7DE-87CA63AE70EE}"/>
              </a:ext>
            </a:extLst>
          </p:cNvPr>
          <p:cNvSpPr txBox="1"/>
          <p:nvPr/>
        </p:nvSpPr>
        <p:spPr>
          <a:xfrm>
            <a:off x="9501352" y="398987"/>
            <a:ext cx="260465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Legislative 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2024</a:t>
            </a:r>
          </a:p>
        </p:txBody>
      </p:sp>
      <p:sp>
        <p:nvSpPr>
          <p:cNvPr id="4" name="Google Shape;888;p89">
            <a:extLst>
              <a:ext uri="{FF2B5EF4-FFF2-40B4-BE49-F238E27FC236}">
                <a16:creationId xmlns:a16="http://schemas.microsoft.com/office/drawing/2014/main" id="{496D54E6-55DA-8798-272D-459F8C555B44}"/>
              </a:ext>
            </a:extLst>
          </p:cNvPr>
          <p:cNvSpPr txBox="1"/>
          <p:nvPr/>
        </p:nvSpPr>
        <p:spPr>
          <a:xfrm>
            <a:off x="243647" y="251207"/>
            <a:ext cx="8942394" cy="6463308"/>
          </a:xfrm>
          <a:prstGeom prst="rect">
            <a:avLst/>
          </a:prstGeom>
          <a:solidFill>
            <a:srgbClr val="5D7A20"/>
          </a:solidFill>
          <a:ln>
            <a:noFill/>
          </a:ln>
        </p:spPr>
        <p:txBody>
          <a:bodyPr spcFirstLastPara="1" wrap="square" lIns="0" tIns="0" rIns="0" bIns="0" anchor="t" anchorCtr="0">
            <a:spAutoFit/>
          </a:bodyPr>
          <a:lstStyle/>
          <a:p>
            <a:pPr marL="342884" marR="0" lvl="1" indent="0" algn="l" defTabSz="914400" rtl="0" eaLnBrk="1" fontAlgn="auto" latinLnBrk="0" hangingPunct="1">
              <a:lnSpc>
                <a:spcPct val="100000"/>
              </a:lnSpc>
              <a:spcBef>
                <a:spcPts val="0"/>
              </a:spcBef>
              <a:spcAft>
                <a:spcPts val="0"/>
              </a:spcAft>
              <a:buClrTx/>
              <a:buSzTx/>
              <a:buFontTx/>
              <a:buNone/>
              <a:tabLst/>
              <a:defRPr/>
            </a:pPr>
            <a:r>
              <a:rPr kumimoji="0" lang="en" sz="2800" b="1" i="0" u="sng" strike="noStrike" kern="1200" cap="none" spc="0" normalizeH="0" baseline="0" noProof="0" dirty="0">
                <a:ln>
                  <a:noFill/>
                </a:ln>
                <a:solidFill>
                  <a:srgbClr val="F9D5BD"/>
                </a:solidFill>
                <a:effectLst/>
                <a:uLnTx/>
                <a:uFillTx/>
                <a:latin typeface="Calibri" panose="020F0502020204030204"/>
                <a:ea typeface="Avenir"/>
                <a:cs typeface="Avenir"/>
                <a:sym typeface="Avenir"/>
              </a:rPr>
              <a:t>2024</a:t>
            </a:r>
            <a:endParaRPr kumimoji="0" sz="2800" b="0" i="0" u="sng" strike="noStrike" kern="1200" cap="none" spc="0" normalizeH="0" baseline="0" noProof="0" dirty="0">
              <a:ln>
                <a:noFill/>
              </a:ln>
              <a:solidFill>
                <a:srgbClr val="F9D5BD"/>
              </a:solidFill>
              <a:effectLst/>
              <a:uLnTx/>
              <a:uFillTx/>
              <a:latin typeface="Calibri" panose="020F0502020204030204"/>
              <a:ea typeface="+mn-ea"/>
              <a:cs typeface="+mn-cs"/>
            </a:endParaRP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F9D5BD"/>
                </a:solidFill>
                <a:effectLst/>
                <a:uLnTx/>
                <a:uFillTx/>
                <a:latin typeface="Calibri" panose="020F0502020204030204"/>
                <a:ea typeface="Avenir"/>
                <a:cs typeface="Avenir"/>
                <a:sym typeface="Avenir"/>
              </a:rPr>
              <a:t>Organics (food and yard waste) (HB 2301)</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F9D5BD"/>
                </a:solidFill>
                <a:effectLst/>
                <a:uLnTx/>
                <a:uFillTx/>
                <a:latin typeface="Calibri" panose="020F0502020204030204"/>
                <a:ea typeface="Avenir"/>
                <a:cs typeface="Avenir"/>
                <a:sym typeface="Avenir"/>
              </a:rPr>
              <a:t>Mercury light bulbs (HB 1185)</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F9D5BD"/>
                </a:solidFill>
                <a:effectLst/>
                <a:uLnTx/>
                <a:uFillTx/>
                <a:latin typeface="Calibri" panose="020F0502020204030204"/>
                <a:ea typeface="Avenir"/>
                <a:cs typeface="Avenir"/>
                <a:sym typeface="Avenir"/>
              </a:rPr>
              <a:t>Cannabis waste (SB 5376)</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F9D5BD"/>
                </a:solidFill>
                <a:effectLst/>
                <a:uLnTx/>
                <a:uFillTx/>
                <a:latin typeface="Calibri" panose="020F0502020204030204"/>
                <a:ea typeface="Avenir"/>
                <a:cs typeface="Avenir"/>
                <a:sym typeface="Avenir"/>
              </a:rPr>
              <a:t>Lead in cookware (HB 1551)</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F9D5BD"/>
                </a:solidFill>
                <a:effectLst/>
                <a:uLnTx/>
                <a:uFillTx/>
                <a:latin typeface="Calibri" panose="020F0502020204030204"/>
                <a:ea typeface="Avenir"/>
                <a:cs typeface="Avenir"/>
                <a:sym typeface="Avenir"/>
              </a:rPr>
              <a:t>Tires: 6ppd (SB 5931) </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F9D5BD"/>
                </a:solidFill>
                <a:effectLst/>
                <a:uLnTx/>
                <a:uFillTx/>
                <a:latin typeface="Calibri" panose="020F0502020204030204"/>
                <a:ea typeface="Avenir"/>
                <a:cs typeface="Avenir"/>
                <a:sym typeface="Avenir"/>
              </a:rPr>
              <a:t>Illegal dumping (HB 2207)</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endParaRPr kumimoji="0" lang="en-US" sz="2800" b="1" i="0" u="none" strike="noStrike" kern="1200" cap="none" spc="0" normalizeH="0" baseline="0" noProof="0" dirty="0">
              <a:ln>
                <a:noFill/>
              </a:ln>
              <a:solidFill>
                <a:srgbClr val="F9D5BD"/>
              </a:solidFill>
              <a:effectLst/>
              <a:uLnTx/>
              <a:uFillTx/>
              <a:latin typeface="Calibri" panose="020F0502020204030204"/>
              <a:ea typeface="Avenir"/>
              <a:cs typeface="Avenir"/>
              <a:sym typeface="Avenir"/>
            </a:endParaRP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Avenir"/>
                <a:cs typeface="Avenir"/>
                <a:sym typeface="Avenir"/>
              </a:rPr>
              <a:t>ReWRAP</a:t>
            </a:r>
            <a:r>
              <a:rPr kumimoji="0" lang="en-US" sz="2800" b="1" i="0" u="none" strike="noStrike" kern="1200" cap="none" spc="0" normalizeH="0" baseline="0" noProof="0" dirty="0">
                <a:ln>
                  <a:noFill/>
                </a:ln>
                <a:solidFill>
                  <a:srgbClr val="002060"/>
                </a:solidFill>
                <a:effectLst/>
                <a:uLnTx/>
                <a:uFillTx/>
                <a:latin typeface="Calibri" panose="020F0502020204030204"/>
                <a:ea typeface="Avenir"/>
                <a:cs typeface="Avenir"/>
                <a:sym typeface="Avenir"/>
              </a:rPr>
              <a:t> Act (HB 2049) - died</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Avenir"/>
                <a:cs typeface="Avenir"/>
                <a:sym typeface="Avenir"/>
              </a:rPr>
              <a:t>DRS for Beverage Containers (bottle bill) (HB 2144) – died</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Avenir"/>
                <a:cs typeface="Avenir"/>
                <a:sym typeface="Avenir"/>
              </a:rPr>
              <a:t>Right to repair (HB 1933) - died</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Avenir"/>
                <a:cs typeface="Avenir"/>
                <a:sym typeface="Avenir"/>
              </a:rPr>
              <a:t>Refrigerant gases (HB 2401) -  died</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Avenir"/>
                <a:cs typeface="Avenir"/>
                <a:sym typeface="Avenir"/>
              </a:rPr>
              <a:t>PFAs in biosolids (SB 5245) - died</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Avenir"/>
                <a:cs typeface="Avenir"/>
                <a:sym typeface="Avenir"/>
              </a:rPr>
              <a:t>Tires: resistance (SB 6304) – died</a:t>
            </a:r>
          </a:p>
          <a:p>
            <a:pPr marL="444478" marR="0" lvl="1" indent="-184141" algn="l" defTabSz="914400" rtl="0" eaLnBrk="1" fontAlgn="auto" latinLnBrk="0" hangingPunct="1">
              <a:lnSpc>
                <a:spcPct val="100000"/>
              </a:lnSpc>
              <a:spcBef>
                <a:spcPts val="0"/>
              </a:spcBef>
              <a:spcAft>
                <a:spcPts val="0"/>
              </a:spcAft>
              <a:buClr>
                <a:srgbClr val="F4B081"/>
              </a:buClr>
              <a:buSzPts val="2100"/>
              <a:buFont typeface="Arial"/>
              <a:buChar char="•"/>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Avenir"/>
                <a:cs typeface="Avenir"/>
                <a:sym typeface="Avenir"/>
              </a:rPr>
              <a:t>EV Battery recycling (SB 6319 / HB 2501 – late entry</a:t>
            </a:r>
            <a:endParaRPr kumimoji="0" lang="en-US" sz="2100" b="1" i="0" u="none" strike="noStrike" kern="1200" cap="none" spc="0" normalizeH="0" baseline="0" noProof="0" dirty="0">
              <a:ln>
                <a:noFill/>
              </a:ln>
              <a:solidFill>
                <a:srgbClr val="F9D5BD"/>
              </a:solidFill>
              <a:effectLst/>
              <a:uLnTx/>
              <a:uFillTx/>
              <a:latin typeface="Avenir"/>
              <a:ea typeface="Avenir"/>
              <a:cs typeface="Avenir"/>
              <a:sym typeface="Avenir"/>
            </a:endParaRPr>
          </a:p>
        </p:txBody>
      </p:sp>
    </p:spTree>
    <p:extLst>
      <p:ext uri="{BB962C8B-B14F-4D97-AF65-F5344CB8AC3E}">
        <p14:creationId xmlns:p14="http://schemas.microsoft.com/office/powerpoint/2010/main" val="323921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80C9B-7552-3B72-2A50-E7753EC65D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E47CCB-D48A-081B-7563-42AC5B661E86}"/>
              </a:ext>
            </a:extLst>
          </p:cNvPr>
          <p:cNvSpPr txBox="1"/>
          <p:nvPr/>
        </p:nvSpPr>
        <p:spPr>
          <a:xfrm>
            <a:off x="2943951" y="194688"/>
            <a:ext cx="630409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7B232"/>
                </a:solidFill>
                <a:effectLst/>
                <a:uLnTx/>
                <a:uFillTx/>
                <a:latin typeface="Calibri Light" panose="020F0302020204030204"/>
                <a:ea typeface="+mn-ea"/>
                <a:cs typeface="+mn-cs"/>
              </a:rPr>
              <a:t>Resignations &amp; Retirements</a:t>
            </a:r>
          </a:p>
        </p:txBody>
      </p:sp>
      <p:sp>
        <p:nvSpPr>
          <p:cNvPr id="3" name="Rectangle 1">
            <a:extLst>
              <a:ext uri="{FF2B5EF4-FFF2-40B4-BE49-F238E27FC236}">
                <a16:creationId xmlns:a16="http://schemas.microsoft.com/office/drawing/2014/main" id="{CE35AB45-D5C6-28AB-76EE-5028AEE70D91}"/>
              </a:ext>
            </a:extLst>
          </p:cNvPr>
          <p:cNvSpPr>
            <a:spLocks noChangeArrowheads="1"/>
          </p:cNvSpPr>
          <p:nvPr/>
        </p:nvSpPr>
        <p:spPr bwMode="auto">
          <a:xfrm>
            <a:off x="599090" y="1191276"/>
            <a:ext cx="1099382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Senators -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Billig, Mullet, L Wilson, Hunt, Van de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Wege</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Keiser</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Reps -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Wilcox,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Maycumber</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Kretz</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Chambers, Hutchins</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Aptos" panose="020B0004020202020204" pitchFamily="34" charset="0"/>
              <a:cs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Reps Running for Senate -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Riccelli</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(Billig), Ramos (Mullet), Bateman (Hunt), Chapman (VDW), Harris (L Wilson), </a:t>
            </a:r>
            <a:r>
              <a:rPr kumimoji="0" lang="en-US" altLang="en-US" sz="28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Orwall</a:t>
            </a:r>
            <a:r>
              <a:rPr kumimoji="0" lang="en-US" altLang="en-US" sz="28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or Gregerson</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(Keiser)</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Senators Running for Higher Office But NOT Up for Reelection</a:t>
            </a: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Randall (Kilmer), MacEwan (Kilmer), Saldana (CPL), Dhingra (AG),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Kuderer</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(OIC)</a:t>
            </a: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5237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0606-A6F4-77E5-1954-1466830AA2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B5C4D-B6E3-09F1-5106-97475B5660C4}"/>
              </a:ext>
            </a:extLst>
          </p:cNvPr>
          <p:cNvSpPr>
            <a:spLocks noGrp="1"/>
          </p:cNvSpPr>
          <p:nvPr>
            <p:ph type="title"/>
          </p:nvPr>
        </p:nvSpPr>
        <p:spPr>
          <a:xfrm>
            <a:off x="55756" y="250173"/>
            <a:ext cx="12136244" cy="796253"/>
          </a:xfrm>
        </p:spPr>
        <p:txBody>
          <a:bodyPr>
            <a:normAutofit/>
          </a:bodyPr>
          <a:lstStyle/>
          <a:p>
            <a:pPr algn="ctr"/>
            <a:r>
              <a:rPr lang="en-US" b="1" dirty="0">
                <a:solidFill>
                  <a:srgbClr val="77B232"/>
                </a:solidFill>
              </a:rPr>
              <a:t>Stripped out of Organics bill</a:t>
            </a:r>
          </a:p>
        </p:txBody>
      </p:sp>
      <p:sp>
        <p:nvSpPr>
          <p:cNvPr id="3" name="Rectangle 1">
            <a:extLst>
              <a:ext uri="{FF2B5EF4-FFF2-40B4-BE49-F238E27FC236}">
                <a16:creationId xmlns:a16="http://schemas.microsoft.com/office/drawing/2014/main" id="{D87CAE02-A8D0-6562-CB45-BC409182C5BA}"/>
              </a:ext>
            </a:extLst>
          </p:cNvPr>
          <p:cNvSpPr>
            <a:spLocks noChangeArrowheads="1"/>
          </p:cNvSpPr>
          <p:nvPr/>
        </p:nvSpPr>
        <p:spPr bwMode="auto">
          <a:xfrm>
            <a:off x="626968" y="1274564"/>
            <a:ext cx="10993820"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Multi family – requirements and building design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Stickers – study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Date labeling</a:t>
            </a:r>
          </a:p>
        </p:txBody>
      </p:sp>
      <p:sp>
        <p:nvSpPr>
          <p:cNvPr id="5" name="Title 1">
            <a:extLst>
              <a:ext uri="{FF2B5EF4-FFF2-40B4-BE49-F238E27FC236}">
                <a16:creationId xmlns:a16="http://schemas.microsoft.com/office/drawing/2014/main" id="{96CE42AB-0F8A-31C1-E7C2-D85FF2B717AF}"/>
              </a:ext>
            </a:extLst>
          </p:cNvPr>
          <p:cNvSpPr txBox="1">
            <a:spLocks/>
          </p:cNvSpPr>
          <p:nvPr/>
        </p:nvSpPr>
        <p:spPr>
          <a:xfrm>
            <a:off x="334280" y="3555677"/>
            <a:ext cx="12136244" cy="7962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7B232"/>
                </a:solidFill>
                <a:effectLst/>
                <a:uLnTx/>
                <a:uFillTx/>
                <a:latin typeface="Calibri Light" panose="020F0302020204030204"/>
                <a:ea typeface="+mj-ea"/>
                <a:cs typeface="+mj-cs"/>
              </a:rPr>
              <a:t>More work to do</a:t>
            </a:r>
          </a:p>
        </p:txBody>
      </p:sp>
      <p:sp>
        <p:nvSpPr>
          <p:cNvPr id="6" name="Rectangle 1">
            <a:extLst>
              <a:ext uri="{FF2B5EF4-FFF2-40B4-BE49-F238E27FC236}">
                <a16:creationId xmlns:a16="http://schemas.microsoft.com/office/drawing/2014/main" id="{280F7CF8-6417-8C69-5560-7BC013BA91BC}"/>
              </a:ext>
            </a:extLst>
          </p:cNvPr>
          <p:cNvSpPr>
            <a:spLocks noChangeArrowheads="1"/>
          </p:cNvSpPr>
          <p:nvPr/>
        </p:nvSpPr>
        <p:spPr bwMode="auto">
          <a:xfrm>
            <a:off x="626968" y="4782817"/>
            <a:ext cx="1099382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Compostable products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Permitting and air quality</a:t>
            </a:r>
          </a:p>
        </p:txBody>
      </p:sp>
    </p:spTree>
    <p:extLst>
      <p:ext uri="{BB962C8B-B14F-4D97-AF65-F5344CB8AC3E}">
        <p14:creationId xmlns:p14="http://schemas.microsoft.com/office/powerpoint/2010/main" val="3041848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22951-BC1A-B333-4259-3C48C9071D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637345-CA48-1118-6EEF-AA7908815C8A}"/>
              </a:ext>
            </a:extLst>
          </p:cNvPr>
          <p:cNvSpPr>
            <a:spLocks noGrp="1"/>
          </p:cNvSpPr>
          <p:nvPr>
            <p:ph type="title"/>
          </p:nvPr>
        </p:nvSpPr>
        <p:spPr>
          <a:xfrm>
            <a:off x="1763083" y="29097"/>
            <a:ext cx="8564046" cy="867941"/>
          </a:xfrm>
        </p:spPr>
        <p:txBody>
          <a:bodyPr/>
          <a:lstStyle/>
          <a:p>
            <a:pPr algn="ctr"/>
            <a:r>
              <a:rPr lang="en-US" b="1" dirty="0">
                <a:solidFill>
                  <a:srgbClr val="054A8C"/>
                </a:solidFill>
              </a:rPr>
              <a:t>Standardize bin colors</a:t>
            </a:r>
          </a:p>
        </p:txBody>
      </p:sp>
      <p:pic>
        <p:nvPicPr>
          <p:cNvPr id="4098" name="Picture 2" descr="Q&amp;A regarding changes to the Ceres garbage / recyclable collection system -  Ceres Courier">
            <a:extLst>
              <a:ext uri="{FF2B5EF4-FFF2-40B4-BE49-F238E27FC236}">
                <a16:creationId xmlns:a16="http://schemas.microsoft.com/office/drawing/2014/main" id="{DF74522D-D007-871C-DA02-820E6C561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76" b="33783"/>
          <a:stretch/>
        </p:blipFill>
        <p:spPr bwMode="auto">
          <a:xfrm>
            <a:off x="847494" y="1315844"/>
            <a:ext cx="10860368" cy="397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159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52945" y="642684"/>
            <a:ext cx="4903788" cy="549275"/>
          </a:xfrm>
        </p:spPr>
        <p:txBody>
          <a:bodyPr>
            <a:normAutofit/>
          </a:bodyPr>
          <a:lstStyle/>
          <a:p>
            <a:r>
              <a:rPr lang="en-US" sz="2800" dirty="0">
                <a:latin typeface="Rockwell" panose="02060603020205020403" pitchFamily="18" charset="0"/>
              </a:rPr>
              <a:t>Assisting with this meeting:</a:t>
            </a:r>
            <a:endParaRPr lang="en-US" sz="1800" dirty="0">
              <a:latin typeface="Rockwell" panose="02060603020205020403" pitchFamily="18" charset="0"/>
            </a:endParaRPr>
          </a:p>
        </p:txBody>
      </p:sp>
      <p:sp>
        <p:nvSpPr>
          <p:cNvPr id="16" name="Rectangle 15"/>
          <p:cNvSpPr/>
          <p:nvPr/>
        </p:nvSpPr>
        <p:spPr>
          <a:xfrm>
            <a:off x="1887825" y="1158324"/>
            <a:ext cx="544010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anklin Gothic Book" panose="020B0503020102020204"/>
                <a:ea typeface="+mn-ea"/>
                <a:cs typeface="+mn-cs"/>
              </a:rPr>
              <a:t>Please use the chat box to ask questions or make comments.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694" y="1418683"/>
            <a:ext cx="9006612" cy="483167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rcRect t="2853" b="2853"/>
          <a:stretch/>
        </p:blipFill>
        <p:spPr>
          <a:xfrm>
            <a:off x="1998655" y="2136005"/>
            <a:ext cx="2853924" cy="3261465"/>
          </a:xfrm>
          <a:prstGeom prst="rect">
            <a:avLst/>
          </a:prstGeom>
        </p:spPr>
      </p:pic>
      <p:pic>
        <p:nvPicPr>
          <p:cNvPr id="5" name="Picture 4"/>
          <p:cNvPicPr>
            <a:picLocks noChangeAspect="1"/>
          </p:cNvPicPr>
          <p:nvPr/>
        </p:nvPicPr>
        <p:blipFill>
          <a:blip r:embed="rId5"/>
          <a:stretch>
            <a:fillRect/>
          </a:stretch>
        </p:blipFill>
        <p:spPr>
          <a:xfrm>
            <a:off x="1592694" y="5708094"/>
            <a:ext cx="1025815" cy="231636"/>
          </a:xfrm>
          <a:prstGeom prst="rect">
            <a:avLst/>
          </a:prstGeom>
        </p:spPr>
      </p:pic>
      <p:sp>
        <p:nvSpPr>
          <p:cNvPr id="22" name="Rectangle 21"/>
          <p:cNvSpPr/>
          <p:nvPr/>
        </p:nvSpPr>
        <p:spPr>
          <a:xfrm>
            <a:off x="8338283" y="2697544"/>
            <a:ext cx="2540479"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Franklin Gothic Medium" panose="020B0603020102020204"/>
                <a:ea typeface="+mn-ea"/>
                <a:cs typeface="+mn-cs"/>
              </a:rPr>
              <a:t>To </a:t>
            </a:r>
            <a:r>
              <a:rPr kumimoji="0" lang="en-US" sz="1400" b="1" i="0" u="none" strike="noStrike" kern="1200" cap="none" spc="0" normalizeH="0" baseline="0" noProof="0" dirty="0">
                <a:ln>
                  <a:noFill/>
                </a:ln>
                <a:solidFill>
                  <a:srgbClr val="333333"/>
                </a:solidFill>
                <a:effectLst/>
                <a:uLnTx/>
                <a:uFillTx/>
                <a:latin typeface="Franklin Gothic Medium" panose="020B0603020102020204"/>
                <a:ea typeface="+mn-ea"/>
                <a:cs typeface="+mn-cs"/>
              </a:rPr>
              <a:t>ask the presenter questions</a:t>
            </a:r>
            <a:r>
              <a:rPr kumimoji="0" lang="en-US" sz="1400" b="0" i="0" u="none" strike="noStrike" kern="1200" cap="none" spc="0" normalizeH="0" baseline="0" noProof="0" dirty="0">
                <a:ln>
                  <a:noFill/>
                </a:ln>
                <a:solidFill>
                  <a:srgbClr val="333333"/>
                </a:solidFill>
                <a:effectLst/>
                <a:uLnTx/>
                <a:uFillTx/>
                <a:latin typeface="Franklin Gothic Medium" panose="020B0603020102020204"/>
                <a:ea typeface="+mn-ea"/>
                <a:cs typeface="+mn-cs"/>
              </a:rPr>
              <a:t>, select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33333"/>
                </a:solidFill>
                <a:effectLst/>
                <a:uLnTx/>
                <a:uFillTx/>
                <a:latin typeface="Franklin Gothic Medium" panose="020B0603020102020204"/>
                <a:ea typeface="+mn-ea"/>
                <a:cs typeface="+mn-cs"/>
              </a:rPr>
              <a:t>Everyone </a:t>
            </a:r>
            <a:r>
              <a:rPr kumimoji="0" lang="en-US" sz="1400" b="0" i="0" u="none" strike="noStrike" kern="1200" cap="none" spc="0" normalizeH="0" baseline="0" noProof="0" dirty="0">
                <a:ln>
                  <a:noFill/>
                </a:ln>
                <a:solidFill>
                  <a:srgbClr val="333333"/>
                </a:solidFill>
                <a:effectLst/>
                <a:uLnTx/>
                <a:uFillTx/>
                <a:latin typeface="Franklin Gothic Medium" panose="020B0603020102020204"/>
                <a:ea typeface="+mn-ea"/>
                <a:cs typeface="+mn-cs"/>
              </a:rPr>
              <a:t>in the drop-down.</a:t>
            </a:r>
          </a:p>
        </p:txBody>
      </p:sp>
      <p:sp>
        <p:nvSpPr>
          <p:cNvPr id="23" name="Rectangle 22"/>
          <p:cNvSpPr/>
          <p:nvPr/>
        </p:nvSpPr>
        <p:spPr>
          <a:xfrm>
            <a:off x="8338283" y="3735285"/>
            <a:ext cx="2287315"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Franklin Gothic Medium" panose="020B0603020102020204"/>
                <a:ea typeface="+mn-ea"/>
                <a:cs typeface="+mn-cs"/>
              </a:rPr>
              <a:t>For </a:t>
            </a:r>
            <a:r>
              <a:rPr kumimoji="0" lang="en-US" sz="1400" b="1" i="0" u="none" strike="noStrike" kern="1200" cap="none" spc="0" normalizeH="0" baseline="0" noProof="0" dirty="0">
                <a:ln>
                  <a:noFill/>
                </a:ln>
                <a:solidFill>
                  <a:srgbClr val="333333"/>
                </a:solidFill>
                <a:effectLst/>
                <a:uLnTx/>
                <a:uFillTx/>
                <a:latin typeface="Franklin Gothic Medium" panose="020B0603020102020204"/>
                <a:ea typeface="+mn-ea"/>
                <a:cs typeface="+mn-cs"/>
              </a:rPr>
              <a:t>technical help</a:t>
            </a:r>
            <a:r>
              <a:rPr kumimoji="0" lang="en-US" sz="1400" b="0" i="0" u="none" strike="noStrike" kern="1200" cap="none" spc="0" normalizeH="0" baseline="0" noProof="0" dirty="0">
                <a:ln>
                  <a:noFill/>
                </a:ln>
                <a:solidFill>
                  <a:srgbClr val="333333"/>
                </a:solidFill>
                <a:effectLst/>
                <a:uLnTx/>
                <a:uFillTx/>
                <a:latin typeface="Franklin Gothic Medium" panose="020B0603020102020204"/>
                <a:ea typeface="+mn-ea"/>
                <a:cs typeface="+mn-cs"/>
              </a:rPr>
              <a:t>, select </a:t>
            </a:r>
            <a:r>
              <a:rPr kumimoji="0" lang="en-US" sz="1400" b="0" i="1" u="none" strike="noStrike" kern="1200" cap="none" spc="0" normalizeH="0" baseline="0" noProof="0" dirty="0">
                <a:ln>
                  <a:noFill/>
                </a:ln>
                <a:solidFill>
                  <a:srgbClr val="333333"/>
                </a:solidFill>
                <a:effectLst/>
                <a:uLnTx/>
                <a:uFillTx/>
                <a:latin typeface="Franklin Gothic Medium" panose="020B0603020102020204"/>
                <a:ea typeface="+mn-ea"/>
                <a:cs typeface="+mn-cs"/>
              </a:rPr>
              <a:t>Molly McNutt </a:t>
            </a:r>
            <a:r>
              <a:rPr kumimoji="0" lang="en-US" sz="1400" b="0" i="0" u="none" strike="noStrike" kern="1200" cap="none" spc="0" normalizeH="0" baseline="0" noProof="0" dirty="0">
                <a:ln>
                  <a:noFill/>
                </a:ln>
                <a:solidFill>
                  <a:srgbClr val="333333"/>
                </a:solidFill>
                <a:effectLst/>
                <a:uLnTx/>
                <a:uFillTx/>
                <a:latin typeface="Franklin Gothic Medium" panose="020B0603020102020204"/>
                <a:ea typeface="+mn-ea"/>
                <a:cs typeface="+mn-cs"/>
              </a:rPr>
              <a:t>in the drop-down.</a:t>
            </a:r>
          </a:p>
        </p:txBody>
      </p:sp>
      <p:pic>
        <p:nvPicPr>
          <p:cNvPr id="7" name="Picture 6"/>
          <p:cNvPicPr>
            <a:picLocks noChangeAspect="1"/>
          </p:cNvPicPr>
          <p:nvPr/>
        </p:nvPicPr>
        <p:blipFill>
          <a:blip r:embed="rId6"/>
          <a:stretch>
            <a:fillRect/>
          </a:stretch>
        </p:blipFill>
        <p:spPr>
          <a:xfrm rot="304884">
            <a:off x="7754323" y="5451722"/>
            <a:ext cx="568400" cy="493171"/>
          </a:xfrm>
          <a:prstGeom prst="rect">
            <a:avLst/>
          </a:prstGeom>
        </p:spPr>
      </p:pic>
      <p:pic>
        <p:nvPicPr>
          <p:cNvPr id="9" name="Picture 8"/>
          <p:cNvPicPr>
            <a:picLocks noChangeAspect="1"/>
          </p:cNvPicPr>
          <p:nvPr/>
        </p:nvPicPr>
        <p:blipFill>
          <a:blip r:embed="rId7"/>
          <a:stretch>
            <a:fillRect/>
          </a:stretch>
        </p:blipFill>
        <p:spPr>
          <a:xfrm>
            <a:off x="7524296" y="3391357"/>
            <a:ext cx="819150" cy="428625"/>
          </a:xfrm>
          <a:prstGeom prst="rect">
            <a:avLst/>
          </a:prstGeom>
        </p:spPr>
      </p:pic>
      <p:sp>
        <p:nvSpPr>
          <p:cNvPr id="11" name="Oval 10"/>
          <p:cNvSpPr/>
          <p:nvPr/>
        </p:nvSpPr>
        <p:spPr>
          <a:xfrm>
            <a:off x="8305667" y="5483712"/>
            <a:ext cx="899246" cy="4800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7" name="Oval 26"/>
          <p:cNvSpPr/>
          <p:nvPr/>
        </p:nvSpPr>
        <p:spPr>
          <a:xfrm>
            <a:off x="4582185" y="5916404"/>
            <a:ext cx="421698" cy="4166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Franklin Gothic Book" panose="020B0503020102020204"/>
              <a:ea typeface="+mn-ea"/>
              <a:cs typeface="+mn-cs"/>
            </a:endParaRPr>
          </a:p>
        </p:txBody>
      </p:sp>
      <p:sp>
        <p:nvSpPr>
          <p:cNvPr id="2" name="Slide Number Placeholder 1">
            <a:extLst>
              <a:ext uri="{FF2B5EF4-FFF2-40B4-BE49-F238E27FC236}">
                <a16:creationId xmlns:a16="http://schemas.microsoft.com/office/drawing/2014/main" id="{35DF21B7-B365-5093-943A-C50E4C72B4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8" name="Picture 7">
            <a:extLst>
              <a:ext uri="{FF2B5EF4-FFF2-40B4-BE49-F238E27FC236}">
                <a16:creationId xmlns:a16="http://schemas.microsoft.com/office/drawing/2014/main" id="{275542CE-1C8F-F440-BFED-E6F9F44F7467}"/>
              </a:ext>
            </a:extLst>
          </p:cNvPr>
          <p:cNvPicPr>
            <a:picLocks noChangeAspect="1"/>
          </p:cNvPicPr>
          <p:nvPr/>
        </p:nvPicPr>
        <p:blipFill>
          <a:blip r:embed="rId8"/>
          <a:stretch>
            <a:fillRect/>
          </a:stretch>
        </p:blipFill>
        <p:spPr>
          <a:xfrm>
            <a:off x="4852579" y="2136005"/>
            <a:ext cx="2943225" cy="3261465"/>
          </a:xfrm>
          <a:prstGeom prst="rect">
            <a:avLst/>
          </a:prstGeom>
        </p:spPr>
      </p:pic>
      <p:sp>
        <p:nvSpPr>
          <p:cNvPr id="25" name="Rounded Rectangle 24"/>
          <p:cNvSpPr/>
          <p:nvPr/>
        </p:nvSpPr>
        <p:spPr>
          <a:xfrm>
            <a:off x="2105601" y="5503673"/>
            <a:ext cx="2180195" cy="2826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Franklin Gothic Book" panose="020B0503020102020204"/>
                <a:ea typeface="+mn-ea"/>
                <a:cs typeface="Calibri" panose="020F0502020204030204" pitchFamily="34" charset="0"/>
              </a:rPr>
              <a:t>Caleb Carlson</a:t>
            </a:r>
          </a:p>
        </p:txBody>
      </p:sp>
      <p:sp>
        <p:nvSpPr>
          <p:cNvPr id="10" name="Rounded Rectangle 24">
            <a:extLst>
              <a:ext uri="{FF2B5EF4-FFF2-40B4-BE49-F238E27FC236}">
                <a16:creationId xmlns:a16="http://schemas.microsoft.com/office/drawing/2014/main" id="{2CC3B029-3AF0-DE3C-1355-D262F36E935D}"/>
              </a:ext>
            </a:extLst>
          </p:cNvPr>
          <p:cNvSpPr/>
          <p:nvPr/>
        </p:nvSpPr>
        <p:spPr>
          <a:xfrm>
            <a:off x="5344101" y="5498457"/>
            <a:ext cx="2180195" cy="2826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Franklin Gothic Book" panose="020B0503020102020204"/>
                <a:ea typeface="+mn-ea"/>
                <a:cs typeface="Calibri" panose="020F0502020204030204" pitchFamily="34" charset="0"/>
              </a:rPr>
              <a:t>Molly McNutt</a:t>
            </a:r>
          </a:p>
        </p:txBody>
      </p:sp>
    </p:spTree>
    <p:extLst>
      <p:ext uri="{BB962C8B-B14F-4D97-AF65-F5344CB8AC3E}">
        <p14:creationId xmlns:p14="http://schemas.microsoft.com/office/powerpoint/2010/main" val="2230779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FF8C-BC06-DFF2-BC20-CD8EBC6163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98534EE-9DDC-3B63-A7DB-CB7E058E0D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394" r="19281"/>
          <a:stretch/>
        </p:blipFill>
        <p:spPr>
          <a:xfrm rot="5400000">
            <a:off x="2255667" y="-2255668"/>
            <a:ext cx="7714593" cy="12225928"/>
          </a:xfrm>
        </p:spPr>
      </p:pic>
    </p:spTree>
    <p:extLst>
      <p:ext uri="{BB962C8B-B14F-4D97-AF65-F5344CB8AC3E}">
        <p14:creationId xmlns:p14="http://schemas.microsoft.com/office/powerpoint/2010/main" val="3894928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EC0D5-1067-B66E-9C02-B0A8713489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103FA8-FC31-FA7D-9189-54DA763630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232058" y="852125"/>
            <a:ext cx="6863860" cy="5147894"/>
          </a:xfrm>
        </p:spPr>
      </p:pic>
    </p:spTree>
    <p:extLst>
      <p:ext uri="{BB962C8B-B14F-4D97-AF65-F5344CB8AC3E}">
        <p14:creationId xmlns:p14="http://schemas.microsoft.com/office/powerpoint/2010/main" val="2694801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4B3E9-204C-816D-5298-D14F03E6C1F2}"/>
              </a:ext>
            </a:extLst>
          </p:cNvPr>
          <p:cNvPicPr>
            <a:picLocks noChangeAspect="1"/>
          </p:cNvPicPr>
          <p:nvPr/>
        </p:nvPicPr>
        <p:blipFill rotWithShape="1">
          <a:blip r:embed="rId2">
            <a:extLst>
              <a:ext uri="{28A0092B-C50C-407E-A947-70E740481C1C}">
                <a14:useLocalDpi xmlns:a14="http://schemas.microsoft.com/office/drawing/2010/main" val="0"/>
              </a:ext>
            </a:extLst>
          </a:blip>
          <a:srcRect t="11264" b="21763"/>
          <a:stretch/>
        </p:blipFill>
        <p:spPr>
          <a:xfrm rot="10800000">
            <a:off x="-451411" y="-44669"/>
            <a:ext cx="13831079" cy="6947338"/>
          </a:xfrm>
          <a:prstGeom prst="rect">
            <a:avLst/>
          </a:prstGeom>
        </p:spPr>
      </p:pic>
    </p:spTree>
    <p:extLst>
      <p:ext uri="{BB962C8B-B14F-4D97-AF65-F5344CB8AC3E}">
        <p14:creationId xmlns:p14="http://schemas.microsoft.com/office/powerpoint/2010/main" val="2643874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DEB03-4B27-9825-E12E-E31E06A3758C}"/>
              </a:ext>
            </a:extLst>
          </p:cNvPr>
          <p:cNvPicPr>
            <a:picLocks noChangeAspect="1"/>
          </p:cNvPicPr>
          <p:nvPr/>
        </p:nvPicPr>
        <p:blipFill rotWithShape="1">
          <a:blip r:embed="rId2">
            <a:extLst>
              <a:ext uri="{28A0092B-C50C-407E-A947-70E740481C1C}">
                <a14:useLocalDpi xmlns:a14="http://schemas.microsoft.com/office/drawing/2010/main" val="0"/>
              </a:ext>
            </a:extLst>
          </a:blip>
          <a:srcRect t="37471" r="32424" b="10609"/>
          <a:stretch/>
        </p:blipFill>
        <p:spPr>
          <a:xfrm rot="10800000">
            <a:off x="-43436" y="-157655"/>
            <a:ext cx="12421286" cy="7157542"/>
          </a:xfrm>
          <a:prstGeom prst="rect">
            <a:avLst/>
          </a:prstGeom>
        </p:spPr>
      </p:pic>
    </p:spTree>
    <p:extLst>
      <p:ext uri="{BB962C8B-B14F-4D97-AF65-F5344CB8AC3E}">
        <p14:creationId xmlns:p14="http://schemas.microsoft.com/office/powerpoint/2010/main" val="4142676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0A626863-F12D-45B2-909C-5ED5B2CC0E89}"/>
              </a:ext>
            </a:extLst>
          </p:cNvPr>
          <p:cNvPicPr>
            <a:picLocks noChangeAspect="1"/>
          </p:cNvPicPr>
          <p:nvPr/>
        </p:nvPicPr>
        <p:blipFill rotWithShape="1">
          <a:blip r:embed="rId2"/>
          <a:srcRect l="11702" r="-359" b="34004"/>
          <a:stretch/>
        </p:blipFill>
        <p:spPr>
          <a:xfrm rot="10800000">
            <a:off x="-91982" y="0"/>
            <a:ext cx="12283979" cy="6858000"/>
          </a:xfrm>
          <a:prstGeom prst="rect">
            <a:avLst/>
          </a:prstGeom>
        </p:spPr>
      </p:pic>
      <p:sp>
        <p:nvSpPr>
          <p:cNvPr id="55298" name="Title 1">
            <a:extLst>
              <a:ext uri="{FF2B5EF4-FFF2-40B4-BE49-F238E27FC236}">
                <a16:creationId xmlns:a16="http://schemas.microsoft.com/office/drawing/2014/main" id="{AC958733-820A-4BAA-B991-230291ABCEB1}"/>
              </a:ext>
            </a:extLst>
          </p:cNvPr>
          <p:cNvSpPr>
            <a:spLocks noGrp="1"/>
          </p:cNvSpPr>
          <p:nvPr>
            <p:ph type="title"/>
          </p:nvPr>
        </p:nvSpPr>
        <p:spPr>
          <a:xfrm>
            <a:off x="2162175" y="365127"/>
            <a:ext cx="7886700" cy="1325563"/>
          </a:xfrm>
        </p:spPr>
        <p:txBody>
          <a:bodyPr>
            <a:normAutofit/>
          </a:bodyPr>
          <a:lstStyle/>
          <a:p>
            <a:pPr algn="ctr"/>
            <a:r>
              <a:rPr lang="en-US" altLang="en-US" sz="5400" b="1" dirty="0">
                <a:solidFill>
                  <a:schemeClr val="bg1"/>
                </a:solidFill>
              </a:rPr>
              <a:t>Thank You!</a:t>
            </a:r>
          </a:p>
        </p:txBody>
      </p:sp>
      <p:sp>
        <p:nvSpPr>
          <p:cNvPr id="5" name="Rectangle 4">
            <a:extLst>
              <a:ext uri="{FF2B5EF4-FFF2-40B4-BE49-F238E27FC236}">
                <a16:creationId xmlns:a16="http://schemas.microsoft.com/office/drawing/2014/main" id="{B0492397-37A9-474E-AC35-0729495E6037}"/>
              </a:ext>
            </a:extLst>
          </p:cNvPr>
          <p:cNvSpPr/>
          <p:nvPr/>
        </p:nvSpPr>
        <p:spPr>
          <a:xfrm>
            <a:off x="3819525" y="5464038"/>
            <a:ext cx="4572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Heather Trim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heather@zerowastewashington.org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Zero Waste Washington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www.zerowastewashington.org</a:t>
            </a:r>
          </a:p>
        </p:txBody>
      </p:sp>
    </p:spTree>
    <p:extLst>
      <p:ext uri="{BB962C8B-B14F-4D97-AF65-F5344CB8AC3E}">
        <p14:creationId xmlns:p14="http://schemas.microsoft.com/office/powerpoint/2010/main" val="2604977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22359" y="5313115"/>
            <a:ext cx="6804194" cy="1225797"/>
          </a:xfrm>
        </p:spPr>
        <p:txBody>
          <a:bodyPr>
            <a:normAutofit/>
          </a:bodyPr>
          <a:lstStyle/>
          <a:p>
            <a:pPr algn="ctr">
              <a:lnSpc>
                <a:spcPct val="100000"/>
              </a:lnSpc>
              <a:spcBef>
                <a:spcPts val="300"/>
              </a:spcBef>
            </a:pPr>
            <a:r>
              <a:rPr lang="en-US" sz="2200" kern="0" dirty="0">
                <a:effectLst/>
                <a:latin typeface="+mj-lt"/>
                <a:ea typeface="Times New Roman" panose="02020603050405020304" pitchFamily="18" charset="0"/>
              </a:rPr>
              <a:t>Jade Monroe, </a:t>
            </a:r>
            <a:r>
              <a:rPr lang="en-US" sz="2200" kern="0" dirty="0">
                <a:latin typeface="+mj-lt"/>
                <a:ea typeface="Times New Roman" panose="02020603050405020304" pitchFamily="18" charset="0"/>
              </a:rPr>
              <a:t>Food Center Lead, </a:t>
            </a:r>
          </a:p>
          <a:p>
            <a:pPr algn="ctr">
              <a:lnSpc>
                <a:spcPct val="100000"/>
              </a:lnSpc>
              <a:spcBef>
                <a:spcPts val="300"/>
              </a:spcBef>
            </a:pPr>
            <a:r>
              <a:rPr lang="en-US" sz="2200" kern="0" dirty="0">
                <a:effectLst/>
                <a:latin typeface="+mj-lt"/>
                <a:ea typeface="Times New Roman" panose="02020603050405020304" pitchFamily="18" charset="0"/>
              </a:rPr>
              <a:t>Dept. of Ecology</a:t>
            </a:r>
            <a:r>
              <a:rPr lang="en-US" sz="1900" kern="0" dirty="0">
                <a:effectLst/>
                <a:latin typeface="+mj-lt"/>
                <a:ea typeface="Times New Roman" panose="02020603050405020304" pitchFamily="18" charset="0"/>
              </a:rPr>
              <a:t> </a:t>
            </a:r>
          </a:p>
          <a:p>
            <a:pPr algn="ctr">
              <a:lnSpc>
                <a:spcPct val="100000"/>
              </a:lnSpc>
              <a:spcBef>
                <a:spcPts val="300"/>
              </a:spcBef>
            </a:pPr>
            <a:r>
              <a:rPr lang="en-US" sz="1900" dirty="0">
                <a:latin typeface="+mj-lt"/>
              </a:rPr>
              <a:t>March 13, 2024</a:t>
            </a:r>
          </a:p>
        </p:txBody>
      </p:sp>
      <p:pic>
        <p:nvPicPr>
          <p:cNvPr id="5" name="Picture 4" descr="People walking on a trail through green forests and grass on a sunny day, with mountains towering in the backgroun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FC30E358-67FC-7F01-6F36-D3C628D2A196}"/>
              </a:ext>
            </a:extLst>
          </p:cNvPr>
          <p:cNvPicPr>
            <a:picLocks noChangeAspect="1"/>
          </p:cNvPicPr>
          <p:nvPr/>
        </p:nvPicPr>
        <p:blipFill>
          <a:blip r:embed="rId3"/>
          <a:stretch>
            <a:fillRect/>
          </a:stretch>
        </p:blipFill>
        <p:spPr>
          <a:xfrm>
            <a:off x="563742" y="1462213"/>
            <a:ext cx="1228725" cy="1047750"/>
          </a:xfrm>
          <a:prstGeom prst="rect">
            <a:avLst/>
          </a:prstGeom>
        </p:spPr>
      </p:pic>
      <p:sp>
        <p:nvSpPr>
          <p:cNvPr id="2" name="Title 1"/>
          <p:cNvSpPr>
            <a:spLocks noGrp="1"/>
          </p:cNvSpPr>
          <p:nvPr>
            <p:ph type="title"/>
          </p:nvPr>
        </p:nvSpPr>
        <p:spPr>
          <a:xfrm>
            <a:off x="896957" y="678377"/>
            <a:ext cx="5865117" cy="1446401"/>
          </a:xfrm>
        </p:spPr>
        <p:txBody>
          <a:bodyPr>
            <a:noAutofit/>
          </a:bodyPr>
          <a:lstStyle/>
          <a:p>
            <a:pPr marL="0" marR="0" algn="ctr"/>
            <a:r>
              <a:rPr lang="en-US" sz="4000" b="1" dirty="0">
                <a:effectLst/>
                <a:latin typeface="+mn-lt"/>
                <a:ea typeface="Times New Roman" panose="02020603050405020304" pitchFamily="18" charset="0"/>
                <a:cs typeface="Calibri" panose="020F0502020204030204" pitchFamily="34" charset="0"/>
              </a:rPr>
              <a:t>Food Waste Prevention Campaign &amp; Food Waste Prevention Week</a:t>
            </a:r>
            <a:endParaRPr lang="en-US" sz="4000" b="1" dirty="0">
              <a:effectLst/>
              <a:latin typeface="+mn-lt"/>
              <a:ea typeface="Calibri" panose="020F0502020204030204" pitchFamily="34" charset="0"/>
              <a:cs typeface="Times New Roman" panose="02020603050405020304" pitchFamily="18" charset="0"/>
            </a:endParaRPr>
          </a:p>
        </p:txBody>
      </p:sp>
      <p:pic>
        <p:nvPicPr>
          <p:cNvPr id="14" name="Picture 13" descr="Text&#10;&#10;Description automatically generated with low confidence">
            <a:extLst>
              <a:ext uri="{FF2B5EF4-FFF2-40B4-BE49-F238E27FC236}">
                <a16:creationId xmlns:a16="http://schemas.microsoft.com/office/drawing/2014/main" id="{456E4D20-A8A3-7E60-1FF6-46B54287A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2133" y="56599"/>
            <a:ext cx="2339867" cy="769311"/>
          </a:xfrm>
          <a:prstGeom prst="rect">
            <a:avLst/>
          </a:prstGeom>
        </p:spPr>
      </p:pic>
      <p:pic>
        <p:nvPicPr>
          <p:cNvPr id="11" name="Picture 10">
            <a:extLst>
              <a:ext uri="{FF2B5EF4-FFF2-40B4-BE49-F238E27FC236}">
                <a16:creationId xmlns:a16="http://schemas.microsoft.com/office/drawing/2014/main" id="{C0848A9C-F096-E471-4E0E-948540ECBB5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85543" y="2422870"/>
            <a:ext cx="2477827" cy="2479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605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38DA49-310A-9D09-4231-EAAFC4B2EF6D}"/>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t="22781" b="22781"/>
          <a:stretch/>
        </p:blipFill>
        <p:spPr>
          <a:xfrm>
            <a:off x="-1" y="3682551"/>
            <a:ext cx="12192000" cy="3233107"/>
          </a:xfrm>
          <a:prstGeom prst="rect">
            <a:avLst/>
          </a:prstGeom>
        </p:spPr>
      </p:pic>
      <p:sp>
        <p:nvSpPr>
          <p:cNvPr id="2" name="Title 1"/>
          <p:cNvSpPr>
            <a:spLocks noGrp="1"/>
          </p:cNvSpPr>
          <p:nvPr>
            <p:ph type="ctrTitle"/>
          </p:nvPr>
        </p:nvSpPr>
        <p:spPr>
          <a:xfrm>
            <a:off x="1022546" y="4558566"/>
            <a:ext cx="10146905" cy="940575"/>
          </a:xfrm>
        </p:spPr>
        <p:txBody>
          <a:bodyPr>
            <a:normAutofit fontScale="90000"/>
          </a:bodyPr>
          <a:lstStyle/>
          <a:p>
            <a:r>
              <a:rPr lang="en-US" dirty="0"/>
              <a:t>Food Waste Prevention Week </a:t>
            </a:r>
            <a:br>
              <a:rPr lang="en-US" dirty="0"/>
            </a:br>
            <a:r>
              <a:rPr lang="en-US" dirty="0"/>
              <a:t>Use Food Well Campaign Launch</a:t>
            </a:r>
          </a:p>
        </p:txBody>
      </p:sp>
      <p:sp>
        <p:nvSpPr>
          <p:cNvPr id="3" name="Subtitle 2"/>
          <p:cNvSpPr>
            <a:spLocks noGrp="1"/>
          </p:cNvSpPr>
          <p:nvPr>
            <p:ph type="subTitle" idx="1"/>
          </p:nvPr>
        </p:nvSpPr>
        <p:spPr>
          <a:xfrm>
            <a:off x="1022546" y="5471352"/>
            <a:ext cx="10278526" cy="1057245"/>
          </a:xfrm>
        </p:spPr>
        <p:txBody>
          <a:bodyPr vert="horz" lIns="91440" tIns="45720" rIns="91440" bIns="45720" rtlCol="0" anchor="t">
            <a:noAutofit/>
          </a:bodyPr>
          <a:lstStyle/>
          <a:p>
            <a:r>
              <a:rPr lang="en-US" dirty="0"/>
              <a:t>Jade Monroe, Food Center Lead</a:t>
            </a:r>
            <a:br>
              <a:rPr lang="en-US" dirty="0"/>
            </a:br>
            <a:r>
              <a:rPr lang="en-US" dirty="0"/>
              <a:t>Solid Waste Advisory Committee</a:t>
            </a:r>
          </a:p>
          <a:p>
            <a:r>
              <a:rPr lang="en-US" sz="2400" dirty="0"/>
              <a:t>March 13, 2024</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t="1816" b="1816"/>
          <a:stretch/>
        </p:blipFill>
        <p:spPr>
          <a:xfrm>
            <a:off x="0" y="216310"/>
            <a:ext cx="12191999" cy="3736258"/>
          </a:xfrm>
          <a:prstGeom prst="rect">
            <a:avLst/>
          </a:prstGeom>
          <a:ln w="19050">
            <a:solidFill>
              <a:schemeClr val="tx2"/>
            </a:solidFill>
          </a:ln>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cxnSp>
        <p:nvCxnSpPr>
          <p:cNvPr id="6" name="Straight Connector 5">
            <a:extLst>
              <a:ext uri="{FF2B5EF4-FFF2-40B4-BE49-F238E27FC236}">
                <a16:creationId xmlns:a16="http://schemas.microsoft.com/office/drawing/2014/main" id="{C3935544-D05F-B3D7-2FE5-549D81598BA2}"/>
              </a:ext>
            </a:extLst>
          </p:cNvPr>
          <p:cNvCxnSpPr>
            <a:cxnSpLocks/>
          </p:cNvCxnSpPr>
          <p:nvPr/>
        </p:nvCxnSpPr>
        <p:spPr>
          <a:xfrm>
            <a:off x="0" y="3997860"/>
            <a:ext cx="12191999" cy="0"/>
          </a:xfrm>
          <a:prstGeom prst="line">
            <a:avLst/>
          </a:prstGeom>
          <a:ln w="1079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D4973F7-B845-1199-3B85-9DAF4A7970B1}"/>
              </a:ext>
            </a:extLst>
          </p:cNvPr>
          <p:cNvCxnSpPr>
            <a:cxnSpLocks/>
          </p:cNvCxnSpPr>
          <p:nvPr/>
        </p:nvCxnSpPr>
        <p:spPr>
          <a:xfrm>
            <a:off x="0" y="4093567"/>
            <a:ext cx="12191999" cy="0"/>
          </a:xfrm>
          <a:prstGeom prst="line">
            <a:avLst/>
          </a:prstGeom>
          <a:ln w="793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861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E862E1F-69C0-1462-6B9B-BF7FFA3D291D}"/>
              </a:ext>
            </a:extLst>
          </p:cNvPr>
          <p:cNvSpPr>
            <a:spLocks noGrp="1"/>
          </p:cNvSpPr>
          <p:nvPr>
            <p:ph type="title"/>
          </p:nvPr>
        </p:nvSpPr>
        <p:spPr/>
        <p:txBody>
          <a:bodyPr/>
          <a:lstStyle/>
          <a:p>
            <a:r>
              <a:rPr lang="en-US" dirty="0"/>
              <a:t>So much wasted food!</a:t>
            </a:r>
          </a:p>
        </p:txBody>
      </p:sp>
      <p:pic>
        <p:nvPicPr>
          <p:cNvPr id="19" name="Picture Placeholder 18" descr="A green bin full of food&#10;&#10;Description automatically generated">
            <a:extLst>
              <a:ext uri="{FF2B5EF4-FFF2-40B4-BE49-F238E27FC236}">
                <a16:creationId xmlns:a16="http://schemas.microsoft.com/office/drawing/2014/main" id="{3C4FDE76-C8DE-4591-DBB5-CCE0CC244160}"/>
              </a:ext>
            </a:extLst>
          </p:cNvPr>
          <p:cNvPicPr>
            <a:picLocks noGrp="1" noChangeAspect="1"/>
          </p:cNvPicPr>
          <p:nvPr>
            <p:ph type="pic" sz="quarter" idx="13"/>
          </p:nvPr>
        </p:nvPicPr>
        <p:blipFill>
          <a:blip r:embed="rId3" cstate="print">
            <a:alphaModFix amt="85000"/>
            <a:extLst>
              <a:ext uri="{28A0092B-C50C-407E-A947-70E740481C1C}">
                <a14:useLocalDpi xmlns:a14="http://schemas.microsoft.com/office/drawing/2010/main" val="0"/>
              </a:ext>
            </a:extLst>
          </a:blip>
          <a:srcRect l="24887" r="24887"/>
          <a:stretch>
            <a:fillRect/>
          </a:stretch>
        </p:blipFill>
        <p:spPr/>
      </p:pic>
      <p:sp>
        <p:nvSpPr>
          <p:cNvPr id="4" name="Slide Number Placeholder 3">
            <a:extLst>
              <a:ext uri="{FF2B5EF4-FFF2-40B4-BE49-F238E27FC236}">
                <a16:creationId xmlns:a16="http://schemas.microsoft.com/office/drawing/2014/main" id="{0D82C0FA-41D9-88B9-BFBE-18B01B9713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20" name="Content Placeholder 19">
            <a:extLst>
              <a:ext uri="{FF2B5EF4-FFF2-40B4-BE49-F238E27FC236}">
                <a16:creationId xmlns:a16="http://schemas.microsoft.com/office/drawing/2014/main" id="{9F835283-3E34-1390-E7D7-E9FF27564F3A}"/>
              </a:ext>
            </a:extLst>
          </p:cNvPr>
          <p:cNvSpPr>
            <a:spLocks noGrp="1"/>
          </p:cNvSpPr>
          <p:nvPr>
            <p:ph sz="half" idx="1"/>
          </p:nvPr>
        </p:nvSpPr>
        <p:spPr>
          <a:xfrm>
            <a:off x="495261" y="2159876"/>
            <a:ext cx="6846664" cy="4379036"/>
          </a:xfrm>
        </p:spPr>
        <p:txBody>
          <a:bodyPr>
            <a:normAutofit/>
          </a:bodyPr>
          <a:lstStyle/>
          <a:p>
            <a:r>
              <a:rPr lang="en-US" dirty="0"/>
              <a:t>500,000 tons of edible food end up in Washington’s landfills every year</a:t>
            </a:r>
          </a:p>
          <a:p>
            <a:pPr lvl="1"/>
            <a:r>
              <a:rPr lang="en-US" dirty="0"/>
              <a:t>Enough to make 105 meals for every resident in Washington</a:t>
            </a:r>
          </a:p>
          <a:p>
            <a:pPr lvl="1"/>
            <a:endParaRPr lang="en-US" dirty="0"/>
          </a:p>
          <a:p>
            <a:r>
              <a:rPr lang="en-US" dirty="0"/>
              <a:t>Cost the average family $1500 every year</a:t>
            </a:r>
          </a:p>
          <a:p>
            <a:pPr lvl="1"/>
            <a:r>
              <a:rPr lang="en-US" dirty="0"/>
              <a:t>About $125 every month</a:t>
            </a:r>
          </a:p>
        </p:txBody>
      </p:sp>
      <p:cxnSp>
        <p:nvCxnSpPr>
          <p:cNvPr id="3" name="Straight Connector 2">
            <a:extLst>
              <a:ext uri="{FF2B5EF4-FFF2-40B4-BE49-F238E27FC236}">
                <a16:creationId xmlns:a16="http://schemas.microsoft.com/office/drawing/2014/main" id="{53B62A7B-AF2F-D6AE-5469-A855013EBE36}"/>
              </a:ext>
            </a:extLst>
          </p:cNvPr>
          <p:cNvCxnSpPr/>
          <p:nvPr/>
        </p:nvCxnSpPr>
        <p:spPr>
          <a:xfrm>
            <a:off x="7600089" y="0"/>
            <a:ext cx="0" cy="685800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458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6EBFB4-77C9-1A4F-0116-EA6FC26A14B6}"/>
              </a:ext>
            </a:extLst>
          </p:cNvPr>
          <p:cNvPicPr>
            <a:picLocks noChangeAspect="1"/>
          </p:cNvPicPr>
          <p:nvPr/>
        </p:nvPicPr>
        <p:blipFill>
          <a:blip r:embed="rId2"/>
          <a:stretch>
            <a:fillRect/>
          </a:stretch>
        </p:blipFill>
        <p:spPr>
          <a:xfrm>
            <a:off x="0" y="1857855"/>
            <a:ext cx="12192000" cy="4534641"/>
          </a:xfrm>
          <a:prstGeom prst="rect">
            <a:avLst/>
          </a:prstGeom>
        </p:spPr>
      </p:pic>
      <p:sp>
        <p:nvSpPr>
          <p:cNvPr id="2" name="Title 1"/>
          <p:cNvSpPr>
            <a:spLocks noGrp="1"/>
          </p:cNvSpPr>
          <p:nvPr>
            <p:ph type="title"/>
          </p:nvPr>
        </p:nvSpPr>
        <p:spPr>
          <a:xfrm>
            <a:off x="356634" y="632962"/>
            <a:ext cx="11671236" cy="946564"/>
          </a:xfrm>
        </p:spPr>
        <p:txBody>
          <a:bodyPr anchor="ctr"/>
          <a:lstStyle/>
          <a:p>
            <a:pPr algn="l"/>
            <a:r>
              <a:rPr lang="en-US" dirty="0"/>
              <a:t>Washington’s Food Waste Reduction Goals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11" name="Picture 10" descr="A blue and black logo&#10;&#10;Description automatically generated">
            <a:extLst>
              <a:ext uri="{FF2B5EF4-FFF2-40B4-BE49-F238E27FC236}">
                <a16:creationId xmlns:a16="http://schemas.microsoft.com/office/drawing/2014/main" id="{9D7EEF34-3FA0-FD05-2EB7-123F2FB40F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08" y="4807921"/>
            <a:ext cx="1952824" cy="1261674"/>
          </a:xfrm>
          <a:prstGeom prst="rect">
            <a:avLst/>
          </a:prstGeom>
        </p:spPr>
      </p:pic>
    </p:spTree>
    <p:extLst>
      <p:ext uri="{BB962C8B-B14F-4D97-AF65-F5344CB8AC3E}">
        <p14:creationId xmlns:p14="http://schemas.microsoft.com/office/powerpoint/2010/main" val="73860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and white background with small objects&#10;&#10;Description automatically generated with medium confidence">
            <a:extLst>
              <a:ext uri="{FF2B5EF4-FFF2-40B4-BE49-F238E27FC236}">
                <a16:creationId xmlns:a16="http://schemas.microsoft.com/office/drawing/2014/main" id="{C2E49328-1F40-9210-4996-C964CCEEC00F}"/>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b="48979"/>
          <a:stretch/>
        </p:blipFill>
        <p:spPr>
          <a:xfrm>
            <a:off x="0" y="0"/>
            <a:ext cx="12192000" cy="3319998"/>
          </a:xfrm>
          <a:prstGeom prst="rect">
            <a:avLst/>
          </a:prstGeom>
        </p:spPr>
      </p:pic>
      <p:sp>
        <p:nvSpPr>
          <p:cNvPr id="3" name="Content Placeholder 2"/>
          <p:cNvSpPr>
            <a:spLocks noGrp="1"/>
          </p:cNvSpPr>
          <p:nvPr>
            <p:ph idx="1"/>
          </p:nvPr>
        </p:nvSpPr>
        <p:spPr>
          <a:xfrm>
            <a:off x="790396" y="3442754"/>
            <a:ext cx="10728699" cy="3197242"/>
          </a:xfrm>
        </p:spPr>
        <p:txBody>
          <a:bodyPr>
            <a:noAutofit/>
          </a:bodyPr>
          <a:lstStyle/>
          <a:p>
            <a:r>
              <a:rPr lang="en-US" sz="2800" dirty="0"/>
              <a:t>Authorized by the 2022 Organics Management Law </a:t>
            </a:r>
          </a:p>
          <a:p>
            <a:r>
              <a:rPr lang="en-US" sz="2800" dirty="0"/>
              <a:t>Recommended by Use Food Well Washington Plan</a:t>
            </a:r>
          </a:p>
          <a:p>
            <a:r>
              <a:rPr lang="en-US" sz="2800" dirty="0"/>
              <a:t>Dedicated staff and resources to meet Washington’s food waste reduction goals</a:t>
            </a:r>
          </a:p>
          <a:p>
            <a:r>
              <a:rPr lang="en-US" sz="2800" dirty="0"/>
              <a:t>Works within Solid Waste Management program and alongside the Recycling Development Center</a:t>
            </a:r>
          </a:p>
          <a:p>
            <a:r>
              <a:rPr lang="en-US" sz="2800" dirty="0"/>
              <a:t>“The Food Center” (FoodCenter@ecy.wa.gov)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8" name="Picture 7" descr="A black background with blue text&#10;&#10;Description automatically generated">
            <a:extLst>
              <a:ext uri="{FF2B5EF4-FFF2-40B4-BE49-F238E27FC236}">
                <a16:creationId xmlns:a16="http://schemas.microsoft.com/office/drawing/2014/main" id="{638E8F28-D336-A18E-84C2-ACF1CE423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25" y="355944"/>
            <a:ext cx="9743622" cy="2608111"/>
          </a:xfrm>
          <a:prstGeom prst="rect">
            <a:avLst/>
          </a:prstGeom>
        </p:spPr>
      </p:pic>
      <p:cxnSp>
        <p:nvCxnSpPr>
          <p:cNvPr id="10" name="Straight Connector 9">
            <a:extLst>
              <a:ext uri="{FF2B5EF4-FFF2-40B4-BE49-F238E27FC236}">
                <a16:creationId xmlns:a16="http://schemas.microsoft.com/office/drawing/2014/main" id="{327B5DC8-7FE0-936D-390E-90CAA9788C09}"/>
              </a:ext>
            </a:extLst>
          </p:cNvPr>
          <p:cNvCxnSpPr/>
          <p:nvPr/>
        </p:nvCxnSpPr>
        <p:spPr>
          <a:xfrm>
            <a:off x="0" y="3319998"/>
            <a:ext cx="1219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488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568778" y="729443"/>
            <a:ext cx="8132770" cy="549275"/>
          </a:xfrm>
        </p:spPr>
        <p:txBody>
          <a:bodyPr>
            <a:noAutofit/>
          </a:bodyPr>
          <a:lstStyle/>
          <a:p>
            <a:r>
              <a:rPr lang="en-US" sz="2800" dirty="0">
                <a:latin typeface="Rockwell" panose="02060603020205020403" pitchFamily="18" charset="0"/>
              </a:rPr>
              <a:t>Zoom Functions: Rename to Add Your Affiliation </a:t>
            </a:r>
          </a:p>
        </p:txBody>
      </p:sp>
      <p:pic>
        <p:nvPicPr>
          <p:cNvPr id="3" name="Picture 2"/>
          <p:cNvPicPr>
            <a:picLocks noChangeAspect="1"/>
          </p:cNvPicPr>
          <p:nvPr/>
        </p:nvPicPr>
        <p:blipFill>
          <a:blip r:embed="rId3"/>
          <a:stretch>
            <a:fillRect/>
          </a:stretch>
        </p:blipFill>
        <p:spPr>
          <a:xfrm>
            <a:off x="568778" y="1886526"/>
            <a:ext cx="11010900" cy="128587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239" y="3429000"/>
            <a:ext cx="4779761" cy="3253592"/>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6547" y="3838742"/>
            <a:ext cx="3849934" cy="2004410"/>
          </a:xfrm>
          <a:prstGeom prst="rect">
            <a:avLst/>
          </a:prstGeom>
        </p:spPr>
      </p:pic>
      <p:sp>
        <p:nvSpPr>
          <p:cNvPr id="2" name="Slide Number Placeholder 1">
            <a:extLst>
              <a:ext uri="{FF2B5EF4-FFF2-40B4-BE49-F238E27FC236}">
                <a16:creationId xmlns:a16="http://schemas.microsoft.com/office/drawing/2014/main" id="{E0A062A0-CEF5-A7E5-3E47-6F4BE36820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653154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9" name="Picture 8" descr="A diagram of a center for sustainable food management&#10;&#10;Description automatically generated">
            <a:extLst>
              <a:ext uri="{FF2B5EF4-FFF2-40B4-BE49-F238E27FC236}">
                <a16:creationId xmlns:a16="http://schemas.microsoft.com/office/drawing/2014/main" id="{6C8A0E13-6EAB-7D83-9F42-C48CE6DBB80D}"/>
              </a:ext>
            </a:extLst>
          </p:cNvPr>
          <p:cNvPicPr>
            <a:picLocks noChangeAspect="1"/>
          </p:cNvPicPr>
          <p:nvPr/>
        </p:nvPicPr>
        <p:blipFill rotWithShape="1">
          <a:blip r:embed="rId3">
            <a:extLst>
              <a:ext uri="{28A0092B-C50C-407E-A947-70E740481C1C}">
                <a14:useLocalDpi xmlns:a14="http://schemas.microsoft.com/office/drawing/2010/main" val="0"/>
              </a:ext>
            </a:extLst>
          </a:blip>
          <a:srcRect l="6041" t="1301" r="3666" b="1989"/>
          <a:stretch/>
        </p:blipFill>
        <p:spPr>
          <a:xfrm>
            <a:off x="2358582" y="357906"/>
            <a:ext cx="7690940" cy="6363570"/>
          </a:xfrm>
          <a:prstGeom prst="flowChartConnector">
            <a:avLst/>
          </a:prstGeom>
        </p:spPr>
      </p:pic>
    </p:spTree>
    <p:extLst>
      <p:ext uri="{BB962C8B-B14F-4D97-AF65-F5344CB8AC3E}">
        <p14:creationId xmlns:p14="http://schemas.microsoft.com/office/powerpoint/2010/main" val="77154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323E3-75EC-8161-8BBF-411331FC4882}"/>
              </a:ext>
            </a:extLst>
          </p:cNvPr>
          <p:cNvSpPr>
            <a:spLocks noGrp="1"/>
          </p:cNvSpPr>
          <p:nvPr>
            <p:ph type="title"/>
          </p:nvPr>
        </p:nvSpPr>
        <p:spPr/>
        <p:txBody>
          <a:bodyPr/>
          <a:lstStyle/>
          <a:p>
            <a:r>
              <a:rPr lang="en-US" dirty="0"/>
              <a:t>Represent Washington</a:t>
            </a:r>
          </a:p>
        </p:txBody>
      </p:sp>
      <p:sp>
        <p:nvSpPr>
          <p:cNvPr id="3" name="Content Placeholder 2">
            <a:extLst>
              <a:ext uri="{FF2B5EF4-FFF2-40B4-BE49-F238E27FC236}">
                <a16:creationId xmlns:a16="http://schemas.microsoft.com/office/drawing/2014/main" id="{A692F62F-B39F-96F4-ADF3-49C31BF12F72}"/>
              </a:ext>
            </a:extLst>
          </p:cNvPr>
          <p:cNvSpPr>
            <a:spLocks noGrp="1"/>
          </p:cNvSpPr>
          <p:nvPr>
            <p:ph sz="half" idx="1"/>
          </p:nvPr>
        </p:nvSpPr>
        <p:spPr/>
        <p:txBody>
          <a:bodyPr/>
          <a:lstStyle/>
          <a:p>
            <a:r>
              <a:rPr lang="en-US" dirty="0"/>
              <a:t>FWP Week April 1-7, 2024</a:t>
            </a:r>
          </a:p>
          <a:p>
            <a:r>
              <a:rPr lang="en-US" dirty="0"/>
              <a:t>Free and fast registration</a:t>
            </a:r>
          </a:p>
          <a:p>
            <a:r>
              <a:rPr lang="en-US" dirty="0"/>
              <a:t>Promotional toolkit</a:t>
            </a:r>
          </a:p>
          <a:p>
            <a:pPr lvl="1"/>
            <a:r>
              <a:rPr lang="en-US" dirty="0"/>
              <a:t>Social media posts, etc.</a:t>
            </a:r>
          </a:p>
          <a:p>
            <a:pPr lvl="1"/>
            <a:r>
              <a:rPr lang="en-US" dirty="0"/>
              <a:t>Information sessions</a:t>
            </a:r>
          </a:p>
          <a:p>
            <a:r>
              <a:rPr lang="en-US" dirty="0"/>
              <a:t>Little to no commitment</a:t>
            </a:r>
          </a:p>
          <a:p>
            <a:r>
              <a:rPr lang="en-US" dirty="0"/>
              <a:t>Over 60 WA partners already! Let’s get to 100!</a:t>
            </a:r>
          </a:p>
        </p:txBody>
      </p:sp>
      <p:sp>
        <p:nvSpPr>
          <p:cNvPr id="5" name="Slide Number Placeholder 4">
            <a:extLst>
              <a:ext uri="{FF2B5EF4-FFF2-40B4-BE49-F238E27FC236}">
                <a16:creationId xmlns:a16="http://schemas.microsoft.com/office/drawing/2014/main" id="{483D0708-C173-7835-BD68-9B0CB6B20E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6" name="Picture Placeholder 5" descr="A poster for a food waste week&#10;&#10;Description automatically generated">
            <a:extLst>
              <a:ext uri="{FF2B5EF4-FFF2-40B4-BE49-F238E27FC236}">
                <a16:creationId xmlns:a16="http://schemas.microsoft.com/office/drawing/2014/main" id="{5396C375-EB71-1BEE-65A1-38BDB8CAC0C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037" r="4366"/>
          <a:stretch/>
        </p:blipFill>
        <p:spPr>
          <a:xfrm>
            <a:off x="7334251" y="0"/>
            <a:ext cx="4857750" cy="6858000"/>
          </a:xfrm>
          <a:prstGeom prst="rect">
            <a:avLst/>
          </a:prstGeom>
          <a:effectLst>
            <a:outerShdw blurRad="50800" dist="38100" dir="2700000" algn="tl" rotWithShape="0">
              <a:prstClr val="black">
                <a:alpha val="40000"/>
              </a:prstClr>
            </a:outerShdw>
          </a:effectLst>
        </p:spPr>
      </p:pic>
      <p:cxnSp>
        <p:nvCxnSpPr>
          <p:cNvPr id="4" name="Straight Connector 3">
            <a:extLst>
              <a:ext uri="{FF2B5EF4-FFF2-40B4-BE49-F238E27FC236}">
                <a16:creationId xmlns:a16="http://schemas.microsoft.com/office/drawing/2014/main" id="{F7D66511-4335-8684-92D0-8C5D9A39F6C3}"/>
              </a:ext>
            </a:extLst>
          </p:cNvPr>
          <p:cNvCxnSpPr/>
          <p:nvPr/>
        </p:nvCxnSpPr>
        <p:spPr>
          <a:xfrm>
            <a:off x="7325370" y="0"/>
            <a:ext cx="0" cy="685800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304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9C2A-73B9-B782-15D6-D1828EF932B1}"/>
              </a:ext>
            </a:extLst>
          </p:cNvPr>
          <p:cNvSpPr>
            <a:spLocks noGrp="1"/>
          </p:cNvSpPr>
          <p:nvPr>
            <p:ph type="title"/>
          </p:nvPr>
        </p:nvSpPr>
        <p:spPr/>
        <p:txBody>
          <a:bodyPr>
            <a:normAutofit/>
          </a:bodyPr>
          <a:lstStyle/>
          <a:p>
            <a:r>
              <a:rPr lang="en-US" dirty="0"/>
              <a:t>Washington’s Use Food Well Campaign</a:t>
            </a:r>
          </a:p>
        </p:txBody>
      </p:sp>
      <p:sp>
        <p:nvSpPr>
          <p:cNvPr id="4" name="Slide Number Placeholder 3">
            <a:extLst>
              <a:ext uri="{FF2B5EF4-FFF2-40B4-BE49-F238E27FC236}">
                <a16:creationId xmlns:a16="http://schemas.microsoft.com/office/drawing/2014/main" id="{023A5495-5D94-A4F5-75A8-7D48CF664E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Content Placeholder 5">
            <a:extLst>
              <a:ext uri="{FF2B5EF4-FFF2-40B4-BE49-F238E27FC236}">
                <a16:creationId xmlns:a16="http://schemas.microsoft.com/office/drawing/2014/main" id="{1BC2DBC8-F9C5-DE6F-0768-64B607B93CC1}"/>
              </a:ext>
            </a:extLst>
          </p:cNvPr>
          <p:cNvSpPr>
            <a:spLocks noGrp="1"/>
          </p:cNvSpPr>
          <p:nvPr>
            <p:ph idx="1"/>
          </p:nvPr>
        </p:nvSpPr>
        <p:spPr>
          <a:xfrm>
            <a:off x="503246" y="1643380"/>
            <a:ext cx="6468500" cy="2330765"/>
          </a:xfrm>
        </p:spPr>
        <p:txBody>
          <a:bodyPr>
            <a:normAutofit/>
          </a:bodyPr>
          <a:lstStyle/>
          <a:p>
            <a:r>
              <a:rPr lang="en-US" sz="3334" dirty="0"/>
              <a:t>Register for preview on March 25, 1:15pm</a:t>
            </a:r>
          </a:p>
          <a:p>
            <a:r>
              <a:rPr lang="en-US" sz="3334" kern="100" dirty="0">
                <a:latin typeface="Aptos" panose="020B0004020202020204" pitchFamily="34" charset="0"/>
                <a:ea typeface="Calibri" panose="020F0502020204030204" pitchFamily="34" charset="0"/>
                <a:cs typeface="Times New Roman" panose="02020603050405020304" pitchFamily="18" charset="0"/>
              </a:rPr>
              <a:t>Statewide resources to use and complement local work</a:t>
            </a:r>
            <a:endParaRPr lang="en-US" sz="2801" kern="100" dirty="0">
              <a:latin typeface="Aptos" panose="020B000402020202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11" name="Content Placeholder 5" descr="A group of fruits and vegetables&#10;&#10;Description automatically generated">
            <a:extLst>
              <a:ext uri="{FF2B5EF4-FFF2-40B4-BE49-F238E27FC236}">
                <a16:creationId xmlns:a16="http://schemas.microsoft.com/office/drawing/2014/main" id="{4BE813D3-496E-D5E0-022A-0A2C71C1E3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5577" y="1669945"/>
            <a:ext cx="2074530" cy="1691251"/>
          </a:xfrm>
          <a:prstGeom prst="rect">
            <a:avLst/>
          </a:prstGeom>
          <a:ln>
            <a:solidFill>
              <a:schemeClr val="accent6"/>
            </a:solidFill>
          </a:ln>
        </p:spPr>
      </p:pic>
      <p:pic>
        <p:nvPicPr>
          <p:cNvPr id="3" name="Content Placeholder 4">
            <a:extLst>
              <a:ext uri="{FF2B5EF4-FFF2-40B4-BE49-F238E27FC236}">
                <a16:creationId xmlns:a16="http://schemas.microsoft.com/office/drawing/2014/main" id="{B0BCD0A8-B6FF-85B2-270F-8F951844A3AE}"/>
              </a:ext>
            </a:extLst>
          </p:cNvPr>
          <p:cNvPicPr>
            <a:picLocks noChangeAspect="1"/>
          </p:cNvPicPr>
          <p:nvPr/>
        </p:nvPicPr>
        <p:blipFill rotWithShape="1">
          <a:blip r:embed="rId4"/>
          <a:srcRect l="1480" r="1229"/>
          <a:stretch/>
        </p:blipFill>
        <p:spPr>
          <a:xfrm>
            <a:off x="5704480" y="3468623"/>
            <a:ext cx="5814615" cy="2995131"/>
          </a:xfrm>
          <a:prstGeom prst="rect">
            <a:avLst/>
          </a:prstGeom>
          <a:ln>
            <a:solidFill>
              <a:schemeClr val="accent6"/>
            </a:solidFill>
          </a:ln>
        </p:spPr>
      </p:pic>
      <p:pic>
        <p:nvPicPr>
          <p:cNvPr id="5" name="Content Placeholder 5">
            <a:extLst>
              <a:ext uri="{FF2B5EF4-FFF2-40B4-BE49-F238E27FC236}">
                <a16:creationId xmlns:a16="http://schemas.microsoft.com/office/drawing/2014/main" id="{64D4F23C-F410-F346-9B3D-FAF1CBE554F8}"/>
              </a:ext>
            </a:extLst>
          </p:cNvPr>
          <p:cNvPicPr>
            <a:picLocks noChangeAspect="1"/>
          </p:cNvPicPr>
          <p:nvPr/>
        </p:nvPicPr>
        <p:blipFill rotWithShape="1">
          <a:blip r:embed="rId5"/>
          <a:srcRect t="23147" r="4378"/>
          <a:stretch/>
        </p:blipFill>
        <p:spPr>
          <a:xfrm>
            <a:off x="226061" y="3974145"/>
            <a:ext cx="5246332" cy="2437964"/>
          </a:xfrm>
          <a:prstGeom prst="rect">
            <a:avLst/>
          </a:prstGeom>
          <a:ln w="19050">
            <a:solidFill>
              <a:schemeClr val="accent6"/>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11F7BA6-9FA6-2236-A4DB-010B12CB35EA}"/>
              </a:ext>
            </a:extLst>
          </p:cNvPr>
          <p:cNvPicPr>
            <a:picLocks noChangeAspect="1"/>
          </p:cNvPicPr>
          <p:nvPr/>
        </p:nvPicPr>
        <p:blipFill>
          <a:blip r:embed="rId6"/>
          <a:stretch>
            <a:fillRect/>
          </a:stretch>
        </p:blipFill>
        <p:spPr>
          <a:xfrm>
            <a:off x="9714271" y="1645720"/>
            <a:ext cx="1804824" cy="1715476"/>
          </a:xfrm>
          <a:prstGeom prst="rect">
            <a:avLst/>
          </a:prstGeom>
          <a:ln>
            <a:solidFill>
              <a:schemeClr val="accent6"/>
            </a:solidFill>
          </a:ln>
        </p:spPr>
      </p:pic>
    </p:spTree>
    <p:extLst>
      <p:ext uri="{BB962C8B-B14F-4D97-AF65-F5344CB8AC3E}">
        <p14:creationId xmlns:p14="http://schemas.microsoft.com/office/powerpoint/2010/main" val="896330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a:t>
            </a:r>
            <a:br>
              <a:rPr lang="en-US" dirty="0"/>
            </a:br>
            <a:r>
              <a:rPr lang="en-US" dirty="0"/>
              <a:t>Items</a:t>
            </a:r>
          </a:p>
        </p:txBody>
      </p:sp>
      <p:sp>
        <p:nvSpPr>
          <p:cNvPr id="4" name="Oval 3"/>
          <p:cNvSpPr/>
          <p:nvPr/>
        </p:nvSpPr>
        <p:spPr>
          <a:xfrm>
            <a:off x="3476702" y="918994"/>
            <a:ext cx="703031" cy="703031"/>
          </a:xfrm>
          <a:prstGeom prst="ellipse">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Franklin Gothic Demi" panose="020B0703020102020204" pitchFamily="34" charset="0"/>
                <a:ea typeface="+mn-ea"/>
                <a:cs typeface="+mn-cs"/>
              </a:rPr>
              <a:t>1</a:t>
            </a:r>
          </a:p>
        </p:txBody>
      </p:sp>
      <p:sp>
        <p:nvSpPr>
          <p:cNvPr id="5" name="Oval 4"/>
          <p:cNvSpPr/>
          <p:nvPr/>
        </p:nvSpPr>
        <p:spPr>
          <a:xfrm>
            <a:off x="3476702" y="1802227"/>
            <a:ext cx="703031" cy="703031"/>
          </a:xfrm>
          <a:prstGeom prst="ellipse">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Franklin Gothic Demi" panose="020B0703020102020204" pitchFamily="34" charset="0"/>
                <a:ea typeface="+mn-ea"/>
                <a:cs typeface="+mn-cs"/>
              </a:rPr>
              <a:t>2</a:t>
            </a:r>
          </a:p>
        </p:txBody>
      </p:sp>
      <p:sp>
        <p:nvSpPr>
          <p:cNvPr id="11" name="TextBox 10"/>
          <p:cNvSpPr txBox="1"/>
          <p:nvPr/>
        </p:nvSpPr>
        <p:spPr>
          <a:xfrm>
            <a:off x="4263444" y="3693079"/>
            <a:ext cx="6735619"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rPr>
              <a:t>Attend the March 25 Campaign Preview Meeting</a:t>
            </a:r>
          </a:p>
        </p:txBody>
      </p:sp>
      <p:sp>
        <p:nvSpPr>
          <p:cNvPr id="6" name="Oval 5"/>
          <p:cNvSpPr/>
          <p:nvPr/>
        </p:nvSpPr>
        <p:spPr>
          <a:xfrm>
            <a:off x="3476701" y="2685460"/>
            <a:ext cx="703031" cy="703031"/>
          </a:xfrm>
          <a:prstGeom prst="ellipse">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Franklin Gothic Demi" panose="020B0703020102020204" pitchFamily="34" charset="0"/>
                <a:ea typeface="+mn-ea"/>
                <a:cs typeface="+mn-cs"/>
              </a:rPr>
              <a:t>3</a:t>
            </a:r>
          </a:p>
        </p:txBody>
      </p:sp>
      <p:sp>
        <p:nvSpPr>
          <p:cNvPr id="12" name="TextBox 11"/>
          <p:cNvSpPr txBox="1"/>
          <p:nvPr/>
        </p:nvSpPr>
        <p:spPr>
          <a:xfrm>
            <a:off x="4263444" y="4572072"/>
            <a:ext cx="6135543"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rPr>
              <a:t>Food Waste Prevention Week April 1-7, 2024 </a:t>
            </a:r>
          </a:p>
        </p:txBody>
      </p:sp>
      <p:sp>
        <p:nvSpPr>
          <p:cNvPr id="7" name="Oval 6"/>
          <p:cNvSpPr/>
          <p:nvPr/>
        </p:nvSpPr>
        <p:spPr>
          <a:xfrm>
            <a:off x="3476701" y="3568157"/>
            <a:ext cx="703031" cy="703031"/>
          </a:xfrm>
          <a:prstGeom prst="ellipse">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Franklin Gothic Demi" panose="020B0703020102020204" pitchFamily="34" charset="0"/>
                <a:ea typeface="+mn-ea"/>
                <a:cs typeface="+mn-cs"/>
              </a:rPr>
              <a:t>4</a:t>
            </a:r>
          </a:p>
        </p:txBody>
      </p:sp>
      <p:sp>
        <p:nvSpPr>
          <p:cNvPr id="13" name="TextBox 12"/>
          <p:cNvSpPr txBox="1"/>
          <p:nvPr/>
        </p:nvSpPr>
        <p:spPr>
          <a:xfrm>
            <a:off x="4263444" y="5455305"/>
            <a:ext cx="639271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rPr>
              <a:t>Future Collaboration and Work Groups</a:t>
            </a:r>
          </a:p>
        </p:txBody>
      </p:sp>
      <p:sp>
        <p:nvSpPr>
          <p:cNvPr id="8" name="Oval 7"/>
          <p:cNvSpPr/>
          <p:nvPr/>
        </p:nvSpPr>
        <p:spPr>
          <a:xfrm>
            <a:off x="3476701" y="4451390"/>
            <a:ext cx="703031" cy="703031"/>
          </a:xfrm>
          <a:prstGeom prst="ellipse">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Franklin Gothic Demi" panose="020B0703020102020204" pitchFamily="34" charset="0"/>
                <a:ea typeface="+mn-ea"/>
                <a:cs typeface="+mn-cs"/>
              </a:rPr>
              <a:t>5</a:t>
            </a:r>
          </a:p>
        </p:txBody>
      </p:sp>
      <p:sp>
        <p:nvSpPr>
          <p:cNvPr id="14" name="TextBox 13"/>
          <p:cNvSpPr txBox="1"/>
          <p:nvPr/>
        </p:nvSpPr>
        <p:spPr>
          <a:xfrm>
            <a:off x="4263444" y="1044736"/>
            <a:ext cx="538941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rPr>
              <a:t>Subscribe to our email list</a:t>
            </a:r>
          </a:p>
        </p:txBody>
      </p:sp>
      <p:sp>
        <p:nvSpPr>
          <p:cNvPr id="9" name="Oval 8"/>
          <p:cNvSpPr/>
          <p:nvPr/>
        </p:nvSpPr>
        <p:spPr>
          <a:xfrm>
            <a:off x="3476701" y="5334623"/>
            <a:ext cx="703031" cy="703031"/>
          </a:xfrm>
          <a:prstGeom prst="ellipse">
            <a:avLst/>
          </a:prstGeom>
          <a:solidFill>
            <a:schemeClr val="accent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33333"/>
                </a:solidFill>
                <a:effectLst/>
                <a:uLnTx/>
                <a:uFillTx/>
                <a:latin typeface="Franklin Gothic Demi" panose="020B0703020102020204" pitchFamily="34" charset="0"/>
                <a:ea typeface="+mn-ea"/>
                <a:cs typeface="+mn-cs"/>
              </a:rPr>
              <a:t>6</a:t>
            </a:r>
          </a:p>
        </p:txBody>
      </p:sp>
      <p:sp>
        <p:nvSpPr>
          <p:cNvPr id="15" name="TextBox 14"/>
          <p:cNvSpPr txBox="1"/>
          <p:nvPr/>
        </p:nvSpPr>
        <p:spPr>
          <a:xfrm>
            <a:off x="4263444" y="2842106"/>
            <a:ext cx="5389418"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rPr>
              <a:t>Help recruit FWP Week Partners! </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
        <p:nvSpPr>
          <p:cNvPr id="16" name="TextBox 15">
            <a:extLst>
              <a:ext uri="{FF2B5EF4-FFF2-40B4-BE49-F238E27FC236}">
                <a16:creationId xmlns:a16="http://schemas.microsoft.com/office/drawing/2014/main" id="{0960F008-9B82-DCFF-7096-6C041A0AB9AD}"/>
              </a:ext>
            </a:extLst>
          </p:cNvPr>
          <p:cNvSpPr txBox="1"/>
          <p:nvPr/>
        </p:nvSpPr>
        <p:spPr>
          <a:xfrm>
            <a:off x="4263444" y="1938825"/>
            <a:ext cx="5785124"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rPr>
              <a:t>Register for Food Waste Prevention Week</a:t>
            </a:r>
          </a:p>
        </p:txBody>
      </p:sp>
      <p:sp>
        <p:nvSpPr>
          <p:cNvPr id="29" name="Freeform: Shape 28">
            <a:extLst>
              <a:ext uri="{FF2B5EF4-FFF2-40B4-BE49-F238E27FC236}">
                <a16:creationId xmlns:a16="http://schemas.microsoft.com/office/drawing/2014/main" id="{BCBC0402-FE30-1BC7-DD61-793CE337DA22}"/>
              </a:ext>
            </a:extLst>
          </p:cNvPr>
          <p:cNvSpPr/>
          <p:nvPr/>
        </p:nvSpPr>
        <p:spPr>
          <a:xfrm>
            <a:off x="8026400" y="1282700"/>
            <a:ext cx="3792856" cy="4457700"/>
          </a:xfrm>
          <a:custGeom>
            <a:avLst/>
            <a:gdLst>
              <a:gd name="connsiteX0" fmla="*/ 1498600 w 3792856"/>
              <a:gd name="connsiteY0" fmla="*/ 4457700 h 4457700"/>
              <a:gd name="connsiteX1" fmla="*/ 3441700 w 3792856"/>
              <a:gd name="connsiteY1" fmla="*/ 3505200 h 4457700"/>
              <a:gd name="connsiteX2" fmla="*/ 3454400 w 3792856"/>
              <a:gd name="connsiteY2" fmla="*/ 635000 h 4457700"/>
              <a:gd name="connsiteX3" fmla="*/ 0 w 3792856"/>
              <a:gd name="connsiteY3" fmla="*/ 0 h 4457700"/>
            </a:gdLst>
            <a:ahLst/>
            <a:cxnLst>
              <a:cxn ang="0">
                <a:pos x="connsiteX0" y="connsiteY0"/>
              </a:cxn>
              <a:cxn ang="0">
                <a:pos x="connsiteX1" y="connsiteY1"/>
              </a:cxn>
              <a:cxn ang="0">
                <a:pos x="connsiteX2" y="connsiteY2"/>
              </a:cxn>
              <a:cxn ang="0">
                <a:pos x="connsiteX3" y="connsiteY3"/>
              </a:cxn>
            </a:cxnLst>
            <a:rect l="l" t="t" r="r" b="b"/>
            <a:pathLst>
              <a:path w="3792856" h="4457700">
                <a:moveTo>
                  <a:pt x="1498600" y="4457700"/>
                </a:moveTo>
                <a:cubicBezTo>
                  <a:pt x="2307166" y="4300008"/>
                  <a:pt x="3115733" y="4142316"/>
                  <a:pt x="3441700" y="3505200"/>
                </a:cubicBezTo>
                <a:cubicBezTo>
                  <a:pt x="3767667" y="2868084"/>
                  <a:pt x="4028016" y="1219200"/>
                  <a:pt x="3454400" y="635000"/>
                </a:cubicBezTo>
                <a:cubicBezTo>
                  <a:pt x="2880784" y="50800"/>
                  <a:pt x="1440392" y="25400"/>
                  <a:pt x="0" y="0"/>
                </a:cubicBezTo>
              </a:path>
            </a:pathLst>
          </a:custGeom>
          <a:noFill/>
          <a:ln w="28575">
            <a:solidFill>
              <a:schemeClr val="accent3">
                <a:lumMod val="75000"/>
              </a:schemeClr>
            </a:solidFill>
            <a:prstDash val="lg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757243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Thank you</a:t>
            </a:r>
          </a:p>
        </p:txBody>
      </p:sp>
      <p:sp>
        <p:nvSpPr>
          <p:cNvPr id="3" name="Subtitle 2"/>
          <p:cNvSpPr>
            <a:spLocks noGrp="1"/>
          </p:cNvSpPr>
          <p:nvPr>
            <p:ph type="subTitle" idx="1"/>
          </p:nvPr>
        </p:nvSpPr>
        <p:spPr>
          <a:xfrm>
            <a:off x="6954370" y="3721584"/>
            <a:ext cx="5072530" cy="1734949"/>
          </a:xfrm>
        </p:spPr>
        <p:txBody>
          <a:bodyPr/>
          <a:lstStyle/>
          <a:p>
            <a:r>
              <a:rPr lang="en-US"/>
              <a:t>FoodCenter@ecy.wa.gov</a:t>
            </a:r>
          </a:p>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6" name="Picture 5" descr="A group of women smiling&#10;&#10;Description automatically generated">
            <a:extLst>
              <a:ext uri="{FF2B5EF4-FFF2-40B4-BE49-F238E27FC236}">
                <a16:creationId xmlns:a16="http://schemas.microsoft.com/office/drawing/2014/main" id="{0ADE7BBE-1CFE-D180-9FCE-63CF65E6F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1" y="917047"/>
            <a:ext cx="6111575" cy="5439303"/>
          </a:xfrm>
          <a:prstGeom prst="rect">
            <a:avLst/>
          </a:prstGeom>
        </p:spPr>
      </p:pic>
      <p:pic>
        <p:nvPicPr>
          <p:cNvPr id="8" name="Graphic 7" descr="Email outline">
            <a:extLst>
              <a:ext uri="{FF2B5EF4-FFF2-40B4-BE49-F238E27FC236}">
                <a16:creationId xmlns:a16="http://schemas.microsoft.com/office/drawing/2014/main" id="{CF97EE74-1D7B-287E-72C5-B3072C6CAC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6540" y="3680097"/>
            <a:ext cx="487830" cy="487830"/>
          </a:xfrm>
          <a:prstGeom prst="rect">
            <a:avLst/>
          </a:prstGeom>
        </p:spPr>
      </p:pic>
      <p:pic>
        <p:nvPicPr>
          <p:cNvPr id="1026" name="Picture 2">
            <a:extLst>
              <a:ext uri="{FF2B5EF4-FFF2-40B4-BE49-F238E27FC236}">
                <a16:creationId xmlns:a16="http://schemas.microsoft.com/office/drawing/2014/main" id="{C8894078-B10F-0483-1B06-892C40F583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9238" y="461578"/>
            <a:ext cx="2977662" cy="77310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7406A549-8B50-06B5-7E92-1D72C5261FD3}"/>
              </a:ext>
            </a:extLst>
          </p:cNvPr>
          <p:cNvCxnSpPr/>
          <p:nvPr/>
        </p:nvCxnSpPr>
        <p:spPr>
          <a:xfrm>
            <a:off x="6390752" y="3474104"/>
            <a:ext cx="451171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942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464788" y="5342142"/>
            <a:ext cx="4874569" cy="1047750"/>
          </a:xfrm>
        </p:spPr>
        <p:txBody>
          <a:bodyPr>
            <a:normAutofit lnSpcReduction="10000"/>
          </a:bodyPr>
          <a:lstStyle/>
          <a:p>
            <a:pPr algn="ctr">
              <a:spcBef>
                <a:spcPts val="1200"/>
              </a:spcBef>
            </a:pPr>
            <a:r>
              <a:rPr lang="en-US" sz="2200" dirty="0">
                <a:latin typeface="+mj-lt"/>
              </a:rPr>
              <a:t>Gretchen Newman, Lead Data Analyst, Dept. of Ecology</a:t>
            </a:r>
          </a:p>
          <a:p>
            <a:pPr algn="ctr"/>
            <a:r>
              <a:rPr lang="en-US" sz="1900" dirty="0">
                <a:latin typeface="+mj-lt"/>
              </a:rPr>
              <a:t>March 13, 2024</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247AE8A6-15B2-99B3-9109-605D15615E8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63943" y="0"/>
            <a:ext cx="4628055" cy="6858000"/>
          </a:xfrm>
          <a:prstGeom prst="rect">
            <a:avLst/>
          </a:prstGeom>
        </p:spPr>
      </p:pic>
      <p:pic>
        <p:nvPicPr>
          <p:cNvPr id="5" name="Picture 4">
            <a:extLst>
              <a:ext uri="{FF2B5EF4-FFF2-40B4-BE49-F238E27FC236}">
                <a16:creationId xmlns:a16="http://schemas.microsoft.com/office/drawing/2014/main" id="{0716994E-BAAD-CB9E-7325-182573046B74}"/>
              </a:ext>
            </a:extLst>
          </p:cNvPr>
          <p:cNvPicPr>
            <a:picLocks noChangeAspect="1"/>
          </p:cNvPicPr>
          <p:nvPr/>
        </p:nvPicPr>
        <p:blipFill>
          <a:blip r:embed="rId3"/>
          <a:stretch>
            <a:fillRect/>
          </a:stretch>
        </p:blipFill>
        <p:spPr>
          <a:xfrm>
            <a:off x="563742" y="1437046"/>
            <a:ext cx="1228725" cy="1047750"/>
          </a:xfrm>
          <a:prstGeom prst="rect">
            <a:avLst/>
          </a:prstGeom>
        </p:spPr>
      </p:pic>
      <p:sp>
        <p:nvSpPr>
          <p:cNvPr id="2" name="Title 1"/>
          <p:cNvSpPr>
            <a:spLocks noGrp="1"/>
          </p:cNvSpPr>
          <p:nvPr>
            <p:ph type="title"/>
          </p:nvPr>
        </p:nvSpPr>
        <p:spPr>
          <a:xfrm>
            <a:off x="711200" y="846422"/>
            <a:ext cx="6540500" cy="928346"/>
          </a:xfrm>
        </p:spPr>
        <p:txBody>
          <a:bodyPr>
            <a:noAutofit/>
          </a:bodyPr>
          <a:lstStyle/>
          <a:p>
            <a:pPr marL="63500" marR="0">
              <a:spcBef>
                <a:spcPts val="0"/>
              </a:spcBef>
              <a:spcAft>
                <a:spcPts val="0"/>
              </a:spcAft>
            </a:pPr>
            <a:r>
              <a:rPr lang="en-US" sz="5400" b="1" kern="0" dirty="0">
                <a:effectLst/>
                <a:latin typeface="+mn-lt"/>
                <a:ea typeface="Rockwell" panose="02060603020205020403" pitchFamily="18" charset="0"/>
                <a:cs typeface="Rockwell" panose="02060603020205020403" pitchFamily="18" charset="0"/>
              </a:rPr>
              <a:t>Waste</a:t>
            </a:r>
            <a:r>
              <a:rPr lang="en-US" sz="5400" b="1" kern="0" spc="-35" dirty="0">
                <a:effectLst/>
                <a:latin typeface="+mn-lt"/>
                <a:ea typeface="Rockwell" panose="02060603020205020403" pitchFamily="18" charset="0"/>
                <a:cs typeface="Rockwell" panose="02060603020205020403" pitchFamily="18" charset="0"/>
              </a:rPr>
              <a:t> </a:t>
            </a:r>
            <a:r>
              <a:rPr lang="en-US" sz="5400" b="1" kern="0" dirty="0">
                <a:effectLst/>
                <a:latin typeface="+mn-lt"/>
                <a:ea typeface="Rockwell" panose="02060603020205020403" pitchFamily="18" charset="0"/>
                <a:cs typeface="Rockwell" panose="02060603020205020403" pitchFamily="18" charset="0"/>
              </a:rPr>
              <a:t>in</a:t>
            </a:r>
            <a:r>
              <a:rPr lang="en-US" sz="5400" b="1" kern="0" spc="-30" dirty="0">
                <a:effectLst/>
                <a:latin typeface="+mn-lt"/>
                <a:ea typeface="Rockwell" panose="02060603020205020403" pitchFamily="18" charset="0"/>
                <a:cs typeface="Rockwell" panose="02060603020205020403" pitchFamily="18" charset="0"/>
              </a:rPr>
              <a:t> </a:t>
            </a:r>
            <a:r>
              <a:rPr lang="en-US" sz="5400" b="1" kern="0" spc="-10" dirty="0">
                <a:effectLst/>
                <a:latin typeface="+mn-lt"/>
                <a:ea typeface="Rockwell" panose="02060603020205020403" pitchFamily="18" charset="0"/>
                <a:cs typeface="Rockwell" panose="02060603020205020403" pitchFamily="18" charset="0"/>
              </a:rPr>
              <a:t>Washington</a:t>
            </a:r>
            <a:endParaRPr lang="en-US" sz="5400" b="1" kern="0" dirty="0">
              <a:effectLst/>
              <a:latin typeface="+mn-lt"/>
              <a:ea typeface="Rockwell" panose="02060603020205020403" pitchFamily="18" charset="0"/>
              <a:cs typeface="Rockwell" panose="02060603020205020403" pitchFamily="18" charset="0"/>
            </a:endParaRPr>
          </a:p>
        </p:txBody>
      </p:sp>
      <p:pic>
        <p:nvPicPr>
          <p:cNvPr id="11" name="Picture 10" descr="Text&#10;&#10;Description automatically generated with low confidence">
            <a:extLst>
              <a:ext uri="{FF2B5EF4-FFF2-40B4-BE49-F238E27FC236}">
                <a16:creationId xmlns:a16="http://schemas.microsoft.com/office/drawing/2014/main" id="{E06F62FB-C0C2-B82F-C4EE-C9F7DAD8FE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2133" y="56599"/>
            <a:ext cx="2339867" cy="769311"/>
          </a:xfrm>
          <a:prstGeom prst="rect">
            <a:avLst/>
          </a:prstGeom>
        </p:spPr>
      </p:pic>
      <p:pic>
        <p:nvPicPr>
          <p:cNvPr id="9" name="Picture 8">
            <a:extLst>
              <a:ext uri="{FF2B5EF4-FFF2-40B4-BE49-F238E27FC236}">
                <a16:creationId xmlns:a16="http://schemas.microsoft.com/office/drawing/2014/main" id="{27AEAB1B-BA51-0F1E-EC79-4A69920235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86052" y="2179735"/>
            <a:ext cx="2232043" cy="2759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2895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25817" y="5420954"/>
            <a:ext cx="6804194" cy="1729839"/>
          </a:xfrm>
        </p:spPr>
        <p:txBody>
          <a:bodyPr>
            <a:normAutofit/>
          </a:bodyPr>
          <a:lstStyle/>
          <a:p>
            <a:pPr algn="ctr">
              <a:lnSpc>
                <a:spcPct val="100000"/>
              </a:lnSpc>
              <a:spcBef>
                <a:spcPts val="300"/>
              </a:spcBef>
            </a:pPr>
            <a:r>
              <a:rPr lang="en-US" sz="2200" kern="0" dirty="0">
                <a:effectLst/>
                <a:latin typeface="+mj-lt"/>
                <a:ea typeface="Times New Roman" panose="02020603050405020304" pitchFamily="18" charset="0"/>
              </a:rPr>
              <a:t>Dawn Marie Maurer, Facilitie</a:t>
            </a:r>
            <a:r>
              <a:rPr lang="en-US" sz="2200" kern="0" dirty="0">
                <a:latin typeface="+mj-lt"/>
                <a:ea typeface="Times New Roman" panose="02020603050405020304" pitchFamily="18" charset="0"/>
              </a:rPr>
              <a:t>s Specialist, </a:t>
            </a:r>
          </a:p>
          <a:p>
            <a:pPr algn="ctr">
              <a:lnSpc>
                <a:spcPct val="100000"/>
              </a:lnSpc>
              <a:spcBef>
                <a:spcPts val="300"/>
              </a:spcBef>
            </a:pPr>
            <a:r>
              <a:rPr lang="en-US" sz="2200" kern="0" dirty="0">
                <a:latin typeface="+mj-lt"/>
                <a:ea typeface="Times New Roman" panose="02020603050405020304" pitchFamily="18" charset="0"/>
              </a:rPr>
              <a:t>Dept. of Ecology</a:t>
            </a:r>
            <a:endParaRPr lang="en-US" sz="2200" kern="0" dirty="0">
              <a:effectLst/>
              <a:latin typeface="+mj-lt"/>
              <a:ea typeface="Times New Roman" panose="02020603050405020304" pitchFamily="18" charset="0"/>
            </a:endParaRPr>
          </a:p>
          <a:p>
            <a:pPr algn="ctr">
              <a:lnSpc>
                <a:spcPct val="100000"/>
              </a:lnSpc>
              <a:spcBef>
                <a:spcPts val="300"/>
              </a:spcBef>
            </a:pPr>
            <a:r>
              <a:rPr lang="en-US" sz="1900" dirty="0">
                <a:latin typeface="+mj-lt"/>
              </a:rPr>
              <a:t>March 13, 2024</a:t>
            </a:r>
          </a:p>
        </p:txBody>
      </p:sp>
      <p:pic>
        <p:nvPicPr>
          <p:cNvPr id="5" name="Picture 4" descr="People walking on a trail through green forests and grass on a sunny day, with mountains towering in the backgroun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10" name="Picture 9">
            <a:extLst>
              <a:ext uri="{FF2B5EF4-FFF2-40B4-BE49-F238E27FC236}">
                <a16:creationId xmlns:a16="http://schemas.microsoft.com/office/drawing/2014/main" id="{FC30E358-67FC-7F01-6F36-D3C628D2A196}"/>
              </a:ext>
            </a:extLst>
          </p:cNvPr>
          <p:cNvPicPr>
            <a:picLocks noChangeAspect="1"/>
          </p:cNvPicPr>
          <p:nvPr/>
        </p:nvPicPr>
        <p:blipFill>
          <a:blip r:embed="rId3"/>
          <a:stretch>
            <a:fillRect/>
          </a:stretch>
        </p:blipFill>
        <p:spPr>
          <a:xfrm>
            <a:off x="563742" y="1437046"/>
            <a:ext cx="1228725" cy="1047750"/>
          </a:xfrm>
          <a:prstGeom prst="rect">
            <a:avLst/>
          </a:prstGeom>
        </p:spPr>
      </p:pic>
      <p:sp>
        <p:nvSpPr>
          <p:cNvPr id="2" name="Title 1"/>
          <p:cNvSpPr>
            <a:spLocks noGrp="1"/>
          </p:cNvSpPr>
          <p:nvPr>
            <p:ph type="title"/>
          </p:nvPr>
        </p:nvSpPr>
        <p:spPr>
          <a:xfrm>
            <a:off x="1295865" y="441254"/>
            <a:ext cx="4864099" cy="1446401"/>
          </a:xfrm>
        </p:spPr>
        <p:txBody>
          <a:bodyPr>
            <a:noAutofit/>
          </a:bodyPr>
          <a:lstStyle/>
          <a:p>
            <a:pPr marL="0" marR="0" algn="ctr"/>
            <a:r>
              <a:rPr lang="en-US" sz="5400" b="1" dirty="0">
                <a:effectLst/>
                <a:latin typeface="+mn-lt"/>
                <a:ea typeface="Times New Roman" panose="02020603050405020304" pitchFamily="18" charset="0"/>
                <a:cs typeface="Calibri" panose="020F0502020204030204" pitchFamily="34" charset="0"/>
              </a:rPr>
              <a:t>Wood Waste Regulations</a:t>
            </a:r>
            <a:endParaRPr lang="en-US" sz="5400" b="1" dirty="0">
              <a:effectLst/>
              <a:latin typeface="+mn-lt"/>
              <a:ea typeface="Calibri" panose="020F0502020204030204" pitchFamily="34" charset="0"/>
              <a:cs typeface="Times New Roman" panose="02020603050405020304" pitchFamily="18" charset="0"/>
            </a:endParaRPr>
          </a:p>
        </p:txBody>
      </p:sp>
      <p:pic>
        <p:nvPicPr>
          <p:cNvPr id="14" name="Picture 13" descr="Text&#10;&#10;Description automatically generated with low confidence">
            <a:extLst>
              <a:ext uri="{FF2B5EF4-FFF2-40B4-BE49-F238E27FC236}">
                <a16:creationId xmlns:a16="http://schemas.microsoft.com/office/drawing/2014/main" id="{456E4D20-A8A3-7E60-1FF6-46B54287A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2133" y="56599"/>
            <a:ext cx="2339867" cy="769311"/>
          </a:xfrm>
          <a:prstGeom prst="rect">
            <a:avLst/>
          </a:prstGeom>
        </p:spPr>
      </p:pic>
      <p:pic>
        <p:nvPicPr>
          <p:cNvPr id="7" name="Picture 6">
            <a:extLst>
              <a:ext uri="{FF2B5EF4-FFF2-40B4-BE49-F238E27FC236}">
                <a16:creationId xmlns:a16="http://schemas.microsoft.com/office/drawing/2014/main" id="{8EDC4039-15BE-A480-88DC-1C5A114C87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12059" y="2099797"/>
            <a:ext cx="2231710" cy="2975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5756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061" y="5265174"/>
            <a:ext cx="10181134" cy="487536"/>
          </a:xfrm>
        </p:spPr>
        <p:txBody>
          <a:bodyPr>
            <a:normAutofit fontScale="90000"/>
          </a:bodyPr>
          <a:lstStyle/>
          <a:p>
            <a:r>
              <a:rPr lang="en-US" sz="4900" b="1" dirty="0">
                <a:solidFill>
                  <a:srgbClr val="43698E"/>
                </a:solidFill>
                <a:ea typeface="+mn-ea"/>
                <a:cs typeface="+mn-cs"/>
              </a:rPr>
              <a:t>Yard Debris and Wood Waste</a:t>
            </a:r>
            <a:br>
              <a:rPr lang="en-US" b="1" i="0" dirty="0">
                <a:solidFill>
                  <a:srgbClr val="333333"/>
                </a:solidFill>
                <a:effectLst/>
                <a:latin typeface="Muli"/>
              </a:rPr>
            </a:br>
            <a:endParaRPr lang="en-US" dirty="0"/>
          </a:p>
        </p:txBody>
      </p:sp>
      <p:sp>
        <p:nvSpPr>
          <p:cNvPr id="3" name="Subtitle 2">
            <a:extLst>
              <a:ext uri="{FF2B5EF4-FFF2-40B4-BE49-F238E27FC236}">
                <a16:creationId xmlns:a16="http://schemas.microsoft.com/office/drawing/2014/main" id="{D7AF576C-FE00-E6F5-D45F-8FA6A8880530}"/>
              </a:ext>
            </a:extLst>
          </p:cNvPr>
          <p:cNvSpPr>
            <a:spLocks noGrp="1"/>
          </p:cNvSpPr>
          <p:nvPr>
            <p:ph type="subTitle" idx="1"/>
          </p:nvPr>
        </p:nvSpPr>
        <p:spPr>
          <a:xfrm>
            <a:off x="228061" y="5564442"/>
            <a:ext cx="9944640" cy="737075"/>
          </a:xfrm>
        </p:spPr>
        <p:txBody>
          <a:bodyPr>
            <a:noAutofit/>
          </a:bodyPr>
          <a:lstStyle/>
          <a:p>
            <a:pPr>
              <a:lnSpc>
                <a:spcPct val="100000"/>
              </a:lnSpc>
              <a:spcBef>
                <a:spcPts val="0"/>
              </a:spcBef>
            </a:pPr>
            <a:r>
              <a:rPr lang="en-US" sz="3200" dirty="0">
                <a:solidFill>
                  <a:srgbClr val="333333"/>
                </a:solidFill>
              </a:rPr>
              <a:t>Dawn Marie Maurer – Facilities Specialist</a:t>
            </a:r>
          </a:p>
        </p:txBody>
      </p:sp>
      <p:pic>
        <p:nvPicPr>
          <p:cNvPr id="6" name="Picture 5">
            <a:extLst>
              <a:ext uri="{FF2B5EF4-FFF2-40B4-BE49-F238E27FC236}">
                <a16:creationId xmlns:a16="http://schemas.microsoft.com/office/drawing/2014/main" id="{644C8EF6-8BFA-0B92-2D0B-FBDE39DCB8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566" b="4566"/>
          <a:stretch/>
        </p:blipFill>
        <p:spPr>
          <a:xfrm>
            <a:off x="605790" y="295002"/>
            <a:ext cx="8001000" cy="3566722"/>
          </a:xfrm>
          <a:prstGeom prst="rect">
            <a:avLst/>
          </a:prstGeom>
        </p:spPr>
      </p:pic>
      <p:sp>
        <p:nvSpPr>
          <p:cNvPr id="4" name="Slide Number Placeholder 3"/>
          <p:cNvSpPr>
            <a:spLocks noGrp="1"/>
          </p:cNvSpPr>
          <p:nvPr>
            <p:ph type="sldNum" sz="quarter" idx="4294967295"/>
          </p:nvPr>
        </p:nvSpPr>
        <p:spPr>
          <a:xfrm>
            <a:off x="7586281" y="6544996"/>
            <a:ext cx="467345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lumMod val="60000"/>
                    <a:lumOff val="40000"/>
                  </a:srgbClr>
                </a:solidFill>
                <a:effectLst/>
                <a:uLnTx/>
                <a:uFillTx/>
                <a:latin typeface="Calibri" panose="020F0502020204030204" pitchFamily="34" charset="0"/>
                <a:ea typeface="+mn-ea"/>
                <a:cs typeface="Calibri" panose="020F0502020204030204" pitchFamily="34" charset="0"/>
              </a:rPr>
              <a:t>Data and information  included in this presentation are subject to revision</a:t>
            </a:r>
            <a:r>
              <a:rPr kumimoji="0" lang="en-US" sz="10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rPr>
              <a:t>.</a:t>
            </a:r>
          </a:p>
        </p:txBody>
      </p:sp>
      <p:sp>
        <p:nvSpPr>
          <p:cNvPr id="7" name="TextBox 6">
            <a:extLst>
              <a:ext uri="{FF2B5EF4-FFF2-40B4-BE49-F238E27FC236}">
                <a16:creationId xmlns:a16="http://schemas.microsoft.com/office/drawing/2014/main" id="{39DFC393-53F8-D860-3939-3F8326D30A9B}"/>
              </a:ext>
            </a:extLst>
          </p:cNvPr>
          <p:cNvSpPr txBox="1"/>
          <p:nvPr/>
        </p:nvSpPr>
        <p:spPr>
          <a:xfrm>
            <a:off x="-144670" y="3861724"/>
            <a:ext cx="12192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4" tooltip="https://www.flickr.com/photos/dtv8/49801583023/"/>
              </a:rPr>
              <a:t>This Photo</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rPr>
              <a:t> by Unknown Author is licensed under </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5" tooltip="https://creativecommons.org/licenses/by-nc/3.0/"/>
              </a:rPr>
              <a:t>CC BY-NC</a:t>
            </a:r>
            <a:endPar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25780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BE1C-2ECD-E89C-F8E4-F03B968FE0AE}"/>
              </a:ext>
            </a:extLst>
          </p:cNvPr>
          <p:cNvSpPr>
            <a:spLocks noGrp="1"/>
          </p:cNvSpPr>
          <p:nvPr>
            <p:ph type="title"/>
          </p:nvPr>
        </p:nvSpPr>
        <p:spPr/>
        <p:txBody>
          <a:bodyPr/>
          <a:lstStyle/>
          <a:p>
            <a:r>
              <a:rPr lang="en-US" dirty="0"/>
              <a:t>Quick comparison</a:t>
            </a:r>
          </a:p>
        </p:txBody>
      </p:sp>
      <p:sp>
        <p:nvSpPr>
          <p:cNvPr id="3" name="Text Placeholder 2">
            <a:extLst>
              <a:ext uri="{FF2B5EF4-FFF2-40B4-BE49-F238E27FC236}">
                <a16:creationId xmlns:a16="http://schemas.microsoft.com/office/drawing/2014/main" id="{6C7047BC-6F1E-0292-6B3D-A306EF2D3147}"/>
              </a:ext>
            </a:extLst>
          </p:cNvPr>
          <p:cNvSpPr>
            <a:spLocks noGrp="1"/>
          </p:cNvSpPr>
          <p:nvPr>
            <p:ph type="body" idx="1"/>
          </p:nvPr>
        </p:nvSpPr>
        <p:spPr/>
        <p:txBody>
          <a:bodyPr>
            <a:normAutofit/>
          </a:bodyPr>
          <a:lstStyle/>
          <a:p>
            <a:r>
              <a:rPr lang="en-US" sz="3200" dirty="0"/>
              <a:t>Yard debris</a:t>
            </a:r>
          </a:p>
        </p:txBody>
      </p:sp>
      <p:sp>
        <p:nvSpPr>
          <p:cNvPr id="4" name="Content Placeholder 3">
            <a:extLst>
              <a:ext uri="{FF2B5EF4-FFF2-40B4-BE49-F238E27FC236}">
                <a16:creationId xmlns:a16="http://schemas.microsoft.com/office/drawing/2014/main" id="{F63473B9-FE5D-90F7-CD19-B9B2FE4EA9FA}"/>
              </a:ext>
            </a:extLst>
          </p:cNvPr>
          <p:cNvSpPr>
            <a:spLocks noGrp="1"/>
          </p:cNvSpPr>
          <p:nvPr>
            <p:ph sz="half" idx="2"/>
          </p:nvPr>
        </p:nvSpPr>
        <p:spPr>
          <a:xfrm>
            <a:off x="609600" y="2505075"/>
            <a:ext cx="5387976" cy="3326558"/>
          </a:xfrm>
        </p:spPr>
        <p:txBody>
          <a:bodyPr>
            <a:normAutofit fontScale="85000" lnSpcReduction="20000"/>
          </a:bodyPr>
          <a:lstStyle/>
          <a:p>
            <a:r>
              <a:rPr lang="en-US" dirty="0"/>
              <a:t>Comes from gardens, landscaping, horticulture</a:t>
            </a:r>
          </a:p>
          <a:p>
            <a:r>
              <a:rPr lang="en-US" dirty="0"/>
              <a:t>Commonly managed through composting</a:t>
            </a:r>
          </a:p>
          <a:p>
            <a:r>
              <a:rPr lang="en-US" dirty="0"/>
              <a:t>May contain brush, branches, and other woody material</a:t>
            </a:r>
          </a:p>
          <a:p>
            <a:r>
              <a:rPr lang="en-US" dirty="0"/>
              <a:t>The presence or absence of grass is not a defining characteristic</a:t>
            </a:r>
          </a:p>
        </p:txBody>
      </p:sp>
      <p:sp>
        <p:nvSpPr>
          <p:cNvPr id="5" name="Text Placeholder 4">
            <a:extLst>
              <a:ext uri="{FF2B5EF4-FFF2-40B4-BE49-F238E27FC236}">
                <a16:creationId xmlns:a16="http://schemas.microsoft.com/office/drawing/2014/main" id="{166AB774-F03B-1959-08BA-EEE17E52E5F1}"/>
              </a:ext>
            </a:extLst>
          </p:cNvPr>
          <p:cNvSpPr>
            <a:spLocks noGrp="1"/>
          </p:cNvSpPr>
          <p:nvPr>
            <p:ph type="body" sz="quarter" idx="3"/>
          </p:nvPr>
        </p:nvSpPr>
        <p:spPr/>
        <p:txBody>
          <a:bodyPr>
            <a:normAutofit/>
          </a:bodyPr>
          <a:lstStyle/>
          <a:p>
            <a:r>
              <a:rPr lang="en-US" sz="3200" dirty="0"/>
              <a:t>Wood waste</a:t>
            </a:r>
          </a:p>
        </p:txBody>
      </p:sp>
      <p:sp>
        <p:nvSpPr>
          <p:cNvPr id="6" name="Content Placeholder 5">
            <a:extLst>
              <a:ext uri="{FF2B5EF4-FFF2-40B4-BE49-F238E27FC236}">
                <a16:creationId xmlns:a16="http://schemas.microsoft.com/office/drawing/2014/main" id="{35A9ABD3-AF5B-D3F2-0FAF-1C70D0FC3AA4}"/>
              </a:ext>
            </a:extLst>
          </p:cNvPr>
          <p:cNvSpPr>
            <a:spLocks noGrp="1"/>
          </p:cNvSpPr>
          <p:nvPr>
            <p:ph sz="quarter" idx="4"/>
          </p:nvPr>
        </p:nvSpPr>
        <p:spPr>
          <a:xfrm>
            <a:off x="6172200" y="2505075"/>
            <a:ext cx="5344458" cy="3158607"/>
          </a:xfrm>
        </p:spPr>
        <p:txBody>
          <a:bodyPr>
            <a:normAutofit fontScale="85000" lnSpcReduction="20000"/>
          </a:bodyPr>
          <a:lstStyle/>
          <a:p>
            <a:r>
              <a:rPr lang="en-US" dirty="0"/>
              <a:t>Comes from forest practices, lumber yards, tree services, construction</a:t>
            </a:r>
          </a:p>
          <a:p>
            <a:r>
              <a:rPr lang="en-US" dirty="0"/>
              <a:t>Commonly managed through recycling into mulch or fuel</a:t>
            </a:r>
          </a:p>
          <a:p>
            <a:r>
              <a:rPr lang="en-US" dirty="0"/>
              <a:t>Contains mostly stumps, trees, dimensional lumber</a:t>
            </a:r>
          </a:p>
          <a:p>
            <a:r>
              <a:rPr lang="en-US" dirty="0"/>
              <a:t>Grass and weeds may not be present</a:t>
            </a:r>
          </a:p>
        </p:txBody>
      </p:sp>
      <p:sp>
        <p:nvSpPr>
          <p:cNvPr id="7" name="Slide Number Placeholder 6">
            <a:extLst>
              <a:ext uri="{FF2B5EF4-FFF2-40B4-BE49-F238E27FC236}">
                <a16:creationId xmlns:a16="http://schemas.microsoft.com/office/drawing/2014/main" id="{2F6A6D80-F337-1120-EECA-D788B861B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24811AB6-C7B0-BD7A-820A-2C6D3044ADC4}"/>
              </a:ext>
            </a:extLst>
          </p:cNvPr>
          <p:cNvSpPr txBox="1"/>
          <p:nvPr/>
        </p:nvSpPr>
        <p:spPr>
          <a:xfrm>
            <a:off x="419878" y="5663682"/>
            <a:ext cx="112527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Franklin Gothic Book" panose="020B0503020102020204"/>
                <a:ea typeface="+mn-ea"/>
                <a:cs typeface="+mn-cs"/>
              </a:rPr>
              <a:t>Both yard debris and wood waste are defined in the solid waste handling standards under the Washington Administrative Code (WAC), chapter 173-350-100</a:t>
            </a:r>
          </a:p>
        </p:txBody>
      </p:sp>
    </p:spTree>
    <p:extLst>
      <p:ext uri="{BB962C8B-B14F-4D97-AF65-F5344CB8AC3E}">
        <p14:creationId xmlns:p14="http://schemas.microsoft.com/office/powerpoint/2010/main" val="108171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Title 7">
            <a:extLst>
              <a:ext uri="{FF2B5EF4-FFF2-40B4-BE49-F238E27FC236}">
                <a16:creationId xmlns:a16="http://schemas.microsoft.com/office/drawing/2014/main" id="{BACA61B9-9515-396B-873E-4D640B1DDA9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solidFill>
                  <a:schemeClr val="tx1"/>
                </a:solidFill>
                <a:latin typeface="+mj-lt"/>
                <a:ea typeface="+mj-ea"/>
                <a:cs typeface="+mj-cs"/>
              </a:rPr>
              <a:t>Yard debris</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5" name="Content Placeholder 8">
            <a:extLst>
              <a:ext uri="{FF2B5EF4-FFF2-40B4-BE49-F238E27FC236}">
                <a16:creationId xmlns:a16="http://schemas.microsoft.com/office/drawing/2014/main" id="{62F83CA3-6C44-A37F-2B3B-625E0151FEBD}"/>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r>
              <a:rPr lang="en-US" sz="2200" dirty="0">
                <a:latin typeface="+mn-lt"/>
                <a:cs typeface="+mn-cs"/>
              </a:rPr>
              <a:t>"Yard debris" means plant material commonly created in the course of maintaining yards and gardens and through horticulture, gardening, landscaping or similar activities. Yard debris includes, but is not limited to, grass clippings, leaves, branches, brush, weeds, flowers, roots, windfall fruit, and vegetable garden debris.</a:t>
            </a:r>
          </a:p>
        </p:txBody>
      </p:sp>
      <p:pic>
        <p:nvPicPr>
          <p:cNvPr id="12" name="Picture Placeholder 11">
            <a:extLst>
              <a:ext uri="{FF2B5EF4-FFF2-40B4-BE49-F238E27FC236}">
                <a16:creationId xmlns:a16="http://schemas.microsoft.com/office/drawing/2014/main" id="{87EA9F96-6D5E-3CC9-8CAC-2B9D91AC8EC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941" r="1910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6">
            <a:extLst>
              <a:ext uri="{FF2B5EF4-FFF2-40B4-BE49-F238E27FC236}">
                <a16:creationId xmlns:a16="http://schemas.microsoft.com/office/drawing/2014/main" id="{CB1DE4B9-B54C-6A56-20A8-40755E017C67}"/>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F275850-B71D-490D-965C-ED6AE5531855}"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75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idx="4294967295"/>
          </p:nvPr>
        </p:nvSpPr>
        <p:spPr>
          <a:xfrm>
            <a:off x="574007" y="806245"/>
            <a:ext cx="5679309" cy="502969"/>
          </a:xfrm>
        </p:spPr>
        <p:txBody>
          <a:bodyPr>
            <a:normAutofit/>
          </a:bodyPr>
          <a:lstStyle/>
          <a:p>
            <a:r>
              <a:rPr lang="en-US" sz="2800" dirty="0">
                <a:latin typeface="Rockwell" panose="02060603020205020403" pitchFamily="18" charset="0"/>
              </a:rPr>
              <a:t>Zoom Functions: Audio Settings</a:t>
            </a:r>
            <a:endParaRPr lang="en-US" sz="2800" dirty="0">
              <a:solidFill>
                <a:srgbClr val="44688F"/>
              </a:solidFill>
              <a:latin typeface="Rockwell" panose="020606030202050204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914" y="1605513"/>
            <a:ext cx="7780083" cy="4750837"/>
          </a:xfrm>
          <a:prstGeom prst="rect">
            <a:avLst/>
          </a:prstGeom>
        </p:spPr>
      </p:pic>
      <p:sp>
        <p:nvSpPr>
          <p:cNvPr id="3" name="Slide Number Placeholder 2">
            <a:extLst>
              <a:ext uri="{FF2B5EF4-FFF2-40B4-BE49-F238E27FC236}">
                <a16:creationId xmlns:a16="http://schemas.microsoft.com/office/drawing/2014/main" id="{EB6059F5-B222-04EA-6DEC-7ADCCC8A2A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924286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1031223-1685-4EC2-BBDF-3EB92F593231}"/>
              </a:ext>
            </a:extLst>
          </p:cNvPr>
          <p:cNvSpPr>
            <a:spLocks noGrp="1"/>
          </p:cNvSpPr>
          <p:nvPr>
            <p:ph type="title"/>
          </p:nvPr>
        </p:nvSpPr>
        <p:spPr/>
        <p:txBody>
          <a:bodyPr/>
          <a:lstStyle/>
          <a:p>
            <a:r>
              <a:rPr lang="en-US" dirty="0">
                <a:solidFill>
                  <a:schemeClr val="tx1"/>
                </a:solidFill>
                <a:latin typeface="Franklin Gothic Medium" panose="020B0603020102020204" pitchFamily="34" charset="0"/>
              </a:rPr>
              <a:t>Wood waste</a:t>
            </a:r>
          </a:p>
        </p:txBody>
      </p:sp>
      <p:sp>
        <p:nvSpPr>
          <p:cNvPr id="11" name="Content Placeholder 10">
            <a:extLst>
              <a:ext uri="{FF2B5EF4-FFF2-40B4-BE49-F238E27FC236}">
                <a16:creationId xmlns:a16="http://schemas.microsoft.com/office/drawing/2014/main" id="{781D3CEF-50DB-66DF-1EB5-80643FE0C4C8}"/>
              </a:ext>
            </a:extLst>
          </p:cNvPr>
          <p:cNvSpPr>
            <a:spLocks noGrp="1"/>
          </p:cNvSpPr>
          <p:nvPr>
            <p:ph sz="half" idx="1"/>
          </p:nvPr>
        </p:nvSpPr>
        <p:spPr/>
        <p:txBody>
          <a:bodyPr>
            <a:normAutofit fontScale="85000" lnSpcReduction="20000"/>
          </a:bodyPr>
          <a:lstStyle/>
          <a:p>
            <a:pPr marL="0" indent="0">
              <a:buNone/>
            </a:pPr>
            <a:r>
              <a:rPr lang="en-US" dirty="0"/>
              <a:t>"Wood waste" means wood pieces or particles determined to be solid waste per WAC 173-350-021 generated from construction, demolition, handling and storage of raw materials, trees, stumps, and manufacturing of wood products. This may include, but is not limited to, sawdust, chips, shavings, bark, pulp, and log sort yard waste, but does not include wood pieces or particles containing paint, laminates, bonding agents, or chemical preservatives such as creosote, pentachlorophenol, or copper-chrome-arsenate.</a:t>
            </a:r>
          </a:p>
        </p:txBody>
      </p:sp>
      <p:pic>
        <p:nvPicPr>
          <p:cNvPr id="14" name="Picture Placeholder 13" descr="A pile of wood in a concrete container&#10;&#10;Description automatically generated">
            <a:extLst>
              <a:ext uri="{FF2B5EF4-FFF2-40B4-BE49-F238E27FC236}">
                <a16:creationId xmlns:a16="http://schemas.microsoft.com/office/drawing/2014/main" id="{0BC25CF7-8207-7F4D-8016-ED1FDE8DF92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887" r="24887"/>
          <a:stretch>
            <a:fillRect/>
          </a:stretch>
        </p:blipFill>
        <p:spPr/>
      </p:pic>
      <p:sp>
        <p:nvSpPr>
          <p:cNvPr id="7" name="Slide Number Placeholder 6">
            <a:extLst>
              <a:ext uri="{FF2B5EF4-FFF2-40B4-BE49-F238E27FC236}">
                <a16:creationId xmlns:a16="http://schemas.microsoft.com/office/drawing/2014/main" id="{C455B9F1-967A-6352-7880-D134CF7F67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15" name="TextBox 14">
            <a:extLst>
              <a:ext uri="{FF2B5EF4-FFF2-40B4-BE49-F238E27FC236}">
                <a16:creationId xmlns:a16="http://schemas.microsoft.com/office/drawing/2014/main" id="{7E9ECB99-60F0-BEFB-3AC0-F32330A20B08}"/>
              </a:ext>
            </a:extLst>
          </p:cNvPr>
          <p:cNvSpPr txBox="1"/>
          <p:nvPr/>
        </p:nvSpPr>
        <p:spPr>
          <a:xfrm>
            <a:off x="7600089" y="6858000"/>
            <a:ext cx="45919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3" tooltip="https://www.flickr.com/photos/wsdot/50222226668/"/>
              </a:rPr>
              <a:t>This Photo</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rPr>
              <a:t> by Unknown Author is licensed under </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4" tooltip="https://creativecommons.org/licenses/by-nc-nd/3.0/"/>
              </a:rPr>
              <a:t>CC BY-NC-ND</a:t>
            </a:r>
            <a:endPar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859633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6C877-D46F-1560-3D87-DD8CE927AE2C}"/>
              </a:ext>
            </a:extLst>
          </p:cNvPr>
          <p:cNvSpPr>
            <a:spLocks noGrp="1"/>
          </p:cNvSpPr>
          <p:nvPr>
            <p:ph type="title"/>
          </p:nvPr>
        </p:nvSpPr>
        <p:spPr>
          <a:xfrm>
            <a:off x="876694" y="741391"/>
            <a:ext cx="3549649" cy="1098839"/>
          </a:xfrm>
        </p:spPr>
        <p:txBody>
          <a:bodyPr vert="horz" lIns="91440" tIns="45720" rIns="91440" bIns="45720" rtlCol="0" anchor="b">
            <a:normAutofit/>
          </a:bodyPr>
          <a:lstStyle/>
          <a:p>
            <a:r>
              <a:rPr lang="en-US" sz="3200" dirty="0">
                <a:solidFill>
                  <a:schemeClr val="tx1"/>
                </a:solidFill>
                <a:latin typeface="+mj-lt"/>
                <a:ea typeface="+mj-ea"/>
                <a:cs typeface="+mj-cs"/>
              </a:rPr>
              <a:t>Urban wood</a:t>
            </a:r>
          </a:p>
        </p:txBody>
      </p:sp>
      <p:sp>
        <p:nvSpPr>
          <p:cNvPr id="3" name="Content Placeholder 2">
            <a:extLst>
              <a:ext uri="{FF2B5EF4-FFF2-40B4-BE49-F238E27FC236}">
                <a16:creationId xmlns:a16="http://schemas.microsoft.com/office/drawing/2014/main" id="{3EEE92F0-F92D-DB92-6889-9263D2833DCA}"/>
              </a:ext>
            </a:extLst>
          </p:cNvPr>
          <p:cNvSpPr>
            <a:spLocks noGrp="1"/>
          </p:cNvSpPr>
          <p:nvPr>
            <p:ph sz="half" idx="1"/>
          </p:nvPr>
        </p:nvSpPr>
        <p:spPr>
          <a:xfrm>
            <a:off x="876693" y="1977390"/>
            <a:ext cx="4208714" cy="4549140"/>
          </a:xfrm>
        </p:spPr>
        <p:txBody>
          <a:bodyPr vert="horz" lIns="91440" tIns="45720" rIns="91440" bIns="45720" rtlCol="0" anchor="t">
            <a:noAutofit/>
          </a:bodyPr>
          <a:lstStyle/>
          <a:p>
            <a:r>
              <a:rPr lang="en-US" sz="2400" dirty="0">
                <a:latin typeface="+mn-lt"/>
                <a:cs typeface="+mn-cs"/>
              </a:rPr>
              <a:t>The largest source of wood waste isn’t forest practices or tree services – it’s construction and demolition debris, and other forms of urban wood.</a:t>
            </a:r>
          </a:p>
          <a:p>
            <a:r>
              <a:rPr lang="en-US" sz="2400" dirty="0">
                <a:latin typeface="+mn-lt"/>
                <a:cs typeface="+mn-cs"/>
              </a:rPr>
              <a:t>Some clean urban wood meets the definition of wood waste, but some painted or treated wood may not. </a:t>
            </a:r>
          </a:p>
          <a:p>
            <a:r>
              <a:rPr lang="en-US" sz="2400" dirty="0">
                <a:latin typeface="+mn-lt"/>
                <a:cs typeface="+mn-cs"/>
              </a:rPr>
              <a:t>Another category of wood that can be recycled is wood derived fuel.</a:t>
            </a:r>
          </a:p>
        </p:txBody>
      </p:sp>
      <p:pic>
        <p:nvPicPr>
          <p:cNvPr id="9" name="Picture Placeholder 8" descr="A pile of pallets&#10;&#10;Description automatically generated">
            <a:extLst>
              <a:ext uri="{FF2B5EF4-FFF2-40B4-BE49-F238E27FC236}">
                <a16:creationId xmlns:a16="http://schemas.microsoft.com/office/drawing/2014/main" id="{279508AA-E262-3BD7-FE25-56A8C4C08C1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583" r="12280" b="1"/>
          <a:stretch/>
        </p:blipFill>
        <p:spPr>
          <a:xfrm>
            <a:off x="5089243" y="877413"/>
            <a:ext cx="6222628" cy="5043096"/>
          </a:xfrm>
          <a:prstGeom prst="rect">
            <a:avLst/>
          </a:prstGeom>
        </p:spPr>
      </p:pic>
      <p:grpSp>
        <p:nvGrpSpPr>
          <p:cNvPr id="21" name="Group 20">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22" name="Rectangle 21">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3" name="Rectangle 22">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5" name="Slide Number Placeholder 4">
            <a:extLst>
              <a:ext uri="{FF2B5EF4-FFF2-40B4-BE49-F238E27FC236}">
                <a16:creationId xmlns:a16="http://schemas.microsoft.com/office/drawing/2014/main" id="{E0C4F22D-A75F-BF58-9433-A2FA45FF779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F275850-B71D-490D-965C-ED6AE55318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7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9" name="Picture Placeholder 8" descr="A pile of wood chips&#10;&#10;Description automatically generated">
            <a:extLst>
              <a:ext uri="{FF2B5EF4-FFF2-40B4-BE49-F238E27FC236}">
                <a16:creationId xmlns:a16="http://schemas.microsoft.com/office/drawing/2014/main" id="{5E52F3A2-2FF1-0123-3BB5-091E220008D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42" r="2941" b="-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44D6F3B6-2598-C5B1-C84B-F6362E5AA79C}"/>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solidFill>
                  <a:schemeClr val="tx1"/>
                </a:solidFill>
                <a:latin typeface="+mj-lt"/>
                <a:ea typeface="+mj-ea"/>
                <a:cs typeface="+mj-cs"/>
              </a:rPr>
              <a:t>Wood derived fuel</a:t>
            </a:r>
          </a:p>
        </p:txBody>
      </p:sp>
      <p:sp>
        <p:nvSpPr>
          <p:cNvPr id="3" name="Content Placeholder 2">
            <a:extLst>
              <a:ext uri="{FF2B5EF4-FFF2-40B4-BE49-F238E27FC236}">
                <a16:creationId xmlns:a16="http://schemas.microsoft.com/office/drawing/2014/main" id="{403BE557-7ECB-BE73-4112-540EC887B198}"/>
              </a:ext>
            </a:extLst>
          </p:cNvPr>
          <p:cNvSpPr>
            <a:spLocks noGrp="1"/>
          </p:cNvSpPr>
          <p:nvPr>
            <p:ph sz="half" idx="1"/>
          </p:nvPr>
        </p:nvSpPr>
        <p:spPr>
          <a:xfrm>
            <a:off x="7531610" y="1954530"/>
            <a:ext cx="4378450" cy="4538345"/>
          </a:xfrm>
        </p:spPr>
        <p:txBody>
          <a:bodyPr vert="horz" lIns="91440" tIns="45720" rIns="91440" bIns="45720" rtlCol="0">
            <a:normAutofit/>
          </a:bodyPr>
          <a:lstStyle/>
          <a:p>
            <a:pPr marL="0" indent="0">
              <a:buNone/>
            </a:pPr>
            <a:r>
              <a:rPr lang="en-US" sz="2400" dirty="0">
                <a:latin typeface="+mn-lt"/>
                <a:cs typeface="+mn-cs"/>
              </a:rPr>
              <a:t>"Wood derived fuel" means wood pieces or particles used as a fuel for energy recovery, which contain paint, bonding agents, or creosote. Wood derived fuel does not include wood pieces or particles coated with paint that contains lead or mercury, or wood treated with other chemical preservatives such as pentachlorophenol, copper naphthenate, or copper-chrome-arsenate.</a:t>
            </a:r>
          </a:p>
        </p:txBody>
      </p:sp>
      <p:sp>
        <p:nvSpPr>
          <p:cNvPr id="5" name="Slide Number Placeholder 4">
            <a:extLst>
              <a:ext uri="{FF2B5EF4-FFF2-40B4-BE49-F238E27FC236}">
                <a16:creationId xmlns:a16="http://schemas.microsoft.com/office/drawing/2014/main" id="{8993AB65-3990-A325-FE25-229F3EA3E38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F275850-B71D-490D-965C-ED6AE55318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03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023B-6EDF-A89D-673C-367442F04451}"/>
              </a:ext>
            </a:extLst>
          </p:cNvPr>
          <p:cNvSpPr>
            <a:spLocks noGrp="1"/>
          </p:cNvSpPr>
          <p:nvPr>
            <p:ph type="title"/>
          </p:nvPr>
        </p:nvSpPr>
        <p:spPr>
          <a:xfrm>
            <a:off x="4861248" y="683918"/>
            <a:ext cx="6503437" cy="1141707"/>
          </a:xfrm>
        </p:spPr>
        <p:txBody>
          <a:bodyPr/>
          <a:lstStyle/>
          <a:p>
            <a:r>
              <a:rPr lang="en-US" dirty="0"/>
              <a:t>Brush, branches, leaves</a:t>
            </a:r>
          </a:p>
        </p:txBody>
      </p:sp>
      <p:sp>
        <p:nvSpPr>
          <p:cNvPr id="3" name="Content Placeholder 2">
            <a:extLst>
              <a:ext uri="{FF2B5EF4-FFF2-40B4-BE49-F238E27FC236}">
                <a16:creationId xmlns:a16="http://schemas.microsoft.com/office/drawing/2014/main" id="{3679E792-97F2-7890-6D02-E12D7A627E08}"/>
              </a:ext>
            </a:extLst>
          </p:cNvPr>
          <p:cNvSpPr>
            <a:spLocks noGrp="1"/>
          </p:cNvSpPr>
          <p:nvPr>
            <p:ph sz="half" idx="1"/>
          </p:nvPr>
        </p:nvSpPr>
        <p:spPr>
          <a:xfrm>
            <a:off x="4662196" y="1825625"/>
            <a:ext cx="7197012" cy="4351338"/>
          </a:xfrm>
        </p:spPr>
        <p:txBody>
          <a:bodyPr>
            <a:normAutofit lnSpcReduction="10000"/>
          </a:bodyPr>
          <a:lstStyle/>
          <a:p>
            <a:r>
              <a:rPr lang="en-US" dirty="0"/>
              <a:t>Brush, branches and leaves are all listed in the definition of yard debris</a:t>
            </a:r>
          </a:p>
          <a:p>
            <a:r>
              <a:rPr lang="en-US" dirty="0"/>
              <a:t>Wood waste trees are expected to have branches and de minimis leaves, however brush, fallen leaves and other carbon-rich materials generated in the course of maintaining yards and gardens fall into the definition of yard debris.</a:t>
            </a:r>
          </a:p>
          <a:p>
            <a:r>
              <a:rPr lang="en-US" dirty="0"/>
              <a:t>The presence grass or weeds is not the defining characteristic of yard debris.</a:t>
            </a:r>
          </a:p>
        </p:txBody>
      </p:sp>
      <p:pic>
        <p:nvPicPr>
          <p:cNvPr id="7" name="Picture Placeholder 6" descr="A pile of leaves and flowers&#10;&#10;Description automatically generated">
            <a:extLst>
              <a:ext uri="{FF2B5EF4-FFF2-40B4-BE49-F238E27FC236}">
                <a16:creationId xmlns:a16="http://schemas.microsoft.com/office/drawing/2014/main" id="{24C6EA62-5A78-3F42-D50F-FB59A606602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454" r="27454"/>
          <a:stretch>
            <a:fillRect/>
          </a:stretch>
        </p:blipFill>
        <p:spPr>
          <a:xfrm>
            <a:off x="149289" y="511337"/>
            <a:ext cx="4512907" cy="6027575"/>
          </a:xfrm>
        </p:spPr>
      </p:pic>
      <p:sp>
        <p:nvSpPr>
          <p:cNvPr id="5" name="Slide Number Placeholder 4">
            <a:extLst>
              <a:ext uri="{FF2B5EF4-FFF2-40B4-BE49-F238E27FC236}">
                <a16:creationId xmlns:a16="http://schemas.microsoft.com/office/drawing/2014/main" id="{9EC2E021-C2C7-679C-7E6E-CE9F3E048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74C8882D-0F45-2E83-4064-1CB96466B517}"/>
              </a:ext>
            </a:extLst>
          </p:cNvPr>
          <p:cNvSpPr txBox="1"/>
          <p:nvPr/>
        </p:nvSpPr>
        <p:spPr>
          <a:xfrm>
            <a:off x="7600089" y="6858000"/>
            <a:ext cx="45919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3" tooltip="https://www.flickr.com/photos/35034362831@N01/423508812/"/>
              </a:rPr>
              <a:t>This Photo</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rPr>
              <a:t> by Unknown Author is licensed under </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4" tooltip="https://creativecommons.org/licenses/by/3.0/"/>
              </a:rPr>
              <a:t>CC BY</a:t>
            </a:r>
            <a:endPar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84510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4085-ABDD-2C8A-C565-E3C0447C453B}"/>
              </a:ext>
            </a:extLst>
          </p:cNvPr>
          <p:cNvSpPr>
            <a:spLocks noGrp="1"/>
          </p:cNvSpPr>
          <p:nvPr>
            <p:ph type="title"/>
          </p:nvPr>
        </p:nvSpPr>
        <p:spPr/>
        <p:txBody>
          <a:bodyPr>
            <a:normAutofit fontScale="90000"/>
          </a:bodyPr>
          <a:lstStyle/>
          <a:p>
            <a:r>
              <a:rPr lang="en-US" dirty="0"/>
              <a:t>Regulatory implications – wood waste</a:t>
            </a:r>
          </a:p>
        </p:txBody>
      </p:sp>
      <p:sp>
        <p:nvSpPr>
          <p:cNvPr id="3" name="Content Placeholder 2">
            <a:extLst>
              <a:ext uri="{FF2B5EF4-FFF2-40B4-BE49-F238E27FC236}">
                <a16:creationId xmlns:a16="http://schemas.microsoft.com/office/drawing/2014/main" id="{1546894D-85D0-C9F1-7CBB-F3016E882EA6}"/>
              </a:ext>
            </a:extLst>
          </p:cNvPr>
          <p:cNvSpPr>
            <a:spLocks noGrp="1"/>
          </p:cNvSpPr>
          <p:nvPr>
            <p:ph sz="half" idx="1"/>
          </p:nvPr>
        </p:nvSpPr>
        <p:spPr/>
        <p:txBody>
          <a:bodyPr>
            <a:normAutofit fontScale="77500" lnSpcReduction="20000"/>
          </a:bodyPr>
          <a:lstStyle/>
          <a:p>
            <a:r>
              <a:rPr lang="en-US" dirty="0"/>
              <a:t>The solid waste handling regulations under WAC 173-350-320 provide permit exemptions for storage piles of wood waste prior to recycling.</a:t>
            </a:r>
          </a:p>
          <a:p>
            <a:pPr marL="0" indent="0">
              <a:buNone/>
            </a:pPr>
            <a:r>
              <a:rPr lang="en-US" dirty="0"/>
              <a:t>This section does not have any similar permit exemptions for storage of yard debris.</a:t>
            </a:r>
          </a:p>
          <a:p>
            <a:r>
              <a:rPr lang="en-US" dirty="0"/>
              <a:t>WAC 173-350-202 also provides a regulatory out for wood waste </a:t>
            </a:r>
            <a:r>
              <a:rPr lang="en-US" b="1" dirty="0"/>
              <a:t>used</a:t>
            </a:r>
            <a:r>
              <a:rPr lang="en-US" dirty="0"/>
              <a:t> as much:</a:t>
            </a:r>
          </a:p>
          <a:p>
            <a:pPr marL="457200" lvl="1" indent="0">
              <a:buNone/>
            </a:pPr>
            <a:r>
              <a:rPr lang="en-US" dirty="0"/>
              <a:t>(2) This chapter does not apply to the following: (b) Wood waste used for ornamental, animal bedding, mulch and plant bedding, or road building purposes;</a:t>
            </a:r>
          </a:p>
          <a:p>
            <a:pPr marL="0" indent="0">
              <a:buNone/>
            </a:pPr>
            <a:r>
              <a:rPr lang="en-US" dirty="0"/>
              <a:t>This section does not exclude wood waste that is collected or processed, only the end use. It does not include yard debris.</a:t>
            </a:r>
          </a:p>
        </p:txBody>
      </p:sp>
      <p:pic>
        <p:nvPicPr>
          <p:cNvPr id="7" name="Picture Placeholder 6" descr="A hose on the ground&#10;&#10;Description automatically generated">
            <a:extLst>
              <a:ext uri="{FF2B5EF4-FFF2-40B4-BE49-F238E27FC236}">
                <a16:creationId xmlns:a16="http://schemas.microsoft.com/office/drawing/2014/main" id="{7207A16E-9428-C344-3F09-3B76E37DD50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249" r="28249"/>
          <a:stretch>
            <a:fillRect/>
          </a:stretch>
        </p:blipFill>
        <p:spPr/>
      </p:pic>
      <p:sp>
        <p:nvSpPr>
          <p:cNvPr id="5" name="Slide Number Placeholder 4">
            <a:extLst>
              <a:ext uri="{FF2B5EF4-FFF2-40B4-BE49-F238E27FC236}">
                <a16:creationId xmlns:a16="http://schemas.microsoft.com/office/drawing/2014/main" id="{3DA77F6A-7BDD-D5AD-9EDC-FC3420380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010B6BC2-AF26-D8B1-E4BA-B30CEC16EBC8}"/>
              </a:ext>
            </a:extLst>
          </p:cNvPr>
          <p:cNvSpPr txBox="1"/>
          <p:nvPr/>
        </p:nvSpPr>
        <p:spPr>
          <a:xfrm>
            <a:off x="7600089" y="6858000"/>
            <a:ext cx="459191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3" tooltip="http://www.naturalfrontyards.com/blog/"/>
              </a:rPr>
              <a:t>This Photo</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rPr>
              <a:t> by Unknown Author is licensed under </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4" tooltip="https://creativecommons.org/licenses/by/3.0/"/>
              </a:rPr>
              <a:t>CC BY</a:t>
            </a:r>
            <a:endPar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379851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389848-B5BF-7CBF-8C1E-6926DBFACF18}"/>
              </a:ext>
            </a:extLst>
          </p:cNvPr>
          <p:cNvSpPr>
            <a:spLocks noGrp="1"/>
          </p:cNvSpPr>
          <p:nvPr>
            <p:ph type="title"/>
          </p:nvPr>
        </p:nvSpPr>
        <p:spPr/>
        <p:txBody>
          <a:bodyPr/>
          <a:lstStyle/>
          <a:p>
            <a:r>
              <a:rPr lang="en-US" dirty="0"/>
              <a:t>Regulatory implications – yard debris</a:t>
            </a:r>
          </a:p>
        </p:txBody>
      </p:sp>
      <p:sp>
        <p:nvSpPr>
          <p:cNvPr id="7" name="Content Placeholder 6">
            <a:extLst>
              <a:ext uri="{FF2B5EF4-FFF2-40B4-BE49-F238E27FC236}">
                <a16:creationId xmlns:a16="http://schemas.microsoft.com/office/drawing/2014/main" id="{102D0366-DF43-874C-FE1D-DFF175618EC2}"/>
              </a:ext>
            </a:extLst>
          </p:cNvPr>
          <p:cNvSpPr>
            <a:spLocks noGrp="1"/>
          </p:cNvSpPr>
          <p:nvPr>
            <p:ph idx="1"/>
          </p:nvPr>
        </p:nvSpPr>
        <p:spPr/>
        <p:txBody>
          <a:bodyPr/>
          <a:lstStyle/>
          <a:p>
            <a:r>
              <a:rPr lang="en-US" sz="2400" dirty="0">
                <a:effectLst/>
                <a:latin typeface="Calibri" panose="020F0502020204030204" pitchFamily="34" charset="0"/>
                <a:ea typeface="Calibri" panose="020F0502020204030204" pitchFamily="34" charset="0"/>
              </a:rPr>
              <a:t>Yard debris could theoretically be </a:t>
            </a:r>
            <a:r>
              <a:rPr lang="en-US" sz="2400" dirty="0">
                <a:ea typeface="Calibri" panose="020F0502020204030204" pitchFamily="34" charset="0"/>
              </a:rPr>
              <a:t>anaerobically </a:t>
            </a:r>
            <a:r>
              <a:rPr lang="en-US" sz="2400" dirty="0">
                <a:effectLst/>
                <a:latin typeface="Calibri" panose="020F0502020204030204" pitchFamily="34" charset="0"/>
                <a:ea typeface="Calibri" panose="020F0502020204030204" pitchFamily="34" charset="0"/>
              </a:rPr>
              <a:t>digested in a dry fermentation system, processed though gasification, combusted for energy recovery, or landfilled, but most commonly it is managed through composting.</a:t>
            </a:r>
          </a:p>
          <a:p>
            <a:r>
              <a:rPr lang="en-US" sz="2400" dirty="0"/>
              <a:t>WAC 173-350-220 provides four permit exemptions for composting yard debris at various volumes.</a:t>
            </a:r>
          </a:p>
          <a:p>
            <a:r>
              <a:rPr lang="en-US" sz="2400" dirty="0"/>
              <a:t>Volumes and feedstocks combinations not covered by a permit conditional exemption require coverage under a solid waste handling permit.</a:t>
            </a:r>
          </a:p>
          <a:p>
            <a:r>
              <a:rPr lang="en-US" sz="2400" dirty="0"/>
              <a:t>Most commercial composters operate under permit.</a:t>
            </a:r>
          </a:p>
          <a:p>
            <a:r>
              <a:rPr lang="en-US" sz="2400" dirty="0"/>
              <a:t>Unlike wood waste, no exemption or exclusion exists for mulching yard debris.</a:t>
            </a:r>
          </a:p>
          <a:p>
            <a:r>
              <a:rPr lang="en-US" sz="2400" dirty="0"/>
              <a:t>Facilities managing yard debris, even high carbon content yard debris, normally need to operate under a composing permit or permit exemption.</a:t>
            </a:r>
          </a:p>
          <a:p>
            <a:endParaRPr lang="en-US" dirty="0"/>
          </a:p>
        </p:txBody>
      </p:sp>
      <p:sp>
        <p:nvSpPr>
          <p:cNvPr id="5" name="Slide Number Placeholder 4">
            <a:extLst>
              <a:ext uri="{FF2B5EF4-FFF2-40B4-BE49-F238E27FC236}">
                <a16:creationId xmlns:a16="http://schemas.microsoft.com/office/drawing/2014/main" id="{D11DC79E-4DC3-59D7-9E0F-05754ECF5B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677758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C73E67-8D12-D72F-3811-4A74612A6EBA}"/>
              </a:ext>
            </a:extLst>
          </p:cNvPr>
          <p:cNvSpPr>
            <a:spLocks noGrp="1"/>
          </p:cNvSpPr>
          <p:nvPr>
            <p:ph type="title"/>
          </p:nvPr>
        </p:nvSpPr>
        <p:spPr/>
        <p:txBody>
          <a:bodyPr>
            <a:normAutofit fontScale="90000"/>
          </a:bodyPr>
          <a:lstStyle/>
          <a:p>
            <a:r>
              <a:rPr lang="en-US" dirty="0"/>
              <a:t>Facilities, local governments and the public</a:t>
            </a:r>
          </a:p>
        </p:txBody>
      </p:sp>
      <p:sp>
        <p:nvSpPr>
          <p:cNvPr id="8" name="Content Placeholder 7">
            <a:extLst>
              <a:ext uri="{FF2B5EF4-FFF2-40B4-BE49-F238E27FC236}">
                <a16:creationId xmlns:a16="http://schemas.microsoft.com/office/drawing/2014/main" id="{5DAB6CC9-CC2A-8E66-6D33-6C63FBCB343E}"/>
              </a:ext>
            </a:extLst>
          </p:cNvPr>
          <p:cNvSpPr>
            <a:spLocks noGrp="1"/>
          </p:cNvSpPr>
          <p:nvPr>
            <p:ph idx="1"/>
          </p:nvPr>
        </p:nvSpPr>
        <p:spPr/>
        <p:txBody>
          <a:bodyPr>
            <a:normAutofit fontScale="92500" lnSpcReduction="10000"/>
          </a:bodyPr>
          <a:lstStyle/>
          <a:p>
            <a:r>
              <a:rPr lang="en-US" dirty="0"/>
              <a:t>In general, wood waste recyclers are expected to maintain the conditions for their exemption by avoiding acceptance of yard debris.</a:t>
            </a:r>
          </a:p>
          <a:p>
            <a:r>
              <a:rPr lang="en-US" dirty="0"/>
              <a:t>Companies wishing to manage yard debris commercially to create soil amendments and garden enrichment products should do so through a composting permit or permit exemption.</a:t>
            </a:r>
          </a:p>
          <a:p>
            <a:r>
              <a:rPr lang="en-US" dirty="0"/>
              <a:t>Municipalities, counties, landscaping companies and homeowners should be certain the facilities they are contracting with or self-hauling to are operating under a composting permit or permit exemption if they are accepting yard debris.</a:t>
            </a:r>
          </a:p>
        </p:txBody>
      </p:sp>
      <p:sp>
        <p:nvSpPr>
          <p:cNvPr id="3" name="Slide Number Placeholder 2">
            <a:extLst>
              <a:ext uri="{FF2B5EF4-FFF2-40B4-BE49-F238E27FC236}">
                <a16:creationId xmlns:a16="http://schemas.microsoft.com/office/drawing/2014/main" id="{A64455C1-B351-5BD2-0F50-2DB092BA93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508309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Title 4">
            <a:extLst>
              <a:ext uri="{FF2B5EF4-FFF2-40B4-BE49-F238E27FC236}">
                <a16:creationId xmlns:a16="http://schemas.microsoft.com/office/drawing/2014/main" id="{E0BF7AFE-0503-59F0-8293-51D852A0E734}"/>
              </a:ext>
            </a:extLst>
          </p:cNvPr>
          <p:cNvSpPr>
            <a:spLocks noGrp="1"/>
          </p:cNvSpPr>
          <p:nvPr>
            <p:ph type="ctr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Thank you!</a:t>
            </a:r>
          </a:p>
        </p:txBody>
      </p:sp>
      <p:sp>
        <p:nvSpPr>
          <p:cNvPr id="6" name="Content Placeholder 5">
            <a:extLst>
              <a:ext uri="{FF2B5EF4-FFF2-40B4-BE49-F238E27FC236}">
                <a16:creationId xmlns:a16="http://schemas.microsoft.com/office/drawing/2014/main" id="{BEE1B779-92C6-930B-733C-972E6C358635}"/>
              </a:ext>
            </a:extLst>
          </p:cNvPr>
          <p:cNvSpPr>
            <a:spLocks noGrp="1"/>
          </p:cNvSpPr>
          <p:nvPr>
            <p:ph type="subTitle" idx="1"/>
          </p:nvPr>
        </p:nvSpPr>
        <p:spPr>
          <a:xfrm>
            <a:off x="4810259" y="649480"/>
            <a:ext cx="6555347" cy="5546047"/>
          </a:xfrm>
        </p:spPr>
        <p:txBody>
          <a:bodyPr vert="horz" lIns="91440" tIns="45720" rIns="91440" bIns="45720" rtlCol="0" anchor="ctr">
            <a:normAutofit/>
          </a:bodyPr>
          <a:lstStyle/>
          <a:p>
            <a:r>
              <a:rPr lang="en-US" sz="2000" dirty="0">
                <a:latin typeface="+mn-lt"/>
                <a:cs typeface="+mn-cs"/>
              </a:rPr>
              <a:t>Dawn Marie Maurer</a:t>
            </a:r>
          </a:p>
          <a:p>
            <a:r>
              <a:rPr lang="en-US" sz="2000" dirty="0">
                <a:latin typeface="+mn-lt"/>
                <a:cs typeface="+mn-cs"/>
              </a:rPr>
              <a:t>Department of Ecology</a:t>
            </a:r>
          </a:p>
          <a:p>
            <a:r>
              <a:rPr lang="en-US" sz="2000" dirty="0">
                <a:latin typeface="+mn-lt"/>
                <a:cs typeface="+mn-cs"/>
              </a:rPr>
              <a:t>Northwest Region</a:t>
            </a:r>
          </a:p>
          <a:p>
            <a:r>
              <a:rPr lang="en-US" sz="2000" dirty="0">
                <a:latin typeface="+mn-lt"/>
                <a:cs typeface="+mn-cs"/>
              </a:rPr>
              <a:t>dmau461@ecy.wa.gov</a:t>
            </a:r>
          </a:p>
        </p:txBody>
      </p:sp>
      <p:sp>
        <p:nvSpPr>
          <p:cNvPr id="4" name="Slide Number Placeholder 3">
            <a:extLst>
              <a:ext uri="{FF2B5EF4-FFF2-40B4-BE49-F238E27FC236}">
                <a16:creationId xmlns:a16="http://schemas.microsoft.com/office/drawing/2014/main" id="{142F0307-357D-8E4A-12B6-97DF0A4E155F}"/>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F275850-B71D-490D-965C-ED6AE5531855}" type="slidenum">
              <a:rPr kumimoji="0" lang="en-US" sz="1100" b="0" i="0" u="none" strike="noStrike" kern="1200" cap="none" spc="0" normalizeH="0" baseline="0" noProof="0">
                <a:ln>
                  <a:noFill/>
                </a:ln>
                <a:solidFill>
                  <a:srgbClr val="333333">
                    <a:lumMod val="50000"/>
                    <a:lumOff val="5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en-US" sz="1100" b="0" i="0" u="none" strike="noStrike" kern="1200" cap="none" spc="0" normalizeH="0" baseline="0" noProof="0">
              <a:ln>
                <a:noFill/>
              </a:ln>
              <a:solidFill>
                <a:srgbClr val="333333">
                  <a:lumMod val="50000"/>
                  <a:lumOff val="5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770883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67" y="455886"/>
            <a:ext cx="10903519" cy="1141707"/>
          </a:xfrm>
        </p:spPr>
        <p:txBody>
          <a:bodyPr>
            <a:normAutofit/>
          </a:bodyPr>
          <a:lstStyle/>
          <a:p>
            <a:r>
              <a:rPr kumimoji="0" lang="en-US" sz="2400" b="1" i="0" u="none" strike="noStrike" kern="1200" cap="none" spc="0" normalizeH="0" baseline="0" noProof="0" dirty="0">
                <a:ln>
                  <a:noFill/>
                </a:ln>
                <a:solidFill>
                  <a:schemeClr val="tx1">
                    <a:lumMod val="75000"/>
                  </a:schemeClr>
                </a:solidFill>
                <a:effectLst/>
                <a:uLnTx/>
                <a:uFillTx/>
                <a:ea typeface="+mj-ea"/>
                <a:cs typeface="+mj-cs"/>
              </a:rPr>
              <a:t>Agenda</a:t>
            </a:r>
            <a:br>
              <a:rPr kumimoji="0" lang="en-US" sz="2000" b="1" i="0" u="none" strike="noStrike" kern="1200" cap="none" spc="0" normalizeH="0" baseline="0" noProof="0" dirty="0">
                <a:ln>
                  <a:noFill/>
                </a:ln>
                <a:solidFill>
                  <a:schemeClr val="tx1">
                    <a:lumMod val="75000"/>
                  </a:schemeClr>
                </a:solidFill>
                <a:effectLst/>
                <a:uLnTx/>
                <a:uFillTx/>
                <a:ea typeface="+mj-ea"/>
                <a:cs typeface="+mj-cs"/>
              </a:rPr>
            </a:br>
            <a:r>
              <a:rPr kumimoji="0" lang="en-US" sz="1600" b="1" i="0" u="none" strike="noStrike" kern="1200" cap="none" spc="0" normalizeH="0" baseline="0" noProof="0" dirty="0">
                <a:ln>
                  <a:noFill/>
                </a:ln>
                <a:solidFill>
                  <a:schemeClr val="tx1">
                    <a:lumMod val="75000"/>
                  </a:schemeClr>
                </a:solidFill>
                <a:effectLst/>
                <a:uLnTx/>
                <a:uFillTx/>
                <a:ea typeface="+mj-ea"/>
                <a:cs typeface="+mj-cs"/>
              </a:rPr>
              <a:t>Solid Waste Advisory Committee Meeting</a:t>
            </a:r>
            <a:br>
              <a:rPr kumimoji="0" lang="en-US" sz="1600" b="1" i="0" u="none" strike="noStrike" kern="1200" cap="none" spc="0" normalizeH="0" baseline="0" noProof="0" dirty="0">
                <a:ln>
                  <a:noFill/>
                </a:ln>
                <a:solidFill>
                  <a:schemeClr val="tx1">
                    <a:lumMod val="75000"/>
                  </a:schemeClr>
                </a:solidFill>
                <a:effectLst/>
                <a:uLnTx/>
                <a:uFillTx/>
                <a:ea typeface="+mj-ea"/>
                <a:cs typeface="+mj-cs"/>
              </a:rPr>
            </a:br>
            <a:r>
              <a:rPr kumimoji="0" lang="en-US" sz="1600" b="1" i="0" u="none" strike="noStrike" kern="1200" cap="none" spc="0" normalizeH="0" baseline="0" noProof="0" dirty="0">
                <a:ln>
                  <a:noFill/>
                </a:ln>
                <a:solidFill>
                  <a:schemeClr val="tx1">
                    <a:lumMod val="75000"/>
                  </a:schemeClr>
                </a:solidFill>
                <a:effectLst/>
                <a:uLnTx/>
                <a:uFillTx/>
                <a:ea typeface="+mj-ea"/>
                <a:cs typeface="+mj-cs"/>
              </a:rPr>
              <a:t>March 13, 2024 | 9:30 a.m. – 11:25 a.m.</a:t>
            </a:r>
            <a:endParaRPr lang="en-US" sz="4800" dirty="0">
              <a:solidFill>
                <a:schemeClr val="tx1">
                  <a:lumMod val="75000"/>
                </a:schemeClr>
              </a:solidFill>
            </a:endParaRPr>
          </a:p>
        </p:txBody>
      </p:sp>
      <p:sp>
        <p:nvSpPr>
          <p:cNvPr id="3" name="Content Placeholder 2"/>
          <p:cNvSpPr>
            <a:spLocks noGrp="1"/>
          </p:cNvSpPr>
          <p:nvPr>
            <p:ph idx="1"/>
          </p:nvPr>
        </p:nvSpPr>
        <p:spPr>
          <a:xfrm>
            <a:off x="204367" y="2052892"/>
            <a:ext cx="5701137" cy="4823215"/>
          </a:xfrm>
        </p:spPr>
        <p:txBody>
          <a:bodyPr>
            <a:normAutofit fontScale="25000" lnSpcReduction="20000"/>
          </a:bodyPr>
          <a:lstStyle/>
          <a:p>
            <a:pPr marL="0" marR="0" indent="0">
              <a:lnSpc>
                <a:spcPct val="107000"/>
              </a:lnSpc>
              <a:spcBef>
                <a:spcPts val="1800"/>
              </a:spcBef>
              <a:spcAft>
                <a:spcPts val="0"/>
              </a:spcAft>
              <a:buNone/>
            </a:pPr>
            <a:r>
              <a:rPr lang="en-US" sz="64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Call to Order &amp; Zoom Meeting Instructions</a:t>
            </a:r>
          </a:p>
          <a:p>
            <a:pPr marL="0" marR="0" indent="0">
              <a:lnSpc>
                <a:spcPct val="107000"/>
              </a:lnSpc>
              <a:spcBef>
                <a:spcPts val="600"/>
              </a:spcBef>
              <a:spcAft>
                <a:spcPts val="0"/>
              </a:spcAft>
              <a:buNone/>
            </a:pPr>
            <a:r>
              <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9:30 a.m. | 5 minutes | Troy Lautenbach (Chair)</a:t>
            </a:r>
          </a:p>
          <a:p>
            <a:pPr marL="0" marR="0" indent="0">
              <a:lnSpc>
                <a:spcPct val="107000"/>
              </a:lnSpc>
              <a:spcBef>
                <a:spcPts val="600"/>
              </a:spcBef>
              <a:spcAft>
                <a:spcPts val="0"/>
              </a:spcAft>
              <a:buNone/>
            </a:pPr>
            <a:endPar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SWAC Election Update</a:t>
            </a:r>
          </a:p>
          <a:p>
            <a:pPr marL="0" marR="0" indent="0">
              <a:lnSpc>
                <a:spcPct val="107000"/>
              </a:lnSpc>
              <a:spcBef>
                <a:spcPts val="600"/>
              </a:spcBef>
              <a:spcAft>
                <a:spcPts val="0"/>
              </a:spcAft>
              <a:buNone/>
            </a:pPr>
            <a:r>
              <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9:35 a.m. | 5 minutes | Troy Lautenbach (Chair), Jay Blazey (Vice Chair)</a:t>
            </a:r>
          </a:p>
          <a:p>
            <a:pPr marL="0" marR="0" indent="0">
              <a:lnSpc>
                <a:spcPct val="107000"/>
              </a:lnSpc>
              <a:spcBef>
                <a:spcPts val="600"/>
              </a:spcBef>
              <a:spcAft>
                <a:spcPts val="0"/>
              </a:spcAft>
              <a:buNone/>
            </a:pPr>
            <a:endPar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Ecology Legislative Updates </a:t>
            </a:r>
          </a:p>
          <a:p>
            <a:pPr marL="0" marR="0" indent="0">
              <a:lnSpc>
                <a:spcPct val="107000"/>
              </a:lnSpc>
              <a:spcBef>
                <a:spcPts val="600"/>
              </a:spcBef>
              <a:spcAft>
                <a:spcPts val="0"/>
              </a:spcAft>
              <a:buNone/>
            </a:pPr>
            <a:r>
              <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9:40 a.m. |20 minutes | Peter Lyon and Julie Robertson, Dept. of Ecology SWM</a:t>
            </a:r>
          </a:p>
          <a:p>
            <a:pPr marL="0" marR="0" indent="0">
              <a:lnSpc>
                <a:spcPct val="107000"/>
              </a:lnSpc>
              <a:spcBef>
                <a:spcPts val="600"/>
              </a:spcBef>
              <a:spcAft>
                <a:spcPts val="0"/>
              </a:spcAft>
              <a:buNone/>
            </a:pPr>
            <a:endPar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Zero Waste Washington Legislative Update </a:t>
            </a:r>
          </a:p>
          <a:p>
            <a:pPr marL="0" marR="0" indent="0">
              <a:lnSpc>
                <a:spcPct val="107000"/>
              </a:lnSpc>
              <a:spcBef>
                <a:spcPts val="600"/>
              </a:spcBef>
              <a:spcAft>
                <a:spcPts val="0"/>
              </a:spcAft>
              <a:buNone/>
            </a:pPr>
            <a:r>
              <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10:00 a.m. |20 Minutes | Heather Trim, Zero Waste Washington </a:t>
            </a:r>
          </a:p>
          <a:p>
            <a:pPr marL="0" marR="0" indent="0">
              <a:lnSpc>
                <a:spcPct val="107000"/>
              </a:lnSpc>
              <a:spcBef>
                <a:spcPts val="600"/>
              </a:spcBef>
              <a:spcAft>
                <a:spcPts val="0"/>
              </a:spcAft>
              <a:buNone/>
            </a:pPr>
            <a:endPar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Food Waste Prevention Campaign and Food Waste Prevention Week </a:t>
            </a:r>
          </a:p>
          <a:p>
            <a:pPr marL="0" marR="0" indent="0">
              <a:lnSpc>
                <a:spcPct val="107000"/>
              </a:lnSpc>
              <a:spcBef>
                <a:spcPts val="600"/>
              </a:spcBef>
              <a:spcAft>
                <a:spcPts val="0"/>
              </a:spcAft>
              <a:buNone/>
            </a:pPr>
            <a:r>
              <a:rPr lang="en-US" sz="49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10:20 a.m. |15 Minutes | Jade Monroe, Dept. of Ecology SWM</a:t>
            </a:r>
            <a:endParaRPr lang="en-US" sz="3000" strike="sngStrike" dirty="0">
              <a:solidFill>
                <a:schemeClr val="tx1">
                  <a:lumMod val="60000"/>
                  <a:lumOff val="40000"/>
                </a:schemeClr>
              </a:solidFill>
              <a:effectLst/>
              <a:latin typeface="Rockwell" panose="020606030202050204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None/>
              <a:tabLst/>
              <a:defRPr/>
            </a:pPr>
            <a:endParaRPr kumimoji="0" lang="en-US" sz="1800" b="0" i="1" u="none" strike="noStrike" kern="1200" cap="none" spc="0" normalizeH="0" baseline="0" noProof="0" dirty="0">
              <a:ln>
                <a:noFill/>
              </a:ln>
              <a:solidFill>
                <a:schemeClr val="tx2">
                  <a:lumMod val="75000"/>
                </a:schemeClr>
              </a:solidFill>
              <a:effectLst/>
              <a:uLnTx/>
              <a:uFillTx/>
              <a:latin typeface="Rockwell" panose="02060603020205020403" pitchFamily="18"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chemeClr val="tx2">
                    <a:lumMod val="75000"/>
                  </a:schemeClr>
                </a:solidFill>
                <a:effectLst/>
                <a:uLnTx/>
                <a:uFillTx/>
                <a:latin typeface="Rockwell" panose="02060603020205020403" pitchFamily="18" charset="0"/>
                <a:ea typeface="Times New Roman" panose="02020603050405020304" pitchFamily="18" charset="0"/>
                <a:cs typeface="Calibri" panose="020F0502020204030204" pitchFamily="34" charset="0"/>
              </a:rPr>
              <a:t> </a:t>
            </a:r>
            <a:endParaRPr kumimoji="0" lang="en-US" sz="1800" b="0" i="0" u="none" strike="noStrike" kern="1200" cap="none" spc="0" normalizeH="0" baseline="0" noProof="0" dirty="0">
              <a:ln>
                <a:noFill/>
              </a:ln>
              <a:solidFill>
                <a:schemeClr val="tx2">
                  <a:lumMod val="75000"/>
                </a:schemeClr>
              </a:solidFill>
              <a:effectLst/>
              <a:uLnTx/>
              <a:uFillTx/>
              <a:latin typeface="Rockwell" panose="02060603020205020403" pitchFamily="18" charset="0"/>
              <a:ea typeface="Calibri" panose="020F0502020204030204" pitchFamily="34" charset="0"/>
              <a:cs typeface="Times New Roman" panose="02020603050405020304" pitchFamily="18" charset="0"/>
            </a:endParaRPr>
          </a:p>
          <a:p>
            <a:pPr marL="0" indent="0">
              <a:buNone/>
            </a:pPr>
            <a:endParaRPr lang="en-US" sz="1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F07C47D7-0490-13D4-F3FA-2A718D60BFA0}"/>
              </a:ext>
            </a:extLst>
          </p:cNvPr>
          <p:cNvSpPr txBox="1"/>
          <p:nvPr/>
        </p:nvSpPr>
        <p:spPr>
          <a:xfrm>
            <a:off x="6096000" y="2052892"/>
            <a:ext cx="6094268" cy="3615349"/>
          </a:xfrm>
          <a:prstGeom prst="rect">
            <a:avLst/>
          </a:prstGeom>
          <a:noFill/>
        </p:spPr>
        <p:txBody>
          <a:bodyPr wrap="square">
            <a:spAutoFit/>
          </a:bodyPr>
          <a:lstStyle/>
          <a:p>
            <a:pPr>
              <a:lnSpc>
                <a:spcPct val="107000"/>
              </a:lnSpc>
            </a:pPr>
            <a:r>
              <a:rPr lang="en-US" sz="16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Waste in Washington</a:t>
            </a:r>
          </a:p>
          <a:p>
            <a:pPr>
              <a:lnSpc>
                <a:spcPct val="107000"/>
              </a:lnSpc>
              <a:spcBef>
                <a:spcPts val="600"/>
              </a:spcBef>
            </a:pPr>
            <a:r>
              <a:rPr lang="en-US" sz="12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10:35 a.m. | 20 minutes | Gretchen Newman, Dept. of Ecology SWM</a:t>
            </a:r>
          </a:p>
          <a:p>
            <a:pPr>
              <a:lnSpc>
                <a:spcPct val="107000"/>
              </a:lnSpc>
              <a:spcBef>
                <a:spcPts val="600"/>
              </a:spcBef>
            </a:pPr>
            <a:endParaRPr lang="en-US" sz="12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a:lnSpc>
                <a:spcPct val="107000"/>
              </a:lnSpc>
              <a:spcBef>
                <a:spcPts val="600"/>
              </a:spcBef>
            </a:pPr>
            <a:r>
              <a:rPr lang="en-US" sz="16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Wood Waste Regulations</a:t>
            </a:r>
          </a:p>
          <a:p>
            <a:pPr>
              <a:lnSpc>
                <a:spcPct val="107000"/>
              </a:lnSpc>
              <a:spcBef>
                <a:spcPts val="600"/>
              </a:spcBef>
            </a:pPr>
            <a:r>
              <a:rPr lang="en-US" sz="1200" b="1" strike="sngStrike" dirty="0">
                <a:solidFill>
                  <a:schemeClr val="tx1">
                    <a:lumMod val="60000"/>
                    <a:lumOff val="40000"/>
                  </a:schemeClr>
                </a:solidFill>
                <a:effectLst/>
                <a:latin typeface="Rockwell" panose="02060603020205020403" pitchFamily="18" charset="0"/>
                <a:ea typeface="Times New Roman" panose="02020603050405020304" pitchFamily="18" charset="0"/>
                <a:cs typeface="Times New Roman" panose="02020603050405020304" pitchFamily="18" charset="0"/>
              </a:rPr>
              <a:t>10:55 a.m. | 15 minutes | Dawn Marie Maurer, Dept. of Ecology SWM</a:t>
            </a:r>
          </a:p>
          <a:p>
            <a:pPr>
              <a:lnSpc>
                <a:spcPct val="107000"/>
              </a:lnSpc>
              <a:spcBef>
                <a:spcPts val="600"/>
              </a:spcBef>
            </a:pPr>
            <a:endPar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a:lnSpc>
                <a:spcPct val="107000"/>
              </a:lnSpc>
              <a:spcBef>
                <a:spcPts val="600"/>
              </a:spcBef>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Member Updates &amp; Roundtable </a:t>
            </a:r>
          </a:p>
          <a:p>
            <a:pPr>
              <a:lnSpc>
                <a:spcPct val="107000"/>
              </a:lnSpc>
              <a:spcBef>
                <a:spcPts val="600"/>
              </a:spcBef>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11:10 a.m. | 15 minutes | Troy Lautenbach (Chair) </a:t>
            </a:r>
          </a:p>
          <a:p>
            <a:pPr>
              <a:lnSpc>
                <a:spcPct val="107000"/>
              </a:lnSpc>
              <a:spcBef>
                <a:spcPts val="600"/>
              </a:spcBef>
            </a:pPr>
            <a:endPar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a:lnSpc>
                <a:spcPct val="107000"/>
              </a:lnSpc>
              <a:spcBef>
                <a:spcPts val="600"/>
              </a:spcBef>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Adjourn</a:t>
            </a:r>
          </a:p>
          <a:p>
            <a:pPr>
              <a:lnSpc>
                <a:spcPct val="107000"/>
              </a:lnSpc>
              <a:spcAft>
                <a:spcPts val="600"/>
              </a:spcAft>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11:25 a.m.</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chemeClr val="accent1">
                  <a:lumMod val="50000"/>
                </a:schemeClr>
              </a:solidFill>
              <a:effectLst/>
              <a:uLnTx/>
              <a:uFillTx/>
              <a:latin typeface="Rockwell" panose="02060603020205020403" pitchFamily="18"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4C0AD423-D6FF-3235-0579-A10EA630AB2B}"/>
              </a:ext>
            </a:extLst>
          </p:cNvPr>
          <p:cNvCxnSpPr>
            <a:cxnSpLocks/>
          </p:cNvCxnSpPr>
          <p:nvPr/>
        </p:nvCxnSpPr>
        <p:spPr>
          <a:xfrm>
            <a:off x="5905504" y="1849582"/>
            <a:ext cx="0" cy="468933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31725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4776" y="689247"/>
            <a:ext cx="2593062" cy="5479506"/>
          </a:xfrm>
        </p:spPr>
        <p:txBody>
          <a:bodyPr>
            <a:normAutofit/>
          </a:bodyPr>
          <a:lstStyle/>
          <a:p>
            <a:r>
              <a:rPr lang="en-US" sz="3600" dirty="0">
                <a:latin typeface="Rockwell" panose="02060603020205020403" pitchFamily="18" charset="0"/>
              </a:rPr>
              <a:t>Member Updates &amp; Roundtable</a:t>
            </a:r>
            <a:br>
              <a:rPr lang="en-US" sz="1400" dirty="0">
                <a:latin typeface="Rockwell" panose="02060603020205020403" pitchFamily="18" charset="0"/>
              </a:rPr>
            </a:br>
            <a:br>
              <a:rPr lang="en-US" sz="1400" dirty="0">
                <a:latin typeface="Rockwell" panose="02060603020205020403" pitchFamily="18" charset="0"/>
              </a:rPr>
            </a:br>
            <a:br>
              <a:rPr lang="en-US" sz="1400" dirty="0">
                <a:latin typeface="Rockwell" panose="02060603020205020403" pitchFamily="18" charset="0"/>
              </a:rPr>
            </a:br>
            <a:endParaRPr lang="en-US" sz="1400" dirty="0">
              <a:latin typeface="Rockwell" panose="02060603020205020403" pitchFamily="18" charset="0"/>
            </a:endParaRPr>
          </a:p>
        </p:txBody>
      </p:sp>
      <p:sp>
        <p:nvSpPr>
          <p:cNvPr id="2" name="Content Placeholder 1">
            <a:extLst>
              <a:ext uri="{FF2B5EF4-FFF2-40B4-BE49-F238E27FC236}">
                <a16:creationId xmlns:a16="http://schemas.microsoft.com/office/drawing/2014/main" id="{0F5467DC-C2CE-0A0A-A9A1-8497D92EBFE4}"/>
              </a:ext>
            </a:extLst>
          </p:cNvPr>
          <p:cNvSpPr>
            <a:spLocks noGrp="1"/>
          </p:cNvSpPr>
          <p:nvPr>
            <p:ph sz="half" idx="1"/>
          </p:nvPr>
        </p:nvSpPr>
        <p:spPr>
          <a:xfrm>
            <a:off x="3437149" y="762225"/>
            <a:ext cx="8081946" cy="4684446"/>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2"/>
                </a:solidFill>
                <a:effectLst/>
                <a:uLnTx/>
                <a:uFillTx/>
                <a:latin typeface="Rockwell" panose="02060603020205020403" pitchFamily="18" charset="0"/>
              </a:rPr>
              <a:t>We want to hear from you!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2"/>
              </a:solidFill>
              <a:effectLst/>
              <a:uLnTx/>
              <a:uFillTx/>
              <a:latin typeface="Rockwell" panose="02060603020205020403" pitchFamily="18" charset="0"/>
            </a:endParaRPr>
          </a:p>
          <a:p>
            <a:pPr defTabSz="457200">
              <a:lnSpc>
                <a:spcPct val="100000"/>
              </a:lnSpc>
              <a:spcBef>
                <a:spcPts val="0"/>
              </a:spcBef>
              <a:spcAft>
                <a:spcPts val="1800"/>
              </a:spcAft>
              <a:defRPr/>
            </a:pPr>
            <a:r>
              <a:rPr kumimoji="0" lang="en-US" sz="1800" b="0" i="0" u="none" strike="noStrike" kern="1200" cap="none" spc="0" normalizeH="0" baseline="0" noProof="0" dirty="0">
                <a:ln>
                  <a:noFill/>
                </a:ln>
                <a:solidFill>
                  <a:schemeClr val="tx2"/>
                </a:solidFill>
                <a:effectLst/>
                <a:uLnTx/>
                <a:uFillTx/>
              </a:rPr>
              <a:t>If you would like to provide comments, </a:t>
            </a:r>
            <a:r>
              <a:rPr kumimoji="0" lang="en-US" sz="1800" b="1" i="0" u="none" strike="noStrike" kern="1200" cap="none" spc="0" normalizeH="0" baseline="0" noProof="0" dirty="0">
                <a:ln>
                  <a:noFill/>
                </a:ln>
                <a:solidFill>
                  <a:schemeClr val="tx2"/>
                </a:solidFill>
                <a:effectLst/>
                <a:uLnTx/>
                <a:uFillTx/>
              </a:rPr>
              <a:t>please write your name in the chat</a:t>
            </a:r>
            <a:r>
              <a:rPr kumimoji="0" lang="en-US" sz="1800" b="1" i="0" u="none" strike="noStrike" kern="1200" cap="none" spc="0" normalizeH="0" noProof="0" dirty="0">
                <a:ln>
                  <a:noFill/>
                </a:ln>
                <a:solidFill>
                  <a:schemeClr val="tx2"/>
                </a:solidFill>
                <a:effectLst/>
                <a:uLnTx/>
                <a:uFillTx/>
              </a:rPr>
              <a:t> or raise your hand.</a:t>
            </a:r>
            <a:endParaRPr lang="en-US" sz="1800" b="1" baseline="0" dirty="0">
              <a:solidFill>
                <a:schemeClr val="tx2"/>
              </a:solidFill>
            </a:endParaRPr>
          </a:p>
          <a:p>
            <a:pPr lvl="0" defTabSz="457200">
              <a:spcBef>
                <a:spcPts val="0"/>
              </a:spcBef>
              <a:spcAft>
                <a:spcPts val="1800"/>
              </a:spcAft>
              <a:defRPr/>
            </a:pPr>
            <a:r>
              <a:rPr lang="en-US" sz="1800" dirty="0">
                <a:solidFill>
                  <a:schemeClr val="tx2"/>
                </a:solidFill>
              </a:rPr>
              <a:t>We will call on you to speak in the order that we see names in the chat or hands raised. </a:t>
            </a:r>
          </a:p>
          <a:p>
            <a:pPr lvl="0" defTabSz="457200">
              <a:spcBef>
                <a:spcPts val="0"/>
              </a:spcBef>
              <a:spcAft>
                <a:spcPts val="1800"/>
              </a:spcAft>
              <a:defRPr/>
            </a:pPr>
            <a:r>
              <a:rPr lang="en-US" sz="1800" dirty="0">
                <a:solidFill>
                  <a:schemeClr val="tx2"/>
                </a:solidFill>
              </a:rPr>
              <a:t>Please turn on your camera and unmute yourself when it’s your turn. </a:t>
            </a:r>
            <a:endParaRPr kumimoji="0" lang="en-US" sz="1800" b="1" i="0" u="none" strike="noStrike" kern="1200" cap="none" spc="0" normalizeH="0" baseline="0" noProof="0" dirty="0">
              <a:ln>
                <a:noFill/>
              </a:ln>
              <a:solidFill>
                <a:schemeClr val="tx2"/>
              </a:solidFill>
              <a:effectLst/>
              <a:uLnTx/>
              <a:uFillTx/>
            </a:endParaRPr>
          </a:p>
          <a:p>
            <a:pPr defTabSz="457200">
              <a:defRPr/>
            </a:pPr>
            <a:r>
              <a:rPr lang="en-US" sz="1800" dirty="0">
                <a:solidFill>
                  <a:schemeClr val="tx2"/>
                </a:solidFill>
              </a:rPr>
              <a:t>You may also </a:t>
            </a:r>
            <a:r>
              <a:rPr lang="en-US" sz="1800" b="1" dirty="0">
                <a:solidFill>
                  <a:schemeClr val="tx2"/>
                </a:solidFill>
              </a:rPr>
              <a:t>write your comment in the chat</a:t>
            </a:r>
            <a:r>
              <a:rPr lang="en-US" sz="1800" dirty="0">
                <a:solidFill>
                  <a:schemeClr val="tx2"/>
                </a:solidFill>
              </a:rPr>
              <a:t> and we will read it for you.</a:t>
            </a:r>
          </a:p>
          <a:p>
            <a:endParaRPr lang="en-US" dirty="0"/>
          </a:p>
        </p:txBody>
      </p:sp>
      <p:sp>
        <p:nvSpPr>
          <p:cNvPr id="4" name="Rectangle 3"/>
          <p:cNvSpPr/>
          <p:nvPr/>
        </p:nvSpPr>
        <p:spPr>
          <a:xfrm>
            <a:off x="554195" y="1163872"/>
            <a:ext cx="9541783" cy="5499687"/>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tab pos="807085" algn="l"/>
              </a:tabLst>
              <a:defRPr/>
            </a:pPr>
            <a:endParaRPr kumimoji="0" lang="en-US" sz="1400" b="1" i="0" u="none" strike="noStrike" kern="1200" cap="none" spc="0" normalizeH="0" baseline="0" noProof="0" dirty="0">
              <a:ln>
                <a:noFill/>
              </a:ln>
              <a:solidFill>
                <a:srgbClr val="8EABC8"/>
              </a:solidFill>
              <a:effectLst/>
              <a:uLnTx/>
              <a:uFillTx/>
              <a:latin typeface="Rockwell" panose="02060603020205020403" pitchFamily="18" charset="0"/>
              <a:ea typeface="+mn-ea"/>
              <a:cs typeface="+mn-cs"/>
            </a:endParaRPr>
          </a:p>
        </p:txBody>
      </p:sp>
      <p:pic>
        <p:nvPicPr>
          <p:cNvPr id="7" name="Picture 6">
            <a:extLst>
              <a:ext uri="{FF2B5EF4-FFF2-40B4-BE49-F238E27FC236}">
                <a16:creationId xmlns:a16="http://schemas.microsoft.com/office/drawing/2014/main" id="{1F75B0D7-3473-D61C-E165-678D0A26E455}"/>
              </a:ext>
            </a:extLst>
          </p:cNvPr>
          <p:cNvPicPr>
            <a:picLocks noChangeAspect="1"/>
          </p:cNvPicPr>
          <p:nvPr/>
        </p:nvPicPr>
        <p:blipFill>
          <a:blip r:embed="rId3"/>
          <a:stretch>
            <a:fillRect/>
          </a:stretch>
        </p:blipFill>
        <p:spPr>
          <a:xfrm>
            <a:off x="8638804" y="4800861"/>
            <a:ext cx="3353185" cy="1786533"/>
          </a:xfrm>
          <a:prstGeom prst="rect">
            <a:avLst/>
          </a:prstGeom>
        </p:spPr>
      </p:pic>
      <p:pic>
        <p:nvPicPr>
          <p:cNvPr id="9" name="Picture 8" descr="Zoom chat directions">
            <a:extLst>
              <a:ext uri="{FF2B5EF4-FFF2-40B4-BE49-F238E27FC236}">
                <a16:creationId xmlns:a16="http://schemas.microsoft.com/office/drawing/2014/main" id="{7C65A331-CB55-F119-5FE4-2EB611ECE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507" y="5495844"/>
            <a:ext cx="5186815" cy="704948"/>
          </a:xfrm>
          <a:prstGeom prst="rect">
            <a:avLst/>
          </a:prstGeom>
        </p:spPr>
      </p:pic>
      <p:sp>
        <p:nvSpPr>
          <p:cNvPr id="10" name="Slide Number Placeholder 9">
            <a:extLst>
              <a:ext uri="{FF2B5EF4-FFF2-40B4-BE49-F238E27FC236}">
                <a16:creationId xmlns:a16="http://schemas.microsoft.com/office/drawing/2014/main" id="{DADBC367-E35A-7C25-E364-A5A344DAD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5" name="Oval 4">
            <a:extLst>
              <a:ext uri="{FF2B5EF4-FFF2-40B4-BE49-F238E27FC236}">
                <a16:creationId xmlns:a16="http://schemas.microsoft.com/office/drawing/2014/main" id="{03819C9D-7581-5F5B-D25D-5E3BB0D6D7AA}"/>
              </a:ext>
            </a:extLst>
          </p:cNvPr>
          <p:cNvSpPr/>
          <p:nvPr/>
        </p:nvSpPr>
        <p:spPr>
          <a:xfrm>
            <a:off x="5554571" y="5961053"/>
            <a:ext cx="314016" cy="3102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92859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08034" y="764068"/>
            <a:ext cx="6697334" cy="549275"/>
          </a:xfrm>
        </p:spPr>
        <p:txBody>
          <a:bodyPr>
            <a:normAutofit/>
          </a:bodyPr>
          <a:lstStyle/>
          <a:p>
            <a:r>
              <a:rPr lang="en-US" sz="2800" dirty="0">
                <a:latin typeface="Rockwell" panose="02060603020205020403" pitchFamily="18" charset="0"/>
              </a:rPr>
              <a:t>Zoom Functions: Raising Your Hand</a:t>
            </a:r>
            <a:endParaRPr lang="en-US" sz="1800" dirty="0">
              <a:latin typeface="Rockwell" panose="02060603020205020403" pitchFamily="18" charset="0"/>
            </a:endParaRPr>
          </a:p>
        </p:txBody>
      </p:sp>
      <p:pic>
        <p:nvPicPr>
          <p:cNvPr id="3" name="Picture 2"/>
          <p:cNvPicPr>
            <a:picLocks noChangeAspect="1"/>
          </p:cNvPicPr>
          <p:nvPr/>
        </p:nvPicPr>
        <p:blipFill>
          <a:blip r:embed="rId2"/>
          <a:stretch>
            <a:fillRect/>
          </a:stretch>
        </p:blipFill>
        <p:spPr>
          <a:xfrm>
            <a:off x="2161340" y="1842604"/>
            <a:ext cx="7463939" cy="3976688"/>
          </a:xfrm>
          <a:prstGeom prst="rect">
            <a:avLst/>
          </a:prstGeom>
        </p:spPr>
      </p:pic>
      <p:sp>
        <p:nvSpPr>
          <p:cNvPr id="2" name="Slide Number Placeholder 1">
            <a:extLst>
              <a:ext uri="{FF2B5EF4-FFF2-40B4-BE49-F238E27FC236}">
                <a16:creationId xmlns:a16="http://schemas.microsoft.com/office/drawing/2014/main" id="{30C6E5D1-1EAE-0B12-1978-F622EAE85D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72380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1384" y="4684171"/>
            <a:ext cx="9447621" cy="940575"/>
          </a:xfrm>
        </p:spPr>
        <p:txBody>
          <a:bodyPr>
            <a:normAutofit/>
          </a:bodyPr>
          <a:lstStyle/>
          <a:p>
            <a:r>
              <a:rPr lang="en-US" dirty="0"/>
              <a:t>Thank you for joining us today!</a:t>
            </a:r>
          </a:p>
        </p:txBody>
      </p:sp>
      <p:pic>
        <p:nvPicPr>
          <p:cNvPr id="5" name="Picture 4" descr="Mount Shuksan on a sunny day"/>
          <p:cNvPicPr>
            <a:picLocks noChangeAspect="1"/>
          </p:cNvPicPr>
          <p:nvPr/>
        </p:nvPicPr>
        <p:blipFill rotWithShape="1">
          <a:blip r:embed="rId3">
            <a:extLst>
              <a:ext uri="{28A0092B-C50C-407E-A947-70E740481C1C}">
                <a14:useLocalDpi xmlns:a14="http://schemas.microsoft.com/office/drawing/2010/main" val="0"/>
              </a:ext>
            </a:extLst>
          </a:blip>
          <a:srcRect t="14974" b="44167"/>
          <a:stretch/>
        </p:blipFill>
        <p:spPr>
          <a:xfrm>
            <a:off x="0" y="216310"/>
            <a:ext cx="12191999" cy="3736258"/>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787104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784" y="4552600"/>
            <a:ext cx="9447621" cy="940575"/>
          </a:xfrm>
        </p:spPr>
        <p:txBody>
          <a:bodyPr>
            <a:normAutofit fontScale="90000"/>
          </a:bodyPr>
          <a:lstStyle/>
          <a:p>
            <a:r>
              <a:rPr lang="en-US" dirty="0"/>
              <a:t>Solid Waste Advisory Committee</a:t>
            </a:r>
            <a:br>
              <a:rPr lang="en-US" dirty="0"/>
            </a:br>
            <a:r>
              <a:rPr lang="en-US" dirty="0"/>
              <a:t>Meeting</a:t>
            </a:r>
          </a:p>
        </p:txBody>
      </p:sp>
      <p:sp>
        <p:nvSpPr>
          <p:cNvPr id="3" name="Subtitle 2"/>
          <p:cNvSpPr>
            <a:spLocks noGrp="1"/>
          </p:cNvSpPr>
          <p:nvPr>
            <p:ph type="subTitle" idx="1"/>
          </p:nvPr>
        </p:nvSpPr>
        <p:spPr>
          <a:xfrm>
            <a:off x="2362784" y="5701115"/>
            <a:ext cx="9447621" cy="940575"/>
          </a:xfrm>
        </p:spPr>
        <p:txBody>
          <a:bodyPr>
            <a:noAutofit/>
          </a:bodyPr>
          <a:lstStyle/>
          <a:p>
            <a:r>
              <a:rPr lang="en-US" dirty="0"/>
              <a:t>March 13, 2024</a:t>
            </a:r>
          </a:p>
        </p:txBody>
      </p:sp>
      <p:pic>
        <p:nvPicPr>
          <p:cNvPr id="5" name="Picture 4" descr="Mount Shuksan on a sunny day"/>
          <p:cNvPicPr>
            <a:picLocks noChangeAspect="1"/>
          </p:cNvPicPr>
          <p:nvPr/>
        </p:nvPicPr>
        <p:blipFill rotWithShape="1">
          <a:blip r:embed="rId3">
            <a:extLst>
              <a:ext uri="{28A0092B-C50C-407E-A947-70E740481C1C}">
                <a14:useLocalDpi xmlns:a14="http://schemas.microsoft.com/office/drawing/2010/main" val="0"/>
              </a:ext>
            </a:extLst>
          </a:blip>
          <a:srcRect t="14974" b="44167"/>
          <a:stretch/>
        </p:blipFill>
        <p:spPr>
          <a:xfrm>
            <a:off x="0" y="216310"/>
            <a:ext cx="12191999" cy="3736258"/>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84986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67" y="455886"/>
            <a:ext cx="10903519" cy="1141707"/>
          </a:xfrm>
        </p:spPr>
        <p:txBody>
          <a:bodyPr>
            <a:normAutofit/>
          </a:bodyPr>
          <a:lstStyle/>
          <a:p>
            <a:r>
              <a:rPr kumimoji="0" lang="en-US" sz="2400" b="1" i="0" u="none" strike="noStrike" kern="1200" cap="none" spc="0" normalizeH="0" baseline="0" noProof="0" dirty="0">
                <a:ln>
                  <a:noFill/>
                </a:ln>
                <a:solidFill>
                  <a:schemeClr val="tx1">
                    <a:lumMod val="75000"/>
                  </a:schemeClr>
                </a:solidFill>
                <a:effectLst/>
                <a:uLnTx/>
                <a:uFillTx/>
                <a:ea typeface="+mj-ea"/>
                <a:cs typeface="+mj-cs"/>
              </a:rPr>
              <a:t>Agenda</a:t>
            </a:r>
            <a:br>
              <a:rPr kumimoji="0" lang="en-US" sz="2000" b="1" i="0" u="none" strike="noStrike" kern="1200" cap="none" spc="0" normalizeH="0" baseline="0" noProof="0" dirty="0">
                <a:ln>
                  <a:noFill/>
                </a:ln>
                <a:solidFill>
                  <a:schemeClr val="tx1">
                    <a:lumMod val="75000"/>
                  </a:schemeClr>
                </a:solidFill>
                <a:effectLst/>
                <a:uLnTx/>
                <a:uFillTx/>
                <a:ea typeface="+mj-ea"/>
                <a:cs typeface="+mj-cs"/>
              </a:rPr>
            </a:br>
            <a:r>
              <a:rPr kumimoji="0" lang="en-US" sz="1600" b="1" i="0" u="none" strike="noStrike" kern="1200" cap="none" spc="0" normalizeH="0" baseline="0" noProof="0" dirty="0">
                <a:ln>
                  <a:noFill/>
                </a:ln>
                <a:solidFill>
                  <a:schemeClr val="tx1">
                    <a:lumMod val="75000"/>
                  </a:schemeClr>
                </a:solidFill>
                <a:effectLst/>
                <a:uLnTx/>
                <a:uFillTx/>
                <a:ea typeface="+mj-ea"/>
                <a:cs typeface="+mj-cs"/>
              </a:rPr>
              <a:t>Solid Waste Advisory Committee Meeting</a:t>
            </a:r>
            <a:br>
              <a:rPr kumimoji="0" lang="en-US" sz="1600" b="1" i="0" u="none" strike="noStrike" kern="1200" cap="none" spc="0" normalizeH="0" baseline="0" noProof="0" dirty="0">
                <a:ln>
                  <a:noFill/>
                </a:ln>
                <a:solidFill>
                  <a:schemeClr val="tx1">
                    <a:lumMod val="75000"/>
                  </a:schemeClr>
                </a:solidFill>
                <a:effectLst/>
                <a:uLnTx/>
                <a:uFillTx/>
                <a:ea typeface="+mj-ea"/>
                <a:cs typeface="+mj-cs"/>
              </a:rPr>
            </a:br>
            <a:r>
              <a:rPr kumimoji="0" lang="en-US" sz="1600" b="1" i="0" u="none" strike="noStrike" kern="1200" cap="none" spc="0" normalizeH="0" baseline="0" noProof="0" dirty="0">
                <a:ln>
                  <a:noFill/>
                </a:ln>
                <a:solidFill>
                  <a:schemeClr val="tx1">
                    <a:lumMod val="75000"/>
                  </a:schemeClr>
                </a:solidFill>
                <a:effectLst/>
                <a:uLnTx/>
                <a:uFillTx/>
                <a:ea typeface="+mj-ea"/>
                <a:cs typeface="+mj-cs"/>
              </a:rPr>
              <a:t>March 13, 2024 | 9:30 a.m. – 11:25 a.m.</a:t>
            </a:r>
            <a:endParaRPr lang="en-US" sz="4800" dirty="0">
              <a:solidFill>
                <a:schemeClr val="tx1">
                  <a:lumMod val="75000"/>
                </a:schemeClr>
              </a:solidFill>
            </a:endParaRPr>
          </a:p>
        </p:txBody>
      </p:sp>
      <p:sp>
        <p:nvSpPr>
          <p:cNvPr id="3" name="Content Placeholder 2"/>
          <p:cNvSpPr>
            <a:spLocks noGrp="1"/>
          </p:cNvSpPr>
          <p:nvPr>
            <p:ph idx="1"/>
          </p:nvPr>
        </p:nvSpPr>
        <p:spPr>
          <a:xfrm>
            <a:off x="204367" y="2052892"/>
            <a:ext cx="5701137" cy="4823215"/>
          </a:xfrm>
        </p:spPr>
        <p:txBody>
          <a:bodyPr>
            <a:normAutofit fontScale="25000" lnSpcReduction="20000"/>
          </a:bodyPr>
          <a:lstStyle/>
          <a:p>
            <a:pPr marL="0" marR="0" indent="0">
              <a:lnSpc>
                <a:spcPct val="107000"/>
              </a:lnSpc>
              <a:spcBef>
                <a:spcPts val="1800"/>
              </a:spcBef>
              <a:spcAft>
                <a:spcPts val="0"/>
              </a:spcAft>
              <a:buNone/>
            </a:pPr>
            <a:r>
              <a:rPr lang="en-US" sz="64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Call to Order &amp; Zoom Meeting Instructions</a:t>
            </a:r>
          </a:p>
          <a:p>
            <a:pPr marL="0" marR="0" indent="0">
              <a:lnSpc>
                <a:spcPct val="107000"/>
              </a:lnSpc>
              <a:spcBef>
                <a:spcPts val="600"/>
              </a:spcBef>
              <a:spcAft>
                <a:spcPts val="0"/>
              </a:spcAft>
              <a:buNone/>
            </a:pPr>
            <a:r>
              <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9:30 a.m. | 5 minutes | Troy Lautenbach (Chair)</a:t>
            </a:r>
          </a:p>
          <a:p>
            <a:pPr marL="0" marR="0" indent="0">
              <a:lnSpc>
                <a:spcPct val="107000"/>
              </a:lnSpc>
              <a:spcBef>
                <a:spcPts val="600"/>
              </a:spcBef>
              <a:spcAft>
                <a:spcPts val="0"/>
              </a:spcAft>
              <a:buNone/>
            </a:pPr>
            <a:endPar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SWAC Election Update</a:t>
            </a:r>
          </a:p>
          <a:p>
            <a:pPr marL="0" marR="0" indent="0">
              <a:lnSpc>
                <a:spcPct val="107000"/>
              </a:lnSpc>
              <a:spcBef>
                <a:spcPts val="600"/>
              </a:spcBef>
              <a:spcAft>
                <a:spcPts val="0"/>
              </a:spcAft>
              <a:buNone/>
            </a:pPr>
            <a:r>
              <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9:35 a.m. | 5 minutes | Troy Lautenbach (Chair), Jay Blazey (Vice Chair)</a:t>
            </a:r>
          </a:p>
          <a:p>
            <a:pPr marL="0" marR="0" indent="0">
              <a:lnSpc>
                <a:spcPct val="107000"/>
              </a:lnSpc>
              <a:spcBef>
                <a:spcPts val="600"/>
              </a:spcBef>
              <a:spcAft>
                <a:spcPts val="0"/>
              </a:spcAft>
              <a:buNone/>
            </a:pPr>
            <a:endPar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Ecology Legislative Updates </a:t>
            </a:r>
          </a:p>
          <a:p>
            <a:pPr marL="0" marR="0" indent="0">
              <a:lnSpc>
                <a:spcPct val="107000"/>
              </a:lnSpc>
              <a:spcBef>
                <a:spcPts val="600"/>
              </a:spcBef>
              <a:spcAft>
                <a:spcPts val="0"/>
              </a:spcAft>
              <a:buNone/>
            </a:pPr>
            <a:r>
              <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9:40 a.m. |20 minutes | Peter Lyon and Julie Robertson, Dept. of Ecology SWM</a:t>
            </a:r>
          </a:p>
          <a:p>
            <a:pPr marL="0" marR="0" indent="0">
              <a:lnSpc>
                <a:spcPct val="107000"/>
              </a:lnSpc>
              <a:spcBef>
                <a:spcPts val="600"/>
              </a:spcBef>
              <a:spcAft>
                <a:spcPts val="0"/>
              </a:spcAft>
              <a:buNone/>
            </a:pPr>
            <a:endPar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Zero Waste Washington Legislative Update </a:t>
            </a:r>
          </a:p>
          <a:p>
            <a:pPr marL="0" marR="0" indent="0">
              <a:lnSpc>
                <a:spcPct val="107000"/>
              </a:lnSpc>
              <a:spcBef>
                <a:spcPts val="600"/>
              </a:spcBef>
              <a:spcAft>
                <a:spcPts val="0"/>
              </a:spcAft>
              <a:buNone/>
            </a:pPr>
            <a:r>
              <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10:00 a.m. |20 Minutes | Heather Trim, Zero Waste Washington </a:t>
            </a:r>
          </a:p>
          <a:p>
            <a:pPr marL="0" marR="0" indent="0">
              <a:lnSpc>
                <a:spcPct val="107000"/>
              </a:lnSpc>
              <a:spcBef>
                <a:spcPts val="600"/>
              </a:spcBef>
              <a:spcAft>
                <a:spcPts val="0"/>
              </a:spcAft>
              <a:buNone/>
            </a:pPr>
            <a:endPar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marL="0" marR="0" indent="0">
              <a:lnSpc>
                <a:spcPct val="107000"/>
              </a:lnSpc>
              <a:spcBef>
                <a:spcPts val="600"/>
              </a:spcBef>
              <a:spcAft>
                <a:spcPts val="0"/>
              </a:spcAft>
              <a:buNone/>
            </a:pPr>
            <a:r>
              <a:rPr lang="en-US" sz="64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Food Waste Prevention Campaign and Food Waste Prevention Week </a:t>
            </a:r>
          </a:p>
          <a:p>
            <a:pPr marL="0" marR="0" indent="0">
              <a:lnSpc>
                <a:spcPct val="107000"/>
              </a:lnSpc>
              <a:spcBef>
                <a:spcPts val="600"/>
              </a:spcBef>
              <a:spcAft>
                <a:spcPts val="0"/>
              </a:spcAft>
              <a:buNone/>
            </a:pPr>
            <a:r>
              <a:rPr lang="en-US" sz="49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10:20 a.m. |15 Minutes | Jade Monroe, Dept. of Ecology SWM</a:t>
            </a:r>
            <a:endParaRPr lang="en-US" sz="3000" dirty="0">
              <a:solidFill>
                <a:schemeClr val="accent1">
                  <a:lumMod val="50000"/>
                </a:schemeClr>
              </a:solidFill>
              <a:effectLst/>
              <a:latin typeface="Rockwell" panose="020606030202050204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None/>
              <a:tabLst/>
              <a:defRPr/>
            </a:pPr>
            <a:endParaRPr kumimoji="0" lang="en-US" sz="1800" b="0" i="1" u="none" strike="noStrike" kern="1200" cap="none" spc="0" normalizeH="0" baseline="0" noProof="0" dirty="0">
              <a:ln>
                <a:noFill/>
              </a:ln>
              <a:solidFill>
                <a:schemeClr val="tx2">
                  <a:lumMod val="75000"/>
                </a:schemeClr>
              </a:solidFill>
              <a:effectLst/>
              <a:uLnTx/>
              <a:uFillTx/>
              <a:latin typeface="Rockwell" panose="02060603020205020403" pitchFamily="18"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chemeClr val="tx2">
                    <a:lumMod val="75000"/>
                  </a:schemeClr>
                </a:solidFill>
                <a:effectLst/>
                <a:uLnTx/>
                <a:uFillTx/>
                <a:latin typeface="Rockwell" panose="02060603020205020403" pitchFamily="18" charset="0"/>
                <a:ea typeface="Times New Roman" panose="02020603050405020304" pitchFamily="18" charset="0"/>
                <a:cs typeface="Calibri" panose="020F0502020204030204" pitchFamily="34" charset="0"/>
              </a:rPr>
              <a:t> </a:t>
            </a:r>
            <a:endParaRPr kumimoji="0" lang="en-US" sz="1800" b="0" i="0" u="none" strike="noStrike" kern="1200" cap="none" spc="0" normalizeH="0" baseline="0" noProof="0" dirty="0">
              <a:ln>
                <a:noFill/>
              </a:ln>
              <a:solidFill>
                <a:schemeClr val="tx2">
                  <a:lumMod val="75000"/>
                </a:schemeClr>
              </a:solidFill>
              <a:effectLst/>
              <a:uLnTx/>
              <a:uFillTx/>
              <a:latin typeface="Rockwell" panose="02060603020205020403" pitchFamily="18" charset="0"/>
              <a:ea typeface="Calibri" panose="020F0502020204030204" pitchFamily="34" charset="0"/>
              <a:cs typeface="Times New Roman" panose="02020603050405020304" pitchFamily="18" charset="0"/>
            </a:endParaRPr>
          </a:p>
          <a:p>
            <a:pPr marL="0" indent="0">
              <a:buNone/>
            </a:pPr>
            <a:endParaRPr lang="en-US" sz="1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F07C47D7-0490-13D4-F3FA-2A718D60BFA0}"/>
              </a:ext>
            </a:extLst>
          </p:cNvPr>
          <p:cNvSpPr txBox="1"/>
          <p:nvPr/>
        </p:nvSpPr>
        <p:spPr>
          <a:xfrm>
            <a:off x="6096000" y="2052892"/>
            <a:ext cx="6094268" cy="3615349"/>
          </a:xfrm>
          <a:prstGeom prst="rect">
            <a:avLst/>
          </a:prstGeom>
          <a:noFill/>
        </p:spPr>
        <p:txBody>
          <a:bodyPr wrap="square">
            <a:spAutoFit/>
          </a:bodyPr>
          <a:lstStyle/>
          <a:p>
            <a:pPr>
              <a:lnSpc>
                <a:spcPct val="107000"/>
              </a:lnSpc>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Waste in Washington</a:t>
            </a:r>
          </a:p>
          <a:p>
            <a:pPr>
              <a:lnSpc>
                <a:spcPct val="107000"/>
              </a:lnSpc>
              <a:spcBef>
                <a:spcPts val="600"/>
              </a:spcBef>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10:35 a.m. | 20 minutes | Gretchen Newman, Dept. of Ecology SWM</a:t>
            </a:r>
          </a:p>
          <a:p>
            <a:pPr>
              <a:lnSpc>
                <a:spcPct val="107000"/>
              </a:lnSpc>
              <a:spcBef>
                <a:spcPts val="600"/>
              </a:spcBef>
            </a:pPr>
            <a:endPar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a:lnSpc>
                <a:spcPct val="107000"/>
              </a:lnSpc>
              <a:spcBef>
                <a:spcPts val="600"/>
              </a:spcBef>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Wood Waste Regulations</a:t>
            </a:r>
          </a:p>
          <a:p>
            <a:pPr>
              <a:lnSpc>
                <a:spcPct val="107000"/>
              </a:lnSpc>
              <a:spcBef>
                <a:spcPts val="600"/>
              </a:spcBef>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10:55 a.m. | 15 minutes | Dawn Marie Maurer, Dept. of Ecology SWM</a:t>
            </a:r>
          </a:p>
          <a:p>
            <a:pPr>
              <a:lnSpc>
                <a:spcPct val="107000"/>
              </a:lnSpc>
              <a:spcBef>
                <a:spcPts val="600"/>
              </a:spcBef>
            </a:pPr>
            <a:endPar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a:lnSpc>
                <a:spcPct val="107000"/>
              </a:lnSpc>
              <a:spcBef>
                <a:spcPts val="600"/>
              </a:spcBef>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Member Updates &amp; Roundtable </a:t>
            </a:r>
          </a:p>
          <a:p>
            <a:pPr>
              <a:lnSpc>
                <a:spcPct val="107000"/>
              </a:lnSpc>
              <a:spcBef>
                <a:spcPts val="600"/>
              </a:spcBef>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11:10 a.m. | 15 minutes | Troy Lautenbach (Chair) </a:t>
            </a:r>
          </a:p>
          <a:p>
            <a:pPr>
              <a:lnSpc>
                <a:spcPct val="107000"/>
              </a:lnSpc>
              <a:spcBef>
                <a:spcPts val="600"/>
              </a:spcBef>
            </a:pPr>
            <a:endPar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endParaRPr>
          </a:p>
          <a:p>
            <a:pPr>
              <a:lnSpc>
                <a:spcPct val="107000"/>
              </a:lnSpc>
              <a:spcBef>
                <a:spcPts val="600"/>
              </a:spcBef>
            </a:pPr>
            <a:r>
              <a:rPr lang="en-US" sz="16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Adjourn</a:t>
            </a:r>
          </a:p>
          <a:p>
            <a:pPr>
              <a:lnSpc>
                <a:spcPct val="107000"/>
              </a:lnSpc>
              <a:spcAft>
                <a:spcPts val="600"/>
              </a:spcAft>
            </a:pPr>
            <a:r>
              <a:rPr lang="en-US" sz="1200" b="1" dirty="0">
                <a:solidFill>
                  <a:schemeClr val="accent1">
                    <a:lumMod val="50000"/>
                  </a:schemeClr>
                </a:solidFill>
                <a:effectLst/>
                <a:latin typeface="Rockwell" panose="02060603020205020403" pitchFamily="18" charset="0"/>
                <a:ea typeface="Times New Roman" panose="02020603050405020304" pitchFamily="18" charset="0"/>
                <a:cs typeface="Times New Roman" panose="02020603050405020304" pitchFamily="18" charset="0"/>
              </a:rPr>
              <a:t>11:25 a.m.</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chemeClr val="accent1">
                  <a:lumMod val="50000"/>
                </a:schemeClr>
              </a:solidFill>
              <a:effectLst/>
              <a:uLnTx/>
              <a:uFillTx/>
              <a:latin typeface="Rockwell" panose="02060603020205020403" pitchFamily="18"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4C0AD423-D6FF-3235-0579-A10EA630AB2B}"/>
              </a:ext>
            </a:extLst>
          </p:cNvPr>
          <p:cNvCxnSpPr>
            <a:cxnSpLocks/>
          </p:cNvCxnSpPr>
          <p:nvPr/>
        </p:nvCxnSpPr>
        <p:spPr>
          <a:xfrm>
            <a:off x="5905504" y="1849582"/>
            <a:ext cx="0" cy="468933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5744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6793" y="4533698"/>
            <a:ext cx="9447621" cy="940575"/>
          </a:xfrm>
        </p:spPr>
        <p:txBody>
          <a:bodyPr>
            <a:normAutofit/>
          </a:bodyPr>
          <a:lstStyle/>
          <a:p>
            <a:pPr marL="63500" marR="0">
              <a:spcBef>
                <a:spcPts val="5"/>
              </a:spcBef>
              <a:spcAft>
                <a:spcPts val="0"/>
              </a:spcAft>
            </a:pPr>
            <a:r>
              <a:rPr lang="en-US" sz="5400" kern="0" dirty="0">
                <a:effectLst/>
                <a:ea typeface="Rockwell" panose="02060603020205020403" pitchFamily="18" charset="0"/>
                <a:cs typeface="Rockwell" panose="02060603020205020403" pitchFamily="18" charset="0"/>
              </a:rPr>
              <a:t>SWAC</a:t>
            </a:r>
            <a:r>
              <a:rPr lang="en-US" sz="5400" kern="0" spc="-60" dirty="0">
                <a:effectLst/>
                <a:ea typeface="Rockwell" panose="02060603020205020403" pitchFamily="18" charset="0"/>
                <a:cs typeface="Rockwell" panose="02060603020205020403" pitchFamily="18" charset="0"/>
              </a:rPr>
              <a:t> </a:t>
            </a:r>
            <a:r>
              <a:rPr lang="en-US" sz="5400" kern="0" dirty="0">
                <a:effectLst/>
                <a:ea typeface="Rockwell" panose="02060603020205020403" pitchFamily="18" charset="0"/>
                <a:cs typeface="Rockwell" panose="02060603020205020403" pitchFamily="18" charset="0"/>
              </a:rPr>
              <a:t>Election</a:t>
            </a:r>
            <a:r>
              <a:rPr lang="en-US" sz="5400" kern="0" spc="-55" dirty="0">
                <a:effectLst/>
                <a:ea typeface="Rockwell" panose="02060603020205020403" pitchFamily="18" charset="0"/>
                <a:cs typeface="Rockwell" panose="02060603020205020403" pitchFamily="18" charset="0"/>
              </a:rPr>
              <a:t> </a:t>
            </a:r>
            <a:r>
              <a:rPr lang="en-US" sz="5400" kern="0" spc="-10" dirty="0">
                <a:effectLst/>
                <a:ea typeface="Rockwell" panose="02060603020205020403" pitchFamily="18" charset="0"/>
                <a:cs typeface="Rockwell" panose="02060603020205020403" pitchFamily="18" charset="0"/>
              </a:rPr>
              <a:t>Update</a:t>
            </a:r>
            <a:endParaRPr lang="en-US" sz="5400" kern="0" dirty="0">
              <a:effectLst/>
              <a:ea typeface="Rockwell" panose="02060603020205020403" pitchFamily="18" charset="0"/>
              <a:cs typeface="Rockwell" panose="02060603020205020403" pitchFamily="18" charset="0"/>
            </a:endParaRPr>
          </a:p>
        </p:txBody>
      </p:sp>
      <p:pic>
        <p:nvPicPr>
          <p:cNvPr id="5" name="Picture 4" descr="Cliffs along the Columbia River near Vantage, Washington."/>
          <p:cNvPicPr>
            <a:picLocks noChangeAspect="1"/>
          </p:cNvPicPr>
          <p:nvPr/>
        </p:nvPicPr>
        <p:blipFill rotWithShape="1">
          <a:blip r:embed="rId2" cstate="print">
            <a:extLst>
              <a:ext uri="{28A0092B-C50C-407E-A947-70E740481C1C}">
                <a14:useLocalDpi xmlns:a14="http://schemas.microsoft.com/office/drawing/2010/main" val="0"/>
              </a:ext>
            </a:extLst>
          </a:blip>
          <a:srcRect t="38003" b="21091"/>
          <a:stretch/>
        </p:blipFill>
        <p:spPr>
          <a:xfrm>
            <a:off x="0" y="215695"/>
            <a:ext cx="12192000" cy="3733316"/>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4AF95A3A-0EBA-C657-B16D-96E59D472456}"/>
              </a:ext>
            </a:extLst>
          </p:cNvPr>
          <p:cNvSpPr txBox="1"/>
          <p:nvPr/>
        </p:nvSpPr>
        <p:spPr>
          <a:xfrm>
            <a:off x="2233905" y="5474273"/>
            <a:ext cx="8484577" cy="400110"/>
          </a:xfrm>
          <a:prstGeom prst="rect">
            <a:avLst/>
          </a:prstGeom>
          <a:noFill/>
        </p:spPr>
        <p:txBody>
          <a:bodyPr wrap="square" rtlCol="0">
            <a:spAutoFit/>
          </a:bodyPr>
          <a:lstStyle/>
          <a:p>
            <a:pPr lvl="0"/>
            <a:r>
              <a:rPr lang="en-US" sz="2000" dirty="0">
                <a:effectLst/>
                <a:latin typeface="+mj-lt"/>
                <a:ea typeface="Calibri" panose="020F0502020204030204" pitchFamily="34" charset="0"/>
              </a:rPr>
              <a:t>Troy</a:t>
            </a:r>
            <a:r>
              <a:rPr lang="en-US" sz="2000" spc="-15" dirty="0">
                <a:effectLst/>
                <a:latin typeface="+mj-lt"/>
                <a:ea typeface="Calibri" panose="020F0502020204030204" pitchFamily="34" charset="0"/>
              </a:rPr>
              <a:t> </a:t>
            </a:r>
            <a:r>
              <a:rPr lang="en-US" sz="2000" dirty="0">
                <a:effectLst/>
                <a:latin typeface="+mj-lt"/>
                <a:ea typeface="Calibri" panose="020F0502020204030204" pitchFamily="34" charset="0"/>
              </a:rPr>
              <a:t>Lautenbach</a:t>
            </a:r>
            <a:r>
              <a:rPr lang="en-US" sz="2000" spc="-20" dirty="0">
                <a:effectLst/>
                <a:latin typeface="+mj-lt"/>
                <a:ea typeface="Calibri" panose="020F0502020204030204" pitchFamily="34" charset="0"/>
              </a:rPr>
              <a:t> </a:t>
            </a:r>
            <a:r>
              <a:rPr lang="en-US" sz="2000" dirty="0">
                <a:effectLst/>
                <a:latin typeface="+mj-lt"/>
                <a:ea typeface="Calibri" panose="020F0502020204030204" pitchFamily="34" charset="0"/>
              </a:rPr>
              <a:t>(Chair),</a:t>
            </a:r>
            <a:r>
              <a:rPr lang="en-US" sz="2000" spc="-15" dirty="0">
                <a:effectLst/>
                <a:latin typeface="+mj-lt"/>
                <a:ea typeface="Calibri" panose="020F0502020204030204" pitchFamily="34" charset="0"/>
              </a:rPr>
              <a:t> </a:t>
            </a:r>
            <a:r>
              <a:rPr lang="en-US" sz="2000" dirty="0">
                <a:effectLst/>
                <a:latin typeface="+mj-lt"/>
                <a:ea typeface="Calibri" panose="020F0502020204030204" pitchFamily="34" charset="0"/>
              </a:rPr>
              <a:t>Jay</a:t>
            </a:r>
            <a:r>
              <a:rPr lang="en-US" sz="2000" spc="-15" dirty="0">
                <a:effectLst/>
                <a:latin typeface="+mj-lt"/>
                <a:ea typeface="Calibri" panose="020F0502020204030204" pitchFamily="34" charset="0"/>
              </a:rPr>
              <a:t> </a:t>
            </a:r>
            <a:r>
              <a:rPr lang="en-US" sz="2000" dirty="0">
                <a:effectLst/>
                <a:latin typeface="+mj-lt"/>
                <a:ea typeface="Calibri" panose="020F0502020204030204" pitchFamily="34" charset="0"/>
              </a:rPr>
              <a:t>Blazey</a:t>
            </a:r>
            <a:r>
              <a:rPr lang="en-US" sz="2000" spc="-15" dirty="0">
                <a:effectLst/>
                <a:latin typeface="+mj-lt"/>
                <a:ea typeface="Calibri" panose="020F0502020204030204" pitchFamily="34" charset="0"/>
              </a:rPr>
              <a:t> </a:t>
            </a:r>
            <a:r>
              <a:rPr lang="en-US" sz="2000" dirty="0">
                <a:effectLst/>
                <a:latin typeface="+mj-lt"/>
                <a:ea typeface="Calibri" panose="020F0502020204030204" pitchFamily="34" charset="0"/>
              </a:rPr>
              <a:t>(Vice</a:t>
            </a:r>
            <a:r>
              <a:rPr lang="en-US" sz="2000" spc="-5" dirty="0">
                <a:effectLst/>
                <a:latin typeface="+mj-lt"/>
                <a:ea typeface="Calibri" panose="020F0502020204030204" pitchFamily="34" charset="0"/>
              </a:rPr>
              <a:t> </a:t>
            </a:r>
            <a:r>
              <a:rPr lang="en-US" sz="2000" spc="-10" dirty="0">
                <a:effectLst/>
                <a:latin typeface="+mj-lt"/>
                <a:ea typeface="Calibri" panose="020F0502020204030204" pitchFamily="34" charset="0"/>
              </a:rPr>
              <a:t>Chair)</a:t>
            </a:r>
            <a:endParaRPr kumimoji="0" lang="en-US" sz="2000" b="0" i="0" u="none" strike="noStrike" kern="1200" cap="none" spc="0" normalizeH="0" baseline="0" noProof="0" dirty="0">
              <a:ln>
                <a:noFill/>
              </a:ln>
              <a:solidFill>
                <a:srgbClr val="333333"/>
              </a:solidFill>
              <a:effectLst/>
              <a:uLnTx/>
              <a:uFillTx/>
              <a:latin typeface="+mj-lt"/>
              <a:ea typeface="+mn-ea"/>
              <a:cs typeface="+mn-cs"/>
            </a:endParaRPr>
          </a:p>
        </p:txBody>
      </p:sp>
    </p:spTree>
    <p:extLst>
      <p:ext uri="{BB962C8B-B14F-4D97-AF65-F5344CB8AC3E}">
        <p14:creationId xmlns:p14="http://schemas.microsoft.com/office/powerpoint/2010/main" val="42226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1006" y="4690037"/>
            <a:ext cx="9447621" cy="940575"/>
          </a:xfrm>
        </p:spPr>
        <p:txBody>
          <a:bodyPr>
            <a:normAutofit fontScale="90000"/>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6000"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Ecology Legislative Updates </a:t>
            </a:r>
            <a:br>
              <a:rPr kumimoji="0" lang="en-US" sz="1600" b="1" i="0" u="none" strike="noStrike" kern="1200" cap="none" spc="0" normalizeH="0" baseline="0" noProof="0" dirty="0">
                <a:ln>
                  <a:noFill/>
                </a:ln>
                <a:solidFill>
                  <a:srgbClr val="80A8CE">
                    <a:lumMod val="50000"/>
                  </a:srgbClr>
                </a:solidFill>
                <a:effectLst/>
                <a:uLnTx/>
                <a:uFillTx/>
                <a:latin typeface="Rockwell" panose="02060603020205020403" pitchFamily="18" charset="0"/>
                <a:ea typeface="Times New Roman" panose="02020603050405020304" pitchFamily="18" charset="0"/>
                <a:cs typeface="Times New Roman" panose="02020603050405020304" pitchFamily="18" charset="0"/>
              </a:rPr>
            </a:br>
            <a:endParaRPr kumimoji="0" lang="en-US" sz="1200" b="1" i="0" u="none" strike="noStrike" kern="1200" cap="none" spc="0" normalizeH="0" baseline="0" noProof="0" dirty="0">
              <a:ln>
                <a:noFill/>
              </a:ln>
              <a:solidFill>
                <a:srgbClr val="80A8CE">
                  <a:lumMod val="50000"/>
                </a:srgbClr>
              </a:solidFill>
              <a:effectLst/>
              <a:uLnTx/>
              <a:uFillTx/>
              <a:latin typeface="Rockwell" panose="02060603020205020403" pitchFamily="18" charset="0"/>
              <a:ea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71007" y="5418651"/>
            <a:ext cx="9447620" cy="574830"/>
          </a:xfrm>
        </p:spPr>
        <p:txBody>
          <a:bodyPr>
            <a:noAutofit/>
          </a:bodyPr>
          <a:lstStyle/>
          <a:p>
            <a:r>
              <a:rPr kumimoji="0" lang="en-US" sz="2000" i="0" u="none" strike="noStrike" kern="1200" cap="none" spc="0" normalizeH="0" baseline="0" noProof="0" dirty="0">
                <a:ln>
                  <a:noFill/>
                </a:ln>
                <a:effectLst/>
                <a:uLnTx/>
                <a:uFillTx/>
                <a:latin typeface="+mj-lt"/>
                <a:ea typeface="Times New Roman" panose="02020603050405020304" pitchFamily="18" charset="0"/>
                <a:cs typeface="Times New Roman" panose="02020603050405020304" pitchFamily="18" charset="0"/>
              </a:rPr>
              <a:t>Peter Lyon and Julie Robertson, Dept. of Ecology SWM</a:t>
            </a:r>
            <a:endParaRPr lang="en-US" sz="4400" dirty="0">
              <a:latin typeface="+mj-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682649BB-7CDA-41B6-1C1A-844C5C9D5128}"/>
              </a:ext>
            </a:extLst>
          </p:cNvPr>
          <p:cNvPicPr>
            <a:picLocks noChangeAspect="1"/>
          </p:cNvPicPr>
          <p:nvPr/>
        </p:nvPicPr>
        <p:blipFill>
          <a:blip r:embed="rId3"/>
          <a:stretch>
            <a:fillRect/>
          </a:stretch>
        </p:blipFill>
        <p:spPr>
          <a:xfrm>
            <a:off x="0" y="206775"/>
            <a:ext cx="12192000" cy="3736848"/>
          </a:xfrm>
          <a:prstGeom prst="rect">
            <a:avLst/>
          </a:prstGeom>
        </p:spPr>
      </p:pic>
    </p:spTree>
    <p:extLst>
      <p:ext uri="{BB962C8B-B14F-4D97-AF65-F5344CB8AC3E}">
        <p14:creationId xmlns:p14="http://schemas.microsoft.com/office/powerpoint/2010/main" val="552689057"/>
      </p:ext>
    </p:extLst>
  </p:cSld>
  <p:clrMapOvr>
    <a:masterClrMapping/>
  </p:clrMapOvr>
</p:sld>
</file>

<file path=ppt/theme/theme1.xml><?xml version="1.0" encoding="utf-8"?>
<a:theme xmlns:a="http://schemas.openxmlformats.org/drawingml/2006/main" name="1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244B895D931145BDA23F3BF9F11155" ma:contentTypeVersion="16" ma:contentTypeDescription="Create a new document." ma:contentTypeScope="" ma:versionID="d7d6950058bd7fac0aac62af207d740d">
  <xsd:schema xmlns:xsd="http://www.w3.org/2001/XMLSchema" xmlns:xs="http://www.w3.org/2001/XMLSchema" xmlns:p="http://schemas.microsoft.com/office/2006/metadata/properties" xmlns:ns2="ef66c0c8-142b-4c59-93f2-831009d530b4" xmlns:ns3="9f6d2f59-a473-4a13-93d6-8ecd940e8424" targetNamespace="http://schemas.microsoft.com/office/2006/metadata/properties" ma:root="true" ma:fieldsID="64c7769da1d6e73da2973805e7d53059" ns2:_="" ns3:_="">
    <xsd:import namespace="ef66c0c8-142b-4c59-93f2-831009d530b4"/>
    <xsd:import namespace="9f6d2f59-a473-4a13-93d6-8ecd940e8424"/>
    <xsd:element name="properties">
      <xsd:complexType>
        <xsd:sequence>
          <xsd:element name="documentManagement">
            <xsd:complexType>
              <xsd:all>
                <xsd:element ref="ns2:SharedWithUsers" minOccurs="0"/>
                <xsd:element ref="ns3:Month" minOccurs="0"/>
                <xsd:element ref="ns2:_dlc_DocId" minOccurs="0"/>
                <xsd:element ref="ns2:_dlc_DocIdUrl" minOccurs="0"/>
                <xsd:element ref="ns2:_dlc_DocIdPersistId" minOccurs="0"/>
                <xsd:element ref="ns3:Year"/>
                <xsd:element ref="ns3:_x0071_ca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6c0c8-142b-4c59-93f2-831009d530b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f6d2f59-a473-4a13-93d6-8ecd940e8424" elementFormDefault="qualified">
    <xsd:import namespace="http://schemas.microsoft.com/office/2006/documentManagement/types"/>
    <xsd:import namespace="http://schemas.microsoft.com/office/infopath/2007/PartnerControls"/>
    <xsd:element name="Month" ma:index="9" nillable="true" ma:displayName="Timeframe" ma:format="Dropdown" ma:internalName="Month">
      <xsd:simpleType>
        <xsd:restriction base="dms:Choice">
          <xsd:enumeration value="General Documents"/>
          <xsd:enumeration value="01. January"/>
          <xsd:enumeration value="02. February"/>
          <xsd:enumeration value="03. March"/>
          <xsd:enumeration value="04. April"/>
          <xsd:enumeration value="05. May"/>
          <xsd:enumeration value="06. June"/>
          <xsd:enumeration value="07. July"/>
          <xsd:enumeration value="08. August"/>
          <xsd:enumeration value="09. September"/>
          <xsd:enumeration value="10. October"/>
          <xsd:enumeration value="11. November"/>
          <xsd:enumeration value="12. December"/>
        </xsd:restriction>
      </xsd:simpleType>
    </xsd:element>
    <xsd:element name="Year" ma:index="13" ma:displayName="Year" ma:default="2021" ma:format="Dropdown" ma:internalName="Year">
      <xsd:simpleType>
        <xsd:restriction base="dms:Choice">
          <xsd:enumeration value="2020"/>
          <xsd:enumeration value="2021"/>
          <xsd:enumeration value="2022"/>
          <xsd:enumeration value="2023"/>
          <xsd:enumeration value="2024"/>
        </xsd:restriction>
      </xsd:simpleType>
    </xsd:element>
    <xsd:element name="_x0071_ca0" ma:index="14" nillable="true" ma:displayName="Text" ma:internalName="_x0071_ca0">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Year xmlns="9f6d2f59-a473-4a13-93d6-8ecd940e8424">2024</Year>
    <_x0071_ca0 xmlns="9f6d2f59-a473-4a13-93d6-8ecd940e8424" xsi:nil="true"/>
    <Month xmlns="9f6d2f59-a473-4a13-93d6-8ecd940e8424">03. March</Month>
    <_dlc_DocId xmlns="ef66c0c8-142b-4c59-93f2-831009d530b4">SH7A6FU2NYNQ-1185817804-173</_dlc_DocId>
    <_dlc_DocIdUrl xmlns="ef66c0c8-142b-4c59-93f2-831009d530b4">
      <Url>http://teams/sites/W2R/_layouts/15/DocIdRedir.aspx?ID=SH7A6FU2NYNQ-1185817804-173</Url>
      <Description>SH7A6FU2NYNQ-1185817804-173</Description>
    </_dlc_DocIdUrl>
  </documentManagement>
</p:properties>
</file>

<file path=customXml/itemProps1.xml><?xml version="1.0" encoding="utf-8"?>
<ds:datastoreItem xmlns:ds="http://schemas.openxmlformats.org/officeDocument/2006/customXml" ds:itemID="{4CB6A1D4-E3A7-4057-8F53-08BD24A25313}">
  <ds:schemaRefs>
    <ds:schemaRef ds:uri="http://schemas.microsoft.com/sharepoint/v3/contenttype/forms"/>
  </ds:schemaRefs>
</ds:datastoreItem>
</file>

<file path=customXml/itemProps2.xml><?xml version="1.0" encoding="utf-8"?>
<ds:datastoreItem xmlns:ds="http://schemas.openxmlformats.org/officeDocument/2006/customXml" ds:itemID="{8CB883DB-0C5F-4DB9-948C-59C00573E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66c0c8-142b-4c59-93f2-831009d530b4"/>
    <ds:schemaRef ds:uri="9f6d2f59-a473-4a13-93d6-8ecd940e84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35FA15-9385-4D2D-BE8A-E68350CF469E}">
  <ds:schemaRefs>
    <ds:schemaRef ds:uri="http://schemas.microsoft.com/sharepoint/events"/>
  </ds:schemaRefs>
</ds:datastoreItem>
</file>

<file path=customXml/itemProps4.xml><?xml version="1.0" encoding="utf-8"?>
<ds:datastoreItem xmlns:ds="http://schemas.openxmlformats.org/officeDocument/2006/customXml" ds:itemID="{81DD06F2-3EBF-4902-9BCE-DA0BCEA00EEF}">
  <ds:schemaRefs>
    <ds:schemaRef ds:uri="http://schemas.microsoft.com/office/2006/documentManagement/types"/>
    <ds:schemaRef ds:uri="http://purl.org/dc/terms/"/>
    <ds:schemaRef ds:uri="http://purl.org/dc/dcmitype/"/>
    <ds:schemaRef ds:uri="http://www.w3.org/XML/1998/namespace"/>
    <ds:schemaRef ds:uri="http://purl.org/dc/elements/1.1/"/>
    <ds:schemaRef ds:uri="ef66c0c8-142b-4c59-93f2-831009d530b4"/>
    <ds:schemaRef ds:uri="http://schemas.microsoft.com/office/2006/metadata/properties"/>
    <ds:schemaRef ds:uri="http://schemas.microsoft.com/office/infopath/2007/PartnerControls"/>
    <ds:schemaRef ds:uri="http://schemas.openxmlformats.org/package/2006/metadata/core-properties"/>
    <ds:schemaRef ds:uri="9f6d2f59-a473-4a13-93d6-8ecd940e8424"/>
  </ds:schemaRefs>
</ds:datastoreItem>
</file>

<file path=docProps/app.xml><?xml version="1.0" encoding="utf-8"?>
<Properties xmlns="http://schemas.openxmlformats.org/officeDocument/2006/extended-properties" xmlns:vt="http://schemas.openxmlformats.org/officeDocument/2006/docPropsVTypes">
  <TotalTime>478</TotalTime>
  <Words>2843</Words>
  <Application>Microsoft Office PowerPoint</Application>
  <PresentationFormat>Widescreen</PresentationFormat>
  <Paragraphs>364</Paragraphs>
  <Slides>50</Slides>
  <Notes>19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50</vt:i4>
      </vt:variant>
    </vt:vector>
  </HeadingPairs>
  <TitlesOfParts>
    <vt:vector size="68" baseType="lpstr">
      <vt:lpstr>Aptos</vt:lpstr>
      <vt:lpstr>Arial</vt:lpstr>
      <vt:lpstr>Avenir</vt:lpstr>
      <vt:lpstr>Calibri</vt:lpstr>
      <vt:lpstr>Calibri Light</vt:lpstr>
      <vt:lpstr>Courier New</vt:lpstr>
      <vt:lpstr>Franklin Gothic Book</vt:lpstr>
      <vt:lpstr>Franklin Gothic Demi</vt:lpstr>
      <vt:lpstr>Franklin Gothic Medium</vt:lpstr>
      <vt:lpstr>Muli</vt:lpstr>
      <vt:lpstr>Open Sans</vt:lpstr>
      <vt:lpstr>Rockwell</vt:lpstr>
      <vt:lpstr>Symbol</vt:lpstr>
      <vt:lpstr>Times New Roman</vt:lpstr>
      <vt:lpstr>1_Office Theme</vt:lpstr>
      <vt:lpstr>2_Office Theme</vt:lpstr>
      <vt:lpstr>Office Theme</vt:lpstr>
      <vt:lpstr>3_Office Theme</vt:lpstr>
      <vt:lpstr>Welcome! </vt:lpstr>
      <vt:lpstr>Assisting with this meeting:</vt:lpstr>
      <vt:lpstr>Zoom Functions: Rename to Add Your Affiliation </vt:lpstr>
      <vt:lpstr>Zoom Functions: Audio Settings</vt:lpstr>
      <vt:lpstr>Zoom Functions: Raising Your Hand</vt:lpstr>
      <vt:lpstr>Solid Waste Advisory Committee Meeting</vt:lpstr>
      <vt:lpstr>Agenda Solid Waste Advisory Committee Meeting March 13, 2024 | 9:30 a.m. – 11:25 a.m.</vt:lpstr>
      <vt:lpstr>SWAC Election Update</vt:lpstr>
      <vt:lpstr>Ecology Legislative Updates  </vt:lpstr>
      <vt:lpstr>Agenda Solid Waste Advisory Committee Meeting March 13, 2024 | 9:30 a.m. – 11:25 a.m.</vt:lpstr>
      <vt:lpstr>Zero Waste Washington Legislative Update </vt:lpstr>
      <vt:lpstr>Zero Waste Washington Legislative Update </vt:lpstr>
      <vt:lpstr>PowerPoint Presentation</vt:lpstr>
      <vt:lpstr>PowerPoint Presentation</vt:lpstr>
      <vt:lpstr>PowerPoint Presentation</vt:lpstr>
      <vt:lpstr>PowerPoint Presentation</vt:lpstr>
      <vt:lpstr>PowerPoint Presentation</vt:lpstr>
      <vt:lpstr>Stripped out of Organics bill</vt:lpstr>
      <vt:lpstr>Standardize bin colors</vt:lpstr>
      <vt:lpstr>PowerPoint Presentation</vt:lpstr>
      <vt:lpstr>PowerPoint Presentation</vt:lpstr>
      <vt:lpstr>PowerPoint Presentation</vt:lpstr>
      <vt:lpstr>PowerPoint Presentation</vt:lpstr>
      <vt:lpstr>Thank You!</vt:lpstr>
      <vt:lpstr>Food Waste Prevention Campaign &amp; Food Waste Prevention Week</vt:lpstr>
      <vt:lpstr>Food Waste Prevention Week  Use Food Well Campaign Launch</vt:lpstr>
      <vt:lpstr>So much wasted food!</vt:lpstr>
      <vt:lpstr>Washington’s Food Waste Reduction Goals</vt:lpstr>
      <vt:lpstr>PowerPoint Presentation</vt:lpstr>
      <vt:lpstr>PowerPoint Presentation</vt:lpstr>
      <vt:lpstr>Represent Washington</vt:lpstr>
      <vt:lpstr>Washington’s Use Food Well Campaign</vt:lpstr>
      <vt:lpstr>Action  Items</vt:lpstr>
      <vt:lpstr>Thank you</vt:lpstr>
      <vt:lpstr>Waste in Washington</vt:lpstr>
      <vt:lpstr>Wood Waste Regulations</vt:lpstr>
      <vt:lpstr>Yard Debris and Wood Waste </vt:lpstr>
      <vt:lpstr>Quick comparison</vt:lpstr>
      <vt:lpstr>Yard debris</vt:lpstr>
      <vt:lpstr>Wood waste</vt:lpstr>
      <vt:lpstr>Urban wood</vt:lpstr>
      <vt:lpstr>Wood derived fuel</vt:lpstr>
      <vt:lpstr>Brush, branches, leaves</vt:lpstr>
      <vt:lpstr>Regulatory implications – wood waste</vt:lpstr>
      <vt:lpstr>Regulatory implications – yard debris</vt:lpstr>
      <vt:lpstr>Facilities, local governments and the public</vt:lpstr>
      <vt:lpstr>Thank you!</vt:lpstr>
      <vt:lpstr>Agenda Solid Waste Advisory Committee Meeting March 13, 2024 | 9:30 a.m. – 11:25 a.m.</vt:lpstr>
      <vt:lpstr>Member Updates &amp; Roundtable   </vt:lpstr>
      <vt:lpstr>Thank you for joining us today!</vt:lpstr>
    </vt:vector>
  </TitlesOfParts>
  <Company>Washington State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SWAC-March-Presentation-3.13.2024</dc:title>
  <dc:creator>Carlson, Caleb G (ECY)</dc:creator>
  <cp:lastModifiedBy>Carlson, Caleb G (ECY)</cp:lastModifiedBy>
  <cp:revision>4</cp:revision>
  <dcterms:created xsi:type="dcterms:W3CDTF">2023-11-03T20:34:58Z</dcterms:created>
  <dcterms:modified xsi:type="dcterms:W3CDTF">2024-03-13T18:34:43Z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0x01010041244B895D931145BDA23F3BF9F11155</vt:lpwstr>
  </property>
  <property fmtid="{D5CDD505-2E9C-101B-9397-08002B2CF9AE}" pid="3" name="_dlc_DocIdItemGuid">
    <vt:lpwstr>b5e8b2f2-356a-4232-b599-6b4637704991</vt:lpwstr>
  </property>
</Properties>
</file>