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87" r:id="rId2"/>
  </p:sldMasterIdLst>
  <p:notesMasterIdLst>
    <p:notesMasterId r:id="rId21"/>
  </p:notesMasterIdLst>
  <p:handoutMasterIdLst>
    <p:handoutMasterId r:id="rId22"/>
  </p:handoutMasterIdLst>
  <p:sldIdLst>
    <p:sldId id="300" r:id="rId3"/>
    <p:sldId id="313" r:id="rId4"/>
    <p:sldId id="263" r:id="rId5"/>
    <p:sldId id="332" r:id="rId6"/>
    <p:sldId id="339" r:id="rId7"/>
    <p:sldId id="338" r:id="rId8"/>
    <p:sldId id="307" r:id="rId9"/>
    <p:sldId id="316" r:id="rId10"/>
    <p:sldId id="335" r:id="rId11"/>
    <p:sldId id="336" r:id="rId12"/>
    <p:sldId id="334" r:id="rId13"/>
    <p:sldId id="333" r:id="rId14"/>
    <p:sldId id="330" r:id="rId15"/>
    <p:sldId id="329" r:id="rId16"/>
    <p:sldId id="328" r:id="rId17"/>
    <p:sldId id="331" r:id="rId18"/>
    <p:sldId id="340" r:id="rId19"/>
    <p:sldId id="34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B9433D-8603-41AB-8BF2-882F94FDBB48}">
          <p14:sldIdLst>
            <p14:sldId id="300"/>
            <p14:sldId id="313"/>
            <p14:sldId id="263"/>
            <p14:sldId id="332"/>
            <p14:sldId id="339"/>
            <p14:sldId id="338"/>
            <p14:sldId id="307"/>
            <p14:sldId id="316"/>
            <p14:sldId id="335"/>
            <p14:sldId id="336"/>
            <p14:sldId id="334"/>
            <p14:sldId id="333"/>
            <p14:sldId id="330"/>
            <p14:sldId id="329"/>
            <p14:sldId id="328"/>
            <p14:sldId id="331"/>
            <p14:sldId id="340"/>
          </p14:sldIdLst>
        </p14:section>
        <p14:section name="Untitled Section" id="{2E90CC65-26D1-43F5-AEF6-4BFBB9449F8B}">
          <p14:sldIdLst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99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2973" autoAdjust="0"/>
  </p:normalViewPr>
  <p:slideViewPr>
    <p:cSldViewPr snapToGrid="0">
      <p:cViewPr varScale="1">
        <p:scale>
          <a:sx n="64" d="100"/>
          <a:sy n="64" d="100"/>
        </p:scale>
        <p:origin x="119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E3EC-C0FD-4FD3-B88B-EA3B9065C3FC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6ECD-0CFF-4AA0-A75E-63B993F80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8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345CC9-204F-4940-9280-EF56CD20514B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6E458E-3CAC-41F8-86FA-2FDCAAA0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39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3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46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5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 smtClean="0"/>
              <a:t>This bill is to reduce the wasting of food in order to fight hunger and reduce environmental impacts. 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dirty="0" smtClean="0"/>
              <a:t>This bill establishes a goal for the state to reduce by 50% the amount of food waste generated annually by 2030. 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dirty="0" smtClean="0"/>
              <a:t>Ecology must adopt standardized metrics and processes for measuring wasted food and food waste generated.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81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Ecology will partner with the Department of Health and the Department of Agriculture to develop and adopt a state wasted food reduction and food waste diversion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11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0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1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5397 delivered to the </a:t>
            </a:r>
            <a:r>
              <a:rPr lang="en-US" dirty="0" err="1" smtClean="0"/>
              <a:t>gov</a:t>
            </a:r>
            <a:endParaRPr lang="en-US" dirty="0" smtClean="0"/>
          </a:p>
          <a:p>
            <a:r>
              <a:rPr lang="en-US" dirty="0" smtClean="0"/>
              <a:t>1114 both chambers</a:t>
            </a:r>
            <a:r>
              <a:rPr lang="en-US" baseline="0" dirty="0" smtClean="0"/>
              <a:t> signed </a:t>
            </a:r>
          </a:p>
          <a:p>
            <a:r>
              <a:rPr lang="en-US" baseline="0" dirty="0" smtClean="0"/>
              <a:t>1543 delivered to the </a:t>
            </a:r>
            <a:r>
              <a:rPr lang="en-US" baseline="0" dirty="0" err="1" smtClean="0"/>
              <a:t>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5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5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the policy of the state to create the recycling development center to research, incentivize, and develop new markets and expand existing markets for recycled commodities and recycling facilities.</a:t>
            </a:r>
            <a:endParaRPr lang="en-US" sz="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1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8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5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plans July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1, 2020 </a:t>
            </a:r>
          </a:p>
          <a:p>
            <a:pPr hangingPunct="0"/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plans July 1 2021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Assistance for Local Jurisdictions</a:t>
            </a:r>
          </a:p>
          <a:p>
            <a:pPr lvl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development and implementation of CROPs is an eligible cost for financial assistance under Local Solid Waste Financial Assistance.</a:t>
            </a:r>
          </a:p>
          <a:p>
            <a:pPr lvl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bill expands the eligibility of the matching fund competitive grant program under the Waste Reduction, Recycling, and Litter Control Account, twenty percent share to local.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CROPs will be added to the grant guidelines for both of these grant programs, and assistance will be provided by our grant officers.</a:t>
            </a:r>
          </a:p>
          <a:p>
            <a:pPr hangingPunct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populations less than 25,000 are exempted from the CROP inclusion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8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58E-3CAC-41F8-86FA-2FDCAAA022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6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4478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COLOGO_W-C_We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96777" y="5791200"/>
            <a:ext cx="3813791" cy="8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3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4478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COLOGO_W-C_We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96777" y="5791200"/>
            <a:ext cx="3813791" cy="8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12192000" cy="27432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0" y="2667000"/>
            <a:ext cx="8534400" cy="1371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667000"/>
            <a:ext cx="2598648" cy="14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7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10160000" cy="4495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2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09600" y="6184520"/>
            <a:ext cx="1219200" cy="6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09600" y="6184520"/>
            <a:ext cx="1219200" cy="6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4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12192000" cy="27432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0" y="2667000"/>
            <a:ext cx="8534400" cy="1371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667000"/>
            <a:ext cx="2598648" cy="14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20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4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9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77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62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29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09600" y="6184520"/>
            <a:ext cx="1219200" cy="6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09600" y="6184520"/>
            <a:ext cx="1219200" cy="6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3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0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1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9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275645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2019 Legislative Session</a:t>
            </a:r>
            <a:br>
              <a:rPr lang="en-US" sz="5400" b="1" dirty="0" smtClean="0"/>
            </a:br>
            <a:r>
              <a:rPr lang="en-US" sz="5400" dirty="0" smtClean="0">
                <a:latin typeface="Century Gothic" pitchFamily="34" charset="0"/>
                <a:ea typeface="Adobe Kaiti Std R" pitchFamily="18" charset="-128"/>
              </a:rPr>
              <a:t>Solid Waste </a:t>
            </a:r>
            <a:r>
              <a:rPr lang="en-US" sz="5400" smtClean="0">
                <a:latin typeface="Century Gothic" pitchFamily="34" charset="0"/>
                <a:ea typeface="Adobe Kaiti Std R" pitchFamily="18" charset="-128"/>
              </a:rPr>
              <a:t>Advisory Committee</a:t>
            </a:r>
            <a:r>
              <a:rPr 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Adobe Kaiti Std R" pitchFamily="18" charset="-128"/>
              </a:rPr>
              <a:t/>
            </a:r>
            <a:br>
              <a:rPr 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Adobe Kaiti Std R" pitchFamily="18" charset="-128"/>
              </a:rPr>
            </a:b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0081" y="3813048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Adobe Kaiti Std R" pitchFamily="18" charset="-128"/>
              </a:rPr>
              <a:t>Laurie Davies</a:t>
            </a:r>
            <a:endParaRPr lang="en-US" sz="3600" dirty="0" smtClean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ea typeface="Adobe Kaiti Std R" pitchFamily="18" charset="-128"/>
            </a:endParaRPr>
          </a:p>
          <a:p>
            <a:pPr algn="ctr"/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Adobe Kaiti Std R" pitchFamily="18" charset="-128"/>
              </a:rPr>
              <a:t>Department of Ecology </a:t>
            </a:r>
          </a:p>
          <a:p>
            <a:pPr algn="ctr"/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Adobe Kaiti Std R" pitchFamily="18" charset="-128"/>
              </a:rPr>
              <a:t>May 15</a:t>
            </a:r>
            <a:endParaRPr lang="en-US" sz="3600" dirty="0" smtClean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ea typeface="Adobe Kaiti Std R" pitchFamily="18" charset="-128"/>
            </a:endParaRPr>
          </a:p>
          <a:p>
            <a:pPr algn="ctr"/>
            <a:endParaRPr lang="en-US" sz="1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9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3" y="1360717"/>
            <a:ext cx="7980947" cy="558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 5397 Plastic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03" y="1580323"/>
            <a:ext cx="9054549" cy="47906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…through </a:t>
            </a:r>
            <a:r>
              <a:rPr lang="en-US" dirty="0"/>
              <a:t>design </a:t>
            </a:r>
            <a:r>
              <a:rPr lang="en-US" dirty="0" smtClean="0"/>
              <a:t>&amp; innovation</a:t>
            </a:r>
            <a:r>
              <a:rPr lang="en-US" dirty="0"/>
              <a:t>, industry should strive to achieve the goals </a:t>
            </a:r>
            <a:r>
              <a:rPr lang="en-US" dirty="0" smtClean="0"/>
              <a:t>of:</a:t>
            </a:r>
          </a:p>
          <a:p>
            <a:r>
              <a:rPr lang="en-US" dirty="0" smtClean="0"/>
              <a:t>recycling 100% </a:t>
            </a:r>
            <a:r>
              <a:rPr lang="en-US" dirty="0"/>
              <a:t>of packaging,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at least </a:t>
            </a:r>
            <a:r>
              <a:rPr lang="en-US" dirty="0" smtClean="0"/>
              <a:t>20% postconsumer </a:t>
            </a:r>
            <a:r>
              <a:rPr lang="en-US" dirty="0"/>
              <a:t>recycled </a:t>
            </a:r>
            <a:r>
              <a:rPr lang="en-US" dirty="0" smtClean="0"/>
              <a:t>content, &amp; </a:t>
            </a:r>
          </a:p>
          <a:p>
            <a:r>
              <a:rPr lang="en-US" dirty="0" smtClean="0"/>
              <a:t>reducing </a:t>
            </a:r>
            <a:r>
              <a:rPr lang="en-US" dirty="0"/>
              <a:t>plastic packaging when </a:t>
            </a:r>
            <a:r>
              <a:rPr lang="en-US" dirty="0" smtClean="0"/>
              <a:t>possible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"/>
    </mc:Choice>
    <mc:Fallback xmlns="">
      <p:transition spd="slow" advTm="4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0"/>
          <a:stretch/>
        </p:blipFill>
        <p:spPr>
          <a:xfrm>
            <a:off x="7397357" y="1600200"/>
            <a:ext cx="479464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 5397 Plastic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12" y="1769165"/>
            <a:ext cx="8672849" cy="38265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Ecology, through consultation </a:t>
            </a:r>
          </a:p>
          <a:p>
            <a:pPr marL="0" lvl="0" indent="0">
              <a:buNone/>
            </a:pPr>
            <a:r>
              <a:rPr lang="en-US" dirty="0" smtClean="0"/>
              <a:t>with </a:t>
            </a:r>
            <a:r>
              <a:rPr lang="en-US" dirty="0"/>
              <a:t>industry </a:t>
            </a:r>
            <a:r>
              <a:rPr lang="en-US" dirty="0" smtClean="0"/>
              <a:t>and </a:t>
            </a:r>
            <a:r>
              <a:rPr lang="en-US" dirty="0"/>
              <a:t>consumer </a:t>
            </a:r>
            <a:r>
              <a:rPr lang="en-US" dirty="0" smtClean="0"/>
              <a:t>interests, </a:t>
            </a:r>
          </a:p>
          <a:p>
            <a:pPr marL="0" lvl="0" indent="0">
              <a:buNone/>
            </a:pPr>
            <a:r>
              <a:rPr lang="en-US" dirty="0" smtClean="0"/>
              <a:t>will develop </a:t>
            </a:r>
            <a:r>
              <a:rPr lang="en-US" dirty="0"/>
              <a:t>options to reduce </a:t>
            </a:r>
            <a:r>
              <a:rPr lang="en-US" dirty="0" smtClean="0"/>
              <a:t>plastic</a:t>
            </a:r>
          </a:p>
          <a:p>
            <a:pPr marL="0" lvl="0" indent="0">
              <a:buNone/>
            </a:pPr>
            <a:r>
              <a:rPr lang="en-US" dirty="0" smtClean="0"/>
              <a:t>packaging </a:t>
            </a:r>
            <a:r>
              <a:rPr lang="en-US" dirty="0"/>
              <a:t>in the waste stream </a:t>
            </a:r>
            <a:r>
              <a:rPr lang="en-US" dirty="0" smtClean="0"/>
              <a:t>for</a:t>
            </a:r>
          </a:p>
          <a:p>
            <a:pPr marL="0" lvl="0" indent="0">
              <a:buNone/>
            </a:pPr>
            <a:r>
              <a:rPr lang="en-US" dirty="0" smtClean="0"/>
              <a:t>implementation </a:t>
            </a:r>
            <a:r>
              <a:rPr lang="en-US" dirty="0"/>
              <a:t>by </a:t>
            </a:r>
            <a:r>
              <a:rPr lang="en-US" b="1" dirty="0"/>
              <a:t>January 1, 2022.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6"/>
    </mc:Choice>
    <mc:Fallback xmlns="">
      <p:transition spd="slow" advTm="10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0"/>
          <a:stretch/>
        </p:blipFill>
        <p:spPr>
          <a:xfrm>
            <a:off x="7397357" y="1600200"/>
            <a:ext cx="479464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Plastic Packaging -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7700"/>
            <a:ext cx="10845799" cy="40259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Evaluate and assess the amount and types of plastic packaging sold into Washington, and the management and disposal</a:t>
            </a:r>
          </a:p>
          <a:p>
            <a:endParaRPr lang="en-US" sz="3200" dirty="0" smtClean="0"/>
          </a:p>
          <a:p>
            <a:r>
              <a:rPr lang="en-US" sz="3200" dirty="0" smtClean="0"/>
              <a:t>Contract for a third-party study for the evaluation and assessment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3"/>
    </mc:Choice>
    <mc:Fallback xmlns="">
      <p:transition spd="slow" advTm="7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0"/>
          <a:stretch/>
        </p:blipFill>
        <p:spPr>
          <a:xfrm>
            <a:off x="7397357" y="1600200"/>
            <a:ext cx="479464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Plastic Packaging -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1" y="1879600"/>
            <a:ext cx="9619973" cy="40259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RFP for the third-party independent consultant </a:t>
            </a:r>
          </a:p>
          <a:p>
            <a:r>
              <a:rPr lang="en-US" sz="3200" dirty="0" smtClean="0"/>
              <a:t>Stakeholder input</a:t>
            </a:r>
          </a:p>
          <a:p>
            <a:r>
              <a:rPr lang="en-US" sz="3200" dirty="0" smtClean="0"/>
              <a:t>Study</a:t>
            </a:r>
          </a:p>
          <a:p>
            <a:r>
              <a:rPr lang="en-US" sz="3200" dirty="0" smtClean="0"/>
              <a:t>Legislative Report with findings and recommendations: </a:t>
            </a:r>
            <a:r>
              <a:rPr lang="en-US" sz="3200" b="1" dirty="0" smtClean="0"/>
              <a:t>Due October 31, 2020 </a:t>
            </a:r>
          </a:p>
          <a:p>
            <a:pPr marL="0" lv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3"/>
    </mc:Choice>
    <mc:Fallback xmlns="">
      <p:transition spd="slow" advTm="7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-1228" r="38726" b="1228"/>
          <a:stretch/>
        </p:blipFill>
        <p:spPr>
          <a:xfrm>
            <a:off x="7836568" y="-50215"/>
            <a:ext cx="4355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HB 1114 Food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17700"/>
            <a:ext cx="7074568" cy="430053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4000" b="1" dirty="0" smtClean="0"/>
              <a:t>Purpose: </a:t>
            </a:r>
            <a:r>
              <a:rPr lang="en-US" sz="4000" dirty="0" smtClean="0"/>
              <a:t>Reduce the wasting of food in order to fight hunger and reduce environmental impacts. </a:t>
            </a:r>
          </a:p>
          <a:p>
            <a:pPr marL="0" lvl="0" indent="0">
              <a:buNone/>
            </a:pPr>
            <a:endParaRPr lang="en-US" sz="4000" dirty="0">
              <a:solidFill>
                <a:srgbClr val="0070C0"/>
              </a:solidFill>
              <a:latin typeface="Rockwell" pitchFamily="18" charset="0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sz="4000" b="1" dirty="0" smtClean="0"/>
              <a:t>Goal: </a:t>
            </a:r>
            <a:r>
              <a:rPr lang="en-US" sz="4000" dirty="0" smtClean="0"/>
              <a:t>Establishes a goal for the state to reduce by fifty percent the amount of food waste generated annually by 2030. </a:t>
            </a:r>
          </a:p>
          <a:p>
            <a:pPr marL="0" lvl="0" indent="0">
              <a:buNone/>
            </a:pPr>
            <a:endParaRPr lang="en-US" sz="4000" dirty="0" smtClean="0"/>
          </a:p>
          <a:p>
            <a:pPr marL="0" lvl="0" indent="0">
              <a:buNone/>
            </a:pPr>
            <a:r>
              <a:rPr lang="en-US" sz="4000" dirty="0" smtClean="0"/>
              <a:t>Ecology must adopt standardized metrics and processes for measuring wasted food and food waste generated. </a:t>
            </a:r>
          </a:p>
          <a:p>
            <a:pPr marL="0" lv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1"/>
    </mc:Choice>
    <mc:Fallback xmlns="">
      <p:transition spd="slow" advTm="7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-1228" r="38726" b="1228"/>
          <a:stretch/>
        </p:blipFill>
        <p:spPr>
          <a:xfrm>
            <a:off x="7836568" y="950495"/>
            <a:ext cx="4355432" cy="5857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State Wasted Food Reduction and </a:t>
            </a:r>
            <a:br>
              <a:rPr lang="en-US" dirty="0" smtClean="0"/>
            </a:br>
            <a:r>
              <a:rPr lang="en-US" dirty="0" smtClean="0"/>
              <a:t>Food Waste Diversion Plan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1" y="1879600"/>
            <a:ext cx="8457095" cy="40259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endParaRPr lang="en-US" sz="3200" dirty="0"/>
          </a:p>
          <a:p>
            <a:pPr marL="0" lvl="0" indent="0">
              <a:lnSpc>
                <a:spcPct val="160000"/>
              </a:lnSpc>
              <a:buNone/>
            </a:pPr>
            <a:r>
              <a:rPr lang="en-US" sz="3200" b="1" dirty="0" smtClean="0"/>
              <a:t>October 1, 2020 </a:t>
            </a:r>
            <a:r>
              <a:rPr lang="en-US" sz="3200" dirty="0" smtClean="0"/>
              <a:t>- Ecology will partner with the Departments of Health and Agriculture to develop and adopt a state wasted food reduction and food waste diversion plan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"/>
    </mc:Choice>
    <mc:Fallback xmlns="">
      <p:transition spd="slow" advTm="2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0" y="0"/>
            <a:ext cx="50253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3435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Food Waste - Implementation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1" y="1520190"/>
            <a:ext cx="8007349" cy="469804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sz="3200" dirty="0" smtClean="0"/>
          </a:p>
          <a:p>
            <a:pPr>
              <a:spcAft>
                <a:spcPts val="1200"/>
              </a:spcAft>
            </a:pPr>
            <a:r>
              <a:rPr lang="en-US" sz="4000" dirty="0" smtClean="0"/>
              <a:t>Contract process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Assemble a stakeholder and interested parties group and solicit feedback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Study – Commerce independent evaluation of the state’s  food waste and wasted food management system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Develop and implement the plan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Legislative report</a:t>
            </a:r>
            <a:endParaRPr lang="en-US" b="1" dirty="0"/>
          </a:p>
          <a:p>
            <a:pPr marL="0" lv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4"/>
    </mc:Choice>
    <mc:Fallback xmlns="">
      <p:transition spd="slow" advTm="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5" y="0"/>
            <a:ext cx="100749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09043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HB 1652 Paint Product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17700"/>
            <a:ext cx="9607826" cy="36283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Requires paint producers selling in or into Washington to participate in a state paint stewardship plan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3200" dirty="0" smtClean="0"/>
              <a:t>A paint stewardship organization will implement this bill with Ecology providing oversight 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"/>
    </mc:Choice>
    <mc:Fallback xmlns="">
      <p:transition spd="slow" advTm="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591"/>
            <a:ext cx="10972800" cy="17095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HB </a:t>
            </a:r>
            <a:r>
              <a:rPr lang="en-US" dirty="0"/>
              <a:t>1569 Marketing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Degradability </a:t>
            </a:r>
            <a:r>
              <a:rPr lang="en-US" dirty="0"/>
              <a:t>of Products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2" y="1879599"/>
            <a:ext cx="10057293" cy="4163391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en-US" sz="5100" dirty="0" smtClean="0"/>
              <a:t>Requires environmental marketing claims for plastic products to follow specific standards for </a:t>
            </a:r>
            <a:r>
              <a:rPr lang="en-US" sz="5100" dirty="0" err="1" smtClean="0"/>
              <a:t>compostability</a:t>
            </a:r>
            <a:r>
              <a:rPr lang="en-US" sz="5100" dirty="0" smtClean="0"/>
              <a:t> and biodegradability</a:t>
            </a:r>
          </a:p>
          <a:p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Prohibits the sale of packaging with misleading terms </a:t>
            </a:r>
          </a:p>
          <a:p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In effect July 1, 2020 </a:t>
            </a:r>
          </a:p>
          <a:p>
            <a:pPr marL="0" lv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97756" y="4164496"/>
            <a:ext cx="5141843" cy="2541104"/>
            <a:chOff x="3771900" y="485774"/>
            <a:chExt cx="1810138" cy="1028700"/>
          </a:xfrm>
          <a:solidFill>
            <a:srgbClr val="00FF00"/>
          </a:solidFill>
        </p:grpSpPr>
        <p:sp>
          <p:nvSpPr>
            <p:cNvPr id="8" name="Rectangle 7"/>
            <p:cNvSpPr/>
            <p:nvPr/>
          </p:nvSpPr>
          <p:spPr>
            <a:xfrm>
              <a:off x="3771900" y="485774"/>
              <a:ext cx="1714499" cy="10287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158277"/>
                <a:satOff val="-19187"/>
                <a:lumOff val="706"/>
                <a:alphaOff val="0"/>
              </a:schemeClr>
            </a:fillRef>
            <a:effectRef idx="0">
              <a:schemeClr val="accent4">
                <a:hueOff val="4158277"/>
                <a:satOff val="-19187"/>
                <a:lumOff val="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867539" y="485774"/>
              <a:ext cx="1714499" cy="1028700"/>
            </a:xfrm>
            <a:prstGeom prst="rect">
              <a:avLst/>
            </a:prstGeom>
            <a:grpFill/>
            <a:scene3d>
              <a:camera prst="isometricOffAxis1Right"/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kern="1200" dirty="0" smtClean="0">
                  <a:latin typeface="Berlin Sans FB" panose="020E0602020502020306" pitchFamily="34" charset="0"/>
                </a:rPr>
                <a:t>100% </a:t>
              </a:r>
              <a:r>
                <a:rPr lang="en-US" sz="5400" kern="1200" dirty="0" smtClean="0">
                  <a:latin typeface="Berlin Sans FB" panose="020E0602020502020306" pitchFamily="34" charset="0"/>
                </a:rPr>
                <a:t>Biodegradable </a:t>
              </a:r>
              <a:r>
                <a:rPr lang="en-US" sz="5400" kern="1200" dirty="0">
                  <a:latin typeface="Berlin Sans FB" panose="020E0602020502020306" pitchFamily="34" charset="0"/>
                </a:rPr>
                <a:t>&amp; Compostable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6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3"/>
    </mc:Choice>
    <mc:Fallback xmlns="">
      <p:transition spd="slow" advTm="7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Bills related to solid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53653"/>
            <a:ext cx="11277600" cy="4307304"/>
          </a:xfrm>
        </p:spPr>
        <p:txBody>
          <a:bodyPr>
            <a:normAutofit/>
          </a:bodyPr>
          <a:lstStyle/>
          <a:p>
            <a:r>
              <a:rPr lang="en-US" sz="3800" dirty="0" smtClean="0"/>
              <a:t>HB 1543 Sustainable Recycling</a:t>
            </a:r>
          </a:p>
          <a:p>
            <a:r>
              <a:rPr lang="en-US" sz="3800" dirty="0" smtClean="0"/>
              <a:t>SB 5397 Plastic Packaging</a:t>
            </a:r>
          </a:p>
          <a:p>
            <a:r>
              <a:rPr lang="en-US" sz="3800" dirty="0" smtClean="0"/>
              <a:t>HB 1114 Food Waste </a:t>
            </a:r>
          </a:p>
          <a:p>
            <a:r>
              <a:rPr lang="en-US" sz="3800" dirty="0" smtClean="0"/>
              <a:t>HB 1652 Paint Stewardship</a:t>
            </a:r>
          </a:p>
          <a:p>
            <a:r>
              <a:rPr lang="en-US" sz="3800" dirty="0" smtClean="0"/>
              <a:t>HB 1569 Marketing Degradability of Products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4"/>
    </mc:Choice>
    <mc:Fallback xmlns="">
      <p:transition spd="slow" advTm="2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42" y="1846838"/>
            <a:ext cx="4708358" cy="5011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HB 1543 Sustainable Recycling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6272"/>
            <a:ext cx="6368716" cy="4469893"/>
          </a:xfrm>
        </p:spPr>
        <p:txBody>
          <a:bodyPr>
            <a:normAutofit/>
          </a:bodyPr>
          <a:lstStyle/>
          <a:p>
            <a:endParaRPr lang="en-US" sz="11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Agency Request Legislation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Recycling Development Center </a:t>
            </a:r>
          </a:p>
          <a:p>
            <a:endParaRPr lang="en-US" sz="3200" dirty="0" smtClean="0"/>
          </a:p>
          <a:p>
            <a:r>
              <a:rPr lang="en-US" sz="3200" dirty="0" smtClean="0"/>
              <a:t>Contamination Reduction and Outreach Plans (CROPs) </a:t>
            </a:r>
          </a:p>
          <a:p>
            <a:endParaRPr lang="en-US" sz="11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0"/>
    </mc:Choice>
    <mc:Fallback xmlns="">
      <p:transition spd="slow" advTm="3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HB 1543 Sustainable Recycling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251" y="1355272"/>
            <a:ext cx="9292856" cy="4770894"/>
          </a:xfrm>
        </p:spPr>
        <p:txBody>
          <a:bodyPr>
            <a:normAutofit/>
          </a:bodyPr>
          <a:lstStyle/>
          <a:p>
            <a:endParaRPr lang="en-US" sz="1100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Recycling Development Center</a:t>
            </a:r>
          </a:p>
          <a:p>
            <a:pPr marL="0" indent="0" algn="ctr">
              <a:buNone/>
            </a:pPr>
            <a:r>
              <a:rPr lang="en-US" dirty="0" smtClean="0"/>
              <a:t>…to </a:t>
            </a:r>
            <a:r>
              <a:rPr lang="en-US" dirty="0"/>
              <a:t>research, incentivize,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</a:t>
            </a:r>
            <a:r>
              <a:rPr lang="en-US" dirty="0"/>
              <a:t>develop new markets and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expand </a:t>
            </a:r>
            <a:r>
              <a:rPr lang="en-US" dirty="0"/>
              <a:t>existing markets </a:t>
            </a:r>
            <a:r>
              <a:rPr lang="en-US" dirty="0" smtClean="0"/>
              <a:t>for </a:t>
            </a:r>
          </a:p>
          <a:p>
            <a:pPr marL="0" indent="0" algn="ctr">
              <a:buNone/>
            </a:pPr>
            <a:r>
              <a:rPr lang="en-US" dirty="0" smtClean="0"/>
              <a:t>recycled </a:t>
            </a:r>
            <a:r>
              <a:rPr lang="en-US" dirty="0"/>
              <a:t>commodities and recycling </a:t>
            </a:r>
            <a:r>
              <a:rPr lang="en-US" dirty="0" smtClean="0"/>
              <a:t>facilities</a:t>
            </a:r>
            <a:endParaRPr lang="en-US" sz="11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"/>
    </mc:Choice>
    <mc:Fallback xmlns="">
      <p:transition spd="slow" advTm="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274638"/>
            <a:ext cx="1141171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Waste </a:t>
            </a:r>
            <a:r>
              <a:rPr lang="en-US" dirty="0" smtClean="0"/>
              <a:t>Reduction, Recycling,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Litter </a:t>
            </a:r>
            <a:r>
              <a:rPr lang="en-US" dirty="0"/>
              <a:t>Control </a:t>
            </a:r>
            <a:r>
              <a:rPr lang="en-US" dirty="0" smtClean="0"/>
              <a:t>Account (WRRLCA)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865377"/>
            <a:ext cx="10659394" cy="397064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Litter tax created in 1971 to prevent and pick up litter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0.015-percent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tax on retail sales of commonly littered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items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Supports 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litter prevention and pickup and waste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reduction and recycling programs </a:t>
            </a:r>
          </a:p>
        </p:txBody>
      </p:sp>
    </p:spTree>
    <p:extLst>
      <p:ext uri="{BB962C8B-B14F-4D97-AF65-F5344CB8AC3E}">
        <p14:creationId xmlns:p14="http://schemas.microsoft.com/office/powerpoint/2010/main" val="20825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987"/>
          <a:stretch/>
        </p:blipFill>
        <p:spPr>
          <a:xfrm>
            <a:off x="5357520" y="1460249"/>
            <a:ext cx="6834480" cy="5397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 Reduction, Recycling, and Litter Control Account (WRRLCA)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51" y="2359788"/>
            <a:ext cx="8621682" cy="359867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b="1" dirty="0" smtClean="0"/>
              <a:t>40 percent </a:t>
            </a:r>
            <a:r>
              <a:rPr lang="en-US" sz="3200" dirty="0" smtClean="0"/>
              <a:t>to </a:t>
            </a:r>
            <a:r>
              <a:rPr lang="en-US" sz="3200" dirty="0"/>
              <a:t>Ecology and other agencies for litter </a:t>
            </a:r>
            <a:r>
              <a:rPr lang="en-US" sz="3200" dirty="0" smtClean="0"/>
              <a:t>pick up </a:t>
            </a:r>
            <a:r>
              <a:rPr lang="en-US" sz="3200" dirty="0"/>
              <a:t>and </a:t>
            </a:r>
            <a:r>
              <a:rPr lang="en-US" sz="3200" dirty="0" smtClean="0"/>
              <a:t>prevention</a:t>
            </a:r>
          </a:p>
          <a:p>
            <a:pPr lvl="0"/>
            <a:endParaRPr lang="en-US" sz="1200" dirty="0"/>
          </a:p>
          <a:p>
            <a:pPr lvl="0"/>
            <a:r>
              <a:rPr lang="en-US" sz="3200" b="1" dirty="0" smtClean="0"/>
              <a:t>40 percent </a:t>
            </a:r>
            <a:r>
              <a:rPr lang="en-US" sz="3200" dirty="0"/>
              <a:t>to Ecology for </a:t>
            </a:r>
            <a:r>
              <a:rPr lang="en-US" sz="3200" dirty="0" smtClean="0"/>
              <a:t>waste reduction and recycling programs</a:t>
            </a:r>
            <a:r>
              <a:rPr lang="en-US" sz="3200" dirty="0"/>
              <a:t>, </a:t>
            </a:r>
            <a:r>
              <a:rPr lang="en-US" sz="3200" dirty="0" smtClean="0"/>
              <a:t>education</a:t>
            </a:r>
            <a:r>
              <a:rPr lang="en-US" sz="3200" dirty="0"/>
              <a:t>, </a:t>
            </a:r>
            <a:r>
              <a:rPr lang="en-US" sz="3200" dirty="0" smtClean="0"/>
              <a:t>outreach</a:t>
            </a:r>
          </a:p>
          <a:p>
            <a:pPr lvl="0"/>
            <a:endParaRPr lang="en-US" sz="1100" dirty="0"/>
          </a:p>
          <a:p>
            <a:pPr lvl="0"/>
            <a:r>
              <a:rPr lang="en-US" sz="3200" b="1" dirty="0"/>
              <a:t>20 percent </a:t>
            </a:r>
            <a:r>
              <a:rPr lang="en-US" sz="3200" dirty="0"/>
              <a:t>to local governments for litter pick up on city and county </a:t>
            </a:r>
            <a:r>
              <a:rPr lang="en-US" sz="3200" dirty="0" smtClean="0"/>
              <a:t>roads and WRRED grants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8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12178"/>
          <a:stretch/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072" y="274637"/>
            <a:ext cx="8801099" cy="184746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Recycling Development Center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072" y="1897811"/>
            <a:ext cx="9007928" cy="408139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endParaRPr lang="en-US" sz="3200" dirty="0" smtClean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Ecology &amp; the Department of Commerce collaboration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Advisory board </a:t>
            </a:r>
            <a:r>
              <a:rPr lang="en-US" sz="3200" dirty="0"/>
              <a:t>of public and private sector </a:t>
            </a:r>
            <a:r>
              <a:rPr lang="en-US" sz="3200" dirty="0" smtClean="0"/>
              <a:t>stakeholders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Interagency Agreement with Commerce  </a:t>
            </a:r>
            <a:endParaRPr lang="en-US" sz="3200" dirty="0"/>
          </a:p>
          <a:p>
            <a:pPr marL="0" lvl="0" indent="0">
              <a:buNone/>
            </a:pPr>
            <a:endParaRPr lang="en-US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8"/>
    </mc:Choice>
    <mc:Fallback xmlns="">
      <p:transition spd="slow" advTm="3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Recycling Development Center	</a:t>
            </a:r>
            <a:br>
              <a:rPr lang="en-US" dirty="0" smtClean="0"/>
            </a:b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507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 smtClean="0">
                <a:solidFill>
                  <a:schemeClr val="accent1"/>
                </a:solidFill>
              </a:rPr>
              <a:t>Advisory Board</a:t>
            </a:r>
            <a:endParaRPr lang="en-US" sz="4100" dirty="0">
              <a:solidFill>
                <a:schemeClr val="accent1"/>
              </a:solidFill>
            </a:endParaRPr>
          </a:p>
          <a:p>
            <a:pPr lvl="1"/>
            <a:r>
              <a:rPr lang="en-US" sz="2900" dirty="0" smtClean="0"/>
              <a:t>Cities</a:t>
            </a:r>
            <a:endParaRPr lang="en-US" sz="2900" dirty="0"/>
          </a:p>
          <a:p>
            <a:pPr lvl="1"/>
            <a:r>
              <a:rPr lang="en-US" sz="2900" dirty="0" smtClean="0"/>
              <a:t>Eastside counties</a:t>
            </a:r>
          </a:p>
          <a:p>
            <a:pPr lvl="1"/>
            <a:r>
              <a:rPr lang="en-US" sz="2900" dirty="0" smtClean="0"/>
              <a:t>Westside counties</a:t>
            </a:r>
          </a:p>
          <a:p>
            <a:pPr lvl="1"/>
            <a:r>
              <a:rPr lang="en-US" sz="2900" dirty="0" smtClean="0"/>
              <a:t>Public interest groups</a:t>
            </a:r>
          </a:p>
          <a:p>
            <a:pPr lvl="1"/>
            <a:r>
              <a:rPr lang="en-US" sz="2900" dirty="0" smtClean="0"/>
              <a:t>Three </a:t>
            </a:r>
            <a:r>
              <a:rPr lang="en-US" sz="2900" dirty="0"/>
              <a:t>members from universities or state and federal research </a:t>
            </a:r>
            <a:r>
              <a:rPr lang="en-US" sz="2900" dirty="0" smtClean="0"/>
              <a:t>institutions</a:t>
            </a:r>
          </a:p>
          <a:p>
            <a:pPr lvl="1"/>
            <a:r>
              <a:rPr lang="en-US" sz="2900" dirty="0" smtClean="0"/>
              <a:t>Up </a:t>
            </a:r>
            <a:r>
              <a:rPr lang="en-US" sz="2900" dirty="0"/>
              <a:t>to seven private sector members to represent </a:t>
            </a:r>
            <a:r>
              <a:rPr lang="en-US" sz="2900" dirty="0" smtClean="0"/>
              <a:t>the </a:t>
            </a:r>
            <a:r>
              <a:rPr lang="en-US" sz="2900" dirty="0"/>
              <a:t>recycling materials system, including: </a:t>
            </a:r>
            <a:endParaRPr lang="en-US" sz="2900" dirty="0" smtClean="0"/>
          </a:p>
          <a:p>
            <a:pPr lvl="2"/>
            <a:r>
              <a:rPr lang="en-US" sz="2900" dirty="0" smtClean="0"/>
              <a:t>manufacturing </a:t>
            </a:r>
            <a:r>
              <a:rPr lang="en-US" sz="2900" dirty="0"/>
              <a:t>and </a:t>
            </a:r>
            <a:r>
              <a:rPr lang="en-US" sz="2900" dirty="0" smtClean="0"/>
              <a:t>packaging</a:t>
            </a:r>
          </a:p>
          <a:p>
            <a:pPr lvl="2"/>
            <a:r>
              <a:rPr lang="en-US" sz="2900" dirty="0" smtClean="0"/>
              <a:t>solid </a:t>
            </a:r>
            <a:r>
              <a:rPr lang="en-US" sz="2900" dirty="0"/>
              <a:t>waste </a:t>
            </a:r>
            <a:r>
              <a:rPr lang="en-US" sz="2900" dirty="0" smtClean="0"/>
              <a:t>management</a:t>
            </a:r>
          </a:p>
          <a:p>
            <a:pPr lvl="2"/>
            <a:r>
              <a:rPr lang="en-US" sz="2900" dirty="0" smtClean="0"/>
              <a:t>At </a:t>
            </a:r>
            <a:r>
              <a:rPr lang="en-US" sz="2900" dirty="0"/>
              <a:t>least one not-for-profit organization familiar with innovative recycling solutions used internationally in Scandinavia, China, and other </a:t>
            </a:r>
            <a:r>
              <a:rPr lang="en-US" sz="2900" dirty="0" smtClean="0"/>
              <a:t>countries  </a:t>
            </a:r>
            <a:endParaRPr lang="en-US" sz="2900" dirty="0"/>
          </a:p>
          <a:p>
            <a:pPr lvl="1"/>
            <a:r>
              <a:rPr lang="en-US" sz="2900" dirty="0" smtClean="0"/>
              <a:t>UTC chair </a:t>
            </a:r>
            <a:r>
              <a:rPr lang="en-US" sz="2900" dirty="0"/>
              <a:t>or designee </a:t>
            </a:r>
            <a:r>
              <a:rPr lang="en-US" sz="2900" dirty="0" smtClean="0"/>
              <a:t>(nonvoting) </a:t>
            </a:r>
            <a:endParaRPr lang="en-US" sz="2900" dirty="0"/>
          </a:p>
          <a:p>
            <a:endParaRPr lang="en-US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7"/>
    </mc:Choice>
    <mc:Fallback xmlns="">
      <p:transition spd="slow" advTm="2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Contamination Reduction and Outreach Plans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417638"/>
            <a:ext cx="11598442" cy="470852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State </a:t>
            </a:r>
            <a:r>
              <a:rPr lang="en-US" dirty="0" smtClean="0"/>
              <a:t>and Local  CROPs</a:t>
            </a:r>
          </a:p>
          <a:p>
            <a:pPr lvl="1"/>
            <a:r>
              <a:rPr lang="en-US" dirty="0" smtClean="0"/>
              <a:t>Statewide by July 1, 2020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State to create guidance for local plans</a:t>
            </a:r>
          </a:p>
          <a:p>
            <a:pPr lvl="1"/>
            <a:r>
              <a:rPr lang="en-US" dirty="0" smtClean="0"/>
              <a:t>Local CROPs due in plans by July 1, 2021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Locals can use state plan</a:t>
            </a:r>
          </a:p>
          <a:p>
            <a:pPr lvl="2"/>
            <a:r>
              <a:rPr lang="en-US" dirty="0" smtClean="0"/>
              <a:t>Counties under 25,000 exempt</a:t>
            </a:r>
          </a:p>
          <a:p>
            <a:pPr lvl="0"/>
            <a:endParaRPr lang="en-US" sz="1050" dirty="0"/>
          </a:p>
          <a:p>
            <a:pPr lvl="1"/>
            <a:r>
              <a:rPr lang="en-US" dirty="0" smtClean="0"/>
              <a:t> Can fund Local CROPS via</a:t>
            </a:r>
          </a:p>
          <a:p>
            <a:pPr lvl="2"/>
            <a:r>
              <a:rPr lang="en-US" dirty="0" smtClean="0"/>
              <a:t>Local Solid Waste Financial Assistance Grants</a:t>
            </a:r>
          </a:p>
          <a:p>
            <a:pPr lvl="2"/>
            <a:r>
              <a:rPr lang="en-US" dirty="0" smtClean="0"/>
              <a:t>Competitive WRRED grants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0"/>
    </mc:Choice>
    <mc:Fallback xmlns="">
      <p:transition spd="slow" advTm="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877</Words>
  <Application>Microsoft Office PowerPoint</Application>
  <PresentationFormat>Widescreen</PresentationFormat>
  <Paragraphs>155</Paragraphs>
  <Slides>18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Kaiti Std R</vt:lpstr>
      <vt:lpstr>Arial</vt:lpstr>
      <vt:lpstr>Berlin Sans FB</vt:lpstr>
      <vt:lpstr>Calibri</vt:lpstr>
      <vt:lpstr>Cambria</vt:lpstr>
      <vt:lpstr>Century Gothic</vt:lpstr>
      <vt:lpstr>Rockwell</vt:lpstr>
      <vt:lpstr>Symbol</vt:lpstr>
      <vt:lpstr>Times New Roman</vt:lpstr>
      <vt:lpstr>5_Office Theme</vt:lpstr>
      <vt:lpstr>1_Office Theme</vt:lpstr>
      <vt:lpstr>2019 Legislative Session Solid Waste Advisory Committee </vt:lpstr>
      <vt:lpstr>2019 Bills related to solid waste </vt:lpstr>
      <vt:lpstr>HB 1543 Sustainable Recycling </vt:lpstr>
      <vt:lpstr>HB 1543 Sustainable Recycling </vt:lpstr>
      <vt:lpstr>Waste Reduction, Recycling, and  Litter Control Account (WRRLCA)</vt:lpstr>
      <vt:lpstr>Waste Reduction, Recycling, and Litter Control Account (WRRLCA)</vt:lpstr>
      <vt:lpstr>Recycling Development Center </vt:lpstr>
      <vt:lpstr>Recycling Development Center  Implementation</vt:lpstr>
      <vt:lpstr>Contamination Reduction and Outreach Plans</vt:lpstr>
      <vt:lpstr>SB 5397 Plastic Packaging</vt:lpstr>
      <vt:lpstr>SB 5397 Plastic Packaging</vt:lpstr>
      <vt:lpstr>Plastic Packaging - Implementation</vt:lpstr>
      <vt:lpstr>Plastic Packaging - Implementation</vt:lpstr>
      <vt:lpstr>HB 1114 Food Waste</vt:lpstr>
      <vt:lpstr>State Wasted Food Reduction and  Food Waste Diversion Plan  </vt:lpstr>
      <vt:lpstr>Food Waste - Implementation  </vt:lpstr>
      <vt:lpstr>HB 1652 Paint Product Stewardship</vt:lpstr>
      <vt:lpstr>HB 1569 Marketing  Degradability of Products 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Recycling Bill</dc:title>
  <dc:creator>Robertson, Julie (ECY)</dc:creator>
  <cp:lastModifiedBy>Robertson, Julie (ECY)</cp:lastModifiedBy>
  <cp:revision>115</cp:revision>
  <cp:lastPrinted>2019-04-25T18:46:04Z</cp:lastPrinted>
  <dcterms:created xsi:type="dcterms:W3CDTF">2016-05-31T18:51:19Z</dcterms:created>
  <dcterms:modified xsi:type="dcterms:W3CDTF">2019-05-14T17:41:06Z</dcterms:modified>
</cp:coreProperties>
</file>