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octet-stream"/>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7" d="100"/>
          <a:sy n="107" d="100"/>
        </p:scale>
        <p:origin x="6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pt idx="0">
                  <c:v>Q2</c:v>
                </c:pt>
              </c:strCache>
            </c:strRef>
          </c:tx>
          <c:invertIfNegative val="1"/>
          <c:dPt>
            <c:idx val="0"/>
            <c:invertIfNegative val="1"/>
            <c:bubble3D val="0"/>
            <c:spPr>
              <a:solidFill>
                <a:schemeClr val="accent1">
                  <a:lumMod val="20000"/>
                  <a:lumOff val="40000"/>
                </a:schemeClr>
              </a:solidFill>
            </c:spPr>
            <c:extLst>
              <c:ext xmlns:c16="http://schemas.microsoft.com/office/drawing/2014/chart" uri="{C3380CC4-5D6E-409C-BE32-E72D297353CC}">
                <c16:uniqueId val="{00000001-72EE-4297-A847-FA4B00C216AC}"/>
              </c:ext>
            </c:extLst>
          </c:dPt>
          <c:dPt>
            <c:idx val="1"/>
            <c:invertIfNegative val="1"/>
            <c:bubble3D val="0"/>
            <c:spPr>
              <a:solidFill>
                <a:schemeClr val="accent2">
                  <a:lumMod val="20000"/>
                  <a:lumOff val="40000"/>
                </a:schemeClr>
              </a:solidFill>
            </c:spPr>
            <c:extLst>
              <c:ext xmlns:c16="http://schemas.microsoft.com/office/drawing/2014/chart" uri="{C3380CC4-5D6E-409C-BE32-E72D297353CC}">
                <c16:uniqueId val="{00000003-72EE-4297-A847-FA4B00C216AC}"/>
              </c:ext>
            </c:extLst>
          </c:dPt>
          <c:dPt>
            <c:idx val="2"/>
            <c:invertIfNegative val="1"/>
            <c:bubble3D val="0"/>
            <c:spPr>
              <a:solidFill>
                <a:schemeClr val="accent3">
                  <a:lumMod val="20000"/>
                  <a:lumOff val="40000"/>
                </a:schemeClr>
              </a:solidFill>
            </c:spPr>
            <c:extLst>
              <c:ext xmlns:c16="http://schemas.microsoft.com/office/drawing/2014/chart" uri="{C3380CC4-5D6E-409C-BE32-E72D297353CC}">
                <c16:uniqueId val="{00000005-72EE-4297-A847-FA4B00C216AC}"/>
              </c:ext>
            </c:extLst>
          </c:dPt>
          <c:dPt>
            <c:idx val="3"/>
            <c:invertIfNegative val="1"/>
            <c:bubble3D val="0"/>
            <c:spPr>
              <a:solidFill>
                <a:schemeClr val="accent4">
                  <a:lumMod val="20000"/>
                  <a:lumOff val="40000"/>
                </a:schemeClr>
              </a:solidFill>
            </c:spPr>
            <c:extLst>
              <c:ext xmlns:c16="http://schemas.microsoft.com/office/drawing/2014/chart" uri="{C3380CC4-5D6E-409C-BE32-E72D297353CC}">
                <c16:uniqueId val="{00000007-72EE-4297-A847-FA4B00C216AC}"/>
              </c:ext>
            </c:extLst>
          </c:dPt>
          <c:dPt>
            <c:idx val="4"/>
            <c:invertIfNegative val="1"/>
            <c:bubble3D val="0"/>
            <c:spPr>
              <a:solidFill>
                <a:schemeClr val="accent5">
                  <a:lumMod val="20000"/>
                  <a:lumOff val="40000"/>
                </a:schemeClr>
              </a:solidFill>
            </c:spPr>
            <c:extLst>
              <c:ext xmlns:c16="http://schemas.microsoft.com/office/drawing/2014/chart" uri="{C3380CC4-5D6E-409C-BE32-E72D297353CC}">
                <c16:uniqueId val="{00000009-72EE-4297-A847-FA4B00C216AC}"/>
              </c:ext>
            </c:extLst>
          </c:dPt>
          <c:dPt>
            <c:idx val="5"/>
            <c:invertIfNegative val="1"/>
            <c:bubble3D val="0"/>
            <c:spPr>
              <a:solidFill>
                <a:schemeClr val="accent6">
                  <a:lumMod val="20000"/>
                  <a:lumOff val="40000"/>
                </a:schemeClr>
              </a:solidFill>
            </c:spPr>
            <c:extLst>
              <c:ext xmlns:c16="http://schemas.microsoft.com/office/drawing/2014/chart" uri="{C3380CC4-5D6E-409C-BE32-E72D297353CC}">
                <c16:uniqueId val="{0000000B-72EE-4297-A847-FA4B00C216AC}"/>
              </c:ext>
            </c:extLst>
          </c:dPt>
          <c:dPt>
            <c:idx val="6"/>
            <c:invertIfNegative val="1"/>
            <c:bubble3D val="0"/>
            <c:spPr>
              <a:solidFill>
                <a:schemeClr val="accent1">
                  <a:lumMod val="30000"/>
                  <a:lumOff val="40000"/>
                </a:schemeClr>
              </a:solidFill>
            </c:spPr>
            <c:extLst>
              <c:ext xmlns:c16="http://schemas.microsoft.com/office/drawing/2014/chart" uri="{C3380CC4-5D6E-409C-BE32-E72D297353CC}">
                <c16:uniqueId val="{0000000D-72EE-4297-A847-FA4B00C216AC}"/>
              </c:ext>
            </c:extLst>
          </c:dPt>
          <c:dPt>
            <c:idx val="7"/>
            <c:invertIfNegative val="1"/>
            <c:bubble3D val="0"/>
            <c:spPr>
              <a:solidFill>
                <a:schemeClr val="accent2">
                  <a:lumMod val="30000"/>
                  <a:lumOff val="40000"/>
                </a:schemeClr>
              </a:solidFill>
            </c:spPr>
            <c:extLst>
              <c:ext xmlns:c16="http://schemas.microsoft.com/office/drawing/2014/chart" uri="{C3380CC4-5D6E-409C-BE32-E72D297353CC}">
                <c16:uniqueId val="{0000000F-72EE-4297-A847-FA4B00C216AC}"/>
              </c:ext>
            </c:extLst>
          </c:dPt>
          <c:dPt>
            <c:idx val="8"/>
            <c:invertIfNegative val="1"/>
            <c:bubble3D val="0"/>
            <c:spPr>
              <a:solidFill>
                <a:schemeClr val="accent3">
                  <a:lumMod val="30000"/>
                  <a:lumOff val="40000"/>
                </a:schemeClr>
              </a:solidFill>
            </c:spPr>
            <c:extLst>
              <c:ext xmlns:c16="http://schemas.microsoft.com/office/drawing/2014/chart" uri="{C3380CC4-5D6E-409C-BE32-E72D297353CC}">
                <c16:uniqueId val="{00000011-72EE-4297-A847-FA4B00C216AC}"/>
              </c:ext>
            </c:extLst>
          </c:dPt>
          <c:dPt>
            <c:idx val="9"/>
            <c:invertIfNegative val="1"/>
            <c:bubble3D val="0"/>
            <c:spPr>
              <a:solidFill>
                <a:schemeClr val="accent4">
                  <a:lumMod val="30000"/>
                  <a:lumOff val="40000"/>
                </a:schemeClr>
              </a:solidFill>
            </c:spPr>
            <c:extLst>
              <c:ext xmlns:c16="http://schemas.microsoft.com/office/drawing/2014/chart" uri="{C3380CC4-5D6E-409C-BE32-E72D297353CC}">
                <c16:uniqueId val="{00000013-72EE-4297-A847-FA4B00C216AC}"/>
              </c:ext>
            </c:extLst>
          </c:dPt>
          <c:dPt>
            <c:idx val="10"/>
            <c:invertIfNegative val="1"/>
            <c:bubble3D val="0"/>
            <c:spPr>
              <a:solidFill>
                <a:schemeClr val="accent5">
                  <a:lumMod val="30000"/>
                  <a:lumOff val="40000"/>
                </a:schemeClr>
              </a:solidFill>
            </c:spPr>
            <c:extLst>
              <c:ext xmlns:c16="http://schemas.microsoft.com/office/drawing/2014/chart" uri="{C3380CC4-5D6E-409C-BE32-E72D297353CC}">
                <c16:uniqueId val="{00000015-72EE-4297-A847-FA4B00C216AC}"/>
              </c:ext>
            </c:extLst>
          </c:dPt>
          <c:cat>
            <c:strRef>
              <c:f>Sheet1!$A$2:$A$12</c:f>
              <c:strCache>
                <c:ptCount val="11"/>
                <c:pt idx="0">
                  <c:v>Half-page or postcard handout for events</c:v>
                </c:pt>
                <c:pt idx="1">
                  <c:v>Website content (graphics and copy)</c:v>
                </c:pt>
                <c:pt idx="2">
                  <c:v>Static social media graphics and copy</c:v>
                </c:pt>
                <c:pt idx="3">
                  <c:v>Direct mail postcard</c:v>
                </c:pt>
                <c:pt idx="4">
                  <c:v>Cart tag addressing specific contamination behavior -- could be a behavior other than "empty, clean, dry"</c:v>
                </c:pt>
                <c:pt idx="5">
                  <c:v>Bill insert</c:v>
                </c:pt>
                <c:pt idx="6">
                  <c:v>One-page handout for events</c:v>
                </c:pt>
                <c:pt idx="7">
                  <c:v>Newsletter copy</c:v>
                </c:pt>
                <c:pt idx="8">
                  <c:v>Direct mail 8.5 X 11 trifold</c:v>
                </c:pt>
                <c:pt idx="9">
                  <c:v>Transit ads</c:v>
                </c:pt>
                <c:pt idx="10">
                  <c:v>Event banner</c:v>
                </c:pt>
              </c:strCache>
            </c:strRef>
          </c:cat>
          <c:val>
            <c:numRef>
              <c:f>Sheet1!$B$2:$B$12</c:f>
              <c:numCache>
                <c:formatCode>General;General;;</c:formatCode>
                <c:ptCount val="11"/>
                <c:pt idx="0">
                  <c:v>170</c:v>
                </c:pt>
                <c:pt idx="1">
                  <c:v>169</c:v>
                </c:pt>
                <c:pt idx="2">
                  <c:v>166</c:v>
                </c:pt>
                <c:pt idx="3">
                  <c:v>159</c:v>
                </c:pt>
                <c:pt idx="4">
                  <c:v>148</c:v>
                </c:pt>
                <c:pt idx="5">
                  <c:v>145</c:v>
                </c:pt>
                <c:pt idx="6">
                  <c:v>133</c:v>
                </c:pt>
                <c:pt idx="7">
                  <c:v>131</c:v>
                </c:pt>
                <c:pt idx="8">
                  <c:v>106</c:v>
                </c:pt>
                <c:pt idx="9">
                  <c:v>101</c:v>
                </c:pt>
                <c:pt idx="10">
                  <c:v>90</c:v>
                </c:pt>
              </c:numCache>
            </c:numRef>
          </c:val>
          <c:extLst>
            <c:ext xmlns:c16="http://schemas.microsoft.com/office/drawing/2014/chart" uri="{C3380CC4-5D6E-409C-BE32-E72D297353CC}">
              <c16:uniqueId val="{00000016-72EE-4297-A847-FA4B00C216AC}"/>
            </c:ext>
          </c:extLst>
        </c:ser>
        <c:dLbls>
          <c:showLegendKey val="0"/>
          <c:showVal val="0"/>
          <c:showCatName val="0"/>
          <c:showSerName val="0"/>
          <c:showPercent val="0"/>
          <c:showBubbleSize val="0"/>
        </c:dLbls>
        <c:gapWidth val="100"/>
        <c:overlap val="100"/>
        <c:axId val="1920647120"/>
        <c:axId val="1920642064"/>
      </c:barChart>
      <c:valAx>
        <c:axId val="1920642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General;;" sourceLinked="1"/>
        <c:majorTickMark val="none"/>
        <c:minorTickMark val="none"/>
        <c:tickLblPos val="nextTo"/>
        <c:crossAx val="1920647120"/>
        <c:crosses val="autoZero"/>
        <c:crossBetween val="between"/>
      </c:valAx>
      <c:catAx>
        <c:axId val="19206471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920642064"/>
        <c:crosses val="autoZero"/>
        <c:auto val="1"/>
        <c:lblAlgn val="ctr"/>
        <c:lblOffset val="100"/>
        <c:noMultiLvlLbl val="1"/>
      </c:catAx>
      <c:spPr>
        <a:noFill/>
        <a:ln>
          <a:noFill/>
        </a:ln>
        <a:effectLst/>
      </c:spPr>
    </c:plotArea>
    <c:plotVisOnly val="1"/>
    <c:dispBlanksAs val="zero"/>
    <c:showDLblsOverMax val="1"/>
  </c:chart>
  <c:spPr>
    <a:noFill/>
    <a:ln>
      <a:noFill/>
    </a:ln>
    <a:effectLst/>
  </c:spPr>
  <c:txPr>
    <a:bodyPr/>
    <a:lstStyle/>
    <a:p>
      <a:pPr>
        <a:defRPr>
          <a:latin typeface="Calibri" charset="0"/>
          <a:ea typeface="Calibri" charset="0"/>
          <a:cs typeface="Calibri"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8EE29-216A-4CB1-8FA3-943AF4583A31}"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59D01-ECB9-4BA1-97C6-F5151DD9AFD9}" type="slidenum">
              <a:rPr lang="en-US" smtClean="0"/>
              <a:t>‹#›</a:t>
            </a:fld>
            <a:endParaRPr lang="en-US"/>
          </a:p>
        </p:txBody>
      </p:sp>
    </p:spTree>
    <p:extLst>
      <p:ext uri="{BB962C8B-B14F-4D97-AF65-F5344CB8AC3E}">
        <p14:creationId xmlns:p14="http://schemas.microsoft.com/office/powerpoint/2010/main" val="215943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of Ecology is currently working with Media Group C+C to launch a statewide education and outreach campaign focused on reducing contamination through the messaging “Empty, Clean, and Dry”. </a:t>
            </a:r>
            <a:endParaRPr lang="en-US" dirty="0"/>
          </a:p>
        </p:txBody>
      </p:sp>
      <p:sp>
        <p:nvSpPr>
          <p:cNvPr id="4" name="Slide Number Placeholder 3"/>
          <p:cNvSpPr>
            <a:spLocks noGrp="1"/>
          </p:cNvSpPr>
          <p:nvPr>
            <p:ph type="sldNum" sz="quarter" idx="10"/>
          </p:nvPr>
        </p:nvSpPr>
        <p:spPr/>
        <p:txBody>
          <a:bodyPr/>
          <a:lstStyle/>
          <a:p>
            <a:fld id="{AC0C5896-1FC9-467E-A083-C3CDAC939271}" type="slidenum">
              <a:rPr lang="en-US" smtClean="0"/>
              <a:t>1</a:t>
            </a:fld>
            <a:endParaRPr lang="en-US"/>
          </a:p>
        </p:txBody>
      </p:sp>
    </p:spTree>
    <p:extLst>
      <p:ext uri="{BB962C8B-B14F-4D97-AF65-F5344CB8AC3E}">
        <p14:creationId xmlns:p14="http://schemas.microsoft.com/office/powerpoint/2010/main" val="284247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 has</a:t>
            </a:r>
            <a:r>
              <a:rPr lang="en-US" baseline="0" dirty="0" smtClean="0"/>
              <a:t> been creating King County’s “Recycle Right” campaign since 2018 where they have been working with King County Solid Waste to generate messaging to inform King County Residents how to “recycle right”.</a:t>
            </a:r>
            <a:br>
              <a:rPr lang="en-US" baseline="0" dirty="0" smtClean="0"/>
            </a:br>
            <a:r>
              <a:rPr lang="en-US" baseline="0" dirty="0" smtClean="0"/>
              <a:t>Because this process was well underway when the Department of Ecology secured the funding to launch a statewide campaign, w</a:t>
            </a:r>
            <a:r>
              <a:rPr lang="en-US" dirty="0" smtClean="0"/>
              <a:t>e decided to build on King County’s Recycle Right campaign to ensure</a:t>
            </a:r>
            <a:r>
              <a:rPr lang="en-US" baseline="0" dirty="0" smtClean="0"/>
              <a:t> continuity throughout the state. That being said, Ecology is ensuring that the messaging and materials being developed for the Statewide campaign will be applicable throughout the state and it’s varied demographics.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C5896-1FC9-467E-A083-C3CDAC9392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61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C5896-1FC9-467E-A083-C3CDAC9392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2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E34B2-AF62-4797-A948-0195E643253B}" type="slidenum">
              <a:rPr lang="en-US" smtClean="0"/>
              <a:t>5</a:t>
            </a:fld>
            <a:endParaRPr lang="en-US"/>
          </a:p>
        </p:txBody>
      </p:sp>
    </p:spTree>
    <p:extLst>
      <p:ext uri="{BB962C8B-B14F-4D97-AF65-F5344CB8AC3E}">
        <p14:creationId xmlns:p14="http://schemas.microsoft.com/office/powerpoint/2010/main" val="417536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and what I am more excited for, C+C</a:t>
            </a:r>
            <a:r>
              <a:rPr lang="en-US" baseline="0" dirty="0" smtClean="0"/>
              <a:t> will be developing outreach toolkits for local municipalities to use and customize to their areas. This will include a social marketing plan for local program implementation and future statewide efforts. </a:t>
            </a:r>
            <a:endParaRPr lang="en-US" dirty="0"/>
          </a:p>
        </p:txBody>
      </p:sp>
      <p:sp>
        <p:nvSpPr>
          <p:cNvPr id="4" name="Slide Number Placeholder 3"/>
          <p:cNvSpPr>
            <a:spLocks noGrp="1"/>
          </p:cNvSpPr>
          <p:nvPr>
            <p:ph type="sldNum" sz="quarter" idx="5"/>
          </p:nvPr>
        </p:nvSpPr>
        <p:spPr/>
        <p:txBody>
          <a:bodyPr/>
          <a:lstStyle/>
          <a:p>
            <a:fld id="{AC0C5896-1FC9-467E-A083-C3CDAC939271}" type="slidenum">
              <a:rPr lang="en-US" smtClean="0"/>
              <a:t>8</a:t>
            </a:fld>
            <a:endParaRPr lang="en-US"/>
          </a:p>
        </p:txBody>
      </p:sp>
    </p:spTree>
    <p:extLst>
      <p:ext uri="{BB962C8B-B14F-4D97-AF65-F5344CB8AC3E}">
        <p14:creationId xmlns:p14="http://schemas.microsoft.com/office/powerpoint/2010/main" val="211389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recycle right outreach campaign, Ecology and its marketing firm are producing a toolkit for local government partners to download and customize for their own use. The toolkit will include several items already produced for the campaign including 30-second videos, 30-second radio spots, billboard artwork and digital banner ads.</a:t>
            </a:r>
          </a:p>
          <a:p>
            <a:endParaRPr lang="en-US" dirty="0"/>
          </a:p>
          <a:p>
            <a:r>
              <a:rPr lang="en-US" dirty="0"/>
              <a:t>To figure out what other items to include in the toolkit, we’re asking for your feedback. We’ve heard from 23 of you so far, and here are the preliminary results. This graph shows the relative priority of the potential toolkit items based on the prioritization exercise in the survey. A higher bar means higher priority.</a:t>
            </a:r>
          </a:p>
          <a:p>
            <a:endParaRPr lang="en-US" dirty="0"/>
          </a:p>
          <a:p>
            <a:r>
              <a:rPr lang="en-US" dirty="0"/>
              <a:t>While all the items are pretty close, the top items right now are:</a:t>
            </a:r>
          </a:p>
          <a:p>
            <a:pPr marL="228600" indent="-228600">
              <a:buFont typeface="+mj-lt"/>
              <a:buAutoNum type="arabicPeriod"/>
            </a:pPr>
            <a:r>
              <a:rPr lang="en-US" dirty="0"/>
              <a:t>A half-page or postcard handout for events</a:t>
            </a:r>
          </a:p>
          <a:p>
            <a:pPr marL="228600" indent="-228600">
              <a:buFont typeface="+mj-lt"/>
              <a:buAutoNum type="arabicPeriod"/>
            </a:pPr>
            <a:r>
              <a:rPr lang="en-US" dirty="0"/>
              <a:t>Website content (graphics and copy)</a:t>
            </a:r>
          </a:p>
          <a:p>
            <a:pPr marL="228600" indent="-228600">
              <a:buFont typeface="+mj-lt"/>
              <a:buAutoNum type="arabicPeriod"/>
            </a:pPr>
            <a:r>
              <a:rPr lang="en-US" dirty="0"/>
              <a:t>Static social media graphics and copy</a:t>
            </a:r>
          </a:p>
          <a:p>
            <a:pPr marL="0" indent="0">
              <a:buFont typeface="+mj-lt"/>
              <a:buNone/>
            </a:pPr>
            <a:endParaRPr lang="en-US" dirty="0"/>
          </a:p>
          <a:p>
            <a:pPr marL="0" indent="0">
              <a:buFont typeface="+mj-lt"/>
              <a:buNone/>
            </a:pPr>
            <a:r>
              <a:rPr lang="en-US" dirty="0"/>
              <a:t>If you’d like to provide your feedback, please complete the survey by Monday, April 29. I’ll resend the link out later today. We need to get rolling on producing these items, so your prompt feedback is appreciated!</a:t>
            </a:r>
          </a:p>
        </p:txBody>
      </p:sp>
      <p:sp>
        <p:nvSpPr>
          <p:cNvPr id="4" name="Slide Number Placeholder 3"/>
          <p:cNvSpPr>
            <a:spLocks noGrp="1"/>
          </p:cNvSpPr>
          <p:nvPr>
            <p:ph type="sldNum" sz="quarter" idx="5"/>
          </p:nvPr>
        </p:nvSpPr>
        <p:spPr/>
        <p:txBody>
          <a:bodyPr/>
          <a:lstStyle/>
          <a:p>
            <a:fld id="{AF5CC3C4-3FC2-4362-9188-066812617B32}" type="slidenum">
              <a:rPr lang="en-US" smtClean="0"/>
              <a:t>9</a:t>
            </a:fld>
            <a:endParaRPr lang="en-US"/>
          </a:p>
        </p:txBody>
      </p:sp>
    </p:spTree>
    <p:extLst>
      <p:ext uri="{BB962C8B-B14F-4D97-AF65-F5344CB8AC3E}">
        <p14:creationId xmlns:p14="http://schemas.microsoft.com/office/powerpoint/2010/main" val="225950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C671C-EA9A-4138-8339-C64758A1BB23}"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61735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C671C-EA9A-4138-8339-C64758A1BB23}"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22530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C671C-EA9A-4138-8339-C64758A1BB23}"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28930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IC">
    <p:bg>
      <p:bgPr>
        <a:solidFill>
          <a:schemeClr val="bg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1301083" y="952107"/>
            <a:ext cx="9753600" cy="3272855"/>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826950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TWO COLUM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p:cNvSpPr>
            <a:spLocks noGrp="1"/>
          </p:cNvSpPr>
          <p:nvPr>
            <p:ph type="body" sz="quarter" idx="12"/>
          </p:nvPr>
        </p:nvSpPr>
        <p:spPr>
          <a:xfrm>
            <a:off x="6233584"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0559143" y="5984788"/>
            <a:ext cx="1135476" cy="691331"/>
          </a:xfrm>
          <a:prstGeom prst="rect">
            <a:avLst/>
          </a:prstGeom>
        </p:spPr>
      </p:pic>
    </p:spTree>
    <p:extLst>
      <p:ext uri="{BB962C8B-B14F-4D97-AF65-F5344CB8AC3E}">
        <p14:creationId xmlns:p14="http://schemas.microsoft.com/office/powerpoint/2010/main" val="3330215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INGL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14"/>
          <p:cNvSpPr>
            <a:spLocks noGrp="1"/>
          </p:cNvSpPr>
          <p:nvPr>
            <p:ph type="body" sz="quarter" idx="11"/>
          </p:nvPr>
        </p:nvSpPr>
        <p:spPr>
          <a:xfrm>
            <a:off x="609600" y="1558925"/>
            <a:ext cx="1097280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0559143" y="5984788"/>
            <a:ext cx="1135476" cy="691331"/>
          </a:xfrm>
          <a:prstGeom prst="rect">
            <a:avLst/>
          </a:prstGeom>
        </p:spPr>
      </p:pic>
    </p:spTree>
    <p:extLst>
      <p:ext uri="{BB962C8B-B14F-4D97-AF65-F5344CB8AC3E}">
        <p14:creationId xmlns:p14="http://schemas.microsoft.com/office/powerpoint/2010/main" val="1631671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INGLE + GRAPHIC">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0" hasCustomPrompt="1"/>
          </p:nvPr>
        </p:nvSpPr>
        <p:spPr>
          <a:xfrm>
            <a:off x="6302645" y="1558182"/>
            <a:ext cx="5279755" cy="4238184"/>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a:t>
            </a:r>
            <a:br>
              <a:rPr lang="en-US" dirty="0"/>
            </a:br>
            <a:r>
              <a:rPr lang="en-US" dirty="0"/>
              <a:t>or click icon to add</a:t>
            </a:r>
          </a:p>
        </p:txBody>
      </p:sp>
      <p:sp>
        <p:nvSpPr>
          <p:cNvPr id="10"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0559143" y="5984788"/>
            <a:ext cx="1135476" cy="691331"/>
          </a:xfrm>
          <a:prstGeom prst="rect">
            <a:avLst/>
          </a:prstGeom>
        </p:spPr>
      </p:pic>
    </p:spTree>
    <p:extLst>
      <p:ext uri="{BB962C8B-B14F-4D97-AF65-F5344CB8AC3E}">
        <p14:creationId xmlns:p14="http://schemas.microsoft.com/office/powerpoint/2010/main" val="3077621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C671C-EA9A-4138-8339-C64758A1BB23}"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259868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4C671C-EA9A-4138-8339-C64758A1BB23}"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413082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4C671C-EA9A-4138-8339-C64758A1BB23}"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167635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C671C-EA9A-4138-8339-C64758A1BB23}"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13336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4C671C-EA9A-4138-8339-C64758A1BB23}"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88689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C671C-EA9A-4138-8339-C64758A1BB23}" type="datetimeFigureOut">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74189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4C671C-EA9A-4138-8339-C64758A1BB23}"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16211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4C671C-EA9A-4138-8339-C64758A1BB23}"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40176-A14E-466F-9856-D71C4C368CEA}" type="slidenum">
              <a:rPr lang="en-US" smtClean="0"/>
              <a:t>‹#›</a:t>
            </a:fld>
            <a:endParaRPr lang="en-US"/>
          </a:p>
        </p:txBody>
      </p:sp>
    </p:spTree>
    <p:extLst>
      <p:ext uri="{BB962C8B-B14F-4D97-AF65-F5344CB8AC3E}">
        <p14:creationId xmlns:p14="http://schemas.microsoft.com/office/powerpoint/2010/main" val="11289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C671C-EA9A-4138-8339-C64758A1BB23}" type="datetimeFigureOut">
              <a:rPr lang="en-US" smtClean="0"/>
              <a:t>5/13/2019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40176-A14E-466F-9856-D71C4C368CEA}" type="slidenum">
              <a:rPr lang="en-US" smtClean="0"/>
              <a:t>‹#›</a:t>
            </a:fld>
            <a:endParaRPr lang="en-US"/>
          </a:p>
        </p:txBody>
      </p:sp>
    </p:spTree>
    <p:extLst>
      <p:ext uri="{BB962C8B-B14F-4D97-AF65-F5344CB8AC3E}">
        <p14:creationId xmlns:p14="http://schemas.microsoft.com/office/powerpoint/2010/main" val="23871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913327E-4DF5-4007-8E4E-518703096D7C}"/>
              </a:ext>
            </a:extLst>
          </p:cNvPr>
          <p:cNvPicPr>
            <a:picLocks noGrp="1" noChangeAspect="1"/>
          </p:cNvPicPr>
          <p:nvPr>
            <p:ph type="pic" idx="10"/>
          </p:nvPr>
        </p:nvPicPr>
        <p:blipFill>
          <a:blip r:embed="rId3"/>
          <a:stretch>
            <a:fillRect/>
          </a:stretch>
        </p:blipFill>
        <p:spPr>
          <a:xfrm>
            <a:off x="2884557" y="952107"/>
            <a:ext cx="6545710" cy="3272855"/>
          </a:xfrm>
        </p:spPr>
      </p:pic>
      <p:sp>
        <p:nvSpPr>
          <p:cNvPr id="4" name="Subtitle 2"/>
          <p:cNvSpPr txBox="1">
            <a:spLocks/>
          </p:cNvSpPr>
          <p:nvPr/>
        </p:nvSpPr>
        <p:spPr>
          <a:xfrm>
            <a:off x="6220821" y="4983285"/>
            <a:ext cx="3601347" cy="969496"/>
          </a:xfrm>
          <a:prstGeom prst="rect">
            <a:avLst/>
          </a:prstGeom>
        </p:spPr>
        <p:txBody>
          <a:bodyPr anchor="ctr" anchorCtr="0">
            <a:spAutoFit/>
          </a:bodyPr>
          <a:lstStyle>
            <a:lvl1pPr marL="0" indent="0" algn="ctr" defTabSz="502920" rtl="0" eaLnBrk="1" latinLnBrk="0" hangingPunct="1">
              <a:spcBef>
                <a:spcPct val="20000"/>
              </a:spcBef>
              <a:buFont typeface="Arial"/>
              <a:buNone/>
              <a:defRPr sz="2000" b="1" i="0" kern="1200" baseline="0">
                <a:solidFill>
                  <a:srgbClr val="CB3844"/>
                </a:solidFill>
                <a:latin typeface="Microsoft Sans Serif" charset="0"/>
                <a:ea typeface="+mn-ea"/>
                <a:cs typeface="Source Sans Pro"/>
              </a:defRPr>
            </a:lvl1pPr>
            <a:lvl2pPr marL="457200" indent="0" algn="ctr" defTabSz="502920" rtl="0" eaLnBrk="1" latinLnBrk="0" hangingPunct="1">
              <a:spcBef>
                <a:spcPct val="20000"/>
              </a:spcBef>
              <a:buFont typeface="Arial"/>
              <a:buNone/>
              <a:defRPr sz="3080" kern="1200">
                <a:solidFill>
                  <a:schemeClr val="tx1">
                    <a:tint val="75000"/>
                  </a:schemeClr>
                </a:solidFill>
                <a:latin typeface="Source Sans Pro"/>
                <a:ea typeface="+mn-ea"/>
                <a:cs typeface="Source Sans Pro"/>
              </a:defRPr>
            </a:lvl2pPr>
            <a:lvl3pPr marL="914400" indent="0" algn="ctr" defTabSz="502920" rtl="0" eaLnBrk="1" latinLnBrk="0" hangingPunct="1">
              <a:spcBef>
                <a:spcPct val="20000"/>
              </a:spcBef>
              <a:buFont typeface="Arial"/>
              <a:buNone/>
              <a:defRPr sz="2640" kern="1200">
                <a:solidFill>
                  <a:schemeClr val="tx1">
                    <a:tint val="75000"/>
                  </a:schemeClr>
                </a:solidFill>
                <a:latin typeface="Source Sans Pro"/>
                <a:ea typeface="+mn-ea"/>
                <a:cs typeface="Source Sans Pro"/>
              </a:defRPr>
            </a:lvl3pPr>
            <a:lvl4pPr marL="13716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4pPr>
            <a:lvl5pPr marL="18288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5pPr>
            <a:lvl6pPr marL="22860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6pPr>
            <a:lvl7pPr marL="27432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7pPr>
            <a:lvl8pPr marL="32004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8pPr>
            <a:lvl9pPr marL="36576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cap="all" dirty="0">
                <a:solidFill>
                  <a:srgbClr val="3EA8C3"/>
                </a:solidFill>
              </a:rPr>
              <a:t>Reducing recycling contamination in WA</a:t>
            </a:r>
          </a:p>
          <a:p>
            <a:pPr algn="l">
              <a:lnSpc>
                <a:spcPct val="150000"/>
              </a:lnSpc>
            </a:pPr>
            <a:r>
              <a:rPr lang="en-US" sz="1000" b="0" cap="all" dirty="0">
                <a:solidFill>
                  <a:srgbClr val="3EA8C3"/>
                </a:solidFill>
              </a:rPr>
              <a:t>March 28, 2019</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3519" y="4963536"/>
            <a:ext cx="1186530" cy="903458"/>
          </a:xfrm>
          <a:prstGeom prst="rect">
            <a:avLst/>
          </a:prstGeom>
        </p:spPr>
      </p:pic>
      <p:cxnSp>
        <p:nvCxnSpPr>
          <p:cNvPr id="6" name="Straight Connector 5"/>
          <p:cNvCxnSpPr/>
          <p:nvPr/>
        </p:nvCxnSpPr>
        <p:spPr>
          <a:xfrm>
            <a:off x="5969021" y="5072599"/>
            <a:ext cx="0" cy="766115"/>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5"/>
          <a:stretch>
            <a:fillRect/>
          </a:stretch>
        </p:blipFill>
        <p:spPr>
          <a:xfrm>
            <a:off x="1143000" y="4986745"/>
            <a:ext cx="2689747" cy="966036"/>
          </a:xfrm>
          <a:prstGeom prst="rect">
            <a:avLst/>
          </a:prstGeom>
          <a:ln>
            <a:noFill/>
          </a:ln>
        </p:spPr>
      </p:pic>
    </p:spTree>
    <p:extLst>
      <p:ext uri="{BB962C8B-B14F-4D97-AF65-F5344CB8AC3E}">
        <p14:creationId xmlns:p14="http://schemas.microsoft.com/office/powerpoint/2010/main" val="1131232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110" y="274638"/>
            <a:ext cx="10170289" cy="1143000"/>
          </a:xfrm>
        </p:spPr>
        <p:txBody>
          <a:bodyPr>
            <a:normAutofit/>
          </a:bodyPr>
          <a:lstStyle/>
          <a:p>
            <a:r>
              <a:rPr lang="en-US" sz="3500" b="1" dirty="0">
                <a:solidFill>
                  <a:srgbClr val="3EA8C3"/>
                </a:solidFill>
                <a:latin typeface="Microsoft Sans Serif" charset="0"/>
                <a:ea typeface="Microsoft Sans Serif" charset="0"/>
                <a:cs typeface="Microsoft Sans Serif" charset="0"/>
              </a:rPr>
              <a:t>Recycle Right Campaign Foundation</a:t>
            </a:r>
            <a:endParaRPr lang="en-US" dirty="0"/>
          </a:p>
        </p:txBody>
      </p:sp>
      <p:sp>
        <p:nvSpPr>
          <p:cNvPr id="4" name="TextBox 3">
            <a:extLst>
              <a:ext uri="{FF2B5EF4-FFF2-40B4-BE49-F238E27FC236}">
                <a16:creationId xmlns:a16="http://schemas.microsoft.com/office/drawing/2014/main" id="{C802A543-9AEA-4E1E-9FCF-818B93BF5D36}"/>
              </a:ext>
            </a:extLst>
          </p:cNvPr>
          <p:cNvSpPr txBox="1"/>
          <p:nvPr/>
        </p:nvSpPr>
        <p:spPr>
          <a:xfrm>
            <a:off x="9746106" y="6370821"/>
            <a:ext cx="412229" cy="246221"/>
          </a:xfrm>
          <a:prstGeom prst="rect">
            <a:avLst/>
          </a:prstGeom>
          <a:noFill/>
        </p:spPr>
        <p:txBody>
          <a:bodyPr wrap="square" rtlCol="0">
            <a:spAutoFit/>
          </a:bodyPr>
          <a:lstStyle/>
          <a:p>
            <a:pPr defTabSz="457200">
              <a:defRPr/>
            </a:pPr>
            <a:fld id="{167ABA13-1A29-4017-BEE6-B8EAF673DFCD}" type="slidenum">
              <a:rPr lang="en-US" sz="1000">
                <a:solidFill>
                  <a:srgbClr val="676D73"/>
                </a:solidFill>
                <a:latin typeface="Calibri"/>
              </a:rPr>
              <a:pPr defTabSz="457200">
                <a:defRPr/>
              </a:pPr>
              <a:t>2</a:t>
            </a:fld>
            <a:endParaRPr lang="en-US" sz="1000" dirty="0">
              <a:solidFill>
                <a:srgbClr val="676D73"/>
              </a:solidFill>
              <a:latin typeface="Calibri"/>
            </a:endParaRPr>
          </a:p>
        </p:txBody>
      </p:sp>
      <p:sp>
        <p:nvSpPr>
          <p:cNvPr id="6" name="Text Placeholder 2">
            <a:extLst>
              <a:ext uri="{FF2B5EF4-FFF2-40B4-BE49-F238E27FC236}">
                <a16:creationId xmlns:a16="http://schemas.microsoft.com/office/drawing/2014/main" id="{A0F91426-9F4E-41C1-9A9A-BBD6B85DBFBB}"/>
              </a:ext>
            </a:extLst>
          </p:cNvPr>
          <p:cNvSpPr>
            <a:spLocks noGrp="1"/>
          </p:cNvSpPr>
          <p:nvPr>
            <p:ph type="body" sz="quarter" idx="11"/>
          </p:nvPr>
        </p:nvSpPr>
        <p:spPr>
          <a:xfrm>
            <a:off x="2086131" y="1601756"/>
            <a:ext cx="8124670" cy="4544211"/>
          </a:xfrm>
        </p:spPr>
        <p:txBody>
          <a:bodyPr/>
          <a:lstStyle/>
          <a:p>
            <a:endParaRPr lang="en-US" sz="3200" dirty="0"/>
          </a:p>
          <a:p>
            <a:endParaRPr lang="en-US" sz="3200" dirty="0"/>
          </a:p>
          <a:p>
            <a:endParaRPr lang="en-US" sz="3200" dirty="0"/>
          </a:p>
        </p:txBody>
      </p:sp>
      <p:graphicFrame>
        <p:nvGraphicFramePr>
          <p:cNvPr id="3" name="Table 2">
            <a:extLst>
              <a:ext uri="{FF2B5EF4-FFF2-40B4-BE49-F238E27FC236}">
                <a16:creationId xmlns:a16="http://schemas.microsoft.com/office/drawing/2014/main" id="{A7B05CD5-3A03-43FB-A37B-06DE43FA0198}"/>
              </a:ext>
            </a:extLst>
          </p:cNvPr>
          <p:cNvGraphicFramePr>
            <a:graphicFrameLocks noGrp="1"/>
          </p:cNvGraphicFramePr>
          <p:nvPr>
            <p:extLst/>
          </p:nvPr>
        </p:nvGraphicFramePr>
        <p:xfrm>
          <a:off x="1412110" y="1369777"/>
          <a:ext cx="9167149" cy="3814569"/>
        </p:xfrm>
        <a:graphic>
          <a:graphicData uri="http://schemas.openxmlformats.org/drawingml/2006/table">
            <a:tbl>
              <a:tblPr firstRow="1" bandRow="1">
                <a:tableStyleId>{00A15C55-8517-42AA-B614-E9B94910E393}</a:tableStyleId>
              </a:tblPr>
              <a:tblGrid>
                <a:gridCol w="2255369">
                  <a:extLst>
                    <a:ext uri="{9D8B030D-6E8A-4147-A177-3AD203B41FA5}">
                      <a16:colId xmlns:a16="http://schemas.microsoft.com/office/drawing/2014/main" val="2257752970"/>
                    </a:ext>
                  </a:extLst>
                </a:gridCol>
                <a:gridCol w="2255369">
                  <a:extLst>
                    <a:ext uri="{9D8B030D-6E8A-4147-A177-3AD203B41FA5}">
                      <a16:colId xmlns:a16="http://schemas.microsoft.com/office/drawing/2014/main" val="4219306053"/>
                    </a:ext>
                  </a:extLst>
                </a:gridCol>
                <a:gridCol w="2474693">
                  <a:extLst>
                    <a:ext uri="{9D8B030D-6E8A-4147-A177-3AD203B41FA5}">
                      <a16:colId xmlns:a16="http://schemas.microsoft.com/office/drawing/2014/main" val="2931721050"/>
                    </a:ext>
                  </a:extLst>
                </a:gridCol>
                <a:gridCol w="2181718">
                  <a:extLst>
                    <a:ext uri="{9D8B030D-6E8A-4147-A177-3AD203B41FA5}">
                      <a16:colId xmlns:a16="http://schemas.microsoft.com/office/drawing/2014/main" val="4215869691"/>
                    </a:ext>
                  </a:extLst>
                </a:gridCol>
              </a:tblGrid>
              <a:tr h="705609">
                <a:tc>
                  <a:txBody>
                    <a:bodyPr/>
                    <a:lstStyle/>
                    <a:p>
                      <a:r>
                        <a:rPr lang="en-US" dirty="0"/>
                        <a:t>Awareness</a:t>
                      </a:r>
                    </a:p>
                  </a:txBody>
                  <a:tcPr>
                    <a:solidFill>
                      <a:srgbClr val="92D050"/>
                    </a:solidFill>
                  </a:tcPr>
                </a:tc>
                <a:tc>
                  <a:txBody>
                    <a:bodyPr/>
                    <a:lstStyle/>
                    <a:p>
                      <a:r>
                        <a:rPr lang="en-US" dirty="0"/>
                        <a:t>Desired Behavior</a:t>
                      </a:r>
                    </a:p>
                  </a:txBody>
                  <a:tcPr>
                    <a:solidFill>
                      <a:srgbClr val="92D050"/>
                    </a:solidFill>
                  </a:tcPr>
                </a:tc>
                <a:tc>
                  <a:txBody>
                    <a:bodyPr/>
                    <a:lstStyle/>
                    <a:p>
                      <a:r>
                        <a:rPr lang="en-US" dirty="0"/>
                        <a:t>Barriers</a:t>
                      </a:r>
                    </a:p>
                  </a:txBody>
                  <a:tcPr>
                    <a:solidFill>
                      <a:srgbClr val="92D050"/>
                    </a:solidFill>
                  </a:tcPr>
                </a:tc>
                <a:tc>
                  <a:txBody>
                    <a:bodyPr/>
                    <a:lstStyle/>
                    <a:p>
                      <a:r>
                        <a:rPr lang="en-US" dirty="0"/>
                        <a:t>Motivator</a:t>
                      </a:r>
                    </a:p>
                  </a:txBody>
                  <a:tcPr>
                    <a:solidFill>
                      <a:srgbClr val="92D050"/>
                    </a:solidFill>
                  </a:tcPr>
                </a:tc>
                <a:extLst>
                  <a:ext uri="{0D108BD9-81ED-4DB2-BD59-A6C34878D82A}">
                    <a16:rowId xmlns:a16="http://schemas.microsoft.com/office/drawing/2014/main" val="944793897"/>
                  </a:ext>
                </a:extLst>
              </a:tr>
              <a:tr h="1138094">
                <a:tc>
                  <a:txBody>
                    <a:bodyPr/>
                    <a:lstStyle/>
                    <a:p>
                      <a:r>
                        <a:rPr lang="en-US" sz="1800" dirty="0"/>
                        <a:t>Audience is receptive: people in King County want to recycle, believe it is important and that it is the right thing to do</a:t>
                      </a:r>
                    </a:p>
                  </a:txBody>
                  <a:tcPr>
                    <a:solidFill>
                      <a:schemeClr val="accent6">
                        <a:lumMod val="20000"/>
                        <a:lumOff val="80000"/>
                      </a:schemeClr>
                    </a:solidFill>
                  </a:tcPr>
                </a:tc>
                <a:tc>
                  <a:txBody>
                    <a:bodyPr/>
                    <a:lstStyle/>
                    <a:p>
                      <a:r>
                        <a:rPr lang="en-US" b="0" dirty="0"/>
                        <a:t>K</a:t>
                      </a:r>
                      <a:r>
                        <a:rPr lang="en-US" dirty="0"/>
                        <a:t>eep recyclables empty, clean and dry</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US" dirty="0"/>
                        <a:t>Believe I’m already do a good job recycling – no reason to pay attention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kern="1200" dirty="0">
                          <a:solidFill>
                            <a:schemeClr val="dk1"/>
                          </a:solidFill>
                          <a:effectLst/>
                          <a:latin typeface="+mn-lt"/>
                          <a:ea typeface="+mn-ea"/>
                          <a:cs typeface="+mn-cs"/>
                        </a:rPr>
                        <a:t>Unaware that liquid or food left in containers or on paper can spoil a whole load of recyclables. </a:t>
                      </a:r>
                      <a:endParaRPr lang="en-US" dirty="0"/>
                    </a:p>
                  </a:txBody>
                  <a:tcPr>
                    <a:solidFill>
                      <a:schemeClr val="accent6">
                        <a:lumMod val="20000"/>
                        <a:lumOff val="80000"/>
                      </a:schemeClr>
                    </a:solidFill>
                  </a:tcPr>
                </a:tc>
                <a:tc>
                  <a:txBody>
                    <a:bodyPr/>
                    <a:lstStyle/>
                    <a:p>
                      <a:r>
                        <a:rPr lang="en-US" dirty="0"/>
                        <a:t>I don’t want to spoil/ruin recyclables for everyone</a:t>
                      </a:r>
                    </a:p>
                  </a:txBody>
                  <a:tcPr>
                    <a:solidFill>
                      <a:schemeClr val="accent6">
                        <a:lumMod val="20000"/>
                        <a:lumOff val="80000"/>
                      </a:schemeClr>
                    </a:solidFill>
                  </a:tcPr>
                </a:tc>
                <a:extLst>
                  <a:ext uri="{0D108BD9-81ED-4DB2-BD59-A6C34878D82A}">
                    <a16:rowId xmlns:a16="http://schemas.microsoft.com/office/drawing/2014/main" val="867419649"/>
                  </a:ext>
                </a:extLst>
              </a:tr>
            </a:tbl>
          </a:graphicData>
        </a:graphic>
      </p:graphicFrame>
    </p:spTree>
    <p:extLst>
      <p:ext uri="{BB962C8B-B14F-4D97-AF65-F5344CB8AC3E}">
        <p14:creationId xmlns:p14="http://schemas.microsoft.com/office/powerpoint/2010/main" val="2447395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46" y="274638"/>
            <a:ext cx="10636754" cy="1143000"/>
          </a:xfrm>
        </p:spPr>
        <p:txBody>
          <a:bodyPr>
            <a:normAutofit/>
          </a:bodyPr>
          <a:lstStyle/>
          <a:p>
            <a:r>
              <a:rPr lang="en-US" sz="3500" b="1" dirty="0">
                <a:solidFill>
                  <a:srgbClr val="3EA8C3"/>
                </a:solidFill>
                <a:latin typeface="Microsoft Sans Serif" charset="0"/>
                <a:ea typeface="Microsoft Sans Serif" charset="0"/>
                <a:cs typeface="Microsoft Sans Serif" charset="0"/>
              </a:rPr>
              <a:t>We Want the Audience To…</a:t>
            </a:r>
            <a:endParaRPr lang="en-US" dirty="0"/>
          </a:p>
        </p:txBody>
      </p:sp>
      <p:sp>
        <p:nvSpPr>
          <p:cNvPr id="4" name="TextBox 3">
            <a:extLst>
              <a:ext uri="{FF2B5EF4-FFF2-40B4-BE49-F238E27FC236}">
                <a16:creationId xmlns:a16="http://schemas.microsoft.com/office/drawing/2014/main" id="{C802A543-9AEA-4E1E-9FCF-818B93BF5D36}"/>
              </a:ext>
            </a:extLst>
          </p:cNvPr>
          <p:cNvSpPr txBox="1"/>
          <p:nvPr/>
        </p:nvSpPr>
        <p:spPr>
          <a:xfrm>
            <a:off x="9746106" y="6370821"/>
            <a:ext cx="412229" cy="246221"/>
          </a:xfrm>
          <a:prstGeom prst="rect">
            <a:avLst/>
          </a:prstGeom>
          <a:noFill/>
        </p:spPr>
        <p:txBody>
          <a:bodyPr wrap="square" rtlCol="0">
            <a:spAutoFit/>
          </a:bodyPr>
          <a:lstStyle/>
          <a:p>
            <a:pPr defTabSz="457200">
              <a:defRPr/>
            </a:pPr>
            <a:fld id="{167ABA13-1A29-4017-BEE6-B8EAF673DFCD}" type="slidenum">
              <a:rPr lang="en-US" sz="1000">
                <a:solidFill>
                  <a:srgbClr val="676D73"/>
                </a:solidFill>
                <a:latin typeface="Calibri"/>
              </a:rPr>
              <a:pPr defTabSz="457200">
                <a:defRPr/>
              </a:pPr>
              <a:t>3</a:t>
            </a:fld>
            <a:endParaRPr lang="en-US" sz="1000" dirty="0">
              <a:solidFill>
                <a:srgbClr val="676D73"/>
              </a:solidFill>
              <a:latin typeface="Calibri"/>
            </a:endParaRPr>
          </a:p>
        </p:txBody>
      </p:sp>
      <p:sp>
        <p:nvSpPr>
          <p:cNvPr id="6" name="Text Placeholder 2">
            <a:extLst>
              <a:ext uri="{FF2B5EF4-FFF2-40B4-BE49-F238E27FC236}">
                <a16:creationId xmlns:a16="http://schemas.microsoft.com/office/drawing/2014/main" id="{A0F91426-9F4E-41C1-9A9A-BBD6B85DBFBB}"/>
              </a:ext>
            </a:extLst>
          </p:cNvPr>
          <p:cNvSpPr>
            <a:spLocks noGrp="1"/>
          </p:cNvSpPr>
          <p:nvPr>
            <p:ph type="body" sz="quarter" idx="11"/>
          </p:nvPr>
        </p:nvSpPr>
        <p:spPr>
          <a:xfrm>
            <a:off x="2086131" y="1601756"/>
            <a:ext cx="8124670" cy="4544211"/>
          </a:xfrm>
        </p:spPr>
        <p:txBody>
          <a:bodyPr/>
          <a:lstStyle/>
          <a:p>
            <a:endParaRPr lang="en-US" sz="3200" dirty="0"/>
          </a:p>
          <a:p>
            <a:endParaRPr lang="en-US" sz="3200" dirty="0"/>
          </a:p>
          <a:p>
            <a:endParaRPr lang="en-US" sz="3200" dirty="0"/>
          </a:p>
        </p:txBody>
      </p:sp>
      <p:graphicFrame>
        <p:nvGraphicFramePr>
          <p:cNvPr id="5" name="Table 4">
            <a:extLst>
              <a:ext uri="{FF2B5EF4-FFF2-40B4-BE49-F238E27FC236}">
                <a16:creationId xmlns:a16="http://schemas.microsoft.com/office/drawing/2014/main" id="{A0DCE140-5DEC-4C1C-A070-DC6111DBD367}"/>
              </a:ext>
            </a:extLst>
          </p:cNvPr>
          <p:cNvGraphicFramePr>
            <a:graphicFrameLocks noGrp="1"/>
          </p:cNvGraphicFramePr>
          <p:nvPr>
            <p:extLst/>
          </p:nvPr>
        </p:nvGraphicFramePr>
        <p:xfrm>
          <a:off x="945646" y="2104647"/>
          <a:ext cx="10405640" cy="2571837"/>
        </p:xfrm>
        <a:graphic>
          <a:graphicData uri="http://schemas.openxmlformats.org/drawingml/2006/table">
            <a:tbl>
              <a:tblPr firstRow="1" firstCol="1" bandRow="1">
                <a:tableStyleId>{69CF1AB2-1976-4502-BF36-3FF5EA218861}</a:tableStyleId>
              </a:tblPr>
              <a:tblGrid>
                <a:gridCol w="1458409">
                  <a:extLst>
                    <a:ext uri="{9D8B030D-6E8A-4147-A177-3AD203B41FA5}">
                      <a16:colId xmlns:a16="http://schemas.microsoft.com/office/drawing/2014/main" val="3987984836"/>
                    </a:ext>
                  </a:extLst>
                </a:gridCol>
                <a:gridCol w="8947231">
                  <a:extLst>
                    <a:ext uri="{9D8B030D-6E8A-4147-A177-3AD203B41FA5}">
                      <a16:colId xmlns:a16="http://schemas.microsoft.com/office/drawing/2014/main" val="4083149786"/>
                    </a:ext>
                  </a:extLst>
                </a:gridCol>
              </a:tblGrid>
              <a:tr h="792851">
                <a:tc>
                  <a:txBody>
                    <a:bodyPr/>
                    <a:lstStyle/>
                    <a:p>
                      <a:pPr marL="0" marR="0">
                        <a:lnSpc>
                          <a:spcPct val="117000"/>
                        </a:lnSpc>
                        <a:spcBef>
                          <a:spcPts val="0"/>
                        </a:spcBef>
                        <a:spcAft>
                          <a:spcPts val="300"/>
                        </a:spcAft>
                      </a:pPr>
                      <a:r>
                        <a:rPr lang="en-US" sz="2000" dirty="0">
                          <a:effectLst/>
                        </a:rPr>
                        <a:t>THINK: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457200" rtl="0" eaLnBrk="1" latinLnBrk="0" hangingPunct="1">
                        <a:lnSpc>
                          <a:spcPct val="117000"/>
                        </a:lnSpc>
                        <a:spcBef>
                          <a:spcPts val="0"/>
                        </a:spcBef>
                        <a:spcAft>
                          <a:spcPts val="300"/>
                        </a:spcAft>
                      </a:pPr>
                      <a:r>
                        <a:rPr lang="en-US" sz="1800" b="0" kern="1200" dirty="0">
                          <a:solidFill>
                            <a:schemeClr val="dk1"/>
                          </a:solidFill>
                          <a:effectLst/>
                          <a:latin typeface="+mn-lt"/>
                          <a:ea typeface="+mn-ea"/>
                          <a:cs typeface="+mn-cs"/>
                        </a:rPr>
                        <a:t>Recycling is important. I need to do it right, because doing it wrong can ruin/spoil a whole load of recyclables. </a:t>
                      </a:r>
                    </a:p>
                  </a:txBody>
                  <a:tcPr marL="68580" marR="68580" marT="0" marB="0" anchor="ctr"/>
                </a:tc>
                <a:extLst>
                  <a:ext uri="{0D108BD9-81ED-4DB2-BD59-A6C34878D82A}">
                    <a16:rowId xmlns:a16="http://schemas.microsoft.com/office/drawing/2014/main" val="4225133031"/>
                  </a:ext>
                </a:extLst>
              </a:tr>
              <a:tr h="889493">
                <a:tc>
                  <a:txBody>
                    <a:bodyPr/>
                    <a:lstStyle/>
                    <a:p>
                      <a:pPr marL="0" marR="0">
                        <a:lnSpc>
                          <a:spcPct val="117000"/>
                        </a:lnSpc>
                        <a:spcBef>
                          <a:spcPts val="0"/>
                        </a:spcBef>
                        <a:spcAft>
                          <a:spcPts val="300"/>
                        </a:spcAft>
                      </a:pPr>
                      <a:r>
                        <a:rPr lang="en-US" sz="2000" dirty="0">
                          <a:effectLst/>
                        </a:rPr>
                        <a:t>FEEL: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7000"/>
                        </a:lnSpc>
                        <a:spcBef>
                          <a:spcPts val="0"/>
                        </a:spcBef>
                        <a:spcAft>
                          <a:spcPts val="300"/>
                        </a:spcAft>
                      </a:pPr>
                      <a:r>
                        <a:rPr lang="en-US" sz="1800" dirty="0">
                          <a:effectLst/>
                        </a:rPr>
                        <a:t>By recycling right (empty, clean and dry), I feel good that I’m helping ensure materials can be recycled into new products.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4195164"/>
                  </a:ext>
                </a:extLst>
              </a:tr>
              <a:tr h="889493">
                <a:tc>
                  <a:txBody>
                    <a:bodyPr/>
                    <a:lstStyle/>
                    <a:p>
                      <a:pPr marL="0" marR="0">
                        <a:lnSpc>
                          <a:spcPct val="117000"/>
                        </a:lnSpc>
                        <a:spcBef>
                          <a:spcPts val="0"/>
                        </a:spcBef>
                        <a:spcAft>
                          <a:spcPts val="300"/>
                        </a:spcAft>
                      </a:pPr>
                      <a:r>
                        <a:rPr lang="en-US" sz="2000" dirty="0">
                          <a:effectLst/>
                        </a:rPr>
                        <a:t>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7000"/>
                        </a:lnSpc>
                        <a:spcBef>
                          <a:spcPts val="0"/>
                        </a:spcBef>
                        <a:spcAft>
                          <a:spcPts val="300"/>
                        </a:spcAft>
                      </a:pPr>
                      <a:r>
                        <a:rPr lang="en-US" sz="1800" dirty="0">
                          <a:effectLst/>
                        </a:rPr>
                        <a:t>Put only empty, clean and dry recyclables in my recycling bin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99714"/>
                  </a:ext>
                </a:extLst>
              </a:tr>
            </a:tbl>
          </a:graphicData>
        </a:graphic>
      </p:graphicFrame>
    </p:spTree>
    <p:extLst>
      <p:ext uri="{BB962C8B-B14F-4D97-AF65-F5344CB8AC3E}">
        <p14:creationId xmlns:p14="http://schemas.microsoft.com/office/powerpoint/2010/main" val="1478864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1147" y="-1"/>
            <a:ext cx="5191245" cy="6773779"/>
          </a:xfrm>
          <a:prstGeom prst="rect">
            <a:avLst/>
          </a:prstGeom>
          <a:ln>
            <a:solidFill>
              <a:schemeClr val="tx2"/>
            </a:solidFill>
          </a:ln>
        </p:spPr>
      </p:pic>
    </p:spTree>
    <p:extLst>
      <p:ext uri="{BB962C8B-B14F-4D97-AF65-F5344CB8AC3E}">
        <p14:creationId xmlns:p14="http://schemas.microsoft.com/office/powerpoint/2010/main" val="374903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BA79-FC3C-485A-8932-4370ED470096}"/>
              </a:ext>
            </a:extLst>
          </p:cNvPr>
          <p:cNvSpPr>
            <a:spLocks noGrp="1"/>
          </p:cNvSpPr>
          <p:nvPr>
            <p:ph type="title"/>
          </p:nvPr>
        </p:nvSpPr>
        <p:spPr/>
        <p:txBody>
          <a:bodyPr/>
          <a:lstStyle/>
          <a:p>
            <a:r>
              <a:rPr lang="en-US" sz="3500" b="1" dirty="0">
                <a:solidFill>
                  <a:srgbClr val="3EA8C3"/>
                </a:solidFill>
                <a:latin typeface="Microsoft Sans Serif" charset="0"/>
                <a:ea typeface="Microsoft Sans Serif" charset="0"/>
                <a:cs typeface="Microsoft Sans Serif" charset="0"/>
              </a:rPr>
              <a:t>Ecology Media Plan</a:t>
            </a:r>
            <a:endParaRPr lang="en-US" dirty="0"/>
          </a:p>
        </p:txBody>
      </p:sp>
      <p:sp>
        <p:nvSpPr>
          <p:cNvPr id="3" name="Text Placeholder 2">
            <a:extLst>
              <a:ext uri="{FF2B5EF4-FFF2-40B4-BE49-F238E27FC236}">
                <a16:creationId xmlns:a16="http://schemas.microsoft.com/office/drawing/2014/main" id="{27984CC3-DD5F-4244-94E6-A2EFD8B9FEC4}"/>
              </a:ext>
            </a:extLst>
          </p:cNvPr>
          <p:cNvSpPr>
            <a:spLocks noGrp="1"/>
          </p:cNvSpPr>
          <p:nvPr>
            <p:ph type="body" sz="quarter" idx="11"/>
          </p:nvPr>
        </p:nvSpPr>
        <p:spPr/>
        <p:txBody>
          <a:bodyPr>
            <a:normAutofit lnSpcReduction="10000"/>
          </a:bodyPr>
          <a:lstStyle/>
          <a:p>
            <a:r>
              <a:rPr lang="en-US" b="1" dirty="0"/>
              <a:t>Audience</a:t>
            </a:r>
            <a:r>
              <a:rPr lang="en-US" dirty="0"/>
              <a:t>: Residents statewide who recycle at home </a:t>
            </a:r>
          </a:p>
          <a:p>
            <a:r>
              <a:rPr lang="en-US" b="1" dirty="0"/>
              <a:t>Geography: </a:t>
            </a:r>
            <a:r>
              <a:rPr lang="en-US" dirty="0"/>
              <a:t>statewide with more focus </a:t>
            </a:r>
            <a:r>
              <a:rPr lang="en-US" i="1" dirty="0"/>
              <a:t>outside</a:t>
            </a:r>
            <a:r>
              <a:rPr lang="en-US" dirty="0"/>
              <a:t> King County</a:t>
            </a:r>
          </a:p>
          <a:p>
            <a:r>
              <a:rPr lang="en-US" b="1" dirty="0"/>
              <a:t>Message and Creative:</a:t>
            </a:r>
          </a:p>
          <a:p>
            <a:pPr lvl="1"/>
            <a:r>
              <a:rPr lang="en-US" dirty="0"/>
              <a:t>Focus on “Empty, Clean and Dry”</a:t>
            </a:r>
          </a:p>
          <a:p>
            <a:pPr lvl="1"/>
            <a:r>
              <a:rPr lang="en-US" dirty="0"/>
              <a:t>Leverage Recycle Right/</a:t>
            </a:r>
            <a:r>
              <a:rPr lang="en-US" dirty="0" err="1"/>
              <a:t>Recicla</a:t>
            </a:r>
            <a:r>
              <a:rPr lang="en-US" dirty="0"/>
              <a:t> bien mark and “</a:t>
            </a:r>
            <a:r>
              <a:rPr lang="en-US" i="1" dirty="0"/>
              <a:t>Empty. Clean. Dry. It Matters</a:t>
            </a:r>
            <a:r>
              <a:rPr lang="en-US" dirty="0"/>
              <a:t>” messaging and creative look and feel</a:t>
            </a:r>
          </a:p>
          <a:p>
            <a:pPr lvl="1"/>
            <a:r>
              <a:rPr lang="en-US" dirty="0"/>
              <a:t>Expand creative assets for Ecology’s campaign – new video and radio spots</a:t>
            </a:r>
          </a:p>
          <a:p>
            <a:r>
              <a:rPr lang="en-US" b="1" dirty="0"/>
              <a:t>Languages</a:t>
            </a:r>
            <a:r>
              <a:rPr lang="en-US" dirty="0"/>
              <a:t>: English and Spanish</a:t>
            </a:r>
          </a:p>
          <a:p>
            <a:r>
              <a:rPr lang="en-US" dirty="0"/>
              <a:t>In future, campaign can extend to other behaviors (over-recycling, bagging recyclables, etc.)</a:t>
            </a:r>
          </a:p>
        </p:txBody>
      </p:sp>
    </p:spTree>
    <p:extLst>
      <p:ext uri="{BB962C8B-B14F-4D97-AF65-F5344CB8AC3E}">
        <p14:creationId xmlns:p14="http://schemas.microsoft.com/office/powerpoint/2010/main" val="3390485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D32B5B7-F7E6-4E5E-88DD-119349EA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17639"/>
            <a:ext cx="6019800" cy="472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11">
            <a:extLst>
              <a:ext uri="{FF2B5EF4-FFF2-40B4-BE49-F238E27FC236}">
                <a16:creationId xmlns:a16="http://schemas.microsoft.com/office/drawing/2014/main" id="{B9CEDF93-103E-47AD-82C4-32CE4C247A91}"/>
              </a:ext>
            </a:extLst>
          </p:cNvPr>
          <p:cNvSpPr/>
          <p:nvPr/>
        </p:nvSpPr>
        <p:spPr>
          <a:xfrm>
            <a:off x="3346450" y="1553502"/>
            <a:ext cx="6254750" cy="3937000"/>
          </a:xfrm>
          <a:custGeom>
            <a:avLst/>
            <a:gdLst>
              <a:gd name="connsiteX0" fmla="*/ 533400 w 6254750"/>
              <a:gd name="connsiteY0" fmla="*/ 3111500 h 3937000"/>
              <a:gd name="connsiteX1" fmla="*/ 679450 w 6254750"/>
              <a:gd name="connsiteY1" fmla="*/ 3124200 h 3937000"/>
              <a:gd name="connsiteX2" fmla="*/ 806450 w 6254750"/>
              <a:gd name="connsiteY2" fmla="*/ 3130550 h 3937000"/>
              <a:gd name="connsiteX3" fmla="*/ 1028700 w 6254750"/>
              <a:gd name="connsiteY3" fmla="*/ 3143250 h 3937000"/>
              <a:gd name="connsiteX4" fmla="*/ 1111250 w 6254750"/>
              <a:gd name="connsiteY4" fmla="*/ 3155950 h 3937000"/>
              <a:gd name="connsiteX5" fmla="*/ 1174750 w 6254750"/>
              <a:gd name="connsiteY5" fmla="*/ 3168650 h 3937000"/>
              <a:gd name="connsiteX6" fmla="*/ 1225550 w 6254750"/>
              <a:gd name="connsiteY6" fmla="*/ 3175000 h 3937000"/>
              <a:gd name="connsiteX7" fmla="*/ 1276350 w 6254750"/>
              <a:gd name="connsiteY7" fmla="*/ 3187700 h 3937000"/>
              <a:gd name="connsiteX8" fmla="*/ 1314450 w 6254750"/>
              <a:gd name="connsiteY8" fmla="*/ 3200400 h 3937000"/>
              <a:gd name="connsiteX9" fmla="*/ 1333500 w 6254750"/>
              <a:gd name="connsiteY9" fmla="*/ 3213100 h 3937000"/>
              <a:gd name="connsiteX10" fmla="*/ 1371600 w 6254750"/>
              <a:gd name="connsiteY10" fmla="*/ 3232150 h 3937000"/>
              <a:gd name="connsiteX11" fmla="*/ 1403350 w 6254750"/>
              <a:gd name="connsiteY11" fmla="*/ 3276600 h 3937000"/>
              <a:gd name="connsiteX12" fmla="*/ 1447800 w 6254750"/>
              <a:gd name="connsiteY12" fmla="*/ 3333750 h 3937000"/>
              <a:gd name="connsiteX13" fmla="*/ 1460500 w 6254750"/>
              <a:gd name="connsiteY13" fmla="*/ 3378200 h 3937000"/>
              <a:gd name="connsiteX14" fmla="*/ 1466850 w 6254750"/>
              <a:gd name="connsiteY14" fmla="*/ 3397250 h 3937000"/>
              <a:gd name="connsiteX15" fmla="*/ 1473200 w 6254750"/>
              <a:gd name="connsiteY15" fmla="*/ 3422650 h 3937000"/>
              <a:gd name="connsiteX16" fmla="*/ 1485900 w 6254750"/>
              <a:gd name="connsiteY16" fmla="*/ 3441700 h 3937000"/>
              <a:gd name="connsiteX17" fmla="*/ 1498600 w 6254750"/>
              <a:gd name="connsiteY17" fmla="*/ 3486150 h 3937000"/>
              <a:gd name="connsiteX18" fmla="*/ 1511300 w 6254750"/>
              <a:gd name="connsiteY18" fmla="*/ 3524250 h 3937000"/>
              <a:gd name="connsiteX19" fmla="*/ 1517650 w 6254750"/>
              <a:gd name="connsiteY19" fmla="*/ 3549650 h 3937000"/>
              <a:gd name="connsiteX20" fmla="*/ 1536700 w 6254750"/>
              <a:gd name="connsiteY20" fmla="*/ 3606800 h 3937000"/>
              <a:gd name="connsiteX21" fmla="*/ 1543050 w 6254750"/>
              <a:gd name="connsiteY21" fmla="*/ 3632200 h 3937000"/>
              <a:gd name="connsiteX22" fmla="*/ 1562100 w 6254750"/>
              <a:gd name="connsiteY22" fmla="*/ 3695700 h 3937000"/>
              <a:gd name="connsiteX23" fmla="*/ 1568450 w 6254750"/>
              <a:gd name="connsiteY23" fmla="*/ 3816350 h 3937000"/>
              <a:gd name="connsiteX24" fmla="*/ 1581150 w 6254750"/>
              <a:gd name="connsiteY24" fmla="*/ 3835400 h 3937000"/>
              <a:gd name="connsiteX25" fmla="*/ 1600200 w 6254750"/>
              <a:gd name="connsiteY25" fmla="*/ 3841750 h 3937000"/>
              <a:gd name="connsiteX26" fmla="*/ 1638300 w 6254750"/>
              <a:gd name="connsiteY26" fmla="*/ 3867150 h 3937000"/>
              <a:gd name="connsiteX27" fmla="*/ 1682750 w 6254750"/>
              <a:gd name="connsiteY27" fmla="*/ 3879850 h 3937000"/>
              <a:gd name="connsiteX28" fmla="*/ 1701800 w 6254750"/>
              <a:gd name="connsiteY28" fmla="*/ 3886200 h 3937000"/>
              <a:gd name="connsiteX29" fmla="*/ 1733550 w 6254750"/>
              <a:gd name="connsiteY29" fmla="*/ 3892550 h 3937000"/>
              <a:gd name="connsiteX30" fmla="*/ 1771650 w 6254750"/>
              <a:gd name="connsiteY30" fmla="*/ 3905250 h 3937000"/>
              <a:gd name="connsiteX31" fmla="*/ 1809750 w 6254750"/>
              <a:gd name="connsiteY31" fmla="*/ 3917950 h 3937000"/>
              <a:gd name="connsiteX32" fmla="*/ 1828800 w 6254750"/>
              <a:gd name="connsiteY32" fmla="*/ 3924300 h 3937000"/>
              <a:gd name="connsiteX33" fmla="*/ 1905000 w 6254750"/>
              <a:gd name="connsiteY33" fmla="*/ 3937000 h 3937000"/>
              <a:gd name="connsiteX34" fmla="*/ 2120900 w 6254750"/>
              <a:gd name="connsiteY34" fmla="*/ 3930650 h 3937000"/>
              <a:gd name="connsiteX35" fmla="*/ 2190750 w 6254750"/>
              <a:gd name="connsiteY35" fmla="*/ 3917950 h 3937000"/>
              <a:gd name="connsiteX36" fmla="*/ 2247900 w 6254750"/>
              <a:gd name="connsiteY36" fmla="*/ 3892550 h 3937000"/>
              <a:gd name="connsiteX37" fmla="*/ 2266950 w 6254750"/>
              <a:gd name="connsiteY37" fmla="*/ 3886200 h 3937000"/>
              <a:gd name="connsiteX38" fmla="*/ 2305050 w 6254750"/>
              <a:gd name="connsiteY38" fmla="*/ 3860800 h 3937000"/>
              <a:gd name="connsiteX39" fmla="*/ 2362200 w 6254750"/>
              <a:gd name="connsiteY39" fmla="*/ 3841750 h 3937000"/>
              <a:gd name="connsiteX40" fmla="*/ 2381250 w 6254750"/>
              <a:gd name="connsiteY40" fmla="*/ 3835400 h 3937000"/>
              <a:gd name="connsiteX41" fmla="*/ 2400300 w 6254750"/>
              <a:gd name="connsiteY41" fmla="*/ 3829050 h 3937000"/>
              <a:gd name="connsiteX42" fmla="*/ 2438400 w 6254750"/>
              <a:gd name="connsiteY42" fmla="*/ 3822700 h 3937000"/>
              <a:gd name="connsiteX43" fmla="*/ 2540000 w 6254750"/>
              <a:gd name="connsiteY43" fmla="*/ 3803650 h 3937000"/>
              <a:gd name="connsiteX44" fmla="*/ 2635250 w 6254750"/>
              <a:gd name="connsiteY44" fmla="*/ 3797300 h 3937000"/>
              <a:gd name="connsiteX45" fmla="*/ 2762250 w 6254750"/>
              <a:gd name="connsiteY45" fmla="*/ 3803650 h 3937000"/>
              <a:gd name="connsiteX46" fmla="*/ 2800350 w 6254750"/>
              <a:gd name="connsiteY46" fmla="*/ 3816350 h 3937000"/>
              <a:gd name="connsiteX47" fmla="*/ 2832100 w 6254750"/>
              <a:gd name="connsiteY47" fmla="*/ 3822700 h 3937000"/>
              <a:gd name="connsiteX48" fmla="*/ 2851150 w 6254750"/>
              <a:gd name="connsiteY48" fmla="*/ 3829050 h 3937000"/>
              <a:gd name="connsiteX49" fmla="*/ 2870200 w 6254750"/>
              <a:gd name="connsiteY49" fmla="*/ 3841750 h 3937000"/>
              <a:gd name="connsiteX50" fmla="*/ 2921000 w 6254750"/>
              <a:gd name="connsiteY50" fmla="*/ 3854450 h 3937000"/>
              <a:gd name="connsiteX51" fmla="*/ 2940050 w 6254750"/>
              <a:gd name="connsiteY51" fmla="*/ 3860800 h 3937000"/>
              <a:gd name="connsiteX52" fmla="*/ 3028950 w 6254750"/>
              <a:gd name="connsiteY52" fmla="*/ 3873500 h 3937000"/>
              <a:gd name="connsiteX53" fmla="*/ 3200400 w 6254750"/>
              <a:gd name="connsiteY53" fmla="*/ 3873500 h 3937000"/>
              <a:gd name="connsiteX54" fmla="*/ 3244850 w 6254750"/>
              <a:gd name="connsiteY54" fmla="*/ 3867150 h 3937000"/>
              <a:gd name="connsiteX55" fmla="*/ 3295650 w 6254750"/>
              <a:gd name="connsiteY55" fmla="*/ 3860800 h 3937000"/>
              <a:gd name="connsiteX56" fmla="*/ 3365500 w 6254750"/>
              <a:gd name="connsiteY56" fmla="*/ 3848100 h 3937000"/>
              <a:gd name="connsiteX57" fmla="*/ 3409950 w 6254750"/>
              <a:gd name="connsiteY57" fmla="*/ 3835400 h 3937000"/>
              <a:gd name="connsiteX58" fmla="*/ 3473450 w 6254750"/>
              <a:gd name="connsiteY58" fmla="*/ 3822700 h 3937000"/>
              <a:gd name="connsiteX59" fmla="*/ 3498850 w 6254750"/>
              <a:gd name="connsiteY59" fmla="*/ 3816350 h 3937000"/>
              <a:gd name="connsiteX60" fmla="*/ 3562350 w 6254750"/>
              <a:gd name="connsiteY60" fmla="*/ 3810000 h 3937000"/>
              <a:gd name="connsiteX61" fmla="*/ 3613150 w 6254750"/>
              <a:gd name="connsiteY61" fmla="*/ 3797300 h 3937000"/>
              <a:gd name="connsiteX62" fmla="*/ 3632200 w 6254750"/>
              <a:gd name="connsiteY62" fmla="*/ 3790950 h 3937000"/>
              <a:gd name="connsiteX63" fmla="*/ 3714750 w 6254750"/>
              <a:gd name="connsiteY63" fmla="*/ 3778250 h 3937000"/>
              <a:gd name="connsiteX64" fmla="*/ 3733800 w 6254750"/>
              <a:gd name="connsiteY64" fmla="*/ 3771900 h 3937000"/>
              <a:gd name="connsiteX65" fmla="*/ 3759200 w 6254750"/>
              <a:gd name="connsiteY65" fmla="*/ 3765550 h 3937000"/>
              <a:gd name="connsiteX66" fmla="*/ 3778250 w 6254750"/>
              <a:gd name="connsiteY66" fmla="*/ 3759200 h 3937000"/>
              <a:gd name="connsiteX67" fmla="*/ 3803650 w 6254750"/>
              <a:gd name="connsiteY67" fmla="*/ 3752850 h 3937000"/>
              <a:gd name="connsiteX68" fmla="*/ 3822700 w 6254750"/>
              <a:gd name="connsiteY68" fmla="*/ 3746500 h 3937000"/>
              <a:gd name="connsiteX69" fmla="*/ 3879850 w 6254750"/>
              <a:gd name="connsiteY69" fmla="*/ 3740150 h 3937000"/>
              <a:gd name="connsiteX70" fmla="*/ 3905250 w 6254750"/>
              <a:gd name="connsiteY70" fmla="*/ 3733800 h 3937000"/>
              <a:gd name="connsiteX71" fmla="*/ 3924300 w 6254750"/>
              <a:gd name="connsiteY71" fmla="*/ 3727450 h 3937000"/>
              <a:gd name="connsiteX72" fmla="*/ 3975100 w 6254750"/>
              <a:gd name="connsiteY72" fmla="*/ 3714750 h 3937000"/>
              <a:gd name="connsiteX73" fmla="*/ 4070350 w 6254750"/>
              <a:gd name="connsiteY73" fmla="*/ 3702050 h 3937000"/>
              <a:gd name="connsiteX74" fmla="*/ 4127500 w 6254750"/>
              <a:gd name="connsiteY74" fmla="*/ 3683000 h 3937000"/>
              <a:gd name="connsiteX75" fmla="*/ 4152900 w 6254750"/>
              <a:gd name="connsiteY75" fmla="*/ 3676650 h 3937000"/>
              <a:gd name="connsiteX76" fmla="*/ 4197350 w 6254750"/>
              <a:gd name="connsiteY76" fmla="*/ 3657600 h 3937000"/>
              <a:gd name="connsiteX77" fmla="*/ 4216400 w 6254750"/>
              <a:gd name="connsiteY77" fmla="*/ 3651250 h 3937000"/>
              <a:gd name="connsiteX78" fmla="*/ 4241800 w 6254750"/>
              <a:gd name="connsiteY78" fmla="*/ 3644900 h 3937000"/>
              <a:gd name="connsiteX79" fmla="*/ 4260850 w 6254750"/>
              <a:gd name="connsiteY79" fmla="*/ 3638550 h 3937000"/>
              <a:gd name="connsiteX80" fmla="*/ 4311650 w 6254750"/>
              <a:gd name="connsiteY80" fmla="*/ 3632200 h 3937000"/>
              <a:gd name="connsiteX81" fmla="*/ 4356100 w 6254750"/>
              <a:gd name="connsiteY81" fmla="*/ 3619500 h 3937000"/>
              <a:gd name="connsiteX82" fmla="*/ 4419600 w 6254750"/>
              <a:gd name="connsiteY82" fmla="*/ 3613150 h 3937000"/>
              <a:gd name="connsiteX83" fmla="*/ 4457700 w 6254750"/>
              <a:gd name="connsiteY83" fmla="*/ 3606800 h 3937000"/>
              <a:gd name="connsiteX84" fmla="*/ 4514850 w 6254750"/>
              <a:gd name="connsiteY84" fmla="*/ 3600450 h 3937000"/>
              <a:gd name="connsiteX85" fmla="*/ 4610100 w 6254750"/>
              <a:gd name="connsiteY85" fmla="*/ 3587750 h 3937000"/>
              <a:gd name="connsiteX86" fmla="*/ 4635500 w 6254750"/>
              <a:gd name="connsiteY86" fmla="*/ 3581400 h 3937000"/>
              <a:gd name="connsiteX87" fmla="*/ 4686300 w 6254750"/>
              <a:gd name="connsiteY87" fmla="*/ 3575050 h 3937000"/>
              <a:gd name="connsiteX88" fmla="*/ 4864100 w 6254750"/>
              <a:gd name="connsiteY88" fmla="*/ 3562350 h 3937000"/>
              <a:gd name="connsiteX89" fmla="*/ 4895850 w 6254750"/>
              <a:gd name="connsiteY89" fmla="*/ 3556000 h 3937000"/>
              <a:gd name="connsiteX90" fmla="*/ 4914900 w 6254750"/>
              <a:gd name="connsiteY90" fmla="*/ 3549650 h 3937000"/>
              <a:gd name="connsiteX91" fmla="*/ 5080000 w 6254750"/>
              <a:gd name="connsiteY91" fmla="*/ 3543300 h 3937000"/>
              <a:gd name="connsiteX92" fmla="*/ 5397500 w 6254750"/>
              <a:gd name="connsiteY92" fmla="*/ 3530600 h 3937000"/>
              <a:gd name="connsiteX93" fmla="*/ 5435600 w 6254750"/>
              <a:gd name="connsiteY93" fmla="*/ 3524250 h 3937000"/>
              <a:gd name="connsiteX94" fmla="*/ 5600700 w 6254750"/>
              <a:gd name="connsiteY94" fmla="*/ 3517900 h 3937000"/>
              <a:gd name="connsiteX95" fmla="*/ 5873750 w 6254750"/>
              <a:gd name="connsiteY95" fmla="*/ 3524250 h 3937000"/>
              <a:gd name="connsiteX96" fmla="*/ 5981700 w 6254750"/>
              <a:gd name="connsiteY96" fmla="*/ 3530600 h 3937000"/>
              <a:gd name="connsiteX97" fmla="*/ 6197600 w 6254750"/>
              <a:gd name="connsiteY97" fmla="*/ 3524250 h 3937000"/>
              <a:gd name="connsiteX98" fmla="*/ 6242050 w 6254750"/>
              <a:gd name="connsiteY98" fmla="*/ 3479800 h 3937000"/>
              <a:gd name="connsiteX99" fmla="*/ 6254750 w 6254750"/>
              <a:gd name="connsiteY99" fmla="*/ 3441700 h 3937000"/>
              <a:gd name="connsiteX100" fmla="*/ 6235700 w 6254750"/>
              <a:gd name="connsiteY100" fmla="*/ 3194050 h 3937000"/>
              <a:gd name="connsiteX101" fmla="*/ 6229350 w 6254750"/>
              <a:gd name="connsiteY101" fmla="*/ 3016250 h 3937000"/>
              <a:gd name="connsiteX102" fmla="*/ 6223000 w 6254750"/>
              <a:gd name="connsiteY102" fmla="*/ 2990850 h 3937000"/>
              <a:gd name="connsiteX103" fmla="*/ 6210300 w 6254750"/>
              <a:gd name="connsiteY103" fmla="*/ 2946400 h 3937000"/>
              <a:gd name="connsiteX104" fmla="*/ 6203950 w 6254750"/>
              <a:gd name="connsiteY104" fmla="*/ 2914650 h 3937000"/>
              <a:gd name="connsiteX105" fmla="*/ 6197600 w 6254750"/>
              <a:gd name="connsiteY105" fmla="*/ 2863850 h 3937000"/>
              <a:gd name="connsiteX106" fmla="*/ 6184900 w 6254750"/>
              <a:gd name="connsiteY106" fmla="*/ 2825750 h 3937000"/>
              <a:gd name="connsiteX107" fmla="*/ 6178550 w 6254750"/>
              <a:gd name="connsiteY107" fmla="*/ 2762250 h 3937000"/>
              <a:gd name="connsiteX108" fmla="*/ 6172200 w 6254750"/>
              <a:gd name="connsiteY108" fmla="*/ 2743200 h 3937000"/>
              <a:gd name="connsiteX109" fmla="*/ 6165850 w 6254750"/>
              <a:gd name="connsiteY109" fmla="*/ 2717800 h 3937000"/>
              <a:gd name="connsiteX110" fmla="*/ 6153150 w 6254750"/>
              <a:gd name="connsiteY110" fmla="*/ 2628900 h 3937000"/>
              <a:gd name="connsiteX111" fmla="*/ 6146800 w 6254750"/>
              <a:gd name="connsiteY111" fmla="*/ 2603500 h 3937000"/>
              <a:gd name="connsiteX112" fmla="*/ 6134100 w 6254750"/>
              <a:gd name="connsiteY112" fmla="*/ 2501900 h 3937000"/>
              <a:gd name="connsiteX113" fmla="*/ 6121400 w 6254750"/>
              <a:gd name="connsiteY113" fmla="*/ 2216150 h 3937000"/>
              <a:gd name="connsiteX114" fmla="*/ 6127750 w 6254750"/>
              <a:gd name="connsiteY114" fmla="*/ 1949450 h 3937000"/>
              <a:gd name="connsiteX115" fmla="*/ 6134100 w 6254750"/>
              <a:gd name="connsiteY115" fmla="*/ 1892300 h 3937000"/>
              <a:gd name="connsiteX116" fmla="*/ 6140450 w 6254750"/>
              <a:gd name="connsiteY116" fmla="*/ 1752600 h 3937000"/>
              <a:gd name="connsiteX117" fmla="*/ 6146800 w 6254750"/>
              <a:gd name="connsiteY117" fmla="*/ 1727200 h 3937000"/>
              <a:gd name="connsiteX118" fmla="*/ 6159500 w 6254750"/>
              <a:gd name="connsiteY118" fmla="*/ 1422400 h 3937000"/>
              <a:gd name="connsiteX119" fmla="*/ 6165850 w 6254750"/>
              <a:gd name="connsiteY119" fmla="*/ 1403350 h 3937000"/>
              <a:gd name="connsiteX120" fmla="*/ 6172200 w 6254750"/>
              <a:gd name="connsiteY120" fmla="*/ 1371600 h 3937000"/>
              <a:gd name="connsiteX121" fmla="*/ 6178550 w 6254750"/>
              <a:gd name="connsiteY121" fmla="*/ 1346200 h 3937000"/>
              <a:gd name="connsiteX122" fmla="*/ 6191250 w 6254750"/>
              <a:gd name="connsiteY122" fmla="*/ 1270000 h 3937000"/>
              <a:gd name="connsiteX123" fmla="*/ 6197600 w 6254750"/>
              <a:gd name="connsiteY123" fmla="*/ 1149350 h 3937000"/>
              <a:gd name="connsiteX124" fmla="*/ 6203950 w 6254750"/>
              <a:gd name="connsiteY124" fmla="*/ 1111250 h 3937000"/>
              <a:gd name="connsiteX125" fmla="*/ 6210300 w 6254750"/>
              <a:gd name="connsiteY125" fmla="*/ 1066800 h 3937000"/>
              <a:gd name="connsiteX126" fmla="*/ 6203950 w 6254750"/>
              <a:gd name="connsiteY126" fmla="*/ 736600 h 3937000"/>
              <a:gd name="connsiteX127" fmla="*/ 6184900 w 6254750"/>
              <a:gd name="connsiteY127" fmla="*/ 425450 h 3937000"/>
              <a:gd name="connsiteX128" fmla="*/ 6178550 w 6254750"/>
              <a:gd name="connsiteY128" fmla="*/ 273050 h 3937000"/>
              <a:gd name="connsiteX129" fmla="*/ 6153150 w 6254750"/>
              <a:gd name="connsiteY129" fmla="*/ 69850 h 3937000"/>
              <a:gd name="connsiteX130" fmla="*/ 6134100 w 6254750"/>
              <a:gd name="connsiteY130" fmla="*/ 63500 h 3937000"/>
              <a:gd name="connsiteX131" fmla="*/ 5892800 w 6254750"/>
              <a:gd name="connsiteY131" fmla="*/ 69850 h 3937000"/>
              <a:gd name="connsiteX132" fmla="*/ 5867400 w 6254750"/>
              <a:gd name="connsiteY132" fmla="*/ 76200 h 3937000"/>
              <a:gd name="connsiteX133" fmla="*/ 5727700 w 6254750"/>
              <a:gd name="connsiteY133" fmla="*/ 95250 h 3937000"/>
              <a:gd name="connsiteX134" fmla="*/ 5657850 w 6254750"/>
              <a:gd name="connsiteY134" fmla="*/ 107950 h 3937000"/>
              <a:gd name="connsiteX135" fmla="*/ 4794250 w 6254750"/>
              <a:gd name="connsiteY135" fmla="*/ 101600 h 3937000"/>
              <a:gd name="connsiteX136" fmla="*/ 4743450 w 6254750"/>
              <a:gd name="connsiteY136" fmla="*/ 95250 h 3937000"/>
              <a:gd name="connsiteX137" fmla="*/ 4711700 w 6254750"/>
              <a:gd name="connsiteY137" fmla="*/ 88900 h 3937000"/>
              <a:gd name="connsiteX138" fmla="*/ 4425950 w 6254750"/>
              <a:gd name="connsiteY138" fmla="*/ 82550 h 3937000"/>
              <a:gd name="connsiteX139" fmla="*/ 3740150 w 6254750"/>
              <a:gd name="connsiteY139" fmla="*/ 76200 h 3937000"/>
              <a:gd name="connsiteX140" fmla="*/ 3663950 w 6254750"/>
              <a:gd name="connsiteY140" fmla="*/ 63500 h 3937000"/>
              <a:gd name="connsiteX141" fmla="*/ 3625850 w 6254750"/>
              <a:gd name="connsiteY141" fmla="*/ 57150 h 3937000"/>
              <a:gd name="connsiteX142" fmla="*/ 3416300 w 6254750"/>
              <a:gd name="connsiteY142" fmla="*/ 38100 h 3937000"/>
              <a:gd name="connsiteX143" fmla="*/ 3352800 w 6254750"/>
              <a:gd name="connsiteY143" fmla="*/ 31750 h 3937000"/>
              <a:gd name="connsiteX144" fmla="*/ 3263900 w 6254750"/>
              <a:gd name="connsiteY144" fmla="*/ 19050 h 3937000"/>
              <a:gd name="connsiteX145" fmla="*/ 3175000 w 6254750"/>
              <a:gd name="connsiteY145" fmla="*/ 12700 h 3937000"/>
              <a:gd name="connsiteX146" fmla="*/ 3003550 w 6254750"/>
              <a:gd name="connsiteY146" fmla="*/ 0 h 3937000"/>
              <a:gd name="connsiteX147" fmla="*/ 2273300 w 6254750"/>
              <a:gd name="connsiteY147" fmla="*/ 12700 h 3937000"/>
              <a:gd name="connsiteX148" fmla="*/ 2203450 w 6254750"/>
              <a:gd name="connsiteY148" fmla="*/ 25400 h 3937000"/>
              <a:gd name="connsiteX149" fmla="*/ 1797050 w 6254750"/>
              <a:gd name="connsiteY149" fmla="*/ 38100 h 3937000"/>
              <a:gd name="connsiteX150" fmla="*/ 1682750 w 6254750"/>
              <a:gd name="connsiteY150" fmla="*/ 50800 h 3937000"/>
              <a:gd name="connsiteX151" fmla="*/ 1600200 w 6254750"/>
              <a:gd name="connsiteY151" fmla="*/ 69850 h 3937000"/>
              <a:gd name="connsiteX152" fmla="*/ 1562100 w 6254750"/>
              <a:gd name="connsiteY152" fmla="*/ 95250 h 3937000"/>
              <a:gd name="connsiteX153" fmla="*/ 1543050 w 6254750"/>
              <a:gd name="connsiteY153" fmla="*/ 107950 h 3937000"/>
              <a:gd name="connsiteX154" fmla="*/ 1524000 w 6254750"/>
              <a:gd name="connsiteY154" fmla="*/ 114300 h 3937000"/>
              <a:gd name="connsiteX155" fmla="*/ 1485900 w 6254750"/>
              <a:gd name="connsiteY155" fmla="*/ 139700 h 3937000"/>
              <a:gd name="connsiteX156" fmla="*/ 1466850 w 6254750"/>
              <a:gd name="connsiteY156" fmla="*/ 152400 h 3937000"/>
              <a:gd name="connsiteX157" fmla="*/ 1422400 w 6254750"/>
              <a:gd name="connsiteY157" fmla="*/ 171450 h 3937000"/>
              <a:gd name="connsiteX158" fmla="*/ 1384300 w 6254750"/>
              <a:gd name="connsiteY158" fmla="*/ 196850 h 3937000"/>
              <a:gd name="connsiteX159" fmla="*/ 1352550 w 6254750"/>
              <a:gd name="connsiteY159" fmla="*/ 273050 h 3937000"/>
              <a:gd name="connsiteX160" fmla="*/ 1346200 w 6254750"/>
              <a:gd name="connsiteY160" fmla="*/ 355600 h 3937000"/>
              <a:gd name="connsiteX161" fmla="*/ 1339850 w 6254750"/>
              <a:gd name="connsiteY161" fmla="*/ 387350 h 3937000"/>
              <a:gd name="connsiteX162" fmla="*/ 1346200 w 6254750"/>
              <a:gd name="connsiteY162" fmla="*/ 425450 h 3937000"/>
              <a:gd name="connsiteX163" fmla="*/ 1352550 w 6254750"/>
              <a:gd name="connsiteY163" fmla="*/ 469900 h 3937000"/>
              <a:gd name="connsiteX164" fmla="*/ 1358900 w 6254750"/>
              <a:gd name="connsiteY164" fmla="*/ 533400 h 3937000"/>
              <a:gd name="connsiteX165" fmla="*/ 1371600 w 6254750"/>
              <a:gd name="connsiteY165" fmla="*/ 622300 h 3937000"/>
              <a:gd name="connsiteX166" fmla="*/ 1384300 w 6254750"/>
              <a:gd name="connsiteY166" fmla="*/ 698500 h 3937000"/>
              <a:gd name="connsiteX167" fmla="*/ 1377950 w 6254750"/>
              <a:gd name="connsiteY167" fmla="*/ 762000 h 3937000"/>
              <a:gd name="connsiteX168" fmla="*/ 1371600 w 6254750"/>
              <a:gd name="connsiteY168" fmla="*/ 781050 h 3937000"/>
              <a:gd name="connsiteX169" fmla="*/ 1358900 w 6254750"/>
              <a:gd name="connsiteY169" fmla="*/ 800100 h 3937000"/>
              <a:gd name="connsiteX170" fmla="*/ 1289050 w 6254750"/>
              <a:gd name="connsiteY170" fmla="*/ 825500 h 3937000"/>
              <a:gd name="connsiteX171" fmla="*/ 1098550 w 6254750"/>
              <a:gd name="connsiteY171" fmla="*/ 819150 h 3937000"/>
              <a:gd name="connsiteX172" fmla="*/ 1028700 w 6254750"/>
              <a:gd name="connsiteY172" fmla="*/ 806450 h 3937000"/>
              <a:gd name="connsiteX173" fmla="*/ 984250 w 6254750"/>
              <a:gd name="connsiteY173" fmla="*/ 800100 h 3937000"/>
              <a:gd name="connsiteX174" fmla="*/ 958850 w 6254750"/>
              <a:gd name="connsiteY174" fmla="*/ 793750 h 3937000"/>
              <a:gd name="connsiteX175" fmla="*/ 927100 w 6254750"/>
              <a:gd name="connsiteY175" fmla="*/ 787400 h 3937000"/>
              <a:gd name="connsiteX176" fmla="*/ 882650 w 6254750"/>
              <a:gd name="connsiteY176" fmla="*/ 762000 h 3937000"/>
              <a:gd name="connsiteX177" fmla="*/ 850900 w 6254750"/>
              <a:gd name="connsiteY177" fmla="*/ 742950 h 3937000"/>
              <a:gd name="connsiteX178" fmla="*/ 838200 w 6254750"/>
              <a:gd name="connsiteY178" fmla="*/ 723900 h 3937000"/>
              <a:gd name="connsiteX179" fmla="*/ 819150 w 6254750"/>
              <a:gd name="connsiteY179" fmla="*/ 717550 h 3937000"/>
              <a:gd name="connsiteX180" fmla="*/ 800100 w 6254750"/>
              <a:gd name="connsiteY180" fmla="*/ 704850 h 3937000"/>
              <a:gd name="connsiteX181" fmla="*/ 781050 w 6254750"/>
              <a:gd name="connsiteY181" fmla="*/ 685800 h 3937000"/>
              <a:gd name="connsiteX182" fmla="*/ 736600 w 6254750"/>
              <a:gd name="connsiteY182" fmla="*/ 660400 h 3937000"/>
              <a:gd name="connsiteX183" fmla="*/ 698500 w 6254750"/>
              <a:gd name="connsiteY183" fmla="*/ 641350 h 3937000"/>
              <a:gd name="connsiteX184" fmla="*/ 679450 w 6254750"/>
              <a:gd name="connsiteY184" fmla="*/ 622300 h 3937000"/>
              <a:gd name="connsiteX185" fmla="*/ 660400 w 6254750"/>
              <a:gd name="connsiteY185" fmla="*/ 615950 h 3937000"/>
              <a:gd name="connsiteX186" fmla="*/ 635000 w 6254750"/>
              <a:gd name="connsiteY186" fmla="*/ 603250 h 3937000"/>
              <a:gd name="connsiteX187" fmla="*/ 577850 w 6254750"/>
              <a:gd name="connsiteY187" fmla="*/ 571500 h 3937000"/>
              <a:gd name="connsiteX188" fmla="*/ 508000 w 6254750"/>
              <a:gd name="connsiteY188" fmla="*/ 546100 h 3937000"/>
              <a:gd name="connsiteX189" fmla="*/ 469900 w 6254750"/>
              <a:gd name="connsiteY189" fmla="*/ 533400 h 3937000"/>
              <a:gd name="connsiteX190" fmla="*/ 450850 w 6254750"/>
              <a:gd name="connsiteY190" fmla="*/ 527050 h 3937000"/>
              <a:gd name="connsiteX191" fmla="*/ 419100 w 6254750"/>
              <a:gd name="connsiteY191" fmla="*/ 520700 h 3937000"/>
              <a:gd name="connsiteX192" fmla="*/ 342900 w 6254750"/>
              <a:gd name="connsiteY192" fmla="*/ 514350 h 3937000"/>
              <a:gd name="connsiteX193" fmla="*/ 279400 w 6254750"/>
              <a:gd name="connsiteY193" fmla="*/ 495300 h 3937000"/>
              <a:gd name="connsiteX194" fmla="*/ 184150 w 6254750"/>
              <a:gd name="connsiteY194" fmla="*/ 482600 h 3937000"/>
              <a:gd name="connsiteX195" fmla="*/ 133350 w 6254750"/>
              <a:gd name="connsiteY195" fmla="*/ 488950 h 3937000"/>
              <a:gd name="connsiteX196" fmla="*/ 95250 w 6254750"/>
              <a:gd name="connsiteY196" fmla="*/ 501650 h 3937000"/>
              <a:gd name="connsiteX197" fmla="*/ 69850 w 6254750"/>
              <a:gd name="connsiteY197" fmla="*/ 546100 h 3937000"/>
              <a:gd name="connsiteX198" fmla="*/ 44450 w 6254750"/>
              <a:gd name="connsiteY198" fmla="*/ 584200 h 3937000"/>
              <a:gd name="connsiteX199" fmla="*/ 38100 w 6254750"/>
              <a:gd name="connsiteY199" fmla="*/ 615950 h 3937000"/>
              <a:gd name="connsiteX200" fmla="*/ 12700 w 6254750"/>
              <a:gd name="connsiteY200" fmla="*/ 666750 h 3937000"/>
              <a:gd name="connsiteX201" fmla="*/ 6350 w 6254750"/>
              <a:gd name="connsiteY201" fmla="*/ 736600 h 3937000"/>
              <a:gd name="connsiteX202" fmla="*/ 0 w 6254750"/>
              <a:gd name="connsiteY202" fmla="*/ 762000 h 3937000"/>
              <a:gd name="connsiteX203" fmla="*/ 12700 w 6254750"/>
              <a:gd name="connsiteY203" fmla="*/ 882650 h 3937000"/>
              <a:gd name="connsiteX204" fmla="*/ 25400 w 6254750"/>
              <a:gd name="connsiteY204" fmla="*/ 908050 h 3937000"/>
              <a:gd name="connsiteX205" fmla="*/ 31750 w 6254750"/>
              <a:gd name="connsiteY205" fmla="*/ 927100 h 3937000"/>
              <a:gd name="connsiteX206" fmla="*/ 57150 w 6254750"/>
              <a:gd name="connsiteY206" fmla="*/ 990600 h 3937000"/>
              <a:gd name="connsiteX207" fmla="*/ 76200 w 6254750"/>
              <a:gd name="connsiteY207" fmla="*/ 1009650 h 3937000"/>
              <a:gd name="connsiteX208" fmla="*/ 88900 w 6254750"/>
              <a:gd name="connsiteY208" fmla="*/ 1028700 h 3937000"/>
              <a:gd name="connsiteX209" fmla="*/ 95250 w 6254750"/>
              <a:gd name="connsiteY209" fmla="*/ 1047750 h 3937000"/>
              <a:gd name="connsiteX210" fmla="*/ 114300 w 6254750"/>
              <a:gd name="connsiteY210" fmla="*/ 1079500 h 3937000"/>
              <a:gd name="connsiteX211" fmla="*/ 127000 w 6254750"/>
              <a:gd name="connsiteY211" fmla="*/ 1098550 h 3937000"/>
              <a:gd name="connsiteX212" fmla="*/ 152400 w 6254750"/>
              <a:gd name="connsiteY212" fmla="*/ 1117600 h 3937000"/>
              <a:gd name="connsiteX213" fmla="*/ 171450 w 6254750"/>
              <a:gd name="connsiteY213" fmla="*/ 1149350 h 3937000"/>
              <a:gd name="connsiteX214" fmla="*/ 184150 w 6254750"/>
              <a:gd name="connsiteY214" fmla="*/ 1193800 h 3937000"/>
              <a:gd name="connsiteX215" fmla="*/ 209550 w 6254750"/>
              <a:gd name="connsiteY215" fmla="*/ 1244600 h 3937000"/>
              <a:gd name="connsiteX216" fmla="*/ 234950 w 6254750"/>
              <a:gd name="connsiteY216" fmla="*/ 1308100 h 3937000"/>
              <a:gd name="connsiteX217" fmla="*/ 241300 w 6254750"/>
              <a:gd name="connsiteY217" fmla="*/ 1339850 h 3937000"/>
              <a:gd name="connsiteX218" fmla="*/ 247650 w 6254750"/>
              <a:gd name="connsiteY218" fmla="*/ 1358900 h 3937000"/>
              <a:gd name="connsiteX219" fmla="*/ 260350 w 6254750"/>
              <a:gd name="connsiteY219" fmla="*/ 1403350 h 3937000"/>
              <a:gd name="connsiteX220" fmla="*/ 273050 w 6254750"/>
              <a:gd name="connsiteY220" fmla="*/ 1428750 h 3937000"/>
              <a:gd name="connsiteX221" fmla="*/ 279400 w 6254750"/>
              <a:gd name="connsiteY221" fmla="*/ 1473200 h 3937000"/>
              <a:gd name="connsiteX222" fmla="*/ 285750 w 6254750"/>
              <a:gd name="connsiteY222" fmla="*/ 1492250 h 3937000"/>
              <a:gd name="connsiteX223" fmla="*/ 292100 w 6254750"/>
              <a:gd name="connsiteY223" fmla="*/ 1517650 h 3937000"/>
              <a:gd name="connsiteX224" fmla="*/ 311150 w 6254750"/>
              <a:gd name="connsiteY224" fmla="*/ 1625600 h 3937000"/>
              <a:gd name="connsiteX225" fmla="*/ 323850 w 6254750"/>
              <a:gd name="connsiteY225" fmla="*/ 1676400 h 3937000"/>
              <a:gd name="connsiteX226" fmla="*/ 330200 w 6254750"/>
              <a:gd name="connsiteY226" fmla="*/ 1701800 h 3937000"/>
              <a:gd name="connsiteX227" fmla="*/ 342900 w 6254750"/>
              <a:gd name="connsiteY227" fmla="*/ 1809750 h 3937000"/>
              <a:gd name="connsiteX228" fmla="*/ 355600 w 6254750"/>
              <a:gd name="connsiteY228" fmla="*/ 1879600 h 3937000"/>
              <a:gd name="connsiteX229" fmla="*/ 368300 w 6254750"/>
              <a:gd name="connsiteY229" fmla="*/ 1911350 h 3937000"/>
              <a:gd name="connsiteX230" fmla="*/ 381000 w 6254750"/>
              <a:gd name="connsiteY230" fmla="*/ 1968500 h 3937000"/>
              <a:gd name="connsiteX231" fmla="*/ 387350 w 6254750"/>
              <a:gd name="connsiteY231" fmla="*/ 1987550 h 3937000"/>
              <a:gd name="connsiteX232" fmla="*/ 400050 w 6254750"/>
              <a:gd name="connsiteY232" fmla="*/ 2044700 h 3937000"/>
              <a:gd name="connsiteX233" fmla="*/ 406400 w 6254750"/>
              <a:gd name="connsiteY233" fmla="*/ 2063750 h 3937000"/>
              <a:gd name="connsiteX234" fmla="*/ 412750 w 6254750"/>
              <a:gd name="connsiteY234" fmla="*/ 2101850 h 3937000"/>
              <a:gd name="connsiteX235" fmla="*/ 425450 w 6254750"/>
              <a:gd name="connsiteY235" fmla="*/ 2133600 h 3937000"/>
              <a:gd name="connsiteX236" fmla="*/ 438150 w 6254750"/>
              <a:gd name="connsiteY236" fmla="*/ 2171700 h 3937000"/>
              <a:gd name="connsiteX237" fmla="*/ 450850 w 6254750"/>
              <a:gd name="connsiteY237" fmla="*/ 2216150 h 3937000"/>
              <a:gd name="connsiteX238" fmla="*/ 469900 w 6254750"/>
              <a:gd name="connsiteY238" fmla="*/ 2343150 h 3937000"/>
              <a:gd name="connsiteX239" fmla="*/ 476250 w 6254750"/>
              <a:gd name="connsiteY239" fmla="*/ 2508250 h 3937000"/>
              <a:gd name="connsiteX240" fmla="*/ 482600 w 6254750"/>
              <a:gd name="connsiteY240" fmla="*/ 2711450 h 3937000"/>
              <a:gd name="connsiteX241" fmla="*/ 488950 w 6254750"/>
              <a:gd name="connsiteY241" fmla="*/ 2806700 h 3937000"/>
              <a:gd name="connsiteX242" fmla="*/ 495300 w 6254750"/>
              <a:gd name="connsiteY242" fmla="*/ 2952750 h 3937000"/>
              <a:gd name="connsiteX243" fmla="*/ 508000 w 6254750"/>
              <a:gd name="connsiteY243" fmla="*/ 3003550 h 3937000"/>
              <a:gd name="connsiteX244" fmla="*/ 514350 w 6254750"/>
              <a:gd name="connsiteY244" fmla="*/ 3028950 h 3937000"/>
              <a:gd name="connsiteX245" fmla="*/ 539750 w 6254750"/>
              <a:gd name="connsiteY245" fmla="*/ 3086100 h 3937000"/>
              <a:gd name="connsiteX246" fmla="*/ 558800 w 6254750"/>
              <a:gd name="connsiteY246" fmla="*/ 3098800 h 3937000"/>
              <a:gd name="connsiteX247" fmla="*/ 533400 w 6254750"/>
              <a:gd name="connsiteY247" fmla="*/ 311150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6254750" h="3937000">
                <a:moveTo>
                  <a:pt x="533400" y="3111500"/>
                </a:moveTo>
                <a:cubicBezTo>
                  <a:pt x="605228" y="3123471"/>
                  <a:pt x="563763" y="3117947"/>
                  <a:pt x="679450" y="3124200"/>
                </a:cubicBezTo>
                <a:lnTo>
                  <a:pt x="806450" y="3130550"/>
                </a:lnTo>
                <a:cubicBezTo>
                  <a:pt x="932516" y="3146308"/>
                  <a:pt x="778138" y="3128511"/>
                  <a:pt x="1028700" y="3143250"/>
                </a:cubicBezTo>
                <a:cubicBezTo>
                  <a:pt x="1038594" y="3143832"/>
                  <a:pt x="1099077" y="3153668"/>
                  <a:pt x="1111250" y="3155950"/>
                </a:cubicBezTo>
                <a:cubicBezTo>
                  <a:pt x="1132466" y="3159928"/>
                  <a:pt x="1153331" y="3165973"/>
                  <a:pt x="1174750" y="3168650"/>
                </a:cubicBezTo>
                <a:lnTo>
                  <a:pt x="1225550" y="3175000"/>
                </a:lnTo>
                <a:cubicBezTo>
                  <a:pt x="1283352" y="3194267"/>
                  <a:pt x="1192060" y="3164712"/>
                  <a:pt x="1276350" y="3187700"/>
                </a:cubicBezTo>
                <a:cubicBezTo>
                  <a:pt x="1289265" y="3191222"/>
                  <a:pt x="1314450" y="3200400"/>
                  <a:pt x="1314450" y="3200400"/>
                </a:cubicBezTo>
                <a:cubicBezTo>
                  <a:pt x="1320800" y="3204633"/>
                  <a:pt x="1326674" y="3209687"/>
                  <a:pt x="1333500" y="3213100"/>
                </a:cubicBezTo>
                <a:cubicBezTo>
                  <a:pt x="1386080" y="3239390"/>
                  <a:pt x="1317005" y="3195754"/>
                  <a:pt x="1371600" y="3232150"/>
                </a:cubicBezTo>
                <a:cubicBezTo>
                  <a:pt x="1412889" y="3294084"/>
                  <a:pt x="1348216" y="3197836"/>
                  <a:pt x="1403350" y="3276600"/>
                </a:cubicBezTo>
                <a:cubicBezTo>
                  <a:pt x="1438795" y="3327236"/>
                  <a:pt x="1414978" y="3300928"/>
                  <a:pt x="1447800" y="3333750"/>
                </a:cubicBezTo>
                <a:cubicBezTo>
                  <a:pt x="1463025" y="3379425"/>
                  <a:pt x="1444553" y="3322386"/>
                  <a:pt x="1460500" y="3378200"/>
                </a:cubicBezTo>
                <a:cubicBezTo>
                  <a:pt x="1462339" y="3384636"/>
                  <a:pt x="1465011" y="3390814"/>
                  <a:pt x="1466850" y="3397250"/>
                </a:cubicBezTo>
                <a:cubicBezTo>
                  <a:pt x="1469248" y="3405641"/>
                  <a:pt x="1469762" y="3414628"/>
                  <a:pt x="1473200" y="3422650"/>
                </a:cubicBezTo>
                <a:cubicBezTo>
                  <a:pt x="1476206" y="3429665"/>
                  <a:pt x="1482487" y="3434874"/>
                  <a:pt x="1485900" y="3441700"/>
                </a:cubicBezTo>
                <a:cubicBezTo>
                  <a:pt x="1491235" y="3452370"/>
                  <a:pt x="1495548" y="3475977"/>
                  <a:pt x="1498600" y="3486150"/>
                </a:cubicBezTo>
                <a:cubicBezTo>
                  <a:pt x="1502447" y="3498972"/>
                  <a:pt x="1507067" y="3511550"/>
                  <a:pt x="1511300" y="3524250"/>
                </a:cubicBezTo>
                <a:cubicBezTo>
                  <a:pt x="1514060" y="3532529"/>
                  <a:pt x="1515142" y="3541291"/>
                  <a:pt x="1517650" y="3549650"/>
                </a:cubicBezTo>
                <a:lnTo>
                  <a:pt x="1536700" y="3606800"/>
                </a:lnTo>
                <a:cubicBezTo>
                  <a:pt x="1539460" y="3615079"/>
                  <a:pt x="1540542" y="3623841"/>
                  <a:pt x="1543050" y="3632200"/>
                </a:cubicBezTo>
                <a:cubicBezTo>
                  <a:pt x="1566240" y="3709499"/>
                  <a:pt x="1547464" y="3637156"/>
                  <a:pt x="1562100" y="3695700"/>
                </a:cubicBezTo>
                <a:cubicBezTo>
                  <a:pt x="1564217" y="3735917"/>
                  <a:pt x="1563009" y="3776447"/>
                  <a:pt x="1568450" y="3816350"/>
                </a:cubicBezTo>
                <a:cubicBezTo>
                  <a:pt x="1569481" y="3823912"/>
                  <a:pt x="1575191" y="3830632"/>
                  <a:pt x="1581150" y="3835400"/>
                </a:cubicBezTo>
                <a:cubicBezTo>
                  <a:pt x="1586377" y="3839581"/>
                  <a:pt x="1593850" y="3839633"/>
                  <a:pt x="1600200" y="3841750"/>
                </a:cubicBezTo>
                <a:lnTo>
                  <a:pt x="1638300" y="3867150"/>
                </a:lnTo>
                <a:cubicBezTo>
                  <a:pt x="1644009" y="3870956"/>
                  <a:pt x="1679045" y="3878792"/>
                  <a:pt x="1682750" y="3879850"/>
                </a:cubicBezTo>
                <a:cubicBezTo>
                  <a:pt x="1689186" y="3881689"/>
                  <a:pt x="1695306" y="3884577"/>
                  <a:pt x="1701800" y="3886200"/>
                </a:cubicBezTo>
                <a:cubicBezTo>
                  <a:pt x="1712271" y="3888818"/>
                  <a:pt x="1723137" y="3889710"/>
                  <a:pt x="1733550" y="3892550"/>
                </a:cubicBezTo>
                <a:cubicBezTo>
                  <a:pt x="1746465" y="3896072"/>
                  <a:pt x="1758950" y="3901017"/>
                  <a:pt x="1771650" y="3905250"/>
                </a:cubicBezTo>
                <a:lnTo>
                  <a:pt x="1809750" y="3917950"/>
                </a:lnTo>
                <a:cubicBezTo>
                  <a:pt x="1816100" y="3920067"/>
                  <a:pt x="1822198" y="3923200"/>
                  <a:pt x="1828800" y="3924300"/>
                </a:cubicBezTo>
                <a:lnTo>
                  <a:pt x="1905000" y="3937000"/>
                </a:lnTo>
                <a:cubicBezTo>
                  <a:pt x="1976967" y="3934883"/>
                  <a:pt x="2048992" y="3934245"/>
                  <a:pt x="2120900" y="3930650"/>
                </a:cubicBezTo>
                <a:cubicBezTo>
                  <a:pt x="2131732" y="3930108"/>
                  <a:pt x="2178157" y="3920469"/>
                  <a:pt x="2190750" y="3917950"/>
                </a:cubicBezTo>
                <a:cubicBezTo>
                  <a:pt x="2220939" y="3897824"/>
                  <a:pt x="2202560" y="3907663"/>
                  <a:pt x="2247900" y="3892550"/>
                </a:cubicBezTo>
                <a:lnTo>
                  <a:pt x="2266950" y="3886200"/>
                </a:lnTo>
                <a:cubicBezTo>
                  <a:pt x="2279650" y="3877733"/>
                  <a:pt x="2290570" y="3865627"/>
                  <a:pt x="2305050" y="3860800"/>
                </a:cubicBezTo>
                <a:lnTo>
                  <a:pt x="2362200" y="3841750"/>
                </a:lnTo>
                <a:lnTo>
                  <a:pt x="2381250" y="3835400"/>
                </a:lnTo>
                <a:cubicBezTo>
                  <a:pt x="2387600" y="3833283"/>
                  <a:pt x="2393698" y="3830150"/>
                  <a:pt x="2400300" y="3829050"/>
                </a:cubicBezTo>
                <a:cubicBezTo>
                  <a:pt x="2413000" y="3826933"/>
                  <a:pt x="2425775" y="3825225"/>
                  <a:pt x="2438400" y="3822700"/>
                </a:cubicBezTo>
                <a:cubicBezTo>
                  <a:pt x="2486117" y="3813157"/>
                  <a:pt x="2463052" y="3808780"/>
                  <a:pt x="2540000" y="3803650"/>
                </a:cubicBezTo>
                <a:lnTo>
                  <a:pt x="2635250" y="3797300"/>
                </a:lnTo>
                <a:cubicBezTo>
                  <a:pt x="2677583" y="3799417"/>
                  <a:pt x="2720143" y="3798792"/>
                  <a:pt x="2762250" y="3803650"/>
                </a:cubicBezTo>
                <a:cubicBezTo>
                  <a:pt x="2775549" y="3805184"/>
                  <a:pt x="2787650" y="3812117"/>
                  <a:pt x="2800350" y="3816350"/>
                </a:cubicBezTo>
                <a:cubicBezTo>
                  <a:pt x="2810589" y="3819763"/>
                  <a:pt x="2821629" y="3820082"/>
                  <a:pt x="2832100" y="3822700"/>
                </a:cubicBezTo>
                <a:cubicBezTo>
                  <a:pt x="2838594" y="3824323"/>
                  <a:pt x="2844800" y="3826933"/>
                  <a:pt x="2851150" y="3829050"/>
                </a:cubicBezTo>
                <a:cubicBezTo>
                  <a:pt x="2857500" y="3833283"/>
                  <a:pt x="2863374" y="3838337"/>
                  <a:pt x="2870200" y="3841750"/>
                </a:cubicBezTo>
                <a:cubicBezTo>
                  <a:pt x="2884715" y="3849008"/>
                  <a:pt x="2906509" y="3850827"/>
                  <a:pt x="2921000" y="3854450"/>
                </a:cubicBezTo>
                <a:cubicBezTo>
                  <a:pt x="2927494" y="3856073"/>
                  <a:pt x="2933458" y="3859637"/>
                  <a:pt x="2940050" y="3860800"/>
                </a:cubicBezTo>
                <a:cubicBezTo>
                  <a:pt x="2969529" y="3866002"/>
                  <a:pt x="3028950" y="3873500"/>
                  <a:pt x="3028950" y="3873500"/>
                </a:cubicBezTo>
                <a:cubicBezTo>
                  <a:pt x="3095032" y="3895527"/>
                  <a:pt x="3050449" y="3883174"/>
                  <a:pt x="3200400" y="3873500"/>
                </a:cubicBezTo>
                <a:cubicBezTo>
                  <a:pt x="3215336" y="3872536"/>
                  <a:pt x="3230014" y="3869128"/>
                  <a:pt x="3244850" y="3867150"/>
                </a:cubicBezTo>
                <a:lnTo>
                  <a:pt x="3295650" y="3860800"/>
                </a:lnTo>
                <a:cubicBezTo>
                  <a:pt x="3336522" y="3847176"/>
                  <a:pt x="3293698" y="3860067"/>
                  <a:pt x="3365500" y="3848100"/>
                </a:cubicBezTo>
                <a:cubicBezTo>
                  <a:pt x="3412945" y="3840193"/>
                  <a:pt x="3370693" y="3844459"/>
                  <a:pt x="3409950" y="3835400"/>
                </a:cubicBezTo>
                <a:cubicBezTo>
                  <a:pt x="3430983" y="3830546"/>
                  <a:pt x="3452283" y="3826933"/>
                  <a:pt x="3473450" y="3822700"/>
                </a:cubicBezTo>
                <a:cubicBezTo>
                  <a:pt x="3482008" y="3820988"/>
                  <a:pt x="3490210" y="3817584"/>
                  <a:pt x="3498850" y="3816350"/>
                </a:cubicBezTo>
                <a:cubicBezTo>
                  <a:pt x="3519908" y="3813342"/>
                  <a:pt x="3541183" y="3812117"/>
                  <a:pt x="3562350" y="3810000"/>
                </a:cubicBezTo>
                <a:cubicBezTo>
                  <a:pt x="3605896" y="3795485"/>
                  <a:pt x="3551848" y="3812625"/>
                  <a:pt x="3613150" y="3797300"/>
                </a:cubicBezTo>
                <a:cubicBezTo>
                  <a:pt x="3619644" y="3795677"/>
                  <a:pt x="3625614" y="3792147"/>
                  <a:pt x="3632200" y="3790950"/>
                </a:cubicBezTo>
                <a:cubicBezTo>
                  <a:pt x="3688751" y="3780668"/>
                  <a:pt x="3669403" y="3789587"/>
                  <a:pt x="3714750" y="3778250"/>
                </a:cubicBezTo>
                <a:cubicBezTo>
                  <a:pt x="3721244" y="3776627"/>
                  <a:pt x="3727364" y="3773739"/>
                  <a:pt x="3733800" y="3771900"/>
                </a:cubicBezTo>
                <a:cubicBezTo>
                  <a:pt x="3742191" y="3769502"/>
                  <a:pt x="3750809" y="3767948"/>
                  <a:pt x="3759200" y="3765550"/>
                </a:cubicBezTo>
                <a:cubicBezTo>
                  <a:pt x="3765636" y="3763711"/>
                  <a:pt x="3771814" y="3761039"/>
                  <a:pt x="3778250" y="3759200"/>
                </a:cubicBezTo>
                <a:cubicBezTo>
                  <a:pt x="3786641" y="3756802"/>
                  <a:pt x="3795259" y="3755248"/>
                  <a:pt x="3803650" y="3752850"/>
                </a:cubicBezTo>
                <a:cubicBezTo>
                  <a:pt x="3810086" y="3751011"/>
                  <a:pt x="3816098" y="3747600"/>
                  <a:pt x="3822700" y="3746500"/>
                </a:cubicBezTo>
                <a:cubicBezTo>
                  <a:pt x="3841606" y="3743349"/>
                  <a:pt x="3860800" y="3742267"/>
                  <a:pt x="3879850" y="3740150"/>
                </a:cubicBezTo>
                <a:cubicBezTo>
                  <a:pt x="3888317" y="3738033"/>
                  <a:pt x="3896859" y="3736198"/>
                  <a:pt x="3905250" y="3733800"/>
                </a:cubicBezTo>
                <a:cubicBezTo>
                  <a:pt x="3911686" y="3731961"/>
                  <a:pt x="3917842" y="3729211"/>
                  <a:pt x="3924300" y="3727450"/>
                </a:cubicBezTo>
                <a:cubicBezTo>
                  <a:pt x="3941139" y="3722857"/>
                  <a:pt x="3958167" y="3718983"/>
                  <a:pt x="3975100" y="3714750"/>
                </a:cubicBezTo>
                <a:cubicBezTo>
                  <a:pt x="3983863" y="3712559"/>
                  <a:pt x="4064649" y="3702763"/>
                  <a:pt x="4070350" y="3702050"/>
                </a:cubicBezTo>
                <a:lnTo>
                  <a:pt x="4127500" y="3683000"/>
                </a:lnTo>
                <a:cubicBezTo>
                  <a:pt x="4135779" y="3680240"/>
                  <a:pt x="4144433" y="3678767"/>
                  <a:pt x="4152900" y="3676650"/>
                </a:cubicBezTo>
                <a:cubicBezTo>
                  <a:pt x="4181901" y="3657316"/>
                  <a:pt x="4161471" y="3667851"/>
                  <a:pt x="4197350" y="3657600"/>
                </a:cubicBezTo>
                <a:cubicBezTo>
                  <a:pt x="4203786" y="3655761"/>
                  <a:pt x="4209964" y="3653089"/>
                  <a:pt x="4216400" y="3651250"/>
                </a:cubicBezTo>
                <a:cubicBezTo>
                  <a:pt x="4224791" y="3648852"/>
                  <a:pt x="4233409" y="3647298"/>
                  <a:pt x="4241800" y="3644900"/>
                </a:cubicBezTo>
                <a:cubicBezTo>
                  <a:pt x="4248236" y="3643061"/>
                  <a:pt x="4254264" y="3639747"/>
                  <a:pt x="4260850" y="3638550"/>
                </a:cubicBezTo>
                <a:cubicBezTo>
                  <a:pt x="4277640" y="3635497"/>
                  <a:pt x="4294717" y="3634317"/>
                  <a:pt x="4311650" y="3632200"/>
                </a:cubicBezTo>
                <a:cubicBezTo>
                  <a:pt x="4325220" y="3627677"/>
                  <a:pt x="4342147" y="3621493"/>
                  <a:pt x="4356100" y="3619500"/>
                </a:cubicBezTo>
                <a:cubicBezTo>
                  <a:pt x="4377158" y="3616492"/>
                  <a:pt x="4398492" y="3615788"/>
                  <a:pt x="4419600" y="3613150"/>
                </a:cubicBezTo>
                <a:cubicBezTo>
                  <a:pt x="4432376" y="3611553"/>
                  <a:pt x="4444938" y="3608502"/>
                  <a:pt x="4457700" y="3606800"/>
                </a:cubicBezTo>
                <a:cubicBezTo>
                  <a:pt x="4476699" y="3604267"/>
                  <a:pt x="4495800" y="3602567"/>
                  <a:pt x="4514850" y="3600450"/>
                </a:cubicBezTo>
                <a:cubicBezTo>
                  <a:pt x="4573593" y="3585764"/>
                  <a:pt x="4502998" y="3602030"/>
                  <a:pt x="4610100" y="3587750"/>
                </a:cubicBezTo>
                <a:cubicBezTo>
                  <a:pt x="4618751" y="3586597"/>
                  <a:pt x="4626892" y="3582835"/>
                  <a:pt x="4635500" y="3581400"/>
                </a:cubicBezTo>
                <a:cubicBezTo>
                  <a:pt x="4652333" y="3578595"/>
                  <a:pt x="4669367" y="3577167"/>
                  <a:pt x="4686300" y="3575050"/>
                </a:cubicBezTo>
                <a:cubicBezTo>
                  <a:pt x="4757682" y="3551256"/>
                  <a:pt x="4682118" y="3574482"/>
                  <a:pt x="4864100" y="3562350"/>
                </a:cubicBezTo>
                <a:cubicBezTo>
                  <a:pt x="4874869" y="3561632"/>
                  <a:pt x="4885379" y="3558618"/>
                  <a:pt x="4895850" y="3556000"/>
                </a:cubicBezTo>
                <a:cubicBezTo>
                  <a:pt x="4902344" y="3554377"/>
                  <a:pt x="4908222" y="3550111"/>
                  <a:pt x="4914900" y="3549650"/>
                </a:cubicBezTo>
                <a:cubicBezTo>
                  <a:pt x="4969844" y="3545861"/>
                  <a:pt x="5024967" y="3545417"/>
                  <a:pt x="5080000" y="3543300"/>
                </a:cubicBezTo>
                <a:cubicBezTo>
                  <a:pt x="5215498" y="3520717"/>
                  <a:pt x="5065373" y="3543885"/>
                  <a:pt x="5397500" y="3530600"/>
                </a:cubicBezTo>
                <a:cubicBezTo>
                  <a:pt x="5410365" y="3530085"/>
                  <a:pt x="5422750" y="3525053"/>
                  <a:pt x="5435600" y="3524250"/>
                </a:cubicBezTo>
                <a:cubicBezTo>
                  <a:pt x="5490567" y="3520815"/>
                  <a:pt x="5545667" y="3520017"/>
                  <a:pt x="5600700" y="3517900"/>
                </a:cubicBezTo>
                <a:lnTo>
                  <a:pt x="5873750" y="3524250"/>
                </a:lnTo>
                <a:cubicBezTo>
                  <a:pt x="5909776" y="3525451"/>
                  <a:pt x="5945654" y="3530600"/>
                  <a:pt x="5981700" y="3530600"/>
                </a:cubicBezTo>
                <a:cubicBezTo>
                  <a:pt x="6053698" y="3530600"/>
                  <a:pt x="6125633" y="3526367"/>
                  <a:pt x="6197600" y="3524250"/>
                </a:cubicBezTo>
                <a:cubicBezTo>
                  <a:pt x="6223949" y="3515467"/>
                  <a:pt x="6229313" y="3518011"/>
                  <a:pt x="6242050" y="3479800"/>
                </a:cubicBezTo>
                <a:lnTo>
                  <a:pt x="6254750" y="3441700"/>
                </a:lnTo>
                <a:cubicBezTo>
                  <a:pt x="6241116" y="3223562"/>
                  <a:pt x="6251648" y="3305683"/>
                  <a:pt x="6235700" y="3194050"/>
                </a:cubicBezTo>
                <a:cubicBezTo>
                  <a:pt x="6233583" y="3134783"/>
                  <a:pt x="6233049" y="3075439"/>
                  <a:pt x="6229350" y="3016250"/>
                </a:cubicBezTo>
                <a:cubicBezTo>
                  <a:pt x="6228806" y="3007540"/>
                  <a:pt x="6225398" y="2999241"/>
                  <a:pt x="6223000" y="2990850"/>
                </a:cubicBezTo>
                <a:cubicBezTo>
                  <a:pt x="6212393" y="2953725"/>
                  <a:pt x="6220226" y="2991065"/>
                  <a:pt x="6210300" y="2946400"/>
                </a:cubicBezTo>
                <a:cubicBezTo>
                  <a:pt x="6207959" y="2935864"/>
                  <a:pt x="6205591" y="2925317"/>
                  <a:pt x="6203950" y="2914650"/>
                </a:cubicBezTo>
                <a:cubicBezTo>
                  <a:pt x="6201355" y="2897783"/>
                  <a:pt x="6201176" y="2880536"/>
                  <a:pt x="6197600" y="2863850"/>
                </a:cubicBezTo>
                <a:cubicBezTo>
                  <a:pt x="6194795" y="2850760"/>
                  <a:pt x="6184900" y="2825750"/>
                  <a:pt x="6184900" y="2825750"/>
                </a:cubicBezTo>
                <a:cubicBezTo>
                  <a:pt x="6182783" y="2804583"/>
                  <a:pt x="6181785" y="2783275"/>
                  <a:pt x="6178550" y="2762250"/>
                </a:cubicBezTo>
                <a:cubicBezTo>
                  <a:pt x="6177532" y="2755634"/>
                  <a:pt x="6174039" y="2749636"/>
                  <a:pt x="6172200" y="2743200"/>
                </a:cubicBezTo>
                <a:cubicBezTo>
                  <a:pt x="6169802" y="2734809"/>
                  <a:pt x="6167285" y="2726408"/>
                  <a:pt x="6165850" y="2717800"/>
                </a:cubicBezTo>
                <a:cubicBezTo>
                  <a:pt x="6160929" y="2688273"/>
                  <a:pt x="6157383" y="2658533"/>
                  <a:pt x="6153150" y="2628900"/>
                </a:cubicBezTo>
                <a:cubicBezTo>
                  <a:pt x="6151916" y="2620260"/>
                  <a:pt x="6148095" y="2612131"/>
                  <a:pt x="6146800" y="2603500"/>
                </a:cubicBezTo>
                <a:cubicBezTo>
                  <a:pt x="6141737" y="2569747"/>
                  <a:pt x="6134100" y="2501900"/>
                  <a:pt x="6134100" y="2501900"/>
                </a:cubicBezTo>
                <a:cubicBezTo>
                  <a:pt x="6131544" y="2450770"/>
                  <a:pt x="6121400" y="2256370"/>
                  <a:pt x="6121400" y="2216150"/>
                </a:cubicBezTo>
                <a:cubicBezTo>
                  <a:pt x="6121400" y="2127225"/>
                  <a:pt x="6124265" y="2038307"/>
                  <a:pt x="6127750" y="1949450"/>
                </a:cubicBezTo>
                <a:cubicBezTo>
                  <a:pt x="6128501" y="1930297"/>
                  <a:pt x="6131983" y="1911350"/>
                  <a:pt x="6134100" y="1892300"/>
                </a:cubicBezTo>
                <a:cubicBezTo>
                  <a:pt x="6136217" y="1845733"/>
                  <a:pt x="6136875" y="1799077"/>
                  <a:pt x="6140450" y="1752600"/>
                </a:cubicBezTo>
                <a:cubicBezTo>
                  <a:pt x="6141119" y="1743898"/>
                  <a:pt x="6146353" y="1735916"/>
                  <a:pt x="6146800" y="1727200"/>
                </a:cubicBezTo>
                <a:cubicBezTo>
                  <a:pt x="6149508" y="1674392"/>
                  <a:pt x="6149115" y="1505477"/>
                  <a:pt x="6159500" y="1422400"/>
                </a:cubicBezTo>
                <a:cubicBezTo>
                  <a:pt x="6160330" y="1415758"/>
                  <a:pt x="6164227" y="1409844"/>
                  <a:pt x="6165850" y="1403350"/>
                </a:cubicBezTo>
                <a:cubicBezTo>
                  <a:pt x="6168468" y="1392879"/>
                  <a:pt x="6169859" y="1382136"/>
                  <a:pt x="6172200" y="1371600"/>
                </a:cubicBezTo>
                <a:cubicBezTo>
                  <a:pt x="6174093" y="1363081"/>
                  <a:pt x="6176657" y="1354719"/>
                  <a:pt x="6178550" y="1346200"/>
                </a:cubicBezTo>
                <a:cubicBezTo>
                  <a:pt x="6185978" y="1312773"/>
                  <a:pt x="6185949" y="1307108"/>
                  <a:pt x="6191250" y="1270000"/>
                </a:cubicBezTo>
                <a:cubicBezTo>
                  <a:pt x="6193367" y="1229783"/>
                  <a:pt x="6194388" y="1189494"/>
                  <a:pt x="6197600" y="1149350"/>
                </a:cubicBezTo>
                <a:cubicBezTo>
                  <a:pt x="6198627" y="1136516"/>
                  <a:pt x="6201992" y="1123975"/>
                  <a:pt x="6203950" y="1111250"/>
                </a:cubicBezTo>
                <a:cubicBezTo>
                  <a:pt x="6206226" y="1096457"/>
                  <a:pt x="6208183" y="1081617"/>
                  <a:pt x="6210300" y="1066800"/>
                </a:cubicBezTo>
                <a:cubicBezTo>
                  <a:pt x="6208183" y="956733"/>
                  <a:pt x="6207318" y="846635"/>
                  <a:pt x="6203950" y="736600"/>
                </a:cubicBezTo>
                <a:cubicBezTo>
                  <a:pt x="6195192" y="450512"/>
                  <a:pt x="6221778" y="536085"/>
                  <a:pt x="6184900" y="425450"/>
                </a:cubicBezTo>
                <a:cubicBezTo>
                  <a:pt x="6182783" y="374650"/>
                  <a:pt x="6180432" y="323859"/>
                  <a:pt x="6178550" y="273050"/>
                </a:cubicBezTo>
                <a:cubicBezTo>
                  <a:pt x="6174963" y="176214"/>
                  <a:pt x="6224702" y="105626"/>
                  <a:pt x="6153150" y="69850"/>
                </a:cubicBezTo>
                <a:cubicBezTo>
                  <a:pt x="6147163" y="66857"/>
                  <a:pt x="6140450" y="65617"/>
                  <a:pt x="6134100" y="63500"/>
                </a:cubicBezTo>
                <a:cubicBezTo>
                  <a:pt x="6053667" y="65617"/>
                  <a:pt x="5973170" y="66023"/>
                  <a:pt x="5892800" y="69850"/>
                </a:cubicBezTo>
                <a:cubicBezTo>
                  <a:pt x="5884083" y="70265"/>
                  <a:pt x="5875978" y="74592"/>
                  <a:pt x="5867400" y="76200"/>
                </a:cubicBezTo>
                <a:cubicBezTo>
                  <a:pt x="5793356" y="90083"/>
                  <a:pt x="5797708" y="88249"/>
                  <a:pt x="5727700" y="95250"/>
                </a:cubicBezTo>
                <a:cubicBezTo>
                  <a:pt x="5700910" y="104180"/>
                  <a:pt x="5693751" y="107950"/>
                  <a:pt x="5657850" y="107950"/>
                </a:cubicBezTo>
                <a:lnTo>
                  <a:pt x="4794250" y="101600"/>
                </a:lnTo>
                <a:cubicBezTo>
                  <a:pt x="4777317" y="99483"/>
                  <a:pt x="4760317" y="97845"/>
                  <a:pt x="4743450" y="95250"/>
                </a:cubicBezTo>
                <a:cubicBezTo>
                  <a:pt x="4732783" y="93609"/>
                  <a:pt x="4722484" y="89331"/>
                  <a:pt x="4711700" y="88900"/>
                </a:cubicBezTo>
                <a:cubicBezTo>
                  <a:pt x="4616503" y="85092"/>
                  <a:pt x="4521215" y="83795"/>
                  <a:pt x="4425950" y="82550"/>
                </a:cubicBezTo>
                <a:lnTo>
                  <a:pt x="3740150" y="76200"/>
                </a:lnTo>
                <a:cubicBezTo>
                  <a:pt x="3700441" y="62964"/>
                  <a:pt x="3734842" y="72952"/>
                  <a:pt x="3663950" y="63500"/>
                </a:cubicBezTo>
                <a:cubicBezTo>
                  <a:pt x="3651188" y="61798"/>
                  <a:pt x="3638646" y="58572"/>
                  <a:pt x="3625850" y="57150"/>
                </a:cubicBezTo>
                <a:cubicBezTo>
                  <a:pt x="3512547" y="44561"/>
                  <a:pt x="3511070" y="46715"/>
                  <a:pt x="3416300" y="38100"/>
                </a:cubicBezTo>
                <a:cubicBezTo>
                  <a:pt x="3395115" y="36174"/>
                  <a:pt x="3373886" y="34561"/>
                  <a:pt x="3352800" y="31750"/>
                </a:cubicBezTo>
                <a:cubicBezTo>
                  <a:pt x="3249503" y="17977"/>
                  <a:pt x="3425459" y="33099"/>
                  <a:pt x="3263900" y="19050"/>
                </a:cubicBezTo>
                <a:cubicBezTo>
                  <a:pt x="3234303" y="16476"/>
                  <a:pt x="3204606" y="15167"/>
                  <a:pt x="3175000" y="12700"/>
                </a:cubicBezTo>
                <a:cubicBezTo>
                  <a:pt x="3008064" y="-1211"/>
                  <a:pt x="3247231" y="14334"/>
                  <a:pt x="3003550" y="0"/>
                </a:cubicBezTo>
                <a:lnTo>
                  <a:pt x="2273300" y="12700"/>
                </a:lnTo>
                <a:cubicBezTo>
                  <a:pt x="2151218" y="18655"/>
                  <a:pt x="2309300" y="18343"/>
                  <a:pt x="2203450" y="25400"/>
                </a:cubicBezTo>
                <a:cubicBezTo>
                  <a:pt x="2119009" y="31029"/>
                  <a:pt x="1853118" y="36662"/>
                  <a:pt x="1797050" y="38100"/>
                </a:cubicBezTo>
                <a:cubicBezTo>
                  <a:pt x="1742452" y="56299"/>
                  <a:pt x="1810161" y="35511"/>
                  <a:pt x="1682750" y="50800"/>
                </a:cubicBezTo>
                <a:cubicBezTo>
                  <a:pt x="1638960" y="56055"/>
                  <a:pt x="1631581" y="59390"/>
                  <a:pt x="1600200" y="69850"/>
                </a:cubicBezTo>
                <a:lnTo>
                  <a:pt x="1562100" y="95250"/>
                </a:lnTo>
                <a:cubicBezTo>
                  <a:pt x="1555750" y="99483"/>
                  <a:pt x="1550290" y="105537"/>
                  <a:pt x="1543050" y="107950"/>
                </a:cubicBezTo>
                <a:lnTo>
                  <a:pt x="1524000" y="114300"/>
                </a:lnTo>
                <a:lnTo>
                  <a:pt x="1485900" y="139700"/>
                </a:lnTo>
                <a:cubicBezTo>
                  <a:pt x="1479550" y="143933"/>
                  <a:pt x="1474090" y="149987"/>
                  <a:pt x="1466850" y="152400"/>
                </a:cubicBezTo>
                <a:cubicBezTo>
                  <a:pt x="1447142" y="158969"/>
                  <a:pt x="1442017" y="159680"/>
                  <a:pt x="1422400" y="171450"/>
                </a:cubicBezTo>
                <a:cubicBezTo>
                  <a:pt x="1409312" y="179303"/>
                  <a:pt x="1384300" y="196850"/>
                  <a:pt x="1384300" y="196850"/>
                </a:cubicBezTo>
                <a:cubicBezTo>
                  <a:pt x="1351758" y="245663"/>
                  <a:pt x="1361409" y="219894"/>
                  <a:pt x="1352550" y="273050"/>
                </a:cubicBezTo>
                <a:cubicBezTo>
                  <a:pt x="1350433" y="300567"/>
                  <a:pt x="1349248" y="328171"/>
                  <a:pt x="1346200" y="355600"/>
                </a:cubicBezTo>
                <a:cubicBezTo>
                  <a:pt x="1345008" y="366327"/>
                  <a:pt x="1339850" y="376557"/>
                  <a:pt x="1339850" y="387350"/>
                </a:cubicBezTo>
                <a:cubicBezTo>
                  <a:pt x="1339850" y="400225"/>
                  <a:pt x="1344242" y="412725"/>
                  <a:pt x="1346200" y="425450"/>
                </a:cubicBezTo>
                <a:cubicBezTo>
                  <a:pt x="1348476" y="440243"/>
                  <a:pt x="1350801" y="455035"/>
                  <a:pt x="1352550" y="469900"/>
                </a:cubicBezTo>
                <a:cubicBezTo>
                  <a:pt x="1355035" y="491027"/>
                  <a:pt x="1356262" y="512292"/>
                  <a:pt x="1358900" y="533400"/>
                </a:cubicBezTo>
                <a:cubicBezTo>
                  <a:pt x="1362613" y="563103"/>
                  <a:pt x="1367367" y="592667"/>
                  <a:pt x="1371600" y="622300"/>
                </a:cubicBezTo>
                <a:cubicBezTo>
                  <a:pt x="1379476" y="677434"/>
                  <a:pt x="1375015" y="652074"/>
                  <a:pt x="1384300" y="698500"/>
                </a:cubicBezTo>
                <a:cubicBezTo>
                  <a:pt x="1382183" y="719667"/>
                  <a:pt x="1381185" y="740975"/>
                  <a:pt x="1377950" y="762000"/>
                </a:cubicBezTo>
                <a:cubicBezTo>
                  <a:pt x="1376932" y="768616"/>
                  <a:pt x="1374593" y="775063"/>
                  <a:pt x="1371600" y="781050"/>
                </a:cubicBezTo>
                <a:cubicBezTo>
                  <a:pt x="1368187" y="787876"/>
                  <a:pt x="1364296" y="794704"/>
                  <a:pt x="1358900" y="800100"/>
                </a:cubicBezTo>
                <a:cubicBezTo>
                  <a:pt x="1340718" y="818282"/>
                  <a:pt x="1312546" y="820801"/>
                  <a:pt x="1289050" y="825500"/>
                </a:cubicBezTo>
                <a:cubicBezTo>
                  <a:pt x="1225550" y="823383"/>
                  <a:pt x="1161993" y="822579"/>
                  <a:pt x="1098550" y="819150"/>
                </a:cubicBezTo>
                <a:cubicBezTo>
                  <a:pt x="1045825" y="816300"/>
                  <a:pt x="1068407" y="813670"/>
                  <a:pt x="1028700" y="806450"/>
                </a:cubicBezTo>
                <a:cubicBezTo>
                  <a:pt x="1013974" y="803773"/>
                  <a:pt x="998976" y="802777"/>
                  <a:pt x="984250" y="800100"/>
                </a:cubicBezTo>
                <a:cubicBezTo>
                  <a:pt x="975664" y="798539"/>
                  <a:pt x="967369" y="795643"/>
                  <a:pt x="958850" y="793750"/>
                </a:cubicBezTo>
                <a:cubicBezTo>
                  <a:pt x="948314" y="791409"/>
                  <a:pt x="937683" y="789517"/>
                  <a:pt x="927100" y="787400"/>
                </a:cubicBezTo>
                <a:cubicBezTo>
                  <a:pt x="887183" y="760789"/>
                  <a:pt x="930989" y="788855"/>
                  <a:pt x="882650" y="762000"/>
                </a:cubicBezTo>
                <a:cubicBezTo>
                  <a:pt x="871861" y="756006"/>
                  <a:pt x="861483" y="749300"/>
                  <a:pt x="850900" y="742950"/>
                </a:cubicBezTo>
                <a:cubicBezTo>
                  <a:pt x="846667" y="736600"/>
                  <a:pt x="844159" y="728668"/>
                  <a:pt x="838200" y="723900"/>
                </a:cubicBezTo>
                <a:cubicBezTo>
                  <a:pt x="832973" y="719719"/>
                  <a:pt x="825137" y="720543"/>
                  <a:pt x="819150" y="717550"/>
                </a:cubicBezTo>
                <a:cubicBezTo>
                  <a:pt x="812324" y="714137"/>
                  <a:pt x="805963" y="709736"/>
                  <a:pt x="800100" y="704850"/>
                </a:cubicBezTo>
                <a:cubicBezTo>
                  <a:pt x="793201" y="699101"/>
                  <a:pt x="787949" y="691549"/>
                  <a:pt x="781050" y="685800"/>
                </a:cubicBezTo>
                <a:cubicBezTo>
                  <a:pt x="764173" y="671736"/>
                  <a:pt x="756362" y="671692"/>
                  <a:pt x="736600" y="660400"/>
                </a:cubicBezTo>
                <a:cubicBezTo>
                  <a:pt x="702133" y="640705"/>
                  <a:pt x="733427" y="652992"/>
                  <a:pt x="698500" y="641350"/>
                </a:cubicBezTo>
                <a:cubicBezTo>
                  <a:pt x="692150" y="635000"/>
                  <a:pt x="686922" y="627281"/>
                  <a:pt x="679450" y="622300"/>
                </a:cubicBezTo>
                <a:cubicBezTo>
                  <a:pt x="673881" y="618587"/>
                  <a:pt x="666552" y="618587"/>
                  <a:pt x="660400" y="615950"/>
                </a:cubicBezTo>
                <a:cubicBezTo>
                  <a:pt x="651699" y="612221"/>
                  <a:pt x="643117" y="608120"/>
                  <a:pt x="635000" y="603250"/>
                </a:cubicBezTo>
                <a:cubicBezTo>
                  <a:pt x="580413" y="570498"/>
                  <a:pt x="616168" y="584273"/>
                  <a:pt x="577850" y="571500"/>
                </a:cubicBezTo>
                <a:cubicBezTo>
                  <a:pt x="544277" y="549118"/>
                  <a:pt x="566204" y="560651"/>
                  <a:pt x="508000" y="546100"/>
                </a:cubicBezTo>
                <a:cubicBezTo>
                  <a:pt x="495013" y="542853"/>
                  <a:pt x="482600" y="537633"/>
                  <a:pt x="469900" y="533400"/>
                </a:cubicBezTo>
                <a:lnTo>
                  <a:pt x="450850" y="527050"/>
                </a:lnTo>
                <a:cubicBezTo>
                  <a:pt x="440611" y="523637"/>
                  <a:pt x="429819" y="521961"/>
                  <a:pt x="419100" y="520700"/>
                </a:cubicBezTo>
                <a:cubicBezTo>
                  <a:pt x="393787" y="517722"/>
                  <a:pt x="368300" y="516467"/>
                  <a:pt x="342900" y="514350"/>
                </a:cubicBezTo>
                <a:cubicBezTo>
                  <a:pt x="304513" y="504753"/>
                  <a:pt x="325779" y="510760"/>
                  <a:pt x="279400" y="495300"/>
                </a:cubicBezTo>
                <a:cubicBezTo>
                  <a:pt x="265148" y="490549"/>
                  <a:pt x="190447" y="483300"/>
                  <a:pt x="184150" y="482600"/>
                </a:cubicBezTo>
                <a:cubicBezTo>
                  <a:pt x="167217" y="484717"/>
                  <a:pt x="150036" y="485374"/>
                  <a:pt x="133350" y="488950"/>
                </a:cubicBezTo>
                <a:cubicBezTo>
                  <a:pt x="120260" y="491755"/>
                  <a:pt x="95250" y="501650"/>
                  <a:pt x="95250" y="501650"/>
                </a:cubicBezTo>
                <a:cubicBezTo>
                  <a:pt x="84669" y="533393"/>
                  <a:pt x="94314" y="511151"/>
                  <a:pt x="69850" y="546100"/>
                </a:cubicBezTo>
                <a:cubicBezTo>
                  <a:pt x="61097" y="558604"/>
                  <a:pt x="44450" y="584200"/>
                  <a:pt x="44450" y="584200"/>
                </a:cubicBezTo>
                <a:cubicBezTo>
                  <a:pt x="42333" y="594783"/>
                  <a:pt x="41974" y="605876"/>
                  <a:pt x="38100" y="615950"/>
                </a:cubicBezTo>
                <a:cubicBezTo>
                  <a:pt x="31304" y="633620"/>
                  <a:pt x="12700" y="666750"/>
                  <a:pt x="12700" y="666750"/>
                </a:cubicBezTo>
                <a:cubicBezTo>
                  <a:pt x="10583" y="690033"/>
                  <a:pt x="9440" y="713426"/>
                  <a:pt x="6350" y="736600"/>
                </a:cubicBezTo>
                <a:cubicBezTo>
                  <a:pt x="5197" y="745251"/>
                  <a:pt x="0" y="753273"/>
                  <a:pt x="0" y="762000"/>
                </a:cubicBezTo>
                <a:cubicBezTo>
                  <a:pt x="0" y="766576"/>
                  <a:pt x="9213" y="868702"/>
                  <a:pt x="12700" y="882650"/>
                </a:cubicBezTo>
                <a:cubicBezTo>
                  <a:pt x="14996" y="891833"/>
                  <a:pt x="21671" y="899349"/>
                  <a:pt x="25400" y="908050"/>
                </a:cubicBezTo>
                <a:cubicBezTo>
                  <a:pt x="28037" y="914202"/>
                  <a:pt x="29347" y="920853"/>
                  <a:pt x="31750" y="927100"/>
                </a:cubicBezTo>
                <a:cubicBezTo>
                  <a:pt x="39934" y="948378"/>
                  <a:pt x="48683" y="969433"/>
                  <a:pt x="57150" y="990600"/>
                </a:cubicBezTo>
                <a:cubicBezTo>
                  <a:pt x="60485" y="998938"/>
                  <a:pt x="70451" y="1002751"/>
                  <a:pt x="76200" y="1009650"/>
                </a:cubicBezTo>
                <a:cubicBezTo>
                  <a:pt x="81086" y="1015513"/>
                  <a:pt x="85487" y="1021874"/>
                  <a:pt x="88900" y="1028700"/>
                </a:cubicBezTo>
                <a:cubicBezTo>
                  <a:pt x="91893" y="1034687"/>
                  <a:pt x="92257" y="1041763"/>
                  <a:pt x="95250" y="1047750"/>
                </a:cubicBezTo>
                <a:cubicBezTo>
                  <a:pt x="100770" y="1058789"/>
                  <a:pt x="107759" y="1069034"/>
                  <a:pt x="114300" y="1079500"/>
                </a:cubicBezTo>
                <a:cubicBezTo>
                  <a:pt x="118345" y="1085972"/>
                  <a:pt x="121604" y="1093154"/>
                  <a:pt x="127000" y="1098550"/>
                </a:cubicBezTo>
                <a:cubicBezTo>
                  <a:pt x="134484" y="1106034"/>
                  <a:pt x="143933" y="1111250"/>
                  <a:pt x="152400" y="1117600"/>
                </a:cubicBezTo>
                <a:cubicBezTo>
                  <a:pt x="158750" y="1128183"/>
                  <a:pt x="165930" y="1138311"/>
                  <a:pt x="171450" y="1149350"/>
                </a:cubicBezTo>
                <a:cubicBezTo>
                  <a:pt x="182247" y="1170943"/>
                  <a:pt x="173977" y="1169385"/>
                  <a:pt x="184150" y="1193800"/>
                </a:cubicBezTo>
                <a:cubicBezTo>
                  <a:pt x="191432" y="1211276"/>
                  <a:pt x="209550" y="1244600"/>
                  <a:pt x="209550" y="1244600"/>
                </a:cubicBezTo>
                <a:cubicBezTo>
                  <a:pt x="225492" y="1324310"/>
                  <a:pt x="202146" y="1226090"/>
                  <a:pt x="234950" y="1308100"/>
                </a:cubicBezTo>
                <a:cubicBezTo>
                  <a:pt x="238958" y="1318121"/>
                  <a:pt x="238682" y="1329379"/>
                  <a:pt x="241300" y="1339850"/>
                </a:cubicBezTo>
                <a:cubicBezTo>
                  <a:pt x="242923" y="1346344"/>
                  <a:pt x="245811" y="1352464"/>
                  <a:pt x="247650" y="1358900"/>
                </a:cubicBezTo>
                <a:cubicBezTo>
                  <a:pt x="252253" y="1375012"/>
                  <a:pt x="253825" y="1388125"/>
                  <a:pt x="260350" y="1403350"/>
                </a:cubicBezTo>
                <a:cubicBezTo>
                  <a:pt x="264079" y="1412051"/>
                  <a:pt x="268817" y="1420283"/>
                  <a:pt x="273050" y="1428750"/>
                </a:cubicBezTo>
                <a:cubicBezTo>
                  <a:pt x="275167" y="1443567"/>
                  <a:pt x="276465" y="1458524"/>
                  <a:pt x="279400" y="1473200"/>
                </a:cubicBezTo>
                <a:cubicBezTo>
                  <a:pt x="280713" y="1479764"/>
                  <a:pt x="283911" y="1485814"/>
                  <a:pt x="285750" y="1492250"/>
                </a:cubicBezTo>
                <a:cubicBezTo>
                  <a:pt x="288148" y="1500641"/>
                  <a:pt x="290539" y="1509064"/>
                  <a:pt x="292100" y="1517650"/>
                </a:cubicBezTo>
                <a:cubicBezTo>
                  <a:pt x="303678" y="1581329"/>
                  <a:pt x="292377" y="1550510"/>
                  <a:pt x="311150" y="1625600"/>
                </a:cubicBezTo>
                <a:lnTo>
                  <a:pt x="323850" y="1676400"/>
                </a:lnTo>
                <a:lnTo>
                  <a:pt x="330200" y="1701800"/>
                </a:lnTo>
                <a:cubicBezTo>
                  <a:pt x="339508" y="1813494"/>
                  <a:pt x="330678" y="1742531"/>
                  <a:pt x="342900" y="1809750"/>
                </a:cubicBezTo>
                <a:cubicBezTo>
                  <a:pt x="344755" y="1819953"/>
                  <a:pt x="351980" y="1867534"/>
                  <a:pt x="355600" y="1879600"/>
                </a:cubicBezTo>
                <a:cubicBezTo>
                  <a:pt x="358875" y="1890518"/>
                  <a:pt x="364695" y="1900536"/>
                  <a:pt x="368300" y="1911350"/>
                </a:cubicBezTo>
                <a:cubicBezTo>
                  <a:pt x="374819" y="1930906"/>
                  <a:pt x="375967" y="1948369"/>
                  <a:pt x="381000" y="1968500"/>
                </a:cubicBezTo>
                <a:cubicBezTo>
                  <a:pt x="382623" y="1974994"/>
                  <a:pt x="385511" y="1981114"/>
                  <a:pt x="387350" y="1987550"/>
                </a:cubicBezTo>
                <a:cubicBezTo>
                  <a:pt x="400387" y="2033180"/>
                  <a:pt x="386956" y="1992322"/>
                  <a:pt x="400050" y="2044700"/>
                </a:cubicBezTo>
                <a:cubicBezTo>
                  <a:pt x="401673" y="2051194"/>
                  <a:pt x="404948" y="2057216"/>
                  <a:pt x="406400" y="2063750"/>
                </a:cubicBezTo>
                <a:cubicBezTo>
                  <a:pt x="409193" y="2076319"/>
                  <a:pt x="409362" y="2089428"/>
                  <a:pt x="412750" y="2101850"/>
                </a:cubicBezTo>
                <a:cubicBezTo>
                  <a:pt x="415749" y="2112847"/>
                  <a:pt x="421555" y="2122888"/>
                  <a:pt x="425450" y="2133600"/>
                </a:cubicBezTo>
                <a:cubicBezTo>
                  <a:pt x="430025" y="2146181"/>
                  <a:pt x="434903" y="2158713"/>
                  <a:pt x="438150" y="2171700"/>
                </a:cubicBezTo>
                <a:cubicBezTo>
                  <a:pt x="446123" y="2203594"/>
                  <a:pt x="441740" y="2188821"/>
                  <a:pt x="450850" y="2216150"/>
                </a:cubicBezTo>
                <a:cubicBezTo>
                  <a:pt x="464632" y="2326410"/>
                  <a:pt x="455272" y="2284639"/>
                  <a:pt x="469900" y="2343150"/>
                </a:cubicBezTo>
                <a:cubicBezTo>
                  <a:pt x="472017" y="2398183"/>
                  <a:pt x="474352" y="2453209"/>
                  <a:pt x="476250" y="2508250"/>
                </a:cubicBezTo>
                <a:cubicBezTo>
                  <a:pt x="478585" y="2575976"/>
                  <a:pt x="479719" y="2643745"/>
                  <a:pt x="482600" y="2711450"/>
                </a:cubicBezTo>
                <a:cubicBezTo>
                  <a:pt x="483953" y="2743242"/>
                  <a:pt x="487278" y="2774924"/>
                  <a:pt x="488950" y="2806700"/>
                </a:cubicBezTo>
                <a:cubicBezTo>
                  <a:pt x="491511" y="2855362"/>
                  <a:pt x="491828" y="2904145"/>
                  <a:pt x="495300" y="2952750"/>
                </a:cubicBezTo>
                <a:cubicBezTo>
                  <a:pt x="497144" y="2978570"/>
                  <a:pt x="501845" y="2982009"/>
                  <a:pt x="508000" y="3003550"/>
                </a:cubicBezTo>
                <a:cubicBezTo>
                  <a:pt x="510398" y="3011941"/>
                  <a:pt x="511842" y="3020591"/>
                  <a:pt x="514350" y="3028950"/>
                </a:cubicBezTo>
                <a:cubicBezTo>
                  <a:pt x="519739" y="3046915"/>
                  <a:pt x="525168" y="3071518"/>
                  <a:pt x="539750" y="3086100"/>
                </a:cubicBezTo>
                <a:cubicBezTo>
                  <a:pt x="545146" y="3091496"/>
                  <a:pt x="552695" y="3094221"/>
                  <a:pt x="558800" y="3098800"/>
                </a:cubicBezTo>
                <a:cubicBezTo>
                  <a:pt x="561195" y="3100596"/>
                  <a:pt x="563033" y="3103033"/>
                  <a:pt x="533400" y="31115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193061C-FF81-4D6E-AC7F-EDD2EC60CDE7}"/>
              </a:ext>
            </a:extLst>
          </p:cNvPr>
          <p:cNvSpPr txBox="1"/>
          <p:nvPr/>
        </p:nvSpPr>
        <p:spPr>
          <a:xfrm>
            <a:off x="2161380" y="3242602"/>
            <a:ext cx="1032670" cy="400110"/>
          </a:xfrm>
          <a:prstGeom prst="rect">
            <a:avLst/>
          </a:prstGeom>
          <a:noFill/>
        </p:spPr>
        <p:txBody>
          <a:bodyPr wrap="square" rtlCol="0">
            <a:spAutoFit/>
          </a:bodyPr>
          <a:lstStyle/>
          <a:p>
            <a:r>
              <a:rPr lang="en-US" sz="1000" dirty="0">
                <a:solidFill>
                  <a:srgbClr val="FF0000"/>
                </a:solidFill>
              </a:rPr>
              <a:t>Online  Market Coverage</a:t>
            </a:r>
          </a:p>
        </p:txBody>
      </p:sp>
      <p:sp>
        <p:nvSpPr>
          <p:cNvPr id="10" name="TextBox 9">
            <a:extLst>
              <a:ext uri="{FF2B5EF4-FFF2-40B4-BE49-F238E27FC236}">
                <a16:creationId xmlns:a16="http://schemas.microsoft.com/office/drawing/2014/main" id="{E61CCFFD-40B0-4E1D-A2D7-8799DD1F1A01}"/>
              </a:ext>
            </a:extLst>
          </p:cNvPr>
          <p:cNvSpPr txBox="1"/>
          <p:nvPr/>
        </p:nvSpPr>
        <p:spPr>
          <a:xfrm>
            <a:off x="2161380" y="3777921"/>
            <a:ext cx="834230" cy="400110"/>
          </a:xfrm>
          <a:prstGeom prst="rect">
            <a:avLst/>
          </a:prstGeom>
          <a:noFill/>
        </p:spPr>
        <p:txBody>
          <a:bodyPr wrap="square" rtlCol="0">
            <a:spAutoFit/>
          </a:bodyPr>
          <a:lstStyle/>
          <a:p>
            <a:r>
              <a:rPr lang="en-US" sz="1000" dirty="0">
                <a:solidFill>
                  <a:srgbClr val="996600"/>
                </a:solidFill>
              </a:rPr>
              <a:t>TV Market Coverage</a:t>
            </a:r>
          </a:p>
        </p:txBody>
      </p:sp>
      <p:sp>
        <p:nvSpPr>
          <p:cNvPr id="11" name="Freeform 21">
            <a:extLst>
              <a:ext uri="{FF2B5EF4-FFF2-40B4-BE49-F238E27FC236}">
                <a16:creationId xmlns:a16="http://schemas.microsoft.com/office/drawing/2014/main" id="{2FD2D23B-1873-47BB-9D16-7CF2F48D75D3}"/>
              </a:ext>
            </a:extLst>
          </p:cNvPr>
          <p:cNvSpPr/>
          <p:nvPr/>
        </p:nvSpPr>
        <p:spPr>
          <a:xfrm>
            <a:off x="4159250" y="4493552"/>
            <a:ext cx="1781040" cy="940716"/>
          </a:xfrm>
          <a:custGeom>
            <a:avLst/>
            <a:gdLst>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49400 w 1781040"/>
              <a:gd name="connsiteY17" fmla="*/ 139700 h 940716"/>
              <a:gd name="connsiteX18" fmla="*/ 1651000 w 1781040"/>
              <a:gd name="connsiteY18" fmla="*/ 13335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51000 w 1781040"/>
              <a:gd name="connsiteY18" fmla="*/ 13335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65250 w 1781040"/>
              <a:gd name="connsiteY15" fmla="*/ 698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31900 w 1781040"/>
              <a:gd name="connsiteY13" fmla="*/ 9525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19200 w 1781040"/>
              <a:gd name="connsiteY13" fmla="*/ 3810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19200 w 1781040"/>
              <a:gd name="connsiteY13" fmla="*/ 3810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714500 w 1781040"/>
              <a:gd name="connsiteY19" fmla="*/ 5715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1040" h="940716">
                <a:moveTo>
                  <a:pt x="0" y="0"/>
                </a:moveTo>
                <a:lnTo>
                  <a:pt x="0" y="0"/>
                </a:lnTo>
                <a:lnTo>
                  <a:pt x="457200" y="6350"/>
                </a:lnTo>
                <a:cubicBezTo>
                  <a:pt x="472162" y="6729"/>
                  <a:pt x="486691" y="12217"/>
                  <a:pt x="501650" y="12700"/>
                </a:cubicBezTo>
                <a:cubicBezTo>
                  <a:pt x="618025" y="16454"/>
                  <a:pt x="734483" y="16933"/>
                  <a:pt x="850900" y="19050"/>
                </a:cubicBezTo>
                <a:cubicBezTo>
                  <a:pt x="865717" y="21167"/>
                  <a:pt x="880674" y="22465"/>
                  <a:pt x="895350" y="25400"/>
                </a:cubicBezTo>
                <a:cubicBezTo>
                  <a:pt x="901914" y="26713"/>
                  <a:pt x="907836" y="30437"/>
                  <a:pt x="914400" y="31750"/>
                </a:cubicBezTo>
                <a:cubicBezTo>
                  <a:pt x="929076" y="34685"/>
                  <a:pt x="944124" y="35423"/>
                  <a:pt x="958850" y="38100"/>
                </a:cubicBezTo>
                <a:cubicBezTo>
                  <a:pt x="1018992" y="49035"/>
                  <a:pt x="942815" y="40858"/>
                  <a:pt x="1022350" y="50800"/>
                </a:cubicBezTo>
                <a:cubicBezTo>
                  <a:pt x="1043458" y="53438"/>
                  <a:pt x="1064683" y="55033"/>
                  <a:pt x="1085850" y="57150"/>
                </a:cubicBezTo>
                <a:cubicBezTo>
                  <a:pt x="1165255" y="77001"/>
                  <a:pt x="1113367" y="71967"/>
                  <a:pt x="1130300" y="69850"/>
                </a:cubicBezTo>
                <a:cubicBezTo>
                  <a:pt x="1147233" y="67733"/>
                  <a:pt x="1157988" y="37903"/>
                  <a:pt x="1187450" y="44450"/>
                </a:cubicBezTo>
                <a:cubicBezTo>
                  <a:pt x="1195969" y="46343"/>
                  <a:pt x="1207559" y="89958"/>
                  <a:pt x="1212850" y="88900"/>
                </a:cubicBezTo>
                <a:cubicBezTo>
                  <a:pt x="1218141" y="87842"/>
                  <a:pt x="1210733" y="43392"/>
                  <a:pt x="1219200" y="38100"/>
                </a:cubicBezTo>
                <a:cubicBezTo>
                  <a:pt x="1227667" y="32808"/>
                  <a:pt x="1250950" y="55033"/>
                  <a:pt x="1263650" y="57150"/>
                </a:cubicBezTo>
                <a:cubicBezTo>
                  <a:pt x="1287724" y="65175"/>
                  <a:pt x="1334558" y="68792"/>
                  <a:pt x="1365250" y="69850"/>
                </a:cubicBezTo>
                <a:cubicBezTo>
                  <a:pt x="1395942" y="70908"/>
                  <a:pt x="1424517" y="61383"/>
                  <a:pt x="1447800" y="63500"/>
                </a:cubicBezTo>
                <a:cubicBezTo>
                  <a:pt x="1504440" y="74828"/>
                  <a:pt x="1551517" y="76200"/>
                  <a:pt x="1587500" y="76200"/>
                </a:cubicBezTo>
                <a:cubicBezTo>
                  <a:pt x="1623483" y="76200"/>
                  <a:pt x="1629833" y="65617"/>
                  <a:pt x="1663700" y="63500"/>
                </a:cubicBezTo>
                <a:cubicBezTo>
                  <a:pt x="1670050" y="61383"/>
                  <a:pt x="1706033" y="52917"/>
                  <a:pt x="1714500" y="57150"/>
                </a:cubicBezTo>
                <a:cubicBezTo>
                  <a:pt x="1722967" y="61383"/>
                  <a:pt x="1712383" y="81492"/>
                  <a:pt x="1714500" y="88900"/>
                </a:cubicBezTo>
                <a:cubicBezTo>
                  <a:pt x="1716617" y="96308"/>
                  <a:pt x="1721909" y="100542"/>
                  <a:pt x="1727200" y="101600"/>
                </a:cubicBezTo>
                <a:cubicBezTo>
                  <a:pt x="1732491" y="102658"/>
                  <a:pt x="1739900" y="97367"/>
                  <a:pt x="1746250" y="95250"/>
                </a:cubicBezTo>
                <a:cubicBezTo>
                  <a:pt x="1775257" y="153264"/>
                  <a:pt x="1752600" y="97246"/>
                  <a:pt x="1752600" y="215900"/>
                </a:cubicBezTo>
                <a:cubicBezTo>
                  <a:pt x="1752600" y="279435"/>
                  <a:pt x="1755854" y="342940"/>
                  <a:pt x="1758950" y="406400"/>
                </a:cubicBezTo>
                <a:cubicBezTo>
                  <a:pt x="1762130" y="471588"/>
                  <a:pt x="1758988" y="457314"/>
                  <a:pt x="1771650" y="495300"/>
                </a:cubicBezTo>
                <a:cubicBezTo>
                  <a:pt x="1783013" y="597571"/>
                  <a:pt x="1785278" y="593046"/>
                  <a:pt x="1771650" y="742950"/>
                </a:cubicBezTo>
                <a:cubicBezTo>
                  <a:pt x="1769855" y="762697"/>
                  <a:pt x="1753370" y="763860"/>
                  <a:pt x="1739900" y="768350"/>
                </a:cubicBezTo>
                <a:cubicBezTo>
                  <a:pt x="1728457" y="779793"/>
                  <a:pt x="1717271" y="793469"/>
                  <a:pt x="1701800" y="800100"/>
                </a:cubicBezTo>
                <a:cubicBezTo>
                  <a:pt x="1693778" y="803538"/>
                  <a:pt x="1684679" y="803690"/>
                  <a:pt x="1676400" y="806450"/>
                </a:cubicBezTo>
                <a:cubicBezTo>
                  <a:pt x="1672587" y="807721"/>
                  <a:pt x="1635409" y="823717"/>
                  <a:pt x="1625600" y="825500"/>
                </a:cubicBezTo>
                <a:cubicBezTo>
                  <a:pt x="1608810" y="828553"/>
                  <a:pt x="1591733" y="829733"/>
                  <a:pt x="1574800" y="831850"/>
                </a:cubicBezTo>
                <a:cubicBezTo>
                  <a:pt x="1493063" y="859096"/>
                  <a:pt x="1576753" y="832949"/>
                  <a:pt x="1504950" y="850900"/>
                </a:cubicBezTo>
                <a:cubicBezTo>
                  <a:pt x="1498456" y="852523"/>
                  <a:pt x="1492336" y="855411"/>
                  <a:pt x="1485900" y="857250"/>
                </a:cubicBezTo>
                <a:cubicBezTo>
                  <a:pt x="1477509" y="859648"/>
                  <a:pt x="1468859" y="861092"/>
                  <a:pt x="1460500" y="863600"/>
                </a:cubicBezTo>
                <a:cubicBezTo>
                  <a:pt x="1447678" y="867447"/>
                  <a:pt x="1435527" y="873675"/>
                  <a:pt x="1422400" y="876300"/>
                </a:cubicBezTo>
                <a:cubicBezTo>
                  <a:pt x="1411817" y="878417"/>
                  <a:pt x="1401121" y="880032"/>
                  <a:pt x="1390650" y="882650"/>
                </a:cubicBezTo>
                <a:cubicBezTo>
                  <a:pt x="1384156" y="884273"/>
                  <a:pt x="1378134" y="887548"/>
                  <a:pt x="1371600" y="889000"/>
                </a:cubicBezTo>
                <a:cubicBezTo>
                  <a:pt x="1359031" y="891793"/>
                  <a:pt x="1346168" y="893047"/>
                  <a:pt x="1333500" y="895350"/>
                </a:cubicBezTo>
                <a:cubicBezTo>
                  <a:pt x="1269200" y="907041"/>
                  <a:pt x="1335531" y="898322"/>
                  <a:pt x="1238250" y="908050"/>
                </a:cubicBezTo>
                <a:cubicBezTo>
                  <a:pt x="1194704" y="922565"/>
                  <a:pt x="1248752" y="905425"/>
                  <a:pt x="1187450" y="920750"/>
                </a:cubicBezTo>
                <a:cubicBezTo>
                  <a:pt x="1180956" y="922373"/>
                  <a:pt x="1175048" y="926318"/>
                  <a:pt x="1168400" y="927100"/>
                </a:cubicBezTo>
                <a:cubicBezTo>
                  <a:pt x="1138895" y="930571"/>
                  <a:pt x="1109133" y="931333"/>
                  <a:pt x="1079500" y="933450"/>
                </a:cubicBezTo>
                <a:cubicBezTo>
                  <a:pt x="1071033" y="935567"/>
                  <a:pt x="1062827" y="939800"/>
                  <a:pt x="1054100" y="939800"/>
                </a:cubicBezTo>
                <a:cubicBezTo>
                  <a:pt x="940468" y="939800"/>
                  <a:pt x="964144" y="945798"/>
                  <a:pt x="908050" y="927100"/>
                </a:cubicBezTo>
                <a:cubicBezTo>
                  <a:pt x="864381" y="897987"/>
                  <a:pt x="884430" y="906527"/>
                  <a:pt x="850900" y="895350"/>
                </a:cubicBezTo>
                <a:cubicBezTo>
                  <a:pt x="843136" y="879823"/>
                  <a:pt x="836719" y="864363"/>
                  <a:pt x="825500" y="850900"/>
                </a:cubicBezTo>
                <a:cubicBezTo>
                  <a:pt x="819751" y="844001"/>
                  <a:pt x="812800" y="838200"/>
                  <a:pt x="806450" y="831850"/>
                </a:cubicBezTo>
                <a:lnTo>
                  <a:pt x="793750" y="793750"/>
                </a:lnTo>
                <a:cubicBezTo>
                  <a:pt x="776817" y="742950"/>
                  <a:pt x="781564" y="796318"/>
                  <a:pt x="768350" y="730250"/>
                </a:cubicBezTo>
                <a:cubicBezTo>
                  <a:pt x="766233" y="719667"/>
                  <a:pt x="763774" y="709146"/>
                  <a:pt x="762000" y="698500"/>
                </a:cubicBezTo>
                <a:cubicBezTo>
                  <a:pt x="756624" y="666242"/>
                  <a:pt x="756783" y="652230"/>
                  <a:pt x="749300" y="622300"/>
                </a:cubicBezTo>
                <a:cubicBezTo>
                  <a:pt x="747677" y="615806"/>
                  <a:pt x="745067" y="609600"/>
                  <a:pt x="742950" y="603250"/>
                </a:cubicBezTo>
                <a:cubicBezTo>
                  <a:pt x="740833" y="586317"/>
                  <a:pt x="740176" y="569136"/>
                  <a:pt x="736600" y="552450"/>
                </a:cubicBezTo>
                <a:cubicBezTo>
                  <a:pt x="733795" y="539360"/>
                  <a:pt x="727147" y="527337"/>
                  <a:pt x="723900" y="514350"/>
                </a:cubicBezTo>
                <a:cubicBezTo>
                  <a:pt x="704049" y="434945"/>
                  <a:pt x="729420" y="533669"/>
                  <a:pt x="711200" y="469900"/>
                </a:cubicBezTo>
                <a:cubicBezTo>
                  <a:pt x="708802" y="461509"/>
                  <a:pt x="707358" y="452859"/>
                  <a:pt x="704850" y="444500"/>
                </a:cubicBezTo>
                <a:cubicBezTo>
                  <a:pt x="699080" y="425266"/>
                  <a:pt x="692150" y="406400"/>
                  <a:pt x="685800" y="387350"/>
                </a:cubicBezTo>
                <a:cubicBezTo>
                  <a:pt x="682960" y="378831"/>
                  <a:pt x="672499" y="375199"/>
                  <a:pt x="666750" y="368300"/>
                </a:cubicBezTo>
                <a:cubicBezTo>
                  <a:pt x="661864" y="362437"/>
                  <a:pt x="659446" y="354646"/>
                  <a:pt x="654050" y="349250"/>
                </a:cubicBezTo>
                <a:cubicBezTo>
                  <a:pt x="648654" y="343854"/>
                  <a:pt x="640863" y="341436"/>
                  <a:pt x="635000" y="336550"/>
                </a:cubicBezTo>
                <a:cubicBezTo>
                  <a:pt x="628101" y="330801"/>
                  <a:pt x="622300" y="323850"/>
                  <a:pt x="615950" y="317500"/>
                </a:cubicBezTo>
                <a:cubicBezTo>
                  <a:pt x="613833" y="311150"/>
                  <a:pt x="612593" y="304437"/>
                  <a:pt x="609600" y="298450"/>
                </a:cubicBezTo>
                <a:cubicBezTo>
                  <a:pt x="597207" y="273664"/>
                  <a:pt x="574335" y="256932"/>
                  <a:pt x="552450" y="241300"/>
                </a:cubicBezTo>
                <a:cubicBezTo>
                  <a:pt x="546240" y="236864"/>
                  <a:pt x="540415" y="231606"/>
                  <a:pt x="533400" y="228600"/>
                </a:cubicBezTo>
                <a:cubicBezTo>
                  <a:pt x="525378" y="225162"/>
                  <a:pt x="516359" y="224758"/>
                  <a:pt x="508000" y="222250"/>
                </a:cubicBezTo>
                <a:cubicBezTo>
                  <a:pt x="495178" y="218403"/>
                  <a:pt x="482600" y="213783"/>
                  <a:pt x="469900" y="209550"/>
                </a:cubicBezTo>
                <a:cubicBezTo>
                  <a:pt x="412098" y="190283"/>
                  <a:pt x="503390" y="219838"/>
                  <a:pt x="419100" y="196850"/>
                </a:cubicBezTo>
                <a:cubicBezTo>
                  <a:pt x="406185" y="193328"/>
                  <a:pt x="393700" y="188383"/>
                  <a:pt x="381000" y="184150"/>
                </a:cubicBezTo>
                <a:cubicBezTo>
                  <a:pt x="342116" y="171189"/>
                  <a:pt x="306230" y="171688"/>
                  <a:pt x="266700" y="165100"/>
                </a:cubicBezTo>
                <a:cubicBezTo>
                  <a:pt x="258092" y="163665"/>
                  <a:pt x="249940" y="159984"/>
                  <a:pt x="241300" y="158750"/>
                </a:cubicBezTo>
                <a:cubicBezTo>
                  <a:pt x="216419" y="155196"/>
                  <a:pt x="122339" y="147778"/>
                  <a:pt x="101600" y="146050"/>
                </a:cubicBezTo>
                <a:lnTo>
                  <a:pt x="63500" y="133350"/>
                </a:lnTo>
                <a:lnTo>
                  <a:pt x="44450" y="127000"/>
                </a:lnTo>
                <a:cubicBezTo>
                  <a:pt x="38100" y="122767"/>
                  <a:pt x="29445" y="120772"/>
                  <a:pt x="25400" y="114300"/>
                </a:cubicBezTo>
                <a:cubicBezTo>
                  <a:pt x="8015" y="86483"/>
                  <a:pt x="12700" y="62648"/>
                  <a:pt x="0" y="0"/>
                </a:cubicBezTo>
                <a:close/>
              </a:path>
            </a:pathLst>
          </a:custGeom>
          <a:solidFill>
            <a:srgbClr val="CC9900">
              <a:alpha val="37647"/>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8A5E88-35DA-4E1D-9D4D-0DB8F85D399D}"/>
              </a:ext>
            </a:extLst>
          </p:cNvPr>
          <p:cNvSpPr/>
          <p:nvPr/>
        </p:nvSpPr>
        <p:spPr>
          <a:xfrm>
            <a:off x="1981200" y="3852202"/>
            <a:ext cx="152400" cy="14116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6600"/>
              </a:solidFill>
            </a:endParaRPr>
          </a:p>
        </p:txBody>
      </p:sp>
      <p:sp>
        <p:nvSpPr>
          <p:cNvPr id="13" name="Rectangle 12">
            <a:extLst>
              <a:ext uri="{FF2B5EF4-FFF2-40B4-BE49-F238E27FC236}">
                <a16:creationId xmlns:a16="http://schemas.microsoft.com/office/drawing/2014/main" id="{E2E1CC82-BD44-45AA-A2A2-0DC302316598}"/>
              </a:ext>
            </a:extLst>
          </p:cNvPr>
          <p:cNvSpPr/>
          <p:nvPr/>
        </p:nvSpPr>
        <p:spPr>
          <a:xfrm>
            <a:off x="1989930" y="3375221"/>
            <a:ext cx="152400" cy="141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a:extLst>
              <a:ext uri="{FF2B5EF4-FFF2-40B4-BE49-F238E27FC236}">
                <a16:creationId xmlns:a16="http://schemas.microsoft.com/office/drawing/2014/main" id="{5723B5B6-5942-4F64-9DED-CDCD220F4216}"/>
              </a:ext>
            </a:extLst>
          </p:cNvPr>
          <p:cNvSpPr txBox="1"/>
          <p:nvPr/>
        </p:nvSpPr>
        <p:spPr>
          <a:xfrm>
            <a:off x="2174080" y="4233202"/>
            <a:ext cx="1102520" cy="400110"/>
          </a:xfrm>
          <a:prstGeom prst="rect">
            <a:avLst/>
          </a:prstGeom>
          <a:noFill/>
        </p:spPr>
        <p:txBody>
          <a:bodyPr wrap="square" rtlCol="0">
            <a:spAutoFit/>
          </a:bodyPr>
          <a:lstStyle/>
          <a:p>
            <a:r>
              <a:rPr lang="en-US" sz="1000" dirty="0">
                <a:solidFill>
                  <a:srgbClr val="0070C0"/>
                </a:solidFill>
              </a:rPr>
              <a:t>Radio Market Coverage</a:t>
            </a:r>
          </a:p>
        </p:txBody>
      </p:sp>
      <p:sp>
        <p:nvSpPr>
          <p:cNvPr id="15" name="Rectangle 14">
            <a:extLst>
              <a:ext uri="{FF2B5EF4-FFF2-40B4-BE49-F238E27FC236}">
                <a16:creationId xmlns:a16="http://schemas.microsoft.com/office/drawing/2014/main" id="{58359721-217C-44C1-9339-3CDD6FC0AC5C}"/>
              </a:ext>
            </a:extLst>
          </p:cNvPr>
          <p:cNvSpPr/>
          <p:nvPr/>
        </p:nvSpPr>
        <p:spPr>
          <a:xfrm>
            <a:off x="1993900" y="4307483"/>
            <a:ext cx="152400" cy="14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6" name="Oval 15">
            <a:extLst>
              <a:ext uri="{FF2B5EF4-FFF2-40B4-BE49-F238E27FC236}">
                <a16:creationId xmlns:a16="http://schemas.microsoft.com/office/drawing/2014/main" id="{E7BCD2BC-E6CA-4E5F-9742-14EF6C7930A6}"/>
              </a:ext>
            </a:extLst>
          </p:cNvPr>
          <p:cNvSpPr/>
          <p:nvPr/>
        </p:nvSpPr>
        <p:spPr>
          <a:xfrm>
            <a:off x="3886200" y="1642402"/>
            <a:ext cx="2587625" cy="3200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A0DA7B5-0C05-41E2-9425-806C2A3DBFF8}"/>
              </a:ext>
            </a:extLst>
          </p:cNvPr>
          <p:cNvSpPr/>
          <p:nvPr/>
        </p:nvSpPr>
        <p:spPr>
          <a:xfrm>
            <a:off x="7696201" y="1781645"/>
            <a:ext cx="2517775" cy="28516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A05753B-590C-4BA1-A502-5137EE43CBA3}"/>
              </a:ext>
            </a:extLst>
          </p:cNvPr>
          <p:cNvSpPr/>
          <p:nvPr/>
        </p:nvSpPr>
        <p:spPr>
          <a:xfrm rot="1872604">
            <a:off x="5823529" y="3786950"/>
            <a:ext cx="1524000" cy="162590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46C108-9F36-49C0-970D-853F6554CD6F}"/>
              </a:ext>
            </a:extLst>
          </p:cNvPr>
          <p:cNvSpPr/>
          <p:nvPr/>
        </p:nvSpPr>
        <p:spPr>
          <a:xfrm>
            <a:off x="7086600" y="3777920"/>
            <a:ext cx="2209800" cy="175068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2">
            <a:extLst>
              <a:ext uri="{FF2B5EF4-FFF2-40B4-BE49-F238E27FC236}">
                <a16:creationId xmlns:a16="http://schemas.microsoft.com/office/drawing/2014/main" id="{749DD042-E6BD-4A5C-B9F9-275EE92833A1}"/>
              </a:ext>
            </a:extLst>
          </p:cNvPr>
          <p:cNvSpPr txBox="1">
            <a:spLocks/>
          </p:cNvSpPr>
          <p:nvPr/>
        </p:nvSpPr>
        <p:spPr>
          <a:xfrm>
            <a:off x="1493134" y="274638"/>
            <a:ext cx="8717666"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r>
              <a:rPr lang="en-US" dirty="0"/>
              <a:t>Washington Media Coverage</a:t>
            </a:r>
          </a:p>
        </p:txBody>
      </p:sp>
      <p:sp>
        <p:nvSpPr>
          <p:cNvPr id="23" name="Oval 22">
            <a:extLst>
              <a:ext uri="{FF2B5EF4-FFF2-40B4-BE49-F238E27FC236}">
                <a16:creationId xmlns:a16="http://schemas.microsoft.com/office/drawing/2014/main" id="{7B30332A-7E2F-4552-8EA0-7CFF2D6D641F}"/>
              </a:ext>
            </a:extLst>
          </p:cNvPr>
          <p:cNvSpPr/>
          <p:nvPr/>
        </p:nvSpPr>
        <p:spPr>
          <a:xfrm rot="1872604">
            <a:off x="6482136" y="2995648"/>
            <a:ext cx="866015" cy="91963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D08AE8-5DDE-43B5-9E3B-1938895C7D4B}"/>
              </a:ext>
            </a:extLst>
          </p:cNvPr>
          <p:cNvSpPr txBox="1"/>
          <p:nvPr/>
        </p:nvSpPr>
        <p:spPr>
          <a:xfrm>
            <a:off x="5007231" y="4626717"/>
            <a:ext cx="838200"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900" b="1" dirty="0">
                <a:solidFill>
                  <a:srgbClr val="C00000"/>
                </a:solidFill>
              </a:rPr>
              <a:t>Zoned Cable TV only to avoid PDX market</a:t>
            </a:r>
          </a:p>
        </p:txBody>
      </p:sp>
    </p:spTree>
    <p:extLst>
      <p:ext uri="{BB962C8B-B14F-4D97-AF65-F5344CB8AC3E}">
        <p14:creationId xmlns:p14="http://schemas.microsoft.com/office/powerpoint/2010/main" val="382869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E09E-B707-4965-BC95-97039ADF1AA0}"/>
              </a:ext>
            </a:extLst>
          </p:cNvPr>
          <p:cNvSpPr>
            <a:spLocks noGrp="1"/>
          </p:cNvSpPr>
          <p:nvPr>
            <p:ph type="title"/>
          </p:nvPr>
        </p:nvSpPr>
        <p:spPr>
          <a:xfrm>
            <a:off x="879676" y="274638"/>
            <a:ext cx="10702723" cy="1143000"/>
          </a:xfrm>
        </p:spPr>
        <p:txBody>
          <a:bodyPr/>
          <a:lstStyle/>
          <a:p>
            <a:r>
              <a:rPr lang="en-US" sz="3500" b="1" dirty="0">
                <a:solidFill>
                  <a:srgbClr val="3EA8C3"/>
                </a:solidFill>
                <a:latin typeface="Microsoft Sans Serif" charset="0"/>
                <a:ea typeface="Microsoft Sans Serif" charset="0"/>
                <a:cs typeface="Microsoft Sans Serif" charset="0"/>
              </a:rPr>
              <a:t>2019 Recycle Right Media</a:t>
            </a:r>
            <a:endParaRPr lang="en-US" dirty="0"/>
          </a:p>
        </p:txBody>
      </p:sp>
      <p:sp>
        <p:nvSpPr>
          <p:cNvPr id="3" name="Text Placeholder 2">
            <a:extLst>
              <a:ext uri="{FF2B5EF4-FFF2-40B4-BE49-F238E27FC236}">
                <a16:creationId xmlns:a16="http://schemas.microsoft.com/office/drawing/2014/main" id="{51745FE5-9331-48B6-9C80-508E1A345FF3}"/>
              </a:ext>
            </a:extLst>
          </p:cNvPr>
          <p:cNvSpPr>
            <a:spLocks noGrp="1"/>
          </p:cNvSpPr>
          <p:nvPr>
            <p:ph type="body" sz="quarter" idx="11"/>
          </p:nvPr>
        </p:nvSpPr>
        <p:spPr/>
        <p:txBody>
          <a:bodyPr/>
          <a:lstStyle/>
          <a:p>
            <a:pPr lvl="1"/>
            <a:endParaRPr lang="en-US" dirty="0"/>
          </a:p>
        </p:txBody>
      </p:sp>
      <p:pic>
        <p:nvPicPr>
          <p:cNvPr id="5" name="Picture 4"/>
          <p:cNvPicPr>
            <a:picLocks noChangeAspect="1"/>
          </p:cNvPicPr>
          <p:nvPr/>
        </p:nvPicPr>
        <p:blipFill>
          <a:blip r:embed="rId2"/>
          <a:stretch>
            <a:fillRect/>
          </a:stretch>
        </p:blipFill>
        <p:spPr>
          <a:xfrm>
            <a:off x="879677" y="1310667"/>
            <a:ext cx="10035250" cy="5011346"/>
          </a:xfrm>
          <a:prstGeom prst="rect">
            <a:avLst/>
          </a:prstGeom>
        </p:spPr>
      </p:pic>
    </p:spTree>
    <p:extLst>
      <p:ext uri="{BB962C8B-B14F-4D97-AF65-F5344CB8AC3E}">
        <p14:creationId xmlns:p14="http://schemas.microsoft.com/office/powerpoint/2010/main" val="2048089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9522AE-05ED-40C8-BCF6-4F29D36482BF}"/>
              </a:ext>
            </a:extLst>
          </p:cNvPr>
          <p:cNvSpPr>
            <a:spLocks noGrp="1"/>
          </p:cNvSpPr>
          <p:nvPr>
            <p:ph type="title"/>
          </p:nvPr>
        </p:nvSpPr>
        <p:spPr>
          <a:xfrm>
            <a:off x="868100" y="274638"/>
            <a:ext cx="10714299" cy="1143000"/>
          </a:xfrm>
        </p:spPr>
        <p:txBody>
          <a:bodyPr/>
          <a:lstStyle/>
          <a:p>
            <a:r>
              <a:rPr lang="en-US" sz="3500" b="1" dirty="0">
                <a:solidFill>
                  <a:srgbClr val="3EA8C3"/>
                </a:solidFill>
                <a:latin typeface="Microsoft Sans Serif" charset="0"/>
                <a:ea typeface="Microsoft Sans Serif" charset="0"/>
                <a:cs typeface="Microsoft Sans Serif" charset="0"/>
              </a:rPr>
              <a:t>Other Campaign Materials</a:t>
            </a:r>
            <a:endParaRPr lang="en-US" dirty="0"/>
          </a:p>
        </p:txBody>
      </p:sp>
      <p:sp>
        <p:nvSpPr>
          <p:cNvPr id="4" name="Text Placeholder 3">
            <a:extLst>
              <a:ext uri="{FF2B5EF4-FFF2-40B4-BE49-F238E27FC236}">
                <a16:creationId xmlns:a16="http://schemas.microsoft.com/office/drawing/2014/main" id="{361E86F5-7574-440F-8BA6-955E9614B96C}"/>
              </a:ext>
            </a:extLst>
          </p:cNvPr>
          <p:cNvSpPr>
            <a:spLocks noGrp="1"/>
          </p:cNvSpPr>
          <p:nvPr>
            <p:ph type="body" sz="quarter" idx="11"/>
          </p:nvPr>
        </p:nvSpPr>
        <p:spPr>
          <a:xfrm>
            <a:off x="1367743" y="1790821"/>
            <a:ext cx="4011613" cy="4237038"/>
          </a:xfrm>
        </p:spPr>
        <p:txBody>
          <a:bodyPr/>
          <a:lstStyle/>
          <a:p>
            <a:r>
              <a:rPr lang="en-US" dirty="0"/>
              <a:t>Customizable outreach toolkit for local government agencies</a:t>
            </a:r>
          </a:p>
          <a:p>
            <a:r>
              <a:rPr lang="en-US" dirty="0"/>
              <a:t>Social marketing plan for local program implementation and future statewide efforts</a:t>
            </a:r>
          </a:p>
          <a:p>
            <a:r>
              <a:rPr lang="en-US" dirty="0"/>
              <a:t>Evaluation plan</a:t>
            </a:r>
          </a:p>
        </p:txBody>
      </p:sp>
      <p:pic>
        <p:nvPicPr>
          <p:cNvPr id="1026" name="Picture 2" descr="Image result for recycling toolbox">
            <a:extLst>
              <a:ext uri="{FF2B5EF4-FFF2-40B4-BE49-F238E27FC236}">
                <a16:creationId xmlns:a16="http://schemas.microsoft.com/office/drawing/2014/main" id="{A38BC027-F383-47E1-B160-889E6214DBB5}"/>
              </a:ext>
            </a:extLst>
          </p:cNvPr>
          <p:cNvPicPr>
            <a:picLocks noGrp="1" noChangeAspect="1" noChangeArrowheads="1"/>
          </p:cNvPicPr>
          <p:nvPr>
            <p:ph type="pic" idx="10"/>
          </p:nvPr>
        </p:nvPicPr>
        <p:blipFill>
          <a:blip r:embed="rId3" cstate="print">
            <a:extLst>
              <a:ext uri="{28A0092B-C50C-407E-A947-70E740481C1C}">
                <a14:useLocalDpi xmlns:a14="http://schemas.microsoft.com/office/drawing/2010/main" val="0"/>
              </a:ext>
            </a:extLst>
          </a:blip>
          <a:srcRect l="18304" r="183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882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694696-379E-4EBE-BDCB-3629ED54C8E3}"/>
              </a:ext>
            </a:extLst>
          </p:cNvPr>
          <p:cNvSpPr>
            <a:spLocks noGrp="1"/>
          </p:cNvSpPr>
          <p:nvPr>
            <p:ph type="title"/>
          </p:nvPr>
        </p:nvSpPr>
        <p:spPr>
          <a:xfrm>
            <a:off x="1524000" y="0"/>
            <a:ext cx="9144000" cy="1696598"/>
          </a:xfrm>
        </p:spPr>
        <p:txBody>
          <a:bodyPr/>
          <a:lstStyle/>
          <a:p>
            <a:pPr algn="ctr">
              <a:spcBef>
                <a:spcPts val="1800"/>
              </a:spcBef>
              <a:spcAft>
                <a:spcPts val="1800"/>
              </a:spcAft>
            </a:pPr>
            <a:r>
              <a:rPr lang="en-US" b="1" dirty="0"/>
              <a:t>Recycle Right Partner Toolkit</a:t>
            </a:r>
            <a:r>
              <a:rPr lang="en-US" dirty="0"/>
              <a:t/>
            </a:r>
            <a:br>
              <a:rPr lang="en-US" dirty="0"/>
            </a:br>
            <a:r>
              <a:rPr lang="en-US" sz="3200" dirty="0"/>
              <a:t>Preliminary survey results</a:t>
            </a:r>
            <a:endParaRPr lang="en-US" dirty="0"/>
          </a:p>
        </p:txBody>
      </p:sp>
      <p:graphicFrame>
        <p:nvGraphicFramePr>
          <p:cNvPr id="7" name="Table 4">
            <a:extLst>
              <a:ext uri="{FF2B5EF4-FFF2-40B4-BE49-F238E27FC236}">
                <a16:creationId xmlns:a16="http://schemas.microsoft.com/office/drawing/2014/main" id="{019CAD11-6DE8-4CC2-AC40-916D156A8373}"/>
              </a:ext>
            </a:extLst>
          </p:cNvPr>
          <p:cNvGraphicFramePr/>
          <p:nvPr>
            <p:extLst/>
          </p:nvPr>
        </p:nvGraphicFramePr>
        <p:xfrm>
          <a:off x="1524000" y="1908000"/>
          <a:ext cx="9144000" cy="495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a:extLst>
              <a:ext uri="{FF2B5EF4-FFF2-40B4-BE49-F238E27FC236}">
                <a16:creationId xmlns:a16="http://schemas.microsoft.com/office/drawing/2014/main" id="{7F8384D2-2FCA-4B18-9D92-EDCD462A0E63}"/>
              </a:ext>
            </a:extLst>
          </p:cNvPr>
          <p:cNvSpPr txBox="1">
            <a:spLocks/>
          </p:cNvSpPr>
          <p:nvPr/>
        </p:nvSpPr>
        <p:spPr>
          <a:xfrm rot="16200000">
            <a:off x="1499935" y="3224548"/>
            <a:ext cx="2295024" cy="40890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2">
                    <a:lumMod val="50000"/>
                  </a:schemeClr>
                </a:solidFill>
              </a:rPr>
              <a:t>Relative priority</a:t>
            </a:r>
          </a:p>
        </p:txBody>
      </p:sp>
    </p:spTree>
    <p:extLst>
      <p:ext uri="{BB962C8B-B14F-4D97-AF65-F5344CB8AC3E}">
        <p14:creationId xmlns:p14="http://schemas.microsoft.com/office/powerpoint/2010/main" val="405079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8CC63F"/>
    </a:accent1>
    <a:accent2>
      <a:srgbClr val="60AC66"/>
    </a:accent2>
    <a:accent3>
      <a:srgbClr val="419982"/>
    </a:accent3>
    <a:accent4>
      <a:srgbClr val="1D83A2"/>
    </a:accent4>
    <a:accent5>
      <a:srgbClr val="1868A6"/>
    </a:accent5>
    <a:accent6>
      <a:srgbClr val="135182"/>
    </a:accent6>
    <a:hlink>
      <a:srgbClr val="0563C1"/>
    </a:hlink>
    <a:folHlink>
      <a:srgbClr val="954F72"/>
    </a:folHlink>
  </a:clrScheme>
  <a:fontScheme name="Office">
    <a:majorFont>
      <a:latin typeface="Calibri" panose="020F03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ajorFont>
    <a:minorFont>
      <a:latin typeface="Calibri" panose="020F05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623</Words>
  <Application>Microsoft Office PowerPoint</Application>
  <PresentationFormat>Widescreen</PresentationFormat>
  <Paragraphs>64</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Microsoft Sans Serif</vt:lpstr>
      <vt:lpstr>Source Sans Pro</vt:lpstr>
      <vt:lpstr>Times New Roman</vt:lpstr>
      <vt:lpstr>Office Theme</vt:lpstr>
      <vt:lpstr>PowerPoint Presentation</vt:lpstr>
      <vt:lpstr>Recycle Right Campaign Foundation</vt:lpstr>
      <vt:lpstr>We Want the Audience To…</vt:lpstr>
      <vt:lpstr>PowerPoint Presentation</vt:lpstr>
      <vt:lpstr>Ecology Media Plan</vt:lpstr>
      <vt:lpstr>PowerPoint Presentation</vt:lpstr>
      <vt:lpstr>2019 Recycle Right Media</vt:lpstr>
      <vt:lpstr>Other Campaign Materials</vt:lpstr>
      <vt:lpstr>Recycle Right Partner Toolkit Preliminary survey results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Kingfisher, Alli (ECY)</dc:creator>
  <cp:lastModifiedBy>Kingfisher, Alli (ECY)</cp:lastModifiedBy>
  <cp:revision>2</cp:revision>
  <dcterms:created xsi:type="dcterms:W3CDTF">2019-05-13T22:50:46Z</dcterms:created>
  <dcterms:modified xsi:type="dcterms:W3CDTF">2019-05-13T22:53:49Z</dcterms:modified>
</cp:coreProperties>
</file>