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4" r:id="rId4"/>
    <p:sldMasterId id="2147483803" r:id="rId5"/>
  </p:sldMasterIdLst>
  <p:notesMasterIdLst>
    <p:notesMasterId r:id="rId18"/>
  </p:notesMasterIdLst>
  <p:handoutMasterIdLst>
    <p:handoutMasterId r:id="rId19"/>
  </p:handoutMasterIdLst>
  <p:sldIdLst>
    <p:sldId id="256" r:id="rId6"/>
    <p:sldId id="604" r:id="rId7"/>
    <p:sldId id="590" r:id="rId8"/>
    <p:sldId id="589" r:id="rId9"/>
    <p:sldId id="597" r:id="rId10"/>
    <p:sldId id="605" r:id="rId11"/>
    <p:sldId id="600" r:id="rId12"/>
    <p:sldId id="595" r:id="rId13"/>
    <p:sldId id="596" r:id="rId14"/>
    <p:sldId id="592" r:id="rId15"/>
    <p:sldId id="591" r:id="rId16"/>
    <p:sldId id="603" r:id="rId17"/>
  </p:sldIdLst>
  <p:sldSz cx="6858000" cy="5143500"/>
  <p:notesSz cx="6985000" cy="9283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1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88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18" autoAdjust="0"/>
    <p:restoredTop sz="83288" autoAdjust="0"/>
  </p:normalViewPr>
  <p:slideViewPr>
    <p:cSldViewPr snapToGrid="0" snapToObjects="1">
      <p:cViewPr varScale="1">
        <p:scale>
          <a:sx n="128" d="100"/>
          <a:sy n="128" d="100"/>
        </p:scale>
        <p:origin x="1870" y="50"/>
      </p:cViewPr>
      <p:guideLst>
        <p:guide orient="horz" pos="1621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49" d="100"/>
          <a:sy n="49" d="100"/>
        </p:scale>
        <p:origin x="2164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1218711172165525"/>
          <c:y val="0.23909886264216973"/>
          <c:w val="0.75566794337531984"/>
          <c:h val="0.581621269563526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'WTE only GHG'!$C$2</c:f>
              <c:strCache>
                <c:ptCount val="1"/>
                <c:pt idx="0">
                  <c:v>King County Waste Composition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7.407407407407361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751-4545-83C0-EC6C0F4BF4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'WTE only GHG'!$B$3</c:f>
              <c:strCache>
                <c:ptCount val="1"/>
                <c:pt idx="0">
                  <c:v>Waste to Energy</c:v>
                </c:pt>
              </c:strCache>
            </c:strRef>
          </c:cat>
          <c:val>
            <c:numRef>
              <c:f>'WTE only GHG'!$C$3</c:f>
              <c:numCache>
                <c:formatCode>_(* #,##0_);_(* \(#,##0\);_(* "-"??_);_(@_)</c:formatCode>
                <c:ptCount val="1"/>
                <c:pt idx="0">
                  <c:v>80000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31-48DC-A627-29F07E726A50}"/>
            </c:ext>
          </c:extLst>
        </c:ser>
        <c:ser>
          <c:idx val="1"/>
          <c:order val="1"/>
          <c:tx>
            <c:strRef>
              <c:f>'WTE only GHG'!$D$2</c:f>
              <c:strCache>
                <c:ptCount val="1"/>
                <c:pt idx="0">
                  <c:v>National Average Mixed MSW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7.407407407407497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751-4545-83C0-EC6C0F4BF4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'WTE only GHG'!$B$3</c:f>
              <c:strCache>
                <c:ptCount val="1"/>
                <c:pt idx="0">
                  <c:v>Waste to Energy</c:v>
                </c:pt>
              </c:strCache>
            </c:strRef>
          </c:cat>
          <c:val>
            <c:numRef>
              <c:f>'WTE only GHG'!$D$3</c:f>
              <c:numCache>
                <c:formatCode>_(* #,##0_);_(* \(#,##0\);_(* "-"??_);_(@_)</c:formatCode>
                <c:ptCount val="1"/>
                <c:pt idx="0">
                  <c:v>-50000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E31-48DC-A627-29F07E726A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78781304"/>
        <c:axId val="778779992"/>
      </c:barChart>
      <c:catAx>
        <c:axId val="77878130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low"/>
        <c:crossAx val="778779992"/>
        <c:crosses val="autoZero"/>
        <c:auto val="1"/>
        <c:lblAlgn val="ctr"/>
        <c:lblOffset val="100"/>
        <c:noMultiLvlLbl val="0"/>
      </c:catAx>
      <c:valAx>
        <c:axId val="778779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 baseline="0"/>
                  <a:t>MTCO2e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8781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8153990690287354E-4"/>
          <c:y val="0.87482757802689759"/>
          <c:w val="0.99863692018619443"/>
          <c:h val="8.84977155633323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ysClr val="window" lastClr="FFFFFF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08525B-D06F-4DF4-8F27-AB6D1BD183FD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5AA3A9B-A40D-49C8-9DB8-C0CBC11D8635}">
      <dgm:prSet phldrT="[Text]" custT="1"/>
      <dgm:spPr/>
      <dgm:t>
        <a:bodyPr/>
        <a:lstStyle/>
        <a:p>
          <a:r>
            <a:rPr lang="en-US" sz="1600" dirty="0">
              <a:solidFill>
                <a:schemeClr val="tx1"/>
              </a:solidFill>
            </a:rPr>
            <a:t>1980s</a:t>
          </a:r>
        </a:p>
      </dgm:t>
    </dgm:pt>
    <dgm:pt modelId="{C89724D1-CA31-436F-B36C-49BCD32B236E}" type="parTrans" cxnId="{82DECAD0-5367-4B9B-8DE2-1D6892D2067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621F341-D649-4439-97C6-4178C526B062}" type="sibTrans" cxnId="{82DECAD0-5367-4B9B-8DE2-1D6892D2067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7CA2C29-1B98-4E6F-A3A0-CC83EE32CD4D}">
      <dgm:prSet phldrT="[Text]" custT="1"/>
      <dgm:spPr/>
      <dgm:t>
        <a:bodyPr/>
        <a:lstStyle/>
        <a:p>
          <a:r>
            <a:rPr lang="en-US" sz="1600" dirty="0">
              <a:solidFill>
                <a:schemeClr val="tx1"/>
              </a:solidFill>
            </a:rPr>
            <a:t>Energy Recovery Program</a:t>
          </a:r>
        </a:p>
      </dgm:t>
    </dgm:pt>
    <dgm:pt modelId="{666FB458-6ACD-43CE-8B9A-E79177D54E18}" type="parTrans" cxnId="{83FD7486-E5E3-47D7-87A0-B569D2672F1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0AB94B2-7433-4D79-A8ED-1494931BDC1A}" type="sibTrans" cxnId="{83FD7486-E5E3-47D7-87A0-B569D2672F1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0D47D91-B903-4180-A140-9C339D0642E0}">
      <dgm:prSet phldrT="[Text]" custT="1"/>
      <dgm:spPr/>
      <dgm:t>
        <a:bodyPr/>
        <a:lstStyle/>
        <a:p>
          <a:r>
            <a:rPr lang="en-US" sz="1600" dirty="0">
              <a:solidFill>
                <a:schemeClr val="tx1"/>
              </a:solidFill>
            </a:rPr>
            <a:t>2008</a:t>
          </a:r>
        </a:p>
      </dgm:t>
    </dgm:pt>
    <dgm:pt modelId="{F413AF02-4170-4624-88AD-244460B2527C}" type="parTrans" cxnId="{6A7321B0-1655-4A01-AC96-FA9D9A0F181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99D7559-F1AE-4CF3-B93F-806C82282CE2}" type="sibTrans" cxnId="{6A7321B0-1655-4A01-AC96-FA9D9A0F181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C804996-9EB2-400D-A846-90EB0330782C}">
      <dgm:prSet phldrT="[Text]" custT="1"/>
      <dgm:spPr/>
      <dgm:t>
        <a:bodyPr/>
        <a:lstStyle/>
        <a:p>
          <a:r>
            <a:rPr lang="en-US" sz="1600" dirty="0">
              <a:solidFill>
                <a:schemeClr val="tx1"/>
              </a:solidFill>
            </a:rPr>
            <a:t>Alternative Disposal Technologies</a:t>
          </a:r>
        </a:p>
      </dgm:t>
    </dgm:pt>
    <dgm:pt modelId="{0835E657-317B-488C-B7B3-C6E4921741D7}" type="parTrans" cxnId="{400A8764-C8A1-4C5D-B785-532654A03172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C3E2B60-F66D-4A36-94AA-1956BC47D4F9}" type="sibTrans" cxnId="{400A8764-C8A1-4C5D-B785-532654A03172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835122F-CAA0-42AD-AFAB-FF8BA171E307}">
      <dgm:prSet phldrT="[Text]" custT="1"/>
      <dgm:spPr/>
      <dgm:t>
        <a:bodyPr/>
        <a:lstStyle/>
        <a:p>
          <a:r>
            <a:rPr lang="en-US" sz="1600" dirty="0">
              <a:solidFill>
                <a:schemeClr val="tx1"/>
              </a:solidFill>
            </a:rPr>
            <a:t>2017</a:t>
          </a:r>
        </a:p>
      </dgm:t>
    </dgm:pt>
    <dgm:pt modelId="{DE0EF02C-37CB-4A90-BA26-0B42FD8780BE}" type="parTrans" cxnId="{AB18E42E-42D9-450D-8FD7-F0CF50174CD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30A174D-E1A6-4FF7-B5C2-FADA63FDFC2E}" type="sibTrans" cxnId="{AB18E42E-42D9-450D-8FD7-F0CF50174CD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769D2E5-0B39-4760-BB8B-8D7EF14C7DF9}">
      <dgm:prSet phldrT="[Text]" custT="1"/>
      <dgm:spPr/>
      <dgm:t>
        <a:bodyPr/>
        <a:lstStyle/>
        <a:p>
          <a:r>
            <a:rPr lang="en-US" sz="1600" dirty="0">
              <a:solidFill>
                <a:schemeClr val="tx1"/>
              </a:solidFill>
            </a:rPr>
            <a:t>Advanced Material Recovery &amp; Waste To Energy   </a:t>
          </a:r>
          <a:r>
            <a:rPr lang="en-US" sz="1400" dirty="0">
              <a:solidFill>
                <a:schemeClr val="tx1"/>
              </a:solidFill>
            </a:rPr>
            <a:t>(SWD)</a:t>
          </a:r>
        </a:p>
      </dgm:t>
    </dgm:pt>
    <dgm:pt modelId="{BD322CF2-C0A2-40A3-B46B-B116717BCE6A}" type="parTrans" cxnId="{167EA22F-9A8C-485C-9528-33BE8A3655E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03320BD-BFEE-4F53-AA38-C0C033B72B8B}" type="sibTrans" cxnId="{167EA22F-9A8C-485C-9528-33BE8A3655E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55A51DF-2FC0-46C3-8273-E0F39256D5C4}">
      <dgm:prSet phldrT="[Text]" custT="1"/>
      <dgm:spPr/>
      <dgm:t>
        <a:bodyPr/>
        <a:lstStyle/>
        <a:p>
          <a:r>
            <a:rPr lang="en-US" sz="1600" dirty="0">
              <a:solidFill>
                <a:schemeClr val="tx1"/>
              </a:solidFill>
            </a:rPr>
            <a:t>2018</a:t>
          </a:r>
        </a:p>
      </dgm:t>
    </dgm:pt>
    <dgm:pt modelId="{098AB729-8D91-4666-9B6A-E6B306A502B8}" type="parTrans" cxnId="{853F0976-D447-49FE-88E3-0A2C3D2349B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A262436-485F-4774-976E-F413855668D0}" type="sibTrans" cxnId="{853F0976-D447-49FE-88E3-0A2C3D2349B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8461FC9-DE60-4BD2-BF6F-2D1390D8C1CC}">
      <dgm:prSet phldrT="[Text]" custT="1"/>
      <dgm:spPr/>
      <dgm:t>
        <a:bodyPr/>
        <a:lstStyle/>
        <a:p>
          <a:r>
            <a:rPr lang="en-US" sz="1600" dirty="0">
              <a:solidFill>
                <a:schemeClr val="tx1"/>
              </a:solidFill>
            </a:rPr>
            <a:t>Waste To Energy </a:t>
          </a:r>
          <a:r>
            <a:rPr lang="en-US" sz="1400" dirty="0">
              <a:solidFill>
                <a:schemeClr val="tx1"/>
              </a:solidFill>
            </a:rPr>
            <a:t>(</a:t>
          </a:r>
          <a:r>
            <a:rPr lang="en-US" sz="1400" dirty="0" err="1">
              <a:solidFill>
                <a:schemeClr val="tx1"/>
              </a:solidFill>
            </a:rPr>
            <a:t>Normandeau</a:t>
          </a:r>
          <a:r>
            <a:rPr lang="en-US" sz="1400" dirty="0">
              <a:solidFill>
                <a:schemeClr val="tx1"/>
              </a:solidFill>
            </a:rPr>
            <a:t>)</a:t>
          </a:r>
        </a:p>
      </dgm:t>
    </dgm:pt>
    <dgm:pt modelId="{667F42CE-DCD5-4CAD-B941-B0028C9EC0CD}" type="parTrans" cxnId="{7A269BB7-AA12-438A-977A-9CA7F7DDA7D2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CAE639F-4176-4D5D-8BEC-80D6DFA541AB}" type="sibTrans" cxnId="{7A269BB7-AA12-438A-977A-9CA7F7DDA7D2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F1BCDCA-5809-45A6-A67A-02FD0566AC8D}">
      <dgm:prSet phldrT="[Text]" custT="1"/>
      <dgm:spPr/>
      <dgm:t>
        <a:bodyPr/>
        <a:lstStyle/>
        <a:p>
          <a:r>
            <a:rPr lang="en-US" sz="1600" dirty="0">
              <a:solidFill>
                <a:schemeClr val="tx1"/>
              </a:solidFill>
            </a:rPr>
            <a:t>2019</a:t>
          </a:r>
        </a:p>
      </dgm:t>
    </dgm:pt>
    <dgm:pt modelId="{C5253349-4A1A-40BC-98AC-B4BA236003EA}" type="parTrans" cxnId="{F595A68A-AB61-44C2-9D67-FB0E79B9714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7CFF444-FD91-4382-8BDD-BDFD183C294A}" type="sibTrans" cxnId="{F595A68A-AB61-44C2-9D67-FB0E79B9714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99AA38C-DE1C-47BD-922A-33B4244F4BB8}">
      <dgm:prSet phldrT="[Text]" custT="1"/>
      <dgm:spPr/>
      <dgm:t>
        <a:bodyPr/>
        <a:lstStyle/>
        <a:p>
          <a:r>
            <a:rPr lang="en-US" sz="1600" dirty="0">
              <a:solidFill>
                <a:schemeClr val="tx1"/>
              </a:solidFill>
            </a:rPr>
            <a:t>Waste To Energy vs. Waste Export by Rail </a:t>
          </a:r>
          <a:r>
            <a:rPr lang="en-US" sz="1400" dirty="0">
              <a:solidFill>
                <a:schemeClr val="tx1"/>
              </a:solidFill>
            </a:rPr>
            <a:t>(ARCADIS)</a:t>
          </a:r>
        </a:p>
      </dgm:t>
    </dgm:pt>
    <dgm:pt modelId="{938A3C27-D0E6-4949-A047-4C1F93A8D521}" type="parTrans" cxnId="{9B73982B-4803-44EF-8D33-3FB47A8FE3B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CA4E4BA-E00B-423E-A52B-539276C4F7E4}" type="sibTrans" cxnId="{9B73982B-4803-44EF-8D33-3FB47A8FE3B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538C87C-36FF-431D-87E8-9D1102B36A52}" type="pres">
      <dgm:prSet presAssocID="{7908525B-D06F-4DF4-8F27-AB6D1BD183FD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A39C6E6C-F72C-4E88-9FFE-0A13760AAAEC}" type="pres">
      <dgm:prSet presAssocID="{F5AA3A9B-A40D-49C8-9DB8-C0CBC11D8635}" presName="parentText1" presStyleLbl="node1" presStyleIdx="0" presStyleCnt="5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75F090-410E-4E10-8A95-D26C3350DC18}" type="pres">
      <dgm:prSet presAssocID="{F5AA3A9B-A40D-49C8-9DB8-C0CBC11D8635}" presName="childText1" presStyleLbl="solidAlignAcc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9343E5-2668-43DB-8F0C-3932CC61849F}" type="pres">
      <dgm:prSet presAssocID="{40D47D91-B903-4180-A140-9C339D0642E0}" presName="parentText2" presStyleLbl="node1" presStyleIdx="1" presStyleCnt="5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682895-2731-4405-8B49-3941113A6F89}" type="pres">
      <dgm:prSet presAssocID="{40D47D91-B903-4180-A140-9C339D0642E0}" presName="childText2" presStyleLbl="solidAlignAcc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D1256B-177D-4F60-AC45-BD5F1A373D22}" type="pres">
      <dgm:prSet presAssocID="{B835122F-CAA0-42AD-AFAB-FF8BA171E307}" presName="parentText3" presStyleLbl="node1" presStyleIdx="2" presStyleCnt="5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F59AFC-650E-4177-AFA6-A1B4975E4684}" type="pres">
      <dgm:prSet presAssocID="{B835122F-CAA0-42AD-AFAB-FF8BA171E307}" presName="childText3" presStyleLbl="solidAlignAcc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5EC0A6-820E-474C-B4BC-91F0B0603A39}" type="pres">
      <dgm:prSet presAssocID="{355A51DF-2FC0-46C3-8273-E0F39256D5C4}" presName="parentText4" presStyleLbl="node1" presStyleIdx="3" presStyleCnt="5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2A0064-DB76-4B53-B076-F4BB572D96AD}" type="pres">
      <dgm:prSet presAssocID="{355A51DF-2FC0-46C3-8273-E0F39256D5C4}" presName="childText4" presStyleLbl="solidAlignAcc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8BD458-3A1E-40CA-A651-F9A5127E354A}" type="pres">
      <dgm:prSet presAssocID="{3F1BCDCA-5809-45A6-A67A-02FD0566AC8D}" presName="parentText5" presStyleLbl="node1" presStyleIdx="4" presStyleCnt="5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18DF3F-B7B6-463C-86EB-0DD840A56E2F}" type="pres">
      <dgm:prSet presAssocID="{3F1BCDCA-5809-45A6-A67A-02FD0566AC8D}" presName="childText5" presStyleLbl="solidAlignAcc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ECD051A-59C0-445E-ACCD-62740B9AB1BC}" type="presOf" srcId="{B835122F-CAA0-42AD-AFAB-FF8BA171E307}" destId="{9CD1256B-177D-4F60-AC45-BD5F1A373D22}" srcOrd="0" destOrd="0" presId="urn:microsoft.com/office/officeart/2009/3/layout/IncreasingArrowsProcess"/>
    <dgm:cxn modelId="{400A8764-C8A1-4C5D-B785-532654A03172}" srcId="{40D47D91-B903-4180-A140-9C339D0642E0}" destId="{0C804996-9EB2-400D-A846-90EB0330782C}" srcOrd="0" destOrd="0" parTransId="{0835E657-317B-488C-B7B3-C6E4921741D7}" sibTransId="{CC3E2B60-F66D-4A36-94AA-1956BC47D4F9}"/>
    <dgm:cxn modelId="{101F555C-58BE-4D31-8081-D3881ADF1ECF}" type="presOf" srcId="{7908525B-D06F-4DF4-8F27-AB6D1BD183FD}" destId="{0538C87C-36FF-431D-87E8-9D1102B36A52}" srcOrd="0" destOrd="0" presId="urn:microsoft.com/office/officeart/2009/3/layout/IncreasingArrowsProcess"/>
    <dgm:cxn modelId="{167EA22F-9A8C-485C-9528-33BE8A3655E5}" srcId="{B835122F-CAA0-42AD-AFAB-FF8BA171E307}" destId="{0769D2E5-0B39-4760-BB8B-8D7EF14C7DF9}" srcOrd="0" destOrd="0" parTransId="{BD322CF2-C0A2-40A3-B46B-B116717BCE6A}" sibTransId="{B03320BD-BFEE-4F53-AA38-C0C033B72B8B}"/>
    <dgm:cxn modelId="{3A646615-3F69-4785-A7C6-F0BA431F6955}" type="presOf" srcId="{40D47D91-B903-4180-A140-9C339D0642E0}" destId="{F39343E5-2668-43DB-8F0C-3932CC61849F}" srcOrd="0" destOrd="0" presId="urn:microsoft.com/office/officeart/2009/3/layout/IncreasingArrowsProcess"/>
    <dgm:cxn modelId="{C4659665-403B-485D-843F-8E74D571F76D}" type="presOf" srcId="{57CA2C29-1B98-4E6F-A3A0-CC83EE32CD4D}" destId="{7F75F090-410E-4E10-8A95-D26C3350DC18}" srcOrd="0" destOrd="0" presId="urn:microsoft.com/office/officeart/2009/3/layout/IncreasingArrowsProcess"/>
    <dgm:cxn modelId="{5F3DD9E9-D16E-4A32-85C8-DFD082DB74A1}" type="presOf" srcId="{699AA38C-DE1C-47BD-922A-33B4244F4BB8}" destId="{1318DF3F-B7B6-463C-86EB-0DD840A56E2F}" srcOrd="0" destOrd="0" presId="urn:microsoft.com/office/officeart/2009/3/layout/IncreasingArrowsProcess"/>
    <dgm:cxn modelId="{52C42484-20CE-464C-9144-1CFA2C4CF269}" type="presOf" srcId="{98461FC9-DE60-4BD2-BF6F-2D1390D8C1CC}" destId="{A12A0064-DB76-4B53-B076-F4BB572D96AD}" srcOrd="0" destOrd="0" presId="urn:microsoft.com/office/officeart/2009/3/layout/IncreasingArrowsProcess"/>
    <dgm:cxn modelId="{853F0976-D447-49FE-88E3-0A2C3D2349B1}" srcId="{7908525B-D06F-4DF4-8F27-AB6D1BD183FD}" destId="{355A51DF-2FC0-46C3-8273-E0F39256D5C4}" srcOrd="3" destOrd="0" parTransId="{098AB729-8D91-4666-9B6A-E6B306A502B8}" sibTransId="{4A262436-485F-4774-976E-F413855668D0}"/>
    <dgm:cxn modelId="{43861E7B-E614-4CB6-BDCD-744C424CF398}" type="presOf" srcId="{355A51DF-2FC0-46C3-8273-E0F39256D5C4}" destId="{005EC0A6-820E-474C-B4BC-91F0B0603A39}" srcOrd="0" destOrd="0" presId="urn:microsoft.com/office/officeart/2009/3/layout/IncreasingArrowsProcess"/>
    <dgm:cxn modelId="{6A7321B0-1655-4A01-AC96-FA9D9A0F1818}" srcId="{7908525B-D06F-4DF4-8F27-AB6D1BD183FD}" destId="{40D47D91-B903-4180-A140-9C339D0642E0}" srcOrd="1" destOrd="0" parTransId="{F413AF02-4170-4624-88AD-244460B2527C}" sibTransId="{A99D7559-F1AE-4CF3-B93F-806C82282CE2}"/>
    <dgm:cxn modelId="{64537809-C88C-4AC9-8DB2-BB50790A6ECA}" type="presOf" srcId="{F5AA3A9B-A40D-49C8-9DB8-C0CBC11D8635}" destId="{A39C6E6C-F72C-4E88-9FFE-0A13760AAAEC}" srcOrd="0" destOrd="0" presId="urn:microsoft.com/office/officeart/2009/3/layout/IncreasingArrowsProcess"/>
    <dgm:cxn modelId="{F595A68A-AB61-44C2-9D67-FB0E79B97146}" srcId="{7908525B-D06F-4DF4-8F27-AB6D1BD183FD}" destId="{3F1BCDCA-5809-45A6-A67A-02FD0566AC8D}" srcOrd="4" destOrd="0" parTransId="{C5253349-4A1A-40BC-98AC-B4BA236003EA}" sibTransId="{67CFF444-FD91-4382-8BDD-BDFD183C294A}"/>
    <dgm:cxn modelId="{9B73982B-4803-44EF-8D33-3FB47A8FE3BE}" srcId="{3F1BCDCA-5809-45A6-A67A-02FD0566AC8D}" destId="{699AA38C-DE1C-47BD-922A-33B4244F4BB8}" srcOrd="0" destOrd="0" parTransId="{938A3C27-D0E6-4949-A047-4C1F93A8D521}" sibTransId="{2CA4E4BA-E00B-423E-A52B-539276C4F7E4}"/>
    <dgm:cxn modelId="{E4E681FB-C2A0-40B2-B815-AD1816AB8D2D}" type="presOf" srcId="{0769D2E5-0B39-4760-BB8B-8D7EF14C7DF9}" destId="{A8F59AFC-650E-4177-AFA6-A1B4975E4684}" srcOrd="0" destOrd="0" presId="urn:microsoft.com/office/officeart/2009/3/layout/IncreasingArrowsProcess"/>
    <dgm:cxn modelId="{C27995C6-AA44-4954-936A-00E44AF4BBBE}" type="presOf" srcId="{3F1BCDCA-5809-45A6-A67A-02FD0566AC8D}" destId="{CF8BD458-3A1E-40CA-A651-F9A5127E354A}" srcOrd="0" destOrd="0" presId="urn:microsoft.com/office/officeart/2009/3/layout/IncreasingArrowsProcess"/>
    <dgm:cxn modelId="{83FD7486-E5E3-47D7-87A0-B569D2672F1F}" srcId="{F5AA3A9B-A40D-49C8-9DB8-C0CBC11D8635}" destId="{57CA2C29-1B98-4E6F-A3A0-CC83EE32CD4D}" srcOrd="0" destOrd="0" parTransId="{666FB458-6ACD-43CE-8B9A-E79177D54E18}" sibTransId="{D0AB94B2-7433-4D79-A8ED-1494931BDC1A}"/>
    <dgm:cxn modelId="{AB18E42E-42D9-450D-8FD7-F0CF50174CDF}" srcId="{7908525B-D06F-4DF4-8F27-AB6D1BD183FD}" destId="{B835122F-CAA0-42AD-AFAB-FF8BA171E307}" srcOrd="2" destOrd="0" parTransId="{DE0EF02C-37CB-4A90-BA26-0B42FD8780BE}" sibTransId="{B30A174D-E1A6-4FF7-B5C2-FADA63FDFC2E}"/>
    <dgm:cxn modelId="{7A269BB7-AA12-438A-977A-9CA7F7DDA7D2}" srcId="{355A51DF-2FC0-46C3-8273-E0F39256D5C4}" destId="{98461FC9-DE60-4BD2-BF6F-2D1390D8C1CC}" srcOrd="0" destOrd="0" parTransId="{667F42CE-DCD5-4CAD-B941-B0028C9EC0CD}" sibTransId="{6CAE639F-4176-4D5D-8BEC-80D6DFA541AB}"/>
    <dgm:cxn modelId="{82DECAD0-5367-4B9B-8DE2-1D6892D2067E}" srcId="{7908525B-D06F-4DF4-8F27-AB6D1BD183FD}" destId="{F5AA3A9B-A40D-49C8-9DB8-C0CBC11D8635}" srcOrd="0" destOrd="0" parTransId="{C89724D1-CA31-436F-B36C-49BCD32B236E}" sibTransId="{F621F341-D649-4439-97C6-4178C526B062}"/>
    <dgm:cxn modelId="{A2AF8934-6E17-47C5-8C40-A19DD4411233}" type="presOf" srcId="{0C804996-9EB2-400D-A846-90EB0330782C}" destId="{C2682895-2731-4405-8B49-3941113A6F89}" srcOrd="0" destOrd="0" presId="urn:microsoft.com/office/officeart/2009/3/layout/IncreasingArrowsProcess"/>
    <dgm:cxn modelId="{FD566897-AFFA-4F28-BEFF-A5A6CE1F523D}" type="presParOf" srcId="{0538C87C-36FF-431D-87E8-9D1102B36A52}" destId="{A39C6E6C-F72C-4E88-9FFE-0A13760AAAEC}" srcOrd="0" destOrd="0" presId="urn:microsoft.com/office/officeart/2009/3/layout/IncreasingArrowsProcess"/>
    <dgm:cxn modelId="{16435F71-90AD-4D4C-BCA1-D9BF6554B8A5}" type="presParOf" srcId="{0538C87C-36FF-431D-87E8-9D1102B36A52}" destId="{7F75F090-410E-4E10-8A95-D26C3350DC18}" srcOrd="1" destOrd="0" presId="urn:microsoft.com/office/officeart/2009/3/layout/IncreasingArrowsProcess"/>
    <dgm:cxn modelId="{3042738C-B647-4DD1-8ACA-BB6ECFA5CA31}" type="presParOf" srcId="{0538C87C-36FF-431D-87E8-9D1102B36A52}" destId="{F39343E5-2668-43DB-8F0C-3932CC61849F}" srcOrd="2" destOrd="0" presId="urn:microsoft.com/office/officeart/2009/3/layout/IncreasingArrowsProcess"/>
    <dgm:cxn modelId="{0F2C775B-777D-4BFD-885E-BC139A86A4C5}" type="presParOf" srcId="{0538C87C-36FF-431D-87E8-9D1102B36A52}" destId="{C2682895-2731-4405-8B49-3941113A6F89}" srcOrd="3" destOrd="0" presId="urn:microsoft.com/office/officeart/2009/3/layout/IncreasingArrowsProcess"/>
    <dgm:cxn modelId="{847EB147-7FEB-4356-80F5-8877AE9B6283}" type="presParOf" srcId="{0538C87C-36FF-431D-87E8-9D1102B36A52}" destId="{9CD1256B-177D-4F60-AC45-BD5F1A373D22}" srcOrd="4" destOrd="0" presId="urn:microsoft.com/office/officeart/2009/3/layout/IncreasingArrowsProcess"/>
    <dgm:cxn modelId="{5CE50ACF-0726-434B-8F21-E4090164C56D}" type="presParOf" srcId="{0538C87C-36FF-431D-87E8-9D1102B36A52}" destId="{A8F59AFC-650E-4177-AFA6-A1B4975E4684}" srcOrd="5" destOrd="0" presId="urn:microsoft.com/office/officeart/2009/3/layout/IncreasingArrowsProcess"/>
    <dgm:cxn modelId="{BE523BC4-288E-4595-A78A-C692F0E7BF93}" type="presParOf" srcId="{0538C87C-36FF-431D-87E8-9D1102B36A52}" destId="{005EC0A6-820E-474C-B4BC-91F0B0603A39}" srcOrd="6" destOrd="0" presId="urn:microsoft.com/office/officeart/2009/3/layout/IncreasingArrowsProcess"/>
    <dgm:cxn modelId="{28B28B06-5F90-4671-A7BA-48615E8ED55C}" type="presParOf" srcId="{0538C87C-36FF-431D-87E8-9D1102B36A52}" destId="{A12A0064-DB76-4B53-B076-F4BB572D96AD}" srcOrd="7" destOrd="0" presId="urn:microsoft.com/office/officeart/2009/3/layout/IncreasingArrowsProcess"/>
    <dgm:cxn modelId="{EA1FB639-4928-415C-8B3F-13FF923EF027}" type="presParOf" srcId="{0538C87C-36FF-431D-87E8-9D1102B36A52}" destId="{CF8BD458-3A1E-40CA-A651-F9A5127E354A}" srcOrd="8" destOrd="0" presId="urn:microsoft.com/office/officeart/2009/3/layout/IncreasingArrowsProcess"/>
    <dgm:cxn modelId="{09EF24E9-4BE2-4894-9AA8-5140A578711E}" type="presParOf" srcId="{0538C87C-36FF-431D-87E8-9D1102B36A52}" destId="{1318DF3F-B7B6-463C-86EB-0DD840A56E2F}" srcOrd="9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9C6E6C-F72C-4E88-9FFE-0A13760AAAEC}">
      <dsp:nvSpPr>
        <dsp:cNvPr id="0" name=""/>
        <dsp:cNvSpPr/>
      </dsp:nvSpPr>
      <dsp:spPr>
        <a:xfrm>
          <a:off x="609911" y="49816"/>
          <a:ext cx="6669557" cy="969940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153978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solidFill>
                <a:schemeClr val="tx1"/>
              </a:solidFill>
            </a:rPr>
            <a:t>1980s</a:t>
          </a:r>
        </a:p>
      </dsp:txBody>
      <dsp:txXfrm>
        <a:off x="609911" y="292301"/>
        <a:ext cx="6427072" cy="484970"/>
      </dsp:txXfrm>
    </dsp:sp>
    <dsp:sp modelId="{7F75F090-410E-4E10-8A95-D26C3350DC18}">
      <dsp:nvSpPr>
        <dsp:cNvPr id="0" name=""/>
        <dsp:cNvSpPr/>
      </dsp:nvSpPr>
      <dsp:spPr>
        <a:xfrm>
          <a:off x="609911" y="796528"/>
          <a:ext cx="1232667" cy="17809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solidFill>
                <a:schemeClr val="tx1"/>
              </a:solidFill>
            </a:rPr>
            <a:t>Energy Recovery Program</a:t>
          </a:r>
        </a:p>
      </dsp:txBody>
      <dsp:txXfrm>
        <a:off x="609911" y="796528"/>
        <a:ext cx="1232667" cy="1780966"/>
      </dsp:txXfrm>
    </dsp:sp>
    <dsp:sp modelId="{F39343E5-2668-43DB-8F0C-3932CC61849F}">
      <dsp:nvSpPr>
        <dsp:cNvPr id="0" name=""/>
        <dsp:cNvSpPr/>
      </dsp:nvSpPr>
      <dsp:spPr>
        <a:xfrm>
          <a:off x="1842445" y="373254"/>
          <a:ext cx="5437023" cy="969940"/>
        </a:xfrm>
        <a:prstGeom prst="rightArrow">
          <a:avLst>
            <a:gd name="adj1" fmla="val 5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153978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solidFill>
                <a:schemeClr val="tx1"/>
              </a:solidFill>
            </a:rPr>
            <a:t>2008</a:t>
          </a:r>
        </a:p>
      </dsp:txBody>
      <dsp:txXfrm>
        <a:off x="1842445" y="615739"/>
        <a:ext cx="5194538" cy="484970"/>
      </dsp:txXfrm>
    </dsp:sp>
    <dsp:sp modelId="{C2682895-2731-4405-8B49-3941113A6F89}">
      <dsp:nvSpPr>
        <dsp:cNvPr id="0" name=""/>
        <dsp:cNvSpPr/>
      </dsp:nvSpPr>
      <dsp:spPr>
        <a:xfrm>
          <a:off x="1842445" y="1119966"/>
          <a:ext cx="1232667" cy="17809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solidFill>
                <a:schemeClr val="tx1"/>
              </a:solidFill>
            </a:rPr>
            <a:t>Alternative Disposal Technologies</a:t>
          </a:r>
        </a:p>
      </dsp:txBody>
      <dsp:txXfrm>
        <a:off x="1842445" y="1119966"/>
        <a:ext cx="1232667" cy="1780966"/>
      </dsp:txXfrm>
    </dsp:sp>
    <dsp:sp modelId="{9CD1256B-177D-4F60-AC45-BD5F1A373D22}">
      <dsp:nvSpPr>
        <dsp:cNvPr id="0" name=""/>
        <dsp:cNvSpPr/>
      </dsp:nvSpPr>
      <dsp:spPr>
        <a:xfrm>
          <a:off x="3074980" y="696692"/>
          <a:ext cx="4204489" cy="969940"/>
        </a:xfrm>
        <a:prstGeom prst="rightArrow">
          <a:avLst>
            <a:gd name="adj1" fmla="val 5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153978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solidFill>
                <a:schemeClr val="tx1"/>
              </a:solidFill>
            </a:rPr>
            <a:t>2017</a:t>
          </a:r>
        </a:p>
      </dsp:txBody>
      <dsp:txXfrm>
        <a:off x="3074980" y="939177"/>
        <a:ext cx="3962004" cy="484970"/>
      </dsp:txXfrm>
    </dsp:sp>
    <dsp:sp modelId="{A8F59AFC-650E-4177-AFA6-A1B4975E4684}">
      <dsp:nvSpPr>
        <dsp:cNvPr id="0" name=""/>
        <dsp:cNvSpPr/>
      </dsp:nvSpPr>
      <dsp:spPr>
        <a:xfrm>
          <a:off x="3074980" y="1443404"/>
          <a:ext cx="1232667" cy="17809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solidFill>
                <a:schemeClr val="tx1"/>
              </a:solidFill>
            </a:rPr>
            <a:t>Advanced Material Recovery &amp; Waste To Energy   </a:t>
          </a:r>
          <a:r>
            <a:rPr lang="en-US" sz="1400" kern="1200" dirty="0">
              <a:solidFill>
                <a:schemeClr val="tx1"/>
              </a:solidFill>
            </a:rPr>
            <a:t>(SWD)</a:t>
          </a:r>
        </a:p>
      </dsp:txBody>
      <dsp:txXfrm>
        <a:off x="3074980" y="1443404"/>
        <a:ext cx="1232667" cy="1780966"/>
      </dsp:txXfrm>
    </dsp:sp>
    <dsp:sp modelId="{005EC0A6-820E-474C-B4BC-91F0B0603A39}">
      <dsp:nvSpPr>
        <dsp:cNvPr id="0" name=""/>
        <dsp:cNvSpPr/>
      </dsp:nvSpPr>
      <dsp:spPr>
        <a:xfrm>
          <a:off x="4308181" y="1020130"/>
          <a:ext cx="2971288" cy="969940"/>
        </a:xfrm>
        <a:prstGeom prst="rightArrow">
          <a:avLst>
            <a:gd name="adj1" fmla="val 5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153978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solidFill>
                <a:schemeClr val="tx1"/>
              </a:solidFill>
            </a:rPr>
            <a:t>2018</a:t>
          </a:r>
        </a:p>
      </dsp:txBody>
      <dsp:txXfrm>
        <a:off x="4308181" y="1262615"/>
        <a:ext cx="2728803" cy="484970"/>
      </dsp:txXfrm>
    </dsp:sp>
    <dsp:sp modelId="{A12A0064-DB76-4B53-B076-F4BB572D96AD}">
      <dsp:nvSpPr>
        <dsp:cNvPr id="0" name=""/>
        <dsp:cNvSpPr/>
      </dsp:nvSpPr>
      <dsp:spPr>
        <a:xfrm>
          <a:off x="4308181" y="1766842"/>
          <a:ext cx="1232667" cy="17809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solidFill>
                <a:schemeClr val="tx1"/>
              </a:solidFill>
            </a:rPr>
            <a:t>Waste To Energy </a:t>
          </a:r>
          <a:r>
            <a:rPr lang="en-US" sz="1400" kern="1200" dirty="0">
              <a:solidFill>
                <a:schemeClr val="tx1"/>
              </a:solidFill>
            </a:rPr>
            <a:t>(</a:t>
          </a:r>
          <a:r>
            <a:rPr lang="en-US" sz="1400" kern="1200" dirty="0" err="1">
              <a:solidFill>
                <a:schemeClr val="tx1"/>
              </a:solidFill>
            </a:rPr>
            <a:t>Normandeau</a:t>
          </a:r>
          <a:r>
            <a:rPr lang="en-US" sz="1400" kern="1200" dirty="0">
              <a:solidFill>
                <a:schemeClr val="tx1"/>
              </a:solidFill>
            </a:rPr>
            <a:t>)</a:t>
          </a:r>
        </a:p>
      </dsp:txBody>
      <dsp:txXfrm>
        <a:off x="4308181" y="1766842"/>
        <a:ext cx="1232667" cy="1780966"/>
      </dsp:txXfrm>
    </dsp:sp>
    <dsp:sp modelId="{CF8BD458-3A1E-40CA-A651-F9A5127E354A}">
      <dsp:nvSpPr>
        <dsp:cNvPr id="0" name=""/>
        <dsp:cNvSpPr/>
      </dsp:nvSpPr>
      <dsp:spPr>
        <a:xfrm>
          <a:off x="5540715" y="1343568"/>
          <a:ext cx="1738753" cy="969940"/>
        </a:xfrm>
        <a:prstGeom prst="rightArrow">
          <a:avLst>
            <a:gd name="adj1" fmla="val 5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153978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solidFill>
                <a:schemeClr val="tx1"/>
              </a:solidFill>
            </a:rPr>
            <a:t>2019</a:t>
          </a:r>
        </a:p>
      </dsp:txBody>
      <dsp:txXfrm>
        <a:off x="5540715" y="1586053"/>
        <a:ext cx="1496268" cy="484970"/>
      </dsp:txXfrm>
    </dsp:sp>
    <dsp:sp modelId="{1318DF3F-B7B6-463C-86EB-0DD840A56E2F}">
      <dsp:nvSpPr>
        <dsp:cNvPr id="0" name=""/>
        <dsp:cNvSpPr/>
      </dsp:nvSpPr>
      <dsp:spPr>
        <a:xfrm>
          <a:off x="5540715" y="2090281"/>
          <a:ext cx="1232667" cy="17809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solidFill>
                <a:schemeClr val="tx1"/>
              </a:solidFill>
            </a:rPr>
            <a:t>Waste To Energy vs. Waste Export by Rail </a:t>
          </a:r>
          <a:r>
            <a:rPr lang="en-US" sz="1400" kern="1200" dirty="0">
              <a:solidFill>
                <a:schemeClr val="tx1"/>
              </a:solidFill>
            </a:rPr>
            <a:t>(ARCADIS)</a:t>
          </a:r>
        </a:p>
      </dsp:txBody>
      <dsp:txXfrm>
        <a:off x="5540715" y="2090281"/>
        <a:ext cx="1232667" cy="17809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26833" cy="464185"/>
          </a:xfrm>
          <a:prstGeom prst="rect">
            <a:avLst/>
          </a:prstGeom>
        </p:spPr>
        <p:txBody>
          <a:bodyPr vert="horz" lIns="92959" tIns="46480" rIns="92959" bIns="4648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2" y="0"/>
            <a:ext cx="3026833" cy="464185"/>
          </a:xfrm>
          <a:prstGeom prst="rect">
            <a:avLst/>
          </a:prstGeom>
        </p:spPr>
        <p:txBody>
          <a:bodyPr vert="horz" lIns="92959" tIns="46480" rIns="92959" bIns="46480" rtlCol="0"/>
          <a:lstStyle>
            <a:lvl1pPr algn="r">
              <a:defRPr sz="1200"/>
            </a:lvl1pPr>
          </a:lstStyle>
          <a:p>
            <a:fld id="{7EAE22C2-B8D0-FF4F-B1B8-7FC1FEB477E7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17906"/>
            <a:ext cx="3026833" cy="464185"/>
          </a:xfrm>
          <a:prstGeom prst="rect">
            <a:avLst/>
          </a:prstGeom>
        </p:spPr>
        <p:txBody>
          <a:bodyPr vert="horz" lIns="92959" tIns="46480" rIns="92959" bIns="4648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2" y="8817906"/>
            <a:ext cx="3026833" cy="464185"/>
          </a:xfrm>
          <a:prstGeom prst="rect">
            <a:avLst/>
          </a:prstGeom>
        </p:spPr>
        <p:txBody>
          <a:bodyPr vert="horz" lIns="92959" tIns="46480" rIns="92959" bIns="46480" rtlCol="0" anchor="b"/>
          <a:lstStyle>
            <a:lvl1pPr algn="r">
              <a:defRPr sz="1200"/>
            </a:lvl1pPr>
          </a:lstStyle>
          <a:p>
            <a:fld id="{B69D3136-7019-E74F-82E6-403B2487A9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3306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26833" cy="464185"/>
          </a:xfrm>
          <a:prstGeom prst="rect">
            <a:avLst/>
          </a:prstGeom>
        </p:spPr>
        <p:txBody>
          <a:bodyPr vert="horz" lIns="92959" tIns="46480" rIns="92959" bIns="4648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2" y="0"/>
            <a:ext cx="3026833" cy="464185"/>
          </a:xfrm>
          <a:prstGeom prst="rect">
            <a:avLst/>
          </a:prstGeom>
        </p:spPr>
        <p:txBody>
          <a:bodyPr vert="horz" lIns="92959" tIns="46480" rIns="92959" bIns="46480" rtlCol="0"/>
          <a:lstStyle>
            <a:lvl1pPr algn="r">
              <a:defRPr sz="1200"/>
            </a:lvl1pPr>
          </a:lstStyle>
          <a:p>
            <a:fld id="{31977AD0-B0F3-944C-98CB-F82752308B2D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9" tIns="46480" rIns="92959" bIns="4648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1" y="4409758"/>
            <a:ext cx="5588000" cy="4177665"/>
          </a:xfrm>
          <a:prstGeom prst="rect">
            <a:avLst/>
          </a:prstGeom>
        </p:spPr>
        <p:txBody>
          <a:bodyPr vert="horz" lIns="92959" tIns="46480" rIns="92959" bIns="4648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17906"/>
            <a:ext cx="3026833" cy="464185"/>
          </a:xfrm>
          <a:prstGeom prst="rect">
            <a:avLst/>
          </a:prstGeom>
        </p:spPr>
        <p:txBody>
          <a:bodyPr vert="horz" lIns="92959" tIns="46480" rIns="92959" bIns="4648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2" y="8817906"/>
            <a:ext cx="3026833" cy="464185"/>
          </a:xfrm>
          <a:prstGeom prst="rect">
            <a:avLst/>
          </a:prstGeom>
        </p:spPr>
        <p:txBody>
          <a:bodyPr vert="horz" lIns="92959" tIns="46480" rIns="92959" bIns="46480" rtlCol="0" anchor="b"/>
          <a:lstStyle>
            <a:lvl1pPr algn="r">
              <a:defRPr sz="1200"/>
            </a:lvl1pPr>
          </a:lstStyle>
          <a:p>
            <a:fld id="{9A6CABB3-6198-5542-9280-8A56412F3E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2005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lue – Section Hea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7420672-1B04-954D-863E-8B692BDCE683}"/>
              </a:ext>
            </a:extLst>
          </p:cNvPr>
          <p:cNvSpPr/>
          <p:nvPr userDrawn="1"/>
        </p:nvSpPr>
        <p:spPr>
          <a:xfrm>
            <a:off x="0" y="0"/>
            <a:ext cx="6858000" cy="5143500"/>
          </a:xfrm>
          <a:prstGeom prst="rect">
            <a:avLst/>
          </a:prstGeom>
          <a:solidFill>
            <a:srgbClr val="2A66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E0BA34-802C-D44C-B724-B21033245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1282305"/>
            <a:ext cx="5915025" cy="2139553"/>
          </a:xfrm>
        </p:spPr>
        <p:txBody>
          <a:bodyPr anchor="b"/>
          <a:lstStyle>
            <a:lvl1pPr algn="r">
              <a:defRPr sz="3375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839B82-4B67-0E40-AE7F-40B0663FD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3442098"/>
            <a:ext cx="5915025" cy="1125140"/>
          </a:xfrm>
        </p:spPr>
        <p:txBody>
          <a:bodyPr/>
          <a:lstStyle>
            <a:lvl1pPr marL="0" indent="0" algn="r">
              <a:buNone/>
              <a:defRPr sz="1350">
                <a:solidFill>
                  <a:schemeClr val="bg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6FEE8C7-37CA-AF48-BB9F-9ADB682459D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10000"/>
          </a:blip>
          <a:srcRect l="37561" b="37500"/>
          <a:stretch/>
        </p:blipFill>
        <p:spPr>
          <a:xfrm>
            <a:off x="-7143" y="857250"/>
            <a:ext cx="3211544" cy="428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898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841772"/>
            <a:ext cx="58293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2701528"/>
            <a:ext cx="51435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DB62-E49F-4C76-BEF9-60A45C7FCC89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9A70A-8601-4FDE-A7E1-9E2D17E7A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635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DB62-E49F-4C76-BEF9-60A45C7FCC89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9A70A-8601-4FDE-A7E1-9E2D17E7A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587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1282305"/>
            <a:ext cx="5915025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3442099"/>
            <a:ext cx="5915025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DB62-E49F-4C76-BEF9-60A45C7FCC89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9A70A-8601-4FDE-A7E1-9E2D17E7A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7687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369219"/>
            <a:ext cx="291465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1369219"/>
            <a:ext cx="291465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DB62-E49F-4C76-BEF9-60A45C7FCC89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9A70A-8601-4FDE-A7E1-9E2D17E7A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2407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273845"/>
            <a:ext cx="5915025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1260872"/>
            <a:ext cx="2901255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1878806"/>
            <a:ext cx="2901255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1260872"/>
            <a:ext cx="2915543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1878806"/>
            <a:ext cx="2915543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DB62-E49F-4C76-BEF9-60A45C7FCC89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9A70A-8601-4FDE-A7E1-9E2D17E7A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2936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DB62-E49F-4C76-BEF9-60A45C7FCC89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9A70A-8601-4FDE-A7E1-9E2D17E7A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4032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DB62-E49F-4C76-BEF9-60A45C7FCC89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9A70A-8601-4FDE-A7E1-9E2D17E7A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5400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42900"/>
            <a:ext cx="2211884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740570"/>
            <a:ext cx="3471863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1543050"/>
            <a:ext cx="2211884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DB62-E49F-4C76-BEF9-60A45C7FCC89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9A70A-8601-4FDE-A7E1-9E2D17E7A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7893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42900"/>
            <a:ext cx="2211884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740570"/>
            <a:ext cx="3471863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1543050"/>
            <a:ext cx="2211884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DB62-E49F-4C76-BEF9-60A45C7FCC89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9A70A-8601-4FDE-A7E1-9E2D17E7A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2995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DB62-E49F-4C76-BEF9-60A45C7FCC89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9A70A-8601-4FDE-A7E1-9E2D17E7A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829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lue – Section Hea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0BA34-802C-D44C-B724-B21033245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1282305"/>
            <a:ext cx="5915025" cy="2139553"/>
          </a:xfrm>
        </p:spPr>
        <p:txBody>
          <a:bodyPr anchor="b"/>
          <a:lstStyle>
            <a:lvl1pPr algn="r">
              <a:defRPr sz="3375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839B82-4B67-0E40-AE7F-40B0663FD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3442098"/>
            <a:ext cx="5915025" cy="1125140"/>
          </a:xfrm>
        </p:spPr>
        <p:txBody>
          <a:bodyPr/>
          <a:lstStyle>
            <a:lvl1pPr marL="0" indent="0" algn="r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FCF6FB1-0E90-1A4B-8B59-9059A1E4E1E4}"/>
              </a:ext>
            </a:extLst>
          </p:cNvPr>
          <p:cNvSpPr/>
          <p:nvPr userDrawn="1"/>
        </p:nvSpPr>
        <p:spPr>
          <a:xfrm>
            <a:off x="0" y="1"/>
            <a:ext cx="6858000" cy="139700"/>
          </a:xfrm>
          <a:prstGeom prst="rect">
            <a:avLst/>
          </a:prstGeom>
          <a:solidFill>
            <a:srgbClr val="2A66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2C54FEF-C796-E64C-AC40-218F5C866A4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10000"/>
          </a:blip>
          <a:srcRect l="37391" b="37605"/>
          <a:stretch/>
        </p:blipFill>
        <p:spPr>
          <a:xfrm>
            <a:off x="-1" y="864415"/>
            <a:ext cx="3220279" cy="42790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695718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273844"/>
            <a:ext cx="1478756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73844"/>
            <a:ext cx="4350544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DB62-E49F-4C76-BEF9-60A45C7FCC89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9A70A-8601-4FDE-A7E1-9E2D17E7A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328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–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2A92839-BB9B-8C4E-84DF-300D8FB619C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10000"/>
          </a:blip>
          <a:srcRect l="37391" b="37605"/>
          <a:stretch/>
        </p:blipFill>
        <p:spPr>
          <a:xfrm>
            <a:off x="-1" y="864415"/>
            <a:ext cx="3220279" cy="4279087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D245017-A1FB-CD4F-A07C-D54552980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418339"/>
            <a:ext cx="5915025" cy="994172"/>
          </a:xfrm>
        </p:spPr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9B19297-5AC6-A149-8368-ECC09C35C154}"/>
              </a:ext>
            </a:extLst>
          </p:cNvPr>
          <p:cNvSpPr/>
          <p:nvPr userDrawn="1"/>
        </p:nvSpPr>
        <p:spPr>
          <a:xfrm>
            <a:off x="0" y="1"/>
            <a:ext cx="6858000" cy="139700"/>
          </a:xfrm>
          <a:prstGeom prst="rect">
            <a:avLst/>
          </a:prstGeom>
          <a:solidFill>
            <a:srgbClr val="2A66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62D0CFB-5880-E34A-9032-F5775C15D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1513750"/>
            <a:ext cx="5915025" cy="3349196"/>
          </a:xfrm>
        </p:spPr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69589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reen – Section Hea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7420672-1B04-954D-863E-8B692BDCE683}"/>
              </a:ext>
            </a:extLst>
          </p:cNvPr>
          <p:cNvSpPr/>
          <p:nvPr userDrawn="1"/>
        </p:nvSpPr>
        <p:spPr>
          <a:xfrm>
            <a:off x="0" y="0"/>
            <a:ext cx="6858000" cy="5143500"/>
          </a:xfrm>
          <a:prstGeom prst="rect">
            <a:avLst/>
          </a:prstGeom>
          <a:solidFill>
            <a:srgbClr val="BBDD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E0BA34-802C-D44C-B724-B21033245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1282305"/>
            <a:ext cx="5915025" cy="2139553"/>
          </a:xfrm>
        </p:spPr>
        <p:txBody>
          <a:bodyPr anchor="b"/>
          <a:lstStyle>
            <a:lvl1pPr algn="r">
              <a:defRPr sz="3375">
                <a:solidFill>
                  <a:srgbClr val="56575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839B82-4B67-0E40-AE7F-40B0663FD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3442098"/>
            <a:ext cx="5915025" cy="1125140"/>
          </a:xfrm>
        </p:spPr>
        <p:txBody>
          <a:bodyPr/>
          <a:lstStyle>
            <a:lvl1pPr marL="0" indent="0" algn="r">
              <a:buNone/>
              <a:defRPr sz="1350">
                <a:solidFill>
                  <a:srgbClr val="565758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32A7F14-F210-E14C-BCE4-4305694AB3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10000"/>
          </a:blip>
          <a:srcRect l="37561" b="37500"/>
          <a:stretch/>
        </p:blipFill>
        <p:spPr>
          <a:xfrm>
            <a:off x="-7143" y="857250"/>
            <a:ext cx="3211544" cy="428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328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reen – Section Hea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0BA34-802C-D44C-B724-B21033245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1282305"/>
            <a:ext cx="5915025" cy="2139553"/>
          </a:xfrm>
        </p:spPr>
        <p:txBody>
          <a:bodyPr anchor="b"/>
          <a:lstStyle>
            <a:lvl1pPr algn="r">
              <a:defRPr sz="3375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839B82-4B67-0E40-AE7F-40B0663FD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3442098"/>
            <a:ext cx="5915025" cy="1125140"/>
          </a:xfrm>
        </p:spPr>
        <p:txBody>
          <a:bodyPr/>
          <a:lstStyle>
            <a:lvl1pPr marL="0" indent="0" algn="r">
              <a:buNone/>
              <a:defRPr sz="1350">
                <a:solidFill>
                  <a:srgbClr val="565758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FCF6FB1-0E90-1A4B-8B59-9059A1E4E1E4}"/>
              </a:ext>
            </a:extLst>
          </p:cNvPr>
          <p:cNvSpPr/>
          <p:nvPr userDrawn="1"/>
        </p:nvSpPr>
        <p:spPr>
          <a:xfrm>
            <a:off x="0" y="1"/>
            <a:ext cx="6858000" cy="139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0196B1E-4EE6-E948-A777-9ABF743A312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10000"/>
          </a:blip>
          <a:srcRect l="37391" b="37605"/>
          <a:stretch/>
        </p:blipFill>
        <p:spPr>
          <a:xfrm>
            <a:off x="-1" y="864415"/>
            <a:ext cx="3220279" cy="42790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50663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–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2A92839-BB9B-8C4E-84DF-300D8FB619C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10000"/>
          </a:blip>
          <a:srcRect l="37391" b="37605"/>
          <a:stretch/>
        </p:blipFill>
        <p:spPr>
          <a:xfrm>
            <a:off x="-1" y="864415"/>
            <a:ext cx="3220279" cy="4279087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D245017-A1FB-CD4F-A07C-D54552980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418339"/>
            <a:ext cx="5915025" cy="994172"/>
          </a:xfrm>
        </p:spPr>
        <p:txBody>
          <a:bodyPr/>
          <a:lstStyle>
            <a:lvl1pPr>
              <a:defRPr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9B19297-5AC6-A149-8368-ECC09C35C154}"/>
              </a:ext>
            </a:extLst>
          </p:cNvPr>
          <p:cNvSpPr/>
          <p:nvPr userDrawn="1"/>
        </p:nvSpPr>
        <p:spPr>
          <a:xfrm>
            <a:off x="0" y="1"/>
            <a:ext cx="6858000" cy="139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C3CA012-03B7-EE4C-9A5E-C89FC7C25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1513750"/>
            <a:ext cx="5915025" cy="334919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48373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urquoise – Section Hea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7420672-1B04-954D-863E-8B692BDCE683}"/>
              </a:ext>
            </a:extLst>
          </p:cNvPr>
          <p:cNvSpPr/>
          <p:nvPr userDrawn="1"/>
        </p:nvSpPr>
        <p:spPr>
          <a:xfrm>
            <a:off x="0" y="0"/>
            <a:ext cx="6858000" cy="51435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E0BA34-802C-D44C-B724-B21033245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1282305"/>
            <a:ext cx="5915025" cy="2139553"/>
          </a:xfrm>
        </p:spPr>
        <p:txBody>
          <a:bodyPr anchor="b"/>
          <a:lstStyle>
            <a:lvl1pPr algn="r">
              <a:defRPr sz="3375">
                <a:solidFill>
                  <a:srgbClr val="56575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839B82-4B67-0E40-AE7F-40B0663FD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3442098"/>
            <a:ext cx="5915025" cy="1125140"/>
          </a:xfrm>
        </p:spPr>
        <p:txBody>
          <a:bodyPr/>
          <a:lstStyle>
            <a:lvl1pPr marL="0" indent="0" algn="r">
              <a:buNone/>
              <a:defRPr sz="1350">
                <a:solidFill>
                  <a:srgbClr val="565758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01B2519-F961-AE48-8C5E-3CA26F9665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10000"/>
          </a:blip>
          <a:srcRect l="37561" b="37500"/>
          <a:stretch/>
        </p:blipFill>
        <p:spPr>
          <a:xfrm>
            <a:off x="-7143" y="857250"/>
            <a:ext cx="3211544" cy="428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731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urquoise – Section Hea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0BA34-802C-D44C-B724-B21033245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1282305"/>
            <a:ext cx="5915025" cy="2139553"/>
          </a:xfrm>
        </p:spPr>
        <p:txBody>
          <a:bodyPr anchor="b"/>
          <a:lstStyle>
            <a:lvl1pPr algn="r">
              <a:defRPr sz="3375">
                <a:solidFill>
                  <a:srgbClr val="2FBEB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839B82-4B67-0E40-AE7F-40B0663FD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3442098"/>
            <a:ext cx="5915025" cy="1125140"/>
          </a:xfrm>
        </p:spPr>
        <p:txBody>
          <a:bodyPr/>
          <a:lstStyle>
            <a:lvl1pPr marL="0" indent="0" algn="r">
              <a:buNone/>
              <a:defRPr sz="1350">
                <a:solidFill>
                  <a:srgbClr val="565758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FCF6FB1-0E90-1A4B-8B59-9059A1E4E1E4}"/>
              </a:ext>
            </a:extLst>
          </p:cNvPr>
          <p:cNvSpPr/>
          <p:nvPr userDrawn="1"/>
        </p:nvSpPr>
        <p:spPr>
          <a:xfrm>
            <a:off x="0" y="1"/>
            <a:ext cx="6858000" cy="139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8FA8068-4617-A44B-85F7-080629A7BDA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10000"/>
          </a:blip>
          <a:srcRect l="37391" b="37605"/>
          <a:stretch/>
        </p:blipFill>
        <p:spPr>
          <a:xfrm>
            <a:off x="-1" y="864415"/>
            <a:ext cx="3220279" cy="42790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51847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rquoise –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2A92839-BB9B-8C4E-84DF-300D8FB619C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10000"/>
          </a:blip>
          <a:srcRect l="37391" b="37605"/>
          <a:stretch/>
        </p:blipFill>
        <p:spPr>
          <a:xfrm>
            <a:off x="-1" y="864415"/>
            <a:ext cx="3220279" cy="4279087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D245017-A1FB-CD4F-A07C-D54552980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418339"/>
            <a:ext cx="5915025" cy="994172"/>
          </a:xfrm>
        </p:spPr>
        <p:txBody>
          <a:bodyPr/>
          <a:lstStyle>
            <a:lvl1pPr>
              <a:defRPr>
                <a:solidFill>
                  <a:schemeClr val="accent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9B19297-5AC6-A149-8368-ECC09C35C154}"/>
              </a:ext>
            </a:extLst>
          </p:cNvPr>
          <p:cNvSpPr/>
          <p:nvPr userDrawn="1"/>
        </p:nvSpPr>
        <p:spPr>
          <a:xfrm>
            <a:off x="0" y="1"/>
            <a:ext cx="6858000" cy="139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605C347-4B8A-514B-BE86-1250F4CC2F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1513750"/>
            <a:ext cx="5915025" cy="3349196"/>
          </a:xfrm>
        </p:spPr>
        <p:txBody>
          <a:bodyPr/>
          <a:lstStyle>
            <a:lvl1pPr>
              <a:buClr>
                <a:schemeClr val="accent4"/>
              </a:buClr>
              <a:defRPr/>
            </a:lvl1pPr>
            <a:lvl2pPr>
              <a:buClr>
                <a:schemeClr val="accent4"/>
              </a:buClr>
              <a:defRPr/>
            </a:lvl2pPr>
            <a:lvl3pPr>
              <a:buClr>
                <a:schemeClr val="accent4"/>
              </a:buClr>
              <a:defRPr/>
            </a:lvl3pPr>
            <a:lvl4pPr>
              <a:buClr>
                <a:schemeClr val="accent4"/>
              </a:buClr>
              <a:defRPr/>
            </a:lvl4pPr>
            <a:lvl5pPr>
              <a:buClr>
                <a:schemeClr val="accent4"/>
              </a:buCl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40302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39B2A5-FD97-424B-98F5-093E19139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418339"/>
            <a:ext cx="5915025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C66D56-81AD-9C40-A14C-715C8A69D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1369219"/>
            <a:ext cx="5915025" cy="3500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64741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</p:sldLayoutIdLst>
  <p:hf sldNum="0" hdr="0" dt="0"/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rgbClr val="2A66AC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Clr>
          <a:schemeClr val="accent2"/>
        </a:buClr>
        <a:buFont typeface="Arial" panose="020B0604020202020204" pitchFamily="34" charset="0"/>
        <a:buChar char="•"/>
        <a:defRPr sz="1575" kern="1200">
          <a:solidFill>
            <a:srgbClr val="565758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Clr>
          <a:schemeClr val="accent2"/>
        </a:buClr>
        <a:buFont typeface="Arial" panose="020B0604020202020204" pitchFamily="34" charset="0"/>
        <a:buChar char="•"/>
        <a:defRPr sz="1350" kern="1200">
          <a:solidFill>
            <a:srgbClr val="565758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Clr>
          <a:schemeClr val="accent2"/>
        </a:buClr>
        <a:buFont typeface="Arial" panose="020B0604020202020204" pitchFamily="34" charset="0"/>
        <a:buChar char="•"/>
        <a:defRPr sz="1125" kern="1200">
          <a:solidFill>
            <a:srgbClr val="565758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Clr>
          <a:schemeClr val="accent2"/>
        </a:buClr>
        <a:buFont typeface="Arial" panose="020B0604020202020204" pitchFamily="34" charset="0"/>
        <a:buChar char="•"/>
        <a:defRPr sz="1013" kern="1200">
          <a:solidFill>
            <a:srgbClr val="565758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Clr>
          <a:schemeClr val="accent2"/>
        </a:buClr>
        <a:buFont typeface="Arial" panose="020B0604020202020204" pitchFamily="34" charset="0"/>
        <a:buChar char="•"/>
        <a:defRPr sz="1013" kern="1200">
          <a:solidFill>
            <a:srgbClr val="565758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273845"/>
            <a:ext cx="5915025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369219"/>
            <a:ext cx="5915025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4767264"/>
            <a:ext cx="15430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4767264"/>
            <a:ext cx="23145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4767264"/>
            <a:ext cx="15430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185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388C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AAF11E3-7E23-41B7-BE47-81211759CA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98542"/>
            <a:ext cx="6857999" cy="944958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7A04AEA3-4897-4286-A761-B51C8EE8F62C}"/>
              </a:ext>
            </a:extLst>
          </p:cNvPr>
          <p:cNvSpPr txBox="1">
            <a:spLocks/>
          </p:cNvSpPr>
          <p:nvPr/>
        </p:nvSpPr>
        <p:spPr>
          <a:xfrm>
            <a:off x="471488" y="273845"/>
            <a:ext cx="5915025" cy="23800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Waste to Energy Evaluations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D99474A-1D49-4129-ABC9-AD0BF00B8AA0}"/>
              </a:ext>
            </a:extLst>
          </p:cNvPr>
          <p:cNvSpPr txBox="1">
            <a:spLocks/>
          </p:cNvSpPr>
          <p:nvPr/>
        </p:nvSpPr>
        <p:spPr>
          <a:xfrm>
            <a:off x="471488" y="2786063"/>
            <a:ext cx="5915025" cy="1846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Jamey Barker</a:t>
            </a:r>
          </a:p>
          <a:p>
            <a:r>
              <a:rPr lang="en-US" dirty="0">
                <a:solidFill>
                  <a:schemeClr val="bg1"/>
                </a:solidFill>
              </a:rPr>
              <a:t>January 22, 2020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7939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388C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AAF11E3-7E23-41B7-BE47-81211759CA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98542"/>
            <a:ext cx="6857999" cy="944958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D99474A-1D49-4129-ABC9-AD0BF00B8AA0}"/>
              </a:ext>
            </a:extLst>
          </p:cNvPr>
          <p:cNvSpPr txBox="1">
            <a:spLocks/>
          </p:cNvSpPr>
          <p:nvPr/>
        </p:nvSpPr>
        <p:spPr>
          <a:xfrm>
            <a:off x="294968" y="878327"/>
            <a:ext cx="6336891" cy="3263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lvl="0" indent="-1714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Any alternative to Cedar Hills will be more expensive.  WTE is not off the table – we are more informed and will continue to keep an eye on evolving technology.</a:t>
            </a:r>
          </a:p>
          <a:p>
            <a:pPr marL="171450" lvl="0" indent="-1714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We are not limited to either Landfilling or WTE. There are many other alternatives that should be considered as part of the solution.</a:t>
            </a:r>
            <a:endParaRPr lang="en-US" dirty="0" smtClean="0">
              <a:solidFill>
                <a:schemeClr val="bg1"/>
              </a:solidFill>
            </a:endParaRPr>
          </a:p>
          <a:p>
            <a:pPr marL="171450" lvl="0" indent="-1714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We will collaborate across traditional boundaries to discover and </a:t>
            </a:r>
            <a:r>
              <a:rPr lang="en-US" dirty="0" err="1" smtClean="0">
                <a:solidFill>
                  <a:schemeClr val="bg1"/>
                </a:solidFill>
              </a:rPr>
              <a:t>desing</a:t>
            </a:r>
            <a:r>
              <a:rPr lang="en-US" dirty="0" smtClean="0">
                <a:solidFill>
                  <a:schemeClr val="bg1"/>
                </a:solidFill>
              </a:rPr>
              <a:t> our regional resource and waste management system.  (ZWORP)</a:t>
            </a:r>
          </a:p>
          <a:p>
            <a:pPr marL="171450" lvl="0" indent="-1714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By 2025, we will </a:t>
            </a:r>
            <a:r>
              <a:rPr lang="en-US" dirty="0" err="1" smtClean="0">
                <a:solidFill>
                  <a:schemeClr val="bg1"/>
                </a:solidFill>
              </a:rPr>
              <a:t>upate</a:t>
            </a:r>
            <a:r>
              <a:rPr lang="en-US" dirty="0" smtClean="0">
                <a:solidFill>
                  <a:schemeClr val="bg1"/>
                </a:solidFill>
              </a:rPr>
              <a:t> our regional Comp </a:t>
            </a:r>
            <a:r>
              <a:rPr lang="en-US" dirty="0">
                <a:solidFill>
                  <a:schemeClr val="bg1"/>
                </a:solidFill>
              </a:rPr>
              <a:t>Plan </a:t>
            </a:r>
            <a:r>
              <a:rPr lang="en-US" dirty="0" smtClean="0">
                <a:solidFill>
                  <a:schemeClr val="bg1"/>
                </a:solidFill>
              </a:rPr>
              <a:t>to guide our strategies to zero waste.</a:t>
            </a:r>
            <a:endParaRPr lang="en-US" sz="7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A04AEA3-4897-4286-A761-B51C8EE8F62C}"/>
              </a:ext>
            </a:extLst>
          </p:cNvPr>
          <p:cNvSpPr txBox="1">
            <a:spLocks/>
          </p:cNvSpPr>
          <p:nvPr/>
        </p:nvSpPr>
        <p:spPr>
          <a:xfrm>
            <a:off x="0" y="11974"/>
            <a:ext cx="6857999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solidFill>
                  <a:schemeClr val="bg1"/>
                </a:solidFill>
              </a:rPr>
              <a:t>Key Take Away Messages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438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388C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AAF11E3-7E23-41B7-BE47-81211759CA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98542"/>
            <a:ext cx="6857999" cy="944958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7A04AEA3-4897-4286-A761-B51C8EE8F62C}"/>
              </a:ext>
            </a:extLst>
          </p:cNvPr>
          <p:cNvSpPr txBox="1">
            <a:spLocks/>
          </p:cNvSpPr>
          <p:nvPr/>
        </p:nvSpPr>
        <p:spPr>
          <a:xfrm>
            <a:off x="471488" y="273844"/>
            <a:ext cx="5915025" cy="254079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</a:rPr>
              <a:t>Questions?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D99474A-1D49-4129-ABC9-AD0BF00B8AA0}"/>
              </a:ext>
            </a:extLst>
          </p:cNvPr>
          <p:cNvSpPr txBox="1">
            <a:spLocks/>
          </p:cNvSpPr>
          <p:nvPr/>
        </p:nvSpPr>
        <p:spPr>
          <a:xfrm>
            <a:off x="471488" y="3850481"/>
            <a:ext cx="5915025" cy="7822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53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388C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D99474A-1D49-4129-ABC9-AD0BF00B8AA0}"/>
              </a:ext>
            </a:extLst>
          </p:cNvPr>
          <p:cNvSpPr txBox="1">
            <a:spLocks/>
          </p:cNvSpPr>
          <p:nvPr/>
        </p:nvSpPr>
        <p:spPr>
          <a:xfrm>
            <a:off x="471488" y="3850481"/>
            <a:ext cx="5915025" cy="7822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Content Placeholder 8">
            <a:extLst>
              <a:ext uri="{FF2B5EF4-FFF2-40B4-BE49-F238E27FC236}">
                <a16:creationId xmlns:a16="http://schemas.microsoft.com/office/drawing/2014/main" id="{3BB9326B-7D42-4AAD-947C-B4A99C0DC7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424" y="1795065"/>
            <a:ext cx="1841152" cy="99373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9E9A14B-9448-4CDC-9B76-E0F12C5F05CC}"/>
              </a:ext>
            </a:extLst>
          </p:cNvPr>
          <p:cNvSpPr/>
          <p:nvPr/>
        </p:nvSpPr>
        <p:spPr>
          <a:xfrm>
            <a:off x="2238384" y="2951832"/>
            <a:ext cx="24257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prstClr val="white"/>
                </a:solidFill>
                <a:latin typeface="Franklin Gothic Book"/>
              </a:rPr>
              <a:t>King Street Center</a:t>
            </a:r>
          </a:p>
          <a:p>
            <a:pPr algn="ctr"/>
            <a:r>
              <a:rPr lang="en-US" sz="1000" dirty="0">
                <a:solidFill>
                  <a:prstClr val="white"/>
                </a:solidFill>
                <a:latin typeface="Franklin Gothic Book"/>
              </a:rPr>
              <a:t>201 South Jackson Street, Suite 701</a:t>
            </a:r>
          </a:p>
          <a:p>
            <a:pPr algn="ctr"/>
            <a:r>
              <a:rPr lang="en-US" sz="1000" dirty="0">
                <a:solidFill>
                  <a:prstClr val="white"/>
                </a:solidFill>
                <a:latin typeface="Franklin Gothic Book"/>
              </a:rPr>
              <a:t>Seattle, WA 98104-3855</a:t>
            </a:r>
          </a:p>
          <a:p>
            <a:pPr algn="ctr"/>
            <a:r>
              <a:rPr lang="en-US" sz="1000" dirty="0">
                <a:solidFill>
                  <a:prstClr val="white"/>
                </a:solidFill>
                <a:latin typeface="Franklin Gothic Book"/>
              </a:rPr>
              <a:t>206-477-4466</a:t>
            </a:r>
          </a:p>
          <a:p>
            <a:pPr algn="ctr"/>
            <a:r>
              <a:rPr lang="en-US" sz="1000" dirty="0">
                <a:solidFill>
                  <a:prstClr val="white"/>
                </a:solidFill>
                <a:latin typeface="Franklin Gothic Book"/>
              </a:rPr>
              <a:t>711 TTY Relay</a:t>
            </a:r>
          </a:p>
          <a:p>
            <a:pPr algn="ctr"/>
            <a:r>
              <a:rPr lang="en-US" sz="1000" dirty="0" err="1">
                <a:solidFill>
                  <a:prstClr val="white"/>
                </a:solidFill>
                <a:latin typeface="Franklin Gothic Book"/>
              </a:rPr>
              <a:t>your.kingcounty.gov</a:t>
            </a:r>
            <a:r>
              <a:rPr lang="en-US" sz="1000" dirty="0">
                <a:solidFill>
                  <a:prstClr val="white"/>
                </a:solidFill>
                <a:latin typeface="Franklin Gothic Book"/>
              </a:rPr>
              <a:t>/</a:t>
            </a:r>
            <a:r>
              <a:rPr lang="en-US" sz="1000" dirty="0" err="1">
                <a:solidFill>
                  <a:prstClr val="white"/>
                </a:solidFill>
                <a:latin typeface="Franklin Gothic Book"/>
              </a:rPr>
              <a:t>solidwaste</a:t>
            </a:r>
            <a:endParaRPr lang="en-US" sz="1000" dirty="0">
              <a:solidFill>
                <a:prstClr val="white"/>
              </a:solidFill>
              <a:latin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1266812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388C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AAF11E3-7E23-41B7-BE47-81211759CA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98542"/>
            <a:ext cx="6857999" cy="944958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7A04AEA3-4897-4286-A761-B51C8EE8F62C}"/>
              </a:ext>
            </a:extLst>
          </p:cNvPr>
          <p:cNvSpPr txBox="1">
            <a:spLocks/>
          </p:cNvSpPr>
          <p:nvPr/>
        </p:nvSpPr>
        <p:spPr>
          <a:xfrm>
            <a:off x="-4293" y="16267"/>
            <a:ext cx="687517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King County Has Studied Evolving Waste Technologies for 40 years.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811791750"/>
              </p:ext>
            </p:extLst>
          </p:nvPr>
        </p:nvGraphicFramePr>
        <p:xfrm>
          <a:off x="-497983" y="957330"/>
          <a:ext cx="7889381" cy="3921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27953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388C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AAF11E3-7E23-41B7-BE47-81211759CA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98542"/>
            <a:ext cx="6857999" cy="944958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7A04AEA3-4897-4286-A761-B51C8EE8F62C}"/>
              </a:ext>
            </a:extLst>
          </p:cNvPr>
          <p:cNvSpPr txBox="1">
            <a:spLocks/>
          </p:cNvSpPr>
          <p:nvPr/>
        </p:nvSpPr>
        <p:spPr>
          <a:xfrm>
            <a:off x="0" y="11974"/>
            <a:ext cx="6857999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chemeClr val="bg1"/>
                </a:solidFill>
              </a:rPr>
              <a:t>Background Assumptions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D99474A-1D49-4129-ABC9-AD0BF00B8AA0}"/>
              </a:ext>
            </a:extLst>
          </p:cNvPr>
          <p:cNvSpPr txBox="1">
            <a:spLocks/>
          </p:cNvSpPr>
          <p:nvPr/>
        </p:nvSpPr>
        <p:spPr>
          <a:xfrm>
            <a:off x="38637" y="739299"/>
            <a:ext cx="6819362" cy="3263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King County will reach zero waste of resources.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Recycling lowers disposal costs and increases carbon offsets.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WTE technology would be MSW mass burn.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WTE </a:t>
            </a:r>
            <a:r>
              <a:rPr lang="en-US" sz="2400" dirty="0" smtClean="0">
                <a:solidFill>
                  <a:schemeClr val="bg1"/>
                </a:solidFill>
              </a:rPr>
              <a:t>doesn’t produce </a:t>
            </a:r>
            <a:r>
              <a:rPr lang="en-US" sz="2400" dirty="0">
                <a:solidFill>
                  <a:schemeClr val="bg1"/>
                </a:solidFill>
              </a:rPr>
              <a:t>recognizable renewable energy.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4,000 TPD of disposal capacity for the next 20 yrs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EPA’s WARM model is the tool for evaluating GHG</a:t>
            </a:r>
            <a:endParaRPr lang="en-US" sz="2400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</a:pPr>
            <a:endParaRPr lang="en-US" sz="2400" dirty="0"/>
          </a:p>
          <a:p>
            <a:pPr>
              <a:lnSpc>
                <a:spcPct val="100000"/>
              </a:lnSpc>
            </a:pPr>
            <a:endParaRPr lang="en-US" sz="2400" dirty="0"/>
          </a:p>
          <a:p>
            <a:pPr>
              <a:lnSpc>
                <a:spcPct val="10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33916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388C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AAF11E3-7E23-41B7-BE47-81211759CA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98542"/>
            <a:ext cx="6857999" cy="944958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7A04AEA3-4897-4286-A761-B51C8EE8F62C}"/>
              </a:ext>
            </a:extLst>
          </p:cNvPr>
          <p:cNvSpPr txBox="1">
            <a:spLocks/>
          </p:cNvSpPr>
          <p:nvPr/>
        </p:nvSpPr>
        <p:spPr>
          <a:xfrm>
            <a:off x="0" y="20560"/>
            <a:ext cx="68580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chemeClr val="bg1"/>
                </a:solidFill>
              </a:rPr>
              <a:t>WTE Financials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D99474A-1D49-4129-ABC9-AD0BF00B8AA0}"/>
              </a:ext>
            </a:extLst>
          </p:cNvPr>
          <p:cNvSpPr txBox="1">
            <a:spLocks/>
          </p:cNvSpPr>
          <p:nvPr/>
        </p:nvSpPr>
        <p:spPr>
          <a:xfrm>
            <a:off x="196646" y="1369219"/>
            <a:ext cx="6359012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Initial capital </a:t>
            </a:r>
            <a:r>
              <a:rPr lang="en-US" sz="2400" dirty="0">
                <a:solidFill>
                  <a:schemeClr val="bg1"/>
                </a:solidFill>
              </a:rPr>
              <a:t>costs </a:t>
            </a:r>
            <a:r>
              <a:rPr lang="en-US" sz="2400" dirty="0" smtClean="0">
                <a:solidFill>
                  <a:schemeClr val="bg1"/>
                </a:solidFill>
              </a:rPr>
              <a:t>estimated at $1.4 B - $</a:t>
            </a:r>
            <a:r>
              <a:rPr lang="en-US" sz="2400" dirty="0">
                <a:solidFill>
                  <a:schemeClr val="bg1"/>
                </a:solidFill>
              </a:rPr>
              <a:t>1.8B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Additional capital costs required for future expansion (10-15 yrs.)</a:t>
            </a:r>
            <a:endParaRPr lang="en-US" sz="2400" dirty="0">
              <a:solidFill>
                <a:schemeClr val="bg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Energy sales offset costs, however;</a:t>
            </a:r>
            <a:endParaRPr lang="en-US" sz="2400" dirty="0">
              <a:solidFill>
                <a:schemeClr val="bg1"/>
              </a:solidFill>
            </a:endParaRPr>
          </a:p>
          <a:p>
            <a:pPr marL="628650" lvl="1" indent="-285750" algn="l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bg1"/>
                </a:solidFill>
              </a:rPr>
              <a:t>Difficult </a:t>
            </a:r>
            <a:r>
              <a:rPr lang="en-US" sz="1800" dirty="0">
                <a:solidFill>
                  <a:schemeClr val="bg1"/>
                </a:solidFill>
              </a:rPr>
              <a:t>to forecast</a:t>
            </a:r>
          </a:p>
          <a:p>
            <a:pPr marL="628650" lvl="1" indent="-285750" algn="l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</a:rPr>
              <a:t>Future value depends of Clean Energy Transformation Act</a:t>
            </a:r>
          </a:p>
          <a:p>
            <a:pPr marL="628650" lvl="1" indent="-285750" algn="l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</a:rPr>
              <a:t>Washington power pricing is relatively low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36049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388C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AAF11E3-7E23-41B7-BE47-81211759CA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98542"/>
            <a:ext cx="6857999" cy="944958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7A04AEA3-4897-4286-A761-B51C8EE8F62C}"/>
              </a:ext>
            </a:extLst>
          </p:cNvPr>
          <p:cNvSpPr txBox="1">
            <a:spLocks/>
          </p:cNvSpPr>
          <p:nvPr/>
        </p:nvSpPr>
        <p:spPr>
          <a:xfrm>
            <a:off x="1" y="-906"/>
            <a:ext cx="6857999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3600" dirty="0">
                <a:solidFill>
                  <a:schemeClr val="bg1"/>
                </a:solidFill>
              </a:rPr>
              <a:t>New State Laws Increase Challenges/Costs for WTE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D99474A-1D49-4129-ABC9-AD0BF00B8AA0}"/>
              </a:ext>
            </a:extLst>
          </p:cNvPr>
          <p:cNvSpPr txBox="1">
            <a:spLocks/>
          </p:cNvSpPr>
          <p:nvPr/>
        </p:nvSpPr>
        <p:spPr>
          <a:xfrm>
            <a:off x="124496" y="1369219"/>
            <a:ext cx="6606862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By 2030 utility generation will need to be carbon neutral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By 2045 utility generation will be non-emitting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Technology to make WTE non-emitting has not been proven feasible at this scale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Energy revenue offsets approximately $30M/year for a 4,000 TPD plant.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5064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388C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AAF11E3-7E23-41B7-BE47-81211759CA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98542"/>
            <a:ext cx="6857999" cy="944958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7A04AEA3-4897-4286-A761-B51C8EE8F62C}"/>
              </a:ext>
            </a:extLst>
          </p:cNvPr>
          <p:cNvSpPr txBox="1">
            <a:spLocks/>
          </p:cNvSpPr>
          <p:nvPr/>
        </p:nvSpPr>
        <p:spPr>
          <a:xfrm>
            <a:off x="0" y="11973"/>
            <a:ext cx="6857999" cy="15661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3600" dirty="0" smtClean="0">
                <a:solidFill>
                  <a:schemeClr val="bg1"/>
                </a:solidFill>
              </a:rPr>
              <a:t>For King County, Further Development of Cedar Hills Was the Right Choice for 2028</a:t>
            </a:r>
            <a:endParaRPr lang="en-US" sz="3600" dirty="0">
              <a:solidFill>
                <a:schemeClr val="bg1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69B8339-2926-4B2E-BEA0-C4299B8BB1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105845"/>
              </p:ext>
            </p:extLst>
          </p:nvPr>
        </p:nvGraphicFramePr>
        <p:xfrm>
          <a:off x="-2" y="1695636"/>
          <a:ext cx="6858001" cy="2286081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786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04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04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04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8912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COMPARATIVE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ATTRIBUTE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5358" marB="0" anchor="ctr"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FURTHER DEVELOP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CEDAR HILLS CAPACITY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5358" marB="0" anchor="ctr"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EXPORT TO</a:t>
                      </a:r>
                      <a:r>
                        <a:rPr lang="en-US" sz="1200" baseline="0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OUT-OF-COUNTY LANDFILL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5358" marB="0" anchor="ctr"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WASTE-TO-ENERGY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FACILITY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5358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004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Cost per Ton (2029$)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5358" marB="0" anchor="ctr"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$41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5358" marB="0" anchor="ctr"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$55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5358" marB="0" anchor="ctr"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$136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5358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912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Life Cycle Greenhouse Gas Emissions  </a:t>
                      </a:r>
                      <a:r>
                        <a:rPr lang="en-US" sz="600" dirty="0">
                          <a:effectLst/>
                        </a:rPr>
                        <a:t>(EPA’s WARM Model)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5358" marB="0" anchor="ctr"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(131,000)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MTCO2e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5358" marB="0" anchor="ctr"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(77,000)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MTCO2e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5358" marB="0" anchor="ctr"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12,000 to 80,000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MTCO2e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5358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8912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Annual Greenhouse Gas Emissions  </a:t>
                      </a:r>
                      <a:r>
                        <a:rPr lang="en-US" sz="900" dirty="0">
                          <a:effectLst/>
                        </a:rPr>
                        <a:t>(EPA’s </a:t>
                      </a:r>
                      <a:r>
                        <a:rPr lang="en-US" sz="900" dirty="0" err="1">
                          <a:effectLst/>
                        </a:rPr>
                        <a:t>eGGRT</a:t>
                      </a:r>
                      <a:r>
                        <a:rPr lang="en-US" sz="900" dirty="0">
                          <a:effectLst/>
                        </a:rPr>
                        <a:t>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5358" marB="0" anchor="ctr"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95,000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MTCO2e/year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5358" marB="0" anchor="ctr"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95,000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MTCO2e/year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5358" marB="0" anchor="ctr"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1,200,000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MTCO2e/year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5358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461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Recycling Rate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5358" marB="0" anchor="ctr"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No </a:t>
                      </a:r>
                      <a:r>
                        <a:rPr lang="en-US" sz="1200" dirty="0" smtClean="0">
                          <a:effectLst/>
                        </a:rPr>
                        <a:t>Change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5358" marB="0" anchor="ctr"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No </a:t>
                      </a:r>
                      <a:r>
                        <a:rPr lang="en-US" sz="1200" dirty="0" smtClean="0">
                          <a:effectLst/>
                        </a:rPr>
                        <a:t>Change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5358" marB="0" anchor="ctr"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2% </a:t>
                      </a:r>
                      <a:r>
                        <a:rPr lang="en-US" sz="1200" dirty="0" smtClean="0">
                          <a:effectLst/>
                        </a:rPr>
                        <a:t>Increase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5358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688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Risks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5358" marB="0" anchor="ctr"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SEPA,</a:t>
                      </a:r>
                      <a:r>
                        <a:rPr lang="en-US" sz="1200" baseline="0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Permitting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5358" marB="0" anchor="ctr"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Rail Capacity, Control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5358" marB="0" anchor="ctr"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Siting, Sizing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76" marR="38576" marT="5358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7865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388C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AAF11E3-7E23-41B7-BE47-81211759CA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98542"/>
            <a:ext cx="6857999" cy="944958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7A04AEA3-4897-4286-A761-B51C8EE8F62C}"/>
              </a:ext>
            </a:extLst>
          </p:cNvPr>
          <p:cNvSpPr txBox="1">
            <a:spLocks/>
          </p:cNvSpPr>
          <p:nvPr/>
        </p:nvSpPr>
        <p:spPr>
          <a:xfrm>
            <a:off x="471488" y="273845"/>
            <a:ext cx="5915025" cy="9941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</a:rPr>
              <a:t>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D99474A-1D49-4129-ABC9-AD0BF00B8AA0}"/>
              </a:ext>
            </a:extLst>
          </p:cNvPr>
          <p:cNvSpPr txBox="1">
            <a:spLocks/>
          </p:cNvSpPr>
          <p:nvPr/>
        </p:nvSpPr>
        <p:spPr>
          <a:xfrm>
            <a:off x="471488" y="1369219"/>
            <a:ext cx="5915025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Bullet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Points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C9C9F5B3-456E-48AA-A928-00249851DB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7428208"/>
              </p:ext>
            </p:extLst>
          </p:nvPr>
        </p:nvGraphicFramePr>
        <p:xfrm>
          <a:off x="1" y="0"/>
          <a:ext cx="6857999" cy="51429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0" y="8769"/>
            <a:ext cx="6858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/>
              <a:t>Waste composition is extremely important when evaluating the impact of any disposal technology.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02610" y="910090"/>
            <a:ext cx="3185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Waste To Energy GHG Emissions</a:t>
            </a:r>
          </a:p>
        </p:txBody>
      </p:sp>
    </p:spTree>
    <p:extLst>
      <p:ext uri="{BB962C8B-B14F-4D97-AF65-F5344CB8AC3E}">
        <p14:creationId xmlns:p14="http://schemas.microsoft.com/office/powerpoint/2010/main" val="3279773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388C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AAF11E3-7E23-41B7-BE47-81211759CA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98542"/>
            <a:ext cx="6857999" cy="944958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7A04AEA3-4897-4286-A761-B51C8EE8F62C}"/>
              </a:ext>
            </a:extLst>
          </p:cNvPr>
          <p:cNvSpPr txBox="1">
            <a:spLocks/>
          </p:cNvSpPr>
          <p:nvPr/>
        </p:nvSpPr>
        <p:spPr>
          <a:xfrm>
            <a:off x="0" y="11974"/>
            <a:ext cx="68580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solidFill>
                  <a:schemeClr val="bg1"/>
                </a:solidFill>
              </a:rPr>
              <a:t>Siting &amp; Permitting Pose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“Difficult to Quantify Risks”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D99474A-1D49-4129-ABC9-AD0BF00B8AA0}"/>
              </a:ext>
            </a:extLst>
          </p:cNvPr>
          <p:cNvSpPr txBox="1">
            <a:spLocks/>
          </p:cNvSpPr>
          <p:nvPr/>
        </p:nvSpPr>
        <p:spPr>
          <a:xfrm>
            <a:off x="216310" y="1130786"/>
            <a:ext cx="6344264" cy="326350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bg1"/>
                </a:solidFill>
              </a:rPr>
              <a:t>Site requirements </a:t>
            </a:r>
            <a:r>
              <a:rPr lang="en-US" sz="2600" dirty="0">
                <a:solidFill>
                  <a:schemeClr val="bg1"/>
                </a:solidFill>
              </a:rPr>
              <a:t>estimated </a:t>
            </a:r>
            <a:r>
              <a:rPr lang="en-US" sz="2600" dirty="0" smtClean="0">
                <a:solidFill>
                  <a:schemeClr val="bg1"/>
                </a:solidFill>
              </a:rPr>
              <a:t>at 40-55 acres</a:t>
            </a:r>
            <a:endParaRPr lang="en-US" sz="2600" dirty="0" smtClean="0">
              <a:solidFill>
                <a:schemeClr val="bg1"/>
              </a:solidFill>
            </a:endParaRPr>
          </a:p>
          <a:p>
            <a:pPr marL="285750" indent="-28575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bg1"/>
                </a:solidFill>
              </a:rPr>
              <a:t>“Political </a:t>
            </a:r>
            <a:r>
              <a:rPr lang="en-US" sz="2600" dirty="0">
                <a:solidFill>
                  <a:schemeClr val="bg1"/>
                </a:solidFill>
              </a:rPr>
              <a:t>acceptance and future regulations are two difficult-to-quantify risks</a:t>
            </a:r>
            <a:r>
              <a:rPr lang="en-US" sz="2600" dirty="0" smtClean="0">
                <a:solidFill>
                  <a:schemeClr val="bg1"/>
                </a:solidFill>
              </a:rPr>
              <a:t>". (ARCADIS 2019)</a:t>
            </a:r>
            <a:endParaRPr lang="en-US" sz="2600" dirty="0">
              <a:solidFill>
                <a:schemeClr val="bg1"/>
              </a:solidFill>
            </a:endParaRPr>
          </a:p>
          <a:p>
            <a:pPr marL="285750" indent="-28575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bg1"/>
                </a:solidFill>
              </a:rPr>
              <a:t>WTE </a:t>
            </a:r>
            <a:r>
              <a:rPr lang="en-US" sz="2600" dirty="0">
                <a:solidFill>
                  <a:schemeClr val="bg1"/>
                </a:solidFill>
              </a:rPr>
              <a:t>permitting schedule “is based upon the assumption that there are no significant regulatory hurdles or public opposition to the project”.  </a:t>
            </a:r>
            <a:r>
              <a:rPr lang="en-US" sz="2600" dirty="0" smtClean="0">
                <a:solidFill>
                  <a:schemeClr val="bg1"/>
                </a:solidFill>
              </a:rPr>
              <a:t>(ARCADIS 2019)</a:t>
            </a:r>
          </a:p>
          <a:p>
            <a:pPr marL="285750" indent="-28575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bg1"/>
                </a:solidFill>
              </a:rPr>
              <a:t>History </a:t>
            </a:r>
            <a:r>
              <a:rPr lang="en-US" sz="2400" dirty="0">
                <a:solidFill>
                  <a:schemeClr val="bg1"/>
                </a:solidFill>
              </a:rPr>
              <a:t>of 1980s siting in Renton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0192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388C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AAF11E3-7E23-41B7-BE47-81211759CA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98542"/>
            <a:ext cx="6857999" cy="944958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D99474A-1D49-4129-ABC9-AD0BF00B8AA0}"/>
              </a:ext>
            </a:extLst>
          </p:cNvPr>
          <p:cNvSpPr txBox="1">
            <a:spLocks/>
          </p:cNvSpPr>
          <p:nvPr/>
        </p:nvSpPr>
        <p:spPr>
          <a:xfrm>
            <a:off x="471488" y="1369219"/>
            <a:ext cx="5915025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Conservative estimates are that 7% of the ash could be in demand by local markets.  The remainder would be landfilled in a </a:t>
            </a:r>
            <a:r>
              <a:rPr lang="en-US" sz="2400" dirty="0" err="1" smtClean="0">
                <a:solidFill>
                  <a:schemeClr val="bg1"/>
                </a:solidFill>
              </a:rPr>
              <a:t>monofil</a:t>
            </a:r>
            <a:r>
              <a:rPr lang="en-US" sz="2400" dirty="0" smtClean="0">
                <a:solidFill>
                  <a:schemeClr val="bg1"/>
                </a:solidFill>
              </a:rPr>
              <a:t> cell.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Cedar </a:t>
            </a:r>
            <a:r>
              <a:rPr lang="en-US" sz="2400" dirty="0">
                <a:solidFill>
                  <a:schemeClr val="bg1"/>
                </a:solidFill>
              </a:rPr>
              <a:t>Hills does not have a space designated for a </a:t>
            </a:r>
            <a:r>
              <a:rPr lang="en-US" sz="2400" dirty="0" err="1">
                <a:solidFill>
                  <a:schemeClr val="bg1"/>
                </a:solidFill>
              </a:rPr>
              <a:t>monofil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Out of county export of residual ash would be required.</a:t>
            </a:r>
            <a:endParaRPr lang="en-US" sz="2400" dirty="0">
              <a:solidFill>
                <a:schemeClr val="bg1"/>
              </a:solidFill>
            </a:endParaRP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A04AEA3-4897-4286-A761-B51C8EE8F62C}"/>
              </a:ext>
            </a:extLst>
          </p:cNvPr>
          <p:cNvSpPr txBox="1">
            <a:spLocks/>
          </p:cNvSpPr>
          <p:nvPr/>
        </p:nvSpPr>
        <p:spPr>
          <a:xfrm>
            <a:off x="0" y="11974"/>
            <a:ext cx="6857999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chemeClr val="bg1"/>
                </a:solidFill>
              </a:rPr>
              <a:t>WTE Doesn't Eliminate Landfilling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344726"/>
      </p:ext>
    </p:extLst>
  </p:cSld>
  <p:clrMapOvr>
    <a:masterClrMapping/>
  </p:clrMapOvr>
</p:sld>
</file>

<file path=ppt/theme/theme1.xml><?xml version="1.0" encoding="utf-8"?>
<a:theme xmlns:a="http://schemas.openxmlformats.org/drawingml/2006/main" name="HWMP Alternative Colored Sections">
  <a:themeElements>
    <a:clrScheme name="HWMP">
      <a:dk1>
        <a:srgbClr val="565757"/>
      </a:dk1>
      <a:lt1>
        <a:srgbClr val="FFFFFF"/>
      </a:lt1>
      <a:dk2>
        <a:srgbClr val="565757"/>
      </a:dk2>
      <a:lt2>
        <a:srgbClr val="FFFFFF"/>
      </a:lt2>
      <a:accent1>
        <a:srgbClr val="2A66AB"/>
      </a:accent1>
      <a:accent2>
        <a:srgbClr val="BADD91"/>
      </a:accent2>
      <a:accent3>
        <a:srgbClr val="565757"/>
      </a:accent3>
      <a:accent4>
        <a:srgbClr val="2FBDBA"/>
      </a:accent4>
      <a:accent5>
        <a:srgbClr val="27A471"/>
      </a:accent5>
      <a:accent6>
        <a:srgbClr val="2A66AB"/>
      </a:accent6>
      <a:hlink>
        <a:srgbClr val="2A66AB"/>
      </a:hlink>
      <a:folHlink>
        <a:srgbClr val="2FBDBA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2E6F130AC7984FA116C7AAE72E4094" ma:contentTypeVersion="11" ma:contentTypeDescription="Create a new document." ma:contentTypeScope="" ma:versionID="917711b16ff7ffdc17d066161800d2bd">
  <xsd:schema xmlns:xsd="http://www.w3.org/2001/XMLSchema" xmlns:xs="http://www.w3.org/2001/XMLSchema" xmlns:p="http://schemas.microsoft.com/office/2006/metadata/properties" xmlns:ns3="a3116649-311f-4d6e-98c8-7e1eb3733d96" xmlns:ns4="cb862ccb-56db-48d8-9cf8-c5db8717d676" targetNamespace="http://schemas.microsoft.com/office/2006/metadata/properties" ma:root="true" ma:fieldsID="5acf04271f892724f15a32c9619e3e8b" ns3:_="" ns4:_="">
    <xsd:import namespace="a3116649-311f-4d6e-98c8-7e1eb3733d96"/>
    <xsd:import namespace="cb862ccb-56db-48d8-9cf8-c5db8717d67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116649-311f-4d6e-98c8-7e1eb3733d9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862ccb-56db-48d8-9cf8-c5db8717d6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8D58074-D334-48A1-9A4C-F7FEE023E0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3116649-311f-4d6e-98c8-7e1eb3733d96"/>
    <ds:schemaRef ds:uri="cb862ccb-56db-48d8-9cf8-c5db8717d67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1E8B1BA-0B18-4D32-A7E2-CB8FFA531B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9BE5554-7836-4D8E-BEEB-6E5755A8B5F9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a3116649-311f-4d6e-98c8-7e1eb3733d96"/>
    <ds:schemaRef ds:uri="http://purl.org/dc/terms/"/>
    <ds:schemaRef ds:uri="cb862ccb-56db-48d8-9cf8-c5db8717d676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9093</TotalTime>
  <Words>572</Words>
  <Application>Microsoft Office PowerPoint</Application>
  <PresentationFormat>Custom</PresentationFormat>
  <Paragraphs>100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Franklin Gothic Book</vt:lpstr>
      <vt:lpstr>Times New Roman</vt:lpstr>
      <vt:lpstr>Verdana</vt:lpstr>
      <vt:lpstr>HWMP Alternative Colored Sections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King County RES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Kallstrom</dc:creator>
  <cp:lastModifiedBy>McLaughlin, Pat</cp:lastModifiedBy>
  <cp:revision>217</cp:revision>
  <cp:lastPrinted>2020-01-21T16:10:53Z</cp:lastPrinted>
  <dcterms:created xsi:type="dcterms:W3CDTF">2013-11-07T00:03:00Z</dcterms:created>
  <dcterms:modified xsi:type="dcterms:W3CDTF">2020-01-22T00:50:42Z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5c044d-93c1-473b-b09b-39c1c324baa0_Enabled">
    <vt:lpwstr>True</vt:lpwstr>
  </property>
  <property fmtid="{D5CDD505-2E9C-101B-9397-08002B2CF9AE}" pid="3" name="MSIP_Label_f45c044d-93c1-473b-b09b-39c1c324baa0_SiteId">
    <vt:lpwstr>bae5059a-76f0-49d7-9996-72dfe95d69c7</vt:lpwstr>
  </property>
  <property fmtid="{D5CDD505-2E9C-101B-9397-08002B2CF9AE}" pid="4" name="MSIP_Label_f45c044d-93c1-473b-b09b-39c1c324baa0_Owner">
    <vt:lpwstr>dwaller@kingcounty.gov</vt:lpwstr>
  </property>
  <property fmtid="{D5CDD505-2E9C-101B-9397-08002B2CF9AE}" pid="5" name="MSIP_Label_f45c044d-93c1-473b-b09b-39c1c324baa0_SetDate">
    <vt:lpwstr>2019-11-07T22:31:01.4847945Z</vt:lpwstr>
  </property>
  <property fmtid="{D5CDD505-2E9C-101B-9397-08002B2CF9AE}" pid="6" name="MSIP_Label_f45c044d-93c1-473b-b09b-39c1c324baa0_Name">
    <vt:lpwstr>C4 - Special Handling</vt:lpwstr>
  </property>
  <property fmtid="{D5CDD505-2E9C-101B-9397-08002B2CF9AE}" pid="7" name="MSIP_Label_f45c044d-93c1-473b-b09b-39c1c324baa0_Application">
    <vt:lpwstr>Microsoft Azure Information Protection</vt:lpwstr>
  </property>
  <property fmtid="{D5CDD505-2E9C-101B-9397-08002B2CF9AE}" pid="8" name="MSIP_Label_f45c044d-93c1-473b-b09b-39c1c324baa0_ActionId">
    <vt:lpwstr>16c57003-a4ab-45f5-a507-2f90ffc71a85</vt:lpwstr>
  </property>
  <property fmtid="{D5CDD505-2E9C-101B-9397-08002B2CF9AE}" pid="9" name="MSIP_Label_f45c044d-93c1-473b-b09b-39c1c324baa0_Extended_MSFT_Method">
    <vt:lpwstr>Manual</vt:lpwstr>
  </property>
  <property fmtid="{D5CDD505-2E9C-101B-9397-08002B2CF9AE}" pid="10" name="Sensitivity">
    <vt:lpwstr>C4 - Special Handling</vt:lpwstr>
  </property>
  <property fmtid="{D5CDD505-2E9C-101B-9397-08002B2CF9AE}" pid="11" name="ContentTypeId">
    <vt:lpwstr>0x010100802E6F130AC7984FA116C7AAE72E4094</vt:lpwstr>
  </property>
</Properties>
</file>