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9" r:id="rId3"/>
    <p:sldId id="262" r:id="rId4"/>
    <p:sldId id="257" r:id="rId5"/>
    <p:sldId id="258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CBEE9-DF32-4815-96DA-9588B16CBBE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A22A5-9C3F-4BC5-BE5B-26C194F68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F180D7-54DB-4F7F-AE75-6A189328228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101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F180D7-54DB-4F7F-AE75-6A189328228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44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7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3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53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2" indent="0" algn="ctr">
              <a:buNone/>
              <a:defRPr sz="2000"/>
            </a:lvl2pPr>
            <a:lvl3pPr marL="914324" indent="0" algn="ctr">
              <a:buNone/>
              <a:defRPr sz="1800"/>
            </a:lvl3pPr>
            <a:lvl4pPr marL="1371486" indent="0" algn="ctr">
              <a:buNone/>
              <a:defRPr sz="1600"/>
            </a:lvl4pPr>
            <a:lvl5pPr marL="1828647" indent="0" algn="ctr">
              <a:buNone/>
              <a:defRPr sz="1600"/>
            </a:lvl5pPr>
            <a:lvl6pPr marL="2285810" indent="0" algn="ctr">
              <a:buNone/>
              <a:defRPr sz="1600"/>
            </a:lvl6pPr>
            <a:lvl7pPr marL="2742971" indent="0" algn="ctr">
              <a:buNone/>
              <a:defRPr sz="1600"/>
            </a:lvl7pPr>
            <a:lvl8pPr marL="3200133" indent="0" algn="ctr">
              <a:buNone/>
              <a:defRPr sz="1600"/>
            </a:lvl8pPr>
            <a:lvl9pPr marL="3657295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300D-5599-4468-BF5D-B13C6AAEC9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757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300D-5599-4468-BF5D-B13C6AAEC9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86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300D-5599-4468-BF5D-B13C6AAEC9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850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300D-5599-4468-BF5D-B13C6AAEC9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142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10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10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300D-5599-4468-BF5D-B13C6AAEC9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456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rgbClr val="44688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1012" y="6253130"/>
            <a:ext cx="2057400" cy="365125"/>
          </a:xfrm>
        </p:spPr>
        <p:txBody>
          <a:bodyPr/>
          <a:lstStyle/>
          <a:p>
            <a:fld id="{B54AD89C-DF1E-4948-B597-5DD47B34A9C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1" y="2061347"/>
            <a:ext cx="7813675" cy="4049360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282" indent="-171428">
              <a:buFont typeface="Calibri" panose="020F0502020204030204" pitchFamily="34" charset="0"/>
              <a:buChar char="̶"/>
              <a:defRPr sz="1867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309" indent="-228601">
              <a:buFontTx/>
              <a:buChar char="̶"/>
              <a:defRPr sz="1333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333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en-US" altLang="ja-JP" dirty="0" smtClean="0"/>
              <a:t>First level 36 </a:t>
            </a:r>
            <a:r>
              <a:rPr kumimoji="1" lang="en-US" altLang="ja-JP" dirty="0" err="1" smtClean="0"/>
              <a:t>pt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Second level 28 </a:t>
            </a:r>
            <a:r>
              <a:rPr kumimoji="1" lang="en-US" altLang="ja-JP" dirty="0" err="1" smtClean="0"/>
              <a:t>pt</a:t>
            </a:r>
            <a:endParaRPr kumimoji="1" lang="ja-JP" altLang="en-US" dirty="0" smtClean="0"/>
          </a:p>
          <a:p>
            <a:pPr lvl="2"/>
            <a:r>
              <a:rPr lang="en-US" dirty="0" smtClean="0"/>
              <a:t>Third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Forth level 20 </a:t>
            </a:r>
            <a:r>
              <a:rPr lang="en-US" dirty="0" err="1" smtClean="0"/>
              <a:t>pt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6601" y="6298665"/>
            <a:ext cx="423612" cy="312014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 flipH="1">
            <a:off x="617265" y="6454672"/>
            <a:ext cx="7462151" cy="0"/>
          </a:xfrm>
          <a:prstGeom prst="line">
            <a:avLst/>
          </a:prstGeom>
          <a:ln w="12700">
            <a:solidFill>
              <a:srgbClr val="4468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8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rgbClr val="44688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1" y="2061347"/>
            <a:ext cx="7813675" cy="4049360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282" indent="-171428">
              <a:buFont typeface="Calibri" panose="020F0502020204030204" pitchFamily="34" charset="0"/>
              <a:buChar char="̶"/>
              <a:defRPr sz="1867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309" indent="-228601">
              <a:buFontTx/>
              <a:buChar char="̶"/>
              <a:defRPr sz="1333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333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en-US" altLang="ja-JP" dirty="0" smtClean="0"/>
              <a:t>First level 36 </a:t>
            </a:r>
            <a:r>
              <a:rPr kumimoji="1" lang="en-US" altLang="ja-JP" dirty="0" err="1" smtClean="0"/>
              <a:t>pt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Second level 28 </a:t>
            </a:r>
            <a:r>
              <a:rPr kumimoji="1" lang="en-US" altLang="ja-JP" dirty="0" err="1" smtClean="0"/>
              <a:t>pt</a:t>
            </a:r>
            <a:endParaRPr kumimoji="1" lang="ja-JP" altLang="en-US" dirty="0" smtClean="0"/>
          </a:p>
          <a:p>
            <a:pPr lvl="2"/>
            <a:r>
              <a:rPr lang="en-US" dirty="0" smtClean="0"/>
              <a:t>Third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Forth level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>
          <a:xfrm>
            <a:off x="6821012" y="6253130"/>
            <a:ext cx="2057400" cy="365125"/>
          </a:xfrm>
          <a:prstGeom prst="rect">
            <a:avLst/>
          </a:prstGeom>
        </p:spPr>
        <p:txBody>
          <a:bodyPr vert="horz" lIns="60967" tIns="30484" rIns="60967" bIns="30484" rtlCol="0" anchor="ctr"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4AD89C-DF1E-4948-B597-5DD47B34A9CA}" type="slidenum">
              <a:rPr kumimoji="1" lang="ja-JP" altLang="en-US" sz="1200" smtClean="0"/>
              <a:pPr/>
              <a:t>‹#›</a:t>
            </a:fld>
            <a:endParaRPr kumimoji="1" lang="ja-JP" altLang="en-US" sz="12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6601" y="6298665"/>
            <a:ext cx="423612" cy="31201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617265" y="6454672"/>
            <a:ext cx="7462151" cy="0"/>
          </a:xfrm>
          <a:prstGeom prst="line">
            <a:avLst/>
          </a:prstGeom>
          <a:ln w="12700">
            <a:solidFill>
              <a:srgbClr val="4468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2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Wide image and 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" y="1"/>
            <a:ext cx="9144000" cy="3875174"/>
          </a:xfrm>
          <a:solidFill>
            <a:srgbClr val="44688F"/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" y="4239595"/>
            <a:ext cx="9143999" cy="703098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rgbClr val="44688F"/>
                </a:solidFill>
              </a:defRPr>
            </a:lvl1pPr>
          </a:lstStyle>
          <a:p>
            <a:r>
              <a:rPr kumimoji="1" lang="en-US" altLang="ja-JP" dirty="0"/>
              <a:t>Slide title</a:t>
            </a:r>
            <a:endParaRPr kumimoji="1" lang="ja-JP" alt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5130678"/>
            <a:ext cx="9143999" cy="1109304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</a:t>
            </a:r>
            <a:r>
              <a:rPr kumimoji="1" lang="en-US" altLang="ja-JP" dirty="0" smtClean="0"/>
              <a:t>here</a:t>
            </a:r>
          </a:p>
          <a:p>
            <a:pPr lvl="0"/>
            <a:r>
              <a:rPr kumimoji="1" lang="en-US" altLang="ja-JP" dirty="0" smtClean="0"/>
              <a:t>Title</a:t>
            </a:r>
          </a:p>
          <a:p>
            <a:pPr lvl="0"/>
            <a:r>
              <a:rPr kumimoji="1" lang="en-US" altLang="ja-JP" dirty="0" smtClean="0"/>
              <a:t>date</a:t>
            </a:r>
            <a:endParaRPr kumimoji="1" lang="ja-JP" alt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0957" y="6215264"/>
            <a:ext cx="1762086" cy="53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3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493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mbered list - 5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8020" y="-1058"/>
            <a:ext cx="3255317" cy="6858529"/>
          </a:xfrm>
          <a:prstGeom prst="rect">
            <a:avLst/>
          </a:prstGeom>
          <a:solidFill>
            <a:srgbClr val="44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kumimoji="1" lang="ja-JP" altLang="en-US" sz="90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4143" y="2422736"/>
            <a:ext cx="2667031" cy="201253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Slide title</a:t>
            </a:r>
            <a:br>
              <a:rPr kumimoji="1" lang="en-US" altLang="ja-JP" dirty="0"/>
            </a:br>
            <a:r>
              <a:rPr kumimoji="1" lang="en-US" altLang="ja-JP" dirty="0"/>
              <a:t>goes here</a:t>
            </a:r>
            <a:endParaRPr kumimoji="1" lang="ja-JP" alt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3649814" y="955823"/>
            <a:ext cx="526246" cy="701770"/>
            <a:chOff x="9144000" y="1433513"/>
            <a:chExt cx="1408161" cy="1408161"/>
          </a:xfrm>
        </p:grpSpPr>
        <p:sp>
          <p:nvSpPr>
            <p:cNvPr id="7" name="Rectangle 6"/>
            <p:cNvSpPr/>
            <p:nvPr userDrawn="1"/>
          </p:nvSpPr>
          <p:spPr>
            <a:xfrm>
              <a:off x="9144000" y="1433513"/>
              <a:ext cx="1408161" cy="1408161"/>
            </a:xfrm>
            <a:prstGeom prst="rect">
              <a:avLst/>
            </a:prstGeom>
            <a:solidFill>
              <a:srgbClr val="44688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9361573" y="1651086"/>
              <a:ext cx="973015" cy="97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</p:grpSp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731123" y="1003218"/>
            <a:ext cx="362481" cy="606980"/>
          </a:xfrm>
        </p:spPr>
        <p:txBody>
          <a:bodyPr numCol="1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2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72525" y="1335575"/>
            <a:ext cx="4006699" cy="224717"/>
          </a:xfrm>
        </p:spPr>
        <p:txBody>
          <a:bodyPr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272525" y="955829"/>
            <a:ext cx="4006699" cy="402776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666633"/>
                </a:solidFill>
                <a:latin typeface="Franklin Gothic Medium" panose="020B0603020102020204" pitchFamily="34" charset="0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649814" y="2018222"/>
            <a:ext cx="526246" cy="701770"/>
            <a:chOff x="9144000" y="1433513"/>
            <a:chExt cx="1408161" cy="1408161"/>
          </a:xfrm>
        </p:grpSpPr>
        <p:sp>
          <p:nvSpPr>
            <p:cNvPr id="14" name="Rectangle 13"/>
            <p:cNvSpPr/>
            <p:nvPr userDrawn="1"/>
          </p:nvSpPr>
          <p:spPr>
            <a:xfrm>
              <a:off x="9144000" y="1433513"/>
              <a:ext cx="1408161" cy="1408161"/>
            </a:xfrm>
            <a:prstGeom prst="rect">
              <a:avLst/>
            </a:prstGeom>
            <a:solidFill>
              <a:srgbClr val="44688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9361573" y="1651086"/>
              <a:ext cx="973015" cy="97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</p:grpSp>
      <p:sp>
        <p:nvSpPr>
          <p:cNvPr id="1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731123" y="2065611"/>
            <a:ext cx="362481" cy="606980"/>
          </a:xfrm>
        </p:spPr>
        <p:txBody>
          <a:bodyPr numCol="1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2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272525" y="2397968"/>
            <a:ext cx="4006699" cy="224717"/>
          </a:xfrm>
        </p:spPr>
        <p:txBody>
          <a:bodyPr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272525" y="2018216"/>
            <a:ext cx="4006699" cy="402776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666633"/>
                </a:solidFill>
                <a:latin typeface="Franklin Gothic Medium" panose="020B0603020102020204" pitchFamily="34" charset="0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3649814" y="3080614"/>
            <a:ext cx="526246" cy="701770"/>
            <a:chOff x="9144000" y="1433513"/>
            <a:chExt cx="1408161" cy="1408161"/>
          </a:xfrm>
        </p:grpSpPr>
        <p:sp>
          <p:nvSpPr>
            <p:cNvPr id="20" name="Rectangle 19"/>
            <p:cNvSpPr/>
            <p:nvPr userDrawn="1"/>
          </p:nvSpPr>
          <p:spPr>
            <a:xfrm>
              <a:off x="9144000" y="1433513"/>
              <a:ext cx="1408161" cy="1408161"/>
            </a:xfrm>
            <a:prstGeom prst="rect">
              <a:avLst/>
            </a:prstGeom>
            <a:solidFill>
              <a:srgbClr val="44688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9361573" y="1651086"/>
              <a:ext cx="973015" cy="97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</p:grpSp>
      <p:sp>
        <p:nvSpPr>
          <p:cNvPr id="2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3731123" y="3128003"/>
            <a:ext cx="362481" cy="606980"/>
          </a:xfrm>
        </p:spPr>
        <p:txBody>
          <a:bodyPr numCol="1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2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272525" y="3460361"/>
            <a:ext cx="4006699" cy="224717"/>
          </a:xfrm>
        </p:spPr>
        <p:txBody>
          <a:bodyPr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272525" y="3080614"/>
            <a:ext cx="4006699" cy="402776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666633"/>
                </a:solidFill>
                <a:latin typeface="Franklin Gothic Medium" panose="020B0603020102020204" pitchFamily="34" charset="0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649814" y="4143007"/>
            <a:ext cx="526246" cy="701770"/>
            <a:chOff x="9144000" y="1433513"/>
            <a:chExt cx="1408161" cy="1408161"/>
          </a:xfrm>
        </p:grpSpPr>
        <p:sp>
          <p:nvSpPr>
            <p:cNvPr id="26" name="Rectangle 25"/>
            <p:cNvSpPr/>
            <p:nvPr userDrawn="1"/>
          </p:nvSpPr>
          <p:spPr>
            <a:xfrm>
              <a:off x="9144000" y="1433513"/>
              <a:ext cx="1408161" cy="1408161"/>
            </a:xfrm>
            <a:prstGeom prst="rect">
              <a:avLst/>
            </a:prstGeom>
            <a:solidFill>
              <a:srgbClr val="44688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9361573" y="1651086"/>
              <a:ext cx="973015" cy="97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</p:grpSp>
      <p:sp>
        <p:nvSpPr>
          <p:cNvPr id="28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3731123" y="4190396"/>
            <a:ext cx="362481" cy="606980"/>
          </a:xfrm>
        </p:spPr>
        <p:txBody>
          <a:bodyPr numCol="1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2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272525" y="4522753"/>
            <a:ext cx="4006699" cy="224717"/>
          </a:xfrm>
        </p:spPr>
        <p:txBody>
          <a:bodyPr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0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4272525" y="4143007"/>
            <a:ext cx="4006699" cy="402776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666633"/>
                </a:solidFill>
                <a:latin typeface="Franklin Gothic Medium" panose="020B0603020102020204" pitchFamily="34" charset="0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649814" y="5205399"/>
            <a:ext cx="526246" cy="701770"/>
            <a:chOff x="9144000" y="1433513"/>
            <a:chExt cx="1408161" cy="1408161"/>
          </a:xfrm>
        </p:grpSpPr>
        <p:sp>
          <p:nvSpPr>
            <p:cNvPr id="32" name="Rectangle 31"/>
            <p:cNvSpPr/>
            <p:nvPr userDrawn="1"/>
          </p:nvSpPr>
          <p:spPr>
            <a:xfrm>
              <a:off x="9144000" y="1433513"/>
              <a:ext cx="1408161" cy="1408161"/>
            </a:xfrm>
            <a:prstGeom prst="rect">
              <a:avLst/>
            </a:prstGeom>
            <a:solidFill>
              <a:srgbClr val="44688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9361573" y="1651086"/>
              <a:ext cx="973015" cy="97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</p:grpSp>
      <p:sp>
        <p:nvSpPr>
          <p:cNvPr id="34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731123" y="5252789"/>
            <a:ext cx="362481" cy="606980"/>
          </a:xfrm>
        </p:spPr>
        <p:txBody>
          <a:bodyPr numCol="1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2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35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272525" y="5585146"/>
            <a:ext cx="4006699" cy="224717"/>
          </a:xfrm>
        </p:spPr>
        <p:txBody>
          <a:bodyPr anchor="t">
            <a:noAutofit/>
          </a:bodyPr>
          <a:lstStyle>
            <a:lvl1pPr marL="0" indent="0" algn="just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6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272525" y="5205400"/>
            <a:ext cx="4006699" cy="402776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666633"/>
                </a:solidFill>
                <a:latin typeface="Franklin Gothic Medium" panose="020B0603020102020204" pitchFamily="34" charset="0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7" name="Rectangle 36"/>
          <p:cNvSpPr/>
          <p:nvPr userDrawn="1"/>
        </p:nvSpPr>
        <p:spPr>
          <a:xfrm rot="5400000">
            <a:off x="-164521" y="3406118"/>
            <a:ext cx="6858529" cy="44704"/>
          </a:xfrm>
          <a:prstGeom prst="rect">
            <a:avLst/>
          </a:prstGeom>
          <a:solidFill>
            <a:srgbClr val="33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sz="900"/>
          </a:p>
        </p:txBody>
      </p:sp>
      <p:sp>
        <p:nvSpPr>
          <p:cNvPr id="3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1012" y="6253130"/>
            <a:ext cx="2057400" cy="365125"/>
          </a:xfrm>
        </p:spPr>
        <p:txBody>
          <a:bodyPr/>
          <a:lstStyle/>
          <a:p>
            <a:fld id="{B54AD89C-DF1E-4948-B597-5DD47B34A9C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39" name="Picture 3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6601" y="6298665"/>
            <a:ext cx="423612" cy="31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10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 right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01677" y="1411430"/>
            <a:ext cx="2259239" cy="2012539"/>
          </a:xfrm>
        </p:spPr>
        <p:txBody>
          <a:bodyPr anchor="b">
            <a:noAutofit/>
          </a:bodyPr>
          <a:lstStyle>
            <a:lvl1pPr algn="l">
              <a:defRPr sz="3600">
                <a:solidFill>
                  <a:srgbClr val="44688F"/>
                </a:solidFill>
              </a:defRPr>
            </a:lvl1pPr>
          </a:lstStyle>
          <a:p>
            <a:r>
              <a:rPr kumimoji="1" lang="en-US" altLang="ja-JP" dirty="0"/>
              <a:t>Slide title</a:t>
            </a:r>
            <a:br>
              <a:rPr kumimoji="1" lang="en-US" altLang="ja-JP" dirty="0"/>
            </a:br>
            <a:r>
              <a:rPr kumimoji="1" lang="en-US" altLang="ja-JP" dirty="0"/>
              <a:t>goes here</a:t>
            </a:r>
            <a:endParaRPr kumimoji="1" lang="ja-JP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3577287"/>
            <a:ext cx="2259240" cy="2341877"/>
          </a:xfrm>
        </p:spPr>
        <p:txBody>
          <a:bodyPr anchor="t">
            <a:normAutofit/>
          </a:bodyPr>
          <a:lstStyle>
            <a:lvl1pPr marL="228601" indent="-228601" algn="just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600" baseline="0">
                <a:solidFill>
                  <a:schemeClr val="tx1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</a:t>
            </a:r>
            <a:r>
              <a:rPr kumimoji="1" lang="en-US" altLang="ja-JP" dirty="0" smtClean="0"/>
              <a:t>here</a:t>
            </a:r>
          </a:p>
          <a:p>
            <a:pPr lvl="0"/>
            <a:r>
              <a:rPr kumimoji="1" lang="en-US" altLang="ja-JP" dirty="0" smtClean="0"/>
              <a:t>Text goes here</a:t>
            </a:r>
            <a:endParaRPr kumimoji="1" lang="ja-JP" alt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563938" y="932536"/>
            <a:ext cx="4878387" cy="4986623"/>
          </a:xfrm>
          <a:solidFill>
            <a:srgbClr val="DAE1E9"/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1012" y="6253130"/>
            <a:ext cx="2057400" cy="365125"/>
          </a:xfrm>
        </p:spPr>
        <p:txBody>
          <a:bodyPr/>
          <a:lstStyle/>
          <a:p>
            <a:fld id="{B54AD89C-DF1E-4948-B597-5DD47B34A9C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6601" y="6298665"/>
            <a:ext cx="423612" cy="312014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617265" y="6454672"/>
            <a:ext cx="7462151" cy="0"/>
          </a:xfrm>
          <a:prstGeom prst="line">
            <a:avLst/>
          </a:prstGeom>
          <a:ln w="12700">
            <a:solidFill>
              <a:srgbClr val="4468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12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fi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96362" y="6"/>
            <a:ext cx="2862263" cy="6858000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1528239"/>
            <a:ext cx="3870325" cy="761059"/>
          </a:xfrm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1" y="2957515"/>
            <a:ext cx="3610952" cy="1664737"/>
          </a:xfrm>
        </p:spPr>
        <p:txBody>
          <a:bodyPr anchor="t"/>
          <a:lstStyle>
            <a:lvl1pPr marL="0" indent="0" algn="just">
              <a:spcBef>
                <a:spcPts val="0"/>
              </a:spcBef>
              <a:buFontTx/>
              <a:buNone/>
              <a:defRPr>
                <a:solidFill>
                  <a:schemeClr val="bg2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0" y="2208313"/>
            <a:ext cx="3870325" cy="467587"/>
          </a:xfrm>
        </p:spPr>
        <p:txBody>
          <a:bodyPr anchor="t">
            <a:normAutofit/>
          </a:bodyPr>
          <a:lstStyle>
            <a:lvl1pPr marL="0" indent="0" algn="just">
              <a:lnSpc>
                <a:spcPct val="130000"/>
              </a:lnSpc>
              <a:spcBef>
                <a:spcPts val="0"/>
              </a:spcBef>
              <a:buFontTx/>
              <a:buNone/>
              <a:defRPr sz="1400">
                <a:solidFill>
                  <a:schemeClr val="bg2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4612641" y="2776206"/>
            <a:ext cx="4531360" cy="2571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1" y="4725135"/>
            <a:ext cx="3610952" cy="1200335"/>
          </a:xfrm>
        </p:spPr>
        <p:txBody>
          <a:bodyPr anchor="b">
            <a:normAutofit/>
          </a:bodyPr>
          <a:lstStyle>
            <a:lvl1pPr marL="142876" indent="-142876" algn="just">
              <a:spcBef>
                <a:spcPts val="0"/>
              </a:spcBef>
              <a:buFont typeface="Wingdings" panose="05000000000000000000" pitchFamily="2" charset="2"/>
              <a:buChar char="l"/>
              <a:defRPr sz="700">
                <a:solidFill>
                  <a:schemeClr val="bg2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1012" y="6253130"/>
            <a:ext cx="2057400" cy="365125"/>
          </a:xfrm>
        </p:spPr>
        <p:txBody>
          <a:bodyPr/>
          <a:lstStyle/>
          <a:p>
            <a:fld id="{B54AD89C-DF1E-4948-B597-5DD47B34A9C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6601" y="6298665"/>
            <a:ext cx="423612" cy="31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01675" y="2422736"/>
            <a:ext cx="2262640" cy="2012539"/>
          </a:xfrm>
        </p:spPr>
        <p:txBody>
          <a:bodyPr anchor="ctr">
            <a:noAutofit/>
          </a:bodyPr>
          <a:lstStyle>
            <a:lvl1pPr algn="l">
              <a:defRPr sz="3600"/>
            </a:lvl1pPr>
          </a:lstStyle>
          <a:p>
            <a:r>
              <a:rPr kumimoji="1" lang="en-US" altLang="ja-JP" dirty="0"/>
              <a:t>Slide title</a:t>
            </a:r>
            <a:br>
              <a:rPr kumimoji="1" lang="en-US" altLang="ja-JP" dirty="0"/>
            </a:br>
            <a:r>
              <a:rPr kumimoji="1" lang="en-US" altLang="ja-JP" dirty="0"/>
              <a:t>goes here</a:t>
            </a:r>
            <a:endParaRPr kumimoji="1" lang="ja-JP" alt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5849551" y="-1059"/>
            <a:ext cx="2592775" cy="3429530"/>
          </a:xfrm>
          <a:prstGeom prst="rect">
            <a:avLst/>
          </a:prstGeom>
          <a:solidFill>
            <a:srgbClr val="44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kumimoji="1" lang="ja-JP" altLang="en-US" sz="90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257550" y="0"/>
            <a:ext cx="2592000" cy="3428472"/>
          </a:xfrm>
          <a:solidFill>
            <a:srgbClr val="44688F">
              <a:alpha val="20000"/>
            </a:srgbClr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850325" y="3428205"/>
            <a:ext cx="2592000" cy="3428472"/>
          </a:xfrm>
          <a:solidFill>
            <a:srgbClr val="44688F">
              <a:alpha val="20000"/>
            </a:srgbClr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3257551" y="3428476"/>
            <a:ext cx="2592775" cy="3429530"/>
          </a:xfrm>
          <a:prstGeom prst="rect">
            <a:avLst/>
          </a:prstGeom>
          <a:solidFill>
            <a:srgbClr val="44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kumimoji="1" lang="ja-JP" altLang="en-US" sz="90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8403" y="1315814"/>
            <a:ext cx="1833489" cy="1338699"/>
          </a:xfrm>
        </p:spPr>
        <p:txBody>
          <a:bodyPr anchor="t"/>
          <a:lstStyle>
            <a:lvl1pPr marL="0" indent="0" algn="l">
              <a:spcBef>
                <a:spcPts val="0"/>
              </a:spcBef>
              <a:buFontTx/>
              <a:buNone/>
              <a:defRPr>
                <a:solidFill>
                  <a:schemeClr val="bg1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3" y="876261"/>
            <a:ext cx="1833489" cy="390888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651263" y="4677074"/>
            <a:ext cx="1833489" cy="1338699"/>
          </a:xfrm>
        </p:spPr>
        <p:txBody>
          <a:bodyPr anchor="t"/>
          <a:lstStyle>
            <a:lvl1pPr marL="0" indent="0" algn="r">
              <a:spcBef>
                <a:spcPts val="0"/>
              </a:spcBef>
              <a:buFontTx/>
              <a:buNone/>
              <a:defRPr>
                <a:solidFill>
                  <a:schemeClr val="bg1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651263" y="4237521"/>
            <a:ext cx="1833489" cy="390888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1012" y="6253130"/>
            <a:ext cx="2057400" cy="365125"/>
          </a:xfrm>
        </p:spPr>
        <p:txBody>
          <a:bodyPr/>
          <a:lstStyle/>
          <a:p>
            <a:fld id="{B54AD89C-DF1E-4948-B597-5DD47B34A9C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60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572001" y="0"/>
            <a:ext cx="1908000" cy="2756326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572000" y="2821991"/>
            <a:ext cx="1908000" cy="40360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534325" y="6"/>
            <a:ext cx="1908000" cy="40360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6534325" y="4101680"/>
            <a:ext cx="1908000" cy="2756326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8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Click icon to add picture</a:t>
            </a:r>
            <a:endParaRPr kumimoji="1" lang="ja-JP" alt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701678" y="932537"/>
            <a:ext cx="3178628" cy="2432655"/>
          </a:xfrm>
        </p:spPr>
        <p:txBody>
          <a:bodyPr anchor="b"/>
          <a:lstStyle>
            <a:lvl1pPr algn="l">
              <a:defRPr sz="3600">
                <a:solidFill>
                  <a:srgbClr val="44688F"/>
                </a:solidFill>
              </a:defRPr>
            </a:lvl1pPr>
          </a:lstStyle>
          <a:p>
            <a:r>
              <a:rPr kumimoji="1" lang="en-US" altLang="ja-JP" dirty="0"/>
              <a:t>Slide title</a:t>
            </a:r>
            <a:br>
              <a:rPr kumimoji="1" lang="en-US" altLang="ja-JP" dirty="0"/>
            </a:br>
            <a:r>
              <a:rPr kumimoji="1" lang="en-US" altLang="ja-JP" dirty="0"/>
              <a:t>goes here</a:t>
            </a:r>
            <a:endParaRPr kumimoji="1" lang="ja-JP" alt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11204" y="3574543"/>
            <a:ext cx="3178628" cy="2015378"/>
          </a:xfrm>
        </p:spPr>
        <p:txBody>
          <a:bodyPr anchor="t"/>
          <a:lstStyle>
            <a:lvl1pPr marL="228601" indent="-228601" algn="just">
              <a:spcBef>
                <a:spcPts val="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6821012" y="6253130"/>
            <a:ext cx="2057400" cy="365125"/>
          </a:xfrm>
          <a:prstGeom prst="rect">
            <a:avLst/>
          </a:prstGeom>
        </p:spPr>
        <p:txBody>
          <a:bodyPr vert="horz" lIns="60967" tIns="30484" rIns="60967" bIns="30484" rtlCol="0" anchor="ctr"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4AD89C-DF1E-4948-B597-5DD47B34A9CA}" type="slidenum">
              <a:rPr kumimoji="1" lang="ja-JP" altLang="en-US" sz="1200" smtClean="0"/>
              <a:pPr/>
              <a:t>‹#›</a:t>
            </a:fld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846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5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72000" y="2180503"/>
            <a:ext cx="3870326" cy="62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6" name="Rectangle 5"/>
          <p:cNvSpPr/>
          <p:nvPr userDrawn="1"/>
        </p:nvSpPr>
        <p:spPr>
          <a:xfrm>
            <a:off x="4572000" y="2801638"/>
            <a:ext cx="3870326" cy="624096"/>
          </a:xfrm>
          <a:prstGeom prst="rect">
            <a:avLst/>
          </a:prstGeom>
          <a:solidFill>
            <a:srgbClr val="44688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7" name="Rectangle 6"/>
          <p:cNvSpPr/>
          <p:nvPr userDrawn="1"/>
        </p:nvSpPr>
        <p:spPr>
          <a:xfrm>
            <a:off x="4572000" y="3422774"/>
            <a:ext cx="3870326" cy="62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8" name="Rectangle 7"/>
          <p:cNvSpPr/>
          <p:nvPr userDrawn="1"/>
        </p:nvSpPr>
        <p:spPr>
          <a:xfrm>
            <a:off x="4572000" y="4043909"/>
            <a:ext cx="3870326" cy="624096"/>
          </a:xfrm>
          <a:prstGeom prst="rect">
            <a:avLst/>
          </a:prstGeom>
          <a:solidFill>
            <a:srgbClr val="44688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9" name="Rectangle 8"/>
          <p:cNvSpPr/>
          <p:nvPr userDrawn="1"/>
        </p:nvSpPr>
        <p:spPr>
          <a:xfrm>
            <a:off x="4572000" y="4665044"/>
            <a:ext cx="3870326" cy="62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0" name="Rectangle 9"/>
          <p:cNvSpPr/>
          <p:nvPr userDrawn="1"/>
        </p:nvSpPr>
        <p:spPr>
          <a:xfrm>
            <a:off x="3257551" y="1559368"/>
            <a:ext cx="1314449" cy="624096"/>
          </a:xfrm>
          <a:prstGeom prst="rect">
            <a:avLst/>
          </a:prstGeom>
          <a:solidFill>
            <a:srgbClr val="44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1" name="Rectangle 10"/>
          <p:cNvSpPr/>
          <p:nvPr userDrawn="1"/>
        </p:nvSpPr>
        <p:spPr>
          <a:xfrm>
            <a:off x="4572000" y="1559368"/>
            <a:ext cx="3870325" cy="624096"/>
          </a:xfrm>
          <a:prstGeom prst="rect">
            <a:avLst/>
          </a:prstGeom>
          <a:solidFill>
            <a:srgbClr val="8DAA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2" name="Rectangle 11"/>
          <p:cNvSpPr/>
          <p:nvPr userDrawn="1"/>
        </p:nvSpPr>
        <p:spPr>
          <a:xfrm>
            <a:off x="3257551" y="2180503"/>
            <a:ext cx="1314450" cy="62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3" name="Rectangle 12"/>
          <p:cNvSpPr/>
          <p:nvPr userDrawn="1"/>
        </p:nvSpPr>
        <p:spPr>
          <a:xfrm>
            <a:off x="3257551" y="2801638"/>
            <a:ext cx="1314450" cy="624096"/>
          </a:xfrm>
          <a:prstGeom prst="rect">
            <a:avLst/>
          </a:prstGeom>
          <a:solidFill>
            <a:srgbClr val="44688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4" name="Rectangle 13"/>
          <p:cNvSpPr/>
          <p:nvPr userDrawn="1"/>
        </p:nvSpPr>
        <p:spPr>
          <a:xfrm>
            <a:off x="3257551" y="3422774"/>
            <a:ext cx="1314450" cy="62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5" name="Rectangle 14"/>
          <p:cNvSpPr/>
          <p:nvPr userDrawn="1"/>
        </p:nvSpPr>
        <p:spPr>
          <a:xfrm>
            <a:off x="3257551" y="4043909"/>
            <a:ext cx="1314450" cy="624096"/>
          </a:xfrm>
          <a:prstGeom prst="rect">
            <a:avLst/>
          </a:prstGeom>
          <a:solidFill>
            <a:srgbClr val="44688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6" name="Rectangle 15"/>
          <p:cNvSpPr/>
          <p:nvPr userDrawn="1"/>
        </p:nvSpPr>
        <p:spPr>
          <a:xfrm>
            <a:off x="3257551" y="4665044"/>
            <a:ext cx="1314450" cy="62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3329422" y="1681581"/>
            <a:ext cx="1170709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i="0">
                <a:solidFill>
                  <a:schemeClr val="bg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11988" y="1680100"/>
            <a:ext cx="1754332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i="0">
                <a:solidFill>
                  <a:schemeClr val="bg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6548005" y="1680100"/>
            <a:ext cx="1754332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i="0">
                <a:solidFill>
                  <a:schemeClr val="bg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329422" y="2302716"/>
            <a:ext cx="1170709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0" i="0">
                <a:solidFill>
                  <a:schemeClr val="tx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3329422" y="2923851"/>
            <a:ext cx="1170709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0" i="0">
                <a:solidFill>
                  <a:schemeClr val="tx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329422" y="3544986"/>
            <a:ext cx="1170709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0" i="0">
                <a:solidFill>
                  <a:schemeClr val="tx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3329422" y="4166121"/>
            <a:ext cx="1170709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0" i="0">
                <a:solidFill>
                  <a:schemeClr val="tx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329422" y="4787256"/>
            <a:ext cx="1170709" cy="37967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0" i="0">
                <a:solidFill>
                  <a:schemeClr val="tx1"/>
                </a:solidFill>
                <a:latin typeface="+mj-lt"/>
              </a:defRPr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4716318" y="2299980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4716318" y="2918154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4716318" y="3554337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4716318" y="4173957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0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4716318" y="4793401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6541077" y="2299980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36" hasCustomPrompt="1"/>
          </p:nvPr>
        </p:nvSpPr>
        <p:spPr>
          <a:xfrm>
            <a:off x="6541077" y="2918154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3" name="Text Placeholder 5"/>
          <p:cNvSpPr>
            <a:spLocks noGrp="1"/>
          </p:cNvSpPr>
          <p:nvPr>
            <p:ph type="body" sz="quarter" idx="37" hasCustomPrompt="1"/>
          </p:nvPr>
        </p:nvSpPr>
        <p:spPr>
          <a:xfrm>
            <a:off x="6541077" y="3554337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8" hasCustomPrompt="1"/>
          </p:nvPr>
        </p:nvSpPr>
        <p:spPr>
          <a:xfrm>
            <a:off x="6541077" y="4173957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5" name="Text Placeholder 5"/>
          <p:cNvSpPr>
            <a:spLocks noGrp="1"/>
          </p:cNvSpPr>
          <p:nvPr>
            <p:ph type="body" sz="quarter" idx="39" hasCustomPrompt="1"/>
          </p:nvPr>
        </p:nvSpPr>
        <p:spPr>
          <a:xfrm>
            <a:off x="6541077" y="4793401"/>
            <a:ext cx="1751508" cy="361554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67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758828" y="3428471"/>
            <a:ext cx="249872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932537"/>
            <a:ext cx="2192571" cy="2432655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kumimoji="1" lang="en-US" altLang="ja-JP" dirty="0"/>
              <a:t>Slide title</a:t>
            </a:r>
            <a:br>
              <a:rPr kumimoji="1" lang="en-US" altLang="ja-JP" dirty="0"/>
            </a:br>
            <a:r>
              <a:rPr kumimoji="1" lang="en-US" altLang="ja-JP" dirty="0"/>
              <a:t>goes here</a:t>
            </a:r>
            <a:endParaRPr kumimoji="1" lang="ja-JP" altLang="en-US" dirty="0"/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11201" y="3574543"/>
            <a:ext cx="2184400" cy="2015378"/>
          </a:xfrm>
        </p:spPr>
        <p:txBody>
          <a:bodyPr anchor="t"/>
          <a:lstStyle>
            <a:lvl1pPr marL="228601" indent="-228601" algn="l">
              <a:spcBef>
                <a:spcPts val="0"/>
              </a:spcBef>
              <a:buFont typeface="Wingdings" panose="05000000000000000000" pitchFamily="2" charset="2"/>
              <a:buChar char="§"/>
              <a:defRPr sz="2133" baseline="0"/>
            </a:lvl1pPr>
            <a:lvl2pPr marL="342854" indent="0">
              <a:buNone/>
              <a:defRPr sz="900"/>
            </a:lvl2pPr>
            <a:lvl3pPr marL="685708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 dirty="0"/>
              <a:t>Text goes </a:t>
            </a:r>
            <a:r>
              <a:rPr kumimoji="1" lang="en-US" altLang="ja-JP" dirty="0" smtClean="0"/>
              <a:t>here</a:t>
            </a:r>
          </a:p>
          <a:p>
            <a:pPr lvl="0"/>
            <a:r>
              <a:rPr kumimoji="1" lang="en-US" altLang="ja-JP" dirty="0" smtClean="0"/>
              <a:t>Text goes here</a:t>
            </a:r>
            <a:endParaRPr kumimoji="1" lang="ja-JP" altLang="en-US" dirty="0"/>
          </a:p>
        </p:txBody>
      </p:sp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1012" y="6253130"/>
            <a:ext cx="2057400" cy="365125"/>
          </a:xfrm>
        </p:spPr>
        <p:txBody>
          <a:bodyPr/>
          <a:lstStyle/>
          <a:p>
            <a:fld id="{B54AD89C-DF1E-4948-B597-5DD47B34A9C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6601" y="6298665"/>
            <a:ext cx="423612" cy="312014"/>
          </a:xfrm>
          <a:prstGeom prst="rect">
            <a:avLst/>
          </a:prstGeom>
        </p:spPr>
      </p:pic>
      <p:cxnSp>
        <p:nvCxnSpPr>
          <p:cNvPr id="38" name="Straight Connector 37"/>
          <p:cNvCxnSpPr/>
          <p:nvPr userDrawn="1"/>
        </p:nvCxnSpPr>
        <p:spPr>
          <a:xfrm flipH="1">
            <a:off x="617265" y="6454672"/>
            <a:ext cx="7462151" cy="0"/>
          </a:xfrm>
          <a:prstGeom prst="line">
            <a:avLst/>
          </a:prstGeom>
          <a:ln w="12700">
            <a:solidFill>
              <a:srgbClr val="4468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66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0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1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3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9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9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1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6C85E-50CD-4021-A60E-89BAFAEAD857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1A2A3-0C83-41FA-BBDB-0B31DEC87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5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5300D-5599-4468-BF5D-B13C6AAEC9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501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324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44688F"/>
          </a:solidFill>
          <a:latin typeface="Franklin Gothic Medium" panose="020B0603020102020204" pitchFamily="34" charset="0"/>
          <a:ea typeface="Roboto Medium" panose="02000000000000000000" pitchFamily="2" charset="0"/>
          <a:cs typeface="+mj-cs"/>
        </a:defRPr>
      </a:lvl1pPr>
    </p:titleStyle>
    <p:bodyStyle>
      <a:lvl1pPr marL="228581" indent="-228581" algn="l" defTabSz="914324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799" kern="1200">
          <a:solidFill>
            <a:schemeClr val="tx1"/>
          </a:solidFill>
          <a:latin typeface="Franklin Gothic Book" panose="020B0503020102020204" pitchFamily="34" charset="0"/>
          <a:ea typeface="Roboto" panose="02000000000000000000" pitchFamily="2" charset="0"/>
          <a:cs typeface="+mn-cs"/>
        </a:defRPr>
      </a:lvl1pPr>
      <a:lvl2pPr marL="685743" indent="-228581" algn="l" defTabSz="914324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̶"/>
        <a:defRPr sz="2400" kern="1200">
          <a:solidFill>
            <a:schemeClr val="tx1"/>
          </a:solidFill>
          <a:latin typeface="Franklin Gothic Book" panose="020B0503020102020204" pitchFamily="34" charset="0"/>
          <a:ea typeface="Roboto" panose="02000000000000000000" pitchFamily="2" charset="0"/>
          <a:cs typeface="+mn-cs"/>
        </a:defRPr>
      </a:lvl2pPr>
      <a:lvl3pPr marL="1142904" indent="-228581" algn="l" defTabSz="914324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Franklin Gothic Book" panose="020B0503020102020204" pitchFamily="34" charset="0"/>
          <a:ea typeface="Roboto" panose="02000000000000000000" pitchFamily="2" charset="0"/>
          <a:cs typeface="+mn-cs"/>
        </a:defRPr>
      </a:lvl3pPr>
      <a:lvl4pPr marL="1600067" indent="-228581" algn="l" defTabSz="914324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Franklin Gothic Book" panose="020B0503020102020204" pitchFamily="34" charset="0"/>
          <a:ea typeface="Roboto" panose="02000000000000000000" pitchFamily="2" charset="0"/>
          <a:cs typeface="+mn-cs"/>
        </a:defRPr>
      </a:lvl4pPr>
      <a:lvl5pPr marL="2057229" indent="-228581" algn="l" defTabSz="914324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Franklin Gothic Book" panose="020B0503020102020204" pitchFamily="34" charset="0"/>
          <a:ea typeface="Roboto" panose="02000000000000000000" pitchFamily="2" charset="0"/>
          <a:cs typeface="+mn-cs"/>
        </a:defRPr>
      </a:lvl5pPr>
      <a:lvl6pPr marL="2514390" indent="-228581" algn="l" defTabSz="9143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3" indent="-228581" algn="l" defTabSz="9143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4" indent="-228581" algn="l" defTabSz="9143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6" indent="-228581" algn="l" defTabSz="9143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6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1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239">
          <p15:clr>
            <a:srgbClr val="F26B43"/>
          </p15:clr>
        </p15:guide>
        <p15:guide id="2" pos="4320">
          <p15:clr>
            <a:srgbClr val="F26B43"/>
          </p15:clr>
        </p15:guide>
        <p15:guide id="3" orient="horz" pos="881">
          <p15:clr>
            <a:srgbClr val="F26B43"/>
          </p15:clr>
        </p15:guide>
        <p15:guide id="4" orient="horz" pos="5598">
          <p15:clr>
            <a:srgbClr val="F26B43"/>
          </p15:clr>
        </p15:guide>
        <p15:guide id="5" pos="918">
          <p15:clr>
            <a:srgbClr val="F26B43"/>
          </p15:clr>
        </p15:guide>
        <p15:guide id="6" pos="7721">
          <p15:clr>
            <a:srgbClr val="F26B43"/>
          </p15:clr>
        </p15:guide>
        <p15:guide id="7" pos="7211">
          <p15:clr>
            <a:srgbClr val="F26B43"/>
          </p15:clr>
        </p15:guide>
        <p15:guide id="8" pos="1428">
          <p15:clr>
            <a:srgbClr val="F26B43"/>
          </p15:clr>
        </p15:guide>
        <p15:guide id="9" pos="663">
          <p15:clr>
            <a:srgbClr val="F26B43"/>
          </p15:clr>
        </p15:guide>
        <p15:guide id="10" pos="7976">
          <p15:clr>
            <a:srgbClr val="F26B43"/>
          </p15:clr>
        </p15:guide>
        <p15:guide id="11" orient="horz" pos="2060">
          <p15:clr>
            <a:srgbClr val="F26B43"/>
          </p15:clr>
        </p15:guide>
        <p15:guide id="12" orient="horz" pos="4419">
          <p15:clr>
            <a:srgbClr val="F26B43"/>
          </p15:clr>
        </p15:guide>
        <p15:guide id="13" pos="5272">
          <p15:clr>
            <a:srgbClr val="F26B43"/>
          </p15:clr>
        </p15:guide>
        <p15:guide id="14" pos="3367">
          <p15:clr>
            <a:srgbClr val="F26B43"/>
          </p15:clr>
        </p15:guide>
        <p15:guide id="15" pos="307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surveygizmo.com/s3/5065970/Changes-to-Recycling-Operations-and-Programs-Since-Asian-Market-Restrictions" TargetMode="Externa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.tableau.com/profile/ryan.summerlin8655#!/vizhome/RecyclingSurvey2019/Story1?publish=ye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4275588"/>
            <a:ext cx="9145587" cy="5273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Recycling Markets Impacts Survey 2019</a:t>
            </a:r>
            <a:endParaRPr lang="en-US" sz="3267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" y="5384125"/>
            <a:ext cx="9143999" cy="52805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4000"/>
              </a:lnSpc>
            </a:pPr>
            <a:r>
              <a:rPr lang="en-US" sz="2667" dirty="0" smtClean="0"/>
              <a:t>Heather Church</a:t>
            </a:r>
            <a:endParaRPr lang="en-US" sz="2667" dirty="0"/>
          </a:p>
        </p:txBody>
      </p:sp>
      <p:sp>
        <p:nvSpPr>
          <p:cNvPr id="8" name="Rectangle 7"/>
          <p:cNvSpPr/>
          <p:nvPr/>
        </p:nvSpPr>
        <p:spPr>
          <a:xfrm>
            <a:off x="-794" y="3806189"/>
            <a:ext cx="9145588" cy="60220"/>
          </a:xfrm>
          <a:prstGeom prst="rect">
            <a:avLst/>
          </a:prstGeom>
          <a:solidFill>
            <a:srgbClr val="44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04815"/>
            <a:endParaRPr kumimoji="1" lang="en-US" sz="9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794" y="3866410"/>
            <a:ext cx="9145587" cy="40297"/>
          </a:xfrm>
          <a:prstGeom prst="rect">
            <a:avLst/>
          </a:prstGeom>
          <a:solidFill>
            <a:srgbClr val="33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04815"/>
            <a:endParaRPr kumimoji="1" lang="en-US" sz="90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804" y="58005"/>
            <a:ext cx="6257582" cy="363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81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15295"/>
            <a:ext cx="9143999" cy="703098"/>
          </a:xfrm>
        </p:spPr>
        <p:txBody>
          <a:bodyPr>
            <a:noAutofit/>
          </a:bodyPr>
          <a:lstStyle/>
          <a:p>
            <a:r>
              <a:rPr lang="en-US" sz="4800" dirty="0" smtClean="0"/>
              <a:t>We Heard You!</a:t>
            </a:r>
            <a:endParaRPr lang="en-US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2450" y="1333500"/>
            <a:ext cx="8258175" cy="2733675"/>
          </a:xfrm>
        </p:spPr>
        <p:txBody>
          <a:bodyPr/>
          <a:lstStyle/>
          <a:p>
            <a:r>
              <a:rPr lang="en-US" sz="2800" b="1" dirty="0" smtClean="0"/>
              <a:t>“What are other municipalities doing?”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Created a survey that launched in June and closed end of July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Survey looked a little something like </a:t>
            </a:r>
            <a:r>
              <a:rPr lang="en-US" dirty="0" smtClean="0">
                <a:hlinkClick r:id="rId2"/>
              </a:rPr>
              <a:t>this…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201" y="3452812"/>
            <a:ext cx="6724246" cy="263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4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0" y="980294"/>
            <a:ext cx="9434048" cy="5821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43" y="104775"/>
            <a:ext cx="7974032" cy="87551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59 Responding Jurisdictions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24988"/>
            <a:ext cx="4086684" cy="5111826"/>
          </a:xfrm>
          <a:solidFill>
            <a:schemeClr val="bg1">
              <a:alpha val="87000"/>
            </a:schemeClr>
          </a:solidFill>
        </p:spPr>
        <p:txBody>
          <a:bodyPr numCol="2"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800" b="1" dirty="0" smtClean="0"/>
              <a:t>Adams </a:t>
            </a:r>
            <a:r>
              <a:rPr lang="en-US" sz="4800" b="1" dirty="0"/>
              <a:t>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Asotin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Chelan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Clallam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Douglas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Garfield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Grant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Grays Harbor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Island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Jefferson County (2)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Kitsap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Kittitas County and City of Ellensburg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Klickitat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Lewis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Lincoln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Lopez Island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Okanogan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Pierce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Pond Oreille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Skagit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Skamania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Snohomish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Spokane County (2)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Stevens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Thurston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Whatcom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Whitman County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Yakima County (3)</a:t>
            </a:r>
          </a:p>
          <a:p>
            <a:pPr marL="0" indent="0">
              <a:buNone/>
            </a:pPr>
            <a:r>
              <a:rPr lang="en-US" sz="5600" b="1" dirty="0" smtClean="0"/>
              <a:t> </a:t>
            </a:r>
            <a:br>
              <a:rPr lang="en-US" sz="5600" b="1" dirty="0" smtClean="0"/>
            </a:b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4086684" y="1624987"/>
            <a:ext cx="5057316" cy="5111827"/>
          </a:xfrm>
          <a:prstGeom prst="rect">
            <a:avLst/>
          </a:prstGeom>
          <a:solidFill>
            <a:schemeClr val="bg1">
              <a:alpha val="87000"/>
            </a:schemeClr>
          </a:solidFill>
        </p:spPr>
        <p:txBody>
          <a:bodyPr wrap="square" numCol="2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Auburn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Bellevue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Bothell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Cheney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Edmonds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Everett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Federal Way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Kenmore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Kent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Kirkland (2)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Lynnwood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Normandy Park </a:t>
            </a:r>
            <a:br>
              <a:rPr lang="en-US" sz="1600" b="1" dirty="0" smtClean="0"/>
            </a:br>
            <a:r>
              <a:rPr lang="en-US" sz="1600" b="1" dirty="0" smtClean="0"/>
              <a:t>and </a:t>
            </a:r>
            <a:r>
              <a:rPr lang="en-US" sz="1600" b="1" dirty="0" err="1" smtClean="0"/>
              <a:t>Bruien</a:t>
            </a:r>
            <a:endParaRPr lang="en-US" sz="1600" b="1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North Bend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Olympia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Pacific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Redmond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Renton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Seattle Public Utilities</a:t>
            </a:r>
            <a:br>
              <a:rPr lang="en-US" sz="1600" b="1" dirty="0" smtClean="0"/>
            </a:br>
            <a:r>
              <a:rPr lang="en-US" sz="1600" b="1" dirty="0" smtClean="0"/>
              <a:t>City of SeaTac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Sedro Woolley (2)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Shoreline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Spokane Valley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Spokane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Tacoma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Vancouver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City of Walla Walla (2)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0843" y="1120832"/>
            <a:ext cx="2754217" cy="400110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Counties</a:t>
            </a:r>
            <a:endParaRPr lang="en-US" sz="20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803354" y="1120832"/>
            <a:ext cx="3282109" cy="400110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Cities and Other Jurisdictions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41110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1259050"/>
            <a:ext cx="5205413" cy="5456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362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Getting Somewhere…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6913" y="2473325"/>
            <a:ext cx="2886075" cy="258445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hlinkClick r:id="rId3"/>
            </a:endParaRP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View initial results and visuals from data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What’s Next?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49450"/>
            <a:ext cx="7886700" cy="4351338"/>
          </a:xfrm>
        </p:spPr>
        <p:txBody>
          <a:bodyPr/>
          <a:lstStyle/>
          <a:p>
            <a:r>
              <a:rPr lang="en-US" dirty="0" smtClean="0"/>
              <a:t>Getting the Existing Data on Ecology.wa.gov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Summary of Data and Trends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Access to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Merge information with that which has 		  historically been collected.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Continuing the </a:t>
            </a:r>
            <a:r>
              <a:rPr lang="en-US" dirty="0" smtClean="0"/>
              <a:t>Data Collection- </a:t>
            </a:r>
            <a:r>
              <a:rPr lang="en-US" dirty="0"/>
              <a:t>Survey </a:t>
            </a:r>
            <a:r>
              <a:rPr lang="en-US" dirty="0" smtClean="0"/>
              <a:t>2020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800" dirty="0" smtClean="0"/>
              <a:t>- Revise </a:t>
            </a:r>
            <a:r>
              <a:rPr lang="en-US" sz="2800" dirty="0" smtClean="0"/>
              <a:t>Questions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</a:t>
            </a:r>
            <a:r>
              <a:rPr lang="en-US" sz="2800" dirty="0" smtClean="0"/>
              <a:t>Continue/ </a:t>
            </a:r>
            <a:r>
              <a:rPr lang="en-US" sz="2800" dirty="0" smtClean="0"/>
              <a:t>Increase</a:t>
            </a:r>
            <a:r>
              <a:rPr lang="en-US" sz="2800" dirty="0" smtClean="0"/>
              <a:t> Participation Rates</a:t>
            </a:r>
            <a:endParaRPr lang="en-US" sz="2800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937" y="2981325"/>
            <a:ext cx="17811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06362" y="922788"/>
            <a:ext cx="9145587" cy="527334"/>
          </a:xfrm>
        </p:spPr>
        <p:txBody>
          <a:bodyPr>
            <a:noAutofit/>
          </a:bodyPr>
          <a:lstStyle/>
          <a:p>
            <a:r>
              <a:rPr lang="en-US" sz="5400" dirty="0" smtClean="0"/>
              <a:t>Questions?</a:t>
            </a:r>
            <a:endParaRPr lang="en-US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" y="2677668"/>
            <a:ext cx="9143999" cy="2711783"/>
          </a:xfrm>
        </p:spPr>
        <p:txBody>
          <a:bodyPr>
            <a:normAutofit/>
          </a:bodyPr>
          <a:lstStyle/>
          <a:p>
            <a:pPr>
              <a:lnSpc>
                <a:spcPct val="134000"/>
              </a:lnSpc>
            </a:pPr>
            <a:r>
              <a:rPr lang="en-US" sz="2000" dirty="0"/>
              <a:t>Heather Church</a:t>
            </a:r>
          </a:p>
          <a:p>
            <a:pPr>
              <a:lnSpc>
                <a:spcPct val="134000"/>
              </a:lnSpc>
            </a:pPr>
            <a:r>
              <a:rPr lang="en-US" sz="2000" dirty="0"/>
              <a:t>Eastern Washington Materials Management Coordinator</a:t>
            </a:r>
          </a:p>
          <a:p>
            <a:pPr>
              <a:lnSpc>
                <a:spcPct val="134000"/>
              </a:lnSpc>
            </a:pPr>
            <a:r>
              <a:rPr lang="en-US" sz="2000" dirty="0" smtClean="0"/>
              <a:t>Heather.Church@ecy.wa.gov</a:t>
            </a:r>
            <a:endParaRPr lang="en-US" sz="2000" dirty="0"/>
          </a:p>
          <a:p>
            <a:pPr>
              <a:lnSpc>
                <a:spcPct val="134000"/>
              </a:lnSpc>
            </a:pPr>
            <a:r>
              <a:rPr lang="en-US" sz="2000" dirty="0"/>
              <a:t>Desk: (509) 329-3564</a:t>
            </a:r>
          </a:p>
          <a:p>
            <a:pPr>
              <a:lnSpc>
                <a:spcPct val="134000"/>
              </a:lnSpc>
            </a:pPr>
            <a:r>
              <a:rPr lang="en-US" sz="2000" dirty="0"/>
              <a:t>Cell: (509) 202-6946</a:t>
            </a:r>
          </a:p>
        </p:txBody>
      </p:sp>
      <p:sp>
        <p:nvSpPr>
          <p:cNvPr id="8" name="Rectangle 7"/>
          <p:cNvSpPr/>
          <p:nvPr/>
        </p:nvSpPr>
        <p:spPr>
          <a:xfrm>
            <a:off x="-794" y="1973565"/>
            <a:ext cx="9145588" cy="60220"/>
          </a:xfrm>
          <a:prstGeom prst="rect">
            <a:avLst/>
          </a:prstGeom>
          <a:solidFill>
            <a:srgbClr val="44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048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" y="1933268"/>
            <a:ext cx="9145587" cy="40297"/>
          </a:xfrm>
          <a:prstGeom prst="rect">
            <a:avLst/>
          </a:prstGeom>
          <a:solidFill>
            <a:srgbClr val="33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8" tIns="22864" rIns="45728" bIns="22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048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63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2270</TotalTime>
  <Words>203</Words>
  <Application>Microsoft Office PowerPoint</Application>
  <PresentationFormat>On-screen Show (4:3)</PresentationFormat>
  <Paragraphs>86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Arial</vt:lpstr>
      <vt:lpstr>Calibri</vt:lpstr>
      <vt:lpstr>Calibri Light</vt:lpstr>
      <vt:lpstr>Courier New</vt:lpstr>
      <vt:lpstr>Franklin Gothic Book</vt:lpstr>
      <vt:lpstr>Franklin Gothic Medium</vt:lpstr>
      <vt:lpstr>Roboto</vt:lpstr>
      <vt:lpstr>Roboto Medium</vt:lpstr>
      <vt:lpstr>Wingdings</vt:lpstr>
      <vt:lpstr>Office Theme</vt:lpstr>
      <vt:lpstr>Contents</vt:lpstr>
      <vt:lpstr>Recycling Markets Impacts Survey 2019</vt:lpstr>
      <vt:lpstr>We Heard You!</vt:lpstr>
      <vt:lpstr>59 Responding Jurisdictions</vt:lpstr>
      <vt:lpstr>Getting Somewhere…</vt:lpstr>
      <vt:lpstr>What’s Next?</vt:lpstr>
      <vt:lpstr>Questions?</vt:lpstr>
    </vt:vector>
  </TitlesOfParts>
  <Company>WA Department of Ecology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 Markets Impacts Survey 2019</dc:title>
  <dc:creator>Church, Heather (ECY)</dc:creator>
  <cp:lastModifiedBy>Church, Heather (ECY)</cp:lastModifiedBy>
  <cp:revision>16</cp:revision>
  <dcterms:created xsi:type="dcterms:W3CDTF">2019-10-30T22:58:03Z</dcterms:created>
  <dcterms:modified xsi:type="dcterms:W3CDTF">2020-01-22T15:49:38Z</dcterms:modified>
</cp:coreProperties>
</file>