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57" r:id="rId5"/>
    <p:sldId id="259" r:id="rId6"/>
    <p:sldId id="260" r:id="rId7"/>
    <p:sldId id="261" r:id="rId8"/>
    <p:sldId id="267" r:id="rId9"/>
    <p:sldId id="263" r:id="rId10"/>
    <p:sldId id="270" r:id="rId11"/>
    <p:sldId id="271" r:id="rId12"/>
    <p:sldId id="272" r:id="rId13"/>
    <p:sldId id="262" r:id="rId14"/>
    <p:sldId id="264" r:id="rId15"/>
    <p:sldId id="265" r:id="rId16"/>
    <p:sldId id="26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2C1EB-B052-ECCA-95F2-1177CAB0AA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AB441F-D4C8-4483-C8AB-4B36D01867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B40D7D-3361-8DB8-89AD-56897F0895C5}"/>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5" name="Footer Placeholder 4">
            <a:extLst>
              <a:ext uri="{FF2B5EF4-FFF2-40B4-BE49-F238E27FC236}">
                <a16:creationId xmlns:a16="http://schemas.microsoft.com/office/drawing/2014/main" id="{358F923B-BC08-72F4-6D3F-DEFC2EAADD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67A36F-52AB-C08D-A94F-DE358F0EA75A}"/>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1463447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45F29-F37A-4469-8DA9-775B29CE26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2223CA-A0DF-4C89-8535-0A665E4D1A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850A75-BEEC-1D45-4523-FB453CC2D75D}"/>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5" name="Footer Placeholder 4">
            <a:extLst>
              <a:ext uri="{FF2B5EF4-FFF2-40B4-BE49-F238E27FC236}">
                <a16:creationId xmlns:a16="http://schemas.microsoft.com/office/drawing/2014/main" id="{E0BB34B9-B843-0E9E-A8EB-05E7878B81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0492B9-6609-97DA-E2B7-F6A5ADABF52F}"/>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3022780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2F4F69-F210-43BE-DE0C-7EC2B9F6E1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0E2A5F-D740-FA3F-EC6B-FA7AE58FE5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4B7A97-1C9D-3574-12ED-168EB94169B2}"/>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5" name="Footer Placeholder 4">
            <a:extLst>
              <a:ext uri="{FF2B5EF4-FFF2-40B4-BE49-F238E27FC236}">
                <a16:creationId xmlns:a16="http://schemas.microsoft.com/office/drawing/2014/main" id="{D963F5B5-BED9-5E09-EC16-42E1D26D19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5EA9CF-32E0-EE27-7BF1-24B78F68CA02}"/>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1134906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38C6A-73C2-0B3D-7398-D26024190F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5E65CA-C693-B471-9949-391BAE531F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5EE1C3-4C51-4FE1-DEDA-7C6F2721D1C9}"/>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5" name="Footer Placeholder 4">
            <a:extLst>
              <a:ext uri="{FF2B5EF4-FFF2-40B4-BE49-F238E27FC236}">
                <a16:creationId xmlns:a16="http://schemas.microsoft.com/office/drawing/2014/main" id="{8F72B5E1-32BE-1B8B-A3D3-5A7043CE5F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6D4FF6-2439-9D58-32C7-7E35F8021333}"/>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1491283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FC326-1007-B5A2-9311-57C2089632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8B1A9B-82B4-8E43-F7A8-70294D84E7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5A5360B-4BFF-B876-4818-0178E7C7EE44}"/>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5" name="Footer Placeholder 4">
            <a:extLst>
              <a:ext uri="{FF2B5EF4-FFF2-40B4-BE49-F238E27FC236}">
                <a16:creationId xmlns:a16="http://schemas.microsoft.com/office/drawing/2014/main" id="{F306EA81-8C8C-08DD-2BF7-FCB635C96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87FD42-CACB-C09A-8639-1CD3E293D057}"/>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508702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71E75-9815-80BD-5ED6-D53FD34A59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FFC4F0-9DAD-F69C-1792-6535DBD443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72BE83-B481-DF35-00F4-AA074EBCB4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FCBD3B-E64B-6B86-7F72-86FBB475577A}"/>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6" name="Footer Placeholder 5">
            <a:extLst>
              <a:ext uri="{FF2B5EF4-FFF2-40B4-BE49-F238E27FC236}">
                <a16:creationId xmlns:a16="http://schemas.microsoft.com/office/drawing/2014/main" id="{35AC5FB7-8B24-EF96-633A-42A51499F7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0B7E7B-CA05-6FAC-8094-28C891EB22D2}"/>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1982389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C7EC5-ADCE-9136-B701-BB1D9E4F62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C6DF65-9E00-5C85-F9D9-D91D6FB426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ED979D-352F-55ED-3757-31EFAC7ED1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F4037C-7660-6F70-4312-8850A695CE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447845-9726-1779-AFDA-B55FB738C5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EB638DA-F3FF-0903-9444-9E4628847B9B}"/>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8" name="Footer Placeholder 7">
            <a:extLst>
              <a:ext uri="{FF2B5EF4-FFF2-40B4-BE49-F238E27FC236}">
                <a16:creationId xmlns:a16="http://schemas.microsoft.com/office/drawing/2014/main" id="{B4EDA053-BDE2-9F47-3167-C060F26399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70A837E-A60A-D762-1BE5-5F7287D02506}"/>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2775454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2D778-4873-33DA-4A94-5EEB30D0EC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377ADE-C016-4990-218A-EAB116CDE499}"/>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4" name="Footer Placeholder 3">
            <a:extLst>
              <a:ext uri="{FF2B5EF4-FFF2-40B4-BE49-F238E27FC236}">
                <a16:creationId xmlns:a16="http://schemas.microsoft.com/office/drawing/2014/main" id="{9ED52881-CC38-0A88-84F6-CD944835FA2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76C41E-7B16-08AA-6E48-669E69694E58}"/>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3912281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B607B0-5D9E-7D18-C512-DD5E814DC824}"/>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3" name="Footer Placeholder 2">
            <a:extLst>
              <a:ext uri="{FF2B5EF4-FFF2-40B4-BE49-F238E27FC236}">
                <a16:creationId xmlns:a16="http://schemas.microsoft.com/office/drawing/2014/main" id="{CB9DB5BA-C299-1965-B5B4-B8EB7B4C36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C6D92C-E730-6344-C3A4-C93158AB0636}"/>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1161353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8E42A-6144-BD92-72E8-D2B77D838C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0130D0-04FE-1893-BF30-BE127691C8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F6A024-C93F-4360-757E-6CBC9171CD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2F4617-19F0-1432-6307-582E316FB04C}"/>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6" name="Footer Placeholder 5">
            <a:extLst>
              <a:ext uri="{FF2B5EF4-FFF2-40B4-BE49-F238E27FC236}">
                <a16:creationId xmlns:a16="http://schemas.microsoft.com/office/drawing/2014/main" id="{F7A99643-FF5F-4504-323D-28C6778FDC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F13784-F60F-BAB5-2D18-8DB540D6DDB4}"/>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325131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6AB2C-78FE-B794-DA5E-7D7D39F5E2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441368-035F-1C3F-65D6-373CF04838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1D33EA-73A2-2970-44C9-52B18551AE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F4CEFB-582E-5052-2D1F-E99D9669D48E}"/>
              </a:ext>
            </a:extLst>
          </p:cNvPr>
          <p:cNvSpPr>
            <a:spLocks noGrp="1"/>
          </p:cNvSpPr>
          <p:nvPr>
            <p:ph type="dt" sz="half" idx="10"/>
          </p:nvPr>
        </p:nvSpPr>
        <p:spPr/>
        <p:txBody>
          <a:bodyPr/>
          <a:lstStyle/>
          <a:p>
            <a:fld id="{CA383385-97D4-4961-9730-752EF865646F}" type="datetimeFigureOut">
              <a:rPr lang="en-US" smtClean="0"/>
              <a:t>1/19/2023</a:t>
            </a:fld>
            <a:endParaRPr lang="en-US"/>
          </a:p>
        </p:txBody>
      </p:sp>
      <p:sp>
        <p:nvSpPr>
          <p:cNvPr id="6" name="Footer Placeholder 5">
            <a:extLst>
              <a:ext uri="{FF2B5EF4-FFF2-40B4-BE49-F238E27FC236}">
                <a16:creationId xmlns:a16="http://schemas.microsoft.com/office/drawing/2014/main" id="{2DB5BB37-085F-061E-05AC-B771F679F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A6D814-C8A5-BFC1-7255-F5217DF61E42}"/>
              </a:ext>
            </a:extLst>
          </p:cNvPr>
          <p:cNvSpPr>
            <a:spLocks noGrp="1"/>
          </p:cNvSpPr>
          <p:nvPr>
            <p:ph type="sldNum" sz="quarter" idx="12"/>
          </p:nvPr>
        </p:nvSpPr>
        <p:spPr/>
        <p:txBody>
          <a:bodyPr/>
          <a:lstStyle/>
          <a:p>
            <a:fld id="{1CA3C8EB-755C-453E-B5EE-F1D4F02BF6E1}" type="slidenum">
              <a:rPr lang="en-US" smtClean="0"/>
              <a:t>‹#›</a:t>
            </a:fld>
            <a:endParaRPr lang="en-US"/>
          </a:p>
        </p:txBody>
      </p:sp>
    </p:spTree>
    <p:extLst>
      <p:ext uri="{BB962C8B-B14F-4D97-AF65-F5344CB8AC3E}">
        <p14:creationId xmlns:p14="http://schemas.microsoft.com/office/powerpoint/2010/main" val="3382369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0EF088-D91F-B4F0-590F-21BE3E54E7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0E8550-F683-987E-2A46-A82C5E935A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DF55D2-B639-B077-80EE-A2A46FAD27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383385-97D4-4961-9730-752EF865646F}" type="datetimeFigureOut">
              <a:rPr lang="en-US" smtClean="0"/>
              <a:t>1/19/2023</a:t>
            </a:fld>
            <a:endParaRPr lang="en-US"/>
          </a:p>
        </p:txBody>
      </p:sp>
      <p:sp>
        <p:nvSpPr>
          <p:cNvPr id="5" name="Footer Placeholder 4">
            <a:extLst>
              <a:ext uri="{FF2B5EF4-FFF2-40B4-BE49-F238E27FC236}">
                <a16:creationId xmlns:a16="http://schemas.microsoft.com/office/drawing/2014/main" id="{19861A2E-EB7E-822D-6385-DBE502F0C0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E1915A-94A4-2F04-F05E-A7942EA08C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3C8EB-755C-453E-B5EE-F1D4F02BF6E1}" type="slidenum">
              <a:rPr lang="en-US" smtClean="0"/>
              <a:t>‹#›</a:t>
            </a:fld>
            <a:endParaRPr lang="en-US"/>
          </a:p>
        </p:txBody>
      </p:sp>
    </p:spTree>
    <p:extLst>
      <p:ext uri="{BB962C8B-B14F-4D97-AF65-F5344CB8AC3E}">
        <p14:creationId xmlns:p14="http://schemas.microsoft.com/office/powerpoint/2010/main" val="420957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app.leg.wa.gov/RCW/default.aspx?cite=90.82.100" TargetMode="External"/><Relationship Id="rId2" Type="http://schemas.openxmlformats.org/officeDocument/2006/relationships/hyperlink" Target="http://app.leg.wa.gov/RCW/default.aspx?cite=90.82.07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C6B16EA-52CD-667E-05CA-C3F5B00176AB}"/>
              </a:ext>
            </a:extLst>
          </p:cNvPr>
          <p:cNvSpPr txBox="1"/>
          <p:nvPr/>
        </p:nvSpPr>
        <p:spPr>
          <a:xfrm>
            <a:off x="1439662" y="612844"/>
            <a:ext cx="9312675" cy="5878532"/>
          </a:xfrm>
          <a:prstGeom prst="rect">
            <a:avLst/>
          </a:prstGeom>
          <a:noFill/>
        </p:spPr>
        <p:txBody>
          <a:bodyPr wrap="square" rtlCol="0">
            <a:spAutoFit/>
          </a:bodyPr>
          <a:lstStyle/>
          <a:p>
            <a:r>
              <a:rPr lang="en-US" sz="3200" b="1" dirty="0"/>
              <a:t>Where does public interest apply in water law?</a:t>
            </a:r>
          </a:p>
          <a:p>
            <a:endParaRPr lang="en-US" sz="2400" dirty="0"/>
          </a:p>
          <a:p>
            <a:r>
              <a:rPr lang="en-US" sz="3200" b="1" dirty="0"/>
              <a:t>1.  New appropriations.</a:t>
            </a:r>
          </a:p>
          <a:p>
            <a:r>
              <a:rPr lang="en-US" sz="2400" b="0" i="0" dirty="0">
                <a:solidFill>
                  <a:srgbClr val="000000"/>
                </a:solidFill>
                <a:effectLst/>
              </a:rPr>
              <a:t>RCW 90.03.290 (3) The department shall make and file as part of the record in the matter, written findings of fact concerning all things investigated, and if it shall find that there is water available for appropriation for a beneficial use, and the appropriation thereof as proposed in the application will </a:t>
            </a:r>
            <a:r>
              <a:rPr lang="en-US" sz="2400" b="1" i="1" dirty="0">
                <a:solidFill>
                  <a:srgbClr val="000000"/>
                </a:solidFill>
                <a:effectLst/>
              </a:rPr>
              <a:t>not impair existing rights or be detrimental to the public welfare</a:t>
            </a:r>
            <a:r>
              <a:rPr lang="en-US" sz="2400" b="0" i="0" dirty="0">
                <a:solidFill>
                  <a:srgbClr val="000000"/>
                </a:solidFill>
                <a:effectLst/>
              </a:rPr>
              <a:t>, it shall issue a permit…</a:t>
            </a:r>
          </a:p>
          <a:p>
            <a:endParaRPr lang="en-US" sz="2400" dirty="0">
              <a:solidFill>
                <a:srgbClr val="000000"/>
              </a:solidFill>
            </a:endParaRPr>
          </a:p>
          <a:p>
            <a:r>
              <a:rPr lang="en-US" sz="2400" dirty="0">
                <a:solidFill>
                  <a:srgbClr val="000000"/>
                </a:solidFill>
              </a:rPr>
              <a:t>4 Part Test:</a:t>
            </a:r>
          </a:p>
          <a:p>
            <a:pPr marL="742950" lvl="1" indent="-285750">
              <a:buFont typeface="Arial" panose="020B0604020202020204" pitchFamily="34" charset="0"/>
              <a:buChar char="•"/>
            </a:pPr>
            <a:r>
              <a:rPr lang="en-US" sz="2400" dirty="0">
                <a:solidFill>
                  <a:srgbClr val="000000"/>
                </a:solidFill>
              </a:rPr>
              <a:t>Water is available</a:t>
            </a:r>
          </a:p>
          <a:p>
            <a:pPr marL="742950" lvl="1" indent="-285750">
              <a:buFont typeface="Arial" panose="020B0604020202020204" pitchFamily="34" charset="0"/>
              <a:buChar char="•"/>
            </a:pPr>
            <a:r>
              <a:rPr lang="en-US" sz="2400" dirty="0">
                <a:solidFill>
                  <a:srgbClr val="000000"/>
                </a:solidFill>
              </a:rPr>
              <a:t>Proposed use is a beneficial use</a:t>
            </a:r>
          </a:p>
          <a:p>
            <a:pPr marL="742950" lvl="1" indent="-285750">
              <a:buFont typeface="Arial" panose="020B0604020202020204" pitchFamily="34" charset="0"/>
              <a:buChar char="•"/>
            </a:pPr>
            <a:r>
              <a:rPr lang="en-US" sz="2400" dirty="0">
                <a:solidFill>
                  <a:srgbClr val="000000"/>
                </a:solidFill>
              </a:rPr>
              <a:t>Proposed use will not impair an existing right</a:t>
            </a:r>
          </a:p>
          <a:p>
            <a:pPr marL="742950" lvl="1" indent="-285750">
              <a:buFont typeface="Arial" panose="020B0604020202020204" pitchFamily="34" charset="0"/>
              <a:buChar char="•"/>
            </a:pPr>
            <a:r>
              <a:rPr lang="en-US" sz="2400" dirty="0">
                <a:solidFill>
                  <a:srgbClr val="000000"/>
                </a:solidFill>
              </a:rPr>
              <a:t>Proposed use is not detrimental to the public welfare</a:t>
            </a:r>
            <a:endParaRPr lang="en-US" sz="2400" dirty="0"/>
          </a:p>
        </p:txBody>
      </p:sp>
    </p:spTree>
    <p:extLst>
      <p:ext uri="{BB962C8B-B14F-4D97-AF65-F5344CB8AC3E}">
        <p14:creationId xmlns:p14="http://schemas.microsoft.com/office/powerpoint/2010/main" val="4250752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1642654"/>
            <a:ext cx="9312675" cy="3539430"/>
          </a:xfrm>
          <a:prstGeom prst="rect">
            <a:avLst/>
          </a:prstGeom>
          <a:noFill/>
        </p:spPr>
        <p:txBody>
          <a:bodyPr wrap="square" rtlCol="0">
            <a:spAutoFit/>
          </a:bodyPr>
          <a:lstStyle/>
          <a:p>
            <a:r>
              <a:rPr lang="en-US" sz="3200" b="1" dirty="0"/>
              <a:t>4. </a:t>
            </a:r>
            <a:r>
              <a:rPr lang="en-US" sz="3200" b="1" i="0" dirty="0">
                <a:solidFill>
                  <a:srgbClr val="000000"/>
                </a:solidFill>
                <a:effectLst/>
              </a:rPr>
              <a:t>Interties</a:t>
            </a:r>
          </a:p>
          <a:p>
            <a:endParaRPr lang="en-US" sz="2400" b="1" dirty="0"/>
          </a:p>
          <a:p>
            <a:r>
              <a:rPr lang="en-US" sz="2400" b="0" i="0" dirty="0">
                <a:solidFill>
                  <a:srgbClr val="000000"/>
                </a:solidFill>
                <a:effectLst/>
              </a:rPr>
              <a:t>RCW 90.03.383 The legislature </a:t>
            </a:r>
            <a:r>
              <a:rPr lang="en-US" sz="2400" b="1" i="1" dirty="0">
                <a:solidFill>
                  <a:srgbClr val="000000"/>
                </a:solidFill>
                <a:effectLst/>
              </a:rPr>
              <a:t>finds that it is in the public interest </a:t>
            </a:r>
            <a:r>
              <a:rPr lang="en-US" sz="2400" b="0" i="0" dirty="0">
                <a:solidFill>
                  <a:srgbClr val="000000"/>
                </a:solidFill>
                <a:effectLst/>
              </a:rPr>
              <a:t>to recognize interties existing and in use as of January 1, 1991, and to have associated water rights modified by the department of ecology to reflect current use of water through those interties, pursuant to subsection (3) of this section. The legislature further </a:t>
            </a:r>
            <a:r>
              <a:rPr lang="en-US" sz="2400" b="1" i="1" dirty="0">
                <a:solidFill>
                  <a:srgbClr val="000000"/>
                </a:solidFill>
                <a:effectLst/>
              </a:rPr>
              <a:t>finds it in the public interest </a:t>
            </a:r>
            <a:r>
              <a:rPr lang="en-US" sz="2400" b="0" i="0" dirty="0">
                <a:solidFill>
                  <a:srgbClr val="000000"/>
                </a:solidFill>
                <a:effectLst/>
              </a:rPr>
              <a:t>to develop a coordinated process to review proposals for interties commencing use after January 1, 1991.</a:t>
            </a:r>
            <a:endParaRPr lang="en-US" sz="2400" dirty="0">
              <a:solidFill>
                <a:srgbClr val="000000"/>
              </a:solidFill>
            </a:endParaRPr>
          </a:p>
        </p:txBody>
      </p:sp>
    </p:spTree>
    <p:extLst>
      <p:ext uri="{BB962C8B-B14F-4D97-AF65-F5344CB8AC3E}">
        <p14:creationId xmlns:p14="http://schemas.microsoft.com/office/powerpoint/2010/main" val="1652619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1642654"/>
            <a:ext cx="9312675" cy="3539430"/>
          </a:xfrm>
          <a:prstGeom prst="rect">
            <a:avLst/>
          </a:prstGeom>
          <a:noFill/>
        </p:spPr>
        <p:txBody>
          <a:bodyPr wrap="square" rtlCol="0">
            <a:spAutoFit/>
          </a:bodyPr>
          <a:lstStyle/>
          <a:p>
            <a:r>
              <a:rPr lang="en-US" sz="3200" b="1" dirty="0"/>
              <a:t>4. </a:t>
            </a:r>
            <a:r>
              <a:rPr lang="en-US" sz="3200" b="1" i="0" dirty="0">
                <a:solidFill>
                  <a:srgbClr val="000000"/>
                </a:solidFill>
                <a:effectLst/>
              </a:rPr>
              <a:t>Stormwater control facilities.</a:t>
            </a:r>
          </a:p>
          <a:p>
            <a:endParaRPr lang="en-US" sz="2400" b="1" dirty="0"/>
          </a:p>
          <a:p>
            <a:r>
              <a:rPr lang="en-US" sz="2400" b="0" i="0" dirty="0">
                <a:solidFill>
                  <a:srgbClr val="000000"/>
                </a:solidFill>
                <a:effectLst/>
              </a:rPr>
              <a:t>RCW 90.03.500 The legislature finds that increasing the surface water or stormwater accumulation on or flow over real property, beyond that which naturally occurs on the real property, may cause severe damage to the real property and limit the gainful use or enjoyment of the real property, resulting in a tort, nuisance, or taking.  The </a:t>
            </a:r>
            <a:r>
              <a:rPr lang="en-US" sz="2400" b="1" i="1" dirty="0">
                <a:solidFill>
                  <a:srgbClr val="000000"/>
                </a:solidFill>
                <a:effectLst/>
              </a:rPr>
              <a:t>legislature finds that it is in the public interest</a:t>
            </a:r>
            <a:r>
              <a:rPr lang="en-US" sz="2400" b="0" i="0" dirty="0">
                <a:solidFill>
                  <a:srgbClr val="000000"/>
                </a:solidFill>
                <a:effectLst/>
              </a:rPr>
              <a:t> to permit the construction and operation of public improvements to lessen the damage. </a:t>
            </a:r>
            <a:endParaRPr lang="en-US" sz="2400" dirty="0">
              <a:solidFill>
                <a:srgbClr val="000000"/>
              </a:solidFill>
            </a:endParaRPr>
          </a:p>
        </p:txBody>
      </p:sp>
    </p:spTree>
    <p:extLst>
      <p:ext uri="{BB962C8B-B14F-4D97-AF65-F5344CB8AC3E}">
        <p14:creationId xmlns:p14="http://schemas.microsoft.com/office/powerpoint/2010/main" val="1094557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1642654"/>
            <a:ext cx="9312675" cy="2062103"/>
          </a:xfrm>
          <a:prstGeom prst="rect">
            <a:avLst/>
          </a:prstGeom>
          <a:noFill/>
        </p:spPr>
        <p:txBody>
          <a:bodyPr wrap="square" rtlCol="0">
            <a:spAutoFit/>
          </a:bodyPr>
          <a:lstStyle/>
          <a:p>
            <a:r>
              <a:rPr lang="en-US" sz="3200" b="1" dirty="0"/>
              <a:t>4. </a:t>
            </a:r>
            <a:r>
              <a:rPr lang="en-US" sz="3200" b="1" i="0" dirty="0">
                <a:solidFill>
                  <a:srgbClr val="000000"/>
                </a:solidFill>
                <a:effectLst/>
              </a:rPr>
              <a:t>Expedited permit processing.</a:t>
            </a:r>
          </a:p>
          <a:p>
            <a:endParaRPr lang="en-US" sz="2400" b="1" dirty="0"/>
          </a:p>
          <a:p>
            <a:r>
              <a:rPr lang="en-US" sz="2400" b="0" i="0" dirty="0">
                <a:solidFill>
                  <a:srgbClr val="000000"/>
                </a:solidFill>
                <a:effectLst/>
              </a:rPr>
              <a:t>RCW 90.03.655 (2) If the conditions of subsection (1) of this section have been met and </a:t>
            </a:r>
            <a:r>
              <a:rPr lang="en-US" sz="2400" b="1" i="1" dirty="0">
                <a:solidFill>
                  <a:srgbClr val="000000"/>
                </a:solidFill>
                <a:effectLst/>
              </a:rPr>
              <a:t>the department determines that the public interest </a:t>
            </a:r>
            <a:r>
              <a:rPr lang="en-US" sz="2400" b="0" i="0" dirty="0">
                <a:solidFill>
                  <a:srgbClr val="000000"/>
                </a:solidFill>
                <a:effectLst/>
              </a:rPr>
              <a:t>is best served by expediting applications within a water source... </a:t>
            </a:r>
            <a:endParaRPr lang="en-US" sz="2400" dirty="0">
              <a:solidFill>
                <a:srgbClr val="000000"/>
              </a:solidFill>
            </a:endParaRPr>
          </a:p>
        </p:txBody>
      </p:sp>
    </p:spTree>
    <p:extLst>
      <p:ext uri="{BB962C8B-B14F-4D97-AF65-F5344CB8AC3E}">
        <p14:creationId xmlns:p14="http://schemas.microsoft.com/office/powerpoint/2010/main" val="1759912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612844"/>
            <a:ext cx="9312675" cy="4647426"/>
          </a:xfrm>
          <a:prstGeom prst="rect">
            <a:avLst/>
          </a:prstGeom>
          <a:noFill/>
        </p:spPr>
        <p:txBody>
          <a:bodyPr wrap="square" rtlCol="0">
            <a:spAutoFit/>
          </a:bodyPr>
          <a:lstStyle/>
          <a:p>
            <a:r>
              <a:rPr lang="en-US" sz="3200" b="1" i="0" dirty="0">
                <a:solidFill>
                  <a:srgbClr val="000000"/>
                </a:solidFill>
                <a:effectLst/>
              </a:rPr>
              <a:t>Other considerations</a:t>
            </a:r>
          </a:p>
          <a:p>
            <a:endParaRPr lang="en-US" sz="2400" b="1" dirty="0"/>
          </a:p>
          <a:p>
            <a:r>
              <a:rPr lang="en-US" sz="2400" b="0" i="0" dirty="0">
                <a:solidFill>
                  <a:srgbClr val="000000"/>
                </a:solidFill>
                <a:effectLst/>
              </a:rPr>
              <a:t>RCW 90.54.020 (3) The quality of the natural environment shall be protected and, where possible, enhanced as follows:</a:t>
            </a:r>
          </a:p>
          <a:p>
            <a:pPr indent="457200" algn="l"/>
            <a:r>
              <a:rPr lang="en-US" sz="2400" b="0" i="0" dirty="0">
                <a:solidFill>
                  <a:srgbClr val="000000"/>
                </a:solidFill>
                <a:effectLst/>
              </a:rPr>
              <a:t>(a) Perennial rivers and streams of the state shall be retained with base flows necessary to provide for preservation of wildlife, fish, scenic, aesthetic and other environmental values, and navigational values. Lakes and ponds shall be retained substantially in their natural condition. </a:t>
            </a:r>
            <a:r>
              <a:rPr lang="en-US" sz="2400" b="1" i="1" dirty="0">
                <a:solidFill>
                  <a:srgbClr val="000000"/>
                </a:solidFill>
                <a:effectLst/>
              </a:rPr>
              <a:t>Withdrawals of water which would conflict therewith shall be authorized only in those situations where it is clear that overriding considerations of the public interest will be served.</a:t>
            </a:r>
          </a:p>
          <a:p>
            <a:endParaRPr lang="en-US" sz="2400" b="1" i="1" dirty="0">
              <a:solidFill>
                <a:srgbClr val="000000"/>
              </a:solidFill>
            </a:endParaRPr>
          </a:p>
        </p:txBody>
      </p:sp>
    </p:spTree>
    <p:extLst>
      <p:ext uri="{BB962C8B-B14F-4D97-AF65-F5344CB8AC3E}">
        <p14:creationId xmlns:p14="http://schemas.microsoft.com/office/powerpoint/2010/main" val="3978917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612844"/>
            <a:ext cx="9312675" cy="6124754"/>
          </a:xfrm>
          <a:prstGeom prst="rect">
            <a:avLst/>
          </a:prstGeom>
          <a:noFill/>
        </p:spPr>
        <p:txBody>
          <a:bodyPr wrap="square" rtlCol="0">
            <a:spAutoFit/>
          </a:bodyPr>
          <a:lstStyle/>
          <a:p>
            <a:r>
              <a:rPr lang="en-US" sz="3200" b="1" i="0" dirty="0">
                <a:solidFill>
                  <a:srgbClr val="000000"/>
                </a:solidFill>
                <a:effectLst/>
              </a:rPr>
              <a:t>Questions for project:</a:t>
            </a:r>
          </a:p>
          <a:p>
            <a:endParaRPr lang="en-US" sz="2400" b="1" dirty="0"/>
          </a:p>
          <a:p>
            <a:r>
              <a:rPr lang="en-US" sz="2400" b="1" i="0" dirty="0">
                <a:solidFill>
                  <a:srgbClr val="000000"/>
                </a:solidFill>
                <a:effectLst/>
              </a:rPr>
              <a:t>1. Other states</a:t>
            </a:r>
          </a:p>
          <a:p>
            <a:pPr marL="342900" indent="-342900">
              <a:buFont typeface="Arial" panose="020B0604020202020204" pitchFamily="34" charset="0"/>
              <a:buChar char="•"/>
            </a:pPr>
            <a:r>
              <a:rPr lang="en-US" sz="2400" b="0" i="0" dirty="0">
                <a:solidFill>
                  <a:srgbClr val="000000"/>
                </a:solidFill>
                <a:effectLst/>
              </a:rPr>
              <a:t>How is public interest used by other Western States in water allocation?</a:t>
            </a:r>
          </a:p>
          <a:p>
            <a:pPr marL="342900" indent="-342900">
              <a:buFont typeface="Arial" panose="020B0604020202020204" pitchFamily="34" charset="0"/>
              <a:buChar char="•"/>
            </a:pPr>
            <a:r>
              <a:rPr lang="en-US" sz="2400" dirty="0">
                <a:solidFill>
                  <a:srgbClr val="000000"/>
                </a:solidFill>
              </a:rPr>
              <a:t>How is public interest determined (factors, process, </a:t>
            </a:r>
            <a:r>
              <a:rPr lang="en-US" sz="2400" dirty="0" err="1">
                <a:solidFill>
                  <a:srgbClr val="000000"/>
                </a:solidFill>
              </a:rPr>
              <a:t>etc</a:t>
            </a:r>
            <a:r>
              <a:rPr lang="en-US" sz="2400" dirty="0">
                <a:solidFill>
                  <a:srgbClr val="000000"/>
                </a:solidFill>
              </a:rPr>
              <a:t>) by other Western States in water allocation?</a:t>
            </a:r>
          </a:p>
          <a:p>
            <a:pPr marL="342900" indent="-342900">
              <a:buFont typeface="Arial" panose="020B0604020202020204" pitchFamily="34" charset="0"/>
              <a:buChar char="•"/>
            </a:pPr>
            <a:r>
              <a:rPr lang="en-US" sz="2400" dirty="0">
                <a:solidFill>
                  <a:srgbClr val="000000"/>
                </a:solidFill>
              </a:rPr>
              <a:t>Does it work well?  Do those people engaged with implementing those standards/requirements have input or feedback on how to make improvements on their use of public interest?</a:t>
            </a:r>
          </a:p>
          <a:p>
            <a:pPr marL="342900" indent="-342900">
              <a:buFont typeface="Arial" panose="020B0604020202020204" pitchFamily="34" charset="0"/>
              <a:buChar char="•"/>
            </a:pPr>
            <a:endParaRPr lang="en-US" sz="2400" dirty="0">
              <a:solidFill>
                <a:srgbClr val="000000"/>
              </a:solidFill>
              <a:effectLst/>
            </a:endParaRPr>
          </a:p>
          <a:p>
            <a:pPr marL="342900" indent="-342900">
              <a:buFont typeface="Arial" panose="020B0604020202020204" pitchFamily="34" charset="0"/>
              <a:buChar char="•"/>
            </a:pPr>
            <a:r>
              <a:rPr lang="en-US" sz="2400" b="1" u="sng" dirty="0">
                <a:solidFill>
                  <a:srgbClr val="000000"/>
                </a:solidFill>
                <a:effectLst/>
              </a:rPr>
              <a:t>Note: </a:t>
            </a:r>
            <a:r>
              <a:rPr lang="en-US" sz="2400" dirty="0">
                <a:solidFill>
                  <a:srgbClr val="000000"/>
                </a:solidFill>
                <a:effectLst/>
              </a:rPr>
              <a:t>We want you to not focus on Legislative statements about declaring public interest, but more about the agency’s role</a:t>
            </a:r>
            <a:r>
              <a:rPr lang="en-US" sz="2400" dirty="0">
                <a:solidFill>
                  <a:srgbClr val="000000"/>
                </a:solidFill>
              </a:rPr>
              <a:t> in defining and process for assessing public interest.</a:t>
            </a:r>
            <a:endParaRPr lang="en-US" sz="2400" dirty="0">
              <a:solidFill>
                <a:srgbClr val="000000"/>
              </a:solidFill>
              <a:effectLst/>
            </a:endParaRPr>
          </a:p>
          <a:p>
            <a:pPr marL="342900" indent="-342900">
              <a:buFont typeface="Arial" panose="020B0604020202020204" pitchFamily="34" charset="0"/>
              <a:buChar char="•"/>
            </a:pPr>
            <a:endParaRPr lang="en-US" sz="2400" dirty="0">
              <a:solidFill>
                <a:srgbClr val="000000"/>
              </a:solidFill>
              <a:effectLst/>
            </a:endParaRPr>
          </a:p>
          <a:p>
            <a:endParaRPr lang="en-US" sz="2400" b="1" i="1" dirty="0">
              <a:solidFill>
                <a:srgbClr val="000000"/>
              </a:solidFill>
            </a:endParaRPr>
          </a:p>
        </p:txBody>
      </p:sp>
    </p:spTree>
    <p:extLst>
      <p:ext uri="{BB962C8B-B14F-4D97-AF65-F5344CB8AC3E}">
        <p14:creationId xmlns:p14="http://schemas.microsoft.com/office/powerpoint/2010/main" val="1075698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612844"/>
            <a:ext cx="9312675" cy="5386090"/>
          </a:xfrm>
          <a:prstGeom prst="rect">
            <a:avLst/>
          </a:prstGeom>
          <a:noFill/>
        </p:spPr>
        <p:txBody>
          <a:bodyPr wrap="square" rtlCol="0">
            <a:spAutoFit/>
          </a:bodyPr>
          <a:lstStyle/>
          <a:p>
            <a:r>
              <a:rPr lang="en-US" sz="3200" b="1" i="0" dirty="0">
                <a:solidFill>
                  <a:srgbClr val="000000"/>
                </a:solidFill>
                <a:effectLst/>
              </a:rPr>
              <a:t>Questions for project:</a:t>
            </a:r>
          </a:p>
          <a:p>
            <a:endParaRPr lang="en-US" sz="2400" b="1" dirty="0"/>
          </a:p>
          <a:p>
            <a:r>
              <a:rPr lang="en-US" sz="2400" b="1" dirty="0"/>
              <a:t>2. In Washington</a:t>
            </a:r>
            <a:endParaRPr lang="en-US" sz="2400" b="0" i="0" dirty="0">
              <a:solidFill>
                <a:srgbClr val="000000"/>
              </a:solidFill>
              <a:effectLst/>
            </a:endParaRPr>
          </a:p>
          <a:p>
            <a:pPr marL="342900" indent="-342900">
              <a:buFont typeface="Arial" panose="020B0604020202020204" pitchFamily="34" charset="0"/>
              <a:buChar char="•"/>
            </a:pPr>
            <a:r>
              <a:rPr lang="en-US" sz="2400" dirty="0">
                <a:solidFill>
                  <a:srgbClr val="000000"/>
                </a:solidFill>
                <a:effectLst/>
              </a:rPr>
              <a:t>Are there other WA natural resource management references to public interest and if so, how is that defined/determined?</a:t>
            </a:r>
          </a:p>
          <a:p>
            <a:pPr marL="342900" indent="-342900">
              <a:buFont typeface="Arial" panose="020B0604020202020204" pitchFamily="34" charset="0"/>
              <a:buChar char="•"/>
            </a:pPr>
            <a:r>
              <a:rPr lang="en-US" sz="2400" dirty="0">
                <a:solidFill>
                  <a:srgbClr val="000000"/>
                </a:solidFill>
              </a:rPr>
              <a:t>Is there anything from topics outside of natural resource management that would be useful for our understanding of public interest?</a:t>
            </a:r>
            <a:endParaRPr lang="en-US" sz="2400" dirty="0">
              <a:solidFill>
                <a:srgbClr val="000000"/>
              </a:solidFill>
              <a:effectLst/>
            </a:endParaRPr>
          </a:p>
          <a:p>
            <a:pPr marL="342900" indent="-342900">
              <a:buFont typeface="Arial" panose="020B0604020202020204" pitchFamily="34" charset="0"/>
              <a:buChar char="•"/>
            </a:pPr>
            <a:r>
              <a:rPr lang="en-US" sz="2400" dirty="0">
                <a:solidFill>
                  <a:srgbClr val="000000"/>
                </a:solidFill>
                <a:effectLst/>
              </a:rPr>
              <a:t>How do WA water resource interests define public interest?  Is there any commonality or do they all define it specific to their interests?</a:t>
            </a:r>
          </a:p>
          <a:p>
            <a:pPr marL="342900" indent="-342900">
              <a:buFont typeface="Arial" panose="020B0604020202020204" pitchFamily="34" charset="0"/>
              <a:buChar char="•"/>
            </a:pPr>
            <a:endParaRPr lang="en-US" sz="2400" dirty="0">
              <a:solidFill>
                <a:srgbClr val="000000"/>
              </a:solidFill>
              <a:effectLst/>
            </a:endParaRPr>
          </a:p>
          <a:p>
            <a:pPr marL="342900" indent="-342900">
              <a:buFont typeface="Arial" panose="020B0604020202020204" pitchFamily="34" charset="0"/>
              <a:buChar char="•"/>
            </a:pPr>
            <a:r>
              <a:rPr lang="en-US" sz="2400" b="1" u="sng" dirty="0">
                <a:solidFill>
                  <a:srgbClr val="000000"/>
                </a:solidFill>
                <a:effectLst/>
              </a:rPr>
              <a:t>Note: </a:t>
            </a:r>
            <a:r>
              <a:rPr lang="en-US" sz="2400" dirty="0">
                <a:solidFill>
                  <a:srgbClr val="000000"/>
                </a:solidFill>
                <a:effectLst/>
              </a:rPr>
              <a:t>We want you to not focus on Legislative statements about declaring public interest, but more about the Department of Ecology’s role.</a:t>
            </a:r>
          </a:p>
          <a:p>
            <a:endParaRPr lang="en-US" sz="2400" b="1" i="1" dirty="0">
              <a:solidFill>
                <a:srgbClr val="000000"/>
              </a:solidFill>
            </a:endParaRPr>
          </a:p>
        </p:txBody>
      </p:sp>
    </p:spTree>
    <p:extLst>
      <p:ext uri="{BB962C8B-B14F-4D97-AF65-F5344CB8AC3E}">
        <p14:creationId xmlns:p14="http://schemas.microsoft.com/office/powerpoint/2010/main" val="708187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612844"/>
            <a:ext cx="9312675" cy="4278094"/>
          </a:xfrm>
          <a:prstGeom prst="rect">
            <a:avLst/>
          </a:prstGeom>
          <a:noFill/>
        </p:spPr>
        <p:txBody>
          <a:bodyPr wrap="square" rtlCol="0">
            <a:spAutoFit/>
          </a:bodyPr>
          <a:lstStyle/>
          <a:p>
            <a:r>
              <a:rPr lang="en-US" sz="3200" b="1" i="0" dirty="0">
                <a:solidFill>
                  <a:srgbClr val="000000"/>
                </a:solidFill>
                <a:effectLst/>
              </a:rPr>
              <a:t>Questions for project:</a:t>
            </a:r>
          </a:p>
          <a:p>
            <a:endParaRPr lang="en-US" sz="2400" b="1" dirty="0"/>
          </a:p>
          <a:p>
            <a:r>
              <a:rPr lang="en-US" sz="2400" b="1" dirty="0"/>
              <a:t>3. Public interest vs. public trust doctrine</a:t>
            </a:r>
            <a:endParaRPr lang="en-US" sz="2400" b="0" i="0" dirty="0">
              <a:solidFill>
                <a:srgbClr val="000000"/>
              </a:solidFill>
              <a:effectLst/>
            </a:endParaRPr>
          </a:p>
          <a:p>
            <a:pPr marL="342900" indent="-342900">
              <a:buFont typeface="Arial" panose="020B0604020202020204" pitchFamily="34" charset="0"/>
              <a:buChar char="•"/>
            </a:pPr>
            <a:r>
              <a:rPr lang="en-US" sz="2400" dirty="0">
                <a:solidFill>
                  <a:srgbClr val="000000"/>
                </a:solidFill>
                <a:effectLst/>
              </a:rPr>
              <a:t>The Water Law article from Rachel Paschal Osborn connects public interest to public trust doctrine.</a:t>
            </a:r>
          </a:p>
          <a:p>
            <a:pPr marL="342900" indent="-342900">
              <a:buFont typeface="Arial" panose="020B0604020202020204" pitchFamily="34" charset="0"/>
              <a:buChar char="•"/>
            </a:pPr>
            <a:r>
              <a:rPr lang="en-US" sz="2400" dirty="0">
                <a:solidFill>
                  <a:srgbClr val="000000"/>
                </a:solidFill>
                <a:effectLst/>
              </a:rPr>
              <a:t>Is this how other states consider public interest?</a:t>
            </a:r>
          </a:p>
          <a:p>
            <a:pPr marL="342900" indent="-342900">
              <a:buFont typeface="Arial" panose="020B0604020202020204" pitchFamily="34" charset="0"/>
              <a:buChar char="•"/>
            </a:pPr>
            <a:r>
              <a:rPr lang="en-US" sz="2400" dirty="0">
                <a:solidFill>
                  <a:srgbClr val="000000"/>
                </a:solidFill>
              </a:rPr>
              <a:t>Is this how other water resources interests in WA consider public interest? </a:t>
            </a:r>
          </a:p>
          <a:p>
            <a:pPr marL="342900" indent="-342900">
              <a:buFont typeface="Arial" panose="020B0604020202020204" pitchFamily="34" charset="0"/>
              <a:buChar char="•"/>
            </a:pPr>
            <a:r>
              <a:rPr lang="en-US" sz="2400" dirty="0">
                <a:solidFill>
                  <a:srgbClr val="000000"/>
                </a:solidFill>
                <a:effectLst/>
              </a:rPr>
              <a:t>Is there anything </a:t>
            </a:r>
            <a:r>
              <a:rPr lang="en-US" sz="2400" dirty="0">
                <a:solidFill>
                  <a:srgbClr val="000000"/>
                </a:solidFill>
              </a:rPr>
              <a:t>in the academic literature to support a direct connection of public interest and the public trust doctrine? </a:t>
            </a:r>
            <a:endParaRPr lang="en-US" sz="2400" dirty="0">
              <a:solidFill>
                <a:srgbClr val="000000"/>
              </a:solidFill>
              <a:effectLst/>
            </a:endParaRPr>
          </a:p>
          <a:p>
            <a:endParaRPr lang="en-US" sz="2400" b="1" i="1" dirty="0">
              <a:solidFill>
                <a:srgbClr val="000000"/>
              </a:solidFill>
            </a:endParaRPr>
          </a:p>
        </p:txBody>
      </p:sp>
    </p:spTree>
    <p:extLst>
      <p:ext uri="{BB962C8B-B14F-4D97-AF65-F5344CB8AC3E}">
        <p14:creationId xmlns:p14="http://schemas.microsoft.com/office/powerpoint/2010/main" val="3130468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1296424"/>
            <a:ext cx="9312675" cy="2662267"/>
          </a:xfrm>
          <a:prstGeom prst="rect">
            <a:avLst/>
          </a:prstGeom>
          <a:noFill/>
        </p:spPr>
        <p:txBody>
          <a:bodyPr wrap="square" rtlCol="0">
            <a:spAutoFit/>
          </a:bodyPr>
          <a:lstStyle/>
          <a:p>
            <a:r>
              <a:rPr lang="en-US" sz="3200" b="1" i="0" dirty="0">
                <a:solidFill>
                  <a:srgbClr val="000000"/>
                </a:solidFill>
                <a:effectLst/>
              </a:rPr>
              <a:t>New appropriations - process</a:t>
            </a:r>
          </a:p>
          <a:p>
            <a:pPr algn="l">
              <a:spcBef>
                <a:spcPts val="1800"/>
              </a:spcBef>
              <a:spcAft>
                <a:spcPts val="1800"/>
              </a:spcAft>
            </a:pPr>
            <a:r>
              <a:rPr lang="en-US" sz="2400" b="0" i="0" dirty="0">
                <a:solidFill>
                  <a:srgbClr val="000000"/>
                </a:solidFill>
                <a:effectLst/>
              </a:rPr>
              <a:t>RCW 90.03.290 If it is proposed to appropriate water for the purpose of power development, the department shall investigate, determine and find </a:t>
            </a:r>
            <a:r>
              <a:rPr lang="en-US" sz="2400" b="1" i="1" dirty="0">
                <a:solidFill>
                  <a:srgbClr val="000000"/>
                </a:solidFill>
                <a:effectLst/>
              </a:rPr>
              <a:t>whether the proposed development is likely to prove detrimental to the public interest</a:t>
            </a:r>
            <a:r>
              <a:rPr lang="en-US" sz="2400" b="0" i="0" dirty="0">
                <a:solidFill>
                  <a:srgbClr val="000000"/>
                </a:solidFill>
                <a:effectLst/>
              </a:rPr>
              <a:t>, having in mind the highest feasible use of the waters belonging to the public.</a:t>
            </a:r>
          </a:p>
        </p:txBody>
      </p:sp>
    </p:spTree>
    <p:extLst>
      <p:ext uri="{BB962C8B-B14F-4D97-AF65-F5344CB8AC3E}">
        <p14:creationId xmlns:p14="http://schemas.microsoft.com/office/powerpoint/2010/main" val="2900324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537316" y="1252037"/>
            <a:ext cx="9312675" cy="3123932"/>
          </a:xfrm>
          <a:prstGeom prst="rect">
            <a:avLst/>
          </a:prstGeom>
          <a:noFill/>
        </p:spPr>
        <p:txBody>
          <a:bodyPr wrap="square" rtlCol="0">
            <a:spAutoFit/>
          </a:bodyPr>
          <a:lstStyle/>
          <a:p>
            <a:r>
              <a:rPr lang="en-US" sz="3200" b="1" dirty="0">
                <a:solidFill>
                  <a:srgbClr val="000000"/>
                </a:solidFill>
              </a:rPr>
              <a:t>2</a:t>
            </a:r>
            <a:r>
              <a:rPr lang="en-US" sz="3200" b="1" i="0" dirty="0">
                <a:solidFill>
                  <a:srgbClr val="000000"/>
                </a:solidFill>
                <a:effectLst/>
              </a:rPr>
              <a:t>. Water right permit extensions</a:t>
            </a:r>
          </a:p>
          <a:p>
            <a:pPr algn="l">
              <a:spcBef>
                <a:spcPts val="1800"/>
              </a:spcBef>
              <a:spcAft>
                <a:spcPts val="1800"/>
              </a:spcAft>
            </a:pPr>
            <a:endParaRPr lang="en-US" sz="2400" b="0" i="0" dirty="0">
              <a:solidFill>
                <a:srgbClr val="000000"/>
              </a:solidFill>
              <a:effectLst/>
            </a:endParaRPr>
          </a:p>
          <a:p>
            <a:pPr algn="l">
              <a:spcBef>
                <a:spcPts val="1800"/>
              </a:spcBef>
              <a:spcAft>
                <a:spcPts val="1800"/>
              </a:spcAft>
            </a:pPr>
            <a:r>
              <a:rPr lang="en-US" sz="2400" b="0" i="0" dirty="0">
                <a:solidFill>
                  <a:srgbClr val="000000"/>
                </a:solidFill>
                <a:effectLst/>
              </a:rPr>
              <a:t>RCW 90.03.320 For good cause shown, the department shall extend the time or times fixed as aforesaid, and shall grant such further period or periods as may be reasonably necessary, having </a:t>
            </a:r>
            <a:r>
              <a:rPr lang="en-US" sz="2400" b="1" i="1" dirty="0">
                <a:solidFill>
                  <a:srgbClr val="000000"/>
                </a:solidFill>
                <a:effectLst/>
              </a:rPr>
              <a:t>due regard to the good faith of the applicant and the public interests affected.</a:t>
            </a:r>
          </a:p>
        </p:txBody>
      </p:sp>
    </p:spTree>
    <p:extLst>
      <p:ext uri="{BB962C8B-B14F-4D97-AF65-F5344CB8AC3E}">
        <p14:creationId xmlns:p14="http://schemas.microsoft.com/office/powerpoint/2010/main" val="3137188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612844"/>
            <a:ext cx="9312675" cy="6124754"/>
          </a:xfrm>
          <a:prstGeom prst="rect">
            <a:avLst/>
          </a:prstGeom>
          <a:noFill/>
        </p:spPr>
        <p:txBody>
          <a:bodyPr wrap="square" rtlCol="0">
            <a:spAutoFit/>
          </a:bodyPr>
          <a:lstStyle/>
          <a:p>
            <a:r>
              <a:rPr lang="en-US" sz="3200" b="1" dirty="0"/>
              <a:t>3.  Filing an adjudication.</a:t>
            </a:r>
          </a:p>
          <a:p>
            <a:endParaRPr lang="en-US" sz="2400" b="0" i="0" dirty="0">
              <a:solidFill>
                <a:srgbClr val="000000"/>
              </a:solidFill>
              <a:effectLst/>
            </a:endParaRPr>
          </a:p>
          <a:p>
            <a:r>
              <a:rPr lang="en-US" sz="2400" b="0" i="0" dirty="0">
                <a:solidFill>
                  <a:srgbClr val="000000"/>
                </a:solidFill>
                <a:effectLst/>
              </a:rPr>
              <a:t>RCW 90.03.110 (1) Upon the filing of a petition with the department by a planning unit or by one or more persons claiming the right to any waters within the state or when, after investigation, in the judgment of the department, </a:t>
            </a:r>
            <a:r>
              <a:rPr lang="en-US" sz="2400" b="1" i="1" dirty="0">
                <a:solidFill>
                  <a:srgbClr val="000000"/>
                </a:solidFill>
                <a:effectLst/>
              </a:rPr>
              <a:t>the public interest will be served </a:t>
            </a:r>
            <a:r>
              <a:rPr lang="en-US" sz="2400" b="0" i="0" dirty="0">
                <a:solidFill>
                  <a:srgbClr val="000000"/>
                </a:solidFill>
                <a:effectLst/>
              </a:rPr>
              <a:t>by a determination of the rights thereto</a:t>
            </a:r>
          </a:p>
          <a:p>
            <a:endParaRPr lang="en-US" sz="2400" dirty="0">
              <a:solidFill>
                <a:srgbClr val="000000"/>
              </a:solidFill>
            </a:endParaRPr>
          </a:p>
          <a:p>
            <a:r>
              <a:rPr lang="en-US" sz="2400" b="0" i="0" dirty="0">
                <a:solidFill>
                  <a:srgbClr val="000000"/>
                </a:solidFill>
                <a:effectLst/>
              </a:rPr>
              <a:t>RCW 90.44.220 Upon the filing of a petition with the department by a planning unit or by one or more persons claiming a right to any waters within the state or when, after investigation, in the judgment of the department, </a:t>
            </a:r>
            <a:r>
              <a:rPr lang="en-US" sz="2400" b="1" i="1" dirty="0">
                <a:solidFill>
                  <a:srgbClr val="000000"/>
                </a:solidFill>
                <a:effectLst/>
              </a:rPr>
              <a:t>the public interest will be served </a:t>
            </a:r>
            <a:r>
              <a:rPr lang="en-US" sz="2400" b="0" i="0" dirty="0">
                <a:solidFill>
                  <a:srgbClr val="000000"/>
                </a:solidFill>
                <a:effectLst/>
              </a:rPr>
              <a:t>by a determination of the rights thereto, the department shall file a petition to conduct an adjudication… </a:t>
            </a:r>
          </a:p>
          <a:p>
            <a:endParaRPr lang="en-US" sz="2400" dirty="0">
              <a:solidFill>
                <a:srgbClr val="000000"/>
              </a:solidFill>
            </a:endParaRPr>
          </a:p>
          <a:p>
            <a:endParaRPr lang="en-US" sz="2400" dirty="0">
              <a:solidFill>
                <a:srgbClr val="000000"/>
              </a:solidFill>
            </a:endParaRPr>
          </a:p>
        </p:txBody>
      </p:sp>
    </p:spTree>
    <p:extLst>
      <p:ext uri="{BB962C8B-B14F-4D97-AF65-F5344CB8AC3E}">
        <p14:creationId xmlns:p14="http://schemas.microsoft.com/office/powerpoint/2010/main" val="1295510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1228397"/>
            <a:ext cx="9312675" cy="4401205"/>
          </a:xfrm>
          <a:prstGeom prst="rect">
            <a:avLst/>
          </a:prstGeom>
          <a:noFill/>
        </p:spPr>
        <p:txBody>
          <a:bodyPr wrap="square" rtlCol="0">
            <a:spAutoFit/>
          </a:bodyPr>
          <a:lstStyle/>
          <a:p>
            <a:r>
              <a:rPr lang="en-US" sz="3200" b="1" dirty="0"/>
              <a:t>4. </a:t>
            </a:r>
            <a:r>
              <a:rPr lang="en-US" sz="3200" b="1" i="0" dirty="0">
                <a:solidFill>
                  <a:srgbClr val="000000"/>
                </a:solidFill>
                <a:effectLst/>
              </a:rPr>
              <a:t>General declaration of fundamentals for utilization and management of waters of the state.</a:t>
            </a:r>
          </a:p>
          <a:p>
            <a:endParaRPr lang="en-US" sz="2400" b="1" dirty="0"/>
          </a:p>
          <a:p>
            <a:r>
              <a:rPr lang="en-US" sz="2400" b="0" i="0" dirty="0">
                <a:solidFill>
                  <a:srgbClr val="000000"/>
                </a:solidFill>
                <a:effectLst/>
              </a:rPr>
              <a:t>RCW 90.54.020 (10) Expressions of the public interest will be sought at all stages of water planning and allocation discussions.</a:t>
            </a:r>
          </a:p>
          <a:p>
            <a:endParaRPr lang="en-US" sz="2400" b="0" i="0" dirty="0">
              <a:solidFill>
                <a:srgbClr val="000000"/>
              </a:solidFill>
              <a:effectLst/>
            </a:endParaRPr>
          </a:p>
          <a:p>
            <a:r>
              <a:rPr lang="en-US" sz="2400" b="0" i="0" dirty="0">
                <a:solidFill>
                  <a:srgbClr val="000000"/>
                </a:solidFill>
                <a:effectLst/>
              </a:rPr>
              <a:t>RCW 90.54.020</a:t>
            </a:r>
            <a:r>
              <a:rPr lang="en-US" sz="2400" dirty="0">
                <a:solidFill>
                  <a:srgbClr val="000000"/>
                </a:solidFill>
              </a:rPr>
              <a:t> </a:t>
            </a:r>
            <a:r>
              <a:rPr lang="en-US" sz="2400" b="0" i="0" dirty="0">
                <a:solidFill>
                  <a:srgbClr val="000000"/>
                </a:solidFill>
                <a:effectLst/>
              </a:rPr>
              <a:t>(11) Water management programs, including but not limited to, water quality, flood control, drainage, erosion control and storm runoff are deemed to be in the public interest</a:t>
            </a:r>
          </a:p>
          <a:p>
            <a:endParaRPr lang="en-US" sz="2400" dirty="0">
              <a:solidFill>
                <a:srgbClr val="000000"/>
              </a:solidFill>
            </a:endParaRPr>
          </a:p>
          <a:p>
            <a:endParaRPr lang="en-US" sz="2400" dirty="0">
              <a:solidFill>
                <a:srgbClr val="000000"/>
              </a:solidFill>
            </a:endParaRPr>
          </a:p>
        </p:txBody>
      </p:sp>
    </p:spTree>
    <p:extLst>
      <p:ext uri="{BB962C8B-B14F-4D97-AF65-F5344CB8AC3E}">
        <p14:creationId xmlns:p14="http://schemas.microsoft.com/office/powerpoint/2010/main" val="323849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1642654"/>
            <a:ext cx="9312675" cy="2800767"/>
          </a:xfrm>
          <a:prstGeom prst="rect">
            <a:avLst/>
          </a:prstGeom>
          <a:noFill/>
        </p:spPr>
        <p:txBody>
          <a:bodyPr wrap="square" rtlCol="0">
            <a:spAutoFit/>
          </a:bodyPr>
          <a:lstStyle/>
          <a:p>
            <a:r>
              <a:rPr lang="en-US" sz="3200" b="1" dirty="0"/>
              <a:t>5. </a:t>
            </a:r>
            <a:r>
              <a:rPr lang="en-US" sz="3200" b="1" i="0" dirty="0">
                <a:solidFill>
                  <a:srgbClr val="000000"/>
                </a:solidFill>
                <a:effectLst/>
              </a:rPr>
              <a:t>Trust Water Rights (Instream Flow Protection).</a:t>
            </a:r>
          </a:p>
          <a:p>
            <a:endParaRPr lang="en-US" sz="2400" b="1" dirty="0"/>
          </a:p>
          <a:p>
            <a:r>
              <a:rPr lang="en-US" sz="2400" b="0" i="0" dirty="0">
                <a:solidFill>
                  <a:srgbClr val="000000"/>
                </a:solidFill>
                <a:effectLst/>
              </a:rPr>
              <a:t>90.42.040 (4)(a) Exercise of a trust water right may be authorized only if the department first determines that neither water rights existing at the time the trust water right is established, </a:t>
            </a:r>
            <a:r>
              <a:rPr lang="en-US" sz="2400" b="1" i="1" dirty="0">
                <a:solidFill>
                  <a:srgbClr val="000000"/>
                </a:solidFill>
                <a:effectLst/>
              </a:rPr>
              <a:t>nor the public interest will be impaired.</a:t>
            </a:r>
            <a:endParaRPr lang="en-US" sz="2400" b="1" i="1" dirty="0">
              <a:solidFill>
                <a:srgbClr val="000000"/>
              </a:solidFill>
            </a:endParaRPr>
          </a:p>
          <a:p>
            <a:endParaRPr lang="en-US" sz="2400" dirty="0">
              <a:solidFill>
                <a:srgbClr val="000000"/>
              </a:solidFill>
            </a:endParaRPr>
          </a:p>
        </p:txBody>
      </p:sp>
    </p:spTree>
    <p:extLst>
      <p:ext uri="{BB962C8B-B14F-4D97-AF65-F5344CB8AC3E}">
        <p14:creationId xmlns:p14="http://schemas.microsoft.com/office/powerpoint/2010/main" val="4254164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612844"/>
            <a:ext cx="9312675" cy="5001369"/>
          </a:xfrm>
          <a:prstGeom prst="rect">
            <a:avLst/>
          </a:prstGeom>
          <a:noFill/>
        </p:spPr>
        <p:txBody>
          <a:bodyPr wrap="square" rtlCol="0">
            <a:spAutoFit/>
          </a:bodyPr>
          <a:lstStyle/>
          <a:p>
            <a:r>
              <a:rPr lang="en-US" sz="3200" b="1" i="0" dirty="0">
                <a:solidFill>
                  <a:srgbClr val="000000"/>
                </a:solidFill>
                <a:effectLst/>
              </a:rPr>
              <a:t>Definitions/direction about what public interest is or how to determine what it is?</a:t>
            </a:r>
          </a:p>
          <a:p>
            <a:endParaRPr lang="en-US" sz="2400" b="1" dirty="0"/>
          </a:p>
          <a:p>
            <a:r>
              <a:rPr lang="en-US" sz="2400" b="1" dirty="0"/>
              <a:t>1. Water right permitting</a:t>
            </a:r>
          </a:p>
          <a:p>
            <a:pPr algn="l">
              <a:spcBef>
                <a:spcPts val="1800"/>
              </a:spcBef>
              <a:spcAft>
                <a:spcPts val="1800"/>
              </a:spcAft>
            </a:pPr>
            <a:r>
              <a:rPr lang="en-US" sz="2400" b="1" i="0" dirty="0">
                <a:solidFill>
                  <a:srgbClr val="000000"/>
                </a:solidFill>
                <a:effectLst/>
                <a:latin typeface="+mj-lt"/>
              </a:rPr>
              <a:t>RCW 90.03.255 NOTES: </a:t>
            </a:r>
            <a:r>
              <a:rPr lang="en-US" sz="2400" b="0" i="0" dirty="0">
                <a:solidFill>
                  <a:srgbClr val="000000"/>
                </a:solidFill>
                <a:effectLst/>
                <a:latin typeface="+mj-lt"/>
              </a:rPr>
              <a:t>"The legislature finds that in many basins in the state there is water available on a seasonal basis that is in excess of the needs of either existing water right holders or instream resources. The legislature finds that excess waters often result in significant flooding and damage to public and private resources. Further, it is in the public interest to encourage the impoundment of excess water and other measures that can be used to offset the impact of withdrawals and diversions on existing rights and instream resources. </a:t>
            </a:r>
          </a:p>
        </p:txBody>
      </p:sp>
    </p:spTree>
    <p:extLst>
      <p:ext uri="{BB962C8B-B14F-4D97-AF65-F5344CB8AC3E}">
        <p14:creationId xmlns:p14="http://schemas.microsoft.com/office/powerpoint/2010/main" val="2052671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439662" y="612844"/>
            <a:ext cx="9312675" cy="4524315"/>
          </a:xfrm>
          <a:prstGeom prst="rect">
            <a:avLst/>
          </a:prstGeom>
          <a:noFill/>
        </p:spPr>
        <p:txBody>
          <a:bodyPr wrap="square" rtlCol="0">
            <a:spAutoFit/>
          </a:bodyPr>
          <a:lstStyle/>
          <a:p>
            <a:endParaRPr lang="en-US" sz="2400" b="1" dirty="0"/>
          </a:p>
          <a:p>
            <a:r>
              <a:rPr lang="en-US" sz="2400" b="1" dirty="0"/>
              <a:t>2. Watershed Planning</a:t>
            </a:r>
          </a:p>
          <a:p>
            <a:r>
              <a:rPr lang="en-US" sz="2400" b="0" i="0" dirty="0">
                <a:solidFill>
                  <a:srgbClr val="000000"/>
                </a:solidFill>
                <a:effectLst/>
              </a:rPr>
              <a:t>RCW 90.82.130 (4) After a plan is adopted in accordance with subsection (3) of this section, and if the department participated in the planning process, the plan shall be deemed to satisfy the watershed planning authority of the department with respect to the components included under the provisions of RCW </a:t>
            </a:r>
            <a:r>
              <a:rPr lang="en-US" sz="2400" b="1" i="0" u="none" strike="noStrike" dirty="0">
                <a:solidFill>
                  <a:srgbClr val="2B674D"/>
                </a:solidFill>
                <a:effectLst/>
                <a:hlinkClick r:id="rId2"/>
              </a:rPr>
              <a:t>90.82.070</a:t>
            </a:r>
            <a:r>
              <a:rPr lang="en-US" sz="2400" b="0" i="0" dirty="0">
                <a:solidFill>
                  <a:srgbClr val="000000"/>
                </a:solidFill>
                <a:effectLst/>
              </a:rPr>
              <a:t> through </a:t>
            </a:r>
            <a:r>
              <a:rPr lang="en-US" sz="2400" b="1" i="0" u="none" strike="noStrike" dirty="0">
                <a:solidFill>
                  <a:srgbClr val="2B674D"/>
                </a:solidFill>
                <a:effectLst/>
                <a:hlinkClick r:id="rId3"/>
              </a:rPr>
              <a:t>90.82.100</a:t>
            </a:r>
            <a:r>
              <a:rPr lang="en-US" sz="2400" b="0" i="0" dirty="0">
                <a:solidFill>
                  <a:srgbClr val="000000"/>
                </a:solidFill>
                <a:effectLst/>
              </a:rPr>
              <a:t> for the watershed or watersheds included in the plan. The department shall use the plan as the framework for making future water resource decisions for the planned watershed or watersheds. </a:t>
            </a:r>
            <a:r>
              <a:rPr lang="en-US" sz="2400" b="1" i="1" dirty="0">
                <a:solidFill>
                  <a:srgbClr val="000000"/>
                </a:solidFill>
                <a:effectLst/>
              </a:rPr>
              <a:t>Additionally, the department shall rely upon the plan as a primary consideration in determining the public interest related to such decisions.</a:t>
            </a:r>
            <a:endParaRPr lang="en-US" sz="2400" b="1" i="1" dirty="0">
              <a:solidFill>
                <a:srgbClr val="000000"/>
              </a:solidFill>
            </a:endParaRPr>
          </a:p>
        </p:txBody>
      </p:sp>
    </p:spTree>
    <p:extLst>
      <p:ext uri="{BB962C8B-B14F-4D97-AF65-F5344CB8AC3E}">
        <p14:creationId xmlns:p14="http://schemas.microsoft.com/office/powerpoint/2010/main" val="2044303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25E966-FCF9-E3C8-2F7E-06DCB440742B}"/>
              </a:ext>
            </a:extLst>
          </p:cNvPr>
          <p:cNvSpPr txBox="1"/>
          <p:nvPr/>
        </p:nvSpPr>
        <p:spPr>
          <a:xfrm>
            <a:off x="1581704" y="1216526"/>
            <a:ext cx="9312675" cy="2431435"/>
          </a:xfrm>
          <a:prstGeom prst="rect">
            <a:avLst/>
          </a:prstGeom>
          <a:noFill/>
        </p:spPr>
        <p:txBody>
          <a:bodyPr wrap="square" rtlCol="0">
            <a:spAutoFit/>
          </a:bodyPr>
          <a:lstStyle/>
          <a:p>
            <a:endParaRPr lang="en-US" sz="2400" b="1" dirty="0"/>
          </a:p>
          <a:p>
            <a:r>
              <a:rPr lang="en-US" sz="3200" b="1" dirty="0"/>
              <a:t>3. Elements of Water Management Programs.</a:t>
            </a:r>
          </a:p>
          <a:p>
            <a:endParaRPr lang="en-US" sz="2400" b="0" i="0" dirty="0">
              <a:solidFill>
                <a:srgbClr val="000000"/>
              </a:solidFill>
              <a:effectLst/>
            </a:endParaRPr>
          </a:p>
          <a:p>
            <a:r>
              <a:rPr lang="en-US" sz="2400" b="0" i="0" dirty="0">
                <a:solidFill>
                  <a:srgbClr val="000000"/>
                </a:solidFill>
                <a:effectLst/>
              </a:rPr>
              <a:t>RCW 90.54.020 (11) Water management programs, including but not limited to, water quality, flood control, drainage, erosion control and storm runoff are deemed to be in the public interest.</a:t>
            </a:r>
            <a:endParaRPr lang="en-US" sz="2400" b="1" i="1" dirty="0">
              <a:solidFill>
                <a:srgbClr val="000000"/>
              </a:solidFill>
            </a:endParaRPr>
          </a:p>
        </p:txBody>
      </p:sp>
    </p:spTree>
    <p:extLst>
      <p:ext uri="{BB962C8B-B14F-4D97-AF65-F5344CB8AC3E}">
        <p14:creationId xmlns:p14="http://schemas.microsoft.com/office/powerpoint/2010/main" val="2043331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TotalTime>
  <Words>1374</Words>
  <Application>Microsoft Office PowerPoint</Application>
  <PresentationFormat>Widescreen</PresentationFormat>
  <Paragraphs>75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Washington State Department of Ecology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Christensen, Dave (ECY)</dc:creator>
  <cp:lastModifiedBy>Christensen, Dave (ECY)</cp:lastModifiedBy>
  <cp:revision>6</cp:revision>
  <dcterms:created xsi:type="dcterms:W3CDTF">2023-01-19T14:55:58Z</dcterms:created>
  <dcterms:modified xsi:type="dcterms:W3CDTF">2023-01-19T22:30:47Z</dcterms:modified>
</cp:coreProperties>
</file>