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Override1.xml" ContentType="application/vnd.openxmlformats-officedocument.themeOverride+xml"/>
  <Override PartName="/ppt/slideLayouts/slideLayout2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37"/>
  </p:notesMasterIdLst>
  <p:sldIdLst>
    <p:sldId id="350" r:id="rId4"/>
    <p:sldId id="355" r:id="rId5"/>
    <p:sldId id="360" r:id="rId6"/>
    <p:sldId id="361" r:id="rId7"/>
    <p:sldId id="384" r:id="rId8"/>
    <p:sldId id="377" r:id="rId9"/>
    <p:sldId id="357" r:id="rId10"/>
    <p:sldId id="378" r:id="rId11"/>
    <p:sldId id="375" r:id="rId12"/>
    <p:sldId id="381" r:id="rId13"/>
    <p:sldId id="362" r:id="rId14"/>
    <p:sldId id="363" r:id="rId15"/>
    <p:sldId id="366" r:id="rId16"/>
    <p:sldId id="367" r:id="rId17"/>
    <p:sldId id="380" r:id="rId18"/>
    <p:sldId id="368" r:id="rId19"/>
    <p:sldId id="369" r:id="rId20"/>
    <p:sldId id="370" r:id="rId21"/>
    <p:sldId id="371" r:id="rId22"/>
    <p:sldId id="372" r:id="rId23"/>
    <p:sldId id="373" r:id="rId24"/>
    <p:sldId id="258" r:id="rId25"/>
    <p:sldId id="260" r:id="rId26"/>
    <p:sldId id="335" r:id="rId27"/>
    <p:sldId id="326" r:id="rId28"/>
    <p:sldId id="269" r:id="rId29"/>
    <p:sldId id="329" r:id="rId30"/>
    <p:sldId id="356" r:id="rId31"/>
    <p:sldId id="345" r:id="rId32"/>
    <p:sldId id="382" r:id="rId33"/>
    <p:sldId id="376" r:id="rId34"/>
    <p:sldId id="348" r:id="rId35"/>
    <p:sldId id="383"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645" autoAdjust="0"/>
  </p:normalViewPr>
  <p:slideViewPr>
    <p:cSldViewPr>
      <p:cViewPr varScale="1">
        <p:scale>
          <a:sx n="88" d="100"/>
          <a:sy n="88" d="100"/>
        </p:scale>
        <p:origin x="686" y="62"/>
      </p:cViewPr>
      <p:guideLst>
        <p:guide orient="horz" pos="2160"/>
        <p:guide pos="2880"/>
      </p:guideLst>
    </p:cSldViewPr>
  </p:slideViewPr>
  <p:notesTextViewPr>
    <p:cViewPr>
      <p:scale>
        <a:sx n="1" d="1"/>
        <a:sy n="1" d="1"/>
      </p:scale>
      <p:origin x="0" y="0"/>
    </p:cViewPr>
  </p:notesTextViewPr>
  <p:sorterViewPr>
    <p:cViewPr>
      <p:scale>
        <a:sx n="120" d="100"/>
        <a:sy n="120" d="100"/>
      </p:scale>
      <p:origin x="0" y="-9571"/>
    </p:cViewPr>
  </p:sorterViewPr>
  <p:notesViewPr>
    <p:cSldViewPr>
      <p:cViewPr varScale="1">
        <p:scale>
          <a:sx n="45" d="100"/>
          <a:sy n="45" d="100"/>
        </p:scale>
        <p:origin x="2150"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dallawa\AppData\Local\Microsoft\Windows\Temporary%20Internet%20Files\Content.Outlook\VQK21EXR\recycled%20content%20compare_4000psimixe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afaseler\Documents\Green%20Squad\Projects\Marriott\Marriott%20Waste%20Audit%20Analysis%20%20110816.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afaseler\Documents\Green%20Squad\Projects\Marriott\Marriott%20Waste%20Audit%20Analysis%20%20110816.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W1818TDCEC025\OLEM-ORCR-USER$\trubrigh\Conference%20Presentations\Vance%20Greenbiz%201.31.1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W1818TDCEC025\OLEM-ORCR-USER$\trubrigh\Conference%20Presentations\Vance%20Greenbiz%201.31.17.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24406048283857E-2"/>
          <c:y val="1.7670918335763449E-2"/>
          <c:w val="0.91858951133547173"/>
          <c:h val="0.68268396963387468"/>
        </c:manualLayout>
      </c:layout>
      <c:barChart>
        <c:barDir val="col"/>
        <c:grouping val="clustered"/>
        <c:varyColors val="0"/>
        <c:ser>
          <c:idx val="0"/>
          <c:order val="0"/>
          <c:tx>
            <c:strRef>
              <c:f>Sheet1!$B$1</c:f>
              <c:strCache>
                <c:ptCount val="1"/>
                <c:pt idx="0">
                  <c:v>Series 1</c:v>
                </c:pt>
              </c:strCache>
            </c:strRef>
          </c:tx>
          <c:spPr>
            <a:solidFill>
              <a:srgbClr val="434E7F"/>
            </a:solidFill>
            <a:ln>
              <a:noFill/>
            </a:ln>
            <a:effectLst/>
          </c:spPr>
          <c:invertIfNegative val="0"/>
          <c:dPt>
            <c:idx val="0"/>
            <c:invertIfNegative val="0"/>
            <c:bubble3D val="0"/>
            <c:spPr>
              <a:solidFill>
                <a:srgbClr val="434E7F"/>
              </a:solidFill>
              <a:ln>
                <a:noFill/>
              </a:ln>
              <a:effectLst/>
            </c:spPr>
            <c:extLst>
              <c:ext xmlns:c16="http://schemas.microsoft.com/office/drawing/2014/chart" uri="{C3380CC4-5D6E-409C-BE32-E72D297353CC}">
                <c16:uniqueId val="{00000001-06F5-4DA9-B8D9-571C40D7AD34}"/>
              </c:ext>
            </c:extLst>
          </c:dPt>
          <c:dPt>
            <c:idx val="1"/>
            <c:invertIfNegative val="0"/>
            <c:bubble3D val="0"/>
            <c:spPr>
              <a:solidFill>
                <a:srgbClr val="434E7F"/>
              </a:solidFill>
              <a:ln>
                <a:noFill/>
              </a:ln>
              <a:effectLst/>
            </c:spPr>
            <c:extLst>
              <c:ext xmlns:c16="http://schemas.microsoft.com/office/drawing/2014/chart" uri="{C3380CC4-5D6E-409C-BE32-E72D297353CC}">
                <c16:uniqueId val="{00000003-06F5-4DA9-B8D9-571C40D7AD34}"/>
              </c:ext>
            </c:extLst>
          </c:dPt>
          <c:dPt>
            <c:idx val="2"/>
            <c:invertIfNegative val="0"/>
            <c:bubble3D val="0"/>
            <c:spPr>
              <a:solidFill>
                <a:srgbClr val="434E7F"/>
              </a:solidFill>
              <a:ln>
                <a:noFill/>
              </a:ln>
              <a:effectLst/>
            </c:spPr>
            <c:extLst>
              <c:ext xmlns:c16="http://schemas.microsoft.com/office/drawing/2014/chart" uri="{C3380CC4-5D6E-409C-BE32-E72D297353CC}">
                <c16:uniqueId val="{00000005-06F5-4DA9-B8D9-571C40D7AD34}"/>
              </c:ext>
            </c:extLst>
          </c:dPt>
          <c:dPt>
            <c:idx val="3"/>
            <c:invertIfNegative val="0"/>
            <c:bubble3D val="0"/>
            <c:spPr>
              <a:solidFill>
                <a:srgbClr val="434E7F"/>
              </a:solidFill>
              <a:ln>
                <a:noFill/>
              </a:ln>
              <a:effectLst/>
            </c:spPr>
            <c:extLst>
              <c:ext xmlns:c16="http://schemas.microsoft.com/office/drawing/2014/chart" uri="{C3380CC4-5D6E-409C-BE32-E72D297353CC}">
                <c16:uniqueId val="{00000007-06F5-4DA9-B8D9-571C40D7AD34}"/>
              </c:ext>
            </c:extLst>
          </c:dPt>
          <c:dPt>
            <c:idx val="4"/>
            <c:invertIfNegative val="0"/>
            <c:bubble3D val="0"/>
            <c:spPr>
              <a:solidFill>
                <a:srgbClr val="434E7F"/>
              </a:solidFill>
              <a:ln>
                <a:noFill/>
              </a:ln>
              <a:effectLst/>
            </c:spPr>
            <c:extLst>
              <c:ext xmlns:c16="http://schemas.microsoft.com/office/drawing/2014/chart" uri="{C3380CC4-5D6E-409C-BE32-E72D297353CC}">
                <c16:uniqueId val="{00000009-06F5-4DA9-B8D9-571C40D7AD34}"/>
              </c:ext>
            </c:extLst>
          </c:dPt>
          <c:cat>
            <c:strRef>
              <c:f>Sheet1!$A$2:$A$11</c:f>
              <c:strCache>
                <c:ptCount val="10"/>
                <c:pt idx="0">
                  <c:v>Aluminum Cans</c:v>
                </c:pt>
                <c:pt idx="1">
                  <c:v>Mixed Paper (general)</c:v>
                </c:pt>
                <c:pt idx="2">
                  <c:v>Corrugated Containers</c:v>
                </c:pt>
                <c:pt idx="3">
                  <c:v>Steel Cans</c:v>
                </c:pt>
                <c:pt idx="4">
                  <c:v>Newspaper</c:v>
                </c:pt>
                <c:pt idx="5">
                  <c:v>PET</c:v>
                </c:pt>
                <c:pt idx="6">
                  <c:v>Mixed Plastics</c:v>
                </c:pt>
                <c:pt idx="7">
                  <c:v>HDPE</c:v>
                </c:pt>
                <c:pt idx="8">
                  <c:v>Glass</c:v>
                </c:pt>
                <c:pt idx="9">
                  <c:v>Carpet</c:v>
                </c:pt>
              </c:strCache>
            </c:strRef>
          </c:cat>
          <c:val>
            <c:numRef>
              <c:f>Sheet1!$B$2:$B$11</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A-06F5-4DA9-B8D9-571C40D7AD34}"/>
            </c:ext>
          </c:extLst>
        </c:ser>
        <c:dLbls>
          <c:showLegendKey val="0"/>
          <c:showVal val="0"/>
          <c:showCatName val="0"/>
          <c:showSerName val="0"/>
          <c:showPercent val="0"/>
          <c:showBubbleSize val="0"/>
        </c:dLbls>
        <c:gapWidth val="219"/>
        <c:overlap val="-27"/>
        <c:axId val="210579480"/>
        <c:axId val="210579872"/>
      </c:barChart>
      <c:catAx>
        <c:axId val="21057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579872"/>
        <c:crosses val="autoZero"/>
        <c:auto val="1"/>
        <c:lblAlgn val="ctr"/>
        <c:lblOffset val="100"/>
        <c:noMultiLvlLbl val="0"/>
      </c:catAx>
      <c:valAx>
        <c:axId val="21057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579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01522627708169E-2"/>
          <c:y val="4.747726854561312E-2"/>
          <c:w val="0.85585442414920587"/>
          <c:h val="0.6906050251924909"/>
        </c:manualLayout>
      </c:layout>
      <c:barChart>
        <c:barDir val="col"/>
        <c:grouping val="clustered"/>
        <c:varyColors val="0"/>
        <c:ser>
          <c:idx val="0"/>
          <c:order val="0"/>
          <c:tx>
            <c:strRef>
              <c:f>Sheet1!$B$1</c:f>
              <c:strCache>
                <c:ptCount val="1"/>
                <c:pt idx="0">
                  <c:v>Series 1</c:v>
                </c:pt>
              </c:strCache>
            </c:strRef>
          </c:tx>
          <c:spPr>
            <a:solidFill>
              <a:srgbClr val="434E7F"/>
            </a:solidFill>
            <a:ln>
              <a:noFill/>
            </a:ln>
            <a:effectLst/>
          </c:spPr>
          <c:invertIfNegative val="0"/>
          <c:dPt>
            <c:idx val="0"/>
            <c:invertIfNegative val="0"/>
            <c:bubble3D val="0"/>
            <c:spPr>
              <a:solidFill>
                <a:srgbClr val="434E7F"/>
              </a:solidFill>
              <a:ln>
                <a:noFill/>
              </a:ln>
              <a:effectLst/>
            </c:spPr>
            <c:extLst>
              <c:ext xmlns:c16="http://schemas.microsoft.com/office/drawing/2014/chart" uri="{C3380CC4-5D6E-409C-BE32-E72D297353CC}">
                <c16:uniqueId val="{00000001-B24E-4133-AC15-B7095554E97D}"/>
              </c:ext>
            </c:extLst>
          </c:dPt>
          <c:dPt>
            <c:idx val="1"/>
            <c:invertIfNegative val="0"/>
            <c:bubble3D val="0"/>
            <c:spPr>
              <a:solidFill>
                <a:srgbClr val="434E7F"/>
              </a:solidFill>
              <a:ln>
                <a:noFill/>
              </a:ln>
              <a:effectLst/>
            </c:spPr>
            <c:extLst>
              <c:ext xmlns:c16="http://schemas.microsoft.com/office/drawing/2014/chart" uri="{C3380CC4-5D6E-409C-BE32-E72D297353CC}">
                <c16:uniqueId val="{00000003-B24E-4133-AC15-B7095554E97D}"/>
              </c:ext>
            </c:extLst>
          </c:dPt>
          <c:dPt>
            <c:idx val="2"/>
            <c:invertIfNegative val="0"/>
            <c:bubble3D val="0"/>
            <c:spPr>
              <a:solidFill>
                <a:srgbClr val="434E7F"/>
              </a:solidFill>
              <a:ln>
                <a:noFill/>
              </a:ln>
              <a:effectLst/>
            </c:spPr>
            <c:extLst>
              <c:ext xmlns:c16="http://schemas.microsoft.com/office/drawing/2014/chart" uri="{C3380CC4-5D6E-409C-BE32-E72D297353CC}">
                <c16:uniqueId val="{00000005-B24E-4133-AC15-B7095554E97D}"/>
              </c:ext>
            </c:extLst>
          </c:dPt>
          <c:dPt>
            <c:idx val="3"/>
            <c:invertIfNegative val="0"/>
            <c:bubble3D val="0"/>
            <c:spPr>
              <a:solidFill>
                <a:srgbClr val="434E7F"/>
              </a:solidFill>
              <a:ln>
                <a:noFill/>
              </a:ln>
              <a:effectLst/>
            </c:spPr>
            <c:extLst>
              <c:ext xmlns:c16="http://schemas.microsoft.com/office/drawing/2014/chart" uri="{C3380CC4-5D6E-409C-BE32-E72D297353CC}">
                <c16:uniqueId val="{00000007-B24E-4133-AC15-B7095554E97D}"/>
              </c:ext>
            </c:extLst>
          </c:dPt>
          <c:dPt>
            <c:idx val="4"/>
            <c:invertIfNegative val="0"/>
            <c:bubble3D val="0"/>
            <c:spPr>
              <a:solidFill>
                <a:srgbClr val="434E7F"/>
              </a:solidFill>
              <a:ln>
                <a:noFill/>
              </a:ln>
              <a:effectLst/>
            </c:spPr>
            <c:extLst>
              <c:ext xmlns:c16="http://schemas.microsoft.com/office/drawing/2014/chart" uri="{C3380CC4-5D6E-409C-BE32-E72D297353CC}">
                <c16:uniqueId val="{00000009-B24E-4133-AC15-B7095554E97D}"/>
              </c:ext>
            </c:extLst>
          </c:dPt>
          <c:cat>
            <c:strRef>
              <c:f>Sheet1!$A$2:$A$11</c:f>
              <c:strCache>
                <c:ptCount val="10"/>
                <c:pt idx="0">
                  <c:v>Aluminum Cans</c:v>
                </c:pt>
                <c:pt idx="1">
                  <c:v>Mixed Paper (general)</c:v>
                </c:pt>
                <c:pt idx="2">
                  <c:v>Corrugated Containers</c:v>
                </c:pt>
                <c:pt idx="3">
                  <c:v>Steel Cans</c:v>
                </c:pt>
                <c:pt idx="4">
                  <c:v>Newspaper</c:v>
                </c:pt>
                <c:pt idx="5">
                  <c:v>PET</c:v>
                </c:pt>
                <c:pt idx="6">
                  <c:v>Mixed Plastics</c:v>
                </c:pt>
                <c:pt idx="7">
                  <c:v>HDPE</c:v>
                </c:pt>
                <c:pt idx="8">
                  <c:v>Glass</c:v>
                </c:pt>
                <c:pt idx="9">
                  <c:v>Carpet</c:v>
                </c:pt>
              </c:strCache>
            </c:strRef>
          </c:cat>
          <c:val>
            <c:numRef>
              <c:f>Sheet1!$B$2:$B$11</c:f>
              <c:numCache>
                <c:formatCode>General</c:formatCode>
                <c:ptCount val="10"/>
                <c:pt idx="0">
                  <c:v>9.1</c:v>
                </c:pt>
                <c:pt idx="1">
                  <c:v>3.5</c:v>
                </c:pt>
                <c:pt idx="2">
                  <c:v>3.1</c:v>
                </c:pt>
                <c:pt idx="3">
                  <c:v>1.8</c:v>
                </c:pt>
                <c:pt idx="4">
                  <c:v>2.7</c:v>
                </c:pt>
                <c:pt idx="5">
                  <c:v>1.1000000000000001</c:v>
                </c:pt>
                <c:pt idx="6">
                  <c:v>1</c:v>
                </c:pt>
                <c:pt idx="7">
                  <c:v>0.9</c:v>
                </c:pt>
                <c:pt idx="8">
                  <c:v>0.3</c:v>
                </c:pt>
                <c:pt idx="9">
                  <c:v>2.4</c:v>
                </c:pt>
              </c:numCache>
            </c:numRef>
          </c:val>
          <c:extLst>
            <c:ext xmlns:c16="http://schemas.microsoft.com/office/drawing/2014/chart" uri="{C3380CC4-5D6E-409C-BE32-E72D297353CC}">
              <c16:uniqueId val="{0000000A-B24E-4133-AC15-B7095554E97D}"/>
            </c:ext>
          </c:extLst>
        </c:ser>
        <c:dLbls>
          <c:showLegendKey val="0"/>
          <c:showVal val="0"/>
          <c:showCatName val="0"/>
          <c:showSerName val="0"/>
          <c:showPercent val="0"/>
          <c:showBubbleSize val="0"/>
        </c:dLbls>
        <c:gapWidth val="219"/>
        <c:overlap val="-27"/>
        <c:axId val="81355472"/>
        <c:axId val="81354688"/>
      </c:barChart>
      <c:catAx>
        <c:axId val="8135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354688"/>
        <c:crosses val="autoZero"/>
        <c:auto val="1"/>
        <c:lblAlgn val="ctr"/>
        <c:lblOffset val="100"/>
        <c:noMultiLvlLbl val="0"/>
      </c:catAx>
      <c:valAx>
        <c:axId val="8135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355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Sheet1!$O$1</c:f>
              <c:strCache>
                <c:ptCount val="1"/>
                <c:pt idx="0">
                  <c:v>kg CO2e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Sheet1!$N$2:$N$4</c:f>
              <c:strCache>
                <c:ptCount val="3"/>
                <c:pt idx="0">
                  <c:v>Mix 1</c:v>
                </c:pt>
                <c:pt idx="1">
                  <c:v>Mix 2</c:v>
                </c:pt>
                <c:pt idx="2">
                  <c:v>Mix 3</c:v>
                </c:pt>
              </c:strCache>
            </c:strRef>
          </c:cat>
          <c:val>
            <c:numRef>
              <c:f>Sheet1!$O$2:$O$4</c:f>
              <c:numCache>
                <c:formatCode>General</c:formatCode>
                <c:ptCount val="3"/>
                <c:pt idx="0">
                  <c:v>292</c:v>
                </c:pt>
                <c:pt idx="1">
                  <c:v>283</c:v>
                </c:pt>
                <c:pt idx="2">
                  <c:v>191</c:v>
                </c:pt>
              </c:numCache>
            </c:numRef>
          </c:val>
          <c:extLst>
            <c:ext xmlns:c16="http://schemas.microsoft.com/office/drawing/2014/chart" uri="{C3380CC4-5D6E-409C-BE32-E72D297353CC}">
              <c16:uniqueId val="{00000000-9908-4247-9631-720053B0E4CA}"/>
            </c:ext>
          </c:extLst>
        </c:ser>
        <c:dLbls>
          <c:dLblPos val="inEnd"/>
          <c:showLegendKey val="0"/>
          <c:showVal val="1"/>
          <c:showCatName val="0"/>
          <c:showSerName val="0"/>
          <c:showPercent val="0"/>
          <c:showBubbleSize val="0"/>
        </c:dLbls>
        <c:gapWidth val="100"/>
        <c:overlap val="-24"/>
        <c:axId val="186549232"/>
        <c:axId val="186549616"/>
      </c:barChart>
      <c:catAx>
        <c:axId val="1865492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86549616"/>
        <c:crosses val="autoZero"/>
        <c:auto val="1"/>
        <c:lblAlgn val="ctr"/>
        <c:lblOffset val="100"/>
        <c:noMultiLvlLbl val="0"/>
      </c:catAx>
      <c:valAx>
        <c:axId val="18654961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rgbClr val="00704C"/>
                    </a:solidFill>
                    <a:latin typeface="Calibri" panose="020F0502020204030204" pitchFamily="34" charset="0"/>
                    <a:ea typeface="+mn-ea"/>
                    <a:cs typeface="Arial" panose="020B0604020202020204" pitchFamily="34" charset="0"/>
                  </a:defRPr>
                </a:pPr>
                <a:r>
                  <a:rPr lang="en-US" sz="1800" b="0">
                    <a:solidFill>
                      <a:srgbClr val="00704C"/>
                    </a:solidFill>
                    <a:latin typeface="Calibri" panose="020F0502020204030204" pitchFamily="34" charset="0"/>
                    <a:cs typeface="Arial" panose="020B0604020202020204" pitchFamily="34" charset="0"/>
                  </a:rPr>
                  <a:t>kg CO2e</a:t>
                </a:r>
              </a:p>
            </c:rich>
          </c:tx>
          <c:overlay val="0"/>
          <c:spPr>
            <a:noFill/>
            <a:ln>
              <a:noFill/>
            </a:ln>
            <a:effectLst/>
          </c:spPr>
          <c:txPr>
            <a:bodyPr rot="-5400000" spcFirstLastPara="1" vertOverflow="ellipsis" vert="horz" wrap="square" anchor="ctr" anchorCtr="1"/>
            <a:lstStyle/>
            <a:p>
              <a:pPr>
                <a:defRPr sz="1800" b="0" i="0" u="none" strike="noStrike" kern="1200" baseline="0">
                  <a:solidFill>
                    <a:srgbClr val="00704C"/>
                  </a:solidFill>
                  <a:latin typeface="Calibri" panose="020F050202020403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865492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44169440437959E-2"/>
          <c:y val="6.2482984411976188E-2"/>
          <c:w val="0.79783253023921008"/>
          <c:h val="0.95746245261009044"/>
        </c:manualLayout>
      </c:layout>
      <c:pieChart>
        <c:varyColors val="1"/>
        <c:dLbls>
          <c:showLegendKey val="0"/>
          <c:showVal val="0"/>
          <c:showCatName val="1"/>
          <c:showSerName val="0"/>
          <c:showPercent val="1"/>
          <c:showBubbleSize val="0"/>
          <c:showLeaderLines val="0"/>
        </c:dLbls>
        <c:firstSliceAng val="2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44119304327612E-2"/>
          <c:y val="4.2537547389909593E-2"/>
          <c:w val="0.79783253023921008"/>
          <c:h val="0.95746245261009044"/>
        </c:manualLayout>
      </c:layout>
      <c:pieChart>
        <c:varyColors val="1"/>
        <c:ser>
          <c:idx val="0"/>
          <c:order val="0"/>
          <c:explosion val="2"/>
          <c:dPt>
            <c:idx val="0"/>
            <c:bubble3D val="0"/>
            <c:spPr>
              <a:solidFill>
                <a:schemeClr val="accent3"/>
              </a:solidFill>
              <a:ln w="19050">
                <a:solidFill>
                  <a:schemeClr val="lt1"/>
                </a:solidFill>
              </a:ln>
              <a:effectLst/>
            </c:spPr>
            <c:extLst>
              <c:ext xmlns:c16="http://schemas.microsoft.com/office/drawing/2014/chart" uri="{C3380CC4-5D6E-409C-BE32-E72D297353CC}">
                <c16:uniqueId val="{00000001-7C0C-4766-BD92-F858A2EEF65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C0C-4766-BD92-F858A2EEF65C}"/>
              </c:ext>
            </c:extLst>
          </c:dPt>
          <c:dPt>
            <c:idx val="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5-7C0C-4766-BD92-F858A2EEF65C}"/>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7C0C-4766-BD92-F858A2EEF65C}"/>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7C0C-4766-BD92-F858A2EEF65C}"/>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B-7C0C-4766-BD92-F858A2EEF65C}"/>
              </c:ext>
            </c:extLst>
          </c:dPt>
          <c:dPt>
            <c:idx val="6"/>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D-7C0C-4766-BD92-F858A2EEF65C}"/>
              </c:ext>
            </c:extLst>
          </c:dPt>
          <c:dLbls>
            <c:dLbl>
              <c:idx val="0"/>
              <c:delete val="1"/>
              <c:extLst>
                <c:ext xmlns:c15="http://schemas.microsoft.com/office/drawing/2012/chart" uri="{CE6537A1-D6FC-4f65-9D91-7224C49458BB}"/>
                <c:ext xmlns:c16="http://schemas.microsoft.com/office/drawing/2014/chart" uri="{C3380CC4-5D6E-409C-BE32-E72D297353CC}">
                  <c16:uniqueId val="{00000001-7C0C-4766-BD92-F858A2EEF65C}"/>
                </c:ext>
              </c:extLst>
            </c:dLbl>
            <c:dLbl>
              <c:idx val="1"/>
              <c:delete val="1"/>
              <c:extLst>
                <c:ext xmlns:c15="http://schemas.microsoft.com/office/drawing/2012/chart" uri="{CE6537A1-D6FC-4f65-9D91-7224C49458BB}"/>
                <c:ext xmlns:c16="http://schemas.microsoft.com/office/drawing/2014/chart" uri="{C3380CC4-5D6E-409C-BE32-E72D297353CC}">
                  <c16:uniqueId val="{00000003-7C0C-4766-BD92-F858A2EEF65C}"/>
                </c:ext>
              </c:extLst>
            </c:dLbl>
            <c:dLbl>
              <c:idx val="2"/>
              <c:delete val="1"/>
              <c:extLst>
                <c:ext xmlns:c15="http://schemas.microsoft.com/office/drawing/2012/chart" uri="{CE6537A1-D6FC-4f65-9D91-7224C49458BB}"/>
                <c:ext xmlns:c16="http://schemas.microsoft.com/office/drawing/2014/chart" uri="{C3380CC4-5D6E-409C-BE32-E72D297353CC}">
                  <c16:uniqueId val="{00000005-7C0C-4766-BD92-F858A2EEF65C}"/>
                </c:ext>
              </c:extLst>
            </c:dLbl>
            <c:dLbl>
              <c:idx val="3"/>
              <c:delete val="1"/>
              <c:extLst>
                <c:ext xmlns:c15="http://schemas.microsoft.com/office/drawing/2012/chart" uri="{CE6537A1-D6FC-4f65-9D91-7224C49458BB}"/>
                <c:ext xmlns:c16="http://schemas.microsoft.com/office/drawing/2014/chart" uri="{C3380CC4-5D6E-409C-BE32-E72D297353CC}">
                  <c16:uniqueId val="{00000007-7C0C-4766-BD92-F858A2EEF65C}"/>
                </c:ext>
              </c:extLst>
            </c:dLbl>
            <c:dLbl>
              <c:idx val="4"/>
              <c:delete val="1"/>
              <c:extLst>
                <c:ext xmlns:c15="http://schemas.microsoft.com/office/drawing/2012/chart" uri="{CE6537A1-D6FC-4f65-9D91-7224C49458BB}"/>
                <c:ext xmlns:c16="http://schemas.microsoft.com/office/drawing/2014/chart" uri="{C3380CC4-5D6E-409C-BE32-E72D297353CC}">
                  <c16:uniqueId val="{00000009-7C0C-4766-BD92-F858A2EEF65C}"/>
                </c:ext>
              </c:extLst>
            </c:dLbl>
            <c:dLbl>
              <c:idx val="5"/>
              <c:layout>
                <c:manualLayout>
                  <c:x val="-0.19062889376753894"/>
                  <c:y val="-0.13744705195627599"/>
                </c:manualLayout>
              </c:layout>
              <c:tx>
                <c:rich>
                  <a:bodyPr/>
                  <a:lstStyle/>
                  <a:p>
                    <a:fld id="{ABAF0C44-AFD8-4740-B556-46A2C4C42D7B}" type="CATEGORYNAME">
                      <a:rPr lang="en-US" smtClean="0"/>
                      <a:pPr/>
                      <a:t>[CATEGORY NAME]</a:t>
                    </a:fld>
                    <a:endParaRPr lang="en-US"/>
                  </a:p>
                </c:rich>
              </c:tx>
              <c:showLegendKey val="0"/>
              <c:showVal val="0"/>
              <c:showCatName val="1"/>
              <c:showSerName val="0"/>
              <c:showPercent val="1"/>
              <c:showBubbleSize val="0"/>
              <c:extLst>
                <c:ext xmlns:c15="http://schemas.microsoft.com/office/drawing/2012/chart" uri="{CE6537A1-D6FC-4f65-9D91-7224C49458BB}">
                  <c15:layout>
                    <c:manualLayout>
                      <c:w val="0.26673785179837595"/>
                      <c:h val="0.1453904282115869"/>
                    </c:manualLayout>
                  </c15:layout>
                  <c15:dlblFieldTable/>
                  <c15:showDataLabelsRange val="0"/>
                </c:ext>
                <c:ext xmlns:c16="http://schemas.microsoft.com/office/drawing/2014/chart" uri="{C3380CC4-5D6E-409C-BE32-E72D297353CC}">
                  <c16:uniqueId val="{0000000B-7C0C-4766-BD92-F858A2EEF65C}"/>
                </c:ext>
              </c:extLst>
            </c:dLbl>
            <c:dLbl>
              <c:idx val="6"/>
              <c:layout>
                <c:manualLayout>
                  <c:x val="0.12629964804353305"/>
                  <c:y val="8.0632841684393733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fld id="{3FAD573B-8DDA-4DFC-AD51-321C68C48859}" type="CATEGORYNAME">
                      <a:rPr lang="en-US" smtClean="0"/>
                      <a:pPr>
                        <a:defRPr sz="1000" b="1">
                          <a:solidFill>
                            <a:schemeClr val="bg1"/>
                          </a:solidFill>
                        </a:defRPr>
                      </a:pPr>
                      <a:t>[CATEGORY NAME]</a:t>
                    </a:fld>
                    <a:endParaRPr 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618444593015237"/>
                      <c:h val="0.15611276165637275"/>
                    </c:manualLayout>
                  </c15:layout>
                  <c15:dlblFieldTable/>
                  <c15:showDataLabelsRange val="0"/>
                </c:ext>
                <c:ext xmlns:c16="http://schemas.microsoft.com/office/drawing/2014/chart" uri="{C3380CC4-5D6E-409C-BE32-E72D297353CC}">
                  <c16:uniqueId val="{0000000D-7C0C-4766-BD92-F858A2EEF65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 Starwood 2016'!$A$21:$A$27</c:f>
              <c:strCache>
                <c:ptCount val="7"/>
                <c:pt idx="0">
                  <c:v>Cardboard </c:v>
                </c:pt>
                <c:pt idx="1">
                  <c:v>Glass</c:v>
                </c:pt>
                <c:pt idx="2">
                  <c:v>Mixed Plastics</c:v>
                </c:pt>
                <c:pt idx="3">
                  <c:v>Mixed Paper</c:v>
                </c:pt>
                <c:pt idx="4">
                  <c:v>Mixed Metals</c:v>
                </c:pt>
                <c:pt idx="5">
                  <c:v>Food Waste</c:v>
                </c:pt>
                <c:pt idx="6">
                  <c:v>Mixed MSW</c:v>
                </c:pt>
              </c:strCache>
            </c:strRef>
          </c:cat>
          <c:val>
            <c:numRef>
              <c:f>' Starwood 2016'!$B$21:$B$27</c:f>
              <c:numCache>
                <c:formatCode>0.0%</c:formatCode>
                <c:ptCount val="7"/>
                <c:pt idx="0">
                  <c:v>3.5892112783930542E-2</c:v>
                </c:pt>
                <c:pt idx="1">
                  <c:v>0.13772537699536216</c:v>
                </c:pt>
                <c:pt idx="2">
                  <c:v>5.4185996103325119E-2</c:v>
                </c:pt>
                <c:pt idx="3">
                  <c:v>4.9088169818964293E-2</c:v>
                </c:pt>
                <c:pt idx="4">
                  <c:v>4.1567469618873733E-2</c:v>
                </c:pt>
                <c:pt idx="5">
                  <c:v>0.2641119038146213</c:v>
                </c:pt>
                <c:pt idx="6">
                  <c:v>0.41699999999999998</c:v>
                </c:pt>
              </c:numCache>
            </c:numRef>
          </c:val>
          <c:extLst>
            <c:ext xmlns:c16="http://schemas.microsoft.com/office/drawing/2014/chart" uri="{C3380CC4-5D6E-409C-BE32-E72D297353CC}">
              <c16:uniqueId val="{0000000E-7C0C-4766-BD92-F858A2EEF65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Material Landfilled</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'2014 materials'!$E$1</c:f>
              <c:strCache>
                <c:ptCount val="1"/>
                <c:pt idx="0">
                  <c:v>Landfilled</c:v>
                </c:pt>
              </c:strCache>
            </c:strRef>
          </c:tx>
          <c:spPr>
            <a:solidFill>
              <a:schemeClr val="accent1"/>
            </a:solidFill>
            <a:ln>
              <a:noFill/>
            </a:ln>
            <a:effectLst/>
          </c:spPr>
          <c:invertIfNegative val="0"/>
          <c:cat>
            <c:strRef>
              <c:f>'2014 materials'!$A$2:$A$12</c:f>
              <c:strCache>
                <c:ptCount val="11"/>
                <c:pt idx="0">
                  <c:v>Paper and Paperboard</c:v>
                </c:pt>
                <c:pt idx="1">
                  <c:v>Glass</c:v>
                </c:pt>
                <c:pt idx="2">
                  <c:v>Ferrous Metals</c:v>
                </c:pt>
                <c:pt idx="3">
                  <c:v>Aluminum</c:v>
                </c:pt>
                <c:pt idx="4">
                  <c:v>Other Nonferrous Metals</c:v>
                </c:pt>
                <c:pt idx="5">
                  <c:v>Plastics</c:v>
                </c:pt>
                <c:pt idx="6">
                  <c:v>Rubber and Leather</c:v>
                </c:pt>
                <c:pt idx="7">
                  <c:v>Textiles</c:v>
                </c:pt>
                <c:pt idx="8">
                  <c:v>Wood</c:v>
                </c:pt>
                <c:pt idx="9">
                  <c:v>Food</c:v>
                </c:pt>
                <c:pt idx="10">
                  <c:v>Yard Trimmings</c:v>
                </c:pt>
              </c:strCache>
            </c:strRef>
          </c:cat>
          <c:val>
            <c:numRef>
              <c:f>'2014 materials'!$E$2:$E$12</c:f>
              <c:numCache>
                <c:formatCode>#,##0</c:formatCode>
                <c:ptCount val="11"/>
                <c:pt idx="0">
                  <c:v>19470</c:v>
                </c:pt>
                <c:pt idx="1">
                  <c:v>7040</c:v>
                </c:pt>
                <c:pt idx="2">
                  <c:v>9830</c:v>
                </c:pt>
                <c:pt idx="3">
                  <c:v>2360</c:v>
                </c:pt>
                <c:pt idx="4" formatCode="General">
                  <c:v>630</c:v>
                </c:pt>
                <c:pt idx="5">
                  <c:v>25100</c:v>
                </c:pt>
                <c:pt idx="6">
                  <c:v>4150</c:v>
                </c:pt>
                <c:pt idx="7">
                  <c:v>10460</c:v>
                </c:pt>
                <c:pt idx="8">
                  <c:v>11010</c:v>
                </c:pt>
                <c:pt idx="9">
                  <c:v>29310</c:v>
                </c:pt>
                <c:pt idx="10">
                  <c:v>10790</c:v>
                </c:pt>
              </c:numCache>
            </c:numRef>
          </c:val>
          <c:extLst>
            <c:ext xmlns:c16="http://schemas.microsoft.com/office/drawing/2014/chart" uri="{C3380CC4-5D6E-409C-BE32-E72D297353CC}">
              <c16:uniqueId val="{00000000-3462-4002-9D6B-D299B961185D}"/>
            </c:ext>
          </c:extLst>
        </c:ser>
        <c:dLbls>
          <c:showLegendKey val="0"/>
          <c:showVal val="0"/>
          <c:showCatName val="0"/>
          <c:showSerName val="0"/>
          <c:showPercent val="0"/>
          <c:showBubbleSize val="0"/>
        </c:dLbls>
        <c:gapWidth val="150"/>
        <c:overlap val="100"/>
        <c:axId val="542187168"/>
        <c:axId val="542189792"/>
      </c:barChart>
      <c:catAx>
        <c:axId val="54218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2189792"/>
        <c:crosses val="autoZero"/>
        <c:auto val="1"/>
        <c:lblAlgn val="ctr"/>
        <c:lblOffset val="100"/>
        <c:noMultiLvlLbl val="0"/>
      </c:catAx>
      <c:valAx>
        <c:axId val="542189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t>1,000</a:t>
                </a:r>
                <a:r>
                  <a:rPr lang="en-US" sz="1200" baseline="0" dirty="0"/>
                  <a:t> Tons</a:t>
                </a:r>
                <a:endParaRPr lang="en-US" sz="1200" dirty="0"/>
              </a:p>
            </c:rich>
          </c:tx>
          <c:layout>
            <c:manualLayout>
              <c:xMode val="edge"/>
              <c:yMode val="edge"/>
              <c:x val="5.7471264367816091E-3"/>
              <c:y val="0.332599188658949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218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'[Vance Greenbiz 1.31.17.xlsx]GHG benefits '!$D$1</c:f>
              <c:strCache>
                <c:ptCount val="1"/>
                <c:pt idx="0">
                  <c:v>GHG emissions/ton recycled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'[Vance Greenbiz 1.31.17.xlsx]GHG benefits '!$A$2:$A$12</c:f>
              <c:strCache>
                <c:ptCount val="11"/>
                <c:pt idx="0">
                  <c:v>Paper and paperboard</c:v>
                </c:pt>
                <c:pt idx="1">
                  <c:v>Glass</c:v>
                </c:pt>
                <c:pt idx="2">
                  <c:v>Steel</c:v>
                </c:pt>
                <c:pt idx="3">
                  <c:v>Aluminum</c:v>
                </c:pt>
                <c:pt idx="4">
                  <c:v>Other nonferrous metals</c:v>
                </c:pt>
                <c:pt idx="5">
                  <c:v>Plastics</c:v>
                </c:pt>
                <c:pt idx="6">
                  <c:v>Rubber and Leather</c:v>
                </c:pt>
                <c:pt idx="7">
                  <c:v>Textiles</c:v>
                </c:pt>
                <c:pt idx="8">
                  <c:v>Wood</c:v>
                </c:pt>
                <c:pt idx="9">
                  <c:v>Food, Other</c:v>
                </c:pt>
                <c:pt idx="10">
                  <c:v>Yard trimmings</c:v>
                </c:pt>
              </c:strCache>
            </c:strRef>
          </c:cat>
          <c:val>
            <c:numRef>
              <c:f>'[Vance Greenbiz 1.31.17.xlsx]GHG benefits '!$D$2:$D$12</c:f>
              <c:numCache>
                <c:formatCode>0.00</c:formatCode>
                <c:ptCount val="11"/>
                <c:pt idx="0">
                  <c:v>3.1173715765765766</c:v>
                </c:pt>
                <c:pt idx="1">
                  <c:v>0.27652240802675587</c:v>
                </c:pt>
                <c:pt idx="2">
                  <c:v>1.8122705479452055</c:v>
                </c:pt>
                <c:pt idx="3">
                  <c:v>9.1077999999999992</c:v>
                </c:pt>
                <c:pt idx="4">
                  <c:v>4.3404242647058826</c:v>
                </c:pt>
                <c:pt idx="5">
                  <c:v>1.000201261829653</c:v>
                </c:pt>
                <c:pt idx="6">
                  <c:v>0.37616041666666666</c:v>
                </c:pt>
                <c:pt idx="7">
                  <c:v>2.3580316793893128</c:v>
                </c:pt>
                <c:pt idx="8">
                  <c:v>2.4616116731517508</c:v>
                </c:pt>
                <c:pt idx="9">
                  <c:v>0.17601185567010308</c:v>
                </c:pt>
                <c:pt idx="10">
                  <c:v>0.14631200189753321</c:v>
                </c:pt>
              </c:numCache>
            </c:numRef>
          </c:val>
          <c:extLst>
            <c:ext xmlns:c16="http://schemas.microsoft.com/office/drawing/2014/chart" uri="{C3380CC4-5D6E-409C-BE32-E72D297353CC}">
              <c16:uniqueId val="{00000000-7FE6-4161-B455-92E8134A40B8}"/>
            </c:ext>
          </c:extLst>
        </c:ser>
        <c:dLbls>
          <c:showLegendKey val="0"/>
          <c:showVal val="0"/>
          <c:showCatName val="0"/>
          <c:showSerName val="0"/>
          <c:showPercent val="0"/>
          <c:showBubbleSize val="0"/>
        </c:dLbls>
        <c:gapWidth val="219"/>
        <c:overlap val="-27"/>
        <c:axId val="447138048"/>
        <c:axId val="447137392"/>
      </c:barChart>
      <c:catAx>
        <c:axId val="44713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7137392"/>
        <c:crosses val="autoZero"/>
        <c:auto val="1"/>
        <c:lblAlgn val="ctr"/>
        <c:lblOffset val="1000"/>
        <c:noMultiLvlLbl val="0"/>
      </c:catAx>
      <c:valAx>
        <c:axId val="447137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MMTCO2E / ton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7138048"/>
        <c:crosses val="autoZero"/>
        <c:crossBetween val="between"/>
      </c:valAx>
      <c:spPr>
        <a:noFill/>
        <a:ln>
          <a:noFill/>
        </a:ln>
        <a:effectLst/>
      </c:spPr>
    </c:plotArea>
    <c:plotVisOnly val="1"/>
    <c:dispBlanksAs val="gap"/>
    <c:showDLblsOverMax val="0"/>
  </c:chart>
  <c:spPr>
    <a:noFill/>
    <a:ln>
      <a:noFill/>
    </a:ln>
    <a:effectLst/>
  </c:spPr>
  <c:txPr>
    <a:bodyPr anchor="ct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E2812-1CF5-4429-9037-FF29E1BD8D4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E139684-97E2-4C4D-889C-D18C8FDF4A90}">
      <dgm:prSet phldrT="[Text]"/>
      <dgm:spPr>
        <a:solidFill>
          <a:srgbClr val="92D050"/>
        </a:solidFill>
      </dgm:spPr>
      <dgm:t>
        <a:bodyPr/>
        <a:lstStyle/>
        <a:p>
          <a:r>
            <a:rPr lang="en-US" dirty="0"/>
            <a:t>Is our goal to recycle more tons?</a:t>
          </a:r>
        </a:p>
      </dgm:t>
    </dgm:pt>
    <dgm:pt modelId="{34A6F1FA-E1B4-4A4E-834E-D54860182E1D}" type="parTrans" cxnId="{9015139A-5842-4867-B9AD-C187FD2BB099}">
      <dgm:prSet/>
      <dgm:spPr/>
      <dgm:t>
        <a:bodyPr/>
        <a:lstStyle/>
        <a:p>
          <a:endParaRPr lang="en-US"/>
        </a:p>
      </dgm:t>
    </dgm:pt>
    <dgm:pt modelId="{FA852F51-3EC8-4058-ABD3-35D0DBE119E4}" type="sibTrans" cxnId="{9015139A-5842-4867-B9AD-C187FD2BB099}">
      <dgm:prSet/>
      <dgm:spPr>
        <a:ln>
          <a:solidFill>
            <a:schemeClr val="accent3"/>
          </a:solidFill>
        </a:ln>
      </dgm:spPr>
      <dgm:t>
        <a:bodyPr/>
        <a:lstStyle/>
        <a:p>
          <a:endParaRPr lang="en-US"/>
        </a:p>
      </dgm:t>
    </dgm:pt>
    <dgm:pt modelId="{36E198F3-1B14-47DD-88E1-6FD05472F39E}">
      <dgm:prSet phldrT="[Text]"/>
      <dgm:spPr>
        <a:solidFill>
          <a:srgbClr val="92D050"/>
        </a:solidFill>
      </dgm:spPr>
      <dgm:t>
        <a:bodyPr/>
        <a:lstStyle/>
        <a:p>
          <a:r>
            <a:rPr lang="en-US" dirty="0"/>
            <a:t>Or reduce environmental impact?</a:t>
          </a:r>
        </a:p>
      </dgm:t>
    </dgm:pt>
    <dgm:pt modelId="{12CDE49B-9C42-433D-9C12-B674FD6A016C}" type="parTrans" cxnId="{B4071442-5F29-48C5-8A6C-8481E7AEFB04}">
      <dgm:prSet/>
      <dgm:spPr/>
      <dgm:t>
        <a:bodyPr/>
        <a:lstStyle/>
        <a:p>
          <a:endParaRPr lang="en-US"/>
        </a:p>
      </dgm:t>
    </dgm:pt>
    <dgm:pt modelId="{63CCA931-4BD1-4C19-B182-33713628E42A}" type="sibTrans" cxnId="{B4071442-5F29-48C5-8A6C-8481E7AEFB04}">
      <dgm:prSet/>
      <dgm:spPr/>
      <dgm:t>
        <a:bodyPr/>
        <a:lstStyle/>
        <a:p>
          <a:endParaRPr lang="en-US"/>
        </a:p>
      </dgm:t>
    </dgm:pt>
    <dgm:pt modelId="{F12609FA-04E9-488E-8CA5-222E230B011F}" type="pres">
      <dgm:prSet presAssocID="{721E2812-1CF5-4429-9037-FF29E1BD8D47}" presName="Name0" presStyleCnt="0">
        <dgm:presLayoutVars>
          <dgm:chMax val="7"/>
          <dgm:chPref val="7"/>
          <dgm:dir/>
        </dgm:presLayoutVars>
      </dgm:prSet>
      <dgm:spPr/>
      <dgm:t>
        <a:bodyPr/>
        <a:lstStyle/>
        <a:p>
          <a:endParaRPr lang="en-US"/>
        </a:p>
      </dgm:t>
    </dgm:pt>
    <dgm:pt modelId="{EA4261FD-F759-43BA-A770-9C89A830BB2F}" type="pres">
      <dgm:prSet presAssocID="{721E2812-1CF5-4429-9037-FF29E1BD8D47}" presName="Name1" presStyleCnt="0"/>
      <dgm:spPr/>
    </dgm:pt>
    <dgm:pt modelId="{7DFDE997-D487-4717-B9E9-445B7790558E}" type="pres">
      <dgm:prSet presAssocID="{721E2812-1CF5-4429-9037-FF29E1BD8D47}" presName="cycle" presStyleCnt="0"/>
      <dgm:spPr/>
    </dgm:pt>
    <dgm:pt modelId="{2C7013F2-539F-4B82-9B89-853BA100A709}" type="pres">
      <dgm:prSet presAssocID="{721E2812-1CF5-4429-9037-FF29E1BD8D47}" presName="srcNode" presStyleLbl="node1" presStyleIdx="0" presStyleCnt="2"/>
      <dgm:spPr/>
    </dgm:pt>
    <dgm:pt modelId="{816F4538-873B-49AA-81C3-E28F32B6F862}" type="pres">
      <dgm:prSet presAssocID="{721E2812-1CF5-4429-9037-FF29E1BD8D47}" presName="conn" presStyleLbl="parChTrans1D2" presStyleIdx="0" presStyleCnt="1"/>
      <dgm:spPr/>
      <dgm:t>
        <a:bodyPr/>
        <a:lstStyle/>
        <a:p>
          <a:endParaRPr lang="en-US"/>
        </a:p>
      </dgm:t>
    </dgm:pt>
    <dgm:pt modelId="{D4E05A43-4127-49BC-BE8B-4B2CA2E079FF}" type="pres">
      <dgm:prSet presAssocID="{721E2812-1CF5-4429-9037-FF29E1BD8D47}" presName="extraNode" presStyleLbl="node1" presStyleIdx="0" presStyleCnt="2"/>
      <dgm:spPr/>
    </dgm:pt>
    <dgm:pt modelId="{73075B43-1CCA-4BFA-A54C-C15962CE64A1}" type="pres">
      <dgm:prSet presAssocID="{721E2812-1CF5-4429-9037-FF29E1BD8D47}" presName="dstNode" presStyleLbl="node1" presStyleIdx="0" presStyleCnt="2"/>
      <dgm:spPr/>
    </dgm:pt>
    <dgm:pt modelId="{65D40333-95B4-4514-B21D-B8645269AFA1}" type="pres">
      <dgm:prSet presAssocID="{2E139684-97E2-4C4D-889C-D18C8FDF4A90}" presName="text_1" presStyleLbl="node1" presStyleIdx="0" presStyleCnt="2">
        <dgm:presLayoutVars>
          <dgm:bulletEnabled val="1"/>
        </dgm:presLayoutVars>
      </dgm:prSet>
      <dgm:spPr/>
      <dgm:t>
        <a:bodyPr/>
        <a:lstStyle/>
        <a:p>
          <a:endParaRPr lang="en-US"/>
        </a:p>
      </dgm:t>
    </dgm:pt>
    <dgm:pt modelId="{777E7BD3-0208-4174-B162-B3818B7FAA42}" type="pres">
      <dgm:prSet presAssocID="{2E139684-97E2-4C4D-889C-D18C8FDF4A90}" presName="accent_1" presStyleCnt="0"/>
      <dgm:spPr/>
    </dgm:pt>
    <dgm:pt modelId="{0992AC7B-66FC-4ECB-909F-32AEBF3BDC6E}" type="pres">
      <dgm:prSet presAssocID="{2E139684-97E2-4C4D-889C-D18C8FDF4A90}" presName="accentRepeatNode" presStyleLbl="solidFgAcc1" presStyleIdx="0" presStyleCnt="2"/>
      <dgm:spPr>
        <a:ln>
          <a:solidFill>
            <a:schemeClr val="accent3"/>
          </a:solidFill>
        </a:ln>
      </dgm:spPr>
    </dgm:pt>
    <dgm:pt modelId="{1277AA66-9C17-484A-BCAD-355398CE1491}" type="pres">
      <dgm:prSet presAssocID="{36E198F3-1B14-47DD-88E1-6FD05472F39E}" presName="text_2" presStyleLbl="node1" presStyleIdx="1" presStyleCnt="2">
        <dgm:presLayoutVars>
          <dgm:bulletEnabled val="1"/>
        </dgm:presLayoutVars>
      </dgm:prSet>
      <dgm:spPr/>
      <dgm:t>
        <a:bodyPr/>
        <a:lstStyle/>
        <a:p>
          <a:endParaRPr lang="en-US"/>
        </a:p>
      </dgm:t>
    </dgm:pt>
    <dgm:pt modelId="{CD13381B-C4A5-4BE8-BBFD-95631ABC4EC7}" type="pres">
      <dgm:prSet presAssocID="{36E198F3-1B14-47DD-88E1-6FD05472F39E}" presName="accent_2" presStyleCnt="0"/>
      <dgm:spPr/>
    </dgm:pt>
    <dgm:pt modelId="{6520B074-693C-469C-9116-A82B1F109FA5}" type="pres">
      <dgm:prSet presAssocID="{36E198F3-1B14-47DD-88E1-6FD05472F39E}" presName="accentRepeatNode" presStyleLbl="solidFgAcc1" presStyleIdx="1" presStyleCnt="2"/>
      <dgm:spPr>
        <a:ln>
          <a:solidFill>
            <a:schemeClr val="accent3"/>
          </a:solidFill>
        </a:ln>
      </dgm:spPr>
    </dgm:pt>
  </dgm:ptLst>
  <dgm:cxnLst>
    <dgm:cxn modelId="{FF9370C3-EE77-4094-A524-A340AB6CD1DC}" type="presOf" srcId="{2E139684-97E2-4C4D-889C-D18C8FDF4A90}" destId="{65D40333-95B4-4514-B21D-B8645269AFA1}" srcOrd="0" destOrd="0" presId="urn:microsoft.com/office/officeart/2008/layout/VerticalCurvedList"/>
    <dgm:cxn modelId="{B4071442-5F29-48C5-8A6C-8481E7AEFB04}" srcId="{721E2812-1CF5-4429-9037-FF29E1BD8D47}" destId="{36E198F3-1B14-47DD-88E1-6FD05472F39E}" srcOrd="1" destOrd="0" parTransId="{12CDE49B-9C42-433D-9C12-B674FD6A016C}" sibTransId="{63CCA931-4BD1-4C19-B182-33713628E42A}"/>
    <dgm:cxn modelId="{ACD732C7-EC14-46E4-A849-619C92E266ED}" type="presOf" srcId="{721E2812-1CF5-4429-9037-FF29E1BD8D47}" destId="{F12609FA-04E9-488E-8CA5-222E230B011F}" srcOrd="0" destOrd="0" presId="urn:microsoft.com/office/officeart/2008/layout/VerticalCurvedList"/>
    <dgm:cxn modelId="{ED363D38-9668-40A7-A83E-F764D36088EE}" type="presOf" srcId="{FA852F51-3EC8-4058-ABD3-35D0DBE119E4}" destId="{816F4538-873B-49AA-81C3-E28F32B6F862}" srcOrd="0" destOrd="0" presId="urn:microsoft.com/office/officeart/2008/layout/VerticalCurvedList"/>
    <dgm:cxn modelId="{9015139A-5842-4867-B9AD-C187FD2BB099}" srcId="{721E2812-1CF5-4429-9037-FF29E1BD8D47}" destId="{2E139684-97E2-4C4D-889C-D18C8FDF4A90}" srcOrd="0" destOrd="0" parTransId="{34A6F1FA-E1B4-4A4E-834E-D54860182E1D}" sibTransId="{FA852F51-3EC8-4058-ABD3-35D0DBE119E4}"/>
    <dgm:cxn modelId="{6E0681FE-3A97-4071-86FD-11ECD5FCBBF3}" type="presOf" srcId="{36E198F3-1B14-47DD-88E1-6FD05472F39E}" destId="{1277AA66-9C17-484A-BCAD-355398CE1491}" srcOrd="0" destOrd="0" presId="urn:microsoft.com/office/officeart/2008/layout/VerticalCurvedList"/>
    <dgm:cxn modelId="{2962EC35-16D8-40E7-9ED6-2A539BD19CD6}" type="presParOf" srcId="{F12609FA-04E9-488E-8CA5-222E230B011F}" destId="{EA4261FD-F759-43BA-A770-9C89A830BB2F}" srcOrd="0" destOrd="0" presId="urn:microsoft.com/office/officeart/2008/layout/VerticalCurvedList"/>
    <dgm:cxn modelId="{0101E2EA-749A-4BF9-8E4B-7C8BF42E5638}" type="presParOf" srcId="{EA4261FD-F759-43BA-A770-9C89A830BB2F}" destId="{7DFDE997-D487-4717-B9E9-445B7790558E}" srcOrd="0" destOrd="0" presId="urn:microsoft.com/office/officeart/2008/layout/VerticalCurvedList"/>
    <dgm:cxn modelId="{CBEEBE42-442C-4350-ADF3-C7601BE18691}" type="presParOf" srcId="{7DFDE997-D487-4717-B9E9-445B7790558E}" destId="{2C7013F2-539F-4B82-9B89-853BA100A709}" srcOrd="0" destOrd="0" presId="urn:microsoft.com/office/officeart/2008/layout/VerticalCurvedList"/>
    <dgm:cxn modelId="{7D84426C-EE0D-4F94-8393-06CD0D544889}" type="presParOf" srcId="{7DFDE997-D487-4717-B9E9-445B7790558E}" destId="{816F4538-873B-49AA-81C3-E28F32B6F862}" srcOrd="1" destOrd="0" presId="urn:microsoft.com/office/officeart/2008/layout/VerticalCurvedList"/>
    <dgm:cxn modelId="{4D7427C6-691B-4D6D-83F5-9A7D5272917D}" type="presParOf" srcId="{7DFDE997-D487-4717-B9E9-445B7790558E}" destId="{D4E05A43-4127-49BC-BE8B-4B2CA2E079FF}" srcOrd="2" destOrd="0" presId="urn:microsoft.com/office/officeart/2008/layout/VerticalCurvedList"/>
    <dgm:cxn modelId="{07017FDC-6680-4C17-B99A-4C31320E81A6}" type="presParOf" srcId="{7DFDE997-D487-4717-B9E9-445B7790558E}" destId="{73075B43-1CCA-4BFA-A54C-C15962CE64A1}" srcOrd="3" destOrd="0" presId="urn:microsoft.com/office/officeart/2008/layout/VerticalCurvedList"/>
    <dgm:cxn modelId="{6904D901-4B0E-46F4-9DFD-F57539AD5541}" type="presParOf" srcId="{EA4261FD-F759-43BA-A770-9C89A830BB2F}" destId="{65D40333-95B4-4514-B21D-B8645269AFA1}" srcOrd="1" destOrd="0" presId="urn:microsoft.com/office/officeart/2008/layout/VerticalCurvedList"/>
    <dgm:cxn modelId="{65F47561-0B4C-4CBC-A762-EC9DB9DC321D}" type="presParOf" srcId="{EA4261FD-F759-43BA-A770-9C89A830BB2F}" destId="{777E7BD3-0208-4174-B162-B3818B7FAA42}" srcOrd="2" destOrd="0" presId="urn:microsoft.com/office/officeart/2008/layout/VerticalCurvedList"/>
    <dgm:cxn modelId="{28120F16-E5D2-49C3-9D93-E6837B2F24CB}" type="presParOf" srcId="{777E7BD3-0208-4174-B162-B3818B7FAA42}" destId="{0992AC7B-66FC-4ECB-909F-32AEBF3BDC6E}" srcOrd="0" destOrd="0" presId="urn:microsoft.com/office/officeart/2008/layout/VerticalCurvedList"/>
    <dgm:cxn modelId="{C452602C-69A0-4D6F-BC1F-08686F41C081}" type="presParOf" srcId="{EA4261FD-F759-43BA-A770-9C89A830BB2F}" destId="{1277AA66-9C17-484A-BCAD-355398CE1491}" srcOrd="3" destOrd="0" presId="urn:microsoft.com/office/officeart/2008/layout/VerticalCurvedList"/>
    <dgm:cxn modelId="{5A307EBF-AA2D-4A2F-A3A7-EED4017F0A95}" type="presParOf" srcId="{EA4261FD-F759-43BA-A770-9C89A830BB2F}" destId="{CD13381B-C4A5-4BE8-BBFD-95631ABC4EC7}" srcOrd="4" destOrd="0" presId="urn:microsoft.com/office/officeart/2008/layout/VerticalCurvedList"/>
    <dgm:cxn modelId="{E2950C49-122E-41CF-B473-15D09E6C8D68}" type="presParOf" srcId="{CD13381B-C4A5-4BE8-BBFD-95631ABC4EC7}" destId="{6520B074-693C-469C-9116-A82B1F109F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FE81C-E437-42D9-A5F0-57C9A3F23B21}"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F6BAE73A-5E0C-4DA4-84A9-775032EE4147}">
      <dgm:prSet phldrT="[Text]" custT="1"/>
      <dgm:spPr>
        <a:solidFill>
          <a:schemeClr val="accent6">
            <a:lumMod val="40000"/>
            <a:lumOff val="60000"/>
          </a:schemeClr>
        </a:solidFill>
      </dgm:spPr>
      <dgm:t>
        <a:bodyPr/>
        <a:lstStyle/>
        <a:p>
          <a:pPr algn="ctr"/>
          <a:r>
            <a:rPr lang="en-US" sz="2000" b="1" dirty="0">
              <a:solidFill>
                <a:schemeClr val="bg1"/>
              </a:solidFill>
            </a:rPr>
            <a:t>Step 1:  </a:t>
          </a:r>
        </a:p>
        <a:p>
          <a:pPr algn="l"/>
          <a:r>
            <a:rPr lang="en-US" sz="1600" b="1" dirty="0">
              <a:solidFill>
                <a:schemeClr val="tx1"/>
              </a:solidFill>
            </a:rPr>
            <a:t>Waste Characterization </a:t>
          </a:r>
          <a:r>
            <a:rPr lang="en-US" sz="1600" b="1" dirty="0"/>
            <a:t> </a:t>
          </a:r>
        </a:p>
        <a:p>
          <a:pPr algn="l"/>
          <a:r>
            <a:rPr lang="en-US" sz="1600" b="0" dirty="0">
              <a:solidFill>
                <a:schemeClr val="tx1"/>
              </a:solidFill>
            </a:rPr>
            <a:t>Complete </a:t>
          </a:r>
          <a:r>
            <a:rPr lang="en-US" sz="1600" b="1" u="sng" dirty="0">
              <a:solidFill>
                <a:schemeClr val="tx1"/>
              </a:solidFill>
            </a:rPr>
            <a:t>state-wide waste characterization </a:t>
          </a:r>
          <a:r>
            <a:rPr lang="en-US" sz="1600" b="0" dirty="0">
              <a:solidFill>
                <a:schemeClr val="tx1"/>
              </a:solidFill>
            </a:rPr>
            <a:t>study of disposed materials	</a:t>
          </a:r>
        </a:p>
      </dgm:t>
    </dgm:pt>
    <dgm:pt modelId="{CFFFFA4C-D62D-401C-862A-FC988B74E2DE}" type="parTrans" cxnId="{29152242-BA12-4CB6-9A86-E2136B6C5289}">
      <dgm:prSet/>
      <dgm:spPr/>
      <dgm:t>
        <a:bodyPr/>
        <a:lstStyle/>
        <a:p>
          <a:endParaRPr lang="en-US"/>
        </a:p>
      </dgm:t>
    </dgm:pt>
    <dgm:pt modelId="{75C65CA4-2D3F-4BB1-BCE4-83C22B3A1BBB}" type="sibTrans" cxnId="{29152242-BA12-4CB6-9A86-E2136B6C5289}">
      <dgm:prSet/>
      <dgm:spPr/>
      <dgm:t>
        <a:bodyPr/>
        <a:lstStyle/>
        <a:p>
          <a:endParaRPr lang="en-US"/>
        </a:p>
      </dgm:t>
    </dgm:pt>
    <dgm:pt modelId="{E50A5902-517A-4B77-9713-A722C11B9898}">
      <dgm:prSet phldrT="[Text]" custT="1"/>
      <dgm:spPr>
        <a:solidFill>
          <a:schemeClr val="accent6">
            <a:lumMod val="40000"/>
            <a:lumOff val="60000"/>
          </a:schemeClr>
        </a:solidFill>
      </dgm:spPr>
      <dgm:t>
        <a:bodyPr/>
        <a:lstStyle/>
        <a:p>
          <a:pPr algn="ctr"/>
          <a:r>
            <a:rPr lang="en-US" sz="2000" b="1" dirty="0"/>
            <a:t>Step 2: </a:t>
          </a:r>
        </a:p>
        <a:p>
          <a:pPr algn="l"/>
          <a:r>
            <a:rPr lang="en-US" sz="1600" b="1" dirty="0">
              <a:solidFill>
                <a:schemeClr val="tx1"/>
              </a:solidFill>
            </a:rPr>
            <a:t>Evaluate Environmental Impact</a:t>
          </a:r>
        </a:p>
        <a:p>
          <a:pPr algn="l"/>
          <a:r>
            <a:rPr lang="en-US" sz="1600" b="0" dirty="0">
              <a:solidFill>
                <a:schemeClr val="tx1"/>
              </a:solidFill>
            </a:rPr>
            <a:t>Use waste characterization and LCA to </a:t>
          </a:r>
          <a:r>
            <a:rPr lang="en-US" sz="1600" b="1" u="sng" dirty="0">
              <a:solidFill>
                <a:schemeClr val="tx1"/>
              </a:solidFill>
            </a:rPr>
            <a:t>prioritize goals  based on environmental benefits</a:t>
          </a:r>
          <a:endParaRPr lang="en-US" sz="1700" b="1" u="sng" dirty="0"/>
        </a:p>
      </dgm:t>
    </dgm:pt>
    <dgm:pt modelId="{A4633047-C85A-40FE-A0E8-237A2FAD8798}" type="parTrans" cxnId="{9BB4D87A-C7F0-45C2-8C9A-35513E7145F8}">
      <dgm:prSet/>
      <dgm:spPr/>
      <dgm:t>
        <a:bodyPr/>
        <a:lstStyle/>
        <a:p>
          <a:endParaRPr lang="en-US"/>
        </a:p>
      </dgm:t>
    </dgm:pt>
    <dgm:pt modelId="{82B8E44F-8742-4DF3-8A91-695A3ACDF916}" type="sibTrans" cxnId="{9BB4D87A-C7F0-45C2-8C9A-35513E7145F8}">
      <dgm:prSet/>
      <dgm:spPr/>
      <dgm:t>
        <a:bodyPr/>
        <a:lstStyle/>
        <a:p>
          <a:endParaRPr lang="en-US"/>
        </a:p>
      </dgm:t>
    </dgm:pt>
    <dgm:pt modelId="{CA8E9CA2-C108-4E78-8425-FDC0F7313434}">
      <dgm:prSet phldrT="[Text]" custT="1"/>
      <dgm:spPr>
        <a:solidFill>
          <a:schemeClr val="accent6">
            <a:lumMod val="40000"/>
            <a:lumOff val="60000"/>
          </a:schemeClr>
        </a:solidFill>
      </dgm:spPr>
      <dgm:t>
        <a:bodyPr/>
        <a:lstStyle/>
        <a:p>
          <a:pPr algn="ctr"/>
          <a:r>
            <a:rPr lang="en-US" sz="2000" b="1" dirty="0"/>
            <a:t>Step 3: </a:t>
          </a:r>
        </a:p>
        <a:p>
          <a:pPr algn="l"/>
          <a:r>
            <a:rPr lang="en-US" sz="1600" b="1" dirty="0">
              <a:solidFill>
                <a:schemeClr val="tx1"/>
              </a:solidFill>
            </a:rPr>
            <a:t>Set Goals</a:t>
          </a:r>
        </a:p>
        <a:p>
          <a:pPr algn="l"/>
          <a:r>
            <a:rPr lang="en-US" sz="1600" b="0" dirty="0">
              <a:solidFill>
                <a:schemeClr val="tx1"/>
              </a:solidFill>
            </a:rPr>
            <a:t>Develop </a:t>
          </a:r>
          <a:r>
            <a:rPr lang="en-US" sz="1600" b="1" u="sng" dirty="0">
              <a:solidFill>
                <a:schemeClr val="tx1"/>
              </a:solidFill>
            </a:rPr>
            <a:t>material specific </a:t>
          </a:r>
          <a:r>
            <a:rPr lang="en-US" sz="1600" b="0" dirty="0">
              <a:solidFill>
                <a:schemeClr val="tx1"/>
              </a:solidFill>
            </a:rPr>
            <a:t>waste reduction &amp; recovery goals to maximize environmental benefit</a:t>
          </a:r>
        </a:p>
        <a:p>
          <a:pPr algn="l"/>
          <a:endParaRPr lang="en-US" sz="1900" dirty="0"/>
        </a:p>
      </dgm:t>
    </dgm:pt>
    <dgm:pt modelId="{C40DBDFF-3912-4697-A324-AAB699E89B43}" type="parTrans" cxnId="{DD0CF863-8832-4760-BA03-2C29EAD38DCF}">
      <dgm:prSet/>
      <dgm:spPr/>
      <dgm:t>
        <a:bodyPr/>
        <a:lstStyle/>
        <a:p>
          <a:endParaRPr lang="en-US"/>
        </a:p>
      </dgm:t>
    </dgm:pt>
    <dgm:pt modelId="{0C9F1550-BBCC-4E38-9ED3-FA81291984D3}" type="sibTrans" cxnId="{DD0CF863-8832-4760-BA03-2C29EAD38DCF}">
      <dgm:prSet/>
      <dgm:spPr/>
      <dgm:t>
        <a:bodyPr/>
        <a:lstStyle/>
        <a:p>
          <a:endParaRPr lang="en-US"/>
        </a:p>
      </dgm:t>
    </dgm:pt>
    <dgm:pt modelId="{FA018F29-41DD-4C7F-9BEC-4033186708C6}">
      <dgm:prSet custT="1"/>
      <dgm:spPr>
        <a:solidFill>
          <a:schemeClr val="accent6">
            <a:lumMod val="40000"/>
            <a:lumOff val="60000"/>
          </a:schemeClr>
        </a:solidFill>
      </dgm:spPr>
      <dgm:t>
        <a:bodyPr/>
        <a:lstStyle/>
        <a:p>
          <a:pPr algn="ctr"/>
          <a:r>
            <a:rPr lang="en-US" sz="2000" b="1" dirty="0"/>
            <a:t>Step 4: </a:t>
          </a:r>
        </a:p>
        <a:p>
          <a:pPr algn="l"/>
          <a:r>
            <a:rPr lang="en-US" sz="1600" b="1" dirty="0">
              <a:solidFill>
                <a:schemeClr val="tx1"/>
              </a:solidFill>
            </a:rPr>
            <a:t>Develop Programs and Measure in tons</a:t>
          </a:r>
        </a:p>
        <a:p>
          <a:pPr algn="l"/>
          <a:r>
            <a:rPr lang="en-US" sz="1600" b="1" u="sng" dirty="0">
              <a:solidFill>
                <a:schemeClr val="tx1"/>
              </a:solidFill>
            </a:rPr>
            <a:t>Convert goals to tons </a:t>
          </a:r>
          <a:r>
            <a:rPr lang="en-US" sz="1600" b="0" dirty="0">
              <a:solidFill>
                <a:schemeClr val="tx1"/>
              </a:solidFill>
            </a:rPr>
            <a:t>to measure reduction and recovery.</a:t>
          </a:r>
        </a:p>
        <a:p>
          <a:pPr algn="l"/>
          <a:r>
            <a:rPr lang="en-US" sz="1600" b="0" dirty="0">
              <a:solidFill>
                <a:schemeClr val="tx1"/>
              </a:solidFill>
            </a:rPr>
            <a:t> </a:t>
          </a:r>
        </a:p>
      </dgm:t>
    </dgm:pt>
    <dgm:pt modelId="{3C2766D9-9FE7-4B66-B3AC-D6D6CA9FD13D}" type="parTrans" cxnId="{FFD333BD-CE3F-4367-9F5D-777550E8B6C9}">
      <dgm:prSet/>
      <dgm:spPr/>
      <dgm:t>
        <a:bodyPr/>
        <a:lstStyle/>
        <a:p>
          <a:endParaRPr lang="en-US"/>
        </a:p>
      </dgm:t>
    </dgm:pt>
    <dgm:pt modelId="{65B71C87-19D3-443F-8F8A-04EA9D16E410}" type="sibTrans" cxnId="{FFD333BD-CE3F-4367-9F5D-777550E8B6C9}">
      <dgm:prSet/>
      <dgm:spPr/>
      <dgm:t>
        <a:bodyPr/>
        <a:lstStyle/>
        <a:p>
          <a:endParaRPr lang="en-US"/>
        </a:p>
      </dgm:t>
    </dgm:pt>
    <dgm:pt modelId="{81BEFC64-DA36-40B7-8114-C7E9F34A6BC3}" type="pres">
      <dgm:prSet presAssocID="{AA5FE81C-E437-42D9-A5F0-57C9A3F23B21}" presName="Name0" presStyleCnt="0">
        <dgm:presLayoutVars>
          <dgm:dir/>
          <dgm:resizeHandles val="exact"/>
        </dgm:presLayoutVars>
      </dgm:prSet>
      <dgm:spPr/>
      <dgm:t>
        <a:bodyPr/>
        <a:lstStyle/>
        <a:p>
          <a:endParaRPr lang="en-US"/>
        </a:p>
      </dgm:t>
    </dgm:pt>
    <dgm:pt modelId="{B5CC551D-2F9A-452D-8C32-9033D9E503C5}" type="pres">
      <dgm:prSet presAssocID="{AA5FE81C-E437-42D9-A5F0-57C9A3F23B21}" presName="bkgdShp" presStyleLbl="alignAccFollowNode1" presStyleIdx="0" presStyleCnt="1" custLinFactNeighborX="341"/>
      <dgm:spPr>
        <a:solidFill>
          <a:schemeClr val="bg1">
            <a:alpha val="90000"/>
          </a:schemeClr>
        </a:solidFill>
        <a:ln>
          <a:solidFill>
            <a:srgbClr val="92D050">
              <a:alpha val="90000"/>
            </a:srgbClr>
          </a:solidFill>
        </a:ln>
      </dgm:spPr>
    </dgm:pt>
    <dgm:pt modelId="{E9D8B2D7-0AC5-4012-B855-2E07D7B531FD}" type="pres">
      <dgm:prSet presAssocID="{AA5FE81C-E437-42D9-A5F0-57C9A3F23B21}" presName="linComp" presStyleCnt="0"/>
      <dgm:spPr/>
    </dgm:pt>
    <dgm:pt modelId="{C0A73611-8711-4F8A-983F-C5D65B7D43EC}" type="pres">
      <dgm:prSet presAssocID="{F6BAE73A-5E0C-4DA4-84A9-775032EE4147}" presName="compNode" presStyleCnt="0"/>
      <dgm:spPr/>
    </dgm:pt>
    <dgm:pt modelId="{ADE9824E-B743-4A95-80B4-94DBBAE42337}" type="pres">
      <dgm:prSet presAssocID="{F6BAE73A-5E0C-4DA4-84A9-775032EE4147}" presName="node" presStyleLbl="node1" presStyleIdx="0" presStyleCnt="4" custScaleX="245663" custScaleY="100147" custLinFactNeighborX="-4960" custLinFactNeighborY="566">
        <dgm:presLayoutVars>
          <dgm:bulletEnabled val="1"/>
        </dgm:presLayoutVars>
      </dgm:prSet>
      <dgm:spPr/>
      <dgm:t>
        <a:bodyPr/>
        <a:lstStyle/>
        <a:p>
          <a:endParaRPr lang="en-US"/>
        </a:p>
      </dgm:t>
    </dgm:pt>
    <dgm:pt modelId="{6761A542-7602-490C-8764-113C8FDC03B8}" type="pres">
      <dgm:prSet presAssocID="{F6BAE73A-5E0C-4DA4-84A9-775032EE4147}" presName="invisiNode" presStyleLbl="node1" presStyleIdx="0" presStyleCnt="4"/>
      <dgm:spPr/>
    </dgm:pt>
    <dgm:pt modelId="{76916A25-0D4B-4E00-A38D-BB780647E4CC}" type="pres">
      <dgm:prSet presAssocID="{F6BAE73A-5E0C-4DA4-84A9-775032EE4147}" presName="imagNode" presStyleLbl="fgImgPlace1" presStyleIdx="0" presStyleCnt="4" custScaleX="118960" custScaleY="106060" custLinFactNeighborX="-5845" custLinFactNeighborY="-5717"/>
      <dgm:spPr>
        <a:solidFill>
          <a:schemeClr val="bg1"/>
        </a:solidFill>
        <a:ln>
          <a:noFill/>
        </a:ln>
      </dgm:spPr>
    </dgm:pt>
    <dgm:pt modelId="{23502517-2BD0-4AEE-9DF9-8429D3B7BE7F}" type="pres">
      <dgm:prSet presAssocID="{75C65CA4-2D3F-4BB1-BCE4-83C22B3A1BBB}" presName="sibTrans" presStyleLbl="sibTrans2D1" presStyleIdx="0" presStyleCnt="0"/>
      <dgm:spPr/>
      <dgm:t>
        <a:bodyPr/>
        <a:lstStyle/>
        <a:p>
          <a:endParaRPr lang="en-US"/>
        </a:p>
      </dgm:t>
    </dgm:pt>
    <dgm:pt modelId="{D5DDE816-51E4-4148-ADB7-193B995AB01B}" type="pres">
      <dgm:prSet presAssocID="{E50A5902-517A-4B77-9713-A722C11B9898}" presName="compNode" presStyleCnt="0"/>
      <dgm:spPr/>
    </dgm:pt>
    <dgm:pt modelId="{66347DFE-4EE8-4590-A242-9CF39DD0237E}" type="pres">
      <dgm:prSet presAssocID="{E50A5902-517A-4B77-9713-A722C11B9898}" presName="node" presStyleLbl="node1" presStyleIdx="1" presStyleCnt="4" custScaleX="244903" custScaleY="99151" custLinFactNeighborX="-4431" custLinFactNeighborY="212">
        <dgm:presLayoutVars>
          <dgm:bulletEnabled val="1"/>
        </dgm:presLayoutVars>
      </dgm:prSet>
      <dgm:spPr/>
      <dgm:t>
        <a:bodyPr/>
        <a:lstStyle/>
        <a:p>
          <a:endParaRPr lang="en-US"/>
        </a:p>
      </dgm:t>
    </dgm:pt>
    <dgm:pt modelId="{F2A805E2-0C21-4B1C-A191-023DE2D5AB1B}" type="pres">
      <dgm:prSet presAssocID="{E50A5902-517A-4B77-9713-A722C11B9898}" presName="invisiNode" presStyleLbl="node1" presStyleIdx="1" presStyleCnt="4"/>
      <dgm:spPr/>
    </dgm:pt>
    <dgm:pt modelId="{7DE20062-E032-46BF-B493-06BE8955DF76}" type="pres">
      <dgm:prSet presAssocID="{E50A5902-517A-4B77-9713-A722C11B9898}" presName="imagNode" presStyleLbl="fgImgPlace1" presStyleIdx="1" presStyleCnt="4" custScaleX="264008" custScaleY="86548" custLinFactNeighborX="-2396" custLinFactNeighborY="-11324"/>
      <dgm:spPr>
        <a:blipFill rotWithShape="1">
          <a:blip xmlns:r="http://schemas.openxmlformats.org/officeDocument/2006/relationships" r:embed="rId1"/>
          <a:stretch>
            <a:fillRect/>
          </a:stretch>
        </a:blipFill>
      </dgm:spPr>
    </dgm:pt>
    <dgm:pt modelId="{7E2F0B4A-4E8E-4B8A-B117-4141B46922B1}" type="pres">
      <dgm:prSet presAssocID="{82B8E44F-8742-4DF3-8A91-695A3ACDF916}" presName="sibTrans" presStyleLbl="sibTrans2D1" presStyleIdx="0" presStyleCnt="0"/>
      <dgm:spPr/>
      <dgm:t>
        <a:bodyPr/>
        <a:lstStyle/>
        <a:p>
          <a:endParaRPr lang="en-US"/>
        </a:p>
      </dgm:t>
    </dgm:pt>
    <dgm:pt modelId="{E56088BC-2C52-4BE0-99E4-B81A59F95CE6}" type="pres">
      <dgm:prSet presAssocID="{CA8E9CA2-C108-4E78-8425-FDC0F7313434}" presName="compNode" presStyleCnt="0"/>
      <dgm:spPr/>
    </dgm:pt>
    <dgm:pt modelId="{EA5BFA62-8298-4A2E-A7E4-C9A14C367C09}" type="pres">
      <dgm:prSet presAssocID="{CA8E9CA2-C108-4E78-8425-FDC0F7313434}" presName="node" presStyleLbl="node1" presStyleIdx="2" presStyleCnt="4" custScaleX="250302" custLinFactNeighborX="-3014" custLinFactNeighborY="516">
        <dgm:presLayoutVars>
          <dgm:bulletEnabled val="1"/>
        </dgm:presLayoutVars>
      </dgm:prSet>
      <dgm:spPr/>
      <dgm:t>
        <a:bodyPr/>
        <a:lstStyle/>
        <a:p>
          <a:endParaRPr lang="en-US"/>
        </a:p>
      </dgm:t>
    </dgm:pt>
    <dgm:pt modelId="{13B2AE5C-D61C-4893-8E64-F7B6E8B99695}" type="pres">
      <dgm:prSet presAssocID="{CA8E9CA2-C108-4E78-8425-FDC0F7313434}" presName="invisiNode" presStyleLbl="node1" presStyleIdx="2" presStyleCnt="4"/>
      <dgm:spPr/>
    </dgm:pt>
    <dgm:pt modelId="{C1F6DEF6-CAB0-4C9A-8CA0-914046B20906}" type="pres">
      <dgm:prSet presAssocID="{CA8E9CA2-C108-4E78-8425-FDC0F7313434}" presName="imagNode" presStyleLbl="fgImgPlace1" presStyleIdx="2" presStyleCnt="4"/>
      <dgm:spPr>
        <a:solidFill>
          <a:schemeClr val="bg1"/>
        </a:solidFill>
        <a:ln>
          <a:noFill/>
        </a:ln>
      </dgm:spPr>
    </dgm:pt>
    <dgm:pt modelId="{59AA9C24-2670-416B-949B-693AA34A59A1}" type="pres">
      <dgm:prSet presAssocID="{0C9F1550-BBCC-4E38-9ED3-FA81291984D3}" presName="sibTrans" presStyleLbl="sibTrans2D1" presStyleIdx="0" presStyleCnt="0"/>
      <dgm:spPr/>
      <dgm:t>
        <a:bodyPr/>
        <a:lstStyle/>
        <a:p>
          <a:endParaRPr lang="en-US"/>
        </a:p>
      </dgm:t>
    </dgm:pt>
    <dgm:pt modelId="{21596D0B-5073-4E27-8ADA-21AFD38DBC47}" type="pres">
      <dgm:prSet presAssocID="{FA018F29-41DD-4C7F-9BEC-4033186708C6}" presName="compNode" presStyleCnt="0"/>
      <dgm:spPr/>
    </dgm:pt>
    <dgm:pt modelId="{DB6E94DB-A32D-4BFF-9F93-929B31B3472C}" type="pres">
      <dgm:prSet presAssocID="{FA018F29-41DD-4C7F-9BEC-4033186708C6}" presName="node" presStyleLbl="node1" presStyleIdx="3" presStyleCnt="4" custScaleX="233805" custLinFactNeighborX="-485" custLinFactNeighborY="516">
        <dgm:presLayoutVars>
          <dgm:bulletEnabled val="1"/>
        </dgm:presLayoutVars>
      </dgm:prSet>
      <dgm:spPr/>
      <dgm:t>
        <a:bodyPr/>
        <a:lstStyle/>
        <a:p>
          <a:endParaRPr lang="en-US"/>
        </a:p>
      </dgm:t>
    </dgm:pt>
    <dgm:pt modelId="{49403128-9ED7-4674-AE8C-FBA62DB3ECAE}" type="pres">
      <dgm:prSet presAssocID="{FA018F29-41DD-4C7F-9BEC-4033186708C6}" presName="invisiNode" presStyleLbl="node1" presStyleIdx="3" presStyleCnt="4"/>
      <dgm:spPr/>
    </dgm:pt>
    <dgm:pt modelId="{8C0C3232-E78F-42D0-92EE-6D385275C42E}" type="pres">
      <dgm:prSet presAssocID="{FA018F29-41DD-4C7F-9BEC-4033186708C6}" presName="imagNode" presStyleLbl="fgImgPlace1" presStyleIdx="3" presStyleCnt="4" custLinFactNeighborX="10040"/>
      <dgm:spPr>
        <a:solidFill>
          <a:schemeClr val="bg1"/>
        </a:solidFill>
        <a:ln>
          <a:noFill/>
        </a:ln>
      </dgm:spPr>
    </dgm:pt>
  </dgm:ptLst>
  <dgm:cxnLst>
    <dgm:cxn modelId="{8916DC48-1A16-487B-97E4-3951C0C1914E}" type="presOf" srcId="{F6BAE73A-5E0C-4DA4-84A9-775032EE4147}" destId="{ADE9824E-B743-4A95-80B4-94DBBAE42337}" srcOrd="0" destOrd="0" presId="urn:microsoft.com/office/officeart/2005/8/layout/pList2"/>
    <dgm:cxn modelId="{98BF041E-3D04-4ACE-9109-F6532EA59DE6}" type="presOf" srcId="{CA8E9CA2-C108-4E78-8425-FDC0F7313434}" destId="{EA5BFA62-8298-4A2E-A7E4-C9A14C367C09}" srcOrd="0" destOrd="0" presId="urn:microsoft.com/office/officeart/2005/8/layout/pList2"/>
    <dgm:cxn modelId="{FFD333BD-CE3F-4367-9F5D-777550E8B6C9}" srcId="{AA5FE81C-E437-42D9-A5F0-57C9A3F23B21}" destId="{FA018F29-41DD-4C7F-9BEC-4033186708C6}" srcOrd="3" destOrd="0" parTransId="{3C2766D9-9FE7-4B66-B3AC-D6D6CA9FD13D}" sibTransId="{65B71C87-19D3-443F-8F8A-04EA9D16E410}"/>
    <dgm:cxn modelId="{24E04336-76FC-4D69-82BB-A3C94686CE79}" type="presOf" srcId="{E50A5902-517A-4B77-9713-A722C11B9898}" destId="{66347DFE-4EE8-4590-A242-9CF39DD0237E}" srcOrd="0" destOrd="0" presId="urn:microsoft.com/office/officeart/2005/8/layout/pList2"/>
    <dgm:cxn modelId="{29152242-BA12-4CB6-9A86-E2136B6C5289}" srcId="{AA5FE81C-E437-42D9-A5F0-57C9A3F23B21}" destId="{F6BAE73A-5E0C-4DA4-84A9-775032EE4147}" srcOrd="0" destOrd="0" parTransId="{CFFFFA4C-D62D-401C-862A-FC988B74E2DE}" sibTransId="{75C65CA4-2D3F-4BB1-BCE4-83C22B3A1BBB}"/>
    <dgm:cxn modelId="{7F9C9C75-A5E4-4770-862A-89325A3E75EA}" type="presOf" srcId="{75C65CA4-2D3F-4BB1-BCE4-83C22B3A1BBB}" destId="{23502517-2BD0-4AEE-9DF9-8429D3B7BE7F}" srcOrd="0" destOrd="0" presId="urn:microsoft.com/office/officeart/2005/8/layout/pList2"/>
    <dgm:cxn modelId="{AB6B5408-443C-4BDE-9122-F08155EC68D0}" type="presOf" srcId="{82B8E44F-8742-4DF3-8A91-695A3ACDF916}" destId="{7E2F0B4A-4E8E-4B8A-B117-4141B46922B1}" srcOrd="0" destOrd="0" presId="urn:microsoft.com/office/officeart/2005/8/layout/pList2"/>
    <dgm:cxn modelId="{C4FB04A2-8EE4-412C-994C-E63DF42923B5}" type="presOf" srcId="{AA5FE81C-E437-42D9-A5F0-57C9A3F23B21}" destId="{81BEFC64-DA36-40B7-8114-C7E9F34A6BC3}" srcOrd="0" destOrd="0" presId="urn:microsoft.com/office/officeart/2005/8/layout/pList2"/>
    <dgm:cxn modelId="{9BB4D87A-C7F0-45C2-8C9A-35513E7145F8}" srcId="{AA5FE81C-E437-42D9-A5F0-57C9A3F23B21}" destId="{E50A5902-517A-4B77-9713-A722C11B9898}" srcOrd="1" destOrd="0" parTransId="{A4633047-C85A-40FE-A0E8-237A2FAD8798}" sibTransId="{82B8E44F-8742-4DF3-8A91-695A3ACDF916}"/>
    <dgm:cxn modelId="{DBBEE4BD-A85E-43C2-A4C2-BA523E68687F}" type="presOf" srcId="{FA018F29-41DD-4C7F-9BEC-4033186708C6}" destId="{DB6E94DB-A32D-4BFF-9F93-929B31B3472C}" srcOrd="0" destOrd="0" presId="urn:microsoft.com/office/officeart/2005/8/layout/pList2"/>
    <dgm:cxn modelId="{118032E6-D5FF-456A-9587-72D9918870E9}" type="presOf" srcId="{0C9F1550-BBCC-4E38-9ED3-FA81291984D3}" destId="{59AA9C24-2670-416B-949B-693AA34A59A1}" srcOrd="0" destOrd="0" presId="urn:microsoft.com/office/officeart/2005/8/layout/pList2"/>
    <dgm:cxn modelId="{DD0CF863-8832-4760-BA03-2C29EAD38DCF}" srcId="{AA5FE81C-E437-42D9-A5F0-57C9A3F23B21}" destId="{CA8E9CA2-C108-4E78-8425-FDC0F7313434}" srcOrd="2" destOrd="0" parTransId="{C40DBDFF-3912-4697-A324-AAB699E89B43}" sibTransId="{0C9F1550-BBCC-4E38-9ED3-FA81291984D3}"/>
    <dgm:cxn modelId="{A002ECCD-66F1-41A5-9340-6E4B159FC48C}" type="presParOf" srcId="{81BEFC64-DA36-40B7-8114-C7E9F34A6BC3}" destId="{B5CC551D-2F9A-452D-8C32-9033D9E503C5}" srcOrd="0" destOrd="0" presId="urn:microsoft.com/office/officeart/2005/8/layout/pList2"/>
    <dgm:cxn modelId="{C6DE98ED-D913-42AF-968C-0DFF3B959539}" type="presParOf" srcId="{81BEFC64-DA36-40B7-8114-C7E9F34A6BC3}" destId="{E9D8B2D7-0AC5-4012-B855-2E07D7B531FD}" srcOrd="1" destOrd="0" presId="urn:microsoft.com/office/officeart/2005/8/layout/pList2"/>
    <dgm:cxn modelId="{DA912D91-FA7E-4F78-98A2-6843BF265470}" type="presParOf" srcId="{E9D8B2D7-0AC5-4012-B855-2E07D7B531FD}" destId="{C0A73611-8711-4F8A-983F-C5D65B7D43EC}" srcOrd="0" destOrd="0" presId="urn:microsoft.com/office/officeart/2005/8/layout/pList2"/>
    <dgm:cxn modelId="{762CF10C-E157-4360-9ED7-10F695EF542D}" type="presParOf" srcId="{C0A73611-8711-4F8A-983F-C5D65B7D43EC}" destId="{ADE9824E-B743-4A95-80B4-94DBBAE42337}" srcOrd="0" destOrd="0" presId="urn:microsoft.com/office/officeart/2005/8/layout/pList2"/>
    <dgm:cxn modelId="{BA327D91-AEE3-4976-B644-33BD48F73C13}" type="presParOf" srcId="{C0A73611-8711-4F8A-983F-C5D65B7D43EC}" destId="{6761A542-7602-490C-8764-113C8FDC03B8}" srcOrd="1" destOrd="0" presId="urn:microsoft.com/office/officeart/2005/8/layout/pList2"/>
    <dgm:cxn modelId="{B6B8C234-1923-459A-B4B2-417755C617E6}" type="presParOf" srcId="{C0A73611-8711-4F8A-983F-C5D65B7D43EC}" destId="{76916A25-0D4B-4E00-A38D-BB780647E4CC}" srcOrd="2" destOrd="0" presId="urn:microsoft.com/office/officeart/2005/8/layout/pList2"/>
    <dgm:cxn modelId="{15E64837-F760-42DC-8192-F4475FA884B0}" type="presParOf" srcId="{E9D8B2D7-0AC5-4012-B855-2E07D7B531FD}" destId="{23502517-2BD0-4AEE-9DF9-8429D3B7BE7F}" srcOrd="1" destOrd="0" presId="urn:microsoft.com/office/officeart/2005/8/layout/pList2"/>
    <dgm:cxn modelId="{A9E8EA4A-798B-41DC-8801-5144478CC981}" type="presParOf" srcId="{E9D8B2D7-0AC5-4012-B855-2E07D7B531FD}" destId="{D5DDE816-51E4-4148-ADB7-193B995AB01B}" srcOrd="2" destOrd="0" presId="urn:microsoft.com/office/officeart/2005/8/layout/pList2"/>
    <dgm:cxn modelId="{61C7EDF1-6A4A-4930-A2C9-AD893B8BBA0B}" type="presParOf" srcId="{D5DDE816-51E4-4148-ADB7-193B995AB01B}" destId="{66347DFE-4EE8-4590-A242-9CF39DD0237E}" srcOrd="0" destOrd="0" presId="urn:microsoft.com/office/officeart/2005/8/layout/pList2"/>
    <dgm:cxn modelId="{2BC64354-B4DA-4800-BB20-8F90785A4A59}" type="presParOf" srcId="{D5DDE816-51E4-4148-ADB7-193B995AB01B}" destId="{F2A805E2-0C21-4B1C-A191-023DE2D5AB1B}" srcOrd="1" destOrd="0" presId="urn:microsoft.com/office/officeart/2005/8/layout/pList2"/>
    <dgm:cxn modelId="{E075BDD0-FF26-46F6-96F6-5E50E6C6630A}" type="presParOf" srcId="{D5DDE816-51E4-4148-ADB7-193B995AB01B}" destId="{7DE20062-E032-46BF-B493-06BE8955DF76}" srcOrd="2" destOrd="0" presId="urn:microsoft.com/office/officeart/2005/8/layout/pList2"/>
    <dgm:cxn modelId="{13797241-98FB-49D0-9EA5-E6D834BE2BC2}" type="presParOf" srcId="{E9D8B2D7-0AC5-4012-B855-2E07D7B531FD}" destId="{7E2F0B4A-4E8E-4B8A-B117-4141B46922B1}" srcOrd="3" destOrd="0" presId="urn:microsoft.com/office/officeart/2005/8/layout/pList2"/>
    <dgm:cxn modelId="{D24CB6C8-BF58-41AB-BBF6-C1C54A41828A}" type="presParOf" srcId="{E9D8B2D7-0AC5-4012-B855-2E07D7B531FD}" destId="{E56088BC-2C52-4BE0-99E4-B81A59F95CE6}" srcOrd="4" destOrd="0" presId="urn:microsoft.com/office/officeart/2005/8/layout/pList2"/>
    <dgm:cxn modelId="{3CF985B4-8713-4769-8DF0-4FA751779F27}" type="presParOf" srcId="{E56088BC-2C52-4BE0-99E4-B81A59F95CE6}" destId="{EA5BFA62-8298-4A2E-A7E4-C9A14C367C09}" srcOrd="0" destOrd="0" presId="urn:microsoft.com/office/officeart/2005/8/layout/pList2"/>
    <dgm:cxn modelId="{F7900D14-834F-4FDC-8073-725AA5B710E0}" type="presParOf" srcId="{E56088BC-2C52-4BE0-99E4-B81A59F95CE6}" destId="{13B2AE5C-D61C-4893-8E64-F7B6E8B99695}" srcOrd="1" destOrd="0" presId="urn:microsoft.com/office/officeart/2005/8/layout/pList2"/>
    <dgm:cxn modelId="{3C0DF922-5CFF-4DF5-97CE-DF6B3AAEB468}" type="presParOf" srcId="{E56088BC-2C52-4BE0-99E4-B81A59F95CE6}" destId="{C1F6DEF6-CAB0-4C9A-8CA0-914046B20906}" srcOrd="2" destOrd="0" presId="urn:microsoft.com/office/officeart/2005/8/layout/pList2"/>
    <dgm:cxn modelId="{3AB713FB-CF61-4DAF-B8D4-5AF50A1F8B50}" type="presParOf" srcId="{E9D8B2D7-0AC5-4012-B855-2E07D7B531FD}" destId="{59AA9C24-2670-416B-949B-693AA34A59A1}" srcOrd="5" destOrd="0" presId="urn:microsoft.com/office/officeart/2005/8/layout/pList2"/>
    <dgm:cxn modelId="{56009710-ADB0-4FEB-8BF6-749A3F3BA4DC}" type="presParOf" srcId="{E9D8B2D7-0AC5-4012-B855-2E07D7B531FD}" destId="{21596D0B-5073-4E27-8ADA-21AFD38DBC47}" srcOrd="6" destOrd="0" presId="urn:microsoft.com/office/officeart/2005/8/layout/pList2"/>
    <dgm:cxn modelId="{0A0239DF-DE14-4A51-A230-1E435AC43F84}" type="presParOf" srcId="{21596D0B-5073-4E27-8ADA-21AFD38DBC47}" destId="{DB6E94DB-A32D-4BFF-9F93-929B31B3472C}" srcOrd="0" destOrd="0" presId="urn:microsoft.com/office/officeart/2005/8/layout/pList2"/>
    <dgm:cxn modelId="{6A7FA09A-DCA8-4A24-9837-E2D9C9D2BD82}" type="presParOf" srcId="{21596D0B-5073-4E27-8ADA-21AFD38DBC47}" destId="{49403128-9ED7-4674-AE8C-FBA62DB3ECAE}" srcOrd="1" destOrd="0" presId="urn:microsoft.com/office/officeart/2005/8/layout/pList2"/>
    <dgm:cxn modelId="{852C3251-4C04-4EFC-82C0-AC0BC1DD5DBA}" type="presParOf" srcId="{21596D0B-5073-4E27-8ADA-21AFD38DBC47}" destId="{8C0C3232-E78F-42D0-92EE-6D385275C42E}" srcOrd="2" destOrd="0" presId="urn:microsoft.com/office/officeart/2005/8/layout/pList2"/>
  </dgm:cxnLst>
  <dgm:bg>
    <a:solidFill>
      <a:schemeClr val="accent6">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F4538-873B-49AA-81C3-E28F32B6F862}">
      <dsp:nvSpPr>
        <dsp:cNvPr id="0" name=""/>
        <dsp:cNvSpPr/>
      </dsp:nvSpPr>
      <dsp:spPr>
        <a:xfrm>
          <a:off x="-3141342" y="-486620"/>
          <a:ext cx="3771033" cy="3771033"/>
        </a:xfrm>
        <a:prstGeom prst="blockArc">
          <a:avLst>
            <a:gd name="adj1" fmla="val 18900000"/>
            <a:gd name="adj2" fmla="val 2700000"/>
            <a:gd name="adj3" fmla="val 573"/>
          </a:avLst>
        </a:pr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65D40333-95B4-4514-B21D-B8645269AFA1}">
      <dsp:nvSpPr>
        <dsp:cNvPr id="0" name=""/>
        <dsp:cNvSpPr/>
      </dsp:nvSpPr>
      <dsp:spPr>
        <a:xfrm>
          <a:off x="514304" y="399692"/>
          <a:ext cx="4176003" cy="799273"/>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423" tIns="63500" rIns="63500" bIns="63500" numCol="1" spcCol="1270" anchor="ctr" anchorCtr="0">
          <a:noAutofit/>
        </a:bodyPr>
        <a:lstStyle/>
        <a:p>
          <a:pPr lvl="0" algn="l" defTabSz="1111250">
            <a:lnSpc>
              <a:spcPct val="90000"/>
            </a:lnSpc>
            <a:spcBef>
              <a:spcPct val="0"/>
            </a:spcBef>
            <a:spcAft>
              <a:spcPct val="35000"/>
            </a:spcAft>
          </a:pPr>
          <a:r>
            <a:rPr lang="en-US" sz="2500" kern="1200" dirty="0"/>
            <a:t>Is our goal to recycle more tons?</a:t>
          </a:r>
        </a:p>
      </dsp:txBody>
      <dsp:txXfrm>
        <a:off x="514304" y="399692"/>
        <a:ext cx="4176003" cy="799273"/>
      </dsp:txXfrm>
    </dsp:sp>
    <dsp:sp modelId="{0992AC7B-66FC-4ECB-909F-32AEBF3BDC6E}">
      <dsp:nvSpPr>
        <dsp:cNvPr id="0" name=""/>
        <dsp:cNvSpPr/>
      </dsp:nvSpPr>
      <dsp:spPr>
        <a:xfrm>
          <a:off x="14758" y="299783"/>
          <a:ext cx="999091" cy="999091"/>
        </a:xfrm>
        <a:prstGeom prst="ellipse">
          <a:avLst/>
        </a:prstGeom>
        <a:solidFill>
          <a:schemeClr val="l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1277AA66-9C17-484A-BCAD-355398CE1491}">
      <dsp:nvSpPr>
        <dsp:cNvPr id="0" name=""/>
        <dsp:cNvSpPr/>
      </dsp:nvSpPr>
      <dsp:spPr>
        <a:xfrm>
          <a:off x="514304" y="1598826"/>
          <a:ext cx="4176003" cy="799273"/>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423" tIns="63500" rIns="63500" bIns="63500" numCol="1" spcCol="1270" anchor="ctr" anchorCtr="0">
          <a:noAutofit/>
        </a:bodyPr>
        <a:lstStyle/>
        <a:p>
          <a:pPr lvl="0" algn="l" defTabSz="1111250">
            <a:lnSpc>
              <a:spcPct val="90000"/>
            </a:lnSpc>
            <a:spcBef>
              <a:spcPct val="0"/>
            </a:spcBef>
            <a:spcAft>
              <a:spcPct val="35000"/>
            </a:spcAft>
          </a:pPr>
          <a:r>
            <a:rPr lang="en-US" sz="2500" kern="1200" dirty="0"/>
            <a:t>Or reduce environmental impact?</a:t>
          </a:r>
        </a:p>
      </dsp:txBody>
      <dsp:txXfrm>
        <a:off x="514304" y="1598826"/>
        <a:ext cx="4176003" cy="799273"/>
      </dsp:txXfrm>
    </dsp:sp>
    <dsp:sp modelId="{6520B074-693C-469C-9116-A82B1F109FA5}">
      <dsp:nvSpPr>
        <dsp:cNvPr id="0" name=""/>
        <dsp:cNvSpPr/>
      </dsp:nvSpPr>
      <dsp:spPr>
        <a:xfrm>
          <a:off x="14758" y="1498917"/>
          <a:ext cx="999091" cy="999091"/>
        </a:xfrm>
        <a:prstGeom prst="ellipse">
          <a:avLst/>
        </a:prstGeom>
        <a:solidFill>
          <a:schemeClr val="l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C551D-2F9A-452D-8C32-9033D9E503C5}">
      <dsp:nvSpPr>
        <dsp:cNvPr id="0" name=""/>
        <dsp:cNvSpPr/>
      </dsp:nvSpPr>
      <dsp:spPr>
        <a:xfrm>
          <a:off x="0" y="0"/>
          <a:ext cx="8945880" cy="2683954"/>
        </a:xfrm>
        <a:prstGeom prst="roundRect">
          <a:avLst>
            <a:gd name="adj" fmla="val 10000"/>
          </a:avLst>
        </a:prstGeom>
        <a:solidFill>
          <a:schemeClr val="bg1">
            <a:alpha val="90000"/>
          </a:schemeClr>
        </a:solidFill>
        <a:ln w="25400" cap="flat" cmpd="sng" algn="ctr">
          <a:solidFill>
            <a:srgbClr val="92D050">
              <a:alpha val="90000"/>
            </a:srgbClr>
          </a:solidFill>
          <a:prstDash val="solid"/>
        </a:ln>
        <a:effectLst/>
      </dsp:spPr>
      <dsp:style>
        <a:lnRef idx="2">
          <a:scrgbClr r="0" g="0" b="0"/>
        </a:lnRef>
        <a:fillRef idx="1">
          <a:scrgbClr r="0" g="0" b="0"/>
        </a:fillRef>
        <a:effectRef idx="0">
          <a:scrgbClr r="0" g="0" b="0"/>
        </a:effectRef>
        <a:fontRef idx="minor"/>
      </dsp:style>
    </dsp:sp>
    <dsp:sp modelId="{76916A25-0D4B-4E00-A38D-BB780647E4CC}">
      <dsp:nvSpPr>
        <dsp:cNvPr id="0" name=""/>
        <dsp:cNvSpPr/>
      </dsp:nvSpPr>
      <dsp:spPr>
        <a:xfrm>
          <a:off x="745177" y="184493"/>
          <a:ext cx="975950" cy="2087508"/>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 modelId="{ADE9824E-B743-4A95-80B4-94DBBAE42337}">
      <dsp:nvSpPr>
        <dsp:cNvPr id="0" name=""/>
        <dsp:cNvSpPr/>
      </dsp:nvSpPr>
      <dsp:spPr>
        <a:xfrm rot="10800000">
          <a:off x="232701" y="2680337"/>
          <a:ext cx="2015423" cy="3285210"/>
        </a:xfrm>
        <a:prstGeom prst="round2SameRect">
          <a:avLst>
            <a:gd name="adj1" fmla="val 10500"/>
            <a:gd name="adj2" fmla="val 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a:solidFill>
                <a:schemeClr val="bg1"/>
              </a:solidFill>
            </a:rPr>
            <a:t>Step 1:  </a:t>
          </a:r>
        </a:p>
        <a:p>
          <a:pPr lvl="0" algn="l" defTabSz="889000">
            <a:lnSpc>
              <a:spcPct val="90000"/>
            </a:lnSpc>
            <a:spcBef>
              <a:spcPct val="0"/>
            </a:spcBef>
            <a:spcAft>
              <a:spcPct val="35000"/>
            </a:spcAft>
          </a:pPr>
          <a:r>
            <a:rPr lang="en-US" sz="1600" b="1" kern="1200" dirty="0">
              <a:solidFill>
                <a:schemeClr val="tx1"/>
              </a:solidFill>
            </a:rPr>
            <a:t>Waste Characterization </a:t>
          </a:r>
          <a:r>
            <a:rPr lang="en-US" sz="1600" b="1" kern="1200" dirty="0"/>
            <a:t> </a:t>
          </a:r>
        </a:p>
        <a:p>
          <a:pPr lvl="0" algn="l" defTabSz="889000">
            <a:lnSpc>
              <a:spcPct val="90000"/>
            </a:lnSpc>
            <a:spcBef>
              <a:spcPct val="0"/>
            </a:spcBef>
            <a:spcAft>
              <a:spcPct val="35000"/>
            </a:spcAft>
          </a:pPr>
          <a:r>
            <a:rPr lang="en-US" sz="1600" b="0" kern="1200" dirty="0">
              <a:solidFill>
                <a:schemeClr val="tx1"/>
              </a:solidFill>
            </a:rPr>
            <a:t>Complete </a:t>
          </a:r>
          <a:r>
            <a:rPr lang="en-US" sz="1600" b="1" u="sng" kern="1200" dirty="0">
              <a:solidFill>
                <a:schemeClr val="tx1"/>
              </a:solidFill>
            </a:rPr>
            <a:t>state-wide waste characterization </a:t>
          </a:r>
          <a:r>
            <a:rPr lang="en-US" sz="1600" b="0" kern="1200" dirty="0">
              <a:solidFill>
                <a:schemeClr val="tx1"/>
              </a:solidFill>
            </a:rPr>
            <a:t>study of disposed materials	</a:t>
          </a:r>
        </a:p>
      </dsp:txBody>
      <dsp:txXfrm rot="10800000">
        <a:off x="294682" y="2680337"/>
        <a:ext cx="1891461" cy="3223229"/>
      </dsp:txXfrm>
    </dsp:sp>
    <dsp:sp modelId="{7DE20062-E032-46BF-B493-06BE8955DF76}">
      <dsp:nvSpPr>
        <dsp:cNvPr id="0" name=""/>
        <dsp:cNvSpPr/>
      </dsp:nvSpPr>
      <dsp:spPr>
        <a:xfrm>
          <a:off x="2351200" y="274323"/>
          <a:ext cx="2165926" cy="170346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47DFE-4EE8-4590-A242-9CF39DD0237E}">
      <dsp:nvSpPr>
        <dsp:cNvPr id="0" name=""/>
        <dsp:cNvSpPr/>
      </dsp:nvSpPr>
      <dsp:spPr>
        <a:xfrm rot="10800000">
          <a:off x="2412873" y="2711796"/>
          <a:ext cx="2009188" cy="3252538"/>
        </a:xfrm>
        <a:prstGeom prst="round2SameRect">
          <a:avLst>
            <a:gd name="adj1" fmla="val 10500"/>
            <a:gd name="adj2" fmla="val 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a:t>Step 2: </a:t>
          </a:r>
        </a:p>
        <a:p>
          <a:pPr lvl="0" algn="l" defTabSz="889000">
            <a:lnSpc>
              <a:spcPct val="90000"/>
            </a:lnSpc>
            <a:spcBef>
              <a:spcPct val="0"/>
            </a:spcBef>
            <a:spcAft>
              <a:spcPct val="35000"/>
            </a:spcAft>
          </a:pPr>
          <a:r>
            <a:rPr lang="en-US" sz="1600" b="1" kern="1200" dirty="0">
              <a:solidFill>
                <a:schemeClr val="tx1"/>
              </a:solidFill>
            </a:rPr>
            <a:t>Evaluate Environmental Impact</a:t>
          </a:r>
        </a:p>
        <a:p>
          <a:pPr lvl="0" algn="l" defTabSz="889000">
            <a:lnSpc>
              <a:spcPct val="90000"/>
            </a:lnSpc>
            <a:spcBef>
              <a:spcPct val="0"/>
            </a:spcBef>
            <a:spcAft>
              <a:spcPct val="35000"/>
            </a:spcAft>
          </a:pPr>
          <a:r>
            <a:rPr lang="en-US" sz="1600" b="0" kern="1200" dirty="0">
              <a:solidFill>
                <a:schemeClr val="tx1"/>
              </a:solidFill>
            </a:rPr>
            <a:t>Use waste characterization and LCA to </a:t>
          </a:r>
          <a:r>
            <a:rPr lang="en-US" sz="1600" b="1" u="sng" kern="1200" dirty="0">
              <a:solidFill>
                <a:schemeClr val="tx1"/>
              </a:solidFill>
            </a:rPr>
            <a:t>prioritize goals  based on environmental benefits</a:t>
          </a:r>
          <a:endParaRPr lang="en-US" sz="1700" b="1" u="sng" kern="1200" dirty="0"/>
        </a:p>
      </dsp:txBody>
      <dsp:txXfrm rot="10800000">
        <a:off x="2474662" y="2711796"/>
        <a:ext cx="1885610" cy="3190749"/>
      </dsp:txXfrm>
    </dsp:sp>
    <dsp:sp modelId="{C1F6DEF6-CAB0-4C9A-8CA0-914046B20906}">
      <dsp:nvSpPr>
        <dsp:cNvPr id="0" name=""/>
        <dsp:cNvSpPr/>
      </dsp:nvSpPr>
      <dsp:spPr>
        <a:xfrm>
          <a:off x="5235364" y="357860"/>
          <a:ext cx="820401" cy="1968233"/>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 modelId="{EA5BFA62-8298-4A2E-A7E4-C9A14C367C09}">
      <dsp:nvSpPr>
        <dsp:cNvPr id="0" name=""/>
        <dsp:cNvSpPr/>
      </dsp:nvSpPr>
      <dsp:spPr>
        <a:xfrm rot="10800000">
          <a:off x="4594096" y="2683954"/>
          <a:ext cx="2053482" cy="3280388"/>
        </a:xfrm>
        <a:prstGeom prst="round2SameRect">
          <a:avLst>
            <a:gd name="adj1" fmla="val 10500"/>
            <a:gd name="adj2" fmla="val 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a:t>Step 3: </a:t>
          </a:r>
        </a:p>
        <a:p>
          <a:pPr lvl="0" algn="l" defTabSz="889000">
            <a:lnSpc>
              <a:spcPct val="90000"/>
            </a:lnSpc>
            <a:spcBef>
              <a:spcPct val="0"/>
            </a:spcBef>
            <a:spcAft>
              <a:spcPct val="35000"/>
            </a:spcAft>
          </a:pPr>
          <a:r>
            <a:rPr lang="en-US" sz="1600" b="1" kern="1200" dirty="0">
              <a:solidFill>
                <a:schemeClr val="tx1"/>
              </a:solidFill>
            </a:rPr>
            <a:t>Set Goals</a:t>
          </a:r>
        </a:p>
        <a:p>
          <a:pPr lvl="0" algn="l" defTabSz="889000">
            <a:lnSpc>
              <a:spcPct val="90000"/>
            </a:lnSpc>
            <a:spcBef>
              <a:spcPct val="0"/>
            </a:spcBef>
            <a:spcAft>
              <a:spcPct val="35000"/>
            </a:spcAft>
          </a:pPr>
          <a:r>
            <a:rPr lang="en-US" sz="1600" b="0" kern="1200" dirty="0">
              <a:solidFill>
                <a:schemeClr val="tx1"/>
              </a:solidFill>
            </a:rPr>
            <a:t>Develop </a:t>
          </a:r>
          <a:r>
            <a:rPr lang="en-US" sz="1600" b="1" u="sng" kern="1200" dirty="0">
              <a:solidFill>
                <a:schemeClr val="tx1"/>
              </a:solidFill>
            </a:rPr>
            <a:t>material specific </a:t>
          </a:r>
          <a:r>
            <a:rPr lang="en-US" sz="1600" b="0" kern="1200" dirty="0">
              <a:solidFill>
                <a:schemeClr val="tx1"/>
              </a:solidFill>
            </a:rPr>
            <a:t>waste reduction &amp; recovery goals to maximize environmental benefit</a:t>
          </a:r>
        </a:p>
        <a:p>
          <a:pPr lvl="0" algn="l" defTabSz="889000">
            <a:lnSpc>
              <a:spcPct val="90000"/>
            </a:lnSpc>
            <a:spcBef>
              <a:spcPct val="0"/>
            </a:spcBef>
            <a:spcAft>
              <a:spcPct val="35000"/>
            </a:spcAft>
          </a:pPr>
          <a:endParaRPr lang="en-US" sz="1900" kern="1200" dirty="0"/>
        </a:p>
      </dsp:txBody>
      <dsp:txXfrm rot="10800000">
        <a:off x="4657248" y="2683954"/>
        <a:ext cx="1927178" cy="3217236"/>
      </dsp:txXfrm>
    </dsp:sp>
    <dsp:sp modelId="{8C0C3232-E78F-42D0-92EE-6D385275C42E}">
      <dsp:nvSpPr>
        <dsp:cNvPr id="0" name=""/>
        <dsp:cNvSpPr/>
      </dsp:nvSpPr>
      <dsp:spPr>
        <a:xfrm>
          <a:off x="7385584" y="357860"/>
          <a:ext cx="820401" cy="1968233"/>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 modelId="{DB6E94DB-A32D-4BFF-9F93-929B31B3472C}">
      <dsp:nvSpPr>
        <dsp:cNvPr id="0" name=""/>
        <dsp:cNvSpPr/>
      </dsp:nvSpPr>
      <dsp:spPr>
        <a:xfrm rot="10800000">
          <a:off x="6750367" y="2683954"/>
          <a:ext cx="1918140" cy="3280388"/>
        </a:xfrm>
        <a:prstGeom prst="round2SameRect">
          <a:avLst>
            <a:gd name="adj1" fmla="val 10500"/>
            <a:gd name="adj2" fmla="val 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a:t>Step 4: </a:t>
          </a:r>
        </a:p>
        <a:p>
          <a:pPr lvl="0" algn="l" defTabSz="889000">
            <a:lnSpc>
              <a:spcPct val="90000"/>
            </a:lnSpc>
            <a:spcBef>
              <a:spcPct val="0"/>
            </a:spcBef>
            <a:spcAft>
              <a:spcPct val="35000"/>
            </a:spcAft>
          </a:pPr>
          <a:r>
            <a:rPr lang="en-US" sz="1600" b="1" kern="1200" dirty="0">
              <a:solidFill>
                <a:schemeClr val="tx1"/>
              </a:solidFill>
            </a:rPr>
            <a:t>Develop Programs and Measure in tons</a:t>
          </a:r>
        </a:p>
        <a:p>
          <a:pPr lvl="0" algn="l" defTabSz="889000">
            <a:lnSpc>
              <a:spcPct val="90000"/>
            </a:lnSpc>
            <a:spcBef>
              <a:spcPct val="0"/>
            </a:spcBef>
            <a:spcAft>
              <a:spcPct val="35000"/>
            </a:spcAft>
          </a:pPr>
          <a:r>
            <a:rPr lang="en-US" sz="1600" b="1" u="sng" kern="1200" dirty="0">
              <a:solidFill>
                <a:schemeClr val="tx1"/>
              </a:solidFill>
            </a:rPr>
            <a:t>Convert goals to tons </a:t>
          </a:r>
          <a:r>
            <a:rPr lang="en-US" sz="1600" b="0" kern="1200" dirty="0">
              <a:solidFill>
                <a:schemeClr val="tx1"/>
              </a:solidFill>
            </a:rPr>
            <a:t>to measure reduction and recovery.</a:t>
          </a:r>
        </a:p>
        <a:p>
          <a:pPr lvl="0" algn="l" defTabSz="889000">
            <a:lnSpc>
              <a:spcPct val="90000"/>
            </a:lnSpc>
            <a:spcBef>
              <a:spcPct val="0"/>
            </a:spcBef>
            <a:spcAft>
              <a:spcPct val="35000"/>
            </a:spcAft>
          </a:pPr>
          <a:r>
            <a:rPr lang="en-US" sz="1600" b="0" kern="1200" dirty="0">
              <a:solidFill>
                <a:schemeClr val="tx1"/>
              </a:solidFill>
            </a:rPr>
            <a:t> </a:t>
          </a:r>
        </a:p>
      </dsp:txBody>
      <dsp:txXfrm rot="10800000">
        <a:off x="6809356" y="2683954"/>
        <a:ext cx="1800162" cy="32213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0" tIns="48325" rIns="96650" bIns="48325" rtlCol="0"/>
          <a:lstStyle>
            <a:lvl1pPr algn="l">
              <a:defRPr sz="1300"/>
            </a:lvl1pPr>
          </a:lstStyle>
          <a:p>
            <a:endParaRPr lang="en-US"/>
          </a:p>
        </p:txBody>
      </p:sp>
      <p:sp>
        <p:nvSpPr>
          <p:cNvPr id="3" name="Date Placeholder 2"/>
          <p:cNvSpPr>
            <a:spLocks noGrp="1"/>
          </p:cNvSpPr>
          <p:nvPr>
            <p:ph type="dt" idx="1"/>
          </p:nvPr>
        </p:nvSpPr>
        <p:spPr>
          <a:xfrm>
            <a:off x="4143587" y="0"/>
            <a:ext cx="3169921" cy="480060"/>
          </a:xfrm>
          <a:prstGeom prst="rect">
            <a:avLst/>
          </a:prstGeom>
        </p:spPr>
        <p:txBody>
          <a:bodyPr vert="horz" lIns="96650" tIns="48325" rIns="96650" bIns="48325" rtlCol="0"/>
          <a:lstStyle>
            <a:lvl1pPr algn="r">
              <a:defRPr sz="1300"/>
            </a:lvl1pPr>
          </a:lstStyle>
          <a:p>
            <a:fld id="{E646C188-B83F-4A29-93E6-419454DDB4C2}" type="datetimeFigureOut">
              <a:rPr lang="en-US" smtClean="0"/>
              <a:t>9/23/2020</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0" tIns="48325" rIns="96650"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0" tIns="48325" rIns="96650"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1" cy="480060"/>
          </a:xfrm>
          <a:prstGeom prst="rect">
            <a:avLst/>
          </a:prstGeom>
        </p:spPr>
        <p:txBody>
          <a:bodyPr vert="horz" lIns="96650" tIns="48325" rIns="96650"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0" tIns="48325" rIns="96650" bIns="48325" rtlCol="0" anchor="b"/>
          <a:lstStyle>
            <a:lvl1pPr algn="r">
              <a:defRPr sz="1300"/>
            </a:lvl1pPr>
          </a:lstStyle>
          <a:p>
            <a:fld id="{8C5DDAA7-25AE-4E02-8B3C-6009FF0D367C}" type="slidenum">
              <a:rPr lang="en-US" smtClean="0"/>
              <a:t>‹#›</a:t>
            </a:fld>
            <a:endParaRPr lang="en-US"/>
          </a:p>
        </p:txBody>
      </p:sp>
    </p:spTree>
    <p:extLst>
      <p:ext uri="{BB962C8B-B14F-4D97-AF65-F5344CB8AC3E}">
        <p14:creationId xmlns:p14="http://schemas.microsoft.com/office/powerpoint/2010/main" val="119350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mckinsey.com/client_service/sustainability/latest_thinking/greenhouse_gas_abatement_cost_curv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9C8EDC2-4564-4FFF-9BD3-85C04AFED233}" type="slidenum">
              <a:rPr lang="en-US" smtClean="0"/>
              <a:pPr>
                <a:defRPr/>
              </a:pPr>
              <a:t>1</a:t>
            </a:fld>
            <a:endParaRPr lang="en-US" dirty="0"/>
          </a:p>
        </p:txBody>
      </p:sp>
    </p:spTree>
    <p:extLst>
      <p:ext uri="{BB962C8B-B14F-4D97-AF65-F5344CB8AC3E}">
        <p14:creationId xmlns:p14="http://schemas.microsoft.com/office/powerpoint/2010/main" val="1801515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8802" y="4512466"/>
            <a:ext cx="6755646" cy="4741997"/>
          </a:xfrm>
        </p:spPr>
        <p:txBody>
          <a:bodyPr/>
          <a:lstStyle/>
          <a:p>
            <a:r>
              <a:rPr lang="en-US" sz="1400" dirty="0">
                <a:cs typeface="Arial" pitchFamily="34" charset="0"/>
              </a:rPr>
              <a:t>At the heart of their effort is a discussion of the limitations of weight-based recycling goals.    Here are a few shortcomings, as noted by David </a:t>
            </a:r>
            <a:r>
              <a:rPr lang="en-US" sz="1400" dirty="0" err="1">
                <a:cs typeface="Arial" pitchFamily="34" charset="0"/>
              </a:rPr>
              <a:t>Allaway</a:t>
            </a:r>
            <a:r>
              <a:rPr lang="en-US" sz="1400" dirty="0">
                <a:cs typeface="Arial" pitchFamily="34" charset="0"/>
              </a:rPr>
              <a:t> from Oregon’s DEQ:</a:t>
            </a:r>
          </a:p>
          <a:p>
            <a:r>
              <a:rPr lang="en-US" sz="1400" dirty="0">
                <a:cs typeface="Arial" pitchFamily="34" charset="0"/>
              </a:rPr>
              <a:t>With weight based goals: </a:t>
            </a:r>
          </a:p>
          <a:p>
            <a:endParaRPr lang="en-US" sz="800" dirty="0">
              <a:cs typeface="Arial" pitchFamily="34" charset="0"/>
            </a:endParaRPr>
          </a:p>
          <a:p>
            <a:pPr marL="470413" indent="-470413">
              <a:spcAft>
                <a:spcPts val="617"/>
              </a:spcAft>
              <a:buFont typeface="+mj-lt"/>
              <a:buAutoNum type="arabicPeriod"/>
            </a:pPr>
            <a:r>
              <a:rPr lang="en-US" sz="1400" dirty="0">
                <a:cs typeface="Arial" pitchFamily="34" charset="0"/>
              </a:rPr>
              <a:t>All recovery is the same (recycling = composting = energy recovery)</a:t>
            </a:r>
          </a:p>
          <a:p>
            <a:pPr marL="470413" indent="-470413">
              <a:spcAft>
                <a:spcPts val="617"/>
              </a:spcAft>
              <a:buFont typeface="+mj-lt"/>
              <a:buAutoNum type="arabicPeriod"/>
            </a:pPr>
            <a:r>
              <a:rPr lang="en-US" sz="1400" dirty="0">
                <a:cs typeface="Arial" pitchFamily="34" charset="0"/>
              </a:rPr>
              <a:t>All materials are the same (aluminum = yard debris)</a:t>
            </a:r>
          </a:p>
          <a:p>
            <a:pPr marL="470413" indent="-470413">
              <a:spcAft>
                <a:spcPts val="617"/>
              </a:spcAft>
              <a:buFont typeface="+mj-lt"/>
              <a:buAutoNum type="arabicPeriod"/>
            </a:pPr>
            <a:r>
              <a:rPr lang="en-US" sz="1400" dirty="0">
                <a:cs typeface="Arial" pitchFamily="34" charset="0"/>
              </a:rPr>
              <a:t>All end-markets are the same (glass to bottles = glass to fill)</a:t>
            </a:r>
          </a:p>
          <a:p>
            <a:pPr marL="470413" indent="-470413">
              <a:spcAft>
                <a:spcPts val="617"/>
              </a:spcAft>
              <a:buFont typeface="+mj-lt"/>
              <a:buAutoNum type="arabicPeriod"/>
            </a:pPr>
            <a:r>
              <a:rPr lang="en-US" sz="1400" dirty="0">
                <a:cs typeface="Arial" pitchFamily="34" charset="0"/>
              </a:rPr>
              <a:t>Encourages “recovery for the sake of recovery”</a:t>
            </a:r>
          </a:p>
          <a:p>
            <a:pPr marL="470413" indent="-470413">
              <a:spcAft>
                <a:spcPts val="617"/>
              </a:spcAft>
              <a:buFont typeface="+mj-lt"/>
              <a:buAutoNum type="arabicPeriod"/>
            </a:pPr>
            <a:r>
              <a:rPr lang="en-US" sz="1400" dirty="0">
                <a:cs typeface="Arial" pitchFamily="34" charset="0"/>
              </a:rPr>
              <a:t>Some energy recovery is excluded</a:t>
            </a:r>
          </a:p>
          <a:p>
            <a:pPr marL="470413" indent="-470413">
              <a:spcAft>
                <a:spcPts val="617"/>
              </a:spcAft>
              <a:buFont typeface="+mj-lt"/>
              <a:buAutoNum type="arabicPeriod"/>
            </a:pPr>
            <a:r>
              <a:rPr lang="en-US" sz="1400" dirty="0">
                <a:cs typeface="Arial" pitchFamily="34" charset="0"/>
              </a:rPr>
              <a:t>Does nothing to move up the hierarchy, no value to reduction or broader lifecycle thinking.</a:t>
            </a:r>
          </a:p>
          <a:p>
            <a:endParaRPr lang="en-US" sz="800" dirty="0"/>
          </a:p>
          <a:p>
            <a:r>
              <a:rPr lang="en-US" sz="1400" dirty="0"/>
              <a:t>So the next obvious question is – how can we address these shortcomings with our current system of weight-based goals?   </a:t>
            </a:r>
          </a:p>
          <a:p>
            <a:endParaRPr lang="en-US" sz="800" dirty="0"/>
          </a:p>
          <a:p>
            <a:r>
              <a:rPr lang="en-US" sz="1400" b="1" dirty="0"/>
              <a:t>While we will always need weight to measure our progress, we can create strategic goals that target environmental benefits by looking differently at the materials we manage.</a:t>
            </a:r>
          </a:p>
          <a:p>
            <a:r>
              <a:rPr lang="en-US" sz="1400" dirty="0"/>
              <a:t> </a:t>
            </a:r>
          </a:p>
          <a:p>
            <a:pPr>
              <a:spcAft>
                <a:spcPts val="617"/>
              </a:spcAft>
            </a:pPr>
            <a:r>
              <a:rPr lang="en-US" sz="1400" dirty="0"/>
              <a:t> </a:t>
            </a:r>
            <a:endParaRPr lang="en-US" dirty="0"/>
          </a:p>
          <a:p>
            <a:endParaRPr lang="en-US" dirty="0"/>
          </a:p>
        </p:txBody>
      </p:sp>
      <p:sp>
        <p:nvSpPr>
          <p:cNvPr id="4" name="Slide Number Placeholder 3"/>
          <p:cNvSpPr>
            <a:spLocks noGrp="1"/>
          </p:cNvSpPr>
          <p:nvPr>
            <p:ph type="sldNum" sz="quarter" idx="10"/>
          </p:nvPr>
        </p:nvSpPr>
        <p:spPr/>
        <p:txBody>
          <a:bodyPr/>
          <a:lstStyle/>
          <a:p>
            <a:fld id="{CDC2CF8F-BD97-4931-894D-F6B7F0C9411E}" type="slidenum">
              <a:rPr lang="en-US" smtClean="0"/>
              <a:t>10</a:t>
            </a:fld>
            <a:endParaRPr lang="en-US"/>
          </a:p>
        </p:txBody>
      </p:sp>
    </p:spTree>
    <p:extLst>
      <p:ext uri="{BB962C8B-B14F-4D97-AF65-F5344CB8AC3E}">
        <p14:creationId xmlns:p14="http://schemas.microsoft.com/office/powerpoint/2010/main" val="15901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1192213"/>
            <a:ext cx="4287838" cy="3216275"/>
          </a:xfrm>
        </p:spPr>
      </p:sp>
      <p:sp>
        <p:nvSpPr>
          <p:cNvPr id="3" name="Notes Placeholder 2"/>
          <p:cNvSpPr>
            <a:spLocks noGrp="1"/>
          </p:cNvSpPr>
          <p:nvPr>
            <p:ph type="body" idx="1"/>
          </p:nvPr>
        </p:nvSpPr>
        <p:spPr>
          <a:xfrm>
            <a:off x="236292" y="4528095"/>
            <a:ext cx="6741789" cy="4403478"/>
          </a:xfrm>
        </p:spPr>
        <p:txBody>
          <a:bodyPr>
            <a:noAutofit/>
          </a:bodyPr>
          <a:lstStyle/>
          <a:p>
            <a:endParaRPr lang="en-US" sz="1600" dirty="0"/>
          </a:p>
          <a:p>
            <a:r>
              <a:rPr lang="en-US" sz="1600" dirty="0"/>
              <a:t>This slide represents the recovery of 1 ton of each of the materials in the graph.  As the folks in Oregon point out, it’s not very useful….. But it’s pretty much what we see now when we talk about weight-based recycling goals.  We’re just counting tons.  Since goals are based on weight we are completely ignoring the fact that recovering different materials have different benefits.</a:t>
            </a:r>
          </a:p>
          <a:p>
            <a:endParaRPr lang="en-US" sz="800" dirty="0"/>
          </a:p>
          <a:p>
            <a:r>
              <a:rPr lang="en-US" sz="1600" dirty="0"/>
              <a:t>Think about it.   Why </a:t>
            </a:r>
            <a:r>
              <a:rPr lang="en-US" sz="1600" b="1" dirty="0"/>
              <a:t>do</a:t>
            </a:r>
            <a:r>
              <a:rPr lang="en-US" sz="1600" dirty="0"/>
              <a:t> we recover materials for recycling?  Recycling reduces the upstream energy and pollution caused by mining virgin materials to make products.  However, the varying environmental benefits of recovering each of these materials are not addressed in any of our existing goals.  </a:t>
            </a:r>
          </a:p>
          <a:p>
            <a:endParaRPr lang="en-US" sz="800" dirty="0"/>
          </a:p>
          <a:p>
            <a:r>
              <a:rPr lang="en-US" sz="1600" dirty="0"/>
              <a:t>So, what are the environmental outcomes of recycling the materials in this chart?</a:t>
            </a:r>
          </a:p>
          <a:p>
            <a:endParaRPr lang="en-US" sz="1600" dirty="0"/>
          </a:p>
        </p:txBody>
      </p:sp>
      <p:sp>
        <p:nvSpPr>
          <p:cNvPr id="4" name="Slide Number Placeholder 3"/>
          <p:cNvSpPr>
            <a:spLocks noGrp="1"/>
          </p:cNvSpPr>
          <p:nvPr>
            <p:ph type="sldNum" sz="quarter" idx="10"/>
          </p:nvPr>
        </p:nvSpPr>
        <p:spPr/>
        <p:txBody>
          <a:bodyPr/>
          <a:lstStyle/>
          <a:p>
            <a:fld id="{EE47783E-ABFC-4CB1-BB59-E0EAC84B39F3}" type="slidenum">
              <a:rPr lang="en-US" smtClean="0"/>
              <a:pPr/>
              <a:t>11</a:t>
            </a:fld>
            <a:endParaRPr lang="en-US"/>
          </a:p>
        </p:txBody>
      </p:sp>
    </p:spTree>
    <p:extLst>
      <p:ext uri="{BB962C8B-B14F-4D97-AF65-F5344CB8AC3E}">
        <p14:creationId xmlns:p14="http://schemas.microsoft.com/office/powerpoint/2010/main" val="308381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1192213"/>
            <a:ext cx="4287838" cy="3216275"/>
          </a:xfrm>
        </p:spPr>
      </p:sp>
      <p:sp>
        <p:nvSpPr>
          <p:cNvPr id="3" name="Notes Placeholder 2"/>
          <p:cNvSpPr>
            <a:spLocks noGrp="1"/>
          </p:cNvSpPr>
          <p:nvPr>
            <p:ph type="body" idx="1"/>
          </p:nvPr>
        </p:nvSpPr>
        <p:spPr>
          <a:xfrm>
            <a:off x="237561" y="4528094"/>
            <a:ext cx="6889213" cy="4289773"/>
          </a:xfrm>
        </p:spPr>
        <p:txBody>
          <a:bodyPr>
            <a:normAutofit/>
          </a:bodyPr>
          <a:lstStyle/>
          <a:p>
            <a:r>
              <a:rPr lang="en-US" sz="1600" dirty="0"/>
              <a:t>As you can see there are huge differences!  Information like this can help us target the materials that reap the biggest environmental benefits.</a:t>
            </a:r>
          </a:p>
          <a:p>
            <a:endParaRPr lang="en-US" sz="1600" dirty="0"/>
          </a:p>
        </p:txBody>
      </p:sp>
      <p:sp>
        <p:nvSpPr>
          <p:cNvPr id="4" name="Slide Number Placeholder 3"/>
          <p:cNvSpPr>
            <a:spLocks noGrp="1"/>
          </p:cNvSpPr>
          <p:nvPr>
            <p:ph type="sldNum" sz="quarter" idx="10"/>
          </p:nvPr>
        </p:nvSpPr>
        <p:spPr/>
        <p:txBody>
          <a:bodyPr/>
          <a:lstStyle/>
          <a:p>
            <a:fld id="{EE47783E-ABFC-4CB1-BB59-E0EAC84B39F3}" type="slidenum">
              <a:rPr lang="en-US" smtClean="0"/>
              <a:pPr/>
              <a:t>12</a:t>
            </a:fld>
            <a:endParaRPr lang="en-US"/>
          </a:p>
        </p:txBody>
      </p:sp>
    </p:spTree>
    <p:extLst>
      <p:ext uri="{BB962C8B-B14F-4D97-AF65-F5344CB8AC3E}">
        <p14:creationId xmlns:p14="http://schemas.microsoft.com/office/powerpoint/2010/main" val="3332907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1192213"/>
            <a:ext cx="4287838" cy="3216275"/>
          </a:xfrm>
        </p:spPr>
      </p:sp>
      <p:sp>
        <p:nvSpPr>
          <p:cNvPr id="3" name="Notes Placeholder 2"/>
          <p:cNvSpPr>
            <a:spLocks noGrp="1"/>
          </p:cNvSpPr>
          <p:nvPr>
            <p:ph type="body" idx="1"/>
          </p:nvPr>
        </p:nvSpPr>
        <p:spPr>
          <a:xfrm>
            <a:off x="265510" y="4510879"/>
            <a:ext cx="6749474" cy="4587308"/>
          </a:xfrm>
        </p:spPr>
        <p:txBody>
          <a:bodyPr>
            <a:noAutofit/>
          </a:bodyPr>
          <a:lstStyle/>
          <a:p>
            <a:pPr rtl="0" eaLnBrk="1" fontAlgn="b" latinLnBrk="0" hangingPunct="1"/>
            <a:endParaRPr lang="en-US" sz="400" b="1" u="sng" dirty="0"/>
          </a:p>
          <a:p>
            <a:pPr rtl="0" eaLnBrk="1" fontAlgn="b" latinLnBrk="0" hangingPunct="1"/>
            <a:r>
              <a:rPr lang="en-US" sz="1900" b="1" dirty="0"/>
              <a:t>Using lifecycle analysis of the actual materials in their waste stream, Oregon created </a:t>
            </a:r>
            <a:r>
              <a:rPr lang="en-US" sz="1900" b="1" u="sng" dirty="0"/>
              <a:t>outcome based material recovery goals </a:t>
            </a:r>
            <a:r>
              <a:rPr lang="en-US" sz="1900" b="1" dirty="0"/>
              <a:t>that target specific materials based on environmental impact</a:t>
            </a:r>
            <a:r>
              <a:rPr lang="en-US" sz="1900" dirty="0"/>
              <a:t>.  </a:t>
            </a:r>
          </a:p>
          <a:p>
            <a:pPr rtl="0" eaLnBrk="1" fontAlgn="b" latinLnBrk="0" hangingPunct="1"/>
            <a:endParaRPr lang="en-US" sz="800" dirty="0"/>
          </a:p>
          <a:p>
            <a:pPr rtl="0" eaLnBrk="1" fontAlgn="b" latinLnBrk="0" hangingPunct="1"/>
            <a:r>
              <a:rPr lang="en-US" sz="1900" dirty="0"/>
              <a:t>This slide is an example of the goals that Oregon has established for carpet, food and plastics based on science.  </a:t>
            </a:r>
          </a:p>
          <a:p>
            <a:pPr rtl="0" eaLnBrk="1" fontAlgn="b" latinLnBrk="0" hangingPunct="1"/>
            <a:endParaRPr lang="en-US" dirty="0"/>
          </a:p>
          <a:p>
            <a:pPr rtl="0" eaLnBrk="1" fontAlgn="b" latinLnBrk="0" hangingPunct="1"/>
            <a:r>
              <a:rPr lang="en-US" sz="1900" dirty="0"/>
              <a:t>The goals were created after looking at GHG emission reduction potential and other environmental attributes.  </a:t>
            </a:r>
          </a:p>
          <a:p>
            <a:pPr rtl="0" eaLnBrk="1" fontAlgn="b" latinLnBrk="0" hangingPunct="1"/>
            <a:endParaRPr lang="en-US" sz="800" dirty="0"/>
          </a:p>
          <a:p>
            <a:pPr rtl="0" eaLnBrk="1" fontAlgn="b" latinLnBrk="0" hangingPunct="1"/>
            <a:r>
              <a:rPr lang="en-US" sz="1900" b="1" dirty="0"/>
              <a:t>Where does the cost of recovery efforts enter this picture?  Setting recovery goals  based  on environmental attributes doesn’t consider economics.  Some say that is a shortcoming with LCA, but I think they are two very separate discussion.     </a:t>
            </a:r>
          </a:p>
          <a:p>
            <a:pPr rtl="0" eaLnBrk="1" fontAlgn="b" latinLnBrk="0" hangingPunct="1"/>
            <a:endParaRPr lang="en-US" sz="800" b="1" dirty="0"/>
          </a:p>
          <a:p>
            <a:pPr rtl="0" eaLnBrk="1" fontAlgn="b" latinLnBrk="0" hangingPunct="1"/>
            <a:r>
              <a:rPr lang="en-US" sz="1900" b="1" dirty="0"/>
              <a:t>Each material type will need a unique analysis  - which is a key point to this effort.  </a:t>
            </a:r>
          </a:p>
          <a:p>
            <a:pPr rtl="0" eaLnBrk="1" fontAlgn="b" latinLnBrk="0" hangingPunct="1"/>
            <a:r>
              <a:rPr lang="en-US" sz="1900" dirty="0"/>
              <a:t> </a:t>
            </a:r>
          </a:p>
        </p:txBody>
      </p:sp>
      <p:sp>
        <p:nvSpPr>
          <p:cNvPr id="4" name="Slide Number Placeholder 3"/>
          <p:cNvSpPr>
            <a:spLocks noGrp="1"/>
          </p:cNvSpPr>
          <p:nvPr>
            <p:ph type="sldNum" sz="quarter" idx="10"/>
          </p:nvPr>
        </p:nvSpPr>
        <p:spPr/>
        <p:txBody>
          <a:bodyPr/>
          <a:lstStyle/>
          <a:p>
            <a:fld id="{EE47783E-ABFC-4CB1-BB59-E0EAC84B39F3}" type="slidenum">
              <a:rPr lang="en-US" smtClean="0"/>
              <a:pPr/>
              <a:t>13</a:t>
            </a:fld>
            <a:endParaRPr lang="en-US"/>
          </a:p>
        </p:txBody>
      </p:sp>
    </p:spTree>
    <p:extLst>
      <p:ext uri="{BB962C8B-B14F-4D97-AF65-F5344CB8AC3E}">
        <p14:creationId xmlns:p14="http://schemas.microsoft.com/office/powerpoint/2010/main" val="314413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6304" y="4512466"/>
            <a:ext cx="6449891" cy="3692018"/>
          </a:xfrm>
        </p:spPr>
        <p:txBody>
          <a:bodyPr/>
          <a:lstStyle/>
          <a:p>
            <a:r>
              <a:rPr lang="en-US" sz="1400" dirty="0"/>
              <a:t>Once material specific goals have been established, programs for achieving them can be developed.  </a:t>
            </a:r>
          </a:p>
          <a:p>
            <a:endParaRPr lang="en-US" sz="1400" dirty="0"/>
          </a:p>
          <a:p>
            <a:r>
              <a:rPr lang="en-US" sz="1400" dirty="0"/>
              <a:t>Earlier this year, Oregon released its Food Reduction Plan.  The lays out 10 priority programs to achieve the state’s 25% Food Reduction goals.  </a:t>
            </a:r>
          </a:p>
          <a:p>
            <a:endParaRPr lang="en-US" sz="1400" dirty="0"/>
          </a:p>
          <a:p>
            <a:r>
              <a:rPr lang="en-US" sz="1400" dirty="0"/>
              <a:t>Oregon’s Food Recovery plan is remarkable for its approach to achieving the state's goal.  </a:t>
            </a:r>
          </a:p>
          <a:p>
            <a:endParaRPr lang="en-US" sz="1400" dirty="0"/>
          </a:p>
          <a:p>
            <a:r>
              <a:rPr lang="en-US" sz="1400" dirty="0"/>
              <a:t>Recognizing that  preventing one ton of food from being wasted results </a:t>
            </a:r>
            <a:r>
              <a:rPr lang="en-US" sz="1400" b="1" dirty="0"/>
              <a:t>in 6 times larger lifecycle GHG benefits</a:t>
            </a:r>
            <a:r>
              <a:rPr lang="en-US" sz="1400" dirty="0"/>
              <a:t> than recycling one ton of food through composting, and  </a:t>
            </a:r>
            <a:r>
              <a:rPr lang="en-US" sz="1400" b="1" dirty="0"/>
              <a:t>7 times the GHG  emission benefits of anaerobic digestion</a:t>
            </a:r>
            <a:r>
              <a:rPr lang="en-US" sz="1400" dirty="0"/>
              <a:t>, </a:t>
            </a:r>
            <a:r>
              <a:rPr lang="en-US" sz="1400" b="1" dirty="0"/>
              <a:t>their plan focuses solely on upstream prevention and recovery – rather than EOL recycling</a:t>
            </a:r>
            <a:r>
              <a:rPr lang="en-US" sz="1400" dirty="0"/>
              <a:t>.  </a:t>
            </a:r>
          </a:p>
          <a:p>
            <a:endParaRPr lang="en-US" sz="1400" dirty="0"/>
          </a:p>
          <a:p>
            <a:endParaRPr lang="en-US" sz="1400" dirty="0"/>
          </a:p>
          <a:p>
            <a:r>
              <a:rPr lang="en-US" sz="1400" dirty="0"/>
              <a:t> </a:t>
            </a:r>
          </a:p>
          <a:p>
            <a:endParaRPr lang="en-US" dirty="0"/>
          </a:p>
        </p:txBody>
      </p:sp>
      <p:sp>
        <p:nvSpPr>
          <p:cNvPr id="4" name="Slide Number Placeholder 3"/>
          <p:cNvSpPr>
            <a:spLocks noGrp="1"/>
          </p:cNvSpPr>
          <p:nvPr>
            <p:ph type="sldNum" sz="quarter" idx="10"/>
          </p:nvPr>
        </p:nvSpPr>
        <p:spPr/>
        <p:txBody>
          <a:bodyPr/>
          <a:lstStyle/>
          <a:p>
            <a:fld id="{CDC2CF8F-BD97-4931-894D-F6B7F0C9411E}" type="slidenum">
              <a:rPr lang="en-US" smtClean="0"/>
              <a:t>14</a:t>
            </a:fld>
            <a:endParaRPr lang="en-US"/>
          </a:p>
        </p:txBody>
      </p:sp>
    </p:spTree>
    <p:extLst>
      <p:ext uri="{BB962C8B-B14F-4D97-AF65-F5344CB8AC3E}">
        <p14:creationId xmlns:p14="http://schemas.microsoft.com/office/powerpoint/2010/main" val="349911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
        <p:nvSpPr>
          <p:cNvPr id="5" name="Notes Placeholder 4"/>
          <p:cNvSpPr>
            <a:spLocks noGrp="1"/>
          </p:cNvSpPr>
          <p:nvPr>
            <p:ph type="body" sz="quarter" idx="11"/>
          </p:nvPr>
        </p:nvSpPr>
        <p:spPr>
          <a:xfrm>
            <a:off x="349514" y="4560571"/>
            <a:ext cx="6616170" cy="4320540"/>
          </a:xfrm>
        </p:spPr>
        <p:txBody>
          <a:bodyPr>
            <a:normAutofit/>
          </a:bodyPr>
          <a:lstStyle/>
          <a:p>
            <a:r>
              <a:rPr lang="en-US" sz="1400" dirty="0"/>
              <a:t>Here’s another example from Oregon about how this SMM  view plays out. </a:t>
            </a:r>
          </a:p>
          <a:p>
            <a:endParaRPr lang="en-US" sz="800" dirty="0"/>
          </a:p>
          <a:p>
            <a:r>
              <a:rPr lang="en-US" sz="1400" dirty="0"/>
              <a:t>Local governments wanting to advance recycling often encourage purchasing agents to maximize the recycled content of the stuff they buy. And while this often reduces environmental impacts, it isn’t always the best approach. </a:t>
            </a:r>
          </a:p>
          <a:p>
            <a:endParaRPr lang="en-US" sz="800" dirty="0"/>
          </a:p>
          <a:p>
            <a:r>
              <a:rPr lang="en-US" sz="1400" b="1" dirty="0"/>
              <a:t>First column:  </a:t>
            </a:r>
            <a:r>
              <a:rPr lang="en-US" sz="1400" dirty="0"/>
              <a:t>Consider concrete, a material that has a huge carbon footprint and that governments buy a lot of. This graph shows the carbon footprint of a cubic yard of concrete with no recycled concrete in the Pacific Northwest.</a:t>
            </a:r>
          </a:p>
          <a:p>
            <a:endParaRPr lang="en-US" sz="800" dirty="0"/>
          </a:p>
          <a:p>
            <a:r>
              <a:rPr lang="en-US" sz="1400" b="1" dirty="0"/>
              <a:t>Concrete is a mixture of water, aggregate, sand and cement</a:t>
            </a:r>
            <a:r>
              <a:rPr lang="en-US" sz="1400" dirty="0"/>
              <a:t>. It is mostly aggregate so recycled content can be maximized by specifying recycled aggregate. </a:t>
            </a:r>
          </a:p>
          <a:p>
            <a:endParaRPr lang="en-US" sz="800" dirty="0"/>
          </a:p>
          <a:p>
            <a:r>
              <a:rPr lang="en-US" sz="1400" b="1" dirty="0"/>
              <a:t>Second column:  </a:t>
            </a:r>
            <a:r>
              <a:rPr lang="en-US" sz="1400" dirty="0"/>
              <a:t>And here’s  the carbon footprint of that concrete, with 44% recycled content: the carbon footprint is hardly lower. And the reason is: the carbon footprint of concrete is dominated by cement. And some of that cement can often times be replaced with other materials, such as fly ash, or steel slag. </a:t>
            </a:r>
          </a:p>
          <a:p>
            <a:endParaRPr lang="en-US" sz="800" dirty="0"/>
          </a:p>
          <a:p>
            <a:r>
              <a:rPr lang="en-US" sz="1400" b="1" dirty="0"/>
              <a:t>The third mix</a:t>
            </a:r>
            <a:r>
              <a:rPr lang="en-US" sz="1400" dirty="0"/>
              <a:t>, that has only 8% recycled content – in the form of steel slag – but the carbon footprint is 34% lower.</a:t>
            </a:r>
          </a:p>
        </p:txBody>
      </p:sp>
      <p:sp>
        <p:nvSpPr>
          <p:cNvPr id="6" name="Footer Placeholder 5"/>
          <p:cNvSpPr>
            <a:spLocks noGrp="1"/>
          </p:cNvSpPr>
          <p:nvPr>
            <p:ph type="ftr" sz="quarter" idx="12"/>
          </p:nvPr>
        </p:nvSpPr>
        <p:spPr/>
        <p:txBody>
          <a:bodyPr/>
          <a:lstStyle/>
          <a:p>
            <a:r>
              <a:rPr lang="en-US" dirty="0"/>
              <a:t>Source</a:t>
            </a:r>
          </a:p>
        </p:txBody>
      </p:sp>
    </p:spTree>
    <p:extLst>
      <p:ext uri="{BB962C8B-B14F-4D97-AF65-F5344CB8AC3E}">
        <p14:creationId xmlns:p14="http://schemas.microsoft.com/office/powerpoint/2010/main" val="399232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7540" y="4547195"/>
            <a:ext cx="6816909" cy="4707267"/>
          </a:xfrm>
        </p:spPr>
        <p:txBody>
          <a:bodyPr/>
          <a:lstStyle/>
          <a:p>
            <a:r>
              <a:rPr lang="en-US" sz="1600" b="1" dirty="0"/>
              <a:t>Now,  let’s switch gears, and move diagonally across the country to </a:t>
            </a:r>
            <a:r>
              <a:rPr lang="en-US" sz="1600" b="1" u="sng" dirty="0"/>
              <a:t>Florida, </a:t>
            </a:r>
            <a:r>
              <a:rPr lang="en-US" sz="1600" b="1" dirty="0"/>
              <a:t>with its current 75% recycling goal.     Florida isn’t exactly a bastion of environmental thinking (</a:t>
            </a:r>
            <a:r>
              <a:rPr lang="en-US" sz="1600" b="1" dirty="0" err="1"/>
              <a:t>ie</a:t>
            </a:r>
            <a:r>
              <a:rPr lang="en-US" sz="1600" b="1" dirty="0"/>
              <a:t> their recycling goal includes WTE).  </a:t>
            </a:r>
          </a:p>
          <a:p>
            <a:endParaRPr lang="en-US" sz="800" b="1" dirty="0"/>
          </a:p>
          <a:p>
            <a:r>
              <a:rPr lang="en-US" sz="1400" b="1" dirty="0"/>
              <a:t>However, work being done at the University of Florida is similar to that  in Oregon, but they are going  about it very differently.  </a:t>
            </a:r>
            <a:r>
              <a:rPr lang="en-US" sz="1400" dirty="0"/>
              <a:t>Rather than the State driving the change, the University of Florida has completed some analysis that is driving change.   Not as sophisticated as Oregon’s work but they’ve developed some helpful examples.  </a:t>
            </a:r>
          </a:p>
          <a:p>
            <a:endParaRPr lang="en-US" sz="800" dirty="0"/>
          </a:p>
          <a:p>
            <a:r>
              <a:rPr lang="en-US" sz="1400" dirty="0"/>
              <a:t>Dr.  Tim Townsend, at the University of Florida started thinking about </a:t>
            </a:r>
          </a:p>
          <a:p>
            <a:r>
              <a:rPr lang="en-US" sz="1400" dirty="0"/>
              <a:t>their weight based system about two years ago, and the environmental impact of the various materials in the waste stream.   </a:t>
            </a:r>
          </a:p>
          <a:p>
            <a:endParaRPr lang="en-US" sz="800" dirty="0"/>
          </a:p>
          <a:p>
            <a:r>
              <a:rPr lang="en-US" sz="1400" dirty="0"/>
              <a:t>Over the years, the State of Florida has added and subtracted materials from their inventory:  they took C&amp;D out of their MSW counting inventory in 1998, then added WTE tons as recycling in 2010. </a:t>
            </a:r>
          </a:p>
          <a:p>
            <a:endParaRPr lang="en-US" sz="800" dirty="0"/>
          </a:p>
          <a:p>
            <a:r>
              <a:rPr lang="en-US" sz="1400" dirty="0"/>
              <a:t>Recognizing the impact of these changes to tons, </a:t>
            </a:r>
            <a:r>
              <a:rPr lang="en-US" sz="1400" dirty="0" err="1"/>
              <a:t>Dr</a:t>
            </a:r>
            <a:r>
              <a:rPr lang="en-US" sz="1400" dirty="0"/>
              <a:t> Townsend looked at other cities in the US and Germany to see the impact there on their recycling rate. Indeed, much of San Francisco’s 80% recovery rates comes from counting inert materials and </a:t>
            </a:r>
            <a:r>
              <a:rPr lang="en-US" sz="1400" dirty="0" err="1"/>
              <a:t>biosolids</a:t>
            </a:r>
            <a:r>
              <a:rPr lang="en-US" sz="1400" dirty="0"/>
              <a:t>.  </a:t>
            </a:r>
          </a:p>
          <a:p>
            <a:r>
              <a:rPr lang="en-US" sz="800" dirty="0"/>
              <a:t> </a:t>
            </a:r>
          </a:p>
          <a:p>
            <a:r>
              <a:rPr lang="en-US" sz="1400" dirty="0"/>
              <a:t>This set him down a path to think about the environmental impacts of various types of materials rather than just tons diverted.  </a:t>
            </a:r>
          </a:p>
        </p:txBody>
      </p:sp>
      <p:sp>
        <p:nvSpPr>
          <p:cNvPr id="4" name="Slide Number Placeholder 3"/>
          <p:cNvSpPr>
            <a:spLocks noGrp="1"/>
          </p:cNvSpPr>
          <p:nvPr>
            <p:ph type="sldNum" sz="quarter" idx="10"/>
          </p:nvPr>
        </p:nvSpPr>
        <p:spPr/>
        <p:txBody>
          <a:bodyPr/>
          <a:lstStyle/>
          <a:p>
            <a:fld id="{CDC2CF8F-BD97-4931-894D-F6B7F0C9411E}" type="slidenum">
              <a:rPr lang="en-US" smtClean="0"/>
              <a:t>16</a:t>
            </a:fld>
            <a:endParaRPr lang="en-US"/>
          </a:p>
        </p:txBody>
      </p:sp>
    </p:spTree>
    <p:extLst>
      <p:ext uri="{BB962C8B-B14F-4D97-AF65-F5344CB8AC3E}">
        <p14:creationId xmlns:p14="http://schemas.microsoft.com/office/powerpoint/2010/main" val="1763575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Dr. Townsend’s process closely mirror that in Oregon </a:t>
            </a:r>
          </a:p>
          <a:p>
            <a:endParaRPr lang="en-US" dirty="0"/>
          </a:p>
          <a:p>
            <a:r>
              <a:rPr lang="en-US" dirty="0"/>
              <a:t>Dr. Townsend started by looking at the waste characterizations of several counties in the Florida.</a:t>
            </a:r>
          </a:p>
          <a:p>
            <a:endParaRPr lang="en-US" dirty="0"/>
          </a:p>
          <a:p>
            <a:r>
              <a:rPr lang="en-US" dirty="0"/>
              <a:t>Here is one example – Sarasota County, a high performing county in Florida.</a:t>
            </a:r>
          </a:p>
        </p:txBody>
      </p:sp>
      <p:sp>
        <p:nvSpPr>
          <p:cNvPr id="4" name="Slide Number Placeholder 3"/>
          <p:cNvSpPr>
            <a:spLocks noGrp="1"/>
          </p:cNvSpPr>
          <p:nvPr>
            <p:ph type="sldNum" sz="quarter" idx="10"/>
          </p:nvPr>
        </p:nvSpPr>
        <p:spPr/>
        <p:txBody>
          <a:bodyPr/>
          <a:lstStyle/>
          <a:p>
            <a:fld id="{CDC2CF8F-BD97-4931-894D-F6B7F0C9411E}" type="slidenum">
              <a:rPr lang="en-US" smtClean="0"/>
              <a:t>17</a:t>
            </a:fld>
            <a:endParaRPr lang="en-US"/>
          </a:p>
        </p:txBody>
      </p:sp>
    </p:spTree>
    <p:extLst>
      <p:ext uri="{BB962C8B-B14F-4D97-AF65-F5344CB8AC3E}">
        <p14:creationId xmlns:p14="http://schemas.microsoft.com/office/powerpoint/2010/main" val="109531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7797" y="4571069"/>
            <a:ext cx="6855415" cy="4527118"/>
          </a:xfrm>
        </p:spPr>
        <p:txBody>
          <a:bodyPr/>
          <a:lstStyle/>
          <a:p>
            <a:r>
              <a:rPr lang="en-US" sz="1400" b="1" dirty="0"/>
              <a:t>Next</a:t>
            </a:r>
            <a:r>
              <a:rPr lang="en-US" sz="1400" dirty="0"/>
              <a:t>, using the tons for each type of material, he created a GHG emissions impact by material types.  He also looked at the energy reduction potential for each material.  </a:t>
            </a:r>
          </a:p>
          <a:p>
            <a:endParaRPr lang="en-US" sz="1400" dirty="0"/>
          </a:p>
          <a:p>
            <a:r>
              <a:rPr lang="en-US" sz="1400" dirty="0"/>
              <a:t>These chart list each type of material in the waste characterization study.  It uses the environmental impact of a ton of each type of material multiplied by the number of tons of each to look at the relative environmental burden of each type of material in  the waste stream. </a:t>
            </a:r>
          </a:p>
          <a:p>
            <a:endParaRPr lang="en-US" sz="1400" dirty="0"/>
          </a:p>
          <a:p>
            <a:pPr marL="294008" indent="-294008">
              <a:buFont typeface="Arial" panose="020B0604020202020204" pitchFamily="34" charset="0"/>
              <a:buChar char="•"/>
            </a:pPr>
            <a:r>
              <a:rPr lang="en-US" sz="1400" dirty="0"/>
              <a:t>F</a:t>
            </a:r>
            <a:r>
              <a:rPr lang="en-US" sz="1400" b="1" dirty="0"/>
              <a:t>rom a GHG emission perspective, C&amp;D, Metal and Paper are areas focus on to reduce GHG emissions.</a:t>
            </a:r>
          </a:p>
          <a:p>
            <a:pPr marL="176405" indent="-176405">
              <a:buFont typeface="Arial" panose="020B0604020202020204" pitchFamily="34" charset="0"/>
              <a:buChar char="•"/>
            </a:pPr>
            <a:endParaRPr lang="en-US" sz="1400" dirty="0"/>
          </a:p>
          <a:p>
            <a:pPr marL="294008" indent="-294008">
              <a:buFont typeface="Arial" panose="020B0604020202020204" pitchFamily="34" charset="0"/>
              <a:buChar char="•"/>
            </a:pPr>
            <a:r>
              <a:rPr lang="en-US" sz="1400" dirty="0"/>
              <a:t>And </a:t>
            </a:r>
            <a:r>
              <a:rPr lang="en-US" sz="1400" b="1" dirty="0"/>
              <a:t>from an energy perspective, reducing metals, paper and plastic bottles would reduce energy use the most.  </a:t>
            </a:r>
          </a:p>
          <a:p>
            <a:endParaRPr lang="en-US" sz="1400" b="1" dirty="0"/>
          </a:p>
          <a:p>
            <a:r>
              <a:rPr lang="en-US" sz="1400" b="1" dirty="0"/>
              <a:t>This is a function of both the impact per ton as well as the  number of tons in the stream. </a:t>
            </a:r>
          </a:p>
          <a:p>
            <a:endParaRPr lang="en-US" sz="1400" b="1" dirty="0"/>
          </a:p>
          <a:p>
            <a:r>
              <a:rPr lang="en-US" sz="1400" b="1" dirty="0"/>
              <a:t>The  equation at the  bottom is from Oregon.  You can see the similar line of thinking </a:t>
            </a:r>
          </a:p>
        </p:txBody>
      </p:sp>
      <p:sp>
        <p:nvSpPr>
          <p:cNvPr id="4" name="Slide Number Placeholder 3"/>
          <p:cNvSpPr>
            <a:spLocks noGrp="1"/>
          </p:cNvSpPr>
          <p:nvPr>
            <p:ph type="sldNum" sz="quarter" idx="10"/>
          </p:nvPr>
        </p:nvSpPr>
        <p:spPr/>
        <p:txBody>
          <a:bodyPr/>
          <a:lstStyle/>
          <a:p>
            <a:fld id="{CDC2CF8F-BD97-4931-894D-F6B7F0C9411E}" type="slidenum">
              <a:rPr lang="en-US" smtClean="0"/>
              <a:t>18</a:t>
            </a:fld>
            <a:endParaRPr lang="en-US"/>
          </a:p>
        </p:txBody>
      </p:sp>
    </p:spTree>
    <p:extLst>
      <p:ext uri="{BB962C8B-B14F-4D97-AF65-F5344CB8AC3E}">
        <p14:creationId xmlns:p14="http://schemas.microsoft.com/office/powerpoint/2010/main" val="1977668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0750" y="4560570"/>
            <a:ext cx="6852462" cy="4693892"/>
          </a:xfrm>
        </p:spPr>
        <p:txBody>
          <a:bodyPr/>
          <a:lstStyle/>
          <a:p>
            <a:pPr>
              <a:lnSpc>
                <a:spcPct val="110000"/>
              </a:lnSpc>
              <a:spcBef>
                <a:spcPts val="617"/>
              </a:spcBef>
            </a:pPr>
            <a:r>
              <a:rPr lang="en-US" sz="1400" dirty="0"/>
              <a:t>Armed with this data, the University of Florida team has proposed that the state use their 2008 goal setting year as their base year.    They determined the environmental burden for that year using the number of tons of each material types times the GHG emissions or energy used for each material.  </a:t>
            </a:r>
          </a:p>
          <a:p>
            <a:pPr>
              <a:lnSpc>
                <a:spcPct val="110000"/>
              </a:lnSpc>
              <a:spcBef>
                <a:spcPts val="617"/>
              </a:spcBef>
            </a:pPr>
            <a:r>
              <a:rPr lang="en-US" sz="1400" b="1" dirty="0"/>
              <a:t>They are suggesting that the State create a 75% emissions or energy reduction goal from this total – rather than a 75% recycling  goal.  </a:t>
            </a:r>
          </a:p>
          <a:p>
            <a:pPr>
              <a:lnSpc>
                <a:spcPct val="110000"/>
              </a:lnSpc>
              <a:spcBef>
                <a:spcPts val="617"/>
              </a:spcBef>
            </a:pPr>
            <a:r>
              <a:rPr lang="en-US" sz="1400" dirty="0"/>
              <a:t>Then, the state can develop programs to achieve these goals, prioritizing those material that will get them to their goal, based on their material-specific analysis.  </a:t>
            </a:r>
          </a:p>
          <a:p>
            <a:pPr>
              <a:lnSpc>
                <a:spcPct val="110000"/>
              </a:lnSpc>
              <a:spcBef>
                <a:spcPts val="617"/>
              </a:spcBef>
            </a:pPr>
            <a:r>
              <a:rPr lang="en-US" sz="1400" b="1" dirty="0"/>
              <a:t>This is a variation of Oregon’s specific material goals, but it uses material specific goals to achieve their environmental burden reduction goals.</a:t>
            </a:r>
          </a:p>
          <a:p>
            <a:pPr>
              <a:lnSpc>
                <a:spcPct val="110000"/>
              </a:lnSpc>
              <a:spcBef>
                <a:spcPts val="617"/>
              </a:spcBef>
            </a:pPr>
            <a:r>
              <a:rPr lang="en-US" sz="1400" dirty="0"/>
              <a:t>This is simply smart goals setting, using real data.  And, it’s appropriate for 2017!</a:t>
            </a:r>
          </a:p>
          <a:p>
            <a:pPr marL="470413" indent="-470413">
              <a:lnSpc>
                <a:spcPct val="110000"/>
              </a:lnSpc>
              <a:spcBef>
                <a:spcPts val="617"/>
              </a:spcBef>
              <a:buFont typeface="+mj-lt"/>
              <a:buAutoNum type="arabicPeriod"/>
            </a:pPr>
            <a:r>
              <a:rPr lang="en-US" sz="1400" dirty="0"/>
              <a:t>Use Base Year outputs  to create an “Environmental Burden Baseline”</a:t>
            </a:r>
          </a:p>
          <a:p>
            <a:pPr marL="470413" indent="-470413">
              <a:lnSpc>
                <a:spcPct val="110000"/>
              </a:lnSpc>
              <a:spcBef>
                <a:spcPts val="617"/>
              </a:spcBef>
              <a:buFont typeface="+mj-lt"/>
              <a:buAutoNum type="arabicPeriod"/>
            </a:pPr>
            <a:r>
              <a:rPr lang="en-US" sz="1400" dirty="0"/>
              <a:t>Create a target reduction goal from this number</a:t>
            </a:r>
          </a:p>
          <a:p>
            <a:pPr marL="470413" indent="-470413">
              <a:lnSpc>
                <a:spcPct val="110000"/>
              </a:lnSpc>
              <a:spcBef>
                <a:spcPts val="617"/>
              </a:spcBef>
              <a:buFont typeface="+mj-lt"/>
              <a:buAutoNum type="arabicPeriod"/>
            </a:pPr>
            <a:r>
              <a:rPr lang="en-US" sz="1400" dirty="0"/>
              <a:t>The University of Florida is recommending a 75% GHG emissions or Energy emission reduction goal from the baseline, instead of an overall 75% recycling goal.</a:t>
            </a:r>
          </a:p>
          <a:p>
            <a:endParaRPr lang="en-US" dirty="0"/>
          </a:p>
        </p:txBody>
      </p:sp>
      <p:sp>
        <p:nvSpPr>
          <p:cNvPr id="4" name="Slide Number Placeholder 3"/>
          <p:cNvSpPr>
            <a:spLocks noGrp="1"/>
          </p:cNvSpPr>
          <p:nvPr>
            <p:ph type="sldNum" sz="quarter" idx="10"/>
          </p:nvPr>
        </p:nvSpPr>
        <p:spPr/>
        <p:txBody>
          <a:bodyPr/>
          <a:lstStyle/>
          <a:p>
            <a:fld id="{CDC2CF8F-BD97-4931-894D-F6B7F0C9411E}" type="slidenum">
              <a:rPr lang="en-US" smtClean="0"/>
              <a:t>19</a:t>
            </a:fld>
            <a:endParaRPr lang="en-US"/>
          </a:p>
        </p:txBody>
      </p:sp>
    </p:spTree>
    <p:extLst>
      <p:ext uri="{BB962C8B-B14F-4D97-AF65-F5344CB8AC3E}">
        <p14:creationId xmlns:p14="http://schemas.microsoft.com/office/powerpoint/2010/main" val="118123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349514" y="4560570"/>
            <a:ext cx="6694934" cy="3912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ts val="1235"/>
              </a:spcBef>
            </a:pPr>
            <a:r>
              <a:rPr lang="en-US" sz="1400" dirty="0"/>
              <a:t>Let’s start by looking back to the early years of recycling, when the amount of material that we recycled was </a:t>
            </a:r>
            <a:r>
              <a:rPr lang="en-US" sz="1400" b="1" u="sng" dirty="0"/>
              <a:t>the</a:t>
            </a:r>
            <a:r>
              <a:rPr lang="en-US" sz="1400" dirty="0"/>
              <a:t> metric that we had to measure the success of perhaps one our most visible environmental programs. We knew recycling was good.  And if recycling was good, then recycling more must be a better.  Right? </a:t>
            </a:r>
          </a:p>
          <a:p>
            <a:endParaRPr lang="en-US" sz="1400" dirty="0"/>
          </a:p>
          <a:p>
            <a:r>
              <a:rPr lang="en-US" sz="1400" dirty="0"/>
              <a:t>We’ve been so focused on recycling everything for so long it has become the proxy for the environmental. – in some cases forgetting why we recycle in  the first place.  Have we lost sight of what the real goal is, which is to improve the  outcomes?</a:t>
            </a:r>
          </a:p>
          <a:p>
            <a:endParaRPr lang="en-US" sz="1400" dirty="0"/>
          </a:p>
          <a:p>
            <a:r>
              <a:rPr lang="en-US" sz="1400" dirty="0"/>
              <a:t>As we’ve learned more about lifecycle analysis, and the concepts of sustainable materials we’ve started to ask different questions: </a:t>
            </a:r>
          </a:p>
          <a:p>
            <a:endParaRPr lang="en-US" sz="1400" dirty="0"/>
          </a:p>
          <a:p>
            <a:r>
              <a:rPr lang="en-US" sz="1400" dirty="0"/>
              <a:t> - How do we achieve the best environmental benefits?</a:t>
            </a:r>
          </a:p>
          <a:p>
            <a:r>
              <a:rPr lang="en-US" sz="1400" dirty="0"/>
              <a:t> - How do we prioritize our efforts?</a:t>
            </a:r>
          </a:p>
          <a:p>
            <a:r>
              <a:rPr lang="en-US" sz="1400" dirty="0"/>
              <a:t> - How do we measure our  success?  </a:t>
            </a:r>
          </a:p>
          <a:p>
            <a:r>
              <a:rPr lang="en-US" sz="1400" dirty="0"/>
              <a:t>-  What should our goals be?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AC0D4E-5032-48FC-BA49-1ECEE1692E63}"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313230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1986" y="4512466"/>
            <a:ext cx="6931226" cy="4364004"/>
          </a:xfrm>
        </p:spPr>
        <p:txBody>
          <a:bodyPr/>
          <a:lstStyle/>
          <a:p>
            <a:r>
              <a:rPr lang="en-US" sz="1400" dirty="0"/>
              <a:t>I included this chart which is one example of programs that could be developed to achieve a 75% GHG emissions reduction goal.  The point is that the work done by Oregon, Florida and WM (next example) was done separately and get to the same conclusion.  Focus on recycling the right things to maximize environmental benefits.  And, as Oregon has done – look bigger.  Consider reduction and reuse along the lifecycle of material production, use and EOL disposition.      </a:t>
            </a:r>
          </a:p>
          <a:p>
            <a:endParaRPr lang="en-US" sz="800" dirty="0"/>
          </a:p>
          <a:p>
            <a:r>
              <a:rPr lang="en-US" sz="1400" dirty="0"/>
              <a:t>The state of Florida could exceed their 75% GHG emissions reduction goal by  focusing on recycling the bottles, cans and paper in the waste stream really well.  If they captured 80% of the “basics” they would achieve their 75% recycling goal.    </a:t>
            </a:r>
          </a:p>
          <a:p>
            <a:endParaRPr lang="en-US" sz="800" dirty="0"/>
          </a:p>
          <a:p>
            <a:r>
              <a:rPr lang="en-US" sz="1400" dirty="0"/>
              <a:t>Food, C&amp;D and Yard Waste will absolutely add more benefits, but they can’t get you there alone.</a:t>
            </a:r>
            <a:r>
              <a:rPr lang="en-US" sz="800" dirty="0"/>
              <a:t>  </a:t>
            </a:r>
            <a:br>
              <a:rPr lang="en-US" sz="800" dirty="0"/>
            </a:br>
            <a:endParaRPr lang="en-US" sz="800" dirty="0"/>
          </a:p>
          <a:p>
            <a:r>
              <a:rPr lang="en-US" sz="1400" dirty="0" err="1"/>
              <a:t>Dr</a:t>
            </a:r>
            <a:r>
              <a:rPr lang="en-US" sz="1400" dirty="0"/>
              <a:t> Townsend and his team looked a variety of different programs and scenarios for achieving a 75% GHG Emissions reduction goal.     This is just one of their scenarios.  </a:t>
            </a:r>
          </a:p>
          <a:p>
            <a:endParaRPr lang="en-US" sz="800" b="1" dirty="0"/>
          </a:p>
          <a:p>
            <a:r>
              <a:rPr lang="en-US" sz="1400" b="1" dirty="0"/>
              <a:t>The point is that it is based on real data about environmental benefits</a:t>
            </a:r>
            <a:r>
              <a:rPr lang="en-US" sz="1400" dirty="0"/>
              <a:t>, and programs can vary by community and by different community’s priorities for how to achieve the overall emissions reduction goals.</a:t>
            </a:r>
          </a:p>
        </p:txBody>
      </p:sp>
      <p:sp>
        <p:nvSpPr>
          <p:cNvPr id="4" name="Slide Number Placeholder 3"/>
          <p:cNvSpPr>
            <a:spLocks noGrp="1"/>
          </p:cNvSpPr>
          <p:nvPr>
            <p:ph type="sldNum" sz="quarter" idx="10"/>
          </p:nvPr>
        </p:nvSpPr>
        <p:spPr/>
        <p:txBody>
          <a:bodyPr/>
          <a:lstStyle/>
          <a:p>
            <a:fld id="{CDC2CF8F-BD97-4931-894D-F6B7F0C9411E}" type="slidenum">
              <a:rPr lang="en-US" smtClean="0"/>
              <a:t>20</a:t>
            </a:fld>
            <a:endParaRPr lang="en-US"/>
          </a:p>
        </p:txBody>
      </p:sp>
    </p:spTree>
    <p:extLst>
      <p:ext uri="{BB962C8B-B14F-4D97-AF65-F5344CB8AC3E}">
        <p14:creationId xmlns:p14="http://schemas.microsoft.com/office/powerpoint/2010/main" val="1189036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17"/>
              </a:spcBef>
            </a:pPr>
            <a:endParaRPr lang="en-US" dirty="0"/>
          </a:p>
          <a:p>
            <a:pPr>
              <a:lnSpc>
                <a:spcPct val="110000"/>
              </a:lnSpc>
              <a:spcBef>
                <a:spcPts val="617"/>
              </a:spcBef>
            </a:pPr>
            <a:r>
              <a:rPr lang="en-US" dirty="0"/>
              <a:t>Key takeaways from the Florida example:</a:t>
            </a:r>
          </a:p>
          <a:p>
            <a:pPr>
              <a:lnSpc>
                <a:spcPct val="110000"/>
              </a:lnSpc>
              <a:spcBef>
                <a:spcPts val="617"/>
              </a:spcBef>
            </a:pPr>
            <a:endParaRPr lang="en-US" dirty="0"/>
          </a:p>
          <a:p>
            <a:pPr marL="294008" indent="-294008">
              <a:lnSpc>
                <a:spcPct val="110000"/>
              </a:lnSpc>
              <a:spcBef>
                <a:spcPts val="617"/>
              </a:spcBef>
              <a:buFont typeface="Arial" panose="020B0604020202020204" pitchFamily="34" charset="0"/>
              <a:buChar char="•"/>
            </a:pPr>
            <a:r>
              <a:rPr lang="en-US" dirty="0"/>
              <a:t>Different recycling approaches result in different progress towards the goal</a:t>
            </a:r>
          </a:p>
          <a:p>
            <a:pPr marL="294008" indent="-294008">
              <a:lnSpc>
                <a:spcPct val="110000"/>
              </a:lnSpc>
              <a:spcBef>
                <a:spcPts val="617"/>
              </a:spcBef>
              <a:buFont typeface="Arial" panose="020B0604020202020204" pitchFamily="34" charset="0"/>
              <a:buChar char="•"/>
            </a:pPr>
            <a:r>
              <a:rPr lang="en-US" b="1" dirty="0"/>
              <a:t>The type of materials targeted makes a difference</a:t>
            </a:r>
          </a:p>
          <a:p>
            <a:pPr marL="294008" indent="-294008">
              <a:lnSpc>
                <a:spcPct val="110000"/>
              </a:lnSpc>
              <a:spcBef>
                <a:spcPts val="617"/>
              </a:spcBef>
              <a:buFont typeface="Arial" panose="020B0604020202020204" pitchFamily="34" charset="0"/>
              <a:buChar char="•"/>
            </a:pPr>
            <a:r>
              <a:rPr lang="en-US" dirty="0"/>
              <a:t>The selection of a baseline is critical.   </a:t>
            </a:r>
          </a:p>
        </p:txBody>
      </p:sp>
      <p:sp>
        <p:nvSpPr>
          <p:cNvPr id="4" name="Slide Number Placeholder 3"/>
          <p:cNvSpPr>
            <a:spLocks noGrp="1"/>
          </p:cNvSpPr>
          <p:nvPr>
            <p:ph type="sldNum" sz="quarter" idx="10"/>
          </p:nvPr>
        </p:nvSpPr>
        <p:spPr/>
        <p:txBody>
          <a:bodyPr/>
          <a:lstStyle/>
          <a:p>
            <a:fld id="{CDC2CF8F-BD97-4931-894D-F6B7F0C9411E}" type="slidenum">
              <a:rPr lang="en-US" smtClean="0"/>
              <a:t>21</a:t>
            </a:fld>
            <a:endParaRPr lang="en-US"/>
          </a:p>
        </p:txBody>
      </p:sp>
    </p:spTree>
    <p:extLst>
      <p:ext uri="{BB962C8B-B14F-4D97-AF65-F5344CB8AC3E}">
        <p14:creationId xmlns:p14="http://schemas.microsoft.com/office/powerpoint/2010/main" val="2387894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0752" y="4560570"/>
            <a:ext cx="6694934" cy="5040630"/>
          </a:xfrm>
        </p:spPr>
        <p:txBody>
          <a:bodyPr/>
          <a:lstStyle/>
          <a:p>
            <a:r>
              <a:rPr lang="en-US" sz="1600" b="1" dirty="0"/>
              <a:t>Main point of slide:  </a:t>
            </a:r>
            <a:r>
              <a:rPr lang="en-US" sz="1600" dirty="0"/>
              <a:t>84% of GHG reduction benefit from 32% diversion through Residential &amp; Commercial SS Recycling (Spectrum basis of 214M tons, not all EPA 2013 MSW tons)</a:t>
            </a:r>
          </a:p>
          <a:p>
            <a:endParaRPr lang="en-US" sz="800" dirty="0"/>
          </a:p>
          <a:p>
            <a:pPr marL="174688" indent="-174688">
              <a:buFont typeface="Arial" panose="020B0604020202020204" pitchFamily="34" charset="0"/>
              <a:buChar char="•"/>
            </a:pPr>
            <a:r>
              <a:rPr lang="en-US" sz="1600" dirty="0">
                <a:ea typeface="MS PGothic" pitchFamily="34" charset="-128"/>
              </a:rPr>
              <a:t>Recycling, followed by LFG Capture &amp; Use makes up the bulk of the potential GHG emissions reductions</a:t>
            </a:r>
          </a:p>
          <a:p>
            <a:pPr marL="174688" indent="-174688">
              <a:buFont typeface="Arial" panose="020B0604020202020204" pitchFamily="34" charset="0"/>
              <a:buChar char="•"/>
            </a:pPr>
            <a:r>
              <a:rPr lang="en-US" sz="1600" dirty="0">
                <a:ea typeface="MS PGothic" pitchFamily="34" charset="-128"/>
              </a:rPr>
              <a:t>Collection GHG impact negligible even with separate collection of organics &amp; recycling using all diesel trucks</a:t>
            </a:r>
          </a:p>
          <a:p>
            <a:pPr marL="645101" lvl="1" indent="-174688">
              <a:buFont typeface="Arial" panose="020B0604020202020204" pitchFamily="34" charset="0"/>
              <a:buChar char="•"/>
            </a:pPr>
            <a:r>
              <a:rPr lang="en-US" sz="1600" dirty="0">
                <a:ea typeface="MS PGothic" pitchFamily="34" charset="-128"/>
              </a:rPr>
              <a:t>NOTE: we did not evaluate the financial profitability of Natural Gas trucks – that was outside the scope of this analysis.  Natural Gas trucks may make financial sense on their own, plus other emissions factors (</a:t>
            </a:r>
            <a:r>
              <a:rPr lang="en-US" sz="1600" dirty="0" err="1">
                <a:ea typeface="MS PGothic" pitchFamily="34" charset="-128"/>
              </a:rPr>
              <a:t>SOx</a:t>
            </a:r>
            <a:r>
              <a:rPr lang="en-US" sz="1600" dirty="0">
                <a:ea typeface="MS PGothic" pitchFamily="34" charset="-128"/>
              </a:rPr>
              <a:t>, NOx, particulates, etc.) may be a bigger factor.</a:t>
            </a:r>
          </a:p>
          <a:p>
            <a:pPr marL="174688" indent="-174688">
              <a:buFont typeface="Arial" panose="020B0604020202020204" pitchFamily="34" charset="0"/>
              <a:buChar char="•"/>
            </a:pPr>
            <a:endParaRPr lang="en-US" sz="800" dirty="0">
              <a:ea typeface="MS PGothic" pitchFamily="34" charset="-128"/>
            </a:endParaRPr>
          </a:p>
          <a:p>
            <a:r>
              <a:rPr lang="en-US" sz="800" dirty="0">
                <a:ea typeface="MS PGothic" pitchFamily="34" charset="-128"/>
              </a:rPr>
              <a:t>TO DISCUSS: We should revisit collections at some point.  Underlying assumption is non-overlapping fleets in an area.  This is probably right for municipal contracts, however it likely understates commercial open-market service GHG impacts.  Likely still negligible, but more than we currently show.</a:t>
            </a:r>
          </a:p>
        </p:txBody>
      </p:sp>
      <p:sp>
        <p:nvSpPr>
          <p:cNvPr id="4" name="Slide Number Placeholder 3"/>
          <p:cNvSpPr>
            <a:spLocks noGrp="1"/>
          </p:cNvSpPr>
          <p:nvPr>
            <p:ph type="sldNum" sz="quarter" idx="10"/>
          </p:nvPr>
        </p:nvSpPr>
        <p:spPr/>
        <p:txBody>
          <a:bodyPr/>
          <a:lstStyle/>
          <a:p>
            <a:fld id="{8C5DDAA7-25AE-4E02-8B3C-6009FF0D367C}" type="slidenum">
              <a:rPr lang="en-US" smtClean="0"/>
              <a:t>22</a:t>
            </a:fld>
            <a:endParaRPr lang="en-US"/>
          </a:p>
        </p:txBody>
      </p:sp>
    </p:spTree>
    <p:extLst>
      <p:ext uri="{BB962C8B-B14F-4D97-AF65-F5344CB8AC3E}">
        <p14:creationId xmlns:p14="http://schemas.microsoft.com/office/powerpoint/2010/main" val="2962519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95800"/>
            <a:ext cx="6934200" cy="4800601"/>
          </a:xfrm>
        </p:spPr>
        <p:txBody>
          <a:bodyPr/>
          <a:lstStyle/>
          <a:p>
            <a:r>
              <a:rPr lang="en-US" sz="1300" b="1" dirty="0"/>
              <a:t>Main point of slide: </a:t>
            </a:r>
          </a:p>
          <a:p>
            <a:pPr marL="171430" indent="-171430">
              <a:buFont typeface="Arial" panose="020B0604020202020204" pitchFamily="34" charset="0"/>
              <a:buChar char="•"/>
            </a:pPr>
            <a:r>
              <a:rPr lang="en-US" sz="1300" dirty="0">
                <a:ea typeface="MS PGothic" pitchFamily="34" charset="-128"/>
              </a:rPr>
              <a:t>Colors below the x axis are emissions, bars above x axis are emissions reductions.  </a:t>
            </a:r>
          </a:p>
          <a:p>
            <a:pPr marL="171430" indent="-171430">
              <a:buFont typeface="Arial" panose="020B0604020202020204" pitchFamily="34" charset="0"/>
              <a:buChar char="•"/>
            </a:pPr>
            <a:r>
              <a:rPr lang="en-US" sz="1300" dirty="0">
                <a:ea typeface="MS PGothic" pitchFamily="34" charset="-128"/>
              </a:rPr>
              <a:t>Recycling makes up the bulk of the potential GHG emissions reductions</a:t>
            </a:r>
          </a:p>
          <a:p>
            <a:pPr marL="171430" indent="-171430">
              <a:buFont typeface="Arial" panose="020B0604020202020204" pitchFamily="34" charset="0"/>
              <a:buChar char="•"/>
            </a:pPr>
            <a:r>
              <a:rPr lang="en-US" sz="1300" dirty="0">
                <a:ea typeface="MS PGothic" pitchFamily="34" charset="-128"/>
              </a:rPr>
              <a:t>Collection GHG impact negligible even with separate collection of organics &amp; recycling</a:t>
            </a:r>
          </a:p>
          <a:p>
            <a:pPr marL="171430" indent="-171430">
              <a:buFont typeface="Arial" panose="020B0604020202020204" pitchFamily="34" charset="0"/>
              <a:buChar char="•"/>
            </a:pPr>
            <a:r>
              <a:rPr lang="en-US" sz="1300" dirty="0">
                <a:ea typeface="MS PGothic" pitchFamily="34" charset="-128"/>
              </a:rPr>
              <a:t>Emissions reductions are primarily the result of reduced GHG emissions associated with less mining/use of raw resources NOT  the impact at the landfill (even more true in v14)</a:t>
            </a:r>
          </a:p>
          <a:p>
            <a:endParaRPr lang="en-US" sz="800" dirty="0"/>
          </a:p>
          <a:p>
            <a:pPr defTabSz="914295">
              <a:defRPr/>
            </a:pPr>
            <a:r>
              <a:rPr lang="en-US" sz="1300" b="1" dirty="0"/>
              <a:t>Background</a:t>
            </a:r>
          </a:p>
          <a:p>
            <a:pPr marL="171430" indent="-171430">
              <a:buFont typeface="Arial" panose="020B0604020202020204" pitchFamily="34" charset="0"/>
              <a:buChar char="•"/>
              <a:defRPr/>
            </a:pPr>
            <a:r>
              <a:rPr lang="en-US" sz="1300" dirty="0">
                <a:ea typeface="MS PGothic" pitchFamily="34" charset="-128"/>
              </a:rPr>
              <a:t>NGV trucks reduce collection GHG impact 20%, but off small base</a:t>
            </a:r>
            <a:endParaRPr lang="en-US" sz="1300" dirty="0"/>
          </a:p>
          <a:p>
            <a:pPr marL="171430" indent="-171430" defTabSz="914295">
              <a:buFont typeface="Arial" panose="020B0604020202020204" pitchFamily="34" charset="0"/>
              <a:buChar char="•"/>
              <a:defRPr/>
            </a:pPr>
            <a:r>
              <a:rPr lang="en-US" sz="1300" dirty="0"/>
              <a:t>Compost: YW in EPA WARM = (grass, leaves, branches).  Grass anaerobically degrades &amp; releases methane quickly in LF; in WARM, leaves &amp; branches never degrade &amp; sequester carbon</a:t>
            </a:r>
          </a:p>
          <a:p>
            <a:pPr marL="171430" indent="-171430">
              <a:buFont typeface="Arial" panose="020B0604020202020204" pitchFamily="34" charset="0"/>
              <a:buChar char="•"/>
            </a:pPr>
            <a:r>
              <a:rPr lang="en-US" sz="1300" dirty="0"/>
              <a:t>Updates to WARM forthcoming – part of our recommendations for next steps</a:t>
            </a:r>
          </a:p>
          <a:p>
            <a:pPr marL="171430" indent="-171430">
              <a:buFont typeface="Arial" panose="020B0604020202020204" pitchFamily="34" charset="0"/>
              <a:buChar char="•"/>
            </a:pPr>
            <a:r>
              <a:rPr lang="en-US" sz="1300" dirty="0"/>
              <a:t>WTE: planning to analyze next</a:t>
            </a:r>
          </a:p>
          <a:p>
            <a:endParaRPr lang="en-US" sz="800" dirty="0"/>
          </a:p>
          <a:p>
            <a:r>
              <a:rPr lang="en-US" sz="1300" dirty="0"/>
              <a:t>Collections excludes: Off-road equipment, delivery of commodity recyclables (b/c included in “recycling”)</a:t>
            </a:r>
          </a:p>
          <a:p>
            <a:endParaRPr lang="en-US" sz="800" dirty="0"/>
          </a:p>
        </p:txBody>
      </p:sp>
      <p:sp>
        <p:nvSpPr>
          <p:cNvPr id="4" name="Slide Number Placeholder 3"/>
          <p:cNvSpPr>
            <a:spLocks noGrp="1"/>
          </p:cNvSpPr>
          <p:nvPr>
            <p:ph type="sldNum" sz="quarter" idx="10"/>
          </p:nvPr>
        </p:nvSpPr>
        <p:spPr/>
        <p:txBody>
          <a:bodyPr/>
          <a:lstStyle/>
          <a:p>
            <a:fld id="{8C5DDAA7-25AE-4E02-8B3C-6009FF0D367C}" type="slidenum">
              <a:rPr lang="en-US" smtClean="0"/>
              <a:t>23</a:t>
            </a:fld>
            <a:endParaRPr lang="en-US" dirty="0"/>
          </a:p>
        </p:txBody>
      </p:sp>
    </p:spTree>
    <p:extLst>
      <p:ext uri="{BB962C8B-B14F-4D97-AF65-F5344CB8AC3E}">
        <p14:creationId xmlns:p14="http://schemas.microsoft.com/office/powerpoint/2010/main" val="1580095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594860"/>
            <a:ext cx="6477000" cy="4320540"/>
          </a:xfrm>
        </p:spPr>
        <p:txBody>
          <a:bodyPr/>
          <a:lstStyle/>
          <a:p>
            <a:r>
              <a:rPr lang="en-US" sz="1400" b="1" dirty="0"/>
              <a:t>COMPOST: </a:t>
            </a:r>
            <a:r>
              <a:rPr lang="en-US" sz="1400" dirty="0"/>
              <a:t>In WARM, </a:t>
            </a:r>
            <a:r>
              <a:rPr lang="en-US" sz="1400" dirty="0" err="1"/>
              <a:t>yardwaste</a:t>
            </a:r>
            <a:r>
              <a:rPr lang="en-US" sz="1400" dirty="0"/>
              <a:t> composting emits more MTCO2e than Landfill.  </a:t>
            </a:r>
            <a:r>
              <a:rPr lang="en-US" sz="1400" b="1" dirty="0"/>
              <a:t>However: </a:t>
            </a:r>
          </a:p>
          <a:p>
            <a:pPr marL="228573" indent="-228573">
              <a:buAutoNum type="arabicParenR"/>
            </a:pPr>
            <a:r>
              <a:rPr lang="en-US" sz="1400" dirty="0" err="1"/>
              <a:t>Foodwaste</a:t>
            </a:r>
            <a:r>
              <a:rPr lang="en-US" sz="1400" dirty="0"/>
              <a:t> composting emits much less MTCO2e than landfill</a:t>
            </a:r>
          </a:p>
          <a:p>
            <a:pPr marL="228573" indent="-228573">
              <a:buAutoNum type="arabicParenR"/>
            </a:pPr>
            <a:r>
              <a:rPr lang="en-US" sz="1400" dirty="0" err="1"/>
              <a:t>Foodwaste</a:t>
            </a:r>
            <a:r>
              <a:rPr lang="en-US" sz="1400" dirty="0"/>
              <a:t> composting requires </a:t>
            </a:r>
            <a:r>
              <a:rPr lang="en-US" sz="1400" dirty="0" err="1"/>
              <a:t>Yardwaste</a:t>
            </a:r>
            <a:r>
              <a:rPr lang="en-US" sz="1400" dirty="0"/>
              <a:t> in the process - can’t just compost </a:t>
            </a:r>
            <a:r>
              <a:rPr lang="en-US" sz="1400" dirty="0" err="1"/>
              <a:t>Foodwaste</a:t>
            </a:r>
            <a:endParaRPr lang="en-US" sz="1400" dirty="0"/>
          </a:p>
          <a:p>
            <a:pPr marL="228573" indent="-228573">
              <a:buAutoNum type="arabicParenR"/>
            </a:pPr>
            <a:r>
              <a:rPr lang="en-US" sz="1400" dirty="0"/>
              <a:t>WARM does not capture fertilizer value (N, P, K) of compost (However, this may be very small)</a:t>
            </a:r>
          </a:p>
          <a:p>
            <a:pPr marL="228573" indent="-228573">
              <a:buAutoNum type="arabicParenR"/>
            </a:pPr>
            <a:r>
              <a:rPr lang="en-US" sz="1400" dirty="0"/>
              <a:t>Data &amp; Methodology for </a:t>
            </a:r>
            <a:r>
              <a:rPr lang="en-US" sz="1400" dirty="0" err="1"/>
              <a:t>Yardwaste</a:t>
            </a:r>
            <a:r>
              <a:rPr lang="en-US" sz="1400" dirty="0"/>
              <a:t> composting in WARM may be old; updates likely in future versions of WARM</a:t>
            </a:r>
          </a:p>
          <a:p>
            <a:endParaRPr lang="en-US" sz="1400" dirty="0"/>
          </a:p>
          <a:p>
            <a:r>
              <a:rPr lang="en-US" sz="1400" b="1" dirty="0"/>
              <a:t>Background:</a:t>
            </a:r>
          </a:p>
          <a:p>
            <a:pPr marL="171430" indent="-171430">
              <a:buFont typeface="Arial" panose="020B0604020202020204" pitchFamily="34" charset="0"/>
              <a:buChar char="•"/>
            </a:pPr>
            <a:r>
              <a:rPr lang="en-US" sz="1400" dirty="0"/>
              <a:t>Red line also shows relationship to volume</a:t>
            </a:r>
          </a:p>
          <a:p>
            <a:pPr marL="171430" indent="-171430">
              <a:buFont typeface="Arial" panose="020B0604020202020204" pitchFamily="34" charset="0"/>
              <a:buChar char="•"/>
            </a:pPr>
            <a:r>
              <a:rPr lang="en-US" sz="1400" dirty="0"/>
              <a:t>Mixed Organics = 52% Food Waste, 48% Yard Trimmings</a:t>
            </a:r>
          </a:p>
          <a:p>
            <a:pPr marL="171430" indent="-171430">
              <a:buFont typeface="Arial" panose="020B0604020202020204" pitchFamily="34" charset="0"/>
              <a:buChar char="•"/>
            </a:pPr>
            <a:r>
              <a:rPr lang="en-US" sz="1400" dirty="0"/>
              <a:t>Yard Trimmings = 50% grass, 25% leaves, 25% branches</a:t>
            </a:r>
          </a:p>
        </p:txBody>
      </p:sp>
      <p:sp>
        <p:nvSpPr>
          <p:cNvPr id="4" name="Slide Number Placeholder 3"/>
          <p:cNvSpPr>
            <a:spLocks noGrp="1"/>
          </p:cNvSpPr>
          <p:nvPr>
            <p:ph type="sldNum" sz="quarter" idx="10"/>
          </p:nvPr>
        </p:nvSpPr>
        <p:spPr/>
        <p:txBody>
          <a:bodyPr/>
          <a:lstStyle/>
          <a:p>
            <a:fld id="{8C5DDAA7-25AE-4E02-8B3C-6009FF0D367C}" type="slidenum">
              <a:rPr lang="en-US" smtClean="0"/>
              <a:t>24</a:t>
            </a:fld>
            <a:endParaRPr lang="en-US"/>
          </a:p>
        </p:txBody>
      </p:sp>
    </p:spTree>
    <p:extLst>
      <p:ext uri="{BB962C8B-B14F-4D97-AF65-F5344CB8AC3E}">
        <p14:creationId xmlns:p14="http://schemas.microsoft.com/office/powerpoint/2010/main" val="1241674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sz="1400" b="1" dirty="0"/>
              <a:t>Main point of slide</a:t>
            </a:r>
          </a:p>
          <a:p>
            <a:pPr marL="171430" indent="-171430" defTabSz="914295">
              <a:buFont typeface="Arial" panose="020B0604020202020204" pitchFamily="34" charset="0"/>
              <a:buChar char="•"/>
              <a:defRPr/>
            </a:pPr>
            <a:r>
              <a:rPr lang="en-US" sz="1400" dirty="0"/>
              <a:t>Now we switch to cost.  Collection is 70%+ of cost until we get to the conversion technology scenarios with high infrastructure. </a:t>
            </a:r>
          </a:p>
          <a:p>
            <a:endParaRPr lang="en-US" sz="1400" dirty="0"/>
          </a:p>
          <a:p>
            <a:r>
              <a:rPr lang="en-US" sz="1400" b="1" dirty="0"/>
              <a:t>Background/other:</a:t>
            </a:r>
          </a:p>
          <a:p>
            <a:pPr defTabSz="914295">
              <a:defRPr/>
            </a:pPr>
            <a:r>
              <a:rPr lang="en-US" sz="1400" dirty="0"/>
              <a:t>Product sales averaged over all 213M Tons even though recycling only 34M tons.  $87.90 Blended Value per ton assumed for all recycling.</a:t>
            </a:r>
          </a:p>
          <a:p>
            <a:pPr defTabSz="914295">
              <a:defRPr/>
            </a:pPr>
            <a:endParaRPr lang="en-US" sz="1400" dirty="0"/>
          </a:p>
          <a:p>
            <a:pPr defTabSz="914295">
              <a:defRPr/>
            </a:pPr>
            <a:r>
              <a:rPr lang="en-US" sz="1400" b="1" dirty="0"/>
              <a:t>Technologies:  </a:t>
            </a:r>
            <a:r>
              <a:rPr lang="en-US" sz="1400" dirty="0"/>
              <a:t>Conversion technologies include gasification (</a:t>
            </a:r>
            <a:r>
              <a:rPr lang="en-US" sz="1400" dirty="0" err="1"/>
              <a:t>ie</a:t>
            </a:r>
            <a:r>
              <a:rPr lang="en-US" sz="1400" dirty="0"/>
              <a:t> </a:t>
            </a:r>
            <a:r>
              <a:rPr lang="en-US" sz="1400" dirty="0" err="1"/>
              <a:t>Enerkem</a:t>
            </a:r>
            <a:r>
              <a:rPr lang="en-US" sz="1400" dirty="0"/>
              <a:t>) or pyrolysis (</a:t>
            </a:r>
            <a:r>
              <a:rPr lang="en-US" sz="1400" dirty="0" err="1"/>
              <a:t>Agilyx</a:t>
            </a:r>
            <a:r>
              <a:rPr lang="en-US" sz="1400" dirty="0"/>
              <a:t>)</a:t>
            </a:r>
          </a:p>
        </p:txBody>
      </p:sp>
      <p:sp>
        <p:nvSpPr>
          <p:cNvPr id="4" name="Slide Number Placeholder 3"/>
          <p:cNvSpPr>
            <a:spLocks noGrp="1"/>
          </p:cNvSpPr>
          <p:nvPr>
            <p:ph type="sldNum" sz="quarter" idx="10"/>
          </p:nvPr>
        </p:nvSpPr>
        <p:spPr/>
        <p:txBody>
          <a:bodyPr/>
          <a:lstStyle/>
          <a:p>
            <a:fld id="{8C5DDAA7-25AE-4E02-8B3C-6009FF0D367C}" type="slidenum">
              <a:rPr lang="en-US" smtClean="0"/>
              <a:t>25</a:t>
            </a:fld>
            <a:endParaRPr lang="en-US"/>
          </a:p>
        </p:txBody>
      </p:sp>
    </p:spTree>
    <p:extLst>
      <p:ext uri="{BB962C8B-B14F-4D97-AF65-F5344CB8AC3E}">
        <p14:creationId xmlns:p14="http://schemas.microsoft.com/office/powerpoint/2010/main" val="3793980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66260"/>
            <a:ext cx="6815848" cy="11217376"/>
          </a:xfrm>
        </p:spPr>
        <p:txBody>
          <a:bodyPr/>
          <a:lstStyle/>
          <a:p>
            <a:pPr defTabSz="914295">
              <a:defRPr/>
            </a:pPr>
            <a:r>
              <a:rPr lang="en-US" sz="1400" dirty="0"/>
              <a:t>Assumes 10 year average commodity prices</a:t>
            </a:r>
          </a:p>
          <a:p>
            <a:pPr defTabSz="914295">
              <a:defRPr/>
            </a:pPr>
            <a:endParaRPr lang="en-US" sz="800" b="1" u="sng" dirty="0"/>
          </a:p>
          <a:p>
            <a:pPr defTabSz="914295">
              <a:defRPr/>
            </a:pPr>
            <a:r>
              <a:rPr lang="en-US" sz="1400" b="1" u="sng" dirty="0"/>
              <a:t>Purpose of Graph</a:t>
            </a:r>
          </a:p>
          <a:p>
            <a:pPr marL="179367" lvl="1" indent="-171430" defTabSz="914295">
              <a:buFont typeface="Arial" panose="020B0604020202020204" pitchFamily="34" charset="0"/>
              <a:buChar char="•"/>
              <a:defRPr/>
            </a:pPr>
            <a:r>
              <a:rPr lang="en-US" sz="1400" b="1" dirty="0"/>
              <a:t>This slide uses the costs &amp; environmental benefits calculated thus far to create a single metric: cost per metric ton of GHG reduction</a:t>
            </a:r>
            <a:r>
              <a:rPr lang="en-US" sz="1400" dirty="0"/>
              <a:t>.  This is the incremental cost required to achieve a metric ton of GHG reduction</a:t>
            </a:r>
          </a:p>
          <a:p>
            <a:pPr marL="179367" lvl="1" indent="-171430" defTabSz="914295">
              <a:buFont typeface="Arial" panose="020B0604020202020204" pitchFamily="34" charset="0"/>
              <a:buChar char="•"/>
              <a:defRPr/>
            </a:pPr>
            <a:r>
              <a:rPr lang="en-US" sz="1400" dirty="0"/>
              <a:t>The width of each bar is the GHG emissions reduction and the height is the cost. </a:t>
            </a:r>
          </a:p>
          <a:p>
            <a:pPr marL="179367" lvl="1" indent="-171430" defTabSz="914295">
              <a:buFont typeface="Arial" panose="020B0604020202020204" pitchFamily="34" charset="0"/>
              <a:buChar char="•"/>
              <a:defRPr/>
            </a:pPr>
            <a:r>
              <a:rPr lang="en-US" sz="1400" dirty="0"/>
              <a:t>This enables us to understand and prioritize our strategies.</a:t>
            </a:r>
          </a:p>
          <a:p>
            <a:pPr marL="179367" lvl="1" indent="-171430" defTabSz="914295">
              <a:buFont typeface="Arial" panose="020B0604020202020204" pitchFamily="34" charset="0"/>
              <a:buChar char="•"/>
              <a:defRPr/>
            </a:pPr>
            <a:r>
              <a:rPr lang="en-US" sz="1400" dirty="0"/>
              <a:t>On this basis, the most Environmentally Profitable strategies are LFGTE, Residential &amp; Commercial Recycling</a:t>
            </a:r>
          </a:p>
          <a:p>
            <a:pPr marL="179367" lvl="1" indent="-171430" defTabSz="914295">
              <a:buFont typeface="Arial" panose="020B0604020202020204" pitchFamily="34" charset="0"/>
              <a:buChar char="•"/>
              <a:defRPr/>
            </a:pPr>
            <a:r>
              <a:rPr lang="en-US" sz="1400" dirty="0"/>
              <a:t>Conversion Technologies are less cost-effective methods for reducing GHG reduction</a:t>
            </a:r>
          </a:p>
          <a:p>
            <a:endParaRPr lang="en-US" sz="800" b="1" u="sng" dirty="0"/>
          </a:p>
          <a:p>
            <a:r>
              <a:rPr lang="en-US" sz="1400" b="1" u="sng" dirty="0"/>
              <a:t>Education tool for Customers</a:t>
            </a:r>
            <a:r>
              <a:rPr lang="en-US" sz="1400" b="1" dirty="0"/>
              <a:t>:</a:t>
            </a:r>
            <a:r>
              <a:rPr lang="en-US" sz="1400" dirty="0"/>
              <a:t> </a:t>
            </a:r>
          </a:p>
          <a:p>
            <a:pPr marL="179367" lvl="1" indent="-171430">
              <a:buFont typeface="Arial" panose="020B0604020202020204" pitchFamily="34" charset="0"/>
              <a:buChar char="•"/>
            </a:pPr>
            <a:r>
              <a:rPr lang="en-US" sz="1400" b="1" dirty="0"/>
              <a:t>The model illustrates the environmental value of various solid waste strategies </a:t>
            </a:r>
          </a:p>
          <a:p>
            <a:pPr marL="179367" lvl="1" indent="-171430" defTabSz="914295">
              <a:buFont typeface="Arial" panose="020B0604020202020204" pitchFamily="34" charset="0"/>
              <a:buChar char="•"/>
              <a:defRPr/>
            </a:pPr>
            <a:r>
              <a:rPr lang="en-US" sz="1400" b="1" dirty="0"/>
              <a:t>Customers who care about GHG emissions should be prepared to pay premiums in order to achieve GHG reduction targets.</a:t>
            </a:r>
            <a:r>
              <a:rPr lang="en-US" sz="1400" dirty="0"/>
              <a:t> </a:t>
            </a:r>
          </a:p>
          <a:p>
            <a:pPr marL="179367" lvl="1" indent="-171430" defTabSz="914295">
              <a:buFont typeface="Arial" panose="020B0604020202020204" pitchFamily="34" charset="0"/>
              <a:buChar char="•"/>
              <a:defRPr/>
            </a:pPr>
            <a:r>
              <a:rPr lang="en-US" sz="1400" dirty="0"/>
              <a:t>One example: Oregon is using the EPA Social Cost of Carbon calculations in their planning process.  </a:t>
            </a:r>
            <a:r>
              <a:rPr lang="en-US" sz="1400" b="1" dirty="0">
                <a:solidFill>
                  <a:srgbClr val="00704C"/>
                </a:solidFill>
              </a:rPr>
              <a:t>We’ve gone over this model with them – very similar to their work. </a:t>
            </a:r>
          </a:p>
          <a:p>
            <a:pPr marL="7937" lvl="1" defTabSz="914295">
              <a:defRPr/>
            </a:pPr>
            <a:endParaRPr lang="en-US" sz="800" dirty="0"/>
          </a:p>
          <a:p>
            <a:pPr defTabSz="914295">
              <a:defRPr/>
            </a:pPr>
            <a:r>
              <a:rPr lang="en-US" sz="1400" b="1" u="sng" dirty="0"/>
              <a:t>Opportunity to educate our customers</a:t>
            </a:r>
            <a:r>
              <a:rPr lang="en-US" sz="1400" dirty="0"/>
              <a:t>: </a:t>
            </a:r>
          </a:p>
          <a:p>
            <a:pPr marL="171430" lvl="1" indent="-171430" defTabSz="914295">
              <a:buFont typeface="Arial" panose="020B0604020202020204" pitchFamily="34" charset="0"/>
              <a:buChar char="•"/>
              <a:defRPr/>
            </a:pPr>
            <a:r>
              <a:rPr lang="en-US" sz="1400" b="1" dirty="0"/>
              <a:t>Is weight based recycling % the right goal? </a:t>
            </a:r>
            <a:r>
              <a:rPr lang="en-US" sz="1400" dirty="0"/>
              <a:t> No – we think GHG reduction is the goal, however it is too abstract for regulators &amp; customers.  </a:t>
            </a:r>
          </a:p>
          <a:p>
            <a:pPr marL="171430" lvl="1" indent="-171430" defTabSz="914295">
              <a:buFont typeface="Arial" panose="020B0604020202020204" pitchFamily="34" charset="0"/>
              <a:buChar char="•"/>
              <a:defRPr/>
            </a:pPr>
            <a:r>
              <a:rPr lang="en-US" sz="1400" b="1" dirty="0"/>
              <a:t>This analysis gives us a tactical tool to enable our customers to achieve create &amp; execute economically-efficient environmental goals &amp; talking points to help us negotiate existing contracts</a:t>
            </a:r>
            <a:r>
              <a:rPr lang="en-US" sz="1400" dirty="0"/>
              <a:t>.</a:t>
            </a:r>
          </a:p>
          <a:p>
            <a:pPr marL="171430" lvl="1" indent="-171430" defTabSz="914295">
              <a:buFont typeface="Arial" panose="020B0604020202020204" pitchFamily="34" charset="0"/>
              <a:buChar char="•"/>
              <a:defRPr/>
            </a:pPr>
            <a:r>
              <a:rPr lang="en-US" sz="1400" dirty="0"/>
              <a:t>For example: there’s a logical order to maximize GHG reduction while minimizing the financial cost</a:t>
            </a:r>
            <a:endParaRPr lang="en-US" b="0" u="none" baseline="0" dirty="0"/>
          </a:p>
          <a:p>
            <a:pPr defTabSz="914295">
              <a:defRPr/>
            </a:pPr>
            <a:endParaRPr lang="en-US" dirty="0"/>
          </a:p>
          <a:p>
            <a:pPr defTabSz="914295">
              <a:defRPr/>
            </a:pPr>
            <a:r>
              <a:rPr lang="en-US" b="1" u="none" baseline="0" dirty="0"/>
              <a:t>Background</a:t>
            </a:r>
          </a:p>
          <a:p>
            <a:pPr marL="179367" lvl="1" indent="-171430" defTabSz="914295">
              <a:buFont typeface="Arial" panose="020B0604020202020204" pitchFamily="34" charset="0"/>
              <a:buChar char="•"/>
              <a:defRPr/>
            </a:pPr>
            <a:r>
              <a:rPr lang="en-US" baseline="0" dirty="0"/>
              <a:t>Don’t do Conversion Technologies without robust Organics &amp; Recycling</a:t>
            </a:r>
          </a:p>
          <a:p>
            <a:pPr marL="179367" lvl="1" indent="-171430" defTabSz="914295">
              <a:buFont typeface="Arial" panose="020B0604020202020204" pitchFamily="34" charset="0"/>
              <a:buChar char="•"/>
              <a:defRPr/>
            </a:pPr>
            <a:r>
              <a:rPr lang="en-US" baseline="0" dirty="0"/>
              <a:t>Organics: somewhere in the middle…FW vs YW…</a:t>
            </a:r>
          </a:p>
          <a:p>
            <a:pPr marL="179367" lvl="1" indent="-171430" defTabSz="914295">
              <a:buFont typeface="Arial" panose="020B0604020202020204" pitchFamily="34" charset="0"/>
              <a:buChar char="•"/>
              <a:defRPr/>
            </a:pPr>
            <a:r>
              <a:rPr lang="en-US" baseline="0" dirty="0"/>
              <a:t>Scenario 6d: 276 Million MTCO2e reduction (4.2% US GHG budget)</a:t>
            </a:r>
          </a:p>
          <a:p>
            <a:pPr marL="179367" lvl="1" indent="-171430" defTabSz="914295">
              <a:buFont typeface="Arial" panose="020B0604020202020204" pitchFamily="34" charset="0"/>
              <a:buChar char="•"/>
              <a:defRPr/>
            </a:pPr>
            <a:r>
              <a:rPr lang="en-US" b="0" baseline="0" dirty="0"/>
              <a:t>$10 per MTCO2e equates to $26/ton Blended Value</a:t>
            </a:r>
          </a:p>
          <a:p>
            <a:pPr marL="179367" lvl="1" indent="-171430" defTabSz="914295">
              <a:buFont typeface="Arial" panose="020B0604020202020204" pitchFamily="34" charset="0"/>
              <a:buChar char="•"/>
              <a:defRPr/>
            </a:pPr>
            <a:r>
              <a:rPr lang="en-US" b="0" baseline="0" dirty="0"/>
              <a:t>EPA Social Cost of carbon: 3% discount rate, 95% percentile represents a “higher-than-expected” estimates for the Social Cost of Carbon</a:t>
            </a:r>
          </a:p>
          <a:p>
            <a:pPr marL="171430" indent="-171430">
              <a:buFont typeface="Arial" panose="020B0604020202020204" pitchFamily="34" charset="0"/>
              <a:buChar char="•"/>
            </a:pPr>
            <a:endParaRPr lang="en-US" dirty="0"/>
          </a:p>
          <a:p>
            <a:r>
              <a:rPr lang="en-US" b="1" dirty="0"/>
              <a:t>NOTES: </a:t>
            </a:r>
          </a:p>
          <a:p>
            <a:pPr marL="171430" indent="-171430">
              <a:buFontTx/>
              <a:buChar char="-"/>
            </a:pPr>
            <a:r>
              <a:rPr lang="en-US" dirty="0"/>
              <a:t>Abatement curves assume PRICE, not COST.  Margins assumptions in appendix</a:t>
            </a:r>
          </a:p>
          <a:p>
            <a:endParaRPr lang="en-US" dirty="0"/>
          </a:p>
          <a:p>
            <a:r>
              <a:rPr lang="en-US" b="1" dirty="0"/>
              <a:t>Links:</a:t>
            </a:r>
          </a:p>
          <a:p>
            <a:pPr marL="171430" indent="-171430">
              <a:buFont typeface="Arial" panose="020B0604020202020204" pitchFamily="34" charset="0"/>
              <a:buChar char="•"/>
            </a:pPr>
            <a:r>
              <a:rPr lang="en-US" dirty="0"/>
              <a:t>EPA Social Cost of Carbon: </a:t>
            </a:r>
            <a:r>
              <a:rPr lang="en-US" u="sng" dirty="0">
                <a:solidFill>
                  <a:srgbClr val="00B0F0"/>
                </a:solidFill>
              </a:rPr>
              <a:t>http://www3.epa.gov/climatechange/EPAactivities/economics/scc.html</a:t>
            </a:r>
          </a:p>
          <a:p>
            <a:pPr marL="171430" indent="-171430">
              <a:buFont typeface="Arial" panose="020B0604020202020204" pitchFamily="34" charset="0"/>
              <a:buChar char="•"/>
            </a:pPr>
            <a:r>
              <a:rPr lang="en-US" dirty="0">
                <a:solidFill>
                  <a:sysClr val="windowText" lastClr="000000"/>
                </a:solidFill>
              </a:rPr>
              <a:t>CA LCFS Credit Price: </a:t>
            </a:r>
            <a:r>
              <a:rPr lang="en-US" u="sng" dirty="0">
                <a:solidFill>
                  <a:srgbClr val="0070C0"/>
                </a:solidFill>
              </a:rPr>
              <a:t>http://www.arb.ca.gov/fuels/lcfs/credit/20151013_sepcreditreport.pdf</a:t>
            </a:r>
          </a:p>
          <a:p>
            <a:pPr marL="171430" indent="-171430">
              <a:buFont typeface="Arial" panose="020B0604020202020204" pitchFamily="34" charset="0"/>
              <a:buChar char="•"/>
            </a:pPr>
            <a:r>
              <a:rPr lang="en-US" dirty="0">
                <a:latin typeface="Trebuchet MS" panose="020B0603020202020204" pitchFamily="34" charset="0"/>
              </a:rPr>
              <a:t>GHG Abatement curves, see: </a:t>
            </a:r>
            <a:r>
              <a:rPr lang="en-US" dirty="0">
                <a:latin typeface="Trebuchet MS" panose="020B0603020202020204" pitchFamily="34" charset="0"/>
                <a:hlinkClick r:id="rId3"/>
              </a:rPr>
              <a:t>http://www.mckinsey.com/client_service/sustainability/latest_thinking/greenhouse_gas_abatement_cost_curves</a:t>
            </a:r>
            <a:endParaRPr lang="en-US" dirty="0">
              <a:latin typeface="Trebuchet MS" panose="020B0603020202020204" pitchFamily="34" charset="0"/>
            </a:endParaRPr>
          </a:p>
          <a:p>
            <a:pPr marL="171430" indent="-171430">
              <a:buFont typeface="Arial" panose="020B0604020202020204" pitchFamily="34" charset="0"/>
              <a:buChar char="•"/>
            </a:pPr>
            <a:r>
              <a:rPr lang="en-US" dirty="0">
                <a:latin typeface="Trebuchet MS" panose="020B0603020202020204" pitchFamily="34" charset="0"/>
              </a:rPr>
              <a:t>For more information on GHG Abatement curves, see: </a:t>
            </a:r>
            <a:r>
              <a:rPr lang="en-US" dirty="0">
                <a:latin typeface="Trebuchet MS" panose="020B0603020202020204" pitchFamily="34" charset="0"/>
                <a:hlinkClick r:id="rId3"/>
              </a:rPr>
              <a:t>http://www.mckinsey.com/client_service/sustainability/latest_thinking/greenhouse_gas_abatement_cost_curves</a:t>
            </a:r>
            <a:endParaRPr lang="en-US" dirty="0">
              <a:latin typeface="Trebuchet MS" panose="020B0603020202020204" pitchFamily="34" charset="0"/>
            </a:endParaRPr>
          </a:p>
          <a:p>
            <a:pPr marL="171430" indent="-171430">
              <a:buFont typeface="Arial" panose="020B0604020202020204" pitchFamily="34" charset="0"/>
              <a:buChar char="•"/>
            </a:pPr>
            <a:endParaRPr lang="en-US" dirty="0">
              <a:latin typeface="Trebuchet MS" panose="020B0603020202020204" pitchFamily="34" charset="0"/>
            </a:endParaRPr>
          </a:p>
          <a:p>
            <a:r>
              <a:rPr lang="en-US" b="1" dirty="0">
                <a:latin typeface="Trebuchet MS" panose="020B0603020202020204" pitchFamily="34" charset="0"/>
              </a:rPr>
              <a:t>Other industry metrics:</a:t>
            </a:r>
          </a:p>
          <a:p>
            <a:pPr marL="176405" indent="-176405">
              <a:buFont typeface="Arial" panose="020B0604020202020204" pitchFamily="34" charset="0"/>
              <a:buChar char="•"/>
            </a:pPr>
            <a:r>
              <a:rPr lang="en-US" b="0" dirty="0">
                <a:latin typeface="Trebuchet MS" panose="020B0603020202020204" pitchFamily="34" charset="0"/>
              </a:rPr>
              <a:t>Gasoline: $1/MTCO2e</a:t>
            </a:r>
            <a:r>
              <a:rPr lang="en-US" b="0" baseline="0" dirty="0">
                <a:latin typeface="Trebuchet MS" panose="020B0603020202020204" pitchFamily="34" charset="0"/>
              </a:rPr>
              <a:t> = $0.01 per gallon.  Therefore, $100/MTCO2e = $1.00/gallon</a:t>
            </a:r>
          </a:p>
          <a:p>
            <a:pPr marL="176405" indent="-176405">
              <a:buFont typeface="Arial" panose="020B0604020202020204" pitchFamily="34" charset="0"/>
              <a:buChar char="•"/>
            </a:pPr>
            <a:r>
              <a:rPr lang="en-US" b="0" baseline="0" dirty="0">
                <a:latin typeface="Trebuchet MS" panose="020B0603020202020204" pitchFamily="34" charset="0"/>
              </a:rPr>
              <a:t>Electricity: $1/MTCO2e = $0.001/kWh.  Therefore, $100/MTCO2e = $0.10/kWh</a:t>
            </a:r>
          </a:p>
          <a:p>
            <a:pPr marL="176405" indent="-176405">
              <a:buFont typeface="Arial" panose="020B0604020202020204" pitchFamily="34" charset="0"/>
              <a:buChar char="•"/>
            </a:pPr>
            <a:r>
              <a:rPr lang="en-US" b="0" baseline="0" dirty="0">
                <a:latin typeface="Trebuchet MS" panose="020B0603020202020204" pitchFamily="34" charset="0"/>
              </a:rPr>
              <a:t>If society had to pay a $1/gallon or $0.10/kWh “tax”, hybrids &amp; rooftop solar would be standard across the country…without any additional incentive.</a:t>
            </a:r>
          </a:p>
          <a:p>
            <a:pPr marL="176405" indent="-176405">
              <a:buFont typeface="Arial" panose="020B0604020202020204" pitchFamily="34" charset="0"/>
              <a:buChar char="•"/>
            </a:pPr>
            <a:r>
              <a:rPr lang="en-US" b="0" dirty="0">
                <a:latin typeface="Trebuchet MS" panose="020B0603020202020204" pitchFamily="34" charset="0"/>
              </a:rPr>
              <a:t>One </a:t>
            </a:r>
            <a:r>
              <a:rPr lang="en-US" b="0" baseline="0" dirty="0">
                <a:latin typeface="Trebuchet MS" panose="020B0603020202020204" pitchFamily="34" charset="0"/>
              </a:rPr>
              <a:t>argument: Why should society pay even more for Waste Conversion processes in order to achieve relatively modest reductions in GHG when not doing so </a:t>
            </a:r>
            <a:r>
              <a:rPr lang="en-US" b="0" baseline="0" dirty="0" err="1">
                <a:latin typeface="Trebuchet MS" panose="020B0603020202020204" pitchFamily="34" charset="0"/>
              </a:rPr>
              <a:t>elewhere</a:t>
            </a:r>
            <a:r>
              <a:rPr lang="en-US" b="0" baseline="0" dirty="0">
                <a:latin typeface="Trebuchet MS" panose="020B0603020202020204" pitchFamily="34" charset="0"/>
              </a:rPr>
              <a:t>?</a:t>
            </a:r>
          </a:p>
          <a:p>
            <a:pPr marL="176405" indent="-176405">
              <a:buFont typeface="Arial" panose="020B0604020202020204" pitchFamily="34" charset="0"/>
              <a:buChar char="•"/>
            </a:pPr>
            <a:endParaRPr lang="en-US" b="0" baseline="0" dirty="0">
              <a:latin typeface="Trebuchet MS" panose="020B0603020202020204" pitchFamily="34" charset="0"/>
            </a:endParaRPr>
          </a:p>
          <a:p>
            <a:pPr marL="176405" indent="-176405">
              <a:buFont typeface="Arial" panose="020B0604020202020204" pitchFamily="34" charset="0"/>
              <a:buChar char="•"/>
            </a:pPr>
            <a:endParaRPr lang="en-US" b="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8C5DDAA7-25AE-4E02-8B3C-6009FF0D367C}" type="slidenum">
              <a:rPr lang="en-US" smtClean="0"/>
              <a:t>26</a:t>
            </a:fld>
            <a:endParaRPr lang="en-US"/>
          </a:p>
        </p:txBody>
      </p:sp>
    </p:spTree>
    <p:extLst>
      <p:ext uri="{BB962C8B-B14F-4D97-AF65-F5344CB8AC3E}">
        <p14:creationId xmlns:p14="http://schemas.microsoft.com/office/powerpoint/2010/main" val="168258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560571"/>
            <a:ext cx="6553200" cy="4320540"/>
          </a:xfrm>
        </p:spPr>
        <p:txBody>
          <a:bodyPr/>
          <a:lstStyle/>
          <a:p>
            <a:r>
              <a:rPr lang="en-US" sz="1400" b="1" dirty="0"/>
              <a:t>Main point of this slide</a:t>
            </a:r>
          </a:p>
          <a:p>
            <a:pPr marL="171430" indent="-171430">
              <a:buFont typeface="Arial" panose="020B0604020202020204" pitchFamily="34" charset="0"/>
              <a:buChar char="•"/>
            </a:pPr>
            <a:r>
              <a:rPr lang="en-US" sz="1400" dirty="0"/>
              <a:t>This is the same basic concept, but instead of scenarios it looks at </a:t>
            </a:r>
            <a:r>
              <a:rPr lang="en-US" sz="1400" b="1" dirty="0"/>
              <a:t>commodities </a:t>
            </a:r>
            <a:r>
              <a:rPr lang="en-US" sz="1400" dirty="0"/>
              <a:t>in our recycling program</a:t>
            </a:r>
          </a:p>
          <a:p>
            <a:pPr marL="171430" indent="-171430">
              <a:buFont typeface="Arial" panose="020B0604020202020204" pitchFamily="34" charset="0"/>
              <a:buChar char="•"/>
            </a:pPr>
            <a:r>
              <a:rPr lang="en-US" sz="1400" dirty="0"/>
              <a:t>We looked at the cost (or benefit) of recycling these commodities, including collection, the processing and marketing .  We applied the economic value to the per ton GHG emissions reduction impact to depict the </a:t>
            </a:r>
            <a:r>
              <a:rPr lang="en-US" sz="1400" b="1" dirty="0"/>
              <a:t>cost per ton of carbon emission reduction for every ton of each materials</a:t>
            </a:r>
          </a:p>
          <a:p>
            <a:pPr marL="171430" indent="-171430">
              <a:buFont typeface="Arial" panose="020B0604020202020204" pitchFamily="34" charset="0"/>
              <a:buChar char="•"/>
            </a:pPr>
            <a:endParaRPr lang="en-US" sz="1400" dirty="0"/>
          </a:p>
          <a:p>
            <a:pPr marL="171430" indent="-171430">
              <a:buFont typeface="Arial" panose="020B0604020202020204" pitchFamily="34" charset="0"/>
              <a:buChar char="•"/>
            </a:pPr>
            <a:r>
              <a:rPr lang="en-US" sz="1400" dirty="0"/>
              <a:t>Recycle paper, metal, PET, HDPE all day long</a:t>
            </a:r>
          </a:p>
          <a:p>
            <a:endParaRPr lang="en-US" sz="400" dirty="0"/>
          </a:p>
          <a:p>
            <a:pPr marL="291146" indent="-291146">
              <a:buFont typeface="Arial" panose="020B0604020202020204" pitchFamily="34" charset="0"/>
              <a:buChar char="•"/>
            </a:pPr>
            <a:r>
              <a:rPr lang="en-US" sz="1400" dirty="0"/>
              <a:t>Recycling one ton of metal results in 3.94 MMT C02 emission reduction at an positive economic value.  </a:t>
            </a:r>
          </a:p>
          <a:p>
            <a:pPr marL="291146" indent="-291146">
              <a:buFont typeface="Arial" panose="020B0604020202020204" pitchFamily="34" charset="0"/>
              <a:buChar char="•"/>
            </a:pPr>
            <a:r>
              <a:rPr lang="en-US" sz="1400" dirty="0"/>
              <a:t>For plastics, one ton recycled results in 1.1 MMT C02 reduction at an economics value.</a:t>
            </a:r>
          </a:p>
          <a:p>
            <a:pPr marL="291146" indent="-291146">
              <a:buFont typeface="Arial" panose="020B0604020202020204" pitchFamily="34" charset="0"/>
              <a:buChar char="•"/>
            </a:pPr>
            <a:r>
              <a:rPr lang="en-US" sz="1400" dirty="0"/>
              <a:t>For paper – barely…</a:t>
            </a:r>
          </a:p>
          <a:p>
            <a:pPr marL="291146" indent="-291146">
              <a:buFont typeface="Arial" panose="020B0604020202020204" pitchFamily="34" charset="0"/>
              <a:buChar char="•"/>
            </a:pPr>
            <a:r>
              <a:rPr lang="en-US" sz="1400" dirty="0"/>
              <a:t>And for glass –one ton of glass recycled results in 0.32 MM tons of Carbon reduced, but it comes with a net cost.  </a:t>
            </a:r>
          </a:p>
          <a:p>
            <a:endParaRPr lang="en-US" sz="800" dirty="0"/>
          </a:p>
          <a:p>
            <a:r>
              <a:rPr lang="en-US" sz="1400" b="1" dirty="0"/>
              <a:t>Background</a:t>
            </a:r>
          </a:p>
          <a:p>
            <a:pPr marL="171430" indent="-171430" defTabSz="914295">
              <a:buFont typeface="Arial" panose="020B0604020202020204" pitchFamily="34" charset="0"/>
              <a:buChar char="•"/>
              <a:defRPr/>
            </a:pPr>
            <a:r>
              <a:rPr lang="en-US" sz="1400" b="1" dirty="0"/>
              <a:t>Graph</a:t>
            </a:r>
          </a:p>
          <a:p>
            <a:pPr marL="342860" lvl="1" indent="-171430" defTabSz="914295">
              <a:buFont typeface="Arial" panose="020B0604020202020204" pitchFamily="34" charset="0"/>
              <a:buChar char="•"/>
              <a:defRPr/>
            </a:pPr>
            <a:r>
              <a:rPr lang="en-US" sz="1400" b="1" dirty="0"/>
              <a:t>Profitable commodities are above the line</a:t>
            </a:r>
            <a:r>
              <a:rPr lang="en-US" sz="1400" dirty="0"/>
              <a:t>, unprofitable commodities above the line</a:t>
            </a:r>
          </a:p>
          <a:p>
            <a:pPr marL="342860" lvl="1" indent="-171430" defTabSz="914295">
              <a:buFont typeface="Arial" panose="020B0604020202020204" pitchFamily="34" charset="0"/>
              <a:buChar char="•"/>
              <a:defRPr/>
            </a:pPr>
            <a:r>
              <a:rPr lang="en-US" sz="1400" b="1" dirty="0"/>
              <a:t>Logical order of materials to recycle </a:t>
            </a:r>
            <a:r>
              <a:rPr lang="en-US" sz="1400" dirty="0"/>
              <a:t>based on Economics &amp; GHG reduction potential</a:t>
            </a:r>
          </a:p>
          <a:p>
            <a:pPr marL="342860" lvl="1" indent="-171430" defTabSz="914295">
              <a:buFont typeface="Arial" panose="020B0604020202020204" pitchFamily="34" charset="0"/>
              <a:buChar char="•"/>
              <a:defRPr/>
            </a:pPr>
            <a:r>
              <a:rPr lang="en-US" sz="1400" b="1" dirty="0"/>
              <a:t>Some commodities are valuable + easy &amp; cheap to separate (Aluminum Cans)</a:t>
            </a:r>
          </a:p>
          <a:p>
            <a:pPr marL="171430" indent="-171430">
              <a:buFont typeface="Arial" panose="020B0604020202020204" pitchFamily="34" charset="0"/>
              <a:buChar char="•"/>
            </a:pPr>
            <a:r>
              <a:rPr lang="en-US" sz="1400" b="1" dirty="0"/>
              <a:t>Commodity prices</a:t>
            </a:r>
          </a:p>
          <a:p>
            <a:pPr marL="342860" lvl="1" indent="-171430">
              <a:buFont typeface="Arial" panose="020B0604020202020204" pitchFamily="34" charset="0"/>
              <a:buChar char="•"/>
            </a:pPr>
            <a:r>
              <a:rPr lang="en-US" sz="1400" dirty="0"/>
              <a:t>Used 10 year historical analysis b/c not getting accurate assessment from snapshot in time (same as whole market areas)</a:t>
            </a:r>
          </a:p>
          <a:p>
            <a:pPr marL="342860" lvl="1" indent="-171430" defTabSz="914295">
              <a:buFont typeface="Arial" panose="020B0604020202020204" pitchFamily="34" charset="0"/>
              <a:buChar char="•"/>
              <a:defRPr/>
            </a:pPr>
            <a:r>
              <a:rPr lang="en-US" sz="1400" dirty="0"/>
              <a:t>Commodity price assumption drives which commodities make sense, but does not change magnitude of profitable GHG reduction potential</a:t>
            </a:r>
          </a:p>
          <a:p>
            <a:pPr marL="171430" indent="-171430">
              <a:buFont typeface="Arial" panose="020B0604020202020204" pitchFamily="34" charset="0"/>
              <a:buChar char="•"/>
            </a:pPr>
            <a:r>
              <a:rPr lang="en-US" sz="1400" b="1" dirty="0"/>
              <a:t>Processing costs</a:t>
            </a:r>
          </a:p>
          <a:p>
            <a:pPr marL="342860" lvl="1" indent="-171430" defTabSz="914295">
              <a:buFont typeface="Arial" panose="020B0604020202020204" pitchFamily="34" charset="0"/>
              <a:buChar char="•"/>
              <a:defRPr/>
            </a:pPr>
            <a:r>
              <a:rPr lang="en-US" sz="1400" dirty="0"/>
              <a:t>Used WM processing cost assessment by commodity.  Difficult to assess, but comfortable that we are directionally correct.</a:t>
            </a:r>
          </a:p>
          <a:p>
            <a:pPr marL="342860" lvl="1" indent="-171430" defTabSz="914295">
              <a:buFont typeface="Arial" panose="020B0604020202020204" pitchFamily="34" charset="0"/>
              <a:buChar char="•"/>
              <a:defRPr/>
            </a:pPr>
            <a:endParaRPr lang="en-US" sz="1400" dirty="0"/>
          </a:p>
          <a:p>
            <a:pPr marL="342860" lvl="1" indent="-171430" defTabSz="914295">
              <a:buFont typeface="Arial" panose="020B0604020202020204" pitchFamily="34" charset="0"/>
              <a:buChar char="•"/>
              <a:defRPr/>
            </a:pPr>
            <a:r>
              <a:rPr lang="en-US" b="1" dirty="0"/>
              <a:t>Includes cost of recycling collection &amp; avoided MSW disposal</a:t>
            </a:r>
          </a:p>
          <a:p>
            <a:pPr marL="342860" lvl="1" indent="-171430" defTabSz="914295">
              <a:buFont typeface="Arial" panose="020B0604020202020204" pitchFamily="34" charset="0"/>
              <a:buChar char="•"/>
              <a:defRPr/>
            </a:pPr>
            <a:r>
              <a:rPr lang="en-US" dirty="0"/>
              <a:t>Does not include impact on MSW collection (tons down &amp; cost down, but cost/ton up)</a:t>
            </a:r>
          </a:p>
          <a:p>
            <a:pPr marL="171430" lvl="1" defTabSz="914295">
              <a:defRPr/>
            </a:pPr>
            <a:endParaRPr lang="en-US" sz="1400" dirty="0"/>
          </a:p>
          <a:p>
            <a:pPr marL="171430" lvl="1" defTabSz="914295">
              <a:defRPr/>
            </a:pPr>
            <a:r>
              <a:rPr lang="en-US" sz="1400" dirty="0"/>
              <a:t>SUSAN: Do we want to keep this slide as “Benefit” (Steiner’s original request) or switch to “Cost” (more in line with previous graph &amp; typical GHG abatement curves found elsewhere)?</a:t>
            </a:r>
          </a:p>
        </p:txBody>
      </p:sp>
      <p:sp>
        <p:nvSpPr>
          <p:cNvPr id="4" name="Slide Number Placeholder 3"/>
          <p:cNvSpPr>
            <a:spLocks noGrp="1"/>
          </p:cNvSpPr>
          <p:nvPr>
            <p:ph type="sldNum" sz="quarter" idx="10"/>
          </p:nvPr>
        </p:nvSpPr>
        <p:spPr/>
        <p:txBody>
          <a:bodyPr/>
          <a:lstStyle/>
          <a:p>
            <a:fld id="{8C5DDAA7-25AE-4E02-8B3C-6009FF0D367C}" type="slidenum">
              <a:rPr lang="en-US" smtClean="0"/>
              <a:t>27</a:t>
            </a:fld>
            <a:endParaRPr lang="en-US"/>
          </a:p>
        </p:txBody>
      </p:sp>
    </p:spTree>
    <p:extLst>
      <p:ext uri="{BB962C8B-B14F-4D97-AF65-F5344CB8AC3E}">
        <p14:creationId xmlns:p14="http://schemas.microsoft.com/office/powerpoint/2010/main" val="1388600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17"/>
              </a:spcBef>
            </a:pPr>
            <a:r>
              <a:rPr lang="en-US" sz="1400" dirty="0">
                <a:cs typeface="Arial" pitchFamily="34" charset="0"/>
              </a:rPr>
              <a:t>Work by York University in  Ontario</a:t>
            </a:r>
          </a:p>
          <a:p>
            <a:pPr marL="352810" indent="-352810">
              <a:lnSpc>
                <a:spcPct val="110000"/>
              </a:lnSpc>
              <a:spcBef>
                <a:spcPts val="617"/>
              </a:spcBef>
              <a:buFont typeface="Arial" panose="020B0604020202020204" pitchFamily="34" charset="0"/>
              <a:buChar char="•"/>
            </a:pPr>
            <a:r>
              <a:rPr lang="en-US" sz="1400" dirty="0">
                <a:cs typeface="Arial" pitchFamily="34" charset="0"/>
              </a:rPr>
              <a:t>MRF feedstock increased by 15% over the past decade</a:t>
            </a:r>
          </a:p>
          <a:p>
            <a:pPr marL="352810" indent="-352810">
              <a:lnSpc>
                <a:spcPct val="110000"/>
              </a:lnSpc>
              <a:spcBef>
                <a:spcPts val="617"/>
              </a:spcBef>
              <a:buFont typeface="Arial" panose="020B0604020202020204" pitchFamily="34" charset="0"/>
              <a:buChar char="•"/>
            </a:pPr>
            <a:r>
              <a:rPr lang="en-US" sz="1400" dirty="0">
                <a:cs typeface="Arial" pitchFamily="34" charset="0"/>
              </a:rPr>
              <a:t>Cost increased by 63% (adjusted for inflation)</a:t>
            </a:r>
          </a:p>
          <a:p>
            <a:pPr marL="352810" indent="-352810">
              <a:lnSpc>
                <a:spcPct val="110000"/>
              </a:lnSpc>
              <a:spcBef>
                <a:spcPts val="617"/>
              </a:spcBef>
              <a:buFont typeface="Arial" panose="020B0604020202020204" pitchFamily="34" charset="0"/>
              <a:buChar char="•"/>
            </a:pPr>
            <a:r>
              <a:rPr lang="en-US" sz="1400" dirty="0">
                <a:cs typeface="Arial" pitchFamily="34" charset="0"/>
              </a:rPr>
              <a:t>Analysis indicates that </a:t>
            </a:r>
            <a:r>
              <a:rPr lang="en-US" sz="1400" dirty="0"/>
              <a:t>7 materials caused the increased cost with negligible contribution to recycling:  Gable Top Cartons, Aseptic Containers, Paper Laminates, Plastic Film, Plastic Laminates, Polystyrene and Other Plastics.</a:t>
            </a:r>
            <a:r>
              <a:rPr lang="en-US" sz="1400" dirty="0">
                <a:cs typeface="Arial" pitchFamily="34" charset="0"/>
              </a:rPr>
              <a:t> </a:t>
            </a:r>
          </a:p>
          <a:p>
            <a:endParaRPr lang="en-US" sz="1400" dirty="0"/>
          </a:p>
          <a:p>
            <a:r>
              <a:rPr lang="en-US" sz="1400" dirty="0"/>
              <a:t>The point  of this slide is that recycling “Core” materials  in curbside recycling programs offers the  greatest environmental benefit at the least cost.  Similar to WM’s Spectrum – it  offers a prioritization of programs.   Fringe materials, as they are called by ASTRYX/SPC/TRP add cost with little environmental benefit. </a:t>
            </a:r>
          </a:p>
          <a:p>
            <a:endParaRPr lang="en-US" sz="1400" dirty="0"/>
          </a:p>
          <a:p>
            <a:endParaRPr lang="en-US" dirty="0"/>
          </a:p>
        </p:txBody>
      </p:sp>
      <p:sp>
        <p:nvSpPr>
          <p:cNvPr id="4" name="Slide Number Placeholder 3"/>
          <p:cNvSpPr>
            <a:spLocks noGrp="1"/>
          </p:cNvSpPr>
          <p:nvPr>
            <p:ph type="sldNum" sz="quarter" idx="10"/>
          </p:nvPr>
        </p:nvSpPr>
        <p:spPr/>
        <p:txBody>
          <a:bodyPr/>
          <a:lstStyle/>
          <a:p>
            <a:fld id="{8C5DDAA7-25AE-4E02-8B3C-6009FF0D367C}" type="slidenum">
              <a:rPr lang="en-US" smtClean="0"/>
              <a:t>28</a:t>
            </a:fld>
            <a:endParaRPr lang="en-US"/>
          </a:p>
        </p:txBody>
      </p:sp>
    </p:spTree>
    <p:extLst>
      <p:ext uri="{BB962C8B-B14F-4D97-AF65-F5344CB8AC3E}">
        <p14:creationId xmlns:p14="http://schemas.microsoft.com/office/powerpoint/2010/main" val="376671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481" y="4459134"/>
            <a:ext cx="7168802" cy="4815630"/>
          </a:xfrm>
        </p:spPr>
        <p:txBody>
          <a:bodyPr/>
          <a:lstStyle/>
          <a:p>
            <a:pPr>
              <a:spcAft>
                <a:spcPts val="612"/>
              </a:spcAft>
            </a:pPr>
            <a:r>
              <a:rPr lang="en-US" sz="1700" dirty="0"/>
              <a:t>Here is an example of how we can use lifecycle thinking to evaluate goals and programs.  </a:t>
            </a:r>
          </a:p>
          <a:p>
            <a:pPr>
              <a:spcAft>
                <a:spcPts val="612"/>
              </a:spcAft>
            </a:pPr>
            <a:r>
              <a:rPr lang="en-US" sz="1700" dirty="0"/>
              <a:t>This is one large commercial customer  - a hotel, with a lot  of food.</a:t>
            </a:r>
          </a:p>
          <a:p>
            <a:pPr>
              <a:spcAft>
                <a:spcPts val="612"/>
              </a:spcAft>
            </a:pPr>
            <a:r>
              <a:rPr lang="en-US" sz="1700" dirty="0"/>
              <a:t>The pie chart on the left is their tons, and  you  can see that about 25% of the tons they generate are food. </a:t>
            </a:r>
          </a:p>
          <a:p>
            <a:pPr>
              <a:spcAft>
                <a:spcPts val="612"/>
              </a:spcAft>
            </a:pPr>
            <a:r>
              <a:rPr lang="en-US" sz="1700" dirty="0"/>
              <a:t>The chart on the right is the GHG emission reduction potential associated with recycling their waste stream.  Because of the relatively large amount of food in their waste stream, we were all surprised to learn that they can still capture the vast majority of their emissions benefits by recycling traditional recyclables.  Emissions from food are a relatively small portion of their overall inventory, but would add significant cost.  </a:t>
            </a:r>
          </a:p>
          <a:p>
            <a:pPr>
              <a:spcAft>
                <a:spcPts val="612"/>
              </a:spcAft>
            </a:pPr>
            <a:r>
              <a:rPr lang="en-US" sz="1700" dirty="0"/>
              <a:t>This generator immediately got the point of this analysis.  They identified their opportunity to focus their limited dollars on recycling traditional recyclables really well  - but also, to reduce their food waste.  Then, as they maximize their other programs, they can tackle the remaining food in their waste stream for recycling for an overall maximum environmental benefit.</a:t>
            </a:r>
          </a:p>
        </p:txBody>
      </p:sp>
      <p:sp>
        <p:nvSpPr>
          <p:cNvPr id="4" name="Slide Number Placeholder 3"/>
          <p:cNvSpPr>
            <a:spLocks noGrp="1"/>
          </p:cNvSpPr>
          <p:nvPr>
            <p:ph type="sldNum" sz="quarter" idx="10"/>
          </p:nvPr>
        </p:nvSpPr>
        <p:spPr/>
        <p:txBody>
          <a:bodyPr/>
          <a:lstStyle/>
          <a:p>
            <a:pPr defTabSz="933111">
              <a:defRPr/>
            </a:pPr>
            <a:fld id="{BA4F86FF-2FC8-49A7-98BF-D63394A3E0C0}" type="slidenum">
              <a:rPr lang="en-US">
                <a:solidFill>
                  <a:prstClr val="black"/>
                </a:solidFill>
                <a:latin typeface="Calibri" panose="020F0502020204030204"/>
              </a:rPr>
              <a:pPr defTabSz="933111">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372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813" y="4512466"/>
            <a:ext cx="6318618" cy="4507582"/>
          </a:xfrm>
        </p:spPr>
        <p:txBody>
          <a:bodyPr/>
          <a:lstStyle/>
          <a:p>
            <a:endParaRPr lang="en-US" sz="400" dirty="0"/>
          </a:p>
          <a:p>
            <a:pPr>
              <a:lnSpc>
                <a:spcPct val="110000"/>
              </a:lnSpc>
              <a:spcBef>
                <a:spcPts val="617"/>
              </a:spcBef>
              <a:spcAft>
                <a:spcPts val="617"/>
              </a:spcAft>
            </a:pPr>
            <a:r>
              <a:rPr lang="en-US" sz="1400" b="1" dirty="0"/>
              <a:t>These questions force us to think about changes in our industry and in society.  </a:t>
            </a:r>
          </a:p>
          <a:p>
            <a:pPr marL="294008" indent="-294008">
              <a:lnSpc>
                <a:spcPct val="110000"/>
              </a:lnSpc>
              <a:spcBef>
                <a:spcPts val="617"/>
              </a:spcBef>
              <a:spcAft>
                <a:spcPts val="617"/>
              </a:spcAft>
              <a:buFont typeface="Arial" panose="020B0604020202020204" pitchFamily="34" charset="0"/>
              <a:buChar char="•"/>
            </a:pPr>
            <a:r>
              <a:rPr lang="en-US" sz="1400" dirty="0"/>
              <a:t>We live differently and we purchase differently.  More on  the go lifestyles means that we purchase products to meet this lifestyle</a:t>
            </a:r>
          </a:p>
          <a:p>
            <a:pPr marL="294008" indent="-294008">
              <a:lnSpc>
                <a:spcPct val="110000"/>
              </a:lnSpc>
              <a:spcBef>
                <a:spcPts val="617"/>
              </a:spcBef>
              <a:spcAft>
                <a:spcPts val="617"/>
              </a:spcAft>
              <a:buFont typeface="Arial" panose="020B0604020202020204" pitchFamily="34" charset="0"/>
              <a:buChar char="•"/>
            </a:pPr>
            <a:r>
              <a:rPr lang="en-US" sz="1400" dirty="0"/>
              <a:t>Products and packaging have evolved.  They always have and  always will….  But we now  find that many of the new packaging is not recyclable, even  though it may have net environmental benefits.  Unfortunately, we don’t always have a good way to measure this net impact…. </a:t>
            </a:r>
          </a:p>
          <a:p>
            <a:pPr marL="294008" indent="-294008">
              <a:lnSpc>
                <a:spcPct val="110000"/>
              </a:lnSpc>
              <a:spcBef>
                <a:spcPts val="617"/>
              </a:spcBef>
              <a:spcAft>
                <a:spcPts val="617"/>
              </a:spcAft>
              <a:buFont typeface="Arial" panose="020B0604020202020204" pitchFamily="34" charset="0"/>
              <a:buChar char="•"/>
            </a:pPr>
            <a:r>
              <a:rPr lang="en-US" sz="1400" dirty="0"/>
              <a:t>As the waste stream becomes more complex, contamination has increased, which increases the cost of recycling</a:t>
            </a:r>
          </a:p>
          <a:p>
            <a:pPr marL="294008" indent="-294008">
              <a:lnSpc>
                <a:spcPct val="110000"/>
              </a:lnSpc>
              <a:spcBef>
                <a:spcPts val="617"/>
              </a:spcBef>
              <a:spcAft>
                <a:spcPts val="617"/>
              </a:spcAft>
              <a:buFont typeface="Arial" panose="020B0604020202020204" pitchFamily="34" charset="0"/>
              <a:buChar char="•"/>
            </a:pPr>
            <a:r>
              <a:rPr lang="en-US" sz="1400" dirty="0"/>
              <a:t>China’s pending materials ban combine with low energy prices in the U.S. may force us to make new decisions based on markets and cost.   With a renewed focus on quality as materials compete for end markets, education and processing costs may increase recycling cost in a period  of volatile markets..</a:t>
            </a:r>
          </a:p>
          <a:p>
            <a:pPr>
              <a:lnSpc>
                <a:spcPct val="110000"/>
              </a:lnSpc>
              <a:spcBef>
                <a:spcPts val="617"/>
              </a:spcBef>
              <a:spcAft>
                <a:spcPts val="617"/>
              </a:spcAft>
            </a:pPr>
            <a:r>
              <a:rPr lang="en-US" sz="1400" dirty="0"/>
              <a:t>  </a:t>
            </a:r>
          </a:p>
          <a:p>
            <a:endParaRPr lang="en-US" dirty="0"/>
          </a:p>
        </p:txBody>
      </p:sp>
      <p:sp>
        <p:nvSpPr>
          <p:cNvPr id="4" name="Slide Number Placeholder 3"/>
          <p:cNvSpPr>
            <a:spLocks noGrp="1"/>
          </p:cNvSpPr>
          <p:nvPr>
            <p:ph type="sldNum" sz="quarter" idx="10"/>
          </p:nvPr>
        </p:nvSpPr>
        <p:spPr/>
        <p:txBody>
          <a:bodyPr/>
          <a:lstStyle/>
          <a:p>
            <a:fld id="{CDC2CF8F-BD97-4931-894D-F6B7F0C9411E}" type="slidenum">
              <a:rPr lang="en-US" smtClean="0"/>
              <a:t>3</a:t>
            </a:fld>
            <a:endParaRPr lang="en-US"/>
          </a:p>
        </p:txBody>
      </p:sp>
    </p:spTree>
    <p:extLst>
      <p:ext uri="{BB962C8B-B14F-4D97-AF65-F5344CB8AC3E}">
        <p14:creationId xmlns:p14="http://schemas.microsoft.com/office/powerpoint/2010/main" val="208454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0751" y="4512465"/>
            <a:ext cx="6694934" cy="4351851"/>
          </a:xfrm>
        </p:spPr>
        <p:txBody>
          <a:bodyPr/>
          <a:lstStyle/>
          <a:p>
            <a:pPr>
              <a:spcAft>
                <a:spcPts val="617"/>
              </a:spcAft>
            </a:pPr>
            <a:r>
              <a:rPr lang="en-US" sz="1400" b="1" u="sng" dirty="0">
                <a:cs typeface="Arial" pitchFamily="34" charset="0"/>
              </a:rPr>
              <a:t>Here is what we think the  process looks like in this new way of thinking </a:t>
            </a:r>
          </a:p>
          <a:p>
            <a:pPr>
              <a:spcAft>
                <a:spcPts val="617"/>
              </a:spcAft>
            </a:pPr>
            <a:endParaRPr lang="en-US" sz="1400" b="1" dirty="0">
              <a:cs typeface="Arial" pitchFamily="34" charset="0"/>
            </a:endParaRPr>
          </a:p>
          <a:p>
            <a:pPr>
              <a:spcAft>
                <a:spcPts val="617"/>
              </a:spcAft>
            </a:pPr>
            <a:r>
              <a:rPr lang="en-US" sz="1400" b="1" dirty="0">
                <a:cs typeface="Arial" pitchFamily="34" charset="0"/>
              </a:rPr>
              <a:t>Step #1:  Evaluated all tons</a:t>
            </a:r>
          </a:p>
          <a:p>
            <a:pPr marL="352810" indent="-352810">
              <a:buFont typeface="Arial" panose="020B0604020202020204" pitchFamily="34" charset="0"/>
              <a:buChar char="•"/>
            </a:pPr>
            <a:r>
              <a:rPr lang="en-US" sz="1400" dirty="0">
                <a:cs typeface="Arial" pitchFamily="34" charset="0"/>
              </a:rPr>
              <a:t>Waste Composition Study</a:t>
            </a:r>
          </a:p>
          <a:p>
            <a:endParaRPr lang="en-US" sz="800" dirty="0">
              <a:cs typeface="Arial" pitchFamily="34" charset="0"/>
            </a:endParaRPr>
          </a:p>
          <a:p>
            <a:pPr>
              <a:spcAft>
                <a:spcPts val="617"/>
              </a:spcAft>
            </a:pPr>
            <a:r>
              <a:rPr lang="en-US" sz="1400" b="1" dirty="0">
                <a:cs typeface="Arial" pitchFamily="34" charset="0"/>
              </a:rPr>
              <a:t>Step #2:  Estimated “environmental impact(s)” of these materials across their life cycle</a:t>
            </a:r>
          </a:p>
          <a:p>
            <a:pPr marL="352810" indent="-352810">
              <a:buFont typeface="Arial" panose="020B0604020202020204" pitchFamily="34" charset="0"/>
              <a:buChar char="•"/>
            </a:pPr>
            <a:r>
              <a:rPr lang="en-US" sz="1400" b="1" dirty="0">
                <a:cs typeface="Arial" pitchFamily="34" charset="0"/>
              </a:rPr>
              <a:t>Environmental impacts </a:t>
            </a:r>
            <a:r>
              <a:rPr lang="en-US" sz="1400" dirty="0">
                <a:cs typeface="Arial" pitchFamily="34" charset="0"/>
              </a:rPr>
              <a:t>= energy + others (</a:t>
            </a:r>
            <a:r>
              <a:rPr lang="en-US" sz="1400" dirty="0" err="1">
                <a:cs typeface="Arial" pitchFamily="34" charset="0"/>
              </a:rPr>
              <a:t>GHGe</a:t>
            </a:r>
            <a:r>
              <a:rPr lang="en-US" sz="1400" dirty="0">
                <a:cs typeface="Arial" pitchFamily="34" charset="0"/>
              </a:rPr>
              <a:t>, toxicity, other)</a:t>
            </a:r>
          </a:p>
          <a:p>
            <a:pPr marL="352810" indent="-352810">
              <a:buFont typeface="Arial" panose="020B0604020202020204" pitchFamily="34" charset="0"/>
              <a:buChar char="•"/>
            </a:pPr>
            <a:r>
              <a:rPr lang="en-US" sz="1400" b="1" dirty="0">
                <a:cs typeface="Arial" pitchFamily="34" charset="0"/>
              </a:rPr>
              <a:t>Benefits of recovery </a:t>
            </a:r>
            <a:r>
              <a:rPr lang="en-US" sz="1400" dirty="0">
                <a:cs typeface="Arial" pitchFamily="34" charset="0"/>
              </a:rPr>
              <a:t>by material, recovery pathway, and end market</a:t>
            </a:r>
          </a:p>
          <a:p>
            <a:pPr marL="352810" indent="-352810">
              <a:buFont typeface="Arial" panose="020B0604020202020204" pitchFamily="34" charset="0"/>
              <a:buChar char="•"/>
            </a:pPr>
            <a:r>
              <a:rPr lang="en-US" sz="1400" b="1" dirty="0">
                <a:cs typeface="Arial" pitchFamily="34" charset="0"/>
              </a:rPr>
              <a:t>Magnitude of these benefits relative to “big picture” – </a:t>
            </a:r>
            <a:r>
              <a:rPr lang="en-US" sz="1400" dirty="0">
                <a:cs typeface="Arial" pitchFamily="34" charset="0"/>
              </a:rPr>
              <a:t>Look at full life cycle of waste generation</a:t>
            </a:r>
          </a:p>
          <a:p>
            <a:pPr>
              <a:spcAft>
                <a:spcPts val="617"/>
              </a:spcAft>
            </a:pPr>
            <a:endParaRPr lang="en-US" sz="400" b="1" dirty="0">
              <a:cs typeface="Arial" pitchFamily="34" charset="0"/>
            </a:endParaRPr>
          </a:p>
          <a:p>
            <a:pPr>
              <a:spcAft>
                <a:spcPts val="617"/>
              </a:spcAft>
            </a:pPr>
            <a:r>
              <a:rPr lang="en-US" sz="1400" b="1" dirty="0">
                <a:cs typeface="Arial" pitchFamily="34" charset="0"/>
              </a:rPr>
              <a:t>Step #3:  Set the goals.  </a:t>
            </a:r>
            <a:r>
              <a:rPr lang="en-US" sz="1400" dirty="0">
                <a:cs typeface="Arial" pitchFamily="34" charset="0"/>
              </a:rPr>
              <a:t>Based on the areas they’ve identified as having the greatest opportunity to reduce environmental </a:t>
            </a:r>
            <a:r>
              <a:rPr lang="en-US" sz="1400" b="1" dirty="0">
                <a:cs typeface="Arial" pitchFamily="34" charset="0"/>
              </a:rPr>
              <a:t>impact, they’ve set material specific goals. </a:t>
            </a:r>
          </a:p>
          <a:p>
            <a:pPr>
              <a:spcBef>
                <a:spcPts val="1235"/>
              </a:spcBef>
              <a:spcAft>
                <a:spcPts val="617"/>
              </a:spcAft>
            </a:pPr>
            <a:r>
              <a:rPr lang="en-US" sz="1400" b="1" dirty="0">
                <a:cs typeface="Arial" pitchFamily="34" charset="0"/>
              </a:rPr>
              <a:t>Step #4:  Finally, use the material specific information to develop programs to meet the goals.   Then, measure </a:t>
            </a:r>
            <a:r>
              <a:rPr lang="en-US" sz="1400" dirty="0">
                <a:cs typeface="Arial" pitchFamily="34" charset="0"/>
              </a:rPr>
              <a:t>progress using annual tonnage reporting and periodic waste characterization studies!  Need to consider per capita reduction from a base year to capture reduction, rather than just diversion. </a:t>
            </a:r>
          </a:p>
          <a:p>
            <a:endParaRPr lang="en-US" dirty="0"/>
          </a:p>
        </p:txBody>
      </p:sp>
      <p:sp>
        <p:nvSpPr>
          <p:cNvPr id="4" name="Slide Number Placeholder 3"/>
          <p:cNvSpPr>
            <a:spLocks noGrp="1"/>
          </p:cNvSpPr>
          <p:nvPr>
            <p:ph type="sldNum" sz="quarter" idx="10"/>
          </p:nvPr>
        </p:nvSpPr>
        <p:spPr/>
        <p:txBody>
          <a:bodyPr/>
          <a:lstStyle/>
          <a:p>
            <a:fld id="{CDC2CF8F-BD97-4931-894D-F6B7F0C9411E}" type="slidenum">
              <a:rPr lang="en-US" smtClean="0"/>
              <a:t>30</a:t>
            </a:fld>
            <a:endParaRPr lang="en-US"/>
          </a:p>
        </p:txBody>
      </p:sp>
    </p:spTree>
    <p:extLst>
      <p:ext uri="{BB962C8B-B14F-4D97-AF65-F5344CB8AC3E}">
        <p14:creationId xmlns:p14="http://schemas.microsoft.com/office/powerpoint/2010/main" val="3286158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5325" y="4571397"/>
            <a:ext cx="6880778" cy="4772328"/>
          </a:xfrm>
        </p:spPr>
        <p:txBody>
          <a:bodyPr/>
          <a:lstStyle/>
          <a:p>
            <a:r>
              <a:rPr lang="en-US" sz="1600" dirty="0"/>
              <a:t> </a:t>
            </a:r>
          </a:p>
          <a:p>
            <a:endParaRPr lang="en-US" sz="1600" dirty="0"/>
          </a:p>
        </p:txBody>
      </p:sp>
      <p:sp>
        <p:nvSpPr>
          <p:cNvPr id="4" name="Slide Number Placeholder 3"/>
          <p:cNvSpPr>
            <a:spLocks noGrp="1"/>
          </p:cNvSpPr>
          <p:nvPr>
            <p:ph type="sldNum" sz="quarter" idx="10"/>
          </p:nvPr>
        </p:nvSpPr>
        <p:spPr/>
        <p:txBody>
          <a:bodyPr/>
          <a:lstStyle/>
          <a:p>
            <a:pPr>
              <a:defRPr/>
            </a:pPr>
            <a:fld id="{3BFDE023-15E2-4FF6-87EA-4E2603B46A65}" type="slidenum">
              <a:rPr lang="en-US" smtClean="0"/>
              <a:pPr>
                <a:defRPr/>
              </a:pPr>
              <a:t>31</a:t>
            </a:fld>
            <a:endParaRPr lang="en-US" dirty="0"/>
          </a:p>
        </p:txBody>
      </p:sp>
      <p:sp>
        <p:nvSpPr>
          <p:cNvPr id="5" name="TextBox 4"/>
          <p:cNvSpPr txBox="1"/>
          <p:nvPr/>
        </p:nvSpPr>
        <p:spPr>
          <a:xfrm>
            <a:off x="236292" y="4844553"/>
            <a:ext cx="6773698" cy="3289721"/>
          </a:xfrm>
          <a:prstGeom prst="rect">
            <a:avLst/>
          </a:prstGeom>
          <a:noFill/>
        </p:spPr>
        <p:txBody>
          <a:bodyPr wrap="square" lIns="94083" tIns="47041" rIns="94083" bIns="47041" rtlCol="0">
            <a:spAutoFit/>
          </a:bodyPr>
          <a:lstStyle/>
          <a:p>
            <a:pPr marL="352810" indent="-352810">
              <a:lnSpc>
                <a:spcPct val="110000"/>
              </a:lnSpc>
              <a:spcBef>
                <a:spcPts val="617"/>
              </a:spcBef>
              <a:buFont typeface="Arial" panose="020B0604020202020204" pitchFamily="34" charset="0"/>
              <a:buChar char="•"/>
            </a:pPr>
            <a:r>
              <a:rPr lang="en-US" b="1" dirty="0">
                <a:cs typeface="Arial" pitchFamily="34" charset="0"/>
              </a:rPr>
              <a:t>It’s time to think differently about how we set goals for materials management</a:t>
            </a:r>
          </a:p>
          <a:p>
            <a:pPr marL="352810" indent="-352810">
              <a:lnSpc>
                <a:spcPct val="110000"/>
              </a:lnSpc>
              <a:spcBef>
                <a:spcPts val="617"/>
              </a:spcBef>
              <a:buFont typeface="Arial" panose="020B0604020202020204" pitchFamily="34" charset="0"/>
              <a:buChar char="•"/>
            </a:pPr>
            <a:r>
              <a:rPr lang="en-US" b="1" dirty="0">
                <a:cs typeface="Arial" pitchFamily="34" charset="0"/>
              </a:rPr>
              <a:t>We have data to be strategic </a:t>
            </a:r>
            <a:r>
              <a:rPr lang="en-US" dirty="0">
                <a:cs typeface="Arial" pitchFamily="34" charset="0"/>
              </a:rPr>
              <a:t>- </a:t>
            </a:r>
            <a:r>
              <a:rPr lang="en-US" b="1" dirty="0">
                <a:cs typeface="Arial" pitchFamily="34" charset="0"/>
              </a:rPr>
              <a:t>maximizing broader environmental  benefits by focusing on </a:t>
            </a:r>
            <a:r>
              <a:rPr lang="en-US" b="1" u="sng" dirty="0">
                <a:cs typeface="Arial" pitchFamily="34" charset="0"/>
              </a:rPr>
              <a:t>individual material types</a:t>
            </a:r>
          </a:p>
          <a:p>
            <a:pPr marL="352810" indent="-352810">
              <a:lnSpc>
                <a:spcPct val="110000"/>
              </a:lnSpc>
              <a:spcBef>
                <a:spcPts val="617"/>
              </a:spcBef>
              <a:buFont typeface="Arial" panose="020B0604020202020204" pitchFamily="34" charset="0"/>
              <a:buChar char="•"/>
            </a:pPr>
            <a:r>
              <a:rPr lang="en-US" dirty="0">
                <a:cs typeface="Arial" pitchFamily="34" charset="0"/>
              </a:rPr>
              <a:t>Lifecycle thinking lets us </a:t>
            </a:r>
            <a:r>
              <a:rPr lang="en-US" b="1" u="sng" dirty="0">
                <a:cs typeface="Arial" pitchFamily="34" charset="0"/>
              </a:rPr>
              <a:t>prioritizing programs </a:t>
            </a:r>
            <a:r>
              <a:rPr lang="en-US" b="1" dirty="0">
                <a:cs typeface="Arial" pitchFamily="34" charset="0"/>
              </a:rPr>
              <a:t>for the best overall environmental results.</a:t>
            </a:r>
          </a:p>
          <a:p>
            <a:pPr marL="352810" indent="-352810">
              <a:lnSpc>
                <a:spcPct val="110000"/>
              </a:lnSpc>
              <a:spcBef>
                <a:spcPts val="617"/>
              </a:spcBef>
              <a:buFont typeface="Arial" panose="020B0604020202020204" pitchFamily="34" charset="0"/>
              <a:buChar char="•"/>
            </a:pPr>
            <a:r>
              <a:rPr lang="en-US" b="1" dirty="0">
                <a:cs typeface="Arial" pitchFamily="34" charset="0"/>
              </a:rPr>
              <a:t>We can still use tons…..  Per capita reduction is measured by tons.  </a:t>
            </a:r>
            <a:endParaRPr lang="en-US" dirty="0">
              <a:cs typeface="Arial" pitchFamily="34" charset="0"/>
            </a:endParaRPr>
          </a:p>
          <a:p>
            <a:endParaRPr lang="en-US" dirty="0"/>
          </a:p>
          <a:p>
            <a:r>
              <a:rPr lang="en-US" dirty="0"/>
              <a:t>That’s it.  Thanks so much.  I’m happy to answer your questions. </a:t>
            </a:r>
          </a:p>
          <a:p>
            <a:endParaRPr lang="en-US" dirty="0"/>
          </a:p>
        </p:txBody>
      </p:sp>
    </p:spTree>
    <p:extLst>
      <p:ext uri="{BB962C8B-B14F-4D97-AF65-F5344CB8AC3E}">
        <p14:creationId xmlns:p14="http://schemas.microsoft.com/office/powerpoint/2010/main" val="3725361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83B148-B977-4353-AD82-404D8CB66203}" type="slidenum">
              <a:rPr lang="en-US" smtClean="0"/>
              <a:t>32</a:t>
            </a:fld>
            <a:endParaRPr lang="en-US"/>
          </a:p>
        </p:txBody>
      </p:sp>
    </p:spTree>
    <p:extLst>
      <p:ext uri="{BB962C8B-B14F-4D97-AF65-F5344CB8AC3E}">
        <p14:creationId xmlns:p14="http://schemas.microsoft.com/office/powerpoint/2010/main" val="4182769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DDAA7-25AE-4E02-8B3C-6009FF0D367C}" type="slidenum">
              <a:rPr lang="en-US" smtClean="0"/>
              <a:t>33</a:t>
            </a:fld>
            <a:endParaRPr lang="en-US"/>
          </a:p>
        </p:txBody>
      </p:sp>
    </p:spTree>
    <p:extLst>
      <p:ext uri="{BB962C8B-B14F-4D97-AF65-F5344CB8AC3E}">
        <p14:creationId xmlns:p14="http://schemas.microsoft.com/office/powerpoint/2010/main" val="240445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7042" y="4566186"/>
            <a:ext cx="6379878" cy="4289773"/>
          </a:xfrm>
        </p:spPr>
        <p:txBody>
          <a:bodyPr/>
          <a:lstStyle/>
          <a:p>
            <a:r>
              <a:rPr lang="en-US" sz="1600" dirty="0"/>
              <a:t>Many of  you  have seen a variation of this chart before.  The  red bars on the left are those types of packaging that have been declining in prevalence since 1990, and  the green on the right  are those that are increasing.  </a:t>
            </a:r>
          </a:p>
          <a:p>
            <a:endParaRPr lang="en-US" sz="1600" dirty="0"/>
          </a:p>
          <a:p>
            <a:r>
              <a:rPr lang="en-US" sz="1600" dirty="0"/>
              <a:t>This chart that shows how much of each packaging material type we are recycling.   Most of what we are currently recycling is the stuff that we are using less of….   Other than cardboard, we are using more of the things with the lowest recycling rates (and the things  that weight less).</a:t>
            </a:r>
          </a:p>
          <a:p>
            <a:endParaRPr lang="en-US" sz="800" dirty="0"/>
          </a:p>
          <a:p>
            <a:r>
              <a:rPr lang="en-US" sz="1600" dirty="0"/>
              <a:t>No wonder we are having a hard time growing recycling!  And – its only going to get harder!</a:t>
            </a:r>
            <a:r>
              <a:rPr lang="en-US" sz="1600" b="1" dirty="0"/>
              <a:t> </a:t>
            </a:r>
          </a:p>
          <a:p>
            <a:endParaRPr lang="en-US" sz="1600" b="1" dirty="0"/>
          </a:p>
          <a:p>
            <a:endParaRPr lang="en-US" sz="1600" dirty="0"/>
          </a:p>
          <a:p>
            <a:endParaRPr lang="en-US" sz="800" dirty="0"/>
          </a:p>
          <a:p>
            <a:endParaRPr lang="en-US" sz="800" b="1" dirty="0"/>
          </a:p>
          <a:p>
            <a:endParaRPr lang="en-US" sz="1900" dirty="0"/>
          </a:p>
          <a:p>
            <a:endParaRPr lang="en-US" sz="1300" dirty="0"/>
          </a:p>
        </p:txBody>
      </p:sp>
      <p:sp>
        <p:nvSpPr>
          <p:cNvPr id="4" name="Slide Number Placeholder 3"/>
          <p:cNvSpPr>
            <a:spLocks noGrp="1"/>
          </p:cNvSpPr>
          <p:nvPr>
            <p:ph type="sldNum" sz="quarter" idx="10"/>
          </p:nvPr>
        </p:nvSpPr>
        <p:spPr/>
        <p:txBody>
          <a:bodyPr/>
          <a:lstStyle/>
          <a:p>
            <a:fld id="{DE49CFE7-E9F0-4EBC-8043-47A343F338AD}" type="slidenum">
              <a:rPr lang="en-US" smtClean="0"/>
              <a:t>4</a:t>
            </a:fld>
            <a:endParaRPr lang="en-US"/>
          </a:p>
        </p:txBody>
      </p:sp>
    </p:spTree>
    <p:extLst>
      <p:ext uri="{BB962C8B-B14F-4D97-AF65-F5344CB8AC3E}">
        <p14:creationId xmlns:p14="http://schemas.microsoft.com/office/powerpoint/2010/main" val="110239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1987" y="4560571"/>
            <a:ext cx="6660476" cy="4320540"/>
          </a:xfrm>
        </p:spPr>
        <p:txBody>
          <a:bodyPr/>
          <a:lstStyle/>
          <a:p>
            <a:r>
              <a:rPr lang="en-US" sz="1900" dirty="0"/>
              <a:t>This slide is from the Sustainable Packaging  Coalition.  </a:t>
            </a:r>
          </a:p>
          <a:p>
            <a:endParaRPr lang="en-US" sz="1900" dirty="0"/>
          </a:p>
          <a:p>
            <a:r>
              <a:rPr lang="en-US" sz="1900" dirty="0"/>
              <a:t>As you can see, packaging generation peaked in the year 2000, and has been declining since.  We pay attention to this since most material in curbside recycling programs is packaging. Even with the rebound following the economic downturn, Per capita packaging generation has fallen from 0.27 tons per person annually in 2000 to less than 0.24 tons in 2013, having trended downward steadily since 2009 and roughly equivalent to 1983 levels.</a:t>
            </a:r>
          </a:p>
          <a:p>
            <a:endParaRPr lang="en-US" sz="1900" dirty="0"/>
          </a:p>
          <a:p>
            <a:r>
              <a:rPr lang="en-US" sz="1900" dirty="0"/>
              <a:t>Packaging will continue to become more efficient, which is encouraging, however it makes it harder to increase our recycling rate.  We are sort of swimming upstream as changes to the waste stream and  global recycling conditions  make it harder to improve our recycling  rates. </a:t>
            </a:r>
          </a:p>
        </p:txBody>
      </p:sp>
      <p:sp>
        <p:nvSpPr>
          <p:cNvPr id="4" name="Slide Number Placeholder 3"/>
          <p:cNvSpPr>
            <a:spLocks noGrp="1"/>
          </p:cNvSpPr>
          <p:nvPr>
            <p:ph type="sldNum" sz="quarter" idx="10"/>
          </p:nvPr>
        </p:nvSpPr>
        <p:spPr/>
        <p:txBody>
          <a:bodyPr/>
          <a:lstStyle/>
          <a:p>
            <a:fld id="{BC83B148-B977-4353-AD82-404D8CB66203}" type="slidenum">
              <a:rPr lang="en-US" smtClean="0"/>
              <a:t>5</a:t>
            </a:fld>
            <a:endParaRPr lang="en-US"/>
          </a:p>
        </p:txBody>
      </p:sp>
    </p:spTree>
    <p:extLst>
      <p:ext uri="{BB962C8B-B14F-4D97-AF65-F5344CB8AC3E}">
        <p14:creationId xmlns:p14="http://schemas.microsoft.com/office/powerpoint/2010/main" val="91176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6292" y="4528094"/>
            <a:ext cx="6616170" cy="4289773"/>
          </a:xfrm>
        </p:spPr>
        <p:txBody>
          <a:bodyPr/>
          <a:lstStyle/>
          <a:p>
            <a:endParaRPr lang="en-US" sz="1900" dirty="0"/>
          </a:p>
          <a:p>
            <a:r>
              <a:rPr lang="en-US" sz="1900" dirty="0"/>
              <a:t>Which bring us to our discussion today around whether it is time for a paradigm shift.</a:t>
            </a:r>
          </a:p>
          <a:p>
            <a:endParaRPr lang="en-US" sz="1900" dirty="0"/>
          </a:p>
          <a:p>
            <a:r>
              <a:rPr lang="en-US" sz="1900" dirty="0"/>
              <a:t>For decades, we've used recycling as a proxy for environmental good, and have focused on recycling more tons in order to reach  weight based recycling goals.  </a:t>
            </a:r>
          </a:p>
          <a:p>
            <a:endParaRPr lang="en-US" sz="1900" dirty="0"/>
          </a:p>
          <a:p>
            <a:r>
              <a:rPr lang="en-US" sz="1900" dirty="0"/>
              <a:t>Based on EPA’s work on SMM, we are asking if it’s time to evolve and think differently, and to focus  goals that consider lifecycle thinking to look at broader environmental benefits rather than arbitrary end-of-life weight-based goals that take the focus away from the real reason why we reduce, reuse and recycle in the first place.  </a:t>
            </a:r>
          </a:p>
          <a:p>
            <a:endParaRPr lang="en-US" dirty="0"/>
          </a:p>
        </p:txBody>
      </p:sp>
      <p:sp>
        <p:nvSpPr>
          <p:cNvPr id="4" name="Slide Number Placeholder 3"/>
          <p:cNvSpPr>
            <a:spLocks noGrp="1"/>
          </p:cNvSpPr>
          <p:nvPr>
            <p:ph type="sldNum" sz="quarter" idx="10"/>
          </p:nvPr>
        </p:nvSpPr>
        <p:spPr/>
        <p:txBody>
          <a:bodyPr/>
          <a:lstStyle/>
          <a:p>
            <a:fld id="{BC83B148-B977-4353-AD82-404D8CB66203}" type="slidenum">
              <a:rPr lang="en-US" smtClean="0"/>
              <a:t>6</a:t>
            </a:fld>
            <a:endParaRPr lang="en-US"/>
          </a:p>
        </p:txBody>
      </p:sp>
    </p:spTree>
    <p:extLst>
      <p:ext uri="{BB962C8B-B14F-4D97-AF65-F5344CB8AC3E}">
        <p14:creationId xmlns:p14="http://schemas.microsoft.com/office/powerpoint/2010/main" val="400420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514" y="4560571"/>
            <a:ext cx="6694934" cy="4320540"/>
          </a:xfrm>
        </p:spPr>
        <p:txBody>
          <a:bodyPr>
            <a:normAutofit/>
          </a:bodyPr>
          <a:lstStyle/>
          <a:p>
            <a:r>
              <a:rPr lang="en-US" sz="1400" dirty="0"/>
              <a:t>I’m  sure that many of you have seen the pie chart on the left, which shows our nation’s domestic greenhouse gas emissions organized by economic system. In this “systems-based inventory” the provision of materials contributes 42% of our nation’s greenhouse gases – more than the operation of buildings, and more than transporting people.</a:t>
            </a:r>
          </a:p>
          <a:p>
            <a:endParaRPr lang="en-US" sz="1400" dirty="0"/>
          </a:p>
          <a:p>
            <a:r>
              <a:rPr lang="en-US" sz="1400" dirty="0"/>
              <a:t>But on the right you’ll see that if we could achieve exceptionally high recovery rates (95% of all municipal solid waste and about 70% of all construction and demolition debris), the reduction in emissions would be meaningful, but still only about 6%, leaving most of the emissions untouched. </a:t>
            </a:r>
          </a:p>
          <a:p>
            <a:endParaRPr lang="en-US" sz="1400" dirty="0"/>
          </a:p>
          <a:p>
            <a:r>
              <a:rPr lang="en-US" sz="1400" dirty="0"/>
              <a:t>Greenhouse gases are only one example, but if we want to use materials in a manner that is environmentally and economically sustainable, we’re going to need some additional approaches. And that’s what sustainable materials management provides us, is a bigger toolbox.</a:t>
            </a:r>
          </a:p>
          <a:p>
            <a:endParaRPr lang="en-US" sz="1400" b="1" dirty="0"/>
          </a:p>
          <a:p>
            <a:r>
              <a:rPr lang="en-US" sz="1400" b="1" dirty="0"/>
              <a:t>I want to repeat here that the overarching goal is to conserve resources and reduce pollution</a:t>
            </a:r>
            <a:r>
              <a:rPr lang="en-US" sz="1400" dirty="0"/>
              <a:t>.  While the goal is no longer just  landfill diversion or high recycling rates, they  absolutely can help to achieve these higher goals. </a:t>
            </a:r>
          </a:p>
          <a:p>
            <a:endParaRPr lang="en-US" sz="1400" dirty="0"/>
          </a:p>
          <a:p>
            <a:endParaRPr lang="en-US" dirty="0"/>
          </a:p>
        </p:txBody>
      </p:sp>
      <p:sp>
        <p:nvSpPr>
          <p:cNvPr id="4" name="Slide Number Placeholder 3"/>
          <p:cNvSpPr>
            <a:spLocks noGrp="1"/>
          </p:cNvSpPr>
          <p:nvPr>
            <p:ph type="sldNum" sz="quarter" idx="10"/>
          </p:nvPr>
        </p:nvSpPr>
        <p:spPr/>
        <p:txBody>
          <a:bodyPr/>
          <a:lstStyle/>
          <a:p>
            <a:fld id="{39907387-FEF2-406E-A3F3-EB49A708FD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1423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3807" y="4512466"/>
            <a:ext cx="6467394" cy="3692018"/>
          </a:xfrm>
        </p:spPr>
        <p:txBody>
          <a:bodyPr/>
          <a:lstStyle/>
          <a:p>
            <a:r>
              <a:rPr lang="en-US" sz="1400" b="1" dirty="0"/>
              <a:t>This all makes sense, right?  But I am pretty impressed at how hard  it is to change.   I hear time and time again that it’s too hard to change.   Weight is so easy to grasp and measure, it’s hard to envision another system that we could move towards.  </a:t>
            </a:r>
          </a:p>
          <a:p>
            <a:endParaRPr lang="en-US" sz="800" b="1" dirty="0"/>
          </a:p>
          <a:p>
            <a:r>
              <a:rPr lang="en-US" sz="1400" b="1" dirty="0"/>
              <a:t>Fortunately, we have some examples that  we can use to demystify this:</a:t>
            </a:r>
          </a:p>
          <a:p>
            <a:endParaRPr lang="en-US" sz="800" dirty="0"/>
          </a:p>
          <a:p>
            <a:r>
              <a:rPr lang="en-US" sz="1400" b="1" dirty="0"/>
              <a:t>First – Of course we will look at Oregon.   </a:t>
            </a:r>
            <a:r>
              <a:rPr lang="en-US" sz="1400" dirty="0"/>
              <a:t>The work that they are doing is very good, and it is replicable.  </a:t>
            </a:r>
          </a:p>
          <a:p>
            <a:endParaRPr lang="en-US" sz="1400" dirty="0"/>
          </a:p>
          <a:p>
            <a:r>
              <a:rPr lang="en-US" sz="1400" b="1" dirty="0"/>
              <a:t>Then, I’ve included some information from</a:t>
            </a:r>
            <a:r>
              <a:rPr lang="en-US" sz="1400" dirty="0"/>
              <a:t> University of Florida professor Dr. Tim Townsend.  His team at The </a:t>
            </a:r>
            <a:r>
              <a:rPr lang="en-US" sz="1400" dirty="0" err="1"/>
              <a:t>Hinkley</a:t>
            </a:r>
            <a:r>
              <a:rPr lang="en-US" sz="1400" dirty="0"/>
              <a:t> Center at the University of Florida has suggested that we reduce the environmental burden, as he calls it, of materials and programs.  One thought coming  out of Florida is </a:t>
            </a:r>
            <a:r>
              <a:rPr lang="en-US" sz="1400" b="1" dirty="0"/>
              <a:t>the idea of  switching from their 75% recycling goal to a 75% emissions reduction goal.   We’ll touch on what might look like.</a:t>
            </a:r>
          </a:p>
          <a:p>
            <a:endParaRPr lang="en-US" sz="1400" dirty="0"/>
          </a:p>
        </p:txBody>
      </p:sp>
      <p:sp>
        <p:nvSpPr>
          <p:cNvPr id="4" name="Slide Number Placeholder 3"/>
          <p:cNvSpPr>
            <a:spLocks noGrp="1"/>
          </p:cNvSpPr>
          <p:nvPr>
            <p:ph type="sldNum" sz="quarter" idx="10"/>
          </p:nvPr>
        </p:nvSpPr>
        <p:spPr/>
        <p:txBody>
          <a:bodyPr/>
          <a:lstStyle/>
          <a:p>
            <a:fld id="{CDC2CF8F-BD97-4931-894D-F6B7F0C9411E}" type="slidenum">
              <a:rPr lang="en-US" smtClean="0"/>
              <a:t>8</a:t>
            </a:fld>
            <a:endParaRPr lang="en-US"/>
          </a:p>
        </p:txBody>
      </p:sp>
    </p:spTree>
    <p:extLst>
      <p:ext uri="{BB962C8B-B14F-4D97-AF65-F5344CB8AC3E}">
        <p14:creationId xmlns:p14="http://schemas.microsoft.com/office/powerpoint/2010/main" val="34437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34">
              <a:lnSpc>
                <a:spcPct val="130000"/>
              </a:lnSpc>
            </a:pPr>
            <a:r>
              <a:rPr lang="en-US" sz="1400" b="1" dirty="0">
                <a:latin typeface="Calibri" panose="020F0502020204030204" pitchFamily="34" charset="0"/>
                <a:cs typeface="Arial" panose="020B0604020202020204" pitchFamily="34" charset="0"/>
              </a:rPr>
              <a:t>Oregon’s work focuses on the environmental outcomes of waste management </a:t>
            </a:r>
          </a:p>
          <a:p>
            <a:pPr marL="227040" indent="-227040">
              <a:spcBef>
                <a:spcPts val="1235"/>
              </a:spcBef>
              <a:buFont typeface="Arial" panose="020B0604020202020204" pitchFamily="34" charset="0"/>
              <a:buChar char="•"/>
            </a:pPr>
            <a:r>
              <a:rPr lang="en-US" sz="1400" b="1" dirty="0">
                <a:latin typeface="Calibri" panose="020F0502020204030204" pitchFamily="34" charset="0"/>
                <a:cs typeface="Arial" panose="020B0604020202020204" pitchFamily="34" charset="0"/>
              </a:rPr>
              <a:t>They use life cycle analysis of the materials in Oregon’s waste stream</a:t>
            </a:r>
          </a:p>
          <a:p>
            <a:pPr marL="940826" lvl="1" indent="-470413">
              <a:buFont typeface="Wingdings" panose="05000000000000000000" pitchFamily="2" charset="2"/>
              <a:buChar char="ü"/>
            </a:pPr>
            <a:r>
              <a:rPr lang="en-US" sz="1400" dirty="0">
                <a:latin typeface="Calibri" panose="020F0502020204030204" pitchFamily="34" charset="0"/>
                <a:cs typeface="Arial" panose="020B0604020202020204" pitchFamily="34" charset="0"/>
              </a:rPr>
              <a:t>Full life cycle, not only end-of-life</a:t>
            </a:r>
          </a:p>
          <a:p>
            <a:pPr marL="940826" lvl="1" indent="-470413">
              <a:buFont typeface="Wingdings" panose="05000000000000000000" pitchFamily="2" charset="2"/>
              <a:buChar char="ü"/>
            </a:pPr>
            <a:r>
              <a:rPr lang="en-US" sz="1400" dirty="0">
                <a:latin typeface="Calibri" panose="020F0502020204030204" pitchFamily="34" charset="0"/>
                <a:cs typeface="Arial" panose="020B0604020202020204" pitchFamily="34" charset="0"/>
              </a:rPr>
              <a:t>Ultimately will incorporate demand, not just waste</a:t>
            </a:r>
          </a:p>
          <a:p>
            <a:pPr marL="227040" indent="-227040">
              <a:spcBef>
                <a:spcPts val="1235"/>
              </a:spcBef>
              <a:buFont typeface="Arial" panose="020B0604020202020204" pitchFamily="34" charset="0"/>
              <a:buChar char="•"/>
            </a:pPr>
            <a:r>
              <a:rPr lang="en-US" sz="1400" b="1" dirty="0">
                <a:latin typeface="Calibri" panose="020F0502020204030204" pitchFamily="34" charset="0"/>
                <a:cs typeface="Arial" panose="020B0604020202020204" pitchFamily="34" charset="0"/>
              </a:rPr>
              <a:t>Supports more and better recycling </a:t>
            </a:r>
            <a:r>
              <a:rPr lang="en-US" sz="1400" b="1" u="sng" dirty="0">
                <a:latin typeface="Calibri" panose="020F0502020204030204" pitchFamily="34" charset="0"/>
                <a:cs typeface="Arial" panose="020B0604020202020204" pitchFamily="34" charset="0"/>
              </a:rPr>
              <a:t>and</a:t>
            </a:r>
            <a:r>
              <a:rPr lang="en-US" sz="1400" b="1" dirty="0">
                <a:latin typeface="Calibri" panose="020F0502020204030204" pitchFamily="34" charset="0"/>
                <a:cs typeface="Arial" panose="020B0604020202020204" pitchFamily="34" charset="0"/>
              </a:rPr>
              <a:t> waste prevention</a:t>
            </a:r>
          </a:p>
          <a:p>
            <a:pPr>
              <a:spcBef>
                <a:spcPts val="1235"/>
              </a:spcBef>
            </a:pPr>
            <a:endParaRPr lang="en-US" sz="1400" b="1" dirty="0">
              <a:latin typeface="Calibri" panose="020F0502020204030204" pitchFamily="34" charset="0"/>
              <a:cs typeface="Arial" panose="020B0604020202020204" pitchFamily="34" charset="0"/>
            </a:endParaRPr>
          </a:p>
          <a:p>
            <a:pPr>
              <a:spcBef>
                <a:spcPts val="1235"/>
              </a:spcBef>
            </a:pPr>
            <a:r>
              <a:rPr lang="en-US" sz="1400" b="1" dirty="0">
                <a:latin typeface="Calibri" panose="020F0502020204030204" pitchFamily="34" charset="0"/>
                <a:cs typeface="Arial" panose="020B0604020202020204" pitchFamily="34" charset="0"/>
              </a:rPr>
              <a:t>I think we all can benefit from the work Oregon is doing.  And  - they are  looking  to find ways to share it.  </a:t>
            </a:r>
          </a:p>
          <a:p>
            <a:pPr>
              <a:spcBef>
                <a:spcPts val="1235"/>
              </a:spcBef>
            </a:pPr>
            <a:r>
              <a:rPr lang="en-US" sz="1400" b="1" dirty="0">
                <a:latin typeface="Calibri" panose="020F0502020204030204" pitchFamily="34" charset="0"/>
                <a:cs typeface="Arial" panose="020B0604020202020204" pitchFamily="34" charset="0"/>
              </a:rPr>
              <a:t>I have a few slides that highlight their efforts.</a:t>
            </a:r>
          </a:p>
          <a:p>
            <a:endParaRPr lang="en-US" dirty="0"/>
          </a:p>
        </p:txBody>
      </p:sp>
      <p:sp>
        <p:nvSpPr>
          <p:cNvPr id="4" name="Slide Number Placeholder 3"/>
          <p:cNvSpPr>
            <a:spLocks noGrp="1"/>
          </p:cNvSpPr>
          <p:nvPr>
            <p:ph type="sldNum" sz="quarter" idx="10"/>
          </p:nvPr>
        </p:nvSpPr>
        <p:spPr/>
        <p:txBody>
          <a:bodyPr/>
          <a:lstStyle/>
          <a:p>
            <a:fld id="{8C5DDAA7-25AE-4E02-8B3C-6009FF0D367C}" type="slidenum">
              <a:rPr lang="en-US" smtClean="0"/>
              <a:t>9</a:t>
            </a:fld>
            <a:endParaRPr lang="en-US"/>
          </a:p>
        </p:txBody>
      </p:sp>
    </p:spTree>
    <p:extLst>
      <p:ext uri="{BB962C8B-B14F-4D97-AF65-F5344CB8AC3E}">
        <p14:creationId xmlns:p14="http://schemas.microsoft.com/office/powerpoint/2010/main" val="37045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gif"/></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8EDF5-6EB7-4E6D-ACB9-67A8BFC74A64}" type="slidenum">
              <a:rPr lang="en-US" smtClean="0"/>
              <a:t>‹#›</a:t>
            </a:fld>
            <a:endParaRPr lang="en-US"/>
          </a:p>
        </p:txBody>
      </p:sp>
    </p:spTree>
    <p:extLst>
      <p:ext uri="{BB962C8B-B14F-4D97-AF65-F5344CB8AC3E}">
        <p14:creationId xmlns:p14="http://schemas.microsoft.com/office/powerpoint/2010/main" val="232536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8EDF5-6EB7-4E6D-ACB9-67A8BFC74A64}" type="slidenum">
              <a:rPr lang="en-US" smtClean="0"/>
              <a:t>‹#›</a:t>
            </a:fld>
            <a:endParaRPr lang="en-US"/>
          </a:p>
        </p:txBody>
      </p:sp>
    </p:spTree>
    <p:extLst>
      <p:ext uri="{BB962C8B-B14F-4D97-AF65-F5344CB8AC3E}">
        <p14:creationId xmlns:p14="http://schemas.microsoft.com/office/powerpoint/2010/main" val="394991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8EDF5-6EB7-4E6D-ACB9-67A8BFC74A64}" type="slidenum">
              <a:rPr lang="en-US" smtClean="0"/>
              <a:t>‹#›</a:t>
            </a:fld>
            <a:endParaRPr lang="en-US"/>
          </a:p>
        </p:txBody>
      </p:sp>
    </p:spTree>
    <p:extLst>
      <p:ext uri="{BB962C8B-B14F-4D97-AF65-F5344CB8AC3E}">
        <p14:creationId xmlns:p14="http://schemas.microsoft.com/office/powerpoint/2010/main" val="1240035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Rectangle 4"/>
          <p:cNvSpPr>
            <a:spLocks noChangeArrowheads="1"/>
          </p:cNvSpPr>
          <p:nvPr userDrawn="1"/>
        </p:nvSpPr>
        <p:spPr bwMode="auto">
          <a:xfrm>
            <a:off x="0" y="5810250"/>
            <a:ext cx="9144000" cy="1047750"/>
          </a:xfrm>
          <a:prstGeom prst="rect">
            <a:avLst/>
          </a:prstGeom>
          <a:solidFill>
            <a:schemeClr val="bg1"/>
          </a:solidFill>
          <a:ln w="9525">
            <a:noFill/>
            <a:miter lim="800000"/>
            <a:headEnd/>
            <a:tailEnd/>
          </a:ln>
        </p:spPr>
        <p:txBody>
          <a:bodyPr wrap="none" lIns="0" tIns="0" rIns="45720" bIns="0" anchor="ctr"/>
          <a:lstStyle/>
          <a:p>
            <a:endParaRPr lang="en-US" dirty="0"/>
          </a:p>
        </p:txBody>
      </p:sp>
      <p:sp>
        <p:nvSpPr>
          <p:cNvPr id="4" name="Slide Number Placeholder 47"/>
          <p:cNvSpPr>
            <a:spLocks noGrp="1"/>
          </p:cNvSpPr>
          <p:nvPr userDrawn="1">
            <p:ph type="sldNum" sz="quarter" idx="15"/>
          </p:nvPr>
        </p:nvSpPr>
        <p:spPr>
          <a:xfrm>
            <a:off x="6048377" y="6416143"/>
            <a:ext cx="568325" cy="136525"/>
          </a:xfrm>
          <a:noFill/>
        </p:spPr>
        <p:txBody>
          <a:bodyPr/>
          <a:lstStyle/>
          <a:p>
            <a:r>
              <a:rPr lang="en-US" dirty="0"/>
              <a:t>Page </a:t>
            </a:r>
            <a:fld id="{78A482F4-FEF4-42DB-BE3C-4FE8E800CA62}" type="slidenum">
              <a:rPr lang="en-US"/>
              <a:pPr/>
              <a:t>‹#›</a:t>
            </a:fld>
            <a:endParaRPr lang="en-US" dirty="0"/>
          </a:p>
        </p:txBody>
      </p:sp>
      <p:sp>
        <p:nvSpPr>
          <p:cNvPr id="5" name="Footer Placeholder 48"/>
          <p:cNvSpPr>
            <a:spLocks noGrp="1"/>
          </p:cNvSpPr>
          <p:nvPr userDrawn="1">
            <p:ph type="ftr" sz="quarter" idx="16"/>
          </p:nvPr>
        </p:nvSpPr>
        <p:spPr bwMode="auto">
          <a:xfrm>
            <a:off x="3652046" y="6416144"/>
            <a:ext cx="2281238" cy="136525"/>
          </a:xfrm>
          <a:noFill/>
          <a:ln>
            <a:miter lim="800000"/>
            <a:headEnd/>
            <a:tailEnd/>
          </a:ln>
        </p:spPr>
        <p:txBody>
          <a:bodyPr/>
          <a:lstStyle/>
          <a:p>
            <a:endParaRPr lang="en-US" dirty="0"/>
          </a:p>
        </p:txBody>
      </p:sp>
      <p:sp>
        <p:nvSpPr>
          <p:cNvPr id="6" name="Date Placeholder 46"/>
          <p:cNvSpPr>
            <a:spLocks noGrp="1"/>
          </p:cNvSpPr>
          <p:nvPr userDrawn="1">
            <p:ph type="dt" sz="half" idx="17"/>
          </p:nvPr>
        </p:nvSpPr>
        <p:spPr bwMode="auto">
          <a:xfrm>
            <a:off x="2616202" y="6416144"/>
            <a:ext cx="916781" cy="136525"/>
          </a:xfrm>
          <a:noFill/>
          <a:ln>
            <a:miter lim="800000"/>
            <a:headEnd/>
            <a:tailEnd/>
          </a:ln>
        </p:spPr>
        <p:txBody>
          <a:bodyPr numCol="1" compatLnSpc="1">
            <a:prstTxWarp prst="textNoShape">
              <a:avLst/>
            </a:prstTxWarp>
          </a:bodyPr>
          <a:lstStyle/>
          <a:p>
            <a:fld id="{A150CBA5-AA8F-4546-856E-CD778BAC128F}" type="datetime1">
              <a:rPr lang="en-US" smtClean="0">
                <a:ea typeface="ＭＳ Ｐゴシック" charset="-128"/>
              </a:rPr>
              <a:pPr/>
              <a:t>9/23/2020</a:t>
            </a:fld>
            <a:endParaRPr lang="en-US" dirty="0">
              <a:ea typeface="ＭＳ Ｐゴシック" charset="-128"/>
            </a:endParaRPr>
          </a:p>
        </p:txBody>
      </p:sp>
      <p:pic>
        <p:nvPicPr>
          <p:cNvPr id="7" name="Picture 27" descr="WM_logo_PPTSmall.png"/>
          <p:cNvPicPr>
            <a:picLocks noChangeAspect="1"/>
          </p:cNvPicPr>
          <p:nvPr userDrawn="1"/>
        </p:nvPicPr>
        <p:blipFill>
          <a:blip r:embed="rId2"/>
          <a:srcRect/>
          <a:stretch>
            <a:fillRect/>
          </a:stretch>
        </p:blipFill>
        <p:spPr bwMode="auto">
          <a:xfrm>
            <a:off x="0" y="6086475"/>
            <a:ext cx="1593850" cy="771525"/>
          </a:xfrm>
          <a:prstGeom prst="rect">
            <a:avLst/>
          </a:prstGeom>
          <a:noFill/>
          <a:ln w="9525">
            <a:noFill/>
            <a:miter lim="800000"/>
            <a:headEnd/>
            <a:tailEnd/>
          </a:ln>
        </p:spPr>
      </p:pic>
      <p:pic>
        <p:nvPicPr>
          <p:cNvPr id="8" name="Picture 7" descr="WM_tagline_1c-green_rgb.gif"/>
          <p:cNvPicPr>
            <a:picLocks noChangeAspect="1"/>
          </p:cNvPicPr>
          <p:nvPr userDrawn="1"/>
        </p:nvPicPr>
        <p:blipFill>
          <a:blip r:embed="rId3"/>
          <a:stretch>
            <a:fillRect/>
          </a:stretch>
        </p:blipFill>
        <p:spPr>
          <a:xfrm>
            <a:off x="7625762" y="6331281"/>
            <a:ext cx="1179576" cy="307648"/>
          </a:xfrm>
          <a:prstGeom prst="rect">
            <a:avLst/>
          </a:prstGeom>
          <a:noFill/>
          <a:ln>
            <a:noFill/>
          </a:ln>
        </p:spPr>
      </p:pic>
    </p:spTree>
    <p:extLst>
      <p:ext uri="{BB962C8B-B14F-4D97-AF65-F5344CB8AC3E}">
        <p14:creationId xmlns:p14="http://schemas.microsoft.com/office/powerpoint/2010/main" val="252530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Leaf 1">
    <p:spTree>
      <p:nvGrpSpPr>
        <p:cNvPr id="1" name=""/>
        <p:cNvGrpSpPr/>
        <p:nvPr/>
      </p:nvGrpSpPr>
      <p:grpSpPr>
        <a:xfrm>
          <a:off x="0" y="0"/>
          <a:ext cx="0" cy="0"/>
          <a:chOff x="0" y="0"/>
          <a:chExt cx="0" cy="0"/>
        </a:xfrm>
      </p:grpSpPr>
      <p:pic>
        <p:nvPicPr>
          <p:cNvPr id="8" name="Picture 7" descr="30_WM_Leaf_1_9x9_150ppi_RGB.jpg"/>
          <p:cNvPicPr>
            <a:picLocks noChangeAspect="1"/>
          </p:cNvPicPr>
          <p:nvPr userDrawn="1"/>
        </p:nvPicPr>
        <p:blipFill>
          <a:blip r:embed="rId2" cstate="print"/>
          <a:stretch>
            <a:fillRect/>
          </a:stretch>
        </p:blipFill>
        <p:spPr>
          <a:xfrm>
            <a:off x="3324225" y="1022059"/>
            <a:ext cx="5819775" cy="5837019"/>
          </a:xfrm>
          <a:prstGeom prst="rect">
            <a:avLst/>
          </a:prstGeom>
          <a:noFill/>
          <a:ln>
            <a:noFill/>
          </a:ln>
        </p:spPr>
      </p:pic>
      <p:pic>
        <p:nvPicPr>
          <p:cNvPr id="5" name="Picture 7" descr="WM_logo_PPTLarge.png"/>
          <p:cNvPicPr>
            <a:picLocks noChangeAspect="1"/>
          </p:cNvPicPr>
          <p:nvPr userDrawn="1"/>
        </p:nvPicPr>
        <p:blipFill>
          <a:blip r:embed="rId3" cstate="print"/>
          <a:srcRect/>
          <a:stretch>
            <a:fillRect/>
          </a:stretch>
        </p:blipFill>
        <p:spPr bwMode="auto">
          <a:xfrm>
            <a:off x="0" y="5843588"/>
            <a:ext cx="2212975" cy="1014412"/>
          </a:xfrm>
          <a:prstGeom prst="rect">
            <a:avLst/>
          </a:prstGeom>
          <a:noFill/>
          <a:ln w="9525">
            <a:noFill/>
            <a:miter lim="800000"/>
            <a:headEnd/>
            <a:tailEnd/>
          </a:ln>
        </p:spPr>
      </p:pic>
      <p:pic>
        <p:nvPicPr>
          <p:cNvPr id="9" name="Picture 8" descr="WM_tagline_1c-green_rgb.gif"/>
          <p:cNvPicPr>
            <a:picLocks noChangeAspect="1"/>
          </p:cNvPicPr>
          <p:nvPr userDrawn="1"/>
        </p:nvPicPr>
        <p:blipFill>
          <a:blip r:embed="rId4" cstate="print"/>
          <a:stretch>
            <a:fillRect/>
          </a:stretch>
        </p:blipFill>
        <p:spPr>
          <a:xfrm>
            <a:off x="301728" y="2884704"/>
            <a:ext cx="1746061" cy="455395"/>
          </a:xfrm>
          <a:prstGeom prst="rect">
            <a:avLst/>
          </a:prstGeom>
          <a:noFill/>
          <a:ln>
            <a:noFill/>
          </a:ln>
        </p:spPr>
      </p:pic>
      <p:sp>
        <p:nvSpPr>
          <p:cNvPr id="10" name="Title 1"/>
          <p:cNvSpPr>
            <a:spLocks noGrp="1"/>
          </p:cNvSpPr>
          <p:nvPr>
            <p:ph type="title" hasCustomPrompt="1"/>
          </p:nvPr>
        </p:nvSpPr>
        <p:spPr>
          <a:xfrm>
            <a:off x="381000" y="609600"/>
            <a:ext cx="8229600" cy="1057274"/>
          </a:xfrm>
          <a:prstGeom prst="rect">
            <a:avLst/>
          </a:prstGeom>
        </p:spPr>
        <p:txBody>
          <a:bodyPr/>
          <a:lstStyle>
            <a:lvl1pPr algn="l">
              <a:defRPr sz="3600" b="0" i="0" cap="none" baseline="0"/>
            </a:lvl1pPr>
          </a:lstStyle>
          <a:p>
            <a:r>
              <a:rPr lang="en-US" dirty="0"/>
              <a:t>Title</a:t>
            </a:r>
          </a:p>
        </p:txBody>
      </p:sp>
      <p:sp>
        <p:nvSpPr>
          <p:cNvPr id="11" name="Text Placeholder 6"/>
          <p:cNvSpPr>
            <a:spLocks noGrp="1"/>
          </p:cNvSpPr>
          <p:nvPr>
            <p:ph type="body" sz="quarter" idx="12" hasCustomPrompt="1"/>
          </p:nvPr>
        </p:nvSpPr>
        <p:spPr>
          <a:xfrm>
            <a:off x="381000" y="1600200"/>
            <a:ext cx="8229600" cy="546100"/>
          </a:xfrm>
        </p:spPr>
        <p:txBody>
          <a:bodyPr/>
          <a:lstStyle>
            <a:lvl1pPr>
              <a:lnSpc>
                <a:spcPct val="90000"/>
              </a:lnSpc>
              <a:defRPr sz="2200">
                <a:solidFill>
                  <a:srgbClr val="7AB800"/>
                </a:solidFill>
              </a:defRPr>
            </a:lvl1pPr>
          </a:lstStyle>
          <a:p>
            <a:pPr lvl="0"/>
            <a:r>
              <a:rPr lang="en-US" dirty="0"/>
              <a:t>Subtitle</a:t>
            </a:r>
          </a:p>
        </p:txBody>
      </p:sp>
      <p:sp>
        <p:nvSpPr>
          <p:cNvPr id="13" name="Text Placeholder 11"/>
          <p:cNvSpPr>
            <a:spLocks noGrp="1"/>
          </p:cNvSpPr>
          <p:nvPr>
            <p:ph type="body" sz="quarter" idx="15" hasCustomPrompt="1"/>
          </p:nvPr>
        </p:nvSpPr>
        <p:spPr>
          <a:xfrm>
            <a:off x="381000" y="3990975"/>
            <a:ext cx="3994150" cy="581025"/>
          </a:xfrm>
        </p:spPr>
        <p:txBody>
          <a:bodyPr/>
          <a:lstStyle>
            <a:lvl1pPr>
              <a:defRPr sz="1400" b="1"/>
            </a:lvl1pPr>
          </a:lstStyle>
          <a:p>
            <a:pPr lvl="0"/>
            <a:r>
              <a:rPr lang="en-US" dirty="0"/>
              <a:t>Date</a:t>
            </a:r>
          </a:p>
        </p:txBody>
      </p:sp>
    </p:spTree>
    <p:extLst>
      <p:ext uri="{BB962C8B-B14F-4D97-AF65-F5344CB8AC3E}">
        <p14:creationId xmlns:p14="http://schemas.microsoft.com/office/powerpoint/2010/main" val="3820169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Subtitle">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1546225"/>
            <a:ext cx="8229600" cy="4394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4" hasCustomPrompt="1"/>
          </p:nvPr>
        </p:nvSpPr>
        <p:spPr>
          <a:xfrm>
            <a:off x="381000" y="736600"/>
            <a:ext cx="8229600" cy="482600"/>
          </a:xfrm>
        </p:spPr>
        <p:txBody>
          <a:bodyPr/>
          <a:lstStyle>
            <a:lvl1pPr>
              <a:spcAft>
                <a:spcPts val="0"/>
              </a:spcAft>
              <a:defRPr sz="1800">
                <a:solidFill>
                  <a:srgbClr val="7AB800"/>
                </a:solidFill>
              </a:defRPr>
            </a:lvl1pPr>
          </a:lstStyle>
          <a:p>
            <a:pPr lvl="0"/>
            <a:r>
              <a:rPr lang="en-US" dirty="0"/>
              <a:t>Subtitle</a:t>
            </a:r>
          </a:p>
        </p:txBody>
      </p:sp>
      <p:sp>
        <p:nvSpPr>
          <p:cNvPr id="5" name="Rectangle 2"/>
          <p:cNvSpPr>
            <a:spLocks noGrp="1" noChangeArrowheads="1"/>
          </p:cNvSpPr>
          <p:nvPr>
            <p:ph type="title"/>
          </p:nvPr>
        </p:nvSpPr>
        <p:spPr bwMode="auto">
          <a:xfrm>
            <a:off x="384175" y="328613"/>
            <a:ext cx="8226425" cy="966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Title</a:t>
            </a:r>
          </a:p>
        </p:txBody>
      </p:sp>
    </p:spTree>
    <p:extLst>
      <p:ext uri="{BB962C8B-B14F-4D97-AF65-F5344CB8AC3E}">
        <p14:creationId xmlns:p14="http://schemas.microsoft.com/office/powerpoint/2010/main" val="33785586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Leaf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35" t="6" r="-1" b="120"/>
          <a:stretch/>
        </p:blipFill>
        <p:spPr>
          <a:xfrm>
            <a:off x="-8016" y="-16042"/>
            <a:ext cx="6872713" cy="6874042"/>
          </a:xfrm>
          <a:prstGeom prst="rect">
            <a:avLst/>
          </a:prstGeom>
        </p:spPr>
      </p:pic>
      <p:sp>
        <p:nvSpPr>
          <p:cNvPr id="2" name="Title 1"/>
          <p:cNvSpPr>
            <a:spLocks noGrp="1"/>
          </p:cNvSpPr>
          <p:nvPr>
            <p:ph type="title"/>
          </p:nvPr>
        </p:nvSpPr>
        <p:spPr>
          <a:xfrm>
            <a:off x="5767137" y="1264203"/>
            <a:ext cx="2911642" cy="1379006"/>
          </a:xfrm>
        </p:spPr>
        <p:txBody>
          <a:bodyPr anchor="t" anchorCtr="0"/>
          <a:lstStyle>
            <a:lvl1pPr algn="l">
              <a:defRPr sz="4400" b="0" i="0" cap="none" baseline="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5767136" y="3185214"/>
            <a:ext cx="2911643" cy="765175"/>
          </a:xfrm>
        </p:spPr>
        <p:txBody>
          <a:bodyPr/>
          <a:lstStyle>
            <a:lvl1pPr marL="0" indent="0">
              <a:lnSpc>
                <a:spcPct val="100000"/>
              </a:lnSpc>
              <a:spcAft>
                <a:spcPts val="0"/>
              </a:spcAft>
              <a:buNone/>
              <a:defRPr sz="22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960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Rectangle 4"/>
          <p:cNvSpPr>
            <a:spLocks noChangeArrowheads="1"/>
          </p:cNvSpPr>
          <p:nvPr userDrawn="1"/>
        </p:nvSpPr>
        <p:spPr bwMode="auto">
          <a:xfrm>
            <a:off x="0" y="5810250"/>
            <a:ext cx="9144000" cy="1047750"/>
          </a:xfrm>
          <a:prstGeom prst="rect">
            <a:avLst/>
          </a:prstGeom>
          <a:solidFill>
            <a:schemeClr val="bg1"/>
          </a:solidFill>
          <a:ln w="9525">
            <a:noFill/>
            <a:miter lim="800000"/>
            <a:headEnd/>
            <a:tailEnd/>
          </a:ln>
        </p:spPr>
        <p:txBody>
          <a:bodyPr wrap="none" lIns="0" tIns="0" rIns="45720" bIns="0" anchor="ctr"/>
          <a:lstStyle/>
          <a:p>
            <a:endParaRPr lang="en-US" dirty="0"/>
          </a:p>
        </p:txBody>
      </p:sp>
      <p:sp>
        <p:nvSpPr>
          <p:cNvPr id="4" name="Slide Number Placeholder 47"/>
          <p:cNvSpPr>
            <a:spLocks noGrp="1"/>
          </p:cNvSpPr>
          <p:nvPr userDrawn="1">
            <p:ph type="sldNum" sz="quarter" idx="15"/>
          </p:nvPr>
        </p:nvSpPr>
        <p:spPr>
          <a:xfrm>
            <a:off x="6048377" y="6416143"/>
            <a:ext cx="568325" cy="136525"/>
          </a:xfrm>
          <a:noFill/>
        </p:spPr>
        <p:txBody>
          <a:bodyPr/>
          <a:lstStyle/>
          <a:p>
            <a:r>
              <a:rPr lang="en-US" dirty="0"/>
              <a:t>Page </a:t>
            </a:r>
            <a:fld id="{78A482F4-FEF4-42DB-BE3C-4FE8E800CA62}" type="slidenum">
              <a:rPr lang="en-US"/>
              <a:pPr/>
              <a:t>‹#›</a:t>
            </a:fld>
            <a:endParaRPr lang="en-US" dirty="0"/>
          </a:p>
        </p:txBody>
      </p:sp>
      <p:sp>
        <p:nvSpPr>
          <p:cNvPr id="5" name="Footer Placeholder 48"/>
          <p:cNvSpPr>
            <a:spLocks noGrp="1"/>
          </p:cNvSpPr>
          <p:nvPr userDrawn="1">
            <p:ph type="ftr" sz="quarter" idx="16"/>
          </p:nvPr>
        </p:nvSpPr>
        <p:spPr bwMode="auto">
          <a:xfrm>
            <a:off x="3652046" y="6416144"/>
            <a:ext cx="2281238" cy="136525"/>
          </a:xfrm>
          <a:noFill/>
          <a:ln>
            <a:miter lim="800000"/>
            <a:headEnd/>
            <a:tailEnd/>
          </a:ln>
        </p:spPr>
        <p:txBody>
          <a:bodyPr/>
          <a:lstStyle/>
          <a:p>
            <a:endParaRPr lang="en-US" dirty="0"/>
          </a:p>
        </p:txBody>
      </p:sp>
      <p:sp>
        <p:nvSpPr>
          <p:cNvPr id="6" name="Date Placeholder 46"/>
          <p:cNvSpPr>
            <a:spLocks noGrp="1"/>
          </p:cNvSpPr>
          <p:nvPr userDrawn="1">
            <p:ph type="dt" sz="half" idx="17"/>
          </p:nvPr>
        </p:nvSpPr>
        <p:spPr bwMode="auto">
          <a:xfrm>
            <a:off x="2616202" y="6416144"/>
            <a:ext cx="916781" cy="136525"/>
          </a:xfrm>
          <a:noFill/>
          <a:ln>
            <a:miter lim="800000"/>
            <a:headEnd/>
            <a:tailEnd/>
          </a:ln>
        </p:spPr>
        <p:txBody>
          <a:bodyPr numCol="1" compatLnSpc="1">
            <a:prstTxWarp prst="textNoShape">
              <a:avLst/>
            </a:prstTxWarp>
          </a:bodyPr>
          <a:lstStyle/>
          <a:p>
            <a:fld id="{A150CBA5-AA8F-4546-856E-CD778BAC128F}" type="datetime1">
              <a:rPr lang="en-US" smtClean="0">
                <a:ea typeface="ＭＳ Ｐゴシック" charset="-128"/>
              </a:rPr>
              <a:pPr/>
              <a:t>9/23/2020</a:t>
            </a:fld>
            <a:endParaRPr lang="en-US" dirty="0">
              <a:ea typeface="ＭＳ Ｐゴシック" charset="-128"/>
            </a:endParaRPr>
          </a:p>
        </p:txBody>
      </p:sp>
      <p:pic>
        <p:nvPicPr>
          <p:cNvPr id="7" name="Picture 27" descr="WM_logo_PPTSmall.png"/>
          <p:cNvPicPr>
            <a:picLocks noChangeAspect="1"/>
          </p:cNvPicPr>
          <p:nvPr userDrawn="1"/>
        </p:nvPicPr>
        <p:blipFill>
          <a:blip r:embed="rId2"/>
          <a:srcRect/>
          <a:stretch>
            <a:fillRect/>
          </a:stretch>
        </p:blipFill>
        <p:spPr bwMode="auto">
          <a:xfrm>
            <a:off x="0" y="6086475"/>
            <a:ext cx="1593850" cy="771525"/>
          </a:xfrm>
          <a:prstGeom prst="rect">
            <a:avLst/>
          </a:prstGeom>
          <a:noFill/>
          <a:ln w="9525">
            <a:noFill/>
            <a:miter lim="800000"/>
            <a:headEnd/>
            <a:tailEnd/>
          </a:ln>
        </p:spPr>
      </p:pic>
      <p:pic>
        <p:nvPicPr>
          <p:cNvPr id="8" name="Picture 7" descr="WM_tagline_1c-green_rgb.gif"/>
          <p:cNvPicPr>
            <a:picLocks noChangeAspect="1"/>
          </p:cNvPicPr>
          <p:nvPr userDrawn="1"/>
        </p:nvPicPr>
        <p:blipFill>
          <a:blip r:embed="rId3"/>
          <a:stretch>
            <a:fillRect/>
          </a:stretch>
        </p:blipFill>
        <p:spPr>
          <a:xfrm>
            <a:off x="7625762" y="6331281"/>
            <a:ext cx="1179576" cy="307648"/>
          </a:xfrm>
          <a:prstGeom prst="rect">
            <a:avLst/>
          </a:prstGeom>
          <a:noFill/>
          <a:ln>
            <a:noFill/>
          </a:ln>
        </p:spPr>
      </p:pic>
    </p:spTree>
    <p:extLst>
      <p:ext uri="{BB962C8B-B14F-4D97-AF65-F5344CB8AC3E}">
        <p14:creationId xmlns:p14="http://schemas.microsoft.com/office/powerpoint/2010/main" val="1268170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BAB06-B5ED-4AF5-AAF0-F3AC45A5FB16}" type="datetime1">
              <a:rPr lang="en-US"/>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4D06D-A7F8-4C37-AD89-6AFB69DBCEEC}" type="slidenum">
              <a:rPr/>
              <a:pPr/>
              <a:t>‹#›</a:t>
            </a:fld>
            <a:endParaRPr lang="en-US" dirty="0"/>
          </a:p>
        </p:txBody>
      </p:sp>
    </p:spTree>
    <p:extLst>
      <p:ext uri="{BB962C8B-B14F-4D97-AF65-F5344CB8AC3E}">
        <p14:creationId xmlns:p14="http://schemas.microsoft.com/office/powerpoint/2010/main" val="294078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8859503C-FC25-F944-B96F-F95A89C7DD61}" type="slidenum">
              <a:rPr lang="en-US" smtClean="0"/>
              <a:pPr/>
              <a:t>‹#›</a:t>
            </a:fld>
            <a:endParaRPr lang="en-US"/>
          </a:p>
        </p:txBody>
      </p:sp>
    </p:spTree>
    <p:extLst>
      <p:ext uri="{BB962C8B-B14F-4D97-AF65-F5344CB8AC3E}">
        <p14:creationId xmlns:p14="http://schemas.microsoft.com/office/powerpoint/2010/main" val="2120542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E5265A-BEE9-4041-941F-2FE01D1A6DE9}"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192A0-7A5B-4300-B709-63517E3DD830}" type="slidenum">
              <a:rPr lang="en-US" smtClean="0"/>
              <a:t>‹#›</a:t>
            </a:fld>
            <a:endParaRPr lang="en-US"/>
          </a:p>
        </p:txBody>
      </p:sp>
    </p:spTree>
    <p:extLst>
      <p:ext uri="{BB962C8B-B14F-4D97-AF65-F5344CB8AC3E}">
        <p14:creationId xmlns:p14="http://schemas.microsoft.com/office/powerpoint/2010/main" val="330368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8EDF5-6EB7-4E6D-ACB9-67A8BFC74A64}" type="slidenum">
              <a:rPr lang="en-US" smtClean="0"/>
              <a:t>‹#›</a:t>
            </a:fld>
            <a:endParaRPr lang="en-US"/>
          </a:p>
        </p:txBody>
      </p:sp>
    </p:spTree>
    <p:extLst>
      <p:ext uri="{BB962C8B-B14F-4D97-AF65-F5344CB8AC3E}">
        <p14:creationId xmlns:p14="http://schemas.microsoft.com/office/powerpoint/2010/main" val="477452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E5265A-BEE9-4041-941F-2FE01D1A6DE9}"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192A0-7A5B-4300-B709-63517E3DD830}" type="slidenum">
              <a:rPr lang="en-US" smtClean="0"/>
              <a:t>‹#›</a:t>
            </a:fld>
            <a:endParaRPr lang="en-US"/>
          </a:p>
        </p:txBody>
      </p:sp>
    </p:spTree>
    <p:extLst>
      <p:ext uri="{BB962C8B-B14F-4D97-AF65-F5344CB8AC3E}">
        <p14:creationId xmlns:p14="http://schemas.microsoft.com/office/powerpoint/2010/main" val="2172326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9/23/2020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253438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with Subtitle">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1546225"/>
            <a:ext cx="8229600" cy="4394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4" hasCustomPrompt="1"/>
          </p:nvPr>
        </p:nvSpPr>
        <p:spPr>
          <a:xfrm>
            <a:off x="381000" y="762000"/>
            <a:ext cx="8229600" cy="482600"/>
          </a:xfrm>
        </p:spPr>
        <p:txBody>
          <a:bodyPr/>
          <a:lstStyle>
            <a:lvl1pPr>
              <a:spcAft>
                <a:spcPts val="0"/>
              </a:spcAft>
              <a:defRPr sz="1800">
                <a:solidFill>
                  <a:srgbClr val="7AB800"/>
                </a:solidFill>
              </a:defRPr>
            </a:lvl1pPr>
          </a:lstStyle>
          <a:p>
            <a:pPr lvl="0"/>
            <a:r>
              <a:rPr lang="en-US" dirty="0"/>
              <a:t>Subtitle</a:t>
            </a:r>
          </a:p>
        </p:txBody>
      </p:sp>
      <p:sp>
        <p:nvSpPr>
          <p:cNvPr id="5" name="Rectangle 2"/>
          <p:cNvSpPr>
            <a:spLocks noGrp="1" noChangeArrowheads="1"/>
          </p:cNvSpPr>
          <p:nvPr>
            <p:ph type="title"/>
          </p:nvPr>
        </p:nvSpPr>
        <p:spPr bwMode="auto">
          <a:xfrm>
            <a:off x="384175" y="328613"/>
            <a:ext cx="8226425" cy="966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Title</a:t>
            </a:r>
          </a:p>
        </p:txBody>
      </p:sp>
    </p:spTree>
    <p:extLst>
      <p:ext uri="{BB962C8B-B14F-4D97-AF65-F5344CB8AC3E}">
        <p14:creationId xmlns:p14="http://schemas.microsoft.com/office/powerpoint/2010/main" val="360541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8EDF5-6EB7-4E6D-ACB9-67A8BFC74A64}" type="slidenum">
              <a:rPr lang="en-US" smtClean="0"/>
              <a:t>‹#›</a:t>
            </a:fld>
            <a:endParaRPr lang="en-US"/>
          </a:p>
        </p:txBody>
      </p:sp>
    </p:spTree>
    <p:extLst>
      <p:ext uri="{BB962C8B-B14F-4D97-AF65-F5344CB8AC3E}">
        <p14:creationId xmlns:p14="http://schemas.microsoft.com/office/powerpoint/2010/main" val="382033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8EDF5-6EB7-4E6D-ACB9-67A8BFC74A64}" type="slidenum">
              <a:rPr lang="en-US" smtClean="0"/>
              <a:t>‹#›</a:t>
            </a:fld>
            <a:endParaRPr lang="en-US"/>
          </a:p>
        </p:txBody>
      </p:sp>
    </p:spTree>
    <p:extLst>
      <p:ext uri="{BB962C8B-B14F-4D97-AF65-F5344CB8AC3E}">
        <p14:creationId xmlns:p14="http://schemas.microsoft.com/office/powerpoint/2010/main" val="204635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08EDF5-6EB7-4E6D-ACB9-67A8BFC74A64}" type="slidenum">
              <a:rPr lang="en-US" smtClean="0"/>
              <a:t>‹#›</a:t>
            </a:fld>
            <a:endParaRPr lang="en-US"/>
          </a:p>
        </p:txBody>
      </p:sp>
    </p:spTree>
    <p:extLst>
      <p:ext uri="{BB962C8B-B14F-4D97-AF65-F5344CB8AC3E}">
        <p14:creationId xmlns:p14="http://schemas.microsoft.com/office/powerpoint/2010/main" val="173390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08EDF5-6EB7-4E6D-ACB9-67A8BFC74A64}" type="slidenum">
              <a:rPr lang="en-US" smtClean="0"/>
              <a:t>‹#›</a:t>
            </a:fld>
            <a:endParaRPr lang="en-US"/>
          </a:p>
        </p:txBody>
      </p:sp>
    </p:spTree>
    <p:extLst>
      <p:ext uri="{BB962C8B-B14F-4D97-AF65-F5344CB8AC3E}">
        <p14:creationId xmlns:p14="http://schemas.microsoft.com/office/powerpoint/2010/main" val="299617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08EDF5-6EB7-4E6D-ACB9-67A8BFC74A64}" type="slidenum">
              <a:rPr lang="en-US" smtClean="0"/>
              <a:t>‹#›</a:t>
            </a:fld>
            <a:endParaRPr lang="en-US"/>
          </a:p>
        </p:txBody>
      </p:sp>
    </p:spTree>
    <p:extLst>
      <p:ext uri="{BB962C8B-B14F-4D97-AF65-F5344CB8AC3E}">
        <p14:creationId xmlns:p14="http://schemas.microsoft.com/office/powerpoint/2010/main" val="59681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8EDF5-6EB7-4E6D-ACB9-67A8BFC74A64}" type="slidenum">
              <a:rPr lang="en-US" smtClean="0"/>
              <a:t>‹#›</a:t>
            </a:fld>
            <a:endParaRPr lang="en-US"/>
          </a:p>
        </p:txBody>
      </p:sp>
    </p:spTree>
    <p:extLst>
      <p:ext uri="{BB962C8B-B14F-4D97-AF65-F5344CB8AC3E}">
        <p14:creationId xmlns:p14="http://schemas.microsoft.com/office/powerpoint/2010/main" val="321083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8EDF5-6EB7-4E6D-ACB9-67A8BFC74A64}" type="slidenum">
              <a:rPr lang="en-US" smtClean="0"/>
              <a:t>‹#›</a:t>
            </a:fld>
            <a:endParaRPr lang="en-US"/>
          </a:p>
        </p:txBody>
      </p:sp>
    </p:spTree>
    <p:extLst>
      <p:ext uri="{BB962C8B-B14F-4D97-AF65-F5344CB8AC3E}">
        <p14:creationId xmlns:p14="http://schemas.microsoft.com/office/powerpoint/2010/main" val="262104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gi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ags" Target="../tags/tag1.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8EDF5-6EB7-4E6D-ACB9-67A8BFC74A64}" type="slidenum">
              <a:rPr lang="en-US" smtClean="0"/>
              <a:t>‹#›</a:t>
            </a:fld>
            <a:endParaRPr lang="en-US"/>
          </a:p>
        </p:txBody>
      </p:sp>
    </p:spTree>
    <p:extLst>
      <p:ext uri="{BB962C8B-B14F-4D97-AF65-F5344CB8AC3E}">
        <p14:creationId xmlns:p14="http://schemas.microsoft.com/office/powerpoint/2010/main" val="232969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4"/>
          <p:cNvSpPr>
            <a:spLocks noGrp="1" noChangeArrowheads="1"/>
          </p:cNvSpPr>
          <p:nvPr>
            <p:ph type="body" idx="1"/>
          </p:nvPr>
        </p:nvSpPr>
        <p:spPr bwMode="auto">
          <a:xfrm>
            <a:off x="381000" y="1546225"/>
            <a:ext cx="8229600" cy="439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descr="WM_tagline_1c-green_rgb.gif"/>
          <p:cNvPicPr>
            <a:picLocks noChangeAspect="1"/>
          </p:cNvPicPr>
          <p:nvPr/>
        </p:nvPicPr>
        <p:blipFill>
          <a:blip r:embed="rId12" cstate="print"/>
          <a:stretch>
            <a:fillRect/>
          </a:stretch>
        </p:blipFill>
        <p:spPr>
          <a:xfrm>
            <a:off x="7625762" y="6331281"/>
            <a:ext cx="1179576" cy="307648"/>
          </a:xfrm>
          <a:prstGeom prst="rect">
            <a:avLst/>
          </a:prstGeom>
          <a:noFill/>
          <a:ln>
            <a:noFill/>
          </a:ln>
        </p:spPr>
      </p:pic>
      <p:pic>
        <p:nvPicPr>
          <p:cNvPr id="8" name="Picture 27" descr="WM_logo_PPTSmall.png"/>
          <p:cNvPicPr>
            <a:picLocks noChangeAspect="1"/>
          </p:cNvPicPr>
          <p:nvPr userDrawn="1">
            <p:custDataLst>
              <p:tags r:id="rId11"/>
            </p:custDataLst>
          </p:nvPr>
        </p:nvPicPr>
        <p:blipFill>
          <a:blip r:embed="rId13" cstate="print"/>
          <a:srcRect l="28685" t="10905" r="5080" b="41357"/>
          <a:stretch>
            <a:fillRect/>
          </a:stretch>
        </p:blipFill>
        <p:spPr bwMode="auto">
          <a:xfrm>
            <a:off x="317500" y="6419850"/>
            <a:ext cx="1055688" cy="368300"/>
          </a:xfrm>
          <a:prstGeom prst="rect">
            <a:avLst/>
          </a:prstGeom>
          <a:noFill/>
          <a:ln w="9525">
            <a:noFill/>
            <a:miter lim="800000"/>
            <a:headEnd/>
            <a:tailEnd/>
          </a:ln>
        </p:spPr>
      </p:pic>
      <p:sp>
        <p:nvSpPr>
          <p:cNvPr id="9" name="Slide Number Placeholder 5"/>
          <p:cNvSpPr txBox="1">
            <a:spLocks/>
          </p:cNvSpPr>
          <p:nvPr userDrawn="1"/>
        </p:nvSpPr>
        <p:spPr bwMode="auto">
          <a:xfrm>
            <a:off x="6048375" y="6711950"/>
            <a:ext cx="568325" cy="136525"/>
          </a:xfrm>
          <a:prstGeom prst="rect">
            <a:avLst/>
          </a:prstGeom>
          <a:noFill/>
          <a:ln w="9525">
            <a:noFill/>
            <a:miter lim="800000"/>
            <a:headEnd/>
            <a:tailEnd/>
          </a:ln>
        </p:spPr>
        <p:txBody>
          <a:bodyPr lIns="0" tIns="0" rIns="0" bIns="0" anchor="b"/>
          <a:lstStyle/>
          <a:p>
            <a:pPr algn="r" fontAlgn="base">
              <a:spcBef>
                <a:spcPct val="0"/>
              </a:spcBef>
              <a:spcAft>
                <a:spcPct val="0"/>
              </a:spcAft>
            </a:pPr>
            <a:r>
              <a:rPr lang="en-US" sz="800" dirty="0">
                <a:solidFill>
                  <a:srgbClr val="57584F"/>
                </a:solidFill>
              </a:rPr>
              <a:t>Page </a:t>
            </a:r>
            <a:fld id="{31ABA631-85D3-41D0-9ECE-B882AE46F594}" type="slidenum">
              <a:rPr lang="en-US" sz="800" smtClean="0">
                <a:solidFill>
                  <a:srgbClr val="57584F"/>
                </a:solidFill>
              </a:rPr>
              <a:pPr algn="r" fontAlgn="base">
                <a:spcBef>
                  <a:spcPct val="0"/>
                </a:spcBef>
                <a:spcAft>
                  <a:spcPct val="0"/>
                </a:spcAft>
              </a:pPr>
              <a:t>‹#›</a:t>
            </a:fld>
            <a:endParaRPr lang="en-US" sz="800" dirty="0">
              <a:solidFill>
                <a:srgbClr val="57584F"/>
              </a:solidFill>
            </a:endParaRPr>
          </a:p>
        </p:txBody>
      </p:sp>
      <p:sp>
        <p:nvSpPr>
          <p:cNvPr id="10" name="Footer Placeholder 10"/>
          <p:cNvSpPr txBox="1">
            <a:spLocks/>
          </p:cNvSpPr>
          <p:nvPr userDrawn="1"/>
        </p:nvSpPr>
        <p:spPr bwMode="auto">
          <a:xfrm>
            <a:off x="3651250" y="6707188"/>
            <a:ext cx="2281238" cy="142875"/>
          </a:xfrm>
          <a:prstGeom prst="rect">
            <a:avLst/>
          </a:prstGeom>
          <a:noFill/>
          <a:ln w="9525">
            <a:noFill/>
            <a:miter lim="800000"/>
            <a:headEnd/>
            <a:tailEnd/>
          </a:ln>
        </p:spPr>
        <p:txBody>
          <a:bodyPr lIns="0" tIns="0" rIns="0" bIns="0" anchor="b"/>
          <a:lstStyle/>
          <a:p>
            <a:pPr fontAlgn="base">
              <a:spcBef>
                <a:spcPct val="0"/>
              </a:spcBef>
              <a:spcAft>
                <a:spcPct val="0"/>
              </a:spcAft>
            </a:pPr>
            <a:r>
              <a:rPr lang="en-US" sz="900" dirty="0">
                <a:solidFill>
                  <a:srgbClr val="57584F"/>
                </a:solidFill>
              </a:rPr>
              <a:t>©2014 Waste Management</a:t>
            </a:r>
          </a:p>
        </p:txBody>
      </p:sp>
      <p:sp>
        <p:nvSpPr>
          <p:cNvPr id="11" name="Footer Placeholder 10"/>
          <p:cNvSpPr txBox="1">
            <a:spLocks/>
          </p:cNvSpPr>
          <p:nvPr userDrawn="1"/>
        </p:nvSpPr>
        <p:spPr bwMode="auto">
          <a:xfrm>
            <a:off x="3767137" y="6322255"/>
            <a:ext cx="2281238" cy="228600"/>
          </a:xfrm>
          <a:prstGeom prst="rect">
            <a:avLst/>
          </a:prstGeom>
          <a:noFill/>
          <a:ln w="9525">
            <a:noFill/>
            <a:miter lim="800000"/>
            <a:headEnd/>
            <a:tailEnd/>
          </a:ln>
        </p:spPr>
        <p:txBody>
          <a:bodyPr lIns="0" tIns="0" rIns="0" bIns="0" anchor="b"/>
          <a:lstStyle/>
          <a:p>
            <a:pPr fontAlgn="base">
              <a:spcBef>
                <a:spcPct val="0"/>
              </a:spcBef>
              <a:spcAft>
                <a:spcPct val="0"/>
              </a:spcAft>
            </a:pPr>
            <a:r>
              <a:rPr lang="en-US" sz="1200" b="1" i="1" dirty="0">
                <a:solidFill>
                  <a:srgbClr val="FF0000"/>
                </a:solidFill>
              </a:rPr>
              <a:t>CONFIDENTIAL</a:t>
            </a:r>
          </a:p>
        </p:txBody>
      </p:sp>
      <p:sp>
        <p:nvSpPr>
          <p:cNvPr id="13" name="Rectangle 2"/>
          <p:cNvSpPr>
            <a:spLocks noGrp="1" noChangeArrowheads="1"/>
          </p:cNvSpPr>
          <p:nvPr>
            <p:ph type="title"/>
          </p:nvPr>
        </p:nvSpPr>
        <p:spPr bwMode="auto">
          <a:xfrm>
            <a:off x="384175" y="328613"/>
            <a:ext cx="8226425" cy="966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Title</a:t>
            </a:r>
          </a:p>
        </p:txBody>
      </p:sp>
    </p:spTree>
    <p:extLst>
      <p:ext uri="{BB962C8B-B14F-4D97-AF65-F5344CB8AC3E}">
        <p14:creationId xmlns:p14="http://schemas.microsoft.com/office/powerpoint/2010/main" val="26732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72" r:id="rId4"/>
    <p:sldLayoutId id="2147483674" r:id="rId5"/>
    <p:sldLayoutId id="2147483675" r:id="rId6"/>
    <p:sldLayoutId id="2147483676" r:id="rId7"/>
    <p:sldLayoutId id="2147483677" r:id="rId8"/>
    <p:sldLayoutId id="2147483678" r:id="rId9"/>
  </p:sldLayoutIdLst>
  <p:hf hdr="0" ftr="0" dt="0"/>
  <p:txStyles>
    <p:titleStyle>
      <a:lvl1pPr algn="l" rtl="0" eaLnBrk="0" fontAlgn="base" hangingPunct="0">
        <a:lnSpc>
          <a:spcPct val="90000"/>
        </a:lnSpc>
        <a:spcBef>
          <a:spcPct val="0"/>
        </a:spcBef>
        <a:spcAft>
          <a:spcPct val="0"/>
        </a:spcAft>
        <a:defRPr sz="2000" b="0">
          <a:solidFill>
            <a:schemeClr val="tx2"/>
          </a:solidFill>
          <a:latin typeface="+mj-lt"/>
          <a:ea typeface="ＭＳ Ｐゴシック" charset="-128"/>
          <a:cs typeface="+mj-cs"/>
        </a:defRPr>
      </a:lvl1pPr>
      <a:lvl2pPr algn="l" rtl="0" eaLnBrk="0" fontAlgn="base" hangingPunct="0">
        <a:lnSpc>
          <a:spcPct val="90000"/>
        </a:lnSpc>
        <a:spcBef>
          <a:spcPct val="0"/>
        </a:spcBef>
        <a:spcAft>
          <a:spcPct val="0"/>
        </a:spcAft>
        <a:defRPr sz="3000">
          <a:solidFill>
            <a:schemeClr val="tx2"/>
          </a:solidFill>
          <a:latin typeface="Trebuchet MS" charset="0"/>
          <a:ea typeface="ＭＳ Ｐゴシック" charset="-128"/>
        </a:defRPr>
      </a:lvl2pPr>
      <a:lvl3pPr algn="l" rtl="0" eaLnBrk="0" fontAlgn="base" hangingPunct="0">
        <a:lnSpc>
          <a:spcPct val="90000"/>
        </a:lnSpc>
        <a:spcBef>
          <a:spcPct val="0"/>
        </a:spcBef>
        <a:spcAft>
          <a:spcPct val="0"/>
        </a:spcAft>
        <a:defRPr sz="3000">
          <a:solidFill>
            <a:schemeClr val="tx2"/>
          </a:solidFill>
          <a:latin typeface="Trebuchet MS" charset="0"/>
          <a:ea typeface="ＭＳ Ｐゴシック" charset="-128"/>
        </a:defRPr>
      </a:lvl3pPr>
      <a:lvl4pPr algn="l" rtl="0" eaLnBrk="0" fontAlgn="base" hangingPunct="0">
        <a:lnSpc>
          <a:spcPct val="90000"/>
        </a:lnSpc>
        <a:spcBef>
          <a:spcPct val="0"/>
        </a:spcBef>
        <a:spcAft>
          <a:spcPct val="0"/>
        </a:spcAft>
        <a:defRPr sz="3000">
          <a:solidFill>
            <a:schemeClr val="tx2"/>
          </a:solidFill>
          <a:latin typeface="Trebuchet MS" charset="0"/>
          <a:ea typeface="ＭＳ Ｐゴシック" charset="-128"/>
        </a:defRPr>
      </a:lvl4pPr>
      <a:lvl5pPr algn="l" rtl="0" eaLnBrk="0" fontAlgn="base" hangingPunct="0">
        <a:lnSpc>
          <a:spcPct val="90000"/>
        </a:lnSpc>
        <a:spcBef>
          <a:spcPct val="0"/>
        </a:spcBef>
        <a:spcAft>
          <a:spcPct val="0"/>
        </a:spcAft>
        <a:defRPr sz="3000">
          <a:solidFill>
            <a:schemeClr val="tx2"/>
          </a:solidFill>
          <a:latin typeface="Trebuchet MS" charset="0"/>
          <a:ea typeface="ＭＳ Ｐゴシック" charset="-128"/>
        </a:defRPr>
      </a:lvl5pPr>
      <a:lvl6pPr marL="457200" algn="l" rtl="0" fontAlgn="base">
        <a:spcBef>
          <a:spcPct val="0"/>
        </a:spcBef>
        <a:spcAft>
          <a:spcPct val="0"/>
        </a:spcAft>
        <a:defRPr sz="3000">
          <a:solidFill>
            <a:schemeClr val="tx2"/>
          </a:solidFill>
          <a:latin typeface="Trebuchet MS" charset="0"/>
        </a:defRPr>
      </a:lvl6pPr>
      <a:lvl7pPr marL="914400" algn="l" rtl="0" fontAlgn="base">
        <a:spcBef>
          <a:spcPct val="0"/>
        </a:spcBef>
        <a:spcAft>
          <a:spcPct val="0"/>
        </a:spcAft>
        <a:defRPr sz="3000">
          <a:solidFill>
            <a:schemeClr val="tx2"/>
          </a:solidFill>
          <a:latin typeface="Trebuchet MS" charset="0"/>
        </a:defRPr>
      </a:lvl7pPr>
      <a:lvl8pPr marL="1371600" algn="l" rtl="0" fontAlgn="base">
        <a:spcBef>
          <a:spcPct val="0"/>
        </a:spcBef>
        <a:spcAft>
          <a:spcPct val="0"/>
        </a:spcAft>
        <a:defRPr sz="3000">
          <a:solidFill>
            <a:schemeClr val="tx2"/>
          </a:solidFill>
          <a:latin typeface="Trebuchet MS" charset="0"/>
        </a:defRPr>
      </a:lvl8pPr>
      <a:lvl9pPr marL="1828800" algn="l" rtl="0" fontAlgn="base">
        <a:spcBef>
          <a:spcPct val="0"/>
        </a:spcBef>
        <a:spcAft>
          <a:spcPct val="0"/>
        </a:spcAft>
        <a:defRPr sz="3000">
          <a:solidFill>
            <a:schemeClr val="tx2"/>
          </a:solidFill>
          <a:latin typeface="Trebuchet MS" charset="0"/>
        </a:defRPr>
      </a:lvl9pPr>
    </p:titleStyle>
    <p:bodyStyle>
      <a:lvl1pPr algn="l" rtl="0" eaLnBrk="0" fontAlgn="base" hangingPunct="0">
        <a:spcBef>
          <a:spcPct val="0"/>
        </a:spcBef>
        <a:spcAft>
          <a:spcPts val="600"/>
        </a:spcAft>
        <a:buFont typeface="Trebuchet MS" charset="0"/>
        <a:defRPr sz="1400">
          <a:solidFill>
            <a:schemeClr val="tx1"/>
          </a:solidFill>
          <a:latin typeface="+mn-lt"/>
          <a:ea typeface="ＭＳ Ｐゴシック" charset="-128"/>
          <a:cs typeface="+mn-cs"/>
        </a:defRPr>
      </a:lvl1pPr>
      <a:lvl2pPr marL="228600" indent="-228600" algn="l" rtl="0" eaLnBrk="0" fontAlgn="base" hangingPunct="0">
        <a:spcBef>
          <a:spcPct val="0"/>
        </a:spcBef>
        <a:spcAft>
          <a:spcPts val="600"/>
        </a:spcAft>
        <a:buClr>
          <a:schemeClr val="accent2"/>
        </a:buClr>
        <a:buFont typeface="Trebuchet MS" charset="0"/>
        <a:buChar char="•"/>
        <a:defRPr sz="1400">
          <a:solidFill>
            <a:schemeClr val="tx1"/>
          </a:solidFill>
          <a:latin typeface="+mn-lt"/>
          <a:ea typeface="ＭＳ Ｐゴシック" charset="-128"/>
        </a:defRPr>
      </a:lvl2pPr>
      <a:lvl3pPr marL="406400" indent="-165100" algn="l" rtl="0" eaLnBrk="0" fontAlgn="base" hangingPunct="0">
        <a:spcBef>
          <a:spcPct val="0"/>
        </a:spcBef>
        <a:spcAft>
          <a:spcPts val="600"/>
        </a:spcAft>
        <a:buClr>
          <a:schemeClr val="accent2"/>
        </a:buClr>
        <a:buFont typeface="Trebuchet MS" charset="0"/>
        <a:buChar char="–"/>
        <a:defRPr sz="1400">
          <a:solidFill>
            <a:schemeClr val="tx1"/>
          </a:solidFill>
          <a:latin typeface="+mn-lt"/>
          <a:ea typeface="ＭＳ Ｐゴシック" charset="-128"/>
        </a:defRPr>
      </a:lvl3pPr>
      <a:lvl4pPr marL="571500" indent="-165100" algn="l" rtl="0" eaLnBrk="0" fontAlgn="base" hangingPunct="0">
        <a:spcBef>
          <a:spcPct val="0"/>
        </a:spcBef>
        <a:spcAft>
          <a:spcPts val="600"/>
        </a:spcAft>
        <a:buClr>
          <a:schemeClr val="accent2"/>
        </a:buClr>
        <a:buFont typeface="Trebuchet MS" charset="0"/>
        <a:buChar char="•"/>
        <a:defRPr sz="1400">
          <a:solidFill>
            <a:schemeClr val="tx1"/>
          </a:solidFill>
          <a:latin typeface="+mn-lt"/>
          <a:ea typeface="ＭＳ Ｐゴシック" charset="-128"/>
        </a:defRPr>
      </a:lvl4pPr>
      <a:lvl5pPr marL="749300" indent="-165100" algn="l" rtl="0" eaLnBrk="0" fontAlgn="base" hangingPunct="0">
        <a:spcBef>
          <a:spcPct val="0"/>
        </a:spcBef>
        <a:spcAft>
          <a:spcPts val="600"/>
        </a:spcAft>
        <a:buClr>
          <a:schemeClr val="accent2"/>
        </a:buClr>
        <a:buFont typeface="Trebuchet MS" charset="0"/>
        <a:buChar char="–"/>
        <a:defRPr sz="1400">
          <a:solidFill>
            <a:schemeClr val="tx1"/>
          </a:solidFill>
          <a:latin typeface="+mn-lt"/>
          <a:ea typeface="ＭＳ Ｐゴシック" charset="-128"/>
        </a:defRPr>
      </a:lvl5pPr>
      <a:lvl6pPr marL="22860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6pPr>
      <a:lvl7pPr marL="27432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7pPr>
      <a:lvl8pPr marL="32004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8pPr>
      <a:lvl9pPr marL="36576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381000" y="1546225"/>
            <a:ext cx="8229600" cy="439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1" name="Picture 17" descr="WM_tagline_1c-green_rgb.gif"/>
          <p:cNvPicPr>
            <a:picLocks noChangeAspect="1"/>
          </p:cNvPicPr>
          <p:nvPr/>
        </p:nvPicPr>
        <p:blipFill>
          <a:blip r:embed="rId4" cstate="print"/>
          <a:srcRect/>
          <a:stretch>
            <a:fillRect/>
          </a:stretch>
        </p:blipFill>
        <p:spPr bwMode="auto">
          <a:xfrm>
            <a:off x="7626350" y="6330950"/>
            <a:ext cx="1179513" cy="307975"/>
          </a:xfrm>
          <a:prstGeom prst="rect">
            <a:avLst/>
          </a:prstGeom>
          <a:noFill/>
          <a:ln w="9525">
            <a:noFill/>
            <a:miter lim="800000"/>
            <a:headEnd/>
            <a:tailEnd/>
          </a:ln>
        </p:spPr>
      </p:pic>
      <p:pic>
        <p:nvPicPr>
          <p:cNvPr id="8" name="Picture 27" descr="WM_logo_PPTSmall.png"/>
          <p:cNvPicPr>
            <a:picLocks noChangeAspect="1"/>
          </p:cNvPicPr>
          <p:nvPr userDrawn="1">
            <p:custDataLst>
              <p:tags r:id="rId3"/>
            </p:custDataLst>
          </p:nvPr>
        </p:nvPicPr>
        <p:blipFill>
          <a:blip r:embed="rId5" cstate="print"/>
          <a:srcRect l="28685" t="10905" r="5080" b="41357"/>
          <a:stretch>
            <a:fillRect/>
          </a:stretch>
        </p:blipFill>
        <p:spPr bwMode="auto">
          <a:xfrm>
            <a:off x="317500" y="6419850"/>
            <a:ext cx="1055688" cy="368300"/>
          </a:xfrm>
          <a:prstGeom prst="rect">
            <a:avLst/>
          </a:prstGeom>
          <a:noFill/>
          <a:ln w="9525">
            <a:noFill/>
            <a:miter lim="800000"/>
            <a:headEnd/>
            <a:tailEnd/>
          </a:ln>
        </p:spPr>
      </p:pic>
      <p:sp>
        <p:nvSpPr>
          <p:cNvPr id="9" name="Slide Number Placeholder 5"/>
          <p:cNvSpPr txBox="1">
            <a:spLocks/>
          </p:cNvSpPr>
          <p:nvPr userDrawn="1"/>
        </p:nvSpPr>
        <p:spPr bwMode="auto">
          <a:xfrm>
            <a:off x="6048375" y="6711950"/>
            <a:ext cx="568325" cy="136525"/>
          </a:xfrm>
          <a:prstGeom prst="rect">
            <a:avLst/>
          </a:prstGeom>
          <a:noFill/>
          <a:ln w="9525">
            <a:noFill/>
            <a:miter lim="800000"/>
            <a:headEnd/>
            <a:tailEnd/>
          </a:ln>
        </p:spPr>
        <p:txBody>
          <a:bodyPr lIns="0" tIns="0" rIns="0" bIns="0" anchor="b"/>
          <a:lstStyle/>
          <a:p>
            <a:pPr algn="r" fontAlgn="base">
              <a:spcBef>
                <a:spcPct val="0"/>
              </a:spcBef>
              <a:spcAft>
                <a:spcPct val="0"/>
              </a:spcAft>
            </a:pPr>
            <a:r>
              <a:rPr lang="en-US" sz="800" dirty="0">
                <a:solidFill>
                  <a:srgbClr val="57584F"/>
                </a:solidFill>
              </a:rPr>
              <a:t>Page </a:t>
            </a:r>
            <a:fld id="{31ABA631-85D3-41D0-9ECE-B882AE46F594}" type="slidenum">
              <a:rPr lang="en-US" sz="800" smtClean="0">
                <a:solidFill>
                  <a:srgbClr val="57584F"/>
                </a:solidFill>
              </a:rPr>
              <a:pPr algn="r" fontAlgn="base">
                <a:spcBef>
                  <a:spcPct val="0"/>
                </a:spcBef>
                <a:spcAft>
                  <a:spcPct val="0"/>
                </a:spcAft>
              </a:pPr>
              <a:t>‹#›</a:t>
            </a:fld>
            <a:endParaRPr lang="en-US" sz="800" dirty="0">
              <a:solidFill>
                <a:srgbClr val="57584F"/>
              </a:solidFill>
            </a:endParaRPr>
          </a:p>
        </p:txBody>
      </p:sp>
      <p:sp>
        <p:nvSpPr>
          <p:cNvPr id="10" name="Footer Placeholder 10"/>
          <p:cNvSpPr txBox="1">
            <a:spLocks/>
          </p:cNvSpPr>
          <p:nvPr userDrawn="1"/>
        </p:nvSpPr>
        <p:spPr bwMode="auto">
          <a:xfrm>
            <a:off x="3651250" y="6707188"/>
            <a:ext cx="2281238" cy="142875"/>
          </a:xfrm>
          <a:prstGeom prst="rect">
            <a:avLst/>
          </a:prstGeom>
          <a:noFill/>
          <a:ln w="9525">
            <a:noFill/>
            <a:miter lim="800000"/>
            <a:headEnd/>
            <a:tailEnd/>
          </a:ln>
        </p:spPr>
        <p:txBody>
          <a:bodyPr lIns="0" tIns="0" rIns="0" bIns="0" anchor="b"/>
          <a:lstStyle/>
          <a:p>
            <a:pPr fontAlgn="base">
              <a:spcBef>
                <a:spcPct val="0"/>
              </a:spcBef>
              <a:spcAft>
                <a:spcPct val="0"/>
              </a:spcAft>
            </a:pPr>
            <a:r>
              <a:rPr lang="en-US" sz="900" dirty="0">
                <a:solidFill>
                  <a:srgbClr val="57584F"/>
                </a:solidFill>
              </a:rPr>
              <a:t>©2014 Waste Management</a:t>
            </a:r>
          </a:p>
        </p:txBody>
      </p:sp>
      <p:sp>
        <p:nvSpPr>
          <p:cNvPr id="11" name="Footer Placeholder 10"/>
          <p:cNvSpPr txBox="1">
            <a:spLocks/>
          </p:cNvSpPr>
          <p:nvPr userDrawn="1"/>
        </p:nvSpPr>
        <p:spPr bwMode="auto">
          <a:xfrm>
            <a:off x="3767137" y="6322255"/>
            <a:ext cx="2281238" cy="228600"/>
          </a:xfrm>
          <a:prstGeom prst="rect">
            <a:avLst/>
          </a:prstGeom>
          <a:noFill/>
          <a:ln w="9525">
            <a:noFill/>
            <a:miter lim="800000"/>
            <a:headEnd/>
            <a:tailEnd/>
          </a:ln>
        </p:spPr>
        <p:txBody>
          <a:bodyPr lIns="0" tIns="0" rIns="0" bIns="0" anchor="b"/>
          <a:lstStyle/>
          <a:p>
            <a:pPr fontAlgn="base">
              <a:spcBef>
                <a:spcPct val="0"/>
              </a:spcBef>
              <a:spcAft>
                <a:spcPct val="0"/>
              </a:spcAft>
            </a:pPr>
            <a:r>
              <a:rPr lang="en-US" sz="1200" b="1" i="1" dirty="0">
                <a:solidFill>
                  <a:srgbClr val="FF0000"/>
                </a:solidFill>
              </a:rPr>
              <a:t>CONFIDENTIAL</a:t>
            </a:r>
          </a:p>
        </p:txBody>
      </p:sp>
      <p:sp>
        <p:nvSpPr>
          <p:cNvPr id="13" name="Rectangle 2"/>
          <p:cNvSpPr>
            <a:spLocks noGrp="1" noChangeArrowheads="1"/>
          </p:cNvSpPr>
          <p:nvPr>
            <p:ph type="title"/>
          </p:nvPr>
        </p:nvSpPr>
        <p:spPr bwMode="auto">
          <a:xfrm>
            <a:off x="384175" y="328613"/>
            <a:ext cx="8226425" cy="966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Title</a:t>
            </a:r>
          </a:p>
        </p:txBody>
      </p:sp>
    </p:spTree>
    <p:extLst>
      <p:ext uri="{BB962C8B-B14F-4D97-AF65-F5344CB8AC3E}">
        <p14:creationId xmlns:p14="http://schemas.microsoft.com/office/powerpoint/2010/main" val="4015564307"/>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rtl="0" eaLnBrk="0" fontAlgn="base" hangingPunct="0">
        <a:lnSpc>
          <a:spcPct val="90000"/>
        </a:lnSpc>
        <a:spcBef>
          <a:spcPct val="0"/>
        </a:spcBef>
        <a:spcAft>
          <a:spcPct val="0"/>
        </a:spcAft>
        <a:defRPr sz="2000" b="0">
          <a:solidFill>
            <a:schemeClr val="tx2"/>
          </a:solidFill>
          <a:latin typeface="+mj-lt"/>
          <a:ea typeface="ＭＳ Ｐゴシック" charset="-128"/>
          <a:cs typeface="ＭＳ Ｐゴシック"/>
        </a:defRPr>
      </a:lvl1pPr>
      <a:lvl2pPr algn="l" rtl="0" eaLnBrk="0" fontAlgn="base" hangingPunct="0">
        <a:lnSpc>
          <a:spcPct val="90000"/>
        </a:lnSpc>
        <a:spcBef>
          <a:spcPct val="0"/>
        </a:spcBef>
        <a:spcAft>
          <a:spcPct val="0"/>
        </a:spcAft>
        <a:defRPr sz="3000">
          <a:solidFill>
            <a:schemeClr val="tx2"/>
          </a:solidFill>
          <a:latin typeface="Trebuchet MS" charset="0"/>
          <a:ea typeface="ＭＳ Ｐゴシック" charset="-128"/>
          <a:cs typeface="ＭＳ Ｐゴシック"/>
        </a:defRPr>
      </a:lvl2pPr>
      <a:lvl3pPr algn="l" rtl="0" eaLnBrk="0" fontAlgn="base" hangingPunct="0">
        <a:lnSpc>
          <a:spcPct val="90000"/>
        </a:lnSpc>
        <a:spcBef>
          <a:spcPct val="0"/>
        </a:spcBef>
        <a:spcAft>
          <a:spcPct val="0"/>
        </a:spcAft>
        <a:defRPr sz="3000">
          <a:solidFill>
            <a:schemeClr val="tx2"/>
          </a:solidFill>
          <a:latin typeface="Trebuchet MS" charset="0"/>
          <a:ea typeface="ＭＳ Ｐゴシック" charset="-128"/>
          <a:cs typeface="ＭＳ Ｐゴシック"/>
        </a:defRPr>
      </a:lvl3pPr>
      <a:lvl4pPr algn="l" rtl="0" eaLnBrk="0" fontAlgn="base" hangingPunct="0">
        <a:lnSpc>
          <a:spcPct val="90000"/>
        </a:lnSpc>
        <a:spcBef>
          <a:spcPct val="0"/>
        </a:spcBef>
        <a:spcAft>
          <a:spcPct val="0"/>
        </a:spcAft>
        <a:defRPr sz="3000">
          <a:solidFill>
            <a:schemeClr val="tx2"/>
          </a:solidFill>
          <a:latin typeface="Trebuchet MS" charset="0"/>
          <a:ea typeface="ＭＳ Ｐゴシック" charset="-128"/>
          <a:cs typeface="ＭＳ Ｐゴシック"/>
        </a:defRPr>
      </a:lvl4pPr>
      <a:lvl5pPr algn="l" rtl="0" eaLnBrk="0" fontAlgn="base" hangingPunct="0">
        <a:lnSpc>
          <a:spcPct val="90000"/>
        </a:lnSpc>
        <a:spcBef>
          <a:spcPct val="0"/>
        </a:spcBef>
        <a:spcAft>
          <a:spcPct val="0"/>
        </a:spcAft>
        <a:defRPr sz="3000">
          <a:solidFill>
            <a:schemeClr val="tx2"/>
          </a:solidFill>
          <a:latin typeface="Trebuchet MS" charset="0"/>
          <a:ea typeface="ＭＳ Ｐゴシック" charset="-128"/>
          <a:cs typeface="ＭＳ Ｐゴシック"/>
        </a:defRPr>
      </a:lvl5pPr>
      <a:lvl6pPr marL="457200" algn="l" rtl="0" fontAlgn="base">
        <a:spcBef>
          <a:spcPct val="0"/>
        </a:spcBef>
        <a:spcAft>
          <a:spcPct val="0"/>
        </a:spcAft>
        <a:defRPr sz="3000">
          <a:solidFill>
            <a:schemeClr val="tx2"/>
          </a:solidFill>
          <a:latin typeface="Trebuchet MS" charset="0"/>
        </a:defRPr>
      </a:lvl6pPr>
      <a:lvl7pPr marL="914400" algn="l" rtl="0" fontAlgn="base">
        <a:spcBef>
          <a:spcPct val="0"/>
        </a:spcBef>
        <a:spcAft>
          <a:spcPct val="0"/>
        </a:spcAft>
        <a:defRPr sz="3000">
          <a:solidFill>
            <a:schemeClr val="tx2"/>
          </a:solidFill>
          <a:latin typeface="Trebuchet MS" charset="0"/>
        </a:defRPr>
      </a:lvl7pPr>
      <a:lvl8pPr marL="1371600" algn="l" rtl="0" fontAlgn="base">
        <a:spcBef>
          <a:spcPct val="0"/>
        </a:spcBef>
        <a:spcAft>
          <a:spcPct val="0"/>
        </a:spcAft>
        <a:defRPr sz="3000">
          <a:solidFill>
            <a:schemeClr val="tx2"/>
          </a:solidFill>
          <a:latin typeface="Trebuchet MS" charset="0"/>
        </a:defRPr>
      </a:lvl8pPr>
      <a:lvl9pPr marL="1828800" algn="l" rtl="0" fontAlgn="base">
        <a:spcBef>
          <a:spcPct val="0"/>
        </a:spcBef>
        <a:spcAft>
          <a:spcPct val="0"/>
        </a:spcAft>
        <a:defRPr sz="3000">
          <a:solidFill>
            <a:schemeClr val="tx2"/>
          </a:solidFill>
          <a:latin typeface="Trebuchet MS" charset="0"/>
        </a:defRPr>
      </a:lvl9pPr>
    </p:titleStyle>
    <p:bodyStyle>
      <a:lvl1pPr algn="l" rtl="0" eaLnBrk="0" fontAlgn="base" hangingPunct="0">
        <a:spcBef>
          <a:spcPct val="0"/>
        </a:spcBef>
        <a:spcAft>
          <a:spcPts val="600"/>
        </a:spcAft>
        <a:buFont typeface="Trebuchet MS" pitchFamily="34" charset="0"/>
        <a:defRPr sz="1400">
          <a:solidFill>
            <a:schemeClr val="tx1"/>
          </a:solidFill>
          <a:latin typeface="+mn-lt"/>
          <a:ea typeface="ＭＳ Ｐゴシック" charset="-128"/>
          <a:cs typeface="ＭＳ Ｐゴシック"/>
        </a:defRPr>
      </a:lvl1pPr>
      <a:lvl2pPr marL="228600" indent="-228600" algn="l" rtl="0" eaLnBrk="0" fontAlgn="base" hangingPunct="0">
        <a:spcBef>
          <a:spcPct val="0"/>
        </a:spcBef>
        <a:spcAft>
          <a:spcPts val="600"/>
        </a:spcAft>
        <a:buClr>
          <a:schemeClr val="accent2"/>
        </a:buClr>
        <a:buFont typeface="Trebuchet MS" pitchFamily="34" charset="0"/>
        <a:buChar char="•"/>
        <a:defRPr sz="1400">
          <a:solidFill>
            <a:schemeClr val="tx1"/>
          </a:solidFill>
          <a:latin typeface="+mn-lt"/>
          <a:ea typeface="ＭＳ Ｐゴシック" charset="-128"/>
          <a:cs typeface="ＭＳ Ｐゴシック"/>
        </a:defRPr>
      </a:lvl2pPr>
      <a:lvl3pPr marL="406400" indent="-165100" algn="l" rtl="0" eaLnBrk="0" fontAlgn="base" hangingPunct="0">
        <a:spcBef>
          <a:spcPct val="0"/>
        </a:spcBef>
        <a:spcAft>
          <a:spcPts val="600"/>
        </a:spcAft>
        <a:buClr>
          <a:schemeClr val="accent2"/>
        </a:buClr>
        <a:buFont typeface="Trebuchet MS" pitchFamily="34" charset="0"/>
        <a:buChar char="–"/>
        <a:defRPr sz="1400">
          <a:solidFill>
            <a:schemeClr val="tx1"/>
          </a:solidFill>
          <a:latin typeface="+mn-lt"/>
          <a:ea typeface="ＭＳ Ｐゴシック" charset="-128"/>
          <a:cs typeface="ＭＳ Ｐゴシック"/>
        </a:defRPr>
      </a:lvl3pPr>
      <a:lvl4pPr marL="571500" indent="-165100" algn="l" rtl="0" eaLnBrk="0" fontAlgn="base" hangingPunct="0">
        <a:spcBef>
          <a:spcPct val="0"/>
        </a:spcBef>
        <a:spcAft>
          <a:spcPts val="600"/>
        </a:spcAft>
        <a:buClr>
          <a:schemeClr val="accent2"/>
        </a:buClr>
        <a:buFont typeface="Trebuchet MS" pitchFamily="34" charset="0"/>
        <a:buChar char="•"/>
        <a:defRPr sz="1400">
          <a:solidFill>
            <a:schemeClr val="tx1"/>
          </a:solidFill>
          <a:latin typeface="+mn-lt"/>
          <a:ea typeface="ＭＳ Ｐゴシック" charset="-128"/>
          <a:cs typeface="ＭＳ Ｐゴシック"/>
        </a:defRPr>
      </a:lvl4pPr>
      <a:lvl5pPr marL="749300" indent="-165100" algn="l" rtl="0" eaLnBrk="0" fontAlgn="base" hangingPunct="0">
        <a:spcBef>
          <a:spcPct val="0"/>
        </a:spcBef>
        <a:spcAft>
          <a:spcPts val="600"/>
        </a:spcAft>
        <a:buClr>
          <a:schemeClr val="accent2"/>
        </a:buClr>
        <a:buFont typeface="Trebuchet MS" pitchFamily="34" charset="0"/>
        <a:buChar char="–"/>
        <a:defRPr sz="1400">
          <a:solidFill>
            <a:schemeClr val="tx1"/>
          </a:solidFill>
          <a:latin typeface="+mn-lt"/>
          <a:ea typeface="ＭＳ Ｐゴシック" charset="-128"/>
          <a:cs typeface="ＭＳ Ｐゴシック"/>
        </a:defRPr>
      </a:lvl5pPr>
      <a:lvl6pPr marL="22860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6pPr>
      <a:lvl7pPr marL="27432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7pPr>
      <a:lvl8pPr marL="32004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8pPr>
      <a:lvl9pPr marL="36576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30.emf"/><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4.emf"/><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8.png"/><Relationship Id="rId5" Type="http://schemas.openxmlformats.org/officeDocument/2006/relationships/diagramQuickStyle" Target="../diagrams/quickStyle2.xml"/><Relationship Id="rId10" Type="http://schemas.openxmlformats.org/officeDocument/2006/relationships/image" Target="../media/image40.png"/><Relationship Id="rId4" Type="http://schemas.openxmlformats.org/officeDocument/2006/relationships/diagramLayout" Target="../diagrams/layout2.xml"/><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43600" y="304800"/>
            <a:ext cx="2971800" cy="3855720"/>
          </a:xfrm>
        </p:spPr>
        <p:txBody>
          <a:bodyPr>
            <a:noAutofit/>
          </a:bodyPr>
          <a:lstStyle/>
          <a:p>
            <a:r>
              <a:rPr lang="en-US" sz="2800" b="1" dirty="0">
                <a:solidFill>
                  <a:srgbClr val="006600"/>
                </a:solidFill>
                <a:latin typeface="Calibri" panose="020F0502020204030204" pitchFamily="34" charset="0"/>
              </a:rPr>
              <a:t>Sustainable Materials Management:</a:t>
            </a:r>
            <a:br>
              <a:rPr lang="en-US" sz="2800" b="1" dirty="0">
                <a:solidFill>
                  <a:srgbClr val="006600"/>
                </a:solidFill>
                <a:latin typeface="Calibri" panose="020F0502020204030204" pitchFamily="34" charset="0"/>
              </a:rPr>
            </a:br>
            <a:r>
              <a:rPr lang="en-US" sz="2800" b="1" dirty="0">
                <a:solidFill>
                  <a:srgbClr val="006600"/>
                </a:solidFill>
                <a:latin typeface="Calibri" panose="020F0502020204030204" pitchFamily="34" charset="0"/>
              </a:rPr>
              <a:t/>
            </a:r>
            <a:br>
              <a:rPr lang="en-US" sz="2800" b="1" dirty="0">
                <a:solidFill>
                  <a:srgbClr val="006600"/>
                </a:solidFill>
                <a:latin typeface="Calibri" panose="020F0502020204030204" pitchFamily="34" charset="0"/>
              </a:rPr>
            </a:br>
            <a:r>
              <a:rPr lang="en-US" sz="2800" i="1" dirty="0">
                <a:solidFill>
                  <a:srgbClr val="006600"/>
                </a:solidFill>
                <a:latin typeface="Calibri" panose="020F0502020204030204" pitchFamily="34" charset="0"/>
              </a:rPr>
              <a:t>Using Lifecycle Thinking for Strategic Goal Setting</a:t>
            </a:r>
            <a:endParaRPr lang="en-US" sz="2800" dirty="0">
              <a:solidFill>
                <a:srgbClr val="00704C"/>
              </a:solidFill>
              <a:latin typeface="Calibri" panose="020F0502020204030204" pitchFamily="34" charset="0"/>
            </a:endParaRPr>
          </a:p>
        </p:txBody>
      </p:sp>
      <p:sp>
        <p:nvSpPr>
          <p:cNvPr id="3" name="Text Placeholder 2"/>
          <p:cNvSpPr>
            <a:spLocks noGrp="1"/>
          </p:cNvSpPr>
          <p:nvPr>
            <p:ph type="body" sz="quarter" idx="1"/>
          </p:nvPr>
        </p:nvSpPr>
        <p:spPr>
          <a:xfrm>
            <a:off x="5932062" y="3903184"/>
            <a:ext cx="3023938" cy="1278416"/>
          </a:xfrm>
        </p:spPr>
        <p:txBody>
          <a:bodyPr>
            <a:normAutofit/>
          </a:bodyPr>
          <a:lstStyle/>
          <a:p>
            <a:r>
              <a:rPr lang="en-US" sz="2000" b="1" dirty="0">
                <a:latin typeface="Calibri" panose="020F0502020204030204" pitchFamily="34" charset="0"/>
              </a:rPr>
              <a:t>WDOE</a:t>
            </a:r>
          </a:p>
          <a:p>
            <a:r>
              <a:rPr lang="en-US" sz="2000" b="1" dirty="0">
                <a:latin typeface="Calibri" panose="020F0502020204030204" pitchFamily="34" charset="0"/>
              </a:rPr>
              <a:t>October 4, 2017</a:t>
            </a:r>
          </a:p>
          <a:p>
            <a:endParaRPr lang="en-US" sz="2000" dirty="0">
              <a:latin typeface="Calibri" panose="020F0502020204030204" pitchFamily="34" charset="0"/>
            </a:endParaRPr>
          </a:p>
        </p:txBody>
      </p:sp>
    </p:spTree>
    <p:extLst>
      <p:ext uri="{BB962C8B-B14F-4D97-AF65-F5344CB8AC3E}">
        <p14:creationId xmlns:p14="http://schemas.microsoft.com/office/powerpoint/2010/main" val="3190165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17" y="229661"/>
            <a:ext cx="7886700" cy="498474"/>
          </a:xfrm>
        </p:spPr>
        <p:txBody>
          <a:bodyPr>
            <a:normAutofit/>
          </a:bodyPr>
          <a:lstStyle/>
          <a:p>
            <a:r>
              <a:rPr lang="en-US" sz="3200" dirty="0">
                <a:latin typeface="Calibri Light" panose="020F0302020204030204" pitchFamily="34" charset="0"/>
              </a:rPr>
              <a:t>Limits to Weight Based Recovery Goals</a:t>
            </a:r>
          </a:p>
        </p:txBody>
      </p:sp>
      <p:sp>
        <p:nvSpPr>
          <p:cNvPr id="3" name="Rectangle: Rounded Corners 2"/>
          <p:cNvSpPr/>
          <p:nvPr/>
        </p:nvSpPr>
        <p:spPr>
          <a:xfrm>
            <a:off x="381000" y="1075266"/>
            <a:ext cx="8229600" cy="4487334"/>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600"/>
              </a:spcAft>
              <a:buFont typeface="+mj-lt"/>
              <a:buAutoNum type="arabicPeriod"/>
            </a:pPr>
            <a:r>
              <a:rPr lang="en-US" sz="2400" dirty="0">
                <a:solidFill>
                  <a:schemeClr val="tx1"/>
                </a:solidFill>
                <a:cs typeface="Arial" pitchFamily="34" charset="0"/>
              </a:rPr>
              <a:t>All recovery is the same (recycling = composting = energy recovery*)</a:t>
            </a:r>
          </a:p>
          <a:p>
            <a:pPr marL="457200" indent="-457200">
              <a:spcAft>
                <a:spcPts val="600"/>
              </a:spcAft>
              <a:buFont typeface="+mj-lt"/>
              <a:buAutoNum type="arabicPeriod"/>
            </a:pPr>
            <a:r>
              <a:rPr lang="en-US" sz="2400" dirty="0">
                <a:solidFill>
                  <a:schemeClr val="tx1"/>
                </a:solidFill>
                <a:cs typeface="Arial" pitchFamily="34" charset="0"/>
              </a:rPr>
              <a:t>All materials are the same (aluminum = yard debris)</a:t>
            </a:r>
          </a:p>
          <a:p>
            <a:pPr marL="457200" indent="-457200">
              <a:spcAft>
                <a:spcPts val="600"/>
              </a:spcAft>
              <a:buFont typeface="+mj-lt"/>
              <a:buAutoNum type="arabicPeriod"/>
            </a:pPr>
            <a:r>
              <a:rPr lang="en-US" sz="2400" dirty="0">
                <a:solidFill>
                  <a:schemeClr val="tx1"/>
                </a:solidFill>
                <a:cs typeface="Arial" pitchFamily="34" charset="0"/>
              </a:rPr>
              <a:t>All end-markets are the same (glass to bottles = glass to roadbed)</a:t>
            </a:r>
          </a:p>
          <a:p>
            <a:pPr marL="457200" indent="-457200">
              <a:spcAft>
                <a:spcPts val="600"/>
              </a:spcAft>
              <a:buFont typeface="+mj-lt"/>
              <a:buAutoNum type="arabicPeriod"/>
            </a:pPr>
            <a:r>
              <a:rPr lang="en-US" sz="2400" dirty="0">
                <a:solidFill>
                  <a:schemeClr val="tx1"/>
                </a:solidFill>
                <a:cs typeface="Arial" pitchFamily="34" charset="0"/>
              </a:rPr>
              <a:t>Encourages “recovery for the sake of recovery”</a:t>
            </a:r>
          </a:p>
          <a:p>
            <a:pPr marL="457200" indent="-457200">
              <a:spcAft>
                <a:spcPts val="600"/>
              </a:spcAft>
              <a:buFont typeface="+mj-lt"/>
              <a:buAutoNum type="arabicPeriod"/>
            </a:pPr>
            <a:r>
              <a:rPr lang="en-US" sz="2400" dirty="0">
                <a:solidFill>
                  <a:schemeClr val="tx1"/>
                </a:solidFill>
                <a:cs typeface="Arial" pitchFamily="34" charset="0"/>
              </a:rPr>
              <a:t>Some energy recovery is excluded</a:t>
            </a:r>
          </a:p>
          <a:p>
            <a:pPr marL="457200" indent="-457200">
              <a:spcAft>
                <a:spcPts val="600"/>
              </a:spcAft>
              <a:buFont typeface="+mj-lt"/>
              <a:buAutoNum type="arabicPeriod"/>
            </a:pPr>
            <a:r>
              <a:rPr lang="en-US" sz="2400" dirty="0">
                <a:solidFill>
                  <a:schemeClr val="tx1"/>
                </a:solidFill>
                <a:cs typeface="Arial" pitchFamily="34" charset="0"/>
              </a:rPr>
              <a:t>Does nothing to move up the hierarchy, no value to reduction or broader lifecycle thinking.</a:t>
            </a:r>
            <a:endParaRPr lang="en-US" sz="2400" dirty="0">
              <a:solidFill>
                <a:schemeClr val="tx1"/>
              </a:solidFill>
            </a:endParaRPr>
          </a:p>
        </p:txBody>
      </p:sp>
      <p:sp>
        <p:nvSpPr>
          <p:cNvPr id="4" name="TextBox 3"/>
          <p:cNvSpPr txBox="1"/>
          <p:nvPr/>
        </p:nvSpPr>
        <p:spPr>
          <a:xfrm>
            <a:off x="1143000" y="5486400"/>
            <a:ext cx="6934200" cy="457200"/>
          </a:xfrm>
          <a:prstGeom prst="rect">
            <a:avLst/>
          </a:prstGeom>
          <a:noFill/>
        </p:spPr>
        <p:txBody>
          <a:bodyPr wrap="square" lIns="0" tIns="0" rIns="0" bIns="0" rtlCol="0">
            <a:noAutofit/>
          </a:bodyPr>
          <a:lstStyle/>
          <a:p>
            <a:pPr>
              <a:lnSpc>
                <a:spcPct val="90000"/>
              </a:lnSpc>
            </a:pPr>
            <a:r>
              <a:rPr lang="en-US" sz="2000" dirty="0">
                <a:latin typeface="Trebuchet MS" pitchFamily="34" charset="0"/>
                <a:cs typeface="Arial" pitchFamily="34" charset="0"/>
              </a:rPr>
              <a:t>* </a:t>
            </a:r>
            <a:r>
              <a:rPr lang="en-US" sz="1400" i="1" dirty="0">
                <a:latin typeface="Trebuchet MS" pitchFamily="34" charset="0"/>
                <a:cs typeface="Arial" pitchFamily="34" charset="0"/>
              </a:rPr>
              <a:t>For illustrative  purposes.  States count energy recovery differently.</a:t>
            </a:r>
          </a:p>
        </p:txBody>
      </p:sp>
    </p:spTree>
    <p:extLst>
      <p:ext uri="{BB962C8B-B14F-4D97-AF65-F5344CB8AC3E}">
        <p14:creationId xmlns:p14="http://schemas.microsoft.com/office/powerpoint/2010/main" val="428104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33" y="152400"/>
            <a:ext cx="7095068" cy="745067"/>
          </a:xfrm>
        </p:spPr>
        <p:txBody>
          <a:bodyPr>
            <a:normAutofit/>
          </a:bodyPr>
          <a:lstStyle/>
          <a:p>
            <a:pPr algn="ctr"/>
            <a:r>
              <a:rPr lang="en-US" sz="3200" dirty="0">
                <a:solidFill>
                  <a:srgbClr val="92D050"/>
                </a:solidFill>
                <a:latin typeface="Calibri Light" panose="020F0302020204030204" pitchFamily="34" charset="0"/>
              </a:rPr>
              <a:t>Weight based recovery measurement</a:t>
            </a:r>
          </a:p>
        </p:txBody>
      </p:sp>
      <p:pic>
        <p:nvPicPr>
          <p:cNvPr id="5122" name="Picture 2" descr="http://oregonrecyclers.org/sites/oregonrecyclers.org/files/images/blog/de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7314" y="5165999"/>
            <a:ext cx="359924" cy="8359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p:cNvGraphicFramePr/>
          <p:nvPr>
            <p:extLst/>
          </p:nvPr>
        </p:nvGraphicFramePr>
        <p:xfrm>
          <a:off x="819150" y="819150"/>
          <a:ext cx="7315199" cy="5250095"/>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252210"/>
            <a:ext cx="1030432" cy="453390"/>
          </a:xfrm>
          <a:prstGeom prst="rect">
            <a:avLst/>
          </a:prstGeom>
        </p:spPr>
      </p:pic>
      <p:sp>
        <p:nvSpPr>
          <p:cNvPr id="6" name="TextBox 5"/>
          <p:cNvSpPr txBox="1"/>
          <p:nvPr/>
        </p:nvSpPr>
        <p:spPr>
          <a:xfrm>
            <a:off x="0" y="2667000"/>
            <a:ext cx="1066800" cy="381000"/>
          </a:xfrm>
          <a:prstGeom prst="rect">
            <a:avLst/>
          </a:prstGeom>
          <a:noFill/>
        </p:spPr>
        <p:txBody>
          <a:bodyPr wrap="square" lIns="0" tIns="0" rIns="0" bIns="0" rtlCol="0">
            <a:noAutofit/>
          </a:bodyPr>
          <a:lstStyle/>
          <a:p>
            <a:pPr algn="ctr">
              <a:lnSpc>
                <a:spcPct val="90000"/>
              </a:lnSpc>
            </a:pPr>
            <a:r>
              <a:rPr lang="en-US" sz="2000" dirty="0">
                <a:solidFill>
                  <a:srgbClr val="92D050"/>
                </a:solidFill>
              </a:rPr>
              <a:t>Tons</a:t>
            </a:r>
            <a:endParaRPr lang="en-US" sz="2000" dirty="0">
              <a:latin typeface="Trebuchet MS" pitchFamily="34" charset="0"/>
              <a:cs typeface="Arial" pitchFamily="34" charset="0"/>
            </a:endParaRPr>
          </a:p>
        </p:txBody>
      </p:sp>
    </p:spTree>
    <p:extLst>
      <p:ext uri="{BB962C8B-B14F-4D97-AF65-F5344CB8AC3E}">
        <p14:creationId xmlns:p14="http://schemas.microsoft.com/office/powerpoint/2010/main" val="140886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p:cNvGraphicFramePr/>
          <p:nvPr>
            <p:extLst/>
          </p:nvPr>
        </p:nvGraphicFramePr>
        <p:xfrm>
          <a:off x="914400" y="762000"/>
          <a:ext cx="7620000" cy="53364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397" y="0"/>
            <a:ext cx="8991600" cy="584775"/>
          </a:xfrm>
          <a:prstGeom prst="rect">
            <a:avLst/>
          </a:prstGeom>
          <a:noFill/>
        </p:spPr>
        <p:txBody>
          <a:bodyPr wrap="square" rtlCol="0">
            <a:spAutoFit/>
          </a:bodyPr>
          <a:lstStyle/>
          <a:p>
            <a:r>
              <a:rPr lang="en-US" sz="3200" dirty="0">
                <a:solidFill>
                  <a:srgbClr val="92D050"/>
                </a:solidFill>
                <a:latin typeface="Calibri Light" panose="020F0302020204030204" pitchFamily="34" charset="0"/>
              </a:rPr>
              <a:t>GHG Impact of One Ton of Recycled Material</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252210"/>
            <a:ext cx="1030432" cy="453390"/>
          </a:xfrm>
          <a:prstGeom prst="rect">
            <a:avLst/>
          </a:prstGeom>
        </p:spPr>
      </p:pic>
      <p:sp>
        <p:nvSpPr>
          <p:cNvPr id="2" name="TextBox 1"/>
          <p:cNvSpPr txBox="1"/>
          <p:nvPr/>
        </p:nvSpPr>
        <p:spPr>
          <a:xfrm rot="16200000">
            <a:off x="495301" y="2590800"/>
            <a:ext cx="1066800" cy="381000"/>
          </a:xfrm>
          <a:prstGeom prst="rect">
            <a:avLst/>
          </a:prstGeom>
          <a:noFill/>
        </p:spPr>
        <p:txBody>
          <a:bodyPr wrap="square" lIns="0" tIns="0" rIns="0" bIns="0" rtlCol="0">
            <a:noAutofit/>
          </a:bodyPr>
          <a:lstStyle/>
          <a:p>
            <a:pPr algn="ctr">
              <a:lnSpc>
                <a:spcPct val="90000"/>
              </a:lnSpc>
            </a:pPr>
            <a:r>
              <a:rPr lang="en-US" sz="1400" dirty="0">
                <a:solidFill>
                  <a:srgbClr val="00704C"/>
                </a:solidFill>
              </a:rPr>
              <a:t>MTCO2e</a:t>
            </a:r>
            <a:endParaRPr lang="en-US" sz="1400" dirty="0">
              <a:solidFill>
                <a:srgbClr val="00704C"/>
              </a:solidFill>
              <a:latin typeface="Trebuchet MS" pitchFamily="34" charset="0"/>
              <a:cs typeface="Arial" pitchFamily="34" charset="0"/>
            </a:endParaRPr>
          </a:p>
        </p:txBody>
      </p:sp>
    </p:spTree>
    <p:extLst>
      <p:ext uri="{BB962C8B-B14F-4D97-AF65-F5344CB8AC3E}">
        <p14:creationId xmlns:p14="http://schemas.microsoft.com/office/powerpoint/2010/main" val="496960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085" y="152400"/>
            <a:ext cx="9036915" cy="621742"/>
          </a:xfrm>
        </p:spPr>
        <p:txBody>
          <a:bodyPr>
            <a:noAutofit/>
          </a:bodyPr>
          <a:lstStyle/>
          <a:p>
            <a:r>
              <a:rPr lang="en-US" sz="3200" dirty="0">
                <a:solidFill>
                  <a:srgbClr val="92D050"/>
                </a:solidFill>
                <a:latin typeface="Calibri Light" panose="020F0302020204030204" pitchFamily="34" charset="0"/>
              </a:rPr>
              <a:t>Material Specific Recovery Goals</a:t>
            </a:r>
          </a:p>
        </p:txBody>
      </p:sp>
      <p:pic>
        <p:nvPicPr>
          <p:cNvPr id="6146" name="Picture 2" descr="http://oregonrecyclers.org/sites/oregonrecyclers.org/files/images/blog/de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4800600"/>
            <a:ext cx="425996" cy="98941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56565" y="721167"/>
            <a:ext cx="7821656" cy="5214145"/>
            <a:chOff x="556565" y="721167"/>
            <a:chExt cx="7821656" cy="5214145"/>
          </a:xfrm>
        </p:grpSpPr>
        <p:grpSp>
          <p:nvGrpSpPr>
            <p:cNvPr id="4" name="Group 3"/>
            <p:cNvGrpSpPr/>
            <p:nvPr/>
          </p:nvGrpSpPr>
          <p:grpSpPr>
            <a:xfrm>
              <a:off x="556565" y="721167"/>
              <a:ext cx="7821656" cy="5214145"/>
              <a:chOff x="556565" y="919287"/>
              <a:chExt cx="7821656" cy="5214145"/>
            </a:xfrm>
          </p:grpSpPr>
          <p:sp>
            <p:nvSpPr>
              <p:cNvPr id="13" name="Freeform 21"/>
              <p:cNvSpPr/>
              <p:nvPr/>
            </p:nvSpPr>
            <p:spPr>
              <a:xfrm>
                <a:off x="556565" y="919287"/>
                <a:ext cx="2555560" cy="5206877"/>
              </a:xfrm>
              <a:custGeom>
                <a:avLst/>
                <a:gdLst>
                  <a:gd name="connsiteX0" fmla="*/ 0 w 2555560"/>
                  <a:gd name="connsiteY0" fmla="*/ 255556 h 5214145"/>
                  <a:gd name="connsiteX1" fmla="*/ 255556 w 2555560"/>
                  <a:gd name="connsiteY1" fmla="*/ 0 h 5214145"/>
                  <a:gd name="connsiteX2" fmla="*/ 2300004 w 2555560"/>
                  <a:gd name="connsiteY2" fmla="*/ 0 h 5214145"/>
                  <a:gd name="connsiteX3" fmla="*/ 2555560 w 2555560"/>
                  <a:gd name="connsiteY3" fmla="*/ 255556 h 5214145"/>
                  <a:gd name="connsiteX4" fmla="*/ 2555560 w 2555560"/>
                  <a:gd name="connsiteY4" fmla="*/ 4958589 h 5214145"/>
                  <a:gd name="connsiteX5" fmla="*/ 2300004 w 2555560"/>
                  <a:gd name="connsiteY5" fmla="*/ 5214145 h 5214145"/>
                  <a:gd name="connsiteX6" fmla="*/ 255556 w 2555560"/>
                  <a:gd name="connsiteY6" fmla="*/ 5214145 h 5214145"/>
                  <a:gd name="connsiteX7" fmla="*/ 0 w 2555560"/>
                  <a:gd name="connsiteY7" fmla="*/ 4958589 h 5214145"/>
                  <a:gd name="connsiteX8" fmla="*/ 0 w 2555560"/>
                  <a:gd name="connsiteY8" fmla="*/ 255556 h 521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560" h="5214145">
                    <a:moveTo>
                      <a:pt x="0" y="255556"/>
                    </a:moveTo>
                    <a:cubicBezTo>
                      <a:pt x="0" y="114416"/>
                      <a:pt x="114416" y="0"/>
                      <a:pt x="255556" y="0"/>
                    </a:cubicBezTo>
                    <a:lnTo>
                      <a:pt x="2300004" y="0"/>
                    </a:lnTo>
                    <a:cubicBezTo>
                      <a:pt x="2441144" y="0"/>
                      <a:pt x="2555560" y="114416"/>
                      <a:pt x="2555560" y="255556"/>
                    </a:cubicBezTo>
                    <a:lnTo>
                      <a:pt x="2555560" y="4958589"/>
                    </a:lnTo>
                    <a:cubicBezTo>
                      <a:pt x="2555560" y="5099729"/>
                      <a:pt x="2441144" y="5214145"/>
                      <a:pt x="2300004" y="5214145"/>
                    </a:cubicBezTo>
                    <a:lnTo>
                      <a:pt x="255556" y="5214145"/>
                    </a:lnTo>
                    <a:cubicBezTo>
                      <a:pt x="114416" y="5214145"/>
                      <a:pt x="0" y="5099729"/>
                      <a:pt x="0" y="4958589"/>
                    </a:cubicBezTo>
                    <a:lnTo>
                      <a:pt x="0" y="255556"/>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3144" tIns="2348802" rIns="263144" bIns="1305973" numCol="1" spcCol="1270" anchor="ctr" anchorCtr="0">
                <a:noAutofit/>
              </a:bodyPr>
              <a:lstStyle/>
              <a:p>
                <a:pPr lvl="0" algn="ctr" defTabSz="1644650">
                  <a:lnSpc>
                    <a:spcPct val="90000"/>
                  </a:lnSpc>
                  <a:spcBef>
                    <a:spcPct val="0"/>
                  </a:spcBef>
                  <a:spcAft>
                    <a:spcPct val="35000"/>
                  </a:spcAft>
                </a:pPr>
                <a:endParaRPr lang="en-US" sz="3700" kern="1200" dirty="0"/>
              </a:p>
              <a:p>
                <a:pPr lvl="0" algn="ctr" defTabSz="1644650">
                  <a:lnSpc>
                    <a:spcPct val="90000"/>
                  </a:lnSpc>
                  <a:spcBef>
                    <a:spcPct val="0"/>
                  </a:spcBef>
                  <a:spcAft>
                    <a:spcPct val="35000"/>
                  </a:spcAft>
                </a:pPr>
                <a:r>
                  <a:rPr lang="en-US" sz="3700" kern="1200" dirty="0"/>
                  <a:t>25% recovery by 2025</a:t>
                </a:r>
              </a:p>
            </p:txBody>
          </p:sp>
          <p:sp>
            <p:nvSpPr>
              <p:cNvPr id="16" name="Freeform 23"/>
              <p:cNvSpPr/>
              <p:nvPr/>
            </p:nvSpPr>
            <p:spPr>
              <a:xfrm>
                <a:off x="3220411" y="919287"/>
                <a:ext cx="2555560" cy="5214145"/>
              </a:xfrm>
              <a:custGeom>
                <a:avLst/>
                <a:gdLst>
                  <a:gd name="connsiteX0" fmla="*/ 0 w 2555560"/>
                  <a:gd name="connsiteY0" fmla="*/ 255556 h 5214145"/>
                  <a:gd name="connsiteX1" fmla="*/ 255556 w 2555560"/>
                  <a:gd name="connsiteY1" fmla="*/ 0 h 5214145"/>
                  <a:gd name="connsiteX2" fmla="*/ 2300004 w 2555560"/>
                  <a:gd name="connsiteY2" fmla="*/ 0 h 5214145"/>
                  <a:gd name="connsiteX3" fmla="*/ 2555560 w 2555560"/>
                  <a:gd name="connsiteY3" fmla="*/ 255556 h 5214145"/>
                  <a:gd name="connsiteX4" fmla="*/ 2555560 w 2555560"/>
                  <a:gd name="connsiteY4" fmla="*/ 4958589 h 5214145"/>
                  <a:gd name="connsiteX5" fmla="*/ 2300004 w 2555560"/>
                  <a:gd name="connsiteY5" fmla="*/ 5214145 h 5214145"/>
                  <a:gd name="connsiteX6" fmla="*/ 255556 w 2555560"/>
                  <a:gd name="connsiteY6" fmla="*/ 5214145 h 5214145"/>
                  <a:gd name="connsiteX7" fmla="*/ 0 w 2555560"/>
                  <a:gd name="connsiteY7" fmla="*/ 4958589 h 5214145"/>
                  <a:gd name="connsiteX8" fmla="*/ 0 w 2555560"/>
                  <a:gd name="connsiteY8" fmla="*/ 255556 h 521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560" h="5214145">
                    <a:moveTo>
                      <a:pt x="0" y="255556"/>
                    </a:moveTo>
                    <a:cubicBezTo>
                      <a:pt x="0" y="114416"/>
                      <a:pt x="114416" y="0"/>
                      <a:pt x="255556" y="0"/>
                    </a:cubicBezTo>
                    <a:lnTo>
                      <a:pt x="2300004" y="0"/>
                    </a:lnTo>
                    <a:cubicBezTo>
                      <a:pt x="2441144" y="0"/>
                      <a:pt x="2555560" y="114416"/>
                      <a:pt x="2555560" y="255556"/>
                    </a:cubicBezTo>
                    <a:lnTo>
                      <a:pt x="2555560" y="4958589"/>
                    </a:lnTo>
                    <a:cubicBezTo>
                      <a:pt x="2555560" y="5099729"/>
                      <a:pt x="2441144" y="5214145"/>
                      <a:pt x="2300004" y="5214145"/>
                    </a:cubicBezTo>
                    <a:lnTo>
                      <a:pt x="255556" y="5214145"/>
                    </a:lnTo>
                    <a:cubicBezTo>
                      <a:pt x="114416" y="5214145"/>
                      <a:pt x="0" y="5099729"/>
                      <a:pt x="0" y="4958589"/>
                    </a:cubicBezTo>
                    <a:lnTo>
                      <a:pt x="0" y="255556"/>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3144" tIns="2348802" rIns="263144" bIns="1305973" numCol="1" spcCol="1270" anchor="ctr" anchorCtr="0">
                <a:noAutofit/>
              </a:bodyPr>
              <a:lstStyle/>
              <a:p>
                <a:pPr lvl="0" algn="ctr" defTabSz="1644650">
                  <a:lnSpc>
                    <a:spcPct val="90000"/>
                  </a:lnSpc>
                  <a:spcBef>
                    <a:spcPct val="0"/>
                  </a:spcBef>
                  <a:spcAft>
                    <a:spcPct val="35000"/>
                  </a:spcAft>
                </a:pPr>
                <a:endParaRPr lang="en-US" sz="3700" kern="1200" dirty="0"/>
              </a:p>
              <a:p>
                <a:pPr lvl="0" algn="ctr" defTabSz="1644650">
                  <a:lnSpc>
                    <a:spcPct val="90000"/>
                  </a:lnSpc>
                  <a:spcBef>
                    <a:spcPct val="0"/>
                  </a:spcBef>
                  <a:spcAft>
                    <a:spcPct val="35000"/>
                  </a:spcAft>
                </a:pPr>
                <a:r>
                  <a:rPr lang="en-US" sz="3700" kern="1200" dirty="0"/>
                  <a:t>25% reduction by 2020</a:t>
                </a:r>
              </a:p>
            </p:txBody>
          </p:sp>
          <p:sp>
            <p:nvSpPr>
              <p:cNvPr id="18" name="Freeform 25"/>
              <p:cNvSpPr/>
              <p:nvPr/>
            </p:nvSpPr>
            <p:spPr>
              <a:xfrm>
                <a:off x="5822661" y="919287"/>
                <a:ext cx="2555560" cy="5214145"/>
              </a:xfrm>
              <a:custGeom>
                <a:avLst/>
                <a:gdLst>
                  <a:gd name="connsiteX0" fmla="*/ 0 w 2555560"/>
                  <a:gd name="connsiteY0" fmla="*/ 255556 h 5214145"/>
                  <a:gd name="connsiteX1" fmla="*/ 255556 w 2555560"/>
                  <a:gd name="connsiteY1" fmla="*/ 0 h 5214145"/>
                  <a:gd name="connsiteX2" fmla="*/ 2300004 w 2555560"/>
                  <a:gd name="connsiteY2" fmla="*/ 0 h 5214145"/>
                  <a:gd name="connsiteX3" fmla="*/ 2555560 w 2555560"/>
                  <a:gd name="connsiteY3" fmla="*/ 255556 h 5214145"/>
                  <a:gd name="connsiteX4" fmla="*/ 2555560 w 2555560"/>
                  <a:gd name="connsiteY4" fmla="*/ 4958589 h 5214145"/>
                  <a:gd name="connsiteX5" fmla="*/ 2300004 w 2555560"/>
                  <a:gd name="connsiteY5" fmla="*/ 5214145 h 5214145"/>
                  <a:gd name="connsiteX6" fmla="*/ 255556 w 2555560"/>
                  <a:gd name="connsiteY6" fmla="*/ 5214145 h 5214145"/>
                  <a:gd name="connsiteX7" fmla="*/ 0 w 2555560"/>
                  <a:gd name="connsiteY7" fmla="*/ 4958589 h 5214145"/>
                  <a:gd name="connsiteX8" fmla="*/ 0 w 2555560"/>
                  <a:gd name="connsiteY8" fmla="*/ 255556 h 521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560" h="5214145">
                    <a:moveTo>
                      <a:pt x="0" y="255556"/>
                    </a:moveTo>
                    <a:cubicBezTo>
                      <a:pt x="0" y="114416"/>
                      <a:pt x="114416" y="0"/>
                      <a:pt x="255556" y="0"/>
                    </a:cubicBezTo>
                    <a:lnTo>
                      <a:pt x="2300004" y="0"/>
                    </a:lnTo>
                    <a:cubicBezTo>
                      <a:pt x="2441144" y="0"/>
                      <a:pt x="2555560" y="114416"/>
                      <a:pt x="2555560" y="255556"/>
                    </a:cubicBezTo>
                    <a:lnTo>
                      <a:pt x="2555560" y="4958589"/>
                    </a:lnTo>
                    <a:cubicBezTo>
                      <a:pt x="2555560" y="5099729"/>
                      <a:pt x="2441144" y="5214145"/>
                      <a:pt x="2300004" y="5214145"/>
                    </a:cubicBezTo>
                    <a:lnTo>
                      <a:pt x="255556" y="5214145"/>
                    </a:lnTo>
                    <a:cubicBezTo>
                      <a:pt x="114416" y="5214145"/>
                      <a:pt x="0" y="5099729"/>
                      <a:pt x="0" y="4958589"/>
                    </a:cubicBezTo>
                    <a:lnTo>
                      <a:pt x="0" y="255556"/>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3144" tIns="2348802" rIns="263144" bIns="1305973" numCol="1" spcCol="1270" anchor="ctr" anchorCtr="0">
                <a:noAutofit/>
              </a:bodyPr>
              <a:lstStyle/>
              <a:p>
                <a:pPr lvl="0" algn="ctr" defTabSz="1644650">
                  <a:lnSpc>
                    <a:spcPct val="90000"/>
                  </a:lnSpc>
                  <a:spcBef>
                    <a:spcPct val="0"/>
                  </a:spcBef>
                  <a:spcAft>
                    <a:spcPct val="35000"/>
                  </a:spcAft>
                </a:pPr>
                <a:endParaRPr lang="en-US" sz="3700" kern="1200" dirty="0"/>
              </a:p>
              <a:p>
                <a:pPr lvl="0" algn="ctr" defTabSz="1644650">
                  <a:lnSpc>
                    <a:spcPct val="90000"/>
                  </a:lnSpc>
                  <a:spcBef>
                    <a:spcPct val="0"/>
                  </a:spcBef>
                  <a:spcAft>
                    <a:spcPct val="35000"/>
                  </a:spcAft>
                </a:pPr>
                <a:r>
                  <a:rPr lang="en-US" sz="3700" kern="1200" dirty="0"/>
                  <a:t>25% recovery by 2020</a:t>
                </a:r>
              </a:p>
            </p:txBody>
          </p:sp>
        </p:grpSp>
        <p:sp>
          <p:nvSpPr>
            <p:cNvPr id="19" name="Oval 18"/>
            <p:cNvSpPr/>
            <p:nvPr/>
          </p:nvSpPr>
          <p:spPr>
            <a:xfrm>
              <a:off x="816859" y="905008"/>
              <a:ext cx="2000339" cy="2103767"/>
            </a:xfrm>
            <a:prstGeom prst="ellipse">
              <a:avLst/>
            </a:prstGeom>
            <a:blipFill>
              <a:blip r:embed="rId4">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Oval 20"/>
            <p:cNvSpPr/>
            <p:nvPr/>
          </p:nvSpPr>
          <p:spPr>
            <a:xfrm>
              <a:off x="3506510" y="850192"/>
              <a:ext cx="1982759" cy="2140652"/>
            </a:xfrm>
            <a:prstGeom prst="ellipse">
              <a:avLst/>
            </a:prstGeom>
            <a:blipFill>
              <a:blip r:embed="rId5">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Oval 21"/>
            <p:cNvSpPr/>
            <p:nvPr/>
          </p:nvSpPr>
          <p:spPr>
            <a:xfrm>
              <a:off x="6107790" y="973054"/>
              <a:ext cx="1891286" cy="2017789"/>
            </a:xfrm>
            <a:prstGeom prst="ellipse">
              <a:avLst/>
            </a:prstGeom>
            <a:blipFill>
              <a:blip r:embed="rId6">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spTree>
    <p:extLst>
      <p:ext uri="{BB962C8B-B14F-4D97-AF65-F5344CB8AC3E}">
        <p14:creationId xmlns:p14="http://schemas.microsoft.com/office/powerpoint/2010/main" val="349574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83" y="93133"/>
            <a:ext cx="8841317" cy="546733"/>
          </a:xfrm>
        </p:spPr>
        <p:txBody>
          <a:bodyPr>
            <a:noAutofit/>
          </a:bodyPr>
          <a:lstStyle/>
          <a:p>
            <a:r>
              <a:rPr lang="en-US" sz="3200" dirty="0">
                <a:solidFill>
                  <a:srgbClr val="92D050"/>
                </a:solidFill>
                <a:latin typeface="Calibri Light" panose="020F0302020204030204" pitchFamily="34" charset="0"/>
              </a:rPr>
              <a:t>Implementing Oregon’s 25% Food Reduction Goal </a:t>
            </a:r>
          </a:p>
        </p:txBody>
      </p:sp>
      <p:sp>
        <p:nvSpPr>
          <p:cNvPr id="3" name="TextBox 2"/>
          <p:cNvSpPr txBox="1"/>
          <p:nvPr/>
        </p:nvSpPr>
        <p:spPr>
          <a:xfrm>
            <a:off x="355597" y="728231"/>
            <a:ext cx="8483603" cy="769441"/>
          </a:xfrm>
          <a:prstGeom prst="rect">
            <a:avLst/>
          </a:prstGeom>
          <a:noFill/>
        </p:spPr>
        <p:txBody>
          <a:bodyPr wrap="square" rtlCol="0">
            <a:spAutoFit/>
          </a:bodyPr>
          <a:lstStyle/>
          <a:p>
            <a:pPr>
              <a:spcBef>
                <a:spcPts val="600"/>
              </a:spcBef>
            </a:pPr>
            <a:r>
              <a:rPr lang="en-US" sz="2200" dirty="0">
                <a:latin typeface="Calibri" panose="020F0502020204030204" pitchFamily="34" charset="0"/>
              </a:rPr>
              <a:t>In 2017, Oregon released their plan to achieve their 25% food reduction goal.  </a:t>
            </a:r>
          </a:p>
        </p:txBody>
      </p:sp>
      <p:pic>
        <p:nvPicPr>
          <p:cNvPr id="4" name="Picture 2" descr="Image result for graphic for a of w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600200"/>
            <a:ext cx="1447800" cy="1447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3961410824"/>
              </p:ext>
            </p:extLst>
          </p:nvPr>
        </p:nvGraphicFramePr>
        <p:xfrm>
          <a:off x="440267" y="4343400"/>
          <a:ext cx="8398933" cy="2050793"/>
        </p:xfrm>
        <a:graphic>
          <a:graphicData uri="http://schemas.openxmlformats.org/drawingml/2006/table">
            <a:tbl>
              <a:tblPr firstRow="1" bandRow="1">
                <a:tableStyleId>{E8B1032C-EA38-4F05-BA0D-38AFFFC7BED3}</a:tableStyleId>
              </a:tblPr>
              <a:tblGrid>
                <a:gridCol w="4010301">
                  <a:extLst>
                    <a:ext uri="{9D8B030D-6E8A-4147-A177-3AD203B41FA5}">
                      <a16:colId xmlns:a16="http://schemas.microsoft.com/office/drawing/2014/main" val="1772406448"/>
                    </a:ext>
                  </a:extLst>
                </a:gridCol>
                <a:gridCol w="4388632">
                  <a:extLst>
                    <a:ext uri="{9D8B030D-6E8A-4147-A177-3AD203B41FA5}">
                      <a16:colId xmlns:a16="http://schemas.microsoft.com/office/drawing/2014/main" val="3873566094"/>
                    </a:ext>
                  </a:extLst>
                </a:gridCol>
              </a:tblGrid>
              <a:tr h="269693">
                <a:tc>
                  <a:txBody>
                    <a:bodyPr/>
                    <a:lstStyle/>
                    <a:p>
                      <a:pPr marL="228600" indent="-228600">
                        <a:buFont typeface="+mj-lt"/>
                        <a:buNone/>
                      </a:pPr>
                      <a:r>
                        <a:rPr lang="en-US" sz="1600" b="1" dirty="0"/>
                        <a:t>1.  Wasted Food Measurement Study</a:t>
                      </a:r>
                    </a:p>
                  </a:txBody>
                  <a:tcPr/>
                </a:tc>
                <a:tc>
                  <a:txBody>
                    <a:bodyPr/>
                    <a:lstStyle/>
                    <a:p>
                      <a:r>
                        <a:rPr lang="en-US" sz="1600" b="1" dirty="0"/>
                        <a:t>6.   Edible Food Rescue</a:t>
                      </a:r>
                    </a:p>
                  </a:txBody>
                  <a:tcPr/>
                </a:tc>
                <a:extLst>
                  <a:ext uri="{0D108BD9-81ED-4DB2-BD59-A6C34878D82A}">
                    <a16:rowId xmlns:a16="http://schemas.microsoft.com/office/drawing/2014/main" val="817306796"/>
                  </a:ext>
                </a:extLst>
              </a:tr>
              <a:tr h="269693">
                <a:tc>
                  <a:txBody>
                    <a:bodyPr/>
                    <a:lstStyle/>
                    <a:p>
                      <a:pPr marL="228600" indent="-220663">
                        <a:buFont typeface="+mj-lt"/>
                        <a:buAutoNum type="arabicPeriod" startAt="2"/>
                      </a:pPr>
                      <a:r>
                        <a:rPr lang="en-US" sz="1600" b="1" dirty="0"/>
                        <a:t> Messaging</a:t>
                      </a:r>
                    </a:p>
                  </a:txBody>
                  <a:tcPr/>
                </a:tc>
                <a:tc>
                  <a:txBody>
                    <a:bodyPr/>
                    <a:lstStyle/>
                    <a:p>
                      <a:r>
                        <a:rPr lang="en-US" sz="1600" b="1" dirty="0"/>
                        <a:t>7.  Labelling</a:t>
                      </a:r>
                      <a:r>
                        <a:rPr lang="en-US" sz="1600" b="1" baseline="0" dirty="0"/>
                        <a:t> </a:t>
                      </a:r>
                      <a:endParaRPr lang="en-US" sz="1600" b="1" dirty="0"/>
                    </a:p>
                  </a:txBody>
                  <a:tcPr/>
                </a:tc>
                <a:extLst>
                  <a:ext uri="{0D108BD9-81ED-4DB2-BD59-A6C34878D82A}">
                    <a16:rowId xmlns:a16="http://schemas.microsoft.com/office/drawing/2014/main" val="3232293844"/>
                  </a:ext>
                </a:extLst>
              </a:tr>
              <a:tr h="465833">
                <a:tc>
                  <a:txBody>
                    <a:bodyPr/>
                    <a:lstStyle/>
                    <a:p>
                      <a:pPr marL="228600" indent="-228600">
                        <a:buFont typeface="+mj-lt"/>
                        <a:buNone/>
                      </a:pPr>
                      <a:r>
                        <a:rPr lang="en-US" sz="1600" b="1" dirty="0"/>
                        <a:t>3.   Consumer Outreach</a:t>
                      </a:r>
                    </a:p>
                  </a:txBody>
                  <a:tcPr/>
                </a:tc>
                <a:tc>
                  <a:txBody>
                    <a:bodyPr/>
                    <a:lstStyle/>
                    <a:p>
                      <a:pPr marL="288925" indent="-288925"/>
                      <a:r>
                        <a:rPr lang="en-US" sz="1600" b="1" dirty="0"/>
                        <a:t>8.  Coalition of Interested Regional</a:t>
                      </a:r>
                      <a:r>
                        <a:rPr lang="en-US" sz="1600" b="1" baseline="0" dirty="0"/>
                        <a:t> Parties</a:t>
                      </a:r>
                      <a:endParaRPr lang="en-US" sz="1600" b="1" dirty="0"/>
                    </a:p>
                  </a:txBody>
                  <a:tcPr/>
                </a:tc>
                <a:extLst>
                  <a:ext uri="{0D108BD9-81ED-4DB2-BD59-A6C34878D82A}">
                    <a16:rowId xmlns:a16="http://schemas.microsoft.com/office/drawing/2014/main" val="3569467156"/>
                  </a:ext>
                </a:extLst>
              </a:tr>
              <a:tr h="269693">
                <a:tc>
                  <a:txBody>
                    <a:bodyPr/>
                    <a:lstStyle/>
                    <a:p>
                      <a:pPr marL="0" indent="0">
                        <a:buFont typeface="+mj-lt"/>
                        <a:buNone/>
                      </a:pPr>
                      <a:r>
                        <a:rPr lang="en-US" sz="1600" b="1" dirty="0"/>
                        <a:t>4.</a:t>
                      </a:r>
                      <a:r>
                        <a:rPr lang="en-US" sz="1600" b="1" baseline="0" dirty="0"/>
                        <a:t>   </a:t>
                      </a:r>
                      <a:r>
                        <a:rPr lang="en-US" sz="1600" b="1" dirty="0"/>
                        <a:t>Schools</a:t>
                      </a:r>
                    </a:p>
                  </a:txBody>
                  <a:tcPr/>
                </a:tc>
                <a:tc>
                  <a:txBody>
                    <a:bodyPr/>
                    <a:lstStyle/>
                    <a:p>
                      <a:pPr marL="288925" indent="-288925"/>
                      <a:r>
                        <a:rPr lang="en-US" sz="1600" b="1" dirty="0"/>
                        <a:t>9.  Research Not included elsewhere</a:t>
                      </a:r>
                    </a:p>
                  </a:txBody>
                  <a:tcPr/>
                </a:tc>
                <a:extLst>
                  <a:ext uri="{0D108BD9-81ED-4DB2-BD59-A6C34878D82A}">
                    <a16:rowId xmlns:a16="http://schemas.microsoft.com/office/drawing/2014/main" val="142499183"/>
                  </a:ext>
                </a:extLst>
              </a:tr>
              <a:tr h="465833">
                <a:tc>
                  <a:txBody>
                    <a:bodyPr/>
                    <a:lstStyle/>
                    <a:p>
                      <a:pPr marL="0" indent="0">
                        <a:buFont typeface="+mj-lt"/>
                        <a:buNone/>
                      </a:pPr>
                      <a:r>
                        <a:rPr lang="en-US" sz="1600" b="1" dirty="0"/>
                        <a:t>5.   Commercial Sector</a:t>
                      </a:r>
                    </a:p>
                  </a:txBody>
                  <a:tcPr/>
                </a:tc>
                <a:tc>
                  <a:txBody>
                    <a:bodyPr/>
                    <a:lstStyle/>
                    <a:p>
                      <a:pPr marL="288925" indent="-288925"/>
                      <a:r>
                        <a:rPr lang="en-US" sz="1600" b="1" dirty="0"/>
                        <a:t>10. Guiding</a:t>
                      </a:r>
                      <a:r>
                        <a:rPr lang="en-US" sz="1600" b="1" baseline="0" dirty="0"/>
                        <a:t> Principles for Project implementation</a:t>
                      </a:r>
                      <a:endParaRPr lang="en-US" sz="1600" b="1" dirty="0"/>
                    </a:p>
                  </a:txBody>
                  <a:tcPr/>
                </a:tc>
                <a:extLst>
                  <a:ext uri="{0D108BD9-81ED-4DB2-BD59-A6C34878D82A}">
                    <a16:rowId xmlns:a16="http://schemas.microsoft.com/office/drawing/2014/main" val="1175546726"/>
                  </a:ext>
                </a:extLst>
              </a:tr>
            </a:tbl>
          </a:graphicData>
        </a:graphic>
      </p:graphicFrame>
      <p:sp>
        <p:nvSpPr>
          <p:cNvPr id="5" name="TextBox 4"/>
          <p:cNvSpPr txBox="1"/>
          <p:nvPr/>
        </p:nvSpPr>
        <p:spPr>
          <a:xfrm>
            <a:off x="389468" y="3601760"/>
            <a:ext cx="8373532" cy="1046440"/>
          </a:xfrm>
          <a:prstGeom prst="rect">
            <a:avLst/>
          </a:prstGeom>
          <a:noFill/>
        </p:spPr>
        <p:txBody>
          <a:bodyPr wrap="square" rtlCol="0">
            <a:spAutoFit/>
          </a:bodyPr>
          <a:lstStyle/>
          <a:p>
            <a:r>
              <a:rPr lang="en-US" sz="2200" dirty="0">
                <a:latin typeface="Calibri" panose="020F0502020204030204" pitchFamily="34" charset="0"/>
              </a:rPr>
              <a:t>The plan identifies key priorities focusing on upstream prevention and recovery, instead of end-of-life:</a:t>
            </a:r>
          </a:p>
          <a:p>
            <a:endParaRPr lang="en-US" dirty="0"/>
          </a:p>
        </p:txBody>
      </p:sp>
      <p:sp>
        <p:nvSpPr>
          <p:cNvPr id="6" name="TextBox 5"/>
          <p:cNvSpPr txBox="1"/>
          <p:nvPr/>
        </p:nvSpPr>
        <p:spPr>
          <a:xfrm>
            <a:off x="457200" y="1524000"/>
            <a:ext cx="6934200" cy="1981200"/>
          </a:xfrm>
          <a:prstGeom prst="rect">
            <a:avLst/>
          </a:prstGeom>
          <a:noFill/>
        </p:spPr>
        <p:txBody>
          <a:bodyPr wrap="square" lIns="0" tIns="0" rIns="0" bIns="0" rtlCol="0">
            <a:noAutofit/>
          </a:bodyPr>
          <a:lstStyle/>
          <a:p>
            <a:pPr marL="342900" indent="-342900">
              <a:spcBef>
                <a:spcPts val="600"/>
              </a:spcBef>
              <a:buFont typeface="Arial" panose="020B0604020202020204" pitchFamily="34" charset="0"/>
              <a:buChar char="•"/>
            </a:pPr>
            <a:r>
              <a:rPr lang="en-US" sz="2200" b="1" dirty="0">
                <a:latin typeface="Calibri" panose="020F0502020204030204" pitchFamily="34" charset="0"/>
              </a:rPr>
              <a:t>Preventing one ton of food </a:t>
            </a:r>
            <a:r>
              <a:rPr lang="en-US" sz="2200" dirty="0">
                <a:latin typeface="Calibri" panose="020F0502020204030204" pitchFamily="34" charset="0"/>
              </a:rPr>
              <a:t>from being wasted results in 6X larger lifecycle GHG benefits than composting, and 7X the GHG emission benefits of anaerobic digestion</a:t>
            </a:r>
          </a:p>
          <a:p>
            <a:pPr marL="342900" indent="-342900">
              <a:spcBef>
                <a:spcPts val="600"/>
              </a:spcBef>
              <a:buFont typeface="Arial" panose="020B0604020202020204" pitchFamily="34" charset="0"/>
              <a:buChar char="•"/>
            </a:pPr>
            <a:r>
              <a:rPr lang="en-US" sz="2200" b="1" dirty="0">
                <a:latin typeface="Calibri" panose="020F0502020204030204" pitchFamily="34" charset="0"/>
              </a:rPr>
              <a:t>Their plan focuses solely on upstream prevention </a:t>
            </a:r>
            <a:r>
              <a:rPr lang="en-US" sz="2200" dirty="0">
                <a:latin typeface="Calibri" panose="020F0502020204030204" pitchFamily="34" charset="0"/>
              </a:rPr>
              <a:t>and recovery – rather than EOL recycling.  </a:t>
            </a:r>
          </a:p>
          <a:p>
            <a:pPr>
              <a:lnSpc>
                <a:spcPct val="90000"/>
              </a:lnSpc>
            </a:pPr>
            <a:endParaRPr lang="en-US" sz="2000" dirty="0">
              <a:latin typeface="Trebuchet MS"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spTree>
    <p:extLst>
      <p:ext uri="{BB962C8B-B14F-4D97-AF65-F5344CB8AC3E}">
        <p14:creationId xmlns:p14="http://schemas.microsoft.com/office/powerpoint/2010/main" val="3770923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152400" y="76200"/>
            <a:ext cx="8915400" cy="914400"/>
          </a:xfrm>
          <a:prstGeom prst="rect">
            <a:avLst/>
          </a:prstGeom>
          <a:solidFill>
            <a:schemeClr val="bg1"/>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92D050"/>
                </a:solidFill>
                <a:effectLst/>
                <a:uLnTx/>
                <a:uFillTx/>
                <a:latin typeface="Calibri Light" panose="020F0302020204030204" pitchFamily="34" charset="0"/>
                <a:ea typeface="+mj-ea"/>
                <a:cs typeface="Arial" pitchFamily="34" charset="0"/>
              </a:rPr>
              <a:t>Recycled Content</a:t>
            </a:r>
            <a:r>
              <a:rPr kumimoji="0" lang="en-US" sz="3200" b="0" i="0" u="none" strike="noStrike" kern="1200" cap="none" spc="0" normalizeH="0" noProof="0" dirty="0">
                <a:ln>
                  <a:noFill/>
                </a:ln>
                <a:solidFill>
                  <a:srgbClr val="92D050"/>
                </a:solidFill>
                <a:effectLst/>
                <a:uLnTx/>
                <a:uFillTx/>
                <a:latin typeface="Calibri Light" panose="020F0302020204030204" pitchFamily="34" charset="0"/>
                <a:ea typeface="+mj-ea"/>
                <a:cs typeface="Arial" pitchFamily="34" charset="0"/>
              </a:rPr>
              <a:t> </a:t>
            </a:r>
            <a:r>
              <a:rPr lang="en-US" sz="3200" dirty="0">
                <a:solidFill>
                  <a:srgbClr val="92D050"/>
                </a:solidFill>
                <a:latin typeface="Calibri Light" panose="020F0302020204030204" pitchFamily="34" charset="0"/>
                <a:ea typeface="+mj-ea"/>
                <a:cs typeface="Arial" pitchFamily="34" charset="0"/>
              </a:rPr>
              <a:t>Doesn’t Consistently Predict Environmental “Goodness”</a:t>
            </a:r>
            <a:endParaRPr kumimoji="0" lang="en-US" sz="3200" b="0" i="1" u="none" strike="noStrike" kern="1200" cap="none" spc="0" normalizeH="0" baseline="0" noProof="0" dirty="0">
              <a:ln>
                <a:noFill/>
              </a:ln>
              <a:solidFill>
                <a:srgbClr val="92D050"/>
              </a:solidFill>
              <a:effectLst/>
              <a:uLnTx/>
              <a:uFillTx/>
              <a:latin typeface="Calibri Light" panose="020F0302020204030204" pitchFamily="34" charset="0"/>
              <a:ea typeface="+mj-ea"/>
              <a:cs typeface="Arial" pitchFamily="34" charset="0"/>
            </a:endParaRPr>
          </a:p>
        </p:txBody>
      </p:sp>
      <p:sp>
        <p:nvSpPr>
          <p:cNvPr id="9" name="Subtitle 2"/>
          <p:cNvSpPr txBox="1">
            <a:spLocks/>
          </p:cNvSpPr>
          <p:nvPr/>
        </p:nvSpPr>
        <p:spPr>
          <a:xfrm>
            <a:off x="3352800" y="1219200"/>
            <a:ext cx="8305800" cy="5041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Example: Concrete</a:t>
            </a:r>
            <a:endParaRPr lang="en-US" sz="1800" dirty="0"/>
          </a:p>
        </p:txBody>
      </p:sp>
      <p:sp>
        <p:nvSpPr>
          <p:cNvPr id="10" name="TextBox 9"/>
          <p:cNvSpPr txBox="1"/>
          <p:nvPr/>
        </p:nvSpPr>
        <p:spPr>
          <a:xfrm>
            <a:off x="2351320" y="3811976"/>
            <a:ext cx="1033151" cy="830997"/>
          </a:xfrm>
          <a:prstGeom prst="rect">
            <a:avLst/>
          </a:prstGeom>
          <a:noFill/>
        </p:spPr>
        <p:txBody>
          <a:bodyPr wrap="square" rtlCol="0">
            <a:spAutoFit/>
          </a:bodyPr>
          <a:lstStyle/>
          <a:p>
            <a:r>
              <a:rPr lang="en-US" sz="1200" dirty="0">
                <a:solidFill>
                  <a:schemeClr val="bg1"/>
                </a:solidFill>
              </a:rPr>
              <a:t>44% recycled content (aggregate)</a:t>
            </a:r>
          </a:p>
          <a:p>
            <a:endParaRPr lang="en-US" sz="1200" dirty="0">
              <a:solidFill>
                <a:schemeClr val="bg1"/>
              </a:solidFill>
            </a:endParaRPr>
          </a:p>
        </p:txBody>
      </p:sp>
      <p:sp>
        <p:nvSpPr>
          <p:cNvPr id="11" name="Rectangle 10"/>
          <p:cNvSpPr/>
          <p:nvPr/>
        </p:nvSpPr>
        <p:spPr bwMode="auto">
          <a:xfrm>
            <a:off x="5378538" y="2219697"/>
            <a:ext cx="1745673" cy="3800103"/>
          </a:xfrm>
          <a:prstGeom prst="rect">
            <a:avLst/>
          </a:prstGeom>
          <a:solidFill>
            <a:schemeClr val="bg1"/>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2" name="TextBox 11"/>
          <p:cNvSpPr txBox="1"/>
          <p:nvPr/>
        </p:nvSpPr>
        <p:spPr>
          <a:xfrm>
            <a:off x="5805061" y="3845623"/>
            <a:ext cx="892628" cy="600164"/>
          </a:xfrm>
          <a:prstGeom prst="rect">
            <a:avLst/>
          </a:prstGeom>
          <a:noFill/>
        </p:spPr>
        <p:txBody>
          <a:bodyPr wrap="square" rtlCol="0">
            <a:spAutoFit/>
          </a:bodyPr>
          <a:lstStyle/>
          <a:p>
            <a:r>
              <a:rPr lang="en-US" sz="1100" dirty="0">
                <a:solidFill>
                  <a:schemeClr val="bg1"/>
                </a:solidFill>
              </a:rPr>
              <a:t>8% recycled content</a:t>
            </a:r>
          </a:p>
          <a:p>
            <a:r>
              <a:rPr lang="en-US" sz="1100" dirty="0">
                <a:solidFill>
                  <a:schemeClr val="bg1"/>
                </a:solidFill>
              </a:rPr>
              <a:t> (slag)</a:t>
            </a:r>
          </a:p>
        </p:txBody>
      </p:sp>
      <p:graphicFrame>
        <p:nvGraphicFramePr>
          <p:cNvPr id="13" name="Chart 12"/>
          <p:cNvGraphicFramePr>
            <a:graphicFrameLocks/>
          </p:cNvGraphicFramePr>
          <p:nvPr>
            <p:extLst>
              <p:ext uri="{D42A27DB-BD31-4B8C-83A1-F6EECF244321}">
                <p14:modId xmlns:p14="http://schemas.microsoft.com/office/powerpoint/2010/main" val="1400564351"/>
              </p:ext>
            </p:extLst>
          </p:nvPr>
        </p:nvGraphicFramePr>
        <p:xfrm>
          <a:off x="381000" y="1600200"/>
          <a:ext cx="8055324" cy="458811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245428" y="3794160"/>
            <a:ext cx="1215644" cy="1384995"/>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rPr>
              <a:t>44% recycled content (aggregate)</a:t>
            </a:r>
          </a:p>
          <a:p>
            <a:pPr algn="ctr"/>
            <a:endParaRPr lang="en-US" sz="1200" dirty="0">
              <a:solidFill>
                <a:schemeClr val="bg1"/>
              </a:solidFill>
            </a:endParaRPr>
          </a:p>
        </p:txBody>
      </p:sp>
      <p:sp>
        <p:nvSpPr>
          <p:cNvPr id="15" name="TextBox 14"/>
          <p:cNvSpPr txBox="1"/>
          <p:nvPr/>
        </p:nvSpPr>
        <p:spPr>
          <a:xfrm>
            <a:off x="6677897" y="4455880"/>
            <a:ext cx="892628" cy="1200329"/>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rPr>
              <a:t>8% recycled content</a:t>
            </a:r>
          </a:p>
          <a:p>
            <a:pPr algn="ctr"/>
            <a:r>
              <a:rPr lang="en-US" dirty="0">
                <a:solidFill>
                  <a:schemeClr val="bg1"/>
                </a:solidFill>
                <a:latin typeface="Arial Narrow" panose="020B0606020202030204" pitchFamily="34" charset="0"/>
              </a:rPr>
              <a:t> (slag)</a:t>
            </a:r>
          </a:p>
        </p:txBody>
      </p:sp>
      <p:sp>
        <p:nvSpPr>
          <p:cNvPr id="16" name="TextBox 15"/>
          <p:cNvSpPr txBox="1"/>
          <p:nvPr/>
        </p:nvSpPr>
        <p:spPr>
          <a:xfrm>
            <a:off x="2109604" y="3794160"/>
            <a:ext cx="892628" cy="923330"/>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rPr>
              <a:t>0% recycled content</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spTree>
    <p:extLst>
      <p:ext uri="{BB962C8B-B14F-4D97-AF65-F5344CB8AC3E}">
        <p14:creationId xmlns:p14="http://schemas.microsoft.com/office/powerpoint/2010/main" val="394382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34926"/>
            <a:ext cx="7886700" cy="574674"/>
          </a:xfrm>
        </p:spPr>
        <p:txBody>
          <a:bodyPr>
            <a:normAutofit/>
          </a:bodyPr>
          <a:lstStyle/>
          <a:p>
            <a:r>
              <a:rPr lang="en-US" sz="3200" dirty="0">
                <a:solidFill>
                  <a:srgbClr val="92D050"/>
                </a:solidFill>
                <a:latin typeface="Calibri Light" panose="020F0302020204030204" pitchFamily="34" charset="0"/>
              </a:rPr>
              <a:t>The Florida Story:  Academics at Work</a:t>
            </a:r>
          </a:p>
        </p:txBody>
      </p:sp>
      <p:sp>
        <p:nvSpPr>
          <p:cNvPr id="10" name="TextBox 9"/>
          <p:cNvSpPr txBox="1"/>
          <p:nvPr/>
        </p:nvSpPr>
        <p:spPr>
          <a:xfrm>
            <a:off x="381000" y="3776134"/>
            <a:ext cx="8500534" cy="2700739"/>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2400" dirty="0">
                <a:latin typeface="Calibri" panose="020F0502020204030204" pitchFamily="34" charset="0"/>
              </a:rPr>
              <a:t>The University of Florida project was driven by an interest in material measurement and impact.  Materials counted have changed over the past two decades</a:t>
            </a:r>
          </a:p>
          <a:p>
            <a:pPr marL="285750" indent="-285750">
              <a:spcBef>
                <a:spcPts val="300"/>
              </a:spcBef>
              <a:buFont typeface="Arial" panose="020B0604020202020204" pitchFamily="34" charset="0"/>
              <a:buChar char="•"/>
            </a:pPr>
            <a:r>
              <a:rPr lang="en-US" sz="2400" dirty="0">
                <a:latin typeface="Calibri" panose="020F0502020204030204" pitchFamily="34" charset="0"/>
              </a:rPr>
              <a:t>Recognition of the role of SMM and Lifecycle Assessment</a:t>
            </a:r>
          </a:p>
          <a:p>
            <a:pPr marL="285750" indent="-285750">
              <a:spcBef>
                <a:spcPts val="300"/>
              </a:spcBef>
              <a:buFont typeface="Arial" panose="020B0604020202020204" pitchFamily="34" charset="0"/>
              <a:buChar char="•"/>
            </a:pPr>
            <a:r>
              <a:rPr lang="en-US" sz="2400" dirty="0">
                <a:latin typeface="Calibri" panose="020F0502020204030204" pitchFamily="34" charset="0"/>
              </a:rPr>
              <a:t>State-wide workshops now contemplating how to apply this information to the State’s 75% goal.</a:t>
            </a:r>
          </a:p>
          <a:p>
            <a:endParaRPr lang="en-US" dirty="0"/>
          </a:p>
        </p:txBody>
      </p:sp>
      <p:grpSp>
        <p:nvGrpSpPr>
          <p:cNvPr id="3" name="Group 2"/>
          <p:cNvGrpSpPr/>
          <p:nvPr/>
        </p:nvGrpSpPr>
        <p:grpSpPr>
          <a:xfrm>
            <a:off x="2209800" y="624525"/>
            <a:ext cx="4865765" cy="3109275"/>
            <a:chOff x="57150" y="1352549"/>
            <a:chExt cx="4865765" cy="3109275"/>
          </a:xfrm>
        </p:grpSpPr>
        <p:pic>
          <p:nvPicPr>
            <p:cNvPr id="11" name="Picture 10"/>
            <p:cNvPicPr>
              <a:picLocks noChangeAspect="1"/>
            </p:cNvPicPr>
            <p:nvPr/>
          </p:nvPicPr>
          <p:blipFill>
            <a:blip r:embed="rId3"/>
            <a:stretch>
              <a:fillRect/>
            </a:stretch>
          </p:blipFill>
          <p:spPr>
            <a:xfrm>
              <a:off x="57150" y="1352549"/>
              <a:ext cx="4865765" cy="3109275"/>
            </a:xfrm>
            <a:prstGeom prst="rect">
              <a:avLst/>
            </a:prstGeom>
          </p:spPr>
        </p:pic>
        <p:sp>
          <p:nvSpPr>
            <p:cNvPr id="12" name="TextBox 11"/>
            <p:cNvSpPr txBox="1"/>
            <p:nvPr/>
          </p:nvSpPr>
          <p:spPr>
            <a:xfrm>
              <a:off x="571500" y="1352550"/>
              <a:ext cx="2533650" cy="369332"/>
            </a:xfrm>
            <a:prstGeom prst="rect">
              <a:avLst/>
            </a:prstGeom>
            <a:noFill/>
          </p:spPr>
          <p:txBody>
            <a:bodyPr wrap="square" rtlCol="0">
              <a:spAutoFit/>
            </a:bodyPr>
            <a:lstStyle/>
            <a:p>
              <a:r>
                <a:rPr lang="en-US" b="1" dirty="0"/>
                <a:t>Florida’s Recycling Rate</a:t>
              </a:r>
            </a:p>
          </p:txBody>
        </p:sp>
      </p:grpSp>
    </p:spTree>
    <p:extLst>
      <p:ext uri="{BB962C8B-B14F-4D97-AF65-F5344CB8AC3E}">
        <p14:creationId xmlns:p14="http://schemas.microsoft.com/office/powerpoint/2010/main" val="417578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53450" cy="533400"/>
          </a:xfrm>
        </p:spPr>
        <p:txBody>
          <a:bodyPr>
            <a:normAutofit/>
          </a:bodyPr>
          <a:lstStyle/>
          <a:p>
            <a:r>
              <a:rPr lang="en-US" sz="3200" dirty="0">
                <a:latin typeface="Calibri Light" panose="020F0302020204030204" pitchFamily="34" charset="0"/>
              </a:rPr>
              <a:t>1:  Waste Characterization</a:t>
            </a:r>
          </a:p>
        </p:txBody>
      </p:sp>
      <p:grpSp>
        <p:nvGrpSpPr>
          <p:cNvPr id="5" name="Group 4"/>
          <p:cNvGrpSpPr/>
          <p:nvPr/>
        </p:nvGrpSpPr>
        <p:grpSpPr>
          <a:xfrm>
            <a:off x="1295400" y="914400"/>
            <a:ext cx="6019800" cy="4572000"/>
            <a:chOff x="1428751" y="1333501"/>
            <a:chExt cx="5654500" cy="4112781"/>
          </a:xfrm>
        </p:grpSpPr>
        <p:pic>
          <p:nvPicPr>
            <p:cNvPr id="3" name="Picture 2"/>
            <p:cNvPicPr>
              <a:picLocks noChangeAspect="1"/>
            </p:cNvPicPr>
            <p:nvPr/>
          </p:nvPicPr>
          <p:blipFill>
            <a:blip r:embed="rId3"/>
            <a:stretch>
              <a:fillRect/>
            </a:stretch>
          </p:blipFill>
          <p:spPr>
            <a:xfrm>
              <a:off x="1428751" y="1939170"/>
              <a:ext cx="5654500" cy="3507112"/>
            </a:xfrm>
            <a:prstGeom prst="rect">
              <a:avLst/>
            </a:prstGeom>
          </p:spPr>
        </p:pic>
        <p:sp>
          <p:nvSpPr>
            <p:cNvPr id="4" name="TextBox 3"/>
            <p:cNvSpPr txBox="1"/>
            <p:nvPr/>
          </p:nvSpPr>
          <p:spPr>
            <a:xfrm>
              <a:off x="3352800" y="1333501"/>
              <a:ext cx="2438400" cy="430887"/>
            </a:xfrm>
            <a:prstGeom prst="rect">
              <a:avLst/>
            </a:prstGeom>
            <a:noFill/>
          </p:spPr>
          <p:txBody>
            <a:bodyPr wrap="square" rtlCol="0">
              <a:spAutoFit/>
            </a:bodyPr>
            <a:lstStyle/>
            <a:p>
              <a:r>
                <a:rPr lang="en-US" sz="2200" b="1" dirty="0"/>
                <a:t>Sarasota County</a:t>
              </a:r>
            </a:p>
          </p:txBody>
        </p:sp>
      </p:grpSp>
    </p:spTree>
    <p:extLst>
      <p:ext uri="{BB962C8B-B14F-4D97-AF65-F5344CB8AC3E}">
        <p14:creationId xmlns:p14="http://schemas.microsoft.com/office/powerpoint/2010/main" val="257733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86700" cy="533401"/>
          </a:xfrm>
        </p:spPr>
        <p:txBody>
          <a:bodyPr>
            <a:normAutofit/>
          </a:bodyPr>
          <a:lstStyle/>
          <a:p>
            <a:r>
              <a:rPr lang="en-US" sz="3200" dirty="0">
                <a:latin typeface="Calibri Light" panose="020F0302020204030204" pitchFamily="34" charset="0"/>
              </a:rPr>
              <a:t>2. Evaluate Environmental Impacts</a:t>
            </a:r>
          </a:p>
        </p:txBody>
      </p:sp>
      <p:pic>
        <p:nvPicPr>
          <p:cNvPr id="5" name="Picture 4"/>
          <p:cNvPicPr>
            <a:picLocks noChangeAspect="1"/>
          </p:cNvPicPr>
          <p:nvPr/>
        </p:nvPicPr>
        <p:blipFill>
          <a:blip r:embed="rId3"/>
          <a:stretch>
            <a:fillRect/>
          </a:stretch>
        </p:blipFill>
        <p:spPr>
          <a:xfrm>
            <a:off x="592670" y="1343206"/>
            <a:ext cx="3606797" cy="3857525"/>
          </a:xfrm>
          <a:prstGeom prst="rect">
            <a:avLst/>
          </a:prstGeom>
        </p:spPr>
      </p:pic>
      <p:sp>
        <p:nvSpPr>
          <p:cNvPr id="7" name="TextBox 6"/>
          <p:cNvSpPr txBox="1"/>
          <p:nvPr/>
        </p:nvSpPr>
        <p:spPr>
          <a:xfrm>
            <a:off x="1824566" y="603253"/>
            <a:ext cx="1600200" cy="646331"/>
          </a:xfrm>
          <a:prstGeom prst="rect">
            <a:avLst/>
          </a:prstGeom>
          <a:noFill/>
        </p:spPr>
        <p:txBody>
          <a:bodyPr wrap="square" rtlCol="0">
            <a:spAutoFit/>
          </a:bodyPr>
          <a:lstStyle/>
          <a:p>
            <a:r>
              <a:rPr lang="en-US" b="1" dirty="0"/>
              <a:t>Greenhouse Gas Emissions</a:t>
            </a:r>
          </a:p>
        </p:txBody>
      </p:sp>
      <p:pic>
        <p:nvPicPr>
          <p:cNvPr id="13" name="Picture 12"/>
          <p:cNvPicPr>
            <a:picLocks noChangeAspect="1"/>
          </p:cNvPicPr>
          <p:nvPr/>
        </p:nvPicPr>
        <p:blipFill>
          <a:blip r:embed="rId4"/>
          <a:stretch>
            <a:fillRect/>
          </a:stretch>
        </p:blipFill>
        <p:spPr>
          <a:xfrm>
            <a:off x="4842933" y="1276353"/>
            <a:ext cx="3759195" cy="3946226"/>
          </a:xfrm>
          <a:prstGeom prst="rect">
            <a:avLst/>
          </a:prstGeom>
        </p:spPr>
      </p:pic>
      <p:sp>
        <p:nvSpPr>
          <p:cNvPr id="14" name="TextBox 13"/>
          <p:cNvSpPr txBox="1"/>
          <p:nvPr/>
        </p:nvSpPr>
        <p:spPr>
          <a:xfrm>
            <a:off x="6076952" y="713319"/>
            <a:ext cx="1600200" cy="369332"/>
          </a:xfrm>
          <a:prstGeom prst="rect">
            <a:avLst/>
          </a:prstGeom>
          <a:noFill/>
        </p:spPr>
        <p:txBody>
          <a:bodyPr wrap="square" rtlCol="0">
            <a:spAutoFit/>
          </a:bodyPr>
          <a:lstStyle/>
          <a:p>
            <a:pPr algn="ctr"/>
            <a:r>
              <a:rPr lang="en-US" b="1" dirty="0"/>
              <a:t>Energy</a:t>
            </a:r>
          </a:p>
        </p:txBody>
      </p:sp>
      <p:cxnSp>
        <p:nvCxnSpPr>
          <p:cNvPr id="6" name="Straight Connector 5"/>
          <p:cNvCxnSpPr/>
          <p:nvPr/>
        </p:nvCxnSpPr>
        <p:spPr>
          <a:xfrm>
            <a:off x="4588929" y="1117600"/>
            <a:ext cx="16938" cy="38269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447480" y="5334000"/>
            <a:ext cx="6858320" cy="1276529"/>
            <a:chOff x="1410939" y="3276902"/>
            <a:chExt cx="6845143" cy="2377908"/>
          </a:xfrm>
        </p:grpSpPr>
        <p:sp>
          <p:nvSpPr>
            <p:cNvPr id="16" name="Multiply 10"/>
            <p:cNvSpPr/>
            <p:nvPr/>
          </p:nvSpPr>
          <p:spPr>
            <a:xfrm>
              <a:off x="2982712" y="4097030"/>
              <a:ext cx="439422" cy="72211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10939" y="3418849"/>
              <a:ext cx="1524000" cy="2235961"/>
            </a:xfrm>
            <a:prstGeom prst="rect">
              <a:avLst/>
            </a:prstGeom>
            <a:noFill/>
          </p:spPr>
          <p:txBody>
            <a:bodyPr wrap="square" rtlCol="0">
              <a:spAutoFit/>
            </a:bodyPr>
            <a:lstStyle/>
            <a:p>
              <a:pPr algn="ctr"/>
              <a:r>
                <a:rPr lang="en-US" dirty="0">
                  <a:latin typeface="+mj-lt"/>
                </a:rPr>
                <a:t>INPUTS:</a:t>
              </a:r>
              <a:br>
                <a:rPr lang="en-US" dirty="0">
                  <a:latin typeface="+mj-lt"/>
                </a:rPr>
              </a:br>
              <a:r>
                <a:rPr lang="en-US" dirty="0">
                  <a:latin typeface="+mj-lt"/>
                </a:rPr>
                <a:t>Materials by disposition (tons)</a:t>
              </a:r>
            </a:p>
          </p:txBody>
        </p:sp>
        <p:sp>
          <p:nvSpPr>
            <p:cNvPr id="18" name="TextBox 17"/>
            <p:cNvSpPr txBox="1"/>
            <p:nvPr/>
          </p:nvSpPr>
          <p:spPr>
            <a:xfrm>
              <a:off x="3413686" y="3560791"/>
              <a:ext cx="2078798" cy="2006633"/>
            </a:xfrm>
            <a:prstGeom prst="rect">
              <a:avLst/>
            </a:prstGeom>
            <a:noFill/>
          </p:spPr>
          <p:txBody>
            <a:bodyPr wrap="square" rtlCol="0">
              <a:spAutoFit/>
            </a:bodyPr>
            <a:lstStyle/>
            <a:p>
              <a:pPr algn="ctr"/>
              <a:r>
                <a:rPr lang="en-US" sz="1600" dirty="0"/>
                <a:t>Impact factors (by material &amp; disposition &amp; life cycle stage)</a:t>
              </a:r>
            </a:p>
          </p:txBody>
        </p:sp>
        <p:sp>
          <p:nvSpPr>
            <p:cNvPr id="19" name="Right Arrow 20"/>
            <p:cNvSpPr/>
            <p:nvPr/>
          </p:nvSpPr>
          <p:spPr>
            <a:xfrm>
              <a:off x="5467133" y="4160113"/>
              <a:ext cx="367350" cy="444958"/>
            </a:xfrm>
            <a:prstGeom prst="rightArrow">
              <a:avLst>
                <a:gd name="adj1" fmla="val 41648"/>
                <a:gd name="adj2" fmla="val 548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4423" y="3276902"/>
              <a:ext cx="1292912" cy="1213465"/>
            </a:xfrm>
            <a:prstGeom prst="rect">
              <a:avLst/>
            </a:prstGeom>
          </p:spPr>
        </p:pic>
        <p:sp>
          <p:nvSpPr>
            <p:cNvPr id="21" name="TextBox 20"/>
            <p:cNvSpPr txBox="1"/>
            <p:nvPr/>
          </p:nvSpPr>
          <p:spPr>
            <a:xfrm>
              <a:off x="5365727" y="4554404"/>
              <a:ext cx="2890355" cy="1089314"/>
            </a:xfrm>
            <a:prstGeom prst="rect">
              <a:avLst/>
            </a:prstGeom>
            <a:noFill/>
          </p:spPr>
          <p:txBody>
            <a:bodyPr wrap="square" rtlCol="0">
              <a:spAutoFit/>
            </a:bodyPr>
            <a:lstStyle/>
            <a:p>
              <a:pPr algn="ctr"/>
              <a:r>
                <a:rPr lang="en-US" sz="1600" dirty="0"/>
                <a:t>OUTPUT: Impact of each material type </a:t>
              </a:r>
            </a:p>
          </p:txBody>
        </p:sp>
      </p:grpSp>
    </p:spTree>
    <p:extLst>
      <p:ext uri="{BB962C8B-B14F-4D97-AF65-F5344CB8AC3E}">
        <p14:creationId xmlns:p14="http://schemas.microsoft.com/office/powerpoint/2010/main" val="313098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83" y="229660"/>
            <a:ext cx="7886700" cy="600074"/>
          </a:xfrm>
        </p:spPr>
        <p:txBody>
          <a:bodyPr>
            <a:normAutofit/>
          </a:bodyPr>
          <a:lstStyle/>
          <a:p>
            <a:r>
              <a:rPr lang="en-US" sz="3200" dirty="0">
                <a:latin typeface="Calibri Light" panose="020F0302020204030204" pitchFamily="34" charset="0"/>
              </a:rPr>
              <a:t>3. Setting New Goals</a:t>
            </a:r>
          </a:p>
        </p:txBody>
      </p:sp>
      <p:sp>
        <p:nvSpPr>
          <p:cNvPr id="4" name="TextBox 3"/>
          <p:cNvSpPr txBox="1"/>
          <p:nvPr/>
        </p:nvSpPr>
        <p:spPr>
          <a:xfrm>
            <a:off x="474133" y="1284817"/>
            <a:ext cx="7984067" cy="2683812"/>
          </a:xfrm>
          <a:prstGeom prst="rect">
            <a:avLst/>
          </a:prstGeom>
          <a:noFill/>
        </p:spPr>
        <p:txBody>
          <a:bodyPr wrap="square" rtlCol="0">
            <a:spAutoFit/>
          </a:bodyPr>
          <a:lstStyle/>
          <a:p>
            <a:pPr marL="457200" indent="-457200">
              <a:lnSpc>
                <a:spcPct val="110000"/>
              </a:lnSpc>
              <a:spcBef>
                <a:spcPts val="600"/>
              </a:spcBef>
              <a:buFont typeface="+mj-lt"/>
              <a:buAutoNum type="arabicPeriod"/>
            </a:pPr>
            <a:r>
              <a:rPr lang="en-US" sz="2400" dirty="0"/>
              <a:t>University of Florida recommends using a Base Year to create an “Environmental Burden Baseline”</a:t>
            </a:r>
          </a:p>
          <a:p>
            <a:pPr marL="457200" indent="-457200">
              <a:lnSpc>
                <a:spcPct val="110000"/>
              </a:lnSpc>
              <a:spcBef>
                <a:spcPts val="600"/>
              </a:spcBef>
              <a:buFont typeface="+mj-lt"/>
              <a:buAutoNum type="arabicPeriod"/>
            </a:pPr>
            <a:r>
              <a:rPr lang="en-US" sz="2400" dirty="0"/>
              <a:t>Create a target reduction goal from this number</a:t>
            </a:r>
          </a:p>
          <a:p>
            <a:pPr marL="457200" indent="-457200">
              <a:lnSpc>
                <a:spcPct val="110000"/>
              </a:lnSpc>
              <a:spcBef>
                <a:spcPts val="600"/>
              </a:spcBef>
              <a:buFont typeface="+mj-lt"/>
              <a:buAutoNum type="arabicPeriod"/>
            </a:pPr>
            <a:r>
              <a:rPr lang="en-US" sz="2400" dirty="0"/>
              <a:t>The University of Florida introduced the idea of replacing their 75% recycling goal with a 75% GHG emissions reduction goal.</a:t>
            </a:r>
          </a:p>
        </p:txBody>
      </p:sp>
    </p:spTree>
    <p:extLst>
      <p:ext uri="{BB962C8B-B14F-4D97-AF65-F5344CB8AC3E}">
        <p14:creationId xmlns:p14="http://schemas.microsoft.com/office/powerpoint/2010/main" val="197326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28600"/>
            <a:ext cx="8226425" cy="762000"/>
          </a:xfrm>
        </p:spPr>
        <p:txBody>
          <a:bodyPr/>
          <a:lstStyle/>
          <a:p>
            <a:r>
              <a:rPr lang="en-US" sz="3200" dirty="0">
                <a:solidFill>
                  <a:srgbClr val="92D050"/>
                </a:solidFill>
                <a:latin typeface="Calibri Light" panose="020F0302020204030204" pitchFamily="34" charset="0"/>
              </a:rPr>
              <a:t>The State of Recycling Goals</a:t>
            </a:r>
          </a:p>
        </p:txBody>
      </p:sp>
      <p:sp>
        <p:nvSpPr>
          <p:cNvPr id="3" name="Content Placeholder 2"/>
          <p:cNvSpPr>
            <a:spLocks noGrp="1"/>
          </p:cNvSpPr>
          <p:nvPr>
            <p:ph idx="1"/>
          </p:nvPr>
        </p:nvSpPr>
        <p:spPr/>
        <p:txBody>
          <a:bodyPr>
            <a:normAutofit/>
          </a:bodyPr>
          <a:lstStyle/>
          <a:p>
            <a:pPr algn="ctr"/>
            <a:endParaRPr lang="en-US" sz="2400" b="1" i="1" dirty="0">
              <a:solidFill>
                <a:srgbClr val="434E7F"/>
              </a:solidFill>
            </a:endParaRPr>
          </a:p>
          <a:p>
            <a:pPr algn="ctr"/>
            <a:endParaRPr lang="en-US" sz="1500" b="1" i="1" dirty="0">
              <a:solidFill>
                <a:srgbClr val="434E7F"/>
              </a:solidFill>
            </a:endParaRPr>
          </a:p>
        </p:txBody>
      </p:sp>
      <p:sp>
        <p:nvSpPr>
          <p:cNvPr id="5" name="TextBox 2"/>
          <p:cNvSpPr txBox="1"/>
          <p:nvPr/>
        </p:nvSpPr>
        <p:spPr>
          <a:xfrm>
            <a:off x="1143000" y="1600200"/>
            <a:ext cx="7391400" cy="33669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60735" indent="-160735">
              <a:lnSpc>
                <a:spcPct val="110000"/>
              </a:lnSpc>
              <a:spcBef>
                <a:spcPts val="1200"/>
              </a:spcBef>
              <a:spcAft>
                <a:spcPts val="338"/>
              </a:spcAft>
              <a:buFont typeface="Arial" panose="020B0604020202020204" pitchFamily="34" charset="0"/>
              <a:buChar char="•"/>
            </a:pPr>
            <a:r>
              <a:rPr lang="en-US" sz="2400" dirty="0">
                <a:latin typeface="Calibri" panose="020F0502020204030204" pitchFamily="34" charset="0"/>
              </a:rPr>
              <a:t>States, cities and corporations have developed               aspirational diversion goals:  50%, 75%, 100%</a:t>
            </a:r>
          </a:p>
          <a:p>
            <a:pPr marL="160735" indent="-160735">
              <a:lnSpc>
                <a:spcPct val="110000"/>
              </a:lnSpc>
              <a:spcBef>
                <a:spcPts val="1200"/>
              </a:spcBef>
              <a:spcAft>
                <a:spcPts val="338"/>
              </a:spcAft>
              <a:buFont typeface="Arial" panose="020B0604020202020204" pitchFamily="34" charset="0"/>
              <a:buChar char="•"/>
            </a:pPr>
            <a:r>
              <a:rPr lang="en-US" sz="2400" dirty="0">
                <a:latin typeface="Calibri" panose="020F0502020204030204" pitchFamily="34" charset="0"/>
              </a:rPr>
              <a:t>Weight-based recycling has been our measure                                of material management performance</a:t>
            </a:r>
          </a:p>
          <a:p>
            <a:pPr marL="160735" indent="-160735">
              <a:lnSpc>
                <a:spcPct val="110000"/>
              </a:lnSpc>
              <a:spcBef>
                <a:spcPts val="1200"/>
              </a:spcBef>
              <a:spcAft>
                <a:spcPts val="338"/>
              </a:spcAft>
              <a:buFont typeface="Arial" panose="020B0604020202020204" pitchFamily="34" charset="0"/>
              <a:buChar char="•"/>
            </a:pPr>
            <a:r>
              <a:rPr lang="en-US" sz="2400" dirty="0">
                <a:latin typeface="Calibri" panose="020F0502020204030204" pitchFamily="34" charset="0"/>
              </a:rPr>
              <a:t>Cities added more materials and convenient programs to help achieve their goals. </a:t>
            </a:r>
          </a:p>
          <a:p>
            <a:pPr marL="160735" indent="-160735">
              <a:lnSpc>
                <a:spcPct val="110000"/>
              </a:lnSpc>
              <a:spcBef>
                <a:spcPts val="338"/>
              </a:spcBef>
              <a:spcAft>
                <a:spcPts val="338"/>
              </a:spcAft>
              <a:buFont typeface="Arial" panose="020B0604020202020204" pitchFamily="34" charset="0"/>
              <a:buChar char="•"/>
            </a:pPr>
            <a:endParaRPr lang="en-US" sz="2400" b="1" dirty="0">
              <a:latin typeface="+mj-lt"/>
            </a:endParaRPr>
          </a:p>
        </p:txBody>
      </p:sp>
      <p:pic>
        <p:nvPicPr>
          <p:cNvPr id="6" name="Picture 5" descr="Image result for recycle or die bumper sticker graphic"/>
          <p:cNvPicPr>
            <a:picLocks noChangeAspect="1" noChangeArrowheads="1"/>
          </p:cNvPicPr>
          <p:nvPr/>
        </p:nvPicPr>
        <p:blipFill rotWithShape="1">
          <a:blip r:embed="rId3">
            <a:extLst>
              <a:ext uri="{28A0092B-C50C-407E-A947-70E740481C1C}">
                <a14:useLocalDpi xmlns:a14="http://schemas.microsoft.com/office/drawing/2010/main" val="0"/>
              </a:ext>
            </a:extLst>
          </a:blip>
          <a:srcRect l="2509" t="36476" r="2829" b="38554"/>
          <a:stretch/>
        </p:blipFill>
        <p:spPr bwMode="auto">
          <a:xfrm rot="1434666">
            <a:off x="5738090" y="644888"/>
            <a:ext cx="3370372" cy="8890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1"/>
          <p:cNvSpPr/>
          <p:nvPr/>
        </p:nvSpPr>
        <p:spPr>
          <a:xfrm>
            <a:off x="914400" y="4876800"/>
            <a:ext cx="7391400" cy="1083733"/>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00000"/>
              </a:lnSpc>
            </a:pPr>
            <a:r>
              <a:rPr lang="en-US" sz="2400" dirty="0">
                <a:solidFill>
                  <a:schemeClr val="bg1"/>
                </a:solidFill>
              </a:rPr>
              <a:t>Do we have the right goals?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spTree>
    <p:extLst>
      <p:ext uri="{BB962C8B-B14F-4D97-AF65-F5344CB8AC3E}">
        <p14:creationId xmlns:p14="http://schemas.microsoft.com/office/powerpoint/2010/main" val="175865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84667"/>
            <a:ext cx="8934450" cy="753533"/>
          </a:xfrm>
        </p:spPr>
        <p:txBody>
          <a:bodyPr>
            <a:normAutofit/>
          </a:bodyPr>
          <a:lstStyle/>
          <a:p>
            <a:r>
              <a:rPr lang="en-US" sz="3200" dirty="0">
                <a:latin typeface="Calibri Light" panose="020F0302020204030204" pitchFamily="34" charset="0"/>
              </a:rPr>
              <a:t>4. Develop Programs to Achieve the Goal</a:t>
            </a:r>
          </a:p>
        </p:txBody>
      </p:sp>
      <p:grpSp>
        <p:nvGrpSpPr>
          <p:cNvPr id="10" name="Group 9"/>
          <p:cNvGrpSpPr/>
          <p:nvPr/>
        </p:nvGrpSpPr>
        <p:grpSpPr>
          <a:xfrm>
            <a:off x="2895600" y="5785187"/>
            <a:ext cx="4286250" cy="1072813"/>
            <a:chOff x="2895600" y="5823287"/>
            <a:chExt cx="4286250" cy="1072813"/>
          </a:xfrm>
        </p:grpSpPr>
        <p:sp>
          <p:nvSpPr>
            <p:cNvPr id="4" name="TextBox 3"/>
            <p:cNvSpPr txBox="1"/>
            <p:nvPr/>
          </p:nvSpPr>
          <p:spPr>
            <a:xfrm>
              <a:off x="2895600" y="5823287"/>
              <a:ext cx="609600" cy="1015663"/>
            </a:xfrm>
            <a:prstGeom prst="rect">
              <a:avLst/>
            </a:prstGeom>
            <a:noFill/>
          </p:spPr>
          <p:txBody>
            <a:bodyPr wrap="square" rtlCol="0">
              <a:spAutoFit/>
            </a:bodyPr>
            <a:lstStyle/>
            <a:p>
              <a:r>
                <a:rPr lang="en-US" sz="1200" dirty="0"/>
                <a:t>2015 Traditional Recyclables</a:t>
              </a:r>
            </a:p>
          </p:txBody>
        </p:sp>
        <p:sp>
          <p:nvSpPr>
            <p:cNvPr id="5" name="TextBox 4"/>
            <p:cNvSpPr txBox="1"/>
            <p:nvPr/>
          </p:nvSpPr>
          <p:spPr>
            <a:xfrm>
              <a:off x="3638550" y="5842337"/>
              <a:ext cx="552450" cy="461665"/>
            </a:xfrm>
            <a:prstGeom prst="rect">
              <a:avLst/>
            </a:prstGeom>
            <a:noFill/>
          </p:spPr>
          <p:txBody>
            <a:bodyPr wrap="square" rtlCol="0">
              <a:spAutoFit/>
            </a:bodyPr>
            <a:lstStyle/>
            <a:p>
              <a:r>
                <a:rPr lang="en-US" sz="1200" dirty="0"/>
                <a:t>With WTE</a:t>
              </a:r>
            </a:p>
          </p:txBody>
        </p:sp>
        <p:sp>
          <p:nvSpPr>
            <p:cNvPr id="6" name="TextBox 5"/>
            <p:cNvSpPr txBox="1"/>
            <p:nvPr/>
          </p:nvSpPr>
          <p:spPr>
            <a:xfrm>
              <a:off x="4381500" y="5861387"/>
              <a:ext cx="666750" cy="830997"/>
            </a:xfrm>
            <a:prstGeom prst="rect">
              <a:avLst/>
            </a:prstGeom>
            <a:noFill/>
          </p:spPr>
          <p:txBody>
            <a:bodyPr wrap="square" rtlCol="0">
              <a:spAutoFit/>
            </a:bodyPr>
            <a:lstStyle/>
            <a:p>
              <a:r>
                <a:rPr lang="en-US" sz="1200" dirty="0"/>
                <a:t>80% Cans &amp;and Bottles</a:t>
              </a:r>
            </a:p>
          </p:txBody>
        </p:sp>
        <p:sp>
          <p:nvSpPr>
            <p:cNvPr id="7" name="TextBox 6"/>
            <p:cNvSpPr txBox="1"/>
            <p:nvPr/>
          </p:nvSpPr>
          <p:spPr>
            <a:xfrm>
              <a:off x="5086350" y="5880437"/>
              <a:ext cx="666750" cy="830997"/>
            </a:xfrm>
            <a:prstGeom prst="rect">
              <a:avLst/>
            </a:prstGeom>
            <a:noFill/>
          </p:spPr>
          <p:txBody>
            <a:bodyPr wrap="square" rtlCol="0">
              <a:spAutoFit/>
            </a:bodyPr>
            <a:lstStyle/>
            <a:p>
              <a:r>
                <a:rPr lang="en-US" sz="1200" dirty="0"/>
                <a:t>80% of Paper</a:t>
              </a:r>
            </a:p>
            <a:p>
              <a:endParaRPr lang="en-US" sz="1200" dirty="0"/>
            </a:p>
            <a:p>
              <a:endParaRPr lang="en-US" sz="1200" dirty="0"/>
            </a:p>
          </p:txBody>
        </p:sp>
        <p:sp>
          <p:nvSpPr>
            <p:cNvPr id="8" name="TextBox 7"/>
            <p:cNvSpPr txBox="1"/>
            <p:nvPr/>
          </p:nvSpPr>
          <p:spPr>
            <a:xfrm>
              <a:off x="5791200" y="5880437"/>
              <a:ext cx="666750" cy="830997"/>
            </a:xfrm>
            <a:prstGeom prst="rect">
              <a:avLst/>
            </a:prstGeom>
            <a:noFill/>
          </p:spPr>
          <p:txBody>
            <a:bodyPr wrap="square" rtlCol="0">
              <a:spAutoFit/>
            </a:bodyPr>
            <a:lstStyle/>
            <a:p>
              <a:r>
                <a:rPr lang="en-US" sz="1200" dirty="0"/>
                <a:t>Food</a:t>
              </a:r>
            </a:p>
            <a:p>
              <a:r>
                <a:rPr lang="en-US" sz="1200" dirty="0"/>
                <a:t>Waste</a:t>
              </a:r>
            </a:p>
            <a:p>
              <a:endParaRPr lang="en-US" sz="1200" dirty="0"/>
            </a:p>
            <a:p>
              <a:endParaRPr lang="en-US" sz="1200" dirty="0"/>
            </a:p>
          </p:txBody>
        </p:sp>
        <p:sp>
          <p:nvSpPr>
            <p:cNvPr id="9" name="TextBox 8"/>
            <p:cNvSpPr txBox="1"/>
            <p:nvPr/>
          </p:nvSpPr>
          <p:spPr>
            <a:xfrm>
              <a:off x="6515100" y="5880437"/>
              <a:ext cx="666750" cy="1015663"/>
            </a:xfrm>
            <a:prstGeom prst="rect">
              <a:avLst/>
            </a:prstGeom>
            <a:noFill/>
          </p:spPr>
          <p:txBody>
            <a:bodyPr wrap="square" rtlCol="0">
              <a:spAutoFit/>
            </a:bodyPr>
            <a:lstStyle/>
            <a:p>
              <a:r>
                <a:rPr lang="en-US" sz="1200" dirty="0"/>
                <a:t>C&amp;D, Yard Waste</a:t>
              </a:r>
            </a:p>
            <a:p>
              <a:endParaRPr lang="en-US" sz="1200" dirty="0"/>
            </a:p>
            <a:p>
              <a:endParaRPr lang="en-US" sz="1200" dirty="0"/>
            </a:p>
          </p:txBody>
        </p:sp>
      </p:grpSp>
      <p:grpSp>
        <p:nvGrpSpPr>
          <p:cNvPr id="12" name="Group 11"/>
          <p:cNvGrpSpPr/>
          <p:nvPr/>
        </p:nvGrpSpPr>
        <p:grpSpPr>
          <a:xfrm>
            <a:off x="838200" y="440275"/>
            <a:ext cx="7188201" cy="5379674"/>
            <a:chOff x="838200" y="626533"/>
            <a:chExt cx="7188201" cy="5379674"/>
          </a:xfrm>
        </p:grpSpPr>
        <p:pic>
          <p:nvPicPr>
            <p:cNvPr id="3" name="Picture 2"/>
            <p:cNvPicPr>
              <a:picLocks noChangeAspect="1"/>
            </p:cNvPicPr>
            <p:nvPr/>
          </p:nvPicPr>
          <p:blipFill>
            <a:blip r:embed="rId3"/>
            <a:stretch>
              <a:fillRect/>
            </a:stretch>
          </p:blipFill>
          <p:spPr>
            <a:xfrm>
              <a:off x="838200" y="773208"/>
              <a:ext cx="7181865" cy="5232999"/>
            </a:xfrm>
            <a:prstGeom prst="rect">
              <a:avLst/>
            </a:prstGeom>
          </p:spPr>
        </p:pic>
        <p:sp>
          <p:nvSpPr>
            <p:cNvPr id="11" name="TextBox 10"/>
            <p:cNvSpPr txBox="1"/>
            <p:nvPr/>
          </p:nvSpPr>
          <p:spPr>
            <a:xfrm>
              <a:off x="2810934" y="626533"/>
              <a:ext cx="5215467" cy="369332"/>
            </a:xfrm>
            <a:prstGeom prst="rect">
              <a:avLst/>
            </a:prstGeom>
            <a:noFill/>
          </p:spPr>
          <p:txBody>
            <a:bodyPr wrap="square" rtlCol="0">
              <a:spAutoFit/>
            </a:bodyPr>
            <a:lstStyle/>
            <a:p>
              <a:r>
                <a:rPr lang="en-US" dirty="0"/>
                <a:t>What 75% GHG Emissions Reduction Looks Like</a:t>
              </a:r>
            </a:p>
          </p:txBody>
        </p:sp>
      </p:grpSp>
      <p:sp>
        <p:nvSpPr>
          <p:cNvPr id="13" name="TextBox 12"/>
          <p:cNvSpPr txBox="1"/>
          <p:nvPr/>
        </p:nvSpPr>
        <p:spPr>
          <a:xfrm>
            <a:off x="7192434" y="5880440"/>
            <a:ext cx="666750" cy="646331"/>
          </a:xfrm>
          <a:prstGeom prst="rect">
            <a:avLst/>
          </a:prstGeom>
          <a:noFill/>
        </p:spPr>
        <p:txBody>
          <a:bodyPr wrap="square" rtlCol="0">
            <a:spAutoFit/>
          </a:bodyPr>
          <a:lstStyle/>
          <a:p>
            <a:r>
              <a:rPr lang="en-US" sz="1200" dirty="0"/>
              <a:t>Total</a:t>
            </a:r>
          </a:p>
          <a:p>
            <a:endParaRPr lang="en-US" sz="1200" dirty="0"/>
          </a:p>
          <a:p>
            <a:endParaRPr lang="en-US" sz="1200" dirty="0"/>
          </a:p>
        </p:txBody>
      </p:sp>
    </p:spTree>
    <p:extLst>
      <p:ext uri="{BB962C8B-B14F-4D97-AF65-F5344CB8AC3E}">
        <p14:creationId xmlns:p14="http://schemas.microsoft.com/office/powerpoint/2010/main" val="368998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93677"/>
            <a:ext cx="7886700" cy="625474"/>
          </a:xfrm>
        </p:spPr>
        <p:txBody>
          <a:bodyPr>
            <a:normAutofit/>
          </a:bodyPr>
          <a:lstStyle/>
          <a:p>
            <a:r>
              <a:rPr lang="en-US" sz="3200" dirty="0">
                <a:latin typeface="Calibri Light" panose="020F0302020204030204" pitchFamily="34" charset="0"/>
              </a:rPr>
              <a:t>Florida Lessons Learned</a:t>
            </a:r>
          </a:p>
        </p:txBody>
      </p:sp>
      <p:sp>
        <p:nvSpPr>
          <p:cNvPr id="5" name="TextBox 4"/>
          <p:cNvSpPr txBox="1"/>
          <p:nvPr/>
        </p:nvSpPr>
        <p:spPr>
          <a:xfrm>
            <a:off x="374650" y="1066800"/>
            <a:ext cx="4248150" cy="3090077"/>
          </a:xfrm>
          <a:prstGeom prst="rect">
            <a:avLst/>
          </a:prstGeom>
          <a:noFill/>
        </p:spPr>
        <p:txBody>
          <a:bodyPr wrap="square" rtlCol="0">
            <a:spAutoFit/>
          </a:bodyPr>
          <a:lstStyle/>
          <a:p>
            <a:pPr marL="285750" indent="-285750">
              <a:lnSpc>
                <a:spcPct val="110000"/>
              </a:lnSpc>
              <a:spcBef>
                <a:spcPts val="600"/>
              </a:spcBef>
              <a:buFont typeface="Arial" panose="020B0604020202020204" pitchFamily="34" charset="0"/>
              <a:buChar char="•"/>
            </a:pPr>
            <a:r>
              <a:rPr lang="en-US" sz="2400" dirty="0"/>
              <a:t>Different recycling approaches result in different progress towards the goal</a:t>
            </a:r>
          </a:p>
          <a:p>
            <a:pPr marL="285750" indent="-285750">
              <a:lnSpc>
                <a:spcPct val="110000"/>
              </a:lnSpc>
              <a:spcBef>
                <a:spcPts val="600"/>
              </a:spcBef>
              <a:buFont typeface="Arial" panose="020B0604020202020204" pitchFamily="34" charset="0"/>
              <a:buChar char="•"/>
            </a:pPr>
            <a:r>
              <a:rPr lang="en-US" sz="2400" dirty="0"/>
              <a:t>The type of materials targeted makes a difference</a:t>
            </a:r>
          </a:p>
          <a:p>
            <a:pPr marL="285750" indent="-285750">
              <a:lnSpc>
                <a:spcPct val="110000"/>
              </a:lnSpc>
              <a:spcBef>
                <a:spcPts val="600"/>
              </a:spcBef>
              <a:buFont typeface="Arial" panose="020B0604020202020204" pitchFamily="34" charset="0"/>
              <a:buChar char="•"/>
            </a:pPr>
            <a:r>
              <a:rPr lang="en-US" sz="2400" dirty="0"/>
              <a:t>The selection of a baseline is critical</a:t>
            </a:r>
          </a:p>
        </p:txBody>
      </p:sp>
      <p:pic>
        <p:nvPicPr>
          <p:cNvPr id="6" name="Picture 5"/>
          <p:cNvPicPr>
            <a:picLocks noChangeAspect="1"/>
          </p:cNvPicPr>
          <p:nvPr/>
        </p:nvPicPr>
        <p:blipFill>
          <a:blip r:embed="rId3"/>
          <a:stretch>
            <a:fillRect/>
          </a:stretch>
        </p:blipFill>
        <p:spPr>
          <a:xfrm>
            <a:off x="4724400" y="1066800"/>
            <a:ext cx="3988935" cy="4030132"/>
          </a:xfrm>
          <a:prstGeom prst="rect">
            <a:avLst/>
          </a:prstGeom>
        </p:spPr>
      </p:pic>
    </p:spTree>
    <p:extLst>
      <p:ext uri="{BB962C8B-B14F-4D97-AF65-F5344CB8AC3E}">
        <p14:creationId xmlns:p14="http://schemas.microsoft.com/office/powerpoint/2010/main" val="128887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8EDF5-6EB7-4E6D-ACB9-67A8BFC74A64}" type="slidenum">
              <a:rPr lang="en-US" smtClean="0"/>
              <a:t>22</a:t>
            </a:fld>
            <a:endParaRPr lang="en-US"/>
          </a:p>
        </p:txBody>
      </p:sp>
      <p:sp>
        <p:nvSpPr>
          <p:cNvPr id="7" name="TextBox 6"/>
          <p:cNvSpPr txBox="1"/>
          <p:nvPr/>
        </p:nvSpPr>
        <p:spPr>
          <a:xfrm>
            <a:off x="381000" y="5534561"/>
            <a:ext cx="8534401"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Scenarios build upon each other</a:t>
            </a:r>
          </a:p>
          <a:p>
            <a:pPr marL="285750" indent="-285750">
              <a:buFont typeface="Arial" panose="020B0604020202020204" pitchFamily="34" charset="0"/>
              <a:buChar char="•"/>
            </a:pPr>
            <a:r>
              <a:rPr lang="en-US" sz="2000" b="1" dirty="0"/>
              <a:t>84% GHG benefit from aggressive LFG capture &amp; use + recycling 32% of MSW</a:t>
            </a:r>
          </a:p>
          <a:p>
            <a:pPr marL="285750" indent="-285750">
              <a:buFont typeface="Arial" panose="020B0604020202020204" pitchFamily="34" charset="0"/>
              <a:buChar char="•"/>
            </a:pPr>
            <a:r>
              <a:rPr lang="en-US" sz="2000" b="1" dirty="0"/>
              <a:t>More processing = high incremental cost for low incremental GHG reduction</a:t>
            </a:r>
          </a:p>
        </p:txBody>
      </p:sp>
      <p:sp>
        <p:nvSpPr>
          <p:cNvPr id="8" name="Rectangle 7"/>
          <p:cNvSpPr>
            <a:spLocks noChangeArrowheads="1"/>
          </p:cNvSpPr>
          <p:nvPr>
            <p:custDataLst>
              <p:tags r:id="rId1"/>
            </p:custDataLst>
          </p:nvPr>
        </p:nvSpPr>
        <p:spPr bwMode="gray">
          <a:xfrm>
            <a:off x="8762581" y="28280"/>
            <a:ext cx="305219" cy="201444"/>
          </a:xfrm>
          <a:prstGeom prst="rect">
            <a:avLst/>
          </a:prstGeom>
          <a:solidFill>
            <a:schemeClr val="accent1"/>
          </a:solidFill>
          <a:ln w="9525" cap="flat" cmpd="sng" algn="ctr">
            <a:noFill/>
            <a:prstDash val="soli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1" indent="0" defTabSz="912813" eaLnBrk="1" fontAlgn="base" latinLnBrk="0" hangingPunct="1">
              <a:lnSpc>
                <a:spcPct val="100000"/>
              </a:lnSpc>
              <a:spcBef>
                <a:spcPct val="0"/>
              </a:spcBef>
              <a:spcAft>
                <a:spcPct val="0"/>
              </a:spcAft>
              <a:buClr>
                <a:srgbClr val="00693C"/>
              </a:buClr>
              <a:buSzTx/>
              <a:buFontTx/>
              <a:buNone/>
              <a:tabLst/>
              <a:defRPr/>
            </a:pPr>
            <a:endParaRPr kumimoji="0" lang="en-US" sz="800" b="1" i="0" u="none" strike="noStrike" kern="0" cap="none" spc="0" normalizeH="0" baseline="0" noProof="0" dirty="0">
              <a:ln>
                <a:noFill/>
              </a:ln>
              <a:solidFill>
                <a:srgbClr val="000000"/>
              </a:solidFill>
              <a:effectLst/>
              <a:uLnTx/>
              <a:uFillTx/>
              <a:latin typeface="Trebuchet MS" charset="0"/>
              <a:ea typeface="+mn-ea"/>
              <a:cs typeface="+mn-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pic>
        <p:nvPicPr>
          <p:cNvPr id="9" name="Picture 1"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609600"/>
            <a:ext cx="6797920" cy="49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ular Callout 51"/>
          <p:cNvSpPr>
            <a:spLocks noChangeArrowheads="1"/>
          </p:cNvSpPr>
          <p:nvPr/>
        </p:nvSpPr>
        <p:spPr bwMode="auto">
          <a:xfrm>
            <a:off x="2046513" y="692594"/>
            <a:ext cx="2601686" cy="1060006"/>
          </a:xfrm>
          <a:prstGeom prst="wedgeRectCallout">
            <a:avLst>
              <a:gd name="adj1" fmla="val 54645"/>
              <a:gd name="adj2" fmla="val 8675"/>
            </a:avLst>
          </a:prstGeom>
          <a:noFill/>
          <a:ln w="28575" algn="ctr">
            <a:solidFill>
              <a:srgbClr val="FF0000"/>
            </a:solidFill>
            <a:prstDash val="dash"/>
            <a:round/>
            <a:headEnd/>
            <a:tailEnd/>
          </a:ln>
        </p:spPr>
        <p:txBody>
          <a:bodyPr wrap="square" anchor="ctr"/>
          <a:lstStyle/>
          <a:p>
            <a:r>
              <a:rPr lang="en-US" sz="1600" dirty="0">
                <a:solidFill>
                  <a:srgbClr val="FF0000"/>
                </a:solidFill>
              </a:rPr>
              <a:t>84% of GHG reduction benefit from 32% diversion through Residential &amp; Commercial SS Recycling</a:t>
            </a:r>
          </a:p>
        </p:txBody>
      </p:sp>
      <p:sp>
        <p:nvSpPr>
          <p:cNvPr id="12" name="Star: 5 Points 11"/>
          <p:cNvSpPr/>
          <p:nvPr/>
        </p:nvSpPr>
        <p:spPr>
          <a:xfrm>
            <a:off x="4701318" y="778967"/>
            <a:ext cx="457201" cy="44363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598" y="99024"/>
            <a:ext cx="7543802" cy="510576"/>
          </a:xfrm>
          <a:prstGeom prst="rect">
            <a:avLst/>
          </a:prstGeom>
          <a:noFill/>
        </p:spPr>
        <p:txBody>
          <a:bodyPr wrap="square" lIns="0" tIns="0" rIns="0" bIns="0" rtlCol="0">
            <a:noAutofit/>
          </a:bodyPr>
          <a:lstStyle/>
          <a:p>
            <a:pPr>
              <a:lnSpc>
                <a:spcPct val="90000"/>
              </a:lnSpc>
            </a:pPr>
            <a:r>
              <a:rPr lang="en-US" sz="3200" dirty="0">
                <a:solidFill>
                  <a:srgbClr val="92D050"/>
                </a:solidFill>
                <a:latin typeface="Calibri Light" panose="020F0302020204030204" pitchFamily="34" charset="0"/>
                <a:ea typeface="ＭＳ Ｐゴシック" charset="-128"/>
                <a:cs typeface="+mj-cs"/>
              </a:rPr>
              <a:t>WM Spectrum:  What we found</a:t>
            </a:r>
          </a:p>
        </p:txBody>
      </p:sp>
      <p:sp>
        <p:nvSpPr>
          <p:cNvPr id="3" name="TextBox 2"/>
          <p:cNvSpPr txBox="1"/>
          <p:nvPr/>
        </p:nvSpPr>
        <p:spPr>
          <a:xfrm>
            <a:off x="1540933" y="533400"/>
            <a:ext cx="457200" cy="3733800"/>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7848600" y="457200"/>
            <a:ext cx="457200" cy="3733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3725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581" y="1"/>
            <a:ext cx="7452839"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custDataLst>
              <p:tags r:id="rId1"/>
            </p:custDataLst>
          </p:nvPr>
        </p:nvSpPr>
        <p:spPr bwMode="gray">
          <a:xfrm>
            <a:off x="9091336" y="-658654"/>
            <a:ext cx="281264" cy="174298"/>
          </a:xfrm>
          <a:prstGeom prst="rect">
            <a:avLst/>
          </a:prstGeom>
          <a:solidFill>
            <a:schemeClr val="accent1"/>
          </a:solidFill>
          <a:ln w="9525" cap="flat" cmpd="sng" algn="ctr">
            <a:solidFill>
              <a:srgbClr val="000000"/>
            </a:solidFill>
            <a:prstDash val="soli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lvl="1" defTabSz="912813" fontAlgn="base">
              <a:spcBef>
                <a:spcPct val="0"/>
              </a:spcBef>
              <a:spcAft>
                <a:spcPct val="0"/>
              </a:spcAft>
              <a:buClr>
                <a:srgbClr val="00693C"/>
              </a:buClr>
            </a:pPr>
            <a:endParaRPr lang="en-US" sz="800" b="1" kern="0" dirty="0">
              <a:solidFill>
                <a:srgbClr val="000000"/>
              </a:solidFill>
              <a:latin typeface="Trebuchet MS" charset="0"/>
            </a:endParaRPr>
          </a:p>
        </p:txBody>
      </p:sp>
      <p:grpSp>
        <p:nvGrpSpPr>
          <p:cNvPr id="5" name="Group 4"/>
          <p:cNvGrpSpPr/>
          <p:nvPr/>
        </p:nvGrpSpPr>
        <p:grpSpPr>
          <a:xfrm>
            <a:off x="2819400" y="4648200"/>
            <a:ext cx="5593280" cy="1219200"/>
            <a:chOff x="2819400" y="4648200"/>
            <a:chExt cx="5593280" cy="1219200"/>
          </a:xfrm>
        </p:grpSpPr>
        <p:sp>
          <p:nvSpPr>
            <p:cNvPr id="10" name="Rectangular Callout 51"/>
            <p:cNvSpPr>
              <a:spLocks noChangeArrowheads="1"/>
            </p:cNvSpPr>
            <p:nvPr/>
          </p:nvSpPr>
          <p:spPr bwMode="auto">
            <a:xfrm>
              <a:off x="2819400" y="5352188"/>
              <a:ext cx="5593280" cy="515212"/>
            </a:xfrm>
            <a:prstGeom prst="wedgeRectCallout">
              <a:avLst>
                <a:gd name="adj1" fmla="val -16894"/>
                <a:gd name="adj2" fmla="val -122566"/>
              </a:avLst>
            </a:prstGeom>
            <a:noFill/>
            <a:ln w="28575" algn="ctr">
              <a:solidFill>
                <a:srgbClr val="FF0000"/>
              </a:solidFill>
              <a:prstDash val="dash"/>
              <a:round/>
              <a:headEnd/>
              <a:tailEnd/>
            </a:ln>
          </p:spPr>
          <p:txBody>
            <a:bodyPr wrap="square" anchor="ctr"/>
            <a:lstStyle/>
            <a:p>
              <a:pPr marL="0" lvl="1" algn="ctr" defTabSz="912813">
                <a:spcBef>
                  <a:spcPts val="0"/>
                </a:spcBef>
                <a:buFont typeface="Trebuchet MS" charset="0"/>
                <a:buNone/>
              </a:pPr>
              <a:endParaRPr lang="en-US" sz="600" dirty="0">
                <a:solidFill>
                  <a:srgbClr val="FF0000"/>
                </a:solidFill>
                <a:latin typeface="Trebuchet MS" charset="0"/>
                <a:ea typeface="MS PGothic" pitchFamily="34" charset="-128"/>
              </a:endParaRPr>
            </a:p>
            <a:p>
              <a:pPr marL="0" lvl="1" algn="ctr" defTabSz="912813">
                <a:spcBef>
                  <a:spcPts val="0"/>
                </a:spcBef>
                <a:buFont typeface="Trebuchet MS" charset="0"/>
                <a:buNone/>
              </a:pPr>
              <a:r>
                <a:rPr lang="en-US" sz="1600" dirty="0">
                  <a:solidFill>
                    <a:srgbClr val="FF0000"/>
                  </a:solidFill>
                  <a:ea typeface="MS PGothic" pitchFamily="34" charset="-128"/>
                </a:rPr>
                <a:t>GHG impact from collection is negligible.  NGV trucks reduces collection GHG impact 20%, but off small base</a:t>
              </a:r>
            </a:p>
            <a:p>
              <a:pPr marL="0" lvl="1" algn="ctr" defTabSz="912813">
                <a:spcBef>
                  <a:spcPts val="0"/>
                </a:spcBef>
                <a:buFont typeface="Trebuchet MS" charset="0"/>
                <a:buNone/>
              </a:pPr>
              <a:endParaRPr lang="en-US" sz="1050" dirty="0">
                <a:solidFill>
                  <a:srgbClr val="FF0000"/>
                </a:solidFill>
                <a:ea typeface="MS PGothic" pitchFamily="34" charset="-128"/>
              </a:endParaRPr>
            </a:p>
          </p:txBody>
        </p:sp>
        <p:sp>
          <p:nvSpPr>
            <p:cNvPr id="11" name="Rounded Rectangle 10"/>
            <p:cNvSpPr/>
            <p:nvPr/>
          </p:nvSpPr>
          <p:spPr bwMode="auto">
            <a:xfrm>
              <a:off x="2819400" y="4648200"/>
              <a:ext cx="5334000" cy="304800"/>
            </a:xfrm>
            <a:prstGeom prst="roundRect">
              <a:avLst/>
            </a:prstGeom>
            <a:noFill/>
            <a:ln w="28575" cap="flat" cmpd="sng" algn="ctr">
              <a:solidFill>
                <a:srgbClr val="FF0000"/>
              </a:solidFill>
              <a:prstDash val="dash"/>
              <a:round/>
              <a:headEnd type="none" w="med" len="med"/>
              <a:tailEnd type="none" w="med" len="med"/>
            </a:ln>
            <a:effectLst/>
          </p:spPr>
          <p:txBody>
            <a:bodyPr vert="horz" wrap="square" lIns="0" tIns="0" rIns="91440" bIns="0" numCol="1" rtlCol="0" anchor="t" anchorCtr="0" compatLnSpc="1">
              <a:prstTxWarp prst="textNoShape">
                <a:avLst/>
              </a:prstTxWarp>
            </a:bodyPr>
            <a:lstStyle/>
            <a:p>
              <a:pPr>
                <a:lnSpc>
                  <a:spcPct val="125000"/>
                </a:lnSpc>
                <a:buFont typeface="Trebuchet MS" charset="0"/>
                <a:buNone/>
              </a:pPr>
              <a:endParaRPr lang="en-US">
                <a:solidFill>
                  <a:srgbClr val="57584F"/>
                </a:solidFill>
                <a:latin typeface="Trebuchet MS" charset="0"/>
              </a:endParaRPr>
            </a:p>
          </p:txBody>
        </p:sp>
      </p:grpSp>
      <p:grpSp>
        <p:nvGrpSpPr>
          <p:cNvPr id="4" name="Group 3"/>
          <p:cNvGrpSpPr/>
          <p:nvPr/>
        </p:nvGrpSpPr>
        <p:grpSpPr>
          <a:xfrm>
            <a:off x="1767440" y="533400"/>
            <a:ext cx="6340440" cy="3810000"/>
            <a:chOff x="1767440" y="533400"/>
            <a:chExt cx="6340440" cy="3810000"/>
          </a:xfrm>
        </p:grpSpPr>
        <p:sp>
          <p:nvSpPr>
            <p:cNvPr id="7" name="Rectangular Callout 51"/>
            <p:cNvSpPr>
              <a:spLocks noChangeArrowheads="1"/>
            </p:cNvSpPr>
            <p:nvPr/>
          </p:nvSpPr>
          <p:spPr bwMode="auto">
            <a:xfrm>
              <a:off x="1767440" y="533400"/>
              <a:ext cx="2309469" cy="774405"/>
            </a:xfrm>
            <a:prstGeom prst="wedgeRectCallout">
              <a:avLst>
                <a:gd name="adj1" fmla="val 33795"/>
                <a:gd name="adj2" fmla="val 74367"/>
              </a:avLst>
            </a:prstGeom>
            <a:noFill/>
            <a:ln w="28575" algn="ctr">
              <a:solidFill>
                <a:srgbClr val="FF0000"/>
              </a:solidFill>
              <a:prstDash val="dash"/>
              <a:round/>
              <a:headEnd/>
              <a:tailEnd/>
            </a:ln>
          </p:spPr>
          <p:txBody>
            <a:bodyPr wrap="square" anchor="ctr"/>
            <a:lstStyle/>
            <a:p>
              <a:r>
                <a:rPr lang="en-US" sz="1600" dirty="0">
                  <a:solidFill>
                    <a:srgbClr val="FF0000"/>
                  </a:solidFill>
                </a:rPr>
                <a:t>Greatest GHG benefits from recycling</a:t>
              </a:r>
            </a:p>
          </p:txBody>
        </p:sp>
        <p:sp>
          <p:nvSpPr>
            <p:cNvPr id="2" name="Rounded Rectangle 1"/>
            <p:cNvSpPr/>
            <p:nvPr/>
          </p:nvSpPr>
          <p:spPr>
            <a:xfrm>
              <a:off x="2971800" y="1511595"/>
              <a:ext cx="5136080" cy="2831805"/>
            </a:xfrm>
            <a:prstGeom prst="roundRect">
              <a:avLst/>
            </a:prstGeom>
            <a:noFill/>
            <a:ln w="28575" cap="flat" cmpd="sng" algn="ctr">
              <a:solidFill>
                <a:srgbClr val="FF0000"/>
              </a:solidFill>
              <a:prstDash val="dash"/>
              <a:round/>
              <a:headEnd type="none" w="med" len="med"/>
              <a:tailEnd type="none" w="med" len="med"/>
            </a:ln>
            <a:effectLst/>
          </p:spPr>
          <p:txBody>
            <a:bodyPr vert="horz" wrap="square" lIns="0" tIns="0" rIns="91440" bIns="0" numCol="1" rtlCol="0" anchor="t" anchorCtr="0" compatLnSpc="1">
              <a:prstTxWarp prst="textNoShape">
                <a:avLst/>
              </a:prstTxWarp>
            </a:bodyPr>
            <a:lstStyle/>
            <a:p>
              <a:pPr>
                <a:lnSpc>
                  <a:spcPct val="125000"/>
                </a:lnSpc>
                <a:buFont typeface="Trebuchet MS" charset="0"/>
                <a:buNone/>
              </a:pPr>
              <a:endParaRPr lang="en-US">
                <a:solidFill>
                  <a:srgbClr val="57584F"/>
                </a:solidFill>
                <a:latin typeface="Trebuchet MS" charset="0"/>
              </a:endParaRPr>
            </a:p>
          </p:txBody>
        </p:sp>
      </p:grpSp>
      <p:sp>
        <p:nvSpPr>
          <p:cNvPr id="3" name="Slide Number Placeholder 2"/>
          <p:cNvSpPr>
            <a:spLocks noGrp="1"/>
          </p:cNvSpPr>
          <p:nvPr>
            <p:ph type="sldNum" sz="quarter" idx="12"/>
          </p:nvPr>
        </p:nvSpPr>
        <p:spPr>
          <a:xfrm>
            <a:off x="6881954" y="5691473"/>
            <a:ext cx="1966144" cy="315922"/>
          </a:xfrm>
        </p:spPr>
        <p:txBody>
          <a:bodyPr/>
          <a:lstStyle/>
          <a:p>
            <a:fld id="{A908EDF5-6EB7-4E6D-ACB9-67A8BFC74A64}" type="slidenum">
              <a:rPr lang="en-US" smtClean="0"/>
              <a:t>23</a:t>
            </a:fld>
            <a:endParaRPr lang="en-US" dirty="0"/>
          </a:p>
        </p:txBody>
      </p:sp>
      <p:sp>
        <p:nvSpPr>
          <p:cNvPr id="13" name="TextBox 12"/>
          <p:cNvSpPr txBox="1"/>
          <p:nvPr/>
        </p:nvSpPr>
        <p:spPr>
          <a:xfrm>
            <a:off x="1295400" y="5921514"/>
            <a:ext cx="6907291"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Above x-axis = emissions reductions</a:t>
            </a:r>
          </a:p>
          <a:p>
            <a:pPr marL="285750" indent="-285750">
              <a:buFont typeface="Arial" panose="020B0604020202020204" pitchFamily="34" charset="0"/>
              <a:buChar char="•"/>
            </a:pPr>
            <a:r>
              <a:rPr lang="en-US" sz="2000" b="1" dirty="0"/>
              <a:t>Recycling is bulk of the potential GHG emissions reductions</a:t>
            </a:r>
          </a:p>
        </p:txBody>
      </p:sp>
      <p:sp>
        <p:nvSpPr>
          <p:cNvPr id="16" name="Rectangle 15"/>
          <p:cNvSpPr>
            <a:spLocks noChangeArrowheads="1"/>
          </p:cNvSpPr>
          <p:nvPr>
            <p:custDataLst>
              <p:tags r:id="rId2"/>
            </p:custDataLst>
          </p:nvPr>
        </p:nvSpPr>
        <p:spPr bwMode="gray">
          <a:xfrm>
            <a:off x="8762581" y="28280"/>
            <a:ext cx="305219" cy="201444"/>
          </a:xfrm>
          <a:prstGeom prst="rect">
            <a:avLst/>
          </a:prstGeom>
          <a:solidFill>
            <a:schemeClr val="accent1"/>
          </a:solidFill>
          <a:ln w="9525" cap="flat" cmpd="sng" algn="ctr">
            <a:noFill/>
            <a:prstDash val="soli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1" indent="0" defTabSz="912813" eaLnBrk="1" fontAlgn="base" latinLnBrk="0" hangingPunct="1">
              <a:lnSpc>
                <a:spcPct val="100000"/>
              </a:lnSpc>
              <a:spcBef>
                <a:spcPct val="0"/>
              </a:spcBef>
              <a:spcAft>
                <a:spcPct val="0"/>
              </a:spcAft>
              <a:buClr>
                <a:srgbClr val="00693C"/>
              </a:buClr>
              <a:buSzTx/>
              <a:buFontTx/>
              <a:buNone/>
              <a:tabLst/>
              <a:defRPr/>
            </a:pPr>
            <a:endParaRPr kumimoji="0" lang="en-US" sz="800" b="1" i="0" u="none" strike="noStrike" kern="0" cap="none" spc="0" normalizeH="0" baseline="0" noProof="0" dirty="0">
              <a:ln>
                <a:noFill/>
              </a:ln>
              <a:solidFill>
                <a:srgbClr val="000000"/>
              </a:solidFill>
              <a:effectLst/>
              <a:uLnTx/>
              <a:uFillTx/>
              <a:latin typeface="Trebuchet MS" charset="0"/>
              <a:ea typeface="+mn-ea"/>
              <a:cs typeface="+mn-cs"/>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spTree>
    <p:extLst>
      <p:ext uri="{BB962C8B-B14F-4D97-AF65-F5344CB8AC3E}">
        <p14:creationId xmlns:p14="http://schemas.microsoft.com/office/powerpoint/2010/main" val="8784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156" y="0"/>
            <a:ext cx="7151688" cy="5194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908EDF5-6EB7-4E6D-ACB9-67A8BFC74A64}" type="slidenum">
              <a:rPr lang="en-US" smtClean="0"/>
              <a:t>24</a:t>
            </a:fld>
            <a:endParaRPr lang="en-US"/>
          </a:p>
        </p:txBody>
      </p:sp>
      <p:sp>
        <p:nvSpPr>
          <p:cNvPr id="6" name="TextBox 5"/>
          <p:cNvSpPr txBox="1"/>
          <p:nvPr/>
        </p:nvSpPr>
        <p:spPr>
          <a:xfrm>
            <a:off x="354892" y="5071408"/>
            <a:ext cx="8560507"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Not all organics are created equal: </a:t>
            </a:r>
            <a:r>
              <a:rPr lang="en-US" sz="2000" dirty="0"/>
              <a:t> </a:t>
            </a:r>
          </a:p>
          <a:p>
            <a:pPr marL="742950" lvl="1" indent="-285750">
              <a:buFont typeface="Wingdings" panose="05000000000000000000" pitchFamily="2" charset="2"/>
              <a:buChar char="ü"/>
            </a:pPr>
            <a:r>
              <a:rPr lang="en-US" sz="2000" dirty="0" err="1"/>
              <a:t>Foodwaste</a:t>
            </a:r>
            <a:r>
              <a:rPr lang="en-US" sz="2000" dirty="0"/>
              <a:t> has greatest emission reduction potential, grass is next.   </a:t>
            </a:r>
          </a:p>
          <a:p>
            <a:pPr marL="742950" lvl="1" indent="-285750">
              <a:buFont typeface="Wingdings" panose="05000000000000000000" pitchFamily="2" charset="2"/>
              <a:buChar char="ü"/>
            </a:pPr>
            <a:r>
              <a:rPr lang="en-US" sz="2000" dirty="0"/>
              <a:t>Leaves and branches have least emissions in Best Practices landfill (EPA)</a:t>
            </a:r>
          </a:p>
          <a:p>
            <a:pPr marL="285750" indent="-285750">
              <a:buFont typeface="Arial" panose="020B0604020202020204" pitchFamily="34" charset="0"/>
              <a:buChar char="•"/>
            </a:pPr>
            <a:r>
              <a:rPr lang="en-US" sz="2000" b="1" dirty="0"/>
              <a:t>Mixed Organics in EPA’s Warm Model averages all blends of organics</a:t>
            </a:r>
            <a:r>
              <a:rPr lang="en-US" sz="2000" dirty="0"/>
              <a:t>:  </a:t>
            </a:r>
          </a:p>
          <a:p>
            <a:pPr lvl="1"/>
            <a:r>
              <a:rPr lang="en-US" sz="2000" b="1" i="1" dirty="0"/>
              <a:t>YW</a:t>
            </a:r>
            <a:r>
              <a:rPr lang="en-US" sz="2000" i="1" dirty="0"/>
              <a:t> = grass, leaves &amp; branches.	</a:t>
            </a:r>
            <a:r>
              <a:rPr lang="en-US" sz="2000" b="1" i="1" dirty="0"/>
              <a:t> FW </a:t>
            </a:r>
            <a:r>
              <a:rPr lang="en-US" sz="2000" i="1" dirty="0"/>
              <a:t>= all FW, including produce, diary, meats </a:t>
            </a:r>
          </a:p>
        </p:txBody>
      </p:sp>
      <p:sp>
        <p:nvSpPr>
          <p:cNvPr id="7" name="Rectangle 6"/>
          <p:cNvSpPr>
            <a:spLocks noChangeArrowheads="1"/>
          </p:cNvSpPr>
          <p:nvPr>
            <p:custDataLst>
              <p:tags r:id="rId1"/>
            </p:custDataLst>
          </p:nvPr>
        </p:nvSpPr>
        <p:spPr bwMode="gray">
          <a:xfrm>
            <a:off x="8762581" y="28280"/>
            <a:ext cx="305219" cy="201444"/>
          </a:xfrm>
          <a:prstGeom prst="rect">
            <a:avLst/>
          </a:prstGeom>
          <a:solidFill>
            <a:schemeClr val="accent1"/>
          </a:solidFill>
          <a:ln w="9525" cap="flat" cmpd="sng" algn="ctr">
            <a:noFill/>
            <a:prstDash val="soli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1" indent="0" defTabSz="912813" eaLnBrk="1" fontAlgn="base" latinLnBrk="0" hangingPunct="1">
              <a:lnSpc>
                <a:spcPct val="100000"/>
              </a:lnSpc>
              <a:spcBef>
                <a:spcPct val="0"/>
              </a:spcBef>
              <a:spcAft>
                <a:spcPct val="0"/>
              </a:spcAft>
              <a:buClr>
                <a:srgbClr val="00693C"/>
              </a:buClr>
              <a:buSzTx/>
              <a:buFontTx/>
              <a:buNone/>
              <a:tabLst/>
              <a:defRPr/>
            </a:pPr>
            <a:endParaRPr kumimoji="0" lang="en-US" sz="800" b="1" i="0" u="none" strike="noStrike" kern="0" cap="none" spc="0" normalizeH="0" baseline="0" noProof="0" dirty="0">
              <a:ln>
                <a:noFill/>
              </a:ln>
              <a:solidFill>
                <a:srgbClr val="000000"/>
              </a:solidFill>
              <a:effectLst/>
              <a:uLnTx/>
              <a:uFillTx/>
              <a:latin typeface="Trebuchet MS" charset="0"/>
              <a:ea typeface="+mn-ea"/>
              <a:cs typeface="+mn-cs"/>
            </a:endParaRPr>
          </a:p>
        </p:txBody>
      </p:sp>
      <p:grpSp>
        <p:nvGrpSpPr>
          <p:cNvPr id="3" name="Group 2"/>
          <p:cNvGrpSpPr/>
          <p:nvPr/>
        </p:nvGrpSpPr>
        <p:grpSpPr>
          <a:xfrm>
            <a:off x="4495801" y="1857569"/>
            <a:ext cx="3070004" cy="2266561"/>
            <a:chOff x="4495801" y="1857569"/>
            <a:chExt cx="3070004" cy="2266561"/>
          </a:xfrm>
        </p:grpSpPr>
        <p:sp>
          <p:nvSpPr>
            <p:cNvPr id="34" name="Rectangular Callout 51"/>
            <p:cNvSpPr>
              <a:spLocks noChangeArrowheads="1"/>
            </p:cNvSpPr>
            <p:nvPr/>
          </p:nvSpPr>
          <p:spPr bwMode="auto">
            <a:xfrm>
              <a:off x="4495801" y="3666931"/>
              <a:ext cx="3070004" cy="457199"/>
            </a:xfrm>
            <a:prstGeom prst="wedgeRectCallout">
              <a:avLst>
                <a:gd name="adj1" fmla="val 33977"/>
                <a:gd name="adj2" fmla="val -268894"/>
              </a:avLst>
            </a:prstGeom>
            <a:noFill/>
            <a:ln w="28575" algn="ctr">
              <a:solidFill>
                <a:srgbClr val="FF0000"/>
              </a:solidFill>
              <a:prstDash val="dash"/>
              <a:round/>
              <a:headEnd/>
              <a:tailEnd/>
            </a:ln>
          </p:spPr>
          <p:txBody>
            <a:bodyPr wrap="square" anchor="ctr"/>
            <a:lstStyle/>
            <a:p>
              <a:pPr marL="0" lvl="1" algn="ctr" defTabSz="912813" fontAlgn="base">
                <a:spcAft>
                  <a:spcPct val="0"/>
                </a:spcAft>
                <a:buFont typeface="Trebuchet MS" charset="0"/>
                <a:buNone/>
              </a:pPr>
              <a:r>
                <a:rPr lang="en-US" sz="1400" dirty="0">
                  <a:solidFill>
                    <a:srgbClr val="FF0000"/>
                  </a:solidFill>
                  <a:ea typeface="MS PGothic" pitchFamily="34" charset="-128"/>
                </a:rPr>
                <a:t>Mixed Organics = </a:t>
              </a:r>
            </a:p>
            <a:p>
              <a:pPr marL="0" lvl="1" algn="ctr" defTabSz="912813" fontAlgn="base">
                <a:spcAft>
                  <a:spcPct val="0"/>
                </a:spcAft>
                <a:buFont typeface="Trebuchet MS" charset="0"/>
                <a:buNone/>
              </a:pPr>
              <a:r>
                <a:rPr lang="en-US" sz="1400" dirty="0">
                  <a:solidFill>
                    <a:srgbClr val="FF0000"/>
                  </a:solidFill>
                  <a:ea typeface="MS PGothic" pitchFamily="34" charset="-128"/>
                </a:rPr>
                <a:t>48% Yard Trimmings + 52% Food Waste</a:t>
              </a:r>
            </a:p>
          </p:txBody>
        </p:sp>
        <p:sp>
          <p:nvSpPr>
            <p:cNvPr id="8" name="Rounded Rectangle 7"/>
            <p:cNvSpPr/>
            <p:nvPr/>
          </p:nvSpPr>
          <p:spPr>
            <a:xfrm>
              <a:off x="6739338" y="1857569"/>
              <a:ext cx="826465" cy="771331"/>
            </a:xfrm>
            <a:prstGeom prst="roundRect">
              <a:avLst>
                <a:gd name="adj" fmla="val 6866"/>
              </a:avLst>
            </a:prstGeom>
            <a:noFill/>
            <a:ln w="9525" cap="flat" cmpd="sng" algn="ctr">
              <a:solidFill>
                <a:srgbClr val="FF0000"/>
              </a:solidFill>
              <a:prstDash val="dash"/>
              <a:round/>
              <a:headEnd type="none" w="med" len="med"/>
              <a:tailEnd type="none" w="med" len="med"/>
            </a:ln>
            <a:effectLst/>
            <a:scene3d>
              <a:camera prst="orthographicFront">
                <a:rot lat="0" lon="0" rev="0"/>
              </a:camera>
              <a:lightRig rig="threePt" dir="t"/>
            </a:scene3d>
          </p:spPr>
          <p:txBody>
            <a:bodyPr vert="horz" wrap="square" lIns="0" tIns="0" rIns="91440" bIns="0" numCol="1" rtlCol="0" anchor="t" anchorCtr="0" compatLnSpc="1">
              <a:prstTxWarp prst="textNoShape">
                <a:avLst/>
              </a:prstTxWarp>
            </a:bodyPr>
            <a:lstStyle/>
            <a:p>
              <a:pPr>
                <a:lnSpc>
                  <a:spcPct val="125000"/>
                </a:lnSpc>
                <a:buFont typeface="Trebuchet MS" charset="0"/>
                <a:buNone/>
              </a:pPr>
              <a:endParaRPr lang="en-US">
                <a:solidFill>
                  <a:srgbClr val="57584F"/>
                </a:solidFill>
                <a:latin typeface="Trebuchet MS" charset="0"/>
              </a:endParaRPr>
            </a:p>
          </p:txBody>
        </p:sp>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grpSp>
        <p:nvGrpSpPr>
          <p:cNvPr id="4" name="Group 3"/>
          <p:cNvGrpSpPr/>
          <p:nvPr/>
        </p:nvGrpSpPr>
        <p:grpSpPr>
          <a:xfrm>
            <a:off x="1752600" y="762000"/>
            <a:ext cx="3733800" cy="2171701"/>
            <a:chOff x="1752600" y="762000"/>
            <a:chExt cx="3733800" cy="2171701"/>
          </a:xfrm>
        </p:grpSpPr>
        <p:sp>
          <p:nvSpPr>
            <p:cNvPr id="13" name="Rectangular Callout 51"/>
            <p:cNvSpPr>
              <a:spLocks noChangeArrowheads="1"/>
            </p:cNvSpPr>
            <p:nvPr/>
          </p:nvSpPr>
          <p:spPr bwMode="auto">
            <a:xfrm>
              <a:off x="1752600" y="762000"/>
              <a:ext cx="3581400" cy="457200"/>
            </a:xfrm>
            <a:prstGeom prst="wedgeRectCallout">
              <a:avLst>
                <a:gd name="adj1" fmla="val 46898"/>
                <a:gd name="adj2" fmla="val 288249"/>
              </a:avLst>
            </a:prstGeom>
            <a:noFill/>
            <a:ln w="28575" algn="ctr">
              <a:solidFill>
                <a:srgbClr val="FF0000"/>
              </a:solidFill>
              <a:prstDash val="dash"/>
              <a:round/>
              <a:headEnd/>
              <a:tailEnd/>
            </a:ln>
          </p:spPr>
          <p:txBody>
            <a:bodyPr wrap="square" anchor="ctr"/>
            <a:lstStyle/>
            <a:p>
              <a:pPr marL="0" lvl="1" algn="ctr" defTabSz="912813" fontAlgn="base">
                <a:spcAft>
                  <a:spcPct val="0"/>
                </a:spcAft>
                <a:buFont typeface="Trebuchet MS" charset="0"/>
                <a:buNone/>
              </a:pPr>
              <a:r>
                <a:rPr lang="en-US" sz="1400" dirty="0">
                  <a:solidFill>
                    <a:srgbClr val="FF0000"/>
                  </a:solidFill>
                  <a:ea typeface="MS PGothic" pitchFamily="34" charset="-128"/>
                </a:rPr>
                <a:t>Yard Trimmings = </a:t>
              </a:r>
            </a:p>
            <a:p>
              <a:pPr marL="0" lvl="1" algn="ctr" defTabSz="912813" fontAlgn="base">
                <a:spcAft>
                  <a:spcPct val="0"/>
                </a:spcAft>
                <a:buFont typeface="Trebuchet MS" charset="0"/>
                <a:buNone/>
              </a:pPr>
              <a:r>
                <a:rPr lang="en-US" sz="1400" dirty="0">
                  <a:solidFill>
                    <a:srgbClr val="FF0000"/>
                  </a:solidFill>
                  <a:ea typeface="MS PGothic" pitchFamily="34" charset="-128"/>
                </a:rPr>
                <a:t>25% Leaves + 25% Branches + 50% Grass</a:t>
              </a:r>
            </a:p>
          </p:txBody>
        </p:sp>
        <p:sp>
          <p:nvSpPr>
            <p:cNvPr id="16" name="Rounded Rectangle 15"/>
            <p:cNvSpPr/>
            <p:nvPr/>
          </p:nvSpPr>
          <p:spPr>
            <a:xfrm>
              <a:off x="4736135" y="2324101"/>
              <a:ext cx="750265" cy="609600"/>
            </a:xfrm>
            <a:prstGeom prst="roundRect">
              <a:avLst>
                <a:gd name="adj" fmla="val 6866"/>
              </a:avLst>
            </a:prstGeom>
            <a:noFill/>
            <a:ln w="9525" cap="flat" cmpd="sng" algn="ctr">
              <a:solidFill>
                <a:srgbClr val="FF0000"/>
              </a:solidFill>
              <a:prstDash val="dash"/>
              <a:round/>
              <a:headEnd type="none" w="med" len="med"/>
              <a:tailEnd type="none" w="med" len="med"/>
            </a:ln>
            <a:effectLst/>
            <a:scene3d>
              <a:camera prst="orthographicFront">
                <a:rot lat="0" lon="0" rev="0"/>
              </a:camera>
              <a:lightRig rig="threePt" dir="t"/>
            </a:scene3d>
          </p:spPr>
          <p:txBody>
            <a:bodyPr vert="horz" wrap="square" lIns="0" tIns="0" rIns="91440" bIns="0" numCol="1" rtlCol="0" anchor="t" anchorCtr="0" compatLnSpc="1">
              <a:prstTxWarp prst="textNoShape">
                <a:avLst/>
              </a:prstTxWarp>
            </a:bodyPr>
            <a:lstStyle/>
            <a:p>
              <a:pPr>
                <a:lnSpc>
                  <a:spcPct val="125000"/>
                </a:lnSpc>
                <a:buFont typeface="Trebuchet MS" charset="0"/>
                <a:buNone/>
              </a:pPr>
              <a:endParaRPr lang="en-US">
                <a:solidFill>
                  <a:srgbClr val="57584F"/>
                </a:solidFill>
                <a:latin typeface="Trebuchet MS" charset="0"/>
              </a:endParaRPr>
            </a:p>
          </p:txBody>
        </p:sp>
      </p:grpSp>
    </p:spTree>
    <p:extLst>
      <p:ext uri="{BB962C8B-B14F-4D97-AF65-F5344CB8AC3E}">
        <p14:creationId xmlns:p14="http://schemas.microsoft.com/office/powerpoint/2010/main" val="172286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30" y="-1"/>
            <a:ext cx="8013740" cy="581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882488" y="5728402"/>
            <a:ext cx="1962411" cy="333055"/>
          </a:xfrm>
        </p:spPr>
        <p:txBody>
          <a:bodyPr/>
          <a:lstStyle/>
          <a:p>
            <a:fld id="{A908EDF5-6EB7-4E6D-ACB9-67A8BFC74A64}" type="slidenum">
              <a:rPr lang="en-US" smtClean="0"/>
              <a:t>25</a:t>
            </a:fld>
            <a:endParaRPr lang="en-US"/>
          </a:p>
        </p:txBody>
      </p:sp>
      <p:sp>
        <p:nvSpPr>
          <p:cNvPr id="12" name="TextBox 11"/>
          <p:cNvSpPr txBox="1"/>
          <p:nvPr/>
        </p:nvSpPr>
        <p:spPr>
          <a:xfrm>
            <a:off x="762000" y="5766137"/>
            <a:ext cx="7854299"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Collections is 70-80% of integrated costs  until post processing options</a:t>
            </a:r>
          </a:p>
          <a:p>
            <a:pPr marL="285750" indent="-285750">
              <a:buFont typeface="Arial" panose="020B0604020202020204" pitchFamily="34" charset="0"/>
              <a:buChar char="•"/>
            </a:pPr>
            <a:r>
              <a:rPr lang="en-US" sz="2000" b="1" dirty="0"/>
              <a:t>Infrastructure cost of new technologies is very high</a:t>
            </a:r>
          </a:p>
          <a:p>
            <a:pPr marL="285750" indent="-285750">
              <a:buFont typeface="Arial" panose="020B0604020202020204" pitchFamily="34" charset="0"/>
              <a:buChar char="•"/>
            </a:pPr>
            <a:r>
              <a:rPr lang="en-US" sz="2000" b="1" dirty="0"/>
              <a:t>Commodity revenue is based on 10-year average blended value</a:t>
            </a:r>
          </a:p>
        </p:txBody>
      </p:sp>
      <p:grpSp>
        <p:nvGrpSpPr>
          <p:cNvPr id="4" name="Group 3"/>
          <p:cNvGrpSpPr/>
          <p:nvPr/>
        </p:nvGrpSpPr>
        <p:grpSpPr>
          <a:xfrm>
            <a:off x="1351696" y="814795"/>
            <a:ext cx="5589785" cy="3738224"/>
            <a:chOff x="1351696" y="814795"/>
            <a:chExt cx="5589785" cy="3738224"/>
          </a:xfrm>
        </p:grpSpPr>
        <p:sp>
          <p:nvSpPr>
            <p:cNvPr id="17" name="Rectangular Callout 51"/>
            <p:cNvSpPr>
              <a:spLocks noChangeArrowheads="1"/>
            </p:cNvSpPr>
            <p:nvPr/>
          </p:nvSpPr>
          <p:spPr bwMode="auto">
            <a:xfrm>
              <a:off x="1447800" y="814795"/>
              <a:ext cx="2590800" cy="709205"/>
            </a:xfrm>
            <a:prstGeom prst="wedgeRectCallout">
              <a:avLst>
                <a:gd name="adj1" fmla="val 43647"/>
                <a:gd name="adj2" fmla="val 233390"/>
              </a:avLst>
            </a:prstGeom>
            <a:noFill/>
            <a:ln w="28575" algn="ctr">
              <a:solidFill>
                <a:srgbClr val="FF0000"/>
              </a:solidFill>
              <a:prstDash val="dash"/>
              <a:round/>
              <a:headEnd/>
              <a:tailEnd/>
            </a:ln>
          </p:spPr>
          <p:txBody>
            <a:bodyPr wrap="square" anchor="ctr"/>
            <a:lstStyle/>
            <a:p>
              <a:r>
                <a:rPr lang="en-US" sz="1600" dirty="0">
                  <a:solidFill>
                    <a:srgbClr val="FF0000"/>
                  </a:solidFill>
                </a:rPr>
                <a:t>Collections =  70-80% of cost with traditional disposal &amp; recycling services</a:t>
              </a:r>
            </a:p>
          </p:txBody>
        </p:sp>
        <p:sp>
          <p:nvSpPr>
            <p:cNvPr id="18" name="Rounded Rectangle 17"/>
            <p:cNvSpPr/>
            <p:nvPr/>
          </p:nvSpPr>
          <p:spPr>
            <a:xfrm rot="384387">
              <a:off x="1351696" y="2811329"/>
              <a:ext cx="5589785" cy="1741690"/>
            </a:xfrm>
            <a:prstGeom prst="roundRect">
              <a:avLst/>
            </a:prstGeom>
            <a:noFill/>
            <a:ln w="38100" cap="flat" cmpd="sng" algn="ctr">
              <a:solidFill>
                <a:srgbClr val="FF0000"/>
              </a:solidFill>
              <a:prstDash val="dash"/>
              <a:round/>
              <a:headEnd type="none" w="med" len="med"/>
              <a:tailEnd type="none" w="med" len="med"/>
            </a:ln>
            <a:effectLst/>
            <a:scene3d>
              <a:camera prst="orthographicFront">
                <a:rot lat="0" lon="0" rev="600000"/>
              </a:camera>
              <a:lightRig rig="threePt" dir="t"/>
            </a:scene3d>
          </p:spPr>
          <p:txBody>
            <a:bodyPr vert="horz" wrap="square" lIns="0" tIns="0" rIns="91440" bIns="0" numCol="1" rtlCol="0" anchor="t" anchorCtr="0" compatLnSpc="1">
              <a:prstTxWarp prst="textNoShape">
                <a:avLst/>
              </a:prstTxWarp>
            </a:bodyPr>
            <a:lstStyle/>
            <a:p>
              <a:pPr>
                <a:lnSpc>
                  <a:spcPct val="125000"/>
                </a:lnSpc>
                <a:buFont typeface="Trebuchet MS" charset="0"/>
                <a:buNone/>
              </a:pPr>
              <a:endParaRPr lang="en-US">
                <a:solidFill>
                  <a:srgbClr val="57584F"/>
                </a:solidFill>
                <a:latin typeface="Trebuchet MS" charset="0"/>
              </a:endParaRPr>
            </a:p>
          </p:txBody>
        </p:sp>
      </p:grpSp>
      <p:grpSp>
        <p:nvGrpSpPr>
          <p:cNvPr id="5" name="Group 4"/>
          <p:cNvGrpSpPr/>
          <p:nvPr/>
        </p:nvGrpSpPr>
        <p:grpSpPr>
          <a:xfrm>
            <a:off x="4419601" y="579275"/>
            <a:ext cx="4114799" cy="1858398"/>
            <a:chOff x="4419601" y="579275"/>
            <a:chExt cx="4114799" cy="1858398"/>
          </a:xfrm>
        </p:grpSpPr>
        <p:sp>
          <p:nvSpPr>
            <p:cNvPr id="16" name="Rectangular Callout 51"/>
            <p:cNvSpPr>
              <a:spLocks noChangeArrowheads="1"/>
            </p:cNvSpPr>
            <p:nvPr/>
          </p:nvSpPr>
          <p:spPr bwMode="auto">
            <a:xfrm>
              <a:off x="4419601" y="579275"/>
              <a:ext cx="2286000" cy="716125"/>
            </a:xfrm>
            <a:prstGeom prst="wedgeRectCallout">
              <a:avLst>
                <a:gd name="adj1" fmla="val 57607"/>
                <a:gd name="adj2" fmla="val 24616"/>
              </a:avLst>
            </a:prstGeom>
            <a:noFill/>
            <a:ln w="28575" algn="ctr">
              <a:solidFill>
                <a:srgbClr val="FF0000"/>
              </a:solidFill>
              <a:prstDash val="dash"/>
              <a:round/>
              <a:headEnd/>
              <a:tailEnd/>
            </a:ln>
          </p:spPr>
          <p:txBody>
            <a:bodyPr wrap="square" anchor="ctr"/>
            <a:lstStyle/>
            <a:p>
              <a:r>
                <a:rPr lang="en-US" sz="1600" dirty="0">
                  <a:solidFill>
                    <a:srgbClr val="FF0000"/>
                  </a:solidFill>
                </a:rPr>
                <a:t>Processing costs become significant for waste conversion technologies</a:t>
              </a:r>
            </a:p>
          </p:txBody>
        </p:sp>
        <p:sp>
          <p:nvSpPr>
            <p:cNvPr id="19" name="Rounded Rectangle 18"/>
            <p:cNvSpPr/>
            <p:nvPr/>
          </p:nvSpPr>
          <p:spPr>
            <a:xfrm>
              <a:off x="6881469" y="914400"/>
              <a:ext cx="1652931" cy="1523273"/>
            </a:xfrm>
            <a:prstGeom prst="roundRect">
              <a:avLst/>
            </a:prstGeom>
            <a:noFill/>
            <a:ln w="28575" cap="flat" cmpd="sng" algn="ctr">
              <a:solidFill>
                <a:srgbClr val="FF0000"/>
              </a:solidFill>
              <a:prstDash val="dash"/>
              <a:round/>
              <a:headEnd type="none" w="med" len="med"/>
              <a:tailEnd type="none" w="med" len="med"/>
            </a:ln>
            <a:effectLst/>
            <a:scene3d>
              <a:camera prst="orthographicFront">
                <a:rot lat="0" lon="0" rev="0"/>
              </a:camera>
              <a:lightRig rig="threePt" dir="t"/>
            </a:scene3d>
          </p:spPr>
          <p:txBody>
            <a:bodyPr vert="horz" wrap="square" lIns="0" tIns="0" rIns="91440" bIns="0" numCol="1" rtlCol="0" anchor="t" anchorCtr="0" compatLnSpc="1">
              <a:prstTxWarp prst="textNoShape">
                <a:avLst/>
              </a:prstTxWarp>
            </a:bodyPr>
            <a:lstStyle/>
            <a:p>
              <a:pPr>
                <a:lnSpc>
                  <a:spcPct val="125000"/>
                </a:lnSpc>
                <a:buFont typeface="Trebuchet MS" charset="0"/>
                <a:buNone/>
              </a:pPr>
              <a:endParaRPr lang="en-US">
                <a:solidFill>
                  <a:srgbClr val="57584F"/>
                </a:solidFill>
                <a:latin typeface="Trebuchet MS" charset="0"/>
              </a:endParaRPr>
            </a:p>
          </p:txBody>
        </p:sp>
      </p:grpSp>
      <p:sp>
        <p:nvSpPr>
          <p:cNvPr id="20" name="Rectangle 19"/>
          <p:cNvSpPr>
            <a:spLocks noChangeArrowheads="1"/>
          </p:cNvSpPr>
          <p:nvPr>
            <p:custDataLst>
              <p:tags r:id="rId1"/>
            </p:custDataLst>
          </p:nvPr>
        </p:nvSpPr>
        <p:spPr bwMode="gray">
          <a:xfrm>
            <a:off x="8762581" y="33260"/>
            <a:ext cx="305219" cy="195340"/>
          </a:xfrm>
          <a:prstGeom prst="rect">
            <a:avLst/>
          </a:prstGeom>
          <a:solidFill>
            <a:srgbClr val="00704C"/>
          </a:solidFill>
          <a:ln w="63500" cap="flat" cmpd="sng" algn="ctr">
            <a:noFill/>
            <a:prstDash val="solid"/>
            <a:headEnd type="none" w="med" len="med"/>
            <a:tailEnd type="none" w="med" len="med"/>
          </a:ln>
          <a:effectLst/>
        </p:spPr>
        <p:txBody>
          <a:bodyPr vert="horz" wrap="square" lIns="91440" tIns="91440" rIns="91440" bIns="0" numCol="1" rtlCol="0" anchor="t" anchorCtr="0" compatLnSpc="1">
            <a:prstTxWarp prst="textNoShape">
              <a:avLst/>
            </a:prstTxWarp>
          </a:bodyPr>
          <a:lstStyle/>
          <a:p>
            <a:pPr marL="0" marR="0" lvl="1" indent="-195263" defTabSz="912813" eaLnBrk="1" fontAlgn="base" latinLnBrk="0" hangingPunct="1">
              <a:lnSpc>
                <a:spcPct val="100000"/>
              </a:lnSpc>
              <a:spcBef>
                <a:spcPct val="0"/>
              </a:spcBef>
              <a:spcAft>
                <a:spcPct val="0"/>
              </a:spcAft>
              <a:buClr>
                <a:srgbClr val="00693C"/>
              </a:buClr>
              <a:buSzTx/>
              <a:buFont typeface="Trebuchet MS" pitchFamily="34" charset="0"/>
              <a:buChar char="•"/>
              <a:tabLst/>
              <a:defRPr/>
            </a:pPr>
            <a:endParaRPr kumimoji="0" lang="en-US" sz="600" b="0" i="0" u="none" strike="noStrike" kern="0" cap="none" spc="0" normalizeH="0" baseline="0" noProof="0" dirty="0">
              <a:ln>
                <a:noFill/>
              </a:ln>
              <a:solidFill>
                <a:srgbClr val="000000"/>
              </a:solidFill>
              <a:effectLst/>
              <a:uLnTx/>
              <a:uFillTx/>
              <a:latin typeface="Trebuchet MS" charset="0"/>
              <a:ea typeface="+mn-ea"/>
              <a:cs typeface="+mn-cs"/>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spTree>
    <p:extLst>
      <p:ext uri="{BB962C8B-B14F-4D97-AF65-F5344CB8AC3E}">
        <p14:creationId xmlns:p14="http://schemas.microsoft.com/office/powerpoint/2010/main" val="105135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91" y="0"/>
            <a:ext cx="808061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6557289" y="6184901"/>
            <a:ext cx="1892105" cy="349106"/>
          </a:xfrm>
        </p:spPr>
        <p:txBody>
          <a:bodyPr/>
          <a:lstStyle/>
          <a:p>
            <a:fld id="{A908EDF5-6EB7-4E6D-ACB9-67A8BFC74A64}" type="slidenum">
              <a:rPr lang="en-US" smtClean="0"/>
              <a:t>26</a:t>
            </a:fld>
            <a:endParaRPr lang="en-US"/>
          </a:p>
        </p:txBody>
      </p:sp>
      <p:sp>
        <p:nvSpPr>
          <p:cNvPr id="17" name="TextBox 16"/>
          <p:cNvSpPr txBox="1"/>
          <p:nvPr/>
        </p:nvSpPr>
        <p:spPr>
          <a:xfrm>
            <a:off x="685800" y="5766137"/>
            <a:ext cx="8076781"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Costs plus environmental benefits create a single metric = $/ton of GHG</a:t>
            </a:r>
          </a:p>
          <a:p>
            <a:pPr marL="285750" indent="-285750">
              <a:buFont typeface="Arial" panose="020B0604020202020204" pitchFamily="34" charset="0"/>
              <a:buChar char="•"/>
            </a:pPr>
            <a:r>
              <a:rPr lang="en-US" sz="2000" b="1" dirty="0"/>
              <a:t>Width of bars is GHG reduction, height is cost of GHG reduction</a:t>
            </a:r>
          </a:p>
          <a:p>
            <a:pPr marL="285750" indent="-285750">
              <a:buFont typeface="Arial" panose="020B0604020202020204" pitchFamily="34" charset="0"/>
              <a:buChar char="•"/>
            </a:pPr>
            <a:r>
              <a:rPr lang="en-US" sz="2000" b="1" dirty="0"/>
              <a:t>Also includes LCFS &amp; EPA social cost of carbon as proxies</a:t>
            </a:r>
            <a:endParaRPr lang="en-US" sz="2000" dirty="0"/>
          </a:p>
        </p:txBody>
      </p:sp>
      <p:grpSp>
        <p:nvGrpSpPr>
          <p:cNvPr id="2" name="Group 1"/>
          <p:cNvGrpSpPr/>
          <p:nvPr/>
        </p:nvGrpSpPr>
        <p:grpSpPr>
          <a:xfrm>
            <a:off x="1143000" y="2472129"/>
            <a:ext cx="6477000" cy="2709471"/>
            <a:chOff x="1143000" y="2472129"/>
            <a:chExt cx="6477000" cy="2709471"/>
          </a:xfrm>
        </p:grpSpPr>
        <p:sp>
          <p:nvSpPr>
            <p:cNvPr id="13" name="Rounded Rectangle 12"/>
            <p:cNvSpPr/>
            <p:nvPr/>
          </p:nvSpPr>
          <p:spPr>
            <a:xfrm>
              <a:off x="1143000" y="4724400"/>
              <a:ext cx="6477000" cy="457200"/>
            </a:xfrm>
            <a:prstGeom prst="roundRect">
              <a:avLst>
                <a:gd name="adj" fmla="val 9670"/>
              </a:avLst>
            </a:prstGeom>
            <a:noFill/>
            <a:ln w="28575" cap="flat" cmpd="sng" algn="ctr">
              <a:solidFill>
                <a:srgbClr val="FF0000"/>
              </a:solidFill>
              <a:prstDash val="dash"/>
              <a:round/>
              <a:headEnd type="none" w="med" len="med"/>
              <a:tailEnd type="none" w="med" len="med"/>
            </a:ln>
            <a:effectLst/>
            <a:scene3d>
              <a:camera prst="orthographicFront">
                <a:rot lat="0" lon="0" rev="0"/>
              </a:camera>
              <a:lightRig rig="threePt" dir="t"/>
            </a:scene3d>
          </p:spPr>
          <p:txBody>
            <a:bodyPr vert="horz" wrap="square" lIns="0" tIns="0" rIns="91440" bIns="0" numCol="1" rtlCol="0" anchor="t" anchorCtr="0" compatLnSpc="1">
              <a:prstTxWarp prst="textNoShape">
                <a:avLst/>
              </a:prstTxWarp>
            </a:bodyPr>
            <a:lstStyle/>
            <a:p>
              <a:pPr>
                <a:lnSpc>
                  <a:spcPct val="125000"/>
                </a:lnSpc>
                <a:buFont typeface="Trebuchet MS" charset="0"/>
                <a:buNone/>
              </a:pPr>
              <a:endParaRPr lang="en-US">
                <a:solidFill>
                  <a:srgbClr val="FF0000"/>
                </a:solidFill>
                <a:latin typeface="Trebuchet MS" charset="0"/>
              </a:endParaRPr>
            </a:p>
          </p:txBody>
        </p:sp>
        <p:sp>
          <p:nvSpPr>
            <p:cNvPr id="12" name="Rectangular Callout 51"/>
            <p:cNvSpPr>
              <a:spLocks noChangeArrowheads="1"/>
            </p:cNvSpPr>
            <p:nvPr/>
          </p:nvSpPr>
          <p:spPr bwMode="auto">
            <a:xfrm>
              <a:off x="1600200" y="2472129"/>
              <a:ext cx="3735716" cy="804471"/>
            </a:xfrm>
            <a:prstGeom prst="wedgeRectCallout">
              <a:avLst>
                <a:gd name="adj1" fmla="val 33424"/>
                <a:gd name="adj2" fmla="val 228055"/>
              </a:avLst>
            </a:prstGeom>
            <a:noFill/>
            <a:ln w="28575" algn="ctr">
              <a:solidFill>
                <a:srgbClr val="FF0000"/>
              </a:solidFill>
              <a:prstDash val="dash"/>
              <a:round/>
              <a:headEnd/>
              <a:tailEnd/>
            </a:ln>
          </p:spPr>
          <p:txBody>
            <a:bodyPr wrap="square" anchor="ctr"/>
            <a:lstStyle/>
            <a:p>
              <a:r>
                <a:rPr lang="en-US" sz="1600" dirty="0">
                  <a:solidFill>
                    <a:srgbClr val="FF0000"/>
                  </a:solidFill>
                </a:rPr>
                <a:t>LFGTE, Residential &amp; Commercial Single-Stream Recycling are more cost-effective options for reducing GHG emissions</a:t>
              </a:r>
            </a:p>
          </p:txBody>
        </p:sp>
      </p:grpSp>
      <p:grpSp>
        <p:nvGrpSpPr>
          <p:cNvPr id="5" name="Group 4"/>
          <p:cNvGrpSpPr/>
          <p:nvPr/>
        </p:nvGrpSpPr>
        <p:grpSpPr>
          <a:xfrm>
            <a:off x="3962400" y="381000"/>
            <a:ext cx="4673612" cy="4876800"/>
            <a:chOff x="3962400" y="381000"/>
            <a:chExt cx="4673612" cy="4876800"/>
          </a:xfrm>
        </p:grpSpPr>
        <p:sp>
          <p:nvSpPr>
            <p:cNvPr id="15" name="Rectangular Callout 51"/>
            <p:cNvSpPr>
              <a:spLocks noChangeArrowheads="1"/>
            </p:cNvSpPr>
            <p:nvPr/>
          </p:nvSpPr>
          <p:spPr bwMode="auto">
            <a:xfrm>
              <a:off x="3962400" y="609600"/>
              <a:ext cx="2747032" cy="728412"/>
            </a:xfrm>
            <a:prstGeom prst="wedgeRectCallout">
              <a:avLst>
                <a:gd name="adj1" fmla="val 76770"/>
                <a:gd name="adj2" fmla="val 23346"/>
              </a:avLst>
            </a:prstGeom>
            <a:noFill/>
            <a:ln w="28575" algn="ctr">
              <a:solidFill>
                <a:srgbClr val="FF0000"/>
              </a:solidFill>
              <a:prstDash val="dash"/>
              <a:round/>
              <a:headEnd/>
              <a:tailEnd/>
            </a:ln>
          </p:spPr>
          <p:txBody>
            <a:bodyPr wrap="square" anchor="ctr"/>
            <a:lstStyle/>
            <a:p>
              <a:r>
                <a:rPr lang="en-US" sz="1600" dirty="0">
                  <a:solidFill>
                    <a:srgbClr val="FF0000"/>
                  </a:solidFill>
                </a:rPr>
                <a:t>Conversion technologies are less cost-effective methods for reducing GHG emissions</a:t>
              </a:r>
            </a:p>
          </p:txBody>
        </p:sp>
        <p:sp>
          <p:nvSpPr>
            <p:cNvPr id="18" name="Rounded Rectangle 17"/>
            <p:cNvSpPr/>
            <p:nvPr/>
          </p:nvSpPr>
          <p:spPr>
            <a:xfrm>
              <a:off x="7493012" y="381000"/>
              <a:ext cx="1143000" cy="4876800"/>
            </a:xfrm>
            <a:prstGeom prst="roundRect">
              <a:avLst/>
            </a:prstGeom>
            <a:noFill/>
            <a:ln w="19050" cap="flat" cmpd="sng" algn="ctr">
              <a:solidFill>
                <a:srgbClr val="FF0000"/>
              </a:solidFill>
              <a:prstDash val="dash"/>
              <a:round/>
              <a:headEnd type="none" w="med" len="med"/>
              <a:tailEnd type="none" w="med" len="med"/>
            </a:ln>
            <a:effectLst/>
            <a:scene3d>
              <a:camera prst="orthographicFront">
                <a:rot lat="0" lon="0" rev="0"/>
              </a:camera>
              <a:lightRig rig="threePt" dir="t"/>
            </a:scene3d>
          </p:spPr>
          <p:txBody>
            <a:bodyPr vert="horz" wrap="square" lIns="0" tIns="0" rIns="91440" bIns="0" numCol="1" rtlCol="0" anchor="t" anchorCtr="0" compatLnSpc="1">
              <a:prstTxWarp prst="textNoShape">
                <a:avLst/>
              </a:prstTxWarp>
            </a:bodyPr>
            <a:lstStyle/>
            <a:p>
              <a:pPr>
                <a:lnSpc>
                  <a:spcPct val="125000"/>
                </a:lnSpc>
                <a:buFont typeface="Trebuchet MS" charset="0"/>
                <a:buNone/>
              </a:pPr>
              <a:endParaRPr lang="en-US">
                <a:solidFill>
                  <a:srgbClr val="57584F"/>
                </a:solidFill>
                <a:latin typeface="Trebuchet MS" charset="0"/>
              </a:endParaRPr>
            </a:p>
          </p:txBody>
        </p:sp>
      </p:grpSp>
      <p:sp>
        <p:nvSpPr>
          <p:cNvPr id="14" name="Rectangle 13"/>
          <p:cNvSpPr>
            <a:spLocks noChangeArrowheads="1"/>
          </p:cNvSpPr>
          <p:nvPr>
            <p:custDataLst>
              <p:tags r:id="rId1"/>
            </p:custDataLst>
          </p:nvPr>
        </p:nvSpPr>
        <p:spPr bwMode="gray">
          <a:xfrm>
            <a:off x="8762581" y="33260"/>
            <a:ext cx="305219" cy="195340"/>
          </a:xfrm>
          <a:prstGeom prst="rect">
            <a:avLst/>
          </a:prstGeom>
          <a:pattFill prst="lgCheck">
            <a:fgClr>
              <a:srgbClr val="00704C"/>
            </a:fgClr>
            <a:bgClr>
              <a:schemeClr val="accent1"/>
            </a:bgClr>
          </a:pattFill>
          <a:ln w="63500" cap="flat" cmpd="sng" algn="ctr">
            <a:noFill/>
            <a:prstDash val="solid"/>
            <a:headEnd type="none" w="med" len="med"/>
            <a:tailEnd type="none" w="med" len="med"/>
          </a:ln>
          <a:effectLst/>
        </p:spPr>
        <p:txBody>
          <a:bodyPr vert="horz" wrap="square" lIns="91440" tIns="91440" rIns="91440" bIns="0" numCol="1" rtlCol="0" anchor="t" anchorCtr="0" compatLnSpc="1">
            <a:prstTxWarp prst="textNoShape">
              <a:avLst/>
            </a:prstTxWarp>
          </a:bodyPr>
          <a:lstStyle/>
          <a:p>
            <a:pPr marL="0" marR="0" lvl="1" indent="-195263" defTabSz="912813" eaLnBrk="1" fontAlgn="base" latinLnBrk="0" hangingPunct="1">
              <a:lnSpc>
                <a:spcPct val="100000"/>
              </a:lnSpc>
              <a:spcBef>
                <a:spcPct val="0"/>
              </a:spcBef>
              <a:spcAft>
                <a:spcPct val="0"/>
              </a:spcAft>
              <a:buClr>
                <a:srgbClr val="00693C"/>
              </a:buClr>
              <a:buSzTx/>
              <a:buFont typeface="Trebuchet MS" pitchFamily="34" charset="0"/>
              <a:buChar char="•"/>
              <a:tabLst/>
              <a:defRPr/>
            </a:pPr>
            <a:endParaRPr kumimoji="0" lang="en-US" sz="600" b="0" i="0" u="none" strike="noStrike" kern="0" cap="none" spc="0" normalizeH="0" baseline="0" noProof="0" dirty="0">
              <a:ln>
                <a:noFill/>
              </a:ln>
              <a:solidFill>
                <a:srgbClr val="000000"/>
              </a:solidFill>
              <a:effectLst/>
              <a:uLnTx/>
              <a:uFillTx/>
              <a:latin typeface="Trebuchet MS" charset="0"/>
              <a:ea typeface="+mn-ea"/>
              <a:cs typeface="+mn-cs"/>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spTree>
    <p:extLst>
      <p:ext uri="{BB962C8B-B14F-4D97-AF65-F5344CB8AC3E}">
        <p14:creationId xmlns:p14="http://schemas.microsoft.com/office/powerpoint/2010/main" val="292267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357184" y="6323090"/>
            <a:ext cx="1872415" cy="306815"/>
          </a:xfrm>
        </p:spPr>
        <p:txBody>
          <a:bodyPr/>
          <a:lstStyle/>
          <a:p>
            <a:fld id="{A908EDF5-6EB7-4E6D-ACB9-67A8BFC74A64}" type="slidenum">
              <a:rPr lang="en-US" smtClean="0"/>
              <a:t>27</a:t>
            </a:fld>
            <a:endParaRPr lang="en-US"/>
          </a:p>
        </p:txBody>
      </p:sp>
      <p:sp>
        <p:nvSpPr>
          <p:cNvPr id="6" name="TextBox 5"/>
          <p:cNvSpPr txBox="1"/>
          <p:nvPr/>
        </p:nvSpPr>
        <p:spPr>
          <a:xfrm>
            <a:off x="533400" y="5613737"/>
            <a:ext cx="8686800"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Environmental benefits &amp; cost per ton of carbon reduction for recycling only</a:t>
            </a:r>
          </a:p>
          <a:p>
            <a:pPr marL="285750" indent="-285750">
              <a:buFont typeface="Arial" panose="020B0604020202020204" pitchFamily="34" charset="0"/>
              <a:buChar char="•"/>
            </a:pPr>
            <a:r>
              <a:rPr lang="en-US" sz="2000" b="1" dirty="0"/>
              <a:t>Includes collection, processing and commodity values</a:t>
            </a:r>
          </a:p>
          <a:p>
            <a:pPr marL="285750" indent="-285750">
              <a:buFont typeface="Arial" panose="020B0604020202020204" pitchFamily="34" charset="0"/>
              <a:buChar char="•"/>
            </a:pPr>
            <a:r>
              <a:rPr lang="en-US" sz="2000" b="1" dirty="0"/>
              <a:t>Results show the benefits of recycling paper, metal and plastic bottles  </a:t>
            </a:r>
          </a:p>
        </p:txBody>
      </p:sp>
      <p:sp>
        <p:nvSpPr>
          <p:cNvPr id="8" name="Rectangle 7"/>
          <p:cNvSpPr>
            <a:spLocks noChangeArrowheads="1"/>
          </p:cNvSpPr>
          <p:nvPr>
            <p:custDataLst>
              <p:tags r:id="rId1"/>
            </p:custDataLst>
          </p:nvPr>
        </p:nvSpPr>
        <p:spPr bwMode="gray">
          <a:xfrm>
            <a:off x="8762581" y="33260"/>
            <a:ext cx="305219" cy="195340"/>
          </a:xfrm>
          <a:prstGeom prst="rect">
            <a:avLst/>
          </a:prstGeom>
          <a:pattFill prst="lgCheck">
            <a:fgClr>
              <a:srgbClr val="00704C"/>
            </a:fgClr>
            <a:bgClr>
              <a:schemeClr val="accent1"/>
            </a:bgClr>
          </a:pattFill>
          <a:ln w="63500" cap="flat" cmpd="sng" algn="ctr">
            <a:noFill/>
            <a:prstDash val="solid"/>
            <a:headEnd type="none" w="med" len="med"/>
            <a:tailEnd type="none" w="med" len="med"/>
          </a:ln>
          <a:effectLst/>
        </p:spPr>
        <p:txBody>
          <a:bodyPr vert="horz" wrap="square" lIns="91440" tIns="91440" rIns="91440" bIns="0" numCol="1" rtlCol="0" anchor="t" anchorCtr="0" compatLnSpc="1">
            <a:prstTxWarp prst="textNoShape">
              <a:avLst/>
            </a:prstTxWarp>
          </a:bodyPr>
          <a:lstStyle/>
          <a:p>
            <a:pPr marL="0" marR="0" lvl="1" indent="-195263" defTabSz="912813" eaLnBrk="1" fontAlgn="base" latinLnBrk="0" hangingPunct="1">
              <a:lnSpc>
                <a:spcPct val="100000"/>
              </a:lnSpc>
              <a:spcBef>
                <a:spcPct val="0"/>
              </a:spcBef>
              <a:spcAft>
                <a:spcPct val="0"/>
              </a:spcAft>
              <a:buClr>
                <a:srgbClr val="00693C"/>
              </a:buClr>
              <a:buSzTx/>
              <a:buFont typeface="Trebuchet MS" pitchFamily="34" charset="0"/>
              <a:buChar char="•"/>
              <a:tabLst/>
              <a:defRPr/>
            </a:pPr>
            <a:endParaRPr kumimoji="0" lang="en-US" sz="600" b="0" i="0" u="none" strike="noStrike" kern="0" cap="none" spc="0" normalizeH="0" baseline="0" noProof="0" dirty="0">
              <a:ln>
                <a:noFill/>
              </a:ln>
              <a:solidFill>
                <a:srgbClr val="000000"/>
              </a:solidFill>
              <a:effectLst/>
              <a:uLnTx/>
              <a:uFillTx/>
              <a:latin typeface="Trebuchet MS" charset="0"/>
              <a:ea typeface="+mn-ea"/>
              <a:cs typeface="+mn-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225" y="0"/>
            <a:ext cx="7829550" cy="568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144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8EDF5-6EB7-4E6D-ACB9-67A8BFC74A64}" type="slidenum">
              <a:rPr lang="en-US" smtClean="0"/>
              <a:t>28</a:t>
            </a:fld>
            <a:endParaRPr lang="en-US"/>
          </a:p>
        </p:txBody>
      </p:sp>
      <p:pic>
        <p:nvPicPr>
          <p:cNvPr id="5" name="Picture 4"/>
          <p:cNvPicPr>
            <a:picLocks noChangeAspect="1"/>
          </p:cNvPicPr>
          <p:nvPr/>
        </p:nvPicPr>
        <p:blipFill>
          <a:blip r:embed="rId3"/>
          <a:stretch>
            <a:fillRect/>
          </a:stretch>
        </p:blipFill>
        <p:spPr>
          <a:xfrm>
            <a:off x="1828800" y="685800"/>
            <a:ext cx="5510852" cy="3370494"/>
          </a:xfrm>
          <a:prstGeom prst="rect">
            <a:avLst/>
          </a:prstGeom>
        </p:spPr>
      </p:pic>
      <p:sp>
        <p:nvSpPr>
          <p:cNvPr id="6" name="Rounded Rectangle 7"/>
          <p:cNvSpPr/>
          <p:nvPr/>
        </p:nvSpPr>
        <p:spPr bwMode="auto">
          <a:xfrm>
            <a:off x="762000" y="4343400"/>
            <a:ext cx="8153400" cy="2133600"/>
          </a:xfrm>
          <a:prstGeom prst="roundRect">
            <a:avLst/>
          </a:prstGeom>
          <a:solidFill>
            <a:schemeClr val="bg1"/>
          </a:solidFill>
          <a:ln w="9525" cap="flat" cmpd="sng" algn="ctr">
            <a:noFill/>
            <a:prstDash val="solid"/>
            <a:round/>
            <a:headEnd type="none" w="med" len="med"/>
            <a:tailEnd type="none" w="med" len="med"/>
          </a:ln>
          <a:effectLst/>
        </p:spPr>
        <p:txBody>
          <a:bodyPr vert="horz" wrap="square" lIns="0" tIns="0" rIns="51435" bIns="0" numCol="1" rtlCol="0" anchor="ctr" anchorCtr="0" compatLnSpc="1">
            <a:prstTxWarp prst="textNoShape">
              <a:avLst/>
            </a:prstTxWarp>
          </a:bodyPr>
          <a:lstStyle/>
          <a:p>
            <a:pPr marL="342900" indent="-342900">
              <a:lnSpc>
                <a:spcPct val="110000"/>
              </a:lnSpc>
              <a:spcBef>
                <a:spcPts val="600"/>
              </a:spcBef>
              <a:buFont typeface="Arial" panose="020B0604020202020204" pitchFamily="34" charset="0"/>
              <a:buChar char="•"/>
            </a:pPr>
            <a:r>
              <a:rPr lang="en-US" sz="2000" dirty="0">
                <a:cs typeface="Arial" pitchFamily="34" charset="0"/>
              </a:rPr>
              <a:t>MRF feedstock increased by 15% over the past decade</a:t>
            </a:r>
          </a:p>
          <a:p>
            <a:pPr marL="342900" indent="-342900">
              <a:lnSpc>
                <a:spcPct val="110000"/>
              </a:lnSpc>
              <a:spcBef>
                <a:spcPts val="600"/>
              </a:spcBef>
              <a:buFont typeface="Arial" panose="020B0604020202020204" pitchFamily="34" charset="0"/>
              <a:buChar char="•"/>
            </a:pPr>
            <a:r>
              <a:rPr lang="en-US" sz="2000" dirty="0">
                <a:cs typeface="Arial" pitchFamily="34" charset="0"/>
              </a:rPr>
              <a:t>Cost increased by 63% (adjusted for inflation)</a:t>
            </a:r>
          </a:p>
          <a:p>
            <a:pPr marL="342900" indent="-342900">
              <a:lnSpc>
                <a:spcPct val="110000"/>
              </a:lnSpc>
              <a:spcBef>
                <a:spcPts val="600"/>
              </a:spcBef>
              <a:buFont typeface="Arial" panose="020B0604020202020204" pitchFamily="34" charset="0"/>
              <a:buChar char="•"/>
            </a:pPr>
            <a:r>
              <a:rPr lang="en-US" sz="2000" dirty="0">
                <a:cs typeface="Arial" pitchFamily="34" charset="0"/>
              </a:rPr>
              <a:t>Analysis indicates that </a:t>
            </a:r>
            <a:r>
              <a:rPr lang="en-US" sz="2000" dirty="0"/>
              <a:t>7 materials caused the increased cost with negligible contribution to recycling:  Gable Top Cartons, Aseptic Containers, Paper Laminates, Plastic Film, Plastic Laminates, Polystyrene and Other Plastics</a:t>
            </a:r>
            <a:r>
              <a:rPr lang="en-US" sz="2000" dirty="0">
                <a:latin typeface="Calibri" panose="020F0502020204030204" pitchFamily="34" charset="0"/>
              </a:rPr>
              <a:t>.</a:t>
            </a:r>
            <a:r>
              <a:rPr lang="en-US" sz="2000" dirty="0">
                <a:latin typeface="Trebuchet MS" pitchFamily="34" charset="0"/>
                <a:cs typeface="Arial" pitchFamily="34" charset="0"/>
              </a:rPr>
              <a:t> </a:t>
            </a:r>
          </a:p>
        </p:txBody>
      </p:sp>
      <p:sp>
        <p:nvSpPr>
          <p:cNvPr id="7" name="Title 1"/>
          <p:cNvSpPr txBox="1">
            <a:spLocks/>
          </p:cNvSpPr>
          <p:nvPr/>
        </p:nvSpPr>
        <p:spPr>
          <a:xfrm>
            <a:off x="152400" y="16933"/>
            <a:ext cx="6562725" cy="47744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92D050"/>
                </a:solidFill>
                <a:latin typeface="Calibri Light" panose="020F0302020204030204" pitchFamily="34" charset="0"/>
              </a:rPr>
              <a:t>Ontario Materials Study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spTree>
    <p:extLst>
      <p:ext uri="{BB962C8B-B14F-4D97-AF65-F5344CB8AC3E}">
        <p14:creationId xmlns:p14="http://schemas.microsoft.com/office/powerpoint/2010/main" val="952953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96143"/>
            <a:ext cx="1030432" cy="45339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1453" y="5563905"/>
            <a:ext cx="1090610" cy="284445"/>
          </a:xfrm>
          <a:prstGeom prst="rect">
            <a:avLst/>
          </a:prstGeom>
        </p:spPr>
      </p:pic>
      <p:sp>
        <p:nvSpPr>
          <p:cNvPr id="26" name="TextBox 25"/>
          <p:cNvSpPr txBox="1"/>
          <p:nvPr/>
        </p:nvSpPr>
        <p:spPr>
          <a:xfrm>
            <a:off x="8788682" y="837426"/>
            <a:ext cx="523875" cy="300082"/>
          </a:xfrm>
          <a:prstGeom prst="rect">
            <a:avLst/>
          </a:prstGeom>
          <a:noFill/>
        </p:spPr>
        <p:txBody>
          <a:bodyPr wrap="square" rtlCol="0">
            <a:spAutoFit/>
          </a:bodyPr>
          <a:lstStyle/>
          <a:p>
            <a:pPr defTabSz="685800">
              <a:defRPr/>
            </a:pPr>
            <a:r>
              <a:rPr lang="en-US" sz="1350" dirty="0">
                <a:solidFill>
                  <a:prstClr val="white"/>
                </a:solidFill>
                <a:latin typeface="Foundry Sterling Bold" panose="02000800040000020004" pitchFamily="50" charset="0"/>
              </a:rPr>
              <a:t>37</a:t>
            </a:r>
          </a:p>
        </p:txBody>
      </p:sp>
      <p:graphicFrame>
        <p:nvGraphicFramePr>
          <p:cNvPr id="42" name="Chart 41"/>
          <p:cNvGraphicFramePr>
            <a:graphicFrameLocks/>
          </p:cNvGraphicFramePr>
          <p:nvPr>
            <p:extLst/>
          </p:nvPr>
        </p:nvGraphicFramePr>
        <p:xfrm>
          <a:off x="463084" y="1600200"/>
          <a:ext cx="2772213" cy="2410452"/>
        </p:xfrm>
        <a:graphic>
          <a:graphicData uri="http://schemas.openxmlformats.org/drawingml/2006/chart">
            <c:chart xmlns:c="http://schemas.openxmlformats.org/drawingml/2006/chart" xmlns:r="http://schemas.openxmlformats.org/officeDocument/2006/relationships" r:id="rId5"/>
          </a:graphicData>
        </a:graphic>
      </p:graphicFrame>
      <p:grpSp>
        <p:nvGrpSpPr>
          <p:cNvPr id="6" name="Group 5"/>
          <p:cNvGrpSpPr/>
          <p:nvPr/>
        </p:nvGrpSpPr>
        <p:grpSpPr>
          <a:xfrm>
            <a:off x="76200" y="1905000"/>
            <a:ext cx="3140447" cy="2482841"/>
            <a:chOff x="149660" y="1777781"/>
            <a:chExt cx="3140447" cy="2482841"/>
          </a:xfrm>
        </p:grpSpPr>
        <p:graphicFrame>
          <p:nvGraphicFramePr>
            <p:cNvPr id="51" name="Chart 50"/>
            <p:cNvGraphicFramePr>
              <a:graphicFrameLocks/>
            </p:cNvGraphicFramePr>
            <p:nvPr>
              <p:extLst/>
            </p:nvPr>
          </p:nvGraphicFramePr>
          <p:xfrm>
            <a:off x="149660" y="1836960"/>
            <a:ext cx="3000762" cy="2423662"/>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p:cNvSpPr txBox="1"/>
            <p:nvPr/>
          </p:nvSpPr>
          <p:spPr>
            <a:xfrm>
              <a:off x="1613793" y="1777781"/>
              <a:ext cx="835179" cy="207749"/>
            </a:xfrm>
            <a:prstGeom prst="rect">
              <a:avLst/>
            </a:prstGeom>
            <a:noFill/>
          </p:spPr>
          <p:txBody>
            <a:bodyPr wrap="square" rtlCol="0">
              <a:spAutoFit/>
            </a:bodyPr>
            <a:lstStyle/>
            <a:p>
              <a:pPr defTabSz="685800">
                <a:defRPr/>
              </a:pPr>
              <a:r>
                <a:rPr lang="en-US" sz="750" b="1" dirty="0">
                  <a:solidFill>
                    <a:prstClr val="black"/>
                  </a:solidFill>
                  <a:latin typeface="Calibri" panose="020F0502020204030204"/>
                </a:rPr>
                <a:t>Cardboard</a:t>
              </a:r>
            </a:p>
          </p:txBody>
        </p:sp>
        <p:sp>
          <p:nvSpPr>
            <p:cNvPr id="53" name="TextBox 52"/>
            <p:cNvSpPr txBox="1"/>
            <p:nvPr/>
          </p:nvSpPr>
          <p:spPr>
            <a:xfrm>
              <a:off x="2454928" y="2596343"/>
              <a:ext cx="835179" cy="323165"/>
            </a:xfrm>
            <a:prstGeom prst="rect">
              <a:avLst/>
            </a:prstGeom>
            <a:noFill/>
          </p:spPr>
          <p:txBody>
            <a:bodyPr wrap="square" rtlCol="0">
              <a:spAutoFit/>
            </a:bodyPr>
            <a:lstStyle/>
            <a:p>
              <a:pPr algn="ctr" defTabSz="685800">
                <a:defRPr/>
              </a:pPr>
              <a:r>
                <a:rPr lang="en-US" sz="750" b="1" dirty="0">
                  <a:solidFill>
                    <a:prstClr val="black"/>
                  </a:solidFill>
                  <a:latin typeface="Calibri" panose="020F0502020204030204"/>
                </a:rPr>
                <a:t>Mixed </a:t>
              </a:r>
              <a:br>
                <a:rPr lang="en-US" sz="750" b="1" dirty="0">
                  <a:solidFill>
                    <a:prstClr val="black"/>
                  </a:solidFill>
                  <a:latin typeface="Calibri" panose="020F0502020204030204"/>
                </a:rPr>
              </a:br>
              <a:r>
                <a:rPr lang="en-US" sz="750" b="1" dirty="0">
                  <a:solidFill>
                    <a:prstClr val="black"/>
                  </a:solidFill>
                  <a:latin typeface="Calibri" panose="020F0502020204030204"/>
                </a:rPr>
                <a:t>Plastics</a:t>
              </a:r>
            </a:p>
          </p:txBody>
        </p:sp>
        <p:sp>
          <p:nvSpPr>
            <p:cNvPr id="54" name="TextBox 53"/>
            <p:cNvSpPr txBox="1"/>
            <p:nvPr/>
          </p:nvSpPr>
          <p:spPr>
            <a:xfrm>
              <a:off x="2454928" y="3344366"/>
              <a:ext cx="835179" cy="323165"/>
            </a:xfrm>
            <a:prstGeom prst="rect">
              <a:avLst/>
            </a:prstGeom>
            <a:noFill/>
          </p:spPr>
          <p:txBody>
            <a:bodyPr wrap="square" rtlCol="0">
              <a:spAutoFit/>
            </a:bodyPr>
            <a:lstStyle/>
            <a:p>
              <a:pPr algn="ctr" defTabSz="685800">
                <a:defRPr/>
              </a:pPr>
              <a:r>
                <a:rPr lang="en-US" sz="750" b="1" dirty="0">
                  <a:solidFill>
                    <a:prstClr val="black"/>
                  </a:solidFill>
                  <a:latin typeface="Calibri" panose="020F0502020204030204"/>
                </a:rPr>
                <a:t>Mixed </a:t>
              </a:r>
              <a:br>
                <a:rPr lang="en-US" sz="750" b="1" dirty="0">
                  <a:solidFill>
                    <a:prstClr val="black"/>
                  </a:solidFill>
                  <a:latin typeface="Calibri" panose="020F0502020204030204"/>
                </a:rPr>
              </a:br>
              <a:r>
                <a:rPr lang="en-US" sz="750" b="1" dirty="0">
                  <a:solidFill>
                    <a:prstClr val="black"/>
                  </a:solidFill>
                  <a:latin typeface="Calibri" panose="020F0502020204030204"/>
                </a:rPr>
                <a:t>Metals</a:t>
              </a:r>
            </a:p>
          </p:txBody>
        </p:sp>
        <p:sp>
          <p:nvSpPr>
            <p:cNvPr id="55" name="TextBox 54"/>
            <p:cNvSpPr txBox="1"/>
            <p:nvPr/>
          </p:nvSpPr>
          <p:spPr>
            <a:xfrm>
              <a:off x="2378199" y="2187062"/>
              <a:ext cx="835179" cy="207749"/>
            </a:xfrm>
            <a:prstGeom prst="rect">
              <a:avLst/>
            </a:prstGeom>
            <a:noFill/>
          </p:spPr>
          <p:txBody>
            <a:bodyPr wrap="square" rtlCol="0">
              <a:spAutoFit/>
            </a:bodyPr>
            <a:lstStyle/>
            <a:p>
              <a:pPr defTabSz="685800">
                <a:defRPr/>
              </a:pPr>
              <a:r>
                <a:rPr lang="en-US" sz="750" b="1" dirty="0">
                  <a:solidFill>
                    <a:prstClr val="black"/>
                  </a:solidFill>
                  <a:latin typeface="Calibri" panose="020F0502020204030204"/>
                </a:rPr>
                <a:t>Glass</a:t>
              </a:r>
            </a:p>
          </p:txBody>
        </p:sp>
        <p:sp>
          <p:nvSpPr>
            <p:cNvPr id="56" name="TextBox 55"/>
            <p:cNvSpPr txBox="1"/>
            <p:nvPr/>
          </p:nvSpPr>
          <p:spPr>
            <a:xfrm>
              <a:off x="2448972" y="2991611"/>
              <a:ext cx="835179" cy="323165"/>
            </a:xfrm>
            <a:prstGeom prst="rect">
              <a:avLst/>
            </a:prstGeom>
            <a:noFill/>
          </p:spPr>
          <p:txBody>
            <a:bodyPr wrap="square" rtlCol="0">
              <a:spAutoFit/>
            </a:bodyPr>
            <a:lstStyle/>
            <a:p>
              <a:pPr algn="ctr" defTabSz="685800">
                <a:defRPr/>
              </a:pPr>
              <a:r>
                <a:rPr lang="en-US" sz="750" b="1" dirty="0">
                  <a:solidFill>
                    <a:prstClr val="black"/>
                  </a:solidFill>
                  <a:latin typeface="Calibri" panose="020F0502020204030204"/>
                </a:rPr>
                <a:t>Mixed</a:t>
              </a:r>
            </a:p>
            <a:p>
              <a:pPr algn="ctr" defTabSz="685800">
                <a:defRPr/>
              </a:pPr>
              <a:r>
                <a:rPr lang="en-US" sz="750" b="1" dirty="0">
                  <a:solidFill>
                    <a:prstClr val="black"/>
                  </a:solidFill>
                  <a:latin typeface="Calibri" panose="020F0502020204030204"/>
                </a:rPr>
                <a:t>Paper</a:t>
              </a:r>
            </a:p>
          </p:txBody>
        </p:sp>
      </p:grpSp>
      <p:graphicFrame>
        <p:nvGraphicFramePr>
          <p:cNvPr id="5" name="Table 4"/>
          <p:cNvGraphicFramePr>
            <a:graphicFrameLocks noGrp="1"/>
          </p:cNvGraphicFramePr>
          <p:nvPr>
            <p:extLst/>
          </p:nvPr>
        </p:nvGraphicFramePr>
        <p:xfrm>
          <a:off x="3258813" y="1152748"/>
          <a:ext cx="5732787" cy="5095652"/>
        </p:xfrm>
        <a:graphic>
          <a:graphicData uri="http://schemas.openxmlformats.org/drawingml/2006/table">
            <a:tbl>
              <a:tblPr firstRow="1" bandRow="1">
                <a:tableStyleId>{5C22544A-7EE6-4342-B048-85BDC9FD1C3A}</a:tableStyleId>
              </a:tblPr>
              <a:tblGrid>
                <a:gridCol w="1194123">
                  <a:extLst>
                    <a:ext uri="{9D8B030D-6E8A-4147-A177-3AD203B41FA5}">
                      <a16:colId xmlns:a16="http://schemas.microsoft.com/office/drawing/2014/main" val="1519832551"/>
                    </a:ext>
                  </a:extLst>
                </a:gridCol>
                <a:gridCol w="1011204">
                  <a:extLst>
                    <a:ext uri="{9D8B030D-6E8A-4147-A177-3AD203B41FA5}">
                      <a16:colId xmlns:a16="http://schemas.microsoft.com/office/drawing/2014/main" val="3981725302"/>
                    </a:ext>
                  </a:extLst>
                </a:gridCol>
                <a:gridCol w="1198596">
                  <a:extLst>
                    <a:ext uri="{9D8B030D-6E8A-4147-A177-3AD203B41FA5}">
                      <a16:colId xmlns:a16="http://schemas.microsoft.com/office/drawing/2014/main" val="3355219445"/>
                    </a:ext>
                  </a:extLst>
                </a:gridCol>
                <a:gridCol w="1168209">
                  <a:extLst>
                    <a:ext uri="{9D8B030D-6E8A-4147-A177-3AD203B41FA5}">
                      <a16:colId xmlns:a16="http://schemas.microsoft.com/office/drawing/2014/main" val="4237053605"/>
                    </a:ext>
                  </a:extLst>
                </a:gridCol>
                <a:gridCol w="1160655">
                  <a:extLst>
                    <a:ext uri="{9D8B030D-6E8A-4147-A177-3AD203B41FA5}">
                      <a16:colId xmlns:a16="http://schemas.microsoft.com/office/drawing/2014/main" val="1816605703"/>
                    </a:ext>
                  </a:extLst>
                </a:gridCol>
              </a:tblGrid>
              <a:tr h="899008">
                <a:tc>
                  <a:txBody>
                    <a:bodyPr/>
                    <a:lstStyle/>
                    <a:p>
                      <a:r>
                        <a:rPr lang="en-US" sz="1600" b="1" dirty="0"/>
                        <a:t>Scenario</a:t>
                      </a:r>
                    </a:p>
                  </a:txBody>
                  <a:tcPr>
                    <a:lnB w="12700" cap="flat" cmpd="sng" algn="ctr">
                      <a:solidFill>
                        <a:schemeClr val="tx1"/>
                      </a:solidFill>
                      <a:prstDash val="solid"/>
                      <a:round/>
                      <a:headEnd type="none" w="med" len="med"/>
                      <a:tailEnd type="none" w="med" len="med"/>
                    </a:lnB>
                  </a:tcPr>
                </a:tc>
                <a:tc>
                  <a:txBody>
                    <a:bodyPr/>
                    <a:lstStyle/>
                    <a:p>
                      <a:r>
                        <a:rPr lang="en-US" sz="1600" dirty="0"/>
                        <a:t>Baseline</a:t>
                      </a:r>
                    </a:p>
                  </a:txBody>
                  <a:tcPr/>
                </a:tc>
                <a:tc>
                  <a:txBody>
                    <a:bodyPr/>
                    <a:lstStyle/>
                    <a:p>
                      <a:r>
                        <a:rPr lang="en-US" sz="1600" dirty="0"/>
                        <a:t>Source</a:t>
                      </a:r>
                      <a:r>
                        <a:rPr lang="en-US" sz="1600" baseline="0" dirty="0"/>
                        <a:t> Separated</a:t>
                      </a:r>
                      <a:endParaRPr lang="en-US" sz="1600" dirty="0"/>
                    </a:p>
                  </a:txBody>
                  <a:tcPr/>
                </a:tc>
                <a:tc>
                  <a:txBody>
                    <a:bodyPr/>
                    <a:lstStyle/>
                    <a:p>
                      <a:r>
                        <a:rPr lang="en-US" sz="1600" dirty="0"/>
                        <a:t>Mixed Recyclables</a:t>
                      </a:r>
                    </a:p>
                  </a:txBody>
                  <a:tcPr/>
                </a:tc>
                <a:tc>
                  <a:txBody>
                    <a:bodyPr/>
                    <a:lstStyle/>
                    <a:p>
                      <a:r>
                        <a:rPr lang="en-US" sz="1600" dirty="0" err="1"/>
                        <a:t>Foodwaste</a:t>
                      </a:r>
                      <a:r>
                        <a:rPr lang="en-US" sz="1600" baseline="0" dirty="0"/>
                        <a:t> added</a:t>
                      </a:r>
                      <a:endParaRPr lang="en-US" sz="1600" dirty="0"/>
                    </a:p>
                  </a:txBody>
                  <a:tcPr/>
                </a:tc>
                <a:extLst>
                  <a:ext uri="{0D108BD9-81ED-4DB2-BD59-A6C34878D82A}">
                    <a16:rowId xmlns:a16="http://schemas.microsoft.com/office/drawing/2014/main" val="2311488477"/>
                  </a:ext>
                </a:extLst>
              </a:tr>
              <a:tr h="478084">
                <a:tc>
                  <a:txBody>
                    <a:bodyPr/>
                    <a:lstStyle/>
                    <a:p>
                      <a:r>
                        <a:rPr lang="en-US" sz="1600" b="1" dirty="0"/>
                        <a:t>Mixed</a:t>
                      </a:r>
                      <a:r>
                        <a:rPr lang="en-US" sz="1600" b="1" baseline="0" dirty="0"/>
                        <a:t> waste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3145459385"/>
                  </a:ext>
                </a:extLst>
              </a:tr>
              <a:tr h="508564">
                <a:tc>
                  <a:txBody>
                    <a:bodyPr/>
                    <a:lstStyle/>
                    <a:p>
                      <a:r>
                        <a:rPr lang="en-US" sz="1600" b="1" dirty="0" err="1"/>
                        <a:t>Foodwaste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rgbClr val="FFFF66"/>
                    </a:solidFill>
                  </a:tcPr>
                </a:tc>
                <a:extLst>
                  <a:ext uri="{0D108BD9-81ED-4DB2-BD59-A6C34878D82A}">
                    <a16:rowId xmlns:a16="http://schemas.microsoft.com/office/drawing/2014/main" val="2265057001"/>
                  </a:ext>
                </a:extLst>
              </a:tr>
              <a:tr h="456670">
                <a:tc>
                  <a:txBody>
                    <a:bodyPr/>
                    <a:lstStyle/>
                    <a:p>
                      <a:r>
                        <a:rPr lang="en-US" sz="1600" b="1" dirty="0"/>
                        <a:t>Glass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endParaRPr lang="en-US" dirty="0"/>
                    </a:p>
                  </a:txBody>
                  <a:tcPr>
                    <a:solidFill>
                      <a:srgbClr val="99FFCC"/>
                    </a:solidFill>
                  </a:tcPr>
                </a:tc>
                <a:tc rowSpan="2">
                  <a:txBody>
                    <a:bodyPr/>
                    <a:lstStyle/>
                    <a:p>
                      <a:endParaRPr lang="en-US" dirty="0"/>
                    </a:p>
                  </a:txBody>
                  <a:tcPr>
                    <a:solidFill>
                      <a:srgbClr val="92D050"/>
                    </a:solidFill>
                  </a:tcPr>
                </a:tc>
                <a:tc rowSpan="2">
                  <a:txBody>
                    <a:bodyPr/>
                    <a:lstStyle/>
                    <a:p>
                      <a:endParaRPr lang="en-US" dirty="0"/>
                    </a:p>
                  </a:txBody>
                  <a:tcPr>
                    <a:solidFill>
                      <a:srgbClr val="92D050"/>
                    </a:solidFill>
                  </a:tcPr>
                </a:tc>
                <a:extLst>
                  <a:ext uri="{0D108BD9-81ED-4DB2-BD59-A6C34878D82A}">
                    <a16:rowId xmlns:a16="http://schemas.microsoft.com/office/drawing/2014/main" val="1958017667"/>
                  </a:ext>
                </a:extLst>
              </a:tr>
              <a:tr h="305330">
                <a:tc>
                  <a:txBody>
                    <a:bodyPr/>
                    <a:lstStyle/>
                    <a:p>
                      <a:r>
                        <a:rPr lang="en-US" sz="1600" b="1" dirty="0"/>
                        <a:t>Mixed Recyclables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endParaRPr lang="en-US" dirty="0"/>
                    </a:p>
                  </a:txBody>
                  <a:tcPr>
                    <a:solidFill>
                      <a:srgbClr val="92D050"/>
                    </a:solidFill>
                  </a:tcPr>
                </a:tc>
                <a:tc vMerge="1">
                  <a:txBody>
                    <a:bodyPr/>
                    <a:lstStyle/>
                    <a:p>
                      <a:endParaRPr lang="en-US" dirty="0"/>
                    </a:p>
                  </a:txBody>
                  <a:tcPr>
                    <a:solidFill>
                      <a:srgbClr val="92D050"/>
                    </a:solidFill>
                  </a:tcPr>
                </a:tc>
                <a:tc vMerge="1">
                  <a:txBody>
                    <a:bodyPr/>
                    <a:lstStyle/>
                    <a:p>
                      <a:endParaRPr lang="en-US" dirty="0"/>
                    </a:p>
                  </a:txBody>
                  <a:tcPr>
                    <a:solidFill>
                      <a:srgbClr val="92D050"/>
                    </a:solidFill>
                  </a:tcPr>
                </a:tc>
                <a:extLst>
                  <a:ext uri="{0D108BD9-81ED-4DB2-BD59-A6C34878D82A}">
                    <a16:rowId xmlns:a16="http://schemas.microsoft.com/office/drawing/2014/main" val="3432612509"/>
                  </a:ext>
                </a:extLst>
              </a:tr>
              <a:tr h="1707410">
                <a:tc>
                  <a:txBody>
                    <a:bodyPr/>
                    <a:lstStyle/>
                    <a:p>
                      <a:r>
                        <a:rPr lang="en-US" sz="1600" b="1" dirty="0"/>
                        <a:t>Cardboard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extLst>
                  <a:ext uri="{0D108BD9-81ED-4DB2-BD59-A6C34878D82A}">
                    <a16:rowId xmlns:a16="http://schemas.microsoft.com/office/drawing/2014/main" val="1655329337"/>
                  </a:ext>
                </a:extLst>
              </a:tr>
              <a:tr h="152400">
                <a:tc>
                  <a:txBody>
                    <a:bodyPr/>
                    <a:lstStyle/>
                    <a:p>
                      <a:r>
                        <a:rPr lang="en-US" sz="1600" b="1" dirty="0"/>
                        <a:t>Cost/ton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dirty="0">
                          <a:ln w="28575">
                            <a:solidFill>
                              <a:schemeClr val="bg1"/>
                            </a:solidFill>
                          </a:ln>
                          <a:solidFill>
                            <a:schemeClr val="bg1"/>
                          </a:solidFill>
                          <a:latin typeface="+mj-lt"/>
                        </a:rPr>
                        <a:t>$42/ton</a:t>
                      </a:r>
                    </a:p>
                  </a:txBody>
                  <a:tcPr>
                    <a:lnL w="12700" cap="flat" cmpd="sng" algn="ctr">
                      <a:solidFill>
                        <a:schemeClr val="tx1"/>
                      </a:solidFill>
                      <a:prstDash val="solid"/>
                      <a:round/>
                      <a:headEnd type="none" w="med" len="med"/>
                      <a:tailEnd type="none" w="med" len="med"/>
                    </a:lnL>
                    <a:solidFill>
                      <a:schemeClr val="tx1"/>
                    </a:solidFill>
                  </a:tcPr>
                </a:tc>
                <a:tc>
                  <a:txBody>
                    <a:bodyPr/>
                    <a:lstStyle/>
                    <a:p>
                      <a:pPr algn="ctr"/>
                      <a:r>
                        <a:rPr lang="en-US" sz="1800" b="0" kern="1200" dirty="0">
                          <a:ln w="28575">
                            <a:solidFill>
                              <a:schemeClr val="bg1"/>
                            </a:solidFill>
                          </a:ln>
                          <a:solidFill>
                            <a:schemeClr val="bg1"/>
                          </a:solidFill>
                          <a:latin typeface="+mn-lt"/>
                          <a:ea typeface="+mn-ea"/>
                          <a:cs typeface="+mn-cs"/>
                        </a:rPr>
                        <a:t>$35/ton</a:t>
                      </a:r>
                    </a:p>
                  </a:txBody>
                  <a:tcPr>
                    <a:solidFill>
                      <a:schemeClr val="tx1"/>
                    </a:solidFill>
                  </a:tcPr>
                </a:tc>
                <a:tc>
                  <a:txBody>
                    <a:bodyPr/>
                    <a:lstStyle/>
                    <a:p>
                      <a:pPr algn="ctr"/>
                      <a:r>
                        <a:rPr lang="en-US" sz="1800" b="0" kern="1200" dirty="0">
                          <a:ln w="28575">
                            <a:solidFill>
                              <a:schemeClr val="bg1"/>
                            </a:solidFill>
                          </a:ln>
                          <a:solidFill>
                            <a:schemeClr val="bg1"/>
                          </a:solidFill>
                          <a:latin typeface="+mn-lt"/>
                          <a:ea typeface="+mn-ea"/>
                          <a:cs typeface="+mn-cs"/>
                        </a:rPr>
                        <a:t>$40/ton</a:t>
                      </a:r>
                    </a:p>
                  </a:txBody>
                  <a:tcPr>
                    <a:solidFill>
                      <a:schemeClr val="tx1"/>
                    </a:solidFill>
                  </a:tcPr>
                </a:tc>
                <a:tc>
                  <a:txBody>
                    <a:bodyPr/>
                    <a:lstStyle/>
                    <a:p>
                      <a:pPr algn="ctr"/>
                      <a:r>
                        <a:rPr lang="en-US" sz="1800" b="0" kern="1200" dirty="0">
                          <a:ln w="28575">
                            <a:solidFill>
                              <a:schemeClr val="bg1"/>
                            </a:solidFill>
                          </a:ln>
                          <a:solidFill>
                            <a:schemeClr val="bg1"/>
                          </a:solidFill>
                          <a:latin typeface="+mn-lt"/>
                          <a:ea typeface="+mn-ea"/>
                          <a:cs typeface="+mn-cs"/>
                        </a:rPr>
                        <a:t>$55/ton</a:t>
                      </a:r>
                    </a:p>
                  </a:txBody>
                  <a:tcPr>
                    <a:solidFill>
                      <a:schemeClr val="tx1"/>
                    </a:solidFill>
                  </a:tcPr>
                </a:tc>
                <a:extLst>
                  <a:ext uri="{0D108BD9-81ED-4DB2-BD59-A6C34878D82A}">
                    <a16:rowId xmlns:a16="http://schemas.microsoft.com/office/drawing/2014/main" val="2293845302"/>
                  </a:ext>
                </a:extLst>
              </a:tr>
            </a:tbl>
          </a:graphicData>
        </a:graphic>
      </p:graphicFrame>
      <p:sp>
        <p:nvSpPr>
          <p:cNvPr id="9" name="TextBox 8"/>
          <p:cNvSpPr txBox="1"/>
          <p:nvPr/>
        </p:nvSpPr>
        <p:spPr>
          <a:xfrm>
            <a:off x="381000" y="1371600"/>
            <a:ext cx="2057400" cy="369332"/>
          </a:xfrm>
          <a:prstGeom prst="rect">
            <a:avLst/>
          </a:prstGeom>
          <a:noFill/>
        </p:spPr>
        <p:txBody>
          <a:bodyPr wrap="square" rtlCol="0">
            <a:spAutoFit/>
          </a:bodyPr>
          <a:lstStyle/>
          <a:p>
            <a:pPr algn="ctr"/>
            <a:r>
              <a:rPr lang="en-US" b="1" dirty="0"/>
              <a:t>Weight</a:t>
            </a:r>
          </a:p>
        </p:txBody>
      </p:sp>
      <p:sp>
        <p:nvSpPr>
          <p:cNvPr id="43" name="TextBox 42"/>
          <p:cNvSpPr txBox="1"/>
          <p:nvPr/>
        </p:nvSpPr>
        <p:spPr>
          <a:xfrm>
            <a:off x="5334000" y="837156"/>
            <a:ext cx="2057400" cy="369332"/>
          </a:xfrm>
          <a:prstGeom prst="rect">
            <a:avLst/>
          </a:prstGeom>
          <a:noFill/>
        </p:spPr>
        <p:txBody>
          <a:bodyPr wrap="square" rtlCol="0">
            <a:spAutoFit/>
          </a:bodyPr>
          <a:lstStyle/>
          <a:p>
            <a:pPr algn="ctr"/>
            <a:r>
              <a:rPr lang="en-US" b="1" dirty="0"/>
              <a:t>GHG Emissions</a:t>
            </a:r>
          </a:p>
        </p:txBody>
      </p:sp>
      <p:sp>
        <p:nvSpPr>
          <p:cNvPr id="44" name="TextBox 43"/>
          <p:cNvSpPr txBox="1"/>
          <p:nvPr/>
        </p:nvSpPr>
        <p:spPr>
          <a:xfrm>
            <a:off x="304800" y="152400"/>
            <a:ext cx="5334000" cy="510576"/>
          </a:xfrm>
          <a:prstGeom prst="rect">
            <a:avLst/>
          </a:prstGeom>
          <a:noFill/>
        </p:spPr>
        <p:txBody>
          <a:bodyPr wrap="square" lIns="0" tIns="0" rIns="0" bIns="0" rtlCol="0">
            <a:noAutofit/>
          </a:bodyPr>
          <a:lstStyle/>
          <a:p>
            <a:pPr>
              <a:lnSpc>
                <a:spcPct val="90000"/>
              </a:lnSpc>
            </a:pPr>
            <a:r>
              <a:rPr lang="en-US" sz="3200" dirty="0">
                <a:solidFill>
                  <a:srgbClr val="92D050"/>
                </a:solidFill>
                <a:latin typeface="Calibri Light" panose="020F0302020204030204" pitchFamily="34" charset="0"/>
                <a:cs typeface="Arial" pitchFamily="34" charset="0"/>
              </a:rPr>
              <a:t>Commercial Generator</a:t>
            </a:r>
          </a:p>
        </p:txBody>
      </p:sp>
    </p:spTree>
    <p:extLst>
      <p:ext uri="{BB962C8B-B14F-4D97-AF65-F5344CB8AC3E}">
        <p14:creationId xmlns:p14="http://schemas.microsoft.com/office/powerpoint/2010/main" val="176309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6266"/>
            <a:ext cx="8991600" cy="747393"/>
          </a:xfrm>
        </p:spPr>
        <p:txBody>
          <a:bodyPr>
            <a:noAutofit/>
          </a:bodyPr>
          <a:lstStyle/>
          <a:p>
            <a:r>
              <a:rPr lang="en-US" sz="3200" dirty="0">
                <a:solidFill>
                  <a:srgbClr val="92D050"/>
                </a:solidFill>
                <a:latin typeface="Calibri Light" panose="020F0302020204030204" pitchFamily="34" charset="0"/>
              </a:rPr>
              <a:t>The Evolution of an Industry</a:t>
            </a:r>
            <a:br>
              <a:rPr lang="en-US" sz="3200" dirty="0">
                <a:solidFill>
                  <a:srgbClr val="92D050"/>
                </a:solidFill>
                <a:latin typeface="Calibri Light" panose="020F0302020204030204" pitchFamily="34" charset="0"/>
              </a:rPr>
            </a:br>
            <a:endParaRPr lang="en-US" sz="3200" dirty="0">
              <a:solidFill>
                <a:srgbClr val="92D050"/>
              </a:solidFill>
              <a:latin typeface="Calibri Light" panose="020F0302020204030204" pitchFamily="34" charset="0"/>
            </a:endParaRPr>
          </a:p>
        </p:txBody>
      </p:sp>
      <p:sp>
        <p:nvSpPr>
          <p:cNvPr id="3" name="TextBox 2"/>
          <p:cNvSpPr txBox="1"/>
          <p:nvPr/>
        </p:nvSpPr>
        <p:spPr>
          <a:xfrm>
            <a:off x="533400" y="1066800"/>
            <a:ext cx="7772400" cy="4724400"/>
          </a:xfrm>
          <a:prstGeom prst="rect">
            <a:avLst/>
          </a:prstGeom>
          <a:noFill/>
        </p:spPr>
        <p:txBody>
          <a:bodyPr wrap="square" lIns="0" tIns="0" rIns="0" bIns="0" rtlCol="0">
            <a:noAutofit/>
          </a:bodyPr>
          <a:lstStyle/>
          <a:p>
            <a:pPr marL="342900" lvl="0" indent="-342900">
              <a:lnSpc>
                <a:spcPct val="110000"/>
              </a:lnSpc>
              <a:spcBef>
                <a:spcPts val="600"/>
              </a:spcBef>
              <a:spcAft>
                <a:spcPts val="600"/>
              </a:spcAft>
              <a:buFont typeface="Arial" panose="020B0604020202020204" pitchFamily="34" charset="0"/>
              <a:buChar char="•"/>
            </a:pPr>
            <a:r>
              <a:rPr lang="en-US" sz="2400" dirty="0">
                <a:latin typeface="Calibri" panose="020F0502020204030204" pitchFamily="34" charset="0"/>
              </a:rPr>
              <a:t>Many of the materials that have been added to recycling programs have increased recycling processing costs, or are hard (impossible) to market</a:t>
            </a:r>
          </a:p>
          <a:p>
            <a:pPr marL="342900" lvl="0" indent="-342900">
              <a:lnSpc>
                <a:spcPct val="110000"/>
              </a:lnSpc>
              <a:spcBef>
                <a:spcPts val="600"/>
              </a:spcBef>
              <a:spcAft>
                <a:spcPts val="600"/>
              </a:spcAft>
              <a:buFont typeface="Arial" panose="020B0604020202020204" pitchFamily="34" charset="0"/>
              <a:buChar char="•"/>
            </a:pPr>
            <a:r>
              <a:rPr lang="en-US" sz="2400" dirty="0">
                <a:latin typeface="Calibri" panose="020F0502020204030204" pitchFamily="34" charset="0"/>
              </a:rPr>
              <a:t>As the waste stream has changed, it has become more complex and contamination has increased</a:t>
            </a:r>
          </a:p>
          <a:p>
            <a:pPr marL="342900" lvl="0" indent="-342900">
              <a:lnSpc>
                <a:spcPct val="110000"/>
              </a:lnSpc>
              <a:spcBef>
                <a:spcPts val="600"/>
              </a:spcBef>
              <a:spcAft>
                <a:spcPts val="600"/>
              </a:spcAft>
              <a:buFont typeface="Arial" panose="020B0604020202020204" pitchFamily="34" charset="0"/>
              <a:buChar char="•"/>
            </a:pPr>
            <a:r>
              <a:rPr lang="en-US" sz="2400" dirty="0">
                <a:latin typeface="Calibri" panose="020F0502020204030204" pitchFamily="34" charset="0"/>
              </a:rPr>
              <a:t>Achieving weight based goals will become even more difficult and expensive with China’s new policies on material bans.</a:t>
            </a:r>
          </a:p>
          <a:p>
            <a:pPr marL="342900" lvl="0" indent="-342900">
              <a:lnSpc>
                <a:spcPct val="110000"/>
              </a:lnSpc>
              <a:spcBef>
                <a:spcPts val="600"/>
              </a:spcBef>
              <a:spcAft>
                <a:spcPts val="600"/>
              </a:spcAft>
              <a:buFont typeface="Arial" panose="020B0604020202020204" pitchFamily="34" charset="0"/>
              <a:buChar char="•"/>
            </a:pPr>
            <a:r>
              <a:rPr lang="en-US" sz="2400" dirty="0">
                <a:latin typeface="Calibri" panose="020F0502020204030204" pitchFamily="34" charset="0"/>
              </a:rPr>
              <a:t>We have more data in 2017 to help define environmental outcomes.  </a:t>
            </a:r>
          </a:p>
          <a:p>
            <a:pPr>
              <a:lnSpc>
                <a:spcPct val="90000"/>
              </a:lnSpc>
            </a:pPr>
            <a:endParaRPr lang="en-US" sz="2000" dirty="0">
              <a:latin typeface="Trebuchet MS" pitchFamily="34" charset="0"/>
              <a:cs typeface="Arial" pitchFamily="34" charset="0"/>
            </a:endParaRPr>
          </a:p>
        </p:txBody>
      </p:sp>
    </p:spTree>
    <p:extLst>
      <p:ext uri="{BB962C8B-B14F-4D97-AF65-F5344CB8AC3E}">
        <p14:creationId xmlns:p14="http://schemas.microsoft.com/office/powerpoint/2010/main" val="3439125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6795" y="548639"/>
            <a:ext cx="9046723" cy="5964343"/>
            <a:chOff x="37147" y="379306"/>
            <a:chExt cx="8858250" cy="5964343"/>
          </a:xfrm>
        </p:grpSpPr>
        <p:graphicFrame>
          <p:nvGraphicFramePr>
            <p:cNvPr id="2" name="Diagram 1"/>
            <p:cNvGraphicFramePr/>
            <p:nvPr>
              <p:extLst>
                <p:ext uri="{D42A27DB-BD31-4B8C-83A1-F6EECF244321}">
                  <p14:modId xmlns:p14="http://schemas.microsoft.com/office/powerpoint/2010/main" val="251747938"/>
                </p:ext>
              </p:extLst>
            </p:nvPr>
          </p:nvGraphicFramePr>
          <p:xfrm>
            <a:off x="76200" y="379306"/>
            <a:ext cx="8759508" cy="5964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Left-Right 5"/>
            <p:cNvSpPr/>
            <p:nvPr/>
          </p:nvSpPr>
          <p:spPr>
            <a:xfrm>
              <a:off x="37147" y="2346008"/>
              <a:ext cx="8858250" cy="671512"/>
            </a:xfrm>
            <a:prstGeom prst="leftRightArrow">
              <a:avLst/>
            </a:prstGeom>
            <a:solidFill>
              <a:srgbClr val="00B050"/>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
        <p:nvSpPr>
          <p:cNvPr id="4" name="TextBox 3"/>
          <p:cNvSpPr txBox="1"/>
          <p:nvPr/>
        </p:nvSpPr>
        <p:spPr>
          <a:xfrm>
            <a:off x="88900" y="0"/>
            <a:ext cx="9055100" cy="584775"/>
          </a:xfrm>
          <a:prstGeom prst="rect">
            <a:avLst/>
          </a:prstGeom>
          <a:noFill/>
        </p:spPr>
        <p:txBody>
          <a:bodyPr wrap="square" rtlCol="0">
            <a:spAutoFit/>
          </a:bodyPr>
          <a:lstStyle/>
          <a:p>
            <a:r>
              <a:rPr lang="en-US" sz="3200" dirty="0">
                <a:solidFill>
                  <a:srgbClr val="92D050"/>
                </a:solidFill>
                <a:latin typeface="Calibri Light" panose="020F0302020204030204" pitchFamily="34" charset="0"/>
                <a:cs typeface="Arial" pitchFamily="34" charset="0"/>
              </a:rPr>
              <a:t>Developing goals and measuring success</a:t>
            </a:r>
          </a:p>
        </p:txBody>
      </p:sp>
      <p:pic>
        <p:nvPicPr>
          <p:cNvPr id="1028" name="Picture 4" descr="https://upload.wikimedia.org/wikipedia/commons/thumb/0/00/Scales_even_icon.svg/2000px-Scales_even_ic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500" y="807720"/>
            <a:ext cx="1854200" cy="185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a t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5950" y="80772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icon for go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6638" y="909320"/>
            <a:ext cx="1630362" cy="16303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00" y="6248400"/>
            <a:ext cx="650840" cy="787062"/>
          </a:xfrm>
          <a:prstGeom prst="rect">
            <a:avLst/>
          </a:prstGeom>
        </p:spPr>
      </p:pic>
    </p:spTree>
    <p:extLst>
      <p:ext uri="{BB962C8B-B14F-4D97-AF65-F5344CB8AC3E}">
        <p14:creationId xmlns:p14="http://schemas.microsoft.com/office/powerpoint/2010/main" val="29606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34098" cy="498297"/>
          </a:xfrm>
        </p:spPr>
        <p:txBody>
          <a:bodyPr>
            <a:noAutofit/>
          </a:bodyPr>
          <a:lstStyle/>
          <a:p>
            <a:pPr algn="l"/>
            <a:r>
              <a:rPr lang="en-US" sz="3200" dirty="0">
                <a:solidFill>
                  <a:srgbClr val="92D050"/>
                </a:solidFill>
                <a:latin typeface="Calibri Light" panose="020F0302020204030204" pitchFamily="34" charset="0"/>
              </a:rPr>
              <a:t>Summary</a:t>
            </a:r>
          </a:p>
        </p:txBody>
      </p:sp>
      <p:sp>
        <p:nvSpPr>
          <p:cNvPr id="3" name="TextBox 2"/>
          <p:cNvSpPr txBox="1"/>
          <p:nvPr/>
        </p:nvSpPr>
        <p:spPr>
          <a:xfrm>
            <a:off x="533400" y="914400"/>
            <a:ext cx="8036985" cy="4940527"/>
          </a:xfrm>
          <a:prstGeom prst="rect">
            <a:avLst/>
          </a:prstGeom>
          <a:noFill/>
        </p:spPr>
        <p:txBody>
          <a:bodyPr wrap="square" lIns="0" tIns="0" rIns="0" bIns="0" rtlCol="0">
            <a:noAutofit/>
          </a:bodyPr>
          <a:lstStyle/>
          <a:p>
            <a:pPr marL="342900" indent="-342900">
              <a:lnSpc>
                <a:spcPct val="110000"/>
              </a:lnSpc>
              <a:spcBef>
                <a:spcPts val="600"/>
              </a:spcBef>
              <a:buFont typeface="Arial" panose="020B0604020202020204" pitchFamily="34" charset="0"/>
              <a:buChar char="•"/>
            </a:pPr>
            <a:r>
              <a:rPr lang="en-US" sz="2400" b="1" dirty="0">
                <a:cs typeface="Arial" pitchFamily="34" charset="0"/>
              </a:rPr>
              <a:t>It’s time to think differently about how we set goals for materials management</a:t>
            </a:r>
          </a:p>
          <a:p>
            <a:pPr marL="342900" indent="-342900">
              <a:lnSpc>
                <a:spcPct val="110000"/>
              </a:lnSpc>
              <a:spcBef>
                <a:spcPts val="600"/>
              </a:spcBef>
              <a:buFont typeface="Arial" panose="020B0604020202020204" pitchFamily="34" charset="0"/>
              <a:buChar char="•"/>
            </a:pPr>
            <a:r>
              <a:rPr lang="en-US" sz="2400" b="1" dirty="0">
                <a:cs typeface="Arial" pitchFamily="34" charset="0"/>
              </a:rPr>
              <a:t>Focus on individual materials.  </a:t>
            </a:r>
            <a:r>
              <a:rPr lang="en-US" sz="2400" dirty="0">
                <a:cs typeface="Arial" pitchFamily="34" charset="0"/>
              </a:rPr>
              <a:t>Using data lets us be strategic in</a:t>
            </a:r>
            <a:r>
              <a:rPr lang="en-US" sz="2400" b="1" dirty="0">
                <a:cs typeface="Arial" pitchFamily="34" charset="0"/>
              </a:rPr>
              <a:t> </a:t>
            </a:r>
            <a:r>
              <a:rPr lang="en-US" sz="2400" dirty="0">
                <a:cs typeface="Arial" pitchFamily="34" charset="0"/>
              </a:rPr>
              <a:t>maximizing broader environmental  benefits.  </a:t>
            </a:r>
          </a:p>
          <a:p>
            <a:pPr marL="342900" indent="-342900">
              <a:lnSpc>
                <a:spcPct val="110000"/>
              </a:lnSpc>
              <a:spcBef>
                <a:spcPts val="600"/>
              </a:spcBef>
              <a:buFont typeface="Arial" panose="020B0604020202020204" pitchFamily="34" charset="0"/>
              <a:buChar char="•"/>
            </a:pPr>
            <a:r>
              <a:rPr lang="en-US" sz="2400" b="1" dirty="0">
                <a:cs typeface="Arial" pitchFamily="34" charset="0"/>
              </a:rPr>
              <a:t>Lifecycle thinking </a:t>
            </a:r>
            <a:r>
              <a:rPr lang="en-US" sz="2400" dirty="0">
                <a:cs typeface="Arial" pitchFamily="34" charset="0"/>
              </a:rPr>
              <a:t>lets us prioritize programs for the best overall environmental results</a:t>
            </a:r>
            <a:r>
              <a:rPr lang="en-US" sz="2400" dirty="0"/>
              <a:t> </a:t>
            </a:r>
          </a:p>
          <a:p>
            <a:pPr marL="342900" indent="-342900">
              <a:lnSpc>
                <a:spcPct val="110000"/>
              </a:lnSpc>
              <a:spcBef>
                <a:spcPts val="600"/>
              </a:spcBef>
              <a:buFont typeface="Arial" panose="020B0604020202020204" pitchFamily="34" charset="0"/>
              <a:buChar char="•"/>
            </a:pPr>
            <a:r>
              <a:rPr lang="en-US" sz="2400" b="1" dirty="0"/>
              <a:t>Emphasize material specific goals.  </a:t>
            </a:r>
            <a:r>
              <a:rPr lang="en-US" sz="2400" dirty="0"/>
              <a:t>After developing material specific goals, per capita reduction (measured in tons) allows us to measure from a base year.</a:t>
            </a:r>
            <a:endParaRPr lang="en-US" sz="2400" dirty="0">
              <a:cs typeface="Arial" pitchFamily="34" charset="0"/>
            </a:endParaRPr>
          </a:p>
          <a:p>
            <a:pPr marL="342900" indent="-342900">
              <a:lnSpc>
                <a:spcPct val="110000"/>
              </a:lnSpc>
              <a:spcBef>
                <a:spcPts val="600"/>
              </a:spcBef>
              <a:buFont typeface="Arial" panose="020B0604020202020204" pitchFamily="34" charset="0"/>
              <a:buChar char="•"/>
            </a:pPr>
            <a:endParaRPr lang="en-US" sz="2400" dirty="0">
              <a:cs typeface="Arial" pitchFamily="34" charset="0"/>
            </a:endParaRPr>
          </a:p>
        </p:txBody>
      </p:sp>
      <p:sp>
        <p:nvSpPr>
          <p:cNvPr id="4" name="Rounded Rectangle 18"/>
          <p:cNvSpPr/>
          <p:nvPr/>
        </p:nvSpPr>
        <p:spPr bwMode="auto">
          <a:xfrm>
            <a:off x="457200" y="4953000"/>
            <a:ext cx="8077200" cy="981500"/>
          </a:xfrm>
          <a:prstGeom prst="roundRect">
            <a:avLst/>
          </a:prstGeom>
          <a:solidFill>
            <a:srgbClr val="92D050"/>
          </a:solidFill>
          <a:ln w="9525" cap="flat" cmpd="sng" algn="ctr">
            <a:noFill/>
            <a:prstDash val="solid"/>
            <a:round/>
            <a:headEnd type="none" w="med" len="med"/>
            <a:tailEnd type="none" w="med" len="med"/>
          </a:ln>
          <a:effectLst/>
        </p:spPr>
        <p:txBody>
          <a:bodyPr vert="horz" wrap="square" lIns="0" tIns="0" rIns="91440" bIns="0" numCol="1" rtlCol="0" anchor="ctr" anchorCtr="0" compatLnSpc="1">
            <a:prstTxWarp prst="textNoShape">
              <a:avLst/>
            </a:prstTxWarp>
          </a:bodyPr>
          <a:lstStyle/>
          <a:p>
            <a:pPr algn="ctr">
              <a:lnSpc>
                <a:spcPct val="100000"/>
              </a:lnSpc>
            </a:pPr>
            <a:r>
              <a:rPr lang="en-US" sz="2200" dirty="0">
                <a:solidFill>
                  <a:schemeClr val="bg1"/>
                </a:solidFill>
                <a:latin typeface="Trebuchet MS" pitchFamily="34" charset="0"/>
                <a:cs typeface="Arial" pitchFamily="34" charset="0"/>
              </a:rPr>
              <a:t>Policies should focus on the primary goal: </a:t>
            </a:r>
          </a:p>
          <a:p>
            <a:pPr algn="ctr">
              <a:lnSpc>
                <a:spcPct val="100000"/>
              </a:lnSpc>
            </a:pPr>
            <a:r>
              <a:rPr lang="en-US" sz="2200" dirty="0">
                <a:solidFill>
                  <a:schemeClr val="bg1"/>
                </a:solidFill>
                <a:latin typeface="Trebuchet MS" pitchFamily="34" charset="0"/>
                <a:cs typeface="Arial" pitchFamily="34" charset="0"/>
              </a:rPr>
              <a:t>Reducing overall environmental impact</a:t>
            </a:r>
          </a:p>
        </p:txBody>
      </p:sp>
    </p:spTree>
    <p:extLst>
      <p:ext uri="{BB962C8B-B14F-4D97-AF65-F5344CB8AC3E}">
        <p14:creationId xmlns:p14="http://schemas.microsoft.com/office/powerpoint/2010/main" val="1075755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8229600" cy="1143000"/>
          </a:xfrm>
        </p:spPr>
        <p:txBody>
          <a:bodyPr/>
          <a:lstStyle/>
          <a:p>
            <a:r>
              <a:rPr lang="en-US" dirty="0">
                <a:solidFill>
                  <a:srgbClr val="006600"/>
                </a:solidFill>
              </a:rPr>
              <a:t>Thank you!</a:t>
            </a:r>
          </a:p>
        </p:txBody>
      </p:sp>
      <p:pic>
        <p:nvPicPr>
          <p:cNvPr id="7" name="Picture 6"/>
          <p:cNvPicPr/>
          <p:nvPr/>
        </p:nvPicPr>
        <p:blipFill rotWithShape="1">
          <a:blip r:embed="rId3">
            <a:extLst>
              <a:ext uri="{28A0092B-C50C-407E-A947-70E740481C1C}">
                <a14:useLocalDpi xmlns:a14="http://schemas.microsoft.com/office/drawing/2010/main" val="0"/>
              </a:ext>
            </a:extLst>
          </a:blip>
          <a:srcRect l="4564" t="18928" b="11671"/>
          <a:stretch/>
        </p:blipFill>
        <p:spPr bwMode="auto">
          <a:xfrm>
            <a:off x="3581400" y="3352800"/>
            <a:ext cx="2217680" cy="6232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611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293672" y="2598474"/>
            <a:ext cx="5638800" cy="441855"/>
          </a:xfrm>
        </p:spPr>
        <p:txBody>
          <a:bodyPr>
            <a:normAutofit fontScale="90000"/>
          </a:bodyPr>
          <a:lstStyle/>
          <a:p>
            <a:pPr algn="ctr"/>
            <a:r>
              <a:rPr lang="en-US" sz="2800" dirty="0"/>
              <a:t>Measuring Success:  US EPA</a:t>
            </a:r>
          </a:p>
        </p:txBody>
      </p:sp>
      <p:sp>
        <p:nvSpPr>
          <p:cNvPr id="3" name="Slide Number Placeholder 2"/>
          <p:cNvSpPr>
            <a:spLocks noGrp="1"/>
          </p:cNvSpPr>
          <p:nvPr>
            <p:ph type="sldNum" sz="quarter" idx="15"/>
          </p:nvPr>
        </p:nvSpPr>
        <p:spPr/>
        <p:txBody>
          <a:bodyPr/>
          <a:lstStyle/>
          <a:p>
            <a:endParaRPr lang="en-US" dirty="0">
              <a:solidFill>
                <a:schemeClr val="bg1"/>
              </a:solidFill>
            </a:endParaRPr>
          </a:p>
        </p:txBody>
      </p:sp>
      <p:graphicFrame>
        <p:nvGraphicFramePr>
          <p:cNvPr id="4" name="Chart 3"/>
          <p:cNvGraphicFramePr>
            <a:graphicFrameLocks/>
          </p:cNvGraphicFramePr>
          <p:nvPr>
            <p:extLst/>
          </p:nvPr>
        </p:nvGraphicFramePr>
        <p:xfrm>
          <a:off x="1524000" y="0"/>
          <a:ext cx="60960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00200" y="3352800"/>
          <a:ext cx="6019800" cy="35983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526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990600"/>
            <a:ext cx="7677150" cy="4724400"/>
          </a:xfrm>
          <a:prstGeom prst="rect">
            <a:avLst/>
          </a:prstGeom>
        </p:spPr>
      </p:pic>
      <p:sp>
        <p:nvSpPr>
          <p:cNvPr id="4" name="Title 1"/>
          <p:cNvSpPr txBox="1">
            <a:spLocks/>
          </p:cNvSpPr>
          <p:nvPr/>
        </p:nvSpPr>
        <p:spPr>
          <a:xfrm>
            <a:off x="152400" y="42862"/>
            <a:ext cx="5492464" cy="642938"/>
          </a:xfrm>
          <a:prstGeom prst="rect">
            <a:avLst/>
          </a:prstGeom>
        </p:spPr>
        <p:txBody>
          <a:bodyPr anchor="ctr">
            <a:noAutofit/>
          </a:bodyPr>
          <a:lstStyle>
            <a:lvl1pPr algn="l" defTabSz="257175" rtl="0" eaLnBrk="1" latinLnBrk="0" hangingPunct="1">
              <a:spcBef>
                <a:spcPct val="0"/>
              </a:spcBef>
              <a:buNone/>
              <a:defRPr sz="1575" b="1" kern="1200" spc="56">
                <a:solidFill>
                  <a:schemeClr val="tx1">
                    <a:lumMod val="50000"/>
                  </a:schemeClr>
                </a:solidFill>
                <a:latin typeface="Calibri Light"/>
                <a:ea typeface="+mj-ea"/>
                <a:cs typeface="Calibri Light"/>
              </a:defRPr>
            </a:lvl1pPr>
          </a:lstStyle>
          <a:p>
            <a:r>
              <a:rPr lang="en-US" sz="3200" b="0" dirty="0">
                <a:solidFill>
                  <a:srgbClr val="92D050"/>
                </a:solidFill>
                <a:latin typeface="+mj-lt"/>
              </a:rPr>
              <a:t>What we recycle now</a:t>
            </a:r>
          </a:p>
        </p:txBody>
      </p:sp>
      <p:pic>
        <p:nvPicPr>
          <p:cNvPr id="6" name="Picture 5" descr="RRSlogo.pdf"/>
          <p:cNvPicPr>
            <a:picLocks noChangeAspect="1"/>
          </p:cNvPicPr>
          <p:nvPr/>
        </p:nvPicPr>
        <p:blipFill rotWithShape="1">
          <a:blip r:embed="rId4" cstate="print">
            <a:extLst>
              <a:ext uri="{28A0092B-C50C-407E-A947-70E740481C1C}">
                <a14:useLocalDpi xmlns:a14="http://schemas.microsoft.com/office/drawing/2010/main" val="0"/>
              </a:ext>
            </a:extLst>
          </a:blip>
          <a:srcRect l="17537" t="28931" r="19857" b="26296"/>
          <a:stretch/>
        </p:blipFill>
        <p:spPr>
          <a:xfrm>
            <a:off x="7696200" y="5334000"/>
            <a:ext cx="383425" cy="21189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252210"/>
            <a:ext cx="1030432" cy="453390"/>
          </a:xfrm>
          <a:prstGeom prst="rect">
            <a:avLst/>
          </a:prstGeom>
        </p:spPr>
      </p:pic>
    </p:spTree>
    <p:extLst>
      <p:ext uri="{BB962C8B-B14F-4D97-AF65-F5344CB8AC3E}">
        <p14:creationId xmlns:p14="http://schemas.microsoft.com/office/powerpoint/2010/main" val="422411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563562"/>
          </a:xfrm>
        </p:spPr>
        <p:txBody>
          <a:bodyPr>
            <a:noAutofit/>
          </a:bodyPr>
          <a:lstStyle/>
          <a:p>
            <a:pPr algn="l"/>
            <a:r>
              <a:rPr lang="en-US" sz="3200" dirty="0">
                <a:solidFill>
                  <a:srgbClr val="92D050"/>
                </a:solidFill>
                <a:latin typeface="+mn-lt"/>
              </a:rPr>
              <a:t>Packaging Peaked in 2000</a:t>
            </a:r>
          </a:p>
        </p:txBody>
      </p:sp>
      <p:sp>
        <p:nvSpPr>
          <p:cNvPr id="4" name="TextBox 3"/>
          <p:cNvSpPr txBox="1"/>
          <p:nvPr/>
        </p:nvSpPr>
        <p:spPr>
          <a:xfrm>
            <a:off x="829734" y="4495800"/>
            <a:ext cx="7848600" cy="1461939"/>
          </a:xfrm>
          <a:prstGeom prst="rect">
            <a:avLst/>
          </a:prstGeom>
          <a:noFill/>
        </p:spPr>
        <p:txBody>
          <a:bodyPr wrap="square" rtlCol="0">
            <a:spAutoFit/>
          </a:bodyPr>
          <a:lstStyle/>
          <a:p>
            <a:pPr marL="285750" indent="-285750">
              <a:lnSpc>
                <a:spcPct val="110000"/>
              </a:lnSpc>
              <a:spcBef>
                <a:spcPts val="600"/>
              </a:spcBef>
              <a:buFont typeface="Arial" panose="020B0604020202020204" pitchFamily="34" charset="0"/>
              <a:buChar char="•"/>
            </a:pPr>
            <a:r>
              <a:rPr lang="en-US" sz="2000" dirty="0"/>
              <a:t>Per capita packaging generation has fallen from 0.27 tons per person annually in 2000 to less than 0.24 tons in 2013</a:t>
            </a:r>
          </a:p>
          <a:p>
            <a:pPr marL="285750" indent="-285750">
              <a:lnSpc>
                <a:spcPct val="110000"/>
              </a:lnSpc>
              <a:spcBef>
                <a:spcPts val="600"/>
              </a:spcBef>
              <a:buFont typeface="Arial" panose="020B0604020202020204" pitchFamily="34" charset="0"/>
              <a:buChar char="•"/>
            </a:pPr>
            <a:r>
              <a:rPr lang="en-US" sz="2000" dirty="0"/>
              <a:t>Per capita packaging is roughly equivalent to 1983 levels.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252210"/>
            <a:ext cx="1030432" cy="453390"/>
          </a:xfrm>
          <a:prstGeom prst="rect">
            <a:avLst/>
          </a:prstGeom>
        </p:spPr>
      </p:pic>
      <p:grpSp>
        <p:nvGrpSpPr>
          <p:cNvPr id="7" name="Group 6"/>
          <p:cNvGrpSpPr/>
          <p:nvPr/>
        </p:nvGrpSpPr>
        <p:grpSpPr>
          <a:xfrm>
            <a:off x="1540932" y="1549399"/>
            <a:ext cx="5875868" cy="2548467"/>
            <a:chOff x="1066800" y="1447800"/>
            <a:chExt cx="7010400" cy="3370421"/>
          </a:xfrm>
        </p:grpSpPr>
        <p:pic>
          <p:nvPicPr>
            <p:cNvPr id="3" name="Picture 2" descr="kg per capita"/>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47800"/>
              <a:ext cx="6934200" cy="3124200"/>
            </a:xfrm>
            <a:prstGeom prst="rect">
              <a:avLst/>
            </a:prstGeom>
            <a:noFill/>
            <a:ln>
              <a:noFill/>
            </a:ln>
          </p:spPr>
        </p:pic>
        <p:sp>
          <p:nvSpPr>
            <p:cNvPr id="6" name="TextBox 5"/>
            <p:cNvSpPr txBox="1"/>
            <p:nvPr/>
          </p:nvSpPr>
          <p:spPr>
            <a:xfrm>
              <a:off x="6858000" y="4572000"/>
              <a:ext cx="1219200" cy="246221"/>
            </a:xfrm>
            <a:prstGeom prst="rect">
              <a:avLst/>
            </a:prstGeom>
            <a:noFill/>
          </p:spPr>
          <p:txBody>
            <a:bodyPr wrap="square" rtlCol="0">
              <a:spAutoFit/>
            </a:bodyPr>
            <a:lstStyle/>
            <a:p>
              <a:pPr algn="ctr"/>
              <a:r>
                <a:rPr lang="en-US" sz="1000" dirty="0"/>
                <a:t>Courtesy:  SPC</a:t>
              </a:r>
            </a:p>
          </p:txBody>
        </p:sp>
      </p:grpSp>
    </p:spTree>
    <p:extLst>
      <p:ext uri="{BB962C8B-B14F-4D97-AF65-F5344CB8AC3E}">
        <p14:creationId xmlns:p14="http://schemas.microsoft.com/office/powerpoint/2010/main" val="271207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066800"/>
          </a:xfrm>
        </p:spPr>
        <p:txBody>
          <a:bodyPr>
            <a:normAutofit/>
          </a:bodyPr>
          <a:lstStyle/>
          <a:p>
            <a:r>
              <a:rPr lang="en-US" sz="3200" dirty="0">
                <a:latin typeface="Calibri Light" panose="020F0302020204030204" pitchFamily="34" charset="0"/>
              </a:rPr>
              <a:t>Paradigm Shift: From Weight to Environmental Burden</a:t>
            </a:r>
            <a:endParaRPr lang="en-US" sz="3200" dirty="0">
              <a:solidFill>
                <a:srgbClr val="006600"/>
              </a:solidFill>
              <a:latin typeface="Calibri Light" panose="020F0302020204030204" pitchFamily="34" charset="0"/>
            </a:endParaRPr>
          </a:p>
        </p:txBody>
      </p:sp>
      <p:sp>
        <p:nvSpPr>
          <p:cNvPr id="4" name="Rectangle 3"/>
          <p:cNvSpPr/>
          <p:nvPr/>
        </p:nvSpPr>
        <p:spPr>
          <a:xfrm>
            <a:off x="4418753" y="3244334"/>
            <a:ext cx="306494" cy="369332"/>
          </a:xfrm>
          <a:prstGeom prst="rect">
            <a:avLst/>
          </a:prstGeom>
        </p:spPr>
        <p:txBody>
          <a:bodyPr wrap="none">
            <a:spAutoFit/>
          </a:bodyPr>
          <a:lstStyle/>
          <a:p>
            <a:pPr lvl="0"/>
            <a:r>
              <a:rPr lang="en-US" dirty="0"/>
              <a:t>o</a:t>
            </a:r>
          </a:p>
        </p:txBody>
      </p:sp>
      <p:graphicFrame>
        <p:nvGraphicFramePr>
          <p:cNvPr id="5" name="Diagram 4"/>
          <p:cNvGraphicFramePr/>
          <p:nvPr>
            <p:extLst/>
          </p:nvPr>
        </p:nvGraphicFramePr>
        <p:xfrm>
          <a:off x="2057400" y="1143000"/>
          <a:ext cx="4705066" cy="2797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18"/>
          <p:cNvSpPr/>
          <p:nvPr/>
        </p:nvSpPr>
        <p:spPr bwMode="auto">
          <a:xfrm>
            <a:off x="381000" y="4343400"/>
            <a:ext cx="8534400" cy="990600"/>
          </a:xfrm>
          <a:prstGeom prst="roundRect">
            <a:avLst/>
          </a:prstGeom>
          <a:solidFill>
            <a:srgbClr val="FFFF66"/>
          </a:solidFill>
          <a:ln w="9525" cap="flat" cmpd="sng" algn="ctr">
            <a:noFill/>
            <a:prstDash val="solid"/>
            <a:round/>
            <a:headEnd type="none" w="med" len="med"/>
            <a:tailEnd type="none" w="med" len="med"/>
          </a:ln>
          <a:effectLst/>
        </p:spPr>
        <p:txBody>
          <a:bodyPr vert="horz" wrap="square" lIns="0" tIns="0" rIns="91440" bIns="0" numCol="1" rtlCol="0" anchor="ctr" anchorCtr="0" compatLnSpc="1">
            <a:prstTxWarp prst="textNoShape">
              <a:avLst/>
            </a:prstTxWarp>
          </a:bodyPr>
          <a:lstStyle/>
          <a:p>
            <a:pPr algn="ctr">
              <a:lnSpc>
                <a:spcPct val="100000"/>
              </a:lnSpc>
            </a:pPr>
            <a:r>
              <a:rPr lang="en-US" sz="2200" dirty="0">
                <a:latin typeface="Trebuchet MS" pitchFamily="34" charset="0"/>
                <a:cs typeface="Arial" pitchFamily="34" charset="0"/>
              </a:rPr>
              <a:t>The goal is to reduce environmental impacts. </a:t>
            </a:r>
          </a:p>
          <a:p>
            <a:pPr algn="ctr">
              <a:lnSpc>
                <a:spcPct val="100000"/>
              </a:lnSpc>
            </a:pPr>
            <a:r>
              <a:rPr lang="en-US" sz="2200" dirty="0">
                <a:latin typeface="Trebuchet MS" pitchFamily="34" charset="0"/>
                <a:cs typeface="Arial" pitchFamily="34" charset="0"/>
              </a:rPr>
              <a:t>Recycling is one way to achieve the goal.</a:t>
            </a:r>
          </a:p>
          <a:p>
            <a:pPr algn="ctr">
              <a:lnSpc>
                <a:spcPct val="100000"/>
              </a:lnSpc>
            </a:pPr>
            <a:r>
              <a:rPr kumimoji="0" lang="en-US" sz="2200" b="0" i="0" u="none" strike="noStrike" cap="none" normalizeH="0" baseline="0" dirty="0">
                <a:ln>
                  <a:noFill/>
                </a:ln>
                <a:effectLst/>
                <a:latin typeface="Trebuchet MS" pitchFamily="34" charset="0"/>
                <a:cs typeface="Arial" pitchFamily="34" charset="0"/>
              </a:rPr>
              <a:t>Reduction is a better way to achieve the</a:t>
            </a:r>
            <a:r>
              <a:rPr kumimoji="0" lang="en-US" sz="2200" b="0" i="0" u="none" strike="noStrike" cap="none" normalizeH="0" dirty="0">
                <a:ln>
                  <a:noFill/>
                </a:ln>
                <a:effectLst/>
                <a:latin typeface="Trebuchet MS" pitchFamily="34" charset="0"/>
                <a:cs typeface="Arial" pitchFamily="34" charset="0"/>
              </a:rPr>
              <a:t> goa</a:t>
            </a:r>
            <a:r>
              <a:rPr kumimoji="0" lang="en-US" sz="2400" b="0" i="0" u="none" strike="noStrike" cap="none" normalizeH="0" dirty="0">
                <a:ln>
                  <a:noFill/>
                </a:ln>
                <a:effectLst/>
                <a:latin typeface="Trebuchet MS" pitchFamily="34" charset="0"/>
                <a:cs typeface="Arial" pitchFamily="34" charset="0"/>
              </a:rPr>
              <a:t>l.</a:t>
            </a:r>
            <a:endParaRPr kumimoji="0" lang="en-US" sz="2400" b="0" i="0" u="none" strike="noStrike" cap="none" normalizeH="0" baseline="0" dirty="0">
              <a:ln>
                <a:noFill/>
              </a:ln>
              <a:effectLst/>
            </a:endParaRPr>
          </a:p>
        </p:txBody>
      </p:sp>
    </p:spTree>
    <p:extLst>
      <p:ext uri="{BB962C8B-B14F-4D97-AF65-F5344CB8AC3E}">
        <p14:creationId xmlns:p14="http://schemas.microsoft.com/office/powerpoint/2010/main" val="298876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152400" y="33867"/>
            <a:ext cx="8229600" cy="80433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92D050"/>
                </a:solidFill>
                <a:latin typeface="Calibri Light" panose="020F0302020204030204" pitchFamily="34" charset="0"/>
                <a:cs typeface="Arial" pitchFamily="34" charset="0"/>
              </a:rPr>
              <a:t>Limitations of Optimizing “Solid Waste”</a:t>
            </a:r>
          </a:p>
        </p:txBody>
      </p:sp>
      <p:sp>
        <p:nvSpPr>
          <p:cNvPr id="15" name="TextBox 10"/>
          <p:cNvSpPr txBox="1">
            <a:spLocks noChangeArrowheads="1"/>
          </p:cNvSpPr>
          <p:nvPr/>
        </p:nvSpPr>
        <p:spPr bwMode="auto">
          <a:xfrm>
            <a:off x="503630" y="4834466"/>
            <a:ext cx="3332964" cy="1107996"/>
          </a:xfrm>
          <a:prstGeom prst="rect">
            <a:avLst/>
          </a:prstGeom>
          <a:noFill/>
          <a:ln w="9525">
            <a:noFill/>
            <a:miter lim="800000"/>
            <a:headEnd/>
            <a:tailEnd/>
          </a:ln>
        </p:spPr>
        <p:txBody>
          <a:bodyPr wrap="none">
            <a:spAutoFit/>
          </a:bodyPr>
          <a:lstStyle/>
          <a:p>
            <a:pPr algn="ctr" eaLnBrk="0" hangingPunct="0"/>
            <a:r>
              <a:rPr lang="en-US" sz="2200" i="1" dirty="0"/>
              <a:t>2006 U.S. GHG inventory</a:t>
            </a:r>
          </a:p>
          <a:p>
            <a:pPr algn="ctr" eaLnBrk="0" hangingPunct="0"/>
            <a:r>
              <a:rPr lang="en-US" sz="2200" i="1" dirty="0"/>
              <a:t>with </a:t>
            </a:r>
            <a:r>
              <a:rPr lang="en-US" sz="2200" i="1" u="sng" dirty="0"/>
              <a:t>32% recovery </a:t>
            </a:r>
          </a:p>
          <a:p>
            <a:pPr algn="ctr" eaLnBrk="0" hangingPunct="0"/>
            <a:r>
              <a:rPr lang="en-US" sz="2200" i="1" dirty="0"/>
              <a:t>(MSW)</a:t>
            </a:r>
          </a:p>
        </p:txBody>
      </p:sp>
      <p:sp>
        <p:nvSpPr>
          <p:cNvPr id="16" name="TextBox 15"/>
          <p:cNvSpPr txBox="1">
            <a:spLocks noChangeArrowheads="1"/>
          </p:cNvSpPr>
          <p:nvPr/>
        </p:nvSpPr>
        <p:spPr bwMode="auto">
          <a:xfrm>
            <a:off x="5068846" y="4911804"/>
            <a:ext cx="4075154" cy="1107996"/>
          </a:xfrm>
          <a:prstGeom prst="rect">
            <a:avLst/>
          </a:prstGeom>
          <a:noFill/>
          <a:ln w="9525">
            <a:noFill/>
            <a:miter lim="800000"/>
            <a:headEnd/>
            <a:tailEnd/>
          </a:ln>
        </p:spPr>
        <p:txBody>
          <a:bodyPr wrap="none">
            <a:spAutoFit/>
          </a:bodyPr>
          <a:lstStyle/>
          <a:p>
            <a:pPr algn="ctr" eaLnBrk="0" hangingPunct="0"/>
            <a:r>
              <a:rPr lang="en-US" sz="2200" i="1" dirty="0"/>
              <a:t>2006 U.S. GHG inventory with </a:t>
            </a:r>
          </a:p>
          <a:p>
            <a:pPr algn="ctr" eaLnBrk="0" hangingPunct="0"/>
            <a:r>
              <a:rPr lang="en-US" sz="2200" i="1" u="sng" dirty="0"/>
              <a:t> very high recovery rate </a:t>
            </a:r>
          </a:p>
          <a:p>
            <a:pPr algn="ctr" eaLnBrk="0" hangingPunct="0"/>
            <a:r>
              <a:rPr lang="en-US" sz="2200" i="1" u="sng" dirty="0"/>
              <a:t>(~95% MSW + &gt;70% C&amp;D)</a:t>
            </a:r>
            <a:endParaRPr lang="en-US" sz="2200" b="1" i="1" u="sng" dirty="0"/>
          </a:p>
        </p:txBody>
      </p:sp>
      <p:grpSp>
        <p:nvGrpSpPr>
          <p:cNvPr id="4" name="Group 3"/>
          <p:cNvGrpSpPr/>
          <p:nvPr/>
        </p:nvGrpSpPr>
        <p:grpSpPr>
          <a:xfrm>
            <a:off x="304800" y="719666"/>
            <a:ext cx="8778718" cy="4282309"/>
            <a:chOff x="152400" y="1239950"/>
            <a:chExt cx="8778718" cy="4282309"/>
          </a:xfrm>
        </p:grpSpPr>
        <p:pic>
          <p:nvPicPr>
            <p:cNvPr id="11" name="Picture 2"/>
            <p:cNvPicPr>
              <a:picLocks noChangeAspect="1" noChangeArrowheads="1"/>
            </p:cNvPicPr>
            <p:nvPr/>
          </p:nvPicPr>
          <p:blipFill>
            <a:blip r:embed="rId3" cstate="print"/>
            <a:srcRect l="19086" r="19086"/>
            <a:stretch>
              <a:fillRect/>
            </a:stretch>
          </p:blipFill>
          <p:spPr bwMode="auto">
            <a:xfrm>
              <a:off x="4724399" y="1434684"/>
              <a:ext cx="4206719" cy="4087575"/>
            </a:xfrm>
            <a:prstGeom prst="rect">
              <a:avLst/>
            </a:prstGeom>
            <a:noFill/>
            <a:ln w="9525">
              <a:noFill/>
              <a:miter lim="800000"/>
              <a:headEnd/>
              <a:tailEnd/>
            </a:ln>
          </p:spPr>
        </p:pic>
        <p:grpSp>
          <p:nvGrpSpPr>
            <p:cNvPr id="3" name="Group 2"/>
            <p:cNvGrpSpPr/>
            <p:nvPr/>
          </p:nvGrpSpPr>
          <p:grpSpPr>
            <a:xfrm>
              <a:off x="152400" y="1239950"/>
              <a:ext cx="8302685" cy="4233334"/>
              <a:chOff x="152400" y="1239950"/>
              <a:chExt cx="8302685" cy="4233334"/>
            </a:xfrm>
          </p:grpSpPr>
          <p:pic>
            <p:nvPicPr>
              <p:cNvPr id="9" name="Picture 3"/>
              <p:cNvPicPr>
                <a:picLocks noChangeAspect="1" noChangeArrowheads="1"/>
              </p:cNvPicPr>
              <p:nvPr/>
            </p:nvPicPr>
            <p:blipFill>
              <a:blip r:embed="rId4" cstate="print"/>
              <a:srcRect l="21207" r="21207"/>
              <a:stretch>
                <a:fillRect/>
              </a:stretch>
            </p:blipFill>
            <p:spPr bwMode="auto">
              <a:xfrm>
                <a:off x="152400" y="1358484"/>
                <a:ext cx="3945041" cy="4114800"/>
              </a:xfrm>
              <a:prstGeom prst="rect">
                <a:avLst/>
              </a:prstGeom>
              <a:noFill/>
              <a:ln w="9525">
                <a:noFill/>
                <a:miter lim="800000"/>
                <a:headEnd/>
                <a:tailEnd/>
              </a:ln>
            </p:spPr>
          </p:pic>
          <p:grpSp>
            <p:nvGrpSpPr>
              <p:cNvPr id="2" name="Group 1"/>
              <p:cNvGrpSpPr/>
              <p:nvPr/>
            </p:nvGrpSpPr>
            <p:grpSpPr>
              <a:xfrm>
                <a:off x="381000" y="1239950"/>
                <a:ext cx="8074085" cy="3887536"/>
                <a:chOff x="381000" y="1239950"/>
                <a:chExt cx="8074085" cy="3887536"/>
              </a:xfrm>
            </p:grpSpPr>
            <p:sp>
              <p:nvSpPr>
                <p:cNvPr id="12" name="TextBox 7"/>
                <p:cNvSpPr txBox="1">
                  <a:spLocks noChangeArrowheads="1"/>
                </p:cNvSpPr>
                <p:nvPr/>
              </p:nvSpPr>
              <p:spPr bwMode="auto">
                <a:xfrm>
                  <a:off x="685800" y="3464859"/>
                  <a:ext cx="660758" cy="400110"/>
                </a:xfrm>
                <a:prstGeom prst="rect">
                  <a:avLst/>
                </a:prstGeom>
                <a:noFill/>
                <a:ln w="9525">
                  <a:noFill/>
                  <a:miter lim="800000"/>
                  <a:headEnd/>
                  <a:tailEnd/>
                </a:ln>
              </p:spPr>
              <p:txBody>
                <a:bodyPr wrap="none">
                  <a:spAutoFit/>
                </a:bodyPr>
                <a:lstStyle/>
                <a:p>
                  <a:pPr eaLnBrk="0" hangingPunct="0"/>
                  <a:r>
                    <a:rPr lang="en-US" sz="2000" b="1" dirty="0">
                      <a:solidFill>
                        <a:schemeClr val="bg1"/>
                      </a:solidFill>
                    </a:rPr>
                    <a:t>42%</a:t>
                  </a:r>
                </a:p>
              </p:txBody>
            </p:sp>
            <p:sp>
              <p:nvSpPr>
                <p:cNvPr id="17" name="TextBox 12"/>
                <p:cNvSpPr txBox="1">
                  <a:spLocks noChangeArrowheads="1"/>
                </p:cNvSpPr>
                <p:nvPr/>
              </p:nvSpPr>
              <p:spPr bwMode="auto">
                <a:xfrm>
                  <a:off x="381000" y="2702859"/>
                  <a:ext cx="1611339" cy="707886"/>
                </a:xfrm>
                <a:prstGeom prst="rect">
                  <a:avLst/>
                </a:prstGeom>
                <a:noFill/>
                <a:ln w="9525">
                  <a:noFill/>
                  <a:miter lim="800000"/>
                  <a:headEnd/>
                  <a:tailEnd/>
                </a:ln>
              </p:spPr>
              <p:txBody>
                <a:bodyPr wrap="none">
                  <a:spAutoFit/>
                </a:bodyPr>
                <a:lstStyle/>
                <a:p>
                  <a:pPr algn="ctr" eaLnBrk="0" hangingPunct="0"/>
                  <a:r>
                    <a:rPr lang="en-US" sz="2000" b="1" dirty="0">
                      <a:solidFill>
                        <a:schemeClr val="bg1"/>
                      </a:solidFill>
                    </a:rPr>
                    <a:t>Provision of</a:t>
                  </a:r>
                </a:p>
                <a:p>
                  <a:pPr algn="ctr" eaLnBrk="0" hangingPunct="0"/>
                  <a:r>
                    <a:rPr lang="en-US" sz="2000" b="1" dirty="0">
                      <a:solidFill>
                        <a:schemeClr val="bg1"/>
                      </a:solidFill>
                    </a:rPr>
                    <a:t>materials</a:t>
                  </a:r>
                </a:p>
              </p:txBody>
            </p:sp>
            <p:sp>
              <p:nvSpPr>
                <p:cNvPr id="18" name="TextBox 17"/>
                <p:cNvSpPr txBox="1">
                  <a:spLocks noChangeArrowheads="1"/>
                </p:cNvSpPr>
                <p:nvPr/>
              </p:nvSpPr>
              <p:spPr bwMode="auto">
                <a:xfrm>
                  <a:off x="5029200" y="2806284"/>
                  <a:ext cx="1611339" cy="1015663"/>
                </a:xfrm>
                <a:prstGeom prst="rect">
                  <a:avLst/>
                </a:prstGeom>
                <a:noFill/>
                <a:ln w="9525">
                  <a:noFill/>
                  <a:miter lim="800000"/>
                  <a:headEnd/>
                  <a:tailEnd/>
                </a:ln>
              </p:spPr>
              <p:txBody>
                <a:bodyPr wrap="none">
                  <a:spAutoFit/>
                </a:bodyPr>
                <a:lstStyle/>
                <a:p>
                  <a:pPr algn="ctr" eaLnBrk="0" hangingPunct="0"/>
                  <a:r>
                    <a:rPr lang="en-US" sz="2000" b="1" dirty="0">
                      <a:solidFill>
                        <a:schemeClr val="bg1"/>
                      </a:solidFill>
                    </a:rPr>
                    <a:t>Provision of</a:t>
                  </a:r>
                </a:p>
                <a:p>
                  <a:pPr algn="ctr" eaLnBrk="0" hangingPunct="0"/>
                  <a:r>
                    <a:rPr lang="en-US" sz="2000" b="1" dirty="0">
                      <a:solidFill>
                        <a:schemeClr val="bg1"/>
                      </a:solidFill>
                    </a:rPr>
                    <a:t>materials</a:t>
                  </a:r>
                </a:p>
                <a:p>
                  <a:pPr algn="ctr" eaLnBrk="0" hangingPunct="0"/>
                  <a:r>
                    <a:rPr lang="en-US" sz="2000" b="1" dirty="0">
                      <a:solidFill>
                        <a:schemeClr val="bg1"/>
                      </a:solidFill>
                    </a:rPr>
                    <a:t>36%</a:t>
                  </a:r>
                </a:p>
              </p:txBody>
            </p:sp>
            <p:sp>
              <p:nvSpPr>
                <p:cNvPr id="19" name="TextBox 18"/>
                <p:cNvSpPr txBox="1">
                  <a:spLocks noChangeArrowheads="1"/>
                </p:cNvSpPr>
                <p:nvPr/>
              </p:nvSpPr>
              <p:spPr bwMode="auto">
                <a:xfrm>
                  <a:off x="5376334" y="1239950"/>
                  <a:ext cx="1905000" cy="400110"/>
                </a:xfrm>
                <a:prstGeom prst="rect">
                  <a:avLst/>
                </a:prstGeom>
                <a:noFill/>
                <a:ln w="9525">
                  <a:noFill/>
                  <a:miter lim="800000"/>
                  <a:headEnd/>
                  <a:tailEnd/>
                </a:ln>
              </p:spPr>
              <p:txBody>
                <a:bodyPr wrap="square">
                  <a:spAutoFit/>
                </a:bodyPr>
                <a:lstStyle/>
                <a:p>
                  <a:pPr algn="ctr" eaLnBrk="0" hangingPunct="0"/>
                  <a:r>
                    <a:rPr lang="en-US" sz="2000" b="1" dirty="0">
                      <a:solidFill>
                        <a:srgbClr val="00B050"/>
                      </a:solidFill>
                    </a:rPr>
                    <a:t>Savings=6%</a:t>
                  </a:r>
                </a:p>
              </p:txBody>
            </p:sp>
            <p:sp>
              <p:nvSpPr>
                <p:cNvPr id="20" name="TextBox 15"/>
                <p:cNvSpPr txBox="1">
                  <a:spLocks noChangeArrowheads="1"/>
                </p:cNvSpPr>
                <p:nvPr/>
              </p:nvSpPr>
              <p:spPr bwMode="auto">
                <a:xfrm>
                  <a:off x="2313194" y="2514600"/>
                  <a:ext cx="1207382" cy="400110"/>
                </a:xfrm>
                <a:prstGeom prst="rect">
                  <a:avLst/>
                </a:prstGeom>
                <a:noFill/>
                <a:ln w="9525">
                  <a:noFill/>
                  <a:miter lim="800000"/>
                  <a:headEnd/>
                  <a:tailEnd/>
                </a:ln>
              </p:spPr>
              <p:txBody>
                <a:bodyPr wrap="none">
                  <a:spAutoFit/>
                </a:bodyPr>
                <a:lstStyle/>
                <a:p>
                  <a:pPr algn="ctr" eaLnBrk="0" hangingPunct="0"/>
                  <a:r>
                    <a:rPr lang="en-US" sz="2000" dirty="0">
                      <a:solidFill>
                        <a:schemeClr val="bg1"/>
                      </a:solidFill>
                    </a:rPr>
                    <a:t>Buildings</a:t>
                  </a:r>
                </a:p>
              </p:txBody>
            </p:sp>
            <p:sp>
              <p:nvSpPr>
                <p:cNvPr id="21" name="TextBox 16"/>
                <p:cNvSpPr txBox="1">
                  <a:spLocks noChangeArrowheads="1"/>
                </p:cNvSpPr>
                <p:nvPr/>
              </p:nvSpPr>
              <p:spPr bwMode="auto">
                <a:xfrm>
                  <a:off x="2201254" y="3429000"/>
                  <a:ext cx="1605632" cy="707886"/>
                </a:xfrm>
                <a:prstGeom prst="rect">
                  <a:avLst/>
                </a:prstGeom>
                <a:noFill/>
                <a:ln w="9525">
                  <a:noFill/>
                  <a:miter lim="800000"/>
                  <a:headEnd/>
                  <a:tailEnd/>
                </a:ln>
              </p:spPr>
              <p:txBody>
                <a:bodyPr wrap="none">
                  <a:spAutoFit/>
                </a:bodyPr>
                <a:lstStyle/>
                <a:p>
                  <a:pPr algn="ctr" eaLnBrk="0" hangingPunct="0"/>
                  <a:r>
                    <a:rPr lang="en-US" sz="2000" dirty="0">
                      <a:solidFill>
                        <a:schemeClr val="bg1"/>
                      </a:solidFill>
                    </a:rPr>
                    <a:t>Transporting</a:t>
                  </a:r>
                </a:p>
                <a:p>
                  <a:pPr algn="ctr" eaLnBrk="0" hangingPunct="0"/>
                  <a:r>
                    <a:rPr lang="en-US" sz="2000" dirty="0">
                      <a:solidFill>
                        <a:schemeClr val="bg1"/>
                      </a:solidFill>
                    </a:rPr>
                    <a:t>people</a:t>
                  </a:r>
                </a:p>
              </p:txBody>
            </p:sp>
            <p:sp>
              <p:nvSpPr>
                <p:cNvPr id="22" name="TextBox 18"/>
                <p:cNvSpPr txBox="1">
                  <a:spLocks noChangeArrowheads="1"/>
                </p:cNvSpPr>
                <p:nvPr/>
              </p:nvSpPr>
              <p:spPr bwMode="auto">
                <a:xfrm>
                  <a:off x="1047449" y="4191000"/>
                  <a:ext cx="1491114" cy="707886"/>
                </a:xfrm>
                <a:prstGeom prst="rect">
                  <a:avLst/>
                </a:prstGeom>
                <a:noFill/>
                <a:ln w="9525">
                  <a:noFill/>
                  <a:miter lim="800000"/>
                  <a:headEnd/>
                  <a:tailEnd/>
                </a:ln>
              </p:spPr>
              <p:txBody>
                <a:bodyPr wrap="none">
                  <a:spAutoFit/>
                </a:bodyPr>
                <a:lstStyle/>
                <a:p>
                  <a:pPr algn="ctr" eaLnBrk="0" hangingPunct="0"/>
                  <a:r>
                    <a:rPr lang="en-US" sz="2000" dirty="0">
                      <a:solidFill>
                        <a:schemeClr val="bg1"/>
                      </a:solidFill>
                    </a:rPr>
                    <a:t>Appliances </a:t>
                  </a:r>
                </a:p>
                <a:p>
                  <a:pPr algn="ctr" eaLnBrk="0" hangingPunct="0"/>
                  <a:r>
                    <a:rPr lang="en-US" sz="2000" dirty="0">
                      <a:solidFill>
                        <a:schemeClr val="bg1"/>
                      </a:solidFill>
                    </a:rPr>
                    <a:t>&amp; devices</a:t>
                  </a:r>
                </a:p>
              </p:txBody>
            </p:sp>
            <p:sp>
              <p:nvSpPr>
                <p:cNvPr id="23" name="TextBox 22"/>
                <p:cNvSpPr txBox="1">
                  <a:spLocks noChangeArrowheads="1"/>
                </p:cNvSpPr>
                <p:nvPr/>
              </p:nvSpPr>
              <p:spPr bwMode="auto">
                <a:xfrm>
                  <a:off x="6858000" y="2550459"/>
                  <a:ext cx="1207382" cy="400110"/>
                </a:xfrm>
                <a:prstGeom prst="rect">
                  <a:avLst/>
                </a:prstGeom>
                <a:noFill/>
                <a:ln w="9525">
                  <a:noFill/>
                  <a:miter lim="800000"/>
                  <a:headEnd/>
                  <a:tailEnd/>
                </a:ln>
              </p:spPr>
              <p:txBody>
                <a:bodyPr wrap="none">
                  <a:spAutoFit/>
                </a:bodyPr>
                <a:lstStyle/>
                <a:p>
                  <a:pPr algn="ctr" eaLnBrk="0" hangingPunct="0"/>
                  <a:r>
                    <a:rPr lang="en-US" sz="2000" dirty="0">
                      <a:solidFill>
                        <a:schemeClr val="bg1"/>
                      </a:solidFill>
                    </a:rPr>
                    <a:t>Buildings</a:t>
                  </a:r>
                </a:p>
              </p:txBody>
            </p:sp>
            <p:sp>
              <p:nvSpPr>
                <p:cNvPr id="24" name="TextBox 23"/>
                <p:cNvSpPr txBox="1">
                  <a:spLocks noChangeArrowheads="1"/>
                </p:cNvSpPr>
                <p:nvPr/>
              </p:nvSpPr>
              <p:spPr bwMode="auto">
                <a:xfrm>
                  <a:off x="6849454" y="3429000"/>
                  <a:ext cx="1605631" cy="707886"/>
                </a:xfrm>
                <a:prstGeom prst="rect">
                  <a:avLst/>
                </a:prstGeom>
                <a:noFill/>
                <a:ln w="9525">
                  <a:noFill/>
                  <a:miter lim="800000"/>
                  <a:headEnd/>
                  <a:tailEnd/>
                </a:ln>
              </p:spPr>
              <p:txBody>
                <a:bodyPr wrap="none">
                  <a:spAutoFit/>
                </a:bodyPr>
                <a:lstStyle/>
                <a:p>
                  <a:pPr algn="ctr" eaLnBrk="0" hangingPunct="0"/>
                  <a:r>
                    <a:rPr lang="en-US" sz="2000" dirty="0">
                      <a:solidFill>
                        <a:schemeClr val="bg1"/>
                      </a:solidFill>
                    </a:rPr>
                    <a:t>Transporting</a:t>
                  </a:r>
                </a:p>
                <a:p>
                  <a:pPr algn="ctr" eaLnBrk="0" hangingPunct="0"/>
                  <a:r>
                    <a:rPr lang="en-US" sz="2000" dirty="0">
                      <a:solidFill>
                        <a:schemeClr val="bg1"/>
                      </a:solidFill>
                    </a:rPr>
                    <a:t>people</a:t>
                  </a:r>
                </a:p>
              </p:txBody>
            </p:sp>
            <p:sp>
              <p:nvSpPr>
                <p:cNvPr id="25" name="TextBox 24"/>
                <p:cNvSpPr txBox="1">
                  <a:spLocks noChangeArrowheads="1"/>
                </p:cNvSpPr>
                <p:nvPr/>
              </p:nvSpPr>
              <p:spPr bwMode="auto">
                <a:xfrm>
                  <a:off x="5791200" y="4419600"/>
                  <a:ext cx="1491114" cy="707886"/>
                </a:xfrm>
                <a:prstGeom prst="rect">
                  <a:avLst/>
                </a:prstGeom>
                <a:noFill/>
                <a:ln w="9525">
                  <a:noFill/>
                  <a:miter lim="800000"/>
                  <a:headEnd/>
                  <a:tailEnd/>
                </a:ln>
              </p:spPr>
              <p:txBody>
                <a:bodyPr wrap="none">
                  <a:spAutoFit/>
                </a:bodyPr>
                <a:lstStyle/>
                <a:p>
                  <a:pPr algn="ctr" eaLnBrk="0" hangingPunct="0"/>
                  <a:r>
                    <a:rPr lang="en-US" sz="2000" dirty="0">
                      <a:solidFill>
                        <a:schemeClr val="bg1"/>
                      </a:solidFill>
                    </a:rPr>
                    <a:t>Appliances </a:t>
                  </a:r>
                </a:p>
                <a:p>
                  <a:pPr algn="ctr" eaLnBrk="0" hangingPunct="0"/>
                  <a:r>
                    <a:rPr lang="en-US" sz="2000" dirty="0">
                      <a:solidFill>
                        <a:schemeClr val="bg1"/>
                      </a:solidFill>
                    </a:rPr>
                    <a:t>&amp; devices</a:t>
                  </a:r>
                </a:p>
              </p:txBody>
            </p:sp>
          </p:grpSp>
        </p:grpSp>
      </p:grpSp>
      <p:sp>
        <p:nvSpPr>
          <p:cNvPr id="5" name="Arrow: Down 4"/>
          <p:cNvSpPr/>
          <p:nvPr/>
        </p:nvSpPr>
        <p:spPr bwMode="auto">
          <a:xfrm rot="20741950">
            <a:off x="6444576" y="1110254"/>
            <a:ext cx="229765" cy="281914"/>
          </a:xfrm>
          <a:prstGeom prst="downArrow">
            <a:avLst/>
          </a:prstGeom>
          <a:solidFill>
            <a:schemeClr val="accent6"/>
          </a:solidFill>
          <a:ln w="9525" cap="flat" cmpd="sng" algn="ctr">
            <a:noFill/>
            <a:prstDash val="solid"/>
            <a:round/>
            <a:headEnd type="none" w="med" len="med"/>
            <a:tailEnd type="none" w="med" len="med"/>
          </a:ln>
          <a:effectLst/>
        </p:spPr>
        <p:txBody>
          <a:bodyPr vert="horz" wrap="square" lIns="0" tIns="0" rIns="91440" bIns="0" numCol="1" rtlCol="0" anchor="t" anchorCtr="0" compatLnSpc="1">
            <a:prstTxWarp prst="textNoShape">
              <a:avLst/>
            </a:prstTxWarp>
          </a:bodyPr>
          <a:lstStyle/>
          <a:p>
            <a:pPr marL="0" marR="0" indent="0" algn="l" defTabSz="914400" rtl="0" eaLnBrk="1" fontAlgn="base" latinLnBrk="0" hangingPunct="1">
              <a:lnSpc>
                <a:spcPct val="125000"/>
              </a:lnSpc>
              <a:spcBef>
                <a:spcPct val="0"/>
              </a:spcBef>
              <a:spcAft>
                <a:spcPct val="0"/>
              </a:spcAft>
              <a:buClrTx/>
              <a:buSzTx/>
              <a:buFont typeface="Trebuchet MS" charset="0"/>
              <a:buNone/>
              <a:tabLst/>
            </a:pPr>
            <a:endParaRPr kumimoji="0" lang="en-US" sz="1800" b="0" i="0" u="none" strike="noStrike" cap="none" normalizeH="0" baseline="0">
              <a:ln>
                <a:noFill/>
              </a:ln>
              <a:solidFill>
                <a:schemeClr val="tx1"/>
              </a:solidFill>
              <a:effectLst/>
              <a:latin typeface="Trebuchet MS" charset="0"/>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1" y="6223338"/>
            <a:ext cx="650840" cy="787062"/>
          </a:xfrm>
          <a:prstGeom prst="rect">
            <a:avLst/>
          </a:prstGeom>
        </p:spPr>
      </p:pic>
    </p:spTree>
    <p:extLst>
      <p:ext uri="{BB962C8B-B14F-4D97-AF65-F5344CB8AC3E}">
        <p14:creationId xmlns:p14="http://schemas.microsoft.com/office/powerpoint/2010/main" val="22267566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86700" cy="650873"/>
          </a:xfrm>
        </p:spPr>
        <p:txBody>
          <a:bodyPr>
            <a:normAutofit/>
          </a:bodyPr>
          <a:lstStyle/>
          <a:p>
            <a:r>
              <a:rPr lang="en-US" sz="3200" dirty="0">
                <a:latin typeface="Calibri Light" panose="020F0302020204030204" pitchFamily="34" charset="0"/>
              </a:rPr>
              <a:t>A Tale of Two States:  Oregon and Florida</a:t>
            </a:r>
          </a:p>
        </p:txBody>
      </p:sp>
      <p:sp>
        <p:nvSpPr>
          <p:cNvPr id="3" name="TextBox 2"/>
          <p:cNvSpPr txBox="1"/>
          <p:nvPr/>
        </p:nvSpPr>
        <p:spPr>
          <a:xfrm>
            <a:off x="457200" y="1295400"/>
            <a:ext cx="8077200" cy="2800767"/>
          </a:xfrm>
          <a:prstGeom prst="rect">
            <a:avLst/>
          </a:prstGeom>
          <a:noFill/>
        </p:spPr>
        <p:txBody>
          <a:bodyPr wrap="square" rtlCol="0">
            <a:spAutoFit/>
          </a:bodyPr>
          <a:lstStyle/>
          <a:p>
            <a:pPr marL="1150938" indent="-1150938"/>
            <a:r>
              <a:rPr lang="en-US" sz="2200" b="1" dirty="0"/>
              <a:t>Oregon:</a:t>
            </a:r>
            <a:r>
              <a:rPr lang="en-US" sz="2200" dirty="0"/>
              <a:t>	ODEQ is in the process of implementing new reduction  goals based on Sustainable Materials Management</a:t>
            </a:r>
          </a:p>
          <a:p>
            <a:pPr marL="1150938" indent="-1150938"/>
            <a:endParaRPr lang="en-US" sz="2200" dirty="0"/>
          </a:p>
          <a:p>
            <a:pPr marL="1150938" indent="-1150938"/>
            <a:endParaRPr lang="en-US" sz="2200" dirty="0"/>
          </a:p>
          <a:p>
            <a:pPr marL="1150938" indent="-1150938"/>
            <a:r>
              <a:rPr lang="en-US" sz="2200" b="1" dirty="0"/>
              <a:t>Florida:</a:t>
            </a:r>
            <a:r>
              <a:rPr lang="en-US" sz="2200" dirty="0"/>
              <a:t>	University of Florida is driving a review of the State’s 75% recycling goal and reframing in terms of Sustainable Materials Management </a:t>
            </a:r>
          </a:p>
        </p:txBody>
      </p:sp>
    </p:spTree>
    <p:extLst>
      <p:ext uri="{BB962C8B-B14F-4D97-AF65-F5344CB8AC3E}">
        <p14:creationId xmlns:p14="http://schemas.microsoft.com/office/powerpoint/2010/main" val="370281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226425" cy="533400"/>
          </a:xfrm>
        </p:spPr>
        <p:txBody>
          <a:bodyPr/>
          <a:lstStyle/>
          <a:p>
            <a:r>
              <a:rPr lang="en-US" sz="3200" dirty="0">
                <a:latin typeface="Calibri Light" panose="020F0302020204030204" pitchFamily="34" charset="0"/>
              </a:rPr>
              <a:t>Oregon Material Flow Approach</a:t>
            </a:r>
          </a:p>
        </p:txBody>
      </p:sp>
      <p:sp>
        <p:nvSpPr>
          <p:cNvPr id="3" name="Slide Number Placeholder 2"/>
          <p:cNvSpPr>
            <a:spLocks noGrp="1"/>
          </p:cNvSpPr>
          <p:nvPr>
            <p:ph type="sldNum" sz="quarter" idx="15"/>
          </p:nvPr>
        </p:nvSpPr>
        <p:spPr/>
        <p:txBody>
          <a:bodyPr/>
          <a:lstStyle/>
          <a:p>
            <a:endParaRPr lang="en-US" sz="1050" dirty="0"/>
          </a:p>
        </p:txBody>
      </p:sp>
      <p:sp>
        <p:nvSpPr>
          <p:cNvPr id="4" name="Content Placeholder 2"/>
          <p:cNvSpPr txBox="1">
            <a:spLocks/>
          </p:cNvSpPr>
          <p:nvPr/>
        </p:nvSpPr>
        <p:spPr>
          <a:xfrm>
            <a:off x="533400" y="1066800"/>
            <a:ext cx="8153400" cy="472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36538" indent="-220663" algn="l">
              <a:lnSpc>
                <a:spcPct val="130000"/>
              </a:lnSpc>
              <a:buFont typeface="Arial" panose="020B0604020202020204" pitchFamily="34" charset="0"/>
              <a:buChar char="•"/>
            </a:pPr>
            <a:r>
              <a:rPr lang="en-US" sz="2400" b="1" dirty="0">
                <a:solidFill>
                  <a:schemeClr val="tx1"/>
                </a:solidFill>
                <a:latin typeface="Calibri" panose="020F0502020204030204" pitchFamily="34" charset="0"/>
                <a:cs typeface="Arial" panose="020B0604020202020204" pitchFamily="34" charset="0"/>
              </a:rPr>
              <a:t>Focuses on the environmental outcomes of waste management </a:t>
            </a:r>
          </a:p>
          <a:p>
            <a:pPr marL="220663" indent="-220663" algn="l">
              <a:spcBef>
                <a:spcPts val="1200"/>
              </a:spcBef>
              <a:buFont typeface="Arial" panose="020B0604020202020204" pitchFamily="34" charset="0"/>
              <a:buChar char="•"/>
            </a:pPr>
            <a:r>
              <a:rPr lang="en-US" sz="2400" b="1" dirty="0">
                <a:solidFill>
                  <a:schemeClr val="tx1"/>
                </a:solidFill>
                <a:latin typeface="Calibri" panose="020F0502020204030204" pitchFamily="34" charset="0"/>
                <a:cs typeface="Arial" panose="020B0604020202020204" pitchFamily="34" charset="0"/>
              </a:rPr>
              <a:t>Uses life cycle analysis of the materials in Oregon’s waste stream</a:t>
            </a:r>
          </a:p>
          <a:p>
            <a:pPr marL="914400" lvl="1" indent="-457200" algn="l">
              <a:buFont typeface="Wingdings" panose="05000000000000000000" pitchFamily="2" charset="2"/>
              <a:buChar char="ü"/>
            </a:pPr>
            <a:r>
              <a:rPr lang="en-US" sz="2400" dirty="0">
                <a:solidFill>
                  <a:schemeClr val="tx1"/>
                </a:solidFill>
                <a:latin typeface="Calibri" panose="020F0502020204030204" pitchFamily="34" charset="0"/>
                <a:cs typeface="Arial" panose="020B0604020202020204" pitchFamily="34" charset="0"/>
              </a:rPr>
              <a:t>Full life cycle, not only end-of-life</a:t>
            </a:r>
          </a:p>
          <a:p>
            <a:pPr marL="914400" lvl="1" indent="-457200" algn="l">
              <a:buFont typeface="Wingdings" panose="05000000000000000000" pitchFamily="2" charset="2"/>
              <a:buChar char="ü"/>
            </a:pPr>
            <a:r>
              <a:rPr lang="en-US" sz="2400" dirty="0">
                <a:solidFill>
                  <a:schemeClr val="tx1"/>
                </a:solidFill>
                <a:latin typeface="Calibri" panose="020F0502020204030204" pitchFamily="34" charset="0"/>
                <a:cs typeface="Arial" panose="020B0604020202020204" pitchFamily="34" charset="0"/>
              </a:rPr>
              <a:t>Ultimately will incorporate demand, not just waste</a:t>
            </a:r>
          </a:p>
          <a:p>
            <a:pPr marL="220663" indent="-220663" algn="l">
              <a:spcBef>
                <a:spcPts val="1200"/>
              </a:spcBef>
              <a:buFont typeface="Arial" panose="020B0604020202020204" pitchFamily="34" charset="0"/>
              <a:buChar char="•"/>
            </a:pPr>
            <a:r>
              <a:rPr lang="en-US" sz="2400" b="1" dirty="0">
                <a:solidFill>
                  <a:schemeClr val="tx1"/>
                </a:solidFill>
                <a:latin typeface="Calibri" panose="020F0502020204030204" pitchFamily="34" charset="0"/>
                <a:cs typeface="Arial" panose="020B0604020202020204" pitchFamily="34" charset="0"/>
              </a:rPr>
              <a:t>Supports more and better recycling </a:t>
            </a:r>
            <a:r>
              <a:rPr lang="en-US" sz="2400" b="1" u="sng" dirty="0">
                <a:solidFill>
                  <a:schemeClr val="tx1"/>
                </a:solidFill>
                <a:latin typeface="Calibri" panose="020F0502020204030204" pitchFamily="34" charset="0"/>
                <a:cs typeface="Arial" panose="020B0604020202020204" pitchFamily="34" charset="0"/>
              </a:rPr>
              <a:t>and</a:t>
            </a:r>
            <a:r>
              <a:rPr lang="en-US" sz="2400" b="1" dirty="0">
                <a:solidFill>
                  <a:schemeClr val="tx1"/>
                </a:solidFill>
                <a:latin typeface="Calibri" panose="020F0502020204030204" pitchFamily="34" charset="0"/>
                <a:cs typeface="Arial" panose="020B0604020202020204" pitchFamily="34" charset="0"/>
              </a:rPr>
              <a:t> waste prevention</a:t>
            </a:r>
          </a:p>
          <a:p>
            <a:pPr marL="457200" indent="-457200" algn="l">
              <a:buFont typeface="Arial" panose="020B0604020202020204" pitchFamily="34" charset="0"/>
              <a:buChar char="•"/>
            </a:pPr>
            <a:endParaRPr lang="en-US" sz="2800" dirty="0">
              <a:solidFill>
                <a:schemeClr val="tx1"/>
              </a:solidFill>
              <a:cs typeface="Arial" panose="020B0604020202020204" pitchFamily="34" charset="0"/>
            </a:endParaRPr>
          </a:p>
          <a:p>
            <a:pPr lvl="1" algn="l"/>
            <a:endParaRPr lang="en-US" dirty="0">
              <a:solidFill>
                <a:schemeClr val="tx1"/>
              </a:solidFill>
              <a:cs typeface="Arial" panose="020B0604020202020204" pitchFamily="34" charset="0"/>
            </a:endParaRPr>
          </a:p>
          <a:p>
            <a:pPr lvl="1" algn="l"/>
            <a:endParaRPr lang="en-US"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6324600" y="6858000"/>
            <a:ext cx="914400" cy="914400"/>
          </a:xfrm>
          <a:prstGeom prst="rect">
            <a:avLst/>
          </a:prstGeom>
          <a:noFill/>
        </p:spPr>
        <p:txBody>
          <a:bodyPr wrap="none" lIns="0" tIns="0" rIns="0" bIns="0" rtlCol="0">
            <a:noAutofit/>
          </a:bodyPr>
          <a:lstStyle/>
          <a:p>
            <a:pPr>
              <a:lnSpc>
                <a:spcPct val="90000"/>
              </a:lnSpc>
            </a:pPr>
            <a:endParaRPr lang="en-US" sz="2000" dirty="0">
              <a:latin typeface="Trebuchet MS" pitchFamily="34" charset="0"/>
              <a:cs typeface="Arial" pitchFamily="34" charset="0"/>
            </a:endParaRPr>
          </a:p>
        </p:txBody>
      </p:sp>
    </p:spTree>
    <p:extLst>
      <p:ext uri="{BB962C8B-B14F-4D97-AF65-F5344CB8AC3E}">
        <p14:creationId xmlns:p14="http://schemas.microsoft.com/office/powerpoint/2010/main" val="2915141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0dk9oFAI02dU__gTH8q1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0dk9oFAI02dU__gTH8q1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nFkBjlZmUyY_PHc1zDX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nFkBjlZmUyY_PHc1zDXf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nFkBjlZmUyY_PHc1zDXf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nFkBjlZmUyY_PHc1zDXf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nFkBjlZmUyY_PHc1zDX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nFkBjlZmUyY_PHc1zDX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nFkBjlZmUyY_PHc1zDXf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
  <a:themeElements>
    <a:clrScheme name="Waste Management">
      <a:dk1>
        <a:srgbClr val="57584F"/>
      </a:dk1>
      <a:lt1>
        <a:srgbClr val="FFFFFF"/>
      </a:lt1>
      <a:dk2>
        <a:srgbClr val="00693C"/>
      </a:dk2>
      <a:lt2>
        <a:srgbClr val="C6C6BC"/>
      </a:lt2>
      <a:accent1>
        <a:srgbClr val="FECB00"/>
      </a:accent1>
      <a:accent2>
        <a:srgbClr val="024731"/>
      </a:accent2>
      <a:accent3>
        <a:srgbClr val="3C8A2E"/>
      </a:accent3>
      <a:accent4>
        <a:srgbClr val="BED600"/>
      </a:accent4>
      <a:accent5>
        <a:srgbClr val="57584F"/>
      </a:accent5>
      <a:accent6>
        <a:srgbClr val="7AB800"/>
      </a:accent6>
      <a:hlink>
        <a:srgbClr val="BED600"/>
      </a:hlink>
      <a:folHlink>
        <a:srgbClr val="C6C6C6"/>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0" tIns="0" rIns="91440" bIns="0" numCol="1" rtlCol="0" anchor="t" anchorCtr="0" compatLnSpc="1">
        <a:prstTxWarp prst="textNoShape">
          <a:avLst/>
        </a:prstTxWarp>
      </a:bodyPr>
      <a:lstStyle>
        <a:defPPr marL="0" marR="0" indent="0" algn="l" defTabSz="914400" rtl="0" eaLnBrk="1" fontAlgn="base" latinLnBrk="0" hangingPunct="1">
          <a:lnSpc>
            <a:spcPct val="125000"/>
          </a:lnSpc>
          <a:spcBef>
            <a:spcPct val="0"/>
          </a:spcBef>
          <a:spcAft>
            <a:spcPct val="0"/>
          </a:spcAft>
          <a:buClrTx/>
          <a:buSzTx/>
          <a:buFont typeface="Trebuchet MS" charset="0"/>
          <a:buNone/>
          <a:tabLst/>
          <a:defRPr kumimoji="0" sz="1800" b="0" i="0" u="none" strike="noStrike" cap="none" normalizeH="0" baseline="0">
            <a:ln>
              <a:noFill/>
            </a:ln>
            <a:solidFill>
              <a:schemeClr val="tx1"/>
            </a:solidFill>
            <a:effectLst/>
            <a:latin typeface="Trebuchet MS" charset="0"/>
          </a:defRPr>
        </a:defPPr>
      </a:lstStyle>
    </a:spDef>
    <a:lnDef>
      <a:spPr>
        <a:ln w="19050">
          <a:solidFill>
            <a:schemeClr val="tx1"/>
          </a:solidFill>
          <a:headEnd type="none" w="med" len="med"/>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z="2000" dirty="0" smtClean="0">
            <a:latin typeface="Trebuchet MS" pitchFamily="34" charset="0"/>
            <a:cs typeface="Arial" pitchFamily="34" charset="0"/>
          </a:defRPr>
        </a:defPPr>
      </a:lstStyle>
    </a:txDef>
  </a:objectDefaults>
  <a:extraClrSchemeLst>
    <a:extraClrScheme>
      <a:clrScheme name="Default Design 1">
        <a:dk1>
          <a:srgbClr val="57584F"/>
        </a:dk1>
        <a:lt1>
          <a:srgbClr val="FFFFFF"/>
        </a:lt1>
        <a:dk2>
          <a:srgbClr val="00693C"/>
        </a:dk2>
        <a:lt2>
          <a:srgbClr val="C6C6BC"/>
        </a:lt2>
        <a:accent1>
          <a:srgbClr val="FECB00"/>
        </a:accent1>
        <a:accent2>
          <a:srgbClr val="7AB800"/>
        </a:accent2>
        <a:accent3>
          <a:srgbClr val="FFFFFF"/>
        </a:accent3>
        <a:accent4>
          <a:srgbClr val="494A42"/>
        </a:accent4>
        <a:accent5>
          <a:srgbClr val="FEE2AA"/>
        </a:accent5>
        <a:accent6>
          <a:srgbClr val="6EA600"/>
        </a:accent6>
        <a:hlink>
          <a:srgbClr val="BED600"/>
        </a:hlink>
        <a:folHlink>
          <a:srgbClr val="3C8A2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Waste Management">
      <a:dk1>
        <a:srgbClr val="57584F"/>
      </a:dk1>
      <a:lt1>
        <a:srgbClr val="FFFFFF"/>
      </a:lt1>
      <a:dk2>
        <a:srgbClr val="00693C"/>
      </a:dk2>
      <a:lt2>
        <a:srgbClr val="C6C6BC"/>
      </a:lt2>
      <a:accent1>
        <a:srgbClr val="FECB00"/>
      </a:accent1>
      <a:accent2>
        <a:srgbClr val="024731"/>
      </a:accent2>
      <a:accent3>
        <a:srgbClr val="3C8A2E"/>
      </a:accent3>
      <a:accent4>
        <a:srgbClr val="BED600"/>
      </a:accent4>
      <a:accent5>
        <a:srgbClr val="57584F"/>
      </a:accent5>
      <a:accent6>
        <a:srgbClr val="7AB800"/>
      </a:accent6>
      <a:hlink>
        <a:srgbClr val="BED600"/>
      </a:hlink>
      <a:folHlink>
        <a:srgbClr val="C6C6C6"/>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0" tIns="0" rIns="91440" bIns="0" numCol="1" rtlCol="0" anchor="t" anchorCtr="0" compatLnSpc="1">
        <a:prstTxWarp prst="textNoShape">
          <a:avLst/>
        </a:prstTxWarp>
      </a:bodyPr>
      <a:lstStyle>
        <a:defPPr marL="0" marR="0" indent="0" algn="l" defTabSz="914400" rtl="0" eaLnBrk="1" fontAlgn="base" latinLnBrk="0" hangingPunct="1">
          <a:lnSpc>
            <a:spcPct val="125000"/>
          </a:lnSpc>
          <a:spcBef>
            <a:spcPct val="0"/>
          </a:spcBef>
          <a:spcAft>
            <a:spcPct val="0"/>
          </a:spcAft>
          <a:buClrTx/>
          <a:buSzTx/>
          <a:buFont typeface="Trebuchet MS" charset="0"/>
          <a:buNone/>
          <a:tabLst/>
          <a:defRPr kumimoji="0" sz="1800" b="0" i="0" u="none" strike="noStrike" cap="none" normalizeH="0" baseline="0">
            <a:ln>
              <a:noFill/>
            </a:ln>
            <a:solidFill>
              <a:schemeClr val="tx1"/>
            </a:solidFill>
            <a:effectLst/>
            <a:latin typeface="Trebuchet MS" charset="0"/>
          </a:defRPr>
        </a:defPPr>
      </a:lstStyle>
    </a:spDef>
    <a:lnDef>
      <a:spPr>
        <a:ln w="19050">
          <a:solidFill>
            <a:schemeClr val="tx1"/>
          </a:solidFill>
          <a:headEnd type="none" w="med" len="med"/>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z="2000" dirty="0" smtClean="0">
            <a:latin typeface="Trebuchet MS" pitchFamily="34" charset="0"/>
            <a:cs typeface="Arial" pitchFamily="34" charset="0"/>
          </a:defRPr>
        </a:defPPr>
      </a:lstStyle>
    </a:txDef>
  </a:objectDefaults>
  <a:extraClrSchemeLst>
    <a:extraClrScheme>
      <a:clrScheme name="Default Design 1">
        <a:dk1>
          <a:srgbClr val="57584F"/>
        </a:dk1>
        <a:lt1>
          <a:srgbClr val="FFFFFF"/>
        </a:lt1>
        <a:dk2>
          <a:srgbClr val="00693C"/>
        </a:dk2>
        <a:lt2>
          <a:srgbClr val="C6C6BC"/>
        </a:lt2>
        <a:accent1>
          <a:srgbClr val="FECB00"/>
        </a:accent1>
        <a:accent2>
          <a:srgbClr val="7AB800"/>
        </a:accent2>
        <a:accent3>
          <a:srgbClr val="FFFFFF"/>
        </a:accent3>
        <a:accent4>
          <a:srgbClr val="494A42"/>
        </a:accent4>
        <a:accent5>
          <a:srgbClr val="FEE2AA"/>
        </a:accent5>
        <a:accent6>
          <a:srgbClr val="6EA600"/>
        </a:accent6>
        <a:hlink>
          <a:srgbClr val="BED600"/>
        </a:hlink>
        <a:folHlink>
          <a:srgbClr val="3C8A2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aste Management">
    <a:dk1>
      <a:srgbClr val="57584F"/>
    </a:dk1>
    <a:lt1>
      <a:srgbClr val="FFFFFF"/>
    </a:lt1>
    <a:dk2>
      <a:srgbClr val="00693C"/>
    </a:dk2>
    <a:lt2>
      <a:srgbClr val="C6C6BC"/>
    </a:lt2>
    <a:accent1>
      <a:srgbClr val="FECB00"/>
    </a:accent1>
    <a:accent2>
      <a:srgbClr val="024731"/>
    </a:accent2>
    <a:accent3>
      <a:srgbClr val="3C8A2E"/>
    </a:accent3>
    <a:accent4>
      <a:srgbClr val="BED600"/>
    </a:accent4>
    <a:accent5>
      <a:srgbClr val="57584F"/>
    </a:accent5>
    <a:accent6>
      <a:srgbClr val="7AB800"/>
    </a:accent6>
    <a:hlink>
      <a:srgbClr val="BED600"/>
    </a:hlink>
    <a:folHlink>
      <a:srgbClr val="C6C6C6"/>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Waste Management">
    <a:dk1>
      <a:srgbClr val="57584F"/>
    </a:dk1>
    <a:lt1>
      <a:srgbClr val="FFFFFF"/>
    </a:lt1>
    <a:dk2>
      <a:srgbClr val="00693C"/>
    </a:dk2>
    <a:lt2>
      <a:srgbClr val="C6C6BC"/>
    </a:lt2>
    <a:accent1>
      <a:srgbClr val="FECB00"/>
    </a:accent1>
    <a:accent2>
      <a:srgbClr val="024731"/>
    </a:accent2>
    <a:accent3>
      <a:srgbClr val="3C8A2E"/>
    </a:accent3>
    <a:accent4>
      <a:srgbClr val="BED600"/>
    </a:accent4>
    <a:accent5>
      <a:srgbClr val="57584F"/>
    </a:accent5>
    <a:accent6>
      <a:srgbClr val="7AB800"/>
    </a:accent6>
    <a:hlink>
      <a:srgbClr val="BED600"/>
    </a:hlink>
    <a:folHlink>
      <a:srgbClr val="C6C6C6"/>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ppt/theme/themeOverride4.xml><?xml version="1.0" encoding="utf-8"?>
<a:themeOverride xmlns:a="http://schemas.openxmlformats.org/drawingml/2006/main">
  <a:clrScheme name="Waste Management">
    <a:dk1>
      <a:srgbClr val="57584F"/>
    </a:dk1>
    <a:lt1>
      <a:srgbClr val="FFFFFF"/>
    </a:lt1>
    <a:dk2>
      <a:srgbClr val="00693C"/>
    </a:dk2>
    <a:lt2>
      <a:srgbClr val="C6C6BC"/>
    </a:lt2>
    <a:accent1>
      <a:srgbClr val="FECB00"/>
    </a:accent1>
    <a:accent2>
      <a:srgbClr val="024731"/>
    </a:accent2>
    <a:accent3>
      <a:srgbClr val="3C8A2E"/>
    </a:accent3>
    <a:accent4>
      <a:srgbClr val="BED600"/>
    </a:accent4>
    <a:accent5>
      <a:srgbClr val="57584F"/>
    </a:accent5>
    <a:accent6>
      <a:srgbClr val="7AB800"/>
    </a:accent6>
    <a:hlink>
      <a:srgbClr val="BED600"/>
    </a:hlink>
    <a:folHlink>
      <a:srgbClr val="C6C6C6"/>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docProps/app.xml><?xml version="1.0" encoding="utf-8"?>
<Properties xmlns="http://schemas.openxmlformats.org/officeDocument/2006/extended-properties" xmlns:vt="http://schemas.openxmlformats.org/officeDocument/2006/docPropsVTypes">
  <TotalTime>20542</TotalTime>
  <Words>6223</Words>
  <Application>Microsoft Office PowerPoint</Application>
  <PresentationFormat>On-screen Show (4:3)</PresentationFormat>
  <Paragraphs>563</Paragraphs>
  <Slides>33</Slides>
  <Notes>33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33</vt:i4>
      </vt:variant>
    </vt:vector>
  </HeadingPairs>
  <TitlesOfParts>
    <vt:vector size="46" baseType="lpstr">
      <vt:lpstr>MS PGothic</vt:lpstr>
      <vt:lpstr>MS PGothic</vt:lpstr>
      <vt:lpstr>Arial</vt:lpstr>
      <vt:lpstr>Arial Narrow</vt:lpstr>
      <vt:lpstr>Calibri</vt:lpstr>
      <vt:lpstr>Calibri Light</vt:lpstr>
      <vt:lpstr>Foundry Sterling Bold</vt:lpstr>
      <vt:lpstr>Times New Roman</vt:lpstr>
      <vt:lpstr>Trebuchet MS</vt:lpstr>
      <vt:lpstr>Wingdings</vt:lpstr>
      <vt:lpstr>Office Theme</vt:lpstr>
      <vt:lpstr>6_Default Design</vt:lpstr>
      <vt:lpstr>5_Default Design</vt:lpstr>
      <vt:lpstr>Sustainable Materials Management:  Using Lifecycle Thinking for Strategic Goal Setting</vt:lpstr>
      <vt:lpstr>The State of Recycling Goals</vt:lpstr>
      <vt:lpstr>The Evolution of an Industry </vt:lpstr>
      <vt:lpstr>PowerPoint Presentation</vt:lpstr>
      <vt:lpstr>Packaging Peaked in 2000</vt:lpstr>
      <vt:lpstr>Paradigm Shift: From Weight to Environmental Burden</vt:lpstr>
      <vt:lpstr>PowerPoint Presentation</vt:lpstr>
      <vt:lpstr>A Tale of Two States:  Oregon and Florida</vt:lpstr>
      <vt:lpstr>Oregon Material Flow Approach</vt:lpstr>
      <vt:lpstr>Limits to Weight Based Recovery Goals</vt:lpstr>
      <vt:lpstr>Weight based recovery measurement</vt:lpstr>
      <vt:lpstr>PowerPoint Presentation</vt:lpstr>
      <vt:lpstr>Material Specific Recovery Goals</vt:lpstr>
      <vt:lpstr>Implementing Oregon’s 25% Food Reduction Goal </vt:lpstr>
      <vt:lpstr>PowerPoint Presentation</vt:lpstr>
      <vt:lpstr>The Florida Story:  Academics at Work</vt:lpstr>
      <vt:lpstr>1:  Waste Characterization</vt:lpstr>
      <vt:lpstr>2. Evaluate Environmental Impacts</vt:lpstr>
      <vt:lpstr>3. Setting New Goals</vt:lpstr>
      <vt:lpstr>4. Develop Programs to Achieve the Goal</vt:lpstr>
      <vt:lpstr>Florida Lessons Learned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Thank you!</vt:lpstr>
      <vt:lpstr>Measuring Success:  US EPA</vt:lpstr>
    </vt:vector>
  </TitlesOfParts>
  <Company>Waste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Hallenbeck, Robert</dc:creator>
  <cp:lastModifiedBy>Guttchen, Peter (ECY)</cp:lastModifiedBy>
  <cp:revision>234</cp:revision>
  <cp:lastPrinted>2020-09-23T17:41:29Z</cp:lastPrinted>
  <dcterms:created xsi:type="dcterms:W3CDTF">2015-08-21T15:55:38Z</dcterms:created>
  <dcterms:modified xsi:type="dcterms:W3CDTF">2020-09-23T17:42:42Z</dcterms:modified>
</cp:coreProperties>
</file>