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5"/>
    <p:sldMasterId id="2147483708" r:id="rId6"/>
    <p:sldMasterId id="2147483737" r:id="rId7"/>
    <p:sldMasterId id="2147483765" r:id="rId8"/>
    <p:sldMasterId id="2147483770" r:id="rId9"/>
    <p:sldMasterId id="2147483786" r:id="rId10"/>
    <p:sldMasterId id="2147483798" r:id="rId11"/>
    <p:sldMasterId id="2147483817" r:id="rId12"/>
  </p:sldMasterIdLst>
  <p:notesMasterIdLst>
    <p:notesMasterId r:id="rId87"/>
  </p:notesMasterIdLst>
  <p:sldIdLst>
    <p:sldId id="274" r:id="rId13"/>
    <p:sldId id="413" r:id="rId14"/>
    <p:sldId id="314" r:id="rId15"/>
    <p:sldId id="476" r:id="rId16"/>
    <p:sldId id="326" r:id="rId17"/>
    <p:sldId id="500" r:id="rId18"/>
    <p:sldId id="412" r:id="rId19"/>
    <p:sldId id="418" r:id="rId20"/>
    <p:sldId id="2145705968" r:id="rId21"/>
    <p:sldId id="2145705969" r:id="rId22"/>
    <p:sldId id="2145705950" r:id="rId23"/>
    <p:sldId id="2145705963" r:id="rId24"/>
    <p:sldId id="293" r:id="rId25"/>
    <p:sldId id="2145705964" r:id="rId26"/>
    <p:sldId id="310" r:id="rId27"/>
    <p:sldId id="317" r:id="rId28"/>
    <p:sldId id="2145705965" r:id="rId29"/>
    <p:sldId id="487" r:id="rId30"/>
    <p:sldId id="494" r:id="rId31"/>
    <p:sldId id="477" r:id="rId32"/>
    <p:sldId id="480" r:id="rId33"/>
    <p:sldId id="2145705948" r:id="rId34"/>
    <p:sldId id="440" r:id="rId35"/>
    <p:sldId id="478" r:id="rId36"/>
    <p:sldId id="321" r:id="rId37"/>
    <p:sldId id="502" r:id="rId38"/>
    <p:sldId id="256" r:id="rId39"/>
    <p:sldId id="257" r:id="rId40"/>
    <p:sldId id="264" r:id="rId41"/>
    <p:sldId id="263" r:id="rId42"/>
    <p:sldId id="262" r:id="rId43"/>
    <p:sldId id="261" r:id="rId44"/>
    <p:sldId id="265" r:id="rId45"/>
    <p:sldId id="258" r:id="rId46"/>
    <p:sldId id="259" r:id="rId47"/>
    <p:sldId id="260" r:id="rId48"/>
    <p:sldId id="2145705949" r:id="rId49"/>
    <p:sldId id="503" r:id="rId50"/>
    <p:sldId id="2145705952" r:id="rId51"/>
    <p:sldId id="2145705953" r:id="rId52"/>
    <p:sldId id="276" r:id="rId53"/>
    <p:sldId id="279" r:id="rId54"/>
    <p:sldId id="2145705954" r:id="rId55"/>
    <p:sldId id="277" r:id="rId56"/>
    <p:sldId id="278" r:id="rId57"/>
    <p:sldId id="2145705955" r:id="rId58"/>
    <p:sldId id="2145705956" r:id="rId59"/>
    <p:sldId id="266" r:id="rId60"/>
    <p:sldId id="2145705957" r:id="rId61"/>
    <p:sldId id="760" r:id="rId62"/>
    <p:sldId id="761" r:id="rId63"/>
    <p:sldId id="280" r:id="rId64"/>
    <p:sldId id="281" r:id="rId65"/>
    <p:sldId id="267" r:id="rId66"/>
    <p:sldId id="268" r:id="rId67"/>
    <p:sldId id="2145705958" r:id="rId68"/>
    <p:sldId id="2145705959" r:id="rId69"/>
    <p:sldId id="2145705960" r:id="rId70"/>
    <p:sldId id="269" r:id="rId71"/>
    <p:sldId id="270" r:id="rId72"/>
    <p:sldId id="271" r:id="rId73"/>
    <p:sldId id="282" r:id="rId74"/>
    <p:sldId id="758" r:id="rId75"/>
    <p:sldId id="759" r:id="rId76"/>
    <p:sldId id="2145705961" r:id="rId77"/>
    <p:sldId id="273" r:id="rId78"/>
    <p:sldId id="275" r:id="rId79"/>
    <p:sldId id="2145705962" r:id="rId80"/>
    <p:sldId id="504" r:id="rId81"/>
    <p:sldId id="2145705967" r:id="rId82"/>
    <p:sldId id="2145705966" r:id="rId83"/>
    <p:sldId id="508" r:id="rId84"/>
    <p:sldId id="409" r:id="rId85"/>
    <p:sldId id="410" r:id="rId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Slides" id="{C3D79476-96AF-4D4E-AA27-AD0784B974FC}">
          <p14:sldIdLst>
            <p14:sldId id="274"/>
            <p14:sldId id="413"/>
            <p14:sldId id="314"/>
            <p14:sldId id="476"/>
            <p14:sldId id="326"/>
            <p14:sldId id="500"/>
            <p14:sldId id="412"/>
            <p14:sldId id="418"/>
            <p14:sldId id="2145705968"/>
            <p14:sldId id="2145705969"/>
            <p14:sldId id="2145705950"/>
            <p14:sldId id="2145705963"/>
            <p14:sldId id="293"/>
            <p14:sldId id="2145705964"/>
            <p14:sldId id="310"/>
            <p14:sldId id="317"/>
            <p14:sldId id="2145705965"/>
            <p14:sldId id="487"/>
            <p14:sldId id="494"/>
            <p14:sldId id="477"/>
            <p14:sldId id="480"/>
            <p14:sldId id="2145705948"/>
            <p14:sldId id="440"/>
            <p14:sldId id="478"/>
            <p14:sldId id="321"/>
            <p14:sldId id="502"/>
            <p14:sldId id="256"/>
            <p14:sldId id="257"/>
            <p14:sldId id="264"/>
            <p14:sldId id="263"/>
            <p14:sldId id="262"/>
            <p14:sldId id="261"/>
            <p14:sldId id="265"/>
            <p14:sldId id="258"/>
            <p14:sldId id="259"/>
            <p14:sldId id="260"/>
            <p14:sldId id="2145705949"/>
            <p14:sldId id="503"/>
            <p14:sldId id="2145705952"/>
            <p14:sldId id="2145705953"/>
            <p14:sldId id="276"/>
            <p14:sldId id="279"/>
            <p14:sldId id="2145705954"/>
            <p14:sldId id="277"/>
            <p14:sldId id="278"/>
            <p14:sldId id="2145705955"/>
            <p14:sldId id="2145705956"/>
            <p14:sldId id="266"/>
            <p14:sldId id="2145705957"/>
            <p14:sldId id="760"/>
            <p14:sldId id="761"/>
            <p14:sldId id="280"/>
            <p14:sldId id="281"/>
            <p14:sldId id="267"/>
            <p14:sldId id="268"/>
            <p14:sldId id="2145705958"/>
            <p14:sldId id="2145705959"/>
            <p14:sldId id="2145705960"/>
            <p14:sldId id="269"/>
            <p14:sldId id="270"/>
            <p14:sldId id="271"/>
            <p14:sldId id="282"/>
            <p14:sldId id="758"/>
            <p14:sldId id="759"/>
            <p14:sldId id="2145705961"/>
            <p14:sldId id="273"/>
            <p14:sldId id="275"/>
            <p14:sldId id="2145705962"/>
            <p14:sldId id="504"/>
            <p14:sldId id="2145705967"/>
            <p14:sldId id="2145705966"/>
            <p14:sldId id="508"/>
            <p14:sldId id="409"/>
            <p14:sldId id="410"/>
          </p14:sldIdLst>
        </p14:section>
        <p14:section name="Specialty Slides" id="{FC4C0EFB-14DE-48BE-8F6F-178AC4C26326}">
          <p14:sldIdLst/>
        </p14:section>
        <p14:section name="Tables and Charts" id="{C333B6F4-AFC1-4404-9B2D-FC77CA2DDC90}">
          <p14:sldIdLst/>
        </p14:section>
      </p14:sectionLst>
    </p:ext>
    <p:ext uri="{EFAFB233-063F-42B5-8137-9DF3F51BA10A}">
      <p15:sldGuideLst xmlns:p15="http://schemas.microsoft.com/office/powerpoint/2012/main">
        <p15:guide id="1" orient="horz" pos="175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ulie McCoy" initials="JM" lastIdx="1" clrIdx="2">
    <p:extLst>
      <p:ext uri="{19B8F6BF-5375-455C-9EA6-DF929625EA0E}">
        <p15:presenceInfo xmlns:p15="http://schemas.microsoft.com/office/powerpoint/2012/main" userId="5db2535266837fe0" providerId="Windows Live"/>
      </p:ext>
    </p:extLst>
  </p:cmAuthor>
  <p:cmAuthor id="2" name="Schaefer, Tina (ECY)" initials="ST(" lastIdx="1" clrIdx="1">
    <p:extLst>
      <p:ext uri="{19B8F6BF-5375-455C-9EA6-DF929625EA0E}">
        <p15:presenceInfo xmlns:p15="http://schemas.microsoft.com/office/powerpoint/2012/main" userId="S-1-5-21-2487942767-1439223106-4058045846-367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61" autoAdjust="0"/>
    <p:restoredTop sz="82161" autoAdjust="0"/>
  </p:normalViewPr>
  <p:slideViewPr>
    <p:cSldViewPr snapToGrid="0" showGuides="1">
      <p:cViewPr varScale="1">
        <p:scale>
          <a:sx n="103" d="100"/>
          <a:sy n="103" d="100"/>
        </p:scale>
        <p:origin x="1062" y="144"/>
      </p:cViewPr>
      <p:guideLst>
        <p:guide orient="horz" pos="1752"/>
        <p:guide pos="3840"/>
      </p:guideLst>
    </p:cSldViewPr>
  </p:slideViewPr>
  <p:outlineViewPr>
    <p:cViewPr>
      <p:scale>
        <a:sx n="33" d="100"/>
        <a:sy n="33" d="100"/>
      </p:scale>
      <p:origin x="0" y="-1435"/>
    </p:cViewPr>
  </p:outlineViewPr>
  <p:notesTextViewPr>
    <p:cViewPr>
      <p:scale>
        <a:sx n="3" d="2"/>
        <a:sy n="3" d="2"/>
      </p:scale>
      <p:origin x="0" y="0"/>
    </p:cViewPr>
  </p:notesTextViewPr>
  <p:sorterViewPr>
    <p:cViewPr varScale="1">
      <p:scale>
        <a:sx n="1" d="1"/>
        <a:sy n="1" d="1"/>
      </p:scale>
      <p:origin x="0" y="-27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presProps" Target="presProps.xml"/><Relationship Id="rId16" Type="http://schemas.openxmlformats.org/officeDocument/2006/relationships/slide" Target="slides/slide4.xml"/><Relationship Id="rId11" Type="http://schemas.openxmlformats.org/officeDocument/2006/relationships/slideMaster" Target="slideMasters/slideMaster7.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5" Type="http://schemas.openxmlformats.org/officeDocument/2006/relationships/slideMaster" Target="slideMasters/slideMaster1.xml"/><Relationship Id="rId90" Type="http://schemas.openxmlformats.org/officeDocument/2006/relationships/viewProps" Target="viewProps.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 Type="http://schemas.openxmlformats.org/officeDocument/2006/relationships/slideMaster" Target="slideMasters/slideMaster4.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6.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7" Type="http://schemas.openxmlformats.org/officeDocument/2006/relationships/slideMaster" Target="slideMasters/slideMaster3.xml"/><Relationship Id="rId71" Type="http://schemas.openxmlformats.org/officeDocument/2006/relationships/slide" Target="slides/slide59.xml"/><Relationship Id="rId9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notesMaster" Target="notesMasters/notesMaster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yzers, Mya (ECY)" userId="cbc999a7-273c-44a4-87b1-dd1743616a57" providerId="ADAL" clId="{0608322C-A7D1-4D17-8858-4B746D32B58E}"/>
    <pc:docChg chg="undo custSel addSld delSld modSld addMainMaster delMainMaster modSection">
      <pc:chgData name="Keyzers, Mya (ECY)" userId="cbc999a7-273c-44a4-87b1-dd1743616a57" providerId="ADAL" clId="{0608322C-A7D1-4D17-8858-4B746D32B58E}" dt="2023-06-09T23:42:42.272" v="730" actId="20577"/>
      <pc:docMkLst>
        <pc:docMk/>
      </pc:docMkLst>
      <pc:sldChg chg="del">
        <pc:chgData name="Keyzers, Mya (ECY)" userId="cbc999a7-273c-44a4-87b1-dd1743616a57" providerId="ADAL" clId="{0608322C-A7D1-4D17-8858-4B746D32B58E}" dt="2023-06-09T23:20:52.874" v="211" actId="2696"/>
        <pc:sldMkLst>
          <pc:docMk/>
          <pc:sldMk cId="4048280090" sldId="256"/>
        </pc:sldMkLst>
      </pc:sldChg>
      <pc:sldChg chg="del">
        <pc:chgData name="Keyzers, Mya (ECY)" userId="cbc999a7-273c-44a4-87b1-dd1743616a57" providerId="ADAL" clId="{0608322C-A7D1-4D17-8858-4B746D32B58E}" dt="2023-06-09T23:20:52.874" v="211" actId="2696"/>
        <pc:sldMkLst>
          <pc:docMk/>
          <pc:sldMk cId="3676623236" sldId="257"/>
        </pc:sldMkLst>
      </pc:sldChg>
      <pc:sldChg chg="del">
        <pc:chgData name="Keyzers, Mya (ECY)" userId="cbc999a7-273c-44a4-87b1-dd1743616a57" providerId="ADAL" clId="{0608322C-A7D1-4D17-8858-4B746D32B58E}" dt="2023-06-09T23:20:52.874" v="211" actId="2696"/>
        <pc:sldMkLst>
          <pc:docMk/>
          <pc:sldMk cId="3978045843" sldId="258"/>
        </pc:sldMkLst>
      </pc:sldChg>
      <pc:sldChg chg="del">
        <pc:chgData name="Keyzers, Mya (ECY)" userId="cbc999a7-273c-44a4-87b1-dd1743616a57" providerId="ADAL" clId="{0608322C-A7D1-4D17-8858-4B746D32B58E}" dt="2023-06-09T23:20:52.874" v="211" actId="2696"/>
        <pc:sldMkLst>
          <pc:docMk/>
          <pc:sldMk cId="1034912450" sldId="259"/>
        </pc:sldMkLst>
      </pc:sldChg>
      <pc:sldChg chg="del">
        <pc:chgData name="Keyzers, Mya (ECY)" userId="cbc999a7-273c-44a4-87b1-dd1743616a57" providerId="ADAL" clId="{0608322C-A7D1-4D17-8858-4B746D32B58E}" dt="2023-06-09T23:25:37.153" v="448" actId="2696"/>
        <pc:sldMkLst>
          <pc:docMk/>
          <pc:sldMk cId="371834548" sldId="260"/>
        </pc:sldMkLst>
      </pc:sldChg>
      <pc:sldChg chg="del">
        <pc:chgData name="Keyzers, Mya (ECY)" userId="cbc999a7-273c-44a4-87b1-dd1743616a57" providerId="ADAL" clId="{0608322C-A7D1-4D17-8858-4B746D32B58E}" dt="2023-06-09T23:20:52.874" v="211" actId="2696"/>
        <pc:sldMkLst>
          <pc:docMk/>
          <pc:sldMk cId="3986916975" sldId="261"/>
        </pc:sldMkLst>
      </pc:sldChg>
      <pc:sldChg chg="del">
        <pc:chgData name="Keyzers, Mya (ECY)" userId="cbc999a7-273c-44a4-87b1-dd1743616a57" providerId="ADAL" clId="{0608322C-A7D1-4D17-8858-4B746D32B58E}" dt="2023-06-09T23:25:37.153" v="448" actId="2696"/>
        <pc:sldMkLst>
          <pc:docMk/>
          <pc:sldMk cId="3136761265" sldId="262"/>
        </pc:sldMkLst>
      </pc:sldChg>
      <pc:sldChg chg="del">
        <pc:chgData name="Keyzers, Mya (ECY)" userId="cbc999a7-273c-44a4-87b1-dd1743616a57" providerId="ADAL" clId="{0608322C-A7D1-4D17-8858-4B746D32B58E}" dt="2023-06-09T23:21:03.774" v="212" actId="2696"/>
        <pc:sldMkLst>
          <pc:docMk/>
          <pc:sldMk cId="3548756067" sldId="263"/>
        </pc:sldMkLst>
      </pc:sldChg>
      <pc:sldChg chg="del">
        <pc:chgData name="Keyzers, Mya (ECY)" userId="cbc999a7-273c-44a4-87b1-dd1743616a57" providerId="ADAL" clId="{0608322C-A7D1-4D17-8858-4B746D32B58E}" dt="2023-06-09T23:25:37.153" v="448" actId="2696"/>
        <pc:sldMkLst>
          <pc:docMk/>
          <pc:sldMk cId="2446941965" sldId="264"/>
        </pc:sldMkLst>
      </pc:sldChg>
      <pc:sldChg chg="del">
        <pc:chgData name="Keyzers, Mya (ECY)" userId="cbc999a7-273c-44a4-87b1-dd1743616a57" providerId="ADAL" clId="{0608322C-A7D1-4D17-8858-4B746D32B58E}" dt="2023-06-09T23:25:37.153" v="448" actId="2696"/>
        <pc:sldMkLst>
          <pc:docMk/>
          <pc:sldMk cId="2057476635" sldId="265"/>
        </pc:sldMkLst>
      </pc:sldChg>
      <pc:sldChg chg="del">
        <pc:chgData name="Keyzers, Mya (ECY)" userId="cbc999a7-273c-44a4-87b1-dd1743616a57" providerId="ADAL" clId="{0608322C-A7D1-4D17-8858-4B746D32B58E}" dt="2023-06-09T23:25:37.153" v="448" actId="2696"/>
        <pc:sldMkLst>
          <pc:docMk/>
          <pc:sldMk cId="3298591531" sldId="266"/>
        </pc:sldMkLst>
      </pc:sldChg>
      <pc:sldChg chg="del">
        <pc:chgData name="Keyzers, Mya (ECY)" userId="cbc999a7-273c-44a4-87b1-dd1743616a57" providerId="ADAL" clId="{0608322C-A7D1-4D17-8858-4B746D32B58E}" dt="2023-06-09T23:25:37.153" v="448" actId="2696"/>
        <pc:sldMkLst>
          <pc:docMk/>
          <pc:sldMk cId="2112800576" sldId="267"/>
        </pc:sldMkLst>
      </pc:sldChg>
      <pc:sldChg chg="del">
        <pc:chgData name="Keyzers, Mya (ECY)" userId="cbc999a7-273c-44a4-87b1-dd1743616a57" providerId="ADAL" clId="{0608322C-A7D1-4D17-8858-4B746D32B58E}" dt="2023-06-09T23:25:37.153" v="448" actId="2696"/>
        <pc:sldMkLst>
          <pc:docMk/>
          <pc:sldMk cId="919053335" sldId="268"/>
        </pc:sldMkLst>
      </pc:sldChg>
      <pc:sldChg chg="del">
        <pc:chgData name="Keyzers, Mya (ECY)" userId="cbc999a7-273c-44a4-87b1-dd1743616a57" providerId="ADAL" clId="{0608322C-A7D1-4D17-8858-4B746D32B58E}" dt="2023-06-09T23:25:37.153" v="448" actId="2696"/>
        <pc:sldMkLst>
          <pc:docMk/>
          <pc:sldMk cId="3945310560" sldId="271"/>
        </pc:sldMkLst>
      </pc:sldChg>
      <pc:sldChg chg="del">
        <pc:chgData name="Keyzers, Mya (ECY)" userId="cbc999a7-273c-44a4-87b1-dd1743616a57" providerId="ADAL" clId="{0608322C-A7D1-4D17-8858-4B746D32B58E}" dt="2023-06-09T23:25:37.153" v="448" actId="2696"/>
        <pc:sldMkLst>
          <pc:docMk/>
          <pc:sldMk cId="0" sldId="272"/>
        </pc:sldMkLst>
      </pc:sldChg>
      <pc:sldChg chg="modSp mod">
        <pc:chgData name="Keyzers, Mya (ECY)" userId="cbc999a7-273c-44a4-87b1-dd1743616a57" providerId="ADAL" clId="{0608322C-A7D1-4D17-8858-4B746D32B58E}" dt="2023-06-09T23:00:54.789" v="6" actId="20577"/>
        <pc:sldMkLst>
          <pc:docMk/>
          <pc:sldMk cId="42226728" sldId="274"/>
        </pc:sldMkLst>
        <pc:spChg chg="mod">
          <ac:chgData name="Keyzers, Mya (ECY)" userId="cbc999a7-273c-44a4-87b1-dd1743616a57" providerId="ADAL" clId="{0608322C-A7D1-4D17-8858-4B746D32B58E}" dt="2023-06-09T23:00:54.789" v="6" actId="20577"/>
          <ac:spMkLst>
            <pc:docMk/>
            <pc:sldMk cId="42226728" sldId="274"/>
            <ac:spMk id="8" creationId="{00000000-0000-0000-0000-000000000000}"/>
          </ac:spMkLst>
        </pc:spChg>
      </pc:sldChg>
      <pc:sldChg chg="del">
        <pc:chgData name="Keyzers, Mya (ECY)" userId="cbc999a7-273c-44a4-87b1-dd1743616a57" providerId="ADAL" clId="{0608322C-A7D1-4D17-8858-4B746D32B58E}" dt="2023-06-09T23:25:37.153" v="448" actId="2696"/>
        <pc:sldMkLst>
          <pc:docMk/>
          <pc:sldMk cId="799678909" sldId="275"/>
        </pc:sldMkLst>
      </pc:sldChg>
      <pc:sldChg chg="del">
        <pc:chgData name="Keyzers, Mya (ECY)" userId="cbc999a7-273c-44a4-87b1-dd1743616a57" providerId="ADAL" clId="{0608322C-A7D1-4D17-8858-4B746D32B58E}" dt="2023-06-09T23:25:37.153" v="448" actId="2696"/>
        <pc:sldMkLst>
          <pc:docMk/>
          <pc:sldMk cId="578056802" sldId="276"/>
        </pc:sldMkLst>
      </pc:sldChg>
      <pc:sldChg chg="del">
        <pc:chgData name="Keyzers, Mya (ECY)" userId="cbc999a7-273c-44a4-87b1-dd1743616a57" providerId="ADAL" clId="{0608322C-A7D1-4D17-8858-4B746D32B58E}" dt="2023-06-09T23:25:37.153" v="448" actId="2696"/>
        <pc:sldMkLst>
          <pc:docMk/>
          <pc:sldMk cId="2506310568" sldId="277"/>
        </pc:sldMkLst>
      </pc:sldChg>
      <pc:sldChg chg="del">
        <pc:chgData name="Keyzers, Mya (ECY)" userId="cbc999a7-273c-44a4-87b1-dd1743616a57" providerId="ADAL" clId="{0608322C-A7D1-4D17-8858-4B746D32B58E}" dt="2023-06-09T23:25:37.153" v="448" actId="2696"/>
        <pc:sldMkLst>
          <pc:docMk/>
          <pc:sldMk cId="1258962599" sldId="278"/>
        </pc:sldMkLst>
      </pc:sldChg>
      <pc:sldChg chg="del">
        <pc:chgData name="Keyzers, Mya (ECY)" userId="cbc999a7-273c-44a4-87b1-dd1743616a57" providerId="ADAL" clId="{0608322C-A7D1-4D17-8858-4B746D32B58E}" dt="2023-06-09T23:21:52.867" v="269" actId="2696"/>
        <pc:sldMkLst>
          <pc:docMk/>
          <pc:sldMk cId="3758540147" sldId="279"/>
        </pc:sldMkLst>
      </pc:sldChg>
      <pc:sldChg chg="del">
        <pc:chgData name="Keyzers, Mya (ECY)" userId="cbc999a7-273c-44a4-87b1-dd1743616a57" providerId="ADAL" clId="{0608322C-A7D1-4D17-8858-4B746D32B58E}" dt="2023-06-09T23:21:52.867" v="269" actId="2696"/>
        <pc:sldMkLst>
          <pc:docMk/>
          <pc:sldMk cId="2503321986" sldId="280"/>
        </pc:sldMkLst>
      </pc:sldChg>
      <pc:sldChg chg="del">
        <pc:chgData name="Keyzers, Mya (ECY)" userId="cbc999a7-273c-44a4-87b1-dd1743616a57" providerId="ADAL" clId="{0608322C-A7D1-4D17-8858-4B746D32B58E}" dt="2023-06-09T23:21:52.867" v="269" actId="2696"/>
        <pc:sldMkLst>
          <pc:docMk/>
          <pc:sldMk cId="3023828587" sldId="281"/>
        </pc:sldMkLst>
      </pc:sldChg>
      <pc:sldChg chg="del">
        <pc:chgData name="Keyzers, Mya (ECY)" userId="cbc999a7-273c-44a4-87b1-dd1743616a57" providerId="ADAL" clId="{0608322C-A7D1-4D17-8858-4B746D32B58E}" dt="2023-06-09T23:21:52.867" v="269" actId="2696"/>
        <pc:sldMkLst>
          <pc:docMk/>
          <pc:sldMk cId="1027996191" sldId="282"/>
        </pc:sldMkLst>
      </pc:sldChg>
      <pc:sldChg chg="del">
        <pc:chgData name="Keyzers, Mya (ECY)" userId="cbc999a7-273c-44a4-87b1-dd1743616a57" providerId="ADAL" clId="{0608322C-A7D1-4D17-8858-4B746D32B58E}" dt="2023-06-09T23:21:52.867" v="269" actId="2696"/>
        <pc:sldMkLst>
          <pc:docMk/>
          <pc:sldMk cId="3944500844" sldId="283"/>
        </pc:sldMkLst>
      </pc:sldChg>
      <pc:sldChg chg="del">
        <pc:chgData name="Keyzers, Mya (ECY)" userId="cbc999a7-273c-44a4-87b1-dd1743616a57" providerId="ADAL" clId="{0608322C-A7D1-4D17-8858-4B746D32B58E}" dt="2023-06-09T23:21:52.867" v="269" actId="2696"/>
        <pc:sldMkLst>
          <pc:docMk/>
          <pc:sldMk cId="615445134" sldId="284"/>
        </pc:sldMkLst>
      </pc:sldChg>
      <pc:sldChg chg="modSp mod">
        <pc:chgData name="Keyzers, Mya (ECY)" userId="cbc999a7-273c-44a4-87b1-dd1743616a57" providerId="ADAL" clId="{0608322C-A7D1-4D17-8858-4B746D32B58E}" dt="2023-06-09T23:24:32.820" v="443" actId="20577"/>
        <pc:sldMkLst>
          <pc:docMk/>
          <pc:sldMk cId="2339463394" sldId="321"/>
        </pc:sldMkLst>
        <pc:spChg chg="mod">
          <ac:chgData name="Keyzers, Mya (ECY)" userId="cbc999a7-273c-44a4-87b1-dd1743616a57" providerId="ADAL" clId="{0608322C-A7D1-4D17-8858-4B746D32B58E}" dt="2023-06-09T23:24:32.820" v="443" actId="20577"/>
          <ac:spMkLst>
            <pc:docMk/>
            <pc:sldMk cId="2339463394" sldId="321"/>
            <ac:spMk id="4" creationId="{00000000-0000-0000-0000-000000000000}"/>
          </ac:spMkLst>
        </pc:spChg>
      </pc:sldChg>
      <pc:sldChg chg="modSp mod">
        <pc:chgData name="Keyzers, Mya (ECY)" userId="cbc999a7-273c-44a4-87b1-dd1743616a57" providerId="ADAL" clId="{0608322C-A7D1-4D17-8858-4B746D32B58E}" dt="2023-06-09T23:19:05.553" v="121" actId="27636"/>
        <pc:sldMkLst>
          <pc:docMk/>
          <pc:sldMk cId="3523610282" sldId="326"/>
        </pc:sldMkLst>
        <pc:spChg chg="mod">
          <ac:chgData name="Keyzers, Mya (ECY)" userId="cbc999a7-273c-44a4-87b1-dd1743616a57" providerId="ADAL" clId="{0608322C-A7D1-4D17-8858-4B746D32B58E}" dt="2023-06-09T23:19:05.553" v="121" actId="27636"/>
          <ac:spMkLst>
            <pc:docMk/>
            <pc:sldMk cId="3523610282" sldId="326"/>
            <ac:spMk id="4" creationId="{00000000-0000-0000-0000-000000000000}"/>
          </ac:spMkLst>
        </pc:spChg>
      </pc:sldChg>
      <pc:sldChg chg="add del">
        <pc:chgData name="Keyzers, Mya (ECY)" userId="cbc999a7-273c-44a4-87b1-dd1743616a57" providerId="ADAL" clId="{0608322C-A7D1-4D17-8858-4B746D32B58E}" dt="2023-06-09T23:25:13.215" v="446" actId="2696"/>
        <pc:sldMkLst>
          <pc:docMk/>
          <pc:sldMk cId="2163877696" sldId="369"/>
        </pc:sldMkLst>
      </pc:sldChg>
      <pc:sldChg chg="modSp mod">
        <pc:chgData name="Keyzers, Mya (ECY)" userId="cbc999a7-273c-44a4-87b1-dd1743616a57" providerId="ADAL" clId="{0608322C-A7D1-4D17-8858-4B746D32B58E}" dt="2023-06-09T23:39:49.902" v="720" actId="20577"/>
        <pc:sldMkLst>
          <pc:docMk/>
          <pc:sldMk cId="3720235723" sldId="409"/>
        </pc:sldMkLst>
        <pc:spChg chg="mod">
          <ac:chgData name="Keyzers, Mya (ECY)" userId="cbc999a7-273c-44a4-87b1-dd1743616a57" providerId="ADAL" clId="{0608322C-A7D1-4D17-8858-4B746D32B58E}" dt="2023-06-09T23:39:49.902" v="720" actId="20577"/>
          <ac:spMkLst>
            <pc:docMk/>
            <pc:sldMk cId="3720235723" sldId="409"/>
            <ac:spMk id="2" creationId="{00000000-0000-0000-0000-000000000000}"/>
          </ac:spMkLst>
        </pc:spChg>
      </pc:sldChg>
      <pc:sldChg chg="modSp mod">
        <pc:chgData name="Keyzers, Mya (ECY)" userId="cbc999a7-273c-44a4-87b1-dd1743616a57" providerId="ADAL" clId="{0608322C-A7D1-4D17-8858-4B746D32B58E}" dt="2023-06-09T23:42:42.272" v="730" actId="20577"/>
        <pc:sldMkLst>
          <pc:docMk/>
          <pc:sldMk cId="1539691822" sldId="410"/>
        </pc:sldMkLst>
        <pc:spChg chg="mod">
          <ac:chgData name="Keyzers, Mya (ECY)" userId="cbc999a7-273c-44a4-87b1-dd1743616a57" providerId="ADAL" clId="{0608322C-A7D1-4D17-8858-4B746D32B58E}" dt="2023-06-09T23:42:42.272" v="730" actId="20577"/>
          <ac:spMkLst>
            <pc:docMk/>
            <pc:sldMk cId="1539691822" sldId="410"/>
            <ac:spMk id="8" creationId="{00000000-0000-0000-0000-000000000000}"/>
          </ac:spMkLst>
        </pc:spChg>
      </pc:sldChg>
      <pc:sldChg chg="modSp mod">
        <pc:chgData name="Keyzers, Mya (ECY)" userId="cbc999a7-273c-44a4-87b1-dd1743616a57" providerId="ADAL" clId="{0608322C-A7D1-4D17-8858-4B746D32B58E}" dt="2023-06-09T23:18:38.891" v="107"/>
        <pc:sldMkLst>
          <pc:docMk/>
          <pc:sldMk cId="320599026" sldId="413"/>
        </pc:sldMkLst>
        <pc:spChg chg="mod">
          <ac:chgData name="Keyzers, Mya (ECY)" userId="cbc999a7-273c-44a4-87b1-dd1743616a57" providerId="ADAL" clId="{0608322C-A7D1-4D17-8858-4B746D32B58E}" dt="2023-06-09T23:18:38.891" v="107"/>
          <ac:spMkLst>
            <pc:docMk/>
            <pc:sldMk cId="320599026" sldId="413"/>
            <ac:spMk id="14" creationId="{190757D4-4ECC-548A-FFA5-CF42625A826B}"/>
          </ac:spMkLst>
        </pc:spChg>
      </pc:sldChg>
      <pc:sldChg chg="add del">
        <pc:chgData name="Keyzers, Mya (ECY)" userId="cbc999a7-273c-44a4-87b1-dd1743616a57" providerId="ADAL" clId="{0608322C-A7D1-4D17-8858-4B746D32B58E}" dt="2023-06-09T23:25:13.215" v="446" actId="2696"/>
        <pc:sldMkLst>
          <pc:docMk/>
          <pc:sldMk cId="313629585" sldId="453"/>
        </pc:sldMkLst>
      </pc:sldChg>
      <pc:sldChg chg="modSp mod">
        <pc:chgData name="Keyzers, Mya (ECY)" userId="cbc999a7-273c-44a4-87b1-dd1743616a57" providerId="ADAL" clId="{0608322C-A7D1-4D17-8858-4B746D32B58E}" dt="2023-06-09T23:18:28.469" v="106" actId="313"/>
        <pc:sldMkLst>
          <pc:docMk/>
          <pc:sldMk cId="304195772" sldId="476"/>
        </pc:sldMkLst>
        <pc:spChg chg="mod">
          <ac:chgData name="Keyzers, Mya (ECY)" userId="cbc999a7-273c-44a4-87b1-dd1743616a57" providerId="ADAL" clId="{0608322C-A7D1-4D17-8858-4B746D32B58E}" dt="2023-06-09T23:18:28.469" v="106" actId="313"/>
          <ac:spMkLst>
            <pc:docMk/>
            <pc:sldMk cId="304195772" sldId="476"/>
            <ac:spMk id="13" creationId="{A0BDB450-749A-E539-1600-A5F87F9D7C81}"/>
          </ac:spMkLst>
        </pc:spChg>
      </pc:sldChg>
      <pc:sldChg chg="modSp mod">
        <pc:chgData name="Keyzers, Mya (ECY)" userId="cbc999a7-273c-44a4-87b1-dd1743616a57" providerId="ADAL" clId="{0608322C-A7D1-4D17-8858-4B746D32B58E}" dt="2023-06-09T23:21:16.459" v="213"/>
        <pc:sldMkLst>
          <pc:docMk/>
          <pc:sldMk cId="1679343610" sldId="477"/>
        </pc:sldMkLst>
        <pc:spChg chg="mod">
          <ac:chgData name="Keyzers, Mya (ECY)" userId="cbc999a7-273c-44a4-87b1-dd1743616a57" providerId="ADAL" clId="{0608322C-A7D1-4D17-8858-4B746D32B58E}" dt="2023-06-09T23:21:16.459" v="213"/>
          <ac:spMkLst>
            <pc:docMk/>
            <pc:sldMk cId="1679343610" sldId="477"/>
            <ac:spMk id="13" creationId="{A0BDB450-749A-E539-1600-A5F87F9D7C81}"/>
          </ac:spMkLst>
        </pc:spChg>
      </pc:sldChg>
      <pc:sldChg chg="modSp mod">
        <pc:chgData name="Keyzers, Mya (ECY)" userId="cbc999a7-273c-44a4-87b1-dd1743616a57" providerId="ADAL" clId="{0608322C-A7D1-4D17-8858-4B746D32B58E}" dt="2023-06-09T23:22:00.894" v="270"/>
        <pc:sldMkLst>
          <pc:docMk/>
          <pc:sldMk cId="3445197005" sldId="478"/>
        </pc:sldMkLst>
        <pc:spChg chg="mod">
          <ac:chgData name="Keyzers, Mya (ECY)" userId="cbc999a7-273c-44a4-87b1-dd1743616a57" providerId="ADAL" clId="{0608322C-A7D1-4D17-8858-4B746D32B58E}" dt="2023-06-09T23:22:00.894" v="270"/>
          <ac:spMkLst>
            <pc:docMk/>
            <pc:sldMk cId="3445197005" sldId="478"/>
            <ac:spMk id="13" creationId="{A0BDB450-749A-E539-1600-A5F87F9D7C81}"/>
          </ac:spMkLst>
        </pc:spChg>
      </pc:sldChg>
      <pc:sldChg chg="modSp mod">
        <pc:chgData name="Keyzers, Mya (ECY)" userId="cbc999a7-273c-44a4-87b1-dd1743616a57" providerId="ADAL" clId="{0608322C-A7D1-4D17-8858-4B746D32B58E}" dt="2023-06-09T23:21:39.296" v="268" actId="20577"/>
        <pc:sldMkLst>
          <pc:docMk/>
          <pc:sldMk cId="1542804761" sldId="480"/>
        </pc:sldMkLst>
        <pc:spChg chg="mod">
          <ac:chgData name="Keyzers, Mya (ECY)" userId="cbc999a7-273c-44a4-87b1-dd1743616a57" providerId="ADAL" clId="{0608322C-A7D1-4D17-8858-4B746D32B58E}" dt="2023-06-09T23:21:39.296" v="268" actId="20577"/>
          <ac:spMkLst>
            <pc:docMk/>
            <pc:sldMk cId="1542804761" sldId="480"/>
            <ac:spMk id="4" creationId="{00000000-0000-0000-0000-000000000000}"/>
          </ac:spMkLst>
        </pc:spChg>
      </pc:sldChg>
      <pc:sldChg chg="del">
        <pc:chgData name="Keyzers, Mya (ECY)" userId="cbc999a7-273c-44a4-87b1-dd1743616a57" providerId="ADAL" clId="{0608322C-A7D1-4D17-8858-4B746D32B58E}" dt="2023-06-09T23:20:26.325" v="208" actId="2696"/>
        <pc:sldMkLst>
          <pc:docMk/>
          <pc:sldMk cId="2473527483" sldId="481"/>
        </pc:sldMkLst>
      </pc:sldChg>
      <pc:sldChg chg="del">
        <pc:chgData name="Keyzers, Mya (ECY)" userId="cbc999a7-273c-44a4-87b1-dd1743616a57" providerId="ADAL" clId="{0608322C-A7D1-4D17-8858-4B746D32B58E}" dt="2023-06-09T23:20:43.355" v="210" actId="2696"/>
        <pc:sldMkLst>
          <pc:docMk/>
          <pc:sldMk cId="4190120268" sldId="492"/>
        </pc:sldMkLst>
      </pc:sldChg>
      <pc:sldChg chg="modSp mod">
        <pc:chgData name="Keyzers, Mya (ECY)" userId="cbc999a7-273c-44a4-87b1-dd1743616a57" providerId="ADAL" clId="{0608322C-A7D1-4D17-8858-4B746D32B58E}" dt="2023-06-09T23:20:02.723" v="207" actId="20577"/>
        <pc:sldMkLst>
          <pc:docMk/>
          <pc:sldMk cId="1555157325" sldId="500"/>
        </pc:sldMkLst>
        <pc:spChg chg="mod">
          <ac:chgData name="Keyzers, Mya (ECY)" userId="cbc999a7-273c-44a4-87b1-dd1743616a57" providerId="ADAL" clId="{0608322C-A7D1-4D17-8858-4B746D32B58E}" dt="2023-06-09T23:20:02.723" v="207" actId="20577"/>
          <ac:spMkLst>
            <pc:docMk/>
            <pc:sldMk cId="1555157325" sldId="500"/>
            <ac:spMk id="4" creationId="{6452B6EE-4D33-4EA5-982B-7EE2C3345DAD}"/>
          </ac:spMkLst>
        </pc:spChg>
      </pc:sldChg>
      <pc:sldChg chg="modSp add del mod">
        <pc:chgData name="Keyzers, Mya (ECY)" userId="cbc999a7-273c-44a4-87b1-dd1743616a57" providerId="ADAL" clId="{0608322C-A7D1-4D17-8858-4B746D32B58E}" dt="2023-06-09T23:36:52.800" v="523" actId="20577"/>
        <pc:sldMkLst>
          <pc:docMk/>
          <pc:sldMk cId="2164416555" sldId="502"/>
        </pc:sldMkLst>
        <pc:spChg chg="mod">
          <ac:chgData name="Keyzers, Mya (ECY)" userId="cbc999a7-273c-44a4-87b1-dd1743616a57" providerId="ADAL" clId="{0608322C-A7D1-4D17-8858-4B746D32B58E}" dt="2023-06-09T23:25:57.718" v="483" actId="20577"/>
          <ac:spMkLst>
            <pc:docMk/>
            <pc:sldMk cId="2164416555" sldId="502"/>
            <ac:spMk id="2" creationId="{00000000-0000-0000-0000-000000000000}"/>
          </ac:spMkLst>
        </pc:spChg>
        <pc:spChg chg="mod">
          <ac:chgData name="Keyzers, Mya (ECY)" userId="cbc999a7-273c-44a4-87b1-dd1743616a57" providerId="ADAL" clId="{0608322C-A7D1-4D17-8858-4B746D32B58E}" dt="2023-06-09T23:36:52.800" v="523" actId="20577"/>
          <ac:spMkLst>
            <pc:docMk/>
            <pc:sldMk cId="2164416555" sldId="502"/>
            <ac:spMk id="4" creationId="{00000000-0000-0000-0000-000000000000}"/>
          </ac:spMkLst>
        </pc:spChg>
      </pc:sldChg>
      <pc:sldChg chg="modSp mod">
        <pc:chgData name="Keyzers, Mya (ECY)" userId="cbc999a7-273c-44a4-87b1-dd1743616a57" providerId="ADAL" clId="{0608322C-A7D1-4D17-8858-4B746D32B58E}" dt="2023-06-09T23:38:22.377" v="676" actId="20577"/>
        <pc:sldMkLst>
          <pc:docMk/>
          <pc:sldMk cId="2934319329" sldId="503"/>
        </pc:sldMkLst>
        <pc:spChg chg="mod">
          <ac:chgData name="Keyzers, Mya (ECY)" userId="cbc999a7-273c-44a4-87b1-dd1743616a57" providerId="ADAL" clId="{0608322C-A7D1-4D17-8858-4B746D32B58E}" dt="2023-06-09T23:37:10.965" v="552" actId="20577"/>
          <ac:spMkLst>
            <pc:docMk/>
            <pc:sldMk cId="2934319329" sldId="503"/>
            <ac:spMk id="2" creationId="{00000000-0000-0000-0000-000000000000}"/>
          </ac:spMkLst>
        </pc:spChg>
        <pc:spChg chg="mod">
          <ac:chgData name="Keyzers, Mya (ECY)" userId="cbc999a7-273c-44a4-87b1-dd1743616a57" providerId="ADAL" clId="{0608322C-A7D1-4D17-8858-4B746D32B58E}" dt="2023-06-09T23:38:22.377" v="676" actId="20577"/>
          <ac:spMkLst>
            <pc:docMk/>
            <pc:sldMk cId="2934319329" sldId="503"/>
            <ac:spMk id="4" creationId="{00000000-0000-0000-0000-000000000000}"/>
          </ac:spMkLst>
        </pc:spChg>
      </pc:sldChg>
      <pc:sldChg chg="modSp mod">
        <pc:chgData name="Keyzers, Mya (ECY)" userId="cbc999a7-273c-44a4-87b1-dd1743616a57" providerId="ADAL" clId="{0608322C-A7D1-4D17-8858-4B746D32B58E}" dt="2023-06-09T23:38:50.058" v="709" actId="20577"/>
        <pc:sldMkLst>
          <pc:docMk/>
          <pc:sldMk cId="807744937" sldId="504"/>
        </pc:sldMkLst>
        <pc:spChg chg="mod">
          <ac:chgData name="Keyzers, Mya (ECY)" userId="cbc999a7-273c-44a4-87b1-dd1743616a57" providerId="ADAL" clId="{0608322C-A7D1-4D17-8858-4B746D32B58E}" dt="2023-06-09T23:38:33.452" v="689" actId="20577"/>
          <ac:spMkLst>
            <pc:docMk/>
            <pc:sldMk cId="807744937" sldId="504"/>
            <ac:spMk id="2" creationId="{00000000-0000-0000-0000-000000000000}"/>
          </ac:spMkLst>
        </pc:spChg>
        <pc:spChg chg="mod">
          <ac:chgData name="Keyzers, Mya (ECY)" userId="cbc999a7-273c-44a4-87b1-dd1743616a57" providerId="ADAL" clId="{0608322C-A7D1-4D17-8858-4B746D32B58E}" dt="2023-06-09T23:38:50.058" v="709" actId="20577"/>
          <ac:spMkLst>
            <pc:docMk/>
            <pc:sldMk cId="807744937" sldId="504"/>
            <ac:spMk id="4" creationId="{00000000-0000-0000-0000-000000000000}"/>
          </ac:spMkLst>
        </pc:spChg>
      </pc:sldChg>
      <pc:sldChg chg="modSp mod">
        <pc:chgData name="Keyzers, Mya (ECY)" userId="cbc999a7-273c-44a4-87b1-dd1743616a57" providerId="ADAL" clId="{0608322C-A7D1-4D17-8858-4B746D32B58E}" dt="2023-06-09T23:01:15.764" v="11" actId="20577"/>
        <pc:sldMkLst>
          <pc:docMk/>
          <pc:sldMk cId="3201641996" sldId="507"/>
        </pc:sldMkLst>
        <pc:spChg chg="mod">
          <ac:chgData name="Keyzers, Mya (ECY)" userId="cbc999a7-273c-44a4-87b1-dd1743616a57" providerId="ADAL" clId="{0608322C-A7D1-4D17-8858-4B746D32B58E}" dt="2023-06-09T23:01:15.764" v="11" actId="20577"/>
          <ac:spMkLst>
            <pc:docMk/>
            <pc:sldMk cId="3201641996" sldId="507"/>
            <ac:spMk id="4" creationId="{1D6E3476-0895-22BB-F684-E83468E9E5B7}"/>
          </ac:spMkLst>
        </pc:spChg>
      </pc:sldChg>
      <pc:sldChg chg="modSp mod">
        <pc:chgData name="Keyzers, Mya (ECY)" userId="cbc999a7-273c-44a4-87b1-dd1743616a57" providerId="ADAL" clId="{0608322C-A7D1-4D17-8858-4B746D32B58E}" dt="2023-06-09T23:39:01.468" v="710"/>
        <pc:sldMkLst>
          <pc:docMk/>
          <pc:sldMk cId="1146942396" sldId="508"/>
        </pc:sldMkLst>
        <pc:spChg chg="mod">
          <ac:chgData name="Keyzers, Mya (ECY)" userId="cbc999a7-273c-44a4-87b1-dd1743616a57" providerId="ADAL" clId="{0608322C-A7D1-4D17-8858-4B746D32B58E}" dt="2023-06-09T23:39:01.468" v="710"/>
          <ac:spMkLst>
            <pc:docMk/>
            <pc:sldMk cId="1146942396" sldId="508"/>
            <ac:spMk id="13" creationId="{A0BDB450-749A-E539-1600-A5F87F9D7C81}"/>
          </ac:spMkLst>
        </pc:spChg>
      </pc:sldChg>
      <pc:sldChg chg="del">
        <pc:chgData name="Keyzers, Mya (ECY)" userId="cbc999a7-273c-44a4-87b1-dd1743616a57" providerId="ADAL" clId="{0608322C-A7D1-4D17-8858-4B746D32B58E}" dt="2023-06-09T23:21:52.867" v="269" actId="2696"/>
        <pc:sldMkLst>
          <pc:docMk/>
          <pc:sldMk cId="3713905231" sldId="538"/>
        </pc:sldMkLst>
      </pc:sldChg>
      <pc:sldChg chg="del">
        <pc:chgData name="Keyzers, Mya (ECY)" userId="cbc999a7-273c-44a4-87b1-dd1743616a57" providerId="ADAL" clId="{0608322C-A7D1-4D17-8858-4B746D32B58E}" dt="2023-06-09T23:21:52.867" v="269" actId="2696"/>
        <pc:sldMkLst>
          <pc:docMk/>
          <pc:sldMk cId="3185614262" sldId="539"/>
        </pc:sldMkLst>
      </pc:sldChg>
      <pc:sldChg chg="add del">
        <pc:chgData name="Keyzers, Mya (ECY)" userId="cbc999a7-273c-44a4-87b1-dd1743616a57" providerId="ADAL" clId="{0608322C-A7D1-4D17-8858-4B746D32B58E}" dt="2023-06-09T23:25:13.215" v="446" actId="2696"/>
        <pc:sldMkLst>
          <pc:docMk/>
          <pc:sldMk cId="1970117531" sldId="616"/>
        </pc:sldMkLst>
      </pc:sldChg>
      <pc:sldChg chg="add del">
        <pc:chgData name="Keyzers, Mya (ECY)" userId="cbc999a7-273c-44a4-87b1-dd1743616a57" providerId="ADAL" clId="{0608322C-A7D1-4D17-8858-4B746D32B58E}" dt="2023-06-09T23:25:13.215" v="446" actId="2696"/>
        <pc:sldMkLst>
          <pc:docMk/>
          <pc:sldMk cId="3812264843" sldId="623"/>
        </pc:sldMkLst>
      </pc:sldChg>
      <pc:sldChg chg="add del">
        <pc:chgData name="Keyzers, Mya (ECY)" userId="cbc999a7-273c-44a4-87b1-dd1743616a57" providerId="ADAL" clId="{0608322C-A7D1-4D17-8858-4B746D32B58E}" dt="2023-06-09T23:25:13.215" v="446" actId="2696"/>
        <pc:sldMkLst>
          <pc:docMk/>
          <pc:sldMk cId="3310930894" sldId="624"/>
        </pc:sldMkLst>
      </pc:sldChg>
      <pc:sldChg chg="add del">
        <pc:chgData name="Keyzers, Mya (ECY)" userId="cbc999a7-273c-44a4-87b1-dd1743616a57" providerId="ADAL" clId="{0608322C-A7D1-4D17-8858-4B746D32B58E}" dt="2023-06-09T23:25:13.215" v="446" actId="2696"/>
        <pc:sldMkLst>
          <pc:docMk/>
          <pc:sldMk cId="2809262486" sldId="627"/>
        </pc:sldMkLst>
      </pc:sldChg>
      <pc:sldChg chg="add del">
        <pc:chgData name="Keyzers, Mya (ECY)" userId="cbc999a7-273c-44a4-87b1-dd1743616a57" providerId="ADAL" clId="{0608322C-A7D1-4D17-8858-4B746D32B58E}" dt="2023-06-09T23:25:13.215" v="446" actId="2696"/>
        <pc:sldMkLst>
          <pc:docMk/>
          <pc:sldMk cId="975882242" sldId="630"/>
        </pc:sldMkLst>
      </pc:sldChg>
      <pc:sldChg chg="add del">
        <pc:chgData name="Keyzers, Mya (ECY)" userId="cbc999a7-273c-44a4-87b1-dd1743616a57" providerId="ADAL" clId="{0608322C-A7D1-4D17-8858-4B746D32B58E}" dt="2023-06-09T23:25:13.215" v="446" actId="2696"/>
        <pc:sldMkLst>
          <pc:docMk/>
          <pc:sldMk cId="682914861" sldId="632"/>
        </pc:sldMkLst>
      </pc:sldChg>
      <pc:sldChg chg="add del">
        <pc:chgData name="Keyzers, Mya (ECY)" userId="cbc999a7-273c-44a4-87b1-dd1743616a57" providerId="ADAL" clId="{0608322C-A7D1-4D17-8858-4B746D32B58E}" dt="2023-06-09T23:25:13.215" v="446" actId="2696"/>
        <pc:sldMkLst>
          <pc:docMk/>
          <pc:sldMk cId="3041806674" sldId="634"/>
        </pc:sldMkLst>
      </pc:sldChg>
      <pc:sldChg chg="add del">
        <pc:chgData name="Keyzers, Mya (ECY)" userId="cbc999a7-273c-44a4-87b1-dd1743616a57" providerId="ADAL" clId="{0608322C-A7D1-4D17-8858-4B746D32B58E}" dt="2023-06-09T23:25:13.215" v="446" actId="2696"/>
        <pc:sldMkLst>
          <pc:docMk/>
          <pc:sldMk cId="2794079342" sldId="635"/>
        </pc:sldMkLst>
      </pc:sldChg>
      <pc:sldChg chg="add del">
        <pc:chgData name="Keyzers, Mya (ECY)" userId="cbc999a7-273c-44a4-87b1-dd1743616a57" providerId="ADAL" clId="{0608322C-A7D1-4D17-8858-4B746D32B58E}" dt="2023-06-09T23:25:13.215" v="446" actId="2696"/>
        <pc:sldMkLst>
          <pc:docMk/>
          <pc:sldMk cId="1371543657" sldId="636"/>
        </pc:sldMkLst>
      </pc:sldChg>
      <pc:sldChg chg="add del">
        <pc:chgData name="Keyzers, Mya (ECY)" userId="cbc999a7-273c-44a4-87b1-dd1743616a57" providerId="ADAL" clId="{0608322C-A7D1-4D17-8858-4B746D32B58E}" dt="2023-06-09T23:25:13.215" v="446" actId="2696"/>
        <pc:sldMkLst>
          <pc:docMk/>
          <pc:sldMk cId="3551979854" sldId="637"/>
        </pc:sldMkLst>
      </pc:sldChg>
      <pc:sldChg chg="add del">
        <pc:chgData name="Keyzers, Mya (ECY)" userId="cbc999a7-273c-44a4-87b1-dd1743616a57" providerId="ADAL" clId="{0608322C-A7D1-4D17-8858-4B746D32B58E}" dt="2023-06-09T23:25:13.215" v="446" actId="2696"/>
        <pc:sldMkLst>
          <pc:docMk/>
          <pc:sldMk cId="2805728051" sldId="638"/>
        </pc:sldMkLst>
      </pc:sldChg>
      <pc:sldChg chg="add del">
        <pc:chgData name="Keyzers, Mya (ECY)" userId="cbc999a7-273c-44a4-87b1-dd1743616a57" providerId="ADAL" clId="{0608322C-A7D1-4D17-8858-4B746D32B58E}" dt="2023-06-09T23:25:13.215" v="446" actId="2696"/>
        <pc:sldMkLst>
          <pc:docMk/>
          <pc:sldMk cId="102442319" sldId="639"/>
        </pc:sldMkLst>
      </pc:sldChg>
      <pc:sldChg chg="add del">
        <pc:chgData name="Keyzers, Mya (ECY)" userId="cbc999a7-273c-44a4-87b1-dd1743616a57" providerId="ADAL" clId="{0608322C-A7D1-4D17-8858-4B746D32B58E}" dt="2023-06-09T23:25:13.215" v="446" actId="2696"/>
        <pc:sldMkLst>
          <pc:docMk/>
          <pc:sldMk cId="3753636043" sldId="640"/>
        </pc:sldMkLst>
      </pc:sldChg>
      <pc:sldChg chg="add del">
        <pc:chgData name="Keyzers, Mya (ECY)" userId="cbc999a7-273c-44a4-87b1-dd1743616a57" providerId="ADAL" clId="{0608322C-A7D1-4D17-8858-4B746D32B58E}" dt="2023-06-09T23:25:13.215" v="446" actId="2696"/>
        <pc:sldMkLst>
          <pc:docMk/>
          <pc:sldMk cId="2135274618" sldId="641"/>
        </pc:sldMkLst>
      </pc:sldChg>
      <pc:sldChg chg="add del">
        <pc:chgData name="Keyzers, Mya (ECY)" userId="cbc999a7-273c-44a4-87b1-dd1743616a57" providerId="ADAL" clId="{0608322C-A7D1-4D17-8858-4B746D32B58E}" dt="2023-06-09T23:25:13.215" v="446" actId="2696"/>
        <pc:sldMkLst>
          <pc:docMk/>
          <pc:sldMk cId="123047973" sldId="642"/>
        </pc:sldMkLst>
      </pc:sldChg>
      <pc:sldChg chg="add del">
        <pc:chgData name="Keyzers, Mya (ECY)" userId="cbc999a7-273c-44a4-87b1-dd1743616a57" providerId="ADAL" clId="{0608322C-A7D1-4D17-8858-4B746D32B58E}" dt="2023-06-09T23:25:13.215" v="446" actId="2696"/>
        <pc:sldMkLst>
          <pc:docMk/>
          <pc:sldMk cId="1213739836" sldId="643"/>
        </pc:sldMkLst>
      </pc:sldChg>
      <pc:sldChg chg="add del">
        <pc:chgData name="Keyzers, Mya (ECY)" userId="cbc999a7-273c-44a4-87b1-dd1743616a57" providerId="ADAL" clId="{0608322C-A7D1-4D17-8858-4B746D32B58E}" dt="2023-06-09T23:25:13.215" v="446" actId="2696"/>
        <pc:sldMkLst>
          <pc:docMk/>
          <pc:sldMk cId="1081717243" sldId="644"/>
        </pc:sldMkLst>
      </pc:sldChg>
      <pc:sldChg chg="add del">
        <pc:chgData name="Keyzers, Mya (ECY)" userId="cbc999a7-273c-44a4-87b1-dd1743616a57" providerId="ADAL" clId="{0608322C-A7D1-4D17-8858-4B746D32B58E}" dt="2023-06-09T23:25:13.215" v="446" actId="2696"/>
        <pc:sldMkLst>
          <pc:docMk/>
          <pc:sldMk cId="191463096" sldId="645"/>
        </pc:sldMkLst>
      </pc:sldChg>
      <pc:sldChg chg="add del">
        <pc:chgData name="Keyzers, Mya (ECY)" userId="cbc999a7-273c-44a4-87b1-dd1743616a57" providerId="ADAL" clId="{0608322C-A7D1-4D17-8858-4B746D32B58E}" dt="2023-06-09T23:25:13.215" v="446" actId="2696"/>
        <pc:sldMkLst>
          <pc:docMk/>
          <pc:sldMk cId="3576360154" sldId="646"/>
        </pc:sldMkLst>
      </pc:sldChg>
      <pc:sldChg chg="add del">
        <pc:chgData name="Keyzers, Mya (ECY)" userId="cbc999a7-273c-44a4-87b1-dd1743616a57" providerId="ADAL" clId="{0608322C-A7D1-4D17-8858-4B746D32B58E}" dt="2023-06-09T23:25:13.215" v="446" actId="2696"/>
        <pc:sldMkLst>
          <pc:docMk/>
          <pc:sldMk cId="1454084670" sldId="647"/>
        </pc:sldMkLst>
      </pc:sldChg>
      <pc:sldChg chg="del">
        <pc:chgData name="Keyzers, Mya (ECY)" userId="cbc999a7-273c-44a4-87b1-dd1743616a57" providerId="ADAL" clId="{0608322C-A7D1-4D17-8858-4B746D32B58E}" dt="2023-06-09T23:20:30.589" v="209" actId="2696"/>
        <pc:sldMkLst>
          <pc:docMk/>
          <pc:sldMk cId="3517581762" sldId="2630"/>
        </pc:sldMkLst>
      </pc:sldChg>
      <pc:sldChg chg="del">
        <pc:chgData name="Keyzers, Mya (ECY)" userId="cbc999a7-273c-44a4-87b1-dd1743616a57" providerId="ADAL" clId="{0608322C-A7D1-4D17-8858-4B746D32B58E}" dt="2023-06-09T23:25:22.871" v="447" actId="2696"/>
        <pc:sldMkLst>
          <pc:docMk/>
          <pc:sldMk cId="467413390" sldId="2145705636"/>
        </pc:sldMkLst>
      </pc:sldChg>
      <pc:sldChg chg="del">
        <pc:chgData name="Keyzers, Mya (ECY)" userId="cbc999a7-273c-44a4-87b1-dd1743616a57" providerId="ADAL" clId="{0608322C-A7D1-4D17-8858-4B746D32B58E}" dt="2023-06-09T23:25:22.871" v="447" actId="2696"/>
        <pc:sldMkLst>
          <pc:docMk/>
          <pc:sldMk cId="3546215177" sldId="2145705716"/>
        </pc:sldMkLst>
      </pc:sldChg>
      <pc:sldChg chg="del">
        <pc:chgData name="Keyzers, Mya (ECY)" userId="cbc999a7-273c-44a4-87b1-dd1743616a57" providerId="ADAL" clId="{0608322C-A7D1-4D17-8858-4B746D32B58E}" dt="2023-06-09T23:25:22.871" v="447" actId="2696"/>
        <pc:sldMkLst>
          <pc:docMk/>
          <pc:sldMk cId="142917766" sldId="2145705719"/>
        </pc:sldMkLst>
      </pc:sldChg>
      <pc:sldChg chg="del">
        <pc:chgData name="Keyzers, Mya (ECY)" userId="cbc999a7-273c-44a4-87b1-dd1743616a57" providerId="ADAL" clId="{0608322C-A7D1-4D17-8858-4B746D32B58E}" dt="2023-06-09T23:25:22.871" v="447" actId="2696"/>
        <pc:sldMkLst>
          <pc:docMk/>
          <pc:sldMk cId="2149455663" sldId="2145705769"/>
        </pc:sldMkLst>
      </pc:sldChg>
      <pc:sldChg chg="del">
        <pc:chgData name="Keyzers, Mya (ECY)" userId="cbc999a7-273c-44a4-87b1-dd1743616a57" providerId="ADAL" clId="{0608322C-A7D1-4D17-8858-4B746D32B58E}" dt="2023-06-09T23:25:22.871" v="447" actId="2696"/>
        <pc:sldMkLst>
          <pc:docMk/>
          <pc:sldMk cId="3372925794" sldId="2145705799"/>
        </pc:sldMkLst>
      </pc:sldChg>
      <pc:sldChg chg="del">
        <pc:chgData name="Keyzers, Mya (ECY)" userId="cbc999a7-273c-44a4-87b1-dd1743616a57" providerId="ADAL" clId="{0608322C-A7D1-4D17-8858-4B746D32B58E}" dt="2023-06-09T23:25:22.871" v="447" actId="2696"/>
        <pc:sldMkLst>
          <pc:docMk/>
          <pc:sldMk cId="1538798848" sldId="2145705802"/>
        </pc:sldMkLst>
      </pc:sldChg>
      <pc:sldChg chg="del">
        <pc:chgData name="Keyzers, Mya (ECY)" userId="cbc999a7-273c-44a4-87b1-dd1743616a57" providerId="ADAL" clId="{0608322C-A7D1-4D17-8858-4B746D32B58E}" dt="2023-06-09T23:25:22.871" v="447" actId="2696"/>
        <pc:sldMkLst>
          <pc:docMk/>
          <pc:sldMk cId="254015063" sldId="2145705803"/>
        </pc:sldMkLst>
      </pc:sldChg>
      <pc:sldChg chg="del">
        <pc:chgData name="Keyzers, Mya (ECY)" userId="cbc999a7-273c-44a4-87b1-dd1743616a57" providerId="ADAL" clId="{0608322C-A7D1-4D17-8858-4B746D32B58E}" dt="2023-06-09T23:25:22.871" v="447" actId="2696"/>
        <pc:sldMkLst>
          <pc:docMk/>
          <pc:sldMk cId="4145036747" sldId="2145705804"/>
        </pc:sldMkLst>
      </pc:sldChg>
      <pc:sldChg chg="del">
        <pc:chgData name="Keyzers, Mya (ECY)" userId="cbc999a7-273c-44a4-87b1-dd1743616a57" providerId="ADAL" clId="{0608322C-A7D1-4D17-8858-4B746D32B58E}" dt="2023-06-09T23:25:22.871" v="447" actId="2696"/>
        <pc:sldMkLst>
          <pc:docMk/>
          <pc:sldMk cId="605232551" sldId="2145705910"/>
        </pc:sldMkLst>
      </pc:sldChg>
      <pc:sldChg chg="del">
        <pc:chgData name="Keyzers, Mya (ECY)" userId="cbc999a7-273c-44a4-87b1-dd1743616a57" providerId="ADAL" clId="{0608322C-A7D1-4D17-8858-4B746D32B58E}" dt="2023-06-09T23:25:22.871" v="447" actId="2696"/>
        <pc:sldMkLst>
          <pc:docMk/>
          <pc:sldMk cId="2847169793" sldId="2145705916"/>
        </pc:sldMkLst>
      </pc:sldChg>
      <pc:sldChg chg="del">
        <pc:chgData name="Keyzers, Mya (ECY)" userId="cbc999a7-273c-44a4-87b1-dd1743616a57" providerId="ADAL" clId="{0608322C-A7D1-4D17-8858-4B746D32B58E}" dt="2023-06-09T23:25:22.871" v="447" actId="2696"/>
        <pc:sldMkLst>
          <pc:docMk/>
          <pc:sldMk cId="2289465895" sldId="2145705934"/>
        </pc:sldMkLst>
      </pc:sldChg>
      <pc:sldChg chg="del">
        <pc:chgData name="Keyzers, Mya (ECY)" userId="cbc999a7-273c-44a4-87b1-dd1743616a57" providerId="ADAL" clId="{0608322C-A7D1-4D17-8858-4B746D32B58E}" dt="2023-06-09T23:25:22.871" v="447" actId="2696"/>
        <pc:sldMkLst>
          <pc:docMk/>
          <pc:sldMk cId="2465085444" sldId="2145705935"/>
        </pc:sldMkLst>
      </pc:sldChg>
      <pc:sldChg chg="del">
        <pc:chgData name="Keyzers, Mya (ECY)" userId="cbc999a7-273c-44a4-87b1-dd1743616a57" providerId="ADAL" clId="{0608322C-A7D1-4D17-8858-4B746D32B58E}" dt="2023-06-09T23:20:52.874" v="211" actId="2696"/>
        <pc:sldMkLst>
          <pc:docMk/>
          <pc:sldMk cId="943035611" sldId="2145705936"/>
        </pc:sldMkLst>
      </pc:sldChg>
      <pc:sldChg chg="del">
        <pc:chgData name="Keyzers, Mya (ECY)" userId="cbc999a7-273c-44a4-87b1-dd1743616a57" providerId="ADAL" clId="{0608322C-A7D1-4D17-8858-4B746D32B58E}" dt="2023-06-09T23:20:52.874" v="211" actId="2696"/>
        <pc:sldMkLst>
          <pc:docMk/>
          <pc:sldMk cId="2299676783" sldId="2145705937"/>
        </pc:sldMkLst>
      </pc:sldChg>
      <pc:sldChg chg="del">
        <pc:chgData name="Keyzers, Mya (ECY)" userId="cbc999a7-273c-44a4-87b1-dd1743616a57" providerId="ADAL" clId="{0608322C-A7D1-4D17-8858-4B746D32B58E}" dt="2023-06-09T23:25:37.153" v="448" actId="2696"/>
        <pc:sldMkLst>
          <pc:docMk/>
          <pc:sldMk cId="0" sldId="2145705938"/>
        </pc:sldMkLst>
      </pc:sldChg>
      <pc:sldChg chg="del">
        <pc:chgData name="Keyzers, Mya (ECY)" userId="cbc999a7-273c-44a4-87b1-dd1743616a57" providerId="ADAL" clId="{0608322C-A7D1-4D17-8858-4B746D32B58E}" dt="2023-06-09T23:25:37.153" v="448" actId="2696"/>
        <pc:sldMkLst>
          <pc:docMk/>
          <pc:sldMk cId="0" sldId="2145705939"/>
        </pc:sldMkLst>
      </pc:sldChg>
      <pc:sldChg chg="del">
        <pc:chgData name="Keyzers, Mya (ECY)" userId="cbc999a7-273c-44a4-87b1-dd1743616a57" providerId="ADAL" clId="{0608322C-A7D1-4D17-8858-4B746D32B58E}" dt="2023-06-09T23:25:37.153" v="448" actId="2696"/>
        <pc:sldMkLst>
          <pc:docMk/>
          <pc:sldMk cId="0" sldId="2145705940"/>
        </pc:sldMkLst>
      </pc:sldChg>
      <pc:sldChg chg="del">
        <pc:chgData name="Keyzers, Mya (ECY)" userId="cbc999a7-273c-44a4-87b1-dd1743616a57" providerId="ADAL" clId="{0608322C-A7D1-4D17-8858-4B746D32B58E}" dt="2023-06-09T23:25:37.153" v="448" actId="2696"/>
        <pc:sldMkLst>
          <pc:docMk/>
          <pc:sldMk cId="0" sldId="2145705941"/>
        </pc:sldMkLst>
      </pc:sldChg>
      <pc:sldChg chg="del">
        <pc:chgData name="Keyzers, Mya (ECY)" userId="cbc999a7-273c-44a4-87b1-dd1743616a57" providerId="ADAL" clId="{0608322C-A7D1-4D17-8858-4B746D32B58E}" dt="2023-06-09T23:25:37.153" v="448" actId="2696"/>
        <pc:sldMkLst>
          <pc:docMk/>
          <pc:sldMk cId="0" sldId="2145705942"/>
        </pc:sldMkLst>
      </pc:sldChg>
      <pc:sldChg chg="del">
        <pc:chgData name="Keyzers, Mya (ECY)" userId="cbc999a7-273c-44a4-87b1-dd1743616a57" providerId="ADAL" clId="{0608322C-A7D1-4D17-8858-4B746D32B58E}" dt="2023-06-09T23:25:37.153" v="448" actId="2696"/>
        <pc:sldMkLst>
          <pc:docMk/>
          <pc:sldMk cId="0" sldId="2145705943"/>
        </pc:sldMkLst>
      </pc:sldChg>
      <pc:sldChg chg="del">
        <pc:chgData name="Keyzers, Mya (ECY)" userId="cbc999a7-273c-44a4-87b1-dd1743616a57" providerId="ADAL" clId="{0608322C-A7D1-4D17-8858-4B746D32B58E}" dt="2023-06-09T23:25:37.153" v="448" actId="2696"/>
        <pc:sldMkLst>
          <pc:docMk/>
          <pc:sldMk cId="0" sldId="2145705944"/>
        </pc:sldMkLst>
      </pc:sldChg>
      <pc:sldChg chg="del">
        <pc:chgData name="Keyzers, Mya (ECY)" userId="cbc999a7-273c-44a4-87b1-dd1743616a57" providerId="ADAL" clId="{0608322C-A7D1-4D17-8858-4B746D32B58E}" dt="2023-06-09T23:21:52.867" v="269" actId="2696"/>
        <pc:sldMkLst>
          <pc:docMk/>
          <pc:sldMk cId="181311414" sldId="2145705945"/>
        </pc:sldMkLst>
      </pc:sldChg>
      <pc:sldChg chg="del">
        <pc:chgData name="Keyzers, Mya (ECY)" userId="cbc999a7-273c-44a4-87b1-dd1743616a57" providerId="ADAL" clId="{0608322C-A7D1-4D17-8858-4B746D32B58E}" dt="2023-06-09T23:21:52.867" v="269" actId="2696"/>
        <pc:sldMkLst>
          <pc:docMk/>
          <pc:sldMk cId="787954474" sldId="2145705946"/>
        </pc:sldMkLst>
      </pc:sldChg>
      <pc:sldChg chg="del">
        <pc:chgData name="Keyzers, Mya (ECY)" userId="cbc999a7-273c-44a4-87b1-dd1743616a57" providerId="ADAL" clId="{0608322C-A7D1-4D17-8858-4B746D32B58E}" dt="2023-06-09T23:21:52.867" v="269" actId="2696"/>
        <pc:sldMkLst>
          <pc:docMk/>
          <pc:sldMk cId="2852154603" sldId="2145705947"/>
        </pc:sldMkLst>
      </pc:sldChg>
      <pc:sldChg chg="add del">
        <pc:chgData name="Keyzers, Mya (ECY)" userId="cbc999a7-273c-44a4-87b1-dd1743616a57" providerId="ADAL" clId="{0608322C-A7D1-4D17-8858-4B746D32B58E}" dt="2023-06-09T23:25:13.215" v="446" actId="2696"/>
        <pc:sldMkLst>
          <pc:docMk/>
          <pc:sldMk cId="3529641730" sldId="2145705949"/>
        </pc:sldMkLst>
      </pc:sldChg>
      <pc:sldMasterChg chg="delSldLayout">
        <pc:chgData name="Keyzers, Mya (ECY)" userId="cbc999a7-273c-44a4-87b1-dd1743616a57" providerId="ADAL" clId="{0608322C-A7D1-4D17-8858-4B746D32B58E}" dt="2023-06-09T23:21:03.774" v="212" actId="2696"/>
        <pc:sldMasterMkLst>
          <pc:docMk/>
          <pc:sldMasterMk cId="1685818814" sldId="2147483737"/>
        </pc:sldMasterMkLst>
        <pc:sldLayoutChg chg="del">
          <pc:chgData name="Keyzers, Mya (ECY)" userId="cbc999a7-273c-44a4-87b1-dd1743616a57" providerId="ADAL" clId="{0608322C-A7D1-4D17-8858-4B746D32B58E}" dt="2023-06-09T23:21:03.774" v="212" actId="2696"/>
          <pc:sldLayoutMkLst>
            <pc:docMk/>
            <pc:sldMasterMk cId="1685818814" sldId="2147483737"/>
            <pc:sldLayoutMk cId="1623421312" sldId="2147483769"/>
          </pc:sldLayoutMkLst>
        </pc:sldLayoutChg>
        <pc:sldLayoutChg chg="del">
          <pc:chgData name="Keyzers, Mya (ECY)" userId="cbc999a7-273c-44a4-87b1-dd1743616a57" providerId="ADAL" clId="{0608322C-A7D1-4D17-8858-4B746D32B58E}" dt="2023-06-09T23:20:52.874" v="211" actId="2696"/>
          <pc:sldLayoutMkLst>
            <pc:docMk/>
            <pc:sldMasterMk cId="1685818814" sldId="2147483737"/>
            <pc:sldLayoutMk cId="2088635168" sldId="2147483786"/>
          </pc:sldLayoutMkLst>
        </pc:sldLayoutChg>
      </pc:sldMasterChg>
      <pc:sldMasterChg chg="delSldLayout">
        <pc:chgData name="Keyzers, Mya (ECY)" userId="cbc999a7-273c-44a4-87b1-dd1743616a57" providerId="ADAL" clId="{0608322C-A7D1-4D17-8858-4B746D32B58E}" dt="2023-06-09T23:21:52.867" v="269" actId="2696"/>
        <pc:sldMasterMkLst>
          <pc:docMk/>
          <pc:sldMasterMk cId="3157887127" sldId="2147483770"/>
        </pc:sldMasterMkLst>
        <pc:sldLayoutChg chg="del">
          <pc:chgData name="Keyzers, Mya (ECY)" userId="cbc999a7-273c-44a4-87b1-dd1743616a57" providerId="ADAL" clId="{0608322C-A7D1-4D17-8858-4B746D32B58E}" dt="2023-06-09T23:21:52.867" v="269" actId="2696"/>
          <pc:sldLayoutMkLst>
            <pc:docMk/>
            <pc:sldMasterMk cId="3157887127" sldId="2147483770"/>
            <pc:sldLayoutMk cId="3433823682" sldId="2147483873"/>
          </pc:sldLayoutMkLst>
        </pc:sldLayoutChg>
      </pc:sldMasterChg>
      <pc:sldMasterChg chg="del delSldLayout">
        <pc:chgData name="Keyzers, Mya (ECY)" userId="cbc999a7-273c-44a4-87b1-dd1743616a57" providerId="ADAL" clId="{0608322C-A7D1-4D17-8858-4B746D32B58E}" dt="2023-06-09T23:20:52.874" v="211" actId="2696"/>
        <pc:sldMasterMkLst>
          <pc:docMk/>
          <pc:sldMasterMk cId="2479274403" sldId="2147483787"/>
        </pc:sldMasterMkLst>
        <pc:sldLayoutChg chg="del">
          <pc:chgData name="Keyzers, Mya (ECY)" userId="cbc999a7-273c-44a4-87b1-dd1743616a57" providerId="ADAL" clId="{0608322C-A7D1-4D17-8858-4B746D32B58E}" dt="2023-06-09T23:20:52.874" v="211" actId="2696"/>
          <pc:sldLayoutMkLst>
            <pc:docMk/>
            <pc:sldMasterMk cId="2479274403" sldId="2147483787"/>
            <pc:sldLayoutMk cId="2038435559" sldId="2147483788"/>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2960985503" sldId="2147483789"/>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2925836088" sldId="2147483790"/>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887902272" sldId="2147483791"/>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2393021569" sldId="2147483792"/>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1909327649" sldId="2147483793"/>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2221938660" sldId="2147483794"/>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2401651116" sldId="2147483795"/>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165447595" sldId="2147483796"/>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118116161" sldId="2147483797"/>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816746699" sldId="2147483798"/>
          </pc:sldLayoutMkLst>
        </pc:sldLayoutChg>
        <pc:sldLayoutChg chg="del">
          <pc:chgData name="Keyzers, Mya (ECY)" userId="cbc999a7-273c-44a4-87b1-dd1743616a57" providerId="ADAL" clId="{0608322C-A7D1-4D17-8858-4B746D32B58E}" dt="2023-06-09T23:20:52.874" v="211" actId="2696"/>
          <pc:sldLayoutMkLst>
            <pc:docMk/>
            <pc:sldMasterMk cId="2479274403" sldId="2147483787"/>
            <pc:sldLayoutMk cId="3157799154" sldId="2147483799"/>
          </pc:sldLayoutMkLst>
        </pc:sldLayoutChg>
      </pc:sldMasterChg>
      <pc:sldMasterChg chg="del delSldLayout">
        <pc:chgData name="Keyzers, Mya (ECY)" userId="cbc999a7-273c-44a4-87b1-dd1743616a57" providerId="ADAL" clId="{0608322C-A7D1-4D17-8858-4B746D32B58E}" dt="2023-06-09T23:25:22.871" v="447" actId="2696"/>
        <pc:sldMasterMkLst>
          <pc:docMk/>
          <pc:sldMasterMk cId="3001810286" sldId="2147483819"/>
        </pc:sldMasterMkLst>
        <pc:sldLayoutChg chg="del">
          <pc:chgData name="Keyzers, Mya (ECY)" userId="cbc999a7-273c-44a4-87b1-dd1743616a57" providerId="ADAL" clId="{0608322C-A7D1-4D17-8858-4B746D32B58E}" dt="2023-06-09T23:25:22.871" v="447" actId="2696"/>
          <pc:sldLayoutMkLst>
            <pc:docMk/>
            <pc:sldMasterMk cId="3001810286" sldId="2147483819"/>
            <pc:sldLayoutMk cId="2511609016" sldId="2147483820"/>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4245336182" sldId="2147483821"/>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3883668443" sldId="2147483822"/>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2222145664" sldId="2147483823"/>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332483212" sldId="2147483824"/>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1607658323" sldId="2147483825"/>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2650435153" sldId="2147483826"/>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3171829359" sldId="2147483827"/>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523268846" sldId="2147483828"/>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253515945" sldId="2147483829"/>
          </pc:sldLayoutMkLst>
        </pc:sldLayoutChg>
        <pc:sldLayoutChg chg="del">
          <pc:chgData name="Keyzers, Mya (ECY)" userId="cbc999a7-273c-44a4-87b1-dd1743616a57" providerId="ADAL" clId="{0608322C-A7D1-4D17-8858-4B746D32B58E}" dt="2023-06-09T23:25:22.871" v="447" actId="2696"/>
          <pc:sldLayoutMkLst>
            <pc:docMk/>
            <pc:sldMasterMk cId="3001810286" sldId="2147483819"/>
            <pc:sldLayoutMk cId="421109254" sldId="2147483830"/>
          </pc:sldLayoutMkLst>
        </pc:sldLayoutChg>
      </pc:sldMasterChg>
      <pc:sldMasterChg chg="del delSldLayout">
        <pc:chgData name="Keyzers, Mya (ECY)" userId="cbc999a7-273c-44a4-87b1-dd1743616a57" providerId="ADAL" clId="{0608322C-A7D1-4D17-8858-4B746D32B58E}" dt="2023-06-09T23:25:37.153" v="448" actId="2696"/>
        <pc:sldMasterMkLst>
          <pc:docMk/>
          <pc:sldMasterMk cId="3136564805" sldId="2147483831"/>
        </pc:sldMasterMkLst>
        <pc:sldLayoutChg chg="del">
          <pc:chgData name="Keyzers, Mya (ECY)" userId="cbc999a7-273c-44a4-87b1-dd1743616a57" providerId="ADAL" clId="{0608322C-A7D1-4D17-8858-4B746D32B58E}" dt="2023-06-09T23:25:37.153" v="448" actId="2696"/>
          <pc:sldLayoutMkLst>
            <pc:docMk/>
            <pc:sldMasterMk cId="3136564805" sldId="2147483831"/>
            <pc:sldLayoutMk cId="82388682" sldId="2147483832"/>
          </pc:sldLayoutMkLst>
        </pc:sldLayoutChg>
        <pc:sldLayoutChg chg="del">
          <pc:chgData name="Keyzers, Mya (ECY)" userId="cbc999a7-273c-44a4-87b1-dd1743616a57" providerId="ADAL" clId="{0608322C-A7D1-4D17-8858-4B746D32B58E}" dt="2023-06-09T23:25:37.153" v="448" actId="2696"/>
          <pc:sldLayoutMkLst>
            <pc:docMk/>
            <pc:sldMasterMk cId="3136564805" sldId="2147483831"/>
            <pc:sldLayoutMk cId="1072305818" sldId="2147483833"/>
          </pc:sldLayoutMkLst>
        </pc:sldLayoutChg>
        <pc:sldLayoutChg chg="del">
          <pc:chgData name="Keyzers, Mya (ECY)" userId="cbc999a7-273c-44a4-87b1-dd1743616a57" providerId="ADAL" clId="{0608322C-A7D1-4D17-8858-4B746D32B58E}" dt="2023-06-09T23:25:37.153" v="448" actId="2696"/>
          <pc:sldLayoutMkLst>
            <pc:docMk/>
            <pc:sldMasterMk cId="3136564805" sldId="2147483831"/>
            <pc:sldLayoutMk cId="2587531665" sldId="2147483834"/>
          </pc:sldLayoutMkLst>
        </pc:sldLayoutChg>
        <pc:sldLayoutChg chg="del">
          <pc:chgData name="Keyzers, Mya (ECY)" userId="cbc999a7-273c-44a4-87b1-dd1743616a57" providerId="ADAL" clId="{0608322C-A7D1-4D17-8858-4B746D32B58E}" dt="2023-06-09T23:25:37.153" v="448" actId="2696"/>
          <pc:sldLayoutMkLst>
            <pc:docMk/>
            <pc:sldMasterMk cId="3136564805" sldId="2147483831"/>
            <pc:sldLayoutMk cId="3914735636" sldId="2147483835"/>
          </pc:sldLayoutMkLst>
        </pc:sldLayoutChg>
        <pc:sldLayoutChg chg="del">
          <pc:chgData name="Keyzers, Mya (ECY)" userId="cbc999a7-273c-44a4-87b1-dd1743616a57" providerId="ADAL" clId="{0608322C-A7D1-4D17-8858-4B746D32B58E}" dt="2023-06-09T23:25:37.153" v="448" actId="2696"/>
          <pc:sldLayoutMkLst>
            <pc:docMk/>
            <pc:sldMasterMk cId="3136564805" sldId="2147483831"/>
            <pc:sldLayoutMk cId="402034700" sldId="2147483836"/>
          </pc:sldLayoutMkLst>
        </pc:sldLayoutChg>
      </pc:sldMasterChg>
      <pc:sldMasterChg chg="del delSldLayout">
        <pc:chgData name="Keyzers, Mya (ECY)" userId="cbc999a7-273c-44a4-87b1-dd1743616a57" providerId="ADAL" clId="{0608322C-A7D1-4D17-8858-4B746D32B58E}" dt="2023-06-09T23:25:37.153" v="448" actId="2696"/>
        <pc:sldMasterMkLst>
          <pc:docMk/>
          <pc:sldMasterMk cId="2072916760" sldId="2147483837"/>
        </pc:sldMasterMkLst>
        <pc:sldLayoutChg chg="del">
          <pc:chgData name="Keyzers, Mya (ECY)" userId="cbc999a7-273c-44a4-87b1-dd1743616a57" providerId="ADAL" clId="{0608322C-A7D1-4D17-8858-4B746D32B58E}" dt="2023-06-09T23:25:37.153" v="448" actId="2696"/>
          <pc:sldLayoutMkLst>
            <pc:docMk/>
            <pc:sldMasterMk cId="2072916760" sldId="2147483837"/>
            <pc:sldLayoutMk cId="1373317306" sldId="2147483838"/>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2812344047" sldId="2147483839"/>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3351962094" sldId="2147483840"/>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2253448678" sldId="2147483841"/>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1335248108" sldId="2147483842"/>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4188449348" sldId="2147483843"/>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4179648492" sldId="2147483844"/>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1594202437" sldId="2147483845"/>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3725475554" sldId="2147483846"/>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555071076" sldId="2147483847"/>
          </pc:sldLayoutMkLst>
        </pc:sldLayoutChg>
        <pc:sldLayoutChg chg="del">
          <pc:chgData name="Keyzers, Mya (ECY)" userId="cbc999a7-273c-44a4-87b1-dd1743616a57" providerId="ADAL" clId="{0608322C-A7D1-4D17-8858-4B746D32B58E}" dt="2023-06-09T23:25:37.153" v="448" actId="2696"/>
          <pc:sldLayoutMkLst>
            <pc:docMk/>
            <pc:sldMasterMk cId="2072916760" sldId="2147483837"/>
            <pc:sldLayoutMk cId="3779201595" sldId="2147483848"/>
          </pc:sldLayoutMkLst>
        </pc:sldLayoutChg>
      </pc:sldMasterChg>
      <pc:sldMasterChg chg="del delSldLayout">
        <pc:chgData name="Keyzers, Mya (ECY)" userId="cbc999a7-273c-44a4-87b1-dd1743616a57" providerId="ADAL" clId="{0608322C-A7D1-4D17-8858-4B746D32B58E}" dt="2023-06-09T23:25:37.153" v="448" actId="2696"/>
        <pc:sldMasterMkLst>
          <pc:docMk/>
          <pc:sldMasterMk cId="3434653081" sldId="2147483849"/>
        </pc:sldMasterMkLst>
        <pc:sldLayoutChg chg="del">
          <pc:chgData name="Keyzers, Mya (ECY)" userId="cbc999a7-273c-44a4-87b1-dd1743616a57" providerId="ADAL" clId="{0608322C-A7D1-4D17-8858-4B746D32B58E}" dt="2023-06-09T23:25:37.153" v="448" actId="2696"/>
          <pc:sldLayoutMkLst>
            <pc:docMk/>
            <pc:sldMasterMk cId="3434653081" sldId="2147483849"/>
            <pc:sldLayoutMk cId="2493861704" sldId="2147483850"/>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3541414755" sldId="2147483851"/>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2080258221" sldId="2147483852"/>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2614321720" sldId="2147483853"/>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71896136" sldId="2147483854"/>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952449871" sldId="2147483855"/>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1645340666" sldId="2147483856"/>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3788988014" sldId="2147483857"/>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4073933436" sldId="2147483858"/>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1025492076" sldId="2147483859"/>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2135531447" sldId="2147483860"/>
          </pc:sldLayoutMkLst>
        </pc:sldLayoutChg>
        <pc:sldLayoutChg chg="del">
          <pc:chgData name="Keyzers, Mya (ECY)" userId="cbc999a7-273c-44a4-87b1-dd1743616a57" providerId="ADAL" clId="{0608322C-A7D1-4D17-8858-4B746D32B58E}" dt="2023-06-09T23:25:37.153" v="448" actId="2696"/>
          <pc:sldLayoutMkLst>
            <pc:docMk/>
            <pc:sldMasterMk cId="3434653081" sldId="2147483849"/>
            <pc:sldLayoutMk cId="2027155844" sldId="2147483861"/>
          </pc:sldLayoutMkLst>
        </pc:sldLayoutChg>
      </pc:sldMasterChg>
      <pc:sldMasterChg chg="del delSldLayout">
        <pc:chgData name="Keyzers, Mya (ECY)" userId="cbc999a7-273c-44a4-87b1-dd1743616a57" providerId="ADAL" clId="{0608322C-A7D1-4D17-8858-4B746D32B58E}" dt="2023-06-09T23:25:37.153" v="448" actId="2696"/>
        <pc:sldMasterMkLst>
          <pc:docMk/>
          <pc:sldMasterMk cId="1115925255" sldId="2147483862"/>
        </pc:sldMasterMkLst>
        <pc:sldLayoutChg chg="del">
          <pc:chgData name="Keyzers, Mya (ECY)" userId="cbc999a7-273c-44a4-87b1-dd1743616a57" providerId="ADAL" clId="{0608322C-A7D1-4D17-8858-4B746D32B58E}" dt="2023-06-09T23:25:37.153" v="448" actId="2696"/>
          <pc:sldLayoutMkLst>
            <pc:docMk/>
            <pc:sldMasterMk cId="1115925255" sldId="2147483862"/>
            <pc:sldLayoutMk cId="3037215402" sldId="2147483863"/>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1813876048" sldId="2147483864"/>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2544813247" sldId="2147483865"/>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2813061419" sldId="2147483866"/>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2269965776" sldId="2147483867"/>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2697985712" sldId="2147483868"/>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2868314650" sldId="2147483869"/>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1180387340" sldId="2147483870"/>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3407886972" sldId="2147483871"/>
          </pc:sldLayoutMkLst>
        </pc:sldLayoutChg>
        <pc:sldLayoutChg chg="del">
          <pc:chgData name="Keyzers, Mya (ECY)" userId="cbc999a7-273c-44a4-87b1-dd1743616a57" providerId="ADAL" clId="{0608322C-A7D1-4D17-8858-4B746D32B58E}" dt="2023-06-09T23:25:37.153" v="448" actId="2696"/>
          <pc:sldLayoutMkLst>
            <pc:docMk/>
            <pc:sldMasterMk cId="1115925255" sldId="2147483862"/>
            <pc:sldLayoutMk cId="2255293164" sldId="2147483872"/>
          </pc:sldLayoutMkLst>
        </pc:sldLayoutChg>
      </pc:sldMasterChg>
      <pc:sldMasterChg chg="add del addSldLayout delSldLayout">
        <pc:chgData name="Keyzers, Mya (ECY)" userId="cbc999a7-273c-44a4-87b1-dd1743616a57" providerId="ADAL" clId="{0608322C-A7D1-4D17-8858-4B746D32B58E}" dt="2023-06-09T23:25:13.215" v="446" actId="2696"/>
        <pc:sldMasterMkLst>
          <pc:docMk/>
          <pc:sldMasterMk cId="1576021555" sldId="2147483874"/>
        </pc:sldMasterMkLst>
        <pc:sldLayoutChg chg="add del">
          <pc:chgData name="Keyzers, Mya (ECY)" userId="cbc999a7-273c-44a4-87b1-dd1743616a57" providerId="ADAL" clId="{0608322C-A7D1-4D17-8858-4B746D32B58E}" dt="2023-06-09T23:25:13.215" v="446" actId="2696"/>
          <pc:sldLayoutMkLst>
            <pc:docMk/>
            <pc:sldMasterMk cId="1576021555" sldId="2147483874"/>
            <pc:sldLayoutMk cId="1932947769" sldId="2147483875"/>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2939280371" sldId="2147483876"/>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2120932433" sldId="2147483877"/>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4082063105" sldId="2147483878"/>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2459192644" sldId="2147483879"/>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2782909162" sldId="2147483880"/>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3616656359" sldId="2147483881"/>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4252932404" sldId="2147483882"/>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167252458" sldId="2147483883"/>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3848199359" sldId="2147483884"/>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4038761791" sldId="2147483885"/>
          </pc:sldLayoutMkLst>
        </pc:sldLayoutChg>
        <pc:sldLayoutChg chg="add del">
          <pc:chgData name="Keyzers, Mya (ECY)" userId="cbc999a7-273c-44a4-87b1-dd1743616a57" providerId="ADAL" clId="{0608322C-A7D1-4D17-8858-4B746D32B58E}" dt="2023-06-09T23:25:13.215" v="446" actId="2696"/>
          <pc:sldLayoutMkLst>
            <pc:docMk/>
            <pc:sldMasterMk cId="1576021555" sldId="2147483874"/>
            <pc:sldLayoutMk cId="2218333266" sldId="2147483886"/>
          </pc:sldLayoutMkLst>
        </pc:sldLayoutChg>
      </pc:sldMasterChg>
      <pc:sldMasterChg chg="add del addSldLayout delSldLayout">
        <pc:chgData name="Keyzers, Mya (ECY)" userId="cbc999a7-273c-44a4-87b1-dd1743616a57" providerId="ADAL" clId="{0608322C-A7D1-4D17-8858-4B746D32B58E}" dt="2023-06-09T23:25:13.215" v="446" actId="2696"/>
        <pc:sldMasterMkLst>
          <pc:docMk/>
          <pc:sldMasterMk cId="1521024578" sldId="2147483887"/>
        </pc:sldMasterMkLst>
        <pc:sldLayoutChg chg="add del">
          <pc:chgData name="Keyzers, Mya (ECY)" userId="cbc999a7-273c-44a4-87b1-dd1743616a57" providerId="ADAL" clId="{0608322C-A7D1-4D17-8858-4B746D32B58E}" dt="2023-06-09T23:25:13.215" v="446" actId="2696"/>
          <pc:sldLayoutMkLst>
            <pc:docMk/>
            <pc:sldMasterMk cId="1521024578" sldId="2147483887"/>
            <pc:sldLayoutMk cId="3915384611" sldId="2147483888"/>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155898592" sldId="2147483889"/>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768189781" sldId="2147483890"/>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282575534" sldId="2147483891"/>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940338306" sldId="2147483892"/>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909241739" sldId="2147483893"/>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710021543" sldId="2147483894"/>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701464319" sldId="2147483895"/>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113072887" sldId="2147483896"/>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875435253" sldId="2147483897"/>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315972887" sldId="2147483898"/>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599784936" sldId="2147483899"/>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932069550" sldId="2147483900"/>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115548832" sldId="2147483901"/>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804820409" sldId="2147483902"/>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587403318" sldId="2147483903"/>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98779143" sldId="2147483904"/>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346583989" sldId="2147483905"/>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529798473" sldId="2147483906"/>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400640706" sldId="2147483907"/>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21551746" sldId="2147483908"/>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644139151" sldId="2147483909"/>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4223814191" sldId="2147483910"/>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422716145" sldId="2147483911"/>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162105317" sldId="2147483912"/>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056523366" sldId="2147483913"/>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808518491" sldId="2147483914"/>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54342167" sldId="2147483915"/>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674542596" sldId="2147483916"/>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967114827" sldId="2147483917"/>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226157499" sldId="2147483918"/>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198274039" sldId="2147483919"/>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772590991" sldId="2147483920"/>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998435163" sldId="2147483921"/>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641375251" sldId="2147483922"/>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584778735" sldId="2147483923"/>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4162732585" sldId="2147483924"/>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384898441" sldId="2147483925"/>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868504182" sldId="2147483926"/>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401129538" sldId="2147483927"/>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787196723" sldId="2147483928"/>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867925368" sldId="2147483929"/>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96049181" sldId="2147483930"/>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7725632" sldId="2147483931"/>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60118124" sldId="2147483932"/>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3842814672" sldId="2147483933"/>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405208348" sldId="2147483934"/>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385678333" sldId="2147483935"/>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315885332" sldId="2147483936"/>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631502162" sldId="2147483937"/>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643779579" sldId="2147483938"/>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2041828566" sldId="2147483939"/>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735160924" sldId="2147483940"/>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4287489117" sldId="2147483941"/>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900753110" sldId="2147483942"/>
          </pc:sldLayoutMkLst>
        </pc:sldLayoutChg>
        <pc:sldLayoutChg chg="add del">
          <pc:chgData name="Keyzers, Mya (ECY)" userId="cbc999a7-273c-44a4-87b1-dd1743616a57" providerId="ADAL" clId="{0608322C-A7D1-4D17-8858-4B746D32B58E}" dt="2023-06-09T23:25:13.215" v="446" actId="2696"/>
          <pc:sldLayoutMkLst>
            <pc:docMk/>
            <pc:sldMasterMk cId="1521024578" sldId="2147483887"/>
            <pc:sldLayoutMk cId="1861870603" sldId="2147483943"/>
          </pc:sldLayoutMkLst>
        </pc:sldLayoutChg>
      </pc:sldMasterChg>
      <pc:sldMasterChg chg="del delSldLayout">
        <pc:chgData name="Keyzers, Mya (ECY)" userId="cbc999a7-273c-44a4-87b1-dd1743616a57" providerId="ADAL" clId="{0608322C-A7D1-4D17-8858-4B746D32B58E}" dt="2023-06-09T23:20:30.589" v="209" actId="2696"/>
        <pc:sldMasterMkLst>
          <pc:docMk/>
          <pc:sldMasterMk cId="1530904988" sldId="2147483944"/>
        </pc:sldMasterMkLst>
        <pc:sldLayoutChg chg="del">
          <pc:chgData name="Keyzers, Mya (ECY)" userId="cbc999a7-273c-44a4-87b1-dd1743616a57" providerId="ADAL" clId="{0608322C-A7D1-4D17-8858-4B746D32B58E}" dt="2023-06-09T23:20:30.589" v="209" actId="2696"/>
          <pc:sldLayoutMkLst>
            <pc:docMk/>
            <pc:sldMasterMk cId="1530904988" sldId="2147483944"/>
            <pc:sldLayoutMk cId="904187630" sldId="2147483945"/>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2966191255" sldId="2147483946"/>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969777127" sldId="2147483947"/>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2737966490" sldId="2147483948"/>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185185450" sldId="2147483949"/>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3697807505" sldId="2147483950"/>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3721428390" sldId="2147483951"/>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3172606147" sldId="2147483952"/>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2691768751" sldId="2147483953"/>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1340273902" sldId="2147483954"/>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79786639" sldId="2147483955"/>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1131897420" sldId="2147483956"/>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1705643014" sldId="2147483957"/>
          </pc:sldLayoutMkLst>
        </pc:sldLayoutChg>
        <pc:sldLayoutChg chg="del">
          <pc:chgData name="Keyzers, Mya (ECY)" userId="cbc999a7-273c-44a4-87b1-dd1743616a57" providerId="ADAL" clId="{0608322C-A7D1-4D17-8858-4B746D32B58E}" dt="2023-06-09T23:20:30.589" v="209" actId="2696"/>
          <pc:sldLayoutMkLst>
            <pc:docMk/>
            <pc:sldMasterMk cId="1530904988" sldId="2147483944"/>
            <pc:sldLayoutMk cId="3730560123" sldId="2147483958"/>
          </pc:sldLayoutMkLst>
        </pc:sldLayoutChg>
      </pc:sldMasterChg>
    </pc:docChg>
  </pc:docChgLst>
</pc:chgInfo>
</file>

<file path=ppt/diagrams/_rels/data6.xml.rels><?xml version="1.0" encoding="UTF-8" standalone="yes"?>
<Relationships xmlns="http://schemas.openxmlformats.org/package/2006/relationships"><Relationship Id="rId1" Type="http://schemas.openxmlformats.org/officeDocument/2006/relationships/hyperlink" Target="https://apps.ecology.wa.gov/publications/SummaryPages/2307011.html" TargetMode="External"/></Relationships>
</file>

<file path=ppt/diagrams/_rels/drawing6.xml.rels><?xml version="1.0" encoding="UTF-8" standalone="yes"?>
<Relationships xmlns="http://schemas.openxmlformats.org/package/2006/relationships"><Relationship Id="rId1" Type="http://schemas.openxmlformats.org/officeDocument/2006/relationships/hyperlink" Target="https://apps.ecology.wa.gov/publications/SummaryPages/2307011.html"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AFCA68-006C-4153-BFA8-F2FF891B57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6D4AFFE-9F24-4038-97DD-BCC3D9F29D01}">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Natalie Caulkins</a:t>
          </a:r>
          <a:endParaRPr lang="en-US" sz="2200" dirty="0">
            <a:solidFill>
              <a:schemeClr val="tx1"/>
            </a:solidFill>
            <a:latin typeface="+mn-lt"/>
            <a:cs typeface="Calibri Light" panose="020F0302020204030204" pitchFamily="34" charset="0"/>
          </a:endParaRPr>
        </a:p>
      </dgm:t>
    </dgm:pt>
    <dgm:pt modelId="{60962BC0-6954-43D1-86E5-07E53B4BDB70}" type="parTrans" cxnId="{6863137D-0F3D-4840-9313-1A37ADD0785A}">
      <dgm:prSet/>
      <dgm:spPr/>
      <dgm:t>
        <a:bodyPr/>
        <a:lstStyle/>
        <a:p>
          <a:endParaRPr lang="en-US" sz="4400">
            <a:solidFill>
              <a:schemeClr val="tx1"/>
            </a:solidFill>
          </a:endParaRPr>
        </a:p>
      </dgm:t>
    </dgm:pt>
    <dgm:pt modelId="{AE2A2E6A-7E17-4C62-9428-9B850713E096}" type="sibTrans" cxnId="{6863137D-0F3D-4840-9313-1A37ADD0785A}">
      <dgm:prSet/>
      <dgm:spPr/>
      <dgm:t>
        <a:bodyPr/>
        <a:lstStyle/>
        <a:p>
          <a:endParaRPr lang="en-US" sz="4400">
            <a:solidFill>
              <a:schemeClr val="tx1"/>
            </a:solidFill>
          </a:endParaRPr>
        </a:p>
      </dgm:t>
    </dgm:pt>
    <dgm:pt modelId="{D55B4F42-3A90-4A84-8A3B-77858175780C}">
      <dgm:prSet phldrT="[Text]" custT="1"/>
      <dgm:spPr/>
      <dgm:t>
        <a:bodyPr/>
        <a:lstStyle/>
        <a:p>
          <a:r>
            <a:rPr lang="en-US" sz="2200" dirty="0">
              <a:solidFill>
                <a:schemeClr val="tx1"/>
              </a:solidFill>
              <a:latin typeface="+mn-lt"/>
            </a:rPr>
            <a:t>Corinne Drennan</a:t>
          </a:r>
          <a:endParaRPr lang="en-US" sz="2200" b="0" dirty="0">
            <a:solidFill>
              <a:schemeClr val="tx1"/>
            </a:solidFill>
            <a:latin typeface="+mn-lt"/>
          </a:endParaRPr>
        </a:p>
      </dgm:t>
    </dgm:pt>
    <dgm:pt modelId="{8B15E4D0-7706-46F0-8012-FCC902C1F134}" type="parTrans" cxnId="{278DF3F8-972E-40DD-9AA5-07F089B6A254}">
      <dgm:prSet/>
      <dgm:spPr/>
      <dgm:t>
        <a:bodyPr/>
        <a:lstStyle/>
        <a:p>
          <a:endParaRPr lang="en-US" sz="4400">
            <a:solidFill>
              <a:schemeClr val="tx1"/>
            </a:solidFill>
          </a:endParaRPr>
        </a:p>
      </dgm:t>
    </dgm:pt>
    <dgm:pt modelId="{E01FB211-1FEA-4596-BF17-817DBF389968}" type="sibTrans" cxnId="{278DF3F8-972E-40DD-9AA5-07F089B6A254}">
      <dgm:prSet/>
      <dgm:spPr/>
      <dgm:t>
        <a:bodyPr/>
        <a:lstStyle/>
        <a:p>
          <a:endParaRPr lang="en-US" sz="4400">
            <a:solidFill>
              <a:schemeClr val="tx1"/>
            </a:solidFill>
          </a:endParaRPr>
        </a:p>
      </dgm:t>
    </dgm:pt>
    <dgm:pt modelId="{9EDEA61C-9EB8-466C-A70B-1EB377ECE185}">
      <dgm:prSet phldrT="[Text]" custT="1"/>
      <dgm:spPr/>
      <dgm:t>
        <a:bodyPr/>
        <a:lstStyle/>
        <a:p>
          <a:r>
            <a:rPr lang="en-US" sz="2200" dirty="0">
              <a:solidFill>
                <a:schemeClr val="tx1"/>
              </a:solidFill>
              <a:latin typeface="+mn-lt"/>
            </a:rPr>
            <a:t>Karl Englund</a:t>
          </a:r>
        </a:p>
      </dgm:t>
    </dgm:pt>
    <dgm:pt modelId="{204F14B1-A1C3-4D4D-BB87-10796766B61C}" type="parTrans" cxnId="{BBA58E55-71A9-4C6A-92E1-B5A474EB7244}">
      <dgm:prSet/>
      <dgm:spPr/>
      <dgm:t>
        <a:bodyPr/>
        <a:lstStyle/>
        <a:p>
          <a:endParaRPr lang="en-US" sz="4400">
            <a:solidFill>
              <a:schemeClr val="tx1"/>
            </a:solidFill>
          </a:endParaRPr>
        </a:p>
      </dgm:t>
    </dgm:pt>
    <dgm:pt modelId="{DF5555A8-83E2-49E7-A11C-F68BECEDC9D4}" type="sibTrans" cxnId="{BBA58E55-71A9-4C6A-92E1-B5A474EB7244}">
      <dgm:prSet/>
      <dgm:spPr/>
      <dgm:t>
        <a:bodyPr/>
        <a:lstStyle/>
        <a:p>
          <a:endParaRPr lang="en-US" sz="4400">
            <a:solidFill>
              <a:schemeClr val="tx1"/>
            </a:solidFill>
          </a:endParaRPr>
        </a:p>
      </dgm:t>
    </dgm:pt>
    <dgm:pt modelId="{FBA257D5-4978-44F7-92C5-E82B38067188}">
      <dgm:prSet phldrT="[Text]" custT="1"/>
      <dgm:spPr/>
      <dgm:t>
        <a:bodyPr/>
        <a:lstStyle/>
        <a:p>
          <a:r>
            <a:rPr lang="en-US" sz="2200" dirty="0">
              <a:solidFill>
                <a:schemeClr val="tx1"/>
              </a:solidFill>
              <a:latin typeface="+mn-lt"/>
              <a:cs typeface="Calibri Light" panose="020F0302020204030204" pitchFamily="34" charset="0"/>
            </a:rPr>
            <a:t>Kyla Fisher</a:t>
          </a:r>
        </a:p>
      </dgm:t>
    </dgm:pt>
    <dgm:pt modelId="{589B2D10-591B-4355-B11C-4C8FE8F39739}" type="parTrans" cxnId="{39670FA0-AFDA-4F74-B38D-05A8F3C80D41}">
      <dgm:prSet/>
      <dgm:spPr/>
      <dgm:t>
        <a:bodyPr/>
        <a:lstStyle/>
        <a:p>
          <a:endParaRPr lang="en-US" sz="4400">
            <a:solidFill>
              <a:schemeClr val="tx1"/>
            </a:solidFill>
          </a:endParaRPr>
        </a:p>
      </dgm:t>
    </dgm:pt>
    <dgm:pt modelId="{08BBC873-7362-43A6-A4B4-73934B80B23D}" type="sibTrans" cxnId="{39670FA0-AFDA-4F74-B38D-05A8F3C80D41}">
      <dgm:prSet/>
      <dgm:spPr/>
      <dgm:t>
        <a:bodyPr/>
        <a:lstStyle/>
        <a:p>
          <a:endParaRPr lang="en-US" sz="4400">
            <a:solidFill>
              <a:schemeClr val="tx1"/>
            </a:solidFill>
          </a:endParaRPr>
        </a:p>
      </dgm:t>
    </dgm:pt>
    <dgm:pt modelId="{C8BD1103-C600-43F4-857E-E33087F34CED}">
      <dgm:prSet phldrT="[Text]" custT="1"/>
      <dgm:spPr/>
      <dgm:t>
        <a:bodyPr/>
        <a:lstStyle/>
        <a:p>
          <a:r>
            <a:rPr lang="en-US" sz="2200" dirty="0">
              <a:solidFill>
                <a:schemeClr val="tx1"/>
              </a:solidFill>
              <a:latin typeface="+mn-lt"/>
              <a:cs typeface="Calibri Light" panose="020F0302020204030204" pitchFamily="34" charset="0"/>
            </a:rPr>
            <a:t>Allen Langdon</a:t>
          </a:r>
        </a:p>
      </dgm:t>
    </dgm:pt>
    <dgm:pt modelId="{39FBCF3E-3E52-4555-99B3-FE0953E0B2EB}" type="parTrans" cxnId="{22F25E4C-2804-4E92-A232-185177322A7E}">
      <dgm:prSet/>
      <dgm:spPr/>
      <dgm:t>
        <a:bodyPr/>
        <a:lstStyle/>
        <a:p>
          <a:endParaRPr lang="en-US" sz="4400">
            <a:solidFill>
              <a:schemeClr val="tx1"/>
            </a:solidFill>
          </a:endParaRPr>
        </a:p>
      </dgm:t>
    </dgm:pt>
    <dgm:pt modelId="{35AE2B53-59EC-48A8-B525-D97CD74F513A}" type="sibTrans" cxnId="{22F25E4C-2804-4E92-A232-185177322A7E}">
      <dgm:prSet/>
      <dgm:spPr/>
      <dgm:t>
        <a:bodyPr/>
        <a:lstStyle/>
        <a:p>
          <a:endParaRPr lang="en-US" sz="4400">
            <a:solidFill>
              <a:schemeClr val="tx1"/>
            </a:solidFill>
          </a:endParaRPr>
        </a:p>
      </dgm:t>
    </dgm:pt>
    <dgm:pt modelId="{959F28CF-AB53-4626-8FDA-B28C9CAD13B9}">
      <dgm:prSet phldrT="[Text]" custT="1"/>
      <dgm:spPr/>
      <dgm:t>
        <a:bodyPr/>
        <a:lstStyle/>
        <a:p>
          <a:r>
            <a:rPr lang="en-US" sz="2200" dirty="0">
              <a:solidFill>
                <a:schemeClr val="tx1"/>
              </a:solidFill>
              <a:latin typeface="+mn-lt"/>
              <a:cs typeface="Calibri Light" panose="020F0302020204030204" pitchFamily="34" charset="0"/>
            </a:rPr>
            <a:t>Kris Major</a:t>
          </a:r>
        </a:p>
      </dgm:t>
    </dgm:pt>
    <dgm:pt modelId="{ADC5E494-BA32-4794-9DFF-4C48915B825E}" type="parTrans" cxnId="{0DFEDA7F-4C60-4556-AD24-D01C2A7DD8D1}">
      <dgm:prSet/>
      <dgm:spPr/>
      <dgm:t>
        <a:bodyPr/>
        <a:lstStyle/>
        <a:p>
          <a:endParaRPr lang="en-US"/>
        </a:p>
      </dgm:t>
    </dgm:pt>
    <dgm:pt modelId="{37CA2FE8-83F9-4934-B9C7-D464FAD3226D}" type="sibTrans" cxnId="{0DFEDA7F-4C60-4556-AD24-D01C2A7DD8D1}">
      <dgm:prSet/>
      <dgm:spPr/>
      <dgm:t>
        <a:bodyPr/>
        <a:lstStyle/>
        <a:p>
          <a:endParaRPr lang="en-US"/>
        </a:p>
      </dgm:t>
    </dgm:pt>
    <dgm:pt modelId="{9AB8E449-BD7A-4DD3-8EB5-DACCFE0BE81F}" type="pres">
      <dgm:prSet presAssocID="{09AFCA68-006C-4153-BFA8-F2FF891B576E}" presName="vert0" presStyleCnt="0">
        <dgm:presLayoutVars>
          <dgm:dir/>
          <dgm:animOne val="branch"/>
          <dgm:animLvl val="lvl"/>
        </dgm:presLayoutVars>
      </dgm:prSet>
      <dgm:spPr/>
    </dgm:pt>
    <dgm:pt modelId="{2EACB44B-6811-422D-9FCE-73F0E14A2C9D}" type="pres">
      <dgm:prSet presAssocID="{F6D4AFFE-9F24-4038-97DD-BCC3D9F29D01}" presName="thickLine" presStyleLbl="alignNode1" presStyleIdx="0" presStyleCnt="6"/>
      <dgm:spPr/>
    </dgm:pt>
    <dgm:pt modelId="{38953266-1CA1-433E-BBF5-86CEB7A0BEB6}" type="pres">
      <dgm:prSet presAssocID="{F6D4AFFE-9F24-4038-97DD-BCC3D9F29D01}" presName="horz1" presStyleCnt="0"/>
      <dgm:spPr/>
    </dgm:pt>
    <dgm:pt modelId="{D85EEAE6-280A-4503-90EC-B8BCB7431D29}" type="pres">
      <dgm:prSet presAssocID="{F6D4AFFE-9F24-4038-97DD-BCC3D9F29D01}" presName="tx1" presStyleLbl="revTx" presStyleIdx="0" presStyleCnt="6"/>
      <dgm:spPr/>
    </dgm:pt>
    <dgm:pt modelId="{3AF3A08E-5B7D-4712-8F7D-9836877CBD84}" type="pres">
      <dgm:prSet presAssocID="{F6D4AFFE-9F24-4038-97DD-BCC3D9F29D01}" presName="vert1" presStyleCnt="0"/>
      <dgm:spPr/>
    </dgm:pt>
    <dgm:pt modelId="{C10C57A3-6826-4FF7-A5C9-B6621D6C82C0}" type="pres">
      <dgm:prSet presAssocID="{D55B4F42-3A90-4A84-8A3B-77858175780C}" presName="thickLine" presStyleLbl="alignNode1" presStyleIdx="1" presStyleCnt="6" custLinFactNeighborY="0"/>
      <dgm:spPr/>
    </dgm:pt>
    <dgm:pt modelId="{E7F51579-71F2-496C-B95A-C5D3C4AB9014}" type="pres">
      <dgm:prSet presAssocID="{D55B4F42-3A90-4A84-8A3B-77858175780C}" presName="horz1" presStyleCnt="0"/>
      <dgm:spPr/>
    </dgm:pt>
    <dgm:pt modelId="{62AB2648-9149-47C1-A119-DB50E7112704}" type="pres">
      <dgm:prSet presAssocID="{D55B4F42-3A90-4A84-8A3B-77858175780C}" presName="tx1" presStyleLbl="revTx" presStyleIdx="1" presStyleCnt="6"/>
      <dgm:spPr/>
    </dgm:pt>
    <dgm:pt modelId="{7CA98BA1-CCE2-44ED-9DCE-A7BE17209CDD}" type="pres">
      <dgm:prSet presAssocID="{D55B4F42-3A90-4A84-8A3B-77858175780C}" presName="vert1" presStyleCnt="0"/>
      <dgm:spPr/>
    </dgm:pt>
    <dgm:pt modelId="{3814C6E8-334D-4F51-9E40-F1D49D7A6882}" type="pres">
      <dgm:prSet presAssocID="{9EDEA61C-9EB8-466C-A70B-1EB377ECE185}" presName="thickLine" presStyleLbl="alignNode1" presStyleIdx="2" presStyleCnt="6"/>
      <dgm:spPr/>
    </dgm:pt>
    <dgm:pt modelId="{F0369B75-6FF1-49A1-9FEA-4FB789046C0A}" type="pres">
      <dgm:prSet presAssocID="{9EDEA61C-9EB8-466C-A70B-1EB377ECE185}" presName="horz1" presStyleCnt="0"/>
      <dgm:spPr/>
    </dgm:pt>
    <dgm:pt modelId="{DD40E0D6-35BF-4946-9D4B-43CE41636B8E}" type="pres">
      <dgm:prSet presAssocID="{9EDEA61C-9EB8-466C-A70B-1EB377ECE185}" presName="tx1" presStyleLbl="revTx" presStyleIdx="2" presStyleCnt="6"/>
      <dgm:spPr/>
    </dgm:pt>
    <dgm:pt modelId="{066AEE05-4A22-4276-BD2F-BAF89AB6A540}" type="pres">
      <dgm:prSet presAssocID="{9EDEA61C-9EB8-466C-A70B-1EB377ECE185}" presName="vert1" presStyleCnt="0"/>
      <dgm:spPr/>
    </dgm:pt>
    <dgm:pt modelId="{E8AE5F17-5C23-4911-AE56-70EBBCC7F072}" type="pres">
      <dgm:prSet presAssocID="{FBA257D5-4978-44F7-92C5-E82B38067188}" presName="thickLine" presStyleLbl="alignNode1" presStyleIdx="3" presStyleCnt="6"/>
      <dgm:spPr/>
    </dgm:pt>
    <dgm:pt modelId="{CA63D9A3-581D-4D57-83C6-A7CA77244668}" type="pres">
      <dgm:prSet presAssocID="{FBA257D5-4978-44F7-92C5-E82B38067188}" presName="horz1" presStyleCnt="0"/>
      <dgm:spPr/>
    </dgm:pt>
    <dgm:pt modelId="{25025A8D-2EA7-4A0F-A765-5EA44C4508E2}" type="pres">
      <dgm:prSet presAssocID="{FBA257D5-4978-44F7-92C5-E82B38067188}" presName="tx1" presStyleLbl="revTx" presStyleIdx="3" presStyleCnt="6"/>
      <dgm:spPr/>
    </dgm:pt>
    <dgm:pt modelId="{6E81105F-22CA-47F0-9316-82EFD9B69826}" type="pres">
      <dgm:prSet presAssocID="{FBA257D5-4978-44F7-92C5-E82B38067188}" presName="vert1" presStyleCnt="0"/>
      <dgm:spPr/>
    </dgm:pt>
    <dgm:pt modelId="{1BEF81AA-64FB-4B3D-B53A-9433AE60BC62}" type="pres">
      <dgm:prSet presAssocID="{C8BD1103-C600-43F4-857E-E33087F34CED}" presName="thickLine" presStyleLbl="alignNode1" presStyleIdx="4" presStyleCnt="6"/>
      <dgm:spPr/>
    </dgm:pt>
    <dgm:pt modelId="{6B30405B-9277-4A18-A43B-C79AA3DCA2D2}" type="pres">
      <dgm:prSet presAssocID="{C8BD1103-C600-43F4-857E-E33087F34CED}" presName="horz1" presStyleCnt="0"/>
      <dgm:spPr/>
    </dgm:pt>
    <dgm:pt modelId="{B7E493F6-5229-4E87-99AD-B39149FA1007}" type="pres">
      <dgm:prSet presAssocID="{C8BD1103-C600-43F4-857E-E33087F34CED}" presName="tx1" presStyleLbl="revTx" presStyleIdx="4" presStyleCnt="6"/>
      <dgm:spPr/>
    </dgm:pt>
    <dgm:pt modelId="{5F85375A-2924-410F-8B4E-AD71FE8BCA9D}" type="pres">
      <dgm:prSet presAssocID="{C8BD1103-C600-43F4-857E-E33087F34CED}" presName="vert1" presStyleCnt="0"/>
      <dgm:spPr/>
    </dgm:pt>
    <dgm:pt modelId="{987F76AF-831F-4B9B-B85C-5E2D7DE8B464}" type="pres">
      <dgm:prSet presAssocID="{959F28CF-AB53-4626-8FDA-B28C9CAD13B9}" presName="thickLine" presStyleLbl="alignNode1" presStyleIdx="5" presStyleCnt="6"/>
      <dgm:spPr/>
    </dgm:pt>
    <dgm:pt modelId="{A34C3609-379D-46A5-8D8B-046059DEF006}" type="pres">
      <dgm:prSet presAssocID="{959F28CF-AB53-4626-8FDA-B28C9CAD13B9}" presName="horz1" presStyleCnt="0"/>
      <dgm:spPr/>
    </dgm:pt>
    <dgm:pt modelId="{77484242-6CCE-4373-97B3-C9D888D85889}" type="pres">
      <dgm:prSet presAssocID="{959F28CF-AB53-4626-8FDA-B28C9CAD13B9}" presName="tx1" presStyleLbl="revTx" presStyleIdx="5" presStyleCnt="6"/>
      <dgm:spPr/>
    </dgm:pt>
    <dgm:pt modelId="{E6100FF6-34FF-4313-8075-E957EF078A53}" type="pres">
      <dgm:prSet presAssocID="{959F28CF-AB53-4626-8FDA-B28C9CAD13B9}" presName="vert1" presStyleCnt="0"/>
      <dgm:spPr/>
    </dgm:pt>
  </dgm:ptLst>
  <dgm:cxnLst>
    <dgm:cxn modelId="{4B61A50C-1AB0-478C-BA4F-D341258FE7B2}" type="presOf" srcId="{D55B4F42-3A90-4A84-8A3B-77858175780C}" destId="{62AB2648-9149-47C1-A119-DB50E7112704}" srcOrd="0" destOrd="0" presId="urn:microsoft.com/office/officeart/2008/layout/LinedList"/>
    <dgm:cxn modelId="{AC692222-BD44-4E92-A278-630EEE666967}" type="presOf" srcId="{F6D4AFFE-9F24-4038-97DD-BCC3D9F29D01}" destId="{D85EEAE6-280A-4503-90EC-B8BCB7431D29}" srcOrd="0" destOrd="0" presId="urn:microsoft.com/office/officeart/2008/layout/LinedList"/>
    <dgm:cxn modelId="{22F25E4C-2804-4E92-A232-185177322A7E}" srcId="{09AFCA68-006C-4153-BFA8-F2FF891B576E}" destId="{C8BD1103-C600-43F4-857E-E33087F34CED}" srcOrd="4" destOrd="0" parTransId="{39FBCF3E-3E52-4555-99B3-FE0953E0B2EB}" sibTransId="{35AE2B53-59EC-48A8-B525-D97CD74F513A}"/>
    <dgm:cxn modelId="{60A1C471-DABB-4FDD-90F2-FD2C2F92523C}" type="presOf" srcId="{959F28CF-AB53-4626-8FDA-B28C9CAD13B9}" destId="{77484242-6CCE-4373-97B3-C9D888D85889}" srcOrd="0" destOrd="0" presId="urn:microsoft.com/office/officeart/2008/layout/LinedList"/>
    <dgm:cxn modelId="{BBA58E55-71A9-4C6A-92E1-B5A474EB7244}" srcId="{09AFCA68-006C-4153-BFA8-F2FF891B576E}" destId="{9EDEA61C-9EB8-466C-A70B-1EB377ECE185}" srcOrd="2" destOrd="0" parTransId="{204F14B1-A1C3-4D4D-BB87-10796766B61C}" sibTransId="{DF5555A8-83E2-49E7-A11C-F68BECEDC9D4}"/>
    <dgm:cxn modelId="{3A5FA075-A0F0-42EA-9AB3-EB4B34DBA66D}" type="presOf" srcId="{FBA257D5-4978-44F7-92C5-E82B38067188}" destId="{25025A8D-2EA7-4A0F-A765-5EA44C4508E2}" srcOrd="0" destOrd="0" presId="urn:microsoft.com/office/officeart/2008/layout/LinedList"/>
    <dgm:cxn modelId="{D28D1258-A347-46C8-8050-27FF78919F87}" type="presOf" srcId="{09AFCA68-006C-4153-BFA8-F2FF891B576E}" destId="{9AB8E449-BD7A-4DD3-8EB5-DACCFE0BE81F}" srcOrd="0" destOrd="0" presId="urn:microsoft.com/office/officeart/2008/layout/LinedList"/>
    <dgm:cxn modelId="{6863137D-0F3D-4840-9313-1A37ADD0785A}" srcId="{09AFCA68-006C-4153-BFA8-F2FF891B576E}" destId="{F6D4AFFE-9F24-4038-97DD-BCC3D9F29D01}" srcOrd="0" destOrd="0" parTransId="{60962BC0-6954-43D1-86E5-07E53B4BDB70}" sibTransId="{AE2A2E6A-7E17-4C62-9428-9B850713E096}"/>
    <dgm:cxn modelId="{E4117E7D-FF32-4751-82D7-5FA5611BD315}" type="presOf" srcId="{C8BD1103-C600-43F4-857E-E33087F34CED}" destId="{B7E493F6-5229-4E87-99AD-B39149FA1007}" srcOrd="0" destOrd="0" presId="urn:microsoft.com/office/officeart/2008/layout/LinedList"/>
    <dgm:cxn modelId="{0DFEDA7F-4C60-4556-AD24-D01C2A7DD8D1}" srcId="{09AFCA68-006C-4153-BFA8-F2FF891B576E}" destId="{959F28CF-AB53-4626-8FDA-B28C9CAD13B9}" srcOrd="5" destOrd="0" parTransId="{ADC5E494-BA32-4794-9DFF-4C48915B825E}" sibTransId="{37CA2FE8-83F9-4934-B9C7-D464FAD3226D}"/>
    <dgm:cxn modelId="{39670FA0-AFDA-4F74-B38D-05A8F3C80D41}" srcId="{09AFCA68-006C-4153-BFA8-F2FF891B576E}" destId="{FBA257D5-4978-44F7-92C5-E82B38067188}" srcOrd="3" destOrd="0" parTransId="{589B2D10-591B-4355-B11C-4C8FE8F39739}" sibTransId="{08BBC873-7362-43A6-A4B4-73934B80B23D}"/>
    <dgm:cxn modelId="{87E279EB-2D29-41F6-BFDA-6DF132954473}" type="presOf" srcId="{9EDEA61C-9EB8-466C-A70B-1EB377ECE185}" destId="{DD40E0D6-35BF-4946-9D4B-43CE41636B8E}" srcOrd="0" destOrd="0" presId="urn:microsoft.com/office/officeart/2008/layout/LinedList"/>
    <dgm:cxn modelId="{278DF3F8-972E-40DD-9AA5-07F089B6A254}" srcId="{09AFCA68-006C-4153-BFA8-F2FF891B576E}" destId="{D55B4F42-3A90-4A84-8A3B-77858175780C}" srcOrd="1" destOrd="0" parTransId="{8B15E4D0-7706-46F0-8012-FCC902C1F134}" sibTransId="{E01FB211-1FEA-4596-BF17-817DBF389968}"/>
    <dgm:cxn modelId="{3B1D8ACF-13C3-468E-BBFC-C08508789CDE}" type="presParOf" srcId="{9AB8E449-BD7A-4DD3-8EB5-DACCFE0BE81F}" destId="{2EACB44B-6811-422D-9FCE-73F0E14A2C9D}" srcOrd="0" destOrd="0" presId="urn:microsoft.com/office/officeart/2008/layout/LinedList"/>
    <dgm:cxn modelId="{3EDCF04B-B521-4E64-8EB9-8E571EEF7C2C}" type="presParOf" srcId="{9AB8E449-BD7A-4DD3-8EB5-DACCFE0BE81F}" destId="{38953266-1CA1-433E-BBF5-86CEB7A0BEB6}" srcOrd="1" destOrd="0" presId="urn:microsoft.com/office/officeart/2008/layout/LinedList"/>
    <dgm:cxn modelId="{B1BF2FBC-6576-49EE-9B2B-39385EE68E89}" type="presParOf" srcId="{38953266-1CA1-433E-BBF5-86CEB7A0BEB6}" destId="{D85EEAE6-280A-4503-90EC-B8BCB7431D29}" srcOrd="0" destOrd="0" presId="urn:microsoft.com/office/officeart/2008/layout/LinedList"/>
    <dgm:cxn modelId="{8F074C58-DA6B-4EF6-8789-6FFF2A6C81A6}" type="presParOf" srcId="{38953266-1CA1-433E-BBF5-86CEB7A0BEB6}" destId="{3AF3A08E-5B7D-4712-8F7D-9836877CBD84}" srcOrd="1" destOrd="0" presId="urn:microsoft.com/office/officeart/2008/layout/LinedList"/>
    <dgm:cxn modelId="{1D42C813-23F9-4F6E-8DAD-7A17160333A3}" type="presParOf" srcId="{9AB8E449-BD7A-4DD3-8EB5-DACCFE0BE81F}" destId="{C10C57A3-6826-4FF7-A5C9-B6621D6C82C0}" srcOrd="2" destOrd="0" presId="urn:microsoft.com/office/officeart/2008/layout/LinedList"/>
    <dgm:cxn modelId="{269294E8-8BFF-4A5E-B1E3-83F3D8F33954}" type="presParOf" srcId="{9AB8E449-BD7A-4DD3-8EB5-DACCFE0BE81F}" destId="{E7F51579-71F2-496C-B95A-C5D3C4AB9014}" srcOrd="3" destOrd="0" presId="urn:microsoft.com/office/officeart/2008/layout/LinedList"/>
    <dgm:cxn modelId="{322CA14D-E595-4D91-B14D-74E4C46E03C1}" type="presParOf" srcId="{E7F51579-71F2-496C-B95A-C5D3C4AB9014}" destId="{62AB2648-9149-47C1-A119-DB50E7112704}" srcOrd="0" destOrd="0" presId="urn:microsoft.com/office/officeart/2008/layout/LinedList"/>
    <dgm:cxn modelId="{FF966F8A-6112-44F7-8209-C5EA5EB34EC7}" type="presParOf" srcId="{E7F51579-71F2-496C-B95A-C5D3C4AB9014}" destId="{7CA98BA1-CCE2-44ED-9DCE-A7BE17209CDD}" srcOrd="1" destOrd="0" presId="urn:microsoft.com/office/officeart/2008/layout/LinedList"/>
    <dgm:cxn modelId="{416B4680-916F-4226-AACB-7F7D7C7013AF}" type="presParOf" srcId="{9AB8E449-BD7A-4DD3-8EB5-DACCFE0BE81F}" destId="{3814C6E8-334D-4F51-9E40-F1D49D7A6882}" srcOrd="4" destOrd="0" presId="urn:microsoft.com/office/officeart/2008/layout/LinedList"/>
    <dgm:cxn modelId="{CE076498-1A6C-4365-A999-7B3B0A9132D8}" type="presParOf" srcId="{9AB8E449-BD7A-4DD3-8EB5-DACCFE0BE81F}" destId="{F0369B75-6FF1-49A1-9FEA-4FB789046C0A}" srcOrd="5" destOrd="0" presId="urn:microsoft.com/office/officeart/2008/layout/LinedList"/>
    <dgm:cxn modelId="{57C40510-9527-40AE-A20D-8DF000094003}" type="presParOf" srcId="{F0369B75-6FF1-49A1-9FEA-4FB789046C0A}" destId="{DD40E0D6-35BF-4946-9D4B-43CE41636B8E}" srcOrd="0" destOrd="0" presId="urn:microsoft.com/office/officeart/2008/layout/LinedList"/>
    <dgm:cxn modelId="{34FB782B-5E62-4BD6-99C5-4A7BD50A76F6}" type="presParOf" srcId="{F0369B75-6FF1-49A1-9FEA-4FB789046C0A}" destId="{066AEE05-4A22-4276-BD2F-BAF89AB6A540}" srcOrd="1" destOrd="0" presId="urn:microsoft.com/office/officeart/2008/layout/LinedList"/>
    <dgm:cxn modelId="{0F00C84F-B79F-4DC9-81AE-1CF370341B2B}" type="presParOf" srcId="{9AB8E449-BD7A-4DD3-8EB5-DACCFE0BE81F}" destId="{E8AE5F17-5C23-4911-AE56-70EBBCC7F072}" srcOrd="6" destOrd="0" presId="urn:microsoft.com/office/officeart/2008/layout/LinedList"/>
    <dgm:cxn modelId="{6DE6720A-7D2D-4F8B-B6BC-F5EE56EC65AC}" type="presParOf" srcId="{9AB8E449-BD7A-4DD3-8EB5-DACCFE0BE81F}" destId="{CA63D9A3-581D-4D57-83C6-A7CA77244668}" srcOrd="7" destOrd="0" presId="urn:microsoft.com/office/officeart/2008/layout/LinedList"/>
    <dgm:cxn modelId="{A4A6CF23-FD44-4E08-8ECE-97FAB110B12C}" type="presParOf" srcId="{CA63D9A3-581D-4D57-83C6-A7CA77244668}" destId="{25025A8D-2EA7-4A0F-A765-5EA44C4508E2}" srcOrd="0" destOrd="0" presId="urn:microsoft.com/office/officeart/2008/layout/LinedList"/>
    <dgm:cxn modelId="{755051A1-34C4-4A81-A69E-CE28C6B85F71}" type="presParOf" srcId="{CA63D9A3-581D-4D57-83C6-A7CA77244668}" destId="{6E81105F-22CA-47F0-9316-82EFD9B69826}" srcOrd="1" destOrd="0" presId="urn:microsoft.com/office/officeart/2008/layout/LinedList"/>
    <dgm:cxn modelId="{A4A53CB8-0A65-4F01-B979-7329787039B1}" type="presParOf" srcId="{9AB8E449-BD7A-4DD3-8EB5-DACCFE0BE81F}" destId="{1BEF81AA-64FB-4B3D-B53A-9433AE60BC62}" srcOrd="8" destOrd="0" presId="urn:microsoft.com/office/officeart/2008/layout/LinedList"/>
    <dgm:cxn modelId="{E9576834-0478-47AF-B24A-97B83D389F45}" type="presParOf" srcId="{9AB8E449-BD7A-4DD3-8EB5-DACCFE0BE81F}" destId="{6B30405B-9277-4A18-A43B-C79AA3DCA2D2}" srcOrd="9" destOrd="0" presId="urn:microsoft.com/office/officeart/2008/layout/LinedList"/>
    <dgm:cxn modelId="{9488F086-5463-4E15-BD0F-D9A4D4BDC12F}" type="presParOf" srcId="{6B30405B-9277-4A18-A43B-C79AA3DCA2D2}" destId="{B7E493F6-5229-4E87-99AD-B39149FA1007}" srcOrd="0" destOrd="0" presId="urn:microsoft.com/office/officeart/2008/layout/LinedList"/>
    <dgm:cxn modelId="{E9C7105A-91B0-4B79-B2EE-4FC4E6C88D23}" type="presParOf" srcId="{6B30405B-9277-4A18-A43B-C79AA3DCA2D2}" destId="{5F85375A-2924-410F-8B4E-AD71FE8BCA9D}" srcOrd="1" destOrd="0" presId="urn:microsoft.com/office/officeart/2008/layout/LinedList"/>
    <dgm:cxn modelId="{3A380D19-D921-4AC9-B7EA-DD37A6D03C6F}" type="presParOf" srcId="{9AB8E449-BD7A-4DD3-8EB5-DACCFE0BE81F}" destId="{987F76AF-831F-4B9B-B85C-5E2D7DE8B464}" srcOrd="10" destOrd="0" presId="urn:microsoft.com/office/officeart/2008/layout/LinedList"/>
    <dgm:cxn modelId="{1D5D7192-D6AE-4E00-BF7D-FCE37E92C217}" type="presParOf" srcId="{9AB8E449-BD7A-4DD3-8EB5-DACCFE0BE81F}" destId="{A34C3609-379D-46A5-8D8B-046059DEF006}" srcOrd="11" destOrd="0" presId="urn:microsoft.com/office/officeart/2008/layout/LinedList"/>
    <dgm:cxn modelId="{7AC4A825-AD0F-4086-BDD0-1309F43DCBCC}" type="presParOf" srcId="{A34C3609-379D-46A5-8D8B-046059DEF006}" destId="{77484242-6CCE-4373-97B3-C9D888D85889}" srcOrd="0" destOrd="0" presId="urn:microsoft.com/office/officeart/2008/layout/LinedList"/>
    <dgm:cxn modelId="{304267FD-F955-43C5-8C0D-A8DCC3C18D8F}" type="presParOf" srcId="{A34C3609-379D-46A5-8D8B-046059DEF006}" destId="{E6100FF6-34FF-4313-8075-E957EF078A5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AFCA68-006C-4153-BFA8-F2FF891B57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183B5E0-AD9D-4AEC-8F78-785C14F292FD}">
      <dgm:prSet phldrT="[Text]" custT="1"/>
      <dgm:spPr/>
      <dgm:t>
        <a:bodyPr/>
        <a:lstStyle/>
        <a:p>
          <a:r>
            <a:rPr lang="en-US" sz="2200" dirty="0">
              <a:solidFill>
                <a:schemeClr val="tx1"/>
              </a:solidFill>
              <a:latin typeface="+mn-lt"/>
              <a:cs typeface="Calibri Light" panose="020F0302020204030204" pitchFamily="34" charset="0"/>
            </a:rPr>
            <a:t>Scott Morgan</a:t>
          </a:r>
        </a:p>
      </dgm:t>
    </dgm:pt>
    <dgm:pt modelId="{C53F8361-1716-4603-8BB1-602CAEEB5D73}" type="parTrans" cxnId="{1576C83E-9F27-4714-A329-9E4BCBA83339}">
      <dgm:prSet/>
      <dgm:spPr/>
      <dgm:t>
        <a:bodyPr/>
        <a:lstStyle/>
        <a:p>
          <a:endParaRPr lang="en-US" sz="4400">
            <a:solidFill>
              <a:schemeClr val="tx1"/>
            </a:solidFill>
          </a:endParaRPr>
        </a:p>
      </dgm:t>
    </dgm:pt>
    <dgm:pt modelId="{A498A8FC-8139-41E5-B563-E663C373C028}" type="sibTrans" cxnId="{1576C83E-9F27-4714-A329-9E4BCBA83339}">
      <dgm:prSet/>
      <dgm:spPr/>
      <dgm:t>
        <a:bodyPr/>
        <a:lstStyle/>
        <a:p>
          <a:endParaRPr lang="en-US" sz="4400">
            <a:solidFill>
              <a:schemeClr val="tx1"/>
            </a:solidFill>
          </a:endParaRPr>
        </a:p>
      </dgm:t>
    </dgm:pt>
    <dgm:pt modelId="{C433ED31-9D2D-43E3-A58D-2EC0156F2A28}">
      <dgm:prSet phldrT="[Text]" custT="1"/>
      <dgm:spPr>
        <a:noFill/>
      </dgm:spPr>
      <dgm:t>
        <a:bodyPr/>
        <a:lstStyle/>
        <a:p>
          <a:r>
            <a:rPr lang="en-US" sz="2200" dirty="0">
              <a:solidFill>
                <a:schemeClr val="tx1"/>
              </a:solidFill>
              <a:latin typeface="+mn-lt"/>
              <a:cs typeface="Calibri Light" panose="020F0302020204030204" pitchFamily="34" charset="0"/>
            </a:rPr>
            <a:t>Chris Piercy</a:t>
          </a:r>
        </a:p>
      </dgm:t>
    </dgm:pt>
    <dgm:pt modelId="{193D7907-B030-4CE0-9815-AD8277F0CCA9}" type="parTrans" cxnId="{876BD43D-7145-4BFF-B779-4373AD14B633}">
      <dgm:prSet/>
      <dgm:spPr/>
      <dgm:t>
        <a:bodyPr/>
        <a:lstStyle/>
        <a:p>
          <a:endParaRPr lang="en-US" sz="4400">
            <a:solidFill>
              <a:schemeClr val="tx1"/>
            </a:solidFill>
          </a:endParaRPr>
        </a:p>
      </dgm:t>
    </dgm:pt>
    <dgm:pt modelId="{6543FDCF-679A-49EF-9BB6-DACAE0852345}" type="sibTrans" cxnId="{876BD43D-7145-4BFF-B779-4373AD14B633}">
      <dgm:prSet/>
      <dgm:spPr/>
      <dgm:t>
        <a:bodyPr/>
        <a:lstStyle/>
        <a:p>
          <a:endParaRPr lang="en-US" sz="4400">
            <a:solidFill>
              <a:schemeClr val="tx1"/>
            </a:solidFill>
          </a:endParaRPr>
        </a:p>
      </dgm:t>
    </dgm:pt>
    <dgm:pt modelId="{C99B3BC5-CAD3-4978-A885-25352544E203}">
      <dgm:prSet phldrT="[Text]" custT="1"/>
      <dgm:spPr/>
      <dgm:t>
        <a:bodyPr/>
        <a:lstStyle/>
        <a:p>
          <a:r>
            <a:rPr lang="en-US" sz="2200" dirty="0">
              <a:solidFill>
                <a:schemeClr val="tx1"/>
              </a:solidFill>
              <a:latin typeface="+mn-lt"/>
              <a:cs typeface="Calibri Light" panose="020F0302020204030204" pitchFamily="34" charset="0"/>
            </a:rPr>
            <a:t>Mike Range</a:t>
          </a:r>
        </a:p>
      </dgm:t>
    </dgm:pt>
    <dgm:pt modelId="{DF3AAD4A-4C82-4B07-A69B-93D15126CD52}" type="parTrans" cxnId="{BE3A46E9-16D8-421E-AAD9-6E91C96A11CA}">
      <dgm:prSet/>
      <dgm:spPr/>
      <dgm:t>
        <a:bodyPr/>
        <a:lstStyle/>
        <a:p>
          <a:endParaRPr lang="en-US" sz="4400">
            <a:solidFill>
              <a:schemeClr val="tx1"/>
            </a:solidFill>
          </a:endParaRPr>
        </a:p>
      </dgm:t>
    </dgm:pt>
    <dgm:pt modelId="{3FFADC9E-B40B-42C9-BDCB-BBA10F1B9561}" type="sibTrans" cxnId="{BE3A46E9-16D8-421E-AAD9-6E91C96A11CA}">
      <dgm:prSet/>
      <dgm:spPr/>
      <dgm:t>
        <a:bodyPr/>
        <a:lstStyle/>
        <a:p>
          <a:endParaRPr lang="en-US" sz="4400">
            <a:solidFill>
              <a:schemeClr val="tx1"/>
            </a:solidFill>
          </a:endParaRPr>
        </a:p>
      </dgm:t>
    </dgm:pt>
    <dgm:pt modelId="{320BA745-07A5-4CD6-88A2-B189BC6499FE}">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Tim </a:t>
          </a:r>
          <a:r>
            <a:rPr lang="en-US" sz="2200" dirty="0" err="1">
              <a:solidFill>
                <a:schemeClr val="tx1"/>
              </a:solidFill>
              <a:latin typeface="+mn-lt"/>
              <a:ea typeface="Times New Roman" panose="02020603050405020304" pitchFamily="18" charset="0"/>
              <a:cs typeface="Calibri Light" panose="020F0302020204030204" pitchFamily="34" charset="0"/>
            </a:rPr>
            <a:t>Shestek</a:t>
          </a:r>
          <a:r>
            <a:rPr lang="en-US" sz="2200" dirty="0">
              <a:solidFill>
                <a:schemeClr val="tx1"/>
              </a:solidFill>
              <a:latin typeface="+mn-lt"/>
              <a:ea typeface="Times New Roman" panose="02020603050405020304" pitchFamily="18" charset="0"/>
              <a:cs typeface="Calibri Light" panose="020F0302020204030204" pitchFamily="34" charset="0"/>
            </a:rPr>
            <a:t> </a:t>
          </a:r>
          <a:endParaRPr lang="en-US" sz="2200" dirty="0">
            <a:solidFill>
              <a:schemeClr val="tx1"/>
            </a:solidFill>
            <a:latin typeface="+mn-lt"/>
            <a:cs typeface="Calibri Light" panose="020F0302020204030204" pitchFamily="34" charset="0"/>
          </a:endParaRPr>
        </a:p>
      </dgm:t>
    </dgm:pt>
    <dgm:pt modelId="{7C7157A8-EF6A-4835-ABBA-289B3827F4B5}" type="parTrans" cxnId="{E63A435E-1536-4CE5-871C-B011209657BD}">
      <dgm:prSet/>
      <dgm:spPr/>
      <dgm:t>
        <a:bodyPr/>
        <a:lstStyle/>
        <a:p>
          <a:endParaRPr lang="en-US" sz="4400">
            <a:solidFill>
              <a:schemeClr val="tx1"/>
            </a:solidFill>
          </a:endParaRPr>
        </a:p>
      </dgm:t>
    </dgm:pt>
    <dgm:pt modelId="{AA3986AC-1D10-499C-91A9-9CE65D3FE9BE}" type="sibTrans" cxnId="{E63A435E-1536-4CE5-871C-B011209657BD}">
      <dgm:prSet/>
      <dgm:spPr/>
      <dgm:t>
        <a:bodyPr/>
        <a:lstStyle/>
        <a:p>
          <a:endParaRPr lang="en-US" sz="4400">
            <a:solidFill>
              <a:schemeClr val="tx1"/>
            </a:solidFill>
          </a:endParaRPr>
        </a:p>
      </dgm:t>
    </dgm:pt>
    <dgm:pt modelId="{15AC5D51-F904-460F-9D79-D16CE8247E38}">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Jay Simmons</a:t>
          </a:r>
          <a:endParaRPr lang="en-US" sz="2200" dirty="0">
            <a:solidFill>
              <a:schemeClr val="tx1"/>
            </a:solidFill>
            <a:latin typeface="+mn-lt"/>
            <a:cs typeface="Calibri Light" panose="020F0302020204030204" pitchFamily="34" charset="0"/>
          </a:endParaRPr>
        </a:p>
      </dgm:t>
    </dgm:pt>
    <dgm:pt modelId="{505AD3E7-6786-49FF-A725-B0D5908E39E9}" type="parTrans" cxnId="{ABA8DD72-C5F0-4FC7-83CC-D576C65C1EC9}">
      <dgm:prSet/>
      <dgm:spPr/>
      <dgm:t>
        <a:bodyPr/>
        <a:lstStyle/>
        <a:p>
          <a:endParaRPr lang="en-US" sz="4400">
            <a:solidFill>
              <a:schemeClr val="tx1"/>
            </a:solidFill>
          </a:endParaRPr>
        </a:p>
      </dgm:t>
    </dgm:pt>
    <dgm:pt modelId="{BE3E4E6B-8B8D-4B91-9BB4-5D25B14A0DE6}" type="sibTrans" cxnId="{ABA8DD72-C5F0-4FC7-83CC-D576C65C1EC9}">
      <dgm:prSet/>
      <dgm:spPr/>
      <dgm:t>
        <a:bodyPr/>
        <a:lstStyle/>
        <a:p>
          <a:endParaRPr lang="en-US" sz="4400">
            <a:solidFill>
              <a:schemeClr val="tx1"/>
            </a:solidFill>
          </a:endParaRPr>
        </a:p>
      </dgm:t>
    </dgm:pt>
    <dgm:pt modelId="{0F02857E-EEFE-41D4-8BA1-DD7EF8000012}">
      <dgm:prSet phldrT="[Text]" custT="1"/>
      <dgm:spPr/>
      <dgm:t>
        <a:bodyPr/>
        <a:lstStyle/>
        <a:p>
          <a:r>
            <a:rPr lang="en-US" sz="2200" dirty="0">
              <a:solidFill>
                <a:schemeClr val="tx1"/>
              </a:solidFill>
              <a:latin typeface="+mn-lt"/>
              <a:ea typeface="Times New Roman" panose="02020603050405020304" pitchFamily="18" charset="0"/>
              <a:cs typeface="Calibri Light" panose="020F0302020204030204" pitchFamily="34" charset="0"/>
            </a:rPr>
            <a:t>Heather Trim</a:t>
          </a:r>
          <a:endParaRPr lang="en-US" sz="2200" dirty="0">
            <a:solidFill>
              <a:schemeClr val="tx1"/>
            </a:solidFill>
            <a:latin typeface="+mn-lt"/>
            <a:cs typeface="Calibri Light" panose="020F0302020204030204" pitchFamily="34" charset="0"/>
          </a:endParaRPr>
        </a:p>
      </dgm:t>
    </dgm:pt>
    <dgm:pt modelId="{CF39A0D3-7704-40B2-BB5C-735411F3E461}" type="parTrans" cxnId="{8BF0BAB2-0BC0-4794-B172-8DC04FA9EBAA}">
      <dgm:prSet/>
      <dgm:spPr/>
      <dgm:t>
        <a:bodyPr/>
        <a:lstStyle/>
        <a:p>
          <a:endParaRPr lang="en-US" sz="4400">
            <a:solidFill>
              <a:schemeClr val="tx1"/>
            </a:solidFill>
          </a:endParaRPr>
        </a:p>
      </dgm:t>
    </dgm:pt>
    <dgm:pt modelId="{02EFEA6B-7B1A-4525-ACEF-961F49331C54}" type="sibTrans" cxnId="{8BF0BAB2-0BC0-4794-B172-8DC04FA9EBAA}">
      <dgm:prSet/>
      <dgm:spPr/>
      <dgm:t>
        <a:bodyPr/>
        <a:lstStyle/>
        <a:p>
          <a:endParaRPr lang="en-US" sz="4400">
            <a:solidFill>
              <a:schemeClr val="tx1"/>
            </a:solidFill>
          </a:endParaRPr>
        </a:p>
      </dgm:t>
    </dgm:pt>
    <dgm:pt modelId="{AE29D76A-28D1-4EA4-8C7A-D5F8E18FF62E}">
      <dgm:prSet phldrT="[Text]" custT="1"/>
      <dgm:spPr/>
      <dgm:t>
        <a:bodyPr/>
        <a:lstStyle/>
        <a:p>
          <a:r>
            <a:rPr lang="en-US" sz="2200" dirty="0">
              <a:solidFill>
                <a:schemeClr val="tx1"/>
              </a:solidFill>
              <a:latin typeface="+mn-lt"/>
              <a:cs typeface="Calibri Light" panose="020F0302020204030204" pitchFamily="34" charset="0"/>
            </a:rPr>
            <a:t>Jon Smieja</a:t>
          </a:r>
        </a:p>
      </dgm:t>
    </dgm:pt>
    <dgm:pt modelId="{26896B35-5F83-474C-A9AC-B7830D444E71}" type="parTrans" cxnId="{BE688D36-77CB-4C00-8467-3C53950457F4}">
      <dgm:prSet/>
      <dgm:spPr/>
      <dgm:t>
        <a:bodyPr/>
        <a:lstStyle/>
        <a:p>
          <a:endParaRPr lang="en-US"/>
        </a:p>
      </dgm:t>
    </dgm:pt>
    <dgm:pt modelId="{3EDCA67D-01F1-4252-9584-9FC6F12DA6AF}" type="sibTrans" cxnId="{BE688D36-77CB-4C00-8467-3C53950457F4}">
      <dgm:prSet/>
      <dgm:spPr/>
      <dgm:t>
        <a:bodyPr/>
        <a:lstStyle/>
        <a:p>
          <a:endParaRPr lang="en-US"/>
        </a:p>
      </dgm:t>
    </dgm:pt>
    <dgm:pt modelId="{9AB8E449-BD7A-4DD3-8EB5-DACCFE0BE81F}" type="pres">
      <dgm:prSet presAssocID="{09AFCA68-006C-4153-BFA8-F2FF891B576E}" presName="vert0" presStyleCnt="0">
        <dgm:presLayoutVars>
          <dgm:dir/>
          <dgm:animOne val="branch"/>
          <dgm:animLvl val="lvl"/>
        </dgm:presLayoutVars>
      </dgm:prSet>
      <dgm:spPr/>
    </dgm:pt>
    <dgm:pt modelId="{5FC2E985-B1C8-45AD-BB82-1840DA8241A1}" type="pres">
      <dgm:prSet presAssocID="{7183B5E0-AD9D-4AEC-8F78-785C14F292FD}" presName="thickLine" presStyleLbl="alignNode1" presStyleIdx="0" presStyleCnt="7" custLinFactNeighborX="-290"/>
      <dgm:spPr/>
    </dgm:pt>
    <dgm:pt modelId="{A62A526F-B336-409B-A297-2766FEEC6B2F}" type="pres">
      <dgm:prSet presAssocID="{7183B5E0-AD9D-4AEC-8F78-785C14F292FD}" presName="horz1" presStyleCnt="0"/>
      <dgm:spPr/>
    </dgm:pt>
    <dgm:pt modelId="{5D6EDF22-9D1F-4418-92AD-D10DDF586805}" type="pres">
      <dgm:prSet presAssocID="{7183B5E0-AD9D-4AEC-8F78-785C14F292FD}" presName="tx1" presStyleLbl="revTx" presStyleIdx="0" presStyleCnt="7"/>
      <dgm:spPr/>
    </dgm:pt>
    <dgm:pt modelId="{01EA3B17-B21F-4563-9FE5-6413D69FA19B}" type="pres">
      <dgm:prSet presAssocID="{7183B5E0-AD9D-4AEC-8F78-785C14F292FD}" presName="vert1" presStyleCnt="0"/>
      <dgm:spPr/>
    </dgm:pt>
    <dgm:pt modelId="{12BD9117-D23E-4D5A-8B02-59574E5121C7}" type="pres">
      <dgm:prSet presAssocID="{C433ED31-9D2D-43E3-A58D-2EC0156F2A28}" presName="thickLine" presStyleLbl="alignNode1" presStyleIdx="1" presStyleCnt="7"/>
      <dgm:spPr/>
    </dgm:pt>
    <dgm:pt modelId="{32978D3A-9925-40E2-8801-802E0E16149C}" type="pres">
      <dgm:prSet presAssocID="{C433ED31-9D2D-43E3-A58D-2EC0156F2A28}" presName="horz1" presStyleCnt="0"/>
      <dgm:spPr/>
    </dgm:pt>
    <dgm:pt modelId="{46018229-09FF-4575-A983-B41980CE2C7D}" type="pres">
      <dgm:prSet presAssocID="{C433ED31-9D2D-43E3-A58D-2EC0156F2A28}" presName="tx1" presStyleLbl="revTx" presStyleIdx="1" presStyleCnt="7"/>
      <dgm:spPr/>
    </dgm:pt>
    <dgm:pt modelId="{8B848255-4F4E-4E4A-9497-8564A6331DC9}" type="pres">
      <dgm:prSet presAssocID="{C433ED31-9D2D-43E3-A58D-2EC0156F2A28}" presName="vert1" presStyleCnt="0"/>
      <dgm:spPr/>
    </dgm:pt>
    <dgm:pt modelId="{4A3A866B-D20D-4A16-87E2-649E37637BB7}" type="pres">
      <dgm:prSet presAssocID="{C99B3BC5-CAD3-4978-A885-25352544E203}" presName="thickLine" presStyleLbl="alignNode1" presStyleIdx="2" presStyleCnt="7"/>
      <dgm:spPr/>
    </dgm:pt>
    <dgm:pt modelId="{E7783ABB-CD8C-46E2-9A9E-4A6DC86028BE}" type="pres">
      <dgm:prSet presAssocID="{C99B3BC5-CAD3-4978-A885-25352544E203}" presName="horz1" presStyleCnt="0"/>
      <dgm:spPr/>
    </dgm:pt>
    <dgm:pt modelId="{D593583B-0D87-42BB-9A47-3415BC7B5D31}" type="pres">
      <dgm:prSet presAssocID="{C99B3BC5-CAD3-4978-A885-25352544E203}" presName="tx1" presStyleLbl="revTx" presStyleIdx="2" presStyleCnt="7"/>
      <dgm:spPr/>
    </dgm:pt>
    <dgm:pt modelId="{D0507D29-053A-49C9-8B77-BA4D0ECB452A}" type="pres">
      <dgm:prSet presAssocID="{C99B3BC5-CAD3-4978-A885-25352544E203}" presName="vert1" presStyleCnt="0"/>
      <dgm:spPr/>
    </dgm:pt>
    <dgm:pt modelId="{BF0CFFAF-235A-4C9C-9419-D470DE0C8460}" type="pres">
      <dgm:prSet presAssocID="{320BA745-07A5-4CD6-88A2-B189BC6499FE}" presName="thickLine" presStyleLbl="alignNode1" presStyleIdx="3" presStyleCnt="7"/>
      <dgm:spPr/>
    </dgm:pt>
    <dgm:pt modelId="{EE270CB5-5058-4F0F-975E-4AEBD6CC55D7}" type="pres">
      <dgm:prSet presAssocID="{320BA745-07A5-4CD6-88A2-B189BC6499FE}" presName="horz1" presStyleCnt="0"/>
      <dgm:spPr/>
    </dgm:pt>
    <dgm:pt modelId="{BEB70C8E-35AA-461B-81BB-592E9F1EEF41}" type="pres">
      <dgm:prSet presAssocID="{320BA745-07A5-4CD6-88A2-B189BC6499FE}" presName="tx1" presStyleLbl="revTx" presStyleIdx="3" presStyleCnt="7"/>
      <dgm:spPr/>
    </dgm:pt>
    <dgm:pt modelId="{14109F5E-690C-4922-A590-8EF187B01B86}" type="pres">
      <dgm:prSet presAssocID="{320BA745-07A5-4CD6-88A2-B189BC6499FE}" presName="vert1" presStyleCnt="0"/>
      <dgm:spPr/>
    </dgm:pt>
    <dgm:pt modelId="{9DB7C228-1C64-4CD2-8A1A-3D82C2CE2CF1}" type="pres">
      <dgm:prSet presAssocID="{15AC5D51-F904-460F-9D79-D16CE8247E38}" presName="thickLine" presStyleLbl="alignNode1" presStyleIdx="4" presStyleCnt="7"/>
      <dgm:spPr/>
    </dgm:pt>
    <dgm:pt modelId="{833980AF-805F-40CB-809C-C4AC9C52F224}" type="pres">
      <dgm:prSet presAssocID="{15AC5D51-F904-460F-9D79-D16CE8247E38}" presName="horz1" presStyleCnt="0"/>
      <dgm:spPr/>
    </dgm:pt>
    <dgm:pt modelId="{7D8540E7-1A17-4756-8AE3-64EC345FC197}" type="pres">
      <dgm:prSet presAssocID="{15AC5D51-F904-460F-9D79-D16CE8247E38}" presName="tx1" presStyleLbl="revTx" presStyleIdx="4" presStyleCnt="7"/>
      <dgm:spPr/>
    </dgm:pt>
    <dgm:pt modelId="{14C1C1A2-058F-4413-B216-FA7F95B6163E}" type="pres">
      <dgm:prSet presAssocID="{15AC5D51-F904-460F-9D79-D16CE8247E38}" presName="vert1" presStyleCnt="0"/>
      <dgm:spPr/>
    </dgm:pt>
    <dgm:pt modelId="{A325E089-B1F2-4291-967F-CD9D5FC519CD}" type="pres">
      <dgm:prSet presAssocID="{AE29D76A-28D1-4EA4-8C7A-D5F8E18FF62E}" presName="thickLine" presStyleLbl="alignNode1" presStyleIdx="5" presStyleCnt="7"/>
      <dgm:spPr/>
    </dgm:pt>
    <dgm:pt modelId="{1297028E-E3B6-42C7-920F-8A390D7C5FE6}" type="pres">
      <dgm:prSet presAssocID="{AE29D76A-28D1-4EA4-8C7A-D5F8E18FF62E}" presName="horz1" presStyleCnt="0"/>
      <dgm:spPr/>
    </dgm:pt>
    <dgm:pt modelId="{A2600835-D6A2-4057-9A3E-F7B0DC3D48D0}" type="pres">
      <dgm:prSet presAssocID="{AE29D76A-28D1-4EA4-8C7A-D5F8E18FF62E}" presName="tx1" presStyleLbl="revTx" presStyleIdx="5" presStyleCnt="7"/>
      <dgm:spPr/>
    </dgm:pt>
    <dgm:pt modelId="{5BB0C4AB-2F45-40B4-ABE9-4BD10B9074F8}" type="pres">
      <dgm:prSet presAssocID="{AE29D76A-28D1-4EA4-8C7A-D5F8E18FF62E}" presName="vert1" presStyleCnt="0"/>
      <dgm:spPr/>
    </dgm:pt>
    <dgm:pt modelId="{64204036-FB7C-4649-A234-9204EF904F4B}" type="pres">
      <dgm:prSet presAssocID="{0F02857E-EEFE-41D4-8BA1-DD7EF8000012}" presName="thickLine" presStyleLbl="alignNode1" presStyleIdx="6" presStyleCnt="7"/>
      <dgm:spPr/>
    </dgm:pt>
    <dgm:pt modelId="{428546CC-8F67-43AB-A44B-4F7DB3E1F57D}" type="pres">
      <dgm:prSet presAssocID="{0F02857E-EEFE-41D4-8BA1-DD7EF8000012}" presName="horz1" presStyleCnt="0"/>
      <dgm:spPr/>
    </dgm:pt>
    <dgm:pt modelId="{DD39A8E2-D7F8-48E3-84C6-E18D2B38D25F}" type="pres">
      <dgm:prSet presAssocID="{0F02857E-EEFE-41D4-8BA1-DD7EF8000012}" presName="tx1" presStyleLbl="revTx" presStyleIdx="6" presStyleCnt="7"/>
      <dgm:spPr/>
    </dgm:pt>
    <dgm:pt modelId="{EAE33207-EC28-469E-9804-F309B0537F35}" type="pres">
      <dgm:prSet presAssocID="{0F02857E-EEFE-41D4-8BA1-DD7EF8000012}" presName="vert1" presStyleCnt="0"/>
      <dgm:spPr/>
    </dgm:pt>
  </dgm:ptLst>
  <dgm:cxnLst>
    <dgm:cxn modelId="{19BBCF28-1CD8-4D7D-B2A1-5C0A4C17EA37}" type="presOf" srcId="{15AC5D51-F904-460F-9D79-D16CE8247E38}" destId="{7D8540E7-1A17-4756-8AE3-64EC345FC197}" srcOrd="0" destOrd="0" presId="urn:microsoft.com/office/officeart/2008/layout/LinedList"/>
    <dgm:cxn modelId="{CFB2172C-14EE-472F-9D72-0EFEBA2CBBD4}" type="presOf" srcId="{AE29D76A-28D1-4EA4-8C7A-D5F8E18FF62E}" destId="{A2600835-D6A2-4057-9A3E-F7B0DC3D48D0}" srcOrd="0" destOrd="0" presId="urn:microsoft.com/office/officeart/2008/layout/LinedList"/>
    <dgm:cxn modelId="{BE688D36-77CB-4C00-8467-3C53950457F4}" srcId="{09AFCA68-006C-4153-BFA8-F2FF891B576E}" destId="{AE29D76A-28D1-4EA4-8C7A-D5F8E18FF62E}" srcOrd="5" destOrd="0" parTransId="{26896B35-5F83-474C-A9AC-B7830D444E71}" sibTransId="{3EDCA67D-01F1-4252-9584-9FC6F12DA6AF}"/>
    <dgm:cxn modelId="{876BD43D-7145-4BFF-B779-4373AD14B633}" srcId="{09AFCA68-006C-4153-BFA8-F2FF891B576E}" destId="{C433ED31-9D2D-43E3-A58D-2EC0156F2A28}" srcOrd="1" destOrd="0" parTransId="{193D7907-B030-4CE0-9815-AD8277F0CCA9}" sibTransId="{6543FDCF-679A-49EF-9BB6-DACAE0852345}"/>
    <dgm:cxn modelId="{5380BE3E-A376-4454-A2AC-CE0C7630C614}" type="presOf" srcId="{7183B5E0-AD9D-4AEC-8F78-785C14F292FD}" destId="{5D6EDF22-9D1F-4418-92AD-D10DDF586805}" srcOrd="0" destOrd="0" presId="urn:microsoft.com/office/officeart/2008/layout/LinedList"/>
    <dgm:cxn modelId="{1576C83E-9F27-4714-A329-9E4BCBA83339}" srcId="{09AFCA68-006C-4153-BFA8-F2FF891B576E}" destId="{7183B5E0-AD9D-4AEC-8F78-785C14F292FD}" srcOrd="0" destOrd="0" parTransId="{C53F8361-1716-4603-8BB1-602CAEEB5D73}" sibTransId="{A498A8FC-8139-41E5-B563-E663C373C028}"/>
    <dgm:cxn modelId="{E63A435E-1536-4CE5-871C-B011209657BD}" srcId="{09AFCA68-006C-4153-BFA8-F2FF891B576E}" destId="{320BA745-07A5-4CD6-88A2-B189BC6499FE}" srcOrd="3" destOrd="0" parTransId="{7C7157A8-EF6A-4835-ABBA-289B3827F4B5}" sibTransId="{AA3986AC-1D10-499C-91A9-9CE65D3FE9BE}"/>
    <dgm:cxn modelId="{ABA8DD72-C5F0-4FC7-83CC-D576C65C1EC9}" srcId="{09AFCA68-006C-4153-BFA8-F2FF891B576E}" destId="{15AC5D51-F904-460F-9D79-D16CE8247E38}" srcOrd="4" destOrd="0" parTransId="{505AD3E7-6786-49FF-A725-B0D5908E39E9}" sibTransId="{BE3E4E6B-8B8D-4B91-9BB4-5D25B14A0DE6}"/>
    <dgm:cxn modelId="{D28D1258-A347-46C8-8050-27FF78919F87}" type="presOf" srcId="{09AFCA68-006C-4153-BFA8-F2FF891B576E}" destId="{9AB8E449-BD7A-4DD3-8EB5-DACCFE0BE81F}" srcOrd="0" destOrd="0" presId="urn:microsoft.com/office/officeart/2008/layout/LinedList"/>
    <dgm:cxn modelId="{02DFBF8C-FAD8-449B-A44B-188A4CCA1396}" type="presOf" srcId="{320BA745-07A5-4CD6-88A2-B189BC6499FE}" destId="{BEB70C8E-35AA-461B-81BB-592E9F1EEF41}" srcOrd="0" destOrd="0" presId="urn:microsoft.com/office/officeart/2008/layout/LinedList"/>
    <dgm:cxn modelId="{8BF0BAB2-0BC0-4794-B172-8DC04FA9EBAA}" srcId="{09AFCA68-006C-4153-BFA8-F2FF891B576E}" destId="{0F02857E-EEFE-41D4-8BA1-DD7EF8000012}" srcOrd="6" destOrd="0" parTransId="{CF39A0D3-7704-40B2-BB5C-735411F3E461}" sibTransId="{02EFEA6B-7B1A-4525-ACEF-961F49331C54}"/>
    <dgm:cxn modelId="{60135BB8-38D4-4F42-BC2D-7BFBE05BB200}" type="presOf" srcId="{C99B3BC5-CAD3-4978-A885-25352544E203}" destId="{D593583B-0D87-42BB-9A47-3415BC7B5D31}" srcOrd="0" destOrd="0" presId="urn:microsoft.com/office/officeart/2008/layout/LinedList"/>
    <dgm:cxn modelId="{A3A889E3-A999-4111-958F-9CDA904D3B77}" type="presOf" srcId="{C433ED31-9D2D-43E3-A58D-2EC0156F2A28}" destId="{46018229-09FF-4575-A983-B41980CE2C7D}" srcOrd="0" destOrd="0" presId="urn:microsoft.com/office/officeart/2008/layout/LinedList"/>
    <dgm:cxn modelId="{BE3A46E9-16D8-421E-AAD9-6E91C96A11CA}" srcId="{09AFCA68-006C-4153-BFA8-F2FF891B576E}" destId="{C99B3BC5-CAD3-4978-A885-25352544E203}" srcOrd="2" destOrd="0" parTransId="{DF3AAD4A-4C82-4B07-A69B-93D15126CD52}" sibTransId="{3FFADC9E-B40B-42C9-BDCB-BBA10F1B9561}"/>
    <dgm:cxn modelId="{E2492CEF-4B17-47F4-AEAA-091745C96036}" type="presOf" srcId="{0F02857E-EEFE-41D4-8BA1-DD7EF8000012}" destId="{DD39A8E2-D7F8-48E3-84C6-E18D2B38D25F}" srcOrd="0" destOrd="0" presId="urn:microsoft.com/office/officeart/2008/layout/LinedList"/>
    <dgm:cxn modelId="{56402E97-E7B5-4DAE-93A3-9801403B8027}" type="presParOf" srcId="{9AB8E449-BD7A-4DD3-8EB5-DACCFE0BE81F}" destId="{5FC2E985-B1C8-45AD-BB82-1840DA8241A1}" srcOrd="0" destOrd="0" presId="urn:microsoft.com/office/officeart/2008/layout/LinedList"/>
    <dgm:cxn modelId="{1198ACCD-C88A-4E2C-87ED-7DA1B7477CA2}" type="presParOf" srcId="{9AB8E449-BD7A-4DD3-8EB5-DACCFE0BE81F}" destId="{A62A526F-B336-409B-A297-2766FEEC6B2F}" srcOrd="1" destOrd="0" presId="urn:microsoft.com/office/officeart/2008/layout/LinedList"/>
    <dgm:cxn modelId="{E0120983-6A75-4235-8584-B7EC53243FD5}" type="presParOf" srcId="{A62A526F-B336-409B-A297-2766FEEC6B2F}" destId="{5D6EDF22-9D1F-4418-92AD-D10DDF586805}" srcOrd="0" destOrd="0" presId="urn:microsoft.com/office/officeart/2008/layout/LinedList"/>
    <dgm:cxn modelId="{4DB50901-B871-42FC-8855-D1967E890847}" type="presParOf" srcId="{A62A526F-B336-409B-A297-2766FEEC6B2F}" destId="{01EA3B17-B21F-4563-9FE5-6413D69FA19B}" srcOrd="1" destOrd="0" presId="urn:microsoft.com/office/officeart/2008/layout/LinedList"/>
    <dgm:cxn modelId="{A135F1E7-07D4-4495-9026-8534D2CF6AA0}" type="presParOf" srcId="{9AB8E449-BD7A-4DD3-8EB5-DACCFE0BE81F}" destId="{12BD9117-D23E-4D5A-8B02-59574E5121C7}" srcOrd="2" destOrd="0" presId="urn:microsoft.com/office/officeart/2008/layout/LinedList"/>
    <dgm:cxn modelId="{6E45A585-8967-4631-8888-E359DA5B1187}" type="presParOf" srcId="{9AB8E449-BD7A-4DD3-8EB5-DACCFE0BE81F}" destId="{32978D3A-9925-40E2-8801-802E0E16149C}" srcOrd="3" destOrd="0" presId="urn:microsoft.com/office/officeart/2008/layout/LinedList"/>
    <dgm:cxn modelId="{88936DFF-7E5B-4F99-BCEA-EF5EFC565754}" type="presParOf" srcId="{32978D3A-9925-40E2-8801-802E0E16149C}" destId="{46018229-09FF-4575-A983-B41980CE2C7D}" srcOrd="0" destOrd="0" presId="urn:microsoft.com/office/officeart/2008/layout/LinedList"/>
    <dgm:cxn modelId="{794DD3A6-D17E-4D87-B724-9F7918F8A797}" type="presParOf" srcId="{32978D3A-9925-40E2-8801-802E0E16149C}" destId="{8B848255-4F4E-4E4A-9497-8564A6331DC9}" srcOrd="1" destOrd="0" presId="urn:microsoft.com/office/officeart/2008/layout/LinedList"/>
    <dgm:cxn modelId="{1FCEC372-9147-4BA5-ADE6-A10AC1276E51}" type="presParOf" srcId="{9AB8E449-BD7A-4DD3-8EB5-DACCFE0BE81F}" destId="{4A3A866B-D20D-4A16-87E2-649E37637BB7}" srcOrd="4" destOrd="0" presId="urn:microsoft.com/office/officeart/2008/layout/LinedList"/>
    <dgm:cxn modelId="{9AAC2C73-2A0B-462D-B3C9-02448F41E06A}" type="presParOf" srcId="{9AB8E449-BD7A-4DD3-8EB5-DACCFE0BE81F}" destId="{E7783ABB-CD8C-46E2-9A9E-4A6DC86028BE}" srcOrd="5" destOrd="0" presId="urn:microsoft.com/office/officeart/2008/layout/LinedList"/>
    <dgm:cxn modelId="{0D4991C0-5E0E-4FD3-9488-24D7435603F0}" type="presParOf" srcId="{E7783ABB-CD8C-46E2-9A9E-4A6DC86028BE}" destId="{D593583B-0D87-42BB-9A47-3415BC7B5D31}" srcOrd="0" destOrd="0" presId="urn:microsoft.com/office/officeart/2008/layout/LinedList"/>
    <dgm:cxn modelId="{F86324A2-DC45-4FD7-8258-C5BD4A0F358E}" type="presParOf" srcId="{E7783ABB-CD8C-46E2-9A9E-4A6DC86028BE}" destId="{D0507D29-053A-49C9-8B77-BA4D0ECB452A}" srcOrd="1" destOrd="0" presId="urn:microsoft.com/office/officeart/2008/layout/LinedList"/>
    <dgm:cxn modelId="{93479406-6255-4717-8B06-B79D99DF82B3}" type="presParOf" srcId="{9AB8E449-BD7A-4DD3-8EB5-DACCFE0BE81F}" destId="{BF0CFFAF-235A-4C9C-9419-D470DE0C8460}" srcOrd="6" destOrd="0" presId="urn:microsoft.com/office/officeart/2008/layout/LinedList"/>
    <dgm:cxn modelId="{8F21CBEE-7D41-45EC-8855-FE36CC6C11CB}" type="presParOf" srcId="{9AB8E449-BD7A-4DD3-8EB5-DACCFE0BE81F}" destId="{EE270CB5-5058-4F0F-975E-4AEBD6CC55D7}" srcOrd="7" destOrd="0" presId="urn:microsoft.com/office/officeart/2008/layout/LinedList"/>
    <dgm:cxn modelId="{3033D21C-B8D4-4476-A988-316176131B4A}" type="presParOf" srcId="{EE270CB5-5058-4F0F-975E-4AEBD6CC55D7}" destId="{BEB70C8E-35AA-461B-81BB-592E9F1EEF41}" srcOrd="0" destOrd="0" presId="urn:microsoft.com/office/officeart/2008/layout/LinedList"/>
    <dgm:cxn modelId="{643AC64B-4976-4E03-AD9B-3E3CCCF9CAAD}" type="presParOf" srcId="{EE270CB5-5058-4F0F-975E-4AEBD6CC55D7}" destId="{14109F5E-690C-4922-A590-8EF187B01B86}" srcOrd="1" destOrd="0" presId="urn:microsoft.com/office/officeart/2008/layout/LinedList"/>
    <dgm:cxn modelId="{598E5278-6BE3-4265-AFFB-98806627D234}" type="presParOf" srcId="{9AB8E449-BD7A-4DD3-8EB5-DACCFE0BE81F}" destId="{9DB7C228-1C64-4CD2-8A1A-3D82C2CE2CF1}" srcOrd="8" destOrd="0" presId="urn:microsoft.com/office/officeart/2008/layout/LinedList"/>
    <dgm:cxn modelId="{DD50283C-570C-476A-8906-8BBFB14EBC2D}" type="presParOf" srcId="{9AB8E449-BD7A-4DD3-8EB5-DACCFE0BE81F}" destId="{833980AF-805F-40CB-809C-C4AC9C52F224}" srcOrd="9" destOrd="0" presId="urn:microsoft.com/office/officeart/2008/layout/LinedList"/>
    <dgm:cxn modelId="{5FEDC7B0-B0A1-472F-93C4-64E8999850A8}" type="presParOf" srcId="{833980AF-805F-40CB-809C-C4AC9C52F224}" destId="{7D8540E7-1A17-4756-8AE3-64EC345FC197}" srcOrd="0" destOrd="0" presId="urn:microsoft.com/office/officeart/2008/layout/LinedList"/>
    <dgm:cxn modelId="{B110FB44-EE12-4F5C-B00E-A4176D34FFDE}" type="presParOf" srcId="{833980AF-805F-40CB-809C-C4AC9C52F224}" destId="{14C1C1A2-058F-4413-B216-FA7F95B6163E}" srcOrd="1" destOrd="0" presId="urn:microsoft.com/office/officeart/2008/layout/LinedList"/>
    <dgm:cxn modelId="{9BD9F539-2C73-48EF-AA87-59ECFCB3F481}" type="presParOf" srcId="{9AB8E449-BD7A-4DD3-8EB5-DACCFE0BE81F}" destId="{A325E089-B1F2-4291-967F-CD9D5FC519CD}" srcOrd="10" destOrd="0" presId="urn:microsoft.com/office/officeart/2008/layout/LinedList"/>
    <dgm:cxn modelId="{FF731B96-BD0A-4833-AFB5-8850B642CF49}" type="presParOf" srcId="{9AB8E449-BD7A-4DD3-8EB5-DACCFE0BE81F}" destId="{1297028E-E3B6-42C7-920F-8A390D7C5FE6}" srcOrd="11" destOrd="0" presId="urn:microsoft.com/office/officeart/2008/layout/LinedList"/>
    <dgm:cxn modelId="{4CF009E4-61B8-4AF7-8CEF-1631AEDEDC6F}" type="presParOf" srcId="{1297028E-E3B6-42C7-920F-8A390D7C5FE6}" destId="{A2600835-D6A2-4057-9A3E-F7B0DC3D48D0}" srcOrd="0" destOrd="0" presId="urn:microsoft.com/office/officeart/2008/layout/LinedList"/>
    <dgm:cxn modelId="{54FB7FED-833E-4FCB-A7EF-C2CCAF06794E}" type="presParOf" srcId="{1297028E-E3B6-42C7-920F-8A390D7C5FE6}" destId="{5BB0C4AB-2F45-40B4-ABE9-4BD10B9074F8}" srcOrd="1" destOrd="0" presId="urn:microsoft.com/office/officeart/2008/layout/LinedList"/>
    <dgm:cxn modelId="{CE265DFE-7550-4B13-9005-3437EB8A9D5D}" type="presParOf" srcId="{9AB8E449-BD7A-4DD3-8EB5-DACCFE0BE81F}" destId="{64204036-FB7C-4649-A234-9204EF904F4B}" srcOrd="12" destOrd="0" presId="urn:microsoft.com/office/officeart/2008/layout/LinedList"/>
    <dgm:cxn modelId="{7A515FFC-35E3-4AEC-A2EF-EA21C3AA9399}" type="presParOf" srcId="{9AB8E449-BD7A-4DD3-8EB5-DACCFE0BE81F}" destId="{428546CC-8F67-43AB-A44B-4F7DB3E1F57D}" srcOrd="13" destOrd="0" presId="urn:microsoft.com/office/officeart/2008/layout/LinedList"/>
    <dgm:cxn modelId="{E80A1DB3-4B13-4610-948F-ABDD6C36C396}" type="presParOf" srcId="{428546CC-8F67-43AB-A44B-4F7DB3E1F57D}" destId="{DD39A8E2-D7F8-48E3-84C6-E18D2B38D25F}" srcOrd="0" destOrd="0" presId="urn:microsoft.com/office/officeart/2008/layout/LinedList"/>
    <dgm:cxn modelId="{9F8B205D-F77B-4C10-BDEC-601F6F18453B}" type="presParOf" srcId="{428546CC-8F67-43AB-A44B-4F7DB3E1F57D}" destId="{EAE33207-EC28-469E-9804-F309B0537F35}" srcOrd="1" destOrd="0" presId="urn:microsoft.com/office/officeart/2008/layout/Lin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9AFCA68-006C-4153-BFA8-F2FF891B576E}"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F6D4AFFE-9F24-4038-97DD-BCC3D9F29D01}">
      <dgm:prSet phldrT="[Text]" custT="1"/>
      <dgm:spPr/>
      <dgm:t>
        <a:bodyPr/>
        <a:lstStyle/>
        <a:p>
          <a:r>
            <a:rPr lang="en-US" sz="2400" b="1" dirty="0">
              <a:latin typeface="+mn-lt"/>
              <a:cs typeface="Calibri Light" panose="020F0302020204030204" pitchFamily="34" charset="0"/>
            </a:rPr>
            <a:t>Rob Duff</a:t>
          </a:r>
        </a:p>
      </dgm:t>
    </dgm:pt>
    <dgm:pt modelId="{60962BC0-6954-43D1-86E5-07E53B4BDB70}" type="parTrans" cxnId="{6863137D-0F3D-4840-9313-1A37ADD0785A}">
      <dgm:prSet/>
      <dgm:spPr/>
      <dgm:t>
        <a:bodyPr/>
        <a:lstStyle/>
        <a:p>
          <a:endParaRPr lang="en-US" sz="2800" b="1">
            <a:latin typeface="+mn-lt"/>
          </a:endParaRPr>
        </a:p>
      </dgm:t>
    </dgm:pt>
    <dgm:pt modelId="{AE2A2E6A-7E17-4C62-9428-9B850713E096}" type="sibTrans" cxnId="{6863137D-0F3D-4840-9313-1A37ADD0785A}">
      <dgm:prSet/>
      <dgm:spPr/>
      <dgm:t>
        <a:bodyPr/>
        <a:lstStyle/>
        <a:p>
          <a:endParaRPr lang="en-US" sz="2800" b="1">
            <a:latin typeface="+mn-lt"/>
          </a:endParaRPr>
        </a:p>
      </dgm:t>
    </dgm:pt>
    <dgm:pt modelId="{2B5D8E43-C793-4FC8-9580-F644E074BAD0}">
      <dgm:prSet phldrT="[Text]" custT="1"/>
      <dgm:spPr/>
      <dgm:t>
        <a:bodyPr/>
        <a:lstStyle/>
        <a:p>
          <a:r>
            <a:rPr lang="en-US" sz="2400" b="1">
              <a:solidFill>
                <a:srgbClr val="000000"/>
              </a:solidFill>
              <a:latin typeface="+mn-lt"/>
              <a:ea typeface="Times New Roman" panose="02020603050405020304" pitchFamily="18" charset="0"/>
              <a:cs typeface="Calibri Light" panose="020F0302020204030204" pitchFamily="34" charset="0"/>
            </a:rPr>
            <a:t>Kara Steward</a:t>
          </a:r>
          <a:endParaRPr lang="en-US" sz="2400" b="1" dirty="0">
            <a:latin typeface="+mn-lt"/>
            <a:cs typeface="Calibri Light" panose="020F0302020204030204" pitchFamily="34" charset="0"/>
          </a:endParaRPr>
        </a:p>
      </dgm:t>
    </dgm:pt>
    <dgm:pt modelId="{7AA838DB-59E3-461E-84B0-5BABABDCD41C}" type="parTrans" cxnId="{143F385E-2FE5-45EF-8A92-385BBA92C344}">
      <dgm:prSet/>
      <dgm:spPr/>
      <dgm:t>
        <a:bodyPr/>
        <a:lstStyle/>
        <a:p>
          <a:endParaRPr lang="en-US"/>
        </a:p>
      </dgm:t>
    </dgm:pt>
    <dgm:pt modelId="{3497117F-CFDB-4483-9FC2-4F5C161D0F51}" type="sibTrans" cxnId="{143F385E-2FE5-45EF-8A92-385BBA92C344}">
      <dgm:prSet/>
      <dgm:spPr/>
      <dgm:t>
        <a:bodyPr/>
        <a:lstStyle/>
        <a:p>
          <a:endParaRPr lang="en-US"/>
        </a:p>
      </dgm:t>
    </dgm:pt>
    <dgm:pt modelId="{9AB8E449-BD7A-4DD3-8EB5-DACCFE0BE81F}" type="pres">
      <dgm:prSet presAssocID="{09AFCA68-006C-4153-BFA8-F2FF891B576E}" presName="vert0" presStyleCnt="0">
        <dgm:presLayoutVars>
          <dgm:dir/>
          <dgm:animOne val="branch"/>
          <dgm:animLvl val="lvl"/>
        </dgm:presLayoutVars>
      </dgm:prSet>
      <dgm:spPr/>
    </dgm:pt>
    <dgm:pt modelId="{2EACB44B-6811-422D-9FCE-73F0E14A2C9D}" type="pres">
      <dgm:prSet presAssocID="{F6D4AFFE-9F24-4038-97DD-BCC3D9F29D01}" presName="thickLine" presStyleLbl="alignNode1" presStyleIdx="0" presStyleCnt="2"/>
      <dgm:spPr/>
    </dgm:pt>
    <dgm:pt modelId="{38953266-1CA1-433E-BBF5-86CEB7A0BEB6}" type="pres">
      <dgm:prSet presAssocID="{F6D4AFFE-9F24-4038-97DD-BCC3D9F29D01}" presName="horz1" presStyleCnt="0"/>
      <dgm:spPr/>
    </dgm:pt>
    <dgm:pt modelId="{D85EEAE6-280A-4503-90EC-B8BCB7431D29}" type="pres">
      <dgm:prSet presAssocID="{F6D4AFFE-9F24-4038-97DD-BCC3D9F29D01}" presName="tx1" presStyleLbl="revTx" presStyleIdx="0" presStyleCnt="2"/>
      <dgm:spPr/>
    </dgm:pt>
    <dgm:pt modelId="{3AF3A08E-5B7D-4712-8F7D-9836877CBD84}" type="pres">
      <dgm:prSet presAssocID="{F6D4AFFE-9F24-4038-97DD-BCC3D9F29D01}" presName="vert1" presStyleCnt="0"/>
      <dgm:spPr/>
    </dgm:pt>
    <dgm:pt modelId="{CA5DDAE2-8769-4951-9ED4-E5047E999D0B}" type="pres">
      <dgm:prSet presAssocID="{2B5D8E43-C793-4FC8-9580-F644E074BAD0}" presName="thickLine" presStyleLbl="alignNode1" presStyleIdx="1" presStyleCnt="2"/>
      <dgm:spPr/>
    </dgm:pt>
    <dgm:pt modelId="{752D0616-3FDE-466F-BC75-E43A0BDFDC61}" type="pres">
      <dgm:prSet presAssocID="{2B5D8E43-C793-4FC8-9580-F644E074BAD0}" presName="horz1" presStyleCnt="0"/>
      <dgm:spPr/>
    </dgm:pt>
    <dgm:pt modelId="{0106701B-517F-4AA4-A5C6-B6C91C29A119}" type="pres">
      <dgm:prSet presAssocID="{2B5D8E43-C793-4FC8-9580-F644E074BAD0}" presName="tx1" presStyleLbl="revTx" presStyleIdx="1" presStyleCnt="2"/>
      <dgm:spPr/>
    </dgm:pt>
    <dgm:pt modelId="{ABEB3143-8161-48A2-B464-DAE5CAC06C06}" type="pres">
      <dgm:prSet presAssocID="{2B5D8E43-C793-4FC8-9580-F644E074BAD0}" presName="vert1" presStyleCnt="0"/>
      <dgm:spPr/>
    </dgm:pt>
  </dgm:ptLst>
  <dgm:cxnLst>
    <dgm:cxn modelId="{AC692222-BD44-4E92-A278-630EEE666967}" type="presOf" srcId="{F6D4AFFE-9F24-4038-97DD-BCC3D9F29D01}" destId="{D85EEAE6-280A-4503-90EC-B8BCB7431D29}" srcOrd="0" destOrd="0" presId="urn:microsoft.com/office/officeart/2008/layout/LinedList"/>
    <dgm:cxn modelId="{143F385E-2FE5-45EF-8A92-385BBA92C344}" srcId="{09AFCA68-006C-4153-BFA8-F2FF891B576E}" destId="{2B5D8E43-C793-4FC8-9580-F644E074BAD0}" srcOrd="1" destOrd="0" parTransId="{7AA838DB-59E3-461E-84B0-5BABABDCD41C}" sibTransId="{3497117F-CFDB-4483-9FC2-4F5C161D0F51}"/>
    <dgm:cxn modelId="{D28D1258-A347-46C8-8050-27FF78919F87}" type="presOf" srcId="{09AFCA68-006C-4153-BFA8-F2FF891B576E}" destId="{9AB8E449-BD7A-4DD3-8EB5-DACCFE0BE81F}" srcOrd="0" destOrd="0" presId="urn:microsoft.com/office/officeart/2008/layout/LinedList"/>
    <dgm:cxn modelId="{6863137D-0F3D-4840-9313-1A37ADD0785A}" srcId="{09AFCA68-006C-4153-BFA8-F2FF891B576E}" destId="{F6D4AFFE-9F24-4038-97DD-BCC3D9F29D01}" srcOrd="0" destOrd="0" parTransId="{60962BC0-6954-43D1-86E5-07E53B4BDB70}" sibTransId="{AE2A2E6A-7E17-4C62-9428-9B850713E096}"/>
    <dgm:cxn modelId="{856DB17D-24C8-424D-9B66-6DD964512655}" type="presOf" srcId="{2B5D8E43-C793-4FC8-9580-F644E074BAD0}" destId="{0106701B-517F-4AA4-A5C6-B6C91C29A119}" srcOrd="0" destOrd="0" presId="urn:microsoft.com/office/officeart/2008/layout/LinedList"/>
    <dgm:cxn modelId="{3B1D8ACF-13C3-468E-BBFC-C08508789CDE}" type="presParOf" srcId="{9AB8E449-BD7A-4DD3-8EB5-DACCFE0BE81F}" destId="{2EACB44B-6811-422D-9FCE-73F0E14A2C9D}" srcOrd="0" destOrd="0" presId="urn:microsoft.com/office/officeart/2008/layout/LinedList"/>
    <dgm:cxn modelId="{3EDCF04B-B521-4E64-8EB9-8E571EEF7C2C}" type="presParOf" srcId="{9AB8E449-BD7A-4DD3-8EB5-DACCFE0BE81F}" destId="{38953266-1CA1-433E-BBF5-86CEB7A0BEB6}" srcOrd="1" destOrd="0" presId="urn:microsoft.com/office/officeart/2008/layout/LinedList"/>
    <dgm:cxn modelId="{B1BF2FBC-6576-49EE-9B2B-39385EE68E89}" type="presParOf" srcId="{38953266-1CA1-433E-BBF5-86CEB7A0BEB6}" destId="{D85EEAE6-280A-4503-90EC-B8BCB7431D29}" srcOrd="0" destOrd="0" presId="urn:microsoft.com/office/officeart/2008/layout/LinedList"/>
    <dgm:cxn modelId="{8F074C58-DA6B-4EF6-8789-6FFF2A6C81A6}" type="presParOf" srcId="{38953266-1CA1-433E-BBF5-86CEB7A0BEB6}" destId="{3AF3A08E-5B7D-4712-8F7D-9836877CBD84}" srcOrd="1" destOrd="0" presId="urn:microsoft.com/office/officeart/2008/layout/LinedList"/>
    <dgm:cxn modelId="{0F936284-915A-44E8-9507-24BBDA3EACDB}" type="presParOf" srcId="{9AB8E449-BD7A-4DD3-8EB5-DACCFE0BE81F}" destId="{CA5DDAE2-8769-4951-9ED4-E5047E999D0B}" srcOrd="2" destOrd="0" presId="urn:microsoft.com/office/officeart/2008/layout/LinedList"/>
    <dgm:cxn modelId="{83D4F03A-F5D6-4548-AEE3-8BDAA4992FA5}" type="presParOf" srcId="{9AB8E449-BD7A-4DD3-8EB5-DACCFE0BE81F}" destId="{752D0616-3FDE-466F-BC75-E43A0BDFDC61}" srcOrd="3" destOrd="0" presId="urn:microsoft.com/office/officeart/2008/layout/LinedList"/>
    <dgm:cxn modelId="{F7928DE4-C05A-4269-8F72-CDCBD28B817C}" type="presParOf" srcId="{752D0616-3FDE-466F-BC75-E43A0BDFDC61}" destId="{0106701B-517F-4AA4-A5C6-B6C91C29A119}" srcOrd="0" destOrd="0" presId="urn:microsoft.com/office/officeart/2008/layout/LinedList"/>
    <dgm:cxn modelId="{6A4F6FBB-5D0D-468D-9FA6-89FC1BE215BC}" type="presParOf" srcId="{752D0616-3FDE-466F-BC75-E43A0BDFDC61}" destId="{ABEB3143-8161-48A2-B464-DAE5CAC06C06}"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625E367-97CC-4473-AB40-E4338BD18205}" type="doc">
      <dgm:prSet loTypeId="urn:microsoft.com/office/officeart/2005/8/layout/hList1" loCatId="list" qsTypeId="urn:microsoft.com/office/officeart/2005/8/quickstyle/3d2" qsCatId="3D" csTypeId="urn:microsoft.com/office/officeart/2005/8/colors/colorful5" csCatId="colorful" phldr="1"/>
      <dgm:spPr/>
      <dgm:t>
        <a:bodyPr/>
        <a:lstStyle/>
        <a:p>
          <a:endParaRPr lang="en-US"/>
        </a:p>
      </dgm:t>
    </dgm:pt>
    <dgm:pt modelId="{EA682E15-4631-4AB0-B4C6-52783672DB9D}">
      <dgm:prSet phldrT="[Text]"/>
      <dgm:spPr/>
      <dgm:t>
        <a:bodyPr/>
        <a:lstStyle/>
        <a:p>
          <a:r>
            <a:rPr lang="en-US" b="1" dirty="0"/>
            <a:t>NextCycle Washington</a:t>
          </a:r>
          <a:endParaRPr lang="en-US" dirty="0"/>
        </a:p>
      </dgm:t>
    </dgm:pt>
    <dgm:pt modelId="{BCE58FCC-B30F-4A3C-8CC9-0B78FDB5A6E1}" type="parTrans" cxnId="{4FB25ED8-A618-4C7F-971A-F8052423E60C}">
      <dgm:prSet/>
      <dgm:spPr/>
      <dgm:t>
        <a:bodyPr/>
        <a:lstStyle/>
        <a:p>
          <a:endParaRPr lang="en-US"/>
        </a:p>
      </dgm:t>
    </dgm:pt>
    <dgm:pt modelId="{C976D02D-CB1D-4225-9E73-6C6EA27DBB6B}" type="sibTrans" cxnId="{4FB25ED8-A618-4C7F-971A-F8052423E60C}">
      <dgm:prSet/>
      <dgm:spPr/>
      <dgm:t>
        <a:bodyPr/>
        <a:lstStyle/>
        <a:p>
          <a:endParaRPr lang="en-US"/>
        </a:p>
      </dgm:t>
    </dgm:pt>
    <dgm:pt modelId="{D4E8174D-7D7D-4AC6-8C5B-14A678C64C71}">
      <dgm:prSet phldrT="[Text]"/>
      <dgm:spPr/>
      <dgm:t>
        <a:bodyPr/>
        <a:lstStyle/>
        <a:p>
          <a:r>
            <a:rPr lang="en-US" dirty="0"/>
            <a:t>Market Development RFP</a:t>
          </a:r>
        </a:p>
      </dgm:t>
    </dgm:pt>
    <dgm:pt modelId="{30EF01B1-7B57-424D-95B4-942B0DBA7327}" type="parTrans" cxnId="{A779243D-F1C5-4A2F-9D78-1A7C90896AC1}">
      <dgm:prSet/>
      <dgm:spPr/>
      <dgm:t>
        <a:bodyPr/>
        <a:lstStyle/>
        <a:p>
          <a:endParaRPr lang="en-US"/>
        </a:p>
      </dgm:t>
    </dgm:pt>
    <dgm:pt modelId="{1055F7DD-5988-49B2-A9FE-0CA504515BC9}" type="sibTrans" cxnId="{A779243D-F1C5-4A2F-9D78-1A7C90896AC1}">
      <dgm:prSet/>
      <dgm:spPr/>
      <dgm:t>
        <a:bodyPr/>
        <a:lstStyle/>
        <a:p>
          <a:endParaRPr lang="en-US"/>
        </a:p>
      </dgm:t>
    </dgm:pt>
    <dgm:pt modelId="{D2F5FF9B-B530-411A-A04B-C7FCC995A50C}">
      <dgm:prSet phldrT="[Text]"/>
      <dgm:spPr/>
      <dgm:t>
        <a:bodyPr/>
        <a:lstStyle/>
        <a:p>
          <a:r>
            <a:rPr lang="en-US" dirty="0"/>
            <a:t>RFP 2364 SWM out for bid</a:t>
          </a:r>
        </a:p>
      </dgm:t>
    </dgm:pt>
    <dgm:pt modelId="{064858C9-53A3-4B27-96AA-92CCE53F8F7C}" type="parTrans" cxnId="{723786B8-09CF-4010-B115-0D4D62206934}">
      <dgm:prSet/>
      <dgm:spPr/>
      <dgm:t>
        <a:bodyPr/>
        <a:lstStyle/>
        <a:p>
          <a:endParaRPr lang="en-US"/>
        </a:p>
      </dgm:t>
    </dgm:pt>
    <dgm:pt modelId="{D018B2EC-7E3F-428C-A39F-B7D58FF45B26}" type="sibTrans" cxnId="{723786B8-09CF-4010-B115-0D4D62206934}">
      <dgm:prSet/>
      <dgm:spPr/>
      <dgm:t>
        <a:bodyPr/>
        <a:lstStyle/>
        <a:p>
          <a:endParaRPr lang="en-US"/>
        </a:p>
      </dgm:t>
    </dgm:pt>
    <dgm:pt modelId="{CDC98364-7D6A-4E89-8D59-F2608327F6D0}">
      <dgm:prSet/>
      <dgm:spPr/>
      <dgm:t>
        <a:bodyPr/>
        <a:lstStyle/>
        <a:p>
          <a:r>
            <a:rPr lang="en-US" dirty="0"/>
            <a:t>Gap analysis</a:t>
          </a:r>
        </a:p>
      </dgm:t>
    </dgm:pt>
    <dgm:pt modelId="{F0E0B88C-165C-459D-BA9A-19C62D803C3B}" type="parTrans" cxnId="{51E7740F-BC53-42A1-8C8C-7E07B8561340}">
      <dgm:prSet/>
      <dgm:spPr/>
      <dgm:t>
        <a:bodyPr/>
        <a:lstStyle/>
        <a:p>
          <a:endParaRPr lang="en-US"/>
        </a:p>
      </dgm:t>
    </dgm:pt>
    <dgm:pt modelId="{B134943A-9A2C-4A87-950F-705CA833A5E5}" type="sibTrans" cxnId="{51E7740F-BC53-42A1-8C8C-7E07B8561340}">
      <dgm:prSet/>
      <dgm:spPr/>
      <dgm:t>
        <a:bodyPr/>
        <a:lstStyle/>
        <a:p>
          <a:endParaRPr lang="en-US"/>
        </a:p>
      </dgm:t>
    </dgm:pt>
    <dgm:pt modelId="{BE803AF2-8C35-48C5-A825-60BD3C60480C}">
      <dgm:prSet/>
      <dgm:spPr/>
      <dgm:t>
        <a:bodyPr/>
        <a:lstStyle/>
        <a:p>
          <a:r>
            <a:rPr lang="en-US" dirty="0"/>
            <a:t>Accelerator outcomes</a:t>
          </a:r>
        </a:p>
      </dgm:t>
    </dgm:pt>
    <dgm:pt modelId="{CD9E26CB-9393-4AA4-858D-A3E282D52C95}" type="parTrans" cxnId="{489DD64A-C4F2-4B01-9FFB-73F4BEEAF9F6}">
      <dgm:prSet/>
      <dgm:spPr/>
      <dgm:t>
        <a:bodyPr/>
        <a:lstStyle/>
        <a:p>
          <a:endParaRPr lang="en-US"/>
        </a:p>
      </dgm:t>
    </dgm:pt>
    <dgm:pt modelId="{EF9ECEAF-BDCE-487E-A418-6CBED585EAE1}" type="sibTrans" cxnId="{489DD64A-C4F2-4B01-9FFB-73F4BEEAF9F6}">
      <dgm:prSet/>
      <dgm:spPr/>
      <dgm:t>
        <a:bodyPr/>
        <a:lstStyle/>
        <a:p>
          <a:endParaRPr lang="en-US"/>
        </a:p>
      </dgm:t>
    </dgm:pt>
    <dgm:pt modelId="{4B22B49C-FD84-4134-A3FD-72BB28B1EC79}">
      <dgm:prSet/>
      <dgm:spPr/>
      <dgm:t>
        <a:bodyPr/>
        <a:lstStyle/>
        <a:p>
          <a:r>
            <a:rPr lang="en-US" dirty="0"/>
            <a:t>Resilience, risk, and circularity maps</a:t>
          </a:r>
        </a:p>
      </dgm:t>
    </dgm:pt>
    <dgm:pt modelId="{FD2617D2-B485-49DA-845C-670F24262929}" type="parTrans" cxnId="{B35BCC94-D171-4010-AEBE-E7A1EEDFA3F9}">
      <dgm:prSet/>
      <dgm:spPr/>
      <dgm:t>
        <a:bodyPr/>
        <a:lstStyle/>
        <a:p>
          <a:endParaRPr lang="en-US"/>
        </a:p>
      </dgm:t>
    </dgm:pt>
    <dgm:pt modelId="{FF69A00F-6C10-4980-83A8-061C4F3B7F74}" type="sibTrans" cxnId="{B35BCC94-D171-4010-AEBE-E7A1EEDFA3F9}">
      <dgm:prSet/>
      <dgm:spPr/>
      <dgm:t>
        <a:bodyPr/>
        <a:lstStyle/>
        <a:p>
          <a:endParaRPr lang="en-US"/>
        </a:p>
      </dgm:t>
    </dgm:pt>
    <dgm:pt modelId="{44295C88-C58A-4B9C-9D84-468EF9CA0710}">
      <dgm:prSet/>
      <dgm:spPr/>
      <dgm:t>
        <a:bodyPr/>
        <a:lstStyle/>
        <a:p>
          <a:r>
            <a:rPr lang="en-US"/>
            <a:t>Circular funding resource guide</a:t>
          </a:r>
          <a:endParaRPr lang="en-US" dirty="0"/>
        </a:p>
      </dgm:t>
    </dgm:pt>
    <dgm:pt modelId="{8A6D2E73-028A-4F9C-871B-9433FD3462DC}" type="parTrans" cxnId="{5560995B-FD93-442E-9D65-67966AF25CC7}">
      <dgm:prSet/>
      <dgm:spPr/>
      <dgm:t>
        <a:bodyPr/>
        <a:lstStyle/>
        <a:p>
          <a:endParaRPr lang="en-US"/>
        </a:p>
      </dgm:t>
    </dgm:pt>
    <dgm:pt modelId="{85693D15-9F83-4466-BC9F-3C00174895AC}" type="sibTrans" cxnId="{5560995B-FD93-442E-9D65-67966AF25CC7}">
      <dgm:prSet/>
      <dgm:spPr/>
      <dgm:t>
        <a:bodyPr/>
        <a:lstStyle/>
        <a:p>
          <a:endParaRPr lang="en-US"/>
        </a:p>
      </dgm:t>
    </dgm:pt>
    <dgm:pt modelId="{24FEE7AD-16A4-4C66-84C3-A231584630F0}">
      <dgm:prSet phldrT="[Text]"/>
      <dgm:spPr/>
      <dgm:t>
        <a:bodyPr/>
        <a:lstStyle/>
        <a:p>
          <a:r>
            <a:rPr lang="en-US" dirty="0"/>
            <a:t>Bids due July 20</a:t>
          </a:r>
        </a:p>
      </dgm:t>
    </dgm:pt>
    <dgm:pt modelId="{68070380-0EE8-4186-A2FA-A1E3FF4A3218}" type="parTrans" cxnId="{9FF03C2E-21B3-46DA-A7D6-55B07A01F17B}">
      <dgm:prSet/>
      <dgm:spPr/>
      <dgm:t>
        <a:bodyPr/>
        <a:lstStyle/>
        <a:p>
          <a:endParaRPr lang="en-US"/>
        </a:p>
      </dgm:t>
    </dgm:pt>
    <dgm:pt modelId="{14B57F1C-0019-4F68-8CAC-4CFED906EC30}" type="sibTrans" cxnId="{9FF03C2E-21B3-46DA-A7D6-55B07A01F17B}">
      <dgm:prSet/>
      <dgm:spPr/>
      <dgm:t>
        <a:bodyPr/>
        <a:lstStyle/>
        <a:p>
          <a:endParaRPr lang="en-US"/>
        </a:p>
      </dgm:t>
    </dgm:pt>
    <dgm:pt modelId="{BBB45445-BFA6-4EAF-ADCB-CACBBAB18AAA}">
      <dgm:prSet phldrT="[Text]"/>
      <dgm:spPr/>
      <dgm:t>
        <a:bodyPr/>
        <a:lstStyle/>
        <a:p>
          <a:r>
            <a:rPr lang="en-US" dirty="0"/>
            <a:t>EPA SWIFR grant funded</a:t>
          </a:r>
        </a:p>
      </dgm:t>
    </dgm:pt>
    <dgm:pt modelId="{7F26D770-FE98-43D7-AB0F-4BFC90E190C8}" type="parTrans" cxnId="{8A35197E-014B-40CA-BD83-2D4671EC82E1}">
      <dgm:prSet/>
      <dgm:spPr/>
      <dgm:t>
        <a:bodyPr/>
        <a:lstStyle/>
        <a:p>
          <a:endParaRPr lang="en-US"/>
        </a:p>
      </dgm:t>
    </dgm:pt>
    <dgm:pt modelId="{A2184D57-6595-4FA9-AB2F-D134EE807044}" type="sibTrans" cxnId="{8A35197E-014B-40CA-BD83-2D4671EC82E1}">
      <dgm:prSet/>
      <dgm:spPr/>
      <dgm:t>
        <a:bodyPr/>
        <a:lstStyle/>
        <a:p>
          <a:endParaRPr lang="en-US"/>
        </a:p>
      </dgm:t>
    </dgm:pt>
    <dgm:pt modelId="{E562B3E7-DF2D-450B-BA2E-1944445C5B09}">
      <dgm:prSet phldrT="[Text]"/>
      <dgm:spPr/>
      <dgm:t>
        <a:bodyPr/>
        <a:lstStyle/>
        <a:p>
          <a:r>
            <a:rPr lang="en-US" dirty="0"/>
            <a:t>Ecology/Commerce</a:t>
          </a:r>
        </a:p>
      </dgm:t>
    </dgm:pt>
    <dgm:pt modelId="{5BDB1590-2EAF-4F68-A20D-7C199A8B9962}" type="parTrans" cxnId="{73F2A807-7425-4C2E-BAD5-DD03FECE4321}">
      <dgm:prSet/>
      <dgm:spPr/>
      <dgm:t>
        <a:bodyPr/>
        <a:lstStyle/>
        <a:p>
          <a:endParaRPr lang="en-US"/>
        </a:p>
      </dgm:t>
    </dgm:pt>
    <dgm:pt modelId="{53B2ADC8-27B6-4868-AB4B-CC0273CF78B1}" type="sibTrans" cxnId="{73F2A807-7425-4C2E-BAD5-DD03FECE4321}">
      <dgm:prSet/>
      <dgm:spPr/>
      <dgm:t>
        <a:bodyPr/>
        <a:lstStyle/>
        <a:p>
          <a:endParaRPr lang="en-US"/>
        </a:p>
      </dgm:t>
    </dgm:pt>
    <dgm:pt modelId="{00928703-DB8D-44FB-8BFB-E95F8B292EFC}">
      <dgm:prSet phldrT="[Text]"/>
      <dgm:spPr/>
      <dgm:t>
        <a:bodyPr/>
        <a:lstStyle/>
        <a:p>
          <a:r>
            <a:rPr lang="en-US" dirty="0"/>
            <a:t>Priority matrix</a:t>
          </a:r>
        </a:p>
      </dgm:t>
    </dgm:pt>
    <dgm:pt modelId="{6A324EBE-0BE4-4FFA-AA29-D9967BCE84F1}" type="parTrans" cxnId="{9BC40B57-767C-4629-91A2-C97A2B7EF8C1}">
      <dgm:prSet/>
      <dgm:spPr/>
      <dgm:t>
        <a:bodyPr/>
        <a:lstStyle/>
        <a:p>
          <a:endParaRPr lang="en-US"/>
        </a:p>
      </dgm:t>
    </dgm:pt>
    <dgm:pt modelId="{A760B1AE-D867-40BF-A936-617EDC6F7DE5}" type="sibTrans" cxnId="{9BC40B57-767C-4629-91A2-C97A2B7EF8C1}">
      <dgm:prSet/>
      <dgm:spPr/>
      <dgm:t>
        <a:bodyPr/>
        <a:lstStyle/>
        <a:p>
          <a:endParaRPr lang="en-US"/>
        </a:p>
      </dgm:t>
    </dgm:pt>
    <dgm:pt modelId="{F3366DEE-8BC7-4475-92AB-00016326CF4B}">
      <dgm:prSet phldrT="[Text]"/>
      <dgm:spPr/>
      <dgm:t>
        <a:bodyPr/>
        <a:lstStyle/>
        <a:p>
          <a:r>
            <a:rPr lang="en-US" dirty="0"/>
            <a:t>Market map </a:t>
          </a:r>
        </a:p>
      </dgm:t>
    </dgm:pt>
    <dgm:pt modelId="{0BB41F15-A70D-44E6-94EB-022F00C8DF0D}" type="parTrans" cxnId="{1202014F-A68D-4132-9174-B0B3A9938CD1}">
      <dgm:prSet/>
      <dgm:spPr/>
      <dgm:t>
        <a:bodyPr/>
        <a:lstStyle/>
        <a:p>
          <a:endParaRPr lang="en-US"/>
        </a:p>
      </dgm:t>
    </dgm:pt>
    <dgm:pt modelId="{3182DA13-C31F-4F2E-A9BE-EDF0B2EF1FE3}" type="sibTrans" cxnId="{1202014F-A68D-4132-9174-B0B3A9938CD1}">
      <dgm:prSet/>
      <dgm:spPr/>
      <dgm:t>
        <a:bodyPr/>
        <a:lstStyle/>
        <a:p>
          <a:endParaRPr lang="en-US"/>
        </a:p>
      </dgm:t>
    </dgm:pt>
    <dgm:pt modelId="{FBEF2048-C9FF-45D0-A981-25DD21CEAA01}">
      <dgm:prSet phldrT="[Text]"/>
      <dgm:spPr/>
      <dgm:t>
        <a:bodyPr/>
        <a:lstStyle/>
        <a:p>
          <a:r>
            <a:rPr lang="en-US" dirty="0"/>
            <a:t>Research</a:t>
          </a:r>
        </a:p>
      </dgm:t>
    </dgm:pt>
    <dgm:pt modelId="{4F35DE23-581F-4852-8994-B2F017CB92F5}" type="parTrans" cxnId="{3D41CB8E-BA45-44DB-983C-447F54665388}">
      <dgm:prSet/>
      <dgm:spPr/>
      <dgm:t>
        <a:bodyPr/>
        <a:lstStyle/>
        <a:p>
          <a:endParaRPr lang="en-US"/>
        </a:p>
      </dgm:t>
    </dgm:pt>
    <dgm:pt modelId="{F99444C6-0BF1-4DF5-A49E-E36FE22F31A5}" type="sibTrans" cxnId="{3D41CB8E-BA45-44DB-983C-447F54665388}">
      <dgm:prSet/>
      <dgm:spPr/>
      <dgm:t>
        <a:bodyPr/>
        <a:lstStyle/>
        <a:p>
          <a:endParaRPr lang="en-US"/>
        </a:p>
      </dgm:t>
    </dgm:pt>
    <dgm:pt modelId="{57E20F5B-AB59-4B29-B704-885344AD4D39}">
      <dgm:prSet phldrT="[Text]"/>
      <dgm:spPr/>
      <dgm:t>
        <a:bodyPr/>
        <a:lstStyle/>
        <a:p>
          <a:r>
            <a:rPr lang="en-US" dirty="0"/>
            <a:t>Topic summits</a:t>
          </a:r>
        </a:p>
      </dgm:t>
    </dgm:pt>
    <dgm:pt modelId="{F326B4D7-2DF7-4369-963F-3A9F5727EF69}" type="parTrans" cxnId="{6E8212EF-A5C7-43D0-ABE2-6648411DB886}">
      <dgm:prSet/>
      <dgm:spPr/>
      <dgm:t>
        <a:bodyPr/>
        <a:lstStyle/>
        <a:p>
          <a:endParaRPr lang="en-US"/>
        </a:p>
      </dgm:t>
    </dgm:pt>
    <dgm:pt modelId="{98798C6E-51F6-438F-891C-7E9A00D26184}" type="sibTrans" cxnId="{6E8212EF-A5C7-43D0-ABE2-6648411DB886}">
      <dgm:prSet/>
      <dgm:spPr/>
      <dgm:t>
        <a:bodyPr/>
        <a:lstStyle/>
        <a:p>
          <a:endParaRPr lang="en-US"/>
        </a:p>
      </dgm:t>
    </dgm:pt>
    <dgm:pt modelId="{92A86095-0298-438C-9AC3-6B719CBB580A}" type="pres">
      <dgm:prSet presAssocID="{6625E367-97CC-4473-AB40-E4338BD18205}" presName="Name0" presStyleCnt="0">
        <dgm:presLayoutVars>
          <dgm:dir/>
          <dgm:animLvl val="lvl"/>
          <dgm:resizeHandles val="exact"/>
        </dgm:presLayoutVars>
      </dgm:prSet>
      <dgm:spPr/>
    </dgm:pt>
    <dgm:pt modelId="{8B04FD46-47A9-40E2-BD61-0FB185C49EDA}" type="pres">
      <dgm:prSet presAssocID="{EA682E15-4631-4AB0-B4C6-52783672DB9D}" presName="composite" presStyleCnt="0"/>
      <dgm:spPr/>
    </dgm:pt>
    <dgm:pt modelId="{70DE8340-9C14-46A7-BB43-93FF88A43DE0}" type="pres">
      <dgm:prSet presAssocID="{EA682E15-4631-4AB0-B4C6-52783672DB9D}" presName="parTx" presStyleLbl="alignNode1" presStyleIdx="0" presStyleCnt="3" custLinFactNeighborX="-439" custLinFactNeighborY="-1479">
        <dgm:presLayoutVars>
          <dgm:chMax val="0"/>
          <dgm:chPref val="0"/>
          <dgm:bulletEnabled val="1"/>
        </dgm:presLayoutVars>
      </dgm:prSet>
      <dgm:spPr/>
    </dgm:pt>
    <dgm:pt modelId="{924F0079-E390-4B46-9945-C2F25A0AA2FB}" type="pres">
      <dgm:prSet presAssocID="{EA682E15-4631-4AB0-B4C6-52783672DB9D}" presName="desTx" presStyleLbl="alignAccFollowNode1" presStyleIdx="0" presStyleCnt="3" custLinFactNeighborX="337">
        <dgm:presLayoutVars>
          <dgm:bulletEnabled val="1"/>
        </dgm:presLayoutVars>
      </dgm:prSet>
      <dgm:spPr/>
    </dgm:pt>
    <dgm:pt modelId="{497F2B6A-ECCC-45F2-9DAF-53E7ABEE0AAE}" type="pres">
      <dgm:prSet presAssocID="{C976D02D-CB1D-4225-9E73-6C6EA27DBB6B}" presName="space" presStyleCnt="0"/>
      <dgm:spPr/>
    </dgm:pt>
    <dgm:pt modelId="{3C662584-08BF-4359-8859-E4225F746A27}" type="pres">
      <dgm:prSet presAssocID="{D4E8174D-7D7D-4AC6-8C5B-14A678C64C71}" presName="composite" presStyleCnt="0"/>
      <dgm:spPr/>
    </dgm:pt>
    <dgm:pt modelId="{D075671F-BEEF-4062-96AE-2B8F325B8E70}" type="pres">
      <dgm:prSet presAssocID="{D4E8174D-7D7D-4AC6-8C5B-14A678C64C71}" presName="parTx" presStyleLbl="alignNode1" presStyleIdx="1" presStyleCnt="3">
        <dgm:presLayoutVars>
          <dgm:chMax val="0"/>
          <dgm:chPref val="0"/>
          <dgm:bulletEnabled val="1"/>
        </dgm:presLayoutVars>
      </dgm:prSet>
      <dgm:spPr/>
    </dgm:pt>
    <dgm:pt modelId="{81D2E96A-09B7-4E53-B90E-298AAC60CDEF}" type="pres">
      <dgm:prSet presAssocID="{D4E8174D-7D7D-4AC6-8C5B-14A678C64C71}" presName="desTx" presStyleLbl="alignAccFollowNode1" presStyleIdx="1" presStyleCnt="3">
        <dgm:presLayoutVars>
          <dgm:bulletEnabled val="1"/>
        </dgm:presLayoutVars>
      </dgm:prSet>
      <dgm:spPr/>
    </dgm:pt>
    <dgm:pt modelId="{03287044-CE86-42D7-B52F-30E27A85DC28}" type="pres">
      <dgm:prSet presAssocID="{1055F7DD-5988-49B2-A9FE-0CA504515BC9}" presName="space" presStyleCnt="0"/>
      <dgm:spPr/>
    </dgm:pt>
    <dgm:pt modelId="{C61688F7-DD29-4189-BA00-D6040BB312B2}" type="pres">
      <dgm:prSet presAssocID="{E562B3E7-DF2D-450B-BA2E-1944445C5B09}" presName="composite" presStyleCnt="0"/>
      <dgm:spPr/>
    </dgm:pt>
    <dgm:pt modelId="{F076FDE1-CC76-4108-94FD-4EF84B7E409A}" type="pres">
      <dgm:prSet presAssocID="{E562B3E7-DF2D-450B-BA2E-1944445C5B09}" presName="parTx" presStyleLbl="alignNode1" presStyleIdx="2" presStyleCnt="3">
        <dgm:presLayoutVars>
          <dgm:chMax val="0"/>
          <dgm:chPref val="0"/>
          <dgm:bulletEnabled val="1"/>
        </dgm:presLayoutVars>
      </dgm:prSet>
      <dgm:spPr/>
    </dgm:pt>
    <dgm:pt modelId="{AF01F010-493C-49C4-820B-B1E768F3C742}" type="pres">
      <dgm:prSet presAssocID="{E562B3E7-DF2D-450B-BA2E-1944445C5B09}" presName="desTx" presStyleLbl="alignAccFollowNode1" presStyleIdx="2" presStyleCnt="3">
        <dgm:presLayoutVars>
          <dgm:bulletEnabled val="1"/>
        </dgm:presLayoutVars>
      </dgm:prSet>
      <dgm:spPr/>
    </dgm:pt>
  </dgm:ptLst>
  <dgm:cxnLst>
    <dgm:cxn modelId="{73F2A807-7425-4C2E-BAD5-DD03FECE4321}" srcId="{6625E367-97CC-4473-AB40-E4338BD18205}" destId="{E562B3E7-DF2D-450B-BA2E-1944445C5B09}" srcOrd="2" destOrd="0" parTransId="{5BDB1590-2EAF-4F68-A20D-7C199A8B9962}" sibTransId="{53B2ADC8-27B6-4868-AB4B-CC0273CF78B1}"/>
    <dgm:cxn modelId="{51E7740F-BC53-42A1-8C8C-7E07B8561340}" srcId="{EA682E15-4631-4AB0-B4C6-52783672DB9D}" destId="{CDC98364-7D6A-4E89-8D59-F2608327F6D0}" srcOrd="0" destOrd="0" parTransId="{F0E0B88C-165C-459D-BA9A-19C62D803C3B}" sibTransId="{B134943A-9A2C-4A87-950F-705CA833A5E5}"/>
    <dgm:cxn modelId="{9FF03C2E-21B3-46DA-A7D6-55B07A01F17B}" srcId="{D4E8174D-7D7D-4AC6-8C5B-14A678C64C71}" destId="{24FEE7AD-16A4-4C66-84C3-A231584630F0}" srcOrd="1" destOrd="0" parTransId="{68070380-0EE8-4186-A2FA-A1E3FF4A3218}" sibTransId="{14B57F1C-0019-4F68-8CAC-4CFED906EC30}"/>
    <dgm:cxn modelId="{DA3D133C-E8F2-4279-9FC1-9D81A9D8F383}" type="presOf" srcId="{D2F5FF9B-B530-411A-A04B-C7FCC995A50C}" destId="{81D2E96A-09B7-4E53-B90E-298AAC60CDEF}" srcOrd="0" destOrd="0" presId="urn:microsoft.com/office/officeart/2005/8/layout/hList1"/>
    <dgm:cxn modelId="{A779243D-F1C5-4A2F-9D78-1A7C90896AC1}" srcId="{6625E367-97CC-4473-AB40-E4338BD18205}" destId="{D4E8174D-7D7D-4AC6-8C5B-14A678C64C71}" srcOrd="1" destOrd="0" parTransId="{30EF01B1-7B57-424D-95B4-942B0DBA7327}" sibTransId="{1055F7DD-5988-49B2-A9FE-0CA504515BC9}"/>
    <dgm:cxn modelId="{5560995B-FD93-442E-9D65-67966AF25CC7}" srcId="{EA682E15-4631-4AB0-B4C6-52783672DB9D}" destId="{44295C88-C58A-4B9C-9D84-468EF9CA0710}" srcOrd="3" destOrd="0" parTransId="{8A6D2E73-028A-4F9C-871B-9433FD3462DC}" sibTransId="{85693D15-9F83-4466-BC9F-3C00174895AC}"/>
    <dgm:cxn modelId="{31550041-F318-4555-AC17-0830989C87F3}" type="presOf" srcId="{BBB45445-BFA6-4EAF-ADCB-CACBBAB18AAA}" destId="{81D2E96A-09B7-4E53-B90E-298AAC60CDEF}" srcOrd="0" destOrd="2" presId="urn:microsoft.com/office/officeart/2005/8/layout/hList1"/>
    <dgm:cxn modelId="{489DD64A-C4F2-4B01-9FFB-73F4BEEAF9F6}" srcId="{EA682E15-4631-4AB0-B4C6-52783672DB9D}" destId="{BE803AF2-8C35-48C5-A825-60BD3C60480C}" srcOrd="1" destOrd="0" parTransId="{CD9E26CB-9393-4AA4-858D-A3E282D52C95}" sibTransId="{EF9ECEAF-BDCE-487E-A418-6CBED585EAE1}"/>
    <dgm:cxn modelId="{FE1CCE6E-00E7-47E6-810F-87F7A6E7A38B}" type="presOf" srcId="{00928703-DB8D-44FB-8BFB-E95F8B292EFC}" destId="{AF01F010-493C-49C4-820B-B1E768F3C742}" srcOrd="0" destOrd="0" presId="urn:microsoft.com/office/officeart/2005/8/layout/hList1"/>
    <dgm:cxn modelId="{1202014F-A68D-4132-9174-B0B3A9938CD1}" srcId="{E562B3E7-DF2D-450B-BA2E-1944445C5B09}" destId="{F3366DEE-8BC7-4475-92AB-00016326CF4B}" srcOrd="1" destOrd="0" parTransId="{0BB41F15-A70D-44E6-94EB-022F00C8DF0D}" sibTransId="{3182DA13-C31F-4F2E-A9BE-EDF0B2EF1FE3}"/>
    <dgm:cxn modelId="{9BC40B57-767C-4629-91A2-C97A2B7EF8C1}" srcId="{E562B3E7-DF2D-450B-BA2E-1944445C5B09}" destId="{00928703-DB8D-44FB-8BFB-E95F8B292EFC}" srcOrd="0" destOrd="0" parTransId="{6A324EBE-0BE4-4FFA-AA29-D9967BCE84F1}" sibTransId="{A760B1AE-D867-40BF-A936-617EDC6F7DE5}"/>
    <dgm:cxn modelId="{8A35197E-014B-40CA-BD83-2D4671EC82E1}" srcId="{D4E8174D-7D7D-4AC6-8C5B-14A678C64C71}" destId="{BBB45445-BFA6-4EAF-ADCB-CACBBAB18AAA}" srcOrd="2" destOrd="0" parTransId="{7F26D770-FE98-43D7-AB0F-4BFC90E190C8}" sibTransId="{A2184D57-6595-4FA9-AB2F-D134EE807044}"/>
    <dgm:cxn modelId="{E7198084-DB5E-44C0-8E9C-F04D806ABA82}" type="presOf" srcId="{44295C88-C58A-4B9C-9D84-468EF9CA0710}" destId="{924F0079-E390-4B46-9945-C2F25A0AA2FB}" srcOrd="0" destOrd="3" presId="urn:microsoft.com/office/officeart/2005/8/layout/hList1"/>
    <dgm:cxn modelId="{C3FFD587-72AD-48BD-A20D-A602455CFA15}" type="presOf" srcId="{D4E8174D-7D7D-4AC6-8C5B-14A678C64C71}" destId="{D075671F-BEEF-4062-96AE-2B8F325B8E70}" srcOrd="0" destOrd="0" presId="urn:microsoft.com/office/officeart/2005/8/layout/hList1"/>
    <dgm:cxn modelId="{70551C89-12F5-4680-8302-19BBF8689C45}" type="presOf" srcId="{57E20F5B-AB59-4B29-B704-885344AD4D39}" destId="{AF01F010-493C-49C4-820B-B1E768F3C742}" srcOrd="0" destOrd="3" presId="urn:microsoft.com/office/officeart/2005/8/layout/hList1"/>
    <dgm:cxn modelId="{3D41CB8E-BA45-44DB-983C-447F54665388}" srcId="{E562B3E7-DF2D-450B-BA2E-1944445C5B09}" destId="{FBEF2048-C9FF-45D0-A981-25DD21CEAA01}" srcOrd="2" destOrd="0" parTransId="{4F35DE23-581F-4852-8994-B2F017CB92F5}" sibTransId="{F99444C6-0BF1-4DF5-A49E-E36FE22F31A5}"/>
    <dgm:cxn modelId="{B35BCC94-D171-4010-AEBE-E7A1EEDFA3F9}" srcId="{EA682E15-4631-4AB0-B4C6-52783672DB9D}" destId="{4B22B49C-FD84-4134-A3FD-72BB28B1EC79}" srcOrd="2" destOrd="0" parTransId="{FD2617D2-B485-49DA-845C-670F24262929}" sibTransId="{FF69A00F-6C10-4980-83A8-061C4F3B7F74}"/>
    <dgm:cxn modelId="{8C49FD99-3F16-42AC-96BC-5ED7D637D3D2}" type="presOf" srcId="{F3366DEE-8BC7-4475-92AB-00016326CF4B}" destId="{AF01F010-493C-49C4-820B-B1E768F3C742}" srcOrd="0" destOrd="1" presId="urn:microsoft.com/office/officeart/2005/8/layout/hList1"/>
    <dgm:cxn modelId="{BE3A749C-10D0-4015-99F9-5BA5C9EBCFDB}" type="presOf" srcId="{BE803AF2-8C35-48C5-A825-60BD3C60480C}" destId="{924F0079-E390-4B46-9945-C2F25A0AA2FB}" srcOrd="0" destOrd="1" presId="urn:microsoft.com/office/officeart/2005/8/layout/hList1"/>
    <dgm:cxn modelId="{6DEDB69E-4A7A-49A6-8BD8-D0705A3ABC76}" type="presOf" srcId="{4B22B49C-FD84-4134-A3FD-72BB28B1EC79}" destId="{924F0079-E390-4B46-9945-C2F25A0AA2FB}" srcOrd="0" destOrd="2" presId="urn:microsoft.com/office/officeart/2005/8/layout/hList1"/>
    <dgm:cxn modelId="{D0BF7AAB-637D-4A0E-B0EC-8E0C8B6B44D9}" type="presOf" srcId="{24FEE7AD-16A4-4C66-84C3-A231584630F0}" destId="{81D2E96A-09B7-4E53-B90E-298AAC60CDEF}" srcOrd="0" destOrd="1" presId="urn:microsoft.com/office/officeart/2005/8/layout/hList1"/>
    <dgm:cxn modelId="{723786B8-09CF-4010-B115-0D4D62206934}" srcId="{D4E8174D-7D7D-4AC6-8C5B-14A678C64C71}" destId="{D2F5FF9B-B530-411A-A04B-C7FCC995A50C}" srcOrd="0" destOrd="0" parTransId="{064858C9-53A3-4B27-96AA-92CCE53F8F7C}" sibTransId="{D018B2EC-7E3F-428C-A39F-B7D58FF45B26}"/>
    <dgm:cxn modelId="{E9721ACA-A5F5-4B37-9A86-F6CBD51A01B7}" type="presOf" srcId="{E562B3E7-DF2D-450B-BA2E-1944445C5B09}" destId="{F076FDE1-CC76-4108-94FD-4EF84B7E409A}" srcOrd="0" destOrd="0" presId="urn:microsoft.com/office/officeart/2005/8/layout/hList1"/>
    <dgm:cxn modelId="{76A689D4-1D86-4796-8354-0F27A42EE41F}" type="presOf" srcId="{EA682E15-4631-4AB0-B4C6-52783672DB9D}" destId="{70DE8340-9C14-46A7-BB43-93FF88A43DE0}" srcOrd="0" destOrd="0" presId="urn:microsoft.com/office/officeart/2005/8/layout/hList1"/>
    <dgm:cxn modelId="{4FB25ED8-A618-4C7F-971A-F8052423E60C}" srcId="{6625E367-97CC-4473-AB40-E4338BD18205}" destId="{EA682E15-4631-4AB0-B4C6-52783672DB9D}" srcOrd="0" destOrd="0" parTransId="{BCE58FCC-B30F-4A3C-8CC9-0B78FDB5A6E1}" sibTransId="{C976D02D-CB1D-4225-9E73-6C6EA27DBB6B}"/>
    <dgm:cxn modelId="{7C813CED-6CE9-497A-AB93-2E0CE1B35A30}" type="presOf" srcId="{CDC98364-7D6A-4E89-8D59-F2608327F6D0}" destId="{924F0079-E390-4B46-9945-C2F25A0AA2FB}" srcOrd="0" destOrd="0" presId="urn:microsoft.com/office/officeart/2005/8/layout/hList1"/>
    <dgm:cxn modelId="{6E8212EF-A5C7-43D0-ABE2-6648411DB886}" srcId="{E562B3E7-DF2D-450B-BA2E-1944445C5B09}" destId="{57E20F5B-AB59-4B29-B704-885344AD4D39}" srcOrd="3" destOrd="0" parTransId="{F326B4D7-2DF7-4369-963F-3A9F5727EF69}" sibTransId="{98798C6E-51F6-438F-891C-7E9A00D26184}"/>
    <dgm:cxn modelId="{1D15B8F2-E60E-4F10-9266-9EB88485E5B9}" type="presOf" srcId="{FBEF2048-C9FF-45D0-A981-25DD21CEAA01}" destId="{AF01F010-493C-49C4-820B-B1E768F3C742}" srcOrd="0" destOrd="2" presId="urn:microsoft.com/office/officeart/2005/8/layout/hList1"/>
    <dgm:cxn modelId="{6433F6FE-5889-4A00-B44A-7897386CB41E}" type="presOf" srcId="{6625E367-97CC-4473-AB40-E4338BD18205}" destId="{92A86095-0298-438C-9AC3-6B719CBB580A}" srcOrd="0" destOrd="0" presId="urn:microsoft.com/office/officeart/2005/8/layout/hList1"/>
    <dgm:cxn modelId="{4E5D984E-E5B3-4C08-8A06-93C27784718F}" type="presParOf" srcId="{92A86095-0298-438C-9AC3-6B719CBB580A}" destId="{8B04FD46-47A9-40E2-BD61-0FB185C49EDA}" srcOrd="0" destOrd="0" presId="urn:microsoft.com/office/officeart/2005/8/layout/hList1"/>
    <dgm:cxn modelId="{F997E279-D4E5-4916-AE6B-3DE18C4DF535}" type="presParOf" srcId="{8B04FD46-47A9-40E2-BD61-0FB185C49EDA}" destId="{70DE8340-9C14-46A7-BB43-93FF88A43DE0}" srcOrd="0" destOrd="0" presId="urn:microsoft.com/office/officeart/2005/8/layout/hList1"/>
    <dgm:cxn modelId="{E270F2BF-F637-4AFB-8BBA-1A37EE251A50}" type="presParOf" srcId="{8B04FD46-47A9-40E2-BD61-0FB185C49EDA}" destId="{924F0079-E390-4B46-9945-C2F25A0AA2FB}" srcOrd="1" destOrd="0" presId="urn:microsoft.com/office/officeart/2005/8/layout/hList1"/>
    <dgm:cxn modelId="{19904345-5A67-4BDF-9D24-884863D5D9CB}" type="presParOf" srcId="{92A86095-0298-438C-9AC3-6B719CBB580A}" destId="{497F2B6A-ECCC-45F2-9DAF-53E7ABEE0AAE}" srcOrd="1" destOrd="0" presId="urn:microsoft.com/office/officeart/2005/8/layout/hList1"/>
    <dgm:cxn modelId="{93BE6829-B7B8-4117-B3AE-43E6EF438F58}" type="presParOf" srcId="{92A86095-0298-438C-9AC3-6B719CBB580A}" destId="{3C662584-08BF-4359-8859-E4225F746A27}" srcOrd="2" destOrd="0" presId="urn:microsoft.com/office/officeart/2005/8/layout/hList1"/>
    <dgm:cxn modelId="{16138367-6D9B-4DB5-8E6E-D7E6054702D0}" type="presParOf" srcId="{3C662584-08BF-4359-8859-E4225F746A27}" destId="{D075671F-BEEF-4062-96AE-2B8F325B8E70}" srcOrd="0" destOrd="0" presId="urn:microsoft.com/office/officeart/2005/8/layout/hList1"/>
    <dgm:cxn modelId="{CDFB8E61-9906-48CB-AD92-92338CE71C30}" type="presParOf" srcId="{3C662584-08BF-4359-8859-E4225F746A27}" destId="{81D2E96A-09B7-4E53-B90E-298AAC60CDEF}" srcOrd="1" destOrd="0" presId="urn:microsoft.com/office/officeart/2005/8/layout/hList1"/>
    <dgm:cxn modelId="{B181B7C9-C822-4150-B9EF-BCDF93083AA2}" type="presParOf" srcId="{92A86095-0298-438C-9AC3-6B719CBB580A}" destId="{03287044-CE86-42D7-B52F-30E27A85DC28}" srcOrd="3" destOrd="0" presId="urn:microsoft.com/office/officeart/2005/8/layout/hList1"/>
    <dgm:cxn modelId="{888DF27C-0809-4EDE-8F65-A1D62A920D03}" type="presParOf" srcId="{92A86095-0298-438C-9AC3-6B719CBB580A}" destId="{C61688F7-DD29-4189-BA00-D6040BB312B2}" srcOrd="4" destOrd="0" presId="urn:microsoft.com/office/officeart/2005/8/layout/hList1"/>
    <dgm:cxn modelId="{7438066F-D8AB-4B96-9721-CA609BDE5005}" type="presParOf" srcId="{C61688F7-DD29-4189-BA00-D6040BB312B2}" destId="{F076FDE1-CC76-4108-94FD-4EF84B7E409A}" srcOrd="0" destOrd="0" presId="urn:microsoft.com/office/officeart/2005/8/layout/hList1"/>
    <dgm:cxn modelId="{7EE8FF0B-CA48-4E07-AE94-89969A4D7FDF}" type="presParOf" srcId="{C61688F7-DD29-4189-BA00-D6040BB312B2}" destId="{AF01F010-493C-49C4-820B-B1E768F3C74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B6545FA-42A0-44B1-A042-231BADAAA775}" type="doc">
      <dgm:prSet loTypeId="urn:microsoft.com/office/officeart/2005/8/layout/list1" loCatId="list" qsTypeId="urn:microsoft.com/office/officeart/2005/8/quickstyle/3d2" qsCatId="3D" csTypeId="urn:microsoft.com/office/officeart/2005/8/colors/colorful5" csCatId="colorful" phldr="1"/>
      <dgm:spPr/>
      <dgm:t>
        <a:bodyPr/>
        <a:lstStyle/>
        <a:p>
          <a:endParaRPr lang="en-US"/>
        </a:p>
      </dgm:t>
    </dgm:pt>
    <dgm:pt modelId="{65E437D2-C601-4A9F-950E-1945642A7EFE}">
      <dgm:prSet phldrT="[Text]" custT="1"/>
      <dgm:spPr/>
      <dgm:t>
        <a:bodyPr/>
        <a:lstStyle/>
        <a:p>
          <a:pPr>
            <a:buFont typeface="Symbol" panose="05050102010706020507" pitchFamily="18" charset="2"/>
            <a:buChar char=""/>
          </a:pPr>
          <a:r>
            <a:rPr lang="en-US" sz="2800" i="0">
              <a:effectLst/>
              <a:latin typeface="Calibri" panose="020F0502020204030204" pitchFamily="34" charset="0"/>
              <a:ea typeface="Calibri" panose="020F0502020204030204" pitchFamily="34" charset="0"/>
              <a:cs typeface="Arial" panose="020B0604020202020204" pitchFamily="34" charset="0"/>
            </a:rPr>
            <a:t>Part one: Recycling Companies and Revenue</a:t>
          </a:r>
          <a:endParaRPr lang="en-US" sz="2800" i="0" dirty="0"/>
        </a:p>
      </dgm:t>
    </dgm:pt>
    <dgm:pt modelId="{887710C4-BA1A-4F21-8AAD-76BCBBD8F9FA}" type="parTrans" cxnId="{99AE895B-8E7B-480F-9B58-9DEA6D51D600}">
      <dgm:prSet/>
      <dgm:spPr/>
      <dgm:t>
        <a:bodyPr/>
        <a:lstStyle/>
        <a:p>
          <a:endParaRPr lang="en-US" sz="2400"/>
        </a:p>
      </dgm:t>
    </dgm:pt>
    <dgm:pt modelId="{67F7E1B6-AC9E-4694-B9A4-3293376E7A77}" type="sibTrans" cxnId="{99AE895B-8E7B-480F-9B58-9DEA6D51D600}">
      <dgm:prSet/>
      <dgm:spPr/>
      <dgm:t>
        <a:bodyPr/>
        <a:lstStyle/>
        <a:p>
          <a:endParaRPr lang="en-US" sz="2400"/>
        </a:p>
      </dgm:t>
    </dgm:pt>
    <dgm:pt modelId="{24211C05-0FE5-4E75-9576-DA5C35C0EF22}">
      <dgm:prSet phldrT="[Text]" custT="1"/>
      <dgm:spPr/>
      <dgm:t>
        <a:bodyPr/>
        <a:lstStyle/>
        <a:p>
          <a:pPr>
            <a:buFont typeface="Symbol" panose="05050102010706020507" pitchFamily="18" charset="2"/>
            <a:buChar char=""/>
          </a:pPr>
          <a:r>
            <a:rPr lang="en-US" sz="2800" i="0">
              <a:effectLst/>
              <a:latin typeface="Calibri" panose="020F0502020204030204" pitchFamily="34" charset="0"/>
              <a:ea typeface="Calibri" panose="020F0502020204030204" pitchFamily="34" charset="0"/>
              <a:cs typeface="Arial" panose="020B0604020202020204" pitchFamily="34" charset="0"/>
            </a:rPr>
            <a:t>Part three: Equity Analysis of Recycling</a:t>
          </a:r>
          <a:endParaRPr lang="en-US" sz="2800" i="0" dirty="0"/>
        </a:p>
      </dgm:t>
    </dgm:pt>
    <dgm:pt modelId="{EA7E6E68-4EF9-4EA6-8AA3-8190E5CEE022}" type="parTrans" cxnId="{CB61F858-EC3F-4CF4-A60C-95AA5D500604}">
      <dgm:prSet/>
      <dgm:spPr/>
      <dgm:t>
        <a:bodyPr/>
        <a:lstStyle/>
        <a:p>
          <a:endParaRPr lang="en-US" sz="2400"/>
        </a:p>
      </dgm:t>
    </dgm:pt>
    <dgm:pt modelId="{5E82A8A6-B20E-4E0F-87F7-4B275224ECDB}" type="sibTrans" cxnId="{CB61F858-EC3F-4CF4-A60C-95AA5D500604}">
      <dgm:prSet/>
      <dgm:spPr/>
      <dgm:t>
        <a:bodyPr/>
        <a:lstStyle/>
        <a:p>
          <a:endParaRPr lang="en-US" sz="2400"/>
        </a:p>
      </dgm:t>
    </dgm:pt>
    <dgm:pt modelId="{C892D665-F321-42B0-AD39-E1B9D2E867D3}">
      <dgm:prSet phldrT="[Text]" custT="1"/>
      <dgm:spPr/>
      <dgm:t>
        <a:bodyPr/>
        <a:lstStyle/>
        <a:p>
          <a:pPr>
            <a:buFont typeface="Symbol" panose="05050102010706020507" pitchFamily="18" charset="2"/>
            <a:buChar char=""/>
          </a:pPr>
          <a:r>
            <a:rPr lang="en-US" sz="2800" i="0">
              <a:effectLst/>
              <a:latin typeface="Calibri" panose="020F0502020204030204" pitchFamily="34" charset="0"/>
              <a:ea typeface="Calibri" panose="020F0502020204030204" pitchFamily="34" charset="0"/>
              <a:cs typeface="Arial" panose="020B0604020202020204" pitchFamily="34" charset="0"/>
            </a:rPr>
            <a:t>Part two: Economic Impact of Recycling</a:t>
          </a:r>
          <a:endParaRPr lang="en-US" sz="2800" i="0" dirty="0"/>
        </a:p>
      </dgm:t>
    </dgm:pt>
    <dgm:pt modelId="{D539CC74-1B1F-4627-8D65-37EF4705DF29}" type="parTrans" cxnId="{2ABFD555-7722-4C8F-8928-D6CB1498044C}">
      <dgm:prSet/>
      <dgm:spPr/>
      <dgm:t>
        <a:bodyPr/>
        <a:lstStyle/>
        <a:p>
          <a:endParaRPr lang="en-US" sz="2400"/>
        </a:p>
      </dgm:t>
    </dgm:pt>
    <dgm:pt modelId="{9D2969F9-0D7C-47F7-A8B7-5C6B73E0DB83}" type="sibTrans" cxnId="{2ABFD555-7722-4C8F-8928-D6CB1498044C}">
      <dgm:prSet/>
      <dgm:spPr/>
      <dgm:t>
        <a:bodyPr/>
        <a:lstStyle/>
        <a:p>
          <a:endParaRPr lang="en-US" sz="2400"/>
        </a:p>
      </dgm:t>
    </dgm:pt>
    <dgm:pt modelId="{EEF4EE40-4631-45EB-AF6C-EE2641A2B787}" type="pres">
      <dgm:prSet presAssocID="{5B6545FA-42A0-44B1-A042-231BADAAA775}" presName="linear" presStyleCnt="0">
        <dgm:presLayoutVars>
          <dgm:dir/>
          <dgm:animLvl val="lvl"/>
          <dgm:resizeHandles val="exact"/>
        </dgm:presLayoutVars>
      </dgm:prSet>
      <dgm:spPr/>
    </dgm:pt>
    <dgm:pt modelId="{3638C628-BEA6-480F-8AED-B9B018BE5039}" type="pres">
      <dgm:prSet presAssocID="{65E437D2-C601-4A9F-950E-1945642A7EFE}" presName="parentLin" presStyleCnt="0"/>
      <dgm:spPr/>
    </dgm:pt>
    <dgm:pt modelId="{1C4BF970-90FA-4D82-B3B0-38777F34C9ED}" type="pres">
      <dgm:prSet presAssocID="{65E437D2-C601-4A9F-950E-1945642A7EFE}" presName="parentLeftMargin" presStyleLbl="node1" presStyleIdx="0" presStyleCnt="3"/>
      <dgm:spPr/>
    </dgm:pt>
    <dgm:pt modelId="{2AB969C5-858D-4908-8F27-F424413E28C0}" type="pres">
      <dgm:prSet presAssocID="{65E437D2-C601-4A9F-950E-1945642A7EFE}" presName="parentText" presStyleLbl="node1" presStyleIdx="0" presStyleCnt="3" custScaleY="99967">
        <dgm:presLayoutVars>
          <dgm:chMax val="0"/>
          <dgm:bulletEnabled val="1"/>
        </dgm:presLayoutVars>
      </dgm:prSet>
      <dgm:spPr/>
    </dgm:pt>
    <dgm:pt modelId="{8FDB765F-B04E-47F2-80B3-03461C5AE231}" type="pres">
      <dgm:prSet presAssocID="{65E437D2-C601-4A9F-950E-1945642A7EFE}" presName="negativeSpace" presStyleCnt="0"/>
      <dgm:spPr/>
    </dgm:pt>
    <dgm:pt modelId="{EF757D19-ED8C-4E1E-AF32-F5685D034EA7}" type="pres">
      <dgm:prSet presAssocID="{65E437D2-C601-4A9F-950E-1945642A7EFE}" presName="childText" presStyleLbl="conFgAcc1" presStyleIdx="0" presStyleCnt="3">
        <dgm:presLayoutVars>
          <dgm:bulletEnabled val="1"/>
        </dgm:presLayoutVars>
      </dgm:prSet>
      <dgm:spPr/>
    </dgm:pt>
    <dgm:pt modelId="{3E734747-4003-4A7E-8828-1CDD3009E10E}" type="pres">
      <dgm:prSet presAssocID="{67F7E1B6-AC9E-4694-B9A4-3293376E7A77}" presName="spaceBetweenRectangles" presStyleCnt="0"/>
      <dgm:spPr/>
    </dgm:pt>
    <dgm:pt modelId="{2577DBA6-9646-4271-8AD8-5EAAD3F3A93F}" type="pres">
      <dgm:prSet presAssocID="{C892D665-F321-42B0-AD39-E1B9D2E867D3}" presName="parentLin" presStyleCnt="0"/>
      <dgm:spPr/>
    </dgm:pt>
    <dgm:pt modelId="{5A737511-308B-4A3B-A6B4-1CB209841A3D}" type="pres">
      <dgm:prSet presAssocID="{C892D665-F321-42B0-AD39-E1B9D2E867D3}" presName="parentLeftMargin" presStyleLbl="node1" presStyleIdx="0" presStyleCnt="3"/>
      <dgm:spPr/>
    </dgm:pt>
    <dgm:pt modelId="{1B9237FB-F364-447E-AFB7-865A0589F5FD}" type="pres">
      <dgm:prSet presAssocID="{C892D665-F321-42B0-AD39-E1B9D2E867D3}" presName="parentText" presStyleLbl="node1" presStyleIdx="1" presStyleCnt="3">
        <dgm:presLayoutVars>
          <dgm:chMax val="0"/>
          <dgm:bulletEnabled val="1"/>
        </dgm:presLayoutVars>
      </dgm:prSet>
      <dgm:spPr/>
    </dgm:pt>
    <dgm:pt modelId="{71209479-EF59-4BE3-8E58-3C98B128B07A}" type="pres">
      <dgm:prSet presAssocID="{C892D665-F321-42B0-AD39-E1B9D2E867D3}" presName="negativeSpace" presStyleCnt="0"/>
      <dgm:spPr/>
    </dgm:pt>
    <dgm:pt modelId="{5331E9E8-FA91-441C-AD44-0060EF66357A}" type="pres">
      <dgm:prSet presAssocID="{C892D665-F321-42B0-AD39-E1B9D2E867D3}" presName="childText" presStyleLbl="conFgAcc1" presStyleIdx="1" presStyleCnt="3">
        <dgm:presLayoutVars>
          <dgm:bulletEnabled val="1"/>
        </dgm:presLayoutVars>
      </dgm:prSet>
      <dgm:spPr/>
    </dgm:pt>
    <dgm:pt modelId="{AEC3F0FE-F082-488C-B623-497722295A24}" type="pres">
      <dgm:prSet presAssocID="{9D2969F9-0D7C-47F7-A8B7-5C6B73E0DB83}" presName="spaceBetweenRectangles" presStyleCnt="0"/>
      <dgm:spPr/>
    </dgm:pt>
    <dgm:pt modelId="{41FFA004-F5D7-4E45-9B03-BE6FAC31ABE2}" type="pres">
      <dgm:prSet presAssocID="{24211C05-0FE5-4E75-9576-DA5C35C0EF22}" presName="parentLin" presStyleCnt="0"/>
      <dgm:spPr/>
    </dgm:pt>
    <dgm:pt modelId="{A727437C-C896-4E63-BE0B-6140F5520507}" type="pres">
      <dgm:prSet presAssocID="{24211C05-0FE5-4E75-9576-DA5C35C0EF22}" presName="parentLeftMargin" presStyleLbl="node1" presStyleIdx="1" presStyleCnt="3"/>
      <dgm:spPr/>
    </dgm:pt>
    <dgm:pt modelId="{F59258ED-3A63-4213-88E2-0B53D6139780}" type="pres">
      <dgm:prSet presAssocID="{24211C05-0FE5-4E75-9576-DA5C35C0EF22}" presName="parentText" presStyleLbl="node1" presStyleIdx="2" presStyleCnt="3">
        <dgm:presLayoutVars>
          <dgm:chMax val="0"/>
          <dgm:bulletEnabled val="1"/>
        </dgm:presLayoutVars>
      </dgm:prSet>
      <dgm:spPr/>
    </dgm:pt>
    <dgm:pt modelId="{F10F506F-B984-45BE-AF4F-03B5725A7B76}" type="pres">
      <dgm:prSet presAssocID="{24211C05-0FE5-4E75-9576-DA5C35C0EF22}" presName="negativeSpace" presStyleCnt="0"/>
      <dgm:spPr/>
    </dgm:pt>
    <dgm:pt modelId="{0DAD5076-0813-45B4-BEFD-CC0852EB5A99}" type="pres">
      <dgm:prSet presAssocID="{24211C05-0FE5-4E75-9576-DA5C35C0EF22}" presName="childText" presStyleLbl="conFgAcc1" presStyleIdx="2" presStyleCnt="3">
        <dgm:presLayoutVars>
          <dgm:bulletEnabled val="1"/>
        </dgm:presLayoutVars>
      </dgm:prSet>
      <dgm:spPr/>
    </dgm:pt>
  </dgm:ptLst>
  <dgm:cxnLst>
    <dgm:cxn modelId="{2C969B10-71E8-4251-93C8-F2ABE081F842}" type="presOf" srcId="{65E437D2-C601-4A9F-950E-1945642A7EFE}" destId="{1C4BF970-90FA-4D82-B3B0-38777F34C9ED}" srcOrd="0" destOrd="0" presId="urn:microsoft.com/office/officeart/2005/8/layout/list1"/>
    <dgm:cxn modelId="{0A43672F-5929-42A7-8672-4CF52B33CB8E}" type="presOf" srcId="{C892D665-F321-42B0-AD39-E1B9D2E867D3}" destId="{5A737511-308B-4A3B-A6B4-1CB209841A3D}" srcOrd="0" destOrd="0" presId="urn:microsoft.com/office/officeart/2005/8/layout/list1"/>
    <dgm:cxn modelId="{99AE895B-8E7B-480F-9B58-9DEA6D51D600}" srcId="{5B6545FA-42A0-44B1-A042-231BADAAA775}" destId="{65E437D2-C601-4A9F-950E-1945642A7EFE}" srcOrd="0" destOrd="0" parTransId="{887710C4-BA1A-4F21-8AAD-76BCBBD8F9FA}" sibTransId="{67F7E1B6-AC9E-4694-B9A4-3293376E7A77}"/>
    <dgm:cxn modelId="{69F37053-5148-4F2E-A060-046A871ABBB5}" type="presOf" srcId="{24211C05-0FE5-4E75-9576-DA5C35C0EF22}" destId="{A727437C-C896-4E63-BE0B-6140F5520507}" srcOrd="0" destOrd="0" presId="urn:microsoft.com/office/officeart/2005/8/layout/list1"/>
    <dgm:cxn modelId="{2ABFD555-7722-4C8F-8928-D6CB1498044C}" srcId="{5B6545FA-42A0-44B1-A042-231BADAAA775}" destId="{C892D665-F321-42B0-AD39-E1B9D2E867D3}" srcOrd="1" destOrd="0" parTransId="{D539CC74-1B1F-4627-8D65-37EF4705DF29}" sibTransId="{9D2969F9-0D7C-47F7-A8B7-5C6B73E0DB83}"/>
    <dgm:cxn modelId="{CB61F858-EC3F-4CF4-A60C-95AA5D500604}" srcId="{5B6545FA-42A0-44B1-A042-231BADAAA775}" destId="{24211C05-0FE5-4E75-9576-DA5C35C0EF22}" srcOrd="2" destOrd="0" parTransId="{EA7E6E68-4EF9-4EA6-8AA3-8190E5CEE022}" sibTransId="{5E82A8A6-B20E-4E0F-87F7-4B275224ECDB}"/>
    <dgm:cxn modelId="{7537728D-E91F-4DB4-99EF-754548460650}" type="presOf" srcId="{C892D665-F321-42B0-AD39-E1B9D2E867D3}" destId="{1B9237FB-F364-447E-AFB7-865A0589F5FD}" srcOrd="1" destOrd="0" presId="urn:microsoft.com/office/officeart/2005/8/layout/list1"/>
    <dgm:cxn modelId="{87AB8192-74DC-4992-BA5F-ACE2F68469BE}" type="presOf" srcId="{24211C05-0FE5-4E75-9576-DA5C35C0EF22}" destId="{F59258ED-3A63-4213-88E2-0B53D6139780}" srcOrd="1" destOrd="0" presId="urn:microsoft.com/office/officeart/2005/8/layout/list1"/>
    <dgm:cxn modelId="{4938A499-703D-4846-9868-A14E88BF9A23}" type="presOf" srcId="{65E437D2-C601-4A9F-950E-1945642A7EFE}" destId="{2AB969C5-858D-4908-8F27-F424413E28C0}" srcOrd="1" destOrd="0" presId="urn:microsoft.com/office/officeart/2005/8/layout/list1"/>
    <dgm:cxn modelId="{F3F460BD-3717-4CDC-AF7A-2F34AA29547A}" type="presOf" srcId="{5B6545FA-42A0-44B1-A042-231BADAAA775}" destId="{EEF4EE40-4631-45EB-AF6C-EE2641A2B787}" srcOrd="0" destOrd="0" presId="urn:microsoft.com/office/officeart/2005/8/layout/list1"/>
    <dgm:cxn modelId="{C204D94B-A300-46CC-A8E0-E6A9147DF29E}" type="presParOf" srcId="{EEF4EE40-4631-45EB-AF6C-EE2641A2B787}" destId="{3638C628-BEA6-480F-8AED-B9B018BE5039}" srcOrd="0" destOrd="0" presId="urn:microsoft.com/office/officeart/2005/8/layout/list1"/>
    <dgm:cxn modelId="{52D8104E-42EB-43E1-B1E0-84A2E11AEBBE}" type="presParOf" srcId="{3638C628-BEA6-480F-8AED-B9B018BE5039}" destId="{1C4BF970-90FA-4D82-B3B0-38777F34C9ED}" srcOrd="0" destOrd="0" presId="urn:microsoft.com/office/officeart/2005/8/layout/list1"/>
    <dgm:cxn modelId="{B081E752-1442-4A12-A1AB-00EAF35B772F}" type="presParOf" srcId="{3638C628-BEA6-480F-8AED-B9B018BE5039}" destId="{2AB969C5-858D-4908-8F27-F424413E28C0}" srcOrd="1" destOrd="0" presId="urn:microsoft.com/office/officeart/2005/8/layout/list1"/>
    <dgm:cxn modelId="{AC336F56-A0C5-40D1-8A11-BE874ABBD294}" type="presParOf" srcId="{EEF4EE40-4631-45EB-AF6C-EE2641A2B787}" destId="{8FDB765F-B04E-47F2-80B3-03461C5AE231}" srcOrd="1" destOrd="0" presId="urn:microsoft.com/office/officeart/2005/8/layout/list1"/>
    <dgm:cxn modelId="{2B5A4780-1AD1-465A-8D29-2FEDBDCDD0BB}" type="presParOf" srcId="{EEF4EE40-4631-45EB-AF6C-EE2641A2B787}" destId="{EF757D19-ED8C-4E1E-AF32-F5685D034EA7}" srcOrd="2" destOrd="0" presId="urn:microsoft.com/office/officeart/2005/8/layout/list1"/>
    <dgm:cxn modelId="{371A0A93-4B48-467A-A183-462F170D71A2}" type="presParOf" srcId="{EEF4EE40-4631-45EB-AF6C-EE2641A2B787}" destId="{3E734747-4003-4A7E-8828-1CDD3009E10E}" srcOrd="3" destOrd="0" presId="urn:microsoft.com/office/officeart/2005/8/layout/list1"/>
    <dgm:cxn modelId="{7052D8C5-B028-4D54-B24C-1639886F30ED}" type="presParOf" srcId="{EEF4EE40-4631-45EB-AF6C-EE2641A2B787}" destId="{2577DBA6-9646-4271-8AD8-5EAAD3F3A93F}" srcOrd="4" destOrd="0" presId="urn:microsoft.com/office/officeart/2005/8/layout/list1"/>
    <dgm:cxn modelId="{DCE9A4B4-6AEC-4727-9163-A87D0C959210}" type="presParOf" srcId="{2577DBA6-9646-4271-8AD8-5EAAD3F3A93F}" destId="{5A737511-308B-4A3B-A6B4-1CB209841A3D}" srcOrd="0" destOrd="0" presId="urn:microsoft.com/office/officeart/2005/8/layout/list1"/>
    <dgm:cxn modelId="{D843F1D2-EDD0-4F65-A325-00F4340F327E}" type="presParOf" srcId="{2577DBA6-9646-4271-8AD8-5EAAD3F3A93F}" destId="{1B9237FB-F364-447E-AFB7-865A0589F5FD}" srcOrd="1" destOrd="0" presId="urn:microsoft.com/office/officeart/2005/8/layout/list1"/>
    <dgm:cxn modelId="{0D728E37-FE2C-4E80-B565-45D1A99B287F}" type="presParOf" srcId="{EEF4EE40-4631-45EB-AF6C-EE2641A2B787}" destId="{71209479-EF59-4BE3-8E58-3C98B128B07A}" srcOrd="5" destOrd="0" presId="urn:microsoft.com/office/officeart/2005/8/layout/list1"/>
    <dgm:cxn modelId="{FC668A7A-A42F-425B-AF65-E34C23BB3B7D}" type="presParOf" srcId="{EEF4EE40-4631-45EB-AF6C-EE2641A2B787}" destId="{5331E9E8-FA91-441C-AD44-0060EF66357A}" srcOrd="6" destOrd="0" presId="urn:microsoft.com/office/officeart/2005/8/layout/list1"/>
    <dgm:cxn modelId="{FCAE8024-B88B-44D9-ACC6-1B22E5635ECE}" type="presParOf" srcId="{EEF4EE40-4631-45EB-AF6C-EE2641A2B787}" destId="{AEC3F0FE-F082-488C-B623-497722295A24}" srcOrd="7" destOrd="0" presId="urn:microsoft.com/office/officeart/2005/8/layout/list1"/>
    <dgm:cxn modelId="{48B364C0-474B-4952-80B9-057EF67DF0C3}" type="presParOf" srcId="{EEF4EE40-4631-45EB-AF6C-EE2641A2B787}" destId="{41FFA004-F5D7-4E45-9B03-BE6FAC31ABE2}" srcOrd="8" destOrd="0" presId="urn:microsoft.com/office/officeart/2005/8/layout/list1"/>
    <dgm:cxn modelId="{CB4AAAAB-3817-4F42-93D7-C397274D9F1C}" type="presParOf" srcId="{41FFA004-F5D7-4E45-9B03-BE6FAC31ABE2}" destId="{A727437C-C896-4E63-BE0B-6140F5520507}" srcOrd="0" destOrd="0" presId="urn:microsoft.com/office/officeart/2005/8/layout/list1"/>
    <dgm:cxn modelId="{2C19F74B-D908-4CA0-9111-05571733356B}" type="presParOf" srcId="{41FFA004-F5D7-4E45-9B03-BE6FAC31ABE2}" destId="{F59258ED-3A63-4213-88E2-0B53D6139780}" srcOrd="1" destOrd="0" presId="urn:microsoft.com/office/officeart/2005/8/layout/list1"/>
    <dgm:cxn modelId="{FFB45158-30DE-47DB-98C2-1E144AA1DCEF}" type="presParOf" srcId="{EEF4EE40-4631-45EB-AF6C-EE2641A2B787}" destId="{F10F506F-B984-45BE-AF4F-03B5725A7B76}" srcOrd="9" destOrd="0" presId="urn:microsoft.com/office/officeart/2005/8/layout/list1"/>
    <dgm:cxn modelId="{3A25FD6D-1A58-494B-9A11-7EF162F32C27}" type="presParOf" srcId="{EEF4EE40-4631-45EB-AF6C-EE2641A2B787}" destId="{0DAD5076-0813-45B4-BEFD-CC0852EB5A9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BBB283B-C8D0-4812-A4BF-B01FC4E8AFC2}" type="doc">
      <dgm:prSet loTypeId="urn:microsoft.com/office/officeart/2005/8/layout/vList2" loCatId="list" qsTypeId="urn:microsoft.com/office/officeart/2005/8/quickstyle/3d2" qsCatId="3D" csTypeId="urn:microsoft.com/office/officeart/2005/8/colors/colorful5" csCatId="colorful" phldr="1"/>
      <dgm:spPr/>
      <dgm:t>
        <a:bodyPr/>
        <a:lstStyle/>
        <a:p>
          <a:endParaRPr lang="en-US"/>
        </a:p>
      </dgm:t>
    </dgm:pt>
    <dgm:pt modelId="{09973C7C-2759-43A4-97BA-6317BC1579BF}">
      <dgm:prSet phldrT="[Text]" custT="1"/>
      <dgm:spPr/>
      <dgm:t>
        <a:bodyPr/>
        <a:lstStyle/>
        <a:p>
          <a:pPr>
            <a:buFont typeface="Symbol" panose="05050102010706020507" pitchFamily="18" charset="2"/>
            <a:buChar char=""/>
          </a:pPr>
          <a:r>
            <a:rPr lang="en-US" sz="3600" i="0" dirty="0">
              <a:effectLst/>
              <a:latin typeface="Calibri" panose="020F0502020204030204" pitchFamily="34" charset="0"/>
              <a:ea typeface="Calibri" panose="020F0502020204030204" pitchFamily="34" charset="0"/>
              <a:cs typeface="Arial" panose="020B0604020202020204" pitchFamily="34" charset="0"/>
            </a:rPr>
            <a:t>Part one: Recycling Companies and Revenue</a:t>
          </a:r>
          <a:endParaRPr lang="en-US" sz="3600" dirty="0"/>
        </a:p>
      </dgm:t>
    </dgm:pt>
    <dgm:pt modelId="{738FC3CA-9446-42B1-A80B-B8DF402BDEA0}" type="parTrans" cxnId="{196750EC-7E9B-4535-B21D-AC2A5BE3EC3D}">
      <dgm:prSet/>
      <dgm:spPr/>
      <dgm:t>
        <a:bodyPr/>
        <a:lstStyle/>
        <a:p>
          <a:endParaRPr lang="en-US" sz="2800"/>
        </a:p>
      </dgm:t>
    </dgm:pt>
    <dgm:pt modelId="{F8E753DD-7CB7-464B-AC25-358441961921}" type="sibTrans" cxnId="{196750EC-7E9B-4535-B21D-AC2A5BE3EC3D}">
      <dgm:prSet/>
      <dgm:spPr/>
      <dgm:t>
        <a:bodyPr/>
        <a:lstStyle/>
        <a:p>
          <a:endParaRPr lang="en-US" sz="2800"/>
        </a:p>
      </dgm:t>
    </dgm:pt>
    <dgm:pt modelId="{82118477-814B-45AD-8CEC-B59385429C09}">
      <dgm:prSet phldrT="[Text]" custT="1"/>
      <dgm:spPr/>
      <dgm:t>
        <a:bodyPr/>
        <a:lstStyle/>
        <a:p>
          <a:r>
            <a:rPr lang="en-US" sz="2400" dirty="0">
              <a:hlinkClick xmlns:r="http://schemas.openxmlformats.org/officeDocument/2006/relationships" r:id="rId1"/>
            </a:rPr>
            <a:t>https://apps.ecology.wa.gov/publications/SummaryPages/2307013.html</a:t>
          </a:r>
          <a:endParaRPr lang="en-US" sz="2400" dirty="0"/>
        </a:p>
      </dgm:t>
    </dgm:pt>
    <dgm:pt modelId="{97E45FD0-34A4-478A-9E29-08732521AA44}" type="parTrans" cxnId="{6AFF8796-C1F6-4A30-B2D1-50A324E835E0}">
      <dgm:prSet/>
      <dgm:spPr/>
      <dgm:t>
        <a:bodyPr/>
        <a:lstStyle/>
        <a:p>
          <a:endParaRPr lang="en-US" sz="2800"/>
        </a:p>
      </dgm:t>
    </dgm:pt>
    <dgm:pt modelId="{0C69EAE5-A905-483E-916A-07FBFC357B2F}" type="sibTrans" cxnId="{6AFF8796-C1F6-4A30-B2D1-50A324E835E0}">
      <dgm:prSet/>
      <dgm:spPr/>
      <dgm:t>
        <a:bodyPr/>
        <a:lstStyle/>
        <a:p>
          <a:endParaRPr lang="en-US" sz="2800"/>
        </a:p>
      </dgm:t>
    </dgm:pt>
    <dgm:pt modelId="{490851C5-3161-4808-9FC6-0D73E4D4078E}">
      <dgm:prSet phldrT="[Text]" custT="1"/>
      <dgm:spPr/>
      <dgm:t>
        <a:bodyPr/>
        <a:lstStyle/>
        <a:p>
          <a:r>
            <a:rPr lang="en-US" sz="3600" i="0" dirty="0">
              <a:effectLst/>
              <a:latin typeface="Calibri" panose="020F0502020204030204" pitchFamily="34" charset="0"/>
              <a:ea typeface="Calibri" panose="020F0502020204030204" pitchFamily="34" charset="0"/>
              <a:cs typeface="Arial" panose="020B0604020202020204" pitchFamily="34" charset="0"/>
            </a:rPr>
            <a:t>Part two: Economic Impact of Recycling</a:t>
          </a:r>
          <a:endParaRPr lang="en-US" sz="3600" i="0" dirty="0"/>
        </a:p>
      </dgm:t>
    </dgm:pt>
    <dgm:pt modelId="{B9F1259C-6E8F-44CB-B0E4-D5A4E33D591A}" type="parTrans" cxnId="{A9D246C9-37DF-4AC6-9CC7-4D2812B4F221}">
      <dgm:prSet/>
      <dgm:spPr/>
      <dgm:t>
        <a:bodyPr/>
        <a:lstStyle/>
        <a:p>
          <a:endParaRPr lang="en-US" sz="2800"/>
        </a:p>
      </dgm:t>
    </dgm:pt>
    <dgm:pt modelId="{50E8CF28-8AA0-4185-8560-84962E1B3F04}" type="sibTrans" cxnId="{A9D246C9-37DF-4AC6-9CC7-4D2812B4F221}">
      <dgm:prSet/>
      <dgm:spPr/>
      <dgm:t>
        <a:bodyPr/>
        <a:lstStyle/>
        <a:p>
          <a:endParaRPr lang="en-US" sz="2800"/>
        </a:p>
      </dgm:t>
    </dgm:pt>
    <dgm:pt modelId="{BA514F59-D941-44ED-98FC-D7835330F238}">
      <dgm:prSet phldrT="[Text]" custT="1"/>
      <dgm:spPr/>
      <dgm:t>
        <a:bodyPr/>
        <a:lstStyle/>
        <a:p>
          <a:pPr>
            <a:buFont typeface="Symbol" panose="05050102010706020507" pitchFamily="18" charset="2"/>
            <a:buChar char=""/>
          </a:pPr>
          <a:r>
            <a:rPr lang="en-US" sz="3600" i="0" dirty="0">
              <a:effectLst/>
              <a:latin typeface="Calibri" panose="020F0502020204030204" pitchFamily="34" charset="0"/>
              <a:ea typeface="Calibri" panose="020F0502020204030204" pitchFamily="34" charset="0"/>
              <a:cs typeface="Arial" panose="020B0604020202020204" pitchFamily="34" charset="0"/>
            </a:rPr>
            <a:t>Part three: Equity Analysis of Recycling</a:t>
          </a:r>
          <a:endParaRPr lang="en-US" sz="3600" i="0" dirty="0"/>
        </a:p>
      </dgm:t>
    </dgm:pt>
    <dgm:pt modelId="{39F9C39A-6365-4282-B686-D6BF389C203C}" type="parTrans" cxnId="{A32960A9-219E-4A6D-8AB9-4CE3F755EBD0}">
      <dgm:prSet/>
      <dgm:spPr/>
      <dgm:t>
        <a:bodyPr/>
        <a:lstStyle/>
        <a:p>
          <a:endParaRPr lang="en-US" sz="2800"/>
        </a:p>
      </dgm:t>
    </dgm:pt>
    <dgm:pt modelId="{351B4AD5-C2B8-41AC-9FB7-8C39BEDCAA63}" type="sibTrans" cxnId="{A32960A9-219E-4A6D-8AB9-4CE3F755EBD0}">
      <dgm:prSet/>
      <dgm:spPr/>
      <dgm:t>
        <a:bodyPr/>
        <a:lstStyle/>
        <a:p>
          <a:endParaRPr lang="en-US" sz="2800"/>
        </a:p>
      </dgm:t>
    </dgm:pt>
    <dgm:pt modelId="{A17E7308-7FCC-44A8-AB84-1597F92EB548}">
      <dgm:prSet phldrT="[Text]" custT="1"/>
      <dgm:spPr/>
      <dgm:t>
        <a:bodyPr/>
        <a:lstStyle/>
        <a:p>
          <a:r>
            <a:rPr lang="en-US" sz="2400" dirty="0">
              <a:hlinkClick xmlns:r="http://schemas.openxmlformats.org/officeDocument/2006/relationships" r:id="rId1"/>
            </a:rPr>
            <a:t>https://apps.ecology.wa.gov/publications/SummaryPages/2307011.html</a:t>
          </a:r>
          <a:endParaRPr lang="en-US" sz="2400" dirty="0"/>
        </a:p>
      </dgm:t>
    </dgm:pt>
    <dgm:pt modelId="{4D540AB6-9F89-4987-A92A-A6F6D3A7426F}" type="parTrans" cxnId="{7D49BE9B-9DA2-4622-9B89-32C5C902D4B1}">
      <dgm:prSet/>
      <dgm:spPr/>
      <dgm:t>
        <a:bodyPr/>
        <a:lstStyle/>
        <a:p>
          <a:endParaRPr lang="en-US" sz="2800"/>
        </a:p>
      </dgm:t>
    </dgm:pt>
    <dgm:pt modelId="{80F3D1D2-23BE-4400-B846-ACF06D017153}" type="sibTrans" cxnId="{7D49BE9B-9DA2-4622-9B89-32C5C902D4B1}">
      <dgm:prSet/>
      <dgm:spPr/>
      <dgm:t>
        <a:bodyPr/>
        <a:lstStyle/>
        <a:p>
          <a:endParaRPr lang="en-US" sz="2800"/>
        </a:p>
      </dgm:t>
    </dgm:pt>
    <dgm:pt modelId="{6FB4AC70-20E3-4F6D-92D4-BAFE42DFBBAC}">
      <dgm:prSet phldrT="[Text]" custT="1"/>
      <dgm:spPr/>
      <dgm:t>
        <a:bodyPr/>
        <a:lstStyle/>
        <a:p>
          <a:r>
            <a:rPr lang="en-US" sz="2400" dirty="0">
              <a:hlinkClick xmlns:r="http://schemas.openxmlformats.org/officeDocument/2006/relationships" r:id="rId1"/>
            </a:rPr>
            <a:t>https://apps.ecology.wa.gov/publications/SummaryPages/2307012.html</a:t>
          </a:r>
          <a:endParaRPr lang="en-US" sz="2400" i="0" dirty="0"/>
        </a:p>
      </dgm:t>
    </dgm:pt>
    <dgm:pt modelId="{A7F3B166-DED4-443D-AFEC-2E71AA02AA7C}" type="parTrans" cxnId="{15D2980D-557C-4087-A0D7-60CCDE3BD4A1}">
      <dgm:prSet/>
      <dgm:spPr/>
      <dgm:t>
        <a:bodyPr/>
        <a:lstStyle/>
        <a:p>
          <a:endParaRPr lang="en-US" sz="2800"/>
        </a:p>
      </dgm:t>
    </dgm:pt>
    <dgm:pt modelId="{25923928-DF95-4B47-BD7C-B30D145A9656}" type="sibTrans" cxnId="{15D2980D-557C-4087-A0D7-60CCDE3BD4A1}">
      <dgm:prSet/>
      <dgm:spPr/>
      <dgm:t>
        <a:bodyPr/>
        <a:lstStyle/>
        <a:p>
          <a:endParaRPr lang="en-US" sz="2800"/>
        </a:p>
      </dgm:t>
    </dgm:pt>
    <dgm:pt modelId="{75116B95-491E-4B33-B6EA-10CAD2989C1F}" type="pres">
      <dgm:prSet presAssocID="{6BBB283B-C8D0-4812-A4BF-B01FC4E8AFC2}" presName="linear" presStyleCnt="0">
        <dgm:presLayoutVars>
          <dgm:animLvl val="lvl"/>
          <dgm:resizeHandles val="exact"/>
        </dgm:presLayoutVars>
      </dgm:prSet>
      <dgm:spPr/>
    </dgm:pt>
    <dgm:pt modelId="{9B0BF467-494A-4726-A1DE-A9FCA48C47F4}" type="pres">
      <dgm:prSet presAssocID="{09973C7C-2759-43A4-97BA-6317BC1579BF}" presName="parentText" presStyleLbl="node1" presStyleIdx="0" presStyleCnt="3" custScaleY="99967">
        <dgm:presLayoutVars>
          <dgm:chMax val="0"/>
          <dgm:bulletEnabled val="1"/>
        </dgm:presLayoutVars>
      </dgm:prSet>
      <dgm:spPr/>
    </dgm:pt>
    <dgm:pt modelId="{E1C679D1-6AAB-445B-8843-ECC2F1126931}" type="pres">
      <dgm:prSet presAssocID="{09973C7C-2759-43A4-97BA-6317BC1579BF}" presName="childText" presStyleLbl="revTx" presStyleIdx="0" presStyleCnt="3">
        <dgm:presLayoutVars>
          <dgm:bulletEnabled val="1"/>
        </dgm:presLayoutVars>
      </dgm:prSet>
      <dgm:spPr/>
    </dgm:pt>
    <dgm:pt modelId="{6B16C33C-6D13-4BFC-BFB8-688D7FADC97F}" type="pres">
      <dgm:prSet presAssocID="{490851C5-3161-4808-9FC6-0D73E4D4078E}" presName="parentText" presStyleLbl="node1" presStyleIdx="1" presStyleCnt="3">
        <dgm:presLayoutVars>
          <dgm:chMax val="0"/>
          <dgm:bulletEnabled val="1"/>
        </dgm:presLayoutVars>
      </dgm:prSet>
      <dgm:spPr/>
    </dgm:pt>
    <dgm:pt modelId="{D37253C2-26E2-490F-8929-5F8EA6867998}" type="pres">
      <dgm:prSet presAssocID="{490851C5-3161-4808-9FC6-0D73E4D4078E}" presName="childText" presStyleLbl="revTx" presStyleIdx="1" presStyleCnt="3">
        <dgm:presLayoutVars>
          <dgm:bulletEnabled val="1"/>
        </dgm:presLayoutVars>
      </dgm:prSet>
      <dgm:spPr/>
    </dgm:pt>
    <dgm:pt modelId="{A772A27E-EFD5-42F3-8D2C-14D5F6C862F4}" type="pres">
      <dgm:prSet presAssocID="{BA514F59-D941-44ED-98FC-D7835330F238}" presName="parentText" presStyleLbl="node1" presStyleIdx="2" presStyleCnt="3">
        <dgm:presLayoutVars>
          <dgm:chMax val="0"/>
          <dgm:bulletEnabled val="1"/>
        </dgm:presLayoutVars>
      </dgm:prSet>
      <dgm:spPr/>
    </dgm:pt>
    <dgm:pt modelId="{CA6B32E2-9D01-4EB5-914E-E703AC6A53FD}" type="pres">
      <dgm:prSet presAssocID="{BA514F59-D941-44ED-98FC-D7835330F238}" presName="childText" presStyleLbl="revTx" presStyleIdx="2" presStyleCnt="3">
        <dgm:presLayoutVars>
          <dgm:bulletEnabled val="1"/>
        </dgm:presLayoutVars>
      </dgm:prSet>
      <dgm:spPr/>
    </dgm:pt>
  </dgm:ptLst>
  <dgm:cxnLst>
    <dgm:cxn modelId="{15D2980D-557C-4087-A0D7-60CCDE3BD4A1}" srcId="{490851C5-3161-4808-9FC6-0D73E4D4078E}" destId="{6FB4AC70-20E3-4F6D-92D4-BAFE42DFBBAC}" srcOrd="0" destOrd="0" parTransId="{A7F3B166-DED4-443D-AFEC-2E71AA02AA7C}" sibTransId="{25923928-DF95-4B47-BD7C-B30D145A9656}"/>
    <dgm:cxn modelId="{6FA5231C-E531-480F-891C-42790DE95679}" type="presOf" srcId="{6BBB283B-C8D0-4812-A4BF-B01FC4E8AFC2}" destId="{75116B95-491E-4B33-B6EA-10CAD2989C1F}" srcOrd="0" destOrd="0" presId="urn:microsoft.com/office/officeart/2005/8/layout/vList2"/>
    <dgm:cxn modelId="{4A30C444-2286-4AAD-8DE6-9F18BA25890D}" type="presOf" srcId="{09973C7C-2759-43A4-97BA-6317BC1579BF}" destId="{9B0BF467-494A-4726-A1DE-A9FCA48C47F4}" srcOrd="0" destOrd="0" presId="urn:microsoft.com/office/officeart/2005/8/layout/vList2"/>
    <dgm:cxn modelId="{EDB3AB93-C67D-4AC7-A79A-971192C169B7}" type="presOf" srcId="{82118477-814B-45AD-8CEC-B59385429C09}" destId="{CA6B32E2-9D01-4EB5-914E-E703AC6A53FD}" srcOrd="0" destOrd="0" presId="urn:microsoft.com/office/officeart/2005/8/layout/vList2"/>
    <dgm:cxn modelId="{6AFF8796-C1F6-4A30-B2D1-50A324E835E0}" srcId="{BA514F59-D941-44ED-98FC-D7835330F238}" destId="{82118477-814B-45AD-8CEC-B59385429C09}" srcOrd="0" destOrd="0" parTransId="{97E45FD0-34A4-478A-9E29-08732521AA44}" sibTransId="{0C69EAE5-A905-483E-916A-07FBFC357B2F}"/>
    <dgm:cxn modelId="{7D49BE9B-9DA2-4622-9B89-32C5C902D4B1}" srcId="{09973C7C-2759-43A4-97BA-6317BC1579BF}" destId="{A17E7308-7FCC-44A8-AB84-1597F92EB548}" srcOrd="0" destOrd="0" parTransId="{4D540AB6-9F89-4987-A92A-A6F6D3A7426F}" sibTransId="{80F3D1D2-23BE-4400-B846-ACF06D017153}"/>
    <dgm:cxn modelId="{A32960A9-219E-4A6D-8AB9-4CE3F755EBD0}" srcId="{6BBB283B-C8D0-4812-A4BF-B01FC4E8AFC2}" destId="{BA514F59-D941-44ED-98FC-D7835330F238}" srcOrd="2" destOrd="0" parTransId="{39F9C39A-6365-4282-B686-D6BF389C203C}" sibTransId="{351B4AD5-C2B8-41AC-9FB7-8C39BEDCAA63}"/>
    <dgm:cxn modelId="{A211EDBA-26B6-4221-A0AC-E9254D20CDB8}" type="presOf" srcId="{BA514F59-D941-44ED-98FC-D7835330F238}" destId="{A772A27E-EFD5-42F3-8D2C-14D5F6C862F4}" srcOrd="0" destOrd="0" presId="urn:microsoft.com/office/officeart/2005/8/layout/vList2"/>
    <dgm:cxn modelId="{669C28BC-49B5-4829-9045-C56E7AC7EF85}" type="presOf" srcId="{6FB4AC70-20E3-4F6D-92D4-BAFE42DFBBAC}" destId="{D37253C2-26E2-490F-8929-5F8EA6867998}" srcOrd="0" destOrd="0" presId="urn:microsoft.com/office/officeart/2005/8/layout/vList2"/>
    <dgm:cxn modelId="{A9D246C9-37DF-4AC6-9CC7-4D2812B4F221}" srcId="{6BBB283B-C8D0-4812-A4BF-B01FC4E8AFC2}" destId="{490851C5-3161-4808-9FC6-0D73E4D4078E}" srcOrd="1" destOrd="0" parTransId="{B9F1259C-6E8F-44CB-B0E4-D5A4E33D591A}" sibTransId="{50E8CF28-8AA0-4185-8560-84962E1B3F04}"/>
    <dgm:cxn modelId="{066E66DE-400E-416B-B417-68E3095C737A}" type="presOf" srcId="{A17E7308-7FCC-44A8-AB84-1597F92EB548}" destId="{E1C679D1-6AAB-445B-8843-ECC2F1126931}" srcOrd="0" destOrd="0" presId="urn:microsoft.com/office/officeart/2005/8/layout/vList2"/>
    <dgm:cxn modelId="{196750EC-7E9B-4535-B21D-AC2A5BE3EC3D}" srcId="{6BBB283B-C8D0-4812-A4BF-B01FC4E8AFC2}" destId="{09973C7C-2759-43A4-97BA-6317BC1579BF}" srcOrd="0" destOrd="0" parTransId="{738FC3CA-9446-42B1-A80B-B8DF402BDEA0}" sibTransId="{F8E753DD-7CB7-464B-AC25-358441961921}"/>
    <dgm:cxn modelId="{5E4BDAF1-708E-40DD-AEA7-BC0AD351F573}" type="presOf" srcId="{490851C5-3161-4808-9FC6-0D73E4D4078E}" destId="{6B16C33C-6D13-4BFC-BFB8-688D7FADC97F}" srcOrd="0" destOrd="0" presId="urn:microsoft.com/office/officeart/2005/8/layout/vList2"/>
    <dgm:cxn modelId="{883AFF9E-F29F-4400-BD41-FB6DCED44E8F}" type="presParOf" srcId="{75116B95-491E-4B33-B6EA-10CAD2989C1F}" destId="{9B0BF467-494A-4726-A1DE-A9FCA48C47F4}" srcOrd="0" destOrd="0" presId="urn:microsoft.com/office/officeart/2005/8/layout/vList2"/>
    <dgm:cxn modelId="{6D8F255D-D966-4DB4-94ED-AA8FDD68042A}" type="presParOf" srcId="{75116B95-491E-4B33-B6EA-10CAD2989C1F}" destId="{E1C679D1-6AAB-445B-8843-ECC2F1126931}" srcOrd="1" destOrd="0" presId="urn:microsoft.com/office/officeart/2005/8/layout/vList2"/>
    <dgm:cxn modelId="{413D8716-660F-4698-AFB5-038991096BB9}" type="presParOf" srcId="{75116B95-491E-4B33-B6EA-10CAD2989C1F}" destId="{6B16C33C-6D13-4BFC-BFB8-688D7FADC97F}" srcOrd="2" destOrd="0" presId="urn:microsoft.com/office/officeart/2005/8/layout/vList2"/>
    <dgm:cxn modelId="{75AACB4D-7F34-4517-9B74-35F2895F2A82}" type="presParOf" srcId="{75116B95-491E-4B33-B6EA-10CAD2989C1F}" destId="{D37253C2-26E2-490F-8929-5F8EA6867998}" srcOrd="3" destOrd="0" presId="urn:microsoft.com/office/officeart/2005/8/layout/vList2"/>
    <dgm:cxn modelId="{86E3B2F1-326A-4AAC-9D52-80176B493EC6}" type="presParOf" srcId="{75116B95-491E-4B33-B6EA-10CAD2989C1F}" destId="{A772A27E-EFD5-42F3-8D2C-14D5F6C862F4}" srcOrd="4" destOrd="0" presId="urn:microsoft.com/office/officeart/2005/8/layout/vList2"/>
    <dgm:cxn modelId="{FB4A4192-146C-4FBE-892F-589FE52CC7E9}" type="presParOf" srcId="{75116B95-491E-4B33-B6EA-10CAD2989C1F}" destId="{CA6B32E2-9D01-4EB5-914E-E703AC6A53FD}"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CB44B-6811-422D-9FCE-73F0E14A2C9D}">
      <dsp:nvSpPr>
        <dsp:cNvPr id="0" name=""/>
        <dsp:cNvSpPr/>
      </dsp:nvSpPr>
      <dsp:spPr>
        <a:xfrm>
          <a:off x="0" y="2494"/>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EEAE6-280A-4503-90EC-B8BCB7431D29}">
      <dsp:nvSpPr>
        <dsp:cNvPr id="0" name=""/>
        <dsp:cNvSpPr/>
      </dsp:nvSpPr>
      <dsp:spPr>
        <a:xfrm>
          <a:off x="0" y="2494"/>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Natalie Caulkins</a:t>
          </a:r>
          <a:endParaRPr lang="en-US" sz="2200" kern="1200" dirty="0">
            <a:solidFill>
              <a:schemeClr val="tx1"/>
            </a:solidFill>
            <a:latin typeface="+mn-lt"/>
            <a:cs typeface="Calibri Light" panose="020F0302020204030204" pitchFamily="34" charset="0"/>
          </a:endParaRPr>
        </a:p>
      </dsp:txBody>
      <dsp:txXfrm>
        <a:off x="0" y="2494"/>
        <a:ext cx="3366307" cy="850560"/>
      </dsp:txXfrm>
    </dsp:sp>
    <dsp:sp modelId="{C10C57A3-6826-4FF7-A5C9-B6621D6C82C0}">
      <dsp:nvSpPr>
        <dsp:cNvPr id="0" name=""/>
        <dsp:cNvSpPr/>
      </dsp:nvSpPr>
      <dsp:spPr>
        <a:xfrm>
          <a:off x="0" y="853054"/>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AB2648-9149-47C1-A119-DB50E7112704}">
      <dsp:nvSpPr>
        <dsp:cNvPr id="0" name=""/>
        <dsp:cNvSpPr/>
      </dsp:nvSpPr>
      <dsp:spPr>
        <a:xfrm>
          <a:off x="0" y="853054"/>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rPr>
            <a:t>Corinne Drennan</a:t>
          </a:r>
          <a:endParaRPr lang="en-US" sz="2200" b="0" kern="1200" dirty="0">
            <a:solidFill>
              <a:schemeClr val="tx1"/>
            </a:solidFill>
            <a:latin typeface="+mn-lt"/>
          </a:endParaRPr>
        </a:p>
      </dsp:txBody>
      <dsp:txXfrm>
        <a:off x="0" y="853054"/>
        <a:ext cx="3366307" cy="850560"/>
      </dsp:txXfrm>
    </dsp:sp>
    <dsp:sp modelId="{3814C6E8-334D-4F51-9E40-F1D49D7A6882}">
      <dsp:nvSpPr>
        <dsp:cNvPr id="0" name=""/>
        <dsp:cNvSpPr/>
      </dsp:nvSpPr>
      <dsp:spPr>
        <a:xfrm>
          <a:off x="0" y="1703615"/>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40E0D6-35BF-4946-9D4B-43CE41636B8E}">
      <dsp:nvSpPr>
        <dsp:cNvPr id="0" name=""/>
        <dsp:cNvSpPr/>
      </dsp:nvSpPr>
      <dsp:spPr>
        <a:xfrm>
          <a:off x="0" y="1703615"/>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rPr>
            <a:t>Karl Englund</a:t>
          </a:r>
        </a:p>
      </dsp:txBody>
      <dsp:txXfrm>
        <a:off x="0" y="1703615"/>
        <a:ext cx="3366307" cy="850560"/>
      </dsp:txXfrm>
    </dsp:sp>
    <dsp:sp modelId="{E8AE5F17-5C23-4911-AE56-70EBBCC7F072}">
      <dsp:nvSpPr>
        <dsp:cNvPr id="0" name=""/>
        <dsp:cNvSpPr/>
      </dsp:nvSpPr>
      <dsp:spPr>
        <a:xfrm>
          <a:off x="0" y="2554176"/>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025A8D-2EA7-4A0F-A765-5EA44C4508E2}">
      <dsp:nvSpPr>
        <dsp:cNvPr id="0" name=""/>
        <dsp:cNvSpPr/>
      </dsp:nvSpPr>
      <dsp:spPr>
        <a:xfrm>
          <a:off x="0" y="2554176"/>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Kyla Fisher</a:t>
          </a:r>
        </a:p>
      </dsp:txBody>
      <dsp:txXfrm>
        <a:off x="0" y="2554176"/>
        <a:ext cx="3366307" cy="850560"/>
      </dsp:txXfrm>
    </dsp:sp>
    <dsp:sp modelId="{1BEF81AA-64FB-4B3D-B53A-9433AE60BC62}">
      <dsp:nvSpPr>
        <dsp:cNvPr id="0" name=""/>
        <dsp:cNvSpPr/>
      </dsp:nvSpPr>
      <dsp:spPr>
        <a:xfrm>
          <a:off x="0" y="3404736"/>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E493F6-5229-4E87-99AD-B39149FA1007}">
      <dsp:nvSpPr>
        <dsp:cNvPr id="0" name=""/>
        <dsp:cNvSpPr/>
      </dsp:nvSpPr>
      <dsp:spPr>
        <a:xfrm>
          <a:off x="0" y="3404736"/>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Allen Langdon</a:t>
          </a:r>
        </a:p>
      </dsp:txBody>
      <dsp:txXfrm>
        <a:off x="0" y="3404736"/>
        <a:ext cx="3366307" cy="850560"/>
      </dsp:txXfrm>
    </dsp:sp>
    <dsp:sp modelId="{987F76AF-831F-4B9B-B85C-5E2D7DE8B464}">
      <dsp:nvSpPr>
        <dsp:cNvPr id="0" name=""/>
        <dsp:cNvSpPr/>
      </dsp:nvSpPr>
      <dsp:spPr>
        <a:xfrm>
          <a:off x="0" y="4255297"/>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7484242-6CCE-4373-97B3-C9D888D85889}">
      <dsp:nvSpPr>
        <dsp:cNvPr id="0" name=""/>
        <dsp:cNvSpPr/>
      </dsp:nvSpPr>
      <dsp:spPr>
        <a:xfrm>
          <a:off x="0" y="4255297"/>
          <a:ext cx="3366307" cy="850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Kris Major</a:t>
          </a:r>
        </a:p>
      </dsp:txBody>
      <dsp:txXfrm>
        <a:off x="0" y="4255297"/>
        <a:ext cx="3366307" cy="850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C2E985-B1C8-45AD-BB82-1840DA8241A1}">
      <dsp:nvSpPr>
        <dsp:cNvPr id="0" name=""/>
        <dsp:cNvSpPr/>
      </dsp:nvSpPr>
      <dsp:spPr>
        <a:xfrm>
          <a:off x="0" y="623"/>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6EDF22-9D1F-4418-92AD-D10DDF586805}">
      <dsp:nvSpPr>
        <dsp:cNvPr id="0" name=""/>
        <dsp:cNvSpPr/>
      </dsp:nvSpPr>
      <dsp:spPr>
        <a:xfrm>
          <a:off x="0" y="623"/>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Scott Morgan</a:t>
          </a:r>
        </a:p>
      </dsp:txBody>
      <dsp:txXfrm>
        <a:off x="0" y="623"/>
        <a:ext cx="3344223" cy="729586"/>
      </dsp:txXfrm>
    </dsp:sp>
    <dsp:sp modelId="{12BD9117-D23E-4D5A-8B02-59574E5121C7}">
      <dsp:nvSpPr>
        <dsp:cNvPr id="0" name=""/>
        <dsp:cNvSpPr/>
      </dsp:nvSpPr>
      <dsp:spPr>
        <a:xfrm>
          <a:off x="0" y="730209"/>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018229-09FF-4575-A983-B41980CE2C7D}">
      <dsp:nvSpPr>
        <dsp:cNvPr id="0" name=""/>
        <dsp:cNvSpPr/>
      </dsp:nvSpPr>
      <dsp:spPr>
        <a:xfrm>
          <a:off x="0" y="730209"/>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Chris Piercy</a:t>
          </a:r>
        </a:p>
      </dsp:txBody>
      <dsp:txXfrm>
        <a:off x="0" y="730209"/>
        <a:ext cx="3344223" cy="729586"/>
      </dsp:txXfrm>
    </dsp:sp>
    <dsp:sp modelId="{4A3A866B-D20D-4A16-87E2-649E37637BB7}">
      <dsp:nvSpPr>
        <dsp:cNvPr id="0" name=""/>
        <dsp:cNvSpPr/>
      </dsp:nvSpPr>
      <dsp:spPr>
        <a:xfrm>
          <a:off x="0" y="1459796"/>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93583B-0D87-42BB-9A47-3415BC7B5D31}">
      <dsp:nvSpPr>
        <dsp:cNvPr id="0" name=""/>
        <dsp:cNvSpPr/>
      </dsp:nvSpPr>
      <dsp:spPr>
        <a:xfrm>
          <a:off x="0" y="1459796"/>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Mike Range</a:t>
          </a:r>
        </a:p>
      </dsp:txBody>
      <dsp:txXfrm>
        <a:off x="0" y="1459796"/>
        <a:ext cx="3344223" cy="729586"/>
      </dsp:txXfrm>
    </dsp:sp>
    <dsp:sp modelId="{BF0CFFAF-235A-4C9C-9419-D470DE0C8460}">
      <dsp:nvSpPr>
        <dsp:cNvPr id="0" name=""/>
        <dsp:cNvSpPr/>
      </dsp:nvSpPr>
      <dsp:spPr>
        <a:xfrm>
          <a:off x="0" y="2189382"/>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B70C8E-35AA-461B-81BB-592E9F1EEF41}">
      <dsp:nvSpPr>
        <dsp:cNvPr id="0" name=""/>
        <dsp:cNvSpPr/>
      </dsp:nvSpPr>
      <dsp:spPr>
        <a:xfrm>
          <a:off x="0" y="2189382"/>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Tim </a:t>
          </a:r>
          <a:r>
            <a:rPr lang="en-US" sz="2200" kern="1200" dirty="0" err="1">
              <a:solidFill>
                <a:schemeClr val="tx1"/>
              </a:solidFill>
              <a:latin typeface="+mn-lt"/>
              <a:ea typeface="Times New Roman" panose="02020603050405020304" pitchFamily="18" charset="0"/>
              <a:cs typeface="Calibri Light" panose="020F0302020204030204" pitchFamily="34" charset="0"/>
            </a:rPr>
            <a:t>Shestek</a:t>
          </a:r>
          <a:r>
            <a:rPr lang="en-US" sz="2200" kern="1200" dirty="0">
              <a:solidFill>
                <a:schemeClr val="tx1"/>
              </a:solidFill>
              <a:latin typeface="+mn-lt"/>
              <a:ea typeface="Times New Roman" panose="02020603050405020304" pitchFamily="18" charset="0"/>
              <a:cs typeface="Calibri Light" panose="020F0302020204030204" pitchFamily="34" charset="0"/>
            </a:rPr>
            <a:t> </a:t>
          </a:r>
          <a:endParaRPr lang="en-US" sz="2200" kern="1200" dirty="0">
            <a:solidFill>
              <a:schemeClr val="tx1"/>
            </a:solidFill>
            <a:latin typeface="+mn-lt"/>
            <a:cs typeface="Calibri Light" panose="020F0302020204030204" pitchFamily="34" charset="0"/>
          </a:endParaRPr>
        </a:p>
      </dsp:txBody>
      <dsp:txXfrm>
        <a:off x="0" y="2189382"/>
        <a:ext cx="3344223" cy="729586"/>
      </dsp:txXfrm>
    </dsp:sp>
    <dsp:sp modelId="{9DB7C228-1C64-4CD2-8A1A-3D82C2CE2CF1}">
      <dsp:nvSpPr>
        <dsp:cNvPr id="0" name=""/>
        <dsp:cNvSpPr/>
      </dsp:nvSpPr>
      <dsp:spPr>
        <a:xfrm>
          <a:off x="0" y="2918969"/>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540E7-1A17-4756-8AE3-64EC345FC197}">
      <dsp:nvSpPr>
        <dsp:cNvPr id="0" name=""/>
        <dsp:cNvSpPr/>
      </dsp:nvSpPr>
      <dsp:spPr>
        <a:xfrm>
          <a:off x="0" y="2918969"/>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Jay Simmons</a:t>
          </a:r>
          <a:endParaRPr lang="en-US" sz="2200" kern="1200" dirty="0">
            <a:solidFill>
              <a:schemeClr val="tx1"/>
            </a:solidFill>
            <a:latin typeface="+mn-lt"/>
            <a:cs typeface="Calibri Light" panose="020F0302020204030204" pitchFamily="34" charset="0"/>
          </a:endParaRPr>
        </a:p>
      </dsp:txBody>
      <dsp:txXfrm>
        <a:off x="0" y="2918969"/>
        <a:ext cx="3344223" cy="729586"/>
      </dsp:txXfrm>
    </dsp:sp>
    <dsp:sp modelId="{A325E089-B1F2-4291-967F-CD9D5FC519CD}">
      <dsp:nvSpPr>
        <dsp:cNvPr id="0" name=""/>
        <dsp:cNvSpPr/>
      </dsp:nvSpPr>
      <dsp:spPr>
        <a:xfrm>
          <a:off x="0" y="3648555"/>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600835-D6A2-4057-9A3E-F7B0DC3D48D0}">
      <dsp:nvSpPr>
        <dsp:cNvPr id="0" name=""/>
        <dsp:cNvSpPr/>
      </dsp:nvSpPr>
      <dsp:spPr>
        <a:xfrm>
          <a:off x="0" y="3648555"/>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cs typeface="Calibri Light" panose="020F0302020204030204" pitchFamily="34" charset="0"/>
            </a:rPr>
            <a:t>Jon Smieja</a:t>
          </a:r>
        </a:p>
      </dsp:txBody>
      <dsp:txXfrm>
        <a:off x="0" y="3648555"/>
        <a:ext cx="3344223" cy="729586"/>
      </dsp:txXfrm>
    </dsp:sp>
    <dsp:sp modelId="{64204036-FB7C-4649-A234-9204EF904F4B}">
      <dsp:nvSpPr>
        <dsp:cNvPr id="0" name=""/>
        <dsp:cNvSpPr/>
      </dsp:nvSpPr>
      <dsp:spPr>
        <a:xfrm>
          <a:off x="0" y="4378142"/>
          <a:ext cx="334422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39A8E2-D7F8-48E3-84C6-E18D2B38D25F}">
      <dsp:nvSpPr>
        <dsp:cNvPr id="0" name=""/>
        <dsp:cNvSpPr/>
      </dsp:nvSpPr>
      <dsp:spPr>
        <a:xfrm>
          <a:off x="0" y="4378142"/>
          <a:ext cx="3344223" cy="7295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chemeClr val="tx1"/>
              </a:solidFill>
              <a:latin typeface="+mn-lt"/>
              <a:ea typeface="Times New Roman" panose="02020603050405020304" pitchFamily="18" charset="0"/>
              <a:cs typeface="Calibri Light" panose="020F0302020204030204" pitchFamily="34" charset="0"/>
            </a:rPr>
            <a:t>Heather Trim</a:t>
          </a:r>
          <a:endParaRPr lang="en-US" sz="2200" kern="1200" dirty="0">
            <a:solidFill>
              <a:schemeClr val="tx1"/>
            </a:solidFill>
            <a:latin typeface="+mn-lt"/>
            <a:cs typeface="Calibri Light" panose="020F0302020204030204" pitchFamily="34" charset="0"/>
          </a:endParaRPr>
        </a:p>
      </dsp:txBody>
      <dsp:txXfrm>
        <a:off x="0" y="4378142"/>
        <a:ext cx="3344223" cy="729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CB44B-6811-422D-9FCE-73F0E14A2C9D}">
      <dsp:nvSpPr>
        <dsp:cNvPr id="0" name=""/>
        <dsp:cNvSpPr/>
      </dsp:nvSpPr>
      <dsp:spPr>
        <a:xfrm>
          <a:off x="0" y="0"/>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5EEAE6-280A-4503-90EC-B8BCB7431D29}">
      <dsp:nvSpPr>
        <dsp:cNvPr id="0" name=""/>
        <dsp:cNvSpPr/>
      </dsp:nvSpPr>
      <dsp:spPr>
        <a:xfrm>
          <a:off x="0" y="0"/>
          <a:ext cx="3366307" cy="255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dirty="0">
              <a:latin typeface="+mn-lt"/>
              <a:cs typeface="Calibri Light" panose="020F0302020204030204" pitchFamily="34" charset="0"/>
            </a:rPr>
            <a:t>Rob Duff</a:t>
          </a:r>
        </a:p>
      </dsp:txBody>
      <dsp:txXfrm>
        <a:off x="0" y="0"/>
        <a:ext cx="3366307" cy="2554176"/>
      </dsp:txXfrm>
    </dsp:sp>
    <dsp:sp modelId="{CA5DDAE2-8769-4951-9ED4-E5047E999D0B}">
      <dsp:nvSpPr>
        <dsp:cNvPr id="0" name=""/>
        <dsp:cNvSpPr/>
      </dsp:nvSpPr>
      <dsp:spPr>
        <a:xfrm>
          <a:off x="0" y="2554176"/>
          <a:ext cx="336630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06701B-517F-4AA4-A5C6-B6C91C29A119}">
      <dsp:nvSpPr>
        <dsp:cNvPr id="0" name=""/>
        <dsp:cNvSpPr/>
      </dsp:nvSpPr>
      <dsp:spPr>
        <a:xfrm>
          <a:off x="0" y="2554176"/>
          <a:ext cx="3366307" cy="2554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a:solidFill>
                <a:srgbClr val="000000"/>
              </a:solidFill>
              <a:latin typeface="+mn-lt"/>
              <a:ea typeface="Times New Roman" panose="02020603050405020304" pitchFamily="18" charset="0"/>
              <a:cs typeface="Calibri Light" panose="020F0302020204030204" pitchFamily="34" charset="0"/>
            </a:rPr>
            <a:t>Kara Steward</a:t>
          </a:r>
          <a:endParaRPr lang="en-US" sz="2400" b="1" kern="1200" dirty="0">
            <a:latin typeface="+mn-lt"/>
            <a:cs typeface="Calibri Light" panose="020F0302020204030204" pitchFamily="34" charset="0"/>
          </a:endParaRPr>
        </a:p>
      </dsp:txBody>
      <dsp:txXfrm>
        <a:off x="0" y="2554176"/>
        <a:ext cx="3366307" cy="25541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DE8340-9C14-46A7-BB43-93FF88A43DE0}">
      <dsp:nvSpPr>
        <dsp:cNvPr id="0" name=""/>
        <dsp:cNvSpPr/>
      </dsp:nvSpPr>
      <dsp:spPr>
        <a:xfrm>
          <a:off x="0" y="331828"/>
          <a:ext cx="3158617" cy="893544"/>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t>NextCycle Washington</a:t>
          </a:r>
          <a:endParaRPr lang="en-US" sz="2600" kern="1200" dirty="0"/>
        </a:p>
      </dsp:txBody>
      <dsp:txXfrm>
        <a:off x="0" y="331828"/>
        <a:ext cx="3158617" cy="893544"/>
      </dsp:txXfrm>
    </dsp:sp>
    <dsp:sp modelId="{924F0079-E390-4B46-9945-C2F25A0AA2FB}">
      <dsp:nvSpPr>
        <dsp:cNvPr id="0" name=""/>
        <dsp:cNvSpPr/>
      </dsp:nvSpPr>
      <dsp:spPr>
        <a:xfrm>
          <a:off x="13884" y="1238588"/>
          <a:ext cx="3158617" cy="3211649"/>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Gap analysis</a:t>
          </a:r>
        </a:p>
        <a:p>
          <a:pPr marL="228600" lvl="1" indent="-228600" algn="l" defTabSz="1155700">
            <a:lnSpc>
              <a:spcPct val="90000"/>
            </a:lnSpc>
            <a:spcBef>
              <a:spcPct val="0"/>
            </a:spcBef>
            <a:spcAft>
              <a:spcPct val="15000"/>
            </a:spcAft>
            <a:buChar char="•"/>
          </a:pPr>
          <a:r>
            <a:rPr lang="en-US" sz="2600" kern="1200" dirty="0"/>
            <a:t>Accelerator outcomes</a:t>
          </a:r>
        </a:p>
        <a:p>
          <a:pPr marL="228600" lvl="1" indent="-228600" algn="l" defTabSz="1155700">
            <a:lnSpc>
              <a:spcPct val="90000"/>
            </a:lnSpc>
            <a:spcBef>
              <a:spcPct val="0"/>
            </a:spcBef>
            <a:spcAft>
              <a:spcPct val="15000"/>
            </a:spcAft>
            <a:buChar char="•"/>
          </a:pPr>
          <a:r>
            <a:rPr lang="en-US" sz="2600" kern="1200" dirty="0"/>
            <a:t>Resilience, risk, and circularity maps</a:t>
          </a:r>
        </a:p>
        <a:p>
          <a:pPr marL="228600" lvl="1" indent="-228600" algn="l" defTabSz="1155700">
            <a:lnSpc>
              <a:spcPct val="90000"/>
            </a:lnSpc>
            <a:spcBef>
              <a:spcPct val="0"/>
            </a:spcBef>
            <a:spcAft>
              <a:spcPct val="15000"/>
            </a:spcAft>
            <a:buChar char="•"/>
          </a:pPr>
          <a:r>
            <a:rPr lang="en-US" sz="2600" kern="1200"/>
            <a:t>Circular funding resource guide</a:t>
          </a:r>
          <a:endParaRPr lang="en-US" sz="2600" kern="1200" dirty="0"/>
        </a:p>
      </dsp:txBody>
      <dsp:txXfrm>
        <a:off x="13884" y="1238588"/>
        <a:ext cx="3158617" cy="3211649"/>
      </dsp:txXfrm>
    </dsp:sp>
    <dsp:sp modelId="{D075671F-BEEF-4062-96AE-2B8F325B8E70}">
      <dsp:nvSpPr>
        <dsp:cNvPr id="0" name=""/>
        <dsp:cNvSpPr/>
      </dsp:nvSpPr>
      <dsp:spPr>
        <a:xfrm>
          <a:off x="3604063" y="345044"/>
          <a:ext cx="3158617" cy="893544"/>
        </a:xfrm>
        <a:prstGeom prst="rect">
          <a:avLst/>
        </a:prstGeom>
        <a:gradFill rotWithShape="0">
          <a:gsLst>
            <a:gs pos="0">
              <a:schemeClr val="accent5">
                <a:hueOff val="-5153166"/>
                <a:satOff val="-3822"/>
                <a:lumOff val="-4902"/>
                <a:alphaOff val="0"/>
                <a:satMod val="103000"/>
                <a:lumMod val="102000"/>
                <a:tint val="94000"/>
              </a:schemeClr>
            </a:gs>
            <a:gs pos="50000">
              <a:schemeClr val="accent5">
                <a:hueOff val="-5153166"/>
                <a:satOff val="-3822"/>
                <a:lumOff val="-4902"/>
                <a:alphaOff val="0"/>
                <a:satMod val="110000"/>
                <a:lumMod val="100000"/>
                <a:shade val="100000"/>
              </a:schemeClr>
            </a:gs>
            <a:gs pos="100000">
              <a:schemeClr val="accent5">
                <a:hueOff val="-5153166"/>
                <a:satOff val="-3822"/>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Market Development RFP</a:t>
          </a:r>
        </a:p>
      </dsp:txBody>
      <dsp:txXfrm>
        <a:off x="3604063" y="345044"/>
        <a:ext cx="3158617" cy="893544"/>
      </dsp:txXfrm>
    </dsp:sp>
    <dsp:sp modelId="{81D2E96A-09B7-4E53-B90E-298AAC60CDEF}">
      <dsp:nvSpPr>
        <dsp:cNvPr id="0" name=""/>
        <dsp:cNvSpPr/>
      </dsp:nvSpPr>
      <dsp:spPr>
        <a:xfrm>
          <a:off x="3604063" y="1238588"/>
          <a:ext cx="3158617" cy="3211649"/>
        </a:xfrm>
        <a:prstGeom prst="rect">
          <a:avLst/>
        </a:prstGeom>
        <a:solidFill>
          <a:schemeClr val="accent5">
            <a:tint val="40000"/>
            <a:alpha val="90000"/>
            <a:hueOff val="-5345071"/>
            <a:satOff val="-4772"/>
            <a:lumOff val="-806"/>
            <a:alphaOff val="0"/>
          </a:schemeClr>
        </a:solidFill>
        <a:ln w="6350" cap="flat" cmpd="sng" algn="ctr">
          <a:solidFill>
            <a:schemeClr val="accent5">
              <a:tint val="40000"/>
              <a:alpha val="90000"/>
              <a:hueOff val="-5345071"/>
              <a:satOff val="-4772"/>
              <a:lumOff val="-806"/>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RFP 2364 SWM out for bid</a:t>
          </a:r>
        </a:p>
        <a:p>
          <a:pPr marL="228600" lvl="1" indent="-228600" algn="l" defTabSz="1155700">
            <a:lnSpc>
              <a:spcPct val="90000"/>
            </a:lnSpc>
            <a:spcBef>
              <a:spcPct val="0"/>
            </a:spcBef>
            <a:spcAft>
              <a:spcPct val="15000"/>
            </a:spcAft>
            <a:buChar char="•"/>
          </a:pPr>
          <a:r>
            <a:rPr lang="en-US" sz="2600" kern="1200" dirty="0"/>
            <a:t>Bids due July 20</a:t>
          </a:r>
        </a:p>
        <a:p>
          <a:pPr marL="228600" lvl="1" indent="-228600" algn="l" defTabSz="1155700">
            <a:lnSpc>
              <a:spcPct val="90000"/>
            </a:lnSpc>
            <a:spcBef>
              <a:spcPct val="0"/>
            </a:spcBef>
            <a:spcAft>
              <a:spcPct val="15000"/>
            </a:spcAft>
            <a:buChar char="•"/>
          </a:pPr>
          <a:r>
            <a:rPr lang="en-US" sz="2600" kern="1200" dirty="0"/>
            <a:t>EPA SWIFR grant funded</a:t>
          </a:r>
        </a:p>
      </dsp:txBody>
      <dsp:txXfrm>
        <a:off x="3604063" y="1238588"/>
        <a:ext cx="3158617" cy="3211649"/>
      </dsp:txXfrm>
    </dsp:sp>
    <dsp:sp modelId="{F076FDE1-CC76-4108-94FD-4EF84B7E409A}">
      <dsp:nvSpPr>
        <dsp:cNvPr id="0" name=""/>
        <dsp:cNvSpPr/>
      </dsp:nvSpPr>
      <dsp:spPr>
        <a:xfrm>
          <a:off x="7204887" y="345044"/>
          <a:ext cx="3158617" cy="893544"/>
        </a:xfrm>
        <a:prstGeom prst="rect">
          <a:avLst/>
        </a:prstGeom>
        <a:gradFill rotWithShape="0">
          <a:gsLst>
            <a:gs pos="0">
              <a:schemeClr val="accent5">
                <a:hueOff val="-10306331"/>
                <a:satOff val="-7644"/>
                <a:lumOff val="-9803"/>
                <a:alphaOff val="0"/>
                <a:satMod val="103000"/>
                <a:lumMod val="102000"/>
                <a:tint val="94000"/>
              </a:schemeClr>
            </a:gs>
            <a:gs pos="50000">
              <a:schemeClr val="accent5">
                <a:hueOff val="-10306331"/>
                <a:satOff val="-7644"/>
                <a:lumOff val="-9803"/>
                <a:alphaOff val="0"/>
                <a:satMod val="110000"/>
                <a:lumMod val="100000"/>
                <a:shade val="100000"/>
              </a:schemeClr>
            </a:gs>
            <a:gs pos="100000">
              <a:schemeClr val="accent5">
                <a:hueOff val="-10306331"/>
                <a:satOff val="-7644"/>
                <a:lumOff val="-98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kern="1200" dirty="0"/>
            <a:t>Ecology/Commerce</a:t>
          </a:r>
        </a:p>
      </dsp:txBody>
      <dsp:txXfrm>
        <a:off x="7204887" y="345044"/>
        <a:ext cx="3158617" cy="893544"/>
      </dsp:txXfrm>
    </dsp:sp>
    <dsp:sp modelId="{AF01F010-493C-49C4-820B-B1E768F3C742}">
      <dsp:nvSpPr>
        <dsp:cNvPr id="0" name=""/>
        <dsp:cNvSpPr/>
      </dsp:nvSpPr>
      <dsp:spPr>
        <a:xfrm>
          <a:off x="7204887" y="1238588"/>
          <a:ext cx="3158617" cy="3211649"/>
        </a:xfrm>
        <a:prstGeom prst="rect">
          <a:avLst/>
        </a:prstGeom>
        <a:solidFill>
          <a:schemeClr val="accent5">
            <a:tint val="40000"/>
            <a:alpha val="90000"/>
            <a:hueOff val="-10690141"/>
            <a:satOff val="-9544"/>
            <a:lumOff val="-1612"/>
            <a:alphaOff val="0"/>
          </a:schemeClr>
        </a:solidFill>
        <a:ln w="6350" cap="flat" cmpd="sng" algn="ctr">
          <a:solidFill>
            <a:schemeClr val="accent5">
              <a:tint val="40000"/>
              <a:alpha val="90000"/>
              <a:hueOff val="-10690141"/>
              <a:satOff val="-9544"/>
              <a:lumOff val="-1612"/>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138684" tIns="138684" rIns="184912" bIns="208026" numCol="1" spcCol="1270" anchor="t" anchorCtr="0">
          <a:noAutofit/>
        </a:bodyPr>
        <a:lstStyle/>
        <a:p>
          <a:pPr marL="228600" lvl="1" indent="-228600" algn="l" defTabSz="1155700">
            <a:lnSpc>
              <a:spcPct val="90000"/>
            </a:lnSpc>
            <a:spcBef>
              <a:spcPct val="0"/>
            </a:spcBef>
            <a:spcAft>
              <a:spcPct val="15000"/>
            </a:spcAft>
            <a:buChar char="•"/>
          </a:pPr>
          <a:r>
            <a:rPr lang="en-US" sz="2600" kern="1200" dirty="0"/>
            <a:t>Priority matrix</a:t>
          </a:r>
        </a:p>
        <a:p>
          <a:pPr marL="228600" lvl="1" indent="-228600" algn="l" defTabSz="1155700">
            <a:lnSpc>
              <a:spcPct val="90000"/>
            </a:lnSpc>
            <a:spcBef>
              <a:spcPct val="0"/>
            </a:spcBef>
            <a:spcAft>
              <a:spcPct val="15000"/>
            </a:spcAft>
            <a:buChar char="•"/>
          </a:pPr>
          <a:r>
            <a:rPr lang="en-US" sz="2600" kern="1200" dirty="0"/>
            <a:t>Market map </a:t>
          </a:r>
        </a:p>
        <a:p>
          <a:pPr marL="228600" lvl="1" indent="-228600" algn="l" defTabSz="1155700">
            <a:lnSpc>
              <a:spcPct val="90000"/>
            </a:lnSpc>
            <a:spcBef>
              <a:spcPct val="0"/>
            </a:spcBef>
            <a:spcAft>
              <a:spcPct val="15000"/>
            </a:spcAft>
            <a:buChar char="•"/>
          </a:pPr>
          <a:r>
            <a:rPr lang="en-US" sz="2600" kern="1200" dirty="0"/>
            <a:t>Research</a:t>
          </a:r>
        </a:p>
        <a:p>
          <a:pPr marL="228600" lvl="1" indent="-228600" algn="l" defTabSz="1155700">
            <a:lnSpc>
              <a:spcPct val="90000"/>
            </a:lnSpc>
            <a:spcBef>
              <a:spcPct val="0"/>
            </a:spcBef>
            <a:spcAft>
              <a:spcPct val="15000"/>
            </a:spcAft>
            <a:buChar char="•"/>
          </a:pPr>
          <a:r>
            <a:rPr lang="en-US" sz="2600" kern="1200" dirty="0"/>
            <a:t>Topic summits</a:t>
          </a:r>
        </a:p>
      </dsp:txBody>
      <dsp:txXfrm>
        <a:off x="7204887" y="1238588"/>
        <a:ext cx="3158617" cy="321164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757D19-ED8C-4E1E-AF32-F5685D034EA7}">
      <dsp:nvSpPr>
        <dsp:cNvPr id="0" name=""/>
        <dsp:cNvSpPr/>
      </dsp:nvSpPr>
      <dsp:spPr>
        <a:xfrm>
          <a:off x="0" y="473836"/>
          <a:ext cx="10166284" cy="7812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2AB969C5-858D-4908-8F27-F424413E28C0}">
      <dsp:nvSpPr>
        <dsp:cNvPr id="0" name=""/>
        <dsp:cNvSpPr/>
      </dsp:nvSpPr>
      <dsp:spPr>
        <a:xfrm>
          <a:off x="508314" y="16577"/>
          <a:ext cx="7116398" cy="91481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8983" tIns="0" rIns="268983" bIns="0" numCol="1" spcCol="1270" anchor="ctr" anchorCtr="0">
          <a:noAutofit/>
        </a:bodyPr>
        <a:lstStyle/>
        <a:p>
          <a:pPr marL="0" lvl="0" indent="0" algn="l" defTabSz="1244600">
            <a:lnSpc>
              <a:spcPct val="90000"/>
            </a:lnSpc>
            <a:spcBef>
              <a:spcPct val="0"/>
            </a:spcBef>
            <a:spcAft>
              <a:spcPct val="35000"/>
            </a:spcAft>
            <a:buFont typeface="Symbol" panose="05050102010706020507" pitchFamily="18" charset="2"/>
            <a:buNone/>
          </a:pPr>
          <a:r>
            <a:rPr lang="en-US" sz="2800" i="0" kern="1200">
              <a:effectLst/>
              <a:latin typeface="Calibri" panose="020F0502020204030204" pitchFamily="34" charset="0"/>
              <a:ea typeface="Calibri" panose="020F0502020204030204" pitchFamily="34" charset="0"/>
              <a:cs typeface="Arial" panose="020B0604020202020204" pitchFamily="34" charset="0"/>
            </a:rPr>
            <a:t>Part one: Recycling Companies and Revenue</a:t>
          </a:r>
          <a:endParaRPr lang="en-US" sz="2800" i="0" kern="1200" dirty="0"/>
        </a:p>
      </dsp:txBody>
      <dsp:txXfrm>
        <a:off x="552972" y="61235"/>
        <a:ext cx="7027082" cy="825502"/>
      </dsp:txXfrm>
    </dsp:sp>
    <dsp:sp modelId="{5331E9E8-FA91-441C-AD44-0060EF66357A}">
      <dsp:nvSpPr>
        <dsp:cNvPr id="0" name=""/>
        <dsp:cNvSpPr/>
      </dsp:nvSpPr>
      <dsp:spPr>
        <a:xfrm>
          <a:off x="0" y="1879996"/>
          <a:ext cx="10166284" cy="781200"/>
        </a:xfrm>
        <a:prstGeom prst="rect">
          <a:avLst/>
        </a:prstGeom>
        <a:solidFill>
          <a:schemeClr val="lt1">
            <a:alpha val="90000"/>
            <a:hueOff val="0"/>
            <a:satOff val="0"/>
            <a:lumOff val="0"/>
            <a:alphaOff val="0"/>
          </a:schemeClr>
        </a:solidFill>
        <a:ln w="6350" cap="flat" cmpd="sng" algn="ctr">
          <a:solidFill>
            <a:schemeClr val="accent5">
              <a:hueOff val="-5153166"/>
              <a:satOff val="-3822"/>
              <a:lumOff val="-4902"/>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1B9237FB-F364-447E-AFB7-865A0589F5FD}">
      <dsp:nvSpPr>
        <dsp:cNvPr id="0" name=""/>
        <dsp:cNvSpPr/>
      </dsp:nvSpPr>
      <dsp:spPr>
        <a:xfrm>
          <a:off x="508314" y="1422436"/>
          <a:ext cx="7116398" cy="915120"/>
        </a:xfrm>
        <a:prstGeom prst="roundRect">
          <a:avLst/>
        </a:prstGeom>
        <a:gradFill rotWithShape="0">
          <a:gsLst>
            <a:gs pos="0">
              <a:schemeClr val="accent5">
                <a:hueOff val="-5153166"/>
                <a:satOff val="-3822"/>
                <a:lumOff val="-4902"/>
                <a:alphaOff val="0"/>
                <a:satMod val="103000"/>
                <a:lumMod val="102000"/>
                <a:tint val="94000"/>
              </a:schemeClr>
            </a:gs>
            <a:gs pos="50000">
              <a:schemeClr val="accent5">
                <a:hueOff val="-5153166"/>
                <a:satOff val="-3822"/>
                <a:lumOff val="-4902"/>
                <a:alphaOff val="0"/>
                <a:satMod val="110000"/>
                <a:lumMod val="100000"/>
                <a:shade val="100000"/>
              </a:schemeClr>
            </a:gs>
            <a:gs pos="100000">
              <a:schemeClr val="accent5">
                <a:hueOff val="-5153166"/>
                <a:satOff val="-3822"/>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8983" tIns="0" rIns="268983" bIns="0" numCol="1" spcCol="1270" anchor="ctr" anchorCtr="0">
          <a:noAutofit/>
        </a:bodyPr>
        <a:lstStyle/>
        <a:p>
          <a:pPr marL="0" lvl="0" indent="0" algn="l" defTabSz="1244600">
            <a:lnSpc>
              <a:spcPct val="90000"/>
            </a:lnSpc>
            <a:spcBef>
              <a:spcPct val="0"/>
            </a:spcBef>
            <a:spcAft>
              <a:spcPct val="35000"/>
            </a:spcAft>
            <a:buFont typeface="Symbol" panose="05050102010706020507" pitchFamily="18" charset="2"/>
            <a:buNone/>
          </a:pPr>
          <a:r>
            <a:rPr lang="en-US" sz="2800" i="0" kern="1200">
              <a:effectLst/>
              <a:latin typeface="Calibri" panose="020F0502020204030204" pitchFamily="34" charset="0"/>
              <a:ea typeface="Calibri" panose="020F0502020204030204" pitchFamily="34" charset="0"/>
              <a:cs typeface="Arial" panose="020B0604020202020204" pitchFamily="34" charset="0"/>
            </a:rPr>
            <a:t>Part two: Economic Impact of Recycling</a:t>
          </a:r>
          <a:endParaRPr lang="en-US" sz="2800" i="0" kern="1200" dirty="0"/>
        </a:p>
      </dsp:txBody>
      <dsp:txXfrm>
        <a:off x="552986" y="1467108"/>
        <a:ext cx="7027054" cy="825776"/>
      </dsp:txXfrm>
    </dsp:sp>
    <dsp:sp modelId="{0DAD5076-0813-45B4-BEFD-CC0852EB5A99}">
      <dsp:nvSpPr>
        <dsp:cNvPr id="0" name=""/>
        <dsp:cNvSpPr/>
      </dsp:nvSpPr>
      <dsp:spPr>
        <a:xfrm>
          <a:off x="0" y="3286156"/>
          <a:ext cx="10166284" cy="781200"/>
        </a:xfrm>
        <a:prstGeom prst="rect">
          <a:avLst/>
        </a:prstGeom>
        <a:solidFill>
          <a:schemeClr val="lt1">
            <a:alpha val="90000"/>
            <a:hueOff val="0"/>
            <a:satOff val="0"/>
            <a:lumOff val="0"/>
            <a:alphaOff val="0"/>
          </a:schemeClr>
        </a:solidFill>
        <a:ln w="6350" cap="flat" cmpd="sng" algn="ctr">
          <a:solidFill>
            <a:schemeClr val="accent5">
              <a:hueOff val="-10306331"/>
              <a:satOff val="-7644"/>
              <a:lumOff val="-9803"/>
              <a:alphaOff val="0"/>
            </a:schemeClr>
          </a:solidFill>
          <a:prstDash val="solid"/>
          <a:miter lim="800000"/>
        </a:ln>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F59258ED-3A63-4213-88E2-0B53D6139780}">
      <dsp:nvSpPr>
        <dsp:cNvPr id="0" name=""/>
        <dsp:cNvSpPr/>
      </dsp:nvSpPr>
      <dsp:spPr>
        <a:xfrm>
          <a:off x="508314" y="2828596"/>
          <a:ext cx="7116398" cy="915120"/>
        </a:xfrm>
        <a:prstGeom prst="roundRect">
          <a:avLst/>
        </a:prstGeom>
        <a:gradFill rotWithShape="0">
          <a:gsLst>
            <a:gs pos="0">
              <a:schemeClr val="accent5">
                <a:hueOff val="-10306331"/>
                <a:satOff val="-7644"/>
                <a:lumOff val="-9803"/>
                <a:alphaOff val="0"/>
                <a:satMod val="103000"/>
                <a:lumMod val="102000"/>
                <a:tint val="94000"/>
              </a:schemeClr>
            </a:gs>
            <a:gs pos="50000">
              <a:schemeClr val="accent5">
                <a:hueOff val="-10306331"/>
                <a:satOff val="-7644"/>
                <a:lumOff val="-9803"/>
                <a:alphaOff val="0"/>
                <a:satMod val="110000"/>
                <a:lumMod val="100000"/>
                <a:shade val="100000"/>
              </a:schemeClr>
            </a:gs>
            <a:gs pos="100000">
              <a:schemeClr val="accent5">
                <a:hueOff val="-10306331"/>
                <a:satOff val="-7644"/>
                <a:lumOff val="-98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68983" tIns="0" rIns="268983" bIns="0" numCol="1" spcCol="1270" anchor="ctr" anchorCtr="0">
          <a:noAutofit/>
        </a:bodyPr>
        <a:lstStyle/>
        <a:p>
          <a:pPr marL="0" lvl="0" indent="0" algn="l" defTabSz="1244600">
            <a:lnSpc>
              <a:spcPct val="90000"/>
            </a:lnSpc>
            <a:spcBef>
              <a:spcPct val="0"/>
            </a:spcBef>
            <a:spcAft>
              <a:spcPct val="35000"/>
            </a:spcAft>
            <a:buFont typeface="Symbol" panose="05050102010706020507" pitchFamily="18" charset="2"/>
            <a:buNone/>
          </a:pPr>
          <a:r>
            <a:rPr lang="en-US" sz="2800" i="0" kern="1200">
              <a:effectLst/>
              <a:latin typeface="Calibri" panose="020F0502020204030204" pitchFamily="34" charset="0"/>
              <a:ea typeface="Calibri" panose="020F0502020204030204" pitchFamily="34" charset="0"/>
              <a:cs typeface="Arial" panose="020B0604020202020204" pitchFamily="34" charset="0"/>
            </a:rPr>
            <a:t>Part three: Equity Analysis of Recycling</a:t>
          </a:r>
          <a:endParaRPr lang="en-US" sz="2800" i="0" kern="1200" dirty="0"/>
        </a:p>
      </dsp:txBody>
      <dsp:txXfrm>
        <a:off x="552986" y="2873268"/>
        <a:ext cx="7027054" cy="8257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0BF467-494A-4726-A1DE-A9FCA48C47F4}">
      <dsp:nvSpPr>
        <dsp:cNvPr id="0" name=""/>
        <dsp:cNvSpPr/>
      </dsp:nvSpPr>
      <dsp:spPr>
        <a:xfrm>
          <a:off x="0" y="4339"/>
          <a:ext cx="10585823" cy="87954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Font typeface="Symbol" panose="05050102010706020507" pitchFamily="18" charset="2"/>
            <a:buNone/>
          </a:pPr>
          <a:r>
            <a:rPr lang="en-US" sz="3600" i="0" kern="1200" dirty="0">
              <a:effectLst/>
              <a:latin typeface="Calibri" panose="020F0502020204030204" pitchFamily="34" charset="0"/>
              <a:ea typeface="Calibri" panose="020F0502020204030204" pitchFamily="34" charset="0"/>
              <a:cs typeface="Arial" panose="020B0604020202020204" pitchFamily="34" charset="0"/>
            </a:rPr>
            <a:t>Part one: Recycling Companies and Revenue</a:t>
          </a:r>
          <a:endParaRPr lang="en-US" sz="3600" kern="1200" dirty="0"/>
        </a:p>
      </dsp:txBody>
      <dsp:txXfrm>
        <a:off x="42936" y="47275"/>
        <a:ext cx="10499951" cy="793677"/>
      </dsp:txXfrm>
    </dsp:sp>
    <dsp:sp modelId="{E1C679D1-6AAB-445B-8843-ECC2F1126931}">
      <dsp:nvSpPr>
        <dsp:cNvPr id="0" name=""/>
        <dsp:cNvSpPr/>
      </dsp:nvSpPr>
      <dsp:spPr>
        <a:xfrm>
          <a:off x="0" y="883888"/>
          <a:ext cx="10585823"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1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hlinkClick xmlns:r="http://schemas.openxmlformats.org/officeDocument/2006/relationships" r:id="rId1"/>
            </a:rPr>
            <a:t>https://apps.ecology.wa.gov/publications/SummaryPages/2307011.html</a:t>
          </a:r>
          <a:endParaRPr lang="en-US" sz="2400" kern="1200" dirty="0"/>
        </a:p>
      </dsp:txBody>
      <dsp:txXfrm>
        <a:off x="0" y="883888"/>
        <a:ext cx="10585823" cy="778320"/>
      </dsp:txXfrm>
    </dsp:sp>
    <dsp:sp modelId="{6B16C33C-6D13-4BFC-BFB8-688D7FADC97F}">
      <dsp:nvSpPr>
        <dsp:cNvPr id="0" name=""/>
        <dsp:cNvSpPr/>
      </dsp:nvSpPr>
      <dsp:spPr>
        <a:xfrm>
          <a:off x="0" y="1662208"/>
          <a:ext cx="10585823" cy="879840"/>
        </a:xfrm>
        <a:prstGeom prst="roundRect">
          <a:avLst/>
        </a:prstGeom>
        <a:gradFill rotWithShape="0">
          <a:gsLst>
            <a:gs pos="0">
              <a:schemeClr val="accent5">
                <a:hueOff val="-5153166"/>
                <a:satOff val="-3822"/>
                <a:lumOff val="-4902"/>
                <a:alphaOff val="0"/>
                <a:satMod val="103000"/>
                <a:lumMod val="102000"/>
                <a:tint val="94000"/>
              </a:schemeClr>
            </a:gs>
            <a:gs pos="50000">
              <a:schemeClr val="accent5">
                <a:hueOff val="-5153166"/>
                <a:satOff val="-3822"/>
                <a:lumOff val="-4902"/>
                <a:alphaOff val="0"/>
                <a:satMod val="110000"/>
                <a:lumMod val="100000"/>
                <a:shade val="100000"/>
              </a:schemeClr>
            </a:gs>
            <a:gs pos="100000">
              <a:schemeClr val="accent5">
                <a:hueOff val="-5153166"/>
                <a:satOff val="-3822"/>
                <a:lumOff val="-490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i="0" kern="1200" dirty="0">
              <a:effectLst/>
              <a:latin typeface="Calibri" panose="020F0502020204030204" pitchFamily="34" charset="0"/>
              <a:ea typeface="Calibri" panose="020F0502020204030204" pitchFamily="34" charset="0"/>
              <a:cs typeface="Arial" panose="020B0604020202020204" pitchFamily="34" charset="0"/>
            </a:rPr>
            <a:t>Part two: Economic Impact of Recycling</a:t>
          </a:r>
          <a:endParaRPr lang="en-US" sz="3600" i="0" kern="1200" dirty="0"/>
        </a:p>
      </dsp:txBody>
      <dsp:txXfrm>
        <a:off x="42950" y="1705158"/>
        <a:ext cx="10499923" cy="793940"/>
      </dsp:txXfrm>
    </dsp:sp>
    <dsp:sp modelId="{D37253C2-26E2-490F-8929-5F8EA6867998}">
      <dsp:nvSpPr>
        <dsp:cNvPr id="0" name=""/>
        <dsp:cNvSpPr/>
      </dsp:nvSpPr>
      <dsp:spPr>
        <a:xfrm>
          <a:off x="0" y="2542048"/>
          <a:ext cx="10585823"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1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hlinkClick xmlns:r="http://schemas.openxmlformats.org/officeDocument/2006/relationships" r:id="rId1"/>
            </a:rPr>
            <a:t>https://apps.ecology.wa.gov/publications/SummaryPages/2307012.html</a:t>
          </a:r>
          <a:endParaRPr lang="en-US" sz="2400" i="0" kern="1200" dirty="0"/>
        </a:p>
      </dsp:txBody>
      <dsp:txXfrm>
        <a:off x="0" y="2542048"/>
        <a:ext cx="10585823" cy="778320"/>
      </dsp:txXfrm>
    </dsp:sp>
    <dsp:sp modelId="{A772A27E-EFD5-42F3-8D2C-14D5F6C862F4}">
      <dsp:nvSpPr>
        <dsp:cNvPr id="0" name=""/>
        <dsp:cNvSpPr/>
      </dsp:nvSpPr>
      <dsp:spPr>
        <a:xfrm>
          <a:off x="0" y="3320368"/>
          <a:ext cx="10585823" cy="879840"/>
        </a:xfrm>
        <a:prstGeom prst="roundRect">
          <a:avLst/>
        </a:prstGeom>
        <a:gradFill rotWithShape="0">
          <a:gsLst>
            <a:gs pos="0">
              <a:schemeClr val="accent5">
                <a:hueOff val="-10306331"/>
                <a:satOff val="-7644"/>
                <a:lumOff val="-9803"/>
                <a:alphaOff val="0"/>
                <a:satMod val="103000"/>
                <a:lumMod val="102000"/>
                <a:tint val="94000"/>
              </a:schemeClr>
            </a:gs>
            <a:gs pos="50000">
              <a:schemeClr val="accent5">
                <a:hueOff val="-10306331"/>
                <a:satOff val="-7644"/>
                <a:lumOff val="-9803"/>
                <a:alphaOff val="0"/>
                <a:satMod val="110000"/>
                <a:lumMod val="100000"/>
                <a:shade val="100000"/>
              </a:schemeClr>
            </a:gs>
            <a:gs pos="100000">
              <a:schemeClr val="accent5">
                <a:hueOff val="-10306331"/>
                <a:satOff val="-7644"/>
                <a:lumOff val="-980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Font typeface="Symbol" panose="05050102010706020507" pitchFamily="18" charset="2"/>
            <a:buNone/>
          </a:pPr>
          <a:r>
            <a:rPr lang="en-US" sz="3600" i="0" kern="1200" dirty="0">
              <a:effectLst/>
              <a:latin typeface="Calibri" panose="020F0502020204030204" pitchFamily="34" charset="0"/>
              <a:ea typeface="Calibri" panose="020F0502020204030204" pitchFamily="34" charset="0"/>
              <a:cs typeface="Arial" panose="020B0604020202020204" pitchFamily="34" charset="0"/>
            </a:rPr>
            <a:t>Part three: Equity Analysis of Recycling</a:t>
          </a:r>
          <a:endParaRPr lang="en-US" sz="3600" i="0" kern="1200" dirty="0"/>
        </a:p>
      </dsp:txBody>
      <dsp:txXfrm>
        <a:off x="42950" y="3363318"/>
        <a:ext cx="10499923" cy="793940"/>
      </dsp:txXfrm>
    </dsp:sp>
    <dsp:sp modelId="{CA6B32E2-9D01-4EB5-914E-E703AC6A53FD}">
      <dsp:nvSpPr>
        <dsp:cNvPr id="0" name=""/>
        <dsp:cNvSpPr/>
      </dsp:nvSpPr>
      <dsp:spPr>
        <a:xfrm>
          <a:off x="0" y="4200208"/>
          <a:ext cx="10585823" cy="77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61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kern="1200" dirty="0">
              <a:hlinkClick xmlns:r="http://schemas.openxmlformats.org/officeDocument/2006/relationships" r:id="rId1"/>
            </a:rPr>
            <a:t>https://apps.ecology.wa.gov/publications/SummaryPages/2307013.html</a:t>
          </a:r>
          <a:endParaRPr lang="en-US" sz="2400" kern="1200" dirty="0"/>
        </a:p>
      </dsp:txBody>
      <dsp:txXfrm>
        <a:off x="0" y="4200208"/>
        <a:ext cx="10585823" cy="77832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1371F5-6FDB-45CF-8B51-7150C9623C2F}" type="datetimeFigureOut">
              <a:rPr lang="en-US" smtClean="0"/>
              <a:t>6/13/2023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8868D1-8D74-44CF-B636-71010629075B}" type="slidenum">
              <a:rPr lang="en-US" smtClean="0"/>
              <a:t>‹#›</a:t>
            </a:fld>
            <a:endParaRPr lang="en-US"/>
          </a:p>
        </p:txBody>
      </p:sp>
    </p:spTree>
    <p:extLst>
      <p:ext uri="{BB962C8B-B14F-4D97-AF65-F5344CB8AC3E}">
        <p14:creationId xmlns:p14="http://schemas.microsoft.com/office/powerpoint/2010/main" val="1671746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333333"/>
                </a:solidFill>
                <a:latin typeface="Franklin Gothic Medium" panose="020B0603020102020204"/>
              </a:rPr>
              <a:t>Roles</a:t>
            </a:r>
          </a:p>
          <a:p>
            <a:r>
              <a:rPr lang="en-US" sz="1200" dirty="0">
                <a:solidFill>
                  <a:srgbClr val="333333"/>
                </a:solidFill>
                <a:latin typeface="Franklin Gothic Medium" panose="020B0603020102020204"/>
              </a:rPr>
              <a:t>Caleb is running the Zoom and slides</a:t>
            </a:r>
          </a:p>
          <a:p>
            <a:r>
              <a:rPr lang="en-US" sz="1200" dirty="0">
                <a:solidFill>
                  <a:srgbClr val="333333"/>
                </a:solidFill>
                <a:latin typeface="Franklin Gothic Medium" panose="020B0603020102020204"/>
              </a:rPr>
              <a:t>Mya is facilitating</a:t>
            </a:r>
          </a:p>
          <a:p>
            <a:r>
              <a:rPr lang="en-US" sz="1200" dirty="0">
                <a:solidFill>
                  <a:srgbClr val="333333"/>
                </a:solidFill>
                <a:latin typeface="Franklin Gothic Medium" panose="020B0603020102020204"/>
              </a:rPr>
              <a:t>Tina is taking notes and monitoring the chat</a:t>
            </a:r>
          </a:p>
          <a:p>
            <a:endParaRPr lang="en-US" sz="1200" dirty="0">
              <a:solidFill>
                <a:srgbClr val="333333"/>
              </a:solidFill>
              <a:latin typeface="Franklin Gothic Medium" panose="020B0603020102020204"/>
            </a:endParaRPr>
          </a:p>
          <a:p>
            <a:r>
              <a:rPr lang="en-US" sz="1200" b="1" dirty="0">
                <a:solidFill>
                  <a:srgbClr val="333333"/>
                </a:solidFill>
                <a:latin typeface="Franklin Gothic Medium" panose="020B0603020102020204"/>
              </a:rPr>
              <a:t>Rules</a:t>
            </a:r>
          </a:p>
          <a:p>
            <a:r>
              <a:rPr lang="en-US" sz="1200" dirty="0">
                <a:solidFill>
                  <a:srgbClr val="333333"/>
                </a:solidFill>
                <a:latin typeface="Franklin Gothic Medium" panose="020B0603020102020204"/>
              </a:rPr>
              <a:t>Please turn your cameras</a:t>
            </a:r>
          </a:p>
          <a:p>
            <a:r>
              <a:rPr lang="en-US" sz="1200" dirty="0">
                <a:solidFill>
                  <a:srgbClr val="333333"/>
                </a:solidFill>
                <a:latin typeface="Franklin Gothic Medium" panose="020B0603020102020204"/>
              </a:rPr>
              <a:t>Board members and presenters may unmute themselves.</a:t>
            </a:r>
          </a:p>
          <a:p>
            <a:r>
              <a:rPr lang="en-US" sz="1200" dirty="0">
                <a:solidFill>
                  <a:srgbClr val="333333"/>
                </a:solidFill>
                <a:latin typeface="Franklin Gothic Medium" panose="020B0603020102020204"/>
              </a:rPr>
              <a:t>For questions, please raise your hand or type them in the chat box. I will call on you or I can read your question from the chat.   </a:t>
            </a:r>
          </a:p>
          <a:p>
            <a:r>
              <a:rPr lang="en-US" sz="1200" dirty="0">
                <a:solidFill>
                  <a:srgbClr val="333333"/>
                </a:solidFill>
                <a:latin typeface="Franklin Gothic Medium" panose="020B0603020102020204"/>
              </a:rPr>
              <a:t>Participants may use reactions throughout.</a:t>
            </a:r>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3</a:t>
            </a:fld>
            <a:endParaRPr lang="en-US"/>
          </a:p>
        </p:txBody>
      </p:sp>
    </p:spTree>
    <p:extLst>
      <p:ext uri="{BB962C8B-B14F-4D97-AF65-F5344CB8AC3E}">
        <p14:creationId xmlns:p14="http://schemas.microsoft.com/office/powerpoint/2010/main" val="36217243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Part</a:t>
            </a:r>
            <a:r>
              <a:rPr lang="en-US" sz="1200" dirty="0">
                <a:effectLst/>
                <a:latin typeface="Calibri" panose="020F0502020204030204" pitchFamily="34" charset="0"/>
                <a:ea typeface="Calibri" panose="020F0502020204030204" pitchFamily="34" charset="0"/>
                <a:cs typeface="Arial" panose="020B0604020202020204" pitchFamily="34" charset="0"/>
              </a:rPr>
              <a:t> </a:t>
            </a:r>
            <a:r>
              <a:rPr lang="en-US" sz="1200" i="1" dirty="0">
                <a:effectLst/>
                <a:latin typeface="Calibri" panose="020F0502020204030204" pitchFamily="34" charset="0"/>
                <a:ea typeface="Calibri" panose="020F0502020204030204" pitchFamily="34" charset="0"/>
                <a:cs typeface="Arial" panose="020B0604020202020204" pitchFamily="34" charset="0"/>
              </a:rPr>
              <a:t>one: Recycling Companies and Revenue</a:t>
            </a:r>
            <a:r>
              <a:rPr lang="en-US" sz="1200" dirty="0">
                <a:effectLst/>
                <a:latin typeface="Calibri" panose="020F0502020204030204" pitchFamily="34" charset="0"/>
                <a:ea typeface="Calibri" panose="020F0502020204030204" pitchFamily="34" charset="0"/>
                <a:cs typeface="Arial" panose="020B0604020202020204" pitchFamily="34" charset="0"/>
              </a:rPr>
              <a:t>, provides economic data related to management of recyclable materials in Washington state and their principal processors.</a:t>
            </a:r>
          </a:p>
          <a:p>
            <a:pPr marL="342900" marR="0" lvl="0" indent="-342900">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Part two: Economic Impact of Recycling</a:t>
            </a:r>
            <a:r>
              <a:rPr lang="en-US" sz="1200" dirty="0">
                <a:effectLst/>
                <a:latin typeface="Calibri" panose="020F0502020204030204" pitchFamily="34" charset="0"/>
                <a:ea typeface="Calibri" panose="020F0502020204030204" pitchFamily="34" charset="0"/>
                <a:cs typeface="Arial" panose="020B0604020202020204" pitchFamily="34" charset="0"/>
              </a:rPr>
              <a:t>, examines economic contribution of the recycling industry, identifying direct, indirect, and induced economic impacts of potential expansion within the recycling industry. </a:t>
            </a:r>
          </a:p>
          <a:p>
            <a:pPr marL="0" marR="0" lvl="0" indent="0">
              <a:spcBef>
                <a:spcPts val="0"/>
              </a:spcBef>
              <a:spcAft>
                <a:spcPts val="0"/>
              </a:spcAft>
              <a:buNone/>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Part three: Equity Analysis of Recycling,</a:t>
            </a:r>
            <a:r>
              <a:rPr lang="en-US" sz="1200" dirty="0">
                <a:effectLst/>
                <a:latin typeface="Calibri" panose="020F0502020204030204" pitchFamily="34" charset="0"/>
                <a:ea typeface="Calibri" panose="020F0502020204030204" pitchFamily="34" charset="0"/>
                <a:cs typeface="Arial" panose="020B0604020202020204" pitchFamily="34" charset="0"/>
              </a:rPr>
              <a:t> examines environmental justice and equity concerns within the solid waste and recycling system, mapping health and environmental hazard variables to facility locations. </a:t>
            </a:r>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17</a:t>
            </a:fld>
            <a:endParaRPr lang="en-US"/>
          </a:p>
        </p:txBody>
      </p:sp>
    </p:spTree>
    <p:extLst>
      <p:ext uri="{BB962C8B-B14F-4D97-AF65-F5344CB8AC3E}">
        <p14:creationId xmlns:p14="http://schemas.microsoft.com/office/powerpoint/2010/main" val="4032469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18</a:t>
            </a:fld>
            <a:endParaRPr lang="en-US"/>
          </a:p>
        </p:txBody>
      </p:sp>
    </p:spTree>
    <p:extLst>
      <p:ext uri="{BB962C8B-B14F-4D97-AF65-F5344CB8AC3E}">
        <p14:creationId xmlns:p14="http://schemas.microsoft.com/office/powerpoint/2010/main" val="9419140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94273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Scott Morgan is the Director of Sustainability at The Evergreen State College, and has coordinated the Washington Higher Education Sustainability Coalition (WAHESC) for over a decade. ‘Sustainability’ encompasses a very broad scope of work in higher education, including waste mitigation and diversion for recycling. Scott is joined in this presentation by two WAHESC colleagues from the University of Puget Sound and Seattle University to provide an overview of the nature and scale of the waste diversion and recycling systems and challenges on college and university campuses.</a:t>
            </a:r>
          </a:p>
        </p:txBody>
      </p:sp>
    </p:spTree>
    <p:extLst>
      <p:ext uri="{BB962C8B-B14F-4D97-AF65-F5344CB8AC3E}">
        <p14:creationId xmlns:p14="http://schemas.microsoft.com/office/powerpoint/2010/main" val="294402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Scott Morgan is the Director of Sustainability at The Evergreen State College, and has coordinated the Washington Higher Education Sustainability Coalition (WAHESC) for over a decade. ‘Sustainability’ encompasses a very broad scope of work in higher education, including waste mitigation and diversion for recycling. Scott is joined in this presentation by two WAHESC colleagues from the University of Puget Sound and Seattle University to provide an overview of the nature and scale of the waste diversion and recycling systems and challenges on college and university campuses.</a:t>
            </a:r>
          </a:p>
        </p:txBody>
      </p:sp>
    </p:spTree>
    <p:extLst>
      <p:ext uri="{BB962C8B-B14F-4D97-AF65-F5344CB8AC3E}">
        <p14:creationId xmlns:p14="http://schemas.microsoft.com/office/powerpoint/2010/main" val="1380222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a:p>
            <a:endParaRPr lang="en-US" dirty="0"/>
          </a:p>
          <a:p>
            <a:r>
              <a:rPr lang="en-US" dirty="0"/>
              <a:t>Our institutions are representative of colleges and universities across the 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all face high expectations, multiple challenges, and limited capacity to maximize diversion of campus wastes to recycling.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9324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4002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9267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LEXI</a:t>
            </a:r>
          </a:p>
          <a:p>
            <a:endParaRPr lang="en-US" dirty="0"/>
          </a:p>
          <a:p>
            <a:r>
              <a:rPr lang="en-US" dirty="0"/>
              <a:t>Move in is often associated with large quantities of packaging waste.</a:t>
            </a:r>
          </a:p>
          <a:p>
            <a:endParaRPr lang="en-US" dirty="0"/>
          </a:p>
          <a:p>
            <a:r>
              <a:rPr lang="en-US" dirty="0"/>
              <a:t>Move out is associated with large quantities of small appliances, bedding, furniture, electronics, clothing, and everything else the student doesn’t care to carry back home with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37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LEXI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Our campus recycle needs are cyclical, and while some are predictable (we will have a lot of foam mattress toppers to offload at move-out), some are one-time needs of a large volume of hard to recycle materials (ex. we re-did the rock gym and had a whole bunch of crash mats there was no market for that needed to be trashed).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0">
              <a:spcBef>
                <a:spcPts val="0"/>
              </a:spcBef>
              <a:spcAft>
                <a:spcPts val="0"/>
              </a:spcAft>
              <a:buNone/>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For these one-time and even cyclical needs, a model where we can turn to an external partner is needed, rather than having individual contracts with servicers for individual items. One thing that comes to mind is access to a textile recycler at move-out would have been helpful. </a:t>
            </a:r>
          </a:p>
          <a:p>
            <a:pPr marL="0" marR="0" indent="0">
              <a:spcBef>
                <a:spcPts val="0"/>
              </a:spcBef>
              <a:spcAft>
                <a:spcPts val="0"/>
              </a:spcAft>
              <a:buNone/>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We also often are operating within a time crunch - from the time someone contacts me with something they need to get rid of, to when they expect it to be gone is often less than a week, and we don't have the space to store materials waiting for a recycler or external market/partner to appear. Sometimes things that *could* have a second life, don't because we don't have the time to find an appropriate place for them to go. </a:t>
            </a:r>
          </a:p>
          <a:p>
            <a:pPr marL="0" marR="0" indent="0">
              <a:spcBef>
                <a:spcPts val="0"/>
              </a:spcBef>
              <a:spcAft>
                <a:spcPts val="0"/>
              </a:spcAft>
              <a:buNone/>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I've attached some photos from move-out; one anecdote that might be valuable, of the three 20-yard DOBs that I ordered to be recycling, only one of them remained recycling despite being closed at night, and that one took us popping open the back and fishing out plastic bags, a mattress, and other things to keep it recycling. You can see in one of the photos all the plastic that is mixed in with recyclables that needed to be fished out. The photo of the room is us halfway through move-out, and all the materials that we recovered from our donation stations.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0979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3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r>
              <a:rPr lang="en-US" dirty="0"/>
              <a:t>Recycle Barn is 30’10” x 20’, likely bigger than a tiny house, but its multi-purpose and function are small and limited for routine rotation of all unwanted items on campus,</a:t>
            </a:r>
          </a:p>
          <a:p>
            <a:r>
              <a:rPr lang="en-US" dirty="0"/>
              <a:t>SU Lead Recycle Coordinator and 2+ student employees handle collection, sorting and schedule frequent recycling pick ups with vendors. </a:t>
            </a:r>
          </a:p>
          <a:p>
            <a:r>
              <a:rPr lang="en-US" dirty="0"/>
              <a:t>Student employees and interns learn the value of zero waste by handling and sorting university waste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74825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SHANNON;</a:t>
            </a:r>
          </a:p>
          <a:p>
            <a:r>
              <a:rPr lang="en-US" dirty="0"/>
              <a:t>Integrate throughout university community our common home </a:t>
            </a:r>
          </a:p>
          <a:p>
            <a:r>
              <a:rPr lang="en-US" dirty="0"/>
              <a:t>Integral ecology -  Back of house becomes front of house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54718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SCOTT</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 terms of waste diversion, the Operations streams are more controllable, Service area streams are only marginally controllable.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All waste diversion is ultimately defined by our local haulers and/or jurisdictional procedures.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673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SCOTT</a:t>
            </a:r>
          </a:p>
          <a:p>
            <a:endParaRPr lang="en-US" dirty="0"/>
          </a:p>
          <a:p>
            <a:r>
              <a:rPr lang="en-US" dirty="0"/>
              <a:t>Most students and some employees come from municipalities that sort differently than our campus system(s). </a:t>
            </a:r>
          </a:p>
          <a:p>
            <a:r>
              <a:rPr lang="en-US" dirty="0"/>
              <a:t>Their habits at home don’t always translate to habits they need on campus.</a:t>
            </a:r>
          </a:p>
          <a:p>
            <a:endParaRPr lang="en-US" dirty="0"/>
          </a:p>
          <a:p>
            <a:r>
              <a:rPr lang="en-US" dirty="0"/>
              <a:t>Many students and employees expect that we will be more diligent in our recycling practices than local jurisdictions, and subsequently insist on more recycling.</a:t>
            </a:r>
          </a:p>
          <a:p>
            <a:r>
              <a:rPr lang="en-US" dirty="0"/>
              <a:t>A significant portion of our population is only on campus for 2 – 4 years, and a new ‘generation’ arrives every year.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3159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LEXI &amp; SHANNON;</a:t>
            </a:r>
          </a:p>
          <a:p>
            <a:r>
              <a:rPr lang="en-US" dirty="0"/>
              <a:t>Govt and municipal Help with vendors and contacts for building relationships meaningful in support of day to day recycling ops and planning for the future</a:t>
            </a:r>
          </a:p>
          <a:p>
            <a:r>
              <a:rPr lang="en-US" dirty="0"/>
              <a:t>Amplify and escalate the critical need for regular collaborations for zero waste that are routine and looking to the future</a:t>
            </a:r>
          </a:p>
          <a:p>
            <a:r>
              <a:rPr lang="en-US" dirty="0"/>
              <a:t>Recruit all businesses especially investment business to reimagine and invest in current and future systems making zero waste culture possible </a:t>
            </a:r>
          </a:p>
          <a:p>
            <a:r>
              <a:rPr lang="en-US" dirty="0"/>
              <a:t>Invest in developing higher education curriculums with the power to create a zero waste future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AF900-3481-4AF0-9AEC-B51DDC6A06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7305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Karl Englund is a research professor at Washington State University’s Composite Materials and Engineering Center (CMEC).  His work is heavily focused on developing viably option to utilize waste streams as feedstocks for next generation products.  His presentation will focus on the work that is being done at WSU’s CMEC related to recycling thermoset based composites.</a:t>
            </a:r>
          </a:p>
        </p:txBody>
      </p:sp>
    </p:spTree>
    <p:extLst>
      <p:ext uri="{BB962C8B-B14F-4D97-AF65-F5344CB8AC3E}">
        <p14:creationId xmlns:p14="http://schemas.microsoft.com/office/powerpoint/2010/main" val="42386001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Welcome Marilyn Lauderdale, founder, and owner of </a:t>
            </a:r>
            <a:r>
              <a:rPr lang="en-US" dirty="0" err="1"/>
              <a:t>Styro</a:t>
            </a:r>
            <a:r>
              <a:rPr lang="en-US" dirty="0"/>
              <a:t> Recycle based in Kent Washington. </a:t>
            </a:r>
            <a:r>
              <a:rPr lang="en-US" dirty="0" err="1"/>
              <a:t>Styro</a:t>
            </a:r>
            <a:r>
              <a:rPr lang="en-US" dirty="0"/>
              <a:t> Recycle is an expanded polystyrene (EPS) foam recycling center that provides a place for the public and businesses to recycle their used EPS foam. </a:t>
            </a:r>
          </a:p>
        </p:txBody>
      </p:sp>
    </p:spTree>
    <p:extLst>
      <p:ext uri="{BB962C8B-B14F-4D97-AF65-F5344CB8AC3E}">
        <p14:creationId xmlns:p14="http://schemas.microsoft.com/office/powerpoint/2010/main" val="903032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742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7229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73</a:t>
            </a:fld>
            <a:endParaRPr lang="en-US"/>
          </a:p>
        </p:txBody>
      </p:sp>
    </p:spTree>
    <p:extLst>
      <p:ext uri="{BB962C8B-B14F-4D97-AF65-F5344CB8AC3E}">
        <p14:creationId xmlns:p14="http://schemas.microsoft.com/office/powerpoint/2010/main" val="2014775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an update on your work great and pick one of these to tells us about. </a:t>
            </a:r>
          </a:p>
        </p:txBody>
      </p:sp>
      <p:sp>
        <p:nvSpPr>
          <p:cNvPr id="4" name="Slide Number Placeholder 3"/>
          <p:cNvSpPr>
            <a:spLocks noGrp="1"/>
          </p:cNvSpPr>
          <p:nvPr>
            <p:ph type="sldNum" sz="quarter" idx="5"/>
          </p:nvPr>
        </p:nvSpPr>
        <p:spPr/>
        <p:txBody>
          <a:bodyPr/>
          <a:lstStyle/>
          <a:p>
            <a:fld id="{D98868D1-8D74-44CF-B636-71010629075B}" type="slidenum">
              <a:rPr lang="en-US" smtClean="0"/>
              <a:t>6</a:t>
            </a:fld>
            <a:endParaRPr lang="en-US"/>
          </a:p>
        </p:txBody>
      </p:sp>
    </p:spTree>
    <p:extLst>
      <p:ext uri="{BB962C8B-B14F-4D97-AF65-F5344CB8AC3E}">
        <p14:creationId xmlns:p14="http://schemas.microsoft.com/office/powerpoint/2010/main" val="2266889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7</a:t>
            </a:fld>
            <a:endParaRPr lang="en-US"/>
          </a:p>
        </p:txBody>
      </p:sp>
    </p:spTree>
    <p:extLst>
      <p:ext uri="{BB962C8B-B14F-4D97-AF65-F5344CB8AC3E}">
        <p14:creationId xmlns:p14="http://schemas.microsoft.com/office/powerpoint/2010/main" val="3380155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thoughts on Ecology Updates</a:t>
            </a:r>
          </a:p>
          <a:p>
            <a:pPr marL="171450" indent="-171450">
              <a:buFont typeface="Arial" panose="020B0604020202020204" pitchFamily="34" charset="0"/>
              <a:buChar char="•"/>
            </a:pPr>
            <a:r>
              <a:rPr lang="en-US" dirty="0"/>
              <a:t>Work comes/goes on active legislation</a:t>
            </a:r>
          </a:p>
          <a:p>
            <a:pPr marL="171450" indent="-171450">
              <a:buFont typeface="Arial" panose="020B0604020202020204" pitchFamily="34" charset="0"/>
              <a:buChar char="•"/>
            </a:pPr>
            <a:r>
              <a:rPr lang="en-US" dirty="0"/>
              <a:t>How about a budget update?  What we’ve done in 21-25 – coming up to the end of the biennium, looking forward into next biennium (why we want the subcommittee to prioritize/UW study)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8</a:t>
            </a:fld>
            <a:endParaRPr lang="en-US"/>
          </a:p>
        </p:txBody>
      </p:sp>
    </p:spTree>
    <p:extLst>
      <p:ext uri="{BB962C8B-B14F-4D97-AF65-F5344CB8AC3E}">
        <p14:creationId xmlns:p14="http://schemas.microsoft.com/office/powerpoint/2010/main" val="3686297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9</a:t>
            </a:fld>
            <a:endParaRPr lang="en-US"/>
          </a:p>
        </p:txBody>
      </p:sp>
    </p:spTree>
    <p:extLst>
      <p:ext uri="{BB962C8B-B14F-4D97-AF65-F5344CB8AC3E}">
        <p14:creationId xmlns:p14="http://schemas.microsoft.com/office/powerpoint/2010/main" val="3790002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10</a:t>
            </a:fld>
            <a:endParaRPr lang="en-US"/>
          </a:p>
        </p:txBody>
      </p:sp>
    </p:spTree>
    <p:extLst>
      <p:ext uri="{BB962C8B-B14F-4D97-AF65-F5344CB8AC3E}">
        <p14:creationId xmlns:p14="http://schemas.microsoft.com/office/powerpoint/2010/main" val="38575339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ffectLst/>
                <a:latin typeface="Calibri" panose="020F0502020204030204" pitchFamily="34" charset="0"/>
                <a:ea typeface="Calibri" panose="020F0502020204030204" pitchFamily="34" charset="0"/>
                <a:cs typeface="Arial" panose="020B0604020202020204" pitchFamily="34" charset="0"/>
              </a:rPr>
              <a:t>This three-part comprehensive report was a search and analysis of the businesses that sort and refine Washington’s recyclable materials into sellable commodities, and the intermediate and end-users that use recyclable materials in manufacturing.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868D1-8D74-44CF-B636-7101062907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69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Part</a:t>
            </a:r>
            <a:r>
              <a:rPr lang="en-US" sz="1200" dirty="0">
                <a:effectLst/>
                <a:latin typeface="Calibri" panose="020F0502020204030204" pitchFamily="34" charset="0"/>
                <a:ea typeface="Calibri" panose="020F0502020204030204" pitchFamily="34" charset="0"/>
                <a:cs typeface="Arial" panose="020B0604020202020204" pitchFamily="34" charset="0"/>
              </a:rPr>
              <a:t> </a:t>
            </a:r>
            <a:r>
              <a:rPr lang="en-US" sz="1200" i="1" dirty="0">
                <a:effectLst/>
                <a:latin typeface="Calibri" panose="020F0502020204030204" pitchFamily="34" charset="0"/>
                <a:ea typeface="Calibri" panose="020F0502020204030204" pitchFamily="34" charset="0"/>
                <a:cs typeface="Arial" panose="020B0604020202020204" pitchFamily="34" charset="0"/>
              </a:rPr>
              <a:t>one: Recycling Companies and Revenue</a:t>
            </a:r>
            <a:r>
              <a:rPr lang="en-US" sz="1200" dirty="0">
                <a:effectLst/>
                <a:latin typeface="Calibri" panose="020F0502020204030204" pitchFamily="34" charset="0"/>
                <a:ea typeface="Calibri" panose="020F0502020204030204" pitchFamily="34" charset="0"/>
                <a:cs typeface="Arial" panose="020B0604020202020204" pitchFamily="34" charset="0"/>
              </a:rPr>
              <a:t>, provides economic data related to management of recyclable materials in Washington state and their principal processors.</a:t>
            </a:r>
          </a:p>
          <a:p>
            <a:pPr marL="342900" marR="0" lvl="0" indent="-342900">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Part two: Economic Impact of Recycling</a:t>
            </a:r>
            <a:r>
              <a:rPr lang="en-US" sz="1200" dirty="0">
                <a:effectLst/>
                <a:latin typeface="Calibri" panose="020F0502020204030204" pitchFamily="34" charset="0"/>
                <a:ea typeface="Calibri" panose="020F0502020204030204" pitchFamily="34" charset="0"/>
                <a:cs typeface="Arial" panose="020B0604020202020204" pitchFamily="34" charset="0"/>
              </a:rPr>
              <a:t>, examines economic contribution of the recycling industry, identifying direct, indirect, and induced economic impacts of potential expansion within the recycling industry. </a:t>
            </a:r>
          </a:p>
          <a:p>
            <a:pPr marL="0" marR="0" lvl="0" indent="0">
              <a:spcBef>
                <a:spcPts val="0"/>
              </a:spcBef>
              <a:spcAft>
                <a:spcPts val="0"/>
              </a:spcAft>
              <a:buNone/>
            </a:pPr>
            <a:endParaRPr lang="en-US" sz="1200"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1200" i="1" dirty="0">
                <a:effectLst/>
                <a:latin typeface="Calibri" panose="020F0502020204030204" pitchFamily="34" charset="0"/>
                <a:ea typeface="Calibri" panose="020F0502020204030204" pitchFamily="34" charset="0"/>
                <a:cs typeface="Arial" panose="020B0604020202020204" pitchFamily="34" charset="0"/>
              </a:rPr>
              <a:t>Part three: Equity Analysis of Recycling,</a:t>
            </a:r>
            <a:r>
              <a:rPr lang="en-US" sz="1200" dirty="0">
                <a:effectLst/>
                <a:latin typeface="Calibri" panose="020F0502020204030204" pitchFamily="34" charset="0"/>
                <a:ea typeface="Calibri" panose="020F0502020204030204" pitchFamily="34" charset="0"/>
                <a:cs typeface="Arial" panose="020B0604020202020204" pitchFamily="34" charset="0"/>
              </a:rPr>
              <a:t> examines environmental justice and equity concerns within the solid waste and recycling system, mapping health and environmental hazard variables to facility locations. </a:t>
            </a:r>
          </a:p>
          <a:p>
            <a:endParaRPr lang="en-US" dirty="0"/>
          </a:p>
        </p:txBody>
      </p:sp>
      <p:sp>
        <p:nvSpPr>
          <p:cNvPr id="4" name="Slide Number Placeholder 3"/>
          <p:cNvSpPr>
            <a:spLocks noGrp="1"/>
          </p:cNvSpPr>
          <p:nvPr>
            <p:ph type="sldNum" sz="quarter" idx="5"/>
          </p:nvPr>
        </p:nvSpPr>
        <p:spPr/>
        <p:txBody>
          <a:bodyPr/>
          <a:lstStyle/>
          <a:p>
            <a:fld id="{D98868D1-8D74-44CF-B636-71010629075B}" type="slidenum">
              <a:rPr lang="en-US" smtClean="0"/>
              <a:t>12</a:t>
            </a:fld>
            <a:endParaRPr lang="en-US"/>
          </a:p>
        </p:txBody>
      </p:sp>
    </p:spTree>
    <p:extLst>
      <p:ext uri="{BB962C8B-B14F-4D97-AF65-F5344CB8AC3E}">
        <p14:creationId xmlns:p14="http://schemas.microsoft.com/office/powerpoint/2010/main" val="885453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4.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jpe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t="4773" b="3109"/>
          <a:stretch/>
        </p:blipFill>
        <p:spPr>
          <a:xfrm>
            <a:off x="0" y="214859"/>
            <a:ext cx="12192000" cy="3733316"/>
          </a:xfrm>
          <a:prstGeom prst="rect">
            <a:avLst/>
          </a:prstGeom>
        </p:spPr>
      </p:pic>
      <p:pic>
        <p:nvPicPr>
          <p:cNvPr id="9" name="Picture 8" descr="A beach shoreline with driftwood in the foreground and misty mountains in the background"/>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2317633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4103946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4061648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Tree>
    <p:extLst>
      <p:ext uri="{BB962C8B-B14F-4D97-AF65-F5344CB8AC3E}">
        <p14:creationId xmlns:p14="http://schemas.microsoft.com/office/powerpoint/2010/main" val="776362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Tree>
    <p:extLst>
      <p:ext uri="{BB962C8B-B14F-4D97-AF65-F5344CB8AC3E}">
        <p14:creationId xmlns:p14="http://schemas.microsoft.com/office/powerpoint/2010/main" val="3994145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Tree>
    <p:extLst>
      <p:ext uri="{BB962C8B-B14F-4D97-AF65-F5344CB8AC3E}">
        <p14:creationId xmlns:p14="http://schemas.microsoft.com/office/powerpoint/2010/main" val="41846719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8207478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pic>
        <p:nvPicPr>
          <p:cNvPr id="9" name="Picture 8" descr="Steep shorelines covered with trees, that turn into a small beach with driftwood scattered around"/>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flipH="1">
            <a:off x="0" y="208036"/>
            <a:ext cx="6096000" cy="6676857"/>
          </a:xfrm>
          <a:prstGeom prst="rect">
            <a:avLst/>
          </a:prstGeom>
        </p:spPr>
      </p:pic>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grpSp>
        <p:nvGrpSpPr>
          <p:cNvPr id="12" name="Group 11" descr="Washington Department of Ecology logo"/>
          <p:cNvGrpSpPr/>
          <p:nvPr userDrawn="1"/>
        </p:nvGrpSpPr>
        <p:grpSpPr>
          <a:xfrm>
            <a:off x="2145553" y="2391413"/>
            <a:ext cx="1804894" cy="1873355"/>
            <a:chOff x="2200094" y="472140"/>
            <a:chExt cx="1841320" cy="1911163"/>
          </a:xfrm>
          <a:effectLst>
            <a:outerShdw blurRad="76200" dist="38100" dir="2700000" algn="tl" rotWithShape="0">
              <a:prstClr val="black">
                <a:alpha val="27000"/>
              </a:prstClr>
            </a:outerShdw>
          </a:effectLst>
        </p:grpSpPr>
        <p:sp>
          <p:nvSpPr>
            <p:cNvPr id="11" name="Rectangle 10"/>
            <p:cNvSpPr/>
            <p:nvPr userDrawn="1"/>
          </p:nvSpPr>
          <p:spPr>
            <a:xfrm>
              <a:off x="2200094" y="472140"/>
              <a:ext cx="1841320" cy="191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99113" y="706062"/>
              <a:ext cx="1243285" cy="1443318"/>
            </a:xfrm>
            <a:prstGeom prst="rect">
              <a:avLst/>
            </a:prstGeom>
          </p:spPr>
        </p:pic>
      </p:gr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043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C0270-7692-4ADF-8727-E673A2441C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0CAC23-957C-4D8C-8B13-9EF695F418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09EDEF-6772-4B9F-930C-C3DBEF9CE578}"/>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5" name="Footer Placeholder 4">
            <a:extLst>
              <a:ext uri="{FF2B5EF4-FFF2-40B4-BE49-F238E27FC236}">
                <a16:creationId xmlns:a16="http://schemas.microsoft.com/office/drawing/2014/main" id="{28821931-AE03-4E3A-A8BB-B2EEC55EC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AA7B6-92C4-47F3-ABAD-7DEF92B9F426}"/>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7824632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8ACD0-CFB8-462B-B857-725264DE70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21CDCD-22F1-4C87-8CF6-5F47508134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77E8-DCB2-42DC-BC2F-2D8DE73681C6}"/>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5" name="Footer Placeholder 4">
            <a:extLst>
              <a:ext uri="{FF2B5EF4-FFF2-40B4-BE49-F238E27FC236}">
                <a16:creationId xmlns:a16="http://schemas.microsoft.com/office/drawing/2014/main" id="{B345EFE3-93E4-4795-B5E9-018AA94BA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4C92A2-932D-4C1C-BE27-A44EC52AA1C5}"/>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664215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D8549-0548-449D-8F74-5030946302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E1B8B-09B5-4C77-828B-5F04404E50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E8DCFC-C7C3-400F-8999-D66414CD89E6}"/>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5" name="Footer Placeholder 4">
            <a:extLst>
              <a:ext uri="{FF2B5EF4-FFF2-40B4-BE49-F238E27FC236}">
                <a16:creationId xmlns:a16="http://schemas.microsoft.com/office/drawing/2014/main" id="{103BBA73-306F-4B8B-9998-D8AE37074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9D9987-F11A-4219-9527-EEFF5C265C3E}"/>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3908855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snow-covered Mount Rainier at sunset"/>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2620353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25771-230E-4313-A24A-83B23F98F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C0E904-DF6F-49E9-B988-BC3F800B40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564D20-907B-499D-A5F9-F856DFC8AF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538CF8-7B33-4075-81F0-977BB0FA3DC8}"/>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6" name="Footer Placeholder 5">
            <a:extLst>
              <a:ext uri="{FF2B5EF4-FFF2-40B4-BE49-F238E27FC236}">
                <a16:creationId xmlns:a16="http://schemas.microsoft.com/office/drawing/2014/main" id="{0B60D823-ADF8-4792-86C5-CF086F87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B0ED40-1F57-4B71-9C08-B4843A861052}"/>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11568296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A861-C12D-4817-B03B-E6016653EA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75CFEB-82BD-4231-B029-D49EB1178AE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E640BF-7AB5-41CC-95EB-16A781EF5E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19BCBA-3F21-40C0-BE59-DB6810BEF5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DA6EA2-B39C-4198-ADB9-9FA6B80D185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C74C90-931F-43AC-BA7B-46A906FA8D6A}"/>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8" name="Footer Placeholder 7">
            <a:extLst>
              <a:ext uri="{FF2B5EF4-FFF2-40B4-BE49-F238E27FC236}">
                <a16:creationId xmlns:a16="http://schemas.microsoft.com/office/drawing/2014/main" id="{E963DEBE-263C-4A5B-93B3-72B7CE836B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33E90A7-FA2E-47AC-8892-80C6352832A5}"/>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9518047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9602-0DDB-417F-AFB9-3187449E33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352E55-C90C-44AB-86FF-A1F6A3F1F3CD}"/>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4" name="Footer Placeholder 3">
            <a:extLst>
              <a:ext uri="{FF2B5EF4-FFF2-40B4-BE49-F238E27FC236}">
                <a16:creationId xmlns:a16="http://schemas.microsoft.com/office/drawing/2014/main" id="{0BA01856-EFAB-4735-9B69-5247C727609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E53B39-E11B-4CFE-9EB1-378F01935CDB}"/>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3912161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287DC4-36E3-46D6-9858-B84A3CED0E29}"/>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3" name="Footer Placeholder 2">
            <a:extLst>
              <a:ext uri="{FF2B5EF4-FFF2-40B4-BE49-F238E27FC236}">
                <a16:creationId xmlns:a16="http://schemas.microsoft.com/office/drawing/2014/main" id="{EE2194BC-1607-44E6-A3AF-DD1CE4F48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F822FE-5B99-416D-9A32-CA6B930E1999}"/>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3070027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328D5-130C-4E3B-8B22-3C4084745B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FEE55-84C8-4616-8392-12BB6221C6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A1002CA-801B-4A90-AB22-8187748907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EC068E-C1F3-4A35-9EB6-2BC74928044F}"/>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6" name="Footer Placeholder 5">
            <a:extLst>
              <a:ext uri="{FF2B5EF4-FFF2-40B4-BE49-F238E27FC236}">
                <a16:creationId xmlns:a16="http://schemas.microsoft.com/office/drawing/2014/main" id="{D529D5B9-DADE-4BA2-8A86-865895B4CF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E0F9D-CC13-468C-A239-F808607D89A5}"/>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10613240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D7407-1B3F-431D-8265-A7178C638F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47254B-372E-43AA-815F-0B5F233E80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669830-0CBF-4775-8671-60B96267C8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98956D-7A13-4E49-8828-9CEE88B37641}"/>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6" name="Footer Placeholder 5">
            <a:extLst>
              <a:ext uri="{FF2B5EF4-FFF2-40B4-BE49-F238E27FC236}">
                <a16:creationId xmlns:a16="http://schemas.microsoft.com/office/drawing/2014/main" id="{3EA5D68D-8CFC-4A53-83B4-F12F287FF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BF6995-0944-4165-A195-2511F69E519D}"/>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34028974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F3F78-C4A6-4C26-9ED8-47D6161A4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A6FFB-3B5D-4BBC-AFCE-237101F2F0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60C81B-7393-499B-AE3B-58B6D34D7975}"/>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5" name="Footer Placeholder 4">
            <a:extLst>
              <a:ext uri="{FF2B5EF4-FFF2-40B4-BE49-F238E27FC236}">
                <a16:creationId xmlns:a16="http://schemas.microsoft.com/office/drawing/2014/main" id="{E8F53800-BEB8-4B92-9462-89A4C78F66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DF3FB9-0E47-445D-AA84-4EF96DBCA2F6}"/>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16515382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AF38959-132F-4956-B449-F7E786142F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26B33E5-7C32-47D7-8932-6798FE662A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E3A5B-CB62-40C7-B1FE-58E54F821ED2}"/>
              </a:ext>
            </a:extLst>
          </p:cNvPr>
          <p:cNvSpPr>
            <a:spLocks noGrp="1"/>
          </p:cNvSpPr>
          <p:nvPr>
            <p:ph type="dt" sz="half" idx="10"/>
          </p:nvPr>
        </p:nvSpPr>
        <p:spPr/>
        <p:txBody>
          <a:bodyPr/>
          <a:lstStyle/>
          <a:p>
            <a:fld id="{C19FEEB7-019C-42FE-8950-5E79903490B5}" type="datetimeFigureOut">
              <a:rPr lang="en-US" smtClean="0"/>
              <a:t>6/13/2023</a:t>
            </a:fld>
            <a:endParaRPr lang="en-US"/>
          </a:p>
        </p:txBody>
      </p:sp>
      <p:sp>
        <p:nvSpPr>
          <p:cNvPr id="5" name="Footer Placeholder 4">
            <a:extLst>
              <a:ext uri="{FF2B5EF4-FFF2-40B4-BE49-F238E27FC236}">
                <a16:creationId xmlns:a16="http://schemas.microsoft.com/office/drawing/2014/main" id="{C50DB64B-176A-4B96-B78F-9631D29480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746DAF-0AE3-48D7-A892-AF52A7D45DF0}"/>
              </a:ext>
            </a:extLst>
          </p:cNvPr>
          <p:cNvSpPr>
            <a:spLocks noGrp="1"/>
          </p:cNvSpPr>
          <p:nvPr>
            <p:ph type="sldNum" sz="quarter" idx="12"/>
          </p:nvPr>
        </p:nvSpPr>
        <p:spPr/>
        <p:txBody>
          <a:bodyPr/>
          <a:lstStyle/>
          <a:p>
            <a:fld id="{D222EB8E-6395-4826-AB70-0873229857CC}" type="slidenum">
              <a:rPr lang="en-US" smtClean="0"/>
              <a:t>‹#›</a:t>
            </a:fld>
            <a:endParaRPr lang="en-US"/>
          </a:p>
        </p:txBody>
      </p:sp>
    </p:spTree>
    <p:extLst>
      <p:ext uri="{BB962C8B-B14F-4D97-AF65-F5344CB8AC3E}">
        <p14:creationId xmlns:p14="http://schemas.microsoft.com/office/powerpoint/2010/main" val="29964534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4" y="4266455"/>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8"/>
            <a:ext cx="1218690" cy="1414765"/>
          </a:xfrm>
          <a:prstGeom prst="rect">
            <a:avLst/>
          </a:prstGeom>
        </p:spPr>
      </p:pic>
      <p:sp>
        <p:nvSpPr>
          <p:cNvPr id="14" name="Rectangle 13"/>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9750537" y="303269"/>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t="4773" b="3109"/>
          <a:stretch/>
        </p:blipFill>
        <p:spPr>
          <a:xfrm>
            <a:off x="0" y="214859"/>
            <a:ext cx="12192000" cy="3733316"/>
          </a:xfrm>
          <a:prstGeom prst="rect">
            <a:avLst/>
          </a:prstGeom>
        </p:spPr>
      </p:pic>
      <p:pic>
        <p:nvPicPr>
          <p:cNvPr id="9" name="Picture 8" descr="A beach shoreline with driftwood in the foreground and misty mountains in the background"/>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2043174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4" y="4266455"/>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8"/>
            <a:ext cx="1218690" cy="1414765"/>
          </a:xfrm>
          <a:prstGeom prst="rect">
            <a:avLst/>
          </a:prstGeom>
        </p:spPr>
      </p:pic>
      <p:sp>
        <p:nvSpPr>
          <p:cNvPr id="14" name="Rectangle 13"/>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9750537" y="303269"/>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6" name="Picture 15" descr="A snow-covered Mount Rainier at sunset"/>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214859"/>
            <a:ext cx="12192000" cy="3733316"/>
          </a:xfrm>
          <a:prstGeom prst="rect">
            <a:avLst/>
          </a:prstGeom>
        </p:spPr>
      </p:pic>
    </p:spTree>
    <p:extLst>
      <p:ext uri="{BB962C8B-B14F-4D97-AF65-F5344CB8AC3E}">
        <p14:creationId xmlns:p14="http://schemas.microsoft.com/office/powerpoint/2010/main" val="3532669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29094315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1"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261915" y="918995"/>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19503771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3900887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7844881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7975162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8" y="394247"/>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204188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lumMod val="20000"/>
                  <a:lumOff val="80000"/>
                </a:schemeClr>
              </a:solidFill>
            </a:endParaRPr>
          </a:p>
        </p:txBody>
      </p:sp>
      <p:sp>
        <p:nvSpPr>
          <p:cNvPr id="3" name="Content Placeholder 2"/>
          <p:cNvSpPr>
            <a:spLocks noGrp="1"/>
          </p:cNvSpPr>
          <p:nvPr>
            <p:ph sz="half" idx="1"/>
          </p:nvPr>
        </p:nvSpPr>
        <p:spPr>
          <a:xfrm>
            <a:off x="3348054" y="881086"/>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7" y="689247"/>
            <a:ext cx="2422209" cy="5479506"/>
          </a:xfrm>
        </p:spPr>
        <p:txBody>
          <a:bodyPr anchor="ct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902632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descr="People walking on a trail through green forests and grass on a sunny day, with mountains towering in the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6/13/2023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1" y="1735977"/>
            <a:ext cx="1030806" cy="711845"/>
          </a:xfrm>
          <a:prstGeom prst="rect">
            <a:avLst/>
          </a:prstGeom>
        </p:spPr>
      </p:pic>
    </p:spTree>
    <p:extLst>
      <p:ext uri="{BB962C8B-B14F-4D97-AF65-F5344CB8AC3E}">
        <p14:creationId xmlns:p14="http://schemas.microsoft.com/office/powerpoint/2010/main" val="1921099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6"/>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6596338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8775982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7"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Tree>
    <p:extLst>
      <p:ext uri="{BB962C8B-B14F-4D97-AF65-F5344CB8AC3E}">
        <p14:creationId xmlns:p14="http://schemas.microsoft.com/office/powerpoint/2010/main" val="3483838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4028842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7"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Tree>
    <p:extLst>
      <p:ext uri="{BB962C8B-B14F-4D97-AF65-F5344CB8AC3E}">
        <p14:creationId xmlns:p14="http://schemas.microsoft.com/office/powerpoint/2010/main" val="732823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7"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1"/>
            <a:ext cx="10909300" cy="3978275"/>
          </a:xfrm>
        </p:spPr>
        <p:txBody>
          <a:bodyPr/>
          <a:lstStyle/>
          <a:p>
            <a:endParaRPr lang="en-US"/>
          </a:p>
        </p:txBody>
      </p:sp>
    </p:spTree>
    <p:extLst>
      <p:ext uri="{BB962C8B-B14F-4D97-AF65-F5344CB8AC3E}">
        <p14:creationId xmlns:p14="http://schemas.microsoft.com/office/powerpoint/2010/main" val="778615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41155029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pic>
        <p:nvPicPr>
          <p:cNvPr id="9" name="Picture 8" descr="Steep shorelines covered with trees, that turn into a small beach with driftwood scattered around"/>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208037"/>
            <a:ext cx="6096000" cy="6676857"/>
          </a:xfrm>
          <a:prstGeom prst="rect">
            <a:avLst/>
          </a:prstGeom>
        </p:spPr>
      </p:pic>
      <p:sp>
        <p:nvSpPr>
          <p:cNvPr id="2" name="Title 1"/>
          <p:cNvSpPr>
            <a:spLocks noGrp="1"/>
          </p:cNvSpPr>
          <p:nvPr>
            <p:ph type="ctrTitle"/>
          </p:nvPr>
        </p:nvSpPr>
        <p:spPr>
          <a:xfrm>
            <a:off x="6281271" y="1482166"/>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80"/>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grpSp>
        <p:nvGrpSpPr>
          <p:cNvPr id="12" name="Group 11" descr="Washington Department of Ecology logo"/>
          <p:cNvGrpSpPr/>
          <p:nvPr userDrawn="1"/>
        </p:nvGrpSpPr>
        <p:grpSpPr>
          <a:xfrm>
            <a:off x="2145553" y="2391414"/>
            <a:ext cx="1804894" cy="1873355"/>
            <a:chOff x="2200094" y="472140"/>
            <a:chExt cx="1841320" cy="1911163"/>
          </a:xfrm>
          <a:effectLst>
            <a:outerShdw blurRad="76200" dist="38100" dir="2700000" algn="tl" rotWithShape="0">
              <a:prstClr val="black">
                <a:alpha val="27000"/>
              </a:prstClr>
            </a:outerShdw>
          </a:effectLst>
        </p:grpSpPr>
        <p:sp>
          <p:nvSpPr>
            <p:cNvPr id="11" name="Rectangle 10"/>
            <p:cNvSpPr/>
            <p:nvPr userDrawn="1"/>
          </p:nvSpPr>
          <p:spPr>
            <a:xfrm>
              <a:off x="2200094" y="472140"/>
              <a:ext cx="1841320" cy="1911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99113" y="706062"/>
              <a:ext cx="1243285" cy="1443318"/>
            </a:xfrm>
            <a:prstGeom prst="rect">
              <a:avLst/>
            </a:prstGeom>
          </p:spPr>
        </p:pic>
      </p:grpSp>
      <p:sp>
        <p:nvSpPr>
          <p:cNvPr id="14" name="Rectangle 13"/>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Rectangle 6"/>
          <p:cNvSpPr/>
          <p:nvPr userDrawn="1"/>
        </p:nvSpPr>
        <p:spPr>
          <a:xfrm>
            <a:off x="9750537" y="303269"/>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6946248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67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854" y="460047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rotWithShape="1">
          <a:blip r:embed="rId3" cstate="screen">
            <a:extLst>
              <a:ext uri="{28A0092B-C50C-407E-A947-70E740481C1C}">
                <a14:useLocalDpi xmlns:a14="http://schemas.microsoft.com/office/drawing/2010/main"/>
              </a:ext>
            </a:extLst>
          </a:blip>
          <a:srcRect t="4773" b="3109"/>
          <a:stretch/>
        </p:blipFill>
        <p:spPr>
          <a:xfrm>
            <a:off x="0" y="214859"/>
            <a:ext cx="12192000" cy="3733316"/>
          </a:xfrm>
          <a:prstGeom prst="rect">
            <a:avLst/>
          </a:prstGeom>
        </p:spPr>
      </p:pic>
      <p:pic>
        <p:nvPicPr>
          <p:cNvPr id="9" name="Picture 8" descr="A beach shoreline with driftwood in the foreground and misty mountains in the background"/>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09400"/>
            <a:ext cx="12192000" cy="3745234"/>
          </a:xfrm>
          <a:prstGeom prst="rect">
            <a:avLst/>
          </a:prstGeom>
        </p:spPr>
      </p:pic>
    </p:spTree>
    <p:extLst>
      <p:ext uri="{BB962C8B-B14F-4D97-AF65-F5344CB8AC3E}">
        <p14:creationId xmlns:p14="http://schemas.microsoft.com/office/powerpoint/2010/main" val="4059234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4854" y="4600477"/>
            <a:ext cx="1218690" cy="1414765"/>
          </a:xfrm>
          <a:prstGeom prst="rect">
            <a:avLst/>
          </a:prstGeom>
        </p:spPr>
      </p:pic>
      <p:sp>
        <p:nvSpPr>
          <p:cNvPr id="9" name="Picture Placeholder 8"/>
          <p:cNvSpPr>
            <a:spLocks noGrp="1"/>
          </p:cNvSpPr>
          <p:nvPr>
            <p:ph type="pic" sz="quarter" idx="14"/>
          </p:nvPr>
        </p:nvSpPr>
        <p:spPr>
          <a:xfrm>
            <a:off x="0" y="214859"/>
            <a:ext cx="12192000" cy="3569180"/>
          </a:xfrm>
        </p:spPr>
        <p:txBody>
          <a:bodyPr/>
          <a:lstStyle/>
          <a:p>
            <a:endParaRPr lang="en-US" dirty="0"/>
          </a:p>
        </p:txBody>
      </p:sp>
    </p:spTree>
    <p:extLst>
      <p:ext uri="{BB962C8B-B14F-4D97-AF65-F5344CB8AC3E}">
        <p14:creationId xmlns:p14="http://schemas.microsoft.com/office/powerpoint/2010/main" val="1307710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
        <p:nvSpPr>
          <p:cNvPr id="8" name="Content Placeholder 2"/>
          <p:cNvSpPr>
            <a:spLocks noGrp="1"/>
          </p:cNvSpPr>
          <p:nvPr>
            <p:ph idx="1"/>
          </p:nvPr>
        </p:nvSpPr>
        <p:spPr>
          <a:xfrm>
            <a:off x="615576" y="3371850"/>
            <a:ext cx="10903519" cy="28051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194811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5362197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6" name="Content Placeholder 2"/>
          <p:cNvSpPr>
            <a:spLocks noGrp="1"/>
          </p:cNvSpPr>
          <p:nvPr>
            <p:ph idx="1"/>
          </p:nvPr>
        </p:nvSpPr>
        <p:spPr>
          <a:xfrm>
            <a:off x="615576" y="1775012"/>
            <a:ext cx="10903519" cy="440195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260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3014679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159739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1949833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2" y="215964"/>
            <a:ext cx="3048001"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8464867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491756"/>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6/13/2023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297025"/>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2463" y="4180830"/>
            <a:ext cx="1030806" cy="711845"/>
          </a:xfrm>
          <a:prstGeom prst="rect">
            <a:avLst/>
          </a:prstGeom>
        </p:spPr>
      </p:pic>
      <p:sp>
        <p:nvSpPr>
          <p:cNvPr id="11" name="Picture Placeholder 10"/>
          <p:cNvSpPr>
            <a:spLocks noGrp="1"/>
          </p:cNvSpPr>
          <p:nvPr>
            <p:ph type="pic" sz="quarter" idx="14"/>
          </p:nvPr>
        </p:nvSpPr>
        <p:spPr>
          <a:xfrm>
            <a:off x="7554913" y="0"/>
            <a:ext cx="4637087" cy="6858000"/>
          </a:xfrm>
        </p:spPr>
        <p:txBody>
          <a:bodyPr/>
          <a:lstStyle/>
          <a:p>
            <a:endParaRPr lang="en-US"/>
          </a:p>
        </p:txBody>
      </p:sp>
    </p:spTree>
    <p:extLst>
      <p:ext uri="{BB962C8B-B14F-4D97-AF65-F5344CB8AC3E}">
        <p14:creationId xmlns:p14="http://schemas.microsoft.com/office/powerpoint/2010/main" val="28668972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27942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Tree>
    <p:extLst>
      <p:ext uri="{BB962C8B-B14F-4D97-AF65-F5344CB8AC3E}">
        <p14:creationId xmlns:p14="http://schemas.microsoft.com/office/powerpoint/2010/main" val="1925314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Tree>
    <p:extLst>
      <p:ext uri="{BB962C8B-B14F-4D97-AF65-F5344CB8AC3E}">
        <p14:creationId xmlns:p14="http://schemas.microsoft.com/office/powerpoint/2010/main" val="36662554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Tree>
    <p:extLst>
      <p:ext uri="{BB962C8B-B14F-4D97-AF65-F5344CB8AC3E}">
        <p14:creationId xmlns:p14="http://schemas.microsoft.com/office/powerpoint/2010/main" val="29773643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Picture Placeholder 12"/>
          <p:cNvSpPr>
            <a:spLocks noGrp="1"/>
          </p:cNvSpPr>
          <p:nvPr>
            <p:ph type="pic" sz="quarter" idx="13"/>
          </p:nvPr>
        </p:nvSpPr>
        <p:spPr>
          <a:xfrm>
            <a:off x="6350" y="214313"/>
            <a:ext cx="6089650" cy="6643687"/>
          </a:xfrm>
        </p:spPr>
        <p:txBody>
          <a:bodyPr/>
          <a:lstStyle/>
          <a:p>
            <a:endParaRPr lang="en-US"/>
          </a:p>
        </p:txBody>
      </p:sp>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9750537" y="303268"/>
            <a:ext cx="1856370" cy="6524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p:cNvSpPr>
            <a:spLocks noGrp="1"/>
          </p:cNvSpPr>
          <p:nvPr>
            <p:ph type="pic" sz="quarter" idx="14" hasCustomPrompt="1"/>
          </p:nvPr>
        </p:nvSpPr>
        <p:spPr>
          <a:xfrm>
            <a:off x="2055813" y="2546623"/>
            <a:ext cx="1982787" cy="1979612"/>
          </a:xfrm>
        </p:spPr>
        <p:txBody>
          <a:bodyPr/>
          <a:lstStyle>
            <a:lvl1pPr>
              <a:defRPr baseline="0"/>
            </a:lvl1pPr>
          </a:lstStyle>
          <a:p>
            <a:r>
              <a:rPr lang="en-US" dirty="0"/>
              <a:t>Move this box to change both pictures</a:t>
            </a:r>
          </a:p>
        </p:txBody>
      </p:sp>
    </p:spTree>
    <p:extLst>
      <p:ext uri="{BB962C8B-B14F-4D97-AF65-F5344CB8AC3E}">
        <p14:creationId xmlns:p14="http://schemas.microsoft.com/office/powerpoint/2010/main" val="21920683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losing 2">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207963"/>
            <a:ext cx="12192000" cy="6650037"/>
          </a:xfrm>
        </p:spPr>
        <p:txBody>
          <a:bodyPr/>
          <a:lstStyle/>
          <a:p>
            <a:endParaRPr lang="en-US"/>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
        <p:nvSpPr>
          <p:cNvPr id="2" name="Title 1"/>
          <p:cNvSpPr>
            <a:spLocks noGrp="1"/>
          </p:cNvSpPr>
          <p:nvPr>
            <p:ph type="title"/>
          </p:nvPr>
        </p:nvSpPr>
        <p:spPr>
          <a:xfrm>
            <a:off x="3348054" y="1672139"/>
            <a:ext cx="5209204" cy="3226930"/>
          </a:xfrm>
          <a:solidFill>
            <a:schemeClr val="bg1">
              <a:lumMod val="95000"/>
              <a:alpha val="52000"/>
            </a:schemeClr>
          </a:solidFill>
        </p:spPr>
        <p:txBody>
          <a:bodyPr anchor="t"/>
          <a:lstStyle>
            <a:lvl1pPr algn="ctr">
              <a:defRPr>
                <a:solidFill>
                  <a:schemeClr val="tx1">
                    <a:lumMod val="50000"/>
                  </a:schemeClr>
                </a:solidFill>
              </a:defRPr>
            </a:lvl1pPr>
          </a:lstStyle>
          <a:p>
            <a:r>
              <a:rPr lang="en-US" dirty="0"/>
              <a:t>Click to edit Master title style</a:t>
            </a:r>
          </a:p>
        </p:txBody>
      </p:sp>
      <p:sp>
        <p:nvSpPr>
          <p:cNvPr id="8" name="Picture Placeholder 7"/>
          <p:cNvSpPr>
            <a:spLocks noGrp="1"/>
          </p:cNvSpPr>
          <p:nvPr>
            <p:ph type="pic" sz="quarter" idx="13"/>
          </p:nvPr>
        </p:nvSpPr>
        <p:spPr>
          <a:xfrm>
            <a:off x="4498609" y="3786037"/>
            <a:ext cx="2908094" cy="914400"/>
          </a:xfrm>
        </p:spPr>
        <p:txBody>
          <a:bodyPr/>
          <a:lstStyle/>
          <a:p>
            <a:endParaRPr lang="en-US" dirty="0"/>
          </a:p>
        </p:txBody>
      </p:sp>
    </p:spTree>
    <p:extLst>
      <p:ext uri="{BB962C8B-B14F-4D97-AF65-F5344CB8AC3E}">
        <p14:creationId xmlns:p14="http://schemas.microsoft.com/office/powerpoint/2010/main" val="1078406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6992285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8BAB-6A36-E517-688E-1D74A26F4A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864173-98F1-ED39-3EF7-8C7A801D77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861222-4ED8-051E-9DC6-FAA606703F16}"/>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5" name="Footer Placeholder 4">
            <a:extLst>
              <a:ext uri="{FF2B5EF4-FFF2-40B4-BE49-F238E27FC236}">
                <a16:creationId xmlns:a16="http://schemas.microsoft.com/office/drawing/2014/main" id="{91B1B46E-D922-EF37-F8D6-D0187DCF27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53EFE1-40D6-3BD6-0D3F-F64EF5CC7B7C}"/>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20165093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96404-58F7-12C4-369B-D8A28754E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4967B7-8450-A8C6-FA9F-7D3EBDF5D5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D69234-BD38-D827-064A-B6C800E24C34}"/>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5" name="Footer Placeholder 4">
            <a:extLst>
              <a:ext uri="{FF2B5EF4-FFF2-40B4-BE49-F238E27FC236}">
                <a16:creationId xmlns:a16="http://schemas.microsoft.com/office/drawing/2014/main" id="{D57DAAE7-D6B5-9C58-2A47-33DA1E6513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066C9-1479-EF93-5A6C-66DCF0A2DA8D}"/>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1877174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9860-0224-A787-B266-9CB6B5E5DE5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2D1CB6-99E7-FC30-FC2B-5E617DE085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864D41-DB45-1D59-F927-266660825471}"/>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5" name="Footer Placeholder 4">
            <a:extLst>
              <a:ext uri="{FF2B5EF4-FFF2-40B4-BE49-F238E27FC236}">
                <a16:creationId xmlns:a16="http://schemas.microsoft.com/office/drawing/2014/main" id="{C34E094E-BEA5-955C-07AC-E901DF8B2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18E4E7-2986-6A4C-0CA9-31196A064D7F}"/>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15860267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6AA66-5467-1EE7-E374-E032ABAFF9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5F8E93-B86E-CA83-6457-DA8437E15D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1D49E9-D015-3B78-3E2A-7420B63EA9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A31C9E-F856-DE82-3237-B1D982A42ACB}"/>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6" name="Footer Placeholder 5">
            <a:extLst>
              <a:ext uri="{FF2B5EF4-FFF2-40B4-BE49-F238E27FC236}">
                <a16:creationId xmlns:a16="http://schemas.microsoft.com/office/drawing/2014/main" id="{AC38AD71-3F50-64CB-2E54-FC57EB0AE3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52D7B1-DB51-0FFC-5F19-9143ECE34ECF}"/>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14765407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61FE3-59B6-B448-30E0-35EC1B63AA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912F15-D4BA-7A8F-F125-B3E56F81D10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9DA101-BB26-9C57-983C-CE4F92D9AFE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8BA817-83EE-02AE-4FDA-5FB3FF715F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2D911B-EA00-1FD8-4FDC-8FD9C1BDFC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2D2767-8599-BED1-0A52-579B26D70EA1}"/>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8" name="Footer Placeholder 7">
            <a:extLst>
              <a:ext uri="{FF2B5EF4-FFF2-40B4-BE49-F238E27FC236}">
                <a16:creationId xmlns:a16="http://schemas.microsoft.com/office/drawing/2014/main" id="{7611D0B5-A53E-C6AC-E63E-6730B61A5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E333E8-BA83-2879-87CB-E8968F1D905C}"/>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16267993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4F372-B46E-6CD0-119E-118879E53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12172F-C64A-1EF9-6703-1F57E31BCC1C}"/>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4" name="Footer Placeholder 3">
            <a:extLst>
              <a:ext uri="{FF2B5EF4-FFF2-40B4-BE49-F238E27FC236}">
                <a16:creationId xmlns:a16="http://schemas.microsoft.com/office/drawing/2014/main" id="{BB6D3519-54AA-6493-5A0C-A30A29E0D94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FE87D7-B8F8-DFCD-C628-5774B7ED3D41}"/>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28691564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DD3B29-E0F8-E556-38C1-3B172FB9D5BA}"/>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3" name="Footer Placeholder 2">
            <a:extLst>
              <a:ext uri="{FF2B5EF4-FFF2-40B4-BE49-F238E27FC236}">
                <a16:creationId xmlns:a16="http://schemas.microsoft.com/office/drawing/2014/main" id="{3AF2E514-6DFF-9D4C-1DD5-F33F09DCE3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C07649-3A57-8077-B97E-E3667E981024}"/>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86200955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8F15-D3D5-5605-5636-A751C6481B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97546CD-1FBC-D5A8-57DC-A92BD205CCF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CC6CC9-BD1E-54EF-01D3-7D4E87559F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F4EE9A-D23E-0751-AAD9-B29E51DBA377}"/>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6" name="Footer Placeholder 5">
            <a:extLst>
              <a:ext uri="{FF2B5EF4-FFF2-40B4-BE49-F238E27FC236}">
                <a16:creationId xmlns:a16="http://schemas.microsoft.com/office/drawing/2014/main" id="{EB4B18B2-D9FB-5EE9-1EB2-6917C4B66B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71F169-20E9-6DD1-0737-3200677AE861}"/>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11966936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19727-E534-4465-BA13-9FBA363798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EB8E66-4DFE-FC38-25BD-FE5CB354B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185244-74F1-9F15-3E7F-16781D1145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B2F76-AC9A-C3B2-A40E-978D8E955D72}"/>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6" name="Footer Placeholder 5">
            <a:extLst>
              <a:ext uri="{FF2B5EF4-FFF2-40B4-BE49-F238E27FC236}">
                <a16:creationId xmlns:a16="http://schemas.microsoft.com/office/drawing/2014/main" id="{598D4EE6-B6F1-9C2F-9495-A0734B059D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BD5E1C-DEAD-EB57-2934-DFAF082EBD0D}"/>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3504129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5F09E-E9D6-EE94-7367-085CD7D750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F6F36C4-A758-B57F-317B-822ADF88A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7A9AAD-D4D4-B675-5441-778315C84FF1}"/>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5" name="Footer Placeholder 4">
            <a:extLst>
              <a:ext uri="{FF2B5EF4-FFF2-40B4-BE49-F238E27FC236}">
                <a16:creationId xmlns:a16="http://schemas.microsoft.com/office/drawing/2014/main" id="{E2369557-11CA-D03F-2FF8-19B9FE2F05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B7E489-D851-35B6-53B5-DE956F21EDA3}"/>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99974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2836865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BBB76-0D84-A6B0-8489-57787FB4D7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8494F9-789A-2E31-0D4F-C5A05EF7B2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1267C0-F488-D806-A812-9CDD67CE95E3}"/>
              </a:ext>
            </a:extLst>
          </p:cNvPr>
          <p:cNvSpPr>
            <a:spLocks noGrp="1"/>
          </p:cNvSpPr>
          <p:nvPr>
            <p:ph type="dt" sz="half" idx="10"/>
          </p:nvPr>
        </p:nvSpPr>
        <p:spPr/>
        <p:txBody>
          <a:bodyPr/>
          <a:lstStyle/>
          <a:p>
            <a:fld id="{C96846FF-2058-4D6C-9F50-03E1E8AF3944}" type="datetimeFigureOut">
              <a:rPr lang="en-US" smtClean="0"/>
              <a:t>6/13/2023</a:t>
            </a:fld>
            <a:endParaRPr lang="en-US"/>
          </a:p>
        </p:txBody>
      </p:sp>
      <p:sp>
        <p:nvSpPr>
          <p:cNvPr id="5" name="Footer Placeholder 4">
            <a:extLst>
              <a:ext uri="{FF2B5EF4-FFF2-40B4-BE49-F238E27FC236}">
                <a16:creationId xmlns:a16="http://schemas.microsoft.com/office/drawing/2014/main" id="{1EF821A5-F38F-A300-3564-4BCD6C1E13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0499AD-7E04-BEC8-7F3A-CD6F17328910}"/>
              </a:ext>
            </a:extLst>
          </p:cNvPr>
          <p:cNvSpPr>
            <a:spLocks noGrp="1"/>
          </p:cNvSpPr>
          <p:nvPr>
            <p:ph type="sldNum" sz="quarter" idx="12"/>
          </p:nvPr>
        </p:nvSpPr>
        <p:spPr/>
        <p:txBody>
          <a:bodyPr/>
          <a:lstStyle/>
          <a:p>
            <a:fld id="{2D31E37A-0637-4F36-B459-D22145A18710}" type="slidenum">
              <a:rPr lang="en-US" smtClean="0"/>
              <a:t>‹#›</a:t>
            </a:fld>
            <a:endParaRPr lang="en-US"/>
          </a:p>
        </p:txBody>
      </p:sp>
    </p:spTree>
    <p:extLst>
      <p:ext uri="{BB962C8B-B14F-4D97-AF65-F5344CB8AC3E}">
        <p14:creationId xmlns:p14="http://schemas.microsoft.com/office/powerpoint/2010/main" val="34373210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Option 1">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656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Option 2">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940575"/>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2071474" y="5299105"/>
            <a:ext cx="9447620" cy="574830"/>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0" y="4339637"/>
            <a:ext cx="1218690" cy="1414765"/>
          </a:xfrm>
          <a:prstGeom prst="rect">
            <a:avLst/>
          </a:prstGeom>
        </p:spPr>
      </p:pic>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058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6" name="Rectangle 5"/>
          <p:cNvSpPr/>
          <p:nvPr userDrawn="1"/>
        </p:nvSpPr>
        <p:spPr>
          <a:xfrm>
            <a:off x="0" y="0"/>
            <a:ext cx="30418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61914" y="918994"/>
            <a:ext cx="2522641" cy="3689765"/>
          </a:xfrm>
        </p:spPr>
        <p:txBody>
          <a:bodyPr anchor="t"/>
          <a:lstStyle>
            <a:lvl1pP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36028552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Mission and Vision">
    <p:spTree>
      <p:nvGrpSpPr>
        <p:cNvPr id="1" name=""/>
        <p:cNvGrpSpPr/>
        <p:nvPr/>
      </p:nvGrpSpPr>
      <p:grpSpPr>
        <a:xfrm>
          <a:off x="0" y="0"/>
          <a:ext cx="0" cy="0"/>
          <a:chOff x="0" y="0"/>
          <a:chExt cx="0" cy="0"/>
        </a:xfrm>
      </p:grpSpPr>
      <p:pic>
        <p:nvPicPr>
          <p:cNvPr id="7" name="Picture 6" descr="Blue ripples in water"/>
          <p:cNvPicPr>
            <a:picLocks noChangeAspect="1"/>
          </p:cNvPicPr>
          <p:nvPr userDrawn="1"/>
        </p:nvPicPr>
        <p:blipFill rotWithShape="1">
          <a:blip r:embed="rId2" cstate="screen">
            <a:extLst>
              <a:ext uri="{28A0092B-C50C-407E-A947-70E740481C1C}">
                <a14:useLocalDpi xmlns:a14="http://schemas.microsoft.com/office/drawing/2010/main"/>
              </a:ext>
            </a:extLst>
          </a:blip>
          <a:srcRect l="-47"/>
          <a:stretch/>
        </p:blipFill>
        <p:spPr>
          <a:xfrm>
            <a:off x="-5611" y="-22439"/>
            <a:ext cx="12203953" cy="3214424"/>
          </a:xfrm>
          <a:prstGeom prst="rect">
            <a:avLst/>
          </a:prstGeom>
        </p:spPr>
      </p:pic>
      <p:sp>
        <p:nvSpPr>
          <p:cNvPr id="2" name="Title 1"/>
          <p:cNvSpPr>
            <a:spLocks noGrp="1"/>
          </p:cNvSpPr>
          <p:nvPr>
            <p:ph type="title"/>
          </p:nvPr>
        </p:nvSpPr>
        <p:spPr>
          <a:xfrm>
            <a:off x="261914" y="918995"/>
            <a:ext cx="11685051" cy="1836158"/>
          </a:xfrm>
        </p:spPr>
        <p:txBody>
          <a:bodyPr anchor="b"/>
          <a:lstStyle>
            <a:lvl1pPr algn="ctr">
              <a:defRPr>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fld id="{53606CA5-F65B-4B8E-AD15-BB02E8258AE5}" type="datetime1">
              <a:rPr lang="en-US" smtClean="0"/>
              <a:t>6/13/2023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F275850-B71D-490D-965C-ED6AE5531855}" type="slidenum">
              <a:rPr lang="en-US" smtClean="0"/>
              <a:pPr/>
              <a:t>‹#›</a:t>
            </a:fld>
            <a:endParaRPr lang="en-US" dirty="0"/>
          </a:p>
        </p:txBody>
      </p:sp>
    </p:spTree>
    <p:extLst>
      <p:ext uri="{BB962C8B-B14F-4D97-AF65-F5344CB8AC3E}">
        <p14:creationId xmlns:p14="http://schemas.microsoft.com/office/powerpoint/2010/main" val="17523716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pic>
        <p:nvPicPr>
          <p:cNvPr id="7" name="Picture 6"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92731711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B69090-A7E0-4419-BCB1-A71EB36F85AE}"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172933895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15576" y="1825625"/>
            <a:ext cx="540422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199" y="1825625"/>
            <a:ext cx="5346895"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79335461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with Photo">
    <p:spTree>
      <p:nvGrpSpPr>
        <p:cNvPr id="1" name=""/>
        <p:cNvGrpSpPr/>
        <p:nvPr/>
      </p:nvGrpSpPr>
      <p:grpSpPr>
        <a:xfrm>
          <a:off x="0" y="0"/>
          <a:ext cx="0" cy="0"/>
          <a:chOff x="0" y="0"/>
          <a:chExt cx="0" cy="0"/>
        </a:xfrm>
      </p:grpSpPr>
      <p:sp>
        <p:nvSpPr>
          <p:cNvPr id="2" name="Title 1"/>
          <p:cNvSpPr>
            <a:spLocks noGrp="1"/>
          </p:cNvSpPr>
          <p:nvPr>
            <p:ph type="title"/>
          </p:nvPr>
        </p:nvSpPr>
        <p:spPr>
          <a:xfrm>
            <a:off x="615577" y="394246"/>
            <a:ext cx="6846663" cy="1141707"/>
          </a:xfrm>
        </p:spPr>
        <p:txBody>
          <a:bodyPr/>
          <a:lstStyle/>
          <a:p>
            <a:r>
              <a:rPr lang="en-US" dirty="0"/>
              <a:t>Click to edit Master title style</a:t>
            </a:r>
          </a:p>
        </p:txBody>
      </p:sp>
      <p:sp>
        <p:nvSpPr>
          <p:cNvPr id="3" name="Content Placeholder 2"/>
          <p:cNvSpPr>
            <a:spLocks noGrp="1"/>
          </p:cNvSpPr>
          <p:nvPr>
            <p:ph sz="half" idx="1"/>
          </p:nvPr>
        </p:nvSpPr>
        <p:spPr>
          <a:xfrm>
            <a:off x="615576" y="1825625"/>
            <a:ext cx="6846664"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p:cNvSpPr>
            <a:spLocks noGrp="1"/>
          </p:cNvSpPr>
          <p:nvPr>
            <p:ph type="pic" sz="quarter" idx="13"/>
          </p:nvPr>
        </p:nvSpPr>
        <p:spPr>
          <a:xfrm>
            <a:off x="7600089" y="0"/>
            <a:ext cx="4591912" cy="6858000"/>
          </a:xfrm>
          <a:solidFill>
            <a:schemeClr val="bg1">
              <a:lumMod val="95000"/>
            </a:schemeClr>
          </a:solidFill>
        </p:spPr>
        <p:txBody>
          <a:bodyPr/>
          <a:lstStyle/>
          <a:p>
            <a:endParaRPr lang="en-US"/>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Tree>
    <p:extLst>
      <p:ext uri="{BB962C8B-B14F-4D97-AF65-F5344CB8AC3E}">
        <p14:creationId xmlns:p14="http://schemas.microsoft.com/office/powerpoint/2010/main" val="39615364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pic>
        <p:nvPicPr>
          <p:cNvPr id="8" name="Picture 7"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9897534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Block">
    <p:spTree>
      <p:nvGrpSpPr>
        <p:cNvPr id="1" name=""/>
        <p:cNvGrpSpPr/>
        <p:nvPr/>
      </p:nvGrpSpPr>
      <p:grpSpPr>
        <a:xfrm>
          <a:off x="0" y="0"/>
          <a:ext cx="0" cy="0"/>
          <a:chOff x="0" y="0"/>
          <a:chExt cx="0" cy="0"/>
        </a:xfrm>
      </p:grpSpPr>
      <p:sp>
        <p:nvSpPr>
          <p:cNvPr id="4" name="Rectangle 3"/>
          <p:cNvSpPr/>
          <p:nvPr userDrawn="1"/>
        </p:nvSpPr>
        <p:spPr>
          <a:xfrm>
            <a:off x="-1" y="215964"/>
            <a:ext cx="3041874" cy="66420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ndParaRPr>
          </a:p>
        </p:txBody>
      </p:sp>
      <p:sp>
        <p:nvSpPr>
          <p:cNvPr id="3" name="Content Placeholder 2"/>
          <p:cNvSpPr>
            <a:spLocks noGrp="1"/>
          </p:cNvSpPr>
          <p:nvPr>
            <p:ph sz="half" idx="1"/>
          </p:nvPr>
        </p:nvSpPr>
        <p:spPr>
          <a:xfrm>
            <a:off x="3348054" y="881085"/>
            <a:ext cx="8195930" cy="5095827"/>
          </a:xfrm>
        </p:spPr>
        <p:txBody>
          <a:bodyPr anchor="ct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034D1F8-A36D-498A-9300-4D61564B1F0D}" type="datetime1">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275850-B71D-490D-965C-ED6AE5531855}" type="slidenum">
              <a:rPr lang="en-US" smtClean="0"/>
              <a:t>‹#›</a:t>
            </a:fld>
            <a:endParaRPr lang="en-US"/>
          </a:p>
        </p:txBody>
      </p:sp>
      <p:sp>
        <p:nvSpPr>
          <p:cNvPr id="2" name="Title 1"/>
          <p:cNvSpPr>
            <a:spLocks noGrp="1"/>
          </p:cNvSpPr>
          <p:nvPr>
            <p:ph type="title"/>
          </p:nvPr>
        </p:nvSpPr>
        <p:spPr>
          <a:xfrm>
            <a:off x="334776" y="689247"/>
            <a:ext cx="2422209" cy="5479506"/>
          </a:xfrm>
        </p:spPr>
        <p:txBody>
          <a:bodyPr anchor="ct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0027453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6/13/2023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9458765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5"/>
            <a:ext cx="10907058" cy="1325563"/>
          </a:xfrm>
        </p:spPr>
        <p:txBody>
          <a:bodyPr/>
          <a:lstStyle/>
          <a:p>
            <a:r>
              <a:rPr lang="en-US" dirty="0"/>
              <a:t>Click to edit Master title style</a:t>
            </a:r>
          </a:p>
        </p:txBody>
      </p:sp>
      <p:sp>
        <p:nvSpPr>
          <p:cNvPr id="3" name="Text Placeholder 2"/>
          <p:cNvSpPr>
            <a:spLocks noGrp="1"/>
          </p:cNvSpPr>
          <p:nvPr>
            <p:ph type="body" idx="1"/>
          </p:nvPr>
        </p:nvSpPr>
        <p:spPr>
          <a:xfrm>
            <a:off x="609600" y="1681163"/>
            <a:ext cx="5387976"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609600" y="2505075"/>
            <a:ext cx="5387976"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199" y="1681163"/>
            <a:ext cx="5344459" cy="823912"/>
          </a:xfr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05075"/>
            <a:ext cx="534445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0F8E93C-B1B4-4447-9DBF-01D09BAB1C66}" type="datetime1">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71146860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6" name="Picture 5"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6885277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10" name="Table Placeholder 9"/>
          <p:cNvSpPr>
            <a:spLocks noGrp="1"/>
          </p:cNvSpPr>
          <p:nvPr>
            <p:ph type="tbl" sz="quarter" idx="13"/>
          </p:nvPr>
        </p:nvSpPr>
        <p:spPr>
          <a:xfrm>
            <a:off x="615950" y="2500313"/>
            <a:ext cx="10902950" cy="3744912"/>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766758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r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7" name="Chart Placeholder 6"/>
          <p:cNvSpPr>
            <a:spLocks noGrp="1"/>
          </p:cNvSpPr>
          <p:nvPr>
            <p:ph type="chart" sz="quarter" idx="13"/>
          </p:nvPr>
        </p:nvSpPr>
        <p:spPr>
          <a:xfrm>
            <a:off x="615950" y="2292350"/>
            <a:ext cx="10902950" cy="3925888"/>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9" name="Picture 8"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3267191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2"/>
          <p:cNvSpPr>
            <a:spLocks noGrp="1"/>
          </p:cNvSpPr>
          <p:nvPr>
            <p:ph idx="1"/>
          </p:nvPr>
        </p:nvSpPr>
        <p:spPr>
          <a:xfrm>
            <a:off x="615576" y="1535953"/>
            <a:ext cx="10903519" cy="756818"/>
          </a:xfrm>
        </p:spPr>
        <p:txBody>
          <a:bodyPr/>
          <a:lstStyle>
            <a:lvl1pPr marL="0" indent="0">
              <a:buNone/>
              <a:defRPr/>
            </a:lvl1pPr>
          </a:lstStyle>
          <a:p>
            <a:pPr lvl="0"/>
            <a:r>
              <a:rPr lang="en-US" dirty="0"/>
              <a:t>Edit Master text styles</a:t>
            </a:r>
          </a:p>
        </p:txBody>
      </p:sp>
      <p:sp>
        <p:nvSpPr>
          <p:cNvPr id="9" name="SmartArt Placeholder 8"/>
          <p:cNvSpPr>
            <a:spLocks noGrp="1"/>
          </p:cNvSpPr>
          <p:nvPr>
            <p:ph type="dgm" sz="quarter" idx="13"/>
          </p:nvPr>
        </p:nvSpPr>
        <p:spPr>
          <a:xfrm>
            <a:off x="609600" y="2292350"/>
            <a:ext cx="10909300" cy="3978275"/>
          </a:xfrm>
        </p:spPr>
        <p:txBody>
          <a:bodyPr/>
          <a:lstStyle/>
          <a:p>
            <a:endParaRPr lang="en-US"/>
          </a:p>
        </p:txBody>
      </p:sp>
      <p:sp>
        <p:nvSpPr>
          <p:cNvPr id="3" name="Date Placeholder 2"/>
          <p:cNvSpPr>
            <a:spLocks noGrp="1"/>
          </p:cNvSpPr>
          <p:nvPr>
            <p:ph type="dt" sz="half" idx="10"/>
          </p:nvPr>
        </p:nvSpPr>
        <p:spPr/>
        <p:txBody>
          <a:bodyPr/>
          <a:lstStyle/>
          <a:p>
            <a:fld id="{AEAE854E-D880-4BBF-B6D2-EC693906FAE5}" type="datetime1">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275850-B71D-490D-965C-ED6AE5531855}" type="slidenum">
              <a:rPr lang="en-US" smtClean="0"/>
              <a:t>‹#›</a:t>
            </a:fld>
            <a:endParaRPr lang="en-US"/>
          </a:p>
        </p:txBody>
      </p:sp>
      <p:pic>
        <p:nvPicPr>
          <p:cNvPr id="10" name="Picture 9"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3047454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9AA3A2-8A89-4426-B293-4C33605CDA9C}" type="datetime1">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275850-B71D-490D-965C-ED6AE5531855}" type="slidenum">
              <a:rPr lang="en-US" smtClean="0"/>
              <a:t>‹#›</a:t>
            </a:fld>
            <a:endParaRPr lang="en-US"/>
          </a:p>
        </p:txBody>
      </p:sp>
      <p:pic>
        <p:nvPicPr>
          <p:cNvPr id="5" name="Picture 4" descr="Washington Department of Ecology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294123683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Closing slide">
    <p:spTree>
      <p:nvGrpSpPr>
        <p:cNvPr id="1" name=""/>
        <p:cNvGrpSpPr/>
        <p:nvPr/>
      </p:nvGrpSpPr>
      <p:grpSpPr>
        <a:xfrm>
          <a:off x="0" y="0"/>
          <a:ext cx="0" cy="0"/>
          <a:chOff x="0" y="0"/>
          <a:chExt cx="0" cy="0"/>
        </a:xfrm>
      </p:grpSpPr>
      <p:sp>
        <p:nvSpPr>
          <p:cNvPr id="2" name="Title 1"/>
          <p:cNvSpPr>
            <a:spLocks noGrp="1"/>
          </p:cNvSpPr>
          <p:nvPr>
            <p:ph type="ctrTitle"/>
          </p:nvPr>
        </p:nvSpPr>
        <p:spPr>
          <a:xfrm>
            <a:off x="6281270" y="1482165"/>
            <a:ext cx="5072529" cy="1991939"/>
          </a:xfrm>
        </p:spPr>
        <p:txBody>
          <a:bodyPr anchor="b">
            <a:normAutofit/>
          </a:bodyPr>
          <a:lstStyle>
            <a:lvl1pPr algn="l">
              <a:defRPr sz="4800"/>
            </a:lvl1pPr>
          </a:lstStyle>
          <a:p>
            <a:r>
              <a:rPr lang="en-US" dirty="0"/>
              <a:t>Click to edit Master title style</a:t>
            </a:r>
          </a:p>
        </p:txBody>
      </p:sp>
      <p:sp>
        <p:nvSpPr>
          <p:cNvPr id="3" name="Subtitle 2"/>
          <p:cNvSpPr>
            <a:spLocks noGrp="1"/>
          </p:cNvSpPr>
          <p:nvPr>
            <p:ph type="subTitle" idx="1"/>
          </p:nvPr>
        </p:nvSpPr>
        <p:spPr>
          <a:xfrm>
            <a:off x="6281270" y="3566179"/>
            <a:ext cx="5072530" cy="1734949"/>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3736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09600" y="2921000"/>
            <a:ext cx="8466667" cy="553104"/>
          </a:xfrm>
        </p:spPr>
        <p:txBody>
          <a:bodyPr anchor="b">
            <a:normAutofit/>
          </a:bodyPr>
          <a:lstStyle>
            <a:lvl1pPr algn="l">
              <a:defRPr sz="2400"/>
            </a:lvl1pPr>
          </a:lstStyle>
          <a:p>
            <a:r>
              <a:rPr lang="en-US" dirty="0"/>
              <a:t>ADA Accessibility</a:t>
            </a:r>
          </a:p>
        </p:txBody>
      </p:sp>
      <p:sp>
        <p:nvSpPr>
          <p:cNvPr id="4" name="Date Placeholder 3"/>
          <p:cNvSpPr>
            <a:spLocks noGrp="1"/>
          </p:cNvSpPr>
          <p:nvPr>
            <p:ph type="dt" sz="half" idx="10"/>
          </p:nvPr>
        </p:nvSpPr>
        <p:spPr/>
        <p:txBody>
          <a:bodyPr/>
          <a:lstStyle/>
          <a:p>
            <a:fld id="{F24574BA-3DF4-47C3-8BF2-CDD945C99436}" type="datetime1">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275850-B71D-490D-965C-ED6AE5531855}" type="slidenum">
              <a:rPr lang="en-US" smtClean="0"/>
              <a:t>‹#›</a:t>
            </a:fld>
            <a:endParaRPr lang="en-US"/>
          </a:p>
        </p:txBody>
      </p:sp>
      <p:sp>
        <p:nvSpPr>
          <p:cNvPr id="14" name="Rectangle 13"/>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21F89ED9-E10A-DEC4-8127-19222C1F695F}"/>
              </a:ext>
            </a:extLst>
          </p:cNvPr>
          <p:cNvSpPr>
            <a:spLocks noGrp="1"/>
          </p:cNvSpPr>
          <p:nvPr>
            <p:ph idx="1"/>
          </p:nvPr>
        </p:nvSpPr>
        <p:spPr>
          <a:xfrm>
            <a:off x="609600" y="3474105"/>
            <a:ext cx="8466666" cy="2596496"/>
          </a:xfrm>
        </p:spPr>
        <p:txBody>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endParaRPr lang="en-US" dirty="0"/>
          </a:p>
        </p:txBody>
      </p:sp>
    </p:spTree>
    <p:extLst>
      <p:ext uri="{BB962C8B-B14F-4D97-AF65-F5344CB8AC3E}">
        <p14:creationId xmlns:p14="http://schemas.microsoft.com/office/powerpoint/2010/main" val="366514750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E85E87E-7F59-4BDD-9FFA-BE27C84FBE41}"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2473336579"/>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People walking on a trail through green forests and grass on a sunny day, with mountains towering in the background"/>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7555150" y="0"/>
            <a:ext cx="4636850" cy="6858000"/>
          </a:xfrm>
          <a:prstGeom prst="rect">
            <a:avLst/>
          </a:prstGeom>
        </p:spPr>
      </p:pic>
      <p:sp>
        <p:nvSpPr>
          <p:cNvPr id="2" name="Title 1"/>
          <p:cNvSpPr>
            <a:spLocks noGrp="1"/>
          </p:cNvSpPr>
          <p:nvPr>
            <p:ph type="title"/>
          </p:nvPr>
        </p:nvSpPr>
        <p:spPr>
          <a:xfrm>
            <a:off x="609601" y="2623731"/>
            <a:ext cx="7736484" cy="805270"/>
          </a:xfrm>
        </p:spPr>
        <p:txBody>
          <a:bodyPr>
            <a:normAutofit/>
          </a:bodyPr>
          <a:lstStyle>
            <a:lvl1pPr algn="l">
              <a:defRPr sz="4800">
                <a:solidFill>
                  <a:schemeClr val="bg1"/>
                </a:solidFill>
                <a:latin typeface="+mj-lt"/>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fld id="{53606CA5-F65B-4B8E-AD15-BB02E8258AE5}" type="datetime1">
              <a:rPr lang="en-US" smtClean="0"/>
              <a:pPr/>
              <a:t>6/13/2023</a:t>
            </a:fld>
            <a:endParaRPr lang="en-US" dirty="0"/>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BF275850-B71D-490D-965C-ED6AE5531855}" type="slidenum">
              <a:rPr lang="en-US" smtClean="0"/>
              <a:pPr/>
              <a:t>‹#›</a:t>
            </a:fld>
            <a:endParaRPr lang="en-US" dirty="0"/>
          </a:p>
        </p:txBody>
      </p:sp>
      <p:sp>
        <p:nvSpPr>
          <p:cNvPr id="8" name="Text Placeholder 10"/>
          <p:cNvSpPr>
            <a:spLocks noGrp="1"/>
          </p:cNvSpPr>
          <p:nvPr>
            <p:ph type="body" sz="quarter" idx="13"/>
          </p:nvPr>
        </p:nvSpPr>
        <p:spPr>
          <a:xfrm>
            <a:off x="652463" y="3429000"/>
            <a:ext cx="9575800" cy="501650"/>
          </a:xfrm>
        </p:spPr>
        <p:txBody>
          <a:bodyPr/>
          <a:lstStyle>
            <a:lvl1pPr marL="0" indent="0">
              <a:buNone/>
              <a:defRPr>
                <a:solidFill>
                  <a:schemeClr val="bg1"/>
                </a:solidFill>
              </a:defRPr>
            </a:lvl1pPr>
          </a:lstStyle>
          <a:p>
            <a:pPr lvl="0"/>
            <a:endParaRPr lang="en-US" dirty="0"/>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1" y="1735976"/>
            <a:ext cx="1030806" cy="711845"/>
          </a:xfrm>
          <a:prstGeom prst="rect">
            <a:avLst/>
          </a:prstGeom>
        </p:spPr>
      </p:pic>
    </p:spTree>
    <p:extLst>
      <p:ext uri="{BB962C8B-B14F-4D97-AF65-F5344CB8AC3E}">
        <p14:creationId xmlns:p14="http://schemas.microsoft.com/office/powerpoint/2010/main" val="5917039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85E87E-7F59-4BDD-9FFA-BE27C84FBE41}"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207934369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CE85E87E-7F59-4BDD-9FFA-BE27C84FBE41}"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3758991586"/>
      </p:ext>
    </p:extLst>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CE85E87E-7F59-4BDD-9FFA-BE27C84FBE41}" type="datetimeFigureOut">
              <a:rPr lang="en-US" smtClean="0"/>
              <a:t>6/13/2023</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18311862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CE85E87E-7F59-4BDD-9FFA-BE27C84FBE41}"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65ECF8C-8EC9-485F-BF97-712F4AA4370B}"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891681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85E87E-7F59-4BDD-9FFA-BE27C84FBE41}"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229047324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85E87E-7F59-4BDD-9FFA-BE27C84FBE41}"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154604728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CE85E87E-7F59-4BDD-9FFA-BE27C84FBE41}" type="datetimeFigureOut">
              <a:rPr lang="en-US" smtClean="0"/>
              <a:t>6/13/2023</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403752632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CE85E87E-7F59-4BDD-9FFA-BE27C84FBE41}" type="datetimeFigureOut">
              <a:rPr lang="en-US" smtClean="0"/>
              <a:t>6/13/2023</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19787081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85E87E-7F59-4BDD-9FFA-BE27C84FBE41}"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141023579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85E87E-7F59-4BDD-9FFA-BE27C84FBE41}"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65ECF8C-8EC9-485F-BF97-712F4AA4370B}" type="slidenum">
              <a:rPr lang="en-US" smtClean="0"/>
              <a:t>‹#›</a:t>
            </a:fld>
            <a:endParaRPr lang="en-US"/>
          </a:p>
        </p:txBody>
      </p:sp>
    </p:spTree>
    <p:extLst>
      <p:ext uri="{BB962C8B-B14F-4D97-AF65-F5344CB8AC3E}">
        <p14:creationId xmlns:p14="http://schemas.microsoft.com/office/powerpoint/2010/main" val="2863539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image" Target="../media/image1.png"/><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theme" Target="../theme/theme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19" Type="http://schemas.openxmlformats.org/officeDocument/2006/relationships/theme" Target="../theme/theme7.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8.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6/13/2023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Washington Department of Ecology logo"/>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816904" y="394246"/>
            <a:ext cx="1702191" cy="441931"/>
          </a:xfrm>
          <a:prstGeom prst="rect">
            <a:avLst/>
          </a:prstGeom>
        </p:spPr>
      </p:pic>
    </p:spTree>
    <p:extLst>
      <p:ext uri="{BB962C8B-B14F-4D97-AF65-F5344CB8AC3E}">
        <p14:creationId xmlns:p14="http://schemas.microsoft.com/office/powerpoint/2010/main" val="1164879110"/>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8" r:id="rId3"/>
    <p:sldLayoutId id="2147483665" r:id="rId4"/>
    <p:sldLayoutId id="2147483650" r:id="rId5"/>
    <p:sldLayoutId id="2147483652" r:id="rId6"/>
    <p:sldLayoutId id="2147483659" r:id="rId7"/>
    <p:sldLayoutId id="2147483660" r:id="rId8"/>
    <p:sldLayoutId id="2147483656" r:id="rId9"/>
    <p:sldLayoutId id="2147483653" r:id="rId10"/>
    <p:sldLayoutId id="2147483654" r:id="rId11"/>
    <p:sldLayoutId id="2147483661" r:id="rId12"/>
    <p:sldLayoutId id="2147483662" r:id="rId13"/>
    <p:sldLayoutId id="2147483663" r:id="rId14"/>
    <p:sldLayoutId id="2147483655" r:id="rId15"/>
    <p:sldLayoutId id="2147483664" r:id="rId16"/>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2FE1F3-0FCE-450F-823F-962BE1A27B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A07195-6BAD-466D-87C6-0C37F6026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8440E7-A857-471E-A14E-392444C45F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FEEB7-019C-42FE-8950-5E79903490B5}" type="datetimeFigureOut">
              <a:rPr lang="en-US" smtClean="0"/>
              <a:t>6/13/2023</a:t>
            </a:fld>
            <a:endParaRPr lang="en-US"/>
          </a:p>
        </p:txBody>
      </p:sp>
      <p:sp>
        <p:nvSpPr>
          <p:cNvPr id="5" name="Footer Placeholder 4">
            <a:extLst>
              <a:ext uri="{FF2B5EF4-FFF2-40B4-BE49-F238E27FC236}">
                <a16:creationId xmlns:a16="http://schemas.microsoft.com/office/drawing/2014/main" id="{DA228754-F0B5-42A9-8A3B-7D393AEBDE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08DA3B-4477-41AD-B990-BCB9B611C1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22EB8E-6395-4826-AB70-0873229857CC}" type="slidenum">
              <a:rPr lang="en-US" smtClean="0"/>
              <a:t>‹#›</a:t>
            </a:fld>
            <a:endParaRPr lang="en-US"/>
          </a:p>
        </p:txBody>
      </p:sp>
    </p:spTree>
    <p:extLst>
      <p:ext uri="{BB962C8B-B14F-4D97-AF65-F5344CB8AC3E}">
        <p14:creationId xmlns:p14="http://schemas.microsoft.com/office/powerpoint/2010/main" val="32547607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7" y="394247"/>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7"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1"/>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6/13/2023</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1"/>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1"/>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Rectangle 7"/>
          <p:cNvSpPr/>
          <p:nvPr userDrawn="1"/>
        </p:nvSpPr>
        <p:spPr>
          <a:xfrm>
            <a:off x="3048000" y="1"/>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userDrawn="1"/>
        </p:nvSpPr>
        <p:spPr>
          <a:xfrm>
            <a:off x="6096000" y="1"/>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Rectangle 9"/>
          <p:cNvSpPr/>
          <p:nvPr userDrawn="1"/>
        </p:nvSpPr>
        <p:spPr>
          <a:xfrm>
            <a:off x="9144000" y="1"/>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1" name="Picture 10" descr="Washington Department of Ecology logo"/>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9816905" y="394247"/>
            <a:ext cx="1702191" cy="441931"/>
          </a:xfrm>
          <a:prstGeom prst="rect">
            <a:avLst/>
          </a:prstGeom>
        </p:spPr>
      </p:pic>
    </p:spTree>
    <p:extLst>
      <p:ext uri="{BB962C8B-B14F-4D97-AF65-F5344CB8AC3E}">
        <p14:creationId xmlns:p14="http://schemas.microsoft.com/office/powerpoint/2010/main" val="168581881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1855533"/>
      </p:ext>
    </p:extLst>
  </p:cSld>
  <p:clrMap bg1="lt1" tx1="dk1" bg2="lt2" tx2="dk2" accent1="accent1" accent2="accent2" accent3="accent3" accent4="accent4" accent5="accent5" accent6="accent6" hlink="hlink" folHlink="folHlink"/>
  <p:sldLayoutIdLst>
    <p:sldLayoutId id="214748376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6/13/2023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57887127"/>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E03D11-AC94-972F-DC23-47B94972DC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85BAB8-9429-F91B-6600-C7496DCCB5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285327-1EBE-A7EA-3AB0-BCD04534FA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6846FF-2058-4D6C-9F50-03E1E8AF3944}" type="datetimeFigureOut">
              <a:rPr lang="en-US" smtClean="0"/>
              <a:t>6/13/2023</a:t>
            </a:fld>
            <a:endParaRPr lang="en-US"/>
          </a:p>
        </p:txBody>
      </p:sp>
      <p:sp>
        <p:nvSpPr>
          <p:cNvPr id="5" name="Footer Placeholder 4">
            <a:extLst>
              <a:ext uri="{FF2B5EF4-FFF2-40B4-BE49-F238E27FC236}">
                <a16:creationId xmlns:a16="http://schemas.microsoft.com/office/drawing/2014/main" id="{692D1AB7-82BD-599F-EDB0-543EE97993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28C7FB-666E-5EA5-063D-A92238ACCDF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31E37A-0637-4F36-B459-D22145A18710}" type="slidenum">
              <a:rPr lang="en-US" smtClean="0"/>
              <a:t>‹#›</a:t>
            </a:fld>
            <a:endParaRPr lang="en-US"/>
          </a:p>
        </p:txBody>
      </p:sp>
    </p:spTree>
    <p:extLst>
      <p:ext uri="{BB962C8B-B14F-4D97-AF65-F5344CB8AC3E}">
        <p14:creationId xmlns:p14="http://schemas.microsoft.com/office/powerpoint/2010/main" val="2112396029"/>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5576" y="394246"/>
            <a:ext cx="10903519" cy="114170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15576" y="1775012"/>
            <a:ext cx="10903519" cy="440195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4854" y="6356350"/>
            <a:ext cx="2743200" cy="365125"/>
          </a:xfrm>
          <a:prstGeom prst="rect">
            <a:avLst/>
          </a:prstGeom>
        </p:spPr>
        <p:txBody>
          <a:bodyPr vert="horz" lIns="91440" tIns="45720" rIns="91440" bIns="45720" rtlCol="0" anchor="ctr"/>
          <a:lstStyle>
            <a:lvl1pPr algn="l">
              <a:defRPr sz="1200">
                <a:solidFill>
                  <a:schemeClr val="tx1">
                    <a:lumMod val="60000"/>
                    <a:lumOff val="40000"/>
                  </a:schemeClr>
                </a:solidFill>
              </a:defRPr>
            </a:lvl1pPr>
          </a:lstStyle>
          <a:p>
            <a:fld id="{53606CA5-F65B-4B8E-AD15-BB02E8258AE5}" type="datetime1">
              <a:rPr lang="en-US" smtClean="0"/>
              <a:t>6/13/2023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lumMod val="60000"/>
                    <a:lumOff val="40000"/>
                  </a:schemeClr>
                </a:solidFill>
              </a:defRPr>
            </a:lvl1pPr>
          </a:lstStyle>
          <a:p>
            <a:endParaRPr lang="en-US" dirty="0"/>
          </a:p>
        </p:txBody>
      </p:sp>
      <p:sp>
        <p:nvSpPr>
          <p:cNvPr id="6" name="Slide Number Placeholder 5"/>
          <p:cNvSpPr>
            <a:spLocks noGrp="1"/>
          </p:cNvSpPr>
          <p:nvPr>
            <p:ph type="sldNum" sz="quarter" idx="4"/>
          </p:nvPr>
        </p:nvSpPr>
        <p:spPr>
          <a:xfrm>
            <a:off x="8775895" y="6356350"/>
            <a:ext cx="2743200" cy="365125"/>
          </a:xfrm>
          <a:prstGeom prst="rect">
            <a:avLst/>
          </a:prstGeom>
        </p:spPr>
        <p:txBody>
          <a:bodyPr vert="horz" lIns="91440" tIns="45720" rIns="91440" bIns="45720" rtlCol="0" anchor="ctr"/>
          <a:lstStyle>
            <a:lvl1pPr algn="r">
              <a:defRPr sz="1200">
                <a:solidFill>
                  <a:schemeClr val="tx1">
                    <a:lumMod val="60000"/>
                    <a:lumOff val="40000"/>
                  </a:schemeClr>
                </a:solidFill>
              </a:defRPr>
            </a:lvl1pPr>
          </a:lstStyle>
          <a:p>
            <a:fld id="{BF275850-B71D-490D-965C-ED6AE5531855}" type="slidenum">
              <a:rPr lang="en-US" smtClean="0"/>
              <a:pPr/>
              <a:t>‹#›</a:t>
            </a:fld>
            <a:endParaRPr lang="en-US" dirty="0"/>
          </a:p>
        </p:txBody>
      </p:sp>
      <p:sp>
        <p:nvSpPr>
          <p:cNvPr id="7" name="Rectangle 6"/>
          <p:cNvSpPr/>
          <p:nvPr userDrawn="1"/>
        </p:nvSpPr>
        <p:spPr>
          <a:xfrm>
            <a:off x="0" y="0"/>
            <a:ext cx="3048000" cy="2148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3048000" y="0"/>
            <a:ext cx="3048000" cy="2148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6096000" y="0"/>
            <a:ext cx="3048000" cy="21485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9144000" y="0"/>
            <a:ext cx="3048000" cy="2148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75798909"/>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Lst>
  <p:hf hdr="0" ft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CE85E87E-7F59-4BDD-9FFA-BE27C84FBE41}" type="datetimeFigureOut">
              <a:rPr lang="en-US" smtClean="0"/>
              <a:t>6/13/2023</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65ECF8C-8EC9-485F-BF97-712F4AA4370B}" type="slidenum">
              <a:rPr lang="en-US" smtClean="0"/>
              <a:t>‹#›</a:t>
            </a:fld>
            <a:endParaRPr lang="en-US"/>
          </a:p>
        </p:txBody>
      </p:sp>
    </p:spTree>
    <p:extLst>
      <p:ext uri="{BB962C8B-B14F-4D97-AF65-F5344CB8AC3E}">
        <p14:creationId xmlns:p14="http://schemas.microsoft.com/office/powerpoint/2010/main" val="255956189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7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7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6.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6.xml"/></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6.xml"/></Relationships>
</file>

<file path=ppt/slides/_rels/slide16.xml.rels><?xml version="1.0" encoding="UTF-8" standalone="yes"?>
<Relationships xmlns="http://schemas.openxmlformats.org/package/2006/relationships"><Relationship Id="rId3" Type="http://schemas.openxmlformats.org/officeDocument/2006/relationships/hyperlink" Target="https://data.census.gov/table?q=washington+census+tracts+poverty&amp;g=0400000US53$1400000&amp;tid=ACSST1Y2021.S1701" TargetMode="External"/><Relationship Id="rId2" Type="http://schemas.openxmlformats.org/officeDocument/2006/relationships/image" Target="../media/image39.png"/><Relationship Id="rId1" Type="http://schemas.openxmlformats.org/officeDocument/2006/relationships/slideLayout" Target="../slideLayouts/slideLayout7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7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hyperlink" Target="https://www.ezview.wa.gov/Portals/_1962/Documents/rdcab/2023%20RDC%20Evans%20School%20Presentation.mp4" TargetMode="External"/><Relationship Id="rId2" Type="http://schemas.openxmlformats.org/officeDocument/2006/relationships/notesSlide" Target="../notesSlides/notesSlide11.xml"/><Relationship Id="rId1" Type="http://schemas.openxmlformats.org/officeDocument/2006/relationships/slideLayout" Target="../slideLayouts/slideLayout49.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48.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60.xml"/><Relationship Id="rId5" Type="http://schemas.openxmlformats.org/officeDocument/2006/relationships/image" Target="../media/image51.jp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5.xml"/></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1.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18.xml"/><Relationship Id="rId1" Type="http://schemas.openxmlformats.org/officeDocument/2006/relationships/slideLayout" Target="../slideLayouts/slideLayout65.xml"/><Relationship Id="rId4" Type="http://schemas.openxmlformats.org/officeDocument/2006/relationships/image" Target="../media/image57.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1.xml"/></Relationships>
</file>

<file path=ppt/slides/_rels/slide32.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8.jpeg"/><Relationship Id="rId7" Type="http://schemas.openxmlformats.org/officeDocument/2006/relationships/image" Target="../media/image61.jpeg"/><Relationship Id="rId2" Type="http://schemas.openxmlformats.org/officeDocument/2006/relationships/notesSlide" Target="../notesSlides/notesSlide20.xml"/><Relationship Id="rId1" Type="http://schemas.openxmlformats.org/officeDocument/2006/relationships/slideLayout" Target="../slideLayouts/slideLayout61.xml"/><Relationship Id="rId6" Type="http://schemas.openxmlformats.org/officeDocument/2006/relationships/image" Target="cid:2DABF72E-AC21-4FED-A433-877957415C01" TargetMode="External"/><Relationship Id="rId5" Type="http://schemas.openxmlformats.org/officeDocument/2006/relationships/image" Target="../media/image60.jpeg"/><Relationship Id="rId4" Type="http://schemas.openxmlformats.org/officeDocument/2006/relationships/image" Target="../media/image59.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90.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92.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90.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9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90.xml"/><Relationship Id="rId4" Type="http://schemas.openxmlformats.org/officeDocument/2006/relationships/image" Target="../media/image87.jpe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90.xml"/><Relationship Id="rId6" Type="http://schemas.openxmlformats.org/officeDocument/2006/relationships/image" Target="../media/image92.jpeg"/><Relationship Id="rId5" Type="http://schemas.openxmlformats.org/officeDocument/2006/relationships/image" Target="../media/image91.emf"/><Relationship Id="rId4" Type="http://schemas.openxmlformats.org/officeDocument/2006/relationships/image" Target="../media/image90.jpeg"/></Relationships>
</file>

<file path=ppt/slides/_rels/slide48.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90.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jpeg"/><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92.xml"/><Relationship Id="rId5" Type="http://schemas.openxmlformats.org/officeDocument/2006/relationships/image" Target="../media/image91.emf"/><Relationship Id="rId4" Type="http://schemas.openxmlformats.org/officeDocument/2006/relationships/image" Target="../media/image104.jpe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png"/><Relationship Id="rId1" Type="http://schemas.openxmlformats.org/officeDocument/2006/relationships/slideLayout" Target="../slideLayouts/slideLayout92.xml"/><Relationship Id="rId6" Type="http://schemas.openxmlformats.org/officeDocument/2006/relationships/image" Target="../media/image108.jpeg"/><Relationship Id="rId5" Type="http://schemas.microsoft.com/office/2007/relationships/hdphoto" Target="../media/hdphoto3.wdp"/><Relationship Id="rId4" Type="http://schemas.openxmlformats.org/officeDocument/2006/relationships/image" Target="../media/image107.png"/></Relationships>
</file>

<file path=ppt/slides/_rels/slide5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2.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94.xml"/></Relationships>
</file>

<file path=ppt/slides/_rels/slide5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92.xml"/></Relationships>
</file>

<file path=ppt/slides/_rels/slide5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92.xml"/><Relationship Id="rId5" Type="http://schemas.openxmlformats.org/officeDocument/2006/relationships/image" Target="../media/image117.jpeg"/><Relationship Id="rId4" Type="http://schemas.openxmlformats.org/officeDocument/2006/relationships/image" Target="../media/image116.jpeg"/></Relationships>
</file>

<file path=ppt/slides/_rels/slide5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92.xml"/><Relationship Id="rId4" Type="http://schemas.openxmlformats.org/officeDocument/2006/relationships/image" Target="../media/image120.jpeg"/></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90.xml"/><Relationship Id="rId4" Type="http://schemas.openxmlformats.org/officeDocument/2006/relationships/image" Target="../media/image123.jpeg"/></Relationships>
</file>

<file path=ppt/slides/_rels/slide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90.xml"/><Relationship Id="rId4"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90.xml"/><Relationship Id="rId5" Type="http://schemas.openxmlformats.org/officeDocument/2006/relationships/image" Target="../media/image130.emf"/><Relationship Id="rId4" Type="http://schemas.openxmlformats.org/officeDocument/2006/relationships/image" Target="../media/image129.emf"/></Relationships>
</file>

<file path=ppt/slides/_rels/slide5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90.xml"/><Relationship Id="rId5" Type="http://schemas.openxmlformats.org/officeDocument/2006/relationships/image" Target="../media/image132.emf"/><Relationship Id="rId4" Type="http://schemas.openxmlformats.org/officeDocument/2006/relationships/image" Target="../media/image131.emf"/></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90.xml"/><Relationship Id="rId5" Type="http://schemas.openxmlformats.org/officeDocument/2006/relationships/image" Target="../media/image134.emf"/><Relationship Id="rId4" Type="http://schemas.openxmlformats.org/officeDocument/2006/relationships/image" Target="../media/image133.emf"/></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90.xml"/><Relationship Id="rId5" Type="http://schemas.openxmlformats.org/officeDocument/2006/relationships/image" Target="../media/image136.emf"/><Relationship Id="rId4" Type="http://schemas.openxmlformats.org/officeDocument/2006/relationships/image" Target="../media/image135.emf"/></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tiff"/><Relationship Id="rId1" Type="http://schemas.openxmlformats.org/officeDocument/2006/relationships/slideLayout" Target="../slideLayouts/slideLayout92.xml"/></Relationships>
</file>

<file path=ppt/slides/_rels/slide63.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4.wdp"/><Relationship Id="rId7" Type="http://schemas.openxmlformats.org/officeDocument/2006/relationships/image" Target="../media/image142.png"/><Relationship Id="rId2" Type="http://schemas.openxmlformats.org/officeDocument/2006/relationships/image" Target="../media/image139.png"/><Relationship Id="rId1" Type="http://schemas.openxmlformats.org/officeDocument/2006/relationships/slideLayout" Target="../slideLayouts/slideLayout94.xml"/><Relationship Id="rId6" Type="http://schemas.openxmlformats.org/officeDocument/2006/relationships/image" Target="../media/image141.png"/><Relationship Id="rId5" Type="http://schemas.microsoft.com/office/2007/relationships/hdphoto" Target="../media/hdphoto5.wdp"/><Relationship Id="rId10" Type="http://schemas.openxmlformats.org/officeDocument/2006/relationships/hyperlink" Target="mailto:jwzhang@wsu.edu" TargetMode="External"/><Relationship Id="rId4" Type="http://schemas.openxmlformats.org/officeDocument/2006/relationships/image" Target="../media/image140.png"/><Relationship Id="rId9" Type="http://schemas.openxmlformats.org/officeDocument/2006/relationships/image" Target="../media/image143.jpeg"/></Relationships>
</file>

<file path=ppt/slides/_rels/slide64.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eg"/><Relationship Id="rId1" Type="http://schemas.openxmlformats.org/officeDocument/2006/relationships/slideLayout" Target="../slideLayouts/slideLayout94.xml"/><Relationship Id="rId5" Type="http://schemas.microsoft.com/office/2007/relationships/hdphoto" Target="../media/hdphoto7.wdp"/><Relationship Id="rId4" Type="http://schemas.openxmlformats.org/officeDocument/2006/relationships/image" Target="../media/image1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66.xml.rels><?xml version="1.0" encoding="UTF-8" standalone="yes"?>
<Relationships xmlns="http://schemas.openxmlformats.org/package/2006/relationships"><Relationship Id="rId2" Type="http://schemas.openxmlformats.org/officeDocument/2006/relationships/hyperlink" Target="mailto:Englund@wsu.edu" TargetMode="External"/><Relationship Id="rId1" Type="http://schemas.openxmlformats.org/officeDocument/2006/relationships/slideLayout" Target="../slideLayouts/slideLayout90.xml"/></Relationships>
</file>

<file path=ppt/slides/_rels/slide67.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90.xml"/></Relationships>
</file>

<file path=ppt/slides/_rels/slide6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90.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image" Target="../media/image149.jpg"/></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6.jpg"/><Relationship Id="rId18" Type="http://schemas.openxmlformats.org/officeDocument/2006/relationships/image" Target="../media/image21.png"/><Relationship Id="rId3" Type="http://schemas.openxmlformats.org/officeDocument/2006/relationships/diagramData" Target="../diagrams/data1.xml"/><Relationship Id="rId21" Type="http://schemas.openxmlformats.org/officeDocument/2006/relationships/image" Target="../media/image24.png"/><Relationship Id="rId7" Type="http://schemas.microsoft.com/office/2007/relationships/diagramDrawing" Target="../diagrams/drawing1.xml"/><Relationship Id="rId12" Type="http://schemas.microsoft.com/office/2007/relationships/diagramDrawing" Target="../diagrams/drawing2.xml"/><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jfif"/><Relationship Id="rId1" Type="http://schemas.openxmlformats.org/officeDocument/2006/relationships/slideLayout" Target="../slideLayouts/slideLayout32.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image" Target="../media/image27.png"/><Relationship Id="rId5" Type="http://schemas.openxmlformats.org/officeDocument/2006/relationships/diagramQuickStyle" Target="../diagrams/quickStyle1.xml"/><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diagramQuickStyle" Target="../diagrams/quickStyle2.xml"/><Relationship Id="rId19" Type="http://schemas.openxmlformats.org/officeDocument/2006/relationships/image" Target="../media/image22.png"/><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image" Target="../media/image17.png"/><Relationship Id="rId22"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openxmlformats.org/officeDocument/2006/relationships/hyperlink" Target="https://styrorecycle.com/" TargetMode="External"/><Relationship Id="rId2" Type="http://schemas.openxmlformats.org/officeDocument/2006/relationships/notesSlide" Target="../notesSlides/notesSlide27.xml"/><Relationship Id="rId1" Type="http://schemas.openxmlformats.org/officeDocument/2006/relationships/slideLayout" Target="../slideLayouts/slideLayout38.xml"/><Relationship Id="rId4" Type="http://schemas.openxmlformats.org/officeDocument/2006/relationships/image" Target="../media/image150.png"/></Relationships>
</file>

<file path=ppt/slides/_rels/slide71.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notesSlide" Target="../notesSlides/notesSlide28.xml"/><Relationship Id="rId1" Type="http://schemas.openxmlformats.org/officeDocument/2006/relationships/slideLayout" Target="../slideLayouts/slideLayout38.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157.png"/></Relationships>
</file>

<file path=ppt/slides/_rels/slide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9.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30.xml"/><Relationship Id="rId6" Type="http://schemas.openxmlformats.org/officeDocument/2006/relationships/diagramQuickStyle" Target="../diagrams/quickStyle3.xml"/><Relationship Id="rId11" Type="http://schemas.openxmlformats.org/officeDocument/2006/relationships/image" Target="../media/image12.png"/><Relationship Id="rId5" Type="http://schemas.openxmlformats.org/officeDocument/2006/relationships/diagramLayout" Target="../diagrams/layout3.xml"/><Relationship Id="rId10" Type="http://schemas.openxmlformats.org/officeDocument/2006/relationships/image" Target="../media/image31.png"/><Relationship Id="rId4" Type="http://schemas.openxmlformats.org/officeDocument/2006/relationships/diagramData" Target="../diagrams/data3.xm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ctrTitle"/>
          </p:nvPr>
        </p:nvSpPr>
        <p:spPr>
          <a:xfrm>
            <a:off x="2071473" y="4266454"/>
            <a:ext cx="9447621" cy="940575"/>
          </a:xfrm>
        </p:spPr>
        <p:txBody>
          <a:bodyPr>
            <a:noAutofit/>
          </a:bodyPr>
          <a:lstStyle/>
          <a:p>
            <a:r>
              <a:rPr lang="en-US" sz="3000" dirty="0"/>
              <a:t>Recycling Development Center Advisory Board Meeting</a:t>
            </a:r>
          </a:p>
        </p:txBody>
      </p:sp>
      <p:sp>
        <p:nvSpPr>
          <p:cNvPr id="8" name="Subtitle 2"/>
          <p:cNvSpPr>
            <a:spLocks noGrp="1"/>
          </p:cNvSpPr>
          <p:nvPr>
            <p:ph type="subTitle" idx="1"/>
          </p:nvPr>
        </p:nvSpPr>
        <p:spPr>
          <a:xfrm>
            <a:off x="2312774" y="5572154"/>
            <a:ext cx="9447620" cy="1057245"/>
          </a:xfrm>
        </p:spPr>
        <p:txBody>
          <a:bodyPr>
            <a:noAutofit/>
          </a:bodyPr>
          <a:lstStyle/>
          <a:p>
            <a:r>
              <a:rPr lang="en-US" dirty="0"/>
              <a:t>June 14, 2023 | 9am – 12pm (Pacific time)</a:t>
            </a:r>
          </a:p>
        </p:txBody>
      </p:sp>
      <p:pic>
        <p:nvPicPr>
          <p:cNvPr id="12" name="Picture 11" descr="Image of recyclable materials: cardboard, plastic, glass, textiles">
            <a:extLst>
              <a:ext uri="{FF2B5EF4-FFF2-40B4-BE49-F238E27FC236}">
                <a16:creationId xmlns:a16="http://schemas.microsoft.com/office/drawing/2014/main" id="{1CB91C99-8221-276C-0860-BBB77A4E124F}"/>
              </a:ext>
            </a:extLst>
          </p:cNvPr>
          <p:cNvPicPr>
            <a:picLocks noChangeAspect="1"/>
          </p:cNvPicPr>
          <p:nvPr/>
        </p:nvPicPr>
        <p:blipFill rotWithShape="1">
          <a:blip r:embed="rId2"/>
          <a:srcRect t="917"/>
          <a:stretch/>
        </p:blipFill>
        <p:spPr>
          <a:xfrm>
            <a:off x="-15240" y="221197"/>
            <a:ext cx="12207240" cy="3768917"/>
          </a:xfrm>
          <a:prstGeom prst="rect">
            <a:avLst/>
          </a:prstGeom>
          <a:ln>
            <a:noFill/>
          </a:ln>
        </p:spPr>
      </p:pic>
      <p:sp>
        <p:nvSpPr>
          <p:cNvPr id="4" name="Slide Number Placeholder 3"/>
          <p:cNvSpPr>
            <a:spLocks noGrp="1"/>
          </p:cNvSpPr>
          <p:nvPr>
            <p:ph type="sldNum" sz="quarter" idx="12"/>
          </p:nvPr>
        </p:nvSpPr>
        <p:spPr/>
        <p:txBody>
          <a:bodyPr/>
          <a:lstStyle/>
          <a:p>
            <a:fld id="{BF275850-B71D-490D-965C-ED6AE5531855}" type="slidenum">
              <a:rPr lang="en-US" smtClean="0"/>
              <a:t>1</a:t>
            </a:fld>
            <a:endParaRPr lang="en-US"/>
          </a:p>
        </p:txBody>
      </p:sp>
      <p:cxnSp>
        <p:nvCxnSpPr>
          <p:cNvPr id="5" name="Straight Connector 4">
            <a:extLst>
              <a:ext uri="{FF2B5EF4-FFF2-40B4-BE49-F238E27FC236}">
                <a16:creationId xmlns:a16="http://schemas.microsoft.com/office/drawing/2014/main" id="{4D7C6643-92A8-5383-37BD-28638DE58561}"/>
              </a:ext>
              <a:ext uri="{C183D7F6-B498-43B3-948B-1728B52AA6E4}">
                <adec:decorative xmlns:adec="http://schemas.microsoft.com/office/drawing/2017/decorative" val="1"/>
              </a:ext>
            </a:extLst>
          </p:cNvPr>
          <p:cNvCxnSpPr>
            <a:cxnSpLocks/>
          </p:cNvCxnSpPr>
          <p:nvPr/>
        </p:nvCxnSpPr>
        <p:spPr>
          <a:xfrm>
            <a:off x="2071473" y="5365031"/>
            <a:ext cx="9187077" cy="0"/>
          </a:xfrm>
          <a:prstGeom prst="line">
            <a:avLst/>
          </a:prstGeo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226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EAC10-9CF3-3C66-5D23-0F74C5615E85}"/>
              </a:ext>
            </a:extLst>
          </p:cNvPr>
          <p:cNvSpPr>
            <a:spLocks noGrp="1"/>
          </p:cNvSpPr>
          <p:nvPr>
            <p:ph type="title"/>
          </p:nvPr>
        </p:nvSpPr>
        <p:spPr/>
        <p:txBody>
          <a:bodyPr/>
          <a:lstStyle/>
          <a:p>
            <a:r>
              <a:rPr lang="en-US" dirty="0"/>
              <a:t>What’s next:</a:t>
            </a:r>
          </a:p>
        </p:txBody>
      </p:sp>
      <p:sp>
        <p:nvSpPr>
          <p:cNvPr id="3" name="Slide Number Placeholder 2">
            <a:extLst>
              <a:ext uri="{FF2B5EF4-FFF2-40B4-BE49-F238E27FC236}">
                <a16:creationId xmlns:a16="http://schemas.microsoft.com/office/drawing/2014/main" id="{C216D227-E60F-36AA-408D-31301D0BE044}"/>
              </a:ext>
            </a:extLst>
          </p:cNvPr>
          <p:cNvSpPr>
            <a:spLocks noGrp="1"/>
          </p:cNvSpPr>
          <p:nvPr>
            <p:ph type="sldNum" sz="quarter" idx="12"/>
          </p:nvPr>
        </p:nvSpPr>
        <p:spPr/>
        <p:txBody>
          <a:bodyPr/>
          <a:lstStyle/>
          <a:p>
            <a:fld id="{BF275850-B71D-490D-965C-ED6AE5531855}" type="slidenum">
              <a:rPr lang="en-US" smtClean="0"/>
              <a:pPr/>
              <a:t>10</a:t>
            </a:fld>
            <a:endParaRPr lang="en-US" dirty="0"/>
          </a:p>
        </p:txBody>
      </p:sp>
      <p:graphicFrame>
        <p:nvGraphicFramePr>
          <p:cNvPr id="12" name="Diagram 11">
            <a:extLst>
              <a:ext uri="{FF2B5EF4-FFF2-40B4-BE49-F238E27FC236}">
                <a16:creationId xmlns:a16="http://schemas.microsoft.com/office/drawing/2014/main" id="{AD07D2B7-0600-C5C4-DC51-891E17C3759D}"/>
              </a:ext>
            </a:extLst>
          </p:cNvPr>
          <p:cNvGraphicFramePr/>
          <p:nvPr>
            <p:extLst>
              <p:ext uri="{D42A27DB-BD31-4B8C-83A1-F6EECF244321}">
                <p14:modId xmlns:p14="http://schemas.microsoft.com/office/powerpoint/2010/main" val="114171447"/>
              </p:ext>
            </p:extLst>
          </p:nvPr>
        </p:nvGraphicFramePr>
        <p:xfrm>
          <a:off x="956931" y="1754372"/>
          <a:ext cx="10366744" cy="4795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2659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1473" y="4266454"/>
            <a:ext cx="9447621" cy="1672230"/>
          </a:xfrm>
        </p:spPr>
        <p:txBody>
          <a:bodyPr>
            <a:normAutofit fontScale="90000"/>
          </a:bodyPr>
          <a:lstStyle/>
          <a:p>
            <a:r>
              <a:rPr lang="en-US" dirty="0"/>
              <a:t>Highlights from Western Washington University’s Center for Economic &amp; Business Research report</a:t>
            </a:r>
          </a:p>
        </p:txBody>
      </p:sp>
      <p:sp>
        <p:nvSpPr>
          <p:cNvPr id="3" name="Subtitle 2"/>
          <p:cNvSpPr>
            <a:spLocks noGrp="1"/>
          </p:cNvSpPr>
          <p:nvPr>
            <p:ph type="subTitle" idx="1"/>
          </p:nvPr>
        </p:nvSpPr>
        <p:spPr>
          <a:xfrm>
            <a:off x="2071474" y="5860026"/>
            <a:ext cx="9447620" cy="861449"/>
          </a:xfrm>
        </p:spPr>
        <p:txBody>
          <a:bodyPr>
            <a:noAutofit/>
          </a:bodyPr>
          <a:lstStyle/>
          <a:p>
            <a:r>
              <a:rPr lang="en-US" dirty="0"/>
              <a:t>Mya Keyzers</a:t>
            </a:r>
          </a:p>
        </p:txBody>
      </p:sp>
      <p:pic>
        <p:nvPicPr>
          <p:cNvPr id="5" name="Picture 4" descr="Mount Shuksan on a sunny day"/>
          <p:cNvPicPr>
            <a:picLocks noChangeAspect="1"/>
          </p:cNvPicPr>
          <p:nvPr/>
        </p:nvPicPr>
        <p:blipFill rotWithShape="1">
          <a:blip r:embed="rId3">
            <a:extLst>
              <a:ext uri="{28A0092B-C50C-407E-A947-70E740481C1C}">
                <a14:useLocalDpi xmlns:a14="http://schemas.microsoft.com/office/drawing/2010/main" val="0"/>
              </a:ext>
            </a:extLst>
          </a:blip>
          <a:srcRect t="14974" b="44167"/>
          <a:stretch/>
        </p:blipFill>
        <p:spPr>
          <a:xfrm>
            <a:off x="0" y="216310"/>
            <a:ext cx="12191999" cy="3736258"/>
          </a:xfrm>
          <a:prstGeom prst="rect">
            <a:avLst/>
          </a:prstGeo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484986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6" y="895350"/>
            <a:ext cx="10903519" cy="1508485"/>
          </a:xfrm>
        </p:spPr>
        <p:txBody>
          <a:bodyPr>
            <a:normAutofit/>
          </a:bodyPr>
          <a:lstStyle/>
          <a:p>
            <a:pPr marL="0" marR="0">
              <a:lnSpc>
                <a:spcPct val="107000"/>
              </a:lnSpc>
              <a:spcBef>
                <a:spcPts val="1200"/>
              </a:spcBef>
              <a:spcAft>
                <a:spcPts val="0"/>
              </a:spcAft>
            </a:pPr>
            <a:r>
              <a:rPr lang="en-US" sz="2400" b="1">
                <a:effectLst/>
                <a:latin typeface="Calibri" panose="020F0502020204030204" pitchFamily="34" charset="0"/>
                <a:ea typeface="Calibri" panose="020F0502020204030204" pitchFamily="34" charset="0"/>
                <a:cs typeface="Arial" panose="020B0604020202020204" pitchFamily="34" charset="0"/>
              </a:rPr>
              <a:t>Scope: </a:t>
            </a:r>
            <a:r>
              <a:rPr lang="en-US" sz="2400">
                <a:effectLst/>
                <a:latin typeface="Calibri" panose="020F0502020204030204" pitchFamily="34" charset="0"/>
                <a:ea typeface="Calibri" panose="020F0502020204030204" pitchFamily="34" charset="0"/>
                <a:cs typeface="Arial" panose="020B0604020202020204" pitchFamily="34" charset="0"/>
              </a:rPr>
              <a:t>Analysis of the businesses that sort and refine Washington’s recyclable materials into sellable commodities and the intermediate and end-users that use recyclable materials in manufacturing. </a:t>
            </a:r>
            <a:endParaRPr lang="en-US" sz="24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graphicFrame>
        <p:nvGraphicFramePr>
          <p:cNvPr id="8" name="Diagram 7">
            <a:extLst>
              <a:ext uri="{FF2B5EF4-FFF2-40B4-BE49-F238E27FC236}">
                <a16:creationId xmlns:a16="http://schemas.microsoft.com/office/drawing/2014/main" id="{72F8107D-D5B8-63EC-2CFF-8D829C65E22F}"/>
              </a:ext>
            </a:extLst>
          </p:cNvPr>
          <p:cNvGraphicFramePr/>
          <p:nvPr>
            <p:extLst>
              <p:ext uri="{D42A27DB-BD31-4B8C-83A1-F6EECF244321}">
                <p14:modId xmlns:p14="http://schemas.microsoft.com/office/powerpoint/2010/main" val="306466450"/>
              </p:ext>
            </p:extLst>
          </p:nvPr>
        </p:nvGraphicFramePr>
        <p:xfrm>
          <a:off x="844223" y="2535810"/>
          <a:ext cx="10166284" cy="40839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E037498E-CC1C-C970-6CA6-F7E0F2EFEB11}"/>
              </a:ext>
            </a:extLst>
          </p:cNvPr>
          <p:cNvSpPr txBox="1">
            <a:spLocks/>
          </p:cNvSpPr>
          <p:nvPr/>
        </p:nvSpPr>
        <p:spPr>
          <a:xfrm>
            <a:off x="615576" y="0"/>
            <a:ext cx="10903519" cy="11417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a:t>WWU Economic Study</a:t>
            </a:r>
            <a:endParaRPr lang="en-US" dirty="0"/>
          </a:p>
        </p:txBody>
      </p:sp>
    </p:spTree>
    <p:extLst>
      <p:ext uri="{BB962C8B-B14F-4D97-AF65-F5344CB8AC3E}">
        <p14:creationId xmlns:p14="http://schemas.microsoft.com/office/powerpoint/2010/main" val="2517768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Recycling Companies/Revenue</a:t>
            </a:r>
          </a:p>
        </p:txBody>
      </p:sp>
      <p:sp>
        <p:nvSpPr>
          <p:cNvPr id="3" name="Content Placeholder 2"/>
          <p:cNvSpPr>
            <a:spLocks noGrp="1"/>
          </p:cNvSpPr>
          <p:nvPr>
            <p:ph idx="1"/>
          </p:nvPr>
        </p:nvSpPr>
        <p:spPr>
          <a:xfrm>
            <a:off x="615576" y="1775013"/>
            <a:ext cx="10903519" cy="834838"/>
          </a:xfrm>
        </p:spPr>
        <p:txBody>
          <a:bodyPr>
            <a:normAutofit/>
          </a:bodyPr>
          <a:lstStyle/>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Arial" panose="020B0604020202020204" pitchFamily="34" charset="0"/>
              </a:rPr>
              <a:t>Waste Management and Remediation Services sector (NAICS 562) </a:t>
            </a:r>
          </a:p>
          <a:p>
            <a:pPr marL="0" marR="0" indent="0">
              <a:lnSpc>
                <a:spcPct val="107000"/>
              </a:lnSpc>
              <a:spcBef>
                <a:spcPts val="0"/>
              </a:spcBef>
              <a:spcAft>
                <a:spcPts val="800"/>
              </a:spcAft>
              <a:buNone/>
            </a:pP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7" name="Picture 6" descr="Four column grid displaying company name, reported income, location, and employment. It is a snip taken from the WWU report part 1 table 3. ">
            <a:extLst>
              <a:ext uri="{FF2B5EF4-FFF2-40B4-BE49-F238E27FC236}">
                <a16:creationId xmlns:a16="http://schemas.microsoft.com/office/drawing/2014/main" id="{3B94182C-F919-187A-CAD0-BA156DC0671F}"/>
              </a:ext>
            </a:extLst>
          </p:cNvPr>
          <p:cNvPicPr>
            <a:picLocks noChangeAspect="1"/>
          </p:cNvPicPr>
          <p:nvPr/>
        </p:nvPicPr>
        <p:blipFill>
          <a:blip r:embed="rId2"/>
          <a:stretch>
            <a:fillRect/>
          </a:stretch>
        </p:blipFill>
        <p:spPr>
          <a:xfrm>
            <a:off x="3594391" y="2352130"/>
            <a:ext cx="7982033" cy="4111624"/>
          </a:xfrm>
          <a:prstGeom prst="rect">
            <a:avLst/>
          </a:prstGeom>
        </p:spPr>
      </p:pic>
      <p:sp>
        <p:nvSpPr>
          <p:cNvPr id="6" name="TextBox 5">
            <a:extLst>
              <a:ext uri="{FF2B5EF4-FFF2-40B4-BE49-F238E27FC236}">
                <a16:creationId xmlns:a16="http://schemas.microsoft.com/office/drawing/2014/main" id="{8A23F3A8-3DF1-53AA-DBCA-52DF661374C6}"/>
              </a:ext>
            </a:extLst>
          </p:cNvPr>
          <p:cNvSpPr txBox="1"/>
          <p:nvPr/>
        </p:nvSpPr>
        <p:spPr>
          <a:xfrm>
            <a:off x="615576" y="2609851"/>
            <a:ext cx="2612365" cy="1323439"/>
          </a:xfrm>
          <a:prstGeom prst="rect">
            <a:avLst/>
          </a:prstGeom>
          <a:noFill/>
        </p:spPr>
        <p:txBody>
          <a:bodyPr wrap="square">
            <a:spAutoFit/>
          </a:bodyPr>
          <a:lstStyle/>
          <a:p>
            <a:r>
              <a:rPr kumimoji="0" lang="en-US" sz="2000" b="0" i="0" u="sng"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NAICS 562 in 2019</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a:t>
            </a:r>
          </a:p>
          <a:p>
            <a:pPr marL="285750" indent="-28575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585 establishments</a:t>
            </a:r>
          </a:p>
          <a:p>
            <a:pPr marL="285750" indent="-28575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15,632 employees</a:t>
            </a:r>
          </a:p>
          <a:p>
            <a:pPr marL="285750" indent="-285750">
              <a:buFont typeface="Arial" panose="020B0604020202020204" pitchFamily="34" charset="0"/>
              <a:buChar char="•"/>
            </a:pPr>
            <a:r>
              <a:rPr lang="en-US" sz="2000" dirty="0">
                <a:solidFill>
                  <a:srgbClr val="000000"/>
                </a:solidFill>
                <a:latin typeface="Calibri" panose="020F0502020204030204" pitchFamily="34" charset="0"/>
                <a:ea typeface="Yu Mincho" panose="02020400000000000000" pitchFamily="18" charset="-128"/>
                <a:cs typeface="Arial" panose="020B0604020202020204" pitchFamily="34" charset="0"/>
              </a:rPr>
              <a:t>$77,095 avg wage</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2662429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Recycling Companies/Revenue</a:t>
            </a:r>
          </a:p>
        </p:txBody>
      </p:sp>
      <p:sp>
        <p:nvSpPr>
          <p:cNvPr id="3" name="Content Placeholder 2"/>
          <p:cNvSpPr>
            <a:spLocks noGrp="1"/>
          </p:cNvSpPr>
          <p:nvPr>
            <p:ph idx="1"/>
          </p:nvPr>
        </p:nvSpPr>
        <p:spPr>
          <a:xfrm>
            <a:off x="615576" y="1775013"/>
            <a:ext cx="10903519" cy="834838"/>
          </a:xfrm>
        </p:spPr>
        <p:txBody>
          <a:bodyPr>
            <a:normAutofit/>
          </a:bodyPr>
          <a:lstStyle/>
          <a:p>
            <a:pPr marL="0" marR="0" indent="0">
              <a:lnSpc>
                <a:spcPct val="107000"/>
              </a:lnSpc>
              <a:spcBef>
                <a:spcPts val="0"/>
              </a:spcBef>
              <a:spcAft>
                <a:spcPts val="800"/>
              </a:spcAft>
              <a:buNone/>
            </a:pPr>
            <a:r>
              <a:rPr lang="en-US" sz="2800" dirty="0">
                <a:effectLst/>
                <a:latin typeface="Calibri" panose="020F0502020204030204" pitchFamily="34" charset="0"/>
                <a:ea typeface="Calibri" panose="020F0502020204030204" pitchFamily="34" charset="0"/>
                <a:cs typeface="Arial" panose="020B0604020202020204" pitchFamily="34" charset="0"/>
              </a:rPr>
              <a:t>Material Recovery Facilities (NAICS 562920) </a:t>
            </a:r>
          </a:p>
          <a:p>
            <a:pPr marL="0" marR="0" indent="0">
              <a:lnSpc>
                <a:spcPct val="107000"/>
              </a:lnSpc>
              <a:spcBef>
                <a:spcPts val="0"/>
              </a:spcBef>
              <a:spcAft>
                <a:spcPts val="800"/>
              </a:spcAft>
              <a:buNone/>
            </a:pPr>
            <a:endParaRPr lang="en-US" sz="2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5" name="Content Placeholder 7" descr="Four column grid displaying company name, reported income, location, and employment. It is a snip taken from the WWU report part 1 table 4. ">
            <a:extLst>
              <a:ext uri="{FF2B5EF4-FFF2-40B4-BE49-F238E27FC236}">
                <a16:creationId xmlns:a16="http://schemas.microsoft.com/office/drawing/2014/main" id="{ED040625-DD35-EB67-F000-37DA613509B8}"/>
              </a:ext>
            </a:extLst>
          </p:cNvPr>
          <p:cNvPicPr>
            <a:picLocks noChangeAspect="1"/>
          </p:cNvPicPr>
          <p:nvPr/>
        </p:nvPicPr>
        <p:blipFill>
          <a:blip r:embed="rId2"/>
          <a:stretch>
            <a:fillRect/>
          </a:stretch>
        </p:blipFill>
        <p:spPr>
          <a:xfrm>
            <a:off x="3599292" y="2282032"/>
            <a:ext cx="7168924" cy="4402138"/>
          </a:xfrm>
          <a:prstGeom prst="rect">
            <a:avLst/>
          </a:prstGeom>
        </p:spPr>
      </p:pic>
      <p:sp>
        <p:nvSpPr>
          <p:cNvPr id="7" name="TextBox 6">
            <a:extLst>
              <a:ext uri="{FF2B5EF4-FFF2-40B4-BE49-F238E27FC236}">
                <a16:creationId xmlns:a16="http://schemas.microsoft.com/office/drawing/2014/main" id="{444360F9-9BEE-409B-8ADC-68177D10002F}"/>
              </a:ext>
            </a:extLst>
          </p:cNvPr>
          <p:cNvSpPr txBox="1"/>
          <p:nvPr/>
        </p:nvSpPr>
        <p:spPr>
          <a:xfrm>
            <a:off x="615576" y="2609851"/>
            <a:ext cx="2612365" cy="1323439"/>
          </a:xfrm>
          <a:prstGeom prst="rect">
            <a:avLst/>
          </a:prstGeom>
          <a:noFill/>
        </p:spPr>
        <p:txBody>
          <a:bodyPr wrap="square">
            <a:spAutoFit/>
          </a:bodyPr>
          <a:lstStyle/>
          <a:p>
            <a:r>
              <a:rPr kumimoji="0" lang="en-US" sz="2000" b="0" i="0" u="sng"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NAICS 562920 in 2019</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a:t>
            </a:r>
          </a:p>
          <a:p>
            <a:pPr marL="285750" indent="-28575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32 establishments</a:t>
            </a:r>
          </a:p>
          <a:p>
            <a:pPr marL="285750" indent="-285750">
              <a:buFont typeface="Arial" panose="020B0604020202020204" pitchFamily="34" charset="0"/>
              <a:buChar cha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963 employees</a:t>
            </a:r>
          </a:p>
          <a:p>
            <a:pPr marL="285750" indent="-285750">
              <a:buFont typeface="Arial" panose="020B0604020202020204" pitchFamily="34" charset="0"/>
              <a:buChar char="•"/>
            </a:pPr>
            <a:r>
              <a:rPr lang="en-US" sz="2000" dirty="0">
                <a:solidFill>
                  <a:srgbClr val="000000"/>
                </a:solidFill>
                <a:latin typeface="Calibri" panose="020F0502020204030204" pitchFamily="34" charset="0"/>
                <a:ea typeface="Yu Mincho" panose="02020400000000000000" pitchFamily="18" charset="-128"/>
                <a:cs typeface="Arial" panose="020B0604020202020204" pitchFamily="34" charset="0"/>
              </a:rPr>
              <a:t>$56,649 avg wage</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endParaRPr>
          </a:p>
        </p:txBody>
      </p:sp>
    </p:spTree>
    <p:extLst>
      <p:ext uri="{BB962C8B-B14F-4D97-AF65-F5344CB8AC3E}">
        <p14:creationId xmlns:p14="http://schemas.microsoft.com/office/powerpoint/2010/main" val="854443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576" y="155157"/>
            <a:ext cx="10903519" cy="1141707"/>
          </a:xfrm>
        </p:spPr>
        <p:txBody>
          <a:bodyPr/>
          <a:lstStyle/>
          <a:p>
            <a:r>
              <a:rPr lang="en-US" dirty="0"/>
              <a:t>Economic Impact of Recycling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A8DD4DE7-150C-2198-B502-9EE7761CCAE2}"/>
              </a:ext>
            </a:extLst>
          </p:cNvPr>
          <p:cNvSpPr txBox="1"/>
          <p:nvPr/>
        </p:nvSpPr>
        <p:spPr>
          <a:xfrm>
            <a:off x="232287" y="1460769"/>
            <a:ext cx="5076471" cy="464787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The table shows the </a:t>
            </a: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economic impact of adding 100 new employees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to the material recovery facilities industry. </a:t>
            </a:r>
          </a:p>
          <a:p>
            <a:pPr marR="0" lvl="0" algn="l" defTabSz="914400" rtl="0" eaLnBrk="1" fontAlgn="auto" latinLnBrk="0" hangingPunct="1">
              <a:lnSpc>
                <a:spcPct val="100000"/>
              </a:lnSpc>
              <a:spcBef>
                <a:spcPts val="0"/>
              </a:spcBef>
              <a:spcAft>
                <a:spcPts val="0"/>
              </a:spcAft>
              <a:buClrTx/>
              <a:buSzTx/>
              <a:tabLst/>
              <a:defRPr/>
            </a:pPr>
            <a:endParaRPr lang="en-US" sz="2400" dirty="0">
              <a:solidFill>
                <a:srgbClr val="000000"/>
              </a:solidFill>
              <a:latin typeface="Calibri" panose="020F0502020204030204" pitchFamily="34" charset="0"/>
              <a:ea typeface="Yu Mincho" panose="02020400000000000000" pitchFamily="18" charset="-128"/>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rPr>
              <a:t>There are currently 963 employees in the MRF industry in Washington.</a:t>
            </a:r>
          </a:p>
          <a:p>
            <a:pPr marR="0" lvl="0" algn="l" defTabSz="914400" rtl="0" eaLnBrk="1" fontAlgn="auto" latinLnBrk="0" hangingPunct="1">
              <a:lnSpc>
                <a:spcPct val="100000"/>
              </a:lnSpc>
              <a:spcBef>
                <a:spcPts val="0"/>
              </a:spcBef>
              <a:spcAft>
                <a:spcPts val="0"/>
              </a:spcAft>
              <a:buClrTx/>
              <a:buSzTx/>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Yu Mincho" panose="02020400000000000000" pitchFamily="18" charset="-128"/>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b="1" i="1"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mbria Math" panose="02040503050406030204" pitchFamily="18" charset="0"/>
              </a:rPr>
              <a:t>Direct – </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mbria Math" panose="02040503050406030204" pitchFamily="18" charset="0"/>
              </a:rPr>
              <a:t>Initial change in demand (spending and jobs supported)</a:t>
            </a:r>
            <a:endParaRPr kumimoji="0" lang="en-US"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b="1" i="1"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mbria Math" panose="02040503050406030204" pitchFamily="18" charset="0"/>
              </a:rPr>
              <a:t>Indirect – </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mbria Math" panose="02040503050406030204" pitchFamily="18" charset="0"/>
              </a:rPr>
              <a:t>Changes in spending throughout the supply chain due to a change in demand</a:t>
            </a:r>
            <a:endParaRPr kumimoji="0" lang="en-US" b="0" i="0" u="none" strike="noStrike" kern="1200" cap="none" spc="0" normalizeH="0" baseline="0" noProof="0" dirty="0">
              <a:ln>
                <a:noFill/>
              </a:ln>
              <a:solidFill>
                <a:srgbClr val="333333"/>
              </a:solidFill>
              <a:effectLst/>
              <a:uLnTx/>
              <a:uFillTx/>
              <a:latin typeface="Calibri" panose="020F0502020204030204" pitchFamily="34" charset="0"/>
              <a:ea typeface="Cambria Math" panose="02040503050406030204" pitchFamily="18" charset="0"/>
              <a:cs typeface="Arial" panose="020B0604020202020204" pitchFamily="34" charset="0"/>
            </a:endParaRPr>
          </a:p>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US" b="1" i="1"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mbria Math" panose="02040503050406030204" pitchFamily="18" charset="0"/>
              </a:rPr>
              <a:t>Induced – </a:t>
            </a:r>
            <a:r>
              <a:rPr kumimoji="0" lang="en-US" b="0" i="0" u="none" strike="noStrike" kern="1200" cap="none" spc="0" normalizeH="0" baseline="0" noProof="0" dirty="0">
                <a:ln>
                  <a:noFill/>
                </a:ln>
                <a:solidFill>
                  <a:srgbClr val="000000"/>
                </a:solidFill>
                <a:effectLst/>
                <a:uLnTx/>
                <a:uFillTx/>
                <a:latin typeface="Calibri" panose="020F0502020204030204" pitchFamily="34" charset="0"/>
                <a:ea typeface="Cambria Math" panose="02040503050406030204" pitchFamily="18" charset="0"/>
                <a:cs typeface="Cambria Math" panose="02040503050406030204" pitchFamily="18" charset="0"/>
              </a:rPr>
              <a:t>Changes in spending that result when households see a change in their income</a:t>
            </a:r>
            <a:endParaRPr kumimoji="0" lang="en-US"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9" name="Picture 8" descr="Four column grid displaying economic impact, direct, indirect, induced, and total. It is a snip taken from the WWU report part 2 table 12. ">
            <a:extLst>
              <a:ext uri="{FF2B5EF4-FFF2-40B4-BE49-F238E27FC236}">
                <a16:creationId xmlns:a16="http://schemas.microsoft.com/office/drawing/2014/main" id="{F90D7540-F8BE-7986-D6B0-4343587F3361}"/>
              </a:ext>
            </a:extLst>
          </p:cNvPr>
          <p:cNvPicPr>
            <a:picLocks noChangeAspect="1"/>
          </p:cNvPicPr>
          <p:nvPr/>
        </p:nvPicPr>
        <p:blipFill>
          <a:blip r:embed="rId2"/>
          <a:stretch>
            <a:fillRect/>
          </a:stretch>
        </p:blipFill>
        <p:spPr>
          <a:xfrm>
            <a:off x="5308758" y="1605383"/>
            <a:ext cx="6883242" cy="4133930"/>
          </a:xfrm>
          <a:prstGeom prst="rect">
            <a:avLst/>
          </a:prstGeom>
        </p:spPr>
      </p:pic>
    </p:spTree>
    <p:extLst>
      <p:ext uri="{BB962C8B-B14F-4D97-AF65-F5344CB8AC3E}">
        <p14:creationId xmlns:p14="http://schemas.microsoft.com/office/powerpoint/2010/main" val="2108554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922" y="976042"/>
            <a:ext cx="5495971" cy="1184531"/>
          </a:xfrm>
        </p:spPr>
        <p:txBody>
          <a:bodyPr>
            <a:normAutofit fontScale="90000"/>
          </a:bodyPr>
          <a:lstStyle/>
          <a:p>
            <a:r>
              <a:rPr lang="en-US" dirty="0"/>
              <a:t>Equity Analysis of Recycling</a:t>
            </a:r>
            <a:br>
              <a:rPr lang="en-US" dirty="0"/>
            </a:br>
            <a:endParaRPr lang="en-US" dirty="0"/>
          </a:p>
        </p:txBody>
      </p:sp>
      <p:pic>
        <p:nvPicPr>
          <p:cNvPr id="6" name="Content Placeholder 5" descr="An image snip taken from the WWU report part 3 figure 11. Center is a map of WA state, with 7 pop-outs of cities with larger population density showing the amount of people living in poverty with bubble size and color.  ">
            <a:extLst>
              <a:ext uri="{FF2B5EF4-FFF2-40B4-BE49-F238E27FC236}">
                <a16:creationId xmlns:a16="http://schemas.microsoft.com/office/drawing/2014/main" id="{A2887A19-F705-EB67-6206-D3A86A71ECC0}"/>
              </a:ext>
            </a:extLst>
          </p:cNvPr>
          <p:cNvPicPr>
            <a:picLocks noGrp="1" noChangeAspect="1"/>
          </p:cNvPicPr>
          <p:nvPr>
            <p:ph idx="1"/>
          </p:nvPr>
        </p:nvPicPr>
        <p:blipFill>
          <a:blip r:embed="rId2"/>
          <a:stretch>
            <a:fillRect/>
          </a:stretch>
        </p:blipFill>
        <p:spPr>
          <a:xfrm>
            <a:off x="5646761" y="306109"/>
            <a:ext cx="5495971" cy="6551891"/>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11" name="TextBox 10">
            <a:extLst>
              <a:ext uri="{FF2B5EF4-FFF2-40B4-BE49-F238E27FC236}">
                <a16:creationId xmlns:a16="http://schemas.microsoft.com/office/drawing/2014/main" id="{1E8BD3D6-9CF7-8570-9A88-D01BEB6773F0}"/>
              </a:ext>
            </a:extLst>
          </p:cNvPr>
          <p:cNvSpPr txBox="1"/>
          <p:nvPr/>
        </p:nvSpPr>
        <p:spPr>
          <a:xfrm>
            <a:off x="117922" y="1568307"/>
            <a:ext cx="5528839" cy="4847481"/>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This first dataset </a:t>
            </a:r>
            <a:r>
              <a:rPr kumimoji="0" lang="en-US" sz="1400" b="0" i="1"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(Figure 10)</a:t>
            </a:r>
            <a:r>
              <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is from the American Community Survey (ACS) 2015-2019, using census tracts from before the 2020 redistricting. While the second </a:t>
            </a:r>
            <a:r>
              <a:rPr kumimoji="0" lang="en-US" sz="1400" b="0" i="1"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(Figure 11)</a:t>
            </a:r>
            <a:r>
              <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is from the ACS 2017-2021, using census tracts post 2020 redistricting. Determining exact changes between these datasets is difficult due to the change in census tracts, maps of both sets are provided to help illustrate these changes. Highlighted areas on the maps are within a 2-mile radius of facilities that take part in recycling activities. </a:t>
            </a:r>
            <a:endPar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While this should not be expected to reliably express the relationship between recycling industry workers and poverty, it aims to reveal any notable relationship between recycling activity and the potential impact on the surrounding economic conditions. Namely asking; do recycling activities and facilities primarily occur within lower income areas? Do they occur mainly within densely populated areas? Are there any potential opportunities that could be provided to these communities that live in such proximity?</a:t>
            </a:r>
            <a:endPar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rPr>
              <a:t>Bureau, US Census. “American Community Survey 2019 &amp; 2021”. </a:t>
            </a:r>
            <a:r>
              <a:rPr kumimoji="0" lang="en-US" sz="1400" b="0" i="1"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rPr>
              <a:t>Census.gov</a:t>
            </a:r>
            <a:r>
              <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rPr>
              <a:t>. 2019, 2021.</a:t>
            </a:r>
          </a:p>
          <a:p>
            <a:pPr marL="45720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Arial" panose="020B0604020202020204" pitchFamily="34" charset="0"/>
                <a:hlinkClick r:id="rId3"/>
              </a:rPr>
              <a:t>https://data.census.gov/table?q=washington+census+tracts+poverty&amp;g=0400000US53$1400000&amp;tid=ACSST1Y2021.S1701</a:t>
            </a:r>
            <a:endParaRPr kumimoji="0" lang="en-US" sz="1400" b="0"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497112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sp>
        <p:nvSpPr>
          <p:cNvPr id="12" name="Title 1">
            <a:extLst>
              <a:ext uri="{FF2B5EF4-FFF2-40B4-BE49-F238E27FC236}">
                <a16:creationId xmlns:a16="http://schemas.microsoft.com/office/drawing/2014/main" id="{E037498E-CC1C-C970-6CA6-F7E0F2EFEB11}"/>
              </a:ext>
            </a:extLst>
          </p:cNvPr>
          <p:cNvSpPr txBox="1">
            <a:spLocks/>
          </p:cNvSpPr>
          <p:nvPr/>
        </p:nvSpPr>
        <p:spPr>
          <a:xfrm>
            <a:off x="615576" y="381000"/>
            <a:ext cx="10903519" cy="114170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US" dirty="0"/>
              <a:t>WWU Economic Study - links</a:t>
            </a:r>
          </a:p>
        </p:txBody>
      </p:sp>
      <p:graphicFrame>
        <p:nvGraphicFramePr>
          <p:cNvPr id="6" name="Diagram 5">
            <a:extLst>
              <a:ext uri="{FF2B5EF4-FFF2-40B4-BE49-F238E27FC236}">
                <a16:creationId xmlns:a16="http://schemas.microsoft.com/office/drawing/2014/main" id="{93C09CDA-6C81-7EFA-9D28-B0C5C132A4E5}"/>
              </a:ext>
            </a:extLst>
          </p:cNvPr>
          <p:cNvGraphicFramePr/>
          <p:nvPr>
            <p:extLst>
              <p:ext uri="{D42A27DB-BD31-4B8C-83A1-F6EECF244321}">
                <p14:modId xmlns:p14="http://schemas.microsoft.com/office/powerpoint/2010/main" val="3707995744"/>
              </p:ext>
            </p:extLst>
          </p:nvPr>
        </p:nvGraphicFramePr>
        <p:xfrm>
          <a:off x="615576" y="1875132"/>
          <a:ext cx="10585824" cy="4982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038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94246"/>
            <a:ext cx="12192000" cy="1141707"/>
          </a:xfrm>
        </p:spPr>
        <p:txBody>
          <a:bodyPr>
            <a:normAutofit fontScale="90000"/>
          </a:bodyPr>
          <a:lstStyle/>
          <a:p>
            <a:r>
              <a:rPr lang="en-US" dirty="0"/>
              <a:t>University of Washington Evans School of Public Policy &amp; Governance</a:t>
            </a:r>
          </a:p>
        </p:txBody>
      </p:sp>
      <p:sp>
        <p:nvSpPr>
          <p:cNvPr id="3" name="Content Placeholder 2"/>
          <p:cNvSpPr>
            <a:spLocks noGrp="1"/>
          </p:cNvSpPr>
          <p:nvPr>
            <p:ph idx="1"/>
          </p:nvPr>
        </p:nvSpPr>
        <p:spPr>
          <a:xfrm>
            <a:off x="5658387" y="3180250"/>
            <a:ext cx="6139913" cy="3056426"/>
          </a:xfrm>
        </p:spPr>
        <p:txBody>
          <a:bodyPr>
            <a:normAutofit/>
          </a:bodyPr>
          <a:lstStyle/>
          <a:p>
            <a:pPr marL="0" indent="0">
              <a:spcBef>
                <a:spcPts val="0"/>
              </a:spcBef>
              <a:buNone/>
            </a:pPr>
            <a:endParaRPr lang="en-US" sz="1800" b="1" dirty="0">
              <a:effectLst/>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buNone/>
            </a:pPr>
            <a:r>
              <a:rPr lang="en-US" sz="1800" b="1" dirty="0">
                <a:effectLst/>
                <a:latin typeface="Calibri" panose="020F0502020204030204" pitchFamily="34" charset="0"/>
                <a:ea typeface="Times New Roman" panose="02020603050405020304" pitchFamily="18" charset="0"/>
                <a:cs typeface="Calibri" panose="020F0502020204030204" pitchFamily="34" charset="0"/>
              </a:rPr>
              <a:t>Deliverables</a:t>
            </a: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spcBef>
                <a:spcPts val="0"/>
              </a:spcBef>
              <a:buFont typeface="Symbol" panose="05050102010706020507" pitchFamily="18" charset="2"/>
              <a:buChar char=""/>
            </a:pPr>
            <a:r>
              <a:rPr lang="en-US" sz="2100" dirty="0">
                <a:solidFill>
                  <a:srgbClr val="000000"/>
                </a:solidFill>
                <a:latin typeface="Calibri" panose="020F0502020204030204" pitchFamily="34" charset="0"/>
                <a:cs typeface="Calibri" panose="020F0502020204030204" pitchFamily="34" charset="0"/>
              </a:rPr>
              <a:t>A final written report including the information set forth in the project description-publication in process, </a:t>
            </a:r>
            <a:r>
              <a:rPr lang="en-US" sz="2100" dirty="0">
                <a:solidFill>
                  <a:srgbClr val="000000"/>
                </a:solidFill>
                <a:highlight>
                  <a:srgbClr val="FFFF00"/>
                </a:highlight>
                <a:latin typeface="Calibri" panose="020F0502020204030204" pitchFamily="34" charset="0"/>
                <a:cs typeface="Calibri" panose="020F0502020204030204" pitchFamily="34" charset="0"/>
              </a:rPr>
              <a:t>will share when it is available.</a:t>
            </a:r>
          </a:p>
          <a:p>
            <a:pPr marL="0" indent="0">
              <a:spcBef>
                <a:spcPts val="0"/>
              </a:spcBef>
              <a:buNone/>
            </a:pPr>
            <a:endParaRPr lang="en-US" sz="2100" dirty="0">
              <a:solidFill>
                <a:srgbClr val="000000"/>
              </a:solidFill>
              <a:latin typeface="Calibri" panose="020F0502020204030204" pitchFamily="34" charset="0"/>
              <a:cs typeface="Calibri" panose="020F0502020204030204" pitchFamily="34" charset="0"/>
            </a:endParaRPr>
          </a:p>
          <a:p>
            <a:pPr marL="342900" indent="-342900">
              <a:spcBef>
                <a:spcPts val="0"/>
              </a:spcBef>
              <a:buFont typeface="Symbol" panose="05050102010706020507" pitchFamily="18" charset="2"/>
              <a:buChar char=""/>
            </a:pPr>
            <a:r>
              <a:rPr lang="en-US" sz="2100" dirty="0">
                <a:solidFill>
                  <a:srgbClr val="000000"/>
                </a:solidFill>
                <a:latin typeface="Calibri" panose="020F0502020204030204" pitchFamily="34" charset="0"/>
                <a:cs typeface="Calibri" panose="020F0502020204030204" pitchFamily="34" charset="0"/>
              </a:rPr>
              <a:t>A virtual presentation to was completed on June 2, 2023 a recording of the </a:t>
            </a:r>
            <a:r>
              <a:rPr lang="en-US" sz="2100" dirty="0">
                <a:solidFill>
                  <a:srgbClr val="000000"/>
                </a:solidFill>
                <a:latin typeface="Calibri" panose="020F0502020204030204" pitchFamily="34" charset="0"/>
                <a:cs typeface="Calibri" panose="020F0502020204030204" pitchFamily="34" charset="0"/>
                <a:hlinkClick r:id="rId3"/>
              </a:rPr>
              <a:t>Zoom presentation is on our EZ Advisory Board webpage</a:t>
            </a:r>
            <a:r>
              <a:rPr lang="en-US" sz="2100" dirty="0">
                <a:solidFill>
                  <a:srgbClr val="000000"/>
                </a:solidFill>
                <a:latin typeface="Calibri" panose="020F0502020204030204" pitchFamily="34" charset="0"/>
                <a:cs typeface="Calibri" panose="020F0502020204030204" pitchFamily="34" charset="0"/>
              </a:rPr>
              <a:t>.</a:t>
            </a:r>
          </a:p>
          <a:p>
            <a:pPr marL="342900" marR="0" lvl="0" indent="-342900">
              <a:spcBef>
                <a:spcPts val="0"/>
              </a:spcBef>
              <a:spcAft>
                <a:spcPts val="0"/>
              </a:spcAft>
              <a:buFont typeface="Symbol" panose="05050102010706020507" pitchFamily="18" charset="2"/>
              <a:buChar char=""/>
            </a:pPr>
            <a:endParaRPr lang="en-US" sz="1800"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8" name="Picture 7" descr="A screenshot of Evans Team giving Zoom presentation. ">
            <a:extLst>
              <a:ext uri="{FF2B5EF4-FFF2-40B4-BE49-F238E27FC236}">
                <a16:creationId xmlns:a16="http://schemas.microsoft.com/office/drawing/2014/main" id="{53F9F3D0-7F57-4243-DB61-58D3AF83E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11" y="3223724"/>
            <a:ext cx="5433646" cy="3056426"/>
          </a:xfrm>
          <a:prstGeom prst="rect">
            <a:avLst/>
          </a:prstGeom>
        </p:spPr>
      </p:pic>
      <p:sp>
        <p:nvSpPr>
          <p:cNvPr id="5" name="Title 1">
            <a:extLst>
              <a:ext uri="{FF2B5EF4-FFF2-40B4-BE49-F238E27FC236}">
                <a16:creationId xmlns:a16="http://schemas.microsoft.com/office/drawing/2014/main" id="{72B0A54E-7592-B4E6-D027-5F0E69F81029}"/>
              </a:ext>
            </a:extLst>
          </p:cNvPr>
          <p:cNvSpPr txBox="1">
            <a:spLocks/>
          </p:cNvSpPr>
          <p:nvPr/>
        </p:nvSpPr>
        <p:spPr>
          <a:xfrm>
            <a:off x="615577" y="1187450"/>
            <a:ext cx="10399754" cy="22415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7000"/>
              </a:lnSpc>
              <a:spcBef>
                <a:spcPts val="1200"/>
              </a:spcBef>
            </a:pPr>
            <a:r>
              <a:rPr lang="en-US" sz="2400" b="1" dirty="0">
                <a:latin typeface="Calibri" panose="020F0502020204030204" pitchFamily="34" charset="0"/>
                <a:ea typeface="Calibri" panose="020F0502020204030204" pitchFamily="34" charset="0"/>
                <a:cs typeface="Arial" panose="020B0604020202020204" pitchFamily="34" charset="0"/>
              </a:rPr>
              <a:t>Scope: </a:t>
            </a:r>
            <a:r>
              <a:rPr lang="en-US" sz="2400" dirty="0">
                <a:latin typeface="Calibri" panose="020F0502020204030204" pitchFamily="34" charset="0"/>
                <a:ea typeface="Calibri" panose="020F0502020204030204" pitchFamily="34" charset="0"/>
                <a:cs typeface="Arial" panose="020B0604020202020204" pitchFamily="34" charset="0"/>
              </a:rPr>
              <a:t>Help the Recycling Development Center </a:t>
            </a:r>
            <a:r>
              <a:rPr lang="en-US" sz="2400" dirty="0">
                <a:effectLst/>
                <a:latin typeface="Calibri" panose="020F0502020204030204" pitchFamily="34" charset="0"/>
                <a:ea typeface="Times New Roman" panose="02020603050405020304" pitchFamily="18" charset="0"/>
                <a:cs typeface="Calibri" panose="020F0502020204030204" pitchFamily="34" charset="0"/>
              </a:rPr>
              <a:t>shape an approach to using quantitative and qualitative data and metrics to inform the Center’s contributions to recycling market development. </a:t>
            </a:r>
            <a:endParaRPr lang="en-US" sz="2000" dirty="0">
              <a:effectLst/>
              <a:latin typeface="Calibri" panose="020F0502020204030204" pitchFamily="34" charset="0"/>
              <a:ea typeface="Times New Roman" panose="02020603050405020304" pitchFamily="18" charset="0"/>
              <a:cs typeface="Calibri" panose="020F0502020204030204" pitchFamily="34" charset="0"/>
            </a:endParaRPr>
          </a:p>
          <a:p>
            <a:pPr>
              <a:lnSpc>
                <a:spcPct val="107000"/>
              </a:lnSpc>
              <a:spcBef>
                <a:spcPts val="1200"/>
              </a:spcBef>
            </a:pPr>
            <a:endParaRPr lang="en-US" sz="2400" dirty="0"/>
          </a:p>
        </p:txBody>
      </p:sp>
    </p:spTree>
    <p:extLst>
      <p:ext uri="{BB962C8B-B14F-4D97-AF65-F5344CB8AC3E}">
        <p14:creationId xmlns:p14="http://schemas.microsoft.com/office/powerpoint/2010/main" val="2804703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FE11-1D1A-8A39-8FBE-142821FDF0CA}"/>
              </a:ext>
            </a:extLst>
          </p:cNvPr>
          <p:cNvSpPr>
            <a:spLocks noGrp="1"/>
          </p:cNvSpPr>
          <p:nvPr>
            <p:ph type="title"/>
          </p:nvPr>
        </p:nvSpPr>
        <p:spPr/>
        <p:txBody>
          <a:bodyPr/>
          <a:lstStyle/>
          <a:p>
            <a:r>
              <a:rPr lang="en-US" dirty="0"/>
              <a:t>Matrix Subcommittee </a:t>
            </a:r>
          </a:p>
        </p:txBody>
      </p:sp>
      <p:sp>
        <p:nvSpPr>
          <p:cNvPr id="3" name="Content Placeholder 2">
            <a:extLst>
              <a:ext uri="{FF2B5EF4-FFF2-40B4-BE49-F238E27FC236}">
                <a16:creationId xmlns:a16="http://schemas.microsoft.com/office/drawing/2014/main" id="{1BF79508-72FB-C29B-8E44-51F84F5E5D20}"/>
              </a:ext>
            </a:extLst>
          </p:cNvPr>
          <p:cNvSpPr>
            <a:spLocks noGrp="1"/>
          </p:cNvSpPr>
          <p:nvPr>
            <p:ph idx="1"/>
          </p:nvPr>
        </p:nvSpPr>
        <p:spPr>
          <a:xfrm>
            <a:off x="259178" y="1535954"/>
            <a:ext cx="11673644" cy="1540294"/>
          </a:xfrm>
        </p:spPr>
        <p:txBody>
          <a:bodyPr>
            <a:normAutofit/>
          </a:bodyPr>
          <a:lstStyle/>
          <a:p>
            <a:r>
              <a:rPr lang="en-US" dirty="0"/>
              <a:t>We will </a:t>
            </a:r>
            <a:r>
              <a:rPr lang="en-US" sz="2800" baseline="0" dirty="0"/>
              <a:t>use the UW Evans recommendations and the NextCycle gap analysis data to inform the next iteration of the prioritization tool. The subcommittee will reconvene </a:t>
            </a:r>
            <a:r>
              <a:rPr lang="en-US" dirty="0"/>
              <a:t>later this summer to discuss.</a:t>
            </a:r>
            <a:endParaRPr lang="en-US" sz="2800" baseline="0" dirty="0"/>
          </a:p>
        </p:txBody>
      </p:sp>
      <p:sp>
        <p:nvSpPr>
          <p:cNvPr id="4" name="Slide Number Placeholder 3">
            <a:extLst>
              <a:ext uri="{FF2B5EF4-FFF2-40B4-BE49-F238E27FC236}">
                <a16:creationId xmlns:a16="http://schemas.microsoft.com/office/drawing/2014/main" id="{4602B428-94AC-0316-AB13-6D68FBB8FFDE}"/>
              </a:ext>
            </a:extLst>
          </p:cNvPr>
          <p:cNvSpPr>
            <a:spLocks noGrp="1"/>
          </p:cNvSpPr>
          <p:nvPr>
            <p:ph type="sldNum" sz="quarter" idx="12"/>
          </p:nvPr>
        </p:nvSpPr>
        <p:spPr/>
        <p:txBody>
          <a:bodyPr/>
          <a:lstStyle/>
          <a:p>
            <a:fld id="{BF275850-B71D-490D-965C-ED6AE5531855}" type="slidenum">
              <a:rPr lang="en-US" smtClean="0"/>
              <a:t>19</a:t>
            </a:fld>
            <a:endParaRPr lang="en-US"/>
          </a:p>
        </p:txBody>
      </p:sp>
      <p:pic>
        <p:nvPicPr>
          <p:cNvPr id="6" name="Picture 5" descr="Image of the draft prioritization tool - showing scoring criteria versus project ideas - with draft scores for illustration only">
            <a:extLst>
              <a:ext uri="{FF2B5EF4-FFF2-40B4-BE49-F238E27FC236}">
                <a16:creationId xmlns:a16="http://schemas.microsoft.com/office/drawing/2014/main" id="{868C2A51-C498-9F26-5BEC-6629DC0FEA35}"/>
              </a:ext>
            </a:extLst>
          </p:cNvPr>
          <p:cNvPicPr>
            <a:picLocks noChangeAspect="1"/>
          </p:cNvPicPr>
          <p:nvPr/>
        </p:nvPicPr>
        <p:blipFill>
          <a:blip r:embed="rId2"/>
          <a:stretch>
            <a:fillRect/>
          </a:stretch>
        </p:blipFill>
        <p:spPr>
          <a:xfrm>
            <a:off x="1051406" y="3201639"/>
            <a:ext cx="10089187" cy="3519837"/>
          </a:xfrm>
          <a:prstGeom prst="rect">
            <a:avLst/>
          </a:prstGeom>
        </p:spPr>
      </p:pic>
    </p:spTree>
    <p:extLst>
      <p:ext uri="{BB962C8B-B14F-4D97-AF65-F5344CB8AC3E}">
        <p14:creationId xmlns:p14="http://schemas.microsoft.com/office/powerpoint/2010/main" val="41209203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 River Gorge in Kent Washington">
            <a:extLst>
              <a:ext uri="{FF2B5EF4-FFF2-40B4-BE49-F238E27FC236}">
                <a16:creationId xmlns:a16="http://schemas.microsoft.com/office/drawing/2014/main" id="{EF2746AD-11AC-1A46-CE84-932BFF3FCC58}"/>
              </a:ext>
            </a:extLst>
          </p:cNvPr>
          <p:cNvPicPr>
            <a:picLocks noChangeAspect="1"/>
          </p:cNvPicPr>
          <p:nvPr/>
        </p:nvPicPr>
        <p:blipFill>
          <a:blip r:embed="rId2"/>
          <a:stretch>
            <a:fillRect/>
          </a:stretch>
        </p:blipFill>
        <p:spPr>
          <a:xfrm>
            <a:off x="0" y="-1281"/>
            <a:ext cx="3053443" cy="6858000"/>
          </a:xfrm>
          <a:prstGeom prst="rect">
            <a:avLst/>
          </a:prstGeom>
        </p:spPr>
      </p:pic>
      <p:sp>
        <p:nvSpPr>
          <p:cNvPr id="20" name="Title 1">
            <a:extLst>
              <a:ext uri="{FF2B5EF4-FFF2-40B4-BE49-F238E27FC236}">
                <a16:creationId xmlns:a16="http://schemas.microsoft.com/office/drawing/2014/main" id="{A0383D46-F7BB-0E92-7D06-C333F3099506}"/>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476701" y="1423452"/>
            <a:ext cx="7593081" cy="461665"/>
          </a:xfrm>
          <a:prstGeom prst="rect">
            <a:avLst/>
          </a:prstGeom>
          <a:solidFill>
            <a:schemeClr val="bg1">
              <a:lumMod val="85000"/>
            </a:schemeClr>
          </a:solidFill>
        </p:spPr>
        <p:txBody>
          <a:bodyPr wrap="square" rtlCol="0" anchor="ctr">
            <a:spAutoFit/>
          </a:bodyPr>
          <a:lstStyle/>
          <a:p>
            <a:r>
              <a:rPr lang="en-US" sz="2400" dirty="0"/>
              <a:t>9:00 am	Welcome</a:t>
            </a:r>
          </a:p>
        </p:txBody>
      </p:sp>
      <p:sp>
        <p:nvSpPr>
          <p:cNvPr id="11" name="TextBox 10"/>
          <p:cNvSpPr txBox="1"/>
          <p:nvPr/>
        </p:nvSpPr>
        <p:spPr>
          <a:xfrm>
            <a:off x="3476700" y="2128811"/>
            <a:ext cx="7153200" cy="461665"/>
          </a:xfrm>
          <a:prstGeom prst="rect">
            <a:avLst/>
          </a:prstGeom>
          <a:solidFill>
            <a:schemeClr val="bg1"/>
          </a:solidFill>
        </p:spPr>
        <p:txBody>
          <a:bodyPr wrap="square" rtlCol="0" anchor="ctr">
            <a:spAutoFit/>
          </a:bodyPr>
          <a:lstStyle/>
          <a:p>
            <a:r>
              <a:rPr lang="en-US" sz="2400" dirty="0"/>
              <a:t>9:10 am	Board and Agency Updates</a:t>
            </a:r>
          </a:p>
        </p:txBody>
      </p:sp>
      <p:sp>
        <p:nvSpPr>
          <p:cNvPr id="14" name="TextBox 13">
            <a:extLst>
              <a:ext uri="{FF2B5EF4-FFF2-40B4-BE49-F238E27FC236}">
                <a16:creationId xmlns:a16="http://schemas.microsoft.com/office/drawing/2014/main" id="{190757D4-4ECC-548A-FFA5-CF42625A826B}"/>
              </a:ext>
            </a:extLst>
          </p:cNvPr>
          <p:cNvSpPr txBox="1"/>
          <p:nvPr/>
        </p:nvSpPr>
        <p:spPr>
          <a:xfrm>
            <a:off x="3471473" y="2892926"/>
            <a:ext cx="7593081" cy="461665"/>
          </a:xfrm>
          <a:prstGeom prst="rect">
            <a:avLst/>
          </a:prstGeom>
          <a:noFill/>
        </p:spPr>
        <p:txBody>
          <a:bodyPr wrap="square" rtlCol="0" anchor="ctr">
            <a:spAutoFit/>
          </a:bodyPr>
          <a:lstStyle/>
          <a:p>
            <a:r>
              <a:rPr lang="en-US" sz="2400" dirty="0"/>
              <a:t>10:00 am 	Dan Weston-Recycle Right Campaign</a:t>
            </a:r>
          </a:p>
        </p:txBody>
      </p:sp>
      <p:sp>
        <p:nvSpPr>
          <p:cNvPr id="5" name="TextBox 4">
            <a:extLst>
              <a:ext uri="{FF2B5EF4-FFF2-40B4-BE49-F238E27FC236}">
                <a16:creationId xmlns:a16="http://schemas.microsoft.com/office/drawing/2014/main" id="{62C76617-23BA-F7A2-98FD-25CC7346494E}"/>
              </a:ext>
            </a:extLst>
          </p:cNvPr>
          <p:cNvSpPr txBox="1"/>
          <p:nvPr/>
        </p:nvSpPr>
        <p:spPr>
          <a:xfrm>
            <a:off x="3471473" y="3650915"/>
            <a:ext cx="6226099" cy="461665"/>
          </a:xfrm>
          <a:prstGeom prst="rect">
            <a:avLst/>
          </a:prstGeom>
          <a:noFill/>
        </p:spPr>
        <p:txBody>
          <a:bodyPr wrap="square" rtlCol="0" anchor="ctr">
            <a:spAutoFit/>
          </a:bodyPr>
          <a:lstStyle/>
          <a:p>
            <a:r>
              <a:rPr lang="en-US" sz="2400" dirty="0"/>
              <a:t>10:15 am 	Break</a:t>
            </a:r>
          </a:p>
        </p:txBody>
      </p:sp>
      <p:sp>
        <p:nvSpPr>
          <p:cNvPr id="6" name="TextBox 5">
            <a:extLst>
              <a:ext uri="{FF2B5EF4-FFF2-40B4-BE49-F238E27FC236}">
                <a16:creationId xmlns:a16="http://schemas.microsoft.com/office/drawing/2014/main" id="{AA5701D7-10C2-4A49-2689-F53473A16CC4}"/>
              </a:ext>
            </a:extLst>
          </p:cNvPr>
          <p:cNvSpPr txBox="1"/>
          <p:nvPr/>
        </p:nvSpPr>
        <p:spPr>
          <a:xfrm>
            <a:off x="3462019" y="4361010"/>
            <a:ext cx="7112000" cy="461665"/>
          </a:xfrm>
          <a:prstGeom prst="rect">
            <a:avLst/>
          </a:prstGeom>
          <a:noFill/>
        </p:spPr>
        <p:txBody>
          <a:bodyPr wrap="square" rtlCol="0" anchor="t">
            <a:spAutoFit/>
          </a:bodyPr>
          <a:lstStyle/>
          <a:p>
            <a:r>
              <a:rPr lang="en-US" sz="2400" dirty="0"/>
              <a:t>10:30 am 	Presentations</a:t>
            </a:r>
          </a:p>
        </p:txBody>
      </p:sp>
      <p:sp>
        <p:nvSpPr>
          <p:cNvPr id="12" name="TextBox 11">
            <a:extLst>
              <a:ext uri="{FF2B5EF4-FFF2-40B4-BE49-F238E27FC236}">
                <a16:creationId xmlns:a16="http://schemas.microsoft.com/office/drawing/2014/main" id="{36632D7A-58F3-8FAF-1E16-DF90A1DCEB3A}"/>
              </a:ext>
            </a:extLst>
          </p:cNvPr>
          <p:cNvSpPr txBox="1"/>
          <p:nvPr/>
        </p:nvSpPr>
        <p:spPr>
          <a:xfrm>
            <a:off x="3471473" y="5071105"/>
            <a:ext cx="6226099" cy="461665"/>
          </a:xfrm>
          <a:prstGeom prst="rect">
            <a:avLst/>
          </a:prstGeom>
          <a:noFill/>
        </p:spPr>
        <p:txBody>
          <a:bodyPr wrap="square" rtlCol="0" anchor="ctr">
            <a:spAutoFit/>
          </a:bodyPr>
          <a:lstStyle/>
          <a:p>
            <a:r>
              <a:rPr lang="en-US" sz="2400" dirty="0"/>
              <a:t>11:45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a:t>
            </a:fld>
            <a:endParaRPr lang="en-US" dirty="0"/>
          </a:p>
        </p:txBody>
      </p:sp>
      <p:pic>
        <p:nvPicPr>
          <p:cNvPr id="19" name="Picture 18">
            <a:extLst>
              <a:ext uri="{FF2B5EF4-FFF2-40B4-BE49-F238E27FC236}">
                <a16:creationId xmlns:a16="http://schemas.microsoft.com/office/drawing/2014/main" id="{C5A0C1C3-5EC6-2470-E891-5342BDF7AF3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3205990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River Gorge in Kent Washington">
            <a:extLst>
              <a:ext uri="{FF2B5EF4-FFF2-40B4-BE49-F238E27FC236}">
                <a16:creationId xmlns:a16="http://schemas.microsoft.com/office/drawing/2014/main" id="{91C5FE19-BCCE-617B-7C55-319290E6D408}"/>
              </a:ext>
            </a:extLst>
          </p:cNvPr>
          <p:cNvPicPr>
            <a:picLocks noChangeAspect="1"/>
          </p:cNvPicPr>
          <p:nvPr/>
        </p:nvPicPr>
        <p:blipFill>
          <a:blip r:embed="rId2"/>
          <a:stretch>
            <a:fillRect/>
          </a:stretch>
        </p:blipFill>
        <p:spPr>
          <a:xfrm>
            <a:off x="0" y="0"/>
            <a:ext cx="3054096" cy="6858000"/>
          </a:xfrm>
          <a:prstGeom prst="rect">
            <a:avLst/>
          </a:prstGeom>
        </p:spPr>
      </p:pic>
      <p:sp>
        <p:nvSpPr>
          <p:cNvPr id="16" name="Title 1">
            <a:extLst>
              <a:ext uri="{FF2B5EF4-FFF2-40B4-BE49-F238E27FC236}">
                <a16:creationId xmlns:a16="http://schemas.microsoft.com/office/drawing/2014/main" id="{5B777610-3964-36B3-BF50-531BAEF45399}"/>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476701" y="1423452"/>
            <a:ext cx="7593081" cy="461665"/>
          </a:xfrm>
          <a:prstGeom prst="rect">
            <a:avLst/>
          </a:prstGeom>
          <a:noFill/>
        </p:spPr>
        <p:txBody>
          <a:bodyPr wrap="square" rtlCol="0" anchor="ctr">
            <a:spAutoFit/>
          </a:bodyPr>
          <a:lstStyle/>
          <a:p>
            <a:r>
              <a:rPr lang="en-US" sz="2400" dirty="0"/>
              <a:t>9:00 am	Welcome</a:t>
            </a:r>
          </a:p>
        </p:txBody>
      </p:sp>
      <p:sp>
        <p:nvSpPr>
          <p:cNvPr id="11" name="TextBox 10"/>
          <p:cNvSpPr txBox="1"/>
          <p:nvPr/>
        </p:nvSpPr>
        <p:spPr>
          <a:xfrm>
            <a:off x="3476700" y="2128811"/>
            <a:ext cx="7153200" cy="461665"/>
          </a:xfrm>
          <a:prstGeom prst="rect">
            <a:avLst/>
          </a:prstGeom>
          <a:solidFill>
            <a:schemeClr val="bg1"/>
          </a:solidFill>
        </p:spPr>
        <p:txBody>
          <a:bodyPr wrap="square" rtlCol="0" anchor="ctr">
            <a:spAutoFit/>
          </a:bodyPr>
          <a:lstStyle/>
          <a:p>
            <a:r>
              <a:rPr lang="en-US" sz="2400" dirty="0"/>
              <a:t>9:10 am	Board and Agency Updates</a:t>
            </a:r>
          </a:p>
        </p:txBody>
      </p:sp>
      <p:sp>
        <p:nvSpPr>
          <p:cNvPr id="13" name="TextBox 12">
            <a:extLst>
              <a:ext uri="{FF2B5EF4-FFF2-40B4-BE49-F238E27FC236}">
                <a16:creationId xmlns:a16="http://schemas.microsoft.com/office/drawing/2014/main" id="{A0BDB450-749A-E539-1600-A5F87F9D7C81}"/>
              </a:ext>
            </a:extLst>
          </p:cNvPr>
          <p:cNvSpPr txBox="1"/>
          <p:nvPr/>
        </p:nvSpPr>
        <p:spPr>
          <a:xfrm>
            <a:off x="3471473" y="2892926"/>
            <a:ext cx="7593081" cy="461665"/>
          </a:xfrm>
          <a:prstGeom prst="rect">
            <a:avLst/>
          </a:prstGeom>
          <a:solidFill>
            <a:schemeClr val="bg1">
              <a:lumMod val="85000"/>
            </a:schemeClr>
          </a:solidFill>
        </p:spPr>
        <p:txBody>
          <a:bodyPr wrap="square" rtlCol="0" anchor="ctr">
            <a:spAutoFit/>
          </a:bodyPr>
          <a:lstStyle/>
          <a:p>
            <a:r>
              <a:rPr lang="en-US" sz="2400" dirty="0"/>
              <a:t>10:00 am 	 Dan Weston-Recycle Right Campaign</a:t>
            </a:r>
          </a:p>
        </p:txBody>
      </p:sp>
      <p:sp>
        <p:nvSpPr>
          <p:cNvPr id="7" name="TextBox 6">
            <a:extLst>
              <a:ext uri="{FF2B5EF4-FFF2-40B4-BE49-F238E27FC236}">
                <a16:creationId xmlns:a16="http://schemas.microsoft.com/office/drawing/2014/main" id="{F7B4CC46-9BEC-86D6-A030-B87422173688}"/>
              </a:ext>
            </a:extLst>
          </p:cNvPr>
          <p:cNvSpPr txBox="1"/>
          <p:nvPr/>
        </p:nvSpPr>
        <p:spPr>
          <a:xfrm>
            <a:off x="3471473" y="3650915"/>
            <a:ext cx="6226099" cy="461665"/>
          </a:xfrm>
          <a:prstGeom prst="rect">
            <a:avLst/>
          </a:prstGeom>
          <a:noFill/>
        </p:spPr>
        <p:txBody>
          <a:bodyPr wrap="square" rtlCol="0" anchor="ctr">
            <a:spAutoFit/>
          </a:bodyPr>
          <a:lstStyle/>
          <a:p>
            <a:r>
              <a:rPr lang="en-US" sz="2400" dirty="0"/>
              <a:t>10:15 am 	Break</a:t>
            </a:r>
          </a:p>
        </p:txBody>
      </p:sp>
      <p:sp>
        <p:nvSpPr>
          <p:cNvPr id="8" name="TextBox 7">
            <a:extLst>
              <a:ext uri="{FF2B5EF4-FFF2-40B4-BE49-F238E27FC236}">
                <a16:creationId xmlns:a16="http://schemas.microsoft.com/office/drawing/2014/main" id="{A9F30735-277B-808A-A456-13A2F10358CC}"/>
              </a:ext>
            </a:extLst>
          </p:cNvPr>
          <p:cNvSpPr txBox="1"/>
          <p:nvPr/>
        </p:nvSpPr>
        <p:spPr>
          <a:xfrm>
            <a:off x="3462019" y="4361010"/>
            <a:ext cx="7112000" cy="461665"/>
          </a:xfrm>
          <a:prstGeom prst="rect">
            <a:avLst/>
          </a:prstGeom>
          <a:noFill/>
        </p:spPr>
        <p:txBody>
          <a:bodyPr wrap="square" rtlCol="0" anchor="t">
            <a:spAutoFit/>
          </a:bodyPr>
          <a:lstStyle/>
          <a:p>
            <a:r>
              <a:rPr lang="en-US" sz="2400" dirty="0"/>
              <a:t>10:30 am 	Presentations</a:t>
            </a:r>
          </a:p>
        </p:txBody>
      </p:sp>
      <p:sp>
        <p:nvSpPr>
          <p:cNvPr id="9" name="TextBox 8">
            <a:extLst>
              <a:ext uri="{FF2B5EF4-FFF2-40B4-BE49-F238E27FC236}">
                <a16:creationId xmlns:a16="http://schemas.microsoft.com/office/drawing/2014/main" id="{7046A78B-0548-5646-4363-A267666D431E}"/>
              </a:ext>
            </a:extLst>
          </p:cNvPr>
          <p:cNvSpPr txBox="1"/>
          <p:nvPr/>
        </p:nvSpPr>
        <p:spPr>
          <a:xfrm>
            <a:off x="3471473" y="5071105"/>
            <a:ext cx="6226099" cy="461665"/>
          </a:xfrm>
          <a:prstGeom prst="rect">
            <a:avLst/>
          </a:prstGeom>
          <a:noFill/>
        </p:spPr>
        <p:txBody>
          <a:bodyPr wrap="square" rtlCol="0" anchor="ctr">
            <a:spAutoFit/>
          </a:bodyPr>
          <a:lstStyle/>
          <a:p>
            <a:r>
              <a:rPr lang="en-US" sz="2400" dirty="0"/>
              <a:t>11:45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20</a:t>
            </a:fld>
            <a:endParaRPr lang="en-US" dirty="0"/>
          </a:p>
        </p:txBody>
      </p:sp>
      <p:pic>
        <p:nvPicPr>
          <p:cNvPr id="4" name="Picture 3">
            <a:extLst>
              <a:ext uri="{FF2B5EF4-FFF2-40B4-BE49-F238E27FC236}">
                <a16:creationId xmlns:a16="http://schemas.microsoft.com/office/drawing/2014/main" id="{4A484C36-8C00-6599-67C1-B82C4EBDC5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1679343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35" y="1689578"/>
            <a:ext cx="7736484" cy="805270"/>
          </a:xfrm>
        </p:spPr>
        <p:txBody>
          <a:bodyPr>
            <a:normAutofit/>
          </a:bodyPr>
          <a:lstStyle/>
          <a:p>
            <a:r>
              <a:rPr lang="en-US" sz="4000" dirty="0"/>
              <a:t>Legislative Update</a:t>
            </a:r>
          </a:p>
        </p:txBody>
      </p:sp>
      <p:sp>
        <p:nvSpPr>
          <p:cNvPr id="4" name="Text Placeholder 3"/>
          <p:cNvSpPr>
            <a:spLocks noGrp="1"/>
          </p:cNvSpPr>
          <p:nvPr>
            <p:ph type="body" sz="quarter" idx="13"/>
          </p:nvPr>
        </p:nvSpPr>
        <p:spPr>
          <a:xfrm>
            <a:off x="573280" y="3429000"/>
            <a:ext cx="6872695" cy="2627554"/>
          </a:xfrm>
        </p:spPr>
        <p:txBody>
          <a:bodyPr>
            <a:normAutofit/>
          </a:bodyPr>
          <a:lstStyle/>
          <a:p>
            <a:r>
              <a:rPr lang="en-US" sz="3300" dirty="0"/>
              <a:t>Dan Weston– Ecology – Solid          Waste Management Program   Statewide Recycling Coordinator</a:t>
            </a:r>
            <a:endParaRPr lang="en-US" sz="2400" dirty="0"/>
          </a:p>
        </p:txBody>
      </p:sp>
      <p:pic>
        <p:nvPicPr>
          <p:cNvPr id="6" name="Picture 5" descr="Washington Recycling Development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8" y="4942734"/>
            <a:ext cx="2200116" cy="2219996"/>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kern="1200">
                <a:latin typeface="Franklin Gothic Book" panose="020B0503020102020204"/>
              </a:rPr>
              <a:pPr/>
              <a:t>21</a:t>
            </a:fld>
            <a:endParaRPr lang="en-US" kern="1200" dirty="0">
              <a:latin typeface="Franklin Gothic Book" panose="020B0503020102020204"/>
            </a:endParaRPr>
          </a:p>
        </p:txBody>
      </p:sp>
      <p:cxnSp>
        <p:nvCxnSpPr>
          <p:cNvPr id="5" name="Straight Connector 4">
            <a:extLst>
              <a:ext uri="{FF2B5EF4-FFF2-40B4-BE49-F238E27FC236}">
                <a16:creationId xmlns:a16="http://schemas.microsoft.com/office/drawing/2014/main" id="{6430D713-AD79-7D7F-E0D5-6E876DA283AD}"/>
              </a:ext>
              <a:ext uri="{C183D7F6-B498-43B3-948B-1728B52AA6E4}">
                <adec:decorative xmlns:adec="http://schemas.microsoft.com/office/drawing/2017/decorative" val="1"/>
              </a:ext>
            </a:extLst>
          </p:cNvPr>
          <p:cNvCxnSpPr>
            <a:cxnSpLocks/>
          </p:cNvCxnSpPr>
          <p:nvPr/>
        </p:nvCxnSpPr>
        <p:spPr>
          <a:xfrm>
            <a:off x="609601" y="2850402"/>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pic>
        <p:nvPicPr>
          <p:cNvPr id="10" name="Picture 9" descr="A picture of generic person image emptying their household recycling bin into the outside bin, showing items loose and falling, not in bags. ">
            <a:extLst>
              <a:ext uri="{FF2B5EF4-FFF2-40B4-BE49-F238E27FC236}">
                <a16:creationId xmlns:a16="http://schemas.microsoft.com/office/drawing/2014/main" id="{1C0C24D2-2BC3-2C06-E358-8313268CB7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7423" y="0"/>
            <a:ext cx="4687472" cy="6858000"/>
          </a:xfrm>
          <a:prstGeom prst="rect">
            <a:avLst/>
          </a:prstGeom>
        </p:spPr>
      </p:pic>
    </p:spTree>
    <p:extLst>
      <p:ext uri="{BB962C8B-B14F-4D97-AF65-F5344CB8AC3E}">
        <p14:creationId xmlns:p14="http://schemas.microsoft.com/office/powerpoint/2010/main" val="1542804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pic>
        <p:nvPicPr>
          <p:cNvPr id="9" name="Picture Placeholder 8" descr="Washington mountain, stream, and flowers. ">
            <a:extLst>
              <a:ext uri="{FF2B5EF4-FFF2-40B4-BE49-F238E27FC236}">
                <a16:creationId xmlns:a16="http://schemas.microsoft.com/office/drawing/2014/main" id="{3305A2FF-CB14-B264-2D28-42F29A85416A}"/>
              </a:ext>
            </a:extLst>
          </p:cNvPr>
          <p:cNvPicPr>
            <a:picLocks noGrp="1" noChangeAspect="1"/>
          </p:cNvPicPr>
          <p:nvPr>
            <p:ph type="pic" sz="quarter" idx="14"/>
          </p:nvPr>
        </p:nvPicPr>
        <p:blipFill>
          <a:blip r:embed="rId2"/>
          <a:srcRect t="10090" b="10090"/>
          <a:stretch>
            <a:fillRect/>
          </a:stretch>
        </p:blipFill>
        <p:spPr>
          <a:xfrm>
            <a:off x="0" y="207963"/>
            <a:ext cx="12192000" cy="6650037"/>
          </a:xfrm>
          <a:prstGeom prst="rect">
            <a:avLst/>
          </a:prstGeom>
        </p:spPr>
      </p:pic>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063" b="4063"/>
          <a:stretch>
            <a:fillRect/>
          </a:stretch>
        </p:blipFill>
        <p:spPr>
          <a:xfrm>
            <a:off x="9150139" y="345203"/>
            <a:ext cx="2908094" cy="914400"/>
          </a:xfrm>
        </p:spPr>
      </p:pic>
      <p:sp>
        <p:nvSpPr>
          <p:cNvPr id="4" name="Title 3"/>
          <p:cNvSpPr>
            <a:spLocks noGrp="1"/>
          </p:cNvSpPr>
          <p:nvPr>
            <p:ph type="title"/>
          </p:nvPr>
        </p:nvSpPr>
        <p:spPr>
          <a:xfrm>
            <a:off x="3491398" y="2821216"/>
            <a:ext cx="5209204" cy="1704602"/>
          </a:xfrm>
        </p:spPr>
        <p:txBody>
          <a:bodyPr/>
          <a:lstStyle/>
          <a:p>
            <a:pPr>
              <a:spcBef>
                <a:spcPts val="0"/>
              </a:spcBef>
            </a:pPr>
            <a:br>
              <a:rPr lang="en-US"/>
            </a:br>
            <a:r>
              <a:rPr lang="en-US"/>
              <a:t>Questions?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2112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156" y="394246"/>
            <a:ext cx="6807689" cy="1141707"/>
          </a:xfrm>
        </p:spPr>
        <p:txBody>
          <a:bodyPr>
            <a:normAutofit fontScale="90000"/>
          </a:bodyPr>
          <a:lstStyle/>
          <a:p>
            <a:pPr algn="ctr"/>
            <a:r>
              <a:rPr lang="en-US" dirty="0"/>
              <a:t>Let’s take a 10 minute break</a:t>
            </a:r>
          </a:p>
        </p:txBody>
      </p:sp>
      <p:pic>
        <p:nvPicPr>
          <p:cNvPr id="3" name="Picture 2" descr="Image of &quot;time for a break&quot;"/>
          <p:cNvPicPr>
            <a:picLocks noChangeAspect="1"/>
          </p:cNvPicPr>
          <p:nvPr/>
        </p:nvPicPr>
        <p:blipFill>
          <a:blip r:embed="rId2"/>
          <a:stretch>
            <a:fillRect/>
          </a:stretch>
        </p:blipFill>
        <p:spPr>
          <a:xfrm>
            <a:off x="2864583" y="1796919"/>
            <a:ext cx="6462833" cy="4298465"/>
          </a:xfrm>
          <a:prstGeom prst="rect">
            <a:avLst/>
          </a:prstGeom>
        </p:spPr>
      </p:pic>
      <p:sp>
        <p:nvSpPr>
          <p:cNvPr id="4" name="Slide Number Placeholder 3"/>
          <p:cNvSpPr>
            <a:spLocks noGrp="1"/>
          </p:cNvSpPr>
          <p:nvPr>
            <p:ph type="sldNum" sz="quarter" idx="12"/>
          </p:nvPr>
        </p:nvSpPr>
        <p:spPr/>
        <p:txBody>
          <a:bodyPr/>
          <a:lstStyle/>
          <a:p>
            <a:fld id="{BF275850-B71D-490D-965C-ED6AE5531855}" type="slidenum">
              <a:rPr lang="en-US" smtClean="0"/>
              <a:t>23</a:t>
            </a:fld>
            <a:endParaRPr lang="en-US"/>
          </a:p>
        </p:txBody>
      </p:sp>
    </p:spTree>
    <p:extLst>
      <p:ext uri="{BB962C8B-B14F-4D97-AF65-F5344CB8AC3E}">
        <p14:creationId xmlns:p14="http://schemas.microsoft.com/office/powerpoint/2010/main" val="3406357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River Gorge in Kent Washington">
            <a:extLst>
              <a:ext uri="{FF2B5EF4-FFF2-40B4-BE49-F238E27FC236}">
                <a16:creationId xmlns:a16="http://schemas.microsoft.com/office/drawing/2014/main" id="{2075FC49-A2FD-7A1D-13EF-D414677628A5}"/>
              </a:ext>
            </a:extLst>
          </p:cNvPr>
          <p:cNvPicPr>
            <a:picLocks noChangeAspect="1"/>
          </p:cNvPicPr>
          <p:nvPr/>
        </p:nvPicPr>
        <p:blipFill>
          <a:blip r:embed="rId2"/>
          <a:stretch>
            <a:fillRect/>
          </a:stretch>
        </p:blipFill>
        <p:spPr>
          <a:xfrm>
            <a:off x="0" y="0"/>
            <a:ext cx="3054096" cy="6858000"/>
          </a:xfrm>
          <a:prstGeom prst="rect">
            <a:avLst/>
          </a:prstGeom>
        </p:spPr>
      </p:pic>
      <p:sp>
        <p:nvSpPr>
          <p:cNvPr id="16" name="Title 1">
            <a:extLst>
              <a:ext uri="{FF2B5EF4-FFF2-40B4-BE49-F238E27FC236}">
                <a16:creationId xmlns:a16="http://schemas.microsoft.com/office/drawing/2014/main" id="{034FC90A-0EFD-FEFA-06BE-8510036F5DBD}"/>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476701" y="1423452"/>
            <a:ext cx="7593081" cy="461665"/>
          </a:xfrm>
          <a:prstGeom prst="rect">
            <a:avLst/>
          </a:prstGeom>
          <a:noFill/>
        </p:spPr>
        <p:txBody>
          <a:bodyPr wrap="square" rtlCol="0" anchor="ctr">
            <a:spAutoFit/>
          </a:bodyPr>
          <a:lstStyle/>
          <a:p>
            <a:r>
              <a:rPr lang="en-US" sz="2400" dirty="0"/>
              <a:t>9:00 am	Welcome &amp; review meeting goals</a:t>
            </a:r>
          </a:p>
        </p:txBody>
      </p:sp>
      <p:sp>
        <p:nvSpPr>
          <p:cNvPr id="11" name="TextBox 10"/>
          <p:cNvSpPr txBox="1"/>
          <p:nvPr/>
        </p:nvSpPr>
        <p:spPr>
          <a:xfrm>
            <a:off x="3476700" y="2128811"/>
            <a:ext cx="7153200" cy="461665"/>
          </a:xfrm>
          <a:prstGeom prst="rect">
            <a:avLst/>
          </a:prstGeom>
          <a:solidFill>
            <a:schemeClr val="bg1"/>
          </a:solidFill>
        </p:spPr>
        <p:txBody>
          <a:bodyPr wrap="square" rtlCol="0" anchor="ctr">
            <a:spAutoFit/>
          </a:bodyPr>
          <a:lstStyle/>
          <a:p>
            <a:r>
              <a:rPr lang="en-US" sz="2400" dirty="0"/>
              <a:t>9:10 am	Board and Agency Updates</a:t>
            </a:r>
          </a:p>
        </p:txBody>
      </p:sp>
      <p:sp>
        <p:nvSpPr>
          <p:cNvPr id="13" name="TextBox 12">
            <a:extLst>
              <a:ext uri="{FF2B5EF4-FFF2-40B4-BE49-F238E27FC236}">
                <a16:creationId xmlns:a16="http://schemas.microsoft.com/office/drawing/2014/main" id="{A0BDB450-749A-E539-1600-A5F87F9D7C81}"/>
              </a:ext>
            </a:extLst>
          </p:cNvPr>
          <p:cNvSpPr txBox="1"/>
          <p:nvPr/>
        </p:nvSpPr>
        <p:spPr>
          <a:xfrm>
            <a:off x="3471473" y="2892926"/>
            <a:ext cx="7593081" cy="461665"/>
          </a:xfrm>
          <a:prstGeom prst="rect">
            <a:avLst/>
          </a:prstGeom>
          <a:noFill/>
        </p:spPr>
        <p:txBody>
          <a:bodyPr wrap="square" rtlCol="0" anchor="ctr">
            <a:spAutoFit/>
          </a:bodyPr>
          <a:lstStyle/>
          <a:p>
            <a:r>
              <a:rPr lang="en-US" sz="2400" dirty="0"/>
              <a:t>10:00 am 	Dan Weston-Recycle Right Campaign</a:t>
            </a:r>
          </a:p>
        </p:txBody>
      </p:sp>
      <p:sp>
        <p:nvSpPr>
          <p:cNvPr id="7" name="TextBox 6">
            <a:extLst>
              <a:ext uri="{FF2B5EF4-FFF2-40B4-BE49-F238E27FC236}">
                <a16:creationId xmlns:a16="http://schemas.microsoft.com/office/drawing/2014/main" id="{F7B4CC46-9BEC-86D6-A030-B87422173688}"/>
              </a:ext>
            </a:extLst>
          </p:cNvPr>
          <p:cNvSpPr txBox="1"/>
          <p:nvPr/>
        </p:nvSpPr>
        <p:spPr>
          <a:xfrm>
            <a:off x="3471473" y="3650915"/>
            <a:ext cx="6226099" cy="461665"/>
          </a:xfrm>
          <a:prstGeom prst="rect">
            <a:avLst/>
          </a:prstGeom>
          <a:noFill/>
        </p:spPr>
        <p:txBody>
          <a:bodyPr wrap="square" rtlCol="0" anchor="ctr">
            <a:spAutoFit/>
          </a:bodyPr>
          <a:lstStyle/>
          <a:p>
            <a:r>
              <a:rPr lang="en-US" sz="2400" dirty="0"/>
              <a:t>10:15		Break</a:t>
            </a:r>
          </a:p>
        </p:txBody>
      </p:sp>
      <p:sp>
        <p:nvSpPr>
          <p:cNvPr id="8" name="TextBox 7">
            <a:extLst>
              <a:ext uri="{FF2B5EF4-FFF2-40B4-BE49-F238E27FC236}">
                <a16:creationId xmlns:a16="http://schemas.microsoft.com/office/drawing/2014/main" id="{A9F30735-277B-808A-A456-13A2F10358CC}"/>
              </a:ext>
            </a:extLst>
          </p:cNvPr>
          <p:cNvSpPr txBox="1"/>
          <p:nvPr/>
        </p:nvSpPr>
        <p:spPr>
          <a:xfrm>
            <a:off x="3462019" y="4361010"/>
            <a:ext cx="7112000" cy="461665"/>
          </a:xfrm>
          <a:prstGeom prst="rect">
            <a:avLst/>
          </a:prstGeom>
          <a:solidFill>
            <a:schemeClr val="bg1">
              <a:lumMod val="85000"/>
            </a:schemeClr>
          </a:solidFill>
        </p:spPr>
        <p:txBody>
          <a:bodyPr wrap="square" rtlCol="0" anchor="t">
            <a:spAutoFit/>
          </a:bodyPr>
          <a:lstStyle/>
          <a:p>
            <a:r>
              <a:rPr lang="en-US" sz="2400" dirty="0"/>
              <a:t>10:30 am 	Presentations</a:t>
            </a:r>
          </a:p>
        </p:txBody>
      </p:sp>
      <p:sp>
        <p:nvSpPr>
          <p:cNvPr id="9" name="TextBox 8">
            <a:extLst>
              <a:ext uri="{FF2B5EF4-FFF2-40B4-BE49-F238E27FC236}">
                <a16:creationId xmlns:a16="http://schemas.microsoft.com/office/drawing/2014/main" id="{7046A78B-0548-5646-4363-A267666D431E}"/>
              </a:ext>
            </a:extLst>
          </p:cNvPr>
          <p:cNvSpPr txBox="1"/>
          <p:nvPr/>
        </p:nvSpPr>
        <p:spPr>
          <a:xfrm>
            <a:off x="3471473" y="5071105"/>
            <a:ext cx="6226099" cy="461665"/>
          </a:xfrm>
          <a:prstGeom prst="rect">
            <a:avLst/>
          </a:prstGeom>
          <a:noFill/>
        </p:spPr>
        <p:txBody>
          <a:bodyPr wrap="square" rtlCol="0" anchor="ctr">
            <a:spAutoFit/>
          </a:bodyPr>
          <a:lstStyle/>
          <a:p>
            <a:r>
              <a:rPr lang="en-US" sz="2400" dirty="0"/>
              <a:t>11:45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24</a:t>
            </a:fld>
            <a:endParaRPr lang="en-US" dirty="0"/>
          </a:p>
        </p:txBody>
      </p:sp>
      <p:pic>
        <p:nvPicPr>
          <p:cNvPr id="4" name="Picture 3">
            <a:extLst>
              <a:ext uri="{FF2B5EF4-FFF2-40B4-BE49-F238E27FC236}">
                <a16:creationId xmlns:a16="http://schemas.microsoft.com/office/drawing/2014/main" id="{2A4D7F3A-D886-2C34-299D-B28A84ABD2C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3445197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35" y="1689578"/>
            <a:ext cx="7736484" cy="805270"/>
          </a:xfrm>
        </p:spPr>
        <p:txBody>
          <a:bodyPr>
            <a:normAutofit fontScale="90000"/>
          </a:bodyPr>
          <a:lstStyle/>
          <a:p>
            <a:r>
              <a:rPr lang="en-US" sz="4000" dirty="0"/>
              <a:t>Presentations &amp; </a:t>
            </a:r>
            <a:br>
              <a:rPr lang="en-US" sz="4000" dirty="0"/>
            </a:br>
            <a:r>
              <a:rPr lang="en-US" sz="4000" dirty="0"/>
              <a:t>Discussion </a:t>
            </a:r>
          </a:p>
        </p:txBody>
      </p:sp>
      <p:sp>
        <p:nvSpPr>
          <p:cNvPr id="4" name="Text Placeholder 3"/>
          <p:cNvSpPr>
            <a:spLocks noGrp="1"/>
          </p:cNvSpPr>
          <p:nvPr>
            <p:ph type="body" sz="quarter" idx="13"/>
          </p:nvPr>
        </p:nvSpPr>
        <p:spPr>
          <a:xfrm>
            <a:off x="609601" y="2870649"/>
            <a:ext cx="6872695" cy="2627554"/>
          </a:xfrm>
        </p:spPr>
        <p:txBody>
          <a:bodyPr>
            <a:normAutofit/>
          </a:bodyPr>
          <a:lstStyle/>
          <a:p>
            <a:pPr>
              <a:lnSpc>
                <a:spcPct val="120000"/>
              </a:lnSpc>
              <a:spcBef>
                <a:spcPts val="0"/>
              </a:spcBef>
            </a:pPr>
            <a:r>
              <a:rPr lang="en-US" sz="2400" dirty="0"/>
              <a:t>Scott Morgan–Evergreen State College </a:t>
            </a:r>
          </a:p>
          <a:p>
            <a:pPr>
              <a:lnSpc>
                <a:spcPct val="120000"/>
              </a:lnSpc>
              <a:spcBef>
                <a:spcPts val="0"/>
              </a:spcBef>
            </a:pPr>
            <a:r>
              <a:rPr lang="en-US" sz="2400" dirty="0"/>
              <a:t>Lexi Brewer–University of Puget Sound </a:t>
            </a:r>
          </a:p>
          <a:p>
            <a:pPr>
              <a:lnSpc>
                <a:spcPct val="120000"/>
              </a:lnSpc>
              <a:spcBef>
                <a:spcPts val="0"/>
              </a:spcBef>
            </a:pPr>
            <a:r>
              <a:rPr lang="en-US" sz="2400" dirty="0"/>
              <a:t>Shannon Britton–Seattle University </a:t>
            </a:r>
          </a:p>
          <a:p>
            <a:pPr>
              <a:spcBef>
                <a:spcPts val="1800"/>
              </a:spcBef>
            </a:pPr>
            <a:r>
              <a:rPr lang="en-US" sz="2400" dirty="0"/>
              <a:t>Karl Englund–Washington State University</a:t>
            </a:r>
          </a:p>
          <a:p>
            <a:pPr>
              <a:spcBef>
                <a:spcPts val="1800"/>
              </a:spcBef>
            </a:pPr>
            <a:r>
              <a:rPr lang="en-US" sz="2400" dirty="0"/>
              <a:t>Marilyn Lauderdale–</a:t>
            </a:r>
            <a:r>
              <a:rPr lang="en-US" sz="2400" dirty="0" err="1"/>
              <a:t>Styro</a:t>
            </a:r>
            <a:r>
              <a:rPr lang="en-US" sz="2400" dirty="0"/>
              <a:t> Recycle</a:t>
            </a:r>
            <a:endParaRPr lang="en-US" sz="1600" dirty="0"/>
          </a:p>
        </p:txBody>
      </p:sp>
      <p:pic>
        <p:nvPicPr>
          <p:cNvPr id="6" name="Picture 5" descr="Washington Recycling Development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8" y="4942734"/>
            <a:ext cx="2200116" cy="2219996"/>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kern="1200">
                <a:latin typeface="Franklin Gothic Book" panose="020B0503020102020204"/>
              </a:rPr>
              <a:pPr/>
              <a:t>25</a:t>
            </a:fld>
            <a:endParaRPr lang="en-US" kern="1200" dirty="0">
              <a:latin typeface="Franklin Gothic Book" panose="020B0503020102020204"/>
            </a:endParaRPr>
          </a:p>
        </p:txBody>
      </p:sp>
      <p:cxnSp>
        <p:nvCxnSpPr>
          <p:cNvPr id="5" name="Straight Connector 4">
            <a:extLst>
              <a:ext uri="{FF2B5EF4-FFF2-40B4-BE49-F238E27FC236}">
                <a16:creationId xmlns:a16="http://schemas.microsoft.com/office/drawing/2014/main" id="{D3E4A0EA-A53F-48E9-E365-D6F87505A189}"/>
              </a:ext>
              <a:ext uri="{C183D7F6-B498-43B3-948B-1728B52AA6E4}">
                <adec:decorative xmlns:adec="http://schemas.microsoft.com/office/drawing/2017/decorative" val="1"/>
              </a:ext>
            </a:extLst>
          </p:cNvPr>
          <p:cNvCxnSpPr>
            <a:cxnSpLocks/>
          </p:cNvCxnSpPr>
          <p:nvPr/>
        </p:nvCxnSpPr>
        <p:spPr>
          <a:xfrm>
            <a:off x="609601" y="2850402"/>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pic>
        <p:nvPicPr>
          <p:cNvPr id="9" name="Picture 8" descr="Cascade mountains with flowers in foreground. ">
            <a:extLst>
              <a:ext uri="{FF2B5EF4-FFF2-40B4-BE49-F238E27FC236}">
                <a16:creationId xmlns:a16="http://schemas.microsoft.com/office/drawing/2014/main" id="{823ECB79-7B2B-5764-4729-B47333E9E632}"/>
              </a:ext>
            </a:extLst>
          </p:cNvPr>
          <p:cNvPicPr>
            <a:picLocks noChangeAspect="1"/>
          </p:cNvPicPr>
          <p:nvPr/>
        </p:nvPicPr>
        <p:blipFill>
          <a:blip r:embed="rId4"/>
          <a:stretch>
            <a:fillRect/>
          </a:stretch>
        </p:blipFill>
        <p:spPr>
          <a:xfrm>
            <a:off x="7546109" y="0"/>
            <a:ext cx="4645891" cy="6858000"/>
          </a:xfrm>
          <a:prstGeom prst="rect">
            <a:avLst/>
          </a:prstGeom>
        </p:spPr>
      </p:pic>
      <p:cxnSp>
        <p:nvCxnSpPr>
          <p:cNvPr id="7" name="Straight Connector 6">
            <a:extLst>
              <a:ext uri="{FF2B5EF4-FFF2-40B4-BE49-F238E27FC236}">
                <a16:creationId xmlns:a16="http://schemas.microsoft.com/office/drawing/2014/main" id="{775DB3C3-1B46-C29C-37A5-C13BEE8F8F6F}"/>
              </a:ext>
              <a:ext uri="{C183D7F6-B498-43B3-948B-1728B52AA6E4}">
                <adec:decorative xmlns:adec="http://schemas.microsoft.com/office/drawing/2017/decorative" val="1"/>
              </a:ext>
            </a:extLst>
          </p:cNvPr>
          <p:cNvCxnSpPr>
            <a:cxnSpLocks/>
          </p:cNvCxnSpPr>
          <p:nvPr/>
        </p:nvCxnSpPr>
        <p:spPr>
          <a:xfrm>
            <a:off x="609601" y="4342505"/>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FE6ADBEC-2C86-9855-43F9-117EBB253A1B}"/>
              </a:ext>
              <a:ext uri="{C183D7F6-B498-43B3-948B-1728B52AA6E4}">
                <adec:decorative xmlns:adec="http://schemas.microsoft.com/office/drawing/2017/decorative" val="1"/>
              </a:ext>
            </a:extLst>
          </p:cNvPr>
          <p:cNvCxnSpPr>
            <a:cxnSpLocks/>
          </p:cNvCxnSpPr>
          <p:nvPr/>
        </p:nvCxnSpPr>
        <p:spPr>
          <a:xfrm>
            <a:off x="609601" y="4940066"/>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394633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35" y="1689578"/>
            <a:ext cx="7736484" cy="805270"/>
          </a:xfrm>
        </p:spPr>
        <p:txBody>
          <a:bodyPr>
            <a:normAutofit/>
          </a:bodyPr>
          <a:lstStyle/>
          <a:p>
            <a:r>
              <a:rPr lang="en-US" sz="4000" dirty="0"/>
              <a:t>College Sustainability</a:t>
            </a:r>
          </a:p>
        </p:txBody>
      </p:sp>
      <p:sp>
        <p:nvSpPr>
          <p:cNvPr id="4" name="Text Placeholder 3"/>
          <p:cNvSpPr>
            <a:spLocks noGrp="1"/>
          </p:cNvSpPr>
          <p:nvPr>
            <p:ph type="body" sz="quarter" idx="13"/>
          </p:nvPr>
        </p:nvSpPr>
        <p:spPr>
          <a:xfrm>
            <a:off x="159848" y="2900788"/>
            <a:ext cx="7392116" cy="2627554"/>
          </a:xfrm>
        </p:spPr>
        <p:txBody>
          <a:bodyPr>
            <a:normAutofit/>
          </a:bodyPr>
          <a:lstStyle/>
          <a:p>
            <a:r>
              <a:rPr lang="en-US" sz="3200" dirty="0"/>
              <a:t>Scott Morgan–Evergreen State College</a:t>
            </a:r>
          </a:p>
          <a:p>
            <a:r>
              <a:rPr lang="en-US" sz="3200" dirty="0"/>
              <a:t>Lexi Brewer–University of Puget Sound</a:t>
            </a:r>
          </a:p>
          <a:p>
            <a:r>
              <a:rPr lang="en-US" sz="3200" dirty="0"/>
              <a:t>Shannon Britton–Seattle University </a:t>
            </a:r>
            <a:endParaRPr lang="en-US" sz="3000" dirty="0"/>
          </a:p>
        </p:txBody>
      </p:sp>
      <p:pic>
        <p:nvPicPr>
          <p:cNvPr id="6" name="Picture 5" descr="Washington Recycling Development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8" y="4942734"/>
            <a:ext cx="2200116" cy="2219996"/>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kern="1200">
                <a:latin typeface="Franklin Gothic Book" panose="020B0503020102020204"/>
              </a:rPr>
              <a:pPr/>
              <a:t>26</a:t>
            </a:fld>
            <a:endParaRPr lang="en-US" kern="1200" dirty="0">
              <a:latin typeface="Franklin Gothic Book" panose="020B0503020102020204"/>
            </a:endParaRPr>
          </a:p>
        </p:txBody>
      </p:sp>
      <p:cxnSp>
        <p:nvCxnSpPr>
          <p:cNvPr id="8" name="Straight Connector 7">
            <a:extLst>
              <a:ext uri="{FF2B5EF4-FFF2-40B4-BE49-F238E27FC236}">
                <a16:creationId xmlns:a16="http://schemas.microsoft.com/office/drawing/2014/main" id="{B14DB781-5485-89CA-69B6-6E73CB152CDF}"/>
              </a:ext>
              <a:ext uri="{C183D7F6-B498-43B3-948B-1728B52AA6E4}">
                <adec:decorative xmlns:adec="http://schemas.microsoft.com/office/drawing/2017/decorative" val="1"/>
              </a:ext>
            </a:extLst>
          </p:cNvPr>
          <p:cNvCxnSpPr>
            <a:cxnSpLocks/>
          </p:cNvCxnSpPr>
          <p:nvPr/>
        </p:nvCxnSpPr>
        <p:spPr>
          <a:xfrm>
            <a:off x="609601" y="2850402"/>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pic>
        <p:nvPicPr>
          <p:cNvPr id="5" name="Picture 4" descr="Evergreen state college campus ">
            <a:extLst>
              <a:ext uri="{FF2B5EF4-FFF2-40B4-BE49-F238E27FC236}">
                <a16:creationId xmlns:a16="http://schemas.microsoft.com/office/drawing/2014/main" id="{1B2AC1C9-E8DB-CD99-0423-452294BE4A80}"/>
              </a:ext>
            </a:extLst>
          </p:cNvPr>
          <p:cNvPicPr>
            <a:picLocks noChangeAspect="1"/>
          </p:cNvPicPr>
          <p:nvPr/>
        </p:nvPicPr>
        <p:blipFill>
          <a:blip r:embed="rId4"/>
          <a:stretch>
            <a:fillRect/>
          </a:stretch>
        </p:blipFill>
        <p:spPr>
          <a:xfrm>
            <a:off x="7551964" y="0"/>
            <a:ext cx="4640036" cy="3387428"/>
          </a:xfrm>
          <a:prstGeom prst="rect">
            <a:avLst/>
          </a:prstGeom>
        </p:spPr>
      </p:pic>
      <p:pic>
        <p:nvPicPr>
          <p:cNvPr id="9" name="Picture 8" descr="Evergreen state college campus from an aerial perspective. ">
            <a:extLst>
              <a:ext uri="{FF2B5EF4-FFF2-40B4-BE49-F238E27FC236}">
                <a16:creationId xmlns:a16="http://schemas.microsoft.com/office/drawing/2014/main" id="{47489D0C-5E15-2A4F-186F-73C8FABF6E54}"/>
              </a:ext>
            </a:extLst>
          </p:cNvPr>
          <p:cNvPicPr>
            <a:picLocks noChangeAspect="1"/>
          </p:cNvPicPr>
          <p:nvPr/>
        </p:nvPicPr>
        <p:blipFill>
          <a:blip r:embed="rId5"/>
          <a:stretch>
            <a:fillRect/>
          </a:stretch>
        </p:blipFill>
        <p:spPr>
          <a:xfrm>
            <a:off x="7551964" y="3387430"/>
            <a:ext cx="4640036" cy="3462289"/>
          </a:xfrm>
          <a:prstGeom prst="rect">
            <a:avLst/>
          </a:prstGeom>
        </p:spPr>
      </p:pic>
    </p:spTree>
    <p:extLst>
      <p:ext uri="{BB962C8B-B14F-4D97-AF65-F5344CB8AC3E}">
        <p14:creationId xmlns:p14="http://schemas.microsoft.com/office/powerpoint/2010/main" val="2164416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16">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Seattle U lawn, art sculpture, and buildings. Photo credit: Victor K. Panda, 2017">
            <a:extLst>
              <a:ext uri="{FF2B5EF4-FFF2-40B4-BE49-F238E27FC236}">
                <a16:creationId xmlns:a16="http://schemas.microsoft.com/office/drawing/2014/main" id="{35553600-F998-D2AF-D528-6FC3DCB8B547}"/>
              </a:ext>
            </a:extLst>
          </p:cNvPr>
          <p:cNvPicPr>
            <a:picLocks noChangeAspect="1"/>
          </p:cNvPicPr>
          <p:nvPr/>
        </p:nvPicPr>
        <p:blipFill rotWithShape="1">
          <a:blip r:embed="rId3"/>
          <a:srcRect t="14187"/>
          <a:stretch/>
        </p:blipFill>
        <p:spPr>
          <a:xfrm>
            <a:off x="488950" y="390525"/>
            <a:ext cx="5175250" cy="2166938"/>
          </a:xfrm>
          <a:prstGeom prst="rect">
            <a:avLst/>
          </a:prstGeom>
        </p:spPr>
      </p:pic>
      <p:pic>
        <p:nvPicPr>
          <p:cNvPr id="5" name="Picture 4" descr="University of Puget Sound Memorial Fieldhouse. Photo credit: Dan Morrill 2023">
            <a:extLst>
              <a:ext uri="{FF2B5EF4-FFF2-40B4-BE49-F238E27FC236}">
                <a16:creationId xmlns:a16="http://schemas.microsoft.com/office/drawing/2014/main" id="{AE446C18-35FF-E777-D76F-36B7D97A5F06}"/>
              </a:ext>
            </a:extLst>
          </p:cNvPr>
          <p:cNvPicPr>
            <a:picLocks noChangeAspect="1"/>
          </p:cNvPicPr>
          <p:nvPr/>
        </p:nvPicPr>
        <p:blipFill rotWithShape="1">
          <a:blip r:embed="rId4"/>
          <a:srcRect t="28096" r="2" b="6057"/>
          <a:stretch/>
        </p:blipFill>
        <p:spPr>
          <a:xfrm>
            <a:off x="488950" y="2633663"/>
            <a:ext cx="5175250" cy="2274888"/>
          </a:xfrm>
          <a:prstGeom prst="rect">
            <a:avLst/>
          </a:prstGeom>
        </p:spPr>
      </p:pic>
      <p:pic>
        <p:nvPicPr>
          <p:cNvPr id="7" name="Picture 6" descr="Sunset over The Evergreen State College Red Square. Photo credit: Scott Morgan, 2022">
            <a:extLst>
              <a:ext uri="{FF2B5EF4-FFF2-40B4-BE49-F238E27FC236}">
                <a16:creationId xmlns:a16="http://schemas.microsoft.com/office/drawing/2014/main" id="{81C71A4D-FE75-3CDD-733C-5D4A6C4723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1988" y="390525"/>
            <a:ext cx="6049963" cy="4518025"/>
          </a:xfrm>
          <a:prstGeom prst="rect">
            <a:avLst/>
          </a:prstGeom>
        </p:spPr>
      </p:pic>
      <p:sp>
        <p:nvSpPr>
          <p:cNvPr id="2" name="Title 1">
            <a:extLst>
              <a:ext uri="{FF2B5EF4-FFF2-40B4-BE49-F238E27FC236}">
                <a16:creationId xmlns:a16="http://schemas.microsoft.com/office/drawing/2014/main" id="{53C908F7-284F-733D-FF4A-A58E20614704}"/>
              </a:ext>
            </a:extLst>
          </p:cNvPr>
          <p:cNvSpPr>
            <a:spLocks noGrp="1"/>
          </p:cNvSpPr>
          <p:nvPr>
            <p:ph type="ctrTitle"/>
          </p:nvPr>
        </p:nvSpPr>
        <p:spPr>
          <a:xfrm>
            <a:off x="699714" y="5490971"/>
            <a:ext cx="6962072" cy="1159200"/>
          </a:xfrm>
        </p:spPr>
        <p:txBody>
          <a:bodyPr anchor="ctr">
            <a:normAutofit/>
          </a:bodyPr>
          <a:lstStyle/>
          <a:p>
            <a:pPr algn="l"/>
            <a:r>
              <a:rPr lang="en-US" sz="4000">
                <a:solidFill>
                  <a:srgbClr val="FFFFFF"/>
                </a:solidFill>
                <a:latin typeface="Times New Roman" panose="02020603050405020304" pitchFamily="18" charset="0"/>
                <a:cs typeface="Times New Roman" panose="02020603050405020304" pitchFamily="18" charset="0"/>
              </a:rPr>
              <a:t>College &amp; University Recycling </a:t>
            </a:r>
          </a:p>
        </p:txBody>
      </p:sp>
      <p:sp>
        <p:nvSpPr>
          <p:cNvPr id="3" name="Subtitle 2">
            <a:extLst>
              <a:ext uri="{FF2B5EF4-FFF2-40B4-BE49-F238E27FC236}">
                <a16:creationId xmlns:a16="http://schemas.microsoft.com/office/drawing/2014/main" id="{DA996F32-CC10-B1CD-6591-A37E8A26A291}"/>
              </a:ext>
            </a:extLst>
          </p:cNvPr>
          <p:cNvSpPr>
            <a:spLocks noGrp="1"/>
          </p:cNvSpPr>
          <p:nvPr>
            <p:ph type="subTitle" idx="1"/>
          </p:nvPr>
        </p:nvSpPr>
        <p:spPr>
          <a:xfrm>
            <a:off x="8456522" y="5633765"/>
            <a:ext cx="3408555" cy="873612"/>
          </a:xfrm>
        </p:spPr>
        <p:txBody>
          <a:bodyPr anchor="ctr">
            <a:normAutofit/>
          </a:bodyPr>
          <a:lstStyle/>
          <a:p>
            <a:pPr algn="l"/>
            <a:r>
              <a:rPr lang="en-US" sz="1100">
                <a:solidFill>
                  <a:srgbClr val="FFFFFF"/>
                </a:solidFill>
              </a:rPr>
              <a:t>Scott Morgan, The Evergreen State College</a:t>
            </a:r>
          </a:p>
          <a:p>
            <a:pPr algn="l"/>
            <a:r>
              <a:rPr lang="en-US" sz="1100">
                <a:solidFill>
                  <a:srgbClr val="FFFFFF"/>
                </a:solidFill>
              </a:rPr>
              <a:t>Lexi Brewer, University of Puget Sound</a:t>
            </a:r>
          </a:p>
          <a:p>
            <a:pPr algn="l"/>
            <a:r>
              <a:rPr lang="en-US" sz="1100">
                <a:solidFill>
                  <a:srgbClr val="FFFFFF"/>
                </a:solidFill>
              </a:rPr>
              <a:t>Shannon Britton, Seattle University</a:t>
            </a:r>
          </a:p>
        </p:txBody>
      </p:sp>
    </p:spTree>
    <p:extLst>
      <p:ext uri="{BB962C8B-B14F-4D97-AF65-F5344CB8AC3E}">
        <p14:creationId xmlns:p14="http://schemas.microsoft.com/office/powerpoint/2010/main" val="155947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2B69002-0A71-8639-6BD5-95DC4E74E25D}"/>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dirty="0">
                <a:latin typeface="Times New Roman" panose="02020603050405020304" pitchFamily="18" charset="0"/>
                <a:cs typeface="Times New Roman" panose="02020603050405020304" pitchFamily="18" charset="0"/>
              </a:rPr>
              <a:t>College campuses are like small towns.</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B4D49E2-0415-C05C-A521-0D99E7D4A1B6}"/>
              </a:ext>
            </a:extLst>
          </p:cNvPr>
          <p:cNvSpPr txBox="1"/>
          <p:nvPr/>
        </p:nvSpPr>
        <p:spPr>
          <a:xfrm>
            <a:off x="640080" y="2872899"/>
            <a:ext cx="4243589" cy="3320668"/>
          </a:xfrm>
          <a:prstGeom prst="rect">
            <a:avLst/>
          </a:prstGeom>
        </p:spPr>
        <p:txBody>
          <a:bodyPr vert="horz" lIns="91440" tIns="45720" rIns="91440" bIns="45720" rtlCol="0">
            <a:normAutofit lnSpcReduction="10000"/>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Office buildings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Classroom buildings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Labs of many kinds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Community centers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Multi-family housing</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Utility services and shops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Retail operations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Food service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Libraries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more.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descr="Aerial view of The Evergreen State College central campus. Photo credit: The Evergreen State College">
            <a:extLst>
              <a:ext uri="{FF2B5EF4-FFF2-40B4-BE49-F238E27FC236}">
                <a16:creationId xmlns:a16="http://schemas.microsoft.com/office/drawing/2014/main" id="{9CD95547-6061-0D6E-E26E-6411F13ADE50}"/>
              </a:ext>
            </a:extLst>
          </p:cNvPr>
          <p:cNvPicPr>
            <a:picLocks noChangeAspect="1"/>
          </p:cNvPicPr>
          <p:nvPr/>
        </p:nvPicPr>
        <p:blipFill rotWithShape="1">
          <a:blip r:embed="rId3"/>
          <a:srcRect l="9918" r="23128" b="-1"/>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89077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98CA3-F2DA-BB3E-95EE-C2AB06779ADB}"/>
              </a:ext>
            </a:extLst>
          </p:cNvPr>
          <p:cNvSpPr>
            <a:spLocks noGrp="1"/>
          </p:cNvSpPr>
          <p:nvPr>
            <p:ph type="title"/>
          </p:nvPr>
        </p:nvSpPr>
        <p:spPr>
          <a:xfrm>
            <a:off x="2037684" y="263399"/>
            <a:ext cx="9072513" cy="662781"/>
          </a:xfrm>
        </p:spPr>
        <p:txBody>
          <a:bodyPr vert="horz" lIns="91440" tIns="45720" rIns="91440" bIns="45720" rtlCol="0" anchor="b">
            <a:normAutofit fontScale="90000"/>
          </a:bodyPr>
          <a:lstStyle/>
          <a:p>
            <a:r>
              <a:rPr lang="en-US" sz="5400" dirty="0">
                <a:latin typeface="Times New Roman" panose="02020603050405020304" pitchFamily="18" charset="0"/>
                <a:cs typeface="Times New Roman" panose="02020603050405020304" pitchFamily="18" charset="0"/>
              </a:rPr>
              <a:t>We are also event destinations.</a:t>
            </a:r>
          </a:p>
        </p:txBody>
      </p:sp>
      <p:sp>
        <p:nvSpPr>
          <p:cNvPr id="7" name="TextBox 6">
            <a:extLst>
              <a:ext uri="{FF2B5EF4-FFF2-40B4-BE49-F238E27FC236}">
                <a16:creationId xmlns:a16="http://schemas.microsoft.com/office/drawing/2014/main" id="{9B09F34B-116E-028A-F5E1-A110FEBE522F}"/>
              </a:ext>
            </a:extLst>
          </p:cNvPr>
          <p:cNvSpPr txBox="1"/>
          <p:nvPr/>
        </p:nvSpPr>
        <p:spPr>
          <a:xfrm>
            <a:off x="6431125" y="1457602"/>
            <a:ext cx="5295015" cy="326895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Graduations, alumni celebrations, concerts, theatre, athletics, community gatherings, lectures, conferences, summer camps…</a:t>
            </a:r>
          </a:p>
        </p:txBody>
      </p:sp>
      <p:pic>
        <p:nvPicPr>
          <p:cNvPr id="11" name="Picture 10" descr="Graduation announcement for Seattle University.">
            <a:extLst>
              <a:ext uri="{FF2B5EF4-FFF2-40B4-BE49-F238E27FC236}">
                <a16:creationId xmlns:a16="http://schemas.microsoft.com/office/drawing/2014/main" id="{1E523AA0-ECAA-5A8D-C7A9-40A19F51B819}"/>
              </a:ext>
            </a:extLst>
          </p:cNvPr>
          <p:cNvPicPr>
            <a:picLocks noChangeAspect="1"/>
          </p:cNvPicPr>
          <p:nvPr/>
        </p:nvPicPr>
        <p:blipFill>
          <a:blip r:embed="rId3"/>
          <a:stretch>
            <a:fillRect/>
          </a:stretch>
        </p:blipFill>
        <p:spPr>
          <a:xfrm>
            <a:off x="397971" y="1027906"/>
            <a:ext cx="4908698" cy="3368715"/>
          </a:xfrm>
          <a:prstGeom prst="rect">
            <a:avLst/>
          </a:prstGeom>
        </p:spPr>
      </p:pic>
      <p:pic>
        <p:nvPicPr>
          <p:cNvPr id="12" name="Picture 11" descr="Chibi Chibi Con announcement for 2022, at The Evergreen State College.">
            <a:extLst>
              <a:ext uri="{FF2B5EF4-FFF2-40B4-BE49-F238E27FC236}">
                <a16:creationId xmlns:a16="http://schemas.microsoft.com/office/drawing/2014/main" id="{191806C5-705E-7D25-8BDE-5D5A4B255238}"/>
              </a:ext>
            </a:extLst>
          </p:cNvPr>
          <p:cNvPicPr>
            <a:picLocks noChangeAspect="1"/>
          </p:cNvPicPr>
          <p:nvPr/>
        </p:nvPicPr>
        <p:blipFill>
          <a:blip r:embed="rId4"/>
          <a:stretch>
            <a:fillRect/>
          </a:stretch>
        </p:blipFill>
        <p:spPr>
          <a:xfrm>
            <a:off x="5611286" y="3203042"/>
            <a:ext cx="5963955" cy="3197342"/>
          </a:xfrm>
          <a:prstGeom prst="rect">
            <a:avLst/>
          </a:prstGeom>
        </p:spPr>
      </p:pic>
      <p:pic>
        <p:nvPicPr>
          <p:cNvPr id="10" name="Picture 9" descr="Night at the Museum flyer for the University of Puget Sound.">
            <a:extLst>
              <a:ext uri="{FF2B5EF4-FFF2-40B4-BE49-F238E27FC236}">
                <a16:creationId xmlns:a16="http://schemas.microsoft.com/office/drawing/2014/main" id="{4E0CB2D9-753C-7DFD-F41C-8C4F121C40E0}"/>
              </a:ext>
            </a:extLst>
          </p:cNvPr>
          <p:cNvPicPr>
            <a:picLocks noChangeAspect="1"/>
          </p:cNvPicPr>
          <p:nvPr/>
        </p:nvPicPr>
        <p:blipFill rotWithShape="1">
          <a:blip r:embed="rId5"/>
          <a:srcRect t="5942" r="1" b="15563"/>
          <a:stretch/>
        </p:blipFill>
        <p:spPr>
          <a:xfrm>
            <a:off x="3598736" y="2590119"/>
            <a:ext cx="2975205" cy="3606813"/>
          </a:xfrm>
          <a:prstGeom prst="rect">
            <a:avLst/>
          </a:prstGeom>
        </p:spPr>
      </p:pic>
      <p:sp>
        <p:nvSpPr>
          <p:cNvPr id="14" name="TextBox 13">
            <a:extLst>
              <a:ext uri="{FF2B5EF4-FFF2-40B4-BE49-F238E27FC236}">
                <a16:creationId xmlns:a16="http://schemas.microsoft.com/office/drawing/2014/main" id="{AA391CA9-2E10-8295-FDA9-607A1DB1DB85}"/>
              </a:ext>
            </a:extLst>
          </p:cNvPr>
          <p:cNvSpPr txBox="1"/>
          <p:nvPr/>
        </p:nvSpPr>
        <p:spPr>
          <a:xfrm>
            <a:off x="852177" y="4600073"/>
            <a:ext cx="4908698" cy="3268957"/>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Holiday events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Student fairs</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Socials &amp; Parties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46941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185" y="205227"/>
            <a:ext cx="10515600" cy="1325563"/>
          </a:xfrm>
        </p:spPr>
        <p:txBody>
          <a:bodyPr>
            <a:normAutofit/>
          </a:bodyPr>
          <a:lstStyle/>
          <a:p>
            <a:r>
              <a:rPr lang="en-US" sz="3200" dirty="0"/>
              <a:t>Participating in this meeting: </a:t>
            </a:r>
            <a:endParaRPr lang="en-US" sz="3200" dirty="0">
              <a:solidFill>
                <a:srgbClr val="44688F"/>
              </a:solidFill>
              <a:latin typeface="Franklin Gothic Medium" panose="020B0603020102020204" pitchFamily="34" charset="0"/>
            </a:endParaRPr>
          </a:p>
        </p:txBody>
      </p:sp>
      <p:sp>
        <p:nvSpPr>
          <p:cNvPr id="16" name="Rectangle 15"/>
          <p:cNvSpPr/>
          <p:nvPr/>
        </p:nvSpPr>
        <p:spPr>
          <a:xfrm>
            <a:off x="521185" y="1711008"/>
            <a:ext cx="11110074" cy="3785652"/>
          </a:xfrm>
          <a:prstGeom prst="rect">
            <a:avLst/>
          </a:prstGeom>
        </p:spPr>
        <p:txBody>
          <a:bodyPr wrap="square">
            <a:spAutoFit/>
          </a:bodyPr>
          <a:lstStyle/>
          <a:p>
            <a:r>
              <a:rPr lang="en-US" sz="2000" b="1" dirty="0">
                <a:solidFill>
                  <a:srgbClr val="333333"/>
                </a:solidFill>
                <a:latin typeface="Franklin Gothic Medium" panose="020B0603020102020204"/>
              </a:rPr>
              <a:t>Roles</a:t>
            </a:r>
          </a:p>
          <a:p>
            <a:pPr marL="342900" indent="-342900">
              <a:buFont typeface="Arial" panose="020B0604020202020204" pitchFamily="34" charset="0"/>
              <a:buChar char="•"/>
            </a:pPr>
            <a:r>
              <a:rPr lang="en-US" sz="2000" dirty="0">
                <a:solidFill>
                  <a:srgbClr val="333333"/>
                </a:solidFill>
                <a:latin typeface="Franklin Gothic Medium" panose="020B0603020102020204"/>
              </a:rPr>
              <a:t>Host-Caleb</a:t>
            </a:r>
          </a:p>
          <a:p>
            <a:pPr marL="342900" indent="-342900">
              <a:buFont typeface="Arial" panose="020B0604020202020204" pitchFamily="34" charset="0"/>
              <a:buChar char="•"/>
            </a:pPr>
            <a:r>
              <a:rPr lang="en-US" sz="2000" dirty="0">
                <a:solidFill>
                  <a:srgbClr val="333333"/>
                </a:solidFill>
                <a:latin typeface="Franklin Gothic Medium" panose="020B0603020102020204"/>
              </a:rPr>
              <a:t>Facilitator-Mya</a:t>
            </a:r>
          </a:p>
          <a:p>
            <a:pPr marL="342900" indent="-342900">
              <a:buFont typeface="Arial" panose="020B0604020202020204" pitchFamily="34" charset="0"/>
              <a:buChar char="•"/>
            </a:pPr>
            <a:r>
              <a:rPr lang="en-US" sz="2000" dirty="0">
                <a:solidFill>
                  <a:srgbClr val="333333"/>
                </a:solidFill>
                <a:latin typeface="Franklin Gothic Medium" panose="020B0603020102020204"/>
              </a:rPr>
              <a:t>Note taker/chat monitor-Tina</a:t>
            </a:r>
          </a:p>
          <a:p>
            <a:endParaRPr lang="en-US" sz="2000" dirty="0">
              <a:solidFill>
                <a:srgbClr val="333333"/>
              </a:solidFill>
              <a:latin typeface="Franklin Gothic Medium" panose="020B0603020102020204"/>
            </a:endParaRPr>
          </a:p>
          <a:p>
            <a:r>
              <a:rPr lang="en-US" sz="2000" b="1" dirty="0">
                <a:solidFill>
                  <a:srgbClr val="333333"/>
                </a:solidFill>
                <a:latin typeface="Franklin Gothic Medium" panose="020B0603020102020204"/>
              </a:rPr>
              <a:t>Rules</a:t>
            </a:r>
          </a:p>
          <a:p>
            <a:pPr marL="342900" indent="-342900">
              <a:buFont typeface="Arial" panose="020B0604020202020204" pitchFamily="34" charset="0"/>
              <a:buChar char="•"/>
            </a:pPr>
            <a:r>
              <a:rPr lang="en-US" sz="2000" dirty="0">
                <a:solidFill>
                  <a:srgbClr val="333333"/>
                </a:solidFill>
                <a:latin typeface="Franklin Gothic Medium" panose="020B0603020102020204"/>
              </a:rPr>
              <a:t>Cameras On</a:t>
            </a:r>
          </a:p>
          <a:p>
            <a:pPr marL="342900" indent="-342900">
              <a:buFont typeface="Arial" panose="020B0604020202020204" pitchFamily="34" charset="0"/>
              <a:buChar char="•"/>
            </a:pPr>
            <a:r>
              <a:rPr lang="en-US" sz="2000" dirty="0">
                <a:solidFill>
                  <a:srgbClr val="333333"/>
                </a:solidFill>
                <a:latin typeface="Franklin Gothic Medium" panose="020B0603020102020204"/>
              </a:rPr>
              <a:t>Board members and presenters may unmute themselves.</a:t>
            </a:r>
          </a:p>
          <a:p>
            <a:pPr marL="342900" indent="-342900">
              <a:buFont typeface="Arial" panose="020B0604020202020204" pitchFamily="34" charset="0"/>
              <a:buChar char="•"/>
            </a:pPr>
            <a:r>
              <a:rPr lang="en-US" sz="2000" dirty="0">
                <a:solidFill>
                  <a:srgbClr val="333333"/>
                </a:solidFill>
                <a:latin typeface="Franklin Gothic Medium" panose="020B0603020102020204"/>
              </a:rPr>
              <a:t>Questions, please raise your hand or type them in the chat box. </a:t>
            </a:r>
          </a:p>
          <a:p>
            <a:pPr marL="342900" indent="-342900">
              <a:buFont typeface="Arial" panose="020B0604020202020204" pitchFamily="34" charset="0"/>
              <a:buChar char="•"/>
            </a:pPr>
            <a:r>
              <a:rPr lang="en-US" sz="2000" dirty="0">
                <a:solidFill>
                  <a:srgbClr val="333333"/>
                </a:solidFill>
                <a:latin typeface="Franklin Gothic Medium" panose="020B0603020102020204"/>
              </a:rPr>
              <a:t>I will call on you or I can read your question from the chat.   </a:t>
            </a:r>
          </a:p>
          <a:p>
            <a:pPr marL="342900" indent="-342900">
              <a:buFont typeface="Arial" panose="020B0604020202020204" pitchFamily="34" charset="0"/>
              <a:buChar char="•"/>
            </a:pPr>
            <a:r>
              <a:rPr lang="en-US" sz="2000" dirty="0">
                <a:solidFill>
                  <a:srgbClr val="333333"/>
                </a:solidFill>
                <a:latin typeface="Franklin Gothic Medium" panose="020B0603020102020204"/>
              </a:rPr>
              <a:t>Use reactions to keep it interactive</a:t>
            </a:r>
          </a:p>
          <a:p>
            <a:endParaRPr lang="en-US" sz="2000" dirty="0">
              <a:solidFill>
                <a:srgbClr val="333333"/>
              </a:solidFill>
              <a:latin typeface="Franklin Gothic Medium" panose="020B0603020102020204"/>
            </a:endParaRPr>
          </a:p>
        </p:txBody>
      </p:sp>
      <p:pic>
        <p:nvPicPr>
          <p:cNvPr id="6" name="Picture 5" descr="Zoom picture of 'raise a hand' function"/>
          <p:cNvPicPr>
            <a:picLocks noChangeAspect="1"/>
          </p:cNvPicPr>
          <p:nvPr/>
        </p:nvPicPr>
        <p:blipFill rotWithShape="1">
          <a:blip r:embed="rId3">
            <a:extLst>
              <a:ext uri="{28A0092B-C50C-407E-A947-70E740481C1C}">
                <a14:useLocalDpi xmlns:a14="http://schemas.microsoft.com/office/drawing/2010/main" val="0"/>
              </a:ext>
            </a:extLst>
          </a:blip>
          <a:srcRect t="33606"/>
          <a:stretch/>
        </p:blipFill>
        <p:spPr>
          <a:xfrm>
            <a:off x="6748209" y="1075932"/>
            <a:ext cx="4883050" cy="1989017"/>
          </a:xfrm>
          <a:prstGeom prst="rect">
            <a:avLst/>
          </a:prstGeom>
        </p:spPr>
      </p:pic>
      <p:sp>
        <p:nvSpPr>
          <p:cNvPr id="4" name="TextBox 3"/>
          <p:cNvSpPr txBox="1"/>
          <p:nvPr/>
        </p:nvSpPr>
        <p:spPr>
          <a:xfrm flipH="1">
            <a:off x="345835" y="6239853"/>
            <a:ext cx="11110073" cy="369332"/>
          </a:xfrm>
          <a:prstGeom prst="rect">
            <a:avLst/>
          </a:prstGeom>
          <a:noFill/>
        </p:spPr>
        <p:txBody>
          <a:bodyPr wrap="square" rtlCol="0">
            <a:spAutoFit/>
          </a:bodyPr>
          <a:lstStyle/>
          <a:p>
            <a:r>
              <a:rPr lang="en-US" i="1" dirty="0">
                <a:latin typeface="Franklin Gothic Book" panose="020B0503020102020204"/>
              </a:rPr>
              <a:t>Note: we are </a:t>
            </a:r>
            <a:r>
              <a:rPr lang="en-US" b="1" i="1" dirty="0">
                <a:latin typeface="Franklin Gothic Book" panose="020B0503020102020204"/>
              </a:rPr>
              <a:t>not</a:t>
            </a:r>
            <a:r>
              <a:rPr lang="en-US" i="1" dirty="0">
                <a:latin typeface="Franklin Gothic Book" panose="020B0503020102020204"/>
              </a:rPr>
              <a:t> recording this meeting, meeting notes will be posted on the Advisory Board website. </a:t>
            </a:r>
          </a:p>
        </p:txBody>
      </p:sp>
      <p:sp>
        <p:nvSpPr>
          <p:cNvPr id="3" name="Slide Number Placeholder 2"/>
          <p:cNvSpPr>
            <a:spLocks noGrp="1"/>
          </p:cNvSpPr>
          <p:nvPr>
            <p:ph type="sldNum" sz="quarter" idx="12"/>
          </p:nvPr>
        </p:nvSpPr>
        <p:spPr>
          <a:xfrm>
            <a:off x="8610600" y="6036311"/>
            <a:ext cx="2743200" cy="365125"/>
          </a:xfrm>
        </p:spPr>
        <p:txBody>
          <a:bodyPr/>
          <a:lstStyle/>
          <a:p>
            <a:fld id="{BA4D07E0-C18A-4B98-8443-48187FEBE956}" type="slidenum">
              <a:rPr lang="en-US" kern="1200">
                <a:solidFill>
                  <a:srgbClr val="333333">
                    <a:lumMod val="60000"/>
                    <a:lumOff val="40000"/>
                  </a:srgbClr>
                </a:solidFill>
                <a:latin typeface="Franklin Gothic Book" panose="020B0503020102020204"/>
              </a:rPr>
              <a:pPr/>
              <a:t>3</a:t>
            </a:fld>
            <a:endParaRPr lang="en-US" kern="1200" dirty="0">
              <a:solidFill>
                <a:srgbClr val="333333">
                  <a:lumMod val="60000"/>
                  <a:lumOff val="40000"/>
                </a:srgbClr>
              </a:solidFill>
              <a:latin typeface="Franklin Gothic Book" panose="020B0503020102020204"/>
            </a:endParaRPr>
          </a:p>
        </p:txBody>
      </p:sp>
    </p:spTree>
    <p:extLst>
      <p:ext uri="{BB962C8B-B14F-4D97-AF65-F5344CB8AC3E}">
        <p14:creationId xmlns:p14="http://schemas.microsoft.com/office/powerpoint/2010/main" val="33451535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6D22C-CF2E-7135-6DF4-249AE3AB5EB3}"/>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And people move…</a:t>
            </a:r>
          </a:p>
        </p:txBody>
      </p:sp>
      <p:pic>
        <p:nvPicPr>
          <p:cNvPr id="7" name="Picture 6" descr="Accumulated household appliances and other useful items left behind by students at the University of Puget Sound.">
            <a:extLst>
              <a:ext uri="{FF2B5EF4-FFF2-40B4-BE49-F238E27FC236}">
                <a16:creationId xmlns:a16="http://schemas.microsoft.com/office/drawing/2014/main" id="{88CB0FAF-DE7E-54B8-E607-8CF9AD052A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58" y="2117249"/>
            <a:ext cx="5982879" cy="4487159"/>
          </a:xfrm>
          <a:prstGeom prst="rect">
            <a:avLst/>
          </a:prstGeom>
        </p:spPr>
      </p:pic>
      <p:pic>
        <p:nvPicPr>
          <p:cNvPr id="9" name="Picture 8" descr="Accumulated mattress toppers and other bedding from move out at the University of Puget Sound.">
            <a:extLst>
              <a:ext uri="{FF2B5EF4-FFF2-40B4-BE49-F238E27FC236}">
                <a16:creationId xmlns:a16="http://schemas.microsoft.com/office/drawing/2014/main" id="{6F1C4EEF-D0C1-B5E5-48AA-E03333F297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2969" y="2898744"/>
            <a:ext cx="4940886" cy="3705664"/>
          </a:xfrm>
          <a:prstGeom prst="rect">
            <a:avLst/>
          </a:prstGeom>
        </p:spPr>
      </p:pic>
      <p:sp>
        <p:nvSpPr>
          <p:cNvPr id="5" name="TextBox 4">
            <a:extLst>
              <a:ext uri="{FF2B5EF4-FFF2-40B4-BE49-F238E27FC236}">
                <a16:creationId xmlns:a16="http://schemas.microsoft.com/office/drawing/2014/main" id="{F679C561-0666-2886-428D-5CDA0A129F80}"/>
              </a:ext>
            </a:extLst>
          </p:cNvPr>
          <p:cNvSpPr txBox="1"/>
          <p:nvPr/>
        </p:nvSpPr>
        <p:spPr>
          <a:xfrm>
            <a:off x="2162432" y="1441005"/>
            <a:ext cx="8736227" cy="1889142"/>
          </a:xfrm>
          <a:prstGeom prst="rect">
            <a:avLst/>
          </a:prstGeom>
          <a:solidFill>
            <a:schemeClr val="bg1"/>
          </a:solidFill>
        </p:spPr>
        <p:txBody>
          <a:bodyPr vert="horz" lIns="91440" tIns="45720" rIns="91440" bIns="45720" rtlCol="0">
            <a:normAutofit lnSpcReduction="10000"/>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Each year we see a complete change of residents in student housing.</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Everyone moves in each fall, then they move out the following spring.</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within the space of a few days.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9296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3119F-2C09-D992-4A6A-8A36EF62AC0A}"/>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Common challenges include:</a:t>
            </a:r>
          </a:p>
        </p:txBody>
      </p:sp>
      <p:sp>
        <p:nvSpPr>
          <p:cNvPr id="3" name="Content Placeholder 2">
            <a:extLst>
              <a:ext uri="{FF2B5EF4-FFF2-40B4-BE49-F238E27FC236}">
                <a16:creationId xmlns:a16="http://schemas.microsoft.com/office/drawing/2014/main" id="{C4B3956A-1035-C432-20C3-4D67AA792D62}"/>
              </a:ext>
            </a:extLst>
          </p:cNvPr>
          <p:cNvSpPr>
            <a:spLocks noGrp="1"/>
          </p:cNvSpPr>
          <p:nvPr>
            <p:ph idx="1"/>
          </p:nvPr>
        </p:nvSpPr>
        <p:spPr/>
        <p:txBody>
          <a:bodyPr>
            <a:normAutofit/>
          </a:bodyPr>
          <a:lstStyle/>
          <a:p>
            <a:pPr>
              <a:spcBef>
                <a:spcPts val="0"/>
              </a:spcBef>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Our campus recycle needs are cyclical, and </a:t>
            </a:r>
            <a:r>
              <a:rPr lang="en-US" sz="2400" dirty="0">
                <a:latin typeface="Times New Roman" panose="02020603050405020304" pitchFamily="18" charset="0"/>
                <a:ea typeface="Calibri" panose="020F0502020204030204" pitchFamily="34" charset="0"/>
                <a:cs typeface="Times New Roman" panose="02020603050405020304" pitchFamily="18" charset="0"/>
              </a:rPr>
              <a:t>often unpredictable</a:t>
            </a:r>
          </a:p>
          <a:p>
            <a:pPr>
              <a:spcBef>
                <a:spcPts val="0"/>
              </a:spcBef>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2400" dirty="0">
                <a:latin typeface="Times New Roman" panose="02020603050405020304" pitchFamily="18" charset="0"/>
                <a:ea typeface="Calibri" panose="020F0502020204030204" pitchFamily="34" charset="0"/>
                <a:cs typeface="Times New Roman" panose="02020603050405020304" pitchFamily="18" charset="0"/>
              </a:rPr>
              <a:t>External partners for these needs are often better than individual contracts</a:t>
            </a:r>
          </a:p>
          <a:p>
            <a:pPr>
              <a:spcBef>
                <a:spcPts val="0"/>
              </a:spcBef>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Time constraints limit diverting and recycling items that are te</a:t>
            </a:r>
            <a:r>
              <a:rPr lang="en-US" sz="2400" dirty="0">
                <a:latin typeface="Times New Roman" panose="02020603050405020304" pitchFamily="18" charset="0"/>
                <a:ea typeface="Calibri" panose="020F0502020204030204" pitchFamily="34" charset="0"/>
                <a:cs typeface="Times New Roman" panose="02020603050405020304" pitchFamily="18" charset="0"/>
              </a:rPr>
              <a:t>chnically recyclable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spcBef>
                <a:spcPts val="0"/>
              </a:spcBef>
              <a:buNone/>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indent="0">
              <a:spcBef>
                <a:spcPts val="0"/>
              </a:spcBef>
              <a:spcAft>
                <a:spcPts val="0"/>
              </a:spcAft>
              <a:buNone/>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67612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45497-2689-2199-1DE6-9FC52EFFDE6A}"/>
              </a:ext>
            </a:extLst>
          </p:cNvPr>
          <p:cNvSpPr>
            <a:spLocks noGrp="1"/>
          </p:cNvSpPr>
          <p:nvPr>
            <p:ph type="title"/>
          </p:nvPr>
        </p:nvSpPr>
        <p:spPr>
          <a:xfrm>
            <a:off x="838200" y="365125"/>
            <a:ext cx="10515600" cy="871247"/>
          </a:xfrm>
        </p:spPr>
        <p:txBody>
          <a:bodyPr/>
          <a:lstStyle/>
          <a:p>
            <a:pPr algn="ctr"/>
            <a:r>
              <a:rPr lang="en-US" b="1" dirty="0">
                <a:latin typeface="Times New Roman" panose="02020603050405020304" pitchFamily="18" charset="0"/>
                <a:cs typeface="Times New Roman" panose="02020603050405020304" pitchFamily="18" charset="0"/>
              </a:rPr>
              <a:t>Move In/Move Out = Organized Chaos	</a:t>
            </a:r>
          </a:p>
        </p:txBody>
      </p:sp>
      <p:sp>
        <p:nvSpPr>
          <p:cNvPr id="3" name="Content Placeholder 2">
            <a:extLst>
              <a:ext uri="{FF2B5EF4-FFF2-40B4-BE49-F238E27FC236}">
                <a16:creationId xmlns:a16="http://schemas.microsoft.com/office/drawing/2014/main" id="{E925D19C-AAD3-E714-FA46-BD539E287B47}"/>
              </a:ext>
            </a:extLst>
          </p:cNvPr>
          <p:cNvSpPr>
            <a:spLocks noGrp="1"/>
          </p:cNvSpPr>
          <p:nvPr>
            <p:ph idx="1"/>
          </p:nvPr>
        </p:nvSpPr>
        <p:spPr>
          <a:xfrm>
            <a:off x="838200" y="1277552"/>
            <a:ext cx="10515600" cy="5038814"/>
          </a:xfrm>
        </p:spPr>
        <p:txBody>
          <a:bodyPr>
            <a:normAutofit fontScale="92500"/>
          </a:bodyPr>
          <a:lstStyle/>
          <a:p>
            <a:pPr marL="0" indent="0">
              <a:buNone/>
            </a:pPr>
            <a:r>
              <a:rPr lang="en-US" dirty="0">
                <a:latin typeface="Times New Roman" panose="02020603050405020304" pitchFamily="18" charset="0"/>
                <a:cs typeface="Times New Roman" panose="02020603050405020304" pitchFamily="18" charset="0"/>
              </a:rPr>
              <a:t>Seattle U Residence Halls are zoned residential in a commercial setting. This makes it</a:t>
            </a:r>
            <a:r>
              <a:rPr lang="en-US" i="1" dirty="0">
                <a:latin typeface="Times New Roman" panose="02020603050405020304" pitchFamily="18" charset="0"/>
                <a:cs typeface="Times New Roman" panose="02020603050405020304" pitchFamily="18" charset="0"/>
              </a:rPr>
              <a:t> really fun when ordering roll off dumpsters separate from Seattle Public Utilities our usual provider – improve service pathways city to vendor</a:t>
            </a: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SU’s small campus has limited space for storage and sorting.</a:t>
            </a:r>
          </a:p>
          <a:p>
            <a:pPr marL="0" indent="0">
              <a:buNone/>
            </a:pPr>
            <a:r>
              <a:rPr lang="en-US" dirty="0">
                <a:latin typeface="Times New Roman" panose="02020603050405020304" pitchFamily="18" charset="0"/>
                <a:cs typeface="Times New Roman" panose="02020603050405020304" pitchFamily="18" charset="0"/>
              </a:rPr>
              <a:t>Rely on haulers schedules and quick turnaround to free up precious operations space. </a:t>
            </a:r>
          </a:p>
          <a:p>
            <a:pPr marL="0" indent="0">
              <a:buNone/>
            </a:pPr>
            <a:r>
              <a:rPr lang="en-US"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  </a:t>
            </a:r>
          </a:p>
          <a:p>
            <a:pPr marL="0" indent="0">
              <a:buNone/>
            </a:pPr>
            <a:r>
              <a:rPr lang="en-US" sz="1400" dirty="0">
                <a:latin typeface="Times New Roman" panose="02020603050405020304" pitchFamily="18" charset="0"/>
                <a:cs typeface="Times New Roman" panose="02020603050405020304" pitchFamily="18" charset="0"/>
              </a:rPr>
              <a:t>			</a:t>
            </a:r>
          </a:p>
          <a:p>
            <a:pPr marL="0" indent="0">
              <a:buNone/>
            </a:pPr>
            <a:r>
              <a:rPr lang="en-US" sz="1600" dirty="0">
                <a:latin typeface="Times New Roman" panose="02020603050405020304" pitchFamily="18" charset="0"/>
                <a:cs typeface="Times New Roman" panose="02020603050405020304" pitchFamily="18" charset="0"/>
              </a:rPr>
              <a:t>                       </a:t>
            </a:r>
          </a:p>
          <a:p>
            <a:pPr marL="0" indent="0">
              <a:buNone/>
            </a:pPr>
            <a:r>
              <a:rPr lang="en-US" sz="1600" dirty="0">
                <a:latin typeface="Times New Roman" panose="02020603050405020304" pitchFamily="18" charset="0"/>
                <a:cs typeface="Times New Roman" panose="02020603050405020304" pitchFamily="18" charset="0"/>
              </a:rPr>
              <a:t>                           Recycle Barn staging &amp; sorting                                                          Res Hall outdoor recycle stations </a:t>
            </a:r>
          </a:p>
        </p:txBody>
      </p:sp>
      <p:pic>
        <p:nvPicPr>
          <p:cNvPr id="1026" name="BA4C8F7B-3C12-48CC-94CF-9CBD3E5AFB2B" descr="Accumulated materials at Seattle University">
            <a:extLst>
              <a:ext uri="{FF2B5EF4-FFF2-40B4-BE49-F238E27FC236}">
                <a16:creationId xmlns:a16="http://schemas.microsoft.com/office/drawing/2014/main" id="{667272E8-50C4-4344-E570-2656E198D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934939"/>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Outdoor, residential recycling stations at Seattle University.">
            <a:extLst>
              <a:ext uri="{FF2B5EF4-FFF2-40B4-BE49-F238E27FC236}">
                <a16:creationId xmlns:a16="http://schemas.microsoft.com/office/drawing/2014/main" id="{26069B13-5EE9-0516-3648-71FB0520DC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2882" y="3918070"/>
            <a:ext cx="1270735" cy="1701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nterior waste disposal stations at Seattle University.">
            <a:extLst>
              <a:ext uri="{FF2B5EF4-FFF2-40B4-BE49-F238E27FC236}">
                <a16:creationId xmlns:a16="http://schemas.microsoft.com/office/drawing/2014/main" id="{BC6E218D-8DAE-74BD-5368-1A44416BC0E0}"/>
              </a:ext>
            </a:extLst>
          </p:cNvPr>
          <p:cNvPicPr>
            <a:picLocks noChangeAspect="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7414782" y="3918070"/>
            <a:ext cx="2272506" cy="1701877"/>
          </a:xfrm>
          <a:prstGeom prst="rect">
            <a:avLst/>
          </a:prstGeom>
          <a:noFill/>
          <a:ln>
            <a:noFill/>
          </a:ln>
        </p:spPr>
      </p:pic>
      <p:pic>
        <p:nvPicPr>
          <p:cNvPr id="1029" name="Picture 5" descr="Exterior waste disposal stations at Seattle University.">
            <a:extLst>
              <a:ext uri="{FF2B5EF4-FFF2-40B4-BE49-F238E27FC236}">
                <a16:creationId xmlns:a16="http://schemas.microsoft.com/office/drawing/2014/main" id="{39FA70AF-216E-30B1-A3C4-E30309A976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78453" y="3918070"/>
            <a:ext cx="1284182" cy="1708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B4C62233-EF29-4721-9444-6AF1A3FA48DA" descr="Materials and bins at Seattle University.">
            <a:extLst>
              <a:ext uri="{FF2B5EF4-FFF2-40B4-BE49-F238E27FC236}">
                <a16:creationId xmlns:a16="http://schemas.microsoft.com/office/drawing/2014/main" id="{B4C0850F-7E30-5F1C-BF85-7B52DD5AA0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88224" y="3940333"/>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286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5BD53-D713-8A45-61E6-9D58DF99B55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Internal Education Outreach</a:t>
            </a:r>
          </a:p>
        </p:txBody>
      </p:sp>
      <p:sp>
        <p:nvSpPr>
          <p:cNvPr id="3" name="Content Placeholder 2">
            <a:extLst>
              <a:ext uri="{FF2B5EF4-FFF2-40B4-BE49-F238E27FC236}">
                <a16:creationId xmlns:a16="http://schemas.microsoft.com/office/drawing/2014/main" id="{C685ED6C-A5E6-2185-8AE4-21D8E154C88E}"/>
              </a:ext>
            </a:extLst>
          </p:cNvPr>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Recycle Operations and Regular Campaign Programs made visible</a:t>
            </a:r>
          </a:p>
          <a:p>
            <a:r>
              <a:rPr lang="en-US" dirty="0">
                <a:latin typeface="Times New Roman" panose="02020603050405020304" pitchFamily="18" charset="0"/>
                <a:cs typeface="Times New Roman" panose="02020603050405020304" pitchFamily="18" charset="0"/>
              </a:rPr>
              <a:t>Connect staff faculty to processes, timelines and work order system </a:t>
            </a:r>
          </a:p>
          <a:p>
            <a:r>
              <a:rPr lang="en-US" dirty="0">
                <a:latin typeface="Times New Roman" panose="02020603050405020304" pitchFamily="18" charset="0"/>
                <a:cs typeface="Times New Roman" panose="02020603050405020304" pitchFamily="18" charset="0"/>
              </a:rPr>
              <a:t>Allows Facilities staff to set the schedule </a:t>
            </a:r>
          </a:p>
          <a:p>
            <a:r>
              <a:rPr lang="en-US" dirty="0">
                <a:latin typeface="Times New Roman" panose="02020603050405020304" pitchFamily="18" charset="0"/>
                <a:cs typeface="Times New Roman" panose="02020603050405020304" pitchFamily="18" charset="0"/>
              </a:rPr>
              <a:t>Prevent curb dumping and last-minute demands for removal </a:t>
            </a:r>
          </a:p>
          <a:p>
            <a:r>
              <a:rPr lang="en-US" dirty="0">
                <a:latin typeface="Times New Roman" panose="02020603050405020304" pitchFamily="18" charset="0"/>
                <a:cs typeface="Times New Roman" panose="02020603050405020304" pitchFamily="18" charset="0"/>
              </a:rPr>
              <a:t>Personalize problem solving  </a:t>
            </a:r>
          </a:p>
          <a:p>
            <a:r>
              <a:rPr lang="en-US" dirty="0">
                <a:latin typeface="Times New Roman" panose="02020603050405020304" pitchFamily="18" charset="0"/>
                <a:cs typeface="Times New Roman" panose="02020603050405020304" pitchFamily="18" charset="0"/>
              </a:rPr>
              <a:t>Invite campus community to tour the Recycle yard</a:t>
            </a:r>
          </a:p>
          <a:p>
            <a:r>
              <a:rPr lang="en-US" dirty="0">
                <a:latin typeface="Times New Roman" panose="02020603050405020304" pitchFamily="18" charset="0"/>
                <a:cs typeface="Times New Roman" panose="02020603050405020304" pitchFamily="18" charset="0"/>
              </a:rPr>
              <a:t>Improve relations across campus </a:t>
            </a:r>
          </a:p>
        </p:txBody>
      </p:sp>
    </p:spTree>
    <p:extLst>
      <p:ext uri="{BB962C8B-B14F-4D97-AF65-F5344CB8AC3E}">
        <p14:creationId xmlns:p14="http://schemas.microsoft.com/office/powerpoint/2010/main" val="20574766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30C52-87A2-89EE-7333-6C7780C53C05}"/>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Campuses have multiple waste streams.</a:t>
            </a:r>
          </a:p>
        </p:txBody>
      </p:sp>
      <p:sp>
        <p:nvSpPr>
          <p:cNvPr id="3" name="Content Placeholder 2">
            <a:extLst>
              <a:ext uri="{FF2B5EF4-FFF2-40B4-BE49-F238E27FC236}">
                <a16:creationId xmlns:a16="http://schemas.microsoft.com/office/drawing/2014/main" id="{DA4F95F6-68FD-3989-8B3B-2BF0A3609DD6}"/>
              </a:ext>
            </a:extLst>
          </p:cNvPr>
          <p:cNvSpPr>
            <a:spLocks noGrp="1"/>
          </p:cNvSpPr>
          <p:nvPr>
            <p:ph idx="1"/>
          </p:nvPr>
        </p:nvSpPr>
        <p:spPr>
          <a:xfrm>
            <a:off x="715652" y="1561675"/>
            <a:ext cx="5044126" cy="4613684"/>
          </a:xfrm>
        </p:spPr>
        <p:txBody>
          <a:bodyPr>
            <a:normAutofit fontScale="92500" lnSpcReduction="10000"/>
          </a:bodyPr>
          <a:lstStyle/>
          <a:p>
            <a:pPr marL="0" indent="0">
              <a:buNone/>
            </a:pPr>
            <a:r>
              <a:rPr lang="en-US" u="sng" dirty="0">
                <a:latin typeface="Times New Roman" panose="02020603050405020304" pitchFamily="18" charset="0"/>
                <a:cs typeface="Times New Roman" panose="02020603050405020304" pitchFamily="18" charset="0"/>
              </a:rPr>
              <a:t>OPERATIONS</a:t>
            </a:r>
          </a:p>
          <a:p>
            <a:r>
              <a:rPr lang="en-US" dirty="0">
                <a:latin typeface="Times New Roman" panose="02020603050405020304" pitchFamily="18" charset="0"/>
                <a:cs typeface="Times New Roman" panose="02020603050405020304" pitchFamily="18" charset="0"/>
              </a:rPr>
              <a:t>Wood, cardboard, &amp; plastic packaging</a:t>
            </a:r>
          </a:p>
          <a:p>
            <a:r>
              <a:rPr lang="en-US" dirty="0">
                <a:latin typeface="Times New Roman" panose="02020603050405020304" pitchFamily="18" charset="0"/>
                <a:cs typeface="Times New Roman" panose="02020603050405020304" pitchFamily="18" charset="0"/>
              </a:rPr>
              <a:t>Construction wood, metals, concrete, glass, and other debris</a:t>
            </a:r>
          </a:p>
          <a:p>
            <a:r>
              <a:rPr lang="en-US" dirty="0">
                <a:latin typeface="Times New Roman" panose="02020603050405020304" pitchFamily="18" charset="0"/>
                <a:cs typeface="Times New Roman" panose="02020603050405020304" pitchFamily="18" charset="0"/>
              </a:rPr>
              <a:t>Maintenance parts and materials</a:t>
            </a:r>
          </a:p>
          <a:p>
            <a:r>
              <a:rPr lang="en-US" dirty="0">
                <a:latin typeface="Times New Roman" panose="02020603050405020304" pitchFamily="18" charset="0"/>
                <a:cs typeface="Times New Roman" panose="02020603050405020304" pitchFamily="18" charset="0"/>
              </a:rPr>
              <a:t>Electronics</a:t>
            </a:r>
          </a:p>
          <a:p>
            <a:r>
              <a:rPr lang="en-US" dirty="0">
                <a:latin typeface="Times New Roman" panose="02020603050405020304" pitchFamily="18" charset="0"/>
                <a:cs typeface="Times New Roman" panose="02020603050405020304" pitchFamily="18" charset="0"/>
              </a:rPr>
              <a:t>Furniture and equipment</a:t>
            </a:r>
          </a:p>
          <a:p>
            <a:r>
              <a:rPr lang="en-US" dirty="0">
                <a:latin typeface="Times New Roman" panose="02020603050405020304" pitchFamily="18" charset="0"/>
                <a:cs typeface="Times New Roman" panose="02020603050405020304" pitchFamily="18" charset="0"/>
              </a:rPr>
              <a:t>Abandoned print jobs</a:t>
            </a:r>
          </a:p>
          <a:p>
            <a:r>
              <a:rPr lang="en-US" dirty="0">
                <a:latin typeface="Times New Roman" panose="02020603050405020304" pitchFamily="18" charset="0"/>
                <a:cs typeface="Times New Roman" panose="02020603050405020304" pitchFamily="18" charset="0"/>
              </a:rPr>
              <a:t>Old files, books, and office materials</a:t>
            </a:r>
          </a:p>
          <a:p>
            <a:endParaRPr lang="en-US" dirty="0">
              <a:latin typeface="Times New Roman" panose="02020603050405020304" pitchFamily="18" charset="0"/>
              <a:cs typeface="Times New Roman" panose="02020603050405020304" pitchFamily="18" charset="0"/>
            </a:endParaRPr>
          </a:p>
        </p:txBody>
      </p:sp>
      <p:sp>
        <p:nvSpPr>
          <p:cNvPr id="6" name="Content Placeholder 2">
            <a:extLst>
              <a:ext uri="{FF2B5EF4-FFF2-40B4-BE49-F238E27FC236}">
                <a16:creationId xmlns:a16="http://schemas.microsoft.com/office/drawing/2014/main" id="{62424A93-DC37-F260-EF94-73031CCF457A}"/>
              </a:ext>
            </a:extLst>
          </p:cNvPr>
          <p:cNvSpPr txBox="1">
            <a:spLocks/>
          </p:cNvSpPr>
          <p:nvPr/>
        </p:nvSpPr>
        <p:spPr>
          <a:xfrm>
            <a:off x="6432224" y="1561675"/>
            <a:ext cx="5044126"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SERVICES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Food &amp; Dining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Residential waste from student housing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Public receptacles used by everyone who comes to campus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89479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253CB-CB48-D429-E463-2613BCD81962}"/>
              </a:ext>
            </a:extLst>
          </p:cNvPr>
          <p:cNvSpPr>
            <a:spLocks noGrp="1"/>
          </p:cNvSpPr>
          <p:nvPr>
            <p:ph type="title"/>
          </p:nvPr>
        </p:nvSpPr>
        <p:spPr/>
        <p:txBody>
          <a:bodyPr/>
          <a:lstStyle/>
          <a:p>
            <a:pPr algn="ctr"/>
            <a:r>
              <a:rPr lang="en-US" dirty="0">
                <a:latin typeface="Times New Roman" panose="02020603050405020304" pitchFamily="18" charset="0"/>
                <a:cs typeface="Times New Roman" panose="02020603050405020304" pitchFamily="18" charset="0"/>
              </a:rPr>
              <a:t>Our users arrive with many different habits and expectations.</a:t>
            </a:r>
          </a:p>
        </p:txBody>
      </p:sp>
      <p:sp>
        <p:nvSpPr>
          <p:cNvPr id="3" name="Content Placeholder 2">
            <a:extLst>
              <a:ext uri="{FF2B5EF4-FFF2-40B4-BE49-F238E27FC236}">
                <a16:creationId xmlns:a16="http://schemas.microsoft.com/office/drawing/2014/main" id="{14E26259-DCF0-6CB4-0006-26D111C60448}"/>
              </a:ext>
            </a:extLst>
          </p:cNvPr>
          <p:cNvSpPr>
            <a:spLocks noGrp="1"/>
          </p:cNvSpPr>
          <p:nvPr>
            <p:ph idx="1"/>
          </p:nvPr>
        </p:nvSpPr>
        <p:spPr>
          <a:xfrm>
            <a:off x="838200" y="2063578"/>
            <a:ext cx="10515600" cy="3903320"/>
          </a:xfrm>
        </p:spPr>
        <p:txBody>
          <a:bodyPr/>
          <a:lstStyle/>
          <a:p>
            <a:r>
              <a:rPr lang="en-US" dirty="0">
                <a:latin typeface="Times New Roman" panose="02020603050405020304" pitchFamily="18" charset="0"/>
                <a:cs typeface="Times New Roman" panose="02020603050405020304" pitchFamily="18" charset="0"/>
              </a:rPr>
              <a:t>Sorting behaviors are not consistent across state and municipal boundaries.</a:t>
            </a:r>
          </a:p>
          <a:p>
            <a:r>
              <a:rPr lang="en-US" dirty="0">
                <a:latin typeface="Times New Roman" panose="02020603050405020304" pitchFamily="18" charset="0"/>
                <a:cs typeface="Times New Roman" panose="02020603050405020304" pitchFamily="18" charset="0"/>
              </a:rPr>
              <a:t>College cultures idealize what could be done, and don’t like to be limited to current practices.</a:t>
            </a:r>
          </a:p>
          <a:p>
            <a:r>
              <a:rPr lang="en-US" dirty="0">
                <a:latin typeface="Times New Roman" panose="02020603050405020304" pitchFamily="18" charset="0"/>
                <a:cs typeface="Times New Roman" panose="02020603050405020304" pitchFamily="18" charset="0"/>
              </a:rPr>
              <a:t>Signage isn’t enough to train disposal habits, but other training is nearly impossible, given the frequent changes among our populations.</a:t>
            </a:r>
          </a:p>
        </p:txBody>
      </p:sp>
    </p:spTree>
    <p:extLst>
      <p:ext uri="{BB962C8B-B14F-4D97-AF65-F5344CB8AC3E}">
        <p14:creationId xmlns:p14="http://schemas.microsoft.com/office/powerpoint/2010/main" val="4102990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50059-2C0B-71B1-EA23-D6B7904EC523}"/>
              </a:ext>
            </a:extLst>
          </p:cNvPr>
          <p:cNvSpPr>
            <a:spLocks noGrp="1"/>
          </p:cNvSpPr>
          <p:nvPr>
            <p:ph type="title"/>
          </p:nvPr>
        </p:nvSpPr>
        <p:spPr>
          <a:xfrm>
            <a:off x="838200" y="322595"/>
            <a:ext cx="10515600" cy="1325563"/>
          </a:xfrm>
        </p:spPr>
        <p:txBody>
          <a:bodyPr/>
          <a:lstStyle/>
          <a:p>
            <a:pPr algn="ctr"/>
            <a:r>
              <a:rPr lang="en-US" dirty="0">
                <a:latin typeface="Times New Roman" panose="02020603050405020304" pitchFamily="18" charset="0"/>
                <a:cs typeface="Times New Roman" panose="02020603050405020304" pitchFamily="18" charset="0"/>
              </a:rPr>
              <a:t>Recycling is collaborative work.</a:t>
            </a:r>
          </a:p>
        </p:txBody>
      </p:sp>
      <p:sp>
        <p:nvSpPr>
          <p:cNvPr id="3" name="Content Placeholder 2">
            <a:extLst>
              <a:ext uri="{FF2B5EF4-FFF2-40B4-BE49-F238E27FC236}">
                <a16:creationId xmlns:a16="http://schemas.microsoft.com/office/drawing/2014/main" id="{CA41036E-C881-2CB0-83F5-8499BB74AB46}"/>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Our haulers and local jurisdictions are key partners, but</a:t>
            </a:r>
          </a:p>
          <a:p>
            <a:pPr lvl="1"/>
            <a:r>
              <a:rPr lang="en-US" dirty="0">
                <a:latin typeface="Times New Roman" panose="02020603050405020304" pitchFamily="18" charset="0"/>
                <a:cs typeface="Times New Roman" panose="02020603050405020304" pitchFamily="18" charset="0"/>
              </a:rPr>
              <a:t>Hauler labor staffing is limited for large waste events</a:t>
            </a:r>
          </a:p>
          <a:p>
            <a:pPr lvl="1"/>
            <a:r>
              <a:rPr lang="en-US" dirty="0">
                <a:latin typeface="Times New Roman" panose="02020603050405020304" pitchFamily="18" charset="0"/>
                <a:cs typeface="Times New Roman" panose="02020603050405020304" pitchFamily="18" charset="0"/>
              </a:rPr>
              <a:t>Hauler’s capacities and supplies are limited </a:t>
            </a:r>
          </a:p>
          <a:p>
            <a:pPr lvl="1"/>
            <a:r>
              <a:rPr lang="en-US" dirty="0">
                <a:latin typeface="Times New Roman" panose="02020603050405020304" pitchFamily="18" charset="0"/>
                <a:cs typeface="Times New Roman" panose="02020603050405020304" pitchFamily="18" charset="0"/>
              </a:rPr>
              <a:t>Meetings for problem solving are often less than satisfactory</a:t>
            </a:r>
          </a:p>
          <a:p>
            <a:r>
              <a:rPr lang="en-US" dirty="0">
                <a:latin typeface="Times New Roman" panose="02020603050405020304" pitchFamily="18" charset="0"/>
                <a:cs typeface="Times New Roman" panose="02020603050405020304" pitchFamily="18" charset="0"/>
              </a:rPr>
              <a:t>Building relationships is more critical than ever. </a:t>
            </a:r>
          </a:p>
          <a:p>
            <a:pPr lvl="1"/>
            <a:r>
              <a:rPr lang="en-US" dirty="0">
                <a:latin typeface="Times New Roman" panose="02020603050405020304" pitchFamily="18" charset="0"/>
                <a:cs typeface="Times New Roman" panose="02020603050405020304" pitchFamily="18" charset="0"/>
              </a:rPr>
              <a:t>Despite the normal cycles of college/university operations, we don’t fit the mold of ‘normal’ customers.</a:t>
            </a:r>
          </a:p>
          <a:p>
            <a:pPr lvl="1"/>
            <a:r>
              <a:rPr lang="en-US" dirty="0">
                <a:latin typeface="Times New Roman" panose="02020603050405020304" pitchFamily="18" charset="0"/>
                <a:cs typeface="Times New Roman" panose="02020603050405020304" pitchFamily="18" charset="0"/>
              </a:rPr>
              <a:t>Regional support seems uncertain due to staffing inconsistencies. </a:t>
            </a:r>
          </a:p>
          <a:p>
            <a:pPr lvl="1"/>
            <a:r>
              <a:rPr lang="en-US" dirty="0">
                <a:latin typeface="Times New Roman" panose="02020603050405020304" pitchFamily="18" charset="0"/>
                <a:cs typeface="Times New Roman" panose="02020603050405020304" pitchFamily="18" charset="0"/>
              </a:rPr>
              <a:t>We need to develop stronger collaborative relationships with our haulers and municipal waste/recycling centers.</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834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333333">
                  <a:lumMod val="60000"/>
                  <a:lumOff val="40000"/>
                </a:srgbClr>
              </a:solidFill>
              <a:effectLst/>
              <a:uLnTx/>
              <a:uFillTx/>
              <a:latin typeface="Franklin Gothic Book" panose="020B0503020102020204"/>
              <a:ea typeface="+mn-ea"/>
              <a:cs typeface="+mn-cs"/>
            </a:endParaRPr>
          </a:p>
        </p:txBody>
      </p:sp>
      <p:pic>
        <p:nvPicPr>
          <p:cNvPr id="9" name="Picture Placeholder 8">
            <a:extLst>
              <a:ext uri="{FF2B5EF4-FFF2-40B4-BE49-F238E27FC236}">
                <a16:creationId xmlns:a16="http://schemas.microsoft.com/office/drawing/2014/main" id="{3305A2FF-CB14-B264-2D28-42F29A85416A}"/>
              </a:ext>
            </a:extLst>
          </p:cNvPr>
          <p:cNvPicPr>
            <a:picLocks noGrp="1" noChangeAspect="1"/>
          </p:cNvPicPr>
          <p:nvPr>
            <p:ph type="pic" sz="quarter" idx="14"/>
          </p:nvPr>
        </p:nvPicPr>
        <p:blipFill>
          <a:blip r:embed="rId2"/>
          <a:srcRect t="10090" b="10090"/>
          <a:stretch>
            <a:fillRect/>
          </a:stretch>
        </p:blipFill>
        <p:spPr>
          <a:xfrm>
            <a:off x="0" y="207963"/>
            <a:ext cx="12192000" cy="6650037"/>
          </a:xfrm>
          <a:prstGeom prst="rect">
            <a:avLst/>
          </a:prstGeom>
        </p:spPr>
      </p:pic>
      <p:pic>
        <p:nvPicPr>
          <p:cNvPr id="7" name="Picture Placeholder 6"/>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063" b="4063"/>
          <a:stretch>
            <a:fillRect/>
          </a:stretch>
        </p:blipFill>
        <p:spPr>
          <a:xfrm>
            <a:off x="9150139" y="345203"/>
            <a:ext cx="2908094" cy="914400"/>
          </a:xfrm>
        </p:spPr>
      </p:pic>
      <p:sp>
        <p:nvSpPr>
          <p:cNvPr id="4" name="Title 3"/>
          <p:cNvSpPr>
            <a:spLocks noGrp="1"/>
          </p:cNvSpPr>
          <p:nvPr>
            <p:ph type="title"/>
          </p:nvPr>
        </p:nvSpPr>
        <p:spPr>
          <a:xfrm>
            <a:off x="3491398" y="2821216"/>
            <a:ext cx="5209204" cy="1704602"/>
          </a:xfrm>
        </p:spPr>
        <p:txBody>
          <a:bodyPr/>
          <a:lstStyle/>
          <a:p>
            <a:pPr>
              <a:spcBef>
                <a:spcPts val="0"/>
              </a:spcBef>
            </a:pPr>
            <a:br>
              <a:rPr lang="en-US"/>
            </a:br>
            <a:r>
              <a:rPr lang="en-US"/>
              <a:t>Questions?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18234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35" y="1689578"/>
            <a:ext cx="5781600" cy="805270"/>
          </a:xfrm>
        </p:spPr>
        <p:txBody>
          <a:bodyPr>
            <a:normAutofit fontScale="90000"/>
          </a:bodyPr>
          <a:lstStyle/>
          <a:p>
            <a:r>
              <a:rPr lang="en-US" sz="4000" dirty="0"/>
              <a:t>Washington State University</a:t>
            </a:r>
          </a:p>
        </p:txBody>
      </p:sp>
      <p:sp>
        <p:nvSpPr>
          <p:cNvPr id="4" name="Text Placeholder 3"/>
          <p:cNvSpPr>
            <a:spLocks noGrp="1"/>
          </p:cNvSpPr>
          <p:nvPr>
            <p:ph type="body" sz="quarter" idx="13"/>
          </p:nvPr>
        </p:nvSpPr>
        <p:spPr>
          <a:xfrm>
            <a:off x="545169" y="3111822"/>
            <a:ext cx="6872695" cy="2627554"/>
          </a:xfrm>
        </p:spPr>
        <p:txBody>
          <a:bodyPr>
            <a:normAutofit/>
          </a:bodyPr>
          <a:lstStyle/>
          <a:p>
            <a:r>
              <a:rPr lang="en-US" sz="3200" dirty="0"/>
              <a:t>Karl Englund–Composite Materials and Engineering Center (CMEC)</a:t>
            </a:r>
          </a:p>
        </p:txBody>
      </p:sp>
      <p:pic>
        <p:nvPicPr>
          <p:cNvPr id="6" name="Picture 5" descr="Washington Recycling Development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8" y="4942734"/>
            <a:ext cx="2200116" cy="2219996"/>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kern="1200">
                <a:latin typeface="Franklin Gothic Book" panose="020B0503020102020204"/>
              </a:rPr>
              <a:pPr/>
              <a:t>38</a:t>
            </a:fld>
            <a:endParaRPr lang="en-US" kern="1200" dirty="0">
              <a:latin typeface="Franklin Gothic Book" panose="020B0503020102020204"/>
            </a:endParaRPr>
          </a:p>
        </p:txBody>
      </p:sp>
      <p:cxnSp>
        <p:nvCxnSpPr>
          <p:cNvPr id="8" name="Straight Connector 7">
            <a:extLst>
              <a:ext uri="{FF2B5EF4-FFF2-40B4-BE49-F238E27FC236}">
                <a16:creationId xmlns:a16="http://schemas.microsoft.com/office/drawing/2014/main" id="{A8554732-7FDE-3256-3215-281542EE588D}"/>
              </a:ext>
              <a:ext uri="{C183D7F6-B498-43B3-948B-1728B52AA6E4}">
                <adec:decorative xmlns:adec="http://schemas.microsoft.com/office/drawing/2017/decorative" val="1"/>
              </a:ext>
            </a:extLst>
          </p:cNvPr>
          <p:cNvCxnSpPr>
            <a:cxnSpLocks/>
          </p:cNvCxnSpPr>
          <p:nvPr/>
        </p:nvCxnSpPr>
        <p:spPr>
          <a:xfrm>
            <a:off x="609601" y="2850402"/>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pic>
        <p:nvPicPr>
          <p:cNvPr id="5" name="Picture 4" descr="Washington State University sign and campus from an aerial perspective. ">
            <a:extLst>
              <a:ext uri="{FF2B5EF4-FFF2-40B4-BE49-F238E27FC236}">
                <a16:creationId xmlns:a16="http://schemas.microsoft.com/office/drawing/2014/main" id="{A8931917-E284-BADF-D4E2-B130374BEEF6}"/>
              </a:ext>
            </a:extLst>
          </p:cNvPr>
          <p:cNvPicPr>
            <a:picLocks noChangeAspect="1"/>
          </p:cNvPicPr>
          <p:nvPr/>
        </p:nvPicPr>
        <p:blipFill>
          <a:blip r:embed="rId4"/>
          <a:stretch>
            <a:fillRect/>
          </a:stretch>
        </p:blipFill>
        <p:spPr>
          <a:xfrm>
            <a:off x="7535636" y="1"/>
            <a:ext cx="4656363" cy="3725254"/>
          </a:xfrm>
          <a:prstGeom prst="rect">
            <a:avLst/>
          </a:prstGeom>
        </p:spPr>
      </p:pic>
      <p:pic>
        <p:nvPicPr>
          <p:cNvPr id="9" name="Picture 8" descr="WSU campus sign. ">
            <a:extLst>
              <a:ext uri="{FF2B5EF4-FFF2-40B4-BE49-F238E27FC236}">
                <a16:creationId xmlns:a16="http://schemas.microsoft.com/office/drawing/2014/main" id="{C0381243-1EF8-C18A-9A11-CBE3E0A25356}"/>
              </a:ext>
            </a:extLst>
          </p:cNvPr>
          <p:cNvPicPr>
            <a:picLocks noChangeAspect="1"/>
          </p:cNvPicPr>
          <p:nvPr/>
        </p:nvPicPr>
        <p:blipFill>
          <a:blip r:embed="rId5"/>
          <a:stretch>
            <a:fillRect/>
          </a:stretch>
        </p:blipFill>
        <p:spPr>
          <a:xfrm>
            <a:off x="7535635" y="3715564"/>
            <a:ext cx="4656363" cy="3142436"/>
          </a:xfrm>
          <a:prstGeom prst="rect">
            <a:avLst/>
          </a:prstGeom>
        </p:spPr>
      </p:pic>
    </p:spTree>
    <p:extLst>
      <p:ext uri="{BB962C8B-B14F-4D97-AF65-F5344CB8AC3E}">
        <p14:creationId xmlns:p14="http://schemas.microsoft.com/office/powerpoint/2010/main" val="29343193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35A86-DB9A-4A08-ADF1-D4870C77CA18}"/>
              </a:ext>
            </a:extLst>
          </p:cNvPr>
          <p:cNvSpPr>
            <a:spLocks noGrp="1"/>
          </p:cNvSpPr>
          <p:nvPr>
            <p:ph type="ctrTitle"/>
          </p:nvPr>
        </p:nvSpPr>
        <p:spPr>
          <a:xfrm>
            <a:off x="1656538" y="546040"/>
            <a:ext cx="8991600" cy="2706567"/>
          </a:xfrm>
        </p:spPr>
        <p:txBody>
          <a:bodyPr>
            <a:normAutofit/>
          </a:bodyPr>
          <a:lstStyle/>
          <a:p>
            <a:r>
              <a:rPr lang="en-US" dirty="0"/>
              <a:t>Recycling Thermosets – What WSU has done for us lately</a:t>
            </a:r>
          </a:p>
        </p:txBody>
      </p:sp>
      <p:sp>
        <p:nvSpPr>
          <p:cNvPr id="3" name="Subtitle 2">
            <a:extLst>
              <a:ext uri="{FF2B5EF4-FFF2-40B4-BE49-F238E27FC236}">
                <a16:creationId xmlns:a16="http://schemas.microsoft.com/office/drawing/2014/main" id="{338A4354-A0D9-4AE5-B2DB-EA24C7490FD1}"/>
              </a:ext>
            </a:extLst>
          </p:cNvPr>
          <p:cNvSpPr>
            <a:spLocks noGrp="1"/>
          </p:cNvSpPr>
          <p:nvPr>
            <p:ph type="subTitle" idx="1"/>
          </p:nvPr>
        </p:nvSpPr>
        <p:spPr>
          <a:xfrm>
            <a:off x="2638857" y="3737165"/>
            <a:ext cx="6801612" cy="2806248"/>
          </a:xfrm>
        </p:spPr>
        <p:txBody>
          <a:bodyPr>
            <a:normAutofit fontScale="77500" lnSpcReduction="20000"/>
          </a:bodyPr>
          <a:lstStyle/>
          <a:p>
            <a:endParaRPr lang="en-US" dirty="0"/>
          </a:p>
          <a:p>
            <a:r>
              <a:rPr lang="en-US" sz="2500" dirty="0"/>
              <a:t>Karl Englund</a:t>
            </a:r>
          </a:p>
          <a:p>
            <a:r>
              <a:rPr lang="en-US" sz="2500" dirty="0"/>
              <a:t>Hui Li</a:t>
            </a:r>
          </a:p>
          <a:p>
            <a:r>
              <a:rPr lang="en-US" sz="2500" dirty="0" err="1"/>
              <a:t>Zhenghao</a:t>
            </a:r>
            <a:r>
              <a:rPr lang="en-US" sz="2500" dirty="0"/>
              <a:t> Chen</a:t>
            </a:r>
          </a:p>
          <a:p>
            <a:r>
              <a:rPr lang="en-US" sz="2500" dirty="0"/>
              <a:t>Jinwen Zhang</a:t>
            </a:r>
          </a:p>
          <a:p>
            <a:r>
              <a:rPr lang="en-US" sz="2200" i="1" dirty="0"/>
              <a:t>Washington State University</a:t>
            </a:r>
          </a:p>
          <a:p>
            <a:r>
              <a:rPr lang="en-US" dirty="0"/>
              <a:t>WA Recycling Development Center</a:t>
            </a:r>
          </a:p>
          <a:p>
            <a:r>
              <a:rPr lang="en-US" dirty="0"/>
              <a:t>Board Meeting – 6/14/23</a:t>
            </a:r>
          </a:p>
        </p:txBody>
      </p:sp>
    </p:spTree>
    <p:extLst>
      <p:ext uri="{BB962C8B-B14F-4D97-AF65-F5344CB8AC3E}">
        <p14:creationId xmlns:p14="http://schemas.microsoft.com/office/powerpoint/2010/main" val="31365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een River Gorge in Kent Washington">
            <a:extLst>
              <a:ext uri="{FF2B5EF4-FFF2-40B4-BE49-F238E27FC236}">
                <a16:creationId xmlns:a16="http://schemas.microsoft.com/office/drawing/2014/main" id="{C56CEC77-B44D-3C61-A33F-0441B0C6B9B2}"/>
              </a:ext>
            </a:extLst>
          </p:cNvPr>
          <p:cNvPicPr>
            <a:picLocks noChangeAspect="1"/>
          </p:cNvPicPr>
          <p:nvPr/>
        </p:nvPicPr>
        <p:blipFill>
          <a:blip r:embed="rId2"/>
          <a:stretch>
            <a:fillRect/>
          </a:stretch>
        </p:blipFill>
        <p:spPr>
          <a:xfrm>
            <a:off x="0" y="-1281"/>
            <a:ext cx="3053443" cy="6858000"/>
          </a:xfrm>
          <a:prstGeom prst="rect">
            <a:avLst/>
          </a:prstGeom>
        </p:spPr>
      </p:pic>
      <p:sp>
        <p:nvSpPr>
          <p:cNvPr id="16" name="Title 1">
            <a:extLst>
              <a:ext uri="{FF2B5EF4-FFF2-40B4-BE49-F238E27FC236}">
                <a16:creationId xmlns:a16="http://schemas.microsoft.com/office/drawing/2014/main" id="{B070168E-2D0C-A950-14DE-14AD6BCD1D35}"/>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476701" y="1423452"/>
            <a:ext cx="7593081" cy="461665"/>
          </a:xfrm>
          <a:prstGeom prst="rect">
            <a:avLst/>
          </a:prstGeom>
          <a:solidFill>
            <a:schemeClr val="bg1"/>
          </a:solidFill>
        </p:spPr>
        <p:txBody>
          <a:bodyPr wrap="square" rtlCol="0" anchor="ctr">
            <a:spAutoFit/>
          </a:bodyPr>
          <a:lstStyle/>
          <a:p>
            <a:r>
              <a:rPr lang="en-US" sz="2400" dirty="0"/>
              <a:t>9:00 am	Welcome</a:t>
            </a:r>
          </a:p>
        </p:txBody>
      </p:sp>
      <p:sp>
        <p:nvSpPr>
          <p:cNvPr id="11" name="TextBox 10"/>
          <p:cNvSpPr txBox="1"/>
          <p:nvPr/>
        </p:nvSpPr>
        <p:spPr>
          <a:xfrm>
            <a:off x="3476700" y="2128811"/>
            <a:ext cx="7153200" cy="461665"/>
          </a:xfrm>
          <a:prstGeom prst="rect">
            <a:avLst/>
          </a:prstGeom>
          <a:solidFill>
            <a:schemeClr val="bg1">
              <a:lumMod val="85000"/>
            </a:schemeClr>
          </a:solidFill>
        </p:spPr>
        <p:txBody>
          <a:bodyPr wrap="square" rtlCol="0" anchor="ctr">
            <a:spAutoFit/>
          </a:bodyPr>
          <a:lstStyle/>
          <a:p>
            <a:r>
              <a:rPr lang="en-US" sz="2400" dirty="0"/>
              <a:t>9:10 am	Board and Agency Updates</a:t>
            </a:r>
          </a:p>
        </p:txBody>
      </p:sp>
      <p:sp>
        <p:nvSpPr>
          <p:cNvPr id="13" name="TextBox 12">
            <a:extLst>
              <a:ext uri="{FF2B5EF4-FFF2-40B4-BE49-F238E27FC236}">
                <a16:creationId xmlns:a16="http://schemas.microsoft.com/office/drawing/2014/main" id="{A0BDB450-749A-E539-1600-A5F87F9D7C81}"/>
              </a:ext>
            </a:extLst>
          </p:cNvPr>
          <p:cNvSpPr txBox="1"/>
          <p:nvPr/>
        </p:nvSpPr>
        <p:spPr>
          <a:xfrm>
            <a:off x="3471473" y="2892926"/>
            <a:ext cx="7593081" cy="461665"/>
          </a:xfrm>
          <a:prstGeom prst="rect">
            <a:avLst/>
          </a:prstGeom>
          <a:noFill/>
        </p:spPr>
        <p:txBody>
          <a:bodyPr wrap="square" rtlCol="0" anchor="ctr">
            <a:spAutoFit/>
          </a:bodyPr>
          <a:lstStyle/>
          <a:p>
            <a:r>
              <a:rPr lang="en-US" sz="2400" dirty="0"/>
              <a:t>10:00 am 	Dan Weston-Recycle Right Campaign</a:t>
            </a:r>
          </a:p>
        </p:txBody>
      </p:sp>
      <p:sp>
        <p:nvSpPr>
          <p:cNvPr id="7" name="TextBox 6">
            <a:extLst>
              <a:ext uri="{FF2B5EF4-FFF2-40B4-BE49-F238E27FC236}">
                <a16:creationId xmlns:a16="http://schemas.microsoft.com/office/drawing/2014/main" id="{F7B4CC46-9BEC-86D6-A030-B87422173688}"/>
              </a:ext>
            </a:extLst>
          </p:cNvPr>
          <p:cNvSpPr txBox="1"/>
          <p:nvPr/>
        </p:nvSpPr>
        <p:spPr>
          <a:xfrm>
            <a:off x="3471473" y="3650915"/>
            <a:ext cx="6226099" cy="461665"/>
          </a:xfrm>
          <a:prstGeom prst="rect">
            <a:avLst/>
          </a:prstGeom>
          <a:noFill/>
        </p:spPr>
        <p:txBody>
          <a:bodyPr wrap="square" rtlCol="0" anchor="ctr">
            <a:spAutoFit/>
          </a:bodyPr>
          <a:lstStyle/>
          <a:p>
            <a:r>
              <a:rPr lang="en-US" sz="2400" dirty="0"/>
              <a:t>10:15 am	Break</a:t>
            </a:r>
          </a:p>
        </p:txBody>
      </p:sp>
      <p:sp>
        <p:nvSpPr>
          <p:cNvPr id="8" name="TextBox 7">
            <a:extLst>
              <a:ext uri="{FF2B5EF4-FFF2-40B4-BE49-F238E27FC236}">
                <a16:creationId xmlns:a16="http://schemas.microsoft.com/office/drawing/2014/main" id="{A9F30735-277B-808A-A456-13A2F10358CC}"/>
              </a:ext>
            </a:extLst>
          </p:cNvPr>
          <p:cNvSpPr txBox="1"/>
          <p:nvPr/>
        </p:nvSpPr>
        <p:spPr>
          <a:xfrm>
            <a:off x="3462019" y="4361010"/>
            <a:ext cx="7112000" cy="461665"/>
          </a:xfrm>
          <a:prstGeom prst="rect">
            <a:avLst/>
          </a:prstGeom>
          <a:noFill/>
        </p:spPr>
        <p:txBody>
          <a:bodyPr wrap="square" rtlCol="0" anchor="t">
            <a:spAutoFit/>
          </a:bodyPr>
          <a:lstStyle/>
          <a:p>
            <a:r>
              <a:rPr lang="en-US" sz="2400" dirty="0"/>
              <a:t>10:30 am 	Presentations</a:t>
            </a:r>
          </a:p>
        </p:txBody>
      </p:sp>
      <p:sp>
        <p:nvSpPr>
          <p:cNvPr id="9" name="TextBox 8">
            <a:extLst>
              <a:ext uri="{FF2B5EF4-FFF2-40B4-BE49-F238E27FC236}">
                <a16:creationId xmlns:a16="http://schemas.microsoft.com/office/drawing/2014/main" id="{7046A78B-0548-5646-4363-A267666D431E}"/>
              </a:ext>
            </a:extLst>
          </p:cNvPr>
          <p:cNvSpPr txBox="1"/>
          <p:nvPr/>
        </p:nvSpPr>
        <p:spPr>
          <a:xfrm>
            <a:off x="3471473" y="5071105"/>
            <a:ext cx="6226099" cy="461665"/>
          </a:xfrm>
          <a:prstGeom prst="rect">
            <a:avLst/>
          </a:prstGeom>
          <a:noFill/>
        </p:spPr>
        <p:txBody>
          <a:bodyPr wrap="square" rtlCol="0" anchor="ctr">
            <a:spAutoFit/>
          </a:bodyPr>
          <a:lstStyle/>
          <a:p>
            <a:r>
              <a:rPr lang="en-US" sz="2400" dirty="0"/>
              <a:t>11:45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4</a:t>
            </a:fld>
            <a:endParaRPr lang="en-US" dirty="0"/>
          </a:p>
        </p:txBody>
      </p:sp>
      <p:pic>
        <p:nvPicPr>
          <p:cNvPr id="4" name="Picture 3">
            <a:extLst>
              <a:ext uri="{FF2B5EF4-FFF2-40B4-BE49-F238E27FC236}">
                <a16:creationId xmlns:a16="http://schemas.microsoft.com/office/drawing/2014/main" id="{81A9D519-7EC6-5227-F730-474442BAE7C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401" y="-292195"/>
            <a:ext cx="3431293" cy="3431293"/>
          </a:xfrm>
          <a:prstGeom prst="rect">
            <a:avLst/>
          </a:prstGeom>
        </p:spPr>
      </p:pic>
    </p:spTree>
    <p:extLst>
      <p:ext uri="{BB962C8B-B14F-4D97-AF65-F5344CB8AC3E}">
        <p14:creationId xmlns:p14="http://schemas.microsoft.com/office/powerpoint/2010/main" val="3041957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89820-F1A5-6C68-DAF9-04EA7BEA7CA1}"/>
              </a:ext>
            </a:extLst>
          </p:cNvPr>
          <p:cNvSpPr>
            <a:spLocks noGrp="1"/>
          </p:cNvSpPr>
          <p:nvPr>
            <p:ph type="title"/>
          </p:nvPr>
        </p:nvSpPr>
        <p:spPr>
          <a:xfrm>
            <a:off x="2170465" y="136965"/>
            <a:ext cx="7729728" cy="1188720"/>
          </a:xfrm>
        </p:spPr>
        <p:txBody>
          <a:bodyPr/>
          <a:lstStyle/>
          <a:p>
            <a:r>
              <a:rPr lang="en-US" dirty="0"/>
              <a:t>Presentation overview</a:t>
            </a:r>
          </a:p>
        </p:txBody>
      </p:sp>
      <p:sp>
        <p:nvSpPr>
          <p:cNvPr id="3" name="Content Placeholder 2">
            <a:extLst>
              <a:ext uri="{FF2B5EF4-FFF2-40B4-BE49-F238E27FC236}">
                <a16:creationId xmlns:a16="http://schemas.microsoft.com/office/drawing/2014/main" id="{8C70B567-36DC-7BC4-B054-7805D85CA6F5}"/>
              </a:ext>
            </a:extLst>
          </p:cNvPr>
          <p:cNvSpPr>
            <a:spLocks noGrp="1"/>
          </p:cNvSpPr>
          <p:nvPr>
            <p:ph idx="1"/>
          </p:nvPr>
        </p:nvSpPr>
        <p:spPr>
          <a:xfrm>
            <a:off x="682617" y="1493673"/>
            <a:ext cx="10515600" cy="4351338"/>
          </a:xfrm>
        </p:spPr>
        <p:txBody>
          <a:bodyPr>
            <a:noAutofit/>
          </a:bodyPr>
          <a:lstStyle/>
          <a:p>
            <a:r>
              <a:rPr lang="en-US" dirty="0"/>
              <a:t>Motivation</a:t>
            </a:r>
          </a:p>
          <a:p>
            <a:pPr lvl="1"/>
            <a:r>
              <a:rPr lang="en-US" sz="1800" dirty="0"/>
              <a:t>Recycling strategies for thermosets</a:t>
            </a:r>
          </a:p>
          <a:p>
            <a:r>
              <a:rPr lang="en-US" dirty="0"/>
              <a:t>Recycling of SFC</a:t>
            </a:r>
            <a:endParaRPr lang="en-US" sz="2000" dirty="0"/>
          </a:p>
          <a:p>
            <a:r>
              <a:rPr lang="en-US" dirty="0"/>
              <a:t>Managing the supply chain</a:t>
            </a:r>
          </a:p>
          <a:p>
            <a:pPr lvl="1"/>
            <a:r>
              <a:rPr lang="en-US" sz="1800" dirty="0"/>
              <a:t>Getting the right materials</a:t>
            </a:r>
          </a:p>
          <a:p>
            <a:pPr lvl="1"/>
            <a:r>
              <a:rPr lang="en-US" sz="1800" dirty="0"/>
              <a:t>Accessing materials</a:t>
            </a:r>
          </a:p>
          <a:p>
            <a:r>
              <a:rPr lang="en-US" dirty="0"/>
              <a:t>Processing into filler/fibers</a:t>
            </a:r>
          </a:p>
          <a:p>
            <a:pPr lvl="1"/>
            <a:r>
              <a:rPr lang="en-US" sz="1800" dirty="0"/>
              <a:t>Milling synthetic fiber composites</a:t>
            </a:r>
          </a:p>
          <a:p>
            <a:pPr lvl="1"/>
            <a:r>
              <a:rPr lang="en-US" sz="1800" dirty="0"/>
              <a:t>Classifying fillers/fibers</a:t>
            </a:r>
          </a:p>
          <a:p>
            <a:r>
              <a:rPr lang="en-US" dirty="0"/>
              <a:t>Initial testing and results</a:t>
            </a:r>
          </a:p>
          <a:p>
            <a:pPr lvl="1"/>
            <a:r>
              <a:rPr lang="en-US" sz="1800" dirty="0"/>
              <a:t>Compounding and IM</a:t>
            </a:r>
          </a:p>
          <a:p>
            <a:pPr lvl="1"/>
            <a:r>
              <a:rPr lang="en-US" sz="1800" dirty="0"/>
              <a:t>Tensile and flex </a:t>
            </a:r>
          </a:p>
          <a:p>
            <a:r>
              <a:rPr lang="en-US" dirty="0"/>
              <a:t>Markets and next steps</a:t>
            </a:r>
          </a:p>
        </p:txBody>
      </p:sp>
      <p:grpSp>
        <p:nvGrpSpPr>
          <p:cNvPr id="7" name="Group 6">
            <a:extLst>
              <a:ext uri="{FF2B5EF4-FFF2-40B4-BE49-F238E27FC236}">
                <a16:creationId xmlns:a16="http://schemas.microsoft.com/office/drawing/2014/main" id="{04E1DAAE-8C41-97AB-79BB-D8E49AE22016}"/>
              </a:ext>
            </a:extLst>
          </p:cNvPr>
          <p:cNvGrpSpPr/>
          <p:nvPr/>
        </p:nvGrpSpPr>
        <p:grpSpPr>
          <a:xfrm>
            <a:off x="8107587" y="1493673"/>
            <a:ext cx="3942178" cy="3027428"/>
            <a:chOff x="7747894" y="1727690"/>
            <a:chExt cx="3942178" cy="3027428"/>
          </a:xfrm>
        </p:grpSpPr>
        <p:pic>
          <p:nvPicPr>
            <p:cNvPr id="4" name="Picture 3">
              <a:extLst>
                <a:ext uri="{FF2B5EF4-FFF2-40B4-BE49-F238E27FC236}">
                  <a16:creationId xmlns:a16="http://schemas.microsoft.com/office/drawing/2014/main" id="{5DB5B43F-C0A4-4A3F-9D93-760E35966953}"/>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2000" contrast="4000"/>
                      </a14:imgEffect>
                    </a14:imgLayer>
                  </a14:imgProps>
                </a:ext>
                <a:ext uri="{28A0092B-C50C-407E-A947-70E740481C1C}">
                  <a14:useLocalDpi xmlns:a14="http://schemas.microsoft.com/office/drawing/2010/main"/>
                </a:ext>
              </a:extLst>
            </a:blip>
            <a:stretch>
              <a:fillRect/>
            </a:stretch>
          </p:blipFill>
          <p:spPr>
            <a:xfrm>
              <a:off x="7747894" y="1727690"/>
              <a:ext cx="3942178" cy="2956633"/>
            </a:xfrm>
            <a:prstGeom prst="rect">
              <a:avLst/>
            </a:prstGeom>
          </p:spPr>
        </p:pic>
        <p:sp>
          <p:nvSpPr>
            <p:cNvPr id="6" name="TextBox 5">
              <a:extLst>
                <a:ext uri="{FF2B5EF4-FFF2-40B4-BE49-F238E27FC236}">
                  <a16:creationId xmlns:a16="http://schemas.microsoft.com/office/drawing/2014/main" id="{33E24F6F-B712-084E-FD6D-D6E03D6CF48E}"/>
                </a:ext>
              </a:extLst>
            </p:cNvPr>
            <p:cNvSpPr txBox="1"/>
            <p:nvPr/>
          </p:nvSpPr>
          <p:spPr>
            <a:xfrm>
              <a:off x="10767132" y="4493508"/>
              <a:ext cx="852645"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Gill Sans MT" panose="020B0502020104020203"/>
                  <a:ea typeface="+mn-ea"/>
                  <a:cs typeface="+mn-cs"/>
                </a:rPr>
                <a:t>oilcity.news</a:t>
              </a:r>
              <a:endParaRPr kumimoji="0" lang="en-US" sz="11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grpSp>
      <p:grpSp>
        <p:nvGrpSpPr>
          <p:cNvPr id="11" name="Group 10">
            <a:extLst>
              <a:ext uri="{FF2B5EF4-FFF2-40B4-BE49-F238E27FC236}">
                <a16:creationId xmlns:a16="http://schemas.microsoft.com/office/drawing/2014/main" id="{0C669B04-3DDD-CC37-A782-C41FAA8AD8D4}"/>
              </a:ext>
            </a:extLst>
          </p:cNvPr>
          <p:cNvGrpSpPr/>
          <p:nvPr/>
        </p:nvGrpSpPr>
        <p:grpSpPr>
          <a:xfrm>
            <a:off x="5491072" y="2745875"/>
            <a:ext cx="4587604" cy="3550451"/>
            <a:chOff x="4924757" y="2194486"/>
            <a:chExt cx="4587604" cy="3550451"/>
          </a:xfrm>
        </p:grpSpPr>
        <p:pic>
          <p:nvPicPr>
            <p:cNvPr id="8" name="Picture 7">
              <a:extLst>
                <a:ext uri="{FF2B5EF4-FFF2-40B4-BE49-F238E27FC236}">
                  <a16:creationId xmlns:a16="http://schemas.microsoft.com/office/drawing/2014/main" id="{F5C55304-F0A1-8CDD-6785-642DC987EC4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4757" y="2194486"/>
              <a:ext cx="4438063" cy="3550451"/>
            </a:xfrm>
            <a:prstGeom prst="rect">
              <a:avLst/>
            </a:prstGeom>
          </p:spPr>
        </p:pic>
        <p:sp>
          <p:nvSpPr>
            <p:cNvPr id="10" name="TextBox 9">
              <a:extLst>
                <a:ext uri="{FF2B5EF4-FFF2-40B4-BE49-F238E27FC236}">
                  <a16:creationId xmlns:a16="http://schemas.microsoft.com/office/drawing/2014/main" id="{5619A8AF-CD39-9A20-4374-A8B1828F519A}"/>
                </a:ext>
              </a:extLst>
            </p:cNvPr>
            <p:cNvSpPr txBox="1"/>
            <p:nvPr/>
          </p:nvSpPr>
          <p:spPr>
            <a:xfrm>
              <a:off x="7835035" y="5401745"/>
              <a:ext cx="1677326"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ill Sans MT" panose="020B0502020104020203"/>
                  <a:ea typeface="+mn-ea"/>
                  <a:cs typeface="+mn-cs"/>
                </a:rPr>
                <a:t>www.thisiscolossal.com</a:t>
              </a:r>
            </a:p>
          </p:txBody>
        </p:sp>
      </p:grpSp>
    </p:spTree>
    <p:extLst>
      <p:ext uri="{BB962C8B-B14F-4D97-AF65-F5344CB8AC3E}">
        <p14:creationId xmlns:p14="http://schemas.microsoft.com/office/powerpoint/2010/main" val="13767662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723A-92DA-4DB6-BCCD-6F614B653995}"/>
              </a:ext>
            </a:extLst>
          </p:cNvPr>
          <p:cNvSpPr>
            <a:spLocks noGrp="1"/>
          </p:cNvSpPr>
          <p:nvPr>
            <p:ph type="title"/>
          </p:nvPr>
        </p:nvSpPr>
        <p:spPr>
          <a:xfrm>
            <a:off x="2271409" y="936983"/>
            <a:ext cx="7729728" cy="1188720"/>
          </a:xfrm>
        </p:spPr>
        <p:txBody>
          <a:bodyPr/>
          <a:lstStyle/>
          <a:p>
            <a:r>
              <a:rPr lang="en-US" dirty="0"/>
              <a:t>Thermoplastics </a:t>
            </a:r>
            <a:r>
              <a:rPr lang="en-US" sz="1800" dirty="0"/>
              <a:t>vs</a:t>
            </a:r>
            <a:r>
              <a:rPr lang="en-US" dirty="0"/>
              <a:t> Thermosets</a:t>
            </a:r>
          </a:p>
        </p:txBody>
      </p:sp>
      <p:sp>
        <p:nvSpPr>
          <p:cNvPr id="4" name="Content Placeholder 3">
            <a:extLst>
              <a:ext uri="{FF2B5EF4-FFF2-40B4-BE49-F238E27FC236}">
                <a16:creationId xmlns:a16="http://schemas.microsoft.com/office/drawing/2014/main" id="{3106F338-3D27-42EE-8C68-5527E7FCB0C4}"/>
              </a:ext>
            </a:extLst>
          </p:cNvPr>
          <p:cNvSpPr>
            <a:spLocks noGrp="1"/>
          </p:cNvSpPr>
          <p:nvPr>
            <p:ph sz="half" idx="1"/>
          </p:nvPr>
        </p:nvSpPr>
        <p:spPr>
          <a:xfrm>
            <a:off x="1969839" y="2495021"/>
            <a:ext cx="4126161" cy="3101982"/>
          </a:xfrm>
        </p:spPr>
        <p:txBody>
          <a:bodyPr>
            <a:normAutofit lnSpcReduction="10000"/>
          </a:bodyPr>
          <a:lstStyle/>
          <a:p>
            <a:r>
              <a:rPr lang="en-US" sz="2000" dirty="0"/>
              <a:t>Thermoplastics (PP, PE, PS, PA…..)</a:t>
            </a:r>
          </a:p>
          <a:p>
            <a:pPr lvl="1"/>
            <a:r>
              <a:rPr lang="en-US" sz="2000" dirty="0"/>
              <a:t>Reversible</a:t>
            </a:r>
          </a:p>
          <a:p>
            <a:pPr lvl="1"/>
            <a:r>
              <a:rPr lang="en-US" sz="2000" dirty="0"/>
              <a:t>Thick viscosity</a:t>
            </a:r>
          </a:p>
          <a:p>
            <a:pPr lvl="1"/>
            <a:r>
              <a:rPr lang="en-US" sz="2000" dirty="0"/>
              <a:t>Not extensively used in continuous synthetic fiber composites</a:t>
            </a:r>
          </a:p>
          <a:p>
            <a:pPr lvl="1"/>
            <a:r>
              <a:rPr lang="en-US" sz="2000" dirty="0"/>
              <a:t>Compliant and ductile – mostly</a:t>
            </a:r>
          </a:p>
          <a:p>
            <a:pPr lvl="1"/>
            <a:r>
              <a:rPr lang="en-US" sz="2000" dirty="0"/>
              <a:t>Long shelf life</a:t>
            </a:r>
          </a:p>
        </p:txBody>
      </p:sp>
      <p:sp>
        <p:nvSpPr>
          <p:cNvPr id="5" name="Content Placeholder 4">
            <a:extLst>
              <a:ext uri="{FF2B5EF4-FFF2-40B4-BE49-F238E27FC236}">
                <a16:creationId xmlns:a16="http://schemas.microsoft.com/office/drawing/2014/main" id="{4786F324-F886-44C4-9A80-2E9342EDBDAE}"/>
              </a:ext>
            </a:extLst>
          </p:cNvPr>
          <p:cNvSpPr>
            <a:spLocks noGrp="1"/>
          </p:cNvSpPr>
          <p:nvPr>
            <p:ph sz="half" idx="2"/>
          </p:nvPr>
        </p:nvSpPr>
        <p:spPr>
          <a:xfrm>
            <a:off x="6322157" y="2614953"/>
            <a:ext cx="3313685" cy="3101982"/>
          </a:xfrm>
        </p:spPr>
        <p:txBody>
          <a:bodyPr>
            <a:noAutofit/>
          </a:bodyPr>
          <a:lstStyle/>
          <a:p>
            <a:r>
              <a:rPr lang="en-US" sz="2000" dirty="0"/>
              <a:t>Thermosets (Epoxy, PU, Acrylics, …)</a:t>
            </a:r>
          </a:p>
          <a:p>
            <a:pPr lvl="1"/>
            <a:r>
              <a:rPr lang="en-US" sz="2000" dirty="0"/>
              <a:t>Non reversible</a:t>
            </a:r>
          </a:p>
          <a:p>
            <a:pPr lvl="1"/>
            <a:r>
              <a:rPr lang="en-US" sz="2000" dirty="0"/>
              <a:t>Low viscosity</a:t>
            </a:r>
          </a:p>
          <a:p>
            <a:pPr lvl="1"/>
            <a:r>
              <a:rPr lang="en-US" sz="2000" dirty="0"/>
              <a:t>Used extensively in composites</a:t>
            </a:r>
          </a:p>
          <a:p>
            <a:pPr lvl="2"/>
            <a:r>
              <a:rPr lang="en-US" sz="2000" dirty="0"/>
              <a:t>Great stress transfer and permeability</a:t>
            </a:r>
          </a:p>
          <a:p>
            <a:pPr lvl="1"/>
            <a:r>
              <a:rPr lang="en-US" sz="2000" dirty="0"/>
              <a:t>Limited shelf life</a:t>
            </a:r>
          </a:p>
          <a:p>
            <a:pPr lvl="2"/>
            <a:endParaRPr lang="en-US" sz="2000" dirty="0"/>
          </a:p>
        </p:txBody>
      </p:sp>
      <p:grpSp>
        <p:nvGrpSpPr>
          <p:cNvPr id="8" name="Group 7">
            <a:extLst>
              <a:ext uri="{FF2B5EF4-FFF2-40B4-BE49-F238E27FC236}">
                <a16:creationId xmlns:a16="http://schemas.microsoft.com/office/drawing/2014/main" id="{C5A1FD6E-FB92-4200-A00A-43D48DCB6280}"/>
              </a:ext>
            </a:extLst>
          </p:cNvPr>
          <p:cNvGrpSpPr/>
          <p:nvPr/>
        </p:nvGrpSpPr>
        <p:grpSpPr>
          <a:xfrm>
            <a:off x="163992" y="636448"/>
            <a:ext cx="2067143" cy="5585104"/>
            <a:chOff x="163992" y="636448"/>
            <a:chExt cx="2067143" cy="5585104"/>
          </a:xfrm>
        </p:grpSpPr>
        <p:pic>
          <p:nvPicPr>
            <p:cNvPr id="6" name="Picture 5">
              <a:extLst>
                <a:ext uri="{FF2B5EF4-FFF2-40B4-BE49-F238E27FC236}">
                  <a16:creationId xmlns:a16="http://schemas.microsoft.com/office/drawing/2014/main" id="{42484101-33AC-4F94-B7A4-45830EC99C3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1594988" y="2395428"/>
              <a:ext cx="5585104" cy="2067143"/>
            </a:xfrm>
            <a:prstGeom prst="rect">
              <a:avLst/>
            </a:prstGeom>
          </p:spPr>
        </p:pic>
        <p:sp>
          <p:nvSpPr>
            <p:cNvPr id="7" name="Rectangle 6">
              <a:extLst>
                <a:ext uri="{FF2B5EF4-FFF2-40B4-BE49-F238E27FC236}">
                  <a16:creationId xmlns:a16="http://schemas.microsoft.com/office/drawing/2014/main" id="{8D112D7B-937A-47D8-8A89-E115BAE89289}"/>
                </a:ext>
              </a:extLst>
            </p:cNvPr>
            <p:cNvSpPr/>
            <p:nvPr/>
          </p:nvSpPr>
          <p:spPr>
            <a:xfrm>
              <a:off x="231230" y="5893308"/>
              <a:ext cx="1301959" cy="26161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Gill Sans MT" panose="020B0502020104020203"/>
                  <a:ea typeface="+mn-ea"/>
                  <a:cs typeface="+mn-cs"/>
                </a:rPr>
                <a:t>clearonplastics.com</a:t>
              </a:r>
            </a:p>
          </p:txBody>
        </p:sp>
      </p:grpSp>
      <p:grpSp>
        <p:nvGrpSpPr>
          <p:cNvPr id="12" name="Group 11">
            <a:extLst>
              <a:ext uri="{FF2B5EF4-FFF2-40B4-BE49-F238E27FC236}">
                <a16:creationId xmlns:a16="http://schemas.microsoft.com/office/drawing/2014/main" id="{C0EAF362-4C67-4D05-94B4-7F80A8AC8CF7}"/>
              </a:ext>
            </a:extLst>
          </p:cNvPr>
          <p:cNvGrpSpPr/>
          <p:nvPr/>
        </p:nvGrpSpPr>
        <p:grpSpPr>
          <a:xfrm>
            <a:off x="10041411" y="733439"/>
            <a:ext cx="2150589" cy="5853542"/>
            <a:chOff x="10085106" y="428639"/>
            <a:chExt cx="2150589" cy="5853542"/>
          </a:xfrm>
        </p:grpSpPr>
        <p:pic>
          <p:nvPicPr>
            <p:cNvPr id="9" name="Picture 8">
              <a:extLst>
                <a:ext uri="{FF2B5EF4-FFF2-40B4-BE49-F238E27FC236}">
                  <a16:creationId xmlns:a16="http://schemas.microsoft.com/office/drawing/2014/main" id="{71B64C6D-F5A5-45C5-AB88-02978978EC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8215631" y="2298114"/>
              <a:ext cx="5853542" cy="2114592"/>
            </a:xfrm>
            <a:prstGeom prst="rect">
              <a:avLst/>
            </a:prstGeom>
          </p:spPr>
        </p:pic>
        <p:sp>
          <p:nvSpPr>
            <p:cNvPr id="11" name="Rectangle 10">
              <a:extLst>
                <a:ext uri="{FF2B5EF4-FFF2-40B4-BE49-F238E27FC236}">
                  <a16:creationId xmlns:a16="http://schemas.microsoft.com/office/drawing/2014/main" id="{0F11C54F-51B5-44BF-9A35-D1B6FDD243DD}"/>
                </a:ext>
              </a:extLst>
            </p:cNvPr>
            <p:cNvSpPr/>
            <p:nvPr/>
          </p:nvSpPr>
          <p:spPr>
            <a:xfrm>
              <a:off x="10783053" y="6035960"/>
              <a:ext cx="1452642" cy="24622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utech-polyurethane.com</a:t>
              </a:r>
            </a:p>
          </p:txBody>
        </p:sp>
      </p:grpSp>
    </p:spTree>
    <p:extLst>
      <p:ext uri="{BB962C8B-B14F-4D97-AF65-F5344CB8AC3E}">
        <p14:creationId xmlns:p14="http://schemas.microsoft.com/office/powerpoint/2010/main" val="5780568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073D-B681-4184-8212-9FC41AFB1004}"/>
              </a:ext>
            </a:extLst>
          </p:cNvPr>
          <p:cNvSpPr>
            <a:spLocks noGrp="1"/>
          </p:cNvSpPr>
          <p:nvPr>
            <p:ph type="title"/>
          </p:nvPr>
        </p:nvSpPr>
        <p:spPr>
          <a:xfrm>
            <a:off x="2193385" y="175049"/>
            <a:ext cx="7729728" cy="1188720"/>
          </a:xfrm>
        </p:spPr>
        <p:txBody>
          <a:bodyPr/>
          <a:lstStyle/>
          <a:p>
            <a:r>
              <a:rPr lang="en-US" dirty="0"/>
              <a:t>Thermoset Resin Recycling</a:t>
            </a:r>
          </a:p>
        </p:txBody>
      </p:sp>
      <p:sp>
        <p:nvSpPr>
          <p:cNvPr id="3" name="Content Placeholder 2">
            <a:extLst>
              <a:ext uri="{FF2B5EF4-FFF2-40B4-BE49-F238E27FC236}">
                <a16:creationId xmlns:a16="http://schemas.microsoft.com/office/drawing/2014/main" id="{3AF19D4A-41DA-4C67-88F6-7F0332C7A3FC}"/>
              </a:ext>
            </a:extLst>
          </p:cNvPr>
          <p:cNvSpPr>
            <a:spLocks noGrp="1"/>
          </p:cNvSpPr>
          <p:nvPr>
            <p:ph sz="half" idx="1"/>
          </p:nvPr>
        </p:nvSpPr>
        <p:spPr>
          <a:xfrm>
            <a:off x="1422238" y="1649750"/>
            <a:ext cx="4271771" cy="3101982"/>
          </a:xfrm>
        </p:spPr>
        <p:txBody>
          <a:bodyPr/>
          <a:lstStyle/>
          <a:p>
            <a:r>
              <a:rPr lang="en-US" sz="2400" dirty="0"/>
              <a:t>Polyurethanes</a:t>
            </a:r>
          </a:p>
          <a:p>
            <a:pPr lvl="1"/>
            <a:r>
              <a:rPr lang="en-US" sz="2000" dirty="0"/>
              <a:t>Pyrolysis</a:t>
            </a:r>
          </a:p>
          <a:p>
            <a:pPr lvl="2"/>
            <a:r>
              <a:rPr lang="en-US" sz="1800" dirty="0"/>
              <a:t>Fuels and heat</a:t>
            </a:r>
          </a:p>
          <a:p>
            <a:pPr lvl="1"/>
            <a:r>
              <a:rPr lang="en-US" sz="2000" dirty="0"/>
              <a:t>Mechanical</a:t>
            </a:r>
          </a:p>
          <a:p>
            <a:pPr lvl="2"/>
            <a:r>
              <a:rPr lang="en-US" sz="1800" dirty="0"/>
              <a:t>Most common (Post Industrial)</a:t>
            </a:r>
          </a:p>
          <a:p>
            <a:pPr lvl="1"/>
            <a:r>
              <a:rPr lang="en-US" sz="2000" dirty="0"/>
              <a:t>Chemical</a:t>
            </a:r>
          </a:p>
          <a:p>
            <a:pPr lvl="2"/>
            <a:r>
              <a:rPr lang="en-US" sz="1800" dirty="0"/>
              <a:t>In the lab</a:t>
            </a:r>
          </a:p>
        </p:txBody>
      </p:sp>
      <p:sp>
        <p:nvSpPr>
          <p:cNvPr id="4" name="Content Placeholder 3">
            <a:extLst>
              <a:ext uri="{FF2B5EF4-FFF2-40B4-BE49-F238E27FC236}">
                <a16:creationId xmlns:a16="http://schemas.microsoft.com/office/drawing/2014/main" id="{78EB1D84-5333-4DB4-BD8D-D40AA5498EBB}"/>
              </a:ext>
            </a:extLst>
          </p:cNvPr>
          <p:cNvSpPr>
            <a:spLocks noGrp="1"/>
          </p:cNvSpPr>
          <p:nvPr>
            <p:ph sz="half" idx="2"/>
          </p:nvPr>
        </p:nvSpPr>
        <p:spPr>
          <a:xfrm>
            <a:off x="6592639" y="1575425"/>
            <a:ext cx="4270247" cy="3101982"/>
          </a:xfrm>
        </p:spPr>
        <p:txBody>
          <a:bodyPr>
            <a:normAutofit/>
          </a:bodyPr>
          <a:lstStyle/>
          <a:p>
            <a:r>
              <a:rPr lang="en-US" sz="2400" dirty="0"/>
              <a:t>Epoxies, other resins</a:t>
            </a:r>
          </a:p>
          <a:p>
            <a:pPr lvl="1"/>
            <a:r>
              <a:rPr lang="en-US" sz="2000" dirty="0"/>
              <a:t>Not many options</a:t>
            </a:r>
          </a:p>
          <a:p>
            <a:pPr lvl="2"/>
            <a:r>
              <a:rPr lang="en-US" sz="1800" dirty="0"/>
              <a:t>Not as prolific as PU</a:t>
            </a:r>
          </a:p>
          <a:p>
            <a:pPr lvl="2"/>
            <a:r>
              <a:rPr lang="en-US" sz="1800" dirty="0"/>
              <a:t>Mainly as binders</a:t>
            </a:r>
          </a:p>
          <a:p>
            <a:pPr lvl="1"/>
            <a:r>
              <a:rPr lang="en-US" sz="2000" dirty="0"/>
              <a:t>Academic </a:t>
            </a:r>
          </a:p>
          <a:p>
            <a:pPr lvl="1"/>
            <a:r>
              <a:rPr lang="en-US" sz="2000" dirty="0"/>
              <a:t>Development of new recyclable </a:t>
            </a:r>
            <a:r>
              <a:rPr lang="en-US" sz="2000" dirty="0" err="1"/>
              <a:t>epoxys</a:t>
            </a:r>
            <a:endParaRPr lang="en-US" sz="2000" dirty="0"/>
          </a:p>
        </p:txBody>
      </p:sp>
      <p:grpSp>
        <p:nvGrpSpPr>
          <p:cNvPr id="8" name="Group 7">
            <a:extLst>
              <a:ext uri="{FF2B5EF4-FFF2-40B4-BE49-F238E27FC236}">
                <a16:creationId xmlns:a16="http://schemas.microsoft.com/office/drawing/2014/main" id="{DC4C4E95-C611-4F5B-81D0-0D471C2FD8D2}"/>
              </a:ext>
            </a:extLst>
          </p:cNvPr>
          <p:cNvGrpSpPr/>
          <p:nvPr/>
        </p:nvGrpSpPr>
        <p:grpSpPr>
          <a:xfrm>
            <a:off x="1738284" y="4778595"/>
            <a:ext cx="2795966" cy="1576066"/>
            <a:chOff x="98236" y="4425454"/>
            <a:chExt cx="2481550" cy="1272610"/>
          </a:xfrm>
        </p:grpSpPr>
        <p:pic>
          <p:nvPicPr>
            <p:cNvPr id="7" name="Picture 6">
              <a:extLst>
                <a:ext uri="{FF2B5EF4-FFF2-40B4-BE49-F238E27FC236}">
                  <a16:creationId xmlns:a16="http://schemas.microsoft.com/office/drawing/2014/main" id="{8E7F7E4A-C606-4ABF-BF9E-4381EAA9DB9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1907" y="4564751"/>
              <a:ext cx="2417879" cy="994017"/>
            </a:xfrm>
            <a:prstGeom prst="rect">
              <a:avLst/>
            </a:prstGeom>
          </p:spPr>
        </p:pic>
        <p:pic>
          <p:nvPicPr>
            <p:cNvPr id="5" name="Picture 4">
              <a:extLst>
                <a:ext uri="{FF2B5EF4-FFF2-40B4-BE49-F238E27FC236}">
                  <a16:creationId xmlns:a16="http://schemas.microsoft.com/office/drawing/2014/main" id="{5C42E5FF-6A22-4FC1-B212-FD1727D386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236" y="4425454"/>
              <a:ext cx="1272610" cy="1272610"/>
            </a:xfrm>
            <a:prstGeom prst="rect">
              <a:avLst/>
            </a:prstGeom>
          </p:spPr>
        </p:pic>
      </p:grpSp>
      <p:pic>
        <p:nvPicPr>
          <p:cNvPr id="6" name="Picture 5">
            <a:extLst>
              <a:ext uri="{FF2B5EF4-FFF2-40B4-BE49-F238E27FC236}">
                <a16:creationId xmlns:a16="http://schemas.microsoft.com/office/drawing/2014/main" id="{BE56E2ED-79F0-4AEA-B324-5D0FBD4E512F}"/>
              </a:ext>
            </a:extLst>
          </p:cNvPr>
          <p:cNvPicPr>
            <a:picLocks noChangeAspect="1"/>
          </p:cNvPicPr>
          <p:nvPr/>
        </p:nvPicPr>
        <p:blipFill>
          <a:blip r:embed="rId4"/>
          <a:stretch>
            <a:fillRect/>
          </a:stretch>
        </p:blipFill>
        <p:spPr>
          <a:xfrm>
            <a:off x="73620" y="6557243"/>
            <a:ext cx="2657475" cy="190500"/>
          </a:xfrm>
          <a:prstGeom prst="rect">
            <a:avLst/>
          </a:prstGeom>
        </p:spPr>
      </p:pic>
      <p:pic>
        <p:nvPicPr>
          <p:cNvPr id="9" name="Picture 8">
            <a:extLst>
              <a:ext uri="{FF2B5EF4-FFF2-40B4-BE49-F238E27FC236}">
                <a16:creationId xmlns:a16="http://schemas.microsoft.com/office/drawing/2014/main" id="{0543C8F1-5FCB-469E-84DA-EBD31C0272F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4953869"/>
            <a:ext cx="1670983" cy="681761"/>
          </a:xfrm>
          <a:prstGeom prst="rect">
            <a:avLst/>
          </a:prstGeom>
        </p:spPr>
      </p:pic>
      <p:pic>
        <p:nvPicPr>
          <p:cNvPr id="10" name="Picture 9">
            <a:extLst>
              <a:ext uri="{FF2B5EF4-FFF2-40B4-BE49-F238E27FC236}">
                <a16:creationId xmlns:a16="http://schemas.microsoft.com/office/drawing/2014/main" id="{87CF7D4F-E265-443F-8FA4-F91C445FA54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17129" y="4963388"/>
            <a:ext cx="2533657" cy="1689105"/>
          </a:xfrm>
          <a:prstGeom prst="rect">
            <a:avLst/>
          </a:prstGeom>
        </p:spPr>
      </p:pic>
    </p:spTree>
    <p:extLst>
      <p:ext uri="{BB962C8B-B14F-4D97-AF65-F5344CB8AC3E}">
        <p14:creationId xmlns:p14="http://schemas.microsoft.com/office/powerpoint/2010/main" val="2279456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6659-5983-5B7F-42DF-695AFE76B08A}"/>
              </a:ext>
            </a:extLst>
          </p:cNvPr>
          <p:cNvSpPr>
            <a:spLocks noGrp="1"/>
          </p:cNvSpPr>
          <p:nvPr>
            <p:ph type="title"/>
          </p:nvPr>
        </p:nvSpPr>
        <p:spPr>
          <a:xfrm>
            <a:off x="2231136" y="219304"/>
            <a:ext cx="7729728" cy="1188720"/>
          </a:xfrm>
        </p:spPr>
        <p:txBody>
          <a:bodyPr/>
          <a:lstStyle/>
          <a:p>
            <a:r>
              <a:rPr lang="en-US" dirty="0"/>
              <a:t>Synthetic Fiber composite inventory</a:t>
            </a:r>
          </a:p>
        </p:txBody>
      </p:sp>
      <p:sp>
        <p:nvSpPr>
          <p:cNvPr id="3" name="Content Placeholder 2">
            <a:extLst>
              <a:ext uri="{FF2B5EF4-FFF2-40B4-BE49-F238E27FC236}">
                <a16:creationId xmlns:a16="http://schemas.microsoft.com/office/drawing/2014/main" id="{2DBDBE65-A97D-CAE0-018C-2D68DA8A561A}"/>
              </a:ext>
            </a:extLst>
          </p:cNvPr>
          <p:cNvSpPr>
            <a:spLocks noGrp="1"/>
          </p:cNvSpPr>
          <p:nvPr>
            <p:ph idx="1"/>
          </p:nvPr>
        </p:nvSpPr>
        <p:spPr>
          <a:xfrm>
            <a:off x="918062" y="1485293"/>
            <a:ext cx="7729728" cy="3101983"/>
          </a:xfrm>
        </p:spPr>
        <p:txBody>
          <a:bodyPr>
            <a:normAutofit/>
          </a:bodyPr>
          <a:lstStyle/>
          <a:p>
            <a:r>
              <a:rPr lang="en-US" sz="2000" dirty="0"/>
              <a:t>Projection ($)</a:t>
            </a:r>
          </a:p>
          <a:p>
            <a:pPr lvl="1"/>
            <a:r>
              <a:rPr lang="en-US" sz="1800" dirty="0"/>
              <a:t>FRP  2027 – $38+ B</a:t>
            </a:r>
          </a:p>
          <a:p>
            <a:pPr lvl="1"/>
            <a:r>
              <a:rPr lang="en-US" sz="1800" dirty="0"/>
              <a:t>CFC 2030 - $30+ B</a:t>
            </a:r>
          </a:p>
          <a:p>
            <a:r>
              <a:rPr lang="en-US" sz="2000" dirty="0"/>
              <a:t>Volume</a:t>
            </a:r>
          </a:p>
          <a:p>
            <a:pPr lvl="1"/>
            <a:r>
              <a:rPr lang="en-US" sz="1800" dirty="0"/>
              <a:t>FRP 18-20x CFC</a:t>
            </a:r>
          </a:p>
          <a:p>
            <a:r>
              <a:rPr lang="en-US" sz="2000" dirty="0"/>
              <a:t>Predominately thermoset</a:t>
            </a:r>
          </a:p>
          <a:p>
            <a:pPr lvl="1"/>
            <a:endParaRPr lang="en-US" sz="1800" dirty="0"/>
          </a:p>
        </p:txBody>
      </p:sp>
      <p:pic>
        <p:nvPicPr>
          <p:cNvPr id="4" name="Picture 3">
            <a:extLst>
              <a:ext uri="{FF2B5EF4-FFF2-40B4-BE49-F238E27FC236}">
                <a16:creationId xmlns:a16="http://schemas.microsoft.com/office/drawing/2014/main" id="{21B6DC39-B824-9B58-6450-8FE2383AD6E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11558" y="1672788"/>
            <a:ext cx="5774539" cy="3418527"/>
          </a:xfrm>
          <a:prstGeom prst="rect">
            <a:avLst/>
          </a:prstGeom>
        </p:spPr>
      </p:pic>
      <p:pic>
        <p:nvPicPr>
          <p:cNvPr id="5" name="Picture 4">
            <a:extLst>
              <a:ext uri="{FF2B5EF4-FFF2-40B4-BE49-F238E27FC236}">
                <a16:creationId xmlns:a16="http://schemas.microsoft.com/office/drawing/2014/main" id="{BA46AF91-0E29-029F-BA97-CE8056C6E39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3065" y="3993769"/>
            <a:ext cx="4642055" cy="2757875"/>
          </a:xfrm>
          <a:prstGeom prst="rect">
            <a:avLst/>
          </a:prstGeom>
        </p:spPr>
      </p:pic>
      <p:pic>
        <p:nvPicPr>
          <p:cNvPr id="7" name="Picture 6">
            <a:extLst>
              <a:ext uri="{FF2B5EF4-FFF2-40B4-BE49-F238E27FC236}">
                <a16:creationId xmlns:a16="http://schemas.microsoft.com/office/drawing/2014/main" id="{92899342-780F-9F4F-A91F-1B1534B41C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62523" y="3993769"/>
            <a:ext cx="5063067" cy="2802826"/>
          </a:xfrm>
          <a:prstGeom prst="rect">
            <a:avLst/>
          </a:prstGeom>
        </p:spPr>
      </p:pic>
    </p:spTree>
    <p:extLst>
      <p:ext uri="{BB962C8B-B14F-4D97-AF65-F5344CB8AC3E}">
        <p14:creationId xmlns:p14="http://schemas.microsoft.com/office/powerpoint/2010/main" val="2700815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AB89-5205-4F8C-AFDA-44CB144BB2C1}"/>
              </a:ext>
            </a:extLst>
          </p:cNvPr>
          <p:cNvSpPr>
            <a:spLocks noGrp="1"/>
          </p:cNvSpPr>
          <p:nvPr>
            <p:ph type="title"/>
          </p:nvPr>
        </p:nvSpPr>
        <p:spPr>
          <a:xfrm>
            <a:off x="2193385" y="668359"/>
            <a:ext cx="7729728" cy="1188720"/>
          </a:xfrm>
        </p:spPr>
        <p:txBody>
          <a:bodyPr/>
          <a:lstStyle/>
          <a:p>
            <a:r>
              <a:rPr lang="en-US" dirty="0"/>
              <a:t>Continuous Fiber Composites - Thermosets</a:t>
            </a:r>
          </a:p>
        </p:txBody>
      </p:sp>
      <p:sp>
        <p:nvSpPr>
          <p:cNvPr id="3" name="Content Placeholder 2">
            <a:extLst>
              <a:ext uri="{FF2B5EF4-FFF2-40B4-BE49-F238E27FC236}">
                <a16:creationId xmlns:a16="http://schemas.microsoft.com/office/drawing/2014/main" id="{32DA7984-1E82-41E7-9A3B-AFFD2158FDA6}"/>
              </a:ext>
            </a:extLst>
          </p:cNvPr>
          <p:cNvSpPr>
            <a:spLocks noGrp="1"/>
          </p:cNvSpPr>
          <p:nvPr>
            <p:ph sz="half" idx="1"/>
          </p:nvPr>
        </p:nvSpPr>
        <p:spPr/>
        <p:txBody>
          <a:bodyPr>
            <a:normAutofit fontScale="92500" lnSpcReduction="20000"/>
          </a:bodyPr>
          <a:lstStyle/>
          <a:p>
            <a:r>
              <a:rPr lang="en-US" sz="2400" dirty="0"/>
              <a:t>Orientation and design</a:t>
            </a:r>
          </a:p>
          <a:p>
            <a:r>
              <a:rPr lang="en-US" sz="2400" dirty="0"/>
              <a:t>Layered</a:t>
            </a:r>
          </a:p>
          <a:p>
            <a:r>
              <a:rPr lang="en-US" sz="2400" dirty="0"/>
              <a:t>Often in prepreg</a:t>
            </a:r>
          </a:p>
          <a:p>
            <a:pPr lvl="1"/>
            <a:r>
              <a:rPr lang="en-US" sz="1800" dirty="0"/>
              <a:t>Resin impregnated</a:t>
            </a:r>
          </a:p>
          <a:p>
            <a:pPr lvl="1"/>
            <a:r>
              <a:rPr lang="en-US" sz="1800" dirty="0"/>
              <a:t>Refrigerated storage</a:t>
            </a:r>
            <a:endParaRPr lang="en-US" sz="2000" dirty="0"/>
          </a:p>
          <a:p>
            <a:r>
              <a:rPr lang="en-US" sz="2400" dirty="0"/>
              <a:t>Lay-up</a:t>
            </a:r>
          </a:p>
          <a:p>
            <a:r>
              <a:rPr lang="en-US" sz="2400" dirty="0"/>
              <a:t>Cured</a:t>
            </a:r>
          </a:p>
          <a:p>
            <a:pPr lvl="1"/>
            <a:r>
              <a:rPr lang="en-US" sz="1800" dirty="0"/>
              <a:t>Heat or solvent loss</a:t>
            </a:r>
          </a:p>
        </p:txBody>
      </p:sp>
      <p:grpSp>
        <p:nvGrpSpPr>
          <p:cNvPr id="7" name="Group 6">
            <a:extLst>
              <a:ext uri="{FF2B5EF4-FFF2-40B4-BE49-F238E27FC236}">
                <a16:creationId xmlns:a16="http://schemas.microsoft.com/office/drawing/2014/main" id="{0FEB82FD-D554-4482-9C36-9B85D11F52DB}"/>
              </a:ext>
            </a:extLst>
          </p:cNvPr>
          <p:cNvGrpSpPr/>
          <p:nvPr/>
        </p:nvGrpSpPr>
        <p:grpSpPr>
          <a:xfrm>
            <a:off x="5157798" y="3725916"/>
            <a:ext cx="5566921" cy="2857500"/>
            <a:chOff x="6229350" y="2194214"/>
            <a:chExt cx="5566921" cy="2857500"/>
          </a:xfrm>
        </p:grpSpPr>
        <p:pic>
          <p:nvPicPr>
            <p:cNvPr id="5" name="Picture 4">
              <a:extLst>
                <a:ext uri="{FF2B5EF4-FFF2-40B4-BE49-F238E27FC236}">
                  <a16:creationId xmlns:a16="http://schemas.microsoft.com/office/drawing/2014/main" id="{813EFD67-9DE1-46EE-B61E-766F45E4D64B}"/>
                </a:ext>
              </a:extLst>
            </p:cNvPr>
            <p:cNvPicPr>
              <a:picLocks noChangeAspect="1"/>
            </p:cNvPicPr>
            <p:nvPr/>
          </p:nvPicPr>
          <p:blipFill>
            <a:blip r:embed="rId2"/>
            <a:stretch>
              <a:fillRect/>
            </a:stretch>
          </p:blipFill>
          <p:spPr>
            <a:xfrm>
              <a:off x="6229350" y="2194214"/>
              <a:ext cx="5524500" cy="2857500"/>
            </a:xfrm>
            <a:prstGeom prst="rect">
              <a:avLst/>
            </a:prstGeom>
          </p:spPr>
        </p:pic>
        <p:sp>
          <p:nvSpPr>
            <p:cNvPr id="6" name="Rectangle 5">
              <a:extLst>
                <a:ext uri="{FF2B5EF4-FFF2-40B4-BE49-F238E27FC236}">
                  <a16:creationId xmlns:a16="http://schemas.microsoft.com/office/drawing/2014/main" id="{9B789953-D2BA-413D-9BC2-2AC24A1EBE64}"/>
                </a:ext>
              </a:extLst>
            </p:cNvPr>
            <p:cNvSpPr/>
            <p:nvPr/>
          </p:nvSpPr>
          <p:spPr>
            <a:xfrm>
              <a:off x="10390117" y="4797798"/>
              <a:ext cx="1406154" cy="253916"/>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rPr>
                <a:t>www.m-chemical.co.jp</a:t>
              </a:r>
            </a:p>
          </p:txBody>
        </p:sp>
      </p:grpSp>
      <p:cxnSp>
        <p:nvCxnSpPr>
          <p:cNvPr id="9" name="Connector: Curved 8">
            <a:extLst>
              <a:ext uri="{FF2B5EF4-FFF2-40B4-BE49-F238E27FC236}">
                <a16:creationId xmlns:a16="http://schemas.microsoft.com/office/drawing/2014/main" id="{4A8F55B3-1465-460C-901D-622922ACE6B2}"/>
              </a:ext>
            </a:extLst>
          </p:cNvPr>
          <p:cNvCxnSpPr>
            <a:cxnSpLocks/>
          </p:cNvCxnSpPr>
          <p:nvPr/>
        </p:nvCxnSpPr>
        <p:spPr>
          <a:xfrm rot="5400000" flipH="1" flipV="1">
            <a:off x="7403168" y="3471509"/>
            <a:ext cx="1166072" cy="956346"/>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DE2F3BF-040E-4132-BE7F-DA4487512E29}"/>
              </a:ext>
            </a:extLst>
          </p:cNvPr>
          <p:cNvSpPr txBox="1"/>
          <p:nvPr/>
        </p:nvSpPr>
        <p:spPr>
          <a:xfrm>
            <a:off x="7958350" y="3036598"/>
            <a:ext cx="909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0000"/>
                </a:solidFill>
                <a:effectLst/>
                <a:uLnTx/>
                <a:uFillTx/>
                <a:latin typeface="Gill Sans MT" panose="020B0502020104020203"/>
                <a:ea typeface="+mn-ea"/>
                <a:cs typeface="+mn-cs"/>
              </a:rPr>
              <a:t>Prepreg</a:t>
            </a:r>
          </a:p>
        </p:txBody>
      </p:sp>
      <p:cxnSp>
        <p:nvCxnSpPr>
          <p:cNvPr id="12" name="Connector: Curved 11">
            <a:extLst>
              <a:ext uri="{FF2B5EF4-FFF2-40B4-BE49-F238E27FC236}">
                <a16:creationId xmlns:a16="http://schemas.microsoft.com/office/drawing/2014/main" id="{34FED6B2-6794-409E-9D8A-E8DE9D022C22}"/>
              </a:ext>
            </a:extLst>
          </p:cNvPr>
          <p:cNvCxnSpPr>
            <a:cxnSpLocks/>
          </p:cNvCxnSpPr>
          <p:nvPr/>
        </p:nvCxnSpPr>
        <p:spPr>
          <a:xfrm rot="5400000" flipH="1" flipV="1">
            <a:off x="9873250" y="3509227"/>
            <a:ext cx="1120500" cy="795962"/>
          </a:xfrm>
          <a:prstGeom prst="curvedConnector3">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AFD0E2A-9BEE-4F8C-AE1C-9AA5F54B08E1}"/>
              </a:ext>
            </a:extLst>
          </p:cNvPr>
          <p:cNvSpPr txBox="1"/>
          <p:nvPr/>
        </p:nvSpPr>
        <p:spPr>
          <a:xfrm>
            <a:off x="10234587" y="2997314"/>
            <a:ext cx="119378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0000"/>
                </a:solidFill>
                <a:effectLst/>
                <a:uLnTx/>
                <a:uFillTx/>
                <a:latin typeface="Gill Sans MT" panose="020B0502020104020203"/>
                <a:ea typeface="+mn-ea"/>
                <a:cs typeface="+mn-cs"/>
              </a:rPr>
              <a:t>Post-cured</a:t>
            </a:r>
          </a:p>
        </p:txBody>
      </p:sp>
      <p:sp>
        <p:nvSpPr>
          <p:cNvPr id="15" name="TextBox 14">
            <a:extLst>
              <a:ext uri="{FF2B5EF4-FFF2-40B4-BE49-F238E27FC236}">
                <a16:creationId xmlns:a16="http://schemas.microsoft.com/office/drawing/2014/main" id="{40D5CC6A-2CF1-4060-939A-8EC3293BBACE}"/>
              </a:ext>
            </a:extLst>
          </p:cNvPr>
          <p:cNvSpPr txBox="1"/>
          <p:nvPr/>
        </p:nvSpPr>
        <p:spPr>
          <a:xfrm>
            <a:off x="5115377" y="3429000"/>
            <a:ext cx="109882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FF0000"/>
                </a:solidFill>
                <a:effectLst/>
                <a:uLnTx/>
                <a:uFillTx/>
                <a:latin typeface="Gill Sans MT" panose="020B0502020104020203"/>
                <a:ea typeface="+mn-ea"/>
                <a:cs typeface="+mn-cs"/>
              </a:rPr>
              <a:t>Dry Fiber</a:t>
            </a:r>
          </a:p>
        </p:txBody>
      </p:sp>
      <p:sp>
        <p:nvSpPr>
          <p:cNvPr id="16" name="TextBox 15">
            <a:extLst>
              <a:ext uri="{FF2B5EF4-FFF2-40B4-BE49-F238E27FC236}">
                <a16:creationId xmlns:a16="http://schemas.microsoft.com/office/drawing/2014/main" id="{C6A07DBC-E846-43BA-9CF8-6B9EA4714E43}"/>
              </a:ext>
            </a:extLst>
          </p:cNvPr>
          <p:cNvSpPr txBox="1"/>
          <p:nvPr/>
        </p:nvSpPr>
        <p:spPr>
          <a:xfrm>
            <a:off x="7222371" y="2491531"/>
            <a:ext cx="2484012"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0000"/>
                </a:solidFill>
                <a:effectLst/>
                <a:uLnTx/>
                <a:uFillTx/>
                <a:latin typeface="Gill Sans MT" panose="020B0502020104020203"/>
                <a:ea typeface="+mn-ea"/>
                <a:cs typeface="+mn-cs"/>
              </a:rPr>
              <a:t>Stages of SFC process</a:t>
            </a:r>
          </a:p>
        </p:txBody>
      </p:sp>
    </p:spTree>
    <p:extLst>
      <p:ext uri="{BB962C8B-B14F-4D97-AF65-F5344CB8AC3E}">
        <p14:creationId xmlns:p14="http://schemas.microsoft.com/office/powerpoint/2010/main" val="37097462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7F106-E4FE-4472-AAA3-69283F3CAEB0}"/>
              </a:ext>
            </a:extLst>
          </p:cNvPr>
          <p:cNvSpPr>
            <a:spLocks noGrp="1"/>
          </p:cNvSpPr>
          <p:nvPr>
            <p:ph type="title"/>
          </p:nvPr>
        </p:nvSpPr>
        <p:spPr/>
        <p:txBody>
          <a:bodyPr/>
          <a:lstStyle/>
          <a:p>
            <a:r>
              <a:rPr lang="en-US" dirty="0"/>
              <a:t>Recycling Thermoset SFC</a:t>
            </a:r>
          </a:p>
        </p:txBody>
      </p:sp>
      <p:sp>
        <p:nvSpPr>
          <p:cNvPr id="3" name="Content Placeholder 2">
            <a:extLst>
              <a:ext uri="{FF2B5EF4-FFF2-40B4-BE49-F238E27FC236}">
                <a16:creationId xmlns:a16="http://schemas.microsoft.com/office/drawing/2014/main" id="{0D1AE4C1-BB94-4A4C-994E-01A11B7AA770}"/>
              </a:ext>
            </a:extLst>
          </p:cNvPr>
          <p:cNvSpPr>
            <a:spLocks noGrp="1"/>
          </p:cNvSpPr>
          <p:nvPr>
            <p:ph idx="1"/>
          </p:nvPr>
        </p:nvSpPr>
        <p:spPr>
          <a:xfrm>
            <a:off x="1468073" y="2638044"/>
            <a:ext cx="8492791" cy="3838257"/>
          </a:xfrm>
        </p:spPr>
        <p:txBody>
          <a:bodyPr>
            <a:normAutofit fontScale="92500" lnSpcReduction="20000"/>
          </a:bodyPr>
          <a:lstStyle/>
          <a:p>
            <a:r>
              <a:rPr lang="en-US" sz="2400" dirty="0"/>
              <a:t>Two types</a:t>
            </a:r>
          </a:p>
          <a:p>
            <a:pPr lvl="1"/>
            <a:r>
              <a:rPr lang="en-US" dirty="0">
                <a:solidFill>
                  <a:srgbClr val="FF0000"/>
                </a:solidFill>
              </a:rPr>
              <a:t>Pre-</a:t>
            </a:r>
            <a:r>
              <a:rPr lang="en-US" dirty="0" err="1">
                <a:solidFill>
                  <a:srgbClr val="FF0000"/>
                </a:solidFill>
              </a:rPr>
              <a:t>preg</a:t>
            </a:r>
            <a:r>
              <a:rPr lang="en-US" dirty="0">
                <a:solidFill>
                  <a:srgbClr val="FF0000"/>
                </a:solidFill>
              </a:rPr>
              <a:t> or pre-cured</a:t>
            </a:r>
          </a:p>
          <a:p>
            <a:pPr lvl="2"/>
            <a:r>
              <a:rPr lang="en-US" dirty="0"/>
              <a:t>Industrial scraps or expired resin</a:t>
            </a:r>
          </a:p>
          <a:p>
            <a:pPr lvl="1"/>
            <a:r>
              <a:rPr lang="en-US" dirty="0">
                <a:solidFill>
                  <a:srgbClr val="FF0000"/>
                </a:solidFill>
              </a:rPr>
              <a:t>Post-cured</a:t>
            </a:r>
          </a:p>
          <a:p>
            <a:pPr lvl="2"/>
            <a:r>
              <a:rPr lang="en-US" dirty="0"/>
              <a:t>Cured composites</a:t>
            </a:r>
          </a:p>
          <a:p>
            <a:pPr lvl="3"/>
            <a:r>
              <a:rPr lang="en-US" dirty="0"/>
              <a:t>Post industrial or EOL</a:t>
            </a:r>
            <a:endParaRPr lang="en-US" sz="2000" dirty="0"/>
          </a:p>
          <a:p>
            <a:r>
              <a:rPr lang="en-US" sz="2400" dirty="0"/>
              <a:t>Primarily in CF</a:t>
            </a:r>
          </a:p>
          <a:p>
            <a:pPr lvl="1"/>
            <a:r>
              <a:rPr lang="en-US" sz="1800" dirty="0"/>
              <a:t>Cost </a:t>
            </a:r>
          </a:p>
          <a:p>
            <a:pPr lvl="1"/>
            <a:r>
              <a:rPr lang="en-US" sz="1800" dirty="0"/>
              <a:t>Want the fiber</a:t>
            </a:r>
          </a:p>
          <a:p>
            <a:r>
              <a:rPr lang="en-US" sz="2400" dirty="0"/>
              <a:t>Different than dry fiber recyclers</a:t>
            </a:r>
          </a:p>
          <a:p>
            <a:pPr lvl="1"/>
            <a:r>
              <a:rPr lang="en-US" sz="1800" dirty="0"/>
              <a:t>No resin applied</a:t>
            </a:r>
          </a:p>
        </p:txBody>
      </p:sp>
      <p:pic>
        <p:nvPicPr>
          <p:cNvPr id="5" name="Picture 4">
            <a:extLst>
              <a:ext uri="{FF2B5EF4-FFF2-40B4-BE49-F238E27FC236}">
                <a16:creationId xmlns:a16="http://schemas.microsoft.com/office/drawing/2014/main" id="{F02F06F1-86DA-43EC-8587-099D561B79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33326" y="2890981"/>
            <a:ext cx="2368100" cy="538019"/>
          </a:xfrm>
          <a:prstGeom prst="rect">
            <a:avLst/>
          </a:prstGeom>
        </p:spPr>
      </p:pic>
      <p:pic>
        <p:nvPicPr>
          <p:cNvPr id="6" name="Picture 5">
            <a:extLst>
              <a:ext uri="{FF2B5EF4-FFF2-40B4-BE49-F238E27FC236}">
                <a16:creationId xmlns:a16="http://schemas.microsoft.com/office/drawing/2014/main" id="{70446AAC-F43B-40F3-A646-DE1AF1274D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4450" y="4166569"/>
            <a:ext cx="2333914" cy="723513"/>
          </a:xfrm>
          <a:prstGeom prst="rect">
            <a:avLst/>
          </a:prstGeom>
        </p:spPr>
      </p:pic>
      <p:pic>
        <p:nvPicPr>
          <p:cNvPr id="12" name="Picture 11">
            <a:extLst>
              <a:ext uri="{FF2B5EF4-FFF2-40B4-BE49-F238E27FC236}">
                <a16:creationId xmlns:a16="http://schemas.microsoft.com/office/drawing/2014/main" id="{F33F0FE3-3023-4915-BD92-7F84737194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5464" y="2804535"/>
            <a:ext cx="1127212" cy="1248930"/>
          </a:xfrm>
          <a:prstGeom prst="rect">
            <a:avLst/>
          </a:prstGeom>
        </p:spPr>
      </p:pic>
      <p:pic>
        <p:nvPicPr>
          <p:cNvPr id="13" name="Picture 12">
            <a:extLst>
              <a:ext uri="{FF2B5EF4-FFF2-40B4-BE49-F238E27FC236}">
                <a16:creationId xmlns:a16="http://schemas.microsoft.com/office/drawing/2014/main" id="{9CAFCA50-0C4A-486E-9FD4-1EBE568863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03862" y="5036604"/>
            <a:ext cx="3472873" cy="508722"/>
          </a:xfrm>
          <a:prstGeom prst="rect">
            <a:avLst/>
          </a:prstGeom>
        </p:spPr>
      </p:pic>
      <p:pic>
        <p:nvPicPr>
          <p:cNvPr id="14" name="Picture 13">
            <a:extLst>
              <a:ext uri="{FF2B5EF4-FFF2-40B4-BE49-F238E27FC236}">
                <a16:creationId xmlns:a16="http://schemas.microsoft.com/office/drawing/2014/main" id="{11D183CD-26AB-40B4-8A39-08BC8ED51A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96458" y="4276512"/>
            <a:ext cx="1632095" cy="784182"/>
          </a:xfrm>
          <a:prstGeom prst="rect">
            <a:avLst/>
          </a:prstGeom>
        </p:spPr>
      </p:pic>
      <p:pic>
        <p:nvPicPr>
          <p:cNvPr id="15" name="Picture 14">
            <a:extLst>
              <a:ext uri="{FF2B5EF4-FFF2-40B4-BE49-F238E27FC236}">
                <a16:creationId xmlns:a16="http://schemas.microsoft.com/office/drawing/2014/main" id="{7CF65691-3243-456B-815C-EFB4B40F272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642906" y="5602772"/>
            <a:ext cx="1058582" cy="1058582"/>
          </a:xfrm>
          <a:prstGeom prst="rect">
            <a:avLst/>
          </a:prstGeom>
        </p:spPr>
      </p:pic>
      <p:pic>
        <p:nvPicPr>
          <p:cNvPr id="7" name="Picture 6">
            <a:extLst>
              <a:ext uri="{FF2B5EF4-FFF2-40B4-BE49-F238E27FC236}">
                <a16:creationId xmlns:a16="http://schemas.microsoft.com/office/drawing/2014/main" id="{CB474356-C100-4F71-BE72-08637F8227A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764486" y="5869813"/>
            <a:ext cx="2038190" cy="524500"/>
          </a:xfrm>
          <a:prstGeom prst="rect">
            <a:avLst/>
          </a:prstGeom>
        </p:spPr>
      </p:pic>
    </p:spTree>
    <p:extLst>
      <p:ext uri="{BB962C8B-B14F-4D97-AF65-F5344CB8AC3E}">
        <p14:creationId xmlns:p14="http://schemas.microsoft.com/office/powerpoint/2010/main" val="907564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12760-2014-3C17-0ACD-B6F001368963}"/>
              </a:ext>
            </a:extLst>
          </p:cNvPr>
          <p:cNvSpPr>
            <a:spLocks noGrp="1"/>
          </p:cNvSpPr>
          <p:nvPr>
            <p:ph type="title"/>
          </p:nvPr>
        </p:nvSpPr>
        <p:spPr>
          <a:xfrm>
            <a:off x="2179944" y="424047"/>
            <a:ext cx="7729728" cy="1188720"/>
          </a:xfrm>
        </p:spPr>
        <p:txBody>
          <a:bodyPr/>
          <a:lstStyle/>
          <a:p>
            <a:r>
              <a:rPr lang="en-US" dirty="0"/>
              <a:t>SFC Recycling</a:t>
            </a:r>
          </a:p>
        </p:txBody>
      </p:sp>
      <p:sp>
        <p:nvSpPr>
          <p:cNvPr id="3" name="Content Placeholder 2">
            <a:extLst>
              <a:ext uri="{FF2B5EF4-FFF2-40B4-BE49-F238E27FC236}">
                <a16:creationId xmlns:a16="http://schemas.microsoft.com/office/drawing/2014/main" id="{A1B7BFF2-9600-8285-8D21-18485F9FA4E0}"/>
              </a:ext>
            </a:extLst>
          </p:cNvPr>
          <p:cNvSpPr>
            <a:spLocks noGrp="1"/>
          </p:cNvSpPr>
          <p:nvPr>
            <p:ph idx="1"/>
          </p:nvPr>
        </p:nvSpPr>
        <p:spPr>
          <a:xfrm>
            <a:off x="838201" y="1825625"/>
            <a:ext cx="6419850" cy="4351338"/>
          </a:xfrm>
        </p:spPr>
        <p:txBody>
          <a:bodyPr>
            <a:normAutofit fontScale="92500" lnSpcReduction="20000"/>
          </a:bodyPr>
          <a:lstStyle/>
          <a:p>
            <a:r>
              <a:rPr lang="en-US" sz="2000" dirty="0"/>
              <a:t>Recycling platforms</a:t>
            </a:r>
          </a:p>
          <a:p>
            <a:pPr lvl="1"/>
            <a:r>
              <a:rPr lang="en-US" sz="1800" dirty="0"/>
              <a:t>Mechanical</a:t>
            </a:r>
          </a:p>
          <a:p>
            <a:pPr lvl="2"/>
            <a:r>
              <a:rPr lang="en-US" sz="1800" dirty="0"/>
              <a:t>Use mechanical means to reduce SFC size</a:t>
            </a:r>
          </a:p>
          <a:p>
            <a:pPr lvl="2"/>
            <a:r>
              <a:rPr lang="en-US" sz="1800" dirty="0"/>
              <a:t>Target size and profile – Fractionization</a:t>
            </a:r>
          </a:p>
          <a:p>
            <a:pPr lvl="3"/>
            <a:r>
              <a:rPr lang="en-US" dirty="0"/>
              <a:t>Fibers generally not liberated from matrix resin</a:t>
            </a:r>
          </a:p>
          <a:p>
            <a:pPr lvl="1"/>
            <a:r>
              <a:rPr lang="en-US" sz="1800" dirty="0"/>
              <a:t>Advanced</a:t>
            </a:r>
          </a:p>
          <a:p>
            <a:pPr lvl="2"/>
            <a:r>
              <a:rPr lang="en-US" sz="1800" u="sng" dirty="0"/>
              <a:t>Fibers</a:t>
            </a:r>
            <a:r>
              <a:rPr lang="en-US" sz="1800" dirty="0"/>
              <a:t> liberated from resin via heat or chemicals or bio-based enzymes (or combination)</a:t>
            </a:r>
          </a:p>
          <a:p>
            <a:pPr lvl="3"/>
            <a:r>
              <a:rPr lang="en-US" sz="1800" dirty="0"/>
              <a:t>Chopped fiber with lower quality than virgin</a:t>
            </a:r>
          </a:p>
          <a:p>
            <a:pPr lvl="2"/>
            <a:r>
              <a:rPr lang="en-US" sz="1800" u="sng" dirty="0"/>
              <a:t>Resin</a:t>
            </a:r>
            <a:r>
              <a:rPr lang="en-US" sz="1800" dirty="0"/>
              <a:t> is reduced/cleaved/?? to a lower Mw</a:t>
            </a:r>
          </a:p>
          <a:p>
            <a:pPr lvl="3"/>
            <a:r>
              <a:rPr lang="en-US" sz="1800" dirty="0"/>
              <a:t>Hard to build back up</a:t>
            </a:r>
          </a:p>
          <a:p>
            <a:pPr lvl="3"/>
            <a:r>
              <a:rPr lang="en-US" sz="1800" dirty="0"/>
              <a:t>Infancy for uses</a:t>
            </a:r>
          </a:p>
          <a:p>
            <a:pPr lvl="2"/>
            <a:r>
              <a:rPr lang="en-US" sz="1800" dirty="0"/>
              <a:t>Still need to mechanically breakdown</a:t>
            </a:r>
          </a:p>
          <a:p>
            <a:endParaRPr lang="en-US" sz="2000" dirty="0"/>
          </a:p>
        </p:txBody>
      </p:sp>
      <p:grpSp>
        <p:nvGrpSpPr>
          <p:cNvPr id="7" name="Group 6">
            <a:extLst>
              <a:ext uri="{FF2B5EF4-FFF2-40B4-BE49-F238E27FC236}">
                <a16:creationId xmlns:a16="http://schemas.microsoft.com/office/drawing/2014/main" id="{CE8877FA-78E6-14C5-96AD-28B8E0C50ADF}"/>
              </a:ext>
            </a:extLst>
          </p:cNvPr>
          <p:cNvGrpSpPr/>
          <p:nvPr/>
        </p:nvGrpSpPr>
        <p:grpSpPr>
          <a:xfrm>
            <a:off x="6958668" y="4760752"/>
            <a:ext cx="3007454" cy="1857759"/>
            <a:chOff x="7511445" y="2253528"/>
            <a:chExt cx="4621237" cy="2498400"/>
          </a:xfrm>
        </p:grpSpPr>
        <p:pic>
          <p:nvPicPr>
            <p:cNvPr id="4" name="Picture 3">
              <a:extLst>
                <a:ext uri="{FF2B5EF4-FFF2-40B4-BE49-F238E27FC236}">
                  <a16:creationId xmlns:a16="http://schemas.microsoft.com/office/drawing/2014/main" id="{B9EC9B2E-E538-420A-D061-17AAF264C2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511445" y="2253528"/>
              <a:ext cx="4366726" cy="2454952"/>
            </a:xfrm>
            <a:prstGeom prst="rect">
              <a:avLst/>
            </a:prstGeom>
          </p:spPr>
        </p:pic>
        <p:sp>
          <p:nvSpPr>
            <p:cNvPr id="6" name="TextBox 5">
              <a:extLst>
                <a:ext uri="{FF2B5EF4-FFF2-40B4-BE49-F238E27FC236}">
                  <a16:creationId xmlns:a16="http://schemas.microsoft.com/office/drawing/2014/main" id="{9B514223-6104-C8B7-7563-770D45E34F56}"/>
                </a:ext>
              </a:extLst>
            </p:cNvPr>
            <p:cNvSpPr txBox="1"/>
            <p:nvPr/>
          </p:nvSpPr>
          <p:spPr>
            <a:xfrm>
              <a:off x="10655991" y="4490318"/>
              <a:ext cx="1476691"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Gill Sans MT" panose="020B0502020104020203"/>
                  <a:ea typeface="+mn-ea"/>
                  <a:cs typeface="+mn-cs"/>
                </a:rPr>
                <a:t>Carbon Rivers</a:t>
              </a:r>
            </a:p>
          </p:txBody>
        </p:sp>
      </p:grpSp>
      <p:pic>
        <p:nvPicPr>
          <p:cNvPr id="8" name="Picture 7">
            <a:extLst>
              <a:ext uri="{FF2B5EF4-FFF2-40B4-BE49-F238E27FC236}">
                <a16:creationId xmlns:a16="http://schemas.microsoft.com/office/drawing/2014/main" id="{760C06D6-129D-4040-A7DA-2723D3C5C0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0472" y="1977570"/>
            <a:ext cx="2715141" cy="1525691"/>
          </a:xfrm>
          <a:prstGeom prst="rect">
            <a:avLst/>
          </a:prstGeom>
        </p:spPr>
      </p:pic>
      <p:pic>
        <p:nvPicPr>
          <p:cNvPr id="9" name="Picture 8">
            <a:extLst>
              <a:ext uri="{FF2B5EF4-FFF2-40B4-BE49-F238E27FC236}">
                <a16:creationId xmlns:a16="http://schemas.microsoft.com/office/drawing/2014/main" id="{20CF5655-96FF-4200-BC8D-126E4CC922C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442918" y="3176751"/>
            <a:ext cx="2715141" cy="1111915"/>
          </a:xfrm>
          <a:prstGeom prst="rect">
            <a:avLst/>
          </a:prstGeom>
        </p:spPr>
      </p:pic>
    </p:spTree>
    <p:extLst>
      <p:ext uri="{BB962C8B-B14F-4D97-AF65-F5344CB8AC3E}">
        <p14:creationId xmlns:p14="http://schemas.microsoft.com/office/powerpoint/2010/main" val="11333110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14295-F95F-81DF-F11B-48E2DF64F192}"/>
              </a:ext>
            </a:extLst>
          </p:cNvPr>
          <p:cNvSpPr>
            <a:spLocks noGrp="1"/>
          </p:cNvSpPr>
          <p:nvPr>
            <p:ph type="title"/>
          </p:nvPr>
        </p:nvSpPr>
        <p:spPr>
          <a:xfrm>
            <a:off x="1429411" y="184635"/>
            <a:ext cx="7729728" cy="1188720"/>
          </a:xfrm>
        </p:spPr>
        <p:txBody>
          <a:bodyPr/>
          <a:lstStyle/>
          <a:p>
            <a:r>
              <a:rPr lang="en-US" dirty="0"/>
              <a:t>WSU - Mechanical recycling</a:t>
            </a:r>
          </a:p>
        </p:txBody>
      </p:sp>
      <p:sp>
        <p:nvSpPr>
          <p:cNvPr id="3" name="Content Placeholder 2">
            <a:extLst>
              <a:ext uri="{FF2B5EF4-FFF2-40B4-BE49-F238E27FC236}">
                <a16:creationId xmlns:a16="http://schemas.microsoft.com/office/drawing/2014/main" id="{A1E11147-36F3-EDF3-F0BA-3DE30005531A}"/>
              </a:ext>
            </a:extLst>
          </p:cNvPr>
          <p:cNvSpPr>
            <a:spLocks noGrp="1"/>
          </p:cNvSpPr>
          <p:nvPr>
            <p:ph idx="1"/>
          </p:nvPr>
        </p:nvSpPr>
        <p:spPr>
          <a:xfrm>
            <a:off x="458673" y="1949568"/>
            <a:ext cx="7729728" cy="3101983"/>
          </a:xfrm>
        </p:spPr>
        <p:txBody>
          <a:bodyPr/>
          <a:lstStyle/>
          <a:p>
            <a:r>
              <a:rPr lang="en-US" dirty="0"/>
              <a:t>Recycling platforms (cont.)</a:t>
            </a:r>
          </a:p>
          <a:p>
            <a:pPr lvl="1"/>
            <a:r>
              <a:rPr lang="en-US" dirty="0"/>
              <a:t>Mechanical</a:t>
            </a:r>
          </a:p>
          <a:p>
            <a:pPr lvl="2"/>
            <a:r>
              <a:rPr lang="en-US" dirty="0"/>
              <a:t>Breakdown to desired sizes</a:t>
            </a:r>
          </a:p>
          <a:p>
            <a:pPr lvl="2"/>
            <a:r>
              <a:rPr lang="en-US" dirty="0"/>
              <a:t>Fibers not generally liberated from matrix resin</a:t>
            </a:r>
          </a:p>
          <a:p>
            <a:pPr lvl="2"/>
            <a:r>
              <a:rPr lang="en-US" dirty="0" err="1">
                <a:solidFill>
                  <a:srgbClr val="00B050"/>
                </a:solidFill>
              </a:rPr>
              <a:t>Macrofiber</a:t>
            </a:r>
            <a:r>
              <a:rPr lang="en-US" dirty="0">
                <a:solidFill>
                  <a:srgbClr val="00B050"/>
                </a:solidFill>
              </a:rPr>
              <a:t> bundles</a:t>
            </a:r>
          </a:p>
          <a:p>
            <a:pPr lvl="3"/>
            <a:r>
              <a:rPr lang="en-US" dirty="0"/>
              <a:t>Panels, pavements, etc..</a:t>
            </a:r>
          </a:p>
          <a:p>
            <a:pPr lvl="2"/>
            <a:r>
              <a:rPr lang="en-US" b="1" u="sng" dirty="0">
                <a:solidFill>
                  <a:srgbClr val="FF0000"/>
                </a:solidFill>
              </a:rPr>
              <a:t>Fines</a:t>
            </a:r>
          </a:p>
          <a:p>
            <a:pPr lvl="3"/>
            <a:r>
              <a:rPr lang="en-US" dirty="0"/>
              <a:t>Filler/reinforcement for polymers </a:t>
            </a:r>
          </a:p>
          <a:p>
            <a:pPr lvl="2"/>
            <a:endParaRPr lang="en-US" dirty="0"/>
          </a:p>
          <a:p>
            <a:endParaRPr lang="en-US" dirty="0"/>
          </a:p>
        </p:txBody>
      </p:sp>
      <p:pic>
        <p:nvPicPr>
          <p:cNvPr id="9" name="Picture 8">
            <a:extLst>
              <a:ext uri="{FF2B5EF4-FFF2-40B4-BE49-F238E27FC236}">
                <a16:creationId xmlns:a16="http://schemas.microsoft.com/office/drawing/2014/main" id="{1CAD42EC-E048-EFCD-86C3-CA63E81FB39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32481" y="4384852"/>
            <a:ext cx="2926658" cy="2096119"/>
          </a:xfrm>
          <a:prstGeom prst="rect">
            <a:avLst/>
          </a:prstGeom>
        </p:spPr>
      </p:pic>
      <p:pic>
        <p:nvPicPr>
          <p:cNvPr id="10" name="Picture 9">
            <a:extLst>
              <a:ext uri="{FF2B5EF4-FFF2-40B4-BE49-F238E27FC236}">
                <a16:creationId xmlns:a16="http://schemas.microsoft.com/office/drawing/2014/main" id="{22B81D3D-EDA9-D6D2-5052-57A99379BC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55357" y="1249571"/>
            <a:ext cx="4630305" cy="2606690"/>
          </a:xfrm>
          <a:prstGeom prst="rect">
            <a:avLst/>
          </a:prstGeom>
        </p:spPr>
      </p:pic>
      <p:pic>
        <p:nvPicPr>
          <p:cNvPr id="8" name="Picture 7">
            <a:extLst>
              <a:ext uri="{FF2B5EF4-FFF2-40B4-BE49-F238E27FC236}">
                <a16:creationId xmlns:a16="http://schemas.microsoft.com/office/drawing/2014/main" id="{BB3FE39D-DDBB-FFBA-CF66-4D824EEF636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664927" y="2511868"/>
            <a:ext cx="4901954" cy="1920606"/>
          </a:xfrm>
          <a:prstGeom prst="rect">
            <a:avLst/>
          </a:prstGeom>
        </p:spPr>
      </p:pic>
      <p:pic>
        <p:nvPicPr>
          <p:cNvPr id="12" name="Picture 11">
            <a:extLst>
              <a:ext uri="{FF2B5EF4-FFF2-40B4-BE49-F238E27FC236}">
                <a16:creationId xmlns:a16="http://schemas.microsoft.com/office/drawing/2014/main" id="{5ED790BA-3233-616F-B0EC-914A571B646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59820" y="4384852"/>
            <a:ext cx="3368196" cy="1576487"/>
          </a:xfrm>
          <a:prstGeom prst="rect">
            <a:avLst/>
          </a:prstGeom>
        </p:spPr>
      </p:pic>
      <p:pic>
        <p:nvPicPr>
          <p:cNvPr id="14" name="Picture 13">
            <a:extLst>
              <a:ext uri="{FF2B5EF4-FFF2-40B4-BE49-F238E27FC236}">
                <a16:creationId xmlns:a16="http://schemas.microsoft.com/office/drawing/2014/main" id="{5CC730AA-0FC4-4C08-BE3C-2A8495B034DA}"/>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94210" y="5051551"/>
            <a:ext cx="1504351" cy="1461741"/>
          </a:xfrm>
          <a:prstGeom prst="rect">
            <a:avLst/>
          </a:prstGeom>
        </p:spPr>
      </p:pic>
      <p:pic>
        <p:nvPicPr>
          <p:cNvPr id="16" name="Picture 15">
            <a:extLst>
              <a:ext uri="{FF2B5EF4-FFF2-40B4-BE49-F238E27FC236}">
                <a16:creationId xmlns:a16="http://schemas.microsoft.com/office/drawing/2014/main" id="{ADB777A4-599F-4678-A9EF-DDC645FFB78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34098" y="5051551"/>
            <a:ext cx="1249950" cy="1557532"/>
          </a:xfrm>
          <a:prstGeom prst="rect">
            <a:avLst/>
          </a:prstGeom>
        </p:spPr>
      </p:pic>
      <p:sp>
        <p:nvSpPr>
          <p:cNvPr id="6" name="TextBox 5">
            <a:extLst>
              <a:ext uri="{FF2B5EF4-FFF2-40B4-BE49-F238E27FC236}">
                <a16:creationId xmlns:a16="http://schemas.microsoft.com/office/drawing/2014/main" id="{A4BFED0B-9A3A-4BC8-95EE-AD699CF9CE30}"/>
              </a:ext>
            </a:extLst>
          </p:cNvPr>
          <p:cNvSpPr txBox="1"/>
          <p:nvPr/>
        </p:nvSpPr>
        <p:spPr>
          <a:xfrm>
            <a:off x="1049137" y="5597755"/>
            <a:ext cx="3871573"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FF0000"/>
                </a:solidFill>
                <a:effectLst/>
                <a:uLnTx/>
                <a:uFillTx/>
                <a:latin typeface="Gill Sans MT" panose="020B0502020104020203"/>
                <a:ea typeface="+mn-ea"/>
                <a:cs typeface="+mn-cs"/>
              </a:rPr>
              <a:t>Synthetic Composite Fillers (SCF)</a:t>
            </a:r>
          </a:p>
        </p:txBody>
      </p:sp>
    </p:spTree>
    <p:extLst>
      <p:ext uri="{BB962C8B-B14F-4D97-AF65-F5344CB8AC3E}">
        <p14:creationId xmlns:p14="http://schemas.microsoft.com/office/powerpoint/2010/main" val="415296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1DF0F-308A-C30C-4898-F6191620CF6C}"/>
              </a:ext>
            </a:extLst>
          </p:cNvPr>
          <p:cNvSpPr>
            <a:spLocks noGrp="1"/>
          </p:cNvSpPr>
          <p:nvPr>
            <p:ph type="title"/>
          </p:nvPr>
        </p:nvSpPr>
        <p:spPr>
          <a:xfrm>
            <a:off x="2231136" y="85303"/>
            <a:ext cx="7729728" cy="1188720"/>
          </a:xfrm>
        </p:spPr>
        <p:txBody>
          <a:bodyPr/>
          <a:lstStyle/>
          <a:p>
            <a:r>
              <a:rPr lang="en-US" dirty="0"/>
              <a:t>Breakdown Process</a:t>
            </a:r>
          </a:p>
        </p:txBody>
      </p:sp>
      <p:sp>
        <p:nvSpPr>
          <p:cNvPr id="11" name="TextBox 10">
            <a:extLst>
              <a:ext uri="{FF2B5EF4-FFF2-40B4-BE49-F238E27FC236}">
                <a16:creationId xmlns:a16="http://schemas.microsoft.com/office/drawing/2014/main" id="{3A7D457E-DBEE-45D0-9BE8-3BF82083570F}"/>
              </a:ext>
            </a:extLst>
          </p:cNvPr>
          <p:cNvSpPr txBox="1"/>
          <p:nvPr/>
        </p:nvSpPr>
        <p:spPr>
          <a:xfrm>
            <a:off x="355600" y="1431639"/>
            <a:ext cx="184236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Received Material</a:t>
            </a:r>
          </a:p>
        </p:txBody>
      </p:sp>
      <p:sp>
        <p:nvSpPr>
          <p:cNvPr id="12" name="TextBox 11">
            <a:extLst>
              <a:ext uri="{FF2B5EF4-FFF2-40B4-BE49-F238E27FC236}">
                <a16:creationId xmlns:a16="http://schemas.microsoft.com/office/drawing/2014/main" id="{9B8556BB-E7DA-421B-99CE-743223A8D815}"/>
              </a:ext>
            </a:extLst>
          </p:cNvPr>
          <p:cNvSpPr txBox="1"/>
          <p:nvPr/>
        </p:nvSpPr>
        <p:spPr>
          <a:xfrm>
            <a:off x="3394364" y="1431639"/>
            <a:ext cx="15664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Size Reduction</a:t>
            </a:r>
          </a:p>
        </p:txBody>
      </p:sp>
      <p:sp>
        <p:nvSpPr>
          <p:cNvPr id="13" name="TextBox 12">
            <a:extLst>
              <a:ext uri="{FF2B5EF4-FFF2-40B4-BE49-F238E27FC236}">
                <a16:creationId xmlns:a16="http://schemas.microsoft.com/office/drawing/2014/main" id="{34B7D676-8DC3-403C-A3DE-C44D7C801044}"/>
              </a:ext>
            </a:extLst>
          </p:cNvPr>
          <p:cNvSpPr txBox="1"/>
          <p:nvPr/>
        </p:nvSpPr>
        <p:spPr>
          <a:xfrm>
            <a:off x="6719454" y="1431639"/>
            <a:ext cx="15696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Fractionization</a:t>
            </a:r>
          </a:p>
        </p:txBody>
      </p:sp>
      <p:pic>
        <p:nvPicPr>
          <p:cNvPr id="14" name="Picture 13">
            <a:extLst>
              <a:ext uri="{FF2B5EF4-FFF2-40B4-BE49-F238E27FC236}">
                <a16:creationId xmlns:a16="http://schemas.microsoft.com/office/drawing/2014/main" id="{2CEF72EF-DF9A-468D-B070-AE2A443A7E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109" y="1822322"/>
            <a:ext cx="2221345" cy="1685635"/>
          </a:xfrm>
          <a:prstGeom prst="rect">
            <a:avLst/>
          </a:prstGeom>
        </p:spPr>
      </p:pic>
      <p:pic>
        <p:nvPicPr>
          <p:cNvPr id="15" name="Picture 14">
            <a:extLst>
              <a:ext uri="{FF2B5EF4-FFF2-40B4-BE49-F238E27FC236}">
                <a16:creationId xmlns:a16="http://schemas.microsoft.com/office/drawing/2014/main" id="{ABD37062-EAFD-470F-8D72-0B699CFCBCE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4585" y="2971802"/>
            <a:ext cx="2221345" cy="1509641"/>
          </a:xfrm>
          <a:prstGeom prst="rect">
            <a:avLst/>
          </a:prstGeom>
        </p:spPr>
      </p:pic>
      <p:pic>
        <p:nvPicPr>
          <p:cNvPr id="16" name="Picture 15">
            <a:extLst>
              <a:ext uri="{FF2B5EF4-FFF2-40B4-BE49-F238E27FC236}">
                <a16:creationId xmlns:a16="http://schemas.microsoft.com/office/drawing/2014/main" id="{088D103F-EFC1-4655-BED3-965C41A165C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960567" y="1822322"/>
            <a:ext cx="1708415" cy="1782864"/>
          </a:xfrm>
          <a:prstGeom prst="rect">
            <a:avLst/>
          </a:prstGeom>
        </p:spPr>
      </p:pic>
      <p:sp>
        <p:nvSpPr>
          <p:cNvPr id="17" name="TextBox 16">
            <a:extLst>
              <a:ext uri="{FF2B5EF4-FFF2-40B4-BE49-F238E27FC236}">
                <a16:creationId xmlns:a16="http://schemas.microsoft.com/office/drawing/2014/main" id="{687DAE93-A25C-44B0-A30D-7921B52AF230}"/>
              </a:ext>
            </a:extLst>
          </p:cNvPr>
          <p:cNvSpPr txBox="1"/>
          <p:nvPr/>
        </p:nvSpPr>
        <p:spPr>
          <a:xfrm>
            <a:off x="166109" y="5246609"/>
            <a:ext cx="1997022"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Many…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Shapes and sizes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Locations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Amounts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Contaminates</a:t>
            </a:r>
          </a:p>
        </p:txBody>
      </p:sp>
      <p:sp>
        <p:nvSpPr>
          <p:cNvPr id="18" name="TextBox 17">
            <a:extLst>
              <a:ext uri="{FF2B5EF4-FFF2-40B4-BE49-F238E27FC236}">
                <a16:creationId xmlns:a16="http://schemas.microsoft.com/office/drawing/2014/main" id="{736783FD-DD4A-4689-997D-B270A7F86D3A}"/>
              </a:ext>
            </a:extLst>
          </p:cNvPr>
          <p:cNvSpPr txBox="1"/>
          <p:nvPr/>
        </p:nvSpPr>
        <p:spPr>
          <a:xfrm>
            <a:off x="2960567" y="4969611"/>
            <a:ext cx="2363789" cy="175432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Things to consider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Options/pathways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Wear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Amounts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Contaminates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End product specific</a:t>
            </a:r>
          </a:p>
        </p:txBody>
      </p:sp>
      <p:cxnSp>
        <p:nvCxnSpPr>
          <p:cNvPr id="20" name="Straight Connector 19">
            <a:extLst>
              <a:ext uri="{FF2B5EF4-FFF2-40B4-BE49-F238E27FC236}">
                <a16:creationId xmlns:a16="http://schemas.microsoft.com/office/drawing/2014/main" id="{8BCFE0F0-86FB-462A-819D-28C310F42578}"/>
              </a:ext>
            </a:extLst>
          </p:cNvPr>
          <p:cNvCxnSpPr/>
          <p:nvPr/>
        </p:nvCxnSpPr>
        <p:spPr>
          <a:xfrm>
            <a:off x="2743200" y="1616305"/>
            <a:ext cx="0" cy="5112306"/>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856515-5302-482D-A6E8-164D235BA964}"/>
              </a:ext>
            </a:extLst>
          </p:cNvPr>
          <p:cNvCxnSpPr/>
          <p:nvPr/>
        </p:nvCxnSpPr>
        <p:spPr>
          <a:xfrm>
            <a:off x="5925128" y="1564272"/>
            <a:ext cx="0" cy="5112306"/>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52595E0E-DB81-4714-95F6-130D6AE68E57}"/>
              </a:ext>
            </a:extLst>
          </p:cNvPr>
          <p:cNvGrpSpPr/>
          <p:nvPr/>
        </p:nvGrpSpPr>
        <p:grpSpPr>
          <a:xfrm>
            <a:off x="2926144" y="3415562"/>
            <a:ext cx="1883868" cy="1409726"/>
            <a:chOff x="2926144" y="3415562"/>
            <a:chExt cx="1883868" cy="1409726"/>
          </a:xfrm>
        </p:grpSpPr>
        <p:pic>
          <p:nvPicPr>
            <p:cNvPr id="25" name="Picture 24">
              <a:extLst>
                <a:ext uri="{FF2B5EF4-FFF2-40B4-BE49-F238E27FC236}">
                  <a16:creationId xmlns:a16="http://schemas.microsoft.com/office/drawing/2014/main" id="{58F27363-336A-4E26-A0CA-A926E6599D8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26144" y="3415562"/>
              <a:ext cx="1883868" cy="1409726"/>
            </a:xfrm>
            <a:prstGeom prst="rect">
              <a:avLst/>
            </a:prstGeom>
          </p:spPr>
        </p:pic>
        <p:sp>
          <p:nvSpPr>
            <p:cNvPr id="26" name="Rectangle 25">
              <a:extLst>
                <a:ext uri="{FF2B5EF4-FFF2-40B4-BE49-F238E27FC236}">
                  <a16:creationId xmlns:a16="http://schemas.microsoft.com/office/drawing/2014/main" id="{1477D67C-5632-4150-92EA-B65425EF8764}"/>
                </a:ext>
              </a:extLst>
            </p:cNvPr>
            <p:cNvSpPr/>
            <p:nvPr/>
          </p:nvSpPr>
          <p:spPr>
            <a:xfrm>
              <a:off x="2938575" y="4512200"/>
              <a:ext cx="909223"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ill Sans MT" panose="020B0502020104020203"/>
                  <a:ea typeface="+mn-ea"/>
                  <a:cs typeface="+mn-cs"/>
                </a:rPr>
                <a:t>carbosystem.com</a:t>
              </a:r>
            </a:p>
          </p:txBody>
        </p:sp>
      </p:grpSp>
      <p:grpSp>
        <p:nvGrpSpPr>
          <p:cNvPr id="30" name="Group 29">
            <a:extLst>
              <a:ext uri="{FF2B5EF4-FFF2-40B4-BE49-F238E27FC236}">
                <a16:creationId xmlns:a16="http://schemas.microsoft.com/office/drawing/2014/main" id="{C68F1300-E112-4785-9071-300E4C3E7E94}"/>
              </a:ext>
            </a:extLst>
          </p:cNvPr>
          <p:cNvGrpSpPr/>
          <p:nvPr/>
        </p:nvGrpSpPr>
        <p:grpSpPr>
          <a:xfrm>
            <a:off x="4221587" y="2108754"/>
            <a:ext cx="1703541" cy="1911161"/>
            <a:chOff x="4109047" y="2315658"/>
            <a:chExt cx="1703541" cy="1911161"/>
          </a:xfrm>
        </p:grpSpPr>
        <p:pic>
          <p:nvPicPr>
            <p:cNvPr id="28" name="Picture 27">
              <a:extLst>
                <a:ext uri="{FF2B5EF4-FFF2-40B4-BE49-F238E27FC236}">
                  <a16:creationId xmlns:a16="http://schemas.microsoft.com/office/drawing/2014/main" id="{26934CDD-A5F3-43DD-A7FA-9F51FBF1BA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09047" y="2315658"/>
              <a:ext cx="1703541" cy="1911161"/>
            </a:xfrm>
            <a:prstGeom prst="rect">
              <a:avLst/>
            </a:prstGeom>
          </p:spPr>
        </p:pic>
        <p:sp>
          <p:nvSpPr>
            <p:cNvPr id="29" name="Rectangle 28">
              <a:extLst>
                <a:ext uri="{FF2B5EF4-FFF2-40B4-BE49-F238E27FC236}">
                  <a16:creationId xmlns:a16="http://schemas.microsoft.com/office/drawing/2014/main" id="{172064B4-AD0B-4650-81F5-96B5A60F5093}"/>
                </a:ext>
              </a:extLst>
            </p:cNvPr>
            <p:cNvSpPr/>
            <p:nvPr/>
          </p:nvSpPr>
          <p:spPr>
            <a:xfrm>
              <a:off x="4588328" y="3942510"/>
              <a:ext cx="1200970"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ill Sans MT" panose="020B0502020104020203"/>
                  <a:ea typeface="+mn-ea"/>
                  <a:cs typeface="+mn-cs"/>
                </a:rPr>
                <a:t>processingmagazine.com</a:t>
              </a:r>
            </a:p>
          </p:txBody>
        </p:sp>
      </p:grpSp>
      <p:sp>
        <p:nvSpPr>
          <p:cNvPr id="32" name="TextBox 31">
            <a:extLst>
              <a:ext uri="{FF2B5EF4-FFF2-40B4-BE49-F238E27FC236}">
                <a16:creationId xmlns:a16="http://schemas.microsoft.com/office/drawing/2014/main" id="{CD2E49BA-19A7-4343-AAB1-8D6A34673AC9}"/>
              </a:ext>
            </a:extLst>
          </p:cNvPr>
          <p:cNvSpPr txBox="1"/>
          <p:nvPr/>
        </p:nvSpPr>
        <p:spPr>
          <a:xfrm>
            <a:off x="6525901" y="4731870"/>
            <a:ext cx="2424129"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Things to consider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End use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PSD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Optimal yield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Size reduction methods</a:t>
            </a:r>
          </a:p>
        </p:txBody>
      </p:sp>
      <p:pic>
        <p:nvPicPr>
          <p:cNvPr id="33" name="Picture 32">
            <a:extLst>
              <a:ext uri="{FF2B5EF4-FFF2-40B4-BE49-F238E27FC236}">
                <a16:creationId xmlns:a16="http://schemas.microsoft.com/office/drawing/2014/main" id="{C39F2700-EF7B-4FBE-9ACD-BE101CB45C8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253426" y="4172458"/>
            <a:ext cx="2547642" cy="2475481"/>
          </a:xfrm>
          <a:prstGeom prst="rect">
            <a:avLst/>
          </a:prstGeom>
        </p:spPr>
      </p:pic>
      <p:pic>
        <p:nvPicPr>
          <p:cNvPr id="34" name="Picture 33">
            <a:extLst>
              <a:ext uri="{FF2B5EF4-FFF2-40B4-BE49-F238E27FC236}">
                <a16:creationId xmlns:a16="http://schemas.microsoft.com/office/drawing/2014/main" id="{6A1C6867-BB78-4103-BB4B-43C887ABD406}"/>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9772078" y="1489697"/>
            <a:ext cx="2213316" cy="2757959"/>
          </a:xfrm>
          <a:prstGeom prst="rect">
            <a:avLst/>
          </a:prstGeom>
        </p:spPr>
      </p:pic>
      <p:grpSp>
        <p:nvGrpSpPr>
          <p:cNvPr id="36" name="Group 35">
            <a:extLst>
              <a:ext uri="{FF2B5EF4-FFF2-40B4-BE49-F238E27FC236}">
                <a16:creationId xmlns:a16="http://schemas.microsoft.com/office/drawing/2014/main" id="{9A4AEA41-1154-4115-AB4B-622E21D42B31}"/>
              </a:ext>
            </a:extLst>
          </p:cNvPr>
          <p:cNvGrpSpPr/>
          <p:nvPr/>
        </p:nvGrpSpPr>
        <p:grpSpPr>
          <a:xfrm>
            <a:off x="6292976" y="1897345"/>
            <a:ext cx="2974710" cy="2016766"/>
            <a:chOff x="6590150" y="2211381"/>
            <a:chExt cx="2974710" cy="2016766"/>
          </a:xfrm>
        </p:grpSpPr>
        <p:pic>
          <p:nvPicPr>
            <p:cNvPr id="31" name="Picture 30">
              <a:extLst>
                <a:ext uri="{FF2B5EF4-FFF2-40B4-BE49-F238E27FC236}">
                  <a16:creationId xmlns:a16="http://schemas.microsoft.com/office/drawing/2014/main" id="{4415F13A-2B27-4B50-A9E7-B8881706F6B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90150" y="2211381"/>
              <a:ext cx="2882547" cy="1961077"/>
            </a:xfrm>
            <a:prstGeom prst="rect">
              <a:avLst/>
            </a:prstGeom>
          </p:spPr>
        </p:pic>
        <p:sp>
          <p:nvSpPr>
            <p:cNvPr id="35" name="Rectangle 34">
              <a:extLst>
                <a:ext uri="{FF2B5EF4-FFF2-40B4-BE49-F238E27FC236}">
                  <a16:creationId xmlns:a16="http://schemas.microsoft.com/office/drawing/2014/main" id="{BDF8F66E-8C8A-4D77-9A18-EF180FF0D234}"/>
                </a:ext>
              </a:extLst>
            </p:cNvPr>
            <p:cNvSpPr/>
            <p:nvPr/>
          </p:nvSpPr>
          <p:spPr>
            <a:xfrm>
              <a:off x="8838379" y="4012703"/>
              <a:ext cx="726481" cy="21544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ill Sans MT" panose="020B0502020104020203"/>
                  <a:ea typeface="+mn-ea"/>
                  <a:cs typeface="+mn-cs"/>
                </a:rPr>
                <a:t>beidoou.com</a:t>
              </a:r>
            </a:p>
          </p:txBody>
        </p:sp>
      </p:grpSp>
    </p:spTree>
    <p:extLst>
      <p:ext uri="{BB962C8B-B14F-4D97-AF65-F5344CB8AC3E}">
        <p14:creationId xmlns:p14="http://schemas.microsoft.com/office/powerpoint/2010/main" val="3298591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523B-CF33-15ED-654D-0F69E1C4C802}"/>
              </a:ext>
            </a:extLst>
          </p:cNvPr>
          <p:cNvSpPr>
            <a:spLocks noGrp="1"/>
          </p:cNvSpPr>
          <p:nvPr>
            <p:ph type="title"/>
          </p:nvPr>
        </p:nvSpPr>
        <p:spPr>
          <a:xfrm>
            <a:off x="202495" y="400028"/>
            <a:ext cx="7729728" cy="1188720"/>
          </a:xfrm>
        </p:spPr>
        <p:txBody>
          <a:bodyPr/>
          <a:lstStyle/>
          <a:p>
            <a:r>
              <a:rPr lang="en-US" dirty="0"/>
              <a:t>Resulting distribution</a:t>
            </a:r>
          </a:p>
        </p:txBody>
      </p:sp>
      <p:pic>
        <p:nvPicPr>
          <p:cNvPr id="7" name="Picture 6">
            <a:extLst>
              <a:ext uri="{FF2B5EF4-FFF2-40B4-BE49-F238E27FC236}">
                <a16:creationId xmlns:a16="http://schemas.microsoft.com/office/drawing/2014/main" id="{65096B0D-CD38-4130-B47F-495B832265B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154627" y="4492909"/>
            <a:ext cx="2968552" cy="2226414"/>
          </a:xfrm>
          <a:prstGeom prst="rect">
            <a:avLst/>
          </a:prstGeom>
        </p:spPr>
      </p:pic>
      <p:pic>
        <p:nvPicPr>
          <p:cNvPr id="8" name="Picture 7">
            <a:extLst>
              <a:ext uri="{FF2B5EF4-FFF2-40B4-BE49-F238E27FC236}">
                <a16:creationId xmlns:a16="http://schemas.microsoft.com/office/drawing/2014/main" id="{5046F235-1FB3-A5DD-6CEA-F678DEA298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589" y="2886262"/>
            <a:ext cx="6078239" cy="3401863"/>
          </a:xfrm>
          <a:prstGeom prst="rect">
            <a:avLst/>
          </a:prstGeom>
        </p:spPr>
      </p:pic>
      <p:sp>
        <p:nvSpPr>
          <p:cNvPr id="9" name="Oval 8">
            <a:extLst>
              <a:ext uri="{FF2B5EF4-FFF2-40B4-BE49-F238E27FC236}">
                <a16:creationId xmlns:a16="http://schemas.microsoft.com/office/drawing/2014/main" id="{6A6AB633-CDF2-7CE4-7D68-C05DF1489ECE}"/>
              </a:ext>
            </a:extLst>
          </p:cNvPr>
          <p:cNvSpPr/>
          <p:nvPr/>
        </p:nvSpPr>
        <p:spPr>
          <a:xfrm>
            <a:off x="2622564" y="3486476"/>
            <a:ext cx="3055223" cy="258718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cxnSp>
        <p:nvCxnSpPr>
          <p:cNvPr id="11" name="Straight Arrow Connector 10">
            <a:extLst>
              <a:ext uri="{FF2B5EF4-FFF2-40B4-BE49-F238E27FC236}">
                <a16:creationId xmlns:a16="http://schemas.microsoft.com/office/drawing/2014/main" id="{156C9053-5251-F44C-A78B-53A76348F101}"/>
              </a:ext>
            </a:extLst>
          </p:cNvPr>
          <p:cNvCxnSpPr/>
          <p:nvPr/>
        </p:nvCxnSpPr>
        <p:spPr>
          <a:xfrm>
            <a:off x="5573073" y="5222047"/>
            <a:ext cx="2808205" cy="51797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6F9A87E4-5D29-F0A8-9E2A-27F04E6E2994}"/>
              </a:ext>
            </a:extLst>
          </p:cNvPr>
          <p:cNvSpPr/>
          <p:nvPr/>
        </p:nvSpPr>
        <p:spPr>
          <a:xfrm>
            <a:off x="920678" y="3219901"/>
            <a:ext cx="3347967" cy="306822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cxnSp>
        <p:nvCxnSpPr>
          <p:cNvPr id="14" name="Straight Arrow Connector 13">
            <a:extLst>
              <a:ext uri="{FF2B5EF4-FFF2-40B4-BE49-F238E27FC236}">
                <a16:creationId xmlns:a16="http://schemas.microsoft.com/office/drawing/2014/main" id="{18643CB1-CE05-637F-45EE-9BFE9462585C}"/>
              </a:ext>
            </a:extLst>
          </p:cNvPr>
          <p:cNvCxnSpPr/>
          <p:nvPr/>
        </p:nvCxnSpPr>
        <p:spPr>
          <a:xfrm flipV="1">
            <a:off x="2829873" y="2334753"/>
            <a:ext cx="5170043" cy="88514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8C6CD8D3-E9A2-DFD8-3C38-5B9F136772A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24642" y="1203008"/>
            <a:ext cx="2454421" cy="1381748"/>
          </a:xfrm>
          <a:prstGeom prst="rect">
            <a:avLst/>
          </a:prstGeom>
        </p:spPr>
      </p:pic>
      <p:pic>
        <p:nvPicPr>
          <p:cNvPr id="16" name="Picture 15">
            <a:extLst>
              <a:ext uri="{FF2B5EF4-FFF2-40B4-BE49-F238E27FC236}">
                <a16:creationId xmlns:a16="http://schemas.microsoft.com/office/drawing/2014/main" id="{1F8C00C6-9B7D-EC59-1606-B7EDF4EB601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65474" y="2220214"/>
            <a:ext cx="1785404" cy="835660"/>
          </a:xfrm>
          <a:prstGeom prst="rect">
            <a:avLst/>
          </a:prstGeom>
        </p:spPr>
      </p:pic>
      <p:sp>
        <p:nvSpPr>
          <p:cNvPr id="5" name="TextBox 4">
            <a:extLst>
              <a:ext uri="{FF2B5EF4-FFF2-40B4-BE49-F238E27FC236}">
                <a16:creationId xmlns:a16="http://schemas.microsoft.com/office/drawing/2014/main" id="{351B1FDD-327F-484F-B9DC-F5AABD66E14A}"/>
              </a:ext>
            </a:extLst>
          </p:cNvPr>
          <p:cNvSpPr txBox="1"/>
          <p:nvPr/>
        </p:nvSpPr>
        <p:spPr>
          <a:xfrm rot="677721">
            <a:off x="6220499" y="5421451"/>
            <a:ext cx="1225015"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panose="020B0502020104020203"/>
                <a:ea typeface="+mn-ea"/>
                <a:cs typeface="+mn-cs"/>
              </a:rPr>
              <a:t>Fillers/fines</a:t>
            </a:r>
          </a:p>
        </p:txBody>
      </p:sp>
      <p:sp>
        <p:nvSpPr>
          <p:cNvPr id="17" name="TextBox 16">
            <a:extLst>
              <a:ext uri="{FF2B5EF4-FFF2-40B4-BE49-F238E27FC236}">
                <a16:creationId xmlns:a16="http://schemas.microsoft.com/office/drawing/2014/main" id="{2E1CA28D-6DBC-40A2-AF21-33371FD0E9EE}"/>
              </a:ext>
            </a:extLst>
          </p:cNvPr>
          <p:cNvSpPr txBox="1"/>
          <p:nvPr/>
        </p:nvSpPr>
        <p:spPr>
          <a:xfrm rot="21053732">
            <a:off x="4529358" y="2341060"/>
            <a:ext cx="272125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Gill Sans MT" panose="020B0502020104020203"/>
                <a:ea typeface="+mn-ea"/>
                <a:cs typeface="+mn-cs"/>
              </a:rPr>
              <a:t>Coarse/</a:t>
            </a:r>
            <a:r>
              <a:rPr kumimoji="0" lang="en-US" sz="1800" b="0" i="0" u="none" strike="noStrike" kern="1200" cap="none" spc="0" normalizeH="0" baseline="0" noProof="0" dirty="0" err="1">
                <a:ln>
                  <a:noFill/>
                </a:ln>
                <a:solidFill>
                  <a:srgbClr val="00B050"/>
                </a:solidFill>
                <a:effectLst/>
                <a:uLnTx/>
                <a:uFillTx/>
                <a:latin typeface="Gill Sans MT" panose="020B0502020104020203"/>
                <a:ea typeface="+mn-ea"/>
                <a:cs typeface="+mn-cs"/>
              </a:rPr>
              <a:t>Macrofiber</a:t>
            </a:r>
            <a:r>
              <a:rPr kumimoji="0" lang="en-US" sz="1800" b="0" i="0" u="none" strike="noStrike" kern="1200" cap="none" spc="0" normalizeH="0" baseline="0" noProof="0" dirty="0">
                <a:ln>
                  <a:noFill/>
                </a:ln>
                <a:solidFill>
                  <a:srgbClr val="00B050"/>
                </a:solidFill>
                <a:effectLst/>
                <a:uLnTx/>
                <a:uFillTx/>
                <a:latin typeface="Gill Sans MT" panose="020B0502020104020203"/>
                <a:ea typeface="+mn-ea"/>
                <a:cs typeface="+mn-cs"/>
              </a:rPr>
              <a:t> bundles</a:t>
            </a:r>
          </a:p>
        </p:txBody>
      </p:sp>
    </p:spTree>
    <p:extLst>
      <p:ext uri="{BB962C8B-B14F-4D97-AF65-F5344CB8AC3E}">
        <p14:creationId xmlns:p14="http://schemas.microsoft.com/office/powerpoint/2010/main" val="24040373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9483" y="1707116"/>
            <a:ext cx="7736484" cy="805270"/>
          </a:xfrm>
        </p:spPr>
        <p:txBody>
          <a:bodyPr>
            <a:normAutofit/>
          </a:bodyPr>
          <a:lstStyle/>
          <a:p>
            <a:r>
              <a:rPr lang="en-US" dirty="0"/>
              <a:t>Center updates</a:t>
            </a:r>
          </a:p>
        </p:txBody>
      </p:sp>
      <p:sp>
        <p:nvSpPr>
          <p:cNvPr id="4" name="Text Placeholder 3"/>
          <p:cNvSpPr>
            <a:spLocks noGrp="1"/>
          </p:cNvSpPr>
          <p:nvPr>
            <p:ph type="body" sz="quarter" idx="13"/>
          </p:nvPr>
        </p:nvSpPr>
        <p:spPr>
          <a:xfrm>
            <a:off x="982000" y="2905725"/>
            <a:ext cx="6561799" cy="2627554"/>
          </a:xfrm>
        </p:spPr>
        <p:txBody>
          <a:bodyPr>
            <a:normAutofit/>
          </a:bodyPr>
          <a:lstStyle/>
          <a:p>
            <a:pPr indent="-228600"/>
            <a:r>
              <a:rPr lang="en-US" dirty="0"/>
              <a:t>Board members </a:t>
            </a:r>
          </a:p>
          <a:p>
            <a:pPr indent="-228600"/>
            <a:r>
              <a:rPr lang="en-US" dirty="0"/>
              <a:t>Commerce </a:t>
            </a:r>
          </a:p>
          <a:p>
            <a:pPr indent="-228600"/>
            <a:r>
              <a:rPr lang="en-US" dirty="0"/>
              <a:t>Ecology </a:t>
            </a:r>
          </a:p>
          <a:p>
            <a:pPr marL="228600" indent="-457200">
              <a:buFont typeface="Arial" panose="020B0604020202020204" pitchFamily="34" charset="0"/>
              <a:buChar char="•"/>
            </a:pPr>
            <a:r>
              <a:rPr lang="en-US" sz="2200" dirty="0"/>
              <a:t>NextCycle Washington</a:t>
            </a:r>
          </a:p>
          <a:p>
            <a:pPr marL="228600" indent="-457200">
              <a:buFont typeface="Arial" panose="020B0604020202020204" pitchFamily="34" charset="0"/>
              <a:buChar char="•"/>
            </a:pPr>
            <a:r>
              <a:rPr lang="en-US" sz="2200" dirty="0"/>
              <a:t>UW Study, WWU Reports</a:t>
            </a:r>
          </a:p>
          <a:p>
            <a:pPr indent="-228600"/>
            <a:endParaRPr lang="en-US" dirty="0"/>
          </a:p>
        </p:txBody>
      </p:sp>
      <p:pic>
        <p:nvPicPr>
          <p:cNvPr id="6" name="Picture 5" descr="Washington Recycling Development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8" y="4942734"/>
            <a:ext cx="2200116" cy="2219996"/>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kern="1200">
                <a:latin typeface="Franklin Gothic Book" panose="020B0503020102020204"/>
              </a:rPr>
              <a:pPr/>
              <a:t>5</a:t>
            </a:fld>
            <a:endParaRPr lang="en-US" kern="1200" dirty="0">
              <a:latin typeface="Franklin Gothic Book" panose="020B0503020102020204"/>
            </a:endParaRPr>
          </a:p>
        </p:txBody>
      </p:sp>
      <p:cxnSp>
        <p:nvCxnSpPr>
          <p:cNvPr id="5" name="Straight Connector 4">
            <a:extLst>
              <a:ext uri="{FF2B5EF4-FFF2-40B4-BE49-F238E27FC236}">
                <a16:creationId xmlns:a16="http://schemas.microsoft.com/office/drawing/2014/main" id="{CEE5793E-831F-1CEC-2824-3ED7F74AE581}"/>
              </a:ext>
              <a:ext uri="{C183D7F6-B498-43B3-948B-1728B52AA6E4}">
                <adec:decorative xmlns:adec="http://schemas.microsoft.com/office/drawing/2017/decorative" val="1"/>
              </a:ext>
            </a:extLst>
          </p:cNvPr>
          <p:cNvCxnSpPr>
            <a:cxnSpLocks/>
          </p:cNvCxnSpPr>
          <p:nvPr/>
        </p:nvCxnSpPr>
        <p:spPr>
          <a:xfrm>
            <a:off x="619541" y="2701315"/>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pic>
        <p:nvPicPr>
          <p:cNvPr id="3074" name="Picture 2" descr="Mount Rainier National Park Washington United States Wallpaper Hd : Wallpapers13.com">
            <a:extLst>
              <a:ext uri="{FF2B5EF4-FFF2-40B4-BE49-F238E27FC236}">
                <a16:creationId xmlns:a16="http://schemas.microsoft.com/office/drawing/2014/main" id="{454A04D7-80D8-AD8C-200B-7B28977E18F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21" r="25224"/>
          <a:stretch/>
        </p:blipFill>
        <p:spPr bwMode="auto">
          <a:xfrm>
            <a:off x="7543799" y="0"/>
            <a:ext cx="46482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6102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8596-4A2C-42B9-BE28-CAC7F324CD8F}"/>
              </a:ext>
            </a:extLst>
          </p:cNvPr>
          <p:cNvSpPr>
            <a:spLocks noGrp="1"/>
          </p:cNvSpPr>
          <p:nvPr>
            <p:ph type="title"/>
          </p:nvPr>
        </p:nvSpPr>
        <p:spPr>
          <a:xfrm>
            <a:off x="3601039" y="109332"/>
            <a:ext cx="7729728" cy="1188720"/>
          </a:xfrm>
        </p:spPr>
        <p:txBody>
          <a:bodyPr/>
          <a:lstStyle/>
          <a:p>
            <a:r>
              <a:rPr lang="en-US" dirty="0"/>
              <a:t>WSU - Panel Process</a:t>
            </a:r>
          </a:p>
        </p:txBody>
      </p:sp>
      <p:pic>
        <p:nvPicPr>
          <p:cNvPr id="5" name="Picture 4">
            <a:extLst>
              <a:ext uri="{FF2B5EF4-FFF2-40B4-BE49-F238E27FC236}">
                <a16:creationId xmlns:a16="http://schemas.microsoft.com/office/drawing/2014/main" id="{C3F2B2AA-6D87-4AB8-8F0B-674D8C7128E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788" t="12196" r="76663" b="70110"/>
          <a:stretch/>
        </p:blipFill>
        <p:spPr>
          <a:xfrm rot="8976246">
            <a:off x="4242313" y="1832962"/>
            <a:ext cx="548448" cy="508589"/>
          </a:xfrm>
          <a:prstGeom prst="rect">
            <a:avLst/>
          </a:prstGeom>
        </p:spPr>
      </p:pic>
      <p:sp>
        <p:nvSpPr>
          <p:cNvPr id="6" name="TextBox 5">
            <a:extLst>
              <a:ext uri="{FF2B5EF4-FFF2-40B4-BE49-F238E27FC236}">
                <a16:creationId xmlns:a16="http://schemas.microsoft.com/office/drawing/2014/main" id="{4AC1F0D4-AD03-456B-978D-85CD6DF80102}"/>
              </a:ext>
            </a:extLst>
          </p:cNvPr>
          <p:cNvSpPr txBox="1"/>
          <p:nvPr/>
        </p:nvSpPr>
        <p:spPr>
          <a:xfrm>
            <a:off x="409630" y="1080866"/>
            <a:ext cx="213391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B050"/>
                </a:solidFill>
                <a:effectLst/>
                <a:uLnTx/>
                <a:uFillTx/>
                <a:latin typeface="Gill Sans MT" panose="020B0502020104020203"/>
                <a:ea typeface="+mn-ea"/>
                <a:cs typeface="+mn-cs"/>
              </a:rPr>
              <a:t>Using Coarse/</a:t>
            </a:r>
            <a:r>
              <a:rPr kumimoji="0" lang="en-US" sz="1400" b="0" i="0" u="none" strike="noStrike" kern="1200" cap="none" spc="0" normalizeH="0" baseline="0" noProof="0" dirty="0" err="1">
                <a:ln>
                  <a:noFill/>
                </a:ln>
                <a:solidFill>
                  <a:srgbClr val="00B050"/>
                </a:solidFill>
                <a:effectLst/>
                <a:uLnTx/>
                <a:uFillTx/>
                <a:latin typeface="Gill Sans MT" panose="020B0502020104020203"/>
                <a:ea typeface="+mn-ea"/>
                <a:cs typeface="+mn-cs"/>
              </a:rPr>
              <a:t>Macrofiber</a:t>
            </a:r>
            <a:r>
              <a:rPr kumimoji="0" lang="en-US" sz="1400" b="0" i="0" u="none" strike="noStrike" kern="1200" cap="none" spc="0" normalizeH="0" baseline="0" noProof="0" dirty="0">
                <a:ln>
                  <a:noFill/>
                </a:ln>
                <a:solidFill>
                  <a:srgbClr val="00B050"/>
                </a:solidFill>
                <a:effectLst/>
                <a:uLnTx/>
                <a:uFillTx/>
                <a:latin typeface="Gill Sans MT" panose="020B0502020104020203"/>
                <a:ea typeface="+mn-ea"/>
                <a:cs typeface="+mn-cs"/>
              </a:rPr>
              <a:t> bundles</a:t>
            </a:r>
          </a:p>
        </p:txBody>
      </p:sp>
      <p:sp>
        <p:nvSpPr>
          <p:cNvPr id="7" name="TextBox 6">
            <a:extLst>
              <a:ext uri="{FF2B5EF4-FFF2-40B4-BE49-F238E27FC236}">
                <a16:creationId xmlns:a16="http://schemas.microsoft.com/office/drawing/2014/main" id="{741EE4A9-7400-4069-AC82-D192243BBF4D}"/>
              </a:ext>
            </a:extLst>
          </p:cNvPr>
          <p:cNvSpPr txBox="1"/>
          <p:nvPr/>
        </p:nvSpPr>
        <p:spPr>
          <a:xfrm>
            <a:off x="3018541" y="1402535"/>
            <a:ext cx="387491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Polyurethane adhesive (</a:t>
            </a:r>
            <a:r>
              <a:rPr kumimoji="0" lang="en-US" sz="1400" b="0" i="0" u="none" strike="noStrike" kern="1200" cap="none" spc="0" normalizeH="0" baseline="0" noProof="0" dirty="0" err="1">
                <a:ln>
                  <a:noFill/>
                </a:ln>
                <a:solidFill>
                  <a:srgbClr val="000000"/>
                </a:solidFill>
                <a:effectLst/>
                <a:uLnTx/>
                <a:uFillTx/>
                <a:latin typeface="Gill Sans MT" panose="020B0502020104020203"/>
                <a:ea typeface="+mn-ea"/>
                <a:cs typeface="+mn-cs"/>
              </a:rPr>
              <a:t>pMDI</a:t>
            </a: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6A21D"/>
                </a:solidFill>
                <a:effectLst/>
                <a:uLnTx/>
                <a:uFillTx/>
                <a:latin typeface="Gill Sans MT" panose="020B0502020104020203"/>
                <a:ea typeface="+mn-ea"/>
                <a:cs typeface="+mn-cs"/>
              </a:rPr>
              <a:t>Air-atomized resin</a:t>
            </a:r>
          </a:p>
        </p:txBody>
      </p:sp>
      <p:sp>
        <p:nvSpPr>
          <p:cNvPr id="8" name="Arrow: Bent 7">
            <a:extLst>
              <a:ext uri="{FF2B5EF4-FFF2-40B4-BE49-F238E27FC236}">
                <a16:creationId xmlns:a16="http://schemas.microsoft.com/office/drawing/2014/main" id="{7FB9986F-3951-4803-9E74-F5EA9A00E9CB}"/>
              </a:ext>
            </a:extLst>
          </p:cNvPr>
          <p:cNvSpPr/>
          <p:nvPr/>
        </p:nvSpPr>
        <p:spPr>
          <a:xfrm rot="5400000">
            <a:off x="3314968" y="1581792"/>
            <a:ext cx="572143" cy="1561055"/>
          </a:xfrm>
          <a:prstGeom prst="bentArrow">
            <a:avLst>
              <a:gd name="adj1" fmla="val 25000"/>
              <a:gd name="adj2" fmla="val 36801"/>
              <a:gd name="adj3" fmla="val 41522"/>
              <a:gd name="adj4" fmla="val 36669"/>
            </a:avLst>
          </a:prstGeom>
          <a:solidFill>
            <a:srgbClr val="548235"/>
          </a:solidFill>
          <a:ln>
            <a:noFill/>
          </a:ln>
          <a:effectLst/>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55560"/>
              </a:solidFill>
              <a:effectLst/>
              <a:uLnTx/>
              <a:uFillTx/>
              <a:latin typeface="Arial Nova Light"/>
              <a:ea typeface="+mn-ea"/>
              <a:cs typeface="+mn-cs"/>
            </a:endParaRPr>
          </a:p>
        </p:txBody>
      </p:sp>
      <p:sp>
        <p:nvSpPr>
          <p:cNvPr id="9" name="TextBox 8">
            <a:extLst>
              <a:ext uri="{FF2B5EF4-FFF2-40B4-BE49-F238E27FC236}">
                <a16:creationId xmlns:a16="http://schemas.microsoft.com/office/drawing/2014/main" id="{D76BA563-EEA0-433E-A9EA-AA0211176980}"/>
              </a:ext>
            </a:extLst>
          </p:cNvPr>
          <p:cNvSpPr txBox="1"/>
          <p:nvPr/>
        </p:nvSpPr>
        <p:spPr>
          <a:xfrm>
            <a:off x="3534973" y="2677243"/>
            <a:ext cx="1346763" cy="369332"/>
          </a:xfrm>
          <a:prstGeom prst="rect">
            <a:avLst/>
          </a:prstGeom>
          <a:noFill/>
          <a:ln w="38100">
            <a:solidFill>
              <a:srgbClr val="D8976C"/>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Mat Former</a:t>
            </a:r>
          </a:p>
        </p:txBody>
      </p:sp>
      <p:sp>
        <p:nvSpPr>
          <p:cNvPr id="10" name="TextBox 9">
            <a:extLst>
              <a:ext uri="{FF2B5EF4-FFF2-40B4-BE49-F238E27FC236}">
                <a16:creationId xmlns:a16="http://schemas.microsoft.com/office/drawing/2014/main" id="{48617B50-725E-4248-B114-38C012277ADF}"/>
              </a:ext>
            </a:extLst>
          </p:cNvPr>
          <p:cNvSpPr txBox="1"/>
          <p:nvPr/>
        </p:nvSpPr>
        <p:spPr>
          <a:xfrm>
            <a:off x="5444612" y="4257071"/>
            <a:ext cx="1489135" cy="369332"/>
          </a:xfrm>
          <a:prstGeom prst="rect">
            <a:avLst/>
          </a:prstGeom>
          <a:noFill/>
          <a:ln w="38100">
            <a:solidFill>
              <a:srgbClr val="D8976C"/>
            </a:solidFill>
          </a:ln>
        </p:spPr>
        <p:txBody>
          <a:bodyPr wrap="square" rtlCol="0">
            <a:spAutoFit/>
          </a:bodyPr>
          <a:lstStyle>
            <a:defPPr>
              <a:defRPr lang="en-US"/>
            </a:def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Heated Press</a:t>
            </a:r>
          </a:p>
        </p:txBody>
      </p:sp>
      <p:pic>
        <p:nvPicPr>
          <p:cNvPr id="13" name="Picture 12">
            <a:extLst>
              <a:ext uri="{FF2B5EF4-FFF2-40B4-BE49-F238E27FC236}">
                <a16:creationId xmlns:a16="http://schemas.microsoft.com/office/drawing/2014/main" id="{483669A2-C7F6-4A86-83F6-9D59651DF65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49092" y="4030364"/>
            <a:ext cx="3977694" cy="2239293"/>
          </a:xfrm>
          <a:prstGeom prst="rect">
            <a:avLst/>
          </a:prstGeom>
          <a:ln w="38100">
            <a:solidFill>
              <a:srgbClr val="548235"/>
            </a:solidFill>
          </a:ln>
        </p:spPr>
      </p:pic>
      <p:pic>
        <p:nvPicPr>
          <p:cNvPr id="14" name="Picture 13">
            <a:extLst>
              <a:ext uri="{FF2B5EF4-FFF2-40B4-BE49-F238E27FC236}">
                <a16:creationId xmlns:a16="http://schemas.microsoft.com/office/drawing/2014/main" id="{707132B1-99CA-479E-9AA1-7E4BA1113C1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165214" y="1707989"/>
            <a:ext cx="2622751" cy="1764716"/>
          </a:xfrm>
          <a:prstGeom prst="rect">
            <a:avLst/>
          </a:prstGeom>
          <a:ln w="28575">
            <a:solidFill>
              <a:srgbClr val="D8976C"/>
            </a:solidFill>
          </a:ln>
        </p:spPr>
      </p:pic>
      <p:pic>
        <p:nvPicPr>
          <p:cNvPr id="15" name="Picture 14">
            <a:extLst>
              <a:ext uri="{FF2B5EF4-FFF2-40B4-BE49-F238E27FC236}">
                <a16:creationId xmlns:a16="http://schemas.microsoft.com/office/drawing/2014/main" id="{5D820DC6-A114-4599-B423-5A8C57541F6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5214" y="4030364"/>
            <a:ext cx="4164471" cy="2239293"/>
          </a:xfrm>
          <a:prstGeom prst="rect">
            <a:avLst/>
          </a:prstGeom>
          <a:ln w="38100">
            <a:solidFill>
              <a:srgbClr val="548235"/>
            </a:solidFill>
          </a:ln>
        </p:spPr>
      </p:pic>
      <p:sp>
        <p:nvSpPr>
          <p:cNvPr id="16" name="Arrow: Right 15">
            <a:extLst>
              <a:ext uri="{FF2B5EF4-FFF2-40B4-BE49-F238E27FC236}">
                <a16:creationId xmlns:a16="http://schemas.microsoft.com/office/drawing/2014/main" id="{9A5CF882-0E8C-4E51-A674-EA20687262EF}"/>
              </a:ext>
            </a:extLst>
          </p:cNvPr>
          <p:cNvSpPr/>
          <p:nvPr/>
        </p:nvSpPr>
        <p:spPr>
          <a:xfrm rot="5400000">
            <a:off x="3755640" y="3375246"/>
            <a:ext cx="905424" cy="404813"/>
          </a:xfrm>
          <a:prstGeom prst="rightArrow">
            <a:avLst>
              <a:gd name="adj1" fmla="val 50000"/>
              <a:gd name="adj2" fmla="val 77141"/>
            </a:avLst>
          </a:prstGeom>
          <a:solidFill>
            <a:srgbClr val="548235"/>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55560"/>
              </a:solidFill>
              <a:effectLst/>
              <a:uLnTx/>
              <a:uFillTx/>
              <a:latin typeface="Arial Nova Light"/>
              <a:ea typeface="+mn-ea"/>
              <a:cs typeface="+mn-cs"/>
            </a:endParaRPr>
          </a:p>
        </p:txBody>
      </p:sp>
      <p:sp>
        <p:nvSpPr>
          <p:cNvPr id="17" name="Arrow: Right 16">
            <a:extLst>
              <a:ext uri="{FF2B5EF4-FFF2-40B4-BE49-F238E27FC236}">
                <a16:creationId xmlns:a16="http://schemas.microsoft.com/office/drawing/2014/main" id="{DC44B5FA-12C7-4333-BFFC-2F7B3512EA8F}"/>
              </a:ext>
            </a:extLst>
          </p:cNvPr>
          <p:cNvSpPr/>
          <p:nvPr/>
        </p:nvSpPr>
        <p:spPr>
          <a:xfrm>
            <a:off x="4410885" y="4239331"/>
            <a:ext cx="993231" cy="404813"/>
          </a:xfrm>
          <a:prstGeom prst="rightArrow">
            <a:avLst>
              <a:gd name="adj1" fmla="val 50000"/>
              <a:gd name="adj2" fmla="val 77141"/>
            </a:avLst>
          </a:prstGeom>
          <a:solidFill>
            <a:srgbClr val="548235"/>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55560"/>
              </a:solidFill>
              <a:effectLst/>
              <a:uLnTx/>
              <a:uFillTx/>
              <a:latin typeface="Arial Nova Light"/>
              <a:ea typeface="+mn-ea"/>
              <a:cs typeface="+mn-cs"/>
            </a:endParaRPr>
          </a:p>
        </p:txBody>
      </p:sp>
      <p:sp>
        <p:nvSpPr>
          <p:cNvPr id="18" name="TextBox 17">
            <a:extLst>
              <a:ext uri="{FF2B5EF4-FFF2-40B4-BE49-F238E27FC236}">
                <a16:creationId xmlns:a16="http://schemas.microsoft.com/office/drawing/2014/main" id="{0BD700A6-3FD0-4613-833F-7BB7884152F5}"/>
              </a:ext>
            </a:extLst>
          </p:cNvPr>
          <p:cNvSpPr txBox="1"/>
          <p:nvPr/>
        </p:nvSpPr>
        <p:spPr>
          <a:xfrm>
            <a:off x="4881736" y="3804264"/>
            <a:ext cx="2528375"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ill Sans MT" panose="020B0502020104020203"/>
                <a:ea typeface="+mn-ea"/>
                <a:cs typeface="+mn-cs"/>
              </a:rPr>
              <a:t>Cured with time and heat</a:t>
            </a:r>
          </a:p>
        </p:txBody>
      </p:sp>
      <p:sp>
        <p:nvSpPr>
          <p:cNvPr id="19" name="Arrow: Right 18">
            <a:extLst>
              <a:ext uri="{FF2B5EF4-FFF2-40B4-BE49-F238E27FC236}">
                <a16:creationId xmlns:a16="http://schemas.microsoft.com/office/drawing/2014/main" id="{8F01DC0A-16BF-45D6-8548-F0CDB097A78A}"/>
              </a:ext>
            </a:extLst>
          </p:cNvPr>
          <p:cNvSpPr/>
          <p:nvPr/>
        </p:nvSpPr>
        <p:spPr>
          <a:xfrm>
            <a:off x="6974452" y="4239331"/>
            <a:ext cx="993231" cy="404813"/>
          </a:xfrm>
          <a:prstGeom prst="rightArrow">
            <a:avLst>
              <a:gd name="adj1" fmla="val 50000"/>
              <a:gd name="adj2" fmla="val 77141"/>
            </a:avLst>
          </a:prstGeom>
          <a:solidFill>
            <a:srgbClr val="548235"/>
          </a:solidFill>
          <a:ln>
            <a:noFill/>
          </a:ln>
        </p:spPr>
        <p:style>
          <a:lnRef idx="1">
            <a:schemeClr val="dk1"/>
          </a:lnRef>
          <a:fillRef idx="2">
            <a:schemeClr val="dk1"/>
          </a:fillRef>
          <a:effectRef idx="1">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55560"/>
              </a:solidFill>
              <a:effectLst/>
              <a:uLnTx/>
              <a:uFillTx/>
              <a:latin typeface="Arial Nova Light"/>
              <a:ea typeface="+mn-ea"/>
              <a:cs typeface="+mn-cs"/>
            </a:endParaRPr>
          </a:p>
        </p:txBody>
      </p:sp>
      <p:sp>
        <p:nvSpPr>
          <p:cNvPr id="20" name="TextBox 19">
            <a:extLst>
              <a:ext uri="{FF2B5EF4-FFF2-40B4-BE49-F238E27FC236}">
                <a16:creationId xmlns:a16="http://schemas.microsoft.com/office/drawing/2014/main" id="{2F32884D-FFBA-47CA-B92C-CEB8B59DEC3E}"/>
              </a:ext>
            </a:extLst>
          </p:cNvPr>
          <p:cNvSpPr txBox="1"/>
          <p:nvPr/>
        </p:nvSpPr>
        <p:spPr>
          <a:xfrm>
            <a:off x="7012847" y="4661232"/>
            <a:ext cx="103582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Gill Sans MT" panose="020B0502020104020203"/>
                <a:ea typeface="+mn-ea"/>
                <a:cs typeface="+mn-cs"/>
              </a:rPr>
              <a:t>(Sanded, cut to size)</a:t>
            </a:r>
          </a:p>
        </p:txBody>
      </p:sp>
      <p:sp>
        <p:nvSpPr>
          <p:cNvPr id="22" name="TextBox 21">
            <a:extLst>
              <a:ext uri="{FF2B5EF4-FFF2-40B4-BE49-F238E27FC236}">
                <a16:creationId xmlns:a16="http://schemas.microsoft.com/office/drawing/2014/main" id="{940AA8A3-FD04-43FF-B444-F48BD4AE9569}"/>
              </a:ext>
            </a:extLst>
          </p:cNvPr>
          <p:cNvSpPr txBox="1"/>
          <p:nvPr/>
        </p:nvSpPr>
        <p:spPr>
          <a:xfrm>
            <a:off x="6712221" y="2812992"/>
            <a:ext cx="453793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Gill Sans MT" panose="020B0502020104020203"/>
                <a:ea typeface="+mn-ea"/>
                <a:cs typeface="+mn-cs"/>
              </a:rPr>
              <a:t>* Similar to conventional particleboard and fiberboard manufacturing</a:t>
            </a:r>
          </a:p>
        </p:txBody>
      </p:sp>
    </p:spTree>
    <p:extLst>
      <p:ext uri="{BB962C8B-B14F-4D97-AF65-F5344CB8AC3E}">
        <p14:creationId xmlns:p14="http://schemas.microsoft.com/office/powerpoint/2010/main" val="34584631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D7AF4-3A58-4A31-B5C5-89D9E4A448C3}"/>
              </a:ext>
            </a:extLst>
          </p:cNvPr>
          <p:cNvSpPr>
            <a:spLocks noGrp="1"/>
          </p:cNvSpPr>
          <p:nvPr>
            <p:ph type="title"/>
          </p:nvPr>
        </p:nvSpPr>
        <p:spPr>
          <a:xfrm>
            <a:off x="6595121" y="351896"/>
            <a:ext cx="4746039" cy="1347353"/>
          </a:xfrm>
        </p:spPr>
        <p:txBody>
          <a:bodyPr/>
          <a:lstStyle/>
          <a:p>
            <a:r>
              <a:rPr lang="en-US" dirty="0"/>
              <a:t>Panel Performance</a:t>
            </a:r>
          </a:p>
        </p:txBody>
      </p:sp>
      <p:sp>
        <p:nvSpPr>
          <p:cNvPr id="3" name="Content Placeholder 2">
            <a:extLst>
              <a:ext uri="{FF2B5EF4-FFF2-40B4-BE49-F238E27FC236}">
                <a16:creationId xmlns:a16="http://schemas.microsoft.com/office/drawing/2014/main" id="{7FAD00E3-F2CB-4CC0-920B-79A5C003BE00}"/>
              </a:ext>
            </a:extLst>
          </p:cNvPr>
          <p:cNvSpPr>
            <a:spLocks noGrp="1"/>
          </p:cNvSpPr>
          <p:nvPr>
            <p:ph sz="half" idx="1"/>
          </p:nvPr>
        </p:nvSpPr>
        <p:spPr/>
        <p:txBody>
          <a:bodyPr/>
          <a:lstStyle/>
          <a:p>
            <a:endParaRPr lang="en-US" dirty="0"/>
          </a:p>
        </p:txBody>
      </p:sp>
      <p:sp>
        <p:nvSpPr>
          <p:cNvPr id="4" name="Content Placeholder 3">
            <a:extLst>
              <a:ext uri="{FF2B5EF4-FFF2-40B4-BE49-F238E27FC236}">
                <a16:creationId xmlns:a16="http://schemas.microsoft.com/office/drawing/2014/main" id="{2C8408B1-5545-4C35-8BE8-10B3B3C61A73}"/>
              </a:ext>
            </a:extLst>
          </p:cNvPr>
          <p:cNvSpPr>
            <a:spLocks noGrp="1"/>
          </p:cNvSpPr>
          <p:nvPr>
            <p:ph sz="half" idx="2"/>
          </p:nvPr>
        </p:nvSpPr>
        <p:spPr>
          <a:xfrm>
            <a:off x="7010031" y="2191678"/>
            <a:ext cx="4270247" cy="3101982"/>
          </a:xfrm>
        </p:spPr>
        <p:txBody>
          <a:bodyPr>
            <a:normAutofit/>
          </a:bodyPr>
          <a:lstStyle/>
          <a:p>
            <a:r>
              <a:rPr lang="en-US" sz="2400" dirty="0"/>
              <a:t>Advantages</a:t>
            </a:r>
          </a:p>
          <a:p>
            <a:pPr lvl="1"/>
            <a:r>
              <a:rPr lang="en-US" sz="2000" dirty="0"/>
              <a:t>Moisture resistance</a:t>
            </a:r>
          </a:p>
          <a:p>
            <a:pPr lvl="2"/>
            <a:r>
              <a:rPr lang="en-US" sz="1800" dirty="0"/>
              <a:t>Dimensional and bio - stability</a:t>
            </a:r>
          </a:p>
          <a:p>
            <a:pPr lvl="1"/>
            <a:r>
              <a:rPr lang="en-US" sz="2000" dirty="0"/>
              <a:t>Hard smooth surface</a:t>
            </a:r>
          </a:p>
          <a:p>
            <a:pPr lvl="2"/>
            <a:r>
              <a:rPr lang="en-US" sz="1800" dirty="0"/>
              <a:t>Rolling resistance and overlays</a:t>
            </a:r>
          </a:p>
          <a:p>
            <a:pPr lvl="2"/>
            <a:r>
              <a:rPr lang="en-US" sz="1800" dirty="0"/>
              <a:t>Structural properties</a:t>
            </a:r>
          </a:p>
          <a:p>
            <a:pPr lvl="1"/>
            <a:r>
              <a:rPr lang="en-US" sz="2000" dirty="0"/>
              <a:t>Recyclable</a:t>
            </a:r>
          </a:p>
          <a:p>
            <a:pPr lvl="1"/>
            <a:endParaRPr lang="en-US" sz="2000" dirty="0"/>
          </a:p>
        </p:txBody>
      </p:sp>
      <p:pic>
        <p:nvPicPr>
          <p:cNvPr id="7" name="Picture 6">
            <a:extLst>
              <a:ext uri="{FF2B5EF4-FFF2-40B4-BE49-F238E27FC236}">
                <a16:creationId xmlns:a16="http://schemas.microsoft.com/office/drawing/2014/main" id="{7F7694D2-3542-4F64-907C-8BDFA75F28D5}"/>
              </a:ext>
            </a:extLst>
          </p:cNvPr>
          <p:cNvPicPr>
            <a:picLocks noChangeAspect="1"/>
          </p:cNvPicPr>
          <p:nvPr/>
        </p:nvPicPr>
        <p:blipFill>
          <a:blip r:embed="rId2"/>
          <a:stretch>
            <a:fillRect/>
          </a:stretch>
        </p:blipFill>
        <p:spPr>
          <a:xfrm>
            <a:off x="69539" y="0"/>
            <a:ext cx="5246176" cy="3429000"/>
          </a:xfrm>
          <a:prstGeom prst="rect">
            <a:avLst/>
          </a:prstGeom>
        </p:spPr>
      </p:pic>
      <p:pic>
        <p:nvPicPr>
          <p:cNvPr id="16" name="Picture 15">
            <a:extLst>
              <a:ext uri="{FF2B5EF4-FFF2-40B4-BE49-F238E27FC236}">
                <a16:creationId xmlns:a16="http://schemas.microsoft.com/office/drawing/2014/main" id="{C4575919-5845-4254-9191-C05923D7312E}"/>
              </a:ext>
            </a:extLst>
          </p:cNvPr>
          <p:cNvPicPr>
            <a:picLocks noChangeAspect="1"/>
          </p:cNvPicPr>
          <p:nvPr/>
        </p:nvPicPr>
        <p:blipFill>
          <a:blip r:embed="rId3"/>
          <a:stretch>
            <a:fillRect/>
          </a:stretch>
        </p:blipFill>
        <p:spPr>
          <a:xfrm>
            <a:off x="69539" y="3398499"/>
            <a:ext cx="5239182" cy="3420559"/>
          </a:xfrm>
          <a:prstGeom prst="rect">
            <a:avLst/>
          </a:prstGeom>
        </p:spPr>
      </p:pic>
    </p:spTree>
    <p:extLst>
      <p:ext uri="{BB962C8B-B14F-4D97-AF65-F5344CB8AC3E}">
        <p14:creationId xmlns:p14="http://schemas.microsoft.com/office/powerpoint/2010/main" val="20812132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8AE26BB-5447-4647-807F-F03ACAF15D8A}"/>
              </a:ext>
            </a:extLst>
          </p:cNvPr>
          <p:cNvGrpSpPr/>
          <p:nvPr/>
        </p:nvGrpSpPr>
        <p:grpSpPr>
          <a:xfrm>
            <a:off x="8216836" y="819884"/>
            <a:ext cx="3627263" cy="2163558"/>
            <a:chOff x="7952583" y="580798"/>
            <a:chExt cx="3627263" cy="2163558"/>
          </a:xfrm>
        </p:grpSpPr>
        <p:sp>
          <p:nvSpPr>
            <p:cNvPr id="7" name="TextBox 6">
              <a:extLst>
                <a:ext uri="{FF2B5EF4-FFF2-40B4-BE49-F238E27FC236}">
                  <a16:creationId xmlns:a16="http://schemas.microsoft.com/office/drawing/2014/main" id="{32EAAE51-0E2D-9552-771A-870EFB8FA3B8}"/>
                </a:ext>
              </a:extLst>
            </p:cNvPr>
            <p:cNvSpPr txBox="1"/>
            <p:nvPr/>
          </p:nvSpPr>
          <p:spPr>
            <a:xfrm>
              <a:off x="7952583" y="580798"/>
              <a:ext cx="3627263"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A0988C">
                      <a:lumMod val="75000"/>
                    </a:srgbClr>
                  </a:solidFill>
                  <a:effectLst/>
                  <a:uLnTx/>
                  <a:uFillTx/>
                  <a:latin typeface="Gill Sans MT" panose="020B0502020104020203"/>
                  <a:ea typeface="+mn-ea"/>
                  <a:cs typeface="+mn-cs"/>
                </a:rPr>
                <a:t>Global Polymer Filler Market Will Reach $62.54 Billion By 2024.</a:t>
              </a:r>
            </a:p>
          </p:txBody>
        </p:sp>
        <p:sp>
          <p:nvSpPr>
            <p:cNvPr id="9" name="TextBox 8">
              <a:extLst>
                <a:ext uri="{FF2B5EF4-FFF2-40B4-BE49-F238E27FC236}">
                  <a16:creationId xmlns:a16="http://schemas.microsoft.com/office/drawing/2014/main" id="{6956D6B3-EB19-55AB-30FE-4B30F27CEA71}"/>
                </a:ext>
              </a:extLst>
            </p:cNvPr>
            <p:cNvSpPr txBox="1"/>
            <p:nvPr/>
          </p:nvSpPr>
          <p:spPr>
            <a:xfrm>
              <a:off x="8208629" y="2528912"/>
              <a:ext cx="3107704" cy="21544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Gill Sans MT" panose="020B0502020104020203"/>
                  <a:ea typeface="+mn-ea"/>
                  <a:cs typeface="+mn-cs"/>
                </a:rPr>
                <a:t>grandviewresearch.com/press-release/global-polymer-filler-market</a:t>
              </a:r>
              <a:endParaRPr kumimoji="0" lang="en-US" sz="10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grpSp>
      <p:pic>
        <p:nvPicPr>
          <p:cNvPr id="2" name="Picture 1">
            <a:extLst>
              <a:ext uri="{FF2B5EF4-FFF2-40B4-BE49-F238E27FC236}">
                <a16:creationId xmlns:a16="http://schemas.microsoft.com/office/drawing/2014/main" id="{0A056451-41A1-4A01-A6B3-AD151631F3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14032" y="3495682"/>
            <a:ext cx="3066554" cy="2597121"/>
          </a:xfrm>
          <a:prstGeom prst="rect">
            <a:avLst/>
          </a:prstGeom>
        </p:spPr>
      </p:pic>
      <p:grpSp>
        <p:nvGrpSpPr>
          <p:cNvPr id="11" name="Group 10">
            <a:extLst>
              <a:ext uri="{FF2B5EF4-FFF2-40B4-BE49-F238E27FC236}">
                <a16:creationId xmlns:a16="http://schemas.microsoft.com/office/drawing/2014/main" id="{82087154-8FD9-476A-8F41-8B774E8A9721}"/>
              </a:ext>
            </a:extLst>
          </p:cNvPr>
          <p:cNvGrpSpPr/>
          <p:nvPr/>
        </p:nvGrpSpPr>
        <p:grpSpPr>
          <a:xfrm>
            <a:off x="890456" y="1715548"/>
            <a:ext cx="6428938" cy="4450360"/>
            <a:chOff x="458252" y="1984018"/>
            <a:chExt cx="6521734" cy="4424034"/>
          </a:xfrm>
        </p:grpSpPr>
        <p:sp>
          <p:nvSpPr>
            <p:cNvPr id="5" name="TextBox 4">
              <a:extLst>
                <a:ext uri="{FF2B5EF4-FFF2-40B4-BE49-F238E27FC236}">
                  <a16:creationId xmlns:a16="http://schemas.microsoft.com/office/drawing/2014/main" id="{799ED7E5-EE9D-C5A4-E7C6-8F931CC259EE}"/>
                </a:ext>
              </a:extLst>
            </p:cNvPr>
            <p:cNvSpPr txBox="1"/>
            <p:nvPr/>
          </p:nvSpPr>
          <p:spPr>
            <a:xfrm>
              <a:off x="2348490" y="1984018"/>
              <a:ext cx="2907373" cy="4980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0000"/>
                  </a:solidFill>
                  <a:effectLst/>
                  <a:uLnTx/>
                  <a:uFillTx/>
                  <a:latin typeface="Gill Sans MT" panose="020B0502020104020203"/>
                  <a:ea typeface="+mn-ea"/>
                  <a:cs typeface="+mn-cs"/>
                </a:rPr>
                <a:t>US Market Only</a:t>
              </a:r>
            </a:p>
          </p:txBody>
        </p:sp>
        <p:grpSp>
          <p:nvGrpSpPr>
            <p:cNvPr id="8" name="Group 7">
              <a:extLst>
                <a:ext uri="{FF2B5EF4-FFF2-40B4-BE49-F238E27FC236}">
                  <a16:creationId xmlns:a16="http://schemas.microsoft.com/office/drawing/2014/main" id="{9DEC4150-CB0B-48E2-9E79-2AA3A7C630A3}"/>
                </a:ext>
              </a:extLst>
            </p:cNvPr>
            <p:cNvGrpSpPr/>
            <p:nvPr/>
          </p:nvGrpSpPr>
          <p:grpSpPr>
            <a:xfrm>
              <a:off x="458252" y="2662878"/>
              <a:ext cx="6521734" cy="3745174"/>
              <a:chOff x="313606" y="2092426"/>
              <a:chExt cx="6521734" cy="3745174"/>
            </a:xfrm>
          </p:grpSpPr>
          <p:pic>
            <p:nvPicPr>
              <p:cNvPr id="4" name="Picture 3">
                <a:extLst>
                  <a:ext uri="{FF2B5EF4-FFF2-40B4-BE49-F238E27FC236}">
                    <a16:creationId xmlns:a16="http://schemas.microsoft.com/office/drawing/2014/main" id="{AEC749C2-2763-24D3-14E9-C35A71A3A91F}"/>
                  </a:ext>
                </a:extLst>
              </p:cNvPr>
              <p:cNvPicPr>
                <a:picLocks noChangeAspect="1"/>
              </p:cNvPicPr>
              <p:nvPr/>
            </p:nvPicPr>
            <p:blipFill>
              <a:blip r:embed="rId3"/>
              <a:stretch>
                <a:fillRect/>
              </a:stretch>
            </p:blipFill>
            <p:spPr>
              <a:xfrm>
                <a:off x="313606" y="2092426"/>
                <a:ext cx="6385003" cy="3745174"/>
              </a:xfrm>
              <a:prstGeom prst="rect">
                <a:avLst/>
              </a:prstGeom>
            </p:spPr>
          </p:pic>
          <p:sp>
            <p:nvSpPr>
              <p:cNvPr id="3" name="TextBox 2">
                <a:extLst>
                  <a:ext uri="{FF2B5EF4-FFF2-40B4-BE49-F238E27FC236}">
                    <a16:creationId xmlns:a16="http://schemas.microsoft.com/office/drawing/2014/main" id="{88FE27F0-4A80-BA07-8BAC-F0FABCE70360}"/>
                  </a:ext>
                </a:extLst>
              </p:cNvPr>
              <p:cNvSpPr txBox="1"/>
              <p:nvPr/>
            </p:nvSpPr>
            <p:spPr>
              <a:xfrm>
                <a:off x="4350145" y="5529823"/>
                <a:ext cx="2485195"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Gill Sans MT" panose="020B0502020104020203"/>
                    <a:ea typeface="+mn-ea"/>
                    <a:cs typeface="+mn-cs"/>
                  </a:rPr>
                  <a:t>sites.google.com/site/advancedmaterialsreport/polymer-filler-market-1</a:t>
                </a:r>
              </a:p>
            </p:txBody>
          </p:sp>
        </p:grpSp>
      </p:grpSp>
      <p:sp>
        <p:nvSpPr>
          <p:cNvPr id="10" name="Title 9">
            <a:extLst>
              <a:ext uri="{FF2B5EF4-FFF2-40B4-BE49-F238E27FC236}">
                <a16:creationId xmlns:a16="http://schemas.microsoft.com/office/drawing/2014/main" id="{76A4FAF9-3018-48F0-AD0A-B5634CDEC331}"/>
              </a:ext>
            </a:extLst>
          </p:cNvPr>
          <p:cNvSpPr>
            <a:spLocks noGrp="1"/>
          </p:cNvSpPr>
          <p:nvPr>
            <p:ph type="title"/>
          </p:nvPr>
        </p:nvSpPr>
        <p:spPr>
          <a:xfrm>
            <a:off x="110301" y="92341"/>
            <a:ext cx="7729728" cy="1188720"/>
          </a:xfrm>
        </p:spPr>
        <p:txBody>
          <a:bodyPr/>
          <a:lstStyle/>
          <a:p>
            <a:r>
              <a:rPr lang="en-US" dirty="0"/>
              <a:t>Fillers Market Potential</a:t>
            </a:r>
          </a:p>
        </p:txBody>
      </p:sp>
    </p:spTree>
    <p:extLst>
      <p:ext uri="{BB962C8B-B14F-4D97-AF65-F5344CB8AC3E}">
        <p14:creationId xmlns:p14="http://schemas.microsoft.com/office/powerpoint/2010/main" val="16545781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7D0444F-16F2-4EFE-B72C-06419A47ECCB}"/>
              </a:ext>
            </a:extLst>
          </p:cNvPr>
          <p:cNvGrpSpPr/>
          <p:nvPr/>
        </p:nvGrpSpPr>
        <p:grpSpPr>
          <a:xfrm>
            <a:off x="4936922" y="1887523"/>
            <a:ext cx="7054078" cy="4240635"/>
            <a:chOff x="1022421" y="584083"/>
            <a:chExt cx="8964686" cy="5657857"/>
          </a:xfrm>
        </p:grpSpPr>
        <p:pic>
          <p:nvPicPr>
            <p:cNvPr id="2" name="Picture 1">
              <a:extLst>
                <a:ext uri="{FF2B5EF4-FFF2-40B4-BE49-F238E27FC236}">
                  <a16:creationId xmlns:a16="http://schemas.microsoft.com/office/drawing/2014/main" id="{F0064CB9-4A0A-4C7F-A71B-A550B9C1BF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9217" y="584083"/>
              <a:ext cx="8887890" cy="5396219"/>
            </a:xfrm>
            <a:prstGeom prst="rect">
              <a:avLst/>
            </a:prstGeom>
          </p:spPr>
        </p:pic>
        <p:sp>
          <p:nvSpPr>
            <p:cNvPr id="3" name="TextBox 2">
              <a:extLst>
                <a:ext uri="{FF2B5EF4-FFF2-40B4-BE49-F238E27FC236}">
                  <a16:creationId xmlns:a16="http://schemas.microsoft.com/office/drawing/2014/main" id="{72215EB1-CAB9-4AB4-BD72-1A08005A1253}"/>
                </a:ext>
              </a:extLst>
            </p:cNvPr>
            <p:cNvSpPr txBox="1"/>
            <p:nvPr/>
          </p:nvSpPr>
          <p:spPr>
            <a:xfrm>
              <a:off x="1022421" y="5934163"/>
              <a:ext cx="297073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000000"/>
                  </a:solidFill>
                  <a:effectLst/>
                  <a:uLnTx/>
                  <a:uFillTx/>
                  <a:latin typeface="Gill Sans MT" panose="020B0502020104020203"/>
                  <a:ea typeface="+mn-ea"/>
                  <a:cs typeface="+mn-cs"/>
                </a:rPr>
                <a:t>businesswire.com/news/home/20170413005138/en/Global-Polymer-Fillers-Market-Projected-to-be-Worth-USD-58.52-Billion-by-2021-Technavio</a:t>
              </a:r>
              <a:endParaRPr kumimoji="0" lang="en-US" sz="105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grpSp>
      <p:sp>
        <p:nvSpPr>
          <p:cNvPr id="6" name="Title 5">
            <a:extLst>
              <a:ext uri="{FF2B5EF4-FFF2-40B4-BE49-F238E27FC236}">
                <a16:creationId xmlns:a16="http://schemas.microsoft.com/office/drawing/2014/main" id="{39B5B410-0491-40BE-A234-5219C8333EF7}"/>
              </a:ext>
            </a:extLst>
          </p:cNvPr>
          <p:cNvSpPr>
            <a:spLocks noGrp="1"/>
          </p:cNvSpPr>
          <p:nvPr>
            <p:ph type="title"/>
          </p:nvPr>
        </p:nvSpPr>
        <p:spPr>
          <a:xfrm>
            <a:off x="1299958" y="184516"/>
            <a:ext cx="7729728" cy="1188720"/>
          </a:xfrm>
        </p:spPr>
        <p:txBody>
          <a:bodyPr/>
          <a:lstStyle/>
          <a:p>
            <a:r>
              <a:rPr lang="en-US" dirty="0"/>
              <a:t>Who uses Fillers</a:t>
            </a:r>
          </a:p>
        </p:txBody>
      </p:sp>
      <p:sp>
        <p:nvSpPr>
          <p:cNvPr id="7" name="Content Placeholder 6">
            <a:extLst>
              <a:ext uri="{FF2B5EF4-FFF2-40B4-BE49-F238E27FC236}">
                <a16:creationId xmlns:a16="http://schemas.microsoft.com/office/drawing/2014/main" id="{9761A5A2-41FF-4E6C-848E-31E711BEDC05}"/>
              </a:ext>
            </a:extLst>
          </p:cNvPr>
          <p:cNvSpPr>
            <a:spLocks noGrp="1"/>
          </p:cNvSpPr>
          <p:nvPr>
            <p:ph sz="half" idx="1"/>
          </p:nvPr>
        </p:nvSpPr>
        <p:spPr>
          <a:xfrm>
            <a:off x="260059" y="1887523"/>
            <a:ext cx="4352053" cy="3296803"/>
          </a:xfrm>
        </p:spPr>
        <p:txBody>
          <a:bodyPr>
            <a:noAutofit/>
          </a:bodyPr>
          <a:lstStyle/>
          <a:p>
            <a:r>
              <a:rPr lang="en-US" sz="1600" dirty="0"/>
              <a:t>Fillers</a:t>
            </a:r>
          </a:p>
          <a:p>
            <a:pPr lvl="1"/>
            <a:r>
              <a:rPr lang="en-US" dirty="0"/>
              <a:t>Usually inorganic minerals</a:t>
            </a:r>
          </a:p>
          <a:p>
            <a:pPr lvl="2"/>
            <a:r>
              <a:rPr lang="en-US" dirty="0"/>
              <a:t>Calcium carbonate, talc, mica, clays, </a:t>
            </a:r>
            <a:r>
              <a:rPr lang="en-US" dirty="0" err="1"/>
              <a:t>etc</a:t>
            </a:r>
            <a:r>
              <a:rPr lang="en-US" dirty="0"/>
              <a:t>…</a:t>
            </a:r>
          </a:p>
          <a:p>
            <a:pPr lvl="2"/>
            <a:r>
              <a:rPr lang="en-US" dirty="0"/>
              <a:t>Some organics</a:t>
            </a:r>
          </a:p>
          <a:p>
            <a:pPr lvl="3"/>
            <a:r>
              <a:rPr lang="en-US" dirty="0"/>
              <a:t>Wood, ag-fiber residue</a:t>
            </a:r>
          </a:p>
          <a:p>
            <a:r>
              <a:rPr lang="en-US" sz="1600" dirty="0"/>
              <a:t>Extensively used</a:t>
            </a:r>
          </a:p>
          <a:p>
            <a:pPr lvl="1"/>
            <a:r>
              <a:rPr lang="en-US" dirty="0"/>
              <a:t>Most plastic products have some fillers in them</a:t>
            </a:r>
          </a:p>
          <a:p>
            <a:r>
              <a:rPr lang="en-US" sz="1600" dirty="0"/>
              <a:t>Why are they used</a:t>
            </a:r>
          </a:p>
          <a:p>
            <a:pPr lvl="1"/>
            <a:r>
              <a:rPr lang="en-US" dirty="0"/>
              <a:t>Cost – lower plastic used</a:t>
            </a:r>
          </a:p>
          <a:p>
            <a:pPr lvl="1"/>
            <a:r>
              <a:rPr lang="en-US" dirty="0"/>
              <a:t>Property changes</a:t>
            </a:r>
          </a:p>
          <a:p>
            <a:r>
              <a:rPr lang="en-US" sz="1600" dirty="0"/>
              <a:t>Used often in concrete and other cementitious materials</a:t>
            </a:r>
          </a:p>
          <a:p>
            <a:endParaRPr lang="en-US" sz="1600" dirty="0"/>
          </a:p>
        </p:txBody>
      </p:sp>
    </p:spTree>
    <p:extLst>
      <p:ext uri="{BB962C8B-B14F-4D97-AF65-F5344CB8AC3E}">
        <p14:creationId xmlns:p14="http://schemas.microsoft.com/office/powerpoint/2010/main" val="33624403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81BB2-90F7-4771-8618-9BECED09A7C9}"/>
              </a:ext>
            </a:extLst>
          </p:cNvPr>
          <p:cNvSpPr>
            <a:spLocks noGrp="1"/>
          </p:cNvSpPr>
          <p:nvPr>
            <p:ph type="title"/>
          </p:nvPr>
        </p:nvSpPr>
        <p:spPr>
          <a:xfrm>
            <a:off x="2074118" y="151892"/>
            <a:ext cx="7729728" cy="1188720"/>
          </a:xfrm>
        </p:spPr>
        <p:txBody>
          <a:bodyPr/>
          <a:lstStyle/>
          <a:p>
            <a:r>
              <a:rPr lang="en-US" dirty="0"/>
              <a:t>Pellet compounding and Injection Molding</a:t>
            </a:r>
          </a:p>
        </p:txBody>
      </p:sp>
      <p:sp>
        <p:nvSpPr>
          <p:cNvPr id="3" name="Content Placeholder 2">
            <a:extLst>
              <a:ext uri="{FF2B5EF4-FFF2-40B4-BE49-F238E27FC236}">
                <a16:creationId xmlns:a16="http://schemas.microsoft.com/office/drawing/2014/main" id="{F3CA1E49-CB75-41F1-8F12-9E83C39991E3}"/>
              </a:ext>
            </a:extLst>
          </p:cNvPr>
          <p:cNvSpPr>
            <a:spLocks noGrp="1"/>
          </p:cNvSpPr>
          <p:nvPr>
            <p:ph sz="half" idx="1"/>
          </p:nvPr>
        </p:nvSpPr>
        <p:spPr>
          <a:xfrm>
            <a:off x="889185" y="1825244"/>
            <a:ext cx="4271771" cy="3101982"/>
          </a:xfrm>
        </p:spPr>
        <p:txBody>
          <a:bodyPr>
            <a:normAutofit fontScale="92500" lnSpcReduction="20000"/>
          </a:bodyPr>
          <a:lstStyle/>
          <a:p>
            <a:r>
              <a:rPr lang="en-US" dirty="0"/>
              <a:t>Compounding</a:t>
            </a:r>
          </a:p>
          <a:p>
            <a:pPr lvl="1"/>
            <a:r>
              <a:rPr lang="en-US" dirty="0"/>
              <a:t>Dry blend</a:t>
            </a:r>
          </a:p>
          <a:p>
            <a:pPr lvl="2"/>
            <a:r>
              <a:rPr lang="en-US" dirty="0"/>
              <a:t>Base level (highest filler amount) (70/30)</a:t>
            </a:r>
          </a:p>
          <a:p>
            <a:pPr lvl="3"/>
            <a:r>
              <a:rPr lang="en-US" sz="1400" dirty="0"/>
              <a:t>Weighed SCF and polymer</a:t>
            </a:r>
          </a:p>
          <a:p>
            <a:pPr lvl="4"/>
            <a:r>
              <a:rPr lang="en-US" sz="1200" dirty="0"/>
              <a:t>Rotary blend</a:t>
            </a:r>
          </a:p>
          <a:p>
            <a:pPr lvl="1"/>
            <a:r>
              <a:rPr lang="en-US" dirty="0"/>
              <a:t>Extrusion compounding</a:t>
            </a:r>
          </a:p>
          <a:p>
            <a:pPr lvl="2"/>
            <a:r>
              <a:rPr lang="en-US" dirty="0"/>
              <a:t>35mm twin-screw conical</a:t>
            </a:r>
          </a:p>
          <a:p>
            <a:pPr lvl="2"/>
            <a:r>
              <a:rPr lang="en-US" dirty="0"/>
              <a:t>Strand profile</a:t>
            </a:r>
          </a:p>
          <a:p>
            <a:pPr lvl="1"/>
            <a:r>
              <a:rPr lang="en-US" dirty="0"/>
              <a:t>Pellet granulation </a:t>
            </a:r>
          </a:p>
          <a:p>
            <a:pPr lvl="2"/>
            <a:r>
              <a:rPr lang="en-US" dirty="0" err="1"/>
              <a:t>Nelmor</a:t>
            </a:r>
            <a:r>
              <a:rPr lang="en-US" dirty="0"/>
              <a:t> granulator</a:t>
            </a:r>
          </a:p>
        </p:txBody>
      </p:sp>
      <p:sp>
        <p:nvSpPr>
          <p:cNvPr id="4" name="Content Placeholder 3">
            <a:extLst>
              <a:ext uri="{FF2B5EF4-FFF2-40B4-BE49-F238E27FC236}">
                <a16:creationId xmlns:a16="http://schemas.microsoft.com/office/drawing/2014/main" id="{E53036B2-939B-402B-8175-EDEE8586C873}"/>
              </a:ext>
            </a:extLst>
          </p:cNvPr>
          <p:cNvSpPr>
            <a:spLocks noGrp="1"/>
          </p:cNvSpPr>
          <p:nvPr>
            <p:ph sz="half" idx="2"/>
          </p:nvPr>
        </p:nvSpPr>
        <p:spPr>
          <a:xfrm>
            <a:off x="6623664" y="2004291"/>
            <a:ext cx="4270247" cy="3101982"/>
          </a:xfrm>
        </p:spPr>
        <p:txBody>
          <a:bodyPr>
            <a:normAutofit fontScale="92500" lnSpcReduction="20000"/>
          </a:bodyPr>
          <a:lstStyle/>
          <a:p>
            <a:r>
              <a:rPr lang="en-US" dirty="0"/>
              <a:t>Injection Molding (IM)</a:t>
            </a:r>
          </a:p>
          <a:p>
            <a:pPr lvl="1"/>
            <a:r>
              <a:rPr lang="en-US" dirty="0"/>
              <a:t>Aggregated pellets</a:t>
            </a:r>
          </a:p>
          <a:p>
            <a:pPr lvl="2"/>
            <a:r>
              <a:rPr lang="en-US" dirty="0"/>
              <a:t>Direct feed into IM (70/30)</a:t>
            </a:r>
          </a:p>
          <a:p>
            <a:pPr lvl="2"/>
            <a:r>
              <a:rPr lang="en-US" dirty="0"/>
              <a:t>Polymer added to base for lower filler levels.</a:t>
            </a:r>
          </a:p>
          <a:p>
            <a:pPr lvl="1"/>
            <a:r>
              <a:rPr lang="en-US" dirty="0"/>
              <a:t>Tension dog-bone and flex bar output</a:t>
            </a:r>
          </a:p>
          <a:p>
            <a:pPr lvl="2"/>
            <a:endParaRPr lang="en-US" dirty="0"/>
          </a:p>
        </p:txBody>
      </p:sp>
      <p:pic>
        <p:nvPicPr>
          <p:cNvPr id="5" name="Picture 4">
            <a:extLst>
              <a:ext uri="{FF2B5EF4-FFF2-40B4-BE49-F238E27FC236}">
                <a16:creationId xmlns:a16="http://schemas.microsoft.com/office/drawing/2014/main" id="{BB172843-04E2-461A-8309-5A6A226EB5E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05346" y="4853709"/>
            <a:ext cx="2812473" cy="1542472"/>
          </a:xfrm>
          <a:prstGeom prst="rect">
            <a:avLst/>
          </a:prstGeom>
        </p:spPr>
      </p:pic>
      <p:pic>
        <p:nvPicPr>
          <p:cNvPr id="6" name="Picture 5">
            <a:extLst>
              <a:ext uri="{FF2B5EF4-FFF2-40B4-BE49-F238E27FC236}">
                <a16:creationId xmlns:a16="http://schemas.microsoft.com/office/drawing/2014/main" id="{BCC6F049-7C5B-4157-902E-3681D17419B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13809" y="3897746"/>
            <a:ext cx="3455484" cy="1542472"/>
          </a:xfrm>
          <a:prstGeom prst="rect">
            <a:avLst/>
          </a:prstGeom>
        </p:spPr>
      </p:pic>
      <p:pic>
        <p:nvPicPr>
          <p:cNvPr id="7" name="Picture 6">
            <a:extLst>
              <a:ext uri="{FF2B5EF4-FFF2-40B4-BE49-F238E27FC236}">
                <a16:creationId xmlns:a16="http://schemas.microsoft.com/office/drawing/2014/main" id="{71D64FD1-A0ED-4675-89F4-2A8286312A5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2432"/>
          <a:stretch/>
        </p:blipFill>
        <p:spPr>
          <a:xfrm>
            <a:off x="8700656" y="5440218"/>
            <a:ext cx="3112653" cy="1311563"/>
          </a:xfrm>
          <a:prstGeom prst="rect">
            <a:avLst/>
          </a:prstGeom>
        </p:spPr>
      </p:pic>
      <p:pic>
        <p:nvPicPr>
          <p:cNvPr id="8" name="Picture 7">
            <a:extLst>
              <a:ext uri="{FF2B5EF4-FFF2-40B4-BE49-F238E27FC236}">
                <a16:creationId xmlns:a16="http://schemas.microsoft.com/office/drawing/2014/main" id="{8037F3F0-F7DC-4112-8752-D927962861E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793784" y="5903981"/>
            <a:ext cx="2874871" cy="916700"/>
          </a:xfrm>
          <a:prstGeom prst="rect">
            <a:avLst/>
          </a:prstGeom>
        </p:spPr>
      </p:pic>
    </p:spTree>
    <p:extLst>
      <p:ext uri="{BB962C8B-B14F-4D97-AF65-F5344CB8AC3E}">
        <p14:creationId xmlns:p14="http://schemas.microsoft.com/office/powerpoint/2010/main" val="2112800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81651-0BB0-4478-9697-5113DF54F7E7}"/>
              </a:ext>
            </a:extLst>
          </p:cNvPr>
          <p:cNvSpPr>
            <a:spLocks noGrp="1"/>
          </p:cNvSpPr>
          <p:nvPr>
            <p:ph type="title"/>
          </p:nvPr>
        </p:nvSpPr>
        <p:spPr/>
        <p:txBody>
          <a:bodyPr/>
          <a:lstStyle/>
          <a:p>
            <a:r>
              <a:rPr lang="en-US" dirty="0"/>
              <a:t>Formulations</a:t>
            </a:r>
          </a:p>
        </p:txBody>
      </p:sp>
      <p:sp>
        <p:nvSpPr>
          <p:cNvPr id="3" name="Content Placeholder 2">
            <a:extLst>
              <a:ext uri="{FF2B5EF4-FFF2-40B4-BE49-F238E27FC236}">
                <a16:creationId xmlns:a16="http://schemas.microsoft.com/office/drawing/2014/main" id="{25583C0E-BDE5-47C5-8171-B282A84984EB}"/>
              </a:ext>
            </a:extLst>
          </p:cNvPr>
          <p:cNvSpPr>
            <a:spLocks noGrp="1"/>
          </p:cNvSpPr>
          <p:nvPr>
            <p:ph sz="half" idx="1"/>
          </p:nvPr>
        </p:nvSpPr>
        <p:spPr>
          <a:xfrm>
            <a:off x="378092" y="2419930"/>
            <a:ext cx="4271771" cy="3101982"/>
          </a:xfrm>
        </p:spPr>
        <p:txBody>
          <a:bodyPr>
            <a:normAutofit fontScale="85000" lnSpcReduction="20000"/>
          </a:bodyPr>
          <a:lstStyle/>
          <a:p>
            <a:r>
              <a:rPr lang="en-US" dirty="0"/>
              <a:t>SCF</a:t>
            </a:r>
          </a:p>
          <a:p>
            <a:pPr lvl="1"/>
            <a:r>
              <a:rPr lang="en-US" dirty="0"/>
              <a:t>CF/Epoxy composites</a:t>
            </a:r>
          </a:p>
          <a:p>
            <a:pPr lvl="2"/>
            <a:r>
              <a:rPr lang="en-US" dirty="0"/>
              <a:t>P 20 mesh</a:t>
            </a:r>
          </a:p>
          <a:p>
            <a:pPr lvl="2"/>
            <a:r>
              <a:rPr lang="en-US" dirty="0"/>
              <a:t>P 70 mesh</a:t>
            </a:r>
          </a:p>
          <a:p>
            <a:pPr lvl="1"/>
            <a:r>
              <a:rPr lang="en-US" dirty="0"/>
              <a:t>GF/Epoxy composites – WTB</a:t>
            </a:r>
          </a:p>
          <a:p>
            <a:pPr lvl="2"/>
            <a:r>
              <a:rPr lang="en-US" dirty="0"/>
              <a:t>P 32 mesh</a:t>
            </a:r>
          </a:p>
          <a:p>
            <a:r>
              <a:rPr lang="en-US" dirty="0"/>
              <a:t>Polymer</a:t>
            </a:r>
          </a:p>
          <a:p>
            <a:pPr lvl="1"/>
            <a:r>
              <a:rPr lang="en-US" dirty="0" err="1"/>
              <a:t>vHDPE</a:t>
            </a:r>
            <a:r>
              <a:rPr lang="en-US" dirty="0"/>
              <a:t> – Fractional melt</a:t>
            </a:r>
          </a:p>
          <a:p>
            <a:pPr lvl="1"/>
            <a:r>
              <a:rPr lang="en-US" dirty="0" err="1"/>
              <a:t>vPP</a:t>
            </a:r>
            <a:endParaRPr lang="en-US" dirty="0"/>
          </a:p>
          <a:p>
            <a:pPr lvl="1"/>
            <a:r>
              <a:rPr lang="en-US" dirty="0" err="1"/>
              <a:t>rLDPE</a:t>
            </a:r>
            <a:r>
              <a:rPr lang="en-US" dirty="0"/>
              <a:t> – Recycled ag mulch film</a:t>
            </a:r>
          </a:p>
        </p:txBody>
      </p:sp>
      <p:graphicFrame>
        <p:nvGraphicFramePr>
          <p:cNvPr id="5" name="Content Placeholder 4">
            <a:extLst>
              <a:ext uri="{FF2B5EF4-FFF2-40B4-BE49-F238E27FC236}">
                <a16:creationId xmlns:a16="http://schemas.microsoft.com/office/drawing/2014/main" id="{E1711AA3-9F02-4B26-BAD5-57E998F3932E}"/>
              </a:ext>
            </a:extLst>
          </p:cNvPr>
          <p:cNvGraphicFramePr>
            <a:graphicFrameLocks noGrp="1"/>
          </p:cNvGraphicFramePr>
          <p:nvPr>
            <p:ph sz="half" idx="2"/>
          </p:nvPr>
        </p:nvGraphicFramePr>
        <p:xfrm>
          <a:off x="6965224" y="2374171"/>
          <a:ext cx="4755581" cy="2494280"/>
        </p:xfrm>
        <a:graphic>
          <a:graphicData uri="http://schemas.openxmlformats.org/drawingml/2006/table">
            <a:tbl>
              <a:tblPr firstRow="1" bandRow="1">
                <a:tableStyleId>{5C22544A-7EE6-4342-B048-85BDC9FD1C3A}</a:tableStyleId>
              </a:tblPr>
              <a:tblGrid>
                <a:gridCol w="1189044">
                  <a:extLst>
                    <a:ext uri="{9D8B030D-6E8A-4147-A177-3AD203B41FA5}">
                      <a16:colId xmlns:a16="http://schemas.microsoft.com/office/drawing/2014/main" val="3431661546"/>
                    </a:ext>
                  </a:extLst>
                </a:gridCol>
                <a:gridCol w="1496291">
                  <a:extLst>
                    <a:ext uri="{9D8B030D-6E8A-4147-A177-3AD203B41FA5}">
                      <a16:colId xmlns:a16="http://schemas.microsoft.com/office/drawing/2014/main" val="2859012217"/>
                    </a:ext>
                  </a:extLst>
                </a:gridCol>
                <a:gridCol w="581891">
                  <a:extLst>
                    <a:ext uri="{9D8B030D-6E8A-4147-A177-3AD203B41FA5}">
                      <a16:colId xmlns:a16="http://schemas.microsoft.com/office/drawing/2014/main" val="658919265"/>
                    </a:ext>
                  </a:extLst>
                </a:gridCol>
                <a:gridCol w="609600">
                  <a:extLst>
                    <a:ext uri="{9D8B030D-6E8A-4147-A177-3AD203B41FA5}">
                      <a16:colId xmlns:a16="http://schemas.microsoft.com/office/drawing/2014/main" val="2977949576"/>
                    </a:ext>
                  </a:extLst>
                </a:gridCol>
                <a:gridCol w="471055">
                  <a:extLst>
                    <a:ext uri="{9D8B030D-6E8A-4147-A177-3AD203B41FA5}">
                      <a16:colId xmlns:a16="http://schemas.microsoft.com/office/drawing/2014/main" val="3556831230"/>
                    </a:ext>
                  </a:extLst>
                </a:gridCol>
                <a:gridCol w="407700">
                  <a:extLst>
                    <a:ext uri="{9D8B030D-6E8A-4147-A177-3AD203B41FA5}">
                      <a16:colId xmlns:a16="http://schemas.microsoft.com/office/drawing/2014/main" val="3478698664"/>
                    </a:ext>
                  </a:extLst>
                </a:gridCol>
              </a:tblGrid>
              <a:tr h="640080">
                <a:tc>
                  <a:txBody>
                    <a:bodyPr/>
                    <a:lstStyle/>
                    <a:p>
                      <a:pPr algn="ctr"/>
                      <a:r>
                        <a:rPr lang="en-US" dirty="0"/>
                        <a:t>SCF</a:t>
                      </a:r>
                    </a:p>
                  </a:txBody>
                  <a:tcPr/>
                </a:tc>
                <a:tc>
                  <a:txBody>
                    <a:bodyPr/>
                    <a:lstStyle/>
                    <a:p>
                      <a:pPr algn="ctr"/>
                      <a:r>
                        <a:rPr lang="en-US" dirty="0"/>
                        <a:t>Polymer</a:t>
                      </a:r>
                    </a:p>
                  </a:txBody>
                  <a:tcPr/>
                </a:tc>
                <a:tc gridSpan="4">
                  <a:txBody>
                    <a:bodyPr/>
                    <a:lstStyle/>
                    <a:p>
                      <a:pPr algn="ctr"/>
                      <a:r>
                        <a:rPr lang="en-US" dirty="0"/>
                        <a:t>Filler Amt (%)</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351785107"/>
                  </a:ext>
                </a:extLst>
              </a:tr>
              <a:tr h="370840">
                <a:tc>
                  <a:txBody>
                    <a:bodyPr/>
                    <a:lstStyle/>
                    <a:p>
                      <a:r>
                        <a:rPr lang="en-US" dirty="0"/>
                        <a:t>P20M CF</a:t>
                      </a:r>
                    </a:p>
                  </a:txBody>
                  <a:tcPr/>
                </a:tc>
                <a:tc>
                  <a:txBody>
                    <a:bodyPr/>
                    <a:lstStyle/>
                    <a:p>
                      <a:r>
                        <a:rPr lang="en-US" dirty="0"/>
                        <a:t>HDPE</a:t>
                      </a:r>
                    </a:p>
                  </a:txBody>
                  <a:tcPr/>
                </a:tc>
                <a:tc>
                  <a:txBody>
                    <a:bodyPr/>
                    <a:lstStyle/>
                    <a:p>
                      <a:r>
                        <a:rPr lang="en-US" dirty="0"/>
                        <a:t>30</a:t>
                      </a:r>
                    </a:p>
                  </a:txBody>
                  <a:tcPr/>
                </a:tc>
                <a:tc>
                  <a:txBody>
                    <a:bodyPr/>
                    <a:lstStyle/>
                    <a:p>
                      <a:r>
                        <a:rPr lang="en-US" dirty="0"/>
                        <a:t>20</a:t>
                      </a:r>
                    </a:p>
                  </a:txBody>
                  <a:tcPr/>
                </a:tc>
                <a:tc>
                  <a:txBody>
                    <a:bodyPr/>
                    <a:lstStyle/>
                    <a:p>
                      <a:r>
                        <a:rPr lang="en-US" dirty="0"/>
                        <a:t>10</a:t>
                      </a:r>
                    </a:p>
                  </a:txBody>
                  <a:tcPr/>
                </a:tc>
                <a:tc>
                  <a:txBody>
                    <a:bodyPr/>
                    <a:lstStyle/>
                    <a:p>
                      <a:r>
                        <a:rPr lang="en-US" dirty="0"/>
                        <a:t>0</a:t>
                      </a:r>
                    </a:p>
                  </a:txBody>
                  <a:tcPr/>
                </a:tc>
                <a:extLst>
                  <a:ext uri="{0D108BD9-81ED-4DB2-BD59-A6C34878D82A}">
                    <a16:rowId xmlns:a16="http://schemas.microsoft.com/office/drawing/2014/main" val="2675688392"/>
                  </a:ext>
                </a:extLst>
              </a:tr>
              <a:tr h="370840">
                <a:tc>
                  <a:txBody>
                    <a:bodyPr/>
                    <a:lstStyle/>
                    <a:p>
                      <a:r>
                        <a:rPr lang="en-US" dirty="0"/>
                        <a:t>P70M CF</a:t>
                      </a:r>
                    </a:p>
                  </a:txBody>
                  <a:tcPr/>
                </a:tc>
                <a:tc>
                  <a:txBody>
                    <a:bodyPr/>
                    <a:lstStyle/>
                    <a:p>
                      <a:r>
                        <a:rPr lang="en-US" dirty="0"/>
                        <a:t>PP</a:t>
                      </a:r>
                    </a:p>
                  </a:txBody>
                  <a:tcPr/>
                </a:tc>
                <a:tc>
                  <a:txBody>
                    <a:bodyPr/>
                    <a:lstStyle/>
                    <a:p>
                      <a:r>
                        <a:rPr lang="en-US" dirty="0"/>
                        <a:t>30</a:t>
                      </a:r>
                    </a:p>
                  </a:txBody>
                  <a:tcPr/>
                </a:tc>
                <a:tc>
                  <a:txBody>
                    <a:bodyPr/>
                    <a:lstStyle/>
                    <a:p>
                      <a:r>
                        <a:rPr lang="en-US" dirty="0"/>
                        <a:t>20</a:t>
                      </a:r>
                    </a:p>
                  </a:txBody>
                  <a:tcPr/>
                </a:tc>
                <a:tc>
                  <a:txBody>
                    <a:bodyPr/>
                    <a:lstStyle/>
                    <a:p>
                      <a:r>
                        <a:rPr lang="en-US" dirty="0"/>
                        <a:t>10</a:t>
                      </a:r>
                    </a:p>
                  </a:txBody>
                  <a:tcPr/>
                </a:tc>
                <a:tc>
                  <a:txBody>
                    <a:bodyPr/>
                    <a:lstStyle/>
                    <a:p>
                      <a:r>
                        <a:rPr lang="en-US" dirty="0"/>
                        <a:t>0</a:t>
                      </a:r>
                    </a:p>
                  </a:txBody>
                  <a:tcPr/>
                </a:tc>
                <a:extLst>
                  <a:ext uri="{0D108BD9-81ED-4DB2-BD59-A6C34878D82A}">
                    <a16:rowId xmlns:a16="http://schemas.microsoft.com/office/drawing/2014/main" val="105899168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P70M CF</a:t>
                      </a:r>
                    </a:p>
                  </a:txBody>
                  <a:tcPr/>
                </a:tc>
                <a:tc>
                  <a:txBody>
                    <a:bodyPr/>
                    <a:lstStyle/>
                    <a:p>
                      <a:r>
                        <a:rPr lang="en-US" dirty="0" err="1"/>
                        <a:t>rLDPE</a:t>
                      </a:r>
                      <a:endParaRPr lang="en-US" dirty="0"/>
                    </a:p>
                  </a:txBody>
                  <a:tcPr/>
                </a:tc>
                <a:tc>
                  <a:txBody>
                    <a:bodyPr/>
                    <a:lstStyle/>
                    <a:p>
                      <a:r>
                        <a:rPr lang="en-US" dirty="0"/>
                        <a:t>30</a:t>
                      </a:r>
                    </a:p>
                  </a:txBody>
                  <a:tcPr/>
                </a:tc>
                <a:tc>
                  <a:txBody>
                    <a:bodyPr/>
                    <a:lstStyle/>
                    <a:p>
                      <a:r>
                        <a:rPr lang="en-US" dirty="0"/>
                        <a:t>20</a:t>
                      </a:r>
                    </a:p>
                  </a:txBody>
                  <a:tcPr/>
                </a:tc>
                <a:tc>
                  <a:txBody>
                    <a:bodyPr/>
                    <a:lstStyle/>
                    <a:p>
                      <a:r>
                        <a:rPr lang="en-US" dirty="0"/>
                        <a:t>10</a:t>
                      </a:r>
                    </a:p>
                  </a:txBody>
                  <a:tcPr/>
                </a:tc>
                <a:tc>
                  <a:txBody>
                    <a:bodyPr/>
                    <a:lstStyle/>
                    <a:p>
                      <a:r>
                        <a:rPr lang="en-US" dirty="0"/>
                        <a:t>0</a:t>
                      </a:r>
                    </a:p>
                  </a:txBody>
                  <a:tcPr/>
                </a:tc>
                <a:extLst>
                  <a:ext uri="{0D108BD9-81ED-4DB2-BD59-A6C34878D82A}">
                    <a16:rowId xmlns:a16="http://schemas.microsoft.com/office/drawing/2014/main" val="2335652078"/>
                  </a:ext>
                </a:extLst>
              </a:tr>
              <a:tr h="370840">
                <a:tc>
                  <a:txBody>
                    <a:bodyPr/>
                    <a:lstStyle/>
                    <a:p>
                      <a:r>
                        <a:rPr lang="en-US" dirty="0"/>
                        <a:t>P32M GF</a:t>
                      </a:r>
                    </a:p>
                  </a:txBody>
                  <a:tcPr/>
                </a:tc>
                <a:tc>
                  <a:txBody>
                    <a:bodyPr/>
                    <a:lstStyle/>
                    <a:p>
                      <a:r>
                        <a:rPr lang="en-US" dirty="0"/>
                        <a:t>PP</a:t>
                      </a:r>
                    </a:p>
                  </a:txBody>
                  <a:tcPr/>
                </a:tc>
                <a:tc>
                  <a:txBody>
                    <a:bodyPr/>
                    <a:lstStyle/>
                    <a:p>
                      <a:r>
                        <a:rPr lang="en-US" dirty="0"/>
                        <a:t>30</a:t>
                      </a:r>
                    </a:p>
                  </a:txBody>
                  <a:tcPr/>
                </a:tc>
                <a:tc>
                  <a:txBody>
                    <a:bodyPr/>
                    <a:lstStyle/>
                    <a:p>
                      <a:r>
                        <a:rPr lang="en-US" dirty="0"/>
                        <a:t>20</a:t>
                      </a:r>
                    </a:p>
                  </a:txBody>
                  <a:tcPr/>
                </a:tc>
                <a:tc>
                  <a:txBody>
                    <a:bodyPr/>
                    <a:lstStyle/>
                    <a:p>
                      <a:r>
                        <a:rPr lang="en-US" dirty="0"/>
                        <a:t>10</a:t>
                      </a:r>
                    </a:p>
                  </a:txBody>
                  <a:tcPr/>
                </a:tc>
                <a:tc>
                  <a:txBody>
                    <a:bodyPr/>
                    <a:lstStyle/>
                    <a:p>
                      <a:r>
                        <a:rPr lang="en-US" dirty="0"/>
                        <a:t>0</a:t>
                      </a:r>
                    </a:p>
                  </a:txBody>
                  <a:tcPr/>
                </a:tc>
                <a:extLst>
                  <a:ext uri="{0D108BD9-81ED-4DB2-BD59-A6C34878D82A}">
                    <a16:rowId xmlns:a16="http://schemas.microsoft.com/office/drawing/2014/main" val="369717954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P32M GF</a:t>
                      </a:r>
                    </a:p>
                  </a:txBody>
                  <a:tcPr/>
                </a:tc>
                <a:tc>
                  <a:txBody>
                    <a:bodyPr/>
                    <a:lstStyle/>
                    <a:p>
                      <a:r>
                        <a:rPr lang="en-US" dirty="0" err="1"/>
                        <a:t>rLDPE</a:t>
                      </a:r>
                      <a:endParaRPr lang="en-US" dirty="0"/>
                    </a:p>
                  </a:txBody>
                  <a:tcPr/>
                </a:tc>
                <a:tc>
                  <a:txBody>
                    <a:bodyPr/>
                    <a:lstStyle/>
                    <a:p>
                      <a:r>
                        <a:rPr lang="en-US" dirty="0"/>
                        <a:t>30</a:t>
                      </a:r>
                    </a:p>
                  </a:txBody>
                  <a:tcPr/>
                </a:tc>
                <a:tc>
                  <a:txBody>
                    <a:bodyPr/>
                    <a:lstStyle/>
                    <a:p>
                      <a:r>
                        <a:rPr lang="en-US" dirty="0"/>
                        <a:t>20</a:t>
                      </a:r>
                    </a:p>
                  </a:txBody>
                  <a:tcPr/>
                </a:tc>
                <a:tc>
                  <a:txBody>
                    <a:bodyPr/>
                    <a:lstStyle/>
                    <a:p>
                      <a:r>
                        <a:rPr lang="en-US" dirty="0"/>
                        <a:t>10</a:t>
                      </a:r>
                    </a:p>
                  </a:txBody>
                  <a:tcPr/>
                </a:tc>
                <a:tc>
                  <a:txBody>
                    <a:bodyPr/>
                    <a:lstStyle/>
                    <a:p>
                      <a:r>
                        <a:rPr lang="en-US" dirty="0"/>
                        <a:t>0</a:t>
                      </a:r>
                    </a:p>
                  </a:txBody>
                  <a:tcPr/>
                </a:tc>
                <a:extLst>
                  <a:ext uri="{0D108BD9-81ED-4DB2-BD59-A6C34878D82A}">
                    <a16:rowId xmlns:a16="http://schemas.microsoft.com/office/drawing/2014/main" val="3630283174"/>
                  </a:ext>
                </a:extLst>
              </a:tr>
            </a:tbl>
          </a:graphicData>
        </a:graphic>
      </p:graphicFrame>
      <p:pic>
        <p:nvPicPr>
          <p:cNvPr id="4" name="Picture 3">
            <a:extLst>
              <a:ext uri="{FF2B5EF4-FFF2-40B4-BE49-F238E27FC236}">
                <a16:creationId xmlns:a16="http://schemas.microsoft.com/office/drawing/2014/main" id="{8266D412-E84A-453C-B91A-89DDC2EDB35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96897" y="5001117"/>
            <a:ext cx="1640288" cy="1282274"/>
          </a:xfrm>
          <a:prstGeom prst="rect">
            <a:avLst/>
          </a:prstGeom>
        </p:spPr>
      </p:pic>
      <p:pic>
        <p:nvPicPr>
          <p:cNvPr id="6" name="Picture 5">
            <a:extLst>
              <a:ext uri="{FF2B5EF4-FFF2-40B4-BE49-F238E27FC236}">
                <a16:creationId xmlns:a16="http://schemas.microsoft.com/office/drawing/2014/main" id="{B3E8C49B-79F6-48A4-B7E1-5F063DEAE2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77005" y="5463989"/>
            <a:ext cx="1498222" cy="1237376"/>
          </a:xfrm>
          <a:prstGeom prst="rect">
            <a:avLst/>
          </a:prstGeom>
        </p:spPr>
      </p:pic>
      <p:pic>
        <p:nvPicPr>
          <p:cNvPr id="7" name="Picture 6">
            <a:extLst>
              <a:ext uri="{FF2B5EF4-FFF2-40B4-BE49-F238E27FC236}">
                <a16:creationId xmlns:a16="http://schemas.microsoft.com/office/drawing/2014/main" id="{1ECE8C95-6348-464F-BB6C-0A1EEECB3D6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24971" y="2744781"/>
            <a:ext cx="1649784" cy="1931485"/>
          </a:xfrm>
          <a:prstGeom prst="rect">
            <a:avLst/>
          </a:prstGeom>
        </p:spPr>
      </p:pic>
      <p:sp>
        <p:nvSpPr>
          <p:cNvPr id="8" name="Content Placeholder 2">
            <a:extLst>
              <a:ext uri="{FF2B5EF4-FFF2-40B4-BE49-F238E27FC236}">
                <a16:creationId xmlns:a16="http://schemas.microsoft.com/office/drawing/2014/main" id="{438BB2FC-E875-4344-9CDC-B0616F15D265}"/>
              </a:ext>
            </a:extLst>
          </p:cNvPr>
          <p:cNvSpPr txBox="1">
            <a:spLocks/>
          </p:cNvSpPr>
          <p:nvPr/>
        </p:nvSpPr>
        <p:spPr>
          <a:xfrm>
            <a:off x="7038802" y="5016303"/>
            <a:ext cx="4271771" cy="161921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Performance metrics</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Tensile (ASTM D638)</a:t>
            </a:r>
          </a:p>
          <a:p>
            <a:pPr marL="68580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UTS and E</a:t>
            </a:r>
            <a:r>
              <a:rPr kumimoji="0" lang="en-US" sz="1200" b="0" i="0" u="none" strike="noStrike" kern="1200" cap="none" spc="0" normalizeH="0" baseline="-25000" noProof="0" dirty="0">
                <a:ln>
                  <a:noFill/>
                </a:ln>
                <a:solidFill>
                  <a:srgbClr val="000000">
                    <a:lumMod val="85000"/>
                    <a:lumOff val="15000"/>
                  </a:srgbClr>
                </a:solidFill>
                <a:effectLst/>
                <a:uLnTx/>
                <a:uFillTx/>
                <a:latin typeface="Gill Sans MT" panose="020B0502020104020203"/>
                <a:ea typeface="+mn-ea"/>
                <a:cs typeface="+mn-cs"/>
              </a:rPr>
              <a:t>t</a:t>
            </a:r>
          </a:p>
          <a:p>
            <a:pPr marL="457200" marR="0" lvl="1"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Flexure (ASTM D790)</a:t>
            </a:r>
          </a:p>
          <a:p>
            <a:pPr marL="685800" marR="0" lvl="2" indent="-228600" algn="l" defTabSz="914400" rtl="0" eaLnBrk="1" fontAlgn="auto" latinLnBrk="0" hangingPunct="1">
              <a:lnSpc>
                <a:spcPct val="100000"/>
              </a:lnSpc>
              <a:spcBef>
                <a:spcPts val="1000"/>
              </a:spcBef>
              <a:spcAft>
                <a:spcPts val="0"/>
              </a:spcAft>
              <a:buClr>
                <a:srgbClr val="9BAFB5"/>
              </a:buClr>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rPr>
              <a:t>MOR and MOE</a:t>
            </a:r>
            <a:endParaRPr kumimoji="0" lang="en-US" sz="1600" b="0" i="0" u="none" strike="noStrike" kern="1200" cap="none" spc="0" normalizeH="0" baseline="0" noProof="0" dirty="0">
              <a:ln>
                <a:noFill/>
              </a:ln>
              <a:solidFill>
                <a:srgbClr val="000000">
                  <a:lumMod val="85000"/>
                  <a:lumOff val="15000"/>
                </a:srgbClr>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9190533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3BFB2-65BB-420B-8EFF-44933D9F751F}"/>
              </a:ext>
            </a:extLst>
          </p:cNvPr>
          <p:cNvSpPr>
            <a:spLocks noGrp="1"/>
          </p:cNvSpPr>
          <p:nvPr>
            <p:ph type="title"/>
          </p:nvPr>
        </p:nvSpPr>
        <p:spPr>
          <a:xfrm>
            <a:off x="626454" y="289138"/>
            <a:ext cx="7729728" cy="1188720"/>
          </a:xfrm>
        </p:spPr>
        <p:txBody>
          <a:bodyPr/>
          <a:lstStyle/>
          <a:p>
            <a:r>
              <a:rPr lang="en-US" dirty="0"/>
              <a:t>Tensile properties - P20MCF</a:t>
            </a:r>
          </a:p>
        </p:txBody>
      </p:sp>
      <p:sp>
        <p:nvSpPr>
          <p:cNvPr id="3" name="Content Placeholder 2">
            <a:extLst>
              <a:ext uri="{FF2B5EF4-FFF2-40B4-BE49-F238E27FC236}">
                <a16:creationId xmlns:a16="http://schemas.microsoft.com/office/drawing/2014/main" id="{C94B02C6-537F-4525-8CC2-E370280274CC}"/>
              </a:ext>
            </a:extLst>
          </p:cNvPr>
          <p:cNvSpPr>
            <a:spLocks noGrp="1"/>
          </p:cNvSpPr>
          <p:nvPr>
            <p:ph idx="1"/>
          </p:nvPr>
        </p:nvSpPr>
        <p:spPr>
          <a:xfrm>
            <a:off x="1137442" y="1878008"/>
            <a:ext cx="3845619" cy="3101983"/>
          </a:xfrm>
        </p:spPr>
        <p:txBody>
          <a:bodyPr/>
          <a:lstStyle/>
          <a:p>
            <a:r>
              <a:rPr lang="en-US" dirty="0" err="1"/>
              <a:t>vHDPE</a:t>
            </a:r>
            <a:r>
              <a:rPr lang="en-US" dirty="0"/>
              <a:t> resin</a:t>
            </a:r>
          </a:p>
          <a:p>
            <a:r>
              <a:rPr lang="en-US" dirty="0"/>
              <a:t>20 mesh </a:t>
            </a:r>
            <a:r>
              <a:rPr lang="en-US" dirty="0" err="1"/>
              <a:t>rCF</a:t>
            </a:r>
            <a:endParaRPr lang="en-US" dirty="0"/>
          </a:p>
          <a:p>
            <a:pPr lvl="1"/>
            <a:r>
              <a:rPr lang="en-US" dirty="0"/>
              <a:t>More longer fibers bundles</a:t>
            </a:r>
          </a:p>
          <a:p>
            <a:r>
              <a:rPr lang="en-US" dirty="0" err="1"/>
              <a:t>Maleated</a:t>
            </a:r>
            <a:r>
              <a:rPr lang="en-US" dirty="0"/>
              <a:t> PE coupling agent utilized</a:t>
            </a:r>
          </a:p>
        </p:txBody>
      </p:sp>
      <p:pic>
        <p:nvPicPr>
          <p:cNvPr id="4" name="Picture 3">
            <a:extLst>
              <a:ext uri="{FF2B5EF4-FFF2-40B4-BE49-F238E27FC236}">
                <a16:creationId xmlns:a16="http://schemas.microsoft.com/office/drawing/2014/main" id="{8C604454-7B40-4370-AB29-482B7A068E7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63270" y="3982359"/>
            <a:ext cx="5720357" cy="2586503"/>
          </a:xfrm>
          <a:prstGeom prst="rect">
            <a:avLst/>
          </a:prstGeom>
        </p:spPr>
      </p:pic>
      <p:pic>
        <p:nvPicPr>
          <p:cNvPr id="5" name="Picture 4">
            <a:extLst>
              <a:ext uri="{FF2B5EF4-FFF2-40B4-BE49-F238E27FC236}">
                <a16:creationId xmlns:a16="http://schemas.microsoft.com/office/drawing/2014/main" id="{84E00577-C10C-4650-91CD-C9CCE3D64ED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965" y="3975447"/>
            <a:ext cx="5757164" cy="2593415"/>
          </a:xfrm>
          <a:prstGeom prst="rect">
            <a:avLst/>
          </a:prstGeom>
        </p:spPr>
      </p:pic>
      <p:pic>
        <p:nvPicPr>
          <p:cNvPr id="6" name="Picture 5">
            <a:extLst>
              <a:ext uri="{FF2B5EF4-FFF2-40B4-BE49-F238E27FC236}">
                <a16:creationId xmlns:a16="http://schemas.microsoft.com/office/drawing/2014/main" id="{80CF0004-78BD-40A7-BC15-51F15A7A40F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197077" y="784767"/>
            <a:ext cx="2597958" cy="2864775"/>
          </a:xfrm>
          <a:prstGeom prst="rect">
            <a:avLst/>
          </a:prstGeom>
        </p:spPr>
      </p:pic>
    </p:spTree>
    <p:extLst>
      <p:ext uri="{BB962C8B-B14F-4D97-AF65-F5344CB8AC3E}">
        <p14:creationId xmlns:p14="http://schemas.microsoft.com/office/powerpoint/2010/main" val="12985045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AF556-E36E-4B3E-9B51-CBE256E3F7C8}"/>
              </a:ext>
            </a:extLst>
          </p:cNvPr>
          <p:cNvSpPr>
            <a:spLocks noGrp="1"/>
          </p:cNvSpPr>
          <p:nvPr>
            <p:ph type="title"/>
          </p:nvPr>
        </p:nvSpPr>
        <p:spPr>
          <a:xfrm>
            <a:off x="196147" y="310268"/>
            <a:ext cx="7729728" cy="1188720"/>
          </a:xfrm>
        </p:spPr>
        <p:txBody>
          <a:bodyPr/>
          <a:lstStyle/>
          <a:p>
            <a:r>
              <a:rPr lang="en-US" dirty="0"/>
              <a:t>Flexure Properties - P20MCF</a:t>
            </a:r>
          </a:p>
        </p:txBody>
      </p:sp>
      <p:sp>
        <p:nvSpPr>
          <p:cNvPr id="3" name="Content Placeholder 2">
            <a:extLst>
              <a:ext uri="{FF2B5EF4-FFF2-40B4-BE49-F238E27FC236}">
                <a16:creationId xmlns:a16="http://schemas.microsoft.com/office/drawing/2014/main" id="{73D7A5CF-66B8-43DA-8642-66B2839A1873}"/>
              </a:ext>
            </a:extLst>
          </p:cNvPr>
          <p:cNvSpPr>
            <a:spLocks noGrp="1"/>
          </p:cNvSpPr>
          <p:nvPr>
            <p:ph idx="1"/>
          </p:nvPr>
        </p:nvSpPr>
        <p:spPr/>
        <p:txBody>
          <a:bodyPr/>
          <a:lstStyle/>
          <a:p>
            <a:endParaRPr lang="en-US" dirty="0"/>
          </a:p>
        </p:txBody>
      </p:sp>
      <p:pic>
        <p:nvPicPr>
          <p:cNvPr id="4" name="Picture 3">
            <a:extLst>
              <a:ext uri="{FF2B5EF4-FFF2-40B4-BE49-F238E27FC236}">
                <a16:creationId xmlns:a16="http://schemas.microsoft.com/office/drawing/2014/main" id="{526779A8-FFD1-4D99-938A-7C32D27115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0" y="4033198"/>
            <a:ext cx="5932040" cy="2723725"/>
          </a:xfrm>
          <a:prstGeom prst="rect">
            <a:avLst/>
          </a:prstGeom>
        </p:spPr>
      </p:pic>
      <p:pic>
        <p:nvPicPr>
          <p:cNvPr id="5" name="Picture 4">
            <a:extLst>
              <a:ext uri="{FF2B5EF4-FFF2-40B4-BE49-F238E27FC236}">
                <a16:creationId xmlns:a16="http://schemas.microsoft.com/office/drawing/2014/main" id="{E265F049-F23D-4CB0-92D1-7469ACB7856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0829" y="4033198"/>
            <a:ext cx="5932042" cy="2724180"/>
          </a:xfrm>
          <a:prstGeom prst="rect">
            <a:avLst/>
          </a:prstGeom>
        </p:spPr>
      </p:pic>
      <p:pic>
        <p:nvPicPr>
          <p:cNvPr id="6" name="Picture 5">
            <a:extLst>
              <a:ext uri="{FF2B5EF4-FFF2-40B4-BE49-F238E27FC236}">
                <a16:creationId xmlns:a16="http://schemas.microsoft.com/office/drawing/2014/main" id="{AFD48D14-B770-44FB-8BCD-642867F48FB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83957" y="638252"/>
            <a:ext cx="2597121" cy="2865368"/>
          </a:xfrm>
          <a:prstGeom prst="rect">
            <a:avLst/>
          </a:prstGeom>
        </p:spPr>
      </p:pic>
    </p:spTree>
    <p:extLst>
      <p:ext uri="{BB962C8B-B14F-4D97-AF65-F5344CB8AC3E}">
        <p14:creationId xmlns:p14="http://schemas.microsoft.com/office/powerpoint/2010/main" val="7645852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07A0-6B8E-457C-8BE0-C6664BA93D23}"/>
              </a:ext>
            </a:extLst>
          </p:cNvPr>
          <p:cNvSpPr>
            <a:spLocks noGrp="1"/>
          </p:cNvSpPr>
          <p:nvPr>
            <p:ph type="title"/>
          </p:nvPr>
        </p:nvSpPr>
        <p:spPr>
          <a:xfrm>
            <a:off x="716100" y="211657"/>
            <a:ext cx="7729728" cy="1188720"/>
          </a:xfrm>
        </p:spPr>
        <p:txBody>
          <a:bodyPr/>
          <a:lstStyle/>
          <a:p>
            <a:r>
              <a:rPr lang="en-US" dirty="0"/>
              <a:t>Tensile properties - PP</a:t>
            </a:r>
          </a:p>
        </p:txBody>
      </p:sp>
      <p:sp>
        <p:nvSpPr>
          <p:cNvPr id="3" name="Content Placeholder 2">
            <a:extLst>
              <a:ext uri="{FF2B5EF4-FFF2-40B4-BE49-F238E27FC236}">
                <a16:creationId xmlns:a16="http://schemas.microsoft.com/office/drawing/2014/main" id="{FC885390-C6B1-4615-A2B2-F6FF1E3726E7}"/>
              </a:ext>
            </a:extLst>
          </p:cNvPr>
          <p:cNvSpPr>
            <a:spLocks noGrp="1"/>
          </p:cNvSpPr>
          <p:nvPr>
            <p:ph idx="1"/>
          </p:nvPr>
        </p:nvSpPr>
        <p:spPr>
          <a:xfrm>
            <a:off x="491983" y="1553315"/>
            <a:ext cx="7729728" cy="3101983"/>
          </a:xfrm>
        </p:spPr>
        <p:txBody>
          <a:bodyPr/>
          <a:lstStyle/>
          <a:p>
            <a:r>
              <a:rPr lang="en-US" dirty="0"/>
              <a:t>P70M </a:t>
            </a:r>
            <a:r>
              <a:rPr lang="en-US" dirty="0" err="1"/>
              <a:t>rCF</a:t>
            </a:r>
            <a:endParaRPr lang="en-US" dirty="0"/>
          </a:p>
          <a:p>
            <a:r>
              <a:rPr lang="en-US" dirty="0"/>
              <a:t>P32M </a:t>
            </a:r>
            <a:r>
              <a:rPr lang="en-US" dirty="0" err="1"/>
              <a:t>rGF</a:t>
            </a:r>
            <a:endParaRPr lang="en-US" dirty="0"/>
          </a:p>
        </p:txBody>
      </p:sp>
      <p:grpSp>
        <p:nvGrpSpPr>
          <p:cNvPr id="5" name="Group 4">
            <a:extLst>
              <a:ext uri="{FF2B5EF4-FFF2-40B4-BE49-F238E27FC236}">
                <a16:creationId xmlns:a16="http://schemas.microsoft.com/office/drawing/2014/main" id="{713AD780-84B7-4B87-821B-647924AA7953}"/>
              </a:ext>
            </a:extLst>
          </p:cNvPr>
          <p:cNvGrpSpPr/>
          <p:nvPr/>
        </p:nvGrpSpPr>
        <p:grpSpPr>
          <a:xfrm>
            <a:off x="10089412" y="632057"/>
            <a:ext cx="1883907" cy="2229047"/>
            <a:chOff x="937426" y="2441197"/>
            <a:chExt cx="2161214" cy="2403446"/>
          </a:xfrm>
        </p:grpSpPr>
        <p:pic>
          <p:nvPicPr>
            <p:cNvPr id="6" name="Picture 5">
              <a:extLst>
                <a:ext uri="{FF2B5EF4-FFF2-40B4-BE49-F238E27FC236}">
                  <a16:creationId xmlns:a16="http://schemas.microsoft.com/office/drawing/2014/main" id="{0A29B07C-CBCC-416D-B59A-131CCAC2E3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7426" y="2529280"/>
              <a:ext cx="2161214" cy="2315363"/>
            </a:xfrm>
            <a:prstGeom prst="rect">
              <a:avLst/>
            </a:prstGeom>
          </p:spPr>
        </p:pic>
        <p:sp>
          <p:nvSpPr>
            <p:cNvPr id="7" name="TextBox 6">
              <a:extLst>
                <a:ext uri="{FF2B5EF4-FFF2-40B4-BE49-F238E27FC236}">
                  <a16:creationId xmlns:a16="http://schemas.microsoft.com/office/drawing/2014/main" id="{133545F3-8DEC-41FA-9111-457D24127AC4}"/>
                </a:ext>
              </a:extLst>
            </p:cNvPr>
            <p:cNvSpPr txBox="1"/>
            <p:nvPr/>
          </p:nvSpPr>
          <p:spPr>
            <a:xfrm>
              <a:off x="937426" y="2441197"/>
              <a:ext cx="150073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Carbon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P-70 mesh</a:t>
              </a:r>
            </a:p>
          </p:txBody>
        </p:sp>
      </p:grpSp>
      <p:grpSp>
        <p:nvGrpSpPr>
          <p:cNvPr id="13" name="Group 12">
            <a:extLst>
              <a:ext uri="{FF2B5EF4-FFF2-40B4-BE49-F238E27FC236}">
                <a16:creationId xmlns:a16="http://schemas.microsoft.com/office/drawing/2014/main" id="{27141430-4282-4592-ACB9-908E22711170}"/>
              </a:ext>
            </a:extLst>
          </p:cNvPr>
          <p:cNvGrpSpPr/>
          <p:nvPr/>
        </p:nvGrpSpPr>
        <p:grpSpPr>
          <a:xfrm>
            <a:off x="10145563" y="4349949"/>
            <a:ext cx="1883907" cy="2296394"/>
            <a:chOff x="10182498" y="4113734"/>
            <a:chExt cx="1883907" cy="2296394"/>
          </a:xfrm>
        </p:grpSpPr>
        <p:pic>
          <p:nvPicPr>
            <p:cNvPr id="9" name="Picture 8">
              <a:extLst>
                <a:ext uri="{FF2B5EF4-FFF2-40B4-BE49-F238E27FC236}">
                  <a16:creationId xmlns:a16="http://schemas.microsoft.com/office/drawing/2014/main" id="{C34C8732-1374-4C78-B592-CE7A557F50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82498" y="4113734"/>
              <a:ext cx="1883907" cy="2296394"/>
            </a:xfrm>
            <a:prstGeom prst="rect">
              <a:avLst/>
            </a:prstGeom>
          </p:spPr>
        </p:pic>
        <p:sp>
          <p:nvSpPr>
            <p:cNvPr id="10" name="TextBox 9">
              <a:extLst>
                <a:ext uri="{FF2B5EF4-FFF2-40B4-BE49-F238E27FC236}">
                  <a16:creationId xmlns:a16="http://schemas.microsoft.com/office/drawing/2014/main" id="{A79A9416-9301-4927-9739-7A06BC11C260}"/>
                </a:ext>
              </a:extLst>
            </p:cNvPr>
            <p:cNvSpPr txBox="1"/>
            <p:nvPr/>
          </p:nvSpPr>
          <p:spPr>
            <a:xfrm>
              <a:off x="10325852" y="4113734"/>
              <a:ext cx="1233870" cy="60591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Glass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P-32 mesh</a:t>
              </a:r>
            </a:p>
          </p:txBody>
        </p:sp>
      </p:grpSp>
      <p:pic>
        <p:nvPicPr>
          <p:cNvPr id="11" name="Picture 10">
            <a:extLst>
              <a:ext uri="{FF2B5EF4-FFF2-40B4-BE49-F238E27FC236}">
                <a16:creationId xmlns:a16="http://schemas.microsoft.com/office/drawing/2014/main" id="{B1DDFB43-EDD8-46B4-A944-351D6764C99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2000"/>
          <a:stretch/>
        </p:blipFill>
        <p:spPr>
          <a:xfrm>
            <a:off x="162530" y="2438891"/>
            <a:ext cx="5328888" cy="3947967"/>
          </a:xfrm>
          <a:prstGeom prst="rect">
            <a:avLst/>
          </a:prstGeom>
        </p:spPr>
      </p:pic>
      <p:pic>
        <p:nvPicPr>
          <p:cNvPr id="12" name="Picture 11">
            <a:extLst>
              <a:ext uri="{FF2B5EF4-FFF2-40B4-BE49-F238E27FC236}">
                <a16:creationId xmlns:a16="http://schemas.microsoft.com/office/drawing/2014/main" id="{76B51217-ED8D-43B3-ADFF-69FB4F970B9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0816"/>
          <a:stretch/>
        </p:blipFill>
        <p:spPr>
          <a:xfrm>
            <a:off x="5404364" y="2006469"/>
            <a:ext cx="5404505" cy="3980855"/>
          </a:xfrm>
          <a:prstGeom prst="rect">
            <a:avLst/>
          </a:prstGeom>
        </p:spPr>
      </p:pic>
    </p:spTree>
    <p:extLst>
      <p:ext uri="{BB962C8B-B14F-4D97-AF65-F5344CB8AC3E}">
        <p14:creationId xmlns:p14="http://schemas.microsoft.com/office/powerpoint/2010/main" val="26697666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07A0-6B8E-457C-8BE0-C6664BA93D23}"/>
              </a:ext>
            </a:extLst>
          </p:cNvPr>
          <p:cNvSpPr>
            <a:spLocks noGrp="1"/>
          </p:cNvSpPr>
          <p:nvPr>
            <p:ph type="title"/>
          </p:nvPr>
        </p:nvSpPr>
        <p:spPr>
          <a:xfrm>
            <a:off x="716100" y="211657"/>
            <a:ext cx="7729728" cy="1188720"/>
          </a:xfrm>
        </p:spPr>
        <p:txBody>
          <a:bodyPr/>
          <a:lstStyle/>
          <a:p>
            <a:r>
              <a:rPr lang="en-US" dirty="0"/>
              <a:t>Flexure properties - PP</a:t>
            </a:r>
          </a:p>
        </p:txBody>
      </p:sp>
      <p:sp>
        <p:nvSpPr>
          <p:cNvPr id="3" name="Content Placeholder 2">
            <a:extLst>
              <a:ext uri="{FF2B5EF4-FFF2-40B4-BE49-F238E27FC236}">
                <a16:creationId xmlns:a16="http://schemas.microsoft.com/office/drawing/2014/main" id="{FC885390-C6B1-4615-A2B2-F6FF1E3726E7}"/>
              </a:ext>
            </a:extLst>
          </p:cNvPr>
          <p:cNvSpPr>
            <a:spLocks noGrp="1"/>
          </p:cNvSpPr>
          <p:nvPr>
            <p:ph idx="1"/>
          </p:nvPr>
        </p:nvSpPr>
        <p:spPr>
          <a:xfrm>
            <a:off x="491983" y="1553315"/>
            <a:ext cx="7729728" cy="3101983"/>
          </a:xfrm>
        </p:spPr>
        <p:txBody>
          <a:bodyPr/>
          <a:lstStyle/>
          <a:p>
            <a:r>
              <a:rPr lang="en-US" dirty="0"/>
              <a:t>P70M </a:t>
            </a:r>
            <a:r>
              <a:rPr lang="en-US" dirty="0" err="1"/>
              <a:t>rCF</a:t>
            </a:r>
            <a:endParaRPr lang="en-US" dirty="0"/>
          </a:p>
          <a:p>
            <a:r>
              <a:rPr lang="en-US" dirty="0"/>
              <a:t>P32M </a:t>
            </a:r>
            <a:r>
              <a:rPr lang="en-US" dirty="0" err="1"/>
              <a:t>rGF</a:t>
            </a:r>
            <a:endParaRPr lang="en-US" dirty="0"/>
          </a:p>
        </p:txBody>
      </p:sp>
      <p:grpSp>
        <p:nvGrpSpPr>
          <p:cNvPr id="5" name="Group 4">
            <a:extLst>
              <a:ext uri="{FF2B5EF4-FFF2-40B4-BE49-F238E27FC236}">
                <a16:creationId xmlns:a16="http://schemas.microsoft.com/office/drawing/2014/main" id="{713AD780-84B7-4B87-821B-647924AA7953}"/>
              </a:ext>
            </a:extLst>
          </p:cNvPr>
          <p:cNvGrpSpPr/>
          <p:nvPr/>
        </p:nvGrpSpPr>
        <p:grpSpPr>
          <a:xfrm>
            <a:off x="10089412" y="632057"/>
            <a:ext cx="1883907" cy="2229047"/>
            <a:chOff x="937426" y="2441197"/>
            <a:chExt cx="2161214" cy="2403446"/>
          </a:xfrm>
        </p:grpSpPr>
        <p:pic>
          <p:nvPicPr>
            <p:cNvPr id="6" name="Picture 5">
              <a:extLst>
                <a:ext uri="{FF2B5EF4-FFF2-40B4-BE49-F238E27FC236}">
                  <a16:creationId xmlns:a16="http://schemas.microsoft.com/office/drawing/2014/main" id="{0A29B07C-CBCC-416D-B59A-131CCAC2E3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7426" y="2529280"/>
              <a:ext cx="2161214" cy="2315363"/>
            </a:xfrm>
            <a:prstGeom prst="rect">
              <a:avLst/>
            </a:prstGeom>
          </p:spPr>
        </p:pic>
        <p:sp>
          <p:nvSpPr>
            <p:cNvPr id="7" name="TextBox 6">
              <a:extLst>
                <a:ext uri="{FF2B5EF4-FFF2-40B4-BE49-F238E27FC236}">
                  <a16:creationId xmlns:a16="http://schemas.microsoft.com/office/drawing/2014/main" id="{133545F3-8DEC-41FA-9111-457D24127AC4}"/>
                </a:ext>
              </a:extLst>
            </p:cNvPr>
            <p:cNvSpPr txBox="1"/>
            <p:nvPr/>
          </p:nvSpPr>
          <p:spPr>
            <a:xfrm>
              <a:off x="937426" y="2441197"/>
              <a:ext cx="150073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Carbon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P-70 mesh</a:t>
              </a:r>
            </a:p>
          </p:txBody>
        </p:sp>
      </p:grpSp>
      <p:grpSp>
        <p:nvGrpSpPr>
          <p:cNvPr id="13" name="Group 12">
            <a:extLst>
              <a:ext uri="{FF2B5EF4-FFF2-40B4-BE49-F238E27FC236}">
                <a16:creationId xmlns:a16="http://schemas.microsoft.com/office/drawing/2014/main" id="{27141430-4282-4592-ACB9-908E22711170}"/>
              </a:ext>
            </a:extLst>
          </p:cNvPr>
          <p:cNvGrpSpPr/>
          <p:nvPr/>
        </p:nvGrpSpPr>
        <p:grpSpPr>
          <a:xfrm>
            <a:off x="10145563" y="4349949"/>
            <a:ext cx="1883907" cy="2296394"/>
            <a:chOff x="10182498" y="4113734"/>
            <a:chExt cx="1883907" cy="2296394"/>
          </a:xfrm>
        </p:grpSpPr>
        <p:pic>
          <p:nvPicPr>
            <p:cNvPr id="9" name="Picture 8">
              <a:extLst>
                <a:ext uri="{FF2B5EF4-FFF2-40B4-BE49-F238E27FC236}">
                  <a16:creationId xmlns:a16="http://schemas.microsoft.com/office/drawing/2014/main" id="{C34C8732-1374-4C78-B592-CE7A557F50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82498" y="4113734"/>
              <a:ext cx="1883907" cy="2296394"/>
            </a:xfrm>
            <a:prstGeom prst="rect">
              <a:avLst/>
            </a:prstGeom>
          </p:spPr>
        </p:pic>
        <p:sp>
          <p:nvSpPr>
            <p:cNvPr id="10" name="TextBox 9">
              <a:extLst>
                <a:ext uri="{FF2B5EF4-FFF2-40B4-BE49-F238E27FC236}">
                  <a16:creationId xmlns:a16="http://schemas.microsoft.com/office/drawing/2014/main" id="{A79A9416-9301-4927-9739-7A06BC11C260}"/>
                </a:ext>
              </a:extLst>
            </p:cNvPr>
            <p:cNvSpPr txBox="1"/>
            <p:nvPr/>
          </p:nvSpPr>
          <p:spPr>
            <a:xfrm>
              <a:off x="10325852" y="4113734"/>
              <a:ext cx="1233870" cy="60591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Glass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P-32 mesh</a:t>
              </a:r>
            </a:p>
          </p:txBody>
        </p:sp>
      </p:grpSp>
      <p:pic>
        <p:nvPicPr>
          <p:cNvPr id="4" name="Picture 3">
            <a:extLst>
              <a:ext uri="{FF2B5EF4-FFF2-40B4-BE49-F238E27FC236}">
                <a16:creationId xmlns:a16="http://schemas.microsoft.com/office/drawing/2014/main" id="{A3ECB1CE-B908-4992-BD43-3339DCD77F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2542"/>
          <a:stretch/>
        </p:blipFill>
        <p:spPr>
          <a:xfrm>
            <a:off x="596983" y="2684952"/>
            <a:ext cx="5083152" cy="3742742"/>
          </a:xfrm>
          <a:prstGeom prst="rect">
            <a:avLst/>
          </a:prstGeom>
        </p:spPr>
      </p:pic>
      <p:pic>
        <p:nvPicPr>
          <p:cNvPr id="8" name="Picture 7">
            <a:extLst>
              <a:ext uri="{FF2B5EF4-FFF2-40B4-BE49-F238E27FC236}">
                <a16:creationId xmlns:a16="http://schemas.microsoft.com/office/drawing/2014/main" id="{645A25AE-BCB9-47E7-9118-5C2E7E84BC0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542"/>
          <a:stretch/>
        </p:blipFill>
        <p:spPr>
          <a:xfrm>
            <a:off x="6096000" y="2077745"/>
            <a:ext cx="5083152" cy="3613785"/>
          </a:xfrm>
          <a:prstGeom prst="rect">
            <a:avLst/>
          </a:prstGeom>
        </p:spPr>
      </p:pic>
    </p:spTree>
    <p:extLst>
      <p:ext uri="{BB962C8B-B14F-4D97-AF65-F5344CB8AC3E}">
        <p14:creationId xmlns:p14="http://schemas.microsoft.com/office/powerpoint/2010/main" val="3757957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4815-8A2B-E91C-9542-7B5CD1D83B49}"/>
              </a:ext>
            </a:extLst>
          </p:cNvPr>
          <p:cNvSpPr>
            <a:spLocks noGrp="1"/>
          </p:cNvSpPr>
          <p:nvPr>
            <p:ph type="title"/>
          </p:nvPr>
        </p:nvSpPr>
        <p:spPr/>
        <p:txBody>
          <a:bodyPr/>
          <a:lstStyle/>
          <a:p>
            <a:r>
              <a:rPr lang="en-US" dirty="0"/>
              <a:t>Board roundtable: </a:t>
            </a:r>
          </a:p>
        </p:txBody>
      </p:sp>
      <p:sp>
        <p:nvSpPr>
          <p:cNvPr id="4" name="TextBox 3">
            <a:extLst>
              <a:ext uri="{FF2B5EF4-FFF2-40B4-BE49-F238E27FC236}">
                <a16:creationId xmlns:a16="http://schemas.microsoft.com/office/drawing/2014/main" id="{6452B6EE-4D33-4EA5-982B-7EE2C3345DAD}"/>
              </a:ext>
            </a:extLst>
          </p:cNvPr>
          <p:cNvSpPr txBox="1"/>
          <p:nvPr/>
        </p:nvSpPr>
        <p:spPr>
          <a:xfrm>
            <a:off x="794327" y="2281382"/>
            <a:ext cx="9005455" cy="3785652"/>
          </a:xfrm>
          <a:prstGeom prst="rect">
            <a:avLst/>
          </a:prstGeom>
          <a:noFill/>
        </p:spPr>
        <p:txBody>
          <a:bodyPr wrap="square" rtlCol="0">
            <a:spAutoFit/>
          </a:bodyPr>
          <a:lstStyle/>
          <a:p>
            <a:r>
              <a:rPr lang="en-US" sz="3600" dirty="0"/>
              <a:t>Are you able to recycle polystyrene in your community?</a:t>
            </a:r>
          </a:p>
          <a:p>
            <a:endParaRPr lang="en-US" sz="3600" dirty="0"/>
          </a:p>
          <a:p>
            <a:r>
              <a:rPr lang="en-US" sz="3600" dirty="0"/>
              <a:t>What’s the best concert you’ve been to lately?</a:t>
            </a:r>
          </a:p>
          <a:p>
            <a:endParaRPr lang="en-US" sz="3600" dirty="0"/>
          </a:p>
          <a:p>
            <a:endParaRPr lang="en-US" sz="2400" dirty="0">
              <a:solidFill>
                <a:schemeClr val="bg1"/>
              </a:solidFill>
            </a:endParaRPr>
          </a:p>
        </p:txBody>
      </p:sp>
      <p:sp>
        <p:nvSpPr>
          <p:cNvPr id="3" name="Slide Number Placeholder 2">
            <a:extLst>
              <a:ext uri="{FF2B5EF4-FFF2-40B4-BE49-F238E27FC236}">
                <a16:creationId xmlns:a16="http://schemas.microsoft.com/office/drawing/2014/main" id="{FA03589B-B288-4828-9B2B-A2E4B47A23B3}"/>
              </a:ext>
            </a:extLst>
          </p:cNvPr>
          <p:cNvSpPr>
            <a:spLocks noGrp="1"/>
          </p:cNvSpPr>
          <p:nvPr>
            <p:ph type="sldNum" sz="quarter" idx="12"/>
          </p:nvPr>
        </p:nvSpPr>
        <p:spPr/>
        <p:txBody>
          <a:bodyPr/>
          <a:lstStyle/>
          <a:p>
            <a:fld id="{BF275850-B71D-490D-965C-ED6AE5531855}" type="slidenum">
              <a:rPr lang="en-US" smtClean="0"/>
              <a:t>6</a:t>
            </a:fld>
            <a:endParaRPr lang="en-US"/>
          </a:p>
        </p:txBody>
      </p:sp>
    </p:spTree>
    <p:extLst>
      <p:ext uri="{BB962C8B-B14F-4D97-AF65-F5344CB8AC3E}">
        <p14:creationId xmlns:p14="http://schemas.microsoft.com/office/powerpoint/2010/main" val="15551573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07A0-6B8E-457C-8BE0-C6664BA93D23}"/>
              </a:ext>
            </a:extLst>
          </p:cNvPr>
          <p:cNvSpPr>
            <a:spLocks noGrp="1"/>
          </p:cNvSpPr>
          <p:nvPr>
            <p:ph type="title"/>
          </p:nvPr>
        </p:nvSpPr>
        <p:spPr>
          <a:xfrm>
            <a:off x="716100" y="211657"/>
            <a:ext cx="7729728" cy="1188720"/>
          </a:xfrm>
        </p:spPr>
        <p:txBody>
          <a:bodyPr/>
          <a:lstStyle/>
          <a:p>
            <a:r>
              <a:rPr lang="en-US" dirty="0"/>
              <a:t>Tensile properties - </a:t>
            </a:r>
            <a:r>
              <a:rPr lang="en-US" sz="1800" dirty="0" err="1"/>
              <a:t>r</a:t>
            </a:r>
            <a:r>
              <a:rPr lang="en-US" dirty="0" err="1"/>
              <a:t>LDPE</a:t>
            </a:r>
            <a:endParaRPr lang="en-US" dirty="0"/>
          </a:p>
        </p:txBody>
      </p:sp>
      <p:sp>
        <p:nvSpPr>
          <p:cNvPr id="3" name="Content Placeholder 2">
            <a:extLst>
              <a:ext uri="{FF2B5EF4-FFF2-40B4-BE49-F238E27FC236}">
                <a16:creationId xmlns:a16="http://schemas.microsoft.com/office/drawing/2014/main" id="{FC885390-C6B1-4615-A2B2-F6FF1E3726E7}"/>
              </a:ext>
            </a:extLst>
          </p:cNvPr>
          <p:cNvSpPr>
            <a:spLocks noGrp="1"/>
          </p:cNvSpPr>
          <p:nvPr>
            <p:ph idx="1"/>
          </p:nvPr>
        </p:nvSpPr>
        <p:spPr>
          <a:xfrm>
            <a:off x="491983" y="1553315"/>
            <a:ext cx="7729728" cy="3101983"/>
          </a:xfrm>
        </p:spPr>
        <p:txBody>
          <a:bodyPr/>
          <a:lstStyle/>
          <a:p>
            <a:r>
              <a:rPr lang="en-US" dirty="0"/>
              <a:t>P70M </a:t>
            </a:r>
            <a:r>
              <a:rPr lang="en-US" dirty="0" err="1"/>
              <a:t>rCF</a:t>
            </a:r>
            <a:endParaRPr lang="en-US" dirty="0"/>
          </a:p>
          <a:p>
            <a:r>
              <a:rPr lang="en-US" dirty="0"/>
              <a:t>P32M </a:t>
            </a:r>
            <a:r>
              <a:rPr lang="en-US" dirty="0" err="1"/>
              <a:t>rGF</a:t>
            </a:r>
            <a:endParaRPr lang="en-US" dirty="0"/>
          </a:p>
        </p:txBody>
      </p:sp>
      <p:grpSp>
        <p:nvGrpSpPr>
          <p:cNvPr id="5" name="Group 4">
            <a:extLst>
              <a:ext uri="{FF2B5EF4-FFF2-40B4-BE49-F238E27FC236}">
                <a16:creationId xmlns:a16="http://schemas.microsoft.com/office/drawing/2014/main" id="{713AD780-84B7-4B87-821B-647924AA7953}"/>
              </a:ext>
            </a:extLst>
          </p:cNvPr>
          <p:cNvGrpSpPr/>
          <p:nvPr/>
        </p:nvGrpSpPr>
        <p:grpSpPr>
          <a:xfrm>
            <a:off x="10089412" y="632057"/>
            <a:ext cx="1883907" cy="2229047"/>
            <a:chOff x="937426" y="2441197"/>
            <a:chExt cx="2161214" cy="2403446"/>
          </a:xfrm>
        </p:grpSpPr>
        <p:pic>
          <p:nvPicPr>
            <p:cNvPr id="6" name="Picture 5">
              <a:extLst>
                <a:ext uri="{FF2B5EF4-FFF2-40B4-BE49-F238E27FC236}">
                  <a16:creationId xmlns:a16="http://schemas.microsoft.com/office/drawing/2014/main" id="{0A29B07C-CBCC-416D-B59A-131CCAC2E3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7426" y="2529280"/>
              <a:ext cx="2161214" cy="2315363"/>
            </a:xfrm>
            <a:prstGeom prst="rect">
              <a:avLst/>
            </a:prstGeom>
          </p:spPr>
        </p:pic>
        <p:sp>
          <p:nvSpPr>
            <p:cNvPr id="7" name="TextBox 6">
              <a:extLst>
                <a:ext uri="{FF2B5EF4-FFF2-40B4-BE49-F238E27FC236}">
                  <a16:creationId xmlns:a16="http://schemas.microsoft.com/office/drawing/2014/main" id="{133545F3-8DEC-41FA-9111-457D24127AC4}"/>
                </a:ext>
              </a:extLst>
            </p:cNvPr>
            <p:cNvSpPr txBox="1"/>
            <p:nvPr/>
          </p:nvSpPr>
          <p:spPr>
            <a:xfrm>
              <a:off x="937426" y="2441197"/>
              <a:ext cx="150073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Carbon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P-70 mesh</a:t>
              </a:r>
            </a:p>
          </p:txBody>
        </p:sp>
      </p:grpSp>
      <p:grpSp>
        <p:nvGrpSpPr>
          <p:cNvPr id="13" name="Group 12">
            <a:extLst>
              <a:ext uri="{FF2B5EF4-FFF2-40B4-BE49-F238E27FC236}">
                <a16:creationId xmlns:a16="http://schemas.microsoft.com/office/drawing/2014/main" id="{27141430-4282-4592-ACB9-908E22711170}"/>
              </a:ext>
            </a:extLst>
          </p:cNvPr>
          <p:cNvGrpSpPr/>
          <p:nvPr/>
        </p:nvGrpSpPr>
        <p:grpSpPr>
          <a:xfrm>
            <a:off x="10145563" y="4349949"/>
            <a:ext cx="1883907" cy="2296394"/>
            <a:chOff x="10182498" y="4113734"/>
            <a:chExt cx="1883907" cy="2296394"/>
          </a:xfrm>
        </p:grpSpPr>
        <p:pic>
          <p:nvPicPr>
            <p:cNvPr id="9" name="Picture 8">
              <a:extLst>
                <a:ext uri="{FF2B5EF4-FFF2-40B4-BE49-F238E27FC236}">
                  <a16:creationId xmlns:a16="http://schemas.microsoft.com/office/drawing/2014/main" id="{C34C8732-1374-4C78-B592-CE7A557F50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82498" y="4113734"/>
              <a:ext cx="1883907" cy="2296394"/>
            </a:xfrm>
            <a:prstGeom prst="rect">
              <a:avLst/>
            </a:prstGeom>
          </p:spPr>
        </p:pic>
        <p:sp>
          <p:nvSpPr>
            <p:cNvPr id="10" name="TextBox 9">
              <a:extLst>
                <a:ext uri="{FF2B5EF4-FFF2-40B4-BE49-F238E27FC236}">
                  <a16:creationId xmlns:a16="http://schemas.microsoft.com/office/drawing/2014/main" id="{A79A9416-9301-4927-9739-7A06BC11C260}"/>
                </a:ext>
              </a:extLst>
            </p:cNvPr>
            <p:cNvSpPr txBox="1"/>
            <p:nvPr/>
          </p:nvSpPr>
          <p:spPr>
            <a:xfrm>
              <a:off x="10325852" y="4113734"/>
              <a:ext cx="1233870" cy="60591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Glass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P-32 mesh</a:t>
              </a:r>
            </a:p>
          </p:txBody>
        </p:sp>
      </p:grpSp>
      <p:pic>
        <p:nvPicPr>
          <p:cNvPr id="11" name="Picture 10">
            <a:extLst>
              <a:ext uri="{FF2B5EF4-FFF2-40B4-BE49-F238E27FC236}">
                <a16:creationId xmlns:a16="http://schemas.microsoft.com/office/drawing/2014/main" id="{345BBFC7-9907-46A0-91C5-A70B5ADDB51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665"/>
          <a:stretch/>
        </p:blipFill>
        <p:spPr>
          <a:xfrm>
            <a:off x="166283" y="2891045"/>
            <a:ext cx="5155965" cy="3834382"/>
          </a:xfrm>
          <a:prstGeom prst="rect">
            <a:avLst/>
          </a:prstGeom>
        </p:spPr>
      </p:pic>
      <p:pic>
        <p:nvPicPr>
          <p:cNvPr id="12" name="Picture 11">
            <a:extLst>
              <a:ext uri="{FF2B5EF4-FFF2-40B4-BE49-F238E27FC236}">
                <a16:creationId xmlns:a16="http://schemas.microsoft.com/office/drawing/2014/main" id="{FD61FB66-5185-48A9-8306-69A856C72B3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3082"/>
          <a:stretch/>
        </p:blipFill>
        <p:spPr>
          <a:xfrm>
            <a:off x="5322248" y="1805552"/>
            <a:ext cx="5159718" cy="3703981"/>
          </a:xfrm>
          <a:prstGeom prst="rect">
            <a:avLst/>
          </a:prstGeom>
        </p:spPr>
      </p:pic>
    </p:spTree>
    <p:extLst>
      <p:ext uri="{BB962C8B-B14F-4D97-AF65-F5344CB8AC3E}">
        <p14:creationId xmlns:p14="http://schemas.microsoft.com/office/powerpoint/2010/main" val="1107500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A07A0-6B8E-457C-8BE0-C6664BA93D23}"/>
              </a:ext>
            </a:extLst>
          </p:cNvPr>
          <p:cNvSpPr>
            <a:spLocks noGrp="1"/>
          </p:cNvSpPr>
          <p:nvPr>
            <p:ph type="title"/>
          </p:nvPr>
        </p:nvSpPr>
        <p:spPr>
          <a:xfrm>
            <a:off x="716100" y="211657"/>
            <a:ext cx="7729728" cy="1188720"/>
          </a:xfrm>
        </p:spPr>
        <p:txBody>
          <a:bodyPr/>
          <a:lstStyle/>
          <a:p>
            <a:r>
              <a:rPr lang="en-US" dirty="0"/>
              <a:t>Flexure properties - </a:t>
            </a:r>
            <a:r>
              <a:rPr lang="en-US" sz="1800" dirty="0" err="1"/>
              <a:t>r</a:t>
            </a:r>
            <a:r>
              <a:rPr lang="en-US" dirty="0" err="1"/>
              <a:t>LDPE</a:t>
            </a:r>
            <a:endParaRPr lang="en-US" dirty="0"/>
          </a:p>
        </p:txBody>
      </p:sp>
      <p:sp>
        <p:nvSpPr>
          <p:cNvPr id="3" name="Content Placeholder 2">
            <a:extLst>
              <a:ext uri="{FF2B5EF4-FFF2-40B4-BE49-F238E27FC236}">
                <a16:creationId xmlns:a16="http://schemas.microsoft.com/office/drawing/2014/main" id="{FC885390-C6B1-4615-A2B2-F6FF1E3726E7}"/>
              </a:ext>
            </a:extLst>
          </p:cNvPr>
          <p:cNvSpPr>
            <a:spLocks noGrp="1"/>
          </p:cNvSpPr>
          <p:nvPr>
            <p:ph idx="1"/>
          </p:nvPr>
        </p:nvSpPr>
        <p:spPr>
          <a:xfrm>
            <a:off x="491983" y="1553315"/>
            <a:ext cx="7729728" cy="3101983"/>
          </a:xfrm>
        </p:spPr>
        <p:txBody>
          <a:bodyPr/>
          <a:lstStyle/>
          <a:p>
            <a:r>
              <a:rPr lang="en-US" dirty="0"/>
              <a:t>P70M </a:t>
            </a:r>
            <a:r>
              <a:rPr lang="en-US" dirty="0" err="1"/>
              <a:t>rCF</a:t>
            </a:r>
            <a:endParaRPr lang="en-US" dirty="0"/>
          </a:p>
          <a:p>
            <a:r>
              <a:rPr lang="en-US" dirty="0"/>
              <a:t>P32M </a:t>
            </a:r>
            <a:r>
              <a:rPr lang="en-US" dirty="0" err="1"/>
              <a:t>rGF</a:t>
            </a:r>
            <a:endParaRPr lang="en-US" dirty="0"/>
          </a:p>
        </p:txBody>
      </p:sp>
      <p:grpSp>
        <p:nvGrpSpPr>
          <p:cNvPr id="5" name="Group 4">
            <a:extLst>
              <a:ext uri="{FF2B5EF4-FFF2-40B4-BE49-F238E27FC236}">
                <a16:creationId xmlns:a16="http://schemas.microsoft.com/office/drawing/2014/main" id="{713AD780-84B7-4B87-821B-647924AA7953}"/>
              </a:ext>
            </a:extLst>
          </p:cNvPr>
          <p:cNvGrpSpPr/>
          <p:nvPr/>
        </p:nvGrpSpPr>
        <p:grpSpPr>
          <a:xfrm>
            <a:off x="10089412" y="632057"/>
            <a:ext cx="1883907" cy="2229047"/>
            <a:chOff x="937426" y="2441197"/>
            <a:chExt cx="2161214" cy="2403446"/>
          </a:xfrm>
        </p:grpSpPr>
        <p:pic>
          <p:nvPicPr>
            <p:cNvPr id="6" name="Picture 5">
              <a:extLst>
                <a:ext uri="{FF2B5EF4-FFF2-40B4-BE49-F238E27FC236}">
                  <a16:creationId xmlns:a16="http://schemas.microsoft.com/office/drawing/2014/main" id="{0A29B07C-CBCC-416D-B59A-131CCAC2E3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7426" y="2529280"/>
              <a:ext cx="2161214" cy="2315363"/>
            </a:xfrm>
            <a:prstGeom prst="rect">
              <a:avLst/>
            </a:prstGeom>
          </p:spPr>
        </p:pic>
        <p:sp>
          <p:nvSpPr>
            <p:cNvPr id="7" name="TextBox 6">
              <a:extLst>
                <a:ext uri="{FF2B5EF4-FFF2-40B4-BE49-F238E27FC236}">
                  <a16:creationId xmlns:a16="http://schemas.microsoft.com/office/drawing/2014/main" id="{133545F3-8DEC-41FA-9111-457D24127AC4}"/>
                </a:ext>
              </a:extLst>
            </p:cNvPr>
            <p:cNvSpPr txBox="1"/>
            <p:nvPr/>
          </p:nvSpPr>
          <p:spPr>
            <a:xfrm>
              <a:off x="937426" y="2441197"/>
              <a:ext cx="1500732" cy="64633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Carbon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P-70 mesh</a:t>
              </a:r>
            </a:p>
          </p:txBody>
        </p:sp>
      </p:grpSp>
      <p:grpSp>
        <p:nvGrpSpPr>
          <p:cNvPr id="13" name="Group 12">
            <a:extLst>
              <a:ext uri="{FF2B5EF4-FFF2-40B4-BE49-F238E27FC236}">
                <a16:creationId xmlns:a16="http://schemas.microsoft.com/office/drawing/2014/main" id="{27141430-4282-4592-ACB9-908E22711170}"/>
              </a:ext>
            </a:extLst>
          </p:cNvPr>
          <p:cNvGrpSpPr/>
          <p:nvPr/>
        </p:nvGrpSpPr>
        <p:grpSpPr>
          <a:xfrm>
            <a:off x="10145563" y="4349949"/>
            <a:ext cx="1883907" cy="2296394"/>
            <a:chOff x="10182498" y="4113734"/>
            <a:chExt cx="1883907" cy="2296394"/>
          </a:xfrm>
        </p:grpSpPr>
        <p:pic>
          <p:nvPicPr>
            <p:cNvPr id="9" name="Picture 8">
              <a:extLst>
                <a:ext uri="{FF2B5EF4-FFF2-40B4-BE49-F238E27FC236}">
                  <a16:creationId xmlns:a16="http://schemas.microsoft.com/office/drawing/2014/main" id="{C34C8732-1374-4C78-B592-CE7A557F50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182498" y="4113734"/>
              <a:ext cx="1883907" cy="2296394"/>
            </a:xfrm>
            <a:prstGeom prst="rect">
              <a:avLst/>
            </a:prstGeom>
          </p:spPr>
        </p:pic>
        <p:sp>
          <p:nvSpPr>
            <p:cNvPr id="10" name="TextBox 9">
              <a:extLst>
                <a:ext uri="{FF2B5EF4-FFF2-40B4-BE49-F238E27FC236}">
                  <a16:creationId xmlns:a16="http://schemas.microsoft.com/office/drawing/2014/main" id="{A79A9416-9301-4927-9739-7A06BC11C260}"/>
                </a:ext>
              </a:extLst>
            </p:cNvPr>
            <p:cNvSpPr txBox="1"/>
            <p:nvPr/>
          </p:nvSpPr>
          <p:spPr>
            <a:xfrm>
              <a:off x="10325852" y="4113734"/>
              <a:ext cx="1233870" cy="605911"/>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000000"/>
                  </a:solidFill>
                  <a:effectLst/>
                  <a:uLnTx/>
                  <a:uFillTx/>
                  <a:latin typeface="Gill Sans MT" panose="020B0502020104020203"/>
                  <a:ea typeface="+mn-ea"/>
                  <a:cs typeface="+mn-cs"/>
                </a:rPr>
                <a:t>Glass Fiber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P-32 mesh</a:t>
              </a:r>
            </a:p>
          </p:txBody>
        </p:sp>
      </p:grpSp>
      <p:pic>
        <p:nvPicPr>
          <p:cNvPr id="11" name="Picture 10">
            <a:extLst>
              <a:ext uri="{FF2B5EF4-FFF2-40B4-BE49-F238E27FC236}">
                <a16:creationId xmlns:a16="http://schemas.microsoft.com/office/drawing/2014/main" id="{F4D880DE-4393-4016-B1A9-904808320DAA}"/>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1199"/>
          <a:stretch/>
        </p:blipFill>
        <p:spPr>
          <a:xfrm>
            <a:off x="74811" y="3335023"/>
            <a:ext cx="4712342" cy="3522976"/>
          </a:xfrm>
          <a:prstGeom prst="rect">
            <a:avLst/>
          </a:prstGeom>
        </p:spPr>
      </p:pic>
      <p:pic>
        <p:nvPicPr>
          <p:cNvPr id="12" name="Picture 11">
            <a:extLst>
              <a:ext uri="{FF2B5EF4-FFF2-40B4-BE49-F238E27FC236}">
                <a16:creationId xmlns:a16="http://schemas.microsoft.com/office/drawing/2014/main" id="{AD293F17-B1D2-4D97-B20C-0A227B6C18F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9871"/>
          <a:stretch/>
        </p:blipFill>
        <p:spPr>
          <a:xfrm>
            <a:off x="4992000" y="1676401"/>
            <a:ext cx="5216377" cy="3821746"/>
          </a:xfrm>
          <a:prstGeom prst="rect">
            <a:avLst/>
          </a:prstGeom>
        </p:spPr>
      </p:pic>
    </p:spTree>
    <p:extLst>
      <p:ext uri="{BB962C8B-B14F-4D97-AF65-F5344CB8AC3E}">
        <p14:creationId xmlns:p14="http://schemas.microsoft.com/office/powerpoint/2010/main" val="39453105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A0E8C-B440-4654-968A-ABBABB77181A}"/>
              </a:ext>
            </a:extLst>
          </p:cNvPr>
          <p:cNvSpPr>
            <a:spLocks noGrp="1"/>
          </p:cNvSpPr>
          <p:nvPr>
            <p:ph type="title"/>
          </p:nvPr>
        </p:nvSpPr>
        <p:spPr/>
        <p:txBody>
          <a:bodyPr/>
          <a:lstStyle/>
          <a:p>
            <a:r>
              <a:rPr lang="en-US" dirty="0"/>
              <a:t>WSU - Pavements</a:t>
            </a:r>
          </a:p>
        </p:txBody>
      </p:sp>
      <p:pic>
        <p:nvPicPr>
          <p:cNvPr id="13" name="Content Placeholder 12">
            <a:extLst>
              <a:ext uri="{FF2B5EF4-FFF2-40B4-BE49-F238E27FC236}">
                <a16:creationId xmlns:a16="http://schemas.microsoft.com/office/drawing/2014/main" id="{D0856E3C-99B1-4E80-8531-82570BB056C7}"/>
              </a:ext>
            </a:extLst>
          </p:cNvPr>
          <p:cNvPicPr>
            <a:picLocks noGrp="1" noChangeAspect="1"/>
          </p:cNvPicPr>
          <p:nvPr>
            <p:ph sz="half" idx="1"/>
          </p:nvPr>
        </p:nvPicPr>
        <p:blipFill>
          <a:blip r:embed="rId2" cstate="email">
            <a:extLst>
              <a:ext uri="{28A0092B-C50C-407E-A947-70E740481C1C}">
                <a14:useLocalDpi xmlns:a14="http://schemas.microsoft.com/office/drawing/2010/main"/>
              </a:ext>
            </a:extLst>
          </a:blip>
          <a:stretch>
            <a:fillRect/>
          </a:stretch>
        </p:blipFill>
        <p:spPr>
          <a:xfrm>
            <a:off x="1153312" y="4192262"/>
            <a:ext cx="4271963" cy="2401940"/>
          </a:xfrm>
        </p:spPr>
      </p:pic>
      <p:sp>
        <p:nvSpPr>
          <p:cNvPr id="14" name="Content Placeholder 13">
            <a:extLst>
              <a:ext uri="{FF2B5EF4-FFF2-40B4-BE49-F238E27FC236}">
                <a16:creationId xmlns:a16="http://schemas.microsoft.com/office/drawing/2014/main" id="{357EAE4A-2C5A-4C0D-9311-D312DCA93765}"/>
              </a:ext>
            </a:extLst>
          </p:cNvPr>
          <p:cNvSpPr>
            <a:spLocks noGrp="1"/>
          </p:cNvSpPr>
          <p:nvPr>
            <p:ph sz="half" idx="2"/>
          </p:nvPr>
        </p:nvSpPr>
        <p:spPr>
          <a:xfrm>
            <a:off x="738664" y="2415735"/>
            <a:ext cx="4270247" cy="3101982"/>
          </a:xfrm>
        </p:spPr>
        <p:txBody>
          <a:bodyPr/>
          <a:lstStyle/>
          <a:p>
            <a:r>
              <a:rPr lang="en-US" dirty="0"/>
              <a:t>WSU-Boeing</a:t>
            </a:r>
          </a:p>
          <a:p>
            <a:pPr lvl="1"/>
            <a:r>
              <a:rPr lang="en-US" dirty="0"/>
              <a:t>Pervious concrete and asphalt</a:t>
            </a:r>
          </a:p>
          <a:p>
            <a:pPr lvl="1"/>
            <a:r>
              <a:rPr lang="en-US" dirty="0"/>
              <a:t>Mechanically Recycled CFC</a:t>
            </a:r>
          </a:p>
          <a:p>
            <a:pPr lvl="1"/>
            <a:r>
              <a:rPr lang="en-US" dirty="0"/>
              <a:t>Increase durability, strength and ductility</a:t>
            </a:r>
          </a:p>
        </p:txBody>
      </p:sp>
      <p:pic>
        <p:nvPicPr>
          <p:cNvPr id="5" name="Picture 4">
            <a:extLst>
              <a:ext uri="{FF2B5EF4-FFF2-40B4-BE49-F238E27FC236}">
                <a16:creationId xmlns:a16="http://schemas.microsoft.com/office/drawing/2014/main" id="{920EA62B-5E6E-4C09-889A-1B1132FC58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3676" y="2348776"/>
            <a:ext cx="5643691" cy="3762461"/>
          </a:xfrm>
          <a:prstGeom prst="rect">
            <a:avLst/>
          </a:prstGeom>
        </p:spPr>
      </p:pic>
    </p:spTree>
    <p:extLst>
      <p:ext uri="{BB962C8B-B14F-4D97-AF65-F5344CB8AC3E}">
        <p14:creationId xmlns:p14="http://schemas.microsoft.com/office/powerpoint/2010/main" val="266134095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3D366-68EF-4B06-AB65-E05A3BBDCA98}"/>
              </a:ext>
            </a:extLst>
          </p:cNvPr>
          <p:cNvSpPr>
            <a:spLocks noGrp="1"/>
          </p:cNvSpPr>
          <p:nvPr>
            <p:ph type="title"/>
          </p:nvPr>
        </p:nvSpPr>
        <p:spPr>
          <a:xfrm>
            <a:off x="1623916" y="338625"/>
            <a:ext cx="7729728" cy="1188720"/>
          </a:xfrm>
        </p:spPr>
        <p:txBody>
          <a:bodyPr/>
          <a:lstStyle/>
          <a:p>
            <a:r>
              <a:rPr lang="en-US" dirty="0"/>
              <a:t>WSU – Chemical Recycling of CFC</a:t>
            </a:r>
          </a:p>
        </p:txBody>
      </p:sp>
      <p:grpSp>
        <p:nvGrpSpPr>
          <p:cNvPr id="17" name="Group 16">
            <a:extLst>
              <a:ext uri="{FF2B5EF4-FFF2-40B4-BE49-F238E27FC236}">
                <a16:creationId xmlns:a16="http://schemas.microsoft.com/office/drawing/2014/main" id="{1D322DDC-459C-49A6-8B67-E8A9FEC60866}"/>
              </a:ext>
            </a:extLst>
          </p:cNvPr>
          <p:cNvGrpSpPr/>
          <p:nvPr/>
        </p:nvGrpSpPr>
        <p:grpSpPr>
          <a:xfrm>
            <a:off x="741648" y="1130301"/>
            <a:ext cx="11032919" cy="5041088"/>
            <a:chOff x="406089" y="1709141"/>
            <a:chExt cx="11032919" cy="5041088"/>
          </a:xfrm>
        </p:grpSpPr>
        <p:sp>
          <p:nvSpPr>
            <p:cNvPr id="3" name="Arrow: Right 2">
              <a:extLst>
                <a:ext uri="{FF2B5EF4-FFF2-40B4-BE49-F238E27FC236}">
                  <a16:creationId xmlns:a16="http://schemas.microsoft.com/office/drawing/2014/main" id="{638F1339-8890-45F6-AA0E-2C4F52E54F70}"/>
                </a:ext>
              </a:extLst>
            </p:cNvPr>
            <p:cNvSpPr/>
            <p:nvPr/>
          </p:nvSpPr>
          <p:spPr>
            <a:xfrm>
              <a:off x="3015458" y="3585721"/>
              <a:ext cx="1979763" cy="327576"/>
            </a:xfrm>
            <a:prstGeom prst="rightArrow">
              <a:avLst/>
            </a:prstGeom>
            <a:solidFill>
              <a:srgbClr val="C00000"/>
            </a:solidFill>
            <a:ln>
              <a:solidFill>
                <a:srgbClr val="A5A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mn-cs"/>
              </a:endParaRPr>
            </a:p>
          </p:txBody>
        </p:sp>
        <p:sp>
          <p:nvSpPr>
            <p:cNvPr id="4" name="TextBox 3">
              <a:extLst>
                <a:ext uri="{FF2B5EF4-FFF2-40B4-BE49-F238E27FC236}">
                  <a16:creationId xmlns:a16="http://schemas.microsoft.com/office/drawing/2014/main" id="{9664C643-6585-49BB-A408-D93539A670D0}"/>
                </a:ext>
              </a:extLst>
            </p:cNvPr>
            <p:cNvSpPr txBox="1"/>
            <p:nvPr/>
          </p:nvSpPr>
          <p:spPr>
            <a:xfrm>
              <a:off x="9027952" y="3489023"/>
              <a:ext cx="241105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reclaimed carbon fiber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a:t>
              </a:r>
              <a:r>
                <a:rPr kumimoji="0" lang="en-US" altLang="zh-CN" sz="15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rCF</a:t>
              </a:r>
              <a:r>
                <a:rPr kumimoji="0" lang="en-US" altLang="zh-CN"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 </a:t>
              </a:r>
              <a:endParaRPr kumimoji="0" lang="zh-CN" alt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pic>
          <p:nvPicPr>
            <p:cNvPr id="5" name="Picture 4" descr="A close up of a bug&#10;&#10;Description automatically generated with medium confidence">
              <a:extLst>
                <a:ext uri="{FF2B5EF4-FFF2-40B4-BE49-F238E27FC236}">
                  <a16:creationId xmlns:a16="http://schemas.microsoft.com/office/drawing/2014/main" id="{81B08C6C-0ECC-4FDE-B777-5F52734414C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9248901" y="1709141"/>
              <a:ext cx="1979763" cy="1665843"/>
            </a:xfrm>
            <a:prstGeom prst="rect">
              <a:avLst/>
            </a:prstGeom>
          </p:spPr>
        </p:pic>
        <p:pic>
          <p:nvPicPr>
            <p:cNvPr id="6" name="Picture 5">
              <a:extLst>
                <a:ext uri="{FF2B5EF4-FFF2-40B4-BE49-F238E27FC236}">
                  <a16:creationId xmlns:a16="http://schemas.microsoft.com/office/drawing/2014/main" id="{5D03F1C4-E5B3-4D32-BF95-547E99FF32EB}"/>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462937" y="2727841"/>
              <a:ext cx="2328559" cy="2225788"/>
            </a:xfrm>
            <a:prstGeom prst="rect">
              <a:avLst/>
            </a:prstGeom>
          </p:spPr>
        </p:pic>
        <p:sp>
          <p:nvSpPr>
            <p:cNvPr id="7" name="TextBox 6">
              <a:extLst>
                <a:ext uri="{FF2B5EF4-FFF2-40B4-BE49-F238E27FC236}">
                  <a16:creationId xmlns:a16="http://schemas.microsoft.com/office/drawing/2014/main" id="{E2ABC05F-7F99-4491-AEBB-A844DFB26B22}"/>
                </a:ext>
              </a:extLst>
            </p:cNvPr>
            <p:cNvSpPr txBox="1"/>
            <p:nvPr/>
          </p:nvSpPr>
          <p:spPr>
            <a:xfrm>
              <a:off x="406089" y="5031010"/>
              <a:ext cx="2435654" cy="479747"/>
            </a:xfrm>
            <a:prstGeom prst="rect">
              <a:avLst/>
            </a:prstGeom>
            <a:noFill/>
          </p:spPr>
          <p:txBody>
            <a:bodyPr wrap="square" rtlCol="0">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CFRP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with an amine-cured epoxy matrix</a:t>
              </a:r>
              <a:r>
                <a:rPr kumimoji="0" lang="en-US" altLang="zh-CN"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 </a:t>
              </a:r>
              <a:endParaRPr kumimoji="0" lang="zh-CN" alt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8" name="TextBox 7">
              <a:extLst>
                <a:ext uri="{FF2B5EF4-FFF2-40B4-BE49-F238E27FC236}">
                  <a16:creationId xmlns:a16="http://schemas.microsoft.com/office/drawing/2014/main" id="{8BB73382-AB15-43C6-83E2-83B20A287E03}"/>
                </a:ext>
              </a:extLst>
            </p:cNvPr>
            <p:cNvSpPr txBox="1"/>
            <p:nvPr/>
          </p:nvSpPr>
          <p:spPr>
            <a:xfrm>
              <a:off x="2921866" y="3133306"/>
              <a:ext cx="2147817" cy="479747"/>
            </a:xfrm>
            <a:prstGeom prst="rect">
              <a:avLst/>
            </a:prstGeom>
            <a:noFill/>
          </p:spPr>
          <p:txBody>
            <a:bodyPr wrap="square" rtlCol="0">
              <a:spAutoFit/>
            </a:bodyPr>
            <a:lstStyle/>
            <a:p>
              <a:pPr marL="0" marR="0" lvl="0" indent="0" algn="ctr" defTabSz="457200" rtl="0" eaLnBrk="1" fontAlgn="auto" latinLnBrk="0" hangingPunct="1">
                <a:lnSpc>
                  <a:spcPts val="15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zinc acetate/acetic acid buffer, pH 4.8   </a:t>
              </a:r>
            </a:p>
          </p:txBody>
        </p:sp>
        <p:sp>
          <p:nvSpPr>
            <p:cNvPr id="9" name="TextBox 8">
              <a:extLst>
                <a:ext uri="{FF2B5EF4-FFF2-40B4-BE49-F238E27FC236}">
                  <a16:creationId xmlns:a16="http://schemas.microsoft.com/office/drawing/2014/main" id="{71BFCE90-233A-408A-8F5C-5CEDC5C77D45}"/>
                </a:ext>
              </a:extLst>
            </p:cNvPr>
            <p:cNvSpPr txBox="1"/>
            <p:nvPr/>
          </p:nvSpPr>
          <p:spPr>
            <a:xfrm>
              <a:off x="2968045" y="3914410"/>
              <a:ext cx="2073213" cy="3231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220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sym typeface="Symbol" panose="05050102010706020507" pitchFamily="18" charset="2"/>
                </a:rPr>
                <a:t></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C, within 6 h</a:t>
              </a:r>
              <a:endParaRPr kumimoji="0" lang="zh-CN" alt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10" name="TextBox 9">
              <a:extLst>
                <a:ext uri="{FF2B5EF4-FFF2-40B4-BE49-F238E27FC236}">
                  <a16:creationId xmlns:a16="http://schemas.microsoft.com/office/drawing/2014/main" id="{7DDDA06D-D086-4501-BA5F-291CC25CEDBB}"/>
                </a:ext>
              </a:extLst>
            </p:cNvPr>
            <p:cNvSpPr txBox="1"/>
            <p:nvPr/>
          </p:nvSpPr>
          <p:spPr>
            <a:xfrm>
              <a:off x="4935131" y="5031009"/>
              <a:ext cx="2642433" cy="479747"/>
            </a:xfrm>
            <a:prstGeom prst="rect">
              <a:avLst/>
            </a:prstGeom>
            <a:noFill/>
          </p:spPr>
          <p:txBody>
            <a:bodyPr wrap="square" rtlCol="0">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US" altLang="zh-CN"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carbon fiber + decomposed matrix polymer</a:t>
              </a:r>
              <a:endParaRPr kumimoji="0" lang="zh-CN" alt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11" name="Arrow: Right 10">
              <a:extLst>
                <a:ext uri="{FF2B5EF4-FFF2-40B4-BE49-F238E27FC236}">
                  <a16:creationId xmlns:a16="http://schemas.microsoft.com/office/drawing/2014/main" id="{45B03777-146B-4E8C-B526-01C2BC06D9A6}"/>
                </a:ext>
              </a:extLst>
            </p:cNvPr>
            <p:cNvSpPr/>
            <p:nvPr/>
          </p:nvSpPr>
          <p:spPr>
            <a:xfrm>
              <a:off x="7609630" y="3585721"/>
              <a:ext cx="1296786" cy="327576"/>
            </a:xfrm>
            <a:prstGeom prst="rightArrow">
              <a:avLst/>
            </a:prstGeom>
            <a:solidFill>
              <a:srgbClr val="C00000"/>
            </a:solidFill>
            <a:ln>
              <a:solidFill>
                <a:srgbClr val="A5A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white"/>
                </a:solidFill>
                <a:effectLst/>
                <a:uLnTx/>
                <a:uFillTx/>
                <a:latin typeface="Calibri" panose="020F0502020204030204" pitchFamily="34" charset="0"/>
                <a:ea typeface="等线" panose="02010600030101010101" pitchFamily="2" charset="-122"/>
                <a:cs typeface="+mn-cs"/>
              </a:endParaRPr>
            </a:p>
          </p:txBody>
        </p:sp>
        <p:sp>
          <p:nvSpPr>
            <p:cNvPr id="12" name="TextBox 11">
              <a:extLst>
                <a:ext uri="{FF2B5EF4-FFF2-40B4-BE49-F238E27FC236}">
                  <a16:creationId xmlns:a16="http://schemas.microsoft.com/office/drawing/2014/main" id="{6C8F30A3-8106-4656-8E78-E64B363AE128}"/>
                </a:ext>
              </a:extLst>
            </p:cNvPr>
            <p:cNvSpPr txBox="1"/>
            <p:nvPr/>
          </p:nvSpPr>
          <p:spPr>
            <a:xfrm>
              <a:off x="7651235" y="3136754"/>
              <a:ext cx="1209394" cy="479747"/>
            </a:xfrm>
            <a:prstGeom prst="rect">
              <a:avLst/>
            </a:prstGeom>
            <a:noFill/>
          </p:spPr>
          <p:txBody>
            <a:bodyPr wrap="square" rtlCol="0">
              <a:spAutoFit/>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wash with acetone</a:t>
              </a:r>
              <a:endParaRPr kumimoji="0" lang="zh-CN" altLang="en-US" sz="15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pic>
          <p:nvPicPr>
            <p:cNvPr id="13" name="Picture 12" descr="A picture containing food, plate, eaten, dessert&#10;&#10;Description automatically generated">
              <a:extLst>
                <a:ext uri="{FF2B5EF4-FFF2-40B4-BE49-F238E27FC236}">
                  <a16:creationId xmlns:a16="http://schemas.microsoft.com/office/drawing/2014/main" id="{28854BAB-0C9D-4D30-8D75-E7793A9258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86889" y="2818046"/>
              <a:ext cx="1979763" cy="1979763"/>
            </a:xfrm>
            <a:prstGeom prst="rect">
              <a:avLst/>
            </a:prstGeom>
          </p:spPr>
        </p:pic>
        <p:pic>
          <p:nvPicPr>
            <p:cNvPr id="14" name="Picture 13">
              <a:extLst>
                <a:ext uri="{FF2B5EF4-FFF2-40B4-BE49-F238E27FC236}">
                  <a16:creationId xmlns:a16="http://schemas.microsoft.com/office/drawing/2014/main" id="{1BB60DB6-DCA7-4ECE-8B8E-56312265A657}"/>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a:stretch/>
          </p:blipFill>
          <p:spPr>
            <a:xfrm>
              <a:off x="9253821" y="4037925"/>
              <a:ext cx="1975129" cy="1631544"/>
            </a:xfrm>
            <a:prstGeom prst="rect">
              <a:avLst/>
            </a:prstGeom>
          </p:spPr>
        </p:pic>
        <p:sp>
          <p:nvSpPr>
            <p:cNvPr id="15" name="TextBox 14">
              <a:extLst>
                <a:ext uri="{FF2B5EF4-FFF2-40B4-BE49-F238E27FC236}">
                  <a16:creationId xmlns:a16="http://schemas.microsoft.com/office/drawing/2014/main" id="{26365893-A311-4ECB-B6CB-987E57AB5EE4}"/>
                </a:ext>
              </a:extLst>
            </p:cNvPr>
            <p:cNvSpPr txBox="1"/>
            <p:nvPr/>
          </p:nvSpPr>
          <p:spPr>
            <a:xfrm>
              <a:off x="2168763" y="5588137"/>
              <a:ext cx="3078551" cy="707886"/>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Times New Roman" panose="02020603050405020304" pitchFamily="18" charset="0"/>
                </a:rPr>
                <a:t>The catalyst solution can be reused repeatedly.</a:t>
              </a:r>
              <a:endParaRPr kumimoji="0" lang="en-US" sz="2000" b="0" i="0" u="none" strike="noStrike" kern="1200" cap="none" spc="0" normalizeH="0" baseline="0" noProof="0" dirty="0">
                <a:ln>
                  <a:noFill/>
                </a:ln>
                <a:solidFill>
                  <a:srgbClr val="C00000"/>
                </a:solidFill>
                <a:effectLst/>
                <a:uLnTx/>
                <a:uFillTx/>
                <a:latin typeface="Gill Sans MT" panose="020B0502020104020203"/>
                <a:ea typeface="+mn-ea"/>
                <a:cs typeface="+mn-cs"/>
              </a:endParaRPr>
            </a:p>
          </p:txBody>
        </p:sp>
        <p:sp>
          <p:nvSpPr>
            <p:cNvPr id="16" name="TextBox 15">
              <a:extLst>
                <a:ext uri="{FF2B5EF4-FFF2-40B4-BE49-F238E27FC236}">
                  <a16:creationId xmlns:a16="http://schemas.microsoft.com/office/drawing/2014/main" id="{C06F84F7-24D5-4672-9E05-E27C2EF834EC}"/>
                </a:ext>
              </a:extLst>
            </p:cNvPr>
            <p:cNvSpPr txBox="1"/>
            <p:nvPr/>
          </p:nvSpPr>
          <p:spPr>
            <a:xfrm>
              <a:off x="6317489" y="5426790"/>
              <a:ext cx="4819736" cy="13234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Times New Roman" panose="02020603050405020304" pitchFamily="18" charset="0"/>
                </a:rPr>
                <a:t>Limitations of the aqueous buffer system:</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Requires a pressure reactor</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High catalyst concentration</a:t>
              </a:r>
            </a:p>
            <a:p>
              <a:pPr marL="342900" marR="0" lvl="0" indent="-342900" algn="l" defTabSz="457200" rtl="0" eaLnBrk="1" fontAlgn="auto" latinLnBrk="0" hangingPunct="1">
                <a:lnSpc>
                  <a:spcPct val="100000"/>
                </a:lnSpc>
                <a:spcBef>
                  <a:spcPts val="0"/>
                </a:spcBef>
                <a:spcAft>
                  <a:spcPts val="0"/>
                </a:spcAft>
                <a:buClrTx/>
                <a:buSzTx/>
                <a:buFontTx/>
                <a:buAutoNum type="arabicPeriod"/>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rPr>
                <a:t>Not very efficient</a:t>
              </a:r>
            </a:p>
          </p:txBody>
        </p:sp>
      </p:grpSp>
      <p:pic>
        <p:nvPicPr>
          <p:cNvPr id="18" name="Picture 17">
            <a:extLst>
              <a:ext uri="{FF2B5EF4-FFF2-40B4-BE49-F238E27FC236}">
                <a16:creationId xmlns:a16="http://schemas.microsoft.com/office/drawing/2014/main" id="{DFA73D0A-2648-4A91-851B-CFEBBDDDCFA4}"/>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28713" y="5129868"/>
            <a:ext cx="1044429" cy="1392572"/>
          </a:xfrm>
          <a:prstGeom prst="rect">
            <a:avLst/>
          </a:prstGeom>
        </p:spPr>
      </p:pic>
      <p:sp>
        <p:nvSpPr>
          <p:cNvPr id="19" name="TextBox 18">
            <a:extLst>
              <a:ext uri="{FF2B5EF4-FFF2-40B4-BE49-F238E27FC236}">
                <a16:creationId xmlns:a16="http://schemas.microsoft.com/office/drawing/2014/main" id="{4B4D98FA-9A80-404E-B446-B727827CC052}"/>
              </a:ext>
            </a:extLst>
          </p:cNvPr>
          <p:cNvSpPr txBox="1"/>
          <p:nvPr/>
        </p:nvSpPr>
        <p:spPr>
          <a:xfrm>
            <a:off x="1543161" y="5726446"/>
            <a:ext cx="1922321"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rPr>
              <a:t>Dr Jinwen Zhang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hlinkClick r:id="rId10"/>
              </a:rPr>
              <a:t>jwzhang@wsu.edu</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39708576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D38FD-AC71-471E-A2E1-354634568128}"/>
              </a:ext>
            </a:extLst>
          </p:cNvPr>
          <p:cNvSpPr>
            <a:spLocks noGrp="1"/>
          </p:cNvSpPr>
          <p:nvPr>
            <p:ph type="title"/>
          </p:nvPr>
        </p:nvSpPr>
        <p:spPr/>
        <p:txBody>
          <a:bodyPr/>
          <a:lstStyle/>
          <a:p>
            <a:r>
              <a:rPr lang="en-US" dirty="0"/>
              <a:t>At atmospheric Pressures</a:t>
            </a:r>
          </a:p>
        </p:txBody>
      </p:sp>
      <p:pic>
        <p:nvPicPr>
          <p:cNvPr id="4" name="Picture 3" descr="A picture containing cup, indoor, blender, half&#10;&#10;Description automatically generated">
            <a:extLst>
              <a:ext uri="{FF2B5EF4-FFF2-40B4-BE49-F238E27FC236}">
                <a16:creationId xmlns:a16="http://schemas.microsoft.com/office/drawing/2014/main" id="{BAC2716E-7662-4F02-AE52-1087734311E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49682" y="2878944"/>
            <a:ext cx="1422364" cy="2133868"/>
          </a:xfrm>
          <a:prstGeom prst="rect">
            <a:avLst/>
          </a:prstGeom>
        </p:spPr>
      </p:pic>
      <p:pic>
        <p:nvPicPr>
          <p:cNvPr id="5" name="Picture 4">
            <a:extLst>
              <a:ext uri="{FF2B5EF4-FFF2-40B4-BE49-F238E27FC236}">
                <a16:creationId xmlns:a16="http://schemas.microsoft.com/office/drawing/2014/main" id="{64446923-0334-4864-B028-C41D18C39A0A}"/>
              </a:ext>
            </a:extLst>
          </p:cNvPr>
          <p:cNvPicPr>
            <a:picLocks noChangeAspect="1"/>
          </p:cNvPicPr>
          <p:nvPr/>
        </p:nvPicPr>
        <p:blipFill rotWithShape="1">
          <a:blip r:embed="rId3">
            <a:extLst>
              <a:ext uri="{28A0092B-C50C-407E-A947-70E740481C1C}">
                <a14:useLocalDpi xmlns:a14="http://schemas.microsoft.com/office/drawing/2010/main"/>
              </a:ext>
            </a:extLst>
          </a:blip>
          <a:srcRect l="17080" t="6826"/>
          <a:stretch/>
        </p:blipFill>
        <p:spPr>
          <a:xfrm>
            <a:off x="3818951" y="2799208"/>
            <a:ext cx="2361842" cy="1988193"/>
          </a:xfrm>
          <a:prstGeom prst="rect">
            <a:avLst/>
          </a:prstGeom>
        </p:spPr>
      </p:pic>
      <p:sp>
        <p:nvSpPr>
          <p:cNvPr id="9" name="TextBox 8">
            <a:extLst>
              <a:ext uri="{FF2B5EF4-FFF2-40B4-BE49-F238E27FC236}">
                <a16:creationId xmlns:a16="http://schemas.microsoft.com/office/drawing/2014/main" id="{D6137FD4-B424-44C4-A245-2E867D569B40}"/>
              </a:ext>
            </a:extLst>
          </p:cNvPr>
          <p:cNvSpPr txBox="1"/>
          <p:nvPr/>
        </p:nvSpPr>
        <p:spPr>
          <a:xfrm>
            <a:off x="436108" y="4611202"/>
            <a:ext cx="193883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华文中宋" panose="020B0503020204020204" pitchFamily="2" charset="-122"/>
                <a:cs typeface="+mn-cs"/>
              </a:rPr>
              <a:t>Shredded CFEP </a:t>
            </a:r>
            <a:endParaRPr kumimoji="0" lang="zh-CN" altLang="en-US" sz="1600" b="0" i="0" u="none" strike="noStrike" kern="1200" cap="none" spc="0" normalizeH="0" baseline="0" noProof="0" dirty="0">
              <a:ln>
                <a:noFill/>
              </a:ln>
              <a:solidFill>
                <a:srgbClr val="000000"/>
              </a:solidFill>
              <a:effectLst/>
              <a:uLnTx/>
              <a:uFillTx/>
              <a:latin typeface="Calibri" panose="020F0502020204030204" pitchFamily="34" charset="0"/>
              <a:ea typeface="华文中宋" panose="020B0503020204020204" pitchFamily="2" charset="-122"/>
              <a:cs typeface="+mn-cs"/>
            </a:endParaRPr>
          </a:p>
        </p:txBody>
      </p:sp>
      <p:pic>
        <p:nvPicPr>
          <p:cNvPr id="10" name="Picture 9" descr="A picture containing tea, food, beverage&#10;&#10;Description automatically generated">
            <a:extLst>
              <a:ext uri="{FF2B5EF4-FFF2-40B4-BE49-F238E27FC236}">
                <a16:creationId xmlns:a16="http://schemas.microsoft.com/office/drawing/2014/main" id="{79A153AC-60FE-4CA8-9BA7-D01D2F03BE54}"/>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a:stretch/>
        </p:blipFill>
        <p:spPr>
          <a:xfrm>
            <a:off x="633640" y="3025166"/>
            <a:ext cx="1777689" cy="1449674"/>
          </a:xfrm>
          <a:prstGeom prst="rect">
            <a:avLst/>
          </a:prstGeom>
        </p:spPr>
      </p:pic>
      <p:sp>
        <p:nvSpPr>
          <p:cNvPr id="12" name="TextBox 11">
            <a:extLst>
              <a:ext uri="{FF2B5EF4-FFF2-40B4-BE49-F238E27FC236}">
                <a16:creationId xmlns:a16="http://schemas.microsoft.com/office/drawing/2014/main" id="{BF973A98-2499-4253-9448-CBEE26D7AAE8}"/>
              </a:ext>
            </a:extLst>
          </p:cNvPr>
          <p:cNvSpPr txBox="1"/>
          <p:nvPr/>
        </p:nvSpPr>
        <p:spPr>
          <a:xfrm>
            <a:off x="3176253" y="4864345"/>
            <a:ext cx="4070395"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Calibri" panose="020F0502020204030204" pitchFamily="34" charset="0"/>
                <a:ea typeface="华文中宋" panose="020B0503020204020204" pitchFamily="2" charset="-122"/>
                <a:cs typeface="+mn-cs"/>
              </a:rPr>
              <a:t>High boiling point (~ 300 C) enables chemical recycling at atmospheric pressure.</a:t>
            </a:r>
          </a:p>
        </p:txBody>
      </p:sp>
      <p:sp>
        <p:nvSpPr>
          <p:cNvPr id="13" name="Arrow: Right 12">
            <a:extLst>
              <a:ext uri="{FF2B5EF4-FFF2-40B4-BE49-F238E27FC236}">
                <a16:creationId xmlns:a16="http://schemas.microsoft.com/office/drawing/2014/main" id="{2A14DBAB-0C81-4DCA-B614-5898F79E7DAA}"/>
              </a:ext>
            </a:extLst>
          </p:cNvPr>
          <p:cNvSpPr/>
          <p:nvPr/>
        </p:nvSpPr>
        <p:spPr>
          <a:xfrm>
            <a:off x="2774152" y="3554800"/>
            <a:ext cx="516156" cy="278853"/>
          </a:xfrm>
          <a:prstGeom prst="rightArrow">
            <a:avLst/>
          </a:prstGeom>
          <a:solidFill>
            <a:srgbClr val="C00000"/>
          </a:solidFill>
          <a:ln>
            <a:solidFill>
              <a:srgbClr val="A5A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pitchFamily="34" charset="0"/>
              <a:ea typeface="华文中宋" panose="020B0503020204020204" pitchFamily="2" charset="-122"/>
              <a:cs typeface="+mn-cs"/>
            </a:endParaRPr>
          </a:p>
        </p:txBody>
      </p:sp>
      <p:sp>
        <p:nvSpPr>
          <p:cNvPr id="15" name="Arrow: Right 14">
            <a:extLst>
              <a:ext uri="{FF2B5EF4-FFF2-40B4-BE49-F238E27FC236}">
                <a16:creationId xmlns:a16="http://schemas.microsoft.com/office/drawing/2014/main" id="{FA66E851-81F3-40F7-8BBE-360DCE3E25C4}"/>
              </a:ext>
            </a:extLst>
          </p:cNvPr>
          <p:cNvSpPr/>
          <p:nvPr/>
        </p:nvSpPr>
        <p:spPr>
          <a:xfrm>
            <a:off x="6463717" y="3653877"/>
            <a:ext cx="765885" cy="278853"/>
          </a:xfrm>
          <a:prstGeom prst="rightArrow">
            <a:avLst/>
          </a:prstGeom>
          <a:solidFill>
            <a:srgbClr val="C00000"/>
          </a:solidFill>
          <a:ln>
            <a:solidFill>
              <a:srgbClr val="A5A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pitchFamily="34" charset="0"/>
              <a:ea typeface="华文中宋" panose="020B0503020204020204" pitchFamily="2" charset="-122"/>
              <a:cs typeface="+mn-cs"/>
            </a:endParaRPr>
          </a:p>
        </p:txBody>
      </p:sp>
      <p:sp>
        <p:nvSpPr>
          <p:cNvPr id="16" name="TextBox 15">
            <a:extLst>
              <a:ext uri="{FF2B5EF4-FFF2-40B4-BE49-F238E27FC236}">
                <a16:creationId xmlns:a16="http://schemas.microsoft.com/office/drawing/2014/main" id="{DF0E8A20-E1FD-434C-8AA6-148D41016A68}"/>
              </a:ext>
            </a:extLst>
          </p:cNvPr>
          <p:cNvSpPr txBox="1"/>
          <p:nvPr/>
        </p:nvSpPr>
        <p:spPr>
          <a:xfrm>
            <a:off x="6422040" y="3284545"/>
            <a:ext cx="105718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中宋" panose="020B0503020204020204" pitchFamily="2" charset="-122"/>
                <a:cs typeface="+mn-cs"/>
              </a:rPr>
              <a:t>190 °C</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7" name="TextBox 16">
            <a:extLst>
              <a:ext uri="{FF2B5EF4-FFF2-40B4-BE49-F238E27FC236}">
                <a16:creationId xmlns:a16="http://schemas.microsoft.com/office/drawing/2014/main" id="{2EDEAA1A-0885-4263-9379-7E94D66B2C71}"/>
              </a:ext>
            </a:extLst>
          </p:cNvPr>
          <p:cNvSpPr txBox="1"/>
          <p:nvPr/>
        </p:nvSpPr>
        <p:spPr>
          <a:xfrm>
            <a:off x="6531063" y="3932484"/>
            <a:ext cx="631192"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中宋" panose="020B0503020204020204" pitchFamily="2" charset="-122"/>
                <a:cs typeface="+mn-cs"/>
              </a:rPr>
              <a:t>3 h</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18" name="Arrow: Right 17">
            <a:extLst>
              <a:ext uri="{FF2B5EF4-FFF2-40B4-BE49-F238E27FC236}">
                <a16:creationId xmlns:a16="http://schemas.microsoft.com/office/drawing/2014/main" id="{7A96E75A-C6AB-4EDE-BDE3-1E99989C11ED}"/>
              </a:ext>
            </a:extLst>
          </p:cNvPr>
          <p:cNvSpPr/>
          <p:nvPr/>
        </p:nvSpPr>
        <p:spPr>
          <a:xfrm>
            <a:off x="7955396" y="3667025"/>
            <a:ext cx="594899" cy="278853"/>
          </a:xfrm>
          <a:prstGeom prst="rightArrow">
            <a:avLst/>
          </a:prstGeom>
          <a:solidFill>
            <a:srgbClr val="C00000"/>
          </a:solidFill>
          <a:ln>
            <a:solidFill>
              <a:srgbClr val="A5A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Calibri" panose="020F0502020204030204" pitchFamily="34" charset="0"/>
              <a:ea typeface="华文中宋" panose="020B0503020204020204" pitchFamily="2" charset="-122"/>
              <a:cs typeface="+mn-cs"/>
            </a:endParaRPr>
          </a:p>
        </p:txBody>
      </p:sp>
      <p:sp>
        <p:nvSpPr>
          <p:cNvPr id="19" name="TextBox 18">
            <a:extLst>
              <a:ext uri="{FF2B5EF4-FFF2-40B4-BE49-F238E27FC236}">
                <a16:creationId xmlns:a16="http://schemas.microsoft.com/office/drawing/2014/main" id="{8BEAF7FD-418F-4DBC-A7FC-5BBB46D26689}"/>
              </a:ext>
            </a:extLst>
          </p:cNvPr>
          <p:cNvSpPr txBox="1"/>
          <p:nvPr/>
        </p:nvSpPr>
        <p:spPr>
          <a:xfrm>
            <a:off x="7855591" y="3366918"/>
            <a:ext cx="919334"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华文中宋" panose="020B0503020204020204" pitchFamily="2" charset="-122"/>
                <a:cs typeface="+mn-cs"/>
              </a:rPr>
              <a:t>water</a:t>
            </a:r>
            <a:endParaRPr kumimoji="0" lang="en-US" sz="18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20" name="TextBox 19">
            <a:extLst>
              <a:ext uri="{FF2B5EF4-FFF2-40B4-BE49-F238E27FC236}">
                <a16:creationId xmlns:a16="http://schemas.microsoft.com/office/drawing/2014/main" id="{9D0C0FFB-F74F-46EB-975C-E443E458AA7F}"/>
              </a:ext>
            </a:extLst>
          </p:cNvPr>
          <p:cNvSpPr txBox="1"/>
          <p:nvPr/>
        </p:nvSpPr>
        <p:spPr>
          <a:xfrm>
            <a:off x="3338010" y="5500232"/>
            <a:ext cx="3824245"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rgbClr val="C00000"/>
                </a:solidFill>
                <a:effectLst/>
                <a:uLnTx/>
                <a:uFillTx/>
                <a:latin typeface="Arial" panose="020B0604020202020204" pitchFamily="34" charset="0"/>
                <a:ea typeface="宋体" panose="02010600030101010101" pitchFamily="2" charset="-122"/>
                <a:cs typeface="Arial" panose="020B0604020202020204" pitchFamily="34" charset="0"/>
              </a:rPr>
              <a:t>No pressure reactor needed!</a:t>
            </a:r>
          </a:p>
        </p:txBody>
      </p:sp>
      <p:sp>
        <p:nvSpPr>
          <p:cNvPr id="21" name="TextBox 20">
            <a:extLst>
              <a:ext uri="{FF2B5EF4-FFF2-40B4-BE49-F238E27FC236}">
                <a16:creationId xmlns:a16="http://schemas.microsoft.com/office/drawing/2014/main" id="{5D5A6594-A05C-4927-8FBE-9034898E3C49}"/>
              </a:ext>
            </a:extLst>
          </p:cNvPr>
          <p:cNvSpPr txBox="1"/>
          <p:nvPr/>
        </p:nvSpPr>
        <p:spPr>
          <a:xfrm>
            <a:off x="57881" y="2266079"/>
            <a:ext cx="481973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00000"/>
                </a:solidFill>
                <a:effectLst/>
                <a:uLnTx/>
                <a:uFillTx/>
                <a:latin typeface="Calibri" panose="020F0502020204030204" pitchFamily="34" charset="0"/>
                <a:ea typeface="宋体" panose="02010600030101010101" pitchFamily="2" charset="-122"/>
                <a:cs typeface="Times New Roman" panose="02020603050405020304" pitchFamily="18" charset="0"/>
              </a:rPr>
              <a:t>New method:</a:t>
            </a:r>
            <a:endPar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sp>
        <p:nvSpPr>
          <p:cNvPr id="22" name="Rounded Rectangle 3">
            <a:extLst>
              <a:ext uri="{FF2B5EF4-FFF2-40B4-BE49-F238E27FC236}">
                <a16:creationId xmlns:a16="http://schemas.microsoft.com/office/drawing/2014/main" id="{6EF9E90A-176C-4B39-AB8D-E3FCFEAD1AA3}"/>
              </a:ext>
            </a:extLst>
          </p:cNvPr>
          <p:cNvSpPr/>
          <p:nvPr/>
        </p:nvSpPr>
        <p:spPr>
          <a:xfrm>
            <a:off x="10542526" y="4498246"/>
            <a:ext cx="1141976" cy="3509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Gill Sans MT" panose="020B0502020104020203"/>
                <a:ea typeface="SF Pro Display" pitchFamily="2" charset="0"/>
                <a:cs typeface="+mn-cs"/>
              </a:rPr>
              <a:t>Degraded Polymers</a:t>
            </a:r>
          </a:p>
        </p:txBody>
      </p:sp>
      <p:sp>
        <p:nvSpPr>
          <p:cNvPr id="23" name="Rounded Rectangle 3">
            <a:extLst>
              <a:ext uri="{FF2B5EF4-FFF2-40B4-BE49-F238E27FC236}">
                <a16:creationId xmlns:a16="http://schemas.microsoft.com/office/drawing/2014/main" id="{F1D03BBE-EC8E-45AE-B3FB-9FEE5F855EB7}"/>
              </a:ext>
            </a:extLst>
          </p:cNvPr>
          <p:cNvSpPr/>
          <p:nvPr/>
        </p:nvSpPr>
        <p:spPr>
          <a:xfrm>
            <a:off x="10607286" y="3117211"/>
            <a:ext cx="1141976" cy="3509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1400" b="1" i="0" u="none" strike="noStrike" kern="1200" cap="none" spc="0" normalizeH="0" baseline="0" noProof="0" dirty="0">
                <a:ln>
                  <a:noFill/>
                </a:ln>
                <a:solidFill>
                  <a:srgbClr val="000000"/>
                </a:solidFill>
                <a:effectLst/>
                <a:uLnTx/>
                <a:uFillTx/>
                <a:latin typeface="Gill Sans MT" panose="020B0502020104020203"/>
                <a:ea typeface="SF Pro Display" pitchFamily="2" charset="0"/>
                <a:cs typeface="+mn-cs"/>
              </a:rPr>
              <a:t>Recovered Fibers</a:t>
            </a:r>
          </a:p>
        </p:txBody>
      </p:sp>
    </p:spTree>
    <p:extLst>
      <p:ext uri="{BB962C8B-B14F-4D97-AF65-F5344CB8AC3E}">
        <p14:creationId xmlns:p14="http://schemas.microsoft.com/office/powerpoint/2010/main" val="26670764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EA12B-8185-421D-B659-6DF985FB0773}"/>
              </a:ext>
            </a:extLst>
          </p:cNvPr>
          <p:cNvSpPr>
            <a:spLocks noGrp="1"/>
          </p:cNvSpPr>
          <p:nvPr>
            <p:ph type="title"/>
          </p:nvPr>
        </p:nvSpPr>
        <p:spPr/>
        <p:txBody>
          <a:bodyPr/>
          <a:lstStyle/>
          <a:p>
            <a:r>
              <a:rPr lang="en-US" dirty="0"/>
              <a:t>Points to consider</a:t>
            </a:r>
          </a:p>
        </p:txBody>
      </p:sp>
      <p:sp>
        <p:nvSpPr>
          <p:cNvPr id="3" name="Content Placeholder 2">
            <a:extLst>
              <a:ext uri="{FF2B5EF4-FFF2-40B4-BE49-F238E27FC236}">
                <a16:creationId xmlns:a16="http://schemas.microsoft.com/office/drawing/2014/main" id="{5F95EC7E-28EB-40F5-B987-B51964FF3225}"/>
              </a:ext>
            </a:extLst>
          </p:cNvPr>
          <p:cNvSpPr>
            <a:spLocks noGrp="1"/>
          </p:cNvSpPr>
          <p:nvPr>
            <p:ph idx="1"/>
          </p:nvPr>
        </p:nvSpPr>
        <p:spPr/>
        <p:txBody>
          <a:bodyPr>
            <a:normAutofit/>
          </a:bodyPr>
          <a:lstStyle/>
          <a:p>
            <a:r>
              <a:rPr lang="en-US" sz="2400" dirty="0"/>
              <a:t>Volume</a:t>
            </a:r>
          </a:p>
          <a:p>
            <a:pPr lvl="1"/>
            <a:r>
              <a:rPr lang="en-US" sz="2000" dirty="0" err="1"/>
              <a:t>rProcess</a:t>
            </a:r>
            <a:r>
              <a:rPr lang="en-US" sz="2000" dirty="0"/>
              <a:t> needs to consider how much is out there and impact</a:t>
            </a:r>
          </a:p>
          <a:p>
            <a:r>
              <a:rPr lang="en-US" sz="2400" dirty="0"/>
              <a:t>Robust enough for diverse feedstocks</a:t>
            </a:r>
          </a:p>
          <a:p>
            <a:pPr lvl="1"/>
            <a:r>
              <a:rPr lang="en-US" sz="2000" dirty="0"/>
              <a:t>Lots of different CFC and GFC used everywhere</a:t>
            </a:r>
          </a:p>
          <a:p>
            <a:r>
              <a:rPr lang="en-US" sz="2400" dirty="0"/>
              <a:t>Logistics, supply chain</a:t>
            </a:r>
          </a:p>
          <a:p>
            <a:pPr lvl="1"/>
            <a:r>
              <a:rPr lang="en-US" sz="2000" dirty="0"/>
              <a:t>Need to develop a supply chain to make this all happen and have pathways for EOL and post-industrial materials</a:t>
            </a:r>
          </a:p>
        </p:txBody>
      </p:sp>
    </p:spTree>
    <p:extLst>
      <p:ext uri="{BB962C8B-B14F-4D97-AF65-F5344CB8AC3E}">
        <p14:creationId xmlns:p14="http://schemas.microsoft.com/office/powerpoint/2010/main" val="19617595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255A-E94B-4A8C-8FA0-BD6043D6C4A9}"/>
              </a:ext>
            </a:extLst>
          </p:cNvPr>
          <p:cNvSpPr>
            <a:spLocks noGrp="1"/>
          </p:cNvSpPr>
          <p:nvPr>
            <p:ph type="title"/>
          </p:nvPr>
        </p:nvSpPr>
        <p:spPr/>
        <p:txBody>
          <a:bodyPr/>
          <a:lstStyle/>
          <a:p>
            <a:r>
              <a:rPr lang="en-US" dirty="0"/>
              <a:t>Contact and Questions??</a:t>
            </a:r>
          </a:p>
        </p:txBody>
      </p:sp>
      <p:sp>
        <p:nvSpPr>
          <p:cNvPr id="3" name="Content Placeholder 2">
            <a:extLst>
              <a:ext uri="{FF2B5EF4-FFF2-40B4-BE49-F238E27FC236}">
                <a16:creationId xmlns:a16="http://schemas.microsoft.com/office/drawing/2014/main" id="{272DCA4F-AB7A-4714-A0E0-DCBABD32AFF3}"/>
              </a:ext>
            </a:extLst>
          </p:cNvPr>
          <p:cNvSpPr>
            <a:spLocks noGrp="1"/>
          </p:cNvSpPr>
          <p:nvPr>
            <p:ph idx="1"/>
          </p:nvPr>
        </p:nvSpPr>
        <p:spPr/>
        <p:txBody>
          <a:bodyPr>
            <a:normAutofit/>
          </a:bodyPr>
          <a:lstStyle/>
          <a:p>
            <a:r>
              <a:rPr lang="en-US" sz="2800" dirty="0">
                <a:hlinkClick r:id="rId2"/>
              </a:rPr>
              <a:t>englund@wsu.edu</a:t>
            </a:r>
            <a:endParaRPr lang="en-US" sz="2800" dirty="0"/>
          </a:p>
          <a:p>
            <a:endParaRPr lang="en-US" sz="2800" dirty="0"/>
          </a:p>
        </p:txBody>
      </p:sp>
    </p:spTree>
    <p:extLst>
      <p:ext uri="{BB962C8B-B14F-4D97-AF65-F5344CB8AC3E}">
        <p14:creationId xmlns:p14="http://schemas.microsoft.com/office/powerpoint/2010/main" val="2281712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110DE-CCF7-1FB9-5C5A-9AB9C0A3E2DE}"/>
              </a:ext>
            </a:extLst>
          </p:cNvPr>
          <p:cNvSpPr>
            <a:spLocks noGrp="1"/>
          </p:cNvSpPr>
          <p:nvPr>
            <p:ph type="title"/>
          </p:nvPr>
        </p:nvSpPr>
        <p:spPr/>
        <p:txBody>
          <a:bodyPr/>
          <a:lstStyle/>
          <a:p>
            <a:r>
              <a:rPr lang="en-US" dirty="0"/>
              <a:t>Acknowledgements</a:t>
            </a:r>
          </a:p>
        </p:txBody>
      </p:sp>
      <p:sp>
        <p:nvSpPr>
          <p:cNvPr id="6" name="Rectangle 1">
            <a:extLst>
              <a:ext uri="{FF2B5EF4-FFF2-40B4-BE49-F238E27FC236}">
                <a16:creationId xmlns:a16="http://schemas.microsoft.com/office/drawing/2014/main" id="{E3E0627A-43ED-6B2F-A123-3A27E963E1CD}"/>
              </a:ext>
            </a:extLst>
          </p:cNvPr>
          <p:cNvSpPr>
            <a:spLocks noChangeArrowheads="1"/>
          </p:cNvSpPr>
          <p:nvPr/>
        </p:nvSpPr>
        <p:spPr bwMode="auto">
          <a:xfrm>
            <a:off x="1778624" y="1065969"/>
            <a:ext cx="8064823" cy="5586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25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3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Some of this work is supported by Specialty Crops Research Initiative Award 2022-51181-38325 from the USDA National Institute of Food and Agriculture. Any opinions, findings, conclusions, or recommendations expressed in this publication are those of the author(s) and do not necessarily reflect the view of the U.S. Department of Agriculture.</a:t>
            </a:r>
            <a:endParaRPr kumimoji="0" lang="en-US" altLang="en-US" sz="400" b="0" i="0" u="none" strike="noStrike" kern="1200" cap="none" spc="0" normalizeH="0" baseline="0" noProof="0" dirty="0">
              <a:ln>
                <a:noFill/>
              </a:ln>
              <a:solidFill>
                <a:srgbClr val="000000"/>
              </a:solidFill>
              <a:effectLst/>
              <a:uLnTx/>
              <a:uFillTx/>
              <a:latin typeface="Gill Sans MT" panose="020B0502020104020203"/>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pic>
        <p:nvPicPr>
          <p:cNvPr id="1026" name="Picture 2" descr="Logo, company name&#10;&#10;Description automatically generated">
            <a:extLst>
              <a:ext uri="{FF2B5EF4-FFF2-40B4-BE49-F238E27FC236}">
                <a16:creationId xmlns:a16="http://schemas.microsoft.com/office/drawing/2014/main" id="{845C4850-8169-2318-88CD-CA864AC02A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14291" y="2468562"/>
            <a:ext cx="3862294" cy="2639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6789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1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2202A-4656-EF7F-D95D-8BC87164B5F8}"/>
              </a:ext>
            </a:extLst>
          </p:cNvPr>
          <p:cNvSpPr>
            <a:spLocks noGrp="1"/>
          </p:cNvSpPr>
          <p:nvPr>
            <p:ph type="title"/>
          </p:nvPr>
        </p:nvSpPr>
        <p:spPr/>
        <p:txBody>
          <a:bodyPr/>
          <a:lstStyle/>
          <a:p>
            <a:r>
              <a:rPr lang="en-US" dirty="0"/>
              <a:t>Mechanically Recycled Fibers Research</a:t>
            </a:r>
          </a:p>
        </p:txBody>
      </p:sp>
      <p:sp>
        <p:nvSpPr>
          <p:cNvPr id="5" name="TextBox 4">
            <a:extLst>
              <a:ext uri="{FF2B5EF4-FFF2-40B4-BE49-F238E27FC236}">
                <a16:creationId xmlns:a16="http://schemas.microsoft.com/office/drawing/2014/main" id="{E742B24B-3BA7-4C68-43CF-8D77DE54C267}"/>
              </a:ext>
            </a:extLst>
          </p:cNvPr>
          <p:cNvSpPr txBox="1"/>
          <p:nvPr/>
        </p:nvSpPr>
        <p:spPr>
          <a:xfrm>
            <a:off x="343442" y="2383832"/>
            <a:ext cx="5641328" cy="4093428"/>
          </a:xfrm>
          <a:prstGeom prst="rect">
            <a:avLst/>
          </a:prstGeom>
          <a:noFill/>
        </p:spPr>
        <p:txBody>
          <a:bodyPr wrap="square">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Nassiri S, Al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Shareedah</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O, Rodin, H. and KR Englund.  2021. Mechanical and Durability Characteristics of Pervious Concrete Reinforced with Mechanically Recycled Carbon Fiber Composite Materials. Materials and Structures.  54(107):30p</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Seyed HM*, Li H,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Tavousi</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 and KR Englund.  2021.  Heterogeneous thermoset/thermoplastic recycled carbon fiber composite materials for second-generation composites.  Waste and Biomass Valorization 38. doi.org/10.1007/s12649-021-01341-0.</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Zhang K, Liu Y, Nassiri S, Li H, and KR Englund.  2021. Performance Evaluation of Porous Asphalt Mixture Enhanced with High Dosages of Cured Carbon Fiber Composite Materials.  Construction and Building Materials 274(2):122066.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Haider MM, Nassiri S, Englund KR, Li H, and Z Chen. 2021. Exploratory Study of Flexural Performance of Mechanically Recycled Glass Fiber Reinforced Polymer Shreds as Reinforcement in Cement Mortar.  J. of the Transportation Research Board. doi.org/10.1177%2F03611981211015246.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Rangelov M, Nassiri S, and KR Englund. 2020.  Life cycle assessment of pervious concrete pavements reinforced by recycled carbon fiber composite elements.  Pavement, Roadway, and Bridge Life Cycle Assessment 2020.  Proceedings of the International Symposium on Pavement. Roadway, and Bridge Life Cycle Assessment 2020. 11pp. (Peer-reviewed). Sacramento, CA, June 3-6.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000000"/>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5B7CF614-F27A-FC87-7DEB-69E68068DAB4}"/>
              </a:ext>
            </a:extLst>
          </p:cNvPr>
          <p:cNvSpPr txBox="1"/>
          <p:nvPr/>
        </p:nvSpPr>
        <p:spPr>
          <a:xfrm>
            <a:off x="6150532" y="2341026"/>
            <a:ext cx="6095276" cy="4431983"/>
          </a:xfrm>
          <a:prstGeom prst="rect">
            <a:avLst/>
          </a:prstGeom>
          <a:noFill/>
        </p:spPr>
        <p:txBody>
          <a:bodyPr wrap="square">
            <a:spAutoFit/>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Zhang K, Lim J, Nassiri S, Al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Shareedah</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 Li H, and KR Englund.  2020.  Field pilot study of porous asphalt pavement reinforced by cured carbon fiber composite materials (CCFCMs). International Journal of Pavement Engineering. DOI:10.1080/10298436.2020.1774765.</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Zhang K, Lim J, Nassiri S, Englund KR, and H Li.  2019 Reuse of Carbon Fiber Composite Materials in Porous Hot Mix Asphalt to Enhance Strength and Durability.  Construction &amp; Building Materials. 11:e00260.</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Seyed HM*, Li H, Englund KR, and A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Tavousi</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2019.  Extruded fiber-reinforced composites manufactured from recycled wind turbine blade material.  Waste and Biomass Valorization.  11:3853-3862.</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Nassiri S, Li H, Englund KR, Al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Shareedah</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O, Chen Z. 2019. Field Performance Evaluation of Pervious Concrete Pavement Reinforced with Novel Discrete Reinforcement.  Case Studies in Construction Materials 10(open access).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Rodin H G, Nassiri S, Englund KR, Li H, and OM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Fakran</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2018.  Recycled Glass Fiber Reinforced Polymer Composites Incorporated in Mortar for Improved Mechanical Performance Construction &amp; Building Materials.  Construction &amp; Building Materials 187:738-751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Seyed HM*, Li H, Englund KR, and A </a:t>
            </a:r>
            <a:r>
              <a:rPr kumimoji="0" lang="en-US" sz="12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Tavousi</a:t>
            </a: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2018.  Recycled wind turbine blades as a feedstock for second generation composites.  Waste Management.  76:708-714.</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Rodin H, Rangelov M, Nassiri S, and KR Englund. 2018.  Enhancing mechanical properties of pervious concrete using carbon fiber composite reinforcement. J of Materials in Civil Engineering. 30(3).</a:t>
            </a:r>
          </a:p>
        </p:txBody>
      </p:sp>
    </p:spTree>
    <p:extLst>
      <p:ext uri="{BB962C8B-B14F-4D97-AF65-F5344CB8AC3E}">
        <p14:creationId xmlns:p14="http://schemas.microsoft.com/office/powerpoint/2010/main" val="26698108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4035" y="1689578"/>
            <a:ext cx="7736484" cy="805270"/>
          </a:xfrm>
        </p:spPr>
        <p:txBody>
          <a:bodyPr>
            <a:normAutofit/>
          </a:bodyPr>
          <a:lstStyle/>
          <a:p>
            <a:r>
              <a:rPr lang="en-US" sz="4400" dirty="0" err="1"/>
              <a:t>Styro</a:t>
            </a:r>
            <a:r>
              <a:rPr lang="en-US" sz="4400" dirty="0"/>
              <a:t> Recycle, LLC </a:t>
            </a:r>
          </a:p>
        </p:txBody>
      </p:sp>
      <p:sp>
        <p:nvSpPr>
          <p:cNvPr id="4" name="Text Placeholder 3"/>
          <p:cNvSpPr>
            <a:spLocks noGrp="1"/>
          </p:cNvSpPr>
          <p:nvPr>
            <p:ph type="body" sz="quarter" idx="13"/>
          </p:nvPr>
        </p:nvSpPr>
        <p:spPr>
          <a:xfrm>
            <a:off x="545169" y="3111822"/>
            <a:ext cx="6872695" cy="2627554"/>
          </a:xfrm>
        </p:spPr>
        <p:txBody>
          <a:bodyPr>
            <a:normAutofit/>
          </a:bodyPr>
          <a:lstStyle/>
          <a:p>
            <a:r>
              <a:rPr lang="en-US" sz="3000" dirty="0"/>
              <a:t>Marilyn Lauderdale–Owner</a:t>
            </a:r>
          </a:p>
        </p:txBody>
      </p:sp>
      <p:pic>
        <p:nvPicPr>
          <p:cNvPr id="6" name="Picture 5" descr="Washington Recycling Development Center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8" y="4942734"/>
            <a:ext cx="2200116" cy="2219996"/>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kern="1200">
                <a:latin typeface="Franklin Gothic Book" panose="020B0503020102020204"/>
              </a:rPr>
              <a:pPr/>
              <a:t>69</a:t>
            </a:fld>
            <a:endParaRPr lang="en-US" kern="1200" dirty="0">
              <a:latin typeface="Franklin Gothic Book" panose="020B0503020102020204"/>
            </a:endParaRPr>
          </a:p>
        </p:txBody>
      </p:sp>
      <p:pic>
        <p:nvPicPr>
          <p:cNvPr id="7" name="Picture 6" descr="Polystyrene packaging material pile. ">
            <a:extLst>
              <a:ext uri="{FF2B5EF4-FFF2-40B4-BE49-F238E27FC236}">
                <a16:creationId xmlns:a16="http://schemas.microsoft.com/office/drawing/2014/main" id="{BF0CA98D-4B1F-DBE1-9ABF-1686AA285D2B}"/>
              </a:ext>
            </a:extLst>
          </p:cNvPr>
          <p:cNvPicPr>
            <a:picLocks noChangeAspect="1"/>
          </p:cNvPicPr>
          <p:nvPr/>
        </p:nvPicPr>
        <p:blipFill>
          <a:blip r:embed="rId4">
            <a:extLst>
              <a:ext uri="{28A0092B-C50C-407E-A947-70E740481C1C}">
                <a14:useLocalDpi xmlns:a14="http://schemas.microsoft.com/office/drawing/2010/main" val="0"/>
              </a:ext>
            </a:extLst>
          </a:blip>
          <a:srcRect l="15562" r="15562"/>
          <a:stretch/>
        </p:blipFill>
        <p:spPr>
          <a:xfrm>
            <a:off x="7549116" y="0"/>
            <a:ext cx="5594615" cy="6862198"/>
          </a:xfrm>
          <a:prstGeom prst="rect">
            <a:avLst/>
          </a:prstGeom>
        </p:spPr>
      </p:pic>
      <p:cxnSp>
        <p:nvCxnSpPr>
          <p:cNvPr id="8" name="Straight Connector 7">
            <a:extLst>
              <a:ext uri="{FF2B5EF4-FFF2-40B4-BE49-F238E27FC236}">
                <a16:creationId xmlns:a16="http://schemas.microsoft.com/office/drawing/2014/main" id="{F01F6D71-C595-D04D-0A91-90C712F2DCB6}"/>
              </a:ext>
              <a:ext uri="{C183D7F6-B498-43B3-948B-1728B52AA6E4}">
                <adec:decorative xmlns:adec="http://schemas.microsoft.com/office/drawing/2017/decorative" val="1"/>
              </a:ext>
            </a:extLst>
          </p:cNvPr>
          <p:cNvCxnSpPr>
            <a:cxnSpLocks/>
          </p:cNvCxnSpPr>
          <p:nvPr/>
        </p:nvCxnSpPr>
        <p:spPr>
          <a:xfrm>
            <a:off x="424406" y="2850402"/>
            <a:ext cx="6309360" cy="0"/>
          </a:xfrm>
          <a:prstGeom prst="line">
            <a:avLst/>
          </a:prstGeom>
          <a:ln>
            <a:solidFill>
              <a:schemeClr val="bg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807744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Board roundtable: </a:t>
            </a:r>
          </a:p>
        </p:txBody>
      </p:sp>
      <p:graphicFrame>
        <p:nvGraphicFramePr>
          <p:cNvPr id="19" name="Diagram 18" descr="List of board members"/>
          <p:cNvGraphicFramePr/>
          <p:nvPr>
            <p:extLst>
              <p:ext uri="{D42A27DB-BD31-4B8C-83A1-F6EECF244321}">
                <p14:modId xmlns:p14="http://schemas.microsoft.com/office/powerpoint/2010/main" val="4024079940"/>
              </p:ext>
            </p:extLst>
          </p:nvPr>
        </p:nvGraphicFramePr>
        <p:xfrm>
          <a:off x="795744" y="1702986"/>
          <a:ext cx="3366307" cy="5108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17" descr="List of board members">
            <a:extLs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02114843"/>
              </p:ext>
            </p:extLst>
          </p:nvPr>
        </p:nvGraphicFramePr>
        <p:xfrm>
          <a:off x="6431661" y="1702986"/>
          <a:ext cx="3344223" cy="51083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 name="Picture 5" descr="Republic Services logo"/>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243460" y="1758530"/>
            <a:ext cx="613405" cy="632295"/>
          </a:xfrm>
          <a:prstGeom prst="rect">
            <a:avLst/>
          </a:prstGeom>
          <a:ln>
            <a:solidFill>
              <a:schemeClr val="accent1"/>
            </a:solidFill>
          </a:ln>
          <a:effectLst>
            <a:outerShdw blurRad="292100" dist="139700" dir="2700000" algn="tl" rotWithShape="0">
              <a:srgbClr val="333333">
                <a:alpha val="65000"/>
              </a:srgbClr>
            </a:outerShdw>
          </a:effectLst>
        </p:spPr>
      </p:pic>
      <p:pic>
        <p:nvPicPr>
          <p:cNvPr id="23" name="Picture 22" descr="Pacific Northwest National Laboratory logo"/>
          <p:cNvPicPr>
            <a:picLocks noChangeAspect="1"/>
          </p:cNvPicPr>
          <p:nvPr/>
        </p:nvPicPr>
        <p:blipFill>
          <a:blip r:embed="rId14"/>
          <a:stretch>
            <a:fillRect/>
          </a:stretch>
        </p:blipFill>
        <p:spPr>
          <a:xfrm>
            <a:off x="3243460" y="2705916"/>
            <a:ext cx="1081673" cy="548640"/>
          </a:xfrm>
          <a:prstGeom prst="rect">
            <a:avLst/>
          </a:prstGeom>
          <a:ln>
            <a:solidFill>
              <a:schemeClr val="accent1"/>
            </a:solidFill>
          </a:ln>
          <a:effectLst>
            <a:outerShdw blurRad="292100" dist="139700" dir="2700000" algn="tl" rotWithShape="0">
              <a:srgbClr val="333333">
                <a:alpha val="65000"/>
              </a:srgbClr>
            </a:outerShdw>
          </a:effectLst>
        </p:spPr>
      </p:pic>
      <p:pic>
        <p:nvPicPr>
          <p:cNvPr id="24" name="Picture 23" descr="Washington State University logo"/>
          <p:cNvPicPr>
            <a:picLocks noChangeAspect="1"/>
          </p:cNvPicPr>
          <p:nvPr/>
        </p:nvPicPr>
        <p:blipFill>
          <a:blip r:embed="rId15"/>
          <a:stretch>
            <a:fillRect/>
          </a:stretch>
        </p:blipFill>
        <p:spPr>
          <a:xfrm>
            <a:off x="3243460" y="3595142"/>
            <a:ext cx="886264" cy="548640"/>
          </a:xfrm>
          <a:prstGeom prst="rect">
            <a:avLst/>
          </a:prstGeom>
          <a:ln>
            <a:solidFill>
              <a:schemeClr val="accent1"/>
            </a:solidFill>
          </a:ln>
          <a:effectLst>
            <a:outerShdw blurRad="292100" dist="139700" dir="2700000" algn="tl" rotWithShape="0">
              <a:srgbClr val="333333">
                <a:alpha val="65000"/>
              </a:srgbClr>
            </a:outerShdw>
          </a:effectLst>
        </p:spPr>
      </p:pic>
      <p:pic>
        <p:nvPicPr>
          <p:cNvPr id="27" name="Picture 26" descr="Ameripen logo"/>
          <p:cNvPicPr>
            <a:picLocks noChangeAspect="1"/>
          </p:cNvPicPr>
          <p:nvPr/>
        </p:nvPicPr>
        <p:blipFill>
          <a:blip r:embed="rId16"/>
          <a:stretch>
            <a:fillRect/>
          </a:stretch>
        </p:blipFill>
        <p:spPr>
          <a:xfrm>
            <a:off x="3243460" y="4472084"/>
            <a:ext cx="2137711" cy="406550"/>
          </a:xfrm>
          <a:prstGeom prst="rect">
            <a:avLst/>
          </a:prstGeom>
          <a:ln>
            <a:solidFill>
              <a:schemeClr val="accent1"/>
            </a:solidFill>
          </a:ln>
          <a:effectLst>
            <a:outerShdw blurRad="292100" dist="139700" dir="2700000" algn="tl" rotWithShape="0">
              <a:srgbClr val="333333">
                <a:alpha val="65000"/>
              </a:srgbClr>
            </a:outerShdw>
          </a:effectLst>
        </p:spPr>
      </p:pic>
      <p:pic>
        <p:nvPicPr>
          <p:cNvPr id="5" name="Picture 4" descr="Circular Matters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248483" y="5206936"/>
            <a:ext cx="686371" cy="638623"/>
          </a:xfrm>
          <a:prstGeom prst="rect">
            <a:avLst/>
          </a:prstGeom>
          <a:ln>
            <a:solidFill>
              <a:schemeClr val="accent1"/>
            </a:solidFill>
          </a:ln>
          <a:effectLst>
            <a:outerShdw blurRad="292100" dist="139700" dir="2700000" algn="tl" rotWithShape="0">
              <a:srgbClr val="333333">
                <a:alpha val="65000"/>
              </a:srgbClr>
            </a:outerShdw>
          </a:effectLst>
        </p:spPr>
      </p:pic>
      <p:pic>
        <p:nvPicPr>
          <p:cNvPr id="8" name="Picture 7" descr="Spokane logo"/>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38180" y="6059640"/>
            <a:ext cx="618685" cy="661147"/>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25" name="Picture 24" descr="The Evergreen State College logo"/>
          <p:cNvPicPr>
            <a:picLocks noChangeAspect="1"/>
          </p:cNvPicPr>
          <p:nvPr/>
        </p:nvPicPr>
        <p:blipFill>
          <a:blip r:embed="rId19"/>
          <a:stretch>
            <a:fillRect/>
          </a:stretch>
        </p:blipFill>
        <p:spPr>
          <a:xfrm>
            <a:off x="8821203" y="1800358"/>
            <a:ext cx="1178287" cy="548640"/>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9" name="Picture 8" descr="Kitsap County logo"/>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821203" y="2494496"/>
            <a:ext cx="618685" cy="618685"/>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30" name="Picture 29" descr="Waste Management logo"/>
          <p:cNvPicPr>
            <a:picLocks noChangeAspect="1"/>
          </p:cNvPicPr>
          <p:nvPr/>
        </p:nvPicPr>
        <p:blipFill>
          <a:blip r:embed="rId21"/>
          <a:stretch>
            <a:fillRect/>
          </a:stretch>
        </p:blipFill>
        <p:spPr>
          <a:xfrm>
            <a:off x="8821203" y="3250927"/>
            <a:ext cx="1569982" cy="548640"/>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32" name="Picture 31" descr="American Chemistry Council logo"/>
          <p:cNvPicPr>
            <a:picLocks noChangeAspect="1"/>
          </p:cNvPicPr>
          <p:nvPr/>
        </p:nvPicPr>
        <p:blipFill>
          <a:blip r:embed="rId22"/>
          <a:stretch>
            <a:fillRect/>
          </a:stretch>
        </p:blipFill>
        <p:spPr>
          <a:xfrm>
            <a:off x="8827306" y="3977663"/>
            <a:ext cx="991726" cy="548640"/>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33" name="Picture 32" descr="NORPAC logo"/>
          <p:cNvPicPr>
            <a:picLocks noChangeAspect="1"/>
          </p:cNvPicPr>
          <p:nvPr/>
        </p:nvPicPr>
        <p:blipFill>
          <a:blip r:embed="rId23"/>
          <a:stretch>
            <a:fillRect/>
          </a:stretch>
        </p:blipFill>
        <p:spPr>
          <a:xfrm>
            <a:off x="8824500" y="4766582"/>
            <a:ext cx="1938729" cy="474605"/>
          </a:xfrm>
          <a:prstGeom prst="rect">
            <a:avLst/>
          </a:prstGeom>
          <a:noFill/>
          <a:ln>
            <a:solidFill>
              <a:schemeClr val="accent1"/>
            </a:solidFill>
          </a:ln>
          <a:effectLst>
            <a:outerShdw blurRad="292100" dist="139700" dir="2700000" algn="tl" rotWithShape="0">
              <a:srgbClr val="333333">
                <a:alpha val="65000"/>
              </a:srgbClr>
            </a:outerShdw>
          </a:effectLst>
        </p:spPr>
      </p:pic>
      <p:pic>
        <p:nvPicPr>
          <p:cNvPr id="11" name="Picture 10" descr="Logo for GreenBiz">
            <a:extLst>
              <a:ext uri="{FF2B5EF4-FFF2-40B4-BE49-F238E27FC236}">
                <a16:creationId xmlns:a16="http://schemas.microsoft.com/office/drawing/2014/main" id="{EA66FC5F-A77F-B38D-B60C-828A4DA18514}"/>
              </a:ext>
            </a:extLst>
          </p:cNvPr>
          <p:cNvPicPr>
            <a:picLocks noChangeAspect="1"/>
          </p:cNvPicPr>
          <p:nvPr/>
        </p:nvPicPr>
        <p:blipFill>
          <a:blip r:embed="rId24"/>
          <a:stretch>
            <a:fillRect/>
          </a:stretch>
        </p:blipFill>
        <p:spPr>
          <a:xfrm>
            <a:off x="8824500" y="5445411"/>
            <a:ext cx="2027757" cy="519982"/>
          </a:xfrm>
          <a:prstGeom prst="rect">
            <a:avLst/>
          </a:prstGeom>
          <a:ln>
            <a:noFill/>
          </a:ln>
          <a:effectLst>
            <a:outerShdw blurRad="292100" dist="139700" dir="2700000" algn="tl" rotWithShape="0">
              <a:srgbClr val="333333">
                <a:alpha val="65000"/>
              </a:srgbClr>
            </a:outerShdw>
          </a:effectLst>
        </p:spPr>
      </p:pic>
      <p:pic>
        <p:nvPicPr>
          <p:cNvPr id="26" name="Picture 25" descr="Zero Waste Washington logo"/>
          <p:cNvPicPr>
            <a:picLocks noChangeAspect="1"/>
          </p:cNvPicPr>
          <p:nvPr/>
        </p:nvPicPr>
        <p:blipFill>
          <a:blip r:embed="rId25"/>
          <a:stretch>
            <a:fillRect/>
          </a:stretch>
        </p:blipFill>
        <p:spPr>
          <a:xfrm>
            <a:off x="8821203" y="6172147"/>
            <a:ext cx="803010" cy="548640"/>
          </a:xfrm>
          <a:prstGeom prst="rect">
            <a:avLst/>
          </a:prstGeom>
          <a:noFill/>
          <a:ln>
            <a:solidFill>
              <a:schemeClr val="accent1"/>
            </a:solid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F275850-B71D-490D-965C-ED6AE5531855}" type="slidenum">
              <a:rPr lang="en-US">
                <a:solidFill>
                  <a:srgbClr val="333333">
                    <a:lumMod val="60000"/>
                    <a:lumOff val="40000"/>
                  </a:srgbClr>
                </a:solidFill>
                <a:latin typeface="Franklin Gothic Book" panose="020B0503020102020204"/>
                <a:sym typeface="Helvetica Neue"/>
              </a:rPr>
              <a:pPr/>
              <a:t>7</a:t>
            </a:fld>
            <a:endParaRPr lang="en-US">
              <a:solidFill>
                <a:srgbClr val="333333">
                  <a:lumMod val="60000"/>
                  <a:lumOff val="40000"/>
                </a:srgbClr>
              </a:solidFill>
              <a:latin typeface="Franklin Gothic Book" panose="020B0503020102020204"/>
              <a:sym typeface="Helvetica Neue"/>
            </a:endParaRPr>
          </a:p>
        </p:txBody>
      </p:sp>
    </p:spTree>
    <p:extLst>
      <p:ext uri="{BB962C8B-B14F-4D97-AF65-F5344CB8AC3E}">
        <p14:creationId xmlns:p14="http://schemas.microsoft.com/office/powerpoint/2010/main" val="28342087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54815-8A2B-E91C-9542-7B5CD1D83B49}"/>
              </a:ext>
            </a:extLst>
          </p:cNvPr>
          <p:cNvSpPr>
            <a:spLocks noGrp="1"/>
          </p:cNvSpPr>
          <p:nvPr>
            <p:ph type="title"/>
          </p:nvPr>
        </p:nvSpPr>
        <p:spPr>
          <a:xfrm>
            <a:off x="0" y="240081"/>
            <a:ext cx="10903519" cy="598119"/>
          </a:xfrm>
        </p:spPr>
        <p:txBody>
          <a:bodyPr anchor="t">
            <a:normAutofit fontScale="90000"/>
          </a:bodyPr>
          <a:lstStyle/>
          <a:p>
            <a:r>
              <a:rPr lang="en-US" dirty="0" err="1"/>
              <a:t>Styro</a:t>
            </a:r>
            <a:r>
              <a:rPr lang="en-US" dirty="0"/>
              <a:t> Recycle LLC </a:t>
            </a:r>
          </a:p>
        </p:txBody>
      </p:sp>
      <p:sp>
        <p:nvSpPr>
          <p:cNvPr id="4" name="TextBox 3">
            <a:extLst>
              <a:ext uri="{FF2B5EF4-FFF2-40B4-BE49-F238E27FC236}">
                <a16:creationId xmlns:a16="http://schemas.microsoft.com/office/drawing/2014/main" id="{6452B6EE-4D33-4EA5-982B-7EE2C3345DAD}"/>
              </a:ext>
            </a:extLst>
          </p:cNvPr>
          <p:cNvSpPr txBox="1"/>
          <p:nvPr/>
        </p:nvSpPr>
        <p:spPr>
          <a:xfrm>
            <a:off x="7899595" y="5898011"/>
            <a:ext cx="44958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hlinkClick r:id="rId3"/>
              </a:rPr>
              <a:t>Recycling Center in Kent - Styro Recycle</a:t>
            </a:r>
            <a:endParaRPr kumimoji="0" lang="en-US" sz="1600" b="0" i="0" u="none" strike="noStrike" kern="1200" cap="none" spc="0" normalizeH="0" baseline="0" noProof="0" dirty="0">
              <a:ln>
                <a:noFill/>
              </a:ln>
              <a:solidFill>
                <a:prstClr val="white"/>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FA03589B-B288-4828-9B2B-A2E4B47A23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6" name="Picture 5">
            <a:extLst>
              <a:ext uri="{FF2B5EF4-FFF2-40B4-BE49-F238E27FC236}">
                <a16:creationId xmlns:a16="http://schemas.microsoft.com/office/drawing/2014/main" id="{1102F647-5211-F950-4E48-9CDDC93B3119}"/>
              </a:ext>
            </a:extLst>
          </p:cNvPr>
          <p:cNvPicPr>
            <a:picLocks noChangeAspect="1"/>
          </p:cNvPicPr>
          <p:nvPr/>
        </p:nvPicPr>
        <p:blipFill>
          <a:blip r:embed="rId4"/>
          <a:stretch>
            <a:fillRect/>
          </a:stretch>
        </p:blipFill>
        <p:spPr>
          <a:xfrm>
            <a:off x="0" y="838200"/>
            <a:ext cx="7482807" cy="6019800"/>
          </a:xfrm>
          <a:prstGeom prst="rect">
            <a:avLst/>
          </a:prstGeom>
        </p:spPr>
      </p:pic>
    </p:spTree>
    <p:extLst>
      <p:ext uri="{BB962C8B-B14F-4D97-AF65-F5344CB8AC3E}">
        <p14:creationId xmlns:p14="http://schemas.microsoft.com/office/powerpoint/2010/main" val="17802311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A03589B-B288-4828-9B2B-A2E4B47A23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275850-B71D-490D-965C-ED6AE5531855}" type="slidenum">
              <a:rPr kumimoji="0" lang="en-US" sz="1200" b="0" i="0" u="none" strike="noStrike" kern="1200" cap="none" spc="0" normalizeH="0" baseline="0" noProof="0" smtClean="0">
                <a:ln>
                  <a:noFill/>
                </a:ln>
                <a:solidFill>
                  <a:srgbClr val="333333">
                    <a:lumMod val="60000"/>
                    <a:lumOff val="40000"/>
                  </a:srgbClr>
                </a:solidFill>
                <a:effectLst/>
                <a:uLnTx/>
                <a:uFillTx/>
                <a:latin typeface="Franklin Gothic Book" panose="020B05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srgbClr val="333333">
                  <a:lumMod val="60000"/>
                  <a:lumOff val="40000"/>
                </a:srgbClr>
              </a:solidFill>
              <a:effectLst/>
              <a:uLnTx/>
              <a:uFillTx/>
              <a:latin typeface="Franklin Gothic Book" panose="020B0503020102020204"/>
              <a:ea typeface="+mn-ea"/>
              <a:cs typeface="+mn-cs"/>
            </a:endParaRPr>
          </a:p>
        </p:txBody>
      </p:sp>
      <p:pic>
        <p:nvPicPr>
          <p:cNvPr id="19" name="Picture 18">
            <a:extLst>
              <a:ext uri="{FF2B5EF4-FFF2-40B4-BE49-F238E27FC236}">
                <a16:creationId xmlns:a16="http://schemas.microsoft.com/office/drawing/2014/main" id="{C2850D3D-5237-807F-A5DC-46A7F5D4ED47}"/>
              </a:ext>
            </a:extLst>
          </p:cNvPr>
          <p:cNvPicPr>
            <a:picLocks noChangeAspect="1"/>
          </p:cNvPicPr>
          <p:nvPr/>
        </p:nvPicPr>
        <p:blipFill>
          <a:blip r:embed="rId3"/>
          <a:stretch>
            <a:fillRect/>
          </a:stretch>
        </p:blipFill>
        <p:spPr>
          <a:xfrm>
            <a:off x="5229225" y="818971"/>
            <a:ext cx="1975625" cy="6042020"/>
          </a:xfrm>
          <a:prstGeom prst="rect">
            <a:avLst/>
          </a:prstGeom>
        </p:spPr>
      </p:pic>
      <p:grpSp>
        <p:nvGrpSpPr>
          <p:cNvPr id="29" name="Group 28">
            <a:extLst>
              <a:ext uri="{FF2B5EF4-FFF2-40B4-BE49-F238E27FC236}">
                <a16:creationId xmlns:a16="http://schemas.microsoft.com/office/drawing/2014/main" id="{D3F6693E-4CB1-9649-1F7F-993236907BF2}"/>
              </a:ext>
            </a:extLst>
          </p:cNvPr>
          <p:cNvGrpSpPr/>
          <p:nvPr/>
        </p:nvGrpSpPr>
        <p:grpSpPr>
          <a:xfrm>
            <a:off x="7161306" y="1711306"/>
            <a:ext cx="4972050" cy="3989655"/>
            <a:chOff x="7219950" y="1043716"/>
            <a:chExt cx="4972050" cy="3989655"/>
          </a:xfrm>
        </p:grpSpPr>
        <p:pic>
          <p:nvPicPr>
            <p:cNvPr id="21" name="Picture 20">
              <a:extLst>
                <a:ext uri="{FF2B5EF4-FFF2-40B4-BE49-F238E27FC236}">
                  <a16:creationId xmlns:a16="http://schemas.microsoft.com/office/drawing/2014/main" id="{4386265E-EBAD-F7FD-E56E-5AEE7BF5463A}"/>
                </a:ext>
              </a:extLst>
            </p:cNvPr>
            <p:cNvPicPr>
              <a:picLocks noChangeAspect="1"/>
            </p:cNvPicPr>
            <p:nvPr/>
          </p:nvPicPr>
          <p:blipFill>
            <a:blip r:embed="rId4"/>
            <a:stretch>
              <a:fillRect/>
            </a:stretch>
          </p:blipFill>
          <p:spPr>
            <a:xfrm>
              <a:off x="7219950" y="1043716"/>
              <a:ext cx="4972050" cy="619125"/>
            </a:xfrm>
            <a:prstGeom prst="rect">
              <a:avLst/>
            </a:prstGeom>
          </p:spPr>
        </p:pic>
        <p:pic>
          <p:nvPicPr>
            <p:cNvPr id="23" name="Picture 22">
              <a:extLst>
                <a:ext uri="{FF2B5EF4-FFF2-40B4-BE49-F238E27FC236}">
                  <a16:creationId xmlns:a16="http://schemas.microsoft.com/office/drawing/2014/main" id="{6F8008C0-C9DA-5456-5F81-B821E4FFA4A9}"/>
                </a:ext>
              </a:extLst>
            </p:cNvPr>
            <p:cNvPicPr>
              <a:picLocks noChangeAspect="1"/>
            </p:cNvPicPr>
            <p:nvPr/>
          </p:nvPicPr>
          <p:blipFill>
            <a:blip r:embed="rId5"/>
            <a:stretch>
              <a:fillRect/>
            </a:stretch>
          </p:blipFill>
          <p:spPr>
            <a:xfrm>
              <a:off x="7398940" y="1824628"/>
              <a:ext cx="4793060" cy="3208743"/>
            </a:xfrm>
            <a:prstGeom prst="rect">
              <a:avLst/>
            </a:prstGeom>
          </p:spPr>
        </p:pic>
        <p:sp>
          <p:nvSpPr>
            <p:cNvPr id="26" name="Rectangle 25">
              <a:extLst>
                <a:ext uri="{FF2B5EF4-FFF2-40B4-BE49-F238E27FC236}">
                  <a16:creationId xmlns:a16="http://schemas.microsoft.com/office/drawing/2014/main" id="{4B5E35EA-EB77-F36E-FF34-1A5278910E1D}"/>
                </a:ext>
              </a:extLst>
            </p:cNvPr>
            <p:cNvSpPr/>
            <p:nvPr/>
          </p:nvSpPr>
          <p:spPr>
            <a:xfrm>
              <a:off x="7219950" y="1043716"/>
              <a:ext cx="4972050" cy="398965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4AAF8210-66FC-89DE-A6CC-A66117BA302A}"/>
              </a:ext>
            </a:extLst>
          </p:cNvPr>
          <p:cNvPicPr>
            <a:picLocks noChangeAspect="1"/>
          </p:cNvPicPr>
          <p:nvPr/>
        </p:nvPicPr>
        <p:blipFill>
          <a:blip r:embed="rId6"/>
          <a:stretch>
            <a:fillRect/>
          </a:stretch>
        </p:blipFill>
        <p:spPr>
          <a:xfrm>
            <a:off x="0" y="914400"/>
            <a:ext cx="5387388" cy="5236057"/>
          </a:xfrm>
          <a:prstGeom prst="rect">
            <a:avLst/>
          </a:prstGeom>
        </p:spPr>
      </p:pic>
      <p:pic>
        <p:nvPicPr>
          <p:cNvPr id="33" name="Picture 32">
            <a:extLst>
              <a:ext uri="{FF2B5EF4-FFF2-40B4-BE49-F238E27FC236}">
                <a16:creationId xmlns:a16="http://schemas.microsoft.com/office/drawing/2014/main" id="{5812519C-1F53-6806-48B7-92B792E86130}"/>
              </a:ext>
            </a:extLst>
          </p:cNvPr>
          <p:cNvPicPr>
            <a:picLocks noChangeAspect="1"/>
          </p:cNvPicPr>
          <p:nvPr/>
        </p:nvPicPr>
        <p:blipFill>
          <a:blip r:embed="rId7"/>
          <a:stretch>
            <a:fillRect/>
          </a:stretch>
        </p:blipFill>
        <p:spPr>
          <a:xfrm>
            <a:off x="0" y="285840"/>
            <a:ext cx="7119257" cy="676275"/>
          </a:xfrm>
          <a:prstGeom prst="rect">
            <a:avLst/>
          </a:prstGeom>
        </p:spPr>
      </p:pic>
      <p:sp>
        <p:nvSpPr>
          <p:cNvPr id="25" name="Rectangle 24">
            <a:extLst>
              <a:ext uri="{FF2B5EF4-FFF2-40B4-BE49-F238E27FC236}">
                <a16:creationId xmlns:a16="http://schemas.microsoft.com/office/drawing/2014/main" id="{DCF2A31C-1749-193F-1FD6-AA46A7FFB5FB}"/>
              </a:ext>
            </a:extLst>
          </p:cNvPr>
          <p:cNvSpPr/>
          <p:nvPr/>
        </p:nvSpPr>
        <p:spPr>
          <a:xfrm>
            <a:off x="0" y="285839"/>
            <a:ext cx="7119257" cy="655337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23008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een River Gorge in Kent Washington">
            <a:extLst>
              <a:ext uri="{FF2B5EF4-FFF2-40B4-BE49-F238E27FC236}">
                <a16:creationId xmlns:a16="http://schemas.microsoft.com/office/drawing/2014/main" id="{9091FAEB-C3DE-561E-C9BD-E479F463BCDC}"/>
              </a:ext>
            </a:extLst>
          </p:cNvPr>
          <p:cNvPicPr>
            <a:picLocks noChangeAspect="1"/>
          </p:cNvPicPr>
          <p:nvPr/>
        </p:nvPicPr>
        <p:blipFill>
          <a:blip r:embed="rId2"/>
          <a:stretch>
            <a:fillRect/>
          </a:stretch>
        </p:blipFill>
        <p:spPr>
          <a:xfrm>
            <a:off x="0" y="0"/>
            <a:ext cx="3054096" cy="6858000"/>
          </a:xfrm>
          <a:prstGeom prst="rect">
            <a:avLst/>
          </a:prstGeom>
        </p:spPr>
      </p:pic>
      <p:sp>
        <p:nvSpPr>
          <p:cNvPr id="14" name="Title 1">
            <a:extLst>
              <a:ext uri="{FF2B5EF4-FFF2-40B4-BE49-F238E27FC236}">
                <a16:creationId xmlns:a16="http://schemas.microsoft.com/office/drawing/2014/main" id="{8BC49119-8619-2875-951F-B5C24C7622C7}"/>
              </a:ext>
            </a:extLst>
          </p:cNvPr>
          <p:cNvSpPr txBox="1">
            <a:spLocks noGrp="1"/>
          </p:cNvSpPr>
          <p:nvPr>
            <p:ph type="title" idx="4294967295"/>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chemeClr val="tx2"/>
                </a:solidFill>
                <a:effectLst/>
                <a:uLnTx/>
                <a:uFillTx/>
                <a:latin typeface="+mj-lt"/>
                <a:ea typeface="+mj-ea"/>
                <a:cs typeface="+mj-cs"/>
              </a:rPr>
              <a:t>AGENDA</a:t>
            </a:r>
            <a:endParaRPr kumimoji="0" lang="en-US" sz="3200" b="0" i="0" u="none" strike="noStrike" kern="1200" cap="none" spc="0" normalizeH="0" baseline="0" noProof="0" dirty="0">
              <a:ln>
                <a:noFill/>
              </a:ln>
              <a:solidFill>
                <a:schemeClr val="tx2"/>
              </a:solidFill>
              <a:effectLst/>
              <a:uLnTx/>
              <a:uFillTx/>
              <a:latin typeface="Franklin Gothic Medium" panose="020B0603020102020204" pitchFamily="34" charset="0"/>
              <a:ea typeface="+mj-ea"/>
              <a:cs typeface="+mj-cs"/>
            </a:endParaRPr>
          </a:p>
        </p:txBody>
      </p:sp>
      <p:sp>
        <p:nvSpPr>
          <p:cNvPr id="10" name="TextBox 9"/>
          <p:cNvSpPr txBox="1"/>
          <p:nvPr/>
        </p:nvSpPr>
        <p:spPr>
          <a:xfrm>
            <a:off x="3476701" y="1423452"/>
            <a:ext cx="7593081" cy="461665"/>
          </a:xfrm>
          <a:prstGeom prst="rect">
            <a:avLst/>
          </a:prstGeom>
          <a:noFill/>
        </p:spPr>
        <p:txBody>
          <a:bodyPr wrap="square" rtlCol="0" anchor="ctr">
            <a:spAutoFit/>
          </a:bodyPr>
          <a:lstStyle/>
          <a:p>
            <a:r>
              <a:rPr lang="en-US" sz="2400" dirty="0"/>
              <a:t>9:00 am	Welcome &amp; review meeting goals</a:t>
            </a:r>
          </a:p>
        </p:txBody>
      </p:sp>
      <p:sp>
        <p:nvSpPr>
          <p:cNvPr id="11" name="TextBox 10"/>
          <p:cNvSpPr txBox="1"/>
          <p:nvPr/>
        </p:nvSpPr>
        <p:spPr>
          <a:xfrm>
            <a:off x="3476700" y="2128811"/>
            <a:ext cx="7153200" cy="461665"/>
          </a:xfrm>
          <a:prstGeom prst="rect">
            <a:avLst/>
          </a:prstGeom>
          <a:solidFill>
            <a:schemeClr val="bg1"/>
          </a:solidFill>
        </p:spPr>
        <p:txBody>
          <a:bodyPr wrap="square" rtlCol="0" anchor="ctr">
            <a:spAutoFit/>
          </a:bodyPr>
          <a:lstStyle/>
          <a:p>
            <a:r>
              <a:rPr lang="en-US" sz="2400" dirty="0"/>
              <a:t>9:10 am	Board and Agency Updates</a:t>
            </a:r>
          </a:p>
        </p:txBody>
      </p:sp>
      <p:sp>
        <p:nvSpPr>
          <p:cNvPr id="13" name="TextBox 12">
            <a:extLst>
              <a:ext uri="{FF2B5EF4-FFF2-40B4-BE49-F238E27FC236}">
                <a16:creationId xmlns:a16="http://schemas.microsoft.com/office/drawing/2014/main" id="{A0BDB450-749A-E539-1600-A5F87F9D7C81}"/>
              </a:ext>
            </a:extLst>
          </p:cNvPr>
          <p:cNvSpPr txBox="1"/>
          <p:nvPr/>
        </p:nvSpPr>
        <p:spPr>
          <a:xfrm>
            <a:off x="3471473" y="2892926"/>
            <a:ext cx="7593081" cy="461665"/>
          </a:xfrm>
          <a:prstGeom prst="rect">
            <a:avLst/>
          </a:prstGeom>
          <a:noFill/>
        </p:spPr>
        <p:txBody>
          <a:bodyPr wrap="square" rtlCol="0" anchor="ctr">
            <a:spAutoFit/>
          </a:bodyPr>
          <a:lstStyle/>
          <a:p>
            <a:r>
              <a:rPr lang="en-US" sz="2400" dirty="0"/>
              <a:t>10:00 am 	 Dan Weston-Recycle Right Campaign</a:t>
            </a:r>
          </a:p>
        </p:txBody>
      </p:sp>
      <p:sp>
        <p:nvSpPr>
          <p:cNvPr id="7" name="TextBox 6">
            <a:extLst>
              <a:ext uri="{FF2B5EF4-FFF2-40B4-BE49-F238E27FC236}">
                <a16:creationId xmlns:a16="http://schemas.microsoft.com/office/drawing/2014/main" id="{F7B4CC46-9BEC-86D6-A030-B87422173688}"/>
              </a:ext>
            </a:extLst>
          </p:cNvPr>
          <p:cNvSpPr txBox="1"/>
          <p:nvPr/>
        </p:nvSpPr>
        <p:spPr>
          <a:xfrm>
            <a:off x="3471473" y="3650915"/>
            <a:ext cx="6226099" cy="461665"/>
          </a:xfrm>
          <a:prstGeom prst="rect">
            <a:avLst/>
          </a:prstGeom>
          <a:noFill/>
        </p:spPr>
        <p:txBody>
          <a:bodyPr wrap="square" rtlCol="0" anchor="ctr">
            <a:spAutoFit/>
          </a:bodyPr>
          <a:lstStyle/>
          <a:p>
            <a:r>
              <a:rPr lang="en-US" sz="2400" dirty="0"/>
              <a:t>10:15 am 	Break</a:t>
            </a:r>
          </a:p>
        </p:txBody>
      </p:sp>
      <p:sp>
        <p:nvSpPr>
          <p:cNvPr id="8" name="TextBox 7">
            <a:extLst>
              <a:ext uri="{FF2B5EF4-FFF2-40B4-BE49-F238E27FC236}">
                <a16:creationId xmlns:a16="http://schemas.microsoft.com/office/drawing/2014/main" id="{A9F30735-277B-808A-A456-13A2F10358CC}"/>
              </a:ext>
            </a:extLst>
          </p:cNvPr>
          <p:cNvSpPr txBox="1"/>
          <p:nvPr/>
        </p:nvSpPr>
        <p:spPr>
          <a:xfrm>
            <a:off x="3462019" y="4361010"/>
            <a:ext cx="7112000" cy="461665"/>
          </a:xfrm>
          <a:prstGeom prst="rect">
            <a:avLst/>
          </a:prstGeom>
          <a:noFill/>
        </p:spPr>
        <p:txBody>
          <a:bodyPr wrap="square" rtlCol="0" anchor="t">
            <a:spAutoFit/>
          </a:bodyPr>
          <a:lstStyle/>
          <a:p>
            <a:r>
              <a:rPr lang="en-US" sz="2400" dirty="0"/>
              <a:t>10:30 am 	Presentations</a:t>
            </a:r>
          </a:p>
        </p:txBody>
      </p:sp>
      <p:sp>
        <p:nvSpPr>
          <p:cNvPr id="9" name="TextBox 8">
            <a:extLst>
              <a:ext uri="{FF2B5EF4-FFF2-40B4-BE49-F238E27FC236}">
                <a16:creationId xmlns:a16="http://schemas.microsoft.com/office/drawing/2014/main" id="{7046A78B-0548-5646-4363-A267666D431E}"/>
              </a:ext>
            </a:extLst>
          </p:cNvPr>
          <p:cNvSpPr txBox="1"/>
          <p:nvPr/>
        </p:nvSpPr>
        <p:spPr>
          <a:xfrm>
            <a:off x="3471473" y="5071105"/>
            <a:ext cx="6226099" cy="461665"/>
          </a:xfrm>
          <a:prstGeom prst="rect">
            <a:avLst/>
          </a:prstGeom>
          <a:solidFill>
            <a:schemeClr val="bg1">
              <a:lumMod val="85000"/>
            </a:schemeClr>
          </a:solidFill>
        </p:spPr>
        <p:txBody>
          <a:bodyPr wrap="square" rtlCol="0" anchor="ctr">
            <a:spAutoFit/>
          </a:bodyPr>
          <a:lstStyle/>
          <a:p>
            <a:r>
              <a:rPr lang="en-US" sz="2400" dirty="0"/>
              <a:t>11:45 am 	Wrap-up</a:t>
            </a:r>
          </a:p>
        </p:txBody>
      </p:sp>
      <p:sp>
        <p:nvSpPr>
          <p:cNvPr id="3" name="Slide Number Placeholder 2"/>
          <p:cNvSpPr>
            <a:spLocks noGrp="1"/>
          </p:cNvSpPr>
          <p:nvPr>
            <p:ph type="sldNum" sz="quarter" idx="12"/>
          </p:nvPr>
        </p:nvSpPr>
        <p:spPr/>
        <p:txBody>
          <a:bodyPr/>
          <a:lstStyle/>
          <a:p>
            <a:fld id="{BF275850-B71D-490D-965C-ED6AE5531855}" type="slidenum">
              <a:rPr lang="en-US" smtClean="0"/>
              <a:pPr/>
              <a:t>72</a:t>
            </a:fld>
            <a:endParaRPr lang="en-US" dirty="0"/>
          </a:p>
        </p:txBody>
      </p:sp>
      <p:pic>
        <p:nvPicPr>
          <p:cNvPr id="6" name="Picture 5">
            <a:extLst>
              <a:ext uri="{FF2B5EF4-FFF2-40B4-BE49-F238E27FC236}">
                <a16:creationId xmlns:a16="http://schemas.microsoft.com/office/drawing/2014/main" id="{D63708A8-1EF2-3901-42BF-AEDF1DA82E5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Tree>
    <p:extLst>
      <p:ext uri="{BB962C8B-B14F-4D97-AF65-F5344CB8AC3E}">
        <p14:creationId xmlns:p14="http://schemas.microsoft.com/office/powerpoint/2010/main" val="11469423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cenic image of Tacoma narrows bridge. ">
            <a:extLst>
              <a:ext uri="{FF2B5EF4-FFF2-40B4-BE49-F238E27FC236}">
                <a16:creationId xmlns:a16="http://schemas.microsoft.com/office/drawing/2014/main" id="{1F2FED2F-B8D0-85DA-9CFA-65CD65B671B6}"/>
              </a:ext>
            </a:extLst>
          </p:cNvPr>
          <p:cNvPicPr>
            <a:picLocks noChangeAspect="1"/>
          </p:cNvPicPr>
          <p:nvPr/>
        </p:nvPicPr>
        <p:blipFill>
          <a:blip r:embed="rId3"/>
          <a:stretch>
            <a:fillRect/>
          </a:stretch>
        </p:blipFill>
        <p:spPr>
          <a:xfrm>
            <a:off x="7684655" y="212437"/>
            <a:ext cx="4507345" cy="6645563"/>
          </a:xfrm>
          <a:prstGeom prst="rect">
            <a:avLst/>
          </a:prstGeom>
        </p:spPr>
      </p:pic>
      <p:sp>
        <p:nvSpPr>
          <p:cNvPr id="11" name="Title 10"/>
          <p:cNvSpPr>
            <a:spLocks noGrp="1"/>
          </p:cNvSpPr>
          <p:nvPr>
            <p:ph type="title"/>
          </p:nvPr>
        </p:nvSpPr>
        <p:spPr/>
        <p:txBody>
          <a:bodyPr/>
          <a:lstStyle/>
          <a:p>
            <a:r>
              <a:rPr lang="en-US" dirty="0"/>
              <a:t>Wrap up</a:t>
            </a:r>
          </a:p>
        </p:txBody>
      </p:sp>
      <p:sp>
        <p:nvSpPr>
          <p:cNvPr id="2" name="Content Placeholder 1"/>
          <p:cNvSpPr>
            <a:spLocks noGrp="1"/>
          </p:cNvSpPr>
          <p:nvPr>
            <p:ph sz="half" idx="1"/>
          </p:nvPr>
        </p:nvSpPr>
        <p:spPr>
          <a:xfrm>
            <a:off x="615576" y="1793128"/>
            <a:ext cx="6846664" cy="4777193"/>
          </a:xfrm>
        </p:spPr>
        <p:txBody>
          <a:bodyPr>
            <a:normAutofit lnSpcReduction="10000"/>
          </a:bodyPr>
          <a:lstStyle/>
          <a:p>
            <a:pPr marL="0" indent="0">
              <a:buNone/>
            </a:pPr>
            <a:r>
              <a:rPr lang="en-US" b="1" dirty="0"/>
              <a:t>Next meeting:</a:t>
            </a:r>
          </a:p>
          <a:p>
            <a:r>
              <a:rPr lang="en-US" dirty="0"/>
              <a:t>Wednesday, September 13th, 2023</a:t>
            </a:r>
          </a:p>
          <a:p>
            <a:r>
              <a:rPr lang="en-US" dirty="0"/>
              <a:t>Location: to be determined </a:t>
            </a:r>
          </a:p>
          <a:p>
            <a:r>
              <a:rPr lang="en-US" dirty="0"/>
              <a:t>Tour: to be determined</a:t>
            </a:r>
          </a:p>
          <a:p>
            <a:pPr marL="0" indent="0">
              <a:buNone/>
            </a:pPr>
            <a:endParaRPr lang="en-US" dirty="0"/>
          </a:p>
          <a:p>
            <a:pPr marL="0" indent="0">
              <a:buNone/>
            </a:pPr>
            <a:r>
              <a:rPr lang="en-US" b="1" dirty="0"/>
              <a:t>Tasks from today:</a:t>
            </a:r>
          </a:p>
          <a:p>
            <a:r>
              <a:rPr lang="en-US" dirty="0"/>
              <a:t>Notes and slides from today will be posted to the EZ page next week.</a:t>
            </a:r>
          </a:p>
          <a:p>
            <a:r>
              <a:rPr lang="en-US" dirty="0"/>
              <a:t>Links to the UW and NextCycle reports will be shared via GovDelivery message.</a:t>
            </a:r>
          </a:p>
        </p:txBody>
      </p:sp>
      <p:sp>
        <p:nvSpPr>
          <p:cNvPr id="5" name="Slide Number Placeholder 4"/>
          <p:cNvSpPr>
            <a:spLocks noGrp="1"/>
          </p:cNvSpPr>
          <p:nvPr>
            <p:ph type="sldNum" sz="quarter" idx="12"/>
          </p:nvPr>
        </p:nvSpPr>
        <p:spPr/>
        <p:txBody>
          <a:bodyPr/>
          <a:lstStyle/>
          <a:p>
            <a:fld id="{BF275850-B71D-490D-965C-ED6AE5531855}" type="slidenum">
              <a:rPr lang="en-US" smtClean="0"/>
              <a:t>73</a:t>
            </a:fld>
            <a:endParaRPr lang="en-US"/>
          </a:p>
        </p:txBody>
      </p:sp>
      <p:cxnSp>
        <p:nvCxnSpPr>
          <p:cNvPr id="7" name="Straight Connector 6">
            <a:extLst>
              <a:ext uri="{FF2B5EF4-FFF2-40B4-BE49-F238E27FC236}">
                <a16:creationId xmlns:a16="http://schemas.microsoft.com/office/drawing/2014/main" id="{B82A307E-368D-C574-D799-5BBB112C74C5}"/>
              </a:ext>
              <a:ext uri="{C183D7F6-B498-43B3-948B-1728B52AA6E4}">
                <adec:decorative xmlns:adec="http://schemas.microsoft.com/office/drawing/2017/decorative" val="1"/>
              </a:ext>
            </a:extLst>
          </p:cNvPr>
          <p:cNvCxnSpPr/>
          <p:nvPr/>
        </p:nvCxnSpPr>
        <p:spPr>
          <a:xfrm>
            <a:off x="615576" y="1664540"/>
            <a:ext cx="6985373" cy="0"/>
          </a:xfrm>
          <a:prstGeom prst="line">
            <a:avLst/>
          </a:prstGeom>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AA327ECC-C37A-E2B7-1873-BDF1E3E3E131}"/>
              </a:ext>
              <a:ext uri="{C183D7F6-B498-43B3-948B-1728B52AA6E4}">
                <adec:decorative xmlns:adec="http://schemas.microsoft.com/office/drawing/2017/decorative" val="1"/>
              </a:ext>
            </a:extLst>
          </p:cNvPr>
          <p:cNvCxnSpPr/>
          <p:nvPr/>
        </p:nvCxnSpPr>
        <p:spPr>
          <a:xfrm>
            <a:off x="615576" y="4046451"/>
            <a:ext cx="6985373" cy="0"/>
          </a:xfrm>
          <a:prstGeom prst="line">
            <a:avLst/>
          </a:prstGeom>
          <a:ln w="9525"/>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7202357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een River Gorge in Kent Washington">
            <a:extLst>
              <a:ext uri="{FF2B5EF4-FFF2-40B4-BE49-F238E27FC236}">
                <a16:creationId xmlns:a16="http://schemas.microsoft.com/office/drawing/2014/main" id="{6964E879-4BF1-7139-1773-541A05AD8030}"/>
              </a:ext>
            </a:extLst>
          </p:cNvPr>
          <p:cNvPicPr>
            <a:picLocks noChangeAspect="1"/>
          </p:cNvPicPr>
          <p:nvPr/>
        </p:nvPicPr>
        <p:blipFill>
          <a:blip r:embed="rId2"/>
          <a:stretch>
            <a:fillRect/>
          </a:stretch>
        </p:blipFill>
        <p:spPr>
          <a:xfrm>
            <a:off x="0" y="0"/>
            <a:ext cx="3054096" cy="6858000"/>
          </a:xfrm>
          <a:prstGeom prst="rect">
            <a:avLst/>
          </a:prstGeom>
        </p:spPr>
      </p:pic>
      <p:sp>
        <p:nvSpPr>
          <p:cNvPr id="8" name="Title 10"/>
          <p:cNvSpPr>
            <a:spLocks noGrp="1"/>
          </p:cNvSpPr>
          <p:nvPr>
            <p:ph type="title"/>
          </p:nvPr>
        </p:nvSpPr>
        <p:spPr>
          <a:xfrm>
            <a:off x="3274961" y="778835"/>
            <a:ext cx="7544968" cy="1141707"/>
          </a:xfrm>
        </p:spPr>
        <p:txBody>
          <a:bodyPr>
            <a:normAutofit fontScale="90000"/>
          </a:bodyPr>
          <a:lstStyle/>
          <a:p>
            <a:r>
              <a:rPr lang="en-US" dirty="0">
                <a:solidFill>
                  <a:schemeClr val="tx2"/>
                </a:solidFill>
              </a:rPr>
              <a:t>See you all at the September 13</a:t>
            </a:r>
            <a:r>
              <a:rPr lang="en-US" baseline="30000" dirty="0">
                <a:solidFill>
                  <a:schemeClr val="tx2"/>
                </a:solidFill>
              </a:rPr>
              <a:t>th</a:t>
            </a:r>
            <a:r>
              <a:rPr lang="en-US" dirty="0">
                <a:solidFill>
                  <a:schemeClr val="tx2"/>
                </a:solidFill>
              </a:rPr>
              <a:t> board meeting!</a:t>
            </a:r>
            <a:br>
              <a:rPr lang="en-US" dirty="0">
                <a:solidFill>
                  <a:schemeClr val="tx2"/>
                </a:solidFill>
              </a:rPr>
            </a:br>
            <a:endParaRPr lang="en-US" dirty="0"/>
          </a:p>
        </p:txBody>
      </p:sp>
      <p:pic>
        <p:nvPicPr>
          <p:cNvPr id="4" name="Picture 3" descr="Washington Recycling Development Center logo">
            <a:extLst>
              <a:ext uri="{FF2B5EF4-FFF2-40B4-BE49-F238E27FC236}">
                <a16:creationId xmlns:a16="http://schemas.microsoft.com/office/drawing/2014/main" id="{6043F8E5-7DD4-99B5-7B75-F3A369C892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32" y="-292195"/>
            <a:ext cx="3431293" cy="3431293"/>
          </a:xfrm>
          <a:prstGeom prst="rect">
            <a:avLst/>
          </a:prstGeom>
        </p:spPr>
      </p:pic>
      <p:sp>
        <p:nvSpPr>
          <p:cNvPr id="3" name="Slide Number Placeholder 2"/>
          <p:cNvSpPr>
            <a:spLocks noGrp="1"/>
          </p:cNvSpPr>
          <p:nvPr>
            <p:ph type="sldNum" sz="quarter" idx="12"/>
          </p:nvPr>
        </p:nvSpPr>
        <p:spPr/>
        <p:txBody>
          <a:bodyPr/>
          <a:lstStyle/>
          <a:p>
            <a:fld id="{BF275850-B71D-490D-965C-ED6AE5531855}" type="slidenum">
              <a:rPr lang="en-US" smtClean="0"/>
              <a:pPr/>
              <a:t>74</a:t>
            </a:fld>
            <a:endParaRPr lang="en-US" dirty="0"/>
          </a:p>
        </p:txBody>
      </p:sp>
      <p:pic>
        <p:nvPicPr>
          <p:cNvPr id="5" name="Picture 4">
            <a:extLst>
              <a:ext uri="{FF2B5EF4-FFF2-40B4-BE49-F238E27FC236}">
                <a16:creationId xmlns:a16="http://schemas.microsoft.com/office/drawing/2014/main" id="{1607A191-664F-E8E7-2CE0-984B66234EBD}"/>
              </a:ext>
            </a:extLst>
          </p:cNvPr>
          <p:cNvPicPr>
            <a:picLocks noChangeAspect="1"/>
          </p:cNvPicPr>
          <p:nvPr/>
        </p:nvPicPr>
        <p:blipFill rotWithShape="1">
          <a:blip r:embed="rId4"/>
          <a:srcRect r="19770"/>
          <a:stretch/>
        </p:blipFill>
        <p:spPr>
          <a:xfrm>
            <a:off x="3431293" y="2143733"/>
            <a:ext cx="8316836" cy="3935432"/>
          </a:xfrm>
          <a:prstGeom prst="rect">
            <a:avLst/>
          </a:prstGeom>
        </p:spPr>
      </p:pic>
    </p:spTree>
    <p:extLst>
      <p:ext uri="{BB962C8B-B14F-4D97-AF65-F5344CB8AC3E}">
        <p14:creationId xmlns:p14="http://schemas.microsoft.com/office/powerpoint/2010/main" val="15396918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een River Gorge in Kent Washington">
            <a:extLst>
              <a:ext uri="{FF2B5EF4-FFF2-40B4-BE49-F238E27FC236}">
                <a16:creationId xmlns:a16="http://schemas.microsoft.com/office/drawing/2014/main" id="{442B89E2-7469-F4CE-8C84-AA60091E31F0}"/>
              </a:ext>
            </a:extLst>
          </p:cNvPr>
          <p:cNvPicPr>
            <a:picLocks noChangeAspect="1"/>
          </p:cNvPicPr>
          <p:nvPr/>
        </p:nvPicPr>
        <p:blipFill>
          <a:blip r:embed="rId3"/>
          <a:stretch>
            <a:fillRect/>
          </a:stretch>
        </p:blipFill>
        <p:spPr>
          <a:xfrm>
            <a:off x="0" y="0"/>
            <a:ext cx="3054096" cy="6858000"/>
          </a:xfrm>
          <a:prstGeom prst="rect">
            <a:avLst/>
          </a:prstGeom>
        </p:spPr>
      </p:pic>
      <p:graphicFrame>
        <p:nvGraphicFramePr>
          <p:cNvPr id="6" name="Diagram 5" descr="List of agency staff"/>
          <p:cNvGraphicFramePr/>
          <p:nvPr>
            <p:extLst>
              <p:ext uri="{D42A27DB-BD31-4B8C-83A1-F6EECF244321}">
                <p14:modId xmlns:p14="http://schemas.microsoft.com/office/powerpoint/2010/main" val="2025304144"/>
              </p:ext>
            </p:extLst>
          </p:nvPr>
        </p:nvGraphicFramePr>
        <p:xfrm>
          <a:off x="3817026" y="1613124"/>
          <a:ext cx="3366307" cy="510835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Washington Department of Commerce logo"/>
          <p:cNvPicPr>
            <a:picLocks noChangeAspect="1"/>
          </p:cNvPicPr>
          <p:nvPr/>
        </p:nvPicPr>
        <p:blipFill>
          <a:blip r:embed="rId9"/>
          <a:stretch>
            <a:fillRect/>
          </a:stretch>
        </p:blipFill>
        <p:spPr>
          <a:xfrm>
            <a:off x="4349661" y="2239117"/>
            <a:ext cx="4841341" cy="1463040"/>
          </a:xfrm>
          <a:prstGeom prst="rect">
            <a:avLst/>
          </a:prstGeom>
          <a:ln>
            <a:noFill/>
          </a:ln>
          <a:effectLst>
            <a:outerShdw blurRad="292100" dist="139700" dir="2700000" algn="tl" rotWithShape="0">
              <a:srgbClr val="333333">
                <a:alpha val="65000"/>
              </a:srgbClr>
            </a:outerShdw>
          </a:effectLst>
        </p:spPr>
      </p:pic>
      <p:pic>
        <p:nvPicPr>
          <p:cNvPr id="5" name="Picture 4" descr="Washington Department of Ecology logo"/>
          <p:cNvPicPr>
            <a:picLocks noChangeAspect="1"/>
          </p:cNvPicPr>
          <p:nvPr/>
        </p:nvPicPr>
        <p:blipFill>
          <a:blip r:embed="rId10"/>
          <a:stretch>
            <a:fillRect/>
          </a:stretch>
        </p:blipFill>
        <p:spPr>
          <a:xfrm>
            <a:off x="4349660" y="4708105"/>
            <a:ext cx="4841341" cy="146304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BF275850-B71D-490D-965C-ED6AE5531855}" type="slidenum">
              <a:rPr lang="en-US" smtClean="0"/>
              <a:pPr/>
              <a:t>8</a:t>
            </a:fld>
            <a:endParaRPr lang="en-US" dirty="0"/>
          </a:p>
        </p:txBody>
      </p:sp>
      <p:pic>
        <p:nvPicPr>
          <p:cNvPr id="9" name="Picture 8">
            <a:extLst>
              <a:ext uri="{FF2B5EF4-FFF2-40B4-BE49-F238E27FC236}">
                <a16:creationId xmlns:a16="http://schemas.microsoft.com/office/drawing/2014/main" id="{00853C54-89B3-8C70-0142-AF683674FA6B}"/>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61" y="-292195"/>
            <a:ext cx="3431293" cy="3431293"/>
          </a:xfrm>
          <a:prstGeom prst="rect">
            <a:avLst/>
          </a:prstGeom>
        </p:spPr>
      </p:pic>
      <p:sp>
        <p:nvSpPr>
          <p:cNvPr id="10" name="Title 1">
            <a:extLst>
              <a:ext uri="{FF2B5EF4-FFF2-40B4-BE49-F238E27FC236}">
                <a16:creationId xmlns:a16="http://schemas.microsoft.com/office/drawing/2014/main" id="{FD7C8C35-AD98-4086-D110-FFAC6C92CE8F}"/>
              </a:ext>
            </a:extLst>
          </p:cNvPr>
          <p:cNvSpPr txBox="1">
            <a:spLocks/>
          </p:cNvSpPr>
          <p:nvPr/>
        </p:nvSpPr>
        <p:spPr>
          <a:xfrm>
            <a:off x="3462019" y="622996"/>
            <a:ext cx="3586963" cy="73625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defRPr/>
            </a:pPr>
            <a:r>
              <a:rPr lang="en-US" sz="3200" dirty="0">
                <a:solidFill>
                  <a:schemeClr val="tx2"/>
                </a:solidFill>
              </a:rPr>
              <a:t>Agency Updates</a:t>
            </a:r>
            <a:endParaRPr lang="en-US" sz="3200" dirty="0">
              <a:solidFill>
                <a:schemeClr val="tx2"/>
              </a:solidFill>
              <a:latin typeface="Franklin Gothic Medium" panose="020B0603020102020204" pitchFamily="34" charset="0"/>
            </a:endParaRPr>
          </a:p>
        </p:txBody>
      </p:sp>
    </p:spTree>
    <p:extLst>
      <p:ext uri="{BB962C8B-B14F-4D97-AF65-F5344CB8AC3E}">
        <p14:creationId xmlns:p14="http://schemas.microsoft.com/office/powerpoint/2010/main" val="32162017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FEAC10-9CF3-3C66-5D23-0F74C5615E85}"/>
              </a:ext>
            </a:extLst>
          </p:cNvPr>
          <p:cNvSpPr>
            <a:spLocks noGrp="1"/>
          </p:cNvSpPr>
          <p:nvPr>
            <p:ph type="title"/>
          </p:nvPr>
        </p:nvSpPr>
        <p:spPr/>
        <p:txBody>
          <a:bodyPr/>
          <a:lstStyle/>
          <a:p>
            <a:r>
              <a:rPr lang="en-US" dirty="0"/>
              <a:t>Updates:</a:t>
            </a:r>
          </a:p>
        </p:txBody>
      </p:sp>
      <p:sp>
        <p:nvSpPr>
          <p:cNvPr id="3" name="Slide Number Placeholder 2">
            <a:extLst>
              <a:ext uri="{FF2B5EF4-FFF2-40B4-BE49-F238E27FC236}">
                <a16:creationId xmlns:a16="http://schemas.microsoft.com/office/drawing/2014/main" id="{C216D227-E60F-36AA-408D-31301D0BE044}"/>
              </a:ext>
            </a:extLst>
          </p:cNvPr>
          <p:cNvSpPr>
            <a:spLocks noGrp="1"/>
          </p:cNvSpPr>
          <p:nvPr>
            <p:ph type="sldNum" sz="quarter" idx="12"/>
          </p:nvPr>
        </p:nvSpPr>
        <p:spPr/>
        <p:txBody>
          <a:bodyPr/>
          <a:lstStyle/>
          <a:p>
            <a:fld id="{BF275850-B71D-490D-965C-ED6AE5531855}" type="slidenum">
              <a:rPr lang="en-US" smtClean="0"/>
              <a:pPr/>
              <a:t>9</a:t>
            </a:fld>
            <a:endParaRPr lang="en-US" dirty="0"/>
          </a:p>
        </p:txBody>
      </p:sp>
      <p:pic>
        <p:nvPicPr>
          <p:cNvPr id="18" name="Content Placeholder 17" descr="A group of people sitting in a room&#10;&#10;Description automatically generated with medium confidence">
            <a:extLst>
              <a:ext uri="{FF2B5EF4-FFF2-40B4-BE49-F238E27FC236}">
                <a16:creationId xmlns:a16="http://schemas.microsoft.com/office/drawing/2014/main" id="{A3916100-3404-B1B1-1E09-099C2C9E3F8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1241" b="10108"/>
          <a:stretch/>
        </p:blipFill>
        <p:spPr>
          <a:xfrm>
            <a:off x="4290231" y="394246"/>
            <a:ext cx="3611535" cy="2743200"/>
          </a:xfrm>
          <a:prstGeom prst="rect">
            <a:avLst/>
          </a:prstGeom>
          <a:ln>
            <a:noFill/>
          </a:ln>
          <a:effectLst>
            <a:outerShdw blurRad="292100" dist="139700" dir="2700000" algn="tl" rotWithShape="0">
              <a:srgbClr val="333333">
                <a:alpha val="65000"/>
              </a:srgbClr>
            </a:outerShdw>
          </a:effectLst>
        </p:spPr>
      </p:pic>
      <p:pic>
        <p:nvPicPr>
          <p:cNvPr id="14" name="Picture Placeholder 13" descr="A group of people in a lecture hall&#10;&#10;Description automatically generated with medium confidence">
            <a:extLst>
              <a:ext uri="{FF2B5EF4-FFF2-40B4-BE49-F238E27FC236}">
                <a16:creationId xmlns:a16="http://schemas.microsoft.com/office/drawing/2014/main" id="{2B2328A9-AE07-CEEC-9431-2C1943D0F8E0}"/>
              </a:ext>
            </a:extLst>
          </p:cNvPr>
          <p:cNvPicPr>
            <a:picLocks noGrp="1" noChangeAspect="1"/>
          </p:cNvPicPr>
          <p:nvPr>
            <p:ph type="tbl" sz="quarter" idx="13"/>
          </p:nvPr>
        </p:nvPicPr>
        <p:blipFill rotWithShape="1">
          <a:blip r:embed="rId4">
            <a:extLst>
              <a:ext uri="{28A0092B-C50C-407E-A947-70E740481C1C}">
                <a14:useLocalDpi xmlns:a14="http://schemas.microsoft.com/office/drawing/2010/main" val="0"/>
              </a:ext>
            </a:extLst>
          </a:blip>
          <a:srcRect l="15144" r="2489" b="17163"/>
          <a:stretch/>
        </p:blipFill>
        <p:spPr>
          <a:xfrm>
            <a:off x="430699" y="3694254"/>
            <a:ext cx="3637625" cy="2743200"/>
          </a:xfrm>
          <a:prstGeom prst="rect">
            <a:avLst/>
          </a:prstGeom>
          <a:ln>
            <a:noFill/>
          </a:ln>
          <a:effectLst>
            <a:outerShdw blurRad="292100" dist="139700" dir="2700000" algn="tl" rotWithShape="0">
              <a:srgbClr val="333333">
                <a:alpha val="65000"/>
              </a:srgbClr>
            </a:outerShdw>
          </a:effectLst>
        </p:spPr>
      </p:pic>
      <p:pic>
        <p:nvPicPr>
          <p:cNvPr id="1026" name="Picture 2">
            <a:extLst>
              <a:ext uri="{FF2B5EF4-FFF2-40B4-BE49-F238E27FC236}">
                <a16:creationId xmlns:a16="http://schemas.microsoft.com/office/drawing/2014/main" id="{FB017303-8A11-3A61-AB19-C9A1AAE2A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64" b="9023"/>
          <a:stretch/>
        </p:blipFill>
        <p:spPr bwMode="auto">
          <a:xfrm>
            <a:off x="8179742" y="3566592"/>
            <a:ext cx="3177554" cy="2743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17004917-F785-2CB2-BD5F-F94895654F93}"/>
              </a:ext>
            </a:extLst>
          </p:cNvPr>
          <p:cNvSpPr txBox="1"/>
          <p:nvPr/>
        </p:nvSpPr>
        <p:spPr>
          <a:xfrm>
            <a:off x="367580" y="2493925"/>
            <a:ext cx="3682107" cy="1200329"/>
          </a:xfrm>
          <a:prstGeom prst="rect">
            <a:avLst/>
          </a:prstGeom>
          <a:noFill/>
        </p:spPr>
        <p:txBody>
          <a:bodyPr wrap="square" rtlCol="0">
            <a:spAutoFit/>
          </a:bodyPr>
          <a:lstStyle/>
          <a:p>
            <a:r>
              <a:rPr lang="en-US" sz="2400" dirty="0"/>
              <a:t>March 23, NextCycle Washington Pitch Competition, UW Campus</a:t>
            </a:r>
          </a:p>
        </p:txBody>
      </p:sp>
      <p:sp>
        <p:nvSpPr>
          <p:cNvPr id="20" name="TextBox 19">
            <a:extLst>
              <a:ext uri="{FF2B5EF4-FFF2-40B4-BE49-F238E27FC236}">
                <a16:creationId xmlns:a16="http://schemas.microsoft.com/office/drawing/2014/main" id="{509CF4FF-BAED-0F50-F723-92F440DE2DC0}"/>
              </a:ext>
            </a:extLst>
          </p:cNvPr>
          <p:cNvSpPr txBox="1"/>
          <p:nvPr/>
        </p:nvSpPr>
        <p:spPr>
          <a:xfrm>
            <a:off x="4282778" y="3137446"/>
            <a:ext cx="3682107" cy="1200329"/>
          </a:xfrm>
          <a:prstGeom prst="rect">
            <a:avLst/>
          </a:prstGeom>
          <a:noFill/>
        </p:spPr>
        <p:txBody>
          <a:bodyPr wrap="square" rtlCol="0">
            <a:spAutoFit/>
          </a:bodyPr>
          <a:lstStyle/>
          <a:p>
            <a:pPr algn="ctr"/>
            <a:r>
              <a:rPr lang="en-US" sz="2400" dirty="0"/>
              <a:t>May 4, Eastern Washington Glass Summit, Ecology office in Union Gap</a:t>
            </a:r>
          </a:p>
        </p:txBody>
      </p:sp>
      <p:sp>
        <p:nvSpPr>
          <p:cNvPr id="21" name="TextBox 20">
            <a:extLst>
              <a:ext uri="{FF2B5EF4-FFF2-40B4-BE49-F238E27FC236}">
                <a16:creationId xmlns:a16="http://schemas.microsoft.com/office/drawing/2014/main" id="{03DA995D-40DF-3D0C-5B2C-A179F757A3DA}"/>
              </a:ext>
            </a:extLst>
          </p:cNvPr>
          <p:cNvSpPr txBox="1"/>
          <p:nvPr/>
        </p:nvSpPr>
        <p:spPr>
          <a:xfrm>
            <a:off x="8179338" y="1996932"/>
            <a:ext cx="3177554" cy="1569660"/>
          </a:xfrm>
          <a:prstGeom prst="rect">
            <a:avLst/>
          </a:prstGeom>
          <a:noFill/>
        </p:spPr>
        <p:txBody>
          <a:bodyPr wrap="square" rtlCol="0">
            <a:spAutoFit/>
          </a:bodyPr>
          <a:lstStyle/>
          <a:p>
            <a:pPr algn="r"/>
            <a:r>
              <a:rPr lang="en-US" sz="2400" dirty="0"/>
              <a:t>June 6, Eastern Washington Hub and Spoke, Walla Walla and Benton City </a:t>
            </a:r>
          </a:p>
        </p:txBody>
      </p:sp>
    </p:spTree>
    <p:extLst>
      <p:ext uri="{BB962C8B-B14F-4D97-AF65-F5344CB8AC3E}">
        <p14:creationId xmlns:p14="http://schemas.microsoft.com/office/powerpoint/2010/main" val="634186928"/>
      </p:ext>
    </p:extLst>
  </p:cSld>
  <p:clrMapOvr>
    <a:masterClrMapping/>
  </p:clrMapOvr>
</p:sld>
</file>

<file path=ppt/theme/theme1.xml><?xml version="1.0" encoding="utf-8"?>
<a:theme xmlns:a="http://schemas.openxmlformats.org/drawingml/2006/main" name="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ain Section">
  <a:themeElements>
    <a:clrScheme name="WRAP Colors">
      <a:dk1>
        <a:srgbClr val="666666"/>
      </a:dk1>
      <a:lt1>
        <a:sysClr val="window" lastClr="FFFFFF"/>
      </a:lt1>
      <a:dk2>
        <a:srgbClr val="2A98C3"/>
      </a:dk2>
      <a:lt2>
        <a:srgbClr val="A8D219"/>
      </a:lt2>
      <a:accent1>
        <a:srgbClr val="AFD537"/>
      </a:accent1>
      <a:accent2>
        <a:srgbClr val="41C2E1"/>
      </a:accent2>
      <a:accent3>
        <a:srgbClr val="20ACF3"/>
      </a:accent3>
      <a:accent4>
        <a:srgbClr val="000000"/>
      </a:accent4>
      <a:accent5>
        <a:srgbClr val="666666"/>
      </a:accent5>
      <a:accent6>
        <a:srgbClr val="EDEDED"/>
      </a:accent6>
      <a:hlink>
        <a:srgbClr val="005677"/>
      </a:hlink>
      <a:folHlink>
        <a:srgbClr val="3E8DDD"/>
      </a:folHlink>
    </a:clrScheme>
    <a:fontScheme name="ACC-MLS">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Theme">
  <a:themeElements>
    <a:clrScheme name="Ecology">
      <a:dk1>
        <a:srgbClr val="333333"/>
      </a:dk1>
      <a:lt1>
        <a:sysClr val="window" lastClr="FFFFFF"/>
      </a:lt1>
      <a:dk2>
        <a:srgbClr val="44688F"/>
      </a:dk2>
      <a:lt2>
        <a:srgbClr val="FFD76D"/>
      </a:lt2>
      <a:accent1>
        <a:srgbClr val="80A8CE"/>
      </a:accent1>
      <a:accent2>
        <a:srgbClr val="7AA456"/>
      </a:accent2>
      <a:accent3>
        <a:srgbClr val="BCD637"/>
      </a:accent3>
      <a:accent4>
        <a:srgbClr val="F2A9A0"/>
      </a:accent4>
      <a:accent5>
        <a:srgbClr val="861627"/>
      </a:accent5>
      <a:accent6>
        <a:srgbClr val="135756"/>
      </a:accent6>
      <a:hlink>
        <a:srgbClr val="44688F"/>
      </a:hlink>
      <a:folHlink>
        <a:srgbClr val="F26323"/>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4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14214E903ACEA142B2BA6D8DD45E459F" ma:contentTypeVersion="5" ma:contentTypeDescription="Create a new document." ma:contentTypeScope="" ma:versionID="e0c4cf7569e0e69b1bfae3f7c631f7f3">
  <xsd:schema xmlns:xsd="http://www.w3.org/2001/XMLSchema" xmlns:xs="http://www.w3.org/2001/XMLSchema" xmlns:p="http://schemas.microsoft.com/office/2006/metadata/properties" xmlns:ns2="50a1213d-abf6-4d8e-9a07-65198ad0ea3d" xmlns:ns3="ef66c0c8-142b-4c59-93f2-831009d530b4" targetNamespace="http://schemas.microsoft.com/office/2006/metadata/properties" ma:root="true" ma:fieldsID="65150834252c115c7beb4a6712e5deb5" ns2:_="" ns3:_="">
    <xsd:import namespace="50a1213d-abf6-4d8e-9a07-65198ad0ea3d"/>
    <xsd:import namespace="ef66c0c8-142b-4c59-93f2-831009d530b4"/>
    <xsd:element name="properties">
      <xsd:complexType>
        <xsd:sequence>
          <xsd:element name="documentManagement">
            <xsd:complexType>
              <xsd:all>
                <xsd:element ref="ns2:Meeting_x0020_Date"/>
                <xsd:element ref="ns3:SharedWithUsers" minOccurs="0"/>
                <xsd:element ref="ns3:_dlc_DocId" minOccurs="0"/>
                <xsd:element ref="ns3:_dlc_DocIdUrl" minOccurs="0"/>
                <xsd:element ref="ns3:_dlc_DocIdPersistId" minOccurs="0"/>
                <xsd:element ref="ns2:Docume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a1213d-abf6-4d8e-9a07-65198ad0ea3d" elementFormDefault="qualified">
    <xsd:import namespace="http://schemas.microsoft.com/office/2006/documentManagement/types"/>
    <xsd:import namespace="http://schemas.microsoft.com/office/infopath/2007/PartnerControls"/>
    <xsd:element name="Meeting_x0020_Date" ma:index="8" ma:displayName="Meeting Date" ma:format="DateOnly" ma:internalName="Meeting_x0020_Date">
      <xsd:simpleType>
        <xsd:restriction base="dms:DateTime"/>
      </xsd:simpleType>
    </xsd:element>
    <xsd:element name="Documents" ma:index="13" nillable="true" ma:displayName="Document" ma:default="Agenda-draft" ma:format="Dropdown" ma:internalName="Documents">
      <xsd:simpleType>
        <xsd:union memberTypes="dms:Text">
          <xsd:simpleType>
            <xsd:restriction base="dms:Choice">
              <xsd:enumeration value="Agenda-draft"/>
              <xsd:enumeration value="Agenda-Final"/>
              <xsd:enumeration value="Slides"/>
              <xsd:enumeration value="Notes"/>
              <xsd:enumeration value="Attendance"/>
              <xsd:enumeration value="Off Site"/>
              <xsd:enumeration value="Photos"/>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ef66c0c8-142b-4c59-93f2-831009d530b4"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ef66c0c8-142b-4c59-93f2-831009d530b4">SH7A6FU2NYNQ-1342825541-226</_dlc_DocId>
    <_dlc_DocIdUrl xmlns="ef66c0c8-142b-4c59-93f2-831009d530b4">
      <Url>http://teams/sites/W2R/RecyclingDevelopmentCenter/_layouts/15/DocIdRedir.aspx?ID=SH7A6FU2NYNQ-1342825541-226</Url>
      <Description>SH7A6FU2NYNQ-1342825541-226</Description>
    </_dlc_DocIdUrl>
    <Meeting_x0020_Date xmlns="50a1213d-abf6-4d8e-9a07-65198ad0ea3d">2023-06-14T07:00:00+00:00</Meeting_x0020_Date>
    <Documents xmlns="50a1213d-abf6-4d8e-9a07-65198ad0ea3d">Slides</Documents>
  </documentManagement>
</p:properties>
</file>

<file path=customXml/itemProps1.xml><?xml version="1.0" encoding="utf-8"?>
<ds:datastoreItem xmlns:ds="http://schemas.openxmlformats.org/officeDocument/2006/customXml" ds:itemID="{F5C28D90-A1CA-45D1-9140-2E1F44570F6C}">
  <ds:schemaRefs>
    <ds:schemaRef ds:uri="http://schemas.microsoft.com/sharepoint/v3/contenttype/forms"/>
  </ds:schemaRefs>
</ds:datastoreItem>
</file>

<file path=customXml/itemProps2.xml><?xml version="1.0" encoding="utf-8"?>
<ds:datastoreItem xmlns:ds="http://schemas.openxmlformats.org/officeDocument/2006/customXml" ds:itemID="{878A3C21-A30B-4663-8677-4075BCF5DE13}">
  <ds:schemaRefs>
    <ds:schemaRef ds:uri="http://schemas.microsoft.com/sharepoint/events"/>
  </ds:schemaRefs>
</ds:datastoreItem>
</file>

<file path=customXml/itemProps3.xml><?xml version="1.0" encoding="utf-8"?>
<ds:datastoreItem xmlns:ds="http://schemas.openxmlformats.org/officeDocument/2006/customXml" ds:itemID="{5977AEEF-DED5-42B3-A3C7-6C6D39B2CD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a1213d-abf6-4d8e-9a07-65198ad0ea3d"/>
    <ds:schemaRef ds:uri="ef66c0c8-142b-4c59-93f2-831009d530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4621AFA-7222-4969-988A-96C3C6AF30AA}">
  <ds:schemaRefs>
    <ds:schemaRef ds:uri="http://www.w3.org/XML/1998/namespace"/>
    <ds:schemaRef ds:uri="http://purl.org/dc/dcmitype/"/>
    <ds:schemaRef ds:uri="50a1213d-abf6-4d8e-9a07-65198ad0ea3d"/>
    <ds:schemaRef ds:uri="http://schemas.microsoft.com/office/2006/documentManagement/types"/>
    <ds:schemaRef ds:uri="http://schemas.microsoft.com/office/2006/metadata/properties"/>
    <ds:schemaRef ds:uri="http://schemas.microsoft.com/office/infopath/2007/PartnerControls"/>
    <ds:schemaRef ds:uri="http://purl.org/dc/terms/"/>
    <ds:schemaRef ds:uri="http://schemas.openxmlformats.org/package/2006/metadata/core-properties"/>
    <ds:schemaRef ds:uri="ef66c0c8-142b-4c59-93f2-831009d530b4"/>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14051</TotalTime>
  <Words>4786</Words>
  <Application>Microsoft Office PowerPoint</Application>
  <PresentationFormat>Widescreen</PresentationFormat>
  <Paragraphs>713</Paragraphs>
  <Slides>74</Slides>
  <Notes>29</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74</vt:i4>
      </vt:variant>
    </vt:vector>
  </HeadingPairs>
  <TitlesOfParts>
    <vt:vector size="91" baseType="lpstr">
      <vt:lpstr>Arial</vt:lpstr>
      <vt:lpstr>Arial Nova Light</vt:lpstr>
      <vt:lpstr>Calibri</vt:lpstr>
      <vt:lpstr>Calibri Light</vt:lpstr>
      <vt:lpstr>Franklin Gothic Book</vt:lpstr>
      <vt:lpstr>Franklin Gothic Medium</vt:lpstr>
      <vt:lpstr>Gill Sans MT</vt:lpstr>
      <vt:lpstr>Symbol</vt:lpstr>
      <vt:lpstr>Times New Roman</vt:lpstr>
      <vt:lpstr>Office Theme</vt:lpstr>
      <vt:lpstr>Custom Design</vt:lpstr>
      <vt:lpstr>1_Office Theme</vt:lpstr>
      <vt:lpstr>Main Section</vt:lpstr>
      <vt:lpstr>2_Office Theme</vt:lpstr>
      <vt:lpstr>3_Office Theme</vt:lpstr>
      <vt:lpstr>4_Office Theme</vt:lpstr>
      <vt:lpstr>Parcel</vt:lpstr>
      <vt:lpstr>Recycling Development Center Advisory Board Meeting</vt:lpstr>
      <vt:lpstr>AGENDA</vt:lpstr>
      <vt:lpstr>Participating in this meeting: </vt:lpstr>
      <vt:lpstr>AGENDA</vt:lpstr>
      <vt:lpstr>Center updates</vt:lpstr>
      <vt:lpstr>Board roundtable: </vt:lpstr>
      <vt:lpstr>Board roundtable: </vt:lpstr>
      <vt:lpstr>PowerPoint Presentation</vt:lpstr>
      <vt:lpstr>Updates:</vt:lpstr>
      <vt:lpstr>What’s next:</vt:lpstr>
      <vt:lpstr>Highlights from Western Washington University’s Center for Economic &amp; Business Research report</vt:lpstr>
      <vt:lpstr>Scope: Analysis of the businesses that sort and refine Washington’s recyclable materials into sellable commodities and the intermediate and end-users that use recyclable materials in manufacturing. </vt:lpstr>
      <vt:lpstr>Recycling Companies/Revenue</vt:lpstr>
      <vt:lpstr>Recycling Companies/Revenue</vt:lpstr>
      <vt:lpstr>Economic Impact of Recycling</vt:lpstr>
      <vt:lpstr>Equity Analysis of Recycling </vt:lpstr>
      <vt:lpstr>PowerPoint Presentation</vt:lpstr>
      <vt:lpstr>University of Washington Evans School of Public Policy &amp; Governance</vt:lpstr>
      <vt:lpstr>Matrix Subcommittee </vt:lpstr>
      <vt:lpstr>AGENDA</vt:lpstr>
      <vt:lpstr>Legislative Update</vt:lpstr>
      <vt:lpstr> Questions?</vt:lpstr>
      <vt:lpstr>Let’s take a 10 minute break</vt:lpstr>
      <vt:lpstr>AGENDA</vt:lpstr>
      <vt:lpstr>Presentations &amp;  Discussion </vt:lpstr>
      <vt:lpstr>College Sustainability</vt:lpstr>
      <vt:lpstr>College &amp; University Recycling </vt:lpstr>
      <vt:lpstr>College campuses are like small towns.</vt:lpstr>
      <vt:lpstr>We are also event destinations.</vt:lpstr>
      <vt:lpstr>And people move…</vt:lpstr>
      <vt:lpstr>Common challenges include:</vt:lpstr>
      <vt:lpstr>Move In/Move Out = Organized Chaos </vt:lpstr>
      <vt:lpstr>Internal Education Outreach</vt:lpstr>
      <vt:lpstr>Campuses have multiple waste streams.</vt:lpstr>
      <vt:lpstr>Our users arrive with many different habits and expectations.</vt:lpstr>
      <vt:lpstr>Recycling is collaborative work.</vt:lpstr>
      <vt:lpstr> Questions?</vt:lpstr>
      <vt:lpstr>Washington State University</vt:lpstr>
      <vt:lpstr>Recycling Thermosets – What WSU has done for us lately</vt:lpstr>
      <vt:lpstr>Presentation overview</vt:lpstr>
      <vt:lpstr>Thermoplastics vs Thermosets</vt:lpstr>
      <vt:lpstr>Thermoset Resin Recycling</vt:lpstr>
      <vt:lpstr>Synthetic Fiber composite inventory</vt:lpstr>
      <vt:lpstr>Continuous Fiber Composites - Thermosets</vt:lpstr>
      <vt:lpstr>Recycling Thermoset SFC</vt:lpstr>
      <vt:lpstr>SFC Recycling</vt:lpstr>
      <vt:lpstr>WSU - Mechanical recycling</vt:lpstr>
      <vt:lpstr>Breakdown Process</vt:lpstr>
      <vt:lpstr>Resulting distribution</vt:lpstr>
      <vt:lpstr>WSU - Panel Process</vt:lpstr>
      <vt:lpstr>Panel Performance</vt:lpstr>
      <vt:lpstr>Fillers Market Potential</vt:lpstr>
      <vt:lpstr>Who uses Fillers</vt:lpstr>
      <vt:lpstr>Pellet compounding and Injection Molding</vt:lpstr>
      <vt:lpstr>Formulations</vt:lpstr>
      <vt:lpstr>Tensile properties - P20MCF</vt:lpstr>
      <vt:lpstr>Flexure Properties - P20MCF</vt:lpstr>
      <vt:lpstr>Tensile properties - PP</vt:lpstr>
      <vt:lpstr>Flexure properties - PP</vt:lpstr>
      <vt:lpstr>Tensile properties - rLDPE</vt:lpstr>
      <vt:lpstr>Flexure properties - rLDPE</vt:lpstr>
      <vt:lpstr>WSU - Pavements</vt:lpstr>
      <vt:lpstr>WSU – Chemical Recycling of CFC</vt:lpstr>
      <vt:lpstr>At atmospheric Pressures</vt:lpstr>
      <vt:lpstr>Points to consider</vt:lpstr>
      <vt:lpstr>Contact and Questions??</vt:lpstr>
      <vt:lpstr>Acknowledgements</vt:lpstr>
      <vt:lpstr>Mechanically Recycled Fibers Research</vt:lpstr>
      <vt:lpstr>Styro Recycle, LLC </vt:lpstr>
      <vt:lpstr>Styro Recycle LLC </vt:lpstr>
      <vt:lpstr>PowerPoint Presentation</vt:lpstr>
      <vt:lpstr>AGENDA</vt:lpstr>
      <vt:lpstr>Wrap up</vt:lpstr>
      <vt:lpstr>See you all at the September 13th board meeting! </vt:lpstr>
    </vt:vector>
  </TitlesOfParts>
  <Manager>Mya Keyzers</Manager>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2022-06-14 Slides</dc:title>
  <dc:subject>RDC June 2022 Board Meeting Slide Deck</dc:subject>
  <dc:creator>Johnson, Amanda (ECY)</dc:creator>
  <cp:keywords>6/8/2022</cp:keywords>
  <cp:lastModifiedBy>Keyzers, Mya (ECY)</cp:lastModifiedBy>
  <cp:revision>303</cp:revision>
  <dcterms:created xsi:type="dcterms:W3CDTF">2020-12-18T18:32:02Z</dcterms:created>
  <dcterms:modified xsi:type="dcterms:W3CDTF">2023-06-13T21:43:55Z</dcterms:modified>
  <cp:category>Meeting Date 6/8/2022</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0x01010014214E903ACEA142B2BA6D8DD45E459F</vt:lpwstr>
  </property>
  <property fmtid="{D5CDD505-2E9C-101B-9397-08002B2CF9AE}" pid="3" name="_dlc_DocIdItemGuid">
    <vt:lpwstr>cc9a4828-83ad-4265-9c9c-b2e42700007a</vt:lpwstr>
  </property>
</Properties>
</file>