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8.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5"/>
    <p:sldMasterId id="2147483708" r:id="rId6"/>
    <p:sldMasterId id="2147483737" r:id="rId7"/>
    <p:sldMasterId id="2147483765" r:id="rId8"/>
    <p:sldMasterId id="2147483770" r:id="rId9"/>
    <p:sldMasterId id="2147483786" r:id="rId10"/>
    <p:sldMasterId id="2147483799" r:id="rId11"/>
    <p:sldMasterId id="2147483819" r:id="rId12"/>
    <p:sldMasterId id="2147483844" r:id="rId13"/>
    <p:sldMasterId id="2147483858" r:id="rId14"/>
  </p:sldMasterIdLst>
  <p:notesMasterIdLst>
    <p:notesMasterId r:id="rId58"/>
  </p:notesMasterIdLst>
  <p:sldIdLst>
    <p:sldId id="274" r:id="rId15"/>
    <p:sldId id="413" r:id="rId16"/>
    <p:sldId id="314" r:id="rId17"/>
    <p:sldId id="2145705977" r:id="rId18"/>
    <p:sldId id="326" r:id="rId19"/>
    <p:sldId id="500" r:id="rId20"/>
    <p:sldId id="412" r:id="rId21"/>
    <p:sldId id="418" r:id="rId22"/>
    <p:sldId id="257" r:id="rId23"/>
    <p:sldId id="261" r:id="rId24"/>
    <p:sldId id="2145705985" r:id="rId25"/>
    <p:sldId id="2145705986" r:id="rId26"/>
    <p:sldId id="275" r:id="rId27"/>
    <p:sldId id="2145705987" r:id="rId28"/>
    <p:sldId id="277" r:id="rId29"/>
    <p:sldId id="258" r:id="rId30"/>
    <p:sldId id="2145705988" r:id="rId31"/>
    <p:sldId id="2422" r:id="rId32"/>
    <p:sldId id="2145705968" r:id="rId33"/>
    <p:sldId id="2145705982" r:id="rId34"/>
    <p:sldId id="2145705984" r:id="rId35"/>
    <p:sldId id="2145705979" r:id="rId36"/>
    <p:sldId id="279" r:id="rId37"/>
    <p:sldId id="2346" r:id="rId38"/>
    <p:sldId id="2335" r:id="rId39"/>
    <p:sldId id="2336" r:id="rId40"/>
    <p:sldId id="280" r:id="rId41"/>
    <p:sldId id="2347" r:id="rId42"/>
    <p:sldId id="464" r:id="rId43"/>
    <p:sldId id="2407" r:id="rId44"/>
    <p:sldId id="2408" r:id="rId45"/>
    <p:sldId id="440" r:id="rId46"/>
    <p:sldId id="2145705978" r:id="rId47"/>
    <p:sldId id="2145705972" r:id="rId48"/>
    <p:sldId id="2145705971" r:id="rId49"/>
    <p:sldId id="295" r:id="rId50"/>
    <p:sldId id="2145705980" r:id="rId51"/>
    <p:sldId id="494" r:id="rId52"/>
    <p:sldId id="2145705981" r:id="rId53"/>
    <p:sldId id="2145705974" r:id="rId54"/>
    <p:sldId id="2145705948" r:id="rId55"/>
    <p:sldId id="409" r:id="rId56"/>
    <p:sldId id="41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Slides" id="{C3D79476-96AF-4D4E-AA27-AD0784B974FC}">
          <p14:sldIdLst>
            <p14:sldId id="274"/>
            <p14:sldId id="413"/>
            <p14:sldId id="314"/>
            <p14:sldId id="2145705977"/>
            <p14:sldId id="326"/>
            <p14:sldId id="500"/>
            <p14:sldId id="412"/>
            <p14:sldId id="418"/>
            <p14:sldId id="257"/>
            <p14:sldId id="261"/>
            <p14:sldId id="2145705985"/>
            <p14:sldId id="2145705986"/>
            <p14:sldId id="275"/>
            <p14:sldId id="2145705987"/>
            <p14:sldId id="277"/>
            <p14:sldId id="258"/>
            <p14:sldId id="2145705988"/>
            <p14:sldId id="2422"/>
            <p14:sldId id="2145705968"/>
            <p14:sldId id="2145705982"/>
            <p14:sldId id="2145705984"/>
            <p14:sldId id="2145705979"/>
            <p14:sldId id="279"/>
            <p14:sldId id="2346"/>
            <p14:sldId id="2335"/>
            <p14:sldId id="2336"/>
            <p14:sldId id="280"/>
            <p14:sldId id="2347"/>
            <p14:sldId id="464"/>
            <p14:sldId id="2407"/>
            <p14:sldId id="2408"/>
            <p14:sldId id="440"/>
            <p14:sldId id="2145705978"/>
            <p14:sldId id="2145705972"/>
            <p14:sldId id="2145705971"/>
            <p14:sldId id="295"/>
            <p14:sldId id="2145705980"/>
            <p14:sldId id="494"/>
            <p14:sldId id="2145705981"/>
            <p14:sldId id="2145705974"/>
            <p14:sldId id="2145705948"/>
            <p14:sldId id="409"/>
            <p14:sldId id="410"/>
          </p14:sldIdLst>
        </p14:section>
        <p14:section name="Specialty Slides" id="{FC4C0EFB-14DE-48BE-8F6F-178AC4C26326}">
          <p14:sldIdLst/>
        </p14:section>
        <p14:section name="Tables and Charts" id="{C333B6F4-AFC1-4404-9B2D-FC77CA2DDC90}">
          <p14:sldIdLst/>
        </p14:section>
      </p14:sectionLst>
    </p:ext>
    <p:ext uri="{EFAFB233-063F-42B5-8137-9DF3F51BA10A}">
      <p15:sldGuideLst xmlns:p15="http://schemas.microsoft.com/office/powerpoint/2012/main">
        <p15:guide id="1" orient="horz" pos="175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McCoy" initials="JM" lastIdx="1" clrIdx="2">
    <p:extLst>
      <p:ext uri="{19B8F6BF-5375-455C-9EA6-DF929625EA0E}">
        <p15:presenceInfo xmlns:p15="http://schemas.microsoft.com/office/powerpoint/2012/main" userId="5db2535266837fe0" providerId="Windows Live"/>
      </p:ext>
    </p:extLst>
  </p:cmAuthor>
  <p:cmAuthor id="2" name="Schaefer, Tina (ECY)" initials="ST(" lastIdx="1" clrIdx="1">
    <p:extLst>
      <p:ext uri="{19B8F6BF-5375-455C-9EA6-DF929625EA0E}">
        <p15:presenceInfo xmlns:p15="http://schemas.microsoft.com/office/powerpoint/2012/main" userId="S-1-5-21-2487942767-1439223106-4058045846-36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52" autoAdjust="0"/>
    <p:restoredTop sz="82161" autoAdjust="0"/>
  </p:normalViewPr>
  <p:slideViewPr>
    <p:cSldViewPr snapToGrid="0" showGuides="1">
      <p:cViewPr varScale="1">
        <p:scale>
          <a:sx n="103" d="100"/>
          <a:sy n="103" d="100"/>
        </p:scale>
        <p:origin x="114" y="192"/>
      </p:cViewPr>
      <p:guideLst>
        <p:guide orient="horz" pos="1752"/>
        <p:guide pos="3840"/>
      </p:guideLst>
    </p:cSldViewPr>
  </p:slideViewPr>
  <p:outlineViewPr>
    <p:cViewPr>
      <p:scale>
        <a:sx n="33" d="100"/>
        <a:sy n="33" d="100"/>
      </p:scale>
      <p:origin x="0" y="-1435"/>
    </p:cViewPr>
  </p:outlineViewPr>
  <p:notesTextViewPr>
    <p:cViewPr>
      <p:scale>
        <a:sx n="3" d="2"/>
        <a:sy n="3" d="2"/>
      </p:scale>
      <p:origin x="0" y="0"/>
    </p:cViewPr>
  </p:notesTextViewPr>
  <p:sorterViewPr>
    <p:cViewPr varScale="1">
      <p:scale>
        <a:sx n="1" d="1"/>
        <a:sy n="1" d="1"/>
      </p:scale>
      <p:origin x="0" y="-27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7.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 Target="slides/slide5.xml"/><Relationship Id="rId14" Type="http://schemas.openxmlformats.org/officeDocument/2006/relationships/slideMaster" Target="slideMasters/slideMaster10.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8" Type="http://schemas.openxmlformats.org/officeDocument/2006/relationships/slideMaster" Target="slideMasters/slideMaster4.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commentAuthors" Target="commentAuthors.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6.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diagrams/_rels/data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_rels/drawing5.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svg"/><Relationship Id="rId1" Type="http://schemas.openxmlformats.org/officeDocument/2006/relationships/image" Target="../media/image70.png"/><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AFCA68-006C-4153-BFA8-F2FF891B57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6D4AFFE-9F24-4038-97DD-BCC3D9F29D01}">
      <dgm:prSet phldrT="[Text]" custT="1"/>
      <dgm:spPr/>
      <dgm:t>
        <a:bodyPr/>
        <a:lstStyle/>
        <a:p>
          <a:r>
            <a:rPr lang="en-US" sz="2200" dirty="0">
              <a:solidFill>
                <a:schemeClr val="tx1"/>
              </a:solidFill>
              <a:latin typeface="+mn-lt"/>
              <a:ea typeface="Times New Roman" panose="02020603050405020304" pitchFamily="18" charset="0"/>
              <a:cs typeface="Calibri Light" panose="020F0302020204030204" pitchFamily="34" charset="0"/>
            </a:rPr>
            <a:t>Natalie Caulkins</a:t>
          </a:r>
          <a:endParaRPr lang="en-US" sz="2200" dirty="0">
            <a:solidFill>
              <a:schemeClr val="tx1"/>
            </a:solidFill>
            <a:latin typeface="+mn-lt"/>
            <a:cs typeface="Calibri Light" panose="020F0302020204030204" pitchFamily="34" charset="0"/>
          </a:endParaRPr>
        </a:p>
      </dgm:t>
    </dgm:pt>
    <dgm:pt modelId="{60962BC0-6954-43D1-86E5-07E53B4BDB70}" type="parTrans" cxnId="{6863137D-0F3D-4840-9313-1A37ADD0785A}">
      <dgm:prSet/>
      <dgm:spPr/>
      <dgm:t>
        <a:bodyPr/>
        <a:lstStyle/>
        <a:p>
          <a:endParaRPr lang="en-US" sz="4400">
            <a:solidFill>
              <a:schemeClr val="tx1"/>
            </a:solidFill>
          </a:endParaRPr>
        </a:p>
      </dgm:t>
    </dgm:pt>
    <dgm:pt modelId="{AE2A2E6A-7E17-4C62-9428-9B850713E096}" type="sibTrans" cxnId="{6863137D-0F3D-4840-9313-1A37ADD0785A}">
      <dgm:prSet/>
      <dgm:spPr/>
      <dgm:t>
        <a:bodyPr/>
        <a:lstStyle/>
        <a:p>
          <a:endParaRPr lang="en-US" sz="4400">
            <a:solidFill>
              <a:schemeClr val="tx1"/>
            </a:solidFill>
          </a:endParaRPr>
        </a:p>
      </dgm:t>
    </dgm:pt>
    <dgm:pt modelId="{D55B4F42-3A90-4A84-8A3B-77858175780C}">
      <dgm:prSet phldrT="[Text]" custT="1"/>
      <dgm:spPr/>
      <dgm:t>
        <a:bodyPr/>
        <a:lstStyle/>
        <a:p>
          <a:r>
            <a:rPr lang="en-US" sz="2200" dirty="0">
              <a:solidFill>
                <a:schemeClr val="tx1"/>
              </a:solidFill>
              <a:latin typeface="+mn-lt"/>
            </a:rPr>
            <a:t>Corinne Drennan</a:t>
          </a:r>
          <a:endParaRPr lang="en-US" sz="2200" b="0" dirty="0">
            <a:solidFill>
              <a:schemeClr val="tx1"/>
            </a:solidFill>
            <a:latin typeface="+mn-lt"/>
          </a:endParaRPr>
        </a:p>
      </dgm:t>
    </dgm:pt>
    <dgm:pt modelId="{8B15E4D0-7706-46F0-8012-FCC902C1F134}" type="parTrans" cxnId="{278DF3F8-972E-40DD-9AA5-07F089B6A254}">
      <dgm:prSet/>
      <dgm:spPr/>
      <dgm:t>
        <a:bodyPr/>
        <a:lstStyle/>
        <a:p>
          <a:endParaRPr lang="en-US" sz="4400">
            <a:solidFill>
              <a:schemeClr val="tx1"/>
            </a:solidFill>
          </a:endParaRPr>
        </a:p>
      </dgm:t>
    </dgm:pt>
    <dgm:pt modelId="{E01FB211-1FEA-4596-BF17-817DBF389968}" type="sibTrans" cxnId="{278DF3F8-972E-40DD-9AA5-07F089B6A254}">
      <dgm:prSet/>
      <dgm:spPr/>
      <dgm:t>
        <a:bodyPr/>
        <a:lstStyle/>
        <a:p>
          <a:endParaRPr lang="en-US" sz="4400">
            <a:solidFill>
              <a:schemeClr val="tx1"/>
            </a:solidFill>
          </a:endParaRPr>
        </a:p>
      </dgm:t>
    </dgm:pt>
    <dgm:pt modelId="{9EDEA61C-9EB8-466C-A70B-1EB377ECE185}">
      <dgm:prSet phldrT="[Text]" custT="1"/>
      <dgm:spPr/>
      <dgm:t>
        <a:bodyPr/>
        <a:lstStyle/>
        <a:p>
          <a:r>
            <a:rPr lang="en-US" sz="2200" dirty="0">
              <a:solidFill>
                <a:schemeClr val="tx1"/>
              </a:solidFill>
              <a:latin typeface="+mn-lt"/>
            </a:rPr>
            <a:t>Karl Englund</a:t>
          </a:r>
        </a:p>
      </dgm:t>
    </dgm:pt>
    <dgm:pt modelId="{204F14B1-A1C3-4D4D-BB87-10796766B61C}" type="parTrans" cxnId="{BBA58E55-71A9-4C6A-92E1-B5A474EB7244}">
      <dgm:prSet/>
      <dgm:spPr/>
      <dgm:t>
        <a:bodyPr/>
        <a:lstStyle/>
        <a:p>
          <a:endParaRPr lang="en-US" sz="4400">
            <a:solidFill>
              <a:schemeClr val="tx1"/>
            </a:solidFill>
          </a:endParaRPr>
        </a:p>
      </dgm:t>
    </dgm:pt>
    <dgm:pt modelId="{DF5555A8-83E2-49E7-A11C-F68BECEDC9D4}" type="sibTrans" cxnId="{BBA58E55-71A9-4C6A-92E1-B5A474EB7244}">
      <dgm:prSet/>
      <dgm:spPr/>
      <dgm:t>
        <a:bodyPr/>
        <a:lstStyle/>
        <a:p>
          <a:endParaRPr lang="en-US" sz="4400">
            <a:solidFill>
              <a:schemeClr val="tx1"/>
            </a:solidFill>
          </a:endParaRPr>
        </a:p>
      </dgm:t>
    </dgm:pt>
    <dgm:pt modelId="{FBA257D5-4978-44F7-92C5-E82B38067188}">
      <dgm:prSet phldrT="[Text]" custT="1"/>
      <dgm:spPr/>
      <dgm:t>
        <a:bodyPr/>
        <a:lstStyle/>
        <a:p>
          <a:r>
            <a:rPr lang="en-US" sz="2200" dirty="0">
              <a:solidFill>
                <a:schemeClr val="tx1"/>
              </a:solidFill>
              <a:latin typeface="+mn-lt"/>
              <a:cs typeface="Calibri Light" panose="020F0302020204030204" pitchFamily="34" charset="0"/>
            </a:rPr>
            <a:t>Kyla Fisher</a:t>
          </a:r>
        </a:p>
      </dgm:t>
    </dgm:pt>
    <dgm:pt modelId="{589B2D10-591B-4355-B11C-4C8FE8F39739}" type="parTrans" cxnId="{39670FA0-AFDA-4F74-B38D-05A8F3C80D41}">
      <dgm:prSet/>
      <dgm:spPr/>
      <dgm:t>
        <a:bodyPr/>
        <a:lstStyle/>
        <a:p>
          <a:endParaRPr lang="en-US" sz="4400">
            <a:solidFill>
              <a:schemeClr val="tx1"/>
            </a:solidFill>
          </a:endParaRPr>
        </a:p>
      </dgm:t>
    </dgm:pt>
    <dgm:pt modelId="{08BBC873-7362-43A6-A4B4-73934B80B23D}" type="sibTrans" cxnId="{39670FA0-AFDA-4F74-B38D-05A8F3C80D41}">
      <dgm:prSet/>
      <dgm:spPr/>
      <dgm:t>
        <a:bodyPr/>
        <a:lstStyle/>
        <a:p>
          <a:endParaRPr lang="en-US" sz="4400">
            <a:solidFill>
              <a:schemeClr val="tx1"/>
            </a:solidFill>
          </a:endParaRPr>
        </a:p>
      </dgm:t>
    </dgm:pt>
    <dgm:pt modelId="{C8BD1103-C600-43F4-857E-E33087F34CED}">
      <dgm:prSet phldrT="[Text]" custT="1"/>
      <dgm:spPr/>
      <dgm:t>
        <a:bodyPr/>
        <a:lstStyle/>
        <a:p>
          <a:r>
            <a:rPr lang="en-US" sz="2200" dirty="0">
              <a:solidFill>
                <a:schemeClr val="tx1"/>
              </a:solidFill>
              <a:latin typeface="+mn-lt"/>
              <a:cs typeface="Calibri Light" panose="020F0302020204030204" pitchFamily="34" charset="0"/>
            </a:rPr>
            <a:t>Allen Langdon</a:t>
          </a:r>
        </a:p>
      </dgm:t>
    </dgm:pt>
    <dgm:pt modelId="{39FBCF3E-3E52-4555-99B3-FE0953E0B2EB}" type="parTrans" cxnId="{22F25E4C-2804-4E92-A232-185177322A7E}">
      <dgm:prSet/>
      <dgm:spPr/>
      <dgm:t>
        <a:bodyPr/>
        <a:lstStyle/>
        <a:p>
          <a:endParaRPr lang="en-US" sz="4400">
            <a:solidFill>
              <a:schemeClr val="tx1"/>
            </a:solidFill>
          </a:endParaRPr>
        </a:p>
      </dgm:t>
    </dgm:pt>
    <dgm:pt modelId="{35AE2B53-59EC-48A8-B525-D97CD74F513A}" type="sibTrans" cxnId="{22F25E4C-2804-4E92-A232-185177322A7E}">
      <dgm:prSet/>
      <dgm:spPr/>
      <dgm:t>
        <a:bodyPr/>
        <a:lstStyle/>
        <a:p>
          <a:endParaRPr lang="en-US" sz="4400">
            <a:solidFill>
              <a:schemeClr val="tx1"/>
            </a:solidFill>
          </a:endParaRPr>
        </a:p>
      </dgm:t>
    </dgm:pt>
    <dgm:pt modelId="{959F28CF-AB53-4626-8FDA-B28C9CAD13B9}">
      <dgm:prSet phldrT="[Text]" custT="1"/>
      <dgm:spPr/>
      <dgm:t>
        <a:bodyPr/>
        <a:lstStyle/>
        <a:p>
          <a:r>
            <a:rPr lang="en-US" sz="2200" dirty="0">
              <a:solidFill>
                <a:schemeClr val="tx1"/>
              </a:solidFill>
              <a:latin typeface="+mn-lt"/>
              <a:cs typeface="Calibri Light" panose="020F0302020204030204" pitchFamily="34" charset="0"/>
            </a:rPr>
            <a:t>Kris Major</a:t>
          </a:r>
        </a:p>
      </dgm:t>
    </dgm:pt>
    <dgm:pt modelId="{ADC5E494-BA32-4794-9DFF-4C48915B825E}" type="parTrans" cxnId="{0DFEDA7F-4C60-4556-AD24-D01C2A7DD8D1}">
      <dgm:prSet/>
      <dgm:spPr/>
      <dgm:t>
        <a:bodyPr/>
        <a:lstStyle/>
        <a:p>
          <a:endParaRPr lang="en-US"/>
        </a:p>
      </dgm:t>
    </dgm:pt>
    <dgm:pt modelId="{37CA2FE8-83F9-4934-B9C7-D464FAD3226D}" type="sibTrans" cxnId="{0DFEDA7F-4C60-4556-AD24-D01C2A7DD8D1}">
      <dgm:prSet/>
      <dgm:spPr/>
      <dgm:t>
        <a:bodyPr/>
        <a:lstStyle/>
        <a:p>
          <a:endParaRPr lang="en-US"/>
        </a:p>
      </dgm:t>
    </dgm:pt>
    <dgm:pt modelId="{9AB8E449-BD7A-4DD3-8EB5-DACCFE0BE81F}" type="pres">
      <dgm:prSet presAssocID="{09AFCA68-006C-4153-BFA8-F2FF891B576E}" presName="vert0" presStyleCnt="0">
        <dgm:presLayoutVars>
          <dgm:dir/>
          <dgm:animOne val="branch"/>
          <dgm:animLvl val="lvl"/>
        </dgm:presLayoutVars>
      </dgm:prSet>
      <dgm:spPr/>
    </dgm:pt>
    <dgm:pt modelId="{2EACB44B-6811-422D-9FCE-73F0E14A2C9D}" type="pres">
      <dgm:prSet presAssocID="{F6D4AFFE-9F24-4038-97DD-BCC3D9F29D01}" presName="thickLine" presStyleLbl="alignNode1" presStyleIdx="0" presStyleCnt="6"/>
      <dgm:spPr/>
    </dgm:pt>
    <dgm:pt modelId="{38953266-1CA1-433E-BBF5-86CEB7A0BEB6}" type="pres">
      <dgm:prSet presAssocID="{F6D4AFFE-9F24-4038-97DD-BCC3D9F29D01}" presName="horz1" presStyleCnt="0"/>
      <dgm:spPr/>
    </dgm:pt>
    <dgm:pt modelId="{D85EEAE6-280A-4503-90EC-B8BCB7431D29}" type="pres">
      <dgm:prSet presAssocID="{F6D4AFFE-9F24-4038-97DD-BCC3D9F29D01}" presName="tx1" presStyleLbl="revTx" presStyleIdx="0" presStyleCnt="6"/>
      <dgm:spPr/>
    </dgm:pt>
    <dgm:pt modelId="{3AF3A08E-5B7D-4712-8F7D-9836877CBD84}" type="pres">
      <dgm:prSet presAssocID="{F6D4AFFE-9F24-4038-97DD-BCC3D9F29D01}" presName="vert1" presStyleCnt="0"/>
      <dgm:spPr/>
    </dgm:pt>
    <dgm:pt modelId="{C10C57A3-6826-4FF7-A5C9-B6621D6C82C0}" type="pres">
      <dgm:prSet presAssocID="{D55B4F42-3A90-4A84-8A3B-77858175780C}" presName="thickLine" presStyleLbl="alignNode1" presStyleIdx="1" presStyleCnt="6" custLinFactNeighborY="0"/>
      <dgm:spPr/>
    </dgm:pt>
    <dgm:pt modelId="{E7F51579-71F2-496C-B95A-C5D3C4AB9014}" type="pres">
      <dgm:prSet presAssocID="{D55B4F42-3A90-4A84-8A3B-77858175780C}" presName="horz1" presStyleCnt="0"/>
      <dgm:spPr/>
    </dgm:pt>
    <dgm:pt modelId="{62AB2648-9149-47C1-A119-DB50E7112704}" type="pres">
      <dgm:prSet presAssocID="{D55B4F42-3A90-4A84-8A3B-77858175780C}" presName="tx1" presStyleLbl="revTx" presStyleIdx="1" presStyleCnt="6"/>
      <dgm:spPr/>
    </dgm:pt>
    <dgm:pt modelId="{7CA98BA1-CCE2-44ED-9DCE-A7BE17209CDD}" type="pres">
      <dgm:prSet presAssocID="{D55B4F42-3A90-4A84-8A3B-77858175780C}" presName="vert1" presStyleCnt="0"/>
      <dgm:spPr/>
    </dgm:pt>
    <dgm:pt modelId="{3814C6E8-334D-4F51-9E40-F1D49D7A6882}" type="pres">
      <dgm:prSet presAssocID="{9EDEA61C-9EB8-466C-A70B-1EB377ECE185}" presName="thickLine" presStyleLbl="alignNode1" presStyleIdx="2" presStyleCnt="6"/>
      <dgm:spPr/>
    </dgm:pt>
    <dgm:pt modelId="{F0369B75-6FF1-49A1-9FEA-4FB789046C0A}" type="pres">
      <dgm:prSet presAssocID="{9EDEA61C-9EB8-466C-A70B-1EB377ECE185}" presName="horz1" presStyleCnt="0"/>
      <dgm:spPr/>
    </dgm:pt>
    <dgm:pt modelId="{DD40E0D6-35BF-4946-9D4B-43CE41636B8E}" type="pres">
      <dgm:prSet presAssocID="{9EDEA61C-9EB8-466C-A70B-1EB377ECE185}" presName="tx1" presStyleLbl="revTx" presStyleIdx="2" presStyleCnt="6"/>
      <dgm:spPr/>
    </dgm:pt>
    <dgm:pt modelId="{066AEE05-4A22-4276-BD2F-BAF89AB6A540}" type="pres">
      <dgm:prSet presAssocID="{9EDEA61C-9EB8-466C-A70B-1EB377ECE185}" presName="vert1" presStyleCnt="0"/>
      <dgm:spPr/>
    </dgm:pt>
    <dgm:pt modelId="{E8AE5F17-5C23-4911-AE56-70EBBCC7F072}" type="pres">
      <dgm:prSet presAssocID="{FBA257D5-4978-44F7-92C5-E82B38067188}" presName="thickLine" presStyleLbl="alignNode1" presStyleIdx="3" presStyleCnt="6"/>
      <dgm:spPr/>
    </dgm:pt>
    <dgm:pt modelId="{CA63D9A3-581D-4D57-83C6-A7CA77244668}" type="pres">
      <dgm:prSet presAssocID="{FBA257D5-4978-44F7-92C5-E82B38067188}" presName="horz1" presStyleCnt="0"/>
      <dgm:spPr/>
    </dgm:pt>
    <dgm:pt modelId="{25025A8D-2EA7-4A0F-A765-5EA44C4508E2}" type="pres">
      <dgm:prSet presAssocID="{FBA257D5-4978-44F7-92C5-E82B38067188}" presName="tx1" presStyleLbl="revTx" presStyleIdx="3" presStyleCnt="6"/>
      <dgm:spPr/>
    </dgm:pt>
    <dgm:pt modelId="{6E81105F-22CA-47F0-9316-82EFD9B69826}" type="pres">
      <dgm:prSet presAssocID="{FBA257D5-4978-44F7-92C5-E82B38067188}" presName="vert1" presStyleCnt="0"/>
      <dgm:spPr/>
    </dgm:pt>
    <dgm:pt modelId="{1BEF81AA-64FB-4B3D-B53A-9433AE60BC62}" type="pres">
      <dgm:prSet presAssocID="{C8BD1103-C600-43F4-857E-E33087F34CED}" presName="thickLine" presStyleLbl="alignNode1" presStyleIdx="4" presStyleCnt="6"/>
      <dgm:spPr/>
    </dgm:pt>
    <dgm:pt modelId="{6B30405B-9277-4A18-A43B-C79AA3DCA2D2}" type="pres">
      <dgm:prSet presAssocID="{C8BD1103-C600-43F4-857E-E33087F34CED}" presName="horz1" presStyleCnt="0"/>
      <dgm:spPr/>
    </dgm:pt>
    <dgm:pt modelId="{B7E493F6-5229-4E87-99AD-B39149FA1007}" type="pres">
      <dgm:prSet presAssocID="{C8BD1103-C600-43F4-857E-E33087F34CED}" presName="tx1" presStyleLbl="revTx" presStyleIdx="4" presStyleCnt="6"/>
      <dgm:spPr/>
    </dgm:pt>
    <dgm:pt modelId="{5F85375A-2924-410F-8B4E-AD71FE8BCA9D}" type="pres">
      <dgm:prSet presAssocID="{C8BD1103-C600-43F4-857E-E33087F34CED}" presName="vert1" presStyleCnt="0"/>
      <dgm:spPr/>
    </dgm:pt>
    <dgm:pt modelId="{987F76AF-831F-4B9B-B85C-5E2D7DE8B464}" type="pres">
      <dgm:prSet presAssocID="{959F28CF-AB53-4626-8FDA-B28C9CAD13B9}" presName="thickLine" presStyleLbl="alignNode1" presStyleIdx="5" presStyleCnt="6"/>
      <dgm:spPr/>
    </dgm:pt>
    <dgm:pt modelId="{A34C3609-379D-46A5-8D8B-046059DEF006}" type="pres">
      <dgm:prSet presAssocID="{959F28CF-AB53-4626-8FDA-B28C9CAD13B9}" presName="horz1" presStyleCnt="0"/>
      <dgm:spPr/>
    </dgm:pt>
    <dgm:pt modelId="{77484242-6CCE-4373-97B3-C9D888D85889}" type="pres">
      <dgm:prSet presAssocID="{959F28CF-AB53-4626-8FDA-B28C9CAD13B9}" presName="tx1" presStyleLbl="revTx" presStyleIdx="5" presStyleCnt="6"/>
      <dgm:spPr/>
    </dgm:pt>
    <dgm:pt modelId="{E6100FF6-34FF-4313-8075-E957EF078A53}" type="pres">
      <dgm:prSet presAssocID="{959F28CF-AB53-4626-8FDA-B28C9CAD13B9}" presName="vert1" presStyleCnt="0"/>
      <dgm:spPr/>
    </dgm:pt>
  </dgm:ptLst>
  <dgm:cxnLst>
    <dgm:cxn modelId="{4B61A50C-1AB0-478C-BA4F-D341258FE7B2}" type="presOf" srcId="{D55B4F42-3A90-4A84-8A3B-77858175780C}" destId="{62AB2648-9149-47C1-A119-DB50E7112704}" srcOrd="0" destOrd="0" presId="urn:microsoft.com/office/officeart/2008/layout/LinedList"/>
    <dgm:cxn modelId="{AC692222-BD44-4E92-A278-630EEE666967}" type="presOf" srcId="{F6D4AFFE-9F24-4038-97DD-BCC3D9F29D01}" destId="{D85EEAE6-280A-4503-90EC-B8BCB7431D29}" srcOrd="0" destOrd="0" presId="urn:microsoft.com/office/officeart/2008/layout/LinedList"/>
    <dgm:cxn modelId="{22F25E4C-2804-4E92-A232-185177322A7E}" srcId="{09AFCA68-006C-4153-BFA8-F2FF891B576E}" destId="{C8BD1103-C600-43F4-857E-E33087F34CED}" srcOrd="4" destOrd="0" parTransId="{39FBCF3E-3E52-4555-99B3-FE0953E0B2EB}" sibTransId="{35AE2B53-59EC-48A8-B525-D97CD74F513A}"/>
    <dgm:cxn modelId="{60A1C471-DABB-4FDD-90F2-FD2C2F92523C}" type="presOf" srcId="{959F28CF-AB53-4626-8FDA-B28C9CAD13B9}" destId="{77484242-6CCE-4373-97B3-C9D888D85889}" srcOrd="0" destOrd="0" presId="urn:microsoft.com/office/officeart/2008/layout/LinedList"/>
    <dgm:cxn modelId="{BBA58E55-71A9-4C6A-92E1-B5A474EB7244}" srcId="{09AFCA68-006C-4153-BFA8-F2FF891B576E}" destId="{9EDEA61C-9EB8-466C-A70B-1EB377ECE185}" srcOrd="2" destOrd="0" parTransId="{204F14B1-A1C3-4D4D-BB87-10796766B61C}" sibTransId="{DF5555A8-83E2-49E7-A11C-F68BECEDC9D4}"/>
    <dgm:cxn modelId="{3A5FA075-A0F0-42EA-9AB3-EB4B34DBA66D}" type="presOf" srcId="{FBA257D5-4978-44F7-92C5-E82B38067188}" destId="{25025A8D-2EA7-4A0F-A765-5EA44C4508E2}" srcOrd="0" destOrd="0" presId="urn:microsoft.com/office/officeart/2008/layout/LinedList"/>
    <dgm:cxn modelId="{D28D1258-A347-46C8-8050-27FF78919F87}" type="presOf" srcId="{09AFCA68-006C-4153-BFA8-F2FF891B576E}" destId="{9AB8E449-BD7A-4DD3-8EB5-DACCFE0BE81F}" srcOrd="0" destOrd="0" presId="urn:microsoft.com/office/officeart/2008/layout/LinedList"/>
    <dgm:cxn modelId="{6863137D-0F3D-4840-9313-1A37ADD0785A}" srcId="{09AFCA68-006C-4153-BFA8-F2FF891B576E}" destId="{F6D4AFFE-9F24-4038-97DD-BCC3D9F29D01}" srcOrd="0" destOrd="0" parTransId="{60962BC0-6954-43D1-86E5-07E53B4BDB70}" sibTransId="{AE2A2E6A-7E17-4C62-9428-9B850713E096}"/>
    <dgm:cxn modelId="{E4117E7D-FF32-4751-82D7-5FA5611BD315}" type="presOf" srcId="{C8BD1103-C600-43F4-857E-E33087F34CED}" destId="{B7E493F6-5229-4E87-99AD-B39149FA1007}" srcOrd="0" destOrd="0" presId="urn:microsoft.com/office/officeart/2008/layout/LinedList"/>
    <dgm:cxn modelId="{0DFEDA7F-4C60-4556-AD24-D01C2A7DD8D1}" srcId="{09AFCA68-006C-4153-BFA8-F2FF891B576E}" destId="{959F28CF-AB53-4626-8FDA-B28C9CAD13B9}" srcOrd="5" destOrd="0" parTransId="{ADC5E494-BA32-4794-9DFF-4C48915B825E}" sibTransId="{37CA2FE8-83F9-4934-B9C7-D464FAD3226D}"/>
    <dgm:cxn modelId="{39670FA0-AFDA-4F74-B38D-05A8F3C80D41}" srcId="{09AFCA68-006C-4153-BFA8-F2FF891B576E}" destId="{FBA257D5-4978-44F7-92C5-E82B38067188}" srcOrd="3" destOrd="0" parTransId="{589B2D10-591B-4355-B11C-4C8FE8F39739}" sibTransId="{08BBC873-7362-43A6-A4B4-73934B80B23D}"/>
    <dgm:cxn modelId="{87E279EB-2D29-41F6-BFDA-6DF132954473}" type="presOf" srcId="{9EDEA61C-9EB8-466C-A70B-1EB377ECE185}" destId="{DD40E0D6-35BF-4946-9D4B-43CE41636B8E}" srcOrd="0" destOrd="0" presId="urn:microsoft.com/office/officeart/2008/layout/LinedList"/>
    <dgm:cxn modelId="{278DF3F8-972E-40DD-9AA5-07F089B6A254}" srcId="{09AFCA68-006C-4153-BFA8-F2FF891B576E}" destId="{D55B4F42-3A90-4A84-8A3B-77858175780C}" srcOrd="1" destOrd="0" parTransId="{8B15E4D0-7706-46F0-8012-FCC902C1F134}" sibTransId="{E01FB211-1FEA-4596-BF17-817DBF389968}"/>
    <dgm:cxn modelId="{3B1D8ACF-13C3-468E-BBFC-C08508789CDE}" type="presParOf" srcId="{9AB8E449-BD7A-4DD3-8EB5-DACCFE0BE81F}" destId="{2EACB44B-6811-422D-9FCE-73F0E14A2C9D}" srcOrd="0" destOrd="0" presId="urn:microsoft.com/office/officeart/2008/layout/LinedList"/>
    <dgm:cxn modelId="{3EDCF04B-B521-4E64-8EB9-8E571EEF7C2C}" type="presParOf" srcId="{9AB8E449-BD7A-4DD3-8EB5-DACCFE0BE81F}" destId="{38953266-1CA1-433E-BBF5-86CEB7A0BEB6}" srcOrd="1" destOrd="0" presId="urn:microsoft.com/office/officeart/2008/layout/LinedList"/>
    <dgm:cxn modelId="{B1BF2FBC-6576-49EE-9B2B-39385EE68E89}" type="presParOf" srcId="{38953266-1CA1-433E-BBF5-86CEB7A0BEB6}" destId="{D85EEAE6-280A-4503-90EC-B8BCB7431D29}" srcOrd="0" destOrd="0" presId="urn:microsoft.com/office/officeart/2008/layout/LinedList"/>
    <dgm:cxn modelId="{8F074C58-DA6B-4EF6-8789-6FFF2A6C81A6}" type="presParOf" srcId="{38953266-1CA1-433E-BBF5-86CEB7A0BEB6}" destId="{3AF3A08E-5B7D-4712-8F7D-9836877CBD84}" srcOrd="1" destOrd="0" presId="urn:microsoft.com/office/officeart/2008/layout/LinedList"/>
    <dgm:cxn modelId="{1D42C813-23F9-4F6E-8DAD-7A17160333A3}" type="presParOf" srcId="{9AB8E449-BD7A-4DD3-8EB5-DACCFE0BE81F}" destId="{C10C57A3-6826-4FF7-A5C9-B6621D6C82C0}" srcOrd="2" destOrd="0" presId="urn:microsoft.com/office/officeart/2008/layout/LinedList"/>
    <dgm:cxn modelId="{269294E8-8BFF-4A5E-B1E3-83F3D8F33954}" type="presParOf" srcId="{9AB8E449-BD7A-4DD3-8EB5-DACCFE0BE81F}" destId="{E7F51579-71F2-496C-B95A-C5D3C4AB9014}" srcOrd="3" destOrd="0" presId="urn:microsoft.com/office/officeart/2008/layout/LinedList"/>
    <dgm:cxn modelId="{322CA14D-E595-4D91-B14D-74E4C46E03C1}" type="presParOf" srcId="{E7F51579-71F2-496C-B95A-C5D3C4AB9014}" destId="{62AB2648-9149-47C1-A119-DB50E7112704}" srcOrd="0" destOrd="0" presId="urn:microsoft.com/office/officeart/2008/layout/LinedList"/>
    <dgm:cxn modelId="{FF966F8A-6112-44F7-8209-C5EA5EB34EC7}" type="presParOf" srcId="{E7F51579-71F2-496C-B95A-C5D3C4AB9014}" destId="{7CA98BA1-CCE2-44ED-9DCE-A7BE17209CDD}" srcOrd="1" destOrd="0" presId="urn:microsoft.com/office/officeart/2008/layout/LinedList"/>
    <dgm:cxn modelId="{416B4680-916F-4226-AACB-7F7D7C7013AF}" type="presParOf" srcId="{9AB8E449-BD7A-4DD3-8EB5-DACCFE0BE81F}" destId="{3814C6E8-334D-4F51-9E40-F1D49D7A6882}" srcOrd="4" destOrd="0" presId="urn:microsoft.com/office/officeart/2008/layout/LinedList"/>
    <dgm:cxn modelId="{CE076498-1A6C-4365-A999-7B3B0A9132D8}" type="presParOf" srcId="{9AB8E449-BD7A-4DD3-8EB5-DACCFE0BE81F}" destId="{F0369B75-6FF1-49A1-9FEA-4FB789046C0A}" srcOrd="5" destOrd="0" presId="urn:microsoft.com/office/officeart/2008/layout/LinedList"/>
    <dgm:cxn modelId="{57C40510-9527-40AE-A20D-8DF000094003}" type="presParOf" srcId="{F0369B75-6FF1-49A1-9FEA-4FB789046C0A}" destId="{DD40E0D6-35BF-4946-9D4B-43CE41636B8E}" srcOrd="0" destOrd="0" presId="urn:microsoft.com/office/officeart/2008/layout/LinedList"/>
    <dgm:cxn modelId="{34FB782B-5E62-4BD6-99C5-4A7BD50A76F6}" type="presParOf" srcId="{F0369B75-6FF1-49A1-9FEA-4FB789046C0A}" destId="{066AEE05-4A22-4276-BD2F-BAF89AB6A540}" srcOrd="1" destOrd="0" presId="urn:microsoft.com/office/officeart/2008/layout/LinedList"/>
    <dgm:cxn modelId="{0F00C84F-B79F-4DC9-81AE-1CF370341B2B}" type="presParOf" srcId="{9AB8E449-BD7A-4DD3-8EB5-DACCFE0BE81F}" destId="{E8AE5F17-5C23-4911-AE56-70EBBCC7F072}" srcOrd="6" destOrd="0" presId="urn:microsoft.com/office/officeart/2008/layout/LinedList"/>
    <dgm:cxn modelId="{6DE6720A-7D2D-4F8B-B6BC-F5EE56EC65AC}" type="presParOf" srcId="{9AB8E449-BD7A-4DD3-8EB5-DACCFE0BE81F}" destId="{CA63D9A3-581D-4D57-83C6-A7CA77244668}" srcOrd="7" destOrd="0" presId="urn:microsoft.com/office/officeart/2008/layout/LinedList"/>
    <dgm:cxn modelId="{A4A6CF23-FD44-4E08-8ECE-97FAB110B12C}" type="presParOf" srcId="{CA63D9A3-581D-4D57-83C6-A7CA77244668}" destId="{25025A8D-2EA7-4A0F-A765-5EA44C4508E2}" srcOrd="0" destOrd="0" presId="urn:microsoft.com/office/officeart/2008/layout/LinedList"/>
    <dgm:cxn modelId="{755051A1-34C4-4A81-A69E-CE28C6B85F71}" type="presParOf" srcId="{CA63D9A3-581D-4D57-83C6-A7CA77244668}" destId="{6E81105F-22CA-47F0-9316-82EFD9B69826}" srcOrd="1" destOrd="0" presId="urn:microsoft.com/office/officeart/2008/layout/LinedList"/>
    <dgm:cxn modelId="{A4A53CB8-0A65-4F01-B979-7329787039B1}" type="presParOf" srcId="{9AB8E449-BD7A-4DD3-8EB5-DACCFE0BE81F}" destId="{1BEF81AA-64FB-4B3D-B53A-9433AE60BC62}" srcOrd="8" destOrd="0" presId="urn:microsoft.com/office/officeart/2008/layout/LinedList"/>
    <dgm:cxn modelId="{E9576834-0478-47AF-B24A-97B83D389F45}" type="presParOf" srcId="{9AB8E449-BD7A-4DD3-8EB5-DACCFE0BE81F}" destId="{6B30405B-9277-4A18-A43B-C79AA3DCA2D2}" srcOrd="9" destOrd="0" presId="urn:microsoft.com/office/officeart/2008/layout/LinedList"/>
    <dgm:cxn modelId="{9488F086-5463-4E15-BD0F-D9A4D4BDC12F}" type="presParOf" srcId="{6B30405B-9277-4A18-A43B-C79AA3DCA2D2}" destId="{B7E493F6-5229-4E87-99AD-B39149FA1007}" srcOrd="0" destOrd="0" presId="urn:microsoft.com/office/officeart/2008/layout/LinedList"/>
    <dgm:cxn modelId="{E9C7105A-91B0-4B79-B2EE-4FC4E6C88D23}" type="presParOf" srcId="{6B30405B-9277-4A18-A43B-C79AA3DCA2D2}" destId="{5F85375A-2924-410F-8B4E-AD71FE8BCA9D}" srcOrd="1" destOrd="0" presId="urn:microsoft.com/office/officeart/2008/layout/LinedList"/>
    <dgm:cxn modelId="{3A380D19-D921-4AC9-B7EA-DD37A6D03C6F}" type="presParOf" srcId="{9AB8E449-BD7A-4DD3-8EB5-DACCFE0BE81F}" destId="{987F76AF-831F-4B9B-B85C-5E2D7DE8B464}" srcOrd="10" destOrd="0" presId="urn:microsoft.com/office/officeart/2008/layout/LinedList"/>
    <dgm:cxn modelId="{1D5D7192-D6AE-4E00-BF7D-FCE37E92C217}" type="presParOf" srcId="{9AB8E449-BD7A-4DD3-8EB5-DACCFE0BE81F}" destId="{A34C3609-379D-46A5-8D8B-046059DEF006}" srcOrd="11" destOrd="0" presId="urn:microsoft.com/office/officeart/2008/layout/LinedList"/>
    <dgm:cxn modelId="{7AC4A825-AD0F-4086-BDD0-1309F43DCBCC}" type="presParOf" srcId="{A34C3609-379D-46A5-8D8B-046059DEF006}" destId="{77484242-6CCE-4373-97B3-C9D888D85889}" srcOrd="0" destOrd="0" presId="urn:microsoft.com/office/officeart/2008/layout/LinedList"/>
    <dgm:cxn modelId="{304267FD-F955-43C5-8C0D-A8DCC3C18D8F}" type="presParOf" srcId="{A34C3609-379D-46A5-8D8B-046059DEF006}" destId="{E6100FF6-34FF-4313-8075-E957EF078A5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AFCA68-006C-4153-BFA8-F2FF891B57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183B5E0-AD9D-4AEC-8F78-785C14F292FD}">
      <dgm:prSet phldrT="[Text]" custT="1"/>
      <dgm:spPr/>
      <dgm:t>
        <a:bodyPr/>
        <a:lstStyle/>
        <a:p>
          <a:r>
            <a:rPr lang="en-US" sz="2200" dirty="0">
              <a:solidFill>
                <a:schemeClr val="tx1"/>
              </a:solidFill>
              <a:latin typeface="+mn-lt"/>
              <a:cs typeface="Calibri Light" panose="020F0302020204030204" pitchFamily="34" charset="0"/>
            </a:rPr>
            <a:t>Scott Morgan</a:t>
          </a:r>
        </a:p>
      </dgm:t>
    </dgm:pt>
    <dgm:pt modelId="{C53F8361-1716-4603-8BB1-602CAEEB5D73}" type="parTrans" cxnId="{1576C83E-9F27-4714-A329-9E4BCBA83339}">
      <dgm:prSet/>
      <dgm:spPr/>
      <dgm:t>
        <a:bodyPr/>
        <a:lstStyle/>
        <a:p>
          <a:endParaRPr lang="en-US" sz="4400">
            <a:solidFill>
              <a:schemeClr val="tx1"/>
            </a:solidFill>
          </a:endParaRPr>
        </a:p>
      </dgm:t>
    </dgm:pt>
    <dgm:pt modelId="{A498A8FC-8139-41E5-B563-E663C373C028}" type="sibTrans" cxnId="{1576C83E-9F27-4714-A329-9E4BCBA83339}">
      <dgm:prSet/>
      <dgm:spPr/>
      <dgm:t>
        <a:bodyPr/>
        <a:lstStyle/>
        <a:p>
          <a:endParaRPr lang="en-US" sz="4400">
            <a:solidFill>
              <a:schemeClr val="tx1"/>
            </a:solidFill>
          </a:endParaRPr>
        </a:p>
      </dgm:t>
    </dgm:pt>
    <dgm:pt modelId="{C433ED31-9D2D-43E3-A58D-2EC0156F2A28}">
      <dgm:prSet phldrT="[Text]" custT="1"/>
      <dgm:spPr>
        <a:noFill/>
      </dgm:spPr>
      <dgm:t>
        <a:bodyPr/>
        <a:lstStyle/>
        <a:p>
          <a:r>
            <a:rPr lang="en-US" sz="2200" dirty="0">
              <a:solidFill>
                <a:schemeClr val="tx1"/>
              </a:solidFill>
              <a:latin typeface="+mn-lt"/>
              <a:cs typeface="Calibri Light" panose="020F0302020204030204" pitchFamily="34" charset="0"/>
            </a:rPr>
            <a:t>Chris Piercy</a:t>
          </a:r>
        </a:p>
      </dgm:t>
    </dgm:pt>
    <dgm:pt modelId="{193D7907-B030-4CE0-9815-AD8277F0CCA9}" type="parTrans" cxnId="{876BD43D-7145-4BFF-B779-4373AD14B633}">
      <dgm:prSet/>
      <dgm:spPr/>
      <dgm:t>
        <a:bodyPr/>
        <a:lstStyle/>
        <a:p>
          <a:endParaRPr lang="en-US" sz="4400">
            <a:solidFill>
              <a:schemeClr val="tx1"/>
            </a:solidFill>
          </a:endParaRPr>
        </a:p>
      </dgm:t>
    </dgm:pt>
    <dgm:pt modelId="{6543FDCF-679A-49EF-9BB6-DACAE0852345}" type="sibTrans" cxnId="{876BD43D-7145-4BFF-B779-4373AD14B633}">
      <dgm:prSet/>
      <dgm:spPr/>
      <dgm:t>
        <a:bodyPr/>
        <a:lstStyle/>
        <a:p>
          <a:endParaRPr lang="en-US" sz="4400">
            <a:solidFill>
              <a:schemeClr val="tx1"/>
            </a:solidFill>
          </a:endParaRPr>
        </a:p>
      </dgm:t>
    </dgm:pt>
    <dgm:pt modelId="{C99B3BC5-CAD3-4978-A885-25352544E203}">
      <dgm:prSet phldrT="[Text]" custT="1"/>
      <dgm:spPr/>
      <dgm:t>
        <a:bodyPr/>
        <a:lstStyle/>
        <a:p>
          <a:r>
            <a:rPr lang="en-US" sz="2200" dirty="0">
              <a:solidFill>
                <a:schemeClr val="tx1"/>
              </a:solidFill>
              <a:latin typeface="+mn-lt"/>
              <a:cs typeface="Calibri Light" panose="020F0302020204030204" pitchFamily="34" charset="0"/>
            </a:rPr>
            <a:t>Mike Range</a:t>
          </a:r>
        </a:p>
      </dgm:t>
    </dgm:pt>
    <dgm:pt modelId="{DF3AAD4A-4C82-4B07-A69B-93D15126CD52}" type="parTrans" cxnId="{BE3A46E9-16D8-421E-AAD9-6E91C96A11CA}">
      <dgm:prSet/>
      <dgm:spPr/>
      <dgm:t>
        <a:bodyPr/>
        <a:lstStyle/>
        <a:p>
          <a:endParaRPr lang="en-US" sz="4400">
            <a:solidFill>
              <a:schemeClr val="tx1"/>
            </a:solidFill>
          </a:endParaRPr>
        </a:p>
      </dgm:t>
    </dgm:pt>
    <dgm:pt modelId="{3FFADC9E-B40B-42C9-BDCB-BBA10F1B9561}" type="sibTrans" cxnId="{BE3A46E9-16D8-421E-AAD9-6E91C96A11CA}">
      <dgm:prSet/>
      <dgm:spPr/>
      <dgm:t>
        <a:bodyPr/>
        <a:lstStyle/>
        <a:p>
          <a:endParaRPr lang="en-US" sz="4400">
            <a:solidFill>
              <a:schemeClr val="tx1"/>
            </a:solidFill>
          </a:endParaRPr>
        </a:p>
      </dgm:t>
    </dgm:pt>
    <dgm:pt modelId="{320BA745-07A5-4CD6-88A2-B189BC6499FE}">
      <dgm:prSet phldrT="[Text]" custT="1"/>
      <dgm:spPr/>
      <dgm:t>
        <a:bodyPr/>
        <a:lstStyle/>
        <a:p>
          <a:r>
            <a:rPr lang="en-US" sz="2200" dirty="0">
              <a:solidFill>
                <a:schemeClr val="tx1"/>
              </a:solidFill>
              <a:latin typeface="+mn-lt"/>
              <a:ea typeface="Times New Roman" panose="02020603050405020304" pitchFamily="18" charset="0"/>
              <a:cs typeface="Calibri Light" panose="020F0302020204030204" pitchFamily="34" charset="0"/>
            </a:rPr>
            <a:t>Tim </a:t>
          </a:r>
          <a:r>
            <a:rPr lang="en-US" sz="2200" dirty="0" err="1">
              <a:solidFill>
                <a:schemeClr val="tx1"/>
              </a:solidFill>
              <a:latin typeface="+mn-lt"/>
              <a:ea typeface="Times New Roman" panose="02020603050405020304" pitchFamily="18" charset="0"/>
              <a:cs typeface="Calibri Light" panose="020F0302020204030204" pitchFamily="34" charset="0"/>
            </a:rPr>
            <a:t>Shestek</a:t>
          </a:r>
          <a:r>
            <a:rPr lang="en-US" sz="2200" dirty="0">
              <a:solidFill>
                <a:schemeClr val="tx1"/>
              </a:solidFill>
              <a:latin typeface="+mn-lt"/>
              <a:ea typeface="Times New Roman" panose="02020603050405020304" pitchFamily="18" charset="0"/>
              <a:cs typeface="Calibri Light" panose="020F0302020204030204" pitchFamily="34" charset="0"/>
            </a:rPr>
            <a:t> </a:t>
          </a:r>
          <a:endParaRPr lang="en-US" sz="2200" dirty="0">
            <a:solidFill>
              <a:schemeClr val="tx1"/>
            </a:solidFill>
            <a:latin typeface="+mn-lt"/>
            <a:cs typeface="Calibri Light" panose="020F0302020204030204" pitchFamily="34" charset="0"/>
          </a:endParaRPr>
        </a:p>
      </dgm:t>
    </dgm:pt>
    <dgm:pt modelId="{7C7157A8-EF6A-4835-ABBA-289B3827F4B5}" type="parTrans" cxnId="{E63A435E-1536-4CE5-871C-B011209657BD}">
      <dgm:prSet/>
      <dgm:spPr/>
      <dgm:t>
        <a:bodyPr/>
        <a:lstStyle/>
        <a:p>
          <a:endParaRPr lang="en-US" sz="4400">
            <a:solidFill>
              <a:schemeClr val="tx1"/>
            </a:solidFill>
          </a:endParaRPr>
        </a:p>
      </dgm:t>
    </dgm:pt>
    <dgm:pt modelId="{AA3986AC-1D10-499C-91A9-9CE65D3FE9BE}" type="sibTrans" cxnId="{E63A435E-1536-4CE5-871C-B011209657BD}">
      <dgm:prSet/>
      <dgm:spPr/>
      <dgm:t>
        <a:bodyPr/>
        <a:lstStyle/>
        <a:p>
          <a:endParaRPr lang="en-US" sz="4400">
            <a:solidFill>
              <a:schemeClr val="tx1"/>
            </a:solidFill>
          </a:endParaRPr>
        </a:p>
      </dgm:t>
    </dgm:pt>
    <dgm:pt modelId="{15AC5D51-F904-460F-9D79-D16CE8247E38}">
      <dgm:prSet phldrT="[Text]" custT="1"/>
      <dgm:spPr/>
      <dgm:t>
        <a:bodyPr/>
        <a:lstStyle/>
        <a:p>
          <a:r>
            <a:rPr lang="en-US" sz="2200" dirty="0">
              <a:solidFill>
                <a:schemeClr val="tx1"/>
              </a:solidFill>
              <a:latin typeface="+mn-lt"/>
              <a:ea typeface="Times New Roman" panose="02020603050405020304" pitchFamily="18" charset="0"/>
              <a:cs typeface="Calibri Light" panose="020F0302020204030204" pitchFamily="34" charset="0"/>
            </a:rPr>
            <a:t>Jay Simmons</a:t>
          </a:r>
          <a:endParaRPr lang="en-US" sz="2200" dirty="0">
            <a:solidFill>
              <a:schemeClr val="tx1"/>
            </a:solidFill>
            <a:latin typeface="+mn-lt"/>
            <a:cs typeface="Calibri Light" panose="020F0302020204030204" pitchFamily="34" charset="0"/>
          </a:endParaRPr>
        </a:p>
      </dgm:t>
    </dgm:pt>
    <dgm:pt modelId="{505AD3E7-6786-49FF-A725-B0D5908E39E9}" type="parTrans" cxnId="{ABA8DD72-C5F0-4FC7-83CC-D576C65C1EC9}">
      <dgm:prSet/>
      <dgm:spPr/>
      <dgm:t>
        <a:bodyPr/>
        <a:lstStyle/>
        <a:p>
          <a:endParaRPr lang="en-US" sz="4400">
            <a:solidFill>
              <a:schemeClr val="tx1"/>
            </a:solidFill>
          </a:endParaRPr>
        </a:p>
      </dgm:t>
    </dgm:pt>
    <dgm:pt modelId="{BE3E4E6B-8B8D-4B91-9BB4-5D25B14A0DE6}" type="sibTrans" cxnId="{ABA8DD72-C5F0-4FC7-83CC-D576C65C1EC9}">
      <dgm:prSet/>
      <dgm:spPr/>
      <dgm:t>
        <a:bodyPr/>
        <a:lstStyle/>
        <a:p>
          <a:endParaRPr lang="en-US" sz="4400">
            <a:solidFill>
              <a:schemeClr val="tx1"/>
            </a:solidFill>
          </a:endParaRPr>
        </a:p>
      </dgm:t>
    </dgm:pt>
    <dgm:pt modelId="{0F02857E-EEFE-41D4-8BA1-DD7EF8000012}">
      <dgm:prSet phldrT="[Text]" custT="1"/>
      <dgm:spPr/>
      <dgm:t>
        <a:bodyPr/>
        <a:lstStyle/>
        <a:p>
          <a:r>
            <a:rPr lang="en-US" sz="2200" dirty="0">
              <a:solidFill>
                <a:schemeClr val="tx1"/>
              </a:solidFill>
              <a:latin typeface="+mn-lt"/>
              <a:ea typeface="Times New Roman" panose="02020603050405020304" pitchFamily="18" charset="0"/>
              <a:cs typeface="Calibri Light" panose="020F0302020204030204" pitchFamily="34" charset="0"/>
            </a:rPr>
            <a:t>Heather Trim</a:t>
          </a:r>
          <a:endParaRPr lang="en-US" sz="2200" dirty="0">
            <a:solidFill>
              <a:schemeClr val="tx1"/>
            </a:solidFill>
            <a:latin typeface="+mn-lt"/>
            <a:cs typeface="Calibri Light" panose="020F0302020204030204" pitchFamily="34" charset="0"/>
          </a:endParaRPr>
        </a:p>
      </dgm:t>
    </dgm:pt>
    <dgm:pt modelId="{CF39A0D3-7704-40B2-BB5C-735411F3E461}" type="parTrans" cxnId="{8BF0BAB2-0BC0-4794-B172-8DC04FA9EBAA}">
      <dgm:prSet/>
      <dgm:spPr/>
      <dgm:t>
        <a:bodyPr/>
        <a:lstStyle/>
        <a:p>
          <a:endParaRPr lang="en-US" sz="4400">
            <a:solidFill>
              <a:schemeClr val="tx1"/>
            </a:solidFill>
          </a:endParaRPr>
        </a:p>
      </dgm:t>
    </dgm:pt>
    <dgm:pt modelId="{02EFEA6B-7B1A-4525-ACEF-961F49331C54}" type="sibTrans" cxnId="{8BF0BAB2-0BC0-4794-B172-8DC04FA9EBAA}">
      <dgm:prSet/>
      <dgm:spPr/>
      <dgm:t>
        <a:bodyPr/>
        <a:lstStyle/>
        <a:p>
          <a:endParaRPr lang="en-US" sz="4400">
            <a:solidFill>
              <a:schemeClr val="tx1"/>
            </a:solidFill>
          </a:endParaRPr>
        </a:p>
      </dgm:t>
    </dgm:pt>
    <dgm:pt modelId="{AE29D76A-28D1-4EA4-8C7A-D5F8E18FF62E}">
      <dgm:prSet phldrT="[Text]" custT="1"/>
      <dgm:spPr/>
      <dgm:t>
        <a:bodyPr/>
        <a:lstStyle/>
        <a:p>
          <a:r>
            <a:rPr lang="en-US" sz="2200" dirty="0">
              <a:solidFill>
                <a:schemeClr val="tx1"/>
              </a:solidFill>
              <a:latin typeface="+mn-lt"/>
              <a:cs typeface="Calibri Light" panose="020F0302020204030204" pitchFamily="34" charset="0"/>
            </a:rPr>
            <a:t>Jon Smieja</a:t>
          </a:r>
        </a:p>
      </dgm:t>
    </dgm:pt>
    <dgm:pt modelId="{26896B35-5F83-474C-A9AC-B7830D444E71}" type="parTrans" cxnId="{BE688D36-77CB-4C00-8467-3C53950457F4}">
      <dgm:prSet/>
      <dgm:spPr/>
      <dgm:t>
        <a:bodyPr/>
        <a:lstStyle/>
        <a:p>
          <a:endParaRPr lang="en-US"/>
        </a:p>
      </dgm:t>
    </dgm:pt>
    <dgm:pt modelId="{3EDCA67D-01F1-4252-9584-9FC6F12DA6AF}" type="sibTrans" cxnId="{BE688D36-77CB-4C00-8467-3C53950457F4}">
      <dgm:prSet/>
      <dgm:spPr/>
      <dgm:t>
        <a:bodyPr/>
        <a:lstStyle/>
        <a:p>
          <a:endParaRPr lang="en-US"/>
        </a:p>
      </dgm:t>
    </dgm:pt>
    <dgm:pt modelId="{9AB8E449-BD7A-4DD3-8EB5-DACCFE0BE81F}" type="pres">
      <dgm:prSet presAssocID="{09AFCA68-006C-4153-BFA8-F2FF891B576E}" presName="vert0" presStyleCnt="0">
        <dgm:presLayoutVars>
          <dgm:dir/>
          <dgm:animOne val="branch"/>
          <dgm:animLvl val="lvl"/>
        </dgm:presLayoutVars>
      </dgm:prSet>
      <dgm:spPr/>
    </dgm:pt>
    <dgm:pt modelId="{5FC2E985-B1C8-45AD-BB82-1840DA8241A1}" type="pres">
      <dgm:prSet presAssocID="{7183B5E0-AD9D-4AEC-8F78-785C14F292FD}" presName="thickLine" presStyleLbl="alignNode1" presStyleIdx="0" presStyleCnt="7" custLinFactNeighborX="-290"/>
      <dgm:spPr/>
    </dgm:pt>
    <dgm:pt modelId="{A62A526F-B336-409B-A297-2766FEEC6B2F}" type="pres">
      <dgm:prSet presAssocID="{7183B5E0-AD9D-4AEC-8F78-785C14F292FD}" presName="horz1" presStyleCnt="0"/>
      <dgm:spPr/>
    </dgm:pt>
    <dgm:pt modelId="{5D6EDF22-9D1F-4418-92AD-D10DDF586805}" type="pres">
      <dgm:prSet presAssocID="{7183B5E0-AD9D-4AEC-8F78-785C14F292FD}" presName="tx1" presStyleLbl="revTx" presStyleIdx="0" presStyleCnt="7"/>
      <dgm:spPr/>
    </dgm:pt>
    <dgm:pt modelId="{01EA3B17-B21F-4563-9FE5-6413D69FA19B}" type="pres">
      <dgm:prSet presAssocID="{7183B5E0-AD9D-4AEC-8F78-785C14F292FD}" presName="vert1" presStyleCnt="0"/>
      <dgm:spPr/>
    </dgm:pt>
    <dgm:pt modelId="{12BD9117-D23E-4D5A-8B02-59574E5121C7}" type="pres">
      <dgm:prSet presAssocID="{C433ED31-9D2D-43E3-A58D-2EC0156F2A28}" presName="thickLine" presStyleLbl="alignNode1" presStyleIdx="1" presStyleCnt="7"/>
      <dgm:spPr/>
    </dgm:pt>
    <dgm:pt modelId="{32978D3A-9925-40E2-8801-802E0E16149C}" type="pres">
      <dgm:prSet presAssocID="{C433ED31-9D2D-43E3-A58D-2EC0156F2A28}" presName="horz1" presStyleCnt="0"/>
      <dgm:spPr/>
    </dgm:pt>
    <dgm:pt modelId="{46018229-09FF-4575-A983-B41980CE2C7D}" type="pres">
      <dgm:prSet presAssocID="{C433ED31-9D2D-43E3-A58D-2EC0156F2A28}" presName="tx1" presStyleLbl="revTx" presStyleIdx="1" presStyleCnt="7"/>
      <dgm:spPr/>
    </dgm:pt>
    <dgm:pt modelId="{8B848255-4F4E-4E4A-9497-8564A6331DC9}" type="pres">
      <dgm:prSet presAssocID="{C433ED31-9D2D-43E3-A58D-2EC0156F2A28}" presName="vert1" presStyleCnt="0"/>
      <dgm:spPr/>
    </dgm:pt>
    <dgm:pt modelId="{4A3A866B-D20D-4A16-87E2-649E37637BB7}" type="pres">
      <dgm:prSet presAssocID="{C99B3BC5-CAD3-4978-A885-25352544E203}" presName="thickLine" presStyleLbl="alignNode1" presStyleIdx="2" presStyleCnt="7"/>
      <dgm:spPr/>
    </dgm:pt>
    <dgm:pt modelId="{E7783ABB-CD8C-46E2-9A9E-4A6DC86028BE}" type="pres">
      <dgm:prSet presAssocID="{C99B3BC5-CAD3-4978-A885-25352544E203}" presName="horz1" presStyleCnt="0"/>
      <dgm:spPr/>
    </dgm:pt>
    <dgm:pt modelId="{D593583B-0D87-42BB-9A47-3415BC7B5D31}" type="pres">
      <dgm:prSet presAssocID="{C99B3BC5-CAD3-4978-A885-25352544E203}" presName="tx1" presStyleLbl="revTx" presStyleIdx="2" presStyleCnt="7"/>
      <dgm:spPr/>
    </dgm:pt>
    <dgm:pt modelId="{D0507D29-053A-49C9-8B77-BA4D0ECB452A}" type="pres">
      <dgm:prSet presAssocID="{C99B3BC5-CAD3-4978-A885-25352544E203}" presName="vert1" presStyleCnt="0"/>
      <dgm:spPr/>
    </dgm:pt>
    <dgm:pt modelId="{BF0CFFAF-235A-4C9C-9419-D470DE0C8460}" type="pres">
      <dgm:prSet presAssocID="{320BA745-07A5-4CD6-88A2-B189BC6499FE}" presName="thickLine" presStyleLbl="alignNode1" presStyleIdx="3" presStyleCnt="7"/>
      <dgm:spPr/>
    </dgm:pt>
    <dgm:pt modelId="{EE270CB5-5058-4F0F-975E-4AEBD6CC55D7}" type="pres">
      <dgm:prSet presAssocID="{320BA745-07A5-4CD6-88A2-B189BC6499FE}" presName="horz1" presStyleCnt="0"/>
      <dgm:spPr/>
    </dgm:pt>
    <dgm:pt modelId="{BEB70C8E-35AA-461B-81BB-592E9F1EEF41}" type="pres">
      <dgm:prSet presAssocID="{320BA745-07A5-4CD6-88A2-B189BC6499FE}" presName="tx1" presStyleLbl="revTx" presStyleIdx="3" presStyleCnt="7"/>
      <dgm:spPr/>
    </dgm:pt>
    <dgm:pt modelId="{14109F5E-690C-4922-A590-8EF187B01B86}" type="pres">
      <dgm:prSet presAssocID="{320BA745-07A5-4CD6-88A2-B189BC6499FE}" presName="vert1" presStyleCnt="0"/>
      <dgm:spPr/>
    </dgm:pt>
    <dgm:pt modelId="{9DB7C228-1C64-4CD2-8A1A-3D82C2CE2CF1}" type="pres">
      <dgm:prSet presAssocID="{15AC5D51-F904-460F-9D79-D16CE8247E38}" presName="thickLine" presStyleLbl="alignNode1" presStyleIdx="4" presStyleCnt="7"/>
      <dgm:spPr/>
    </dgm:pt>
    <dgm:pt modelId="{833980AF-805F-40CB-809C-C4AC9C52F224}" type="pres">
      <dgm:prSet presAssocID="{15AC5D51-F904-460F-9D79-D16CE8247E38}" presName="horz1" presStyleCnt="0"/>
      <dgm:spPr/>
    </dgm:pt>
    <dgm:pt modelId="{7D8540E7-1A17-4756-8AE3-64EC345FC197}" type="pres">
      <dgm:prSet presAssocID="{15AC5D51-F904-460F-9D79-D16CE8247E38}" presName="tx1" presStyleLbl="revTx" presStyleIdx="4" presStyleCnt="7"/>
      <dgm:spPr/>
    </dgm:pt>
    <dgm:pt modelId="{14C1C1A2-058F-4413-B216-FA7F95B6163E}" type="pres">
      <dgm:prSet presAssocID="{15AC5D51-F904-460F-9D79-D16CE8247E38}" presName="vert1" presStyleCnt="0"/>
      <dgm:spPr/>
    </dgm:pt>
    <dgm:pt modelId="{A325E089-B1F2-4291-967F-CD9D5FC519CD}" type="pres">
      <dgm:prSet presAssocID="{AE29D76A-28D1-4EA4-8C7A-D5F8E18FF62E}" presName="thickLine" presStyleLbl="alignNode1" presStyleIdx="5" presStyleCnt="7"/>
      <dgm:spPr/>
    </dgm:pt>
    <dgm:pt modelId="{1297028E-E3B6-42C7-920F-8A390D7C5FE6}" type="pres">
      <dgm:prSet presAssocID="{AE29D76A-28D1-4EA4-8C7A-D5F8E18FF62E}" presName="horz1" presStyleCnt="0"/>
      <dgm:spPr/>
    </dgm:pt>
    <dgm:pt modelId="{A2600835-D6A2-4057-9A3E-F7B0DC3D48D0}" type="pres">
      <dgm:prSet presAssocID="{AE29D76A-28D1-4EA4-8C7A-D5F8E18FF62E}" presName="tx1" presStyleLbl="revTx" presStyleIdx="5" presStyleCnt="7"/>
      <dgm:spPr/>
    </dgm:pt>
    <dgm:pt modelId="{5BB0C4AB-2F45-40B4-ABE9-4BD10B9074F8}" type="pres">
      <dgm:prSet presAssocID="{AE29D76A-28D1-4EA4-8C7A-D5F8E18FF62E}" presName="vert1" presStyleCnt="0"/>
      <dgm:spPr/>
    </dgm:pt>
    <dgm:pt modelId="{64204036-FB7C-4649-A234-9204EF904F4B}" type="pres">
      <dgm:prSet presAssocID="{0F02857E-EEFE-41D4-8BA1-DD7EF8000012}" presName="thickLine" presStyleLbl="alignNode1" presStyleIdx="6" presStyleCnt="7"/>
      <dgm:spPr/>
    </dgm:pt>
    <dgm:pt modelId="{428546CC-8F67-43AB-A44B-4F7DB3E1F57D}" type="pres">
      <dgm:prSet presAssocID="{0F02857E-EEFE-41D4-8BA1-DD7EF8000012}" presName="horz1" presStyleCnt="0"/>
      <dgm:spPr/>
    </dgm:pt>
    <dgm:pt modelId="{DD39A8E2-D7F8-48E3-84C6-E18D2B38D25F}" type="pres">
      <dgm:prSet presAssocID="{0F02857E-EEFE-41D4-8BA1-DD7EF8000012}" presName="tx1" presStyleLbl="revTx" presStyleIdx="6" presStyleCnt="7"/>
      <dgm:spPr/>
    </dgm:pt>
    <dgm:pt modelId="{EAE33207-EC28-469E-9804-F309B0537F35}" type="pres">
      <dgm:prSet presAssocID="{0F02857E-EEFE-41D4-8BA1-DD7EF8000012}" presName="vert1" presStyleCnt="0"/>
      <dgm:spPr/>
    </dgm:pt>
  </dgm:ptLst>
  <dgm:cxnLst>
    <dgm:cxn modelId="{19BBCF28-1CD8-4D7D-B2A1-5C0A4C17EA37}" type="presOf" srcId="{15AC5D51-F904-460F-9D79-D16CE8247E38}" destId="{7D8540E7-1A17-4756-8AE3-64EC345FC197}" srcOrd="0" destOrd="0" presId="urn:microsoft.com/office/officeart/2008/layout/LinedList"/>
    <dgm:cxn modelId="{CFB2172C-14EE-472F-9D72-0EFEBA2CBBD4}" type="presOf" srcId="{AE29D76A-28D1-4EA4-8C7A-D5F8E18FF62E}" destId="{A2600835-D6A2-4057-9A3E-F7B0DC3D48D0}" srcOrd="0" destOrd="0" presId="urn:microsoft.com/office/officeart/2008/layout/LinedList"/>
    <dgm:cxn modelId="{BE688D36-77CB-4C00-8467-3C53950457F4}" srcId="{09AFCA68-006C-4153-BFA8-F2FF891B576E}" destId="{AE29D76A-28D1-4EA4-8C7A-D5F8E18FF62E}" srcOrd="5" destOrd="0" parTransId="{26896B35-5F83-474C-A9AC-B7830D444E71}" sibTransId="{3EDCA67D-01F1-4252-9584-9FC6F12DA6AF}"/>
    <dgm:cxn modelId="{876BD43D-7145-4BFF-B779-4373AD14B633}" srcId="{09AFCA68-006C-4153-BFA8-F2FF891B576E}" destId="{C433ED31-9D2D-43E3-A58D-2EC0156F2A28}" srcOrd="1" destOrd="0" parTransId="{193D7907-B030-4CE0-9815-AD8277F0CCA9}" sibTransId="{6543FDCF-679A-49EF-9BB6-DACAE0852345}"/>
    <dgm:cxn modelId="{5380BE3E-A376-4454-A2AC-CE0C7630C614}" type="presOf" srcId="{7183B5E0-AD9D-4AEC-8F78-785C14F292FD}" destId="{5D6EDF22-9D1F-4418-92AD-D10DDF586805}" srcOrd="0" destOrd="0" presId="urn:microsoft.com/office/officeart/2008/layout/LinedList"/>
    <dgm:cxn modelId="{1576C83E-9F27-4714-A329-9E4BCBA83339}" srcId="{09AFCA68-006C-4153-BFA8-F2FF891B576E}" destId="{7183B5E0-AD9D-4AEC-8F78-785C14F292FD}" srcOrd="0" destOrd="0" parTransId="{C53F8361-1716-4603-8BB1-602CAEEB5D73}" sibTransId="{A498A8FC-8139-41E5-B563-E663C373C028}"/>
    <dgm:cxn modelId="{E63A435E-1536-4CE5-871C-B011209657BD}" srcId="{09AFCA68-006C-4153-BFA8-F2FF891B576E}" destId="{320BA745-07A5-4CD6-88A2-B189BC6499FE}" srcOrd="3" destOrd="0" parTransId="{7C7157A8-EF6A-4835-ABBA-289B3827F4B5}" sibTransId="{AA3986AC-1D10-499C-91A9-9CE65D3FE9BE}"/>
    <dgm:cxn modelId="{ABA8DD72-C5F0-4FC7-83CC-D576C65C1EC9}" srcId="{09AFCA68-006C-4153-BFA8-F2FF891B576E}" destId="{15AC5D51-F904-460F-9D79-D16CE8247E38}" srcOrd="4" destOrd="0" parTransId="{505AD3E7-6786-49FF-A725-B0D5908E39E9}" sibTransId="{BE3E4E6B-8B8D-4B91-9BB4-5D25B14A0DE6}"/>
    <dgm:cxn modelId="{D28D1258-A347-46C8-8050-27FF78919F87}" type="presOf" srcId="{09AFCA68-006C-4153-BFA8-F2FF891B576E}" destId="{9AB8E449-BD7A-4DD3-8EB5-DACCFE0BE81F}" srcOrd="0" destOrd="0" presId="urn:microsoft.com/office/officeart/2008/layout/LinedList"/>
    <dgm:cxn modelId="{02DFBF8C-FAD8-449B-A44B-188A4CCA1396}" type="presOf" srcId="{320BA745-07A5-4CD6-88A2-B189BC6499FE}" destId="{BEB70C8E-35AA-461B-81BB-592E9F1EEF41}" srcOrd="0" destOrd="0" presId="urn:microsoft.com/office/officeart/2008/layout/LinedList"/>
    <dgm:cxn modelId="{8BF0BAB2-0BC0-4794-B172-8DC04FA9EBAA}" srcId="{09AFCA68-006C-4153-BFA8-F2FF891B576E}" destId="{0F02857E-EEFE-41D4-8BA1-DD7EF8000012}" srcOrd="6" destOrd="0" parTransId="{CF39A0D3-7704-40B2-BB5C-735411F3E461}" sibTransId="{02EFEA6B-7B1A-4525-ACEF-961F49331C54}"/>
    <dgm:cxn modelId="{60135BB8-38D4-4F42-BC2D-7BFBE05BB200}" type="presOf" srcId="{C99B3BC5-CAD3-4978-A885-25352544E203}" destId="{D593583B-0D87-42BB-9A47-3415BC7B5D31}" srcOrd="0" destOrd="0" presId="urn:microsoft.com/office/officeart/2008/layout/LinedList"/>
    <dgm:cxn modelId="{A3A889E3-A999-4111-958F-9CDA904D3B77}" type="presOf" srcId="{C433ED31-9D2D-43E3-A58D-2EC0156F2A28}" destId="{46018229-09FF-4575-A983-B41980CE2C7D}" srcOrd="0" destOrd="0" presId="urn:microsoft.com/office/officeart/2008/layout/LinedList"/>
    <dgm:cxn modelId="{BE3A46E9-16D8-421E-AAD9-6E91C96A11CA}" srcId="{09AFCA68-006C-4153-BFA8-F2FF891B576E}" destId="{C99B3BC5-CAD3-4978-A885-25352544E203}" srcOrd="2" destOrd="0" parTransId="{DF3AAD4A-4C82-4B07-A69B-93D15126CD52}" sibTransId="{3FFADC9E-B40B-42C9-BDCB-BBA10F1B9561}"/>
    <dgm:cxn modelId="{E2492CEF-4B17-47F4-AEAA-091745C96036}" type="presOf" srcId="{0F02857E-EEFE-41D4-8BA1-DD7EF8000012}" destId="{DD39A8E2-D7F8-48E3-84C6-E18D2B38D25F}" srcOrd="0" destOrd="0" presId="urn:microsoft.com/office/officeart/2008/layout/LinedList"/>
    <dgm:cxn modelId="{56402E97-E7B5-4DAE-93A3-9801403B8027}" type="presParOf" srcId="{9AB8E449-BD7A-4DD3-8EB5-DACCFE0BE81F}" destId="{5FC2E985-B1C8-45AD-BB82-1840DA8241A1}" srcOrd="0" destOrd="0" presId="urn:microsoft.com/office/officeart/2008/layout/LinedList"/>
    <dgm:cxn modelId="{1198ACCD-C88A-4E2C-87ED-7DA1B7477CA2}" type="presParOf" srcId="{9AB8E449-BD7A-4DD3-8EB5-DACCFE0BE81F}" destId="{A62A526F-B336-409B-A297-2766FEEC6B2F}" srcOrd="1" destOrd="0" presId="urn:microsoft.com/office/officeart/2008/layout/LinedList"/>
    <dgm:cxn modelId="{E0120983-6A75-4235-8584-B7EC53243FD5}" type="presParOf" srcId="{A62A526F-B336-409B-A297-2766FEEC6B2F}" destId="{5D6EDF22-9D1F-4418-92AD-D10DDF586805}" srcOrd="0" destOrd="0" presId="urn:microsoft.com/office/officeart/2008/layout/LinedList"/>
    <dgm:cxn modelId="{4DB50901-B871-42FC-8855-D1967E890847}" type="presParOf" srcId="{A62A526F-B336-409B-A297-2766FEEC6B2F}" destId="{01EA3B17-B21F-4563-9FE5-6413D69FA19B}" srcOrd="1" destOrd="0" presId="urn:microsoft.com/office/officeart/2008/layout/LinedList"/>
    <dgm:cxn modelId="{A135F1E7-07D4-4495-9026-8534D2CF6AA0}" type="presParOf" srcId="{9AB8E449-BD7A-4DD3-8EB5-DACCFE0BE81F}" destId="{12BD9117-D23E-4D5A-8B02-59574E5121C7}" srcOrd="2" destOrd="0" presId="urn:microsoft.com/office/officeart/2008/layout/LinedList"/>
    <dgm:cxn modelId="{6E45A585-8967-4631-8888-E359DA5B1187}" type="presParOf" srcId="{9AB8E449-BD7A-4DD3-8EB5-DACCFE0BE81F}" destId="{32978D3A-9925-40E2-8801-802E0E16149C}" srcOrd="3" destOrd="0" presId="urn:microsoft.com/office/officeart/2008/layout/LinedList"/>
    <dgm:cxn modelId="{88936DFF-7E5B-4F99-BCEA-EF5EFC565754}" type="presParOf" srcId="{32978D3A-9925-40E2-8801-802E0E16149C}" destId="{46018229-09FF-4575-A983-B41980CE2C7D}" srcOrd="0" destOrd="0" presId="urn:microsoft.com/office/officeart/2008/layout/LinedList"/>
    <dgm:cxn modelId="{794DD3A6-D17E-4D87-B724-9F7918F8A797}" type="presParOf" srcId="{32978D3A-9925-40E2-8801-802E0E16149C}" destId="{8B848255-4F4E-4E4A-9497-8564A6331DC9}" srcOrd="1" destOrd="0" presId="urn:microsoft.com/office/officeart/2008/layout/LinedList"/>
    <dgm:cxn modelId="{1FCEC372-9147-4BA5-ADE6-A10AC1276E51}" type="presParOf" srcId="{9AB8E449-BD7A-4DD3-8EB5-DACCFE0BE81F}" destId="{4A3A866B-D20D-4A16-87E2-649E37637BB7}" srcOrd="4" destOrd="0" presId="urn:microsoft.com/office/officeart/2008/layout/LinedList"/>
    <dgm:cxn modelId="{9AAC2C73-2A0B-462D-B3C9-02448F41E06A}" type="presParOf" srcId="{9AB8E449-BD7A-4DD3-8EB5-DACCFE0BE81F}" destId="{E7783ABB-CD8C-46E2-9A9E-4A6DC86028BE}" srcOrd="5" destOrd="0" presId="urn:microsoft.com/office/officeart/2008/layout/LinedList"/>
    <dgm:cxn modelId="{0D4991C0-5E0E-4FD3-9488-24D7435603F0}" type="presParOf" srcId="{E7783ABB-CD8C-46E2-9A9E-4A6DC86028BE}" destId="{D593583B-0D87-42BB-9A47-3415BC7B5D31}" srcOrd="0" destOrd="0" presId="urn:microsoft.com/office/officeart/2008/layout/LinedList"/>
    <dgm:cxn modelId="{F86324A2-DC45-4FD7-8258-C5BD4A0F358E}" type="presParOf" srcId="{E7783ABB-CD8C-46E2-9A9E-4A6DC86028BE}" destId="{D0507D29-053A-49C9-8B77-BA4D0ECB452A}" srcOrd="1" destOrd="0" presId="urn:microsoft.com/office/officeart/2008/layout/LinedList"/>
    <dgm:cxn modelId="{93479406-6255-4717-8B06-B79D99DF82B3}" type="presParOf" srcId="{9AB8E449-BD7A-4DD3-8EB5-DACCFE0BE81F}" destId="{BF0CFFAF-235A-4C9C-9419-D470DE0C8460}" srcOrd="6" destOrd="0" presId="urn:microsoft.com/office/officeart/2008/layout/LinedList"/>
    <dgm:cxn modelId="{8F21CBEE-7D41-45EC-8855-FE36CC6C11CB}" type="presParOf" srcId="{9AB8E449-BD7A-4DD3-8EB5-DACCFE0BE81F}" destId="{EE270CB5-5058-4F0F-975E-4AEBD6CC55D7}" srcOrd="7" destOrd="0" presId="urn:microsoft.com/office/officeart/2008/layout/LinedList"/>
    <dgm:cxn modelId="{3033D21C-B8D4-4476-A988-316176131B4A}" type="presParOf" srcId="{EE270CB5-5058-4F0F-975E-4AEBD6CC55D7}" destId="{BEB70C8E-35AA-461B-81BB-592E9F1EEF41}" srcOrd="0" destOrd="0" presId="urn:microsoft.com/office/officeart/2008/layout/LinedList"/>
    <dgm:cxn modelId="{643AC64B-4976-4E03-AD9B-3E3CCCF9CAAD}" type="presParOf" srcId="{EE270CB5-5058-4F0F-975E-4AEBD6CC55D7}" destId="{14109F5E-690C-4922-A590-8EF187B01B86}" srcOrd="1" destOrd="0" presId="urn:microsoft.com/office/officeart/2008/layout/LinedList"/>
    <dgm:cxn modelId="{598E5278-6BE3-4265-AFFB-98806627D234}" type="presParOf" srcId="{9AB8E449-BD7A-4DD3-8EB5-DACCFE0BE81F}" destId="{9DB7C228-1C64-4CD2-8A1A-3D82C2CE2CF1}" srcOrd="8" destOrd="0" presId="urn:microsoft.com/office/officeart/2008/layout/LinedList"/>
    <dgm:cxn modelId="{DD50283C-570C-476A-8906-8BBFB14EBC2D}" type="presParOf" srcId="{9AB8E449-BD7A-4DD3-8EB5-DACCFE0BE81F}" destId="{833980AF-805F-40CB-809C-C4AC9C52F224}" srcOrd="9" destOrd="0" presId="urn:microsoft.com/office/officeart/2008/layout/LinedList"/>
    <dgm:cxn modelId="{5FEDC7B0-B0A1-472F-93C4-64E8999850A8}" type="presParOf" srcId="{833980AF-805F-40CB-809C-C4AC9C52F224}" destId="{7D8540E7-1A17-4756-8AE3-64EC345FC197}" srcOrd="0" destOrd="0" presId="urn:microsoft.com/office/officeart/2008/layout/LinedList"/>
    <dgm:cxn modelId="{B110FB44-EE12-4F5C-B00E-A4176D34FFDE}" type="presParOf" srcId="{833980AF-805F-40CB-809C-C4AC9C52F224}" destId="{14C1C1A2-058F-4413-B216-FA7F95B6163E}" srcOrd="1" destOrd="0" presId="urn:microsoft.com/office/officeart/2008/layout/LinedList"/>
    <dgm:cxn modelId="{9BD9F539-2C73-48EF-AA87-59ECFCB3F481}" type="presParOf" srcId="{9AB8E449-BD7A-4DD3-8EB5-DACCFE0BE81F}" destId="{A325E089-B1F2-4291-967F-CD9D5FC519CD}" srcOrd="10" destOrd="0" presId="urn:microsoft.com/office/officeart/2008/layout/LinedList"/>
    <dgm:cxn modelId="{FF731B96-BD0A-4833-AFB5-8850B642CF49}" type="presParOf" srcId="{9AB8E449-BD7A-4DD3-8EB5-DACCFE0BE81F}" destId="{1297028E-E3B6-42C7-920F-8A390D7C5FE6}" srcOrd="11" destOrd="0" presId="urn:microsoft.com/office/officeart/2008/layout/LinedList"/>
    <dgm:cxn modelId="{4CF009E4-61B8-4AF7-8CEF-1631AEDEDC6F}" type="presParOf" srcId="{1297028E-E3B6-42C7-920F-8A390D7C5FE6}" destId="{A2600835-D6A2-4057-9A3E-F7B0DC3D48D0}" srcOrd="0" destOrd="0" presId="urn:microsoft.com/office/officeart/2008/layout/LinedList"/>
    <dgm:cxn modelId="{54FB7FED-833E-4FCB-A7EF-C2CCAF06794E}" type="presParOf" srcId="{1297028E-E3B6-42C7-920F-8A390D7C5FE6}" destId="{5BB0C4AB-2F45-40B4-ABE9-4BD10B9074F8}" srcOrd="1" destOrd="0" presId="urn:microsoft.com/office/officeart/2008/layout/LinedList"/>
    <dgm:cxn modelId="{CE265DFE-7550-4B13-9005-3437EB8A9D5D}" type="presParOf" srcId="{9AB8E449-BD7A-4DD3-8EB5-DACCFE0BE81F}" destId="{64204036-FB7C-4649-A234-9204EF904F4B}" srcOrd="12" destOrd="0" presId="urn:microsoft.com/office/officeart/2008/layout/LinedList"/>
    <dgm:cxn modelId="{7A515FFC-35E3-4AEC-A2EF-EA21C3AA9399}" type="presParOf" srcId="{9AB8E449-BD7A-4DD3-8EB5-DACCFE0BE81F}" destId="{428546CC-8F67-43AB-A44B-4F7DB3E1F57D}" srcOrd="13" destOrd="0" presId="urn:microsoft.com/office/officeart/2008/layout/LinedList"/>
    <dgm:cxn modelId="{E80A1DB3-4B13-4610-948F-ABDD6C36C396}" type="presParOf" srcId="{428546CC-8F67-43AB-A44B-4F7DB3E1F57D}" destId="{DD39A8E2-D7F8-48E3-84C6-E18D2B38D25F}" srcOrd="0" destOrd="0" presId="urn:microsoft.com/office/officeart/2008/layout/LinedList"/>
    <dgm:cxn modelId="{9F8B205D-F77B-4C10-BDEC-601F6F18453B}" type="presParOf" srcId="{428546CC-8F67-43AB-A44B-4F7DB3E1F57D}" destId="{EAE33207-EC28-469E-9804-F309B0537F35}"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AFCA68-006C-4153-BFA8-F2FF891B57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6D4AFFE-9F24-4038-97DD-BCC3D9F29D01}">
      <dgm:prSet phldrT="[Text]" custT="1"/>
      <dgm:spPr/>
      <dgm:t>
        <a:bodyPr/>
        <a:lstStyle/>
        <a:p>
          <a:r>
            <a:rPr lang="en-US" sz="2400" b="1" dirty="0">
              <a:latin typeface="+mn-lt"/>
              <a:cs typeface="Calibri Light" panose="020F0302020204030204" pitchFamily="34" charset="0"/>
            </a:rPr>
            <a:t>Kirk Esmond</a:t>
          </a:r>
        </a:p>
      </dgm:t>
    </dgm:pt>
    <dgm:pt modelId="{60962BC0-6954-43D1-86E5-07E53B4BDB70}" type="parTrans" cxnId="{6863137D-0F3D-4840-9313-1A37ADD0785A}">
      <dgm:prSet/>
      <dgm:spPr/>
      <dgm:t>
        <a:bodyPr/>
        <a:lstStyle/>
        <a:p>
          <a:endParaRPr lang="en-US" sz="2800" b="1">
            <a:latin typeface="+mn-lt"/>
          </a:endParaRPr>
        </a:p>
      </dgm:t>
    </dgm:pt>
    <dgm:pt modelId="{AE2A2E6A-7E17-4C62-9428-9B850713E096}" type="sibTrans" cxnId="{6863137D-0F3D-4840-9313-1A37ADD0785A}">
      <dgm:prSet/>
      <dgm:spPr/>
      <dgm:t>
        <a:bodyPr/>
        <a:lstStyle/>
        <a:p>
          <a:endParaRPr lang="en-US" sz="2800" b="1">
            <a:latin typeface="+mn-lt"/>
          </a:endParaRPr>
        </a:p>
      </dgm:t>
    </dgm:pt>
    <dgm:pt modelId="{2B5D8E43-C793-4FC8-9580-F644E074BAD0}">
      <dgm:prSet phldrT="[Text]" custT="1"/>
      <dgm:spPr/>
      <dgm:t>
        <a:bodyPr/>
        <a:lstStyle/>
        <a:p>
          <a:r>
            <a:rPr lang="en-US" sz="2400" b="1">
              <a:solidFill>
                <a:srgbClr val="000000"/>
              </a:solidFill>
              <a:latin typeface="+mn-lt"/>
              <a:ea typeface="Times New Roman" panose="02020603050405020304" pitchFamily="18" charset="0"/>
              <a:cs typeface="Calibri Light" panose="020F0302020204030204" pitchFamily="34" charset="0"/>
            </a:rPr>
            <a:t>Kara Steward</a:t>
          </a:r>
          <a:endParaRPr lang="en-US" sz="2400" b="1" dirty="0">
            <a:latin typeface="+mn-lt"/>
            <a:cs typeface="Calibri Light" panose="020F0302020204030204" pitchFamily="34" charset="0"/>
          </a:endParaRPr>
        </a:p>
      </dgm:t>
    </dgm:pt>
    <dgm:pt modelId="{7AA838DB-59E3-461E-84B0-5BABABDCD41C}" type="parTrans" cxnId="{143F385E-2FE5-45EF-8A92-385BBA92C344}">
      <dgm:prSet/>
      <dgm:spPr/>
      <dgm:t>
        <a:bodyPr/>
        <a:lstStyle/>
        <a:p>
          <a:endParaRPr lang="en-US"/>
        </a:p>
      </dgm:t>
    </dgm:pt>
    <dgm:pt modelId="{3497117F-CFDB-4483-9FC2-4F5C161D0F51}" type="sibTrans" cxnId="{143F385E-2FE5-45EF-8A92-385BBA92C344}">
      <dgm:prSet/>
      <dgm:spPr/>
      <dgm:t>
        <a:bodyPr/>
        <a:lstStyle/>
        <a:p>
          <a:endParaRPr lang="en-US"/>
        </a:p>
      </dgm:t>
    </dgm:pt>
    <dgm:pt modelId="{9AB8E449-BD7A-4DD3-8EB5-DACCFE0BE81F}" type="pres">
      <dgm:prSet presAssocID="{09AFCA68-006C-4153-BFA8-F2FF891B576E}" presName="vert0" presStyleCnt="0">
        <dgm:presLayoutVars>
          <dgm:dir/>
          <dgm:animOne val="branch"/>
          <dgm:animLvl val="lvl"/>
        </dgm:presLayoutVars>
      </dgm:prSet>
      <dgm:spPr/>
    </dgm:pt>
    <dgm:pt modelId="{2EACB44B-6811-422D-9FCE-73F0E14A2C9D}" type="pres">
      <dgm:prSet presAssocID="{F6D4AFFE-9F24-4038-97DD-BCC3D9F29D01}" presName="thickLine" presStyleLbl="alignNode1" presStyleIdx="0" presStyleCnt="2"/>
      <dgm:spPr/>
    </dgm:pt>
    <dgm:pt modelId="{38953266-1CA1-433E-BBF5-86CEB7A0BEB6}" type="pres">
      <dgm:prSet presAssocID="{F6D4AFFE-9F24-4038-97DD-BCC3D9F29D01}" presName="horz1" presStyleCnt="0"/>
      <dgm:spPr/>
    </dgm:pt>
    <dgm:pt modelId="{D85EEAE6-280A-4503-90EC-B8BCB7431D29}" type="pres">
      <dgm:prSet presAssocID="{F6D4AFFE-9F24-4038-97DD-BCC3D9F29D01}" presName="tx1" presStyleLbl="revTx" presStyleIdx="0" presStyleCnt="2"/>
      <dgm:spPr/>
    </dgm:pt>
    <dgm:pt modelId="{3AF3A08E-5B7D-4712-8F7D-9836877CBD84}" type="pres">
      <dgm:prSet presAssocID="{F6D4AFFE-9F24-4038-97DD-BCC3D9F29D01}" presName="vert1" presStyleCnt="0"/>
      <dgm:spPr/>
    </dgm:pt>
    <dgm:pt modelId="{CA5DDAE2-8769-4951-9ED4-E5047E999D0B}" type="pres">
      <dgm:prSet presAssocID="{2B5D8E43-C793-4FC8-9580-F644E074BAD0}" presName="thickLine" presStyleLbl="alignNode1" presStyleIdx="1" presStyleCnt="2"/>
      <dgm:spPr/>
    </dgm:pt>
    <dgm:pt modelId="{752D0616-3FDE-466F-BC75-E43A0BDFDC61}" type="pres">
      <dgm:prSet presAssocID="{2B5D8E43-C793-4FC8-9580-F644E074BAD0}" presName="horz1" presStyleCnt="0"/>
      <dgm:spPr/>
    </dgm:pt>
    <dgm:pt modelId="{0106701B-517F-4AA4-A5C6-B6C91C29A119}" type="pres">
      <dgm:prSet presAssocID="{2B5D8E43-C793-4FC8-9580-F644E074BAD0}" presName="tx1" presStyleLbl="revTx" presStyleIdx="1" presStyleCnt="2"/>
      <dgm:spPr/>
    </dgm:pt>
    <dgm:pt modelId="{ABEB3143-8161-48A2-B464-DAE5CAC06C06}" type="pres">
      <dgm:prSet presAssocID="{2B5D8E43-C793-4FC8-9580-F644E074BAD0}" presName="vert1" presStyleCnt="0"/>
      <dgm:spPr/>
    </dgm:pt>
  </dgm:ptLst>
  <dgm:cxnLst>
    <dgm:cxn modelId="{AC692222-BD44-4E92-A278-630EEE666967}" type="presOf" srcId="{F6D4AFFE-9F24-4038-97DD-BCC3D9F29D01}" destId="{D85EEAE6-280A-4503-90EC-B8BCB7431D29}" srcOrd="0" destOrd="0" presId="urn:microsoft.com/office/officeart/2008/layout/LinedList"/>
    <dgm:cxn modelId="{143F385E-2FE5-45EF-8A92-385BBA92C344}" srcId="{09AFCA68-006C-4153-BFA8-F2FF891B576E}" destId="{2B5D8E43-C793-4FC8-9580-F644E074BAD0}" srcOrd="1" destOrd="0" parTransId="{7AA838DB-59E3-461E-84B0-5BABABDCD41C}" sibTransId="{3497117F-CFDB-4483-9FC2-4F5C161D0F51}"/>
    <dgm:cxn modelId="{D28D1258-A347-46C8-8050-27FF78919F87}" type="presOf" srcId="{09AFCA68-006C-4153-BFA8-F2FF891B576E}" destId="{9AB8E449-BD7A-4DD3-8EB5-DACCFE0BE81F}" srcOrd="0" destOrd="0" presId="urn:microsoft.com/office/officeart/2008/layout/LinedList"/>
    <dgm:cxn modelId="{6863137D-0F3D-4840-9313-1A37ADD0785A}" srcId="{09AFCA68-006C-4153-BFA8-F2FF891B576E}" destId="{F6D4AFFE-9F24-4038-97DD-BCC3D9F29D01}" srcOrd="0" destOrd="0" parTransId="{60962BC0-6954-43D1-86E5-07E53B4BDB70}" sibTransId="{AE2A2E6A-7E17-4C62-9428-9B850713E096}"/>
    <dgm:cxn modelId="{856DB17D-24C8-424D-9B66-6DD964512655}" type="presOf" srcId="{2B5D8E43-C793-4FC8-9580-F644E074BAD0}" destId="{0106701B-517F-4AA4-A5C6-B6C91C29A119}" srcOrd="0" destOrd="0" presId="urn:microsoft.com/office/officeart/2008/layout/LinedList"/>
    <dgm:cxn modelId="{3B1D8ACF-13C3-468E-BBFC-C08508789CDE}" type="presParOf" srcId="{9AB8E449-BD7A-4DD3-8EB5-DACCFE0BE81F}" destId="{2EACB44B-6811-422D-9FCE-73F0E14A2C9D}" srcOrd="0" destOrd="0" presId="urn:microsoft.com/office/officeart/2008/layout/LinedList"/>
    <dgm:cxn modelId="{3EDCF04B-B521-4E64-8EB9-8E571EEF7C2C}" type="presParOf" srcId="{9AB8E449-BD7A-4DD3-8EB5-DACCFE0BE81F}" destId="{38953266-1CA1-433E-BBF5-86CEB7A0BEB6}" srcOrd="1" destOrd="0" presId="urn:microsoft.com/office/officeart/2008/layout/LinedList"/>
    <dgm:cxn modelId="{B1BF2FBC-6576-49EE-9B2B-39385EE68E89}" type="presParOf" srcId="{38953266-1CA1-433E-BBF5-86CEB7A0BEB6}" destId="{D85EEAE6-280A-4503-90EC-B8BCB7431D29}" srcOrd="0" destOrd="0" presId="urn:microsoft.com/office/officeart/2008/layout/LinedList"/>
    <dgm:cxn modelId="{8F074C58-DA6B-4EF6-8789-6FFF2A6C81A6}" type="presParOf" srcId="{38953266-1CA1-433E-BBF5-86CEB7A0BEB6}" destId="{3AF3A08E-5B7D-4712-8F7D-9836877CBD84}" srcOrd="1" destOrd="0" presId="urn:microsoft.com/office/officeart/2008/layout/LinedList"/>
    <dgm:cxn modelId="{0F936284-915A-44E8-9507-24BBDA3EACDB}" type="presParOf" srcId="{9AB8E449-BD7A-4DD3-8EB5-DACCFE0BE81F}" destId="{CA5DDAE2-8769-4951-9ED4-E5047E999D0B}" srcOrd="2" destOrd="0" presId="urn:microsoft.com/office/officeart/2008/layout/LinedList"/>
    <dgm:cxn modelId="{83D4F03A-F5D6-4548-AEE3-8BDAA4992FA5}" type="presParOf" srcId="{9AB8E449-BD7A-4DD3-8EB5-DACCFE0BE81F}" destId="{752D0616-3FDE-466F-BC75-E43A0BDFDC61}" srcOrd="3" destOrd="0" presId="urn:microsoft.com/office/officeart/2008/layout/LinedList"/>
    <dgm:cxn modelId="{F7928DE4-C05A-4269-8F72-CDCBD28B817C}" type="presParOf" srcId="{752D0616-3FDE-466F-BC75-E43A0BDFDC61}" destId="{0106701B-517F-4AA4-A5C6-B6C91C29A119}" srcOrd="0" destOrd="0" presId="urn:microsoft.com/office/officeart/2008/layout/LinedList"/>
    <dgm:cxn modelId="{6A4F6FBB-5D0D-468D-9FA6-89FC1BE215BC}" type="presParOf" srcId="{752D0616-3FDE-466F-BC75-E43A0BDFDC61}" destId="{ABEB3143-8161-48A2-B464-DAE5CAC06C0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AFCA68-006C-4153-BFA8-F2FF891B57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6D4AFFE-9F24-4038-97DD-BCC3D9F29D01}">
      <dgm:prSet phldrT="[Text]" custT="1"/>
      <dgm:spPr/>
      <dgm:t>
        <a:bodyPr/>
        <a:lstStyle/>
        <a:p>
          <a:r>
            <a:rPr lang="en-US" sz="2400" b="1" dirty="0">
              <a:latin typeface="+mn-lt"/>
              <a:cs typeface="Calibri Light" panose="020F0302020204030204" pitchFamily="34" charset="0"/>
            </a:rPr>
            <a:t>Kirk Esmond</a:t>
          </a:r>
        </a:p>
      </dgm:t>
    </dgm:pt>
    <dgm:pt modelId="{60962BC0-6954-43D1-86E5-07E53B4BDB70}" type="parTrans" cxnId="{6863137D-0F3D-4840-9313-1A37ADD0785A}">
      <dgm:prSet/>
      <dgm:spPr/>
      <dgm:t>
        <a:bodyPr/>
        <a:lstStyle/>
        <a:p>
          <a:endParaRPr lang="en-US" sz="2800" b="1">
            <a:latin typeface="+mn-lt"/>
          </a:endParaRPr>
        </a:p>
      </dgm:t>
    </dgm:pt>
    <dgm:pt modelId="{AE2A2E6A-7E17-4C62-9428-9B850713E096}" type="sibTrans" cxnId="{6863137D-0F3D-4840-9313-1A37ADD0785A}">
      <dgm:prSet/>
      <dgm:spPr/>
      <dgm:t>
        <a:bodyPr/>
        <a:lstStyle/>
        <a:p>
          <a:endParaRPr lang="en-US" sz="2800" b="1">
            <a:latin typeface="+mn-lt"/>
          </a:endParaRPr>
        </a:p>
      </dgm:t>
    </dgm:pt>
    <dgm:pt modelId="{2B5D8E43-C793-4FC8-9580-F644E074BAD0}">
      <dgm:prSet phldrT="[Text]" custT="1"/>
      <dgm:spPr/>
      <dgm:t>
        <a:bodyPr/>
        <a:lstStyle/>
        <a:p>
          <a:r>
            <a:rPr lang="en-US" sz="2400" b="1">
              <a:solidFill>
                <a:srgbClr val="000000"/>
              </a:solidFill>
              <a:latin typeface="+mn-lt"/>
              <a:ea typeface="Times New Roman" panose="02020603050405020304" pitchFamily="18" charset="0"/>
              <a:cs typeface="Calibri Light" panose="020F0302020204030204" pitchFamily="34" charset="0"/>
            </a:rPr>
            <a:t>Kara Steward</a:t>
          </a:r>
          <a:endParaRPr lang="en-US" sz="2400" b="1" dirty="0">
            <a:latin typeface="+mn-lt"/>
            <a:cs typeface="Calibri Light" panose="020F0302020204030204" pitchFamily="34" charset="0"/>
          </a:endParaRPr>
        </a:p>
      </dgm:t>
    </dgm:pt>
    <dgm:pt modelId="{7AA838DB-59E3-461E-84B0-5BABABDCD41C}" type="parTrans" cxnId="{143F385E-2FE5-45EF-8A92-385BBA92C344}">
      <dgm:prSet/>
      <dgm:spPr/>
      <dgm:t>
        <a:bodyPr/>
        <a:lstStyle/>
        <a:p>
          <a:endParaRPr lang="en-US"/>
        </a:p>
      </dgm:t>
    </dgm:pt>
    <dgm:pt modelId="{3497117F-CFDB-4483-9FC2-4F5C161D0F51}" type="sibTrans" cxnId="{143F385E-2FE5-45EF-8A92-385BBA92C344}">
      <dgm:prSet/>
      <dgm:spPr/>
      <dgm:t>
        <a:bodyPr/>
        <a:lstStyle/>
        <a:p>
          <a:endParaRPr lang="en-US"/>
        </a:p>
      </dgm:t>
    </dgm:pt>
    <dgm:pt modelId="{9AB8E449-BD7A-4DD3-8EB5-DACCFE0BE81F}" type="pres">
      <dgm:prSet presAssocID="{09AFCA68-006C-4153-BFA8-F2FF891B576E}" presName="vert0" presStyleCnt="0">
        <dgm:presLayoutVars>
          <dgm:dir/>
          <dgm:animOne val="branch"/>
          <dgm:animLvl val="lvl"/>
        </dgm:presLayoutVars>
      </dgm:prSet>
      <dgm:spPr/>
    </dgm:pt>
    <dgm:pt modelId="{2EACB44B-6811-422D-9FCE-73F0E14A2C9D}" type="pres">
      <dgm:prSet presAssocID="{F6D4AFFE-9F24-4038-97DD-BCC3D9F29D01}" presName="thickLine" presStyleLbl="alignNode1" presStyleIdx="0" presStyleCnt="2"/>
      <dgm:spPr/>
    </dgm:pt>
    <dgm:pt modelId="{38953266-1CA1-433E-BBF5-86CEB7A0BEB6}" type="pres">
      <dgm:prSet presAssocID="{F6D4AFFE-9F24-4038-97DD-BCC3D9F29D01}" presName="horz1" presStyleCnt="0"/>
      <dgm:spPr/>
    </dgm:pt>
    <dgm:pt modelId="{D85EEAE6-280A-4503-90EC-B8BCB7431D29}" type="pres">
      <dgm:prSet presAssocID="{F6D4AFFE-9F24-4038-97DD-BCC3D9F29D01}" presName="tx1" presStyleLbl="revTx" presStyleIdx="0" presStyleCnt="2"/>
      <dgm:spPr/>
    </dgm:pt>
    <dgm:pt modelId="{3AF3A08E-5B7D-4712-8F7D-9836877CBD84}" type="pres">
      <dgm:prSet presAssocID="{F6D4AFFE-9F24-4038-97DD-BCC3D9F29D01}" presName="vert1" presStyleCnt="0"/>
      <dgm:spPr/>
    </dgm:pt>
    <dgm:pt modelId="{CA5DDAE2-8769-4951-9ED4-E5047E999D0B}" type="pres">
      <dgm:prSet presAssocID="{2B5D8E43-C793-4FC8-9580-F644E074BAD0}" presName="thickLine" presStyleLbl="alignNode1" presStyleIdx="1" presStyleCnt="2"/>
      <dgm:spPr/>
    </dgm:pt>
    <dgm:pt modelId="{752D0616-3FDE-466F-BC75-E43A0BDFDC61}" type="pres">
      <dgm:prSet presAssocID="{2B5D8E43-C793-4FC8-9580-F644E074BAD0}" presName="horz1" presStyleCnt="0"/>
      <dgm:spPr/>
    </dgm:pt>
    <dgm:pt modelId="{0106701B-517F-4AA4-A5C6-B6C91C29A119}" type="pres">
      <dgm:prSet presAssocID="{2B5D8E43-C793-4FC8-9580-F644E074BAD0}" presName="tx1" presStyleLbl="revTx" presStyleIdx="1" presStyleCnt="2"/>
      <dgm:spPr/>
    </dgm:pt>
    <dgm:pt modelId="{ABEB3143-8161-48A2-B464-DAE5CAC06C06}" type="pres">
      <dgm:prSet presAssocID="{2B5D8E43-C793-4FC8-9580-F644E074BAD0}" presName="vert1" presStyleCnt="0"/>
      <dgm:spPr/>
    </dgm:pt>
  </dgm:ptLst>
  <dgm:cxnLst>
    <dgm:cxn modelId="{AC692222-BD44-4E92-A278-630EEE666967}" type="presOf" srcId="{F6D4AFFE-9F24-4038-97DD-BCC3D9F29D01}" destId="{D85EEAE6-280A-4503-90EC-B8BCB7431D29}" srcOrd="0" destOrd="0" presId="urn:microsoft.com/office/officeart/2008/layout/LinedList"/>
    <dgm:cxn modelId="{143F385E-2FE5-45EF-8A92-385BBA92C344}" srcId="{09AFCA68-006C-4153-BFA8-F2FF891B576E}" destId="{2B5D8E43-C793-4FC8-9580-F644E074BAD0}" srcOrd="1" destOrd="0" parTransId="{7AA838DB-59E3-461E-84B0-5BABABDCD41C}" sibTransId="{3497117F-CFDB-4483-9FC2-4F5C161D0F51}"/>
    <dgm:cxn modelId="{D28D1258-A347-46C8-8050-27FF78919F87}" type="presOf" srcId="{09AFCA68-006C-4153-BFA8-F2FF891B576E}" destId="{9AB8E449-BD7A-4DD3-8EB5-DACCFE0BE81F}" srcOrd="0" destOrd="0" presId="urn:microsoft.com/office/officeart/2008/layout/LinedList"/>
    <dgm:cxn modelId="{6863137D-0F3D-4840-9313-1A37ADD0785A}" srcId="{09AFCA68-006C-4153-BFA8-F2FF891B576E}" destId="{F6D4AFFE-9F24-4038-97DD-BCC3D9F29D01}" srcOrd="0" destOrd="0" parTransId="{60962BC0-6954-43D1-86E5-07E53B4BDB70}" sibTransId="{AE2A2E6A-7E17-4C62-9428-9B850713E096}"/>
    <dgm:cxn modelId="{856DB17D-24C8-424D-9B66-6DD964512655}" type="presOf" srcId="{2B5D8E43-C793-4FC8-9580-F644E074BAD0}" destId="{0106701B-517F-4AA4-A5C6-B6C91C29A119}" srcOrd="0" destOrd="0" presId="urn:microsoft.com/office/officeart/2008/layout/LinedList"/>
    <dgm:cxn modelId="{3B1D8ACF-13C3-468E-BBFC-C08508789CDE}" type="presParOf" srcId="{9AB8E449-BD7A-4DD3-8EB5-DACCFE0BE81F}" destId="{2EACB44B-6811-422D-9FCE-73F0E14A2C9D}" srcOrd="0" destOrd="0" presId="urn:microsoft.com/office/officeart/2008/layout/LinedList"/>
    <dgm:cxn modelId="{3EDCF04B-B521-4E64-8EB9-8E571EEF7C2C}" type="presParOf" srcId="{9AB8E449-BD7A-4DD3-8EB5-DACCFE0BE81F}" destId="{38953266-1CA1-433E-BBF5-86CEB7A0BEB6}" srcOrd="1" destOrd="0" presId="urn:microsoft.com/office/officeart/2008/layout/LinedList"/>
    <dgm:cxn modelId="{B1BF2FBC-6576-49EE-9B2B-39385EE68E89}" type="presParOf" srcId="{38953266-1CA1-433E-BBF5-86CEB7A0BEB6}" destId="{D85EEAE6-280A-4503-90EC-B8BCB7431D29}" srcOrd="0" destOrd="0" presId="urn:microsoft.com/office/officeart/2008/layout/LinedList"/>
    <dgm:cxn modelId="{8F074C58-DA6B-4EF6-8789-6FFF2A6C81A6}" type="presParOf" srcId="{38953266-1CA1-433E-BBF5-86CEB7A0BEB6}" destId="{3AF3A08E-5B7D-4712-8F7D-9836877CBD84}" srcOrd="1" destOrd="0" presId="urn:microsoft.com/office/officeart/2008/layout/LinedList"/>
    <dgm:cxn modelId="{0F936284-915A-44E8-9507-24BBDA3EACDB}" type="presParOf" srcId="{9AB8E449-BD7A-4DD3-8EB5-DACCFE0BE81F}" destId="{CA5DDAE2-8769-4951-9ED4-E5047E999D0B}" srcOrd="2" destOrd="0" presId="urn:microsoft.com/office/officeart/2008/layout/LinedList"/>
    <dgm:cxn modelId="{83D4F03A-F5D6-4548-AEE3-8BDAA4992FA5}" type="presParOf" srcId="{9AB8E449-BD7A-4DD3-8EB5-DACCFE0BE81F}" destId="{752D0616-3FDE-466F-BC75-E43A0BDFDC61}" srcOrd="3" destOrd="0" presId="urn:microsoft.com/office/officeart/2008/layout/LinedList"/>
    <dgm:cxn modelId="{F7928DE4-C05A-4269-8F72-CDCBD28B817C}" type="presParOf" srcId="{752D0616-3FDE-466F-BC75-E43A0BDFDC61}" destId="{0106701B-517F-4AA4-A5C6-B6C91C29A119}" srcOrd="0" destOrd="0" presId="urn:microsoft.com/office/officeart/2008/layout/LinedList"/>
    <dgm:cxn modelId="{6A4F6FBB-5D0D-468D-9FA6-89FC1BE215BC}" type="presParOf" srcId="{752D0616-3FDE-466F-BC75-E43A0BDFDC61}" destId="{ABEB3143-8161-48A2-B464-DAE5CAC06C0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684FFC9-9D06-408E-802E-DC4B25483765}" type="doc">
      <dgm:prSet loTypeId="urn:microsoft.com/office/officeart/2005/8/layout/hList2" loCatId="list" qsTypeId="urn:microsoft.com/office/officeart/2005/8/quickstyle/simple1" qsCatId="simple" csTypeId="urn:microsoft.com/office/officeart/2005/8/colors/colorful5" csCatId="colorful" phldr="1"/>
      <dgm:spPr/>
      <dgm:t>
        <a:bodyPr/>
        <a:lstStyle/>
        <a:p>
          <a:endParaRPr lang="en-US"/>
        </a:p>
      </dgm:t>
    </dgm:pt>
    <dgm:pt modelId="{CA514B5C-89F8-4B50-9E04-EE4EA215E558}">
      <dgm:prSet phldrT="[Text]"/>
      <dgm:spPr/>
      <dgm:t>
        <a:bodyPr/>
        <a:lstStyle/>
        <a:p>
          <a:r>
            <a:rPr lang="en-US" dirty="0"/>
            <a:t>CONVENE</a:t>
          </a:r>
        </a:p>
      </dgm:t>
    </dgm:pt>
    <dgm:pt modelId="{1AE6FBB7-A40D-49F4-8BB2-6082A0285A10}" type="parTrans" cxnId="{5FCBD5BD-BC9C-42B1-BD25-74B6F2C1F05B}">
      <dgm:prSet/>
      <dgm:spPr/>
      <dgm:t>
        <a:bodyPr/>
        <a:lstStyle/>
        <a:p>
          <a:endParaRPr lang="en-US"/>
        </a:p>
      </dgm:t>
    </dgm:pt>
    <dgm:pt modelId="{03503B8E-0226-4C23-AF09-B311E609B1DE}" type="sibTrans" cxnId="{5FCBD5BD-BC9C-42B1-BD25-74B6F2C1F05B}">
      <dgm:prSet/>
      <dgm:spPr/>
      <dgm:t>
        <a:bodyPr/>
        <a:lstStyle/>
        <a:p>
          <a:endParaRPr lang="en-US"/>
        </a:p>
      </dgm:t>
    </dgm:pt>
    <dgm:pt modelId="{4AE5F471-5B89-4CC2-9D43-2CD3EE599613}">
      <dgm:prSet phldrT="[Text]"/>
      <dgm:spPr/>
      <dgm:t>
        <a:bodyPr/>
        <a:lstStyle/>
        <a:p>
          <a:r>
            <a:rPr lang="en-US" dirty="0"/>
            <a:t>Tours</a:t>
          </a:r>
        </a:p>
      </dgm:t>
    </dgm:pt>
    <dgm:pt modelId="{AD13D28F-5B48-44E1-9D5D-EDFC7F07EAA9}" type="parTrans" cxnId="{8F144A1F-866B-49F0-9C66-CA7280C3DF1C}">
      <dgm:prSet/>
      <dgm:spPr/>
      <dgm:t>
        <a:bodyPr/>
        <a:lstStyle/>
        <a:p>
          <a:endParaRPr lang="en-US"/>
        </a:p>
      </dgm:t>
    </dgm:pt>
    <dgm:pt modelId="{B060B719-718E-45A6-BFBF-86893F92F16E}" type="sibTrans" cxnId="{8F144A1F-866B-49F0-9C66-CA7280C3DF1C}">
      <dgm:prSet/>
      <dgm:spPr/>
      <dgm:t>
        <a:bodyPr/>
        <a:lstStyle/>
        <a:p>
          <a:endParaRPr lang="en-US"/>
        </a:p>
      </dgm:t>
    </dgm:pt>
    <dgm:pt modelId="{C9BD97D4-3204-4F19-9665-1D002329E2E7}">
      <dgm:prSet phldrT="[Text]"/>
      <dgm:spPr/>
      <dgm:t>
        <a:bodyPr/>
        <a:lstStyle/>
        <a:p>
          <a:r>
            <a:rPr lang="en-US" dirty="0"/>
            <a:t>INNOVATE</a:t>
          </a:r>
        </a:p>
      </dgm:t>
    </dgm:pt>
    <dgm:pt modelId="{29229078-3F84-4D19-977F-C49E6A354527}" type="parTrans" cxnId="{82226311-5217-4D39-AF2F-C4EB1DB79980}">
      <dgm:prSet/>
      <dgm:spPr/>
      <dgm:t>
        <a:bodyPr/>
        <a:lstStyle/>
        <a:p>
          <a:endParaRPr lang="en-US"/>
        </a:p>
      </dgm:t>
    </dgm:pt>
    <dgm:pt modelId="{560DF776-EEA0-4381-80A3-EFA8F3A699F8}" type="sibTrans" cxnId="{82226311-5217-4D39-AF2F-C4EB1DB79980}">
      <dgm:prSet/>
      <dgm:spPr/>
      <dgm:t>
        <a:bodyPr/>
        <a:lstStyle/>
        <a:p>
          <a:endParaRPr lang="en-US"/>
        </a:p>
      </dgm:t>
    </dgm:pt>
    <dgm:pt modelId="{B39CF29E-912E-461D-8EB4-5BEDFAD7B211}">
      <dgm:prSet phldrT="[Text]"/>
      <dgm:spPr/>
      <dgm:t>
        <a:bodyPr/>
        <a:lstStyle/>
        <a:p>
          <a:r>
            <a:rPr lang="en-US" dirty="0"/>
            <a:t>NextCycle</a:t>
          </a:r>
        </a:p>
      </dgm:t>
    </dgm:pt>
    <dgm:pt modelId="{EBC8EF1A-E774-4830-9CFE-84B5C238FF8F}" type="parTrans" cxnId="{0573B7FE-4886-4931-BFC6-A80BE4EF100B}">
      <dgm:prSet/>
      <dgm:spPr/>
      <dgm:t>
        <a:bodyPr/>
        <a:lstStyle/>
        <a:p>
          <a:endParaRPr lang="en-US"/>
        </a:p>
      </dgm:t>
    </dgm:pt>
    <dgm:pt modelId="{D5A33940-2C67-4342-8E8E-BEC0B240502F}" type="sibTrans" cxnId="{0573B7FE-4886-4931-BFC6-A80BE4EF100B}">
      <dgm:prSet/>
      <dgm:spPr/>
      <dgm:t>
        <a:bodyPr/>
        <a:lstStyle/>
        <a:p>
          <a:endParaRPr lang="en-US"/>
        </a:p>
      </dgm:t>
    </dgm:pt>
    <dgm:pt modelId="{7B6E0A9A-8C53-4B2E-9146-6CAC2F6BBCF2}">
      <dgm:prSet phldrT="[Text]"/>
      <dgm:spPr/>
      <dgm:t>
        <a:bodyPr/>
        <a:lstStyle/>
        <a:p>
          <a:r>
            <a:rPr lang="en-US" dirty="0"/>
            <a:t>RESEARCH</a:t>
          </a:r>
        </a:p>
      </dgm:t>
    </dgm:pt>
    <dgm:pt modelId="{718090FC-B6F7-4C31-943B-669A01097761}" type="parTrans" cxnId="{C7CD140B-D1C4-462F-B09C-CDF81D3971D9}">
      <dgm:prSet/>
      <dgm:spPr/>
      <dgm:t>
        <a:bodyPr/>
        <a:lstStyle/>
        <a:p>
          <a:endParaRPr lang="en-US"/>
        </a:p>
      </dgm:t>
    </dgm:pt>
    <dgm:pt modelId="{D951D3EB-8277-41D4-91A3-4B6DE5C36952}" type="sibTrans" cxnId="{C7CD140B-D1C4-462F-B09C-CDF81D3971D9}">
      <dgm:prSet/>
      <dgm:spPr/>
      <dgm:t>
        <a:bodyPr/>
        <a:lstStyle/>
        <a:p>
          <a:endParaRPr lang="en-US"/>
        </a:p>
      </dgm:t>
    </dgm:pt>
    <dgm:pt modelId="{4A4A38C9-2570-4D6F-AABD-743B16917FE9}">
      <dgm:prSet phldrT="[Text]"/>
      <dgm:spPr/>
      <dgm:t>
        <a:bodyPr/>
        <a:lstStyle/>
        <a:p>
          <a:r>
            <a:rPr lang="en-US" dirty="0"/>
            <a:t>Material papers</a:t>
          </a:r>
        </a:p>
      </dgm:t>
    </dgm:pt>
    <dgm:pt modelId="{228B85CF-DA91-4A52-9CF6-758E45D5467F}" type="parTrans" cxnId="{DF71F8DA-6CAC-4B7B-94D1-EB79C71D9412}">
      <dgm:prSet/>
      <dgm:spPr/>
      <dgm:t>
        <a:bodyPr/>
        <a:lstStyle/>
        <a:p>
          <a:endParaRPr lang="en-US"/>
        </a:p>
      </dgm:t>
    </dgm:pt>
    <dgm:pt modelId="{AA976788-ACAF-4108-B874-C3E0D8FA1E94}" type="sibTrans" cxnId="{DF71F8DA-6CAC-4B7B-94D1-EB79C71D9412}">
      <dgm:prSet/>
      <dgm:spPr/>
      <dgm:t>
        <a:bodyPr/>
        <a:lstStyle/>
        <a:p>
          <a:endParaRPr lang="en-US"/>
        </a:p>
      </dgm:t>
    </dgm:pt>
    <dgm:pt modelId="{627D5794-6871-4DCA-84DE-CBDF41DA0D3F}">
      <dgm:prSet phldrT="[Text]"/>
      <dgm:spPr/>
      <dgm:t>
        <a:bodyPr/>
        <a:lstStyle/>
        <a:p>
          <a:r>
            <a:rPr lang="en-US" dirty="0"/>
            <a:t>ASSISTANCE</a:t>
          </a:r>
        </a:p>
      </dgm:t>
    </dgm:pt>
    <dgm:pt modelId="{FFFBEC71-027D-488C-B60D-547081BE0F48}" type="parTrans" cxnId="{2EF6107D-29F9-4DD8-A049-680E4571F483}">
      <dgm:prSet/>
      <dgm:spPr/>
      <dgm:t>
        <a:bodyPr/>
        <a:lstStyle/>
        <a:p>
          <a:endParaRPr lang="en-US"/>
        </a:p>
      </dgm:t>
    </dgm:pt>
    <dgm:pt modelId="{E6F7F63B-64C5-43EF-A24D-61E7652E7D21}" type="sibTrans" cxnId="{2EF6107D-29F9-4DD8-A049-680E4571F483}">
      <dgm:prSet/>
      <dgm:spPr/>
      <dgm:t>
        <a:bodyPr/>
        <a:lstStyle/>
        <a:p>
          <a:endParaRPr lang="en-US"/>
        </a:p>
      </dgm:t>
    </dgm:pt>
    <dgm:pt modelId="{1653FFF6-CB9B-42C1-BD80-6F99B7E0F47C}">
      <dgm:prSet phldrT="[Text]"/>
      <dgm:spPr/>
      <dgm:t>
        <a:bodyPr/>
        <a:lstStyle/>
        <a:p>
          <a:r>
            <a:rPr lang="en-US" dirty="0"/>
            <a:t>Grants</a:t>
          </a:r>
        </a:p>
      </dgm:t>
    </dgm:pt>
    <dgm:pt modelId="{DF39A538-77FE-4886-8FAC-1EEF1E3AAFF7}" type="parTrans" cxnId="{E68F9DEA-1869-43EF-B1A6-256AB1DDA750}">
      <dgm:prSet/>
      <dgm:spPr/>
      <dgm:t>
        <a:bodyPr/>
        <a:lstStyle/>
        <a:p>
          <a:endParaRPr lang="en-US"/>
        </a:p>
      </dgm:t>
    </dgm:pt>
    <dgm:pt modelId="{2B4432EC-0F83-463E-9DD4-64E856743F7A}" type="sibTrans" cxnId="{E68F9DEA-1869-43EF-B1A6-256AB1DDA750}">
      <dgm:prSet/>
      <dgm:spPr/>
      <dgm:t>
        <a:bodyPr/>
        <a:lstStyle/>
        <a:p>
          <a:endParaRPr lang="en-US"/>
        </a:p>
      </dgm:t>
    </dgm:pt>
    <dgm:pt modelId="{0439EC8D-63EB-43C7-A465-E340199234EC}">
      <dgm:prSet phldrT="[Text]"/>
      <dgm:spPr/>
      <dgm:t>
        <a:bodyPr/>
        <a:lstStyle/>
        <a:p>
          <a:r>
            <a:rPr lang="en-US" dirty="0"/>
            <a:t>Summits</a:t>
          </a:r>
        </a:p>
      </dgm:t>
    </dgm:pt>
    <dgm:pt modelId="{2DA4837C-CFC8-4B79-B5C6-113EFBDCBE05}" type="parTrans" cxnId="{1A2CBC6A-0FDE-411F-BD8C-6251C3B79399}">
      <dgm:prSet/>
      <dgm:spPr/>
      <dgm:t>
        <a:bodyPr/>
        <a:lstStyle/>
        <a:p>
          <a:endParaRPr lang="en-US"/>
        </a:p>
      </dgm:t>
    </dgm:pt>
    <dgm:pt modelId="{9DF5191C-777A-4E2E-AE6A-6F9E488B0814}" type="sibTrans" cxnId="{1A2CBC6A-0FDE-411F-BD8C-6251C3B79399}">
      <dgm:prSet/>
      <dgm:spPr/>
      <dgm:t>
        <a:bodyPr/>
        <a:lstStyle/>
        <a:p>
          <a:endParaRPr lang="en-US"/>
        </a:p>
      </dgm:t>
    </dgm:pt>
    <dgm:pt modelId="{B80D7EA7-CE8F-4C66-99DC-90C5EE06B5A9}">
      <dgm:prSet phldrT="[Text]"/>
      <dgm:spPr/>
      <dgm:t>
        <a:bodyPr/>
        <a:lstStyle/>
        <a:p>
          <a:r>
            <a:rPr lang="en-US" dirty="0"/>
            <a:t>Meetings</a:t>
          </a:r>
        </a:p>
      </dgm:t>
    </dgm:pt>
    <dgm:pt modelId="{BC327B9D-581F-4327-B42F-DF9C9A2B954A}" type="parTrans" cxnId="{BAEAC622-ACEF-4F48-84DA-4B8A2CD01523}">
      <dgm:prSet/>
      <dgm:spPr/>
      <dgm:t>
        <a:bodyPr/>
        <a:lstStyle/>
        <a:p>
          <a:endParaRPr lang="en-US"/>
        </a:p>
      </dgm:t>
    </dgm:pt>
    <dgm:pt modelId="{3B4EE08D-81A4-4401-88B6-3B9C04858AE8}" type="sibTrans" cxnId="{BAEAC622-ACEF-4F48-84DA-4B8A2CD01523}">
      <dgm:prSet/>
      <dgm:spPr/>
      <dgm:t>
        <a:bodyPr/>
        <a:lstStyle/>
        <a:p>
          <a:endParaRPr lang="en-US"/>
        </a:p>
      </dgm:t>
    </dgm:pt>
    <dgm:pt modelId="{ECEA999B-3ADE-4A2F-8F90-2764F6D325F9}">
      <dgm:prSet phldrT="[Text]"/>
      <dgm:spPr/>
      <dgm:t>
        <a:bodyPr/>
        <a:lstStyle/>
        <a:p>
          <a:r>
            <a:rPr lang="en-US" dirty="0"/>
            <a:t>Studies</a:t>
          </a:r>
        </a:p>
      </dgm:t>
    </dgm:pt>
    <dgm:pt modelId="{F879E49A-2E9C-4F6D-B9D1-136A76E6E702}" type="parTrans" cxnId="{8D351D49-6F73-4E4A-A6B8-5AF4C1BDF6CA}">
      <dgm:prSet/>
      <dgm:spPr/>
      <dgm:t>
        <a:bodyPr/>
        <a:lstStyle/>
        <a:p>
          <a:endParaRPr lang="en-US"/>
        </a:p>
      </dgm:t>
    </dgm:pt>
    <dgm:pt modelId="{7CCBB790-450F-4E94-8BA4-33809D308496}" type="sibTrans" cxnId="{8D351D49-6F73-4E4A-A6B8-5AF4C1BDF6CA}">
      <dgm:prSet/>
      <dgm:spPr/>
      <dgm:t>
        <a:bodyPr/>
        <a:lstStyle/>
        <a:p>
          <a:endParaRPr lang="en-US"/>
        </a:p>
      </dgm:t>
    </dgm:pt>
    <dgm:pt modelId="{A5419B53-AB91-4C86-A155-4A3DB80A8E9B}">
      <dgm:prSet phldrT="[Text]"/>
      <dgm:spPr/>
      <dgm:t>
        <a:bodyPr/>
        <a:lstStyle/>
        <a:p>
          <a:r>
            <a:rPr lang="en-US" dirty="0"/>
            <a:t>Commerce</a:t>
          </a:r>
        </a:p>
      </dgm:t>
    </dgm:pt>
    <dgm:pt modelId="{373973D0-0C0B-43B8-BB34-CA545E27A31B}" type="parTrans" cxnId="{F9A77D51-03D2-475B-9C46-361C28D03A44}">
      <dgm:prSet/>
      <dgm:spPr/>
      <dgm:t>
        <a:bodyPr/>
        <a:lstStyle/>
        <a:p>
          <a:endParaRPr lang="en-US"/>
        </a:p>
      </dgm:t>
    </dgm:pt>
    <dgm:pt modelId="{F87A5BD8-18EA-4A14-B556-B6606E4262B8}" type="sibTrans" cxnId="{F9A77D51-03D2-475B-9C46-361C28D03A44}">
      <dgm:prSet/>
      <dgm:spPr/>
      <dgm:t>
        <a:bodyPr/>
        <a:lstStyle/>
        <a:p>
          <a:endParaRPr lang="en-US"/>
        </a:p>
      </dgm:t>
    </dgm:pt>
    <dgm:pt modelId="{C40AD8C4-ACBF-4385-A25F-5C9EA4E33E7C}">
      <dgm:prSet phldrT="[Text]"/>
      <dgm:spPr/>
      <dgm:t>
        <a:bodyPr/>
        <a:lstStyle/>
        <a:p>
          <a:r>
            <a:rPr lang="en-US" dirty="0"/>
            <a:t>Conferences</a:t>
          </a:r>
        </a:p>
      </dgm:t>
    </dgm:pt>
    <dgm:pt modelId="{D7019B91-95D1-4CE4-957F-0B3EB601C913}" type="parTrans" cxnId="{8B841993-F8D1-4D9A-8F11-45220FF3F573}">
      <dgm:prSet/>
      <dgm:spPr/>
      <dgm:t>
        <a:bodyPr/>
        <a:lstStyle/>
        <a:p>
          <a:endParaRPr lang="en-US"/>
        </a:p>
      </dgm:t>
    </dgm:pt>
    <dgm:pt modelId="{71EAAA26-D84C-4136-8D6D-A95CFD5FF687}" type="sibTrans" cxnId="{8B841993-F8D1-4D9A-8F11-45220FF3F573}">
      <dgm:prSet/>
      <dgm:spPr/>
      <dgm:t>
        <a:bodyPr/>
        <a:lstStyle/>
        <a:p>
          <a:endParaRPr lang="en-US"/>
        </a:p>
      </dgm:t>
    </dgm:pt>
    <dgm:pt modelId="{A6334B28-D7A0-40B6-B37F-70133E6E81D2}">
      <dgm:prSet phldrT="[Text]"/>
      <dgm:spPr/>
      <dgm:t>
        <a:bodyPr/>
        <a:lstStyle/>
        <a:p>
          <a:r>
            <a:rPr lang="en-US" dirty="0"/>
            <a:t>Outreach</a:t>
          </a:r>
        </a:p>
      </dgm:t>
    </dgm:pt>
    <dgm:pt modelId="{74053FFB-3549-43CB-B1D6-57130A786E75}" type="parTrans" cxnId="{F85416CC-B77D-45AF-9AB0-AEFE6CAEE5F7}">
      <dgm:prSet/>
      <dgm:spPr/>
      <dgm:t>
        <a:bodyPr/>
        <a:lstStyle/>
        <a:p>
          <a:endParaRPr lang="en-US"/>
        </a:p>
      </dgm:t>
    </dgm:pt>
    <dgm:pt modelId="{3C311FE5-A2A6-4A76-9B78-E7A2455E8C3D}" type="sibTrans" cxnId="{F85416CC-B77D-45AF-9AB0-AEFE6CAEE5F7}">
      <dgm:prSet/>
      <dgm:spPr/>
      <dgm:t>
        <a:bodyPr/>
        <a:lstStyle/>
        <a:p>
          <a:endParaRPr lang="en-US"/>
        </a:p>
      </dgm:t>
    </dgm:pt>
    <dgm:pt modelId="{C193E82E-5CCE-4A20-8EA2-5D87CBA30D55}">
      <dgm:prSet phldrT="[Text]"/>
      <dgm:spPr/>
      <dgm:t>
        <a:bodyPr/>
        <a:lstStyle/>
        <a:p>
          <a:r>
            <a:rPr lang="en-US" dirty="0"/>
            <a:t>Pilot projects</a:t>
          </a:r>
        </a:p>
      </dgm:t>
    </dgm:pt>
    <dgm:pt modelId="{AAE7C914-E191-4BB1-9C3B-E0FDFF714617}" type="parTrans" cxnId="{C8E7E32B-D29B-4C9A-A09C-69BCA21C23FF}">
      <dgm:prSet/>
      <dgm:spPr/>
      <dgm:t>
        <a:bodyPr/>
        <a:lstStyle/>
        <a:p>
          <a:endParaRPr lang="en-US"/>
        </a:p>
      </dgm:t>
    </dgm:pt>
    <dgm:pt modelId="{1E1EA15F-BAA8-4955-90AA-C2EE4DB0DDE9}" type="sibTrans" cxnId="{C8E7E32B-D29B-4C9A-A09C-69BCA21C23FF}">
      <dgm:prSet/>
      <dgm:spPr/>
      <dgm:t>
        <a:bodyPr/>
        <a:lstStyle/>
        <a:p>
          <a:endParaRPr lang="en-US"/>
        </a:p>
      </dgm:t>
    </dgm:pt>
    <dgm:pt modelId="{CA54FE60-954B-49B7-8505-3C83A26C3921}">
      <dgm:prSet phldrT="[Text]"/>
      <dgm:spPr/>
      <dgm:t>
        <a:bodyPr/>
        <a:lstStyle/>
        <a:p>
          <a:r>
            <a:rPr lang="en-US" dirty="0"/>
            <a:t>Pilot projects</a:t>
          </a:r>
        </a:p>
      </dgm:t>
    </dgm:pt>
    <dgm:pt modelId="{213DF0CF-02AE-4032-A7BC-C385AA53A06B}" type="parTrans" cxnId="{96E8A0AB-6569-4AE3-BD14-94C0CFEE22F6}">
      <dgm:prSet/>
      <dgm:spPr/>
      <dgm:t>
        <a:bodyPr/>
        <a:lstStyle/>
        <a:p>
          <a:endParaRPr lang="en-US"/>
        </a:p>
      </dgm:t>
    </dgm:pt>
    <dgm:pt modelId="{6E9AC301-3597-46ED-9604-123A9BDAB831}" type="sibTrans" cxnId="{96E8A0AB-6569-4AE3-BD14-94C0CFEE22F6}">
      <dgm:prSet/>
      <dgm:spPr/>
      <dgm:t>
        <a:bodyPr/>
        <a:lstStyle/>
        <a:p>
          <a:endParaRPr lang="en-US"/>
        </a:p>
      </dgm:t>
    </dgm:pt>
    <dgm:pt modelId="{E8BAF486-D57E-4796-9C20-19093FF29405}">
      <dgm:prSet phldrT="[Text]"/>
      <dgm:spPr/>
      <dgm:t>
        <a:bodyPr/>
        <a:lstStyle/>
        <a:p>
          <a:r>
            <a:rPr lang="en-US" dirty="0"/>
            <a:t>Outreach</a:t>
          </a:r>
        </a:p>
      </dgm:t>
    </dgm:pt>
    <dgm:pt modelId="{E3E9CBC1-2527-4810-8B1F-0D708C26EBC6}" type="parTrans" cxnId="{DBA85D39-179E-41DE-902E-E7EFBB7C291E}">
      <dgm:prSet/>
      <dgm:spPr/>
      <dgm:t>
        <a:bodyPr/>
        <a:lstStyle/>
        <a:p>
          <a:endParaRPr lang="en-US"/>
        </a:p>
      </dgm:t>
    </dgm:pt>
    <dgm:pt modelId="{CEB9D8B8-F369-4211-A9D5-BA4D7E51A300}" type="sibTrans" cxnId="{DBA85D39-179E-41DE-902E-E7EFBB7C291E}">
      <dgm:prSet/>
      <dgm:spPr/>
      <dgm:t>
        <a:bodyPr/>
        <a:lstStyle/>
        <a:p>
          <a:endParaRPr lang="en-US"/>
        </a:p>
      </dgm:t>
    </dgm:pt>
    <dgm:pt modelId="{661B34EB-77E2-499C-93B5-ACE2B49EAC82}">
      <dgm:prSet phldrT="[Text]"/>
      <dgm:spPr/>
      <dgm:t>
        <a:bodyPr/>
        <a:lstStyle/>
        <a:p>
          <a:r>
            <a:rPr lang="en-US" dirty="0"/>
            <a:t>Material papers</a:t>
          </a:r>
        </a:p>
      </dgm:t>
    </dgm:pt>
    <dgm:pt modelId="{368B247D-AAE5-4FF0-8078-FBB45E8ACB87}" type="parTrans" cxnId="{D2F5502A-D5DB-494B-B282-0C3D94CA6A06}">
      <dgm:prSet/>
      <dgm:spPr/>
      <dgm:t>
        <a:bodyPr/>
        <a:lstStyle/>
        <a:p>
          <a:endParaRPr lang="en-US"/>
        </a:p>
      </dgm:t>
    </dgm:pt>
    <dgm:pt modelId="{5D23114B-234C-4873-8158-6D86820045EB}" type="sibTrans" cxnId="{D2F5502A-D5DB-494B-B282-0C3D94CA6A06}">
      <dgm:prSet/>
      <dgm:spPr/>
      <dgm:t>
        <a:bodyPr/>
        <a:lstStyle/>
        <a:p>
          <a:endParaRPr lang="en-US"/>
        </a:p>
      </dgm:t>
    </dgm:pt>
    <dgm:pt modelId="{25396BFF-DEC0-4E1F-97C5-AE812FFE9E9A}" type="pres">
      <dgm:prSet presAssocID="{A684FFC9-9D06-408E-802E-DC4B25483765}" presName="linearFlow" presStyleCnt="0">
        <dgm:presLayoutVars>
          <dgm:dir/>
          <dgm:animLvl val="lvl"/>
          <dgm:resizeHandles/>
        </dgm:presLayoutVars>
      </dgm:prSet>
      <dgm:spPr/>
    </dgm:pt>
    <dgm:pt modelId="{FF72948D-5ADF-4801-93D8-477A62197329}" type="pres">
      <dgm:prSet presAssocID="{CA514B5C-89F8-4B50-9E04-EE4EA215E558}" presName="compositeNode" presStyleCnt="0">
        <dgm:presLayoutVars>
          <dgm:bulletEnabled val="1"/>
        </dgm:presLayoutVars>
      </dgm:prSet>
      <dgm:spPr/>
    </dgm:pt>
    <dgm:pt modelId="{C5A44A48-E63E-455D-BB0C-0C2CFB8DCE15}" type="pres">
      <dgm:prSet presAssocID="{CA514B5C-89F8-4B50-9E04-EE4EA215E558}" presName="imag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Meeting with solid fill"/>
        </a:ext>
      </dgm:extLst>
    </dgm:pt>
    <dgm:pt modelId="{C5BD53B9-CE76-4113-98DE-E00031537FC3}" type="pres">
      <dgm:prSet presAssocID="{CA514B5C-89F8-4B50-9E04-EE4EA215E558}" presName="childNode" presStyleLbl="node1" presStyleIdx="0" presStyleCnt="4">
        <dgm:presLayoutVars>
          <dgm:bulletEnabled val="1"/>
        </dgm:presLayoutVars>
      </dgm:prSet>
      <dgm:spPr/>
    </dgm:pt>
    <dgm:pt modelId="{9AA05BF1-7DD4-496C-B59B-B5258588AF9D}" type="pres">
      <dgm:prSet presAssocID="{CA514B5C-89F8-4B50-9E04-EE4EA215E558}" presName="parentNode" presStyleLbl="revTx" presStyleIdx="0" presStyleCnt="4">
        <dgm:presLayoutVars>
          <dgm:chMax val="0"/>
          <dgm:bulletEnabled val="1"/>
        </dgm:presLayoutVars>
      </dgm:prSet>
      <dgm:spPr/>
    </dgm:pt>
    <dgm:pt modelId="{FB4D84C2-9C47-43BD-8229-BA20DDB744B5}" type="pres">
      <dgm:prSet presAssocID="{03503B8E-0226-4C23-AF09-B311E609B1DE}" presName="sibTrans" presStyleCnt="0"/>
      <dgm:spPr/>
    </dgm:pt>
    <dgm:pt modelId="{9491DE42-D489-4D82-BA7D-70880E30D71B}" type="pres">
      <dgm:prSet presAssocID="{C9BD97D4-3204-4F19-9665-1D002329E2E7}" presName="compositeNode" presStyleCnt="0">
        <dgm:presLayoutVars>
          <dgm:bulletEnabled val="1"/>
        </dgm:presLayoutVars>
      </dgm:prSet>
      <dgm:spPr/>
    </dgm:pt>
    <dgm:pt modelId="{6F4386FD-D728-426E-9B59-3B5751E5FAEF}" type="pres">
      <dgm:prSet presAssocID="{C9BD97D4-3204-4F19-9665-1D002329E2E7}" presName="image" presStyleLbl="fgImgPlac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Lightbulb and gear with solid fill"/>
        </a:ext>
      </dgm:extLst>
    </dgm:pt>
    <dgm:pt modelId="{3673C204-4867-434E-A612-6B519CF4ED34}" type="pres">
      <dgm:prSet presAssocID="{C9BD97D4-3204-4F19-9665-1D002329E2E7}" presName="childNode" presStyleLbl="node1" presStyleIdx="1" presStyleCnt="4">
        <dgm:presLayoutVars>
          <dgm:bulletEnabled val="1"/>
        </dgm:presLayoutVars>
      </dgm:prSet>
      <dgm:spPr/>
    </dgm:pt>
    <dgm:pt modelId="{F4B2BF4E-3F40-4DED-BB9C-929EB011C742}" type="pres">
      <dgm:prSet presAssocID="{C9BD97D4-3204-4F19-9665-1D002329E2E7}" presName="parentNode" presStyleLbl="revTx" presStyleIdx="1" presStyleCnt="4">
        <dgm:presLayoutVars>
          <dgm:chMax val="0"/>
          <dgm:bulletEnabled val="1"/>
        </dgm:presLayoutVars>
      </dgm:prSet>
      <dgm:spPr/>
    </dgm:pt>
    <dgm:pt modelId="{229C70E2-8B85-4031-8A06-3F5301D25006}" type="pres">
      <dgm:prSet presAssocID="{560DF776-EEA0-4381-80A3-EFA8F3A699F8}" presName="sibTrans" presStyleCnt="0"/>
      <dgm:spPr/>
    </dgm:pt>
    <dgm:pt modelId="{700DB772-28A9-446E-A4E6-FB7BAC2FCCF1}" type="pres">
      <dgm:prSet presAssocID="{7B6E0A9A-8C53-4B2E-9146-6CAC2F6BBCF2}" presName="compositeNode" presStyleCnt="0">
        <dgm:presLayoutVars>
          <dgm:bulletEnabled val="1"/>
        </dgm:presLayoutVars>
      </dgm:prSet>
      <dgm:spPr/>
    </dgm:pt>
    <dgm:pt modelId="{7EF27A80-2C2B-484E-A939-44708E984C4F}" type="pres">
      <dgm:prSet presAssocID="{7B6E0A9A-8C53-4B2E-9146-6CAC2F6BBCF2}" presName="image" presStyleLbl="fgImgPlac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Statistics with solid fill"/>
        </a:ext>
      </dgm:extLst>
    </dgm:pt>
    <dgm:pt modelId="{AE20608C-3139-4412-B105-B1CE5FD6A12B}" type="pres">
      <dgm:prSet presAssocID="{7B6E0A9A-8C53-4B2E-9146-6CAC2F6BBCF2}" presName="childNode" presStyleLbl="node1" presStyleIdx="2" presStyleCnt="4">
        <dgm:presLayoutVars>
          <dgm:bulletEnabled val="1"/>
        </dgm:presLayoutVars>
      </dgm:prSet>
      <dgm:spPr/>
    </dgm:pt>
    <dgm:pt modelId="{8F0F8F4F-69CF-44E8-8A75-191ECF25FFDE}" type="pres">
      <dgm:prSet presAssocID="{7B6E0A9A-8C53-4B2E-9146-6CAC2F6BBCF2}" presName="parentNode" presStyleLbl="revTx" presStyleIdx="2" presStyleCnt="4">
        <dgm:presLayoutVars>
          <dgm:chMax val="0"/>
          <dgm:bulletEnabled val="1"/>
        </dgm:presLayoutVars>
      </dgm:prSet>
      <dgm:spPr/>
    </dgm:pt>
    <dgm:pt modelId="{CBF9C027-58AE-4269-A5CC-FCB908A0070B}" type="pres">
      <dgm:prSet presAssocID="{D951D3EB-8277-41D4-91A3-4B6DE5C36952}" presName="sibTrans" presStyleCnt="0"/>
      <dgm:spPr/>
    </dgm:pt>
    <dgm:pt modelId="{B3958BA5-DF98-41FE-8AF6-5F3F81D29477}" type="pres">
      <dgm:prSet presAssocID="{627D5794-6871-4DCA-84DE-CBDF41DA0D3F}" presName="compositeNode" presStyleCnt="0">
        <dgm:presLayoutVars>
          <dgm:bulletEnabled val="1"/>
        </dgm:presLayoutVars>
      </dgm:prSet>
      <dgm:spPr/>
    </dgm:pt>
    <dgm:pt modelId="{067B98E0-0111-441B-A9AE-E38DF3D25CDD}" type="pres">
      <dgm:prSet presAssocID="{627D5794-6871-4DCA-84DE-CBDF41DA0D3F}" presName="image" presStyleLbl="fgImgPlac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Business Growth with solid fill"/>
        </a:ext>
      </dgm:extLst>
    </dgm:pt>
    <dgm:pt modelId="{AB7F075F-AB6E-4D90-A728-85F092B00294}" type="pres">
      <dgm:prSet presAssocID="{627D5794-6871-4DCA-84DE-CBDF41DA0D3F}" presName="childNode" presStyleLbl="node1" presStyleIdx="3" presStyleCnt="4">
        <dgm:presLayoutVars>
          <dgm:bulletEnabled val="1"/>
        </dgm:presLayoutVars>
      </dgm:prSet>
      <dgm:spPr/>
    </dgm:pt>
    <dgm:pt modelId="{ACC76C60-0D07-41B3-BB9F-50874F3DE2AC}" type="pres">
      <dgm:prSet presAssocID="{627D5794-6871-4DCA-84DE-CBDF41DA0D3F}" presName="parentNode" presStyleLbl="revTx" presStyleIdx="3" presStyleCnt="4">
        <dgm:presLayoutVars>
          <dgm:chMax val="0"/>
          <dgm:bulletEnabled val="1"/>
        </dgm:presLayoutVars>
      </dgm:prSet>
      <dgm:spPr/>
    </dgm:pt>
  </dgm:ptLst>
  <dgm:cxnLst>
    <dgm:cxn modelId="{8B263D07-B659-4415-899A-C640D090D5C7}" type="presOf" srcId="{C40AD8C4-ACBF-4385-A25F-5C9EA4E33E7C}" destId="{AB7F075F-AB6E-4D90-A728-85F092B00294}" srcOrd="0" destOrd="1" presId="urn:microsoft.com/office/officeart/2005/8/layout/hList2"/>
    <dgm:cxn modelId="{C7CD140B-D1C4-462F-B09C-CDF81D3971D9}" srcId="{A684FFC9-9D06-408E-802E-DC4B25483765}" destId="{7B6E0A9A-8C53-4B2E-9146-6CAC2F6BBCF2}" srcOrd="2" destOrd="0" parTransId="{718090FC-B6F7-4C31-943B-669A01097761}" sibTransId="{D951D3EB-8277-41D4-91A3-4B6DE5C36952}"/>
    <dgm:cxn modelId="{23C5BF0D-0AD0-49D7-AD41-32D8A72B67CA}" type="presOf" srcId="{A6334B28-D7A0-40B6-B37F-70133E6E81D2}" destId="{AB7F075F-AB6E-4D90-A728-85F092B00294}" srcOrd="0" destOrd="2" presId="urn:microsoft.com/office/officeart/2005/8/layout/hList2"/>
    <dgm:cxn modelId="{82226311-5217-4D39-AF2F-C4EB1DB79980}" srcId="{A684FFC9-9D06-408E-802E-DC4B25483765}" destId="{C9BD97D4-3204-4F19-9665-1D002329E2E7}" srcOrd="1" destOrd="0" parTransId="{29229078-3F84-4D19-977F-C49E6A354527}" sibTransId="{560DF776-EEA0-4381-80A3-EFA8F3A699F8}"/>
    <dgm:cxn modelId="{1D86CF13-2C60-456B-B633-BBFD62E75057}" type="presOf" srcId="{E8BAF486-D57E-4796-9C20-19093FF29405}" destId="{C5BD53B9-CE76-4113-98DE-E00031537FC3}" srcOrd="0" destOrd="3" presId="urn:microsoft.com/office/officeart/2005/8/layout/hList2"/>
    <dgm:cxn modelId="{66017914-E298-4885-8AE1-7DC15AD0BE93}" type="presOf" srcId="{A5419B53-AB91-4C86-A155-4A3DB80A8E9B}" destId="{AB7F075F-AB6E-4D90-A728-85F092B00294}" srcOrd="0" destOrd="0" presId="urn:microsoft.com/office/officeart/2005/8/layout/hList2"/>
    <dgm:cxn modelId="{FA917F18-8D16-4024-93E5-EBA1E07D8F4C}" type="presOf" srcId="{CA514B5C-89F8-4B50-9E04-EE4EA215E558}" destId="{9AA05BF1-7DD4-496C-B59B-B5258588AF9D}" srcOrd="0" destOrd="0" presId="urn:microsoft.com/office/officeart/2005/8/layout/hList2"/>
    <dgm:cxn modelId="{2C21A118-898D-4A11-98F4-7481B2F602A0}" type="presOf" srcId="{1653FFF6-CB9B-42C1-BD80-6F99B7E0F47C}" destId="{3673C204-4867-434E-A612-6B519CF4ED34}" srcOrd="0" destOrd="1" presId="urn:microsoft.com/office/officeart/2005/8/layout/hList2"/>
    <dgm:cxn modelId="{8F144A1F-866B-49F0-9C66-CA7280C3DF1C}" srcId="{CA514B5C-89F8-4B50-9E04-EE4EA215E558}" destId="{4AE5F471-5B89-4CC2-9D43-2CD3EE599613}" srcOrd="0" destOrd="0" parTransId="{AD13D28F-5B48-44E1-9D5D-EDFC7F07EAA9}" sibTransId="{B060B719-718E-45A6-BFBF-86893F92F16E}"/>
    <dgm:cxn modelId="{BAEAC622-ACEF-4F48-84DA-4B8A2CD01523}" srcId="{CA514B5C-89F8-4B50-9E04-EE4EA215E558}" destId="{B80D7EA7-CE8F-4C66-99DC-90C5EE06B5A9}" srcOrd="2" destOrd="0" parTransId="{BC327B9D-581F-4327-B42F-DF9C9A2B954A}" sibTransId="{3B4EE08D-81A4-4401-88B6-3B9C04858AE8}"/>
    <dgm:cxn modelId="{D2F5502A-D5DB-494B-B282-0C3D94CA6A06}" srcId="{627D5794-6871-4DCA-84DE-CBDF41DA0D3F}" destId="{661B34EB-77E2-499C-93B5-ACE2B49EAC82}" srcOrd="3" destOrd="0" parTransId="{368B247D-AAE5-4FF0-8078-FBB45E8ACB87}" sibTransId="{5D23114B-234C-4873-8158-6D86820045EB}"/>
    <dgm:cxn modelId="{C8E7E32B-D29B-4C9A-A09C-69BCA21C23FF}" srcId="{7B6E0A9A-8C53-4B2E-9146-6CAC2F6BBCF2}" destId="{C193E82E-5CCE-4A20-8EA2-5D87CBA30D55}" srcOrd="2" destOrd="0" parTransId="{AAE7C914-E191-4BB1-9C3B-E0FDFF714617}" sibTransId="{1E1EA15F-BAA8-4955-90AA-C2EE4DB0DDE9}"/>
    <dgm:cxn modelId="{DBA85D39-179E-41DE-902E-E7EFBB7C291E}" srcId="{CA514B5C-89F8-4B50-9E04-EE4EA215E558}" destId="{E8BAF486-D57E-4796-9C20-19093FF29405}" srcOrd="3" destOrd="0" parTransId="{E3E9CBC1-2527-4810-8B1F-0D708C26EBC6}" sibTransId="{CEB9D8B8-F369-4211-A9D5-BA4D7E51A300}"/>
    <dgm:cxn modelId="{C8872E64-D18F-404C-AFE6-B5839E16B5D4}" type="presOf" srcId="{B80D7EA7-CE8F-4C66-99DC-90C5EE06B5A9}" destId="{C5BD53B9-CE76-4113-98DE-E00031537FC3}" srcOrd="0" destOrd="2" presId="urn:microsoft.com/office/officeart/2005/8/layout/hList2"/>
    <dgm:cxn modelId="{8D351D49-6F73-4E4A-A6B8-5AF4C1BDF6CA}" srcId="{7B6E0A9A-8C53-4B2E-9146-6CAC2F6BBCF2}" destId="{ECEA999B-3ADE-4A2F-8F90-2764F6D325F9}" srcOrd="1" destOrd="0" parTransId="{F879E49A-2E9C-4F6D-B9D1-136A76E6E702}" sibTransId="{7CCBB790-450F-4E94-8BA4-33809D308496}"/>
    <dgm:cxn modelId="{1A2CBC6A-0FDE-411F-BD8C-6251C3B79399}" srcId="{CA514B5C-89F8-4B50-9E04-EE4EA215E558}" destId="{0439EC8D-63EB-43C7-A465-E340199234EC}" srcOrd="1" destOrd="0" parTransId="{2DA4837C-CFC8-4B79-B5C6-113EFBDCBE05}" sibTransId="{9DF5191C-777A-4E2E-AE6A-6F9E488B0814}"/>
    <dgm:cxn modelId="{0E6C306E-3A30-4924-8641-EE8966491F45}" type="presOf" srcId="{4AE5F471-5B89-4CC2-9D43-2CD3EE599613}" destId="{C5BD53B9-CE76-4113-98DE-E00031537FC3}" srcOrd="0" destOrd="0" presId="urn:microsoft.com/office/officeart/2005/8/layout/hList2"/>
    <dgm:cxn modelId="{3A5C3671-FAF3-4B2A-AB71-38312B1689F2}" type="presOf" srcId="{CA54FE60-954B-49B7-8505-3C83A26C3921}" destId="{3673C204-4867-434E-A612-6B519CF4ED34}" srcOrd="0" destOrd="2" presId="urn:microsoft.com/office/officeart/2005/8/layout/hList2"/>
    <dgm:cxn modelId="{F9A77D51-03D2-475B-9C46-361C28D03A44}" srcId="{627D5794-6871-4DCA-84DE-CBDF41DA0D3F}" destId="{A5419B53-AB91-4C86-A155-4A3DB80A8E9B}" srcOrd="0" destOrd="0" parTransId="{373973D0-0C0B-43B8-BB34-CA545E27A31B}" sibTransId="{F87A5BD8-18EA-4A14-B556-B6606E4262B8}"/>
    <dgm:cxn modelId="{5F2B4872-E343-4E87-9E82-09EC666CAF5E}" type="presOf" srcId="{7B6E0A9A-8C53-4B2E-9146-6CAC2F6BBCF2}" destId="{8F0F8F4F-69CF-44E8-8A75-191ECF25FFDE}" srcOrd="0" destOrd="0" presId="urn:microsoft.com/office/officeart/2005/8/layout/hList2"/>
    <dgm:cxn modelId="{5B13AA54-D7CB-46C8-B667-FC7354076EE3}" type="presOf" srcId="{627D5794-6871-4DCA-84DE-CBDF41DA0D3F}" destId="{ACC76C60-0D07-41B3-BB9F-50874F3DE2AC}" srcOrd="0" destOrd="0" presId="urn:microsoft.com/office/officeart/2005/8/layout/hList2"/>
    <dgm:cxn modelId="{E47B8A59-4509-4EE9-86C2-E67A2C2133D6}" type="presOf" srcId="{ECEA999B-3ADE-4A2F-8F90-2764F6D325F9}" destId="{AE20608C-3139-4412-B105-B1CE5FD6A12B}" srcOrd="0" destOrd="1" presId="urn:microsoft.com/office/officeart/2005/8/layout/hList2"/>
    <dgm:cxn modelId="{2EF6107D-29F9-4DD8-A049-680E4571F483}" srcId="{A684FFC9-9D06-408E-802E-DC4B25483765}" destId="{627D5794-6871-4DCA-84DE-CBDF41DA0D3F}" srcOrd="3" destOrd="0" parTransId="{FFFBEC71-027D-488C-B60D-547081BE0F48}" sibTransId="{E6F7F63B-64C5-43EF-A24D-61E7652E7D21}"/>
    <dgm:cxn modelId="{C7A8C07E-20BE-4E8F-839B-3746F0163797}" type="presOf" srcId="{B39CF29E-912E-461D-8EB4-5BEDFAD7B211}" destId="{3673C204-4867-434E-A612-6B519CF4ED34}" srcOrd="0" destOrd="0" presId="urn:microsoft.com/office/officeart/2005/8/layout/hList2"/>
    <dgm:cxn modelId="{FE42878F-BBBF-4043-8261-133C18C792D7}" type="presOf" srcId="{4A4A38C9-2570-4D6F-AABD-743B16917FE9}" destId="{AE20608C-3139-4412-B105-B1CE5FD6A12B}" srcOrd="0" destOrd="0" presId="urn:microsoft.com/office/officeart/2005/8/layout/hList2"/>
    <dgm:cxn modelId="{8B841993-F8D1-4D9A-8F11-45220FF3F573}" srcId="{627D5794-6871-4DCA-84DE-CBDF41DA0D3F}" destId="{C40AD8C4-ACBF-4385-A25F-5C9EA4E33E7C}" srcOrd="1" destOrd="0" parTransId="{D7019B91-95D1-4CE4-957F-0B3EB601C913}" sibTransId="{71EAAA26-D84C-4136-8D6D-A95CFD5FF687}"/>
    <dgm:cxn modelId="{4CAAC3A2-5D45-4585-A5EB-59EBCCF3C233}" type="presOf" srcId="{C193E82E-5CCE-4A20-8EA2-5D87CBA30D55}" destId="{AE20608C-3139-4412-B105-B1CE5FD6A12B}" srcOrd="0" destOrd="2" presId="urn:microsoft.com/office/officeart/2005/8/layout/hList2"/>
    <dgm:cxn modelId="{96E8A0AB-6569-4AE3-BD14-94C0CFEE22F6}" srcId="{C9BD97D4-3204-4F19-9665-1D002329E2E7}" destId="{CA54FE60-954B-49B7-8505-3C83A26C3921}" srcOrd="2" destOrd="0" parTransId="{213DF0CF-02AE-4032-A7BC-C385AA53A06B}" sibTransId="{6E9AC301-3597-46ED-9604-123A9BDAB831}"/>
    <dgm:cxn modelId="{5AABF6B3-4FD2-447F-A21E-C1122CB513AC}" type="presOf" srcId="{0439EC8D-63EB-43C7-A465-E340199234EC}" destId="{C5BD53B9-CE76-4113-98DE-E00031537FC3}" srcOrd="0" destOrd="1" presId="urn:microsoft.com/office/officeart/2005/8/layout/hList2"/>
    <dgm:cxn modelId="{5FCBD5BD-BC9C-42B1-BD25-74B6F2C1F05B}" srcId="{A684FFC9-9D06-408E-802E-DC4B25483765}" destId="{CA514B5C-89F8-4B50-9E04-EE4EA215E558}" srcOrd="0" destOrd="0" parTransId="{1AE6FBB7-A40D-49F4-8BB2-6082A0285A10}" sibTransId="{03503B8E-0226-4C23-AF09-B311E609B1DE}"/>
    <dgm:cxn modelId="{F85416CC-B77D-45AF-9AB0-AEFE6CAEE5F7}" srcId="{627D5794-6871-4DCA-84DE-CBDF41DA0D3F}" destId="{A6334B28-D7A0-40B6-B37F-70133E6E81D2}" srcOrd="2" destOrd="0" parTransId="{74053FFB-3549-43CB-B1D6-57130A786E75}" sibTransId="{3C311FE5-A2A6-4A76-9B78-E7A2455E8C3D}"/>
    <dgm:cxn modelId="{DF71F8DA-6CAC-4B7B-94D1-EB79C71D9412}" srcId="{7B6E0A9A-8C53-4B2E-9146-6CAC2F6BBCF2}" destId="{4A4A38C9-2570-4D6F-AABD-743B16917FE9}" srcOrd="0" destOrd="0" parTransId="{228B85CF-DA91-4A52-9CF6-758E45D5467F}" sibTransId="{AA976788-ACAF-4108-B874-C3E0D8FA1E94}"/>
    <dgm:cxn modelId="{53A2A0DD-0397-4E1B-B44C-2E328652496D}" type="presOf" srcId="{C9BD97D4-3204-4F19-9665-1D002329E2E7}" destId="{F4B2BF4E-3F40-4DED-BB9C-929EB011C742}" srcOrd="0" destOrd="0" presId="urn:microsoft.com/office/officeart/2005/8/layout/hList2"/>
    <dgm:cxn modelId="{11FFA6E1-4280-4A27-8895-BDBE164CDA33}" type="presOf" srcId="{661B34EB-77E2-499C-93B5-ACE2B49EAC82}" destId="{AB7F075F-AB6E-4D90-A728-85F092B00294}" srcOrd="0" destOrd="3" presId="urn:microsoft.com/office/officeart/2005/8/layout/hList2"/>
    <dgm:cxn modelId="{E68F9DEA-1869-43EF-B1A6-256AB1DDA750}" srcId="{C9BD97D4-3204-4F19-9665-1D002329E2E7}" destId="{1653FFF6-CB9B-42C1-BD80-6F99B7E0F47C}" srcOrd="1" destOrd="0" parTransId="{DF39A538-77FE-4886-8FAC-1EEF1E3AAFF7}" sibTransId="{2B4432EC-0F83-463E-9DD4-64E856743F7A}"/>
    <dgm:cxn modelId="{CFF77EEE-0E02-4FC4-BCA6-63F966724730}" type="presOf" srcId="{A684FFC9-9D06-408E-802E-DC4B25483765}" destId="{25396BFF-DEC0-4E1F-97C5-AE812FFE9E9A}" srcOrd="0" destOrd="0" presId="urn:microsoft.com/office/officeart/2005/8/layout/hList2"/>
    <dgm:cxn modelId="{0573B7FE-4886-4931-BFC6-A80BE4EF100B}" srcId="{C9BD97D4-3204-4F19-9665-1D002329E2E7}" destId="{B39CF29E-912E-461D-8EB4-5BEDFAD7B211}" srcOrd="0" destOrd="0" parTransId="{EBC8EF1A-E774-4830-9CFE-84B5C238FF8F}" sibTransId="{D5A33940-2C67-4342-8E8E-BEC0B240502F}"/>
    <dgm:cxn modelId="{816C3D4D-1E94-4640-AFE0-21E083D53A74}" type="presParOf" srcId="{25396BFF-DEC0-4E1F-97C5-AE812FFE9E9A}" destId="{FF72948D-5ADF-4801-93D8-477A62197329}" srcOrd="0" destOrd="0" presId="urn:microsoft.com/office/officeart/2005/8/layout/hList2"/>
    <dgm:cxn modelId="{79402FF9-351B-40A5-9C60-634E6CA21558}" type="presParOf" srcId="{FF72948D-5ADF-4801-93D8-477A62197329}" destId="{C5A44A48-E63E-455D-BB0C-0C2CFB8DCE15}" srcOrd="0" destOrd="0" presId="urn:microsoft.com/office/officeart/2005/8/layout/hList2"/>
    <dgm:cxn modelId="{461B5565-02A6-4FB2-8838-9EB070217BB6}" type="presParOf" srcId="{FF72948D-5ADF-4801-93D8-477A62197329}" destId="{C5BD53B9-CE76-4113-98DE-E00031537FC3}" srcOrd="1" destOrd="0" presId="urn:microsoft.com/office/officeart/2005/8/layout/hList2"/>
    <dgm:cxn modelId="{7BA251A2-EFBA-4F08-877D-B4B36153B0E1}" type="presParOf" srcId="{FF72948D-5ADF-4801-93D8-477A62197329}" destId="{9AA05BF1-7DD4-496C-B59B-B5258588AF9D}" srcOrd="2" destOrd="0" presId="urn:microsoft.com/office/officeart/2005/8/layout/hList2"/>
    <dgm:cxn modelId="{5D1C9B62-A7AF-4E0C-A48C-66AB7037AF20}" type="presParOf" srcId="{25396BFF-DEC0-4E1F-97C5-AE812FFE9E9A}" destId="{FB4D84C2-9C47-43BD-8229-BA20DDB744B5}" srcOrd="1" destOrd="0" presId="urn:microsoft.com/office/officeart/2005/8/layout/hList2"/>
    <dgm:cxn modelId="{60428A1F-9DEC-45BE-A941-32941806EC7B}" type="presParOf" srcId="{25396BFF-DEC0-4E1F-97C5-AE812FFE9E9A}" destId="{9491DE42-D489-4D82-BA7D-70880E30D71B}" srcOrd="2" destOrd="0" presId="urn:microsoft.com/office/officeart/2005/8/layout/hList2"/>
    <dgm:cxn modelId="{827A166D-065B-4E08-B3C9-60A263B65758}" type="presParOf" srcId="{9491DE42-D489-4D82-BA7D-70880E30D71B}" destId="{6F4386FD-D728-426E-9B59-3B5751E5FAEF}" srcOrd="0" destOrd="0" presId="urn:microsoft.com/office/officeart/2005/8/layout/hList2"/>
    <dgm:cxn modelId="{A694A214-6626-4E98-A540-3512702CF0B8}" type="presParOf" srcId="{9491DE42-D489-4D82-BA7D-70880E30D71B}" destId="{3673C204-4867-434E-A612-6B519CF4ED34}" srcOrd="1" destOrd="0" presId="urn:microsoft.com/office/officeart/2005/8/layout/hList2"/>
    <dgm:cxn modelId="{C0D05BC0-FD3C-4880-9536-084B08B45D37}" type="presParOf" srcId="{9491DE42-D489-4D82-BA7D-70880E30D71B}" destId="{F4B2BF4E-3F40-4DED-BB9C-929EB011C742}" srcOrd="2" destOrd="0" presId="urn:microsoft.com/office/officeart/2005/8/layout/hList2"/>
    <dgm:cxn modelId="{53A120F6-B8E7-4993-9B57-46B92C76F9DD}" type="presParOf" srcId="{25396BFF-DEC0-4E1F-97C5-AE812FFE9E9A}" destId="{229C70E2-8B85-4031-8A06-3F5301D25006}" srcOrd="3" destOrd="0" presId="urn:microsoft.com/office/officeart/2005/8/layout/hList2"/>
    <dgm:cxn modelId="{915D5B8E-C3A1-4F0D-87D0-F360659FDE17}" type="presParOf" srcId="{25396BFF-DEC0-4E1F-97C5-AE812FFE9E9A}" destId="{700DB772-28A9-446E-A4E6-FB7BAC2FCCF1}" srcOrd="4" destOrd="0" presId="urn:microsoft.com/office/officeart/2005/8/layout/hList2"/>
    <dgm:cxn modelId="{34B9DA3F-8521-4E14-B821-C5DB21C424C2}" type="presParOf" srcId="{700DB772-28A9-446E-A4E6-FB7BAC2FCCF1}" destId="{7EF27A80-2C2B-484E-A939-44708E984C4F}" srcOrd="0" destOrd="0" presId="urn:microsoft.com/office/officeart/2005/8/layout/hList2"/>
    <dgm:cxn modelId="{234009F9-7855-449C-A505-4938029CC265}" type="presParOf" srcId="{700DB772-28A9-446E-A4E6-FB7BAC2FCCF1}" destId="{AE20608C-3139-4412-B105-B1CE5FD6A12B}" srcOrd="1" destOrd="0" presId="urn:microsoft.com/office/officeart/2005/8/layout/hList2"/>
    <dgm:cxn modelId="{6443967E-66F2-4B28-8642-78182597D9BE}" type="presParOf" srcId="{700DB772-28A9-446E-A4E6-FB7BAC2FCCF1}" destId="{8F0F8F4F-69CF-44E8-8A75-191ECF25FFDE}" srcOrd="2" destOrd="0" presId="urn:microsoft.com/office/officeart/2005/8/layout/hList2"/>
    <dgm:cxn modelId="{D2081E7D-BFF8-434F-A168-DA29A76F8A23}" type="presParOf" srcId="{25396BFF-DEC0-4E1F-97C5-AE812FFE9E9A}" destId="{CBF9C027-58AE-4269-A5CC-FCB908A0070B}" srcOrd="5" destOrd="0" presId="urn:microsoft.com/office/officeart/2005/8/layout/hList2"/>
    <dgm:cxn modelId="{A20DD899-FF12-46E7-9D05-EA18FA5AE733}" type="presParOf" srcId="{25396BFF-DEC0-4E1F-97C5-AE812FFE9E9A}" destId="{B3958BA5-DF98-41FE-8AF6-5F3F81D29477}" srcOrd="6" destOrd="0" presId="urn:microsoft.com/office/officeart/2005/8/layout/hList2"/>
    <dgm:cxn modelId="{1A631D9E-C7A9-41FD-BAA7-2619FD7868A3}" type="presParOf" srcId="{B3958BA5-DF98-41FE-8AF6-5F3F81D29477}" destId="{067B98E0-0111-441B-A9AE-E38DF3D25CDD}" srcOrd="0" destOrd="0" presId="urn:microsoft.com/office/officeart/2005/8/layout/hList2"/>
    <dgm:cxn modelId="{D9132ABF-07AC-4EF4-BEF9-9B327EA9844E}" type="presParOf" srcId="{B3958BA5-DF98-41FE-8AF6-5F3F81D29477}" destId="{AB7F075F-AB6E-4D90-A728-85F092B00294}" srcOrd="1" destOrd="0" presId="urn:microsoft.com/office/officeart/2005/8/layout/hList2"/>
    <dgm:cxn modelId="{B86D0FF8-CDDB-4918-864E-E99D6772AF9E}" type="presParOf" srcId="{B3958BA5-DF98-41FE-8AF6-5F3F81D29477}" destId="{ACC76C60-0D07-41B3-BB9F-50874F3DE2AC}"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3633CBA-2502-434A-928C-6EC6967F259D}" type="doc">
      <dgm:prSet loTypeId="urn:microsoft.com/office/officeart/2005/8/layout/bProcess4" loCatId="process" qsTypeId="urn:microsoft.com/office/officeart/2005/8/quickstyle/3d2" qsCatId="3D" csTypeId="urn:microsoft.com/office/officeart/2005/8/colors/colorful5" csCatId="colorful" phldr="1"/>
      <dgm:spPr/>
      <dgm:t>
        <a:bodyPr/>
        <a:lstStyle/>
        <a:p>
          <a:endParaRPr lang="en-US"/>
        </a:p>
      </dgm:t>
    </dgm:pt>
    <dgm:pt modelId="{3CBA487D-B142-42E4-885C-4E749846CEEC}">
      <dgm:prSet phldrT="[Text]"/>
      <dgm:spPr/>
      <dgm:t>
        <a:bodyPr/>
        <a:lstStyle/>
        <a:p>
          <a:r>
            <a:rPr lang="en-US" dirty="0"/>
            <a:t>Winter 2024 NextCycle accelerator application</a:t>
          </a:r>
        </a:p>
      </dgm:t>
      <dgm:extLst>
        <a:ext uri="{E40237B7-FDA0-4F09-8148-C483321AD2D9}">
          <dgm14:cNvPr xmlns:dgm14="http://schemas.microsoft.com/office/drawing/2010/diagram" id="0" name="" title="Step 1 title"/>
        </a:ext>
      </dgm:extLst>
    </dgm:pt>
    <dgm:pt modelId="{DCE216CF-80F6-4318-B66A-B5D482F78C80}" type="parTrans" cxnId="{AC427994-57D8-414C-B9CD-D9DF29A7A1E3}">
      <dgm:prSet/>
      <dgm:spPr/>
      <dgm:t>
        <a:bodyPr/>
        <a:lstStyle/>
        <a:p>
          <a:endParaRPr lang="en-US"/>
        </a:p>
      </dgm:t>
    </dgm:pt>
    <dgm:pt modelId="{9BDEED90-E4D8-4481-9B77-DB9241F29290}" type="sibTrans" cxnId="{AC427994-57D8-414C-B9CD-D9DF29A7A1E3}">
      <dgm:prSet/>
      <dgm:spPr/>
      <dgm:t>
        <a:bodyPr/>
        <a:lstStyle/>
        <a:p>
          <a:endParaRPr lang="en-US"/>
        </a:p>
      </dgm:t>
    </dgm:pt>
    <dgm:pt modelId="{705837D5-134E-43D4-B2DC-B1E23236C678}">
      <dgm:prSet phldrT="[Text]"/>
      <dgm:spPr/>
      <dgm:t>
        <a:bodyPr/>
        <a:lstStyle/>
        <a:p>
          <a:r>
            <a:rPr lang="en-US" dirty="0"/>
            <a:t>Spring 2024 </a:t>
          </a:r>
          <a:r>
            <a:rPr lang="en-US" dirty="0" err="1"/>
            <a:t>PreCycle</a:t>
          </a:r>
          <a:endParaRPr lang="en-US" dirty="0"/>
        </a:p>
      </dgm:t>
      <dgm:extLst>
        <a:ext uri="{E40237B7-FDA0-4F09-8148-C483321AD2D9}">
          <dgm14:cNvPr xmlns:dgm14="http://schemas.microsoft.com/office/drawing/2010/diagram" id="0" name="" title="Step 1 title"/>
        </a:ext>
      </dgm:extLst>
    </dgm:pt>
    <dgm:pt modelId="{5A1FDB92-1894-439B-9344-AC0B1A65F4B2}" type="parTrans" cxnId="{BDE74833-6911-4746-898D-A4B84E880D7F}">
      <dgm:prSet/>
      <dgm:spPr/>
      <dgm:t>
        <a:bodyPr/>
        <a:lstStyle/>
        <a:p>
          <a:endParaRPr lang="en-US"/>
        </a:p>
      </dgm:t>
    </dgm:pt>
    <dgm:pt modelId="{67BA3842-6A4B-43F1-BCD8-1A2F08DF45CF}" type="sibTrans" cxnId="{BDE74833-6911-4746-898D-A4B84E880D7F}">
      <dgm:prSet/>
      <dgm:spPr/>
      <dgm:t>
        <a:bodyPr/>
        <a:lstStyle/>
        <a:p>
          <a:endParaRPr lang="en-US"/>
        </a:p>
      </dgm:t>
    </dgm:pt>
    <dgm:pt modelId="{62BA870E-270E-462F-9E48-718F000AFEFA}">
      <dgm:prSet phldrT="[Text]"/>
      <dgm:spPr/>
      <dgm:t>
        <a:bodyPr/>
        <a:lstStyle/>
        <a:p>
          <a:r>
            <a:rPr lang="en-US" dirty="0"/>
            <a:t>Draft legislative report Spring 2024</a:t>
          </a:r>
        </a:p>
      </dgm:t>
      <dgm:extLst>
        <a:ext uri="{E40237B7-FDA0-4F09-8148-C483321AD2D9}">
          <dgm14:cNvPr xmlns:dgm14="http://schemas.microsoft.com/office/drawing/2010/diagram" id="0" name="" title="Step 1 title"/>
        </a:ext>
      </dgm:extLst>
    </dgm:pt>
    <dgm:pt modelId="{CE5CD9ED-D419-4EB5-BA2E-06BC8D988D65}" type="parTrans" cxnId="{E567A8CB-DAD0-459E-A237-B454C55EA34F}">
      <dgm:prSet/>
      <dgm:spPr/>
      <dgm:t>
        <a:bodyPr/>
        <a:lstStyle/>
        <a:p>
          <a:endParaRPr lang="en-US"/>
        </a:p>
      </dgm:t>
    </dgm:pt>
    <dgm:pt modelId="{081BEE94-ABB8-49C5-9E61-19352D947FBE}" type="sibTrans" cxnId="{E567A8CB-DAD0-459E-A237-B454C55EA34F}">
      <dgm:prSet/>
      <dgm:spPr/>
      <dgm:t>
        <a:bodyPr/>
        <a:lstStyle/>
        <a:p>
          <a:endParaRPr lang="en-US"/>
        </a:p>
      </dgm:t>
    </dgm:pt>
    <dgm:pt modelId="{98313B9A-FA22-4912-B259-512A77BE5B64}">
      <dgm:prSet/>
      <dgm:spPr/>
      <dgm:t>
        <a:bodyPr/>
        <a:lstStyle/>
        <a:p>
          <a:r>
            <a:rPr lang="en-US" dirty="0"/>
            <a:t>Fall 2024 NextCycle Pitch event, track completion</a:t>
          </a:r>
        </a:p>
      </dgm:t>
    </dgm:pt>
    <dgm:pt modelId="{C1E068F0-EF1D-44CE-835A-B6A62153BFBA}" type="parTrans" cxnId="{9A5AFFED-6AC3-40A8-B900-C1DCB0BF984F}">
      <dgm:prSet/>
      <dgm:spPr/>
      <dgm:t>
        <a:bodyPr/>
        <a:lstStyle/>
        <a:p>
          <a:endParaRPr lang="en-US"/>
        </a:p>
      </dgm:t>
    </dgm:pt>
    <dgm:pt modelId="{88E7B243-CA06-4259-B667-1BE3CCABCBCD}" type="sibTrans" cxnId="{9A5AFFED-6AC3-40A8-B900-C1DCB0BF984F}">
      <dgm:prSet/>
      <dgm:spPr/>
      <dgm:t>
        <a:bodyPr/>
        <a:lstStyle/>
        <a:p>
          <a:endParaRPr lang="en-US"/>
        </a:p>
      </dgm:t>
    </dgm:pt>
    <dgm:pt modelId="{019C3B82-5BBB-4F2B-9A86-FEA59707FF59}">
      <dgm:prSet/>
      <dgm:spPr/>
      <dgm:t>
        <a:bodyPr/>
        <a:lstStyle/>
        <a:p>
          <a:r>
            <a:rPr lang="en-US" dirty="0"/>
            <a:t>May glass summit #2 May 2024</a:t>
          </a:r>
        </a:p>
      </dgm:t>
    </dgm:pt>
    <dgm:pt modelId="{65751F78-EF14-4C22-BC4A-6565700CC145}" type="parTrans" cxnId="{C4306015-0779-4839-A3AF-382A8A296EA6}">
      <dgm:prSet/>
      <dgm:spPr/>
      <dgm:t>
        <a:bodyPr/>
        <a:lstStyle/>
        <a:p>
          <a:endParaRPr lang="en-US"/>
        </a:p>
      </dgm:t>
    </dgm:pt>
    <dgm:pt modelId="{63625F03-B46B-4F0F-8263-346982432334}" type="sibTrans" cxnId="{C4306015-0779-4839-A3AF-382A8A296EA6}">
      <dgm:prSet/>
      <dgm:spPr/>
      <dgm:t>
        <a:bodyPr/>
        <a:lstStyle/>
        <a:p>
          <a:endParaRPr lang="en-US"/>
        </a:p>
      </dgm:t>
    </dgm:pt>
    <dgm:pt modelId="{021B673D-36AB-4A01-B983-B577321D556C}">
      <dgm:prSet phldrT="[Text]"/>
      <dgm:spPr/>
      <dgm:t>
        <a:bodyPr/>
        <a:lstStyle/>
        <a:p>
          <a:r>
            <a:rPr lang="en-US" dirty="0"/>
            <a:t>Jan 2024 Board Meeting</a:t>
          </a:r>
        </a:p>
      </dgm:t>
      <dgm:extLst>
        <a:ext uri="{E40237B7-FDA0-4F09-8148-C483321AD2D9}">
          <dgm14:cNvPr xmlns:dgm14="http://schemas.microsoft.com/office/drawing/2010/diagram" id="0" name="" title="Step 1 title"/>
        </a:ext>
      </dgm:extLst>
    </dgm:pt>
    <dgm:pt modelId="{837546FB-59A6-4CF0-AE24-3485789E82C4}" type="parTrans" cxnId="{C83566B9-582C-42B1-9A92-C203399130EE}">
      <dgm:prSet/>
      <dgm:spPr/>
      <dgm:t>
        <a:bodyPr/>
        <a:lstStyle/>
        <a:p>
          <a:endParaRPr lang="en-US"/>
        </a:p>
      </dgm:t>
    </dgm:pt>
    <dgm:pt modelId="{C1744E95-AA86-4559-AC15-0B86796A6C4E}" type="sibTrans" cxnId="{C83566B9-582C-42B1-9A92-C203399130EE}">
      <dgm:prSet/>
      <dgm:spPr/>
      <dgm:t>
        <a:bodyPr/>
        <a:lstStyle/>
        <a:p>
          <a:endParaRPr lang="en-US"/>
        </a:p>
      </dgm:t>
    </dgm:pt>
    <dgm:pt modelId="{905706FC-1984-4E9E-A0AA-D1D1069CA808}">
      <dgm:prSet phldrT="[Text]"/>
      <dgm:spPr/>
      <dgm:t>
        <a:bodyPr/>
        <a:lstStyle/>
        <a:p>
          <a:r>
            <a:rPr lang="en-US" dirty="0"/>
            <a:t>April 2024 Board Meeting</a:t>
          </a:r>
        </a:p>
      </dgm:t>
      <dgm:extLst>
        <a:ext uri="{E40237B7-FDA0-4F09-8148-C483321AD2D9}">
          <dgm14:cNvPr xmlns:dgm14="http://schemas.microsoft.com/office/drawing/2010/diagram" id="0" name="" title="Step 1 title"/>
        </a:ext>
      </dgm:extLst>
    </dgm:pt>
    <dgm:pt modelId="{84FED15C-F78A-4778-8689-D50F75ED5AE1}" type="parTrans" cxnId="{F6DCD2A8-D680-4B34-B858-3ADEFC4BA110}">
      <dgm:prSet/>
      <dgm:spPr/>
      <dgm:t>
        <a:bodyPr/>
        <a:lstStyle/>
        <a:p>
          <a:endParaRPr lang="en-US"/>
        </a:p>
      </dgm:t>
    </dgm:pt>
    <dgm:pt modelId="{66785EE7-144D-4507-B6DC-A9E6BE0F6DAA}" type="sibTrans" cxnId="{F6DCD2A8-D680-4B34-B858-3ADEFC4BA110}">
      <dgm:prSet/>
      <dgm:spPr/>
      <dgm:t>
        <a:bodyPr/>
        <a:lstStyle/>
        <a:p>
          <a:endParaRPr lang="en-US"/>
        </a:p>
      </dgm:t>
    </dgm:pt>
    <dgm:pt modelId="{4706581B-F506-459D-B54D-87166FAC4290}">
      <dgm:prSet phldrT="[Text]"/>
      <dgm:spPr/>
      <dgm:t>
        <a:bodyPr/>
        <a:lstStyle/>
        <a:p>
          <a:r>
            <a:rPr lang="en-US" dirty="0"/>
            <a:t>July 2024 Board Meeting</a:t>
          </a:r>
        </a:p>
      </dgm:t>
      <dgm:extLst>
        <a:ext uri="{E40237B7-FDA0-4F09-8148-C483321AD2D9}">
          <dgm14:cNvPr xmlns:dgm14="http://schemas.microsoft.com/office/drawing/2010/diagram" id="0" name="" title="Step 1 title"/>
        </a:ext>
      </dgm:extLst>
    </dgm:pt>
    <dgm:pt modelId="{C3F2C284-158A-4E3A-921D-4EAFA9848988}" type="parTrans" cxnId="{1A919F0B-9678-4421-8FA2-0CB323E77A7A}">
      <dgm:prSet/>
      <dgm:spPr/>
      <dgm:t>
        <a:bodyPr/>
        <a:lstStyle/>
        <a:p>
          <a:endParaRPr lang="en-US"/>
        </a:p>
      </dgm:t>
    </dgm:pt>
    <dgm:pt modelId="{A2C5C165-25BE-44BB-9ABF-05914AAE8C9B}" type="sibTrans" cxnId="{1A919F0B-9678-4421-8FA2-0CB323E77A7A}">
      <dgm:prSet/>
      <dgm:spPr/>
      <dgm:t>
        <a:bodyPr/>
        <a:lstStyle/>
        <a:p>
          <a:endParaRPr lang="en-US"/>
        </a:p>
      </dgm:t>
    </dgm:pt>
    <dgm:pt modelId="{725DB9DC-B1F2-4663-B3A8-98B12A5B986F}">
      <dgm:prSet/>
      <dgm:spPr/>
      <dgm:t>
        <a:bodyPr/>
        <a:lstStyle/>
        <a:p>
          <a:r>
            <a:rPr lang="en-US" dirty="0"/>
            <a:t>October 2024 Board Meeting</a:t>
          </a:r>
        </a:p>
      </dgm:t>
    </dgm:pt>
    <dgm:pt modelId="{ED4118A9-75F2-4247-B2E4-10A6A1325EE6}" type="parTrans" cxnId="{653A8294-C4BC-4AC9-8D2E-9C9EA07A9AF1}">
      <dgm:prSet/>
      <dgm:spPr/>
      <dgm:t>
        <a:bodyPr/>
        <a:lstStyle/>
        <a:p>
          <a:endParaRPr lang="en-US"/>
        </a:p>
      </dgm:t>
    </dgm:pt>
    <dgm:pt modelId="{5F4D2949-E96D-415E-BF55-C0AD7EE67E60}" type="sibTrans" cxnId="{653A8294-C4BC-4AC9-8D2E-9C9EA07A9AF1}">
      <dgm:prSet/>
      <dgm:spPr/>
      <dgm:t>
        <a:bodyPr/>
        <a:lstStyle/>
        <a:p>
          <a:endParaRPr lang="en-US"/>
        </a:p>
      </dgm:t>
    </dgm:pt>
    <dgm:pt modelId="{E9220C65-1281-4183-AFEB-7A2FF692D28D}" type="pres">
      <dgm:prSet presAssocID="{13633CBA-2502-434A-928C-6EC6967F259D}" presName="Name0" presStyleCnt="0">
        <dgm:presLayoutVars>
          <dgm:dir/>
          <dgm:resizeHandles/>
        </dgm:presLayoutVars>
      </dgm:prSet>
      <dgm:spPr/>
    </dgm:pt>
    <dgm:pt modelId="{F0A8C910-653A-4358-BF14-C20C29501FFC}" type="pres">
      <dgm:prSet presAssocID="{3CBA487D-B142-42E4-885C-4E749846CEEC}" presName="compNode" presStyleCnt="0"/>
      <dgm:spPr/>
    </dgm:pt>
    <dgm:pt modelId="{B4790CAE-8866-4C55-8611-9EB95A587F6D}" type="pres">
      <dgm:prSet presAssocID="{3CBA487D-B142-42E4-885C-4E749846CEEC}" presName="dummyConnPt" presStyleCnt="0"/>
      <dgm:spPr/>
    </dgm:pt>
    <dgm:pt modelId="{4DBB1757-0B7F-408D-B732-743BFA2522DF}" type="pres">
      <dgm:prSet presAssocID="{3CBA487D-B142-42E4-885C-4E749846CEEC}" presName="node" presStyleLbl="node1" presStyleIdx="0" presStyleCnt="9">
        <dgm:presLayoutVars>
          <dgm:bulletEnabled val="1"/>
        </dgm:presLayoutVars>
      </dgm:prSet>
      <dgm:spPr/>
    </dgm:pt>
    <dgm:pt modelId="{76800668-C44A-4B06-9918-F15CF1E0C5DC}" type="pres">
      <dgm:prSet presAssocID="{9BDEED90-E4D8-4481-9B77-DB9241F29290}" presName="sibTrans" presStyleLbl="bgSibTrans2D1" presStyleIdx="0" presStyleCnt="8"/>
      <dgm:spPr/>
    </dgm:pt>
    <dgm:pt modelId="{B8FDD340-92F3-482C-8E34-A7D9DDB8DD30}" type="pres">
      <dgm:prSet presAssocID="{021B673D-36AB-4A01-B983-B577321D556C}" presName="compNode" presStyleCnt="0"/>
      <dgm:spPr/>
    </dgm:pt>
    <dgm:pt modelId="{7C5E14CD-7576-432C-B443-4956BA8C187F}" type="pres">
      <dgm:prSet presAssocID="{021B673D-36AB-4A01-B983-B577321D556C}" presName="dummyConnPt" presStyleCnt="0"/>
      <dgm:spPr/>
    </dgm:pt>
    <dgm:pt modelId="{61679512-AD0C-4EE0-BCD2-292B85F51A31}" type="pres">
      <dgm:prSet presAssocID="{021B673D-36AB-4A01-B983-B577321D556C}" presName="node" presStyleLbl="node1" presStyleIdx="1" presStyleCnt="9">
        <dgm:presLayoutVars>
          <dgm:bulletEnabled val="1"/>
        </dgm:presLayoutVars>
      </dgm:prSet>
      <dgm:spPr/>
    </dgm:pt>
    <dgm:pt modelId="{CBCE777C-7C24-45B4-9F1D-74A5D44AA522}" type="pres">
      <dgm:prSet presAssocID="{C1744E95-AA86-4559-AC15-0B86796A6C4E}" presName="sibTrans" presStyleLbl="bgSibTrans2D1" presStyleIdx="1" presStyleCnt="8"/>
      <dgm:spPr/>
    </dgm:pt>
    <dgm:pt modelId="{AFFDABEB-545D-4142-A3E1-3B6BFA996757}" type="pres">
      <dgm:prSet presAssocID="{705837D5-134E-43D4-B2DC-B1E23236C678}" presName="compNode" presStyleCnt="0"/>
      <dgm:spPr/>
    </dgm:pt>
    <dgm:pt modelId="{3B0DDCAB-49B8-44E0-81C9-2AD78CBA7954}" type="pres">
      <dgm:prSet presAssocID="{705837D5-134E-43D4-B2DC-B1E23236C678}" presName="dummyConnPt" presStyleCnt="0"/>
      <dgm:spPr/>
    </dgm:pt>
    <dgm:pt modelId="{1DB66266-2FD2-4F86-BFEB-223AB0F077E7}" type="pres">
      <dgm:prSet presAssocID="{705837D5-134E-43D4-B2DC-B1E23236C678}" presName="node" presStyleLbl="node1" presStyleIdx="2" presStyleCnt="9">
        <dgm:presLayoutVars>
          <dgm:bulletEnabled val="1"/>
        </dgm:presLayoutVars>
      </dgm:prSet>
      <dgm:spPr/>
    </dgm:pt>
    <dgm:pt modelId="{9871E0AC-D748-4B05-87DE-E846ADD626BD}" type="pres">
      <dgm:prSet presAssocID="{67BA3842-6A4B-43F1-BCD8-1A2F08DF45CF}" presName="sibTrans" presStyleLbl="bgSibTrans2D1" presStyleIdx="2" presStyleCnt="8"/>
      <dgm:spPr/>
    </dgm:pt>
    <dgm:pt modelId="{E3F755B2-301D-4E4A-9415-B698EC8D4818}" type="pres">
      <dgm:prSet presAssocID="{905706FC-1984-4E9E-A0AA-D1D1069CA808}" presName="compNode" presStyleCnt="0"/>
      <dgm:spPr/>
    </dgm:pt>
    <dgm:pt modelId="{2306C7F9-B1FA-48AD-BD80-2B1C41113D4C}" type="pres">
      <dgm:prSet presAssocID="{905706FC-1984-4E9E-A0AA-D1D1069CA808}" presName="dummyConnPt" presStyleCnt="0"/>
      <dgm:spPr/>
    </dgm:pt>
    <dgm:pt modelId="{6B12400D-E8EF-4243-867E-B55CFBC3659F}" type="pres">
      <dgm:prSet presAssocID="{905706FC-1984-4E9E-A0AA-D1D1069CA808}" presName="node" presStyleLbl="node1" presStyleIdx="3" presStyleCnt="9">
        <dgm:presLayoutVars>
          <dgm:bulletEnabled val="1"/>
        </dgm:presLayoutVars>
      </dgm:prSet>
      <dgm:spPr/>
    </dgm:pt>
    <dgm:pt modelId="{A7D9D302-8E56-4D63-8DF3-023431DDE31C}" type="pres">
      <dgm:prSet presAssocID="{66785EE7-144D-4507-B6DC-A9E6BE0F6DAA}" presName="sibTrans" presStyleLbl="bgSibTrans2D1" presStyleIdx="3" presStyleCnt="8"/>
      <dgm:spPr/>
    </dgm:pt>
    <dgm:pt modelId="{BDC2E80F-C1BB-4A21-88C2-71983C3C17E0}" type="pres">
      <dgm:prSet presAssocID="{62BA870E-270E-462F-9E48-718F000AFEFA}" presName="compNode" presStyleCnt="0"/>
      <dgm:spPr/>
    </dgm:pt>
    <dgm:pt modelId="{4BC9D7D0-B5AE-4492-B603-DC4446E78010}" type="pres">
      <dgm:prSet presAssocID="{62BA870E-270E-462F-9E48-718F000AFEFA}" presName="dummyConnPt" presStyleCnt="0"/>
      <dgm:spPr/>
    </dgm:pt>
    <dgm:pt modelId="{30D8090F-DA60-4588-A72C-BB9ABC8EE7B8}" type="pres">
      <dgm:prSet presAssocID="{62BA870E-270E-462F-9E48-718F000AFEFA}" presName="node" presStyleLbl="node1" presStyleIdx="4" presStyleCnt="9">
        <dgm:presLayoutVars>
          <dgm:bulletEnabled val="1"/>
        </dgm:presLayoutVars>
      </dgm:prSet>
      <dgm:spPr/>
    </dgm:pt>
    <dgm:pt modelId="{6F919CC1-5BE5-4F25-8B40-F15B0DCAA5F6}" type="pres">
      <dgm:prSet presAssocID="{081BEE94-ABB8-49C5-9E61-19352D947FBE}" presName="sibTrans" presStyleLbl="bgSibTrans2D1" presStyleIdx="4" presStyleCnt="8"/>
      <dgm:spPr/>
    </dgm:pt>
    <dgm:pt modelId="{3E388F5B-4AAF-4FEE-9375-B64F78BE020B}" type="pres">
      <dgm:prSet presAssocID="{4706581B-F506-459D-B54D-87166FAC4290}" presName="compNode" presStyleCnt="0"/>
      <dgm:spPr/>
    </dgm:pt>
    <dgm:pt modelId="{C5506B84-B9D9-4BC7-8998-45B500BE8A61}" type="pres">
      <dgm:prSet presAssocID="{4706581B-F506-459D-B54D-87166FAC4290}" presName="dummyConnPt" presStyleCnt="0"/>
      <dgm:spPr/>
    </dgm:pt>
    <dgm:pt modelId="{648EBEA2-0D90-4574-89A4-88262EA625AC}" type="pres">
      <dgm:prSet presAssocID="{4706581B-F506-459D-B54D-87166FAC4290}" presName="node" presStyleLbl="node1" presStyleIdx="5" presStyleCnt="9">
        <dgm:presLayoutVars>
          <dgm:bulletEnabled val="1"/>
        </dgm:presLayoutVars>
      </dgm:prSet>
      <dgm:spPr/>
    </dgm:pt>
    <dgm:pt modelId="{93EDD6C5-99E6-4FDC-94EF-772BB28E1726}" type="pres">
      <dgm:prSet presAssocID="{A2C5C165-25BE-44BB-9ABF-05914AAE8C9B}" presName="sibTrans" presStyleLbl="bgSibTrans2D1" presStyleIdx="5" presStyleCnt="8"/>
      <dgm:spPr/>
    </dgm:pt>
    <dgm:pt modelId="{99659FED-B018-4659-AB7A-9683D96C1D39}" type="pres">
      <dgm:prSet presAssocID="{019C3B82-5BBB-4F2B-9A86-FEA59707FF59}" presName="compNode" presStyleCnt="0"/>
      <dgm:spPr/>
    </dgm:pt>
    <dgm:pt modelId="{B3033233-CD9D-4BC5-A244-6DB493EBECB6}" type="pres">
      <dgm:prSet presAssocID="{019C3B82-5BBB-4F2B-9A86-FEA59707FF59}" presName="dummyConnPt" presStyleCnt="0"/>
      <dgm:spPr/>
    </dgm:pt>
    <dgm:pt modelId="{ECEFC635-E806-4813-B212-B9E590A33B7F}" type="pres">
      <dgm:prSet presAssocID="{019C3B82-5BBB-4F2B-9A86-FEA59707FF59}" presName="node" presStyleLbl="node1" presStyleIdx="6" presStyleCnt="9">
        <dgm:presLayoutVars>
          <dgm:bulletEnabled val="1"/>
        </dgm:presLayoutVars>
      </dgm:prSet>
      <dgm:spPr/>
    </dgm:pt>
    <dgm:pt modelId="{5B0F1417-5EB2-4236-B91B-6A7A78284ED8}" type="pres">
      <dgm:prSet presAssocID="{63625F03-B46B-4F0F-8263-346982432334}" presName="sibTrans" presStyleLbl="bgSibTrans2D1" presStyleIdx="6" presStyleCnt="8"/>
      <dgm:spPr/>
    </dgm:pt>
    <dgm:pt modelId="{6D30B05A-6DA7-417B-B1B3-A566EB580CDD}" type="pres">
      <dgm:prSet presAssocID="{725DB9DC-B1F2-4663-B3A8-98B12A5B986F}" presName="compNode" presStyleCnt="0"/>
      <dgm:spPr/>
    </dgm:pt>
    <dgm:pt modelId="{7439285D-04CA-49F9-BC20-F75EF7FCA037}" type="pres">
      <dgm:prSet presAssocID="{725DB9DC-B1F2-4663-B3A8-98B12A5B986F}" presName="dummyConnPt" presStyleCnt="0"/>
      <dgm:spPr/>
    </dgm:pt>
    <dgm:pt modelId="{A3EF3318-0D37-4834-84AB-C5C546D4BCE1}" type="pres">
      <dgm:prSet presAssocID="{725DB9DC-B1F2-4663-B3A8-98B12A5B986F}" presName="node" presStyleLbl="node1" presStyleIdx="7" presStyleCnt="9">
        <dgm:presLayoutVars>
          <dgm:bulletEnabled val="1"/>
        </dgm:presLayoutVars>
      </dgm:prSet>
      <dgm:spPr/>
    </dgm:pt>
    <dgm:pt modelId="{29E33F71-C9CF-4E36-A4B9-1410F2AB480F}" type="pres">
      <dgm:prSet presAssocID="{5F4D2949-E96D-415E-BF55-C0AD7EE67E60}" presName="sibTrans" presStyleLbl="bgSibTrans2D1" presStyleIdx="7" presStyleCnt="8"/>
      <dgm:spPr/>
    </dgm:pt>
    <dgm:pt modelId="{423D332A-CEDC-4E1E-81E1-0549E22F7747}" type="pres">
      <dgm:prSet presAssocID="{98313B9A-FA22-4912-B259-512A77BE5B64}" presName="compNode" presStyleCnt="0"/>
      <dgm:spPr/>
    </dgm:pt>
    <dgm:pt modelId="{4A0537B6-5C14-4A3C-9858-9540EC7BA767}" type="pres">
      <dgm:prSet presAssocID="{98313B9A-FA22-4912-B259-512A77BE5B64}" presName="dummyConnPt" presStyleCnt="0"/>
      <dgm:spPr/>
    </dgm:pt>
    <dgm:pt modelId="{5223E89C-23DC-436B-835B-1746075F9718}" type="pres">
      <dgm:prSet presAssocID="{98313B9A-FA22-4912-B259-512A77BE5B64}" presName="node" presStyleLbl="node1" presStyleIdx="8" presStyleCnt="9">
        <dgm:presLayoutVars>
          <dgm:bulletEnabled val="1"/>
        </dgm:presLayoutVars>
      </dgm:prSet>
      <dgm:spPr/>
    </dgm:pt>
  </dgm:ptLst>
  <dgm:cxnLst>
    <dgm:cxn modelId="{0C95D501-AD43-4DBE-A91C-EEC6845759CF}" type="presOf" srcId="{705837D5-134E-43D4-B2DC-B1E23236C678}" destId="{1DB66266-2FD2-4F86-BFEB-223AB0F077E7}" srcOrd="0" destOrd="0" presId="urn:microsoft.com/office/officeart/2005/8/layout/bProcess4"/>
    <dgm:cxn modelId="{1A919F0B-9678-4421-8FA2-0CB323E77A7A}" srcId="{13633CBA-2502-434A-928C-6EC6967F259D}" destId="{4706581B-F506-459D-B54D-87166FAC4290}" srcOrd="5" destOrd="0" parTransId="{C3F2C284-158A-4E3A-921D-4EAFA9848988}" sibTransId="{A2C5C165-25BE-44BB-9ABF-05914AAE8C9B}"/>
    <dgm:cxn modelId="{C4306015-0779-4839-A3AF-382A8A296EA6}" srcId="{13633CBA-2502-434A-928C-6EC6967F259D}" destId="{019C3B82-5BBB-4F2B-9A86-FEA59707FF59}" srcOrd="6" destOrd="0" parTransId="{65751F78-EF14-4C22-BC4A-6565700CC145}" sibTransId="{63625F03-B46B-4F0F-8263-346982432334}"/>
    <dgm:cxn modelId="{082F7024-8DF2-4EC2-95D1-C8482EEA1F10}" type="presOf" srcId="{081BEE94-ABB8-49C5-9E61-19352D947FBE}" destId="{6F919CC1-5BE5-4F25-8B40-F15B0DCAA5F6}" srcOrd="0" destOrd="0" presId="urn:microsoft.com/office/officeart/2005/8/layout/bProcess4"/>
    <dgm:cxn modelId="{AF701925-A770-4E4B-AF1B-A43F442FAC97}" type="presOf" srcId="{725DB9DC-B1F2-4663-B3A8-98B12A5B986F}" destId="{A3EF3318-0D37-4834-84AB-C5C546D4BCE1}" srcOrd="0" destOrd="0" presId="urn:microsoft.com/office/officeart/2005/8/layout/bProcess4"/>
    <dgm:cxn modelId="{F64C562C-F488-493D-8DCB-BC843D286A89}" type="presOf" srcId="{5F4D2949-E96D-415E-BF55-C0AD7EE67E60}" destId="{29E33F71-C9CF-4E36-A4B9-1410F2AB480F}" srcOrd="0" destOrd="0" presId="urn:microsoft.com/office/officeart/2005/8/layout/bProcess4"/>
    <dgm:cxn modelId="{625B5E2D-E422-49A4-9F27-96F187630595}" type="presOf" srcId="{A2C5C165-25BE-44BB-9ABF-05914AAE8C9B}" destId="{93EDD6C5-99E6-4FDC-94EF-772BB28E1726}" srcOrd="0" destOrd="0" presId="urn:microsoft.com/office/officeart/2005/8/layout/bProcess4"/>
    <dgm:cxn modelId="{BDE74833-6911-4746-898D-A4B84E880D7F}" srcId="{13633CBA-2502-434A-928C-6EC6967F259D}" destId="{705837D5-134E-43D4-B2DC-B1E23236C678}" srcOrd="2" destOrd="0" parTransId="{5A1FDB92-1894-439B-9344-AC0B1A65F4B2}" sibTransId="{67BA3842-6A4B-43F1-BCD8-1A2F08DF45CF}"/>
    <dgm:cxn modelId="{C0097A3C-0EC0-4034-BA8E-FB03FBE0CA6D}" type="presOf" srcId="{9BDEED90-E4D8-4481-9B77-DB9241F29290}" destId="{76800668-C44A-4B06-9918-F15CF1E0C5DC}" srcOrd="0" destOrd="0" presId="urn:microsoft.com/office/officeart/2005/8/layout/bProcess4"/>
    <dgm:cxn modelId="{8C471E40-4D63-41D0-9F85-0B59B896BFDE}" type="presOf" srcId="{13633CBA-2502-434A-928C-6EC6967F259D}" destId="{E9220C65-1281-4183-AFEB-7A2FF692D28D}" srcOrd="0" destOrd="0" presId="urn:microsoft.com/office/officeart/2005/8/layout/bProcess4"/>
    <dgm:cxn modelId="{31F57A60-C4B1-4619-B6C7-9C0876856C1D}" type="presOf" srcId="{98313B9A-FA22-4912-B259-512A77BE5B64}" destId="{5223E89C-23DC-436B-835B-1746075F9718}" srcOrd="0" destOrd="0" presId="urn:microsoft.com/office/officeart/2005/8/layout/bProcess4"/>
    <dgm:cxn modelId="{D0EE1B66-7987-4747-939A-1EC43A88C440}" type="presOf" srcId="{62BA870E-270E-462F-9E48-718F000AFEFA}" destId="{30D8090F-DA60-4588-A72C-BB9ABC8EE7B8}" srcOrd="0" destOrd="0" presId="urn:microsoft.com/office/officeart/2005/8/layout/bProcess4"/>
    <dgm:cxn modelId="{6601536C-AE5C-434F-8FD5-C828170CA956}" type="presOf" srcId="{021B673D-36AB-4A01-B983-B577321D556C}" destId="{61679512-AD0C-4EE0-BCD2-292B85F51A31}" srcOrd="0" destOrd="0" presId="urn:microsoft.com/office/officeart/2005/8/layout/bProcess4"/>
    <dgm:cxn modelId="{31BA3458-F7B0-4D89-A49C-671B4D34E9A7}" type="presOf" srcId="{66785EE7-144D-4507-B6DC-A9E6BE0F6DAA}" destId="{A7D9D302-8E56-4D63-8DF3-023431DDE31C}" srcOrd="0" destOrd="0" presId="urn:microsoft.com/office/officeart/2005/8/layout/bProcess4"/>
    <dgm:cxn modelId="{F791B67A-A5ED-4873-A8FE-5DE5C4E118BB}" type="presOf" srcId="{4706581B-F506-459D-B54D-87166FAC4290}" destId="{648EBEA2-0D90-4574-89A4-88262EA625AC}" srcOrd="0" destOrd="0" presId="urn:microsoft.com/office/officeart/2005/8/layout/bProcess4"/>
    <dgm:cxn modelId="{95AB4587-0B4E-4EF5-83BD-89713F66F7E7}" type="presOf" srcId="{67BA3842-6A4B-43F1-BCD8-1A2F08DF45CF}" destId="{9871E0AC-D748-4B05-87DE-E846ADD626BD}" srcOrd="0" destOrd="0" presId="urn:microsoft.com/office/officeart/2005/8/layout/bProcess4"/>
    <dgm:cxn modelId="{AC427994-57D8-414C-B9CD-D9DF29A7A1E3}" srcId="{13633CBA-2502-434A-928C-6EC6967F259D}" destId="{3CBA487D-B142-42E4-885C-4E749846CEEC}" srcOrd="0" destOrd="0" parTransId="{DCE216CF-80F6-4318-B66A-B5D482F78C80}" sibTransId="{9BDEED90-E4D8-4481-9B77-DB9241F29290}"/>
    <dgm:cxn modelId="{653A8294-C4BC-4AC9-8D2E-9C9EA07A9AF1}" srcId="{13633CBA-2502-434A-928C-6EC6967F259D}" destId="{725DB9DC-B1F2-4663-B3A8-98B12A5B986F}" srcOrd="7" destOrd="0" parTransId="{ED4118A9-75F2-4247-B2E4-10A6A1325EE6}" sibTransId="{5F4D2949-E96D-415E-BF55-C0AD7EE67E60}"/>
    <dgm:cxn modelId="{F6DCD2A8-D680-4B34-B858-3ADEFC4BA110}" srcId="{13633CBA-2502-434A-928C-6EC6967F259D}" destId="{905706FC-1984-4E9E-A0AA-D1D1069CA808}" srcOrd="3" destOrd="0" parTransId="{84FED15C-F78A-4778-8689-D50F75ED5AE1}" sibTransId="{66785EE7-144D-4507-B6DC-A9E6BE0F6DAA}"/>
    <dgm:cxn modelId="{C967E2B2-3956-49B7-92EF-F931DDA3B19E}" type="presOf" srcId="{63625F03-B46B-4F0F-8263-346982432334}" destId="{5B0F1417-5EB2-4236-B91B-6A7A78284ED8}" srcOrd="0" destOrd="0" presId="urn:microsoft.com/office/officeart/2005/8/layout/bProcess4"/>
    <dgm:cxn modelId="{90A3A5B8-FBA4-4FAF-AC15-248503176511}" type="presOf" srcId="{019C3B82-5BBB-4F2B-9A86-FEA59707FF59}" destId="{ECEFC635-E806-4813-B212-B9E590A33B7F}" srcOrd="0" destOrd="0" presId="urn:microsoft.com/office/officeart/2005/8/layout/bProcess4"/>
    <dgm:cxn modelId="{C83566B9-582C-42B1-9A92-C203399130EE}" srcId="{13633CBA-2502-434A-928C-6EC6967F259D}" destId="{021B673D-36AB-4A01-B983-B577321D556C}" srcOrd="1" destOrd="0" parTransId="{837546FB-59A6-4CF0-AE24-3485789E82C4}" sibTransId="{C1744E95-AA86-4559-AC15-0B86796A6C4E}"/>
    <dgm:cxn modelId="{464F77CA-E066-4752-8FCB-7AB5B9C6938E}" type="presOf" srcId="{3CBA487D-B142-42E4-885C-4E749846CEEC}" destId="{4DBB1757-0B7F-408D-B732-743BFA2522DF}" srcOrd="0" destOrd="0" presId="urn:microsoft.com/office/officeart/2005/8/layout/bProcess4"/>
    <dgm:cxn modelId="{E567A8CB-DAD0-459E-A237-B454C55EA34F}" srcId="{13633CBA-2502-434A-928C-6EC6967F259D}" destId="{62BA870E-270E-462F-9E48-718F000AFEFA}" srcOrd="4" destOrd="0" parTransId="{CE5CD9ED-D419-4EB5-BA2E-06BC8D988D65}" sibTransId="{081BEE94-ABB8-49C5-9E61-19352D947FBE}"/>
    <dgm:cxn modelId="{5C7A23D6-A1E0-43B7-82B9-4CB071DE3B1E}" type="presOf" srcId="{C1744E95-AA86-4559-AC15-0B86796A6C4E}" destId="{CBCE777C-7C24-45B4-9F1D-74A5D44AA522}" srcOrd="0" destOrd="0" presId="urn:microsoft.com/office/officeart/2005/8/layout/bProcess4"/>
    <dgm:cxn modelId="{092BC0E1-0A6A-4DD7-9625-6953EDAD92A7}" type="presOf" srcId="{905706FC-1984-4E9E-A0AA-D1D1069CA808}" destId="{6B12400D-E8EF-4243-867E-B55CFBC3659F}" srcOrd="0" destOrd="0" presId="urn:microsoft.com/office/officeart/2005/8/layout/bProcess4"/>
    <dgm:cxn modelId="{9A5AFFED-6AC3-40A8-B900-C1DCB0BF984F}" srcId="{13633CBA-2502-434A-928C-6EC6967F259D}" destId="{98313B9A-FA22-4912-B259-512A77BE5B64}" srcOrd="8" destOrd="0" parTransId="{C1E068F0-EF1D-44CE-835A-B6A62153BFBA}" sibTransId="{88E7B243-CA06-4259-B667-1BE3CCABCBCD}"/>
    <dgm:cxn modelId="{CFF9EA6A-1305-4832-A98E-0FFDA1A3B07C}" type="presParOf" srcId="{E9220C65-1281-4183-AFEB-7A2FF692D28D}" destId="{F0A8C910-653A-4358-BF14-C20C29501FFC}" srcOrd="0" destOrd="0" presId="urn:microsoft.com/office/officeart/2005/8/layout/bProcess4"/>
    <dgm:cxn modelId="{405741CD-66DE-4553-9882-23A834997E57}" type="presParOf" srcId="{F0A8C910-653A-4358-BF14-C20C29501FFC}" destId="{B4790CAE-8866-4C55-8611-9EB95A587F6D}" srcOrd="0" destOrd="0" presId="urn:microsoft.com/office/officeart/2005/8/layout/bProcess4"/>
    <dgm:cxn modelId="{BD606549-C905-4CE2-9235-28149B7688A9}" type="presParOf" srcId="{F0A8C910-653A-4358-BF14-C20C29501FFC}" destId="{4DBB1757-0B7F-408D-B732-743BFA2522DF}" srcOrd="1" destOrd="0" presId="urn:microsoft.com/office/officeart/2005/8/layout/bProcess4"/>
    <dgm:cxn modelId="{93395470-3335-4D43-B9E3-28EDF742B422}" type="presParOf" srcId="{E9220C65-1281-4183-AFEB-7A2FF692D28D}" destId="{76800668-C44A-4B06-9918-F15CF1E0C5DC}" srcOrd="1" destOrd="0" presId="urn:microsoft.com/office/officeart/2005/8/layout/bProcess4"/>
    <dgm:cxn modelId="{B77978F9-22F2-453D-9A76-738DD5D529D6}" type="presParOf" srcId="{E9220C65-1281-4183-AFEB-7A2FF692D28D}" destId="{B8FDD340-92F3-482C-8E34-A7D9DDB8DD30}" srcOrd="2" destOrd="0" presId="urn:microsoft.com/office/officeart/2005/8/layout/bProcess4"/>
    <dgm:cxn modelId="{AE8F568F-C48F-442B-851B-41535805305F}" type="presParOf" srcId="{B8FDD340-92F3-482C-8E34-A7D9DDB8DD30}" destId="{7C5E14CD-7576-432C-B443-4956BA8C187F}" srcOrd="0" destOrd="0" presId="urn:microsoft.com/office/officeart/2005/8/layout/bProcess4"/>
    <dgm:cxn modelId="{B382FC05-B4C0-42FE-A978-9F67AE4E4EEB}" type="presParOf" srcId="{B8FDD340-92F3-482C-8E34-A7D9DDB8DD30}" destId="{61679512-AD0C-4EE0-BCD2-292B85F51A31}" srcOrd="1" destOrd="0" presId="urn:microsoft.com/office/officeart/2005/8/layout/bProcess4"/>
    <dgm:cxn modelId="{6A2FD3B1-9F74-4CE0-B9F7-0FEEAA84E5C7}" type="presParOf" srcId="{E9220C65-1281-4183-AFEB-7A2FF692D28D}" destId="{CBCE777C-7C24-45B4-9F1D-74A5D44AA522}" srcOrd="3" destOrd="0" presId="urn:microsoft.com/office/officeart/2005/8/layout/bProcess4"/>
    <dgm:cxn modelId="{E9F6E3A6-FB22-41EC-98FE-34F332B0BB92}" type="presParOf" srcId="{E9220C65-1281-4183-AFEB-7A2FF692D28D}" destId="{AFFDABEB-545D-4142-A3E1-3B6BFA996757}" srcOrd="4" destOrd="0" presId="urn:microsoft.com/office/officeart/2005/8/layout/bProcess4"/>
    <dgm:cxn modelId="{17837EFD-3DF7-4DD0-9625-A84B08342123}" type="presParOf" srcId="{AFFDABEB-545D-4142-A3E1-3B6BFA996757}" destId="{3B0DDCAB-49B8-44E0-81C9-2AD78CBA7954}" srcOrd="0" destOrd="0" presId="urn:microsoft.com/office/officeart/2005/8/layout/bProcess4"/>
    <dgm:cxn modelId="{A350940B-8FC2-4193-8B92-993A1A0B017C}" type="presParOf" srcId="{AFFDABEB-545D-4142-A3E1-3B6BFA996757}" destId="{1DB66266-2FD2-4F86-BFEB-223AB0F077E7}" srcOrd="1" destOrd="0" presId="urn:microsoft.com/office/officeart/2005/8/layout/bProcess4"/>
    <dgm:cxn modelId="{2C2E4B4B-1AA1-487A-874B-0D5227AF5DDF}" type="presParOf" srcId="{E9220C65-1281-4183-AFEB-7A2FF692D28D}" destId="{9871E0AC-D748-4B05-87DE-E846ADD626BD}" srcOrd="5" destOrd="0" presId="urn:microsoft.com/office/officeart/2005/8/layout/bProcess4"/>
    <dgm:cxn modelId="{865CF61A-C347-44EB-85AE-AD2EA116BED5}" type="presParOf" srcId="{E9220C65-1281-4183-AFEB-7A2FF692D28D}" destId="{E3F755B2-301D-4E4A-9415-B698EC8D4818}" srcOrd="6" destOrd="0" presId="urn:microsoft.com/office/officeart/2005/8/layout/bProcess4"/>
    <dgm:cxn modelId="{6AE595F9-9FA5-431D-B421-6CA97FB9CE51}" type="presParOf" srcId="{E3F755B2-301D-4E4A-9415-B698EC8D4818}" destId="{2306C7F9-B1FA-48AD-BD80-2B1C41113D4C}" srcOrd="0" destOrd="0" presId="urn:microsoft.com/office/officeart/2005/8/layout/bProcess4"/>
    <dgm:cxn modelId="{2D3B066A-5AA4-4199-BF85-5CD22A0DACCB}" type="presParOf" srcId="{E3F755B2-301D-4E4A-9415-B698EC8D4818}" destId="{6B12400D-E8EF-4243-867E-B55CFBC3659F}" srcOrd="1" destOrd="0" presId="urn:microsoft.com/office/officeart/2005/8/layout/bProcess4"/>
    <dgm:cxn modelId="{896E8BB9-A185-478B-80B9-439851CA8BC2}" type="presParOf" srcId="{E9220C65-1281-4183-AFEB-7A2FF692D28D}" destId="{A7D9D302-8E56-4D63-8DF3-023431DDE31C}" srcOrd="7" destOrd="0" presId="urn:microsoft.com/office/officeart/2005/8/layout/bProcess4"/>
    <dgm:cxn modelId="{2AE8FB1D-C881-4BE2-BAB0-B370567AACA7}" type="presParOf" srcId="{E9220C65-1281-4183-AFEB-7A2FF692D28D}" destId="{BDC2E80F-C1BB-4A21-88C2-71983C3C17E0}" srcOrd="8" destOrd="0" presId="urn:microsoft.com/office/officeart/2005/8/layout/bProcess4"/>
    <dgm:cxn modelId="{47EDCBB9-5C6D-452B-B7C0-EB10B88F92EB}" type="presParOf" srcId="{BDC2E80F-C1BB-4A21-88C2-71983C3C17E0}" destId="{4BC9D7D0-B5AE-4492-B603-DC4446E78010}" srcOrd="0" destOrd="0" presId="urn:microsoft.com/office/officeart/2005/8/layout/bProcess4"/>
    <dgm:cxn modelId="{06B9CD98-E362-415E-B66D-D726BF19A772}" type="presParOf" srcId="{BDC2E80F-C1BB-4A21-88C2-71983C3C17E0}" destId="{30D8090F-DA60-4588-A72C-BB9ABC8EE7B8}" srcOrd="1" destOrd="0" presId="urn:microsoft.com/office/officeart/2005/8/layout/bProcess4"/>
    <dgm:cxn modelId="{48FA6A6D-E4D0-4741-ABF4-D49C9BCF4123}" type="presParOf" srcId="{E9220C65-1281-4183-AFEB-7A2FF692D28D}" destId="{6F919CC1-5BE5-4F25-8B40-F15B0DCAA5F6}" srcOrd="9" destOrd="0" presId="urn:microsoft.com/office/officeart/2005/8/layout/bProcess4"/>
    <dgm:cxn modelId="{A13D6276-DD13-4D6B-8446-36D14040C877}" type="presParOf" srcId="{E9220C65-1281-4183-AFEB-7A2FF692D28D}" destId="{3E388F5B-4AAF-4FEE-9375-B64F78BE020B}" srcOrd="10" destOrd="0" presId="urn:microsoft.com/office/officeart/2005/8/layout/bProcess4"/>
    <dgm:cxn modelId="{CB25F829-031A-4807-9949-D94EDF98A96D}" type="presParOf" srcId="{3E388F5B-4AAF-4FEE-9375-B64F78BE020B}" destId="{C5506B84-B9D9-4BC7-8998-45B500BE8A61}" srcOrd="0" destOrd="0" presId="urn:microsoft.com/office/officeart/2005/8/layout/bProcess4"/>
    <dgm:cxn modelId="{855C6E88-846A-4C44-9160-4D4BA8FA341D}" type="presParOf" srcId="{3E388F5B-4AAF-4FEE-9375-B64F78BE020B}" destId="{648EBEA2-0D90-4574-89A4-88262EA625AC}" srcOrd="1" destOrd="0" presId="urn:microsoft.com/office/officeart/2005/8/layout/bProcess4"/>
    <dgm:cxn modelId="{55F4F77A-5D0B-40FA-BD04-9DD760F8AED7}" type="presParOf" srcId="{E9220C65-1281-4183-AFEB-7A2FF692D28D}" destId="{93EDD6C5-99E6-4FDC-94EF-772BB28E1726}" srcOrd="11" destOrd="0" presId="urn:microsoft.com/office/officeart/2005/8/layout/bProcess4"/>
    <dgm:cxn modelId="{EE2C07C8-BD15-4F84-82D4-6B4A0A28671C}" type="presParOf" srcId="{E9220C65-1281-4183-AFEB-7A2FF692D28D}" destId="{99659FED-B018-4659-AB7A-9683D96C1D39}" srcOrd="12" destOrd="0" presId="urn:microsoft.com/office/officeart/2005/8/layout/bProcess4"/>
    <dgm:cxn modelId="{50C534F5-F5EC-442C-B656-84274B2ECE80}" type="presParOf" srcId="{99659FED-B018-4659-AB7A-9683D96C1D39}" destId="{B3033233-CD9D-4BC5-A244-6DB493EBECB6}" srcOrd="0" destOrd="0" presId="urn:microsoft.com/office/officeart/2005/8/layout/bProcess4"/>
    <dgm:cxn modelId="{E851B3B8-737C-480F-9D20-792273CB0A1D}" type="presParOf" srcId="{99659FED-B018-4659-AB7A-9683D96C1D39}" destId="{ECEFC635-E806-4813-B212-B9E590A33B7F}" srcOrd="1" destOrd="0" presId="urn:microsoft.com/office/officeart/2005/8/layout/bProcess4"/>
    <dgm:cxn modelId="{BAAF871C-B5F1-4553-A2D5-117BD0A016F5}" type="presParOf" srcId="{E9220C65-1281-4183-AFEB-7A2FF692D28D}" destId="{5B0F1417-5EB2-4236-B91B-6A7A78284ED8}" srcOrd="13" destOrd="0" presId="urn:microsoft.com/office/officeart/2005/8/layout/bProcess4"/>
    <dgm:cxn modelId="{75CD11F3-5A03-46BA-BB15-0365612EA173}" type="presParOf" srcId="{E9220C65-1281-4183-AFEB-7A2FF692D28D}" destId="{6D30B05A-6DA7-417B-B1B3-A566EB580CDD}" srcOrd="14" destOrd="0" presId="urn:microsoft.com/office/officeart/2005/8/layout/bProcess4"/>
    <dgm:cxn modelId="{1F5544D5-821D-41B2-91F7-FD0155B1729E}" type="presParOf" srcId="{6D30B05A-6DA7-417B-B1B3-A566EB580CDD}" destId="{7439285D-04CA-49F9-BC20-F75EF7FCA037}" srcOrd="0" destOrd="0" presId="urn:microsoft.com/office/officeart/2005/8/layout/bProcess4"/>
    <dgm:cxn modelId="{3B74516D-C8FF-4B63-AA27-B85A2C23D40F}" type="presParOf" srcId="{6D30B05A-6DA7-417B-B1B3-A566EB580CDD}" destId="{A3EF3318-0D37-4834-84AB-C5C546D4BCE1}" srcOrd="1" destOrd="0" presId="urn:microsoft.com/office/officeart/2005/8/layout/bProcess4"/>
    <dgm:cxn modelId="{41E0E39B-795E-4D85-8099-61C6F27C605A}" type="presParOf" srcId="{E9220C65-1281-4183-AFEB-7A2FF692D28D}" destId="{29E33F71-C9CF-4E36-A4B9-1410F2AB480F}" srcOrd="15" destOrd="0" presId="urn:microsoft.com/office/officeart/2005/8/layout/bProcess4"/>
    <dgm:cxn modelId="{061E119B-768F-4BB4-800E-E042AC9FBCE9}" type="presParOf" srcId="{E9220C65-1281-4183-AFEB-7A2FF692D28D}" destId="{423D332A-CEDC-4E1E-81E1-0549E22F7747}" srcOrd="16" destOrd="0" presId="urn:microsoft.com/office/officeart/2005/8/layout/bProcess4"/>
    <dgm:cxn modelId="{6C4CFF93-478B-4076-B2D0-3CC8347581AF}" type="presParOf" srcId="{423D332A-CEDC-4E1E-81E1-0549E22F7747}" destId="{4A0537B6-5C14-4A3C-9858-9540EC7BA767}" srcOrd="0" destOrd="0" presId="urn:microsoft.com/office/officeart/2005/8/layout/bProcess4"/>
    <dgm:cxn modelId="{9C0CF3F6-7A0E-4844-968C-DDF7B0E28B1A}" type="presParOf" srcId="{423D332A-CEDC-4E1E-81E1-0549E22F7747}" destId="{5223E89C-23DC-436B-835B-1746075F9718}"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CB44B-6811-422D-9FCE-73F0E14A2C9D}">
      <dsp:nvSpPr>
        <dsp:cNvPr id="0" name=""/>
        <dsp:cNvSpPr/>
      </dsp:nvSpPr>
      <dsp:spPr>
        <a:xfrm>
          <a:off x="0" y="2494"/>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EEAE6-280A-4503-90EC-B8BCB7431D29}">
      <dsp:nvSpPr>
        <dsp:cNvPr id="0" name=""/>
        <dsp:cNvSpPr/>
      </dsp:nvSpPr>
      <dsp:spPr>
        <a:xfrm>
          <a:off x="0" y="2494"/>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ea typeface="Times New Roman" panose="02020603050405020304" pitchFamily="18" charset="0"/>
              <a:cs typeface="Calibri Light" panose="020F0302020204030204" pitchFamily="34" charset="0"/>
            </a:rPr>
            <a:t>Natalie Caulkins</a:t>
          </a:r>
          <a:endParaRPr lang="en-US" sz="2200" kern="1200" dirty="0">
            <a:solidFill>
              <a:schemeClr val="tx1"/>
            </a:solidFill>
            <a:latin typeface="+mn-lt"/>
            <a:cs typeface="Calibri Light" panose="020F0302020204030204" pitchFamily="34" charset="0"/>
          </a:endParaRPr>
        </a:p>
      </dsp:txBody>
      <dsp:txXfrm>
        <a:off x="0" y="2494"/>
        <a:ext cx="3366307" cy="850560"/>
      </dsp:txXfrm>
    </dsp:sp>
    <dsp:sp modelId="{C10C57A3-6826-4FF7-A5C9-B6621D6C82C0}">
      <dsp:nvSpPr>
        <dsp:cNvPr id="0" name=""/>
        <dsp:cNvSpPr/>
      </dsp:nvSpPr>
      <dsp:spPr>
        <a:xfrm>
          <a:off x="0" y="853054"/>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AB2648-9149-47C1-A119-DB50E7112704}">
      <dsp:nvSpPr>
        <dsp:cNvPr id="0" name=""/>
        <dsp:cNvSpPr/>
      </dsp:nvSpPr>
      <dsp:spPr>
        <a:xfrm>
          <a:off x="0" y="853054"/>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rPr>
            <a:t>Corinne Drennan</a:t>
          </a:r>
          <a:endParaRPr lang="en-US" sz="2200" b="0" kern="1200" dirty="0">
            <a:solidFill>
              <a:schemeClr val="tx1"/>
            </a:solidFill>
            <a:latin typeface="+mn-lt"/>
          </a:endParaRPr>
        </a:p>
      </dsp:txBody>
      <dsp:txXfrm>
        <a:off x="0" y="853054"/>
        <a:ext cx="3366307" cy="850560"/>
      </dsp:txXfrm>
    </dsp:sp>
    <dsp:sp modelId="{3814C6E8-334D-4F51-9E40-F1D49D7A6882}">
      <dsp:nvSpPr>
        <dsp:cNvPr id="0" name=""/>
        <dsp:cNvSpPr/>
      </dsp:nvSpPr>
      <dsp:spPr>
        <a:xfrm>
          <a:off x="0" y="1703615"/>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0E0D6-35BF-4946-9D4B-43CE41636B8E}">
      <dsp:nvSpPr>
        <dsp:cNvPr id="0" name=""/>
        <dsp:cNvSpPr/>
      </dsp:nvSpPr>
      <dsp:spPr>
        <a:xfrm>
          <a:off x="0" y="1703615"/>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rPr>
            <a:t>Karl Englund</a:t>
          </a:r>
        </a:p>
      </dsp:txBody>
      <dsp:txXfrm>
        <a:off x="0" y="1703615"/>
        <a:ext cx="3366307" cy="850560"/>
      </dsp:txXfrm>
    </dsp:sp>
    <dsp:sp modelId="{E8AE5F17-5C23-4911-AE56-70EBBCC7F072}">
      <dsp:nvSpPr>
        <dsp:cNvPr id="0" name=""/>
        <dsp:cNvSpPr/>
      </dsp:nvSpPr>
      <dsp:spPr>
        <a:xfrm>
          <a:off x="0" y="2554176"/>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025A8D-2EA7-4A0F-A765-5EA44C4508E2}">
      <dsp:nvSpPr>
        <dsp:cNvPr id="0" name=""/>
        <dsp:cNvSpPr/>
      </dsp:nvSpPr>
      <dsp:spPr>
        <a:xfrm>
          <a:off x="0" y="2554176"/>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Kyla Fisher</a:t>
          </a:r>
        </a:p>
      </dsp:txBody>
      <dsp:txXfrm>
        <a:off x="0" y="2554176"/>
        <a:ext cx="3366307" cy="850560"/>
      </dsp:txXfrm>
    </dsp:sp>
    <dsp:sp modelId="{1BEF81AA-64FB-4B3D-B53A-9433AE60BC62}">
      <dsp:nvSpPr>
        <dsp:cNvPr id="0" name=""/>
        <dsp:cNvSpPr/>
      </dsp:nvSpPr>
      <dsp:spPr>
        <a:xfrm>
          <a:off x="0" y="3404736"/>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E493F6-5229-4E87-99AD-B39149FA1007}">
      <dsp:nvSpPr>
        <dsp:cNvPr id="0" name=""/>
        <dsp:cNvSpPr/>
      </dsp:nvSpPr>
      <dsp:spPr>
        <a:xfrm>
          <a:off x="0" y="3404736"/>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Allen Langdon</a:t>
          </a:r>
        </a:p>
      </dsp:txBody>
      <dsp:txXfrm>
        <a:off x="0" y="3404736"/>
        <a:ext cx="3366307" cy="850560"/>
      </dsp:txXfrm>
    </dsp:sp>
    <dsp:sp modelId="{987F76AF-831F-4B9B-B85C-5E2D7DE8B464}">
      <dsp:nvSpPr>
        <dsp:cNvPr id="0" name=""/>
        <dsp:cNvSpPr/>
      </dsp:nvSpPr>
      <dsp:spPr>
        <a:xfrm>
          <a:off x="0" y="4255297"/>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84242-6CCE-4373-97B3-C9D888D85889}">
      <dsp:nvSpPr>
        <dsp:cNvPr id="0" name=""/>
        <dsp:cNvSpPr/>
      </dsp:nvSpPr>
      <dsp:spPr>
        <a:xfrm>
          <a:off x="0" y="4255297"/>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Kris Major</a:t>
          </a:r>
        </a:p>
      </dsp:txBody>
      <dsp:txXfrm>
        <a:off x="0" y="4255297"/>
        <a:ext cx="3366307" cy="850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2E985-B1C8-45AD-BB82-1840DA8241A1}">
      <dsp:nvSpPr>
        <dsp:cNvPr id="0" name=""/>
        <dsp:cNvSpPr/>
      </dsp:nvSpPr>
      <dsp:spPr>
        <a:xfrm>
          <a:off x="0" y="623"/>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EDF22-9D1F-4418-92AD-D10DDF586805}">
      <dsp:nvSpPr>
        <dsp:cNvPr id="0" name=""/>
        <dsp:cNvSpPr/>
      </dsp:nvSpPr>
      <dsp:spPr>
        <a:xfrm>
          <a:off x="0" y="623"/>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Scott Morgan</a:t>
          </a:r>
        </a:p>
      </dsp:txBody>
      <dsp:txXfrm>
        <a:off x="0" y="623"/>
        <a:ext cx="3344223" cy="729586"/>
      </dsp:txXfrm>
    </dsp:sp>
    <dsp:sp modelId="{12BD9117-D23E-4D5A-8B02-59574E5121C7}">
      <dsp:nvSpPr>
        <dsp:cNvPr id="0" name=""/>
        <dsp:cNvSpPr/>
      </dsp:nvSpPr>
      <dsp:spPr>
        <a:xfrm>
          <a:off x="0" y="730209"/>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18229-09FF-4575-A983-B41980CE2C7D}">
      <dsp:nvSpPr>
        <dsp:cNvPr id="0" name=""/>
        <dsp:cNvSpPr/>
      </dsp:nvSpPr>
      <dsp:spPr>
        <a:xfrm>
          <a:off x="0" y="730209"/>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Chris Piercy</a:t>
          </a:r>
        </a:p>
      </dsp:txBody>
      <dsp:txXfrm>
        <a:off x="0" y="730209"/>
        <a:ext cx="3344223" cy="729586"/>
      </dsp:txXfrm>
    </dsp:sp>
    <dsp:sp modelId="{4A3A866B-D20D-4A16-87E2-649E37637BB7}">
      <dsp:nvSpPr>
        <dsp:cNvPr id="0" name=""/>
        <dsp:cNvSpPr/>
      </dsp:nvSpPr>
      <dsp:spPr>
        <a:xfrm>
          <a:off x="0" y="1459796"/>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93583B-0D87-42BB-9A47-3415BC7B5D31}">
      <dsp:nvSpPr>
        <dsp:cNvPr id="0" name=""/>
        <dsp:cNvSpPr/>
      </dsp:nvSpPr>
      <dsp:spPr>
        <a:xfrm>
          <a:off x="0" y="1459796"/>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Mike Range</a:t>
          </a:r>
        </a:p>
      </dsp:txBody>
      <dsp:txXfrm>
        <a:off x="0" y="1459796"/>
        <a:ext cx="3344223" cy="729586"/>
      </dsp:txXfrm>
    </dsp:sp>
    <dsp:sp modelId="{BF0CFFAF-235A-4C9C-9419-D470DE0C8460}">
      <dsp:nvSpPr>
        <dsp:cNvPr id="0" name=""/>
        <dsp:cNvSpPr/>
      </dsp:nvSpPr>
      <dsp:spPr>
        <a:xfrm>
          <a:off x="0" y="2189382"/>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B70C8E-35AA-461B-81BB-592E9F1EEF41}">
      <dsp:nvSpPr>
        <dsp:cNvPr id="0" name=""/>
        <dsp:cNvSpPr/>
      </dsp:nvSpPr>
      <dsp:spPr>
        <a:xfrm>
          <a:off x="0" y="2189382"/>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ea typeface="Times New Roman" panose="02020603050405020304" pitchFamily="18" charset="0"/>
              <a:cs typeface="Calibri Light" panose="020F0302020204030204" pitchFamily="34" charset="0"/>
            </a:rPr>
            <a:t>Tim </a:t>
          </a:r>
          <a:r>
            <a:rPr lang="en-US" sz="2200" kern="1200" dirty="0" err="1">
              <a:solidFill>
                <a:schemeClr val="tx1"/>
              </a:solidFill>
              <a:latin typeface="+mn-lt"/>
              <a:ea typeface="Times New Roman" panose="02020603050405020304" pitchFamily="18" charset="0"/>
              <a:cs typeface="Calibri Light" panose="020F0302020204030204" pitchFamily="34" charset="0"/>
            </a:rPr>
            <a:t>Shestek</a:t>
          </a:r>
          <a:r>
            <a:rPr lang="en-US" sz="2200" kern="1200" dirty="0">
              <a:solidFill>
                <a:schemeClr val="tx1"/>
              </a:solidFill>
              <a:latin typeface="+mn-lt"/>
              <a:ea typeface="Times New Roman" panose="02020603050405020304" pitchFamily="18" charset="0"/>
              <a:cs typeface="Calibri Light" panose="020F0302020204030204" pitchFamily="34" charset="0"/>
            </a:rPr>
            <a:t> </a:t>
          </a:r>
          <a:endParaRPr lang="en-US" sz="2200" kern="1200" dirty="0">
            <a:solidFill>
              <a:schemeClr val="tx1"/>
            </a:solidFill>
            <a:latin typeface="+mn-lt"/>
            <a:cs typeface="Calibri Light" panose="020F0302020204030204" pitchFamily="34" charset="0"/>
          </a:endParaRPr>
        </a:p>
      </dsp:txBody>
      <dsp:txXfrm>
        <a:off x="0" y="2189382"/>
        <a:ext cx="3344223" cy="729586"/>
      </dsp:txXfrm>
    </dsp:sp>
    <dsp:sp modelId="{9DB7C228-1C64-4CD2-8A1A-3D82C2CE2CF1}">
      <dsp:nvSpPr>
        <dsp:cNvPr id="0" name=""/>
        <dsp:cNvSpPr/>
      </dsp:nvSpPr>
      <dsp:spPr>
        <a:xfrm>
          <a:off x="0" y="2918969"/>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540E7-1A17-4756-8AE3-64EC345FC197}">
      <dsp:nvSpPr>
        <dsp:cNvPr id="0" name=""/>
        <dsp:cNvSpPr/>
      </dsp:nvSpPr>
      <dsp:spPr>
        <a:xfrm>
          <a:off x="0" y="2918969"/>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ea typeface="Times New Roman" panose="02020603050405020304" pitchFamily="18" charset="0"/>
              <a:cs typeface="Calibri Light" panose="020F0302020204030204" pitchFamily="34" charset="0"/>
            </a:rPr>
            <a:t>Jay Simmons</a:t>
          </a:r>
          <a:endParaRPr lang="en-US" sz="2200" kern="1200" dirty="0">
            <a:solidFill>
              <a:schemeClr val="tx1"/>
            </a:solidFill>
            <a:latin typeface="+mn-lt"/>
            <a:cs typeface="Calibri Light" panose="020F0302020204030204" pitchFamily="34" charset="0"/>
          </a:endParaRPr>
        </a:p>
      </dsp:txBody>
      <dsp:txXfrm>
        <a:off x="0" y="2918969"/>
        <a:ext cx="3344223" cy="729586"/>
      </dsp:txXfrm>
    </dsp:sp>
    <dsp:sp modelId="{A325E089-B1F2-4291-967F-CD9D5FC519CD}">
      <dsp:nvSpPr>
        <dsp:cNvPr id="0" name=""/>
        <dsp:cNvSpPr/>
      </dsp:nvSpPr>
      <dsp:spPr>
        <a:xfrm>
          <a:off x="0" y="3648555"/>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600835-D6A2-4057-9A3E-F7B0DC3D48D0}">
      <dsp:nvSpPr>
        <dsp:cNvPr id="0" name=""/>
        <dsp:cNvSpPr/>
      </dsp:nvSpPr>
      <dsp:spPr>
        <a:xfrm>
          <a:off x="0" y="3648555"/>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Jon Smieja</a:t>
          </a:r>
        </a:p>
      </dsp:txBody>
      <dsp:txXfrm>
        <a:off x="0" y="3648555"/>
        <a:ext cx="3344223" cy="729586"/>
      </dsp:txXfrm>
    </dsp:sp>
    <dsp:sp modelId="{64204036-FB7C-4649-A234-9204EF904F4B}">
      <dsp:nvSpPr>
        <dsp:cNvPr id="0" name=""/>
        <dsp:cNvSpPr/>
      </dsp:nvSpPr>
      <dsp:spPr>
        <a:xfrm>
          <a:off x="0" y="4378142"/>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39A8E2-D7F8-48E3-84C6-E18D2B38D25F}">
      <dsp:nvSpPr>
        <dsp:cNvPr id="0" name=""/>
        <dsp:cNvSpPr/>
      </dsp:nvSpPr>
      <dsp:spPr>
        <a:xfrm>
          <a:off x="0" y="4378142"/>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ea typeface="Times New Roman" panose="02020603050405020304" pitchFamily="18" charset="0"/>
              <a:cs typeface="Calibri Light" panose="020F0302020204030204" pitchFamily="34" charset="0"/>
            </a:rPr>
            <a:t>Heather Trim</a:t>
          </a:r>
          <a:endParaRPr lang="en-US" sz="2200" kern="1200" dirty="0">
            <a:solidFill>
              <a:schemeClr val="tx1"/>
            </a:solidFill>
            <a:latin typeface="+mn-lt"/>
            <a:cs typeface="Calibri Light" panose="020F0302020204030204" pitchFamily="34" charset="0"/>
          </a:endParaRPr>
        </a:p>
      </dsp:txBody>
      <dsp:txXfrm>
        <a:off x="0" y="4378142"/>
        <a:ext cx="3344223" cy="729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CB44B-6811-422D-9FCE-73F0E14A2C9D}">
      <dsp:nvSpPr>
        <dsp:cNvPr id="0" name=""/>
        <dsp:cNvSpPr/>
      </dsp:nvSpPr>
      <dsp:spPr>
        <a:xfrm>
          <a:off x="0" y="0"/>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EEAE6-280A-4503-90EC-B8BCB7431D29}">
      <dsp:nvSpPr>
        <dsp:cNvPr id="0" name=""/>
        <dsp:cNvSpPr/>
      </dsp:nvSpPr>
      <dsp:spPr>
        <a:xfrm>
          <a:off x="0" y="0"/>
          <a:ext cx="3366307" cy="255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n-lt"/>
              <a:cs typeface="Calibri Light" panose="020F0302020204030204" pitchFamily="34" charset="0"/>
            </a:rPr>
            <a:t>Kirk Esmond</a:t>
          </a:r>
        </a:p>
      </dsp:txBody>
      <dsp:txXfrm>
        <a:off x="0" y="0"/>
        <a:ext cx="3366307" cy="2554176"/>
      </dsp:txXfrm>
    </dsp:sp>
    <dsp:sp modelId="{CA5DDAE2-8769-4951-9ED4-E5047E999D0B}">
      <dsp:nvSpPr>
        <dsp:cNvPr id="0" name=""/>
        <dsp:cNvSpPr/>
      </dsp:nvSpPr>
      <dsp:spPr>
        <a:xfrm>
          <a:off x="0" y="2554176"/>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06701B-517F-4AA4-A5C6-B6C91C29A119}">
      <dsp:nvSpPr>
        <dsp:cNvPr id="0" name=""/>
        <dsp:cNvSpPr/>
      </dsp:nvSpPr>
      <dsp:spPr>
        <a:xfrm>
          <a:off x="0" y="2554176"/>
          <a:ext cx="3366307" cy="255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rgbClr val="000000"/>
              </a:solidFill>
              <a:latin typeface="+mn-lt"/>
              <a:ea typeface="Times New Roman" panose="02020603050405020304" pitchFamily="18" charset="0"/>
              <a:cs typeface="Calibri Light" panose="020F0302020204030204" pitchFamily="34" charset="0"/>
            </a:rPr>
            <a:t>Kara Steward</a:t>
          </a:r>
          <a:endParaRPr lang="en-US" sz="2400" b="1" kern="1200" dirty="0">
            <a:latin typeface="+mn-lt"/>
            <a:cs typeface="Calibri Light" panose="020F0302020204030204" pitchFamily="34" charset="0"/>
          </a:endParaRPr>
        </a:p>
      </dsp:txBody>
      <dsp:txXfrm>
        <a:off x="0" y="2554176"/>
        <a:ext cx="3366307" cy="25541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CB44B-6811-422D-9FCE-73F0E14A2C9D}">
      <dsp:nvSpPr>
        <dsp:cNvPr id="0" name=""/>
        <dsp:cNvSpPr/>
      </dsp:nvSpPr>
      <dsp:spPr>
        <a:xfrm>
          <a:off x="0" y="0"/>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EEAE6-280A-4503-90EC-B8BCB7431D29}">
      <dsp:nvSpPr>
        <dsp:cNvPr id="0" name=""/>
        <dsp:cNvSpPr/>
      </dsp:nvSpPr>
      <dsp:spPr>
        <a:xfrm>
          <a:off x="0" y="0"/>
          <a:ext cx="3366307" cy="255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n-lt"/>
              <a:cs typeface="Calibri Light" panose="020F0302020204030204" pitchFamily="34" charset="0"/>
            </a:rPr>
            <a:t>Kirk Esmond</a:t>
          </a:r>
        </a:p>
      </dsp:txBody>
      <dsp:txXfrm>
        <a:off x="0" y="0"/>
        <a:ext cx="3366307" cy="2554176"/>
      </dsp:txXfrm>
    </dsp:sp>
    <dsp:sp modelId="{CA5DDAE2-8769-4951-9ED4-E5047E999D0B}">
      <dsp:nvSpPr>
        <dsp:cNvPr id="0" name=""/>
        <dsp:cNvSpPr/>
      </dsp:nvSpPr>
      <dsp:spPr>
        <a:xfrm>
          <a:off x="0" y="2554176"/>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06701B-517F-4AA4-A5C6-B6C91C29A119}">
      <dsp:nvSpPr>
        <dsp:cNvPr id="0" name=""/>
        <dsp:cNvSpPr/>
      </dsp:nvSpPr>
      <dsp:spPr>
        <a:xfrm>
          <a:off x="0" y="2554176"/>
          <a:ext cx="3366307" cy="255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rgbClr val="000000"/>
              </a:solidFill>
              <a:latin typeface="+mn-lt"/>
              <a:ea typeface="Times New Roman" panose="02020603050405020304" pitchFamily="18" charset="0"/>
              <a:cs typeface="Calibri Light" panose="020F0302020204030204" pitchFamily="34" charset="0"/>
            </a:rPr>
            <a:t>Kara Steward</a:t>
          </a:r>
          <a:endParaRPr lang="en-US" sz="2400" b="1" kern="1200" dirty="0">
            <a:latin typeface="+mn-lt"/>
            <a:cs typeface="Calibri Light" panose="020F0302020204030204" pitchFamily="34" charset="0"/>
          </a:endParaRPr>
        </a:p>
      </dsp:txBody>
      <dsp:txXfrm>
        <a:off x="0" y="2554176"/>
        <a:ext cx="3366307" cy="25541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A05BF1-7DD4-496C-B59B-B5258588AF9D}">
      <dsp:nvSpPr>
        <dsp:cNvPr id="0" name=""/>
        <dsp:cNvSpPr/>
      </dsp:nvSpPr>
      <dsp:spPr>
        <a:xfrm rot="16200000">
          <a:off x="-1237007" y="1998500"/>
          <a:ext cx="3016784" cy="4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6438" bIns="0" numCol="1" spcCol="1270" anchor="t" anchorCtr="0">
          <a:noAutofit/>
        </a:bodyPr>
        <a:lstStyle/>
        <a:p>
          <a:pPr marL="0" lvl="0" indent="0" algn="r" defTabSz="1244600">
            <a:lnSpc>
              <a:spcPct val="90000"/>
            </a:lnSpc>
            <a:spcBef>
              <a:spcPct val="0"/>
            </a:spcBef>
            <a:spcAft>
              <a:spcPct val="35000"/>
            </a:spcAft>
            <a:buNone/>
          </a:pPr>
          <a:r>
            <a:rPr lang="en-US" sz="2800" kern="1200" dirty="0"/>
            <a:t>CONVENE</a:t>
          </a:r>
        </a:p>
      </dsp:txBody>
      <dsp:txXfrm>
        <a:off x="-1237007" y="1998500"/>
        <a:ext cx="3016784" cy="404149"/>
      </dsp:txXfrm>
    </dsp:sp>
    <dsp:sp modelId="{C5BD53B9-CE76-4113-98DE-E00031537FC3}">
      <dsp:nvSpPr>
        <dsp:cNvPr id="0" name=""/>
        <dsp:cNvSpPr/>
      </dsp:nvSpPr>
      <dsp:spPr>
        <a:xfrm>
          <a:off x="473460" y="692182"/>
          <a:ext cx="2013094" cy="301678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356438" rIns="192024" bIns="192024"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Tours</a:t>
          </a:r>
        </a:p>
        <a:p>
          <a:pPr marL="228600" lvl="1" indent="-228600" algn="l" defTabSz="933450">
            <a:lnSpc>
              <a:spcPct val="90000"/>
            </a:lnSpc>
            <a:spcBef>
              <a:spcPct val="0"/>
            </a:spcBef>
            <a:spcAft>
              <a:spcPct val="15000"/>
            </a:spcAft>
            <a:buChar char="•"/>
          </a:pPr>
          <a:r>
            <a:rPr lang="en-US" sz="2100" kern="1200" dirty="0"/>
            <a:t>Summits</a:t>
          </a:r>
        </a:p>
        <a:p>
          <a:pPr marL="228600" lvl="1" indent="-228600" algn="l" defTabSz="933450">
            <a:lnSpc>
              <a:spcPct val="90000"/>
            </a:lnSpc>
            <a:spcBef>
              <a:spcPct val="0"/>
            </a:spcBef>
            <a:spcAft>
              <a:spcPct val="15000"/>
            </a:spcAft>
            <a:buChar char="•"/>
          </a:pPr>
          <a:r>
            <a:rPr lang="en-US" sz="2100" kern="1200" dirty="0"/>
            <a:t>Meetings</a:t>
          </a:r>
        </a:p>
        <a:p>
          <a:pPr marL="228600" lvl="1" indent="-228600" algn="l" defTabSz="933450">
            <a:lnSpc>
              <a:spcPct val="90000"/>
            </a:lnSpc>
            <a:spcBef>
              <a:spcPct val="0"/>
            </a:spcBef>
            <a:spcAft>
              <a:spcPct val="15000"/>
            </a:spcAft>
            <a:buChar char="•"/>
          </a:pPr>
          <a:r>
            <a:rPr lang="en-US" sz="2100" kern="1200" dirty="0"/>
            <a:t>Outreach</a:t>
          </a:r>
        </a:p>
      </dsp:txBody>
      <dsp:txXfrm>
        <a:off x="473460" y="692182"/>
        <a:ext cx="2013094" cy="3016784"/>
      </dsp:txXfrm>
    </dsp:sp>
    <dsp:sp modelId="{C5A44A48-E63E-455D-BB0C-0C2CFB8DCE15}">
      <dsp:nvSpPr>
        <dsp:cNvPr id="0" name=""/>
        <dsp:cNvSpPr/>
      </dsp:nvSpPr>
      <dsp:spPr>
        <a:xfrm>
          <a:off x="69310" y="158705"/>
          <a:ext cx="808299" cy="8082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4B2BF4E-3F40-4DED-BB9C-929EB011C742}">
      <dsp:nvSpPr>
        <dsp:cNvPr id="0" name=""/>
        <dsp:cNvSpPr/>
      </dsp:nvSpPr>
      <dsp:spPr>
        <a:xfrm rot="16200000">
          <a:off x="1721042" y="1998500"/>
          <a:ext cx="3016784" cy="4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6438" bIns="0" numCol="1" spcCol="1270" anchor="t" anchorCtr="0">
          <a:noAutofit/>
        </a:bodyPr>
        <a:lstStyle/>
        <a:p>
          <a:pPr marL="0" lvl="0" indent="0" algn="r" defTabSz="1244600">
            <a:lnSpc>
              <a:spcPct val="90000"/>
            </a:lnSpc>
            <a:spcBef>
              <a:spcPct val="0"/>
            </a:spcBef>
            <a:spcAft>
              <a:spcPct val="35000"/>
            </a:spcAft>
            <a:buNone/>
          </a:pPr>
          <a:r>
            <a:rPr lang="en-US" sz="2800" kern="1200" dirty="0"/>
            <a:t>INNOVATE</a:t>
          </a:r>
        </a:p>
      </dsp:txBody>
      <dsp:txXfrm>
        <a:off x="1721042" y="1998500"/>
        <a:ext cx="3016784" cy="404149"/>
      </dsp:txXfrm>
    </dsp:sp>
    <dsp:sp modelId="{3673C204-4867-434E-A612-6B519CF4ED34}">
      <dsp:nvSpPr>
        <dsp:cNvPr id="0" name=""/>
        <dsp:cNvSpPr/>
      </dsp:nvSpPr>
      <dsp:spPr>
        <a:xfrm>
          <a:off x="3431509" y="692182"/>
          <a:ext cx="2013094" cy="3016784"/>
        </a:xfrm>
        <a:prstGeom prst="rect">
          <a:avLst/>
        </a:prstGeom>
        <a:solidFill>
          <a:schemeClr val="accent5">
            <a:hueOff val="3726106"/>
            <a:satOff val="-3211"/>
            <a:lumOff val="4249"/>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356438" rIns="192024" bIns="192024" numCol="1" spcCol="1270" anchor="t" anchorCtr="0">
          <a:noAutofit/>
        </a:bodyPr>
        <a:lstStyle/>
        <a:p>
          <a:pPr marL="228600" lvl="1" indent="-228600" algn="l" defTabSz="933450">
            <a:lnSpc>
              <a:spcPct val="90000"/>
            </a:lnSpc>
            <a:spcBef>
              <a:spcPct val="0"/>
            </a:spcBef>
            <a:spcAft>
              <a:spcPct val="15000"/>
            </a:spcAft>
            <a:buChar char="•"/>
          </a:pPr>
          <a:r>
            <a:rPr lang="en-US" sz="2100" kern="1200" dirty="0"/>
            <a:t>NextCycle</a:t>
          </a:r>
        </a:p>
        <a:p>
          <a:pPr marL="228600" lvl="1" indent="-228600" algn="l" defTabSz="933450">
            <a:lnSpc>
              <a:spcPct val="90000"/>
            </a:lnSpc>
            <a:spcBef>
              <a:spcPct val="0"/>
            </a:spcBef>
            <a:spcAft>
              <a:spcPct val="15000"/>
            </a:spcAft>
            <a:buChar char="•"/>
          </a:pPr>
          <a:r>
            <a:rPr lang="en-US" sz="2100" kern="1200" dirty="0"/>
            <a:t>Grants</a:t>
          </a:r>
        </a:p>
        <a:p>
          <a:pPr marL="228600" lvl="1" indent="-228600" algn="l" defTabSz="933450">
            <a:lnSpc>
              <a:spcPct val="90000"/>
            </a:lnSpc>
            <a:spcBef>
              <a:spcPct val="0"/>
            </a:spcBef>
            <a:spcAft>
              <a:spcPct val="15000"/>
            </a:spcAft>
            <a:buChar char="•"/>
          </a:pPr>
          <a:r>
            <a:rPr lang="en-US" sz="2100" kern="1200" dirty="0"/>
            <a:t>Pilot projects</a:t>
          </a:r>
        </a:p>
      </dsp:txBody>
      <dsp:txXfrm>
        <a:off x="3431509" y="692182"/>
        <a:ext cx="2013094" cy="3016784"/>
      </dsp:txXfrm>
    </dsp:sp>
    <dsp:sp modelId="{6F4386FD-D728-426E-9B59-3B5751E5FAEF}">
      <dsp:nvSpPr>
        <dsp:cNvPr id="0" name=""/>
        <dsp:cNvSpPr/>
      </dsp:nvSpPr>
      <dsp:spPr>
        <a:xfrm>
          <a:off x="3027359" y="158705"/>
          <a:ext cx="808299" cy="8082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0F8F4F-69CF-44E8-8A75-191ECF25FFDE}">
      <dsp:nvSpPr>
        <dsp:cNvPr id="0" name=""/>
        <dsp:cNvSpPr/>
      </dsp:nvSpPr>
      <dsp:spPr>
        <a:xfrm rot="16200000">
          <a:off x="4679091" y="1998500"/>
          <a:ext cx="3016784" cy="4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6438" bIns="0" numCol="1" spcCol="1270" anchor="t" anchorCtr="0">
          <a:noAutofit/>
        </a:bodyPr>
        <a:lstStyle/>
        <a:p>
          <a:pPr marL="0" lvl="0" indent="0" algn="r" defTabSz="1244600">
            <a:lnSpc>
              <a:spcPct val="90000"/>
            </a:lnSpc>
            <a:spcBef>
              <a:spcPct val="0"/>
            </a:spcBef>
            <a:spcAft>
              <a:spcPct val="35000"/>
            </a:spcAft>
            <a:buNone/>
          </a:pPr>
          <a:r>
            <a:rPr lang="en-US" sz="2800" kern="1200" dirty="0"/>
            <a:t>RESEARCH</a:t>
          </a:r>
        </a:p>
      </dsp:txBody>
      <dsp:txXfrm>
        <a:off x="4679091" y="1998500"/>
        <a:ext cx="3016784" cy="404149"/>
      </dsp:txXfrm>
    </dsp:sp>
    <dsp:sp modelId="{AE20608C-3139-4412-B105-B1CE5FD6A12B}">
      <dsp:nvSpPr>
        <dsp:cNvPr id="0" name=""/>
        <dsp:cNvSpPr/>
      </dsp:nvSpPr>
      <dsp:spPr>
        <a:xfrm>
          <a:off x="6389559" y="692182"/>
          <a:ext cx="2013094" cy="3016784"/>
        </a:xfrm>
        <a:prstGeom prst="rect">
          <a:avLst/>
        </a:prstGeom>
        <a:solidFill>
          <a:schemeClr val="accent5">
            <a:hueOff val="7452213"/>
            <a:satOff val="-6423"/>
            <a:lumOff val="8497"/>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356438" rIns="192024" bIns="192024" numCol="1" spcCol="1270" anchor="t" anchorCtr="0">
          <a:noAutofit/>
        </a:bodyPr>
        <a:lstStyle/>
        <a:p>
          <a:pPr marL="228600" lvl="1" indent="-228600" algn="l" defTabSz="933450">
            <a:lnSpc>
              <a:spcPct val="90000"/>
            </a:lnSpc>
            <a:spcBef>
              <a:spcPct val="0"/>
            </a:spcBef>
            <a:spcAft>
              <a:spcPct val="15000"/>
            </a:spcAft>
            <a:buChar char="•"/>
          </a:pPr>
          <a:r>
            <a:rPr lang="en-US" sz="2100" kern="1200" dirty="0"/>
            <a:t>Material papers</a:t>
          </a:r>
        </a:p>
        <a:p>
          <a:pPr marL="228600" lvl="1" indent="-228600" algn="l" defTabSz="933450">
            <a:lnSpc>
              <a:spcPct val="90000"/>
            </a:lnSpc>
            <a:spcBef>
              <a:spcPct val="0"/>
            </a:spcBef>
            <a:spcAft>
              <a:spcPct val="15000"/>
            </a:spcAft>
            <a:buChar char="•"/>
          </a:pPr>
          <a:r>
            <a:rPr lang="en-US" sz="2100" kern="1200" dirty="0"/>
            <a:t>Studies</a:t>
          </a:r>
        </a:p>
        <a:p>
          <a:pPr marL="228600" lvl="1" indent="-228600" algn="l" defTabSz="933450">
            <a:lnSpc>
              <a:spcPct val="90000"/>
            </a:lnSpc>
            <a:spcBef>
              <a:spcPct val="0"/>
            </a:spcBef>
            <a:spcAft>
              <a:spcPct val="15000"/>
            </a:spcAft>
            <a:buChar char="•"/>
          </a:pPr>
          <a:r>
            <a:rPr lang="en-US" sz="2100" kern="1200" dirty="0"/>
            <a:t>Pilot projects</a:t>
          </a:r>
        </a:p>
      </dsp:txBody>
      <dsp:txXfrm>
        <a:off x="6389559" y="692182"/>
        <a:ext cx="2013094" cy="3016784"/>
      </dsp:txXfrm>
    </dsp:sp>
    <dsp:sp modelId="{7EF27A80-2C2B-484E-A939-44708E984C4F}">
      <dsp:nvSpPr>
        <dsp:cNvPr id="0" name=""/>
        <dsp:cNvSpPr/>
      </dsp:nvSpPr>
      <dsp:spPr>
        <a:xfrm>
          <a:off x="5985409" y="158705"/>
          <a:ext cx="808299" cy="80829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CC76C60-0D07-41B3-BB9F-50874F3DE2AC}">
      <dsp:nvSpPr>
        <dsp:cNvPr id="0" name=""/>
        <dsp:cNvSpPr/>
      </dsp:nvSpPr>
      <dsp:spPr>
        <a:xfrm rot="16200000">
          <a:off x="7637141" y="1998500"/>
          <a:ext cx="3016784" cy="40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56438" bIns="0" numCol="1" spcCol="1270" anchor="t" anchorCtr="0">
          <a:noAutofit/>
        </a:bodyPr>
        <a:lstStyle/>
        <a:p>
          <a:pPr marL="0" lvl="0" indent="0" algn="r" defTabSz="1244600">
            <a:lnSpc>
              <a:spcPct val="90000"/>
            </a:lnSpc>
            <a:spcBef>
              <a:spcPct val="0"/>
            </a:spcBef>
            <a:spcAft>
              <a:spcPct val="35000"/>
            </a:spcAft>
            <a:buNone/>
          </a:pPr>
          <a:r>
            <a:rPr lang="en-US" sz="2800" kern="1200" dirty="0"/>
            <a:t>ASSISTANCE</a:t>
          </a:r>
        </a:p>
      </dsp:txBody>
      <dsp:txXfrm>
        <a:off x="7637141" y="1998500"/>
        <a:ext cx="3016784" cy="404149"/>
      </dsp:txXfrm>
    </dsp:sp>
    <dsp:sp modelId="{AB7F075F-AB6E-4D90-A728-85F092B00294}">
      <dsp:nvSpPr>
        <dsp:cNvPr id="0" name=""/>
        <dsp:cNvSpPr/>
      </dsp:nvSpPr>
      <dsp:spPr>
        <a:xfrm>
          <a:off x="9347608" y="692182"/>
          <a:ext cx="2013094" cy="3016784"/>
        </a:xfrm>
        <a:prstGeom prst="rect">
          <a:avLst/>
        </a:prstGeom>
        <a:solidFill>
          <a:schemeClr val="accent5">
            <a:hueOff val="11178319"/>
            <a:satOff val="-9634"/>
            <a:lumOff val="12746"/>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356438" rIns="192024" bIns="192024" numCol="1" spcCol="1270" anchor="t" anchorCtr="0">
          <a:noAutofit/>
        </a:bodyPr>
        <a:lstStyle/>
        <a:p>
          <a:pPr marL="228600" lvl="1" indent="-228600" algn="l" defTabSz="933450">
            <a:lnSpc>
              <a:spcPct val="90000"/>
            </a:lnSpc>
            <a:spcBef>
              <a:spcPct val="0"/>
            </a:spcBef>
            <a:spcAft>
              <a:spcPct val="15000"/>
            </a:spcAft>
            <a:buChar char="•"/>
          </a:pPr>
          <a:r>
            <a:rPr lang="en-US" sz="2100" kern="1200" dirty="0"/>
            <a:t>Commerce</a:t>
          </a:r>
        </a:p>
        <a:p>
          <a:pPr marL="228600" lvl="1" indent="-228600" algn="l" defTabSz="933450">
            <a:lnSpc>
              <a:spcPct val="90000"/>
            </a:lnSpc>
            <a:spcBef>
              <a:spcPct val="0"/>
            </a:spcBef>
            <a:spcAft>
              <a:spcPct val="15000"/>
            </a:spcAft>
            <a:buChar char="•"/>
          </a:pPr>
          <a:r>
            <a:rPr lang="en-US" sz="2100" kern="1200" dirty="0"/>
            <a:t>Conferences</a:t>
          </a:r>
        </a:p>
        <a:p>
          <a:pPr marL="228600" lvl="1" indent="-228600" algn="l" defTabSz="933450">
            <a:lnSpc>
              <a:spcPct val="90000"/>
            </a:lnSpc>
            <a:spcBef>
              <a:spcPct val="0"/>
            </a:spcBef>
            <a:spcAft>
              <a:spcPct val="15000"/>
            </a:spcAft>
            <a:buChar char="•"/>
          </a:pPr>
          <a:r>
            <a:rPr lang="en-US" sz="2100" kern="1200" dirty="0"/>
            <a:t>Outreach</a:t>
          </a:r>
        </a:p>
        <a:p>
          <a:pPr marL="228600" lvl="1" indent="-228600" algn="l" defTabSz="933450">
            <a:lnSpc>
              <a:spcPct val="90000"/>
            </a:lnSpc>
            <a:spcBef>
              <a:spcPct val="0"/>
            </a:spcBef>
            <a:spcAft>
              <a:spcPct val="15000"/>
            </a:spcAft>
            <a:buChar char="•"/>
          </a:pPr>
          <a:r>
            <a:rPr lang="en-US" sz="2100" kern="1200" dirty="0"/>
            <a:t>Material papers</a:t>
          </a:r>
        </a:p>
      </dsp:txBody>
      <dsp:txXfrm>
        <a:off x="9347608" y="692182"/>
        <a:ext cx="2013094" cy="3016784"/>
      </dsp:txXfrm>
    </dsp:sp>
    <dsp:sp modelId="{067B98E0-0111-441B-A9AE-E38DF3D25CDD}">
      <dsp:nvSpPr>
        <dsp:cNvPr id="0" name=""/>
        <dsp:cNvSpPr/>
      </dsp:nvSpPr>
      <dsp:spPr>
        <a:xfrm>
          <a:off x="8943459" y="158705"/>
          <a:ext cx="808299" cy="8082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800668-C44A-4B06-9918-F15CF1E0C5DC}">
      <dsp:nvSpPr>
        <dsp:cNvPr id="0" name=""/>
        <dsp:cNvSpPr/>
      </dsp:nvSpPr>
      <dsp:spPr>
        <a:xfrm rot="5400000">
          <a:off x="-288855" y="2416216"/>
          <a:ext cx="1283859" cy="155242"/>
        </a:xfrm>
        <a:prstGeom prst="rect">
          <a:avLst/>
        </a:prstGeom>
        <a:solidFill>
          <a:schemeClr val="accent5">
            <a:hueOff val="0"/>
            <a:satOff val="0"/>
            <a:lumOff val="0"/>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4DBB1757-0B7F-408D-B732-743BFA2522DF}">
      <dsp:nvSpPr>
        <dsp:cNvPr id="0" name=""/>
        <dsp:cNvSpPr/>
      </dsp:nvSpPr>
      <dsp:spPr>
        <a:xfrm>
          <a:off x="3178" y="1591969"/>
          <a:ext cx="1724914" cy="1034948"/>
        </a:xfrm>
        <a:prstGeom prst="roundRect">
          <a:avLst>
            <a:gd name="adj" fmla="val 10000"/>
          </a:avLst>
        </a:prstGeom>
        <a:solidFill>
          <a:schemeClr val="accent5">
            <a:hueOff val="0"/>
            <a:satOff val="0"/>
            <a:lumOff val="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Winter 2024 NextCycle accelerator application</a:t>
          </a:r>
        </a:p>
      </dsp:txBody>
      <dsp:txXfrm>
        <a:off x="33491" y="1622282"/>
        <a:ext cx="1664288" cy="974322"/>
      </dsp:txXfrm>
    </dsp:sp>
    <dsp:sp modelId="{CBCE777C-7C24-45B4-9F1D-74A5D44AA522}">
      <dsp:nvSpPr>
        <dsp:cNvPr id="0" name=""/>
        <dsp:cNvSpPr/>
      </dsp:nvSpPr>
      <dsp:spPr>
        <a:xfrm rot="5400000">
          <a:off x="-288855" y="3709902"/>
          <a:ext cx="1283859" cy="155242"/>
        </a:xfrm>
        <a:prstGeom prst="rect">
          <a:avLst/>
        </a:prstGeom>
        <a:solidFill>
          <a:schemeClr val="accent5">
            <a:hueOff val="1596903"/>
            <a:satOff val="-1376"/>
            <a:lumOff val="1821"/>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1679512-AD0C-4EE0-BCD2-292B85F51A31}">
      <dsp:nvSpPr>
        <dsp:cNvPr id="0" name=""/>
        <dsp:cNvSpPr/>
      </dsp:nvSpPr>
      <dsp:spPr>
        <a:xfrm>
          <a:off x="3178" y="2885654"/>
          <a:ext cx="1724914" cy="1034948"/>
        </a:xfrm>
        <a:prstGeom prst="roundRect">
          <a:avLst>
            <a:gd name="adj" fmla="val 10000"/>
          </a:avLst>
        </a:prstGeom>
        <a:solidFill>
          <a:schemeClr val="accent5">
            <a:hueOff val="1397290"/>
            <a:satOff val="-1204"/>
            <a:lumOff val="1593"/>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Jan 2024 Board Meeting</a:t>
          </a:r>
        </a:p>
      </dsp:txBody>
      <dsp:txXfrm>
        <a:off x="33491" y="2915967"/>
        <a:ext cx="1664288" cy="974322"/>
      </dsp:txXfrm>
    </dsp:sp>
    <dsp:sp modelId="{9871E0AC-D748-4B05-87DE-E846ADD626BD}">
      <dsp:nvSpPr>
        <dsp:cNvPr id="0" name=""/>
        <dsp:cNvSpPr/>
      </dsp:nvSpPr>
      <dsp:spPr>
        <a:xfrm>
          <a:off x="357987" y="4356744"/>
          <a:ext cx="2284309" cy="155242"/>
        </a:xfrm>
        <a:prstGeom prst="rect">
          <a:avLst/>
        </a:prstGeom>
        <a:solidFill>
          <a:schemeClr val="accent5">
            <a:hueOff val="3193805"/>
            <a:satOff val="-2753"/>
            <a:lumOff val="3642"/>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1DB66266-2FD2-4F86-BFEB-223AB0F077E7}">
      <dsp:nvSpPr>
        <dsp:cNvPr id="0" name=""/>
        <dsp:cNvSpPr/>
      </dsp:nvSpPr>
      <dsp:spPr>
        <a:xfrm>
          <a:off x="3178" y="4179340"/>
          <a:ext cx="1724914" cy="1034948"/>
        </a:xfrm>
        <a:prstGeom prst="roundRect">
          <a:avLst>
            <a:gd name="adj" fmla="val 10000"/>
          </a:avLst>
        </a:prstGeom>
        <a:solidFill>
          <a:schemeClr val="accent5">
            <a:hueOff val="2794580"/>
            <a:satOff val="-2409"/>
            <a:lumOff val="3187"/>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Spring 2024 </a:t>
          </a:r>
          <a:r>
            <a:rPr lang="en-US" sz="1500" kern="1200" dirty="0" err="1"/>
            <a:t>PreCycle</a:t>
          </a:r>
          <a:endParaRPr lang="en-US" sz="1500" kern="1200" dirty="0"/>
        </a:p>
      </dsp:txBody>
      <dsp:txXfrm>
        <a:off x="33491" y="4209653"/>
        <a:ext cx="1664288" cy="974322"/>
      </dsp:txXfrm>
    </dsp:sp>
    <dsp:sp modelId="{A7D9D302-8E56-4D63-8DF3-023431DDE31C}">
      <dsp:nvSpPr>
        <dsp:cNvPr id="0" name=""/>
        <dsp:cNvSpPr/>
      </dsp:nvSpPr>
      <dsp:spPr>
        <a:xfrm rot="16200000">
          <a:off x="2005280" y="3709902"/>
          <a:ext cx="1283859" cy="155242"/>
        </a:xfrm>
        <a:prstGeom prst="rect">
          <a:avLst/>
        </a:prstGeom>
        <a:solidFill>
          <a:schemeClr val="accent5">
            <a:hueOff val="4790708"/>
            <a:satOff val="-4129"/>
            <a:lumOff val="5463"/>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B12400D-E8EF-4243-867E-B55CFBC3659F}">
      <dsp:nvSpPr>
        <dsp:cNvPr id="0" name=""/>
        <dsp:cNvSpPr/>
      </dsp:nvSpPr>
      <dsp:spPr>
        <a:xfrm>
          <a:off x="2297313" y="4179340"/>
          <a:ext cx="1724914" cy="1034948"/>
        </a:xfrm>
        <a:prstGeom prst="roundRect">
          <a:avLst>
            <a:gd name="adj" fmla="val 10000"/>
          </a:avLst>
        </a:prstGeom>
        <a:solidFill>
          <a:schemeClr val="accent5">
            <a:hueOff val="4191870"/>
            <a:satOff val="-3613"/>
            <a:lumOff val="478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April 2024 Board Meeting</a:t>
          </a:r>
        </a:p>
      </dsp:txBody>
      <dsp:txXfrm>
        <a:off x="2327626" y="4209653"/>
        <a:ext cx="1664288" cy="974322"/>
      </dsp:txXfrm>
    </dsp:sp>
    <dsp:sp modelId="{6F919CC1-5BE5-4F25-8B40-F15B0DCAA5F6}">
      <dsp:nvSpPr>
        <dsp:cNvPr id="0" name=""/>
        <dsp:cNvSpPr/>
      </dsp:nvSpPr>
      <dsp:spPr>
        <a:xfrm rot="16200000">
          <a:off x="2005280" y="2416216"/>
          <a:ext cx="1283859" cy="155242"/>
        </a:xfrm>
        <a:prstGeom prst="rect">
          <a:avLst/>
        </a:prstGeom>
        <a:solidFill>
          <a:schemeClr val="accent5">
            <a:hueOff val="6387611"/>
            <a:satOff val="-5505"/>
            <a:lumOff val="7283"/>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30D8090F-DA60-4588-A72C-BB9ABC8EE7B8}">
      <dsp:nvSpPr>
        <dsp:cNvPr id="0" name=""/>
        <dsp:cNvSpPr/>
      </dsp:nvSpPr>
      <dsp:spPr>
        <a:xfrm>
          <a:off x="2297313" y="2885654"/>
          <a:ext cx="1724914" cy="1034948"/>
        </a:xfrm>
        <a:prstGeom prst="roundRect">
          <a:avLst>
            <a:gd name="adj" fmla="val 10000"/>
          </a:avLst>
        </a:prstGeom>
        <a:solidFill>
          <a:schemeClr val="accent5">
            <a:hueOff val="5589159"/>
            <a:satOff val="-4817"/>
            <a:lumOff val="6373"/>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Draft legislative report Spring 2024</a:t>
          </a:r>
        </a:p>
      </dsp:txBody>
      <dsp:txXfrm>
        <a:off x="2327626" y="2915967"/>
        <a:ext cx="1664288" cy="974322"/>
      </dsp:txXfrm>
    </dsp:sp>
    <dsp:sp modelId="{93EDD6C5-99E6-4FDC-94EF-772BB28E1726}">
      <dsp:nvSpPr>
        <dsp:cNvPr id="0" name=""/>
        <dsp:cNvSpPr/>
      </dsp:nvSpPr>
      <dsp:spPr>
        <a:xfrm>
          <a:off x="2652122" y="1769373"/>
          <a:ext cx="2284309" cy="155242"/>
        </a:xfrm>
        <a:prstGeom prst="rect">
          <a:avLst/>
        </a:prstGeom>
        <a:solidFill>
          <a:schemeClr val="accent5">
            <a:hueOff val="7984514"/>
            <a:satOff val="-6881"/>
            <a:lumOff val="9104"/>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648EBEA2-0D90-4574-89A4-88262EA625AC}">
      <dsp:nvSpPr>
        <dsp:cNvPr id="0" name=""/>
        <dsp:cNvSpPr/>
      </dsp:nvSpPr>
      <dsp:spPr>
        <a:xfrm>
          <a:off x="2297313" y="1591969"/>
          <a:ext cx="1724914" cy="1034948"/>
        </a:xfrm>
        <a:prstGeom prst="roundRect">
          <a:avLst>
            <a:gd name="adj" fmla="val 10000"/>
          </a:avLst>
        </a:prstGeom>
        <a:solidFill>
          <a:schemeClr val="accent5">
            <a:hueOff val="6986449"/>
            <a:satOff val="-6021"/>
            <a:lumOff val="7966"/>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July 2024 Board Meeting</a:t>
          </a:r>
        </a:p>
      </dsp:txBody>
      <dsp:txXfrm>
        <a:off x="2327626" y="1622282"/>
        <a:ext cx="1664288" cy="974322"/>
      </dsp:txXfrm>
    </dsp:sp>
    <dsp:sp modelId="{5B0F1417-5EB2-4236-B91B-6A7A78284ED8}">
      <dsp:nvSpPr>
        <dsp:cNvPr id="0" name=""/>
        <dsp:cNvSpPr/>
      </dsp:nvSpPr>
      <dsp:spPr>
        <a:xfrm rot="5400000">
          <a:off x="4299415" y="2416216"/>
          <a:ext cx="1283859" cy="155242"/>
        </a:xfrm>
        <a:prstGeom prst="rect">
          <a:avLst/>
        </a:prstGeom>
        <a:solidFill>
          <a:schemeClr val="accent5">
            <a:hueOff val="9581417"/>
            <a:satOff val="-8258"/>
            <a:lumOff val="10925"/>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ECEFC635-E806-4813-B212-B9E590A33B7F}">
      <dsp:nvSpPr>
        <dsp:cNvPr id="0" name=""/>
        <dsp:cNvSpPr/>
      </dsp:nvSpPr>
      <dsp:spPr>
        <a:xfrm>
          <a:off x="4591449" y="1591969"/>
          <a:ext cx="1724914" cy="1034948"/>
        </a:xfrm>
        <a:prstGeom prst="roundRect">
          <a:avLst>
            <a:gd name="adj" fmla="val 10000"/>
          </a:avLst>
        </a:prstGeom>
        <a:solidFill>
          <a:schemeClr val="accent5">
            <a:hueOff val="8383739"/>
            <a:satOff val="-7226"/>
            <a:lumOff val="9560"/>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May glass summit #2 May 2024</a:t>
          </a:r>
        </a:p>
      </dsp:txBody>
      <dsp:txXfrm>
        <a:off x="4621762" y="1622282"/>
        <a:ext cx="1664288" cy="974322"/>
      </dsp:txXfrm>
    </dsp:sp>
    <dsp:sp modelId="{29E33F71-C9CF-4E36-A4B9-1410F2AB480F}">
      <dsp:nvSpPr>
        <dsp:cNvPr id="0" name=""/>
        <dsp:cNvSpPr/>
      </dsp:nvSpPr>
      <dsp:spPr>
        <a:xfrm rot="5400000">
          <a:off x="4299415" y="3709902"/>
          <a:ext cx="1283859" cy="155242"/>
        </a:xfrm>
        <a:prstGeom prst="rect">
          <a:avLst/>
        </a:prstGeom>
        <a:solidFill>
          <a:schemeClr val="accent5">
            <a:hueOff val="11178319"/>
            <a:satOff val="-9634"/>
            <a:lumOff val="12746"/>
            <a:alphaOff val="0"/>
          </a:schemeClr>
        </a:solidFill>
        <a:ln>
          <a:noFill/>
        </a:ln>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3EF3318-0D37-4834-84AB-C5C546D4BCE1}">
      <dsp:nvSpPr>
        <dsp:cNvPr id="0" name=""/>
        <dsp:cNvSpPr/>
      </dsp:nvSpPr>
      <dsp:spPr>
        <a:xfrm>
          <a:off x="4591449" y="2885654"/>
          <a:ext cx="1724914" cy="1034948"/>
        </a:xfrm>
        <a:prstGeom prst="roundRect">
          <a:avLst>
            <a:gd name="adj" fmla="val 10000"/>
          </a:avLst>
        </a:prstGeom>
        <a:solidFill>
          <a:schemeClr val="accent5">
            <a:hueOff val="9781029"/>
            <a:satOff val="-8430"/>
            <a:lumOff val="11153"/>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October 2024 Board Meeting</a:t>
          </a:r>
        </a:p>
      </dsp:txBody>
      <dsp:txXfrm>
        <a:off x="4621762" y="2915967"/>
        <a:ext cx="1664288" cy="974322"/>
      </dsp:txXfrm>
    </dsp:sp>
    <dsp:sp modelId="{5223E89C-23DC-436B-835B-1746075F9718}">
      <dsp:nvSpPr>
        <dsp:cNvPr id="0" name=""/>
        <dsp:cNvSpPr/>
      </dsp:nvSpPr>
      <dsp:spPr>
        <a:xfrm>
          <a:off x="4591449" y="4179340"/>
          <a:ext cx="1724914" cy="1034948"/>
        </a:xfrm>
        <a:prstGeom prst="roundRect">
          <a:avLst>
            <a:gd name="adj" fmla="val 10000"/>
          </a:avLst>
        </a:prstGeom>
        <a:solidFill>
          <a:schemeClr val="accent5">
            <a:hueOff val="11178319"/>
            <a:satOff val="-9634"/>
            <a:lumOff val="12746"/>
            <a:alphaOff val="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Fall 2024 NextCycle Pitch event, track completion</a:t>
          </a:r>
        </a:p>
      </dsp:txBody>
      <dsp:txXfrm>
        <a:off x="4621762" y="4209653"/>
        <a:ext cx="1664288" cy="974322"/>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10/12/2023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cology.wa.gov/waste-toxics/reducing-recycling-waste/strategic-policy-and-planning/recycling-development-center#assistanc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cology.wa.gov/waste-toxics/reducing-recycling-waste/strategic-policy-and-planning/recycling-development-center#assistance"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a:t>
            </a:fld>
            <a:endParaRPr lang="en-US"/>
          </a:p>
        </p:txBody>
      </p:sp>
    </p:spTree>
    <p:extLst>
      <p:ext uri="{BB962C8B-B14F-4D97-AF65-F5344CB8AC3E}">
        <p14:creationId xmlns:p14="http://schemas.microsoft.com/office/powerpoint/2010/main" val="338254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our last board meeting in June 2024</a:t>
            </a:r>
          </a:p>
          <a:p>
            <a:pPr marL="171450" indent="-171450">
              <a:buFont typeface="Arial" panose="020B0604020202020204" pitchFamily="34" charset="0"/>
              <a:buChar char="•"/>
            </a:pPr>
            <a:r>
              <a:rPr lang="en-US" dirty="0"/>
              <a:t>UW Evans report is published – focused on market development efforts in the US – they provide 5 recommendations for the RDC</a:t>
            </a:r>
          </a:p>
          <a:p>
            <a:pPr marL="171450" indent="-171450">
              <a:buFont typeface="Arial" panose="020B0604020202020204" pitchFamily="34" charset="0"/>
              <a:buChar char="•"/>
            </a:pPr>
            <a:r>
              <a:rPr lang="en-US" dirty="0"/>
              <a:t>NextCycle contract – Tina will cover this next</a:t>
            </a:r>
          </a:p>
          <a:p>
            <a:pPr marL="171450" indent="-171450">
              <a:buFont typeface="Arial" panose="020B0604020202020204" pitchFamily="34" charset="0"/>
              <a:buChar char="•"/>
            </a:pPr>
            <a:r>
              <a:rPr lang="en-US" dirty="0"/>
              <a:t>Wrap up of </a:t>
            </a:r>
            <a:r>
              <a:rPr lang="en-US" dirty="0" err="1"/>
              <a:t>nextcycle</a:t>
            </a:r>
            <a:r>
              <a:rPr lang="en-US" dirty="0"/>
              <a:t> year 1 – several reports prepared by the consultants</a:t>
            </a:r>
          </a:p>
          <a:p>
            <a:pPr marL="171450" indent="-171450">
              <a:buFont typeface="Arial" panose="020B0604020202020204" pitchFamily="34" charset="0"/>
              <a:buChar char="•"/>
            </a:pPr>
            <a:r>
              <a:rPr lang="en-US" dirty="0"/>
              <a:t>New website is live </a:t>
            </a:r>
            <a:r>
              <a:rPr lang="en-US" dirty="0">
                <a:hlinkClick r:id="rId3"/>
              </a:rPr>
              <a:t>Recycling Development Center - Washington State Department of Ecology</a:t>
            </a: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17</a:t>
            </a:fld>
            <a:endParaRPr lang="en-US"/>
          </a:p>
        </p:txBody>
      </p:sp>
    </p:spTree>
    <p:extLst>
      <p:ext uri="{BB962C8B-B14F-4D97-AF65-F5344CB8AC3E}">
        <p14:creationId xmlns:p14="http://schemas.microsoft.com/office/powerpoint/2010/main" val="1288078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18</a:t>
            </a:fld>
            <a:endParaRPr lang="en-US"/>
          </a:p>
        </p:txBody>
      </p:sp>
    </p:spTree>
    <p:extLst>
      <p:ext uri="{BB962C8B-B14F-4D97-AF65-F5344CB8AC3E}">
        <p14:creationId xmlns:p14="http://schemas.microsoft.com/office/powerpoint/2010/main" val="277742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Tina’s slide for updates</a:t>
            </a:r>
          </a:p>
        </p:txBody>
      </p:sp>
      <p:sp>
        <p:nvSpPr>
          <p:cNvPr id="4" name="Slide Number Placeholder 3"/>
          <p:cNvSpPr>
            <a:spLocks noGrp="1"/>
          </p:cNvSpPr>
          <p:nvPr>
            <p:ph type="sldNum" sz="quarter" idx="5"/>
          </p:nvPr>
        </p:nvSpPr>
        <p:spPr/>
        <p:txBody>
          <a:bodyPr/>
          <a:lstStyle/>
          <a:p>
            <a:fld id="{D98868D1-8D74-44CF-B636-71010629075B}" type="slidenum">
              <a:rPr lang="en-US" smtClean="0"/>
              <a:t>19</a:t>
            </a:fld>
            <a:endParaRPr lang="en-US"/>
          </a:p>
        </p:txBody>
      </p:sp>
    </p:spTree>
    <p:extLst>
      <p:ext uri="{BB962C8B-B14F-4D97-AF65-F5344CB8AC3E}">
        <p14:creationId xmlns:p14="http://schemas.microsoft.com/office/powerpoint/2010/main" val="3790002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These are all the board members up for renewal: Kris Major, Heather Trim, Corinne Drennan, Karl Englund, Scott Morgan, Kyla Fisher, Tim Shestek, Allen Langdon. </a:t>
            </a:r>
            <a:r>
              <a:rPr lang="en-US" sz="1800" b="1" dirty="0">
                <a:solidFill>
                  <a:srgbClr val="000000"/>
                </a:solidFill>
                <a:effectLst/>
                <a:latin typeface="Calibri" panose="020F0502020204030204" pitchFamily="34" charset="0"/>
                <a:ea typeface="Calibri" panose="020F0502020204030204" pitchFamily="34" charset="0"/>
              </a:rPr>
              <a:t>We would love to have everyone stay but this is the time to make a change if you choose.</a:t>
            </a:r>
            <a:r>
              <a:rPr lang="en-US" sz="1800" dirty="0">
                <a:solidFill>
                  <a:srgbClr val="000000"/>
                </a:solidFill>
                <a:effectLst/>
                <a:latin typeface="Calibri" panose="020F0502020204030204" pitchFamily="34" charset="0"/>
                <a:ea typeface="Calibri" panose="020F0502020204030204" pitchFamily="34" charset="0"/>
              </a:rPr>
              <a:t> This would also be the time to confirm the chair and co-chair positions.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Here is the language from the statute:</a:t>
            </a:r>
            <a:endParaRPr lang="en-US" sz="1800" dirty="0">
              <a:effectLst/>
              <a:latin typeface="Calibri" panose="020F0502020204030204" pitchFamily="34" charset="0"/>
              <a:ea typeface="Calibri" panose="020F0502020204030204" pitchFamily="34" charset="0"/>
            </a:endParaRPr>
          </a:p>
          <a:p>
            <a:pPr marL="457200" marR="0">
              <a:spcBef>
                <a:spcPts val="0"/>
              </a:spcBef>
              <a:spcAft>
                <a:spcPts val="0"/>
              </a:spcAft>
            </a:pPr>
            <a:r>
              <a:rPr lang="en-US" sz="1800" dirty="0">
                <a:effectLst/>
                <a:latin typeface="Calibri" panose="020F0502020204030204" pitchFamily="34" charset="0"/>
                <a:ea typeface="Calibri" panose="020F0502020204030204" pitchFamily="34" charset="0"/>
              </a:rPr>
              <a:t>(4) The initial appointments of the seven private sector members are as follows: Three members with three-year terms and four members with two-year terms. Thereafter, members serve two-year renewable terms.</a:t>
            </a:r>
          </a:p>
          <a:p>
            <a:pPr marL="457200" marR="0">
              <a:spcBef>
                <a:spcPts val="0"/>
              </a:spcBef>
              <a:spcAft>
                <a:spcPts val="0"/>
              </a:spcAft>
            </a:pPr>
            <a:r>
              <a:rPr lang="en-US" sz="1800" dirty="0">
                <a:solidFill>
                  <a:srgbClr val="000000"/>
                </a:solidFill>
                <a:effectLst/>
                <a:latin typeface="Calibri" panose="020F0502020204030204" pitchFamily="34" charset="0"/>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20</a:t>
            </a:fld>
            <a:endParaRPr lang="en-US"/>
          </a:p>
        </p:txBody>
      </p:sp>
    </p:spTree>
    <p:extLst>
      <p:ext uri="{BB962C8B-B14F-4D97-AF65-F5344CB8AC3E}">
        <p14:creationId xmlns:p14="http://schemas.microsoft.com/office/powerpoint/2010/main" val="323062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Board member roundtable and agency updates could be completed in under an hour. </a:t>
            </a:r>
          </a:p>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21</a:t>
            </a:fld>
            <a:endParaRPr lang="en-US"/>
          </a:p>
        </p:txBody>
      </p:sp>
    </p:spTree>
    <p:extLst>
      <p:ext uri="{BB962C8B-B14F-4D97-AF65-F5344CB8AC3E}">
        <p14:creationId xmlns:p14="http://schemas.microsoft.com/office/powerpoint/2010/main" val="3566383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i="1" dirty="0">
                <a:effectLst/>
                <a:latin typeface="Candara" panose="020E0502030303020204" pitchFamily="34" charset="0"/>
                <a:ea typeface="Calibri" panose="020F0502020204030204" pitchFamily="34" charset="0"/>
              </a:rPr>
              <a:t>Chery Sullivan </a:t>
            </a:r>
            <a:r>
              <a:rPr lang="en-US" sz="1800" i="1" dirty="0">
                <a:effectLst/>
                <a:latin typeface="Candara" panose="020E0502030303020204" pitchFamily="34" charset="0"/>
                <a:ea typeface="Calibri" panose="020F0502020204030204" pitchFamily="34" charset="0"/>
              </a:rPr>
              <a:t>(she/her)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ndara" panose="020E0502030303020204" pitchFamily="34" charset="0"/>
                <a:ea typeface="Calibri" panose="020F0502020204030204" pitchFamily="34" charset="0"/>
              </a:rPr>
              <a:t>Policy Section Manager</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ndara" panose="020E0502030303020204" pitchFamily="34" charset="0"/>
                <a:ea typeface="Calibri" panose="020F0502020204030204" pitchFamily="34" charset="0"/>
              </a:rPr>
              <a:t>Solid Waste Management Program</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22</a:t>
            </a:fld>
            <a:endParaRPr lang="en-US"/>
          </a:p>
        </p:txBody>
      </p:sp>
    </p:spTree>
    <p:extLst>
      <p:ext uri="{BB962C8B-B14F-4D97-AF65-F5344CB8AC3E}">
        <p14:creationId xmlns:p14="http://schemas.microsoft.com/office/powerpoint/2010/main" val="1247049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5707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 to address is WHY ORGANICS</a:t>
            </a:r>
          </a:p>
          <a:p>
            <a:endParaRPr lang="en-US" b="1" dirty="0"/>
          </a:p>
          <a:p>
            <a:r>
              <a:rPr lang="en-US" b="1" dirty="0"/>
              <a:t>NOTE: This is Washington State Disposal</a:t>
            </a:r>
          </a:p>
          <a:p>
            <a:endParaRPr lang="en-US" dirty="0"/>
          </a:p>
          <a:p>
            <a:r>
              <a:rPr lang="en-US" dirty="0"/>
              <a:t>The 2020-2021 Waste Characterization study reveals that OM make up THE LARGEST PERCENTAGE of the OVERALL STATEWIDE DISPOSED WASTE STREAM, at 22.8 percent, or about 1.2 MILLION TONS in one year.  </a:t>
            </a:r>
          </a:p>
          <a:p>
            <a:r>
              <a:rPr lang="en-US" dirty="0"/>
              <a:t>If you add in the compostable paper to the organics, wood and C&amp;D, it is over half the disposed waste stream (about 52%).  </a:t>
            </a:r>
          </a:p>
          <a:p>
            <a:r>
              <a:rPr lang="en-US" dirty="0"/>
              <a:t>In terms of GHGs, these are important materials since the organics degrade faster than other materials causing more GHGs emissions.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875286-CE31-4FD6-92D3-1DDB3F806D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7092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a refreshed The Organics management law that was passed in 2022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ESTABLISHED OR AMENDED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more than 20 RCWs. It is divided into 9 parts and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IMPACTS GOVERNMENT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all levels as well as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BUSINESS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and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RESIDENTS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and the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DIVERSE ORGANICS INDUSTRY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900067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800"/>
              </a:spcAft>
              <a:buClr>
                <a:srgbClr val="FF0000"/>
              </a:buClr>
              <a:buSzPts val="1200"/>
              <a:buFont typeface="Calibri" panose="020F0502020204030204" pitchFamily="34" charset="0"/>
              <a:buAutoNum type="arabicPeriod"/>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9 PARTS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of the law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UTILIZE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5 STRATEGIES: RESEARCH, COLLECTION &amp; MANAGEMENT, PROCESSING, MARKETS and PREVEVTION</a:t>
            </a:r>
          </a:p>
          <a:p>
            <a:pPr marL="342900" marR="0" lvl="0" indent="-342900">
              <a:lnSpc>
                <a:spcPct val="107000"/>
              </a:lnSpc>
              <a:spcBef>
                <a:spcPts val="0"/>
              </a:spcBef>
              <a:spcAft>
                <a:spcPts val="800"/>
              </a:spcAft>
              <a:buClr>
                <a:srgbClr val="FF0000"/>
              </a:buClr>
              <a:buSzPts val="1200"/>
              <a:buFont typeface="Calibri" panose="020F0502020204030204" pitchFamily="34" charset="0"/>
              <a:buAutoNum type="arabicPeriod"/>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FF0000"/>
              </a:buClr>
              <a:buSzPts val="1200"/>
              <a:buFont typeface="Calibri" panose="020F0502020204030204" pitchFamily="34" charset="0"/>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Janine shared the major research item in the law and for each of the other items that Ecology has some role in implementing – whether that is primary role or something more tangent, I will provide a brief review of our implementation efforts to date. Where appropriate, I will also note challenges related to implementation and where we have identified opportunities to improve.</a:t>
            </a:r>
          </a:p>
          <a:p>
            <a:pPr marL="342900" marR="0" lvl="0" indent="-342900">
              <a:lnSpc>
                <a:spcPct val="107000"/>
              </a:lnSpc>
              <a:spcBef>
                <a:spcPts val="0"/>
              </a:spcBef>
              <a:spcAft>
                <a:spcPts val="800"/>
              </a:spcAft>
              <a:buClr>
                <a:srgbClr val="FF0000"/>
              </a:buClr>
              <a:buSzPts val="1200"/>
              <a:buFont typeface="Calibri" panose="020F0502020204030204" pitchFamily="34" charset="0"/>
              <a:buAutoNum type="arabicPeriod"/>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FF0000"/>
              </a:buClr>
              <a:buSzPts val="1200"/>
              <a:buFont typeface="Calibri" panose="020F0502020204030204" pitchFamily="34" charset="0"/>
              <a:buAutoNum type="arabicPeriod"/>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 want to emphasize that we are talking about the challenges and the gaps so that as we move forward in future meetings, I want encourage this group to  discuss policy tools where we can work together to identify solutions that address the challenges and close the gaps.</a:t>
            </a:r>
          </a:p>
          <a:p>
            <a:pPr marL="342900" marR="0" lvl="0" indent="-342900">
              <a:lnSpc>
                <a:spcPct val="107000"/>
              </a:lnSpc>
              <a:spcBef>
                <a:spcPts val="0"/>
              </a:spcBef>
              <a:spcAft>
                <a:spcPts val="800"/>
              </a:spcAft>
              <a:buClr>
                <a:srgbClr val="FF0000"/>
              </a:buClr>
              <a:buSzPts val="1200"/>
              <a:buFont typeface="Calibri" panose="020F0502020204030204" pitchFamily="34" charset="0"/>
              <a:buAutoNum type="arabicPeriod"/>
            </a:pP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Clr>
                <a:srgbClr val="FF0000"/>
              </a:buClr>
              <a:buSzPts val="1200"/>
              <a:buFont typeface="Calibri" panose="020F0502020204030204" pitchFamily="34" charset="0"/>
              <a:buAutoNum type="arabicPeriod"/>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Research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Adequacy of funding for local solid waste management</a:t>
            </a:r>
          </a:p>
          <a:p>
            <a:pPr marL="45720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Collection &amp; management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Business organics material management</a:t>
            </a:r>
          </a:p>
          <a:p>
            <a:pPr marL="45720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Residential and non-residential collection</a:t>
            </a:r>
          </a:p>
          <a:p>
            <a:pPr marL="45720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Processing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Recycled organics facility siting</a:t>
            </a:r>
          </a:p>
          <a:p>
            <a:pPr marL="45720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Compostable product labeling</a:t>
            </a:r>
          </a:p>
          <a:p>
            <a:pPr marL="45720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Markets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Compost procurement and reporting</a:t>
            </a:r>
          </a:p>
          <a:p>
            <a:pPr marL="45720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Agricultural organic material purchases</a:t>
            </a:r>
          </a:p>
          <a:p>
            <a:pPr marL="457200" marR="0">
              <a:lnSpc>
                <a:spcPct val="107000"/>
              </a:lnSpc>
              <a:spcBef>
                <a:spcPts val="0"/>
              </a:spcBef>
              <a:spcAft>
                <a:spcPts val="0"/>
              </a:spcAft>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Prevention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Good Samaritan laws</a:t>
            </a:r>
          </a:p>
          <a:p>
            <a:pPr marL="45720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Washington Center for Sustainable Food Management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595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333333"/>
                </a:solidFill>
                <a:latin typeface="Franklin Gothic Medium" panose="020B0603020102020204"/>
              </a:rPr>
              <a:t>Roles</a:t>
            </a:r>
          </a:p>
          <a:p>
            <a:r>
              <a:rPr lang="en-US" sz="1200" dirty="0">
                <a:solidFill>
                  <a:srgbClr val="333333"/>
                </a:solidFill>
                <a:latin typeface="Franklin Gothic Medium" panose="020B0603020102020204"/>
              </a:rPr>
              <a:t>Caleb is running the Zoom and slides</a:t>
            </a:r>
          </a:p>
          <a:p>
            <a:r>
              <a:rPr lang="en-US" sz="1200" dirty="0">
                <a:solidFill>
                  <a:srgbClr val="333333"/>
                </a:solidFill>
                <a:latin typeface="Franklin Gothic Medium" panose="020B0603020102020204"/>
              </a:rPr>
              <a:t>Mya is facilitating</a:t>
            </a:r>
          </a:p>
          <a:p>
            <a:r>
              <a:rPr lang="en-US" sz="1200" dirty="0">
                <a:solidFill>
                  <a:srgbClr val="333333"/>
                </a:solidFill>
                <a:latin typeface="Franklin Gothic Medium" panose="020B0603020102020204"/>
              </a:rPr>
              <a:t>Tina is taking notes and monitoring the chat</a:t>
            </a:r>
          </a:p>
          <a:p>
            <a:endParaRPr lang="en-US" sz="1200" dirty="0">
              <a:solidFill>
                <a:srgbClr val="333333"/>
              </a:solidFill>
              <a:latin typeface="Franklin Gothic Medium" panose="020B0603020102020204"/>
            </a:endParaRPr>
          </a:p>
          <a:p>
            <a:r>
              <a:rPr lang="en-US" sz="1200" b="1" dirty="0">
                <a:solidFill>
                  <a:srgbClr val="333333"/>
                </a:solidFill>
                <a:latin typeface="Franklin Gothic Medium" panose="020B0603020102020204"/>
              </a:rPr>
              <a:t>Rules</a:t>
            </a:r>
          </a:p>
          <a:p>
            <a:r>
              <a:rPr lang="en-US" sz="1200" dirty="0">
                <a:solidFill>
                  <a:srgbClr val="333333"/>
                </a:solidFill>
                <a:latin typeface="Franklin Gothic Medium" panose="020B0603020102020204"/>
              </a:rPr>
              <a:t>Please turn your cameras</a:t>
            </a:r>
          </a:p>
          <a:p>
            <a:r>
              <a:rPr lang="en-US" sz="1200" dirty="0">
                <a:solidFill>
                  <a:srgbClr val="333333"/>
                </a:solidFill>
                <a:latin typeface="Franklin Gothic Medium" panose="020B0603020102020204"/>
              </a:rPr>
              <a:t>Board members and presenters may unmute themselves.</a:t>
            </a:r>
          </a:p>
          <a:p>
            <a:r>
              <a:rPr lang="en-US" sz="1200" dirty="0">
                <a:solidFill>
                  <a:srgbClr val="333333"/>
                </a:solidFill>
                <a:latin typeface="Franklin Gothic Medium" panose="020B0603020102020204"/>
              </a:rPr>
              <a:t>For questions, please raise your hand or type them in the chat box. I will call on you or I can read your question from the chat.   </a:t>
            </a:r>
          </a:p>
          <a:p>
            <a:r>
              <a:rPr lang="en-US" sz="1200" dirty="0">
                <a:solidFill>
                  <a:srgbClr val="333333"/>
                </a:solidFill>
                <a:latin typeface="Franklin Gothic Medium" panose="020B0603020102020204"/>
              </a:rPr>
              <a:t>Participants may use reactions throughout.</a:t>
            </a:r>
          </a:p>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3621724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en-US" sz="18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游ゴシック"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751508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 movie now, with sound</a:t>
            </a:r>
          </a:p>
          <a:p>
            <a:endParaRPr lang="en-US" dirty="0"/>
          </a:p>
          <a:p>
            <a:r>
              <a:rPr lang="en-US" dirty="0"/>
              <a:t>https://clipchamp.com/watch/oHzUpu8f0Zg</a:t>
            </a:r>
          </a:p>
        </p:txBody>
      </p:sp>
      <p:sp>
        <p:nvSpPr>
          <p:cNvPr id="4" name="Slide Number Placeholder 3"/>
          <p:cNvSpPr>
            <a:spLocks noGrp="1"/>
          </p:cNvSpPr>
          <p:nvPr>
            <p:ph type="sldNum" sz="quarter" idx="5"/>
          </p:nvPr>
        </p:nvSpPr>
        <p:spPr/>
        <p:txBody>
          <a:bodyPr/>
          <a:lstStyle/>
          <a:p>
            <a:fld id="{D98868D1-8D74-44CF-B636-71010629075B}" type="slidenum">
              <a:rPr lang="en-US" smtClean="0"/>
              <a:t>34</a:t>
            </a:fld>
            <a:endParaRPr lang="en-US"/>
          </a:p>
        </p:txBody>
      </p:sp>
    </p:spTree>
    <p:extLst>
      <p:ext uri="{BB962C8B-B14F-4D97-AF65-F5344CB8AC3E}">
        <p14:creationId xmlns:p14="http://schemas.microsoft.com/office/powerpoint/2010/main" val="22931358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RDC Team met in August to go over the work we have completed – mostly the past year plus. We found our work fell into four general areas – listed on the slide.</a:t>
            </a:r>
          </a:p>
        </p:txBody>
      </p:sp>
      <p:sp>
        <p:nvSpPr>
          <p:cNvPr id="4" name="Slide Number Placeholder 3"/>
          <p:cNvSpPr>
            <a:spLocks noGrp="1"/>
          </p:cNvSpPr>
          <p:nvPr>
            <p:ph type="sldNum" sz="quarter" idx="5"/>
          </p:nvPr>
        </p:nvSpPr>
        <p:spPr/>
        <p:txBody>
          <a:bodyPr/>
          <a:lstStyle/>
          <a:p>
            <a:fld id="{D98868D1-8D74-44CF-B636-71010629075B}" type="slidenum">
              <a:rPr lang="en-US" smtClean="0"/>
              <a:t>35</a:t>
            </a:fld>
            <a:endParaRPr lang="en-US"/>
          </a:p>
        </p:txBody>
      </p:sp>
    </p:spTree>
    <p:extLst>
      <p:ext uri="{BB962C8B-B14F-4D97-AF65-F5344CB8AC3E}">
        <p14:creationId xmlns:p14="http://schemas.microsoft.com/office/powerpoint/2010/main" val="997220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EZpage-CenterProjectPrioritizationToolSept2023.xlsx (live.com)</a:t>
            </a:r>
          </a:p>
          <a:p>
            <a:endParaRPr lang="en-US" sz="1200" b="1" dirty="0"/>
          </a:p>
          <a:p>
            <a:r>
              <a:rPr lang="en-US" sz="1200" b="1" dirty="0"/>
              <a:t>BACKGROUND</a:t>
            </a:r>
          </a:p>
          <a:p>
            <a:endParaRPr lang="en-US" sz="1200" dirty="0"/>
          </a:p>
          <a:p>
            <a:r>
              <a:rPr lang="en-US" sz="1200" dirty="0"/>
              <a:t>This quasi</a:t>
            </a:r>
            <a:r>
              <a:rPr lang="en-US" sz="1200" baseline="0" dirty="0"/>
              <a:t> </a:t>
            </a:r>
            <a:r>
              <a:rPr lang="en-US" sz="1200" baseline="0" dirty="0">
                <a:solidFill>
                  <a:schemeClr val="dk1"/>
                </a:solidFill>
                <a:effectLst/>
                <a:latin typeface="+mn-lt"/>
                <a:ea typeface="+mn-ea"/>
                <a:cs typeface="+mn-cs"/>
              </a:rPr>
              <a:t>quantitative </a:t>
            </a:r>
            <a:r>
              <a:rPr lang="en-US" sz="1200" dirty="0"/>
              <a:t>tool was developed to give the Center a way to rank</a:t>
            </a:r>
            <a:r>
              <a:rPr lang="en-US" sz="1200" baseline="0" dirty="0"/>
              <a:t> project ideas against the legislative mandate, the Center work plan, Ecology's agency goals, board goals, and Commerce's. </a:t>
            </a:r>
          </a:p>
          <a:p>
            <a:endParaRPr lang="en-US" sz="1200" baseline="0" dirty="0"/>
          </a:p>
          <a:p>
            <a:r>
              <a:rPr lang="en-US" sz="1200" baseline="0" dirty="0"/>
              <a:t>This will give us place to start when new project ideas are introduced. It will facilitate discussion in the context of the goals and directives of the Center. This will also help with </a:t>
            </a:r>
            <a:r>
              <a:rPr lang="en-US" sz="1200" baseline="0" dirty="0">
                <a:solidFill>
                  <a:schemeClr val="dk1"/>
                </a:solidFill>
                <a:effectLst/>
                <a:latin typeface="+mn-lt"/>
                <a:ea typeface="+mn-ea"/>
                <a:cs typeface="+mn-cs"/>
              </a:rPr>
              <a:t>consistency</a:t>
            </a:r>
            <a:r>
              <a:rPr lang="en-US" sz="1200" baseline="0" dirty="0"/>
              <a:t> through time and staff changes. </a:t>
            </a:r>
          </a:p>
          <a:p>
            <a:endParaRPr lang="en-US" sz="1200" baseline="0" dirty="0"/>
          </a:p>
          <a:p>
            <a:r>
              <a:rPr lang="en-US" sz="1200" b="1" dirty="0">
                <a:solidFill>
                  <a:schemeClr val="dk1"/>
                </a:solidFill>
                <a:effectLst/>
                <a:latin typeface="+mn-lt"/>
                <a:ea typeface="+mn-ea"/>
                <a:cs typeface="+mn-cs"/>
              </a:rPr>
              <a:t>Why do we need a priority tool: </a:t>
            </a:r>
            <a:r>
              <a:rPr lang="en-US" sz="1200" dirty="0">
                <a:solidFill>
                  <a:schemeClr val="dk1"/>
                </a:solidFill>
                <a:effectLst/>
                <a:latin typeface="+mn-lt"/>
                <a:ea typeface="+mn-ea"/>
                <a:cs typeface="+mn-cs"/>
              </a:rPr>
              <a:t>RDC resources are thin, our financial resources will be committed in the coming year to </a:t>
            </a:r>
            <a:r>
              <a:rPr lang="en-US" sz="1200" dirty="0" err="1">
                <a:solidFill>
                  <a:schemeClr val="dk1"/>
                </a:solidFill>
                <a:effectLst/>
                <a:latin typeface="+mn-lt"/>
                <a:ea typeface="+mn-ea"/>
                <a:cs typeface="+mn-cs"/>
              </a:rPr>
              <a:t>NextCycle</a:t>
            </a:r>
            <a:r>
              <a:rPr lang="en-US" sz="1200" dirty="0">
                <a:solidFill>
                  <a:schemeClr val="dk1"/>
                </a:solidFill>
                <a:effectLst/>
                <a:latin typeface="+mn-lt"/>
                <a:ea typeface="+mn-ea"/>
                <a:cs typeface="+mn-cs"/>
              </a:rPr>
              <a:t> (including Tina’s time and available contracting resources ($$). The remaining RDC resources are staff time – Kara, Mya, some of Kirk.</a:t>
            </a:r>
          </a:p>
          <a:p>
            <a:endParaRPr lang="en-US" dirty="0">
              <a:effectLst/>
            </a:endParaRPr>
          </a:p>
          <a:p>
            <a:r>
              <a:rPr lang="en-US" sz="1200" b="1" dirty="0">
                <a:solidFill>
                  <a:schemeClr val="dk1"/>
                </a:solidFill>
                <a:effectLst/>
                <a:latin typeface="+mn-lt"/>
                <a:ea typeface="+mn-ea"/>
                <a:cs typeface="+mn-cs"/>
              </a:rPr>
              <a:t>Why we need a screening process:</a:t>
            </a:r>
            <a:r>
              <a:rPr lang="en-US" sz="1200" dirty="0">
                <a:solidFill>
                  <a:schemeClr val="dk1"/>
                </a:solidFill>
                <a:effectLst/>
                <a:latin typeface="+mn-lt"/>
                <a:ea typeface="+mn-ea"/>
                <a:cs typeface="+mn-cs"/>
              </a:rPr>
              <a:t> with the number of areas where we can focus our resources, we’d like to make strategic choices in the use of resources</a:t>
            </a:r>
            <a:r>
              <a:rPr lang="en-US" sz="1200" baseline="0" dirty="0">
                <a:solidFill>
                  <a:schemeClr val="dk1"/>
                </a:solidFill>
                <a:effectLst/>
                <a:latin typeface="+mn-lt"/>
                <a:ea typeface="+mn-ea"/>
                <a:cs typeface="+mn-cs"/>
              </a:rPr>
              <a:t>. It can also provide a consistency through time. </a:t>
            </a:r>
          </a:p>
          <a:p>
            <a:endParaRPr lang="en-US" sz="1200" baseline="0" dirty="0">
              <a:solidFill>
                <a:schemeClr val="dk1"/>
              </a:solidFill>
              <a:effectLst/>
              <a:latin typeface="+mn-lt"/>
              <a:ea typeface="+mn-ea"/>
              <a:cs typeface="+mn-cs"/>
            </a:endParaRPr>
          </a:p>
          <a:p>
            <a:r>
              <a:rPr lang="en-US" sz="1200" b="1" dirty="0"/>
              <a:t>HOW</a:t>
            </a:r>
            <a:r>
              <a:rPr lang="en-US" sz="1200" b="1" baseline="0" dirty="0"/>
              <a:t> TO</a:t>
            </a:r>
          </a:p>
          <a:p>
            <a:endParaRPr lang="en-US" sz="1200" baseline="0" dirty="0"/>
          </a:p>
          <a:p>
            <a:pPr marL="0" marR="0" lvl="0" indent="0" defTabSz="914400" eaLnBrk="1" fontAlgn="auto" latinLnBrk="0" hangingPunct="1">
              <a:lnSpc>
                <a:spcPct val="100000"/>
              </a:lnSpc>
              <a:spcBef>
                <a:spcPts val="0"/>
              </a:spcBef>
              <a:spcAft>
                <a:spcPts val="0"/>
              </a:spcAft>
              <a:buClrTx/>
              <a:buSzTx/>
              <a:buFontTx/>
              <a:buNone/>
              <a:tabLst/>
              <a:defRPr/>
            </a:pPr>
            <a:r>
              <a:rPr lang="en-US" sz="1200" dirty="0"/>
              <a:t>Find</a:t>
            </a:r>
            <a:r>
              <a:rPr lang="en-US" sz="1200" baseline="0" dirty="0"/>
              <a:t> your tab and fill in all cells in the scoring table. </a:t>
            </a:r>
          </a:p>
          <a:p>
            <a:pPr marL="0" marR="0" lvl="0" indent="0" defTabSz="914400" eaLnBrk="1" fontAlgn="auto" latinLnBrk="0" hangingPunct="1">
              <a:lnSpc>
                <a:spcPct val="100000"/>
              </a:lnSpc>
              <a:spcBef>
                <a:spcPts val="0"/>
              </a:spcBef>
              <a:spcAft>
                <a:spcPts val="0"/>
              </a:spcAft>
              <a:buClrTx/>
              <a:buSzTx/>
              <a:buFontTx/>
              <a:buNone/>
              <a:tabLst/>
              <a:defRPr/>
            </a:pPr>
            <a:endParaRPr lang="en-US" sz="1200" baseline="0" dirty="0"/>
          </a:p>
          <a:p>
            <a:pPr marL="0" marR="0" lvl="0" indent="0" defTabSz="914400" eaLnBrk="1" fontAlgn="auto" latinLnBrk="0" hangingPunct="1">
              <a:lnSpc>
                <a:spcPct val="100000"/>
              </a:lnSpc>
              <a:spcBef>
                <a:spcPts val="0"/>
              </a:spcBef>
              <a:spcAft>
                <a:spcPts val="0"/>
              </a:spcAft>
              <a:buClrTx/>
              <a:buSzTx/>
              <a:buFontTx/>
              <a:buNone/>
              <a:tabLst/>
              <a:defRPr/>
            </a:pPr>
            <a:r>
              <a:rPr lang="en-US" sz="1200" baseline="0" dirty="0"/>
              <a:t>The grid cells are controlled by a drop down 0-3, no decimals allowed or other numbers. </a:t>
            </a:r>
          </a:p>
          <a:p>
            <a:pPr marL="0" marR="0" lvl="0" indent="0" defTabSz="914400" eaLnBrk="1" fontAlgn="auto" latinLnBrk="0" hangingPunct="1">
              <a:lnSpc>
                <a:spcPct val="100000"/>
              </a:lnSpc>
              <a:spcBef>
                <a:spcPts val="0"/>
              </a:spcBef>
              <a:spcAft>
                <a:spcPts val="0"/>
              </a:spcAft>
              <a:buClrTx/>
              <a:buSzTx/>
              <a:buFontTx/>
              <a:buNone/>
              <a:tabLst/>
              <a:defRPr/>
            </a:pPr>
            <a:endParaRPr lang="en-US" sz="1200" baseline="0" dirty="0"/>
          </a:p>
          <a:p>
            <a:pPr marL="0" marR="0" lvl="0" indent="0" defTabSz="914400" eaLnBrk="1" fontAlgn="auto" latinLnBrk="0" hangingPunct="1">
              <a:lnSpc>
                <a:spcPct val="100000"/>
              </a:lnSpc>
              <a:spcBef>
                <a:spcPts val="0"/>
              </a:spcBef>
              <a:spcAft>
                <a:spcPts val="0"/>
              </a:spcAft>
              <a:buClrTx/>
              <a:buSzTx/>
              <a:buFontTx/>
              <a:buNone/>
              <a:tabLst/>
              <a:defRPr/>
            </a:pPr>
            <a:r>
              <a:rPr lang="en-US" sz="1200" baseline="0" dirty="0"/>
              <a:t>The criteria is separated into quantitative and qualitative, with 3 criteria each. The idea was to give projects with less connection to hard data (qualitative) an equal evaluation. </a:t>
            </a:r>
            <a:r>
              <a:rPr lang="en-US" sz="1200" baseline="0" dirty="0">
                <a:solidFill>
                  <a:schemeClr val="dk1"/>
                </a:solidFill>
                <a:effectLst/>
                <a:latin typeface="+mn-lt"/>
                <a:ea typeface="+mn-ea"/>
                <a:cs typeface="+mn-cs"/>
              </a:rPr>
              <a:t>We made the choice to limit the criterial to 6 total. Each was given equal weight with a range of 0-3 has the scoring option. </a:t>
            </a:r>
            <a:endParaRPr lang="en-US" dirty="0">
              <a:effectLst/>
            </a:endParaRPr>
          </a:p>
          <a:p>
            <a:endParaRPr lang="en-US" sz="1200" baseline="0" dirty="0"/>
          </a:p>
          <a:p>
            <a:r>
              <a:rPr lang="en-US" sz="1200" baseline="0" dirty="0"/>
              <a:t>Each criterial was mostly taken directly from the legislative mandate. In () after is an acronym referencing what goal it relates to. For example LM3a means it came from the legislative mandate 3a. </a:t>
            </a:r>
          </a:p>
          <a:p>
            <a:endParaRPr lang="en-US" sz="1200" baseline="0" dirty="0"/>
          </a:p>
          <a:p>
            <a:r>
              <a:rPr lang="en-US" sz="1200" baseline="0" dirty="0"/>
              <a:t>The top columns are a list of projects we have plans to continue doing or would like to do. For more details on the projects see the Project ideas details tab.</a:t>
            </a:r>
          </a:p>
          <a:p>
            <a:endParaRPr lang="en-US" sz="1200" baseline="0" dirty="0"/>
          </a:p>
          <a:p>
            <a:pPr marL="0" marR="0" lvl="0" indent="0" defTabSz="914400" eaLnBrk="1" fontAlgn="auto" latinLnBrk="0" hangingPunct="1">
              <a:lnSpc>
                <a:spcPct val="100000"/>
              </a:lnSpc>
              <a:spcBef>
                <a:spcPts val="0"/>
              </a:spcBef>
              <a:spcAft>
                <a:spcPts val="0"/>
              </a:spcAft>
              <a:buClrTx/>
              <a:buSzTx/>
              <a:buFontTx/>
              <a:buNone/>
              <a:tabLst/>
              <a:defRPr/>
            </a:pPr>
            <a:r>
              <a:rPr lang="en-US" sz="1200" baseline="0" dirty="0"/>
              <a:t>As scores are filled in the conditional formatting showing high values in green and low values in yellow. </a:t>
            </a:r>
            <a:r>
              <a:rPr lang="en-US" sz="1200" baseline="0" dirty="0">
                <a:solidFill>
                  <a:schemeClr val="dk1"/>
                </a:solidFill>
                <a:effectLst/>
                <a:latin typeface="+mn-lt"/>
                <a:ea typeface="+mn-ea"/>
                <a:cs typeface="+mn-cs"/>
              </a:rPr>
              <a:t>Once all the cells are filled in the scores will autofill in the ranking results table below, the project titles will not auto fill, you have to copy/paste them below or don't worry about it and I will do it. </a:t>
            </a:r>
            <a:endParaRPr lang="en-US" sz="1200" baseline="0" dirty="0"/>
          </a:p>
          <a:p>
            <a:endParaRPr lang="en-US" sz="1200" baseline="0" dirty="0"/>
          </a:p>
          <a:p>
            <a:r>
              <a:rPr lang="en-US" sz="1200" baseline="0" dirty="0"/>
              <a:t>Once you are done, email it back to Mya and she will compile everyone's results and share back with the group. You can see an example from our internal test group on the All Scores tab. </a:t>
            </a:r>
          </a:p>
          <a:p>
            <a:endParaRPr lang="en-US" sz="1200" baseline="0" dirty="0"/>
          </a:p>
          <a:p>
            <a:r>
              <a:rPr lang="en-US" sz="1200" b="1" baseline="0" dirty="0"/>
              <a:t>These results would be used to direct what projects and the order of priority the RDC should work on. </a:t>
            </a:r>
            <a:endParaRPr lang="en-US" sz="1200" b="1" dirty="0"/>
          </a:p>
          <a:p>
            <a:endParaRPr lang="en-US" dirty="0">
              <a:effectLst/>
            </a:endParaRPr>
          </a:p>
        </p:txBody>
      </p:sp>
      <p:sp>
        <p:nvSpPr>
          <p:cNvPr id="4" name="Slide Number Placeholder 3"/>
          <p:cNvSpPr>
            <a:spLocks noGrp="1"/>
          </p:cNvSpPr>
          <p:nvPr>
            <p:ph type="sldNum" sz="quarter" idx="5"/>
          </p:nvPr>
        </p:nvSpPr>
        <p:spPr/>
        <p:txBody>
          <a:bodyPr/>
          <a:lstStyle/>
          <a:p>
            <a:fld id="{D98868D1-8D74-44CF-B636-71010629075B}" type="slidenum">
              <a:rPr lang="en-US" smtClean="0"/>
              <a:t>38</a:t>
            </a:fld>
            <a:endParaRPr lang="en-US"/>
          </a:p>
        </p:txBody>
      </p:sp>
    </p:spTree>
    <p:extLst>
      <p:ext uri="{BB962C8B-B14F-4D97-AF65-F5344CB8AC3E}">
        <p14:creationId xmlns:p14="http://schemas.microsoft.com/office/powerpoint/2010/main" val="2559410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40</a:t>
            </a:fld>
            <a:endParaRPr lang="en-US"/>
          </a:p>
        </p:txBody>
      </p:sp>
    </p:spTree>
    <p:extLst>
      <p:ext uri="{BB962C8B-B14F-4D97-AF65-F5344CB8AC3E}">
        <p14:creationId xmlns:p14="http://schemas.microsoft.com/office/powerpoint/2010/main" val="547548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41</a:t>
            </a:fld>
            <a:endParaRPr lang="en-US"/>
          </a:p>
        </p:txBody>
      </p:sp>
    </p:spTree>
    <p:extLst>
      <p:ext uri="{BB962C8B-B14F-4D97-AF65-F5344CB8AC3E}">
        <p14:creationId xmlns:p14="http://schemas.microsoft.com/office/powerpoint/2010/main" val="3999184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42</a:t>
            </a:fld>
            <a:endParaRPr lang="en-US"/>
          </a:p>
        </p:txBody>
      </p:sp>
    </p:spTree>
    <p:extLst>
      <p:ext uri="{BB962C8B-B14F-4D97-AF65-F5344CB8AC3E}">
        <p14:creationId xmlns:p14="http://schemas.microsoft.com/office/powerpoint/2010/main" val="20147753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43</a:t>
            </a:fld>
            <a:endParaRPr lang="en-US"/>
          </a:p>
        </p:txBody>
      </p:sp>
    </p:spTree>
    <p:extLst>
      <p:ext uri="{BB962C8B-B14F-4D97-AF65-F5344CB8AC3E}">
        <p14:creationId xmlns:p14="http://schemas.microsoft.com/office/powerpoint/2010/main" val="1642198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9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 update on your work great if not let’s hear your answers to these questions. This pile is a picture from the Pioneer MRF facility tour me and Tina took recently.  </a:t>
            </a:r>
          </a:p>
        </p:txBody>
      </p:sp>
      <p:sp>
        <p:nvSpPr>
          <p:cNvPr id="4" name="Slide Number Placeholder 3"/>
          <p:cNvSpPr>
            <a:spLocks noGrp="1"/>
          </p:cNvSpPr>
          <p:nvPr>
            <p:ph type="sldNum" sz="quarter" idx="5"/>
          </p:nvPr>
        </p:nvSpPr>
        <p:spPr/>
        <p:txBody>
          <a:bodyPr/>
          <a:lstStyle/>
          <a:p>
            <a:fld id="{D98868D1-8D74-44CF-B636-71010629075B}" type="slidenum">
              <a:rPr lang="en-US" smtClean="0"/>
              <a:t>6</a:t>
            </a:fld>
            <a:endParaRPr lang="en-US"/>
          </a:p>
        </p:txBody>
      </p:sp>
    </p:spTree>
    <p:extLst>
      <p:ext uri="{BB962C8B-B14F-4D97-AF65-F5344CB8AC3E}">
        <p14:creationId xmlns:p14="http://schemas.microsoft.com/office/powerpoint/2010/main" val="22668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7</a:t>
            </a:fld>
            <a:endParaRPr lang="en-US"/>
          </a:p>
        </p:txBody>
      </p:sp>
    </p:spTree>
    <p:extLst>
      <p:ext uri="{BB962C8B-B14F-4D97-AF65-F5344CB8AC3E}">
        <p14:creationId xmlns:p14="http://schemas.microsoft.com/office/powerpoint/2010/main" val="3380155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our last board meeting in June 2024</a:t>
            </a:r>
          </a:p>
          <a:p>
            <a:pPr marL="171450" indent="-171450">
              <a:buFont typeface="Arial" panose="020B0604020202020204" pitchFamily="34" charset="0"/>
              <a:buChar char="•"/>
            </a:pPr>
            <a:r>
              <a:rPr lang="en-US" dirty="0"/>
              <a:t>UW Evans report is published – focused on market development efforts in the US – they provide 5 recommendations for the RDC</a:t>
            </a:r>
          </a:p>
          <a:p>
            <a:pPr marL="171450" indent="-171450">
              <a:buFont typeface="Arial" panose="020B0604020202020204" pitchFamily="34" charset="0"/>
              <a:buChar char="•"/>
            </a:pPr>
            <a:r>
              <a:rPr lang="en-US" dirty="0"/>
              <a:t>NextCycle contract – Tina will cover this next</a:t>
            </a:r>
          </a:p>
          <a:p>
            <a:pPr marL="171450" indent="-171450">
              <a:buFont typeface="Arial" panose="020B0604020202020204" pitchFamily="34" charset="0"/>
              <a:buChar char="•"/>
            </a:pPr>
            <a:r>
              <a:rPr lang="en-US" dirty="0"/>
              <a:t>Wrap up of </a:t>
            </a:r>
            <a:r>
              <a:rPr lang="en-US" dirty="0" err="1"/>
              <a:t>nextcycle</a:t>
            </a:r>
            <a:r>
              <a:rPr lang="en-US" dirty="0"/>
              <a:t> year 1 – several reports prepared by the consultants</a:t>
            </a:r>
          </a:p>
          <a:p>
            <a:pPr marL="171450" indent="-171450">
              <a:buFont typeface="Arial" panose="020B0604020202020204" pitchFamily="34" charset="0"/>
              <a:buChar char="•"/>
            </a:pPr>
            <a:r>
              <a:rPr lang="en-US" dirty="0"/>
              <a:t>New website is live </a:t>
            </a:r>
            <a:r>
              <a:rPr lang="en-US" dirty="0">
                <a:hlinkClick r:id="rId3"/>
              </a:rPr>
              <a:t>Recycling Development Center - Washington State Department of Ecology</a:t>
            </a:r>
            <a:endParaRPr lang="en-US" dirty="0"/>
          </a:p>
          <a:p>
            <a:pPr marL="171450" indent="-171450">
              <a:buFont typeface="Arial" panose="020B0604020202020204" pitchFamily="34" charset="0"/>
              <a:buChar char="•"/>
            </a:pPr>
            <a:endParaRPr lang="en-US" dirty="0"/>
          </a:p>
          <a:p>
            <a:endParaRPr lang="en-US" dirty="0"/>
          </a:p>
          <a:p>
            <a:r>
              <a:rPr lang="en-US" dirty="0"/>
              <a:t>Random thoughts on Ecology Updates</a:t>
            </a:r>
          </a:p>
          <a:p>
            <a:pPr marL="171450" indent="-171450">
              <a:buFont typeface="Arial" panose="020B0604020202020204" pitchFamily="34" charset="0"/>
              <a:buChar char="•"/>
            </a:pPr>
            <a:r>
              <a:rPr lang="en-US" dirty="0"/>
              <a:t>Work comes/goes on active legislation</a:t>
            </a:r>
          </a:p>
          <a:p>
            <a:pPr marL="171450" indent="-171450">
              <a:buFont typeface="Arial" panose="020B0604020202020204" pitchFamily="34" charset="0"/>
              <a:buChar char="•"/>
            </a:pPr>
            <a:r>
              <a:rPr lang="en-US" dirty="0"/>
              <a:t>How about a budget update?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8</a:t>
            </a:fld>
            <a:endParaRPr lang="en-US"/>
          </a:p>
        </p:txBody>
      </p:sp>
    </p:spTree>
    <p:extLst>
      <p:ext uri="{BB962C8B-B14F-4D97-AF65-F5344CB8AC3E}">
        <p14:creationId xmlns:p14="http://schemas.microsoft.com/office/powerpoint/2010/main" val="3686297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08007-4E56-46D2-ABC4-4EA871BD3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7128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08007-4E56-46D2-ABC4-4EA871BD3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37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A08007-4E56-46D2-ABC4-4EA871BD3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273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8" Type="http://schemas.openxmlformats.org/officeDocument/2006/relationships/hyperlink" Target="https://www.commerce.wa.gov/" TargetMode="External"/><Relationship Id="rId3" Type="http://schemas.openxmlformats.org/officeDocument/2006/relationships/image" Target="../media/image12.emf"/><Relationship Id="rId7" Type="http://schemas.openxmlformats.org/officeDocument/2006/relationships/image" Target="../media/image14.emf"/><Relationship Id="rId2" Type="http://schemas.openxmlformats.org/officeDocument/2006/relationships/hyperlink" Target="https://twitter.com/WaStateCommerce" TargetMode="External"/><Relationship Id="rId1" Type="http://schemas.openxmlformats.org/officeDocument/2006/relationships/slideMaster" Target="../slideMasters/slideMaster9.xml"/><Relationship Id="rId6" Type="http://schemas.openxmlformats.org/officeDocument/2006/relationships/hyperlink" Target="https://www.linkedin.com/company/893804" TargetMode="External"/><Relationship Id="rId5" Type="http://schemas.openxmlformats.org/officeDocument/2006/relationships/image" Target="../media/image13.emf"/><Relationship Id="rId4" Type="http://schemas.openxmlformats.org/officeDocument/2006/relationships/hyperlink" Target="https://www.facebook.com/WAStateCommerce/" TargetMode="External"/><Relationship Id="rId9" Type="http://schemas.openxmlformats.org/officeDocument/2006/relationships/image" Target="../media/image15.emf"/></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image" Target="../media/image17.emf"/><Relationship Id="rId7" Type="http://schemas.openxmlformats.org/officeDocument/2006/relationships/image" Target="../media/image21.emf"/><Relationship Id="rId2" Type="http://schemas.openxmlformats.org/officeDocument/2006/relationships/image" Target="../media/image16.emf"/><Relationship Id="rId1" Type="http://schemas.openxmlformats.org/officeDocument/2006/relationships/slideMaster" Target="../slideMasters/slideMaster10.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23.emf"/></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8" Type="http://schemas.openxmlformats.org/officeDocument/2006/relationships/hyperlink" Target="https://www.commerce.wa.gov/" TargetMode="External"/><Relationship Id="rId3" Type="http://schemas.openxmlformats.org/officeDocument/2006/relationships/image" Target="../media/image12.emf"/><Relationship Id="rId7" Type="http://schemas.openxmlformats.org/officeDocument/2006/relationships/image" Target="../media/image14.emf"/><Relationship Id="rId2" Type="http://schemas.openxmlformats.org/officeDocument/2006/relationships/hyperlink" Target="https://twitter.com/WaStateCommerce" TargetMode="External"/><Relationship Id="rId1" Type="http://schemas.openxmlformats.org/officeDocument/2006/relationships/slideMaster" Target="../slideMasters/slideMaster10.xml"/><Relationship Id="rId6" Type="http://schemas.openxmlformats.org/officeDocument/2006/relationships/hyperlink" Target="https://www.linkedin.com/company/893804" TargetMode="External"/><Relationship Id="rId5" Type="http://schemas.openxmlformats.org/officeDocument/2006/relationships/image" Target="../media/image13.emf"/><Relationship Id="rId4" Type="http://schemas.openxmlformats.org/officeDocument/2006/relationships/hyperlink" Target="https://www.facebook.com/WAStateCommerce/" TargetMode="External"/><Relationship Id="rId9" Type="http://schemas.openxmlformats.org/officeDocument/2006/relationships/image" Target="../media/image15.emf"/></Relationships>
</file>

<file path=ppt/slideLayouts/_rels/slideLayout147.xml.rels><?xml version="1.0" encoding="UTF-8" standalone="yes"?>
<Relationships xmlns="http://schemas.openxmlformats.org/package/2006/relationships"><Relationship Id="rId8" Type="http://schemas.openxmlformats.org/officeDocument/2006/relationships/hyperlink" Target="https://www.commerce.wa.gov/" TargetMode="External"/><Relationship Id="rId3" Type="http://schemas.openxmlformats.org/officeDocument/2006/relationships/image" Target="../media/image12.emf"/><Relationship Id="rId7" Type="http://schemas.openxmlformats.org/officeDocument/2006/relationships/image" Target="../media/image14.emf"/><Relationship Id="rId2" Type="http://schemas.openxmlformats.org/officeDocument/2006/relationships/hyperlink" Target="https://twitter.com/WaStateCommerce" TargetMode="External"/><Relationship Id="rId1" Type="http://schemas.openxmlformats.org/officeDocument/2006/relationships/slideMaster" Target="../slideMasters/slideMaster10.xml"/><Relationship Id="rId6" Type="http://schemas.openxmlformats.org/officeDocument/2006/relationships/hyperlink" Target="https://www.linkedin.com/company/893804" TargetMode="External"/><Relationship Id="rId5" Type="http://schemas.openxmlformats.org/officeDocument/2006/relationships/image" Target="../media/image13.emf"/><Relationship Id="rId4" Type="http://schemas.openxmlformats.org/officeDocument/2006/relationships/hyperlink" Target="https://www.facebook.com/WAStateCommerce/" TargetMode="External"/><Relationship Id="rId9" Type="http://schemas.openxmlformats.org/officeDocument/2006/relationships/image" Target="../media/image15.emf"/></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jpe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t="4773" b="3109"/>
          <a:stretch/>
        </p:blipFill>
        <p:spPr>
          <a:xfrm>
            <a:off x="0" y="214859"/>
            <a:ext cx="12192000" cy="3733316"/>
          </a:xfrm>
          <a:prstGeom prst="rect">
            <a:avLst/>
          </a:prstGeom>
        </p:spPr>
      </p:pic>
      <p:pic>
        <p:nvPicPr>
          <p:cNvPr id="9" name="Picture 8" descr="A beach shoreline with driftwood in the foreground and misty mountains in the background"/>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231763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410394663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137160"/>
            <a:ext cx="12192000" cy="6720840"/>
          </a:xfrm>
          <a:prstGeom prst="rect">
            <a:avLst/>
          </a:prstGeom>
          <a:solidFill>
            <a:srgbClr val="7AA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Tree>
    <p:extLst>
      <p:ext uri="{BB962C8B-B14F-4D97-AF65-F5344CB8AC3E}">
        <p14:creationId xmlns:p14="http://schemas.microsoft.com/office/powerpoint/2010/main" val="17550478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6" name="Rectangle 5"/>
          <p:cNvSpPr/>
          <p:nvPr userDrawn="1"/>
        </p:nvSpPr>
        <p:spPr>
          <a:xfrm>
            <a:off x="0" y="137160"/>
            <a:ext cx="12192000" cy="6720840"/>
          </a:xfrm>
          <a:prstGeom prst="rect">
            <a:avLst/>
          </a:prstGeom>
          <a:solidFill>
            <a:srgbClr val="FFD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Tree>
    <p:extLst>
      <p:ext uri="{BB962C8B-B14F-4D97-AF65-F5344CB8AC3E}">
        <p14:creationId xmlns:p14="http://schemas.microsoft.com/office/powerpoint/2010/main" val="23476175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Transition Slide">
    <p:spTree>
      <p:nvGrpSpPr>
        <p:cNvPr id="1" name=""/>
        <p:cNvGrpSpPr/>
        <p:nvPr/>
      </p:nvGrpSpPr>
      <p:grpSpPr>
        <a:xfrm>
          <a:off x="0" y="0"/>
          <a:ext cx="0" cy="0"/>
          <a:chOff x="0" y="0"/>
          <a:chExt cx="0" cy="0"/>
        </a:xfrm>
      </p:grpSpPr>
      <p:sp>
        <p:nvSpPr>
          <p:cNvPr id="6" name="Rectangle 5"/>
          <p:cNvSpPr/>
          <p:nvPr userDrawn="1"/>
        </p:nvSpPr>
        <p:spPr>
          <a:xfrm>
            <a:off x="0" y="167640"/>
            <a:ext cx="12192000" cy="6690360"/>
          </a:xfrm>
          <a:prstGeom prst="rect">
            <a:avLst/>
          </a:prstGeom>
          <a:solidFill>
            <a:srgbClr val="80A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Tree>
    <p:extLst>
      <p:ext uri="{BB962C8B-B14F-4D97-AF65-F5344CB8AC3E}">
        <p14:creationId xmlns:p14="http://schemas.microsoft.com/office/powerpoint/2010/main" val="32113607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4854" y="6356350"/>
            <a:ext cx="2743200" cy="365125"/>
          </a:xfrm>
          <a:prstGeom prst="rect">
            <a:avLst/>
          </a:prstGeom>
        </p:spPr>
        <p:txBody>
          <a:bodyPr/>
          <a:lstStyle/>
          <a:p>
            <a:fld id="{30F8E93C-B1B4-4447-9DBF-01D09BAB1C66}" type="datetime1">
              <a:rPr lang="en-US" smtClean="0"/>
              <a:t>10/12/2023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12140176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4854" y="6356350"/>
            <a:ext cx="2743200" cy="365125"/>
          </a:xfrm>
          <a:prstGeom prst="rect">
            <a:avLst/>
          </a:prstGeom>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8957" y="840111"/>
            <a:ext cx="1702191" cy="441931"/>
          </a:xfrm>
          <a:prstGeom prst="rect">
            <a:avLst/>
          </a:prstGeom>
        </p:spPr>
      </p:pic>
      <p:pic>
        <p:nvPicPr>
          <p:cNvPr id="7" name="Picture 6">
            <a:extLst>
              <a:ext uri="{FF2B5EF4-FFF2-40B4-BE49-F238E27FC236}">
                <a16:creationId xmlns:a16="http://schemas.microsoft.com/office/drawing/2014/main" id="{88753C1C-AE7C-EA51-8CB4-E9B98C68B2BD}"/>
              </a:ext>
            </a:extLst>
          </p:cNvPr>
          <p:cNvPicPr>
            <a:picLocks noChangeAspect="1"/>
          </p:cNvPicPr>
          <p:nvPr userDrawn="1"/>
        </p:nvPicPr>
        <p:blipFill>
          <a:blip r:embed="rId3"/>
          <a:stretch>
            <a:fillRect/>
          </a:stretch>
        </p:blipFill>
        <p:spPr>
          <a:xfrm>
            <a:off x="0" y="-24560"/>
            <a:ext cx="12192000" cy="500653"/>
          </a:xfrm>
          <a:prstGeom prst="rect">
            <a:avLst/>
          </a:prstGeom>
        </p:spPr>
      </p:pic>
    </p:spTree>
    <p:extLst>
      <p:ext uri="{BB962C8B-B14F-4D97-AF65-F5344CB8AC3E}">
        <p14:creationId xmlns:p14="http://schemas.microsoft.com/office/powerpoint/2010/main" val="37444670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8957" y="840111"/>
            <a:ext cx="1702191" cy="441931"/>
          </a:xfrm>
          <a:prstGeom prst="rect">
            <a:avLst/>
          </a:prstGeom>
        </p:spPr>
      </p:pic>
      <p:pic>
        <p:nvPicPr>
          <p:cNvPr id="7" name="Picture 6">
            <a:extLst>
              <a:ext uri="{FF2B5EF4-FFF2-40B4-BE49-F238E27FC236}">
                <a16:creationId xmlns:a16="http://schemas.microsoft.com/office/drawing/2014/main" id="{88753C1C-AE7C-EA51-8CB4-E9B98C68B2BD}"/>
              </a:ext>
            </a:extLst>
          </p:cNvPr>
          <p:cNvPicPr>
            <a:picLocks noChangeAspect="1"/>
          </p:cNvPicPr>
          <p:nvPr userDrawn="1"/>
        </p:nvPicPr>
        <p:blipFill>
          <a:blip r:embed="rId3"/>
          <a:stretch>
            <a:fillRect/>
          </a:stretch>
        </p:blipFill>
        <p:spPr>
          <a:xfrm>
            <a:off x="0" y="-24559"/>
            <a:ext cx="12192000" cy="281524"/>
          </a:xfrm>
          <a:prstGeom prst="rect">
            <a:avLst/>
          </a:prstGeom>
        </p:spPr>
      </p:pic>
    </p:spTree>
    <p:extLst>
      <p:ext uri="{BB962C8B-B14F-4D97-AF65-F5344CB8AC3E}">
        <p14:creationId xmlns:p14="http://schemas.microsoft.com/office/powerpoint/2010/main" val="118405913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pic>
        <p:nvPicPr>
          <p:cNvPr id="7" name="Picture 6">
            <a:extLst>
              <a:ext uri="{FF2B5EF4-FFF2-40B4-BE49-F238E27FC236}">
                <a16:creationId xmlns:a16="http://schemas.microsoft.com/office/drawing/2014/main" id="{88753C1C-AE7C-EA51-8CB4-E9B98C68B2BD}"/>
              </a:ext>
            </a:extLst>
          </p:cNvPr>
          <p:cNvPicPr>
            <a:picLocks noChangeAspect="1"/>
          </p:cNvPicPr>
          <p:nvPr userDrawn="1"/>
        </p:nvPicPr>
        <p:blipFill>
          <a:blip r:embed="rId2"/>
          <a:stretch>
            <a:fillRect/>
          </a:stretch>
        </p:blipFill>
        <p:spPr>
          <a:xfrm>
            <a:off x="0" y="-24559"/>
            <a:ext cx="12192000" cy="281524"/>
          </a:xfrm>
          <a:prstGeom prst="rect">
            <a:avLst/>
          </a:prstGeom>
        </p:spPr>
      </p:pic>
    </p:spTree>
    <p:extLst>
      <p:ext uri="{BB962C8B-B14F-4D97-AF65-F5344CB8AC3E}">
        <p14:creationId xmlns:p14="http://schemas.microsoft.com/office/powerpoint/2010/main" val="253563996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7" name="Picture 6">
            <a:extLst>
              <a:ext uri="{FF2B5EF4-FFF2-40B4-BE49-F238E27FC236}">
                <a16:creationId xmlns:a16="http://schemas.microsoft.com/office/drawing/2014/main" id="{88753C1C-AE7C-EA51-8CB4-E9B98C68B2BD}"/>
              </a:ext>
            </a:extLst>
          </p:cNvPr>
          <p:cNvPicPr>
            <a:picLocks noChangeAspect="1"/>
          </p:cNvPicPr>
          <p:nvPr userDrawn="1"/>
        </p:nvPicPr>
        <p:blipFill>
          <a:blip r:embed="rId2"/>
          <a:stretch>
            <a:fillRect/>
          </a:stretch>
        </p:blipFill>
        <p:spPr>
          <a:xfrm>
            <a:off x="0" y="-24559"/>
            <a:ext cx="12192000" cy="281524"/>
          </a:xfrm>
          <a:prstGeom prst="rect">
            <a:avLst/>
          </a:prstGeom>
        </p:spPr>
      </p:pic>
    </p:spTree>
    <p:extLst>
      <p:ext uri="{BB962C8B-B14F-4D97-AF65-F5344CB8AC3E}">
        <p14:creationId xmlns:p14="http://schemas.microsoft.com/office/powerpoint/2010/main" val="1782835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
        <p:nvSpPr>
          <p:cNvPr id="3" name="Date Placeholder 2"/>
          <p:cNvSpPr>
            <a:spLocks noGrp="1"/>
          </p:cNvSpPr>
          <p:nvPr>
            <p:ph type="dt" sz="half" idx="10"/>
          </p:nvPr>
        </p:nvSpPr>
        <p:spPr>
          <a:xfrm>
            <a:off x="604854" y="6356350"/>
            <a:ext cx="2743200" cy="365125"/>
          </a:xfrm>
          <a:prstGeom prst="rect">
            <a:avLst/>
          </a:prstGeom>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6" name="Picture 5">
            <a:extLst>
              <a:ext uri="{FF2B5EF4-FFF2-40B4-BE49-F238E27FC236}">
                <a16:creationId xmlns:a16="http://schemas.microsoft.com/office/drawing/2014/main" id="{98DC2DAC-A62D-0DB2-27A9-6AA077FCAAB9}"/>
              </a:ext>
            </a:extLst>
          </p:cNvPr>
          <p:cNvPicPr>
            <a:picLocks noChangeAspect="1"/>
          </p:cNvPicPr>
          <p:nvPr userDrawn="1"/>
        </p:nvPicPr>
        <p:blipFill>
          <a:blip r:embed="rId3"/>
          <a:stretch>
            <a:fillRect/>
          </a:stretch>
        </p:blipFill>
        <p:spPr>
          <a:xfrm>
            <a:off x="0" y="-24559"/>
            <a:ext cx="12192000" cy="211264"/>
          </a:xfrm>
          <a:prstGeom prst="rect">
            <a:avLst/>
          </a:prstGeom>
        </p:spPr>
      </p:pic>
    </p:spTree>
    <p:extLst>
      <p:ext uri="{BB962C8B-B14F-4D97-AF65-F5344CB8AC3E}">
        <p14:creationId xmlns:p14="http://schemas.microsoft.com/office/powerpoint/2010/main" val="8291150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
        <p:nvSpPr>
          <p:cNvPr id="3" name="Date Placeholder 2"/>
          <p:cNvSpPr>
            <a:spLocks noGrp="1"/>
          </p:cNvSpPr>
          <p:nvPr>
            <p:ph type="dt" sz="half" idx="10"/>
          </p:nvPr>
        </p:nvSpPr>
        <p:spPr>
          <a:xfrm>
            <a:off x="604854" y="6356350"/>
            <a:ext cx="2743200" cy="365125"/>
          </a:xfrm>
          <a:prstGeom prst="rect">
            <a:avLst/>
          </a:prstGeom>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11" name="Picture 10">
            <a:extLst>
              <a:ext uri="{FF2B5EF4-FFF2-40B4-BE49-F238E27FC236}">
                <a16:creationId xmlns:a16="http://schemas.microsoft.com/office/drawing/2014/main" id="{995FC0E0-DF1B-D6A8-690B-C937A1C1E3FE}"/>
              </a:ext>
            </a:extLst>
          </p:cNvPr>
          <p:cNvPicPr>
            <a:picLocks noChangeAspect="1"/>
          </p:cNvPicPr>
          <p:nvPr userDrawn="1"/>
        </p:nvPicPr>
        <p:blipFill>
          <a:blip r:embed="rId3"/>
          <a:stretch>
            <a:fillRect/>
          </a:stretch>
        </p:blipFill>
        <p:spPr>
          <a:xfrm>
            <a:off x="0" y="-24559"/>
            <a:ext cx="12192000" cy="280694"/>
          </a:xfrm>
          <a:prstGeom prst="rect">
            <a:avLst/>
          </a:prstGeom>
        </p:spPr>
      </p:pic>
    </p:spTree>
    <p:extLst>
      <p:ext uri="{BB962C8B-B14F-4D97-AF65-F5344CB8AC3E}">
        <p14:creationId xmlns:p14="http://schemas.microsoft.com/office/powerpoint/2010/main" val="3755720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40616482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
        <p:nvSpPr>
          <p:cNvPr id="3" name="Date Placeholder 2"/>
          <p:cNvSpPr>
            <a:spLocks noGrp="1"/>
          </p:cNvSpPr>
          <p:nvPr>
            <p:ph type="dt" sz="half" idx="10"/>
          </p:nvPr>
        </p:nvSpPr>
        <p:spPr>
          <a:xfrm>
            <a:off x="604854" y="6356350"/>
            <a:ext cx="2743200" cy="365125"/>
          </a:xfrm>
          <a:prstGeom prst="rect">
            <a:avLst/>
          </a:prstGeom>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6" name="Picture 5">
            <a:extLst>
              <a:ext uri="{FF2B5EF4-FFF2-40B4-BE49-F238E27FC236}">
                <a16:creationId xmlns:a16="http://schemas.microsoft.com/office/drawing/2014/main" id="{62982C57-5E03-4EE9-05D2-6EB83D5DB4E7}"/>
              </a:ext>
            </a:extLst>
          </p:cNvPr>
          <p:cNvPicPr>
            <a:picLocks noChangeAspect="1"/>
          </p:cNvPicPr>
          <p:nvPr userDrawn="1"/>
        </p:nvPicPr>
        <p:blipFill>
          <a:blip r:embed="rId3"/>
          <a:stretch>
            <a:fillRect/>
          </a:stretch>
        </p:blipFill>
        <p:spPr>
          <a:xfrm>
            <a:off x="0" y="-24559"/>
            <a:ext cx="12192000" cy="237920"/>
          </a:xfrm>
          <a:prstGeom prst="rect">
            <a:avLst/>
          </a:prstGeom>
        </p:spPr>
      </p:pic>
    </p:spTree>
    <p:extLst>
      <p:ext uri="{BB962C8B-B14F-4D97-AF65-F5344CB8AC3E}">
        <p14:creationId xmlns:p14="http://schemas.microsoft.com/office/powerpoint/2010/main" val="133906792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4854" y="6356350"/>
            <a:ext cx="2743200" cy="365125"/>
          </a:xfrm>
          <a:prstGeom prst="rect">
            <a:avLst/>
          </a:prstGeom>
        </p:spPr>
        <p:txBody>
          <a:bodyPr/>
          <a:lstStyle/>
          <a:p>
            <a:fld id="{759AA3A2-8A89-4426-B293-4C33605CDA9C}" type="datetime1">
              <a:rPr lang="en-US" smtClean="0"/>
              <a:t>10/12/2023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6" name="Picture 5">
            <a:extLst>
              <a:ext uri="{FF2B5EF4-FFF2-40B4-BE49-F238E27FC236}">
                <a16:creationId xmlns:a16="http://schemas.microsoft.com/office/drawing/2014/main" id="{3E392A7A-BF1D-5C89-05A4-1C305AFB3BE2}"/>
              </a:ext>
            </a:extLst>
          </p:cNvPr>
          <p:cNvPicPr>
            <a:picLocks noChangeAspect="1"/>
          </p:cNvPicPr>
          <p:nvPr userDrawn="1"/>
        </p:nvPicPr>
        <p:blipFill>
          <a:blip r:embed="rId3"/>
          <a:stretch>
            <a:fillRect/>
          </a:stretch>
        </p:blipFill>
        <p:spPr>
          <a:xfrm>
            <a:off x="0" y="-24559"/>
            <a:ext cx="12192000" cy="245540"/>
          </a:xfrm>
          <a:prstGeom prst="rect">
            <a:avLst/>
          </a:prstGeom>
        </p:spPr>
      </p:pic>
    </p:spTree>
    <p:extLst>
      <p:ext uri="{BB962C8B-B14F-4D97-AF65-F5344CB8AC3E}">
        <p14:creationId xmlns:p14="http://schemas.microsoft.com/office/powerpoint/2010/main" val="10358164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04854" y="6356350"/>
            <a:ext cx="2743200" cy="365125"/>
          </a:xfrm>
          <a:prstGeom prst="rect">
            <a:avLst/>
          </a:prstGeom>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13D99C1-02A8-7A3F-D690-681140F44F7E}"/>
              </a:ext>
            </a:extLst>
          </p:cNvPr>
          <p:cNvPicPr>
            <a:picLocks noChangeAspect="1"/>
          </p:cNvPicPr>
          <p:nvPr userDrawn="1"/>
        </p:nvPicPr>
        <p:blipFill>
          <a:blip r:embed="rId2"/>
          <a:stretch>
            <a:fillRect/>
          </a:stretch>
        </p:blipFill>
        <p:spPr>
          <a:xfrm>
            <a:off x="0" y="-24560"/>
            <a:ext cx="12192000" cy="239419"/>
          </a:xfrm>
          <a:prstGeom prst="rect">
            <a:avLst/>
          </a:prstGeom>
        </p:spPr>
      </p:pic>
    </p:spTree>
    <p:extLst>
      <p:ext uri="{BB962C8B-B14F-4D97-AF65-F5344CB8AC3E}">
        <p14:creationId xmlns:p14="http://schemas.microsoft.com/office/powerpoint/2010/main" val="30309072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921000"/>
            <a:ext cx="8466667" cy="553104"/>
          </a:xfrm>
        </p:spPr>
        <p:txBody>
          <a:bodyPr anchor="b">
            <a:normAutofit/>
          </a:bodyPr>
          <a:lstStyle>
            <a:lvl1pPr algn="l">
              <a:defRPr sz="2400"/>
            </a:lvl1pPr>
          </a:lstStyle>
          <a:p>
            <a:r>
              <a:rPr lang="en-US" dirty="0"/>
              <a:t>ADA Accessibility</a:t>
            </a:r>
          </a:p>
        </p:txBody>
      </p:sp>
      <p:sp>
        <p:nvSpPr>
          <p:cNvPr id="4" name="Date Placeholder 3"/>
          <p:cNvSpPr>
            <a:spLocks noGrp="1"/>
          </p:cNvSpPr>
          <p:nvPr>
            <p:ph type="dt" sz="half" idx="10"/>
          </p:nvPr>
        </p:nvSpPr>
        <p:spPr>
          <a:xfrm>
            <a:off x="604854" y="6356350"/>
            <a:ext cx="2743200" cy="365125"/>
          </a:xfrm>
          <a:prstGeom prst="rect">
            <a:avLst/>
          </a:prstGeom>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1F89ED9-E10A-DEC4-8127-19222C1F695F}"/>
              </a:ext>
            </a:extLst>
          </p:cNvPr>
          <p:cNvSpPr>
            <a:spLocks noGrp="1"/>
          </p:cNvSpPr>
          <p:nvPr>
            <p:ph idx="1"/>
          </p:nvPr>
        </p:nvSpPr>
        <p:spPr>
          <a:xfrm>
            <a:off x="609600" y="3474105"/>
            <a:ext cx="8466666" cy="2596496"/>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pic>
        <p:nvPicPr>
          <p:cNvPr id="3" name="Picture 2">
            <a:extLst>
              <a:ext uri="{FF2B5EF4-FFF2-40B4-BE49-F238E27FC236}">
                <a16:creationId xmlns:a16="http://schemas.microsoft.com/office/drawing/2014/main" id="{D8E511EE-00CB-8E4C-833F-FAA4EF2C43BD}"/>
              </a:ext>
            </a:extLst>
          </p:cNvPr>
          <p:cNvPicPr>
            <a:picLocks noChangeAspect="1"/>
          </p:cNvPicPr>
          <p:nvPr userDrawn="1"/>
        </p:nvPicPr>
        <p:blipFill>
          <a:blip r:embed="rId2"/>
          <a:stretch>
            <a:fillRect/>
          </a:stretch>
        </p:blipFill>
        <p:spPr>
          <a:xfrm>
            <a:off x="0" y="-24560"/>
            <a:ext cx="12192000" cy="500653"/>
          </a:xfrm>
          <a:prstGeom prst="rect">
            <a:avLst/>
          </a:prstGeom>
        </p:spPr>
      </p:pic>
    </p:spTree>
    <p:extLst>
      <p:ext uri="{BB962C8B-B14F-4D97-AF65-F5344CB8AC3E}">
        <p14:creationId xmlns:p14="http://schemas.microsoft.com/office/powerpoint/2010/main" val="26230139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CFA2581-B8DD-4F54-ABFD-B0DE87436C33}"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23580538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FA2581-B8DD-4F54-ABFD-B0DE87436C33}"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24443045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CFA2581-B8DD-4F54-ABFD-B0DE87436C33}"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198718997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CFA2581-B8DD-4F54-ABFD-B0DE87436C33}"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30260948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CFA2581-B8DD-4F54-ABFD-B0DE87436C33}" type="datetimeFigureOut">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10605038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CFA2581-B8DD-4F54-ABFD-B0DE87436C33}" type="datetimeFigureOut">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234274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Tree>
    <p:extLst>
      <p:ext uri="{BB962C8B-B14F-4D97-AF65-F5344CB8AC3E}">
        <p14:creationId xmlns:p14="http://schemas.microsoft.com/office/powerpoint/2010/main" val="7763625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A2581-B8DD-4F54-ABFD-B0DE87436C33}" type="datetimeFigureOut">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36753927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FA2581-B8DD-4F54-ABFD-B0DE87436C33}"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17769081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CFA2581-B8DD-4F54-ABFD-B0DE87436C33}" type="datetimeFigureOut">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81094122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FA2581-B8DD-4F54-ABFD-B0DE87436C33}"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23669087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FA2581-B8DD-4F54-ABFD-B0DE87436C33}" type="datetimeFigureOut">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48E16-DD44-4AF0-A337-F195B24AF66F}" type="slidenum">
              <a:rPr lang="en-US" smtClean="0"/>
              <a:t>‹#›</a:t>
            </a:fld>
            <a:endParaRPr lang="en-US"/>
          </a:p>
        </p:txBody>
      </p:sp>
    </p:spTree>
    <p:extLst>
      <p:ext uri="{BB962C8B-B14F-4D97-AF65-F5344CB8AC3E}">
        <p14:creationId xmlns:p14="http://schemas.microsoft.com/office/powerpoint/2010/main" val="42111769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2"/>
        </a:solidFill>
        <a:effectLst/>
      </p:bgPr>
    </p:bg>
    <p:spTree>
      <p:nvGrpSpPr>
        <p:cNvPr id="1" name=""/>
        <p:cNvGrpSpPr/>
        <p:nvPr/>
      </p:nvGrpSpPr>
      <p:grpSpPr>
        <a:xfrm>
          <a:off x="0" y="0"/>
          <a:ext cx="0" cy="0"/>
          <a:chOff x="0" y="0"/>
          <a:chExt cx="0" cy="0"/>
        </a:xfrm>
      </p:grpSpPr>
      <p:sp>
        <p:nvSpPr>
          <p:cNvPr id="43" name="Rectangle 42"/>
          <p:cNvSpPr/>
          <p:nvPr/>
        </p:nvSpPr>
        <p:spPr>
          <a:xfrm flipV="1">
            <a:off x="8229600" y="-2"/>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1"/>
          <p:cNvSpPr>
            <a:spLocks noGrp="1"/>
          </p:cNvSpPr>
          <p:nvPr>
            <p:ph type="body" sz="quarter" idx="10" hasCustomPrompt="1"/>
          </p:nvPr>
        </p:nvSpPr>
        <p:spPr>
          <a:xfrm>
            <a:off x="488950"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21" name="Text Placeholder 31"/>
          <p:cNvSpPr>
            <a:spLocks noGrp="1"/>
          </p:cNvSpPr>
          <p:nvPr>
            <p:ph type="body" sz="quarter" idx="11" hasCustomPrompt="1"/>
          </p:nvPr>
        </p:nvSpPr>
        <p:spPr>
          <a:xfrm>
            <a:off x="488950"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22" name="Text Placeholder 31"/>
          <p:cNvSpPr>
            <a:spLocks noGrp="1"/>
          </p:cNvSpPr>
          <p:nvPr>
            <p:ph type="body" sz="quarter" idx="12" hasCustomPrompt="1"/>
          </p:nvPr>
        </p:nvSpPr>
        <p:spPr>
          <a:xfrm>
            <a:off x="488950"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XX/XX/2019 (date goes here)</a:t>
            </a:r>
          </a:p>
        </p:txBody>
      </p:sp>
      <p:pic>
        <p:nvPicPr>
          <p:cNvPr id="47" name="Picture 46"/>
          <p:cNvPicPr>
            <a:picLocks noChangeAspect="1"/>
          </p:cNvPicPr>
          <p:nvPr userDrawn="1"/>
        </p:nvPicPr>
        <p:blipFill>
          <a:blip r:embed="rId2"/>
          <a:stretch>
            <a:fillRect/>
          </a:stretch>
        </p:blipFill>
        <p:spPr>
          <a:xfrm>
            <a:off x="8909050" y="805225"/>
            <a:ext cx="2146300" cy="2523273"/>
          </a:xfrm>
          <a:prstGeom prst="rect">
            <a:avLst/>
          </a:prstGeom>
        </p:spPr>
      </p:pic>
      <p:cxnSp>
        <p:nvCxnSpPr>
          <p:cNvPr id="48" name="Straight Connector 47"/>
          <p:cNvCxnSpPr/>
          <p:nvPr userDrawn="1"/>
        </p:nvCxnSpPr>
        <p:spPr>
          <a:xfrm>
            <a:off x="574675" y="5065599"/>
            <a:ext cx="18859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488950" y="454090"/>
            <a:ext cx="6971030" cy="3470210"/>
          </a:xfrm>
        </p:spPr>
        <p:txBody>
          <a:bodyPr anchor="b"/>
          <a:lstStyle>
            <a:lvl1pPr>
              <a:defRPr sz="6000" baseline="0">
                <a:solidFill>
                  <a:schemeClr val="bg1"/>
                </a:solidFill>
                <a:latin typeface="Abril Fatface" panose="02000503000000020003" pitchFamily="2" charset="0"/>
              </a:defRPr>
            </a:lvl1pPr>
          </a:lstStyle>
          <a:p>
            <a:r>
              <a:rPr lang="en-US" dirty="0"/>
              <a:t>Presentation title goes here</a:t>
            </a:r>
          </a:p>
        </p:txBody>
      </p:sp>
      <p:sp>
        <p:nvSpPr>
          <p:cNvPr id="12" name="Text Placeholder 31"/>
          <p:cNvSpPr>
            <a:spLocks noGrp="1"/>
          </p:cNvSpPr>
          <p:nvPr>
            <p:ph type="body" sz="quarter" idx="13" hasCustomPrompt="1"/>
          </p:nvPr>
        </p:nvSpPr>
        <p:spPr>
          <a:xfrm>
            <a:off x="488950"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dirty="0"/>
              <a:t>Click to add subtitle (28)</a:t>
            </a:r>
          </a:p>
        </p:txBody>
      </p:sp>
    </p:spTree>
    <p:extLst>
      <p:ext uri="{BB962C8B-B14F-4D97-AF65-F5344CB8AC3E}">
        <p14:creationId xmlns:p14="http://schemas.microsoft.com/office/powerpoint/2010/main" val="192585608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Thank you 1">
    <p:bg>
      <p:bgPr>
        <a:solidFill>
          <a:schemeClr val="tx2"/>
        </a:solidFill>
        <a:effectLst/>
      </p:bgPr>
    </p:bg>
    <p:spTree>
      <p:nvGrpSpPr>
        <p:cNvPr id="1" name=""/>
        <p:cNvGrpSpPr/>
        <p:nvPr/>
      </p:nvGrpSpPr>
      <p:grpSpPr>
        <a:xfrm>
          <a:off x="0" y="0"/>
          <a:ext cx="0" cy="0"/>
          <a:chOff x="0" y="0"/>
          <a:chExt cx="0" cy="0"/>
        </a:xfrm>
      </p:grpSpPr>
      <p:sp>
        <p:nvSpPr>
          <p:cNvPr id="8" name="Text Placeholder 31"/>
          <p:cNvSpPr>
            <a:spLocks noGrp="1"/>
          </p:cNvSpPr>
          <p:nvPr>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9" name="Text Placeholder 31"/>
          <p:cNvSpPr>
            <a:spLocks noGrp="1"/>
          </p:cNvSpPr>
          <p:nvPr>
            <p:ph type="body" sz="quarter" idx="11" hasCustomPrompt="1"/>
          </p:nvPr>
        </p:nvSpPr>
        <p:spPr>
          <a:xfrm>
            <a:off x="831850" y="500205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11" name="Text Placeholder 31"/>
          <p:cNvSpPr>
            <a:spLocks noGrp="1"/>
          </p:cNvSpPr>
          <p:nvPr>
            <p:ph type="body" sz="quarter" idx="12" hasCustomPrompt="1"/>
          </p:nvPr>
        </p:nvSpPr>
        <p:spPr>
          <a:xfrm>
            <a:off x="831850" y="5345815"/>
            <a:ext cx="3766093"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12" name="Text Placeholder 31"/>
          <p:cNvSpPr>
            <a:spLocks noGrp="1"/>
          </p:cNvSpPr>
          <p:nvPr>
            <p:ph type="body" sz="quarter" idx="13" hasCustomPrompt="1"/>
          </p:nvPr>
        </p:nvSpPr>
        <p:spPr>
          <a:xfrm>
            <a:off x="831850" y="5651471"/>
            <a:ext cx="3766094"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pic>
        <p:nvPicPr>
          <p:cNvPr id="15" name="Picture 14">
            <a:hlinkClick r:id="rId2"/>
          </p:cNvPr>
          <p:cNvPicPr>
            <a:picLocks noChangeAspect="1"/>
          </p:cNvPicPr>
          <p:nvPr userDrawn="1"/>
        </p:nvPicPr>
        <p:blipFill>
          <a:blip r:embed="rId3">
            <a:duotone>
              <a:prstClr val="black"/>
              <a:schemeClr val="accent5">
                <a:tint val="45000"/>
                <a:satMod val="400000"/>
              </a:schemeClr>
            </a:duotone>
          </a:blip>
          <a:stretch>
            <a:fillRect/>
          </a:stretch>
        </p:blipFill>
        <p:spPr>
          <a:xfrm>
            <a:off x="10231041" y="2707495"/>
            <a:ext cx="286875" cy="290000"/>
          </a:xfrm>
          <a:prstGeom prst="rect">
            <a:avLst/>
          </a:prstGeom>
        </p:spPr>
      </p:pic>
      <p:pic>
        <p:nvPicPr>
          <p:cNvPr id="16" name="Picture 15">
            <a:hlinkClick r:id="rId4"/>
          </p:cNvPr>
          <p:cNvPicPr>
            <a:picLocks noChangeAspect="1"/>
          </p:cNvPicPr>
          <p:nvPr userDrawn="1"/>
        </p:nvPicPr>
        <p:blipFill>
          <a:blip r:embed="rId5">
            <a:duotone>
              <a:prstClr val="black"/>
              <a:schemeClr val="accent5">
                <a:tint val="45000"/>
                <a:satMod val="400000"/>
              </a:schemeClr>
            </a:duotone>
          </a:blip>
          <a:stretch>
            <a:fillRect/>
          </a:stretch>
        </p:blipFill>
        <p:spPr>
          <a:xfrm>
            <a:off x="9790620" y="2707495"/>
            <a:ext cx="286875" cy="290000"/>
          </a:xfrm>
          <a:prstGeom prst="rect">
            <a:avLst/>
          </a:prstGeom>
          <a:solidFill>
            <a:schemeClr val="tx2"/>
          </a:solidFill>
        </p:spPr>
      </p:pic>
      <p:pic>
        <p:nvPicPr>
          <p:cNvPr id="17" name="Picture 16">
            <a:hlinkClick r:id="rId6"/>
          </p:cNvPr>
          <p:cNvPicPr>
            <a:picLocks noChangeAspect="1"/>
          </p:cNvPicPr>
          <p:nvPr userDrawn="1"/>
        </p:nvPicPr>
        <p:blipFill>
          <a:blip r:embed="rId7">
            <a:duotone>
              <a:prstClr val="black"/>
              <a:schemeClr val="accent5">
                <a:tint val="45000"/>
                <a:satMod val="400000"/>
              </a:schemeClr>
            </a:duotone>
          </a:blip>
          <a:stretch>
            <a:fillRect/>
          </a:stretch>
        </p:blipFill>
        <p:spPr>
          <a:xfrm>
            <a:off x="10671463" y="2707495"/>
            <a:ext cx="277313" cy="290000"/>
          </a:xfrm>
          <a:prstGeom prst="rect">
            <a:avLst/>
          </a:prstGeom>
        </p:spPr>
      </p:pic>
      <p:sp>
        <p:nvSpPr>
          <p:cNvPr id="18" name="TextBox 17">
            <a:hlinkClick r:id="rId8"/>
          </p:cNvPr>
          <p:cNvSpPr txBox="1"/>
          <p:nvPr userDrawn="1"/>
        </p:nvSpPr>
        <p:spPr>
          <a:xfrm>
            <a:off x="7282678" y="2707508"/>
            <a:ext cx="2190850" cy="307777"/>
          </a:xfrm>
          <a:prstGeom prst="rect">
            <a:avLst/>
          </a:prstGeom>
          <a:noFill/>
        </p:spPr>
        <p:txBody>
          <a:bodyPr wrap="square" rtlCol="0">
            <a:spAutoFit/>
          </a:bodyPr>
          <a:lstStyle/>
          <a:p>
            <a:r>
              <a:rPr lang="en-US" sz="1400" dirty="0">
                <a:solidFill>
                  <a:srgbClr val="000000"/>
                </a:solidFill>
              </a:rPr>
              <a:t>www.commerce.wa.gov</a:t>
            </a:r>
          </a:p>
        </p:txBody>
      </p:sp>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a:blip r:embed="rId9"/>
          <a:stretch>
            <a:fillRect/>
          </a:stretch>
        </p:blipFill>
        <p:spPr>
          <a:xfrm>
            <a:off x="7282678" y="929634"/>
            <a:ext cx="3666098" cy="1054771"/>
          </a:xfrm>
          <a:prstGeom prst="rect">
            <a:avLst/>
          </a:prstGeom>
        </p:spPr>
      </p:pic>
      <p:sp>
        <p:nvSpPr>
          <p:cNvPr id="30" name="Title 1"/>
          <p:cNvSpPr>
            <a:spLocks noGrp="1"/>
          </p:cNvSpPr>
          <p:nvPr>
            <p:ph type="title" hasCustomPrompt="1"/>
          </p:nvPr>
        </p:nvSpPr>
        <p:spPr>
          <a:xfrm>
            <a:off x="720286" y="1026608"/>
            <a:ext cx="5717836" cy="3470210"/>
          </a:xfrm>
        </p:spPr>
        <p:txBody>
          <a:bodyPr anchor="b"/>
          <a:lstStyle>
            <a:lvl1pPr>
              <a:defRPr sz="6000" baseline="0">
                <a:solidFill>
                  <a:schemeClr val="bg1"/>
                </a:solidFill>
                <a:latin typeface="Abril Fatface" panose="02000503000000020003" pitchFamily="2" charset="0"/>
              </a:defRPr>
            </a:lvl1pPr>
          </a:lstStyle>
          <a:p>
            <a:r>
              <a:rPr lang="en-US" dirty="0"/>
              <a:t>Type a thank you message here</a:t>
            </a:r>
          </a:p>
        </p:txBody>
      </p:sp>
    </p:spTree>
    <p:extLst>
      <p:ext uri="{BB962C8B-B14F-4D97-AF65-F5344CB8AC3E}">
        <p14:creationId xmlns:p14="http://schemas.microsoft.com/office/powerpoint/2010/main" val="30561437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sp>
        <p:nvSpPr>
          <p:cNvPr id="6" name="Rectangle 5"/>
          <p:cNvSpPr/>
          <p:nvPr userDrawn="1"/>
        </p:nvSpPr>
        <p:spPr>
          <a:xfrm>
            <a:off x="1"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61915" y="918995"/>
            <a:ext cx="2522641" cy="3689765"/>
          </a:xfrm>
        </p:spPr>
        <p:txBody>
          <a:bodyPr anchor="t"/>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4045313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99551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01864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Tree>
    <p:extLst>
      <p:ext uri="{BB962C8B-B14F-4D97-AF65-F5344CB8AC3E}">
        <p14:creationId xmlns:p14="http://schemas.microsoft.com/office/powerpoint/2010/main" val="39941452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grpSp>
        <p:nvGrpSpPr>
          <p:cNvPr id="7" name="Group 6"/>
          <p:cNvGrpSpPr/>
          <p:nvPr userDrawn="1"/>
        </p:nvGrpSpPr>
        <p:grpSpPr>
          <a:xfrm>
            <a:off x="0" y="6316702"/>
            <a:ext cx="12192000" cy="541298"/>
            <a:chOff x="0" y="6321028"/>
            <a:chExt cx="12192000" cy="541298"/>
          </a:xfrm>
        </p:grpSpPr>
        <p:sp>
          <p:nvSpPr>
            <p:cNvPr id="8" name="Rectangle 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769696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0242159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3314922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383674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966987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717351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8137678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4022817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076064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Standard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281940"/>
            <a:ext cx="10515600" cy="1218948"/>
          </a:xfrm>
        </p:spPr>
        <p:txBody>
          <a:bodyPr/>
          <a:lstStyle/>
          <a:p>
            <a:r>
              <a:rPr lang="en-US"/>
              <a:t>Click to edit Master title style</a:t>
            </a:r>
          </a:p>
        </p:txBody>
      </p:sp>
      <p:sp>
        <p:nvSpPr>
          <p:cNvPr id="9" name="Content Placeholder 2"/>
          <p:cNvSpPr>
            <a:spLocks noGrp="1"/>
          </p:cNvSpPr>
          <p:nvPr>
            <p:ph idx="1"/>
          </p:nvPr>
        </p:nvSpPr>
        <p:spPr>
          <a:xfrm>
            <a:off x="838200" y="1825625"/>
            <a:ext cx="10515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132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Tree>
    <p:extLst>
      <p:ext uri="{BB962C8B-B14F-4D97-AF65-F5344CB8AC3E}">
        <p14:creationId xmlns:p14="http://schemas.microsoft.com/office/powerpoint/2010/main" val="41846719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tx2"/>
        </a:solidFill>
        <a:effectLst/>
      </p:bgPr>
    </p:bg>
    <p:spTree>
      <p:nvGrpSpPr>
        <p:cNvPr id="1" name=""/>
        <p:cNvGrpSpPr/>
        <p:nvPr/>
      </p:nvGrpSpPr>
      <p:grpSpPr>
        <a:xfrm>
          <a:off x="0" y="0"/>
          <a:ext cx="0" cy="0"/>
          <a:chOff x="0" y="0"/>
          <a:chExt cx="0" cy="0"/>
        </a:xfrm>
      </p:grpSpPr>
      <p:sp>
        <p:nvSpPr>
          <p:cNvPr id="43" name="Rectangle 42"/>
          <p:cNvSpPr/>
          <p:nvPr/>
        </p:nvSpPr>
        <p:spPr>
          <a:xfrm flipV="1">
            <a:off x="8229600" y="-2"/>
            <a:ext cx="3505200" cy="6858002"/>
          </a:xfrm>
          <a:prstGeom prst="rect">
            <a:avLst/>
          </a:prstGeom>
          <a:gradFill>
            <a:gsLst>
              <a:gs pos="0">
                <a:schemeClr val="bg1">
                  <a:alpha val="0"/>
                </a:schemeClr>
              </a:gs>
              <a:gs pos="77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31"/>
          <p:cNvSpPr>
            <a:spLocks noGrp="1"/>
          </p:cNvSpPr>
          <p:nvPr>
            <p:ph type="body" sz="quarter" idx="10" hasCustomPrompt="1"/>
          </p:nvPr>
        </p:nvSpPr>
        <p:spPr>
          <a:xfrm>
            <a:off x="488950" y="5187893"/>
            <a:ext cx="643001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21" name="Text Placeholder 31"/>
          <p:cNvSpPr>
            <a:spLocks noGrp="1"/>
          </p:cNvSpPr>
          <p:nvPr>
            <p:ph type="body" sz="quarter" idx="11" hasCustomPrompt="1"/>
          </p:nvPr>
        </p:nvSpPr>
        <p:spPr>
          <a:xfrm>
            <a:off x="488950" y="5562027"/>
            <a:ext cx="6430010" cy="343473"/>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22" name="Text Placeholder 31"/>
          <p:cNvSpPr>
            <a:spLocks noGrp="1"/>
          </p:cNvSpPr>
          <p:nvPr>
            <p:ph type="body" sz="quarter" idx="12" hasCustomPrompt="1"/>
          </p:nvPr>
        </p:nvSpPr>
        <p:spPr>
          <a:xfrm>
            <a:off x="488950" y="6091578"/>
            <a:ext cx="6430010" cy="292100"/>
          </a:xfrm>
        </p:spPr>
        <p:txBody>
          <a:bodyPr>
            <a:noAutofit/>
          </a:bodyPr>
          <a:lstStyle>
            <a:lvl1pPr marL="0" indent="0">
              <a:buFontTx/>
              <a:buNone/>
              <a:defRPr sz="1300" cap="all" baseline="0">
                <a:solidFill>
                  <a:schemeClr val="bg1"/>
                </a:solidFill>
                <a:latin typeface="Roboto" panose="02000000000000000000" pitchFamily="2" charset="0"/>
                <a:ea typeface="Roboto" panose="02000000000000000000" pitchFamily="2" charset="0"/>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XX/XX/2019 (date goes here)</a:t>
            </a:r>
          </a:p>
        </p:txBody>
      </p:sp>
      <p:pic>
        <p:nvPicPr>
          <p:cNvPr id="47" name="Picture 46"/>
          <p:cNvPicPr>
            <a:picLocks noChangeAspect="1"/>
          </p:cNvPicPr>
          <p:nvPr userDrawn="1"/>
        </p:nvPicPr>
        <p:blipFill>
          <a:blip r:embed="rId2"/>
          <a:stretch>
            <a:fillRect/>
          </a:stretch>
        </p:blipFill>
        <p:spPr>
          <a:xfrm>
            <a:off x="8909050" y="805225"/>
            <a:ext cx="2146300" cy="2523273"/>
          </a:xfrm>
          <a:prstGeom prst="rect">
            <a:avLst/>
          </a:prstGeom>
        </p:spPr>
      </p:pic>
      <p:cxnSp>
        <p:nvCxnSpPr>
          <p:cNvPr id="48" name="Straight Connector 47"/>
          <p:cNvCxnSpPr/>
          <p:nvPr userDrawn="1"/>
        </p:nvCxnSpPr>
        <p:spPr>
          <a:xfrm>
            <a:off x="574675" y="5065599"/>
            <a:ext cx="188595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p:ph type="title" hasCustomPrompt="1"/>
          </p:nvPr>
        </p:nvSpPr>
        <p:spPr>
          <a:xfrm>
            <a:off x="488950" y="454090"/>
            <a:ext cx="6971030" cy="3470210"/>
          </a:xfrm>
        </p:spPr>
        <p:txBody>
          <a:bodyPr anchor="b"/>
          <a:lstStyle>
            <a:lvl1pPr>
              <a:defRPr sz="6000" baseline="0">
                <a:solidFill>
                  <a:schemeClr val="bg1"/>
                </a:solidFill>
                <a:latin typeface="Abril Fatface" panose="02000503000000020003" pitchFamily="2" charset="0"/>
              </a:defRPr>
            </a:lvl1pPr>
          </a:lstStyle>
          <a:p>
            <a:r>
              <a:rPr lang="en-US" dirty="0"/>
              <a:t>Presentation title goes here</a:t>
            </a:r>
          </a:p>
        </p:txBody>
      </p:sp>
      <p:sp>
        <p:nvSpPr>
          <p:cNvPr id="12" name="Text Placeholder 31"/>
          <p:cNvSpPr>
            <a:spLocks noGrp="1"/>
          </p:cNvSpPr>
          <p:nvPr>
            <p:ph type="body" sz="quarter" idx="13" hasCustomPrompt="1"/>
          </p:nvPr>
        </p:nvSpPr>
        <p:spPr>
          <a:xfrm>
            <a:off x="488950" y="4056798"/>
            <a:ext cx="6971030" cy="886507"/>
          </a:xfrm>
        </p:spPr>
        <p:txBody>
          <a:bodyPr>
            <a:noAutofit/>
          </a:bodyPr>
          <a:lstStyle>
            <a:lvl1pPr marL="0" indent="0">
              <a:buFontTx/>
              <a:buNone/>
              <a:defRPr sz="2800" b="0">
                <a:solidFill>
                  <a:schemeClr val="bg1"/>
                </a:solidFill>
                <a:latin typeface="+mj-lt"/>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r>
              <a:rPr lang="en-US" dirty="0"/>
              <a:t>Click to add subtitle (28)</a:t>
            </a:r>
          </a:p>
        </p:txBody>
      </p:sp>
    </p:spTree>
    <p:extLst>
      <p:ext uri="{BB962C8B-B14F-4D97-AF65-F5344CB8AC3E}">
        <p14:creationId xmlns:p14="http://schemas.microsoft.com/office/powerpoint/2010/main" val="222100034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trengthening Communities">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1249454" y="2470903"/>
            <a:ext cx="1322250" cy="546833"/>
          </a:xfrm>
          <a:prstGeom prst="rect">
            <a:avLst/>
          </a:prstGeom>
        </p:spPr>
      </p:pic>
      <p:sp>
        <p:nvSpPr>
          <p:cNvPr id="8" name="TextBox 7"/>
          <p:cNvSpPr txBox="1"/>
          <p:nvPr userDrawn="1"/>
        </p:nvSpPr>
        <p:spPr>
          <a:xfrm>
            <a:off x="6528178" y="5344934"/>
            <a:ext cx="2217765" cy="646331"/>
          </a:xfrm>
          <a:prstGeom prst="rect">
            <a:avLst/>
          </a:prstGeom>
          <a:noFill/>
        </p:spPr>
        <p:txBody>
          <a:bodyPr wrap="square" rtlCol="0">
            <a:spAutoFit/>
          </a:bodyPr>
          <a:lstStyle/>
          <a:p>
            <a:pPr marL="0" algn="ctr" defTabSz="914400" rtl="0" eaLnBrk="1" latinLnBrk="0" hangingPunct="1"/>
            <a:r>
              <a:rPr lang="en-US" sz="1800" b="1" kern="1200" cap="all" baseline="0" dirty="0">
                <a:solidFill>
                  <a:srgbClr val="5C5C5C"/>
                </a:solidFill>
                <a:latin typeface="Roboto Black" panose="02000000000000000000" pitchFamily="2" charset="0"/>
                <a:ea typeface="Roboto Light" panose="02000000000000000000" pitchFamily="2" charset="0"/>
                <a:cs typeface="+mn-cs"/>
              </a:rPr>
              <a:t>Crime Victims &amp; Public Safety </a:t>
            </a:r>
          </a:p>
        </p:txBody>
      </p:sp>
      <p:sp>
        <p:nvSpPr>
          <p:cNvPr id="10" name="TextBox 9"/>
          <p:cNvSpPr txBox="1"/>
          <p:nvPr userDrawn="1"/>
        </p:nvSpPr>
        <p:spPr>
          <a:xfrm>
            <a:off x="6499077" y="3171099"/>
            <a:ext cx="2246086" cy="646331"/>
          </a:xfrm>
          <a:prstGeom prst="rect">
            <a:avLst/>
          </a:prstGeom>
          <a:noFill/>
        </p:spPr>
        <p:txBody>
          <a:bodyPr wrap="square" rtlCol="0">
            <a:spAutoFit/>
          </a:bodyPr>
          <a:lstStyle/>
          <a:p>
            <a:pPr marL="0" algn="ctr" defTabSz="914400" rtl="0" eaLnBrk="1" latinLnBrk="0" hangingPunct="1"/>
            <a:r>
              <a:rPr lang="en-US" sz="1800" b="1" kern="1200" cap="all" baseline="0" dirty="0">
                <a:solidFill>
                  <a:srgbClr val="5C5C5C"/>
                </a:solidFill>
                <a:latin typeface="Roboto Black" panose="02000000000000000000" pitchFamily="2" charset="0"/>
                <a:ea typeface="Roboto Light" panose="02000000000000000000" pitchFamily="2" charset="0"/>
                <a:cs typeface="+mn-cs"/>
              </a:rPr>
              <a:t>Business Assistance</a:t>
            </a:r>
          </a:p>
        </p:txBody>
      </p:sp>
      <p:sp>
        <p:nvSpPr>
          <p:cNvPr id="11" name="TextBox 10"/>
          <p:cNvSpPr txBox="1"/>
          <p:nvPr userDrawn="1"/>
        </p:nvSpPr>
        <p:spPr>
          <a:xfrm>
            <a:off x="1245974" y="5344934"/>
            <a:ext cx="1329211" cy="369332"/>
          </a:xfrm>
          <a:prstGeom prst="rect">
            <a:avLst/>
          </a:prstGeom>
          <a:noFill/>
        </p:spPr>
        <p:txBody>
          <a:bodyPr wrap="none" rtlCol="0">
            <a:spAutoFit/>
          </a:bodyPr>
          <a:lstStyle/>
          <a:p>
            <a:pPr marL="0" algn="ctr" defTabSz="914400" rtl="0" eaLnBrk="1" latinLnBrk="0" hangingPunct="1"/>
            <a:r>
              <a:rPr lang="en-US" sz="1800" b="1" kern="1200" cap="all" baseline="0" dirty="0">
                <a:solidFill>
                  <a:srgbClr val="5C5C5C"/>
                </a:solidFill>
                <a:latin typeface="Roboto Black" panose="02000000000000000000" pitchFamily="2" charset="0"/>
                <a:ea typeface="Roboto Light" panose="02000000000000000000" pitchFamily="2" charset="0"/>
                <a:cs typeface="+mn-cs"/>
              </a:rPr>
              <a:t>Planning</a:t>
            </a:r>
          </a:p>
        </p:txBody>
      </p:sp>
      <p:sp>
        <p:nvSpPr>
          <p:cNvPr id="12" name="TextBox 11"/>
          <p:cNvSpPr txBox="1"/>
          <p:nvPr userDrawn="1"/>
        </p:nvSpPr>
        <p:spPr>
          <a:xfrm>
            <a:off x="3697669" y="3171099"/>
            <a:ext cx="2177199" cy="369332"/>
          </a:xfrm>
          <a:prstGeom prst="rect">
            <a:avLst/>
          </a:prstGeom>
          <a:noFill/>
        </p:spPr>
        <p:txBody>
          <a:bodyPr wrap="none" rtlCol="0">
            <a:spAutoFit/>
          </a:bodyPr>
          <a:lstStyle/>
          <a:p>
            <a:pPr marL="0" algn="ctr" defTabSz="914400" rtl="0" eaLnBrk="1" latinLnBrk="0" hangingPunct="1"/>
            <a:r>
              <a:rPr lang="en-US" sz="1800" b="1" kern="1200" cap="all" baseline="0" dirty="0">
                <a:solidFill>
                  <a:srgbClr val="5C5C5C"/>
                </a:solidFill>
                <a:latin typeface="Roboto Black" panose="02000000000000000000" pitchFamily="2" charset="0"/>
                <a:ea typeface="Roboto Light" panose="02000000000000000000" pitchFamily="2" charset="0"/>
                <a:cs typeface="+mn-cs"/>
              </a:rPr>
              <a:t>Infrastructure</a:t>
            </a:r>
          </a:p>
        </p:txBody>
      </p:sp>
      <p:sp>
        <p:nvSpPr>
          <p:cNvPr id="13" name="TextBox 12"/>
          <p:cNvSpPr txBox="1"/>
          <p:nvPr userDrawn="1"/>
        </p:nvSpPr>
        <p:spPr>
          <a:xfrm>
            <a:off x="3271920" y="5344934"/>
            <a:ext cx="2820003" cy="369332"/>
          </a:xfrm>
          <a:prstGeom prst="rect">
            <a:avLst/>
          </a:prstGeom>
          <a:noFill/>
        </p:spPr>
        <p:txBody>
          <a:bodyPr wrap="none" rtlCol="0">
            <a:spAutoFit/>
          </a:bodyPr>
          <a:lstStyle/>
          <a:p>
            <a:pPr marL="0" algn="ctr" defTabSz="914400" rtl="0" eaLnBrk="1" latinLnBrk="0" hangingPunct="1"/>
            <a:r>
              <a:rPr lang="en-US" sz="1800" b="1" kern="1200" cap="all" baseline="0" dirty="0">
                <a:solidFill>
                  <a:srgbClr val="5C5C5C"/>
                </a:solidFill>
                <a:latin typeface="Roboto Black" panose="02000000000000000000" pitchFamily="2" charset="0"/>
                <a:ea typeface="Roboto Light" panose="02000000000000000000" pitchFamily="2" charset="0"/>
                <a:cs typeface="+mn-cs"/>
              </a:rPr>
              <a:t>Community Facilities</a:t>
            </a:r>
          </a:p>
        </p:txBody>
      </p:sp>
      <p:sp>
        <p:nvSpPr>
          <p:cNvPr id="14" name="TextBox 13"/>
          <p:cNvSpPr txBox="1"/>
          <p:nvPr userDrawn="1"/>
        </p:nvSpPr>
        <p:spPr>
          <a:xfrm>
            <a:off x="905823" y="3171099"/>
            <a:ext cx="1960793" cy="646331"/>
          </a:xfrm>
          <a:prstGeom prst="rect">
            <a:avLst/>
          </a:prstGeom>
          <a:noFill/>
        </p:spPr>
        <p:txBody>
          <a:bodyPr wrap="none" rtlCol="0">
            <a:spAutoFit/>
          </a:bodyPr>
          <a:lstStyle/>
          <a:p>
            <a:pPr marL="0" algn="ctr" defTabSz="914400" rtl="0" eaLnBrk="1" latinLnBrk="0" hangingPunct="1"/>
            <a:r>
              <a:rPr lang="en-US" sz="1800" b="1" kern="1200" cap="all" baseline="0" dirty="0">
                <a:solidFill>
                  <a:srgbClr val="5C5C5C"/>
                </a:solidFill>
                <a:latin typeface="Roboto Black" panose="02000000000000000000" pitchFamily="2" charset="0"/>
                <a:ea typeface="Roboto Light" panose="02000000000000000000" pitchFamily="2" charset="0"/>
                <a:cs typeface="+mn-cs"/>
              </a:rPr>
              <a:t>Housing</a:t>
            </a:r>
          </a:p>
          <a:p>
            <a:pPr marL="0" algn="ctr" defTabSz="914400" rtl="0" eaLnBrk="1" latinLnBrk="0" hangingPunct="1"/>
            <a:r>
              <a:rPr lang="en-US" sz="1800" b="1" kern="1200" cap="all" baseline="0" dirty="0">
                <a:solidFill>
                  <a:srgbClr val="5C5C5C"/>
                </a:solidFill>
                <a:latin typeface="Roboto Black" panose="02000000000000000000" pitchFamily="2" charset="0"/>
                <a:ea typeface="Roboto Light" panose="02000000000000000000" pitchFamily="2" charset="0"/>
                <a:cs typeface="+mn-cs"/>
              </a:rPr>
              <a:t>homelessness</a:t>
            </a:r>
          </a:p>
        </p:txBody>
      </p:sp>
      <p:sp>
        <p:nvSpPr>
          <p:cNvPr id="15" name="TextBox 14"/>
          <p:cNvSpPr txBox="1"/>
          <p:nvPr userDrawn="1"/>
        </p:nvSpPr>
        <p:spPr>
          <a:xfrm>
            <a:off x="9652082" y="3171099"/>
            <a:ext cx="1058303" cy="369332"/>
          </a:xfrm>
          <a:prstGeom prst="rect">
            <a:avLst/>
          </a:prstGeom>
          <a:noFill/>
        </p:spPr>
        <p:txBody>
          <a:bodyPr wrap="none" rtlCol="0">
            <a:spAutoFit/>
          </a:bodyPr>
          <a:lstStyle/>
          <a:p>
            <a:pPr algn="ctr"/>
            <a:r>
              <a:rPr lang="en-US" sz="1800" b="1" cap="all" baseline="0" dirty="0">
                <a:solidFill>
                  <a:srgbClr val="5C5C5C"/>
                </a:solidFill>
                <a:latin typeface="Roboto Black" panose="02000000000000000000" pitchFamily="2" charset="0"/>
                <a:ea typeface="Roboto Light" panose="02000000000000000000" pitchFamily="2" charset="0"/>
              </a:rPr>
              <a:t>ENERGY</a:t>
            </a:r>
          </a:p>
        </p:txBody>
      </p:sp>
      <p:sp>
        <p:nvSpPr>
          <p:cNvPr id="16" name="TextBox 15"/>
          <p:cNvSpPr txBox="1"/>
          <p:nvPr userDrawn="1"/>
        </p:nvSpPr>
        <p:spPr>
          <a:xfrm>
            <a:off x="9121747" y="5344934"/>
            <a:ext cx="2217765" cy="646331"/>
          </a:xfrm>
          <a:prstGeom prst="rect">
            <a:avLst/>
          </a:prstGeom>
          <a:noFill/>
        </p:spPr>
        <p:txBody>
          <a:bodyPr wrap="square" rtlCol="0">
            <a:spAutoFit/>
          </a:bodyPr>
          <a:lstStyle/>
          <a:p>
            <a:pPr marL="0" algn="ctr" defTabSz="914400" rtl="0" eaLnBrk="1" latinLnBrk="0" hangingPunct="1"/>
            <a:r>
              <a:rPr lang="en-US" sz="1800" b="1" kern="1200" cap="all" baseline="0" dirty="0">
                <a:solidFill>
                  <a:srgbClr val="5C5C5C"/>
                </a:solidFill>
                <a:latin typeface="Roboto Black" panose="02000000000000000000" pitchFamily="2" charset="0"/>
                <a:ea typeface="Roboto Light" panose="02000000000000000000" pitchFamily="2" charset="0"/>
                <a:cs typeface="+mn-cs"/>
              </a:rPr>
              <a:t>Community Services</a:t>
            </a:r>
          </a:p>
        </p:txBody>
      </p:sp>
      <p:pic>
        <p:nvPicPr>
          <p:cNvPr id="17" name="Picture 16"/>
          <p:cNvPicPr>
            <a:picLocks noChangeAspect="1"/>
          </p:cNvPicPr>
          <p:nvPr userDrawn="1"/>
        </p:nvPicPr>
        <p:blipFill>
          <a:blip r:embed="rId3"/>
          <a:stretch>
            <a:fillRect/>
          </a:stretch>
        </p:blipFill>
        <p:spPr>
          <a:xfrm>
            <a:off x="1458857" y="4199824"/>
            <a:ext cx="1161000" cy="945700"/>
          </a:xfrm>
          <a:prstGeom prst="rect">
            <a:avLst/>
          </a:prstGeom>
        </p:spPr>
      </p:pic>
      <p:pic>
        <p:nvPicPr>
          <p:cNvPr id="18" name="Picture 17"/>
          <p:cNvPicPr>
            <a:picLocks noChangeAspect="1"/>
          </p:cNvPicPr>
          <p:nvPr userDrawn="1"/>
        </p:nvPicPr>
        <p:blipFill>
          <a:blip r:embed="rId4"/>
          <a:stretch>
            <a:fillRect/>
          </a:stretch>
        </p:blipFill>
        <p:spPr>
          <a:xfrm>
            <a:off x="3867660" y="4174091"/>
            <a:ext cx="1651200" cy="971433"/>
          </a:xfrm>
          <a:prstGeom prst="rect">
            <a:avLst/>
          </a:prstGeom>
        </p:spPr>
      </p:pic>
      <p:pic>
        <p:nvPicPr>
          <p:cNvPr id="19" name="Picture 18"/>
          <p:cNvPicPr>
            <a:picLocks noChangeAspect="1"/>
          </p:cNvPicPr>
          <p:nvPr userDrawn="1"/>
        </p:nvPicPr>
        <p:blipFill>
          <a:blip r:embed="rId5"/>
          <a:stretch>
            <a:fillRect/>
          </a:stretch>
        </p:blipFill>
        <p:spPr>
          <a:xfrm>
            <a:off x="7067420" y="1821136"/>
            <a:ext cx="1109400" cy="1196600"/>
          </a:xfrm>
          <a:prstGeom prst="rect">
            <a:avLst/>
          </a:prstGeom>
        </p:spPr>
      </p:pic>
      <p:pic>
        <p:nvPicPr>
          <p:cNvPr id="20" name="Picture 19"/>
          <p:cNvPicPr>
            <a:picLocks noChangeAspect="1"/>
          </p:cNvPicPr>
          <p:nvPr userDrawn="1"/>
        </p:nvPicPr>
        <p:blipFill>
          <a:blip r:embed="rId6"/>
          <a:stretch>
            <a:fillRect/>
          </a:stretch>
        </p:blipFill>
        <p:spPr>
          <a:xfrm>
            <a:off x="9823258" y="2039869"/>
            <a:ext cx="715950" cy="977867"/>
          </a:xfrm>
          <a:prstGeom prst="rect">
            <a:avLst/>
          </a:prstGeom>
        </p:spPr>
      </p:pic>
      <p:pic>
        <p:nvPicPr>
          <p:cNvPr id="21" name="Picture 20"/>
          <p:cNvPicPr>
            <a:picLocks noChangeAspect="1"/>
          </p:cNvPicPr>
          <p:nvPr userDrawn="1"/>
        </p:nvPicPr>
        <p:blipFill>
          <a:blip r:embed="rId7"/>
          <a:stretch>
            <a:fillRect/>
          </a:stretch>
        </p:blipFill>
        <p:spPr>
          <a:xfrm>
            <a:off x="7214585" y="4251291"/>
            <a:ext cx="844950" cy="894233"/>
          </a:xfrm>
          <a:prstGeom prst="rect">
            <a:avLst/>
          </a:prstGeom>
        </p:spPr>
      </p:pic>
      <p:pic>
        <p:nvPicPr>
          <p:cNvPr id="22" name="Picture 21"/>
          <p:cNvPicPr>
            <a:picLocks noChangeAspect="1"/>
          </p:cNvPicPr>
          <p:nvPr userDrawn="1"/>
        </p:nvPicPr>
        <p:blipFill>
          <a:blip r:embed="rId8"/>
          <a:stretch>
            <a:fillRect/>
          </a:stretch>
        </p:blipFill>
        <p:spPr>
          <a:xfrm>
            <a:off x="9591058" y="4141924"/>
            <a:ext cx="1180350" cy="1003600"/>
          </a:xfrm>
          <a:prstGeom prst="rect">
            <a:avLst/>
          </a:prstGeom>
        </p:spPr>
      </p:pic>
      <p:sp>
        <p:nvSpPr>
          <p:cNvPr id="23" name="TextBox 22"/>
          <p:cNvSpPr txBox="1"/>
          <p:nvPr userDrawn="1"/>
        </p:nvSpPr>
        <p:spPr>
          <a:xfrm>
            <a:off x="838200" y="750877"/>
            <a:ext cx="7156126" cy="769441"/>
          </a:xfrm>
          <a:prstGeom prst="rect">
            <a:avLst/>
          </a:prstGeom>
          <a:noFill/>
        </p:spPr>
        <p:txBody>
          <a:bodyPr wrap="none" rtlCol="0">
            <a:spAutoFit/>
          </a:bodyPr>
          <a:lstStyle/>
          <a:p>
            <a:r>
              <a:rPr lang="en-US" sz="4400" dirty="0">
                <a:solidFill>
                  <a:schemeClr val="accent5"/>
                </a:solidFill>
                <a:latin typeface="Roboto Light" panose="02000000000000000000" pitchFamily="2" charset="0"/>
                <a:ea typeface="Roboto Light" panose="02000000000000000000" pitchFamily="2" charset="0"/>
              </a:rPr>
              <a:t>We strengthen</a:t>
            </a:r>
            <a:r>
              <a:rPr lang="en-US" sz="4400" baseline="0" dirty="0">
                <a:solidFill>
                  <a:schemeClr val="accent5"/>
                </a:solidFill>
                <a:latin typeface="Roboto Light" panose="02000000000000000000" pitchFamily="2" charset="0"/>
                <a:ea typeface="Roboto Light" panose="02000000000000000000" pitchFamily="2" charset="0"/>
              </a:rPr>
              <a:t> communities</a:t>
            </a:r>
            <a:endParaRPr lang="en-US" sz="4400" dirty="0">
              <a:solidFill>
                <a:schemeClr val="accent5"/>
              </a:solidFill>
              <a:latin typeface="Roboto Light" panose="02000000000000000000" pitchFamily="2" charset="0"/>
              <a:ea typeface="Roboto Light" panose="02000000000000000000" pitchFamily="2" charset="0"/>
            </a:endParaRPr>
          </a:p>
        </p:txBody>
      </p:sp>
      <p:pic>
        <p:nvPicPr>
          <p:cNvPr id="4" name="Picture 3"/>
          <p:cNvPicPr>
            <a:picLocks noChangeAspect="1"/>
          </p:cNvPicPr>
          <p:nvPr userDrawn="1"/>
        </p:nvPicPr>
        <p:blipFill>
          <a:blip r:embed="rId9"/>
          <a:stretch>
            <a:fillRect/>
          </a:stretch>
        </p:blipFill>
        <p:spPr>
          <a:xfrm>
            <a:off x="4060187" y="2124089"/>
            <a:ext cx="1518750" cy="906667"/>
          </a:xfrm>
          <a:prstGeom prst="rect">
            <a:avLst/>
          </a:prstGeom>
        </p:spPr>
      </p:pic>
    </p:spTree>
    <p:extLst>
      <p:ext uri="{BB962C8B-B14F-4D97-AF65-F5344CB8AC3E}">
        <p14:creationId xmlns:p14="http://schemas.microsoft.com/office/powerpoint/2010/main" val="41120487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10" name="Title 1"/>
          <p:cNvSpPr>
            <a:spLocks noGrp="1"/>
          </p:cNvSpPr>
          <p:nvPr>
            <p:ph type="title"/>
          </p:nvPr>
        </p:nvSpPr>
        <p:spPr>
          <a:xfrm>
            <a:off x="838200" y="281940"/>
            <a:ext cx="10515600" cy="1218948"/>
          </a:xfrm>
        </p:spPr>
        <p:txBody>
          <a:bodyPr/>
          <a:lstStyle/>
          <a:p>
            <a:r>
              <a:rPr lang="en-US" dirty="0"/>
              <a:t>Click to edit Master title style</a:t>
            </a:r>
          </a:p>
        </p:txBody>
      </p:sp>
      <p:sp>
        <p:nvSpPr>
          <p:cNvPr id="11"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509067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1" name="Title 1"/>
          <p:cNvSpPr>
            <a:spLocks noGrp="1"/>
          </p:cNvSpPr>
          <p:nvPr>
            <p:ph type="title"/>
          </p:nvPr>
        </p:nvSpPr>
        <p:spPr>
          <a:xfrm>
            <a:off x="838200" y="281940"/>
            <a:ext cx="10515600" cy="1218948"/>
          </a:xfrm>
        </p:spPr>
        <p:txBody>
          <a:bodyPr/>
          <a:lstStyle/>
          <a:p>
            <a:r>
              <a:rPr lang="en-US" dirty="0"/>
              <a:t>Click to edit Master title style</a:t>
            </a:r>
          </a:p>
        </p:txBody>
      </p:sp>
      <p:sp>
        <p:nvSpPr>
          <p:cNvPr id="12" name="Content Placeholder 2"/>
          <p:cNvSpPr>
            <a:spLocks noGrp="1"/>
          </p:cNvSpPr>
          <p:nvPr>
            <p:ph sz="half" idx="1"/>
          </p:nvPr>
        </p:nvSpPr>
        <p:spPr>
          <a:xfrm>
            <a:off x="83820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sz="half" idx="10"/>
          </p:nvPr>
        </p:nvSpPr>
        <p:spPr>
          <a:xfrm>
            <a:off x="447294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half" idx="11"/>
          </p:nvPr>
        </p:nvSpPr>
        <p:spPr>
          <a:xfrm>
            <a:off x="8107680" y="1825625"/>
            <a:ext cx="324612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3139458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to Only NO TEX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12192000" cy="6370638"/>
          </a:xfrm>
        </p:spPr>
        <p:txBody>
          <a:bodyPr/>
          <a:lstStyle/>
          <a:p>
            <a:endParaRPr lang="en-US"/>
          </a:p>
        </p:txBody>
      </p:sp>
    </p:spTree>
    <p:extLst>
      <p:ext uri="{BB962C8B-B14F-4D97-AF65-F5344CB8AC3E}">
        <p14:creationId xmlns:p14="http://schemas.microsoft.com/office/powerpoint/2010/main" val="22744158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2057400"/>
            <a:ext cx="6172200" cy="38036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1"/>
          <p:cNvSpPr>
            <a:spLocks noGrp="1"/>
          </p:cNvSpPr>
          <p:nvPr>
            <p:ph type="title"/>
          </p:nvPr>
        </p:nvSpPr>
        <p:spPr>
          <a:xfrm>
            <a:off x="838200" y="281940"/>
            <a:ext cx="10515600" cy="1218948"/>
          </a:xfrm>
        </p:spPr>
        <p:txBody>
          <a:bodyPr/>
          <a:lstStyle/>
          <a:p>
            <a:r>
              <a:rPr lang="en-US"/>
              <a:t>Click to edit Master title style</a:t>
            </a:r>
          </a:p>
        </p:txBody>
      </p:sp>
    </p:spTree>
    <p:extLst>
      <p:ext uri="{BB962C8B-B14F-4D97-AF65-F5344CB8AC3E}">
        <p14:creationId xmlns:p14="http://schemas.microsoft.com/office/powerpoint/2010/main" val="4599289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hank you 1">
    <p:bg>
      <p:bgPr>
        <a:solidFill>
          <a:schemeClr val="tx2"/>
        </a:solidFill>
        <a:effectLst/>
      </p:bgPr>
    </p:bg>
    <p:spTree>
      <p:nvGrpSpPr>
        <p:cNvPr id="1" name=""/>
        <p:cNvGrpSpPr/>
        <p:nvPr/>
      </p:nvGrpSpPr>
      <p:grpSpPr>
        <a:xfrm>
          <a:off x="0" y="0"/>
          <a:ext cx="0" cy="0"/>
          <a:chOff x="0" y="0"/>
          <a:chExt cx="0" cy="0"/>
        </a:xfrm>
      </p:grpSpPr>
      <p:sp>
        <p:nvSpPr>
          <p:cNvPr id="8" name="Text Placeholder 31"/>
          <p:cNvSpPr>
            <a:spLocks noGrp="1"/>
          </p:cNvSpPr>
          <p:nvPr>
            <p:ph type="body" sz="quarter" idx="10" hasCustomPrompt="1"/>
          </p:nvPr>
        </p:nvSpPr>
        <p:spPr>
          <a:xfrm>
            <a:off x="831850" y="469650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9" name="Text Placeholder 31"/>
          <p:cNvSpPr>
            <a:spLocks noGrp="1"/>
          </p:cNvSpPr>
          <p:nvPr>
            <p:ph type="body" sz="quarter" idx="11" hasCustomPrompt="1"/>
          </p:nvPr>
        </p:nvSpPr>
        <p:spPr>
          <a:xfrm>
            <a:off x="831850" y="500205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11" name="Text Placeholder 31"/>
          <p:cNvSpPr>
            <a:spLocks noGrp="1"/>
          </p:cNvSpPr>
          <p:nvPr>
            <p:ph type="body" sz="quarter" idx="12" hasCustomPrompt="1"/>
          </p:nvPr>
        </p:nvSpPr>
        <p:spPr>
          <a:xfrm>
            <a:off x="831850" y="5345815"/>
            <a:ext cx="3766093"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12" name="Text Placeholder 31"/>
          <p:cNvSpPr>
            <a:spLocks noGrp="1"/>
          </p:cNvSpPr>
          <p:nvPr>
            <p:ph type="body" sz="quarter" idx="13" hasCustomPrompt="1"/>
          </p:nvPr>
        </p:nvSpPr>
        <p:spPr>
          <a:xfrm>
            <a:off x="831850" y="5651471"/>
            <a:ext cx="3766094"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pic>
        <p:nvPicPr>
          <p:cNvPr id="15" name="Picture 14">
            <a:hlinkClick r:id="rId2"/>
          </p:cNvPr>
          <p:cNvPicPr>
            <a:picLocks noChangeAspect="1"/>
          </p:cNvPicPr>
          <p:nvPr userDrawn="1"/>
        </p:nvPicPr>
        <p:blipFill>
          <a:blip r:embed="rId3">
            <a:duotone>
              <a:prstClr val="black"/>
              <a:schemeClr val="accent5">
                <a:tint val="45000"/>
                <a:satMod val="400000"/>
              </a:schemeClr>
            </a:duotone>
          </a:blip>
          <a:stretch>
            <a:fillRect/>
          </a:stretch>
        </p:blipFill>
        <p:spPr>
          <a:xfrm>
            <a:off x="10231041" y="2707495"/>
            <a:ext cx="286875" cy="290000"/>
          </a:xfrm>
          <a:prstGeom prst="rect">
            <a:avLst/>
          </a:prstGeom>
        </p:spPr>
      </p:pic>
      <p:pic>
        <p:nvPicPr>
          <p:cNvPr id="16" name="Picture 15">
            <a:hlinkClick r:id="rId4"/>
          </p:cNvPr>
          <p:cNvPicPr>
            <a:picLocks noChangeAspect="1"/>
          </p:cNvPicPr>
          <p:nvPr userDrawn="1"/>
        </p:nvPicPr>
        <p:blipFill>
          <a:blip r:embed="rId5">
            <a:duotone>
              <a:prstClr val="black"/>
              <a:schemeClr val="accent5">
                <a:tint val="45000"/>
                <a:satMod val="400000"/>
              </a:schemeClr>
            </a:duotone>
          </a:blip>
          <a:stretch>
            <a:fillRect/>
          </a:stretch>
        </p:blipFill>
        <p:spPr>
          <a:xfrm>
            <a:off x="9790620" y="2707495"/>
            <a:ext cx="286875" cy="290000"/>
          </a:xfrm>
          <a:prstGeom prst="rect">
            <a:avLst/>
          </a:prstGeom>
          <a:solidFill>
            <a:schemeClr val="tx2"/>
          </a:solidFill>
        </p:spPr>
      </p:pic>
      <p:pic>
        <p:nvPicPr>
          <p:cNvPr id="17" name="Picture 16">
            <a:hlinkClick r:id="rId6"/>
          </p:cNvPr>
          <p:cNvPicPr>
            <a:picLocks noChangeAspect="1"/>
          </p:cNvPicPr>
          <p:nvPr userDrawn="1"/>
        </p:nvPicPr>
        <p:blipFill>
          <a:blip r:embed="rId7">
            <a:duotone>
              <a:prstClr val="black"/>
              <a:schemeClr val="accent5">
                <a:tint val="45000"/>
                <a:satMod val="400000"/>
              </a:schemeClr>
            </a:duotone>
          </a:blip>
          <a:stretch>
            <a:fillRect/>
          </a:stretch>
        </p:blipFill>
        <p:spPr>
          <a:xfrm>
            <a:off x="10671463" y="2707495"/>
            <a:ext cx="277313" cy="290000"/>
          </a:xfrm>
          <a:prstGeom prst="rect">
            <a:avLst/>
          </a:prstGeom>
        </p:spPr>
      </p:pic>
      <p:sp>
        <p:nvSpPr>
          <p:cNvPr id="18" name="TextBox 17">
            <a:hlinkClick r:id="rId8"/>
          </p:cNvPr>
          <p:cNvSpPr txBox="1"/>
          <p:nvPr userDrawn="1"/>
        </p:nvSpPr>
        <p:spPr>
          <a:xfrm>
            <a:off x="7282678" y="2707508"/>
            <a:ext cx="2190850" cy="307777"/>
          </a:xfrm>
          <a:prstGeom prst="rect">
            <a:avLst/>
          </a:prstGeom>
          <a:noFill/>
        </p:spPr>
        <p:txBody>
          <a:bodyPr wrap="square" rtlCol="0">
            <a:spAutoFit/>
          </a:bodyPr>
          <a:lstStyle/>
          <a:p>
            <a:r>
              <a:rPr lang="en-US" sz="1400" dirty="0">
                <a:solidFill>
                  <a:srgbClr val="000000"/>
                </a:solidFill>
              </a:rPr>
              <a:t>www.commerce.wa.gov</a:t>
            </a:r>
          </a:p>
        </p:txBody>
      </p:sp>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a:blip r:embed="rId9"/>
          <a:stretch>
            <a:fillRect/>
          </a:stretch>
        </p:blipFill>
        <p:spPr>
          <a:xfrm>
            <a:off x="7282678" y="929634"/>
            <a:ext cx="3666098" cy="1054771"/>
          </a:xfrm>
          <a:prstGeom prst="rect">
            <a:avLst/>
          </a:prstGeom>
        </p:spPr>
      </p:pic>
      <p:sp>
        <p:nvSpPr>
          <p:cNvPr id="30" name="Title 1"/>
          <p:cNvSpPr>
            <a:spLocks noGrp="1"/>
          </p:cNvSpPr>
          <p:nvPr>
            <p:ph type="title" hasCustomPrompt="1"/>
          </p:nvPr>
        </p:nvSpPr>
        <p:spPr>
          <a:xfrm>
            <a:off x="720286" y="1026608"/>
            <a:ext cx="5717836" cy="3470210"/>
          </a:xfrm>
        </p:spPr>
        <p:txBody>
          <a:bodyPr anchor="b"/>
          <a:lstStyle>
            <a:lvl1pPr>
              <a:defRPr sz="6000" baseline="0">
                <a:solidFill>
                  <a:schemeClr val="bg1"/>
                </a:solidFill>
                <a:latin typeface="Abril Fatface" panose="02000503000000020003" pitchFamily="2" charset="0"/>
              </a:defRPr>
            </a:lvl1pPr>
          </a:lstStyle>
          <a:p>
            <a:r>
              <a:rPr lang="en-US" dirty="0"/>
              <a:t>Type a thank you message here</a:t>
            </a:r>
          </a:p>
        </p:txBody>
      </p:sp>
    </p:spTree>
    <p:extLst>
      <p:ext uri="{BB962C8B-B14F-4D97-AF65-F5344CB8AC3E}">
        <p14:creationId xmlns:p14="http://schemas.microsoft.com/office/powerpoint/2010/main" val="17638008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Thank you 2">
    <p:bg>
      <p:bgPr>
        <a:solidFill>
          <a:schemeClr val="tx2"/>
        </a:solidFill>
        <a:effectLst/>
      </p:bgPr>
    </p:bg>
    <p:spTree>
      <p:nvGrpSpPr>
        <p:cNvPr id="1" name=""/>
        <p:cNvGrpSpPr/>
        <p:nvPr/>
      </p:nvGrpSpPr>
      <p:grpSpPr>
        <a:xfrm>
          <a:off x="0" y="0"/>
          <a:ext cx="0" cy="0"/>
          <a:chOff x="0" y="0"/>
          <a:chExt cx="0" cy="0"/>
        </a:xfrm>
      </p:grpSpPr>
      <p:pic>
        <p:nvPicPr>
          <p:cNvPr id="15" name="Picture 14">
            <a:hlinkClick r:id="rId2"/>
          </p:cNvPr>
          <p:cNvPicPr>
            <a:picLocks noChangeAspect="1"/>
          </p:cNvPicPr>
          <p:nvPr userDrawn="1"/>
        </p:nvPicPr>
        <p:blipFill>
          <a:blip r:embed="rId3">
            <a:duotone>
              <a:prstClr val="black"/>
              <a:schemeClr val="accent5">
                <a:tint val="45000"/>
                <a:satMod val="400000"/>
              </a:schemeClr>
            </a:duotone>
          </a:blip>
          <a:stretch>
            <a:fillRect/>
          </a:stretch>
        </p:blipFill>
        <p:spPr>
          <a:xfrm>
            <a:off x="10231041" y="2707495"/>
            <a:ext cx="286875" cy="290000"/>
          </a:xfrm>
          <a:prstGeom prst="rect">
            <a:avLst/>
          </a:prstGeom>
        </p:spPr>
      </p:pic>
      <p:pic>
        <p:nvPicPr>
          <p:cNvPr id="16" name="Picture 15">
            <a:hlinkClick r:id="rId4"/>
          </p:cNvPr>
          <p:cNvPicPr>
            <a:picLocks noChangeAspect="1"/>
          </p:cNvPicPr>
          <p:nvPr userDrawn="1"/>
        </p:nvPicPr>
        <p:blipFill>
          <a:blip r:embed="rId5">
            <a:duotone>
              <a:prstClr val="black"/>
              <a:schemeClr val="accent5">
                <a:tint val="45000"/>
                <a:satMod val="400000"/>
              </a:schemeClr>
            </a:duotone>
          </a:blip>
          <a:stretch>
            <a:fillRect/>
          </a:stretch>
        </p:blipFill>
        <p:spPr>
          <a:xfrm>
            <a:off x="9790620" y="2707495"/>
            <a:ext cx="286875" cy="290000"/>
          </a:xfrm>
          <a:prstGeom prst="rect">
            <a:avLst/>
          </a:prstGeom>
          <a:solidFill>
            <a:schemeClr val="tx2"/>
          </a:solidFill>
        </p:spPr>
      </p:pic>
      <p:pic>
        <p:nvPicPr>
          <p:cNvPr id="17" name="Picture 16">
            <a:hlinkClick r:id="rId6"/>
          </p:cNvPr>
          <p:cNvPicPr>
            <a:picLocks noChangeAspect="1"/>
          </p:cNvPicPr>
          <p:nvPr userDrawn="1"/>
        </p:nvPicPr>
        <p:blipFill>
          <a:blip r:embed="rId7">
            <a:duotone>
              <a:prstClr val="black"/>
              <a:schemeClr val="accent5">
                <a:tint val="45000"/>
                <a:satMod val="400000"/>
              </a:schemeClr>
            </a:duotone>
          </a:blip>
          <a:stretch>
            <a:fillRect/>
          </a:stretch>
        </p:blipFill>
        <p:spPr>
          <a:xfrm>
            <a:off x="10671463" y="2707495"/>
            <a:ext cx="277313" cy="290000"/>
          </a:xfrm>
          <a:prstGeom prst="rect">
            <a:avLst/>
          </a:prstGeom>
        </p:spPr>
      </p:pic>
      <p:sp>
        <p:nvSpPr>
          <p:cNvPr id="18" name="TextBox 17">
            <a:hlinkClick r:id="rId8"/>
          </p:cNvPr>
          <p:cNvSpPr txBox="1"/>
          <p:nvPr userDrawn="1"/>
        </p:nvSpPr>
        <p:spPr>
          <a:xfrm>
            <a:off x="7282678" y="2707508"/>
            <a:ext cx="2190850" cy="307777"/>
          </a:xfrm>
          <a:prstGeom prst="rect">
            <a:avLst/>
          </a:prstGeom>
          <a:noFill/>
        </p:spPr>
        <p:txBody>
          <a:bodyPr wrap="square" rtlCol="0">
            <a:spAutoFit/>
          </a:bodyPr>
          <a:lstStyle/>
          <a:p>
            <a:r>
              <a:rPr lang="en-US" sz="1400" dirty="0">
                <a:solidFill>
                  <a:srgbClr val="000000"/>
                </a:solidFill>
              </a:rPr>
              <a:t>www.commerce.wa.gov</a:t>
            </a:r>
          </a:p>
        </p:txBody>
      </p:sp>
      <p:grpSp>
        <p:nvGrpSpPr>
          <p:cNvPr id="19" name="Group 18"/>
          <p:cNvGrpSpPr/>
          <p:nvPr userDrawn="1"/>
        </p:nvGrpSpPr>
        <p:grpSpPr>
          <a:xfrm>
            <a:off x="0" y="6671896"/>
            <a:ext cx="12192000" cy="190430"/>
            <a:chOff x="0" y="6321028"/>
            <a:chExt cx="12192000" cy="541298"/>
          </a:xfrm>
        </p:grpSpPr>
        <p:sp>
          <p:nvSpPr>
            <p:cNvPr id="20" name="Rectangle 19"/>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Rectangle 22"/>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6" name="Rectangle 25"/>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p:cNvSpPr/>
            <p:nvPr/>
          </p:nvSpPr>
          <p:spPr>
            <a:xfrm>
              <a:off x="0" y="6321028"/>
              <a:ext cx="12192000" cy="797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p:cNvPicPr>
            <a:picLocks noChangeAspect="1"/>
          </p:cNvPicPr>
          <p:nvPr userDrawn="1"/>
        </p:nvPicPr>
        <p:blipFill>
          <a:blip r:embed="rId9"/>
          <a:stretch>
            <a:fillRect/>
          </a:stretch>
        </p:blipFill>
        <p:spPr>
          <a:xfrm>
            <a:off x="7282678" y="929634"/>
            <a:ext cx="3666098" cy="1054771"/>
          </a:xfrm>
          <a:prstGeom prst="rect">
            <a:avLst/>
          </a:prstGeom>
        </p:spPr>
      </p:pic>
      <p:sp>
        <p:nvSpPr>
          <p:cNvPr id="29" name="Text Placeholder 31"/>
          <p:cNvSpPr>
            <a:spLocks noGrp="1"/>
          </p:cNvSpPr>
          <p:nvPr>
            <p:ph type="body" sz="quarter" idx="10" hasCustomPrompt="1"/>
          </p:nvPr>
        </p:nvSpPr>
        <p:spPr>
          <a:xfrm>
            <a:off x="831850" y="1733497"/>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30" name="Text Placeholder 31"/>
          <p:cNvSpPr>
            <a:spLocks noGrp="1"/>
          </p:cNvSpPr>
          <p:nvPr>
            <p:ph type="body" sz="quarter" idx="11" hasCustomPrompt="1"/>
          </p:nvPr>
        </p:nvSpPr>
        <p:spPr>
          <a:xfrm>
            <a:off x="831850" y="2039051"/>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33" name="Text Placeholder 31"/>
          <p:cNvSpPr>
            <a:spLocks noGrp="1"/>
          </p:cNvSpPr>
          <p:nvPr>
            <p:ph type="body" sz="quarter" idx="12" hasCustomPrompt="1"/>
          </p:nvPr>
        </p:nvSpPr>
        <p:spPr>
          <a:xfrm>
            <a:off x="831851" y="2358397"/>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34" name="Text Placeholder 31"/>
          <p:cNvSpPr>
            <a:spLocks noGrp="1"/>
          </p:cNvSpPr>
          <p:nvPr>
            <p:ph type="body" sz="quarter" idx="13" hasCustomPrompt="1"/>
          </p:nvPr>
        </p:nvSpPr>
        <p:spPr>
          <a:xfrm>
            <a:off x="831850" y="2688464"/>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35" name="Text Placeholder 31"/>
          <p:cNvSpPr>
            <a:spLocks noGrp="1"/>
          </p:cNvSpPr>
          <p:nvPr>
            <p:ph type="body" sz="quarter" idx="14" hasCustomPrompt="1"/>
          </p:nvPr>
        </p:nvSpPr>
        <p:spPr>
          <a:xfrm>
            <a:off x="831850" y="3385365"/>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36" name="Text Placeholder 31"/>
          <p:cNvSpPr>
            <a:spLocks noGrp="1"/>
          </p:cNvSpPr>
          <p:nvPr>
            <p:ph type="body" sz="quarter" idx="15" hasCustomPrompt="1"/>
          </p:nvPr>
        </p:nvSpPr>
        <p:spPr>
          <a:xfrm>
            <a:off x="831850" y="3690919"/>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37" name="Text Placeholder 31"/>
          <p:cNvSpPr>
            <a:spLocks noGrp="1"/>
          </p:cNvSpPr>
          <p:nvPr>
            <p:ph type="body" sz="quarter" idx="16" hasCustomPrompt="1"/>
          </p:nvPr>
        </p:nvSpPr>
        <p:spPr>
          <a:xfrm>
            <a:off x="831851" y="4034676"/>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38" name="Text Placeholder 31"/>
          <p:cNvSpPr>
            <a:spLocks noGrp="1"/>
          </p:cNvSpPr>
          <p:nvPr>
            <p:ph type="body" sz="quarter" idx="17" hasCustomPrompt="1"/>
          </p:nvPr>
        </p:nvSpPr>
        <p:spPr>
          <a:xfrm>
            <a:off x="831850" y="4340332"/>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39" name="Text Placeholder 31"/>
          <p:cNvSpPr>
            <a:spLocks noGrp="1"/>
          </p:cNvSpPr>
          <p:nvPr>
            <p:ph type="body" sz="quarter" idx="18" hasCustomPrompt="1"/>
          </p:nvPr>
        </p:nvSpPr>
        <p:spPr>
          <a:xfrm>
            <a:off x="831850" y="5041014"/>
            <a:ext cx="3670300" cy="292100"/>
          </a:xfrm>
        </p:spPr>
        <p:txBody>
          <a:bodyPr>
            <a:noAutofit/>
          </a:bodyPr>
          <a:lstStyle>
            <a:lvl1pPr marL="0" indent="0">
              <a:buFontTx/>
              <a:buNone/>
              <a:defRPr sz="1800" b="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Name goes here</a:t>
            </a:r>
          </a:p>
        </p:txBody>
      </p:sp>
      <p:sp>
        <p:nvSpPr>
          <p:cNvPr id="40" name="Text Placeholder 31"/>
          <p:cNvSpPr>
            <a:spLocks noGrp="1"/>
          </p:cNvSpPr>
          <p:nvPr>
            <p:ph type="body" sz="quarter" idx="19" hasCustomPrompt="1"/>
          </p:nvPr>
        </p:nvSpPr>
        <p:spPr>
          <a:xfrm>
            <a:off x="831850" y="5346568"/>
            <a:ext cx="3670300" cy="292100"/>
          </a:xfrm>
        </p:spPr>
        <p:txBody>
          <a:bodyPr>
            <a:noAutofit/>
          </a:bodyPr>
          <a:lstStyle>
            <a:lvl1pPr marL="0" indent="0">
              <a:buFontTx/>
              <a:buNone/>
              <a:defRPr sz="1200" cap="all"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Your Title goes here</a:t>
            </a:r>
          </a:p>
        </p:txBody>
      </p:sp>
      <p:sp>
        <p:nvSpPr>
          <p:cNvPr id="41" name="Text Placeholder 31"/>
          <p:cNvSpPr>
            <a:spLocks noGrp="1"/>
          </p:cNvSpPr>
          <p:nvPr>
            <p:ph type="body" sz="quarter" idx="20" hasCustomPrompt="1"/>
          </p:nvPr>
        </p:nvSpPr>
        <p:spPr>
          <a:xfrm>
            <a:off x="831851" y="5690325"/>
            <a:ext cx="3670300"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Type email here</a:t>
            </a:r>
          </a:p>
        </p:txBody>
      </p:sp>
      <p:sp>
        <p:nvSpPr>
          <p:cNvPr id="42" name="Text Placeholder 31"/>
          <p:cNvSpPr>
            <a:spLocks noGrp="1"/>
          </p:cNvSpPr>
          <p:nvPr>
            <p:ph type="body" sz="quarter" idx="21" hasCustomPrompt="1"/>
          </p:nvPr>
        </p:nvSpPr>
        <p:spPr>
          <a:xfrm>
            <a:off x="831850" y="5995981"/>
            <a:ext cx="3670301" cy="297335"/>
          </a:xfrm>
        </p:spPr>
        <p:txBody>
          <a:bodyPr>
            <a:noAutofit/>
          </a:bodyPr>
          <a:lstStyle>
            <a:lvl1pPr marL="0" indent="0">
              <a:buFontTx/>
              <a:buNone/>
              <a:defRPr sz="1200" cap="none" baseline="0">
                <a:solidFill>
                  <a:schemeClr val="bg1"/>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XXX.XXX.XXXX</a:t>
            </a:r>
          </a:p>
        </p:txBody>
      </p:sp>
      <p:sp>
        <p:nvSpPr>
          <p:cNvPr id="2" name="TextBox 1"/>
          <p:cNvSpPr txBox="1"/>
          <p:nvPr userDrawn="1"/>
        </p:nvSpPr>
        <p:spPr>
          <a:xfrm>
            <a:off x="831850" y="539177"/>
            <a:ext cx="5839883" cy="1015663"/>
          </a:xfrm>
          <a:prstGeom prst="rect">
            <a:avLst/>
          </a:prstGeom>
          <a:noFill/>
        </p:spPr>
        <p:txBody>
          <a:bodyPr wrap="square" rtlCol="0">
            <a:spAutoFit/>
          </a:bodyPr>
          <a:lstStyle/>
          <a:p>
            <a:r>
              <a:rPr lang="en-US" sz="6000" dirty="0">
                <a:solidFill>
                  <a:schemeClr val="bg1"/>
                </a:solidFill>
                <a:latin typeface="Abril Fatface" panose="02000503000000020003" pitchFamily="2" charset="0"/>
              </a:rPr>
              <a:t>Thank you!</a:t>
            </a:r>
          </a:p>
        </p:txBody>
      </p:sp>
    </p:spTree>
    <p:extLst>
      <p:ext uri="{BB962C8B-B14F-4D97-AF65-F5344CB8AC3E}">
        <p14:creationId xmlns:p14="http://schemas.microsoft.com/office/powerpoint/2010/main" val="189573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820747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pic>
        <p:nvPicPr>
          <p:cNvPr id="9" name="Picture 8" descr="Steep shorelines covered with trees, that turn into a small beach with driftwood scattered around"/>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flipH="1">
            <a:off x="0" y="208036"/>
            <a:ext cx="6096000" cy="6676857"/>
          </a:xfrm>
          <a:prstGeom prst="rect">
            <a:avLst/>
          </a:prstGeom>
        </p:spPr>
      </p:pic>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grpSp>
        <p:nvGrpSpPr>
          <p:cNvPr id="12" name="Group 11" descr="Washington Department of Ecology logo"/>
          <p:cNvGrpSpPr/>
          <p:nvPr userDrawn="1"/>
        </p:nvGrpSpPr>
        <p:grpSpPr>
          <a:xfrm>
            <a:off x="2145553" y="2391413"/>
            <a:ext cx="1804894" cy="1873355"/>
            <a:chOff x="2200094" y="472140"/>
            <a:chExt cx="1841320" cy="1911163"/>
          </a:xfrm>
          <a:effectLst>
            <a:outerShdw blurRad="76200" dist="38100" dir="2700000" algn="tl" rotWithShape="0">
              <a:prstClr val="black">
                <a:alpha val="27000"/>
              </a:prstClr>
            </a:outerShdw>
          </a:effectLst>
        </p:grpSpPr>
        <p:sp>
          <p:nvSpPr>
            <p:cNvPr id="11" name="Rectangle 10"/>
            <p:cNvSpPr/>
            <p:nvPr userDrawn="1"/>
          </p:nvSpPr>
          <p:spPr>
            <a:xfrm>
              <a:off x="2200094" y="472140"/>
              <a:ext cx="1841320" cy="1911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99113" y="706062"/>
              <a:ext cx="1243285" cy="1443318"/>
            </a:xfrm>
            <a:prstGeom prst="rect">
              <a:avLst/>
            </a:prstGeom>
          </p:spPr>
        </p:pic>
      </p:gr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43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0270-7692-4ADF-8727-E673A2441C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0CAC23-957C-4D8C-8B13-9EF695F418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09EDEF-6772-4B9F-930C-C3DBEF9CE578}"/>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5" name="Footer Placeholder 4">
            <a:extLst>
              <a:ext uri="{FF2B5EF4-FFF2-40B4-BE49-F238E27FC236}">
                <a16:creationId xmlns:a16="http://schemas.microsoft.com/office/drawing/2014/main" id="{28821931-AE03-4E3A-A8BB-B2EEC55EC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AA7B6-92C4-47F3-ABAD-7DEF92B9F426}"/>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782463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ACD0-CFB8-462B-B857-725264DE7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1CDCD-22F1-4C87-8CF6-5F4750813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77E8-DCB2-42DC-BC2F-2D8DE73681C6}"/>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5" name="Footer Placeholder 4">
            <a:extLst>
              <a:ext uri="{FF2B5EF4-FFF2-40B4-BE49-F238E27FC236}">
                <a16:creationId xmlns:a16="http://schemas.microsoft.com/office/drawing/2014/main" id="{B345EFE3-93E4-4795-B5E9-018AA94BA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C92A2-932D-4C1C-BE27-A44EC52AA1C5}"/>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2664215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8549-0548-449D-8F74-503094630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E1B8B-09B5-4C77-828B-5F04404E50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E8DCFC-C7C3-400F-8999-D66414CD89E6}"/>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5" name="Footer Placeholder 4">
            <a:extLst>
              <a:ext uri="{FF2B5EF4-FFF2-40B4-BE49-F238E27FC236}">
                <a16:creationId xmlns:a16="http://schemas.microsoft.com/office/drawing/2014/main" id="{103BBA73-306F-4B8B-9998-D8AE37074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D9987-F11A-4219-9527-EEFF5C265C3E}"/>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390885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now-covered Mount Rainier at sunset"/>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14859"/>
            <a:ext cx="12192000" cy="3733316"/>
          </a:xfrm>
          <a:prstGeom prst="rect">
            <a:avLst/>
          </a:prstGeom>
        </p:spPr>
      </p:pic>
    </p:spTree>
    <p:extLst>
      <p:ext uri="{BB962C8B-B14F-4D97-AF65-F5344CB8AC3E}">
        <p14:creationId xmlns:p14="http://schemas.microsoft.com/office/powerpoint/2010/main" val="2620353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5771-230E-4313-A24A-83B23F98F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0E904-DF6F-49E9-B988-BC3F800B40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564D20-907B-499D-A5F9-F856DFC8AF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538CF8-7B33-4075-81F0-977BB0FA3DC8}"/>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6" name="Footer Placeholder 5">
            <a:extLst>
              <a:ext uri="{FF2B5EF4-FFF2-40B4-BE49-F238E27FC236}">
                <a16:creationId xmlns:a16="http://schemas.microsoft.com/office/drawing/2014/main" id="{0B60D823-ADF8-4792-86C5-CF086F87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0ED40-1F57-4B71-9C08-B4843A861052}"/>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1156829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A861-C12D-4817-B03B-E6016653EA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75CFEB-82BD-4231-B029-D49EB1178A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E640BF-7AB5-41CC-95EB-16A781EF5E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19BCBA-3F21-40C0-BE59-DB6810BEF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DA6EA2-B39C-4198-ADB9-9FA6B80D18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74C90-931F-43AC-BA7B-46A906FA8D6A}"/>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8" name="Footer Placeholder 7">
            <a:extLst>
              <a:ext uri="{FF2B5EF4-FFF2-40B4-BE49-F238E27FC236}">
                <a16:creationId xmlns:a16="http://schemas.microsoft.com/office/drawing/2014/main" id="{E963DEBE-263C-4A5B-93B3-72B7CE836B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3E90A7-FA2E-47AC-8892-80C6352832A5}"/>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2951804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9602-0DDB-417F-AFB9-3187449E3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352E55-C90C-44AB-86FF-A1F6A3F1F3CD}"/>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4" name="Footer Placeholder 3">
            <a:extLst>
              <a:ext uri="{FF2B5EF4-FFF2-40B4-BE49-F238E27FC236}">
                <a16:creationId xmlns:a16="http://schemas.microsoft.com/office/drawing/2014/main" id="{0BA01856-EFAB-4735-9B69-5247C72760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E53B39-E11B-4CFE-9EB1-378F01935CDB}"/>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3912161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287DC4-36E3-46D6-9858-B84A3CED0E29}"/>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3" name="Footer Placeholder 2">
            <a:extLst>
              <a:ext uri="{FF2B5EF4-FFF2-40B4-BE49-F238E27FC236}">
                <a16:creationId xmlns:a16="http://schemas.microsoft.com/office/drawing/2014/main" id="{EE2194BC-1607-44E6-A3AF-DD1CE4F48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F822FE-5B99-416D-9A32-CA6B930E1999}"/>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2307002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28D5-130C-4E3B-8B22-3C4084745B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8FEE55-84C8-4616-8392-12BB6221C6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002CA-801B-4A90-AB22-818774890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C068E-C1F3-4A35-9EB6-2BC74928044F}"/>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6" name="Footer Placeholder 5">
            <a:extLst>
              <a:ext uri="{FF2B5EF4-FFF2-40B4-BE49-F238E27FC236}">
                <a16:creationId xmlns:a16="http://schemas.microsoft.com/office/drawing/2014/main" id="{D529D5B9-DADE-4BA2-8A86-865895B4CF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E0F9D-CC13-468C-A239-F808607D89A5}"/>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1061324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7407-1B3F-431D-8265-A7178C638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47254B-372E-43AA-815F-0B5F233E8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669830-0CBF-4775-8671-60B96267C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8956D-7A13-4E49-8828-9CEE88B37641}"/>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6" name="Footer Placeholder 5">
            <a:extLst>
              <a:ext uri="{FF2B5EF4-FFF2-40B4-BE49-F238E27FC236}">
                <a16:creationId xmlns:a16="http://schemas.microsoft.com/office/drawing/2014/main" id="{3EA5D68D-8CFC-4A53-83B4-F12F287FF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F6995-0944-4165-A195-2511F69E519D}"/>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340289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3F78-C4A6-4C26-9ED8-47D6161A4A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A6FFB-3B5D-4BBC-AFCE-237101F2F0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0C81B-7393-499B-AE3B-58B6D34D7975}"/>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5" name="Footer Placeholder 4">
            <a:extLst>
              <a:ext uri="{FF2B5EF4-FFF2-40B4-BE49-F238E27FC236}">
                <a16:creationId xmlns:a16="http://schemas.microsoft.com/office/drawing/2014/main" id="{E8F53800-BEB8-4B92-9462-89A4C78F6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DF3FB9-0E47-445D-AA84-4EF96DBCA2F6}"/>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1651538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8959-132F-4956-B449-F7E786142F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6B33E5-7C32-47D7-8932-6798FE662A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E3A5B-CB62-40C7-B1FE-58E54F821ED2}"/>
              </a:ext>
            </a:extLst>
          </p:cNvPr>
          <p:cNvSpPr>
            <a:spLocks noGrp="1"/>
          </p:cNvSpPr>
          <p:nvPr>
            <p:ph type="dt" sz="half" idx="10"/>
          </p:nvPr>
        </p:nvSpPr>
        <p:spPr/>
        <p:txBody>
          <a:bodyPr/>
          <a:lstStyle/>
          <a:p>
            <a:fld id="{C19FEEB7-019C-42FE-8950-5E79903490B5}" type="datetimeFigureOut">
              <a:rPr lang="en-US" smtClean="0"/>
              <a:t>10/12/2023</a:t>
            </a:fld>
            <a:endParaRPr lang="en-US"/>
          </a:p>
        </p:txBody>
      </p:sp>
      <p:sp>
        <p:nvSpPr>
          <p:cNvPr id="5" name="Footer Placeholder 4">
            <a:extLst>
              <a:ext uri="{FF2B5EF4-FFF2-40B4-BE49-F238E27FC236}">
                <a16:creationId xmlns:a16="http://schemas.microsoft.com/office/drawing/2014/main" id="{C50DB64B-176A-4B96-B78F-9631D2948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46DAF-0AE3-48D7-A892-AF52A7D45DF0}"/>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2996453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4" y="4266455"/>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8"/>
            <a:ext cx="1218690" cy="1414765"/>
          </a:xfrm>
          <a:prstGeom prst="rect">
            <a:avLst/>
          </a:prstGeom>
        </p:spPr>
      </p:pic>
      <p:sp>
        <p:nvSpPr>
          <p:cNvPr id="14" name="Rectangle 13"/>
          <p:cNvSpPr/>
          <p:nvPr userDrawn="1"/>
        </p:nvSpPr>
        <p:spPr>
          <a:xfrm>
            <a:off x="0" y="1"/>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userDrawn="1"/>
        </p:nvSpPr>
        <p:spPr>
          <a:xfrm>
            <a:off x="9750537" y="303269"/>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t="4773" b="3109"/>
          <a:stretch/>
        </p:blipFill>
        <p:spPr>
          <a:xfrm>
            <a:off x="0" y="214859"/>
            <a:ext cx="12192000" cy="3733316"/>
          </a:xfrm>
          <a:prstGeom prst="rect">
            <a:avLst/>
          </a:prstGeom>
        </p:spPr>
      </p:pic>
      <p:pic>
        <p:nvPicPr>
          <p:cNvPr id="9" name="Picture 8" descr="A beach shoreline with driftwood in the foreground and misty mountains in the background"/>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2043174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4" y="4266455"/>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8"/>
            <a:ext cx="1218690" cy="1414765"/>
          </a:xfrm>
          <a:prstGeom prst="rect">
            <a:avLst/>
          </a:prstGeom>
        </p:spPr>
      </p:pic>
      <p:sp>
        <p:nvSpPr>
          <p:cNvPr id="14" name="Rectangle 13"/>
          <p:cNvSpPr/>
          <p:nvPr userDrawn="1"/>
        </p:nvSpPr>
        <p:spPr>
          <a:xfrm>
            <a:off x="0" y="1"/>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userDrawn="1"/>
        </p:nvSpPr>
        <p:spPr>
          <a:xfrm>
            <a:off x="9750537" y="303269"/>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15" descr="A snow-covered Mount Rainier at sunset"/>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14859"/>
            <a:ext cx="12192000" cy="3733316"/>
          </a:xfrm>
          <a:prstGeom prst="rect">
            <a:avLst/>
          </a:prstGeom>
        </p:spPr>
      </p:pic>
    </p:spTree>
    <p:extLst>
      <p:ext uri="{BB962C8B-B14F-4D97-AF65-F5344CB8AC3E}">
        <p14:creationId xmlns:p14="http://schemas.microsoft.com/office/powerpoint/2010/main" val="353266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2909431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1"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61915" y="918995"/>
            <a:ext cx="2522641" cy="3689765"/>
          </a:xfrm>
        </p:spPr>
        <p:txBody>
          <a:bodyPr anchor="t"/>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1950377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3900887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784488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797516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8" y="394247"/>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20418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lumMod val="20000"/>
                  <a:lumOff val="80000"/>
                </a:schemeClr>
              </a:solidFill>
            </a:endParaRPr>
          </a:p>
        </p:txBody>
      </p:sp>
      <p:sp>
        <p:nvSpPr>
          <p:cNvPr id="3" name="Content Placeholder 2"/>
          <p:cNvSpPr>
            <a:spLocks noGrp="1"/>
          </p:cNvSpPr>
          <p:nvPr>
            <p:ph sz="half" idx="1"/>
          </p:nvPr>
        </p:nvSpPr>
        <p:spPr>
          <a:xfrm>
            <a:off x="3348054" y="881086"/>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7" y="689247"/>
            <a:ext cx="2422209" cy="5479506"/>
          </a:xfrm>
        </p:spPr>
        <p:txBody>
          <a:bodyPr anchor="ct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90263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People walking on a trail through green forests and grass on a sunny day, with mountains towering in the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10/12/2023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1" y="1735977"/>
            <a:ext cx="1030806" cy="711845"/>
          </a:xfrm>
          <a:prstGeom prst="rect">
            <a:avLst/>
          </a:prstGeom>
        </p:spPr>
      </p:pic>
    </p:spTree>
    <p:extLst>
      <p:ext uri="{BB962C8B-B14F-4D97-AF65-F5344CB8AC3E}">
        <p14:creationId xmlns:p14="http://schemas.microsoft.com/office/powerpoint/2010/main" val="1921099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6"/>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659633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877598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7"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Tree>
    <p:extLst>
      <p:ext uri="{BB962C8B-B14F-4D97-AF65-F5344CB8AC3E}">
        <p14:creationId xmlns:p14="http://schemas.microsoft.com/office/powerpoint/2010/main" val="348383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4028842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7"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Tree>
    <p:extLst>
      <p:ext uri="{BB962C8B-B14F-4D97-AF65-F5344CB8AC3E}">
        <p14:creationId xmlns:p14="http://schemas.microsoft.com/office/powerpoint/2010/main" val="732823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7"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1"/>
            <a:ext cx="10909300" cy="3978275"/>
          </a:xfrm>
        </p:spPr>
        <p:txBody>
          <a:bodyPr/>
          <a:lstStyle/>
          <a:p>
            <a:endParaRPr lang="en-US"/>
          </a:p>
        </p:txBody>
      </p:sp>
    </p:spTree>
    <p:extLst>
      <p:ext uri="{BB962C8B-B14F-4D97-AF65-F5344CB8AC3E}">
        <p14:creationId xmlns:p14="http://schemas.microsoft.com/office/powerpoint/2010/main" val="778615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4115502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pic>
        <p:nvPicPr>
          <p:cNvPr id="9" name="Picture 8" descr="Steep shorelines covered with trees, that turn into a small beach with driftwood scattered aroun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208037"/>
            <a:ext cx="6096000" cy="6676857"/>
          </a:xfrm>
          <a:prstGeom prst="rect">
            <a:avLst/>
          </a:prstGeom>
        </p:spPr>
      </p:pic>
      <p:sp>
        <p:nvSpPr>
          <p:cNvPr id="2" name="Title 1"/>
          <p:cNvSpPr>
            <a:spLocks noGrp="1"/>
          </p:cNvSpPr>
          <p:nvPr>
            <p:ph type="ctrTitle"/>
          </p:nvPr>
        </p:nvSpPr>
        <p:spPr>
          <a:xfrm>
            <a:off x="6281271" y="1482166"/>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80"/>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grpSp>
        <p:nvGrpSpPr>
          <p:cNvPr id="12" name="Group 11" descr="Washington Department of Ecology logo"/>
          <p:cNvGrpSpPr/>
          <p:nvPr userDrawn="1"/>
        </p:nvGrpSpPr>
        <p:grpSpPr>
          <a:xfrm>
            <a:off x="2145553" y="2391414"/>
            <a:ext cx="1804894" cy="1873355"/>
            <a:chOff x="2200094" y="472140"/>
            <a:chExt cx="1841320" cy="1911163"/>
          </a:xfrm>
          <a:effectLst>
            <a:outerShdw blurRad="76200" dist="38100" dir="2700000" algn="tl" rotWithShape="0">
              <a:prstClr val="black">
                <a:alpha val="27000"/>
              </a:prstClr>
            </a:outerShdw>
          </a:effectLst>
        </p:grpSpPr>
        <p:sp>
          <p:nvSpPr>
            <p:cNvPr id="11" name="Rectangle 10"/>
            <p:cNvSpPr/>
            <p:nvPr userDrawn="1"/>
          </p:nvSpPr>
          <p:spPr>
            <a:xfrm>
              <a:off x="2200094" y="472140"/>
              <a:ext cx="1841320" cy="1911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9113" y="706062"/>
              <a:ext cx="1243285" cy="1443318"/>
            </a:xfrm>
            <a:prstGeom prst="rect">
              <a:avLst/>
            </a:prstGeom>
          </p:spPr>
        </p:pic>
      </p:grpSp>
      <p:sp>
        <p:nvSpPr>
          <p:cNvPr id="14" name="Rectangle 13"/>
          <p:cNvSpPr/>
          <p:nvPr userDrawn="1"/>
        </p:nvSpPr>
        <p:spPr>
          <a:xfrm>
            <a:off x="0" y="1"/>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userDrawn="1"/>
        </p:nvSpPr>
        <p:spPr>
          <a:xfrm>
            <a:off x="9750537" y="303269"/>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94624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67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854" y="460047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t="4773" b="3109"/>
          <a:stretch/>
        </p:blipFill>
        <p:spPr>
          <a:xfrm>
            <a:off x="0" y="214859"/>
            <a:ext cx="12192000" cy="3733316"/>
          </a:xfrm>
          <a:prstGeom prst="rect">
            <a:avLst/>
          </a:prstGeom>
        </p:spPr>
      </p:pic>
      <p:pic>
        <p:nvPicPr>
          <p:cNvPr id="9" name="Picture 8" descr="A beach shoreline with driftwood in the foreground and misty mountains in the background"/>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4059234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854" y="4600477"/>
            <a:ext cx="1218690" cy="1414765"/>
          </a:xfrm>
          <a:prstGeom prst="rect">
            <a:avLst/>
          </a:prstGeom>
        </p:spPr>
      </p:pic>
      <p:sp>
        <p:nvSpPr>
          <p:cNvPr id="9" name="Picture Placeholder 8"/>
          <p:cNvSpPr>
            <a:spLocks noGrp="1"/>
          </p:cNvSpPr>
          <p:nvPr>
            <p:ph type="pic" sz="quarter" idx="14"/>
          </p:nvPr>
        </p:nvSpPr>
        <p:spPr>
          <a:xfrm>
            <a:off x="0" y="214859"/>
            <a:ext cx="12192000" cy="3569180"/>
          </a:xfrm>
        </p:spPr>
        <p:txBody>
          <a:bodyPr/>
          <a:lstStyle/>
          <a:p>
            <a:endParaRPr lang="en-US" dirty="0"/>
          </a:p>
        </p:txBody>
      </p:sp>
    </p:spTree>
    <p:extLst>
      <p:ext uri="{BB962C8B-B14F-4D97-AF65-F5344CB8AC3E}">
        <p14:creationId xmlns:p14="http://schemas.microsoft.com/office/powerpoint/2010/main" val="1307710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
        <p:nvSpPr>
          <p:cNvPr id="8" name="Content Placeholder 2"/>
          <p:cNvSpPr>
            <a:spLocks noGrp="1"/>
          </p:cNvSpPr>
          <p:nvPr>
            <p:ph idx="1"/>
          </p:nvPr>
        </p:nvSpPr>
        <p:spPr>
          <a:xfrm>
            <a:off x="615576" y="3371850"/>
            <a:ext cx="10903519" cy="280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481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536219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6" name="Content Placeholder 2"/>
          <p:cNvSpPr>
            <a:spLocks noGrp="1"/>
          </p:cNvSpPr>
          <p:nvPr>
            <p:ph idx="1"/>
          </p:nvPr>
        </p:nvSpPr>
        <p:spPr>
          <a:xfrm>
            <a:off x="615576" y="1775012"/>
            <a:ext cx="10903519" cy="44019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26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301467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159739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194983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2" y="215964"/>
            <a:ext cx="3048001"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46486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491756"/>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10/12/2023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297025"/>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463" y="4180830"/>
            <a:ext cx="1030806" cy="711845"/>
          </a:xfrm>
          <a:prstGeom prst="rect">
            <a:avLst/>
          </a:prstGeom>
        </p:spPr>
      </p:pic>
      <p:sp>
        <p:nvSpPr>
          <p:cNvPr id="11" name="Picture Placeholder 10"/>
          <p:cNvSpPr>
            <a:spLocks noGrp="1"/>
          </p:cNvSpPr>
          <p:nvPr>
            <p:ph type="pic" sz="quarter" idx="14"/>
          </p:nvPr>
        </p:nvSpPr>
        <p:spPr>
          <a:xfrm>
            <a:off x="7554913" y="0"/>
            <a:ext cx="4637087" cy="6858000"/>
          </a:xfrm>
        </p:spPr>
        <p:txBody>
          <a:bodyPr/>
          <a:lstStyle/>
          <a:p>
            <a:endParaRPr lang="en-US"/>
          </a:p>
        </p:txBody>
      </p:sp>
    </p:spTree>
    <p:extLst>
      <p:ext uri="{BB962C8B-B14F-4D97-AF65-F5344CB8AC3E}">
        <p14:creationId xmlns:p14="http://schemas.microsoft.com/office/powerpoint/2010/main" val="2866897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279429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Tree>
    <p:extLst>
      <p:ext uri="{BB962C8B-B14F-4D97-AF65-F5344CB8AC3E}">
        <p14:creationId xmlns:p14="http://schemas.microsoft.com/office/powerpoint/2010/main" val="1925314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Tree>
    <p:extLst>
      <p:ext uri="{BB962C8B-B14F-4D97-AF65-F5344CB8AC3E}">
        <p14:creationId xmlns:p14="http://schemas.microsoft.com/office/powerpoint/2010/main" val="3666255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Tree>
    <p:extLst>
      <p:ext uri="{BB962C8B-B14F-4D97-AF65-F5344CB8AC3E}">
        <p14:creationId xmlns:p14="http://schemas.microsoft.com/office/powerpoint/2010/main" val="2977364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6350" y="214313"/>
            <a:ext cx="6089650" cy="6643687"/>
          </a:xfrm>
        </p:spPr>
        <p:txBody>
          <a:bodyPr/>
          <a:lstStyle/>
          <a:p>
            <a:endParaRPr lang="en-US"/>
          </a:p>
        </p:txBody>
      </p:sp>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p:cNvSpPr>
            <a:spLocks noGrp="1"/>
          </p:cNvSpPr>
          <p:nvPr>
            <p:ph type="pic" sz="quarter" idx="14" hasCustomPrompt="1"/>
          </p:nvPr>
        </p:nvSpPr>
        <p:spPr>
          <a:xfrm>
            <a:off x="2055813" y="2546623"/>
            <a:ext cx="1982787" cy="1979612"/>
          </a:xfrm>
        </p:spPr>
        <p:txBody>
          <a:bodyPr/>
          <a:lstStyle>
            <a:lvl1pPr>
              <a:defRPr baseline="0"/>
            </a:lvl1pPr>
          </a:lstStyle>
          <a:p>
            <a:r>
              <a:rPr lang="en-US" dirty="0"/>
              <a:t>Move this box to change both pictures</a:t>
            </a:r>
          </a:p>
        </p:txBody>
      </p:sp>
    </p:spTree>
    <p:extLst>
      <p:ext uri="{BB962C8B-B14F-4D97-AF65-F5344CB8AC3E}">
        <p14:creationId xmlns:p14="http://schemas.microsoft.com/office/powerpoint/2010/main" val="2192068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207963"/>
            <a:ext cx="12192000" cy="6650037"/>
          </a:xfrm>
        </p:spPr>
        <p:txBody>
          <a:bodyPr/>
          <a:lstStyle/>
          <a:p>
            <a:endParaRPr lang="en-US"/>
          </a:p>
        </p:txBody>
      </p:sp>
      <p:sp>
        <p:nvSpPr>
          <p:cNvPr id="3" name="Date Placeholder 2"/>
          <p:cNvSpPr>
            <a:spLocks noGrp="1"/>
          </p:cNvSpPr>
          <p:nvPr>
            <p:ph type="dt" sz="half" idx="10"/>
          </p:nvPr>
        </p:nvSpPr>
        <p:spPr/>
        <p:txBody>
          <a:bodyPr/>
          <a:lstStyle/>
          <a:p>
            <a:fld id="{53606CA5-F65B-4B8E-AD15-BB02E8258AE5}" type="datetime1">
              <a:rPr lang="en-US" smtClean="0"/>
              <a:t>10/12/2023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
        <p:nvSpPr>
          <p:cNvPr id="2" name="Title 1"/>
          <p:cNvSpPr>
            <a:spLocks noGrp="1"/>
          </p:cNvSpPr>
          <p:nvPr>
            <p:ph type="title"/>
          </p:nvPr>
        </p:nvSpPr>
        <p:spPr>
          <a:xfrm>
            <a:off x="3348054" y="1672139"/>
            <a:ext cx="5209204" cy="3226930"/>
          </a:xfrm>
          <a:solidFill>
            <a:schemeClr val="bg1">
              <a:lumMod val="95000"/>
              <a:alpha val="52000"/>
            </a:schemeClr>
          </a:solidFill>
        </p:spPr>
        <p:txBody>
          <a:bodyPr anchor="t"/>
          <a:lstStyle>
            <a:lvl1pPr algn="ctr">
              <a:defRPr>
                <a:solidFill>
                  <a:schemeClr val="tx1">
                    <a:lumMod val="50000"/>
                  </a:schemeClr>
                </a:solidFill>
              </a:defRPr>
            </a:lvl1pPr>
          </a:lstStyle>
          <a:p>
            <a:r>
              <a:rPr lang="en-US" dirty="0"/>
              <a:t>Click to edit Master title style</a:t>
            </a:r>
          </a:p>
        </p:txBody>
      </p:sp>
      <p:sp>
        <p:nvSpPr>
          <p:cNvPr id="8" name="Picture Placeholder 7"/>
          <p:cNvSpPr>
            <a:spLocks noGrp="1"/>
          </p:cNvSpPr>
          <p:nvPr>
            <p:ph type="pic" sz="quarter" idx="13"/>
          </p:nvPr>
        </p:nvSpPr>
        <p:spPr>
          <a:xfrm>
            <a:off x="4498609" y="3786037"/>
            <a:ext cx="2908094" cy="914400"/>
          </a:xfrm>
        </p:spPr>
        <p:txBody>
          <a:bodyPr/>
          <a:lstStyle/>
          <a:p>
            <a:endParaRPr lang="en-US" dirty="0"/>
          </a:p>
        </p:txBody>
      </p:sp>
    </p:spTree>
    <p:extLst>
      <p:ext uri="{BB962C8B-B14F-4D97-AF65-F5344CB8AC3E}">
        <p14:creationId xmlns:p14="http://schemas.microsoft.com/office/powerpoint/2010/main" val="1078406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6992285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3461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10/12/2023</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22564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10/12/2023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42024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93A66BA0-BF77-43AC-894A-20AD8220B887}" type="datetime1">
              <a:rPr lang="en-US" smtClean="0"/>
              <a:pPr/>
              <a:t>10/12/2023</a:t>
            </a:fld>
            <a:endParaRPr lang="en-US" dirty="0"/>
          </a:p>
        </p:txBody>
      </p:sp>
      <p:sp>
        <p:nvSpPr>
          <p:cNvPr id="9" name="Footer Placeholder 8"/>
          <p:cNvSpPr>
            <a:spLocks noGrp="1"/>
          </p:cNvSpPr>
          <p:nvPr>
            <p:ph type="ftr" sz="quarter" idx="11"/>
          </p:nvPr>
        </p:nvSpPr>
        <p:spPr/>
        <p:txBody>
          <a:bodyPr/>
          <a:lstStyle/>
          <a:p>
            <a:r>
              <a:rPr lang="en-US"/>
              <a:t>Add a footer</a:t>
            </a:r>
            <a:endParaRPr lang="en-US" dirty="0"/>
          </a:p>
        </p:txBody>
      </p:sp>
      <p:sp>
        <p:nvSpPr>
          <p:cNvPr id="10" name="Slide Number Placeholder 9"/>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57872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4C81B4D-F060-418E-A958-B2BDC1A258F8}" type="datetime1">
              <a:rPr lang="en-US" smtClean="0"/>
              <a:pPr/>
              <a:t>10/12/2023</a:t>
            </a:fld>
            <a:endParaRPr lang="en-US" dirty="0"/>
          </a:p>
        </p:txBody>
      </p:sp>
      <p:sp>
        <p:nvSpPr>
          <p:cNvPr id="11" name="Footer Placeholder 10"/>
          <p:cNvSpPr>
            <a:spLocks noGrp="1"/>
          </p:cNvSpPr>
          <p:nvPr>
            <p:ph type="ftr" sz="quarter" idx="11"/>
          </p:nvPr>
        </p:nvSpPr>
        <p:spPr/>
        <p:txBody>
          <a:bodyPr/>
          <a:lstStyle/>
          <a:p>
            <a:r>
              <a:rPr lang="en-US"/>
              <a:t>Add a footer</a:t>
            </a:r>
            <a:endParaRPr lang="en-US" dirty="0"/>
          </a:p>
        </p:txBody>
      </p:sp>
      <p:sp>
        <p:nvSpPr>
          <p:cNvPr id="12" name="Slide Number Placeholder 11"/>
          <p:cNvSpPr>
            <a:spLocks noGrp="1"/>
          </p:cNvSpPr>
          <p:nvPr>
            <p:ph type="sldNum" sz="quarter" idx="12"/>
          </p:nvPr>
        </p:nvSpPr>
        <p:spPr/>
        <p:txBody>
          <a:bodyPr/>
          <a:lstStyle/>
          <a:p>
            <a:fld id="{9CD8D479-8942-46E8-A226-A4E01F7A105C}" type="slidenum">
              <a:rPr lang="en-US" smtClean="0"/>
              <a:t>‹#›</a:t>
            </a:fld>
            <a:endParaRPr lang="en-US" dirty="0"/>
          </a:p>
        </p:txBody>
      </p:sp>
    </p:spTree>
    <p:extLst>
      <p:ext uri="{BB962C8B-B14F-4D97-AF65-F5344CB8AC3E}">
        <p14:creationId xmlns:p14="http://schemas.microsoft.com/office/powerpoint/2010/main" val="399543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386AC23-C97B-41FB-9B89-C7FE0FB631CA}" type="datetime1">
              <a:rPr lang="en-US" smtClean="0"/>
              <a:pPr/>
              <a:t>10/12/2023</a:t>
            </a:fld>
            <a:endParaRPr lang="en-US" dirty="0"/>
          </a:p>
        </p:txBody>
      </p:sp>
      <p:sp>
        <p:nvSpPr>
          <p:cNvPr id="7" name="Footer Placeholder 6"/>
          <p:cNvSpPr>
            <a:spLocks noGrp="1"/>
          </p:cNvSpPr>
          <p:nvPr>
            <p:ph type="ftr" sz="quarter" idx="11"/>
          </p:nvPr>
        </p:nvSpPr>
        <p:spPr/>
        <p:txBody>
          <a:bodyPr/>
          <a:lstStyle/>
          <a:p>
            <a:r>
              <a:rPr lang="en-US"/>
              <a:t>Add a footer</a:t>
            </a:r>
            <a:endParaRPr lang="en-US" dirty="0"/>
          </a:p>
        </p:txBody>
      </p:sp>
      <p:sp>
        <p:nvSpPr>
          <p:cNvPr id="8" name="Slide Number Placeholder 7"/>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61160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81B9673-AC7F-4F1F-84E4-F0E5EAAE106D}" type="datetime1">
              <a:rPr lang="en-US" smtClean="0"/>
              <a:pPr/>
              <a:t>10/12/2023</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94233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BA2A3310-D664-4933-9402-AB5DB0887727}" type="datetime1">
              <a:rPr lang="en-US" smtClean="0"/>
              <a:pPr/>
              <a:t>10/12/2023</a:t>
            </a:fld>
            <a:endParaRPr lang="en-US" dirty="0"/>
          </a:p>
        </p:txBody>
      </p:sp>
      <p:sp>
        <p:nvSpPr>
          <p:cNvPr id="9" name="Footer Placeholder 8"/>
          <p:cNvSpPr>
            <a:spLocks noGrp="1"/>
          </p:cNvSpPr>
          <p:nvPr>
            <p:ph type="ftr" sz="quarter" idx="11"/>
          </p:nvPr>
        </p:nvSpPr>
        <p:spPr/>
        <p:txBody>
          <a:bodyPr/>
          <a:lstStyle/>
          <a:p>
            <a:r>
              <a:rPr lang="en-US"/>
              <a:t>Add a footer</a:t>
            </a:r>
            <a:endParaRPr lang="en-US" dirty="0"/>
          </a:p>
        </p:txBody>
      </p:sp>
      <p:sp>
        <p:nvSpPr>
          <p:cNvPr id="10" name="Slide Number Placeholder 9"/>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58543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E1447A63-5E3D-469C-A0D1-119323F4F95E}" type="datetime1">
              <a:rPr lang="en-US" smtClean="0"/>
              <a:pPr/>
              <a:t>10/12/2023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r>
              <a:rPr lang="en-US"/>
              <a:t>Add a footer</a:t>
            </a:r>
            <a:endParaRPr lang="en-US" dirty="0"/>
          </a:p>
        </p:txBody>
      </p:sp>
      <p:sp>
        <p:nvSpPr>
          <p:cNvPr id="10" name="Slide Number Placeholder 9"/>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811560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B55A74-0919-413E-865C-E0E8D1722ED7}" type="datetime1">
              <a:rPr lang="en-US" smtClean="0"/>
              <a:pPr/>
              <a:t>10/12/2023</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80022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836865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5BFE46A-5893-4F80-829A-F37AF8AAC03B}" type="datetime1">
              <a:rPr lang="en-US" smtClean="0"/>
              <a:pPr/>
              <a:t>10/12/2023</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0928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10/12/2023</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246540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856463" y="4266454"/>
            <a:ext cx="8471094"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856461" y="5299105"/>
            <a:ext cx="8471095"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9476" y="912225"/>
            <a:ext cx="1708734" cy="1983653"/>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5C80A0C-E686-5769-34D0-8618D363F29A}"/>
              </a:ext>
            </a:extLst>
          </p:cNvPr>
          <p:cNvPicPr>
            <a:picLocks noChangeAspect="1"/>
          </p:cNvPicPr>
          <p:nvPr userDrawn="1"/>
        </p:nvPicPr>
        <p:blipFill>
          <a:blip r:embed="rId3"/>
          <a:stretch>
            <a:fillRect/>
          </a:stretch>
        </p:blipFill>
        <p:spPr>
          <a:xfrm>
            <a:off x="0" y="-24560"/>
            <a:ext cx="12192000" cy="239419"/>
          </a:xfrm>
          <a:prstGeom prst="rect">
            <a:avLst/>
          </a:prstGeom>
        </p:spPr>
      </p:pic>
    </p:spTree>
    <p:extLst>
      <p:ext uri="{BB962C8B-B14F-4D97-AF65-F5344CB8AC3E}">
        <p14:creationId xmlns:p14="http://schemas.microsoft.com/office/powerpoint/2010/main" val="1201837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66D077-D24E-ECD9-4263-F2AEE04892BF}"/>
              </a:ext>
            </a:extLst>
          </p:cNvPr>
          <p:cNvPicPr>
            <a:picLocks noChangeAspect="1"/>
          </p:cNvPicPr>
          <p:nvPr userDrawn="1"/>
        </p:nvPicPr>
        <p:blipFill>
          <a:blip r:embed="rId2"/>
          <a:stretch>
            <a:fillRect/>
          </a:stretch>
        </p:blipFill>
        <p:spPr>
          <a:xfrm>
            <a:off x="0" y="-24560"/>
            <a:ext cx="12192000" cy="365125"/>
          </a:xfrm>
          <a:prstGeom prst="rect">
            <a:avLst/>
          </a:prstGeom>
        </p:spPr>
      </p:pic>
    </p:spTree>
    <p:extLst>
      <p:ext uri="{BB962C8B-B14F-4D97-AF65-F5344CB8AC3E}">
        <p14:creationId xmlns:p14="http://schemas.microsoft.com/office/powerpoint/2010/main" val="37848088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9652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a:extLst>
              <a:ext uri="{FF2B5EF4-FFF2-40B4-BE49-F238E27FC236}">
                <a16:creationId xmlns:a16="http://schemas.microsoft.com/office/drawing/2014/main" id="{6A34AEDC-1C4E-59FC-88A4-882C0BB37574}"/>
              </a:ext>
            </a:extLst>
          </p:cNvPr>
          <p:cNvPicPr>
            <a:picLocks noChangeAspect="1"/>
          </p:cNvPicPr>
          <p:nvPr userDrawn="1"/>
        </p:nvPicPr>
        <p:blipFill>
          <a:blip r:embed="rId2"/>
          <a:stretch>
            <a:fillRect/>
          </a:stretch>
        </p:blipFill>
        <p:spPr>
          <a:xfrm>
            <a:off x="0" y="-24559"/>
            <a:ext cx="12192000" cy="239418"/>
          </a:xfrm>
          <a:prstGeom prst="rect">
            <a:avLst/>
          </a:prstGeom>
        </p:spPr>
      </p:pic>
    </p:spTree>
    <p:extLst>
      <p:ext uri="{BB962C8B-B14F-4D97-AF65-F5344CB8AC3E}">
        <p14:creationId xmlns:p14="http://schemas.microsoft.com/office/powerpoint/2010/main" val="8678224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a:extLst>
              <a:ext uri="{FF2B5EF4-FFF2-40B4-BE49-F238E27FC236}">
                <a16:creationId xmlns:a16="http://schemas.microsoft.com/office/drawing/2014/main" id="{14904AEB-8FB1-E861-CFDA-9A1AA2460716}"/>
              </a:ext>
            </a:extLst>
          </p:cNvPr>
          <p:cNvPicPr>
            <a:picLocks noChangeAspect="1"/>
          </p:cNvPicPr>
          <p:nvPr userDrawn="1"/>
        </p:nvPicPr>
        <p:blipFill>
          <a:blip r:embed="rId2"/>
          <a:stretch>
            <a:fillRect/>
          </a:stretch>
        </p:blipFill>
        <p:spPr>
          <a:xfrm>
            <a:off x="0" y="-24560"/>
            <a:ext cx="12192000" cy="239419"/>
          </a:xfrm>
          <a:prstGeom prst="rect">
            <a:avLst/>
          </a:prstGeom>
        </p:spPr>
      </p:pic>
    </p:spTree>
    <p:extLst>
      <p:ext uri="{BB962C8B-B14F-4D97-AF65-F5344CB8AC3E}">
        <p14:creationId xmlns:p14="http://schemas.microsoft.com/office/powerpoint/2010/main" val="24183536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9" name="Picture 8">
            <a:extLst>
              <a:ext uri="{FF2B5EF4-FFF2-40B4-BE49-F238E27FC236}">
                <a16:creationId xmlns:a16="http://schemas.microsoft.com/office/drawing/2014/main" id="{723EA6F7-C8FE-28D8-0C48-831D4B53A067}"/>
              </a:ext>
            </a:extLst>
          </p:cNvPr>
          <p:cNvPicPr>
            <a:picLocks noChangeAspect="1"/>
          </p:cNvPicPr>
          <p:nvPr userDrawn="1"/>
        </p:nvPicPr>
        <p:blipFill>
          <a:blip r:embed="rId3"/>
          <a:stretch>
            <a:fillRect/>
          </a:stretch>
        </p:blipFill>
        <p:spPr>
          <a:xfrm>
            <a:off x="0" y="-24559"/>
            <a:ext cx="12192000" cy="365126"/>
          </a:xfrm>
          <a:prstGeom prst="rect">
            <a:avLst/>
          </a:prstGeom>
        </p:spPr>
      </p:pic>
    </p:spTree>
    <p:extLst>
      <p:ext uri="{BB962C8B-B14F-4D97-AF65-F5344CB8AC3E}">
        <p14:creationId xmlns:p14="http://schemas.microsoft.com/office/powerpoint/2010/main" val="27439168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604854" y="683918"/>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4" name="Picture 3">
            <a:extLst>
              <a:ext uri="{FF2B5EF4-FFF2-40B4-BE49-F238E27FC236}">
                <a16:creationId xmlns:a16="http://schemas.microsoft.com/office/drawing/2014/main" id="{013C05DF-4BDE-214F-AFC8-37B8B0676ADB}"/>
              </a:ext>
            </a:extLst>
          </p:cNvPr>
          <p:cNvPicPr>
            <a:picLocks noChangeAspect="1"/>
          </p:cNvPicPr>
          <p:nvPr userDrawn="1"/>
        </p:nvPicPr>
        <p:blipFill>
          <a:blip r:embed="rId2"/>
          <a:stretch>
            <a:fillRect/>
          </a:stretch>
        </p:blipFill>
        <p:spPr>
          <a:xfrm>
            <a:off x="0" y="-24560"/>
            <a:ext cx="12192000" cy="500653"/>
          </a:xfrm>
          <a:prstGeom prst="rect">
            <a:avLst/>
          </a:prstGeom>
        </p:spPr>
      </p:pic>
    </p:spTree>
    <p:extLst>
      <p:ext uri="{BB962C8B-B14F-4D97-AF65-F5344CB8AC3E}">
        <p14:creationId xmlns:p14="http://schemas.microsoft.com/office/powerpoint/2010/main" val="40764533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0097" y="802326"/>
            <a:ext cx="1702191" cy="441931"/>
          </a:xfrm>
          <a:prstGeom prst="rect">
            <a:avLst/>
          </a:prstGeom>
        </p:spPr>
      </p:pic>
      <p:pic>
        <p:nvPicPr>
          <p:cNvPr id="9" name="Picture 8">
            <a:extLst>
              <a:ext uri="{FF2B5EF4-FFF2-40B4-BE49-F238E27FC236}">
                <a16:creationId xmlns:a16="http://schemas.microsoft.com/office/drawing/2014/main" id="{D62667E2-46D3-0C55-8F9B-5DCA754ACAF9}"/>
              </a:ext>
            </a:extLst>
          </p:cNvPr>
          <p:cNvPicPr>
            <a:picLocks noChangeAspect="1"/>
          </p:cNvPicPr>
          <p:nvPr userDrawn="1"/>
        </p:nvPicPr>
        <p:blipFill>
          <a:blip r:embed="rId3"/>
          <a:stretch>
            <a:fillRect/>
          </a:stretch>
        </p:blipFill>
        <p:spPr>
          <a:xfrm>
            <a:off x="0" y="-24560"/>
            <a:ext cx="12192000" cy="500653"/>
          </a:xfrm>
          <a:prstGeom prst="rect">
            <a:avLst/>
          </a:prstGeom>
        </p:spPr>
      </p:pic>
    </p:spTree>
    <p:extLst>
      <p:ext uri="{BB962C8B-B14F-4D97-AF65-F5344CB8AC3E}">
        <p14:creationId xmlns:p14="http://schemas.microsoft.com/office/powerpoint/2010/main" val="2663112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0274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214184"/>
            <a:ext cx="12192000" cy="6522904"/>
          </a:xfrm>
          <a:prstGeom prst="rect">
            <a:avLst/>
          </a:prstGeom>
          <a:solidFill>
            <a:srgbClr val="7AA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Tree>
    <p:extLst>
      <p:ext uri="{BB962C8B-B14F-4D97-AF65-F5344CB8AC3E}">
        <p14:creationId xmlns:p14="http://schemas.microsoft.com/office/powerpoint/2010/main" val="34202909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6" name="Rectangle 5"/>
          <p:cNvSpPr/>
          <p:nvPr userDrawn="1"/>
        </p:nvSpPr>
        <p:spPr>
          <a:xfrm>
            <a:off x="0" y="197708"/>
            <a:ext cx="12192000" cy="6660292"/>
          </a:xfrm>
          <a:prstGeom prst="rect">
            <a:avLst/>
          </a:prstGeom>
          <a:solidFill>
            <a:srgbClr val="FFD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Tree>
    <p:extLst>
      <p:ext uri="{BB962C8B-B14F-4D97-AF65-F5344CB8AC3E}">
        <p14:creationId xmlns:p14="http://schemas.microsoft.com/office/powerpoint/2010/main" val="42202477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Transition Slide">
    <p:spTree>
      <p:nvGrpSpPr>
        <p:cNvPr id="1" name=""/>
        <p:cNvGrpSpPr/>
        <p:nvPr/>
      </p:nvGrpSpPr>
      <p:grpSpPr>
        <a:xfrm>
          <a:off x="0" y="0"/>
          <a:ext cx="0" cy="0"/>
          <a:chOff x="0" y="0"/>
          <a:chExt cx="0" cy="0"/>
        </a:xfrm>
      </p:grpSpPr>
      <p:sp>
        <p:nvSpPr>
          <p:cNvPr id="6" name="Rectangle 5"/>
          <p:cNvSpPr/>
          <p:nvPr userDrawn="1"/>
        </p:nvSpPr>
        <p:spPr>
          <a:xfrm>
            <a:off x="0" y="189470"/>
            <a:ext cx="12192000" cy="6668530"/>
          </a:xfrm>
          <a:prstGeom prst="rect">
            <a:avLst/>
          </a:prstGeom>
          <a:solidFill>
            <a:srgbClr val="80A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Tree>
    <p:extLst>
      <p:ext uri="{BB962C8B-B14F-4D97-AF65-F5344CB8AC3E}">
        <p14:creationId xmlns:p14="http://schemas.microsoft.com/office/powerpoint/2010/main" val="418114047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10/12/2023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29144018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88957" y="840111"/>
            <a:ext cx="1702191" cy="441931"/>
          </a:xfrm>
          <a:prstGeom prst="rect">
            <a:avLst/>
          </a:prstGeom>
        </p:spPr>
      </p:pic>
      <p:pic>
        <p:nvPicPr>
          <p:cNvPr id="7" name="Picture 6">
            <a:extLst>
              <a:ext uri="{FF2B5EF4-FFF2-40B4-BE49-F238E27FC236}">
                <a16:creationId xmlns:a16="http://schemas.microsoft.com/office/drawing/2014/main" id="{88753C1C-AE7C-EA51-8CB4-E9B98C68B2BD}"/>
              </a:ext>
            </a:extLst>
          </p:cNvPr>
          <p:cNvPicPr>
            <a:picLocks noChangeAspect="1"/>
          </p:cNvPicPr>
          <p:nvPr userDrawn="1"/>
        </p:nvPicPr>
        <p:blipFill>
          <a:blip r:embed="rId3"/>
          <a:stretch>
            <a:fillRect/>
          </a:stretch>
        </p:blipFill>
        <p:spPr>
          <a:xfrm>
            <a:off x="0" y="-24560"/>
            <a:ext cx="12192000" cy="263457"/>
          </a:xfrm>
          <a:prstGeom prst="rect">
            <a:avLst/>
          </a:prstGeom>
        </p:spPr>
      </p:pic>
    </p:spTree>
    <p:extLst>
      <p:ext uri="{BB962C8B-B14F-4D97-AF65-F5344CB8AC3E}">
        <p14:creationId xmlns:p14="http://schemas.microsoft.com/office/powerpoint/2010/main" val="130082018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6" name="Picture 5">
            <a:extLst>
              <a:ext uri="{FF2B5EF4-FFF2-40B4-BE49-F238E27FC236}">
                <a16:creationId xmlns:a16="http://schemas.microsoft.com/office/drawing/2014/main" id="{98DC2DAC-A62D-0DB2-27A9-6AA077FCAAB9}"/>
              </a:ext>
            </a:extLst>
          </p:cNvPr>
          <p:cNvPicPr>
            <a:picLocks noChangeAspect="1"/>
          </p:cNvPicPr>
          <p:nvPr userDrawn="1"/>
        </p:nvPicPr>
        <p:blipFill>
          <a:blip r:embed="rId3"/>
          <a:stretch>
            <a:fillRect/>
          </a:stretch>
        </p:blipFill>
        <p:spPr>
          <a:xfrm>
            <a:off x="0" y="-24559"/>
            <a:ext cx="12192000" cy="211264"/>
          </a:xfrm>
          <a:prstGeom prst="rect">
            <a:avLst/>
          </a:prstGeom>
        </p:spPr>
      </p:pic>
    </p:spTree>
    <p:extLst>
      <p:ext uri="{BB962C8B-B14F-4D97-AF65-F5344CB8AC3E}">
        <p14:creationId xmlns:p14="http://schemas.microsoft.com/office/powerpoint/2010/main" val="25016924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11" name="Picture 10">
            <a:extLst>
              <a:ext uri="{FF2B5EF4-FFF2-40B4-BE49-F238E27FC236}">
                <a16:creationId xmlns:a16="http://schemas.microsoft.com/office/drawing/2014/main" id="{995FC0E0-DF1B-D6A8-690B-C937A1C1E3FE}"/>
              </a:ext>
            </a:extLst>
          </p:cNvPr>
          <p:cNvPicPr>
            <a:picLocks noChangeAspect="1"/>
          </p:cNvPicPr>
          <p:nvPr userDrawn="1"/>
        </p:nvPicPr>
        <p:blipFill>
          <a:blip r:embed="rId3"/>
          <a:stretch>
            <a:fillRect/>
          </a:stretch>
        </p:blipFill>
        <p:spPr>
          <a:xfrm>
            <a:off x="0" y="-24559"/>
            <a:ext cx="12192000" cy="280694"/>
          </a:xfrm>
          <a:prstGeom prst="rect">
            <a:avLst/>
          </a:prstGeom>
        </p:spPr>
      </p:pic>
    </p:spTree>
    <p:extLst>
      <p:ext uri="{BB962C8B-B14F-4D97-AF65-F5344CB8AC3E}">
        <p14:creationId xmlns:p14="http://schemas.microsoft.com/office/powerpoint/2010/main" val="35788686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10/12/2023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6" name="Picture 5">
            <a:extLst>
              <a:ext uri="{FF2B5EF4-FFF2-40B4-BE49-F238E27FC236}">
                <a16:creationId xmlns:a16="http://schemas.microsoft.com/office/drawing/2014/main" id="{62982C57-5E03-4EE9-05D2-6EB83D5DB4E7}"/>
              </a:ext>
            </a:extLst>
          </p:cNvPr>
          <p:cNvPicPr>
            <a:picLocks noChangeAspect="1"/>
          </p:cNvPicPr>
          <p:nvPr userDrawn="1"/>
        </p:nvPicPr>
        <p:blipFill>
          <a:blip r:embed="rId3"/>
          <a:stretch>
            <a:fillRect/>
          </a:stretch>
        </p:blipFill>
        <p:spPr>
          <a:xfrm>
            <a:off x="0" y="-24559"/>
            <a:ext cx="12192000" cy="246982"/>
          </a:xfrm>
          <a:prstGeom prst="rect">
            <a:avLst/>
          </a:prstGeom>
        </p:spPr>
      </p:pic>
    </p:spTree>
    <p:extLst>
      <p:ext uri="{BB962C8B-B14F-4D97-AF65-F5344CB8AC3E}">
        <p14:creationId xmlns:p14="http://schemas.microsoft.com/office/powerpoint/2010/main" val="128343202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10/12/2023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6" name="Picture 5">
            <a:extLst>
              <a:ext uri="{FF2B5EF4-FFF2-40B4-BE49-F238E27FC236}">
                <a16:creationId xmlns:a16="http://schemas.microsoft.com/office/drawing/2014/main" id="{3E392A7A-BF1D-5C89-05A4-1C305AFB3BE2}"/>
              </a:ext>
            </a:extLst>
          </p:cNvPr>
          <p:cNvPicPr>
            <a:picLocks noChangeAspect="1"/>
          </p:cNvPicPr>
          <p:nvPr userDrawn="1"/>
        </p:nvPicPr>
        <p:blipFill>
          <a:blip r:embed="rId3"/>
          <a:stretch>
            <a:fillRect/>
          </a:stretch>
        </p:blipFill>
        <p:spPr>
          <a:xfrm>
            <a:off x="0" y="-24560"/>
            <a:ext cx="12192000" cy="263457"/>
          </a:xfrm>
          <a:prstGeom prst="rect">
            <a:avLst/>
          </a:prstGeom>
        </p:spPr>
      </p:pic>
    </p:spTree>
    <p:extLst>
      <p:ext uri="{BB962C8B-B14F-4D97-AF65-F5344CB8AC3E}">
        <p14:creationId xmlns:p14="http://schemas.microsoft.com/office/powerpoint/2010/main" val="33761143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13D99C1-02A8-7A3F-D690-681140F44F7E}"/>
              </a:ext>
            </a:extLst>
          </p:cNvPr>
          <p:cNvPicPr>
            <a:picLocks noChangeAspect="1"/>
          </p:cNvPicPr>
          <p:nvPr userDrawn="1"/>
        </p:nvPicPr>
        <p:blipFill>
          <a:blip r:embed="rId2"/>
          <a:stretch>
            <a:fillRect/>
          </a:stretch>
        </p:blipFill>
        <p:spPr>
          <a:xfrm>
            <a:off x="0" y="-24560"/>
            <a:ext cx="12192000" cy="239419"/>
          </a:xfrm>
          <a:prstGeom prst="rect">
            <a:avLst/>
          </a:prstGeom>
        </p:spPr>
      </p:pic>
    </p:spTree>
    <p:extLst>
      <p:ext uri="{BB962C8B-B14F-4D97-AF65-F5344CB8AC3E}">
        <p14:creationId xmlns:p14="http://schemas.microsoft.com/office/powerpoint/2010/main" val="3537433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eople walking on a trail through green forests and grass on a sunny day, with mountains towering in the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10/12/2023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5917039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921000"/>
            <a:ext cx="8466667" cy="553104"/>
          </a:xfrm>
        </p:spPr>
        <p:txBody>
          <a:bodyPr anchor="b">
            <a:normAutofit/>
          </a:bodyPr>
          <a:lstStyle>
            <a:lvl1pPr algn="l">
              <a:defRPr sz="2400"/>
            </a:lvl1pPr>
          </a:lstStyle>
          <a:p>
            <a:r>
              <a:rPr lang="en-US" dirty="0"/>
              <a:t>ADA Accessibility</a:t>
            </a:r>
          </a:p>
        </p:txBody>
      </p:sp>
      <p:sp>
        <p:nvSpPr>
          <p:cNvPr id="4" name="Date Placeholder 3"/>
          <p:cNvSpPr>
            <a:spLocks noGrp="1"/>
          </p:cNvSpPr>
          <p:nvPr>
            <p:ph type="dt" sz="half" idx="10"/>
          </p:nvPr>
        </p:nvSpPr>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1F89ED9-E10A-DEC4-8127-19222C1F695F}"/>
              </a:ext>
            </a:extLst>
          </p:cNvPr>
          <p:cNvSpPr>
            <a:spLocks noGrp="1"/>
          </p:cNvSpPr>
          <p:nvPr>
            <p:ph idx="1"/>
          </p:nvPr>
        </p:nvSpPr>
        <p:spPr>
          <a:xfrm>
            <a:off x="609600" y="3474105"/>
            <a:ext cx="8466666" cy="2596496"/>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pic>
        <p:nvPicPr>
          <p:cNvPr id="3" name="Picture 2">
            <a:extLst>
              <a:ext uri="{FF2B5EF4-FFF2-40B4-BE49-F238E27FC236}">
                <a16:creationId xmlns:a16="http://schemas.microsoft.com/office/drawing/2014/main" id="{D8E511EE-00CB-8E4C-833F-FAA4EF2C43BD}"/>
              </a:ext>
            </a:extLst>
          </p:cNvPr>
          <p:cNvPicPr>
            <a:picLocks noChangeAspect="1"/>
          </p:cNvPicPr>
          <p:nvPr userDrawn="1"/>
        </p:nvPicPr>
        <p:blipFill>
          <a:blip r:embed="rId2"/>
          <a:stretch>
            <a:fillRect/>
          </a:stretch>
        </p:blipFill>
        <p:spPr>
          <a:xfrm>
            <a:off x="0" y="-24560"/>
            <a:ext cx="12192000" cy="239419"/>
          </a:xfrm>
          <a:prstGeom prst="rect">
            <a:avLst/>
          </a:prstGeom>
        </p:spPr>
      </p:pic>
    </p:spTree>
    <p:extLst>
      <p:ext uri="{BB962C8B-B14F-4D97-AF65-F5344CB8AC3E}">
        <p14:creationId xmlns:p14="http://schemas.microsoft.com/office/powerpoint/2010/main" val="42628670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856463" y="4266454"/>
            <a:ext cx="8471094"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856461" y="5299105"/>
            <a:ext cx="8471095"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69476" y="912225"/>
            <a:ext cx="1708734" cy="1983653"/>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5C80A0C-E686-5769-34D0-8618D363F29A}"/>
              </a:ext>
            </a:extLst>
          </p:cNvPr>
          <p:cNvPicPr>
            <a:picLocks noChangeAspect="1"/>
          </p:cNvPicPr>
          <p:nvPr userDrawn="1"/>
        </p:nvPicPr>
        <p:blipFill>
          <a:blip r:embed="rId3"/>
          <a:stretch>
            <a:fillRect/>
          </a:stretch>
        </p:blipFill>
        <p:spPr>
          <a:xfrm>
            <a:off x="0" y="-24560"/>
            <a:ext cx="12192000" cy="500653"/>
          </a:xfrm>
          <a:prstGeom prst="rect">
            <a:avLst/>
          </a:prstGeom>
        </p:spPr>
      </p:pic>
    </p:spTree>
    <p:extLst>
      <p:ext uri="{BB962C8B-B14F-4D97-AF65-F5344CB8AC3E}">
        <p14:creationId xmlns:p14="http://schemas.microsoft.com/office/powerpoint/2010/main" val="16991396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a:xfrm>
            <a:off x="604854" y="6356350"/>
            <a:ext cx="2743200" cy="365125"/>
          </a:xfrm>
          <a:prstGeom prst="rect">
            <a:avLst/>
          </a:prstGeom>
        </p:spPr>
        <p:txBody>
          <a:bodyPr/>
          <a:lstStyle/>
          <a:p>
            <a:fld id="{F24574BA-3DF4-47C3-8BF2-CDD945C99436}" type="datetime1">
              <a:rPr lang="en-US" smtClean="0"/>
              <a:t>10/12/2023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A66D077-D24E-ECD9-4263-F2AEE04892BF}"/>
              </a:ext>
            </a:extLst>
          </p:cNvPr>
          <p:cNvPicPr>
            <a:picLocks noChangeAspect="1"/>
          </p:cNvPicPr>
          <p:nvPr userDrawn="1"/>
        </p:nvPicPr>
        <p:blipFill>
          <a:blip r:embed="rId2"/>
          <a:stretch>
            <a:fillRect/>
          </a:stretch>
        </p:blipFill>
        <p:spPr>
          <a:xfrm>
            <a:off x="0" y="-250327"/>
            <a:ext cx="12192000" cy="500653"/>
          </a:xfrm>
          <a:prstGeom prst="rect">
            <a:avLst/>
          </a:prstGeom>
        </p:spPr>
      </p:pic>
    </p:spTree>
    <p:extLst>
      <p:ext uri="{BB962C8B-B14F-4D97-AF65-F5344CB8AC3E}">
        <p14:creationId xmlns:p14="http://schemas.microsoft.com/office/powerpoint/2010/main" val="293641654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0838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a:xfrm>
            <a:off x="604854" y="6356350"/>
            <a:ext cx="2743200" cy="365125"/>
          </a:xfrm>
          <a:prstGeom prst="rect">
            <a:avLst/>
          </a:prstGeom>
        </p:spPr>
        <p:txBody>
          <a:bodyPr/>
          <a:lstStyle/>
          <a:p>
            <a:fld id="{53606CA5-F65B-4B8E-AD15-BB02E8258AE5}" type="datetime1">
              <a:rPr lang="en-US" smtClean="0"/>
              <a:t>10/12/2023</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42069343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4854" y="6356350"/>
            <a:ext cx="2743200" cy="365125"/>
          </a:xfrm>
          <a:prstGeom prst="rect">
            <a:avLst/>
          </a:prstGeom>
        </p:spPr>
        <p:txBody>
          <a:bodyPr/>
          <a:lstStyle/>
          <a:p>
            <a:fld id="{C8B69090-A7E0-4419-BCB1-A71EB36F85AE}" type="datetime1">
              <a:rPr lang="en-US" smtClean="0"/>
              <a:t>10/12/2023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75895" y="6356350"/>
            <a:ext cx="2743200" cy="365125"/>
          </a:xfrm>
          <a:prstGeom prst="rect">
            <a:avLst/>
          </a:prstGeom>
        </p:spPr>
        <p:txBody>
          <a:bodyPr/>
          <a:lstStyle/>
          <a:p>
            <a:fld id="{BF275850-B71D-490D-965C-ED6AE5531855}" type="slidenum">
              <a:rPr lang="en-US" smtClean="0"/>
              <a:t>‹#›</a:t>
            </a:fld>
            <a:endParaRPr lang="en-US"/>
          </a:p>
        </p:txBody>
      </p:sp>
      <p:pic>
        <p:nvPicPr>
          <p:cNvPr id="8" name="Picture 7">
            <a:extLst>
              <a:ext uri="{FF2B5EF4-FFF2-40B4-BE49-F238E27FC236}">
                <a16:creationId xmlns:a16="http://schemas.microsoft.com/office/drawing/2014/main" id="{6A34AEDC-1C4E-59FC-88A4-882C0BB37574}"/>
              </a:ext>
            </a:extLst>
          </p:cNvPr>
          <p:cNvPicPr>
            <a:picLocks noChangeAspect="1"/>
          </p:cNvPicPr>
          <p:nvPr userDrawn="1"/>
        </p:nvPicPr>
        <p:blipFill>
          <a:blip r:embed="rId2"/>
          <a:stretch>
            <a:fillRect/>
          </a:stretch>
        </p:blipFill>
        <p:spPr>
          <a:xfrm>
            <a:off x="0" y="-24560"/>
            <a:ext cx="12192000" cy="239419"/>
          </a:xfrm>
          <a:prstGeom prst="rect">
            <a:avLst/>
          </a:prstGeom>
        </p:spPr>
      </p:pic>
    </p:spTree>
    <p:extLst>
      <p:ext uri="{BB962C8B-B14F-4D97-AF65-F5344CB8AC3E}">
        <p14:creationId xmlns:p14="http://schemas.microsoft.com/office/powerpoint/2010/main" val="1187137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4854" y="6356350"/>
            <a:ext cx="2743200" cy="365125"/>
          </a:xfrm>
          <a:prstGeom prst="rect">
            <a:avLst/>
          </a:prstGeom>
        </p:spPr>
        <p:txBody>
          <a:bodyPr/>
          <a:lstStyle/>
          <a:p>
            <a:fld id="{C8B69090-A7E0-4419-BCB1-A71EB36F85AE}" type="datetime1">
              <a:rPr lang="en-US" smtClean="0"/>
              <a:t>10/12/2023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75895" y="6356350"/>
            <a:ext cx="2743200" cy="365125"/>
          </a:xfrm>
          <a:prstGeom prst="rect">
            <a:avLst/>
          </a:prstGeom>
        </p:spPr>
        <p:txBody>
          <a:bodyPr/>
          <a:lstStyle/>
          <a:p>
            <a:endParaRPr lang="en-US" dirty="0"/>
          </a:p>
        </p:txBody>
      </p:sp>
      <p:pic>
        <p:nvPicPr>
          <p:cNvPr id="7" name="Picture 6">
            <a:extLst>
              <a:ext uri="{FF2B5EF4-FFF2-40B4-BE49-F238E27FC236}">
                <a16:creationId xmlns:a16="http://schemas.microsoft.com/office/drawing/2014/main" id="{14904AEB-8FB1-E861-CFDA-9A1AA2460716}"/>
              </a:ext>
            </a:extLst>
          </p:cNvPr>
          <p:cNvPicPr>
            <a:picLocks noChangeAspect="1"/>
          </p:cNvPicPr>
          <p:nvPr userDrawn="1"/>
        </p:nvPicPr>
        <p:blipFill>
          <a:blip r:embed="rId2"/>
          <a:stretch>
            <a:fillRect/>
          </a:stretch>
        </p:blipFill>
        <p:spPr>
          <a:xfrm>
            <a:off x="0" y="-24560"/>
            <a:ext cx="12192000" cy="239419"/>
          </a:xfrm>
          <a:prstGeom prst="rect">
            <a:avLst/>
          </a:prstGeom>
        </p:spPr>
      </p:pic>
    </p:spTree>
    <p:extLst>
      <p:ext uri="{BB962C8B-B14F-4D97-AF65-F5344CB8AC3E}">
        <p14:creationId xmlns:p14="http://schemas.microsoft.com/office/powerpoint/2010/main" val="794493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4854" y="6356350"/>
            <a:ext cx="2743200" cy="365125"/>
          </a:xfrm>
          <a:prstGeom prst="rect">
            <a:avLst/>
          </a:prstGeom>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75895" y="6356350"/>
            <a:ext cx="2743200" cy="365125"/>
          </a:xfrm>
          <a:prstGeom prst="rect">
            <a:avLst/>
          </a:prstGeom>
        </p:spPr>
        <p:txBody>
          <a:bodyPr/>
          <a:lstStyle/>
          <a:p>
            <a:endParaRPr lang="en-US" dirty="0"/>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pic>
        <p:nvPicPr>
          <p:cNvPr id="9" name="Picture 8">
            <a:extLst>
              <a:ext uri="{FF2B5EF4-FFF2-40B4-BE49-F238E27FC236}">
                <a16:creationId xmlns:a16="http://schemas.microsoft.com/office/drawing/2014/main" id="{723EA6F7-C8FE-28D8-0C48-831D4B53A067}"/>
              </a:ext>
            </a:extLst>
          </p:cNvPr>
          <p:cNvPicPr>
            <a:picLocks noChangeAspect="1"/>
          </p:cNvPicPr>
          <p:nvPr userDrawn="1"/>
        </p:nvPicPr>
        <p:blipFill>
          <a:blip r:embed="rId3"/>
          <a:stretch>
            <a:fillRect/>
          </a:stretch>
        </p:blipFill>
        <p:spPr>
          <a:xfrm>
            <a:off x="0" y="-24560"/>
            <a:ext cx="12192000" cy="239419"/>
          </a:xfrm>
          <a:prstGeom prst="rect">
            <a:avLst/>
          </a:prstGeom>
        </p:spPr>
      </p:pic>
    </p:spTree>
    <p:extLst>
      <p:ext uri="{BB962C8B-B14F-4D97-AF65-F5344CB8AC3E}">
        <p14:creationId xmlns:p14="http://schemas.microsoft.com/office/powerpoint/2010/main" val="18928987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604854" y="683918"/>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dirty="0"/>
          </a:p>
        </p:txBody>
      </p:sp>
      <p:sp>
        <p:nvSpPr>
          <p:cNvPr id="5" name="Date Placeholder 4"/>
          <p:cNvSpPr>
            <a:spLocks noGrp="1"/>
          </p:cNvSpPr>
          <p:nvPr>
            <p:ph type="dt" sz="half" idx="10"/>
          </p:nvPr>
        </p:nvSpPr>
        <p:spPr>
          <a:xfrm>
            <a:off x="604854" y="6356350"/>
            <a:ext cx="2743200" cy="365125"/>
          </a:xfrm>
          <a:prstGeom prst="rect">
            <a:avLst/>
          </a:prstGeom>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75895" y="6356350"/>
            <a:ext cx="2743200" cy="365125"/>
          </a:xfrm>
          <a:prstGeom prst="rect">
            <a:avLst/>
          </a:prstGeom>
        </p:spPr>
        <p:txBody>
          <a:bodyPr/>
          <a:lstStyle/>
          <a:p>
            <a:endParaRPr lang="en-US" dirty="0"/>
          </a:p>
        </p:txBody>
      </p:sp>
      <p:pic>
        <p:nvPicPr>
          <p:cNvPr id="4" name="Picture 3">
            <a:extLst>
              <a:ext uri="{FF2B5EF4-FFF2-40B4-BE49-F238E27FC236}">
                <a16:creationId xmlns:a16="http://schemas.microsoft.com/office/drawing/2014/main" id="{013C05DF-4BDE-214F-AFC8-37B8B0676ADB}"/>
              </a:ext>
            </a:extLst>
          </p:cNvPr>
          <p:cNvPicPr>
            <a:picLocks noChangeAspect="1"/>
          </p:cNvPicPr>
          <p:nvPr userDrawn="1"/>
        </p:nvPicPr>
        <p:blipFill>
          <a:blip r:embed="rId2"/>
          <a:stretch>
            <a:fillRect/>
          </a:stretch>
        </p:blipFill>
        <p:spPr>
          <a:xfrm>
            <a:off x="0" y="-24559"/>
            <a:ext cx="12192000" cy="230506"/>
          </a:xfrm>
          <a:prstGeom prst="rect">
            <a:avLst/>
          </a:prstGeom>
        </p:spPr>
      </p:pic>
    </p:spTree>
    <p:extLst>
      <p:ext uri="{BB962C8B-B14F-4D97-AF65-F5344CB8AC3E}">
        <p14:creationId xmlns:p14="http://schemas.microsoft.com/office/powerpoint/2010/main" val="3358431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4854" y="6356350"/>
            <a:ext cx="2743200" cy="365125"/>
          </a:xfrm>
          <a:prstGeom prst="rect">
            <a:avLst/>
          </a:prstGeom>
        </p:spPr>
        <p:txBody>
          <a:bodyPr/>
          <a:lstStyle/>
          <a:p>
            <a:fld id="{2034D1F8-A36D-498A-9300-4D61564B1F0D}" type="datetime1">
              <a:rPr lang="en-US" smtClean="0"/>
              <a:t>10/12/2023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75895" y="6356350"/>
            <a:ext cx="2743200" cy="365125"/>
          </a:xfrm>
          <a:prstGeom prst="rect">
            <a:avLst/>
          </a:prstGeom>
        </p:spPr>
        <p:txBody>
          <a:bodyPr/>
          <a:lstStyle/>
          <a:p>
            <a:endParaRPr lang="en-US" dirty="0"/>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0097" y="802326"/>
            <a:ext cx="1702191" cy="441931"/>
          </a:xfrm>
          <a:prstGeom prst="rect">
            <a:avLst/>
          </a:prstGeom>
        </p:spPr>
      </p:pic>
      <p:pic>
        <p:nvPicPr>
          <p:cNvPr id="9" name="Picture 8">
            <a:extLst>
              <a:ext uri="{FF2B5EF4-FFF2-40B4-BE49-F238E27FC236}">
                <a16:creationId xmlns:a16="http://schemas.microsoft.com/office/drawing/2014/main" id="{D62667E2-46D3-0C55-8F9B-5DCA754ACAF9}"/>
              </a:ext>
            </a:extLst>
          </p:cNvPr>
          <p:cNvPicPr>
            <a:picLocks noChangeAspect="1"/>
          </p:cNvPicPr>
          <p:nvPr userDrawn="1"/>
        </p:nvPicPr>
        <p:blipFill>
          <a:blip r:embed="rId3"/>
          <a:stretch>
            <a:fillRect/>
          </a:stretch>
        </p:blipFill>
        <p:spPr>
          <a:xfrm>
            <a:off x="0" y="-24559"/>
            <a:ext cx="12192000" cy="240524"/>
          </a:xfrm>
          <a:prstGeom prst="rect">
            <a:avLst/>
          </a:prstGeom>
        </p:spPr>
      </p:pic>
    </p:spTree>
    <p:extLst>
      <p:ext uri="{BB962C8B-B14F-4D97-AF65-F5344CB8AC3E}">
        <p14:creationId xmlns:p14="http://schemas.microsoft.com/office/powerpoint/2010/main" val="564178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theme" Target="../theme/theme1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image" Target="../media/image10.png"/><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theme" Target="../theme/theme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5" Type="http://schemas.openxmlformats.org/officeDocument/2006/relationships/image" Target="../media/image10.png"/><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24" Type="http://schemas.openxmlformats.org/officeDocument/2006/relationships/theme" Target="../theme/theme8.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slideLayout" Target="../slideLayouts/slideLayout113.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slideLayout" Target="../slideLayouts/slideLayout11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theme" Target="../theme/theme9.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slideLayout" Target="../slideLayouts/slideLayout1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10/12/2023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Washington Department of Ecology logo"/>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16487911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8" r:id="rId3"/>
    <p:sldLayoutId id="2147483665" r:id="rId4"/>
    <p:sldLayoutId id="2147483650" r:id="rId5"/>
    <p:sldLayoutId id="2147483652" r:id="rId6"/>
    <p:sldLayoutId id="2147483659" r:id="rId7"/>
    <p:sldLayoutId id="2147483660" r:id="rId8"/>
    <p:sldLayoutId id="2147483656" r:id="rId9"/>
    <p:sldLayoutId id="2147483653" r:id="rId10"/>
    <p:sldLayoutId id="2147483654" r:id="rId11"/>
    <p:sldLayoutId id="2147483661" r:id="rId12"/>
    <p:sldLayoutId id="2147483662" r:id="rId13"/>
    <p:sldLayoutId id="2147483663" r:id="rId14"/>
    <p:sldLayoutId id="2147483655" r:id="rId15"/>
    <p:sldLayoutId id="2147483664" r:id="rId16"/>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A2581-B8DD-4F54-ABFD-B0DE87436C33}" type="datetimeFigureOut">
              <a:rPr lang="en-US" smtClean="0"/>
              <a:t>10/12/2023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48E16-DD44-4AF0-A337-F195B24AF66F}" type="slidenum">
              <a:rPr lang="en-US" smtClean="0"/>
              <a:t>‹#›</a:t>
            </a:fld>
            <a:endParaRPr lang="en-US"/>
          </a:p>
        </p:txBody>
      </p:sp>
      <p:grpSp>
        <p:nvGrpSpPr>
          <p:cNvPr id="7" name="Group 6"/>
          <p:cNvGrpSpPr/>
          <p:nvPr userDrawn="1"/>
        </p:nvGrpSpPr>
        <p:grpSpPr>
          <a:xfrm>
            <a:off x="0" y="6316702"/>
            <a:ext cx="12192000" cy="541298"/>
            <a:chOff x="0" y="6321028"/>
            <a:chExt cx="12192000" cy="541298"/>
          </a:xfrm>
        </p:grpSpPr>
        <p:sp>
          <p:nvSpPr>
            <p:cNvPr id="8" name="Rectangle 7"/>
            <p:cNvSpPr/>
            <p:nvPr/>
          </p:nvSpPr>
          <p:spPr>
            <a:xfrm>
              <a:off x="335757" y="6360160"/>
              <a:ext cx="4727012" cy="502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062769" y="6360160"/>
              <a:ext cx="363670" cy="502166"/>
            </a:xfrm>
            <a:prstGeom prst="rect">
              <a:avLst/>
            </a:prstGeom>
            <a:solidFill>
              <a:srgbClr val="E2A7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5426439" y="6360160"/>
              <a:ext cx="1585679" cy="50216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p:cNvSpPr/>
            <p:nvPr/>
          </p:nvSpPr>
          <p:spPr>
            <a:xfrm>
              <a:off x="0" y="6360160"/>
              <a:ext cx="112425" cy="50216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p:cNvSpPr/>
            <p:nvPr/>
          </p:nvSpPr>
          <p:spPr>
            <a:xfrm>
              <a:off x="7012118" y="6360160"/>
              <a:ext cx="2634034" cy="502166"/>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p:cNvSpPr/>
            <p:nvPr/>
          </p:nvSpPr>
          <p:spPr>
            <a:xfrm>
              <a:off x="10487025" y="6360160"/>
              <a:ext cx="1704975" cy="502166"/>
            </a:xfrm>
            <a:prstGeom prst="rect">
              <a:avLst/>
            </a:prstGeom>
            <a:solidFill>
              <a:srgbClr val="5E341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p:cNvSpPr/>
            <p:nvPr/>
          </p:nvSpPr>
          <p:spPr>
            <a:xfrm>
              <a:off x="9646153" y="6360160"/>
              <a:ext cx="840872" cy="502166"/>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Rectangle 14"/>
            <p:cNvSpPr/>
            <p:nvPr/>
          </p:nvSpPr>
          <p:spPr>
            <a:xfrm>
              <a:off x="112425" y="6360160"/>
              <a:ext cx="223331" cy="502166"/>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15"/>
            <p:cNvSpPr/>
            <p:nvPr/>
          </p:nvSpPr>
          <p:spPr>
            <a:xfrm>
              <a:off x="0" y="6321028"/>
              <a:ext cx="12192000" cy="797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userDrawn="1"/>
        </p:nvSpPr>
        <p:spPr>
          <a:xfrm>
            <a:off x="752475" y="6493524"/>
            <a:ext cx="3868367" cy="276999"/>
          </a:xfrm>
          <a:prstGeom prst="rect">
            <a:avLst/>
          </a:prstGeom>
          <a:noFill/>
        </p:spPr>
        <p:txBody>
          <a:bodyPr wrap="none" rtlCol="0">
            <a:spAutoFit/>
          </a:bodyPr>
          <a:lstStyle/>
          <a:p>
            <a:r>
              <a:rPr lang="en-US" sz="1200" b="1" cap="all" dirty="0">
                <a:solidFill>
                  <a:schemeClr val="bg1"/>
                </a:solidFill>
                <a:latin typeface="+mn-lt"/>
                <a:ea typeface="Roboto Condensed" panose="02000000000000000000" pitchFamily="2" charset="0"/>
              </a:rPr>
              <a:t>Washington</a:t>
            </a:r>
            <a:r>
              <a:rPr lang="en-US" sz="1200" b="1" cap="all" baseline="0" dirty="0">
                <a:solidFill>
                  <a:schemeClr val="bg1"/>
                </a:solidFill>
                <a:latin typeface="+mn-lt"/>
                <a:ea typeface="Roboto Condensed" panose="02000000000000000000" pitchFamily="2" charset="0"/>
              </a:rPr>
              <a:t> state department of commerce</a:t>
            </a:r>
            <a:endParaRPr lang="en-US" sz="1200" b="1" cap="all" dirty="0">
              <a:solidFill>
                <a:schemeClr val="bg1"/>
              </a:solidFill>
              <a:latin typeface="+mn-lt"/>
              <a:ea typeface="Roboto Condensed" panose="02000000000000000000" pitchFamily="2" charset="0"/>
            </a:endParaRPr>
          </a:p>
        </p:txBody>
      </p:sp>
      <p:sp>
        <p:nvSpPr>
          <p:cNvPr id="18" name="TextBox 17"/>
          <p:cNvSpPr txBox="1"/>
          <p:nvPr userDrawn="1"/>
        </p:nvSpPr>
        <p:spPr>
          <a:xfrm>
            <a:off x="11440264" y="6461625"/>
            <a:ext cx="4010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B285BE-9B15-4AE2-9FB0-78FF55FA435F}" type="slidenum">
              <a:rPr lang="en-US" sz="1400" smtClean="0">
                <a:solidFill>
                  <a:schemeClr val="bg1"/>
                </a:solidFill>
                <a:latin typeface="+mn-lt"/>
                <a:ea typeface="Roboto Black" panose="02000000000000000000" pitchFamily="2"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US" sz="1400" dirty="0">
              <a:solidFill>
                <a:schemeClr val="bg1"/>
              </a:solidFill>
              <a:latin typeface="+mn-lt"/>
              <a:ea typeface="Roboto Black" panose="02000000000000000000" pitchFamily="2" charset="0"/>
            </a:endParaRPr>
          </a:p>
        </p:txBody>
      </p:sp>
      <p:cxnSp>
        <p:nvCxnSpPr>
          <p:cNvPr id="19" name="Straight Connector 18"/>
          <p:cNvCxnSpPr/>
          <p:nvPr userDrawn="1"/>
        </p:nvCxnSpPr>
        <p:spPr>
          <a:xfrm>
            <a:off x="838200" y="1566038"/>
            <a:ext cx="10515600"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778909"/>
      </p:ext>
    </p:extLst>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 id="2147483866" r:id="rId8"/>
    <p:sldLayoutId id="2147483867" r:id="rId9"/>
    <p:sldLayoutId id="2147483868" r:id="rId10"/>
    <p:sldLayoutId id="2147483869" r:id="rId11"/>
    <p:sldLayoutId id="2147483870" r:id="rId12"/>
    <p:sldLayoutId id="2147483871" r:id="rId13"/>
    <p:sldLayoutId id="2147483872" r:id="rId14"/>
    <p:sldLayoutId id="2147483873" r:id="rId15"/>
    <p:sldLayoutId id="2147483874" r:id="rId16"/>
    <p:sldLayoutId id="2147483875" r:id="rId17"/>
    <p:sldLayoutId id="2147483876" r:id="rId18"/>
    <p:sldLayoutId id="2147483877" r:id="rId19"/>
    <p:sldLayoutId id="21474838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FE1F3-0FCE-450F-823F-962BE1A27B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A07195-6BAD-466D-87C6-0C37F6026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440E7-A857-471E-A14E-392444C45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FEEB7-019C-42FE-8950-5E79903490B5}" type="datetimeFigureOut">
              <a:rPr lang="en-US" smtClean="0"/>
              <a:t>10/12/2023</a:t>
            </a:fld>
            <a:endParaRPr lang="en-US"/>
          </a:p>
        </p:txBody>
      </p:sp>
      <p:sp>
        <p:nvSpPr>
          <p:cNvPr id="5" name="Footer Placeholder 4">
            <a:extLst>
              <a:ext uri="{FF2B5EF4-FFF2-40B4-BE49-F238E27FC236}">
                <a16:creationId xmlns:a16="http://schemas.microsoft.com/office/drawing/2014/main" id="{DA228754-F0B5-42A9-8A3B-7D393AEBDE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08DA3B-4477-41AD-B990-BCB9B611C1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2EB8E-6395-4826-AB70-0873229857CC}" type="slidenum">
              <a:rPr lang="en-US" smtClean="0"/>
              <a:t>‹#›</a:t>
            </a:fld>
            <a:endParaRPr lang="en-US"/>
          </a:p>
        </p:txBody>
      </p:sp>
    </p:spTree>
    <p:extLst>
      <p:ext uri="{BB962C8B-B14F-4D97-AF65-F5344CB8AC3E}">
        <p14:creationId xmlns:p14="http://schemas.microsoft.com/office/powerpoint/2010/main" val="32547607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7" y="394247"/>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7"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1"/>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10/12/2023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1"/>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1"/>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3048000" y="1"/>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userDrawn="1"/>
        </p:nvSpPr>
        <p:spPr>
          <a:xfrm>
            <a:off x="6096000" y="1"/>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userDrawn="1"/>
        </p:nvSpPr>
        <p:spPr>
          <a:xfrm>
            <a:off x="9144000" y="1"/>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descr="Washington Department of Ecology logo"/>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816905" y="394247"/>
            <a:ext cx="1702191" cy="441931"/>
          </a:xfrm>
          <a:prstGeom prst="rect">
            <a:avLst/>
          </a:prstGeom>
        </p:spPr>
      </p:pic>
    </p:spTree>
    <p:extLst>
      <p:ext uri="{BB962C8B-B14F-4D97-AF65-F5344CB8AC3E}">
        <p14:creationId xmlns:p14="http://schemas.microsoft.com/office/powerpoint/2010/main" val="168581881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855533"/>
      </p:ext>
    </p:extLst>
  </p:cSld>
  <p:clrMap bg1="lt1" tx1="dk1" bg2="lt2" tx2="dk2" accent1="accent1" accent2="accent2" accent3="accent3" accent4="accent4" accent5="accent5" accent6="accent6" hlink="hlink" folHlink="folHlink"/>
  <p:sldLayoutIdLst>
    <p:sldLayoutId id="21474837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10/12/2023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788712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1E56E745-E731-42F7-BC46-83DD513FC98F}" type="datetime1">
              <a:rPr lang="en-US" smtClean="0"/>
              <a:pPr/>
              <a:t>10/12/2023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9CD8D479-8942-46E8-A226-A4E01F7A105C}" type="slidenum">
              <a:rPr lang="en-US" smtClean="0"/>
              <a:pPr/>
              <a:t>‹#›</a:t>
            </a:fld>
            <a:endParaRPr lang="en-US" dirty="0"/>
          </a:p>
        </p:txBody>
      </p:sp>
      <p:sp>
        <p:nvSpPr>
          <p:cNvPr id="8" name="Rectangle 7">
            <a:extLst>
              <a:ext uri="{FF2B5EF4-FFF2-40B4-BE49-F238E27FC236}">
                <a16:creationId xmlns:a16="http://schemas.microsoft.com/office/drawing/2014/main" id="{AC24F14E-C76E-7B8A-1E5E-E6620FAF0BEA}"/>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58517199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10/12/2023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AC9323A-8118-5045-2B2A-FF13A7CE1B90}"/>
              </a:ext>
            </a:extLst>
          </p:cNvPr>
          <p:cNvPicPr>
            <a:picLocks noChangeAspect="1"/>
          </p:cNvPicPr>
          <p:nvPr userDrawn="1"/>
        </p:nvPicPr>
        <p:blipFill>
          <a:blip r:embed="rId21"/>
          <a:stretch>
            <a:fillRect/>
          </a:stretch>
        </p:blipFill>
        <p:spPr>
          <a:xfrm>
            <a:off x="0" y="-24558"/>
            <a:ext cx="12192000" cy="239418"/>
          </a:xfrm>
          <a:prstGeom prst="rect">
            <a:avLst/>
          </a:prstGeom>
        </p:spPr>
      </p:pic>
    </p:spTree>
    <p:extLst>
      <p:ext uri="{BB962C8B-B14F-4D97-AF65-F5344CB8AC3E}">
        <p14:creationId xmlns:p14="http://schemas.microsoft.com/office/powerpoint/2010/main" val="1617684146"/>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Lst>
  <p:hf hdr="0" ftr="0" dt="0"/>
  <p:txStyles>
    <p:titleStyle>
      <a:lvl1pPr algn="l" defTabSz="914400" rtl="0" eaLnBrk="1" latinLnBrk="0" hangingPunct="1">
        <a:lnSpc>
          <a:spcPct val="90000"/>
        </a:lnSpc>
        <a:spcBef>
          <a:spcPct val="0"/>
        </a:spcBef>
        <a:buNone/>
        <a:defRPr sz="4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AC9323A-8118-5045-2B2A-FF13A7CE1B90}"/>
              </a:ext>
            </a:extLst>
          </p:cNvPr>
          <p:cNvPicPr>
            <a:picLocks noChangeAspect="1"/>
          </p:cNvPicPr>
          <p:nvPr userDrawn="1"/>
        </p:nvPicPr>
        <p:blipFill>
          <a:blip r:embed="rId25"/>
          <a:stretch>
            <a:fillRect/>
          </a:stretch>
        </p:blipFill>
        <p:spPr>
          <a:xfrm>
            <a:off x="0" y="-24560"/>
            <a:ext cx="12192000" cy="179747"/>
          </a:xfrm>
          <a:prstGeom prst="rect">
            <a:avLst/>
          </a:prstGeom>
        </p:spPr>
      </p:pic>
    </p:spTree>
    <p:extLst>
      <p:ext uri="{BB962C8B-B14F-4D97-AF65-F5344CB8AC3E}">
        <p14:creationId xmlns:p14="http://schemas.microsoft.com/office/powerpoint/2010/main" val="2466121833"/>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6" r:id="rId16"/>
    <p:sldLayoutId id="2147483837" r:id="rId17"/>
    <p:sldLayoutId id="2147483838" r:id="rId18"/>
    <p:sldLayoutId id="2147483839" r:id="rId19"/>
    <p:sldLayoutId id="2147483840" r:id="rId20"/>
    <p:sldLayoutId id="2147483841" r:id="rId21"/>
    <p:sldLayoutId id="2147483842" r:id="rId22"/>
    <p:sldLayoutId id="2147483843" r:id="rId23"/>
  </p:sldLayoutIdLst>
  <p:hf hdr="0" ftr="0" dt="0"/>
  <p:txStyles>
    <p:titleStyle>
      <a:lvl1pPr algn="l" defTabSz="914400" rtl="0" eaLnBrk="1" latinLnBrk="0" hangingPunct="1">
        <a:lnSpc>
          <a:spcPct val="90000"/>
        </a:lnSpc>
        <a:spcBef>
          <a:spcPct val="0"/>
        </a:spcBef>
        <a:buNone/>
        <a:defRPr sz="4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FA2581-B8DD-4F54-ABFD-B0DE87436C33}" type="datetimeFigureOut">
              <a:rPr lang="en-US" smtClean="0"/>
              <a:t>10/12/2023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748E16-DD44-4AF0-A337-F195B24AF66F}" type="slidenum">
              <a:rPr lang="en-US" smtClean="0"/>
              <a:t>‹#›</a:t>
            </a:fld>
            <a:endParaRPr lang="en-US"/>
          </a:p>
        </p:txBody>
      </p:sp>
    </p:spTree>
    <p:extLst>
      <p:ext uri="{BB962C8B-B14F-4D97-AF65-F5344CB8AC3E}">
        <p14:creationId xmlns:p14="http://schemas.microsoft.com/office/powerpoint/2010/main" val="292525101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 id="2147483856" r:id="rId12"/>
    <p:sldLayoutId id="2147483857" r:id="rId13"/>
    <p:sldLayoutId id="21474838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9.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file:///C:\Users\kiresmr103\Desktop\DP-PL-CK-Circular%20Economy%20Acceleration.pdf" TargetMode="External"/><Relationship Id="rId1" Type="http://schemas.openxmlformats.org/officeDocument/2006/relationships/slideLayout" Target="../slideLayouts/slideLayout13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xml"/><Relationship Id="rId1" Type="http://schemas.openxmlformats.org/officeDocument/2006/relationships/slideLayout" Target="../slideLayouts/slideLayout139.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issuu.com/stateofgreen/docs/ee_industrial_symbiosis_-_kssaci_publikation_onli?fr=xKAE9_zU1NQ" TargetMode="External"/><Relationship Id="rId1" Type="http://schemas.openxmlformats.org/officeDocument/2006/relationships/slideLayout" Target="../slideLayouts/slideLayout139.xml"/><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27.xml"/><Relationship Id="rId6" Type="http://schemas.openxmlformats.org/officeDocument/2006/relationships/diagramColors" Target="../diagrams/colors4.xml"/><Relationship Id="rId11" Type="http://schemas.openxmlformats.org/officeDocument/2006/relationships/image" Target="../media/image29.png"/><Relationship Id="rId5" Type="http://schemas.openxmlformats.org/officeDocument/2006/relationships/diagramQuickStyle" Target="../diagrams/quickStyle4.xml"/><Relationship Id="rId10" Type="http://schemas.openxmlformats.org/officeDocument/2006/relationships/image" Target="../media/image49.jpg"/><Relationship Id="rId4" Type="http://schemas.openxmlformats.org/officeDocument/2006/relationships/diagramLayout" Target="../diagrams/layout4.xml"/><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hyperlink" Target="http://www.nextcyclewashington.com/resources1/nextcycle-washington-gap-analysis" TargetMode="Externa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56.PNG"/><Relationship Id="rId5" Type="http://schemas.openxmlformats.org/officeDocument/2006/relationships/hyperlink" Target="https://www.equityanalyticsgroup.com/resilience-networks" TargetMode="External"/><Relationship Id="rId4" Type="http://schemas.openxmlformats.org/officeDocument/2006/relationships/hyperlink" Target="http://www.nextcyclewashington.com/resources1/nextcycle-washington-circular-funding-resource-guid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2.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74.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8.xml"/><Relationship Id="rId1" Type="http://schemas.openxmlformats.org/officeDocument/2006/relationships/slideLayout" Target="../slideLayouts/slideLayout48.xml"/><Relationship Id="rId5" Type="http://schemas.openxmlformats.org/officeDocument/2006/relationships/hyperlink" Target="https://creativecommons.org/licenses/by/3.0/" TargetMode="External"/><Relationship Id="rId4" Type="http://schemas.openxmlformats.org/officeDocument/2006/relationships/hyperlink" Target="https://en.futuroprossimo.it/2021/04/3-tecnologie-per-un-futuro-senza-sprechi-di-cibo/"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9.xml"/><Relationship Id="rId1" Type="http://schemas.openxmlformats.org/officeDocument/2006/relationships/slideLayout" Target="../slideLayouts/slideLayout105.xml"/><Relationship Id="rId4" Type="http://schemas.openxmlformats.org/officeDocument/2006/relationships/hyperlink" Target="https://pixabay.com/en/green-waste-compost-compost-bin-513609/"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8.xml"/></Relationships>
</file>

<file path=ppt/slides/_rels/slide31.xml.rels><?xml version="1.0" encoding="UTF-8" standalone="yes"?>
<Relationships xmlns="http://schemas.openxmlformats.org/package/2006/relationships"><Relationship Id="rId3" Type="http://schemas.openxmlformats.org/officeDocument/2006/relationships/hyperlink" Target="mailto:Chery.Sullivan@ecy.wa.gov" TargetMode="External"/><Relationship Id="rId2" Type="http://schemas.openxmlformats.org/officeDocument/2006/relationships/image" Target="../media/image66.jpeg"/><Relationship Id="rId1" Type="http://schemas.openxmlformats.org/officeDocument/2006/relationships/slideLayout" Target="../slideLayouts/slideLayout88.xml"/><Relationship Id="rId5" Type="http://schemas.openxmlformats.org/officeDocument/2006/relationships/hyperlink" Target="mailto:Jade.Monroe@ecy.wa.gov" TargetMode="External"/><Relationship Id="rId4" Type="http://schemas.openxmlformats.org/officeDocument/2006/relationships/hyperlink" Target="mailto:Alli.Kingfisher@ecy.wa.gov"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6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6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59.xml"/><Relationship Id="rId4" Type="http://schemas.openxmlformats.org/officeDocument/2006/relationships/image" Target="../media/image81.jp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4.jpeg"/><Relationship Id="rId4" Type="http://schemas.openxmlformats.org/officeDocument/2006/relationships/image" Target="../media/image83.JP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34.jpg"/><Relationship Id="rId18" Type="http://schemas.openxmlformats.org/officeDocument/2006/relationships/image" Target="../media/image39.png"/><Relationship Id="rId3" Type="http://schemas.openxmlformats.org/officeDocument/2006/relationships/diagramData" Target="../diagrams/data1.xml"/><Relationship Id="rId21" Type="http://schemas.openxmlformats.org/officeDocument/2006/relationships/image" Target="../media/image42.png"/><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38.png"/><Relationship Id="rId25"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image" Target="../media/image41.jfif"/><Relationship Id="rId1" Type="http://schemas.openxmlformats.org/officeDocument/2006/relationships/slideLayout" Target="../slideLayouts/slideLayout3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45.png"/><Relationship Id="rId5" Type="http://schemas.openxmlformats.org/officeDocument/2006/relationships/diagramQuickStyle" Target="../diagrams/quickStyle1.xml"/><Relationship Id="rId15" Type="http://schemas.openxmlformats.org/officeDocument/2006/relationships/image" Target="../media/image36.png"/><Relationship Id="rId23" Type="http://schemas.openxmlformats.org/officeDocument/2006/relationships/image" Target="../media/image44.png"/><Relationship Id="rId10" Type="http://schemas.openxmlformats.org/officeDocument/2006/relationships/diagramQuickStyle" Target="../diagrams/quickStyle2.xml"/><Relationship Id="rId19" Type="http://schemas.openxmlformats.org/officeDocument/2006/relationships/image" Target="../media/image40.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35.png"/><Relationship Id="rId22"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openxmlformats.org/officeDocument/2006/relationships/image" Target="../media/image49.jpg"/><Relationship Id="rId4" Type="http://schemas.openxmlformats.org/officeDocument/2006/relationships/diagramLayout" Target="../diagrams/layout3.xml"/><Relationship Id="rId9" Type="http://schemas.openxmlformats.org/officeDocument/2006/relationships/image" Target="../media/image4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2071473" y="4266454"/>
            <a:ext cx="9447621" cy="940575"/>
          </a:xfrm>
        </p:spPr>
        <p:txBody>
          <a:bodyPr>
            <a:noAutofit/>
          </a:bodyPr>
          <a:lstStyle/>
          <a:p>
            <a:r>
              <a:rPr lang="en-US" sz="3000" dirty="0"/>
              <a:t>Recycling Development Center Advisory Board Meeting</a:t>
            </a:r>
          </a:p>
        </p:txBody>
      </p:sp>
      <p:sp>
        <p:nvSpPr>
          <p:cNvPr id="8" name="Subtitle 2"/>
          <p:cNvSpPr>
            <a:spLocks noGrp="1"/>
          </p:cNvSpPr>
          <p:nvPr>
            <p:ph type="subTitle" idx="1"/>
          </p:nvPr>
        </p:nvSpPr>
        <p:spPr>
          <a:xfrm>
            <a:off x="2312774" y="5572154"/>
            <a:ext cx="9447620" cy="1057245"/>
          </a:xfrm>
        </p:spPr>
        <p:txBody>
          <a:bodyPr>
            <a:noAutofit/>
          </a:bodyPr>
          <a:lstStyle/>
          <a:p>
            <a:r>
              <a:rPr lang="en-US" dirty="0"/>
              <a:t>October 11, 2023 | 9am – 11pm (Pacific time)</a:t>
            </a:r>
          </a:p>
        </p:txBody>
      </p:sp>
      <p:grpSp>
        <p:nvGrpSpPr>
          <p:cNvPr id="2" name="Group 1" descr="Pile of aluminum cans, stacked bales of paper, stacked bales of recyclables, pile of compacted milk jugs.">
            <a:extLst>
              <a:ext uri="{FF2B5EF4-FFF2-40B4-BE49-F238E27FC236}">
                <a16:creationId xmlns:a16="http://schemas.microsoft.com/office/drawing/2014/main" id="{F5EB521A-E0B6-C3B5-6974-EACB4C558DD8}"/>
              </a:ext>
            </a:extLst>
          </p:cNvPr>
          <p:cNvGrpSpPr/>
          <p:nvPr/>
        </p:nvGrpSpPr>
        <p:grpSpPr>
          <a:xfrm>
            <a:off x="0" y="164048"/>
            <a:ext cx="12191998" cy="3722956"/>
            <a:chOff x="0" y="164048"/>
            <a:chExt cx="12191998" cy="3722956"/>
          </a:xfrm>
        </p:grpSpPr>
        <p:pic>
          <p:nvPicPr>
            <p:cNvPr id="3" name="Picture 2">
              <a:extLst>
                <a:ext uri="{FF2B5EF4-FFF2-40B4-BE49-F238E27FC236}">
                  <a16:creationId xmlns:a16="http://schemas.microsoft.com/office/drawing/2014/main" id="{3BAC2349-EF27-6C2F-5C42-2B503153F41C}"/>
                </a:ext>
              </a:extLst>
            </p:cNvPr>
            <p:cNvPicPr>
              <a:picLocks noChangeAspect="1"/>
            </p:cNvPicPr>
            <p:nvPr/>
          </p:nvPicPr>
          <p:blipFill>
            <a:blip r:embed="rId2"/>
            <a:stretch>
              <a:fillRect/>
            </a:stretch>
          </p:blipFill>
          <p:spPr>
            <a:xfrm>
              <a:off x="0" y="168531"/>
              <a:ext cx="3037114" cy="3709506"/>
            </a:xfrm>
            <a:prstGeom prst="rect">
              <a:avLst/>
            </a:prstGeom>
          </p:spPr>
        </p:pic>
        <p:pic>
          <p:nvPicPr>
            <p:cNvPr id="9" name="Picture 8">
              <a:extLst>
                <a:ext uri="{FF2B5EF4-FFF2-40B4-BE49-F238E27FC236}">
                  <a16:creationId xmlns:a16="http://schemas.microsoft.com/office/drawing/2014/main" id="{7D5A0B41-A04E-E4D4-C366-E00C148FA0E7}"/>
                </a:ext>
              </a:extLst>
            </p:cNvPr>
            <p:cNvPicPr>
              <a:picLocks noChangeAspect="1"/>
            </p:cNvPicPr>
            <p:nvPr/>
          </p:nvPicPr>
          <p:blipFill rotWithShape="1">
            <a:blip r:embed="rId3">
              <a:extLst>
                <a:ext uri="{28A0092B-C50C-407E-A947-70E740481C1C}">
                  <a14:useLocalDpi xmlns:a14="http://schemas.microsoft.com/office/drawing/2010/main" val="0"/>
                </a:ext>
              </a:extLst>
            </a:blip>
            <a:srcRect r="40039"/>
            <a:stretch/>
          </p:blipFill>
          <p:spPr>
            <a:xfrm>
              <a:off x="3037115" y="164048"/>
              <a:ext cx="3058886" cy="3713989"/>
            </a:xfrm>
            <a:prstGeom prst="rect">
              <a:avLst/>
            </a:prstGeom>
          </p:spPr>
        </p:pic>
        <p:pic>
          <p:nvPicPr>
            <p:cNvPr id="11" name="Picture 10" descr="A picture containing ground, dirty&#10;&#10;Description automatically generated">
              <a:extLst>
                <a:ext uri="{FF2B5EF4-FFF2-40B4-BE49-F238E27FC236}">
                  <a16:creationId xmlns:a16="http://schemas.microsoft.com/office/drawing/2014/main" id="{B0E9FC86-7DE4-1306-19E2-7AD2009EC52B}"/>
                </a:ext>
              </a:extLst>
            </p:cNvPr>
            <p:cNvPicPr>
              <a:picLocks noChangeAspect="1"/>
            </p:cNvPicPr>
            <p:nvPr/>
          </p:nvPicPr>
          <p:blipFill rotWithShape="1">
            <a:blip r:embed="rId4">
              <a:extLst>
                <a:ext uri="{28A0092B-C50C-407E-A947-70E740481C1C}">
                  <a14:useLocalDpi xmlns:a14="http://schemas.microsoft.com/office/drawing/2010/main" val="0"/>
                </a:ext>
              </a:extLst>
            </a:blip>
            <a:srcRect l="58780" t="21770" r="6815" b="21770"/>
            <a:stretch/>
          </p:blipFill>
          <p:spPr>
            <a:xfrm>
              <a:off x="6096000" y="168531"/>
              <a:ext cx="3058884" cy="3713989"/>
            </a:xfrm>
            <a:prstGeom prst="rect">
              <a:avLst/>
            </a:prstGeom>
          </p:spPr>
        </p:pic>
        <p:pic>
          <p:nvPicPr>
            <p:cNvPr id="14" name="Picture 13" descr="A picture containing indoor, messy, cluttered, clothes&#10;&#10;Description automatically generated">
              <a:extLst>
                <a:ext uri="{FF2B5EF4-FFF2-40B4-BE49-F238E27FC236}">
                  <a16:creationId xmlns:a16="http://schemas.microsoft.com/office/drawing/2014/main" id="{A0369E07-C287-6DD2-F8C4-901283AF9C7A}"/>
                </a:ext>
              </a:extLst>
            </p:cNvPr>
            <p:cNvPicPr>
              <a:picLocks noChangeAspect="1"/>
            </p:cNvPicPr>
            <p:nvPr/>
          </p:nvPicPr>
          <p:blipFill rotWithShape="1">
            <a:blip r:embed="rId5">
              <a:extLst>
                <a:ext uri="{28A0092B-C50C-407E-A947-70E740481C1C}">
                  <a14:useLocalDpi xmlns:a14="http://schemas.microsoft.com/office/drawing/2010/main" val="0"/>
                </a:ext>
              </a:extLst>
            </a:blip>
            <a:srcRect r="7710"/>
            <a:stretch/>
          </p:blipFill>
          <p:spPr>
            <a:xfrm rot="5400000">
              <a:off x="8816446" y="511451"/>
              <a:ext cx="3713990" cy="3037115"/>
            </a:xfrm>
            <a:prstGeom prst="rect">
              <a:avLst/>
            </a:prstGeom>
          </p:spPr>
        </p:pic>
      </p:grpSp>
      <p:sp>
        <p:nvSpPr>
          <p:cNvPr id="4" name="Slide Number Placeholder 3"/>
          <p:cNvSpPr>
            <a:spLocks noGrp="1"/>
          </p:cNvSpPr>
          <p:nvPr>
            <p:ph type="sldNum" sz="quarter" idx="12"/>
          </p:nvPr>
        </p:nvSpPr>
        <p:spPr/>
        <p:txBody>
          <a:bodyPr/>
          <a:lstStyle/>
          <a:p>
            <a:fld id="{BF275850-B71D-490D-965C-ED6AE5531855}" type="slidenum">
              <a:rPr lang="en-US" smtClean="0"/>
              <a:t>1</a:t>
            </a:fld>
            <a:endParaRPr lang="en-US"/>
          </a:p>
        </p:txBody>
      </p:sp>
      <p:cxnSp>
        <p:nvCxnSpPr>
          <p:cNvPr id="5" name="Straight Connector 4">
            <a:extLst>
              <a:ext uri="{FF2B5EF4-FFF2-40B4-BE49-F238E27FC236}">
                <a16:creationId xmlns:a16="http://schemas.microsoft.com/office/drawing/2014/main" id="{4D7C6643-92A8-5383-37BD-28638DE58561}"/>
              </a:ext>
              <a:ext uri="{C183D7F6-B498-43B3-948B-1728B52AA6E4}">
                <adec:decorative xmlns:adec="http://schemas.microsoft.com/office/drawing/2017/decorative" val="1"/>
              </a:ext>
            </a:extLst>
          </p:cNvPr>
          <p:cNvCxnSpPr>
            <a:cxnSpLocks/>
          </p:cNvCxnSpPr>
          <p:nvPr/>
        </p:nvCxnSpPr>
        <p:spPr>
          <a:xfrm>
            <a:off x="2071473" y="5365031"/>
            <a:ext cx="9187077"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26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600" b="1" dirty="0">
                <a:solidFill>
                  <a:schemeClr val="tx1">
                    <a:lumMod val="50000"/>
                    <a:lumOff val="50000"/>
                  </a:schemeClr>
                </a:solidFill>
              </a:rPr>
              <a:t>High-level Updates</a:t>
            </a:r>
            <a:br>
              <a:rPr lang="en-US" b="1" dirty="0">
                <a:solidFill>
                  <a:schemeClr val="tx1">
                    <a:lumMod val="50000"/>
                    <a:lumOff val="50000"/>
                  </a:schemeClr>
                </a:solidFill>
              </a:rPr>
            </a:br>
            <a:r>
              <a:rPr lang="en-US" sz="4000" b="1" dirty="0">
                <a:solidFill>
                  <a:schemeClr val="accent2"/>
                </a:solidFill>
              </a:rPr>
              <a:t>Industrial Symbiosis Program – 2022</a:t>
            </a:r>
          </a:p>
        </p:txBody>
      </p:sp>
      <p:sp>
        <p:nvSpPr>
          <p:cNvPr id="9" name="Content Placeholder 8"/>
          <p:cNvSpPr>
            <a:spLocks noGrp="1"/>
          </p:cNvSpPr>
          <p:nvPr>
            <p:ph idx="1"/>
          </p:nvPr>
        </p:nvSpPr>
        <p:spPr>
          <a:xfrm>
            <a:off x="656705" y="1825625"/>
            <a:ext cx="5953645" cy="4403725"/>
          </a:xfrm>
        </p:spPr>
        <p:txBody>
          <a:bodyPr>
            <a:normAutofit fontScale="55000" lnSpcReduction="20000"/>
          </a:bodyPr>
          <a:lstStyle/>
          <a:p>
            <a:pPr marL="0" indent="0">
              <a:lnSpc>
                <a:spcPct val="120000"/>
              </a:lnSpc>
              <a:buNone/>
            </a:pPr>
            <a:r>
              <a:rPr lang="en-US" b="1" dirty="0">
                <a:solidFill>
                  <a:schemeClr val="accent2"/>
                </a:solidFill>
              </a:rPr>
              <a:t>Completed projects (FY23)</a:t>
            </a:r>
            <a:endParaRPr lang="en-US" dirty="0">
              <a:solidFill>
                <a:schemeClr val="accent2"/>
              </a:solidFill>
            </a:endParaRPr>
          </a:p>
          <a:p>
            <a:pPr marL="0" indent="0">
              <a:lnSpc>
                <a:spcPct val="120000"/>
              </a:lnSpc>
              <a:buNone/>
            </a:pPr>
            <a:endParaRPr lang="en-US" dirty="0"/>
          </a:p>
          <a:p>
            <a:pPr>
              <a:lnSpc>
                <a:spcPct val="120000"/>
              </a:lnSpc>
            </a:pPr>
            <a:r>
              <a:rPr lang="en-US" b="1" dirty="0"/>
              <a:t>Inland Empire Paper, </a:t>
            </a:r>
            <a:r>
              <a:rPr lang="en-US" dirty="0"/>
              <a:t>Spokane – Transforming fly ash for delivery as a soil amendment using conventional farm equipment ($250,000)  </a:t>
            </a:r>
            <a:br>
              <a:rPr lang="en-US" dirty="0"/>
            </a:br>
            <a:endParaRPr lang="en-US" dirty="0"/>
          </a:p>
          <a:p>
            <a:pPr>
              <a:lnSpc>
                <a:spcPct val="120000"/>
              </a:lnSpc>
            </a:pPr>
            <a:r>
              <a:rPr lang="en-US" b="1" dirty="0" err="1"/>
              <a:t>Qualterra</a:t>
            </a:r>
            <a:r>
              <a:rPr lang="en-US" b="1" dirty="0"/>
              <a:t> Inc., </a:t>
            </a:r>
            <a:r>
              <a:rPr lang="en-US" dirty="0"/>
              <a:t>Spangle – Biochar production from ag/forest waste biomass while creating renewable energy ($245,416)</a:t>
            </a:r>
            <a:br>
              <a:rPr lang="en-US" dirty="0"/>
            </a:br>
            <a:endParaRPr lang="en-US" dirty="0"/>
          </a:p>
          <a:p>
            <a:pPr>
              <a:lnSpc>
                <a:spcPct val="120000"/>
              </a:lnSpc>
            </a:pPr>
            <a:r>
              <a:rPr lang="en-US" b="1" dirty="0" err="1"/>
              <a:t>Myno</a:t>
            </a:r>
            <a:r>
              <a:rPr lang="en-US" b="1" dirty="0"/>
              <a:t> Carbon</a:t>
            </a:r>
            <a:r>
              <a:rPr lang="en-US" dirty="0"/>
              <a:t>, Kettle Falls – Combine waste CO</a:t>
            </a:r>
            <a:r>
              <a:rPr lang="en-US" baseline="-25000" dirty="0"/>
              <a:t>2</a:t>
            </a:r>
            <a:r>
              <a:rPr lang="en-US" dirty="0"/>
              <a:t> with crushed basalt to create a liming agent beneficial to soil health ($250,000)</a:t>
            </a:r>
            <a:br>
              <a:rPr lang="en-US" dirty="0"/>
            </a:br>
            <a:endParaRPr lang="en-US" dirty="0"/>
          </a:p>
          <a:p>
            <a:pPr>
              <a:lnSpc>
                <a:spcPct val="120000"/>
              </a:lnSpc>
            </a:pPr>
            <a:r>
              <a:rPr lang="en-US" b="1" dirty="0"/>
              <a:t>Chomp, </a:t>
            </a:r>
            <a:r>
              <a:rPr lang="en-US" dirty="0"/>
              <a:t>formerly Impact Bioenergy, Vashon Island – Waste heat capture, dry fertilizer and RNG development ($104,584)</a:t>
            </a:r>
          </a:p>
        </p:txBody>
      </p:sp>
      <p:pic>
        <p:nvPicPr>
          <p:cNvPr id="5" name="Picture 4"/>
          <p:cNvPicPr>
            <a:picLocks noChangeAspect="1"/>
          </p:cNvPicPr>
          <p:nvPr/>
        </p:nvPicPr>
        <p:blipFill>
          <a:blip r:embed="rId3"/>
          <a:stretch>
            <a:fillRect/>
          </a:stretch>
        </p:blipFill>
        <p:spPr>
          <a:xfrm>
            <a:off x="7401470" y="1768363"/>
            <a:ext cx="3487784" cy="4460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8470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600" b="1" dirty="0">
                <a:solidFill>
                  <a:schemeClr val="tx1">
                    <a:lumMod val="50000"/>
                    <a:lumOff val="50000"/>
                  </a:schemeClr>
                </a:solidFill>
              </a:rPr>
              <a:t>High-level Updates</a:t>
            </a:r>
            <a:br>
              <a:rPr lang="en-US" b="1" dirty="0">
                <a:solidFill>
                  <a:schemeClr val="tx1">
                    <a:lumMod val="50000"/>
                    <a:lumOff val="50000"/>
                  </a:schemeClr>
                </a:solidFill>
              </a:rPr>
            </a:br>
            <a:r>
              <a:rPr lang="en-US" sz="4000" b="1" dirty="0">
                <a:solidFill>
                  <a:schemeClr val="accent2"/>
                </a:solidFill>
              </a:rPr>
              <a:t>Industrial Symbiosis Program – 2023</a:t>
            </a:r>
          </a:p>
        </p:txBody>
      </p:sp>
      <p:sp>
        <p:nvSpPr>
          <p:cNvPr id="9" name="Content Placeholder 8"/>
          <p:cNvSpPr>
            <a:spLocks noGrp="1"/>
          </p:cNvSpPr>
          <p:nvPr>
            <p:ph idx="1"/>
          </p:nvPr>
        </p:nvSpPr>
        <p:spPr>
          <a:xfrm>
            <a:off x="656705" y="1825625"/>
            <a:ext cx="6048895" cy="4470400"/>
          </a:xfrm>
        </p:spPr>
        <p:txBody>
          <a:bodyPr>
            <a:noAutofit/>
          </a:bodyPr>
          <a:lstStyle/>
          <a:p>
            <a:pPr marL="0" indent="0">
              <a:lnSpc>
                <a:spcPct val="100000"/>
              </a:lnSpc>
              <a:buNone/>
            </a:pPr>
            <a:r>
              <a:rPr lang="en-US" sz="1600" b="1" dirty="0">
                <a:solidFill>
                  <a:schemeClr val="accent2"/>
                </a:solidFill>
              </a:rPr>
              <a:t>New projects underway (FY24)</a:t>
            </a:r>
          </a:p>
          <a:p>
            <a:pPr marL="0" indent="0">
              <a:lnSpc>
                <a:spcPct val="100000"/>
              </a:lnSpc>
              <a:buNone/>
            </a:pPr>
            <a:endParaRPr lang="en-US" sz="1600" dirty="0"/>
          </a:p>
          <a:p>
            <a:pPr>
              <a:lnSpc>
                <a:spcPct val="100000"/>
              </a:lnSpc>
            </a:pPr>
            <a:r>
              <a:rPr lang="en-US" sz="1600" b="1" dirty="0"/>
              <a:t>Cascadia Produce</a:t>
            </a:r>
            <a:r>
              <a:rPr lang="en-US" sz="1600" dirty="0"/>
              <a:t>, Auburn – Food waste diversion. Establishing a retail rejection hub, distribution center and online marketplace</a:t>
            </a:r>
            <a:br>
              <a:rPr lang="en-US" sz="1600" dirty="0"/>
            </a:br>
            <a:r>
              <a:rPr lang="en-US" sz="1600" dirty="0"/>
              <a:t>($250,000) </a:t>
            </a:r>
            <a:br>
              <a:rPr lang="en-US" sz="1600" dirty="0"/>
            </a:br>
            <a:endParaRPr lang="en-US" sz="1600" dirty="0"/>
          </a:p>
          <a:p>
            <a:pPr>
              <a:lnSpc>
                <a:spcPct val="100000"/>
              </a:lnSpc>
            </a:pPr>
            <a:r>
              <a:rPr lang="en-US" sz="1600" b="1" dirty="0" err="1"/>
              <a:t>Qualterra</a:t>
            </a:r>
            <a:r>
              <a:rPr lang="en-US" sz="1600" b="1" dirty="0"/>
              <a:t> Inc.</a:t>
            </a:r>
            <a:r>
              <a:rPr lang="en-US" sz="1600" dirty="0"/>
              <a:t>,</a:t>
            </a:r>
            <a:r>
              <a:rPr lang="en-US" sz="1600" b="1" dirty="0"/>
              <a:t> </a:t>
            </a:r>
            <a:r>
              <a:rPr lang="en-US" sz="1600" dirty="0"/>
              <a:t>Cheney – Biochar to renewable energy. Furthering biomass conversion and generating renewable energy ($206,857)</a:t>
            </a:r>
            <a:br>
              <a:rPr lang="en-US" sz="1600" dirty="0"/>
            </a:br>
            <a:endParaRPr lang="en-US" sz="1600" dirty="0"/>
          </a:p>
          <a:p>
            <a:pPr>
              <a:lnSpc>
                <a:spcPct val="100000"/>
              </a:lnSpc>
            </a:pPr>
            <a:r>
              <a:rPr lang="en-US" sz="1600" b="1" dirty="0"/>
              <a:t>Waste Loop, </a:t>
            </a:r>
            <a:r>
              <a:rPr lang="en-US" sz="1600" dirty="0"/>
              <a:t>Leavenworth – Landfill diversion. Circular economy of materials and establishment of Reuse Innovation Center ($157,326)</a:t>
            </a:r>
            <a:br>
              <a:rPr lang="en-US" sz="1600" dirty="0"/>
            </a:br>
            <a:r>
              <a:rPr lang="en-US" sz="1600" dirty="0"/>
              <a:t> </a:t>
            </a:r>
          </a:p>
          <a:p>
            <a:pPr>
              <a:lnSpc>
                <a:spcPct val="100000"/>
              </a:lnSpc>
            </a:pPr>
            <a:r>
              <a:rPr lang="en-US" sz="1600" b="1" dirty="0"/>
              <a:t>Washington State University, </a:t>
            </a:r>
            <a:r>
              <a:rPr lang="en-US" sz="1600" dirty="0"/>
              <a:t>Pullman – Biochar in concrete. Diverting waste biomass to develop a durable, carbon-negative alternative for the construction industry ($235,817)</a:t>
            </a:r>
          </a:p>
        </p:txBody>
      </p:sp>
      <p:pic>
        <p:nvPicPr>
          <p:cNvPr id="6" name="Picture 5"/>
          <p:cNvPicPr>
            <a:picLocks noChangeAspect="1"/>
          </p:cNvPicPr>
          <p:nvPr/>
        </p:nvPicPr>
        <p:blipFill>
          <a:blip r:embed="rId2"/>
          <a:stretch>
            <a:fillRect/>
          </a:stretch>
        </p:blipFill>
        <p:spPr>
          <a:xfrm>
            <a:off x="7122745" y="1825625"/>
            <a:ext cx="4231055" cy="4215149"/>
          </a:xfrm>
          <a:prstGeom prst="rect">
            <a:avLst/>
          </a:prstGeom>
        </p:spPr>
      </p:pic>
    </p:spTree>
    <p:extLst>
      <p:ext uri="{BB962C8B-B14F-4D97-AF65-F5344CB8AC3E}">
        <p14:creationId xmlns:p14="http://schemas.microsoft.com/office/powerpoint/2010/main" val="3780701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600" b="1" dirty="0">
                <a:solidFill>
                  <a:schemeClr val="tx1">
                    <a:lumMod val="50000"/>
                    <a:lumOff val="50000"/>
                  </a:schemeClr>
                </a:solidFill>
              </a:rPr>
              <a:t>High-level Updates</a:t>
            </a:r>
            <a:br>
              <a:rPr lang="en-US" b="1" dirty="0">
                <a:solidFill>
                  <a:schemeClr val="tx1">
                    <a:lumMod val="50000"/>
                    <a:lumOff val="50000"/>
                  </a:schemeClr>
                </a:solidFill>
              </a:rPr>
            </a:br>
            <a:r>
              <a:rPr lang="en-US" sz="4000" b="1" dirty="0">
                <a:solidFill>
                  <a:schemeClr val="accent2"/>
                </a:solidFill>
              </a:rPr>
              <a:t>Circular Economy Acceleration</a:t>
            </a:r>
          </a:p>
        </p:txBody>
      </p:sp>
      <p:sp>
        <p:nvSpPr>
          <p:cNvPr id="9" name="Content Placeholder 8"/>
          <p:cNvSpPr>
            <a:spLocks noGrp="1"/>
          </p:cNvSpPr>
          <p:nvPr>
            <p:ph idx="1"/>
          </p:nvPr>
        </p:nvSpPr>
        <p:spPr>
          <a:xfrm>
            <a:off x="7448030" y="5353048"/>
            <a:ext cx="3905770" cy="457200"/>
          </a:xfrm>
        </p:spPr>
        <p:txBody>
          <a:bodyPr>
            <a:normAutofit/>
          </a:bodyPr>
          <a:lstStyle/>
          <a:p>
            <a:pPr marL="0" indent="0">
              <a:buNone/>
            </a:pPr>
            <a:r>
              <a:rPr lang="en-US" sz="1600" dirty="0">
                <a:hlinkClick r:id="rId2"/>
              </a:rPr>
              <a:t>DP-PL-CK-Circular Economy Acceleration.pdf</a:t>
            </a:r>
            <a:endParaRPr lang="en-US" sz="1600" dirty="0"/>
          </a:p>
          <a:p>
            <a:pPr marL="0" indent="0">
              <a:buNone/>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281" y="1684283"/>
            <a:ext cx="9985437" cy="3018647"/>
          </a:xfrm>
          <a:prstGeom prst="rect">
            <a:avLst/>
          </a:prstGeom>
        </p:spPr>
      </p:pic>
      <p:sp>
        <p:nvSpPr>
          <p:cNvPr id="7" name="Content Placeholder 8"/>
          <p:cNvSpPr txBox="1">
            <a:spLocks/>
          </p:cNvSpPr>
          <p:nvPr/>
        </p:nvSpPr>
        <p:spPr>
          <a:xfrm>
            <a:off x="838200" y="4886324"/>
            <a:ext cx="6429375" cy="1323976"/>
          </a:xfrm>
          <a:prstGeom prst="rect">
            <a:avLst/>
          </a:prstGeom>
          <a:ln>
            <a:solidFill>
              <a:schemeClr val="accent1"/>
            </a:solidFill>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Key takeaways:</a:t>
            </a:r>
            <a:b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Grant funding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scaled to better meet industry demand and opportunities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Eco-industrial Parks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framework for circularity-focused industrial areas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Market Development Program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e.g. NextCycle WA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448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600" b="1" dirty="0">
                <a:solidFill>
                  <a:schemeClr val="tx1">
                    <a:lumMod val="50000"/>
                    <a:lumOff val="50000"/>
                  </a:schemeClr>
                </a:solidFill>
              </a:rPr>
              <a:t>High-level Updates</a:t>
            </a:r>
            <a:br>
              <a:rPr lang="en-US" b="1" dirty="0">
                <a:solidFill>
                  <a:schemeClr val="tx1">
                    <a:lumMod val="50000"/>
                    <a:lumOff val="50000"/>
                  </a:schemeClr>
                </a:solidFill>
              </a:rPr>
            </a:br>
            <a:r>
              <a:rPr lang="en-US" sz="4000" b="1" dirty="0">
                <a:solidFill>
                  <a:schemeClr val="accent2"/>
                </a:solidFill>
              </a:rPr>
              <a:t>Industry Connections </a:t>
            </a:r>
          </a:p>
        </p:txBody>
      </p:sp>
      <p:sp>
        <p:nvSpPr>
          <p:cNvPr id="9" name="Content Placeholder 8"/>
          <p:cNvSpPr>
            <a:spLocks noGrp="1"/>
          </p:cNvSpPr>
          <p:nvPr>
            <p:ph idx="1"/>
          </p:nvPr>
        </p:nvSpPr>
        <p:spPr>
          <a:xfrm>
            <a:off x="656704" y="2212509"/>
            <a:ext cx="3305695" cy="3762374"/>
          </a:xfrm>
        </p:spPr>
        <p:txBody>
          <a:bodyPr>
            <a:noAutofit/>
          </a:bodyPr>
          <a:lstStyle/>
          <a:p>
            <a:pPr marL="0" indent="0">
              <a:lnSpc>
                <a:spcPct val="170000"/>
              </a:lnSpc>
              <a:buNone/>
            </a:pPr>
            <a:r>
              <a:rPr lang="en-US" sz="1300" b="1" dirty="0"/>
              <a:t>Creative Energy</a:t>
            </a:r>
          </a:p>
          <a:p>
            <a:pPr marL="0" indent="0">
              <a:lnSpc>
                <a:spcPct val="170000"/>
              </a:lnSpc>
              <a:buNone/>
            </a:pPr>
            <a:r>
              <a:rPr lang="en-US" sz="1300" b="1" dirty="0"/>
              <a:t>Ebb Carbon</a:t>
            </a:r>
          </a:p>
          <a:p>
            <a:pPr marL="0" indent="0">
              <a:lnSpc>
                <a:spcPct val="170000"/>
              </a:lnSpc>
              <a:buNone/>
            </a:pPr>
            <a:r>
              <a:rPr lang="en-US" sz="1300" b="1" dirty="0"/>
              <a:t>Advanced Lewis County Recycling (ALCR)</a:t>
            </a:r>
          </a:p>
          <a:p>
            <a:pPr marL="0" indent="0">
              <a:lnSpc>
                <a:spcPct val="170000"/>
              </a:lnSpc>
              <a:buNone/>
            </a:pPr>
            <a:r>
              <a:rPr lang="en-US" sz="1300" b="1" dirty="0"/>
              <a:t>SAI Tech</a:t>
            </a:r>
          </a:p>
          <a:p>
            <a:pPr marL="0" indent="0">
              <a:lnSpc>
                <a:spcPct val="170000"/>
              </a:lnSpc>
              <a:buNone/>
            </a:pPr>
            <a:r>
              <a:rPr lang="en-US" sz="1300" b="1" dirty="0"/>
              <a:t>PNW Renewables</a:t>
            </a:r>
          </a:p>
          <a:p>
            <a:pPr marL="0" indent="0">
              <a:lnSpc>
                <a:spcPct val="170000"/>
              </a:lnSpc>
              <a:buNone/>
            </a:pPr>
            <a:r>
              <a:rPr lang="en-US" sz="1300" b="1" dirty="0"/>
              <a:t>Aero Aggregates</a:t>
            </a:r>
          </a:p>
          <a:p>
            <a:pPr marL="0" indent="0">
              <a:lnSpc>
                <a:spcPct val="170000"/>
              </a:lnSpc>
              <a:buNone/>
            </a:pPr>
            <a:r>
              <a:rPr lang="en-US" sz="1300" b="1" dirty="0"/>
              <a:t>Carbon Robotics</a:t>
            </a:r>
          </a:p>
        </p:txBody>
      </p:sp>
      <p:sp>
        <p:nvSpPr>
          <p:cNvPr id="5" name="Content Placeholder 8"/>
          <p:cNvSpPr txBox="1">
            <a:spLocks/>
          </p:cNvSpPr>
          <p:nvPr/>
        </p:nvSpPr>
        <p:spPr>
          <a:xfrm>
            <a:off x="656705" y="1675047"/>
            <a:ext cx="10697095" cy="363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Recent and ongoing conversations: </a:t>
            </a:r>
          </a:p>
        </p:txBody>
      </p:sp>
      <p:sp>
        <p:nvSpPr>
          <p:cNvPr id="8" name="Content Placeholder 8"/>
          <p:cNvSpPr txBox="1">
            <a:spLocks/>
          </p:cNvSpPr>
          <p:nvPr/>
        </p:nvSpPr>
        <p:spPr>
          <a:xfrm>
            <a:off x="4400290" y="2212509"/>
            <a:ext cx="4333874" cy="3752850"/>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Lamb Weston </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Pacific Ag</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Framatome</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OCOchem</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Allegheny Technologies (ATI)</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TwispWorks</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Collaboration with related programs, divisions and agencies </a:t>
            </a:r>
            <a:b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(PWB, CERB, Energy Office, PNNL, ADO’s, Dept. of Ag.) </a:t>
            </a:r>
          </a:p>
        </p:txBody>
      </p:sp>
      <p:sp>
        <p:nvSpPr>
          <p:cNvPr id="10" name="Content Placeholder 8"/>
          <p:cNvSpPr txBox="1">
            <a:spLocks/>
          </p:cNvSpPr>
          <p:nvPr/>
        </p:nvSpPr>
        <p:spPr>
          <a:xfrm>
            <a:off x="9172055" y="2212509"/>
            <a:ext cx="2181745" cy="376237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Evergreen Recycling</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Mura Tech</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RMP Eco</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Cedar Grove</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Sierra Pacific Industries</a:t>
            </a:r>
          </a:p>
          <a:p>
            <a:pPr marL="0" marR="0" lvl="0" indent="0" algn="l" defTabSz="914400" rtl="0" eaLnBrk="1" fontAlgn="auto" latinLnBrk="0" hangingPunct="1">
              <a:lnSpc>
                <a:spcPct val="170000"/>
              </a:lnSpc>
              <a:spcBef>
                <a:spcPts val="100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[more]</a:t>
            </a:r>
          </a:p>
        </p:txBody>
      </p:sp>
    </p:spTree>
    <p:extLst>
      <p:ext uri="{BB962C8B-B14F-4D97-AF65-F5344CB8AC3E}">
        <p14:creationId xmlns:p14="http://schemas.microsoft.com/office/powerpoint/2010/main" val="1551146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600" b="1" dirty="0">
                <a:solidFill>
                  <a:schemeClr val="tx1">
                    <a:lumMod val="50000"/>
                    <a:lumOff val="50000"/>
                  </a:schemeClr>
                </a:solidFill>
              </a:rPr>
              <a:t>High-level Updates</a:t>
            </a:r>
            <a:br>
              <a:rPr lang="en-US" b="1" dirty="0">
                <a:solidFill>
                  <a:schemeClr val="tx1">
                    <a:lumMod val="50000"/>
                    <a:lumOff val="50000"/>
                  </a:schemeClr>
                </a:solidFill>
              </a:rPr>
            </a:br>
            <a:r>
              <a:rPr lang="en-US" sz="4000" b="1" dirty="0">
                <a:solidFill>
                  <a:schemeClr val="accent2"/>
                </a:solidFill>
              </a:rPr>
              <a:t>Conferences and Training</a:t>
            </a:r>
          </a:p>
        </p:txBody>
      </p:sp>
      <p:sp>
        <p:nvSpPr>
          <p:cNvPr id="9" name="Content Placeholder 8"/>
          <p:cNvSpPr>
            <a:spLocks noGrp="1"/>
          </p:cNvSpPr>
          <p:nvPr>
            <p:ph idx="1"/>
          </p:nvPr>
        </p:nvSpPr>
        <p:spPr>
          <a:xfrm>
            <a:off x="656705" y="2222033"/>
            <a:ext cx="5763145" cy="3207217"/>
          </a:xfrm>
        </p:spPr>
        <p:txBody>
          <a:bodyPr>
            <a:normAutofit fontScale="92500" lnSpcReduction="20000"/>
          </a:bodyPr>
          <a:lstStyle/>
          <a:p>
            <a:pPr marL="0" indent="0">
              <a:lnSpc>
                <a:spcPct val="150000"/>
              </a:lnSpc>
              <a:buNone/>
            </a:pPr>
            <a:r>
              <a:rPr lang="en-US" sz="1700" b="1" dirty="0"/>
              <a:t>Divert</a:t>
            </a:r>
            <a:r>
              <a:rPr lang="en-US" sz="1700" dirty="0"/>
              <a:t> groundbreaking event – Longview </a:t>
            </a:r>
          </a:p>
          <a:p>
            <a:pPr marL="0" indent="0">
              <a:lnSpc>
                <a:spcPct val="150000"/>
              </a:lnSpc>
              <a:buNone/>
            </a:pPr>
            <a:r>
              <a:rPr lang="en-US" sz="1700" b="1" dirty="0"/>
              <a:t>Agricultural Symbiosis Study Tour </a:t>
            </a:r>
            <a:r>
              <a:rPr lang="en-US" sz="1700" dirty="0"/>
              <a:t>– Denmark</a:t>
            </a:r>
          </a:p>
          <a:p>
            <a:pPr marL="0" indent="0">
              <a:lnSpc>
                <a:spcPct val="150000"/>
              </a:lnSpc>
              <a:buNone/>
            </a:pPr>
            <a:r>
              <a:rPr lang="en-US" sz="1700" b="1" dirty="0"/>
              <a:t>United States Embassy in Denmark </a:t>
            </a:r>
            <a:r>
              <a:rPr lang="en-US" sz="1700" dirty="0"/>
              <a:t>– Copenhagen</a:t>
            </a:r>
          </a:p>
          <a:p>
            <a:pPr marL="0" indent="0">
              <a:lnSpc>
                <a:spcPct val="150000"/>
              </a:lnSpc>
              <a:buNone/>
            </a:pPr>
            <a:r>
              <a:rPr lang="en-US" sz="1700" b="1" dirty="0"/>
              <a:t>Systemic Approach to Clean Industry (SACI) </a:t>
            </a:r>
            <a:r>
              <a:rPr lang="en-US" sz="1700" dirty="0"/>
              <a:t>– Portland/Tri-Cities </a:t>
            </a:r>
          </a:p>
          <a:p>
            <a:pPr marL="0" indent="0">
              <a:lnSpc>
                <a:spcPct val="150000"/>
              </a:lnSpc>
              <a:buNone/>
            </a:pPr>
            <a:r>
              <a:rPr lang="en-US" sz="1700" b="1" dirty="0"/>
              <a:t>Northwest Bioenergy Summit </a:t>
            </a:r>
            <a:r>
              <a:rPr lang="en-US" sz="1700" dirty="0"/>
              <a:t>– Kennewick </a:t>
            </a:r>
          </a:p>
          <a:p>
            <a:pPr marL="0" indent="0">
              <a:lnSpc>
                <a:spcPct val="150000"/>
              </a:lnSpc>
              <a:buNone/>
            </a:pPr>
            <a:r>
              <a:rPr lang="en-US" sz="1700" b="1" dirty="0"/>
              <a:t>Center for Advanced Manufacturing Conference </a:t>
            </a:r>
            <a:r>
              <a:rPr lang="en-US" sz="1700" dirty="0"/>
              <a:t>– Bellevue</a:t>
            </a:r>
          </a:p>
          <a:p>
            <a:pPr marL="0" indent="0">
              <a:lnSpc>
                <a:spcPct val="150000"/>
              </a:lnSpc>
              <a:buNone/>
            </a:pPr>
            <a:r>
              <a:rPr lang="en-US" sz="1700" b="1" dirty="0"/>
              <a:t>Biochar Innovation Summit </a:t>
            </a:r>
            <a:r>
              <a:rPr lang="en-US" sz="1700" dirty="0"/>
              <a:t>– Spokane</a:t>
            </a:r>
          </a:p>
          <a:p>
            <a:pPr marL="0" indent="0">
              <a:buNone/>
            </a:pPr>
            <a:endParaRPr lang="en-US" b="1" dirty="0"/>
          </a:p>
        </p:txBody>
      </p:sp>
      <p:sp>
        <p:nvSpPr>
          <p:cNvPr id="5" name="Content Placeholder 8"/>
          <p:cNvSpPr txBox="1">
            <a:spLocks/>
          </p:cNvSpPr>
          <p:nvPr/>
        </p:nvSpPr>
        <p:spPr>
          <a:xfrm>
            <a:off x="656705" y="1675047"/>
            <a:ext cx="10697095" cy="363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ED7D31"/>
                </a:solidFill>
                <a:effectLst/>
                <a:uLnTx/>
                <a:uFillTx/>
                <a:latin typeface="Calibri" panose="020F0502020204030204"/>
                <a:ea typeface="+mn-ea"/>
                <a:cs typeface="+mn-cs"/>
              </a:rPr>
              <a:t>Recent conferences, presentations and training:</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3918" y="1675047"/>
            <a:ext cx="3222846" cy="4297128"/>
          </a:xfrm>
          <a:prstGeom prst="rect">
            <a:avLst/>
          </a:prstGeom>
        </p:spPr>
      </p:pic>
      <p:sp>
        <p:nvSpPr>
          <p:cNvPr id="11" name="Content Placeholder 8"/>
          <p:cNvSpPr txBox="1">
            <a:spLocks/>
          </p:cNvSpPr>
          <p:nvPr/>
        </p:nvSpPr>
        <p:spPr>
          <a:xfrm>
            <a:off x="7258051" y="5982821"/>
            <a:ext cx="4095749" cy="32702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In-person meeting with Ambassador Alan Leventhal, </a:t>
            </a:r>
            <a:b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US Embassy in Denmark</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91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1600" b="1" dirty="0">
                <a:solidFill>
                  <a:schemeClr val="tx1">
                    <a:lumMod val="50000"/>
                    <a:lumOff val="50000"/>
                  </a:schemeClr>
                </a:solidFill>
              </a:rPr>
              <a:t>High-level Updates</a:t>
            </a:r>
            <a:br>
              <a:rPr lang="en-US" b="1" dirty="0">
                <a:solidFill>
                  <a:schemeClr val="tx1">
                    <a:lumMod val="50000"/>
                    <a:lumOff val="50000"/>
                  </a:schemeClr>
                </a:solidFill>
              </a:rPr>
            </a:br>
            <a:r>
              <a:rPr lang="en-US" sz="4000" b="1" dirty="0">
                <a:solidFill>
                  <a:schemeClr val="accent2"/>
                </a:solidFill>
              </a:rPr>
              <a:t>Other Cool Stuff </a:t>
            </a:r>
          </a:p>
        </p:txBody>
      </p:sp>
      <p:sp>
        <p:nvSpPr>
          <p:cNvPr id="9" name="Content Placeholder 8"/>
          <p:cNvSpPr>
            <a:spLocks noGrp="1"/>
          </p:cNvSpPr>
          <p:nvPr>
            <p:ph idx="1"/>
          </p:nvPr>
        </p:nvSpPr>
        <p:spPr>
          <a:xfrm>
            <a:off x="5309836" y="6028623"/>
            <a:ext cx="6043964" cy="327025"/>
          </a:xfrm>
        </p:spPr>
        <p:txBody>
          <a:bodyPr>
            <a:normAutofit/>
          </a:bodyPr>
          <a:lstStyle/>
          <a:p>
            <a:pPr marL="0" indent="0" algn="ctr">
              <a:buNone/>
            </a:pPr>
            <a:r>
              <a:rPr lang="en-US" sz="1050" dirty="0">
                <a:hlinkClick r:id="rId2"/>
              </a:rPr>
              <a:t>The North-West Symbiosis: Creating resource-efficient industries across the Atlantic by </a:t>
            </a:r>
            <a:r>
              <a:rPr lang="en-US" sz="1050" dirty="0" err="1">
                <a:hlinkClick r:id="rId2"/>
              </a:rPr>
              <a:t>stateofgreen</a:t>
            </a:r>
            <a:r>
              <a:rPr lang="en-US" sz="1050" dirty="0">
                <a:hlinkClick r:id="rId2"/>
              </a:rPr>
              <a:t> - </a:t>
            </a:r>
            <a:r>
              <a:rPr lang="en-US" sz="1050" dirty="0" err="1">
                <a:hlinkClick r:id="rId2"/>
              </a:rPr>
              <a:t>Issuu</a:t>
            </a:r>
            <a:r>
              <a:rPr lang="en-US" sz="1050" dirty="0"/>
              <a:t> </a:t>
            </a:r>
          </a:p>
          <a:p>
            <a:pPr marL="0" indent="0">
              <a:buNone/>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9836" y="1697829"/>
            <a:ext cx="6043964" cy="426402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491" y="2423899"/>
            <a:ext cx="2810267" cy="3057952"/>
          </a:xfrm>
          <a:prstGeom prst="rect">
            <a:avLst/>
          </a:prstGeom>
        </p:spPr>
      </p:pic>
    </p:spTree>
    <p:extLst>
      <p:ext uri="{BB962C8B-B14F-4D97-AF65-F5344CB8AC3E}">
        <p14:creationId xmlns:p14="http://schemas.microsoft.com/office/powerpoint/2010/main" val="3856198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sz="quarter" idx="10"/>
          </p:nvPr>
        </p:nvSpPr>
        <p:spPr/>
        <p:txBody>
          <a:bodyPr/>
          <a:lstStyle/>
          <a:p>
            <a:r>
              <a:rPr lang="en-US" dirty="0"/>
              <a:t>Kirk Esmond </a:t>
            </a:r>
          </a:p>
        </p:txBody>
      </p:sp>
      <p:sp>
        <p:nvSpPr>
          <p:cNvPr id="8" name="Text Placeholder 7"/>
          <p:cNvSpPr>
            <a:spLocks noGrp="1"/>
          </p:cNvSpPr>
          <p:nvPr>
            <p:ph type="body" sz="quarter" idx="11"/>
          </p:nvPr>
        </p:nvSpPr>
        <p:spPr/>
        <p:txBody>
          <a:bodyPr/>
          <a:lstStyle/>
          <a:p>
            <a:r>
              <a:rPr lang="en-US" dirty="0"/>
              <a:t>Sustainable Business Development Director</a:t>
            </a:r>
          </a:p>
          <a:p>
            <a:endParaRPr lang="en-US" dirty="0"/>
          </a:p>
        </p:txBody>
      </p:sp>
      <p:sp>
        <p:nvSpPr>
          <p:cNvPr id="9" name="Text Placeholder 8"/>
          <p:cNvSpPr>
            <a:spLocks noGrp="1"/>
          </p:cNvSpPr>
          <p:nvPr>
            <p:ph type="body" sz="quarter" idx="12"/>
          </p:nvPr>
        </p:nvSpPr>
        <p:spPr>
          <a:xfrm>
            <a:off x="831851" y="5188622"/>
            <a:ext cx="3766093" cy="500005"/>
          </a:xfrm>
        </p:spPr>
        <p:txBody>
          <a:bodyPr/>
          <a:lstStyle/>
          <a:p>
            <a:pPr>
              <a:lnSpc>
                <a:spcPct val="100000"/>
              </a:lnSpc>
              <a:spcBef>
                <a:spcPts val="0"/>
              </a:spcBef>
            </a:pPr>
            <a:r>
              <a:rPr lang="en-US" dirty="0"/>
              <a:t>kirk.esmond@commerce.wa.gov</a:t>
            </a:r>
          </a:p>
          <a:p>
            <a:pPr>
              <a:lnSpc>
                <a:spcPct val="100000"/>
              </a:lnSpc>
              <a:spcBef>
                <a:spcPts val="0"/>
              </a:spcBef>
            </a:pPr>
            <a:r>
              <a:rPr lang="en-US" dirty="0"/>
              <a:t>206-837-2622</a:t>
            </a:r>
          </a:p>
          <a:p>
            <a:pPr>
              <a:lnSpc>
                <a:spcPct val="100000"/>
              </a:lnSpc>
              <a:spcBef>
                <a:spcPts val="0"/>
              </a:spcBef>
            </a:pPr>
            <a:r>
              <a:rPr lang="en-US" dirty="0"/>
              <a:t>www.choosewashington.com</a:t>
            </a:r>
          </a:p>
          <a:p>
            <a:endParaRPr lang="en-US" dirty="0"/>
          </a:p>
          <a:p>
            <a:endParaRPr lang="en-US" dirty="0"/>
          </a:p>
          <a:p>
            <a:endParaRPr lang="en-US" dirty="0"/>
          </a:p>
        </p:txBody>
      </p:sp>
    </p:spTree>
    <p:extLst>
      <p:ext uri="{BB962C8B-B14F-4D97-AF65-F5344CB8AC3E}">
        <p14:creationId xmlns:p14="http://schemas.microsoft.com/office/powerpoint/2010/main" val="554055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D7C8C35-AD98-4086-D110-FFAC6C92CE8F}"/>
              </a:ext>
            </a:extLst>
          </p:cNvPr>
          <p:cNvSpPr txBox="1">
            <a:spLocks/>
          </p:cNvSpPr>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defRPr/>
            </a:pPr>
            <a:r>
              <a:rPr lang="en-US" sz="3200" dirty="0">
                <a:solidFill>
                  <a:schemeClr val="tx2"/>
                </a:solidFill>
              </a:rPr>
              <a:t>Agency Updates</a:t>
            </a:r>
            <a:endParaRPr lang="en-US" sz="3200" dirty="0">
              <a:solidFill>
                <a:schemeClr val="tx2"/>
              </a:solidFill>
              <a:latin typeface="Franklin Gothic Medium" panose="020B0603020102020204" pitchFamily="34" charset="0"/>
            </a:endParaRPr>
          </a:p>
        </p:txBody>
      </p:sp>
      <p:graphicFrame>
        <p:nvGraphicFramePr>
          <p:cNvPr id="6" name="Diagram 5" descr="List of agency staff"/>
          <p:cNvGraphicFramePr/>
          <p:nvPr/>
        </p:nvGraphicFramePr>
        <p:xfrm>
          <a:off x="3817026" y="1613124"/>
          <a:ext cx="3366307" cy="510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Washington Department of Commerce logo"/>
          <p:cNvPicPr>
            <a:picLocks noChangeAspect="1"/>
          </p:cNvPicPr>
          <p:nvPr/>
        </p:nvPicPr>
        <p:blipFill>
          <a:blip r:embed="rId8"/>
          <a:stretch>
            <a:fillRect/>
          </a:stretch>
        </p:blipFill>
        <p:spPr>
          <a:xfrm>
            <a:off x="4349661" y="2239117"/>
            <a:ext cx="4841341" cy="1463040"/>
          </a:xfrm>
          <a:prstGeom prst="rect">
            <a:avLst/>
          </a:prstGeom>
          <a:ln>
            <a:noFill/>
          </a:ln>
          <a:effectLst>
            <a:outerShdw blurRad="292100" dist="139700" dir="2700000" algn="tl" rotWithShape="0">
              <a:srgbClr val="333333">
                <a:alpha val="65000"/>
              </a:srgbClr>
            </a:outerShdw>
          </a:effectLst>
        </p:spPr>
      </p:pic>
      <p:pic>
        <p:nvPicPr>
          <p:cNvPr id="5" name="Picture 4" descr="Washington Department of Ecology logo"/>
          <p:cNvPicPr>
            <a:picLocks noChangeAspect="1"/>
          </p:cNvPicPr>
          <p:nvPr/>
        </p:nvPicPr>
        <p:blipFill>
          <a:blip r:embed="rId9"/>
          <a:stretch>
            <a:fillRect/>
          </a:stretch>
        </p:blipFill>
        <p:spPr>
          <a:xfrm>
            <a:off x="4349660" y="4708105"/>
            <a:ext cx="4841341" cy="1463040"/>
          </a:xfrm>
          <a:prstGeom prst="rect">
            <a:avLst/>
          </a:prstGeom>
          <a:ln>
            <a:noFill/>
          </a:ln>
          <a:effectLst>
            <a:outerShdw blurRad="292100" dist="139700" dir="2700000" algn="tl" rotWithShape="0">
              <a:srgbClr val="333333">
                <a:alpha val="65000"/>
              </a:srgbClr>
            </a:outerShdw>
          </a:effectLst>
        </p:spPr>
      </p:pic>
      <p:pic>
        <p:nvPicPr>
          <p:cNvPr id="7" name="Picture 6" descr="Aerial view of a waterfall, blue water surrounded by brown, yellow, green forest. ">
            <a:extLst>
              <a:ext uri="{FF2B5EF4-FFF2-40B4-BE49-F238E27FC236}">
                <a16:creationId xmlns:a16="http://schemas.microsoft.com/office/drawing/2014/main" id="{442B89E2-7469-F4CE-8C84-AA60091E31F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3054096" cy="6857999"/>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17</a:t>
            </a:fld>
            <a:endParaRPr lang="en-US" dirty="0"/>
          </a:p>
        </p:txBody>
      </p:sp>
      <p:pic>
        <p:nvPicPr>
          <p:cNvPr id="9" name="Picture 8">
            <a:extLst>
              <a:ext uri="{FF2B5EF4-FFF2-40B4-BE49-F238E27FC236}">
                <a16:creationId xmlns:a16="http://schemas.microsoft.com/office/drawing/2014/main" id="{00853C54-89B3-8C70-0142-AF683674FA6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61" y="-292195"/>
            <a:ext cx="3431293" cy="3431293"/>
          </a:xfrm>
          <a:prstGeom prst="rect">
            <a:avLst/>
          </a:prstGeom>
        </p:spPr>
      </p:pic>
    </p:spTree>
    <p:extLst>
      <p:ext uri="{BB962C8B-B14F-4D97-AF65-F5344CB8AC3E}">
        <p14:creationId xmlns:p14="http://schemas.microsoft.com/office/powerpoint/2010/main" val="3388404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277413-3420-1D8C-1F55-E43A03612A7A}"/>
              </a:ext>
            </a:extLst>
          </p:cNvPr>
          <p:cNvSpPr>
            <a:spLocks noGrp="1"/>
          </p:cNvSpPr>
          <p:nvPr>
            <p:ph sz="half" idx="1"/>
          </p:nvPr>
        </p:nvSpPr>
        <p:spPr/>
        <p:txBody>
          <a:bodyPr>
            <a:normAutofit/>
          </a:bodyPr>
          <a:lstStyle/>
          <a:p>
            <a:pPr marL="0" indent="0">
              <a:lnSpc>
                <a:spcPct val="100000"/>
              </a:lnSpc>
              <a:spcBef>
                <a:spcPts val="0"/>
              </a:spcBef>
              <a:buNone/>
            </a:pPr>
            <a:r>
              <a:rPr lang="en-US" sz="2400" b="1" dirty="0"/>
              <a:t>Year End Report</a:t>
            </a:r>
            <a:endParaRPr lang="en-US" sz="2400" b="1" dirty="0">
              <a:hlinkClick r:id="rId3">
                <a:extLst>
                  <a:ext uri="{A12FA001-AC4F-418D-AE19-62706E023703}">
                    <ahyp:hlinkClr xmlns:ahyp="http://schemas.microsoft.com/office/drawing/2018/hyperlinkcolor" val="tx"/>
                  </a:ext>
                </a:extLst>
              </a:hlinkClick>
            </a:endParaRPr>
          </a:p>
          <a:p>
            <a:pPr marL="548640" indent="0">
              <a:lnSpc>
                <a:spcPct val="100000"/>
              </a:lnSpc>
              <a:spcBef>
                <a:spcPts val="0"/>
              </a:spcBef>
              <a:spcAft>
                <a:spcPts val="1800"/>
              </a:spcAft>
              <a:buNone/>
            </a:pPr>
            <a:r>
              <a:rPr lang="en-US" sz="2000" dirty="0">
                <a:solidFill>
                  <a:srgbClr val="44688F"/>
                </a:solidFill>
                <a:hlinkClick r:id="rId3">
                  <a:extLst>
                    <a:ext uri="{A12FA001-AC4F-418D-AE19-62706E023703}">
                      <ahyp:hlinkClr xmlns:ahyp="http://schemas.microsoft.com/office/drawing/2018/hyperlinkcolor" val="tx"/>
                    </a:ext>
                  </a:extLst>
                </a:hlinkClick>
              </a:rPr>
              <a:t>https://www.nextcyclewashington.com/s/NCWA-Year-End-Report.pdf</a:t>
            </a:r>
          </a:p>
          <a:p>
            <a:pPr marL="0" indent="0">
              <a:lnSpc>
                <a:spcPct val="100000"/>
              </a:lnSpc>
              <a:spcBef>
                <a:spcPts val="0"/>
              </a:spcBef>
              <a:buNone/>
            </a:pPr>
            <a:r>
              <a:rPr lang="en-US" sz="2400" b="1" dirty="0"/>
              <a:t>Gap Analysis</a:t>
            </a:r>
            <a:endParaRPr lang="en-US" sz="2400" b="1" dirty="0">
              <a:hlinkClick r:id="rId3">
                <a:extLst>
                  <a:ext uri="{A12FA001-AC4F-418D-AE19-62706E023703}">
                    <ahyp:hlinkClr xmlns:ahyp="http://schemas.microsoft.com/office/drawing/2018/hyperlinkcolor" val="tx"/>
                  </a:ext>
                </a:extLst>
              </a:hlinkClick>
            </a:endParaRPr>
          </a:p>
          <a:p>
            <a:pPr marL="548640" indent="0">
              <a:lnSpc>
                <a:spcPct val="100000"/>
              </a:lnSpc>
              <a:spcBef>
                <a:spcPts val="0"/>
              </a:spcBef>
              <a:spcAft>
                <a:spcPts val="1800"/>
              </a:spcAft>
              <a:buNone/>
            </a:pPr>
            <a:r>
              <a:rPr lang="en-US" sz="2000" dirty="0">
                <a:solidFill>
                  <a:srgbClr val="44688F"/>
                </a:solidFill>
                <a:hlinkClick r:id="rId3">
                  <a:extLst>
                    <a:ext uri="{A12FA001-AC4F-418D-AE19-62706E023703}">
                      <ahyp:hlinkClr xmlns:ahyp="http://schemas.microsoft.com/office/drawing/2018/hyperlinkcolor" val="tx"/>
                    </a:ext>
                  </a:extLst>
                </a:hlinkClick>
              </a:rPr>
              <a:t>www.nextcyclewashington.com/resources1/nextcycle-washington-gap-analysis</a:t>
            </a:r>
            <a:endParaRPr lang="en-US" sz="2000" dirty="0"/>
          </a:p>
          <a:p>
            <a:pPr marL="0" indent="0">
              <a:lnSpc>
                <a:spcPct val="100000"/>
              </a:lnSpc>
              <a:spcBef>
                <a:spcPts val="0"/>
              </a:spcBef>
              <a:buNone/>
            </a:pPr>
            <a:r>
              <a:rPr lang="en-US" sz="2400" b="1" dirty="0"/>
              <a:t>Circular funding resource guide</a:t>
            </a:r>
          </a:p>
          <a:p>
            <a:pPr marL="548640" indent="0">
              <a:lnSpc>
                <a:spcPct val="100000"/>
              </a:lnSpc>
              <a:spcBef>
                <a:spcPts val="0"/>
              </a:spcBef>
              <a:spcAft>
                <a:spcPts val="1800"/>
              </a:spcAft>
              <a:buNone/>
            </a:pPr>
            <a:r>
              <a:rPr lang="en-US" sz="2000" dirty="0">
                <a:hlinkClick r:id="rId4"/>
              </a:rPr>
              <a:t>www.nextcyclewashington.com/resources1/nextcycle-washington-circular-funding-resource-guide</a:t>
            </a:r>
            <a:endParaRPr lang="en-US" sz="2000" dirty="0"/>
          </a:p>
          <a:p>
            <a:pPr marL="0" indent="0">
              <a:lnSpc>
                <a:spcPct val="100000"/>
              </a:lnSpc>
              <a:spcBef>
                <a:spcPts val="0"/>
              </a:spcBef>
              <a:buNone/>
            </a:pPr>
            <a:r>
              <a:rPr lang="en-US" sz="2400" b="1" dirty="0"/>
              <a:t>Resilience Maps</a:t>
            </a:r>
            <a:endParaRPr lang="en-US" sz="2400" b="1" dirty="0">
              <a:hlinkClick r:id="rId5">
                <a:extLst>
                  <a:ext uri="{A12FA001-AC4F-418D-AE19-62706E023703}">
                    <ahyp:hlinkClr xmlns:ahyp="http://schemas.microsoft.com/office/drawing/2018/hyperlinkcolor" val="tx"/>
                  </a:ext>
                </a:extLst>
              </a:hlinkClick>
            </a:endParaRPr>
          </a:p>
          <a:p>
            <a:pPr marL="548640" indent="0">
              <a:lnSpc>
                <a:spcPct val="100000"/>
              </a:lnSpc>
              <a:spcBef>
                <a:spcPts val="0"/>
              </a:spcBef>
              <a:spcAft>
                <a:spcPts val="1200"/>
              </a:spcAft>
              <a:buNone/>
            </a:pPr>
            <a:r>
              <a:rPr lang="en-US" sz="2000" dirty="0">
                <a:solidFill>
                  <a:srgbClr val="44688F"/>
                </a:solidFill>
                <a:hlinkClick r:id="rId5">
                  <a:extLst>
                    <a:ext uri="{A12FA001-AC4F-418D-AE19-62706E023703}">
                      <ahyp:hlinkClr xmlns:ahyp="http://schemas.microsoft.com/office/drawing/2018/hyperlinkcolor" val="tx"/>
                    </a:ext>
                  </a:extLst>
                </a:hlinkClick>
              </a:rPr>
              <a:t>www.equityanalyticsgroup.com/resilience-networks</a:t>
            </a:r>
            <a:endParaRPr lang="en-US" sz="2000" dirty="0"/>
          </a:p>
        </p:txBody>
      </p:sp>
      <p:sp>
        <p:nvSpPr>
          <p:cNvPr id="4" name="Slide Number Placeholder 3">
            <a:extLst>
              <a:ext uri="{FF2B5EF4-FFF2-40B4-BE49-F238E27FC236}">
                <a16:creationId xmlns:a16="http://schemas.microsoft.com/office/drawing/2014/main" id="{855BC630-3056-02A5-9F78-929BCCFF12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6" name="Title 5">
            <a:extLst>
              <a:ext uri="{FF2B5EF4-FFF2-40B4-BE49-F238E27FC236}">
                <a16:creationId xmlns:a16="http://schemas.microsoft.com/office/drawing/2014/main" id="{FCE2E992-04D3-3BD1-55F0-5E45FB8DCEFF}"/>
              </a:ext>
            </a:extLst>
          </p:cNvPr>
          <p:cNvSpPr>
            <a:spLocks noGrp="1"/>
          </p:cNvSpPr>
          <p:nvPr>
            <p:ph type="title"/>
          </p:nvPr>
        </p:nvSpPr>
        <p:spPr>
          <a:xfrm>
            <a:off x="240555" y="1378494"/>
            <a:ext cx="2610649" cy="5479506"/>
          </a:xfrm>
        </p:spPr>
        <p:txBody>
          <a:bodyPr>
            <a:normAutofit/>
          </a:bodyPr>
          <a:lstStyle/>
          <a:p>
            <a:r>
              <a:rPr lang="en-US" sz="3600" dirty="0"/>
              <a:t>NextCycle Washington</a:t>
            </a:r>
            <a:br>
              <a:rPr lang="en-US" sz="3600" dirty="0"/>
            </a:br>
            <a:r>
              <a:rPr lang="en-US" sz="3600" dirty="0"/>
              <a:t>Reports</a:t>
            </a:r>
          </a:p>
        </p:txBody>
      </p:sp>
      <p:pic>
        <p:nvPicPr>
          <p:cNvPr id="9" name="Picture 8" descr="NextCycle Washington logo">
            <a:extLst>
              <a:ext uri="{FF2B5EF4-FFF2-40B4-BE49-F238E27FC236}">
                <a16:creationId xmlns:a16="http://schemas.microsoft.com/office/drawing/2014/main" id="{5E7FF6C9-92C2-582A-45ED-8099B988EE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335" y="189509"/>
            <a:ext cx="2799091" cy="2080680"/>
          </a:xfrm>
          <a:prstGeom prst="rect">
            <a:avLst/>
          </a:prstGeom>
        </p:spPr>
      </p:pic>
    </p:spTree>
    <p:extLst>
      <p:ext uri="{BB962C8B-B14F-4D97-AF65-F5344CB8AC3E}">
        <p14:creationId xmlns:p14="http://schemas.microsoft.com/office/powerpoint/2010/main" val="3949301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14">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FEAC10-9CF3-3C66-5D23-0F74C5615E85}"/>
              </a:ext>
            </a:extLst>
          </p:cNvPr>
          <p:cNvSpPr>
            <a:spLocks noGrp="1"/>
          </p:cNvSpPr>
          <p:nvPr>
            <p:ph type="title"/>
          </p:nvPr>
        </p:nvSpPr>
        <p:spPr>
          <a:xfrm>
            <a:off x="1198181" y="560881"/>
            <a:ext cx="9795638" cy="1114380"/>
          </a:xfrm>
        </p:spPr>
        <p:txBody>
          <a:bodyPr vert="horz" lIns="91440" tIns="45720" rIns="91440" bIns="45720" rtlCol="0" anchor="b">
            <a:normAutofit fontScale="90000"/>
          </a:bodyPr>
          <a:lstStyle/>
          <a:p>
            <a:pPr algn="ctr"/>
            <a:r>
              <a:rPr lang="en-US" sz="5200" dirty="0" err="1">
                <a:solidFill>
                  <a:schemeClr val="accent1">
                    <a:lumMod val="50000"/>
                  </a:schemeClr>
                </a:solidFill>
              </a:rPr>
              <a:t>NextCycle</a:t>
            </a:r>
            <a:r>
              <a:rPr lang="en-US" sz="5200" dirty="0">
                <a:solidFill>
                  <a:schemeClr val="accent1">
                    <a:lumMod val="50000"/>
                  </a:schemeClr>
                </a:solidFill>
              </a:rPr>
              <a:t> WA Updates</a:t>
            </a:r>
            <a:br>
              <a:rPr lang="en-US" sz="5200" dirty="0">
                <a:solidFill>
                  <a:schemeClr val="accent1">
                    <a:lumMod val="50000"/>
                  </a:schemeClr>
                </a:solidFill>
              </a:rPr>
            </a:br>
            <a:endParaRPr lang="en-US" sz="5200" dirty="0">
              <a:solidFill>
                <a:schemeClr val="accent1">
                  <a:lumMod val="50000"/>
                </a:schemeClr>
              </a:solidFill>
            </a:endParaRPr>
          </a:p>
        </p:txBody>
      </p:sp>
      <p:sp>
        <p:nvSpPr>
          <p:cNvPr id="8" name="Content Placeholder 7">
            <a:extLst>
              <a:ext uri="{FF2B5EF4-FFF2-40B4-BE49-F238E27FC236}">
                <a16:creationId xmlns:a16="http://schemas.microsoft.com/office/drawing/2014/main" id="{89BE741B-4640-962C-0ADF-30ADFBEDA11B}"/>
              </a:ext>
            </a:extLst>
          </p:cNvPr>
          <p:cNvSpPr>
            <a:spLocks noGrp="1"/>
          </p:cNvSpPr>
          <p:nvPr>
            <p:ph idx="1"/>
          </p:nvPr>
        </p:nvSpPr>
        <p:spPr>
          <a:xfrm>
            <a:off x="1198181" y="1377955"/>
            <a:ext cx="9795638" cy="943119"/>
          </a:xfrm>
        </p:spPr>
        <p:txBody>
          <a:bodyPr vert="horz" lIns="91440" tIns="45720" rIns="91440" bIns="45720" rtlCol="0">
            <a:noAutofit/>
          </a:bodyPr>
          <a:lstStyle/>
          <a:p>
            <a:pPr marL="342900" indent="-342900" algn="ctr">
              <a:buFont typeface="Arial" panose="020B0604020202020204" pitchFamily="34" charset="0"/>
              <a:buChar char="•"/>
            </a:pPr>
            <a:r>
              <a:rPr lang="en-US" dirty="0"/>
              <a:t>New state-wide contract with Ecology</a:t>
            </a:r>
          </a:p>
          <a:p>
            <a:pPr marL="342900" indent="-342900" algn="ctr">
              <a:buFont typeface="Arial" panose="020B0604020202020204" pitchFamily="34" charset="0"/>
              <a:buChar char="•"/>
            </a:pPr>
            <a:r>
              <a:rPr lang="en-US" dirty="0"/>
              <a:t>Networking/Year 1 event September 28 in Seattle</a:t>
            </a:r>
          </a:p>
        </p:txBody>
      </p:sp>
      <p:pic>
        <p:nvPicPr>
          <p:cNvPr id="10" name="Picture 9" descr="Timeline&#10;&#10;Description automatically generated">
            <a:extLst>
              <a:ext uri="{FF2B5EF4-FFF2-40B4-BE49-F238E27FC236}">
                <a16:creationId xmlns:a16="http://schemas.microsoft.com/office/drawing/2014/main" id="{32771A97-9B34-46D7-ABCB-9ABDC8AD1EAF}"/>
              </a:ext>
            </a:extLst>
          </p:cNvPr>
          <p:cNvPicPr>
            <a:picLocks noChangeAspect="1"/>
          </p:cNvPicPr>
          <p:nvPr/>
        </p:nvPicPr>
        <p:blipFill>
          <a:blip r:embed="rId3"/>
          <a:stretch>
            <a:fillRect/>
          </a:stretch>
        </p:blipFill>
        <p:spPr>
          <a:xfrm>
            <a:off x="438959" y="2912299"/>
            <a:ext cx="6502595" cy="3249255"/>
          </a:xfrm>
          <a:prstGeom prst="rect">
            <a:avLst/>
          </a:prstGeom>
        </p:spPr>
      </p:pic>
      <p:pic>
        <p:nvPicPr>
          <p:cNvPr id="2" name="Picture 1" descr="Text&#10;&#10;Description automatically generated with low confidence">
            <a:extLst>
              <a:ext uri="{FF2B5EF4-FFF2-40B4-BE49-F238E27FC236}">
                <a16:creationId xmlns:a16="http://schemas.microsoft.com/office/drawing/2014/main" id="{63CD0B51-E92D-5A70-CAB1-35E6B1F20BBF}"/>
              </a:ext>
            </a:extLst>
          </p:cNvPr>
          <p:cNvPicPr>
            <a:picLocks noChangeAspect="1"/>
          </p:cNvPicPr>
          <p:nvPr/>
        </p:nvPicPr>
        <p:blipFill rotWithShape="1">
          <a:blip r:embed="rId4"/>
          <a:srcRect l="13866" r="35544"/>
          <a:stretch/>
        </p:blipFill>
        <p:spPr bwMode="auto">
          <a:xfrm>
            <a:off x="7380514" y="3910007"/>
            <a:ext cx="4630252" cy="1944907"/>
          </a:xfrm>
          <a:prstGeom prst="rect">
            <a:avLst/>
          </a:prstGeom>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C216D227-E60F-36AA-408D-31301D0BE04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F275850-B71D-490D-965C-ED6AE5531855}" type="slidenum">
              <a:rPr lang="en-US" smtClean="0">
                <a:solidFill>
                  <a:schemeClr val="tx1">
                    <a:tint val="75000"/>
                  </a:schemeClr>
                </a:solidFill>
              </a:rPr>
              <a:pPr>
                <a:spcAft>
                  <a:spcPts val="600"/>
                </a:spcAft>
              </a:pPr>
              <a:t>19</a:t>
            </a:fld>
            <a:endParaRPr lang="en-US">
              <a:solidFill>
                <a:schemeClr val="tx1">
                  <a:tint val="75000"/>
                </a:schemeClr>
              </a:solidFill>
            </a:endParaRPr>
          </a:p>
        </p:txBody>
      </p:sp>
    </p:spTree>
    <p:extLst>
      <p:ext uri="{BB962C8B-B14F-4D97-AF65-F5344CB8AC3E}">
        <p14:creationId xmlns:p14="http://schemas.microsoft.com/office/powerpoint/2010/main" val="634186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a and Tina standing in front of bales of mixed paper. ">
            <a:extLst>
              <a:ext uri="{FF2B5EF4-FFF2-40B4-BE49-F238E27FC236}">
                <a16:creationId xmlns:a16="http://schemas.microsoft.com/office/drawing/2014/main" id="{EF2746AD-11AC-1A46-CE84-932BFF3FC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288821"/>
            <a:ext cx="3040476" cy="2280357"/>
          </a:xfrm>
          <a:prstGeom prst="rect">
            <a:avLst/>
          </a:prstGeom>
        </p:spPr>
      </p:pic>
      <p:sp>
        <p:nvSpPr>
          <p:cNvPr id="20" name="Title 1">
            <a:extLst>
              <a:ext uri="{FF2B5EF4-FFF2-40B4-BE49-F238E27FC236}">
                <a16:creationId xmlns:a16="http://schemas.microsoft.com/office/drawing/2014/main" id="{A0383D46-F7BB-0E92-7D06-C333F3099506}"/>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515500" y="1238907"/>
            <a:ext cx="7593081" cy="461665"/>
          </a:xfrm>
          <a:prstGeom prst="rect">
            <a:avLst/>
          </a:prstGeom>
          <a:solidFill>
            <a:schemeClr val="bg1">
              <a:lumMod val="85000"/>
            </a:schemeClr>
          </a:solidFill>
        </p:spPr>
        <p:txBody>
          <a:bodyPr wrap="square" rtlCol="0" anchor="ctr">
            <a:spAutoFit/>
          </a:bodyPr>
          <a:lstStyle/>
          <a:p>
            <a:r>
              <a:rPr lang="en-US" sz="2400" dirty="0"/>
              <a:t>9:00 am	Welcome</a:t>
            </a:r>
          </a:p>
        </p:txBody>
      </p:sp>
      <p:sp>
        <p:nvSpPr>
          <p:cNvPr id="11" name="TextBox 10"/>
          <p:cNvSpPr txBox="1"/>
          <p:nvPr/>
        </p:nvSpPr>
        <p:spPr>
          <a:xfrm>
            <a:off x="3515501" y="1771760"/>
            <a:ext cx="7153200" cy="461665"/>
          </a:xfrm>
          <a:prstGeom prst="rect">
            <a:avLst/>
          </a:prstGeom>
          <a:solidFill>
            <a:schemeClr val="bg1"/>
          </a:solidFill>
        </p:spPr>
        <p:txBody>
          <a:bodyPr wrap="square" rtlCol="0" anchor="ctr">
            <a:spAutoFit/>
          </a:bodyPr>
          <a:lstStyle/>
          <a:p>
            <a:r>
              <a:rPr lang="en-US" sz="2400" dirty="0"/>
              <a:t>9:10 am	Board roundtable</a:t>
            </a:r>
          </a:p>
        </p:txBody>
      </p:sp>
      <p:sp>
        <p:nvSpPr>
          <p:cNvPr id="14" name="TextBox 13">
            <a:extLst>
              <a:ext uri="{FF2B5EF4-FFF2-40B4-BE49-F238E27FC236}">
                <a16:creationId xmlns:a16="http://schemas.microsoft.com/office/drawing/2014/main" id="{190757D4-4ECC-548A-FFA5-CF42625A826B}"/>
              </a:ext>
            </a:extLst>
          </p:cNvPr>
          <p:cNvSpPr txBox="1"/>
          <p:nvPr/>
        </p:nvSpPr>
        <p:spPr>
          <a:xfrm>
            <a:off x="3515500" y="3332678"/>
            <a:ext cx="7593081" cy="461665"/>
          </a:xfrm>
          <a:prstGeom prst="rect">
            <a:avLst/>
          </a:prstGeom>
          <a:noFill/>
        </p:spPr>
        <p:txBody>
          <a:bodyPr wrap="square" rtlCol="0" anchor="ctr">
            <a:spAutoFit/>
          </a:bodyPr>
          <a:lstStyle/>
          <a:p>
            <a:r>
              <a:rPr lang="en-US" sz="2400" dirty="0"/>
              <a:t>9:30 am 	Chery Sullivan – Organics Presentation</a:t>
            </a:r>
          </a:p>
        </p:txBody>
      </p:sp>
      <p:sp>
        <p:nvSpPr>
          <p:cNvPr id="5" name="TextBox 4">
            <a:extLst>
              <a:ext uri="{FF2B5EF4-FFF2-40B4-BE49-F238E27FC236}">
                <a16:creationId xmlns:a16="http://schemas.microsoft.com/office/drawing/2014/main" id="{62C76617-23BA-F7A2-98FD-25CC7346494E}"/>
              </a:ext>
            </a:extLst>
          </p:cNvPr>
          <p:cNvSpPr txBox="1"/>
          <p:nvPr/>
        </p:nvSpPr>
        <p:spPr>
          <a:xfrm>
            <a:off x="3515500" y="3796621"/>
            <a:ext cx="6226099" cy="461665"/>
          </a:xfrm>
          <a:prstGeom prst="rect">
            <a:avLst/>
          </a:prstGeom>
          <a:noFill/>
        </p:spPr>
        <p:txBody>
          <a:bodyPr wrap="square" rtlCol="0" anchor="ctr">
            <a:spAutoFit/>
          </a:bodyPr>
          <a:lstStyle/>
          <a:p>
            <a:r>
              <a:rPr lang="en-US" sz="2400" dirty="0"/>
              <a:t>9:50 am 	Bio break</a:t>
            </a:r>
          </a:p>
        </p:txBody>
      </p:sp>
      <p:sp>
        <p:nvSpPr>
          <p:cNvPr id="7" name="TextBox 6">
            <a:extLst>
              <a:ext uri="{FF2B5EF4-FFF2-40B4-BE49-F238E27FC236}">
                <a16:creationId xmlns:a16="http://schemas.microsoft.com/office/drawing/2014/main" id="{D5BB852F-FCBD-3FBC-8BC6-53FD97CE9252}"/>
              </a:ext>
            </a:extLst>
          </p:cNvPr>
          <p:cNvSpPr txBox="1"/>
          <p:nvPr/>
        </p:nvSpPr>
        <p:spPr>
          <a:xfrm>
            <a:off x="3515501" y="4321797"/>
            <a:ext cx="8720527" cy="461665"/>
          </a:xfrm>
          <a:prstGeom prst="rect">
            <a:avLst/>
          </a:prstGeom>
          <a:noFill/>
        </p:spPr>
        <p:txBody>
          <a:bodyPr wrap="square" rtlCol="0" anchor="ctr">
            <a:spAutoFit/>
          </a:bodyPr>
          <a:lstStyle/>
          <a:p>
            <a:r>
              <a:rPr lang="en-US" sz="2400" dirty="0"/>
              <a:t>10:00 am 	Kara Steward - Past, present, future</a:t>
            </a:r>
          </a:p>
        </p:txBody>
      </p:sp>
      <p:sp>
        <p:nvSpPr>
          <p:cNvPr id="8" name="TextBox 7">
            <a:extLst>
              <a:ext uri="{FF2B5EF4-FFF2-40B4-BE49-F238E27FC236}">
                <a16:creationId xmlns:a16="http://schemas.microsoft.com/office/drawing/2014/main" id="{11F6A323-129C-A2A5-0D26-D8337B317BE1}"/>
              </a:ext>
            </a:extLst>
          </p:cNvPr>
          <p:cNvSpPr txBox="1"/>
          <p:nvPr/>
        </p:nvSpPr>
        <p:spPr>
          <a:xfrm>
            <a:off x="3515501" y="4857973"/>
            <a:ext cx="8720527" cy="461665"/>
          </a:xfrm>
          <a:prstGeom prst="rect">
            <a:avLst/>
          </a:prstGeom>
          <a:noFill/>
        </p:spPr>
        <p:txBody>
          <a:bodyPr wrap="square" rtlCol="0" anchor="ctr">
            <a:spAutoFit/>
          </a:bodyPr>
          <a:lstStyle/>
          <a:p>
            <a:r>
              <a:rPr lang="en-US" sz="2400" dirty="0"/>
              <a:t>10:15 am 	Mya Keyzers - Priority decision metrics</a:t>
            </a:r>
          </a:p>
        </p:txBody>
      </p:sp>
      <p:sp>
        <p:nvSpPr>
          <p:cNvPr id="9" name="TextBox 8">
            <a:extLst>
              <a:ext uri="{FF2B5EF4-FFF2-40B4-BE49-F238E27FC236}">
                <a16:creationId xmlns:a16="http://schemas.microsoft.com/office/drawing/2014/main" id="{A17D637D-4513-BBA6-5669-2A28AF3C0526}"/>
              </a:ext>
            </a:extLst>
          </p:cNvPr>
          <p:cNvSpPr txBox="1"/>
          <p:nvPr/>
        </p:nvSpPr>
        <p:spPr>
          <a:xfrm>
            <a:off x="3515501" y="2273701"/>
            <a:ext cx="7153200" cy="461665"/>
          </a:xfrm>
          <a:prstGeom prst="rect">
            <a:avLst/>
          </a:prstGeom>
          <a:solidFill>
            <a:schemeClr val="bg1"/>
          </a:solidFill>
        </p:spPr>
        <p:txBody>
          <a:bodyPr wrap="square" rtlCol="0" anchor="ctr">
            <a:spAutoFit/>
          </a:bodyPr>
          <a:lstStyle/>
          <a:p>
            <a:r>
              <a:rPr lang="en-US" sz="2400" dirty="0"/>
              <a:t>9:15 am	Commerce and Ecology updates</a:t>
            </a:r>
          </a:p>
        </p:txBody>
      </p:sp>
      <p:sp>
        <p:nvSpPr>
          <p:cNvPr id="12" name="TextBox 11">
            <a:extLst>
              <a:ext uri="{FF2B5EF4-FFF2-40B4-BE49-F238E27FC236}">
                <a16:creationId xmlns:a16="http://schemas.microsoft.com/office/drawing/2014/main" id="{4FCAC36F-1B7B-89B6-8312-79B9CD969D45}"/>
              </a:ext>
            </a:extLst>
          </p:cNvPr>
          <p:cNvSpPr txBox="1"/>
          <p:nvPr/>
        </p:nvSpPr>
        <p:spPr>
          <a:xfrm>
            <a:off x="3515501" y="2804645"/>
            <a:ext cx="7153200" cy="461665"/>
          </a:xfrm>
          <a:prstGeom prst="rect">
            <a:avLst/>
          </a:prstGeom>
          <a:solidFill>
            <a:schemeClr val="bg1"/>
          </a:solidFill>
        </p:spPr>
        <p:txBody>
          <a:bodyPr wrap="square" rtlCol="0" anchor="ctr">
            <a:spAutoFit/>
          </a:bodyPr>
          <a:lstStyle/>
          <a:p>
            <a:r>
              <a:rPr lang="en-US" sz="2400" dirty="0"/>
              <a:t>9:25 am	Tina Schaefer – </a:t>
            </a:r>
            <a:r>
              <a:rPr lang="en-US" sz="2400" dirty="0" err="1"/>
              <a:t>NextCycle</a:t>
            </a:r>
            <a:r>
              <a:rPr lang="en-US" sz="2400" dirty="0"/>
              <a:t> WA update</a:t>
            </a:r>
          </a:p>
        </p:txBody>
      </p:sp>
      <p:sp>
        <p:nvSpPr>
          <p:cNvPr id="13" name="TextBox 12">
            <a:extLst>
              <a:ext uri="{FF2B5EF4-FFF2-40B4-BE49-F238E27FC236}">
                <a16:creationId xmlns:a16="http://schemas.microsoft.com/office/drawing/2014/main" id="{40C7743C-2C4E-59CD-BAE4-BF60F479FDE8}"/>
              </a:ext>
            </a:extLst>
          </p:cNvPr>
          <p:cNvSpPr txBox="1"/>
          <p:nvPr/>
        </p:nvSpPr>
        <p:spPr>
          <a:xfrm>
            <a:off x="3515501" y="5383149"/>
            <a:ext cx="8720527" cy="461665"/>
          </a:xfrm>
          <a:prstGeom prst="rect">
            <a:avLst/>
          </a:prstGeom>
          <a:noFill/>
        </p:spPr>
        <p:txBody>
          <a:bodyPr wrap="square" rtlCol="0" anchor="ctr">
            <a:spAutoFit/>
          </a:bodyPr>
          <a:lstStyle/>
          <a:p>
            <a:r>
              <a:rPr lang="en-US" sz="2400" dirty="0"/>
              <a:t>10:25 am 	Strategic planning</a:t>
            </a:r>
          </a:p>
        </p:txBody>
      </p:sp>
      <p:sp>
        <p:nvSpPr>
          <p:cNvPr id="15" name="TextBox 14">
            <a:extLst>
              <a:ext uri="{FF2B5EF4-FFF2-40B4-BE49-F238E27FC236}">
                <a16:creationId xmlns:a16="http://schemas.microsoft.com/office/drawing/2014/main" id="{3F4AEEDF-E302-D688-B508-B7BCED41A952}"/>
              </a:ext>
            </a:extLst>
          </p:cNvPr>
          <p:cNvSpPr txBox="1"/>
          <p:nvPr/>
        </p:nvSpPr>
        <p:spPr>
          <a:xfrm>
            <a:off x="3471473" y="6004171"/>
            <a:ext cx="8720527" cy="461665"/>
          </a:xfrm>
          <a:prstGeom prst="rect">
            <a:avLst/>
          </a:prstGeom>
          <a:noFill/>
        </p:spPr>
        <p:txBody>
          <a:bodyPr wrap="square" rtlCol="0" anchor="ctr">
            <a:spAutoFit/>
          </a:bodyPr>
          <a:lstStyle/>
          <a:p>
            <a:r>
              <a:rPr lang="en-US" sz="2400" dirty="0"/>
              <a:t>11:00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a:t>
            </a:fld>
            <a:endParaRPr lang="en-US" dirty="0"/>
          </a:p>
        </p:txBody>
      </p:sp>
      <p:pic>
        <p:nvPicPr>
          <p:cNvPr id="19" name="Picture 18">
            <a:extLst>
              <a:ext uri="{FF2B5EF4-FFF2-40B4-BE49-F238E27FC236}">
                <a16:creationId xmlns:a16="http://schemas.microsoft.com/office/drawing/2014/main" id="{C5A0C1C3-5EC6-2470-E891-5342BDF7AF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Tree>
    <p:extLst>
      <p:ext uri="{BB962C8B-B14F-4D97-AF65-F5344CB8AC3E}">
        <p14:creationId xmlns:p14="http://schemas.microsoft.com/office/powerpoint/2010/main" val="320599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D723A6-FD65-4989-F34B-EBE75027F34E}"/>
              </a:ext>
            </a:extLst>
          </p:cNvPr>
          <p:cNvSpPr>
            <a:spLocks noGrp="1"/>
          </p:cNvSpPr>
          <p:nvPr>
            <p:ph sz="half" idx="1"/>
          </p:nvPr>
        </p:nvSpPr>
        <p:spPr>
          <a:xfrm>
            <a:off x="3255064" y="402956"/>
            <a:ext cx="8725126" cy="6318520"/>
          </a:xfrm>
        </p:spPr>
        <p:txBody>
          <a:bodyPr anchor="t">
            <a:normAutofit/>
          </a:bodyPr>
          <a:lstStyle/>
          <a:p>
            <a:pPr marL="0" indent="0">
              <a:buNone/>
            </a:pPr>
            <a:endParaRPr lang="en-US" dirty="0"/>
          </a:p>
          <a:p>
            <a:r>
              <a:rPr lang="en-US" sz="3600" dirty="0"/>
              <a:t>Thank you to all our board members. </a:t>
            </a:r>
          </a:p>
          <a:p>
            <a:r>
              <a:rPr lang="en-US" sz="3600" u="sng" dirty="0"/>
              <a:t>Board members up for renewal:</a:t>
            </a:r>
            <a:r>
              <a:rPr lang="en-US" sz="3600" dirty="0"/>
              <a:t> </a:t>
            </a:r>
          </a:p>
          <a:p>
            <a:endParaRPr lang="en-US" sz="3600" dirty="0"/>
          </a:p>
          <a:p>
            <a:endParaRPr lang="en-US" sz="3600" dirty="0"/>
          </a:p>
          <a:p>
            <a:endParaRPr lang="en-US" sz="3600" dirty="0"/>
          </a:p>
          <a:p>
            <a:endParaRPr lang="en-US" sz="3600" dirty="0"/>
          </a:p>
          <a:p>
            <a:r>
              <a:rPr lang="en-US" sz="3600" dirty="0"/>
              <a:t>Let us know by </a:t>
            </a:r>
            <a:r>
              <a:rPr lang="en-US" sz="3600" dirty="0">
                <a:highlight>
                  <a:srgbClr val="FFFF00"/>
                </a:highlight>
              </a:rPr>
              <a:t>November 30 </a:t>
            </a:r>
            <a:r>
              <a:rPr lang="en-US" sz="3600" dirty="0"/>
              <a:t>if you choose to vacate your seat or renew for another 2-year term.  </a:t>
            </a:r>
          </a:p>
        </p:txBody>
      </p:sp>
      <p:sp>
        <p:nvSpPr>
          <p:cNvPr id="3" name="Slide Number Placeholder 2">
            <a:extLst>
              <a:ext uri="{FF2B5EF4-FFF2-40B4-BE49-F238E27FC236}">
                <a16:creationId xmlns:a16="http://schemas.microsoft.com/office/drawing/2014/main" id="{F0D8A3E8-CBAD-1402-8D50-7E95155317F4}"/>
              </a:ext>
            </a:extLst>
          </p:cNvPr>
          <p:cNvSpPr>
            <a:spLocks noGrp="1"/>
          </p:cNvSpPr>
          <p:nvPr>
            <p:ph type="sldNum" sz="quarter" idx="12"/>
          </p:nvPr>
        </p:nvSpPr>
        <p:spPr/>
        <p:txBody>
          <a:bodyPr/>
          <a:lstStyle/>
          <a:p>
            <a:fld id="{BF275850-B71D-490D-965C-ED6AE5531855}" type="slidenum">
              <a:rPr lang="en-US" smtClean="0"/>
              <a:t>20</a:t>
            </a:fld>
            <a:endParaRPr lang="en-US" dirty="0"/>
          </a:p>
        </p:txBody>
      </p:sp>
      <p:sp>
        <p:nvSpPr>
          <p:cNvPr id="4" name="Title 3">
            <a:extLst>
              <a:ext uri="{FF2B5EF4-FFF2-40B4-BE49-F238E27FC236}">
                <a16:creationId xmlns:a16="http://schemas.microsoft.com/office/drawing/2014/main" id="{EA4A5679-2F7C-2319-D965-2BE6D23225B3}"/>
              </a:ext>
            </a:extLst>
          </p:cNvPr>
          <p:cNvSpPr>
            <a:spLocks noGrp="1"/>
          </p:cNvSpPr>
          <p:nvPr>
            <p:ph type="title"/>
          </p:nvPr>
        </p:nvSpPr>
        <p:spPr/>
        <p:txBody>
          <a:bodyPr/>
          <a:lstStyle/>
          <a:p>
            <a:r>
              <a:rPr lang="en-US" dirty="0"/>
              <a:t>Advisory</a:t>
            </a:r>
            <a:br>
              <a:rPr lang="en-US" dirty="0"/>
            </a:br>
            <a:r>
              <a:rPr lang="en-US" dirty="0"/>
              <a:t>Board </a:t>
            </a:r>
            <a:br>
              <a:rPr lang="en-US" dirty="0"/>
            </a:br>
            <a:r>
              <a:rPr lang="en-US" dirty="0"/>
              <a:t>Business</a:t>
            </a:r>
          </a:p>
        </p:txBody>
      </p:sp>
      <p:graphicFrame>
        <p:nvGraphicFramePr>
          <p:cNvPr id="5" name="Table 5">
            <a:extLst>
              <a:ext uri="{FF2B5EF4-FFF2-40B4-BE49-F238E27FC236}">
                <a16:creationId xmlns:a16="http://schemas.microsoft.com/office/drawing/2014/main" id="{870CFF02-7DF4-6185-1D87-53540F37E612}"/>
              </a:ext>
            </a:extLst>
          </p:cNvPr>
          <p:cNvGraphicFramePr>
            <a:graphicFrameLocks noGrp="1"/>
          </p:cNvGraphicFramePr>
          <p:nvPr>
            <p:extLst>
              <p:ext uri="{D42A27DB-BD31-4B8C-83A1-F6EECF244321}">
                <p14:modId xmlns:p14="http://schemas.microsoft.com/office/powerpoint/2010/main" val="2680021881"/>
              </p:ext>
            </p:extLst>
          </p:nvPr>
        </p:nvGraphicFramePr>
        <p:xfrm>
          <a:off x="3635074" y="2248331"/>
          <a:ext cx="5900811" cy="2072640"/>
        </p:xfrm>
        <a:graphic>
          <a:graphicData uri="http://schemas.openxmlformats.org/drawingml/2006/table">
            <a:tbl>
              <a:tblPr firstRow="1" bandRow="1">
                <a:tableStyleId>{69CF1AB2-1976-4502-BF36-3FF5EA218861}</a:tableStyleId>
              </a:tblPr>
              <a:tblGrid>
                <a:gridCol w="2991357">
                  <a:extLst>
                    <a:ext uri="{9D8B030D-6E8A-4147-A177-3AD203B41FA5}">
                      <a16:colId xmlns:a16="http://schemas.microsoft.com/office/drawing/2014/main" val="2162956589"/>
                    </a:ext>
                  </a:extLst>
                </a:gridCol>
                <a:gridCol w="2909454">
                  <a:extLst>
                    <a:ext uri="{9D8B030D-6E8A-4147-A177-3AD203B41FA5}">
                      <a16:colId xmlns:a16="http://schemas.microsoft.com/office/drawing/2014/main" val="688167802"/>
                    </a:ext>
                  </a:extLst>
                </a:gridCol>
              </a:tblGrid>
              <a:tr h="370840">
                <a:tc>
                  <a:txBody>
                    <a:bodyPr/>
                    <a:lstStyle/>
                    <a:p>
                      <a:r>
                        <a:rPr lang="en-US" sz="2800" b="0" dirty="0"/>
                        <a:t>Kris Major</a:t>
                      </a:r>
                    </a:p>
                  </a:txBody>
                  <a:tcPr/>
                </a:tc>
                <a:tc>
                  <a:txBody>
                    <a:bodyPr/>
                    <a:lstStyle/>
                    <a:p>
                      <a:r>
                        <a:rPr lang="en-US" sz="2800" b="0" dirty="0"/>
                        <a:t>Scott Morgan</a:t>
                      </a:r>
                    </a:p>
                  </a:txBody>
                  <a:tcPr/>
                </a:tc>
                <a:extLst>
                  <a:ext uri="{0D108BD9-81ED-4DB2-BD59-A6C34878D82A}">
                    <a16:rowId xmlns:a16="http://schemas.microsoft.com/office/drawing/2014/main" val="3299155433"/>
                  </a:ext>
                </a:extLst>
              </a:tr>
              <a:tr h="370840">
                <a:tc>
                  <a:txBody>
                    <a:bodyPr/>
                    <a:lstStyle/>
                    <a:p>
                      <a:r>
                        <a:rPr lang="en-US" sz="2800" dirty="0"/>
                        <a:t>Heather Trim</a:t>
                      </a:r>
                    </a:p>
                  </a:txBody>
                  <a:tcPr/>
                </a:tc>
                <a:tc>
                  <a:txBody>
                    <a:bodyPr/>
                    <a:lstStyle/>
                    <a:p>
                      <a:r>
                        <a:rPr lang="en-US" sz="2800" dirty="0"/>
                        <a:t>Kyla Fisher </a:t>
                      </a:r>
                    </a:p>
                  </a:txBody>
                  <a:tcPr/>
                </a:tc>
                <a:extLst>
                  <a:ext uri="{0D108BD9-81ED-4DB2-BD59-A6C34878D82A}">
                    <a16:rowId xmlns:a16="http://schemas.microsoft.com/office/drawing/2014/main" val="2293673664"/>
                  </a:ext>
                </a:extLst>
              </a:tr>
              <a:tr h="370840">
                <a:tc>
                  <a:txBody>
                    <a:bodyPr/>
                    <a:lstStyle/>
                    <a:p>
                      <a:r>
                        <a:rPr lang="en-US" sz="2800" dirty="0"/>
                        <a:t>Corinne Drennan</a:t>
                      </a:r>
                    </a:p>
                  </a:txBody>
                  <a:tcPr/>
                </a:tc>
                <a:tc>
                  <a:txBody>
                    <a:bodyPr/>
                    <a:lstStyle/>
                    <a:p>
                      <a:r>
                        <a:rPr lang="en-US" sz="2800" dirty="0"/>
                        <a:t>Tim Shestek</a:t>
                      </a:r>
                    </a:p>
                  </a:txBody>
                  <a:tcPr/>
                </a:tc>
                <a:extLst>
                  <a:ext uri="{0D108BD9-81ED-4DB2-BD59-A6C34878D82A}">
                    <a16:rowId xmlns:a16="http://schemas.microsoft.com/office/drawing/2014/main" val="391681138"/>
                  </a:ext>
                </a:extLst>
              </a:tr>
              <a:tr h="370840">
                <a:tc>
                  <a:txBody>
                    <a:bodyPr/>
                    <a:lstStyle/>
                    <a:p>
                      <a:r>
                        <a:rPr lang="en-US" sz="2800" dirty="0"/>
                        <a:t>Karl Englund</a:t>
                      </a:r>
                    </a:p>
                  </a:txBody>
                  <a:tcPr/>
                </a:tc>
                <a:tc>
                  <a:txBody>
                    <a:bodyPr/>
                    <a:lstStyle/>
                    <a:p>
                      <a:r>
                        <a:rPr lang="en-US" sz="2800" dirty="0"/>
                        <a:t>Allen Langdon</a:t>
                      </a:r>
                    </a:p>
                  </a:txBody>
                  <a:tcPr/>
                </a:tc>
                <a:extLst>
                  <a:ext uri="{0D108BD9-81ED-4DB2-BD59-A6C34878D82A}">
                    <a16:rowId xmlns:a16="http://schemas.microsoft.com/office/drawing/2014/main" val="698844332"/>
                  </a:ext>
                </a:extLst>
              </a:tr>
            </a:tbl>
          </a:graphicData>
        </a:graphic>
      </p:graphicFrame>
    </p:spTree>
    <p:extLst>
      <p:ext uri="{BB962C8B-B14F-4D97-AF65-F5344CB8AC3E}">
        <p14:creationId xmlns:p14="http://schemas.microsoft.com/office/powerpoint/2010/main" val="3084171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475E8-F457-FF51-D0E4-CB664F0ACDEE}"/>
              </a:ext>
            </a:extLst>
          </p:cNvPr>
          <p:cNvSpPr>
            <a:spLocks noGrp="1"/>
          </p:cNvSpPr>
          <p:nvPr>
            <p:ph type="title"/>
          </p:nvPr>
        </p:nvSpPr>
        <p:spPr/>
        <p:txBody>
          <a:bodyPr/>
          <a:lstStyle/>
          <a:p>
            <a:r>
              <a:rPr lang="en-US" dirty="0"/>
              <a:t>Board meetings</a:t>
            </a:r>
          </a:p>
        </p:txBody>
      </p:sp>
      <p:sp>
        <p:nvSpPr>
          <p:cNvPr id="3" name="Content Placeholder 2">
            <a:extLst>
              <a:ext uri="{FF2B5EF4-FFF2-40B4-BE49-F238E27FC236}">
                <a16:creationId xmlns:a16="http://schemas.microsoft.com/office/drawing/2014/main" id="{59D79FBF-50E4-1DF1-A3C4-23BC22566AD7}"/>
              </a:ext>
            </a:extLst>
          </p:cNvPr>
          <p:cNvSpPr>
            <a:spLocks noGrp="1"/>
          </p:cNvSpPr>
          <p:nvPr>
            <p:ph idx="1"/>
          </p:nvPr>
        </p:nvSpPr>
        <p:spPr/>
        <p:txBody>
          <a:bodyPr>
            <a:normAutofit/>
          </a:bodyPr>
          <a:lstStyle/>
          <a:p>
            <a:r>
              <a:rPr lang="en-US" dirty="0"/>
              <a:t>Value: What do you find most valuable?</a:t>
            </a:r>
          </a:p>
          <a:p>
            <a:r>
              <a:rPr lang="en-US" dirty="0"/>
              <a:t>Content: Do you want presentations? What topics or content?</a:t>
            </a:r>
          </a:p>
          <a:p>
            <a:pPr lvl="1"/>
            <a:r>
              <a:rPr lang="en-US" dirty="0"/>
              <a:t>Material experts</a:t>
            </a:r>
          </a:p>
          <a:p>
            <a:pPr lvl="1"/>
            <a:r>
              <a:rPr lang="en-US" dirty="0"/>
              <a:t>Innovative businesses</a:t>
            </a:r>
          </a:p>
          <a:p>
            <a:pPr lvl="1"/>
            <a:r>
              <a:rPr lang="en-US" dirty="0"/>
              <a:t>Legislative updates</a:t>
            </a:r>
          </a:p>
          <a:p>
            <a:pPr lvl="1"/>
            <a:r>
              <a:rPr lang="en-US" dirty="0"/>
              <a:t>Ecology or Commerce work </a:t>
            </a:r>
          </a:p>
          <a:p>
            <a:r>
              <a:rPr lang="en-US" dirty="0"/>
              <a:t>Remote: Do you prefer in person/hybrid meetings or all virtual?</a:t>
            </a:r>
          </a:p>
          <a:p>
            <a:r>
              <a:rPr lang="en-US" dirty="0"/>
              <a:t>Tours: Is there interest in arranging facility tours?</a:t>
            </a:r>
          </a:p>
          <a:p>
            <a:r>
              <a:rPr lang="en-US" dirty="0"/>
              <a:t>Duration: 1 hour or 3 hours?</a:t>
            </a:r>
          </a:p>
        </p:txBody>
      </p:sp>
      <p:sp>
        <p:nvSpPr>
          <p:cNvPr id="4" name="Slide Number Placeholder 3">
            <a:extLst>
              <a:ext uri="{FF2B5EF4-FFF2-40B4-BE49-F238E27FC236}">
                <a16:creationId xmlns:a16="http://schemas.microsoft.com/office/drawing/2014/main" id="{E8C28B17-8FC1-B976-F6B1-279B62B98752}"/>
              </a:ext>
            </a:extLst>
          </p:cNvPr>
          <p:cNvSpPr>
            <a:spLocks noGrp="1"/>
          </p:cNvSpPr>
          <p:nvPr>
            <p:ph type="sldNum" sz="quarter" idx="12"/>
          </p:nvPr>
        </p:nvSpPr>
        <p:spPr/>
        <p:txBody>
          <a:bodyPr/>
          <a:lstStyle/>
          <a:p>
            <a:fld id="{BF275850-B71D-490D-965C-ED6AE5531855}" type="slidenum">
              <a:rPr lang="en-US" smtClean="0"/>
              <a:t>21</a:t>
            </a:fld>
            <a:endParaRPr lang="en-US"/>
          </a:p>
        </p:txBody>
      </p:sp>
    </p:spTree>
    <p:extLst>
      <p:ext uri="{BB962C8B-B14F-4D97-AF65-F5344CB8AC3E}">
        <p14:creationId xmlns:p14="http://schemas.microsoft.com/office/powerpoint/2010/main" val="14057302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a and Tina standing in front of bales of mixed paper. ">
            <a:extLst>
              <a:ext uri="{FF2B5EF4-FFF2-40B4-BE49-F238E27FC236}">
                <a16:creationId xmlns:a16="http://schemas.microsoft.com/office/drawing/2014/main" id="{EF2746AD-11AC-1A46-CE84-932BFF3FCC5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2288821"/>
            <a:ext cx="3040476" cy="2280357"/>
          </a:xfrm>
          <a:prstGeom prst="rect">
            <a:avLst/>
          </a:prstGeom>
        </p:spPr>
      </p:pic>
      <p:sp>
        <p:nvSpPr>
          <p:cNvPr id="20" name="Title 1">
            <a:extLst>
              <a:ext uri="{FF2B5EF4-FFF2-40B4-BE49-F238E27FC236}">
                <a16:creationId xmlns:a16="http://schemas.microsoft.com/office/drawing/2014/main" id="{A0383D46-F7BB-0E92-7D06-C333F3099506}"/>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515500" y="1238907"/>
            <a:ext cx="7593081" cy="461665"/>
          </a:xfrm>
          <a:prstGeom prst="rect">
            <a:avLst/>
          </a:prstGeom>
          <a:noFill/>
        </p:spPr>
        <p:txBody>
          <a:bodyPr wrap="square" rtlCol="0" anchor="ctr">
            <a:spAutoFit/>
          </a:bodyPr>
          <a:lstStyle/>
          <a:p>
            <a:r>
              <a:rPr lang="en-US" sz="2400" dirty="0"/>
              <a:t>9:00 am	Welcome</a:t>
            </a:r>
          </a:p>
        </p:txBody>
      </p:sp>
      <p:sp>
        <p:nvSpPr>
          <p:cNvPr id="11" name="TextBox 10"/>
          <p:cNvSpPr txBox="1"/>
          <p:nvPr/>
        </p:nvSpPr>
        <p:spPr>
          <a:xfrm>
            <a:off x="3515501" y="1771760"/>
            <a:ext cx="7153200" cy="461665"/>
          </a:xfrm>
          <a:prstGeom prst="rect">
            <a:avLst/>
          </a:prstGeom>
          <a:noFill/>
        </p:spPr>
        <p:txBody>
          <a:bodyPr wrap="square" rtlCol="0" anchor="ctr">
            <a:spAutoFit/>
          </a:bodyPr>
          <a:lstStyle/>
          <a:p>
            <a:r>
              <a:rPr lang="en-US" sz="2400" dirty="0"/>
              <a:t>9:10 am	Board roundtable</a:t>
            </a:r>
          </a:p>
        </p:txBody>
      </p:sp>
      <p:sp>
        <p:nvSpPr>
          <p:cNvPr id="14" name="TextBox 13">
            <a:extLst>
              <a:ext uri="{FF2B5EF4-FFF2-40B4-BE49-F238E27FC236}">
                <a16:creationId xmlns:a16="http://schemas.microsoft.com/office/drawing/2014/main" id="{190757D4-4ECC-548A-FFA5-CF42625A826B}"/>
              </a:ext>
            </a:extLst>
          </p:cNvPr>
          <p:cNvSpPr txBox="1"/>
          <p:nvPr/>
        </p:nvSpPr>
        <p:spPr>
          <a:xfrm>
            <a:off x="3515500" y="3332678"/>
            <a:ext cx="7593081" cy="461665"/>
          </a:xfrm>
          <a:prstGeom prst="rect">
            <a:avLst/>
          </a:prstGeom>
          <a:solidFill>
            <a:schemeClr val="bg1">
              <a:lumMod val="85000"/>
            </a:schemeClr>
          </a:solidFill>
        </p:spPr>
        <p:txBody>
          <a:bodyPr wrap="square" rtlCol="0" anchor="ctr">
            <a:spAutoFit/>
          </a:bodyPr>
          <a:lstStyle/>
          <a:p>
            <a:r>
              <a:rPr lang="en-US" sz="2400" dirty="0"/>
              <a:t>9:30 am 	Chery Sullivan – Organics Presentation</a:t>
            </a:r>
          </a:p>
        </p:txBody>
      </p:sp>
      <p:sp>
        <p:nvSpPr>
          <p:cNvPr id="5" name="TextBox 4">
            <a:extLst>
              <a:ext uri="{FF2B5EF4-FFF2-40B4-BE49-F238E27FC236}">
                <a16:creationId xmlns:a16="http://schemas.microsoft.com/office/drawing/2014/main" id="{62C76617-23BA-F7A2-98FD-25CC7346494E}"/>
              </a:ext>
            </a:extLst>
          </p:cNvPr>
          <p:cNvSpPr txBox="1"/>
          <p:nvPr/>
        </p:nvSpPr>
        <p:spPr>
          <a:xfrm>
            <a:off x="3515500" y="3796621"/>
            <a:ext cx="6226099" cy="461665"/>
          </a:xfrm>
          <a:prstGeom prst="rect">
            <a:avLst/>
          </a:prstGeom>
          <a:noFill/>
        </p:spPr>
        <p:txBody>
          <a:bodyPr wrap="square" rtlCol="0" anchor="ctr">
            <a:spAutoFit/>
          </a:bodyPr>
          <a:lstStyle/>
          <a:p>
            <a:r>
              <a:rPr lang="en-US" sz="2400" dirty="0"/>
              <a:t>9:50 am 	Bio break</a:t>
            </a:r>
          </a:p>
        </p:txBody>
      </p:sp>
      <p:sp>
        <p:nvSpPr>
          <p:cNvPr id="7" name="TextBox 6">
            <a:extLst>
              <a:ext uri="{FF2B5EF4-FFF2-40B4-BE49-F238E27FC236}">
                <a16:creationId xmlns:a16="http://schemas.microsoft.com/office/drawing/2014/main" id="{D5BB852F-FCBD-3FBC-8BC6-53FD97CE9252}"/>
              </a:ext>
            </a:extLst>
          </p:cNvPr>
          <p:cNvSpPr txBox="1"/>
          <p:nvPr/>
        </p:nvSpPr>
        <p:spPr>
          <a:xfrm>
            <a:off x="3515501" y="4321797"/>
            <a:ext cx="8720527" cy="461665"/>
          </a:xfrm>
          <a:prstGeom prst="rect">
            <a:avLst/>
          </a:prstGeom>
          <a:noFill/>
        </p:spPr>
        <p:txBody>
          <a:bodyPr wrap="square" rtlCol="0" anchor="ctr">
            <a:spAutoFit/>
          </a:bodyPr>
          <a:lstStyle/>
          <a:p>
            <a:r>
              <a:rPr lang="en-US" sz="2400" dirty="0"/>
              <a:t>10:00 am 	Kara Steward - Past, present, future</a:t>
            </a:r>
          </a:p>
        </p:txBody>
      </p:sp>
      <p:sp>
        <p:nvSpPr>
          <p:cNvPr id="8" name="TextBox 7">
            <a:extLst>
              <a:ext uri="{FF2B5EF4-FFF2-40B4-BE49-F238E27FC236}">
                <a16:creationId xmlns:a16="http://schemas.microsoft.com/office/drawing/2014/main" id="{11F6A323-129C-A2A5-0D26-D8337B317BE1}"/>
              </a:ext>
            </a:extLst>
          </p:cNvPr>
          <p:cNvSpPr txBox="1"/>
          <p:nvPr/>
        </p:nvSpPr>
        <p:spPr>
          <a:xfrm>
            <a:off x="3515501" y="4857973"/>
            <a:ext cx="8720527" cy="461665"/>
          </a:xfrm>
          <a:prstGeom prst="rect">
            <a:avLst/>
          </a:prstGeom>
          <a:noFill/>
        </p:spPr>
        <p:txBody>
          <a:bodyPr wrap="square" rtlCol="0" anchor="ctr">
            <a:spAutoFit/>
          </a:bodyPr>
          <a:lstStyle/>
          <a:p>
            <a:r>
              <a:rPr lang="en-US" sz="2400" dirty="0"/>
              <a:t>10:15 am 	Mya Keyzers - Priority decision metrics</a:t>
            </a:r>
          </a:p>
        </p:txBody>
      </p:sp>
      <p:sp>
        <p:nvSpPr>
          <p:cNvPr id="9" name="TextBox 8">
            <a:extLst>
              <a:ext uri="{FF2B5EF4-FFF2-40B4-BE49-F238E27FC236}">
                <a16:creationId xmlns:a16="http://schemas.microsoft.com/office/drawing/2014/main" id="{A17D637D-4513-BBA6-5669-2A28AF3C0526}"/>
              </a:ext>
            </a:extLst>
          </p:cNvPr>
          <p:cNvSpPr txBox="1"/>
          <p:nvPr/>
        </p:nvSpPr>
        <p:spPr>
          <a:xfrm>
            <a:off x="3515501" y="2273701"/>
            <a:ext cx="7153200" cy="461665"/>
          </a:xfrm>
          <a:prstGeom prst="rect">
            <a:avLst/>
          </a:prstGeom>
          <a:noFill/>
        </p:spPr>
        <p:txBody>
          <a:bodyPr wrap="square" rtlCol="0" anchor="ctr">
            <a:spAutoFit/>
          </a:bodyPr>
          <a:lstStyle/>
          <a:p>
            <a:r>
              <a:rPr lang="en-US" sz="2400" dirty="0"/>
              <a:t>9:15 am	Commerce and Ecology updates</a:t>
            </a:r>
          </a:p>
        </p:txBody>
      </p:sp>
      <p:sp>
        <p:nvSpPr>
          <p:cNvPr id="12" name="TextBox 11">
            <a:extLst>
              <a:ext uri="{FF2B5EF4-FFF2-40B4-BE49-F238E27FC236}">
                <a16:creationId xmlns:a16="http://schemas.microsoft.com/office/drawing/2014/main" id="{4FCAC36F-1B7B-89B6-8312-79B9CD969D45}"/>
              </a:ext>
            </a:extLst>
          </p:cNvPr>
          <p:cNvSpPr txBox="1"/>
          <p:nvPr/>
        </p:nvSpPr>
        <p:spPr>
          <a:xfrm>
            <a:off x="3515501" y="2804645"/>
            <a:ext cx="7153200" cy="461665"/>
          </a:xfrm>
          <a:prstGeom prst="rect">
            <a:avLst/>
          </a:prstGeom>
          <a:solidFill>
            <a:schemeClr val="bg1"/>
          </a:solidFill>
        </p:spPr>
        <p:txBody>
          <a:bodyPr wrap="square" rtlCol="0" anchor="ctr">
            <a:spAutoFit/>
          </a:bodyPr>
          <a:lstStyle/>
          <a:p>
            <a:r>
              <a:rPr lang="en-US" sz="2400" dirty="0"/>
              <a:t>9:25 am	Tina Schaefer – </a:t>
            </a:r>
            <a:r>
              <a:rPr lang="en-US" sz="2400" dirty="0" err="1"/>
              <a:t>NextCycle</a:t>
            </a:r>
            <a:r>
              <a:rPr lang="en-US" sz="2400" dirty="0"/>
              <a:t> WA update</a:t>
            </a:r>
          </a:p>
        </p:txBody>
      </p:sp>
      <p:sp>
        <p:nvSpPr>
          <p:cNvPr id="13" name="TextBox 12">
            <a:extLst>
              <a:ext uri="{FF2B5EF4-FFF2-40B4-BE49-F238E27FC236}">
                <a16:creationId xmlns:a16="http://schemas.microsoft.com/office/drawing/2014/main" id="{40C7743C-2C4E-59CD-BAE4-BF60F479FDE8}"/>
              </a:ext>
            </a:extLst>
          </p:cNvPr>
          <p:cNvSpPr txBox="1"/>
          <p:nvPr/>
        </p:nvSpPr>
        <p:spPr>
          <a:xfrm>
            <a:off x="3515501" y="5383149"/>
            <a:ext cx="8720527" cy="461665"/>
          </a:xfrm>
          <a:prstGeom prst="rect">
            <a:avLst/>
          </a:prstGeom>
          <a:noFill/>
        </p:spPr>
        <p:txBody>
          <a:bodyPr wrap="square" rtlCol="0" anchor="ctr">
            <a:spAutoFit/>
          </a:bodyPr>
          <a:lstStyle/>
          <a:p>
            <a:r>
              <a:rPr lang="en-US" sz="2400" dirty="0"/>
              <a:t>10:25 am 	Strategic planning</a:t>
            </a:r>
          </a:p>
        </p:txBody>
      </p:sp>
      <p:sp>
        <p:nvSpPr>
          <p:cNvPr id="15" name="TextBox 14">
            <a:extLst>
              <a:ext uri="{FF2B5EF4-FFF2-40B4-BE49-F238E27FC236}">
                <a16:creationId xmlns:a16="http://schemas.microsoft.com/office/drawing/2014/main" id="{3F4AEEDF-E302-D688-B508-B7BCED41A952}"/>
              </a:ext>
            </a:extLst>
          </p:cNvPr>
          <p:cNvSpPr txBox="1"/>
          <p:nvPr/>
        </p:nvSpPr>
        <p:spPr>
          <a:xfrm>
            <a:off x="3471473" y="6004171"/>
            <a:ext cx="8720527" cy="461665"/>
          </a:xfrm>
          <a:prstGeom prst="rect">
            <a:avLst/>
          </a:prstGeom>
          <a:noFill/>
        </p:spPr>
        <p:txBody>
          <a:bodyPr wrap="square" rtlCol="0" anchor="ctr">
            <a:spAutoFit/>
          </a:bodyPr>
          <a:lstStyle/>
          <a:p>
            <a:r>
              <a:rPr lang="en-US" sz="2400" dirty="0"/>
              <a:t>11:00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22</a:t>
            </a:fld>
            <a:endParaRPr lang="en-US" dirty="0"/>
          </a:p>
        </p:txBody>
      </p:sp>
      <p:pic>
        <p:nvPicPr>
          <p:cNvPr id="19" name="Picture 18">
            <a:extLst>
              <a:ext uri="{FF2B5EF4-FFF2-40B4-BE49-F238E27FC236}">
                <a16:creationId xmlns:a16="http://schemas.microsoft.com/office/drawing/2014/main" id="{C5A0C1C3-5EC6-2470-E891-5342BDF7AF3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Tree>
    <p:extLst>
      <p:ext uri="{BB962C8B-B14F-4D97-AF65-F5344CB8AC3E}">
        <p14:creationId xmlns:p14="http://schemas.microsoft.com/office/powerpoint/2010/main" val="4231623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061" y="4637136"/>
            <a:ext cx="10181134" cy="1907447"/>
          </a:xfrm>
        </p:spPr>
        <p:txBody>
          <a:bodyPr>
            <a:normAutofit fontScale="90000"/>
          </a:bodyPr>
          <a:lstStyle/>
          <a:p>
            <a:pPr algn="ctr"/>
            <a:r>
              <a:rPr lang="en-US" sz="5300" b="1" dirty="0">
                <a:solidFill>
                  <a:srgbClr val="43698E"/>
                </a:solidFill>
                <a:latin typeface="Open Sans" panose="020B0606030504020204" pitchFamily="34" charset="0"/>
                <a:ea typeface="+mn-ea"/>
                <a:cs typeface="+mn-cs"/>
              </a:rPr>
              <a:t>2022 Organics Management Law</a:t>
            </a:r>
            <a:br>
              <a:rPr lang="en-US" sz="5300" b="1" dirty="0">
                <a:solidFill>
                  <a:srgbClr val="43698E"/>
                </a:solidFill>
                <a:latin typeface="Open Sans" panose="020B0606030504020204" pitchFamily="34" charset="0"/>
                <a:ea typeface="+mn-ea"/>
                <a:cs typeface="+mn-cs"/>
              </a:rPr>
            </a:br>
            <a:r>
              <a:rPr lang="en-US" sz="5300" b="1" dirty="0">
                <a:solidFill>
                  <a:srgbClr val="43698E"/>
                </a:solidFill>
                <a:latin typeface="Open Sans" panose="020B0606030504020204" pitchFamily="34" charset="0"/>
                <a:ea typeface="+mn-ea"/>
                <a:cs typeface="+mn-cs"/>
              </a:rPr>
              <a:t> </a:t>
            </a:r>
            <a:br>
              <a:rPr lang="en-US" sz="5300" b="1" dirty="0">
                <a:solidFill>
                  <a:srgbClr val="43698E"/>
                </a:solidFill>
                <a:latin typeface="Open Sans" panose="020B0606030504020204" pitchFamily="34" charset="0"/>
                <a:ea typeface="+mn-ea"/>
                <a:cs typeface="+mn-cs"/>
              </a:rPr>
            </a:br>
            <a:r>
              <a:rPr lang="en-US" sz="4000" b="1" dirty="0">
                <a:solidFill>
                  <a:srgbClr val="43698E"/>
                </a:solidFill>
                <a:latin typeface="Open Sans" panose="020B0606030504020204" pitchFamily="34" charset="0"/>
                <a:ea typeface="+mn-ea"/>
                <a:cs typeface="+mn-cs"/>
              </a:rPr>
              <a:t>Recycling Development Center</a:t>
            </a:r>
            <a:br>
              <a:rPr lang="en-US" sz="4400" b="1" dirty="0">
                <a:solidFill>
                  <a:srgbClr val="43698E"/>
                </a:solidFill>
                <a:latin typeface="Open Sans" panose="020B0606030504020204" pitchFamily="34" charset="0"/>
                <a:ea typeface="+mn-ea"/>
                <a:cs typeface="+mn-cs"/>
              </a:rPr>
            </a:br>
            <a:r>
              <a:rPr lang="en-US" sz="4000" b="1" dirty="0">
                <a:solidFill>
                  <a:srgbClr val="43698E"/>
                </a:solidFill>
                <a:latin typeface="Open Sans" panose="020B0606030504020204" pitchFamily="34" charset="0"/>
                <a:ea typeface="+mn-ea"/>
                <a:cs typeface="+mn-cs"/>
              </a:rPr>
              <a:t>Food Center</a:t>
            </a:r>
            <a:endParaRPr lang="en-US" dirty="0"/>
          </a:p>
        </p:txBody>
      </p:sp>
      <p:sp>
        <p:nvSpPr>
          <p:cNvPr id="3" name="Subtitle 2">
            <a:extLst>
              <a:ext uri="{FF2B5EF4-FFF2-40B4-BE49-F238E27FC236}">
                <a16:creationId xmlns:a16="http://schemas.microsoft.com/office/drawing/2014/main" id="{D7AF576C-FE00-E6F5-D45F-8FA6A8880530}"/>
              </a:ext>
            </a:extLst>
          </p:cNvPr>
          <p:cNvSpPr>
            <a:spLocks noGrp="1"/>
          </p:cNvSpPr>
          <p:nvPr>
            <p:ph type="subTitle" idx="1"/>
          </p:nvPr>
        </p:nvSpPr>
        <p:spPr>
          <a:xfrm>
            <a:off x="9999676" y="6301517"/>
            <a:ext cx="2055303" cy="537730"/>
          </a:xfrm>
        </p:spPr>
        <p:txBody>
          <a:bodyPr>
            <a:noAutofit/>
          </a:bodyPr>
          <a:lstStyle/>
          <a:p>
            <a:pPr algn="r">
              <a:lnSpc>
                <a:spcPct val="100000"/>
              </a:lnSpc>
              <a:spcBef>
                <a:spcPts val="0"/>
              </a:spcBef>
            </a:pPr>
            <a:r>
              <a:rPr lang="en-US" sz="2000" dirty="0">
                <a:solidFill>
                  <a:srgbClr val="333333"/>
                </a:solidFill>
              </a:rPr>
              <a:t>October 11, 2023</a:t>
            </a:r>
          </a:p>
        </p:txBody>
      </p:sp>
      <p:pic>
        <p:nvPicPr>
          <p:cNvPr id="5" name="Picture 4" descr="Washington Department of Ecology logo">
            <a:extLst>
              <a:ext uri="{FF2B5EF4-FFF2-40B4-BE49-F238E27FC236}">
                <a16:creationId xmlns:a16="http://schemas.microsoft.com/office/drawing/2014/main" id="{01DBB253-DDBB-AEF0-F15D-F0A85F5617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9195" y="4313653"/>
            <a:ext cx="1449350" cy="1682536"/>
          </a:xfrm>
          <a:prstGeom prst="rect">
            <a:avLst/>
          </a:prstGeom>
        </p:spPr>
      </p:pic>
      <p:pic>
        <p:nvPicPr>
          <p:cNvPr id="6" name="Picture 5">
            <a:extLst>
              <a:ext uri="{FF2B5EF4-FFF2-40B4-BE49-F238E27FC236}">
                <a16:creationId xmlns:a16="http://schemas.microsoft.com/office/drawing/2014/main" id="{644C8EF6-8BFA-0B92-2D0B-FBDE39DCB8E3}"/>
              </a:ext>
              <a:ext uri="{C183D7F6-B498-43B3-948B-1728B52AA6E4}">
                <adec:decorative xmlns:adec="http://schemas.microsoft.com/office/drawing/2017/decorative" val="1"/>
              </a:ext>
            </a:extLst>
          </p:cNvPr>
          <p:cNvPicPr>
            <a:picLocks noChangeAspect="1"/>
          </p:cNvPicPr>
          <p:nvPr/>
        </p:nvPicPr>
        <p:blipFill rotWithShape="1">
          <a:blip r:embed="rId4"/>
          <a:srcRect r="18702" b="-319"/>
          <a:stretch/>
        </p:blipFill>
        <p:spPr>
          <a:xfrm>
            <a:off x="0" y="213517"/>
            <a:ext cx="12192000" cy="3566722"/>
          </a:xfrm>
          <a:prstGeom prst="rect">
            <a:avLst/>
          </a:prstGeom>
        </p:spPr>
      </p:pic>
      <p:sp>
        <p:nvSpPr>
          <p:cNvPr id="4" name="Slide Number Placeholder 3"/>
          <p:cNvSpPr>
            <a:spLocks noGrp="1"/>
          </p:cNvSpPr>
          <p:nvPr>
            <p:ph type="sldNum" sz="quarter" idx="4294967295"/>
          </p:nvPr>
        </p:nvSpPr>
        <p:spPr>
          <a:xfrm>
            <a:off x="7586281" y="6544996"/>
            <a:ext cx="446869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lumMod val="60000"/>
                    <a:lumOff val="40000"/>
                  </a:srgbClr>
                </a:solidFill>
                <a:effectLst/>
                <a:uLnTx/>
                <a:uFillTx/>
                <a:latin typeface="Calibri" panose="020F0502020204030204" pitchFamily="34" charset="0"/>
                <a:ea typeface="+mn-ea"/>
                <a:cs typeface="Calibri" panose="020F0502020204030204" pitchFamily="34" charset="0"/>
              </a:rPr>
              <a:t>Data and information  included in this presentation are subject to revision</a:t>
            </a:r>
            <a:r>
              <a:rPr kumimoji="0" lang="en-US" sz="10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rPr>
              <a:t>.</a:t>
            </a:r>
          </a:p>
        </p:txBody>
      </p:sp>
    </p:spTree>
    <p:extLst>
      <p:ext uri="{BB962C8B-B14F-4D97-AF65-F5344CB8AC3E}">
        <p14:creationId xmlns:p14="http://schemas.microsoft.com/office/powerpoint/2010/main" val="4099766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verall Statewide Disposed Waste Stream Composition by Material Class&#10;Paper 16.7%&#10;Plastic 13.1%&#10;Glass 2.3%&#10;Metal 7.5%&#10;Organics 22.8%&#10;Wood Debris 13.5%&#10;construction materials 10.7%&#10;Consumer products 7.4%&#10;Hazardous and special wastes 1.7%&#10;Residuals 4.3%"/>
          <p:cNvSpPr>
            <a:spLocks noGrp="1"/>
          </p:cNvSpPr>
          <p:nvPr>
            <p:ph type="title" idx="4294967295"/>
          </p:nvPr>
        </p:nvSpPr>
        <p:spPr>
          <a:xfrm>
            <a:off x="522572" y="510262"/>
            <a:ext cx="11601450" cy="929855"/>
          </a:xfrm>
        </p:spPr>
        <p:txBody>
          <a:bodyPr>
            <a:normAutofit fontScale="90000"/>
          </a:bodyPr>
          <a:lstStyle/>
          <a:p>
            <a:r>
              <a:rPr lang="en-US" b="1" dirty="0">
                <a:latin typeface="Open Sans" panose="020B0606030504020204" pitchFamily="34" charset="0"/>
                <a:ea typeface="Open Sans" panose="020B0606030504020204" pitchFamily="34" charset="0"/>
                <a:cs typeface="Open Sans" panose="020B0606030504020204" pitchFamily="34" charset="0"/>
              </a:rPr>
              <a:t>Overall </a:t>
            </a:r>
            <a:r>
              <a:rPr lang="en-US" sz="4000" b="1" dirty="0">
                <a:latin typeface="Open Sans" panose="020B0606030504020204" pitchFamily="34" charset="0"/>
                <a:ea typeface="Open Sans" panose="020B0606030504020204" pitchFamily="34" charset="0"/>
                <a:cs typeface="Open Sans" panose="020B0606030504020204" pitchFamily="34" charset="0"/>
              </a:rPr>
              <a:t>Waste</a:t>
            </a:r>
            <a:r>
              <a:rPr lang="en-US" b="1" dirty="0">
                <a:latin typeface="Open Sans" panose="020B0606030504020204" pitchFamily="34" charset="0"/>
                <a:ea typeface="Open Sans" panose="020B0606030504020204" pitchFamily="34" charset="0"/>
                <a:cs typeface="Open Sans" panose="020B0606030504020204" pitchFamily="34" charset="0"/>
              </a:rPr>
              <a:t> Stream by Material 2020-21</a:t>
            </a:r>
          </a:p>
        </p:txBody>
      </p:sp>
      <p:pic>
        <p:nvPicPr>
          <p:cNvPr id="5" name="Picture 4" descr="Bar graph&#10;"/>
          <p:cNvPicPr>
            <a:picLocks noChangeAspect="1"/>
          </p:cNvPicPr>
          <p:nvPr/>
        </p:nvPicPr>
        <p:blipFill>
          <a:blip r:embed="rId3"/>
          <a:stretch>
            <a:fillRect/>
          </a:stretch>
        </p:blipFill>
        <p:spPr>
          <a:xfrm>
            <a:off x="865239" y="1843926"/>
            <a:ext cx="10157791" cy="4909598"/>
          </a:xfrm>
          <a:prstGeom prst="rect">
            <a:avLst/>
          </a:prstGeom>
        </p:spPr>
      </p:pic>
      <p:sp>
        <p:nvSpPr>
          <p:cNvPr id="4" name="Oval 3">
            <a:extLst>
              <a:ext uri="{FF2B5EF4-FFF2-40B4-BE49-F238E27FC236}">
                <a16:creationId xmlns:a16="http://schemas.microsoft.com/office/drawing/2014/main" id="{9ADD58CE-4C4E-300E-C76A-4921E5149CE5}"/>
              </a:ext>
              <a:ext uri="{C183D7F6-B498-43B3-948B-1728B52AA6E4}">
                <adec:decorative xmlns:adec="http://schemas.microsoft.com/office/drawing/2017/decorative" val="1"/>
              </a:ext>
            </a:extLst>
          </p:cNvPr>
          <p:cNvSpPr/>
          <p:nvPr/>
        </p:nvSpPr>
        <p:spPr>
          <a:xfrm>
            <a:off x="1168970" y="3581400"/>
            <a:ext cx="10308655" cy="438151"/>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FFFF00"/>
              </a:highlight>
              <a:uLnTx/>
              <a:uFillTx/>
              <a:latin typeface="Franklin Gothic Book" panose="020B0503020102020204"/>
              <a:ea typeface="+mn-ea"/>
              <a:cs typeface="+mn-cs"/>
            </a:endParaRPr>
          </a:p>
        </p:txBody>
      </p:sp>
    </p:spTree>
    <p:extLst>
      <p:ext uri="{BB962C8B-B14F-4D97-AF65-F5344CB8AC3E}">
        <p14:creationId xmlns:p14="http://schemas.microsoft.com/office/powerpoint/2010/main" val="845779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899" y="290917"/>
            <a:ext cx="7768714" cy="2017498"/>
          </a:xfrm>
        </p:spPr>
        <p:txBody>
          <a:bodyPr anchor="b">
            <a:normAutofit fontScale="90000"/>
          </a:bodyPr>
          <a:lstStyle/>
          <a:p>
            <a:r>
              <a:rPr lang="en-US" b="1" dirty="0">
                <a:latin typeface="Open Sans" panose="020B0606030504020204" pitchFamily="34" charset="0"/>
                <a:ea typeface="Open Sans" panose="020B0606030504020204" pitchFamily="34" charset="0"/>
                <a:cs typeface="Open Sans" panose="020B0606030504020204" pitchFamily="34" charset="0"/>
              </a:rPr>
              <a:t>Organics Management Law (OML)</a:t>
            </a:r>
            <a:br>
              <a:rPr lang="en-US" sz="2600" b="1" dirty="0"/>
            </a:br>
            <a:r>
              <a:rPr lang="en-US" sz="900" b="1" dirty="0"/>
              <a:t> </a:t>
            </a:r>
            <a:br>
              <a:rPr lang="en-US" sz="2600" b="1" dirty="0"/>
            </a:br>
            <a:r>
              <a:rPr lang="en-US" sz="2700" dirty="0"/>
              <a:t>Reduce methane emissions by diverting organics from landfills</a:t>
            </a:r>
            <a:endParaRPr lang="en-US" sz="2400" dirty="0"/>
          </a:p>
        </p:txBody>
      </p:sp>
      <p:pic>
        <p:nvPicPr>
          <p:cNvPr id="11" name="Picture 10" descr="Close up of food waste&#10;">
            <a:extLst>
              <a:ext uri="{FF2B5EF4-FFF2-40B4-BE49-F238E27FC236}">
                <a16:creationId xmlns:a16="http://schemas.microsoft.com/office/drawing/2014/main" id="{AA5F5387-85E5-809A-685F-A512991E18F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4146" r="14146"/>
          <a:stretch/>
        </p:blipFill>
        <p:spPr>
          <a:xfrm>
            <a:off x="7864546" y="0"/>
            <a:ext cx="6946713" cy="692572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 name="Content Placeholder 2"/>
          <p:cNvSpPr>
            <a:spLocks noGrp="1"/>
          </p:cNvSpPr>
          <p:nvPr>
            <p:ph idx="1"/>
          </p:nvPr>
        </p:nvSpPr>
        <p:spPr>
          <a:xfrm>
            <a:off x="331305" y="2889252"/>
            <a:ext cx="7544836" cy="3320668"/>
          </a:xfrm>
        </p:spPr>
        <p:txBody>
          <a:bodyPr>
            <a:normAutofit/>
          </a:bodyPr>
          <a:lstStyle/>
          <a:p>
            <a:pPr marL="0" indent="0">
              <a:buNone/>
            </a:pPr>
            <a:r>
              <a:rPr lang="en-US" sz="2400" dirty="0">
                <a:latin typeface="Calibri" panose="020F0502020204030204" pitchFamily="34" charset="0"/>
                <a:cs typeface="Calibri" panose="020F0502020204030204" pitchFamily="34" charset="0"/>
              </a:rPr>
              <a:t>Formerly known as HB1799</a:t>
            </a:r>
          </a:p>
          <a:p>
            <a:pPr lvl="1">
              <a:buFont typeface="Wingdings" panose="05000000000000000000" pitchFamily="2" charset="2"/>
              <a:buChar char="§"/>
            </a:pPr>
            <a:r>
              <a:rPr lang="en-US" dirty="0">
                <a:latin typeface="Calibri" panose="020F0502020204030204" pitchFamily="34" charset="0"/>
                <a:cs typeface="Calibri" panose="020F0502020204030204" pitchFamily="34" charset="0"/>
              </a:rPr>
              <a:t>9 Parts</a:t>
            </a:r>
          </a:p>
          <a:p>
            <a:pPr lvl="1">
              <a:buFont typeface="Wingdings" panose="05000000000000000000" pitchFamily="2" charset="2"/>
              <a:buChar char="§"/>
            </a:pPr>
            <a:r>
              <a:rPr lang="en-US" dirty="0">
                <a:latin typeface="Calibri" panose="020F0502020204030204" pitchFamily="34" charset="0"/>
                <a:cs typeface="Calibri" panose="020F0502020204030204" pitchFamily="34" charset="0"/>
              </a:rPr>
              <a:t>Added or amended more than 20 Revised Code of Washington (RCW) laws</a:t>
            </a:r>
          </a:p>
          <a:p>
            <a:pPr lvl="1">
              <a:buFont typeface="Wingdings" panose="05000000000000000000" pitchFamily="2" charset="2"/>
              <a:buChar char="§"/>
            </a:pPr>
            <a:r>
              <a:rPr lang="en-US" dirty="0">
                <a:latin typeface="Calibri" panose="020F0502020204030204" pitchFamily="34" charset="0"/>
                <a:cs typeface="Calibri" panose="020F0502020204030204" pitchFamily="34" charset="0"/>
              </a:rPr>
              <a:t>Many impacts to state and local governments, </a:t>
            </a:r>
            <a:r>
              <a:rPr lang="en-US">
                <a:latin typeface="Calibri" panose="020F0502020204030204" pitchFamily="34" charset="0"/>
                <a:cs typeface="Calibri" panose="020F0502020204030204" pitchFamily="34" charset="0"/>
              </a:rPr>
              <a:t>and businesses</a:t>
            </a:r>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68CBF129-AA09-26BA-8A59-513A8C9E055E}"/>
              </a:ext>
            </a:extLst>
          </p:cNvPr>
          <p:cNvSpPr txBox="1"/>
          <p:nvPr/>
        </p:nvSpPr>
        <p:spPr>
          <a:xfrm>
            <a:off x="7864546" y="6925723"/>
            <a:ext cx="694671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hlinkClick r:id="rId4" tooltip="https://en.futuroprossimo.it/2021/04/3-tecnologie-per-un-futuro-senza-sprechi-di-cibo/"/>
              </a:rPr>
              <a:t>This Photo</a:t>
            </a: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rPr>
              <a:t> by Unknown Author is licensed under </a:t>
            </a:r>
            <a:r>
              <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hlinkClick r:id="rId5" tooltip="https://creativecommons.org/licenses/by/3.0/"/>
              </a:rPr>
              <a:t>CC BY</a:t>
            </a:r>
            <a:endParaRPr kumimoji="0" lang="en-US" sz="900" b="0" i="0" u="none" strike="noStrike" kern="1200" cap="none" spc="0" normalizeH="0" baseline="0" noProof="0">
              <a:ln>
                <a:noFill/>
              </a:ln>
              <a:solidFill>
                <a:srgbClr val="333333"/>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635520570"/>
      </p:ext>
    </p:extLst>
  </p:cSld>
  <p:clrMapOvr>
    <a:masterClrMapping/>
  </p:clrMapOvr>
  <mc:AlternateContent xmlns:mc="http://schemas.openxmlformats.org/markup-compatibility/2006" xmlns:p14="http://schemas.microsoft.com/office/powerpoint/2010/main">
    <mc:Choice Requires="p14">
      <p:transition spd="slow" p14:dur="275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240" y="158750"/>
            <a:ext cx="10903519" cy="1141707"/>
          </a:xfrm>
        </p:spPr>
        <p:txBody>
          <a:bodyPr>
            <a:normAutofit/>
          </a:bodyPr>
          <a:lstStyle/>
          <a:p>
            <a:r>
              <a:rPr lang="en-US" b="1" dirty="0"/>
              <a:t>OML sections</a:t>
            </a:r>
          </a:p>
        </p:txBody>
      </p:sp>
      <p:sp>
        <p:nvSpPr>
          <p:cNvPr id="3" name="Content Placeholder 2"/>
          <p:cNvSpPr>
            <a:spLocks noGrp="1"/>
          </p:cNvSpPr>
          <p:nvPr>
            <p:ph idx="4294967295"/>
          </p:nvPr>
        </p:nvSpPr>
        <p:spPr>
          <a:xfrm>
            <a:off x="706846" y="1422724"/>
            <a:ext cx="7874000" cy="5017606"/>
          </a:xfrm>
          <a:noFill/>
        </p:spPr>
        <p:txBody>
          <a:bodyPr>
            <a:normAutofit fontScale="40000" lnSpcReduction="20000"/>
          </a:bodyPr>
          <a:lstStyle/>
          <a:p>
            <a:pPr marL="0" indent="0">
              <a:buNone/>
            </a:pPr>
            <a:r>
              <a:rPr lang="en-US" sz="6000" b="1" dirty="0">
                <a:solidFill>
                  <a:srgbClr val="44688F"/>
                </a:solidFill>
              </a:rPr>
              <a:t>Research</a:t>
            </a:r>
          </a:p>
          <a:p>
            <a:pPr marL="971550" lvl="1" indent="-514350">
              <a:buFont typeface="+mj-lt"/>
              <a:buAutoNum type="arabicPeriod"/>
            </a:pPr>
            <a:r>
              <a:rPr lang="en-US" sz="6000" dirty="0"/>
              <a:t>Adequacy of funding for local solid waste management</a:t>
            </a:r>
          </a:p>
          <a:p>
            <a:pPr marL="0" indent="0">
              <a:buNone/>
            </a:pPr>
            <a:r>
              <a:rPr lang="en-US" sz="6000" b="1" dirty="0">
                <a:solidFill>
                  <a:srgbClr val="44688F"/>
                </a:solidFill>
              </a:rPr>
              <a:t>Collection</a:t>
            </a:r>
          </a:p>
          <a:p>
            <a:pPr marL="971550" lvl="1" indent="-514350">
              <a:buFont typeface="+mj-lt"/>
              <a:buAutoNum type="arabicPeriod" startAt="2"/>
            </a:pPr>
            <a:r>
              <a:rPr lang="en-US" sz="6000" dirty="0"/>
              <a:t>Business organics collection</a:t>
            </a:r>
          </a:p>
          <a:p>
            <a:pPr marL="971550" lvl="1" indent="-514350">
              <a:buFont typeface="+mj-lt"/>
              <a:buAutoNum type="arabicPeriod" startAt="2"/>
            </a:pPr>
            <a:r>
              <a:rPr lang="en-US" sz="6000" dirty="0"/>
              <a:t>Residential and non-residential collection</a:t>
            </a:r>
          </a:p>
          <a:p>
            <a:pPr marL="0" indent="0">
              <a:buNone/>
            </a:pPr>
            <a:r>
              <a:rPr lang="en-US" sz="6000" b="1" dirty="0">
                <a:solidFill>
                  <a:srgbClr val="44688F"/>
                </a:solidFill>
              </a:rPr>
              <a:t>Processing</a:t>
            </a:r>
          </a:p>
          <a:p>
            <a:pPr marL="971550" lvl="1" indent="-514350">
              <a:buFont typeface="+mj-lt"/>
              <a:buAutoNum type="arabicPeriod" startAt="4"/>
            </a:pPr>
            <a:r>
              <a:rPr lang="en-US" sz="6000" dirty="0"/>
              <a:t>Recycled organics facility siting</a:t>
            </a:r>
          </a:p>
          <a:p>
            <a:pPr marL="971550" lvl="1" indent="-514350">
              <a:buFont typeface="+mj-lt"/>
              <a:buAutoNum type="arabicPeriod" startAt="4"/>
            </a:pPr>
            <a:r>
              <a:rPr lang="en-US" sz="6000" dirty="0"/>
              <a:t>Compostable product labeling</a:t>
            </a:r>
          </a:p>
          <a:p>
            <a:pPr marL="0" indent="0">
              <a:buNone/>
            </a:pPr>
            <a:r>
              <a:rPr lang="en-US" sz="6000" b="1" dirty="0">
                <a:solidFill>
                  <a:srgbClr val="44688F"/>
                </a:solidFill>
              </a:rPr>
              <a:t>Markets</a:t>
            </a:r>
          </a:p>
          <a:p>
            <a:pPr marL="971550" lvl="1" indent="-514350">
              <a:buFont typeface="+mj-lt"/>
              <a:buAutoNum type="arabicPeriod" startAt="6"/>
            </a:pPr>
            <a:r>
              <a:rPr lang="en-US" sz="6000" dirty="0"/>
              <a:t>Compost procurement and reporting</a:t>
            </a:r>
          </a:p>
          <a:p>
            <a:pPr marL="971550" lvl="1" indent="-514350">
              <a:buFont typeface="+mj-lt"/>
              <a:buAutoNum type="arabicPeriod" startAt="6"/>
            </a:pPr>
            <a:r>
              <a:rPr lang="en-US" sz="6000" dirty="0"/>
              <a:t>Agricultural organic material purchases</a:t>
            </a:r>
          </a:p>
          <a:p>
            <a:pPr marL="0" indent="0">
              <a:buNone/>
            </a:pPr>
            <a:r>
              <a:rPr lang="en-US" sz="6000" b="1" dirty="0">
                <a:solidFill>
                  <a:srgbClr val="44688F"/>
                </a:solidFill>
              </a:rPr>
              <a:t>Prevention</a:t>
            </a:r>
          </a:p>
          <a:p>
            <a:pPr marL="971550" lvl="1" indent="-514350">
              <a:buFont typeface="+mj-lt"/>
              <a:buAutoNum type="arabicPeriod" startAt="8"/>
            </a:pPr>
            <a:r>
              <a:rPr lang="en-US" sz="6000" dirty="0"/>
              <a:t>Good Samaritan laws</a:t>
            </a:r>
          </a:p>
          <a:p>
            <a:pPr marL="971550" lvl="1" indent="-514350">
              <a:buFont typeface="+mj-lt"/>
              <a:buAutoNum type="arabicPeriod" startAt="8"/>
            </a:pPr>
            <a:r>
              <a:rPr lang="en-US" sz="6000" dirty="0"/>
              <a:t>Washington Center for Sustainable Food Management</a:t>
            </a:r>
          </a:p>
          <a:p>
            <a:endParaRPr lang="en-US" dirty="0">
              <a:latin typeface="Franklin Gothic Book" panose="020B0503020102020204" pitchFamily="34" charset="0"/>
            </a:endParaRPr>
          </a:p>
        </p:txBody>
      </p:sp>
      <p:pic>
        <p:nvPicPr>
          <p:cNvPr id="9" name="Picture 8" descr="A picture of a compost bin containing vegetables">
            <a:extLst>
              <a:ext uri="{FF2B5EF4-FFF2-40B4-BE49-F238E27FC236}">
                <a16:creationId xmlns:a16="http://schemas.microsoft.com/office/drawing/2014/main" id="{3FB5BF15-BDAB-0B90-CC9B-0175ED4DC8F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277494" y="2798617"/>
            <a:ext cx="4362449" cy="2672707"/>
          </a:xfrm>
          <a:prstGeom prst="rect">
            <a:avLst/>
          </a:prstGeom>
        </p:spPr>
      </p:pic>
    </p:spTree>
    <p:extLst>
      <p:ext uri="{BB962C8B-B14F-4D97-AF65-F5344CB8AC3E}">
        <p14:creationId xmlns:p14="http://schemas.microsoft.com/office/powerpoint/2010/main" val="1600035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EFF749-A53C-AA50-4636-3632209C61A0}"/>
              </a:ext>
            </a:extLst>
          </p:cNvPr>
          <p:cNvSpPr>
            <a:spLocks noGrp="1"/>
          </p:cNvSpPr>
          <p:nvPr>
            <p:ph type="title"/>
          </p:nvPr>
        </p:nvSpPr>
        <p:spPr/>
        <p:txBody>
          <a:bodyPr/>
          <a:lstStyle/>
          <a:p>
            <a:r>
              <a:rPr lang="en-US" b="1" dirty="0"/>
              <a:t>Doing the work</a:t>
            </a:r>
          </a:p>
        </p:txBody>
      </p:sp>
      <p:sp>
        <p:nvSpPr>
          <p:cNvPr id="8" name="Content Placeholder 7">
            <a:extLst>
              <a:ext uri="{FF2B5EF4-FFF2-40B4-BE49-F238E27FC236}">
                <a16:creationId xmlns:a16="http://schemas.microsoft.com/office/drawing/2014/main" id="{41495D7F-4AD2-8F8B-D8EE-69E3BF1C88FF}"/>
              </a:ext>
            </a:extLst>
          </p:cNvPr>
          <p:cNvSpPr>
            <a:spLocks noGrp="1"/>
          </p:cNvSpPr>
          <p:nvPr>
            <p:ph sz="half" idx="1"/>
          </p:nvPr>
        </p:nvSpPr>
        <p:spPr/>
        <p:txBody>
          <a:bodyPr>
            <a:normAutofit fontScale="92500" lnSpcReduction="20000"/>
          </a:bodyPr>
          <a:lstStyle/>
          <a:p>
            <a:r>
              <a:rPr lang="en-US" u="sng" dirty="0"/>
              <a:t>Businesses with food waste</a:t>
            </a:r>
          </a:p>
          <a:p>
            <a:pPr lvl="1"/>
            <a:r>
              <a:rPr lang="en-US" dirty="0"/>
              <a:t>2024 - Arrange for collection service</a:t>
            </a:r>
          </a:p>
          <a:p>
            <a:endParaRPr lang="en-US" dirty="0"/>
          </a:p>
          <a:p>
            <a:r>
              <a:rPr lang="en-US" u="sng" dirty="0"/>
              <a:t>Jurisdictions </a:t>
            </a:r>
          </a:p>
          <a:p>
            <a:pPr lvl="1"/>
            <a:r>
              <a:rPr lang="en-US" dirty="0"/>
              <a:t>2023 - Purchase compost</a:t>
            </a:r>
          </a:p>
          <a:p>
            <a:pPr lvl="1"/>
            <a:r>
              <a:rPr lang="en-US" dirty="0"/>
              <a:t>2024 - Report diversion</a:t>
            </a:r>
          </a:p>
          <a:p>
            <a:pPr lvl="1"/>
            <a:r>
              <a:rPr lang="en-US" dirty="0"/>
              <a:t>2025 - Plan for and approve facility siting</a:t>
            </a:r>
          </a:p>
          <a:p>
            <a:pPr lvl="1"/>
            <a:r>
              <a:rPr lang="en-US" dirty="0"/>
              <a:t>2027 - Provide collection service</a:t>
            </a:r>
          </a:p>
          <a:p>
            <a:pPr lvl="1"/>
            <a:r>
              <a:rPr lang="en-US" dirty="0"/>
              <a:t>Ongoing - Enforcement</a:t>
            </a:r>
          </a:p>
        </p:txBody>
      </p:sp>
      <p:sp>
        <p:nvSpPr>
          <p:cNvPr id="9" name="Content Placeholder 8">
            <a:extLst>
              <a:ext uri="{FF2B5EF4-FFF2-40B4-BE49-F238E27FC236}">
                <a16:creationId xmlns:a16="http://schemas.microsoft.com/office/drawing/2014/main" id="{6EDAEC69-11F1-211C-EFBD-C00E12DF3133}"/>
              </a:ext>
            </a:extLst>
          </p:cNvPr>
          <p:cNvSpPr>
            <a:spLocks noGrp="1"/>
          </p:cNvSpPr>
          <p:nvPr>
            <p:ph sz="half" idx="2"/>
          </p:nvPr>
        </p:nvSpPr>
        <p:spPr>
          <a:xfrm>
            <a:off x="6172202" y="2731636"/>
            <a:ext cx="5530274" cy="4351338"/>
          </a:xfrm>
        </p:spPr>
        <p:txBody>
          <a:bodyPr>
            <a:normAutofit fontScale="92500" lnSpcReduction="20000"/>
          </a:bodyPr>
          <a:lstStyle/>
          <a:p>
            <a:r>
              <a:rPr lang="en-US" u="sng" dirty="0"/>
              <a:t>Producers</a:t>
            </a:r>
          </a:p>
          <a:p>
            <a:pPr lvl="1"/>
            <a:r>
              <a:rPr lang="en-US" dirty="0"/>
              <a:t>2024 - Label and certify compostable packaging</a:t>
            </a:r>
          </a:p>
          <a:p>
            <a:pPr lvl="1"/>
            <a:endParaRPr lang="en-US" dirty="0"/>
          </a:p>
          <a:p>
            <a:r>
              <a:rPr lang="en-US" u="sng" dirty="0"/>
              <a:t>State </a:t>
            </a:r>
          </a:p>
          <a:p>
            <a:pPr lvl="1"/>
            <a:r>
              <a:rPr lang="en-US" dirty="0"/>
              <a:t>2023 - Research</a:t>
            </a:r>
          </a:p>
          <a:p>
            <a:pPr lvl="1"/>
            <a:r>
              <a:rPr lang="en-US" dirty="0"/>
              <a:t>2024 - Food Center</a:t>
            </a:r>
          </a:p>
          <a:p>
            <a:pPr lvl="1"/>
            <a:r>
              <a:rPr lang="en-US" dirty="0"/>
              <a:t>2024 - Build user portals for tracking diversion and compliance</a:t>
            </a:r>
          </a:p>
          <a:p>
            <a:pPr lvl="1"/>
            <a:r>
              <a:rPr lang="en-US" dirty="0"/>
              <a:t>Ongoing - Enforcement</a:t>
            </a:r>
          </a:p>
        </p:txBody>
      </p:sp>
      <p:pic>
        <p:nvPicPr>
          <p:cNvPr id="10" name="Picture 9">
            <a:extLst>
              <a:ext uri="{FF2B5EF4-FFF2-40B4-BE49-F238E27FC236}">
                <a16:creationId xmlns:a16="http://schemas.microsoft.com/office/drawing/2014/main" id="{41D64D03-166E-3E38-A8A3-9C456326B119}"/>
              </a:ext>
            </a:extLst>
          </p:cNvPr>
          <p:cNvPicPr>
            <a:picLocks noChangeAspect="1"/>
          </p:cNvPicPr>
          <p:nvPr/>
        </p:nvPicPr>
        <p:blipFill>
          <a:blip r:embed="rId2"/>
          <a:stretch>
            <a:fillRect/>
          </a:stretch>
        </p:blipFill>
        <p:spPr>
          <a:xfrm>
            <a:off x="6172202" y="1063076"/>
            <a:ext cx="4434851" cy="1525098"/>
          </a:xfrm>
          <a:prstGeom prst="rect">
            <a:avLst/>
          </a:prstGeom>
        </p:spPr>
      </p:pic>
    </p:spTree>
    <p:extLst>
      <p:ext uri="{BB962C8B-B14F-4D97-AF65-F5344CB8AC3E}">
        <p14:creationId xmlns:p14="http://schemas.microsoft.com/office/powerpoint/2010/main" val="1364430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F011-8620-E3F5-1E30-59C9CB33104F}"/>
              </a:ext>
            </a:extLst>
          </p:cNvPr>
          <p:cNvSpPr>
            <a:spLocks noGrp="1"/>
          </p:cNvSpPr>
          <p:nvPr>
            <p:ph type="title"/>
          </p:nvPr>
        </p:nvSpPr>
        <p:spPr/>
        <p:txBody>
          <a:bodyPr/>
          <a:lstStyle/>
          <a:p>
            <a:r>
              <a:rPr lang="en-US" b="1" dirty="0"/>
              <a:t>Food Center &amp; Use Food Well WA</a:t>
            </a:r>
          </a:p>
        </p:txBody>
      </p:sp>
      <p:sp>
        <p:nvSpPr>
          <p:cNvPr id="5" name="Slide Number Placeholder 4">
            <a:extLst>
              <a:ext uri="{FF2B5EF4-FFF2-40B4-BE49-F238E27FC236}">
                <a16:creationId xmlns:a16="http://schemas.microsoft.com/office/drawing/2014/main" id="{82810BB8-0D1D-414A-BFC4-6D11B038EC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cxnSp>
        <p:nvCxnSpPr>
          <p:cNvPr id="7" name="Straight Arrow Connector 6">
            <a:extLst>
              <a:ext uri="{FF2B5EF4-FFF2-40B4-BE49-F238E27FC236}">
                <a16:creationId xmlns:a16="http://schemas.microsoft.com/office/drawing/2014/main" id="{FFEA01C4-DE5D-9601-8E72-946128016D61}"/>
              </a:ext>
            </a:extLst>
          </p:cNvPr>
          <p:cNvCxnSpPr>
            <a:cxnSpLocks/>
          </p:cNvCxnSpPr>
          <p:nvPr/>
        </p:nvCxnSpPr>
        <p:spPr>
          <a:xfrm>
            <a:off x="2898273" y="3672171"/>
            <a:ext cx="1128782" cy="0"/>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8" name="Elbow Connector 12">
            <a:extLst>
              <a:ext uri="{FF2B5EF4-FFF2-40B4-BE49-F238E27FC236}">
                <a16:creationId xmlns:a16="http://schemas.microsoft.com/office/drawing/2014/main" id="{B1111252-4477-433E-4B42-18E68FCECBAE}"/>
              </a:ext>
            </a:extLst>
          </p:cNvPr>
          <p:cNvCxnSpPr>
            <a:cxnSpLocks/>
          </p:cNvCxnSpPr>
          <p:nvPr/>
        </p:nvCxnSpPr>
        <p:spPr>
          <a:xfrm flipV="1">
            <a:off x="1769491" y="2327564"/>
            <a:ext cx="2257564" cy="575334"/>
          </a:xfrm>
          <a:prstGeom prst="bentConnector3">
            <a:avLst/>
          </a:prstGeom>
          <a:ln w="57150">
            <a:prstDash val="sysDash"/>
            <a:tailEnd type="triangle"/>
          </a:ln>
        </p:spPr>
        <p:style>
          <a:lnRef idx="1">
            <a:schemeClr val="accent4"/>
          </a:lnRef>
          <a:fillRef idx="0">
            <a:schemeClr val="accent4"/>
          </a:fillRef>
          <a:effectRef idx="0">
            <a:schemeClr val="accent4"/>
          </a:effectRef>
          <a:fontRef idx="minor">
            <a:schemeClr val="tx1"/>
          </a:fontRef>
        </p:style>
      </p:cxnSp>
      <p:cxnSp>
        <p:nvCxnSpPr>
          <p:cNvPr id="9" name="Elbow Connector 16">
            <a:extLst>
              <a:ext uri="{FF2B5EF4-FFF2-40B4-BE49-F238E27FC236}">
                <a16:creationId xmlns:a16="http://schemas.microsoft.com/office/drawing/2014/main" id="{94F26A50-D21D-1C5D-02BE-F7807A76683B}"/>
              </a:ext>
            </a:extLst>
          </p:cNvPr>
          <p:cNvCxnSpPr/>
          <p:nvPr/>
        </p:nvCxnSpPr>
        <p:spPr>
          <a:xfrm flipV="1">
            <a:off x="1538582" y="4854116"/>
            <a:ext cx="2488473" cy="163857"/>
          </a:xfrm>
          <a:prstGeom prst="bentConnector3">
            <a:avLst/>
          </a:prstGeom>
          <a:ln w="57150">
            <a:prstDash val="sysDash"/>
            <a:tailEnd type="triangle"/>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442A3129-B99B-1CA1-A46F-2B0160476E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620" y="2750292"/>
            <a:ext cx="2185753" cy="2185753"/>
          </a:xfrm>
          <a:prstGeom prst="rect">
            <a:avLst/>
          </a:prstGeom>
        </p:spPr>
      </p:pic>
      <p:cxnSp>
        <p:nvCxnSpPr>
          <p:cNvPr id="11" name="Straight Connector 10">
            <a:extLst>
              <a:ext uri="{FF2B5EF4-FFF2-40B4-BE49-F238E27FC236}">
                <a16:creationId xmlns:a16="http://schemas.microsoft.com/office/drawing/2014/main" id="{F2CF301D-8A9E-AE5B-06B9-C7C353CC997E}"/>
              </a:ext>
            </a:extLst>
          </p:cNvPr>
          <p:cNvCxnSpPr>
            <a:cxnSpLocks/>
          </p:cNvCxnSpPr>
          <p:nvPr/>
        </p:nvCxnSpPr>
        <p:spPr>
          <a:xfrm>
            <a:off x="1451344" y="4821382"/>
            <a:ext cx="0" cy="196591"/>
          </a:xfrm>
          <a:prstGeom prst="line">
            <a:avLst/>
          </a:prstGeom>
          <a:ln w="57150">
            <a:prstDash val="sysDash"/>
          </a:ln>
        </p:spPr>
        <p:style>
          <a:lnRef idx="1">
            <a:schemeClr val="accent2"/>
          </a:lnRef>
          <a:fillRef idx="0">
            <a:schemeClr val="accent2"/>
          </a:fillRef>
          <a:effectRef idx="0">
            <a:schemeClr val="accent2"/>
          </a:effectRef>
          <a:fontRef idx="minor">
            <a:schemeClr val="tx1"/>
          </a:fontRef>
        </p:style>
      </p:cxnSp>
      <p:sp>
        <p:nvSpPr>
          <p:cNvPr id="13" name="Content Placeholder 2">
            <a:extLst>
              <a:ext uri="{FF2B5EF4-FFF2-40B4-BE49-F238E27FC236}">
                <a16:creationId xmlns:a16="http://schemas.microsoft.com/office/drawing/2014/main" id="{6E8EB6E7-95AE-E77A-C756-6DFC8186A0F4}"/>
              </a:ext>
            </a:extLst>
          </p:cNvPr>
          <p:cNvSpPr txBox="1">
            <a:spLocks/>
          </p:cNvSpPr>
          <p:nvPr/>
        </p:nvSpPr>
        <p:spPr>
          <a:xfrm>
            <a:off x="4240717" y="2131421"/>
            <a:ext cx="7390877" cy="467961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67"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Prevention: </a:t>
            </a:r>
            <a:r>
              <a:rPr kumimoji="0" lang="en-US" sz="2267"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Prevent and reduce the amount of food wasted.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67"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67"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67"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Rescue: </a:t>
            </a:r>
            <a:r>
              <a:rPr kumimoji="0" lang="en-US" sz="2267"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Rescue edible food that would otherwise be wasted and ensure the food reaches those who need it.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67"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67" b="1"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Recovery: </a:t>
            </a:r>
            <a:r>
              <a:rPr kumimoji="0" lang="en-US" sz="2267"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Support productive uses of inedible food materials, including using it for animal feed, energy production, and nutrient recovery through anaerobic digestion, and for off-site or on-site management systems including composting, vermicomposting, or other biological systems.</a:t>
            </a:r>
          </a:p>
        </p:txBody>
      </p:sp>
    </p:spTree>
    <p:extLst>
      <p:ext uri="{BB962C8B-B14F-4D97-AF65-F5344CB8AC3E}">
        <p14:creationId xmlns:p14="http://schemas.microsoft.com/office/powerpoint/2010/main" val="926307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70175" y="1393045"/>
            <a:ext cx="10299446" cy="5017527"/>
          </a:xfrm>
          <a:prstGeom prst="rect">
            <a:avLst/>
          </a:prstGeom>
        </p:spPr>
        <p:txBody>
          <a:bodyPr wrap="square" numCol="3">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rPr>
              <a:t>Federal policy </a:t>
            </a:r>
            <a:r>
              <a:rPr kumimoji="0" lang="en-US" sz="2667" b="0" i="0" u="none" strike="noStrike" kern="1200" cap="none" spc="0" normalizeH="0" baseline="0" noProof="0" dirty="0">
                <a:ln>
                  <a:noFill/>
                </a:ln>
                <a:solidFill>
                  <a:srgbClr val="002060"/>
                </a:solidFill>
                <a:effectLst/>
                <a:uLnTx/>
                <a:uFillTx/>
                <a:latin typeface="Franklin Gothic Book" panose="020B0503020102020204"/>
                <a:ea typeface="+mn-ea"/>
                <a:cs typeface="+mn-cs"/>
              </a:rPr>
              <a:t>(4)</a:t>
            </a: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rPr>
              <a:t>State policy</a:t>
            </a:r>
            <a:r>
              <a:rPr kumimoji="0" lang="en-US" sz="2667" b="0" i="0" u="none" strike="noStrike" kern="1200" cap="none" spc="0" normalizeH="0" baseline="0" noProof="0" dirty="0">
                <a:ln>
                  <a:noFill/>
                </a:ln>
                <a:solidFill>
                  <a:srgbClr val="002060"/>
                </a:solidFill>
                <a:effectLst/>
                <a:uLnTx/>
                <a:uFillTx/>
                <a:latin typeface="Franklin Gothic Book" panose="020B0503020102020204"/>
                <a:ea typeface="+mn-ea"/>
                <a:cs typeface="+mn-cs"/>
              </a:rPr>
              <a:t> (9)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rPr>
              <a:t>Funding </a:t>
            </a:r>
            <a:r>
              <a:rPr kumimoji="0" lang="en-US" sz="2667" b="0" i="0" u="none" strike="noStrike" kern="1200" cap="none" spc="0" normalizeH="0" baseline="0" noProof="0" dirty="0">
                <a:ln>
                  <a:noFill/>
                </a:ln>
                <a:solidFill>
                  <a:srgbClr val="002060"/>
                </a:solidFill>
                <a:effectLst/>
                <a:uLnTx/>
                <a:uFillTx/>
                <a:latin typeface="Franklin Gothic Book" panose="020B0503020102020204"/>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rPr>
              <a:t>Public education </a:t>
            </a:r>
            <a:r>
              <a:rPr kumimoji="0" lang="en-US" sz="2667" b="0" i="0" u="none" strike="noStrike" kern="1200" cap="none" spc="0" normalizeH="0" baseline="0" noProof="0" dirty="0">
                <a:ln>
                  <a:noFill/>
                </a:ln>
                <a:solidFill>
                  <a:srgbClr val="002060"/>
                </a:solidFill>
                <a:effectLst/>
                <a:uLnTx/>
                <a:uFillTx/>
                <a:latin typeface="Franklin Gothic Book" panose="020B0503020102020204"/>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uLnTx/>
                <a:uFillTx/>
                <a:latin typeface="Franklin Gothic Book" panose="020B0503020102020204"/>
                <a:ea typeface="+mn-ea"/>
                <a:cs typeface="+mn-cs"/>
              </a:rPr>
              <a:t>Infrastructure Development </a:t>
            </a:r>
            <a:r>
              <a:rPr kumimoji="0" lang="en-US" sz="2667" b="0" i="0" u="none" strike="noStrike" kern="1200" cap="none" spc="0" normalizeH="0" baseline="0" noProof="0" dirty="0">
                <a:ln>
                  <a:noFill/>
                </a:ln>
                <a:solidFill>
                  <a:srgbClr val="002060"/>
                </a:solidFill>
                <a:effectLst/>
                <a:uLnTx/>
                <a:uFillTx/>
                <a:latin typeface="Franklin Gothic Book" panose="020B0503020102020204"/>
                <a:ea typeface="+mn-ea"/>
                <a:cs typeface="+mn-cs"/>
              </a:rPr>
              <a:t>(11)</a:t>
            </a:r>
          </a:p>
        </p:txBody>
      </p:sp>
      <p:sp>
        <p:nvSpPr>
          <p:cNvPr id="4" name="Title 3"/>
          <p:cNvSpPr>
            <a:spLocks noGrp="1"/>
          </p:cNvSpPr>
          <p:nvPr>
            <p:ph type="title" idx="4294967295"/>
          </p:nvPr>
        </p:nvSpPr>
        <p:spPr>
          <a:xfrm>
            <a:off x="578871" y="-216298"/>
            <a:ext cx="10515106" cy="1325238"/>
          </a:xfrm>
        </p:spPr>
        <p:txBody>
          <a:bodyPr>
            <a:normAutofit/>
          </a:bodyPr>
          <a:lstStyle/>
          <a:p>
            <a:r>
              <a:rPr lang="en-US" sz="4001" dirty="0"/>
              <a:t>Use Food Well Washington Update</a:t>
            </a:r>
          </a:p>
        </p:txBody>
      </p:sp>
      <p:cxnSp>
        <p:nvCxnSpPr>
          <p:cNvPr id="7" name="Straight Connector 6"/>
          <p:cNvCxnSpPr/>
          <p:nvPr/>
        </p:nvCxnSpPr>
        <p:spPr>
          <a:xfrm>
            <a:off x="859267" y="1125832"/>
            <a:ext cx="7099986" cy="0"/>
          </a:xfrm>
          <a:prstGeom prst="line">
            <a:avLst/>
          </a:prstGeom>
          <a:ln w="127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EC5CE1EE-7601-6F35-3B26-3B1882AF1721}"/>
              </a:ext>
            </a:extLst>
          </p:cNvPr>
          <p:cNvSpPr/>
          <p:nvPr/>
        </p:nvSpPr>
        <p:spPr>
          <a:xfrm>
            <a:off x="4367193" y="1957042"/>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 name="Rectangle 2">
            <a:extLst>
              <a:ext uri="{FF2B5EF4-FFF2-40B4-BE49-F238E27FC236}">
                <a16:creationId xmlns:a16="http://schemas.microsoft.com/office/drawing/2014/main" id="{2439E559-567D-F5E2-BD6F-7887A5C72AB1}"/>
              </a:ext>
            </a:extLst>
          </p:cNvPr>
          <p:cNvSpPr/>
          <p:nvPr/>
        </p:nvSpPr>
        <p:spPr>
          <a:xfrm>
            <a:off x="4881368" y="1957042"/>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D2008805-7640-0805-DBF2-3E01217F559C}"/>
              </a:ext>
            </a:extLst>
          </p:cNvPr>
          <p:cNvSpPr/>
          <p:nvPr/>
        </p:nvSpPr>
        <p:spPr>
          <a:xfrm>
            <a:off x="5395543" y="1957042"/>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9" name="Rectangle 8">
            <a:extLst>
              <a:ext uri="{FF2B5EF4-FFF2-40B4-BE49-F238E27FC236}">
                <a16:creationId xmlns:a16="http://schemas.microsoft.com/office/drawing/2014/main" id="{D4CC0C1B-4FEF-0455-121B-D11685A3E295}"/>
              </a:ext>
            </a:extLst>
          </p:cNvPr>
          <p:cNvSpPr/>
          <p:nvPr/>
        </p:nvSpPr>
        <p:spPr>
          <a:xfrm>
            <a:off x="5909718" y="1957042"/>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C08D2782-EC7B-CA95-46D3-993106E87ED6}"/>
              </a:ext>
            </a:extLst>
          </p:cNvPr>
          <p:cNvSpPr/>
          <p:nvPr/>
        </p:nvSpPr>
        <p:spPr>
          <a:xfrm>
            <a:off x="4357280" y="3564775"/>
            <a:ext cx="416859" cy="363070"/>
          </a:xfrm>
          <a:prstGeom prst="rect">
            <a:avLst/>
          </a:prstGeom>
          <a:solidFill>
            <a:schemeClr val="accent6">
              <a:lumMod val="40000"/>
              <a:lumOff val="60000"/>
            </a:schemeClr>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F7784E11-8793-C8BD-2B90-7B58ECCC44B9}"/>
              </a:ext>
            </a:extLst>
          </p:cNvPr>
          <p:cNvSpPr/>
          <p:nvPr/>
        </p:nvSpPr>
        <p:spPr>
          <a:xfrm>
            <a:off x="4858291" y="3564775"/>
            <a:ext cx="416859" cy="363070"/>
          </a:xfrm>
          <a:prstGeom prst="rect">
            <a:avLst/>
          </a:prstGeom>
          <a:solidFill>
            <a:schemeClr val="accent2"/>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1634B00C-3E1F-4502-28AB-325F5317A460}"/>
              </a:ext>
            </a:extLst>
          </p:cNvPr>
          <p:cNvSpPr/>
          <p:nvPr/>
        </p:nvSpPr>
        <p:spPr>
          <a:xfrm>
            <a:off x="6361325" y="3564775"/>
            <a:ext cx="416859" cy="363070"/>
          </a:xfrm>
          <a:prstGeom prst="rect">
            <a:avLst/>
          </a:prstGeom>
          <a:solidFill>
            <a:srgbClr val="FFD76D"/>
          </a:solid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F402FF44-2450-386C-520D-0221B60E96C6}"/>
              </a:ext>
            </a:extLst>
          </p:cNvPr>
          <p:cNvSpPr/>
          <p:nvPr/>
        </p:nvSpPr>
        <p:spPr>
          <a:xfrm>
            <a:off x="4357280" y="4084917"/>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4" name="Rectangle 13">
            <a:extLst>
              <a:ext uri="{FF2B5EF4-FFF2-40B4-BE49-F238E27FC236}">
                <a16:creationId xmlns:a16="http://schemas.microsoft.com/office/drawing/2014/main" id="{314A6A57-EE0A-FB4D-9018-5BEBBF8FA49D}"/>
              </a:ext>
            </a:extLst>
          </p:cNvPr>
          <p:cNvSpPr/>
          <p:nvPr/>
        </p:nvSpPr>
        <p:spPr>
          <a:xfrm>
            <a:off x="4871455" y="4084917"/>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5" name="Rectangle 14">
            <a:extLst>
              <a:ext uri="{FF2B5EF4-FFF2-40B4-BE49-F238E27FC236}">
                <a16:creationId xmlns:a16="http://schemas.microsoft.com/office/drawing/2014/main" id="{5F528F7C-A1AE-BC01-B40C-3AE4EEDD3585}"/>
              </a:ext>
            </a:extLst>
          </p:cNvPr>
          <p:cNvSpPr/>
          <p:nvPr/>
        </p:nvSpPr>
        <p:spPr>
          <a:xfrm>
            <a:off x="5359302" y="3564775"/>
            <a:ext cx="416859" cy="363070"/>
          </a:xfrm>
          <a:prstGeom prst="rect">
            <a:avLst/>
          </a:prstGeom>
          <a:solidFill>
            <a:schemeClr val="accent2"/>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6" name="Rectangle 15">
            <a:extLst>
              <a:ext uri="{FF2B5EF4-FFF2-40B4-BE49-F238E27FC236}">
                <a16:creationId xmlns:a16="http://schemas.microsoft.com/office/drawing/2014/main" id="{A4B9CCF9-4E72-3FD5-1ACC-C7598AF43D13}"/>
              </a:ext>
            </a:extLst>
          </p:cNvPr>
          <p:cNvSpPr/>
          <p:nvPr/>
        </p:nvSpPr>
        <p:spPr>
          <a:xfrm>
            <a:off x="5860313" y="3564774"/>
            <a:ext cx="416859" cy="363070"/>
          </a:xfrm>
          <a:prstGeom prst="rect">
            <a:avLst/>
          </a:prstGeom>
          <a:solidFill>
            <a:schemeClr val="accent2"/>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7" name="Rectangle 16">
            <a:extLst>
              <a:ext uri="{FF2B5EF4-FFF2-40B4-BE49-F238E27FC236}">
                <a16:creationId xmlns:a16="http://schemas.microsoft.com/office/drawing/2014/main" id="{237C778E-226C-98F5-E0D9-A48B40006E91}"/>
              </a:ext>
            </a:extLst>
          </p:cNvPr>
          <p:cNvSpPr/>
          <p:nvPr/>
        </p:nvSpPr>
        <p:spPr>
          <a:xfrm>
            <a:off x="5358736" y="4084917"/>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72D1AE4C-5C7B-4C63-DE6E-E62FF23ECD85}"/>
              </a:ext>
            </a:extLst>
          </p:cNvPr>
          <p:cNvSpPr/>
          <p:nvPr/>
        </p:nvSpPr>
        <p:spPr>
          <a:xfrm>
            <a:off x="4357281" y="6047502"/>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9" name="Rectangle 18">
            <a:extLst>
              <a:ext uri="{FF2B5EF4-FFF2-40B4-BE49-F238E27FC236}">
                <a16:creationId xmlns:a16="http://schemas.microsoft.com/office/drawing/2014/main" id="{4EA50DE6-AAB2-266C-70A0-B0DD2B596652}"/>
              </a:ext>
            </a:extLst>
          </p:cNvPr>
          <p:cNvSpPr/>
          <p:nvPr/>
        </p:nvSpPr>
        <p:spPr>
          <a:xfrm>
            <a:off x="4841373" y="6055720"/>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0" name="Rectangle 19">
            <a:extLst>
              <a:ext uri="{FF2B5EF4-FFF2-40B4-BE49-F238E27FC236}">
                <a16:creationId xmlns:a16="http://schemas.microsoft.com/office/drawing/2014/main" id="{DBE56D84-3733-D62C-F224-37125EE4D9D1}"/>
              </a:ext>
            </a:extLst>
          </p:cNvPr>
          <p:cNvSpPr/>
          <p:nvPr/>
        </p:nvSpPr>
        <p:spPr>
          <a:xfrm>
            <a:off x="4357280" y="5550633"/>
            <a:ext cx="416859" cy="363070"/>
          </a:xfrm>
          <a:prstGeom prst="rect">
            <a:avLst/>
          </a:prstGeom>
          <a:solidFill>
            <a:schemeClr val="accent2"/>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1" name="Rectangle 20">
            <a:extLst>
              <a:ext uri="{FF2B5EF4-FFF2-40B4-BE49-F238E27FC236}">
                <a16:creationId xmlns:a16="http://schemas.microsoft.com/office/drawing/2014/main" id="{54F9EBED-7877-719B-DF48-BA731B532C12}"/>
              </a:ext>
            </a:extLst>
          </p:cNvPr>
          <p:cNvSpPr/>
          <p:nvPr/>
        </p:nvSpPr>
        <p:spPr>
          <a:xfrm>
            <a:off x="7750823" y="1904393"/>
            <a:ext cx="416859" cy="363070"/>
          </a:xfrm>
          <a:prstGeom prst="rect">
            <a:avLst/>
          </a:prstGeom>
          <a:solidFill>
            <a:schemeClr val="accent2"/>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2" name="Rectangle 21">
            <a:extLst>
              <a:ext uri="{FF2B5EF4-FFF2-40B4-BE49-F238E27FC236}">
                <a16:creationId xmlns:a16="http://schemas.microsoft.com/office/drawing/2014/main" id="{5C181FB5-8DA1-F3EA-E24A-AAC95DC00BBD}"/>
              </a:ext>
            </a:extLst>
          </p:cNvPr>
          <p:cNvSpPr/>
          <p:nvPr/>
        </p:nvSpPr>
        <p:spPr>
          <a:xfrm>
            <a:off x="8264998" y="1903640"/>
            <a:ext cx="416859" cy="363070"/>
          </a:xfrm>
          <a:prstGeom prst="rect">
            <a:avLst/>
          </a:prstGeom>
          <a:solidFill>
            <a:schemeClr val="accent2"/>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3" name="Rectangle 22">
            <a:extLst>
              <a:ext uri="{FF2B5EF4-FFF2-40B4-BE49-F238E27FC236}">
                <a16:creationId xmlns:a16="http://schemas.microsoft.com/office/drawing/2014/main" id="{11AB9A03-D629-9026-9153-E4435CB5D6A0}"/>
              </a:ext>
            </a:extLst>
          </p:cNvPr>
          <p:cNvSpPr/>
          <p:nvPr/>
        </p:nvSpPr>
        <p:spPr>
          <a:xfrm>
            <a:off x="7750823" y="4590040"/>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4" name="Rectangle 23">
            <a:extLst>
              <a:ext uri="{FF2B5EF4-FFF2-40B4-BE49-F238E27FC236}">
                <a16:creationId xmlns:a16="http://schemas.microsoft.com/office/drawing/2014/main" id="{DD59CFD6-BA9C-0ABB-1083-845AB41FE0E4}"/>
              </a:ext>
            </a:extLst>
          </p:cNvPr>
          <p:cNvSpPr/>
          <p:nvPr/>
        </p:nvSpPr>
        <p:spPr>
          <a:xfrm>
            <a:off x="8281417" y="4589108"/>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5" name="Rectangle 24">
            <a:extLst>
              <a:ext uri="{FF2B5EF4-FFF2-40B4-BE49-F238E27FC236}">
                <a16:creationId xmlns:a16="http://schemas.microsoft.com/office/drawing/2014/main" id="{FE517CEB-5809-6E10-4105-0AE8B7CE5324}"/>
              </a:ext>
            </a:extLst>
          </p:cNvPr>
          <p:cNvSpPr/>
          <p:nvPr/>
        </p:nvSpPr>
        <p:spPr>
          <a:xfrm>
            <a:off x="8812011" y="4582901"/>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6" name="Rectangle 25">
            <a:extLst>
              <a:ext uri="{FF2B5EF4-FFF2-40B4-BE49-F238E27FC236}">
                <a16:creationId xmlns:a16="http://schemas.microsoft.com/office/drawing/2014/main" id="{9799D8A8-A176-9CFC-7E75-02D2514C2039}"/>
              </a:ext>
            </a:extLst>
          </p:cNvPr>
          <p:cNvSpPr/>
          <p:nvPr/>
        </p:nvSpPr>
        <p:spPr>
          <a:xfrm>
            <a:off x="9315711" y="4589108"/>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7" name="Rectangle 26">
            <a:extLst>
              <a:ext uri="{FF2B5EF4-FFF2-40B4-BE49-F238E27FC236}">
                <a16:creationId xmlns:a16="http://schemas.microsoft.com/office/drawing/2014/main" id="{70E822C7-9329-4A5B-31E4-0D608EB3B5B8}"/>
              </a:ext>
            </a:extLst>
          </p:cNvPr>
          <p:cNvSpPr/>
          <p:nvPr/>
        </p:nvSpPr>
        <p:spPr>
          <a:xfrm>
            <a:off x="9846305" y="4575661"/>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8" name="Rectangle 27">
            <a:extLst>
              <a:ext uri="{FF2B5EF4-FFF2-40B4-BE49-F238E27FC236}">
                <a16:creationId xmlns:a16="http://schemas.microsoft.com/office/drawing/2014/main" id="{A6BE7200-8FC7-6960-0BC1-1F5B9DC2F574}"/>
              </a:ext>
            </a:extLst>
          </p:cNvPr>
          <p:cNvSpPr/>
          <p:nvPr/>
        </p:nvSpPr>
        <p:spPr>
          <a:xfrm>
            <a:off x="370442" y="2683997"/>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9" name="Rectangle 28">
            <a:extLst>
              <a:ext uri="{FF2B5EF4-FFF2-40B4-BE49-F238E27FC236}">
                <a16:creationId xmlns:a16="http://schemas.microsoft.com/office/drawing/2014/main" id="{B94B9422-1FD3-9DC5-6F34-FD12A7177BA7}"/>
              </a:ext>
            </a:extLst>
          </p:cNvPr>
          <p:cNvSpPr/>
          <p:nvPr/>
        </p:nvSpPr>
        <p:spPr>
          <a:xfrm>
            <a:off x="10376899" y="4570666"/>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0" name="Rectangle 29">
            <a:extLst>
              <a:ext uri="{FF2B5EF4-FFF2-40B4-BE49-F238E27FC236}">
                <a16:creationId xmlns:a16="http://schemas.microsoft.com/office/drawing/2014/main" id="{DF1982D7-6ACD-C292-30E8-F76381B05846}"/>
              </a:ext>
            </a:extLst>
          </p:cNvPr>
          <p:cNvSpPr/>
          <p:nvPr/>
        </p:nvSpPr>
        <p:spPr>
          <a:xfrm>
            <a:off x="10907491" y="4575661"/>
            <a:ext cx="416859" cy="363070"/>
          </a:xfrm>
          <a:prstGeom prst="rect">
            <a:avLst/>
          </a:prstGeom>
          <a:solidFill>
            <a:schemeClr val="tx2"/>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1" name="Rectangle 30">
            <a:extLst>
              <a:ext uri="{FF2B5EF4-FFF2-40B4-BE49-F238E27FC236}">
                <a16:creationId xmlns:a16="http://schemas.microsoft.com/office/drawing/2014/main" id="{3721130C-3430-ED40-8BCF-3BD682681F64}"/>
              </a:ext>
            </a:extLst>
          </p:cNvPr>
          <p:cNvSpPr/>
          <p:nvPr/>
        </p:nvSpPr>
        <p:spPr>
          <a:xfrm>
            <a:off x="5872911" y="4084917"/>
            <a:ext cx="416859" cy="363070"/>
          </a:xfrm>
          <a:prstGeom prst="rect">
            <a:avLst/>
          </a:prstGeom>
          <a:solidFill>
            <a:schemeClr val="bg1">
              <a:lumMod val="65000"/>
            </a:schemeClr>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2" name="Rectangle 31">
            <a:extLst>
              <a:ext uri="{FF2B5EF4-FFF2-40B4-BE49-F238E27FC236}">
                <a16:creationId xmlns:a16="http://schemas.microsoft.com/office/drawing/2014/main" id="{E16992E0-D702-428E-824A-B5BFED32471A}"/>
              </a:ext>
            </a:extLst>
          </p:cNvPr>
          <p:cNvSpPr/>
          <p:nvPr/>
        </p:nvSpPr>
        <p:spPr>
          <a:xfrm>
            <a:off x="370442" y="3247465"/>
            <a:ext cx="416859" cy="363070"/>
          </a:xfrm>
          <a:prstGeom prst="rect">
            <a:avLst/>
          </a:prstGeom>
          <a:solidFill>
            <a:schemeClr val="bg1">
              <a:lumMod val="65000"/>
            </a:schemeClr>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3" name="Rectangle 32">
            <a:extLst>
              <a:ext uri="{FF2B5EF4-FFF2-40B4-BE49-F238E27FC236}">
                <a16:creationId xmlns:a16="http://schemas.microsoft.com/office/drawing/2014/main" id="{7696B8C4-0793-DC28-4A55-6813EF7B09FB}"/>
              </a:ext>
            </a:extLst>
          </p:cNvPr>
          <p:cNvSpPr/>
          <p:nvPr/>
        </p:nvSpPr>
        <p:spPr>
          <a:xfrm>
            <a:off x="360698" y="1557059"/>
            <a:ext cx="416859" cy="363070"/>
          </a:xfrm>
          <a:prstGeom prst="rect">
            <a:avLst/>
          </a:prstGeom>
          <a:solidFill>
            <a:schemeClr val="accent2"/>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4" name="Rectangle 33">
            <a:extLst>
              <a:ext uri="{FF2B5EF4-FFF2-40B4-BE49-F238E27FC236}">
                <a16:creationId xmlns:a16="http://schemas.microsoft.com/office/drawing/2014/main" id="{41CF9FF4-D755-BCC1-AB7E-AA7A7A4F83B4}"/>
              </a:ext>
            </a:extLst>
          </p:cNvPr>
          <p:cNvSpPr/>
          <p:nvPr/>
        </p:nvSpPr>
        <p:spPr>
          <a:xfrm>
            <a:off x="370442" y="2120528"/>
            <a:ext cx="416859" cy="363070"/>
          </a:xfrm>
          <a:prstGeom prst="rect">
            <a:avLst/>
          </a:prstGeom>
          <a:solidFill>
            <a:srgbClr val="FFD76D"/>
          </a:solid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5" name="Rectangle 34">
            <a:extLst>
              <a:ext uri="{FF2B5EF4-FFF2-40B4-BE49-F238E27FC236}">
                <a16:creationId xmlns:a16="http://schemas.microsoft.com/office/drawing/2014/main" id="{4A769F86-E98D-C928-128F-1EB4C6B4B4B6}"/>
              </a:ext>
            </a:extLst>
          </p:cNvPr>
          <p:cNvSpPr/>
          <p:nvPr/>
        </p:nvSpPr>
        <p:spPr>
          <a:xfrm>
            <a:off x="8268882" y="4048740"/>
            <a:ext cx="416859" cy="363070"/>
          </a:xfrm>
          <a:prstGeom prst="rect">
            <a:avLst/>
          </a:prstGeom>
          <a:solidFill>
            <a:schemeClr val="accent2"/>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6" name="Rectangle 35">
            <a:extLst>
              <a:ext uri="{FF2B5EF4-FFF2-40B4-BE49-F238E27FC236}">
                <a16:creationId xmlns:a16="http://schemas.microsoft.com/office/drawing/2014/main" id="{476D7F2B-32FC-8738-9AEB-DA0DF6699A2F}"/>
              </a:ext>
            </a:extLst>
          </p:cNvPr>
          <p:cNvSpPr/>
          <p:nvPr/>
        </p:nvSpPr>
        <p:spPr>
          <a:xfrm>
            <a:off x="7750823" y="4045435"/>
            <a:ext cx="416859" cy="363070"/>
          </a:xfrm>
          <a:prstGeom prst="rect">
            <a:avLst/>
          </a:prstGeom>
          <a:solidFill>
            <a:schemeClr val="accent2"/>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7" name="Rectangle 36">
            <a:extLst>
              <a:ext uri="{FF2B5EF4-FFF2-40B4-BE49-F238E27FC236}">
                <a16:creationId xmlns:a16="http://schemas.microsoft.com/office/drawing/2014/main" id="{44CE2957-9FE9-C3D2-AB94-F0F94F496F79}"/>
              </a:ext>
            </a:extLst>
          </p:cNvPr>
          <p:cNvSpPr/>
          <p:nvPr/>
        </p:nvSpPr>
        <p:spPr>
          <a:xfrm>
            <a:off x="9297235" y="4060643"/>
            <a:ext cx="416859" cy="363070"/>
          </a:xfrm>
          <a:prstGeom prst="rect">
            <a:avLst/>
          </a:prstGeom>
          <a:solidFill>
            <a:srgbClr val="FFD76D"/>
          </a:solidFill>
          <a:ln>
            <a:solidFill>
              <a:schemeClr val="bg2"/>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8" name="Rectangle 37">
            <a:extLst>
              <a:ext uri="{FF2B5EF4-FFF2-40B4-BE49-F238E27FC236}">
                <a16:creationId xmlns:a16="http://schemas.microsoft.com/office/drawing/2014/main" id="{D835CD8E-C17C-7E27-29BC-D8B7040059F2}"/>
              </a:ext>
            </a:extLst>
          </p:cNvPr>
          <p:cNvSpPr/>
          <p:nvPr/>
        </p:nvSpPr>
        <p:spPr>
          <a:xfrm>
            <a:off x="8786941" y="4052375"/>
            <a:ext cx="416859" cy="363070"/>
          </a:xfrm>
          <a:prstGeom prst="rect">
            <a:avLst/>
          </a:prstGeom>
          <a:solidFill>
            <a:schemeClr val="accent2"/>
          </a:solidFill>
          <a:ln>
            <a:solidFill>
              <a:schemeClr val="accent2">
                <a:lumMod val="60000"/>
                <a:lumOff val="4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39" name="TextBox 38">
            <a:extLst>
              <a:ext uri="{FF2B5EF4-FFF2-40B4-BE49-F238E27FC236}">
                <a16:creationId xmlns:a16="http://schemas.microsoft.com/office/drawing/2014/main" id="{201885E1-579C-EDC5-82B0-02CBAA3AAC02}"/>
              </a:ext>
            </a:extLst>
          </p:cNvPr>
          <p:cNvSpPr txBox="1"/>
          <p:nvPr/>
        </p:nvSpPr>
        <p:spPr>
          <a:xfrm>
            <a:off x="835523" y="1587710"/>
            <a:ext cx="17360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solidFill>
                    <a:srgbClr val="333333"/>
                  </a:solidFill>
                </a:ln>
                <a:solidFill>
                  <a:srgbClr val="333333"/>
                </a:solidFill>
                <a:effectLst/>
                <a:uLnTx/>
                <a:uFillTx/>
                <a:latin typeface="Franklin Gothic Book" panose="020B0503020102020204"/>
                <a:ea typeface="+mn-ea"/>
                <a:cs typeface="+mn-cs"/>
              </a:rPr>
              <a:t>In action </a:t>
            </a:r>
          </a:p>
        </p:txBody>
      </p:sp>
      <p:sp>
        <p:nvSpPr>
          <p:cNvPr id="40" name="TextBox 39">
            <a:extLst>
              <a:ext uri="{FF2B5EF4-FFF2-40B4-BE49-F238E27FC236}">
                <a16:creationId xmlns:a16="http://schemas.microsoft.com/office/drawing/2014/main" id="{36987562-8E72-0D63-13C1-F90B53FF0ACA}"/>
              </a:ext>
            </a:extLst>
          </p:cNvPr>
          <p:cNvSpPr txBox="1"/>
          <p:nvPr/>
        </p:nvSpPr>
        <p:spPr>
          <a:xfrm>
            <a:off x="835523" y="2173832"/>
            <a:ext cx="17360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solidFill>
                    <a:srgbClr val="333333"/>
                  </a:solidFill>
                </a:ln>
                <a:solidFill>
                  <a:srgbClr val="333333"/>
                </a:solidFill>
                <a:effectLst/>
                <a:uLnTx/>
                <a:uFillTx/>
                <a:latin typeface="Franklin Gothic Book" panose="020B0503020102020204"/>
                <a:ea typeface="+mn-ea"/>
                <a:cs typeface="+mn-cs"/>
              </a:rPr>
              <a:t>Roadblock  </a:t>
            </a:r>
          </a:p>
        </p:txBody>
      </p:sp>
      <p:sp>
        <p:nvSpPr>
          <p:cNvPr id="41" name="TextBox 40">
            <a:extLst>
              <a:ext uri="{FF2B5EF4-FFF2-40B4-BE49-F238E27FC236}">
                <a16:creationId xmlns:a16="http://schemas.microsoft.com/office/drawing/2014/main" id="{07008A8E-1E56-674F-A034-729A21D2705A}"/>
              </a:ext>
            </a:extLst>
          </p:cNvPr>
          <p:cNvSpPr txBox="1"/>
          <p:nvPr/>
        </p:nvSpPr>
        <p:spPr>
          <a:xfrm>
            <a:off x="859267" y="2730341"/>
            <a:ext cx="23328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solidFill>
                    <a:srgbClr val="333333"/>
                  </a:solidFill>
                </a:ln>
                <a:solidFill>
                  <a:srgbClr val="333333"/>
                </a:solidFill>
                <a:effectLst/>
                <a:uLnTx/>
                <a:uFillTx/>
                <a:latin typeface="Franklin Gothic Book" panose="020B0503020102020204"/>
                <a:ea typeface="+mn-ea"/>
                <a:cs typeface="+mn-cs"/>
              </a:rPr>
              <a:t>Food Center support  </a:t>
            </a:r>
          </a:p>
        </p:txBody>
      </p:sp>
      <p:sp>
        <p:nvSpPr>
          <p:cNvPr id="42" name="TextBox 41">
            <a:extLst>
              <a:ext uri="{FF2B5EF4-FFF2-40B4-BE49-F238E27FC236}">
                <a16:creationId xmlns:a16="http://schemas.microsoft.com/office/drawing/2014/main" id="{56CF97A6-5071-4356-F641-0585F74B730F}"/>
              </a:ext>
            </a:extLst>
          </p:cNvPr>
          <p:cNvSpPr txBox="1"/>
          <p:nvPr/>
        </p:nvSpPr>
        <p:spPr>
          <a:xfrm>
            <a:off x="872369" y="3267636"/>
            <a:ext cx="23328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solidFill>
                    <a:srgbClr val="333333"/>
                  </a:solidFill>
                </a:ln>
                <a:solidFill>
                  <a:srgbClr val="333333"/>
                </a:solidFill>
                <a:effectLst/>
                <a:uLnTx/>
                <a:uFillTx/>
                <a:latin typeface="Franklin Gothic Book" panose="020B0503020102020204"/>
                <a:ea typeface="+mn-ea"/>
                <a:cs typeface="+mn-cs"/>
              </a:rPr>
              <a:t>No progress</a:t>
            </a:r>
          </a:p>
        </p:txBody>
      </p:sp>
      <p:sp>
        <p:nvSpPr>
          <p:cNvPr id="6" name="Rectangle 5">
            <a:extLst>
              <a:ext uri="{FF2B5EF4-FFF2-40B4-BE49-F238E27FC236}">
                <a16:creationId xmlns:a16="http://schemas.microsoft.com/office/drawing/2014/main" id="{4CC4F400-DA6E-CD31-B2FA-D7533B9A6465}"/>
              </a:ext>
            </a:extLst>
          </p:cNvPr>
          <p:cNvSpPr/>
          <p:nvPr/>
        </p:nvSpPr>
        <p:spPr>
          <a:xfrm>
            <a:off x="5336754" y="6050269"/>
            <a:ext cx="416859" cy="363070"/>
          </a:xfrm>
          <a:prstGeom prst="rect">
            <a:avLst/>
          </a:prstGeom>
          <a:solidFill>
            <a:schemeClr val="bg1">
              <a:lumMod val="65000"/>
            </a:schemeClr>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43" name="Rectangle 42">
            <a:extLst>
              <a:ext uri="{FF2B5EF4-FFF2-40B4-BE49-F238E27FC236}">
                <a16:creationId xmlns:a16="http://schemas.microsoft.com/office/drawing/2014/main" id="{B63749DD-5CBD-E313-CEC9-9AFFFA3D227D}"/>
              </a:ext>
            </a:extLst>
          </p:cNvPr>
          <p:cNvSpPr/>
          <p:nvPr/>
        </p:nvSpPr>
        <p:spPr>
          <a:xfrm>
            <a:off x="360698" y="3758169"/>
            <a:ext cx="416859" cy="363070"/>
          </a:xfrm>
          <a:prstGeom prst="rect">
            <a:avLst/>
          </a:prstGeom>
          <a:solidFill>
            <a:schemeClr val="accent6">
              <a:lumMod val="40000"/>
              <a:lumOff val="60000"/>
            </a:schemeClr>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4" name="TextBox 43">
            <a:extLst>
              <a:ext uri="{FF2B5EF4-FFF2-40B4-BE49-F238E27FC236}">
                <a16:creationId xmlns:a16="http://schemas.microsoft.com/office/drawing/2014/main" id="{95FBABE7-24FB-84A7-64E0-79E5030147CA}"/>
              </a:ext>
            </a:extLst>
          </p:cNvPr>
          <p:cNvSpPr txBox="1"/>
          <p:nvPr/>
        </p:nvSpPr>
        <p:spPr>
          <a:xfrm>
            <a:off x="864777" y="3732390"/>
            <a:ext cx="23328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solidFill>
                    <a:srgbClr val="333333"/>
                  </a:solidFill>
                </a:ln>
                <a:solidFill>
                  <a:srgbClr val="333333"/>
                </a:solidFill>
                <a:effectLst/>
                <a:uLnTx/>
                <a:uFillTx/>
                <a:latin typeface="Franklin Gothic Book" panose="020B0503020102020204"/>
                <a:ea typeface="+mn-ea"/>
                <a:cs typeface="+mn-cs"/>
              </a:rPr>
              <a:t>Complete</a:t>
            </a:r>
          </a:p>
        </p:txBody>
      </p:sp>
    </p:spTree>
    <p:extLst>
      <p:ext uri="{BB962C8B-B14F-4D97-AF65-F5344CB8AC3E}">
        <p14:creationId xmlns:p14="http://schemas.microsoft.com/office/powerpoint/2010/main" val="1285554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185" y="205227"/>
            <a:ext cx="10515600" cy="1325563"/>
          </a:xfrm>
        </p:spPr>
        <p:txBody>
          <a:bodyPr>
            <a:normAutofit/>
          </a:bodyPr>
          <a:lstStyle/>
          <a:p>
            <a:r>
              <a:rPr lang="en-US" sz="3200" dirty="0"/>
              <a:t>Participating in this meeting: </a:t>
            </a:r>
            <a:endParaRPr lang="en-US" sz="3200" dirty="0">
              <a:solidFill>
                <a:srgbClr val="44688F"/>
              </a:solidFill>
              <a:latin typeface="Franklin Gothic Medium" panose="020B0603020102020204" pitchFamily="34" charset="0"/>
            </a:endParaRPr>
          </a:p>
        </p:txBody>
      </p:sp>
      <p:sp>
        <p:nvSpPr>
          <p:cNvPr id="16" name="Rectangle 15"/>
          <p:cNvSpPr/>
          <p:nvPr/>
        </p:nvSpPr>
        <p:spPr>
          <a:xfrm>
            <a:off x="521185" y="1711008"/>
            <a:ext cx="11110074" cy="3785652"/>
          </a:xfrm>
          <a:prstGeom prst="rect">
            <a:avLst/>
          </a:prstGeom>
        </p:spPr>
        <p:txBody>
          <a:bodyPr wrap="square">
            <a:spAutoFit/>
          </a:bodyPr>
          <a:lstStyle/>
          <a:p>
            <a:r>
              <a:rPr lang="en-US" sz="2000" b="1" dirty="0">
                <a:solidFill>
                  <a:srgbClr val="333333"/>
                </a:solidFill>
                <a:latin typeface="Franklin Gothic Medium" panose="020B0603020102020204"/>
              </a:rPr>
              <a:t>Roles</a:t>
            </a:r>
          </a:p>
          <a:p>
            <a:pPr marL="342900" indent="-342900">
              <a:buFont typeface="Arial" panose="020B0604020202020204" pitchFamily="34" charset="0"/>
              <a:buChar char="•"/>
            </a:pPr>
            <a:r>
              <a:rPr lang="en-US" sz="2000" dirty="0">
                <a:solidFill>
                  <a:srgbClr val="333333"/>
                </a:solidFill>
                <a:latin typeface="Franklin Gothic Medium" panose="020B0603020102020204"/>
              </a:rPr>
              <a:t>Host-Caleb</a:t>
            </a:r>
          </a:p>
          <a:p>
            <a:pPr marL="342900" indent="-342900">
              <a:buFont typeface="Arial" panose="020B0604020202020204" pitchFamily="34" charset="0"/>
              <a:buChar char="•"/>
            </a:pPr>
            <a:r>
              <a:rPr lang="en-US" sz="2000" dirty="0">
                <a:solidFill>
                  <a:srgbClr val="333333"/>
                </a:solidFill>
                <a:latin typeface="Franklin Gothic Medium" panose="020B0603020102020204"/>
              </a:rPr>
              <a:t>Facilitator-Mya</a:t>
            </a:r>
          </a:p>
          <a:p>
            <a:pPr marL="342900" indent="-342900">
              <a:buFont typeface="Arial" panose="020B0604020202020204" pitchFamily="34" charset="0"/>
              <a:buChar char="•"/>
            </a:pPr>
            <a:r>
              <a:rPr lang="en-US" sz="2000" dirty="0">
                <a:solidFill>
                  <a:srgbClr val="333333"/>
                </a:solidFill>
                <a:latin typeface="Franklin Gothic Medium" panose="020B0603020102020204"/>
              </a:rPr>
              <a:t>Note taker/chat monitor-Tina</a:t>
            </a:r>
          </a:p>
          <a:p>
            <a:endParaRPr lang="en-US" sz="2000" dirty="0">
              <a:solidFill>
                <a:srgbClr val="333333"/>
              </a:solidFill>
              <a:latin typeface="Franklin Gothic Medium" panose="020B0603020102020204"/>
            </a:endParaRPr>
          </a:p>
          <a:p>
            <a:r>
              <a:rPr lang="en-US" sz="2000" b="1" dirty="0">
                <a:solidFill>
                  <a:srgbClr val="333333"/>
                </a:solidFill>
                <a:latin typeface="Franklin Gothic Medium" panose="020B0603020102020204"/>
              </a:rPr>
              <a:t>Rules</a:t>
            </a:r>
          </a:p>
          <a:p>
            <a:pPr marL="342900" indent="-342900">
              <a:buFont typeface="Arial" panose="020B0604020202020204" pitchFamily="34" charset="0"/>
              <a:buChar char="•"/>
            </a:pPr>
            <a:r>
              <a:rPr lang="en-US" sz="2000" dirty="0">
                <a:solidFill>
                  <a:srgbClr val="333333"/>
                </a:solidFill>
                <a:latin typeface="Franklin Gothic Medium" panose="020B0603020102020204"/>
              </a:rPr>
              <a:t>Cameras On</a:t>
            </a:r>
          </a:p>
          <a:p>
            <a:pPr marL="342900" indent="-342900">
              <a:buFont typeface="Arial" panose="020B0604020202020204" pitchFamily="34" charset="0"/>
              <a:buChar char="•"/>
            </a:pPr>
            <a:r>
              <a:rPr lang="en-US" sz="2000" dirty="0">
                <a:solidFill>
                  <a:srgbClr val="333333"/>
                </a:solidFill>
                <a:latin typeface="Franklin Gothic Medium" panose="020B0603020102020204"/>
              </a:rPr>
              <a:t>Board members and presenters may unmute themselves.</a:t>
            </a:r>
          </a:p>
          <a:p>
            <a:pPr marL="342900" indent="-342900">
              <a:buFont typeface="Arial" panose="020B0604020202020204" pitchFamily="34" charset="0"/>
              <a:buChar char="•"/>
            </a:pPr>
            <a:r>
              <a:rPr lang="en-US" sz="2000" dirty="0">
                <a:solidFill>
                  <a:srgbClr val="333333"/>
                </a:solidFill>
                <a:latin typeface="Franklin Gothic Medium" panose="020B0603020102020204"/>
              </a:rPr>
              <a:t>Questions, please raise your hand or type them in the chat box. </a:t>
            </a:r>
          </a:p>
          <a:p>
            <a:pPr marL="342900" indent="-342900">
              <a:buFont typeface="Arial" panose="020B0604020202020204" pitchFamily="34" charset="0"/>
              <a:buChar char="•"/>
            </a:pPr>
            <a:r>
              <a:rPr lang="en-US" sz="2000" dirty="0">
                <a:solidFill>
                  <a:srgbClr val="333333"/>
                </a:solidFill>
                <a:latin typeface="Franklin Gothic Medium" panose="020B0603020102020204"/>
              </a:rPr>
              <a:t>I will call on you or I can read your question from the chat.   </a:t>
            </a:r>
          </a:p>
          <a:p>
            <a:pPr marL="342900" indent="-342900">
              <a:buFont typeface="Arial" panose="020B0604020202020204" pitchFamily="34" charset="0"/>
              <a:buChar char="•"/>
            </a:pPr>
            <a:r>
              <a:rPr lang="en-US" sz="2000" dirty="0">
                <a:solidFill>
                  <a:srgbClr val="333333"/>
                </a:solidFill>
                <a:latin typeface="Franklin Gothic Medium" panose="020B0603020102020204"/>
              </a:rPr>
              <a:t>Use reactions to keep it interactive</a:t>
            </a:r>
          </a:p>
          <a:p>
            <a:endParaRPr lang="en-US" sz="2000" dirty="0">
              <a:solidFill>
                <a:srgbClr val="333333"/>
              </a:solidFill>
              <a:latin typeface="Franklin Gothic Medium" panose="020B0603020102020204"/>
            </a:endParaRPr>
          </a:p>
        </p:txBody>
      </p:sp>
      <p:sp>
        <p:nvSpPr>
          <p:cNvPr id="4" name="TextBox 3"/>
          <p:cNvSpPr txBox="1"/>
          <p:nvPr/>
        </p:nvSpPr>
        <p:spPr>
          <a:xfrm flipH="1">
            <a:off x="345835" y="6239853"/>
            <a:ext cx="11110073" cy="369332"/>
          </a:xfrm>
          <a:prstGeom prst="rect">
            <a:avLst/>
          </a:prstGeom>
          <a:noFill/>
        </p:spPr>
        <p:txBody>
          <a:bodyPr wrap="square" rtlCol="0">
            <a:spAutoFit/>
          </a:bodyPr>
          <a:lstStyle/>
          <a:p>
            <a:r>
              <a:rPr lang="en-US" i="1" dirty="0">
                <a:latin typeface="Franklin Gothic Book" panose="020B0503020102020204"/>
              </a:rPr>
              <a:t>Note: we are </a:t>
            </a:r>
            <a:r>
              <a:rPr lang="en-US" b="1" i="1" dirty="0">
                <a:latin typeface="Franklin Gothic Book" panose="020B0503020102020204"/>
              </a:rPr>
              <a:t>not</a:t>
            </a:r>
            <a:r>
              <a:rPr lang="en-US" i="1" dirty="0">
                <a:latin typeface="Franklin Gothic Book" panose="020B0503020102020204"/>
              </a:rPr>
              <a:t> recording this meeting, meeting notes will be posted on the Advisory Board website. </a:t>
            </a:r>
          </a:p>
        </p:txBody>
      </p:sp>
      <p:pic>
        <p:nvPicPr>
          <p:cNvPr id="6" name="Picture 5" descr="Zoom picture of 'raise a hand' function"/>
          <p:cNvPicPr>
            <a:picLocks noChangeAspect="1"/>
          </p:cNvPicPr>
          <p:nvPr/>
        </p:nvPicPr>
        <p:blipFill rotWithShape="1">
          <a:blip r:embed="rId3">
            <a:extLst>
              <a:ext uri="{28A0092B-C50C-407E-A947-70E740481C1C}">
                <a14:useLocalDpi xmlns:a14="http://schemas.microsoft.com/office/drawing/2010/main" val="0"/>
              </a:ext>
            </a:extLst>
          </a:blip>
          <a:srcRect t="33606"/>
          <a:stretch/>
        </p:blipFill>
        <p:spPr>
          <a:xfrm>
            <a:off x="6748209" y="1075932"/>
            <a:ext cx="4883050" cy="1989017"/>
          </a:xfrm>
          <a:prstGeom prst="rect">
            <a:avLst/>
          </a:prstGeom>
        </p:spPr>
      </p:pic>
      <p:sp>
        <p:nvSpPr>
          <p:cNvPr id="3" name="Slide Number Placeholder 2"/>
          <p:cNvSpPr>
            <a:spLocks noGrp="1"/>
          </p:cNvSpPr>
          <p:nvPr>
            <p:ph type="sldNum" sz="quarter" idx="12"/>
          </p:nvPr>
        </p:nvSpPr>
        <p:spPr>
          <a:xfrm>
            <a:off x="8610600" y="6036311"/>
            <a:ext cx="2743200" cy="365125"/>
          </a:xfrm>
        </p:spPr>
        <p:txBody>
          <a:bodyPr/>
          <a:lstStyle/>
          <a:p>
            <a:fld id="{BA4D07E0-C18A-4B98-8443-48187FEBE956}" type="slidenum">
              <a:rPr lang="en-US" kern="1200">
                <a:solidFill>
                  <a:srgbClr val="333333">
                    <a:lumMod val="60000"/>
                    <a:lumOff val="40000"/>
                  </a:srgbClr>
                </a:solidFill>
                <a:latin typeface="Franklin Gothic Book" panose="020B0503020102020204"/>
              </a:rPr>
              <a:pPr/>
              <a:t>3</a:t>
            </a:fld>
            <a:endParaRPr lang="en-US" kern="1200" dirty="0">
              <a:solidFill>
                <a:srgbClr val="333333">
                  <a:lumMod val="60000"/>
                  <a:lumOff val="40000"/>
                </a:srgbClr>
              </a:solidFill>
              <a:latin typeface="Franklin Gothic Book" panose="020B0503020102020204"/>
            </a:endParaRPr>
          </a:p>
        </p:txBody>
      </p:sp>
    </p:spTree>
    <p:extLst>
      <p:ext uri="{BB962C8B-B14F-4D97-AF65-F5344CB8AC3E}">
        <p14:creationId xmlns:p14="http://schemas.microsoft.com/office/powerpoint/2010/main" val="3345153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03A231-83E6-347C-9947-B92D155C8C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6" name="Picture 5" descr="Chart, pie chart&#10;&#10;Description automatically generated">
            <a:extLst>
              <a:ext uri="{FF2B5EF4-FFF2-40B4-BE49-F238E27FC236}">
                <a16:creationId xmlns:a16="http://schemas.microsoft.com/office/drawing/2014/main" id="{33DBACA1-851A-FBFC-9961-EAD12D6FE8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2499"/>
            <a:ext cx="12192000" cy="5648976"/>
          </a:xfrm>
          <a:prstGeom prst="rect">
            <a:avLst/>
          </a:prstGeom>
        </p:spPr>
      </p:pic>
    </p:spTree>
    <p:extLst>
      <p:ext uri="{BB962C8B-B14F-4D97-AF65-F5344CB8AC3E}">
        <p14:creationId xmlns:p14="http://schemas.microsoft.com/office/powerpoint/2010/main" val="574644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B39C8C-731D-6806-61CF-1E919A779A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3" name="Picture 2">
            <a:extLst>
              <a:ext uri="{FF2B5EF4-FFF2-40B4-BE49-F238E27FC236}">
                <a16:creationId xmlns:a16="http://schemas.microsoft.com/office/drawing/2014/main" id="{DCCDA766-30E8-275F-ED50-752C14149DA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4059" t="9091" r="19240"/>
          <a:stretch/>
        </p:blipFill>
        <p:spPr>
          <a:xfrm>
            <a:off x="3809776" y="234891"/>
            <a:ext cx="8382224" cy="6631497"/>
          </a:xfrm>
          <a:prstGeom prst="rect">
            <a:avLst/>
          </a:prstGeom>
        </p:spPr>
      </p:pic>
      <p:sp>
        <p:nvSpPr>
          <p:cNvPr id="4" name="TextBox 3">
            <a:extLst>
              <a:ext uri="{FF2B5EF4-FFF2-40B4-BE49-F238E27FC236}">
                <a16:creationId xmlns:a16="http://schemas.microsoft.com/office/drawing/2014/main" id="{F469B9AB-A859-BECD-B599-55D62FE0E5A4}"/>
              </a:ext>
            </a:extLst>
          </p:cNvPr>
          <p:cNvSpPr txBox="1"/>
          <p:nvPr/>
        </p:nvSpPr>
        <p:spPr>
          <a:xfrm>
            <a:off x="419450" y="1339592"/>
            <a:ext cx="3390326"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80A8CE">
                    <a:lumMod val="50000"/>
                  </a:srgbClr>
                </a:solidFill>
                <a:effectLst/>
                <a:uLnTx/>
                <a:uFillTx/>
                <a:latin typeface="Franklin Gothic Book" panose="020B0503020102020204"/>
                <a:ea typeface="+mn-ea"/>
                <a:cs typeface="+mn-cs"/>
              </a:rPr>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80A8CE">
                  <a:lumMod val="50000"/>
                </a:srgbClr>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Chery Sullivan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Policy Section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hlinkClick r:id="rId3"/>
              </a:rPr>
              <a:t>Chery.Sullivan@ecy.wa.gov</a:t>
            </a:r>
            <a:endPar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360.425.2724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Alli Kingfisher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Organics and Food Center Supervisor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hlinkClick r:id="rId4"/>
              </a:rPr>
              <a:t>Alli.Kingfisher@ecy.wa.gov</a:t>
            </a:r>
            <a:endPar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509.960.1290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Jade Monroe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Food Center Lead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hlinkClick r:id="rId5"/>
              </a:rPr>
              <a:t>Jade.Monroe@ecy.wa.gov</a:t>
            </a:r>
            <a:endPar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rPr>
              <a:t>360.628.4031</a:t>
            </a:r>
            <a:endParaRPr kumimoji="0" lang="en-US" sz="1200" b="0" i="0" u="none" strike="noStrike" kern="1200" cap="none" spc="0" normalizeH="0" baseline="0" noProof="0" dirty="0">
              <a:ln>
                <a:noFill/>
              </a:ln>
              <a:solidFill>
                <a:srgbClr val="333333">
                  <a:lumMod val="50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35547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156" y="394246"/>
            <a:ext cx="6807689" cy="1141707"/>
          </a:xfrm>
        </p:spPr>
        <p:txBody>
          <a:bodyPr>
            <a:normAutofit fontScale="90000"/>
          </a:bodyPr>
          <a:lstStyle/>
          <a:p>
            <a:pPr algn="ctr"/>
            <a:r>
              <a:rPr lang="en-US" dirty="0"/>
              <a:t>Let’s take a 10 minute break</a:t>
            </a:r>
          </a:p>
        </p:txBody>
      </p:sp>
      <p:pic>
        <p:nvPicPr>
          <p:cNvPr id="3" name="Picture 2" descr="Image of &quot;time for a break&quot;"/>
          <p:cNvPicPr>
            <a:picLocks noChangeAspect="1"/>
          </p:cNvPicPr>
          <p:nvPr/>
        </p:nvPicPr>
        <p:blipFill>
          <a:blip r:embed="rId2"/>
          <a:stretch>
            <a:fillRect/>
          </a:stretch>
        </p:blipFill>
        <p:spPr>
          <a:xfrm>
            <a:off x="2864583" y="1796919"/>
            <a:ext cx="6462833" cy="4298465"/>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32</a:t>
            </a:fld>
            <a:endParaRPr lang="en-US"/>
          </a:p>
        </p:txBody>
      </p:sp>
    </p:spTree>
    <p:extLst>
      <p:ext uri="{BB962C8B-B14F-4D97-AF65-F5344CB8AC3E}">
        <p14:creationId xmlns:p14="http://schemas.microsoft.com/office/powerpoint/2010/main" val="3406357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a and Tina standing in front of bales of mixed paper. ">
            <a:extLst>
              <a:ext uri="{FF2B5EF4-FFF2-40B4-BE49-F238E27FC236}">
                <a16:creationId xmlns:a16="http://schemas.microsoft.com/office/drawing/2014/main" id="{EF2746AD-11AC-1A46-CE84-932BFF3FCC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288821"/>
            <a:ext cx="3040476" cy="2280357"/>
          </a:xfrm>
          <a:prstGeom prst="rect">
            <a:avLst/>
          </a:prstGeom>
        </p:spPr>
      </p:pic>
      <p:sp>
        <p:nvSpPr>
          <p:cNvPr id="20" name="Title 1">
            <a:extLst>
              <a:ext uri="{FF2B5EF4-FFF2-40B4-BE49-F238E27FC236}">
                <a16:creationId xmlns:a16="http://schemas.microsoft.com/office/drawing/2014/main" id="{A0383D46-F7BB-0E92-7D06-C333F3099506}"/>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515500" y="1238907"/>
            <a:ext cx="7593081" cy="461665"/>
          </a:xfrm>
          <a:prstGeom prst="rect">
            <a:avLst/>
          </a:prstGeom>
          <a:noFill/>
        </p:spPr>
        <p:txBody>
          <a:bodyPr wrap="square" rtlCol="0" anchor="ctr">
            <a:spAutoFit/>
          </a:bodyPr>
          <a:lstStyle/>
          <a:p>
            <a:r>
              <a:rPr lang="en-US" sz="2400" dirty="0"/>
              <a:t>9:00 am	Welcome</a:t>
            </a:r>
          </a:p>
        </p:txBody>
      </p:sp>
      <p:sp>
        <p:nvSpPr>
          <p:cNvPr id="11" name="TextBox 10"/>
          <p:cNvSpPr txBox="1"/>
          <p:nvPr/>
        </p:nvSpPr>
        <p:spPr>
          <a:xfrm>
            <a:off x="3515501" y="1771760"/>
            <a:ext cx="7153200" cy="461665"/>
          </a:xfrm>
          <a:prstGeom prst="rect">
            <a:avLst/>
          </a:prstGeom>
          <a:noFill/>
        </p:spPr>
        <p:txBody>
          <a:bodyPr wrap="square" rtlCol="0" anchor="ctr">
            <a:spAutoFit/>
          </a:bodyPr>
          <a:lstStyle/>
          <a:p>
            <a:r>
              <a:rPr lang="en-US" sz="2400" dirty="0"/>
              <a:t>9:10 am	Board roundtable</a:t>
            </a:r>
          </a:p>
        </p:txBody>
      </p:sp>
      <p:sp>
        <p:nvSpPr>
          <p:cNvPr id="14" name="TextBox 13">
            <a:extLst>
              <a:ext uri="{FF2B5EF4-FFF2-40B4-BE49-F238E27FC236}">
                <a16:creationId xmlns:a16="http://schemas.microsoft.com/office/drawing/2014/main" id="{190757D4-4ECC-548A-FFA5-CF42625A826B}"/>
              </a:ext>
            </a:extLst>
          </p:cNvPr>
          <p:cNvSpPr txBox="1"/>
          <p:nvPr/>
        </p:nvSpPr>
        <p:spPr>
          <a:xfrm>
            <a:off x="3515500" y="3332678"/>
            <a:ext cx="7593081" cy="461665"/>
          </a:xfrm>
          <a:prstGeom prst="rect">
            <a:avLst/>
          </a:prstGeom>
          <a:noFill/>
        </p:spPr>
        <p:txBody>
          <a:bodyPr wrap="square" rtlCol="0" anchor="ctr">
            <a:spAutoFit/>
          </a:bodyPr>
          <a:lstStyle/>
          <a:p>
            <a:r>
              <a:rPr lang="en-US" sz="2400" dirty="0"/>
              <a:t>9:30 am 	Chery Sullivan – Organics Presentation</a:t>
            </a:r>
          </a:p>
        </p:txBody>
      </p:sp>
      <p:sp>
        <p:nvSpPr>
          <p:cNvPr id="5" name="TextBox 4">
            <a:extLst>
              <a:ext uri="{FF2B5EF4-FFF2-40B4-BE49-F238E27FC236}">
                <a16:creationId xmlns:a16="http://schemas.microsoft.com/office/drawing/2014/main" id="{62C76617-23BA-F7A2-98FD-25CC7346494E}"/>
              </a:ext>
            </a:extLst>
          </p:cNvPr>
          <p:cNvSpPr txBox="1"/>
          <p:nvPr/>
        </p:nvSpPr>
        <p:spPr>
          <a:xfrm>
            <a:off x="3515500" y="3796621"/>
            <a:ext cx="6226099" cy="461665"/>
          </a:xfrm>
          <a:prstGeom prst="rect">
            <a:avLst/>
          </a:prstGeom>
          <a:noFill/>
        </p:spPr>
        <p:txBody>
          <a:bodyPr wrap="square" rtlCol="0" anchor="ctr">
            <a:spAutoFit/>
          </a:bodyPr>
          <a:lstStyle/>
          <a:p>
            <a:r>
              <a:rPr lang="en-US" sz="2400" dirty="0"/>
              <a:t>9:50 am 	Bio break</a:t>
            </a:r>
          </a:p>
        </p:txBody>
      </p:sp>
      <p:sp>
        <p:nvSpPr>
          <p:cNvPr id="7" name="TextBox 6">
            <a:extLst>
              <a:ext uri="{FF2B5EF4-FFF2-40B4-BE49-F238E27FC236}">
                <a16:creationId xmlns:a16="http://schemas.microsoft.com/office/drawing/2014/main" id="{D5BB852F-FCBD-3FBC-8BC6-53FD97CE9252}"/>
              </a:ext>
            </a:extLst>
          </p:cNvPr>
          <p:cNvSpPr txBox="1"/>
          <p:nvPr/>
        </p:nvSpPr>
        <p:spPr>
          <a:xfrm>
            <a:off x="3515501" y="4321797"/>
            <a:ext cx="8720527" cy="461665"/>
          </a:xfrm>
          <a:prstGeom prst="rect">
            <a:avLst/>
          </a:prstGeom>
          <a:solidFill>
            <a:schemeClr val="bg1">
              <a:lumMod val="85000"/>
            </a:schemeClr>
          </a:solidFill>
        </p:spPr>
        <p:txBody>
          <a:bodyPr wrap="square" rtlCol="0" anchor="ctr">
            <a:spAutoFit/>
          </a:bodyPr>
          <a:lstStyle/>
          <a:p>
            <a:r>
              <a:rPr lang="en-US" sz="2400" dirty="0"/>
              <a:t>10:00 am 	Kara Steward - Past, present, future</a:t>
            </a:r>
          </a:p>
        </p:txBody>
      </p:sp>
      <p:sp>
        <p:nvSpPr>
          <p:cNvPr id="8" name="TextBox 7">
            <a:extLst>
              <a:ext uri="{FF2B5EF4-FFF2-40B4-BE49-F238E27FC236}">
                <a16:creationId xmlns:a16="http://schemas.microsoft.com/office/drawing/2014/main" id="{11F6A323-129C-A2A5-0D26-D8337B317BE1}"/>
              </a:ext>
            </a:extLst>
          </p:cNvPr>
          <p:cNvSpPr txBox="1"/>
          <p:nvPr/>
        </p:nvSpPr>
        <p:spPr>
          <a:xfrm>
            <a:off x="3515501" y="4857973"/>
            <a:ext cx="8720527" cy="461665"/>
          </a:xfrm>
          <a:prstGeom prst="rect">
            <a:avLst/>
          </a:prstGeom>
          <a:noFill/>
        </p:spPr>
        <p:txBody>
          <a:bodyPr wrap="square" rtlCol="0" anchor="ctr">
            <a:spAutoFit/>
          </a:bodyPr>
          <a:lstStyle/>
          <a:p>
            <a:r>
              <a:rPr lang="en-US" sz="2400" dirty="0"/>
              <a:t>10:15 am 	Mya Keyzers - Priority decision metrics</a:t>
            </a:r>
          </a:p>
        </p:txBody>
      </p:sp>
      <p:sp>
        <p:nvSpPr>
          <p:cNvPr id="9" name="TextBox 8">
            <a:extLst>
              <a:ext uri="{FF2B5EF4-FFF2-40B4-BE49-F238E27FC236}">
                <a16:creationId xmlns:a16="http://schemas.microsoft.com/office/drawing/2014/main" id="{A17D637D-4513-BBA6-5669-2A28AF3C0526}"/>
              </a:ext>
            </a:extLst>
          </p:cNvPr>
          <p:cNvSpPr txBox="1"/>
          <p:nvPr/>
        </p:nvSpPr>
        <p:spPr>
          <a:xfrm>
            <a:off x="3515501" y="2273701"/>
            <a:ext cx="7153200" cy="461665"/>
          </a:xfrm>
          <a:prstGeom prst="rect">
            <a:avLst/>
          </a:prstGeom>
          <a:noFill/>
        </p:spPr>
        <p:txBody>
          <a:bodyPr wrap="square" rtlCol="0" anchor="ctr">
            <a:spAutoFit/>
          </a:bodyPr>
          <a:lstStyle/>
          <a:p>
            <a:r>
              <a:rPr lang="en-US" sz="2400" dirty="0"/>
              <a:t>9:15 am	Commerce and Ecology updates</a:t>
            </a:r>
          </a:p>
        </p:txBody>
      </p:sp>
      <p:sp>
        <p:nvSpPr>
          <p:cNvPr id="12" name="TextBox 11">
            <a:extLst>
              <a:ext uri="{FF2B5EF4-FFF2-40B4-BE49-F238E27FC236}">
                <a16:creationId xmlns:a16="http://schemas.microsoft.com/office/drawing/2014/main" id="{4FCAC36F-1B7B-89B6-8312-79B9CD969D45}"/>
              </a:ext>
            </a:extLst>
          </p:cNvPr>
          <p:cNvSpPr txBox="1"/>
          <p:nvPr/>
        </p:nvSpPr>
        <p:spPr>
          <a:xfrm>
            <a:off x="3515501" y="2804645"/>
            <a:ext cx="7153200" cy="461665"/>
          </a:xfrm>
          <a:prstGeom prst="rect">
            <a:avLst/>
          </a:prstGeom>
          <a:solidFill>
            <a:schemeClr val="bg1"/>
          </a:solidFill>
        </p:spPr>
        <p:txBody>
          <a:bodyPr wrap="square" rtlCol="0" anchor="ctr">
            <a:spAutoFit/>
          </a:bodyPr>
          <a:lstStyle/>
          <a:p>
            <a:r>
              <a:rPr lang="en-US" sz="2400" dirty="0"/>
              <a:t>9:25 am	Tina Schaefer – </a:t>
            </a:r>
            <a:r>
              <a:rPr lang="en-US" sz="2400" dirty="0" err="1"/>
              <a:t>NextCycle</a:t>
            </a:r>
            <a:r>
              <a:rPr lang="en-US" sz="2400" dirty="0"/>
              <a:t> WA update</a:t>
            </a:r>
          </a:p>
        </p:txBody>
      </p:sp>
      <p:sp>
        <p:nvSpPr>
          <p:cNvPr id="13" name="TextBox 12">
            <a:extLst>
              <a:ext uri="{FF2B5EF4-FFF2-40B4-BE49-F238E27FC236}">
                <a16:creationId xmlns:a16="http://schemas.microsoft.com/office/drawing/2014/main" id="{40C7743C-2C4E-59CD-BAE4-BF60F479FDE8}"/>
              </a:ext>
            </a:extLst>
          </p:cNvPr>
          <p:cNvSpPr txBox="1"/>
          <p:nvPr/>
        </p:nvSpPr>
        <p:spPr>
          <a:xfrm>
            <a:off x="3515501" y="5383149"/>
            <a:ext cx="8720527" cy="461665"/>
          </a:xfrm>
          <a:prstGeom prst="rect">
            <a:avLst/>
          </a:prstGeom>
          <a:noFill/>
        </p:spPr>
        <p:txBody>
          <a:bodyPr wrap="square" rtlCol="0" anchor="ctr">
            <a:spAutoFit/>
          </a:bodyPr>
          <a:lstStyle/>
          <a:p>
            <a:r>
              <a:rPr lang="en-US" sz="2400" dirty="0"/>
              <a:t>10:25 am 	Strategic planning</a:t>
            </a:r>
          </a:p>
        </p:txBody>
      </p:sp>
      <p:sp>
        <p:nvSpPr>
          <p:cNvPr id="15" name="TextBox 14">
            <a:extLst>
              <a:ext uri="{FF2B5EF4-FFF2-40B4-BE49-F238E27FC236}">
                <a16:creationId xmlns:a16="http://schemas.microsoft.com/office/drawing/2014/main" id="{3F4AEEDF-E302-D688-B508-B7BCED41A952}"/>
              </a:ext>
            </a:extLst>
          </p:cNvPr>
          <p:cNvSpPr txBox="1"/>
          <p:nvPr/>
        </p:nvSpPr>
        <p:spPr>
          <a:xfrm>
            <a:off x="3471473" y="6004171"/>
            <a:ext cx="8720527" cy="461665"/>
          </a:xfrm>
          <a:prstGeom prst="rect">
            <a:avLst/>
          </a:prstGeom>
          <a:noFill/>
        </p:spPr>
        <p:txBody>
          <a:bodyPr wrap="square" rtlCol="0" anchor="ctr">
            <a:spAutoFit/>
          </a:bodyPr>
          <a:lstStyle/>
          <a:p>
            <a:r>
              <a:rPr lang="en-US" sz="2400" dirty="0"/>
              <a:t>11:00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33</a:t>
            </a:fld>
            <a:endParaRPr lang="en-US" dirty="0"/>
          </a:p>
        </p:txBody>
      </p:sp>
      <p:pic>
        <p:nvPicPr>
          <p:cNvPr id="19" name="Picture 18">
            <a:extLst>
              <a:ext uri="{FF2B5EF4-FFF2-40B4-BE49-F238E27FC236}">
                <a16:creationId xmlns:a16="http://schemas.microsoft.com/office/drawing/2014/main" id="{C5A0C1C3-5EC6-2470-E891-5342BDF7AF3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Tree>
    <p:extLst>
      <p:ext uri="{BB962C8B-B14F-4D97-AF65-F5344CB8AC3E}">
        <p14:creationId xmlns:p14="http://schemas.microsoft.com/office/powerpoint/2010/main" val="2115092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F90BE5-55C8-260A-1998-6AD28FC3F196}"/>
              </a:ext>
            </a:extLst>
          </p:cNvPr>
          <p:cNvSpPr>
            <a:spLocks noGrp="1"/>
          </p:cNvSpPr>
          <p:nvPr>
            <p:ph type="title"/>
          </p:nvPr>
        </p:nvSpPr>
        <p:spPr/>
        <p:txBody>
          <a:bodyPr/>
          <a:lstStyle/>
          <a:p>
            <a:r>
              <a:rPr lang="en-US" dirty="0"/>
              <a:t>2022-2023 Years in Review</a:t>
            </a:r>
          </a:p>
        </p:txBody>
      </p:sp>
      <p:pic>
        <p:nvPicPr>
          <p:cNvPr id="11" name="Picture 10" descr="Recycling Development Team standing in front of plastic bales. Rob Duff from Commerce, Kara Steward from Ecology, Kirk Esmond from Commerce, Mya Keyzers from Ecology and Tina Schaefer from Ecology. ">
            <a:extLst>
              <a:ext uri="{FF2B5EF4-FFF2-40B4-BE49-F238E27FC236}">
                <a16:creationId xmlns:a16="http://schemas.microsoft.com/office/drawing/2014/main" id="{F8E5DD93-0EFC-ABE4-CEA5-312198098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23685" y="1997907"/>
            <a:ext cx="4927802" cy="4003892"/>
          </a:xfrm>
          <a:prstGeom prst="rect">
            <a:avLst/>
          </a:prstGeom>
        </p:spPr>
      </p:pic>
      <p:pic>
        <p:nvPicPr>
          <p:cNvPr id="13" name="Picture 12" descr="Panoramic view with Mt Rainer in distance and foreground at Cedar Hill landfill with a large machine moving residential garbage around a pile. ">
            <a:extLst>
              <a:ext uri="{FF2B5EF4-FFF2-40B4-BE49-F238E27FC236}">
                <a16:creationId xmlns:a16="http://schemas.microsoft.com/office/drawing/2014/main" id="{96732235-E4C7-9435-888F-4E8C49441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2574" y="1535951"/>
            <a:ext cx="6570404" cy="4927803"/>
          </a:xfrm>
          <a:prstGeom prst="rect">
            <a:avLst/>
          </a:prstGeom>
        </p:spPr>
      </p:pic>
      <p:sp>
        <p:nvSpPr>
          <p:cNvPr id="7" name="Slide Number Placeholder 6">
            <a:extLst>
              <a:ext uri="{FF2B5EF4-FFF2-40B4-BE49-F238E27FC236}">
                <a16:creationId xmlns:a16="http://schemas.microsoft.com/office/drawing/2014/main" id="{AE2BAB60-7DEC-DFBB-4149-3413941B6AAB}"/>
              </a:ext>
            </a:extLst>
          </p:cNvPr>
          <p:cNvSpPr>
            <a:spLocks noGrp="1"/>
          </p:cNvSpPr>
          <p:nvPr>
            <p:ph type="sldNum" sz="quarter" idx="12"/>
          </p:nvPr>
        </p:nvSpPr>
        <p:spPr/>
        <p:txBody>
          <a:bodyPr/>
          <a:lstStyle/>
          <a:p>
            <a:fld id="{9CD8D479-8942-46E8-A226-A4E01F7A105C}" type="slidenum">
              <a:rPr lang="en-US" smtClean="0"/>
              <a:t>34</a:t>
            </a:fld>
            <a:endParaRPr lang="en-US"/>
          </a:p>
        </p:txBody>
      </p:sp>
    </p:spTree>
    <p:extLst>
      <p:ext uri="{BB962C8B-B14F-4D97-AF65-F5344CB8AC3E}">
        <p14:creationId xmlns:p14="http://schemas.microsoft.com/office/powerpoint/2010/main" val="2552774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652E5D6-E378-4614-BCBD-8663DD15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3A287AC3-AACF-4ADB-9F73-125E714D9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993" y="4367639"/>
            <a:ext cx="11430014" cy="1852186"/>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sp>
      <p:sp>
        <p:nvSpPr>
          <p:cNvPr id="2" name="Title 1"/>
          <p:cNvSpPr>
            <a:spLocks noGrp="1"/>
          </p:cNvSpPr>
          <p:nvPr>
            <p:ph type="title"/>
          </p:nvPr>
        </p:nvSpPr>
        <p:spPr>
          <a:xfrm>
            <a:off x="554477" y="4599160"/>
            <a:ext cx="11079804" cy="1358020"/>
          </a:xfrm>
        </p:spPr>
        <p:txBody>
          <a:bodyPr anchor="ctr">
            <a:normAutofit/>
          </a:bodyPr>
          <a:lstStyle/>
          <a:p>
            <a:pPr algn="ctr"/>
            <a:r>
              <a:rPr lang="en-US" sz="4400" dirty="0">
                <a:solidFill>
                  <a:schemeClr val="bg1"/>
                </a:solidFill>
              </a:rPr>
              <a:t>RDC North Stars for 2023-2024</a:t>
            </a:r>
          </a:p>
        </p:txBody>
      </p:sp>
      <p:sp>
        <p:nvSpPr>
          <p:cNvPr id="4" name="Slide Number Placeholder 3"/>
          <p:cNvSpPr>
            <a:spLocks noGrp="1"/>
          </p:cNvSpPr>
          <p:nvPr>
            <p:ph type="sldNum" sz="quarter" idx="12"/>
          </p:nvPr>
        </p:nvSpPr>
        <p:spPr>
          <a:xfrm>
            <a:off x="10284288" y="6356350"/>
            <a:ext cx="175659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9CD8D479-8942-46E8-A226-A4E01F7A105C}" type="slidenum">
              <a:rPr kumimoji="0" lang="en-US" sz="12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35</a:t>
            </a:fld>
            <a:endParaRPr kumimoji="0" lang="en-US" sz="1200" b="1" i="0" u="none" strike="noStrike" kern="1200" cap="none" spc="0" normalizeH="0" baseline="0" noProof="0">
              <a:ln>
                <a:noFill/>
              </a:ln>
              <a:solidFill>
                <a:srgbClr val="40BAD2"/>
              </a:solidFill>
              <a:effectLst/>
              <a:uLnTx/>
              <a:uFillTx/>
              <a:latin typeface="Corbel" panose="020B0503020204020204"/>
              <a:ea typeface="+mn-ea"/>
              <a:cs typeface="+mn-cs"/>
            </a:endParaRPr>
          </a:p>
        </p:txBody>
      </p:sp>
      <p:graphicFrame>
        <p:nvGraphicFramePr>
          <p:cNvPr id="7" name="Diagram 6">
            <a:extLst>
              <a:ext uri="{FF2B5EF4-FFF2-40B4-BE49-F238E27FC236}">
                <a16:creationId xmlns:a16="http://schemas.microsoft.com/office/drawing/2014/main" id="{2C62584B-3342-CC9A-382B-C5DF9114D83A}"/>
              </a:ext>
            </a:extLst>
          </p:cNvPr>
          <p:cNvGraphicFramePr/>
          <p:nvPr>
            <p:extLst>
              <p:ext uri="{D42A27DB-BD31-4B8C-83A1-F6EECF244321}">
                <p14:modId xmlns:p14="http://schemas.microsoft.com/office/powerpoint/2010/main" val="3668824359"/>
              </p:ext>
            </p:extLst>
          </p:nvPr>
        </p:nvGraphicFramePr>
        <p:xfrm>
          <a:off x="380993" y="556524"/>
          <a:ext cx="11430014" cy="38676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5642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coming July 2023 – June 2024</a:t>
            </a:r>
          </a:p>
        </p:txBody>
      </p:sp>
      <p:sp>
        <p:nvSpPr>
          <p:cNvPr id="3" name="Content Placeholder 2"/>
          <p:cNvSpPr>
            <a:spLocks noGrp="1"/>
          </p:cNvSpPr>
          <p:nvPr>
            <p:ph sz="half" idx="1"/>
          </p:nvPr>
        </p:nvSpPr>
        <p:spPr>
          <a:xfrm>
            <a:off x="3367278" y="-51742"/>
            <a:ext cx="2141003" cy="6858000"/>
          </a:xfrm>
        </p:spPr>
        <p:txBody>
          <a:bodyPr>
            <a:normAutofit/>
          </a:bodyPr>
          <a:lstStyle/>
          <a:p>
            <a:pPr marL="0" indent="0">
              <a:buNone/>
            </a:pPr>
            <a:r>
              <a:rPr lang="en-US" b="1" dirty="0"/>
              <a:t>Future Work</a:t>
            </a:r>
          </a:p>
          <a:p>
            <a:r>
              <a:rPr lang="en-US" dirty="0"/>
              <a:t>Ag plastics summit</a:t>
            </a:r>
          </a:p>
          <a:p>
            <a:r>
              <a:rPr lang="en-US" dirty="0"/>
              <a:t>Update material papers </a:t>
            </a:r>
          </a:p>
          <a:p>
            <a:r>
              <a:rPr lang="en-US" dirty="0"/>
              <a:t>Community database and map</a:t>
            </a:r>
          </a:p>
          <a:p>
            <a:r>
              <a:rPr lang="en-US" dirty="0"/>
              <a:t>Commercial cardboard collection research</a:t>
            </a:r>
          </a:p>
          <a:p>
            <a:r>
              <a:rPr lang="en-US" dirty="0"/>
              <a:t>Other ideas?</a:t>
            </a:r>
          </a:p>
        </p:txBody>
      </p:sp>
      <p:graphicFrame>
        <p:nvGraphicFramePr>
          <p:cNvPr id="8" name="Content Placeholder 9" descr="Basic cycle diagram with a continuing sequence of stages, tasks, or events in a circular flow. Emphasizes the stages or steps rather than the connecting arrows or flow"/>
          <p:cNvGraphicFramePr>
            <a:graphicFrameLocks noGrp="1"/>
          </p:cNvGraphicFramePr>
          <p:nvPr>
            <p:ph sz="half" idx="2"/>
            <p:extLst>
              <p:ext uri="{D42A27DB-BD31-4B8C-83A1-F6EECF244321}">
                <p14:modId xmlns:p14="http://schemas.microsoft.com/office/powerpoint/2010/main" val="2057199039"/>
              </p:ext>
            </p:extLst>
          </p:nvPr>
        </p:nvGraphicFramePr>
        <p:xfrm>
          <a:off x="5508281" y="0"/>
          <a:ext cx="6319542" cy="6806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D8D479-8942-46E8-A226-A4E01F7A105C}" type="slidenum">
              <a:rPr kumimoji="0" lang="en-US" sz="1200" b="1" i="0" u="none" strike="noStrike" kern="1200" cap="none" spc="0" normalizeH="0" baseline="0" noProof="0" smtClean="0">
                <a:ln>
                  <a:noFill/>
                </a:ln>
                <a:solidFill>
                  <a:srgbClr val="40BAD2"/>
                </a:solidFill>
                <a:effectLst/>
                <a:uLnTx/>
                <a:uFillTx/>
                <a:latin typeface="Corbel" panose="020B0503020204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1" i="0" u="none" strike="noStrike" kern="1200" cap="none" spc="0" normalizeH="0" baseline="0" noProof="0">
              <a:ln>
                <a:noFill/>
              </a:ln>
              <a:solidFill>
                <a:srgbClr val="40BAD2"/>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163727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a and Tina standing in front of bales of mixed paper. ">
            <a:extLst>
              <a:ext uri="{FF2B5EF4-FFF2-40B4-BE49-F238E27FC236}">
                <a16:creationId xmlns:a16="http://schemas.microsoft.com/office/drawing/2014/main" id="{EF2746AD-11AC-1A46-CE84-932BFF3FCC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288821"/>
            <a:ext cx="3040476" cy="2280357"/>
          </a:xfrm>
          <a:prstGeom prst="rect">
            <a:avLst/>
          </a:prstGeom>
        </p:spPr>
      </p:pic>
      <p:sp>
        <p:nvSpPr>
          <p:cNvPr id="20" name="Title 1">
            <a:extLst>
              <a:ext uri="{FF2B5EF4-FFF2-40B4-BE49-F238E27FC236}">
                <a16:creationId xmlns:a16="http://schemas.microsoft.com/office/drawing/2014/main" id="{A0383D46-F7BB-0E92-7D06-C333F3099506}"/>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515500" y="1238907"/>
            <a:ext cx="7593081" cy="461665"/>
          </a:xfrm>
          <a:prstGeom prst="rect">
            <a:avLst/>
          </a:prstGeom>
          <a:noFill/>
        </p:spPr>
        <p:txBody>
          <a:bodyPr wrap="square" rtlCol="0" anchor="ctr">
            <a:spAutoFit/>
          </a:bodyPr>
          <a:lstStyle/>
          <a:p>
            <a:r>
              <a:rPr lang="en-US" sz="2400" dirty="0"/>
              <a:t>9:00 am	Welcome</a:t>
            </a:r>
          </a:p>
        </p:txBody>
      </p:sp>
      <p:sp>
        <p:nvSpPr>
          <p:cNvPr id="11" name="TextBox 10"/>
          <p:cNvSpPr txBox="1"/>
          <p:nvPr/>
        </p:nvSpPr>
        <p:spPr>
          <a:xfrm>
            <a:off x="3515501" y="1771760"/>
            <a:ext cx="7153200" cy="461665"/>
          </a:xfrm>
          <a:prstGeom prst="rect">
            <a:avLst/>
          </a:prstGeom>
          <a:noFill/>
        </p:spPr>
        <p:txBody>
          <a:bodyPr wrap="square" rtlCol="0" anchor="ctr">
            <a:spAutoFit/>
          </a:bodyPr>
          <a:lstStyle/>
          <a:p>
            <a:r>
              <a:rPr lang="en-US" sz="2400" dirty="0"/>
              <a:t>9:10 am	Board roundtable</a:t>
            </a:r>
          </a:p>
        </p:txBody>
      </p:sp>
      <p:sp>
        <p:nvSpPr>
          <p:cNvPr id="14" name="TextBox 13">
            <a:extLst>
              <a:ext uri="{FF2B5EF4-FFF2-40B4-BE49-F238E27FC236}">
                <a16:creationId xmlns:a16="http://schemas.microsoft.com/office/drawing/2014/main" id="{190757D4-4ECC-548A-FFA5-CF42625A826B}"/>
              </a:ext>
            </a:extLst>
          </p:cNvPr>
          <p:cNvSpPr txBox="1"/>
          <p:nvPr/>
        </p:nvSpPr>
        <p:spPr>
          <a:xfrm>
            <a:off x="3515500" y="3332678"/>
            <a:ext cx="7593081" cy="461665"/>
          </a:xfrm>
          <a:prstGeom prst="rect">
            <a:avLst/>
          </a:prstGeom>
          <a:noFill/>
        </p:spPr>
        <p:txBody>
          <a:bodyPr wrap="square" rtlCol="0" anchor="ctr">
            <a:spAutoFit/>
          </a:bodyPr>
          <a:lstStyle/>
          <a:p>
            <a:r>
              <a:rPr lang="en-US" sz="2400" dirty="0"/>
              <a:t>9:30 am 	Chery Sullivan – Organics Presentation</a:t>
            </a:r>
          </a:p>
        </p:txBody>
      </p:sp>
      <p:sp>
        <p:nvSpPr>
          <p:cNvPr id="5" name="TextBox 4">
            <a:extLst>
              <a:ext uri="{FF2B5EF4-FFF2-40B4-BE49-F238E27FC236}">
                <a16:creationId xmlns:a16="http://schemas.microsoft.com/office/drawing/2014/main" id="{62C76617-23BA-F7A2-98FD-25CC7346494E}"/>
              </a:ext>
            </a:extLst>
          </p:cNvPr>
          <p:cNvSpPr txBox="1"/>
          <p:nvPr/>
        </p:nvSpPr>
        <p:spPr>
          <a:xfrm>
            <a:off x="3515500" y="3796621"/>
            <a:ext cx="6226099" cy="461665"/>
          </a:xfrm>
          <a:prstGeom prst="rect">
            <a:avLst/>
          </a:prstGeom>
          <a:noFill/>
        </p:spPr>
        <p:txBody>
          <a:bodyPr wrap="square" rtlCol="0" anchor="ctr">
            <a:spAutoFit/>
          </a:bodyPr>
          <a:lstStyle/>
          <a:p>
            <a:r>
              <a:rPr lang="en-US" sz="2400" dirty="0"/>
              <a:t>9:50 am 	Bio break</a:t>
            </a:r>
          </a:p>
        </p:txBody>
      </p:sp>
      <p:sp>
        <p:nvSpPr>
          <p:cNvPr id="7" name="TextBox 6">
            <a:extLst>
              <a:ext uri="{FF2B5EF4-FFF2-40B4-BE49-F238E27FC236}">
                <a16:creationId xmlns:a16="http://schemas.microsoft.com/office/drawing/2014/main" id="{D5BB852F-FCBD-3FBC-8BC6-53FD97CE9252}"/>
              </a:ext>
            </a:extLst>
          </p:cNvPr>
          <p:cNvSpPr txBox="1"/>
          <p:nvPr/>
        </p:nvSpPr>
        <p:spPr>
          <a:xfrm>
            <a:off x="3515501" y="4321797"/>
            <a:ext cx="8720527" cy="461665"/>
          </a:xfrm>
          <a:prstGeom prst="rect">
            <a:avLst/>
          </a:prstGeom>
          <a:noFill/>
        </p:spPr>
        <p:txBody>
          <a:bodyPr wrap="square" rtlCol="0" anchor="ctr">
            <a:spAutoFit/>
          </a:bodyPr>
          <a:lstStyle/>
          <a:p>
            <a:r>
              <a:rPr lang="en-US" sz="2400" dirty="0"/>
              <a:t>10:00 am 	Kara Steward - Past, present, future</a:t>
            </a:r>
          </a:p>
        </p:txBody>
      </p:sp>
      <p:sp>
        <p:nvSpPr>
          <p:cNvPr id="8" name="TextBox 7">
            <a:extLst>
              <a:ext uri="{FF2B5EF4-FFF2-40B4-BE49-F238E27FC236}">
                <a16:creationId xmlns:a16="http://schemas.microsoft.com/office/drawing/2014/main" id="{11F6A323-129C-A2A5-0D26-D8337B317BE1}"/>
              </a:ext>
            </a:extLst>
          </p:cNvPr>
          <p:cNvSpPr txBox="1"/>
          <p:nvPr/>
        </p:nvSpPr>
        <p:spPr>
          <a:xfrm>
            <a:off x="3515501" y="4857973"/>
            <a:ext cx="8720527" cy="461665"/>
          </a:xfrm>
          <a:prstGeom prst="rect">
            <a:avLst/>
          </a:prstGeom>
          <a:solidFill>
            <a:schemeClr val="bg1">
              <a:lumMod val="85000"/>
            </a:schemeClr>
          </a:solidFill>
        </p:spPr>
        <p:txBody>
          <a:bodyPr wrap="square" rtlCol="0" anchor="ctr">
            <a:spAutoFit/>
          </a:bodyPr>
          <a:lstStyle/>
          <a:p>
            <a:r>
              <a:rPr lang="en-US" sz="2400" dirty="0"/>
              <a:t>10:15 am 	Mya Keyzers - Priority decision metrics</a:t>
            </a:r>
          </a:p>
        </p:txBody>
      </p:sp>
      <p:sp>
        <p:nvSpPr>
          <p:cNvPr id="9" name="TextBox 8">
            <a:extLst>
              <a:ext uri="{FF2B5EF4-FFF2-40B4-BE49-F238E27FC236}">
                <a16:creationId xmlns:a16="http://schemas.microsoft.com/office/drawing/2014/main" id="{A17D637D-4513-BBA6-5669-2A28AF3C0526}"/>
              </a:ext>
            </a:extLst>
          </p:cNvPr>
          <p:cNvSpPr txBox="1"/>
          <p:nvPr/>
        </p:nvSpPr>
        <p:spPr>
          <a:xfrm>
            <a:off x="3515501" y="2273701"/>
            <a:ext cx="7153200" cy="461665"/>
          </a:xfrm>
          <a:prstGeom prst="rect">
            <a:avLst/>
          </a:prstGeom>
          <a:noFill/>
        </p:spPr>
        <p:txBody>
          <a:bodyPr wrap="square" rtlCol="0" anchor="ctr">
            <a:spAutoFit/>
          </a:bodyPr>
          <a:lstStyle/>
          <a:p>
            <a:r>
              <a:rPr lang="en-US" sz="2400" dirty="0"/>
              <a:t>9:15 am	Commerce and Ecology updates</a:t>
            </a:r>
          </a:p>
        </p:txBody>
      </p:sp>
      <p:sp>
        <p:nvSpPr>
          <p:cNvPr id="12" name="TextBox 11">
            <a:extLst>
              <a:ext uri="{FF2B5EF4-FFF2-40B4-BE49-F238E27FC236}">
                <a16:creationId xmlns:a16="http://schemas.microsoft.com/office/drawing/2014/main" id="{4FCAC36F-1B7B-89B6-8312-79B9CD969D45}"/>
              </a:ext>
            </a:extLst>
          </p:cNvPr>
          <p:cNvSpPr txBox="1"/>
          <p:nvPr/>
        </p:nvSpPr>
        <p:spPr>
          <a:xfrm>
            <a:off x="3515501" y="2804645"/>
            <a:ext cx="7153200" cy="461665"/>
          </a:xfrm>
          <a:prstGeom prst="rect">
            <a:avLst/>
          </a:prstGeom>
          <a:solidFill>
            <a:schemeClr val="bg1"/>
          </a:solidFill>
        </p:spPr>
        <p:txBody>
          <a:bodyPr wrap="square" rtlCol="0" anchor="ctr">
            <a:spAutoFit/>
          </a:bodyPr>
          <a:lstStyle/>
          <a:p>
            <a:r>
              <a:rPr lang="en-US" sz="2400" dirty="0"/>
              <a:t>9:25 am	Tina Schaefer – </a:t>
            </a:r>
            <a:r>
              <a:rPr lang="en-US" sz="2400" dirty="0" err="1"/>
              <a:t>NextCycle</a:t>
            </a:r>
            <a:r>
              <a:rPr lang="en-US" sz="2400" dirty="0"/>
              <a:t> WA update</a:t>
            </a:r>
          </a:p>
        </p:txBody>
      </p:sp>
      <p:sp>
        <p:nvSpPr>
          <p:cNvPr id="13" name="TextBox 12">
            <a:extLst>
              <a:ext uri="{FF2B5EF4-FFF2-40B4-BE49-F238E27FC236}">
                <a16:creationId xmlns:a16="http://schemas.microsoft.com/office/drawing/2014/main" id="{40C7743C-2C4E-59CD-BAE4-BF60F479FDE8}"/>
              </a:ext>
            </a:extLst>
          </p:cNvPr>
          <p:cNvSpPr txBox="1"/>
          <p:nvPr/>
        </p:nvSpPr>
        <p:spPr>
          <a:xfrm>
            <a:off x="3515501" y="5383149"/>
            <a:ext cx="8720527" cy="461665"/>
          </a:xfrm>
          <a:prstGeom prst="rect">
            <a:avLst/>
          </a:prstGeom>
          <a:noFill/>
        </p:spPr>
        <p:txBody>
          <a:bodyPr wrap="square" rtlCol="0" anchor="ctr">
            <a:spAutoFit/>
          </a:bodyPr>
          <a:lstStyle/>
          <a:p>
            <a:r>
              <a:rPr lang="en-US" sz="2400" dirty="0"/>
              <a:t>10:25 am 	Strategic planning</a:t>
            </a:r>
          </a:p>
        </p:txBody>
      </p:sp>
      <p:sp>
        <p:nvSpPr>
          <p:cNvPr id="15" name="TextBox 14">
            <a:extLst>
              <a:ext uri="{FF2B5EF4-FFF2-40B4-BE49-F238E27FC236}">
                <a16:creationId xmlns:a16="http://schemas.microsoft.com/office/drawing/2014/main" id="{3F4AEEDF-E302-D688-B508-B7BCED41A952}"/>
              </a:ext>
            </a:extLst>
          </p:cNvPr>
          <p:cNvSpPr txBox="1"/>
          <p:nvPr/>
        </p:nvSpPr>
        <p:spPr>
          <a:xfrm>
            <a:off x="3471473" y="6004171"/>
            <a:ext cx="8720527" cy="461665"/>
          </a:xfrm>
          <a:prstGeom prst="rect">
            <a:avLst/>
          </a:prstGeom>
          <a:noFill/>
        </p:spPr>
        <p:txBody>
          <a:bodyPr wrap="square" rtlCol="0" anchor="ctr">
            <a:spAutoFit/>
          </a:bodyPr>
          <a:lstStyle/>
          <a:p>
            <a:r>
              <a:rPr lang="en-US" sz="2400" dirty="0"/>
              <a:t>11:00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37</a:t>
            </a:fld>
            <a:endParaRPr lang="en-US" dirty="0"/>
          </a:p>
        </p:txBody>
      </p:sp>
      <p:pic>
        <p:nvPicPr>
          <p:cNvPr id="19" name="Picture 18">
            <a:extLst>
              <a:ext uri="{FF2B5EF4-FFF2-40B4-BE49-F238E27FC236}">
                <a16:creationId xmlns:a16="http://schemas.microsoft.com/office/drawing/2014/main" id="{C5A0C1C3-5EC6-2470-E891-5342BDF7AF3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Tree>
    <p:extLst>
      <p:ext uri="{BB962C8B-B14F-4D97-AF65-F5344CB8AC3E}">
        <p14:creationId xmlns:p14="http://schemas.microsoft.com/office/powerpoint/2010/main" val="583793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FE11-1D1A-8A39-8FBE-142821FDF0CA}"/>
              </a:ext>
            </a:extLst>
          </p:cNvPr>
          <p:cNvSpPr>
            <a:spLocks noGrp="1"/>
          </p:cNvSpPr>
          <p:nvPr>
            <p:ph type="title"/>
          </p:nvPr>
        </p:nvSpPr>
        <p:spPr>
          <a:xfrm>
            <a:off x="615576" y="136524"/>
            <a:ext cx="10903519" cy="1141707"/>
          </a:xfrm>
        </p:spPr>
        <p:txBody>
          <a:bodyPr/>
          <a:lstStyle/>
          <a:p>
            <a:r>
              <a:rPr lang="en-US" dirty="0"/>
              <a:t>Project prioritization tool </a:t>
            </a:r>
          </a:p>
        </p:txBody>
      </p:sp>
      <p:sp>
        <p:nvSpPr>
          <p:cNvPr id="3" name="Content Placeholder 2">
            <a:extLst>
              <a:ext uri="{FF2B5EF4-FFF2-40B4-BE49-F238E27FC236}">
                <a16:creationId xmlns:a16="http://schemas.microsoft.com/office/drawing/2014/main" id="{1BF79508-72FB-C29B-8E44-51F84F5E5D20}"/>
              </a:ext>
            </a:extLst>
          </p:cNvPr>
          <p:cNvSpPr>
            <a:spLocks noGrp="1"/>
          </p:cNvSpPr>
          <p:nvPr>
            <p:ph idx="1"/>
          </p:nvPr>
        </p:nvSpPr>
        <p:spPr>
          <a:xfrm>
            <a:off x="8772983" y="1762632"/>
            <a:ext cx="3419017" cy="4820397"/>
          </a:xfrm>
        </p:spPr>
        <p:txBody>
          <a:bodyPr>
            <a:normAutofit/>
          </a:bodyPr>
          <a:lstStyle/>
          <a:p>
            <a:r>
              <a:rPr lang="en-US" dirty="0"/>
              <a:t>Split criteria into quantitative and qualitative </a:t>
            </a:r>
          </a:p>
          <a:p>
            <a:r>
              <a:rPr lang="en-US" sz="2800" baseline="0" dirty="0"/>
              <a:t>Added data tab</a:t>
            </a:r>
          </a:p>
          <a:p>
            <a:r>
              <a:rPr lang="en-US" dirty="0"/>
              <a:t>Added project details tab</a:t>
            </a:r>
          </a:p>
          <a:p>
            <a:r>
              <a:rPr lang="en-US" sz="2800" baseline="0" dirty="0"/>
              <a:t>We know this isn’t the only way we will determine what to work on it, but one tool to lean on. </a:t>
            </a:r>
          </a:p>
        </p:txBody>
      </p:sp>
      <p:sp>
        <p:nvSpPr>
          <p:cNvPr id="4" name="Slide Number Placeholder 3">
            <a:extLst>
              <a:ext uri="{FF2B5EF4-FFF2-40B4-BE49-F238E27FC236}">
                <a16:creationId xmlns:a16="http://schemas.microsoft.com/office/drawing/2014/main" id="{4602B428-94AC-0316-AB13-6D68FBB8FFDE}"/>
              </a:ext>
            </a:extLst>
          </p:cNvPr>
          <p:cNvSpPr>
            <a:spLocks noGrp="1"/>
          </p:cNvSpPr>
          <p:nvPr>
            <p:ph type="sldNum" sz="quarter" idx="12"/>
          </p:nvPr>
        </p:nvSpPr>
        <p:spPr/>
        <p:txBody>
          <a:bodyPr/>
          <a:lstStyle/>
          <a:p>
            <a:fld id="{BF275850-B71D-490D-965C-ED6AE5531855}" type="slidenum">
              <a:rPr lang="en-US" smtClean="0"/>
              <a:t>38</a:t>
            </a:fld>
            <a:endParaRPr lang="en-US"/>
          </a:p>
        </p:txBody>
      </p:sp>
      <p:pic>
        <p:nvPicPr>
          <p:cNvPr id="7" name="Picture 6">
            <a:extLst>
              <a:ext uri="{FF2B5EF4-FFF2-40B4-BE49-F238E27FC236}">
                <a16:creationId xmlns:a16="http://schemas.microsoft.com/office/drawing/2014/main" id="{3D7F290F-1764-693D-6AFA-F1E6175AB25A}"/>
              </a:ext>
            </a:extLst>
          </p:cNvPr>
          <p:cNvPicPr>
            <a:picLocks noChangeAspect="1"/>
          </p:cNvPicPr>
          <p:nvPr/>
        </p:nvPicPr>
        <p:blipFill>
          <a:blip r:embed="rId3"/>
          <a:stretch>
            <a:fillRect/>
          </a:stretch>
        </p:blipFill>
        <p:spPr>
          <a:xfrm>
            <a:off x="1" y="1408670"/>
            <a:ext cx="8772982" cy="5449330"/>
          </a:xfrm>
          <a:prstGeom prst="rect">
            <a:avLst/>
          </a:prstGeom>
        </p:spPr>
      </p:pic>
    </p:spTree>
    <p:extLst>
      <p:ext uri="{BB962C8B-B14F-4D97-AF65-F5344CB8AC3E}">
        <p14:creationId xmlns:p14="http://schemas.microsoft.com/office/powerpoint/2010/main" val="41209203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a and Tina standing in front of bales of mixed paper. ">
            <a:extLst>
              <a:ext uri="{FF2B5EF4-FFF2-40B4-BE49-F238E27FC236}">
                <a16:creationId xmlns:a16="http://schemas.microsoft.com/office/drawing/2014/main" id="{EF2746AD-11AC-1A46-CE84-932BFF3FCC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288821"/>
            <a:ext cx="3040476" cy="2280357"/>
          </a:xfrm>
          <a:prstGeom prst="rect">
            <a:avLst/>
          </a:prstGeom>
        </p:spPr>
      </p:pic>
      <p:sp>
        <p:nvSpPr>
          <p:cNvPr id="20" name="Title 1">
            <a:extLst>
              <a:ext uri="{FF2B5EF4-FFF2-40B4-BE49-F238E27FC236}">
                <a16:creationId xmlns:a16="http://schemas.microsoft.com/office/drawing/2014/main" id="{A0383D46-F7BB-0E92-7D06-C333F3099506}"/>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515500" y="1238907"/>
            <a:ext cx="7593081" cy="461665"/>
          </a:xfrm>
          <a:prstGeom prst="rect">
            <a:avLst/>
          </a:prstGeom>
          <a:noFill/>
        </p:spPr>
        <p:txBody>
          <a:bodyPr wrap="square" rtlCol="0" anchor="ctr">
            <a:spAutoFit/>
          </a:bodyPr>
          <a:lstStyle/>
          <a:p>
            <a:r>
              <a:rPr lang="en-US" sz="2400" dirty="0"/>
              <a:t>9:00 am	Welcome</a:t>
            </a:r>
          </a:p>
        </p:txBody>
      </p:sp>
      <p:sp>
        <p:nvSpPr>
          <p:cNvPr id="11" name="TextBox 10"/>
          <p:cNvSpPr txBox="1"/>
          <p:nvPr/>
        </p:nvSpPr>
        <p:spPr>
          <a:xfrm>
            <a:off x="3515501" y="1771760"/>
            <a:ext cx="7153200" cy="461665"/>
          </a:xfrm>
          <a:prstGeom prst="rect">
            <a:avLst/>
          </a:prstGeom>
          <a:noFill/>
        </p:spPr>
        <p:txBody>
          <a:bodyPr wrap="square" rtlCol="0" anchor="ctr">
            <a:spAutoFit/>
          </a:bodyPr>
          <a:lstStyle/>
          <a:p>
            <a:r>
              <a:rPr lang="en-US" sz="2400" dirty="0"/>
              <a:t>9:10 am	Board roundtable</a:t>
            </a:r>
          </a:p>
        </p:txBody>
      </p:sp>
      <p:sp>
        <p:nvSpPr>
          <p:cNvPr id="14" name="TextBox 13">
            <a:extLst>
              <a:ext uri="{FF2B5EF4-FFF2-40B4-BE49-F238E27FC236}">
                <a16:creationId xmlns:a16="http://schemas.microsoft.com/office/drawing/2014/main" id="{190757D4-4ECC-548A-FFA5-CF42625A826B}"/>
              </a:ext>
            </a:extLst>
          </p:cNvPr>
          <p:cNvSpPr txBox="1"/>
          <p:nvPr/>
        </p:nvSpPr>
        <p:spPr>
          <a:xfrm>
            <a:off x="3515500" y="3332678"/>
            <a:ext cx="7593081" cy="461665"/>
          </a:xfrm>
          <a:prstGeom prst="rect">
            <a:avLst/>
          </a:prstGeom>
          <a:noFill/>
        </p:spPr>
        <p:txBody>
          <a:bodyPr wrap="square" rtlCol="0" anchor="ctr">
            <a:spAutoFit/>
          </a:bodyPr>
          <a:lstStyle/>
          <a:p>
            <a:r>
              <a:rPr lang="en-US" sz="2400" dirty="0"/>
              <a:t>9:30 am 	Chery Sullivan – Organics Presentation</a:t>
            </a:r>
          </a:p>
        </p:txBody>
      </p:sp>
      <p:sp>
        <p:nvSpPr>
          <p:cNvPr id="5" name="TextBox 4">
            <a:extLst>
              <a:ext uri="{FF2B5EF4-FFF2-40B4-BE49-F238E27FC236}">
                <a16:creationId xmlns:a16="http://schemas.microsoft.com/office/drawing/2014/main" id="{62C76617-23BA-F7A2-98FD-25CC7346494E}"/>
              </a:ext>
            </a:extLst>
          </p:cNvPr>
          <p:cNvSpPr txBox="1"/>
          <p:nvPr/>
        </p:nvSpPr>
        <p:spPr>
          <a:xfrm>
            <a:off x="3515500" y="3796621"/>
            <a:ext cx="6226099" cy="461665"/>
          </a:xfrm>
          <a:prstGeom prst="rect">
            <a:avLst/>
          </a:prstGeom>
          <a:noFill/>
        </p:spPr>
        <p:txBody>
          <a:bodyPr wrap="square" rtlCol="0" anchor="ctr">
            <a:spAutoFit/>
          </a:bodyPr>
          <a:lstStyle/>
          <a:p>
            <a:r>
              <a:rPr lang="en-US" sz="2400" dirty="0"/>
              <a:t>9:50 am 	Bio break</a:t>
            </a:r>
          </a:p>
        </p:txBody>
      </p:sp>
      <p:sp>
        <p:nvSpPr>
          <p:cNvPr id="7" name="TextBox 6">
            <a:extLst>
              <a:ext uri="{FF2B5EF4-FFF2-40B4-BE49-F238E27FC236}">
                <a16:creationId xmlns:a16="http://schemas.microsoft.com/office/drawing/2014/main" id="{D5BB852F-FCBD-3FBC-8BC6-53FD97CE9252}"/>
              </a:ext>
            </a:extLst>
          </p:cNvPr>
          <p:cNvSpPr txBox="1"/>
          <p:nvPr/>
        </p:nvSpPr>
        <p:spPr>
          <a:xfrm>
            <a:off x="3515501" y="4321797"/>
            <a:ext cx="8720527" cy="461665"/>
          </a:xfrm>
          <a:prstGeom prst="rect">
            <a:avLst/>
          </a:prstGeom>
          <a:noFill/>
        </p:spPr>
        <p:txBody>
          <a:bodyPr wrap="square" rtlCol="0" anchor="ctr">
            <a:spAutoFit/>
          </a:bodyPr>
          <a:lstStyle/>
          <a:p>
            <a:r>
              <a:rPr lang="en-US" sz="2400" dirty="0"/>
              <a:t>10:00 am 	Kara Steward - Past, present, future</a:t>
            </a:r>
          </a:p>
        </p:txBody>
      </p:sp>
      <p:sp>
        <p:nvSpPr>
          <p:cNvPr id="8" name="TextBox 7">
            <a:extLst>
              <a:ext uri="{FF2B5EF4-FFF2-40B4-BE49-F238E27FC236}">
                <a16:creationId xmlns:a16="http://schemas.microsoft.com/office/drawing/2014/main" id="{11F6A323-129C-A2A5-0D26-D8337B317BE1}"/>
              </a:ext>
            </a:extLst>
          </p:cNvPr>
          <p:cNvSpPr txBox="1"/>
          <p:nvPr/>
        </p:nvSpPr>
        <p:spPr>
          <a:xfrm>
            <a:off x="3515501" y="4857973"/>
            <a:ext cx="8720527" cy="461665"/>
          </a:xfrm>
          <a:prstGeom prst="rect">
            <a:avLst/>
          </a:prstGeom>
          <a:solidFill>
            <a:schemeClr val="bg1"/>
          </a:solidFill>
        </p:spPr>
        <p:txBody>
          <a:bodyPr wrap="square" rtlCol="0" anchor="ctr">
            <a:spAutoFit/>
          </a:bodyPr>
          <a:lstStyle/>
          <a:p>
            <a:r>
              <a:rPr lang="en-US" sz="2400" dirty="0"/>
              <a:t>10:15 am 	Mya Keyzers - Priority decision metrics</a:t>
            </a:r>
          </a:p>
        </p:txBody>
      </p:sp>
      <p:sp>
        <p:nvSpPr>
          <p:cNvPr id="9" name="TextBox 8">
            <a:extLst>
              <a:ext uri="{FF2B5EF4-FFF2-40B4-BE49-F238E27FC236}">
                <a16:creationId xmlns:a16="http://schemas.microsoft.com/office/drawing/2014/main" id="{A17D637D-4513-BBA6-5669-2A28AF3C0526}"/>
              </a:ext>
            </a:extLst>
          </p:cNvPr>
          <p:cNvSpPr txBox="1"/>
          <p:nvPr/>
        </p:nvSpPr>
        <p:spPr>
          <a:xfrm>
            <a:off x="3515501" y="2273701"/>
            <a:ext cx="7153200" cy="461665"/>
          </a:xfrm>
          <a:prstGeom prst="rect">
            <a:avLst/>
          </a:prstGeom>
          <a:noFill/>
        </p:spPr>
        <p:txBody>
          <a:bodyPr wrap="square" rtlCol="0" anchor="ctr">
            <a:spAutoFit/>
          </a:bodyPr>
          <a:lstStyle/>
          <a:p>
            <a:r>
              <a:rPr lang="en-US" sz="2400" dirty="0"/>
              <a:t>9:15 am	Commerce and Ecology updates</a:t>
            </a:r>
          </a:p>
        </p:txBody>
      </p:sp>
      <p:sp>
        <p:nvSpPr>
          <p:cNvPr id="12" name="TextBox 11">
            <a:extLst>
              <a:ext uri="{FF2B5EF4-FFF2-40B4-BE49-F238E27FC236}">
                <a16:creationId xmlns:a16="http://schemas.microsoft.com/office/drawing/2014/main" id="{4FCAC36F-1B7B-89B6-8312-79B9CD969D45}"/>
              </a:ext>
            </a:extLst>
          </p:cNvPr>
          <p:cNvSpPr txBox="1"/>
          <p:nvPr/>
        </p:nvSpPr>
        <p:spPr>
          <a:xfrm>
            <a:off x="3515501" y="2804645"/>
            <a:ext cx="7153200" cy="461665"/>
          </a:xfrm>
          <a:prstGeom prst="rect">
            <a:avLst/>
          </a:prstGeom>
          <a:solidFill>
            <a:schemeClr val="bg1"/>
          </a:solidFill>
        </p:spPr>
        <p:txBody>
          <a:bodyPr wrap="square" rtlCol="0" anchor="ctr">
            <a:spAutoFit/>
          </a:bodyPr>
          <a:lstStyle/>
          <a:p>
            <a:r>
              <a:rPr lang="en-US" sz="2400" dirty="0"/>
              <a:t>9:25 am	Tina Schaefer – </a:t>
            </a:r>
            <a:r>
              <a:rPr lang="en-US" sz="2400" dirty="0" err="1"/>
              <a:t>NextCycle</a:t>
            </a:r>
            <a:r>
              <a:rPr lang="en-US" sz="2400" dirty="0"/>
              <a:t> WA update</a:t>
            </a:r>
          </a:p>
        </p:txBody>
      </p:sp>
      <p:sp>
        <p:nvSpPr>
          <p:cNvPr id="13" name="TextBox 12">
            <a:extLst>
              <a:ext uri="{FF2B5EF4-FFF2-40B4-BE49-F238E27FC236}">
                <a16:creationId xmlns:a16="http://schemas.microsoft.com/office/drawing/2014/main" id="{40C7743C-2C4E-59CD-BAE4-BF60F479FDE8}"/>
              </a:ext>
            </a:extLst>
          </p:cNvPr>
          <p:cNvSpPr txBox="1"/>
          <p:nvPr/>
        </p:nvSpPr>
        <p:spPr>
          <a:xfrm>
            <a:off x="3515501" y="5383149"/>
            <a:ext cx="8720527" cy="461665"/>
          </a:xfrm>
          <a:prstGeom prst="rect">
            <a:avLst/>
          </a:prstGeom>
          <a:solidFill>
            <a:schemeClr val="bg1">
              <a:lumMod val="85000"/>
            </a:schemeClr>
          </a:solidFill>
        </p:spPr>
        <p:txBody>
          <a:bodyPr wrap="square" rtlCol="0" anchor="ctr">
            <a:spAutoFit/>
          </a:bodyPr>
          <a:lstStyle/>
          <a:p>
            <a:r>
              <a:rPr lang="en-US" sz="2400" dirty="0"/>
              <a:t>10:25 am 	Strategic planning</a:t>
            </a:r>
          </a:p>
        </p:txBody>
      </p:sp>
      <p:sp>
        <p:nvSpPr>
          <p:cNvPr id="15" name="TextBox 14">
            <a:extLst>
              <a:ext uri="{FF2B5EF4-FFF2-40B4-BE49-F238E27FC236}">
                <a16:creationId xmlns:a16="http://schemas.microsoft.com/office/drawing/2014/main" id="{3F4AEEDF-E302-D688-B508-B7BCED41A952}"/>
              </a:ext>
            </a:extLst>
          </p:cNvPr>
          <p:cNvSpPr txBox="1"/>
          <p:nvPr/>
        </p:nvSpPr>
        <p:spPr>
          <a:xfrm>
            <a:off x="3471473" y="6004171"/>
            <a:ext cx="8720527" cy="461665"/>
          </a:xfrm>
          <a:prstGeom prst="rect">
            <a:avLst/>
          </a:prstGeom>
          <a:noFill/>
        </p:spPr>
        <p:txBody>
          <a:bodyPr wrap="square" rtlCol="0" anchor="ctr">
            <a:spAutoFit/>
          </a:bodyPr>
          <a:lstStyle/>
          <a:p>
            <a:r>
              <a:rPr lang="en-US" sz="2400" dirty="0"/>
              <a:t>11:00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39</a:t>
            </a:fld>
            <a:endParaRPr lang="en-US" dirty="0"/>
          </a:p>
        </p:txBody>
      </p:sp>
      <p:pic>
        <p:nvPicPr>
          <p:cNvPr id="19" name="Picture 18">
            <a:extLst>
              <a:ext uri="{FF2B5EF4-FFF2-40B4-BE49-F238E27FC236}">
                <a16:creationId xmlns:a16="http://schemas.microsoft.com/office/drawing/2014/main" id="{C5A0C1C3-5EC6-2470-E891-5342BDF7AF3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Tree>
    <p:extLst>
      <p:ext uri="{BB962C8B-B14F-4D97-AF65-F5344CB8AC3E}">
        <p14:creationId xmlns:p14="http://schemas.microsoft.com/office/powerpoint/2010/main" val="2394536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a and Tina standing in front of bales of mixed paper. ">
            <a:extLst>
              <a:ext uri="{FF2B5EF4-FFF2-40B4-BE49-F238E27FC236}">
                <a16:creationId xmlns:a16="http://schemas.microsoft.com/office/drawing/2014/main" id="{EF2746AD-11AC-1A46-CE84-932BFF3FCC5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2288821"/>
            <a:ext cx="3040476" cy="2280357"/>
          </a:xfrm>
          <a:prstGeom prst="rect">
            <a:avLst/>
          </a:prstGeom>
        </p:spPr>
      </p:pic>
      <p:sp>
        <p:nvSpPr>
          <p:cNvPr id="20" name="Title 1">
            <a:extLst>
              <a:ext uri="{FF2B5EF4-FFF2-40B4-BE49-F238E27FC236}">
                <a16:creationId xmlns:a16="http://schemas.microsoft.com/office/drawing/2014/main" id="{A0383D46-F7BB-0E92-7D06-C333F3099506}"/>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515500" y="1238907"/>
            <a:ext cx="7593081" cy="461665"/>
          </a:xfrm>
          <a:prstGeom prst="rect">
            <a:avLst/>
          </a:prstGeom>
          <a:noFill/>
        </p:spPr>
        <p:txBody>
          <a:bodyPr wrap="square" rtlCol="0" anchor="ctr">
            <a:spAutoFit/>
          </a:bodyPr>
          <a:lstStyle/>
          <a:p>
            <a:r>
              <a:rPr lang="en-US" sz="2400" dirty="0"/>
              <a:t>9:00 am	Welcome</a:t>
            </a:r>
          </a:p>
        </p:txBody>
      </p:sp>
      <p:sp>
        <p:nvSpPr>
          <p:cNvPr id="11" name="TextBox 10"/>
          <p:cNvSpPr txBox="1"/>
          <p:nvPr/>
        </p:nvSpPr>
        <p:spPr>
          <a:xfrm>
            <a:off x="3515501" y="1771760"/>
            <a:ext cx="7153200" cy="461665"/>
          </a:xfrm>
          <a:prstGeom prst="rect">
            <a:avLst/>
          </a:prstGeom>
          <a:solidFill>
            <a:schemeClr val="bg1">
              <a:lumMod val="85000"/>
            </a:schemeClr>
          </a:solidFill>
        </p:spPr>
        <p:txBody>
          <a:bodyPr wrap="square" rtlCol="0" anchor="ctr">
            <a:spAutoFit/>
          </a:bodyPr>
          <a:lstStyle/>
          <a:p>
            <a:r>
              <a:rPr lang="en-US" sz="2400" dirty="0"/>
              <a:t>9:10 am	Board roundtable</a:t>
            </a:r>
          </a:p>
        </p:txBody>
      </p:sp>
      <p:sp>
        <p:nvSpPr>
          <p:cNvPr id="14" name="TextBox 13">
            <a:extLst>
              <a:ext uri="{FF2B5EF4-FFF2-40B4-BE49-F238E27FC236}">
                <a16:creationId xmlns:a16="http://schemas.microsoft.com/office/drawing/2014/main" id="{190757D4-4ECC-548A-FFA5-CF42625A826B}"/>
              </a:ext>
            </a:extLst>
          </p:cNvPr>
          <p:cNvSpPr txBox="1"/>
          <p:nvPr/>
        </p:nvSpPr>
        <p:spPr>
          <a:xfrm>
            <a:off x="3515500" y="3332678"/>
            <a:ext cx="7593081" cy="461665"/>
          </a:xfrm>
          <a:prstGeom prst="rect">
            <a:avLst/>
          </a:prstGeom>
          <a:noFill/>
        </p:spPr>
        <p:txBody>
          <a:bodyPr wrap="square" rtlCol="0" anchor="ctr">
            <a:spAutoFit/>
          </a:bodyPr>
          <a:lstStyle/>
          <a:p>
            <a:r>
              <a:rPr lang="en-US" sz="2400" dirty="0"/>
              <a:t>9:30 am 	Chery Sullivan – Organics Presentation</a:t>
            </a:r>
          </a:p>
        </p:txBody>
      </p:sp>
      <p:sp>
        <p:nvSpPr>
          <p:cNvPr id="5" name="TextBox 4">
            <a:extLst>
              <a:ext uri="{FF2B5EF4-FFF2-40B4-BE49-F238E27FC236}">
                <a16:creationId xmlns:a16="http://schemas.microsoft.com/office/drawing/2014/main" id="{62C76617-23BA-F7A2-98FD-25CC7346494E}"/>
              </a:ext>
            </a:extLst>
          </p:cNvPr>
          <p:cNvSpPr txBox="1"/>
          <p:nvPr/>
        </p:nvSpPr>
        <p:spPr>
          <a:xfrm>
            <a:off x="3515500" y="3796621"/>
            <a:ext cx="6226099" cy="461665"/>
          </a:xfrm>
          <a:prstGeom prst="rect">
            <a:avLst/>
          </a:prstGeom>
          <a:noFill/>
        </p:spPr>
        <p:txBody>
          <a:bodyPr wrap="square" rtlCol="0" anchor="ctr">
            <a:spAutoFit/>
          </a:bodyPr>
          <a:lstStyle/>
          <a:p>
            <a:r>
              <a:rPr lang="en-US" sz="2400" dirty="0"/>
              <a:t>9:50 am 	Bio break</a:t>
            </a:r>
          </a:p>
        </p:txBody>
      </p:sp>
      <p:sp>
        <p:nvSpPr>
          <p:cNvPr id="7" name="TextBox 6">
            <a:extLst>
              <a:ext uri="{FF2B5EF4-FFF2-40B4-BE49-F238E27FC236}">
                <a16:creationId xmlns:a16="http://schemas.microsoft.com/office/drawing/2014/main" id="{D5BB852F-FCBD-3FBC-8BC6-53FD97CE9252}"/>
              </a:ext>
            </a:extLst>
          </p:cNvPr>
          <p:cNvSpPr txBox="1"/>
          <p:nvPr/>
        </p:nvSpPr>
        <p:spPr>
          <a:xfrm>
            <a:off x="3515501" y="4321797"/>
            <a:ext cx="8720527" cy="461665"/>
          </a:xfrm>
          <a:prstGeom prst="rect">
            <a:avLst/>
          </a:prstGeom>
          <a:noFill/>
        </p:spPr>
        <p:txBody>
          <a:bodyPr wrap="square" rtlCol="0" anchor="ctr">
            <a:spAutoFit/>
          </a:bodyPr>
          <a:lstStyle/>
          <a:p>
            <a:r>
              <a:rPr lang="en-US" sz="2400" dirty="0"/>
              <a:t>10:00 am 	Kara Steward - Past, present, future</a:t>
            </a:r>
          </a:p>
        </p:txBody>
      </p:sp>
      <p:sp>
        <p:nvSpPr>
          <p:cNvPr id="8" name="TextBox 7">
            <a:extLst>
              <a:ext uri="{FF2B5EF4-FFF2-40B4-BE49-F238E27FC236}">
                <a16:creationId xmlns:a16="http://schemas.microsoft.com/office/drawing/2014/main" id="{11F6A323-129C-A2A5-0D26-D8337B317BE1}"/>
              </a:ext>
            </a:extLst>
          </p:cNvPr>
          <p:cNvSpPr txBox="1"/>
          <p:nvPr/>
        </p:nvSpPr>
        <p:spPr>
          <a:xfrm>
            <a:off x="3515501" y="4857973"/>
            <a:ext cx="8720527" cy="461665"/>
          </a:xfrm>
          <a:prstGeom prst="rect">
            <a:avLst/>
          </a:prstGeom>
          <a:noFill/>
        </p:spPr>
        <p:txBody>
          <a:bodyPr wrap="square" rtlCol="0" anchor="ctr">
            <a:spAutoFit/>
          </a:bodyPr>
          <a:lstStyle/>
          <a:p>
            <a:r>
              <a:rPr lang="en-US" sz="2400" dirty="0"/>
              <a:t>10:15 am 	Mya Keyzers - Priority decision metrics</a:t>
            </a:r>
          </a:p>
        </p:txBody>
      </p:sp>
      <p:sp>
        <p:nvSpPr>
          <p:cNvPr id="9" name="TextBox 8">
            <a:extLst>
              <a:ext uri="{FF2B5EF4-FFF2-40B4-BE49-F238E27FC236}">
                <a16:creationId xmlns:a16="http://schemas.microsoft.com/office/drawing/2014/main" id="{A17D637D-4513-BBA6-5669-2A28AF3C0526}"/>
              </a:ext>
            </a:extLst>
          </p:cNvPr>
          <p:cNvSpPr txBox="1"/>
          <p:nvPr/>
        </p:nvSpPr>
        <p:spPr>
          <a:xfrm>
            <a:off x="3515501" y="2273701"/>
            <a:ext cx="7153200" cy="461665"/>
          </a:xfrm>
          <a:prstGeom prst="rect">
            <a:avLst/>
          </a:prstGeom>
          <a:solidFill>
            <a:schemeClr val="bg1">
              <a:lumMod val="85000"/>
            </a:schemeClr>
          </a:solidFill>
        </p:spPr>
        <p:txBody>
          <a:bodyPr wrap="square" rtlCol="0" anchor="ctr">
            <a:spAutoFit/>
          </a:bodyPr>
          <a:lstStyle/>
          <a:p>
            <a:r>
              <a:rPr lang="en-US" sz="2400" dirty="0"/>
              <a:t>9:15 am	Commerce and Ecology updates</a:t>
            </a:r>
          </a:p>
        </p:txBody>
      </p:sp>
      <p:sp>
        <p:nvSpPr>
          <p:cNvPr id="12" name="TextBox 11">
            <a:extLst>
              <a:ext uri="{FF2B5EF4-FFF2-40B4-BE49-F238E27FC236}">
                <a16:creationId xmlns:a16="http://schemas.microsoft.com/office/drawing/2014/main" id="{4FCAC36F-1B7B-89B6-8312-79B9CD969D45}"/>
              </a:ext>
            </a:extLst>
          </p:cNvPr>
          <p:cNvSpPr txBox="1"/>
          <p:nvPr/>
        </p:nvSpPr>
        <p:spPr>
          <a:xfrm>
            <a:off x="3515501" y="2804645"/>
            <a:ext cx="7153200" cy="461665"/>
          </a:xfrm>
          <a:prstGeom prst="rect">
            <a:avLst/>
          </a:prstGeom>
          <a:solidFill>
            <a:schemeClr val="bg1">
              <a:lumMod val="85000"/>
            </a:schemeClr>
          </a:solidFill>
        </p:spPr>
        <p:txBody>
          <a:bodyPr wrap="square" rtlCol="0" anchor="ctr">
            <a:spAutoFit/>
          </a:bodyPr>
          <a:lstStyle/>
          <a:p>
            <a:r>
              <a:rPr lang="en-US" sz="2400" dirty="0"/>
              <a:t>9:25 am	Tina Schaefer – </a:t>
            </a:r>
            <a:r>
              <a:rPr lang="en-US" sz="2400" dirty="0" err="1"/>
              <a:t>NextCycle</a:t>
            </a:r>
            <a:r>
              <a:rPr lang="en-US" sz="2400" dirty="0"/>
              <a:t> WA update</a:t>
            </a:r>
          </a:p>
        </p:txBody>
      </p:sp>
      <p:sp>
        <p:nvSpPr>
          <p:cNvPr id="13" name="TextBox 12">
            <a:extLst>
              <a:ext uri="{FF2B5EF4-FFF2-40B4-BE49-F238E27FC236}">
                <a16:creationId xmlns:a16="http://schemas.microsoft.com/office/drawing/2014/main" id="{40C7743C-2C4E-59CD-BAE4-BF60F479FDE8}"/>
              </a:ext>
            </a:extLst>
          </p:cNvPr>
          <p:cNvSpPr txBox="1"/>
          <p:nvPr/>
        </p:nvSpPr>
        <p:spPr>
          <a:xfrm>
            <a:off x="3515501" y="5383149"/>
            <a:ext cx="8720527" cy="461665"/>
          </a:xfrm>
          <a:prstGeom prst="rect">
            <a:avLst/>
          </a:prstGeom>
          <a:noFill/>
        </p:spPr>
        <p:txBody>
          <a:bodyPr wrap="square" rtlCol="0" anchor="ctr">
            <a:spAutoFit/>
          </a:bodyPr>
          <a:lstStyle/>
          <a:p>
            <a:r>
              <a:rPr lang="en-US" sz="2400" dirty="0"/>
              <a:t>10:25 am 	Strategic planning</a:t>
            </a:r>
          </a:p>
        </p:txBody>
      </p:sp>
      <p:sp>
        <p:nvSpPr>
          <p:cNvPr id="15" name="TextBox 14">
            <a:extLst>
              <a:ext uri="{FF2B5EF4-FFF2-40B4-BE49-F238E27FC236}">
                <a16:creationId xmlns:a16="http://schemas.microsoft.com/office/drawing/2014/main" id="{3F4AEEDF-E302-D688-B508-B7BCED41A952}"/>
              </a:ext>
            </a:extLst>
          </p:cNvPr>
          <p:cNvSpPr txBox="1"/>
          <p:nvPr/>
        </p:nvSpPr>
        <p:spPr>
          <a:xfrm>
            <a:off x="3471473" y="6004171"/>
            <a:ext cx="8720527" cy="461665"/>
          </a:xfrm>
          <a:prstGeom prst="rect">
            <a:avLst/>
          </a:prstGeom>
          <a:noFill/>
        </p:spPr>
        <p:txBody>
          <a:bodyPr wrap="square" rtlCol="0" anchor="ctr">
            <a:spAutoFit/>
          </a:bodyPr>
          <a:lstStyle/>
          <a:p>
            <a:r>
              <a:rPr lang="en-US" sz="2400" dirty="0"/>
              <a:t>11:00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4</a:t>
            </a:fld>
            <a:endParaRPr lang="en-US" dirty="0"/>
          </a:p>
        </p:txBody>
      </p:sp>
      <p:pic>
        <p:nvPicPr>
          <p:cNvPr id="19" name="Picture 18">
            <a:extLst>
              <a:ext uri="{FF2B5EF4-FFF2-40B4-BE49-F238E27FC236}">
                <a16:creationId xmlns:a16="http://schemas.microsoft.com/office/drawing/2014/main" id="{C5A0C1C3-5EC6-2470-E891-5342BDF7AF3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Tree>
    <p:extLst>
      <p:ext uri="{BB962C8B-B14F-4D97-AF65-F5344CB8AC3E}">
        <p14:creationId xmlns:p14="http://schemas.microsoft.com/office/powerpoint/2010/main" val="27026565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45632C-0C63-375F-EF57-D98871A23A51}"/>
              </a:ext>
            </a:extLst>
          </p:cNvPr>
          <p:cNvSpPr>
            <a:spLocks noGrp="1"/>
          </p:cNvSpPr>
          <p:nvPr>
            <p:ph type="title"/>
          </p:nvPr>
        </p:nvSpPr>
        <p:spPr>
          <a:xfrm>
            <a:off x="3048" y="-26575"/>
            <a:ext cx="12188952" cy="1505883"/>
          </a:xfrm>
        </p:spPr>
        <p:txBody>
          <a:bodyPr anchor="ctr">
            <a:normAutofit/>
          </a:bodyPr>
          <a:lstStyle/>
          <a:p>
            <a:r>
              <a:rPr lang="en-US" sz="5200" dirty="0"/>
              <a:t>Center strategic planning by material type</a:t>
            </a:r>
          </a:p>
        </p:txBody>
      </p:sp>
      <p:pic>
        <p:nvPicPr>
          <p:cNvPr id="5" name="Picture 4" descr="Two tables, each showing 21 materials. First table sorted by greenhouse gas emissions reduction. The second sorted by tons recovered. ">
            <a:extLst>
              <a:ext uri="{FF2B5EF4-FFF2-40B4-BE49-F238E27FC236}">
                <a16:creationId xmlns:a16="http://schemas.microsoft.com/office/drawing/2014/main" id="{FA5681E0-1676-6EA7-840A-60554716434B}"/>
              </a:ext>
            </a:extLst>
          </p:cNvPr>
          <p:cNvPicPr>
            <a:picLocks noChangeAspect="1"/>
          </p:cNvPicPr>
          <p:nvPr/>
        </p:nvPicPr>
        <p:blipFill>
          <a:blip r:embed="rId3"/>
          <a:stretch>
            <a:fillRect/>
          </a:stretch>
        </p:blipFill>
        <p:spPr>
          <a:xfrm>
            <a:off x="179440" y="1045016"/>
            <a:ext cx="9596328" cy="5493896"/>
          </a:xfrm>
          <a:prstGeom prst="rect">
            <a:avLst/>
          </a:prstGeom>
        </p:spPr>
      </p:pic>
      <p:sp>
        <p:nvSpPr>
          <p:cNvPr id="3" name="Slide Number Placeholder 2">
            <a:extLst>
              <a:ext uri="{FF2B5EF4-FFF2-40B4-BE49-F238E27FC236}">
                <a16:creationId xmlns:a16="http://schemas.microsoft.com/office/drawing/2014/main" id="{34DB5648-1BCB-EDE9-25F7-312F36272ED7}"/>
              </a:ext>
            </a:extLst>
          </p:cNvPr>
          <p:cNvSpPr>
            <a:spLocks noGrp="1"/>
          </p:cNvSpPr>
          <p:nvPr>
            <p:ph type="sldNum" sz="quarter" idx="12"/>
          </p:nvPr>
        </p:nvSpPr>
        <p:spPr>
          <a:xfrm>
            <a:off x="8610600" y="6356350"/>
            <a:ext cx="2743200" cy="365125"/>
          </a:xfrm>
        </p:spPr>
        <p:txBody>
          <a:bodyPr>
            <a:normAutofit/>
          </a:bodyPr>
          <a:lstStyle/>
          <a:p>
            <a:pPr>
              <a:spcAft>
                <a:spcPts val="600"/>
              </a:spcAft>
            </a:pPr>
            <a:fld id="{BF275850-B71D-490D-965C-ED6AE5531855}" type="slidenum">
              <a:rPr lang="en-US" smtClean="0"/>
              <a:pPr>
                <a:spcAft>
                  <a:spcPts val="600"/>
                </a:spcAft>
              </a:pPr>
              <a:t>40</a:t>
            </a:fld>
            <a:endParaRPr lang="en-US"/>
          </a:p>
        </p:txBody>
      </p:sp>
    </p:spTree>
    <p:extLst>
      <p:ext uri="{BB962C8B-B14F-4D97-AF65-F5344CB8AC3E}">
        <p14:creationId xmlns:p14="http://schemas.microsoft.com/office/powerpoint/2010/main" val="34664057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305A2FF-CB14-B264-2D28-42F29A85416A}"/>
              </a:ext>
              <a:ext uri="{C183D7F6-B498-43B3-948B-1728B52AA6E4}">
                <adec:decorative xmlns:adec="http://schemas.microsoft.com/office/drawing/2017/decorative" val="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9092" b="9092"/>
          <a:stretch/>
        </p:blipFill>
        <p:spPr>
          <a:xfrm>
            <a:off x="0" y="207963"/>
            <a:ext cx="12192000" cy="6650037"/>
          </a:xfrm>
          <a:prstGeom prst="rect">
            <a:avLst/>
          </a:prstGeom>
        </p:spPr>
      </p:pic>
      <p:sp>
        <p:nvSpPr>
          <p:cNvPr id="4" name="Title 3" descr="Questions"/>
          <p:cNvSpPr>
            <a:spLocks noGrp="1"/>
          </p:cNvSpPr>
          <p:nvPr>
            <p:ph type="title"/>
          </p:nvPr>
        </p:nvSpPr>
        <p:spPr>
          <a:xfrm>
            <a:off x="3491398" y="2821216"/>
            <a:ext cx="5209204" cy="1704602"/>
          </a:xfrm>
        </p:spPr>
        <p:txBody>
          <a:bodyPr/>
          <a:lstStyle/>
          <a:p>
            <a:pPr>
              <a:spcBef>
                <a:spcPts val="0"/>
              </a:spcBef>
            </a:pPr>
            <a:br>
              <a:rPr lang="en-US" dirty="0"/>
            </a:br>
            <a:r>
              <a:rPr lang="en-US" dirty="0"/>
              <a:t>Questions?</a:t>
            </a:r>
            <a:endParaRPr lang="en-US" sz="2000" dirty="0">
              <a:latin typeface="Calibri" panose="020F0502020204030204" pitchFamily="34" charset="0"/>
              <a:cs typeface="Calibri" panose="020F0502020204030204" pitchFamily="34" charset="0"/>
            </a:endParaRPr>
          </a:p>
        </p:txBody>
      </p:sp>
      <p:pic>
        <p:nvPicPr>
          <p:cNvPr id="7" name="Picture Placeholder 6">
            <a:extLst>
              <a:ext uri="{C183D7F6-B498-43B3-948B-1728B52AA6E4}">
                <adec:decorative xmlns:adec="http://schemas.microsoft.com/office/drawing/2017/decorative" val="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t="4063" b="4063"/>
          <a:stretch>
            <a:fillRect/>
          </a:stretch>
        </p:blipFill>
        <p:spPr>
          <a:xfrm>
            <a:off x="9150139" y="345203"/>
            <a:ext cx="2908094" cy="914400"/>
          </a:xfrm>
        </p:spPr>
      </p:pic>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642112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F2FED2F-B8D0-85DA-9CFA-65CD65B671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761625" y="212437"/>
            <a:ext cx="4430375" cy="6645563"/>
          </a:xfrm>
          <a:prstGeom prst="rect">
            <a:avLst/>
          </a:prstGeom>
        </p:spPr>
      </p:pic>
      <p:sp>
        <p:nvSpPr>
          <p:cNvPr id="11" name="Title 10"/>
          <p:cNvSpPr>
            <a:spLocks noGrp="1"/>
          </p:cNvSpPr>
          <p:nvPr>
            <p:ph type="title"/>
          </p:nvPr>
        </p:nvSpPr>
        <p:spPr/>
        <p:txBody>
          <a:bodyPr/>
          <a:lstStyle/>
          <a:p>
            <a:r>
              <a:rPr lang="en-US" dirty="0"/>
              <a:t>Wrap up</a:t>
            </a:r>
          </a:p>
        </p:txBody>
      </p:sp>
      <p:sp>
        <p:nvSpPr>
          <p:cNvPr id="2" name="Content Placeholder 1"/>
          <p:cNvSpPr>
            <a:spLocks noGrp="1"/>
          </p:cNvSpPr>
          <p:nvPr>
            <p:ph sz="half" idx="1"/>
          </p:nvPr>
        </p:nvSpPr>
        <p:spPr>
          <a:xfrm>
            <a:off x="615576" y="1793128"/>
            <a:ext cx="6846664" cy="4777193"/>
          </a:xfrm>
        </p:spPr>
        <p:txBody>
          <a:bodyPr>
            <a:normAutofit/>
          </a:bodyPr>
          <a:lstStyle/>
          <a:p>
            <a:pPr marL="0" indent="0">
              <a:buNone/>
            </a:pPr>
            <a:r>
              <a:rPr lang="en-US" b="1" dirty="0"/>
              <a:t>Next meeting:</a:t>
            </a:r>
          </a:p>
          <a:p>
            <a:r>
              <a:rPr lang="en-US" dirty="0"/>
              <a:t>Wednesday, January 10th, 2024</a:t>
            </a:r>
          </a:p>
          <a:p>
            <a:r>
              <a:rPr lang="en-US" dirty="0"/>
              <a:t>Location: to be determined </a:t>
            </a:r>
          </a:p>
          <a:p>
            <a:r>
              <a:rPr lang="en-US" dirty="0"/>
              <a:t>Tour: to be determined</a:t>
            </a:r>
          </a:p>
          <a:p>
            <a:pPr marL="0" indent="0">
              <a:buNone/>
            </a:pPr>
            <a:endParaRPr lang="en-US" dirty="0"/>
          </a:p>
          <a:p>
            <a:pPr marL="0" indent="0">
              <a:buNone/>
            </a:pPr>
            <a:r>
              <a:rPr lang="en-US" b="1" dirty="0"/>
              <a:t>Tasks from today:</a:t>
            </a:r>
          </a:p>
          <a:p>
            <a:r>
              <a:rPr lang="en-US" dirty="0"/>
              <a:t>Notes and slides from today will be posted to the EZ page next week.</a:t>
            </a:r>
          </a:p>
          <a:p>
            <a:r>
              <a:rPr lang="en-US" dirty="0"/>
              <a:t>Links to the XXXXX.</a:t>
            </a:r>
          </a:p>
        </p:txBody>
      </p:sp>
      <p:sp>
        <p:nvSpPr>
          <p:cNvPr id="5" name="Slide Number Placeholder 4"/>
          <p:cNvSpPr>
            <a:spLocks noGrp="1"/>
          </p:cNvSpPr>
          <p:nvPr>
            <p:ph type="sldNum" sz="quarter" idx="12"/>
          </p:nvPr>
        </p:nvSpPr>
        <p:spPr/>
        <p:txBody>
          <a:bodyPr/>
          <a:lstStyle/>
          <a:p>
            <a:fld id="{BF275850-B71D-490D-965C-ED6AE5531855}" type="slidenum">
              <a:rPr lang="en-US" smtClean="0"/>
              <a:t>42</a:t>
            </a:fld>
            <a:endParaRPr lang="en-US"/>
          </a:p>
        </p:txBody>
      </p:sp>
      <p:cxnSp>
        <p:nvCxnSpPr>
          <p:cNvPr id="7" name="Straight Connector 6">
            <a:extLst>
              <a:ext uri="{FF2B5EF4-FFF2-40B4-BE49-F238E27FC236}">
                <a16:creationId xmlns:a16="http://schemas.microsoft.com/office/drawing/2014/main" id="{B82A307E-368D-C574-D799-5BBB112C74C5}"/>
              </a:ext>
              <a:ext uri="{C183D7F6-B498-43B3-948B-1728B52AA6E4}">
                <adec:decorative xmlns:adec="http://schemas.microsoft.com/office/drawing/2017/decorative" val="1"/>
              </a:ext>
            </a:extLst>
          </p:cNvPr>
          <p:cNvCxnSpPr/>
          <p:nvPr/>
        </p:nvCxnSpPr>
        <p:spPr>
          <a:xfrm>
            <a:off x="615576" y="1664540"/>
            <a:ext cx="6985373"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AA327ECC-C37A-E2B7-1873-BDF1E3E3E131}"/>
              </a:ext>
              <a:ext uri="{C183D7F6-B498-43B3-948B-1728B52AA6E4}">
                <adec:decorative xmlns:adec="http://schemas.microsoft.com/office/drawing/2017/decorative" val="1"/>
              </a:ext>
            </a:extLst>
          </p:cNvPr>
          <p:cNvCxnSpPr/>
          <p:nvPr/>
        </p:nvCxnSpPr>
        <p:spPr>
          <a:xfrm>
            <a:off x="615576" y="4046451"/>
            <a:ext cx="6985373" cy="0"/>
          </a:xfrm>
          <a:prstGeom prst="line">
            <a:avLst/>
          </a:prstGeom>
          <a:ln w="9525"/>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202357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p:cNvSpPr>
            <a:spLocks noGrp="1"/>
          </p:cNvSpPr>
          <p:nvPr>
            <p:ph type="title"/>
          </p:nvPr>
        </p:nvSpPr>
        <p:spPr>
          <a:xfrm>
            <a:off x="3274961" y="778835"/>
            <a:ext cx="7544968" cy="1141707"/>
          </a:xfrm>
        </p:spPr>
        <p:txBody>
          <a:bodyPr>
            <a:normAutofit fontScale="90000"/>
          </a:bodyPr>
          <a:lstStyle/>
          <a:p>
            <a:r>
              <a:rPr lang="en-US" dirty="0">
                <a:solidFill>
                  <a:schemeClr val="tx2"/>
                </a:solidFill>
              </a:rPr>
              <a:t>See you all at the January 10</a:t>
            </a:r>
            <a:r>
              <a:rPr lang="en-US" baseline="30000" dirty="0">
                <a:solidFill>
                  <a:schemeClr val="tx2"/>
                </a:solidFill>
              </a:rPr>
              <a:t>th</a:t>
            </a:r>
            <a:r>
              <a:rPr lang="en-US" dirty="0">
                <a:solidFill>
                  <a:schemeClr val="tx2"/>
                </a:solidFill>
              </a:rPr>
              <a:t> board meeting!</a:t>
            </a:r>
            <a:br>
              <a:rPr lang="en-US" dirty="0">
                <a:solidFill>
                  <a:schemeClr val="tx2"/>
                </a:solidFill>
              </a:rPr>
            </a:br>
            <a:endParaRPr lang="en-US" dirty="0"/>
          </a:p>
        </p:txBody>
      </p:sp>
      <p:pic>
        <p:nvPicPr>
          <p:cNvPr id="4" name="Picture 3" descr="Washington Recycling Development Center logo">
            <a:extLst>
              <a:ext uri="{FF2B5EF4-FFF2-40B4-BE49-F238E27FC236}">
                <a16:creationId xmlns:a16="http://schemas.microsoft.com/office/drawing/2014/main" id="{6043F8E5-7DD4-99B5-7B75-F3A369C892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26" y="-292195"/>
            <a:ext cx="3431293" cy="3431293"/>
          </a:xfrm>
          <a:prstGeom prst="rect">
            <a:avLst/>
          </a:prstGeom>
        </p:spPr>
      </p:pic>
      <p:pic>
        <p:nvPicPr>
          <p:cNvPr id="6" name="Picture 5" descr="The Ecology Recycling Development Team Mya, Tina, Kara standing next to a seahorse made completely out of ocean plastic garbage.">
            <a:extLst>
              <a:ext uri="{FF2B5EF4-FFF2-40B4-BE49-F238E27FC236}">
                <a16:creationId xmlns:a16="http://schemas.microsoft.com/office/drawing/2014/main" id="{6964E879-4BF1-7139-1773-541A05AD80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2785872"/>
            <a:ext cx="3054096" cy="4072128"/>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43</a:t>
            </a:fld>
            <a:endParaRPr lang="en-US" dirty="0"/>
          </a:p>
        </p:txBody>
      </p:sp>
      <p:pic>
        <p:nvPicPr>
          <p:cNvPr id="5" name="Picture 4">
            <a:extLst>
              <a:ext uri="{FF2B5EF4-FFF2-40B4-BE49-F238E27FC236}">
                <a16:creationId xmlns:a16="http://schemas.microsoft.com/office/drawing/2014/main" id="{1607A191-664F-E8E7-2CE0-984B66234EB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4511" b="14511"/>
          <a:stretch/>
        </p:blipFill>
        <p:spPr>
          <a:xfrm>
            <a:off x="3431293" y="2143733"/>
            <a:ext cx="8316836" cy="3935432"/>
          </a:xfrm>
          <a:prstGeom prst="rect">
            <a:avLst/>
          </a:prstGeom>
        </p:spPr>
      </p:pic>
    </p:spTree>
    <p:extLst>
      <p:ext uri="{BB962C8B-B14F-4D97-AF65-F5344CB8AC3E}">
        <p14:creationId xmlns:p14="http://schemas.microsoft.com/office/powerpoint/2010/main" val="1539691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483" y="1707116"/>
            <a:ext cx="7736484" cy="805270"/>
          </a:xfrm>
        </p:spPr>
        <p:txBody>
          <a:bodyPr>
            <a:normAutofit/>
          </a:bodyPr>
          <a:lstStyle/>
          <a:p>
            <a:r>
              <a:rPr lang="en-US" dirty="0"/>
              <a:t>Center updates</a:t>
            </a:r>
          </a:p>
        </p:txBody>
      </p:sp>
      <p:sp>
        <p:nvSpPr>
          <p:cNvPr id="4" name="Text Placeholder 3"/>
          <p:cNvSpPr>
            <a:spLocks noGrp="1"/>
          </p:cNvSpPr>
          <p:nvPr>
            <p:ph type="body" sz="quarter" idx="13"/>
          </p:nvPr>
        </p:nvSpPr>
        <p:spPr>
          <a:xfrm>
            <a:off x="982000" y="2905725"/>
            <a:ext cx="6561799" cy="2627554"/>
          </a:xfrm>
        </p:spPr>
        <p:txBody>
          <a:bodyPr>
            <a:normAutofit/>
          </a:bodyPr>
          <a:lstStyle/>
          <a:p>
            <a:pPr indent="-228600"/>
            <a:r>
              <a:rPr lang="en-US" dirty="0"/>
              <a:t>Board members </a:t>
            </a:r>
          </a:p>
          <a:p>
            <a:pPr indent="-228600"/>
            <a:r>
              <a:rPr lang="en-US" dirty="0"/>
              <a:t>Commerce </a:t>
            </a:r>
          </a:p>
          <a:p>
            <a:pPr indent="-228600"/>
            <a:r>
              <a:rPr lang="en-US" dirty="0"/>
              <a:t>Ecology </a:t>
            </a:r>
          </a:p>
          <a:p>
            <a:pPr marL="228600" indent="-457200">
              <a:buFont typeface="Arial" panose="020B0604020202020204" pitchFamily="34" charset="0"/>
              <a:buChar char="•"/>
            </a:pPr>
            <a:r>
              <a:rPr lang="en-US" sz="2200" dirty="0" err="1"/>
              <a:t>NextCycle</a:t>
            </a:r>
            <a:r>
              <a:rPr lang="en-US" sz="2200" dirty="0"/>
              <a:t> Washington</a:t>
            </a:r>
          </a:p>
        </p:txBody>
      </p:sp>
      <p:pic>
        <p:nvPicPr>
          <p:cNvPr id="6" name="Picture 5" descr="Washington Recycling Development Center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8" y="4942734"/>
            <a:ext cx="2200116" cy="2219996"/>
          </a:xfrm>
          <a:prstGeom prst="rect">
            <a:avLst/>
          </a:prstGeom>
        </p:spPr>
      </p:pic>
      <p:pic>
        <p:nvPicPr>
          <p:cNvPr id="3074" name="Picture 2" descr="Fall colors in foreground, red, orange, yellow, ground cover and evergreen trees surrounding a lake with the Cascade mountain range in the background. ">
            <a:extLst>
              <a:ext uri="{FF2B5EF4-FFF2-40B4-BE49-F238E27FC236}">
                <a16:creationId xmlns:a16="http://schemas.microsoft.com/office/drawing/2014/main" id="{454A04D7-80D8-AD8C-200B-7B28977E18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3033" r="23033"/>
          <a:stretch/>
        </p:blipFill>
        <p:spPr bwMode="auto">
          <a:xfrm>
            <a:off x="7543799" y="0"/>
            <a:ext cx="4648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BF275850-B71D-490D-965C-ED6AE5531855}" type="slidenum">
              <a:rPr lang="en-US" kern="1200">
                <a:latin typeface="Franklin Gothic Book" panose="020B0503020102020204"/>
              </a:rPr>
              <a:pPr/>
              <a:t>5</a:t>
            </a:fld>
            <a:endParaRPr lang="en-US" kern="1200" dirty="0">
              <a:latin typeface="Franklin Gothic Book" panose="020B0503020102020204"/>
            </a:endParaRPr>
          </a:p>
        </p:txBody>
      </p:sp>
      <p:cxnSp>
        <p:nvCxnSpPr>
          <p:cNvPr id="5" name="Straight Connector 4">
            <a:extLst>
              <a:ext uri="{FF2B5EF4-FFF2-40B4-BE49-F238E27FC236}">
                <a16:creationId xmlns:a16="http://schemas.microsoft.com/office/drawing/2014/main" id="{CEE5793E-831F-1CEC-2824-3ED7F74AE581}"/>
              </a:ext>
              <a:ext uri="{C183D7F6-B498-43B3-948B-1728B52AA6E4}">
                <adec:decorative xmlns:adec="http://schemas.microsoft.com/office/drawing/2017/decorative" val="1"/>
              </a:ext>
            </a:extLst>
          </p:cNvPr>
          <p:cNvCxnSpPr>
            <a:cxnSpLocks/>
          </p:cNvCxnSpPr>
          <p:nvPr/>
        </p:nvCxnSpPr>
        <p:spPr>
          <a:xfrm>
            <a:off x="619541" y="2701315"/>
            <a:ext cx="630936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23610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4815-8A2B-E91C-9542-7B5CD1D83B49}"/>
              </a:ext>
            </a:extLst>
          </p:cNvPr>
          <p:cNvSpPr>
            <a:spLocks noGrp="1"/>
          </p:cNvSpPr>
          <p:nvPr>
            <p:ph type="title"/>
          </p:nvPr>
        </p:nvSpPr>
        <p:spPr/>
        <p:txBody>
          <a:bodyPr/>
          <a:lstStyle/>
          <a:p>
            <a:r>
              <a:rPr lang="en-US" dirty="0"/>
              <a:t>Board roundtable: </a:t>
            </a:r>
          </a:p>
        </p:txBody>
      </p:sp>
      <p:sp>
        <p:nvSpPr>
          <p:cNvPr id="3" name="Slide Number Placeholder 2" descr="20 foot tall pile of random bits of rubbish coming dropped from material recovery sort line. Is called the glass pile although you can't see any glass because it crushed into tiny bits. ">
            <a:extLst>
              <a:ext uri="{FF2B5EF4-FFF2-40B4-BE49-F238E27FC236}">
                <a16:creationId xmlns:a16="http://schemas.microsoft.com/office/drawing/2014/main" id="{FA03589B-B288-4828-9B2B-A2E4B47A23B3}"/>
              </a:ext>
            </a:extLst>
          </p:cNvPr>
          <p:cNvSpPr>
            <a:spLocks noGrp="1"/>
          </p:cNvSpPr>
          <p:nvPr>
            <p:ph type="sldNum" sz="quarter" idx="12"/>
          </p:nvPr>
        </p:nvSpPr>
        <p:spPr/>
        <p:txBody>
          <a:bodyPr/>
          <a:lstStyle/>
          <a:p>
            <a:fld id="{BF275850-B71D-490D-965C-ED6AE5531855}" type="slidenum">
              <a:rPr lang="en-US" smtClean="0"/>
              <a:t>6</a:t>
            </a:fld>
            <a:endParaRPr lang="en-US"/>
          </a:p>
        </p:txBody>
      </p:sp>
      <p:sp>
        <p:nvSpPr>
          <p:cNvPr id="4" name="TextBox 3">
            <a:extLst>
              <a:ext uri="{FF2B5EF4-FFF2-40B4-BE49-F238E27FC236}">
                <a16:creationId xmlns:a16="http://schemas.microsoft.com/office/drawing/2014/main" id="{6452B6EE-4D33-4EA5-982B-7EE2C3345DAD}"/>
              </a:ext>
            </a:extLst>
          </p:cNvPr>
          <p:cNvSpPr txBox="1"/>
          <p:nvPr/>
        </p:nvSpPr>
        <p:spPr>
          <a:xfrm>
            <a:off x="541235" y="1967593"/>
            <a:ext cx="6169808" cy="3785652"/>
          </a:xfrm>
          <a:prstGeom prst="rect">
            <a:avLst/>
          </a:prstGeom>
          <a:noFill/>
        </p:spPr>
        <p:txBody>
          <a:bodyPr wrap="square" rtlCol="0">
            <a:spAutoFit/>
          </a:bodyPr>
          <a:lstStyle/>
          <a:p>
            <a:r>
              <a:rPr lang="en-US" sz="3600" dirty="0"/>
              <a:t>What material pile is this?</a:t>
            </a:r>
          </a:p>
          <a:p>
            <a:endParaRPr lang="en-US" sz="3600" dirty="0"/>
          </a:p>
          <a:p>
            <a:endParaRPr lang="en-US" sz="3600" dirty="0"/>
          </a:p>
          <a:p>
            <a:r>
              <a:rPr lang="en-US" sz="3600" dirty="0"/>
              <a:t>How would you describe your job to a 5-year-old?</a:t>
            </a:r>
          </a:p>
          <a:p>
            <a:endParaRPr lang="en-US" sz="3600" dirty="0"/>
          </a:p>
          <a:p>
            <a:endParaRPr lang="en-US" sz="2400" dirty="0">
              <a:solidFill>
                <a:schemeClr val="bg1"/>
              </a:solidFill>
            </a:endParaRPr>
          </a:p>
        </p:txBody>
      </p:sp>
      <p:pic>
        <p:nvPicPr>
          <p:cNvPr id="6" name="Picture 5" descr="A picture containing decorated&#10;&#10;Description automatically generated">
            <a:extLst>
              <a:ext uri="{FF2B5EF4-FFF2-40B4-BE49-F238E27FC236}">
                <a16:creationId xmlns:a16="http://schemas.microsoft.com/office/drawing/2014/main" id="{D45807F4-4072-5F35-D264-DB3AE3F79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843121" y="1628686"/>
            <a:ext cx="5409490" cy="4057117"/>
          </a:xfrm>
          <a:prstGeom prst="rect">
            <a:avLst/>
          </a:prstGeom>
        </p:spPr>
      </p:pic>
    </p:spTree>
    <p:extLst>
      <p:ext uri="{BB962C8B-B14F-4D97-AF65-F5344CB8AC3E}">
        <p14:creationId xmlns:p14="http://schemas.microsoft.com/office/powerpoint/2010/main" val="1555157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roundtable: </a:t>
            </a:r>
          </a:p>
        </p:txBody>
      </p:sp>
      <p:graphicFrame>
        <p:nvGraphicFramePr>
          <p:cNvPr id="19" name="Diagram 18" descr="List of board members"/>
          <p:cNvGraphicFramePr/>
          <p:nvPr>
            <p:extLst>
              <p:ext uri="{D42A27DB-BD31-4B8C-83A1-F6EECF244321}">
                <p14:modId xmlns:p14="http://schemas.microsoft.com/office/powerpoint/2010/main" val="4024079940"/>
              </p:ext>
            </p:extLst>
          </p:nvPr>
        </p:nvGraphicFramePr>
        <p:xfrm>
          <a:off x="795744" y="1702986"/>
          <a:ext cx="3366307" cy="510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17" descr="List of board members">
            <a:extLs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02114843"/>
              </p:ext>
            </p:extLst>
          </p:nvPr>
        </p:nvGraphicFramePr>
        <p:xfrm>
          <a:off x="6431661" y="1702986"/>
          <a:ext cx="3344223" cy="51083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descr="Republic Services logo"/>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43460" y="1758530"/>
            <a:ext cx="613405" cy="632295"/>
          </a:xfrm>
          <a:prstGeom prst="rect">
            <a:avLst/>
          </a:prstGeom>
          <a:ln>
            <a:solidFill>
              <a:schemeClr val="accent1"/>
            </a:solidFill>
          </a:ln>
          <a:effectLst>
            <a:outerShdw blurRad="292100" dist="139700" dir="2700000" algn="tl" rotWithShape="0">
              <a:srgbClr val="333333">
                <a:alpha val="65000"/>
              </a:srgbClr>
            </a:outerShdw>
          </a:effectLst>
        </p:spPr>
      </p:pic>
      <p:pic>
        <p:nvPicPr>
          <p:cNvPr id="23" name="Picture 22" descr="Pacific Northwest National Laboratory logo"/>
          <p:cNvPicPr>
            <a:picLocks noChangeAspect="1"/>
          </p:cNvPicPr>
          <p:nvPr/>
        </p:nvPicPr>
        <p:blipFill>
          <a:blip r:embed="rId14"/>
          <a:stretch>
            <a:fillRect/>
          </a:stretch>
        </p:blipFill>
        <p:spPr>
          <a:xfrm>
            <a:off x="3243460" y="2705916"/>
            <a:ext cx="1081673" cy="548640"/>
          </a:xfrm>
          <a:prstGeom prst="rect">
            <a:avLst/>
          </a:prstGeom>
          <a:ln>
            <a:solidFill>
              <a:schemeClr val="accent1"/>
            </a:solidFill>
          </a:ln>
          <a:effectLst>
            <a:outerShdw blurRad="292100" dist="139700" dir="2700000" algn="tl" rotWithShape="0">
              <a:srgbClr val="333333">
                <a:alpha val="65000"/>
              </a:srgbClr>
            </a:outerShdw>
          </a:effectLst>
        </p:spPr>
      </p:pic>
      <p:pic>
        <p:nvPicPr>
          <p:cNvPr id="24" name="Picture 23" descr="Washington State University logo"/>
          <p:cNvPicPr>
            <a:picLocks noChangeAspect="1"/>
          </p:cNvPicPr>
          <p:nvPr/>
        </p:nvPicPr>
        <p:blipFill>
          <a:blip r:embed="rId15"/>
          <a:stretch>
            <a:fillRect/>
          </a:stretch>
        </p:blipFill>
        <p:spPr>
          <a:xfrm>
            <a:off x="3243460" y="3595142"/>
            <a:ext cx="886264" cy="548640"/>
          </a:xfrm>
          <a:prstGeom prst="rect">
            <a:avLst/>
          </a:prstGeom>
          <a:ln>
            <a:solidFill>
              <a:schemeClr val="accent1"/>
            </a:solidFill>
          </a:ln>
          <a:effectLst>
            <a:outerShdw blurRad="292100" dist="139700" dir="2700000" algn="tl" rotWithShape="0">
              <a:srgbClr val="333333">
                <a:alpha val="65000"/>
              </a:srgbClr>
            </a:outerShdw>
          </a:effectLst>
        </p:spPr>
      </p:pic>
      <p:pic>
        <p:nvPicPr>
          <p:cNvPr id="27" name="Picture 26" descr="Ameripen logo"/>
          <p:cNvPicPr>
            <a:picLocks noChangeAspect="1"/>
          </p:cNvPicPr>
          <p:nvPr/>
        </p:nvPicPr>
        <p:blipFill>
          <a:blip r:embed="rId16"/>
          <a:stretch>
            <a:fillRect/>
          </a:stretch>
        </p:blipFill>
        <p:spPr>
          <a:xfrm>
            <a:off x="3243460" y="4472084"/>
            <a:ext cx="2137711" cy="40655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descr="Circular Matters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48483" y="5206936"/>
            <a:ext cx="686371" cy="638623"/>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Picture 7" descr="Spokane logo"/>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38180" y="6059640"/>
            <a:ext cx="618685" cy="661147"/>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25" name="Picture 24" descr="The Evergreen State College logo"/>
          <p:cNvPicPr>
            <a:picLocks noChangeAspect="1"/>
          </p:cNvPicPr>
          <p:nvPr/>
        </p:nvPicPr>
        <p:blipFill>
          <a:blip r:embed="rId19"/>
          <a:stretch>
            <a:fillRect/>
          </a:stretch>
        </p:blipFill>
        <p:spPr>
          <a:xfrm>
            <a:off x="8821203" y="1800358"/>
            <a:ext cx="1178287" cy="548640"/>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9" name="Picture 8" descr="Kitsap County logo"/>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21203" y="2494496"/>
            <a:ext cx="618685" cy="618685"/>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30" name="Picture 29" descr="Waste Management logo"/>
          <p:cNvPicPr>
            <a:picLocks noChangeAspect="1"/>
          </p:cNvPicPr>
          <p:nvPr/>
        </p:nvPicPr>
        <p:blipFill>
          <a:blip r:embed="rId21"/>
          <a:stretch>
            <a:fillRect/>
          </a:stretch>
        </p:blipFill>
        <p:spPr>
          <a:xfrm>
            <a:off x="8821203" y="3250927"/>
            <a:ext cx="1569982" cy="548640"/>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32" name="Picture 31" descr="American Chemistry Council logo"/>
          <p:cNvPicPr>
            <a:picLocks noChangeAspect="1"/>
          </p:cNvPicPr>
          <p:nvPr/>
        </p:nvPicPr>
        <p:blipFill>
          <a:blip r:embed="rId22"/>
          <a:stretch>
            <a:fillRect/>
          </a:stretch>
        </p:blipFill>
        <p:spPr>
          <a:xfrm>
            <a:off x="8827306" y="3977663"/>
            <a:ext cx="991726" cy="548640"/>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33" name="Picture 32" descr="NORPAC logo"/>
          <p:cNvPicPr>
            <a:picLocks noChangeAspect="1"/>
          </p:cNvPicPr>
          <p:nvPr/>
        </p:nvPicPr>
        <p:blipFill>
          <a:blip r:embed="rId23"/>
          <a:stretch>
            <a:fillRect/>
          </a:stretch>
        </p:blipFill>
        <p:spPr>
          <a:xfrm>
            <a:off x="8824500" y="4766582"/>
            <a:ext cx="1938729" cy="474605"/>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11" name="Picture 10" descr="Logo for GreenBiz">
            <a:extLst>
              <a:ext uri="{FF2B5EF4-FFF2-40B4-BE49-F238E27FC236}">
                <a16:creationId xmlns:a16="http://schemas.microsoft.com/office/drawing/2014/main" id="{EA66FC5F-A77F-B38D-B60C-828A4DA18514}"/>
              </a:ext>
            </a:extLst>
          </p:cNvPr>
          <p:cNvPicPr>
            <a:picLocks noChangeAspect="1"/>
          </p:cNvPicPr>
          <p:nvPr/>
        </p:nvPicPr>
        <p:blipFill>
          <a:blip r:embed="rId24"/>
          <a:stretch>
            <a:fillRect/>
          </a:stretch>
        </p:blipFill>
        <p:spPr>
          <a:xfrm>
            <a:off x="8824500" y="5445411"/>
            <a:ext cx="2027757" cy="519982"/>
          </a:xfrm>
          <a:prstGeom prst="rect">
            <a:avLst/>
          </a:prstGeom>
          <a:ln>
            <a:noFill/>
          </a:ln>
          <a:effectLst>
            <a:outerShdw blurRad="292100" dist="139700" dir="2700000" algn="tl" rotWithShape="0">
              <a:srgbClr val="333333">
                <a:alpha val="65000"/>
              </a:srgbClr>
            </a:outerShdw>
          </a:effectLst>
        </p:spPr>
      </p:pic>
      <p:pic>
        <p:nvPicPr>
          <p:cNvPr id="26" name="Picture 25" descr="Zero Waste Washington logo"/>
          <p:cNvPicPr>
            <a:picLocks noChangeAspect="1"/>
          </p:cNvPicPr>
          <p:nvPr/>
        </p:nvPicPr>
        <p:blipFill>
          <a:blip r:embed="rId25"/>
          <a:stretch>
            <a:fillRect/>
          </a:stretch>
        </p:blipFill>
        <p:spPr>
          <a:xfrm>
            <a:off x="8821203" y="6172147"/>
            <a:ext cx="803010" cy="548640"/>
          </a:xfrm>
          <a:prstGeom prst="rect">
            <a:avLst/>
          </a:prstGeom>
          <a:noFill/>
          <a:ln>
            <a:solidFill>
              <a:schemeClr val="accent1"/>
            </a:solid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F275850-B71D-490D-965C-ED6AE5531855}" type="slidenum">
              <a:rPr lang="en-US">
                <a:solidFill>
                  <a:srgbClr val="333333">
                    <a:lumMod val="60000"/>
                    <a:lumOff val="40000"/>
                  </a:srgbClr>
                </a:solidFill>
                <a:latin typeface="Franklin Gothic Book" panose="020B0503020102020204"/>
                <a:sym typeface="Helvetica Neue"/>
              </a:rPr>
              <a:pPr/>
              <a:t>7</a:t>
            </a:fld>
            <a:endParaRPr lang="en-US">
              <a:solidFill>
                <a:srgbClr val="333333">
                  <a:lumMod val="60000"/>
                  <a:lumOff val="40000"/>
                </a:srgbClr>
              </a:solidFill>
              <a:latin typeface="Franklin Gothic Book" panose="020B0503020102020204"/>
              <a:sym typeface="Helvetica Neue"/>
            </a:endParaRPr>
          </a:p>
        </p:txBody>
      </p:sp>
    </p:spTree>
    <p:extLst>
      <p:ext uri="{BB962C8B-B14F-4D97-AF65-F5344CB8AC3E}">
        <p14:creationId xmlns:p14="http://schemas.microsoft.com/office/powerpoint/2010/main" val="28342087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D7C8C35-AD98-4086-D110-FFAC6C92CE8F}"/>
              </a:ext>
            </a:extLst>
          </p:cNvPr>
          <p:cNvSpPr txBox="1">
            <a:spLocks/>
          </p:cNvSpPr>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defRPr/>
            </a:pPr>
            <a:r>
              <a:rPr lang="en-US" sz="3200" dirty="0">
                <a:solidFill>
                  <a:schemeClr val="tx2"/>
                </a:solidFill>
              </a:rPr>
              <a:t>Agency Updates</a:t>
            </a:r>
            <a:endParaRPr lang="en-US" sz="3200" dirty="0">
              <a:solidFill>
                <a:schemeClr val="tx2"/>
              </a:solidFill>
              <a:latin typeface="Franklin Gothic Medium" panose="020B0603020102020204" pitchFamily="34" charset="0"/>
            </a:endParaRPr>
          </a:p>
        </p:txBody>
      </p:sp>
      <p:graphicFrame>
        <p:nvGraphicFramePr>
          <p:cNvPr id="6" name="Diagram 5" descr="List of agency staff"/>
          <p:cNvGraphicFramePr/>
          <p:nvPr>
            <p:extLst>
              <p:ext uri="{D42A27DB-BD31-4B8C-83A1-F6EECF244321}">
                <p14:modId xmlns:p14="http://schemas.microsoft.com/office/powerpoint/2010/main" val="2697009989"/>
              </p:ext>
            </p:extLst>
          </p:nvPr>
        </p:nvGraphicFramePr>
        <p:xfrm>
          <a:off x="3817026" y="1613124"/>
          <a:ext cx="3366307" cy="510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Washington Department of Commerce logo"/>
          <p:cNvPicPr>
            <a:picLocks noChangeAspect="1"/>
          </p:cNvPicPr>
          <p:nvPr/>
        </p:nvPicPr>
        <p:blipFill>
          <a:blip r:embed="rId8"/>
          <a:stretch>
            <a:fillRect/>
          </a:stretch>
        </p:blipFill>
        <p:spPr>
          <a:xfrm>
            <a:off x="4349661" y="2239117"/>
            <a:ext cx="4841341" cy="1463040"/>
          </a:xfrm>
          <a:prstGeom prst="rect">
            <a:avLst/>
          </a:prstGeom>
          <a:ln>
            <a:noFill/>
          </a:ln>
          <a:effectLst>
            <a:outerShdw blurRad="292100" dist="139700" dir="2700000" algn="tl" rotWithShape="0">
              <a:srgbClr val="333333">
                <a:alpha val="65000"/>
              </a:srgbClr>
            </a:outerShdw>
          </a:effectLst>
        </p:spPr>
      </p:pic>
      <p:pic>
        <p:nvPicPr>
          <p:cNvPr id="5" name="Picture 4" descr="Washington Department of Ecology logo"/>
          <p:cNvPicPr>
            <a:picLocks noChangeAspect="1"/>
          </p:cNvPicPr>
          <p:nvPr/>
        </p:nvPicPr>
        <p:blipFill>
          <a:blip r:embed="rId9"/>
          <a:stretch>
            <a:fillRect/>
          </a:stretch>
        </p:blipFill>
        <p:spPr>
          <a:xfrm>
            <a:off x="4349660" y="4708105"/>
            <a:ext cx="4841341" cy="1463040"/>
          </a:xfrm>
          <a:prstGeom prst="rect">
            <a:avLst/>
          </a:prstGeom>
          <a:ln>
            <a:noFill/>
          </a:ln>
          <a:effectLst>
            <a:outerShdw blurRad="292100" dist="139700" dir="2700000" algn="tl" rotWithShape="0">
              <a:srgbClr val="333333">
                <a:alpha val="65000"/>
              </a:srgbClr>
            </a:outerShdw>
          </a:effectLst>
        </p:spPr>
      </p:pic>
      <p:pic>
        <p:nvPicPr>
          <p:cNvPr id="7" name="Picture 6" descr="Aerial view of a waterfall, blue water surrounded by brown, yellow, green forest. ">
            <a:extLst>
              <a:ext uri="{FF2B5EF4-FFF2-40B4-BE49-F238E27FC236}">
                <a16:creationId xmlns:a16="http://schemas.microsoft.com/office/drawing/2014/main" id="{442B89E2-7469-F4CE-8C84-AA60091E31F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0" y="0"/>
            <a:ext cx="3054096" cy="6857999"/>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8</a:t>
            </a:fld>
            <a:endParaRPr lang="en-US" dirty="0"/>
          </a:p>
        </p:txBody>
      </p:sp>
      <p:pic>
        <p:nvPicPr>
          <p:cNvPr id="9" name="Picture 8">
            <a:extLst>
              <a:ext uri="{FF2B5EF4-FFF2-40B4-BE49-F238E27FC236}">
                <a16:creationId xmlns:a16="http://schemas.microsoft.com/office/drawing/2014/main" id="{00853C54-89B3-8C70-0142-AF683674FA6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61" y="-292195"/>
            <a:ext cx="3431293" cy="3431293"/>
          </a:xfrm>
          <a:prstGeom prst="rect">
            <a:avLst/>
          </a:prstGeom>
        </p:spPr>
      </p:pic>
    </p:spTree>
    <p:extLst>
      <p:ext uri="{BB962C8B-B14F-4D97-AF65-F5344CB8AC3E}">
        <p14:creationId xmlns:p14="http://schemas.microsoft.com/office/powerpoint/2010/main" val="3216201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88950" y="5562027"/>
            <a:ext cx="6430010" cy="896962"/>
          </a:xfrm>
        </p:spPr>
        <p:txBody>
          <a:bodyPr/>
          <a:lstStyle/>
          <a:p>
            <a:br>
              <a:rPr lang="en-US" dirty="0"/>
            </a:br>
            <a:endParaRPr lang="en-US" dirty="0"/>
          </a:p>
        </p:txBody>
      </p:sp>
      <p:sp>
        <p:nvSpPr>
          <p:cNvPr id="4" name="Text Placeholder 3"/>
          <p:cNvSpPr>
            <a:spLocks noGrp="1"/>
          </p:cNvSpPr>
          <p:nvPr>
            <p:ph type="body" sz="quarter" idx="12"/>
          </p:nvPr>
        </p:nvSpPr>
        <p:spPr>
          <a:xfrm>
            <a:off x="1126836" y="3351081"/>
            <a:ext cx="6040582" cy="1070637"/>
          </a:xfrm>
        </p:spPr>
        <p:txBody>
          <a:bodyPr>
            <a:noAutofit/>
          </a:bodyPr>
          <a:lstStyle/>
          <a:p>
            <a:pPr algn="ctr">
              <a:lnSpc>
                <a:spcPct val="100000"/>
              </a:lnSpc>
              <a:spcBef>
                <a:spcPts val="0"/>
              </a:spcBef>
            </a:pPr>
            <a:r>
              <a:rPr lang="en-US" sz="1600" dirty="0">
                <a:latin typeface="+mn-lt"/>
                <a:ea typeface="+mn-ea"/>
              </a:rPr>
              <a:t>Recycling Development Center, Advisory Board meeting</a:t>
            </a:r>
          </a:p>
          <a:p>
            <a:pPr algn="ctr">
              <a:lnSpc>
                <a:spcPct val="100000"/>
              </a:lnSpc>
              <a:spcBef>
                <a:spcPts val="0"/>
              </a:spcBef>
            </a:pPr>
            <a:r>
              <a:rPr lang="en-US" sz="1600" b="1" dirty="0">
                <a:latin typeface="+mn-lt"/>
                <a:ea typeface="+mn-ea"/>
              </a:rPr>
              <a:t>— commerce Updates –</a:t>
            </a:r>
          </a:p>
          <a:p>
            <a:pPr algn="ctr">
              <a:lnSpc>
                <a:spcPct val="110000"/>
              </a:lnSpc>
              <a:spcBef>
                <a:spcPts val="0"/>
              </a:spcBef>
            </a:pPr>
            <a:r>
              <a:rPr lang="en-US" sz="1600" dirty="0">
                <a:latin typeface="+mn-lt"/>
                <a:ea typeface="+mn-ea"/>
              </a:rPr>
              <a:t>October 11, 2023</a:t>
            </a:r>
          </a:p>
        </p:txBody>
      </p:sp>
      <p:sp>
        <p:nvSpPr>
          <p:cNvPr id="5" name="Title 4"/>
          <p:cNvSpPr>
            <a:spLocks noGrp="1"/>
          </p:cNvSpPr>
          <p:nvPr>
            <p:ph type="title"/>
          </p:nvPr>
        </p:nvSpPr>
        <p:spPr>
          <a:xfrm>
            <a:off x="430761" y="1230989"/>
            <a:ext cx="7577364" cy="1943054"/>
          </a:xfrm>
        </p:spPr>
        <p:txBody>
          <a:bodyPr>
            <a:normAutofit/>
          </a:bodyPr>
          <a:lstStyle/>
          <a:p>
            <a:pPr algn="ctr"/>
            <a:r>
              <a:rPr lang="en-US" dirty="0"/>
              <a:t>Washington State</a:t>
            </a:r>
            <a:br>
              <a:rPr lang="en-US" dirty="0"/>
            </a:br>
            <a:r>
              <a:rPr lang="en-US" dirty="0"/>
              <a:t>Circular Economy</a:t>
            </a:r>
          </a:p>
        </p:txBody>
      </p:sp>
      <p:sp>
        <p:nvSpPr>
          <p:cNvPr id="6" name="Text Placeholder 5"/>
          <p:cNvSpPr>
            <a:spLocks noGrp="1"/>
          </p:cNvSpPr>
          <p:nvPr>
            <p:ph type="body" sz="quarter" idx="10"/>
          </p:nvPr>
        </p:nvSpPr>
        <p:spPr>
          <a:xfrm>
            <a:off x="488950" y="5187893"/>
            <a:ext cx="6430010" cy="1063278"/>
          </a:xfrm>
        </p:spPr>
        <p:txBody>
          <a:bodyPr/>
          <a:lstStyle/>
          <a:p>
            <a:r>
              <a:rPr lang="en-US" sz="1600" b="1" dirty="0"/>
              <a:t>Kirk Esmond</a:t>
            </a:r>
            <a:r>
              <a:rPr lang="en-US" sz="1600" dirty="0"/>
              <a:t>| Sustainable Business Development Director</a:t>
            </a:r>
          </a:p>
          <a:p>
            <a:r>
              <a:rPr lang="en-US" sz="1600" dirty="0"/>
              <a:t>Office of Economic Development &amp; Competitiveness | Washington State Department of Commerce</a:t>
            </a:r>
          </a:p>
          <a:p>
            <a:endParaRPr lang="en-US" dirty="0"/>
          </a:p>
        </p:txBody>
      </p:sp>
    </p:spTree>
    <p:extLst>
      <p:ext uri="{BB962C8B-B14F-4D97-AF65-F5344CB8AC3E}">
        <p14:creationId xmlns:p14="http://schemas.microsoft.com/office/powerpoint/2010/main" val="1754178298"/>
      </p:ext>
    </p:extLst>
  </p:cSld>
  <p:clrMapOvr>
    <a:masterClrMapping/>
  </p:clrMapOvr>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in Section">
  <a:themeElements>
    <a:clrScheme name="WRAP Colors">
      <a:dk1>
        <a:srgbClr val="666666"/>
      </a:dk1>
      <a:lt1>
        <a:sysClr val="window" lastClr="FFFFFF"/>
      </a:lt1>
      <a:dk2>
        <a:srgbClr val="2A98C3"/>
      </a:dk2>
      <a:lt2>
        <a:srgbClr val="A8D219"/>
      </a:lt2>
      <a:accent1>
        <a:srgbClr val="AFD537"/>
      </a:accent1>
      <a:accent2>
        <a:srgbClr val="41C2E1"/>
      </a:accent2>
      <a:accent3>
        <a:srgbClr val="20ACF3"/>
      </a:accent3>
      <a:accent4>
        <a:srgbClr val="000000"/>
      </a:accent4>
      <a:accent5>
        <a:srgbClr val="666666"/>
      </a:accent5>
      <a:accent6>
        <a:srgbClr val="EDEDED"/>
      </a:accent6>
      <a:hlink>
        <a:srgbClr val="005677"/>
      </a:hlink>
      <a:folHlink>
        <a:srgbClr val="3E8DDD"/>
      </a:folHlink>
    </a:clrScheme>
    <a:fontScheme name="ACC-MLS">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7.xml><?xml version="1.0" encoding="utf-8"?>
<a:theme xmlns:a="http://schemas.openxmlformats.org/drawingml/2006/main" name="3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214E903ACEA142B2BA6D8DD45E459F" ma:contentTypeVersion="5" ma:contentTypeDescription="Create a new document." ma:contentTypeScope="" ma:versionID="e0c4cf7569e0e69b1bfae3f7c631f7f3">
  <xsd:schema xmlns:xsd="http://www.w3.org/2001/XMLSchema" xmlns:xs="http://www.w3.org/2001/XMLSchema" xmlns:p="http://schemas.microsoft.com/office/2006/metadata/properties" xmlns:ns2="50a1213d-abf6-4d8e-9a07-65198ad0ea3d" xmlns:ns3="ef66c0c8-142b-4c59-93f2-831009d530b4" targetNamespace="http://schemas.microsoft.com/office/2006/metadata/properties" ma:root="true" ma:fieldsID="65150834252c115c7beb4a6712e5deb5" ns2:_="" ns3:_="">
    <xsd:import namespace="50a1213d-abf6-4d8e-9a07-65198ad0ea3d"/>
    <xsd:import namespace="ef66c0c8-142b-4c59-93f2-831009d530b4"/>
    <xsd:element name="properties">
      <xsd:complexType>
        <xsd:sequence>
          <xsd:element name="documentManagement">
            <xsd:complexType>
              <xsd:all>
                <xsd:element ref="ns2:Meeting_x0020_Date"/>
                <xsd:element ref="ns3:SharedWithUsers" minOccurs="0"/>
                <xsd:element ref="ns3:_dlc_DocId" minOccurs="0"/>
                <xsd:element ref="ns3:_dlc_DocIdUrl" minOccurs="0"/>
                <xsd:element ref="ns3:_dlc_DocIdPersistId" minOccurs="0"/>
                <xsd:element ref="ns2:Docu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a1213d-abf6-4d8e-9a07-65198ad0ea3d" elementFormDefault="qualified">
    <xsd:import namespace="http://schemas.microsoft.com/office/2006/documentManagement/types"/>
    <xsd:import namespace="http://schemas.microsoft.com/office/infopath/2007/PartnerControls"/>
    <xsd:element name="Meeting_x0020_Date" ma:index="8" ma:displayName="Meeting Date" ma:format="DateOnly" ma:internalName="Meeting_x0020_Date">
      <xsd:simpleType>
        <xsd:restriction base="dms:DateTime"/>
      </xsd:simpleType>
    </xsd:element>
    <xsd:element name="Documents" ma:index="13" nillable="true" ma:displayName="Document" ma:default="Agenda-draft" ma:format="Dropdown" ma:internalName="Documents">
      <xsd:simpleType>
        <xsd:union memberTypes="dms:Text">
          <xsd:simpleType>
            <xsd:restriction base="dms:Choice">
              <xsd:enumeration value="Agenda-draft"/>
              <xsd:enumeration value="Agenda-Final"/>
              <xsd:enumeration value="Slides"/>
              <xsd:enumeration value="Notes"/>
              <xsd:enumeration value="Attendance"/>
              <xsd:enumeration value="Off Site"/>
              <xsd:enumeration value="Photos"/>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ef66c0c8-142b-4c59-93f2-831009d530b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ef66c0c8-142b-4c59-93f2-831009d530b4">SH7A6FU2NYNQ-1342825541-235</_dlc_DocId>
    <_dlc_DocIdUrl xmlns="ef66c0c8-142b-4c59-93f2-831009d530b4">
      <Url>http://teams/sites/W2R/RecyclingDevelopmentCenter/_layouts/15/DocIdRedir.aspx?ID=SH7A6FU2NYNQ-1342825541-235</Url>
      <Description>SH7A6FU2NYNQ-1342825541-235</Description>
    </_dlc_DocIdUrl>
    <Meeting_x0020_Date xmlns="50a1213d-abf6-4d8e-9a07-65198ad0ea3d">2023-10-11T07:00:00+00:00</Meeting_x0020_Date>
    <Documents xmlns="50a1213d-abf6-4d8e-9a07-65198ad0ea3d">Slides</Document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5977AEEF-DED5-42B3-A3C7-6C6D39B2CD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a1213d-abf6-4d8e-9a07-65198ad0ea3d"/>
    <ds:schemaRef ds:uri="ef66c0c8-142b-4c59-93f2-831009d530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4621AFA-7222-4969-988A-96C3C6AF30AA}">
  <ds:schemaRefs>
    <ds:schemaRef ds:uri="50a1213d-abf6-4d8e-9a07-65198ad0ea3d"/>
    <ds:schemaRef ds:uri="http://schemas.openxmlformats.org/package/2006/metadata/core-properties"/>
    <ds:schemaRef ds:uri="http://purl.org/dc/elements/1.1/"/>
    <ds:schemaRef ds:uri="http://www.w3.org/XML/1998/namespace"/>
    <ds:schemaRef ds:uri="http://schemas.microsoft.com/office/2006/metadata/properties"/>
    <ds:schemaRef ds:uri="ef66c0c8-142b-4c59-93f2-831009d530b4"/>
    <ds:schemaRef ds:uri="http://schemas.microsoft.com/office/2006/documentManagement/types"/>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F5C28D90-A1CA-45D1-9140-2E1F44570F6C}">
  <ds:schemaRefs>
    <ds:schemaRef ds:uri="http://schemas.microsoft.com/sharepoint/v3/contenttype/forms"/>
  </ds:schemaRefs>
</ds:datastoreItem>
</file>

<file path=customXml/itemProps4.xml><?xml version="1.0" encoding="utf-8"?>
<ds:datastoreItem xmlns:ds="http://schemas.openxmlformats.org/officeDocument/2006/customXml" ds:itemID="{878A3C21-A30B-4663-8677-4075BCF5DE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17341</TotalTime>
  <Words>3138</Words>
  <Application>Microsoft Office PowerPoint</Application>
  <PresentationFormat>Widescreen</PresentationFormat>
  <Paragraphs>519</Paragraphs>
  <Slides>43</Slides>
  <Notes>27</Notes>
  <HiddenSlides>0</HiddenSlides>
  <MMClips>0</MMClips>
  <ScaleCrop>false</ScaleCrop>
  <HeadingPairs>
    <vt:vector size="6" baseType="variant">
      <vt:variant>
        <vt:lpstr>Fonts Used</vt:lpstr>
      </vt:variant>
      <vt:variant>
        <vt:i4>14</vt:i4>
      </vt:variant>
      <vt:variant>
        <vt:lpstr>Theme</vt:lpstr>
      </vt:variant>
      <vt:variant>
        <vt:i4>10</vt:i4>
      </vt:variant>
      <vt:variant>
        <vt:lpstr>Slide Titles</vt:lpstr>
      </vt:variant>
      <vt:variant>
        <vt:i4>43</vt:i4>
      </vt:variant>
    </vt:vector>
  </HeadingPairs>
  <TitlesOfParts>
    <vt:vector size="67" baseType="lpstr">
      <vt:lpstr>Abril Fatface</vt:lpstr>
      <vt:lpstr>Arial</vt:lpstr>
      <vt:lpstr>Calibri</vt:lpstr>
      <vt:lpstr>Calibri Light</vt:lpstr>
      <vt:lpstr>Candara</vt:lpstr>
      <vt:lpstr>Corbel</vt:lpstr>
      <vt:lpstr>Franklin Gothic Book</vt:lpstr>
      <vt:lpstr>Franklin Gothic Medium</vt:lpstr>
      <vt:lpstr>Open Sans</vt:lpstr>
      <vt:lpstr>Roboto</vt:lpstr>
      <vt:lpstr>Roboto Black</vt:lpstr>
      <vt:lpstr>Roboto Light</vt:lpstr>
      <vt:lpstr>Wingdings</vt:lpstr>
      <vt:lpstr>Wingdings 2</vt:lpstr>
      <vt:lpstr>Office Theme</vt:lpstr>
      <vt:lpstr>Custom Design</vt:lpstr>
      <vt:lpstr>1_Office Theme</vt:lpstr>
      <vt:lpstr>Main Section</vt:lpstr>
      <vt:lpstr>2_Office Theme</vt:lpstr>
      <vt:lpstr>Frame</vt:lpstr>
      <vt:lpstr>3_Office Theme</vt:lpstr>
      <vt:lpstr>4_Office Theme</vt:lpstr>
      <vt:lpstr>5_Office Theme</vt:lpstr>
      <vt:lpstr>6_Office Theme</vt:lpstr>
      <vt:lpstr>Recycling Development Center Advisory Board Meeting</vt:lpstr>
      <vt:lpstr>AGENDA</vt:lpstr>
      <vt:lpstr>Participating in this meeting: </vt:lpstr>
      <vt:lpstr>AGENDA</vt:lpstr>
      <vt:lpstr>Center updates</vt:lpstr>
      <vt:lpstr>Board roundtable: </vt:lpstr>
      <vt:lpstr>Board roundtable: </vt:lpstr>
      <vt:lpstr>PowerPoint Presentation</vt:lpstr>
      <vt:lpstr>Washington State Circular Economy</vt:lpstr>
      <vt:lpstr>High-level Updates Industrial Symbiosis Program – 2022</vt:lpstr>
      <vt:lpstr>High-level Updates Industrial Symbiosis Program – 2023</vt:lpstr>
      <vt:lpstr>High-level Updates Circular Economy Acceleration</vt:lpstr>
      <vt:lpstr>High-level Updates Industry Connections </vt:lpstr>
      <vt:lpstr>High-level Updates Conferences and Training</vt:lpstr>
      <vt:lpstr>High-level Updates Other Cool Stuff </vt:lpstr>
      <vt:lpstr>Thank you.</vt:lpstr>
      <vt:lpstr>PowerPoint Presentation</vt:lpstr>
      <vt:lpstr>NextCycle Washington Reports</vt:lpstr>
      <vt:lpstr>NextCycle WA Updates </vt:lpstr>
      <vt:lpstr>Advisory Board  Business</vt:lpstr>
      <vt:lpstr>Board meetings</vt:lpstr>
      <vt:lpstr>AGENDA</vt:lpstr>
      <vt:lpstr>2022 Organics Management Law   Recycling Development Center Food Center</vt:lpstr>
      <vt:lpstr>Overall Waste Stream by Material 2020-21</vt:lpstr>
      <vt:lpstr>Organics Management Law (OML)   Reduce methane emissions by diverting organics from landfills</vt:lpstr>
      <vt:lpstr>OML sections</vt:lpstr>
      <vt:lpstr>Doing the work</vt:lpstr>
      <vt:lpstr>Food Center &amp; Use Food Well WA</vt:lpstr>
      <vt:lpstr>Use Food Well Washington Update</vt:lpstr>
      <vt:lpstr>PowerPoint Presentation</vt:lpstr>
      <vt:lpstr>PowerPoint Presentation</vt:lpstr>
      <vt:lpstr>Let’s take a 10 minute break</vt:lpstr>
      <vt:lpstr>AGENDA</vt:lpstr>
      <vt:lpstr>2022-2023 Years in Review</vt:lpstr>
      <vt:lpstr>RDC North Stars for 2023-2024</vt:lpstr>
      <vt:lpstr>What’s coming July 2023 – June 2024</vt:lpstr>
      <vt:lpstr>AGENDA</vt:lpstr>
      <vt:lpstr>Project prioritization tool </vt:lpstr>
      <vt:lpstr>AGENDA</vt:lpstr>
      <vt:lpstr>Center strategic planning by material type</vt:lpstr>
      <vt:lpstr> Questions?</vt:lpstr>
      <vt:lpstr>Wrap up</vt:lpstr>
      <vt:lpstr>See you all at the January 10th board meeting! </vt:lpstr>
    </vt:vector>
  </TitlesOfParts>
  <Manager>Mya Keyzers</Manager>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2023-10-11 Slides</dc:title>
  <dc:subject>RDC June 2022 Board Meeting Slide Deck</dc:subject>
  <dc:creator>Johnson, Amanda (ECY)</dc:creator>
  <cp:keywords>6/8/2022</cp:keywords>
  <cp:lastModifiedBy>Keyzers, Mya (ECY)</cp:lastModifiedBy>
  <cp:revision>306</cp:revision>
  <dcterms:created xsi:type="dcterms:W3CDTF">2020-12-18T18:32:02Z</dcterms:created>
  <dcterms:modified xsi:type="dcterms:W3CDTF">2023-10-12T22:03:45Z</dcterms:modified>
  <cp:category>Meeting Date 6/8/2022</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0x01010014214E903ACEA142B2BA6D8DD45E459F</vt:lpwstr>
  </property>
  <property fmtid="{D5CDD505-2E9C-101B-9397-08002B2CF9AE}" pid="3" name="_dlc_DocIdItemGuid">
    <vt:lpwstr>8434a6b1-fe70-4ef2-b324-648b5976e25c</vt:lpwstr>
  </property>
</Properties>
</file>