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25"/>
  </p:notesMasterIdLst>
  <p:sldIdLst>
    <p:sldId id="256" r:id="rId6"/>
    <p:sldId id="257" r:id="rId7"/>
    <p:sldId id="258" r:id="rId8"/>
    <p:sldId id="269" r:id="rId9"/>
    <p:sldId id="259" r:id="rId10"/>
    <p:sldId id="260" r:id="rId11"/>
    <p:sldId id="261" r:id="rId12"/>
    <p:sldId id="266" r:id="rId13"/>
    <p:sldId id="267" r:id="rId14"/>
    <p:sldId id="275" r:id="rId15"/>
    <p:sldId id="268" r:id="rId16"/>
    <p:sldId id="263" r:id="rId17"/>
    <p:sldId id="270" r:id="rId18"/>
    <p:sldId id="276" r:id="rId19"/>
    <p:sldId id="272" r:id="rId20"/>
    <p:sldId id="277" r:id="rId21"/>
    <p:sldId id="264" r:id="rId22"/>
    <p:sldId id="271"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20" autoAdjust="0"/>
    <p:restoredTop sz="62620" autoAdjust="0"/>
  </p:normalViewPr>
  <p:slideViewPr>
    <p:cSldViewPr snapToGrid="0">
      <p:cViewPr varScale="1">
        <p:scale>
          <a:sx n="75" d="100"/>
          <a:sy n="75" d="100"/>
        </p:scale>
        <p:origin x="1260" y="66"/>
      </p:cViewPr>
      <p:guideLst/>
    </p:cSldViewPr>
  </p:slideViewPr>
  <p:notesTextViewPr>
    <p:cViewPr>
      <p:scale>
        <a:sx n="1" d="1"/>
        <a:sy n="1" d="1"/>
      </p:scale>
      <p:origin x="0" y="0"/>
    </p:cViewPr>
  </p:notesText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C9D9C-2C7C-4CB2-804C-9AD8A477A433}" type="datetimeFigureOut">
              <a:rPr lang="en-US" smtClean="0"/>
              <a:t>7/8/2021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E936E-C20F-446D-866F-B1FB9FB6F122}" type="slidenum">
              <a:rPr lang="en-US" smtClean="0"/>
              <a:t>‹#›</a:t>
            </a:fld>
            <a:endParaRPr lang="en-US" dirty="0"/>
          </a:p>
        </p:txBody>
      </p:sp>
    </p:spTree>
    <p:extLst>
      <p:ext uri="{BB962C8B-B14F-4D97-AF65-F5344CB8AC3E}">
        <p14:creationId xmlns:p14="http://schemas.microsoft.com/office/powerpoint/2010/main" val="15783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Good morning! Thank you for joining us for this presentation today. We’re looking forward to sharing this work and hearing your questions and feedback. </a:t>
            </a:r>
          </a:p>
          <a:p>
            <a:pPr lvl="0"/>
            <a:r>
              <a:rPr lang="en-US" sz="1200" kern="1200" dirty="0" smtClean="0">
                <a:solidFill>
                  <a:schemeClr val="tx1"/>
                </a:solidFill>
                <a:effectLst/>
                <a:latin typeface="+mn-lt"/>
                <a:ea typeface="+mn-ea"/>
                <a:cs typeface="+mn-cs"/>
              </a:rPr>
              <a:t>We’ll start by reviewing some logistics for the meeting to make sure everyone can participate.</a:t>
            </a:r>
          </a:p>
          <a:p>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a:t>
            </a:fld>
            <a:endParaRPr lang="en-US" dirty="0"/>
          </a:p>
        </p:txBody>
      </p:sp>
    </p:spTree>
    <p:extLst>
      <p:ext uri="{BB962C8B-B14F-4D97-AF65-F5344CB8AC3E}">
        <p14:creationId xmlns:p14="http://schemas.microsoft.com/office/powerpoint/2010/main" val="229066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have we</a:t>
            </a:r>
            <a:r>
              <a:rPr lang="en-US" baseline="0" dirty="0" smtClean="0"/>
              <a:t> done so far?</a:t>
            </a:r>
          </a:p>
          <a:p>
            <a:endParaRPr lang="en-US" baseline="0" dirty="0" smtClean="0"/>
          </a:p>
          <a:p>
            <a:r>
              <a:rPr lang="en-US" baseline="0" dirty="0" smtClean="0"/>
              <a:t>Our primary work has been related to assembling a team to do the work and identifying stakeholders. We have engaged with some stakeholders one-on-one. If you would also like to have a one-on-one discussion with our team, please reach out to us and let us know. My contact information will be at the end of this presentation.</a:t>
            </a:r>
          </a:p>
          <a:p>
            <a:endParaRPr lang="en-US" baseline="0" dirty="0" smtClean="0"/>
          </a:p>
          <a:p>
            <a:r>
              <a:rPr lang="en-US" baseline="0" dirty="0" smtClean="0"/>
              <a:t>Megan has been hard at work researching programs in other jurisdictions, and I’m going to turn it over to her to explain what she’s been investigating.</a:t>
            </a:r>
          </a:p>
          <a:p>
            <a:endParaRPr lang="en-US" baseline="0" dirty="0" smtClean="0"/>
          </a:p>
          <a:p>
            <a:r>
              <a:rPr lang="en-US" b="1" i="1" baseline="0" dirty="0" smtClean="0"/>
              <a:t>So far I’ve begun to research how refrigerant containing consumer appliances are currently being managed in-state – and programs in 3 other jurisdictions:  NYC, British Columbia, and California.  If you know of other successful programs that you feel we should be investigating, please let us know! </a:t>
            </a:r>
            <a:r>
              <a:rPr lang="en-US" b="0" i="0" baseline="0" dirty="0" smtClean="0"/>
              <a:t>Australia has also been mentioned to us, and we’d like to know more about that if you can provide additional information.</a:t>
            </a:r>
          </a:p>
          <a:p>
            <a:endParaRPr lang="en-US" baseline="0" dirty="0" smtClean="0"/>
          </a:p>
          <a:p>
            <a:r>
              <a:rPr lang="en-US" baseline="0" dirty="0" smtClean="0"/>
              <a:t>We’re now collecting your input so we can incorporate it into our recommendations and program design work.</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10</a:t>
            </a:fld>
            <a:endParaRPr lang="en-US" dirty="0"/>
          </a:p>
        </p:txBody>
      </p:sp>
    </p:spTree>
    <p:extLst>
      <p:ext uri="{BB962C8B-B14F-4D97-AF65-F5344CB8AC3E}">
        <p14:creationId xmlns:p14="http://schemas.microsoft.com/office/powerpoint/2010/main" val="193857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we have a very</a:t>
            </a:r>
            <a:r>
              <a:rPr lang="en-US" baseline="0" dirty="0" smtClean="0"/>
              <a:t> compressed timeline to complete our work – just a few months. The most important date for you to be aware of is July 21</a:t>
            </a:r>
            <a:r>
              <a:rPr lang="en-US" baseline="30000" dirty="0" smtClean="0"/>
              <a:t>st</a:t>
            </a:r>
            <a:r>
              <a:rPr lang="en-US" baseline="0" dirty="0" smtClean="0"/>
              <a:t> – the last date available for you to submit your feedback. While we recognize that’s not very far away, you can see that only gives us about three weeks to consider your feedback, design the program recommendations, and write the legislative report. </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11</a:t>
            </a:fld>
            <a:endParaRPr lang="en-US" dirty="0"/>
          </a:p>
        </p:txBody>
      </p:sp>
    </p:spTree>
    <p:extLst>
      <p:ext uri="{BB962C8B-B14F-4D97-AF65-F5344CB8AC3E}">
        <p14:creationId xmlns:p14="http://schemas.microsoft.com/office/powerpoint/2010/main" val="16686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time for you to contribute to the discussion. Again,</a:t>
            </a:r>
            <a:r>
              <a:rPr lang="en-US" baseline="0" dirty="0" smtClean="0"/>
              <a:t> we are seeking input about program design and funding, especially if you have experience with similar programs in other jurisdictions. We really want to hear what works well and what doesn’t work well and any ideas you have that could help a Washington program succeed. </a:t>
            </a:r>
          </a:p>
          <a:p>
            <a:endParaRPr lang="en-US" dirty="0" smtClean="0"/>
          </a:p>
          <a:p>
            <a:r>
              <a:rPr lang="en-US" dirty="0" smtClean="0"/>
              <a:t>If you think Washington should not have a program, that’s a great comment also. However, please</a:t>
            </a:r>
            <a:r>
              <a:rPr lang="en-US" baseline="0" dirty="0" smtClean="0"/>
              <a:t> remember </a:t>
            </a:r>
            <a:r>
              <a:rPr lang="en-US" dirty="0" smtClean="0"/>
              <a:t>Ecology has been directed to design</a:t>
            </a:r>
            <a:r>
              <a:rPr lang="en-US" baseline="0" dirty="0" smtClean="0"/>
              <a:t> a program, not necessarily make recommendations whether a program should be developed. So even if you don’t support having a program, we encourage you to give us comments about how a program could be designed to minimize your concerns. Ultimately, whether or not a program is adopted is a decision for the Legislature to make.</a:t>
            </a:r>
          </a:p>
          <a:p>
            <a:endParaRPr lang="en-US" baseline="0" dirty="0" smtClean="0"/>
          </a:p>
          <a:p>
            <a:r>
              <a:rPr lang="en-US" baseline="0" dirty="0" smtClean="0"/>
              <a:t>We ask that you to identify not only yourself but any organization you represent. We are trying to ensure a broad scope of interests are represented and this will help us do that. We also ask that you keep your comments to around 3 minutes. If you need more time, reach out to us and we can schedule some time to talk with you.</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12</a:t>
            </a:fld>
            <a:endParaRPr lang="en-US" dirty="0"/>
          </a:p>
        </p:txBody>
      </p:sp>
    </p:spTree>
    <p:extLst>
      <p:ext uri="{BB962C8B-B14F-4D97-AF65-F5344CB8AC3E}">
        <p14:creationId xmlns:p14="http://schemas.microsoft.com/office/powerpoint/2010/main" val="1915169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if you would like to make a comment, we ask that you either type your comment</a:t>
            </a:r>
            <a:r>
              <a:rPr lang="en-US" baseline="0" dirty="0" smtClean="0"/>
              <a:t> in the chat box or raise your hand. If you don’t see the raise hand feature, try clicking on the three dots to open the options menu. To lower your hand, just repeat the same steps.</a:t>
            </a:r>
          </a:p>
          <a:p>
            <a:endParaRPr lang="en-US" baseline="0" dirty="0" smtClean="0"/>
          </a:p>
          <a:p>
            <a:r>
              <a:rPr lang="en-US" baseline="0" dirty="0" smtClean="0"/>
              <a:t>If you are calling in from a phone and aren’t able to select one of those options, you can press star 3 to raise and lower your hand.</a:t>
            </a:r>
          </a:p>
          <a:p>
            <a:endParaRPr lang="en-US" baseline="0" dirty="0" smtClean="0"/>
          </a:p>
          <a:p>
            <a:r>
              <a:rPr lang="en-US" baseline="0" dirty="0" smtClean="0"/>
              <a:t>If you’re attending on a mobile device, you should see chat and raise hand icons at the bottom of the participants list screen.</a:t>
            </a:r>
          </a:p>
          <a:p>
            <a:endParaRPr lang="en-US" baseline="0" dirty="0" smtClean="0"/>
          </a:p>
          <a:p>
            <a:r>
              <a:rPr lang="en-US" baseline="0" dirty="0" smtClean="0"/>
              <a:t>We’ll call on folks in order of when you raised your hand and we’ll unmute your line at that time.</a:t>
            </a:r>
          </a:p>
          <a:p>
            <a:endParaRPr lang="en-US" baseline="0" dirty="0" smtClean="0"/>
          </a:p>
          <a:p>
            <a:r>
              <a:rPr lang="en-US" baseline="0" dirty="0" smtClean="0"/>
              <a:t>If you do not want to make a comment at this time, you still have other options to submit written comments that we’ll cover in a minute.</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13</a:t>
            </a:fld>
            <a:endParaRPr lang="en-US" dirty="0"/>
          </a:p>
        </p:txBody>
      </p:sp>
    </p:spTree>
    <p:extLst>
      <p:ext uri="{BB962C8B-B14F-4D97-AF65-F5344CB8AC3E}">
        <p14:creationId xmlns:p14="http://schemas.microsoft.com/office/powerpoint/2010/main" val="304329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We’re here today to hear whatever feedback you’d like to provide. To help guide our discussions today, we encourage you to comment on the topics listed here. You don’t have to talk about these topics, but they are probably the most important issues for us right now. </a:t>
            </a:r>
          </a:p>
          <a:p>
            <a:endParaRPr lang="en-US" b="0" i="0" baseline="0" dirty="0" smtClean="0"/>
          </a:p>
          <a:p>
            <a:r>
              <a:rPr lang="en-US" b="0" i="0" baseline="0" dirty="0" smtClean="0"/>
              <a:t>We are going to post a longer list of detailed questions on our EZView page. We encourage all of you to take a look at that list and contribute any additional comments you have after looking at it.</a:t>
            </a:r>
          </a:p>
          <a:p>
            <a:endParaRPr lang="en-US" b="0" i="0" baseline="0" dirty="0" smtClean="0"/>
          </a:p>
          <a:p>
            <a:r>
              <a:rPr lang="en-US" b="0" i="0" baseline="0" dirty="0" smtClean="0"/>
              <a:t>If you want to come back to this screen when it’s your turn to comment, just let us know.</a:t>
            </a:r>
          </a:p>
          <a:p>
            <a:endParaRPr lang="en-US" b="0" i="0" baseline="0" dirty="0" smtClean="0"/>
          </a:p>
        </p:txBody>
      </p:sp>
      <p:sp>
        <p:nvSpPr>
          <p:cNvPr id="4" name="Slide Number Placeholder 3"/>
          <p:cNvSpPr>
            <a:spLocks noGrp="1"/>
          </p:cNvSpPr>
          <p:nvPr>
            <p:ph type="sldNum" sz="quarter" idx="10"/>
          </p:nvPr>
        </p:nvSpPr>
        <p:spPr/>
        <p:txBody>
          <a:bodyPr/>
          <a:lstStyle/>
          <a:p>
            <a:fld id="{DECE936E-C20F-446D-866F-B1FB9FB6F122}" type="slidenum">
              <a:rPr lang="en-US" smtClean="0"/>
              <a:t>14</a:t>
            </a:fld>
            <a:endParaRPr lang="en-US" dirty="0"/>
          </a:p>
        </p:txBody>
      </p:sp>
    </p:spTree>
    <p:extLst>
      <p:ext uri="{BB962C8B-B14F-4D97-AF65-F5344CB8AC3E}">
        <p14:creationId xmlns:p14="http://schemas.microsoft.com/office/powerpoint/2010/main" val="185393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a:t>
            </a:r>
            <a:r>
              <a:rPr lang="en-US" baseline="0" dirty="0"/>
              <a:t> going to keep track of comments in real time here on the screen. We ask that if you are going to make a comment, please help us make sure that we’ve correctly summarized your comment. Please feel free to correct us or add more details so we get an accurate </a:t>
            </a:r>
            <a:r>
              <a:rPr lang="en-US" baseline="0" dirty="0" smtClean="0"/>
              <a:t>summary on the list.</a:t>
            </a:r>
            <a:endParaRPr lang="en-US" baseline="0" dirty="0"/>
          </a:p>
          <a:p>
            <a:endParaRPr lang="en-US" baseline="0" dirty="0"/>
          </a:p>
          <a:p>
            <a:r>
              <a:rPr lang="en-US" baseline="0" dirty="0"/>
              <a:t>Also, just to make sure it’s clear, you do not need to comment today, and if you do comment today, you are welcome to follow up with additional written comments, keeping in mind the July 21</a:t>
            </a:r>
            <a:r>
              <a:rPr lang="en-US" baseline="30000" dirty="0"/>
              <a:t>st</a:t>
            </a:r>
            <a:r>
              <a:rPr lang="en-US" baseline="0" dirty="0"/>
              <a:t> </a:t>
            </a:r>
            <a:r>
              <a:rPr lang="en-US" baseline="0" dirty="0" smtClean="0"/>
              <a:t>deadline.</a:t>
            </a:r>
          </a:p>
          <a:p>
            <a:endParaRPr lang="en-US" baseline="0" dirty="0" smtClean="0"/>
          </a:p>
          <a:p>
            <a:r>
              <a:rPr lang="en-US" baseline="0" dirty="0" smtClean="0"/>
              <a:t>We ask that you try to keep your comments to about three minutes. Again, if you feel like you need more than that, we encourage you to reach out and schedule some time for a one-on-one chat.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ECE936E-C20F-446D-866F-B1FB9FB6F122}" type="slidenum">
              <a:rPr lang="en-US" smtClean="0"/>
              <a:t>15</a:t>
            </a:fld>
            <a:endParaRPr lang="en-US" dirty="0"/>
          </a:p>
        </p:txBody>
      </p:sp>
    </p:spTree>
    <p:extLst>
      <p:ext uri="{BB962C8B-B14F-4D97-AF65-F5344CB8AC3E}">
        <p14:creationId xmlns:p14="http://schemas.microsoft.com/office/powerpoint/2010/main" val="252545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DECE936E-C20F-446D-866F-B1FB9FB6F122}" type="slidenum">
              <a:rPr lang="en-US" smtClean="0"/>
              <a:t>16</a:t>
            </a:fld>
            <a:endParaRPr lang="en-US" dirty="0"/>
          </a:p>
        </p:txBody>
      </p:sp>
    </p:spTree>
    <p:extLst>
      <p:ext uri="{BB962C8B-B14F-4D97-AF65-F5344CB8AC3E}">
        <p14:creationId xmlns:p14="http://schemas.microsoft.com/office/powerpoint/2010/main" val="17888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that input and feedback. We will definitely be using these comments, as well as others</a:t>
            </a:r>
            <a:r>
              <a:rPr lang="en-US" baseline="0" dirty="0" smtClean="0"/>
              <a:t> we receive before the July 21</a:t>
            </a:r>
            <a:r>
              <a:rPr lang="en-US" baseline="30000" dirty="0" smtClean="0"/>
              <a:t>st</a:t>
            </a:r>
            <a:r>
              <a:rPr lang="en-US" baseline="0" dirty="0" smtClean="0"/>
              <a:t> deadline, as part of our program development.</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17</a:t>
            </a:fld>
            <a:endParaRPr lang="en-US" dirty="0"/>
          </a:p>
        </p:txBody>
      </p:sp>
    </p:spTree>
    <p:extLst>
      <p:ext uri="{BB962C8B-B14F-4D97-AF65-F5344CB8AC3E}">
        <p14:creationId xmlns:p14="http://schemas.microsoft.com/office/powerpoint/2010/main" val="2987466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strongly encourage submission of written</a:t>
            </a:r>
            <a:r>
              <a:rPr lang="en-US" baseline="0" dirty="0" smtClean="0"/>
              <a:t> comments. They help us make sure we don’t miss comments and suggestion. The best way to submit comments is at our eComments page at the address listed here.</a:t>
            </a:r>
          </a:p>
          <a:p>
            <a:endParaRPr lang="en-US" baseline="0" dirty="0" smtClean="0"/>
          </a:p>
          <a:p>
            <a:r>
              <a:rPr lang="en-US" baseline="0" dirty="0" smtClean="0"/>
              <a:t>You might find it easier to access eComments by going to our website at www.ecology.wa.gov and scrolling down to the “More public input and events” link at the bottom of the screen, Then just open one of the days listed, choose this project, and it will open our listing. A link to the comment submission page is listed there.</a:t>
            </a:r>
          </a:p>
          <a:p>
            <a:endParaRPr lang="en-US" baseline="0" dirty="0" smtClean="0"/>
          </a:p>
          <a:p>
            <a:r>
              <a:rPr lang="en-US" baseline="0" dirty="0" smtClean="0"/>
              <a:t>We will be posting this presentation on our EZView page, so you’ll be able to access these web links there if you like.</a:t>
            </a:r>
          </a:p>
          <a:p>
            <a:endParaRPr lang="en-US" baseline="0" dirty="0" smtClean="0"/>
          </a:p>
          <a:p>
            <a:r>
              <a:rPr lang="en-US" baseline="0" dirty="0" smtClean="0"/>
              <a:t>Please remember all comments must be received by July 21, 2021. Due to the compressed timeline we summarized earlier, we do not have an option to extend the comment period. If you want us to consider your suggestions, concerns, and other comments, we must have your feedback no later than July 21</a:t>
            </a:r>
            <a:r>
              <a:rPr lang="en-US" baseline="30000" dirty="0" smtClean="0"/>
              <a:t>st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18</a:t>
            </a:fld>
            <a:endParaRPr lang="en-US" dirty="0"/>
          </a:p>
        </p:txBody>
      </p:sp>
    </p:spTree>
    <p:extLst>
      <p:ext uri="{BB962C8B-B14F-4D97-AF65-F5344CB8AC3E}">
        <p14:creationId xmlns:p14="http://schemas.microsoft.com/office/powerpoint/2010/main" val="349212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can see we also have a bit.ly address for our EZView</a:t>
            </a:r>
            <a:r>
              <a:rPr lang="en-US" baseline="0" dirty="0" smtClean="0"/>
              <a:t> page if you’re going to type it in. Just visit bit.ly/hfc-end-of-life. That will take you to the same place as the full address that we listed on the previous screen. We’ll be posting these slides, including the notes we took, on that page.</a:t>
            </a:r>
          </a:p>
          <a:p>
            <a:endParaRPr lang="en-US" baseline="0" dirty="0" smtClean="0"/>
          </a:p>
          <a:p>
            <a:r>
              <a:rPr lang="en-US" baseline="0" dirty="0" smtClean="0"/>
              <a:t>You’ll find lots of info on the EZView page including a link to sign up for our HFC Listserv. This listserv will also be a good source about Ecology’s work as we continue to implement other portions of the bill, including future rulemaking activities.</a:t>
            </a:r>
          </a:p>
          <a:p>
            <a:endParaRPr lang="en-US" baseline="0" dirty="0" smtClean="0"/>
          </a:p>
          <a:p>
            <a:r>
              <a:rPr lang="en-US" baseline="0" dirty="0" smtClean="0"/>
              <a:t>This is my contact information and we encourage you to reach out to me or other members of the team. I’m happy to talk with any of you about your ideas, feedback, and other input you have for our project. And as I mentioned earlier, we are happy to have one-on-one chats with interested stakeholders and other parties.</a:t>
            </a:r>
          </a:p>
          <a:p>
            <a:endParaRPr lang="en-US" baseline="0" dirty="0" smtClean="0"/>
          </a:p>
          <a:p>
            <a:r>
              <a:rPr lang="en-US" baseline="0" dirty="0" smtClean="0"/>
              <a:t>Thanks so much for joining us.</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19</a:t>
            </a:fld>
            <a:endParaRPr lang="en-US" dirty="0"/>
          </a:p>
        </p:txBody>
      </p:sp>
    </p:spTree>
    <p:extLst>
      <p:ext uri="{BB962C8B-B14F-4D97-AF65-F5344CB8AC3E}">
        <p14:creationId xmlns:p14="http://schemas.microsoft.com/office/powerpoint/2010/main" val="110170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recommend joining WebEx using your computer audio. Our participants seem to have the best results using that audio option.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you need to adjust your audio selection, click the three dots in the menu at the bottom of your screen, and select “switch audio.”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will bring up a menu where you can choose to enter your phone number and have the WebEx system call you, or you can access call-in information and use audio via your phone.</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CE936E-C20F-446D-866F-B1FB9FB6F122}" type="slidenum">
              <a:rPr lang="en-US" smtClean="0"/>
              <a:t>2</a:t>
            </a:fld>
            <a:endParaRPr lang="en-US" dirty="0"/>
          </a:p>
        </p:txBody>
      </p:sp>
    </p:spTree>
    <p:extLst>
      <p:ext uri="{BB962C8B-B14F-4D97-AF65-F5344CB8AC3E}">
        <p14:creationId xmlns:p14="http://schemas.microsoft.com/office/powerpoint/2010/main" val="400722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Please direct any technical difficulty issues to the host in the chat box. We’ll do our best to help you address the problem.</a:t>
            </a:r>
          </a:p>
          <a:p>
            <a:endParaRPr lang="en-US" dirty="0" smtClean="0"/>
          </a:p>
          <a:p>
            <a:pPr lvl="0"/>
            <a:r>
              <a:rPr lang="en-US" sz="1200" kern="1200" dirty="0" smtClean="0">
                <a:solidFill>
                  <a:schemeClr val="tx1"/>
                </a:solidFill>
                <a:effectLst/>
                <a:latin typeface="+mn-lt"/>
                <a:ea typeface="+mn-ea"/>
                <a:cs typeface="+mn-cs"/>
              </a:rPr>
              <a:t>Because we will have an interactive discussion, you are able to mute</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unmute yourself throughout the presentation, so be mindful of that. So if</a:t>
            </a:r>
            <a:r>
              <a:rPr lang="en-US" sz="1200" kern="1200" baseline="0" dirty="0" smtClean="0">
                <a:solidFill>
                  <a:schemeClr val="tx1"/>
                </a:solidFill>
                <a:effectLst/>
                <a:latin typeface="+mn-lt"/>
                <a:ea typeface="+mn-ea"/>
                <a:cs typeface="+mn-cs"/>
              </a:rPr>
              <a:t> you would all please mute yourself now, I’d really appreciate that.</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we hear background noise before the discussion portion, we’ll just mute your line from our end until we get to that part.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Questions are welcome anytime throughout the presentation, but we will address them during the discussion. We encourage you to ask your question in the chat as soon as you have it so you don’t forget!</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CE936E-C20F-446D-866F-B1FB9FB6F122}" type="slidenum">
              <a:rPr lang="en-US" smtClean="0"/>
              <a:t>3</a:t>
            </a:fld>
            <a:endParaRPr lang="en-US" dirty="0"/>
          </a:p>
        </p:txBody>
      </p:sp>
    </p:spTree>
    <p:extLst>
      <p:ext uri="{BB962C8B-B14F-4D97-AF65-F5344CB8AC3E}">
        <p14:creationId xmlns:p14="http://schemas.microsoft.com/office/powerpoint/2010/main" val="386618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joining WebEx using your phone or tablet, click on the participant icon on the upper right of your screen to show the participant list. At the bottom of the participant list screen, you should see the option to chat and raise your hand.</a:t>
            </a:r>
          </a:p>
          <a:p>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4</a:t>
            </a:fld>
            <a:endParaRPr lang="en-US" dirty="0"/>
          </a:p>
        </p:txBody>
      </p:sp>
    </p:spTree>
    <p:extLst>
      <p:ext uri="{BB962C8B-B14F-4D97-AF65-F5344CB8AC3E}">
        <p14:creationId xmlns:p14="http://schemas.microsoft.com/office/powerpoint/2010/main" val="276729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Here’s today’s agenda. We will not be recording today’s event, but we will be posting the final slides, including the summary of comments,</a:t>
            </a:r>
            <a:r>
              <a:rPr lang="en-US" baseline="0" dirty="0" smtClean="0"/>
              <a:t> on our EZView web page.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5</a:t>
            </a:fld>
            <a:endParaRPr lang="en-US" dirty="0"/>
          </a:p>
        </p:txBody>
      </p:sp>
    </p:spTree>
    <p:extLst>
      <p:ext uri="{BB962C8B-B14F-4D97-AF65-F5344CB8AC3E}">
        <p14:creationId xmlns:p14="http://schemas.microsoft.com/office/powerpoint/2010/main" val="62375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 to</a:t>
            </a:r>
            <a:r>
              <a:rPr lang="en-US" baseline="0" dirty="0" smtClean="0"/>
              <a:t> start, I’m Kimberly Goetz and I’m coordinating this cross-programmatic team as part of the agency’s climate change efforts. I’m the Legislative Coordinator for the Hazardous Waste and Toxics Reduction program and I’ll be taking the lead on writing the legislative report and recommendations..</a:t>
            </a:r>
          </a:p>
          <a:p>
            <a:endParaRPr lang="en-US" baseline="0" dirty="0" smtClean="0"/>
          </a:p>
          <a:p>
            <a:r>
              <a:rPr lang="en-US" baseline="0" dirty="0" smtClean="0"/>
              <a:t>Megan Warfield from our Solid Waste Management Program. ***Megan can introduce herself***</a:t>
            </a:r>
          </a:p>
          <a:p>
            <a:endParaRPr lang="en-US" baseline="0" dirty="0" smtClean="0"/>
          </a:p>
          <a:p>
            <a:r>
              <a:rPr lang="en-US" baseline="0" dirty="0" smtClean="0"/>
              <a:t>From the Air Quality Program, Abbey Brown is our technical lead for HFCs. ***Abbey can introduce herself***</a:t>
            </a:r>
          </a:p>
          <a:p>
            <a:endParaRPr lang="en-US" baseline="0" dirty="0" smtClean="0"/>
          </a:p>
          <a:p>
            <a:r>
              <a:rPr lang="en-US" baseline="0" dirty="0" smtClean="0"/>
              <a:t>And also from Air Quality is Linda Kildahl, who is leading Ecology’s efforts for another section of the same legislation. ***Linda can introduce herself”””</a:t>
            </a:r>
          </a:p>
          <a:p>
            <a:endParaRPr lang="en-US" baseline="0" dirty="0" smtClean="0"/>
          </a:p>
          <a:p>
            <a:r>
              <a:rPr lang="en-US" dirty="0" smtClean="0"/>
              <a:t>Also joining us today behind</a:t>
            </a:r>
            <a:r>
              <a:rPr lang="en-US" baseline="0" dirty="0" smtClean="0"/>
              <a:t> the scenes are Margaret Plummer and Tina Maurer who will handle the technological part of the presentation. </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6</a:t>
            </a:fld>
            <a:endParaRPr lang="en-US" dirty="0"/>
          </a:p>
        </p:txBody>
      </p:sp>
    </p:spTree>
    <p:extLst>
      <p:ext uri="{BB962C8B-B14F-4D97-AF65-F5344CB8AC3E}">
        <p14:creationId xmlns:p14="http://schemas.microsoft.com/office/powerpoint/2010/main" val="3894387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we’ll talk about what Ecology has been directed to accomplish. There were a number of bills passed during the last legislative</a:t>
            </a:r>
            <a:r>
              <a:rPr lang="en-US" baseline="0" dirty="0" smtClean="0"/>
              <a:t> session, but the one we’re talking about today is House Bill 1050.</a:t>
            </a:r>
            <a:endParaRPr lang="en-US" dirty="0" smtClean="0"/>
          </a:p>
          <a:p>
            <a:endParaRPr lang="en-US" dirty="0" smtClean="0"/>
          </a:p>
          <a:p>
            <a:r>
              <a:rPr lang="en-US" dirty="0" smtClean="0"/>
              <a:t>There are a number of sections of the underlying</a:t>
            </a:r>
            <a:r>
              <a:rPr lang="en-US" baseline="0" dirty="0" smtClean="0"/>
              <a:t> legislation, and our current efforts are only focused on one small section. </a:t>
            </a:r>
            <a:endParaRPr lang="en-US" dirty="0" smtClean="0"/>
          </a:p>
          <a:p>
            <a:endParaRPr lang="en-US" dirty="0" smtClean="0"/>
          </a:p>
          <a:p>
            <a:r>
              <a:rPr lang="en-US" dirty="0" smtClean="0"/>
              <a:t>And before we get into what we’ve been directed to do, we want to make it very</a:t>
            </a:r>
            <a:r>
              <a:rPr lang="en-US" baseline="0" dirty="0" smtClean="0"/>
              <a:t> clear that we are NOT talking about the large-scale rulemaking that’s is related to section 9 of the legislation. Ecology will be getting to that section, but that’s not what we’re talking about today.</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7</a:t>
            </a:fld>
            <a:endParaRPr lang="en-US" dirty="0"/>
          </a:p>
        </p:txBody>
      </p:sp>
    </p:spTree>
    <p:extLst>
      <p:ext uri="{BB962C8B-B14F-4D97-AF65-F5344CB8AC3E}">
        <p14:creationId xmlns:p14="http://schemas.microsoft.com/office/powerpoint/2010/main" val="418823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the relevant section of the bill for today’s discussion is section 14. It requires Ecology</a:t>
            </a:r>
            <a:r>
              <a:rPr lang="en-US" baseline="0" dirty="0" smtClean="0"/>
              <a:t> to prepare a report summarizing our recommendations for the “optimal design” of an end-of-life management program for HFCs and other refrigerants.</a:t>
            </a:r>
          </a:p>
          <a:p>
            <a:endParaRPr lang="en-US" baseline="0" dirty="0" smtClean="0"/>
          </a:p>
          <a:p>
            <a:r>
              <a:rPr lang="en-US" baseline="0" dirty="0" smtClean="0"/>
              <a:t>We’re specifically directed to engage in activities like this webinar where we ask for input and feedback from affected stakeholders and other members of the public. </a:t>
            </a:r>
          </a:p>
          <a:p>
            <a:endParaRPr lang="en-US" baseline="0" dirty="0" smtClean="0"/>
          </a:p>
          <a:p>
            <a:r>
              <a:rPr lang="en-US" baseline="0" dirty="0" smtClean="0"/>
              <a:t>And we’re directed to research what other jurisdictions have done to address the issue of end-of-life refrigerant management.</a:t>
            </a:r>
          </a:p>
          <a:p>
            <a:endParaRPr lang="en-US" baseline="0" dirty="0" smtClean="0"/>
          </a:p>
          <a:p>
            <a:r>
              <a:rPr lang="en-US" baseline="0" dirty="0" smtClean="0"/>
              <a:t>We may, but are not required to, develop draft legislation. That decision has not yet been made but is on the calendar for management to address.</a:t>
            </a:r>
          </a:p>
          <a:p>
            <a:endParaRPr lang="en-US" baseline="0" dirty="0" smtClean="0"/>
          </a:p>
          <a:p>
            <a:r>
              <a:rPr lang="en-US" sz="1200" kern="1200" dirty="0" smtClean="0">
                <a:solidFill>
                  <a:schemeClr val="tx1"/>
                </a:solidFill>
                <a:effectLst/>
                <a:latin typeface="+mn-lt"/>
                <a:ea typeface="+mn-ea"/>
                <a:cs typeface="+mn-cs"/>
              </a:rPr>
              <a:t>All of this is due to the legislature no later than December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So you can see that a lot has to happen in a short amount of time.</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8</a:t>
            </a:fld>
            <a:endParaRPr lang="en-US" dirty="0"/>
          </a:p>
        </p:txBody>
      </p:sp>
    </p:spTree>
    <p:extLst>
      <p:ext uri="{BB962C8B-B14F-4D97-AF65-F5344CB8AC3E}">
        <p14:creationId xmlns:p14="http://schemas.microsoft.com/office/powerpoint/2010/main" val="417214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recommendations we are required to address include:</a:t>
            </a:r>
          </a:p>
          <a:p>
            <a:pPr marL="171450" indent="-171450">
              <a:buFont typeface="Arial" panose="020B0604020202020204" pitchFamily="34" charset="0"/>
              <a:buChar char="•"/>
            </a:pPr>
            <a:r>
              <a:rPr lang="en-US" dirty="0" smtClean="0"/>
              <a:t>How</a:t>
            </a:r>
            <a:r>
              <a:rPr lang="en-US" baseline="0" dirty="0" smtClean="0"/>
              <a:t> to structure the program to legally obligate participation both in the program and any associated financial support </a:t>
            </a:r>
            <a:r>
              <a:rPr lang="en-US" b="1" i="1" baseline="0" dirty="0" smtClean="0"/>
              <a:t>by the listed parties</a:t>
            </a:r>
            <a:endParaRPr lang="en-US" baseline="0" dirty="0" smtClean="0"/>
          </a:p>
          <a:p>
            <a:pPr marL="171450" indent="-171450">
              <a:buFont typeface="Arial" panose="020B0604020202020204" pitchFamily="34" charset="0"/>
              <a:buChar char="•"/>
            </a:pPr>
            <a:r>
              <a:rPr lang="en-US" baseline="0" dirty="0" smtClean="0"/>
              <a:t>How the program should be funded and who should pay</a:t>
            </a:r>
          </a:p>
          <a:p>
            <a:pPr marL="171450" indent="-171450">
              <a:buFont typeface="Arial" panose="020B0604020202020204" pitchFamily="34" charset="0"/>
              <a:buChar char="•"/>
            </a:pPr>
            <a:r>
              <a:rPr lang="en-US" baseline="0" dirty="0" smtClean="0"/>
              <a:t>How to provide a financial incentive for recovery of old refrigerants so they can be properly managed at the end of their useful life</a:t>
            </a:r>
          </a:p>
          <a:p>
            <a:pPr marL="171450" indent="-171450">
              <a:buFont typeface="Arial" panose="020B0604020202020204" pitchFamily="34" charset="0"/>
              <a:buChar char="•"/>
            </a:pPr>
            <a:r>
              <a:rPr lang="en-US" baseline="0" dirty="0" smtClean="0"/>
              <a:t>And what performance measures should be applicable to the program</a:t>
            </a:r>
            <a:endParaRPr lang="en-US" dirty="0"/>
          </a:p>
        </p:txBody>
      </p:sp>
      <p:sp>
        <p:nvSpPr>
          <p:cNvPr id="4" name="Slide Number Placeholder 3"/>
          <p:cNvSpPr>
            <a:spLocks noGrp="1"/>
          </p:cNvSpPr>
          <p:nvPr>
            <p:ph type="sldNum" sz="quarter" idx="10"/>
          </p:nvPr>
        </p:nvSpPr>
        <p:spPr/>
        <p:txBody>
          <a:bodyPr/>
          <a:lstStyle/>
          <a:p>
            <a:fld id="{DECE936E-C20F-446D-866F-B1FB9FB6F122}" type="slidenum">
              <a:rPr lang="en-US" smtClean="0"/>
              <a:t>9</a:t>
            </a:fld>
            <a:endParaRPr lang="en-US" dirty="0"/>
          </a:p>
        </p:txBody>
      </p:sp>
    </p:spTree>
    <p:extLst>
      <p:ext uri="{BB962C8B-B14F-4D97-AF65-F5344CB8AC3E}">
        <p14:creationId xmlns:p14="http://schemas.microsoft.com/office/powerpoint/2010/main" val="3706492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2071473" y="4266454"/>
            <a:ext cx="9447621" cy="940575"/>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071474" y="5299105"/>
            <a:ext cx="9447620" cy="57483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08747-BEEB-46FD-AB51-6CCDDE4F4784}" type="slidenum">
              <a:rPr lang="en-US" smtClean="0"/>
              <a:t>‹#›</a:t>
            </a:fld>
            <a:endParaRPr lang="en-US" dirty="0"/>
          </a:p>
        </p:txBody>
      </p:sp>
      <p:pic>
        <p:nvPicPr>
          <p:cNvPr id="10" name="Picture 9" descr="Washington Department of Ecology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339637"/>
            <a:ext cx="1218690" cy="1414765"/>
          </a:xfrm>
          <a:prstGeom prst="rect">
            <a:avLst/>
          </a:prstGeom>
        </p:spPr>
      </p:pic>
      <p:sp>
        <p:nvSpPr>
          <p:cNvPr id="14" name="Rectangle 13"/>
          <p:cNvSpPr/>
          <p:nvPr/>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750537" y="303268"/>
            <a:ext cx="1856370" cy="6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t="4773" b="3109"/>
          <a:stretch/>
        </p:blipFill>
        <p:spPr>
          <a:xfrm>
            <a:off x="0" y="214859"/>
            <a:ext cx="12192000" cy="3733316"/>
          </a:xfrm>
          <a:prstGeom prst="rect">
            <a:avLst/>
          </a:prstGeom>
        </p:spPr>
      </p:pic>
      <p:pic>
        <p:nvPicPr>
          <p:cNvPr id="9" name="Picture 8" descr="A beach shoreline with driftwood in the foreground and misty mountains in the backgroun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09400"/>
            <a:ext cx="12192000" cy="3745234"/>
          </a:xfrm>
          <a:prstGeom prst="rect">
            <a:avLst/>
          </a:prstGeom>
        </p:spPr>
      </p:pic>
    </p:spTree>
    <p:extLst>
      <p:ext uri="{BB962C8B-B14F-4D97-AF65-F5344CB8AC3E}">
        <p14:creationId xmlns:p14="http://schemas.microsoft.com/office/powerpoint/2010/main" val="78554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90705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09600" y="1681163"/>
            <a:ext cx="5387976"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505075"/>
            <a:ext cx="538797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199" y="1681163"/>
            <a:ext cx="5344459"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4445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36104505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3433598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smtClean="0"/>
              <a:t>Edit Master text styles</a:t>
            </a:r>
          </a:p>
        </p:txBody>
      </p:sp>
      <p:sp>
        <p:nvSpPr>
          <p:cNvPr id="10" name="Table Placeholder 9"/>
          <p:cNvSpPr>
            <a:spLocks noGrp="1"/>
          </p:cNvSpPr>
          <p:nvPr>
            <p:ph type="tbl" sz="quarter" idx="13"/>
          </p:nvPr>
        </p:nvSpPr>
        <p:spPr>
          <a:xfrm>
            <a:off x="615950" y="2500313"/>
            <a:ext cx="10902950" cy="3744912"/>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095063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smtClean="0"/>
              <a:t>Edit Master text styles</a:t>
            </a:r>
          </a:p>
        </p:txBody>
      </p:sp>
      <p:sp>
        <p:nvSpPr>
          <p:cNvPr id="7" name="Chart Placeholder 6"/>
          <p:cNvSpPr>
            <a:spLocks noGrp="1"/>
          </p:cNvSpPr>
          <p:nvPr>
            <p:ph type="chart" sz="quarter" idx="13"/>
          </p:nvPr>
        </p:nvSpPr>
        <p:spPr>
          <a:xfrm>
            <a:off x="615950" y="2292350"/>
            <a:ext cx="10902950" cy="3925888"/>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633028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smtClean="0"/>
              <a:t>Edit Master text styles</a:t>
            </a:r>
          </a:p>
        </p:txBody>
      </p:sp>
      <p:sp>
        <p:nvSpPr>
          <p:cNvPr id="9" name="SmartArt Placeholder 8"/>
          <p:cNvSpPr>
            <a:spLocks noGrp="1"/>
          </p:cNvSpPr>
          <p:nvPr>
            <p:ph type="dgm" sz="quarter" idx="13"/>
          </p:nvPr>
        </p:nvSpPr>
        <p:spPr>
          <a:xfrm>
            <a:off x="609600" y="2292350"/>
            <a:ext cx="10909300" cy="3978275"/>
          </a:xfrm>
        </p:spPr>
        <p:txBody>
          <a:bodyPr/>
          <a:lstStyle/>
          <a:p>
            <a:r>
              <a:rPr lang="en-US" dirty="0" smtClean="0"/>
              <a:t>Click icon to add SmartArt graphic</a:t>
            </a:r>
            <a:endParaRPr lang="en-US" dirty="0"/>
          </a:p>
        </p:txBody>
      </p:sp>
    </p:spTree>
    <p:extLst>
      <p:ext uri="{BB962C8B-B14F-4D97-AF65-F5344CB8AC3E}">
        <p14:creationId xmlns:p14="http://schemas.microsoft.com/office/powerpoint/2010/main" val="19355813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15818222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9" name="Picture 8" descr="Steep shorelines covered with trees, that turn into a small beach with driftwood scattered around"/>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flipH="1">
            <a:off x="0" y="208036"/>
            <a:ext cx="6096000" cy="6676857"/>
          </a:xfrm>
          <a:prstGeom prst="rect">
            <a:avLst/>
          </a:prstGeom>
        </p:spPr>
      </p:pic>
      <p:sp>
        <p:nvSpPr>
          <p:cNvPr id="2" name="Title 1"/>
          <p:cNvSpPr>
            <a:spLocks noGrp="1"/>
          </p:cNvSpPr>
          <p:nvPr>
            <p:ph type="ctrTitle"/>
          </p:nvPr>
        </p:nvSpPr>
        <p:spPr>
          <a:xfrm>
            <a:off x="6281270" y="1482165"/>
            <a:ext cx="5072529" cy="1991939"/>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81270" y="3566179"/>
            <a:ext cx="5072530" cy="173494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08747-BEEB-46FD-AB51-6CCDDE4F4784}" type="slidenum">
              <a:rPr lang="en-US" smtClean="0"/>
              <a:t>‹#›</a:t>
            </a:fld>
            <a:endParaRPr lang="en-US" dirty="0"/>
          </a:p>
        </p:txBody>
      </p:sp>
      <p:grpSp>
        <p:nvGrpSpPr>
          <p:cNvPr id="12" name="Group 11" descr="Washington Department of Ecology logo"/>
          <p:cNvGrpSpPr/>
          <p:nvPr/>
        </p:nvGrpSpPr>
        <p:grpSpPr>
          <a:xfrm>
            <a:off x="2145553" y="2391413"/>
            <a:ext cx="1804894" cy="1873355"/>
            <a:chOff x="2200094" y="472140"/>
            <a:chExt cx="1841320" cy="1911163"/>
          </a:xfrm>
          <a:effectLst>
            <a:outerShdw blurRad="76200" dist="38100" dir="2700000" algn="tl" rotWithShape="0">
              <a:prstClr val="black">
                <a:alpha val="27000"/>
              </a:prstClr>
            </a:outerShdw>
          </a:effectLst>
        </p:grpSpPr>
        <p:sp>
          <p:nvSpPr>
            <p:cNvPr id="11" name="Rectangle 10"/>
            <p:cNvSpPr/>
            <p:nvPr/>
          </p:nvSpPr>
          <p:spPr>
            <a:xfrm>
              <a:off x="2200094" y="472140"/>
              <a:ext cx="1841320" cy="19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9113" y="706062"/>
              <a:ext cx="1243285" cy="1443318"/>
            </a:xfrm>
            <a:prstGeom prst="rect">
              <a:avLst/>
            </a:prstGeom>
          </p:spPr>
        </p:pic>
      </p:grpSp>
      <p:sp>
        <p:nvSpPr>
          <p:cNvPr id="14" name="Rectangle 13"/>
          <p:cNvSpPr/>
          <p:nvPr/>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750537" y="303268"/>
            <a:ext cx="1856370" cy="6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74019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sp>
        <p:nvSpPr>
          <p:cNvPr id="2" name="Title 1"/>
          <p:cNvSpPr>
            <a:spLocks noGrp="1"/>
          </p:cNvSpPr>
          <p:nvPr>
            <p:ph type="ctrTitle"/>
          </p:nvPr>
        </p:nvSpPr>
        <p:spPr>
          <a:xfrm>
            <a:off x="2071473" y="4266454"/>
            <a:ext cx="9447621" cy="940575"/>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071474" y="5299105"/>
            <a:ext cx="9447620" cy="57483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08747-BEEB-46FD-AB51-6CCDDE4F4784}" type="slidenum">
              <a:rPr lang="en-US" smtClean="0"/>
              <a:t>‹#›</a:t>
            </a:fld>
            <a:endParaRPr lang="en-US" dirty="0"/>
          </a:p>
        </p:txBody>
      </p:sp>
      <p:pic>
        <p:nvPicPr>
          <p:cNvPr id="10" name="Picture 9" descr="Washington Department of Ecology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339637"/>
            <a:ext cx="1218690" cy="1414765"/>
          </a:xfrm>
          <a:prstGeom prst="rect">
            <a:avLst/>
          </a:prstGeom>
        </p:spPr>
      </p:pic>
      <p:sp>
        <p:nvSpPr>
          <p:cNvPr id="14" name="Rectangle 13"/>
          <p:cNvSpPr/>
          <p:nvPr/>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750537" y="303268"/>
            <a:ext cx="1856370" cy="652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snow-covered Mount Rainier at sunse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14859"/>
            <a:ext cx="12192000" cy="3733316"/>
          </a:xfrm>
          <a:prstGeom prst="rect">
            <a:avLst/>
          </a:prstGeom>
        </p:spPr>
      </p:pic>
    </p:spTree>
    <p:extLst>
      <p:ext uri="{BB962C8B-B14F-4D97-AF65-F5344CB8AC3E}">
        <p14:creationId xmlns:p14="http://schemas.microsoft.com/office/powerpoint/2010/main" val="29860195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6" name="Rectangle 5"/>
          <p:cNvSpPr/>
          <p:nvPr/>
        </p:nvSpPr>
        <p:spPr>
          <a:xfrm>
            <a:off x="0" y="0"/>
            <a:ext cx="30418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1914" y="918994"/>
            <a:ext cx="2522641" cy="3689765"/>
          </a:xfrm>
        </p:spPr>
        <p:txBody>
          <a:bodyPr anchor="t"/>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1878333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ission and Vision">
    <p:spTree>
      <p:nvGrpSpPr>
        <p:cNvPr id="1" name=""/>
        <p:cNvGrpSpPr/>
        <p:nvPr/>
      </p:nvGrpSpPr>
      <p:grpSpPr>
        <a:xfrm>
          <a:off x="0" y="0"/>
          <a:ext cx="0" cy="0"/>
          <a:chOff x="0" y="0"/>
          <a:chExt cx="0" cy="0"/>
        </a:xfrm>
      </p:grpSpPr>
      <p:pic>
        <p:nvPicPr>
          <p:cNvPr id="7" name="Picture 6" descr="Blue ripples in water"/>
          <p:cNvPicPr>
            <a:picLocks noChangeAspect="1"/>
          </p:cNvPicPr>
          <p:nvPr/>
        </p:nvPicPr>
        <p:blipFill rotWithShape="1">
          <a:blip r:embed="rId2" cstate="screen">
            <a:extLst>
              <a:ext uri="{28A0092B-C50C-407E-A947-70E740481C1C}">
                <a14:useLocalDpi xmlns:a14="http://schemas.microsoft.com/office/drawing/2010/main"/>
              </a:ext>
            </a:extLst>
          </a:blip>
          <a:srcRect l="-47"/>
          <a:stretch/>
        </p:blipFill>
        <p:spPr>
          <a:xfrm>
            <a:off x="-5611" y="-22439"/>
            <a:ext cx="12203953" cy="3214424"/>
          </a:xfrm>
          <a:prstGeom prst="rect">
            <a:avLst/>
          </a:prstGeom>
        </p:spPr>
      </p:pic>
      <p:sp>
        <p:nvSpPr>
          <p:cNvPr id="2" name="Title 1"/>
          <p:cNvSpPr>
            <a:spLocks noGrp="1"/>
          </p:cNvSpPr>
          <p:nvPr>
            <p:ph type="title"/>
          </p:nvPr>
        </p:nvSpPr>
        <p:spPr>
          <a:xfrm>
            <a:off x="261914" y="918995"/>
            <a:ext cx="11685051" cy="1836158"/>
          </a:xfrm>
        </p:spPr>
        <p:txBody>
          <a:bodyPr anchor="b"/>
          <a:lstStyle>
            <a:lvl1pPr algn="ct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23771348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2430672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5576" y="1825625"/>
            <a:ext cx="540422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199" y="1825625"/>
            <a:ext cx="534689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11191574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Photo">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600089" y="0"/>
            <a:ext cx="4591912" cy="6858000"/>
          </a:xfrm>
          <a:solidFill>
            <a:schemeClr val="bg1">
              <a:lumMod val="95000"/>
            </a:schemeClr>
          </a:solidFill>
        </p:spPr>
        <p:txBody>
          <a:bodyPr/>
          <a:lstStyle/>
          <a:p>
            <a:r>
              <a:rPr lang="en-US" dirty="0" smtClean="0"/>
              <a:t>Click icon to add picture</a:t>
            </a:r>
            <a:endParaRPr lang="en-US" dirty="0"/>
          </a:p>
        </p:txBody>
      </p:sp>
      <p:sp>
        <p:nvSpPr>
          <p:cNvPr id="2" name="Title 1"/>
          <p:cNvSpPr>
            <a:spLocks noGrp="1"/>
          </p:cNvSpPr>
          <p:nvPr>
            <p:ph type="title"/>
          </p:nvPr>
        </p:nvSpPr>
        <p:spPr>
          <a:xfrm>
            <a:off x="615577" y="394246"/>
            <a:ext cx="6846663" cy="114170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5576" y="1825625"/>
            <a:ext cx="684666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108747-BEEB-46FD-AB51-6CCDDE4F4784}" type="slidenum">
              <a:rPr lang="en-US" smtClean="0"/>
              <a:t>‹#›</a:t>
            </a:fld>
            <a:endParaRPr lang="en-US" dirty="0"/>
          </a:p>
        </p:txBody>
      </p:sp>
    </p:spTree>
    <p:extLst>
      <p:ext uri="{BB962C8B-B14F-4D97-AF65-F5344CB8AC3E}">
        <p14:creationId xmlns:p14="http://schemas.microsoft.com/office/powerpoint/2010/main" val="10640620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lor Block">
    <p:spTree>
      <p:nvGrpSpPr>
        <p:cNvPr id="1" name=""/>
        <p:cNvGrpSpPr/>
        <p:nvPr/>
      </p:nvGrpSpPr>
      <p:grpSpPr>
        <a:xfrm>
          <a:off x="0" y="0"/>
          <a:ext cx="0" cy="0"/>
          <a:chOff x="0" y="0"/>
          <a:chExt cx="0" cy="0"/>
        </a:xfrm>
      </p:grpSpPr>
      <p:sp>
        <p:nvSpPr>
          <p:cNvPr id="4" name="Rectangle 3"/>
          <p:cNvSpPr/>
          <p:nvPr/>
        </p:nvSpPr>
        <p:spPr>
          <a:xfrm>
            <a:off x="-1" y="215964"/>
            <a:ext cx="3041874" cy="6642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3" name="Content Placeholder 2"/>
          <p:cNvSpPr>
            <a:spLocks noGrp="1"/>
          </p:cNvSpPr>
          <p:nvPr>
            <p:ph sz="half" idx="1"/>
          </p:nvPr>
        </p:nvSpPr>
        <p:spPr>
          <a:xfrm>
            <a:off x="3348054" y="881085"/>
            <a:ext cx="8195930" cy="5095827"/>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FE613A-22E3-4D0F-83D4-1D136B73BB4B}" type="datetimeFigureOut">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108747-BEEB-46FD-AB51-6CCDDE4F4784}" type="slidenum">
              <a:rPr lang="en-US" smtClean="0"/>
              <a:t>‹#›</a:t>
            </a:fld>
            <a:endParaRPr lang="en-US" dirty="0"/>
          </a:p>
        </p:txBody>
      </p:sp>
      <p:sp>
        <p:nvSpPr>
          <p:cNvPr id="2" name="Title 1"/>
          <p:cNvSpPr>
            <a:spLocks noGrp="1"/>
          </p:cNvSpPr>
          <p:nvPr>
            <p:ph type="title"/>
          </p:nvPr>
        </p:nvSpPr>
        <p:spPr>
          <a:xfrm>
            <a:off x="334776" y="689247"/>
            <a:ext cx="2422209" cy="5479506"/>
          </a:xfrm>
        </p:spPr>
        <p:txBody>
          <a:bodyPr anchor="ct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7811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eople walking on a trail through green forests and grass on a sunny day, with mountains towering in the background"/>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5150" y="0"/>
            <a:ext cx="4636850" cy="6858000"/>
          </a:xfrm>
          <a:prstGeom prst="rect">
            <a:avLst/>
          </a:prstGeom>
        </p:spPr>
      </p:pic>
      <p:sp>
        <p:nvSpPr>
          <p:cNvPr id="2" name="Title 1"/>
          <p:cNvSpPr>
            <a:spLocks noGrp="1"/>
          </p:cNvSpPr>
          <p:nvPr>
            <p:ph type="title"/>
          </p:nvPr>
        </p:nvSpPr>
        <p:spPr>
          <a:xfrm>
            <a:off x="609601" y="2623731"/>
            <a:ext cx="7736484" cy="805270"/>
          </a:xfrm>
        </p:spPr>
        <p:txBody>
          <a:bodyPr>
            <a:normAutofit/>
          </a:bodyPr>
          <a:lstStyle>
            <a:lvl1pPr algn="l">
              <a:defRPr sz="4800">
                <a:solidFill>
                  <a:schemeClr val="bg1"/>
                </a:solidFill>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CFE613A-22E3-4D0F-83D4-1D136B73BB4B}" type="datetimeFigureOut">
              <a:rPr lang="en-US" smtClean="0"/>
              <a:t>7/8/2021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3108747-BEEB-46FD-AB51-6CCDDE4F4784}" type="slidenum">
              <a:rPr lang="en-US" smtClean="0"/>
              <a:t>‹#›</a:t>
            </a:fld>
            <a:endParaRPr lang="en-US" dirty="0"/>
          </a:p>
        </p:txBody>
      </p:sp>
      <p:sp>
        <p:nvSpPr>
          <p:cNvPr id="8" name="Text Placeholder 10"/>
          <p:cNvSpPr>
            <a:spLocks noGrp="1"/>
          </p:cNvSpPr>
          <p:nvPr>
            <p:ph type="body" sz="quarter" idx="13"/>
          </p:nvPr>
        </p:nvSpPr>
        <p:spPr>
          <a:xfrm>
            <a:off x="652463" y="3429000"/>
            <a:ext cx="9575800" cy="501650"/>
          </a:xfrm>
        </p:spPr>
        <p:txBody>
          <a:bodyPr/>
          <a:lstStyle>
            <a:lvl1pPr marL="0" indent="0">
              <a:buNone/>
              <a:defRPr>
                <a:solidFill>
                  <a:schemeClr val="bg1"/>
                </a:solidFill>
              </a:defRPr>
            </a:lvl1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1735976"/>
            <a:ext cx="1030806" cy="711845"/>
          </a:xfrm>
          <a:prstGeom prst="rect">
            <a:avLst/>
          </a:prstGeom>
        </p:spPr>
      </p:pic>
    </p:spTree>
    <p:extLst>
      <p:ext uri="{BB962C8B-B14F-4D97-AF65-F5344CB8AC3E}">
        <p14:creationId xmlns:p14="http://schemas.microsoft.com/office/powerpoint/2010/main" val="18641618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576" y="394246"/>
            <a:ext cx="10903519" cy="114170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15576" y="1775012"/>
            <a:ext cx="10903519" cy="44019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4854" y="6356350"/>
            <a:ext cx="2743200" cy="365125"/>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fld id="{BCFE613A-22E3-4D0F-83D4-1D136B73BB4B}" type="datetimeFigureOut">
              <a:rPr lang="en-US" smtClean="0"/>
              <a:t>7/8/2021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775895" y="6356350"/>
            <a:ext cx="2743200" cy="365125"/>
          </a:xfrm>
          <a:prstGeom prst="rect">
            <a:avLst/>
          </a:prstGeom>
        </p:spPr>
        <p:txBody>
          <a:bodyPr vert="horz" lIns="91440" tIns="45720" rIns="91440" bIns="45720" rtlCol="0" anchor="ctr"/>
          <a:lstStyle>
            <a:lvl1pPr algn="r">
              <a:defRPr sz="1200">
                <a:solidFill>
                  <a:schemeClr val="tx1">
                    <a:lumMod val="60000"/>
                    <a:lumOff val="40000"/>
                  </a:schemeClr>
                </a:solidFill>
              </a:defRPr>
            </a:lvl1pPr>
          </a:lstStyle>
          <a:p>
            <a:fld id="{33108747-BEEB-46FD-AB51-6CCDDE4F4784}" type="slidenum">
              <a:rPr lang="en-US" smtClean="0"/>
              <a:t>‹#›</a:t>
            </a:fld>
            <a:endParaRPr lang="en-US" dirty="0"/>
          </a:p>
        </p:txBody>
      </p:sp>
      <p:sp>
        <p:nvSpPr>
          <p:cNvPr id="7" name="Rectangle 6"/>
          <p:cNvSpPr/>
          <p:nvPr/>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048000" y="0"/>
            <a:ext cx="3048000" cy="214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96000" y="0"/>
            <a:ext cx="3048000" cy="214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144000" y="0"/>
            <a:ext cx="3048000" cy="2148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Washington Department of Ecology 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3341838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aq.ecology.commentinput.com/?id=Q6945"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www.ecology.wa.gov/HFC-EndOfLife" TargetMode="External"/><Relationship Id="rId4" Type="http://schemas.openxmlformats.org/officeDocument/2006/relationships/hyperlink" Target="http://www.ecology.wa.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Kimberly.Goetz@ecy.wa.gov"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hyperlink" Target="http://listserv.ecology.wa.gov/scripts/wa-ECOLOGY.exe?SUBED1=HYDROFLUOROCARBONS-HFCS&amp;A=1" TargetMode="External"/><Relationship Id="rId4" Type="http://schemas.openxmlformats.org/officeDocument/2006/relationships/hyperlink" Target="bit.ly/hfc-end-of-lif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HFC End-of-life Management Program</a:t>
            </a:r>
            <a:endParaRPr lang="en-US" dirty="0"/>
          </a:p>
        </p:txBody>
      </p:sp>
      <p:sp>
        <p:nvSpPr>
          <p:cNvPr id="3" name="Subtitle 2"/>
          <p:cNvSpPr>
            <a:spLocks noGrp="1"/>
          </p:cNvSpPr>
          <p:nvPr>
            <p:ph type="subTitle" idx="1"/>
          </p:nvPr>
        </p:nvSpPr>
        <p:spPr>
          <a:xfrm>
            <a:off x="2071474" y="5299104"/>
            <a:ext cx="9447620" cy="1028867"/>
          </a:xfrm>
        </p:spPr>
        <p:txBody>
          <a:bodyPr>
            <a:normAutofit/>
          </a:bodyPr>
          <a:lstStyle/>
          <a:p>
            <a:r>
              <a:rPr lang="en-US" dirty="0" smtClean="0"/>
              <a:t>Stakeholder Input Webinar</a:t>
            </a:r>
          </a:p>
          <a:p>
            <a:r>
              <a:rPr lang="en-US" dirty="0" smtClean="0"/>
              <a:t>July 8, 2021</a:t>
            </a:r>
            <a:endParaRPr lang="en-US" dirty="0"/>
          </a:p>
        </p:txBody>
      </p:sp>
    </p:spTree>
    <p:extLst>
      <p:ext uri="{BB962C8B-B14F-4D97-AF65-F5344CB8AC3E}">
        <p14:creationId xmlns:p14="http://schemas.microsoft.com/office/powerpoint/2010/main" val="320677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Focused on identifying and engaging with stakeholders</a:t>
            </a:r>
          </a:p>
          <a:p>
            <a:r>
              <a:rPr lang="en-US" dirty="0"/>
              <a:t>Reviewing similar programs in other jurisdictions</a:t>
            </a:r>
          </a:p>
          <a:p>
            <a:pPr lvl="1"/>
            <a:r>
              <a:rPr lang="en-US" dirty="0"/>
              <a:t>NYC Dept. of Sanitation</a:t>
            </a:r>
          </a:p>
          <a:p>
            <a:pPr lvl="1"/>
            <a:r>
              <a:rPr lang="en-US" dirty="0"/>
              <a:t>British Columbia</a:t>
            </a:r>
          </a:p>
          <a:p>
            <a:pPr lvl="1"/>
            <a:r>
              <a:rPr lang="en-US" dirty="0" smtClean="0"/>
              <a:t>California</a:t>
            </a:r>
          </a:p>
          <a:p>
            <a:pPr lvl="1"/>
            <a:r>
              <a:rPr lang="en-US" dirty="0" smtClean="0"/>
              <a:t>Australia</a:t>
            </a:r>
            <a:endParaRPr lang="en-US" dirty="0"/>
          </a:p>
          <a:p>
            <a:r>
              <a:rPr lang="en-US" dirty="0"/>
              <a:t>Now collecting input and feedback from affected stakeholders and other interested parties </a:t>
            </a:r>
          </a:p>
        </p:txBody>
      </p:sp>
      <p:sp>
        <p:nvSpPr>
          <p:cNvPr id="3" name="Title 2"/>
          <p:cNvSpPr>
            <a:spLocks noGrp="1"/>
          </p:cNvSpPr>
          <p:nvPr>
            <p:ph type="title"/>
          </p:nvPr>
        </p:nvSpPr>
        <p:spPr/>
        <p:txBody>
          <a:bodyPr/>
          <a:lstStyle/>
          <a:p>
            <a:r>
              <a:rPr lang="en-US" dirty="0" smtClean="0"/>
              <a:t>Work to date</a:t>
            </a:r>
            <a:endParaRPr lang="en-US" dirty="0"/>
          </a:p>
        </p:txBody>
      </p:sp>
    </p:spTree>
    <p:extLst>
      <p:ext uri="{BB962C8B-B14F-4D97-AF65-F5344CB8AC3E}">
        <p14:creationId xmlns:p14="http://schemas.microsoft.com/office/powerpoint/2010/main" val="2938379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628038304"/>
              </p:ext>
            </p:extLst>
          </p:nvPr>
        </p:nvGraphicFramePr>
        <p:xfrm>
          <a:off x="3348038" y="881063"/>
          <a:ext cx="8196262" cy="5562600"/>
        </p:xfrm>
        <a:graphic>
          <a:graphicData uri="http://schemas.openxmlformats.org/drawingml/2006/table">
            <a:tbl>
              <a:tblPr bandRow="1">
                <a:tableStyleId>{E8B1032C-EA38-4F05-BA0D-38AFFFC7BED3}</a:tableStyleId>
              </a:tblPr>
              <a:tblGrid>
                <a:gridCol w="4784743">
                  <a:extLst>
                    <a:ext uri="{9D8B030D-6E8A-4147-A177-3AD203B41FA5}">
                      <a16:colId xmlns:a16="http://schemas.microsoft.com/office/drawing/2014/main" val="4052395513"/>
                    </a:ext>
                  </a:extLst>
                </a:gridCol>
                <a:gridCol w="3411519">
                  <a:extLst>
                    <a:ext uri="{9D8B030D-6E8A-4147-A177-3AD203B41FA5}">
                      <a16:colId xmlns:a16="http://schemas.microsoft.com/office/drawing/2014/main" val="1706357183"/>
                    </a:ext>
                  </a:extLst>
                </a:gridCol>
              </a:tblGrid>
              <a:tr h="370840">
                <a:tc>
                  <a:txBody>
                    <a:bodyPr/>
                    <a:lstStyle/>
                    <a:p>
                      <a:r>
                        <a:rPr lang="en-US" sz="1600" dirty="0" smtClean="0"/>
                        <a:t>Bill passed Legislature</a:t>
                      </a:r>
                      <a:endParaRPr lang="en-US" sz="1600" dirty="0"/>
                    </a:p>
                  </a:txBody>
                  <a:tcPr/>
                </a:tc>
                <a:tc>
                  <a:txBody>
                    <a:bodyPr/>
                    <a:lstStyle/>
                    <a:p>
                      <a:pPr algn="ctr"/>
                      <a:r>
                        <a:rPr lang="en-US" sz="1600" dirty="0" smtClean="0"/>
                        <a:t>April 19</a:t>
                      </a:r>
                      <a:endParaRPr lang="en-US" sz="1600" dirty="0"/>
                    </a:p>
                  </a:txBody>
                  <a:tcPr/>
                </a:tc>
                <a:extLst>
                  <a:ext uri="{0D108BD9-81ED-4DB2-BD59-A6C34878D82A}">
                    <a16:rowId xmlns:a16="http://schemas.microsoft.com/office/drawing/2014/main" val="3102490629"/>
                  </a:ext>
                </a:extLst>
              </a:tr>
              <a:tr h="370840">
                <a:tc>
                  <a:txBody>
                    <a:bodyPr/>
                    <a:lstStyle/>
                    <a:p>
                      <a:r>
                        <a:rPr lang="en-US" sz="1600" dirty="0" smtClean="0"/>
                        <a:t>Governor signed </a:t>
                      </a:r>
                      <a:endParaRPr lang="en-US" sz="1600" dirty="0"/>
                    </a:p>
                  </a:txBody>
                  <a:tcPr/>
                </a:tc>
                <a:tc>
                  <a:txBody>
                    <a:bodyPr/>
                    <a:lstStyle/>
                    <a:p>
                      <a:pPr algn="ctr"/>
                      <a:r>
                        <a:rPr lang="en-US" sz="1600" dirty="0" smtClean="0"/>
                        <a:t>May 17</a:t>
                      </a:r>
                      <a:endParaRPr lang="en-US" sz="1600" dirty="0"/>
                    </a:p>
                  </a:txBody>
                  <a:tcPr/>
                </a:tc>
                <a:extLst>
                  <a:ext uri="{0D108BD9-81ED-4DB2-BD59-A6C34878D82A}">
                    <a16:rowId xmlns:a16="http://schemas.microsoft.com/office/drawing/2014/main" val="3903379315"/>
                  </a:ext>
                </a:extLst>
              </a:tr>
              <a:tr h="370840">
                <a:tc>
                  <a:txBody>
                    <a:bodyPr/>
                    <a:lstStyle/>
                    <a:p>
                      <a:r>
                        <a:rPr lang="en-US" sz="1600" dirty="0" smtClean="0"/>
                        <a:t>Program</a:t>
                      </a:r>
                      <a:r>
                        <a:rPr lang="en-US" sz="1600" baseline="0" dirty="0" smtClean="0"/>
                        <a:t> development</a:t>
                      </a:r>
                      <a:endParaRPr lang="en-US" sz="1600" dirty="0"/>
                    </a:p>
                  </a:txBody>
                  <a:tcPr/>
                </a:tc>
                <a:tc>
                  <a:txBody>
                    <a:bodyPr/>
                    <a:lstStyle/>
                    <a:p>
                      <a:pPr algn="ctr"/>
                      <a:r>
                        <a:rPr lang="en-US" sz="1600" dirty="0" smtClean="0"/>
                        <a:t>May 17 – August 13</a:t>
                      </a:r>
                    </a:p>
                  </a:txBody>
                  <a:tcPr/>
                </a:tc>
                <a:extLst>
                  <a:ext uri="{0D108BD9-81ED-4DB2-BD59-A6C34878D82A}">
                    <a16:rowId xmlns:a16="http://schemas.microsoft.com/office/drawing/2014/main" val="1141289527"/>
                  </a:ext>
                </a:extLst>
              </a:tr>
              <a:tr h="370840">
                <a:tc>
                  <a:txBody>
                    <a:bodyPr/>
                    <a:lstStyle/>
                    <a:p>
                      <a:r>
                        <a:rPr lang="en-US" sz="1600" dirty="0" smtClean="0"/>
                        <a:t>Stakeholder engagement</a:t>
                      </a:r>
                      <a:endParaRPr lang="en-US" sz="1600" dirty="0"/>
                    </a:p>
                  </a:txBody>
                  <a:tcPr/>
                </a:tc>
                <a:tc>
                  <a:txBody>
                    <a:bodyPr/>
                    <a:lstStyle/>
                    <a:p>
                      <a:pPr algn="ctr"/>
                      <a:r>
                        <a:rPr lang="en-US" sz="1600" dirty="0" smtClean="0"/>
                        <a:t>Now – July 21</a:t>
                      </a:r>
                      <a:endParaRPr lang="en-US" sz="1600" dirty="0"/>
                    </a:p>
                  </a:txBody>
                  <a:tcPr/>
                </a:tc>
                <a:extLst>
                  <a:ext uri="{0D108BD9-81ED-4DB2-BD59-A6C34878D82A}">
                    <a16:rowId xmlns:a16="http://schemas.microsoft.com/office/drawing/2014/main" val="321787859"/>
                  </a:ext>
                </a:extLst>
              </a:tr>
              <a:tr h="370840">
                <a:tc>
                  <a:txBody>
                    <a:bodyPr/>
                    <a:lstStyle/>
                    <a:p>
                      <a:r>
                        <a:rPr lang="en-US" sz="1600" dirty="0" smtClean="0"/>
                        <a:t>Writing report and recommendations</a:t>
                      </a:r>
                      <a:endParaRPr lang="en-US" sz="1600" dirty="0"/>
                    </a:p>
                  </a:txBody>
                  <a:tcPr/>
                </a:tc>
                <a:tc>
                  <a:txBody>
                    <a:bodyPr/>
                    <a:lstStyle/>
                    <a:p>
                      <a:pPr algn="ctr"/>
                      <a:r>
                        <a:rPr lang="en-US" sz="1600" dirty="0" smtClean="0"/>
                        <a:t>August 2 – August 13</a:t>
                      </a:r>
                      <a:endParaRPr lang="en-US" sz="1600" dirty="0"/>
                    </a:p>
                  </a:txBody>
                  <a:tcPr/>
                </a:tc>
                <a:extLst>
                  <a:ext uri="{0D108BD9-81ED-4DB2-BD59-A6C34878D82A}">
                    <a16:rowId xmlns:a16="http://schemas.microsoft.com/office/drawing/2014/main" val="907734085"/>
                  </a:ext>
                </a:extLst>
              </a:tr>
              <a:tr h="370840">
                <a:tc>
                  <a:txBody>
                    <a:bodyPr/>
                    <a:lstStyle/>
                    <a:p>
                      <a:r>
                        <a:rPr lang="en-US" sz="1600" dirty="0" smtClean="0"/>
                        <a:t>First round of peer review</a:t>
                      </a:r>
                      <a:endParaRPr lang="en-US" sz="1600" dirty="0"/>
                    </a:p>
                  </a:txBody>
                  <a:tcPr/>
                </a:tc>
                <a:tc>
                  <a:txBody>
                    <a:bodyPr/>
                    <a:lstStyle/>
                    <a:p>
                      <a:pPr algn="ctr"/>
                      <a:r>
                        <a:rPr lang="en-US" sz="1600" dirty="0" smtClean="0"/>
                        <a:t>August 16 –</a:t>
                      </a:r>
                      <a:r>
                        <a:rPr lang="en-US" sz="1600" baseline="0" dirty="0" smtClean="0"/>
                        <a:t> August 27</a:t>
                      </a:r>
                      <a:endParaRPr lang="en-US" sz="1600" dirty="0"/>
                    </a:p>
                  </a:txBody>
                  <a:tcPr/>
                </a:tc>
                <a:extLst>
                  <a:ext uri="{0D108BD9-81ED-4DB2-BD59-A6C34878D82A}">
                    <a16:rowId xmlns:a16="http://schemas.microsoft.com/office/drawing/2014/main" val="2056004211"/>
                  </a:ext>
                </a:extLst>
              </a:tr>
              <a:tr h="370840">
                <a:tc>
                  <a:txBody>
                    <a:bodyPr/>
                    <a:lstStyle/>
                    <a:p>
                      <a:r>
                        <a:rPr lang="en-US" sz="1600" dirty="0" smtClean="0"/>
                        <a:t>First round revisions</a:t>
                      </a:r>
                      <a:endParaRPr lang="en-US" sz="1600" dirty="0"/>
                    </a:p>
                  </a:txBody>
                  <a:tcPr/>
                </a:tc>
                <a:tc>
                  <a:txBody>
                    <a:bodyPr/>
                    <a:lstStyle/>
                    <a:p>
                      <a:pPr algn="ctr"/>
                      <a:r>
                        <a:rPr lang="en-US" sz="1600" dirty="0" smtClean="0"/>
                        <a:t>August 30 – September 3</a:t>
                      </a:r>
                      <a:endParaRPr lang="en-US" sz="1600" dirty="0"/>
                    </a:p>
                  </a:txBody>
                  <a:tcPr/>
                </a:tc>
                <a:extLst>
                  <a:ext uri="{0D108BD9-81ED-4DB2-BD59-A6C34878D82A}">
                    <a16:rowId xmlns:a16="http://schemas.microsoft.com/office/drawing/2014/main" val="2795263452"/>
                  </a:ext>
                </a:extLst>
              </a:tr>
              <a:tr h="370840">
                <a:tc>
                  <a:txBody>
                    <a:bodyPr/>
                    <a:lstStyle/>
                    <a:p>
                      <a:r>
                        <a:rPr lang="en-US" sz="1600" dirty="0" smtClean="0"/>
                        <a:t>Program</a:t>
                      </a:r>
                      <a:r>
                        <a:rPr lang="en-US" sz="1600" baseline="0" dirty="0" smtClean="0"/>
                        <a:t> Manager reviews</a:t>
                      </a:r>
                      <a:endParaRPr lang="en-US" sz="1600" dirty="0"/>
                    </a:p>
                  </a:txBody>
                  <a:tcPr/>
                </a:tc>
                <a:tc>
                  <a:txBody>
                    <a:bodyPr/>
                    <a:lstStyle/>
                    <a:p>
                      <a:pPr algn="ctr"/>
                      <a:r>
                        <a:rPr lang="en-US" sz="1600" dirty="0" smtClean="0"/>
                        <a:t>September 7 – September 17</a:t>
                      </a:r>
                      <a:endParaRPr lang="en-US" sz="1600" dirty="0"/>
                    </a:p>
                  </a:txBody>
                  <a:tcPr/>
                </a:tc>
                <a:extLst>
                  <a:ext uri="{0D108BD9-81ED-4DB2-BD59-A6C34878D82A}">
                    <a16:rowId xmlns:a16="http://schemas.microsoft.com/office/drawing/2014/main" val="3696829608"/>
                  </a:ext>
                </a:extLst>
              </a:tr>
              <a:tr h="370840">
                <a:tc>
                  <a:txBody>
                    <a:bodyPr/>
                    <a:lstStyle/>
                    <a:p>
                      <a:r>
                        <a:rPr lang="en-US" sz="1600" dirty="0" smtClean="0"/>
                        <a:t>Second round revisions</a:t>
                      </a:r>
                      <a:endParaRPr lang="en-US" sz="1600" dirty="0"/>
                    </a:p>
                  </a:txBody>
                  <a:tcPr/>
                </a:tc>
                <a:tc>
                  <a:txBody>
                    <a:bodyPr/>
                    <a:lstStyle/>
                    <a:p>
                      <a:pPr algn="ctr"/>
                      <a:r>
                        <a:rPr lang="en-US" sz="1600" dirty="0" smtClean="0"/>
                        <a:t>September 20 – October 1</a:t>
                      </a:r>
                      <a:endParaRPr lang="en-US" sz="1600" dirty="0"/>
                    </a:p>
                  </a:txBody>
                  <a:tcPr/>
                </a:tc>
                <a:extLst>
                  <a:ext uri="{0D108BD9-81ED-4DB2-BD59-A6C34878D82A}">
                    <a16:rowId xmlns:a16="http://schemas.microsoft.com/office/drawing/2014/main" val="4045904424"/>
                  </a:ext>
                </a:extLst>
              </a:tr>
              <a:tr h="370840">
                <a:tc>
                  <a:txBody>
                    <a:bodyPr/>
                    <a:lstStyle/>
                    <a:p>
                      <a:r>
                        <a:rPr lang="en-US" sz="1600" dirty="0" smtClean="0"/>
                        <a:t>“Fatal flaw</a:t>
                      </a:r>
                      <a:r>
                        <a:rPr lang="en-US" sz="1600" baseline="0" dirty="0" smtClean="0"/>
                        <a:t> only” program review</a:t>
                      </a:r>
                      <a:endParaRPr lang="en-US" sz="1600" dirty="0"/>
                    </a:p>
                  </a:txBody>
                  <a:tcPr/>
                </a:tc>
                <a:tc>
                  <a:txBody>
                    <a:bodyPr/>
                    <a:lstStyle/>
                    <a:p>
                      <a:pPr algn="ctr"/>
                      <a:r>
                        <a:rPr lang="en-US" sz="1600" dirty="0" smtClean="0"/>
                        <a:t>October 4 – October 8</a:t>
                      </a:r>
                      <a:endParaRPr lang="en-US" sz="1600" dirty="0"/>
                    </a:p>
                  </a:txBody>
                  <a:tcPr/>
                </a:tc>
                <a:extLst>
                  <a:ext uri="{0D108BD9-81ED-4DB2-BD59-A6C34878D82A}">
                    <a16:rowId xmlns:a16="http://schemas.microsoft.com/office/drawing/2014/main" val="2139797079"/>
                  </a:ext>
                </a:extLst>
              </a:tr>
              <a:tr h="370840">
                <a:tc>
                  <a:txBody>
                    <a:bodyPr/>
                    <a:lstStyle/>
                    <a:p>
                      <a:r>
                        <a:rPr lang="en-US" sz="1600" dirty="0" smtClean="0"/>
                        <a:t>Government Relations and Executive review</a:t>
                      </a:r>
                      <a:endParaRPr lang="en-US" sz="1600" dirty="0"/>
                    </a:p>
                  </a:txBody>
                  <a:tcPr/>
                </a:tc>
                <a:tc>
                  <a:txBody>
                    <a:bodyPr/>
                    <a:lstStyle/>
                    <a:p>
                      <a:pPr algn="ctr"/>
                      <a:r>
                        <a:rPr lang="en-US" sz="1600" dirty="0" smtClean="0"/>
                        <a:t>October 11 – November 29</a:t>
                      </a:r>
                      <a:endParaRPr lang="en-US" sz="1600" dirty="0"/>
                    </a:p>
                  </a:txBody>
                  <a:tcPr/>
                </a:tc>
                <a:extLst>
                  <a:ext uri="{0D108BD9-81ED-4DB2-BD59-A6C34878D82A}">
                    <a16:rowId xmlns:a16="http://schemas.microsoft.com/office/drawing/2014/main" val="1338323196"/>
                  </a:ext>
                </a:extLst>
              </a:tr>
              <a:tr h="370840">
                <a:tc>
                  <a:txBody>
                    <a:bodyPr/>
                    <a:lstStyle/>
                    <a:p>
                      <a:r>
                        <a:rPr lang="en-US" sz="1600" dirty="0" smtClean="0"/>
                        <a:t>Final edits</a:t>
                      </a:r>
                      <a:endParaRPr lang="en-US" sz="1600" dirty="0"/>
                    </a:p>
                  </a:txBody>
                  <a:tcPr/>
                </a:tc>
                <a:tc>
                  <a:txBody>
                    <a:bodyPr/>
                    <a:lstStyle/>
                    <a:p>
                      <a:pPr algn="ctr"/>
                      <a:r>
                        <a:rPr lang="en-US" sz="1600" dirty="0" smtClean="0"/>
                        <a:t>November 29 – November 30</a:t>
                      </a:r>
                      <a:endParaRPr lang="en-US" sz="1600" dirty="0"/>
                    </a:p>
                  </a:txBody>
                  <a:tcPr/>
                </a:tc>
                <a:extLst>
                  <a:ext uri="{0D108BD9-81ED-4DB2-BD59-A6C34878D82A}">
                    <a16:rowId xmlns:a16="http://schemas.microsoft.com/office/drawing/2014/main" val="338132950"/>
                  </a:ext>
                </a:extLst>
              </a:tr>
              <a:tr h="370840">
                <a:tc>
                  <a:txBody>
                    <a:bodyPr/>
                    <a:lstStyle/>
                    <a:p>
                      <a:r>
                        <a:rPr lang="en-US" sz="1600" dirty="0" smtClean="0"/>
                        <a:t>Submission of final report and recommendations</a:t>
                      </a:r>
                      <a:endParaRPr lang="en-US" sz="1600" dirty="0"/>
                    </a:p>
                  </a:txBody>
                  <a:tcPr/>
                </a:tc>
                <a:tc>
                  <a:txBody>
                    <a:bodyPr/>
                    <a:lstStyle/>
                    <a:p>
                      <a:pPr algn="ctr"/>
                      <a:r>
                        <a:rPr lang="en-US" sz="1600" dirty="0" smtClean="0"/>
                        <a:t>December</a:t>
                      </a:r>
                      <a:r>
                        <a:rPr lang="en-US" sz="1600" baseline="0" dirty="0" smtClean="0"/>
                        <a:t> 1</a:t>
                      </a:r>
                      <a:endParaRPr lang="en-US" sz="1600" dirty="0"/>
                    </a:p>
                  </a:txBody>
                  <a:tcPr/>
                </a:tc>
                <a:extLst>
                  <a:ext uri="{0D108BD9-81ED-4DB2-BD59-A6C34878D82A}">
                    <a16:rowId xmlns:a16="http://schemas.microsoft.com/office/drawing/2014/main" val="1474170449"/>
                  </a:ext>
                </a:extLst>
              </a:tr>
              <a:tr h="370840">
                <a:tc>
                  <a:txBody>
                    <a:bodyPr/>
                    <a:lstStyle/>
                    <a:p>
                      <a:r>
                        <a:rPr lang="en-US" sz="1600" dirty="0" smtClean="0"/>
                        <a:t>On-going stakeholder engagement </a:t>
                      </a:r>
                      <a:endParaRPr lang="en-US" sz="1600" dirty="0"/>
                    </a:p>
                  </a:txBody>
                  <a:tcPr/>
                </a:tc>
                <a:tc>
                  <a:txBody>
                    <a:bodyPr/>
                    <a:lstStyle/>
                    <a:p>
                      <a:pPr algn="ctr"/>
                      <a:r>
                        <a:rPr lang="en-US" sz="1600" dirty="0" smtClean="0"/>
                        <a:t>December 1 – January 10</a:t>
                      </a:r>
                    </a:p>
                  </a:txBody>
                  <a:tcPr/>
                </a:tc>
                <a:extLst>
                  <a:ext uri="{0D108BD9-81ED-4DB2-BD59-A6C34878D82A}">
                    <a16:rowId xmlns:a16="http://schemas.microsoft.com/office/drawing/2014/main" val="3714855960"/>
                  </a:ext>
                </a:extLst>
              </a:tr>
              <a:tr h="370840">
                <a:tc>
                  <a:txBody>
                    <a:bodyPr/>
                    <a:lstStyle/>
                    <a:p>
                      <a:r>
                        <a:rPr lang="en-US" sz="1600" dirty="0" smtClean="0"/>
                        <a:t>2022 Legislative Session</a:t>
                      </a:r>
                      <a:r>
                        <a:rPr lang="en-US" sz="1600" baseline="0" dirty="0" smtClean="0"/>
                        <a:t> begins</a:t>
                      </a:r>
                      <a:endParaRPr lang="en-US" sz="1600" dirty="0"/>
                    </a:p>
                  </a:txBody>
                  <a:tcPr/>
                </a:tc>
                <a:tc>
                  <a:txBody>
                    <a:bodyPr/>
                    <a:lstStyle/>
                    <a:p>
                      <a:pPr algn="ctr"/>
                      <a:r>
                        <a:rPr lang="en-US" sz="1600" dirty="0" smtClean="0"/>
                        <a:t>January 10</a:t>
                      </a:r>
                    </a:p>
                  </a:txBody>
                  <a:tcPr/>
                </a:tc>
                <a:extLst>
                  <a:ext uri="{0D108BD9-81ED-4DB2-BD59-A6C34878D82A}">
                    <a16:rowId xmlns:a16="http://schemas.microsoft.com/office/drawing/2014/main" val="1407272981"/>
                  </a:ext>
                </a:extLst>
              </a:tr>
            </a:tbl>
          </a:graphicData>
        </a:graphic>
      </p:graphicFrame>
      <p:sp>
        <p:nvSpPr>
          <p:cNvPr id="12" name="Title 11"/>
          <p:cNvSpPr>
            <a:spLocks noGrp="1"/>
          </p:cNvSpPr>
          <p:nvPr>
            <p:ph type="title"/>
          </p:nvPr>
        </p:nvSpPr>
        <p:spPr/>
        <p:txBody>
          <a:bodyPr/>
          <a:lstStyle/>
          <a:p>
            <a:r>
              <a:rPr lang="en-US" dirty="0" smtClean="0"/>
              <a:t>Current schedule</a:t>
            </a:r>
            <a:endParaRPr lang="en-US" dirty="0"/>
          </a:p>
        </p:txBody>
      </p:sp>
      <p:sp>
        <p:nvSpPr>
          <p:cNvPr id="6" name="Rectangle 5"/>
          <p:cNvSpPr/>
          <p:nvPr/>
        </p:nvSpPr>
        <p:spPr>
          <a:xfrm>
            <a:off x="3334871" y="1979407"/>
            <a:ext cx="8208084" cy="387275"/>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481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623731"/>
            <a:ext cx="6954981" cy="1357142"/>
          </a:xfrm>
        </p:spPr>
        <p:txBody>
          <a:bodyPr>
            <a:normAutofit fontScale="90000"/>
          </a:bodyPr>
          <a:lstStyle/>
          <a:p>
            <a:r>
              <a:rPr lang="en-US" dirty="0" smtClean="0"/>
              <a:t>Stakeholder Questions and Input</a:t>
            </a:r>
            <a:endParaRPr lang="en-US" dirty="0"/>
          </a:p>
        </p:txBody>
      </p:sp>
    </p:spTree>
    <p:extLst>
      <p:ext uri="{BB962C8B-B14F-4D97-AF65-F5344CB8AC3E}">
        <p14:creationId xmlns:p14="http://schemas.microsoft.com/office/powerpoint/2010/main" val="769180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Type your question or raise your hand</a:t>
            </a:r>
            <a:endParaRPr lang="en-US" dirty="0"/>
          </a:p>
        </p:txBody>
      </p:sp>
      <p:pic>
        <p:nvPicPr>
          <p:cNvPr id="6" name="Content Placeholder 5"/>
          <p:cNvPicPr>
            <a:picLocks noGrp="1" noChangeAspect="1"/>
          </p:cNvPicPr>
          <p:nvPr>
            <p:ph sz="half" idx="1"/>
          </p:nvPr>
        </p:nvPicPr>
        <p:blipFill>
          <a:blip r:embed="rId3"/>
          <a:stretch>
            <a:fillRect/>
          </a:stretch>
        </p:blipFill>
        <p:spPr>
          <a:xfrm>
            <a:off x="873167" y="2382665"/>
            <a:ext cx="4889416" cy="3237257"/>
          </a:xfrm>
          <a:prstGeom prst="rect">
            <a:avLst/>
          </a:prstGeom>
        </p:spPr>
      </p:pic>
      <p:pic>
        <p:nvPicPr>
          <p:cNvPr id="9" name="Content Placeholder 7"/>
          <p:cNvPicPr>
            <a:picLocks noGrp="1" noChangeAspect="1"/>
          </p:cNvPicPr>
          <p:nvPr>
            <p:ph sz="half" idx="2"/>
          </p:nvPr>
        </p:nvPicPr>
        <p:blipFill>
          <a:blip r:embed="rId4"/>
          <a:stretch>
            <a:fillRect/>
          </a:stretch>
        </p:blipFill>
        <p:spPr>
          <a:xfrm>
            <a:off x="7787802" y="2090032"/>
            <a:ext cx="2115495" cy="3822523"/>
          </a:xfrm>
          <a:prstGeom prst="rect">
            <a:avLst/>
          </a:prstGeom>
        </p:spPr>
      </p:pic>
      <p:sp>
        <p:nvSpPr>
          <p:cNvPr id="10" name="Oval 9"/>
          <p:cNvSpPr/>
          <p:nvPr/>
        </p:nvSpPr>
        <p:spPr>
          <a:xfrm>
            <a:off x="9157854" y="5635274"/>
            <a:ext cx="411480" cy="341746"/>
          </a:xfrm>
          <a:prstGeom prst="ellipse">
            <a:avLst/>
          </a:prstGeom>
          <a:noFill/>
          <a:ln w="28575">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11" name="Oval 10"/>
          <p:cNvSpPr/>
          <p:nvPr/>
        </p:nvSpPr>
        <p:spPr>
          <a:xfrm>
            <a:off x="8109900" y="5635274"/>
            <a:ext cx="411480" cy="341746"/>
          </a:xfrm>
          <a:prstGeom prst="ellipse">
            <a:avLst/>
          </a:prstGeom>
          <a:noFill/>
          <a:ln w="28575">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
        <p:nvSpPr>
          <p:cNvPr id="13" name="Rectangle 12"/>
          <p:cNvSpPr/>
          <p:nvPr/>
        </p:nvSpPr>
        <p:spPr>
          <a:xfrm>
            <a:off x="4407707" y="5057604"/>
            <a:ext cx="868219" cy="498764"/>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27335" y="5057604"/>
            <a:ext cx="231587" cy="498764"/>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884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cTn>
                              </p:par>
                              <p:par>
                                <p:cTn id="8" presetID="26" presetClass="emph" presetSubtype="0" repeatCount="5000" fill="hold" grpId="0" nodeType="withEffect">
                                  <p:stCondLst>
                                    <p:cond delay="500"/>
                                  </p:stCondLst>
                                  <p:childTnLst>
                                    <p:animEffect transition="out" filter="fade">
                                      <p:cBhvr>
                                        <p:cTn id="9" dur="1000" tmFilter="0, 0; .2, .5; .8, .5; 1, 0"/>
                                        <p:tgtEl>
                                          <p:spTgt spid="8"/>
                                        </p:tgtEl>
                                      </p:cBhvr>
                                    </p:animEffect>
                                    <p:animScale>
                                      <p:cBhvr>
                                        <p:cTn id="10" dur="500" autoRev="1" fill="hold"/>
                                        <p:tgtEl>
                                          <p:spTgt spid="8"/>
                                        </p:tgtEl>
                                      </p:cBhvr>
                                      <p:by x="105000" y="105000"/>
                                    </p:animScale>
                                  </p:childTnLst>
                                </p:cTn>
                              </p:par>
                            </p:childTnLst>
                          </p:cTn>
                        </p:par>
                        <p:par>
                          <p:cTn id="11" fill="hold">
                            <p:stCondLst>
                              <p:cond delay="5500"/>
                            </p:stCondLst>
                            <p:childTnLst>
                              <p:par>
                                <p:cTn id="12" presetID="26" presetClass="emph" presetSubtype="0" repeatCount="5000" fill="hold" grpId="0" nodeType="afterEffect">
                                  <p:stCondLst>
                                    <p:cond delay="0"/>
                                  </p:stCondLst>
                                  <p:childTnLst>
                                    <p:animEffect transition="out" filter="fade">
                                      <p:cBhvr>
                                        <p:cTn id="13" dur="1000" tmFilter="0, 0; .2, .5; .8, .5; 1, 0"/>
                                        <p:tgtEl>
                                          <p:spTgt spid="11"/>
                                        </p:tgtEl>
                                      </p:cBhvr>
                                    </p:animEffect>
                                    <p:animScale>
                                      <p:cBhvr>
                                        <p:cTn id="14" dur="500" autoRev="1" fill="hold"/>
                                        <p:tgtEl>
                                          <p:spTgt spid="11"/>
                                        </p:tgtEl>
                                      </p:cBhvr>
                                      <p:by x="105000" y="105000"/>
                                    </p:animScale>
                                  </p:childTnLst>
                                </p:cTn>
                              </p:par>
                              <p:par>
                                <p:cTn id="15" presetID="26" presetClass="emph" presetSubtype="0" repeatCount="5000" fill="hold" grpId="0" nodeType="withEffect">
                                  <p:stCondLst>
                                    <p:cond delay="500"/>
                                  </p:stCondLst>
                                  <p:childTnLst>
                                    <p:animEffect transition="out" filter="fade">
                                      <p:cBhvr>
                                        <p:cTn id="16" dur="1000" tmFilter="0, 0; .2, .5; .8, .5; 1, 0"/>
                                        <p:tgtEl>
                                          <p:spTgt spid="10"/>
                                        </p:tgtEl>
                                      </p:cBhvr>
                                    </p:animEffect>
                                    <p:animScale>
                                      <p:cBhvr>
                                        <p:cTn id="17"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Suggested topics</a:t>
            </a:r>
            <a:endParaRPr lang="en-US" dirty="0"/>
          </a:p>
        </p:txBody>
      </p:sp>
      <p:sp>
        <p:nvSpPr>
          <p:cNvPr id="6" name="Content Placeholder 5"/>
          <p:cNvSpPr>
            <a:spLocks noGrp="1"/>
          </p:cNvSpPr>
          <p:nvPr>
            <p:ph idx="1"/>
          </p:nvPr>
        </p:nvSpPr>
        <p:spPr>
          <a:xfrm>
            <a:off x="615576" y="1775012"/>
            <a:ext cx="10903519" cy="4892488"/>
          </a:xfrm>
        </p:spPr>
        <p:txBody>
          <a:bodyPr>
            <a:normAutofit lnSpcReduction="10000"/>
          </a:bodyPr>
          <a:lstStyle/>
          <a:p>
            <a:r>
              <a:rPr lang="en-US" dirty="0"/>
              <a:t>What role </a:t>
            </a:r>
            <a:r>
              <a:rPr lang="en-US" dirty="0" smtClean="0"/>
              <a:t>should various stakeholders have in the program?</a:t>
            </a:r>
          </a:p>
          <a:p>
            <a:r>
              <a:rPr lang="en-US" dirty="0" smtClean="0"/>
              <a:t>Who </a:t>
            </a:r>
            <a:r>
              <a:rPr lang="en-US" dirty="0"/>
              <a:t>incurs costs </a:t>
            </a:r>
            <a:r>
              <a:rPr lang="en-US" dirty="0" smtClean="0"/>
              <a:t>and who </a:t>
            </a:r>
            <a:r>
              <a:rPr lang="en-US" dirty="0"/>
              <a:t>should pay those costs?</a:t>
            </a:r>
          </a:p>
          <a:p>
            <a:r>
              <a:rPr lang="en-US" dirty="0"/>
              <a:t>What incentives are </a:t>
            </a:r>
            <a:r>
              <a:rPr lang="en-US" dirty="0" smtClean="0"/>
              <a:t>needed and where </a:t>
            </a:r>
            <a:r>
              <a:rPr lang="en-US" dirty="0"/>
              <a:t>should the money </a:t>
            </a:r>
            <a:r>
              <a:rPr lang="en-US" dirty="0" smtClean="0"/>
              <a:t>come </a:t>
            </a:r>
            <a:r>
              <a:rPr lang="en-US" dirty="0"/>
              <a:t>from?</a:t>
            </a:r>
          </a:p>
          <a:p>
            <a:r>
              <a:rPr lang="en-US" dirty="0"/>
              <a:t>What would be important to your organization to see in </a:t>
            </a:r>
            <a:r>
              <a:rPr lang="en-US" dirty="0" smtClean="0"/>
              <a:t>a program</a:t>
            </a:r>
            <a:r>
              <a:rPr lang="en-US" dirty="0"/>
              <a:t>?  </a:t>
            </a:r>
          </a:p>
          <a:p>
            <a:r>
              <a:rPr lang="en-US" dirty="0" smtClean="0"/>
              <a:t>What should be included in program scope?</a:t>
            </a:r>
            <a:endParaRPr lang="en-US" dirty="0"/>
          </a:p>
          <a:p>
            <a:r>
              <a:rPr lang="en-US" dirty="0"/>
              <a:t>What metrics should be used to measure </a:t>
            </a:r>
            <a:r>
              <a:rPr lang="en-US" dirty="0" smtClean="0"/>
              <a:t>success?</a:t>
            </a:r>
            <a:endParaRPr lang="en-US" dirty="0"/>
          </a:p>
          <a:p>
            <a:r>
              <a:rPr lang="en-US" dirty="0" smtClean="0"/>
              <a:t>Should reclamation/reuse be </a:t>
            </a:r>
            <a:r>
              <a:rPr lang="en-US" dirty="0"/>
              <a:t>prioritized or should they be </a:t>
            </a:r>
            <a:r>
              <a:rPr lang="en-US" dirty="0" smtClean="0"/>
              <a:t>disposed?</a:t>
            </a:r>
            <a:endParaRPr lang="en-US" dirty="0"/>
          </a:p>
          <a:p>
            <a:r>
              <a:rPr lang="en-US" dirty="0"/>
              <a:t>Who should administer/oversee </a:t>
            </a:r>
            <a:r>
              <a:rPr lang="en-US" dirty="0" smtClean="0"/>
              <a:t>a program?</a:t>
            </a:r>
            <a:endParaRPr lang="en-US" dirty="0"/>
          </a:p>
          <a:p>
            <a:r>
              <a:rPr lang="en-US" dirty="0"/>
              <a:t>What education and outreach is </a:t>
            </a:r>
            <a:r>
              <a:rPr lang="en-US" dirty="0" smtClean="0"/>
              <a:t>needed?</a:t>
            </a:r>
            <a:endParaRPr lang="en-US" dirty="0"/>
          </a:p>
          <a:p>
            <a:r>
              <a:rPr lang="en-US" dirty="0" smtClean="0"/>
              <a:t>Are </a:t>
            </a:r>
            <a:r>
              <a:rPr lang="en-US" dirty="0"/>
              <a:t>you aware of successful programs we should examine</a:t>
            </a:r>
            <a:r>
              <a:rPr lang="en-US" dirty="0" smtClean="0"/>
              <a:t>?</a:t>
            </a:r>
            <a:endParaRPr lang="en-US" dirty="0"/>
          </a:p>
        </p:txBody>
      </p:sp>
    </p:spTree>
    <p:extLst>
      <p:ext uri="{BB962C8B-B14F-4D97-AF65-F5344CB8AC3E}">
        <p14:creationId xmlns:p14="http://schemas.microsoft.com/office/powerpoint/2010/main" val="198152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Comments and feedback – page 1</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62456680"/>
              </p:ext>
            </p:extLst>
          </p:nvPr>
        </p:nvGraphicFramePr>
        <p:xfrm>
          <a:off x="615948" y="1774825"/>
          <a:ext cx="10903146" cy="4572000"/>
        </p:xfrm>
        <a:graphic>
          <a:graphicData uri="http://schemas.openxmlformats.org/drawingml/2006/table">
            <a:tbl>
              <a:tblPr bandRow="1">
                <a:tableStyleId>{69012ECD-51FC-41F1-AA8D-1B2483CD663E}</a:tableStyleId>
              </a:tblPr>
              <a:tblGrid>
                <a:gridCol w="3634382">
                  <a:extLst>
                    <a:ext uri="{9D8B030D-6E8A-4147-A177-3AD203B41FA5}">
                      <a16:colId xmlns:a16="http://schemas.microsoft.com/office/drawing/2014/main" val="4158297030"/>
                    </a:ext>
                  </a:extLst>
                </a:gridCol>
                <a:gridCol w="3634382">
                  <a:extLst>
                    <a:ext uri="{9D8B030D-6E8A-4147-A177-3AD203B41FA5}">
                      <a16:colId xmlns:a16="http://schemas.microsoft.com/office/drawing/2014/main" val="2075353935"/>
                    </a:ext>
                  </a:extLst>
                </a:gridCol>
                <a:gridCol w="3634382">
                  <a:extLst>
                    <a:ext uri="{9D8B030D-6E8A-4147-A177-3AD203B41FA5}">
                      <a16:colId xmlns:a16="http://schemas.microsoft.com/office/drawing/2014/main" val="2432822157"/>
                    </a:ext>
                  </a:extLst>
                </a:gridCol>
              </a:tblGrid>
              <a:tr h="2286000">
                <a:tc>
                  <a:txBody>
                    <a:bodyPr/>
                    <a:lstStyle/>
                    <a:p>
                      <a:r>
                        <a:rPr lang="en-US" sz="1000" dirty="0" smtClean="0"/>
                        <a:t>What role…</a:t>
                      </a:r>
                    </a:p>
                    <a:p>
                      <a:pPr marL="171450" indent="-171450">
                        <a:buFont typeface="Arial" panose="020B0604020202020204" pitchFamily="34" charset="0"/>
                        <a:buChar char="•"/>
                      </a:pPr>
                      <a:r>
                        <a:rPr lang="en-US" sz="1000" dirty="0" smtClean="0"/>
                        <a:t>EPR with fee</a:t>
                      </a:r>
                      <a:r>
                        <a:rPr lang="en-US" sz="1000" baseline="0" dirty="0" smtClean="0"/>
                        <a:t> on sale of refrigerants to cover costs</a:t>
                      </a:r>
                    </a:p>
                    <a:p>
                      <a:pPr marL="171450" indent="-171450">
                        <a:buFont typeface="Arial" panose="020B0604020202020204" pitchFamily="34" charset="0"/>
                        <a:buChar char="•"/>
                      </a:pPr>
                      <a:r>
                        <a:rPr lang="en-US" sz="1000" baseline="0" dirty="0" smtClean="0"/>
                        <a:t>Distributors to offer takeback program</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Costs… </a:t>
                      </a:r>
                    </a:p>
                    <a:p>
                      <a:pPr marL="171450" indent="-171450">
                        <a:buFont typeface="Arial" panose="020B0604020202020204" pitchFamily="34" charset="0"/>
                        <a:buChar char="•"/>
                      </a:pPr>
                      <a:r>
                        <a:rPr lang="en-US" sz="1000" dirty="0" smtClean="0"/>
                        <a:t>Make sure not to double up on costs – consider existing</a:t>
                      </a:r>
                      <a:r>
                        <a:rPr lang="en-US" sz="1000" baseline="0" dirty="0" smtClean="0"/>
                        <a:t> fees related to DW/HW</a:t>
                      </a:r>
                    </a:p>
                    <a:p>
                      <a:pPr marL="171450" indent="-171450">
                        <a:buFont typeface="Arial" panose="020B0604020202020204" pitchFamily="34" charset="0"/>
                        <a:buChar char="•"/>
                      </a:pPr>
                      <a:r>
                        <a:rPr lang="en-US" sz="1000" baseline="0" dirty="0" smtClean="0"/>
                        <a:t>This is going to cost someone somewhere. With HFCs, there’s no big incentive for HFCs to be recycled because there’s no limitations. No scarcity. The feds won’t create that anytime soon. There will need to be money pumped into the system for a while. It’s hard to put a value on dirty HFC when you can still easily buy virgin HFC. </a:t>
                      </a:r>
                    </a:p>
                    <a:p>
                      <a:pPr marL="171450" indent="-171450">
                        <a:buFont typeface="Arial" panose="020B0604020202020204" pitchFamily="34" charset="0"/>
                        <a:buChar char="•"/>
                      </a:pPr>
                      <a:r>
                        <a:rPr lang="en-US" sz="1000" baseline="0" dirty="0" smtClean="0"/>
                        <a:t>Establishing licensing would be a funding source also</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Incentives…</a:t>
                      </a:r>
                    </a:p>
                    <a:p>
                      <a:pPr marL="171450" indent="-171450">
                        <a:buFont typeface="Arial" panose="020B0604020202020204" pitchFamily="34" charset="0"/>
                        <a:buChar char="•"/>
                      </a:pPr>
                      <a:r>
                        <a:rPr lang="en-US" sz="1000" dirty="0" smtClean="0"/>
                        <a:t>State institutes cap and trade, and dirty HFCs get burned and get a carbon credit from state, which they auction off to generate funds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7934775"/>
                  </a:ext>
                </a:extLst>
              </a:tr>
              <a:tr h="2286000">
                <a:tc>
                  <a:txBody>
                    <a:bodyPr/>
                    <a:lstStyle/>
                    <a:p>
                      <a:r>
                        <a:rPr lang="en-US" sz="1000" dirty="0" smtClean="0"/>
                        <a:t>Important</a:t>
                      </a:r>
                      <a:r>
                        <a:rPr lang="en-US" sz="1000" baseline="0" dirty="0" smtClean="0"/>
                        <a:t> elements…</a:t>
                      </a:r>
                    </a:p>
                    <a:p>
                      <a:pPr marL="171450" indent="-171450">
                        <a:buFont typeface="Arial" panose="020B0604020202020204" pitchFamily="34" charset="0"/>
                        <a:buChar char="•"/>
                      </a:pPr>
                      <a:r>
                        <a:rPr lang="en-US" sz="1000" dirty="0" smtClean="0"/>
                        <a:t>Where can contractors take their refrigerants. Sometimes easier to just vent and recycle coil. Need to encourage keeping system whole and taken for recycling properly</a:t>
                      </a:r>
                    </a:p>
                    <a:p>
                      <a:pPr marL="171450" indent="-171450">
                        <a:buFont typeface="Arial" panose="020B0604020202020204" pitchFamily="34" charset="0"/>
                        <a:buChar char="•"/>
                      </a:pPr>
                      <a:r>
                        <a:rPr lang="en-US" sz="1000" dirty="0" smtClean="0"/>
                        <a:t>Maybe variation on 811 system for folks to use</a:t>
                      </a:r>
                    </a:p>
                    <a:p>
                      <a:pPr marL="171450" indent="-171450">
                        <a:buFont typeface="Arial" panose="020B0604020202020204" pitchFamily="34" charset="0"/>
                        <a:buChar char="•"/>
                      </a:pPr>
                      <a:r>
                        <a:rPr lang="en-US" sz="1000" dirty="0" smtClean="0"/>
                        <a:t>No real enforcement</a:t>
                      </a:r>
                      <a:r>
                        <a:rPr lang="en-US" sz="1000" baseline="0" dirty="0" smtClean="0"/>
                        <a:t> – maybe there’s a license that’s needed – City of Seattle has something similar </a:t>
                      </a:r>
                    </a:p>
                    <a:p>
                      <a:pPr marL="171450" indent="-171450">
                        <a:buFont typeface="Arial" panose="020B0604020202020204" pitchFamily="34" charset="0"/>
                        <a:buChar char="•"/>
                      </a:pPr>
                      <a:r>
                        <a:rPr lang="en-US" sz="1000" baseline="0" dirty="0" smtClean="0"/>
                        <a:t>Auto is issue – anyone can buy from local auto parts store. Maybe need to prove you fixed the leak before you can buy more refrigerant</a:t>
                      </a:r>
                    </a:p>
                    <a:p>
                      <a:pPr marL="171450" indent="-171450">
                        <a:buFont typeface="Arial" panose="020B0604020202020204" pitchFamily="34" charset="0"/>
                        <a:buChar char="•"/>
                      </a:pPr>
                      <a:r>
                        <a:rPr lang="en-US" sz="1000" baseline="0" dirty="0" smtClean="0"/>
                        <a:t>WA building codes have been updated to allow A2Ls</a:t>
                      </a:r>
                    </a:p>
                    <a:p>
                      <a:pPr marL="171450" indent="-171450">
                        <a:buFont typeface="Arial" panose="020B0604020202020204" pitchFamily="34" charset="0"/>
                        <a:buChar char="•"/>
                      </a:pPr>
                      <a:r>
                        <a:rPr lang="en-US" sz="1000" baseline="0" dirty="0" smtClean="0"/>
                        <a:t>IFC and ICC considering allowing additional storage capacity</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Program</a:t>
                      </a:r>
                      <a:r>
                        <a:rPr lang="en-US" sz="1000" baseline="0" dirty="0" smtClean="0"/>
                        <a:t> scope…</a:t>
                      </a:r>
                    </a:p>
                    <a:p>
                      <a:pPr marL="171450" indent="-171450">
                        <a:buFont typeface="Arial" panose="020B0604020202020204" pitchFamily="34" charset="0"/>
                        <a:buChar char="•"/>
                      </a:pPr>
                      <a:r>
                        <a:rPr lang="en-US" sz="1000" dirty="0" smtClean="0"/>
                        <a:t>Opportunity</a:t>
                      </a:r>
                      <a:r>
                        <a:rPr lang="en-US" sz="1000" baseline="0" dirty="0" smtClean="0"/>
                        <a:t> biggest in motor vehicle sector and residential and commercial HVAC sector</a:t>
                      </a:r>
                    </a:p>
                    <a:p>
                      <a:pPr marL="171450" indent="-171450">
                        <a:buFont typeface="Arial" panose="020B0604020202020204" pitchFamily="34" charset="0"/>
                        <a:buChar char="•"/>
                      </a:pPr>
                      <a:r>
                        <a:rPr lang="en-US" sz="1000" baseline="0" dirty="0" smtClean="0"/>
                        <a:t>L&amp;I registration of out-of-state contractors? </a:t>
                      </a:r>
                    </a:p>
                    <a:p>
                      <a:pPr marL="171450" indent="-171450">
                        <a:buFont typeface="Arial" panose="020B0604020202020204" pitchFamily="34" charset="0"/>
                        <a:buChar char="•"/>
                      </a:pPr>
                      <a:r>
                        <a:rPr lang="en-US" sz="1000" baseline="0" dirty="0" smtClean="0"/>
                        <a:t>Broader scope helps prevent free riders and helps folks know what is covered by program</a:t>
                      </a:r>
                    </a:p>
                    <a:p>
                      <a:pPr marL="171450" indent="-171450">
                        <a:buFont typeface="Arial" panose="020B0604020202020204" pitchFamily="34" charset="0"/>
                        <a:buChar char="•"/>
                      </a:pPr>
                      <a:r>
                        <a:rPr lang="en-US" sz="1000" baseline="0" dirty="0" smtClean="0"/>
                        <a:t>Amount of gas from refrigerators is small compared to HVAC uses. See if we can engage with contractors – what is their pinch point? Generally recovery from communities is almost a community service – amount of gas is so much less. Very labor intensive for the amount of gas you get from small AC unit vs large chillers. “Who wants my dirty gas?”</a:t>
                      </a:r>
                    </a:p>
                    <a:p>
                      <a:pPr marL="171450" indent="-171450">
                        <a:buFont typeface="Arial" panose="020B0604020202020204" pitchFamily="34" charset="0"/>
                        <a:buChar char="•"/>
                      </a:pPr>
                      <a:r>
                        <a:rPr lang="en-US" sz="1000" baseline="0" dirty="0" smtClean="0"/>
                        <a:t>Commercial shops do a good job of recovery, far exceeds small sources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Metrics and performance measures…</a:t>
                      </a:r>
                    </a:p>
                    <a:p>
                      <a:pPr marL="171450" indent="-171450">
                        <a:buFont typeface="Arial" panose="020B0604020202020204" pitchFamily="34" charset="0"/>
                        <a:buChar char="•"/>
                      </a:pPr>
                      <a:r>
                        <a:rPr lang="en-US" sz="1000" dirty="0" smtClean="0"/>
                        <a:t>Set targets for recovery rate of refrigerants (other program have achieved</a:t>
                      </a:r>
                      <a:r>
                        <a:rPr lang="en-US" sz="1000" baseline="0" dirty="0" smtClean="0"/>
                        <a:t> 50-80% recovery rate)</a:t>
                      </a:r>
                    </a:p>
                    <a:p>
                      <a:pPr marL="171450" indent="-171450">
                        <a:buFont typeface="Arial" panose="020B0604020202020204" pitchFamily="34" charset="0"/>
                        <a:buChar char="•"/>
                      </a:pPr>
                      <a:r>
                        <a:rPr lang="en-US" sz="1000" baseline="0" dirty="0" smtClean="0"/>
                        <a:t>Don’t just tackle HFCs – all high GWP</a:t>
                      </a:r>
                    </a:p>
                    <a:p>
                      <a:pPr marL="171450" indent="-171450">
                        <a:buFont typeface="Arial" panose="020B0604020202020204" pitchFamily="34" charset="0"/>
                        <a:buChar char="•"/>
                      </a:pPr>
                      <a:r>
                        <a:rPr lang="en-US" sz="1000" baseline="0" dirty="0" smtClean="0"/>
                        <a:t>Public awareness goals – push outreach and education</a:t>
                      </a:r>
                    </a:p>
                    <a:p>
                      <a:pPr marL="171450" indent="-171450">
                        <a:buFont typeface="Arial" panose="020B0604020202020204" pitchFamily="34" charset="0"/>
                        <a:buChar cha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556703"/>
                  </a:ext>
                </a:extLst>
              </a:tr>
            </a:tbl>
          </a:graphicData>
        </a:graphic>
      </p:graphicFrame>
    </p:spTree>
    <p:extLst>
      <p:ext uri="{BB962C8B-B14F-4D97-AF65-F5344CB8AC3E}">
        <p14:creationId xmlns:p14="http://schemas.microsoft.com/office/powerpoint/2010/main" val="4167822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Comments and feedback – page 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47908001"/>
              </p:ext>
            </p:extLst>
          </p:nvPr>
        </p:nvGraphicFramePr>
        <p:xfrm>
          <a:off x="615948" y="1774825"/>
          <a:ext cx="10903146" cy="4663440"/>
        </p:xfrm>
        <a:graphic>
          <a:graphicData uri="http://schemas.openxmlformats.org/drawingml/2006/table">
            <a:tbl>
              <a:tblPr bandRow="1">
                <a:tableStyleId>{69012ECD-51FC-41F1-AA8D-1B2483CD663E}</a:tableStyleId>
              </a:tblPr>
              <a:tblGrid>
                <a:gridCol w="3634382">
                  <a:extLst>
                    <a:ext uri="{9D8B030D-6E8A-4147-A177-3AD203B41FA5}">
                      <a16:colId xmlns:a16="http://schemas.microsoft.com/office/drawing/2014/main" val="4158297030"/>
                    </a:ext>
                  </a:extLst>
                </a:gridCol>
                <a:gridCol w="3634382">
                  <a:extLst>
                    <a:ext uri="{9D8B030D-6E8A-4147-A177-3AD203B41FA5}">
                      <a16:colId xmlns:a16="http://schemas.microsoft.com/office/drawing/2014/main" val="2075353935"/>
                    </a:ext>
                  </a:extLst>
                </a:gridCol>
                <a:gridCol w="3634382">
                  <a:extLst>
                    <a:ext uri="{9D8B030D-6E8A-4147-A177-3AD203B41FA5}">
                      <a16:colId xmlns:a16="http://schemas.microsoft.com/office/drawing/2014/main" val="2432822157"/>
                    </a:ext>
                  </a:extLst>
                </a:gridCol>
              </a:tblGrid>
              <a:tr h="2286000">
                <a:tc>
                  <a:txBody>
                    <a:bodyPr/>
                    <a:lstStyle/>
                    <a:p>
                      <a:r>
                        <a:rPr lang="en-US" sz="1000" dirty="0" smtClean="0"/>
                        <a:t>Reuse</a:t>
                      </a:r>
                      <a:r>
                        <a:rPr lang="en-US" sz="1000" baseline="0" dirty="0" smtClean="0"/>
                        <a:t> vs. disposal…</a:t>
                      </a:r>
                    </a:p>
                    <a:p>
                      <a:pPr marL="171450" indent="-171450">
                        <a:buFont typeface="Arial" panose="020B0604020202020204" pitchFamily="34" charset="0"/>
                        <a:buChar char="•"/>
                      </a:pPr>
                      <a:r>
                        <a:rPr lang="en-US" sz="1000" dirty="0" smtClean="0"/>
                        <a:t>Recoverable HFCs</a:t>
                      </a:r>
                      <a:r>
                        <a:rPr lang="en-US" sz="1000" baseline="0" dirty="0" smtClean="0"/>
                        <a:t> growing from 15k tons to 25k tons projected up to 40k tons</a:t>
                      </a:r>
                    </a:p>
                    <a:p>
                      <a:pPr marL="171450" indent="-171450">
                        <a:buFont typeface="Arial" panose="020B0604020202020204" pitchFamily="34" charset="0"/>
                        <a:buChar char="•"/>
                      </a:pPr>
                      <a:r>
                        <a:rPr lang="en-US" sz="1000" baseline="0" dirty="0" smtClean="0"/>
                        <a:t>Focus on both, probably now focused on reclamation of HFCs, but will still be high demand </a:t>
                      </a:r>
                    </a:p>
                    <a:p>
                      <a:pPr marL="171450" indent="-171450">
                        <a:buFont typeface="Arial" panose="020B0604020202020204" pitchFamily="34" charset="0"/>
                        <a:buChar char="•"/>
                      </a:pPr>
                      <a:r>
                        <a:rPr lang="en-US" sz="1000" baseline="0" dirty="0" smtClean="0"/>
                        <a:t>Whole thing is circle – from installation to leak detection to recovery to reclamation to eventual destruction</a:t>
                      </a:r>
                    </a:p>
                    <a:p>
                      <a:pPr marL="171450" indent="-171450">
                        <a:buFont typeface="Arial" panose="020B0604020202020204" pitchFamily="34" charset="0"/>
                        <a:buChar char="•"/>
                      </a:pPr>
                      <a:r>
                        <a:rPr lang="en-US" sz="1000" baseline="0" dirty="0" smtClean="0"/>
                        <a:t>Reuse can keep equipment refrigeration – that determines lifespan of refrigerants</a:t>
                      </a:r>
                    </a:p>
                    <a:p>
                      <a:pPr marL="171450" indent="-171450">
                        <a:buFont typeface="Arial" panose="020B0604020202020204" pitchFamily="34" charset="0"/>
                        <a:buChar char="•"/>
                      </a:pPr>
                      <a:r>
                        <a:rPr lang="en-US" sz="1000" baseline="0" dirty="0" smtClean="0"/>
                        <a:t>Venting is the negative side of recovery – how do you get people to do the right thing and not vent and not see it as a nuisance. Create a stream from equipment to bottle to reclaimer to new equipment</a:t>
                      </a:r>
                    </a:p>
                    <a:p>
                      <a:pPr marL="171450" indent="-171450">
                        <a:buFont typeface="Arial" panose="020B0604020202020204" pitchFamily="34" charset="0"/>
                        <a:buChar char="•"/>
                      </a:pPr>
                      <a:r>
                        <a:rPr lang="en-US" sz="1000" baseline="0" dirty="0" smtClean="0"/>
                        <a:t>Might need to break down by sectors – which sectors will be most impactful on recovery rates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Program</a:t>
                      </a:r>
                      <a:r>
                        <a:rPr lang="en-US" sz="1000" baseline="0" dirty="0" smtClean="0"/>
                        <a:t> administration</a:t>
                      </a:r>
                    </a:p>
                    <a:p>
                      <a:pPr marL="171450" indent="-171450">
                        <a:buFont typeface="Arial" panose="020B0604020202020204" pitchFamily="34" charset="0"/>
                        <a:buChar char="•"/>
                      </a:pPr>
                      <a:r>
                        <a:rPr lang="en-US" sz="1000" baseline="0" dirty="0" smtClean="0"/>
                        <a:t>Need to make sure that reverse supply chain actually works. How do we ensure Lowes, etc. actually recycles it</a:t>
                      </a:r>
                    </a:p>
                    <a:p>
                      <a:pPr marL="171450" indent="-171450">
                        <a:buFont typeface="Arial" panose="020B0604020202020204" pitchFamily="34" charset="0"/>
                        <a:buChar char="•"/>
                      </a:pPr>
                      <a:r>
                        <a:rPr lang="en-US" sz="1000" baseline="0" dirty="0" smtClean="0"/>
                        <a:t>Some do but not all ensure proper recovery</a:t>
                      </a:r>
                    </a:p>
                    <a:p>
                      <a:pPr marL="171450" indent="-171450">
                        <a:buFont typeface="Arial" panose="020B0604020202020204" pitchFamily="34" charset="0"/>
                        <a:buChar char="•"/>
                      </a:pPr>
                      <a:r>
                        <a:rPr lang="en-US" sz="1000" baseline="0" dirty="0" smtClean="0"/>
                        <a:t>Typically free to drop off pure refrigerants, but if it’s been mixed you have to pay. People will pay for R-22 HCFC because it’s no longer manufactured</a:t>
                      </a:r>
                    </a:p>
                    <a:p>
                      <a:pPr marL="171450" indent="-171450">
                        <a:buFont typeface="Arial" panose="020B0604020202020204" pitchFamily="34" charset="0"/>
                        <a:buChar char="•"/>
                      </a:pPr>
                      <a:r>
                        <a:rPr lang="en-US" sz="1000" baseline="0" dirty="0" smtClean="0"/>
                        <a:t>If you know when you go back with a cylinder, if you know they’ll take it back at no cost or pay you, that’s best for contractors. Make it part of the regular procurement process. </a:t>
                      </a:r>
                    </a:p>
                    <a:p>
                      <a:pPr marL="171450" indent="-171450">
                        <a:buFont typeface="Arial" panose="020B0604020202020204" pitchFamily="34" charset="0"/>
                        <a:buChar char="•"/>
                      </a:pPr>
                      <a:r>
                        <a:rPr lang="en-US" sz="1000" baseline="0" dirty="0" smtClean="0"/>
                        <a:t>For reclaimers and wholesalers to take back material without restrictions shifts burden downstream. Handling mixed refrigerants isn’t free. Recognize contractors aren’t always servicing the same piece of equipment. Trying to shift that doesn’t actually solve the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Education and outreach…</a:t>
                      </a:r>
                    </a:p>
                    <a:p>
                      <a:pPr marL="171450" indent="-171450">
                        <a:buFont typeface="Arial" panose="020B0604020202020204" pitchFamily="34" charset="0"/>
                        <a:buChar char="•"/>
                      </a:pPr>
                      <a:r>
                        <a:rPr lang="en-US" sz="1000" dirty="0" smtClean="0"/>
                        <a:t>Homeowners don’t actually know it’s illegal to vent and just get rid of their</a:t>
                      </a:r>
                      <a:r>
                        <a:rPr lang="en-US" sz="1000" baseline="0" dirty="0" smtClean="0"/>
                        <a:t> appliance. Get the word out is really important – don’t top off systems because they don’t know</a:t>
                      </a:r>
                    </a:p>
                    <a:p>
                      <a:pPr marL="171450" indent="-171450">
                        <a:buFont typeface="Arial" panose="020B0604020202020204" pitchFamily="34" charset="0"/>
                        <a:buChar char="•"/>
                      </a:pPr>
                      <a:r>
                        <a:rPr lang="en-US" sz="1000" baseline="0" dirty="0" smtClean="0"/>
                        <a:t>Do a refrigerant license like electrical license with number – that creates accountability, which then leads to participation</a:t>
                      </a:r>
                    </a:p>
                    <a:p>
                      <a:pPr marL="171450" indent="-171450">
                        <a:buFont typeface="Arial" panose="020B0604020202020204" pitchFamily="34" charset="0"/>
                        <a:buChar char="•"/>
                      </a:pPr>
                      <a:r>
                        <a:rPr lang="en-US" sz="1000" baseline="0" dirty="0" smtClean="0"/>
                        <a:t>Maybe set up educational opportunity for Ecology and other stakeholders</a:t>
                      </a:r>
                    </a:p>
                    <a:p>
                      <a:pPr marL="171450" indent="-171450">
                        <a:buFont typeface="Arial" panose="020B0604020202020204" pitchFamily="34" charset="0"/>
                        <a:buChar char="•"/>
                      </a:pPr>
                      <a:endParaRPr lang="en-US" sz="1000" baseline="0" dirty="0" smtClean="0"/>
                    </a:p>
                    <a:p>
                      <a:pPr marL="171450" indent="-171450">
                        <a:buFont typeface="Arial" panose="020B0604020202020204" pitchFamily="34" charset="0"/>
                        <a:buChar cha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7934775"/>
                  </a:ext>
                </a:extLst>
              </a:tr>
              <a:tr h="2286000">
                <a:tc>
                  <a:txBody>
                    <a:bodyPr/>
                    <a:lstStyle/>
                    <a:p>
                      <a:r>
                        <a:rPr lang="en-US" sz="1000" dirty="0" smtClean="0"/>
                        <a:t>Other successful programs…</a:t>
                      </a:r>
                    </a:p>
                    <a:p>
                      <a:pPr marL="171450" indent="-171450">
                        <a:buFont typeface="Arial" panose="020B0604020202020204" pitchFamily="34" charset="0"/>
                        <a:buChar char="•"/>
                      </a:pPr>
                      <a:r>
                        <a:rPr lang="en-US" sz="1000" dirty="0" smtClean="0"/>
                        <a:t>California requires proof that your system is leak free before going online.</a:t>
                      </a:r>
                      <a:r>
                        <a:rPr lang="en-US" sz="1000" baseline="0" dirty="0" smtClean="0"/>
                        <a:t>  Make sure they aren’t leaking at the beginning of life.</a:t>
                      </a:r>
                    </a:p>
                    <a:p>
                      <a:pPr marL="171450" indent="-171450">
                        <a:buFont typeface="Arial" panose="020B0604020202020204" pitchFamily="34" charset="0"/>
                        <a:buChar char="•"/>
                      </a:pPr>
                      <a:r>
                        <a:rPr lang="en-US" sz="1000" baseline="0" dirty="0" smtClean="0"/>
                        <a:t>Look for lessons learned from other WA State EPR programs</a:t>
                      </a:r>
                    </a:p>
                    <a:p>
                      <a:pPr marL="171450" indent="-171450">
                        <a:buFont typeface="Arial" panose="020B0604020202020204" pitchFamily="34" charset="0"/>
                        <a:buChar char="•"/>
                      </a:pPr>
                      <a:r>
                        <a:rPr lang="en-US" sz="1000" baseline="0" dirty="0" smtClean="0"/>
                        <a:t>NYC program: well intentioned program, has appliance mfgs pay city for proper disposal. But what happens is that appliances get picked up when replaced, which is excluded to the program and unclear what happens to those appliances. Building supers aren’t necessarily aware of the program. Waste haulers aren’t supposed to pick up without a tag, but that doesn’t always happen. Maybe something at state level could be more effective on reporting recovery, etc.</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Other program comments…</a:t>
                      </a:r>
                    </a:p>
                    <a:p>
                      <a:pPr marL="171450" indent="-171450">
                        <a:buFont typeface="Arial" panose="020B0604020202020204" pitchFamily="34" charset="0"/>
                        <a:buChar char="•"/>
                      </a:pPr>
                      <a:r>
                        <a:rPr lang="en-US" sz="1000" dirty="0" smtClean="0"/>
                        <a:t>Enforcement</a:t>
                      </a:r>
                      <a:r>
                        <a:rPr lang="en-US" sz="1000" baseline="0" dirty="0" smtClean="0"/>
                        <a:t> is really important</a:t>
                      </a:r>
                    </a:p>
                    <a:p>
                      <a:pPr marL="171450" indent="-171450">
                        <a:buFont typeface="Arial" panose="020B0604020202020204" pitchFamily="34" charset="0"/>
                        <a:buChar char="•"/>
                      </a:pPr>
                      <a:r>
                        <a:rPr lang="en-US" sz="1000" baseline="0" dirty="0" smtClean="0"/>
                        <a:t>Once we get gas recovered, then you can figure out what to do with it. No way to evaluate what is actually in the unit – you can’t tell that it isn’t pure until you take it to the reclaimer</a:t>
                      </a:r>
                    </a:p>
                    <a:p>
                      <a:pPr marL="171450" indent="-171450">
                        <a:buFont typeface="Arial" panose="020B0604020202020204" pitchFamily="34" charset="0"/>
                        <a:buChar char="•"/>
                      </a:pPr>
                      <a:r>
                        <a:rPr lang="en-US" sz="1000" baseline="0" dirty="0" smtClean="0"/>
                        <a:t>Need a way to track – have individual technicians be responsible</a:t>
                      </a:r>
                    </a:p>
                    <a:p>
                      <a:pPr marL="171450" indent="-171450">
                        <a:buFont typeface="Arial" panose="020B0604020202020204" pitchFamily="34" charset="0"/>
                        <a:buChar char="•"/>
                      </a:pP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dirty="0" smtClean="0"/>
                        <a:t>Bike rack</a:t>
                      </a:r>
                    </a:p>
                    <a:p>
                      <a:pPr marL="171450" indent="-171450">
                        <a:buFont typeface="Arial" panose="020B0604020202020204" pitchFamily="34" charset="0"/>
                        <a:buChar char="•"/>
                      </a:pPr>
                      <a:r>
                        <a:rPr lang="en-US" sz="1000" dirty="0" smtClean="0"/>
                        <a:t>Propane</a:t>
                      </a:r>
                      <a:r>
                        <a:rPr lang="en-US" sz="1000" baseline="0" dirty="0" smtClean="0"/>
                        <a:t> is one of alternatives coming and can be dangerous if you don’t know what you’re doing. Heavier than air, so less suffocation danger, but is flammable and explosive. Currently isn’t used in large enough quantities to pose significant harm.</a:t>
                      </a:r>
                    </a:p>
                    <a:p>
                      <a:pPr marL="171450" indent="-171450">
                        <a:buFont typeface="Arial" panose="020B0604020202020204" pitchFamily="34" charset="0"/>
                        <a:buChar char="•"/>
                      </a:pPr>
                      <a:r>
                        <a:rPr lang="en-US" sz="1000" baseline="0" dirty="0" smtClean="0"/>
                        <a:t>Ammonia is more dangerous to inhale. Probably won’t be allowed to be used inside systems. Small enough quantity won’t be problem if there’s a leak.</a:t>
                      </a:r>
                    </a:p>
                    <a:p>
                      <a:pPr marL="171450" indent="-171450">
                        <a:buFont typeface="Arial" panose="020B0604020202020204" pitchFamily="34" charset="0"/>
                        <a:buChar char="•"/>
                      </a:pPr>
                      <a:r>
                        <a:rPr lang="en-US" sz="1000" baseline="0" dirty="0" smtClean="0"/>
                        <a:t>A2Ls are mixtures and less hazardous. But no IFC rule yet.</a:t>
                      </a:r>
                    </a:p>
                    <a:p>
                      <a:pPr marL="171450" indent="-171450">
                        <a:buFont typeface="Arial" panose="020B0604020202020204" pitchFamily="34" charset="0"/>
                        <a:buChar char="•"/>
                      </a:pPr>
                      <a:r>
                        <a:rPr lang="en-US" sz="1000" baseline="0" dirty="0" smtClean="0"/>
                        <a:t>Reach out to National Fire Protection Agency (NFPA) who is responsible for creating code re A2Ls.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556703"/>
                  </a:ext>
                </a:extLst>
              </a:tr>
            </a:tbl>
          </a:graphicData>
        </a:graphic>
      </p:graphicFrame>
    </p:spTree>
    <p:extLst>
      <p:ext uri="{BB962C8B-B14F-4D97-AF65-F5344CB8AC3E}">
        <p14:creationId xmlns:p14="http://schemas.microsoft.com/office/powerpoint/2010/main" val="3578705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2734971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r>
              <a:rPr lang="en-US" dirty="0" smtClean="0"/>
              <a:t>Additional comments and feedback can be submitted at our </a:t>
            </a:r>
            <a:r>
              <a:rPr lang="en-US" u="sng" dirty="0" smtClean="0">
                <a:hlinkClick r:id="rId3"/>
              </a:rPr>
              <a:t>eComments page</a:t>
            </a:r>
            <a:r>
              <a:rPr lang="en-US" dirty="0"/>
              <a:t> at </a:t>
            </a:r>
            <a:r>
              <a:rPr lang="en-US" dirty="0">
                <a:hlinkClick r:id="rId3"/>
              </a:rPr>
              <a:t>https://aq.ecology.commentinput.com/?</a:t>
            </a:r>
            <a:r>
              <a:rPr lang="en-US" dirty="0" smtClean="0">
                <a:hlinkClick r:id="rId3"/>
              </a:rPr>
              <a:t>id=Q6945</a:t>
            </a:r>
            <a:endParaRPr lang="en-US" dirty="0" smtClean="0"/>
          </a:p>
          <a:p>
            <a:pPr marL="457200" lvl="1" indent="0">
              <a:buNone/>
            </a:pPr>
            <a:r>
              <a:rPr lang="en-US" i="1" dirty="0" smtClean="0"/>
              <a:t>You can type </a:t>
            </a:r>
            <a:r>
              <a:rPr lang="en-US" i="1" dirty="0"/>
              <a:t>in your comment or upload a </a:t>
            </a:r>
            <a:r>
              <a:rPr lang="en-US" i="1" dirty="0" smtClean="0"/>
              <a:t>PDF/Word file</a:t>
            </a:r>
          </a:p>
          <a:p>
            <a:r>
              <a:rPr lang="en-US" dirty="0" smtClean="0"/>
              <a:t>Also access eComments at </a:t>
            </a:r>
            <a:r>
              <a:rPr lang="en-US" dirty="0" smtClean="0">
                <a:hlinkClick r:id="rId4"/>
              </a:rPr>
              <a:t>www.ecology.wa.gov</a:t>
            </a:r>
            <a:r>
              <a:rPr lang="en-US" dirty="0" smtClean="0"/>
              <a:t> </a:t>
            </a:r>
          </a:p>
          <a:p>
            <a:pPr lvl="1"/>
            <a:r>
              <a:rPr lang="en-US" dirty="0" smtClean="0"/>
              <a:t>Select the “More public input &amp; events” link towards the bottom of the page</a:t>
            </a:r>
          </a:p>
          <a:p>
            <a:r>
              <a:rPr lang="en-US" dirty="0" smtClean="0"/>
              <a:t>All comment letters received will be posted on our EZView web page at </a:t>
            </a:r>
            <a:r>
              <a:rPr lang="en-US" dirty="0">
                <a:hlinkClick r:id="rId5"/>
              </a:rPr>
              <a:t>https://</a:t>
            </a:r>
            <a:r>
              <a:rPr lang="en-US" dirty="0" smtClean="0">
                <a:hlinkClick r:id="rId5"/>
              </a:rPr>
              <a:t>www.ecology.wa.gov/HFC-EndOfLife</a:t>
            </a:r>
            <a:r>
              <a:rPr lang="en-US" dirty="0" smtClean="0"/>
              <a:t>  </a:t>
            </a:r>
          </a:p>
          <a:p>
            <a:r>
              <a:rPr lang="en-US" dirty="0" smtClean="0"/>
              <a:t>All comments due no later than </a:t>
            </a:r>
            <a:r>
              <a:rPr lang="en-US" b="1" dirty="0" smtClean="0"/>
              <a:t>July 21, 2021</a:t>
            </a:r>
          </a:p>
          <a:p>
            <a:pPr marL="0" indent="0">
              <a:buNone/>
            </a:pPr>
            <a:endParaRPr lang="en-US" dirty="0"/>
          </a:p>
        </p:txBody>
      </p:sp>
      <p:sp>
        <p:nvSpPr>
          <p:cNvPr id="4" name="Title 3"/>
          <p:cNvSpPr>
            <a:spLocks noGrp="1"/>
          </p:cNvSpPr>
          <p:nvPr>
            <p:ph type="title"/>
          </p:nvPr>
        </p:nvSpPr>
        <p:spPr/>
        <p:txBody>
          <a:bodyPr/>
          <a:lstStyle/>
          <a:p>
            <a:r>
              <a:rPr lang="en-US" dirty="0" smtClean="0"/>
              <a:t>We also invite further written feedback</a:t>
            </a:r>
            <a:endParaRPr lang="en-US" dirty="0"/>
          </a:p>
        </p:txBody>
      </p:sp>
    </p:spTree>
    <p:extLst>
      <p:ext uri="{BB962C8B-B14F-4D97-AF65-F5344CB8AC3E}">
        <p14:creationId xmlns:p14="http://schemas.microsoft.com/office/powerpoint/2010/main" val="3873856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For more information</a:t>
            </a:r>
            <a:endParaRPr lang="en-US" dirty="0"/>
          </a:p>
        </p:txBody>
      </p:sp>
      <p:sp>
        <p:nvSpPr>
          <p:cNvPr id="5" name="Subtitle 4"/>
          <p:cNvSpPr>
            <a:spLocks noGrp="1"/>
          </p:cNvSpPr>
          <p:nvPr>
            <p:ph type="subTitle" idx="1"/>
          </p:nvPr>
        </p:nvSpPr>
        <p:spPr>
          <a:xfrm>
            <a:off x="6281270" y="3566178"/>
            <a:ext cx="5072530" cy="2923521"/>
          </a:xfrm>
        </p:spPr>
        <p:txBody>
          <a:bodyPr>
            <a:normAutofit/>
          </a:bodyPr>
          <a:lstStyle/>
          <a:p>
            <a:r>
              <a:rPr lang="en-US" dirty="0" smtClean="0"/>
              <a:t>Kimberly Goetz</a:t>
            </a:r>
          </a:p>
          <a:p>
            <a:r>
              <a:rPr lang="en-US" dirty="0" smtClean="0"/>
              <a:t>(360) 819-7080 – mobile</a:t>
            </a:r>
          </a:p>
          <a:p>
            <a:r>
              <a:rPr lang="en-US" dirty="0" smtClean="0">
                <a:hlinkClick r:id="rId3"/>
              </a:rPr>
              <a:t>Kimberly.Goetz@ecy.wa.gov</a:t>
            </a:r>
            <a:endParaRPr lang="en-US" dirty="0" smtClean="0"/>
          </a:p>
          <a:p>
            <a:r>
              <a:rPr lang="en-US" dirty="0" smtClean="0"/>
              <a:t>EZView </a:t>
            </a:r>
            <a:r>
              <a:rPr lang="en-US" dirty="0" smtClean="0">
                <a:hlinkClick r:id="rId4"/>
              </a:rPr>
              <a:t>bit.ly/hfc-end-of-life</a:t>
            </a:r>
            <a:endParaRPr lang="en-US" dirty="0" smtClean="0"/>
          </a:p>
          <a:p>
            <a:r>
              <a:rPr lang="en-US" dirty="0" smtClean="0">
                <a:hlinkClick r:id="rId5" tooltip="HFC Listserv Signup"/>
              </a:rPr>
              <a:t>HFC </a:t>
            </a:r>
            <a:r>
              <a:rPr lang="en-US" dirty="0">
                <a:hlinkClick r:id="rId5" tooltip="HFC Listserv Signup"/>
              </a:rPr>
              <a:t>Listserv Signup</a:t>
            </a:r>
            <a:endParaRPr lang="en-US" dirty="0"/>
          </a:p>
        </p:txBody>
      </p:sp>
    </p:spTree>
    <p:extLst>
      <p:ext uri="{BB962C8B-B14F-4D97-AF65-F5344CB8AC3E}">
        <p14:creationId xmlns:p14="http://schemas.microsoft.com/office/powerpoint/2010/main" val="56815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Audio connection logistics</a:t>
            </a:r>
            <a:endParaRPr lang="en-US" dirty="0"/>
          </a:p>
        </p:txBody>
      </p:sp>
      <p:sp>
        <p:nvSpPr>
          <p:cNvPr id="5" name="Content Placeholder 4"/>
          <p:cNvSpPr>
            <a:spLocks noGrp="1"/>
          </p:cNvSpPr>
          <p:nvPr>
            <p:ph sz="half" idx="1"/>
          </p:nvPr>
        </p:nvSpPr>
        <p:spPr/>
        <p:txBody>
          <a:bodyPr/>
          <a:lstStyle/>
          <a:p>
            <a:r>
              <a:rPr lang="en-US" dirty="0"/>
              <a:t>For audio connection, we recommend using your computer </a:t>
            </a:r>
            <a:r>
              <a:rPr lang="en-US" dirty="0" smtClean="0"/>
              <a:t>speaker</a:t>
            </a:r>
            <a:endParaRPr lang="en-US" dirty="0"/>
          </a:p>
          <a:p>
            <a:r>
              <a:rPr lang="en-US" dirty="0"/>
              <a:t>If you are unable to join using computer audio, use “Call In” to access dial-in </a:t>
            </a:r>
            <a:r>
              <a:rPr lang="en-US" dirty="0" smtClean="0"/>
              <a:t>information</a:t>
            </a:r>
            <a:endParaRPr lang="en-US" dirty="0"/>
          </a:p>
          <a:p>
            <a:r>
              <a:rPr lang="en-US" dirty="0"/>
              <a:t>To open the audio options, select the three dots icon in the menu at the bottom of your </a:t>
            </a:r>
            <a:r>
              <a:rPr lang="en-US" dirty="0" smtClean="0"/>
              <a:t>screen</a:t>
            </a:r>
            <a:endParaRPr lang="en-US" dirty="0"/>
          </a:p>
          <a:p>
            <a:endParaRPr lang="en-US" dirty="0"/>
          </a:p>
        </p:txBody>
      </p:sp>
      <p:pic>
        <p:nvPicPr>
          <p:cNvPr id="9" name="Content Placeholder 8"/>
          <p:cNvPicPr>
            <a:picLocks noGrp="1" noChangeAspect="1"/>
          </p:cNvPicPr>
          <p:nvPr>
            <p:ph sz="half" idx="2"/>
          </p:nvPr>
        </p:nvPicPr>
        <p:blipFill>
          <a:blip r:embed="rId3"/>
          <a:stretch>
            <a:fillRect/>
          </a:stretch>
        </p:blipFill>
        <p:spPr>
          <a:xfrm>
            <a:off x="6681744" y="1825625"/>
            <a:ext cx="4837351" cy="3848989"/>
          </a:xfrm>
          <a:prstGeom prst="rect">
            <a:avLst/>
          </a:prstGeom>
        </p:spPr>
      </p:pic>
      <p:pic>
        <p:nvPicPr>
          <p:cNvPr id="7" name="Picture 6"/>
          <p:cNvPicPr>
            <a:picLocks noChangeAspect="1"/>
          </p:cNvPicPr>
          <p:nvPr/>
        </p:nvPicPr>
        <p:blipFill>
          <a:blip r:embed="rId4"/>
          <a:stretch>
            <a:fillRect/>
          </a:stretch>
        </p:blipFill>
        <p:spPr>
          <a:xfrm>
            <a:off x="615576" y="5678542"/>
            <a:ext cx="5404224" cy="498421"/>
          </a:xfrm>
          <a:prstGeom prst="rect">
            <a:avLst/>
          </a:prstGeom>
        </p:spPr>
      </p:pic>
      <p:sp>
        <p:nvSpPr>
          <p:cNvPr id="8" name="Flowchart: Connector 7"/>
          <p:cNvSpPr/>
          <p:nvPr/>
        </p:nvSpPr>
        <p:spPr>
          <a:xfrm>
            <a:off x="5041338" y="5678542"/>
            <a:ext cx="440300" cy="439037"/>
          </a:xfrm>
          <a:prstGeom prst="flowChartConnector">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846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logistics</a:t>
            </a:r>
            <a:endParaRPr lang="en-US" dirty="0"/>
          </a:p>
        </p:txBody>
      </p:sp>
      <p:sp>
        <p:nvSpPr>
          <p:cNvPr id="3" name="Content Placeholder 2"/>
          <p:cNvSpPr>
            <a:spLocks noGrp="1"/>
          </p:cNvSpPr>
          <p:nvPr>
            <p:ph sz="half" idx="1"/>
          </p:nvPr>
        </p:nvSpPr>
        <p:spPr/>
        <p:txBody>
          <a:bodyPr>
            <a:noAutofit/>
          </a:bodyPr>
          <a:lstStyle/>
          <a:p>
            <a:r>
              <a:rPr lang="en-US" dirty="0"/>
              <a:t>All lines are </a:t>
            </a:r>
            <a:r>
              <a:rPr lang="en-US" dirty="0" smtClean="0"/>
              <a:t>muted</a:t>
            </a:r>
            <a:endParaRPr lang="en-US" dirty="0"/>
          </a:p>
          <a:p>
            <a:r>
              <a:rPr lang="en-US" dirty="0"/>
              <a:t>Questions and input go in the </a:t>
            </a:r>
            <a:r>
              <a:rPr lang="en-US" dirty="0" smtClean="0"/>
              <a:t>Q&amp;A box</a:t>
            </a:r>
            <a:endParaRPr lang="en-US" dirty="0"/>
          </a:p>
          <a:p>
            <a:r>
              <a:rPr lang="en-US" dirty="0" smtClean="0"/>
              <a:t>Technical </a:t>
            </a:r>
            <a:r>
              <a:rPr lang="en-US" dirty="0"/>
              <a:t>difficulty issues go in the chat </a:t>
            </a:r>
            <a:r>
              <a:rPr lang="en-US" dirty="0" smtClean="0"/>
              <a:t>box</a:t>
            </a:r>
            <a:endParaRPr lang="en-US" dirty="0"/>
          </a:p>
          <a:p>
            <a:r>
              <a:rPr lang="en-US" dirty="0"/>
              <a:t>To open the chat box, select the chat button at the lower right hand side of your </a:t>
            </a:r>
            <a:r>
              <a:rPr lang="en-US" dirty="0" smtClean="0"/>
              <a:t>screen</a:t>
            </a:r>
            <a:endParaRPr lang="en-US" dirty="0"/>
          </a:p>
          <a:p>
            <a:r>
              <a:rPr lang="en-US" dirty="0"/>
              <a:t>In the event of major technical difficulties, we will </a:t>
            </a:r>
            <a:r>
              <a:rPr lang="en-US" dirty="0" smtClean="0"/>
              <a:t>reschedule</a:t>
            </a:r>
            <a:endParaRPr lang="en-US" dirty="0"/>
          </a:p>
        </p:txBody>
      </p:sp>
      <p:pic>
        <p:nvPicPr>
          <p:cNvPr id="5" name="Content Placeholder 4"/>
          <p:cNvPicPr>
            <a:picLocks noGrp="1" noChangeAspect="1"/>
          </p:cNvPicPr>
          <p:nvPr>
            <p:ph sz="half" idx="2"/>
          </p:nvPr>
        </p:nvPicPr>
        <p:blipFill>
          <a:blip r:embed="rId3"/>
          <a:stretch>
            <a:fillRect/>
          </a:stretch>
        </p:blipFill>
        <p:spPr>
          <a:xfrm>
            <a:off x="6632811" y="1825625"/>
            <a:ext cx="4886284" cy="3235902"/>
          </a:xfrm>
          <a:prstGeom prst="rect">
            <a:avLst/>
          </a:prstGeom>
        </p:spPr>
      </p:pic>
      <p:sp>
        <p:nvSpPr>
          <p:cNvPr id="6" name="Rectangle 5"/>
          <p:cNvSpPr/>
          <p:nvPr/>
        </p:nvSpPr>
        <p:spPr>
          <a:xfrm>
            <a:off x="10169236" y="4507346"/>
            <a:ext cx="868219" cy="498764"/>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58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joining by mobile device</a:t>
            </a:r>
            <a:endParaRPr lang="en-US" dirty="0"/>
          </a:p>
        </p:txBody>
      </p:sp>
      <p:pic>
        <p:nvPicPr>
          <p:cNvPr id="6" name="Content Placeholder 5"/>
          <p:cNvPicPr>
            <a:picLocks noGrp="1" noChangeAspect="1"/>
          </p:cNvPicPr>
          <p:nvPr>
            <p:ph sz="half" idx="1"/>
          </p:nvPr>
        </p:nvPicPr>
        <p:blipFill>
          <a:blip r:embed="rId3"/>
          <a:stretch>
            <a:fillRect/>
          </a:stretch>
        </p:blipFill>
        <p:spPr>
          <a:xfrm>
            <a:off x="2257079" y="2090032"/>
            <a:ext cx="2121592" cy="3822523"/>
          </a:xfrm>
          <a:prstGeom prst="rect">
            <a:avLst/>
          </a:prstGeom>
        </p:spPr>
      </p:pic>
      <p:pic>
        <p:nvPicPr>
          <p:cNvPr id="8" name="Content Placeholder 7"/>
          <p:cNvPicPr>
            <a:picLocks noGrp="1" noChangeAspect="1"/>
          </p:cNvPicPr>
          <p:nvPr>
            <p:ph sz="half" idx="2"/>
          </p:nvPr>
        </p:nvPicPr>
        <p:blipFill>
          <a:blip r:embed="rId4"/>
          <a:stretch>
            <a:fillRect/>
          </a:stretch>
        </p:blipFill>
        <p:spPr>
          <a:xfrm>
            <a:off x="7787802" y="2090032"/>
            <a:ext cx="2115495" cy="3822523"/>
          </a:xfrm>
          <a:prstGeom prst="rect">
            <a:avLst/>
          </a:prstGeom>
        </p:spPr>
      </p:pic>
      <p:sp>
        <p:nvSpPr>
          <p:cNvPr id="7" name="Oval 6"/>
          <p:cNvSpPr/>
          <p:nvPr/>
        </p:nvSpPr>
        <p:spPr>
          <a:xfrm>
            <a:off x="3925455" y="2161309"/>
            <a:ext cx="387927" cy="341746"/>
          </a:xfrm>
          <a:prstGeom prst="ellipse">
            <a:avLst/>
          </a:prstGeom>
          <a:noFill/>
          <a:ln w="28575">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5"/>
          <a:stretch>
            <a:fillRect/>
          </a:stretch>
        </p:blipFill>
        <p:spPr>
          <a:xfrm>
            <a:off x="8111634" y="5635274"/>
            <a:ext cx="420660" cy="371888"/>
          </a:xfrm>
          <a:prstGeom prst="rect">
            <a:avLst/>
          </a:prstGeom>
        </p:spPr>
      </p:pic>
      <p:sp>
        <p:nvSpPr>
          <p:cNvPr id="11" name="Oval 10"/>
          <p:cNvSpPr/>
          <p:nvPr/>
        </p:nvSpPr>
        <p:spPr>
          <a:xfrm>
            <a:off x="9157854" y="5635274"/>
            <a:ext cx="411480" cy="341746"/>
          </a:xfrm>
          <a:prstGeom prst="ellipse">
            <a:avLst/>
          </a:prstGeom>
          <a:noFill/>
          <a:ln w="28575">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140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par>
                          <p:cTn id="8" fill="hold">
                            <p:stCondLst>
                              <p:cond delay="5000"/>
                            </p:stCondLst>
                            <p:childTnLst>
                              <p:par>
                                <p:cTn id="9" presetID="26" presetClass="emph" presetSubtype="0" repeatCount="5000" fill="hold" nodeType="afterEffect">
                                  <p:stCondLst>
                                    <p:cond delay="0"/>
                                  </p:stCondLst>
                                  <p:childTnLst>
                                    <p:animEffect transition="out" filter="fade">
                                      <p:cBhvr>
                                        <p:cTn id="10" dur="1000" tmFilter="0, 0; .2, .5; .8, .5; 1, 0"/>
                                        <p:tgtEl>
                                          <p:spTgt spid="10"/>
                                        </p:tgtEl>
                                      </p:cBhvr>
                                    </p:animEffect>
                                    <p:animScale>
                                      <p:cBhvr>
                                        <p:cTn id="11" dur="500" autoRev="1" fill="hold"/>
                                        <p:tgtEl>
                                          <p:spTgt spid="10"/>
                                        </p:tgtEl>
                                      </p:cBhvr>
                                      <p:by x="105000" y="105000"/>
                                    </p:animScale>
                                  </p:childTnLst>
                                </p:cTn>
                              </p:par>
                            </p:childTnLst>
                          </p:cTn>
                        </p:par>
                        <p:par>
                          <p:cTn id="12" fill="hold">
                            <p:stCondLst>
                              <p:cond delay="10000"/>
                            </p:stCondLst>
                            <p:childTnLst>
                              <p:par>
                                <p:cTn id="13" presetID="26" presetClass="emph" presetSubtype="0" repeatCount="5000" fill="hold" grpId="0" nodeType="afterEffect">
                                  <p:stCondLst>
                                    <p:cond delay="0"/>
                                  </p:stCondLst>
                                  <p:childTnLst>
                                    <p:animEffect transition="out" filter="fade">
                                      <p:cBhvr>
                                        <p:cTn id="14" dur="1000" tmFilter="0, 0; .2, .5; .8, .5; 1, 0"/>
                                        <p:tgtEl>
                                          <p:spTgt spid="11"/>
                                        </p:tgtEl>
                                      </p:cBhvr>
                                    </p:animEffect>
                                    <p:animScale>
                                      <p:cBhvr>
                                        <p:cTn id="15"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smtClean="0"/>
              <a:t>Introductions</a:t>
            </a:r>
          </a:p>
          <a:p>
            <a:r>
              <a:rPr lang="en-US" dirty="0" smtClean="0"/>
              <a:t>Legislative directive</a:t>
            </a:r>
          </a:p>
          <a:p>
            <a:r>
              <a:rPr lang="en-US" dirty="0" smtClean="0"/>
              <a:t>Project timeline</a:t>
            </a:r>
          </a:p>
          <a:p>
            <a:r>
              <a:rPr lang="en-US" dirty="0" smtClean="0"/>
              <a:t>Stakeholder questions and input</a:t>
            </a:r>
          </a:p>
          <a:p>
            <a:r>
              <a:rPr lang="en-US" dirty="0" smtClean="0"/>
              <a:t>Wrap-up</a:t>
            </a:r>
          </a:p>
          <a:p>
            <a:endParaRPr lang="en-US" dirty="0" smtClean="0"/>
          </a:p>
        </p:txBody>
      </p:sp>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61238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Introductions</a:t>
            </a:r>
            <a:endParaRPr lang="en-US" dirty="0"/>
          </a:p>
        </p:txBody>
      </p:sp>
    </p:spTree>
    <p:extLst>
      <p:ext uri="{BB962C8B-B14F-4D97-AF65-F5344CB8AC3E}">
        <p14:creationId xmlns:p14="http://schemas.microsoft.com/office/powerpoint/2010/main" val="368220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Directive</a:t>
            </a:r>
            <a:endParaRPr lang="en-US" dirty="0"/>
          </a:p>
        </p:txBody>
      </p:sp>
      <p:sp>
        <p:nvSpPr>
          <p:cNvPr id="3" name="Text Placeholder 2"/>
          <p:cNvSpPr>
            <a:spLocks noGrp="1"/>
          </p:cNvSpPr>
          <p:nvPr>
            <p:ph type="body" sz="quarter" idx="13"/>
          </p:nvPr>
        </p:nvSpPr>
        <p:spPr>
          <a:xfrm>
            <a:off x="652463" y="3429000"/>
            <a:ext cx="6726237" cy="1155700"/>
          </a:xfrm>
        </p:spPr>
        <p:txBody>
          <a:bodyPr>
            <a:normAutofit/>
          </a:bodyPr>
          <a:lstStyle/>
          <a:p>
            <a:r>
              <a:rPr lang="en-US" dirty="0" smtClean="0"/>
              <a:t>E2SHB 1050: </a:t>
            </a:r>
            <a:r>
              <a:rPr lang="en-US" b="1" dirty="0"/>
              <a:t>Reducing greenhouse gas emissions from fluorinated gases</a:t>
            </a:r>
            <a:endParaRPr lang="en-US" dirty="0"/>
          </a:p>
        </p:txBody>
      </p:sp>
    </p:spTree>
    <p:extLst>
      <p:ext uri="{BB962C8B-B14F-4D97-AF65-F5344CB8AC3E}">
        <p14:creationId xmlns:p14="http://schemas.microsoft.com/office/powerpoint/2010/main" val="1525500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dirty="0" smtClean="0"/>
              <a:t>Ecology must make recommendations for “optimal design” of program to address “end-of-life </a:t>
            </a:r>
            <a:r>
              <a:rPr lang="en-US" dirty="0"/>
              <a:t>management and </a:t>
            </a:r>
            <a:r>
              <a:rPr lang="en-US" dirty="0" smtClean="0"/>
              <a:t>disposal </a:t>
            </a:r>
            <a:r>
              <a:rPr lang="en-US" dirty="0"/>
              <a:t>of </a:t>
            </a:r>
            <a:r>
              <a:rPr lang="en-US" dirty="0" smtClean="0"/>
              <a:t>refrigerants”</a:t>
            </a:r>
          </a:p>
          <a:p>
            <a:r>
              <a:rPr lang="en-US" dirty="0" smtClean="0"/>
              <a:t>Ecology must </a:t>
            </a:r>
            <a:r>
              <a:rPr lang="en-US" dirty="0"/>
              <a:t>solicit feedback from </a:t>
            </a:r>
            <a:r>
              <a:rPr lang="en-US" dirty="0" smtClean="0"/>
              <a:t>“potentially </a:t>
            </a:r>
            <a:r>
              <a:rPr lang="en-US" dirty="0"/>
              <a:t>impacted parties and the </a:t>
            </a:r>
            <a:r>
              <a:rPr lang="en-US" dirty="0" smtClean="0"/>
              <a:t>public”</a:t>
            </a:r>
          </a:p>
          <a:p>
            <a:r>
              <a:rPr lang="en-US" dirty="0" smtClean="0"/>
              <a:t>Ecology must </a:t>
            </a:r>
            <a:r>
              <a:rPr lang="en-US" dirty="0"/>
              <a:t>consider </a:t>
            </a:r>
            <a:r>
              <a:rPr lang="en-US" dirty="0" smtClean="0"/>
              <a:t>actions </a:t>
            </a:r>
            <a:r>
              <a:rPr lang="en-US" dirty="0"/>
              <a:t>taken by other </a:t>
            </a:r>
            <a:r>
              <a:rPr lang="en-US" dirty="0" smtClean="0"/>
              <a:t>states and governments </a:t>
            </a:r>
          </a:p>
          <a:p>
            <a:r>
              <a:rPr lang="en-US" dirty="0" smtClean="0"/>
              <a:t>Ecology may include draft legislation with recommendations, but isn’t required</a:t>
            </a:r>
          </a:p>
          <a:p>
            <a:r>
              <a:rPr lang="en-US" dirty="0" smtClean="0"/>
              <a:t>Due by December 1, 2021, which means our team must finish our work much earlier</a:t>
            </a:r>
            <a:endParaRPr lang="en-US" dirty="0"/>
          </a:p>
        </p:txBody>
      </p:sp>
      <p:sp>
        <p:nvSpPr>
          <p:cNvPr id="4" name="Title 3"/>
          <p:cNvSpPr>
            <a:spLocks noGrp="1"/>
          </p:cNvSpPr>
          <p:nvPr>
            <p:ph type="title"/>
          </p:nvPr>
        </p:nvSpPr>
        <p:spPr/>
        <p:txBody>
          <a:bodyPr/>
          <a:lstStyle/>
          <a:p>
            <a:r>
              <a:rPr lang="en-US" dirty="0" smtClean="0"/>
              <a:t>E2SHB 1050 – Section 14 (1)</a:t>
            </a:r>
            <a:endParaRPr lang="en-US" dirty="0"/>
          </a:p>
        </p:txBody>
      </p:sp>
    </p:spTree>
    <p:extLst>
      <p:ext uri="{BB962C8B-B14F-4D97-AF65-F5344CB8AC3E}">
        <p14:creationId xmlns:p14="http://schemas.microsoft.com/office/powerpoint/2010/main" val="225781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Recommendations </a:t>
            </a:r>
            <a:r>
              <a:rPr lang="en-US" u="sng" dirty="0"/>
              <a:t>must </a:t>
            </a:r>
            <a:r>
              <a:rPr lang="en-US" dirty="0"/>
              <a:t>specifically </a:t>
            </a:r>
            <a:r>
              <a:rPr lang="en-US" dirty="0" smtClean="0"/>
              <a:t>include:</a:t>
            </a:r>
            <a:endParaRPr lang="en-US" dirty="0"/>
          </a:p>
          <a:p>
            <a:pPr lvl="1"/>
            <a:r>
              <a:rPr lang="en-US" dirty="0" smtClean="0"/>
              <a:t>Legal </a:t>
            </a:r>
            <a:r>
              <a:rPr lang="en-US" dirty="0"/>
              <a:t>and financial obligations to support or participate </a:t>
            </a:r>
            <a:r>
              <a:rPr lang="en-US" dirty="0" smtClean="0"/>
              <a:t>in </a:t>
            </a:r>
            <a:r>
              <a:rPr lang="en-US" dirty="0"/>
              <a:t>the program </a:t>
            </a:r>
            <a:endParaRPr lang="en-US" dirty="0" smtClean="0"/>
          </a:p>
          <a:p>
            <a:pPr lvl="2"/>
            <a:r>
              <a:rPr lang="en-US" dirty="0" smtClean="0"/>
              <a:t>Refrigerant manufacturers</a:t>
            </a:r>
          </a:p>
          <a:p>
            <a:pPr lvl="2"/>
            <a:r>
              <a:rPr lang="en-US" dirty="0" smtClean="0"/>
              <a:t>Importers</a:t>
            </a:r>
          </a:p>
          <a:p>
            <a:pPr lvl="2"/>
            <a:r>
              <a:rPr lang="en-US" dirty="0" smtClean="0"/>
              <a:t>Distributors</a:t>
            </a:r>
          </a:p>
          <a:p>
            <a:pPr lvl="2"/>
            <a:r>
              <a:rPr lang="en-US" dirty="0" smtClean="0"/>
              <a:t>Retailers</a:t>
            </a:r>
          </a:p>
          <a:p>
            <a:pPr lvl="2"/>
            <a:r>
              <a:rPr lang="en-US" dirty="0" smtClean="0"/>
              <a:t>Owners, operators, and servicers of refrigerant-using </a:t>
            </a:r>
            <a:r>
              <a:rPr lang="en-US" dirty="0"/>
              <a:t>equipment </a:t>
            </a:r>
            <a:endParaRPr lang="en-US" dirty="0" smtClean="0"/>
          </a:p>
          <a:p>
            <a:pPr lvl="2"/>
            <a:r>
              <a:rPr lang="en-US" dirty="0" smtClean="0"/>
              <a:t>Others</a:t>
            </a:r>
          </a:p>
          <a:p>
            <a:pPr lvl="1"/>
            <a:r>
              <a:rPr lang="en-US" dirty="0" smtClean="0"/>
              <a:t>Funding </a:t>
            </a:r>
            <a:r>
              <a:rPr lang="en-US" dirty="0"/>
              <a:t>mechanism for refrigerant recovery and disposal </a:t>
            </a:r>
            <a:r>
              <a:rPr lang="en-US" dirty="0" smtClean="0"/>
              <a:t>activities </a:t>
            </a:r>
          </a:p>
          <a:p>
            <a:pPr lvl="2"/>
            <a:r>
              <a:rPr lang="en-US" dirty="0" smtClean="0"/>
              <a:t>Must provide </a:t>
            </a:r>
            <a:r>
              <a:rPr lang="en-US" dirty="0"/>
              <a:t>a </a:t>
            </a:r>
            <a:r>
              <a:rPr lang="en-US" dirty="0" smtClean="0"/>
              <a:t>financial </a:t>
            </a:r>
            <a:r>
              <a:rPr lang="en-US" dirty="0"/>
              <a:t>incentive for </a:t>
            </a:r>
            <a:r>
              <a:rPr lang="en-US" dirty="0" smtClean="0"/>
              <a:t>recovery </a:t>
            </a:r>
            <a:r>
              <a:rPr lang="en-US" dirty="0"/>
              <a:t>and </a:t>
            </a:r>
            <a:r>
              <a:rPr lang="en-US" dirty="0" smtClean="0"/>
              <a:t>management</a:t>
            </a:r>
            <a:endParaRPr lang="en-US" dirty="0"/>
          </a:p>
          <a:p>
            <a:pPr lvl="1"/>
            <a:r>
              <a:rPr lang="en-US" dirty="0" smtClean="0"/>
              <a:t>Performance </a:t>
            </a:r>
            <a:r>
              <a:rPr lang="en-US" dirty="0"/>
              <a:t>goals and operational </a:t>
            </a:r>
            <a:r>
              <a:rPr lang="en-US" dirty="0" smtClean="0"/>
              <a:t>standards</a:t>
            </a:r>
            <a:endParaRPr lang="en-US" dirty="0"/>
          </a:p>
        </p:txBody>
      </p:sp>
      <p:sp>
        <p:nvSpPr>
          <p:cNvPr id="3" name="Title 2"/>
          <p:cNvSpPr>
            <a:spLocks noGrp="1"/>
          </p:cNvSpPr>
          <p:nvPr>
            <p:ph type="title"/>
          </p:nvPr>
        </p:nvSpPr>
        <p:spPr/>
        <p:txBody>
          <a:bodyPr/>
          <a:lstStyle/>
          <a:p>
            <a:r>
              <a:rPr lang="en-US" dirty="0" smtClean="0"/>
              <a:t>E2SHB 1050 – Section 14 (2)</a:t>
            </a:r>
            <a:endParaRPr lang="en-US" dirty="0"/>
          </a:p>
        </p:txBody>
      </p:sp>
    </p:spTree>
    <p:extLst>
      <p:ext uri="{BB962C8B-B14F-4D97-AF65-F5344CB8AC3E}">
        <p14:creationId xmlns:p14="http://schemas.microsoft.com/office/powerpoint/2010/main" val="3021137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 Ecology Wide Theme">
  <a:themeElements>
    <a:clrScheme name="Ecology">
      <a:dk1>
        <a:srgbClr val="333333"/>
      </a:dk1>
      <a:lt1>
        <a:sysClr val="window" lastClr="FFFFFF"/>
      </a:lt1>
      <a:dk2>
        <a:srgbClr val="44688F"/>
      </a:dk2>
      <a:lt2>
        <a:srgbClr val="FFD76D"/>
      </a:lt2>
      <a:accent1>
        <a:srgbClr val="80A8CE"/>
      </a:accent1>
      <a:accent2>
        <a:srgbClr val="7AA456"/>
      </a:accent2>
      <a:accent3>
        <a:srgbClr val="BCD637"/>
      </a:accent3>
      <a:accent4>
        <a:srgbClr val="F2A9A0"/>
      </a:accent4>
      <a:accent5>
        <a:srgbClr val="861627"/>
      </a:accent5>
      <a:accent6>
        <a:srgbClr val="135756"/>
      </a:accent6>
      <a:hlink>
        <a:srgbClr val="44688F"/>
      </a:hlink>
      <a:folHlink>
        <a:srgbClr val="F2632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a:solidFill>
              <a:schemeClr val="bg1"/>
            </a:solidFill>
          </a:defRPr>
        </a:defPPr>
      </a:lstStyle>
    </a:txDef>
  </a:objectDefaults>
  <a:extraClrSchemeLst/>
  <a:extLst>
    <a:ext uri="{05A4C25C-085E-4340-85A3-A5531E510DB2}">
      <thm15:themeFamily xmlns:thm15="http://schemas.microsoft.com/office/thememl/2012/main" name="2021 Ecology Wide Theme" id="{45D2C26E-0DF5-459C-875C-EB61A2DCB271}" vid="{59BEB6AE-E01F-451F-9D85-3CC5860DF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s xmlns="492fb5cd-74a2-4a2c-b187-ae379a53233d">Administrative</Documents>
    <_dlc_DocId xmlns="131a0674-932a-440a-9624-3e54be7ac72a">5UEW32KSF435-43983849-15</_dlc_DocId>
    <_dlc_DocIdUrl xmlns="131a0674-932a-440a-9624-3e54be7ac72a">
      <Url>http://teams/sites/AQ/HFC-HB1050Sec14/_layouts/15/DocIdRedir.aspx?ID=5UEW32KSF435-43983849-15</Url>
      <Description>5UEW32KSF435-43983849-15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E640D50F379E4BAF4571396F0A72AF" ma:contentTypeVersion="1" ma:contentTypeDescription="Create a new document." ma:contentTypeScope="" ma:versionID="0ab1fad03f7378672e9861b34440fb16">
  <xsd:schema xmlns:xsd="http://www.w3.org/2001/XMLSchema" xmlns:xs="http://www.w3.org/2001/XMLSchema" xmlns:p="http://schemas.microsoft.com/office/2006/metadata/properties" xmlns:ns2="131a0674-932a-440a-9624-3e54be7ac72a" xmlns:ns3="492fb5cd-74a2-4a2c-b187-ae379a53233d" targetNamespace="http://schemas.microsoft.com/office/2006/metadata/properties" ma:root="true" ma:fieldsID="0686d8cafa5b2889a922258346067ea3" ns2:_="" ns3:_="">
    <xsd:import namespace="131a0674-932a-440a-9624-3e54be7ac72a"/>
    <xsd:import namespace="492fb5cd-74a2-4a2c-b187-ae379a53233d"/>
    <xsd:element name="properties">
      <xsd:complexType>
        <xsd:sequence>
          <xsd:element name="documentManagement">
            <xsd:complexType>
              <xsd:all>
                <xsd:element ref="ns2:_dlc_DocId" minOccurs="0"/>
                <xsd:element ref="ns2:_dlc_DocIdUrl" minOccurs="0"/>
                <xsd:element ref="ns2:_dlc_DocIdPersistId" minOccurs="0"/>
                <xsd:element ref="ns3:Docu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a0674-932a-440a-9624-3e54be7ac7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92fb5cd-74a2-4a2c-b187-ae379a53233d" elementFormDefault="qualified">
    <xsd:import namespace="http://schemas.microsoft.com/office/2006/documentManagement/types"/>
    <xsd:import namespace="http://schemas.microsoft.com/office/infopath/2007/PartnerControls"/>
    <xsd:element name="Documents" ma:index="11" nillable="true" ma:displayName="Documents" ma:default="Administrative" ma:format="Dropdown" ma:internalName="Documents">
      <xsd:simpleType>
        <xsd:restriction base="dms:Choice">
          <xsd:enumeration value="Administrative"/>
          <xsd:enumeration value="Reference"/>
          <xsd:enumeration value="Repor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D02A24F-300D-40B7-92FB-D82CA2FC3DAD}">
  <ds:schemaRefs>
    <ds:schemaRef ds:uri="http://schemas.openxmlformats.org/package/2006/metadata/core-properties"/>
    <ds:schemaRef ds:uri="http://purl.org/dc/elements/1.1/"/>
    <ds:schemaRef ds:uri="http://schemas.microsoft.com/office/2006/metadata/properties"/>
    <ds:schemaRef ds:uri="492fb5cd-74a2-4a2c-b187-ae379a53233d"/>
    <ds:schemaRef ds:uri="http://purl.org/dc/terms/"/>
    <ds:schemaRef ds:uri="http://schemas.microsoft.com/office/infopath/2007/PartnerControls"/>
    <ds:schemaRef ds:uri="http://schemas.microsoft.com/office/2006/documentManagement/types"/>
    <ds:schemaRef ds:uri="131a0674-932a-440a-9624-3e54be7ac72a"/>
    <ds:schemaRef ds:uri="http://www.w3.org/XML/1998/namespace"/>
    <ds:schemaRef ds:uri="http://purl.org/dc/dcmitype/"/>
  </ds:schemaRefs>
</ds:datastoreItem>
</file>

<file path=customXml/itemProps2.xml><?xml version="1.0" encoding="utf-8"?>
<ds:datastoreItem xmlns:ds="http://schemas.openxmlformats.org/officeDocument/2006/customXml" ds:itemID="{04963C3E-C087-4167-9464-393B9BB03E7B}">
  <ds:schemaRefs>
    <ds:schemaRef ds:uri="http://schemas.microsoft.com/sharepoint/v3/contenttype/forms"/>
  </ds:schemaRefs>
</ds:datastoreItem>
</file>

<file path=customXml/itemProps3.xml><?xml version="1.0" encoding="utf-8"?>
<ds:datastoreItem xmlns:ds="http://schemas.openxmlformats.org/officeDocument/2006/customXml" ds:itemID="{124BD685-A291-48C8-8292-9D9A911E1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a0674-932a-440a-9624-3e54be7ac72a"/>
    <ds:schemaRef ds:uri="492fb5cd-74a2-4a2c-b187-ae379a5323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9D342E8-86B9-4EDD-80F8-82FEE610CC5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2021 Ecology Wide Theme</Template>
  <TotalTime>4392</TotalTime>
  <Words>3820</Words>
  <Application>Microsoft Office PowerPoint</Application>
  <PresentationFormat>Widescreen</PresentationFormat>
  <Paragraphs>277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Franklin Gothic Book</vt:lpstr>
      <vt:lpstr>Franklin Gothic Medium</vt:lpstr>
      <vt:lpstr>2021 Ecology Wide Theme</vt:lpstr>
      <vt:lpstr>HFC End-of-life Management Program</vt:lpstr>
      <vt:lpstr>Audio connection logistics</vt:lpstr>
      <vt:lpstr>Webinar logistics</vt:lpstr>
      <vt:lpstr>If you are joining by mobile device</vt:lpstr>
      <vt:lpstr>Agenda</vt:lpstr>
      <vt:lpstr>Introductions</vt:lpstr>
      <vt:lpstr>Legislative Directive</vt:lpstr>
      <vt:lpstr>E2SHB 1050 – Section 14 (1)</vt:lpstr>
      <vt:lpstr>E2SHB 1050 – Section 14 (2)</vt:lpstr>
      <vt:lpstr>Work to date</vt:lpstr>
      <vt:lpstr>Current schedule</vt:lpstr>
      <vt:lpstr>Stakeholder Questions and Input</vt:lpstr>
      <vt:lpstr>Type your question or raise your hand</vt:lpstr>
      <vt:lpstr>Suggested topics</vt:lpstr>
      <vt:lpstr>Comments and feedback – page 1</vt:lpstr>
      <vt:lpstr>Comments and feedback – page 2</vt:lpstr>
      <vt:lpstr>Wrap-up</vt:lpstr>
      <vt:lpstr>We also invite further written feedback</vt:lpstr>
      <vt:lpstr>For more information</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HFC End-of-life Management Program Webinar Presentation Draft</dc:title>
  <dc:creator>Goetz, Kimberly (ECY)</dc:creator>
  <cp:lastModifiedBy>Goetz, Kimberly (ECY)</cp:lastModifiedBy>
  <cp:revision>84</cp:revision>
  <dcterms:created xsi:type="dcterms:W3CDTF">2021-06-15T20:28:43Z</dcterms:created>
  <dcterms:modified xsi:type="dcterms:W3CDTF">2021-07-08T17:50:51Z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0x010100B2E640D50F379E4BAF4571396F0A72AF</vt:lpwstr>
  </property>
  <property fmtid="{D5CDD505-2E9C-101B-9397-08002B2CF9AE}" pid="3" name="_dlc_DocIdItemGuid">
    <vt:lpwstr>43f03d59-64c6-439c-8f19-ae23dac98d76</vt:lpwstr>
  </property>
  <property fmtid="{D5CDD505-2E9C-101B-9397-08002B2CF9AE}" pid="4" name="_MarkAsFinal">
    <vt:bool>true</vt:bool>
  </property>
</Properties>
</file>