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heme/themeOverride1.xml" ContentType="application/vnd.openxmlformats-officedocument.themeOverride+xml"/>
  <Override PartName="/ppt/notesSlides/notesSlide29.xml" ContentType="application/vnd.openxmlformats-officedocument.presentationml.notesSlide+xml"/>
  <Override PartName="/ppt/theme/themeOverride2.xml" ContentType="application/vnd.openxmlformats-officedocument.themeOverride+xml"/>
  <Override PartName="/ppt/notesSlides/notesSlide30.xml" ContentType="application/vnd.openxmlformats-officedocument.presentationml.notesSlide+xml"/>
  <Override PartName="/ppt/theme/themeOverride3.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47"/>
  </p:notesMasterIdLst>
  <p:sldIdLst>
    <p:sldId id="490" r:id="rId6"/>
    <p:sldId id="542" r:id="rId7"/>
    <p:sldId id="505" r:id="rId8"/>
    <p:sldId id="508" r:id="rId9"/>
    <p:sldId id="507" r:id="rId10"/>
    <p:sldId id="520" r:id="rId11"/>
    <p:sldId id="522" r:id="rId12"/>
    <p:sldId id="524" r:id="rId13"/>
    <p:sldId id="539" r:id="rId14"/>
    <p:sldId id="577" r:id="rId15"/>
    <p:sldId id="484" r:id="rId16"/>
    <p:sldId id="546" r:id="rId17"/>
    <p:sldId id="514" r:id="rId18"/>
    <p:sldId id="570" r:id="rId19"/>
    <p:sldId id="502" r:id="rId20"/>
    <p:sldId id="519" r:id="rId21"/>
    <p:sldId id="515" r:id="rId22"/>
    <p:sldId id="527" r:id="rId23"/>
    <p:sldId id="516" r:id="rId24"/>
    <p:sldId id="541" r:id="rId25"/>
    <p:sldId id="531" r:id="rId26"/>
    <p:sldId id="419" r:id="rId27"/>
    <p:sldId id="291" r:id="rId28"/>
    <p:sldId id="422" r:id="rId29"/>
    <p:sldId id="544" r:id="rId30"/>
    <p:sldId id="578" r:id="rId31"/>
    <p:sldId id="579" r:id="rId32"/>
    <p:sldId id="566" r:id="rId33"/>
    <p:sldId id="567" r:id="rId34"/>
    <p:sldId id="548" r:id="rId35"/>
    <p:sldId id="550" r:id="rId36"/>
    <p:sldId id="551" r:id="rId37"/>
    <p:sldId id="529" r:id="rId38"/>
    <p:sldId id="538" r:id="rId39"/>
    <p:sldId id="260" r:id="rId40"/>
    <p:sldId id="537" r:id="rId41"/>
    <p:sldId id="535" r:id="rId42"/>
    <p:sldId id="560" r:id="rId43"/>
    <p:sldId id="562" r:id="rId44"/>
    <p:sldId id="561" r:id="rId45"/>
    <p:sldId id="563"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9FF52E-6FDC-E502-CF55-1D39CCB16F4A}" name="Yoo, Jenny (ECY)" initials="JY" userId="S::JYOO461@ECY.WA.GOV::eab2d709-39c5-4817-bf7e-e14b204506cc" providerId="AD"/>
  <p188:author id="{18520869-4722-B7FD-B537-74E24B01213F}" name="McConnell, Eric (ECY)" initials="ME(" userId="S::EMCC461@ECY.WA.GOV::9d123230-ca30-4fca-a67c-a7b0c7febea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4688F"/>
    <a:srgbClr val="FFD76D"/>
    <a:srgbClr val="80A8CE"/>
    <a:srgbClr val="7AA456"/>
    <a:srgbClr val="5EF8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C1EC87-7600-4D80-AC54-A9928AB53997}" v="85" dt="2025-06-05T20:17:25.6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92" autoAdjust="0"/>
    <p:restoredTop sz="55206" autoAdjust="0"/>
  </p:normalViewPr>
  <p:slideViewPr>
    <p:cSldViewPr snapToGrid="0" showGuides="1">
      <p:cViewPr varScale="1">
        <p:scale>
          <a:sx n="65" d="100"/>
          <a:sy n="65" d="100"/>
        </p:scale>
        <p:origin x="1674" y="60"/>
      </p:cViewPr>
      <p:guideLst/>
    </p:cSldViewPr>
  </p:slideViewPr>
  <p:notesTextViewPr>
    <p:cViewPr>
      <p:scale>
        <a:sx n="1" d="1"/>
        <a:sy n="1" d="1"/>
      </p:scale>
      <p:origin x="0" y="0"/>
    </p:cViewPr>
  </p:notesTextViewPr>
  <p:sorterViewPr>
    <p:cViewPr>
      <p:scale>
        <a:sx n="125" d="100"/>
        <a:sy n="125" d="100"/>
      </p:scale>
      <p:origin x="0" y="0"/>
    </p:cViewPr>
  </p:sorterViewPr>
  <p:notesViewPr>
    <p:cSldViewPr snapToGrid="0">
      <p:cViewPr varScale="1">
        <p:scale>
          <a:sx n="85" d="100"/>
          <a:sy n="85" d="100"/>
        </p:scale>
        <p:origin x="380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o, Jenny (ECY)" userId="eab2d709-39c5-4817-bf7e-e14b204506cc" providerId="ADAL" clId="{2EC1EC87-7600-4D80-AC54-A9928AB53997}"/>
    <pc:docChg chg="undo redo custSel addSld delSld modSld sldOrd">
      <pc:chgData name="Yoo, Jenny (ECY)" userId="eab2d709-39c5-4817-bf7e-e14b204506cc" providerId="ADAL" clId="{2EC1EC87-7600-4D80-AC54-A9928AB53997}" dt="2025-06-05T21:26:44.812" v="6253" actId="6549"/>
      <pc:docMkLst>
        <pc:docMk/>
      </pc:docMkLst>
      <pc:sldChg chg="addSp delSp modSp add del mod ord modShow modNotesTx">
        <pc:chgData name="Yoo, Jenny (ECY)" userId="eab2d709-39c5-4817-bf7e-e14b204506cc" providerId="ADAL" clId="{2EC1EC87-7600-4D80-AC54-A9928AB53997}" dt="2025-06-05T20:19:45.671" v="6195" actId="6549"/>
        <pc:sldMkLst>
          <pc:docMk/>
          <pc:sldMk cId="3634605724" sldId="260"/>
        </pc:sldMkLst>
        <pc:spChg chg="mod">
          <ac:chgData name="Yoo, Jenny (ECY)" userId="eab2d709-39c5-4817-bf7e-e14b204506cc" providerId="ADAL" clId="{2EC1EC87-7600-4D80-AC54-A9928AB53997}" dt="2025-06-05T20:17:26.631" v="6117" actId="27636"/>
          <ac:spMkLst>
            <pc:docMk/>
            <pc:sldMk cId="3634605724" sldId="260"/>
            <ac:spMk id="2" creationId="{00000000-0000-0000-0000-000000000000}"/>
          </ac:spMkLst>
        </pc:spChg>
        <pc:spChg chg="mod">
          <ac:chgData name="Yoo, Jenny (ECY)" userId="eab2d709-39c5-4817-bf7e-e14b204506cc" providerId="ADAL" clId="{2EC1EC87-7600-4D80-AC54-A9928AB53997}" dt="2025-06-05T20:17:39.068" v="6133" actId="1036"/>
          <ac:spMkLst>
            <pc:docMk/>
            <pc:sldMk cId="3634605724" sldId="260"/>
            <ac:spMk id="4" creationId="{00000000-0000-0000-0000-000000000000}"/>
          </ac:spMkLst>
        </pc:spChg>
        <pc:spChg chg="mod">
          <ac:chgData name="Yoo, Jenny (ECY)" userId="eab2d709-39c5-4817-bf7e-e14b204506cc" providerId="ADAL" clId="{2EC1EC87-7600-4D80-AC54-A9928AB53997}" dt="2025-06-05T20:17:39.068" v="6133" actId="1036"/>
          <ac:spMkLst>
            <pc:docMk/>
            <pc:sldMk cId="3634605724" sldId="260"/>
            <ac:spMk id="6" creationId="{CF74807F-B507-9B15-E7A9-BBEF2EFE0237}"/>
          </ac:spMkLst>
        </pc:spChg>
        <pc:spChg chg="mod">
          <ac:chgData name="Yoo, Jenny (ECY)" userId="eab2d709-39c5-4817-bf7e-e14b204506cc" providerId="ADAL" clId="{2EC1EC87-7600-4D80-AC54-A9928AB53997}" dt="2025-06-05T20:17:39.068" v="6133" actId="1036"/>
          <ac:spMkLst>
            <pc:docMk/>
            <pc:sldMk cId="3634605724" sldId="260"/>
            <ac:spMk id="8" creationId="{7C2D1738-842D-A044-85FA-F727D567AC2D}"/>
          </ac:spMkLst>
        </pc:spChg>
        <pc:spChg chg="mod">
          <ac:chgData name="Yoo, Jenny (ECY)" userId="eab2d709-39c5-4817-bf7e-e14b204506cc" providerId="ADAL" clId="{2EC1EC87-7600-4D80-AC54-A9928AB53997}" dt="2025-06-05T20:17:39.068" v="6133" actId="1036"/>
          <ac:spMkLst>
            <pc:docMk/>
            <pc:sldMk cId="3634605724" sldId="260"/>
            <ac:spMk id="10" creationId="{42347495-C1A1-358A-51AD-62FCE75763D3}"/>
          </ac:spMkLst>
        </pc:spChg>
        <pc:spChg chg="mod">
          <ac:chgData name="Yoo, Jenny (ECY)" userId="eab2d709-39c5-4817-bf7e-e14b204506cc" providerId="ADAL" clId="{2EC1EC87-7600-4D80-AC54-A9928AB53997}" dt="2025-06-05T20:17:39.068" v="6133" actId="1036"/>
          <ac:spMkLst>
            <pc:docMk/>
            <pc:sldMk cId="3634605724" sldId="260"/>
            <ac:spMk id="11" creationId="{6A838B2B-DE4B-0035-CBF1-BFD90A6883F5}"/>
          </ac:spMkLst>
        </pc:spChg>
        <pc:spChg chg="mod">
          <ac:chgData name="Yoo, Jenny (ECY)" userId="eab2d709-39c5-4817-bf7e-e14b204506cc" providerId="ADAL" clId="{2EC1EC87-7600-4D80-AC54-A9928AB53997}" dt="2025-06-05T20:17:39.068" v="6133" actId="1036"/>
          <ac:spMkLst>
            <pc:docMk/>
            <pc:sldMk cId="3634605724" sldId="260"/>
            <ac:spMk id="13" creationId="{C4C0D309-0B4B-D628-DB11-EDF7FD49B3E7}"/>
          </ac:spMkLst>
        </pc:spChg>
        <pc:picChg chg="add mod">
          <ac:chgData name="Yoo, Jenny (ECY)" userId="eab2d709-39c5-4817-bf7e-e14b204506cc" providerId="ADAL" clId="{2EC1EC87-7600-4D80-AC54-A9928AB53997}" dt="2025-06-05T20:14:33.622" v="6001" actId="1076"/>
          <ac:picMkLst>
            <pc:docMk/>
            <pc:sldMk cId="3634605724" sldId="260"/>
            <ac:picMk id="3" creationId="{E446E875-40CB-6839-A18C-FEA75231986E}"/>
          </ac:picMkLst>
        </pc:picChg>
        <pc:picChg chg="del">
          <ac:chgData name="Yoo, Jenny (ECY)" userId="eab2d709-39c5-4817-bf7e-e14b204506cc" providerId="ADAL" clId="{2EC1EC87-7600-4D80-AC54-A9928AB53997}" dt="2025-06-05T20:12:23.189" v="5874" actId="478"/>
          <ac:picMkLst>
            <pc:docMk/>
            <pc:sldMk cId="3634605724" sldId="260"/>
            <ac:picMk id="5" creationId="{00000000-0000-0000-0000-000000000000}"/>
          </ac:picMkLst>
        </pc:picChg>
        <pc:picChg chg="mod">
          <ac:chgData name="Yoo, Jenny (ECY)" userId="eab2d709-39c5-4817-bf7e-e14b204506cc" providerId="ADAL" clId="{2EC1EC87-7600-4D80-AC54-A9928AB53997}" dt="2025-06-05T20:17:39.068" v="6133" actId="1036"/>
          <ac:picMkLst>
            <pc:docMk/>
            <pc:sldMk cId="3634605724" sldId="260"/>
            <ac:picMk id="14" creationId="{A6AE8B80-E3A2-E78C-5842-A35D8B5FD633}"/>
          </ac:picMkLst>
        </pc:picChg>
        <pc:picChg chg="mod">
          <ac:chgData name="Yoo, Jenny (ECY)" userId="eab2d709-39c5-4817-bf7e-e14b204506cc" providerId="ADAL" clId="{2EC1EC87-7600-4D80-AC54-A9928AB53997}" dt="2025-06-05T20:17:39.068" v="6133" actId="1036"/>
          <ac:picMkLst>
            <pc:docMk/>
            <pc:sldMk cId="3634605724" sldId="260"/>
            <ac:picMk id="16" creationId="{EF130221-144A-6183-925B-CE0CBC26A63F}"/>
          </ac:picMkLst>
        </pc:picChg>
        <pc:picChg chg="mod">
          <ac:chgData name="Yoo, Jenny (ECY)" userId="eab2d709-39c5-4817-bf7e-e14b204506cc" providerId="ADAL" clId="{2EC1EC87-7600-4D80-AC54-A9928AB53997}" dt="2025-06-05T20:17:39.068" v="6133" actId="1036"/>
          <ac:picMkLst>
            <pc:docMk/>
            <pc:sldMk cId="3634605724" sldId="260"/>
            <ac:picMk id="17" creationId="{E979DA41-AD2B-6EBD-0AC3-5EF21147B277}"/>
          </ac:picMkLst>
        </pc:picChg>
        <pc:picChg chg="mod">
          <ac:chgData name="Yoo, Jenny (ECY)" userId="eab2d709-39c5-4817-bf7e-e14b204506cc" providerId="ADAL" clId="{2EC1EC87-7600-4D80-AC54-A9928AB53997}" dt="2025-06-05T20:17:39.068" v="6133" actId="1036"/>
          <ac:picMkLst>
            <pc:docMk/>
            <pc:sldMk cId="3634605724" sldId="260"/>
            <ac:picMk id="19" creationId="{18C4138F-60D7-A45D-60FB-97A991B0749E}"/>
          </ac:picMkLst>
        </pc:picChg>
      </pc:sldChg>
      <pc:sldChg chg="del">
        <pc:chgData name="Yoo, Jenny (ECY)" userId="eab2d709-39c5-4817-bf7e-e14b204506cc" providerId="ADAL" clId="{2EC1EC87-7600-4D80-AC54-A9928AB53997}" dt="2025-06-05T18:43:59.873" v="2178" actId="47"/>
        <pc:sldMkLst>
          <pc:docMk/>
          <pc:sldMk cId="1757243123" sldId="262"/>
        </pc:sldMkLst>
      </pc:sldChg>
      <pc:sldChg chg="modNotesTx">
        <pc:chgData name="Yoo, Jenny (ECY)" userId="eab2d709-39c5-4817-bf7e-e14b204506cc" providerId="ADAL" clId="{2EC1EC87-7600-4D80-AC54-A9928AB53997}" dt="2025-06-05T19:14:49.256" v="3215" actId="113"/>
        <pc:sldMkLst>
          <pc:docMk/>
          <pc:sldMk cId="905251449" sldId="291"/>
        </pc:sldMkLst>
      </pc:sldChg>
      <pc:sldChg chg="del mod modShow modNotesTx">
        <pc:chgData name="Yoo, Jenny (ECY)" userId="eab2d709-39c5-4817-bf7e-e14b204506cc" providerId="ADAL" clId="{2EC1EC87-7600-4D80-AC54-A9928AB53997}" dt="2025-06-05T20:18:37.824" v="6159" actId="47"/>
        <pc:sldMkLst>
          <pc:docMk/>
          <pc:sldMk cId="1924670558" sldId="368"/>
        </pc:sldMkLst>
      </pc:sldChg>
      <pc:sldChg chg="modNotesTx">
        <pc:chgData name="Yoo, Jenny (ECY)" userId="eab2d709-39c5-4817-bf7e-e14b204506cc" providerId="ADAL" clId="{2EC1EC87-7600-4D80-AC54-A9928AB53997}" dt="2025-06-05T19:14:22.011" v="3178" actId="113"/>
        <pc:sldMkLst>
          <pc:docMk/>
          <pc:sldMk cId="4003442932" sldId="419"/>
        </pc:sldMkLst>
      </pc:sldChg>
      <pc:sldChg chg="modNotesTx">
        <pc:chgData name="Yoo, Jenny (ECY)" userId="eab2d709-39c5-4817-bf7e-e14b204506cc" providerId="ADAL" clId="{2EC1EC87-7600-4D80-AC54-A9928AB53997}" dt="2025-06-05T19:17:27.528" v="3230" actId="113"/>
        <pc:sldMkLst>
          <pc:docMk/>
          <pc:sldMk cId="2557076757" sldId="422"/>
        </pc:sldMkLst>
      </pc:sldChg>
      <pc:sldChg chg="del mod modShow">
        <pc:chgData name="Yoo, Jenny (ECY)" userId="eab2d709-39c5-4817-bf7e-e14b204506cc" providerId="ADAL" clId="{2EC1EC87-7600-4D80-AC54-A9928AB53997}" dt="2025-06-05T20:11:27.987" v="5863" actId="47"/>
        <pc:sldMkLst>
          <pc:docMk/>
          <pc:sldMk cId="3384061852" sldId="475"/>
        </pc:sldMkLst>
      </pc:sldChg>
      <pc:sldChg chg="del">
        <pc:chgData name="Yoo, Jenny (ECY)" userId="eab2d709-39c5-4817-bf7e-e14b204506cc" providerId="ADAL" clId="{2EC1EC87-7600-4D80-AC54-A9928AB53997}" dt="2025-06-05T19:21:36.326" v="3427" actId="47"/>
        <pc:sldMkLst>
          <pc:docMk/>
          <pc:sldMk cId="34658428" sldId="477"/>
        </pc:sldMkLst>
      </pc:sldChg>
      <pc:sldChg chg="add del setBg">
        <pc:chgData name="Yoo, Jenny (ECY)" userId="eab2d709-39c5-4817-bf7e-e14b204506cc" providerId="ADAL" clId="{2EC1EC87-7600-4D80-AC54-A9928AB53997}" dt="2025-06-05T18:44:17.531" v="2179" actId="2696"/>
        <pc:sldMkLst>
          <pc:docMk/>
          <pc:sldMk cId="476272978" sldId="484"/>
        </pc:sldMkLst>
      </pc:sldChg>
      <pc:sldChg chg="addSp modSp add mod modNotesTx">
        <pc:chgData name="Yoo, Jenny (ECY)" userId="eab2d709-39c5-4817-bf7e-e14b204506cc" providerId="ADAL" clId="{2EC1EC87-7600-4D80-AC54-A9928AB53997}" dt="2025-06-05T21:25:03.609" v="6211" actId="20577"/>
        <pc:sldMkLst>
          <pc:docMk/>
          <pc:sldMk cId="2178769403" sldId="484"/>
        </pc:sldMkLst>
        <pc:spChg chg="mod">
          <ac:chgData name="Yoo, Jenny (ECY)" userId="eab2d709-39c5-4817-bf7e-e14b204506cc" providerId="ADAL" clId="{2EC1EC87-7600-4D80-AC54-A9928AB53997}" dt="2025-06-05T19:01:29.981" v="2766" actId="5793"/>
          <ac:spMkLst>
            <pc:docMk/>
            <pc:sldMk cId="2178769403" sldId="484"/>
            <ac:spMk id="3" creationId="{71BF83F0-DF2C-2C4F-5162-4E5FF726CE8D}"/>
          </ac:spMkLst>
        </pc:spChg>
        <pc:spChg chg="mod">
          <ac:chgData name="Yoo, Jenny (ECY)" userId="eab2d709-39c5-4817-bf7e-e14b204506cc" providerId="ADAL" clId="{2EC1EC87-7600-4D80-AC54-A9928AB53997}" dt="2025-06-05T19:01:54.227" v="2789" actId="20577"/>
          <ac:spMkLst>
            <pc:docMk/>
            <pc:sldMk cId="2178769403" sldId="484"/>
            <ac:spMk id="4" creationId="{40B13587-DF34-FF33-D553-E2345FC661FA}"/>
          </ac:spMkLst>
        </pc:spChg>
        <pc:spChg chg="add mod">
          <ac:chgData name="Yoo, Jenny (ECY)" userId="eab2d709-39c5-4817-bf7e-e14b204506cc" providerId="ADAL" clId="{2EC1EC87-7600-4D80-AC54-A9928AB53997}" dt="2025-06-05T19:01:39.557" v="2768" actId="1076"/>
          <ac:spMkLst>
            <pc:docMk/>
            <pc:sldMk cId="2178769403" sldId="484"/>
            <ac:spMk id="5" creationId="{F9EA334F-ED7B-CE36-B185-DF9E8CE87A70}"/>
          </ac:spMkLst>
        </pc:spChg>
      </pc:sldChg>
      <pc:sldChg chg="del">
        <pc:chgData name="Yoo, Jenny (ECY)" userId="eab2d709-39c5-4817-bf7e-e14b204506cc" providerId="ADAL" clId="{2EC1EC87-7600-4D80-AC54-A9928AB53997}" dt="2025-06-05T18:43:49.904" v="2176" actId="2696"/>
        <pc:sldMkLst>
          <pc:docMk/>
          <pc:sldMk cId="4244156472" sldId="484"/>
        </pc:sldMkLst>
      </pc:sldChg>
      <pc:sldChg chg="modSp mod modNotesTx">
        <pc:chgData name="Yoo, Jenny (ECY)" userId="eab2d709-39c5-4817-bf7e-e14b204506cc" providerId="ADAL" clId="{2EC1EC87-7600-4D80-AC54-A9928AB53997}" dt="2025-06-05T20:03:01.963" v="5854" actId="20577"/>
        <pc:sldMkLst>
          <pc:docMk/>
          <pc:sldMk cId="3484986873" sldId="490"/>
        </pc:sldMkLst>
        <pc:spChg chg="mod">
          <ac:chgData name="Yoo, Jenny (ECY)" userId="eab2d709-39c5-4817-bf7e-e14b204506cc" providerId="ADAL" clId="{2EC1EC87-7600-4D80-AC54-A9928AB53997}" dt="2025-06-05T18:19:41.546" v="749" actId="1035"/>
          <ac:spMkLst>
            <pc:docMk/>
            <pc:sldMk cId="3484986873" sldId="490"/>
            <ac:spMk id="2" creationId="{00000000-0000-0000-0000-000000000000}"/>
          </ac:spMkLst>
        </pc:spChg>
        <pc:spChg chg="mod">
          <ac:chgData name="Yoo, Jenny (ECY)" userId="eab2d709-39c5-4817-bf7e-e14b204506cc" providerId="ADAL" clId="{2EC1EC87-7600-4D80-AC54-A9928AB53997}" dt="2025-06-05T20:02:29.968" v="5804" actId="20577"/>
          <ac:spMkLst>
            <pc:docMk/>
            <pc:sldMk cId="3484986873" sldId="490"/>
            <ac:spMk id="3" creationId="{00000000-0000-0000-0000-000000000000}"/>
          </ac:spMkLst>
        </pc:spChg>
      </pc:sldChg>
      <pc:sldChg chg="del">
        <pc:chgData name="Yoo, Jenny (ECY)" userId="eab2d709-39c5-4817-bf7e-e14b204506cc" providerId="ADAL" clId="{2EC1EC87-7600-4D80-AC54-A9928AB53997}" dt="2025-06-05T20:01:00.839" v="5541" actId="47"/>
        <pc:sldMkLst>
          <pc:docMk/>
          <pc:sldMk cId="4013416177" sldId="494"/>
        </pc:sldMkLst>
      </pc:sldChg>
      <pc:sldChg chg="del mod modShow">
        <pc:chgData name="Yoo, Jenny (ECY)" userId="eab2d709-39c5-4817-bf7e-e14b204506cc" providerId="ADAL" clId="{2EC1EC87-7600-4D80-AC54-A9928AB53997}" dt="2025-06-05T19:13:04.624" v="3174" actId="47"/>
        <pc:sldMkLst>
          <pc:docMk/>
          <pc:sldMk cId="3548756067" sldId="496"/>
        </pc:sldMkLst>
      </pc:sldChg>
      <pc:sldChg chg="del mod modShow">
        <pc:chgData name="Yoo, Jenny (ECY)" userId="eab2d709-39c5-4817-bf7e-e14b204506cc" providerId="ADAL" clId="{2EC1EC87-7600-4D80-AC54-A9928AB53997}" dt="2025-06-05T19:13:07.550" v="3175" actId="47"/>
        <pc:sldMkLst>
          <pc:docMk/>
          <pc:sldMk cId="4144287718" sldId="498"/>
        </pc:sldMkLst>
      </pc:sldChg>
      <pc:sldChg chg="modSp del mod modShow">
        <pc:chgData name="Yoo, Jenny (ECY)" userId="eab2d709-39c5-4817-bf7e-e14b204506cc" providerId="ADAL" clId="{2EC1EC87-7600-4D80-AC54-A9928AB53997}" dt="2025-06-05T19:13:07.550" v="3175" actId="47"/>
        <pc:sldMkLst>
          <pc:docMk/>
          <pc:sldMk cId="3453820053" sldId="499"/>
        </pc:sldMkLst>
        <pc:spChg chg="mod">
          <ac:chgData name="Yoo, Jenny (ECY)" userId="eab2d709-39c5-4817-bf7e-e14b204506cc" providerId="ADAL" clId="{2EC1EC87-7600-4D80-AC54-A9928AB53997}" dt="2025-06-05T18:28:34.830" v="1473" actId="20577"/>
          <ac:spMkLst>
            <pc:docMk/>
            <pc:sldMk cId="3453820053" sldId="499"/>
            <ac:spMk id="2" creationId="{CDB0B332-DC67-8D6F-E0C6-C5A17EDAB069}"/>
          </ac:spMkLst>
        </pc:spChg>
        <pc:spChg chg="mod">
          <ac:chgData name="Yoo, Jenny (ECY)" userId="eab2d709-39c5-4817-bf7e-e14b204506cc" providerId="ADAL" clId="{2EC1EC87-7600-4D80-AC54-A9928AB53997}" dt="2025-06-05T18:28:19.726" v="1471" actId="20577"/>
          <ac:spMkLst>
            <pc:docMk/>
            <pc:sldMk cId="3453820053" sldId="499"/>
            <ac:spMk id="3" creationId="{4B4EB1C6-5A98-8A66-90B1-7B8FBD42E644}"/>
          </ac:spMkLst>
        </pc:spChg>
      </pc:sldChg>
      <pc:sldChg chg="del mod modShow">
        <pc:chgData name="Yoo, Jenny (ECY)" userId="eab2d709-39c5-4817-bf7e-e14b204506cc" providerId="ADAL" clId="{2EC1EC87-7600-4D80-AC54-A9928AB53997}" dt="2025-06-05T19:13:07.550" v="3175" actId="47"/>
        <pc:sldMkLst>
          <pc:docMk/>
          <pc:sldMk cId="310166134" sldId="500"/>
        </pc:sldMkLst>
      </pc:sldChg>
      <pc:sldChg chg="modSp mod modNotesTx">
        <pc:chgData name="Yoo, Jenny (ECY)" userId="eab2d709-39c5-4817-bf7e-e14b204506cc" providerId="ADAL" clId="{2EC1EC87-7600-4D80-AC54-A9928AB53997}" dt="2025-06-05T18:35:15.690" v="1884" actId="20577"/>
        <pc:sldMkLst>
          <pc:docMk/>
          <pc:sldMk cId="1819712379" sldId="502"/>
        </pc:sldMkLst>
        <pc:spChg chg="mod">
          <ac:chgData name="Yoo, Jenny (ECY)" userId="eab2d709-39c5-4817-bf7e-e14b204506cc" providerId="ADAL" clId="{2EC1EC87-7600-4D80-AC54-A9928AB53997}" dt="2025-06-05T18:13:15.094" v="426" actId="20577"/>
          <ac:spMkLst>
            <pc:docMk/>
            <pc:sldMk cId="1819712379" sldId="502"/>
            <ac:spMk id="3" creationId="{2D72F37E-F690-8986-E70E-61E75337DAC5}"/>
          </ac:spMkLst>
        </pc:spChg>
        <pc:picChg chg="mod">
          <ac:chgData name="Yoo, Jenny (ECY)" userId="eab2d709-39c5-4817-bf7e-e14b204506cc" providerId="ADAL" clId="{2EC1EC87-7600-4D80-AC54-A9928AB53997}" dt="2025-06-05T18:12:27.955" v="343" actId="1076"/>
          <ac:picMkLst>
            <pc:docMk/>
            <pc:sldMk cId="1819712379" sldId="502"/>
            <ac:picMk id="5" creationId="{A12CA474-0CA8-A96A-6B72-C6B4DB9D8FC3}"/>
          </ac:picMkLst>
        </pc:picChg>
      </pc:sldChg>
      <pc:sldChg chg="del">
        <pc:chgData name="Yoo, Jenny (ECY)" userId="eab2d709-39c5-4817-bf7e-e14b204506cc" providerId="ADAL" clId="{2EC1EC87-7600-4D80-AC54-A9928AB53997}" dt="2025-06-05T18:43:49.904" v="2176" actId="2696"/>
        <pc:sldMkLst>
          <pc:docMk/>
          <pc:sldMk cId="1444239529" sldId="505"/>
        </pc:sldMkLst>
      </pc:sldChg>
      <pc:sldChg chg="add del setBg">
        <pc:chgData name="Yoo, Jenny (ECY)" userId="eab2d709-39c5-4817-bf7e-e14b204506cc" providerId="ADAL" clId="{2EC1EC87-7600-4D80-AC54-A9928AB53997}" dt="2025-06-05T18:45:28.539" v="2195" actId="2696"/>
        <pc:sldMkLst>
          <pc:docMk/>
          <pc:sldMk cId="2464931688" sldId="505"/>
        </pc:sldMkLst>
      </pc:sldChg>
      <pc:sldChg chg="add modNotesTx">
        <pc:chgData name="Yoo, Jenny (ECY)" userId="eab2d709-39c5-4817-bf7e-e14b204506cc" providerId="ADAL" clId="{2EC1EC87-7600-4D80-AC54-A9928AB53997}" dt="2025-06-05T18:47:18.255" v="2222" actId="20577"/>
        <pc:sldMkLst>
          <pc:docMk/>
          <pc:sldMk cId="4184164161" sldId="505"/>
        </pc:sldMkLst>
      </pc:sldChg>
      <pc:sldChg chg="del">
        <pc:chgData name="Yoo, Jenny (ECY)" userId="eab2d709-39c5-4817-bf7e-e14b204506cc" providerId="ADAL" clId="{2EC1EC87-7600-4D80-AC54-A9928AB53997}" dt="2025-06-05T18:43:49.904" v="2176" actId="2696"/>
        <pc:sldMkLst>
          <pc:docMk/>
          <pc:sldMk cId="2400315087" sldId="507"/>
        </pc:sldMkLst>
      </pc:sldChg>
      <pc:sldChg chg="add del">
        <pc:chgData name="Yoo, Jenny (ECY)" userId="eab2d709-39c5-4817-bf7e-e14b204506cc" providerId="ADAL" clId="{2EC1EC87-7600-4D80-AC54-A9928AB53997}" dt="2025-06-05T18:45:28.539" v="2195" actId="2696"/>
        <pc:sldMkLst>
          <pc:docMk/>
          <pc:sldMk cId="2472801893" sldId="507"/>
        </pc:sldMkLst>
      </pc:sldChg>
      <pc:sldChg chg="add modNotesTx">
        <pc:chgData name="Yoo, Jenny (ECY)" userId="eab2d709-39c5-4817-bf7e-e14b204506cc" providerId="ADAL" clId="{2EC1EC87-7600-4D80-AC54-A9928AB53997}" dt="2025-06-05T18:47:27.939" v="2234" actId="20577"/>
        <pc:sldMkLst>
          <pc:docMk/>
          <pc:sldMk cId="3400609252" sldId="507"/>
        </pc:sldMkLst>
      </pc:sldChg>
      <pc:sldChg chg="add modNotesTx">
        <pc:chgData name="Yoo, Jenny (ECY)" userId="eab2d709-39c5-4817-bf7e-e14b204506cc" providerId="ADAL" clId="{2EC1EC87-7600-4D80-AC54-A9928AB53997}" dt="2025-06-05T18:47:22.043" v="2228" actId="20577"/>
        <pc:sldMkLst>
          <pc:docMk/>
          <pc:sldMk cId="1924472075" sldId="508"/>
        </pc:sldMkLst>
      </pc:sldChg>
      <pc:sldChg chg="del">
        <pc:chgData name="Yoo, Jenny (ECY)" userId="eab2d709-39c5-4817-bf7e-e14b204506cc" providerId="ADAL" clId="{2EC1EC87-7600-4D80-AC54-A9928AB53997}" dt="2025-06-05T18:43:49.904" v="2176" actId="2696"/>
        <pc:sldMkLst>
          <pc:docMk/>
          <pc:sldMk cId="2618724615" sldId="508"/>
        </pc:sldMkLst>
      </pc:sldChg>
      <pc:sldChg chg="add del setBg">
        <pc:chgData name="Yoo, Jenny (ECY)" userId="eab2d709-39c5-4817-bf7e-e14b204506cc" providerId="ADAL" clId="{2EC1EC87-7600-4D80-AC54-A9928AB53997}" dt="2025-06-05T18:45:28.539" v="2195" actId="2696"/>
        <pc:sldMkLst>
          <pc:docMk/>
          <pc:sldMk cId="2748003361" sldId="508"/>
        </pc:sldMkLst>
      </pc:sldChg>
      <pc:sldChg chg="del mod modShow">
        <pc:chgData name="Yoo, Jenny (ECY)" userId="eab2d709-39c5-4817-bf7e-e14b204506cc" providerId="ADAL" clId="{2EC1EC87-7600-4D80-AC54-A9928AB53997}" dt="2025-06-05T19:13:03.635" v="3173" actId="47"/>
        <pc:sldMkLst>
          <pc:docMk/>
          <pc:sldMk cId="3118752754" sldId="513"/>
        </pc:sldMkLst>
      </pc:sldChg>
      <pc:sldChg chg="modSp mod modNotesTx">
        <pc:chgData name="Yoo, Jenny (ECY)" userId="eab2d709-39c5-4817-bf7e-e14b204506cc" providerId="ADAL" clId="{2EC1EC87-7600-4D80-AC54-A9928AB53997}" dt="2025-06-05T18:23:55.470" v="1149" actId="20577"/>
        <pc:sldMkLst>
          <pc:docMk/>
          <pc:sldMk cId="2032814467" sldId="514"/>
        </pc:sldMkLst>
        <pc:spChg chg="mod">
          <ac:chgData name="Yoo, Jenny (ECY)" userId="eab2d709-39c5-4817-bf7e-e14b204506cc" providerId="ADAL" clId="{2EC1EC87-7600-4D80-AC54-A9928AB53997}" dt="2025-06-05T18:03:32.794" v="200" actId="20577"/>
          <ac:spMkLst>
            <pc:docMk/>
            <pc:sldMk cId="2032814467" sldId="514"/>
            <ac:spMk id="3" creationId="{17E5797A-CEDA-4890-EB2C-D7BB8499E3D1}"/>
          </ac:spMkLst>
        </pc:spChg>
      </pc:sldChg>
      <pc:sldChg chg="modSp mod modNotesTx">
        <pc:chgData name="Yoo, Jenny (ECY)" userId="eab2d709-39c5-4817-bf7e-e14b204506cc" providerId="ADAL" clId="{2EC1EC87-7600-4D80-AC54-A9928AB53997}" dt="2025-06-05T18:40:24.794" v="2162" actId="20577"/>
        <pc:sldMkLst>
          <pc:docMk/>
          <pc:sldMk cId="274204448" sldId="515"/>
        </pc:sldMkLst>
        <pc:spChg chg="mod">
          <ac:chgData name="Yoo, Jenny (ECY)" userId="eab2d709-39c5-4817-bf7e-e14b204506cc" providerId="ADAL" clId="{2EC1EC87-7600-4D80-AC54-A9928AB53997}" dt="2025-06-05T18:28:44.725" v="1483" actId="5793"/>
          <ac:spMkLst>
            <pc:docMk/>
            <pc:sldMk cId="274204448" sldId="515"/>
            <ac:spMk id="2" creationId="{55F5933E-B2D2-AC1A-1AFC-1A415D796497}"/>
          </ac:spMkLst>
        </pc:spChg>
        <pc:spChg chg="mod">
          <ac:chgData name="Yoo, Jenny (ECY)" userId="eab2d709-39c5-4817-bf7e-e14b204506cc" providerId="ADAL" clId="{2EC1EC87-7600-4D80-AC54-A9928AB53997}" dt="2025-06-05T18:40:24.794" v="2162" actId="20577"/>
          <ac:spMkLst>
            <pc:docMk/>
            <pc:sldMk cId="274204448" sldId="515"/>
            <ac:spMk id="3" creationId="{AB348D09-658F-1338-B28B-DD5988D26DD3}"/>
          </ac:spMkLst>
        </pc:spChg>
        <pc:picChg chg="mod">
          <ac:chgData name="Yoo, Jenny (ECY)" userId="eab2d709-39c5-4817-bf7e-e14b204506cc" providerId="ADAL" clId="{2EC1EC87-7600-4D80-AC54-A9928AB53997}" dt="2025-06-05T18:40:17.721" v="2161" actId="1076"/>
          <ac:picMkLst>
            <pc:docMk/>
            <pc:sldMk cId="274204448" sldId="515"/>
            <ac:picMk id="8" creationId="{BE6AE44D-75C8-18D0-88E8-8C12C522A34F}"/>
          </ac:picMkLst>
        </pc:picChg>
      </pc:sldChg>
      <pc:sldChg chg="mod modShow modNotesTx">
        <pc:chgData name="Yoo, Jenny (ECY)" userId="eab2d709-39c5-4817-bf7e-e14b204506cc" providerId="ADAL" clId="{2EC1EC87-7600-4D80-AC54-A9928AB53997}" dt="2025-06-05T21:25:33.425" v="6221" actId="20577"/>
        <pc:sldMkLst>
          <pc:docMk/>
          <pc:sldMk cId="3616884942" sldId="516"/>
        </pc:sldMkLst>
      </pc:sldChg>
      <pc:sldChg chg="del mod modShow">
        <pc:chgData name="Yoo, Jenny (ECY)" userId="eab2d709-39c5-4817-bf7e-e14b204506cc" providerId="ADAL" clId="{2EC1EC87-7600-4D80-AC54-A9928AB53997}" dt="2025-06-05T19:13:07.550" v="3175" actId="47"/>
        <pc:sldMkLst>
          <pc:docMk/>
          <pc:sldMk cId="3531701388" sldId="517"/>
        </pc:sldMkLst>
      </pc:sldChg>
      <pc:sldChg chg="del mod modShow">
        <pc:chgData name="Yoo, Jenny (ECY)" userId="eab2d709-39c5-4817-bf7e-e14b204506cc" providerId="ADAL" clId="{2EC1EC87-7600-4D80-AC54-A9928AB53997}" dt="2025-06-05T19:13:10.602" v="3176" actId="47"/>
        <pc:sldMkLst>
          <pc:docMk/>
          <pc:sldMk cId="2671377037" sldId="518"/>
        </pc:sldMkLst>
      </pc:sldChg>
      <pc:sldChg chg="modSp mod modNotesTx">
        <pc:chgData name="Yoo, Jenny (ECY)" userId="eab2d709-39c5-4817-bf7e-e14b204506cc" providerId="ADAL" clId="{2EC1EC87-7600-4D80-AC54-A9928AB53997}" dt="2025-06-05T19:09:14.192" v="3047" actId="5793"/>
        <pc:sldMkLst>
          <pc:docMk/>
          <pc:sldMk cId="2569060192" sldId="519"/>
        </pc:sldMkLst>
        <pc:spChg chg="mod">
          <ac:chgData name="Yoo, Jenny (ECY)" userId="eab2d709-39c5-4817-bf7e-e14b204506cc" providerId="ADAL" clId="{2EC1EC87-7600-4D80-AC54-A9928AB53997}" dt="2025-06-05T19:09:14.192" v="3047" actId="5793"/>
          <ac:spMkLst>
            <pc:docMk/>
            <pc:sldMk cId="2569060192" sldId="519"/>
            <ac:spMk id="2" creationId="{ED11C186-0569-04E6-2852-67CD4E323B36}"/>
          </ac:spMkLst>
        </pc:spChg>
        <pc:spChg chg="mod">
          <ac:chgData name="Yoo, Jenny (ECY)" userId="eab2d709-39c5-4817-bf7e-e14b204506cc" providerId="ADAL" clId="{2EC1EC87-7600-4D80-AC54-A9928AB53997}" dt="2025-06-05T19:07:35.594" v="2937" actId="20577"/>
          <ac:spMkLst>
            <pc:docMk/>
            <pc:sldMk cId="2569060192" sldId="519"/>
            <ac:spMk id="3" creationId="{2D72F37E-F690-8986-E70E-61E75337DAC5}"/>
          </ac:spMkLst>
        </pc:spChg>
      </pc:sldChg>
      <pc:sldChg chg="del">
        <pc:chgData name="Yoo, Jenny (ECY)" userId="eab2d709-39c5-4817-bf7e-e14b204506cc" providerId="ADAL" clId="{2EC1EC87-7600-4D80-AC54-A9928AB53997}" dt="2025-06-05T18:43:49.904" v="2176" actId="2696"/>
        <pc:sldMkLst>
          <pc:docMk/>
          <pc:sldMk cId="917503725" sldId="520"/>
        </pc:sldMkLst>
      </pc:sldChg>
      <pc:sldChg chg="add mod ord modShow modNotesTx">
        <pc:chgData name="Yoo, Jenny (ECY)" userId="eab2d709-39c5-4817-bf7e-e14b204506cc" providerId="ADAL" clId="{2EC1EC87-7600-4D80-AC54-A9928AB53997}" dt="2025-06-05T18:48:49.154" v="2323" actId="20577"/>
        <pc:sldMkLst>
          <pc:docMk/>
          <pc:sldMk cId="2393215922" sldId="520"/>
        </pc:sldMkLst>
      </pc:sldChg>
      <pc:sldChg chg="modSp add del mod setBg">
        <pc:chgData name="Yoo, Jenny (ECY)" userId="eab2d709-39c5-4817-bf7e-e14b204506cc" providerId="ADAL" clId="{2EC1EC87-7600-4D80-AC54-A9928AB53997}" dt="2025-06-05T18:45:57.462" v="2197" actId="2696"/>
        <pc:sldMkLst>
          <pc:docMk/>
          <pc:sldMk cId="3358470120" sldId="520"/>
        </pc:sldMkLst>
        <pc:spChg chg="mod">
          <ac:chgData name="Yoo, Jenny (ECY)" userId="eab2d709-39c5-4817-bf7e-e14b204506cc" providerId="ADAL" clId="{2EC1EC87-7600-4D80-AC54-A9928AB53997}" dt="2025-06-05T18:44:41.759" v="2191" actId="20577"/>
          <ac:spMkLst>
            <pc:docMk/>
            <pc:sldMk cId="3358470120" sldId="520"/>
            <ac:spMk id="2" creationId="{9D072215-C659-53C0-E62B-755072832DE8}"/>
          </ac:spMkLst>
        </pc:spChg>
      </pc:sldChg>
      <pc:sldChg chg="del">
        <pc:chgData name="Yoo, Jenny (ECY)" userId="eab2d709-39c5-4817-bf7e-e14b204506cc" providerId="ADAL" clId="{2EC1EC87-7600-4D80-AC54-A9928AB53997}" dt="2025-06-05T18:43:49.904" v="2176" actId="2696"/>
        <pc:sldMkLst>
          <pc:docMk/>
          <pc:sldMk cId="2364882119" sldId="521"/>
        </pc:sldMkLst>
      </pc:sldChg>
      <pc:sldChg chg="add del mod modShow">
        <pc:chgData name="Yoo, Jenny (ECY)" userId="eab2d709-39c5-4817-bf7e-e14b204506cc" providerId="ADAL" clId="{2EC1EC87-7600-4D80-AC54-A9928AB53997}" dt="2025-06-05T21:24:19.659" v="6203" actId="47"/>
        <pc:sldMkLst>
          <pc:docMk/>
          <pc:sldMk cId="3145303577" sldId="521"/>
        </pc:sldMkLst>
      </pc:sldChg>
      <pc:sldChg chg="modSp add del mod">
        <pc:chgData name="Yoo, Jenny (ECY)" userId="eab2d709-39c5-4817-bf7e-e14b204506cc" providerId="ADAL" clId="{2EC1EC87-7600-4D80-AC54-A9928AB53997}" dt="2025-06-05T18:45:57.462" v="2197" actId="2696"/>
        <pc:sldMkLst>
          <pc:docMk/>
          <pc:sldMk cId="966522530" sldId="522"/>
        </pc:sldMkLst>
        <pc:spChg chg="mod">
          <ac:chgData name="Yoo, Jenny (ECY)" userId="eab2d709-39c5-4817-bf7e-e14b204506cc" providerId="ADAL" clId="{2EC1EC87-7600-4D80-AC54-A9928AB53997}" dt="2025-06-05T18:44:51.239" v="2192" actId="6549"/>
          <ac:spMkLst>
            <pc:docMk/>
            <pc:sldMk cId="966522530" sldId="522"/>
            <ac:spMk id="2" creationId="{9D072215-C659-53C0-E62B-755072832DE8}"/>
          </ac:spMkLst>
        </pc:spChg>
      </pc:sldChg>
      <pc:sldChg chg="modSp add mod modShow modNotesTx">
        <pc:chgData name="Yoo, Jenny (ECY)" userId="eab2d709-39c5-4817-bf7e-e14b204506cc" providerId="ADAL" clId="{2EC1EC87-7600-4D80-AC54-A9928AB53997}" dt="2025-06-05T18:48:23.366" v="2267"/>
        <pc:sldMkLst>
          <pc:docMk/>
          <pc:sldMk cId="987643256" sldId="522"/>
        </pc:sldMkLst>
        <pc:spChg chg="mod">
          <ac:chgData name="Yoo, Jenny (ECY)" userId="eab2d709-39c5-4817-bf7e-e14b204506cc" providerId="ADAL" clId="{2EC1EC87-7600-4D80-AC54-A9928AB53997}" dt="2025-06-05T18:48:23.366" v="2267"/>
          <ac:spMkLst>
            <pc:docMk/>
            <pc:sldMk cId="987643256" sldId="522"/>
            <ac:spMk id="2" creationId="{9D072215-C659-53C0-E62B-755072832DE8}"/>
          </ac:spMkLst>
        </pc:spChg>
      </pc:sldChg>
      <pc:sldChg chg="del">
        <pc:chgData name="Yoo, Jenny (ECY)" userId="eab2d709-39c5-4817-bf7e-e14b204506cc" providerId="ADAL" clId="{2EC1EC87-7600-4D80-AC54-A9928AB53997}" dt="2025-06-05T18:43:49.904" v="2176" actId="2696"/>
        <pc:sldMkLst>
          <pc:docMk/>
          <pc:sldMk cId="1452714477" sldId="522"/>
        </pc:sldMkLst>
      </pc:sldChg>
      <pc:sldChg chg="modSp add del mod">
        <pc:chgData name="Yoo, Jenny (ECY)" userId="eab2d709-39c5-4817-bf7e-e14b204506cc" providerId="ADAL" clId="{2EC1EC87-7600-4D80-AC54-A9928AB53997}" dt="2025-06-05T18:45:57.462" v="2197" actId="2696"/>
        <pc:sldMkLst>
          <pc:docMk/>
          <pc:sldMk cId="927548764" sldId="524"/>
        </pc:sldMkLst>
        <pc:spChg chg="mod">
          <ac:chgData name="Yoo, Jenny (ECY)" userId="eab2d709-39c5-4817-bf7e-e14b204506cc" providerId="ADAL" clId="{2EC1EC87-7600-4D80-AC54-A9928AB53997}" dt="2025-06-05T18:44:54.905" v="2193" actId="6549"/>
          <ac:spMkLst>
            <pc:docMk/>
            <pc:sldMk cId="927548764" sldId="524"/>
            <ac:spMk id="2" creationId="{9D072215-C659-53C0-E62B-755072832DE8}"/>
          </ac:spMkLst>
        </pc:spChg>
      </pc:sldChg>
      <pc:sldChg chg="del">
        <pc:chgData name="Yoo, Jenny (ECY)" userId="eab2d709-39c5-4817-bf7e-e14b204506cc" providerId="ADAL" clId="{2EC1EC87-7600-4D80-AC54-A9928AB53997}" dt="2025-06-05T18:43:49.904" v="2176" actId="2696"/>
        <pc:sldMkLst>
          <pc:docMk/>
          <pc:sldMk cId="2810696746" sldId="524"/>
        </pc:sldMkLst>
      </pc:sldChg>
      <pc:sldChg chg="modSp add mod modShow modNotesTx">
        <pc:chgData name="Yoo, Jenny (ECY)" userId="eab2d709-39c5-4817-bf7e-e14b204506cc" providerId="ADAL" clId="{2EC1EC87-7600-4D80-AC54-A9928AB53997}" dt="2025-06-05T18:48:19.735" v="2266"/>
        <pc:sldMkLst>
          <pc:docMk/>
          <pc:sldMk cId="2814476492" sldId="524"/>
        </pc:sldMkLst>
        <pc:spChg chg="mod">
          <ac:chgData name="Yoo, Jenny (ECY)" userId="eab2d709-39c5-4817-bf7e-e14b204506cc" providerId="ADAL" clId="{2EC1EC87-7600-4D80-AC54-A9928AB53997}" dt="2025-06-05T18:48:19.735" v="2266"/>
          <ac:spMkLst>
            <pc:docMk/>
            <pc:sldMk cId="2814476492" sldId="524"/>
            <ac:spMk id="2" creationId="{9D072215-C659-53C0-E62B-755072832DE8}"/>
          </ac:spMkLst>
        </pc:spChg>
      </pc:sldChg>
      <pc:sldChg chg="add del">
        <pc:chgData name="Yoo, Jenny (ECY)" userId="eab2d709-39c5-4817-bf7e-e14b204506cc" providerId="ADAL" clId="{2EC1EC87-7600-4D80-AC54-A9928AB53997}" dt="2025-06-05T19:02:08.506" v="2791" actId="47"/>
        <pc:sldMkLst>
          <pc:docMk/>
          <pc:sldMk cId="783055048" sldId="525"/>
        </pc:sldMkLst>
      </pc:sldChg>
      <pc:sldChg chg="add del">
        <pc:chgData name="Yoo, Jenny (ECY)" userId="eab2d709-39c5-4817-bf7e-e14b204506cc" providerId="ADAL" clId="{2EC1EC87-7600-4D80-AC54-A9928AB53997}" dt="2025-06-05T18:44:17.531" v="2179" actId="2696"/>
        <pc:sldMkLst>
          <pc:docMk/>
          <pc:sldMk cId="2259533672" sldId="525"/>
        </pc:sldMkLst>
      </pc:sldChg>
      <pc:sldChg chg="del">
        <pc:chgData name="Yoo, Jenny (ECY)" userId="eab2d709-39c5-4817-bf7e-e14b204506cc" providerId="ADAL" clId="{2EC1EC87-7600-4D80-AC54-A9928AB53997}" dt="2025-06-05T18:43:49.904" v="2176" actId="2696"/>
        <pc:sldMkLst>
          <pc:docMk/>
          <pc:sldMk cId="2717499793" sldId="525"/>
        </pc:sldMkLst>
      </pc:sldChg>
      <pc:sldChg chg="add del mod modShow">
        <pc:chgData name="Yoo, Jenny (ECY)" userId="eab2d709-39c5-4817-bf7e-e14b204506cc" providerId="ADAL" clId="{2EC1EC87-7600-4D80-AC54-A9928AB53997}" dt="2025-06-05T21:24:22.369" v="6204" actId="47"/>
        <pc:sldMkLst>
          <pc:docMk/>
          <pc:sldMk cId="362869021" sldId="526"/>
        </pc:sldMkLst>
      </pc:sldChg>
      <pc:sldChg chg="del">
        <pc:chgData name="Yoo, Jenny (ECY)" userId="eab2d709-39c5-4817-bf7e-e14b204506cc" providerId="ADAL" clId="{2EC1EC87-7600-4D80-AC54-A9928AB53997}" dt="2025-06-05T18:43:49.904" v="2176" actId="2696"/>
        <pc:sldMkLst>
          <pc:docMk/>
          <pc:sldMk cId="394842557" sldId="526"/>
        </pc:sldMkLst>
      </pc:sldChg>
      <pc:sldChg chg="mod modShow modNotesTx">
        <pc:chgData name="Yoo, Jenny (ECY)" userId="eab2d709-39c5-4817-bf7e-e14b204506cc" providerId="ADAL" clId="{2EC1EC87-7600-4D80-AC54-A9928AB53997}" dt="2025-06-05T21:25:29.666" v="6216" actId="6549"/>
        <pc:sldMkLst>
          <pc:docMk/>
          <pc:sldMk cId="4005764558" sldId="527"/>
        </pc:sldMkLst>
      </pc:sldChg>
      <pc:sldChg chg="del mod modShow">
        <pc:chgData name="Yoo, Jenny (ECY)" userId="eab2d709-39c5-4817-bf7e-e14b204506cc" providerId="ADAL" clId="{2EC1EC87-7600-4D80-AC54-A9928AB53997}" dt="2025-06-05T20:11:34.726" v="5865" actId="47"/>
        <pc:sldMkLst>
          <pc:docMk/>
          <pc:sldMk cId="837282736" sldId="528"/>
        </pc:sldMkLst>
      </pc:sldChg>
      <pc:sldChg chg="modNotesTx">
        <pc:chgData name="Yoo, Jenny (ECY)" userId="eab2d709-39c5-4817-bf7e-e14b204506cc" providerId="ADAL" clId="{2EC1EC87-7600-4D80-AC54-A9928AB53997}" dt="2025-06-05T19:59:44.337" v="5447" actId="20577"/>
        <pc:sldMkLst>
          <pc:docMk/>
          <pc:sldMk cId="2870006397" sldId="529"/>
        </pc:sldMkLst>
      </pc:sldChg>
      <pc:sldChg chg="modNotesTx">
        <pc:chgData name="Yoo, Jenny (ECY)" userId="eab2d709-39c5-4817-bf7e-e14b204506cc" providerId="ADAL" clId="{2EC1EC87-7600-4D80-AC54-A9928AB53997}" dt="2025-06-05T19:11:40.702" v="3171" actId="6549"/>
        <pc:sldMkLst>
          <pc:docMk/>
          <pc:sldMk cId="3712054939" sldId="531"/>
        </pc:sldMkLst>
      </pc:sldChg>
      <pc:sldChg chg="del mod modShow modNotesTx">
        <pc:chgData name="Yoo, Jenny (ECY)" userId="eab2d709-39c5-4817-bf7e-e14b204506cc" providerId="ADAL" clId="{2EC1EC87-7600-4D80-AC54-A9928AB53997}" dt="2025-06-05T20:18:37.824" v="6159" actId="47"/>
        <pc:sldMkLst>
          <pc:docMk/>
          <pc:sldMk cId="2793711217" sldId="534"/>
        </pc:sldMkLst>
      </pc:sldChg>
      <pc:sldChg chg="mod ord modShow modNotesTx">
        <pc:chgData name="Yoo, Jenny (ECY)" userId="eab2d709-39c5-4817-bf7e-e14b204506cc" providerId="ADAL" clId="{2EC1EC87-7600-4D80-AC54-A9928AB53997}" dt="2025-06-05T21:26:26.706" v="6228" actId="6549"/>
        <pc:sldMkLst>
          <pc:docMk/>
          <pc:sldMk cId="462211131" sldId="535"/>
        </pc:sldMkLst>
      </pc:sldChg>
      <pc:sldChg chg="mod ord modShow modNotesTx">
        <pc:chgData name="Yoo, Jenny (ECY)" userId="eab2d709-39c5-4817-bf7e-e14b204506cc" providerId="ADAL" clId="{2EC1EC87-7600-4D80-AC54-A9928AB53997}" dt="2025-06-05T21:26:16.730" v="6222" actId="6549"/>
        <pc:sldMkLst>
          <pc:docMk/>
          <pc:sldMk cId="4238450576" sldId="537"/>
        </pc:sldMkLst>
      </pc:sldChg>
      <pc:sldChg chg="modNotesTx">
        <pc:chgData name="Yoo, Jenny (ECY)" userId="eab2d709-39c5-4817-bf7e-e14b204506cc" providerId="ADAL" clId="{2EC1EC87-7600-4D80-AC54-A9928AB53997}" dt="2025-06-05T19:57:52.503" v="5213" actId="20577"/>
        <pc:sldMkLst>
          <pc:docMk/>
          <pc:sldMk cId="4170192068" sldId="538"/>
        </pc:sldMkLst>
      </pc:sldChg>
      <pc:sldChg chg="modSp add mod modShow modNotesTx">
        <pc:chgData name="Yoo, Jenny (ECY)" userId="eab2d709-39c5-4817-bf7e-e14b204506cc" providerId="ADAL" clId="{2EC1EC87-7600-4D80-AC54-A9928AB53997}" dt="2025-06-05T18:48:15.180" v="2265" actId="20577"/>
        <pc:sldMkLst>
          <pc:docMk/>
          <pc:sldMk cId="1282153990" sldId="539"/>
        </pc:sldMkLst>
        <pc:spChg chg="mod">
          <ac:chgData name="Yoo, Jenny (ECY)" userId="eab2d709-39c5-4817-bf7e-e14b204506cc" providerId="ADAL" clId="{2EC1EC87-7600-4D80-AC54-A9928AB53997}" dt="2025-06-05T18:48:07.199" v="2259" actId="20577"/>
          <ac:spMkLst>
            <pc:docMk/>
            <pc:sldMk cId="1282153990" sldId="539"/>
            <ac:spMk id="2" creationId="{CD7A3945-3EF7-1753-5213-84684A9580C5}"/>
          </ac:spMkLst>
        </pc:spChg>
      </pc:sldChg>
      <pc:sldChg chg="del">
        <pc:chgData name="Yoo, Jenny (ECY)" userId="eab2d709-39c5-4817-bf7e-e14b204506cc" providerId="ADAL" clId="{2EC1EC87-7600-4D80-AC54-A9928AB53997}" dt="2025-06-05T18:43:49.904" v="2176" actId="2696"/>
        <pc:sldMkLst>
          <pc:docMk/>
          <pc:sldMk cId="2380136262" sldId="539"/>
        </pc:sldMkLst>
      </pc:sldChg>
      <pc:sldChg chg="modSp add del mod">
        <pc:chgData name="Yoo, Jenny (ECY)" userId="eab2d709-39c5-4817-bf7e-e14b204506cc" providerId="ADAL" clId="{2EC1EC87-7600-4D80-AC54-A9928AB53997}" dt="2025-06-05T18:45:57.462" v="2197" actId="2696"/>
        <pc:sldMkLst>
          <pc:docMk/>
          <pc:sldMk cId="3433300632" sldId="539"/>
        </pc:sldMkLst>
        <pc:spChg chg="mod">
          <ac:chgData name="Yoo, Jenny (ECY)" userId="eab2d709-39c5-4817-bf7e-e14b204506cc" providerId="ADAL" clId="{2EC1EC87-7600-4D80-AC54-A9928AB53997}" dt="2025-06-05T18:44:59.869" v="2194" actId="6549"/>
          <ac:spMkLst>
            <pc:docMk/>
            <pc:sldMk cId="3433300632" sldId="539"/>
            <ac:spMk id="2" creationId="{CD7A3945-3EF7-1753-5213-84684A9580C5}"/>
          </ac:spMkLst>
        </pc:spChg>
      </pc:sldChg>
      <pc:sldChg chg="modNotesTx">
        <pc:chgData name="Yoo, Jenny (ECY)" userId="eab2d709-39c5-4817-bf7e-e14b204506cc" providerId="ADAL" clId="{2EC1EC87-7600-4D80-AC54-A9928AB53997}" dt="2025-06-05T19:11:01.862" v="3170" actId="20577"/>
        <pc:sldMkLst>
          <pc:docMk/>
          <pc:sldMk cId="4060739668" sldId="541"/>
        </pc:sldMkLst>
      </pc:sldChg>
      <pc:sldChg chg="add modNotesTx">
        <pc:chgData name="Yoo, Jenny (ECY)" userId="eab2d709-39c5-4817-bf7e-e14b204506cc" providerId="ADAL" clId="{2EC1EC87-7600-4D80-AC54-A9928AB53997}" dt="2025-06-05T18:47:13.895" v="2216" actId="20577"/>
        <pc:sldMkLst>
          <pc:docMk/>
          <pc:sldMk cId="3620336364" sldId="542"/>
        </pc:sldMkLst>
      </pc:sldChg>
      <pc:sldChg chg="del">
        <pc:chgData name="Yoo, Jenny (ECY)" userId="eab2d709-39c5-4817-bf7e-e14b204506cc" providerId="ADAL" clId="{2EC1EC87-7600-4D80-AC54-A9928AB53997}" dt="2025-06-05T18:43:49.904" v="2176" actId="2696"/>
        <pc:sldMkLst>
          <pc:docMk/>
          <pc:sldMk cId="3669951767" sldId="542"/>
        </pc:sldMkLst>
      </pc:sldChg>
      <pc:sldChg chg="add del">
        <pc:chgData name="Yoo, Jenny (ECY)" userId="eab2d709-39c5-4817-bf7e-e14b204506cc" providerId="ADAL" clId="{2EC1EC87-7600-4D80-AC54-A9928AB53997}" dt="2025-06-05T18:45:28.539" v="2195" actId="2696"/>
        <pc:sldMkLst>
          <pc:docMk/>
          <pc:sldMk cId="3985409012" sldId="542"/>
        </pc:sldMkLst>
      </pc:sldChg>
      <pc:sldChg chg="modNotesTx">
        <pc:chgData name="Yoo, Jenny (ECY)" userId="eab2d709-39c5-4817-bf7e-e14b204506cc" providerId="ADAL" clId="{2EC1EC87-7600-4D80-AC54-A9928AB53997}" dt="2025-06-05T19:17:43.146" v="3237" actId="20577"/>
        <pc:sldMkLst>
          <pc:docMk/>
          <pc:sldMk cId="1903404900" sldId="544"/>
        </pc:sldMkLst>
      </pc:sldChg>
      <pc:sldChg chg="del modNotesTx">
        <pc:chgData name="Yoo, Jenny (ECY)" userId="eab2d709-39c5-4817-bf7e-e14b204506cc" providerId="ADAL" clId="{2EC1EC87-7600-4D80-AC54-A9928AB53997}" dt="2025-06-05T19:37:12.239" v="3887" actId="47"/>
        <pc:sldMkLst>
          <pc:docMk/>
          <pc:sldMk cId="2257655533" sldId="545"/>
        </pc:sldMkLst>
      </pc:sldChg>
      <pc:sldChg chg="modSp mod">
        <pc:chgData name="Yoo, Jenny (ECY)" userId="eab2d709-39c5-4817-bf7e-e14b204506cc" providerId="ADAL" clId="{2EC1EC87-7600-4D80-AC54-A9928AB53997}" dt="2025-06-05T19:05:38.642" v="2831" actId="20577"/>
        <pc:sldMkLst>
          <pc:docMk/>
          <pc:sldMk cId="2474265102" sldId="546"/>
        </pc:sldMkLst>
        <pc:spChg chg="mod">
          <ac:chgData name="Yoo, Jenny (ECY)" userId="eab2d709-39c5-4817-bf7e-e14b204506cc" providerId="ADAL" clId="{2EC1EC87-7600-4D80-AC54-A9928AB53997}" dt="2025-06-05T19:05:38.642" v="2831" actId="20577"/>
          <ac:spMkLst>
            <pc:docMk/>
            <pc:sldMk cId="2474265102" sldId="546"/>
            <ac:spMk id="2" creationId="{00000000-0000-0000-0000-000000000000}"/>
          </ac:spMkLst>
        </pc:spChg>
      </pc:sldChg>
      <pc:sldChg chg="modNotesTx">
        <pc:chgData name="Yoo, Jenny (ECY)" userId="eab2d709-39c5-4817-bf7e-e14b204506cc" providerId="ADAL" clId="{2EC1EC87-7600-4D80-AC54-A9928AB53997}" dt="2025-06-05T19:53:02.702" v="4747" actId="20577"/>
        <pc:sldMkLst>
          <pc:docMk/>
          <pc:sldMk cId="2585472436" sldId="548"/>
        </pc:sldMkLst>
      </pc:sldChg>
      <pc:sldChg chg="modSp mod modNotesTx">
        <pc:chgData name="Yoo, Jenny (ECY)" userId="eab2d709-39c5-4817-bf7e-e14b204506cc" providerId="ADAL" clId="{2EC1EC87-7600-4D80-AC54-A9928AB53997}" dt="2025-06-05T19:54:36.373" v="4888" actId="6549"/>
        <pc:sldMkLst>
          <pc:docMk/>
          <pc:sldMk cId="2043207478" sldId="550"/>
        </pc:sldMkLst>
        <pc:spChg chg="mod">
          <ac:chgData name="Yoo, Jenny (ECY)" userId="eab2d709-39c5-4817-bf7e-e14b204506cc" providerId="ADAL" clId="{2EC1EC87-7600-4D80-AC54-A9928AB53997}" dt="2025-06-05T19:49:16.783" v="4326" actId="20577"/>
          <ac:spMkLst>
            <pc:docMk/>
            <pc:sldMk cId="2043207478" sldId="550"/>
            <ac:spMk id="6" creationId="{05BDA023-C6CB-C23A-8F04-59F2B66CD0A1}"/>
          </ac:spMkLst>
        </pc:spChg>
        <pc:spChg chg="mod">
          <ac:chgData name="Yoo, Jenny (ECY)" userId="eab2d709-39c5-4817-bf7e-e14b204506cc" providerId="ADAL" clId="{2EC1EC87-7600-4D80-AC54-A9928AB53997}" dt="2025-06-05T19:48:20.941" v="4273" actId="20577"/>
          <ac:spMkLst>
            <pc:docMk/>
            <pc:sldMk cId="2043207478" sldId="550"/>
            <ac:spMk id="8" creationId="{7C9A96C1-F163-EF60-DC20-333E8E7AB0AB}"/>
          </ac:spMkLst>
        </pc:spChg>
      </pc:sldChg>
      <pc:sldChg chg="modSp mod modNotesTx">
        <pc:chgData name="Yoo, Jenny (ECY)" userId="eab2d709-39c5-4817-bf7e-e14b204506cc" providerId="ADAL" clId="{2EC1EC87-7600-4D80-AC54-A9928AB53997}" dt="2025-06-05T19:55:41.525" v="4998" actId="6549"/>
        <pc:sldMkLst>
          <pc:docMk/>
          <pc:sldMk cId="65186672" sldId="551"/>
        </pc:sldMkLst>
        <pc:spChg chg="mod">
          <ac:chgData name="Yoo, Jenny (ECY)" userId="eab2d709-39c5-4817-bf7e-e14b204506cc" providerId="ADAL" clId="{2EC1EC87-7600-4D80-AC54-A9928AB53997}" dt="2025-06-05T19:49:10.255" v="4317" actId="20577"/>
          <ac:spMkLst>
            <pc:docMk/>
            <pc:sldMk cId="65186672" sldId="551"/>
            <ac:spMk id="6" creationId="{05BDA023-C6CB-C23A-8F04-59F2B66CD0A1}"/>
          </ac:spMkLst>
        </pc:spChg>
        <pc:spChg chg="mod">
          <ac:chgData name="Yoo, Jenny (ECY)" userId="eab2d709-39c5-4817-bf7e-e14b204506cc" providerId="ADAL" clId="{2EC1EC87-7600-4D80-AC54-A9928AB53997}" dt="2025-06-05T19:49:00.287" v="4308" actId="20577"/>
          <ac:spMkLst>
            <pc:docMk/>
            <pc:sldMk cId="65186672" sldId="551"/>
            <ac:spMk id="7" creationId="{0039678C-90A7-0352-CE7B-B1E966853B7A}"/>
          </ac:spMkLst>
        </pc:spChg>
        <pc:spChg chg="mod">
          <ac:chgData name="Yoo, Jenny (ECY)" userId="eab2d709-39c5-4817-bf7e-e14b204506cc" providerId="ADAL" clId="{2EC1EC87-7600-4D80-AC54-A9928AB53997}" dt="2025-06-05T19:48:44.879" v="4291" actId="20577"/>
          <ac:spMkLst>
            <pc:docMk/>
            <pc:sldMk cId="65186672" sldId="551"/>
            <ac:spMk id="8" creationId="{7C9A96C1-F163-EF60-DC20-333E8E7AB0AB}"/>
          </ac:spMkLst>
        </pc:spChg>
        <pc:spChg chg="mod">
          <ac:chgData name="Yoo, Jenny (ECY)" userId="eab2d709-39c5-4817-bf7e-e14b204506cc" providerId="ADAL" clId="{2EC1EC87-7600-4D80-AC54-A9928AB53997}" dt="2025-06-05T19:49:36.634" v="4337" actId="6549"/>
          <ac:spMkLst>
            <pc:docMk/>
            <pc:sldMk cId="65186672" sldId="551"/>
            <ac:spMk id="9" creationId="{8BD435D2-0E6D-6257-07B6-DC348E651FCD}"/>
          </ac:spMkLst>
        </pc:spChg>
      </pc:sldChg>
      <pc:sldChg chg="modSp add del mod modClrScheme modShow chgLayout">
        <pc:chgData name="Yoo, Jenny (ECY)" userId="eab2d709-39c5-4817-bf7e-e14b204506cc" providerId="ADAL" clId="{2EC1EC87-7600-4D80-AC54-A9928AB53997}" dt="2025-06-05T20:18:37.824" v="6159" actId="47"/>
        <pc:sldMkLst>
          <pc:docMk/>
          <pc:sldMk cId="547816640" sldId="554"/>
        </pc:sldMkLst>
        <pc:spChg chg="mod ord">
          <ac:chgData name="Yoo, Jenny (ECY)" userId="eab2d709-39c5-4817-bf7e-e14b204506cc" providerId="ADAL" clId="{2EC1EC87-7600-4D80-AC54-A9928AB53997}" dt="2025-06-05T19:24:21.186" v="3437" actId="700"/>
          <ac:spMkLst>
            <pc:docMk/>
            <pc:sldMk cId="547816640" sldId="554"/>
            <ac:spMk id="2" creationId="{BAB978E9-65E2-F38E-1A94-43685B7510FA}"/>
          </ac:spMkLst>
        </pc:spChg>
        <pc:spChg chg="mod ord">
          <ac:chgData name="Yoo, Jenny (ECY)" userId="eab2d709-39c5-4817-bf7e-e14b204506cc" providerId="ADAL" clId="{2EC1EC87-7600-4D80-AC54-A9928AB53997}" dt="2025-06-05T19:24:21.186" v="3437" actId="700"/>
          <ac:spMkLst>
            <pc:docMk/>
            <pc:sldMk cId="547816640" sldId="554"/>
            <ac:spMk id="6" creationId="{0FEB7811-0791-53EF-501F-A634D5AA39F9}"/>
          </ac:spMkLst>
        </pc:spChg>
      </pc:sldChg>
      <pc:sldChg chg="del">
        <pc:chgData name="Yoo, Jenny (ECY)" userId="eab2d709-39c5-4817-bf7e-e14b204506cc" providerId="ADAL" clId="{2EC1EC87-7600-4D80-AC54-A9928AB53997}" dt="2025-06-05T19:23:07.303" v="3431" actId="2696"/>
        <pc:sldMkLst>
          <pc:docMk/>
          <pc:sldMk cId="1852594049" sldId="554"/>
        </pc:sldMkLst>
      </pc:sldChg>
      <pc:sldChg chg="del">
        <pc:chgData name="Yoo, Jenny (ECY)" userId="eab2d709-39c5-4817-bf7e-e14b204506cc" providerId="ADAL" clId="{2EC1EC87-7600-4D80-AC54-A9928AB53997}" dt="2025-06-05T19:21:36.326" v="3427" actId="47"/>
        <pc:sldMkLst>
          <pc:docMk/>
          <pc:sldMk cId="998031199" sldId="556"/>
        </pc:sldMkLst>
      </pc:sldChg>
      <pc:sldChg chg="mod ord modShow modNotesTx">
        <pc:chgData name="Yoo, Jenny (ECY)" userId="eab2d709-39c5-4817-bf7e-e14b204506cc" providerId="ADAL" clId="{2EC1EC87-7600-4D80-AC54-A9928AB53997}" dt="2025-06-05T21:26:31.605" v="6235" actId="20577"/>
        <pc:sldMkLst>
          <pc:docMk/>
          <pc:sldMk cId="3091528101" sldId="560"/>
        </pc:sldMkLst>
      </pc:sldChg>
      <pc:sldChg chg="mod ord modShow modNotesTx">
        <pc:chgData name="Yoo, Jenny (ECY)" userId="eab2d709-39c5-4817-bf7e-e14b204506cc" providerId="ADAL" clId="{2EC1EC87-7600-4D80-AC54-A9928AB53997}" dt="2025-06-05T21:26:38.910" v="6247" actId="20577"/>
        <pc:sldMkLst>
          <pc:docMk/>
          <pc:sldMk cId="1168126843" sldId="561"/>
        </pc:sldMkLst>
      </pc:sldChg>
      <pc:sldChg chg="mod ord modShow modNotesTx">
        <pc:chgData name="Yoo, Jenny (ECY)" userId="eab2d709-39c5-4817-bf7e-e14b204506cc" providerId="ADAL" clId="{2EC1EC87-7600-4D80-AC54-A9928AB53997}" dt="2025-06-05T21:26:34.995" v="6241" actId="20577"/>
        <pc:sldMkLst>
          <pc:docMk/>
          <pc:sldMk cId="2525912442" sldId="562"/>
        </pc:sldMkLst>
      </pc:sldChg>
      <pc:sldChg chg="ord modNotesTx">
        <pc:chgData name="Yoo, Jenny (ECY)" userId="eab2d709-39c5-4817-bf7e-e14b204506cc" providerId="ADAL" clId="{2EC1EC87-7600-4D80-AC54-A9928AB53997}" dt="2025-06-05T21:26:44.812" v="6253" actId="6549"/>
        <pc:sldMkLst>
          <pc:docMk/>
          <pc:sldMk cId="2661918607" sldId="563"/>
        </pc:sldMkLst>
      </pc:sldChg>
      <pc:sldChg chg="add del">
        <pc:chgData name="Yoo, Jenny (ECY)" userId="eab2d709-39c5-4817-bf7e-e14b204506cc" providerId="ADAL" clId="{2EC1EC87-7600-4D80-AC54-A9928AB53997}" dt="2025-06-05T18:46:10.714" v="2200" actId="47"/>
        <pc:sldMkLst>
          <pc:docMk/>
          <pc:sldMk cId="360522969" sldId="564"/>
        </pc:sldMkLst>
      </pc:sldChg>
      <pc:sldChg chg="del">
        <pc:chgData name="Yoo, Jenny (ECY)" userId="eab2d709-39c5-4817-bf7e-e14b204506cc" providerId="ADAL" clId="{2EC1EC87-7600-4D80-AC54-A9928AB53997}" dt="2025-06-05T18:43:49.904" v="2176" actId="2696"/>
        <pc:sldMkLst>
          <pc:docMk/>
          <pc:sldMk cId="2517946788" sldId="564"/>
        </pc:sldMkLst>
      </pc:sldChg>
      <pc:sldChg chg="del">
        <pc:chgData name="Yoo, Jenny (ECY)" userId="eab2d709-39c5-4817-bf7e-e14b204506cc" providerId="ADAL" clId="{2EC1EC87-7600-4D80-AC54-A9928AB53997}" dt="2025-06-05T20:17:59.054" v="6137" actId="47"/>
        <pc:sldMkLst>
          <pc:docMk/>
          <pc:sldMk cId="2367767945" sldId="565"/>
        </pc:sldMkLst>
      </pc:sldChg>
      <pc:sldChg chg="del">
        <pc:chgData name="Yoo, Jenny (ECY)" userId="eab2d709-39c5-4817-bf7e-e14b204506cc" providerId="ADAL" clId="{2EC1EC87-7600-4D80-AC54-A9928AB53997}" dt="2025-06-05T19:23:07.303" v="3431" actId="2696"/>
        <pc:sldMkLst>
          <pc:docMk/>
          <pc:sldMk cId="1245967080" sldId="566"/>
        </pc:sldMkLst>
      </pc:sldChg>
      <pc:sldChg chg="modSp add mod modClrScheme chgLayout modNotesTx">
        <pc:chgData name="Yoo, Jenny (ECY)" userId="eab2d709-39c5-4817-bf7e-e14b204506cc" providerId="ADAL" clId="{2EC1EC87-7600-4D80-AC54-A9928AB53997}" dt="2025-06-05T19:41:59.531" v="4148" actId="20577"/>
        <pc:sldMkLst>
          <pc:docMk/>
          <pc:sldMk cId="4289527092" sldId="566"/>
        </pc:sldMkLst>
        <pc:spChg chg="mod ord">
          <ac:chgData name="Yoo, Jenny (ECY)" userId="eab2d709-39c5-4817-bf7e-e14b204506cc" providerId="ADAL" clId="{2EC1EC87-7600-4D80-AC54-A9928AB53997}" dt="2025-06-05T19:24:21.186" v="3437" actId="700"/>
          <ac:spMkLst>
            <pc:docMk/>
            <pc:sldMk cId="4289527092" sldId="566"/>
            <ac:spMk id="2" creationId="{8A96F26C-D2F4-2260-19E1-1DBF13A41AB0}"/>
          </ac:spMkLst>
        </pc:spChg>
        <pc:spChg chg="mod ord">
          <ac:chgData name="Yoo, Jenny (ECY)" userId="eab2d709-39c5-4817-bf7e-e14b204506cc" providerId="ADAL" clId="{2EC1EC87-7600-4D80-AC54-A9928AB53997}" dt="2025-06-05T19:41:59.531" v="4148" actId="20577"/>
          <ac:spMkLst>
            <pc:docMk/>
            <pc:sldMk cId="4289527092" sldId="566"/>
            <ac:spMk id="3" creationId="{A41E9C78-58D4-C827-8F80-3387916F5040}"/>
          </ac:spMkLst>
        </pc:spChg>
        <pc:spChg chg="mod ord">
          <ac:chgData name="Yoo, Jenny (ECY)" userId="eab2d709-39c5-4817-bf7e-e14b204506cc" providerId="ADAL" clId="{2EC1EC87-7600-4D80-AC54-A9928AB53997}" dt="2025-06-05T19:24:21.186" v="3437" actId="700"/>
          <ac:spMkLst>
            <pc:docMk/>
            <pc:sldMk cId="4289527092" sldId="566"/>
            <ac:spMk id="4" creationId="{A54B6A8A-AFD7-725D-D059-E639310E4350}"/>
          </ac:spMkLst>
        </pc:spChg>
      </pc:sldChg>
      <pc:sldChg chg="del">
        <pc:chgData name="Yoo, Jenny (ECY)" userId="eab2d709-39c5-4817-bf7e-e14b204506cc" providerId="ADAL" clId="{2EC1EC87-7600-4D80-AC54-A9928AB53997}" dt="2025-06-05T19:23:07.303" v="3431" actId="2696"/>
        <pc:sldMkLst>
          <pc:docMk/>
          <pc:sldMk cId="908465123" sldId="567"/>
        </pc:sldMkLst>
      </pc:sldChg>
      <pc:sldChg chg="modSp add mod modClrScheme chgLayout modNotesTx">
        <pc:chgData name="Yoo, Jenny (ECY)" userId="eab2d709-39c5-4817-bf7e-e14b204506cc" providerId="ADAL" clId="{2EC1EC87-7600-4D80-AC54-A9928AB53997}" dt="2025-06-05T20:19:56.921" v="6202" actId="20577"/>
        <pc:sldMkLst>
          <pc:docMk/>
          <pc:sldMk cId="2274796472" sldId="567"/>
        </pc:sldMkLst>
        <pc:spChg chg="mod ord">
          <ac:chgData name="Yoo, Jenny (ECY)" userId="eab2d709-39c5-4817-bf7e-e14b204506cc" providerId="ADAL" clId="{2EC1EC87-7600-4D80-AC54-A9928AB53997}" dt="2025-06-05T20:18:31.420" v="6158" actId="20577"/>
          <ac:spMkLst>
            <pc:docMk/>
            <pc:sldMk cId="2274796472" sldId="567"/>
            <ac:spMk id="2" creationId="{8A96F26C-D2F4-2260-19E1-1DBF13A41AB0}"/>
          </ac:spMkLst>
        </pc:spChg>
        <pc:spChg chg="mod ord">
          <ac:chgData name="Yoo, Jenny (ECY)" userId="eab2d709-39c5-4817-bf7e-e14b204506cc" providerId="ADAL" clId="{2EC1EC87-7600-4D80-AC54-A9928AB53997}" dt="2025-06-05T19:24:21.186" v="3437" actId="700"/>
          <ac:spMkLst>
            <pc:docMk/>
            <pc:sldMk cId="2274796472" sldId="567"/>
            <ac:spMk id="3" creationId="{A41E9C78-58D4-C827-8F80-3387916F5040}"/>
          </ac:spMkLst>
        </pc:spChg>
        <pc:spChg chg="mod ord">
          <ac:chgData name="Yoo, Jenny (ECY)" userId="eab2d709-39c5-4817-bf7e-e14b204506cc" providerId="ADAL" clId="{2EC1EC87-7600-4D80-AC54-A9928AB53997}" dt="2025-06-05T19:24:21.186" v="3437" actId="700"/>
          <ac:spMkLst>
            <pc:docMk/>
            <pc:sldMk cId="2274796472" sldId="567"/>
            <ac:spMk id="4" creationId="{A54B6A8A-AFD7-725D-D059-E639310E4350}"/>
          </ac:spMkLst>
        </pc:spChg>
      </pc:sldChg>
      <pc:sldChg chg="addSp delSp modSp add del mod ord modClrScheme chgLayout">
        <pc:chgData name="Yoo, Jenny (ECY)" userId="eab2d709-39c5-4817-bf7e-e14b204506cc" providerId="ADAL" clId="{2EC1EC87-7600-4D80-AC54-A9928AB53997}" dt="2025-06-05T19:33:07.571" v="3701" actId="47"/>
        <pc:sldMkLst>
          <pc:docMk/>
          <pc:sldMk cId="864952087" sldId="568"/>
        </pc:sldMkLst>
        <pc:spChg chg="del mod ord">
          <ac:chgData name="Yoo, Jenny (ECY)" userId="eab2d709-39c5-4817-bf7e-e14b204506cc" providerId="ADAL" clId="{2EC1EC87-7600-4D80-AC54-A9928AB53997}" dt="2025-06-05T19:26:00.900" v="3448" actId="478"/>
          <ac:spMkLst>
            <pc:docMk/>
            <pc:sldMk cId="864952087" sldId="568"/>
            <ac:spMk id="2" creationId="{8A96F26C-D2F4-2260-19E1-1DBF13A41AB0}"/>
          </ac:spMkLst>
        </pc:spChg>
        <pc:spChg chg="mod ord">
          <ac:chgData name="Yoo, Jenny (ECY)" userId="eab2d709-39c5-4817-bf7e-e14b204506cc" providerId="ADAL" clId="{2EC1EC87-7600-4D80-AC54-A9928AB53997}" dt="2025-06-05T19:25:50.691" v="3446" actId="27636"/>
          <ac:spMkLst>
            <pc:docMk/>
            <pc:sldMk cId="864952087" sldId="568"/>
            <ac:spMk id="3" creationId="{A41E9C78-58D4-C827-8F80-3387916F5040}"/>
          </ac:spMkLst>
        </pc:spChg>
        <pc:spChg chg="mod ord">
          <ac:chgData name="Yoo, Jenny (ECY)" userId="eab2d709-39c5-4817-bf7e-e14b204506cc" providerId="ADAL" clId="{2EC1EC87-7600-4D80-AC54-A9928AB53997}" dt="2025-06-05T19:25:50.675" v="3445" actId="700"/>
          <ac:spMkLst>
            <pc:docMk/>
            <pc:sldMk cId="864952087" sldId="568"/>
            <ac:spMk id="4" creationId="{A54B6A8A-AFD7-725D-D059-E639310E4350}"/>
          </ac:spMkLst>
        </pc:spChg>
        <pc:spChg chg="add mod">
          <ac:chgData name="Yoo, Jenny (ECY)" userId="eab2d709-39c5-4817-bf7e-e14b204506cc" providerId="ADAL" clId="{2EC1EC87-7600-4D80-AC54-A9928AB53997}" dt="2025-06-05T19:26:00.900" v="3448" actId="478"/>
          <ac:spMkLst>
            <pc:docMk/>
            <pc:sldMk cId="864952087" sldId="568"/>
            <ac:spMk id="7" creationId="{1791A24C-3BC3-5AF2-D36D-7730F9D5E53C}"/>
          </ac:spMkLst>
        </pc:spChg>
      </pc:sldChg>
      <pc:sldChg chg="del">
        <pc:chgData name="Yoo, Jenny (ECY)" userId="eab2d709-39c5-4817-bf7e-e14b204506cc" providerId="ADAL" clId="{2EC1EC87-7600-4D80-AC54-A9928AB53997}" dt="2025-06-05T19:23:07.303" v="3431" actId="2696"/>
        <pc:sldMkLst>
          <pc:docMk/>
          <pc:sldMk cId="3998471970" sldId="568"/>
        </pc:sldMkLst>
      </pc:sldChg>
      <pc:sldChg chg="del">
        <pc:chgData name="Yoo, Jenny (ECY)" userId="eab2d709-39c5-4817-bf7e-e14b204506cc" providerId="ADAL" clId="{2EC1EC87-7600-4D80-AC54-A9928AB53997}" dt="2025-06-05T19:23:07.303" v="3431" actId="2696"/>
        <pc:sldMkLst>
          <pc:docMk/>
          <pc:sldMk cId="1830640111" sldId="569"/>
        </pc:sldMkLst>
      </pc:sldChg>
      <pc:sldChg chg="modSp add del mod modClrScheme chgLayout">
        <pc:chgData name="Yoo, Jenny (ECY)" userId="eab2d709-39c5-4817-bf7e-e14b204506cc" providerId="ADAL" clId="{2EC1EC87-7600-4D80-AC54-A9928AB53997}" dt="2025-06-05T19:37:14.364" v="3888" actId="47"/>
        <pc:sldMkLst>
          <pc:docMk/>
          <pc:sldMk cId="2877937148" sldId="569"/>
        </pc:sldMkLst>
        <pc:spChg chg="mod ord">
          <ac:chgData name="Yoo, Jenny (ECY)" userId="eab2d709-39c5-4817-bf7e-e14b204506cc" providerId="ADAL" clId="{2EC1EC87-7600-4D80-AC54-A9928AB53997}" dt="2025-06-05T19:24:21.200" v="3438" actId="27636"/>
          <ac:spMkLst>
            <pc:docMk/>
            <pc:sldMk cId="2877937148" sldId="569"/>
            <ac:spMk id="2" creationId="{8A96F26C-D2F4-2260-19E1-1DBF13A41AB0}"/>
          </ac:spMkLst>
        </pc:spChg>
        <pc:spChg chg="mod ord">
          <ac:chgData name="Yoo, Jenny (ECY)" userId="eab2d709-39c5-4817-bf7e-e14b204506cc" providerId="ADAL" clId="{2EC1EC87-7600-4D80-AC54-A9928AB53997}" dt="2025-06-05T19:24:21.203" v="3439" actId="27636"/>
          <ac:spMkLst>
            <pc:docMk/>
            <pc:sldMk cId="2877937148" sldId="569"/>
            <ac:spMk id="3" creationId="{A41E9C78-58D4-C827-8F80-3387916F5040}"/>
          </ac:spMkLst>
        </pc:spChg>
        <pc:spChg chg="mod ord">
          <ac:chgData name="Yoo, Jenny (ECY)" userId="eab2d709-39c5-4817-bf7e-e14b204506cc" providerId="ADAL" clId="{2EC1EC87-7600-4D80-AC54-A9928AB53997}" dt="2025-06-05T19:24:21.186" v="3437" actId="700"/>
          <ac:spMkLst>
            <pc:docMk/>
            <pc:sldMk cId="2877937148" sldId="569"/>
            <ac:spMk id="4" creationId="{A54B6A8A-AFD7-725D-D059-E639310E4350}"/>
          </ac:spMkLst>
        </pc:spChg>
      </pc:sldChg>
      <pc:sldChg chg="modNotesTx">
        <pc:chgData name="Yoo, Jenny (ECY)" userId="eab2d709-39c5-4817-bf7e-e14b204506cc" providerId="ADAL" clId="{2EC1EC87-7600-4D80-AC54-A9928AB53997}" dt="2025-06-05T19:06:09.602" v="2833" actId="20577"/>
        <pc:sldMkLst>
          <pc:docMk/>
          <pc:sldMk cId="265303175" sldId="570"/>
        </pc:sldMkLst>
      </pc:sldChg>
      <pc:sldChg chg="del mod modShow modNotesTx">
        <pc:chgData name="Yoo, Jenny (ECY)" userId="eab2d709-39c5-4817-bf7e-e14b204506cc" providerId="ADAL" clId="{2EC1EC87-7600-4D80-AC54-A9928AB53997}" dt="2025-06-05T20:18:37.824" v="6159" actId="47"/>
        <pc:sldMkLst>
          <pc:docMk/>
          <pc:sldMk cId="3021997654" sldId="571"/>
        </pc:sldMkLst>
      </pc:sldChg>
      <pc:sldChg chg="del mod modShow">
        <pc:chgData name="Yoo, Jenny (ECY)" userId="eab2d709-39c5-4817-bf7e-e14b204506cc" providerId="ADAL" clId="{2EC1EC87-7600-4D80-AC54-A9928AB53997}" dt="2025-06-05T20:11:31.602" v="5864" actId="47"/>
        <pc:sldMkLst>
          <pc:docMk/>
          <pc:sldMk cId="2536771224" sldId="572"/>
        </pc:sldMkLst>
      </pc:sldChg>
      <pc:sldChg chg="del">
        <pc:chgData name="Yoo, Jenny (ECY)" userId="eab2d709-39c5-4817-bf7e-e14b204506cc" providerId="ADAL" clId="{2EC1EC87-7600-4D80-AC54-A9928AB53997}" dt="2025-06-05T19:23:07.303" v="3431" actId="2696"/>
        <pc:sldMkLst>
          <pc:docMk/>
          <pc:sldMk cId="1841362115" sldId="574"/>
        </pc:sldMkLst>
      </pc:sldChg>
      <pc:sldChg chg="add del">
        <pc:chgData name="Yoo, Jenny (ECY)" userId="eab2d709-39c5-4817-bf7e-e14b204506cc" providerId="ADAL" clId="{2EC1EC87-7600-4D80-AC54-A9928AB53997}" dt="2025-06-05T19:23:33.525" v="3433" actId="47"/>
        <pc:sldMkLst>
          <pc:docMk/>
          <pc:sldMk cId="3000394625" sldId="574"/>
        </pc:sldMkLst>
      </pc:sldChg>
      <pc:sldChg chg="del mod modShow">
        <pc:chgData name="Yoo, Jenny (ECY)" userId="eab2d709-39c5-4817-bf7e-e14b204506cc" providerId="ADAL" clId="{2EC1EC87-7600-4D80-AC54-A9928AB53997}" dt="2025-06-05T19:13:07.550" v="3175" actId="47"/>
        <pc:sldMkLst>
          <pc:docMk/>
          <pc:sldMk cId="4026757543" sldId="575"/>
        </pc:sldMkLst>
      </pc:sldChg>
      <pc:sldChg chg="addSp delSp modSp new del mod">
        <pc:chgData name="Yoo, Jenny (ECY)" userId="eab2d709-39c5-4817-bf7e-e14b204506cc" providerId="ADAL" clId="{2EC1EC87-7600-4D80-AC54-A9928AB53997}" dt="2025-06-05T19:08:59.636" v="3037" actId="47"/>
        <pc:sldMkLst>
          <pc:docMk/>
          <pc:sldMk cId="2771012219" sldId="576"/>
        </pc:sldMkLst>
        <pc:spChg chg="mod">
          <ac:chgData name="Yoo, Jenny (ECY)" userId="eab2d709-39c5-4817-bf7e-e14b204506cc" providerId="ADAL" clId="{2EC1EC87-7600-4D80-AC54-A9928AB53997}" dt="2025-06-05T18:39:07.842" v="2092" actId="20577"/>
          <ac:spMkLst>
            <pc:docMk/>
            <pc:sldMk cId="2771012219" sldId="576"/>
            <ac:spMk id="2" creationId="{D31BD952-805F-28BB-337F-B6E423C3DF57}"/>
          </ac:spMkLst>
        </pc:spChg>
        <pc:spChg chg="del">
          <ac:chgData name="Yoo, Jenny (ECY)" userId="eab2d709-39c5-4817-bf7e-e14b204506cc" providerId="ADAL" clId="{2EC1EC87-7600-4D80-AC54-A9928AB53997}" dt="2025-06-05T18:37:28.204" v="2078" actId="22"/>
          <ac:spMkLst>
            <pc:docMk/>
            <pc:sldMk cId="2771012219" sldId="576"/>
            <ac:spMk id="3" creationId="{CF339B4F-84EB-78B6-662E-DD89276932FC}"/>
          </ac:spMkLst>
        </pc:spChg>
        <pc:spChg chg="add del mod">
          <ac:chgData name="Yoo, Jenny (ECY)" userId="eab2d709-39c5-4817-bf7e-e14b204506cc" providerId="ADAL" clId="{2EC1EC87-7600-4D80-AC54-A9928AB53997}" dt="2025-06-05T18:41:23.500" v="2163" actId="22"/>
          <ac:spMkLst>
            <pc:docMk/>
            <pc:sldMk cId="2771012219" sldId="576"/>
            <ac:spMk id="10" creationId="{71A719E9-5120-90B4-E976-D0F314B357C3}"/>
          </ac:spMkLst>
        </pc:spChg>
        <pc:spChg chg="add del mod">
          <ac:chgData name="Yoo, Jenny (ECY)" userId="eab2d709-39c5-4817-bf7e-e14b204506cc" providerId="ADAL" clId="{2EC1EC87-7600-4D80-AC54-A9928AB53997}" dt="2025-06-05T18:42:15.124" v="2171" actId="478"/>
          <ac:spMkLst>
            <pc:docMk/>
            <pc:sldMk cId="2771012219" sldId="576"/>
            <ac:spMk id="14" creationId="{099186B4-6271-3DC3-2296-E3AD7B013DDA}"/>
          </ac:spMkLst>
        </pc:spChg>
        <pc:picChg chg="add del mod ord">
          <ac:chgData name="Yoo, Jenny (ECY)" userId="eab2d709-39c5-4817-bf7e-e14b204506cc" providerId="ADAL" clId="{2EC1EC87-7600-4D80-AC54-A9928AB53997}" dt="2025-06-05T18:39:03.346" v="2081" actId="478"/>
          <ac:picMkLst>
            <pc:docMk/>
            <pc:sldMk cId="2771012219" sldId="576"/>
            <ac:picMk id="6" creationId="{EEB49584-47B7-8C0C-F789-C55A24DF2E54}"/>
          </ac:picMkLst>
        </pc:picChg>
        <pc:picChg chg="add mod">
          <ac:chgData name="Yoo, Jenny (ECY)" userId="eab2d709-39c5-4817-bf7e-e14b204506cc" providerId="ADAL" clId="{2EC1EC87-7600-4D80-AC54-A9928AB53997}" dt="2025-06-05T18:42:24.479" v="2173" actId="1076"/>
          <ac:picMkLst>
            <pc:docMk/>
            <pc:sldMk cId="2771012219" sldId="576"/>
            <ac:picMk id="8" creationId="{E6A85CD7-C58B-6456-7E1C-A2178FC6FFE2}"/>
          </ac:picMkLst>
        </pc:picChg>
        <pc:picChg chg="add del mod ord">
          <ac:chgData name="Yoo, Jenny (ECY)" userId="eab2d709-39c5-4817-bf7e-e14b204506cc" providerId="ADAL" clId="{2EC1EC87-7600-4D80-AC54-A9928AB53997}" dt="2025-06-05T18:41:36.307" v="2166" actId="478"/>
          <ac:picMkLst>
            <pc:docMk/>
            <pc:sldMk cId="2771012219" sldId="576"/>
            <ac:picMk id="12" creationId="{256293FC-4CF0-FEE0-2BA8-96154005E3FA}"/>
          </ac:picMkLst>
        </pc:picChg>
        <pc:picChg chg="add mod">
          <ac:chgData name="Yoo, Jenny (ECY)" userId="eab2d709-39c5-4817-bf7e-e14b204506cc" providerId="ADAL" clId="{2EC1EC87-7600-4D80-AC54-A9928AB53997}" dt="2025-06-05T18:42:20.030" v="2172" actId="14100"/>
          <ac:picMkLst>
            <pc:docMk/>
            <pc:sldMk cId="2771012219" sldId="576"/>
            <ac:picMk id="16" creationId="{939D4905-C4A7-AB50-C343-1AE27FAFB593}"/>
          </ac:picMkLst>
        </pc:picChg>
        <pc:picChg chg="add mod">
          <ac:chgData name="Yoo, Jenny (ECY)" userId="eab2d709-39c5-4817-bf7e-e14b204506cc" providerId="ADAL" clId="{2EC1EC87-7600-4D80-AC54-A9928AB53997}" dt="2025-06-05T18:43:22.563" v="2175" actId="1076"/>
          <ac:picMkLst>
            <pc:docMk/>
            <pc:sldMk cId="2771012219" sldId="576"/>
            <ac:picMk id="18" creationId="{20A9C9F1-A9AC-4624-E170-E9AEA0B15227}"/>
          </ac:picMkLst>
        </pc:picChg>
      </pc:sldChg>
      <pc:sldChg chg="addSp delSp modSp add mod modNotesTx">
        <pc:chgData name="Yoo, Jenny (ECY)" userId="eab2d709-39c5-4817-bf7e-e14b204506cc" providerId="ADAL" clId="{2EC1EC87-7600-4D80-AC54-A9928AB53997}" dt="2025-06-05T19:08:54.095" v="3036" actId="20577"/>
        <pc:sldMkLst>
          <pc:docMk/>
          <pc:sldMk cId="1371938591" sldId="577"/>
        </pc:sldMkLst>
        <pc:spChg chg="del">
          <ac:chgData name="Yoo, Jenny (ECY)" userId="eab2d709-39c5-4817-bf7e-e14b204506cc" providerId="ADAL" clId="{2EC1EC87-7600-4D80-AC54-A9928AB53997}" dt="2025-06-05T19:08:25.527" v="2942" actId="478"/>
          <ac:spMkLst>
            <pc:docMk/>
            <pc:sldMk cId="1371938591" sldId="577"/>
            <ac:spMk id="6" creationId="{2CACA835-47EF-38F4-7558-599C0F976DF4}"/>
          </ac:spMkLst>
        </pc:spChg>
        <pc:picChg chg="add mod">
          <ac:chgData name="Yoo, Jenny (ECY)" userId="eab2d709-39c5-4817-bf7e-e14b204506cc" providerId="ADAL" clId="{2EC1EC87-7600-4D80-AC54-A9928AB53997}" dt="2025-06-05T19:08:18.121" v="2941" actId="14100"/>
          <ac:picMkLst>
            <pc:docMk/>
            <pc:sldMk cId="1371938591" sldId="577"/>
            <ac:picMk id="4" creationId="{5084A2D2-2E4A-F93F-C935-CACFE34CCAAD}"/>
          </ac:picMkLst>
        </pc:picChg>
        <pc:picChg chg="del">
          <ac:chgData name="Yoo, Jenny (ECY)" userId="eab2d709-39c5-4817-bf7e-e14b204506cc" providerId="ADAL" clId="{2EC1EC87-7600-4D80-AC54-A9928AB53997}" dt="2025-06-05T19:07:59.333" v="2939" actId="478"/>
          <ac:picMkLst>
            <pc:docMk/>
            <pc:sldMk cId="1371938591" sldId="577"/>
            <ac:picMk id="8" creationId="{A9E0B43C-29F1-0505-5097-7388B6DE9447}"/>
          </ac:picMkLst>
        </pc:picChg>
      </pc:sldChg>
      <pc:sldChg chg="add del">
        <pc:chgData name="Yoo, Jenny (ECY)" userId="eab2d709-39c5-4817-bf7e-e14b204506cc" providerId="ADAL" clId="{2EC1EC87-7600-4D80-AC54-A9928AB53997}" dt="2025-06-05T19:02:04.915" v="2790" actId="47"/>
        <pc:sldMkLst>
          <pc:docMk/>
          <pc:sldMk cId="3667490972" sldId="577"/>
        </pc:sldMkLst>
      </pc:sldChg>
      <pc:sldChg chg="modSp add mod modNotesTx">
        <pc:chgData name="Yoo, Jenny (ECY)" userId="eab2d709-39c5-4817-bf7e-e14b204506cc" providerId="ADAL" clId="{2EC1EC87-7600-4D80-AC54-A9928AB53997}" dt="2025-06-05T19:33:06.256" v="3700" actId="6549"/>
        <pc:sldMkLst>
          <pc:docMk/>
          <pc:sldMk cId="434144406" sldId="578"/>
        </pc:sldMkLst>
        <pc:spChg chg="mod">
          <ac:chgData name="Yoo, Jenny (ECY)" userId="eab2d709-39c5-4817-bf7e-e14b204506cc" providerId="ADAL" clId="{2EC1EC87-7600-4D80-AC54-A9928AB53997}" dt="2025-06-05T19:30:57.216" v="3608" actId="6549"/>
          <ac:spMkLst>
            <pc:docMk/>
            <pc:sldMk cId="434144406" sldId="578"/>
            <ac:spMk id="6" creationId="{59800613-13E4-0244-5303-45A044103295}"/>
          </ac:spMkLst>
        </pc:spChg>
        <pc:picChg chg="mod">
          <ac:chgData name="Yoo, Jenny (ECY)" userId="eab2d709-39c5-4817-bf7e-e14b204506cc" providerId="ADAL" clId="{2EC1EC87-7600-4D80-AC54-A9928AB53997}" dt="2025-06-05T19:29:27.524" v="3565" actId="1035"/>
          <ac:picMkLst>
            <pc:docMk/>
            <pc:sldMk cId="434144406" sldId="578"/>
            <ac:picMk id="8" creationId="{CBD35621-27B5-235D-6A03-874D8F9B3D8A}"/>
          </ac:picMkLst>
        </pc:picChg>
        <pc:picChg chg="mod">
          <ac:chgData name="Yoo, Jenny (ECY)" userId="eab2d709-39c5-4817-bf7e-e14b204506cc" providerId="ADAL" clId="{2EC1EC87-7600-4D80-AC54-A9928AB53997}" dt="2025-06-05T19:29:33.799" v="3586" actId="1035"/>
          <ac:picMkLst>
            <pc:docMk/>
            <pc:sldMk cId="434144406" sldId="578"/>
            <ac:picMk id="9" creationId="{2B5313E9-F66A-6C13-39A5-5E7FF1160364}"/>
          </ac:picMkLst>
        </pc:picChg>
      </pc:sldChg>
      <pc:sldChg chg="delSp modSp add mod modNotesTx">
        <pc:chgData name="Yoo, Jenny (ECY)" userId="eab2d709-39c5-4817-bf7e-e14b204506cc" providerId="ADAL" clId="{2EC1EC87-7600-4D80-AC54-A9928AB53997}" dt="2025-06-05T19:39:30.688" v="4017" actId="20577"/>
        <pc:sldMkLst>
          <pc:docMk/>
          <pc:sldMk cId="2846564527" sldId="579"/>
        </pc:sldMkLst>
        <pc:spChg chg="mod">
          <ac:chgData name="Yoo, Jenny (ECY)" userId="eab2d709-39c5-4817-bf7e-e14b204506cc" providerId="ADAL" clId="{2EC1EC87-7600-4D80-AC54-A9928AB53997}" dt="2025-06-05T19:34:24.081" v="3728" actId="1076"/>
          <ac:spMkLst>
            <pc:docMk/>
            <pc:sldMk cId="2846564527" sldId="579"/>
            <ac:spMk id="2" creationId="{1813D360-D7A7-AC85-9E8C-EE2D36097C29}"/>
          </ac:spMkLst>
        </pc:spChg>
        <pc:spChg chg="mod">
          <ac:chgData name="Yoo, Jenny (ECY)" userId="eab2d709-39c5-4817-bf7e-e14b204506cc" providerId="ADAL" clId="{2EC1EC87-7600-4D80-AC54-A9928AB53997}" dt="2025-06-05T19:39:30.688" v="4017" actId="20577"/>
          <ac:spMkLst>
            <pc:docMk/>
            <pc:sldMk cId="2846564527" sldId="579"/>
            <ac:spMk id="6" creationId="{49271B16-0245-5E05-B3A5-FA7873EB4752}"/>
          </ac:spMkLst>
        </pc:spChg>
        <pc:picChg chg="mod">
          <ac:chgData name="Yoo, Jenny (ECY)" userId="eab2d709-39c5-4817-bf7e-e14b204506cc" providerId="ADAL" clId="{2EC1EC87-7600-4D80-AC54-A9928AB53997}" dt="2025-06-05T19:34:24.081" v="3728" actId="1076"/>
          <ac:picMkLst>
            <pc:docMk/>
            <pc:sldMk cId="2846564527" sldId="579"/>
            <ac:picMk id="3" creationId="{3B992955-DA80-419A-6116-61601A13FBF1}"/>
          </ac:picMkLst>
        </pc:picChg>
        <pc:picChg chg="del">
          <ac:chgData name="Yoo, Jenny (ECY)" userId="eab2d709-39c5-4817-bf7e-e14b204506cc" providerId="ADAL" clId="{2EC1EC87-7600-4D80-AC54-A9928AB53997}" dt="2025-06-05T19:34:14.852" v="3727" actId="478"/>
          <ac:picMkLst>
            <pc:docMk/>
            <pc:sldMk cId="2846564527" sldId="579"/>
            <ac:picMk id="8" creationId="{F65E49FC-8FB2-E9F6-35D8-AF90D88D6E7E}"/>
          </ac:picMkLst>
        </pc:picChg>
        <pc:picChg chg="mod">
          <ac:chgData name="Yoo, Jenny (ECY)" userId="eab2d709-39c5-4817-bf7e-e14b204506cc" providerId="ADAL" clId="{2EC1EC87-7600-4D80-AC54-A9928AB53997}" dt="2025-06-05T19:34:24.081" v="3728" actId="1076"/>
          <ac:picMkLst>
            <pc:docMk/>
            <pc:sldMk cId="2846564527" sldId="579"/>
            <ac:picMk id="9" creationId="{A8569CFF-04A9-455B-0F90-2FA9F9623DC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04DA85-ABAC-43F6-8AA7-3CDD188AD573}" type="datetimeFigureOut">
              <a:rPr lang="en-US" smtClean="0"/>
              <a:t>6/5/2025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8243A9-D883-4378-A7FE-F2C5BAA30B40}" type="slidenum">
              <a:rPr lang="en-US" smtClean="0"/>
              <a:t>‹#›</a:t>
            </a:fld>
            <a:endParaRPr lang="en-US" dirty="0"/>
          </a:p>
        </p:txBody>
      </p:sp>
    </p:spTree>
    <p:extLst>
      <p:ext uri="{BB962C8B-B14F-4D97-AF65-F5344CB8AC3E}">
        <p14:creationId xmlns:p14="http://schemas.microsoft.com/office/powerpoint/2010/main" val="3945055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dc.gov/media/releases/2023/p0622-ecigarettes-sales.html#:~:text=A%20study%20released%20today%20found,from%20184%20to%20269%20brand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Toxics Reduction Engineer. Working with Hospitals and health care facilities, including pharmaceutical waste management, for about 25 years.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This is not a WA State only issue. Disposal and management of vape devices is a National issue. </a:t>
            </a:r>
          </a:p>
          <a:p>
            <a:pPr marL="171450" indent="-171450">
              <a:buFont typeface="Arial" panose="020B0604020202020204" pitchFamily="34" charset="0"/>
              <a:buChar char="•"/>
            </a:pPr>
            <a:r>
              <a:rPr lang="en-US" dirty="0"/>
              <a:t>It is important to know how waste regulations apply to this waste stream. There are lot of nuances and details. </a:t>
            </a:r>
          </a:p>
          <a:p>
            <a:pPr marL="171450" indent="-171450">
              <a:buFont typeface="Arial" panose="020B0604020202020204" pitchFamily="34" charset="0"/>
              <a:buChar char="•"/>
            </a:pPr>
            <a:r>
              <a:rPr lang="en-US" dirty="0"/>
              <a:t>I am going to cover a lot of material in a short period of time so I will go fast. To save time can we hold questions to the end?</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868D1-8D74-44CF-B636-7101062907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0969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73CC4-68BE-5DC7-4895-0D8653DB9C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91BCC1-976F-411F-0447-E1B83F5276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AB8992-2EFC-E6B0-6B14-5DFD2A6E05AA}"/>
              </a:ext>
            </a:extLst>
          </p:cNvPr>
          <p:cNvSpPr>
            <a:spLocks noGrp="1"/>
          </p:cNvSpPr>
          <p:nvPr>
            <p:ph type="body" idx="1"/>
          </p:nvPr>
        </p:nvSpPr>
        <p:spPr/>
        <p:txBody>
          <a:bodyPr/>
          <a:lstStyle/>
          <a:p>
            <a:r>
              <a:rPr lang="en-US" dirty="0"/>
              <a:t>These vapes are now “gamified”…</a:t>
            </a:r>
          </a:p>
          <a:p>
            <a:endParaRPr lang="en-US" dirty="0"/>
          </a:p>
          <a:p>
            <a:r>
              <a:rPr lang="en-US" dirty="0"/>
              <a:t>…More puffs you take the higher level you achieve.</a:t>
            </a:r>
          </a:p>
        </p:txBody>
      </p:sp>
      <p:sp>
        <p:nvSpPr>
          <p:cNvPr id="4" name="Slide Number Placeholder 3">
            <a:extLst>
              <a:ext uri="{FF2B5EF4-FFF2-40B4-BE49-F238E27FC236}">
                <a16:creationId xmlns:a16="http://schemas.microsoft.com/office/drawing/2014/main" id="{9CB34B84-6EB9-70F4-6287-FD920106A0F3}"/>
              </a:ext>
            </a:extLst>
          </p:cNvPr>
          <p:cNvSpPr>
            <a:spLocks noGrp="1"/>
          </p:cNvSpPr>
          <p:nvPr>
            <p:ph type="sldNum" sz="quarter" idx="5"/>
          </p:nvPr>
        </p:nvSpPr>
        <p:spPr/>
        <p:txBody>
          <a:bodyPr/>
          <a:lstStyle/>
          <a:p>
            <a:fld id="{278243A9-D883-4378-A7FE-F2C5BAA30B40}" type="slidenum">
              <a:rPr lang="en-US" smtClean="0"/>
              <a:t>10</a:t>
            </a:fld>
            <a:endParaRPr lang="en-US" dirty="0"/>
          </a:p>
        </p:txBody>
      </p:sp>
    </p:spTree>
    <p:extLst>
      <p:ext uri="{BB962C8B-B14F-4D97-AF65-F5344CB8AC3E}">
        <p14:creationId xmlns:p14="http://schemas.microsoft.com/office/powerpoint/2010/main" val="4162639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are going to shift gears completely and just talk about Vapes. We will come back to the waste management later.</a:t>
            </a:r>
          </a:p>
          <a:p>
            <a:endParaRPr lang="en-US" dirty="0"/>
          </a:p>
          <a:p>
            <a:r>
              <a:rPr lang="en-US" dirty="0"/>
              <a:t>Eric mentioned how this is a nationwide problem. We do not have good solutions or pathways in place to manage these as wastes.  To illustrate how big of a problem this is, I extrapolated some sales numbers from a CDC report. </a:t>
            </a:r>
          </a:p>
          <a:p>
            <a:endParaRPr lang="en-US" dirty="0"/>
          </a:p>
          <a:p>
            <a:r>
              <a:rPr lang="en-US" dirty="0"/>
              <a:t>Back in 2020, there were 15.5 million e-cigarettes sold in the month of January.</a:t>
            </a:r>
          </a:p>
          <a:p>
            <a:r>
              <a:rPr lang="en-US" dirty="0"/>
              <a:t>This extrapolates to 186 million e-cigarettes sold in the year</a:t>
            </a:r>
          </a:p>
          <a:p>
            <a:endParaRPr lang="en-US" dirty="0"/>
          </a:p>
          <a:p>
            <a:r>
              <a:rPr lang="en-US" dirty="0"/>
              <a:t>In 2020,the disposable vapes were only a quarter of those sales so 46 million for the year.</a:t>
            </a:r>
          </a:p>
          <a:p>
            <a:endParaRPr lang="en-US" dirty="0"/>
          </a:p>
          <a:p>
            <a:r>
              <a:rPr lang="en-US" dirty="0"/>
              <a:t>Data Source:</a:t>
            </a:r>
          </a:p>
          <a:p>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https://www.cdc.gov/media/releases/2023/p0622-ecigarettes-sales.html#:~:text=A%20study%20released%20today%20found,from%20184%20to%20269%20brands</a:t>
            </a:r>
            <a:endParaRPr lang="en-US" dirty="0"/>
          </a:p>
        </p:txBody>
      </p:sp>
      <p:sp>
        <p:nvSpPr>
          <p:cNvPr id="4" name="Slide Number Placeholder 3"/>
          <p:cNvSpPr>
            <a:spLocks noGrp="1"/>
          </p:cNvSpPr>
          <p:nvPr>
            <p:ph type="sldNum" sz="quarter" idx="5"/>
          </p:nvPr>
        </p:nvSpPr>
        <p:spPr/>
        <p:txBody>
          <a:bodyPr/>
          <a:lstStyle/>
          <a:p>
            <a:fld id="{278243A9-D883-4378-A7FE-F2C5BAA30B40}" type="slidenum">
              <a:rPr lang="en-US" smtClean="0"/>
              <a:t>11</a:t>
            </a:fld>
            <a:endParaRPr lang="en-US" dirty="0"/>
          </a:p>
        </p:txBody>
      </p:sp>
    </p:spTree>
    <p:extLst>
      <p:ext uri="{BB962C8B-B14F-4D97-AF65-F5344CB8AC3E}">
        <p14:creationId xmlns:p14="http://schemas.microsoft.com/office/powerpoint/2010/main" val="1010906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Vape wastes must be managed according to our Dangerous Waste Regulations (Chapter 173-303 Washington Administrative Code)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EPA classified vapes as pharmaceuticals so now the new management standards for hazardous waste pharmaceuticals must be followed as well.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Subpart P is the federal Management Standards for HW Pharmaceuticals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WA’s DW Regulations adopted in Subpart P as WAC 173-303-555, or -555 as we call it, in 2020.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Health Care Facilities are required to follow -555 in WA.</a:t>
            </a:r>
          </a:p>
        </p:txBody>
      </p:sp>
      <p:sp>
        <p:nvSpPr>
          <p:cNvPr id="4" name="Slide Number Placeholder 3"/>
          <p:cNvSpPr>
            <a:spLocks noGrp="1"/>
          </p:cNvSpPr>
          <p:nvPr>
            <p:ph type="sldNum" sz="quarter" idx="5"/>
          </p:nvPr>
        </p:nvSpPr>
        <p:spPr/>
        <p:txBody>
          <a:bodyPr/>
          <a:lstStyle/>
          <a:p>
            <a:fld id="{278243A9-D883-4378-A7FE-F2C5BAA30B40}" type="slidenum">
              <a:rPr lang="en-US" smtClean="0"/>
              <a:t>13</a:t>
            </a:fld>
            <a:endParaRPr lang="en-US" dirty="0"/>
          </a:p>
        </p:txBody>
      </p:sp>
    </p:spTree>
    <p:extLst>
      <p:ext uri="{BB962C8B-B14F-4D97-AF65-F5344CB8AC3E}">
        <p14:creationId xmlns:p14="http://schemas.microsoft.com/office/powerpoint/2010/main" val="740823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this)</a:t>
            </a:r>
          </a:p>
          <a:p>
            <a:endParaRPr lang="en-US" dirty="0"/>
          </a:p>
          <a:p>
            <a:r>
              <a:rPr lang="en-US" dirty="0"/>
              <a:t>Keep this diagram in mind as we talk about generator category and Health Care facilities. This is the </a:t>
            </a:r>
            <a:r>
              <a:rPr lang="en-US" b="1" dirty="0"/>
              <a:t>general</a:t>
            </a:r>
            <a:r>
              <a:rPr lang="en-US" dirty="0"/>
              <a:t> pathway for waste, but it gets complicated with pharmaceuticals and, in particular, vapes.</a:t>
            </a:r>
          </a:p>
        </p:txBody>
      </p:sp>
      <p:sp>
        <p:nvSpPr>
          <p:cNvPr id="4" name="Slide Number Placeholder 3"/>
          <p:cNvSpPr>
            <a:spLocks noGrp="1"/>
          </p:cNvSpPr>
          <p:nvPr>
            <p:ph type="sldNum" sz="quarter" idx="5"/>
          </p:nvPr>
        </p:nvSpPr>
        <p:spPr/>
        <p:txBody>
          <a:bodyPr/>
          <a:lstStyle/>
          <a:p>
            <a:fld id="{278243A9-D883-4378-A7FE-F2C5BAA30B40}" type="slidenum">
              <a:rPr lang="en-US" smtClean="0"/>
              <a:t>14</a:t>
            </a:fld>
            <a:endParaRPr lang="en-US" dirty="0"/>
          </a:p>
        </p:txBody>
      </p:sp>
    </p:spTree>
    <p:extLst>
      <p:ext uri="{BB962C8B-B14F-4D97-AF65-F5344CB8AC3E}">
        <p14:creationId xmlns:p14="http://schemas.microsoft.com/office/powerpoint/2010/main" val="62630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HHW is exempted from DW regs</a:t>
            </a:r>
          </a:p>
          <a:p>
            <a:endParaRPr lang="en-US" dirty="0"/>
          </a:p>
          <a:p>
            <a:r>
              <a:rPr lang="en-US" dirty="0"/>
              <a:t>Usually, the HHW can go through your MRW facilities as authorized through your permitting</a:t>
            </a:r>
          </a:p>
          <a:p>
            <a:endParaRPr lang="en-US" dirty="0"/>
          </a:p>
          <a:p>
            <a:r>
              <a:rPr lang="en-US" dirty="0"/>
              <a:t>HHW Pharmaceuticals kiosks can accept residential HW medications. There also exists a mail-back option. accept waste batteries cannot go to these kiosks. </a:t>
            </a:r>
          </a:p>
          <a:p>
            <a:endParaRPr lang="en-US" dirty="0"/>
          </a:p>
          <a:p>
            <a:r>
              <a:rPr lang="en-US" dirty="0"/>
              <a:t>Since disposable vapes are not allowed in the medicine tack back programs, this leaves MRWs as safest option for management of these disposable vape devices.</a:t>
            </a:r>
          </a:p>
          <a:p>
            <a:r>
              <a:rPr lang="en-US" dirty="0"/>
              <a:t>We do not want to see these going into the regular solid waste or sewer system.</a:t>
            </a:r>
          </a:p>
        </p:txBody>
      </p:sp>
      <p:sp>
        <p:nvSpPr>
          <p:cNvPr id="4" name="Slide Number Placeholder 3"/>
          <p:cNvSpPr>
            <a:spLocks noGrp="1"/>
          </p:cNvSpPr>
          <p:nvPr>
            <p:ph type="sldNum" sz="quarter" idx="5"/>
          </p:nvPr>
        </p:nvSpPr>
        <p:spPr/>
        <p:txBody>
          <a:bodyPr/>
          <a:lstStyle/>
          <a:p>
            <a:fld id="{278243A9-D883-4378-A7FE-F2C5BAA30B40}" type="slidenum">
              <a:rPr lang="en-US" smtClean="0"/>
              <a:t>15</a:t>
            </a:fld>
            <a:endParaRPr lang="en-US" dirty="0"/>
          </a:p>
        </p:txBody>
      </p:sp>
    </p:spTree>
    <p:extLst>
      <p:ext uri="{BB962C8B-B14F-4D97-AF65-F5344CB8AC3E}">
        <p14:creationId xmlns:p14="http://schemas.microsoft.com/office/powerpoint/2010/main" val="110331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to fly through some of the regulations as they apply to vapes…</a:t>
            </a:r>
          </a:p>
          <a:p>
            <a:endParaRPr lang="en-US" dirty="0"/>
          </a:p>
          <a:p>
            <a:r>
              <a:rPr lang="en-US" dirty="0"/>
              <a:t>We have three types of universal waste streams in WA’s regulations.</a:t>
            </a:r>
          </a:p>
          <a:p>
            <a:pPr marL="171450" indent="-171450">
              <a:buFont typeface="Arial" panose="020B0604020202020204" pitchFamily="34" charset="0"/>
              <a:buChar char="•"/>
            </a:pPr>
            <a:r>
              <a:rPr lang="en-US" dirty="0"/>
              <a:t>Batteries,</a:t>
            </a:r>
          </a:p>
          <a:p>
            <a:pPr marL="171450" indent="-171450">
              <a:buFont typeface="Arial" panose="020B0604020202020204" pitchFamily="34" charset="0"/>
              <a:buChar char="•"/>
            </a:pPr>
            <a:r>
              <a:rPr lang="en-US" dirty="0"/>
              <a:t>Lamps which includes fluorescent tubes and CFLs,</a:t>
            </a:r>
          </a:p>
          <a:p>
            <a:pPr marL="171450" indent="-171450">
              <a:buFont typeface="Arial" panose="020B0604020202020204" pitchFamily="34" charset="0"/>
              <a:buChar char="•"/>
            </a:pPr>
            <a:r>
              <a:rPr lang="en-US" dirty="0"/>
              <a:t>And Mercury-containing equipment, like thermometers and thermostats.</a:t>
            </a:r>
          </a:p>
          <a:p>
            <a:endParaRPr lang="en-US" dirty="0"/>
          </a:p>
          <a:p>
            <a:r>
              <a:rPr lang="en-US" dirty="0"/>
              <a:t>Disposable vapes have a rechargeable lithium-ion battery inside.</a:t>
            </a:r>
          </a:p>
          <a:p>
            <a:endParaRPr lang="en-US" dirty="0"/>
          </a:p>
          <a:p>
            <a:pPr marL="171450" indent="-171450">
              <a:buFont typeface="Arial" panose="020B0604020202020204" pitchFamily="34" charset="0"/>
              <a:buChar char="•"/>
            </a:pPr>
            <a:r>
              <a:rPr lang="en-US" dirty="0"/>
              <a:t>If the vape liquid can be separated from the battery, the battery and electronics can be managed as Universal Waste and the vape liquid managed as DW</a:t>
            </a:r>
          </a:p>
          <a:p>
            <a:pPr marL="171450" indent="-171450">
              <a:buFont typeface="Arial" panose="020B0604020202020204" pitchFamily="34" charset="0"/>
              <a:buChar char="•"/>
            </a:pPr>
            <a:r>
              <a:rPr lang="en-US" dirty="0"/>
              <a:t>If the battery </a:t>
            </a:r>
            <a:r>
              <a:rPr lang="en-US" b="1" dirty="0"/>
              <a:t>cannot</a:t>
            </a:r>
            <a:r>
              <a:rPr lang="en-US" dirty="0"/>
              <a:t> be removed, it cannot be managed as universal waste</a:t>
            </a:r>
          </a:p>
        </p:txBody>
      </p:sp>
      <p:sp>
        <p:nvSpPr>
          <p:cNvPr id="4" name="Slide Number Placeholder 3"/>
          <p:cNvSpPr>
            <a:spLocks noGrp="1"/>
          </p:cNvSpPr>
          <p:nvPr>
            <p:ph type="sldNum" sz="quarter" idx="5"/>
          </p:nvPr>
        </p:nvSpPr>
        <p:spPr/>
        <p:txBody>
          <a:bodyPr/>
          <a:lstStyle/>
          <a:p>
            <a:fld id="{278243A9-D883-4378-A7FE-F2C5BAA30B40}" type="slidenum">
              <a:rPr lang="en-US" smtClean="0"/>
              <a:t>16</a:t>
            </a:fld>
            <a:endParaRPr lang="en-US" dirty="0"/>
          </a:p>
        </p:txBody>
      </p:sp>
    </p:spTree>
    <p:extLst>
      <p:ext uri="{BB962C8B-B14F-4D97-AF65-F5344CB8AC3E}">
        <p14:creationId xmlns:p14="http://schemas.microsoft.com/office/powerpoint/2010/main" val="3169314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8243A9-D883-4378-A7FE-F2C5BAA30B40}" type="slidenum">
              <a:rPr lang="en-US" smtClean="0"/>
              <a:t>17</a:t>
            </a:fld>
            <a:endParaRPr lang="en-US" dirty="0"/>
          </a:p>
        </p:txBody>
      </p:sp>
    </p:spTree>
    <p:extLst>
      <p:ext uri="{BB962C8B-B14F-4D97-AF65-F5344CB8AC3E}">
        <p14:creationId xmlns:p14="http://schemas.microsoft.com/office/powerpoint/2010/main" val="2051105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indent="-171450">
              <a:buFont typeface="Arial" panose="020B0604020202020204" pitchFamily="34" charset="0"/>
              <a:buChar char="•"/>
            </a:pPr>
            <a:r>
              <a:rPr lang="en-US" dirty="0"/>
              <a:t>Generator Category </a:t>
            </a:r>
            <a:r>
              <a:rPr lang="en-US" sz="3000" dirty="0"/>
              <a:t>– small, medium, and large (SQG, MQG, LQG)</a:t>
            </a:r>
          </a:p>
          <a:p>
            <a:pPr marL="171450" indent="-171450">
              <a:buFont typeface="Arial" panose="020B0604020202020204" pitchFamily="34" charset="0"/>
              <a:buChar char="•"/>
            </a:pPr>
            <a:r>
              <a:rPr lang="en-US" sz="6600" dirty="0"/>
              <a:t>Management requirements increase with monthly generation</a:t>
            </a:r>
          </a:p>
          <a:p>
            <a:pPr marL="628650" lvl="1" indent="-171450">
              <a:buFont typeface="Arial" panose="020B0604020202020204" pitchFamily="34" charset="0"/>
              <a:buChar char="•"/>
            </a:pPr>
            <a:r>
              <a:rPr lang="en-US" dirty="0">
                <a:cs typeface="Calibri"/>
              </a:rPr>
              <a:t>SQG = Up to 220 lbs DW or up to 2.2 lbs of acute HW</a:t>
            </a:r>
          </a:p>
          <a:p>
            <a:pPr marL="1085850" lvl="2" indent="-171450">
              <a:buFont typeface="Arial" panose="020B0604020202020204" pitchFamily="34" charset="0"/>
              <a:buChar char="•"/>
            </a:pPr>
            <a:r>
              <a:rPr lang="en-US" dirty="0">
                <a:cs typeface="Calibri"/>
              </a:rPr>
              <a:t>Equivalent to federal vSQG</a:t>
            </a:r>
            <a:endParaRPr lang="en-US" dirty="0"/>
          </a:p>
          <a:p>
            <a:pPr marL="628650" lvl="1" indent="-171450">
              <a:buFont typeface="Arial" panose="020B0604020202020204" pitchFamily="34" charset="0"/>
              <a:buChar char="•"/>
            </a:pPr>
            <a:r>
              <a:rPr lang="en-US" dirty="0">
                <a:cs typeface="Calibri"/>
              </a:rPr>
              <a:t>MQG = more than 220 lbs and less than 2200 lbs DW or up to 2.2 lbs of acute HW.</a:t>
            </a:r>
          </a:p>
          <a:p>
            <a:pPr marL="1085850" lvl="2" indent="-171450">
              <a:buFont typeface="Arial" panose="020B0604020202020204" pitchFamily="34" charset="0"/>
              <a:buChar char="•"/>
            </a:pPr>
            <a:r>
              <a:rPr lang="en-US" dirty="0">
                <a:cs typeface="Calibri"/>
              </a:rPr>
              <a:t>Equivalent to federal SQG</a:t>
            </a:r>
            <a:endParaRPr lang="en-US" dirty="0"/>
          </a:p>
          <a:p>
            <a:pPr marL="628650" lvl="1" indent="-171450">
              <a:buFont typeface="Arial" panose="020B0604020202020204" pitchFamily="34" charset="0"/>
              <a:buChar char="•"/>
            </a:pPr>
            <a:r>
              <a:rPr lang="en-US" dirty="0">
                <a:cs typeface="Calibri"/>
              </a:rPr>
              <a:t>LQG = more than 2200 lbs DW or more than 2.2 lbs acute HW.</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78243A9-D883-4378-A7FE-F2C5BAA30B40}" type="slidenum">
              <a:rPr lang="en-US" smtClean="0"/>
              <a:t>18</a:t>
            </a:fld>
            <a:endParaRPr lang="en-US" dirty="0"/>
          </a:p>
        </p:txBody>
      </p:sp>
    </p:spTree>
    <p:extLst>
      <p:ext uri="{BB962C8B-B14F-4D97-AF65-F5344CB8AC3E}">
        <p14:creationId xmlns:p14="http://schemas.microsoft.com/office/powerpoint/2010/main" val="2028912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lvl="0" indent="-171450">
              <a:buFont typeface="Arial" panose="020B0604020202020204" pitchFamily="34" charset="0"/>
              <a:buChar char="•"/>
            </a:pPr>
            <a:r>
              <a:rPr lang="en-US" dirty="0">
                <a:cs typeface="Calibri"/>
              </a:rPr>
              <a:t>SQG = Up to 220 lbs DW or up to 2.2 lbs of acute HW</a:t>
            </a:r>
          </a:p>
          <a:p>
            <a:pPr marL="628650" lvl="1" indent="-171450">
              <a:buFont typeface="Arial" panose="020B0604020202020204" pitchFamily="34" charset="0"/>
              <a:buChar char="•"/>
            </a:pPr>
            <a:r>
              <a:rPr lang="en-US" dirty="0">
                <a:cs typeface="Calibri"/>
              </a:rPr>
              <a:t>Equivalent to federal vSQG</a:t>
            </a:r>
          </a:p>
          <a:p>
            <a:pPr marL="0" lvl="0" indent="0">
              <a:buFont typeface="Arial" panose="020B0604020202020204" pitchFamily="34" charset="0"/>
              <a:buNone/>
            </a:pPr>
            <a:r>
              <a:rPr lang="en-US" dirty="0">
                <a:cs typeface="Calibri"/>
              </a:rPr>
              <a:t>SQGs have the least amount of management and disposal regulations to meet. They also have transportation and disposal options. So remaining an SQG is important to many facilities.</a:t>
            </a:r>
          </a:p>
          <a:p>
            <a:pPr marL="0" lvl="0" indent="0">
              <a:buFont typeface="Arial" panose="020B0604020202020204" pitchFamily="34" charset="0"/>
              <a:buNone/>
            </a:pPr>
            <a:r>
              <a:rPr lang="en-US" dirty="0">
                <a:cs typeface="Calibri"/>
              </a:rPr>
              <a:t>Some of the disposal options include consolidation at an LQG under the same ownership.</a:t>
            </a:r>
          </a:p>
          <a:p>
            <a:pPr marL="0" lvl="0" indent="0">
              <a:buFont typeface="Arial" panose="020B0604020202020204" pitchFamily="34" charset="0"/>
              <a:buNone/>
            </a:pPr>
            <a:endParaRPr lang="en-US" dirty="0">
              <a:cs typeface="Calibri"/>
            </a:endParaRPr>
          </a:p>
          <a:p>
            <a:pPr marL="0" lvl="0" indent="0">
              <a:buFont typeface="Arial" panose="020B0604020202020204" pitchFamily="34" charset="0"/>
              <a:buNone/>
            </a:pPr>
            <a:r>
              <a:rPr lang="en-US" dirty="0">
                <a:cs typeface="Calibri"/>
              </a:rPr>
              <a:t>BUT an SQG can over-accumulate dangerous waste and become an LQG.</a:t>
            </a:r>
          </a:p>
          <a:p>
            <a:pPr marL="0" lvl="0" indent="0">
              <a:buFont typeface="Arial" panose="020B0604020202020204" pitchFamily="34" charset="0"/>
              <a:buNone/>
            </a:pPr>
            <a:r>
              <a:rPr lang="en-US" dirty="0">
                <a:cs typeface="Calibri"/>
              </a:rPr>
              <a:t>If an SQG generates 200 lbs of DW monthly and keeps it on-site for 11 months they would become an LQG through over accumulation.</a:t>
            </a:r>
          </a:p>
          <a:p>
            <a:pPr marL="0" lvl="0" indent="0">
              <a:buFont typeface="Arial" panose="020B0604020202020204" pitchFamily="34" charset="0"/>
              <a:buNone/>
            </a:pPr>
            <a:r>
              <a:rPr lang="en-US" dirty="0">
                <a:cs typeface="Calibri"/>
              </a:rPr>
              <a:t>Over-accumulation also applies to acute hazardous waste with a QEL of 2.2 pounds. IF an SQG accumulates half a pound of AHW monthly they would be an LQG for over-accumulation in FIVE months.</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78243A9-D883-4378-A7FE-F2C5BAA30B40}" type="slidenum">
              <a:rPr lang="en-US" smtClean="0"/>
              <a:t>19</a:t>
            </a:fld>
            <a:endParaRPr lang="en-US" dirty="0"/>
          </a:p>
        </p:txBody>
      </p:sp>
    </p:spTree>
    <p:extLst>
      <p:ext uri="{BB962C8B-B14F-4D97-AF65-F5344CB8AC3E}">
        <p14:creationId xmlns:p14="http://schemas.microsoft.com/office/powerpoint/2010/main" val="2359498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might be wondering why I’m talking about waste pharmaceuticals. Vape waste is considered a pharmaceutical under dangerous waste regulations. </a:t>
            </a:r>
          </a:p>
          <a:p>
            <a:endParaRPr lang="en-US" dirty="0"/>
          </a:p>
          <a:p>
            <a:r>
              <a:rPr lang="en-US" dirty="0"/>
              <a:t>And Health Care Facilities must determine if these new management requirements apply to them or now. </a:t>
            </a:r>
          </a:p>
          <a:p>
            <a:endParaRPr lang="en-US" dirty="0"/>
          </a:p>
          <a:p>
            <a:endParaRPr lang="en-US" dirty="0"/>
          </a:p>
        </p:txBody>
      </p:sp>
      <p:sp>
        <p:nvSpPr>
          <p:cNvPr id="4" name="Slide Number Placeholder 3"/>
          <p:cNvSpPr>
            <a:spLocks noGrp="1"/>
          </p:cNvSpPr>
          <p:nvPr>
            <p:ph type="sldNum" sz="quarter" idx="5"/>
          </p:nvPr>
        </p:nvSpPr>
        <p:spPr/>
        <p:txBody>
          <a:bodyPr/>
          <a:lstStyle/>
          <a:p>
            <a:fld id="{278243A9-D883-4378-A7FE-F2C5BAA30B40}" type="slidenum">
              <a:rPr lang="en-US" smtClean="0"/>
              <a:t>20</a:t>
            </a:fld>
            <a:endParaRPr lang="en-US" dirty="0"/>
          </a:p>
        </p:txBody>
      </p:sp>
    </p:spTree>
    <p:extLst>
      <p:ext uri="{BB962C8B-B14F-4D97-AF65-F5344CB8AC3E}">
        <p14:creationId xmlns:p14="http://schemas.microsoft.com/office/powerpoint/2010/main" val="2130462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Photo Credit: </a:t>
            </a:r>
            <a:r>
              <a:rPr lang="en-US" sz="1200"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https://www.fda.gov/tobacco-products/products-ingredients-components/e-cigarettes-vapes-and-other-electronic-nicotine-delivery-systems-ends</a:t>
            </a:r>
          </a:p>
          <a:p>
            <a:endParaRPr lang="en-US" dirty="0"/>
          </a:p>
        </p:txBody>
      </p:sp>
      <p:sp>
        <p:nvSpPr>
          <p:cNvPr id="4" name="Slide Number Placeholder 3"/>
          <p:cNvSpPr>
            <a:spLocks noGrp="1"/>
          </p:cNvSpPr>
          <p:nvPr>
            <p:ph type="sldNum" sz="quarter" idx="5"/>
          </p:nvPr>
        </p:nvSpPr>
        <p:spPr/>
        <p:txBody>
          <a:bodyPr/>
          <a:lstStyle/>
          <a:p>
            <a:fld id="{278243A9-D883-4378-A7FE-F2C5BAA30B40}" type="slidenum">
              <a:rPr lang="en-US" smtClean="0"/>
              <a:t>2</a:t>
            </a:fld>
            <a:endParaRPr lang="en-US" dirty="0"/>
          </a:p>
        </p:txBody>
      </p:sp>
    </p:spTree>
    <p:extLst>
      <p:ext uri="{BB962C8B-B14F-4D97-AF65-F5344CB8AC3E}">
        <p14:creationId xmlns:p14="http://schemas.microsoft.com/office/powerpoint/2010/main" val="37833529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EPA came out with Subpart P in 2019. Basically they carved out RCRA to place some specific requirements around pharmaceuticals. Ecology adopted the new rules in section -555 of the DW regulations in late 2020. </a:t>
            </a:r>
          </a:p>
          <a:p>
            <a:r>
              <a:rPr lang="en-US" dirty="0"/>
              <a:t>Follow the QR code in the top right of the slides to go to our webpage that has more information, links to guidance, and links to more in-depth training videos we provided in early 2021.</a:t>
            </a:r>
          </a:p>
          <a:p>
            <a:endParaRPr lang="en-US" dirty="0"/>
          </a:p>
          <a:p>
            <a:r>
              <a:rPr lang="en-US" dirty="0"/>
              <a:t>For now, we will try to provide an overview of how -555 differs from the rest of the DW regulations. </a:t>
            </a:r>
          </a:p>
          <a:p>
            <a:r>
              <a:rPr lang="en-US" dirty="0"/>
              <a:t>EPA defined a health care facility under Subpart P. and to paraphrase, a HCF is any facility that provides care to a human or animal. or a facility that distributes/sells/dispenses pharmaceuticals.</a:t>
            </a:r>
          </a:p>
          <a:p>
            <a:endParaRPr lang="en-US" dirty="0"/>
          </a:p>
          <a:p>
            <a:r>
              <a:rPr lang="en-US" dirty="0"/>
              <a:t>This obviously covers hospitals and clinics, and retail pharmacies, but also includes grocery stores, and gas station convenience marts.</a:t>
            </a:r>
          </a:p>
          <a:p>
            <a:endParaRPr lang="en-US" dirty="0"/>
          </a:p>
          <a:p>
            <a:r>
              <a:rPr lang="en-US" dirty="0"/>
              <a:t>…And schools that help administer a student’s medications during the day. That’s right, a school can be considered a HCF and subject to -555</a:t>
            </a:r>
          </a:p>
          <a:p>
            <a:r>
              <a:rPr lang="en-US" dirty="0"/>
              <a:t>Now those leftover medications that the parents forget to pick-up…are considered business generated wastes.</a:t>
            </a:r>
          </a:p>
          <a:p>
            <a:r>
              <a:rPr lang="en-US" dirty="0"/>
              <a:t>And those vape pens you are so diligently confiscating from students or find in the playground or parking lot…are considered business generated dangerous waste pharmaceuticals.</a:t>
            </a:r>
          </a:p>
        </p:txBody>
      </p:sp>
      <p:sp>
        <p:nvSpPr>
          <p:cNvPr id="4" name="Slide Number Placeholder 3"/>
          <p:cNvSpPr>
            <a:spLocks noGrp="1"/>
          </p:cNvSpPr>
          <p:nvPr>
            <p:ph type="sldNum" sz="quarter" idx="5"/>
          </p:nvPr>
        </p:nvSpPr>
        <p:spPr/>
        <p:txBody>
          <a:bodyPr/>
          <a:lstStyle/>
          <a:p>
            <a:fld id="{278243A9-D883-4378-A7FE-F2C5BAA30B40}" type="slidenum">
              <a:rPr lang="en-US" smtClean="0"/>
              <a:t>21</a:t>
            </a:fld>
            <a:endParaRPr lang="en-US" dirty="0"/>
          </a:p>
        </p:txBody>
      </p:sp>
    </p:spTree>
    <p:extLst>
      <p:ext uri="{BB962C8B-B14F-4D97-AF65-F5344CB8AC3E}">
        <p14:creationId xmlns:p14="http://schemas.microsoft.com/office/powerpoint/2010/main" val="3791632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8507" rtl="0" eaLnBrk="1" fontAlgn="auto" latinLnBrk="0" hangingPunct="1">
              <a:lnSpc>
                <a:spcPct val="100000"/>
              </a:lnSpc>
              <a:spcBef>
                <a:spcPts val="0"/>
              </a:spcBef>
              <a:spcAft>
                <a:spcPts val="0"/>
              </a:spcAft>
              <a:buClrTx/>
              <a:buSzTx/>
              <a:buFontTx/>
              <a:buNone/>
              <a:tabLst/>
              <a:defRPr/>
            </a:pPr>
            <a:r>
              <a:rPr lang="en-US" baseline="0" dirty="0"/>
              <a:t>-555 has specific applicability requirements. </a:t>
            </a:r>
            <a:r>
              <a:rPr lang="en-US" dirty="0">
                <a:cs typeface="Times New Roman" panose="02020603050405020304" pitchFamily="18" charset="0"/>
              </a:rPr>
              <a:t>A health care facility must count all their dangerous waste. This includes both their dangerous waste pharmaceuticals and non pharmaceutical dangerous wastes. </a:t>
            </a:r>
            <a:endParaRPr lang="en-US" baseline="0" dirty="0"/>
          </a:p>
          <a:p>
            <a:pPr marL="0" marR="0" lvl="0" indent="0" algn="l" defTabSz="948507" rtl="0" eaLnBrk="1" fontAlgn="auto" latinLnBrk="0" hangingPunct="1">
              <a:lnSpc>
                <a:spcPct val="100000"/>
              </a:lnSpc>
              <a:spcBef>
                <a:spcPts val="0"/>
              </a:spcBef>
              <a:spcAft>
                <a:spcPts val="0"/>
              </a:spcAft>
              <a:buClrTx/>
              <a:buSzTx/>
              <a:buFontTx/>
              <a:buNone/>
              <a:tabLst/>
              <a:defRPr/>
            </a:pPr>
            <a:endParaRPr lang="en-US" dirty="0"/>
          </a:p>
          <a:p>
            <a:r>
              <a:rPr lang="en-US" dirty="0">
                <a:cs typeface="Times New Roman" panose="02020603050405020304" pitchFamily="18" charset="0"/>
              </a:rPr>
              <a:t>Now counting ALL of their dangerous waste, if </a:t>
            </a:r>
            <a:r>
              <a:rPr lang="en-US" sz="1200" baseline="0" dirty="0">
                <a:cs typeface="Times New Roman" panose="02020603050405020304" pitchFamily="18" charset="0"/>
              </a:rPr>
              <a:t>a h</a:t>
            </a:r>
            <a:r>
              <a:rPr lang="en-US" sz="1200" dirty="0">
                <a:cs typeface="Times New Roman" panose="02020603050405020304" pitchFamily="18" charset="0"/>
              </a:rPr>
              <a:t>ealth care facility</a:t>
            </a:r>
            <a:r>
              <a:rPr lang="en-US" sz="1200" baseline="0" dirty="0">
                <a:cs typeface="Times New Roman" panose="02020603050405020304" pitchFamily="18" charset="0"/>
              </a:rPr>
              <a:t> generates less than or equal to amounts listed here in a calendar month, they are eligible for the management options.  </a:t>
            </a:r>
          </a:p>
          <a:p>
            <a:endParaRPr lang="en-US" sz="1200" baseline="0" dirty="0">
              <a:cs typeface="Times New Roman" panose="02020603050405020304" pitchFamily="18" charset="0"/>
            </a:endParaRPr>
          </a:p>
          <a:p>
            <a:r>
              <a:rPr lang="en-US" sz="1200" baseline="0" dirty="0">
                <a:cs typeface="Times New Roman" panose="02020603050405020304" pitchFamily="18" charset="0"/>
              </a:rPr>
              <a:t>Any HCF that </a:t>
            </a:r>
            <a:r>
              <a:rPr lang="en-US" sz="1200" b="1" baseline="0" dirty="0">
                <a:cs typeface="Times New Roman" panose="02020603050405020304" pitchFamily="18" charset="0"/>
              </a:rPr>
              <a:t>exceeds</a:t>
            </a:r>
            <a:r>
              <a:rPr lang="en-US" sz="1200" baseline="0" dirty="0">
                <a:cs typeface="Times New Roman" panose="02020603050405020304" pitchFamily="18" charset="0"/>
              </a:rPr>
              <a:t> any of the thresholds </a:t>
            </a:r>
            <a:r>
              <a:rPr lang="en-US" sz="1200" b="1" baseline="0" dirty="0">
                <a:cs typeface="Times New Roman" panose="02020603050405020304" pitchFamily="18" charset="0"/>
              </a:rPr>
              <a:t>are required </a:t>
            </a:r>
            <a:r>
              <a:rPr lang="en-US" sz="1200" baseline="0" dirty="0">
                <a:cs typeface="Times New Roman" panose="02020603050405020304" pitchFamily="18" charset="0"/>
              </a:rPr>
              <a:t>to manage DW pharmaceuticals under -555.</a:t>
            </a:r>
          </a:p>
        </p:txBody>
      </p:sp>
      <p:sp>
        <p:nvSpPr>
          <p:cNvPr id="4" name="Slide Number Placeholder 3"/>
          <p:cNvSpPr>
            <a:spLocks noGrp="1"/>
          </p:cNvSpPr>
          <p:nvPr>
            <p:ph type="sldNum" sz="quarter" idx="10"/>
          </p:nvPr>
        </p:nvSpPr>
        <p:spPr/>
        <p:txBody>
          <a:bodyPr/>
          <a:lstStyle/>
          <a:p>
            <a:fld id="{B30B583E-11E7-4ECC-B386-F56894AFEAFF}" type="slidenum">
              <a:rPr lang="en-US" smtClean="0"/>
              <a:t>22</a:t>
            </a:fld>
            <a:endParaRPr lang="en-US" dirty="0"/>
          </a:p>
        </p:txBody>
      </p:sp>
    </p:spTree>
    <p:extLst>
      <p:ext uri="{BB962C8B-B14F-4D97-AF65-F5344CB8AC3E}">
        <p14:creationId xmlns:p14="http://schemas.microsoft.com/office/powerpoint/2010/main" val="2513269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All</a:t>
            </a:r>
            <a:r>
              <a:rPr lang="en-US" sz="1200" dirty="0"/>
              <a:t> health care facilities that generate</a:t>
            </a:r>
            <a:r>
              <a:rPr lang="en-US" sz="1200" baseline="0" dirty="0"/>
              <a:t> dangerous waste pharmaceuticals </a:t>
            </a:r>
            <a:r>
              <a:rPr lang="en-US" sz="1200" b="1" u="sng" baseline="0" dirty="0"/>
              <a:t>MUST</a:t>
            </a:r>
            <a:r>
              <a:rPr lang="en-US" sz="1200" b="0" u="none" baseline="0" dirty="0"/>
              <a:t> adhere to the following subsections of -555, regardless of generation amounts</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171450" indent="-171450">
              <a:buFont typeface="Arial" panose="020B0604020202020204" pitchFamily="34" charset="0"/>
              <a:buChar char="•"/>
            </a:pPr>
            <a:r>
              <a:rPr lang="en-US" dirty="0">
                <a:latin typeface="Calibri" panose="020F0502020204030204" pitchFamily="34" charset="0"/>
                <a:cs typeface="Calibri" panose="020F0502020204030204" pitchFamily="34" charset="0"/>
              </a:rPr>
              <a:t>The </a:t>
            </a:r>
            <a:r>
              <a:rPr lang="en-US" b="1" dirty="0">
                <a:latin typeface="Calibri" panose="020F0502020204030204" pitchFamily="34" charset="0"/>
                <a:cs typeface="Calibri" panose="020F0502020204030204" pitchFamily="34" charset="0"/>
              </a:rPr>
              <a:t>sewer</a:t>
            </a:r>
            <a:r>
              <a:rPr lang="en-US" b="1" baseline="0" dirty="0">
                <a:latin typeface="Calibri" panose="020F0502020204030204" pitchFamily="34" charset="0"/>
                <a:cs typeface="Calibri" panose="020F0502020204030204" pitchFamily="34" charset="0"/>
              </a:rPr>
              <a:t> prohibition in -555(6). </a:t>
            </a:r>
          </a:p>
          <a:p>
            <a:pPr marL="628650" lvl="1" indent="-171450">
              <a:buFont typeface="Arial" panose="020B0604020202020204" pitchFamily="34" charset="0"/>
              <a:buChar char="•"/>
            </a:pPr>
            <a:r>
              <a:rPr lang="en-US" baseline="0" dirty="0">
                <a:latin typeface="Calibri" panose="020F0502020204030204" pitchFamily="34" charset="0"/>
                <a:cs typeface="Calibri" panose="020F0502020204030204" pitchFamily="34" charset="0"/>
              </a:rPr>
              <a:t>There is n</a:t>
            </a:r>
            <a:r>
              <a:rPr lang="en-US" dirty="0">
                <a:latin typeface="Calibri" panose="020F0502020204030204" pitchFamily="34" charset="0"/>
                <a:cs typeface="Calibri" panose="020F0502020204030204" pitchFamily="34" charset="0"/>
              </a:rPr>
              <a:t>o disposal of dangerous waste pharmaceuticals to the sewer.</a:t>
            </a:r>
            <a:r>
              <a:rPr lang="en-US" baseline="0" dirty="0">
                <a:latin typeface="Franklin Gothic Book" panose="020B0503020102020204" pitchFamily="34" charset="0"/>
                <a:cs typeface="Times New Roman" panose="02020603050405020304" pitchFamily="18" charset="0"/>
              </a:rPr>
              <a:t> </a:t>
            </a:r>
            <a:r>
              <a:rPr lang="en-US" dirty="0">
                <a:latin typeface="Calibri" panose="020F0502020204030204" pitchFamily="34" charset="0"/>
                <a:cs typeface="Calibri" panose="020F0502020204030204" pitchFamily="34" charset="0"/>
              </a:rPr>
              <a:t>This sewer prohibition </a:t>
            </a:r>
            <a:r>
              <a:rPr lang="en-US" b="1" dirty="0">
                <a:latin typeface="Calibri" panose="020F0502020204030204" pitchFamily="34" charset="0"/>
                <a:cs typeface="Calibri" panose="020F0502020204030204" pitchFamily="34" charset="0"/>
              </a:rPr>
              <a:t>includes </a:t>
            </a:r>
            <a:r>
              <a:rPr lang="en-US" dirty="0">
                <a:latin typeface="Calibri" panose="020F0502020204030204" pitchFamily="34" charset="0"/>
                <a:cs typeface="Calibri" panose="020F0502020204030204" pitchFamily="34" charset="0"/>
              </a:rPr>
              <a:t>state-only dangerous waste pharmaceuticals.</a:t>
            </a:r>
            <a:r>
              <a:rPr lang="en-US" baseline="0" dirty="0">
                <a:latin typeface="Franklin Gothic Book" panose="020B0503020102020204" pitchFamily="34" charset="0"/>
                <a:cs typeface="Times New Roman" panose="02020603050405020304" pitchFamily="18" charset="0"/>
              </a:rPr>
              <a:t> </a:t>
            </a:r>
          </a:p>
          <a:p>
            <a:pPr marL="171450" indent="-171450">
              <a:buFont typeface="Arial" panose="020B0604020202020204" pitchFamily="34" charset="0"/>
              <a:buChar char="•"/>
            </a:pPr>
            <a:r>
              <a:rPr lang="en-US" baseline="0" dirty="0">
                <a:latin typeface="Franklin Gothic Book" panose="020B0503020102020204" pitchFamily="34" charset="0"/>
                <a:cs typeface="Times New Roman" panose="02020603050405020304" pitchFamily="18" charset="0"/>
              </a:rPr>
              <a:t>HCFs must also follow -555(8) regarding the residues of dangerous waste pharmaceuticals in </a:t>
            </a:r>
            <a:r>
              <a:rPr lang="en-US" b="1" baseline="0" dirty="0">
                <a:latin typeface="Franklin Gothic Book" panose="020B0503020102020204" pitchFamily="34" charset="0"/>
                <a:cs typeface="Times New Roman" panose="02020603050405020304" pitchFamily="18" charset="0"/>
              </a:rPr>
              <a:t>empty containers found in -555(8). </a:t>
            </a:r>
          </a:p>
          <a:p>
            <a:pPr marL="171450" indent="-171450">
              <a:buFont typeface="Arial" panose="020B0604020202020204" pitchFamily="34" charset="0"/>
              <a:buChar char="•"/>
            </a:pPr>
            <a:endParaRPr lang="en-US" b="1" baseline="0" dirty="0">
              <a:latin typeface="Franklin Gothic Book" panose="020B0503020102020204" pitchFamily="34" charset="0"/>
              <a:cs typeface="Times New Roman" panose="02020603050405020304" pitchFamily="18" charset="0"/>
            </a:endParaRPr>
          </a:p>
          <a:p>
            <a:pPr marL="171450" indent="-171450">
              <a:buFont typeface="Arial" panose="020B0604020202020204" pitchFamily="34" charset="0"/>
              <a:buChar char="•"/>
            </a:pPr>
            <a:endParaRPr lang="en-US" baseline="0" dirty="0">
              <a:latin typeface="Franklin Gothic Book" panose="020B05030201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EEA053C1-F904-493F-ABB3-BF8CD3195C6D}" type="slidenum">
              <a:rPr lang="en-US" smtClean="0"/>
              <a:t>23</a:t>
            </a:fld>
            <a:endParaRPr lang="en-US" dirty="0"/>
          </a:p>
        </p:txBody>
      </p:sp>
    </p:spTree>
    <p:extLst>
      <p:ext uri="{BB962C8B-B14F-4D97-AF65-F5344CB8AC3E}">
        <p14:creationId xmlns:p14="http://schemas.microsoft.com/office/powerpoint/2010/main" val="22220723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sz="1200" baseline="0" dirty="0">
                <a:cs typeface="Times New Roman" panose="02020603050405020304" pitchFamily="18" charset="0"/>
              </a:rPr>
              <a:t>“True SQG” is not a term you will see in the regulations, but we have started using it to differentiate HCFs that are truly SQG after counting all their DW, including pharmaceuticals, vs those HCFs that are SQG because they are using -555 to manage their DW pharmaceuticals.</a:t>
            </a:r>
          </a:p>
          <a:p>
            <a:pPr defTabSz="948507">
              <a:defRPr/>
            </a:pPr>
            <a:endParaRPr lang="en-US" sz="1200" baseline="0" dirty="0">
              <a:cs typeface="Times New Roman" panose="02020603050405020304" pitchFamily="18" charset="0"/>
            </a:endParaRPr>
          </a:p>
          <a:p>
            <a:pPr defTabSz="948507">
              <a:defRPr/>
            </a:pPr>
            <a:r>
              <a:rPr lang="en-US" dirty="0"/>
              <a:t>These health care facilities have two main</a:t>
            </a:r>
            <a:r>
              <a:rPr lang="en-US" baseline="0" dirty="0"/>
              <a:t> options. </a:t>
            </a:r>
            <a:endParaRPr lang="en-US" dirty="0"/>
          </a:p>
          <a:p>
            <a:pPr marL="171450" indent="-171450" defTabSz="948507">
              <a:buFont typeface="Arial" panose="020B0604020202020204" pitchFamily="34" charset="0"/>
              <a:buChar char="•"/>
              <a:defRPr/>
            </a:pPr>
            <a:r>
              <a:rPr lang="en-US" baseline="0" dirty="0"/>
              <a:t>They </a:t>
            </a:r>
            <a:r>
              <a:rPr lang="en-US" dirty="0"/>
              <a:t>can choose to manage their dangerous waste pharmaceuticals under -555 (option</a:t>
            </a:r>
            <a:r>
              <a:rPr lang="en-US" baseline="0" dirty="0"/>
              <a:t> 1). </a:t>
            </a:r>
            <a:endParaRPr lang="en-US" dirty="0"/>
          </a:p>
          <a:p>
            <a:pPr marL="0" indent="0" defTabSz="948507">
              <a:buFont typeface="Arial" panose="020B0604020202020204" pitchFamily="34" charset="0"/>
              <a:buNone/>
              <a:defRPr/>
            </a:pPr>
            <a:r>
              <a:rPr lang="en-US" baseline="0" dirty="0"/>
              <a:t>O</a:t>
            </a:r>
            <a:r>
              <a:rPr lang="en-US" dirty="0"/>
              <a:t>r </a:t>
            </a:r>
          </a:p>
          <a:p>
            <a:pPr marL="171450" indent="-171450" defTabSz="948507">
              <a:buFont typeface="Arial" panose="020B0604020202020204" pitchFamily="34" charset="0"/>
              <a:buChar char="•"/>
              <a:defRPr/>
            </a:pPr>
            <a:r>
              <a:rPr lang="en-US" dirty="0"/>
              <a:t>They can choose to manage them under the SQG dangerous waste regulations (option 2).</a:t>
            </a:r>
            <a:r>
              <a:rPr lang="en-US" baseline="0" dirty="0"/>
              <a:t> </a:t>
            </a:r>
            <a:endParaRPr lang="en-US" dirty="0"/>
          </a:p>
          <a:p>
            <a:endParaRPr lang="en-US" dirty="0"/>
          </a:p>
          <a:p>
            <a:r>
              <a:rPr lang="en-US" baseline="0" dirty="0"/>
              <a:t>Depending on the management option they choose, how they determine t</a:t>
            </a:r>
            <a:r>
              <a:rPr lang="en-US" dirty="0"/>
              <a:t>heir</a:t>
            </a:r>
            <a:r>
              <a:rPr lang="en-US" baseline="0" dirty="0"/>
              <a:t> generator category can be different. </a:t>
            </a:r>
          </a:p>
          <a:p>
            <a:endParaRPr lang="en-US" baseline="0" dirty="0"/>
          </a:p>
          <a:p>
            <a:r>
              <a:rPr lang="en-US" baseline="0" dirty="0"/>
              <a:t>“True SQGs” that choose to manage under -555 (option 1):</a:t>
            </a:r>
          </a:p>
          <a:p>
            <a:r>
              <a:rPr lang="en-US" baseline="0" dirty="0"/>
              <a:t>- do </a:t>
            </a:r>
            <a:r>
              <a:rPr lang="en-US" b="1" baseline="0" dirty="0"/>
              <a:t>not</a:t>
            </a:r>
            <a:r>
              <a:rPr lang="en-US" baseline="0" dirty="0"/>
              <a:t> count their dangerous waste pharmaceuticals towards their generator category. Since they were already below the SQG thresholds, this will not change, but for some hospitals and clinics, this may change the generator category for the facility.</a:t>
            </a:r>
          </a:p>
          <a:p>
            <a:r>
              <a:rPr lang="en-US" baseline="0" dirty="0"/>
              <a:t>- </a:t>
            </a:r>
            <a:r>
              <a:rPr lang="en-US" b="1" baseline="0" dirty="0"/>
              <a:t>must</a:t>
            </a:r>
            <a:r>
              <a:rPr lang="en-US" baseline="0" dirty="0"/>
              <a:t> follow </a:t>
            </a:r>
            <a:r>
              <a:rPr lang="en-US" b="1" baseline="0" dirty="0"/>
              <a:t>all</a:t>
            </a:r>
            <a:r>
              <a:rPr lang="en-US" baseline="0" dirty="0"/>
              <a:t> the management requirements outlines in -555 for DW pharmaceuticals</a:t>
            </a:r>
          </a:p>
          <a:p>
            <a:endParaRPr lang="en-US" baseline="0" dirty="0"/>
          </a:p>
          <a:p>
            <a:r>
              <a:rPr lang="en-US" baseline="0" dirty="0"/>
              <a:t>If they choose to manage under the SQG </a:t>
            </a:r>
            <a:r>
              <a:rPr lang="en-US" dirty="0"/>
              <a:t>DW </a:t>
            </a:r>
            <a:r>
              <a:rPr lang="en-US" baseline="0" dirty="0"/>
              <a:t>regulations (option 2)”</a:t>
            </a:r>
          </a:p>
          <a:p>
            <a:r>
              <a:rPr lang="en-US" baseline="0" dirty="0"/>
              <a:t>- they must count </a:t>
            </a:r>
            <a:r>
              <a:rPr lang="en-US" b="1" baseline="0" dirty="0"/>
              <a:t>all </a:t>
            </a:r>
            <a:r>
              <a:rPr lang="en-US" baseline="0" dirty="0"/>
              <a:t>their dangerous waste to determine their generator category. This includes both dangerous waste pharmaceuticals and nonpharmaceutical dangerous waste.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B30B583E-11E7-4ECC-B386-F56894AFEAFF}" type="slidenum">
              <a:rPr lang="en-US" smtClean="0"/>
              <a:t>24</a:t>
            </a:fld>
            <a:endParaRPr lang="en-US" dirty="0"/>
          </a:p>
        </p:txBody>
      </p:sp>
    </p:spTree>
    <p:extLst>
      <p:ext uri="{BB962C8B-B14F-4D97-AF65-F5344CB8AC3E}">
        <p14:creationId xmlns:p14="http://schemas.microsoft.com/office/powerpoint/2010/main" val="1254962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Under Option 1, HCFs must follow all the requirements in -555 including</a:t>
            </a:r>
            <a:r>
              <a:rPr lang="en-US" sz="1200" dirty="0">
                <a:solidFill>
                  <a:srgbClr val="44688F"/>
                </a:solidFill>
              </a:rPr>
              <a:t>:</a:t>
            </a:r>
          </a:p>
          <a:p>
            <a:pPr marL="0" indent="0">
              <a:buNone/>
            </a:pPr>
            <a:r>
              <a:rPr lang="en-US" sz="1200" dirty="0">
                <a:solidFill>
                  <a:srgbClr val="44688F"/>
                </a:solidFill>
              </a:rPr>
              <a:t>Notification</a:t>
            </a:r>
          </a:p>
          <a:p>
            <a:pPr marL="0" indent="0">
              <a:buNone/>
            </a:pPr>
            <a:r>
              <a:rPr lang="en-US" sz="1200" dirty="0">
                <a:solidFill>
                  <a:srgbClr val="44688F"/>
                </a:solidFill>
              </a:rPr>
              <a:t>Manifest offsite to a permitted TSD</a:t>
            </a:r>
          </a:p>
          <a:p>
            <a:pPr marL="0" indent="0">
              <a:buNone/>
            </a:pPr>
            <a:r>
              <a:rPr lang="en-US" sz="1200" dirty="0">
                <a:solidFill>
                  <a:srgbClr val="44688F"/>
                </a:solidFill>
              </a:rPr>
              <a:t>Use a HW Transporter</a:t>
            </a:r>
          </a:p>
          <a:p>
            <a:pPr marL="0" indent="0">
              <a:buNone/>
            </a:pPr>
            <a:r>
              <a:rPr lang="en-US" sz="1200" dirty="0">
                <a:solidFill>
                  <a:srgbClr val="44688F"/>
                </a:solidFill>
              </a:rPr>
              <a:t>1 year accumulation – there is no Satellite Accumulation.</a:t>
            </a:r>
          </a:p>
          <a:p>
            <a:pPr marL="0" indent="0">
              <a:buNone/>
            </a:pPr>
            <a:endParaRPr lang="en-US" sz="1200" dirty="0">
              <a:solidFill>
                <a:srgbClr val="44688F"/>
              </a:solidFill>
            </a:endParaRPr>
          </a:p>
          <a:p>
            <a:pPr marL="0" indent="0">
              <a:buNone/>
            </a:pPr>
            <a:r>
              <a:rPr lang="en-US" sz="1200" dirty="0">
                <a:solidFill>
                  <a:srgbClr val="44688F"/>
                </a:solidFill>
              </a:rPr>
              <a:t>Why would a “True SQG” select Option 1?</a:t>
            </a:r>
          </a:p>
          <a:p>
            <a:pPr marL="171450" indent="-171450">
              <a:buFont typeface="Arial" panose="020B0604020202020204" pitchFamily="34" charset="0"/>
              <a:buChar char="•"/>
            </a:pPr>
            <a:r>
              <a:rPr lang="en-US" dirty="0"/>
              <a:t>the “True SQG” facilities do not need to count their dangerous waste pharmaceuticals when determining their generator category. </a:t>
            </a:r>
          </a:p>
          <a:p>
            <a:pPr marL="171450" indent="-171450">
              <a:buFont typeface="Arial" panose="020B0604020202020204" pitchFamily="34" charset="0"/>
              <a:buChar char="•"/>
            </a:pPr>
            <a:r>
              <a:rPr lang="en-US" dirty="0"/>
              <a:t>If </a:t>
            </a:r>
            <a:r>
              <a:rPr lang="en-US" sz="1200" dirty="0">
                <a:solidFill>
                  <a:srgbClr val="44688F"/>
                </a:solidFill>
              </a:rPr>
              <a:t>they are close to the thresholds we discussed earlier then opting in can be easier than changing onsite management requirements</a:t>
            </a:r>
          </a:p>
          <a:p>
            <a:pPr marL="171450" indent="-171450">
              <a:buFont typeface="Arial" panose="020B0604020202020204" pitchFamily="34" charset="0"/>
              <a:buChar char="•"/>
            </a:pPr>
            <a:r>
              <a:rPr lang="en-US" sz="1200" dirty="0">
                <a:solidFill>
                  <a:srgbClr val="44688F"/>
                </a:solidFill>
              </a:rPr>
              <a:t>a HCW under -555 can consolidate DW Pharmaceuticals from affiliated “true SQGs” under Option 2</a:t>
            </a:r>
          </a:p>
          <a:p>
            <a:pPr marL="0" indent="0">
              <a:buNone/>
            </a:pPr>
            <a:endParaRPr lang="en-US" sz="1200" dirty="0">
              <a:solidFill>
                <a:srgbClr val="44688F"/>
              </a:solidFill>
            </a:endParaRPr>
          </a:p>
          <a:p>
            <a:pPr marL="0" indent="0">
              <a:buNone/>
            </a:pPr>
            <a:endParaRPr lang="en-US" sz="1200" dirty="0">
              <a:solidFill>
                <a:srgbClr val="44688F"/>
              </a:solidFill>
            </a:endParaRPr>
          </a:p>
        </p:txBody>
      </p:sp>
      <p:sp>
        <p:nvSpPr>
          <p:cNvPr id="4" name="Slide Number Placeholder 3"/>
          <p:cNvSpPr>
            <a:spLocks noGrp="1"/>
          </p:cNvSpPr>
          <p:nvPr>
            <p:ph type="sldNum" sz="quarter" idx="10"/>
          </p:nvPr>
        </p:nvSpPr>
        <p:spPr/>
        <p:txBody>
          <a:bodyPr/>
          <a:lstStyle/>
          <a:p>
            <a:fld id="{B30B583E-11E7-4ECC-B386-F56894AFEAFF}" type="slidenum">
              <a:rPr lang="en-US" smtClean="0"/>
              <a:t>25</a:t>
            </a:fld>
            <a:endParaRPr lang="en-US" dirty="0"/>
          </a:p>
        </p:txBody>
      </p:sp>
    </p:spTree>
    <p:extLst>
      <p:ext uri="{BB962C8B-B14F-4D97-AF65-F5344CB8AC3E}">
        <p14:creationId xmlns:p14="http://schemas.microsoft.com/office/powerpoint/2010/main" val="33237251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DD952-B5AC-3EAD-A9EF-CDB78243C2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B09E40-85FE-129B-9042-5479C0BF2F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0CF1C-FC45-7680-15A8-0F4068FA2C1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just a few of the specific management requirements under -555.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Under Option 1, HCFs must follow all the requirements in -555 including</a:t>
            </a:r>
            <a:r>
              <a:rPr lang="en-US" sz="1200" dirty="0">
                <a:solidFill>
                  <a:srgbClr val="44688F"/>
                </a:solidFill>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Sen DW pharmaceuticals to a Permitted TSDF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Shipped on a Uniform Hazardous Waste Manifest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Using a licensed HW Transporter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Accumulate up to a year (No Satellite Accumulation)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 must Notify Ecology that you are a HCF using -555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all profiles and manifests and other shipping papers must be kept available onsite for 5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 sure to reference the regulations (section -555), our Pharmaceutical webpage and guidance for more details.</a:t>
            </a:r>
          </a:p>
          <a:p>
            <a:pPr marL="0" indent="0">
              <a:buNone/>
            </a:pPr>
            <a:endParaRPr lang="en-US" sz="1200" dirty="0">
              <a:solidFill>
                <a:srgbClr val="44688F"/>
              </a:solidFill>
            </a:endParaRPr>
          </a:p>
          <a:p>
            <a:pPr marL="0" indent="0">
              <a:buNone/>
            </a:pPr>
            <a:r>
              <a:rPr lang="en-US" sz="1200" dirty="0">
                <a:solidFill>
                  <a:srgbClr val="44688F"/>
                </a:solidFill>
              </a:rPr>
              <a:t>Why would a “True SQG” select Option 1?</a:t>
            </a:r>
          </a:p>
          <a:p>
            <a:pPr marL="171450" indent="-171450">
              <a:buFont typeface="Arial" panose="020B0604020202020204" pitchFamily="34" charset="0"/>
              <a:buChar char="•"/>
            </a:pPr>
            <a:r>
              <a:rPr lang="en-US" dirty="0"/>
              <a:t>the “True SQG” facilities do not need to count their dangerous waste pharmaceuticals when determining their generator category. </a:t>
            </a:r>
          </a:p>
          <a:p>
            <a:pPr marL="171450" indent="-171450">
              <a:buFont typeface="Arial" panose="020B0604020202020204" pitchFamily="34" charset="0"/>
              <a:buChar char="•"/>
            </a:pPr>
            <a:r>
              <a:rPr lang="en-US" dirty="0"/>
              <a:t>If </a:t>
            </a:r>
            <a:r>
              <a:rPr lang="en-US" sz="1200" dirty="0">
                <a:solidFill>
                  <a:srgbClr val="44688F"/>
                </a:solidFill>
              </a:rPr>
              <a:t>they are close to the thresholds we discussed earlier then opting in can be easier than changing onsite management requirements</a:t>
            </a:r>
          </a:p>
          <a:p>
            <a:pPr marL="171450" indent="-171450">
              <a:buFont typeface="Arial" panose="020B0604020202020204" pitchFamily="34" charset="0"/>
              <a:buChar char="•"/>
            </a:pPr>
            <a:r>
              <a:rPr lang="en-US" sz="1200" dirty="0">
                <a:solidFill>
                  <a:srgbClr val="44688F"/>
                </a:solidFill>
              </a:rPr>
              <a:t>a HCW under -555 can consolidate DW Pharmaceuticals from affiliated “true SQGs” under Option 2</a:t>
            </a:r>
          </a:p>
          <a:p>
            <a:pPr marL="0" indent="0">
              <a:buNone/>
            </a:pPr>
            <a:endParaRPr lang="en-US" sz="1200" dirty="0">
              <a:solidFill>
                <a:srgbClr val="44688F"/>
              </a:solidFill>
            </a:endParaRPr>
          </a:p>
          <a:p>
            <a:pPr marL="0" indent="0">
              <a:buNone/>
            </a:pPr>
            <a:endParaRPr lang="en-US" sz="1200" dirty="0">
              <a:solidFill>
                <a:srgbClr val="44688F"/>
              </a:solidFill>
            </a:endParaRPr>
          </a:p>
        </p:txBody>
      </p:sp>
      <p:sp>
        <p:nvSpPr>
          <p:cNvPr id="4" name="Slide Number Placeholder 3">
            <a:extLst>
              <a:ext uri="{FF2B5EF4-FFF2-40B4-BE49-F238E27FC236}">
                <a16:creationId xmlns:a16="http://schemas.microsoft.com/office/drawing/2014/main" id="{5D5AE442-D274-10AA-7097-31A56B79E1F3}"/>
              </a:ext>
            </a:extLst>
          </p:cNvPr>
          <p:cNvSpPr>
            <a:spLocks noGrp="1"/>
          </p:cNvSpPr>
          <p:nvPr>
            <p:ph type="sldNum" sz="quarter" idx="10"/>
          </p:nvPr>
        </p:nvSpPr>
        <p:spPr/>
        <p:txBody>
          <a:bodyPr/>
          <a:lstStyle/>
          <a:p>
            <a:fld id="{B30B583E-11E7-4ECC-B386-F56894AFEAFF}" type="slidenum">
              <a:rPr lang="en-US" smtClean="0"/>
              <a:t>26</a:t>
            </a:fld>
            <a:endParaRPr lang="en-US" dirty="0"/>
          </a:p>
        </p:txBody>
      </p:sp>
    </p:spTree>
    <p:extLst>
      <p:ext uri="{BB962C8B-B14F-4D97-AF65-F5344CB8AC3E}">
        <p14:creationId xmlns:p14="http://schemas.microsoft.com/office/powerpoint/2010/main" val="3566331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AF596-E06E-07D6-85CD-57409AB241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C98C50-D906-BA66-4282-A231BC3DA9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B19C91-9F28-82A0-0440-CF608054D5CB}"/>
              </a:ext>
            </a:extLst>
          </p:cNvPr>
          <p:cNvSpPr>
            <a:spLocks noGrp="1"/>
          </p:cNvSpPr>
          <p:nvPr>
            <p:ph type="body" idx="1"/>
          </p:nvPr>
        </p:nvSpPr>
        <p:spPr/>
        <p:txBody>
          <a:bodyPr/>
          <a:lstStyle/>
          <a:p>
            <a:pPr marL="0" indent="0">
              <a:buNone/>
            </a:pPr>
            <a:r>
              <a:rPr lang="en-US" dirty="0"/>
              <a:t>Under Option 2, the DW management may be simplified because all DW follow the same management requirements</a:t>
            </a:r>
            <a:endParaRPr lang="en-US" sz="1200" baseline="0" dirty="0">
              <a:solidFill>
                <a:srgbClr val="44688F"/>
              </a:solidFill>
            </a:endParaRPr>
          </a:p>
          <a:p>
            <a:pPr marL="0" indent="0">
              <a:buNone/>
            </a:pPr>
            <a:endParaRPr lang="en-US" sz="1200" baseline="0" dirty="0">
              <a:solidFill>
                <a:srgbClr val="44688F"/>
              </a:solidFill>
            </a:endParaRPr>
          </a:p>
          <a:p>
            <a:pPr marL="0" indent="0">
              <a:buNone/>
            </a:pPr>
            <a:r>
              <a:rPr lang="en-US" dirty="0"/>
              <a:t>However, they must count all their dangerous waste each month to confirm that they still have this option. If they exceed the thresholds, the facility must start managing DW pharmaceuticals under -555. </a:t>
            </a:r>
          </a:p>
          <a:p>
            <a:pPr marL="0" indent="0">
              <a:buNone/>
            </a:pPr>
            <a:endParaRPr lang="en-US" dirty="0"/>
          </a:p>
          <a:p>
            <a:pPr marL="0" indent="0">
              <a:buNone/>
            </a:pPr>
            <a:r>
              <a:rPr lang="en-US" dirty="0"/>
              <a:t>The “True SQG” under Option 2 can take advantage of the SQG  waste management requirements including:</a:t>
            </a:r>
          </a:p>
          <a:p>
            <a:pPr marL="171450" indent="-171450">
              <a:buFont typeface="Arial" panose="020B0604020202020204" pitchFamily="34" charset="0"/>
              <a:buChar char="•"/>
            </a:pPr>
            <a:r>
              <a:rPr lang="en-US" dirty="0"/>
              <a:t>No accumulation time limit</a:t>
            </a:r>
          </a:p>
          <a:p>
            <a:pPr marL="628650" lvl="1" indent="-171450">
              <a:buFont typeface="Arial" panose="020B0604020202020204" pitchFamily="34" charset="0"/>
              <a:buChar char="•"/>
            </a:pPr>
            <a:r>
              <a:rPr lang="en-US" dirty="0"/>
              <a:t>While there is not clock on getting the waste offsite, the SQG must stay below a total accumulation limit. </a:t>
            </a:r>
          </a:p>
          <a:p>
            <a:pPr marL="628650" lvl="1" indent="-171450">
              <a:buFont typeface="Arial" panose="020B0604020202020204" pitchFamily="34" charset="0"/>
              <a:buChar char="•"/>
            </a:pPr>
            <a:r>
              <a:rPr lang="en-US" dirty="0"/>
              <a:t>If they exceed onsite accumulation limits, they must follow LQG requirements until the waste is off-site</a:t>
            </a:r>
          </a:p>
          <a:p>
            <a:pPr marL="171450" indent="-171450">
              <a:buFont typeface="Arial" panose="020B0604020202020204" pitchFamily="34" charset="0"/>
              <a:buChar char="•"/>
            </a:pPr>
            <a:r>
              <a:rPr lang="en-US" dirty="0"/>
              <a:t>Can consolidate their DW Pharmaceuticals at either:</a:t>
            </a:r>
          </a:p>
          <a:p>
            <a:pPr marL="628650" lvl="1" indent="-171450">
              <a:buFont typeface="Arial" panose="020B0604020202020204" pitchFamily="34" charset="0"/>
              <a:buChar char="•"/>
            </a:pPr>
            <a:r>
              <a:rPr lang="en-US" dirty="0"/>
              <a:t>An affiliated HCF managing under -555 (or Subpart P or equivalent if out of state)</a:t>
            </a:r>
          </a:p>
          <a:p>
            <a:pPr marL="628650" lvl="1" indent="-171450">
              <a:buFont typeface="Arial" panose="020B0604020202020204" pitchFamily="34" charset="0"/>
              <a:buChar char="•"/>
            </a:pPr>
            <a:r>
              <a:rPr lang="en-US" dirty="0"/>
              <a:t>An affiliated facility under WAC 173-303-</a:t>
            </a:r>
          </a:p>
          <a:p>
            <a:pPr marL="171450" indent="-171450">
              <a:buFont typeface="Arial" panose="020B0604020202020204" pitchFamily="34" charset="0"/>
              <a:buChar char="•"/>
            </a:pPr>
            <a:r>
              <a:rPr lang="en-US" dirty="0"/>
              <a:t>May be able to send waste to an MRW  - but I do not believe any will accept business generated DW pharmaceuticals </a:t>
            </a:r>
          </a:p>
          <a:p>
            <a:pPr marL="0" indent="0">
              <a:buNone/>
            </a:pPr>
            <a:endParaRPr lang="en-US" dirty="0"/>
          </a:p>
          <a:p>
            <a:r>
              <a:rPr lang="en-US" dirty="0"/>
              <a:t>Under Option 2, the “True SQG” follows the SQG requirements</a:t>
            </a:r>
          </a:p>
          <a:p>
            <a:r>
              <a:rPr lang="en-US" dirty="0"/>
              <a:t>Again no accumulation time limit, but there is a total accumulation amount limit you will want to stay under or start following LQG management requirements</a:t>
            </a:r>
          </a:p>
          <a:p>
            <a:endParaRPr lang="en-US" dirty="0"/>
          </a:p>
          <a:p>
            <a:r>
              <a:rPr lang="en-US" dirty="0"/>
              <a:t>On paper, the “True SQGs” under Option 2 have a few more management options for their DW pharmaceuticals, but in reality it is pretty limited. Mostly limited to sending a permitted facility or consolidating at an affiliated facility</a:t>
            </a:r>
          </a:p>
          <a:p>
            <a:pPr marL="0" indent="0">
              <a:buNone/>
            </a:pPr>
            <a:endParaRPr lang="en-US" dirty="0"/>
          </a:p>
        </p:txBody>
      </p:sp>
      <p:sp>
        <p:nvSpPr>
          <p:cNvPr id="4" name="Slide Number Placeholder 3">
            <a:extLst>
              <a:ext uri="{FF2B5EF4-FFF2-40B4-BE49-F238E27FC236}">
                <a16:creationId xmlns:a16="http://schemas.microsoft.com/office/drawing/2014/main" id="{A6D2ACA9-310F-3F40-1F25-987097AED3C7}"/>
              </a:ext>
            </a:extLst>
          </p:cNvPr>
          <p:cNvSpPr>
            <a:spLocks noGrp="1"/>
          </p:cNvSpPr>
          <p:nvPr>
            <p:ph type="sldNum" sz="quarter" idx="10"/>
          </p:nvPr>
        </p:nvSpPr>
        <p:spPr/>
        <p:txBody>
          <a:bodyPr/>
          <a:lstStyle/>
          <a:p>
            <a:fld id="{B30B583E-11E7-4ECC-B386-F56894AFEAFF}" type="slidenum">
              <a:rPr lang="en-US" smtClean="0"/>
              <a:t>27</a:t>
            </a:fld>
            <a:endParaRPr lang="en-US" dirty="0"/>
          </a:p>
        </p:txBody>
      </p:sp>
    </p:spTree>
    <p:extLst>
      <p:ext uri="{BB962C8B-B14F-4D97-AF65-F5344CB8AC3E}">
        <p14:creationId xmlns:p14="http://schemas.microsoft.com/office/powerpoint/2010/main" val="28790673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was told that only 40% of MRWs accept business waste</a:t>
            </a:r>
          </a:p>
          <a:p>
            <a:pPr marL="171450" indent="-171450">
              <a:buFont typeface="Arial" panose="020B0604020202020204" pitchFamily="34" charset="0"/>
              <a:buChar char="•"/>
            </a:pPr>
            <a:r>
              <a:rPr lang="en-US" dirty="0"/>
              <a:t>Even if the MRW will accept SQG dangerous waste, most will not accept vape waste or pharmaceuticals</a:t>
            </a:r>
          </a:p>
          <a:p>
            <a:pPr marL="171450" indent="-171450">
              <a:buFont typeface="Arial" panose="020B0604020202020204" pitchFamily="34" charset="0"/>
              <a:buChar char="•"/>
            </a:pPr>
            <a:endParaRPr lang="en-US" dirty="0"/>
          </a:p>
          <a:p>
            <a:endParaRPr lang="en-US" dirty="0"/>
          </a:p>
          <a:p>
            <a:r>
              <a:rPr lang="en-US" dirty="0"/>
              <a:t>Sending DW to a permitted TSDF is expensive. Even if you do not need to ship the waste on a Manifest. </a:t>
            </a:r>
          </a:p>
        </p:txBody>
      </p:sp>
      <p:sp>
        <p:nvSpPr>
          <p:cNvPr id="4" name="Slide Number Placeholder 3"/>
          <p:cNvSpPr>
            <a:spLocks noGrp="1"/>
          </p:cNvSpPr>
          <p:nvPr>
            <p:ph type="sldNum" sz="quarter" idx="5"/>
          </p:nvPr>
        </p:nvSpPr>
        <p:spPr/>
        <p:txBody>
          <a:bodyPr/>
          <a:lstStyle/>
          <a:p>
            <a:fld id="{278243A9-D883-4378-A7FE-F2C5BAA30B40}" type="slidenum">
              <a:rPr lang="en-US" smtClean="0"/>
              <a:t>28</a:t>
            </a:fld>
            <a:endParaRPr lang="en-US" dirty="0"/>
          </a:p>
        </p:txBody>
      </p:sp>
    </p:spTree>
    <p:extLst>
      <p:ext uri="{BB962C8B-B14F-4D97-AF65-F5344CB8AC3E}">
        <p14:creationId xmlns:p14="http://schemas.microsoft.com/office/powerpoint/2010/main" val="28985772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 </a:t>
            </a:r>
            <a:r>
              <a:rPr lang="en-US" dirty="0"/>
              <a:t>options that are viable and potentially cost-effective are the consolidation options. </a:t>
            </a:r>
          </a:p>
          <a:p>
            <a:endParaRPr lang="en-US" dirty="0"/>
          </a:p>
          <a:p>
            <a:r>
              <a:rPr lang="en-US" dirty="0"/>
              <a:t>SQGs have the option to consolidate at an LQG that is part of the same company. </a:t>
            </a:r>
          </a:p>
          <a:p>
            <a:pPr marL="171450" indent="-171450">
              <a:buFont typeface="Arial" panose="020B0604020202020204" pitchFamily="34" charset="0"/>
              <a:buChar char="•"/>
            </a:pPr>
            <a:r>
              <a:rPr lang="en-US" dirty="0"/>
              <a:t>This consolidation option is available to all their DW, not just the pharmaceuticals</a:t>
            </a:r>
          </a:p>
          <a:p>
            <a:pPr marL="171450" indent="-171450">
              <a:buFont typeface="Arial" panose="020B0604020202020204" pitchFamily="34" charset="0"/>
              <a:buChar char="•"/>
            </a:pPr>
            <a:r>
              <a:rPr lang="en-US" dirty="0"/>
              <a:t>So for example, if the school district has a facilities/maintenance location that is a Large Quantity Generator (based on monthly waste generation), all the other “true SQGs” in the district could send all their DW to the LQG location for management. The LQG must follow the requirements under section -200.</a:t>
            </a:r>
          </a:p>
          <a:p>
            <a:pPr marL="0" indent="0">
              <a:buFont typeface="Arial" panose="020B0604020202020204" pitchFamily="34" charset="0"/>
              <a:buNone/>
            </a:pPr>
            <a:endParaRPr lang="en-US" dirty="0"/>
          </a:p>
          <a:p>
            <a:r>
              <a:rPr lang="en-US" dirty="0"/>
              <a:t>“True SQGs” under Option 2 also have the ability to consolidate DW pharmaceuticals at an affiliated HCF that is managing under -555 (or if that facility is outside of WA, managing under Subpart P or the other state’s equivalent regulations). </a:t>
            </a:r>
          </a:p>
          <a:p>
            <a:pPr marL="171450" indent="-171450">
              <a:buFont typeface="Arial" panose="020B0604020202020204" pitchFamily="34" charset="0"/>
              <a:buChar char="•"/>
            </a:pPr>
            <a:r>
              <a:rPr lang="en-US" dirty="0"/>
              <a:t>This consolidation is open to facilities that are part of the same company or have a contractual relationship to provide pharmaceuticals (for example a LTC facility could consolidate their pharmaceutical waste at a pharmacy that provides their resident’s medications.</a:t>
            </a:r>
          </a:p>
          <a:p>
            <a:pPr marL="171450" indent="-171450">
              <a:buFont typeface="Arial" panose="020B0604020202020204" pitchFamily="34" charset="0"/>
              <a:buChar char="•"/>
            </a:pPr>
            <a:r>
              <a:rPr lang="en-US" dirty="0"/>
              <a:t>This consolidation option is </a:t>
            </a:r>
            <a:r>
              <a:rPr lang="en-US" b="1" dirty="0"/>
              <a:t>only</a:t>
            </a:r>
            <a:r>
              <a:rPr lang="en-US" b="0" dirty="0"/>
              <a:t> available to DW pharmaceuticals.</a:t>
            </a:r>
          </a:p>
          <a:p>
            <a:pPr marL="171450" indent="-171450">
              <a:buFont typeface="Arial" panose="020B0604020202020204" pitchFamily="34" charset="0"/>
              <a:buChar char="•"/>
            </a:pPr>
            <a:r>
              <a:rPr lang="en-US" b="0" dirty="0"/>
              <a:t>So in this example - if a school district wanted to have 1 school manage DW Pharmaceuticals under the Special Requirements of -555. all the other “True SQG” schools in that district could consolidate their DW pharmaceuticals at that school. This way the School district only has to incur 1 HW pick-up and shipment fee. </a:t>
            </a:r>
            <a:endParaRPr lang="en-US" dirty="0"/>
          </a:p>
        </p:txBody>
      </p:sp>
      <p:sp>
        <p:nvSpPr>
          <p:cNvPr id="4" name="Slide Number Placeholder 3"/>
          <p:cNvSpPr>
            <a:spLocks noGrp="1"/>
          </p:cNvSpPr>
          <p:nvPr>
            <p:ph type="sldNum" sz="quarter" idx="5"/>
          </p:nvPr>
        </p:nvSpPr>
        <p:spPr/>
        <p:txBody>
          <a:bodyPr/>
          <a:lstStyle/>
          <a:p>
            <a:fld id="{278243A9-D883-4378-A7FE-F2C5BAA30B40}" type="slidenum">
              <a:rPr lang="en-US" smtClean="0"/>
              <a:t>29</a:t>
            </a:fld>
            <a:endParaRPr lang="en-US" dirty="0"/>
          </a:p>
        </p:txBody>
      </p:sp>
    </p:spTree>
    <p:extLst>
      <p:ext uri="{BB962C8B-B14F-4D97-AF65-F5344CB8AC3E}">
        <p14:creationId xmlns:p14="http://schemas.microsoft.com/office/powerpoint/2010/main" val="17337990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of the challenges of vape wastes.</a:t>
            </a:r>
          </a:p>
          <a:p>
            <a:pPr marL="171450" indent="-171450">
              <a:buFont typeface="Arial" panose="020B0604020202020204" pitchFamily="34" charset="0"/>
              <a:buChar char="•"/>
            </a:pPr>
            <a:r>
              <a:rPr lang="en-US" dirty="0"/>
              <a:t>Disposable is more like simply one-time-use.</a:t>
            </a:r>
          </a:p>
          <a:p>
            <a:pPr marL="628650" lvl="1" indent="-171450">
              <a:buFont typeface="Arial" panose="020B0604020202020204" pitchFamily="34" charset="0"/>
              <a:buChar char="•"/>
            </a:pPr>
            <a:r>
              <a:rPr lang="en-US" dirty="0"/>
              <a:t>Most people think they can just throw in regular trash</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hazardous waste codes associated with the combination of waste nicotine (P075) and the batteries (D001 and D003) makes these devices difficult to dispose of.</a:t>
            </a:r>
          </a:p>
          <a:p>
            <a:pPr marL="628650" lvl="1" indent="-171450">
              <a:buFont typeface="Arial" panose="020B0604020202020204" pitchFamily="34" charset="0"/>
              <a:buChar char="•"/>
            </a:pPr>
            <a:r>
              <a:rPr lang="en-US" dirty="0"/>
              <a:t>What counts towards the 2.2 </a:t>
            </a:r>
            <a:r>
              <a:rPr lang="en-US" dirty="0" err="1"/>
              <a:t>lb</a:t>
            </a:r>
            <a:r>
              <a:rPr lang="en-US" dirty="0"/>
              <a:t> threshold?</a:t>
            </a:r>
          </a:p>
          <a:p>
            <a:pPr marL="628650" lvl="1" indent="-171450">
              <a:buFont typeface="Arial" panose="020B0604020202020204" pitchFamily="34" charset="0"/>
              <a:buChar char="•"/>
            </a:pPr>
            <a:r>
              <a:rPr lang="en-US" dirty="0"/>
              <a:t>What counts towards the 220 </a:t>
            </a:r>
            <a:r>
              <a:rPr lang="en-US" dirty="0" err="1"/>
              <a:t>lb</a:t>
            </a:r>
            <a:r>
              <a:rPr lang="en-US" dirty="0"/>
              <a:t> threshold?</a:t>
            </a:r>
          </a:p>
          <a:p>
            <a:pPr marL="628650" lvl="1" indent="-171450">
              <a:buFont typeface="Arial" panose="020B0604020202020204" pitchFamily="34" charset="0"/>
              <a:buChar char="•"/>
            </a:pPr>
            <a:r>
              <a:rPr lang="en-US" dirty="0"/>
              <a:t>EPA guidance</a:t>
            </a:r>
          </a:p>
        </p:txBody>
      </p:sp>
      <p:sp>
        <p:nvSpPr>
          <p:cNvPr id="4" name="Slide Number Placeholder 3"/>
          <p:cNvSpPr>
            <a:spLocks noGrp="1"/>
          </p:cNvSpPr>
          <p:nvPr>
            <p:ph type="sldNum" sz="quarter" idx="5"/>
          </p:nvPr>
        </p:nvSpPr>
        <p:spPr/>
        <p:txBody>
          <a:bodyPr/>
          <a:lstStyle/>
          <a:p>
            <a:fld id="{278243A9-D883-4378-A7FE-F2C5BAA30B40}" type="slidenum">
              <a:rPr lang="en-US" smtClean="0"/>
              <a:t>30</a:t>
            </a:fld>
            <a:endParaRPr lang="en-US" dirty="0"/>
          </a:p>
        </p:txBody>
      </p:sp>
    </p:spTree>
    <p:extLst>
      <p:ext uri="{BB962C8B-B14F-4D97-AF65-F5344CB8AC3E}">
        <p14:creationId xmlns:p14="http://schemas.microsoft.com/office/powerpoint/2010/main" val="3200999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often a two or three component set-up and can be easily disassembled.</a:t>
            </a:r>
          </a:p>
        </p:txBody>
      </p:sp>
      <p:sp>
        <p:nvSpPr>
          <p:cNvPr id="4" name="Slide Number Placeholder 3"/>
          <p:cNvSpPr>
            <a:spLocks noGrp="1"/>
          </p:cNvSpPr>
          <p:nvPr>
            <p:ph type="sldNum" sz="quarter" idx="5"/>
          </p:nvPr>
        </p:nvSpPr>
        <p:spPr/>
        <p:txBody>
          <a:bodyPr/>
          <a:lstStyle/>
          <a:p>
            <a:fld id="{278243A9-D883-4378-A7FE-F2C5BAA30B40}" type="slidenum">
              <a:rPr lang="en-US" smtClean="0"/>
              <a:t>3</a:t>
            </a:fld>
            <a:endParaRPr lang="en-US" dirty="0"/>
          </a:p>
        </p:txBody>
      </p:sp>
    </p:spTree>
    <p:extLst>
      <p:ext uri="{BB962C8B-B14F-4D97-AF65-F5344CB8AC3E}">
        <p14:creationId xmlns:p14="http://schemas.microsoft.com/office/powerpoint/2010/main" val="38083425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weight of P-listed waste can easily throw a small quantity generator straight into LQG status</a:t>
            </a:r>
          </a:p>
          <a:p>
            <a:pPr marL="171450" indent="-171450">
              <a:buFont typeface="Arial" panose="020B0604020202020204" pitchFamily="34" charset="0"/>
              <a:buChar char="•"/>
            </a:pPr>
            <a:r>
              <a:rPr lang="en-US" dirty="0"/>
              <a:t>And SQG facilities that can normally manage DW at MRW facilities are hampered by limited acceptance of this waste stream.</a:t>
            </a:r>
          </a:p>
        </p:txBody>
      </p:sp>
      <p:sp>
        <p:nvSpPr>
          <p:cNvPr id="4" name="Slide Number Placeholder 3"/>
          <p:cNvSpPr>
            <a:spLocks noGrp="1"/>
          </p:cNvSpPr>
          <p:nvPr>
            <p:ph type="sldNum" sz="quarter" idx="5"/>
          </p:nvPr>
        </p:nvSpPr>
        <p:spPr/>
        <p:txBody>
          <a:bodyPr/>
          <a:lstStyle/>
          <a:p>
            <a:fld id="{278243A9-D883-4378-A7FE-F2C5BAA30B40}" type="slidenum">
              <a:rPr lang="en-US" smtClean="0"/>
              <a:t>31</a:t>
            </a:fld>
            <a:endParaRPr lang="en-US" dirty="0"/>
          </a:p>
        </p:txBody>
      </p:sp>
    </p:spTree>
    <p:extLst>
      <p:ext uri="{BB962C8B-B14F-4D97-AF65-F5344CB8AC3E}">
        <p14:creationId xmlns:p14="http://schemas.microsoft.com/office/powerpoint/2010/main" val="11863268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Disposable vape waste management is expensive due to the combination of hazards. </a:t>
            </a:r>
          </a:p>
          <a:p>
            <a:pPr marL="628650" lvl="1" indent="-171450">
              <a:buFont typeface="Arial" panose="020B0604020202020204" pitchFamily="34" charset="0"/>
              <a:buChar char="•"/>
            </a:pPr>
            <a:r>
              <a:rPr lang="en-US" dirty="0"/>
              <a:t>Many small facilities, like our schools, do not have the money to dispose of this growing waste stream. Especially if they need to have a waste vendor ship small quantities directly several times a year.</a:t>
            </a:r>
          </a:p>
          <a:p>
            <a:pPr marL="171450" lvl="0" indent="-171450">
              <a:buFont typeface="Arial" panose="020B0604020202020204" pitchFamily="34" charset="0"/>
              <a:buChar char="•"/>
            </a:pPr>
            <a:r>
              <a:rPr lang="en-US" dirty="0"/>
              <a:t>Pharmaceutical waste management regulations are confusing and the smaller facilities are limited by staff not familiar in managing dangerous wastes. </a:t>
            </a:r>
          </a:p>
          <a:p>
            <a:endParaRPr lang="en-US" dirty="0"/>
          </a:p>
          <a:p>
            <a:endParaRPr lang="en-US" dirty="0"/>
          </a:p>
        </p:txBody>
      </p:sp>
      <p:sp>
        <p:nvSpPr>
          <p:cNvPr id="4" name="Slide Number Placeholder 3"/>
          <p:cNvSpPr>
            <a:spLocks noGrp="1"/>
          </p:cNvSpPr>
          <p:nvPr>
            <p:ph type="sldNum" sz="quarter" idx="5"/>
          </p:nvPr>
        </p:nvSpPr>
        <p:spPr/>
        <p:txBody>
          <a:bodyPr/>
          <a:lstStyle/>
          <a:p>
            <a:fld id="{278243A9-D883-4378-A7FE-F2C5BAA30B40}" type="slidenum">
              <a:rPr lang="en-US" smtClean="0"/>
              <a:t>32</a:t>
            </a:fld>
            <a:endParaRPr lang="en-US" dirty="0"/>
          </a:p>
        </p:txBody>
      </p:sp>
    </p:spTree>
    <p:extLst>
      <p:ext uri="{BB962C8B-B14F-4D97-AF65-F5344CB8AC3E}">
        <p14:creationId xmlns:p14="http://schemas.microsoft.com/office/powerpoint/2010/main" val="27619206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battery cannot be removed, the entire vape pen is considered a DW and likely have the waste codes P075, D001 (ignitable) and D003 (reactive)</a:t>
            </a:r>
          </a:p>
          <a:p>
            <a:pPr marL="171450" indent="-171450">
              <a:buFont typeface="Arial" panose="020B0604020202020204" pitchFamily="34" charset="0"/>
              <a:buChar char="•"/>
            </a:pPr>
            <a:r>
              <a:rPr lang="en-US" dirty="0"/>
              <a:t>EPA has provided verbal guidance that would allow the nicotine liquid to be counted towards the 2.2 QEL and the remainder of the batter and device weight to be counted towards the 220 </a:t>
            </a:r>
            <a:r>
              <a:rPr lang="en-US" dirty="0" err="1"/>
              <a:t>lb</a:t>
            </a:r>
            <a:r>
              <a:rPr lang="en-US" dirty="0"/>
              <a:t> QEL</a:t>
            </a:r>
          </a:p>
          <a:p>
            <a:pPr marL="171450" indent="-171450">
              <a:buFont typeface="Arial" panose="020B0604020202020204" pitchFamily="34" charset="0"/>
              <a:buChar char="•"/>
            </a:pPr>
            <a:endParaRPr lang="en-US" dirty="0"/>
          </a:p>
          <a:p>
            <a:endParaRPr lang="en-US" dirty="0"/>
          </a:p>
          <a:p>
            <a:pPr marL="171450" indent="-171450">
              <a:buFont typeface="Arial" panose="020B0604020202020204" pitchFamily="34" charset="0"/>
              <a:buChar char="•"/>
            </a:pPr>
            <a:r>
              <a:rPr lang="en-US" dirty="0"/>
              <a:t>Schools and other HCFs do not need to count the DW vapes if they are managing pharmaceuticals under -555</a:t>
            </a:r>
          </a:p>
          <a:p>
            <a:pPr marL="171450" indent="-171450">
              <a:buFont typeface="Arial" panose="020B0604020202020204" pitchFamily="34" charset="0"/>
              <a:buChar char="•"/>
            </a:pPr>
            <a:r>
              <a:rPr lang="en-US" dirty="0"/>
              <a:t>“True SQG” HCFs managing under Option 2 must count the weight of the </a:t>
            </a:r>
            <a:r>
              <a:rPr lang="en-US" b="1" dirty="0"/>
              <a:t>entire</a:t>
            </a:r>
            <a:r>
              <a:rPr lang="en-US" b="0" dirty="0"/>
              <a:t> vape pen towards their generator category. </a:t>
            </a:r>
            <a:endParaRPr lang="en-US" dirty="0"/>
          </a:p>
          <a:p>
            <a:endParaRPr lang="en-US" dirty="0"/>
          </a:p>
          <a:p>
            <a:r>
              <a:rPr lang="en-US" dirty="0"/>
              <a:t>Youth organizations are not HCFs unless they are administering medications. </a:t>
            </a:r>
          </a:p>
          <a:p>
            <a:pPr marL="171450" indent="-171450">
              <a:buFont typeface="Arial" panose="020B0604020202020204" pitchFamily="34" charset="0"/>
              <a:buChar char="•"/>
            </a:pPr>
            <a:r>
              <a:rPr lang="en-US" dirty="0"/>
              <a:t>-555 is not an option for facilities that are not considered a HCF.</a:t>
            </a:r>
          </a:p>
        </p:txBody>
      </p:sp>
      <p:sp>
        <p:nvSpPr>
          <p:cNvPr id="4" name="Slide Number Placeholder 3"/>
          <p:cNvSpPr>
            <a:spLocks noGrp="1"/>
          </p:cNvSpPr>
          <p:nvPr>
            <p:ph type="sldNum" sz="quarter" idx="5"/>
          </p:nvPr>
        </p:nvSpPr>
        <p:spPr/>
        <p:txBody>
          <a:bodyPr/>
          <a:lstStyle/>
          <a:p>
            <a:fld id="{278243A9-D883-4378-A7FE-F2C5BAA30B40}" type="slidenum">
              <a:rPr lang="en-US" smtClean="0"/>
              <a:t>33</a:t>
            </a:fld>
            <a:endParaRPr lang="en-US" dirty="0"/>
          </a:p>
        </p:txBody>
      </p:sp>
    </p:spTree>
    <p:extLst>
      <p:ext uri="{BB962C8B-B14F-4D97-AF65-F5344CB8AC3E}">
        <p14:creationId xmlns:p14="http://schemas.microsoft.com/office/powerpoint/2010/main" val="33222043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Cannabis vapes will be a challenge</a:t>
            </a:r>
          </a:p>
          <a:p>
            <a:pPr marL="342900" marR="0" lvl="0" indent="-342900">
              <a:buFont typeface="Symbol" panose="05050102010706020507" pitchFamily="18" charset="2"/>
              <a:buChar char=""/>
            </a:pPr>
            <a:r>
              <a:rPr lang="en-US" sz="1100" dirty="0">
                <a:effectLst/>
                <a:latin typeface="Aptos" panose="020B0004020202020204" pitchFamily="34" charset="0"/>
                <a:ea typeface="Times New Roman" panose="02020603050405020304" pitchFamily="18" charset="0"/>
                <a:cs typeface="Aptos" panose="020B0004020202020204" pitchFamily="34" charset="0"/>
              </a:rPr>
              <a:t>Known Cannabis vapes may be WT02 </a:t>
            </a:r>
            <a:endParaRPr lang="en-US" sz="1200" dirty="0">
              <a:effectLst/>
              <a:latin typeface="Aptos" panose="020B0004020202020204" pitchFamily="34" charset="0"/>
              <a:ea typeface="Malgun Gothic" panose="020B0503020000020004" pitchFamily="34" charset="-127"/>
              <a:cs typeface="Aptos" panose="020B0004020202020204" pitchFamily="34" charset="0"/>
            </a:endParaRPr>
          </a:p>
          <a:p>
            <a:pPr marL="742950" marR="0" lvl="1" indent="-285750">
              <a:buFont typeface="Courier New" panose="02070309020205020404" pitchFamily="49" charset="0"/>
              <a:buChar char="o"/>
            </a:pPr>
            <a:r>
              <a:rPr lang="en-US" sz="1100" dirty="0">
                <a:effectLst/>
                <a:latin typeface="Aptos" panose="020B0004020202020204" pitchFamily="34" charset="0"/>
                <a:ea typeface="Times New Roman" panose="02020603050405020304" pitchFamily="18" charset="0"/>
                <a:cs typeface="Aptos" panose="020B0004020202020204" pitchFamily="34" charset="0"/>
              </a:rPr>
              <a:t>If </a:t>
            </a:r>
            <a:r>
              <a:rPr lang="en-US" sz="1100" b="1" dirty="0">
                <a:effectLst/>
                <a:latin typeface="Aptos" panose="020B0004020202020204" pitchFamily="34" charset="0"/>
                <a:ea typeface="Times New Roman" panose="02020603050405020304" pitchFamily="18" charset="0"/>
                <a:cs typeface="Aptos" panose="020B0004020202020204" pitchFamily="34" charset="0"/>
              </a:rPr>
              <a:t>not known</a:t>
            </a:r>
            <a:r>
              <a:rPr lang="en-US" sz="1100" dirty="0">
                <a:effectLst/>
                <a:latin typeface="Aptos" panose="020B0004020202020204" pitchFamily="34" charset="0"/>
                <a:ea typeface="Times New Roman" panose="02020603050405020304" pitchFamily="18" charset="0"/>
                <a:cs typeface="Aptos" panose="020B0004020202020204" pitchFamily="34" charset="0"/>
              </a:rPr>
              <a:t>, our recommendation has been assume they are nicotine </a:t>
            </a:r>
            <a:r>
              <a:rPr lang="en-US" sz="1100" dirty="0">
                <a:effectLst/>
                <a:highlight>
                  <a:srgbClr val="FFFF00"/>
                </a:highlight>
                <a:latin typeface="Aptos" panose="020B0004020202020204" pitchFamily="34" charset="0"/>
                <a:ea typeface="Times New Roman" panose="02020603050405020304" pitchFamily="18" charset="0"/>
                <a:cs typeface="Aptos" panose="020B0004020202020204" pitchFamily="34" charset="0"/>
              </a:rPr>
              <a:t>(only)</a:t>
            </a:r>
            <a:r>
              <a:rPr lang="en-US" sz="1100" dirty="0">
                <a:effectLst/>
                <a:latin typeface="Aptos" panose="020B0004020202020204" pitchFamily="34" charset="0"/>
                <a:ea typeface="Times New Roman" panose="02020603050405020304" pitchFamily="18" charset="0"/>
                <a:cs typeface="Aptos" panose="020B0004020202020204" pitchFamily="34" charset="0"/>
              </a:rPr>
              <a:t> since the 2.2 </a:t>
            </a:r>
            <a:r>
              <a:rPr lang="en-US" sz="1100" dirty="0" err="1">
                <a:effectLst/>
                <a:latin typeface="Aptos" panose="020B0004020202020204" pitchFamily="34" charset="0"/>
                <a:ea typeface="Times New Roman" panose="02020603050405020304" pitchFamily="18" charset="0"/>
                <a:cs typeface="Aptos" panose="020B0004020202020204" pitchFamily="34" charset="0"/>
              </a:rPr>
              <a:t>lb</a:t>
            </a:r>
            <a:r>
              <a:rPr lang="en-US" sz="1100" dirty="0">
                <a:effectLst/>
                <a:latin typeface="Aptos" panose="020B0004020202020204" pitchFamily="34" charset="0"/>
                <a:ea typeface="Times New Roman" panose="02020603050405020304" pitchFamily="18" charset="0"/>
                <a:cs typeface="Aptos" panose="020B0004020202020204" pitchFamily="34" charset="0"/>
              </a:rPr>
              <a:t> QEL puts into a higher level of DW management</a:t>
            </a:r>
            <a:endParaRPr lang="en-US" sz="1200" dirty="0">
              <a:effectLst/>
              <a:latin typeface="Aptos" panose="020B0004020202020204" pitchFamily="34" charset="0"/>
              <a:ea typeface="Malgun Gothic" panose="020B0503020000020004" pitchFamily="34" charset="-127"/>
              <a:cs typeface="Aptos" panose="020B0004020202020204" pitchFamily="34" charset="0"/>
            </a:endParaRPr>
          </a:p>
          <a:p>
            <a:pPr marL="742950" marR="0" lvl="1" indent="-285750">
              <a:buFont typeface="Courier New" panose="02070309020205020404" pitchFamily="49" charset="0"/>
              <a:buChar char="o"/>
            </a:pPr>
            <a:r>
              <a:rPr lang="en-US" sz="1100" dirty="0">
                <a:effectLst/>
                <a:latin typeface="Aptos" panose="020B0004020202020204" pitchFamily="34" charset="0"/>
                <a:ea typeface="Times New Roman" panose="02020603050405020304" pitchFamily="18" charset="0"/>
                <a:cs typeface="Aptos" panose="020B0004020202020204" pitchFamily="34" charset="0"/>
              </a:rPr>
              <a:t>If </a:t>
            </a:r>
            <a:r>
              <a:rPr lang="en-US" sz="1100" b="1" dirty="0">
                <a:effectLst/>
                <a:latin typeface="Aptos" panose="020B0004020202020204" pitchFamily="34" charset="0"/>
                <a:ea typeface="Times New Roman" panose="02020603050405020304" pitchFamily="18" charset="0"/>
                <a:cs typeface="Aptos" panose="020B0004020202020204" pitchFamily="34" charset="0"/>
              </a:rPr>
              <a:t>known</a:t>
            </a:r>
            <a:r>
              <a:rPr lang="en-US" sz="1100" dirty="0">
                <a:effectLst/>
                <a:latin typeface="Aptos" panose="020B0004020202020204" pitchFamily="34" charset="0"/>
                <a:ea typeface="Times New Roman" panose="02020603050405020304" pitchFamily="18" charset="0"/>
                <a:cs typeface="Aptos" panose="020B0004020202020204" pitchFamily="34" charset="0"/>
              </a:rPr>
              <a:t> </a:t>
            </a:r>
            <a:r>
              <a:rPr lang="en-US" sz="1100" dirty="0">
                <a:effectLst/>
                <a:highlight>
                  <a:srgbClr val="FFFF00"/>
                </a:highlight>
                <a:latin typeface="Aptos" panose="020B0004020202020204" pitchFamily="34" charset="0"/>
                <a:ea typeface="Times New Roman" panose="02020603050405020304" pitchFamily="18" charset="0"/>
                <a:cs typeface="Aptos" panose="020B0004020202020204" pitchFamily="34" charset="0"/>
              </a:rPr>
              <a:t>to be cannabis</a:t>
            </a:r>
            <a:r>
              <a:rPr lang="en-US" sz="1100" dirty="0">
                <a:effectLst/>
                <a:latin typeface="Aptos" panose="020B0004020202020204" pitchFamily="34" charset="0"/>
                <a:ea typeface="Times New Roman" panose="02020603050405020304" pitchFamily="18" charset="0"/>
                <a:cs typeface="Aptos" panose="020B0004020202020204" pitchFamily="34" charset="0"/>
              </a:rPr>
              <a:t>, the accumulation, transportation, and disposal are tricky since it is still a Schedule 1 narcotic per DEA.</a:t>
            </a:r>
            <a:endParaRPr lang="en-US" sz="1200" dirty="0">
              <a:effectLst/>
              <a:latin typeface="Aptos" panose="020B0004020202020204" pitchFamily="34" charset="0"/>
              <a:ea typeface="Malgun Gothic" panose="020B0503020000020004" pitchFamily="34" charset="-127"/>
              <a:cs typeface="Aptos" panose="020B0004020202020204" pitchFamily="34" charset="0"/>
            </a:endParaRPr>
          </a:p>
          <a:p>
            <a:pPr marL="1143000" marR="0" lvl="2" indent="-228600">
              <a:buFont typeface="Wingdings" panose="05000000000000000000" pitchFamily="2" charset="2"/>
              <a:buChar char=""/>
            </a:pPr>
            <a:r>
              <a:rPr lang="en-US" sz="1100" dirty="0">
                <a:effectLst/>
                <a:highlight>
                  <a:srgbClr val="FFFF00"/>
                </a:highlight>
                <a:latin typeface="Aptos" panose="020B0004020202020204" pitchFamily="34" charset="0"/>
                <a:ea typeface="Times New Roman" panose="02020603050405020304" pitchFamily="18" charset="0"/>
                <a:cs typeface="Aptos" panose="020B0004020202020204" pitchFamily="34" charset="0"/>
              </a:rPr>
              <a:t>We do not recommend using tests to determine if an unknown vape is cannabis or not. Kind of a don’t ask, don’t tell.</a:t>
            </a:r>
          </a:p>
          <a:p>
            <a:pPr marL="1143000" marR="0" lvl="2" indent="-228600">
              <a:buFont typeface="Wingdings" panose="05000000000000000000" pitchFamily="2" charset="2"/>
              <a:buChar char=""/>
            </a:pPr>
            <a:r>
              <a:rPr lang="en-US" sz="1100" dirty="0">
                <a:effectLst/>
                <a:highlight>
                  <a:srgbClr val="FFFF00"/>
                </a:highlight>
                <a:latin typeface="Aptos" panose="020B0004020202020204" pitchFamily="34" charset="0"/>
                <a:ea typeface="Malgun Gothic" panose="020B0503020000020004" pitchFamily="34" charset="-127"/>
                <a:cs typeface="Aptos" panose="020B0004020202020204" pitchFamily="34" charset="0"/>
              </a:rPr>
              <a:t>These test kits will also generate a DW for solvent wastes. </a:t>
            </a:r>
            <a:endParaRPr lang="en-US" sz="1200" dirty="0">
              <a:effectLst/>
              <a:latin typeface="Aptos" panose="020B0004020202020204" pitchFamily="34" charset="0"/>
              <a:ea typeface="Malgun Gothic" panose="020B0503020000020004" pitchFamily="34" charset="-127"/>
              <a:cs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78243A9-D883-4378-A7FE-F2C5BAA30B40}" type="slidenum">
              <a:rPr lang="en-US" smtClean="0"/>
              <a:t>34</a:t>
            </a:fld>
            <a:endParaRPr lang="en-US" dirty="0"/>
          </a:p>
        </p:txBody>
      </p:sp>
    </p:spTree>
    <p:extLst>
      <p:ext uri="{BB962C8B-B14F-4D97-AF65-F5344CB8AC3E}">
        <p14:creationId xmlns:p14="http://schemas.microsoft.com/office/powerpoint/2010/main" val="37703344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I’ve sent your heads all spinning, This is good place for questions</a:t>
            </a:r>
          </a:p>
          <a:p>
            <a:endParaRPr lang="en-US" dirty="0"/>
          </a:p>
          <a:p>
            <a:r>
              <a:rPr lang="en-US" dirty="0"/>
              <a:t>We included QR codes for immediate access to Ecology’s guidance on key information.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78243A9-D883-4378-A7FE-F2C5BAA30B40}" type="slidenum">
              <a:rPr lang="en-US" smtClean="0"/>
              <a:t>35</a:t>
            </a:fld>
            <a:endParaRPr lang="en-US" dirty="0"/>
          </a:p>
        </p:txBody>
      </p:sp>
    </p:spTree>
    <p:extLst>
      <p:ext uri="{BB962C8B-B14F-4D97-AF65-F5344CB8AC3E}">
        <p14:creationId xmlns:p14="http://schemas.microsoft.com/office/powerpoint/2010/main" val="7085787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leave you with this map of our regional office numbers. </a:t>
            </a:r>
          </a:p>
          <a:p>
            <a:endParaRPr lang="en-US" dirty="0"/>
          </a:p>
        </p:txBody>
      </p:sp>
      <p:sp>
        <p:nvSpPr>
          <p:cNvPr id="4" name="Slide Number Placeholder 3"/>
          <p:cNvSpPr>
            <a:spLocks noGrp="1"/>
          </p:cNvSpPr>
          <p:nvPr>
            <p:ph type="sldNum" sz="quarter" idx="5"/>
          </p:nvPr>
        </p:nvSpPr>
        <p:spPr/>
        <p:txBody>
          <a:bodyPr/>
          <a:lstStyle/>
          <a:p>
            <a:fld id="{278243A9-D883-4378-A7FE-F2C5BAA30B40}" type="slidenum">
              <a:rPr lang="en-US" smtClean="0"/>
              <a:t>36</a:t>
            </a:fld>
            <a:endParaRPr lang="en-US" dirty="0"/>
          </a:p>
        </p:txBody>
      </p:sp>
    </p:spTree>
    <p:extLst>
      <p:ext uri="{BB962C8B-B14F-4D97-AF65-F5344CB8AC3E}">
        <p14:creationId xmlns:p14="http://schemas.microsoft.com/office/powerpoint/2010/main" val="38359149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Now we are going to look at a couple of scenarios to see how the school’s status might change. We are going to assume that the previous monthly generation numbers stay consistent from month to month.  I know these may be unrealistic, but it helps us illustrate some of the regulatory bounds over the next few slides. There is a lot of information to take in but we can walk through them together.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Would their options change if the school consistently generates 0.3 lbs of P-listed vape waste each month?</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Under Option 1 – there is no change to generator category</a:t>
            </a:r>
          </a:p>
          <a:p>
            <a:pPr marL="171450" indent="-171450">
              <a:buFont typeface="Arial" panose="020B0604020202020204" pitchFamily="34" charset="0"/>
              <a:buChar char="•"/>
            </a:pPr>
            <a:r>
              <a:rPr lang="en-US" dirty="0"/>
              <a:t>the DW Pharmaceuticals managed under the Special Requirements are </a:t>
            </a:r>
            <a:r>
              <a:rPr lang="en-US" b="1" u="sng" dirty="0"/>
              <a:t>not </a:t>
            </a:r>
            <a:r>
              <a:rPr lang="en-US" dirty="0"/>
              <a:t>counted towards generator category</a:t>
            </a:r>
          </a:p>
          <a:p>
            <a:pPr marL="171450" indent="-171450">
              <a:buFont typeface="Arial" panose="020B0604020202020204" pitchFamily="34" charset="0"/>
              <a:buChar char="•"/>
            </a:pPr>
            <a:r>
              <a:rPr lang="en-US" dirty="0"/>
              <a:t>And under -555 there is a 1 year accumulation time limit, but no accumulation amount limit for DW Pharmaceuticals.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Under Option 2 – there is no change to the generator category but there is a potential change to the management requirements</a:t>
            </a:r>
          </a:p>
          <a:p>
            <a:pPr marL="171450" indent="-171450">
              <a:buFont typeface="Arial" panose="020B0604020202020204" pitchFamily="34" charset="0"/>
              <a:buChar char="•"/>
            </a:pPr>
            <a:r>
              <a:rPr lang="en-US" dirty="0"/>
              <a:t>The generator category is based on </a:t>
            </a:r>
            <a:r>
              <a:rPr lang="en-US" b="1" dirty="0"/>
              <a:t>monthly</a:t>
            </a:r>
            <a:r>
              <a:rPr lang="en-US" b="0" dirty="0"/>
              <a:t> generation so if the waste volumes stay the same at 0.3 lb/month, the school will not change generator category.</a:t>
            </a:r>
          </a:p>
          <a:p>
            <a:pPr marL="171450" indent="-171450">
              <a:buFont typeface="Arial" panose="020B0604020202020204" pitchFamily="34" charset="0"/>
              <a:buChar char="•"/>
            </a:pPr>
            <a:r>
              <a:rPr lang="en-US" b="1" dirty="0"/>
              <a:t>But </a:t>
            </a:r>
            <a:r>
              <a:rPr lang="en-US" b="0" dirty="0"/>
              <a:t>SQGs have a total onsite accumulation amount limit. If they exceed 2.2 lbs of AHW </a:t>
            </a:r>
            <a:r>
              <a:rPr lang="en-US" b="1" dirty="0"/>
              <a:t>stored or accumulated</a:t>
            </a:r>
            <a:r>
              <a:rPr lang="en-US" b="0" dirty="0"/>
              <a:t> onsite, they now must manage all their DW under the LQG requirements until that waste is off-site. </a:t>
            </a:r>
          </a:p>
          <a:p>
            <a:pPr marL="171450" indent="-171450">
              <a:buFont typeface="Arial" panose="020B0604020202020204" pitchFamily="34" charset="0"/>
              <a:buChar char="•"/>
            </a:pPr>
            <a:r>
              <a:rPr lang="en-US" b="0" dirty="0"/>
              <a:t>At a consistent generation rate of 0.3 lbs/month, the school will exceed 2.2 lbs before the end of the school year.</a:t>
            </a:r>
          </a:p>
        </p:txBody>
      </p:sp>
      <p:sp>
        <p:nvSpPr>
          <p:cNvPr id="4" name="Slide Number Placeholder 3"/>
          <p:cNvSpPr>
            <a:spLocks noGrp="1"/>
          </p:cNvSpPr>
          <p:nvPr>
            <p:ph type="sldNum" sz="quarter" idx="5"/>
          </p:nvPr>
        </p:nvSpPr>
        <p:spPr/>
        <p:txBody>
          <a:bodyPr/>
          <a:lstStyle/>
          <a:p>
            <a:fld id="{278243A9-D883-4378-A7FE-F2C5BAA30B40}" type="slidenum">
              <a:rPr lang="en-US" smtClean="0"/>
              <a:t>37</a:t>
            </a:fld>
            <a:endParaRPr lang="en-US" dirty="0"/>
          </a:p>
        </p:txBody>
      </p:sp>
    </p:spTree>
    <p:extLst>
      <p:ext uri="{BB962C8B-B14F-4D97-AF65-F5344CB8AC3E}">
        <p14:creationId xmlns:p14="http://schemas.microsoft.com/office/powerpoint/2010/main" val="6731439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Now let’s explore what happens if the school has a one-time spike of P-listed waste and they generate an </a:t>
            </a:r>
            <a:r>
              <a:rPr lang="en-US" b="1" dirty="0"/>
              <a:t>additional</a:t>
            </a:r>
            <a:r>
              <a:rPr lang="en-US" b="0" dirty="0"/>
              <a:t> 2 lbs of vape pens this month.</a:t>
            </a:r>
          </a:p>
          <a:p>
            <a:pPr marL="0" indent="0">
              <a:buFont typeface="Arial" panose="020B0604020202020204" pitchFamily="34" charset="0"/>
              <a:buNone/>
            </a:pPr>
            <a:endParaRPr lang="en-US" b="0" dirty="0"/>
          </a:p>
          <a:p>
            <a:pPr marL="0" indent="0">
              <a:buFont typeface="Arial" panose="020B0604020202020204" pitchFamily="34" charset="0"/>
              <a:buNone/>
            </a:pPr>
            <a:r>
              <a:rPr lang="en-US" b="0" dirty="0"/>
              <a:t>Under Option 1:</a:t>
            </a:r>
          </a:p>
          <a:p>
            <a:pPr marL="171450" indent="-171450">
              <a:buFont typeface="Arial" panose="020B0604020202020204" pitchFamily="34" charset="0"/>
              <a:buChar char="•"/>
            </a:pPr>
            <a:r>
              <a:rPr lang="en-US" b="0" dirty="0"/>
              <a:t>All the AHW is epinephrine and nicotine. And under -555 the DW pharmaceuticals are not counted towards the generator category so the school remains an SQG</a:t>
            </a:r>
          </a:p>
          <a:p>
            <a:pPr marL="171450" indent="-171450">
              <a:buFont typeface="Arial" panose="020B0604020202020204" pitchFamily="34" charset="0"/>
              <a:buChar char="•"/>
            </a:pPr>
            <a:endParaRPr lang="en-US" b="0" dirty="0"/>
          </a:p>
          <a:p>
            <a:pPr marL="0" indent="0">
              <a:buFont typeface="Arial" panose="020B0604020202020204" pitchFamily="34" charset="0"/>
              <a:buNone/>
            </a:pPr>
            <a:r>
              <a:rPr lang="en-US" b="0" dirty="0"/>
              <a:t>Under Option 2:</a:t>
            </a:r>
          </a:p>
          <a:p>
            <a:pPr marL="171450" indent="-171450">
              <a:buFont typeface="Arial" panose="020B0604020202020204" pitchFamily="34" charset="0"/>
              <a:buChar char="•"/>
            </a:pPr>
            <a:r>
              <a:rPr lang="en-US" b="0" dirty="0"/>
              <a:t>The extra 2 lbs of Vape pens in addition to the regular monthly generation of 0.3 lbs pushes the school over the 2.2 QEL limit for AHW.</a:t>
            </a:r>
          </a:p>
          <a:p>
            <a:pPr marL="171450" indent="-171450">
              <a:buFont typeface="Arial" panose="020B0604020202020204" pitchFamily="34" charset="0"/>
              <a:buChar char="•"/>
            </a:pPr>
            <a:r>
              <a:rPr lang="en-US" b="0" dirty="0"/>
              <a:t>The school is now a Large Quantity Generator and required to use -555</a:t>
            </a:r>
          </a:p>
          <a:p>
            <a:pPr marL="628650" lvl="1" indent="-171450">
              <a:buFont typeface="Arial" panose="020B0604020202020204" pitchFamily="34" charset="0"/>
              <a:buChar char="•"/>
            </a:pPr>
            <a:r>
              <a:rPr lang="en-US" b="0" dirty="0"/>
              <a:t>Once -555 is applied though the actual generator category would still remain a SQG since, you’ve got it, the DW pharmaceuticals do not count towards generator category.</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Ok I hope you are still with me – a couple of more examples.</a:t>
            </a:r>
          </a:p>
        </p:txBody>
      </p:sp>
      <p:sp>
        <p:nvSpPr>
          <p:cNvPr id="4" name="Slide Number Placeholder 3"/>
          <p:cNvSpPr>
            <a:spLocks noGrp="1"/>
          </p:cNvSpPr>
          <p:nvPr>
            <p:ph type="sldNum" sz="quarter" idx="5"/>
          </p:nvPr>
        </p:nvSpPr>
        <p:spPr/>
        <p:txBody>
          <a:bodyPr/>
          <a:lstStyle/>
          <a:p>
            <a:fld id="{278243A9-D883-4378-A7FE-F2C5BAA30B40}" type="slidenum">
              <a:rPr lang="en-US" smtClean="0"/>
              <a:t>38</a:t>
            </a:fld>
            <a:endParaRPr lang="en-US" dirty="0"/>
          </a:p>
        </p:txBody>
      </p:sp>
    </p:spTree>
    <p:extLst>
      <p:ext uri="{BB962C8B-B14F-4D97-AF65-F5344CB8AC3E}">
        <p14:creationId xmlns:p14="http://schemas.microsoft.com/office/powerpoint/2010/main" val="8173965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Now let’s explore what happens if the school has a one-time chemical spill in their science labs. The spilled material and all the cleanup media generates 200 lbs of dangerous waste. The spilled material was not a P-listed compound.</a:t>
            </a:r>
            <a:endParaRPr lang="en-US" b="0" dirty="0"/>
          </a:p>
          <a:p>
            <a:pPr marL="0" indent="0">
              <a:buFont typeface="Arial" panose="020B0604020202020204" pitchFamily="34" charset="0"/>
              <a:buNone/>
            </a:pPr>
            <a:endParaRPr lang="en-US" b="0" dirty="0"/>
          </a:p>
          <a:p>
            <a:pPr marL="0" indent="0">
              <a:buFont typeface="Arial" panose="020B0604020202020204" pitchFamily="34" charset="0"/>
              <a:buNone/>
            </a:pPr>
            <a:r>
              <a:rPr lang="en-US" b="0" dirty="0"/>
              <a:t>Under Option 1 – there is no change to generator category:</a:t>
            </a:r>
          </a:p>
          <a:p>
            <a:pPr marL="171450" indent="-171450">
              <a:buFont typeface="Arial" panose="020B0604020202020204" pitchFamily="34" charset="0"/>
              <a:buChar char="•"/>
            </a:pPr>
            <a:r>
              <a:rPr lang="en-US" b="0" dirty="0"/>
              <a:t>The spilled media is a DW so is added to the usual 10 lbs of chemical waste and 5 lbs or hand sanitizer and wipes. This totals 215 lbs which is below the 220 lbs QEL for DW</a:t>
            </a:r>
          </a:p>
          <a:p>
            <a:pPr marL="171450" indent="-171450">
              <a:buFont typeface="Arial" panose="020B0604020202020204" pitchFamily="34" charset="0"/>
              <a:buChar char="•"/>
            </a:pPr>
            <a:r>
              <a:rPr lang="en-US" b="0" dirty="0"/>
              <a:t>Again the pharmaceuticals are not counted towards the generator category under -555 so the school remains an SQG</a:t>
            </a:r>
          </a:p>
          <a:p>
            <a:pPr marL="171450" indent="-171450">
              <a:buFont typeface="Arial" panose="020B0604020202020204" pitchFamily="34" charset="0"/>
              <a:buChar char="•"/>
            </a:pPr>
            <a:endParaRPr lang="en-US" b="0" dirty="0"/>
          </a:p>
          <a:p>
            <a:pPr marL="0" indent="0">
              <a:buFont typeface="Arial" panose="020B0604020202020204" pitchFamily="34" charset="0"/>
              <a:buNone/>
            </a:pPr>
            <a:r>
              <a:rPr lang="en-US" b="0" dirty="0"/>
              <a:t>Under Option 2 – there is also no change to generator category:</a:t>
            </a:r>
          </a:p>
          <a:p>
            <a:pPr marL="171450" indent="-171450">
              <a:buFont typeface="Arial" panose="020B0604020202020204" pitchFamily="34" charset="0"/>
              <a:buChar char="•"/>
            </a:pPr>
            <a:r>
              <a:rPr lang="en-US" b="0" dirty="0"/>
              <a:t>The spilled media is a DW so is added to the usual 10 lbs of chemical waste,5 lbs or hand sanitizer and wipes, and the 0.2 lbs or DW pills. This totals 215.2 lbs which is still below the 220 lbs QEL for DW</a:t>
            </a:r>
          </a:p>
          <a:p>
            <a:pPr marL="171450" indent="-171450">
              <a:buFont typeface="Arial" panose="020B0604020202020204" pitchFamily="34" charset="0"/>
              <a:buChar char="•"/>
            </a:pPr>
            <a:r>
              <a:rPr lang="en-US" b="0" dirty="0"/>
              <a:t>All the AHW combined is 0.3 lbs and well below the 2.2 lb QEL</a:t>
            </a:r>
          </a:p>
          <a:p>
            <a:pPr marL="171450" indent="-171450">
              <a:buFont typeface="Arial" panose="020B0604020202020204" pitchFamily="34" charset="0"/>
              <a:buChar char="•"/>
            </a:pPr>
            <a:endParaRPr lang="en-US" b="0"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278243A9-D883-4378-A7FE-F2C5BAA30B40}" type="slidenum">
              <a:rPr lang="en-US" smtClean="0"/>
              <a:t>39</a:t>
            </a:fld>
            <a:endParaRPr lang="en-US" dirty="0"/>
          </a:p>
        </p:txBody>
      </p:sp>
    </p:spTree>
    <p:extLst>
      <p:ext uri="{BB962C8B-B14F-4D97-AF65-F5344CB8AC3E}">
        <p14:creationId xmlns:p14="http://schemas.microsoft.com/office/powerpoint/2010/main" val="23859265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OK – here’s our last example.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What happens to your school if you had a one-time chemical spill in the science labs </a:t>
            </a:r>
            <a:r>
              <a:rPr lang="en-US" b="1" u="sng" dirty="0"/>
              <a:t>and</a:t>
            </a:r>
            <a:r>
              <a:rPr lang="en-US" b="0" u="none" dirty="0"/>
              <a:t> you found 5 lbs of DW on your campus. </a:t>
            </a:r>
            <a:endParaRPr lang="en-US" b="0" dirty="0"/>
          </a:p>
          <a:p>
            <a:pPr marL="0" indent="0">
              <a:buFont typeface="Arial" panose="020B0604020202020204" pitchFamily="34" charset="0"/>
              <a:buNone/>
            </a:pPr>
            <a:endParaRPr lang="en-US" b="0" dirty="0"/>
          </a:p>
          <a:p>
            <a:pPr marL="0" indent="0">
              <a:buFont typeface="Arial" panose="020B0604020202020204" pitchFamily="34" charset="0"/>
              <a:buNone/>
            </a:pPr>
            <a:r>
              <a:rPr lang="en-US" b="0" dirty="0"/>
              <a:t>Under Option 1 – there is no change to generator category:</a:t>
            </a:r>
          </a:p>
          <a:p>
            <a:pPr marL="171450" indent="-171450">
              <a:buFont typeface="Arial" panose="020B0604020202020204" pitchFamily="34" charset="0"/>
              <a:buChar char="•"/>
            </a:pPr>
            <a:r>
              <a:rPr lang="en-US" b="0" dirty="0"/>
              <a:t>The 200 lbs of spilled media and the 5 lbs of found waste is added to the usual 10 lbs of chemical waste and 5 lbs or hand sanitizer and wipes. This totals 220 lbs which </a:t>
            </a:r>
            <a:r>
              <a:rPr lang="en-US" b="1" u="sng" dirty="0"/>
              <a:t>equals</a:t>
            </a:r>
            <a:r>
              <a:rPr lang="en-US" b="0" dirty="0"/>
              <a:t> the 220 lbs QEL for DW. SQG must generate 220 lbs or less.</a:t>
            </a:r>
          </a:p>
          <a:p>
            <a:pPr marL="171450" indent="-171450">
              <a:buFont typeface="Arial" panose="020B0604020202020204" pitchFamily="34" charset="0"/>
              <a:buChar char="•"/>
            </a:pPr>
            <a:r>
              <a:rPr lang="en-US" b="0" dirty="0"/>
              <a:t>Again the pharmaceuticals are managed under -555 so no count.</a:t>
            </a:r>
          </a:p>
          <a:p>
            <a:pPr marL="171450" indent="-171450">
              <a:buFont typeface="Arial" panose="020B0604020202020204" pitchFamily="34" charset="0"/>
              <a:buChar char="•"/>
            </a:pPr>
            <a:r>
              <a:rPr lang="en-US" b="0" dirty="0"/>
              <a:t>The school is still an SQG…but </a:t>
            </a:r>
            <a:r>
              <a:rPr lang="en-US" b="1" dirty="0"/>
              <a:t>just barely</a:t>
            </a:r>
            <a:r>
              <a:rPr lang="en-US" b="0" dirty="0"/>
              <a:t>. </a:t>
            </a:r>
          </a:p>
          <a:p>
            <a:pPr marL="171450" indent="-171450">
              <a:buFont typeface="Arial" panose="020B0604020202020204" pitchFamily="34" charset="0"/>
              <a:buChar char="•"/>
            </a:pPr>
            <a:endParaRPr lang="en-US" b="0" dirty="0"/>
          </a:p>
          <a:p>
            <a:pPr marL="0" indent="0">
              <a:buFont typeface="Arial" panose="020B0604020202020204" pitchFamily="34" charset="0"/>
              <a:buNone/>
            </a:pPr>
            <a:r>
              <a:rPr lang="en-US" b="0" dirty="0"/>
              <a:t>Under Option 2 – there </a:t>
            </a:r>
            <a:r>
              <a:rPr lang="en-US" b="1" dirty="0"/>
              <a:t>is </a:t>
            </a:r>
            <a:r>
              <a:rPr lang="en-US" b="0" dirty="0"/>
              <a:t>a change to generator category:</a:t>
            </a:r>
          </a:p>
          <a:p>
            <a:pPr marL="171450" indent="-171450">
              <a:buFont typeface="Arial" panose="020B0604020202020204" pitchFamily="34" charset="0"/>
              <a:buChar char="•"/>
            </a:pPr>
            <a:r>
              <a:rPr lang="en-US" b="0" dirty="0"/>
              <a:t>The spilled media and found waste are added to the usual 10 lbs of chemical waste, 5 lbs of hand sanitizer and wipes, </a:t>
            </a:r>
            <a:r>
              <a:rPr lang="en-US" b="1" dirty="0"/>
              <a:t>and</a:t>
            </a:r>
            <a:r>
              <a:rPr lang="en-US" b="0" dirty="0"/>
              <a:t> the 0.2 lbs of DW pills. This totals 220.2 lbs which is above the 220 lbs QEL for DW</a:t>
            </a:r>
          </a:p>
          <a:p>
            <a:pPr marL="171450" indent="-171450">
              <a:buFont typeface="Arial" panose="020B0604020202020204" pitchFamily="34" charset="0"/>
              <a:buChar char="•"/>
            </a:pPr>
            <a:r>
              <a:rPr lang="en-US" b="0" dirty="0"/>
              <a:t>All the AHW combined is 0.3 lbs and well below the 2.2 lb QEL</a:t>
            </a:r>
          </a:p>
          <a:p>
            <a:pPr marL="171450" indent="-171450">
              <a:buFont typeface="Arial" panose="020B0604020202020204" pitchFamily="34" charset="0"/>
              <a:buChar char="•"/>
            </a:pPr>
            <a:r>
              <a:rPr lang="en-US" b="0" dirty="0"/>
              <a:t>The school would be a Medium Quantity Generator and required to use the Special Requirements for DW Pharmaceuticals</a:t>
            </a:r>
          </a:p>
          <a:p>
            <a:pPr marL="628650" lvl="1" indent="-171450">
              <a:buFont typeface="Arial" panose="020B0604020202020204" pitchFamily="34" charset="0"/>
              <a:buChar char="•"/>
            </a:pPr>
            <a:r>
              <a:rPr lang="en-US" b="0" dirty="0"/>
              <a:t>But once you remove the pharmaceuticals, the DW total is 220 lbs exactly again and the actual generator category is a SQG</a:t>
            </a:r>
          </a:p>
          <a:p>
            <a:pPr marL="628650" lvl="1" indent="-171450">
              <a:buFont typeface="Arial" panose="020B0604020202020204" pitchFamily="34" charset="0"/>
              <a:buChar char="•"/>
            </a:pPr>
            <a:endParaRPr lang="en-US" b="0" dirty="0"/>
          </a:p>
          <a:p>
            <a:pPr marL="171450" indent="-171450">
              <a:buFont typeface="Arial" panose="020B0604020202020204" pitchFamily="34" charset="0"/>
              <a:buChar char="•"/>
            </a:pPr>
            <a:endParaRPr lang="en-US" b="0"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278243A9-D883-4378-A7FE-F2C5BAA30B40}" type="slidenum">
              <a:rPr lang="en-US" smtClean="0"/>
              <a:t>40</a:t>
            </a:fld>
            <a:endParaRPr lang="en-US" dirty="0"/>
          </a:p>
        </p:txBody>
      </p:sp>
    </p:spTree>
    <p:extLst>
      <p:ext uri="{BB962C8B-B14F-4D97-AF65-F5344CB8AC3E}">
        <p14:creationId xmlns:p14="http://schemas.microsoft.com/office/powerpoint/2010/main" val="1781629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 is a glass tank and a coil. All of this would designate as nicotine dangerous waste.</a:t>
            </a:r>
          </a:p>
          <a:p>
            <a:endParaRPr lang="en-US" dirty="0"/>
          </a:p>
          <a:p>
            <a:r>
              <a:rPr lang="en-US" dirty="0"/>
              <a:t>The bottom in the red oval is the battery compartment. The entire housing can be sent out as a universal waste battery.</a:t>
            </a:r>
          </a:p>
          <a:p>
            <a:pPr marL="171450" indent="-171450">
              <a:buFont typeface="Arial" panose="020B0604020202020204" pitchFamily="34" charset="0"/>
              <a:buChar char="•"/>
            </a:pPr>
            <a:r>
              <a:rPr lang="en-US" dirty="0"/>
              <a:t>Or you can remove the battery from the housing, if there is a battery compartment, and dispose it as UW.</a:t>
            </a:r>
          </a:p>
        </p:txBody>
      </p:sp>
      <p:sp>
        <p:nvSpPr>
          <p:cNvPr id="4" name="Slide Number Placeholder 3"/>
          <p:cNvSpPr>
            <a:spLocks noGrp="1"/>
          </p:cNvSpPr>
          <p:nvPr>
            <p:ph type="sldNum" sz="quarter" idx="5"/>
          </p:nvPr>
        </p:nvSpPr>
        <p:spPr/>
        <p:txBody>
          <a:bodyPr/>
          <a:lstStyle/>
          <a:p>
            <a:fld id="{278243A9-D883-4378-A7FE-F2C5BAA30B40}" type="slidenum">
              <a:rPr lang="en-US" smtClean="0"/>
              <a:t>4</a:t>
            </a:fld>
            <a:endParaRPr lang="en-US" dirty="0"/>
          </a:p>
        </p:txBody>
      </p:sp>
    </p:spTree>
    <p:extLst>
      <p:ext uri="{BB962C8B-B14F-4D97-AF65-F5344CB8AC3E}">
        <p14:creationId xmlns:p14="http://schemas.microsoft.com/office/powerpoint/2010/main" val="16217855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You consistently generate 0.3 lbs of P-listed pharmaceuticals each month.</a:t>
            </a:r>
          </a:p>
          <a:p>
            <a:pPr marL="628650" lvl="1" indent="-171450">
              <a:buFont typeface="Arial" panose="020B0604020202020204" pitchFamily="34" charset="0"/>
              <a:buChar char="•"/>
            </a:pPr>
            <a:r>
              <a:rPr lang="en-US" dirty="0"/>
              <a:t>You will exceed 2.2 lbs in 7 ½ months</a:t>
            </a:r>
          </a:p>
          <a:p>
            <a:pPr marL="628650" lvl="1" indent="-171450">
              <a:buFont typeface="Arial" panose="020B0604020202020204" pitchFamily="34" charset="0"/>
              <a:buChar char="•"/>
            </a:pPr>
            <a:r>
              <a:rPr lang="en-US" dirty="0"/>
              <a:t>Under Option 1 there is no impact to generator category As a SQG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Consider if you added one lb of disposable vape waste per month.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Addition of two lbs of disposable vape waste?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 closet clean out once a year?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dirty="0"/>
          </a:p>
          <a:p>
            <a:endParaRPr lang="en-US" dirty="0"/>
          </a:p>
          <a:p>
            <a:endParaRPr lang="en-US" dirty="0"/>
          </a:p>
          <a:p>
            <a:endParaRPr lang="en-US" dirty="0"/>
          </a:p>
          <a:p>
            <a:r>
              <a:rPr lang="en-US" dirty="0"/>
              <a:t>1 kg = 2.2 lb</a:t>
            </a:r>
          </a:p>
          <a:p>
            <a:r>
              <a:rPr lang="en-US" dirty="0"/>
              <a:t>1 lb = 16 oz</a:t>
            </a:r>
          </a:p>
          <a:p>
            <a:r>
              <a:rPr lang="en-US" dirty="0"/>
              <a:t>0.5 lb = 8 oz</a:t>
            </a:r>
          </a:p>
          <a:p>
            <a:r>
              <a:rPr lang="en-US" dirty="0"/>
              <a:t>0.3 lb = 4.8 oz</a:t>
            </a:r>
          </a:p>
          <a:p>
            <a:r>
              <a:rPr lang="en-US" dirty="0"/>
              <a:t>0.1 lb = 1.6 oz</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278243A9-D883-4378-A7FE-F2C5BAA30B40}" type="slidenum">
              <a:rPr lang="en-US" smtClean="0"/>
              <a:t>41</a:t>
            </a:fld>
            <a:endParaRPr lang="en-US" dirty="0"/>
          </a:p>
        </p:txBody>
      </p:sp>
    </p:spTree>
    <p:extLst>
      <p:ext uri="{BB962C8B-B14F-4D97-AF65-F5344CB8AC3E}">
        <p14:creationId xmlns:p14="http://schemas.microsoft.com/office/powerpoint/2010/main" val="4265663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Disposable units are typically one piece and cannot easily be disassembled.</a:t>
            </a:r>
          </a:p>
          <a:p>
            <a:endParaRPr lang="en-US" dirty="0"/>
          </a:p>
        </p:txBody>
      </p:sp>
      <p:sp>
        <p:nvSpPr>
          <p:cNvPr id="4" name="Slide Number Placeholder 3"/>
          <p:cNvSpPr>
            <a:spLocks noGrp="1"/>
          </p:cNvSpPr>
          <p:nvPr>
            <p:ph type="sldNum" sz="quarter" idx="5"/>
          </p:nvPr>
        </p:nvSpPr>
        <p:spPr/>
        <p:txBody>
          <a:bodyPr/>
          <a:lstStyle/>
          <a:p>
            <a:fld id="{278243A9-D883-4378-A7FE-F2C5BAA30B40}" type="slidenum">
              <a:rPr lang="en-US" smtClean="0"/>
              <a:t>5</a:t>
            </a:fld>
            <a:endParaRPr lang="en-US" dirty="0"/>
          </a:p>
        </p:txBody>
      </p:sp>
    </p:spTree>
    <p:extLst>
      <p:ext uri="{BB962C8B-B14F-4D97-AF65-F5344CB8AC3E}">
        <p14:creationId xmlns:p14="http://schemas.microsoft.com/office/powerpoint/2010/main" val="1779720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Juul was the most popular vape product with youth in the 2020 survey. But these have fallen out of favor in recent years.</a:t>
            </a:r>
          </a:p>
          <a:p>
            <a:endParaRPr lang="en-US" dirty="0"/>
          </a:p>
          <a:p>
            <a:r>
              <a:rPr lang="en-US" dirty="0"/>
              <a:t>These are easy to hide at school and home since they look like USB drives and fit in a pocket. The Juul vapes have a nicotine cartridge that can be removed from the battery and electronics.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r>
              <a:rPr lang="en-US" dirty="0"/>
              <a:t>Juul photo credit: https://www.massgeneral.org/assets/MGH/images/children/juul-vape-pen.jpg</a:t>
            </a:r>
          </a:p>
        </p:txBody>
      </p:sp>
      <p:sp>
        <p:nvSpPr>
          <p:cNvPr id="4" name="Slide Number Placeholder 3"/>
          <p:cNvSpPr>
            <a:spLocks noGrp="1"/>
          </p:cNvSpPr>
          <p:nvPr>
            <p:ph type="sldNum" sz="quarter" idx="5"/>
          </p:nvPr>
        </p:nvSpPr>
        <p:spPr/>
        <p:txBody>
          <a:bodyPr/>
          <a:lstStyle/>
          <a:p>
            <a:fld id="{278243A9-D883-4378-A7FE-F2C5BAA30B40}" type="slidenum">
              <a:rPr lang="en-US" smtClean="0"/>
              <a:t>6</a:t>
            </a:fld>
            <a:endParaRPr lang="en-US" dirty="0"/>
          </a:p>
        </p:txBody>
      </p:sp>
    </p:spTree>
    <p:extLst>
      <p:ext uri="{BB962C8B-B14F-4D97-AF65-F5344CB8AC3E}">
        <p14:creationId xmlns:p14="http://schemas.microsoft.com/office/powerpoint/2010/main" val="1558021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these larger and brighter and more colorful vape products are most popular with youth. </a:t>
            </a:r>
          </a:p>
          <a:p>
            <a:endParaRPr lang="en-US" dirty="0"/>
          </a:p>
          <a:p>
            <a:r>
              <a:rPr lang="en-US" dirty="0"/>
              <a:t>Here we have Esco Bars on the left and Vuse on the right</a:t>
            </a:r>
          </a:p>
          <a:p>
            <a:endParaRPr lang="en-US" dirty="0"/>
          </a:p>
          <a:p>
            <a:r>
              <a:rPr lang="en-US" dirty="0"/>
              <a:t>*************************</a:t>
            </a:r>
          </a:p>
          <a:p>
            <a:r>
              <a:rPr lang="en-US" dirty="0"/>
              <a:t>Esco Bars </a:t>
            </a:r>
            <a:r>
              <a:rPr lang="en-US" sz="1200" dirty="0">
                <a:effectLst/>
                <a:latin typeface="Calibri" panose="020F0502020204030204" pitchFamily="34" charset="0"/>
                <a:ea typeface="Calibri" panose="020F0502020204030204" pitchFamily="34" charset="0"/>
                <a:cs typeface="Times New Roman" panose="02020603050405020304" pitchFamily="18" charset="0"/>
              </a:rPr>
              <a:t>Photo Credit: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https://escobarsdirect.com/esco-bar-flavors/</a:t>
            </a:r>
            <a:endParaRPr lang="en-US" sz="1200" dirty="0"/>
          </a:p>
          <a:p>
            <a:r>
              <a:rPr lang="en-US" dirty="0"/>
              <a:t>VUSE photo credit: https://vuse.co.nz/cdn/shop/articles/Introducing_Vuse_Go_Disposable_Vape_Pens_-_Header_Image_900x.webp?v=1686236131</a:t>
            </a:r>
          </a:p>
        </p:txBody>
      </p:sp>
      <p:sp>
        <p:nvSpPr>
          <p:cNvPr id="4" name="Slide Number Placeholder 3"/>
          <p:cNvSpPr>
            <a:spLocks noGrp="1"/>
          </p:cNvSpPr>
          <p:nvPr>
            <p:ph type="sldNum" sz="quarter" idx="5"/>
          </p:nvPr>
        </p:nvSpPr>
        <p:spPr/>
        <p:txBody>
          <a:bodyPr/>
          <a:lstStyle/>
          <a:p>
            <a:fld id="{278243A9-D883-4378-A7FE-F2C5BAA30B40}" type="slidenum">
              <a:rPr lang="en-US" smtClean="0"/>
              <a:t>7</a:t>
            </a:fld>
            <a:endParaRPr lang="en-US" dirty="0"/>
          </a:p>
        </p:txBody>
      </p:sp>
    </p:spTree>
    <p:extLst>
      <p:ext uri="{BB962C8B-B14F-4D97-AF65-F5344CB8AC3E}">
        <p14:creationId xmlns:p14="http://schemas.microsoft.com/office/powerpoint/2010/main" val="1837211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popular disposable vape products with youth in late 2022 was the Elf Bar. </a:t>
            </a:r>
          </a:p>
          <a:p>
            <a:endParaRPr lang="en-US" dirty="0"/>
          </a:p>
          <a:p>
            <a:r>
              <a:rPr lang="en-US" dirty="0"/>
              <a:t>These disposables are larger, more colorful, and come in many different flavors like “peach mango watermelon” or “cranberry grape” or “Mango peach” as pictured here. Now celebrities are seen with a vape product that matches their outfit. </a:t>
            </a:r>
          </a:p>
          <a:p>
            <a:endParaRPr lang="en-US" dirty="0"/>
          </a:p>
          <a:p>
            <a:r>
              <a:rPr lang="en-US" dirty="0"/>
              <a:t>They are no longer trying to hide their vapes, they are flaunting them.</a:t>
            </a:r>
          </a:p>
          <a:p>
            <a:endParaRPr lang="en-US" dirty="0"/>
          </a:p>
          <a:p>
            <a:r>
              <a:rPr lang="en-US" dirty="0"/>
              <a:t>FDA blocked the import of the Elf Bars in summer of 2023 since they appear aimed at a youth population due to the colors and flavors. But Elf Bar has bypassed this ban by changing their name first to EB Design and now to EB Create.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r>
              <a:rPr lang="en-US" dirty="0"/>
              <a:t>Elf Bar photo credit: https://a1.vaping360.com/wp-content/uploads/2022/10/elf-bar-3_review-image-template_800x533.jpg?auto=compress,format</a:t>
            </a:r>
          </a:p>
        </p:txBody>
      </p:sp>
      <p:sp>
        <p:nvSpPr>
          <p:cNvPr id="4" name="Slide Number Placeholder 3"/>
          <p:cNvSpPr>
            <a:spLocks noGrp="1"/>
          </p:cNvSpPr>
          <p:nvPr>
            <p:ph type="sldNum" sz="quarter" idx="5"/>
          </p:nvPr>
        </p:nvSpPr>
        <p:spPr/>
        <p:txBody>
          <a:bodyPr/>
          <a:lstStyle/>
          <a:p>
            <a:fld id="{278243A9-D883-4378-A7FE-F2C5BAA30B40}" type="slidenum">
              <a:rPr lang="en-US" smtClean="0"/>
              <a:t>8</a:t>
            </a:fld>
            <a:endParaRPr lang="en-US" dirty="0"/>
          </a:p>
        </p:txBody>
      </p:sp>
    </p:spTree>
    <p:extLst>
      <p:ext uri="{BB962C8B-B14F-4D97-AF65-F5344CB8AC3E}">
        <p14:creationId xmlns:p14="http://schemas.microsoft.com/office/powerpoint/2010/main" val="738774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can see that the vapes look </a:t>
            </a:r>
            <a:r>
              <a:rPr lang="en-US" b="1" dirty="0"/>
              <a:t>exactly </a:t>
            </a:r>
            <a:r>
              <a:rPr lang="en-US" dirty="0"/>
              <a:t>the same, just a new name. </a:t>
            </a:r>
          </a:p>
          <a:p>
            <a:endParaRPr lang="en-US" dirty="0"/>
          </a:p>
          <a:p>
            <a:r>
              <a:rPr lang="en-US" dirty="0"/>
              <a:t>These flavors are “lemon mint,” “strawberry mango,” “tropical rinbo” and “cranberry grape”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r>
              <a:rPr lang="en-US" dirty="0"/>
              <a:t>EBCreate photo credit: https://www.ebcreate.com/product/EBCREATE-BC5000-Disposable-Pod-Device.html</a:t>
            </a:r>
          </a:p>
        </p:txBody>
      </p:sp>
      <p:sp>
        <p:nvSpPr>
          <p:cNvPr id="4" name="Slide Number Placeholder 3"/>
          <p:cNvSpPr>
            <a:spLocks noGrp="1"/>
          </p:cNvSpPr>
          <p:nvPr>
            <p:ph type="sldNum" sz="quarter" idx="5"/>
          </p:nvPr>
        </p:nvSpPr>
        <p:spPr/>
        <p:txBody>
          <a:bodyPr/>
          <a:lstStyle/>
          <a:p>
            <a:fld id="{278243A9-D883-4378-A7FE-F2C5BAA30B40}" type="slidenum">
              <a:rPr lang="en-US" smtClean="0"/>
              <a:t>9</a:t>
            </a:fld>
            <a:endParaRPr lang="en-US" dirty="0"/>
          </a:p>
        </p:txBody>
      </p:sp>
    </p:spTree>
    <p:extLst>
      <p:ext uri="{BB962C8B-B14F-4D97-AF65-F5344CB8AC3E}">
        <p14:creationId xmlns:p14="http://schemas.microsoft.com/office/powerpoint/2010/main" val="3545724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24222-F757-970F-1692-6986A63350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8F7295-79AF-B475-F692-FC6601159F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CB42AF-2844-0EAA-6211-758D3364E87C}"/>
              </a:ext>
            </a:extLst>
          </p:cNvPr>
          <p:cNvSpPr>
            <a:spLocks noGrp="1"/>
          </p:cNvSpPr>
          <p:nvPr>
            <p:ph type="dt" sz="half" idx="10"/>
          </p:nvPr>
        </p:nvSpPr>
        <p:spPr/>
        <p:txBody>
          <a:bodyPr/>
          <a:lstStyle/>
          <a:p>
            <a:fld id="{3997BFEB-EFFD-4D14-AFA9-BBFBDEF6EDB8}" type="datetimeFigureOut">
              <a:rPr lang="en-US" smtClean="0"/>
              <a:t>6/5/2025</a:t>
            </a:fld>
            <a:endParaRPr lang="en-US" dirty="0"/>
          </a:p>
        </p:txBody>
      </p:sp>
      <p:sp>
        <p:nvSpPr>
          <p:cNvPr id="5" name="Footer Placeholder 4">
            <a:extLst>
              <a:ext uri="{FF2B5EF4-FFF2-40B4-BE49-F238E27FC236}">
                <a16:creationId xmlns:a16="http://schemas.microsoft.com/office/drawing/2014/main" id="{C72B52D7-2F67-65CB-EED0-3C9EF9EE7AF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A73E90B-F18A-A9B5-0CFC-045C4D099BCC}"/>
              </a:ext>
            </a:extLst>
          </p:cNvPr>
          <p:cNvSpPr>
            <a:spLocks noGrp="1"/>
          </p:cNvSpPr>
          <p:nvPr>
            <p:ph type="sldNum" sz="quarter" idx="12"/>
          </p:nvPr>
        </p:nvSpPr>
        <p:spPr/>
        <p:txBody>
          <a:bodyPr/>
          <a:lstStyle/>
          <a:p>
            <a:fld id="{39D8F294-4B61-43CF-B656-65D8345E4F75}" type="slidenum">
              <a:rPr lang="en-US" smtClean="0"/>
              <a:t>‹#›</a:t>
            </a:fld>
            <a:endParaRPr lang="en-US" dirty="0"/>
          </a:p>
        </p:txBody>
      </p:sp>
    </p:spTree>
    <p:extLst>
      <p:ext uri="{BB962C8B-B14F-4D97-AF65-F5344CB8AC3E}">
        <p14:creationId xmlns:p14="http://schemas.microsoft.com/office/powerpoint/2010/main" val="1273615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40AD0-CC26-8D6F-8134-9895516FFE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D71256-364B-E98A-3EEC-6FA5B38677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88232F-EF63-DA95-5FBD-495CF97AB910}"/>
              </a:ext>
            </a:extLst>
          </p:cNvPr>
          <p:cNvSpPr>
            <a:spLocks noGrp="1"/>
          </p:cNvSpPr>
          <p:nvPr>
            <p:ph type="dt" sz="half" idx="10"/>
          </p:nvPr>
        </p:nvSpPr>
        <p:spPr/>
        <p:txBody>
          <a:bodyPr/>
          <a:lstStyle/>
          <a:p>
            <a:fld id="{3997BFEB-EFFD-4D14-AFA9-BBFBDEF6EDB8}" type="datetimeFigureOut">
              <a:rPr lang="en-US" smtClean="0"/>
              <a:t>6/5/2025</a:t>
            </a:fld>
            <a:endParaRPr lang="en-US" dirty="0"/>
          </a:p>
        </p:txBody>
      </p:sp>
      <p:sp>
        <p:nvSpPr>
          <p:cNvPr id="5" name="Footer Placeholder 4">
            <a:extLst>
              <a:ext uri="{FF2B5EF4-FFF2-40B4-BE49-F238E27FC236}">
                <a16:creationId xmlns:a16="http://schemas.microsoft.com/office/drawing/2014/main" id="{6ABB141F-2F2B-CB7F-65EB-8DA1BC61705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E3A1A7-6C8A-8AF5-6661-576593EB4F13}"/>
              </a:ext>
            </a:extLst>
          </p:cNvPr>
          <p:cNvSpPr>
            <a:spLocks noGrp="1"/>
          </p:cNvSpPr>
          <p:nvPr>
            <p:ph type="sldNum" sz="quarter" idx="12"/>
          </p:nvPr>
        </p:nvSpPr>
        <p:spPr/>
        <p:txBody>
          <a:bodyPr/>
          <a:lstStyle/>
          <a:p>
            <a:fld id="{39D8F294-4B61-43CF-B656-65D8345E4F75}" type="slidenum">
              <a:rPr lang="en-US" smtClean="0"/>
              <a:t>‹#›</a:t>
            </a:fld>
            <a:endParaRPr lang="en-US" dirty="0"/>
          </a:p>
        </p:txBody>
      </p:sp>
    </p:spTree>
    <p:extLst>
      <p:ext uri="{BB962C8B-B14F-4D97-AF65-F5344CB8AC3E}">
        <p14:creationId xmlns:p14="http://schemas.microsoft.com/office/powerpoint/2010/main" val="3240601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40C48D-5CD0-1FD9-1BAC-A49F40D18C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9DBEF0-5083-3B2D-D2CB-74C2C6D271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D8788A-956A-E24E-B854-DC3247AE0FE7}"/>
              </a:ext>
            </a:extLst>
          </p:cNvPr>
          <p:cNvSpPr>
            <a:spLocks noGrp="1"/>
          </p:cNvSpPr>
          <p:nvPr>
            <p:ph type="dt" sz="half" idx="10"/>
          </p:nvPr>
        </p:nvSpPr>
        <p:spPr/>
        <p:txBody>
          <a:bodyPr/>
          <a:lstStyle/>
          <a:p>
            <a:fld id="{3997BFEB-EFFD-4D14-AFA9-BBFBDEF6EDB8}" type="datetimeFigureOut">
              <a:rPr lang="en-US" smtClean="0"/>
              <a:t>6/5/2025</a:t>
            </a:fld>
            <a:endParaRPr lang="en-US" dirty="0"/>
          </a:p>
        </p:txBody>
      </p:sp>
      <p:sp>
        <p:nvSpPr>
          <p:cNvPr id="5" name="Footer Placeholder 4">
            <a:extLst>
              <a:ext uri="{FF2B5EF4-FFF2-40B4-BE49-F238E27FC236}">
                <a16:creationId xmlns:a16="http://schemas.microsoft.com/office/drawing/2014/main" id="{85E8DF60-038C-A715-05A5-CA2BB5EEC2E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2EE64DE-EF26-8A04-7061-1827C1C2BEBB}"/>
              </a:ext>
            </a:extLst>
          </p:cNvPr>
          <p:cNvSpPr>
            <a:spLocks noGrp="1"/>
          </p:cNvSpPr>
          <p:nvPr>
            <p:ph type="sldNum" sz="quarter" idx="12"/>
          </p:nvPr>
        </p:nvSpPr>
        <p:spPr/>
        <p:txBody>
          <a:bodyPr/>
          <a:lstStyle/>
          <a:p>
            <a:fld id="{39D8F294-4B61-43CF-B656-65D8345E4F75}" type="slidenum">
              <a:rPr lang="en-US" smtClean="0"/>
              <a:t>‹#›</a:t>
            </a:fld>
            <a:endParaRPr lang="en-US" dirty="0"/>
          </a:p>
        </p:txBody>
      </p:sp>
    </p:spTree>
    <p:extLst>
      <p:ext uri="{BB962C8B-B14F-4D97-AF65-F5344CB8AC3E}">
        <p14:creationId xmlns:p14="http://schemas.microsoft.com/office/powerpoint/2010/main" val="2889338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1 column">
    <p:spTree>
      <p:nvGrpSpPr>
        <p:cNvPr id="1" name=""/>
        <p:cNvGrpSpPr/>
        <p:nvPr/>
      </p:nvGrpSpPr>
      <p:grpSpPr>
        <a:xfrm>
          <a:off x="0" y="0"/>
          <a:ext cx="0" cy="0"/>
          <a:chOff x="0" y="0"/>
          <a:chExt cx="0" cy="0"/>
        </a:xfrm>
      </p:grpSpPr>
      <p:sp>
        <p:nvSpPr>
          <p:cNvPr id="5" name="Rectangle 4"/>
          <p:cNvSpPr/>
          <p:nvPr userDrawn="1"/>
        </p:nvSpPr>
        <p:spPr>
          <a:xfrm>
            <a:off x="29514" y="-1059"/>
            <a:ext cx="6096000" cy="6858529"/>
          </a:xfrm>
          <a:prstGeom prst="rect">
            <a:avLst/>
          </a:prstGeom>
          <a:solidFill>
            <a:srgbClr val="446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sz="1200"/>
          </a:p>
        </p:txBody>
      </p:sp>
      <p:sp>
        <p:nvSpPr>
          <p:cNvPr id="6" name="Title 1"/>
          <p:cNvSpPr>
            <a:spLocks noGrp="1"/>
          </p:cNvSpPr>
          <p:nvPr>
            <p:ph type="title" hasCustomPrompt="1"/>
          </p:nvPr>
        </p:nvSpPr>
        <p:spPr>
          <a:xfrm>
            <a:off x="935914" y="1391320"/>
            <a:ext cx="4066677" cy="4074304"/>
          </a:xfrm>
        </p:spPr>
        <p:txBody>
          <a:bodyPr anchor="ctr"/>
          <a:lstStyle>
            <a:lvl1pPr algn="ctr">
              <a:defRPr>
                <a:solidFill>
                  <a:schemeClr val="bg1"/>
                </a:solidFill>
              </a:defRPr>
            </a:lvl1pPr>
          </a:lstStyle>
          <a:p>
            <a:r>
              <a:rPr kumimoji="1" lang="en-US" altLang="ja-JP"/>
              <a:t>Slide title</a:t>
            </a:r>
            <a:br>
              <a:rPr kumimoji="1" lang="en-US" altLang="ja-JP"/>
            </a:br>
            <a:r>
              <a:rPr kumimoji="1" lang="en-US" altLang="ja-JP"/>
              <a:t>goes here</a:t>
            </a:r>
            <a:endParaRPr kumimoji="1" lang="ja-JP" altLang="en-US"/>
          </a:p>
        </p:txBody>
      </p:sp>
      <p:sp>
        <p:nvSpPr>
          <p:cNvPr id="7" name="Text Placeholder 5"/>
          <p:cNvSpPr>
            <a:spLocks noGrp="1"/>
          </p:cNvSpPr>
          <p:nvPr>
            <p:ph type="body" sz="quarter" idx="15" hasCustomPrompt="1"/>
          </p:nvPr>
        </p:nvSpPr>
        <p:spPr>
          <a:xfrm>
            <a:off x="6571273" y="932536"/>
            <a:ext cx="5129676" cy="4992928"/>
          </a:xfrm>
        </p:spPr>
        <p:txBody>
          <a:bodyPr numCol="1" spcCol="540000" anchor="t">
            <a:normAutofit/>
          </a:bodyPr>
          <a:lstStyle>
            <a:lvl1pPr marL="304861" marR="0" indent="-304861" algn="l" defTabSz="914400" rtl="0" eaLnBrk="1" fontAlgn="auto" latinLnBrk="0" hangingPunct="1">
              <a:lnSpc>
                <a:spcPct val="120000"/>
              </a:lnSpc>
              <a:spcBef>
                <a:spcPts val="0"/>
              </a:spcBef>
              <a:spcAft>
                <a:spcPts val="0"/>
              </a:spcAft>
              <a:buClrTx/>
              <a:buSzTx/>
              <a:buFont typeface="Wingdings" panose="05000000000000000000" pitchFamily="2" charset="2"/>
              <a:buChar char="§"/>
              <a:tabLst/>
              <a:defRPr sz="2667">
                <a:solidFill>
                  <a:schemeClr val="tx1"/>
                </a:solidFill>
                <a:latin typeface="Franklin Gothic Book" panose="020B0503020102020204" pitchFamily="34" charset="0"/>
              </a:defRPr>
            </a:lvl1pPr>
            <a:lvl2pPr marL="457231" indent="0">
              <a:lnSpc>
                <a:spcPct val="120000"/>
              </a:lnSpc>
              <a:buNone/>
              <a:defRPr sz="2134">
                <a:latin typeface="Franklin Gothic Book" panose="020B0503020102020204" pitchFamily="34" charset="0"/>
              </a:defRPr>
            </a:lvl2pPr>
            <a:lvl3pPr marL="914461" indent="0">
              <a:buNone/>
              <a:defRPr sz="1200"/>
            </a:lvl3pPr>
            <a:lvl4pPr marL="1371692" indent="0">
              <a:buNone/>
              <a:defRPr sz="1200"/>
            </a:lvl4pPr>
            <a:lvl5pPr marL="1828922" indent="0">
              <a:buNone/>
              <a:defRPr sz="1200"/>
            </a:lvl5pPr>
          </a:lstStyle>
          <a:p>
            <a:pPr lvl="0"/>
            <a:r>
              <a:rPr kumimoji="1" lang="en-US" altLang="ja-JP"/>
              <a:t>Text goes here</a:t>
            </a:r>
          </a:p>
          <a:p>
            <a:pPr marL="457231" marR="0" lvl="1" indent="-304861" algn="l"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r>
              <a:rPr kumimoji="1" lang="en-US" altLang="ja-JP"/>
              <a:t>Text goes here</a:t>
            </a:r>
          </a:p>
          <a:p>
            <a:pPr marL="457231" marR="0" lvl="1" indent="-304861" algn="l" defTabSz="914400" rtl="0" eaLnBrk="1" fontAlgn="auto" latinLnBrk="0" hangingPunct="1">
              <a:lnSpc>
                <a:spcPct val="90000"/>
              </a:lnSpc>
              <a:spcBef>
                <a:spcPts val="0"/>
              </a:spcBef>
              <a:spcAft>
                <a:spcPts val="0"/>
              </a:spcAft>
              <a:buClrTx/>
              <a:buSzTx/>
              <a:buFont typeface="Wingdings" panose="05000000000000000000" pitchFamily="2" charset="2"/>
              <a:buChar char="§"/>
              <a:tabLst/>
              <a:defRPr/>
            </a:pPr>
            <a:endParaRPr kumimoji="1" lang="ja-JP" altLang="en-US"/>
          </a:p>
        </p:txBody>
      </p:sp>
      <p:sp>
        <p:nvSpPr>
          <p:cNvPr id="8" name="Rectangle 7"/>
          <p:cNvSpPr/>
          <p:nvPr userDrawn="1"/>
        </p:nvSpPr>
        <p:spPr>
          <a:xfrm rot="5400000">
            <a:off x="2695769" y="3398403"/>
            <a:ext cx="6858529" cy="59605"/>
          </a:xfrm>
          <a:prstGeom prst="rect">
            <a:avLst/>
          </a:prstGeom>
          <a:solidFill>
            <a:srgbClr val="3333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9" tIns="30485" rIns="60969" bIns="30485" numCol="1" spcCol="0" rtlCol="0" fromWordArt="0" anchor="ctr" anchorCtr="0" forceAA="0" compatLnSpc="1">
            <a:prstTxWarp prst="textNoShape">
              <a:avLst/>
            </a:prstTxWarp>
            <a:noAutofit/>
          </a:bodyPr>
          <a:lstStyle/>
          <a:p>
            <a:pPr algn="ctr"/>
            <a:endParaRPr kumimoji="1" lang="en-US" sz="1200" dirty="0"/>
          </a:p>
        </p:txBody>
      </p:sp>
      <p:sp>
        <p:nvSpPr>
          <p:cNvPr id="10" name="Slide Number Placeholder 2"/>
          <p:cNvSpPr txBox="1">
            <a:spLocks/>
          </p:cNvSpPr>
          <p:nvPr userDrawn="1"/>
        </p:nvSpPr>
        <p:spPr>
          <a:xfrm>
            <a:off x="9961649" y="6253130"/>
            <a:ext cx="2057519" cy="365125"/>
          </a:xfrm>
          <a:prstGeom prst="rect">
            <a:avLst/>
          </a:prstGeom>
        </p:spPr>
        <p:txBody>
          <a:bodyPr vert="horz" lIns="60969" tIns="30485" rIns="60969" bIns="30485"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4AD89C-DF1E-4948-B597-5DD47B34A9CA}" type="slidenum">
              <a:rPr kumimoji="1" lang="ja-JP" altLang="en-US" sz="1200" smtClean="0"/>
              <a:pPr/>
              <a:t>‹#›</a:t>
            </a:fld>
            <a:endParaRPr kumimoji="1" lang="ja-JP" altLang="en-US" sz="1200"/>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77313" y="6298665"/>
            <a:ext cx="423637" cy="312014"/>
          </a:xfrm>
          <a:prstGeom prst="rect">
            <a:avLst/>
          </a:prstGeom>
        </p:spPr>
      </p:pic>
    </p:spTree>
    <p:extLst>
      <p:ext uri="{BB962C8B-B14F-4D97-AF65-F5344CB8AC3E}">
        <p14:creationId xmlns:p14="http://schemas.microsoft.com/office/powerpoint/2010/main" val="3688641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81181"/>
          </a:xfrm>
          <a:solidFill>
            <a:srgbClr val="44688F"/>
          </a:solidFill>
        </p:spPr>
        <p:txBody>
          <a:bodyPr>
            <a:normAutofit/>
          </a:bodyPr>
          <a:lstStyle>
            <a:lvl1pPr algn="ctr">
              <a:defRPr sz="5400">
                <a:solidFill>
                  <a:schemeClr val="bg1"/>
                </a:solidFill>
              </a:defRPr>
            </a:lvl1pPr>
          </a:lstStyle>
          <a:p>
            <a:r>
              <a:rPr lang="en-US"/>
              <a:t>Click to edit Master title style</a:t>
            </a:r>
          </a:p>
        </p:txBody>
      </p:sp>
      <p:sp>
        <p:nvSpPr>
          <p:cNvPr id="10" name="Slide Number Placeholder 2"/>
          <p:cNvSpPr txBox="1">
            <a:spLocks/>
          </p:cNvSpPr>
          <p:nvPr userDrawn="1"/>
        </p:nvSpPr>
        <p:spPr>
          <a:xfrm>
            <a:off x="9961649" y="6253130"/>
            <a:ext cx="2057519" cy="365125"/>
          </a:xfrm>
          <a:prstGeom prst="rect">
            <a:avLst/>
          </a:prstGeom>
        </p:spPr>
        <p:txBody>
          <a:bodyPr vert="horz" lIns="60969" tIns="30485" rIns="60969" bIns="30485"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4AD89C-DF1E-4948-B597-5DD47B34A9CA}" type="slidenum">
              <a:rPr kumimoji="1" lang="ja-JP" altLang="en-US" sz="1200" smtClean="0"/>
              <a:pPr/>
              <a:t>‹#›</a:t>
            </a:fld>
            <a:endParaRPr kumimoji="1" lang="ja-JP" altLang="en-US" sz="1200"/>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77313" y="6298665"/>
            <a:ext cx="423637" cy="312014"/>
          </a:xfrm>
          <a:prstGeom prst="rect">
            <a:avLst/>
          </a:prstGeom>
        </p:spPr>
      </p:pic>
      <p:cxnSp>
        <p:nvCxnSpPr>
          <p:cNvPr id="13" name="Straight Connector 12"/>
          <p:cNvCxnSpPr/>
          <p:nvPr userDrawn="1"/>
        </p:nvCxnSpPr>
        <p:spPr>
          <a:xfrm flipH="1">
            <a:off x="617301" y="6454672"/>
            <a:ext cx="10578625" cy="0"/>
          </a:xfrm>
          <a:prstGeom prst="line">
            <a:avLst/>
          </a:prstGeom>
          <a:ln w="12700">
            <a:solidFill>
              <a:srgbClr val="44688F"/>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a:spLocks noGrp="1"/>
          </p:cNvSpPr>
          <p:nvPr>
            <p:ph sz="half" idx="1"/>
          </p:nvPr>
        </p:nvSpPr>
        <p:spPr>
          <a:xfrm>
            <a:off x="838200" y="1825625"/>
            <a:ext cx="5181600" cy="4351338"/>
          </a:xfrm>
        </p:spPr>
        <p:txBody>
          <a:bodyPr/>
          <a:lstStyle>
            <a:lvl1pPr marL="228600" indent="-228600">
              <a:buFont typeface="Wingdings" panose="05000000000000000000" pitchFamily="2" charset="2"/>
              <a:buChar char="§"/>
              <a:defRPr>
                <a:solidFill>
                  <a:srgbClr val="44688F"/>
                </a:solidFill>
              </a:defRPr>
            </a:lvl1pPr>
            <a:lvl2pPr marL="457200" indent="-228600">
              <a:buFont typeface="Wingdings" panose="05000000000000000000" pitchFamily="2" charset="2"/>
              <a:buChar char="§"/>
              <a:defRPr>
                <a:solidFill>
                  <a:srgbClr val="44688F"/>
                </a:solidFill>
              </a:defRPr>
            </a:lvl2pPr>
            <a:lvl3pPr marL="690563" indent="-228600">
              <a:buFont typeface="Wingdings" panose="05000000000000000000" pitchFamily="2" charset="2"/>
              <a:buChar char="§"/>
              <a:defRPr>
                <a:solidFill>
                  <a:srgbClr val="44688F"/>
                </a:solidFill>
              </a:defRPr>
            </a:lvl3pPr>
            <a:lvl4pPr marL="914400" indent="-228600">
              <a:buFont typeface="Wingdings" panose="05000000000000000000" pitchFamily="2" charset="2"/>
              <a:buChar char="§"/>
              <a:defRPr>
                <a:solidFill>
                  <a:srgbClr val="44688F"/>
                </a:solidFill>
              </a:defRPr>
            </a:lvl4pPr>
            <a:lvl5pPr marL="1371600" indent="-228600">
              <a:buFont typeface="Wingdings" panose="05000000000000000000" pitchFamily="2" charset="2"/>
              <a:buChar char="§"/>
              <a:defRPr>
                <a:solidFill>
                  <a:srgbClr val="44688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p:cNvSpPr>
            <a:spLocks noGrp="1"/>
          </p:cNvSpPr>
          <p:nvPr>
            <p:ph sz="half" idx="2"/>
          </p:nvPr>
        </p:nvSpPr>
        <p:spPr>
          <a:xfrm>
            <a:off x="6172200" y="1825625"/>
            <a:ext cx="5181600" cy="4351338"/>
          </a:xfrm>
        </p:spPr>
        <p:txBody>
          <a:bodyPr/>
          <a:lstStyle>
            <a:lvl1pPr marL="228600" indent="-228600">
              <a:buFont typeface="Wingdings" panose="05000000000000000000" pitchFamily="2" charset="2"/>
              <a:buChar char="§"/>
              <a:defRPr>
                <a:solidFill>
                  <a:srgbClr val="44688F"/>
                </a:solidFill>
              </a:defRPr>
            </a:lvl1pPr>
            <a:lvl2pPr marL="457200" indent="-228600">
              <a:buFont typeface="Wingdings" panose="05000000000000000000" pitchFamily="2" charset="2"/>
              <a:buChar char="§"/>
              <a:defRPr>
                <a:solidFill>
                  <a:srgbClr val="44688F"/>
                </a:solidFill>
              </a:defRPr>
            </a:lvl2pPr>
            <a:lvl3pPr marL="690563" indent="-228600">
              <a:buFont typeface="Wingdings" panose="05000000000000000000" pitchFamily="2" charset="2"/>
              <a:buChar char="§"/>
              <a:defRPr>
                <a:solidFill>
                  <a:srgbClr val="44688F"/>
                </a:solidFill>
              </a:defRPr>
            </a:lvl3pPr>
            <a:lvl4pPr marL="914400" indent="-228600">
              <a:buFont typeface="Wingdings" panose="05000000000000000000" pitchFamily="2" charset="2"/>
              <a:buChar char="§"/>
              <a:defRPr>
                <a:solidFill>
                  <a:srgbClr val="44688F"/>
                </a:solidFill>
              </a:defRPr>
            </a:lvl4pPr>
            <a:lvl5pPr marL="1147763" indent="-228600">
              <a:buFont typeface="Wingdings" panose="05000000000000000000" pitchFamily="2" charset="2"/>
              <a:buChar char="§"/>
              <a:defRPr>
                <a:solidFill>
                  <a:srgbClr val="44688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6940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Option 1">
    <p:spTree>
      <p:nvGrpSpPr>
        <p:cNvPr id="1" name=""/>
        <p:cNvGrpSpPr/>
        <p:nvPr/>
      </p:nvGrpSpPr>
      <p:grpSpPr>
        <a:xfrm>
          <a:off x="0" y="0"/>
          <a:ext cx="0" cy="0"/>
          <a:chOff x="0" y="0"/>
          <a:chExt cx="0" cy="0"/>
        </a:xfrm>
      </p:grpSpPr>
      <p:sp>
        <p:nvSpPr>
          <p:cNvPr id="2" name="Title 1"/>
          <p:cNvSpPr>
            <a:spLocks noGrp="1"/>
          </p:cNvSpPr>
          <p:nvPr>
            <p:ph type="ctrTitle"/>
          </p:nvPr>
        </p:nvSpPr>
        <p:spPr>
          <a:xfrm>
            <a:off x="2071473" y="4266454"/>
            <a:ext cx="9447621" cy="940575"/>
          </a:xfrm>
        </p:spPr>
        <p:txBody>
          <a:bodyPr anchor="b">
            <a:normAutofit/>
          </a:bodyPr>
          <a:lstStyle>
            <a:lvl1pPr algn="l">
              <a:defRPr sz="4800"/>
            </a:lvl1pPr>
          </a:lstStyle>
          <a:p>
            <a:r>
              <a:rPr lang="en-US"/>
              <a:t>Click to edit Master title style</a:t>
            </a:r>
          </a:p>
        </p:txBody>
      </p:sp>
      <p:sp>
        <p:nvSpPr>
          <p:cNvPr id="3" name="Subtitle 2"/>
          <p:cNvSpPr>
            <a:spLocks noGrp="1"/>
          </p:cNvSpPr>
          <p:nvPr>
            <p:ph type="subTitle" idx="1"/>
          </p:nvPr>
        </p:nvSpPr>
        <p:spPr>
          <a:xfrm>
            <a:off x="2071474" y="5299105"/>
            <a:ext cx="9447620" cy="574830"/>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24574BA-3DF4-47C3-8BF2-CDD945C99436}" type="datetime1">
              <a:rPr lang="en-US" smtClean="0"/>
              <a:t>6/5/2025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275850-B71D-490D-965C-ED6AE5531855}" type="slidenum">
              <a:rPr lang="en-US" smtClean="0"/>
              <a:t>‹#›</a:t>
            </a:fld>
            <a:endParaRPr lang="en-US" dirty="0"/>
          </a:p>
        </p:txBody>
      </p:sp>
      <p:pic>
        <p:nvPicPr>
          <p:cNvPr id="10" name="Picture 9" descr="Washington Department of Ecology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4339637"/>
            <a:ext cx="1218690" cy="1414765"/>
          </a:xfrm>
          <a:prstGeom prst="rect">
            <a:avLst/>
          </a:prstGeom>
        </p:spPr>
      </p:pic>
      <p:sp>
        <p:nvSpPr>
          <p:cNvPr id="14" name="Rectangle 13"/>
          <p:cNvSpPr/>
          <p:nvPr userDrawn="1"/>
        </p:nvSpPr>
        <p:spPr>
          <a:xfrm>
            <a:off x="0" y="0"/>
            <a:ext cx="3048000" cy="2148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4124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Option 2">
    <p:spTree>
      <p:nvGrpSpPr>
        <p:cNvPr id="1" name=""/>
        <p:cNvGrpSpPr/>
        <p:nvPr/>
      </p:nvGrpSpPr>
      <p:grpSpPr>
        <a:xfrm>
          <a:off x="0" y="0"/>
          <a:ext cx="0" cy="0"/>
          <a:chOff x="0" y="0"/>
          <a:chExt cx="0" cy="0"/>
        </a:xfrm>
      </p:grpSpPr>
      <p:sp>
        <p:nvSpPr>
          <p:cNvPr id="2" name="Title 1"/>
          <p:cNvSpPr>
            <a:spLocks noGrp="1"/>
          </p:cNvSpPr>
          <p:nvPr>
            <p:ph type="ctrTitle"/>
          </p:nvPr>
        </p:nvSpPr>
        <p:spPr>
          <a:xfrm>
            <a:off x="2071473" y="4266454"/>
            <a:ext cx="9447621" cy="940575"/>
          </a:xfrm>
        </p:spPr>
        <p:txBody>
          <a:bodyPr anchor="b">
            <a:normAutofit/>
          </a:bodyPr>
          <a:lstStyle>
            <a:lvl1pPr algn="l">
              <a:defRPr sz="4800"/>
            </a:lvl1pPr>
          </a:lstStyle>
          <a:p>
            <a:r>
              <a:rPr lang="en-US"/>
              <a:t>Click to edit Master title style</a:t>
            </a:r>
          </a:p>
        </p:txBody>
      </p:sp>
      <p:sp>
        <p:nvSpPr>
          <p:cNvPr id="3" name="Subtitle 2"/>
          <p:cNvSpPr>
            <a:spLocks noGrp="1"/>
          </p:cNvSpPr>
          <p:nvPr>
            <p:ph type="subTitle" idx="1"/>
          </p:nvPr>
        </p:nvSpPr>
        <p:spPr>
          <a:xfrm>
            <a:off x="2071474" y="5299105"/>
            <a:ext cx="9447620" cy="574830"/>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24574BA-3DF4-47C3-8BF2-CDD945C99436}" type="datetime1">
              <a:rPr lang="en-US" smtClean="0"/>
              <a:t>6/5/2025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275850-B71D-490D-965C-ED6AE5531855}" type="slidenum">
              <a:rPr lang="en-US" smtClean="0"/>
              <a:t>‹#›</a:t>
            </a:fld>
            <a:endParaRPr lang="en-US" dirty="0"/>
          </a:p>
        </p:txBody>
      </p:sp>
      <p:pic>
        <p:nvPicPr>
          <p:cNvPr id="10" name="Picture 9" descr="Washington Department of Ecology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4339637"/>
            <a:ext cx="1218690" cy="1414765"/>
          </a:xfrm>
          <a:prstGeom prst="rect">
            <a:avLst/>
          </a:prstGeom>
        </p:spPr>
      </p:pic>
      <p:sp>
        <p:nvSpPr>
          <p:cNvPr id="14" name="Rectangle 13"/>
          <p:cNvSpPr/>
          <p:nvPr userDrawn="1"/>
        </p:nvSpPr>
        <p:spPr>
          <a:xfrm>
            <a:off x="0" y="0"/>
            <a:ext cx="3048000" cy="2148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46420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6" name="Rectangle 5"/>
          <p:cNvSpPr/>
          <p:nvPr userDrawn="1"/>
        </p:nvSpPr>
        <p:spPr>
          <a:xfrm>
            <a:off x="0" y="0"/>
            <a:ext cx="304187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61914" y="918994"/>
            <a:ext cx="2522641" cy="3689765"/>
          </a:xfrm>
        </p:spPr>
        <p:txBody>
          <a:bodyPr anchor="t"/>
          <a:lstStyle>
            <a:lvl1pPr>
              <a:defRPr>
                <a:solidFill>
                  <a:schemeClr val="bg1"/>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53606CA5-F65B-4B8E-AD15-BB02E8258AE5}" type="datetime1">
              <a:rPr lang="en-US" smtClean="0"/>
              <a:t>6/5/2025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275850-B71D-490D-965C-ED6AE5531855}" type="slidenum">
              <a:rPr lang="en-US" smtClean="0"/>
              <a:pPr/>
              <a:t>‹#›</a:t>
            </a:fld>
            <a:endParaRPr lang="en-US" dirty="0"/>
          </a:p>
        </p:txBody>
      </p:sp>
    </p:spTree>
    <p:extLst>
      <p:ext uri="{BB962C8B-B14F-4D97-AF65-F5344CB8AC3E}">
        <p14:creationId xmlns:p14="http://schemas.microsoft.com/office/powerpoint/2010/main" val="3989516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ission and Vision">
    <p:spTree>
      <p:nvGrpSpPr>
        <p:cNvPr id="1" name=""/>
        <p:cNvGrpSpPr/>
        <p:nvPr/>
      </p:nvGrpSpPr>
      <p:grpSpPr>
        <a:xfrm>
          <a:off x="0" y="0"/>
          <a:ext cx="0" cy="0"/>
          <a:chOff x="0" y="0"/>
          <a:chExt cx="0" cy="0"/>
        </a:xfrm>
      </p:grpSpPr>
      <p:pic>
        <p:nvPicPr>
          <p:cNvPr id="7" name="Picture 6" descr="Blue ripples in water"/>
          <p:cNvPicPr>
            <a:picLocks noChangeAspect="1"/>
          </p:cNvPicPr>
          <p:nvPr userDrawn="1"/>
        </p:nvPicPr>
        <p:blipFill rotWithShape="1">
          <a:blip r:embed="rId2" cstate="screen">
            <a:extLst>
              <a:ext uri="{28A0092B-C50C-407E-A947-70E740481C1C}">
                <a14:useLocalDpi xmlns:a14="http://schemas.microsoft.com/office/drawing/2010/main"/>
              </a:ext>
            </a:extLst>
          </a:blip>
          <a:srcRect l="-47"/>
          <a:stretch/>
        </p:blipFill>
        <p:spPr>
          <a:xfrm>
            <a:off x="-5611" y="-22439"/>
            <a:ext cx="12203953" cy="3214424"/>
          </a:xfrm>
          <a:prstGeom prst="rect">
            <a:avLst/>
          </a:prstGeom>
        </p:spPr>
      </p:pic>
      <p:sp>
        <p:nvSpPr>
          <p:cNvPr id="2" name="Title 1"/>
          <p:cNvSpPr>
            <a:spLocks noGrp="1"/>
          </p:cNvSpPr>
          <p:nvPr>
            <p:ph type="title"/>
          </p:nvPr>
        </p:nvSpPr>
        <p:spPr>
          <a:xfrm>
            <a:off x="261914" y="918995"/>
            <a:ext cx="11685051" cy="1836158"/>
          </a:xfrm>
        </p:spPr>
        <p:txBody>
          <a:bodyPr anchor="b"/>
          <a:lstStyle>
            <a:lvl1pPr algn="ctr">
              <a:defRPr>
                <a:solidFill>
                  <a:schemeClr val="bg1"/>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53606CA5-F65B-4B8E-AD15-BB02E8258AE5}" type="datetime1">
              <a:rPr lang="en-US" smtClean="0"/>
              <a:t>6/5/2025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275850-B71D-490D-965C-ED6AE5531855}" type="slidenum">
              <a:rPr lang="en-US" smtClean="0"/>
              <a:pPr/>
              <a:t>‹#›</a:t>
            </a:fld>
            <a:endParaRPr lang="en-US" dirty="0"/>
          </a:p>
        </p:txBody>
      </p:sp>
    </p:spTree>
    <p:extLst>
      <p:ext uri="{BB962C8B-B14F-4D97-AF65-F5344CB8AC3E}">
        <p14:creationId xmlns:p14="http://schemas.microsoft.com/office/powerpoint/2010/main" val="2042519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B69090-A7E0-4419-BCB1-A71EB36F85AE}" type="datetime1">
              <a:rPr lang="en-US" smtClean="0"/>
              <a:t>6/5/2025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275850-B71D-490D-965C-ED6AE5531855}" type="slidenum">
              <a:rPr lang="en-US" smtClean="0"/>
              <a:t>‹#›</a:t>
            </a:fld>
            <a:endParaRPr lang="en-US" dirty="0"/>
          </a:p>
        </p:txBody>
      </p:sp>
      <p:pic>
        <p:nvPicPr>
          <p:cNvPr id="7" name="Picture 6" descr="Washington Department of Ecology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6904" y="394246"/>
            <a:ext cx="1702191" cy="441931"/>
          </a:xfrm>
          <a:prstGeom prst="rect">
            <a:avLst/>
          </a:prstGeom>
        </p:spPr>
      </p:pic>
    </p:spTree>
    <p:extLst>
      <p:ext uri="{BB962C8B-B14F-4D97-AF65-F5344CB8AC3E}">
        <p14:creationId xmlns:p14="http://schemas.microsoft.com/office/powerpoint/2010/main" val="31178365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B69090-A7E0-4419-BCB1-A71EB36F85AE}" type="datetime1">
              <a:rPr lang="en-US" smtClean="0"/>
              <a:t>6/5/2025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275850-B71D-490D-965C-ED6AE5531855}" type="slidenum">
              <a:rPr lang="en-US" smtClean="0"/>
              <a:t>‹#›</a:t>
            </a:fld>
            <a:endParaRPr lang="en-US" dirty="0"/>
          </a:p>
        </p:txBody>
      </p:sp>
    </p:spTree>
    <p:extLst>
      <p:ext uri="{BB962C8B-B14F-4D97-AF65-F5344CB8AC3E}">
        <p14:creationId xmlns:p14="http://schemas.microsoft.com/office/powerpoint/2010/main" val="205193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DC965-5994-6EE0-37D3-8288AB0482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62E802-70CC-89E5-DD59-1049AB35A4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E7636D-C3AD-CD03-EC64-E21748A2586C}"/>
              </a:ext>
            </a:extLst>
          </p:cNvPr>
          <p:cNvSpPr>
            <a:spLocks noGrp="1"/>
          </p:cNvSpPr>
          <p:nvPr>
            <p:ph type="dt" sz="half" idx="10"/>
          </p:nvPr>
        </p:nvSpPr>
        <p:spPr/>
        <p:txBody>
          <a:bodyPr/>
          <a:lstStyle/>
          <a:p>
            <a:fld id="{3997BFEB-EFFD-4D14-AFA9-BBFBDEF6EDB8}" type="datetimeFigureOut">
              <a:rPr lang="en-US" smtClean="0"/>
              <a:t>6/5/2025</a:t>
            </a:fld>
            <a:endParaRPr lang="en-US" dirty="0"/>
          </a:p>
        </p:txBody>
      </p:sp>
      <p:sp>
        <p:nvSpPr>
          <p:cNvPr id="5" name="Footer Placeholder 4">
            <a:extLst>
              <a:ext uri="{FF2B5EF4-FFF2-40B4-BE49-F238E27FC236}">
                <a16:creationId xmlns:a16="http://schemas.microsoft.com/office/drawing/2014/main" id="{E5A14F60-0936-9BB4-F4D2-D1CBFFD0A21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46D6C8-6C18-008F-28EC-86AA431EFF9F}"/>
              </a:ext>
            </a:extLst>
          </p:cNvPr>
          <p:cNvSpPr>
            <a:spLocks noGrp="1"/>
          </p:cNvSpPr>
          <p:nvPr>
            <p:ph type="sldNum" sz="quarter" idx="12"/>
          </p:nvPr>
        </p:nvSpPr>
        <p:spPr/>
        <p:txBody>
          <a:bodyPr/>
          <a:lstStyle/>
          <a:p>
            <a:fld id="{39D8F294-4B61-43CF-B656-65D8345E4F75}" type="slidenum">
              <a:rPr lang="en-US" smtClean="0"/>
              <a:t>‹#›</a:t>
            </a:fld>
            <a:endParaRPr lang="en-US" dirty="0"/>
          </a:p>
        </p:txBody>
      </p:sp>
    </p:spTree>
    <p:extLst>
      <p:ext uri="{BB962C8B-B14F-4D97-AF65-F5344CB8AC3E}">
        <p14:creationId xmlns:p14="http://schemas.microsoft.com/office/powerpoint/2010/main" val="3185529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5576" y="1825625"/>
            <a:ext cx="540422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199" y="1825625"/>
            <a:ext cx="534689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34D1F8-A36D-498A-9300-4D61564B1F0D}" type="datetime1">
              <a:rPr lang="en-US" smtClean="0"/>
              <a:t>6/5/2025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275850-B71D-490D-965C-ED6AE5531855}" type="slidenum">
              <a:rPr lang="en-US" smtClean="0"/>
              <a:t>‹#›</a:t>
            </a:fld>
            <a:endParaRPr lang="en-US" dirty="0"/>
          </a:p>
        </p:txBody>
      </p:sp>
      <p:pic>
        <p:nvPicPr>
          <p:cNvPr id="8" name="Picture 7" descr="Washington Department of Ecology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6904" y="394246"/>
            <a:ext cx="1702191" cy="441931"/>
          </a:xfrm>
          <a:prstGeom prst="rect">
            <a:avLst/>
          </a:prstGeom>
        </p:spPr>
      </p:pic>
    </p:spTree>
    <p:extLst>
      <p:ext uri="{BB962C8B-B14F-4D97-AF65-F5344CB8AC3E}">
        <p14:creationId xmlns:p14="http://schemas.microsoft.com/office/powerpoint/2010/main" val="3466204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Photo">
    <p:spTree>
      <p:nvGrpSpPr>
        <p:cNvPr id="1" name=""/>
        <p:cNvGrpSpPr/>
        <p:nvPr/>
      </p:nvGrpSpPr>
      <p:grpSpPr>
        <a:xfrm>
          <a:off x="0" y="0"/>
          <a:ext cx="0" cy="0"/>
          <a:chOff x="0" y="0"/>
          <a:chExt cx="0" cy="0"/>
        </a:xfrm>
      </p:grpSpPr>
      <p:sp>
        <p:nvSpPr>
          <p:cNvPr id="2" name="Title 1"/>
          <p:cNvSpPr>
            <a:spLocks noGrp="1"/>
          </p:cNvSpPr>
          <p:nvPr>
            <p:ph type="title"/>
          </p:nvPr>
        </p:nvSpPr>
        <p:spPr>
          <a:xfrm>
            <a:off x="615577" y="394246"/>
            <a:ext cx="6846663" cy="1141707"/>
          </a:xfrm>
        </p:spPr>
        <p:txBody>
          <a:bodyPr/>
          <a:lstStyle/>
          <a:p>
            <a:r>
              <a:rPr lang="en-US"/>
              <a:t>Click to edit Master title style</a:t>
            </a:r>
          </a:p>
        </p:txBody>
      </p:sp>
      <p:sp>
        <p:nvSpPr>
          <p:cNvPr id="3" name="Content Placeholder 2"/>
          <p:cNvSpPr>
            <a:spLocks noGrp="1"/>
          </p:cNvSpPr>
          <p:nvPr>
            <p:ph sz="half" idx="1"/>
          </p:nvPr>
        </p:nvSpPr>
        <p:spPr>
          <a:xfrm>
            <a:off x="615576" y="1825625"/>
            <a:ext cx="684666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3"/>
          </p:nvPr>
        </p:nvSpPr>
        <p:spPr>
          <a:xfrm>
            <a:off x="7600089" y="0"/>
            <a:ext cx="4591912" cy="6858000"/>
          </a:xfrm>
          <a:solidFill>
            <a:schemeClr val="bg1">
              <a:lumMod val="95000"/>
            </a:schemeClr>
          </a:solidFill>
        </p:spPr>
        <p:txBody>
          <a:bodyPr/>
          <a:lstStyle/>
          <a:p>
            <a:endParaRPr lang="en-US" dirty="0"/>
          </a:p>
        </p:txBody>
      </p:sp>
      <p:sp>
        <p:nvSpPr>
          <p:cNvPr id="5" name="Date Placeholder 4"/>
          <p:cNvSpPr>
            <a:spLocks noGrp="1"/>
          </p:cNvSpPr>
          <p:nvPr>
            <p:ph type="dt" sz="half" idx="10"/>
          </p:nvPr>
        </p:nvSpPr>
        <p:spPr/>
        <p:txBody>
          <a:bodyPr/>
          <a:lstStyle/>
          <a:p>
            <a:fld id="{2034D1F8-A36D-498A-9300-4D61564B1F0D}" type="datetime1">
              <a:rPr lang="en-US" smtClean="0"/>
              <a:t>6/5/2025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275850-B71D-490D-965C-ED6AE5531855}" type="slidenum">
              <a:rPr lang="en-US" smtClean="0"/>
              <a:t>‹#›</a:t>
            </a:fld>
            <a:endParaRPr lang="en-US" dirty="0"/>
          </a:p>
        </p:txBody>
      </p:sp>
    </p:spTree>
    <p:extLst>
      <p:ext uri="{BB962C8B-B14F-4D97-AF65-F5344CB8AC3E}">
        <p14:creationId xmlns:p14="http://schemas.microsoft.com/office/powerpoint/2010/main" val="25484467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Block">
    <p:spTree>
      <p:nvGrpSpPr>
        <p:cNvPr id="1" name=""/>
        <p:cNvGrpSpPr/>
        <p:nvPr/>
      </p:nvGrpSpPr>
      <p:grpSpPr>
        <a:xfrm>
          <a:off x="0" y="0"/>
          <a:ext cx="0" cy="0"/>
          <a:chOff x="0" y="0"/>
          <a:chExt cx="0" cy="0"/>
        </a:xfrm>
      </p:grpSpPr>
      <p:sp>
        <p:nvSpPr>
          <p:cNvPr id="4" name="Rectangle 3"/>
          <p:cNvSpPr/>
          <p:nvPr userDrawn="1"/>
        </p:nvSpPr>
        <p:spPr>
          <a:xfrm>
            <a:off x="-1" y="215964"/>
            <a:ext cx="3041874" cy="6642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20000"/>
                  <a:lumOff val="80000"/>
                </a:schemeClr>
              </a:solidFill>
            </a:endParaRPr>
          </a:p>
        </p:txBody>
      </p:sp>
      <p:sp>
        <p:nvSpPr>
          <p:cNvPr id="2" name="Title 1"/>
          <p:cNvSpPr>
            <a:spLocks noGrp="1"/>
          </p:cNvSpPr>
          <p:nvPr>
            <p:ph type="title"/>
          </p:nvPr>
        </p:nvSpPr>
        <p:spPr>
          <a:xfrm>
            <a:off x="334776" y="689247"/>
            <a:ext cx="2422209" cy="5479506"/>
          </a:xfrm>
        </p:spPr>
        <p:txBody>
          <a:bodyPr anchor="ctr"/>
          <a:lstStyle>
            <a:lvl1pPr>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3348054" y="881085"/>
            <a:ext cx="8195930" cy="5095827"/>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34D1F8-A36D-498A-9300-4D61564B1F0D}" type="datetime1">
              <a:rPr lang="en-US" smtClean="0"/>
              <a:t>6/5/2025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275850-B71D-490D-965C-ED6AE5531855}" type="slidenum">
              <a:rPr lang="en-US" smtClean="0"/>
              <a:t>‹#›</a:t>
            </a:fld>
            <a:endParaRPr lang="en-US" dirty="0"/>
          </a:p>
        </p:txBody>
      </p:sp>
      <p:pic>
        <p:nvPicPr>
          <p:cNvPr id="8" name="Picture 7" descr="Washington Department of Ecology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6904" y="394246"/>
            <a:ext cx="1702191" cy="441931"/>
          </a:xfrm>
          <a:prstGeom prst="rect">
            <a:avLst/>
          </a:prstGeom>
        </p:spPr>
      </p:pic>
    </p:spTree>
    <p:extLst>
      <p:ext uri="{BB962C8B-B14F-4D97-AF65-F5344CB8AC3E}">
        <p14:creationId xmlns:p14="http://schemas.microsoft.com/office/powerpoint/2010/main" val="3600542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09601" y="2623731"/>
            <a:ext cx="7736484" cy="805270"/>
          </a:xfrm>
        </p:spPr>
        <p:txBody>
          <a:bodyPr>
            <a:normAutofit/>
          </a:bodyPr>
          <a:lstStyle>
            <a:lvl1pPr algn="l">
              <a:defRPr sz="4800">
                <a:solidFill>
                  <a:schemeClr val="bg1"/>
                </a:solidFill>
                <a:latin typeface="+mj-lt"/>
              </a:defRPr>
            </a:lvl1pPr>
          </a:lstStyle>
          <a:p>
            <a:r>
              <a:rPr lang="en-US"/>
              <a:t>Click to edit Master title style</a:t>
            </a:r>
          </a:p>
        </p:txBody>
      </p:sp>
      <p:sp>
        <p:nvSpPr>
          <p:cNvPr id="8" name="Text Placeholder 10"/>
          <p:cNvSpPr>
            <a:spLocks noGrp="1"/>
          </p:cNvSpPr>
          <p:nvPr>
            <p:ph type="body" sz="quarter" idx="13"/>
          </p:nvPr>
        </p:nvSpPr>
        <p:spPr>
          <a:xfrm>
            <a:off x="652463" y="3429000"/>
            <a:ext cx="9575800" cy="501650"/>
          </a:xfrm>
        </p:spPr>
        <p:txBody>
          <a:bodyPr/>
          <a:lstStyle>
            <a:lvl1pPr marL="0" indent="0">
              <a:buNone/>
              <a:defRPr>
                <a:solidFill>
                  <a:schemeClr val="bg1"/>
                </a:solidFill>
              </a:defRPr>
            </a:lvl1pPr>
          </a:lstStyle>
          <a:p>
            <a:pPr lvl="0"/>
            <a:endParaRPr lang="en-US"/>
          </a:p>
        </p:txBody>
      </p:sp>
      <p:sp>
        <p:nvSpPr>
          <p:cNvPr id="3" name="Date Placeholder 2"/>
          <p:cNvSpPr>
            <a:spLocks noGrp="1"/>
          </p:cNvSpPr>
          <p:nvPr>
            <p:ph type="dt" sz="half" idx="10"/>
          </p:nvPr>
        </p:nvSpPr>
        <p:spPr/>
        <p:txBody>
          <a:bodyPr/>
          <a:lstStyle>
            <a:lvl1pPr>
              <a:defRPr>
                <a:solidFill>
                  <a:schemeClr val="bg1"/>
                </a:solidFill>
              </a:defRPr>
            </a:lvl1pPr>
          </a:lstStyle>
          <a:p>
            <a:fld id="{53606CA5-F65B-4B8E-AD15-BB02E8258AE5}" type="datetime1">
              <a:rPr lang="en-US" smtClean="0"/>
              <a:pPr/>
              <a:t>6/5/2025</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F275850-B71D-490D-965C-ED6AE553185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1" y="1735976"/>
            <a:ext cx="1030806" cy="711845"/>
          </a:xfrm>
          <a:prstGeom prst="rect">
            <a:avLst/>
          </a:prstGeom>
        </p:spPr>
      </p:pic>
    </p:spTree>
    <p:extLst>
      <p:ext uri="{BB962C8B-B14F-4D97-AF65-F5344CB8AC3E}">
        <p14:creationId xmlns:p14="http://schemas.microsoft.com/office/powerpoint/2010/main" val="17059395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5"/>
            <a:ext cx="10907058" cy="1325563"/>
          </a:xfrm>
        </p:spPr>
        <p:txBody>
          <a:bodyPr/>
          <a:lstStyle/>
          <a:p>
            <a:r>
              <a:rPr lang="en-US"/>
              <a:t>Click to edit Master title style</a:t>
            </a:r>
          </a:p>
        </p:txBody>
      </p:sp>
      <p:sp>
        <p:nvSpPr>
          <p:cNvPr id="3" name="Text Placeholder 2"/>
          <p:cNvSpPr>
            <a:spLocks noGrp="1"/>
          </p:cNvSpPr>
          <p:nvPr>
            <p:ph type="body" idx="1"/>
          </p:nvPr>
        </p:nvSpPr>
        <p:spPr>
          <a:xfrm>
            <a:off x="609600" y="1681163"/>
            <a:ext cx="5387976"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505075"/>
            <a:ext cx="538797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199" y="1681163"/>
            <a:ext cx="5344459"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4445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F8E93C-B1B4-4447-9DBF-01D09BAB1C66}" type="datetime1">
              <a:rPr lang="en-US" smtClean="0"/>
              <a:t>6/5/2025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F275850-B71D-490D-965C-ED6AE5531855}" type="slidenum">
              <a:rPr lang="en-US" smtClean="0"/>
              <a:t>‹#›</a:t>
            </a:fld>
            <a:endParaRPr lang="en-US" dirty="0"/>
          </a:p>
        </p:txBody>
      </p:sp>
      <p:pic>
        <p:nvPicPr>
          <p:cNvPr id="10" name="Picture 9" descr="Washington Department of Ecology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6904" y="394246"/>
            <a:ext cx="1702191" cy="441931"/>
          </a:xfrm>
          <a:prstGeom prst="rect">
            <a:avLst/>
          </a:prstGeom>
        </p:spPr>
      </p:pic>
    </p:spTree>
    <p:extLst>
      <p:ext uri="{BB962C8B-B14F-4D97-AF65-F5344CB8AC3E}">
        <p14:creationId xmlns:p14="http://schemas.microsoft.com/office/powerpoint/2010/main" val="3666477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AE854E-D880-4BBF-B6D2-EC693906FAE5}" type="datetime1">
              <a:rPr lang="en-US" smtClean="0"/>
              <a:t>6/5/2025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275850-B71D-490D-965C-ED6AE5531855}" type="slidenum">
              <a:rPr lang="en-US" smtClean="0"/>
              <a:t>‹#›</a:t>
            </a:fld>
            <a:endParaRPr lang="en-US" dirty="0"/>
          </a:p>
        </p:txBody>
      </p:sp>
      <p:pic>
        <p:nvPicPr>
          <p:cNvPr id="6" name="Picture 5" descr="Washington Department of Ecology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6904" y="394246"/>
            <a:ext cx="1702191" cy="441931"/>
          </a:xfrm>
          <a:prstGeom prst="rect">
            <a:avLst/>
          </a:prstGeom>
        </p:spPr>
      </p:pic>
    </p:spTree>
    <p:extLst>
      <p:ext uri="{BB962C8B-B14F-4D97-AF65-F5344CB8AC3E}">
        <p14:creationId xmlns:p14="http://schemas.microsoft.com/office/powerpoint/2010/main" val="3788794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r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2"/>
          <p:cNvSpPr>
            <a:spLocks noGrp="1"/>
          </p:cNvSpPr>
          <p:nvPr>
            <p:ph idx="1"/>
          </p:nvPr>
        </p:nvSpPr>
        <p:spPr>
          <a:xfrm>
            <a:off x="615576" y="1535953"/>
            <a:ext cx="10903519" cy="756818"/>
          </a:xfrm>
        </p:spPr>
        <p:txBody>
          <a:bodyPr/>
          <a:lstStyle>
            <a:lvl1pPr marL="0" indent="0">
              <a:buNone/>
              <a:defRPr/>
            </a:lvl1pPr>
          </a:lstStyle>
          <a:p>
            <a:pPr lvl="0"/>
            <a:r>
              <a:rPr lang="en-US"/>
              <a:t>Edit Master text styles</a:t>
            </a:r>
          </a:p>
        </p:txBody>
      </p:sp>
      <p:sp>
        <p:nvSpPr>
          <p:cNvPr id="7" name="Chart Placeholder 6"/>
          <p:cNvSpPr>
            <a:spLocks noGrp="1"/>
          </p:cNvSpPr>
          <p:nvPr>
            <p:ph type="chart" sz="quarter" idx="13"/>
          </p:nvPr>
        </p:nvSpPr>
        <p:spPr>
          <a:xfrm>
            <a:off x="615950" y="2292350"/>
            <a:ext cx="10902950" cy="3925888"/>
          </a:xfrm>
        </p:spPr>
        <p:txBody>
          <a:bodyPr/>
          <a:lstStyle/>
          <a:p>
            <a:endParaRPr lang="en-US" dirty="0"/>
          </a:p>
        </p:txBody>
      </p:sp>
      <p:sp>
        <p:nvSpPr>
          <p:cNvPr id="3" name="Date Placeholder 2"/>
          <p:cNvSpPr>
            <a:spLocks noGrp="1"/>
          </p:cNvSpPr>
          <p:nvPr>
            <p:ph type="dt" sz="half" idx="10"/>
          </p:nvPr>
        </p:nvSpPr>
        <p:spPr/>
        <p:txBody>
          <a:bodyPr/>
          <a:lstStyle/>
          <a:p>
            <a:fld id="{AEAE854E-D880-4BBF-B6D2-EC693906FAE5}" type="datetime1">
              <a:rPr lang="en-US" smtClean="0"/>
              <a:t>6/5/2025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275850-B71D-490D-965C-ED6AE5531855}" type="slidenum">
              <a:rPr lang="en-US" smtClean="0"/>
              <a:t>‹#›</a:t>
            </a:fld>
            <a:endParaRPr lang="en-US" dirty="0"/>
          </a:p>
        </p:txBody>
      </p:sp>
      <p:pic>
        <p:nvPicPr>
          <p:cNvPr id="9" name="Picture 8" descr="Washington Department of Ecology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6904" y="394246"/>
            <a:ext cx="1702191" cy="441931"/>
          </a:xfrm>
          <a:prstGeom prst="rect">
            <a:avLst/>
          </a:prstGeom>
        </p:spPr>
      </p:pic>
    </p:spTree>
    <p:extLst>
      <p:ext uri="{BB962C8B-B14F-4D97-AF65-F5344CB8AC3E}">
        <p14:creationId xmlns:p14="http://schemas.microsoft.com/office/powerpoint/2010/main" val="23272565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2"/>
          <p:cNvSpPr>
            <a:spLocks noGrp="1"/>
          </p:cNvSpPr>
          <p:nvPr>
            <p:ph idx="1"/>
          </p:nvPr>
        </p:nvSpPr>
        <p:spPr>
          <a:xfrm>
            <a:off x="615576" y="1535953"/>
            <a:ext cx="10903519" cy="756818"/>
          </a:xfrm>
        </p:spPr>
        <p:txBody>
          <a:bodyPr/>
          <a:lstStyle>
            <a:lvl1pPr marL="0" indent="0">
              <a:buNone/>
              <a:defRPr/>
            </a:lvl1pPr>
          </a:lstStyle>
          <a:p>
            <a:pPr lvl="0"/>
            <a:r>
              <a:rPr lang="en-US"/>
              <a:t>Edit Master text styles</a:t>
            </a:r>
          </a:p>
        </p:txBody>
      </p:sp>
      <p:sp>
        <p:nvSpPr>
          <p:cNvPr id="9" name="SmartArt Placeholder 8"/>
          <p:cNvSpPr>
            <a:spLocks noGrp="1"/>
          </p:cNvSpPr>
          <p:nvPr>
            <p:ph type="dgm" sz="quarter" idx="13"/>
          </p:nvPr>
        </p:nvSpPr>
        <p:spPr>
          <a:xfrm>
            <a:off x="609600" y="2292350"/>
            <a:ext cx="10909300" cy="3978275"/>
          </a:xfrm>
        </p:spPr>
        <p:txBody>
          <a:bodyPr/>
          <a:lstStyle/>
          <a:p>
            <a:endParaRPr lang="en-US" dirty="0"/>
          </a:p>
        </p:txBody>
      </p:sp>
      <p:sp>
        <p:nvSpPr>
          <p:cNvPr id="3" name="Date Placeholder 2"/>
          <p:cNvSpPr>
            <a:spLocks noGrp="1"/>
          </p:cNvSpPr>
          <p:nvPr>
            <p:ph type="dt" sz="half" idx="10"/>
          </p:nvPr>
        </p:nvSpPr>
        <p:spPr/>
        <p:txBody>
          <a:bodyPr/>
          <a:lstStyle/>
          <a:p>
            <a:fld id="{AEAE854E-D880-4BBF-B6D2-EC693906FAE5}" type="datetime1">
              <a:rPr lang="en-US" smtClean="0"/>
              <a:t>6/5/2025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275850-B71D-490D-965C-ED6AE5531855}" type="slidenum">
              <a:rPr lang="en-US" smtClean="0"/>
              <a:t>‹#›</a:t>
            </a:fld>
            <a:endParaRPr lang="en-US" dirty="0"/>
          </a:p>
        </p:txBody>
      </p:sp>
      <p:pic>
        <p:nvPicPr>
          <p:cNvPr id="10" name="Picture 9" descr="Washington Department of Ecology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6904" y="394246"/>
            <a:ext cx="1702191" cy="441931"/>
          </a:xfrm>
          <a:prstGeom prst="rect">
            <a:avLst/>
          </a:prstGeom>
        </p:spPr>
      </p:pic>
    </p:spTree>
    <p:extLst>
      <p:ext uri="{BB962C8B-B14F-4D97-AF65-F5344CB8AC3E}">
        <p14:creationId xmlns:p14="http://schemas.microsoft.com/office/powerpoint/2010/main" val="23299071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AA3A2-8A89-4426-B293-4C33605CDA9C}" type="datetime1">
              <a:rPr lang="en-US" smtClean="0"/>
              <a:t>6/5/2025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275850-B71D-490D-965C-ED6AE5531855}" type="slidenum">
              <a:rPr lang="en-US" smtClean="0"/>
              <a:t>‹#›</a:t>
            </a:fld>
            <a:endParaRPr lang="en-US" dirty="0"/>
          </a:p>
        </p:txBody>
      </p:sp>
      <p:pic>
        <p:nvPicPr>
          <p:cNvPr id="5" name="Picture 4" descr="Washington Department of Ecology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6904" y="394246"/>
            <a:ext cx="1702191" cy="441931"/>
          </a:xfrm>
          <a:prstGeom prst="rect">
            <a:avLst/>
          </a:prstGeom>
        </p:spPr>
      </p:pic>
    </p:spTree>
    <p:extLst>
      <p:ext uri="{BB962C8B-B14F-4D97-AF65-F5344CB8AC3E}">
        <p14:creationId xmlns:p14="http://schemas.microsoft.com/office/powerpoint/2010/main" val="6356448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Closing slide">
    <p:spTree>
      <p:nvGrpSpPr>
        <p:cNvPr id="1" name=""/>
        <p:cNvGrpSpPr/>
        <p:nvPr/>
      </p:nvGrpSpPr>
      <p:grpSpPr>
        <a:xfrm>
          <a:off x="0" y="0"/>
          <a:ext cx="0" cy="0"/>
          <a:chOff x="0" y="0"/>
          <a:chExt cx="0" cy="0"/>
        </a:xfrm>
      </p:grpSpPr>
      <p:sp>
        <p:nvSpPr>
          <p:cNvPr id="2" name="Title 1"/>
          <p:cNvSpPr>
            <a:spLocks noGrp="1"/>
          </p:cNvSpPr>
          <p:nvPr>
            <p:ph type="ctrTitle"/>
          </p:nvPr>
        </p:nvSpPr>
        <p:spPr>
          <a:xfrm>
            <a:off x="6281270" y="1482165"/>
            <a:ext cx="5072529" cy="1991939"/>
          </a:xfrm>
        </p:spPr>
        <p:txBody>
          <a:bodyPr anchor="b">
            <a:normAutofit/>
          </a:bodyPr>
          <a:lstStyle>
            <a:lvl1pPr algn="l">
              <a:defRPr sz="4800"/>
            </a:lvl1pPr>
          </a:lstStyle>
          <a:p>
            <a:r>
              <a:rPr lang="en-US"/>
              <a:t>Click to edit Master title style</a:t>
            </a:r>
          </a:p>
        </p:txBody>
      </p:sp>
      <p:sp>
        <p:nvSpPr>
          <p:cNvPr id="3" name="Subtitle 2"/>
          <p:cNvSpPr>
            <a:spLocks noGrp="1"/>
          </p:cNvSpPr>
          <p:nvPr>
            <p:ph type="subTitle" idx="1"/>
          </p:nvPr>
        </p:nvSpPr>
        <p:spPr>
          <a:xfrm>
            <a:off x="6281270" y="3566179"/>
            <a:ext cx="5072530" cy="1734949"/>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24574BA-3DF4-47C3-8BF2-CDD945C99436}" type="datetime1">
              <a:rPr lang="en-US" smtClean="0"/>
              <a:t>6/5/2025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275850-B71D-490D-965C-ED6AE5531855}" type="slidenum">
              <a:rPr lang="en-US" smtClean="0"/>
              <a:t>‹#›</a:t>
            </a:fld>
            <a:endParaRPr lang="en-US" dirty="0"/>
          </a:p>
        </p:txBody>
      </p:sp>
      <p:sp>
        <p:nvSpPr>
          <p:cNvPr id="14" name="Rectangle 13"/>
          <p:cNvSpPr/>
          <p:nvPr userDrawn="1"/>
        </p:nvSpPr>
        <p:spPr>
          <a:xfrm>
            <a:off x="0" y="0"/>
            <a:ext cx="3048000" cy="2148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5882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2E8A1-2223-925E-9184-E452C44F9D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550317-B1B7-6C56-B534-C0E411171C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9BA9FC-3DD2-B3C5-9DDC-A2BA832BE0A5}"/>
              </a:ext>
            </a:extLst>
          </p:cNvPr>
          <p:cNvSpPr>
            <a:spLocks noGrp="1"/>
          </p:cNvSpPr>
          <p:nvPr>
            <p:ph type="dt" sz="half" idx="10"/>
          </p:nvPr>
        </p:nvSpPr>
        <p:spPr/>
        <p:txBody>
          <a:bodyPr/>
          <a:lstStyle/>
          <a:p>
            <a:fld id="{3997BFEB-EFFD-4D14-AFA9-BBFBDEF6EDB8}" type="datetimeFigureOut">
              <a:rPr lang="en-US" smtClean="0"/>
              <a:t>6/5/2025</a:t>
            </a:fld>
            <a:endParaRPr lang="en-US" dirty="0"/>
          </a:p>
        </p:txBody>
      </p:sp>
      <p:sp>
        <p:nvSpPr>
          <p:cNvPr id="5" name="Footer Placeholder 4">
            <a:extLst>
              <a:ext uri="{FF2B5EF4-FFF2-40B4-BE49-F238E27FC236}">
                <a16:creationId xmlns:a16="http://schemas.microsoft.com/office/drawing/2014/main" id="{76111B6E-3A53-9CDD-0687-AB2B9E0EDC2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9505B9-53A3-02F1-4B84-44DC0ED829CB}"/>
              </a:ext>
            </a:extLst>
          </p:cNvPr>
          <p:cNvSpPr>
            <a:spLocks noGrp="1"/>
          </p:cNvSpPr>
          <p:nvPr>
            <p:ph type="sldNum" sz="quarter" idx="12"/>
          </p:nvPr>
        </p:nvSpPr>
        <p:spPr/>
        <p:txBody>
          <a:bodyPr/>
          <a:lstStyle/>
          <a:p>
            <a:fld id="{39D8F294-4B61-43CF-B656-65D8345E4F75}" type="slidenum">
              <a:rPr lang="en-US" smtClean="0"/>
              <a:t>‹#›</a:t>
            </a:fld>
            <a:endParaRPr lang="en-US" dirty="0"/>
          </a:p>
        </p:txBody>
      </p:sp>
    </p:spTree>
    <p:extLst>
      <p:ext uri="{BB962C8B-B14F-4D97-AF65-F5344CB8AC3E}">
        <p14:creationId xmlns:p14="http://schemas.microsoft.com/office/powerpoint/2010/main" val="30166054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2921000"/>
            <a:ext cx="8466667" cy="553104"/>
          </a:xfrm>
        </p:spPr>
        <p:txBody>
          <a:bodyPr anchor="b">
            <a:normAutofit/>
          </a:bodyPr>
          <a:lstStyle>
            <a:lvl1pPr algn="l">
              <a:defRPr sz="2400"/>
            </a:lvl1pPr>
          </a:lstStyle>
          <a:p>
            <a:r>
              <a:rPr lang="en-US"/>
              <a:t>ADA Accessibility</a:t>
            </a:r>
          </a:p>
        </p:txBody>
      </p:sp>
      <p:sp>
        <p:nvSpPr>
          <p:cNvPr id="4" name="Date Placeholder 3"/>
          <p:cNvSpPr>
            <a:spLocks noGrp="1"/>
          </p:cNvSpPr>
          <p:nvPr>
            <p:ph type="dt" sz="half" idx="10"/>
          </p:nvPr>
        </p:nvSpPr>
        <p:spPr/>
        <p:txBody>
          <a:bodyPr/>
          <a:lstStyle/>
          <a:p>
            <a:fld id="{F24574BA-3DF4-47C3-8BF2-CDD945C99436}" type="datetime1">
              <a:rPr lang="en-US" smtClean="0"/>
              <a:t>6/5/2025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275850-B71D-490D-965C-ED6AE5531855}" type="slidenum">
              <a:rPr lang="en-US" smtClean="0"/>
              <a:t>‹#›</a:t>
            </a:fld>
            <a:endParaRPr lang="en-US" dirty="0"/>
          </a:p>
        </p:txBody>
      </p:sp>
      <p:sp>
        <p:nvSpPr>
          <p:cNvPr id="14" name="Rectangle 13"/>
          <p:cNvSpPr/>
          <p:nvPr userDrawn="1"/>
        </p:nvSpPr>
        <p:spPr>
          <a:xfrm>
            <a:off x="0" y="0"/>
            <a:ext cx="3048000" cy="2148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a:extLst>
              <a:ext uri="{FF2B5EF4-FFF2-40B4-BE49-F238E27FC236}">
                <a16:creationId xmlns:a16="http://schemas.microsoft.com/office/drawing/2014/main" id="{21F89ED9-E10A-DEC4-8127-19222C1F695F}"/>
              </a:ext>
            </a:extLst>
          </p:cNvPr>
          <p:cNvSpPr>
            <a:spLocks noGrp="1"/>
          </p:cNvSpPr>
          <p:nvPr>
            <p:ph idx="1"/>
          </p:nvPr>
        </p:nvSpPr>
        <p:spPr>
          <a:xfrm>
            <a:off x="609600" y="3474105"/>
            <a:ext cx="8466666" cy="2596496"/>
          </a:xfr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endParaRPr lang="en-US"/>
          </a:p>
        </p:txBody>
      </p:sp>
    </p:spTree>
    <p:extLst>
      <p:ext uri="{BB962C8B-B14F-4D97-AF65-F5344CB8AC3E}">
        <p14:creationId xmlns:p14="http://schemas.microsoft.com/office/powerpoint/2010/main" val="490985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E27CD-A6B2-2490-707C-783446BCA8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0C97FE-2C68-5CAB-337B-C7BB22158A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123553-D5FD-C286-CEF6-C78C631AAE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CBA0F9-84FB-3E68-8BA1-5CF27A59BF58}"/>
              </a:ext>
            </a:extLst>
          </p:cNvPr>
          <p:cNvSpPr>
            <a:spLocks noGrp="1"/>
          </p:cNvSpPr>
          <p:nvPr>
            <p:ph type="dt" sz="half" idx="10"/>
          </p:nvPr>
        </p:nvSpPr>
        <p:spPr/>
        <p:txBody>
          <a:bodyPr/>
          <a:lstStyle/>
          <a:p>
            <a:fld id="{3997BFEB-EFFD-4D14-AFA9-BBFBDEF6EDB8}" type="datetimeFigureOut">
              <a:rPr lang="en-US" smtClean="0"/>
              <a:t>6/5/2025</a:t>
            </a:fld>
            <a:endParaRPr lang="en-US" dirty="0"/>
          </a:p>
        </p:txBody>
      </p:sp>
      <p:sp>
        <p:nvSpPr>
          <p:cNvPr id="6" name="Footer Placeholder 5">
            <a:extLst>
              <a:ext uri="{FF2B5EF4-FFF2-40B4-BE49-F238E27FC236}">
                <a16:creationId xmlns:a16="http://schemas.microsoft.com/office/drawing/2014/main" id="{6A619F61-0473-227E-53BA-7B5A08740A4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52DC8-32DB-B327-C9D2-24CAD5F7A8DB}"/>
              </a:ext>
            </a:extLst>
          </p:cNvPr>
          <p:cNvSpPr>
            <a:spLocks noGrp="1"/>
          </p:cNvSpPr>
          <p:nvPr>
            <p:ph type="sldNum" sz="quarter" idx="12"/>
          </p:nvPr>
        </p:nvSpPr>
        <p:spPr/>
        <p:txBody>
          <a:bodyPr/>
          <a:lstStyle/>
          <a:p>
            <a:fld id="{39D8F294-4B61-43CF-B656-65D8345E4F75}" type="slidenum">
              <a:rPr lang="en-US" smtClean="0"/>
              <a:t>‹#›</a:t>
            </a:fld>
            <a:endParaRPr lang="en-US" dirty="0"/>
          </a:p>
        </p:txBody>
      </p:sp>
    </p:spTree>
    <p:extLst>
      <p:ext uri="{BB962C8B-B14F-4D97-AF65-F5344CB8AC3E}">
        <p14:creationId xmlns:p14="http://schemas.microsoft.com/office/powerpoint/2010/main" val="1819922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99888-35A9-896B-F031-529E80D8B3E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4A2B4C-AC8D-C4E8-E62E-15F26B5FB7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1B8568-179D-A082-A6DE-B2541D2541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054CED-78D7-B97C-D472-43299E957C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F8EC2E-D6BC-698D-964F-EE8EA34D65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AD27B3-E1E1-F569-533D-F0B5DF9E9FA6}"/>
              </a:ext>
            </a:extLst>
          </p:cNvPr>
          <p:cNvSpPr>
            <a:spLocks noGrp="1"/>
          </p:cNvSpPr>
          <p:nvPr>
            <p:ph type="dt" sz="half" idx="10"/>
          </p:nvPr>
        </p:nvSpPr>
        <p:spPr/>
        <p:txBody>
          <a:bodyPr/>
          <a:lstStyle/>
          <a:p>
            <a:fld id="{3997BFEB-EFFD-4D14-AFA9-BBFBDEF6EDB8}" type="datetimeFigureOut">
              <a:rPr lang="en-US" smtClean="0"/>
              <a:t>6/5/2025</a:t>
            </a:fld>
            <a:endParaRPr lang="en-US" dirty="0"/>
          </a:p>
        </p:txBody>
      </p:sp>
      <p:sp>
        <p:nvSpPr>
          <p:cNvPr id="8" name="Footer Placeholder 7">
            <a:extLst>
              <a:ext uri="{FF2B5EF4-FFF2-40B4-BE49-F238E27FC236}">
                <a16:creationId xmlns:a16="http://schemas.microsoft.com/office/drawing/2014/main" id="{AA5C0A5B-CAA8-2EA0-DEFE-4CCE62817A8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FCE8A43-80B2-0A33-C094-35AD1C8746A9}"/>
              </a:ext>
            </a:extLst>
          </p:cNvPr>
          <p:cNvSpPr>
            <a:spLocks noGrp="1"/>
          </p:cNvSpPr>
          <p:nvPr>
            <p:ph type="sldNum" sz="quarter" idx="12"/>
          </p:nvPr>
        </p:nvSpPr>
        <p:spPr/>
        <p:txBody>
          <a:bodyPr/>
          <a:lstStyle/>
          <a:p>
            <a:fld id="{39D8F294-4B61-43CF-B656-65D8345E4F75}" type="slidenum">
              <a:rPr lang="en-US" smtClean="0"/>
              <a:t>‹#›</a:t>
            </a:fld>
            <a:endParaRPr lang="en-US" dirty="0"/>
          </a:p>
        </p:txBody>
      </p:sp>
    </p:spTree>
    <p:extLst>
      <p:ext uri="{BB962C8B-B14F-4D97-AF65-F5344CB8AC3E}">
        <p14:creationId xmlns:p14="http://schemas.microsoft.com/office/powerpoint/2010/main" val="3205862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F66C9-5B3F-74F7-9578-8C14040846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64D3D2-8F99-7013-890C-CF65576A5122}"/>
              </a:ext>
            </a:extLst>
          </p:cNvPr>
          <p:cNvSpPr>
            <a:spLocks noGrp="1"/>
          </p:cNvSpPr>
          <p:nvPr>
            <p:ph type="dt" sz="half" idx="10"/>
          </p:nvPr>
        </p:nvSpPr>
        <p:spPr/>
        <p:txBody>
          <a:bodyPr/>
          <a:lstStyle/>
          <a:p>
            <a:fld id="{3997BFEB-EFFD-4D14-AFA9-BBFBDEF6EDB8}" type="datetimeFigureOut">
              <a:rPr lang="en-US" smtClean="0"/>
              <a:t>6/5/2025</a:t>
            </a:fld>
            <a:endParaRPr lang="en-US" dirty="0"/>
          </a:p>
        </p:txBody>
      </p:sp>
      <p:sp>
        <p:nvSpPr>
          <p:cNvPr id="4" name="Footer Placeholder 3">
            <a:extLst>
              <a:ext uri="{FF2B5EF4-FFF2-40B4-BE49-F238E27FC236}">
                <a16:creationId xmlns:a16="http://schemas.microsoft.com/office/drawing/2014/main" id="{62596B22-2C20-7ADE-1E81-B7743503A3A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0A32AFA-1CBC-8531-3C7B-89B16E7D5980}"/>
              </a:ext>
            </a:extLst>
          </p:cNvPr>
          <p:cNvSpPr>
            <a:spLocks noGrp="1"/>
          </p:cNvSpPr>
          <p:nvPr>
            <p:ph type="sldNum" sz="quarter" idx="12"/>
          </p:nvPr>
        </p:nvSpPr>
        <p:spPr/>
        <p:txBody>
          <a:bodyPr/>
          <a:lstStyle/>
          <a:p>
            <a:fld id="{39D8F294-4B61-43CF-B656-65D8345E4F75}" type="slidenum">
              <a:rPr lang="en-US" smtClean="0"/>
              <a:t>‹#›</a:t>
            </a:fld>
            <a:endParaRPr lang="en-US" dirty="0"/>
          </a:p>
        </p:txBody>
      </p:sp>
    </p:spTree>
    <p:extLst>
      <p:ext uri="{BB962C8B-B14F-4D97-AF65-F5344CB8AC3E}">
        <p14:creationId xmlns:p14="http://schemas.microsoft.com/office/powerpoint/2010/main" val="1128550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A45998-1E89-F5BC-19DB-86278B8AC864}"/>
              </a:ext>
            </a:extLst>
          </p:cNvPr>
          <p:cNvSpPr>
            <a:spLocks noGrp="1"/>
          </p:cNvSpPr>
          <p:nvPr>
            <p:ph type="dt" sz="half" idx="10"/>
          </p:nvPr>
        </p:nvSpPr>
        <p:spPr/>
        <p:txBody>
          <a:bodyPr/>
          <a:lstStyle/>
          <a:p>
            <a:fld id="{3997BFEB-EFFD-4D14-AFA9-BBFBDEF6EDB8}" type="datetimeFigureOut">
              <a:rPr lang="en-US" smtClean="0"/>
              <a:t>6/5/2025</a:t>
            </a:fld>
            <a:endParaRPr lang="en-US" dirty="0"/>
          </a:p>
        </p:txBody>
      </p:sp>
      <p:sp>
        <p:nvSpPr>
          <p:cNvPr id="3" name="Footer Placeholder 2">
            <a:extLst>
              <a:ext uri="{FF2B5EF4-FFF2-40B4-BE49-F238E27FC236}">
                <a16:creationId xmlns:a16="http://schemas.microsoft.com/office/drawing/2014/main" id="{AE44B78E-E9C6-D57D-42D7-9658469C7EA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B6243D8-F6DE-8100-7462-D86D3385F945}"/>
              </a:ext>
            </a:extLst>
          </p:cNvPr>
          <p:cNvSpPr>
            <a:spLocks noGrp="1"/>
          </p:cNvSpPr>
          <p:nvPr>
            <p:ph type="sldNum" sz="quarter" idx="12"/>
          </p:nvPr>
        </p:nvSpPr>
        <p:spPr/>
        <p:txBody>
          <a:bodyPr/>
          <a:lstStyle/>
          <a:p>
            <a:fld id="{39D8F294-4B61-43CF-B656-65D8345E4F75}" type="slidenum">
              <a:rPr lang="en-US" smtClean="0"/>
              <a:t>‹#›</a:t>
            </a:fld>
            <a:endParaRPr lang="en-US" dirty="0"/>
          </a:p>
        </p:txBody>
      </p:sp>
    </p:spTree>
    <p:extLst>
      <p:ext uri="{BB962C8B-B14F-4D97-AF65-F5344CB8AC3E}">
        <p14:creationId xmlns:p14="http://schemas.microsoft.com/office/powerpoint/2010/main" val="2565458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C9D66-CC07-5117-0BDE-3929A7DB9F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0E47B2-6EFE-6D16-3B6A-387B7725B5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1DEACD-B8D3-2792-00A8-376BE611F3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AC629B-9278-8A47-03E9-ACE2CC86503B}"/>
              </a:ext>
            </a:extLst>
          </p:cNvPr>
          <p:cNvSpPr>
            <a:spLocks noGrp="1"/>
          </p:cNvSpPr>
          <p:nvPr>
            <p:ph type="dt" sz="half" idx="10"/>
          </p:nvPr>
        </p:nvSpPr>
        <p:spPr/>
        <p:txBody>
          <a:bodyPr/>
          <a:lstStyle/>
          <a:p>
            <a:fld id="{3997BFEB-EFFD-4D14-AFA9-BBFBDEF6EDB8}" type="datetimeFigureOut">
              <a:rPr lang="en-US" smtClean="0"/>
              <a:t>6/5/2025</a:t>
            </a:fld>
            <a:endParaRPr lang="en-US" dirty="0"/>
          </a:p>
        </p:txBody>
      </p:sp>
      <p:sp>
        <p:nvSpPr>
          <p:cNvPr id="6" name="Footer Placeholder 5">
            <a:extLst>
              <a:ext uri="{FF2B5EF4-FFF2-40B4-BE49-F238E27FC236}">
                <a16:creationId xmlns:a16="http://schemas.microsoft.com/office/drawing/2014/main" id="{26D784EE-90F1-F089-FC03-D226CF58F73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53AA1F3-AF44-E93D-CDA4-34C74FF355A5}"/>
              </a:ext>
            </a:extLst>
          </p:cNvPr>
          <p:cNvSpPr>
            <a:spLocks noGrp="1"/>
          </p:cNvSpPr>
          <p:nvPr>
            <p:ph type="sldNum" sz="quarter" idx="12"/>
          </p:nvPr>
        </p:nvSpPr>
        <p:spPr/>
        <p:txBody>
          <a:bodyPr/>
          <a:lstStyle/>
          <a:p>
            <a:fld id="{39D8F294-4B61-43CF-B656-65D8345E4F75}" type="slidenum">
              <a:rPr lang="en-US" smtClean="0"/>
              <a:t>‹#›</a:t>
            </a:fld>
            <a:endParaRPr lang="en-US" dirty="0"/>
          </a:p>
        </p:txBody>
      </p:sp>
    </p:spTree>
    <p:extLst>
      <p:ext uri="{BB962C8B-B14F-4D97-AF65-F5344CB8AC3E}">
        <p14:creationId xmlns:p14="http://schemas.microsoft.com/office/powerpoint/2010/main" val="740433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03EC0-EB6B-F461-AC39-DB3D7C9B32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10DB2F-B1D7-509E-322E-F88C1538B3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DCF2037-D236-CE21-B213-4ADE573F49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15EBC-4480-A3B7-4CAD-D6C8808F7AE6}"/>
              </a:ext>
            </a:extLst>
          </p:cNvPr>
          <p:cNvSpPr>
            <a:spLocks noGrp="1"/>
          </p:cNvSpPr>
          <p:nvPr>
            <p:ph type="dt" sz="half" idx="10"/>
          </p:nvPr>
        </p:nvSpPr>
        <p:spPr/>
        <p:txBody>
          <a:bodyPr/>
          <a:lstStyle/>
          <a:p>
            <a:fld id="{3997BFEB-EFFD-4D14-AFA9-BBFBDEF6EDB8}" type="datetimeFigureOut">
              <a:rPr lang="en-US" smtClean="0"/>
              <a:t>6/5/2025</a:t>
            </a:fld>
            <a:endParaRPr lang="en-US" dirty="0"/>
          </a:p>
        </p:txBody>
      </p:sp>
      <p:sp>
        <p:nvSpPr>
          <p:cNvPr id="6" name="Footer Placeholder 5">
            <a:extLst>
              <a:ext uri="{FF2B5EF4-FFF2-40B4-BE49-F238E27FC236}">
                <a16:creationId xmlns:a16="http://schemas.microsoft.com/office/drawing/2014/main" id="{398D8062-BC2A-21E1-B2C7-193642475AA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C3DB1C-F49A-0F2E-5D3D-DD6D60781958}"/>
              </a:ext>
            </a:extLst>
          </p:cNvPr>
          <p:cNvSpPr>
            <a:spLocks noGrp="1"/>
          </p:cNvSpPr>
          <p:nvPr>
            <p:ph type="sldNum" sz="quarter" idx="12"/>
          </p:nvPr>
        </p:nvSpPr>
        <p:spPr/>
        <p:txBody>
          <a:bodyPr/>
          <a:lstStyle/>
          <a:p>
            <a:fld id="{39D8F294-4B61-43CF-B656-65D8345E4F75}" type="slidenum">
              <a:rPr lang="en-US" smtClean="0"/>
              <a:t>‹#›</a:t>
            </a:fld>
            <a:endParaRPr lang="en-US" dirty="0"/>
          </a:p>
        </p:txBody>
      </p:sp>
    </p:spTree>
    <p:extLst>
      <p:ext uri="{BB962C8B-B14F-4D97-AF65-F5344CB8AC3E}">
        <p14:creationId xmlns:p14="http://schemas.microsoft.com/office/powerpoint/2010/main" val="3640065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BBD98D-3138-2075-48DB-397A0EEAE1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42184C-DF82-B20D-DA80-0E7418579D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46E03B-89D5-6EB8-28FA-2F3E6107E3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97BFEB-EFFD-4D14-AFA9-BBFBDEF6EDB8}" type="datetimeFigureOut">
              <a:rPr lang="en-US" smtClean="0"/>
              <a:t>6/5/2025</a:t>
            </a:fld>
            <a:endParaRPr lang="en-US" dirty="0"/>
          </a:p>
        </p:txBody>
      </p:sp>
      <p:sp>
        <p:nvSpPr>
          <p:cNvPr id="5" name="Footer Placeholder 4">
            <a:extLst>
              <a:ext uri="{FF2B5EF4-FFF2-40B4-BE49-F238E27FC236}">
                <a16:creationId xmlns:a16="http://schemas.microsoft.com/office/drawing/2014/main" id="{A29145D9-1D80-AB5B-F74E-5BAE8012DF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426FB50-4DE3-D6FB-52CC-0D812AF820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D8F294-4B61-43CF-B656-65D8345E4F75}" type="slidenum">
              <a:rPr lang="en-US" smtClean="0"/>
              <a:t>‹#›</a:t>
            </a:fld>
            <a:endParaRPr lang="en-US" dirty="0"/>
          </a:p>
        </p:txBody>
      </p:sp>
    </p:spTree>
    <p:extLst>
      <p:ext uri="{BB962C8B-B14F-4D97-AF65-F5344CB8AC3E}">
        <p14:creationId xmlns:p14="http://schemas.microsoft.com/office/powerpoint/2010/main" val="2408922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5576" y="394246"/>
            <a:ext cx="10903519" cy="114170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615576" y="1775012"/>
            <a:ext cx="10903519" cy="44019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4854" y="6356350"/>
            <a:ext cx="2743200" cy="365125"/>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fld id="{53606CA5-F65B-4B8E-AD15-BB02E8258AE5}" type="datetime1">
              <a:rPr lang="en-US" smtClean="0"/>
              <a:t>6/5/2025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8775895" y="6356350"/>
            <a:ext cx="2743200" cy="365125"/>
          </a:xfrm>
          <a:prstGeom prst="rect">
            <a:avLst/>
          </a:prstGeom>
        </p:spPr>
        <p:txBody>
          <a:bodyPr vert="horz" lIns="91440" tIns="45720" rIns="91440" bIns="45720" rtlCol="0" anchor="ctr"/>
          <a:lstStyle>
            <a:lvl1pPr algn="r">
              <a:defRPr sz="1200">
                <a:solidFill>
                  <a:schemeClr val="tx1">
                    <a:lumMod val="60000"/>
                    <a:lumOff val="40000"/>
                  </a:schemeClr>
                </a:solidFill>
              </a:defRPr>
            </a:lvl1pPr>
          </a:lstStyle>
          <a:p>
            <a:fld id="{BF275850-B71D-490D-965C-ED6AE5531855}" type="slidenum">
              <a:rPr lang="en-US" smtClean="0"/>
              <a:pPr/>
              <a:t>‹#›</a:t>
            </a:fld>
            <a:endParaRPr lang="en-US" dirty="0"/>
          </a:p>
        </p:txBody>
      </p:sp>
      <p:sp>
        <p:nvSpPr>
          <p:cNvPr id="7" name="Rectangle 6"/>
          <p:cNvSpPr/>
          <p:nvPr userDrawn="1"/>
        </p:nvSpPr>
        <p:spPr>
          <a:xfrm>
            <a:off x="0" y="0"/>
            <a:ext cx="3048000" cy="2148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3048000" y="0"/>
            <a:ext cx="3048000" cy="2148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6096000" y="0"/>
            <a:ext cx="3048000" cy="2148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9144000" y="0"/>
            <a:ext cx="3048000" cy="2148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868912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hyperlink" Target="https://www.cdc.gov/media/releases/2023/p0622-ecigarettes-sales.html#:~:text=A%20study%20released%20today%20found,from%20184%20to%20269%20brands" TargetMode="External"/><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8.xml"/><Relationship Id="rId5" Type="http://schemas.openxmlformats.org/officeDocument/2006/relationships/image" Target="../media/image23.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7.png"/><Relationship Id="rId7"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28.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30.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8.xml"/><Relationship Id="rId1" Type="http://schemas.openxmlformats.org/officeDocument/2006/relationships/themeOverride" Target="../theme/themeOverride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8.xml"/><Relationship Id="rId1" Type="http://schemas.openxmlformats.org/officeDocument/2006/relationships/themeOverride" Target="../theme/themeOverride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8.xml"/><Relationship Id="rId1" Type="http://schemas.openxmlformats.org/officeDocument/2006/relationships/themeOverride" Target="../theme/themeOverride3.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6.jpeg"/><Relationship Id="rId7"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3.xml"/><Relationship Id="rId6" Type="http://schemas.openxmlformats.org/officeDocument/2006/relationships/image" Target="../media/image19.png"/><Relationship Id="rId5" Type="http://schemas.openxmlformats.org/officeDocument/2006/relationships/image" Target="../media/image33.png"/><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71473" y="4045743"/>
            <a:ext cx="9447621" cy="940575"/>
          </a:xfrm>
        </p:spPr>
        <p:txBody>
          <a:bodyPr>
            <a:normAutofit/>
          </a:bodyPr>
          <a:lstStyle/>
          <a:p>
            <a:r>
              <a:rPr lang="en-US" dirty="0"/>
              <a:t>Vape Waste Management</a:t>
            </a:r>
          </a:p>
        </p:txBody>
      </p:sp>
      <p:sp>
        <p:nvSpPr>
          <p:cNvPr id="3" name="Subtitle 2"/>
          <p:cNvSpPr>
            <a:spLocks noGrp="1"/>
          </p:cNvSpPr>
          <p:nvPr>
            <p:ph type="subTitle" idx="1"/>
          </p:nvPr>
        </p:nvSpPr>
        <p:spPr>
          <a:xfrm>
            <a:off x="2071474" y="5141453"/>
            <a:ext cx="9447620" cy="1057245"/>
          </a:xfrm>
        </p:spPr>
        <p:txBody>
          <a:bodyPr>
            <a:noAutofit/>
          </a:bodyPr>
          <a:lstStyle/>
          <a:p>
            <a:r>
              <a:rPr lang="en-US" dirty="0"/>
              <a:t>MRW Statewide Coordinator Meeting – June 5, 2025</a:t>
            </a:r>
          </a:p>
          <a:p>
            <a:r>
              <a:rPr lang="en-US" dirty="0"/>
              <a:t>Jenny Yoo | Toxics Reduction Engineer</a:t>
            </a:r>
          </a:p>
        </p:txBody>
      </p:sp>
      <p:pic>
        <p:nvPicPr>
          <p:cNvPr id="5" name="Picture 4" descr="Mount Shuksan on a sunny day"/>
          <p:cNvPicPr>
            <a:picLocks noChangeAspect="1"/>
          </p:cNvPicPr>
          <p:nvPr/>
        </p:nvPicPr>
        <p:blipFill rotWithShape="1">
          <a:blip r:embed="rId3">
            <a:extLst>
              <a:ext uri="{28A0092B-C50C-407E-A947-70E740481C1C}">
                <a14:useLocalDpi xmlns:a14="http://schemas.microsoft.com/office/drawing/2010/main" val="0"/>
              </a:ext>
            </a:extLst>
          </a:blip>
          <a:srcRect t="14974" b="44167"/>
          <a:stretch/>
        </p:blipFill>
        <p:spPr>
          <a:xfrm>
            <a:off x="1" y="177303"/>
            <a:ext cx="12191999" cy="3736258"/>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275850-B71D-490D-965C-ED6AE5531855}" type="slidenum">
              <a:rPr kumimoji="0" lang="en-US" sz="1200" b="0" i="0" u="none" strike="noStrike" kern="1200" cap="none" spc="0" normalizeH="0" baseline="0" noProof="0" smtClean="0">
                <a:ln>
                  <a:noFill/>
                </a:ln>
                <a:solidFill>
                  <a:srgbClr val="333333">
                    <a:lumMod val="60000"/>
                    <a:lumOff val="40000"/>
                  </a:srgb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333333">
                  <a:lumMod val="60000"/>
                  <a:lumOff val="40000"/>
                </a:srgbClr>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484986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00486-7768-7E5D-F1BC-E2D54D833C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2BAAB4-344B-33B7-1A90-BEE30A5EACCD}"/>
              </a:ext>
            </a:extLst>
          </p:cNvPr>
          <p:cNvSpPr>
            <a:spLocks noGrp="1"/>
          </p:cNvSpPr>
          <p:nvPr>
            <p:ph type="title"/>
          </p:nvPr>
        </p:nvSpPr>
        <p:spPr/>
        <p:txBody>
          <a:bodyPr/>
          <a:lstStyle/>
          <a:p>
            <a:r>
              <a:rPr lang="en-US" dirty="0"/>
              <a:t>Popular Disposable Vapes</a:t>
            </a:r>
          </a:p>
        </p:txBody>
      </p:sp>
      <p:sp>
        <p:nvSpPr>
          <p:cNvPr id="3" name="Slide Number Placeholder 2">
            <a:extLst>
              <a:ext uri="{FF2B5EF4-FFF2-40B4-BE49-F238E27FC236}">
                <a16:creationId xmlns:a16="http://schemas.microsoft.com/office/drawing/2014/main" id="{6490AFBC-BCFA-E197-2884-4AFC9C6C6853}"/>
              </a:ext>
            </a:extLst>
          </p:cNvPr>
          <p:cNvSpPr>
            <a:spLocks noGrp="1"/>
          </p:cNvSpPr>
          <p:nvPr>
            <p:ph type="sldNum" sz="quarter" idx="12"/>
          </p:nvPr>
        </p:nvSpPr>
        <p:spPr/>
        <p:txBody>
          <a:bodyPr/>
          <a:lstStyle/>
          <a:p>
            <a:fld id="{BF275850-B71D-490D-965C-ED6AE5531855}" type="slidenum">
              <a:rPr lang="en-US" smtClean="0"/>
              <a:t>10</a:t>
            </a:fld>
            <a:endParaRPr lang="en-US" dirty="0"/>
          </a:p>
        </p:txBody>
      </p:sp>
      <p:pic>
        <p:nvPicPr>
          <p:cNvPr id="4" name="Picture 3">
            <a:extLst>
              <a:ext uri="{FF2B5EF4-FFF2-40B4-BE49-F238E27FC236}">
                <a16:creationId xmlns:a16="http://schemas.microsoft.com/office/drawing/2014/main" id="{5084A2D2-2E4A-F93F-C935-CACFE34CCAAD}"/>
              </a:ext>
            </a:extLst>
          </p:cNvPr>
          <p:cNvPicPr>
            <a:picLocks noChangeAspect="1"/>
          </p:cNvPicPr>
          <p:nvPr/>
        </p:nvPicPr>
        <p:blipFill>
          <a:blip r:embed="rId3"/>
          <a:stretch>
            <a:fillRect/>
          </a:stretch>
        </p:blipFill>
        <p:spPr>
          <a:xfrm>
            <a:off x="3491346" y="1535953"/>
            <a:ext cx="5506194" cy="4489370"/>
          </a:xfrm>
          <a:prstGeom prst="rect">
            <a:avLst/>
          </a:prstGeom>
        </p:spPr>
      </p:pic>
    </p:spTree>
    <p:extLst>
      <p:ext uri="{BB962C8B-B14F-4D97-AF65-F5344CB8AC3E}">
        <p14:creationId xmlns:p14="http://schemas.microsoft.com/office/powerpoint/2010/main" val="1371938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72215-C659-53C0-E62B-755072832DE8}"/>
              </a:ext>
            </a:extLst>
          </p:cNvPr>
          <p:cNvSpPr>
            <a:spLocks noGrp="1"/>
          </p:cNvSpPr>
          <p:nvPr>
            <p:ph type="title"/>
          </p:nvPr>
        </p:nvSpPr>
        <p:spPr/>
        <p:txBody>
          <a:bodyPr/>
          <a:lstStyle/>
          <a:p>
            <a:r>
              <a:rPr lang="en-US" dirty="0"/>
              <a:t>Vape Information</a:t>
            </a:r>
          </a:p>
        </p:txBody>
      </p:sp>
      <p:sp>
        <p:nvSpPr>
          <p:cNvPr id="3" name="Content Placeholder 2">
            <a:extLst>
              <a:ext uri="{FF2B5EF4-FFF2-40B4-BE49-F238E27FC236}">
                <a16:creationId xmlns:a16="http://schemas.microsoft.com/office/drawing/2014/main" id="{71BF83F0-DF2C-2C4F-5162-4E5FF726CE8D}"/>
              </a:ext>
            </a:extLst>
          </p:cNvPr>
          <p:cNvSpPr>
            <a:spLocks noGrp="1"/>
          </p:cNvSpPr>
          <p:nvPr>
            <p:ph idx="1"/>
          </p:nvPr>
        </p:nvSpPr>
        <p:spPr>
          <a:xfrm>
            <a:off x="615576" y="1775012"/>
            <a:ext cx="10903519" cy="4688742"/>
          </a:xfrm>
        </p:spPr>
        <p:txBody>
          <a:bodyPr>
            <a:normAutofit fontScale="85000" lnSpcReduction="20000"/>
          </a:bodyPr>
          <a:lstStyle/>
          <a:p>
            <a:pPr marL="0" indent="0">
              <a:buNone/>
            </a:pPr>
            <a:r>
              <a:rPr lang="en-US" dirty="0"/>
              <a:t>January 2020</a:t>
            </a:r>
            <a:endParaRPr lang="en-US" baseline="30000" dirty="0"/>
          </a:p>
          <a:p>
            <a:r>
              <a:rPr lang="en-US" sz="2400" dirty="0"/>
              <a:t>15.5 million e-cigarettes sold</a:t>
            </a:r>
          </a:p>
          <a:p>
            <a:r>
              <a:rPr lang="en-US" sz="2400" dirty="0"/>
              <a:t>24.7% are disposable </a:t>
            </a:r>
            <a:r>
              <a:rPr lang="en-US" sz="2400" dirty="0">
                <a:sym typeface="Wingdings" panose="05000000000000000000" pitchFamily="2" charset="2"/>
              </a:rPr>
              <a:t> 3.8 million units/month</a:t>
            </a:r>
          </a:p>
          <a:p>
            <a:r>
              <a:rPr lang="en-US" sz="2400" dirty="0">
                <a:sym typeface="Wingdings" panose="05000000000000000000" pitchFamily="2" charset="2"/>
              </a:rPr>
              <a:t>Annual estimate: over 186 million units sold in retail stores*</a:t>
            </a:r>
          </a:p>
          <a:p>
            <a:pPr marL="0" indent="0">
              <a:buNone/>
            </a:pPr>
            <a:endParaRPr lang="en-US" dirty="0">
              <a:sym typeface="Wingdings" panose="05000000000000000000" pitchFamily="2" charset="2"/>
            </a:endParaRPr>
          </a:p>
          <a:p>
            <a:pPr marL="0" indent="0">
              <a:buNone/>
            </a:pPr>
            <a:endParaRPr lang="en-US" dirty="0">
              <a:sym typeface="Wingdings" panose="05000000000000000000" pitchFamily="2" charset="2"/>
            </a:endParaRPr>
          </a:p>
          <a:p>
            <a:pPr marL="0" indent="0">
              <a:buNone/>
            </a:pPr>
            <a:r>
              <a:rPr lang="en-US" dirty="0">
                <a:sym typeface="Wingdings" panose="05000000000000000000" pitchFamily="2" charset="2"/>
              </a:rPr>
              <a:t>September 2023</a:t>
            </a:r>
          </a:p>
          <a:p>
            <a:r>
              <a:rPr lang="en-US" sz="2400" dirty="0"/>
              <a:t>22.9 million e-cigarettes sold</a:t>
            </a:r>
          </a:p>
          <a:p>
            <a:r>
              <a:rPr lang="en-US" sz="2400" dirty="0"/>
              <a:t>57.2% are disposable </a:t>
            </a:r>
            <a:r>
              <a:rPr lang="en-US" sz="2400" dirty="0">
                <a:sym typeface="Wingdings" panose="05000000000000000000" pitchFamily="2" charset="2"/>
              </a:rPr>
              <a:t> 13.1 million units/month</a:t>
            </a:r>
          </a:p>
          <a:p>
            <a:r>
              <a:rPr lang="en-US" sz="2400" dirty="0">
                <a:sym typeface="Wingdings" panose="05000000000000000000" pitchFamily="2" charset="2"/>
              </a:rPr>
              <a:t>Annual estimate: over 309 million vape units sold in retail stores.*</a:t>
            </a:r>
          </a:p>
          <a:p>
            <a:pPr marL="0" indent="0">
              <a:buNone/>
            </a:pPr>
            <a:endParaRPr lang="en-US" sz="2000" dirty="0">
              <a:sym typeface="Wingdings" panose="05000000000000000000" pitchFamily="2" charset="2"/>
            </a:endParaRPr>
          </a:p>
          <a:p>
            <a:pPr marL="0" indent="0">
              <a:buNone/>
            </a:pPr>
            <a:endParaRPr lang="en-US" sz="2000" dirty="0">
              <a:sym typeface="Wingdings" panose="05000000000000000000" pitchFamily="2" charset="2"/>
            </a:endParaRPr>
          </a:p>
          <a:p>
            <a:pPr marL="0" indent="0">
              <a:buNone/>
            </a:pPr>
            <a:r>
              <a:rPr lang="en-US" sz="2000" dirty="0">
                <a:sym typeface="Wingdings" panose="05000000000000000000" pitchFamily="2" charset="2"/>
              </a:rPr>
              <a:t>*Online and tobacco specialty stores not included.</a:t>
            </a:r>
          </a:p>
        </p:txBody>
      </p:sp>
      <p:sp>
        <p:nvSpPr>
          <p:cNvPr id="4" name="TextBox 3">
            <a:extLst>
              <a:ext uri="{FF2B5EF4-FFF2-40B4-BE49-F238E27FC236}">
                <a16:creationId xmlns:a16="http://schemas.microsoft.com/office/drawing/2014/main" id="{40B13587-DF34-FF33-D553-E2345FC661FA}"/>
              </a:ext>
            </a:extLst>
          </p:cNvPr>
          <p:cNvSpPr txBox="1"/>
          <p:nvPr/>
        </p:nvSpPr>
        <p:spPr>
          <a:xfrm>
            <a:off x="672905" y="5354529"/>
            <a:ext cx="9785131" cy="292388"/>
          </a:xfrm>
          <a:prstGeom prst="rect">
            <a:avLst/>
          </a:prstGeom>
          <a:noFill/>
        </p:spPr>
        <p:txBody>
          <a:bodyPr wrap="square" rtlCol="0">
            <a:spAutoFit/>
          </a:bodyPr>
          <a:lstStyle/>
          <a:p>
            <a:r>
              <a:rPr lang="en-US" sz="1300" dirty="0">
                <a:effectLst/>
                <a:latin typeface="Calibri" panose="020F0502020204030204" pitchFamily="34" charset="0"/>
                <a:ea typeface="Calibri" panose="020F0502020204030204" pitchFamily="34" charset="0"/>
                <a:cs typeface="Times New Roman" panose="02020603050405020304" pitchFamily="18" charset="0"/>
              </a:rPr>
              <a:t>Source PSI Webinar: Addressing Vape Product Waste: Management Challenges and Policy Solutions, October 2024</a:t>
            </a:r>
          </a:p>
        </p:txBody>
      </p:sp>
      <p:sp>
        <p:nvSpPr>
          <p:cNvPr id="5" name="TextBox 4">
            <a:extLst>
              <a:ext uri="{FF2B5EF4-FFF2-40B4-BE49-F238E27FC236}">
                <a16:creationId xmlns:a16="http://schemas.microsoft.com/office/drawing/2014/main" id="{F9EA334F-ED7B-CE36-B185-DF9E8CE87A70}"/>
              </a:ext>
            </a:extLst>
          </p:cNvPr>
          <p:cNvSpPr txBox="1"/>
          <p:nvPr/>
        </p:nvSpPr>
        <p:spPr>
          <a:xfrm>
            <a:off x="615576" y="3126189"/>
            <a:ext cx="12192000" cy="292388"/>
          </a:xfrm>
          <a:prstGeom prst="rect">
            <a:avLst/>
          </a:prstGeom>
          <a:noFill/>
        </p:spPr>
        <p:txBody>
          <a:bodyPr wrap="square" rtlCol="0">
            <a:spAutoFit/>
          </a:bodyPr>
          <a:lstStyle/>
          <a:p>
            <a:r>
              <a:rPr lang="en-US" sz="13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https://www.cdc.gov/media/releases/2023/p0622-ecigarettes-sales.html#:~:text=A%20study%20released%20today%20found,from%20184%20to%20269%20brands</a:t>
            </a:r>
            <a:endParaRPr lang="en-US" sz="13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8769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954" y="2689643"/>
            <a:ext cx="6650443" cy="2281750"/>
          </a:xfrm>
        </p:spPr>
        <p:txBody>
          <a:bodyPr>
            <a:normAutofit/>
          </a:bodyPr>
          <a:lstStyle/>
          <a:p>
            <a:r>
              <a:rPr lang="en-US" dirty="0"/>
              <a:t>Dangerous Waste Management Overview</a:t>
            </a:r>
            <a:br>
              <a:rPr lang="en-US" dirty="0"/>
            </a:br>
            <a:r>
              <a:rPr lang="en-US" dirty="0"/>
              <a:t>(Vape specific)</a:t>
            </a:r>
          </a:p>
        </p:txBody>
      </p:sp>
      <p:pic>
        <p:nvPicPr>
          <p:cNvPr id="5" name="Picture 4" descr="People walking on a trail through green forests and grass on a sunny day, with mountains towering in the background."/>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55150" y="0"/>
            <a:ext cx="4636850" cy="6858000"/>
          </a:xfrm>
          <a:prstGeom prst="rect">
            <a:avLst/>
          </a:prstGeom>
        </p:spPr>
      </p:pic>
      <p:sp>
        <p:nvSpPr>
          <p:cNvPr id="3" name="Slide Number Placeholder 2"/>
          <p:cNvSpPr>
            <a:spLocks noGrp="1"/>
          </p:cNvSpPr>
          <p:nvPr>
            <p:ph type="sldNum" sz="quarter" idx="12"/>
          </p:nvPr>
        </p:nvSpPr>
        <p:spPr/>
        <p:txBody>
          <a:bodyPr/>
          <a:lstStyle/>
          <a:p>
            <a:fld id="{BF275850-B71D-490D-965C-ED6AE5531855}" type="slidenum">
              <a:rPr lang="en-US" smtClean="0"/>
              <a:pPr/>
              <a:t>12</a:t>
            </a:fld>
            <a:endParaRPr lang="en-US" dirty="0"/>
          </a:p>
        </p:txBody>
      </p:sp>
    </p:spTree>
    <p:extLst>
      <p:ext uri="{BB962C8B-B14F-4D97-AF65-F5344CB8AC3E}">
        <p14:creationId xmlns:p14="http://schemas.microsoft.com/office/powerpoint/2010/main" val="2474265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18A21-C7DC-C4A9-F16F-91B4CFC58751}"/>
              </a:ext>
            </a:extLst>
          </p:cNvPr>
          <p:cNvSpPr>
            <a:spLocks noGrp="1"/>
          </p:cNvSpPr>
          <p:nvPr>
            <p:ph type="title"/>
          </p:nvPr>
        </p:nvSpPr>
        <p:spPr/>
        <p:txBody>
          <a:bodyPr/>
          <a:lstStyle/>
          <a:p>
            <a:r>
              <a:rPr lang="en-US" dirty="0"/>
              <a:t>Regulatory structure</a:t>
            </a:r>
          </a:p>
        </p:txBody>
      </p:sp>
      <p:sp>
        <p:nvSpPr>
          <p:cNvPr id="3" name="Content Placeholder 2">
            <a:extLst>
              <a:ext uri="{FF2B5EF4-FFF2-40B4-BE49-F238E27FC236}">
                <a16:creationId xmlns:a16="http://schemas.microsoft.com/office/drawing/2014/main" id="{17E5797A-CEDA-4890-EB2C-D7BB8499E3D1}"/>
              </a:ext>
            </a:extLst>
          </p:cNvPr>
          <p:cNvSpPr>
            <a:spLocks noGrp="1"/>
          </p:cNvSpPr>
          <p:nvPr>
            <p:ph idx="1"/>
          </p:nvPr>
        </p:nvSpPr>
        <p:spPr/>
        <p:txBody>
          <a:bodyPr>
            <a:normAutofit/>
          </a:bodyPr>
          <a:lstStyle/>
          <a:p>
            <a:r>
              <a:rPr lang="en-US" dirty="0"/>
              <a:t>DW Regulations – Chapter 173-303 WAC</a:t>
            </a:r>
          </a:p>
          <a:p>
            <a:endParaRPr lang="en-US" dirty="0"/>
          </a:p>
          <a:p>
            <a:r>
              <a:rPr lang="en-US" dirty="0"/>
              <a:t>New management standards for HW Pharmaceuticals</a:t>
            </a:r>
          </a:p>
          <a:p>
            <a:pPr lvl="1"/>
            <a:r>
              <a:rPr lang="en-US" dirty="0"/>
              <a:t>RCRA – Subpart P </a:t>
            </a:r>
          </a:p>
          <a:p>
            <a:pPr lvl="1"/>
            <a:r>
              <a:rPr lang="en-US" dirty="0"/>
              <a:t>WAC 173-303-555</a:t>
            </a:r>
          </a:p>
          <a:p>
            <a:endParaRPr lang="en-US" dirty="0"/>
          </a:p>
          <a:p>
            <a:r>
              <a:rPr lang="en-US" dirty="0"/>
              <a:t>Health care facilities are required to follow either Subpart P or WAC 173-303-555 (in WA), if applicable</a:t>
            </a:r>
          </a:p>
          <a:p>
            <a:endParaRPr lang="en-US" dirty="0"/>
          </a:p>
        </p:txBody>
      </p:sp>
      <p:sp>
        <p:nvSpPr>
          <p:cNvPr id="4" name="Slide Number Placeholder 3">
            <a:extLst>
              <a:ext uri="{FF2B5EF4-FFF2-40B4-BE49-F238E27FC236}">
                <a16:creationId xmlns:a16="http://schemas.microsoft.com/office/drawing/2014/main" id="{8D3F2010-1082-F175-0C78-4A9968D8A014}"/>
              </a:ext>
            </a:extLst>
          </p:cNvPr>
          <p:cNvSpPr>
            <a:spLocks noGrp="1"/>
          </p:cNvSpPr>
          <p:nvPr>
            <p:ph type="sldNum" sz="quarter" idx="12"/>
          </p:nvPr>
        </p:nvSpPr>
        <p:spPr/>
        <p:txBody>
          <a:bodyPr/>
          <a:lstStyle/>
          <a:p>
            <a:fld id="{BF275850-B71D-490D-965C-ED6AE5531855}" type="slidenum">
              <a:rPr lang="en-US" smtClean="0"/>
              <a:t>13</a:t>
            </a:fld>
            <a:endParaRPr lang="en-US" dirty="0"/>
          </a:p>
        </p:txBody>
      </p:sp>
    </p:spTree>
    <p:extLst>
      <p:ext uri="{BB962C8B-B14F-4D97-AF65-F5344CB8AC3E}">
        <p14:creationId xmlns:p14="http://schemas.microsoft.com/office/powerpoint/2010/main" val="2032814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393C54-D1FC-1C32-28DF-360FF35CA32E}"/>
              </a:ext>
            </a:extLst>
          </p:cNvPr>
          <p:cNvSpPr>
            <a:spLocks noGrp="1"/>
          </p:cNvSpPr>
          <p:nvPr>
            <p:ph type="title"/>
          </p:nvPr>
        </p:nvSpPr>
        <p:spPr/>
        <p:txBody>
          <a:bodyPr/>
          <a:lstStyle/>
          <a:p>
            <a:r>
              <a:rPr lang="en-US" dirty="0"/>
              <a:t>How the regulations apply to waste</a:t>
            </a:r>
          </a:p>
        </p:txBody>
      </p:sp>
      <p:sp>
        <p:nvSpPr>
          <p:cNvPr id="4" name="Slide Number Placeholder 3">
            <a:extLst>
              <a:ext uri="{FF2B5EF4-FFF2-40B4-BE49-F238E27FC236}">
                <a16:creationId xmlns:a16="http://schemas.microsoft.com/office/drawing/2014/main" id="{BFBE23A2-20D5-8D70-0205-19EF4AE22093}"/>
              </a:ext>
            </a:extLst>
          </p:cNvPr>
          <p:cNvSpPr>
            <a:spLocks noGrp="1"/>
          </p:cNvSpPr>
          <p:nvPr>
            <p:ph type="sldNum" sz="quarter" idx="12"/>
          </p:nvPr>
        </p:nvSpPr>
        <p:spPr/>
        <p:txBody>
          <a:bodyPr/>
          <a:lstStyle/>
          <a:p>
            <a:fld id="{BF275850-B71D-490D-965C-ED6AE5531855}" type="slidenum">
              <a:rPr lang="en-US" smtClean="0"/>
              <a:t>14</a:t>
            </a:fld>
            <a:endParaRPr lang="en-US" dirty="0"/>
          </a:p>
        </p:txBody>
      </p:sp>
      <p:grpSp>
        <p:nvGrpSpPr>
          <p:cNvPr id="6" name="Group 5">
            <a:extLst>
              <a:ext uri="{FF2B5EF4-FFF2-40B4-BE49-F238E27FC236}">
                <a16:creationId xmlns:a16="http://schemas.microsoft.com/office/drawing/2014/main" id="{8B22E4A8-77D4-0DA1-6189-D27BF306D575}"/>
              </a:ext>
            </a:extLst>
          </p:cNvPr>
          <p:cNvGrpSpPr/>
          <p:nvPr/>
        </p:nvGrpSpPr>
        <p:grpSpPr>
          <a:xfrm>
            <a:off x="630099" y="3479168"/>
            <a:ext cx="1783957" cy="1141705"/>
            <a:chOff x="0" y="1291587"/>
            <a:chExt cx="1726953" cy="1077736"/>
          </a:xfrm>
        </p:grpSpPr>
        <p:sp>
          <p:nvSpPr>
            <p:cNvPr id="34" name="Rectangle: Rounded Corners 33">
              <a:extLst>
                <a:ext uri="{FF2B5EF4-FFF2-40B4-BE49-F238E27FC236}">
                  <a16:creationId xmlns:a16="http://schemas.microsoft.com/office/drawing/2014/main" id="{710C0B80-708D-8DDA-4179-7686AD4E32D4}"/>
                </a:ext>
              </a:extLst>
            </p:cNvPr>
            <p:cNvSpPr/>
            <p:nvPr/>
          </p:nvSpPr>
          <p:spPr>
            <a:xfrm>
              <a:off x="0" y="1291587"/>
              <a:ext cx="1726953" cy="1077736"/>
            </a:xfrm>
            <a:prstGeom prst="roundRect">
              <a:avLst>
                <a:gd name="adj" fmla="val 10000"/>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35" name="Rectangle: Rounded Corners 4">
              <a:extLst>
                <a:ext uri="{FF2B5EF4-FFF2-40B4-BE49-F238E27FC236}">
                  <a16:creationId xmlns:a16="http://schemas.microsoft.com/office/drawing/2014/main" id="{9C6A060D-FF4C-0EAB-71C1-D069F8AB3476}"/>
                </a:ext>
              </a:extLst>
            </p:cNvPr>
            <p:cNvSpPr txBox="1"/>
            <p:nvPr/>
          </p:nvSpPr>
          <p:spPr>
            <a:xfrm>
              <a:off x="31566" y="1323153"/>
              <a:ext cx="1663821" cy="10146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Waste Identified</a:t>
              </a:r>
            </a:p>
          </p:txBody>
        </p:sp>
      </p:grpSp>
      <p:grpSp>
        <p:nvGrpSpPr>
          <p:cNvPr id="7" name="Group 6">
            <a:extLst>
              <a:ext uri="{FF2B5EF4-FFF2-40B4-BE49-F238E27FC236}">
                <a16:creationId xmlns:a16="http://schemas.microsoft.com/office/drawing/2014/main" id="{8BF6D3B5-AA5E-C832-1C22-39B699B712DE}"/>
              </a:ext>
            </a:extLst>
          </p:cNvPr>
          <p:cNvGrpSpPr/>
          <p:nvPr/>
        </p:nvGrpSpPr>
        <p:grpSpPr>
          <a:xfrm>
            <a:off x="1352122" y="1788675"/>
            <a:ext cx="1783957" cy="1071533"/>
            <a:chOff x="1042767" y="587471"/>
            <a:chExt cx="1321215" cy="879417"/>
          </a:xfrm>
        </p:grpSpPr>
        <p:sp>
          <p:nvSpPr>
            <p:cNvPr id="32" name="Rectangle: Rounded Corners 31">
              <a:extLst>
                <a:ext uri="{FF2B5EF4-FFF2-40B4-BE49-F238E27FC236}">
                  <a16:creationId xmlns:a16="http://schemas.microsoft.com/office/drawing/2014/main" id="{09CE4CC3-7062-EEA6-1514-F59976AA1161}"/>
                </a:ext>
              </a:extLst>
            </p:cNvPr>
            <p:cNvSpPr/>
            <p:nvPr/>
          </p:nvSpPr>
          <p:spPr>
            <a:xfrm>
              <a:off x="1042767" y="587471"/>
              <a:ext cx="1321215" cy="87941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solidFill>
                  <a:schemeClr val="tx1"/>
                </a:solidFill>
              </a:endParaRPr>
            </a:p>
          </p:txBody>
        </p:sp>
        <p:sp>
          <p:nvSpPr>
            <p:cNvPr id="33" name="Rectangle: Rounded Corners 6">
              <a:extLst>
                <a:ext uri="{FF2B5EF4-FFF2-40B4-BE49-F238E27FC236}">
                  <a16:creationId xmlns:a16="http://schemas.microsoft.com/office/drawing/2014/main" id="{F2F83C81-BA15-F85F-5DD0-4AE3C88CDCB4}"/>
                </a:ext>
              </a:extLst>
            </p:cNvPr>
            <p:cNvSpPr txBox="1"/>
            <p:nvPr/>
          </p:nvSpPr>
          <p:spPr>
            <a:xfrm>
              <a:off x="1068525" y="613228"/>
              <a:ext cx="1269701" cy="8279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kern="1200" dirty="0">
                  <a:solidFill>
                    <a:schemeClr val="tx1"/>
                  </a:solidFill>
                </a:rPr>
                <a:t>Residential</a:t>
              </a:r>
            </a:p>
          </p:txBody>
        </p:sp>
      </p:grpSp>
      <p:grpSp>
        <p:nvGrpSpPr>
          <p:cNvPr id="12" name="Group 11">
            <a:extLst>
              <a:ext uri="{FF2B5EF4-FFF2-40B4-BE49-F238E27FC236}">
                <a16:creationId xmlns:a16="http://schemas.microsoft.com/office/drawing/2014/main" id="{A9090108-3619-ADF7-A8A7-57E9310F5B04}"/>
              </a:ext>
            </a:extLst>
          </p:cNvPr>
          <p:cNvGrpSpPr/>
          <p:nvPr/>
        </p:nvGrpSpPr>
        <p:grpSpPr>
          <a:xfrm>
            <a:off x="4034718" y="5207747"/>
            <a:ext cx="1770632" cy="1141707"/>
            <a:chOff x="2990499" y="2993214"/>
            <a:chExt cx="1735873" cy="1502287"/>
          </a:xfrm>
          <a:solidFill>
            <a:srgbClr val="FFC000"/>
          </a:solidFill>
        </p:grpSpPr>
        <p:sp>
          <p:nvSpPr>
            <p:cNvPr id="22" name="Rectangle: Rounded Corners 21">
              <a:extLst>
                <a:ext uri="{FF2B5EF4-FFF2-40B4-BE49-F238E27FC236}">
                  <a16:creationId xmlns:a16="http://schemas.microsoft.com/office/drawing/2014/main" id="{E7A48D13-282B-8DC9-B2C2-7FD700495155}"/>
                </a:ext>
              </a:extLst>
            </p:cNvPr>
            <p:cNvSpPr/>
            <p:nvPr/>
          </p:nvSpPr>
          <p:spPr>
            <a:xfrm>
              <a:off x="2990499" y="2993214"/>
              <a:ext cx="1735873" cy="1502287"/>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solidFill>
                  <a:schemeClr val="tx1"/>
                </a:solidFill>
              </a:endParaRPr>
            </a:p>
          </p:txBody>
        </p:sp>
        <p:sp>
          <p:nvSpPr>
            <p:cNvPr id="23" name="Rectangle: Rounded Corners 16">
              <a:extLst>
                <a:ext uri="{FF2B5EF4-FFF2-40B4-BE49-F238E27FC236}">
                  <a16:creationId xmlns:a16="http://schemas.microsoft.com/office/drawing/2014/main" id="{5DE71A32-3CA0-C63E-97FC-6C4CDCFEE641}"/>
                </a:ext>
              </a:extLst>
            </p:cNvPr>
            <p:cNvSpPr txBox="1"/>
            <p:nvPr/>
          </p:nvSpPr>
          <p:spPr>
            <a:xfrm>
              <a:off x="3034499" y="3037214"/>
              <a:ext cx="1647873" cy="14142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kern="1200" dirty="0">
                  <a:solidFill>
                    <a:schemeClr val="tx1"/>
                  </a:solidFill>
                </a:rPr>
                <a:t>Waste Designation</a:t>
              </a:r>
            </a:p>
          </p:txBody>
        </p:sp>
      </p:grpSp>
      <p:grpSp>
        <p:nvGrpSpPr>
          <p:cNvPr id="15" name="Group 14">
            <a:extLst>
              <a:ext uri="{FF2B5EF4-FFF2-40B4-BE49-F238E27FC236}">
                <a16:creationId xmlns:a16="http://schemas.microsoft.com/office/drawing/2014/main" id="{C74FB6A0-E43A-DA0E-555F-8E71C65A0D94}"/>
              </a:ext>
            </a:extLst>
          </p:cNvPr>
          <p:cNvGrpSpPr/>
          <p:nvPr/>
        </p:nvGrpSpPr>
        <p:grpSpPr>
          <a:xfrm>
            <a:off x="10148117" y="3706830"/>
            <a:ext cx="1783957" cy="2084673"/>
            <a:chOff x="9530455" y="1937555"/>
            <a:chExt cx="2036704" cy="1945855"/>
          </a:xfrm>
          <a:solidFill>
            <a:srgbClr val="FFC000"/>
          </a:solidFill>
        </p:grpSpPr>
        <p:sp>
          <p:nvSpPr>
            <p:cNvPr id="16" name="Rectangle: Rounded Corners 15">
              <a:extLst>
                <a:ext uri="{FF2B5EF4-FFF2-40B4-BE49-F238E27FC236}">
                  <a16:creationId xmlns:a16="http://schemas.microsoft.com/office/drawing/2014/main" id="{3695B4A0-E33F-32E8-D953-056E01C9E346}"/>
                </a:ext>
              </a:extLst>
            </p:cNvPr>
            <p:cNvSpPr/>
            <p:nvPr/>
          </p:nvSpPr>
          <p:spPr>
            <a:xfrm>
              <a:off x="9530455" y="1937555"/>
              <a:ext cx="2036704" cy="1945855"/>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solidFill>
                  <a:schemeClr val="tx1"/>
                </a:solidFill>
              </a:endParaRPr>
            </a:p>
          </p:txBody>
        </p:sp>
        <p:sp>
          <p:nvSpPr>
            <p:cNvPr id="17" name="Rectangle: Rounded Corners 22">
              <a:extLst>
                <a:ext uri="{FF2B5EF4-FFF2-40B4-BE49-F238E27FC236}">
                  <a16:creationId xmlns:a16="http://schemas.microsoft.com/office/drawing/2014/main" id="{E8FCEEC0-52E0-7FF1-077D-7B906A132054}"/>
                </a:ext>
              </a:extLst>
            </p:cNvPr>
            <p:cNvSpPr txBox="1"/>
            <p:nvPr/>
          </p:nvSpPr>
          <p:spPr>
            <a:xfrm>
              <a:off x="9587447" y="1994547"/>
              <a:ext cx="1922720" cy="183187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kern="1200" dirty="0">
                  <a:solidFill>
                    <a:schemeClr val="tx1"/>
                  </a:solidFill>
                </a:rPr>
                <a:t>Permitted</a:t>
              </a:r>
            </a:p>
            <a:p>
              <a:pPr marL="0" lvl="0" indent="0" algn="ctr" defTabSz="711200">
                <a:lnSpc>
                  <a:spcPct val="90000"/>
                </a:lnSpc>
                <a:spcBef>
                  <a:spcPct val="0"/>
                </a:spcBef>
                <a:spcAft>
                  <a:spcPct val="35000"/>
                </a:spcAft>
                <a:buNone/>
              </a:pPr>
              <a:r>
                <a:rPr lang="en-US" kern="1200" dirty="0">
                  <a:solidFill>
                    <a:schemeClr val="tx1"/>
                  </a:solidFill>
                </a:rPr>
                <a:t>Treatment,</a:t>
              </a:r>
            </a:p>
            <a:p>
              <a:pPr marL="0" lvl="0" indent="0" algn="ctr" defTabSz="711200">
                <a:lnSpc>
                  <a:spcPct val="90000"/>
                </a:lnSpc>
                <a:spcBef>
                  <a:spcPct val="0"/>
                </a:spcBef>
                <a:spcAft>
                  <a:spcPct val="35000"/>
                </a:spcAft>
                <a:buNone/>
              </a:pPr>
              <a:r>
                <a:rPr lang="en-US" kern="1200" dirty="0">
                  <a:solidFill>
                    <a:schemeClr val="tx1"/>
                  </a:solidFill>
                </a:rPr>
                <a:t>Storage, &amp; </a:t>
              </a:r>
            </a:p>
            <a:p>
              <a:pPr marL="0" lvl="0" indent="0" algn="ctr" defTabSz="711200">
                <a:lnSpc>
                  <a:spcPct val="90000"/>
                </a:lnSpc>
                <a:spcBef>
                  <a:spcPct val="0"/>
                </a:spcBef>
                <a:spcAft>
                  <a:spcPct val="35000"/>
                </a:spcAft>
                <a:buNone/>
              </a:pPr>
              <a:r>
                <a:rPr lang="en-US" kern="1200" dirty="0">
                  <a:solidFill>
                    <a:schemeClr val="tx1"/>
                  </a:solidFill>
                </a:rPr>
                <a:t>Disposal Facility</a:t>
              </a:r>
            </a:p>
          </p:txBody>
        </p:sp>
      </p:grpSp>
      <p:cxnSp>
        <p:nvCxnSpPr>
          <p:cNvPr id="37" name="Straight Arrow Connector 36">
            <a:extLst>
              <a:ext uri="{FF2B5EF4-FFF2-40B4-BE49-F238E27FC236}">
                <a16:creationId xmlns:a16="http://schemas.microsoft.com/office/drawing/2014/main" id="{06C471A1-D1D6-F670-0D3D-7BEEDBC735A9}"/>
              </a:ext>
            </a:extLst>
          </p:cNvPr>
          <p:cNvCxnSpPr>
            <a:cxnSpLocks/>
            <a:stCxn id="35" idx="2"/>
            <a:endCxn id="50" idx="0"/>
          </p:cNvCxnSpPr>
          <p:nvPr/>
        </p:nvCxnSpPr>
        <p:spPr>
          <a:xfrm>
            <a:off x="1522078" y="4587434"/>
            <a:ext cx="687247" cy="6837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E7A445E3-3BB3-39CC-C4A2-2764546F8A1E}"/>
              </a:ext>
            </a:extLst>
          </p:cNvPr>
          <p:cNvCxnSpPr>
            <a:cxnSpLocks/>
            <a:stCxn id="34" idx="0"/>
            <a:endCxn id="33" idx="2"/>
          </p:cNvCxnSpPr>
          <p:nvPr/>
        </p:nvCxnSpPr>
        <p:spPr>
          <a:xfrm flipV="1">
            <a:off x="1522078" y="2828824"/>
            <a:ext cx="722024" cy="6503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8342E918-86D9-5670-9129-8DDB59DA399A}"/>
              </a:ext>
            </a:extLst>
          </p:cNvPr>
          <p:cNvGrpSpPr/>
          <p:nvPr/>
        </p:nvGrpSpPr>
        <p:grpSpPr>
          <a:xfrm>
            <a:off x="4028056" y="1788675"/>
            <a:ext cx="1783957" cy="1071533"/>
            <a:chOff x="1042767" y="587471"/>
            <a:chExt cx="1321215" cy="879417"/>
          </a:xfrm>
        </p:grpSpPr>
        <p:sp>
          <p:nvSpPr>
            <p:cNvPr id="43" name="Rectangle: Rounded Corners 42">
              <a:extLst>
                <a:ext uri="{FF2B5EF4-FFF2-40B4-BE49-F238E27FC236}">
                  <a16:creationId xmlns:a16="http://schemas.microsoft.com/office/drawing/2014/main" id="{88BB56DF-F88F-60F6-297E-ED761AD66D2B}"/>
                </a:ext>
              </a:extLst>
            </p:cNvPr>
            <p:cNvSpPr/>
            <p:nvPr/>
          </p:nvSpPr>
          <p:spPr>
            <a:xfrm>
              <a:off x="1042767" y="587471"/>
              <a:ext cx="1321215" cy="87941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solidFill>
                  <a:schemeClr val="tx1"/>
                </a:solidFill>
              </a:endParaRPr>
            </a:p>
          </p:txBody>
        </p:sp>
        <p:sp>
          <p:nvSpPr>
            <p:cNvPr id="44" name="Rectangle: Rounded Corners 6">
              <a:extLst>
                <a:ext uri="{FF2B5EF4-FFF2-40B4-BE49-F238E27FC236}">
                  <a16:creationId xmlns:a16="http://schemas.microsoft.com/office/drawing/2014/main" id="{9C2E7117-7C0D-FF4B-0EA4-3025579276EB}"/>
                </a:ext>
              </a:extLst>
            </p:cNvPr>
            <p:cNvSpPr txBox="1"/>
            <p:nvPr/>
          </p:nvSpPr>
          <p:spPr>
            <a:xfrm>
              <a:off x="1068525" y="613228"/>
              <a:ext cx="1269701" cy="8279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kern="1200" dirty="0">
                  <a:solidFill>
                    <a:schemeClr val="tx1"/>
                  </a:solidFill>
                </a:rPr>
                <a:t>Household Hazardous  Waste</a:t>
              </a:r>
            </a:p>
          </p:txBody>
        </p:sp>
      </p:grpSp>
      <p:grpSp>
        <p:nvGrpSpPr>
          <p:cNvPr id="45" name="Group 44">
            <a:extLst>
              <a:ext uri="{FF2B5EF4-FFF2-40B4-BE49-F238E27FC236}">
                <a16:creationId xmlns:a16="http://schemas.microsoft.com/office/drawing/2014/main" id="{216CCA76-44D3-9237-C989-9A542FFD7E95}"/>
              </a:ext>
            </a:extLst>
          </p:cNvPr>
          <p:cNvGrpSpPr/>
          <p:nvPr/>
        </p:nvGrpSpPr>
        <p:grpSpPr>
          <a:xfrm>
            <a:off x="4028056" y="3512608"/>
            <a:ext cx="1783957" cy="1071533"/>
            <a:chOff x="1042767" y="587471"/>
            <a:chExt cx="1321215" cy="879417"/>
          </a:xfrm>
        </p:grpSpPr>
        <p:sp>
          <p:nvSpPr>
            <p:cNvPr id="46" name="Rectangle: Rounded Corners 45">
              <a:extLst>
                <a:ext uri="{FF2B5EF4-FFF2-40B4-BE49-F238E27FC236}">
                  <a16:creationId xmlns:a16="http://schemas.microsoft.com/office/drawing/2014/main" id="{FE2D4004-3F9F-FB52-CACB-10C73AF6F71A}"/>
                </a:ext>
              </a:extLst>
            </p:cNvPr>
            <p:cNvSpPr/>
            <p:nvPr/>
          </p:nvSpPr>
          <p:spPr>
            <a:xfrm>
              <a:off x="1042767" y="587471"/>
              <a:ext cx="1321215" cy="87941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solidFill>
                  <a:schemeClr val="tx1"/>
                </a:solidFill>
              </a:endParaRPr>
            </a:p>
          </p:txBody>
        </p:sp>
        <p:sp>
          <p:nvSpPr>
            <p:cNvPr id="47" name="Rectangle: Rounded Corners 6">
              <a:extLst>
                <a:ext uri="{FF2B5EF4-FFF2-40B4-BE49-F238E27FC236}">
                  <a16:creationId xmlns:a16="http://schemas.microsoft.com/office/drawing/2014/main" id="{B8CDE0C2-1273-5DA9-83FD-05C2BF968387}"/>
                </a:ext>
              </a:extLst>
            </p:cNvPr>
            <p:cNvSpPr txBox="1"/>
            <p:nvPr/>
          </p:nvSpPr>
          <p:spPr>
            <a:xfrm>
              <a:off x="1068525" y="613228"/>
              <a:ext cx="1269701" cy="8279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kern="1200" dirty="0">
                  <a:solidFill>
                    <a:schemeClr val="tx1"/>
                  </a:solidFill>
                </a:rPr>
                <a:t>Solid Waste</a:t>
              </a:r>
            </a:p>
            <a:p>
              <a:pPr marL="0" lvl="0" indent="0" algn="ctr" defTabSz="711200">
                <a:lnSpc>
                  <a:spcPct val="90000"/>
                </a:lnSpc>
                <a:spcBef>
                  <a:spcPct val="0"/>
                </a:spcBef>
                <a:spcAft>
                  <a:spcPct val="35000"/>
                </a:spcAft>
                <a:buNone/>
              </a:pPr>
              <a:r>
                <a:rPr lang="en-US" kern="1200" dirty="0">
                  <a:solidFill>
                    <a:schemeClr val="tx1"/>
                  </a:solidFill>
                </a:rPr>
                <a:t>(not DW)</a:t>
              </a:r>
            </a:p>
          </p:txBody>
        </p:sp>
      </p:grpSp>
      <p:grpSp>
        <p:nvGrpSpPr>
          <p:cNvPr id="48" name="Group 47">
            <a:extLst>
              <a:ext uri="{FF2B5EF4-FFF2-40B4-BE49-F238E27FC236}">
                <a16:creationId xmlns:a16="http://schemas.microsoft.com/office/drawing/2014/main" id="{9FAF2040-679E-F375-B376-5F014E85BE92}"/>
              </a:ext>
            </a:extLst>
          </p:cNvPr>
          <p:cNvGrpSpPr/>
          <p:nvPr/>
        </p:nvGrpSpPr>
        <p:grpSpPr>
          <a:xfrm>
            <a:off x="1317345" y="5239833"/>
            <a:ext cx="1783957" cy="1071533"/>
            <a:chOff x="1042767" y="587471"/>
            <a:chExt cx="1321215" cy="879417"/>
          </a:xfrm>
          <a:solidFill>
            <a:srgbClr val="FFC000"/>
          </a:solidFill>
        </p:grpSpPr>
        <p:sp>
          <p:nvSpPr>
            <p:cNvPr id="49" name="Rectangle: Rounded Corners 48">
              <a:extLst>
                <a:ext uri="{FF2B5EF4-FFF2-40B4-BE49-F238E27FC236}">
                  <a16:creationId xmlns:a16="http://schemas.microsoft.com/office/drawing/2014/main" id="{C40DA33D-5534-7CB4-76A6-9CAD53A49334}"/>
                </a:ext>
              </a:extLst>
            </p:cNvPr>
            <p:cNvSpPr/>
            <p:nvPr/>
          </p:nvSpPr>
          <p:spPr>
            <a:xfrm>
              <a:off x="1042767" y="587471"/>
              <a:ext cx="1321215" cy="879417"/>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solidFill>
                  <a:schemeClr val="tx1"/>
                </a:solidFill>
              </a:endParaRPr>
            </a:p>
          </p:txBody>
        </p:sp>
        <p:sp>
          <p:nvSpPr>
            <p:cNvPr id="50" name="Rectangle: Rounded Corners 6">
              <a:extLst>
                <a:ext uri="{FF2B5EF4-FFF2-40B4-BE49-F238E27FC236}">
                  <a16:creationId xmlns:a16="http://schemas.microsoft.com/office/drawing/2014/main" id="{1ACDACC7-BBCE-F40B-A9E5-ECEB78ED6A63}"/>
                </a:ext>
              </a:extLst>
            </p:cNvPr>
            <p:cNvSpPr txBox="1"/>
            <p:nvPr/>
          </p:nvSpPr>
          <p:spPr>
            <a:xfrm>
              <a:off x="1068525" y="613228"/>
              <a:ext cx="1269701" cy="82790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dirty="0">
                  <a:solidFill>
                    <a:schemeClr val="tx1"/>
                  </a:solidFill>
                </a:rPr>
                <a:t>Business/ Organization</a:t>
              </a:r>
              <a:endParaRPr lang="en-US" kern="1200" dirty="0">
                <a:solidFill>
                  <a:schemeClr val="tx1"/>
                </a:solidFill>
              </a:endParaRPr>
            </a:p>
          </p:txBody>
        </p:sp>
      </p:grpSp>
      <p:grpSp>
        <p:nvGrpSpPr>
          <p:cNvPr id="54" name="Group 53">
            <a:extLst>
              <a:ext uri="{FF2B5EF4-FFF2-40B4-BE49-F238E27FC236}">
                <a16:creationId xmlns:a16="http://schemas.microsoft.com/office/drawing/2014/main" id="{CA592041-919E-1970-D26E-CE7BFA19E34A}"/>
              </a:ext>
            </a:extLst>
          </p:cNvPr>
          <p:cNvGrpSpPr/>
          <p:nvPr/>
        </p:nvGrpSpPr>
        <p:grpSpPr>
          <a:xfrm>
            <a:off x="7682587" y="1785896"/>
            <a:ext cx="1783957" cy="1071533"/>
            <a:chOff x="1042767" y="587471"/>
            <a:chExt cx="1321215" cy="879417"/>
          </a:xfrm>
        </p:grpSpPr>
        <p:sp>
          <p:nvSpPr>
            <p:cNvPr id="55" name="Rectangle: Rounded Corners 54">
              <a:extLst>
                <a:ext uri="{FF2B5EF4-FFF2-40B4-BE49-F238E27FC236}">
                  <a16:creationId xmlns:a16="http://schemas.microsoft.com/office/drawing/2014/main" id="{684F3D5F-485F-89C7-724E-9E43C6FC0D57}"/>
                </a:ext>
              </a:extLst>
            </p:cNvPr>
            <p:cNvSpPr/>
            <p:nvPr/>
          </p:nvSpPr>
          <p:spPr>
            <a:xfrm>
              <a:off x="1042767" y="587471"/>
              <a:ext cx="1321215" cy="87941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solidFill>
                  <a:schemeClr val="tx1"/>
                </a:solidFill>
              </a:endParaRPr>
            </a:p>
          </p:txBody>
        </p:sp>
        <p:sp>
          <p:nvSpPr>
            <p:cNvPr id="56" name="Rectangle: Rounded Corners 6">
              <a:extLst>
                <a:ext uri="{FF2B5EF4-FFF2-40B4-BE49-F238E27FC236}">
                  <a16:creationId xmlns:a16="http://schemas.microsoft.com/office/drawing/2014/main" id="{BEA3252A-2D19-49E7-9708-6641A39D5498}"/>
                </a:ext>
              </a:extLst>
            </p:cNvPr>
            <p:cNvSpPr txBox="1"/>
            <p:nvPr/>
          </p:nvSpPr>
          <p:spPr>
            <a:xfrm>
              <a:off x="1068525" y="613228"/>
              <a:ext cx="1269701" cy="8279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kern="1200" dirty="0">
                  <a:solidFill>
                    <a:schemeClr val="tx1"/>
                  </a:solidFill>
                </a:rPr>
                <a:t>Moderate Risk Waste Facility</a:t>
              </a:r>
            </a:p>
          </p:txBody>
        </p:sp>
      </p:grpSp>
      <p:grpSp>
        <p:nvGrpSpPr>
          <p:cNvPr id="57" name="Group 56">
            <a:extLst>
              <a:ext uri="{FF2B5EF4-FFF2-40B4-BE49-F238E27FC236}">
                <a16:creationId xmlns:a16="http://schemas.microsoft.com/office/drawing/2014/main" id="{E1B15543-619B-60E8-096A-8D018DEF9F41}"/>
              </a:ext>
            </a:extLst>
          </p:cNvPr>
          <p:cNvGrpSpPr/>
          <p:nvPr/>
        </p:nvGrpSpPr>
        <p:grpSpPr>
          <a:xfrm>
            <a:off x="7220696" y="4155124"/>
            <a:ext cx="1783957" cy="1071533"/>
            <a:chOff x="1042767" y="587471"/>
            <a:chExt cx="1321215" cy="879417"/>
          </a:xfrm>
          <a:solidFill>
            <a:srgbClr val="FFC000"/>
          </a:solidFill>
        </p:grpSpPr>
        <p:sp>
          <p:nvSpPr>
            <p:cNvPr id="58" name="Rectangle: Rounded Corners 57">
              <a:extLst>
                <a:ext uri="{FF2B5EF4-FFF2-40B4-BE49-F238E27FC236}">
                  <a16:creationId xmlns:a16="http://schemas.microsoft.com/office/drawing/2014/main" id="{142C69F3-9C35-F02E-6ACA-D1D282BF9D62}"/>
                </a:ext>
              </a:extLst>
            </p:cNvPr>
            <p:cNvSpPr/>
            <p:nvPr/>
          </p:nvSpPr>
          <p:spPr>
            <a:xfrm>
              <a:off x="1042767" y="587471"/>
              <a:ext cx="1321215" cy="879417"/>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solidFill>
                  <a:schemeClr val="tx1"/>
                </a:solidFill>
              </a:endParaRPr>
            </a:p>
          </p:txBody>
        </p:sp>
        <p:sp>
          <p:nvSpPr>
            <p:cNvPr id="59" name="Rectangle: Rounded Corners 6">
              <a:extLst>
                <a:ext uri="{FF2B5EF4-FFF2-40B4-BE49-F238E27FC236}">
                  <a16:creationId xmlns:a16="http://schemas.microsoft.com/office/drawing/2014/main" id="{B635354E-5D00-6863-D115-B31DDFAD652F}"/>
                </a:ext>
              </a:extLst>
            </p:cNvPr>
            <p:cNvSpPr txBox="1"/>
            <p:nvPr/>
          </p:nvSpPr>
          <p:spPr>
            <a:xfrm>
              <a:off x="1068525" y="613228"/>
              <a:ext cx="1269701" cy="82790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kern="1200" dirty="0">
                  <a:solidFill>
                    <a:schemeClr val="tx1"/>
                  </a:solidFill>
                </a:rPr>
                <a:t>SQG</a:t>
              </a:r>
            </a:p>
          </p:txBody>
        </p:sp>
      </p:grpSp>
      <p:grpSp>
        <p:nvGrpSpPr>
          <p:cNvPr id="60" name="Group 59">
            <a:extLst>
              <a:ext uri="{FF2B5EF4-FFF2-40B4-BE49-F238E27FC236}">
                <a16:creationId xmlns:a16="http://schemas.microsoft.com/office/drawing/2014/main" id="{0793A97F-2C4D-2766-BD8C-7A3BB4EC0BD5}"/>
              </a:ext>
            </a:extLst>
          </p:cNvPr>
          <p:cNvGrpSpPr/>
          <p:nvPr/>
        </p:nvGrpSpPr>
        <p:grpSpPr>
          <a:xfrm>
            <a:off x="7220696" y="5495365"/>
            <a:ext cx="1783957" cy="1071533"/>
            <a:chOff x="1042767" y="587471"/>
            <a:chExt cx="1321215" cy="879417"/>
          </a:xfrm>
          <a:solidFill>
            <a:srgbClr val="FFC000"/>
          </a:solidFill>
        </p:grpSpPr>
        <p:sp>
          <p:nvSpPr>
            <p:cNvPr id="61" name="Rectangle: Rounded Corners 60">
              <a:extLst>
                <a:ext uri="{FF2B5EF4-FFF2-40B4-BE49-F238E27FC236}">
                  <a16:creationId xmlns:a16="http://schemas.microsoft.com/office/drawing/2014/main" id="{3CF079F6-186C-F129-AE67-8227B0638F80}"/>
                </a:ext>
              </a:extLst>
            </p:cNvPr>
            <p:cNvSpPr/>
            <p:nvPr/>
          </p:nvSpPr>
          <p:spPr>
            <a:xfrm>
              <a:off x="1042767" y="587471"/>
              <a:ext cx="1321215" cy="879417"/>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solidFill>
                  <a:schemeClr val="tx1"/>
                </a:solidFill>
              </a:endParaRPr>
            </a:p>
          </p:txBody>
        </p:sp>
        <p:sp>
          <p:nvSpPr>
            <p:cNvPr id="62" name="Rectangle: Rounded Corners 6">
              <a:extLst>
                <a:ext uri="{FF2B5EF4-FFF2-40B4-BE49-F238E27FC236}">
                  <a16:creationId xmlns:a16="http://schemas.microsoft.com/office/drawing/2014/main" id="{1F6643BF-3AF6-983F-D594-59EB269AD925}"/>
                </a:ext>
              </a:extLst>
            </p:cNvPr>
            <p:cNvSpPr txBox="1"/>
            <p:nvPr/>
          </p:nvSpPr>
          <p:spPr>
            <a:xfrm>
              <a:off x="1068525" y="613228"/>
              <a:ext cx="1269701" cy="82790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kern="1200" dirty="0">
                  <a:solidFill>
                    <a:schemeClr val="tx1"/>
                  </a:solidFill>
                </a:rPr>
                <a:t>Notifying HCF</a:t>
              </a:r>
            </a:p>
            <a:p>
              <a:pPr marL="0" lvl="0" indent="0" algn="ctr" defTabSz="711200">
                <a:lnSpc>
                  <a:spcPct val="90000"/>
                </a:lnSpc>
                <a:spcBef>
                  <a:spcPct val="0"/>
                </a:spcBef>
                <a:spcAft>
                  <a:spcPct val="35000"/>
                </a:spcAft>
                <a:buNone/>
              </a:pPr>
              <a:r>
                <a:rPr lang="en-US" dirty="0">
                  <a:solidFill>
                    <a:schemeClr val="tx1"/>
                  </a:solidFill>
                </a:rPr>
                <a:t>MQGs</a:t>
              </a:r>
            </a:p>
            <a:p>
              <a:pPr marL="0" lvl="0" indent="0" algn="ctr" defTabSz="711200">
                <a:lnSpc>
                  <a:spcPct val="90000"/>
                </a:lnSpc>
                <a:spcBef>
                  <a:spcPct val="0"/>
                </a:spcBef>
                <a:spcAft>
                  <a:spcPct val="35000"/>
                </a:spcAft>
                <a:buNone/>
              </a:pPr>
              <a:r>
                <a:rPr lang="en-US" kern="1200" dirty="0">
                  <a:solidFill>
                    <a:schemeClr val="tx1"/>
                  </a:solidFill>
                </a:rPr>
                <a:t>LQGs</a:t>
              </a:r>
            </a:p>
          </p:txBody>
        </p:sp>
      </p:grpSp>
      <p:sp>
        <p:nvSpPr>
          <p:cNvPr id="63" name="TextBox 62">
            <a:extLst>
              <a:ext uri="{FF2B5EF4-FFF2-40B4-BE49-F238E27FC236}">
                <a16:creationId xmlns:a16="http://schemas.microsoft.com/office/drawing/2014/main" id="{CE943187-8246-5CD2-2485-2419DA8518EF}"/>
              </a:ext>
            </a:extLst>
          </p:cNvPr>
          <p:cNvSpPr txBox="1"/>
          <p:nvPr/>
        </p:nvSpPr>
        <p:spPr>
          <a:xfrm>
            <a:off x="8574565" y="2885718"/>
            <a:ext cx="1353334" cy="461665"/>
          </a:xfrm>
          <a:prstGeom prst="rect">
            <a:avLst/>
          </a:prstGeom>
          <a:noFill/>
        </p:spPr>
        <p:txBody>
          <a:bodyPr wrap="square" rtlCol="0">
            <a:spAutoFit/>
          </a:bodyPr>
          <a:lstStyle/>
          <a:p>
            <a:r>
              <a:rPr lang="en-US" sz="1200" dirty="0"/>
              <a:t>* If the MRW can accept the waste</a:t>
            </a:r>
          </a:p>
        </p:txBody>
      </p:sp>
      <p:cxnSp>
        <p:nvCxnSpPr>
          <p:cNvPr id="65" name="Straight Arrow Connector 64">
            <a:extLst>
              <a:ext uri="{FF2B5EF4-FFF2-40B4-BE49-F238E27FC236}">
                <a16:creationId xmlns:a16="http://schemas.microsoft.com/office/drawing/2014/main" id="{C09CDA56-08FB-6B8F-31A3-3E24E8EDB921}"/>
              </a:ext>
            </a:extLst>
          </p:cNvPr>
          <p:cNvCxnSpPr>
            <a:cxnSpLocks/>
            <a:stCxn id="32" idx="3"/>
            <a:endCxn id="43" idx="1"/>
          </p:cNvCxnSpPr>
          <p:nvPr/>
        </p:nvCxnSpPr>
        <p:spPr>
          <a:xfrm>
            <a:off x="3136079" y="2324442"/>
            <a:ext cx="89197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B20945DB-B065-9361-9DA6-90348F9D0378}"/>
              </a:ext>
            </a:extLst>
          </p:cNvPr>
          <p:cNvCxnSpPr>
            <a:cxnSpLocks/>
            <a:stCxn id="43" idx="3"/>
            <a:endCxn id="56" idx="1"/>
          </p:cNvCxnSpPr>
          <p:nvPr/>
        </p:nvCxnSpPr>
        <p:spPr>
          <a:xfrm flipV="1">
            <a:off x="5812013" y="2321663"/>
            <a:ext cx="1905353" cy="277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063A164B-24CD-9432-AC19-21AA1391F73E}"/>
              </a:ext>
            </a:extLst>
          </p:cNvPr>
          <p:cNvCxnSpPr>
            <a:cxnSpLocks/>
            <a:stCxn id="32" idx="3"/>
            <a:endCxn id="46" idx="1"/>
          </p:cNvCxnSpPr>
          <p:nvPr/>
        </p:nvCxnSpPr>
        <p:spPr>
          <a:xfrm>
            <a:off x="3136079" y="2324442"/>
            <a:ext cx="891977" cy="172393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7D9190CD-C19E-4622-03A3-F45D2E7642C8}"/>
              </a:ext>
            </a:extLst>
          </p:cNvPr>
          <p:cNvCxnSpPr>
            <a:cxnSpLocks/>
            <a:stCxn id="49" idx="3"/>
            <a:endCxn id="23" idx="1"/>
          </p:cNvCxnSpPr>
          <p:nvPr/>
        </p:nvCxnSpPr>
        <p:spPr>
          <a:xfrm>
            <a:off x="3101302" y="5775600"/>
            <a:ext cx="978297" cy="30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B09A2B4A-2E09-4211-979C-90DF82A0BB2D}"/>
              </a:ext>
            </a:extLst>
          </p:cNvPr>
          <p:cNvCxnSpPr>
            <a:cxnSpLocks/>
            <a:stCxn id="22" idx="0"/>
            <a:endCxn id="46" idx="2"/>
          </p:cNvCxnSpPr>
          <p:nvPr/>
        </p:nvCxnSpPr>
        <p:spPr>
          <a:xfrm flipV="1">
            <a:off x="4920034" y="4584141"/>
            <a:ext cx="1" cy="6236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99D6CDA5-806F-C8C7-5614-69C6EC63A32C}"/>
              </a:ext>
            </a:extLst>
          </p:cNvPr>
          <p:cNvCxnSpPr>
            <a:cxnSpLocks/>
            <a:stCxn id="22" idx="3"/>
            <a:endCxn id="59" idx="1"/>
          </p:cNvCxnSpPr>
          <p:nvPr/>
        </p:nvCxnSpPr>
        <p:spPr>
          <a:xfrm flipV="1">
            <a:off x="5805350" y="4690891"/>
            <a:ext cx="1450125" cy="10877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FC3C0F61-45D9-3A58-3903-07F1AF910CFC}"/>
              </a:ext>
            </a:extLst>
          </p:cNvPr>
          <p:cNvCxnSpPr>
            <a:cxnSpLocks/>
            <a:stCxn id="23" idx="3"/>
            <a:endCxn id="62" idx="1"/>
          </p:cNvCxnSpPr>
          <p:nvPr/>
        </p:nvCxnSpPr>
        <p:spPr>
          <a:xfrm>
            <a:off x="5760469" y="5778601"/>
            <a:ext cx="1495006" cy="25253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21E5D523-C1C3-5B38-BC9C-069D8C09CCCC}"/>
              </a:ext>
            </a:extLst>
          </p:cNvPr>
          <p:cNvCxnSpPr>
            <a:cxnSpLocks/>
            <a:stCxn id="62" idx="3"/>
            <a:endCxn id="16" idx="1"/>
          </p:cNvCxnSpPr>
          <p:nvPr/>
        </p:nvCxnSpPr>
        <p:spPr>
          <a:xfrm flipV="1">
            <a:off x="8969876" y="4749167"/>
            <a:ext cx="1178241" cy="128196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C0848951-8E14-704D-4F53-A34FD0926F48}"/>
              </a:ext>
            </a:extLst>
          </p:cNvPr>
          <p:cNvCxnSpPr>
            <a:cxnSpLocks/>
            <a:stCxn id="58" idx="0"/>
            <a:endCxn id="55" idx="2"/>
          </p:cNvCxnSpPr>
          <p:nvPr/>
        </p:nvCxnSpPr>
        <p:spPr>
          <a:xfrm flipV="1">
            <a:off x="8112675" y="2857429"/>
            <a:ext cx="461891" cy="129769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EF5CC28D-F1EE-5AB3-DA9E-7D2EEE307669}"/>
              </a:ext>
            </a:extLst>
          </p:cNvPr>
          <p:cNvCxnSpPr>
            <a:cxnSpLocks/>
            <a:stCxn id="58" idx="3"/>
            <a:endCxn id="16" idx="1"/>
          </p:cNvCxnSpPr>
          <p:nvPr/>
        </p:nvCxnSpPr>
        <p:spPr>
          <a:xfrm>
            <a:off x="9004653" y="4690891"/>
            <a:ext cx="1143464" cy="5827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303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1C186-0569-04E6-2852-67CD4E323B36}"/>
              </a:ext>
            </a:extLst>
          </p:cNvPr>
          <p:cNvSpPr>
            <a:spLocks noGrp="1"/>
          </p:cNvSpPr>
          <p:nvPr>
            <p:ph type="title"/>
          </p:nvPr>
        </p:nvSpPr>
        <p:spPr/>
        <p:txBody>
          <a:bodyPr/>
          <a:lstStyle/>
          <a:p>
            <a:r>
              <a:rPr lang="en-US" dirty="0"/>
              <a:t>Household Hazardous Waste</a:t>
            </a:r>
          </a:p>
        </p:txBody>
      </p:sp>
      <p:sp>
        <p:nvSpPr>
          <p:cNvPr id="3" name="Content Placeholder 2">
            <a:extLst>
              <a:ext uri="{FF2B5EF4-FFF2-40B4-BE49-F238E27FC236}">
                <a16:creationId xmlns:a16="http://schemas.microsoft.com/office/drawing/2014/main" id="{2D72F37E-F690-8986-E70E-61E75337DAC5}"/>
              </a:ext>
            </a:extLst>
          </p:cNvPr>
          <p:cNvSpPr>
            <a:spLocks noGrp="1"/>
          </p:cNvSpPr>
          <p:nvPr>
            <p:ph idx="1"/>
          </p:nvPr>
        </p:nvSpPr>
        <p:spPr>
          <a:xfrm>
            <a:off x="615576" y="1775012"/>
            <a:ext cx="10997304" cy="4401951"/>
          </a:xfrm>
        </p:spPr>
        <p:txBody>
          <a:bodyPr>
            <a:normAutofit/>
          </a:bodyPr>
          <a:lstStyle/>
          <a:p>
            <a:pPr>
              <a:spcBef>
                <a:spcPts val="1800"/>
              </a:spcBef>
            </a:pPr>
            <a:r>
              <a:rPr lang="en-US" b="0" i="0" dirty="0">
                <a:solidFill>
                  <a:srgbClr val="333333"/>
                </a:solidFill>
                <a:effectLst/>
                <a:latin typeface="Open Sans" panose="020B0606030504020204" pitchFamily="34" charset="0"/>
              </a:rPr>
              <a:t>Exempted from the DW Regulations</a:t>
            </a:r>
          </a:p>
          <a:p>
            <a:pPr>
              <a:spcBef>
                <a:spcPts val="1800"/>
              </a:spcBef>
            </a:pPr>
            <a:endParaRPr lang="en-US" dirty="0">
              <a:solidFill>
                <a:srgbClr val="333333"/>
              </a:solidFill>
              <a:latin typeface="Open Sans" panose="020B0606030504020204" pitchFamily="34" charset="0"/>
            </a:endParaRPr>
          </a:p>
          <a:p>
            <a:pPr>
              <a:spcBef>
                <a:spcPts val="1800"/>
              </a:spcBef>
            </a:pPr>
            <a:r>
              <a:rPr lang="en-US" dirty="0">
                <a:solidFill>
                  <a:srgbClr val="333333"/>
                </a:solidFill>
                <a:latin typeface="Open Sans" panose="020B0606030504020204" pitchFamily="34" charset="0"/>
                <a:sym typeface="Wingdings" panose="05000000000000000000" pitchFamily="2" charset="2"/>
              </a:rPr>
              <a:t>Safe Medication Return Kiosks and Mail-back</a:t>
            </a:r>
          </a:p>
          <a:p>
            <a:pPr lvl="1"/>
            <a:r>
              <a:rPr lang="en-US" b="0" i="0" dirty="0">
                <a:solidFill>
                  <a:srgbClr val="333333"/>
                </a:solidFill>
                <a:effectLst/>
                <a:latin typeface="Open Sans" panose="020B0606030504020204" pitchFamily="34" charset="0"/>
              </a:rPr>
              <a:t>No batteries allowed</a:t>
            </a:r>
          </a:p>
          <a:p>
            <a:pPr lvl="2"/>
            <a:r>
              <a:rPr lang="en-US" dirty="0">
                <a:solidFill>
                  <a:srgbClr val="333333"/>
                </a:solidFill>
                <a:latin typeface="Open Sans" panose="020B0606030504020204" pitchFamily="34" charset="0"/>
              </a:rPr>
              <a:t>Includes disposable vapes</a:t>
            </a:r>
          </a:p>
          <a:p>
            <a:pPr lvl="1"/>
            <a:r>
              <a:rPr lang="en-US" b="0" i="0" dirty="0">
                <a:solidFill>
                  <a:srgbClr val="333333"/>
                </a:solidFill>
                <a:effectLst/>
                <a:latin typeface="Open Sans" panose="020B0606030504020204" pitchFamily="34" charset="0"/>
              </a:rPr>
              <a:t>No illicit drugs allowed</a:t>
            </a:r>
          </a:p>
          <a:p>
            <a:pPr lvl="2"/>
            <a:r>
              <a:rPr lang="en-US" dirty="0">
                <a:solidFill>
                  <a:srgbClr val="333333"/>
                </a:solidFill>
                <a:latin typeface="Open Sans" panose="020B0606030504020204" pitchFamily="34" charset="0"/>
              </a:rPr>
              <a:t>Includes cannabis vapes and products</a:t>
            </a:r>
          </a:p>
          <a:p>
            <a:pPr lvl="1"/>
            <a:r>
              <a:rPr lang="en-US" b="0" i="0" dirty="0">
                <a:solidFill>
                  <a:srgbClr val="333333"/>
                </a:solidFill>
                <a:effectLst/>
                <a:latin typeface="Open Sans" panose="020B0606030504020204" pitchFamily="34" charset="0"/>
              </a:rPr>
              <a:t>https://medtakebackwashington.org/</a:t>
            </a:r>
          </a:p>
        </p:txBody>
      </p:sp>
      <p:sp>
        <p:nvSpPr>
          <p:cNvPr id="4" name="Slide Number Placeholder 3">
            <a:extLst>
              <a:ext uri="{FF2B5EF4-FFF2-40B4-BE49-F238E27FC236}">
                <a16:creationId xmlns:a16="http://schemas.microsoft.com/office/drawing/2014/main" id="{318BDB01-5F15-D9FD-914A-83779101E3EE}"/>
              </a:ext>
            </a:extLst>
          </p:cNvPr>
          <p:cNvSpPr>
            <a:spLocks noGrp="1"/>
          </p:cNvSpPr>
          <p:nvPr>
            <p:ph type="sldNum" sz="quarter" idx="12"/>
          </p:nvPr>
        </p:nvSpPr>
        <p:spPr/>
        <p:txBody>
          <a:bodyPr/>
          <a:lstStyle/>
          <a:p>
            <a:fld id="{BF275850-B71D-490D-965C-ED6AE5531855}" type="slidenum">
              <a:rPr lang="en-US" smtClean="0"/>
              <a:t>15</a:t>
            </a:fld>
            <a:endParaRPr lang="en-US" dirty="0"/>
          </a:p>
        </p:txBody>
      </p:sp>
      <p:pic>
        <p:nvPicPr>
          <p:cNvPr id="6" name="Picture 5" descr="A qr code on a white background&#10;&#10;Description automatically generated">
            <a:extLst>
              <a:ext uri="{FF2B5EF4-FFF2-40B4-BE49-F238E27FC236}">
                <a16:creationId xmlns:a16="http://schemas.microsoft.com/office/drawing/2014/main" id="{1139EC44-873F-D658-7D99-4AA565D6D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1141" y="863600"/>
            <a:ext cx="851739" cy="851739"/>
          </a:xfrm>
          <a:prstGeom prst="rect">
            <a:avLst/>
          </a:prstGeom>
        </p:spPr>
      </p:pic>
      <p:pic>
        <p:nvPicPr>
          <p:cNvPr id="5" name="Picture 4">
            <a:extLst>
              <a:ext uri="{FF2B5EF4-FFF2-40B4-BE49-F238E27FC236}">
                <a16:creationId xmlns:a16="http://schemas.microsoft.com/office/drawing/2014/main" id="{A12CA474-0CA8-A96A-6B72-C6B4DB9D8FC3}"/>
              </a:ext>
            </a:extLst>
          </p:cNvPr>
          <p:cNvPicPr>
            <a:picLocks noChangeAspect="1"/>
          </p:cNvPicPr>
          <p:nvPr/>
        </p:nvPicPr>
        <p:blipFill>
          <a:blip r:embed="rId4"/>
          <a:stretch>
            <a:fillRect/>
          </a:stretch>
        </p:blipFill>
        <p:spPr>
          <a:xfrm>
            <a:off x="8303193" y="3713229"/>
            <a:ext cx="1737946" cy="2151743"/>
          </a:xfrm>
          <a:prstGeom prst="rect">
            <a:avLst/>
          </a:prstGeom>
        </p:spPr>
      </p:pic>
    </p:spTree>
    <p:extLst>
      <p:ext uri="{BB962C8B-B14F-4D97-AF65-F5344CB8AC3E}">
        <p14:creationId xmlns:p14="http://schemas.microsoft.com/office/powerpoint/2010/main" val="1819712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1C186-0569-04E6-2852-67CD4E323B36}"/>
              </a:ext>
            </a:extLst>
          </p:cNvPr>
          <p:cNvSpPr>
            <a:spLocks noGrp="1"/>
          </p:cNvSpPr>
          <p:nvPr>
            <p:ph type="title"/>
          </p:nvPr>
        </p:nvSpPr>
        <p:spPr/>
        <p:txBody>
          <a:bodyPr/>
          <a:lstStyle/>
          <a:p>
            <a:r>
              <a:rPr lang="en-US" dirty="0"/>
              <a:t>Universal Waste – Vapes </a:t>
            </a:r>
          </a:p>
        </p:txBody>
      </p:sp>
      <p:sp>
        <p:nvSpPr>
          <p:cNvPr id="3" name="Content Placeholder 2">
            <a:extLst>
              <a:ext uri="{FF2B5EF4-FFF2-40B4-BE49-F238E27FC236}">
                <a16:creationId xmlns:a16="http://schemas.microsoft.com/office/drawing/2014/main" id="{2D72F37E-F690-8986-E70E-61E75337DAC5}"/>
              </a:ext>
            </a:extLst>
          </p:cNvPr>
          <p:cNvSpPr>
            <a:spLocks noGrp="1"/>
          </p:cNvSpPr>
          <p:nvPr>
            <p:ph idx="1"/>
          </p:nvPr>
        </p:nvSpPr>
        <p:spPr>
          <a:xfrm>
            <a:off x="615576" y="1775012"/>
            <a:ext cx="10997304" cy="4401951"/>
          </a:xfrm>
        </p:spPr>
        <p:txBody>
          <a:bodyPr>
            <a:normAutofit/>
          </a:bodyPr>
          <a:lstStyle/>
          <a:p>
            <a:r>
              <a:rPr lang="en-US" dirty="0">
                <a:solidFill>
                  <a:srgbClr val="333333"/>
                </a:solidFill>
                <a:latin typeface="Open Sans" panose="020B0606030504020204" pitchFamily="34" charset="0"/>
              </a:rPr>
              <a:t>Sp</a:t>
            </a:r>
            <a:r>
              <a:rPr lang="en-US" b="0" i="0" dirty="0">
                <a:solidFill>
                  <a:srgbClr val="333333"/>
                </a:solidFill>
                <a:effectLst/>
                <a:latin typeface="Open Sans" panose="020B0606030504020204" pitchFamily="34" charset="0"/>
              </a:rPr>
              <a:t>ecific wastes with recycling requirements</a:t>
            </a:r>
          </a:p>
          <a:p>
            <a:pPr>
              <a:spcBef>
                <a:spcPts val="1800"/>
              </a:spcBef>
            </a:pPr>
            <a:r>
              <a:rPr lang="en-US" dirty="0">
                <a:solidFill>
                  <a:srgbClr val="333333"/>
                </a:solidFill>
                <a:latin typeface="Open Sans" panose="020B0606030504020204" pitchFamily="34" charset="0"/>
              </a:rPr>
              <a:t>Batteries</a:t>
            </a:r>
          </a:p>
          <a:p>
            <a:pPr lvl="1"/>
            <a:r>
              <a:rPr lang="en-US" dirty="0">
                <a:solidFill>
                  <a:srgbClr val="333333"/>
                </a:solidFill>
                <a:latin typeface="Open Sans" panose="020B0606030504020204" pitchFamily="34" charset="0"/>
              </a:rPr>
              <a:t>Alkaline</a:t>
            </a:r>
          </a:p>
          <a:p>
            <a:pPr lvl="1"/>
            <a:r>
              <a:rPr lang="en-US" dirty="0">
                <a:solidFill>
                  <a:srgbClr val="333333"/>
                </a:solidFill>
                <a:latin typeface="Open Sans" panose="020B0606030504020204" pitchFamily="34" charset="0"/>
              </a:rPr>
              <a:t>Lithium-ion</a:t>
            </a:r>
          </a:p>
          <a:p>
            <a:pPr lvl="1"/>
            <a:r>
              <a:rPr lang="en-US" dirty="0">
                <a:solidFill>
                  <a:srgbClr val="333333"/>
                </a:solidFill>
                <a:latin typeface="Open Sans" panose="020B0606030504020204" pitchFamily="34" charset="0"/>
              </a:rPr>
              <a:t>Nickel metal hydride</a:t>
            </a:r>
          </a:p>
          <a:p>
            <a:pPr>
              <a:spcBef>
                <a:spcPts val="1800"/>
              </a:spcBef>
            </a:pPr>
            <a:endParaRPr lang="en-US" dirty="0">
              <a:solidFill>
                <a:srgbClr val="333333"/>
              </a:solidFill>
              <a:latin typeface="Open Sans" panose="020B0606030504020204" pitchFamily="34" charset="0"/>
            </a:endParaRPr>
          </a:p>
          <a:p>
            <a:pPr>
              <a:spcBef>
                <a:spcPts val="1800"/>
              </a:spcBef>
            </a:pPr>
            <a:r>
              <a:rPr lang="en-US" dirty="0">
                <a:solidFill>
                  <a:srgbClr val="333333"/>
                </a:solidFill>
                <a:latin typeface="Open Sans" panose="020B0606030504020204" pitchFamily="34" charset="0"/>
              </a:rPr>
              <a:t>Cannot be mixed with other Dangerous Waste</a:t>
            </a:r>
          </a:p>
        </p:txBody>
      </p:sp>
      <p:sp>
        <p:nvSpPr>
          <p:cNvPr id="4" name="Slide Number Placeholder 3">
            <a:extLst>
              <a:ext uri="{FF2B5EF4-FFF2-40B4-BE49-F238E27FC236}">
                <a16:creationId xmlns:a16="http://schemas.microsoft.com/office/drawing/2014/main" id="{318BDB01-5F15-D9FD-914A-83779101E3EE}"/>
              </a:ext>
            </a:extLst>
          </p:cNvPr>
          <p:cNvSpPr>
            <a:spLocks noGrp="1"/>
          </p:cNvSpPr>
          <p:nvPr>
            <p:ph type="sldNum" sz="quarter" idx="12"/>
          </p:nvPr>
        </p:nvSpPr>
        <p:spPr/>
        <p:txBody>
          <a:bodyPr/>
          <a:lstStyle/>
          <a:p>
            <a:fld id="{BF275850-B71D-490D-965C-ED6AE5531855}" type="slidenum">
              <a:rPr lang="en-US" smtClean="0"/>
              <a:t>16</a:t>
            </a:fld>
            <a:endParaRPr lang="en-US" dirty="0"/>
          </a:p>
        </p:txBody>
      </p:sp>
      <p:pic>
        <p:nvPicPr>
          <p:cNvPr id="6" name="Picture 5" descr="A qr code on a white background&#10;&#10;Description automatically generated">
            <a:extLst>
              <a:ext uri="{FF2B5EF4-FFF2-40B4-BE49-F238E27FC236}">
                <a16:creationId xmlns:a16="http://schemas.microsoft.com/office/drawing/2014/main" id="{598BA509-B764-7229-2113-752EA6E0A0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5800" y="892839"/>
            <a:ext cx="767079" cy="767079"/>
          </a:xfrm>
          <a:prstGeom prst="rect">
            <a:avLst/>
          </a:prstGeom>
        </p:spPr>
      </p:pic>
    </p:spTree>
    <p:extLst>
      <p:ext uri="{BB962C8B-B14F-4D97-AF65-F5344CB8AC3E}">
        <p14:creationId xmlns:p14="http://schemas.microsoft.com/office/powerpoint/2010/main" val="2569060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5933E-B2D2-AC1A-1AFC-1A415D796497}"/>
              </a:ext>
            </a:extLst>
          </p:cNvPr>
          <p:cNvSpPr>
            <a:spLocks noGrp="1"/>
          </p:cNvSpPr>
          <p:nvPr>
            <p:ph type="title"/>
          </p:nvPr>
        </p:nvSpPr>
        <p:spPr/>
        <p:txBody>
          <a:bodyPr/>
          <a:lstStyle/>
          <a:p>
            <a:r>
              <a:rPr lang="en-US" dirty="0"/>
              <a:t>Dangerous Waste Designation – Vapes </a:t>
            </a:r>
          </a:p>
        </p:txBody>
      </p:sp>
      <p:sp>
        <p:nvSpPr>
          <p:cNvPr id="3" name="Content Placeholder 2">
            <a:extLst>
              <a:ext uri="{FF2B5EF4-FFF2-40B4-BE49-F238E27FC236}">
                <a16:creationId xmlns:a16="http://schemas.microsoft.com/office/drawing/2014/main" id="{AB348D09-658F-1338-B28B-DD5988D26DD3}"/>
              </a:ext>
            </a:extLst>
          </p:cNvPr>
          <p:cNvSpPr>
            <a:spLocks noGrp="1"/>
          </p:cNvSpPr>
          <p:nvPr>
            <p:ph idx="1"/>
          </p:nvPr>
        </p:nvSpPr>
        <p:spPr/>
        <p:txBody>
          <a:bodyPr>
            <a:normAutofit fontScale="92500" lnSpcReduction="10000"/>
          </a:bodyPr>
          <a:lstStyle/>
          <a:p>
            <a:r>
              <a:rPr lang="en-US" dirty="0"/>
              <a:t>Listed Waste – P-listed &amp; U-listed</a:t>
            </a:r>
          </a:p>
          <a:p>
            <a:pPr lvl="1"/>
            <a:r>
              <a:rPr lang="en-US" dirty="0">
                <a:cs typeface="Calibri"/>
              </a:rPr>
              <a:t>&gt; 2.2 </a:t>
            </a:r>
            <a:r>
              <a:rPr lang="en-US" dirty="0" err="1">
                <a:cs typeface="Calibri"/>
              </a:rPr>
              <a:t>lbs</a:t>
            </a:r>
            <a:r>
              <a:rPr lang="en-US" dirty="0">
                <a:cs typeface="Calibri"/>
              </a:rPr>
              <a:t> of P-listed waste in one month makes a facility an LQG.</a:t>
            </a:r>
          </a:p>
          <a:p>
            <a:pPr lvl="1"/>
            <a:r>
              <a:rPr lang="en-US" dirty="0"/>
              <a:t>Nicotine is P075.</a:t>
            </a:r>
          </a:p>
          <a:p>
            <a:r>
              <a:rPr lang="en-US" dirty="0"/>
              <a:t>Characteristic Waste – D001 through D043 waste codes</a:t>
            </a:r>
          </a:p>
          <a:p>
            <a:pPr lvl="1"/>
            <a:r>
              <a:rPr lang="en-US" dirty="0"/>
              <a:t>Not commonly seen in vape liquids.</a:t>
            </a:r>
          </a:p>
          <a:p>
            <a:pPr lvl="1"/>
            <a:r>
              <a:rPr lang="en-US" dirty="0"/>
              <a:t>Lithium batteries could cause device to be D001 and D003</a:t>
            </a:r>
          </a:p>
          <a:p>
            <a:r>
              <a:rPr lang="en-US" dirty="0"/>
              <a:t>State Criteria Waste – WT0x, WP0x, and WSC2codes</a:t>
            </a:r>
          </a:p>
          <a:p>
            <a:pPr lvl="1"/>
            <a:r>
              <a:rPr lang="en-US" dirty="0"/>
              <a:t>Cannabis &gt;10% THC can be WT02.</a:t>
            </a:r>
          </a:p>
          <a:p>
            <a:endParaRPr lang="en-US" dirty="0"/>
          </a:p>
          <a:p>
            <a:r>
              <a:rPr lang="en-US" dirty="0"/>
              <a:t>QR code to Designation Webpage: </a:t>
            </a:r>
          </a:p>
          <a:p>
            <a:endParaRPr lang="en-US" dirty="0"/>
          </a:p>
        </p:txBody>
      </p:sp>
      <p:sp>
        <p:nvSpPr>
          <p:cNvPr id="4" name="Slide Number Placeholder 3">
            <a:extLst>
              <a:ext uri="{FF2B5EF4-FFF2-40B4-BE49-F238E27FC236}">
                <a16:creationId xmlns:a16="http://schemas.microsoft.com/office/drawing/2014/main" id="{00D2A712-FCF3-30F6-5CA1-6F7180D68D9D}"/>
              </a:ext>
            </a:extLst>
          </p:cNvPr>
          <p:cNvSpPr>
            <a:spLocks noGrp="1"/>
          </p:cNvSpPr>
          <p:nvPr>
            <p:ph type="sldNum" sz="quarter" idx="12"/>
          </p:nvPr>
        </p:nvSpPr>
        <p:spPr/>
        <p:txBody>
          <a:bodyPr/>
          <a:lstStyle/>
          <a:p>
            <a:fld id="{BF275850-B71D-490D-965C-ED6AE5531855}" type="slidenum">
              <a:rPr lang="en-US" smtClean="0"/>
              <a:t>17</a:t>
            </a:fld>
            <a:endParaRPr lang="en-US" dirty="0"/>
          </a:p>
        </p:txBody>
      </p:sp>
      <p:pic>
        <p:nvPicPr>
          <p:cNvPr id="8" name="Picture 7" descr="A qr code on a white background&#10;&#10;Description automatically generated">
            <a:extLst>
              <a:ext uri="{FF2B5EF4-FFF2-40B4-BE49-F238E27FC236}">
                <a16:creationId xmlns:a16="http://schemas.microsoft.com/office/drawing/2014/main" id="{BE6AE44D-75C8-18D0-88E8-8C12C522A3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3611" y="4932176"/>
            <a:ext cx="1789299" cy="1789299"/>
          </a:xfrm>
          <a:prstGeom prst="rect">
            <a:avLst/>
          </a:prstGeom>
        </p:spPr>
      </p:pic>
    </p:spTree>
    <p:extLst>
      <p:ext uri="{BB962C8B-B14F-4D97-AF65-F5344CB8AC3E}">
        <p14:creationId xmlns:p14="http://schemas.microsoft.com/office/powerpoint/2010/main" val="274204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D903D-0C4F-9CE2-E1BE-8E2CF34EDA64}"/>
              </a:ext>
            </a:extLst>
          </p:cNvPr>
          <p:cNvSpPr>
            <a:spLocks noGrp="1"/>
          </p:cNvSpPr>
          <p:nvPr>
            <p:ph type="title"/>
          </p:nvPr>
        </p:nvSpPr>
        <p:spPr/>
        <p:txBody>
          <a:bodyPr/>
          <a:lstStyle/>
          <a:p>
            <a:r>
              <a:rPr lang="en-US" dirty="0"/>
              <a:t>Generator Categories</a:t>
            </a:r>
          </a:p>
        </p:txBody>
      </p:sp>
      <p:sp>
        <p:nvSpPr>
          <p:cNvPr id="4" name="Slide Number Placeholder 3">
            <a:extLst>
              <a:ext uri="{FF2B5EF4-FFF2-40B4-BE49-F238E27FC236}">
                <a16:creationId xmlns:a16="http://schemas.microsoft.com/office/drawing/2014/main" id="{1C155A9A-B464-A6C9-296D-AA657C235EFB}"/>
              </a:ext>
            </a:extLst>
          </p:cNvPr>
          <p:cNvSpPr>
            <a:spLocks noGrp="1"/>
          </p:cNvSpPr>
          <p:nvPr>
            <p:ph type="sldNum" sz="quarter" idx="12"/>
          </p:nvPr>
        </p:nvSpPr>
        <p:spPr/>
        <p:txBody>
          <a:bodyPr/>
          <a:lstStyle/>
          <a:p>
            <a:fld id="{BF275850-B71D-490D-965C-ED6AE5531855}" type="slidenum">
              <a:rPr lang="en-US" smtClean="0"/>
              <a:t>18</a:t>
            </a:fld>
            <a:endParaRPr lang="en-US" dirty="0"/>
          </a:p>
        </p:txBody>
      </p:sp>
      <p:pic>
        <p:nvPicPr>
          <p:cNvPr id="1026" name="Picture 2" descr="QEL chart to determine your monthly generator category.">
            <a:extLst>
              <a:ext uri="{FF2B5EF4-FFF2-40B4-BE49-F238E27FC236}">
                <a16:creationId xmlns:a16="http://schemas.microsoft.com/office/drawing/2014/main" id="{8018A44D-8066-8795-37B5-EC2291A292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417" y="1535953"/>
            <a:ext cx="9871165" cy="50499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qr code on a white background&#10;&#10;Description automatically generated">
            <a:extLst>
              <a:ext uri="{FF2B5EF4-FFF2-40B4-BE49-F238E27FC236}">
                <a16:creationId xmlns:a16="http://schemas.microsoft.com/office/drawing/2014/main" id="{A45462C0-3C7E-1195-918C-36893E9A1D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0852" y="914753"/>
            <a:ext cx="688974" cy="688974"/>
          </a:xfrm>
          <a:prstGeom prst="rect">
            <a:avLst/>
          </a:prstGeom>
        </p:spPr>
      </p:pic>
    </p:spTree>
    <p:extLst>
      <p:ext uri="{BB962C8B-B14F-4D97-AF65-F5344CB8AC3E}">
        <p14:creationId xmlns:p14="http://schemas.microsoft.com/office/powerpoint/2010/main" val="4005764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D903D-0C4F-9CE2-E1BE-8E2CF34EDA64}"/>
              </a:ext>
            </a:extLst>
          </p:cNvPr>
          <p:cNvSpPr>
            <a:spLocks noGrp="1"/>
          </p:cNvSpPr>
          <p:nvPr>
            <p:ph type="title"/>
          </p:nvPr>
        </p:nvSpPr>
        <p:spPr/>
        <p:txBody>
          <a:bodyPr/>
          <a:lstStyle/>
          <a:p>
            <a:r>
              <a:rPr lang="en-US" dirty="0"/>
              <a:t>Generator Categories</a:t>
            </a:r>
          </a:p>
        </p:txBody>
      </p:sp>
      <p:sp>
        <p:nvSpPr>
          <p:cNvPr id="4" name="Slide Number Placeholder 3">
            <a:extLst>
              <a:ext uri="{FF2B5EF4-FFF2-40B4-BE49-F238E27FC236}">
                <a16:creationId xmlns:a16="http://schemas.microsoft.com/office/drawing/2014/main" id="{1C155A9A-B464-A6C9-296D-AA657C235EFB}"/>
              </a:ext>
            </a:extLst>
          </p:cNvPr>
          <p:cNvSpPr>
            <a:spLocks noGrp="1"/>
          </p:cNvSpPr>
          <p:nvPr>
            <p:ph type="sldNum" sz="quarter" idx="12"/>
          </p:nvPr>
        </p:nvSpPr>
        <p:spPr/>
        <p:txBody>
          <a:bodyPr/>
          <a:lstStyle/>
          <a:p>
            <a:fld id="{BF275850-B71D-490D-965C-ED6AE5531855}" type="slidenum">
              <a:rPr lang="en-US" smtClean="0"/>
              <a:t>19</a:t>
            </a:fld>
            <a:endParaRPr lang="en-US" dirty="0"/>
          </a:p>
        </p:txBody>
      </p:sp>
      <p:pic>
        <p:nvPicPr>
          <p:cNvPr id="1026" name="Picture 2" descr="QEL chart to determine your monthly generator category.">
            <a:extLst>
              <a:ext uri="{FF2B5EF4-FFF2-40B4-BE49-F238E27FC236}">
                <a16:creationId xmlns:a16="http://schemas.microsoft.com/office/drawing/2014/main" id="{8018A44D-8066-8795-37B5-EC2291A292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417" y="1535953"/>
            <a:ext cx="9871165" cy="50499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2150446-21C2-8BEB-7CA2-773B99F50BC7}"/>
              </a:ext>
            </a:extLst>
          </p:cNvPr>
          <p:cNvSpPr/>
          <p:nvPr/>
        </p:nvSpPr>
        <p:spPr>
          <a:xfrm>
            <a:off x="1001487" y="1719942"/>
            <a:ext cx="5246914" cy="4765583"/>
          </a:xfrm>
          <a:prstGeom prst="rect">
            <a:avLst/>
          </a:prstGeom>
          <a:noFill/>
          <a:ln w="1143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qr code on a white background&#10;&#10;Description automatically generated">
            <a:extLst>
              <a:ext uri="{FF2B5EF4-FFF2-40B4-BE49-F238E27FC236}">
                <a16:creationId xmlns:a16="http://schemas.microsoft.com/office/drawing/2014/main" id="{11304936-AC1F-A6D3-BC33-58EA0AA8D4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0852" y="914753"/>
            <a:ext cx="688974" cy="688974"/>
          </a:xfrm>
          <a:prstGeom prst="rect">
            <a:avLst/>
          </a:prstGeom>
        </p:spPr>
      </p:pic>
    </p:spTree>
    <p:extLst>
      <p:ext uri="{BB962C8B-B14F-4D97-AF65-F5344CB8AC3E}">
        <p14:creationId xmlns:p14="http://schemas.microsoft.com/office/powerpoint/2010/main" val="3616884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A4DDE0-D408-2C6A-DF08-6CA7E9FCF4F6}"/>
              </a:ext>
            </a:extLst>
          </p:cNvPr>
          <p:cNvSpPr>
            <a:spLocks noGrp="1"/>
          </p:cNvSpPr>
          <p:nvPr>
            <p:ph type="title"/>
          </p:nvPr>
        </p:nvSpPr>
        <p:spPr/>
        <p:txBody>
          <a:bodyPr/>
          <a:lstStyle/>
          <a:p>
            <a:r>
              <a:rPr lang="en-US" dirty="0"/>
              <a:t>Vape Devices</a:t>
            </a:r>
          </a:p>
        </p:txBody>
      </p:sp>
      <p:sp>
        <p:nvSpPr>
          <p:cNvPr id="4" name="Slide Number Placeholder 3">
            <a:extLst>
              <a:ext uri="{FF2B5EF4-FFF2-40B4-BE49-F238E27FC236}">
                <a16:creationId xmlns:a16="http://schemas.microsoft.com/office/drawing/2014/main" id="{5EE23CF4-9934-8C6A-8579-A4648CB257E9}"/>
              </a:ext>
            </a:extLst>
          </p:cNvPr>
          <p:cNvSpPr>
            <a:spLocks noGrp="1"/>
          </p:cNvSpPr>
          <p:nvPr>
            <p:ph type="sldNum" sz="quarter" idx="12"/>
          </p:nvPr>
        </p:nvSpPr>
        <p:spPr/>
        <p:txBody>
          <a:bodyPr/>
          <a:lstStyle/>
          <a:p>
            <a:fld id="{BF275850-B71D-490D-965C-ED6AE5531855}" type="slidenum">
              <a:rPr lang="en-US" smtClean="0"/>
              <a:t>2</a:t>
            </a:fld>
            <a:endParaRPr lang="en-US" dirty="0"/>
          </a:p>
        </p:txBody>
      </p:sp>
      <p:pic>
        <p:nvPicPr>
          <p:cNvPr id="7" name="Picture 6" descr="A diagram of different types of electronic devices&#10;&#10;Description automatically generated">
            <a:extLst>
              <a:ext uri="{FF2B5EF4-FFF2-40B4-BE49-F238E27FC236}">
                <a16:creationId xmlns:a16="http://schemas.microsoft.com/office/drawing/2014/main" id="{59909F87-2509-9B15-BE29-BC53FAC655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1071" y="349364"/>
            <a:ext cx="8158024" cy="5819390"/>
          </a:xfrm>
          <a:prstGeom prst="rect">
            <a:avLst/>
          </a:prstGeom>
        </p:spPr>
      </p:pic>
      <p:sp>
        <p:nvSpPr>
          <p:cNvPr id="8" name="TextBox 7">
            <a:extLst>
              <a:ext uri="{FF2B5EF4-FFF2-40B4-BE49-F238E27FC236}">
                <a16:creationId xmlns:a16="http://schemas.microsoft.com/office/drawing/2014/main" id="{67E9438A-7C32-4776-9B20-C079F373D7CF}"/>
              </a:ext>
            </a:extLst>
          </p:cNvPr>
          <p:cNvSpPr txBox="1"/>
          <p:nvPr/>
        </p:nvSpPr>
        <p:spPr>
          <a:xfrm>
            <a:off x="3304786" y="6299791"/>
            <a:ext cx="8327665" cy="497884"/>
          </a:xfrm>
          <a:prstGeom prst="rect">
            <a:avLst/>
          </a:prstGeom>
          <a:noFill/>
        </p:spPr>
        <p:txBody>
          <a:bodyPr wrap="square" rtlCol="0">
            <a:spAutoFit/>
          </a:bodyPr>
          <a:lstStyle/>
          <a:p>
            <a:r>
              <a:rPr lang="en-US" sz="1300" dirty="0">
                <a:latin typeface="Calibri" panose="020F0502020204030204" pitchFamily="34" charset="0"/>
                <a:ea typeface="Calibri" panose="020F0502020204030204" pitchFamily="34" charset="0"/>
                <a:cs typeface="Times New Roman" panose="02020603050405020304" pitchFamily="18" charset="0"/>
              </a:rPr>
              <a:t>Photo Credit: </a:t>
            </a:r>
            <a:r>
              <a:rPr lang="en-US" sz="1300"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https://www.fda.gov/tobacco-products/products-ingredients-components/e-cigarettes-vapes-and-other-electronic-nicotine-delivery-systems-ends</a:t>
            </a:r>
          </a:p>
        </p:txBody>
      </p:sp>
    </p:spTree>
    <p:extLst>
      <p:ext uri="{BB962C8B-B14F-4D97-AF65-F5344CB8AC3E}">
        <p14:creationId xmlns:p14="http://schemas.microsoft.com/office/powerpoint/2010/main" val="3620336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954" y="2689643"/>
            <a:ext cx="6650443" cy="1701135"/>
          </a:xfrm>
        </p:spPr>
        <p:txBody>
          <a:bodyPr>
            <a:normAutofit/>
          </a:bodyPr>
          <a:lstStyle/>
          <a:p>
            <a:r>
              <a:rPr lang="en-US" dirty="0"/>
              <a:t>Pharmaceutical Waste Management</a:t>
            </a:r>
          </a:p>
        </p:txBody>
      </p:sp>
      <p:sp>
        <p:nvSpPr>
          <p:cNvPr id="4" name="Text Placeholder 3"/>
          <p:cNvSpPr>
            <a:spLocks noGrp="1"/>
          </p:cNvSpPr>
          <p:nvPr>
            <p:ph type="body" sz="quarter" idx="13"/>
          </p:nvPr>
        </p:nvSpPr>
        <p:spPr>
          <a:xfrm>
            <a:off x="625954" y="4715991"/>
            <a:ext cx="6788100" cy="501650"/>
          </a:xfrm>
        </p:spPr>
        <p:txBody>
          <a:bodyPr>
            <a:normAutofit lnSpcReduction="10000"/>
          </a:bodyPr>
          <a:lstStyle/>
          <a:p>
            <a:endParaRPr lang="en-US" dirty="0"/>
          </a:p>
        </p:txBody>
      </p:sp>
      <p:pic>
        <p:nvPicPr>
          <p:cNvPr id="5" name="Picture 4" descr="People walking on a trail through green forests and grass on a sunny day, with mountains towering in the background."/>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55150" y="0"/>
            <a:ext cx="4636850" cy="6858000"/>
          </a:xfrm>
          <a:prstGeom prst="rect">
            <a:avLst/>
          </a:prstGeom>
        </p:spPr>
      </p:pic>
      <p:sp>
        <p:nvSpPr>
          <p:cNvPr id="3" name="Slide Number Placeholder 2"/>
          <p:cNvSpPr>
            <a:spLocks noGrp="1"/>
          </p:cNvSpPr>
          <p:nvPr>
            <p:ph type="sldNum" sz="quarter" idx="12"/>
          </p:nvPr>
        </p:nvSpPr>
        <p:spPr/>
        <p:txBody>
          <a:bodyPr/>
          <a:lstStyle/>
          <a:p>
            <a:fld id="{BF275850-B71D-490D-965C-ED6AE5531855}" type="slidenum">
              <a:rPr lang="en-US" smtClean="0"/>
              <a:pPr/>
              <a:t>20</a:t>
            </a:fld>
            <a:endParaRPr lang="en-US" dirty="0"/>
          </a:p>
        </p:txBody>
      </p:sp>
    </p:spTree>
    <p:extLst>
      <p:ext uri="{BB962C8B-B14F-4D97-AF65-F5344CB8AC3E}">
        <p14:creationId xmlns:p14="http://schemas.microsoft.com/office/powerpoint/2010/main" val="4060739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173FF-55B1-91B7-05B0-FADB08241C23}"/>
              </a:ext>
            </a:extLst>
          </p:cNvPr>
          <p:cNvSpPr>
            <a:spLocks noGrp="1"/>
          </p:cNvSpPr>
          <p:nvPr>
            <p:ph type="title"/>
          </p:nvPr>
        </p:nvSpPr>
        <p:spPr/>
        <p:txBody>
          <a:bodyPr/>
          <a:lstStyle/>
          <a:p>
            <a:r>
              <a:rPr lang="en-US" dirty="0"/>
              <a:t>Dangerous Waste Pharmaceuticals</a:t>
            </a:r>
          </a:p>
        </p:txBody>
      </p:sp>
      <p:sp>
        <p:nvSpPr>
          <p:cNvPr id="3" name="Content Placeholder 2">
            <a:extLst>
              <a:ext uri="{FF2B5EF4-FFF2-40B4-BE49-F238E27FC236}">
                <a16:creationId xmlns:a16="http://schemas.microsoft.com/office/drawing/2014/main" id="{90AF568F-F345-8181-1059-A76A6011B6E7}"/>
              </a:ext>
            </a:extLst>
          </p:cNvPr>
          <p:cNvSpPr>
            <a:spLocks noGrp="1"/>
          </p:cNvSpPr>
          <p:nvPr>
            <p:ph idx="1"/>
          </p:nvPr>
        </p:nvSpPr>
        <p:spPr/>
        <p:txBody>
          <a:bodyPr>
            <a:normAutofit fontScale="92500" lnSpcReduction="10000"/>
          </a:bodyPr>
          <a:lstStyle/>
          <a:p>
            <a:pPr marL="0" indent="0">
              <a:buNone/>
            </a:pPr>
            <a:r>
              <a:rPr lang="en-US" dirty="0"/>
              <a:t>Health care facility is any person that is lawfully authorized to:</a:t>
            </a:r>
          </a:p>
          <a:p>
            <a:pPr marL="457200" indent="-222250"/>
            <a:r>
              <a:rPr lang="en-US" dirty="0"/>
              <a:t>Provide preventative palliative care, and counseling with respect to the physical or mental condition, or functional status, of a human or animal.</a:t>
            </a:r>
          </a:p>
          <a:p>
            <a:pPr marL="457200" indent="-222250"/>
            <a:r>
              <a:rPr lang="en-US" dirty="0"/>
              <a:t>Distribute, sell, or dispense pharmaceuticals</a:t>
            </a:r>
          </a:p>
          <a:p>
            <a:endParaRPr lang="en-US" dirty="0"/>
          </a:p>
          <a:p>
            <a:pPr marL="0" indent="0">
              <a:buNone/>
            </a:pPr>
            <a:r>
              <a:rPr lang="en-US" dirty="0"/>
              <a:t>Schools that administer medications to students are health care facilities.</a:t>
            </a:r>
          </a:p>
          <a:p>
            <a:pPr marL="914400" indent="-457200">
              <a:buNone/>
            </a:pPr>
            <a:r>
              <a:rPr lang="en-US" dirty="0">
                <a:sym typeface="Wingdings" panose="05000000000000000000" pitchFamily="2" charset="2"/>
              </a:rPr>
              <a:t> Most leftover medications are business generated dangerous waste pharmaceuticals.</a:t>
            </a:r>
            <a:endParaRPr lang="en-US" dirty="0"/>
          </a:p>
        </p:txBody>
      </p:sp>
      <p:sp>
        <p:nvSpPr>
          <p:cNvPr id="4" name="Slide Number Placeholder 3">
            <a:extLst>
              <a:ext uri="{FF2B5EF4-FFF2-40B4-BE49-F238E27FC236}">
                <a16:creationId xmlns:a16="http://schemas.microsoft.com/office/drawing/2014/main" id="{7EFD5E13-CF2F-5F60-E527-BCFC79125B32}"/>
              </a:ext>
            </a:extLst>
          </p:cNvPr>
          <p:cNvSpPr>
            <a:spLocks noGrp="1"/>
          </p:cNvSpPr>
          <p:nvPr>
            <p:ph type="sldNum" sz="quarter" idx="12"/>
          </p:nvPr>
        </p:nvSpPr>
        <p:spPr/>
        <p:txBody>
          <a:bodyPr/>
          <a:lstStyle/>
          <a:p>
            <a:fld id="{BF275850-B71D-490D-965C-ED6AE5531855}" type="slidenum">
              <a:rPr lang="en-US" smtClean="0"/>
              <a:t>21</a:t>
            </a:fld>
            <a:endParaRPr lang="en-US" dirty="0"/>
          </a:p>
        </p:txBody>
      </p:sp>
      <p:pic>
        <p:nvPicPr>
          <p:cNvPr id="6" name="Picture 5" descr="A qr code on a white background&#10;&#10;Description automatically generated">
            <a:extLst>
              <a:ext uri="{FF2B5EF4-FFF2-40B4-BE49-F238E27FC236}">
                <a16:creationId xmlns:a16="http://schemas.microsoft.com/office/drawing/2014/main" id="{E61E4D75-99DF-8E52-458A-06F951E867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9730" y="858932"/>
            <a:ext cx="736694" cy="736694"/>
          </a:xfrm>
          <a:prstGeom prst="rect">
            <a:avLst/>
          </a:prstGeom>
        </p:spPr>
      </p:pic>
    </p:spTree>
    <p:extLst>
      <p:ext uri="{BB962C8B-B14F-4D97-AF65-F5344CB8AC3E}">
        <p14:creationId xmlns:p14="http://schemas.microsoft.com/office/powerpoint/2010/main" val="3712054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Dangerous Waste Pharmaceuticals</a:t>
            </a:r>
          </a:p>
        </p:txBody>
      </p:sp>
      <p:sp>
        <p:nvSpPr>
          <p:cNvPr id="3" name="Text Placeholder 2"/>
          <p:cNvSpPr>
            <a:spLocks noGrp="1"/>
          </p:cNvSpPr>
          <p:nvPr>
            <p:ph idx="1"/>
          </p:nvPr>
        </p:nvSpPr>
        <p:spPr>
          <a:xfrm>
            <a:off x="4153080" y="1816443"/>
            <a:ext cx="7615689" cy="4647311"/>
          </a:xfrm>
        </p:spPr>
        <p:txBody>
          <a:bodyPr>
            <a:noAutofit/>
          </a:bodyPr>
          <a:lstStyle/>
          <a:p>
            <a:pPr marL="0" indent="0">
              <a:buNone/>
            </a:pPr>
            <a:r>
              <a:rPr lang="en-US" sz="2800" dirty="0">
                <a:cs typeface="Times New Roman" panose="02020603050405020304" pitchFamily="18" charset="0"/>
              </a:rPr>
              <a:t>When counting </a:t>
            </a:r>
            <a:r>
              <a:rPr lang="en-US" sz="2800" b="1" u="sng" dirty="0">
                <a:cs typeface="Times New Roman" panose="02020603050405020304" pitchFamily="18" charset="0"/>
              </a:rPr>
              <a:t>ALL</a:t>
            </a:r>
            <a:r>
              <a:rPr lang="en-US" sz="2800" dirty="0">
                <a:cs typeface="Times New Roman" panose="02020603050405020304" pitchFamily="18" charset="0"/>
              </a:rPr>
              <a:t> dangerous waste every month, health care facilities are “True SQGs” if they generate:</a:t>
            </a:r>
          </a:p>
          <a:p>
            <a:pPr marL="692150" lvl="1"/>
            <a:r>
              <a:rPr lang="en-US" sz="2400" dirty="0">
                <a:cs typeface="Times New Roman" panose="02020603050405020304" pitchFamily="18" charset="0"/>
              </a:rPr>
              <a:t>≤ 2.2 lbs of AHW or WT01 EHW, and</a:t>
            </a:r>
          </a:p>
          <a:p>
            <a:pPr marL="692150" lvl="1"/>
            <a:r>
              <a:rPr lang="en-US" sz="2400" dirty="0">
                <a:cs typeface="Times New Roman" panose="02020603050405020304" pitchFamily="18" charset="0"/>
              </a:rPr>
              <a:t>≤ 220 lbs of all other dangerous waste</a:t>
            </a:r>
          </a:p>
          <a:p>
            <a:pPr marL="692150" lvl="1"/>
            <a:r>
              <a:rPr lang="en-US" sz="2400" dirty="0">
                <a:cs typeface="Times New Roman" panose="02020603050405020304" pitchFamily="18" charset="0"/>
              </a:rPr>
              <a:t>≤ 220 lbs of spill cleanup of AHW or WT02 EHW</a:t>
            </a:r>
          </a:p>
          <a:p>
            <a:pPr marL="457200" lvl="1" indent="0">
              <a:buNone/>
            </a:pPr>
            <a:endParaRPr lang="en-US" sz="2200" dirty="0">
              <a:cs typeface="Times New Roman" panose="02020603050405020304" pitchFamily="18" charset="0"/>
            </a:endParaRPr>
          </a:p>
          <a:p>
            <a:pPr marL="0" indent="0">
              <a:buNone/>
            </a:pPr>
            <a:r>
              <a:rPr lang="en-US" sz="2800" dirty="0"/>
              <a:t>“True SQGs” and have 2 management options</a:t>
            </a:r>
          </a:p>
          <a:p>
            <a:pPr marL="692150"/>
            <a:r>
              <a:rPr lang="en-US" sz="2400" dirty="0"/>
              <a:t>Not required to use the Special Requirements for Management of DW Pharmaceuticals (WAC 173-303-555)</a:t>
            </a:r>
          </a:p>
          <a:p>
            <a:pPr marL="457200" lvl="1" indent="0">
              <a:buNone/>
            </a:pPr>
            <a:endParaRPr lang="en-US" sz="2200" dirty="0">
              <a:cs typeface="Times New Roman" panose="02020603050405020304" pitchFamily="18" charset="0"/>
            </a:endParaRPr>
          </a:p>
        </p:txBody>
      </p:sp>
      <p:pic>
        <p:nvPicPr>
          <p:cNvPr id="9" name="Picture 8"/>
          <p:cNvPicPr>
            <a:picLocks noChangeAspect="1"/>
          </p:cNvPicPr>
          <p:nvPr/>
        </p:nvPicPr>
        <p:blipFill rotWithShape="1">
          <a:blip r:embed="rId3"/>
          <a:srcRect l="4786" t="-35852" r="3723" b="-48998"/>
          <a:stretch/>
        </p:blipFill>
        <p:spPr>
          <a:xfrm>
            <a:off x="1702758" y="4279856"/>
            <a:ext cx="1721574" cy="1623641"/>
          </a:xfrm>
          <a:prstGeom prst="ellipse">
            <a:avLst/>
          </a:prstGeom>
          <a:ln w="57150">
            <a:solidFill>
              <a:srgbClr val="44688F"/>
            </a:solidFill>
          </a:ln>
          <a:effectLst/>
        </p:spPr>
      </p:pic>
      <p:pic>
        <p:nvPicPr>
          <p:cNvPr id="1026" name="Picture 2" descr="calculator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576" y="2216002"/>
            <a:ext cx="2425996" cy="24259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qr code on a white background&#10;&#10;Description automatically generated">
            <a:extLst>
              <a:ext uri="{FF2B5EF4-FFF2-40B4-BE49-F238E27FC236}">
                <a16:creationId xmlns:a16="http://schemas.microsoft.com/office/drawing/2014/main" id="{8148A81C-346E-25A5-6FEB-CD89A95D43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39730" y="858932"/>
            <a:ext cx="736694" cy="736694"/>
          </a:xfrm>
          <a:prstGeom prst="rect">
            <a:avLst/>
          </a:prstGeom>
        </p:spPr>
      </p:pic>
    </p:spTree>
    <p:extLst>
      <p:ext uri="{BB962C8B-B14F-4D97-AF65-F5344CB8AC3E}">
        <p14:creationId xmlns:p14="http://schemas.microsoft.com/office/powerpoint/2010/main" val="4003442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45795" y="2240280"/>
            <a:ext cx="5950204" cy="3368040"/>
          </a:xfrm>
          <a:prstGeom prst="rect">
            <a:avLst/>
          </a:prstGeom>
        </p:spPr>
      </p:pic>
      <p:sp>
        <p:nvSpPr>
          <p:cNvPr id="2" name="Title 1"/>
          <p:cNvSpPr>
            <a:spLocks noGrp="1"/>
          </p:cNvSpPr>
          <p:nvPr>
            <p:ph type="title"/>
          </p:nvPr>
        </p:nvSpPr>
        <p:spPr/>
        <p:txBody>
          <a:bodyPr/>
          <a:lstStyle/>
          <a:p>
            <a:r>
              <a:rPr lang="en-US" dirty="0"/>
              <a:t>Required for All Health Care Facilities</a:t>
            </a:r>
          </a:p>
        </p:txBody>
      </p:sp>
      <p:sp>
        <p:nvSpPr>
          <p:cNvPr id="3" name="Content Placeholder 2"/>
          <p:cNvSpPr>
            <a:spLocks noGrp="1"/>
          </p:cNvSpPr>
          <p:nvPr>
            <p:ph idx="1"/>
          </p:nvPr>
        </p:nvSpPr>
        <p:spPr>
          <a:xfrm>
            <a:off x="6095999" y="1775012"/>
            <a:ext cx="5423095" cy="4401951"/>
          </a:xfrm>
        </p:spPr>
        <p:txBody>
          <a:bodyPr>
            <a:normAutofit/>
          </a:bodyPr>
          <a:lstStyle/>
          <a:p>
            <a:pPr marL="0" indent="0">
              <a:buNone/>
            </a:pPr>
            <a:endParaRPr lang="en-US" sz="2800" dirty="0"/>
          </a:p>
          <a:p>
            <a:pPr marL="0" indent="0">
              <a:buNone/>
            </a:pPr>
            <a:r>
              <a:rPr lang="en-US" sz="2800" dirty="0"/>
              <a:t>All health care facilities must follow:</a:t>
            </a:r>
          </a:p>
          <a:p>
            <a:r>
              <a:rPr lang="en-US" sz="2800" dirty="0"/>
              <a:t>Sewer prohibition in -555(6)</a:t>
            </a:r>
          </a:p>
          <a:p>
            <a:endParaRPr lang="en-US" sz="2800" dirty="0"/>
          </a:p>
          <a:p>
            <a:r>
              <a:rPr lang="en-US" sz="2800" dirty="0"/>
              <a:t>Residues of dangerous waste pharmaceuticals in empty containers found in -555(8)</a:t>
            </a:r>
          </a:p>
        </p:txBody>
      </p:sp>
      <p:pic>
        <p:nvPicPr>
          <p:cNvPr id="4" name="Picture 3" descr="A qr code on a white background&#10;&#10;Description automatically generated">
            <a:extLst>
              <a:ext uri="{FF2B5EF4-FFF2-40B4-BE49-F238E27FC236}">
                <a16:creationId xmlns:a16="http://schemas.microsoft.com/office/drawing/2014/main" id="{E4CB6F23-9635-36D3-FCD3-EE2ACD1D1A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39730" y="858932"/>
            <a:ext cx="736694" cy="736694"/>
          </a:xfrm>
          <a:prstGeom prst="rect">
            <a:avLst/>
          </a:prstGeom>
        </p:spPr>
      </p:pic>
    </p:spTree>
    <p:extLst>
      <p:ext uri="{BB962C8B-B14F-4D97-AF65-F5344CB8AC3E}">
        <p14:creationId xmlns:p14="http://schemas.microsoft.com/office/powerpoint/2010/main" val="905251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2"/>
          </p:nvPr>
        </p:nvSpPr>
        <p:spPr>
          <a:xfrm>
            <a:off x="6180672" y="1610964"/>
            <a:ext cx="5743597" cy="4852790"/>
          </a:xfrm>
          <a:ln>
            <a:solidFill>
              <a:schemeClr val="tx1"/>
            </a:solidFill>
          </a:ln>
        </p:spPr>
        <p:style>
          <a:lnRef idx="2">
            <a:schemeClr val="accent1"/>
          </a:lnRef>
          <a:fillRef idx="1">
            <a:schemeClr val="lt1"/>
          </a:fillRef>
          <a:effectRef idx="0">
            <a:schemeClr val="accent1"/>
          </a:effectRef>
          <a:fontRef idx="minor">
            <a:schemeClr val="dk1"/>
          </a:fontRef>
        </p:style>
        <p:txBody>
          <a:bodyPr>
            <a:normAutofit fontScale="25000" lnSpcReduction="20000"/>
          </a:bodyPr>
          <a:lstStyle/>
          <a:p>
            <a:pPr marL="0" indent="0" algn="ctr">
              <a:buNone/>
            </a:pPr>
            <a:endParaRPr lang="en-US" sz="1200" b="1" dirty="0">
              <a:solidFill>
                <a:schemeClr val="tx1"/>
              </a:solidFill>
              <a:latin typeface="Franklin Gothic Book" panose="020B0503020102020204" pitchFamily="34" charset="0"/>
            </a:endParaRPr>
          </a:p>
          <a:p>
            <a:pPr marL="0" indent="0" algn="ctr">
              <a:spcBef>
                <a:spcPts val="1200"/>
              </a:spcBef>
              <a:spcAft>
                <a:spcPts val="1200"/>
              </a:spcAft>
              <a:buNone/>
            </a:pPr>
            <a:r>
              <a:rPr lang="en-US" sz="11200" b="1" dirty="0">
                <a:solidFill>
                  <a:schemeClr val="tx1"/>
                </a:solidFill>
                <a:latin typeface="Franklin Gothic Book" panose="020B0503020102020204" pitchFamily="34" charset="0"/>
              </a:rPr>
              <a:t>Option 2</a:t>
            </a:r>
          </a:p>
          <a:p>
            <a:pPr marL="1139825" lvl="3" indent="0">
              <a:buNone/>
            </a:pPr>
            <a:endParaRPr lang="en-US" sz="9600" dirty="0">
              <a:solidFill>
                <a:srgbClr val="44688F"/>
              </a:solidFill>
              <a:latin typeface="Franklin Gothic Book" panose="020B0503020102020204" pitchFamily="34" charset="0"/>
              <a:cs typeface="Times New Roman" panose="02020603050405020304" pitchFamily="18" charset="0"/>
            </a:endParaRPr>
          </a:p>
          <a:p>
            <a:pPr marL="1025525" lvl="3" indent="0">
              <a:buNone/>
            </a:pPr>
            <a:r>
              <a:rPr lang="en-US" sz="9600" dirty="0">
                <a:solidFill>
                  <a:schemeClr val="tx1"/>
                </a:solidFill>
                <a:latin typeface="Franklin Gothic Book" panose="020B0503020102020204" pitchFamily="34" charset="0"/>
                <a:cs typeface="Times New Roman" panose="02020603050405020304" pitchFamily="18" charset="0"/>
              </a:rPr>
              <a:t>Manage all dangerous waste under SQG requirements</a:t>
            </a:r>
          </a:p>
          <a:p>
            <a:pPr marL="1482725" lvl="3"/>
            <a:r>
              <a:rPr lang="en-US" sz="9600" dirty="0">
                <a:solidFill>
                  <a:schemeClr val="tx1"/>
                </a:solidFill>
                <a:latin typeface="Franklin Gothic Book" panose="020B0503020102020204" pitchFamily="34" charset="0"/>
                <a:cs typeface="Times New Roman" panose="02020603050405020304" pitchFamily="18" charset="0"/>
              </a:rPr>
              <a:t>WAC 173-303-170(2)(a)(i) </a:t>
            </a:r>
          </a:p>
          <a:p>
            <a:pPr marL="1482725" lvl="3"/>
            <a:r>
              <a:rPr lang="en-US" sz="9600" dirty="0">
                <a:solidFill>
                  <a:schemeClr val="tx1"/>
                </a:solidFill>
                <a:latin typeface="Franklin Gothic Book" panose="020B0503020102020204" pitchFamily="34" charset="0"/>
                <a:cs typeface="Times New Roman" panose="02020603050405020304" pitchFamily="18" charset="0"/>
              </a:rPr>
              <a:t>WAC 173-303-171 </a:t>
            </a:r>
          </a:p>
          <a:p>
            <a:pPr marL="1139825" indent="0">
              <a:buNone/>
            </a:pPr>
            <a:endParaRPr lang="en-US" sz="9600" dirty="0">
              <a:solidFill>
                <a:schemeClr val="tx1"/>
              </a:solidFill>
              <a:latin typeface="Franklin Gothic Book" panose="020B0503020102020204" pitchFamily="34" charset="0"/>
              <a:cs typeface="Times New Roman" panose="02020603050405020304" pitchFamily="18" charset="0"/>
            </a:endParaRPr>
          </a:p>
          <a:p>
            <a:pPr marL="1025525" indent="0">
              <a:buNone/>
            </a:pPr>
            <a:r>
              <a:rPr lang="en-US" sz="9600" dirty="0">
                <a:solidFill>
                  <a:schemeClr val="tx1"/>
                </a:solidFill>
                <a:latin typeface="Franklin Gothic Book" panose="020B0503020102020204" pitchFamily="34" charset="0"/>
                <a:cs typeface="Times New Roman" panose="02020603050405020304" pitchFamily="18" charset="0"/>
              </a:rPr>
              <a:t>Under this option they can still use:</a:t>
            </a:r>
          </a:p>
          <a:p>
            <a:pPr marL="1482725" lvl="3" indent="-222250"/>
            <a:r>
              <a:rPr lang="en-US" sz="9600" dirty="0">
                <a:solidFill>
                  <a:schemeClr val="tx1"/>
                </a:solidFill>
                <a:latin typeface="Franklin Gothic Book" panose="020B0503020102020204" pitchFamily="34" charset="0"/>
                <a:cs typeface="Times New Roman" panose="02020603050405020304" pitchFamily="18" charset="0"/>
              </a:rPr>
              <a:t>-555(5) for SQG health care facilities</a:t>
            </a:r>
          </a:p>
          <a:p>
            <a:pPr marL="1482725" lvl="3" indent="-222250"/>
            <a:r>
              <a:rPr lang="en-US" sz="9600" dirty="0">
                <a:solidFill>
                  <a:schemeClr val="tx1"/>
                </a:solidFill>
                <a:latin typeface="Franklin Gothic Book" panose="020B0503020102020204" pitchFamily="34" charset="0"/>
                <a:cs typeface="Times New Roman" panose="02020603050405020304" pitchFamily="18" charset="0"/>
              </a:rPr>
              <a:t>-555(7) for conditional exemption for controlled substances.</a:t>
            </a:r>
          </a:p>
        </p:txBody>
      </p:sp>
      <p:pic>
        <p:nvPicPr>
          <p:cNvPr id="8" name="Picture 28" descr="Oil Drum Icon stock photos and royalty-free images, vectors and  illustrations | Adobe Stock"/>
          <p:cNvPicPr>
            <a:picLocks noChangeAspect="1" noChangeArrowheads="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209520" y="4346711"/>
            <a:ext cx="1046830" cy="104683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6"/>
          <p:cNvSpPr>
            <a:spLocks noGrp="1"/>
          </p:cNvSpPr>
          <p:nvPr>
            <p:ph sz="half" idx="1"/>
          </p:nvPr>
        </p:nvSpPr>
        <p:spPr>
          <a:xfrm>
            <a:off x="280092" y="1607789"/>
            <a:ext cx="5743596" cy="4852790"/>
          </a:xfrm>
          <a:ln>
            <a:solidFill>
              <a:schemeClr val="tx1"/>
            </a:solidFill>
          </a:ln>
        </p:spPr>
        <p:style>
          <a:lnRef idx="2">
            <a:schemeClr val="accent1"/>
          </a:lnRef>
          <a:fillRef idx="1">
            <a:schemeClr val="lt1"/>
          </a:fillRef>
          <a:effectRef idx="0">
            <a:schemeClr val="accent1"/>
          </a:effectRef>
          <a:fontRef idx="minor">
            <a:schemeClr val="dk1"/>
          </a:fontRef>
        </p:style>
        <p:txBody>
          <a:bodyPr>
            <a:normAutofit fontScale="25000" lnSpcReduction="20000"/>
          </a:bodyPr>
          <a:lstStyle/>
          <a:p>
            <a:pPr marL="0" indent="0" algn="ctr">
              <a:buNone/>
            </a:pPr>
            <a:endParaRPr lang="en-US" sz="1200" b="1" dirty="0">
              <a:solidFill>
                <a:schemeClr val="tx1"/>
              </a:solidFill>
              <a:latin typeface="Franklin Gothic Book" panose="020B0503020102020204" pitchFamily="34" charset="0"/>
            </a:endParaRPr>
          </a:p>
          <a:p>
            <a:pPr marL="0" indent="0" algn="ctr">
              <a:spcBef>
                <a:spcPts val="1200"/>
              </a:spcBef>
              <a:spcAft>
                <a:spcPts val="1200"/>
              </a:spcAft>
              <a:buNone/>
            </a:pPr>
            <a:r>
              <a:rPr lang="en-US" sz="11200" b="1" dirty="0">
                <a:solidFill>
                  <a:schemeClr val="tx1"/>
                </a:solidFill>
                <a:latin typeface="Franklin Gothic Book" panose="020B0503020102020204" pitchFamily="34" charset="0"/>
              </a:rPr>
              <a:t>Option 1</a:t>
            </a:r>
          </a:p>
          <a:p>
            <a:pPr marL="1139825" lvl="3" indent="0">
              <a:buNone/>
            </a:pPr>
            <a:endParaRPr lang="en-US" sz="9600" dirty="0">
              <a:solidFill>
                <a:schemeClr val="tx1"/>
              </a:solidFill>
              <a:latin typeface="Franklin Gothic Book" panose="020B0503020102020204" pitchFamily="34" charset="0"/>
              <a:cs typeface="Times New Roman" panose="02020603050405020304" pitchFamily="18" charset="0"/>
            </a:endParaRPr>
          </a:p>
          <a:p>
            <a:pPr marL="1025525" lvl="3" indent="0">
              <a:buNone/>
            </a:pPr>
            <a:r>
              <a:rPr lang="en-US" sz="9600" dirty="0">
                <a:solidFill>
                  <a:schemeClr val="tx1"/>
                </a:solidFill>
                <a:latin typeface="Franklin Gothic Book" panose="020B0503020102020204" pitchFamily="34" charset="0"/>
                <a:cs typeface="Times New Roman" panose="02020603050405020304" pitchFamily="18" charset="0"/>
              </a:rPr>
              <a:t>Manage all dangerous waste pharmaceuticals under -555</a:t>
            </a:r>
          </a:p>
          <a:p>
            <a:pPr marL="1139825" lvl="3" indent="0">
              <a:spcBef>
                <a:spcPts val="1000"/>
              </a:spcBef>
              <a:buNone/>
            </a:pPr>
            <a:endParaRPr lang="en-US" sz="9600" dirty="0">
              <a:solidFill>
                <a:schemeClr val="tx1"/>
              </a:solidFill>
              <a:latin typeface="Franklin Gothic Book" panose="020B0503020102020204" pitchFamily="34" charset="0"/>
              <a:cs typeface="Times New Roman" panose="02020603050405020304" pitchFamily="18" charset="0"/>
            </a:endParaRPr>
          </a:p>
          <a:p>
            <a:pPr marL="1139825" lvl="3" indent="0">
              <a:spcBef>
                <a:spcPts val="1000"/>
              </a:spcBef>
              <a:buNone/>
            </a:pPr>
            <a:endParaRPr lang="en-US" sz="9600" dirty="0">
              <a:solidFill>
                <a:schemeClr val="tx1"/>
              </a:solidFill>
              <a:latin typeface="Franklin Gothic Book" panose="020B0503020102020204" pitchFamily="34" charset="0"/>
              <a:cs typeface="Times New Roman" panose="02020603050405020304" pitchFamily="18" charset="0"/>
            </a:endParaRPr>
          </a:p>
          <a:p>
            <a:pPr marL="1139825" lvl="3" indent="0">
              <a:spcBef>
                <a:spcPts val="1000"/>
              </a:spcBef>
              <a:buNone/>
            </a:pPr>
            <a:endParaRPr lang="en-US" sz="9600" dirty="0">
              <a:solidFill>
                <a:schemeClr val="tx1"/>
              </a:solidFill>
              <a:latin typeface="Franklin Gothic Book" panose="020B0503020102020204" pitchFamily="34" charset="0"/>
              <a:cs typeface="Times New Roman" panose="02020603050405020304" pitchFamily="18" charset="0"/>
            </a:endParaRPr>
          </a:p>
          <a:p>
            <a:pPr marL="1025525" lvl="3" indent="0">
              <a:buNone/>
            </a:pPr>
            <a:r>
              <a:rPr lang="en-US" sz="9600" dirty="0">
                <a:solidFill>
                  <a:schemeClr val="tx1"/>
                </a:solidFill>
                <a:latin typeface="Franklin Gothic Book" panose="020B0503020102020204" pitchFamily="34" charset="0"/>
                <a:cs typeface="Times New Roman" panose="02020603050405020304" pitchFamily="18" charset="0"/>
              </a:rPr>
              <a:t>Manage nonpharmaceutical dangerous wastes under SQG requirements</a:t>
            </a:r>
          </a:p>
          <a:p>
            <a:pPr marL="1482725" lvl="3"/>
            <a:r>
              <a:rPr lang="en-US" sz="9600" dirty="0">
                <a:solidFill>
                  <a:schemeClr val="tx1"/>
                </a:solidFill>
                <a:latin typeface="Franklin Gothic Book" panose="020B0503020102020204" pitchFamily="34" charset="0"/>
                <a:cs typeface="Times New Roman" panose="02020603050405020304" pitchFamily="18" charset="0"/>
              </a:rPr>
              <a:t>WAC 173-303-170(2)(a)(i)</a:t>
            </a:r>
          </a:p>
          <a:p>
            <a:pPr marL="1482725" lvl="3"/>
            <a:r>
              <a:rPr lang="en-US" sz="9600" dirty="0">
                <a:solidFill>
                  <a:schemeClr val="tx1"/>
                </a:solidFill>
                <a:latin typeface="Franklin Gothic Book" panose="020B0503020102020204" pitchFamily="34" charset="0"/>
                <a:cs typeface="Times New Roman" panose="02020603050405020304" pitchFamily="18" charset="0"/>
              </a:rPr>
              <a:t>WAC 173-303-171</a:t>
            </a:r>
          </a:p>
        </p:txBody>
      </p:sp>
      <p:pic>
        <p:nvPicPr>
          <p:cNvPr id="5" name="Picture 30" descr="Medication Icon, Drug Symbol. Simple, Flat Design For Web Or Mobile App  Stock Illustration - Illustration of pill, background: 162580167"/>
          <p:cNvPicPr>
            <a:picLocks noChangeAspect="1" noChangeArrowheads="1"/>
          </p:cNvPicPr>
          <p:nvPr/>
        </p:nvPicPr>
        <p:blipFill rotWithShape="1">
          <a:blip r:embed="rId5">
            <a:duotone>
              <a:schemeClr val="accent2">
                <a:shade val="45000"/>
                <a:satMod val="135000"/>
              </a:schemeClr>
              <a:prstClr val="white"/>
            </a:duotone>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15842" r="12416" b="12707"/>
          <a:stretch/>
        </p:blipFill>
        <p:spPr bwMode="auto">
          <a:xfrm>
            <a:off x="387129" y="2586402"/>
            <a:ext cx="977823" cy="8452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0" descr="Medication Icon, Drug Symbol. Simple, Flat Design For Web Or Mobile App  Stock Illustration - Illustration of pill, background: 162580167"/>
          <p:cNvPicPr>
            <a:picLocks noChangeAspect="1" noChangeArrowheads="1"/>
          </p:cNvPicPr>
          <p:nvPr/>
        </p:nvPicPr>
        <p:blipFill rotWithShape="1">
          <a:blip r:embed="rId5">
            <a:duotone>
              <a:schemeClr val="accent2">
                <a:shade val="45000"/>
                <a:satMod val="135000"/>
              </a:schemeClr>
              <a:prstClr val="white"/>
            </a:duotone>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15842" r="12416" b="12707"/>
          <a:stretch/>
        </p:blipFill>
        <p:spPr bwMode="auto">
          <a:xfrm>
            <a:off x="6283179" y="2623473"/>
            <a:ext cx="899512" cy="7775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8" descr="Oil Drum Icon stock photos and royalty-free images, vectors and  illustrations | Adobe Stock"/>
          <p:cNvPicPr>
            <a:picLocks noChangeAspect="1" noChangeArrowheads="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27911" y="4346711"/>
            <a:ext cx="1046830" cy="1046830"/>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a:extLst>
              <a:ext uri="{FF2B5EF4-FFF2-40B4-BE49-F238E27FC236}">
                <a16:creationId xmlns:a16="http://schemas.microsoft.com/office/drawing/2014/main" id="{64748AE8-4642-1B67-A38E-6D1E74AD962E}"/>
              </a:ext>
            </a:extLst>
          </p:cNvPr>
          <p:cNvSpPr txBox="1">
            <a:spLocks/>
          </p:cNvSpPr>
          <p:nvPr/>
        </p:nvSpPr>
        <p:spPr>
          <a:xfrm>
            <a:off x="615576" y="394246"/>
            <a:ext cx="10903519" cy="1141707"/>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4688F"/>
                </a:solidFill>
                <a:latin typeface="Franklin Gothic Medium" panose="020B0603020102020204" pitchFamily="34" charset="0"/>
              </a:rPr>
              <a:t>Management Options for “True SQGs”</a:t>
            </a:r>
          </a:p>
        </p:txBody>
      </p:sp>
      <p:grpSp>
        <p:nvGrpSpPr>
          <p:cNvPr id="4" name="Group 3">
            <a:extLst>
              <a:ext uri="{FF2B5EF4-FFF2-40B4-BE49-F238E27FC236}">
                <a16:creationId xmlns:a16="http://schemas.microsoft.com/office/drawing/2014/main" id="{C107893C-FDE4-902B-0B96-7294A78BA881}"/>
              </a:ext>
            </a:extLst>
          </p:cNvPr>
          <p:cNvGrpSpPr/>
          <p:nvPr/>
        </p:nvGrpSpPr>
        <p:grpSpPr>
          <a:xfrm>
            <a:off x="0" y="0"/>
            <a:ext cx="12192000" cy="836177"/>
            <a:chOff x="0" y="0"/>
            <a:chExt cx="12192000" cy="836177"/>
          </a:xfrm>
        </p:grpSpPr>
        <p:pic>
          <p:nvPicPr>
            <p:cNvPr id="16" name="Picture 15" descr="Washington Department of Ecology logo">
              <a:extLst>
                <a:ext uri="{FF2B5EF4-FFF2-40B4-BE49-F238E27FC236}">
                  <a16:creationId xmlns:a16="http://schemas.microsoft.com/office/drawing/2014/main" id="{DF0C93A0-7F9F-AC7B-4075-C6E128A3683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16904" y="394246"/>
              <a:ext cx="1702191" cy="441931"/>
            </a:xfrm>
            <a:prstGeom prst="rect">
              <a:avLst/>
            </a:prstGeom>
          </p:spPr>
        </p:pic>
        <p:sp>
          <p:nvSpPr>
            <p:cNvPr id="17" name="Rectangle 16">
              <a:extLst>
                <a:ext uri="{FF2B5EF4-FFF2-40B4-BE49-F238E27FC236}">
                  <a16:creationId xmlns:a16="http://schemas.microsoft.com/office/drawing/2014/main" id="{A73B38AC-BABE-0281-DDA4-62D97E3ECBEB}"/>
                </a:ext>
              </a:extLst>
            </p:cNvPr>
            <p:cNvSpPr/>
            <p:nvPr/>
          </p:nvSpPr>
          <p:spPr>
            <a:xfrm>
              <a:off x="0" y="0"/>
              <a:ext cx="3048000" cy="214859"/>
            </a:xfrm>
            <a:prstGeom prst="rect">
              <a:avLst/>
            </a:prstGeom>
            <a:solidFill>
              <a:srgbClr val="446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B250A18E-4AF7-0292-7CDD-AB7EF8C98B26}"/>
                </a:ext>
              </a:extLst>
            </p:cNvPr>
            <p:cNvSpPr/>
            <p:nvPr/>
          </p:nvSpPr>
          <p:spPr>
            <a:xfrm>
              <a:off x="3048000" y="0"/>
              <a:ext cx="3048000" cy="214859"/>
            </a:xfrm>
            <a:prstGeom prst="rect">
              <a:avLst/>
            </a:prstGeom>
            <a:solidFill>
              <a:srgbClr val="7AA4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6975FCA-E797-D750-8214-634F859EE1D1}"/>
                </a:ext>
              </a:extLst>
            </p:cNvPr>
            <p:cNvSpPr/>
            <p:nvPr/>
          </p:nvSpPr>
          <p:spPr>
            <a:xfrm>
              <a:off x="6096000" y="0"/>
              <a:ext cx="3048000" cy="214859"/>
            </a:xfrm>
            <a:prstGeom prst="rect">
              <a:avLst/>
            </a:prstGeom>
            <a:solidFill>
              <a:srgbClr val="80A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3037216-7102-6B4F-380F-F46E8DC10028}"/>
                </a:ext>
              </a:extLst>
            </p:cNvPr>
            <p:cNvSpPr/>
            <p:nvPr/>
          </p:nvSpPr>
          <p:spPr>
            <a:xfrm>
              <a:off x="9144000" y="0"/>
              <a:ext cx="3048000" cy="214859"/>
            </a:xfrm>
            <a:prstGeom prst="rect">
              <a:avLst/>
            </a:prstGeom>
            <a:solidFill>
              <a:srgbClr val="FFD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Picture 1" descr="A qr code on a white background&#10;&#10;Description automatically generated">
            <a:extLst>
              <a:ext uri="{FF2B5EF4-FFF2-40B4-BE49-F238E27FC236}">
                <a16:creationId xmlns:a16="http://schemas.microsoft.com/office/drawing/2014/main" id="{95090A0F-6FD3-18DB-E5E4-71001EC3CF8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39730" y="858932"/>
            <a:ext cx="736694" cy="736694"/>
          </a:xfrm>
          <a:prstGeom prst="rect">
            <a:avLst/>
          </a:prstGeom>
        </p:spPr>
      </p:pic>
    </p:spTree>
    <p:extLst>
      <p:ext uri="{BB962C8B-B14F-4D97-AF65-F5344CB8AC3E}">
        <p14:creationId xmlns:p14="http://schemas.microsoft.com/office/powerpoint/2010/main" val="2557076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999" y="169730"/>
            <a:ext cx="6054690" cy="2778076"/>
          </a:xfrm>
        </p:spPr>
        <p:txBody>
          <a:bodyPr anchor="t" anchorCtr="0">
            <a:normAutofit/>
          </a:bodyPr>
          <a:lstStyle/>
          <a:p>
            <a:pPr>
              <a:spcBef>
                <a:spcPts val="1200"/>
              </a:spcBef>
              <a:spcAft>
                <a:spcPts val="1200"/>
              </a:spcAft>
            </a:pPr>
            <a:r>
              <a:rPr lang="en-US" sz="4000" b="1" u="sng" dirty="0">
                <a:latin typeface="Franklin Gothic Medium" panose="020B0603020102020204" pitchFamily="34" charset="0"/>
              </a:rPr>
              <a:t>Option 1</a:t>
            </a:r>
            <a:br>
              <a:rPr lang="en-US" b="1" u="sng" dirty="0">
                <a:latin typeface="Franklin Gothic Medium" panose="020B0603020102020204" pitchFamily="34" charset="0"/>
              </a:rPr>
            </a:br>
            <a:br>
              <a:rPr lang="en-US" sz="1100" dirty="0">
                <a:latin typeface="Franklin Gothic Medium" panose="020B0603020102020204" pitchFamily="34" charset="0"/>
              </a:rPr>
            </a:br>
            <a:r>
              <a:rPr lang="en-US" sz="3200" dirty="0">
                <a:latin typeface="Franklin Gothic Medium" panose="020B0603020102020204" pitchFamily="34" charset="0"/>
              </a:rPr>
              <a:t>Manage under Special Requirements</a:t>
            </a:r>
            <a:br>
              <a:rPr lang="en-US" sz="3200" dirty="0">
                <a:latin typeface="Franklin Gothic Medium" panose="020B0603020102020204" pitchFamily="34" charset="0"/>
              </a:rPr>
            </a:br>
            <a:r>
              <a:rPr lang="en-US" sz="3200" dirty="0">
                <a:latin typeface="Franklin Gothic Medium" panose="020B0603020102020204" pitchFamily="34" charset="0"/>
              </a:rPr>
              <a:t>WAC 173-303-555</a:t>
            </a:r>
          </a:p>
        </p:txBody>
      </p:sp>
      <p:sp>
        <p:nvSpPr>
          <p:cNvPr id="6" name="Text Placeholder 5"/>
          <p:cNvSpPr>
            <a:spLocks noGrp="1"/>
          </p:cNvSpPr>
          <p:nvPr>
            <p:ph type="body" sz="quarter" idx="15"/>
          </p:nvPr>
        </p:nvSpPr>
        <p:spPr>
          <a:xfrm>
            <a:off x="6505299" y="259492"/>
            <a:ext cx="5443685" cy="5927098"/>
          </a:xfrm>
        </p:spPr>
        <p:txBody>
          <a:bodyPr>
            <a:normAutofit/>
          </a:bodyPr>
          <a:lstStyle/>
          <a:p>
            <a:pPr marL="914400" lvl="3"/>
            <a:endParaRPr lang="en-US" sz="2800" dirty="0">
              <a:latin typeface="Franklin Gothic Book" panose="020B0503020102020204" pitchFamily="34" charset="0"/>
            </a:endParaRPr>
          </a:p>
          <a:p>
            <a:pPr marL="914400" lvl="3"/>
            <a:r>
              <a:rPr lang="en-US" sz="2800" dirty="0">
                <a:latin typeface="Franklin Gothic Book" panose="020B0503020102020204" pitchFamily="34" charset="0"/>
              </a:rPr>
              <a:t>Generator category: Only count nonpharmaceutical dangerous waste.</a:t>
            </a:r>
          </a:p>
          <a:p>
            <a:pPr marL="0" lvl="3" algn="ctr"/>
            <a:r>
              <a:rPr lang="en-US" sz="2000" b="1" dirty="0">
                <a:latin typeface="Franklin Gothic Book" panose="020B0503020102020204" pitchFamily="34" charset="0"/>
              </a:rPr>
              <a:t>___________</a:t>
            </a:r>
          </a:p>
          <a:p>
            <a:pPr marL="0" lvl="3" algn="ctr"/>
            <a:endParaRPr lang="en-US" sz="2000" b="1" dirty="0">
              <a:latin typeface="Franklin Gothic Book" panose="020B0503020102020204" pitchFamily="34" charset="0"/>
            </a:endParaRPr>
          </a:p>
          <a:p>
            <a:pPr marL="914400" lvl="3"/>
            <a:r>
              <a:rPr lang="en-US" sz="2800" dirty="0">
                <a:latin typeface="Franklin Gothic Book" panose="020B0503020102020204" pitchFamily="34" charset="0"/>
              </a:rPr>
              <a:t>DW Pharmaceutical Management:</a:t>
            </a:r>
          </a:p>
          <a:p>
            <a:pPr marL="1149350" lvl="3" indent="-234950">
              <a:buFont typeface="Arial" panose="020B0604020202020204" pitchFamily="34" charset="0"/>
              <a:buChar char="•"/>
            </a:pPr>
            <a:r>
              <a:rPr lang="en-US" sz="2400" dirty="0">
                <a:latin typeface="Franklin Gothic Book" panose="020B0503020102020204" pitchFamily="34" charset="0"/>
              </a:rPr>
              <a:t>1 year accumulation</a:t>
            </a:r>
          </a:p>
          <a:p>
            <a:pPr marL="1149350" lvl="3" indent="-234950">
              <a:buFont typeface="Arial" panose="020B0604020202020204" pitchFamily="34" charset="0"/>
              <a:buChar char="•"/>
            </a:pPr>
            <a:r>
              <a:rPr lang="en-US" sz="2400" dirty="0">
                <a:latin typeface="Franklin Gothic Book" panose="020B0503020102020204" pitchFamily="34" charset="0"/>
              </a:rPr>
              <a:t>Ship on Manifest to TSD</a:t>
            </a:r>
          </a:p>
          <a:p>
            <a:pPr marL="1149350" lvl="3" indent="-234950">
              <a:buFont typeface="Arial" panose="020B0604020202020204" pitchFamily="34" charset="0"/>
              <a:buChar char="•"/>
            </a:pPr>
            <a:r>
              <a:rPr lang="en-US" sz="2400" dirty="0">
                <a:latin typeface="Franklin Gothic Book" panose="020B0503020102020204" pitchFamily="34" charset="0"/>
              </a:rPr>
              <a:t>Notify Ecology</a:t>
            </a:r>
          </a:p>
          <a:p>
            <a:pPr marL="1149350" lvl="3" indent="-234950">
              <a:buFont typeface="Arial" panose="020B0604020202020204" pitchFamily="34" charset="0"/>
              <a:buChar char="•"/>
            </a:pPr>
            <a:r>
              <a:rPr lang="en-US" sz="2400" dirty="0">
                <a:latin typeface="Franklin Gothic Book" panose="020B0503020102020204" pitchFamily="34" charset="0"/>
              </a:rPr>
              <a:t>Can consolidate DW pharmaceuticals from affiliated HCFs under Option 2</a:t>
            </a:r>
          </a:p>
          <a:p>
            <a:pPr marL="1371600" lvl="3" indent="-234950">
              <a:buFont typeface="Arial" panose="020B0604020202020204" pitchFamily="34" charset="0"/>
              <a:buChar char="•"/>
            </a:pPr>
            <a:endParaRPr lang="en-US" sz="2800" dirty="0">
              <a:latin typeface="Franklin Gothic Book" panose="020B0503020102020204" pitchFamily="34" charset="0"/>
            </a:endParaRPr>
          </a:p>
        </p:txBody>
      </p:sp>
      <p:pic>
        <p:nvPicPr>
          <p:cNvPr id="7" name="Picture 6" descr="Reception area at doctor's offi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708" y="2829610"/>
            <a:ext cx="4345844" cy="3768898"/>
          </a:xfrm>
          <a:prstGeom prst="rect">
            <a:avLst/>
          </a:prstGeom>
        </p:spPr>
      </p:pic>
      <p:pic>
        <p:nvPicPr>
          <p:cNvPr id="8" name="Picture 28" descr="Oil Drum Icon stock photos and royalty-free images, vectors and  illustrations | Adobe Stock"/>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38216" y="796937"/>
            <a:ext cx="1031966" cy="103196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0" descr="Medication Icon, Drug Symbol. Simple, Flat Design For Web Or Mobile App  Stock Illustration - Illustration of pill, background: 162580167"/>
          <p:cNvPicPr>
            <a:picLocks noChangeAspect="1" noChangeArrowheads="1"/>
          </p:cNvPicPr>
          <p:nvPr/>
        </p:nvPicPr>
        <p:blipFill rotWithShape="1">
          <a:blip r:embed="rId5">
            <a:duotone>
              <a:schemeClr val="accent2">
                <a:shade val="45000"/>
                <a:satMod val="135000"/>
              </a:schemeClr>
              <a:prstClr val="white"/>
            </a:duotone>
            <a:extLst>
              <a:ext uri="{28A0092B-C50C-407E-A947-70E740481C1C}">
                <a14:useLocalDpi xmlns:a14="http://schemas.microsoft.com/office/drawing/2010/main" val="0"/>
              </a:ext>
            </a:extLst>
          </a:blip>
          <a:srcRect t="15842" r="12416" b="12707"/>
          <a:stretch/>
        </p:blipFill>
        <p:spPr bwMode="auto">
          <a:xfrm>
            <a:off x="6256571" y="2711795"/>
            <a:ext cx="1199049" cy="103652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qr code on a white background&#10;&#10;Description automatically generated">
            <a:extLst>
              <a:ext uri="{FF2B5EF4-FFF2-40B4-BE49-F238E27FC236}">
                <a16:creationId xmlns:a16="http://schemas.microsoft.com/office/drawing/2014/main" id="{6B398847-B959-546F-9A8D-D35E03CEE8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42847" y="6121306"/>
            <a:ext cx="736694" cy="736694"/>
          </a:xfrm>
          <a:prstGeom prst="rect">
            <a:avLst/>
          </a:prstGeom>
        </p:spPr>
      </p:pic>
    </p:spTree>
    <p:extLst>
      <p:ext uri="{BB962C8B-B14F-4D97-AF65-F5344CB8AC3E}">
        <p14:creationId xmlns:p14="http://schemas.microsoft.com/office/powerpoint/2010/main" val="1903404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831C5-4945-860A-2323-6679C6D3ECB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45015CB-F75B-6FD1-4B1A-0502BF7B187A}"/>
              </a:ext>
            </a:extLst>
          </p:cNvPr>
          <p:cNvSpPr>
            <a:spLocks noGrp="1"/>
          </p:cNvSpPr>
          <p:nvPr>
            <p:ph type="title"/>
          </p:nvPr>
        </p:nvSpPr>
        <p:spPr>
          <a:xfrm>
            <a:off x="38999" y="169730"/>
            <a:ext cx="6054690" cy="2778076"/>
          </a:xfrm>
        </p:spPr>
        <p:txBody>
          <a:bodyPr anchor="t" anchorCtr="0">
            <a:normAutofit/>
          </a:bodyPr>
          <a:lstStyle/>
          <a:p>
            <a:pPr>
              <a:spcBef>
                <a:spcPts val="1200"/>
              </a:spcBef>
              <a:spcAft>
                <a:spcPts val="1200"/>
              </a:spcAft>
            </a:pPr>
            <a:r>
              <a:rPr lang="en-US" sz="4000" b="1" u="sng" dirty="0">
                <a:latin typeface="Franklin Gothic Medium" panose="020B0603020102020204" pitchFamily="34" charset="0"/>
              </a:rPr>
              <a:t>Option 1</a:t>
            </a:r>
            <a:br>
              <a:rPr lang="en-US" b="1" u="sng" dirty="0">
                <a:latin typeface="Franklin Gothic Medium" panose="020B0603020102020204" pitchFamily="34" charset="0"/>
              </a:rPr>
            </a:br>
            <a:br>
              <a:rPr lang="en-US" sz="1100" dirty="0">
                <a:latin typeface="Franklin Gothic Medium" panose="020B0603020102020204" pitchFamily="34" charset="0"/>
              </a:rPr>
            </a:br>
            <a:r>
              <a:rPr lang="en-US" sz="3200" dirty="0">
                <a:latin typeface="Franklin Gothic Medium" panose="020B0603020102020204" pitchFamily="34" charset="0"/>
              </a:rPr>
              <a:t>Manage under Special Requirements</a:t>
            </a:r>
            <a:br>
              <a:rPr lang="en-US" sz="3200" dirty="0">
                <a:latin typeface="Franklin Gothic Medium" panose="020B0603020102020204" pitchFamily="34" charset="0"/>
              </a:rPr>
            </a:br>
            <a:r>
              <a:rPr lang="en-US" sz="3200" dirty="0">
                <a:latin typeface="Franklin Gothic Medium" panose="020B0603020102020204" pitchFamily="34" charset="0"/>
              </a:rPr>
              <a:t>WAC 173-303-555</a:t>
            </a:r>
          </a:p>
        </p:txBody>
      </p:sp>
      <p:sp>
        <p:nvSpPr>
          <p:cNvPr id="6" name="Text Placeholder 5">
            <a:extLst>
              <a:ext uri="{FF2B5EF4-FFF2-40B4-BE49-F238E27FC236}">
                <a16:creationId xmlns:a16="http://schemas.microsoft.com/office/drawing/2014/main" id="{59800613-13E4-0244-5303-45A044103295}"/>
              </a:ext>
            </a:extLst>
          </p:cNvPr>
          <p:cNvSpPr>
            <a:spLocks noGrp="1"/>
          </p:cNvSpPr>
          <p:nvPr>
            <p:ph type="body" sz="quarter" idx="15"/>
          </p:nvPr>
        </p:nvSpPr>
        <p:spPr>
          <a:xfrm>
            <a:off x="6505299" y="39363"/>
            <a:ext cx="5686701" cy="6598508"/>
          </a:xfrm>
        </p:spPr>
        <p:txBody>
          <a:bodyPr>
            <a:normAutofit fontScale="92500" lnSpcReduction="20000"/>
          </a:bodyPr>
          <a:lstStyle/>
          <a:p>
            <a:pPr marL="914400" lvl="3"/>
            <a:endParaRPr lang="en-US" sz="2800" dirty="0">
              <a:latin typeface="Franklin Gothic Book" panose="020B0503020102020204" pitchFamily="34" charset="0"/>
            </a:endParaRPr>
          </a:p>
          <a:p>
            <a:pPr marL="914400" lvl="3"/>
            <a:r>
              <a:rPr lang="en-US" sz="2800" dirty="0">
                <a:latin typeface="Franklin Gothic Book" panose="020B0503020102020204" pitchFamily="34" charset="0"/>
              </a:rPr>
              <a:t>Generator category: Only count nonpharmaceutical dangerous waste.</a:t>
            </a:r>
          </a:p>
          <a:p>
            <a:pPr marL="0" lvl="3" algn="ctr"/>
            <a:r>
              <a:rPr lang="en-US" sz="2000" b="1" dirty="0">
                <a:latin typeface="Franklin Gothic Book" panose="020B0503020102020204" pitchFamily="34" charset="0"/>
              </a:rPr>
              <a:t>___________</a:t>
            </a:r>
          </a:p>
          <a:p>
            <a:pPr marL="0" lvl="3" algn="ctr"/>
            <a:endParaRPr lang="en-US" sz="2000" b="1" dirty="0">
              <a:latin typeface="Franklin Gothic Book" panose="020B0503020102020204" pitchFamily="34" charset="0"/>
            </a:endParaRPr>
          </a:p>
          <a:p>
            <a:pPr marL="914400" lvl="3"/>
            <a:r>
              <a:rPr lang="en-US" sz="2800" dirty="0">
                <a:latin typeface="Franklin Gothic Book" panose="020B0503020102020204" pitchFamily="34" charset="0"/>
              </a:rPr>
              <a:t>DW Pharmaceutical Management:</a:t>
            </a:r>
          </a:p>
          <a:p>
            <a:pPr marL="1371600" indent="-457200"/>
            <a:r>
              <a:rPr lang="en-US" sz="2400" dirty="0"/>
              <a:t>Must be shipped using:</a:t>
            </a:r>
          </a:p>
          <a:p>
            <a:pPr marL="1714530" lvl="2" indent="-342900">
              <a:buFont typeface="Arial" panose="020B0604020202020204" pitchFamily="34" charset="0"/>
              <a:buChar char="•"/>
            </a:pPr>
            <a:r>
              <a:rPr lang="en-US" sz="2200" dirty="0"/>
              <a:t>Licensed HW Transporter</a:t>
            </a:r>
          </a:p>
          <a:p>
            <a:pPr marL="1714530" lvl="2" indent="-342900">
              <a:buFont typeface="Arial" panose="020B0604020202020204" pitchFamily="34" charset="0"/>
              <a:buChar char="•"/>
            </a:pPr>
            <a:r>
              <a:rPr lang="en-US" sz="2200" dirty="0"/>
              <a:t>Uniform Hazardous Waste Manifest</a:t>
            </a:r>
          </a:p>
          <a:p>
            <a:pPr marL="1371600" indent="-457200"/>
            <a:r>
              <a:rPr lang="en-US" sz="2400" dirty="0"/>
              <a:t>Onsite Accumulation ≤ 1 year</a:t>
            </a:r>
          </a:p>
          <a:p>
            <a:pPr marL="1714530" lvl="2" indent="-342900">
              <a:buFont typeface="Arial" panose="020B0604020202020204" pitchFamily="34" charset="0"/>
              <a:buChar char="•"/>
            </a:pPr>
            <a:r>
              <a:rPr lang="en-US" sz="2200" dirty="0"/>
              <a:t>Container labeling</a:t>
            </a:r>
          </a:p>
          <a:p>
            <a:pPr marL="1371600" indent="-457200"/>
            <a:r>
              <a:rPr lang="en-US" sz="2400" dirty="0"/>
              <a:t>Notify Ecology</a:t>
            </a:r>
          </a:p>
          <a:p>
            <a:pPr marL="1371600" indent="-457200"/>
            <a:r>
              <a:rPr lang="en-US" dirty="0"/>
              <a:t>Recordkeeping</a:t>
            </a:r>
          </a:p>
          <a:p>
            <a:pPr marL="1714530" lvl="2" indent="-342900">
              <a:buFont typeface="Arial" panose="020B0604020202020204" pitchFamily="34" charset="0"/>
              <a:buChar char="•"/>
            </a:pPr>
            <a:r>
              <a:rPr lang="en-US" sz="2200" dirty="0"/>
              <a:t>Keep manifests and profiles for 5 years </a:t>
            </a:r>
          </a:p>
          <a:p>
            <a:pPr marL="1371600" lvl="3" indent="-457200">
              <a:lnSpc>
                <a:spcPct val="120000"/>
              </a:lnSpc>
              <a:spcBef>
                <a:spcPts val="0"/>
              </a:spcBef>
              <a:buFont typeface="Wingdings" panose="05000000000000000000" pitchFamily="2" charset="2"/>
              <a:buChar char="§"/>
            </a:pPr>
            <a:r>
              <a:rPr lang="en-US" sz="2700" dirty="0">
                <a:latin typeface="Franklin Gothic Book" panose="020B0503020102020204" pitchFamily="34" charset="0"/>
              </a:rPr>
              <a:t>Can consolidate DW pharmaceuticals from affiliated HCFs</a:t>
            </a:r>
          </a:p>
        </p:txBody>
      </p:sp>
      <p:pic>
        <p:nvPicPr>
          <p:cNvPr id="7" name="Picture 6" descr="Reception area at doctor's office.">
            <a:extLst>
              <a:ext uri="{FF2B5EF4-FFF2-40B4-BE49-F238E27FC236}">
                <a16:creationId xmlns:a16="http://schemas.microsoft.com/office/drawing/2014/main" id="{6FF0406F-B3C1-C2DC-98EF-D69A575060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708" y="2829610"/>
            <a:ext cx="4345844" cy="3768898"/>
          </a:xfrm>
          <a:prstGeom prst="rect">
            <a:avLst/>
          </a:prstGeom>
        </p:spPr>
      </p:pic>
      <p:pic>
        <p:nvPicPr>
          <p:cNvPr id="8" name="Picture 28" descr="Oil Drum Icon stock photos and royalty-free images, vectors and  illustrations | Adobe Stock">
            <a:extLst>
              <a:ext uri="{FF2B5EF4-FFF2-40B4-BE49-F238E27FC236}">
                <a16:creationId xmlns:a16="http://schemas.microsoft.com/office/drawing/2014/main" id="{CBD35621-27B5-235D-6A03-874D8F9B3D8A}"/>
              </a:ext>
            </a:extLst>
          </p:cNvPr>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38216" y="272013"/>
            <a:ext cx="1031966" cy="103196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0" descr="Medication Icon, Drug Symbol. Simple, Flat Design For Web Or Mobile App  Stock Illustration - Illustration of pill, background: 162580167">
            <a:extLst>
              <a:ext uri="{FF2B5EF4-FFF2-40B4-BE49-F238E27FC236}">
                <a16:creationId xmlns:a16="http://schemas.microsoft.com/office/drawing/2014/main" id="{2B5313E9-F66A-6C13-39A5-5E7FF1160364}"/>
              </a:ext>
            </a:extLst>
          </p:cNvPr>
          <p:cNvPicPr>
            <a:picLocks noChangeAspect="1" noChangeArrowheads="1"/>
          </p:cNvPicPr>
          <p:nvPr/>
        </p:nvPicPr>
        <p:blipFill rotWithShape="1">
          <a:blip r:embed="rId5">
            <a:duotone>
              <a:schemeClr val="accent2">
                <a:shade val="45000"/>
                <a:satMod val="135000"/>
              </a:schemeClr>
              <a:prstClr val="white"/>
            </a:duotone>
            <a:extLst>
              <a:ext uri="{28A0092B-C50C-407E-A947-70E740481C1C}">
                <a14:useLocalDpi xmlns:a14="http://schemas.microsoft.com/office/drawing/2010/main" val="0"/>
              </a:ext>
            </a:extLst>
          </a:blip>
          <a:srcRect t="15842" r="12416" b="12707"/>
          <a:stretch/>
        </p:blipFill>
        <p:spPr bwMode="auto">
          <a:xfrm>
            <a:off x="6256571" y="1678875"/>
            <a:ext cx="1199049" cy="103652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qr code on a white background&#10;&#10;Description automatically generated">
            <a:extLst>
              <a:ext uri="{FF2B5EF4-FFF2-40B4-BE49-F238E27FC236}">
                <a16:creationId xmlns:a16="http://schemas.microsoft.com/office/drawing/2014/main" id="{A86A2D92-6C45-4F8C-A2DD-1A6B2B6D65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42847" y="6121306"/>
            <a:ext cx="736694" cy="736694"/>
          </a:xfrm>
          <a:prstGeom prst="rect">
            <a:avLst/>
          </a:prstGeom>
        </p:spPr>
      </p:pic>
    </p:spTree>
    <p:extLst>
      <p:ext uri="{BB962C8B-B14F-4D97-AF65-F5344CB8AC3E}">
        <p14:creationId xmlns:p14="http://schemas.microsoft.com/office/powerpoint/2010/main" val="434144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053F8-8E2C-0AD3-399B-4751A525E93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4B50B2F-8D20-E6CF-340A-AFEF1BEE45D3}"/>
              </a:ext>
            </a:extLst>
          </p:cNvPr>
          <p:cNvSpPr>
            <a:spLocks noGrp="1"/>
          </p:cNvSpPr>
          <p:nvPr>
            <p:ph type="title"/>
          </p:nvPr>
        </p:nvSpPr>
        <p:spPr>
          <a:xfrm>
            <a:off x="38999" y="169730"/>
            <a:ext cx="6054690" cy="2778076"/>
          </a:xfrm>
        </p:spPr>
        <p:txBody>
          <a:bodyPr anchor="t" anchorCtr="0">
            <a:normAutofit fontScale="90000"/>
          </a:bodyPr>
          <a:lstStyle/>
          <a:p>
            <a:pPr>
              <a:spcBef>
                <a:spcPts val="1200"/>
              </a:spcBef>
              <a:spcAft>
                <a:spcPts val="1200"/>
              </a:spcAft>
            </a:pPr>
            <a:r>
              <a:rPr lang="en-US" b="1" u="sng" dirty="0">
                <a:latin typeface="Franklin Gothic Medium" panose="020B0603020102020204" pitchFamily="34" charset="0"/>
              </a:rPr>
              <a:t>Option 2</a:t>
            </a:r>
            <a:br>
              <a:rPr lang="en-US" b="1" u="sng" dirty="0">
                <a:latin typeface="Franklin Gothic Medium" panose="020B0603020102020204" pitchFamily="34" charset="0"/>
              </a:rPr>
            </a:br>
            <a:br>
              <a:rPr lang="en-US" sz="1100" dirty="0">
                <a:latin typeface="Franklin Gothic Medium" panose="020B0603020102020204" pitchFamily="34" charset="0"/>
              </a:rPr>
            </a:br>
            <a:r>
              <a:rPr lang="en-US" sz="3600" dirty="0">
                <a:latin typeface="Franklin Gothic Medium" panose="020B0603020102020204" pitchFamily="34" charset="0"/>
              </a:rPr>
              <a:t>Manage under SQG Requirements</a:t>
            </a:r>
            <a:br>
              <a:rPr lang="en-US" sz="3600" dirty="0">
                <a:latin typeface="Franklin Gothic Medium" panose="020B0603020102020204" pitchFamily="34" charset="0"/>
              </a:rPr>
            </a:br>
            <a:r>
              <a:rPr lang="en-US" sz="3600" dirty="0">
                <a:latin typeface="Franklin Gothic Medium" panose="020B0603020102020204" pitchFamily="34" charset="0"/>
              </a:rPr>
              <a:t>WAC 173-303-170(2)(a)(i)</a:t>
            </a:r>
            <a:br>
              <a:rPr lang="en-US" sz="3600" dirty="0">
                <a:latin typeface="Franklin Gothic Medium" panose="020B0603020102020204" pitchFamily="34" charset="0"/>
              </a:rPr>
            </a:br>
            <a:r>
              <a:rPr lang="en-US" sz="3600" dirty="0">
                <a:latin typeface="Franklin Gothic Medium" panose="020B0603020102020204" pitchFamily="34" charset="0"/>
              </a:rPr>
              <a:t>WAC 173-303-171</a:t>
            </a:r>
          </a:p>
        </p:txBody>
      </p:sp>
      <p:sp>
        <p:nvSpPr>
          <p:cNvPr id="6" name="Text Placeholder 5">
            <a:extLst>
              <a:ext uri="{FF2B5EF4-FFF2-40B4-BE49-F238E27FC236}">
                <a16:creationId xmlns:a16="http://schemas.microsoft.com/office/drawing/2014/main" id="{49271B16-0245-5E05-B3A5-FA7873EB4752}"/>
              </a:ext>
            </a:extLst>
          </p:cNvPr>
          <p:cNvSpPr>
            <a:spLocks noGrp="1"/>
          </p:cNvSpPr>
          <p:nvPr>
            <p:ph type="body" sz="quarter" idx="15"/>
          </p:nvPr>
        </p:nvSpPr>
        <p:spPr>
          <a:xfrm>
            <a:off x="6548835" y="-15743"/>
            <a:ext cx="5394257" cy="5927098"/>
          </a:xfrm>
        </p:spPr>
        <p:txBody>
          <a:bodyPr>
            <a:normAutofit fontScale="92500" lnSpcReduction="10000"/>
          </a:bodyPr>
          <a:lstStyle/>
          <a:p>
            <a:pPr marL="914400" lvl="3"/>
            <a:endParaRPr lang="en-US" sz="2800" dirty="0">
              <a:latin typeface="Franklin Gothic Book" panose="020B0503020102020204" pitchFamily="34" charset="0"/>
            </a:endParaRPr>
          </a:p>
          <a:p>
            <a:pPr marL="914400" lvl="3"/>
            <a:r>
              <a:rPr lang="en-US" sz="2800" dirty="0">
                <a:latin typeface="Franklin Gothic Book" panose="020B0503020102020204" pitchFamily="34" charset="0"/>
              </a:rPr>
              <a:t>Generator category: count all dangerous waste, including pharmaceuticals.</a:t>
            </a:r>
          </a:p>
          <a:p>
            <a:pPr marL="0" lvl="3" algn="ctr"/>
            <a:r>
              <a:rPr lang="en-US" sz="2000" b="1" dirty="0">
                <a:latin typeface="Franklin Gothic Book" panose="020B0503020102020204" pitchFamily="34" charset="0"/>
              </a:rPr>
              <a:t>___________</a:t>
            </a:r>
          </a:p>
          <a:p>
            <a:pPr marL="0" lvl="3" algn="ctr"/>
            <a:endParaRPr lang="en-US" sz="2000" b="1" dirty="0">
              <a:latin typeface="Franklin Gothic Book" panose="020B0503020102020204" pitchFamily="34" charset="0"/>
            </a:endParaRPr>
          </a:p>
          <a:p>
            <a:pPr marL="914400" lvl="3"/>
            <a:r>
              <a:rPr lang="en-US" sz="2800" dirty="0">
                <a:latin typeface="Franklin Gothic Book" panose="020B0503020102020204" pitchFamily="34" charset="0"/>
              </a:rPr>
              <a:t>Manage DW Pharmaceuticals as DW</a:t>
            </a:r>
          </a:p>
          <a:p>
            <a:pPr marL="1371600" lvl="3" indent="-457200">
              <a:lnSpc>
                <a:spcPct val="110000"/>
              </a:lnSpc>
              <a:spcBef>
                <a:spcPts val="0"/>
              </a:spcBef>
              <a:buFont typeface="Wingdings" panose="05000000000000000000" pitchFamily="2" charset="2"/>
              <a:buChar char="§"/>
            </a:pPr>
            <a:r>
              <a:rPr lang="en-US" sz="2400" dirty="0">
                <a:latin typeface="Franklin Gothic Book" panose="020B0503020102020204" pitchFamily="34" charset="0"/>
              </a:rPr>
              <a:t>No time limit</a:t>
            </a:r>
          </a:p>
          <a:p>
            <a:pPr marL="1371600" lvl="3" indent="-457200">
              <a:lnSpc>
                <a:spcPct val="110000"/>
              </a:lnSpc>
              <a:spcBef>
                <a:spcPts val="0"/>
              </a:spcBef>
              <a:buFont typeface="Wingdings" panose="05000000000000000000" pitchFamily="2" charset="2"/>
              <a:buChar char="§"/>
            </a:pPr>
            <a:r>
              <a:rPr lang="en-US" sz="2400" dirty="0">
                <a:latin typeface="Franklin Gothic Book" panose="020B0503020102020204" pitchFamily="34" charset="0"/>
              </a:rPr>
              <a:t>Stay under total accumulation amount limit</a:t>
            </a:r>
          </a:p>
          <a:p>
            <a:pPr marL="1371600" lvl="3" indent="-457200">
              <a:lnSpc>
                <a:spcPct val="110000"/>
              </a:lnSpc>
              <a:spcBef>
                <a:spcPts val="0"/>
              </a:spcBef>
              <a:buFont typeface="Wingdings" panose="05000000000000000000" pitchFamily="2" charset="2"/>
              <a:buChar char="§"/>
            </a:pPr>
            <a:r>
              <a:rPr lang="en-US" sz="2400" dirty="0">
                <a:latin typeface="Franklin Gothic Book" panose="020B0503020102020204" pitchFamily="34" charset="0"/>
              </a:rPr>
              <a:t>Manage DW Pharmaceuticals offsite at:</a:t>
            </a:r>
          </a:p>
          <a:p>
            <a:pPr marL="1714530" lvl="2" indent="-342900">
              <a:lnSpc>
                <a:spcPct val="80000"/>
              </a:lnSpc>
              <a:buFont typeface="Arial" panose="020B0604020202020204" pitchFamily="34" charset="0"/>
              <a:buChar char="•"/>
            </a:pPr>
            <a:r>
              <a:rPr lang="en-US" sz="2200" dirty="0"/>
              <a:t>MRW Facility</a:t>
            </a:r>
          </a:p>
          <a:p>
            <a:pPr marL="1714530" lvl="2" indent="-342900">
              <a:lnSpc>
                <a:spcPct val="80000"/>
              </a:lnSpc>
              <a:buFont typeface="Arial" panose="020B0604020202020204" pitchFamily="34" charset="0"/>
              <a:buChar char="•"/>
            </a:pPr>
            <a:r>
              <a:rPr lang="en-US" sz="2200" dirty="0"/>
              <a:t>Affiliated LQG</a:t>
            </a:r>
          </a:p>
          <a:p>
            <a:pPr marL="1714530" lvl="2" indent="-342900">
              <a:lnSpc>
                <a:spcPct val="80000"/>
              </a:lnSpc>
              <a:buFont typeface="Arial" panose="020B0604020202020204" pitchFamily="34" charset="0"/>
              <a:buChar char="•"/>
            </a:pPr>
            <a:r>
              <a:rPr lang="en-US" sz="2200" dirty="0"/>
              <a:t>Affiliated HCF under -555/ Subpart P</a:t>
            </a:r>
          </a:p>
        </p:txBody>
      </p:sp>
      <p:pic>
        <p:nvPicPr>
          <p:cNvPr id="7" name="Picture 6" descr="Reception area at doctor's office.">
            <a:extLst>
              <a:ext uri="{FF2B5EF4-FFF2-40B4-BE49-F238E27FC236}">
                <a16:creationId xmlns:a16="http://schemas.microsoft.com/office/drawing/2014/main" id="{EEB0CF93-5DA9-B384-6E3D-1863600C1C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708" y="2829610"/>
            <a:ext cx="4345844" cy="3768898"/>
          </a:xfrm>
          <a:prstGeom prst="rect">
            <a:avLst/>
          </a:prstGeom>
        </p:spPr>
      </p:pic>
      <p:pic>
        <p:nvPicPr>
          <p:cNvPr id="9" name="Picture 30" descr="Medication Icon, Drug Symbol. Simple, Flat Design For Web Or Mobile App  Stock Illustration - Illustration of pill, background: 162580167">
            <a:extLst>
              <a:ext uri="{FF2B5EF4-FFF2-40B4-BE49-F238E27FC236}">
                <a16:creationId xmlns:a16="http://schemas.microsoft.com/office/drawing/2014/main" id="{A8569CFF-04A9-455B-0F90-2FA9F9623DCC}"/>
              </a:ext>
            </a:extLst>
          </p:cNvPr>
          <p:cNvPicPr>
            <a:picLocks noChangeAspect="1" noChangeArrowheads="1"/>
          </p:cNvPicPr>
          <p:nvPr/>
        </p:nvPicPr>
        <p:blipFill rotWithShape="1">
          <a:blip r:embed="rId4">
            <a:duotone>
              <a:schemeClr val="accent2">
                <a:shade val="45000"/>
                <a:satMod val="135000"/>
              </a:schemeClr>
              <a:prstClr val="white"/>
            </a:duotone>
            <a:extLst>
              <a:ext uri="{28A0092B-C50C-407E-A947-70E740481C1C}">
                <a14:useLocalDpi xmlns:a14="http://schemas.microsoft.com/office/drawing/2010/main" val="0"/>
              </a:ext>
            </a:extLst>
          </a:blip>
          <a:srcRect t="15842" r="12416" b="12707"/>
          <a:stretch/>
        </p:blipFill>
        <p:spPr bwMode="auto">
          <a:xfrm>
            <a:off x="6185387" y="259492"/>
            <a:ext cx="1199049" cy="103652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813D360-D7A7-AC85-9E8C-EE2D36097C29}"/>
              </a:ext>
            </a:extLst>
          </p:cNvPr>
          <p:cNvSpPr txBox="1"/>
          <p:nvPr/>
        </p:nvSpPr>
        <p:spPr>
          <a:xfrm>
            <a:off x="6548835" y="1296019"/>
            <a:ext cx="472151" cy="769441"/>
          </a:xfrm>
          <a:prstGeom prst="rect">
            <a:avLst/>
          </a:prstGeom>
          <a:noFill/>
        </p:spPr>
        <p:txBody>
          <a:bodyPr wrap="square" rtlCol="0">
            <a:spAutoFit/>
          </a:bodyPr>
          <a:lstStyle/>
          <a:p>
            <a:r>
              <a:rPr lang="en-US" sz="4400" b="1" dirty="0"/>
              <a:t>+</a:t>
            </a:r>
          </a:p>
        </p:txBody>
      </p:sp>
      <p:pic>
        <p:nvPicPr>
          <p:cNvPr id="3" name="Picture 28" descr="Oil Drum Icon stock photos and royalty-free images, vectors and  illustrations | Adobe Stock">
            <a:extLst>
              <a:ext uri="{FF2B5EF4-FFF2-40B4-BE49-F238E27FC236}">
                <a16:creationId xmlns:a16="http://schemas.microsoft.com/office/drawing/2014/main" id="{3B992955-DA80-419A-6116-61601A13FBF1}"/>
              </a:ext>
            </a:extLst>
          </p:cNvPr>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83182" y="2137926"/>
            <a:ext cx="1031966" cy="103196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qr code on a white background&#10;&#10;Description automatically generated">
            <a:extLst>
              <a:ext uri="{FF2B5EF4-FFF2-40B4-BE49-F238E27FC236}">
                <a16:creationId xmlns:a16="http://schemas.microsoft.com/office/drawing/2014/main" id="{5B868DE0-8CA8-1588-05D7-2BA6074612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42847" y="6121306"/>
            <a:ext cx="736694" cy="736694"/>
          </a:xfrm>
          <a:prstGeom prst="rect">
            <a:avLst/>
          </a:prstGeom>
        </p:spPr>
      </p:pic>
    </p:spTree>
    <p:extLst>
      <p:ext uri="{BB962C8B-B14F-4D97-AF65-F5344CB8AC3E}">
        <p14:creationId xmlns:p14="http://schemas.microsoft.com/office/powerpoint/2010/main" val="2846564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6F26C-D2F4-2260-19E1-1DBF13A41AB0}"/>
              </a:ext>
            </a:extLst>
          </p:cNvPr>
          <p:cNvSpPr>
            <a:spLocks noGrp="1"/>
          </p:cNvSpPr>
          <p:nvPr>
            <p:ph type="title"/>
          </p:nvPr>
        </p:nvSpPr>
        <p:spPr/>
        <p:txBody>
          <a:bodyPr/>
          <a:lstStyle/>
          <a:p>
            <a:r>
              <a:rPr lang="en-US" dirty="0"/>
              <a:t>SQG Waste Management Options</a:t>
            </a:r>
          </a:p>
        </p:txBody>
      </p:sp>
      <p:sp>
        <p:nvSpPr>
          <p:cNvPr id="3" name="Content Placeholder 2">
            <a:extLst>
              <a:ext uri="{FF2B5EF4-FFF2-40B4-BE49-F238E27FC236}">
                <a16:creationId xmlns:a16="http://schemas.microsoft.com/office/drawing/2014/main" id="{A41E9C78-58D4-C827-8F80-3387916F5040}"/>
              </a:ext>
            </a:extLst>
          </p:cNvPr>
          <p:cNvSpPr>
            <a:spLocks noGrp="1"/>
          </p:cNvSpPr>
          <p:nvPr>
            <p:ph idx="1"/>
          </p:nvPr>
        </p:nvSpPr>
        <p:spPr>
          <a:xfrm>
            <a:off x="615576" y="1775012"/>
            <a:ext cx="10903519" cy="4581338"/>
          </a:xfrm>
        </p:spPr>
        <p:txBody>
          <a:bodyPr>
            <a:normAutofit lnSpcReduction="10000"/>
          </a:bodyPr>
          <a:lstStyle/>
          <a:p>
            <a:r>
              <a:rPr lang="en-US" dirty="0"/>
              <a:t>Moderate Risk Waste (MRW) Facilities</a:t>
            </a:r>
          </a:p>
          <a:p>
            <a:pPr lvl="1"/>
            <a:r>
              <a:rPr lang="en-US" dirty="0"/>
              <a:t>Only 40% of counties accept SQG business DW</a:t>
            </a:r>
          </a:p>
          <a:p>
            <a:pPr lvl="1"/>
            <a:r>
              <a:rPr lang="en-US" dirty="0"/>
              <a:t>Most do not accept business generated pharmaceutical waste or vape waste</a:t>
            </a:r>
          </a:p>
          <a:p>
            <a:r>
              <a:rPr lang="en-US" dirty="0"/>
              <a:t>Permitted TSDF</a:t>
            </a:r>
          </a:p>
          <a:p>
            <a:pPr lvl="1"/>
            <a:r>
              <a:rPr lang="en-US" dirty="0"/>
              <a:t>Use a licensed HW Vendor</a:t>
            </a:r>
          </a:p>
          <a:p>
            <a:pPr lvl="2"/>
            <a:r>
              <a:rPr lang="en-US" dirty="0"/>
              <a:t>HCFs under -555 must use a HW Vendor and ship on a manifest</a:t>
            </a:r>
          </a:p>
          <a:p>
            <a:pPr lvl="1"/>
            <a:r>
              <a:rPr lang="en-US" dirty="0"/>
              <a:t>May send to a destination facility on a shipping paper</a:t>
            </a:r>
          </a:p>
          <a:p>
            <a:pPr lvl="2"/>
            <a:r>
              <a:rPr lang="en-US" dirty="0"/>
              <a:t>Only for “True SQGs” managing under Option 2</a:t>
            </a:r>
          </a:p>
          <a:p>
            <a:r>
              <a:rPr lang="en-US" dirty="0"/>
              <a:t>Consolidation at affiliated facility</a:t>
            </a:r>
          </a:p>
        </p:txBody>
      </p:sp>
      <p:sp>
        <p:nvSpPr>
          <p:cNvPr id="4" name="Slide Number Placeholder 3">
            <a:extLst>
              <a:ext uri="{FF2B5EF4-FFF2-40B4-BE49-F238E27FC236}">
                <a16:creationId xmlns:a16="http://schemas.microsoft.com/office/drawing/2014/main" id="{A54B6A8A-AFD7-725D-D059-E639310E4350}"/>
              </a:ext>
            </a:extLst>
          </p:cNvPr>
          <p:cNvSpPr>
            <a:spLocks noGrp="1"/>
          </p:cNvSpPr>
          <p:nvPr>
            <p:ph type="sldNum" sz="quarter" idx="12"/>
          </p:nvPr>
        </p:nvSpPr>
        <p:spPr/>
        <p:txBody>
          <a:bodyPr/>
          <a:lstStyle/>
          <a:p>
            <a:fld id="{BF275850-B71D-490D-965C-ED6AE5531855}" type="slidenum">
              <a:rPr lang="en-US" smtClean="0"/>
              <a:t>28</a:t>
            </a:fld>
            <a:endParaRPr lang="en-US" dirty="0"/>
          </a:p>
        </p:txBody>
      </p:sp>
    </p:spTree>
    <p:extLst>
      <p:ext uri="{BB962C8B-B14F-4D97-AF65-F5344CB8AC3E}">
        <p14:creationId xmlns:p14="http://schemas.microsoft.com/office/powerpoint/2010/main" val="42895270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6F26C-D2F4-2260-19E1-1DBF13A41AB0}"/>
              </a:ext>
            </a:extLst>
          </p:cNvPr>
          <p:cNvSpPr>
            <a:spLocks noGrp="1"/>
          </p:cNvSpPr>
          <p:nvPr>
            <p:ph type="title"/>
          </p:nvPr>
        </p:nvSpPr>
        <p:spPr/>
        <p:txBody>
          <a:bodyPr/>
          <a:lstStyle/>
          <a:p>
            <a:r>
              <a:rPr lang="en-US" dirty="0"/>
              <a:t>SQG Waste Management Consolidation</a:t>
            </a:r>
          </a:p>
        </p:txBody>
      </p:sp>
      <p:sp>
        <p:nvSpPr>
          <p:cNvPr id="3" name="Content Placeholder 2">
            <a:extLst>
              <a:ext uri="{FF2B5EF4-FFF2-40B4-BE49-F238E27FC236}">
                <a16:creationId xmlns:a16="http://schemas.microsoft.com/office/drawing/2014/main" id="{A41E9C78-58D4-C827-8F80-3387916F5040}"/>
              </a:ext>
            </a:extLst>
          </p:cNvPr>
          <p:cNvSpPr>
            <a:spLocks noGrp="1"/>
          </p:cNvSpPr>
          <p:nvPr>
            <p:ph idx="1"/>
          </p:nvPr>
        </p:nvSpPr>
        <p:spPr/>
        <p:txBody>
          <a:bodyPr>
            <a:normAutofit/>
          </a:bodyPr>
          <a:lstStyle/>
          <a:p>
            <a:r>
              <a:rPr lang="en-US" dirty="0"/>
              <a:t>Consolidate at affiliated LQG</a:t>
            </a:r>
          </a:p>
          <a:p>
            <a:pPr lvl="1"/>
            <a:r>
              <a:rPr lang="en-US" dirty="0"/>
              <a:t>Same company/owner</a:t>
            </a:r>
          </a:p>
          <a:p>
            <a:pPr lvl="1"/>
            <a:r>
              <a:rPr lang="en-US" dirty="0"/>
              <a:t>WAC 173-303-171(1)(e)(ix) and WAC 173-303-200(15)</a:t>
            </a:r>
          </a:p>
          <a:p>
            <a:pPr lvl="1"/>
            <a:endParaRPr lang="en-US" dirty="0"/>
          </a:p>
          <a:p>
            <a:r>
              <a:rPr lang="en-US" dirty="0"/>
              <a:t>Consolidate at affiliated HCF under Special Requirements     (-555) or EPA Subpart P</a:t>
            </a:r>
          </a:p>
          <a:p>
            <a:pPr lvl="1"/>
            <a:r>
              <a:rPr lang="en-US" dirty="0"/>
              <a:t>Same company/owner </a:t>
            </a:r>
            <a:r>
              <a:rPr lang="en-US" b="1" dirty="0"/>
              <a:t>or</a:t>
            </a:r>
            <a:r>
              <a:rPr lang="en-US" dirty="0"/>
              <a:t> have contractual relationship to provide pharmaceuticals</a:t>
            </a:r>
          </a:p>
          <a:p>
            <a:pPr lvl="1"/>
            <a:r>
              <a:rPr lang="en-US" dirty="0"/>
              <a:t>WAC 173-303-555(5)(b)</a:t>
            </a:r>
          </a:p>
        </p:txBody>
      </p:sp>
      <p:sp>
        <p:nvSpPr>
          <p:cNvPr id="4" name="Slide Number Placeholder 3">
            <a:extLst>
              <a:ext uri="{FF2B5EF4-FFF2-40B4-BE49-F238E27FC236}">
                <a16:creationId xmlns:a16="http://schemas.microsoft.com/office/drawing/2014/main" id="{A54B6A8A-AFD7-725D-D059-E639310E4350}"/>
              </a:ext>
            </a:extLst>
          </p:cNvPr>
          <p:cNvSpPr>
            <a:spLocks noGrp="1"/>
          </p:cNvSpPr>
          <p:nvPr>
            <p:ph type="sldNum" sz="quarter" idx="12"/>
          </p:nvPr>
        </p:nvSpPr>
        <p:spPr/>
        <p:txBody>
          <a:bodyPr/>
          <a:lstStyle/>
          <a:p>
            <a:fld id="{BF275850-B71D-490D-965C-ED6AE5531855}" type="slidenum">
              <a:rPr lang="en-US" smtClean="0"/>
              <a:t>29</a:t>
            </a:fld>
            <a:endParaRPr lang="en-US" dirty="0"/>
          </a:p>
        </p:txBody>
      </p:sp>
    </p:spTree>
    <p:extLst>
      <p:ext uri="{BB962C8B-B14F-4D97-AF65-F5344CB8AC3E}">
        <p14:creationId xmlns:p14="http://schemas.microsoft.com/office/powerpoint/2010/main" val="2274796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1C186-0569-04E6-2852-67CD4E323B36}"/>
              </a:ext>
            </a:extLst>
          </p:cNvPr>
          <p:cNvSpPr>
            <a:spLocks noGrp="1"/>
          </p:cNvSpPr>
          <p:nvPr>
            <p:ph type="title"/>
          </p:nvPr>
        </p:nvSpPr>
        <p:spPr/>
        <p:txBody>
          <a:bodyPr/>
          <a:lstStyle/>
          <a:p>
            <a:r>
              <a:rPr lang="en-US" dirty="0"/>
              <a:t>Anatomy of a Vape device</a:t>
            </a:r>
          </a:p>
        </p:txBody>
      </p:sp>
      <p:sp>
        <p:nvSpPr>
          <p:cNvPr id="3" name="Content Placeholder 2">
            <a:extLst>
              <a:ext uri="{FF2B5EF4-FFF2-40B4-BE49-F238E27FC236}">
                <a16:creationId xmlns:a16="http://schemas.microsoft.com/office/drawing/2014/main" id="{2D72F37E-F690-8986-E70E-61E75337DAC5}"/>
              </a:ext>
            </a:extLst>
          </p:cNvPr>
          <p:cNvSpPr>
            <a:spLocks noGrp="1"/>
          </p:cNvSpPr>
          <p:nvPr>
            <p:ph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318BDB01-5F15-D9FD-914A-83779101E3EE}"/>
              </a:ext>
            </a:extLst>
          </p:cNvPr>
          <p:cNvSpPr>
            <a:spLocks noGrp="1"/>
          </p:cNvSpPr>
          <p:nvPr>
            <p:ph type="sldNum" sz="quarter" idx="12"/>
          </p:nvPr>
        </p:nvSpPr>
        <p:spPr/>
        <p:txBody>
          <a:bodyPr/>
          <a:lstStyle/>
          <a:p>
            <a:fld id="{BF275850-B71D-490D-965C-ED6AE5531855}" type="slidenum">
              <a:rPr lang="en-US" smtClean="0"/>
              <a:t>3</a:t>
            </a:fld>
            <a:endParaRPr lang="en-US" dirty="0"/>
          </a:p>
        </p:txBody>
      </p:sp>
      <p:sp>
        <p:nvSpPr>
          <p:cNvPr id="11" name="Content Placeholder 2">
            <a:extLst>
              <a:ext uri="{FF2B5EF4-FFF2-40B4-BE49-F238E27FC236}">
                <a16:creationId xmlns:a16="http://schemas.microsoft.com/office/drawing/2014/main" id="{CAF12105-A539-8F7B-50F4-BC298CE2229B}"/>
              </a:ext>
            </a:extLst>
          </p:cNvPr>
          <p:cNvSpPr txBox="1">
            <a:spLocks/>
          </p:cNvSpPr>
          <p:nvPr/>
        </p:nvSpPr>
        <p:spPr>
          <a:xfrm>
            <a:off x="838200" y="1825625"/>
            <a:ext cx="745606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ysClr val="windowText" lastClr="000000"/>
                </a:solidFill>
                <a:effectLst/>
                <a:uLnTx/>
                <a:uFillTx/>
                <a:latin typeface="Franklin Gothic Book" panose="020B0503020102020204" pitchFamily="34" charset="0"/>
              </a:rPr>
              <a:t>Refillable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Franklin Gothic Book" panose="020B0503020102020204" pitchFamily="34" charset="0"/>
              </a:rPr>
              <a:t>Remove the tank or cartridge and manage as DW.</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Franklin Gothic Book" panose="020B0503020102020204" pitchFamily="34" charset="0"/>
              </a:rPr>
              <a:t>Remove the battery, if removable.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Franklin Gothic Book" panose="020B0503020102020204" pitchFamily="34" charset="0"/>
              </a:rPr>
              <a:t>Manage as universal waste.</a:t>
            </a:r>
          </a:p>
        </p:txBody>
      </p:sp>
      <p:pic>
        <p:nvPicPr>
          <p:cNvPr id="12" name="Picture 11">
            <a:extLst>
              <a:ext uri="{FF2B5EF4-FFF2-40B4-BE49-F238E27FC236}">
                <a16:creationId xmlns:a16="http://schemas.microsoft.com/office/drawing/2014/main" id="{B70E815D-FF86-0133-015E-73F547CB0809}"/>
              </a:ext>
            </a:extLst>
          </p:cNvPr>
          <p:cNvPicPr>
            <a:picLocks noChangeAspect="1"/>
          </p:cNvPicPr>
          <p:nvPr/>
        </p:nvPicPr>
        <p:blipFill>
          <a:blip r:embed="rId3"/>
          <a:stretch>
            <a:fillRect/>
          </a:stretch>
        </p:blipFill>
        <p:spPr>
          <a:xfrm>
            <a:off x="8032966" y="1915428"/>
            <a:ext cx="3559487" cy="3494772"/>
          </a:xfrm>
          <a:prstGeom prst="rect">
            <a:avLst/>
          </a:prstGeom>
          <a:ln>
            <a:solidFill>
              <a:schemeClr val="tx1"/>
            </a:solidFill>
          </a:ln>
        </p:spPr>
      </p:pic>
      <p:sp>
        <p:nvSpPr>
          <p:cNvPr id="13" name="TextBox 12">
            <a:extLst>
              <a:ext uri="{FF2B5EF4-FFF2-40B4-BE49-F238E27FC236}">
                <a16:creationId xmlns:a16="http://schemas.microsoft.com/office/drawing/2014/main" id="{A19376A1-417E-D165-C9DD-4FADA77922DA}"/>
              </a:ext>
            </a:extLst>
          </p:cNvPr>
          <p:cNvSpPr txBox="1"/>
          <p:nvPr/>
        </p:nvSpPr>
        <p:spPr>
          <a:xfrm>
            <a:off x="7659921" y="5410200"/>
            <a:ext cx="4198704" cy="246221"/>
          </a:xfrm>
          <a:prstGeom prst="rect">
            <a:avLst/>
          </a:prstGeom>
          <a:noFill/>
        </p:spPr>
        <p:txBody>
          <a:bodyPr wrap="square">
            <a:spAutoFit/>
          </a:bodyPr>
          <a:lstStyle/>
          <a:p>
            <a:r>
              <a:rPr lang="en-US" sz="1000" dirty="0"/>
              <a:t>https://pinellas.gov/guide-to-electronic-nicotine-delivery-system-disposal/</a:t>
            </a:r>
          </a:p>
        </p:txBody>
      </p:sp>
    </p:spTree>
    <p:extLst>
      <p:ext uri="{BB962C8B-B14F-4D97-AF65-F5344CB8AC3E}">
        <p14:creationId xmlns:p14="http://schemas.microsoft.com/office/powerpoint/2010/main" val="41841641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09AAB-6E24-7115-AD73-4895418C0BBF}"/>
              </a:ext>
            </a:extLst>
          </p:cNvPr>
          <p:cNvSpPr>
            <a:spLocks noGrp="1"/>
          </p:cNvSpPr>
          <p:nvPr>
            <p:ph type="title" idx="4294967295"/>
          </p:nvPr>
        </p:nvSpPr>
        <p:spPr>
          <a:xfrm>
            <a:off x="0" y="393700"/>
            <a:ext cx="10902950" cy="1143000"/>
          </a:xfrm>
        </p:spPr>
        <p:txBody>
          <a:bodyPr>
            <a:normAutofit/>
          </a:bodyPr>
          <a:lstStyle/>
          <a:p>
            <a:r>
              <a:rPr lang="en-US" dirty="0"/>
              <a:t>	Summary of the Challenges</a:t>
            </a:r>
          </a:p>
        </p:txBody>
      </p:sp>
      <p:sp>
        <p:nvSpPr>
          <p:cNvPr id="4" name="TextBox 3">
            <a:extLst>
              <a:ext uri="{FF2B5EF4-FFF2-40B4-BE49-F238E27FC236}">
                <a16:creationId xmlns:a16="http://schemas.microsoft.com/office/drawing/2014/main" id="{22600996-E2C1-D22E-6477-4C53821D1697}"/>
              </a:ext>
            </a:extLst>
          </p:cNvPr>
          <p:cNvSpPr txBox="1"/>
          <p:nvPr/>
        </p:nvSpPr>
        <p:spPr>
          <a:xfrm>
            <a:off x="516835" y="1610139"/>
            <a:ext cx="11004605" cy="4929809"/>
          </a:xfrm>
          <a:prstGeom prst="rect">
            <a:avLst/>
          </a:prstGeom>
          <a:solidFill>
            <a:schemeClr val="tx1"/>
          </a:solidFill>
        </p:spPr>
        <p:txBody>
          <a:bodyPr wrap="square" rtlCol="0">
            <a:spAutoFit/>
          </a:bodyPr>
          <a:lstStyle/>
          <a:p>
            <a:endParaRPr lang="en-US" sz="2400" dirty="0">
              <a:solidFill>
                <a:schemeClr val="bg1"/>
              </a:solidFill>
            </a:endParaRPr>
          </a:p>
        </p:txBody>
      </p:sp>
      <p:sp>
        <p:nvSpPr>
          <p:cNvPr id="5" name="Rectangle 4">
            <a:extLst>
              <a:ext uri="{FF2B5EF4-FFF2-40B4-BE49-F238E27FC236}">
                <a16:creationId xmlns:a16="http://schemas.microsoft.com/office/drawing/2014/main" id="{3B6676AC-643A-7E0F-EDD8-92DCBFCC92C4}"/>
              </a:ext>
            </a:extLst>
          </p:cNvPr>
          <p:cNvSpPr/>
          <p:nvPr/>
        </p:nvSpPr>
        <p:spPr>
          <a:xfrm>
            <a:off x="1116528" y="2139214"/>
            <a:ext cx="3026664" cy="174217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dirty="0"/>
              <a:t>Many marketed as “disposable”</a:t>
            </a:r>
          </a:p>
        </p:txBody>
      </p:sp>
      <p:sp>
        <p:nvSpPr>
          <p:cNvPr id="3" name="Rectangle 2">
            <a:extLst>
              <a:ext uri="{FF2B5EF4-FFF2-40B4-BE49-F238E27FC236}">
                <a16:creationId xmlns:a16="http://schemas.microsoft.com/office/drawing/2014/main" id="{4BA4FA19-2940-8DE0-8B0E-2DB0CC4FA81F}"/>
              </a:ext>
            </a:extLst>
          </p:cNvPr>
          <p:cNvSpPr/>
          <p:nvPr/>
        </p:nvSpPr>
        <p:spPr>
          <a:xfrm>
            <a:off x="4425877" y="2107932"/>
            <a:ext cx="3026664" cy="174217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dirty="0"/>
              <a:t>P-listed &amp; characteristic hazardous wastes cannot be separated</a:t>
            </a:r>
          </a:p>
        </p:txBody>
      </p:sp>
    </p:spTree>
    <p:extLst>
      <p:ext uri="{BB962C8B-B14F-4D97-AF65-F5344CB8AC3E}">
        <p14:creationId xmlns:p14="http://schemas.microsoft.com/office/powerpoint/2010/main" val="2585472436"/>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09AAB-6E24-7115-AD73-4895418C0BBF}"/>
              </a:ext>
            </a:extLst>
          </p:cNvPr>
          <p:cNvSpPr>
            <a:spLocks noGrp="1"/>
          </p:cNvSpPr>
          <p:nvPr>
            <p:ph type="title" idx="4294967295"/>
          </p:nvPr>
        </p:nvSpPr>
        <p:spPr>
          <a:xfrm>
            <a:off x="0" y="393700"/>
            <a:ext cx="10902950" cy="1143000"/>
          </a:xfrm>
        </p:spPr>
        <p:txBody>
          <a:bodyPr>
            <a:normAutofit/>
          </a:bodyPr>
          <a:lstStyle/>
          <a:p>
            <a:r>
              <a:rPr lang="en-US" dirty="0"/>
              <a:t>	Summary of the Challenges</a:t>
            </a:r>
          </a:p>
        </p:txBody>
      </p:sp>
      <p:sp>
        <p:nvSpPr>
          <p:cNvPr id="4" name="TextBox 3">
            <a:extLst>
              <a:ext uri="{FF2B5EF4-FFF2-40B4-BE49-F238E27FC236}">
                <a16:creationId xmlns:a16="http://schemas.microsoft.com/office/drawing/2014/main" id="{22600996-E2C1-D22E-6477-4C53821D1697}"/>
              </a:ext>
            </a:extLst>
          </p:cNvPr>
          <p:cNvSpPr txBox="1"/>
          <p:nvPr/>
        </p:nvSpPr>
        <p:spPr>
          <a:xfrm>
            <a:off x="516835" y="1610139"/>
            <a:ext cx="11004605" cy="4929809"/>
          </a:xfrm>
          <a:prstGeom prst="rect">
            <a:avLst/>
          </a:prstGeom>
          <a:solidFill>
            <a:schemeClr val="tx1"/>
          </a:solidFill>
        </p:spPr>
        <p:txBody>
          <a:bodyPr wrap="square" rtlCol="0">
            <a:spAutoFit/>
          </a:bodyPr>
          <a:lstStyle/>
          <a:p>
            <a:endParaRPr lang="en-US" sz="2400" dirty="0">
              <a:solidFill>
                <a:schemeClr val="bg1"/>
              </a:solidFill>
            </a:endParaRPr>
          </a:p>
        </p:txBody>
      </p:sp>
      <p:sp>
        <p:nvSpPr>
          <p:cNvPr id="5" name="Rectangle 4">
            <a:extLst>
              <a:ext uri="{FF2B5EF4-FFF2-40B4-BE49-F238E27FC236}">
                <a16:creationId xmlns:a16="http://schemas.microsoft.com/office/drawing/2014/main" id="{3B6676AC-643A-7E0F-EDD8-92DCBFCC92C4}"/>
              </a:ext>
            </a:extLst>
          </p:cNvPr>
          <p:cNvSpPr/>
          <p:nvPr/>
        </p:nvSpPr>
        <p:spPr>
          <a:xfrm>
            <a:off x="1116528" y="2139214"/>
            <a:ext cx="3026664" cy="174217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dirty="0"/>
              <a:t>Many marketed as “disposable”</a:t>
            </a:r>
          </a:p>
        </p:txBody>
      </p:sp>
      <p:sp>
        <p:nvSpPr>
          <p:cNvPr id="3" name="Rectangle 2">
            <a:extLst>
              <a:ext uri="{FF2B5EF4-FFF2-40B4-BE49-F238E27FC236}">
                <a16:creationId xmlns:a16="http://schemas.microsoft.com/office/drawing/2014/main" id="{4BA4FA19-2940-8DE0-8B0E-2DB0CC4FA81F}"/>
              </a:ext>
            </a:extLst>
          </p:cNvPr>
          <p:cNvSpPr/>
          <p:nvPr/>
        </p:nvSpPr>
        <p:spPr>
          <a:xfrm>
            <a:off x="4425877" y="2107932"/>
            <a:ext cx="3026664" cy="174217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dirty="0"/>
              <a:t>P-listed &amp; characteristic hazardous wastes cannot be separated</a:t>
            </a:r>
          </a:p>
        </p:txBody>
      </p:sp>
      <p:sp>
        <p:nvSpPr>
          <p:cNvPr id="6" name="Rectangle 5">
            <a:extLst>
              <a:ext uri="{FF2B5EF4-FFF2-40B4-BE49-F238E27FC236}">
                <a16:creationId xmlns:a16="http://schemas.microsoft.com/office/drawing/2014/main" id="{05BDA023-C6CB-C23A-8F04-59F2B66CD0A1}"/>
              </a:ext>
            </a:extLst>
          </p:cNvPr>
          <p:cNvSpPr/>
          <p:nvPr/>
        </p:nvSpPr>
        <p:spPr>
          <a:xfrm>
            <a:off x="1116528" y="4410461"/>
            <a:ext cx="3026664" cy="1742171"/>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dirty="0"/>
              <a:t>MRW acceptance policies</a:t>
            </a:r>
          </a:p>
        </p:txBody>
      </p:sp>
      <p:sp>
        <p:nvSpPr>
          <p:cNvPr id="8" name="Rectangle 7">
            <a:extLst>
              <a:ext uri="{FF2B5EF4-FFF2-40B4-BE49-F238E27FC236}">
                <a16:creationId xmlns:a16="http://schemas.microsoft.com/office/drawing/2014/main" id="{7C9A96C1-F163-EF60-DC20-333E8E7AB0AB}"/>
              </a:ext>
            </a:extLst>
          </p:cNvPr>
          <p:cNvSpPr/>
          <p:nvPr/>
        </p:nvSpPr>
        <p:spPr>
          <a:xfrm>
            <a:off x="7735224" y="2107932"/>
            <a:ext cx="3025682" cy="174217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dirty="0"/>
              <a:t>Increased generator category</a:t>
            </a:r>
          </a:p>
        </p:txBody>
      </p:sp>
    </p:spTree>
    <p:extLst>
      <p:ext uri="{BB962C8B-B14F-4D97-AF65-F5344CB8AC3E}">
        <p14:creationId xmlns:p14="http://schemas.microsoft.com/office/powerpoint/2010/main" val="2043207478"/>
      </p:ext>
    </p:extLst>
  </p:cSld>
  <p:clrMapOvr>
    <a:overrideClrMapping bg1="lt1" tx1="dk1" bg2="lt2" tx2="dk2" accent1="accent1" accent2="accent2" accent3="accent3" accent4="accent4" accent5="accent5" accent6="accent6" hlink="hlink" folHlink="folHlink"/>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09AAB-6E24-7115-AD73-4895418C0BBF}"/>
              </a:ext>
            </a:extLst>
          </p:cNvPr>
          <p:cNvSpPr>
            <a:spLocks noGrp="1"/>
          </p:cNvSpPr>
          <p:nvPr>
            <p:ph type="title" idx="4294967295"/>
          </p:nvPr>
        </p:nvSpPr>
        <p:spPr>
          <a:xfrm>
            <a:off x="0" y="393700"/>
            <a:ext cx="10902950" cy="1143000"/>
          </a:xfrm>
        </p:spPr>
        <p:txBody>
          <a:bodyPr>
            <a:normAutofit/>
          </a:bodyPr>
          <a:lstStyle/>
          <a:p>
            <a:r>
              <a:rPr lang="en-US" dirty="0"/>
              <a:t>	Summary of the Challenges</a:t>
            </a:r>
          </a:p>
        </p:txBody>
      </p:sp>
      <p:sp>
        <p:nvSpPr>
          <p:cNvPr id="4" name="TextBox 3">
            <a:extLst>
              <a:ext uri="{FF2B5EF4-FFF2-40B4-BE49-F238E27FC236}">
                <a16:creationId xmlns:a16="http://schemas.microsoft.com/office/drawing/2014/main" id="{22600996-E2C1-D22E-6477-4C53821D1697}"/>
              </a:ext>
            </a:extLst>
          </p:cNvPr>
          <p:cNvSpPr txBox="1"/>
          <p:nvPr/>
        </p:nvSpPr>
        <p:spPr>
          <a:xfrm>
            <a:off x="516835" y="1610139"/>
            <a:ext cx="11004605" cy="4929809"/>
          </a:xfrm>
          <a:prstGeom prst="rect">
            <a:avLst/>
          </a:prstGeom>
          <a:solidFill>
            <a:schemeClr val="tx1"/>
          </a:solidFill>
        </p:spPr>
        <p:txBody>
          <a:bodyPr wrap="square" rtlCol="0">
            <a:spAutoFit/>
          </a:bodyPr>
          <a:lstStyle/>
          <a:p>
            <a:endParaRPr lang="en-US" sz="2400" dirty="0">
              <a:solidFill>
                <a:schemeClr val="bg1"/>
              </a:solidFill>
            </a:endParaRPr>
          </a:p>
        </p:txBody>
      </p:sp>
      <p:sp>
        <p:nvSpPr>
          <p:cNvPr id="5" name="Rectangle 4">
            <a:extLst>
              <a:ext uri="{FF2B5EF4-FFF2-40B4-BE49-F238E27FC236}">
                <a16:creationId xmlns:a16="http://schemas.microsoft.com/office/drawing/2014/main" id="{3B6676AC-643A-7E0F-EDD8-92DCBFCC92C4}"/>
              </a:ext>
            </a:extLst>
          </p:cNvPr>
          <p:cNvSpPr/>
          <p:nvPr/>
        </p:nvSpPr>
        <p:spPr>
          <a:xfrm>
            <a:off x="1116528" y="2139214"/>
            <a:ext cx="3026664" cy="174217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dirty="0"/>
              <a:t>Many marketed as “disposable”</a:t>
            </a:r>
          </a:p>
        </p:txBody>
      </p:sp>
      <p:sp>
        <p:nvSpPr>
          <p:cNvPr id="3" name="Rectangle 2">
            <a:extLst>
              <a:ext uri="{FF2B5EF4-FFF2-40B4-BE49-F238E27FC236}">
                <a16:creationId xmlns:a16="http://schemas.microsoft.com/office/drawing/2014/main" id="{4BA4FA19-2940-8DE0-8B0E-2DB0CC4FA81F}"/>
              </a:ext>
            </a:extLst>
          </p:cNvPr>
          <p:cNvSpPr/>
          <p:nvPr/>
        </p:nvSpPr>
        <p:spPr>
          <a:xfrm>
            <a:off x="4425877" y="2107932"/>
            <a:ext cx="3026664" cy="174217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dirty="0"/>
              <a:t>P-listed &amp; characteristic hazardous wastes cannot be separated</a:t>
            </a:r>
          </a:p>
        </p:txBody>
      </p:sp>
      <p:sp>
        <p:nvSpPr>
          <p:cNvPr id="6" name="Rectangle 5">
            <a:extLst>
              <a:ext uri="{FF2B5EF4-FFF2-40B4-BE49-F238E27FC236}">
                <a16:creationId xmlns:a16="http://schemas.microsoft.com/office/drawing/2014/main" id="{05BDA023-C6CB-C23A-8F04-59F2B66CD0A1}"/>
              </a:ext>
            </a:extLst>
          </p:cNvPr>
          <p:cNvSpPr/>
          <p:nvPr/>
        </p:nvSpPr>
        <p:spPr>
          <a:xfrm>
            <a:off x="1116528" y="4410461"/>
            <a:ext cx="3026664" cy="1742171"/>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dirty="0"/>
              <a:t>MRW acceptance policies</a:t>
            </a:r>
          </a:p>
        </p:txBody>
      </p:sp>
      <p:sp>
        <p:nvSpPr>
          <p:cNvPr id="7" name="Rectangle 6">
            <a:extLst>
              <a:ext uri="{FF2B5EF4-FFF2-40B4-BE49-F238E27FC236}">
                <a16:creationId xmlns:a16="http://schemas.microsoft.com/office/drawing/2014/main" id="{0039678C-90A7-0352-CE7B-B1E966853B7A}"/>
              </a:ext>
            </a:extLst>
          </p:cNvPr>
          <p:cNvSpPr/>
          <p:nvPr/>
        </p:nvSpPr>
        <p:spPr>
          <a:xfrm>
            <a:off x="4425877" y="4410461"/>
            <a:ext cx="3026664" cy="174217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dirty="0"/>
              <a:t>Increased disposal costs</a:t>
            </a:r>
          </a:p>
        </p:txBody>
      </p:sp>
      <p:sp>
        <p:nvSpPr>
          <p:cNvPr id="8" name="Rectangle 7">
            <a:extLst>
              <a:ext uri="{FF2B5EF4-FFF2-40B4-BE49-F238E27FC236}">
                <a16:creationId xmlns:a16="http://schemas.microsoft.com/office/drawing/2014/main" id="{7C9A96C1-F163-EF60-DC20-333E8E7AB0AB}"/>
              </a:ext>
            </a:extLst>
          </p:cNvPr>
          <p:cNvSpPr/>
          <p:nvPr/>
        </p:nvSpPr>
        <p:spPr>
          <a:xfrm>
            <a:off x="7735224" y="2107932"/>
            <a:ext cx="3025682" cy="174217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dirty="0"/>
              <a:t>Increased generator category</a:t>
            </a:r>
          </a:p>
        </p:txBody>
      </p:sp>
      <p:sp>
        <p:nvSpPr>
          <p:cNvPr id="9" name="Rectangle 8">
            <a:extLst>
              <a:ext uri="{FF2B5EF4-FFF2-40B4-BE49-F238E27FC236}">
                <a16:creationId xmlns:a16="http://schemas.microsoft.com/office/drawing/2014/main" id="{8BD435D2-0E6D-6257-07B6-DC348E651FCD}"/>
              </a:ext>
            </a:extLst>
          </p:cNvPr>
          <p:cNvSpPr/>
          <p:nvPr/>
        </p:nvSpPr>
        <p:spPr>
          <a:xfrm>
            <a:off x="7735224" y="4410461"/>
            <a:ext cx="3025682" cy="174217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dirty="0"/>
              <a:t>Confusion with regulatory requirements</a:t>
            </a:r>
          </a:p>
        </p:txBody>
      </p:sp>
    </p:spTree>
    <p:extLst>
      <p:ext uri="{BB962C8B-B14F-4D97-AF65-F5344CB8AC3E}">
        <p14:creationId xmlns:p14="http://schemas.microsoft.com/office/powerpoint/2010/main" val="65186672"/>
      </p:ext>
    </p:extLst>
  </p:cSld>
  <p:clrMapOvr>
    <a:overrideClrMapping bg1="lt1" tx1="dk1" bg2="lt2" tx2="dk2" accent1="accent1" accent2="accent2" accent3="accent3" accent4="accent4" accent5="accent5" accent6="accent6" hlink="hlink" folHlink="folHlink"/>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09AAB-6E24-7115-AD73-4895418C0BBF}"/>
              </a:ext>
            </a:extLst>
          </p:cNvPr>
          <p:cNvSpPr>
            <a:spLocks noGrp="1"/>
          </p:cNvSpPr>
          <p:nvPr>
            <p:ph type="title"/>
          </p:nvPr>
        </p:nvSpPr>
        <p:spPr/>
        <p:txBody>
          <a:bodyPr>
            <a:normAutofit/>
          </a:bodyPr>
          <a:lstStyle/>
          <a:p>
            <a:r>
              <a:rPr lang="en-US" dirty="0"/>
              <a:t>Proper Vape Waste Management</a:t>
            </a:r>
          </a:p>
        </p:txBody>
      </p:sp>
      <p:sp>
        <p:nvSpPr>
          <p:cNvPr id="3" name="Content Placeholder 2">
            <a:extLst>
              <a:ext uri="{FF2B5EF4-FFF2-40B4-BE49-F238E27FC236}">
                <a16:creationId xmlns:a16="http://schemas.microsoft.com/office/drawing/2014/main" id="{BA32761A-F7E6-271B-7C35-365531BE0FAB}"/>
              </a:ext>
            </a:extLst>
          </p:cNvPr>
          <p:cNvSpPr>
            <a:spLocks noGrp="1"/>
          </p:cNvSpPr>
          <p:nvPr>
            <p:ph idx="1"/>
          </p:nvPr>
        </p:nvSpPr>
        <p:spPr>
          <a:xfrm>
            <a:off x="615576" y="1775011"/>
            <a:ext cx="10903519" cy="4891259"/>
          </a:xfrm>
        </p:spPr>
        <p:txBody>
          <a:bodyPr vert="horz" lIns="91440" tIns="45720" rIns="91440" bIns="45720" rtlCol="0" anchor="t">
            <a:normAutofit lnSpcReduction="10000"/>
          </a:bodyPr>
          <a:lstStyle/>
          <a:p>
            <a:pPr marL="0" indent="0">
              <a:buNone/>
            </a:pPr>
            <a:r>
              <a:rPr lang="en-US" b="1" u="sng" dirty="0"/>
              <a:t>Business Generated </a:t>
            </a:r>
            <a:r>
              <a:rPr lang="en-US" dirty="0"/>
              <a:t>(e.g. schools, youth organizations, clinics)</a:t>
            </a:r>
          </a:p>
          <a:p>
            <a:pPr lvl="2"/>
            <a:endParaRPr lang="en-US" dirty="0"/>
          </a:p>
          <a:p>
            <a:r>
              <a:rPr lang="en-US" dirty="0"/>
              <a:t>If the battery can be removed:</a:t>
            </a:r>
          </a:p>
          <a:p>
            <a:pPr lvl="1"/>
            <a:r>
              <a:rPr lang="en-US" dirty="0"/>
              <a:t>Manage batteries as universal waste</a:t>
            </a:r>
          </a:p>
          <a:p>
            <a:pPr lvl="2"/>
            <a:r>
              <a:rPr lang="en-US" dirty="0"/>
              <a:t>BMP: Tape terminal ends or segregate into separate containers</a:t>
            </a:r>
          </a:p>
          <a:p>
            <a:pPr lvl="1"/>
            <a:r>
              <a:rPr lang="en-US" dirty="0"/>
              <a:t>Manage vape cartridge as dangerous waste (or DW Pharmaceutical)</a:t>
            </a:r>
          </a:p>
          <a:p>
            <a:pPr lvl="2"/>
            <a:r>
              <a:rPr lang="en-US" dirty="0"/>
              <a:t>Residue remaining in cartridge is still a P075 (nicotine) listed AHW</a:t>
            </a:r>
          </a:p>
          <a:p>
            <a:r>
              <a:rPr lang="en-US" dirty="0"/>
              <a:t>If the battery cannot be removed:</a:t>
            </a:r>
          </a:p>
          <a:p>
            <a:pPr lvl="1"/>
            <a:r>
              <a:rPr lang="en-US" dirty="0"/>
              <a:t>Manage entire vape device as dangerous waste</a:t>
            </a:r>
          </a:p>
          <a:p>
            <a:pPr lvl="2"/>
            <a:r>
              <a:rPr lang="en-US" dirty="0"/>
              <a:t>Universal waste is </a:t>
            </a:r>
            <a:r>
              <a:rPr lang="en-US" u="sng" dirty="0"/>
              <a:t>not</a:t>
            </a:r>
            <a:r>
              <a:rPr lang="en-US" dirty="0"/>
              <a:t> an option due to nicotine dangerous waste</a:t>
            </a:r>
          </a:p>
        </p:txBody>
      </p:sp>
      <p:pic>
        <p:nvPicPr>
          <p:cNvPr id="4" name="Picture 3" descr="A qr code on a white background&#10;&#10;Description automatically generated">
            <a:extLst>
              <a:ext uri="{FF2B5EF4-FFF2-40B4-BE49-F238E27FC236}">
                <a16:creationId xmlns:a16="http://schemas.microsoft.com/office/drawing/2014/main" id="{FBDC4CC9-5CB4-3AC5-783B-FF518C7FA4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1896" y="889291"/>
            <a:ext cx="736695" cy="736695"/>
          </a:xfrm>
          <a:prstGeom prst="rect">
            <a:avLst/>
          </a:prstGeom>
        </p:spPr>
      </p:pic>
    </p:spTree>
    <p:extLst>
      <p:ext uri="{BB962C8B-B14F-4D97-AF65-F5344CB8AC3E}">
        <p14:creationId xmlns:p14="http://schemas.microsoft.com/office/powerpoint/2010/main" val="28700063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281C0-015F-0C47-00E6-0B42703C46EF}"/>
              </a:ext>
            </a:extLst>
          </p:cNvPr>
          <p:cNvSpPr>
            <a:spLocks noGrp="1"/>
          </p:cNvSpPr>
          <p:nvPr>
            <p:ph type="title"/>
          </p:nvPr>
        </p:nvSpPr>
        <p:spPr/>
        <p:txBody>
          <a:bodyPr/>
          <a:lstStyle/>
          <a:p>
            <a:r>
              <a:rPr lang="en-US" dirty="0"/>
              <a:t>Vape Waste Best Management Practices</a:t>
            </a:r>
          </a:p>
        </p:txBody>
      </p:sp>
      <p:sp>
        <p:nvSpPr>
          <p:cNvPr id="3" name="Content Placeholder 2">
            <a:extLst>
              <a:ext uri="{FF2B5EF4-FFF2-40B4-BE49-F238E27FC236}">
                <a16:creationId xmlns:a16="http://schemas.microsoft.com/office/drawing/2014/main" id="{A2BAB512-57A2-ADC8-C85E-80F06EFF4D7B}"/>
              </a:ext>
            </a:extLst>
          </p:cNvPr>
          <p:cNvSpPr>
            <a:spLocks noGrp="1"/>
          </p:cNvSpPr>
          <p:nvPr>
            <p:ph idx="1"/>
          </p:nvPr>
        </p:nvSpPr>
        <p:spPr/>
        <p:txBody>
          <a:bodyPr>
            <a:normAutofit/>
          </a:bodyPr>
          <a:lstStyle/>
          <a:p>
            <a:r>
              <a:rPr lang="en-US" sz="2800" dirty="0"/>
              <a:t>Do not crush or crack the vape devices</a:t>
            </a:r>
          </a:p>
          <a:p>
            <a:r>
              <a:rPr lang="en-US" sz="2800" dirty="0"/>
              <a:t>If vape device is leaking nicotine, place in a plastic bag before placing in accumulation container</a:t>
            </a:r>
          </a:p>
          <a:p>
            <a:r>
              <a:rPr lang="en-US" sz="2800" dirty="0"/>
              <a:t>If the vape battery case is crushed, cracked, or bulging, consider storing separately in sand or other inert media to prevent fire</a:t>
            </a:r>
          </a:p>
          <a:p>
            <a:pPr lvl="1"/>
            <a:r>
              <a:rPr lang="en-US" sz="2400" dirty="0"/>
              <a:t>Send to a disposal facility sooner rather than later</a:t>
            </a:r>
          </a:p>
          <a:p>
            <a:r>
              <a:rPr lang="en-US" sz="2800" dirty="0"/>
              <a:t>Recycle the nicotine</a:t>
            </a:r>
          </a:p>
          <a:p>
            <a:pPr lvl="1"/>
            <a:r>
              <a:rPr lang="en-US" sz="2400" dirty="0"/>
              <a:t>If nicotine is recycled into new nicotine products, this is legitimate recycling and not a P075 acute hazardous waste</a:t>
            </a:r>
          </a:p>
          <a:p>
            <a:pPr lvl="1"/>
            <a:r>
              <a:rPr lang="en-US" sz="2400" dirty="0"/>
              <a:t>Easiest with cartridges that can be separated from the battery/electronics</a:t>
            </a:r>
          </a:p>
        </p:txBody>
      </p:sp>
      <p:sp>
        <p:nvSpPr>
          <p:cNvPr id="4" name="Slide Number Placeholder 3">
            <a:extLst>
              <a:ext uri="{FF2B5EF4-FFF2-40B4-BE49-F238E27FC236}">
                <a16:creationId xmlns:a16="http://schemas.microsoft.com/office/drawing/2014/main" id="{163CBCB1-2BA8-6E18-1470-15FF06A2F74F}"/>
              </a:ext>
            </a:extLst>
          </p:cNvPr>
          <p:cNvSpPr>
            <a:spLocks noGrp="1"/>
          </p:cNvSpPr>
          <p:nvPr>
            <p:ph type="sldNum" sz="quarter" idx="12"/>
          </p:nvPr>
        </p:nvSpPr>
        <p:spPr/>
        <p:txBody>
          <a:bodyPr/>
          <a:lstStyle/>
          <a:p>
            <a:fld id="{BF275850-B71D-490D-965C-ED6AE5531855}" type="slidenum">
              <a:rPr lang="en-US" smtClean="0"/>
              <a:t>34</a:t>
            </a:fld>
            <a:endParaRPr lang="en-US" dirty="0"/>
          </a:p>
        </p:txBody>
      </p:sp>
    </p:spTree>
    <p:extLst>
      <p:ext uri="{BB962C8B-B14F-4D97-AF65-F5344CB8AC3E}">
        <p14:creationId xmlns:p14="http://schemas.microsoft.com/office/powerpoint/2010/main" val="41701920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0433" y="389468"/>
            <a:ext cx="7277434" cy="3039532"/>
          </a:xfrm>
        </p:spPr>
        <p:txBody>
          <a:bodyPr>
            <a:normAutofit/>
          </a:bodyPr>
          <a:lstStyle/>
          <a:p>
            <a:r>
              <a:rPr lang="en-US" dirty="0"/>
              <a:t>Questions?</a:t>
            </a:r>
            <a:br>
              <a:rPr lang="en-US" dirty="0"/>
            </a:br>
            <a:br>
              <a:rPr lang="en-US" sz="2400" dirty="0"/>
            </a:br>
            <a:r>
              <a:rPr lang="en-US" sz="2400" dirty="0"/>
              <a:t>Jenny Yoo</a:t>
            </a:r>
            <a:br>
              <a:rPr lang="en-US" sz="2400" dirty="0"/>
            </a:br>
            <a:r>
              <a:rPr lang="en-US" sz="2400" dirty="0"/>
              <a:t>jenny.yoo@ecy.wa.gov</a:t>
            </a:r>
            <a:br>
              <a:rPr lang="en-US" sz="2400" dirty="0"/>
            </a:br>
            <a:br>
              <a:rPr lang="en-US" sz="2400" dirty="0"/>
            </a:br>
            <a:r>
              <a:rPr lang="en-US" sz="2400" dirty="0"/>
              <a:t>Eric McConnell</a:t>
            </a:r>
            <a:br>
              <a:rPr lang="en-US" sz="2400" dirty="0"/>
            </a:br>
            <a:r>
              <a:rPr lang="en-US" sz="2400" dirty="0"/>
              <a:t>eric.mcconnell@ecy.wa.gov</a:t>
            </a:r>
            <a:endParaRPr lang="en-US" dirty="0"/>
          </a:p>
        </p:txBody>
      </p:sp>
      <p:sp>
        <p:nvSpPr>
          <p:cNvPr id="4" name="Text Placeholder 3"/>
          <p:cNvSpPr>
            <a:spLocks noGrp="1"/>
          </p:cNvSpPr>
          <p:nvPr>
            <p:ph type="body" sz="quarter" idx="13"/>
          </p:nvPr>
        </p:nvSpPr>
        <p:spPr>
          <a:xfrm>
            <a:off x="237877" y="3889374"/>
            <a:ext cx="9575800" cy="501650"/>
          </a:xfrm>
        </p:spPr>
        <p:txBody>
          <a:bodyPr>
            <a:normAutofit lnSpcReduction="10000"/>
          </a:bodyPr>
          <a:lstStyle/>
          <a:p>
            <a:r>
              <a:rPr lang="en-US" dirty="0"/>
              <a:t>QR codes for more information</a:t>
            </a:r>
          </a:p>
        </p:txBody>
      </p:sp>
      <p:pic>
        <p:nvPicPr>
          <p:cNvPr id="5" name="Picture 4" descr="People walking on a trail through green forests and grass on a sunny day, with mountains towering in the background."/>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55150" y="0"/>
            <a:ext cx="4636850" cy="6858000"/>
          </a:xfrm>
          <a:prstGeom prst="rect">
            <a:avLst/>
          </a:prstGeom>
        </p:spPr>
      </p:pic>
      <p:sp>
        <p:nvSpPr>
          <p:cNvPr id="6" name="TextBox 5">
            <a:extLst>
              <a:ext uri="{FF2B5EF4-FFF2-40B4-BE49-F238E27FC236}">
                <a16:creationId xmlns:a16="http://schemas.microsoft.com/office/drawing/2014/main" id="{CF74807F-B507-9B15-E7A9-BBEF2EFE0237}"/>
              </a:ext>
            </a:extLst>
          </p:cNvPr>
          <p:cNvSpPr txBox="1"/>
          <p:nvPr/>
        </p:nvSpPr>
        <p:spPr>
          <a:xfrm>
            <a:off x="204020" y="5828942"/>
            <a:ext cx="1248023" cy="830997"/>
          </a:xfrm>
          <a:prstGeom prst="rect">
            <a:avLst/>
          </a:prstGeom>
          <a:noFill/>
        </p:spPr>
        <p:txBody>
          <a:bodyPr wrap="square" rtlCol="0">
            <a:spAutoFit/>
          </a:bodyPr>
          <a:lstStyle/>
          <a:p>
            <a:pPr algn="ctr"/>
            <a:r>
              <a:rPr lang="en-US" sz="1600" dirty="0">
                <a:solidFill>
                  <a:schemeClr val="bg1"/>
                </a:solidFill>
              </a:rPr>
              <a:t>Waste Designation Webpage</a:t>
            </a:r>
          </a:p>
        </p:txBody>
      </p:sp>
      <p:sp>
        <p:nvSpPr>
          <p:cNvPr id="8" name="TextBox 7">
            <a:extLst>
              <a:ext uri="{FF2B5EF4-FFF2-40B4-BE49-F238E27FC236}">
                <a16:creationId xmlns:a16="http://schemas.microsoft.com/office/drawing/2014/main" id="{7C2D1738-842D-A044-85FA-F727D567AC2D}"/>
              </a:ext>
            </a:extLst>
          </p:cNvPr>
          <p:cNvSpPr txBox="1"/>
          <p:nvPr/>
        </p:nvSpPr>
        <p:spPr>
          <a:xfrm>
            <a:off x="1736365" y="5828942"/>
            <a:ext cx="1090202" cy="830997"/>
          </a:xfrm>
          <a:prstGeom prst="rect">
            <a:avLst/>
          </a:prstGeom>
          <a:noFill/>
        </p:spPr>
        <p:txBody>
          <a:bodyPr wrap="square" rtlCol="0">
            <a:spAutoFit/>
          </a:bodyPr>
          <a:lstStyle/>
          <a:p>
            <a:pPr algn="ctr"/>
            <a:r>
              <a:rPr lang="en-US" sz="1600" dirty="0">
                <a:solidFill>
                  <a:schemeClr val="bg1"/>
                </a:solidFill>
              </a:rPr>
              <a:t>DW Guidance Webpage</a:t>
            </a:r>
          </a:p>
        </p:txBody>
      </p:sp>
      <p:sp>
        <p:nvSpPr>
          <p:cNvPr id="11" name="TextBox 10">
            <a:extLst>
              <a:ext uri="{FF2B5EF4-FFF2-40B4-BE49-F238E27FC236}">
                <a16:creationId xmlns:a16="http://schemas.microsoft.com/office/drawing/2014/main" id="{6A838B2B-DE4B-0035-CBF1-BFD90A6883F5}"/>
              </a:ext>
            </a:extLst>
          </p:cNvPr>
          <p:cNvSpPr txBox="1"/>
          <p:nvPr/>
        </p:nvSpPr>
        <p:spPr>
          <a:xfrm>
            <a:off x="3167235" y="5800318"/>
            <a:ext cx="1090202" cy="830997"/>
          </a:xfrm>
          <a:prstGeom prst="rect">
            <a:avLst/>
          </a:prstGeom>
          <a:noFill/>
        </p:spPr>
        <p:txBody>
          <a:bodyPr wrap="square" rtlCol="0">
            <a:spAutoFit/>
          </a:bodyPr>
          <a:lstStyle/>
          <a:p>
            <a:pPr algn="ctr"/>
            <a:r>
              <a:rPr lang="en-US" sz="1600" dirty="0">
                <a:solidFill>
                  <a:schemeClr val="bg1"/>
                </a:solidFill>
              </a:rPr>
              <a:t>Guide to Universal Waste</a:t>
            </a:r>
          </a:p>
        </p:txBody>
      </p:sp>
      <p:sp>
        <p:nvSpPr>
          <p:cNvPr id="13" name="TextBox 12">
            <a:extLst>
              <a:ext uri="{FF2B5EF4-FFF2-40B4-BE49-F238E27FC236}">
                <a16:creationId xmlns:a16="http://schemas.microsoft.com/office/drawing/2014/main" id="{C4C0D309-0B4B-D628-DB11-EDF7FD49B3E7}"/>
              </a:ext>
            </a:extLst>
          </p:cNvPr>
          <p:cNvSpPr txBox="1"/>
          <p:nvPr/>
        </p:nvSpPr>
        <p:spPr>
          <a:xfrm>
            <a:off x="4618904" y="5800318"/>
            <a:ext cx="1114413" cy="584775"/>
          </a:xfrm>
          <a:prstGeom prst="rect">
            <a:avLst/>
          </a:prstGeom>
          <a:noFill/>
        </p:spPr>
        <p:txBody>
          <a:bodyPr wrap="square" rtlCol="0">
            <a:spAutoFit/>
          </a:bodyPr>
          <a:lstStyle/>
          <a:p>
            <a:pPr algn="ctr"/>
            <a:r>
              <a:rPr lang="en-US" sz="1600" dirty="0">
                <a:solidFill>
                  <a:schemeClr val="bg1"/>
                </a:solidFill>
              </a:rPr>
              <a:t>Shoptalk Newsletter</a:t>
            </a:r>
          </a:p>
        </p:txBody>
      </p:sp>
      <p:pic>
        <p:nvPicPr>
          <p:cNvPr id="14" name="Picture 13" descr="A qr code on a white background&#10;&#10;Description automatically generated">
            <a:extLst>
              <a:ext uri="{FF2B5EF4-FFF2-40B4-BE49-F238E27FC236}">
                <a16:creationId xmlns:a16="http://schemas.microsoft.com/office/drawing/2014/main" id="{A6AE8B80-E3A2-E78C-5842-A35D8B5FD6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639" y="4606240"/>
            <a:ext cx="1114412" cy="1114412"/>
          </a:xfrm>
          <a:prstGeom prst="rect">
            <a:avLst/>
          </a:prstGeom>
        </p:spPr>
      </p:pic>
      <p:pic>
        <p:nvPicPr>
          <p:cNvPr id="16" name="Picture 15" descr="A qr code on a white background&#10;&#10;Description automatically generated">
            <a:extLst>
              <a:ext uri="{FF2B5EF4-FFF2-40B4-BE49-F238E27FC236}">
                <a16:creationId xmlns:a16="http://schemas.microsoft.com/office/drawing/2014/main" id="{EF130221-144A-6183-925B-CE0CBC26A6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6365" y="4561025"/>
            <a:ext cx="1124822" cy="1124822"/>
          </a:xfrm>
          <a:prstGeom prst="rect">
            <a:avLst/>
          </a:prstGeom>
        </p:spPr>
      </p:pic>
      <p:pic>
        <p:nvPicPr>
          <p:cNvPr id="17" name="Picture 16" descr="A qr code on a white background&#10;&#10;Description automatically generated">
            <a:extLst>
              <a:ext uri="{FF2B5EF4-FFF2-40B4-BE49-F238E27FC236}">
                <a16:creationId xmlns:a16="http://schemas.microsoft.com/office/drawing/2014/main" id="{E979DA41-AD2B-6EBD-0AC3-5EF21147B2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67235" y="4551190"/>
            <a:ext cx="1098411" cy="1098411"/>
          </a:xfrm>
          <a:prstGeom prst="rect">
            <a:avLst/>
          </a:prstGeom>
        </p:spPr>
      </p:pic>
      <p:pic>
        <p:nvPicPr>
          <p:cNvPr id="19" name="Picture 18" descr="A qr code on a white background&#10;&#10;Description automatically generated">
            <a:extLst>
              <a:ext uri="{FF2B5EF4-FFF2-40B4-BE49-F238E27FC236}">
                <a16:creationId xmlns:a16="http://schemas.microsoft.com/office/drawing/2014/main" id="{18C4138F-60D7-A45D-60FB-97A991B074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01698" y="4546941"/>
            <a:ext cx="1102660" cy="1102660"/>
          </a:xfrm>
          <a:prstGeom prst="rect">
            <a:avLst/>
          </a:prstGeom>
        </p:spPr>
      </p:pic>
      <p:pic>
        <p:nvPicPr>
          <p:cNvPr id="9" name="Picture 8" descr="A qr code on a white background&#10;&#10;Description automatically generated">
            <a:extLst>
              <a:ext uri="{FF2B5EF4-FFF2-40B4-BE49-F238E27FC236}">
                <a16:creationId xmlns:a16="http://schemas.microsoft.com/office/drawing/2014/main" id="{BC624059-1B5B-DBC4-20F7-9312679BD3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45059" y="4546941"/>
            <a:ext cx="1075709" cy="1075709"/>
          </a:xfrm>
          <a:prstGeom prst="rect">
            <a:avLst/>
          </a:prstGeom>
        </p:spPr>
      </p:pic>
      <p:sp>
        <p:nvSpPr>
          <p:cNvPr id="10" name="TextBox 9">
            <a:extLst>
              <a:ext uri="{FF2B5EF4-FFF2-40B4-BE49-F238E27FC236}">
                <a16:creationId xmlns:a16="http://schemas.microsoft.com/office/drawing/2014/main" id="{42347495-C1A1-358A-51AD-62FCE75763D3}"/>
              </a:ext>
            </a:extLst>
          </p:cNvPr>
          <p:cNvSpPr txBox="1"/>
          <p:nvPr/>
        </p:nvSpPr>
        <p:spPr>
          <a:xfrm>
            <a:off x="5930974" y="5830707"/>
            <a:ext cx="1114413" cy="584775"/>
          </a:xfrm>
          <a:prstGeom prst="rect">
            <a:avLst/>
          </a:prstGeom>
          <a:noFill/>
        </p:spPr>
        <p:txBody>
          <a:bodyPr wrap="square" rtlCol="0">
            <a:spAutoFit/>
          </a:bodyPr>
          <a:lstStyle/>
          <a:p>
            <a:pPr algn="ctr"/>
            <a:r>
              <a:rPr lang="en-US" sz="1600" dirty="0">
                <a:solidFill>
                  <a:schemeClr val="bg1"/>
                </a:solidFill>
              </a:rPr>
              <a:t>Pharma Webpage</a:t>
            </a:r>
          </a:p>
        </p:txBody>
      </p:sp>
    </p:spTree>
    <p:extLst>
      <p:ext uri="{BB962C8B-B14F-4D97-AF65-F5344CB8AC3E}">
        <p14:creationId xmlns:p14="http://schemas.microsoft.com/office/powerpoint/2010/main" val="36346057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9BFB896-4AE3-1E20-8C77-D2C4C3F2E58A}"/>
              </a:ext>
            </a:extLst>
          </p:cNvPr>
          <p:cNvPicPr>
            <a:picLocks noChangeAspect="1"/>
          </p:cNvPicPr>
          <p:nvPr/>
        </p:nvPicPr>
        <p:blipFill>
          <a:blip r:embed="rId3"/>
          <a:stretch>
            <a:fillRect/>
          </a:stretch>
        </p:blipFill>
        <p:spPr>
          <a:xfrm>
            <a:off x="3892892" y="625776"/>
            <a:ext cx="7199456" cy="5730574"/>
          </a:xfrm>
          <a:prstGeom prst="rect">
            <a:avLst/>
          </a:prstGeom>
        </p:spPr>
      </p:pic>
      <p:sp>
        <p:nvSpPr>
          <p:cNvPr id="4" name="Slide Number Placeholder 3">
            <a:extLst>
              <a:ext uri="{FF2B5EF4-FFF2-40B4-BE49-F238E27FC236}">
                <a16:creationId xmlns:a16="http://schemas.microsoft.com/office/drawing/2014/main" id="{6B6F0AB8-4899-20AD-3F04-9968BA546553}"/>
              </a:ext>
            </a:extLst>
          </p:cNvPr>
          <p:cNvSpPr>
            <a:spLocks noGrp="1"/>
          </p:cNvSpPr>
          <p:nvPr>
            <p:ph type="sldNum" sz="quarter" idx="12"/>
          </p:nvPr>
        </p:nvSpPr>
        <p:spPr/>
        <p:txBody>
          <a:bodyPr/>
          <a:lstStyle/>
          <a:p>
            <a:fld id="{BF275850-B71D-490D-965C-ED6AE5531855}" type="slidenum">
              <a:rPr lang="en-US" smtClean="0"/>
              <a:t>36</a:t>
            </a:fld>
            <a:endParaRPr lang="en-US" dirty="0"/>
          </a:p>
        </p:txBody>
      </p:sp>
      <p:sp>
        <p:nvSpPr>
          <p:cNvPr id="10" name="Title 1">
            <a:extLst>
              <a:ext uri="{FF2B5EF4-FFF2-40B4-BE49-F238E27FC236}">
                <a16:creationId xmlns:a16="http://schemas.microsoft.com/office/drawing/2014/main" id="{7FA20582-C970-177D-7BC3-5DB6E7686D7F}"/>
              </a:ext>
            </a:extLst>
          </p:cNvPr>
          <p:cNvSpPr txBox="1">
            <a:spLocks/>
          </p:cNvSpPr>
          <p:nvPr/>
        </p:nvSpPr>
        <p:spPr>
          <a:xfrm>
            <a:off x="329758" y="2272207"/>
            <a:ext cx="3563134" cy="93310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kern="1200">
                <a:solidFill>
                  <a:schemeClr val="tx2"/>
                </a:solidFill>
                <a:latin typeface="+mj-lt"/>
                <a:ea typeface="+mj-ea"/>
                <a:cs typeface="+mj-cs"/>
              </a:defRPr>
            </a:lvl1pPr>
          </a:lstStyle>
          <a:p>
            <a:r>
              <a:rPr lang="en-US" dirty="0"/>
              <a:t>Questions?</a:t>
            </a:r>
          </a:p>
        </p:txBody>
      </p:sp>
    </p:spTree>
    <p:extLst>
      <p:ext uri="{BB962C8B-B14F-4D97-AF65-F5344CB8AC3E}">
        <p14:creationId xmlns:p14="http://schemas.microsoft.com/office/powerpoint/2010/main" val="42384505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0F6169-CD87-AD05-AB4F-1D4F8EEAA4D1}"/>
              </a:ext>
            </a:extLst>
          </p:cNvPr>
          <p:cNvSpPr/>
          <p:nvPr/>
        </p:nvSpPr>
        <p:spPr>
          <a:xfrm>
            <a:off x="612250" y="3884908"/>
            <a:ext cx="10903519" cy="2471441"/>
          </a:xfrm>
          <a:prstGeom prst="rect">
            <a:avLst/>
          </a:prstGeom>
          <a:solidFill>
            <a:schemeClr val="bg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E5D6D8B-CD7A-20A1-0393-C6B7ED617A0E}"/>
              </a:ext>
            </a:extLst>
          </p:cNvPr>
          <p:cNvSpPr/>
          <p:nvPr/>
        </p:nvSpPr>
        <p:spPr>
          <a:xfrm>
            <a:off x="613913" y="2743201"/>
            <a:ext cx="10903519" cy="114170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A0334D4-EC2C-2C1D-F217-B3EBAF4506DF}"/>
              </a:ext>
            </a:extLst>
          </p:cNvPr>
          <p:cNvSpPr>
            <a:spLocks noGrp="1"/>
          </p:cNvSpPr>
          <p:nvPr>
            <p:ph idx="1"/>
          </p:nvPr>
        </p:nvSpPr>
        <p:spPr>
          <a:xfrm>
            <a:off x="615576" y="1775012"/>
            <a:ext cx="10903519" cy="4688742"/>
          </a:xfrm>
        </p:spPr>
        <p:txBody>
          <a:bodyPr>
            <a:normAutofit/>
          </a:bodyPr>
          <a:lstStyle/>
          <a:p>
            <a:r>
              <a:rPr lang="en-US" dirty="0"/>
              <a:t>You consistently generate 0.3 lbs of P-listed pharmaceuticals each month.</a:t>
            </a:r>
          </a:p>
          <a:p>
            <a:pPr marL="457200" lvl="1" indent="0">
              <a:buNone/>
            </a:pPr>
            <a:r>
              <a:rPr lang="en-US" sz="2600" u="sng" dirty="0"/>
              <a:t>Option 1 – Using the Special Requirements</a:t>
            </a:r>
            <a:r>
              <a:rPr lang="en-US" sz="2600" dirty="0"/>
              <a:t>: </a:t>
            </a:r>
          </a:p>
          <a:p>
            <a:pPr lvl="1"/>
            <a:r>
              <a:rPr lang="en-US" sz="2600" dirty="0"/>
              <a:t>No change to generator category – Remain SQG</a:t>
            </a:r>
          </a:p>
          <a:p>
            <a:pPr lvl="2"/>
            <a:r>
              <a:rPr lang="en-US" sz="2200" dirty="0"/>
              <a:t>DW pharmaceuticals do not count towards monthly generator category</a:t>
            </a:r>
          </a:p>
          <a:p>
            <a:pPr marL="457200" lvl="1" indent="0">
              <a:buNone/>
            </a:pPr>
            <a:r>
              <a:rPr lang="en-US" sz="2600" u="sng" dirty="0"/>
              <a:t>Option 2 – Managing as an SQG</a:t>
            </a:r>
            <a:r>
              <a:rPr lang="en-US" sz="2600" dirty="0"/>
              <a:t>: </a:t>
            </a:r>
          </a:p>
          <a:p>
            <a:pPr lvl="1"/>
            <a:r>
              <a:rPr lang="en-US" sz="2600" dirty="0"/>
              <a:t>No change to generator category – Remain SQG</a:t>
            </a:r>
          </a:p>
          <a:p>
            <a:pPr lvl="2"/>
            <a:r>
              <a:rPr lang="en-US" sz="2200" dirty="0"/>
              <a:t>Monthly generation is below the SQG thresholds</a:t>
            </a:r>
          </a:p>
          <a:p>
            <a:pPr lvl="1"/>
            <a:r>
              <a:rPr lang="en-US" sz="2600" dirty="0"/>
              <a:t>School will exceed the 2.2 lbs total accumulation limit for AHW/EHW in 7 months.</a:t>
            </a:r>
          </a:p>
          <a:p>
            <a:pPr lvl="2"/>
            <a:r>
              <a:rPr lang="en-US" sz="2200" dirty="0"/>
              <a:t>Accumulated waste is subject to LQG management requirements </a:t>
            </a:r>
          </a:p>
        </p:txBody>
      </p:sp>
      <p:sp>
        <p:nvSpPr>
          <p:cNvPr id="2" name="Title 1">
            <a:extLst>
              <a:ext uri="{FF2B5EF4-FFF2-40B4-BE49-F238E27FC236}">
                <a16:creationId xmlns:a16="http://schemas.microsoft.com/office/drawing/2014/main" id="{E51EAD93-BDC2-C41B-FDB1-0F7590294104}"/>
              </a:ext>
            </a:extLst>
          </p:cNvPr>
          <p:cNvSpPr>
            <a:spLocks noGrp="1"/>
          </p:cNvSpPr>
          <p:nvPr>
            <p:ph type="title"/>
          </p:nvPr>
        </p:nvSpPr>
        <p:spPr/>
        <p:txBody>
          <a:bodyPr>
            <a:normAutofit fontScale="90000"/>
          </a:bodyPr>
          <a:lstStyle/>
          <a:p>
            <a:r>
              <a:rPr lang="en-US" dirty="0"/>
              <a:t>What would</a:t>
            </a:r>
            <a:br>
              <a:rPr lang="en-US" dirty="0"/>
            </a:br>
            <a:r>
              <a:rPr lang="en-US" dirty="0"/>
              <a:t>influence your generator category?</a:t>
            </a:r>
          </a:p>
        </p:txBody>
      </p:sp>
      <p:sp>
        <p:nvSpPr>
          <p:cNvPr id="4" name="Slide Number Placeholder 3">
            <a:extLst>
              <a:ext uri="{FF2B5EF4-FFF2-40B4-BE49-F238E27FC236}">
                <a16:creationId xmlns:a16="http://schemas.microsoft.com/office/drawing/2014/main" id="{85FDAE00-D014-163D-FB51-1A0661181CA3}"/>
              </a:ext>
            </a:extLst>
          </p:cNvPr>
          <p:cNvSpPr>
            <a:spLocks noGrp="1"/>
          </p:cNvSpPr>
          <p:nvPr>
            <p:ph type="sldNum" sz="quarter" idx="12"/>
          </p:nvPr>
        </p:nvSpPr>
        <p:spPr/>
        <p:txBody>
          <a:bodyPr/>
          <a:lstStyle/>
          <a:p>
            <a:fld id="{BF275850-B71D-490D-965C-ED6AE5531855}" type="slidenum">
              <a:rPr lang="en-US" smtClean="0"/>
              <a:t>37</a:t>
            </a:fld>
            <a:endParaRPr lang="en-US" dirty="0"/>
          </a:p>
        </p:txBody>
      </p:sp>
      <p:pic>
        <p:nvPicPr>
          <p:cNvPr id="7" name="Picture 6" descr="A qr code on a white background&#10;&#10;Description automatically generated">
            <a:extLst>
              <a:ext uri="{FF2B5EF4-FFF2-40B4-BE49-F238E27FC236}">
                <a16:creationId xmlns:a16="http://schemas.microsoft.com/office/drawing/2014/main" id="{C04221EC-0688-63F8-963F-78489A59B6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9730" y="858932"/>
            <a:ext cx="736694" cy="736694"/>
          </a:xfrm>
          <a:prstGeom prst="rect">
            <a:avLst/>
          </a:prstGeom>
        </p:spPr>
      </p:pic>
    </p:spTree>
    <p:extLst>
      <p:ext uri="{BB962C8B-B14F-4D97-AF65-F5344CB8AC3E}">
        <p14:creationId xmlns:p14="http://schemas.microsoft.com/office/powerpoint/2010/main" val="4622111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D49A8E-0489-D3AB-77AD-D0B8E02B616F}"/>
              </a:ext>
            </a:extLst>
          </p:cNvPr>
          <p:cNvSpPr/>
          <p:nvPr/>
        </p:nvSpPr>
        <p:spPr>
          <a:xfrm>
            <a:off x="612250" y="3628104"/>
            <a:ext cx="10903519" cy="2728246"/>
          </a:xfrm>
          <a:prstGeom prst="rect">
            <a:avLst/>
          </a:prstGeom>
          <a:solidFill>
            <a:schemeClr val="bg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0DEA9FF-3551-694E-9E87-57448E7E11AD}"/>
              </a:ext>
            </a:extLst>
          </p:cNvPr>
          <p:cNvSpPr/>
          <p:nvPr/>
        </p:nvSpPr>
        <p:spPr>
          <a:xfrm>
            <a:off x="613913" y="2153265"/>
            <a:ext cx="10903519" cy="147483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1EAD93-BDC2-C41B-FDB1-0F7590294104}"/>
              </a:ext>
            </a:extLst>
          </p:cNvPr>
          <p:cNvSpPr>
            <a:spLocks noGrp="1"/>
          </p:cNvSpPr>
          <p:nvPr>
            <p:ph type="title"/>
          </p:nvPr>
        </p:nvSpPr>
        <p:spPr/>
        <p:txBody>
          <a:bodyPr>
            <a:normAutofit fontScale="90000"/>
          </a:bodyPr>
          <a:lstStyle/>
          <a:p>
            <a:r>
              <a:rPr lang="en-US" dirty="0"/>
              <a:t>What would</a:t>
            </a:r>
            <a:br>
              <a:rPr lang="en-US" dirty="0"/>
            </a:br>
            <a:r>
              <a:rPr lang="en-US" dirty="0"/>
              <a:t>influence your generator category?</a:t>
            </a:r>
          </a:p>
        </p:txBody>
      </p:sp>
      <p:sp>
        <p:nvSpPr>
          <p:cNvPr id="3" name="Content Placeholder 2">
            <a:extLst>
              <a:ext uri="{FF2B5EF4-FFF2-40B4-BE49-F238E27FC236}">
                <a16:creationId xmlns:a16="http://schemas.microsoft.com/office/drawing/2014/main" id="{EA0334D4-EC2C-2C1D-F217-B3EBAF4506DF}"/>
              </a:ext>
            </a:extLst>
          </p:cNvPr>
          <p:cNvSpPr>
            <a:spLocks noGrp="1"/>
          </p:cNvSpPr>
          <p:nvPr>
            <p:ph idx="1"/>
          </p:nvPr>
        </p:nvSpPr>
        <p:spPr>
          <a:xfrm>
            <a:off x="615576" y="1775012"/>
            <a:ext cx="10903519" cy="4688742"/>
          </a:xfrm>
        </p:spPr>
        <p:txBody>
          <a:bodyPr>
            <a:normAutofit fontScale="92500" lnSpcReduction="10000"/>
          </a:bodyPr>
          <a:lstStyle/>
          <a:p>
            <a:r>
              <a:rPr lang="en-US" dirty="0"/>
              <a:t>School generates an additional 2 lbs of vape pens in one month</a:t>
            </a:r>
          </a:p>
          <a:p>
            <a:pPr marL="457200" lvl="1" indent="0">
              <a:buNone/>
            </a:pPr>
            <a:r>
              <a:rPr lang="en-US" u="sng" dirty="0"/>
              <a:t>Option 1 – Using the Special Requirements</a:t>
            </a:r>
            <a:r>
              <a:rPr lang="en-US" dirty="0"/>
              <a:t>: </a:t>
            </a:r>
          </a:p>
          <a:p>
            <a:pPr lvl="1"/>
            <a:r>
              <a:rPr lang="en-US" dirty="0"/>
              <a:t>Generator category changes – Remain an SQG</a:t>
            </a:r>
          </a:p>
          <a:p>
            <a:pPr lvl="2"/>
            <a:r>
              <a:rPr lang="en-US" dirty="0"/>
              <a:t>DW: 10 lbs + 5 lbs + 200 lbs = 215 lbs </a:t>
            </a:r>
          </a:p>
          <a:p>
            <a:pPr lvl="2"/>
            <a:r>
              <a:rPr lang="en-US" dirty="0">
                <a:solidFill>
                  <a:srgbClr val="FF0000"/>
                </a:solidFill>
              </a:rPr>
              <a:t>AHW/EHW: 0.3 lbs + 2 lbs = 2.3 lbs (all pharmaceuticals)</a:t>
            </a:r>
          </a:p>
          <a:p>
            <a:pPr marL="457200" lvl="1" indent="0">
              <a:buNone/>
            </a:pPr>
            <a:r>
              <a:rPr lang="en-US" u="sng" dirty="0"/>
              <a:t>Option 2 – Managing as an SQG</a:t>
            </a:r>
            <a:r>
              <a:rPr lang="en-US" dirty="0"/>
              <a:t>: </a:t>
            </a:r>
          </a:p>
          <a:p>
            <a:pPr lvl="1"/>
            <a:r>
              <a:rPr lang="en-US" dirty="0"/>
              <a:t>Generator category changes – Become an LQG</a:t>
            </a:r>
          </a:p>
          <a:p>
            <a:pPr lvl="2"/>
            <a:r>
              <a:rPr lang="en-US" dirty="0"/>
              <a:t>DW: 10 lbs + 5 lbs + 0.2 lbs + 200 lbs = 215.2 lbs </a:t>
            </a:r>
          </a:p>
          <a:p>
            <a:pPr lvl="2"/>
            <a:r>
              <a:rPr lang="en-US" dirty="0">
                <a:solidFill>
                  <a:srgbClr val="FF0000"/>
                </a:solidFill>
              </a:rPr>
              <a:t>AHW/EHW: 0.3 lbs + 2 lbs = 2.3 lbs</a:t>
            </a:r>
          </a:p>
          <a:p>
            <a:pPr lvl="1"/>
            <a:r>
              <a:rPr lang="en-US" dirty="0"/>
              <a:t>School now required to use the Special Requirements (WAC 173-303-555) to manage DW Pharmaceuticals</a:t>
            </a:r>
          </a:p>
          <a:p>
            <a:pPr lvl="2"/>
            <a:r>
              <a:rPr lang="en-US" dirty="0"/>
              <a:t>Actual generator category remains SQG since -555 does not count pharmaceuticals</a:t>
            </a:r>
          </a:p>
        </p:txBody>
      </p:sp>
      <p:sp>
        <p:nvSpPr>
          <p:cNvPr id="4" name="Slide Number Placeholder 3">
            <a:extLst>
              <a:ext uri="{FF2B5EF4-FFF2-40B4-BE49-F238E27FC236}">
                <a16:creationId xmlns:a16="http://schemas.microsoft.com/office/drawing/2014/main" id="{85FDAE00-D014-163D-FB51-1A0661181CA3}"/>
              </a:ext>
            </a:extLst>
          </p:cNvPr>
          <p:cNvSpPr>
            <a:spLocks noGrp="1"/>
          </p:cNvSpPr>
          <p:nvPr>
            <p:ph type="sldNum" sz="quarter" idx="12"/>
          </p:nvPr>
        </p:nvSpPr>
        <p:spPr/>
        <p:txBody>
          <a:bodyPr/>
          <a:lstStyle/>
          <a:p>
            <a:fld id="{BF275850-B71D-490D-965C-ED6AE5531855}" type="slidenum">
              <a:rPr lang="en-US" smtClean="0"/>
              <a:t>38</a:t>
            </a:fld>
            <a:endParaRPr lang="en-US" dirty="0"/>
          </a:p>
        </p:txBody>
      </p:sp>
      <p:pic>
        <p:nvPicPr>
          <p:cNvPr id="8" name="Picture 7" descr="A qr code on a white background&#10;&#10;Description automatically generated">
            <a:extLst>
              <a:ext uri="{FF2B5EF4-FFF2-40B4-BE49-F238E27FC236}">
                <a16:creationId xmlns:a16="http://schemas.microsoft.com/office/drawing/2014/main" id="{897EA503-7B75-FC54-6127-5A43FD602F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9730" y="858932"/>
            <a:ext cx="736694" cy="736694"/>
          </a:xfrm>
          <a:prstGeom prst="rect">
            <a:avLst/>
          </a:prstGeom>
        </p:spPr>
      </p:pic>
    </p:spTree>
    <p:extLst>
      <p:ext uri="{BB962C8B-B14F-4D97-AF65-F5344CB8AC3E}">
        <p14:creationId xmlns:p14="http://schemas.microsoft.com/office/powerpoint/2010/main" val="30915281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4BD290B-7479-65FB-6C9B-5F1020434793}"/>
              </a:ext>
            </a:extLst>
          </p:cNvPr>
          <p:cNvSpPr/>
          <p:nvPr/>
        </p:nvSpPr>
        <p:spPr>
          <a:xfrm>
            <a:off x="612250" y="4336026"/>
            <a:ext cx="10903519" cy="1710813"/>
          </a:xfrm>
          <a:prstGeom prst="rect">
            <a:avLst/>
          </a:prstGeom>
          <a:solidFill>
            <a:schemeClr val="bg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0FD0645-A386-FAA3-CEF5-AA34E78115D8}"/>
              </a:ext>
            </a:extLst>
          </p:cNvPr>
          <p:cNvSpPr/>
          <p:nvPr/>
        </p:nvSpPr>
        <p:spPr>
          <a:xfrm>
            <a:off x="613913" y="2743201"/>
            <a:ext cx="10903519" cy="1592825"/>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1EAD93-BDC2-C41B-FDB1-0F7590294104}"/>
              </a:ext>
            </a:extLst>
          </p:cNvPr>
          <p:cNvSpPr>
            <a:spLocks noGrp="1"/>
          </p:cNvSpPr>
          <p:nvPr>
            <p:ph type="title"/>
          </p:nvPr>
        </p:nvSpPr>
        <p:spPr/>
        <p:txBody>
          <a:bodyPr>
            <a:normAutofit fontScale="90000"/>
          </a:bodyPr>
          <a:lstStyle/>
          <a:p>
            <a:r>
              <a:rPr lang="en-US" dirty="0"/>
              <a:t>What would</a:t>
            </a:r>
            <a:br>
              <a:rPr lang="en-US" dirty="0"/>
            </a:br>
            <a:r>
              <a:rPr lang="en-US" dirty="0"/>
              <a:t>influence your generator category?</a:t>
            </a:r>
          </a:p>
        </p:txBody>
      </p:sp>
      <p:sp>
        <p:nvSpPr>
          <p:cNvPr id="3" name="Content Placeholder 2">
            <a:extLst>
              <a:ext uri="{FF2B5EF4-FFF2-40B4-BE49-F238E27FC236}">
                <a16:creationId xmlns:a16="http://schemas.microsoft.com/office/drawing/2014/main" id="{EA0334D4-EC2C-2C1D-F217-B3EBAF4506DF}"/>
              </a:ext>
            </a:extLst>
          </p:cNvPr>
          <p:cNvSpPr>
            <a:spLocks noGrp="1"/>
          </p:cNvSpPr>
          <p:nvPr>
            <p:ph idx="1"/>
          </p:nvPr>
        </p:nvSpPr>
        <p:spPr/>
        <p:txBody>
          <a:bodyPr>
            <a:normAutofit/>
          </a:bodyPr>
          <a:lstStyle/>
          <a:p>
            <a:r>
              <a:rPr lang="en-US" dirty="0"/>
              <a:t>Chemical spill that generates 200 lbs of dangerous waste </a:t>
            </a:r>
          </a:p>
          <a:p>
            <a:endParaRPr lang="en-US" sz="2600" u="sng" dirty="0"/>
          </a:p>
          <a:p>
            <a:pPr marL="457200" lvl="1" indent="0">
              <a:buNone/>
            </a:pPr>
            <a:r>
              <a:rPr lang="en-US" sz="2600" u="sng" dirty="0"/>
              <a:t>Option 1 – Using the Special Requirements: </a:t>
            </a:r>
          </a:p>
          <a:p>
            <a:pPr lvl="1"/>
            <a:r>
              <a:rPr lang="en-US" sz="2600" dirty="0"/>
              <a:t>No change to generator category – Remain SQG</a:t>
            </a:r>
          </a:p>
          <a:p>
            <a:pPr lvl="2"/>
            <a:r>
              <a:rPr lang="en-US" sz="2200" dirty="0"/>
              <a:t>DW: 10 lbs + 5 lbs + 200 lbs = 215 lbs </a:t>
            </a:r>
          </a:p>
          <a:p>
            <a:pPr lvl="2"/>
            <a:r>
              <a:rPr lang="en-US" sz="2200" dirty="0"/>
              <a:t>AHW/EHW: 0.3 lbs</a:t>
            </a:r>
          </a:p>
          <a:p>
            <a:pPr marL="457200" lvl="1" indent="0">
              <a:buNone/>
            </a:pPr>
            <a:r>
              <a:rPr lang="en-US" sz="2600" u="sng" dirty="0"/>
              <a:t>Option 2 – Managing as an SQG</a:t>
            </a:r>
            <a:r>
              <a:rPr lang="en-US" sz="2600" dirty="0"/>
              <a:t>: </a:t>
            </a:r>
          </a:p>
          <a:p>
            <a:pPr lvl="1"/>
            <a:r>
              <a:rPr lang="en-US" sz="2600" dirty="0"/>
              <a:t>No change to generator category – Remain SQG</a:t>
            </a:r>
          </a:p>
          <a:p>
            <a:pPr lvl="2"/>
            <a:r>
              <a:rPr lang="en-US" sz="2200" dirty="0"/>
              <a:t>DW: 10 lbs + 5 lbs + 0.2 lbs + 200 lbs = 215.2 lbs </a:t>
            </a:r>
          </a:p>
          <a:p>
            <a:pPr lvl="2"/>
            <a:r>
              <a:rPr lang="en-US" sz="2200" dirty="0"/>
              <a:t>AHW/EHW: 0.3 lbs</a:t>
            </a:r>
          </a:p>
        </p:txBody>
      </p:sp>
      <p:sp>
        <p:nvSpPr>
          <p:cNvPr id="4" name="Slide Number Placeholder 3">
            <a:extLst>
              <a:ext uri="{FF2B5EF4-FFF2-40B4-BE49-F238E27FC236}">
                <a16:creationId xmlns:a16="http://schemas.microsoft.com/office/drawing/2014/main" id="{85FDAE00-D014-163D-FB51-1A0661181CA3}"/>
              </a:ext>
            </a:extLst>
          </p:cNvPr>
          <p:cNvSpPr>
            <a:spLocks noGrp="1"/>
          </p:cNvSpPr>
          <p:nvPr>
            <p:ph type="sldNum" sz="quarter" idx="12"/>
          </p:nvPr>
        </p:nvSpPr>
        <p:spPr/>
        <p:txBody>
          <a:bodyPr/>
          <a:lstStyle/>
          <a:p>
            <a:fld id="{BF275850-B71D-490D-965C-ED6AE5531855}" type="slidenum">
              <a:rPr lang="en-US" smtClean="0"/>
              <a:t>39</a:t>
            </a:fld>
            <a:endParaRPr lang="en-US" dirty="0"/>
          </a:p>
        </p:txBody>
      </p:sp>
      <p:pic>
        <p:nvPicPr>
          <p:cNvPr id="7" name="Picture 6" descr="A qr code on a white background&#10;&#10;Description automatically generated">
            <a:extLst>
              <a:ext uri="{FF2B5EF4-FFF2-40B4-BE49-F238E27FC236}">
                <a16:creationId xmlns:a16="http://schemas.microsoft.com/office/drawing/2014/main" id="{139AFC58-0E8F-4A17-FE97-B6B7D7E028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9730" y="858932"/>
            <a:ext cx="736694" cy="736694"/>
          </a:xfrm>
          <a:prstGeom prst="rect">
            <a:avLst/>
          </a:prstGeom>
        </p:spPr>
      </p:pic>
    </p:spTree>
    <p:extLst>
      <p:ext uri="{BB962C8B-B14F-4D97-AF65-F5344CB8AC3E}">
        <p14:creationId xmlns:p14="http://schemas.microsoft.com/office/powerpoint/2010/main" val="2525912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1C186-0569-04E6-2852-67CD4E323B36}"/>
              </a:ext>
            </a:extLst>
          </p:cNvPr>
          <p:cNvSpPr>
            <a:spLocks noGrp="1"/>
          </p:cNvSpPr>
          <p:nvPr>
            <p:ph type="title"/>
          </p:nvPr>
        </p:nvSpPr>
        <p:spPr/>
        <p:txBody>
          <a:bodyPr/>
          <a:lstStyle/>
          <a:p>
            <a:r>
              <a:rPr lang="en-US" dirty="0"/>
              <a:t>Anatomy of a Vape device</a:t>
            </a:r>
          </a:p>
        </p:txBody>
      </p:sp>
      <p:sp>
        <p:nvSpPr>
          <p:cNvPr id="3" name="Content Placeholder 2">
            <a:extLst>
              <a:ext uri="{FF2B5EF4-FFF2-40B4-BE49-F238E27FC236}">
                <a16:creationId xmlns:a16="http://schemas.microsoft.com/office/drawing/2014/main" id="{2D72F37E-F690-8986-E70E-61E75337DAC5}"/>
              </a:ext>
            </a:extLst>
          </p:cNvPr>
          <p:cNvSpPr>
            <a:spLocks noGrp="1"/>
          </p:cNvSpPr>
          <p:nvPr>
            <p:ph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318BDB01-5F15-D9FD-914A-83779101E3EE}"/>
              </a:ext>
            </a:extLst>
          </p:cNvPr>
          <p:cNvSpPr>
            <a:spLocks noGrp="1"/>
          </p:cNvSpPr>
          <p:nvPr>
            <p:ph type="sldNum" sz="quarter" idx="12"/>
          </p:nvPr>
        </p:nvSpPr>
        <p:spPr/>
        <p:txBody>
          <a:bodyPr/>
          <a:lstStyle/>
          <a:p>
            <a:fld id="{BF275850-B71D-490D-965C-ED6AE5531855}" type="slidenum">
              <a:rPr lang="en-US" smtClean="0"/>
              <a:t>4</a:t>
            </a:fld>
            <a:endParaRPr lang="en-US" dirty="0"/>
          </a:p>
        </p:txBody>
      </p:sp>
      <p:sp>
        <p:nvSpPr>
          <p:cNvPr id="11" name="Content Placeholder 2">
            <a:extLst>
              <a:ext uri="{FF2B5EF4-FFF2-40B4-BE49-F238E27FC236}">
                <a16:creationId xmlns:a16="http://schemas.microsoft.com/office/drawing/2014/main" id="{CAF12105-A539-8F7B-50F4-BC298CE2229B}"/>
              </a:ext>
            </a:extLst>
          </p:cNvPr>
          <p:cNvSpPr txBox="1">
            <a:spLocks/>
          </p:cNvSpPr>
          <p:nvPr/>
        </p:nvSpPr>
        <p:spPr>
          <a:xfrm>
            <a:off x="838200" y="1825625"/>
            <a:ext cx="745606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ysClr val="windowText" lastClr="000000"/>
                </a:solidFill>
                <a:effectLst/>
                <a:uLnTx/>
                <a:uFillTx/>
                <a:latin typeface="Franklin Gothic Book" panose="020B0503020102020204" pitchFamily="34" charset="0"/>
              </a:rPr>
              <a:t>Refillable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Franklin Gothic Book" panose="020B0503020102020204" pitchFamily="34" charset="0"/>
              </a:rPr>
              <a:t>Remove the </a:t>
            </a:r>
            <a:r>
              <a:rPr kumimoji="0" lang="en-US" sz="2800" b="0" i="0" u="none" strike="noStrike" kern="1200" cap="none" spc="0" normalizeH="0" baseline="0" noProof="0" dirty="0">
                <a:ln>
                  <a:noFill/>
                </a:ln>
                <a:solidFill>
                  <a:sysClr val="windowText" lastClr="000000"/>
                </a:solidFill>
                <a:effectLst/>
                <a:highlight>
                  <a:srgbClr val="00FF00"/>
                </a:highlight>
                <a:uLnTx/>
                <a:uFillTx/>
                <a:latin typeface="Franklin Gothic Book" panose="020B0503020102020204" pitchFamily="34" charset="0"/>
              </a:rPr>
              <a:t>tank or cartridge</a:t>
            </a:r>
            <a:r>
              <a:rPr kumimoji="0" lang="en-US" sz="2800" b="0" i="0" u="none" strike="noStrike" kern="1200" cap="none" spc="0" normalizeH="0" baseline="0" noProof="0" dirty="0">
                <a:ln>
                  <a:noFill/>
                </a:ln>
                <a:solidFill>
                  <a:sysClr val="windowText" lastClr="000000"/>
                </a:solidFill>
                <a:effectLst/>
                <a:uLnTx/>
                <a:uFillTx/>
                <a:latin typeface="Franklin Gothic Book" panose="020B0503020102020204" pitchFamily="34" charset="0"/>
              </a:rPr>
              <a:t> and manage as DW.</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Franklin Gothic Book" panose="020B0503020102020204" pitchFamily="34" charset="0"/>
              </a:rPr>
              <a:t>Remove the </a:t>
            </a:r>
            <a:r>
              <a:rPr kumimoji="0" lang="en-US" sz="2800" b="0" i="0" u="none" strike="noStrike" kern="1200" cap="none" spc="0" normalizeH="0" baseline="0" noProof="0" dirty="0">
                <a:ln>
                  <a:noFill/>
                </a:ln>
                <a:solidFill>
                  <a:sysClr val="windowText" lastClr="000000"/>
                </a:solidFill>
                <a:effectLst/>
                <a:highlight>
                  <a:srgbClr val="FF0000"/>
                </a:highlight>
                <a:uLnTx/>
                <a:uFillTx/>
                <a:latin typeface="Franklin Gothic Book" panose="020B0503020102020204" pitchFamily="34" charset="0"/>
              </a:rPr>
              <a:t>battery</a:t>
            </a:r>
            <a:r>
              <a:rPr kumimoji="0" lang="en-US" sz="2800" b="0" i="0" u="none" strike="noStrike" kern="1200" cap="none" spc="0" normalizeH="0" baseline="0" noProof="0" dirty="0">
                <a:ln>
                  <a:noFill/>
                </a:ln>
                <a:solidFill>
                  <a:sysClr val="windowText" lastClr="000000"/>
                </a:solidFill>
                <a:effectLst/>
                <a:uLnTx/>
                <a:uFillTx/>
                <a:latin typeface="Franklin Gothic Book" panose="020B0503020102020204" pitchFamily="34" charset="0"/>
              </a:rPr>
              <a:t>, if removable.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Franklin Gothic Book" panose="020B0503020102020204" pitchFamily="34" charset="0"/>
              </a:rPr>
              <a:t>Manage as universal waste.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B70E815D-FF86-0133-015E-73F547CB0809}"/>
              </a:ext>
            </a:extLst>
          </p:cNvPr>
          <p:cNvPicPr>
            <a:picLocks noChangeAspect="1"/>
          </p:cNvPicPr>
          <p:nvPr/>
        </p:nvPicPr>
        <p:blipFill>
          <a:blip r:embed="rId3"/>
          <a:stretch>
            <a:fillRect/>
          </a:stretch>
        </p:blipFill>
        <p:spPr>
          <a:xfrm>
            <a:off x="8032963" y="1915427"/>
            <a:ext cx="3559491" cy="3494774"/>
          </a:xfrm>
          <a:prstGeom prst="rect">
            <a:avLst/>
          </a:prstGeom>
          <a:ln>
            <a:solidFill>
              <a:schemeClr val="tx1"/>
            </a:solidFill>
          </a:ln>
        </p:spPr>
      </p:pic>
      <p:sp>
        <p:nvSpPr>
          <p:cNvPr id="13" name="TextBox 12">
            <a:extLst>
              <a:ext uri="{FF2B5EF4-FFF2-40B4-BE49-F238E27FC236}">
                <a16:creationId xmlns:a16="http://schemas.microsoft.com/office/drawing/2014/main" id="{A19376A1-417E-D165-C9DD-4FADA77922DA}"/>
              </a:ext>
            </a:extLst>
          </p:cNvPr>
          <p:cNvSpPr txBox="1"/>
          <p:nvPr/>
        </p:nvSpPr>
        <p:spPr>
          <a:xfrm>
            <a:off x="7659921" y="5410200"/>
            <a:ext cx="4198704" cy="246221"/>
          </a:xfrm>
          <a:prstGeom prst="rect">
            <a:avLst/>
          </a:prstGeom>
          <a:noFill/>
        </p:spPr>
        <p:txBody>
          <a:bodyPr wrap="square">
            <a:spAutoFit/>
          </a:bodyPr>
          <a:lstStyle/>
          <a:p>
            <a:r>
              <a:rPr lang="en-US" sz="1000" dirty="0"/>
              <a:t>https://pinellas.gov/guide-to-electronic-nicotine-delivery-system-disposal/</a:t>
            </a:r>
          </a:p>
        </p:txBody>
      </p:sp>
      <p:sp>
        <p:nvSpPr>
          <p:cNvPr id="6" name="Content Placeholder 2">
            <a:extLst>
              <a:ext uri="{FF2B5EF4-FFF2-40B4-BE49-F238E27FC236}">
                <a16:creationId xmlns:a16="http://schemas.microsoft.com/office/drawing/2014/main" id="{72A2B829-8A23-503F-36F5-99B0C76E605E}"/>
              </a:ext>
            </a:extLst>
          </p:cNvPr>
          <p:cNvSpPr txBox="1">
            <a:spLocks/>
          </p:cNvSpPr>
          <p:nvPr/>
        </p:nvSpPr>
        <p:spPr>
          <a:xfrm>
            <a:off x="838200" y="1825625"/>
            <a:ext cx="7456068" cy="35845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0329F29F-874E-3A90-9A3A-3301FAD436A3}"/>
              </a:ext>
            </a:extLst>
          </p:cNvPr>
          <p:cNvSpPr/>
          <p:nvPr/>
        </p:nvSpPr>
        <p:spPr>
          <a:xfrm>
            <a:off x="9753426" y="1704804"/>
            <a:ext cx="948583" cy="1404765"/>
          </a:xfrm>
          <a:prstGeom prst="ellipse">
            <a:avLst/>
          </a:prstGeom>
          <a:noFill/>
          <a:ln w="63500">
            <a:solidFill>
              <a:srgbClr val="5EF8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A123EEF6-4E1E-ABB2-E03F-7949547F3762}"/>
              </a:ext>
            </a:extLst>
          </p:cNvPr>
          <p:cNvSpPr/>
          <p:nvPr/>
        </p:nvSpPr>
        <p:spPr>
          <a:xfrm>
            <a:off x="9527011" y="3179777"/>
            <a:ext cx="1401415" cy="2033899"/>
          </a:xfrm>
          <a:prstGeom prst="ellipse">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244720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FDB5A4D-9B32-8C82-257F-6F3B75287CA0}"/>
              </a:ext>
            </a:extLst>
          </p:cNvPr>
          <p:cNvSpPr/>
          <p:nvPr/>
        </p:nvSpPr>
        <p:spPr>
          <a:xfrm>
            <a:off x="613913" y="2448233"/>
            <a:ext cx="10903519" cy="138133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86E62968-0596-859B-84DC-B1347479240D}"/>
              </a:ext>
            </a:extLst>
          </p:cNvPr>
          <p:cNvSpPr/>
          <p:nvPr/>
        </p:nvSpPr>
        <p:spPr>
          <a:xfrm>
            <a:off x="613912" y="3829563"/>
            <a:ext cx="10903519" cy="2526787"/>
          </a:xfrm>
          <a:prstGeom prst="rect">
            <a:avLst/>
          </a:prstGeom>
          <a:solidFill>
            <a:schemeClr val="bg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A0334D4-EC2C-2C1D-F217-B3EBAF4506DF}"/>
              </a:ext>
            </a:extLst>
          </p:cNvPr>
          <p:cNvSpPr>
            <a:spLocks noGrp="1"/>
          </p:cNvSpPr>
          <p:nvPr>
            <p:ph idx="1"/>
          </p:nvPr>
        </p:nvSpPr>
        <p:spPr>
          <a:xfrm>
            <a:off x="615576" y="1710813"/>
            <a:ext cx="10903519" cy="4752941"/>
          </a:xfrm>
        </p:spPr>
        <p:txBody>
          <a:bodyPr>
            <a:normAutofit fontScale="92500" lnSpcReduction="20000"/>
          </a:bodyPr>
          <a:lstStyle/>
          <a:p>
            <a:pPr>
              <a:spcAft>
                <a:spcPts val="1200"/>
              </a:spcAft>
            </a:pPr>
            <a:r>
              <a:rPr lang="en-US" dirty="0"/>
              <a:t>5 lbs of DW abandoned on campus and a chemical spill that generates 200 lbs of dangerous waste and spill cleanup media</a:t>
            </a:r>
          </a:p>
          <a:p>
            <a:pPr marL="457200" lvl="1" indent="0">
              <a:buNone/>
            </a:pPr>
            <a:r>
              <a:rPr lang="en-US" u="sng" dirty="0"/>
              <a:t>Option 1 – Using the Special Requirements</a:t>
            </a:r>
            <a:r>
              <a:rPr lang="en-US" dirty="0"/>
              <a:t>: </a:t>
            </a:r>
          </a:p>
          <a:p>
            <a:pPr lvl="1"/>
            <a:r>
              <a:rPr lang="en-US" dirty="0"/>
              <a:t>No change to generator category – Remain SQG</a:t>
            </a:r>
          </a:p>
          <a:p>
            <a:pPr lvl="2"/>
            <a:r>
              <a:rPr lang="en-US" dirty="0"/>
              <a:t>DW: 10 lbs + 5 lbs + 5 lbs + 200 lbs = 220 lbs </a:t>
            </a:r>
          </a:p>
          <a:p>
            <a:pPr lvl="2"/>
            <a:r>
              <a:rPr lang="en-US" dirty="0"/>
              <a:t>AHW/EHW: 0.3 lb = 0.3 lbs</a:t>
            </a:r>
          </a:p>
          <a:p>
            <a:pPr marL="457200" lvl="1" indent="0">
              <a:buNone/>
            </a:pPr>
            <a:r>
              <a:rPr lang="en-US" u="sng" dirty="0"/>
              <a:t>Option 2 – Managing as an SQG</a:t>
            </a:r>
            <a:r>
              <a:rPr lang="en-US" dirty="0"/>
              <a:t>: </a:t>
            </a:r>
          </a:p>
          <a:p>
            <a:pPr lvl="1"/>
            <a:r>
              <a:rPr lang="en-US" dirty="0"/>
              <a:t>Generator category changes – Become an MQG</a:t>
            </a:r>
          </a:p>
          <a:p>
            <a:pPr lvl="2"/>
            <a:r>
              <a:rPr lang="en-US" dirty="0">
                <a:solidFill>
                  <a:srgbClr val="FF0000"/>
                </a:solidFill>
              </a:rPr>
              <a:t>DW: 10 lbs + 5 lbs + 0.2 lbs + 5 lbs + 200 lbs = 220.2 lbs </a:t>
            </a:r>
          </a:p>
          <a:p>
            <a:pPr lvl="2"/>
            <a:r>
              <a:rPr lang="en-US" dirty="0"/>
              <a:t>AHW/EHW: 0.3 lb = 0.3 lbs</a:t>
            </a:r>
          </a:p>
          <a:p>
            <a:pPr lvl="1"/>
            <a:r>
              <a:rPr lang="en-US" dirty="0"/>
              <a:t>School now required to use the Special Requirements (WAC 173-303-555) to manage DW Pharmaceuticals</a:t>
            </a:r>
          </a:p>
          <a:p>
            <a:pPr lvl="2"/>
            <a:r>
              <a:rPr lang="en-US" dirty="0"/>
              <a:t>Actual generator category remains SQG since -555 does not count pharmaceuticals</a:t>
            </a:r>
          </a:p>
        </p:txBody>
      </p:sp>
      <p:sp>
        <p:nvSpPr>
          <p:cNvPr id="2" name="Title 1">
            <a:extLst>
              <a:ext uri="{FF2B5EF4-FFF2-40B4-BE49-F238E27FC236}">
                <a16:creationId xmlns:a16="http://schemas.microsoft.com/office/drawing/2014/main" id="{E51EAD93-BDC2-C41B-FDB1-0F7590294104}"/>
              </a:ext>
            </a:extLst>
          </p:cNvPr>
          <p:cNvSpPr>
            <a:spLocks noGrp="1"/>
          </p:cNvSpPr>
          <p:nvPr>
            <p:ph type="title"/>
          </p:nvPr>
        </p:nvSpPr>
        <p:spPr/>
        <p:txBody>
          <a:bodyPr>
            <a:normAutofit fontScale="90000"/>
          </a:bodyPr>
          <a:lstStyle/>
          <a:p>
            <a:r>
              <a:rPr lang="en-US" dirty="0"/>
              <a:t>What would</a:t>
            </a:r>
            <a:br>
              <a:rPr lang="en-US" dirty="0"/>
            </a:br>
            <a:r>
              <a:rPr lang="en-US" dirty="0"/>
              <a:t>influence your generator category?</a:t>
            </a:r>
          </a:p>
        </p:txBody>
      </p:sp>
      <p:sp>
        <p:nvSpPr>
          <p:cNvPr id="4" name="Slide Number Placeholder 3">
            <a:extLst>
              <a:ext uri="{FF2B5EF4-FFF2-40B4-BE49-F238E27FC236}">
                <a16:creationId xmlns:a16="http://schemas.microsoft.com/office/drawing/2014/main" id="{85FDAE00-D014-163D-FB51-1A0661181CA3}"/>
              </a:ext>
            </a:extLst>
          </p:cNvPr>
          <p:cNvSpPr>
            <a:spLocks noGrp="1"/>
          </p:cNvSpPr>
          <p:nvPr>
            <p:ph type="sldNum" sz="quarter" idx="12"/>
          </p:nvPr>
        </p:nvSpPr>
        <p:spPr/>
        <p:txBody>
          <a:bodyPr/>
          <a:lstStyle/>
          <a:p>
            <a:fld id="{BF275850-B71D-490D-965C-ED6AE5531855}" type="slidenum">
              <a:rPr lang="en-US" smtClean="0"/>
              <a:t>40</a:t>
            </a:fld>
            <a:endParaRPr lang="en-US" dirty="0"/>
          </a:p>
        </p:txBody>
      </p:sp>
      <p:pic>
        <p:nvPicPr>
          <p:cNvPr id="7" name="Picture 6" descr="A qr code on a white background&#10;&#10;Description automatically generated">
            <a:extLst>
              <a:ext uri="{FF2B5EF4-FFF2-40B4-BE49-F238E27FC236}">
                <a16:creationId xmlns:a16="http://schemas.microsoft.com/office/drawing/2014/main" id="{7AF97A0F-0BCD-10CB-F09F-489612E8B5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9730" y="858932"/>
            <a:ext cx="736694" cy="736694"/>
          </a:xfrm>
          <a:prstGeom prst="rect">
            <a:avLst/>
          </a:prstGeom>
        </p:spPr>
      </p:pic>
    </p:spTree>
    <p:extLst>
      <p:ext uri="{BB962C8B-B14F-4D97-AF65-F5344CB8AC3E}">
        <p14:creationId xmlns:p14="http://schemas.microsoft.com/office/powerpoint/2010/main" val="11681268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EAD93-BDC2-C41B-FDB1-0F7590294104}"/>
              </a:ext>
            </a:extLst>
          </p:cNvPr>
          <p:cNvSpPr>
            <a:spLocks noGrp="1"/>
          </p:cNvSpPr>
          <p:nvPr>
            <p:ph type="title"/>
          </p:nvPr>
        </p:nvSpPr>
        <p:spPr/>
        <p:txBody>
          <a:bodyPr>
            <a:normAutofit fontScale="90000"/>
          </a:bodyPr>
          <a:lstStyle/>
          <a:p>
            <a:r>
              <a:rPr lang="en-US" dirty="0"/>
              <a:t>What would influence your generator category?</a:t>
            </a:r>
          </a:p>
        </p:txBody>
      </p:sp>
      <p:sp>
        <p:nvSpPr>
          <p:cNvPr id="3" name="Content Placeholder 2">
            <a:extLst>
              <a:ext uri="{FF2B5EF4-FFF2-40B4-BE49-F238E27FC236}">
                <a16:creationId xmlns:a16="http://schemas.microsoft.com/office/drawing/2014/main" id="{EA0334D4-EC2C-2C1D-F217-B3EBAF4506DF}"/>
              </a:ext>
            </a:extLst>
          </p:cNvPr>
          <p:cNvSpPr>
            <a:spLocks noGrp="1"/>
          </p:cNvSpPr>
          <p:nvPr>
            <p:ph idx="1"/>
          </p:nvPr>
        </p:nvSpPr>
        <p:spPr/>
        <p:txBody>
          <a:bodyPr>
            <a:normAutofit lnSpcReduction="10000"/>
          </a:bodyPr>
          <a:lstStyle/>
          <a:p>
            <a:r>
              <a:rPr lang="en-US" dirty="0"/>
              <a:t>End of school-year laboratory clean-out generates 300 lbs </a:t>
            </a:r>
          </a:p>
          <a:p>
            <a:pPr marL="457200" lvl="1" indent="0">
              <a:buNone/>
            </a:pPr>
            <a:endParaRPr lang="en-US" sz="2600" u="sng" dirty="0"/>
          </a:p>
          <a:p>
            <a:pPr marL="457200" lvl="1" indent="0">
              <a:buNone/>
            </a:pPr>
            <a:r>
              <a:rPr lang="en-US" sz="2600" u="sng" dirty="0"/>
              <a:t>Uses Episodic Waste</a:t>
            </a:r>
            <a:r>
              <a:rPr lang="en-US" sz="2600" dirty="0"/>
              <a:t>: </a:t>
            </a:r>
          </a:p>
          <a:p>
            <a:pPr lvl="1"/>
            <a:r>
              <a:rPr lang="en-US" sz="2600" dirty="0"/>
              <a:t>No change to generator category – Remain SQG</a:t>
            </a:r>
          </a:p>
          <a:p>
            <a:pPr marL="457200" lvl="1" indent="0">
              <a:buNone/>
            </a:pPr>
            <a:r>
              <a:rPr lang="en-US" sz="2600" u="sng" dirty="0"/>
              <a:t>Does not use Episodic Waste</a:t>
            </a:r>
            <a:r>
              <a:rPr lang="en-US" sz="2600" dirty="0"/>
              <a:t>:</a:t>
            </a:r>
          </a:p>
          <a:p>
            <a:pPr lvl="2"/>
            <a:r>
              <a:rPr lang="en-US" dirty="0">
                <a:solidFill>
                  <a:srgbClr val="FF0000"/>
                </a:solidFill>
              </a:rPr>
              <a:t>DW: 10 lbs + 5 lbs + 0.2 lbs + 300 lbs = 315.2 lbs </a:t>
            </a:r>
          </a:p>
          <a:p>
            <a:pPr lvl="2"/>
            <a:r>
              <a:rPr lang="en-US" dirty="0"/>
              <a:t>AHW/EHW: 0.3 lb = 0.3 lbs</a:t>
            </a:r>
          </a:p>
          <a:p>
            <a:pPr lvl="1"/>
            <a:r>
              <a:rPr lang="en-US" dirty="0"/>
              <a:t>Option 1: Generator category changes – Become an MQG </a:t>
            </a:r>
          </a:p>
          <a:p>
            <a:pPr lvl="1"/>
            <a:r>
              <a:rPr lang="en-US" dirty="0"/>
              <a:t>Option 2: Generator category changes – Become an MQG</a:t>
            </a:r>
          </a:p>
          <a:p>
            <a:pPr lvl="2"/>
            <a:r>
              <a:rPr lang="en-US" dirty="0"/>
              <a:t>School now required to use the Special Requirements (WAC 173-303-555) to manage DW Pharmaceuticals</a:t>
            </a:r>
          </a:p>
        </p:txBody>
      </p:sp>
      <p:sp>
        <p:nvSpPr>
          <p:cNvPr id="4" name="Slide Number Placeholder 3">
            <a:extLst>
              <a:ext uri="{FF2B5EF4-FFF2-40B4-BE49-F238E27FC236}">
                <a16:creationId xmlns:a16="http://schemas.microsoft.com/office/drawing/2014/main" id="{85FDAE00-D014-163D-FB51-1A0661181CA3}"/>
              </a:ext>
            </a:extLst>
          </p:cNvPr>
          <p:cNvSpPr>
            <a:spLocks noGrp="1"/>
          </p:cNvSpPr>
          <p:nvPr>
            <p:ph type="sldNum" sz="quarter" idx="12"/>
          </p:nvPr>
        </p:nvSpPr>
        <p:spPr/>
        <p:txBody>
          <a:bodyPr/>
          <a:lstStyle/>
          <a:p>
            <a:fld id="{BF275850-B71D-490D-965C-ED6AE5531855}" type="slidenum">
              <a:rPr lang="en-US" smtClean="0"/>
              <a:t>41</a:t>
            </a:fld>
            <a:endParaRPr lang="en-US" dirty="0"/>
          </a:p>
        </p:txBody>
      </p:sp>
    </p:spTree>
    <p:extLst>
      <p:ext uri="{BB962C8B-B14F-4D97-AF65-F5344CB8AC3E}">
        <p14:creationId xmlns:p14="http://schemas.microsoft.com/office/powerpoint/2010/main" val="2661918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1C186-0569-04E6-2852-67CD4E323B36}"/>
              </a:ext>
            </a:extLst>
          </p:cNvPr>
          <p:cNvSpPr>
            <a:spLocks noGrp="1"/>
          </p:cNvSpPr>
          <p:nvPr>
            <p:ph type="title"/>
          </p:nvPr>
        </p:nvSpPr>
        <p:spPr/>
        <p:txBody>
          <a:bodyPr/>
          <a:lstStyle/>
          <a:p>
            <a:r>
              <a:rPr lang="en-US" dirty="0"/>
              <a:t>Anatomy of a Vape device</a:t>
            </a:r>
          </a:p>
        </p:txBody>
      </p:sp>
      <p:sp>
        <p:nvSpPr>
          <p:cNvPr id="3" name="Content Placeholder 2">
            <a:extLst>
              <a:ext uri="{FF2B5EF4-FFF2-40B4-BE49-F238E27FC236}">
                <a16:creationId xmlns:a16="http://schemas.microsoft.com/office/drawing/2014/main" id="{2D72F37E-F690-8986-E70E-61E75337DAC5}"/>
              </a:ext>
            </a:extLst>
          </p:cNvPr>
          <p:cNvSpPr>
            <a:spLocks noGrp="1"/>
          </p:cNvSpPr>
          <p:nvPr>
            <p:ph idx="1"/>
          </p:nvPr>
        </p:nvSpPr>
        <p:spPr>
          <a:xfrm>
            <a:off x="615577" y="1775013"/>
            <a:ext cx="3708773" cy="3491932"/>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ea typeface="+mn-ea"/>
                <a:cs typeface="+mn-cs"/>
              </a:rPr>
              <a:t>Disposable devices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ea typeface="+mn-ea"/>
                <a:cs typeface="+mn-cs"/>
              </a:rPr>
              <a:t>Device – A housing that contains a lithium-ion battery and nicotine e-liquid as one unit. </a:t>
            </a:r>
          </a:p>
          <a:p>
            <a:endParaRPr lang="en-US" dirty="0"/>
          </a:p>
        </p:txBody>
      </p:sp>
      <p:sp>
        <p:nvSpPr>
          <p:cNvPr id="4" name="Slide Number Placeholder 3">
            <a:extLst>
              <a:ext uri="{FF2B5EF4-FFF2-40B4-BE49-F238E27FC236}">
                <a16:creationId xmlns:a16="http://schemas.microsoft.com/office/drawing/2014/main" id="{318BDB01-5F15-D9FD-914A-83779101E3EE}"/>
              </a:ext>
            </a:extLst>
          </p:cNvPr>
          <p:cNvSpPr>
            <a:spLocks noGrp="1"/>
          </p:cNvSpPr>
          <p:nvPr>
            <p:ph type="sldNum" sz="quarter" idx="12"/>
          </p:nvPr>
        </p:nvSpPr>
        <p:spPr/>
        <p:txBody>
          <a:bodyPr/>
          <a:lstStyle/>
          <a:p>
            <a:fld id="{BF275850-B71D-490D-965C-ED6AE5531855}" type="slidenum">
              <a:rPr lang="en-US" smtClean="0"/>
              <a:t>5</a:t>
            </a:fld>
            <a:endParaRPr lang="en-US" dirty="0"/>
          </a:p>
        </p:txBody>
      </p:sp>
      <p:pic>
        <p:nvPicPr>
          <p:cNvPr id="1026" name="Picture 2" descr="Disposable vapes cause fires and cost taxpayer, English and Welsh councils  say | Vaping | The Guardian">
            <a:extLst>
              <a:ext uri="{FF2B5EF4-FFF2-40B4-BE49-F238E27FC236}">
                <a16:creationId xmlns:a16="http://schemas.microsoft.com/office/drawing/2014/main" id="{0E7CC00E-E6EC-C444-9AC5-DA523095EA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4350" y="1681457"/>
            <a:ext cx="7581043" cy="45486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2BA6031-F977-9AFA-A84B-220C1A58EC37}"/>
              </a:ext>
            </a:extLst>
          </p:cNvPr>
          <p:cNvSpPr txBox="1"/>
          <p:nvPr/>
        </p:nvSpPr>
        <p:spPr>
          <a:xfrm>
            <a:off x="0" y="6501854"/>
            <a:ext cx="12192000" cy="292388"/>
          </a:xfrm>
          <a:prstGeom prst="rect">
            <a:avLst/>
          </a:prstGeom>
          <a:noFill/>
        </p:spPr>
        <p:txBody>
          <a:bodyPr wrap="square" rtlCol="0">
            <a:spAutoFit/>
          </a:bodyPr>
          <a:lstStyle/>
          <a:p>
            <a:r>
              <a:rPr lang="en-US" sz="1300" dirty="0">
                <a:latin typeface="Calibri" panose="020F0502020204030204" pitchFamily="34" charset="0"/>
                <a:ea typeface="Calibri" panose="020F0502020204030204" pitchFamily="34" charset="0"/>
                <a:cs typeface="Times New Roman" panose="02020603050405020304" pitchFamily="18" charset="0"/>
              </a:rPr>
              <a:t>Photo Credit: </a:t>
            </a:r>
            <a:r>
              <a:rPr lang="en-US" sz="1300"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https://i.guim.co.uk/img/media/6e4a38025a7cca7f7c8b1e9b57bcc810b5545d0c/0_200_5200_3120/master/5200.jpg?width=465&amp;dpr=1&amp;s=none</a:t>
            </a:r>
          </a:p>
        </p:txBody>
      </p:sp>
    </p:spTree>
    <p:extLst>
      <p:ext uri="{BB962C8B-B14F-4D97-AF65-F5344CB8AC3E}">
        <p14:creationId xmlns:p14="http://schemas.microsoft.com/office/powerpoint/2010/main" val="3400609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72215-C659-53C0-E62B-755072832DE8}"/>
              </a:ext>
            </a:extLst>
          </p:cNvPr>
          <p:cNvSpPr>
            <a:spLocks noGrp="1"/>
          </p:cNvSpPr>
          <p:nvPr>
            <p:ph type="title"/>
          </p:nvPr>
        </p:nvSpPr>
        <p:spPr/>
        <p:txBody>
          <a:bodyPr/>
          <a:lstStyle/>
          <a:p>
            <a:r>
              <a:rPr lang="en-US" dirty="0"/>
              <a:t>Reusable Vapes</a:t>
            </a:r>
          </a:p>
        </p:txBody>
      </p:sp>
      <p:sp>
        <p:nvSpPr>
          <p:cNvPr id="4" name="TextBox 3">
            <a:extLst>
              <a:ext uri="{FF2B5EF4-FFF2-40B4-BE49-F238E27FC236}">
                <a16:creationId xmlns:a16="http://schemas.microsoft.com/office/drawing/2014/main" id="{D6EDE045-6D30-29A8-0B69-75A4A31C24BE}"/>
              </a:ext>
            </a:extLst>
          </p:cNvPr>
          <p:cNvSpPr txBox="1"/>
          <p:nvPr/>
        </p:nvSpPr>
        <p:spPr>
          <a:xfrm>
            <a:off x="0" y="6463754"/>
            <a:ext cx="12192000" cy="292388"/>
          </a:xfrm>
          <a:prstGeom prst="rect">
            <a:avLst/>
          </a:prstGeom>
          <a:noFill/>
        </p:spPr>
        <p:txBody>
          <a:bodyPr wrap="square" rtlCol="0">
            <a:spAutoFit/>
          </a:bodyPr>
          <a:lstStyle/>
          <a:p>
            <a:pPr algn="ctr"/>
            <a:r>
              <a:rPr lang="en-US" sz="1300" dirty="0">
                <a:effectLst/>
                <a:latin typeface="Calibri" panose="020F0502020204030204" pitchFamily="34" charset="0"/>
                <a:ea typeface="Calibri" panose="020F0502020204030204" pitchFamily="34" charset="0"/>
                <a:cs typeface="Times New Roman" panose="02020603050405020304" pitchFamily="18" charset="0"/>
              </a:rPr>
              <a:t>Photo Credit: </a:t>
            </a:r>
            <a:r>
              <a:rPr lang="en-US" sz="13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https://www.massgeneral.org/assets/MGH/images/children/juul-vape-pen.jpg</a:t>
            </a:r>
          </a:p>
        </p:txBody>
      </p:sp>
      <p:pic>
        <p:nvPicPr>
          <p:cNvPr id="2054" name="Picture 6" descr="The Dangers of JUUL®: What Families Need to Know">
            <a:extLst>
              <a:ext uri="{FF2B5EF4-FFF2-40B4-BE49-F238E27FC236}">
                <a16:creationId xmlns:a16="http://schemas.microsoft.com/office/drawing/2014/main" id="{E0CDFECF-0BAF-5231-1BE8-C0150D645B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702143"/>
            <a:ext cx="57912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215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72215-C659-53C0-E62B-755072832DE8}"/>
              </a:ext>
            </a:extLst>
          </p:cNvPr>
          <p:cNvSpPr>
            <a:spLocks noGrp="1"/>
          </p:cNvSpPr>
          <p:nvPr>
            <p:ph type="title"/>
          </p:nvPr>
        </p:nvSpPr>
        <p:spPr/>
        <p:txBody>
          <a:bodyPr/>
          <a:lstStyle/>
          <a:p>
            <a:r>
              <a:rPr lang="en-US" dirty="0"/>
              <a:t>Popular Disposable Vapes</a:t>
            </a:r>
          </a:p>
        </p:txBody>
      </p:sp>
      <p:pic>
        <p:nvPicPr>
          <p:cNvPr id="1032" name="Picture 8" descr="Vuse Go &amp; Vuse Go XL Disposable Vape Pens – Vuse NZ">
            <a:extLst>
              <a:ext uri="{FF2B5EF4-FFF2-40B4-BE49-F238E27FC236}">
                <a16:creationId xmlns:a16="http://schemas.microsoft.com/office/drawing/2014/main" id="{B7F115F2-5026-BB99-E645-E738452EBE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741" t="-1103" r="12951" b="-1041"/>
          <a:stretch/>
        </p:blipFill>
        <p:spPr bwMode="auto">
          <a:xfrm>
            <a:off x="6805513" y="1535953"/>
            <a:ext cx="4521536" cy="44267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1740B2A-0D53-92AE-2254-AD4DDB5818B0}"/>
              </a:ext>
            </a:extLst>
          </p:cNvPr>
          <p:cNvSpPr txBox="1"/>
          <p:nvPr/>
        </p:nvSpPr>
        <p:spPr>
          <a:xfrm>
            <a:off x="6527804" y="5958925"/>
            <a:ext cx="5143498" cy="692497"/>
          </a:xfrm>
          <a:prstGeom prst="rect">
            <a:avLst/>
          </a:prstGeom>
          <a:noFill/>
        </p:spPr>
        <p:txBody>
          <a:bodyPr wrap="square" rtlCol="0">
            <a:spAutoFit/>
          </a:bodyPr>
          <a:lstStyle/>
          <a:p>
            <a:pPr algn="ctr"/>
            <a:r>
              <a:rPr lang="en-US" sz="1300" dirty="0">
                <a:effectLst/>
                <a:latin typeface="Calibri" panose="020F0502020204030204" pitchFamily="34" charset="0"/>
                <a:ea typeface="Calibri" panose="020F0502020204030204" pitchFamily="34" charset="0"/>
                <a:cs typeface="Times New Roman" panose="02020603050405020304" pitchFamily="18" charset="0"/>
              </a:rPr>
              <a:t>Photo Credit: </a:t>
            </a:r>
            <a:r>
              <a:rPr lang="en-US" sz="13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https://vuse.co.nz/cdn/shop/articles/Introducing_Vuse_Go_Disposable_Vape_Pens_-_Header_Image_900x.webp?v=1686236131</a:t>
            </a:r>
            <a:endParaRPr lang="en-US" sz="1300" dirty="0"/>
          </a:p>
        </p:txBody>
      </p:sp>
      <p:pic>
        <p:nvPicPr>
          <p:cNvPr id="1026" name="Picture 2">
            <a:extLst>
              <a:ext uri="{FF2B5EF4-FFF2-40B4-BE49-F238E27FC236}">
                <a16:creationId xmlns:a16="http://schemas.microsoft.com/office/drawing/2014/main" id="{44011F86-89DC-592C-C875-B5B414A4786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514"/>
          <a:stretch/>
        </p:blipFill>
        <p:spPr bwMode="auto">
          <a:xfrm>
            <a:off x="751500" y="1942888"/>
            <a:ext cx="5564255" cy="40160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E3AFFCD-2683-52E6-1600-35745E3ECAEF}"/>
              </a:ext>
            </a:extLst>
          </p:cNvPr>
          <p:cNvSpPr txBox="1"/>
          <p:nvPr/>
        </p:nvSpPr>
        <p:spPr>
          <a:xfrm>
            <a:off x="751501" y="6065180"/>
            <a:ext cx="5564254" cy="292388"/>
          </a:xfrm>
          <a:prstGeom prst="rect">
            <a:avLst/>
          </a:prstGeom>
          <a:noFill/>
        </p:spPr>
        <p:txBody>
          <a:bodyPr wrap="square" rtlCol="0">
            <a:spAutoFit/>
          </a:bodyPr>
          <a:lstStyle/>
          <a:p>
            <a:pPr lvl="1" algn="ctr"/>
            <a:r>
              <a:rPr lang="en-US" sz="1300" dirty="0">
                <a:effectLst/>
                <a:latin typeface="Calibri" panose="020F0502020204030204" pitchFamily="34" charset="0"/>
                <a:ea typeface="Calibri" panose="020F0502020204030204" pitchFamily="34" charset="0"/>
                <a:cs typeface="Times New Roman" panose="02020603050405020304" pitchFamily="18" charset="0"/>
              </a:rPr>
              <a:t>Photo Credit: </a:t>
            </a:r>
            <a:r>
              <a:rPr lang="en-US" sz="13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https://escobarsdirect.com/esco-bar-flavors/</a:t>
            </a:r>
            <a:endParaRPr lang="en-US" sz="1300" dirty="0"/>
          </a:p>
        </p:txBody>
      </p:sp>
    </p:spTree>
    <p:extLst>
      <p:ext uri="{BB962C8B-B14F-4D97-AF65-F5344CB8AC3E}">
        <p14:creationId xmlns:p14="http://schemas.microsoft.com/office/powerpoint/2010/main" val="987643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72215-C659-53C0-E62B-755072832DE8}"/>
              </a:ext>
            </a:extLst>
          </p:cNvPr>
          <p:cNvSpPr>
            <a:spLocks noGrp="1"/>
          </p:cNvSpPr>
          <p:nvPr>
            <p:ph type="title"/>
          </p:nvPr>
        </p:nvSpPr>
        <p:spPr/>
        <p:txBody>
          <a:bodyPr/>
          <a:lstStyle/>
          <a:p>
            <a:r>
              <a:rPr lang="en-US" dirty="0"/>
              <a:t>Popular Disposable Vapes</a:t>
            </a:r>
          </a:p>
        </p:txBody>
      </p:sp>
      <p:pic>
        <p:nvPicPr>
          <p:cNvPr id="1028" name="Picture 4" descr="Elf Bar BC5000 Disposable Review: Don't Miss Their Best ...">
            <a:extLst>
              <a:ext uri="{FF2B5EF4-FFF2-40B4-BE49-F238E27FC236}">
                <a16:creationId xmlns:a16="http://schemas.microsoft.com/office/drawing/2014/main" id="{13D7ECC3-379C-800D-6FE5-80B3076023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7000" y="1506408"/>
            <a:ext cx="7440670" cy="49573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83B002B-CF04-6797-F5CE-6B594864EFBA}"/>
              </a:ext>
            </a:extLst>
          </p:cNvPr>
          <p:cNvSpPr txBox="1"/>
          <p:nvPr/>
        </p:nvSpPr>
        <p:spPr>
          <a:xfrm>
            <a:off x="0" y="6501854"/>
            <a:ext cx="12192000" cy="292388"/>
          </a:xfrm>
          <a:prstGeom prst="rect">
            <a:avLst/>
          </a:prstGeom>
          <a:noFill/>
        </p:spPr>
        <p:txBody>
          <a:bodyPr wrap="square" rtlCol="0">
            <a:spAutoFit/>
          </a:bodyPr>
          <a:lstStyle/>
          <a:p>
            <a:pPr algn="ctr"/>
            <a:r>
              <a:rPr lang="en-US" sz="13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https://a1.vaping360.com/wp-content/uploads/2022/10/elf-bar-3_review-image-template_800x533.jpg?auto=compress,format</a:t>
            </a:r>
          </a:p>
        </p:txBody>
      </p:sp>
    </p:spTree>
    <p:extLst>
      <p:ext uri="{BB962C8B-B14F-4D97-AF65-F5344CB8AC3E}">
        <p14:creationId xmlns:p14="http://schemas.microsoft.com/office/powerpoint/2010/main" val="2814476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A3945-3EF7-1753-5213-84684A9580C5}"/>
              </a:ext>
            </a:extLst>
          </p:cNvPr>
          <p:cNvSpPr>
            <a:spLocks noGrp="1"/>
          </p:cNvSpPr>
          <p:nvPr>
            <p:ph type="title"/>
          </p:nvPr>
        </p:nvSpPr>
        <p:spPr/>
        <p:txBody>
          <a:bodyPr/>
          <a:lstStyle/>
          <a:p>
            <a:r>
              <a:rPr lang="en-US" dirty="0"/>
              <a:t>Popular Disposable Vapes</a:t>
            </a:r>
          </a:p>
        </p:txBody>
      </p:sp>
      <p:sp>
        <p:nvSpPr>
          <p:cNvPr id="3" name="Slide Number Placeholder 2">
            <a:extLst>
              <a:ext uri="{FF2B5EF4-FFF2-40B4-BE49-F238E27FC236}">
                <a16:creationId xmlns:a16="http://schemas.microsoft.com/office/drawing/2014/main" id="{7892DAC3-A5A4-481B-7988-EC657E6BCBA1}"/>
              </a:ext>
            </a:extLst>
          </p:cNvPr>
          <p:cNvSpPr>
            <a:spLocks noGrp="1"/>
          </p:cNvSpPr>
          <p:nvPr>
            <p:ph type="sldNum" sz="quarter" idx="12"/>
          </p:nvPr>
        </p:nvSpPr>
        <p:spPr/>
        <p:txBody>
          <a:bodyPr/>
          <a:lstStyle/>
          <a:p>
            <a:fld id="{BF275850-B71D-490D-965C-ED6AE5531855}" type="slidenum">
              <a:rPr lang="en-US" smtClean="0"/>
              <a:t>9</a:t>
            </a:fld>
            <a:endParaRPr lang="en-US" dirty="0"/>
          </a:p>
        </p:txBody>
      </p:sp>
      <p:sp>
        <p:nvSpPr>
          <p:cNvPr id="6" name="TextBox 5">
            <a:extLst>
              <a:ext uri="{FF2B5EF4-FFF2-40B4-BE49-F238E27FC236}">
                <a16:creationId xmlns:a16="http://schemas.microsoft.com/office/drawing/2014/main" id="{D1888EF5-BA7A-7F30-A0AD-2637C94D23F2}"/>
              </a:ext>
            </a:extLst>
          </p:cNvPr>
          <p:cNvSpPr txBox="1"/>
          <p:nvPr/>
        </p:nvSpPr>
        <p:spPr>
          <a:xfrm>
            <a:off x="0" y="6501854"/>
            <a:ext cx="12192000" cy="292388"/>
          </a:xfrm>
          <a:prstGeom prst="rect">
            <a:avLst/>
          </a:prstGeom>
          <a:noFill/>
        </p:spPr>
        <p:txBody>
          <a:bodyPr wrap="square" rtlCol="0">
            <a:spAutoFit/>
          </a:bodyPr>
          <a:lstStyle/>
          <a:p>
            <a:pPr algn="ctr"/>
            <a:r>
              <a:rPr lang="en-US" sz="1300" dirty="0">
                <a:latin typeface="Calibri" panose="020F0502020204030204" pitchFamily="34" charset="0"/>
                <a:ea typeface="Calibri" panose="020F0502020204030204" pitchFamily="34" charset="0"/>
                <a:cs typeface="Times New Roman" panose="02020603050405020304" pitchFamily="18" charset="0"/>
              </a:rPr>
              <a:t>Photo Credit: </a:t>
            </a:r>
            <a:r>
              <a:rPr lang="en-US" sz="1300"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https://www.ebcreate.com/product/EBCREATE-BC5000-Disposable-Pod-Device.html</a:t>
            </a:r>
            <a:endParaRPr lang="en-US" sz="13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234085D6-39EE-3FF4-C351-EDD0D1C00C80}"/>
              </a:ext>
            </a:extLst>
          </p:cNvPr>
          <p:cNvPicPr>
            <a:picLocks noChangeAspect="1"/>
          </p:cNvPicPr>
          <p:nvPr/>
        </p:nvPicPr>
        <p:blipFill>
          <a:blip r:embed="rId3"/>
          <a:stretch>
            <a:fillRect/>
          </a:stretch>
        </p:blipFill>
        <p:spPr>
          <a:xfrm>
            <a:off x="1288419" y="1642706"/>
            <a:ext cx="9615161" cy="4821048"/>
          </a:xfrm>
          <a:prstGeom prst="rect">
            <a:avLst/>
          </a:prstGeom>
        </p:spPr>
      </p:pic>
    </p:spTree>
    <p:extLst>
      <p:ext uri="{BB962C8B-B14F-4D97-AF65-F5344CB8AC3E}">
        <p14:creationId xmlns:p14="http://schemas.microsoft.com/office/powerpoint/2010/main" val="12821539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Ecology">
      <a:dk1>
        <a:srgbClr val="333333"/>
      </a:dk1>
      <a:lt1>
        <a:sysClr val="window" lastClr="FFFFFF"/>
      </a:lt1>
      <a:dk2>
        <a:srgbClr val="44688F"/>
      </a:dk2>
      <a:lt2>
        <a:srgbClr val="FFD76D"/>
      </a:lt2>
      <a:accent1>
        <a:srgbClr val="80A8CE"/>
      </a:accent1>
      <a:accent2>
        <a:srgbClr val="7AA456"/>
      </a:accent2>
      <a:accent3>
        <a:srgbClr val="BCD637"/>
      </a:accent3>
      <a:accent4>
        <a:srgbClr val="F2A9A0"/>
      </a:accent4>
      <a:accent5>
        <a:srgbClr val="861627"/>
      </a:accent5>
      <a:accent6>
        <a:srgbClr val="135756"/>
      </a:accent6>
      <a:hlink>
        <a:srgbClr val="44688F"/>
      </a:hlink>
      <a:folHlink>
        <a:srgbClr val="F26323"/>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400" dirty="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cology">
    <a:dk1>
      <a:srgbClr val="333333"/>
    </a:dk1>
    <a:lt1>
      <a:sysClr val="window" lastClr="FFFFFF"/>
    </a:lt1>
    <a:dk2>
      <a:srgbClr val="44688F"/>
    </a:dk2>
    <a:lt2>
      <a:srgbClr val="FFD76D"/>
    </a:lt2>
    <a:accent1>
      <a:srgbClr val="80A8CE"/>
    </a:accent1>
    <a:accent2>
      <a:srgbClr val="7AA456"/>
    </a:accent2>
    <a:accent3>
      <a:srgbClr val="BCD637"/>
    </a:accent3>
    <a:accent4>
      <a:srgbClr val="F2A9A0"/>
    </a:accent4>
    <a:accent5>
      <a:srgbClr val="861627"/>
    </a:accent5>
    <a:accent6>
      <a:srgbClr val="135756"/>
    </a:accent6>
    <a:hlink>
      <a:srgbClr val="44688F"/>
    </a:hlink>
    <a:folHlink>
      <a:srgbClr val="F26323"/>
    </a:folHlink>
  </a:clrScheme>
</a:themeOverride>
</file>

<file path=ppt/theme/themeOverride2.xml><?xml version="1.0" encoding="utf-8"?>
<a:themeOverride xmlns:a="http://schemas.openxmlformats.org/drawingml/2006/main">
  <a:clrScheme name="Ecology">
    <a:dk1>
      <a:srgbClr val="333333"/>
    </a:dk1>
    <a:lt1>
      <a:sysClr val="window" lastClr="FFFFFF"/>
    </a:lt1>
    <a:dk2>
      <a:srgbClr val="44688F"/>
    </a:dk2>
    <a:lt2>
      <a:srgbClr val="FFD76D"/>
    </a:lt2>
    <a:accent1>
      <a:srgbClr val="80A8CE"/>
    </a:accent1>
    <a:accent2>
      <a:srgbClr val="7AA456"/>
    </a:accent2>
    <a:accent3>
      <a:srgbClr val="BCD637"/>
    </a:accent3>
    <a:accent4>
      <a:srgbClr val="F2A9A0"/>
    </a:accent4>
    <a:accent5>
      <a:srgbClr val="861627"/>
    </a:accent5>
    <a:accent6>
      <a:srgbClr val="135756"/>
    </a:accent6>
    <a:hlink>
      <a:srgbClr val="44688F"/>
    </a:hlink>
    <a:folHlink>
      <a:srgbClr val="F26323"/>
    </a:folHlink>
  </a:clrScheme>
</a:themeOverride>
</file>

<file path=ppt/theme/themeOverride3.xml><?xml version="1.0" encoding="utf-8"?>
<a:themeOverride xmlns:a="http://schemas.openxmlformats.org/drawingml/2006/main">
  <a:clrScheme name="Ecology">
    <a:dk1>
      <a:srgbClr val="333333"/>
    </a:dk1>
    <a:lt1>
      <a:sysClr val="window" lastClr="FFFFFF"/>
    </a:lt1>
    <a:dk2>
      <a:srgbClr val="44688F"/>
    </a:dk2>
    <a:lt2>
      <a:srgbClr val="FFD76D"/>
    </a:lt2>
    <a:accent1>
      <a:srgbClr val="80A8CE"/>
    </a:accent1>
    <a:accent2>
      <a:srgbClr val="7AA456"/>
    </a:accent2>
    <a:accent3>
      <a:srgbClr val="BCD637"/>
    </a:accent3>
    <a:accent4>
      <a:srgbClr val="F2A9A0"/>
    </a:accent4>
    <a:accent5>
      <a:srgbClr val="861627"/>
    </a:accent5>
    <a:accent6>
      <a:srgbClr val="135756"/>
    </a:accent6>
    <a:hlink>
      <a:srgbClr val="44688F"/>
    </a:hlink>
    <a:folHlink>
      <a:srgbClr val="F26323"/>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A60FE9E72A0B46B2C2F3CF131C5189" ma:contentTypeVersion="19" ma:contentTypeDescription="Create a new document." ma:contentTypeScope="" ma:versionID="af7863976c2a6b7fb7ba25104220fa71">
  <xsd:schema xmlns:xsd="http://www.w3.org/2001/XMLSchema" xmlns:xs="http://www.w3.org/2001/XMLSchema" xmlns:p="http://schemas.microsoft.com/office/2006/metadata/properties" xmlns:ns2="19481a70-35b0-4b8b-a7ee-b612235177f8" xmlns:ns3="a3bc4ead-81a3-429b-b226-64c90ab4827f" targetNamespace="http://schemas.microsoft.com/office/2006/metadata/properties" ma:root="true" ma:fieldsID="8749fe67a918ee0f0293f6285f98224d" ns2:_="" ns3:_="">
    <xsd:import namespace="19481a70-35b0-4b8b-a7ee-b612235177f8"/>
    <xsd:import namespace="a3bc4ead-81a3-429b-b226-64c90ab4827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481a70-35b0-4b8b-a7ee-b612235177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bc4ead-81a3-429b-b226-64c90ab4827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D76F068-3E9F-4D55-A898-D16AF97C803A}">
  <ds:schemaRefs>
    <ds:schemaRef ds:uri="http://schemas.microsoft.com/sharepoint/v3/contenttype/forms"/>
  </ds:schemaRefs>
</ds:datastoreItem>
</file>

<file path=customXml/itemProps2.xml><?xml version="1.0" encoding="utf-8"?>
<ds:datastoreItem xmlns:ds="http://schemas.openxmlformats.org/officeDocument/2006/customXml" ds:itemID="{2ABAD48A-CB63-43ED-BF32-758516FA00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481a70-35b0-4b8b-a7ee-b612235177f8"/>
    <ds:schemaRef ds:uri="a3bc4ead-81a3-429b-b226-64c90ab482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EB72AA-4016-47F7-9061-9560AC534447}">
  <ds:schemaRefs>
    <ds:schemaRef ds:uri="http://purl.org/dc/elements/1.1/"/>
    <ds:schemaRef ds:uri="19481a70-35b0-4b8b-a7ee-b612235177f8"/>
    <ds:schemaRef ds:uri="http://purl.org/dc/dcmitype/"/>
    <ds:schemaRef ds:uri="a3bc4ead-81a3-429b-b226-64c90ab4827f"/>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schemas.microsoft.com/office/infopath/2007/PartnerControls"/>
    <ds:schemaRef ds:uri="http://www.w3.org/XML/1998/namespace"/>
  </ds:schemaRefs>
</ds:datastoreItem>
</file>

<file path=docMetadata/LabelInfo.xml><?xml version="1.0" encoding="utf-8"?>
<clbl:labelList xmlns:clbl="http://schemas.microsoft.com/office/2020/mipLabelMetadata">
  <clbl:label id="{11d0e217-264e-400a-8ba0-57dcc127d72d}" enabled="0" method="" siteId="{11d0e217-264e-400a-8ba0-57dcc127d72d}" removed="1"/>
</clbl:labelList>
</file>

<file path=docProps/app.xml><?xml version="1.0" encoding="utf-8"?>
<Properties xmlns="http://schemas.openxmlformats.org/officeDocument/2006/extended-properties" xmlns:vt="http://schemas.openxmlformats.org/officeDocument/2006/docPropsVTypes">
  <TotalTime>891</TotalTime>
  <Words>6338</Words>
  <Application>Microsoft Office PowerPoint</Application>
  <PresentationFormat>Widescreen</PresentationFormat>
  <Paragraphs>667</Paragraphs>
  <Slides>41</Slides>
  <Notes>40</Notes>
  <HiddenSlides>8</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41</vt:i4>
      </vt:variant>
    </vt:vector>
  </HeadingPairs>
  <TitlesOfParts>
    <vt:vector size="54" baseType="lpstr">
      <vt:lpstr>Aptos</vt:lpstr>
      <vt:lpstr>Arial</vt:lpstr>
      <vt:lpstr>Calibri</vt:lpstr>
      <vt:lpstr>Calibri Light</vt:lpstr>
      <vt:lpstr>Courier New</vt:lpstr>
      <vt:lpstr>Franklin Gothic Book</vt:lpstr>
      <vt:lpstr>Franklin Gothic Medium</vt:lpstr>
      <vt:lpstr>Open Sans</vt:lpstr>
      <vt:lpstr>Symbol</vt:lpstr>
      <vt:lpstr>Times New Roman</vt:lpstr>
      <vt:lpstr>Wingdings</vt:lpstr>
      <vt:lpstr>Office Theme</vt:lpstr>
      <vt:lpstr>1_Office Theme</vt:lpstr>
      <vt:lpstr>Vape Waste Management</vt:lpstr>
      <vt:lpstr>Vape Devices</vt:lpstr>
      <vt:lpstr>Anatomy of a Vape device</vt:lpstr>
      <vt:lpstr>Anatomy of a Vape device</vt:lpstr>
      <vt:lpstr>Anatomy of a Vape device</vt:lpstr>
      <vt:lpstr>Reusable Vapes</vt:lpstr>
      <vt:lpstr>Popular Disposable Vapes</vt:lpstr>
      <vt:lpstr>Popular Disposable Vapes</vt:lpstr>
      <vt:lpstr>Popular Disposable Vapes</vt:lpstr>
      <vt:lpstr>Popular Disposable Vapes</vt:lpstr>
      <vt:lpstr>Vape Information</vt:lpstr>
      <vt:lpstr>Dangerous Waste Management Overview (Vape specific)</vt:lpstr>
      <vt:lpstr>Regulatory structure</vt:lpstr>
      <vt:lpstr>How the regulations apply to waste</vt:lpstr>
      <vt:lpstr>Household Hazardous Waste</vt:lpstr>
      <vt:lpstr>Universal Waste – Vapes </vt:lpstr>
      <vt:lpstr>Dangerous Waste Designation – Vapes </vt:lpstr>
      <vt:lpstr>Generator Categories</vt:lpstr>
      <vt:lpstr>Generator Categories</vt:lpstr>
      <vt:lpstr>Pharmaceutical Waste Management</vt:lpstr>
      <vt:lpstr>Dangerous Waste Pharmaceuticals</vt:lpstr>
      <vt:lpstr>Dangerous Waste Pharmaceuticals</vt:lpstr>
      <vt:lpstr>Required for All Health Care Facilities</vt:lpstr>
      <vt:lpstr>PowerPoint Presentation</vt:lpstr>
      <vt:lpstr>Option 1  Manage under Special Requirements WAC 173-303-555</vt:lpstr>
      <vt:lpstr>Option 1  Manage under Special Requirements WAC 173-303-555</vt:lpstr>
      <vt:lpstr>Option 2  Manage under SQG Requirements WAC 173-303-170(2)(a)(i) WAC 173-303-171</vt:lpstr>
      <vt:lpstr>SQG Waste Management Options</vt:lpstr>
      <vt:lpstr>SQG Waste Management Consolidation</vt:lpstr>
      <vt:lpstr> Summary of the Challenges</vt:lpstr>
      <vt:lpstr> Summary of the Challenges</vt:lpstr>
      <vt:lpstr> Summary of the Challenges</vt:lpstr>
      <vt:lpstr>Proper Vape Waste Management</vt:lpstr>
      <vt:lpstr>Vape Waste Best Management Practices</vt:lpstr>
      <vt:lpstr>Questions?  Jenny Yoo jenny.yoo@ecy.wa.gov  Eric McConnell eric.mcconnell@ecy.wa.gov</vt:lpstr>
      <vt:lpstr>PowerPoint Presentation</vt:lpstr>
      <vt:lpstr>What would influence your generator category?</vt:lpstr>
      <vt:lpstr>What would influence your generator category?</vt:lpstr>
      <vt:lpstr>What would influence your generator category?</vt:lpstr>
      <vt:lpstr>What would influence your generator category?</vt:lpstr>
      <vt:lpstr>What would influence your generator category?</vt:lpstr>
    </vt:vector>
  </TitlesOfParts>
  <Company>Washington State Department of Ecology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Proper Management of Vape Waste Found in Washington Schools</dc:title>
  <dc:creator>Jenny Yoo</dc:creator>
  <cp:lastModifiedBy>Yoo, Jenny (ECY)</cp:lastModifiedBy>
  <cp:revision>2</cp:revision>
  <dcterms:created xsi:type="dcterms:W3CDTF">2023-11-03T18:54:19Z</dcterms:created>
  <dcterms:modified xsi:type="dcterms:W3CDTF">2025-06-05T21:26:52Z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0x0101008AA60FE9E72A0B46B2C2F3CF131C5189</vt:lpwstr>
  </property>
  <property fmtid="{D5CDD505-2E9C-101B-9397-08002B2CF9AE}" pid="3" name="_dlc_DocIdItemGuid">
    <vt:lpwstr>ec7c213d-6b4c-4c9e-83b8-f7a4a00a22af</vt:lpwstr>
  </property>
</Properties>
</file>