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348" r:id="rId3"/>
    <p:sldId id="346" r:id="rId4"/>
    <p:sldId id="384" r:id="rId5"/>
    <p:sldId id="369" r:id="rId6"/>
    <p:sldId id="379" r:id="rId7"/>
    <p:sldId id="370" r:id="rId8"/>
    <p:sldId id="371" r:id="rId9"/>
    <p:sldId id="372" r:id="rId10"/>
    <p:sldId id="385" r:id="rId11"/>
    <p:sldId id="381" r:id="rId12"/>
    <p:sldId id="367" r:id="rId13"/>
    <p:sldId id="375" r:id="rId14"/>
    <p:sldId id="376" r:id="rId15"/>
    <p:sldId id="386" r:id="rId16"/>
    <p:sldId id="387" r:id="rId17"/>
    <p:sldId id="378" r:id="rId18"/>
    <p:sldId id="388" r:id="rId19"/>
    <p:sldId id="301" r:id="rId20"/>
    <p:sldId id="3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2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7936" autoAdjust="0"/>
  </p:normalViewPr>
  <p:slideViewPr>
    <p:cSldViewPr>
      <p:cViewPr varScale="1">
        <p:scale>
          <a:sx n="46" d="100"/>
          <a:sy n="46" d="100"/>
        </p:scale>
        <p:origin x="1853" y="3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2400" y="7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F435FEC-55B4-4B4F-86DD-2A0E1C40F50E}" type="datetimeFigureOut">
              <a:rPr lang="en-US" smtClean="0"/>
              <a:t>2/19/2020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72F176A-D369-481C-A229-E7C5E63541B4}" type="slidenum">
              <a:rPr lang="en-US" smtClean="0"/>
              <a:t>‹#›</a:t>
            </a:fld>
            <a:endParaRPr lang="en-US"/>
          </a:p>
        </p:txBody>
      </p:sp>
    </p:spTree>
    <p:extLst>
      <p:ext uri="{BB962C8B-B14F-4D97-AF65-F5344CB8AC3E}">
        <p14:creationId xmlns:p14="http://schemas.microsoft.com/office/powerpoint/2010/main" val="1171073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2/19/2020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extLst>
      <p:ext uri="{BB962C8B-B14F-4D97-AF65-F5344CB8AC3E}">
        <p14:creationId xmlns:p14="http://schemas.microsoft.com/office/powerpoint/2010/main" val="294288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a:t>
            </a:fld>
            <a:endParaRPr lang="en-US"/>
          </a:p>
        </p:txBody>
      </p:sp>
    </p:spTree>
    <p:extLst>
      <p:ext uri="{BB962C8B-B14F-4D97-AF65-F5344CB8AC3E}">
        <p14:creationId xmlns:p14="http://schemas.microsoft.com/office/powerpoint/2010/main" val="143323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Bo (Yi)</a:t>
            </a:r>
          </a:p>
          <a:p>
            <a:r>
              <a:rPr lang="en-US" dirty="0"/>
              <a:t>So here</a:t>
            </a:r>
            <a:r>
              <a:rPr lang="en-US" baseline="0" dirty="0"/>
              <a:t> are the pros and cons of extending receiving water upstream boundary to USGS station at Auburn:</a:t>
            </a:r>
          </a:p>
          <a:p>
            <a:r>
              <a:rPr lang="en-US" dirty="0"/>
              <a:t>First</a:t>
            </a:r>
            <a:r>
              <a:rPr lang="en-US" baseline="0" dirty="0"/>
              <a:t> of all, a nice thing about the USGS 1211300, the one in Auburn, is it provides a more accurate and complete long term flow boundary condition dataset. There are also some historical suspended solids and water quality measurements at this location. So with those data from this USGS station, it will help with our hydrodynamic model calibration and also will help with the evaluation of groundwater inflow to Lower Green 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the downside of this, quite obvious, it will significantly increase the computational time, </a:t>
            </a:r>
            <a:r>
              <a:rPr lang="en-US" dirty="0"/>
              <a:t>However, if we are lucky,</a:t>
            </a:r>
            <a:r>
              <a:rPr lang="en-US" baseline="0" dirty="0"/>
              <a:t> </a:t>
            </a:r>
            <a:r>
              <a:rPr lang="en-US" dirty="0"/>
              <a:t>we expect there will be a some improvement in computer hardware in 3-5 years. So that might help, but no matter what,</a:t>
            </a:r>
            <a:r>
              <a:rPr lang="en-US" baseline="0" dirty="0"/>
              <a:t> it is additional workload. So we want to make sure it is worth it. </a:t>
            </a:r>
            <a:endParaRPr lang="en-US" dirty="0"/>
          </a:p>
          <a:p>
            <a:endParaRPr lang="en-US" dirty="0"/>
          </a:p>
          <a:p>
            <a:r>
              <a:rPr lang="en-US" dirty="0"/>
              <a:t>So</a:t>
            </a:r>
            <a:r>
              <a:rPr lang="en-US" baseline="0" dirty="0"/>
              <a:t> here is the plan:</a:t>
            </a:r>
          </a:p>
          <a:p>
            <a:r>
              <a:rPr lang="en-US" baseline="0" dirty="0"/>
              <a:t>We already extend the grid for right now. This is the easy part, the real time-consuming part is when we will need to input the data, set up the parameters and start the calibration, which we still have some time to decide if we want to do that. Right now, our modeler’s opinion is we can extend to the auburn location cause there are more data. On the project management side, I want to be careful about committing to that cause it might cause further delay of the project if it turns out it is more time-consuming than we expected. That means, we will like your input on this topic. If you have some convincing reason that why extending to auburn will help our project or some of your questions. We would like to hear it. Hopefully, by our next TAC meeting we can make a decision on this. In meanwhile, we will keep working on getting the input data ready and setting up the model structure. </a:t>
            </a:r>
          </a:p>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163282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CB394-A981-4A5B-A0A3-5ACDFD68D4FC}" type="slidenum">
              <a:rPr lang="en-US" smtClean="0"/>
              <a:pPr/>
              <a:t>11</a:t>
            </a:fld>
            <a:endParaRPr lang="en-US"/>
          </a:p>
        </p:txBody>
      </p:sp>
    </p:spTree>
    <p:extLst>
      <p:ext uri="{BB962C8B-B14F-4D97-AF65-F5344CB8AC3E}">
        <p14:creationId xmlns:p14="http://schemas.microsoft.com/office/powerpoint/2010/main" val="222313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CB394-A981-4A5B-A0A3-5ACDFD68D4FC}" type="slidenum">
              <a:rPr lang="en-US" smtClean="0"/>
              <a:pPr/>
              <a:t>12</a:t>
            </a:fld>
            <a:endParaRPr lang="en-US"/>
          </a:p>
        </p:txBody>
      </p:sp>
    </p:spTree>
    <p:extLst>
      <p:ext uri="{BB962C8B-B14F-4D97-AF65-F5344CB8AC3E}">
        <p14:creationId xmlns:p14="http://schemas.microsoft.com/office/powerpoint/2010/main" val="232593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Bo (Cleo)</a:t>
            </a:r>
          </a:p>
          <a:p>
            <a:r>
              <a:rPr lang="en-US" dirty="0" smtClean="0"/>
              <a:t>As</a:t>
            </a:r>
            <a:r>
              <a:rPr lang="en-US" baseline="0" dirty="0" smtClean="0"/>
              <a:t> you should already have received the updated QAPP, here to help your review, we would like to point out some major changes of this QAPP. This QAPP is mostly based on the previous QAPP developed by Tetra Tech. But because our Ecology modeling team is taking over and we no longer work with Tetra Tech, it is a Ecology project now, we will need to update this QAPP based on Ecology’s requirement. </a:t>
            </a:r>
          </a:p>
          <a:p>
            <a:r>
              <a:rPr lang="en-US" baseline="0" dirty="0" smtClean="0"/>
              <a:t>Originally, Tetra Tech’s QAPP followed EPA’s guidance since it was funded by EPA. In this version, the biggest change is, we used Ecology QAPP guidance, which has quite different required sections and format. So there are a lot of new sections that we added based on the new QAPP outline. As we listed here, most of those are just project backgrounds and project management, like abstract, summary of previous studies, systematic planning process, organization and schedule and etc.. The ones that related to modeling work are the ones labeled in purple, which list the assumptions in relation to objective and study area, process for determining project objectives were met and treatment of non-detects. Another thing I want to point out is, you will notice there are a lot of sections that are not really applicable for modeling QAPP, those are more for the sampling QAPP, such as field data treatment and how to do sampling. But those sections are still kept in the QAPP is just because it is required to. Ecology QAPP guidance requires us to keep all the section even if those don’t apply to our project. It is just a formality. </a:t>
            </a:r>
          </a:p>
          <a:p>
            <a:r>
              <a:rPr lang="en-US" dirty="0" smtClean="0"/>
              <a:t>So all the new</a:t>
            </a:r>
            <a:r>
              <a:rPr lang="en-US" baseline="0" dirty="0" smtClean="0"/>
              <a:t> sections that we added are highlighted in grey in the revised QAPP that you received. </a:t>
            </a:r>
          </a:p>
          <a:p>
            <a:endParaRPr lang="en-US" baseline="0" dirty="0" smtClean="0"/>
          </a:p>
          <a:p>
            <a:r>
              <a:rPr lang="en-US" baseline="0" dirty="0" smtClean="0"/>
              <a:t>Besides all the new sections, you will also noticed there are some new languages in the modeling sections. That means our modelers have edited the original QAPP based on the new information we received or there are new modeling tools that are available since the last QAPP. All the major changes are also highlighted in grey in the revised QAPP. Besides all the highlighted sections, there are some minor edits through out the QAPP. This QAPP has been reviewed by multiple members of our project team and modelers team. So honestly, it was quite messy with multiple edits and reviewer’s comments. I have worked with each reviewer to address their comments and edits. So this version you are reviewing right now already incorporated all the comments and edits. We decided to just highlight the major changes for the TAC members’ review to make it easier.</a:t>
            </a:r>
          </a:p>
          <a:p>
            <a:endParaRPr lang="en-US" baseline="0" dirty="0" smtClean="0"/>
          </a:p>
          <a:p>
            <a:r>
              <a:rPr lang="en-US" baseline="0" dirty="0" smtClean="0"/>
              <a:t>In next couple slides, we will highlight the changes our modeler made in the QAPP to help you review the documents. </a:t>
            </a:r>
          </a:p>
        </p:txBody>
      </p:sp>
      <p:sp>
        <p:nvSpPr>
          <p:cNvPr id="4" name="Slide Number Placeholder 3"/>
          <p:cNvSpPr>
            <a:spLocks noGrp="1"/>
          </p:cNvSpPr>
          <p:nvPr>
            <p:ph type="sldNum" sz="quarter" idx="10"/>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58964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Bo (Cleo)</a:t>
            </a:r>
          </a:p>
          <a:p>
            <a:r>
              <a:rPr lang="en-US" dirty="0" smtClean="0"/>
              <a:t>In the watershed model section</a:t>
            </a:r>
            <a:r>
              <a:rPr lang="en-US" baseline="0" dirty="0" smtClean="0"/>
              <a:t>, there are not a ton of changes. Jeff added watershed model objectives. And obviously, we changed all the sections that are still using LSPC to HSPF since we already made the switch. Also as Jeff mentioned in the last TAC meeting, the HRU definition has been reconfigured because the change from LSPC to HSPF. In the process, we added age of development as one more criteria in the HRU setting. We decided to us 1980s as the threshold for different pollutant loadings. Just a refresher, this is because the PCB ban was in place in 1970s, but there might be some leftover PCB products were produced or used between 1970s to 1980s, so based on all the comments we decided to use 1980s as the cutting point to differentiate the loading from different land use. </a:t>
            </a:r>
          </a:p>
          <a:p>
            <a:r>
              <a:rPr lang="en-US" baseline="0" dirty="0" smtClean="0"/>
              <a:t>We also want to point out that, there were some comments about using building materials as the criteria for HRU. But unfortunately, we just couldn’t find enough information to support our watershed model. We couldn’t find sufficient building materials information in the area. So for now, we decided to just use age of development to classify our HRU.</a:t>
            </a:r>
            <a:endParaRPr lang="en-US" dirty="0" smtClean="0"/>
          </a:p>
          <a:p>
            <a:r>
              <a:rPr lang="en-US" dirty="0" smtClean="0"/>
              <a:t>Besides</a:t>
            </a:r>
            <a:r>
              <a:rPr lang="en-US" baseline="0" dirty="0" smtClean="0"/>
              <a:t> the age of development, we also renumber the combined, partially combined and separated areas in LDW, this is not really new, Tetra Tech will need to proceed to this step anyway. </a:t>
            </a:r>
          </a:p>
          <a:p>
            <a:r>
              <a:rPr lang="en-US" baseline="0" dirty="0" smtClean="0"/>
              <a:t>Also, in the revised QAPP, we added the two new data sources. The atmospheric loading rate will be derived from King County report and groundwater loading rate will be derived from the 2019 USGS report. </a:t>
            </a:r>
          </a:p>
          <a:p>
            <a:r>
              <a:rPr lang="en-US" baseline="0" dirty="0" smtClean="0"/>
              <a:t>Now next, Yi will present some of the major changes in the receiving water model section.</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210800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Yi</a:t>
            </a:r>
          </a:p>
          <a:p>
            <a:endParaRPr lang="en-US" dirty="0" smtClean="0"/>
          </a:p>
          <a:p>
            <a:r>
              <a:rPr lang="en-US" dirty="0" smtClean="0"/>
              <a:t>EPA and Ecology</a:t>
            </a:r>
            <a:r>
              <a:rPr lang="en-US" baseline="0" dirty="0" smtClean="0"/>
              <a:t> toxic unit staff have extensive experience on toxicity. </a:t>
            </a:r>
            <a:r>
              <a:rPr lang="en-US" dirty="0" smtClean="0"/>
              <a:t>Divide lumped</a:t>
            </a:r>
            <a:r>
              <a:rPr lang="en-US" baseline="0" dirty="0" smtClean="0"/>
              <a:t> dissolved form into freely dissolved and DOC-complexed may due to:</a:t>
            </a:r>
            <a:endParaRPr lang="en-US" dirty="0" smtClean="0"/>
          </a:p>
          <a:p>
            <a:r>
              <a:rPr lang="en-US" dirty="0" smtClean="0"/>
              <a:t>1. From</a:t>
            </a:r>
            <a:r>
              <a:rPr lang="en-US" baseline="0" dirty="0" smtClean="0"/>
              <a:t> toxicity aspect, freely dissolved form is more bioavailable and has higher toxicity to organisms. Does Food Web Model (FWM) need this information?</a:t>
            </a:r>
          </a:p>
          <a:p>
            <a:r>
              <a:rPr lang="en-US" baseline="0" dirty="0" smtClean="0"/>
              <a:t>2. In terms of mass transfers at sediment bed-water column and water column-air interfaces, freely dissolved form differs from DOC-complexed.</a:t>
            </a:r>
          </a:p>
          <a:p>
            <a:r>
              <a:rPr lang="en-US" baseline="0" dirty="0" smtClean="0"/>
              <a:t>3. We have DOC data in LDW area.</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371675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a:t>
            </a:r>
          </a:p>
        </p:txBody>
      </p:sp>
      <p:sp>
        <p:nvSpPr>
          <p:cNvPr id="4" name="Slide Number Placeholder 3"/>
          <p:cNvSpPr>
            <a:spLocks noGrp="1"/>
          </p:cNvSpPr>
          <p:nvPr>
            <p:ph type="sldNum" sz="quarter" idx="10"/>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2572185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17</a:t>
            </a:fld>
            <a:endParaRPr lang="en-US"/>
          </a:p>
        </p:txBody>
      </p:sp>
    </p:spTree>
    <p:extLst>
      <p:ext uri="{BB962C8B-B14F-4D97-AF65-F5344CB8AC3E}">
        <p14:creationId xmlns:p14="http://schemas.microsoft.com/office/powerpoint/2010/main" val="228704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28E4F-335F-45F5-A2FC-FE9487D09098}" type="slidenum">
              <a:rPr lang="en-US" smtClean="0"/>
              <a:pPr/>
              <a:t>18</a:t>
            </a:fld>
            <a:endParaRPr lang="en-US"/>
          </a:p>
        </p:txBody>
      </p:sp>
    </p:spTree>
    <p:extLst>
      <p:ext uri="{BB962C8B-B14F-4D97-AF65-F5344CB8AC3E}">
        <p14:creationId xmlns:p14="http://schemas.microsoft.com/office/powerpoint/2010/main" val="401515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CB394-A981-4A5B-A0A3-5ACDFD68D4FC}" type="slidenum">
              <a:rPr lang="en-US" smtClean="0"/>
              <a:pPr/>
              <a:t>19</a:t>
            </a:fld>
            <a:endParaRPr lang="en-US"/>
          </a:p>
        </p:txBody>
      </p:sp>
    </p:spTree>
    <p:extLst>
      <p:ext uri="{BB962C8B-B14F-4D97-AF65-F5344CB8AC3E}">
        <p14:creationId xmlns:p14="http://schemas.microsoft.com/office/powerpoint/2010/main" val="220270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CB394-A981-4A5B-A0A3-5ACDFD68D4FC}" type="slidenum">
              <a:rPr lang="en-US" smtClean="0"/>
              <a:pPr/>
              <a:t>2</a:t>
            </a:fld>
            <a:endParaRPr lang="en-US"/>
          </a:p>
        </p:txBody>
      </p:sp>
    </p:spTree>
    <p:extLst>
      <p:ext uri="{BB962C8B-B14F-4D97-AF65-F5344CB8AC3E}">
        <p14:creationId xmlns:p14="http://schemas.microsoft.com/office/powerpoint/2010/main" val="2199004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 (Jessica)</a:t>
            </a:r>
          </a:p>
          <a:p>
            <a:endParaRPr lang="en-US" dirty="0" smtClean="0"/>
          </a:p>
          <a:p>
            <a:r>
              <a:rPr lang="en-US" dirty="0" smtClean="0"/>
              <a:t>Our next step</a:t>
            </a:r>
            <a:r>
              <a:rPr lang="en-US" baseline="0" dirty="0" smtClean="0"/>
              <a:t>s will be: we will compile QAPP comments and our project team will respond to the comments and edit the QAPP as needed. We will work with our Ecology QAPP QA staff to approve and sign the final QAPP. Once we get the final version, we will send out the final QAPP to TAC. </a:t>
            </a:r>
          </a:p>
          <a:p>
            <a:r>
              <a:rPr lang="en-US" baseline="0" dirty="0" smtClean="0"/>
              <a:t>We anticipate we will have our next TAC meeting in fall/winter this year, hopefully by that time, for the watershed model, we will have more toxic calibration results and we should already be ready for some management scenarios. In the meantime, we should get our receiving water model data input ready and software ready to start our EFDC development.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20</a:t>
            </a:fld>
            <a:endParaRPr lang="en-US"/>
          </a:p>
        </p:txBody>
      </p:sp>
    </p:spTree>
    <p:extLst>
      <p:ext uri="{BB962C8B-B14F-4D97-AF65-F5344CB8AC3E}">
        <p14:creationId xmlns:p14="http://schemas.microsoft.com/office/powerpoint/2010/main" val="29329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 (Cleo)</a:t>
            </a:r>
          </a:p>
          <a:p>
            <a:r>
              <a:rPr lang="en-US" dirty="0" smtClean="0"/>
              <a:t>So</a:t>
            </a:r>
            <a:r>
              <a:rPr lang="en-US" baseline="0" dirty="0" smtClean="0"/>
              <a:t> first of all, here is our project progress so far. We are still working on the HSPF toxic, QAPP update and empirical loading analysis which will generate the input data. We already started the receiving water model development. I will explain more about recent update of watershed model and receiving water model later. Before we do that, I want to quickly go over some other project updates first. </a:t>
            </a:r>
            <a:endParaRPr lang="en-US" dirty="0" smtClean="0"/>
          </a:p>
        </p:txBody>
      </p:sp>
      <p:sp>
        <p:nvSpPr>
          <p:cNvPr id="4" name="Slide Number Placeholder 3"/>
          <p:cNvSpPr>
            <a:spLocks noGrp="1"/>
          </p:cNvSpPr>
          <p:nvPr>
            <p:ph type="sldNum" sz="quarter" idx="10"/>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302213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 (Cleo)</a:t>
            </a:r>
          </a:p>
          <a:p>
            <a:r>
              <a:rPr lang="en-US" dirty="0" smtClean="0"/>
              <a:t>First</a:t>
            </a:r>
            <a:r>
              <a:rPr lang="en-US" baseline="0" dirty="0" smtClean="0"/>
              <a:t> good news, the groundwater database report is final now and it is on the USGS website. Our watershed model will use the groundwater database for groundwater data input.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405330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Cleo</a:t>
            </a:r>
          </a:p>
          <a:p>
            <a:r>
              <a:rPr lang="en-US" sz="1200" kern="1200" dirty="0" smtClean="0">
                <a:solidFill>
                  <a:schemeClr val="tx1"/>
                </a:solidFill>
                <a:effectLst/>
                <a:latin typeface="+mn-lt"/>
                <a:ea typeface="+mn-ea"/>
                <a:cs typeface="+mn-cs"/>
              </a:rPr>
              <a:t>Next good news is, besides</a:t>
            </a:r>
            <a:r>
              <a:rPr lang="en-US" sz="1200" kern="1200" baseline="0" dirty="0" smtClean="0">
                <a:solidFill>
                  <a:schemeClr val="tx1"/>
                </a:solidFill>
                <a:effectLst/>
                <a:latin typeface="+mn-lt"/>
                <a:ea typeface="+mn-ea"/>
                <a:cs typeface="+mn-cs"/>
              </a:rPr>
              <a:t> our PLA project, there is another project within our Duwamish watershed, </a:t>
            </a:r>
            <a:r>
              <a:rPr lang="en-US" sz="1200" kern="1200" baseline="0" dirty="0" err="1" smtClean="0">
                <a:solidFill>
                  <a:schemeClr val="tx1"/>
                </a:solidFill>
                <a:effectLst/>
                <a:latin typeface="+mn-lt"/>
                <a:ea typeface="+mn-ea"/>
                <a:cs typeface="+mn-cs"/>
              </a:rPr>
              <a:t>Soos</a:t>
            </a:r>
            <a:r>
              <a:rPr lang="en-US" sz="1200" kern="1200" baseline="0" dirty="0" smtClean="0">
                <a:solidFill>
                  <a:schemeClr val="tx1"/>
                </a:solidFill>
                <a:effectLst/>
                <a:latin typeface="+mn-lt"/>
                <a:ea typeface="+mn-ea"/>
                <a:cs typeface="+mn-cs"/>
              </a:rPr>
              <a:t> Creek Total Maximum Daily Load study, which is led by our </a:t>
            </a:r>
            <a:r>
              <a:rPr lang="en-US" sz="1200" kern="1200" dirty="0" smtClean="0">
                <a:solidFill>
                  <a:schemeClr val="tx1"/>
                </a:solidFill>
                <a:effectLst/>
                <a:latin typeface="+mn-lt"/>
                <a:ea typeface="+mn-ea"/>
                <a:cs typeface="+mn-cs"/>
              </a:rPr>
              <a:t>Ecology’s Environmental Assessment Program (EAP) are also using the HSPF watershed model. The </a:t>
            </a:r>
            <a:r>
              <a:rPr lang="en-US" sz="1200" kern="1200" dirty="0" err="1" smtClean="0">
                <a:solidFill>
                  <a:schemeClr val="tx1"/>
                </a:solidFill>
                <a:effectLst/>
                <a:latin typeface="+mn-lt"/>
                <a:ea typeface="+mn-ea"/>
                <a:cs typeface="+mn-cs"/>
              </a:rPr>
              <a:t>Soos</a:t>
            </a:r>
            <a:r>
              <a:rPr lang="en-US" sz="1200" kern="1200" baseline="0" dirty="0" smtClean="0">
                <a:solidFill>
                  <a:schemeClr val="tx1"/>
                </a:solidFill>
                <a:effectLst/>
                <a:latin typeface="+mn-lt"/>
                <a:ea typeface="+mn-ea"/>
                <a:cs typeface="+mn-cs"/>
              </a:rPr>
              <a:t> Creek TMDL project only focused on the hydrology and sediment transportation.</a:t>
            </a:r>
            <a:r>
              <a:rPr lang="en-US" sz="1200" kern="1200" dirty="0" smtClean="0">
                <a:solidFill>
                  <a:schemeClr val="tx1"/>
                </a:solidFill>
                <a:effectLst/>
                <a:latin typeface="+mn-lt"/>
                <a:ea typeface="+mn-ea"/>
                <a:cs typeface="+mn-cs"/>
              </a:rPr>
              <a:t> So to make both</a:t>
            </a:r>
            <a:r>
              <a:rPr lang="en-US" sz="1200" kern="1200" baseline="0" dirty="0" smtClean="0">
                <a:solidFill>
                  <a:schemeClr val="tx1"/>
                </a:solidFill>
                <a:effectLst/>
                <a:latin typeface="+mn-lt"/>
                <a:ea typeface="+mn-ea"/>
                <a:cs typeface="+mn-cs"/>
              </a:rPr>
              <a:t> our studies more efficient and get some more technical assistance for our modeler, both teams worked together on the HSPF</a:t>
            </a:r>
            <a:r>
              <a:rPr lang="en-US" sz="1200" kern="1200" dirty="0" smtClean="0">
                <a:solidFill>
                  <a:schemeClr val="tx1"/>
                </a:solidFill>
                <a:effectLst/>
                <a:latin typeface="+mn-lt"/>
                <a:ea typeface="+mn-ea"/>
                <a:cs typeface="+mn-cs"/>
              </a:rPr>
              <a:t> technical assistance contract. The </a:t>
            </a:r>
            <a:r>
              <a:rPr lang="en-US" sz="1200" kern="1200" dirty="0" err="1" smtClean="0">
                <a:solidFill>
                  <a:schemeClr val="tx1"/>
                </a:solidFill>
                <a:effectLst/>
                <a:latin typeface="+mn-lt"/>
                <a:ea typeface="+mn-ea"/>
                <a:cs typeface="+mn-cs"/>
              </a:rPr>
              <a:t>Soos</a:t>
            </a:r>
            <a:r>
              <a:rPr lang="en-US" sz="1200" kern="1200" dirty="0" smtClean="0">
                <a:solidFill>
                  <a:schemeClr val="tx1"/>
                </a:solidFill>
                <a:effectLst/>
                <a:latin typeface="+mn-lt"/>
                <a:ea typeface="+mn-ea"/>
                <a:cs typeface="+mn-cs"/>
              </a:rPr>
              <a:t> Creek TMDL team have</a:t>
            </a:r>
            <a:r>
              <a:rPr lang="en-US" sz="1200" kern="1200" baseline="0" dirty="0" smtClean="0">
                <a:solidFill>
                  <a:schemeClr val="tx1"/>
                </a:solidFill>
                <a:effectLst/>
                <a:latin typeface="+mn-lt"/>
                <a:ea typeface="+mn-ea"/>
                <a:cs typeface="+mn-cs"/>
              </a:rPr>
              <a:t> some experiences working with RESPEC and learned that they have some internal tools that could help with the calibration and also has some HSPF experts who can provide technical support for the project as an outside reviewer. So we worked on the sole contract to work with their team to provide technical assistance for both of our project. More specifically, the technical support for PLA include……</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49608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b="0" dirty="0" smtClean="0">
                <a:solidFill>
                  <a:srgbClr val="FF0000"/>
                </a:solidFill>
              </a:rPr>
              <a:t>Cleo</a:t>
            </a:r>
          </a:p>
          <a:p>
            <a:pPr fontAlgn="ctr"/>
            <a:r>
              <a:rPr lang="en-US" b="1" dirty="0" smtClean="0"/>
              <a:t>Task 1. </a:t>
            </a:r>
            <a:r>
              <a:rPr lang="en-US" dirty="0" smtClean="0"/>
              <a:t>Brief review of model set-up and documentation</a:t>
            </a:r>
          </a:p>
          <a:p>
            <a:pPr fontAlgn="ctr"/>
            <a:r>
              <a:rPr lang="en-US" b="1" dirty="0" smtClean="0"/>
              <a:t>Task 2.</a:t>
            </a:r>
            <a:r>
              <a:rPr lang="en-US" dirty="0" smtClean="0"/>
              <a:t>Sharing of scripts and tools related to HSPF calibration (sediment transport, pollutant fate and transport, and temperature models).</a:t>
            </a:r>
            <a:r>
              <a:rPr lang="en-US" baseline="0" dirty="0" smtClean="0"/>
              <a:t> This is one of the main reason we worked with them as we learned they have developed some scripts and tools that can expedite the calibration process. Calibration can always be a very tedious process with a lot of back and forth. With their tools, hopefully, can make this process a little easier. </a:t>
            </a:r>
            <a:endParaRPr lang="en-US" sz="2000" dirty="0" smtClean="0"/>
          </a:p>
          <a:p>
            <a:pPr fontAlgn="ctr"/>
            <a:r>
              <a:rPr lang="en-US" b="1" dirty="0" smtClean="0"/>
              <a:t>Task 3.</a:t>
            </a:r>
            <a:r>
              <a:rPr lang="en-US" dirty="0" smtClean="0"/>
              <a:t>Review of HSPF model set-up descriptions for management scenarios. This is specifically designed for our PLA</a:t>
            </a:r>
            <a:r>
              <a:rPr lang="en-US" baseline="0" dirty="0" smtClean="0"/>
              <a:t> project, For our project, how to set up management scenarios is very important. Unlike the TMDL project, usually the management scenarios are more straight forward, our PLA project can be more complicated as we have had a lot of discussion on this topic. So have some outside expert to review our setup will definitely be beneficial. </a:t>
            </a:r>
            <a:endParaRPr lang="en-US" sz="2000" dirty="0" smtClean="0"/>
          </a:p>
          <a:p>
            <a:endParaRPr lang="en-US" dirty="0" smtClean="0"/>
          </a:p>
          <a:p>
            <a:r>
              <a:rPr lang="en-US" dirty="0" smtClean="0"/>
              <a:t>We</a:t>
            </a:r>
            <a:r>
              <a:rPr lang="en-US" baseline="0" dirty="0" smtClean="0"/>
              <a:t> have been working on this contract for a while, just like all the other contract, getting a scope of work done and contract signed are not easy. Just about two weeks ago, we finally got the approval for the contract and we are working on some final details with the contractor and we expect we will start the work very soon. The total cost for the contract is about 50k, so not a tons of work, but we expect it can provide some great help.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241622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 (Cleo)</a:t>
            </a:r>
          </a:p>
          <a:p>
            <a:r>
              <a:rPr lang="en-US" dirty="0" smtClean="0"/>
              <a:t>Alright,</a:t>
            </a:r>
            <a:r>
              <a:rPr lang="en-US" baseline="0" dirty="0" smtClean="0"/>
              <a:t> the next good news, we have been working with Dynamic Solution, the company that developed the EFDC Explorer Modeling System (EEMS) on the purchase of the software. We got the approval from the management to purchase the Lifetime license, what means is, it will be an one time purchase, so no additional maintenance fee needed, no annual fee. It should be good for lifetime, which in their words, as long as their company still exist, this license should be good. They will also provide technical support and training for our modelers. This is a single license. But we will install in our new server that our IT staff provided for our PLA modeling team in Ecology. So multiple people can use it if needed. We believe it is a good investment because other TMDL project or similar water quality modeling projects in our Ecology could use this software in the future as well if needed. It is quite a versatile model. We actually already tried out a trial version to make sure it works with our Ecology server and computer, and everything works out great. </a:t>
            </a:r>
          </a:p>
          <a:p>
            <a:r>
              <a:rPr lang="en-US" baseline="0" dirty="0" smtClean="0"/>
              <a:t>Right now, as of today, our purchasing department is finalizing some details with the purchase and we expect to get the license soon.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57575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 (Yi)</a:t>
            </a:r>
          </a:p>
          <a:p>
            <a:r>
              <a:rPr lang="en-US" dirty="0" smtClean="0"/>
              <a:t>For the receiving water model</a:t>
            </a:r>
            <a:r>
              <a:rPr lang="en-US" baseline="0" dirty="0" smtClean="0"/>
              <a:t>, we already started some of the preparation work. We developed receiving water model grid which combined Lower Duwamish and Elliott Bay grids. And the combined grid has been extended to USGS12113000, which is the station in the Green River near Auburn, which is actually beyond the River Mile 17. We will explain this later in the next slide. Besides that, our modeler is working on hydrodynamic model inputs and bathymetry data to get it ready before we get the software installed.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71683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 (Yi)</a:t>
            </a:r>
          </a:p>
          <a:p>
            <a:r>
              <a:rPr lang="en-US" dirty="0" smtClean="0"/>
              <a:t>So,</a:t>
            </a:r>
            <a:r>
              <a:rPr lang="en-US" baseline="0" dirty="0" smtClean="0"/>
              <a:t> as I mentioned in the earlier slide about the location of the receiving water model upstream boundary location. </a:t>
            </a:r>
            <a:r>
              <a:rPr lang="en-US" dirty="0" smtClean="0"/>
              <a:t>It</a:t>
            </a:r>
            <a:r>
              <a:rPr lang="en-US" baseline="0" dirty="0" smtClean="0"/>
              <a:t> came to our attention that it might be better to extend the model grid for receiving water model upstream boundary from River Mile 17 which was decided in previous TAC meeting to USGS station at Auburn. To just refresh everyone’s memory, the river mile 17 location was proposed in previous TAC member meeting. The reason to extend to river mile 17 was to ensure the receiving water model will cover all the areas that have tidal influence. Now, there are suggestions to extend it further to the station at Auburn. Our team took a look at that location and the data availability and we do find some pros and cons of further extension of the upstream boundary to RM 19. </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276569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C8F4C2-470A-4180-B372-3CA232F71800}"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
        <p:nvSpPr>
          <p:cNvPr id="7" name="Rectangle 6"/>
          <p:cNvSpPr/>
          <p:nvPr userDrawn="1"/>
        </p:nvSpPr>
        <p:spPr>
          <a:xfrm>
            <a:off x="0" y="6324600"/>
            <a:ext cx="9144000" cy="533400"/>
          </a:xfrm>
          <a:prstGeom prst="rect">
            <a:avLst/>
          </a:prstGeom>
          <a:gradFill flip="none" rotWithShape="1">
            <a:gsLst>
              <a:gs pos="1000">
                <a:srgbClr val="0070C0"/>
              </a:gs>
              <a:gs pos="0">
                <a:schemeClr val="tx2">
                  <a:lumMod val="40000"/>
                  <a:lumOff val="60000"/>
                </a:schemeClr>
              </a:gs>
              <a:gs pos="76000">
                <a:schemeClr val="bg1"/>
              </a:gs>
            </a:gsLst>
            <a:path path="circle">
              <a:fillToRect l="100000" t="100000"/>
            </a:path>
            <a:tileRect r="-100000" b="-100000"/>
          </a:gra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COLOGO_sphere_icon-04.png"/>
          <p:cNvPicPr>
            <a:picLocks noChangeAspect="1"/>
          </p:cNvPicPr>
          <p:nvPr userDrawn="1"/>
        </p:nvPicPr>
        <p:blipFill>
          <a:blip r:embed="rId2" cstate="print"/>
          <a:stretch>
            <a:fillRect/>
          </a:stretch>
        </p:blipFill>
        <p:spPr>
          <a:xfrm>
            <a:off x="228600" y="5791200"/>
            <a:ext cx="1082722" cy="1066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0"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BC8F4C2-470A-4180-B372-3CA232F71800}"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8F4C2-470A-4180-B372-3CA232F71800}"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
        <p:nvSpPr>
          <p:cNvPr id="8" name="Rectangle 7"/>
          <p:cNvSpPr/>
          <p:nvPr userDrawn="1"/>
        </p:nvSpPr>
        <p:spPr>
          <a:xfrm>
            <a:off x="0" y="6324600"/>
            <a:ext cx="9144000" cy="533400"/>
          </a:xfrm>
          <a:prstGeom prst="rect">
            <a:avLst/>
          </a:prstGeom>
          <a:gradFill flip="none" rotWithShape="1">
            <a:gsLst>
              <a:gs pos="1000">
                <a:srgbClr val="0070C0"/>
              </a:gs>
              <a:gs pos="0">
                <a:schemeClr val="tx2">
                  <a:lumMod val="40000"/>
                  <a:lumOff val="60000"/>
                </a:schemeClr>
              </a:gs>
              <a:gs pos="76000">
                <a:schemeClr val="bg1"/>
              </a:gs>
            </a:gsLst>
            <a:path path="circle">
              <a:fillToRect l="100000" t="100000"/>
            </a:path>
            <a:tileRect r="-100000" b="-100000"/>
          </a:gra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COLOGO_sphere_icon-04.png"/>
          <p:cNvPicPr>
            <a:picLocks noChangeAspect="1"/>
          </p:cNvPicPr>
          <p:nvPr userDrawn="1"/>
        </p:nvPicPr>
        <p:blipFill>
          <a:blip r:embed="rId2" cstate="print"/>
          <a:stretch>
            <a:fillRect/>
          </a:stretch>
        </p:blipFill>
        <p:spPr>
          <a:xfrm>
            <a:off x="228600" y="5791200"/>
            <a:ext cx="1082722" cy="1066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8F4C2-470A-4180-B372-3CA232F71800}" type="datetimeFigureOut">
              <a:rPr lang="en-US" smtClean="0"/>
              <a:pPr/>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3201E-BAD4-4887-93F2-D695096208A5}" type="slidenum">
              <a:rPr lang="en-US" smtClean="0"/>
              <a:pPr/>
              <a:t>‹#›</a:t>
            </a:fld>
            <a:endParaRPr lang="en-US"/>
          </a:p>
        </p:txBody>
      </p:sp>
      <p:sp>
        <p:nvSpPr>
          <p:cNvPr id="10" name="Rectangle 9"/>
          <p:cNvSpPr/>
          <p:nvPr userDrawn="1"/>
        </p:nvSpPr>
        <p:spPr>
          <a:xfrm>
            <a:off x="0" y="6324600"/>
            <a:ext cx="9144000" cy="533400"/>
          </a:xfrm>
          <a:prstGeom prst="rect">
            <a:avLst/>
          </a:prstGeom>
          <a:gradFill flip="none" rotWithShape="1">
            <a:gsLst>
              <a:gs pos="1000">
                <a:srgbClr val="0070C0"/>
              </a:gs>
              <a:gs pos="0">
                <a:schemeClr val="tx2">
                  <a:lumMod val="40000"/>
                  <a:lumOff val="60000"/>
                </a:schemeClr>
              </a:gs>
              <a:gs pos="76000">
                <a:schemeClr val="bg1"/>
              </a:gs>
            </a:gsLst>
            <a:path path="circle">
              <a:fillToRect l="100000" t="100000"/>
            </a:path>
            <a:tileRect r="-100000" b="-100000"/>
          </a:gra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COLOGO_sphere_icon-04.png"/>
          <p:cNvPicPr>
            <a:picLocks noChangeAspect="1"/>
          </p:cNvPicPr>
          <p:nvPr userDrawn="1"/>
        </p:nvPicPr>
        <p:blipFill>
          <a:blip r:embed="rId2" cstate="print"/>
          <a:stretch>
            <a:fillRect/>
          </a:stretch>
        </p:blipFill>
        <p:spPr>
          <a:xfrm>
            <a:off x="228600" y="5791200"/>
            <a:ext cx="1082722" cy="1066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8F4C2-470A-4180-B372-3CA232F71800}" type="datetimeFigureOut">
              <a:rPr lang="en-US" smtClean="0"/>
              <a:pPr/>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F4C2-470A-4180-B372-3CA232F71800}" type="datetimeFigureOut">
              <a:rPr lang="en-US" smtClean="0"/>
              <a:pPr/>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F4C2-470A-4180-B372-3CA232F71800}" type="datetimeFigureOut">
              <a:rPr lang="en-US" smtClean="0"/>
              <a:pPr/>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0C0"/>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3133/ofr2019113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429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p:nvPr>
        </p:nvSpPr>
        <p:spPr>
          <a:xfrm>
            <a:off x="0" y="685800"/>
            <a:ext cx="9144000" cy="2613025"/>
          </a:xfrm>
        </p:spPr>
        <p:txBody>
          <a:bodyPr>
            <a:noAutofit/>
          </a:bodyPr>
          <a:lstStyle/>
          <a:p>
            <a:pPr lvl="0"/>
            <a:r>
              <a:rPr lang="en-US" sz="4000" dirty="0" smtClean="0">
                <a:solidFill>
                  <a:schemeClr val="bg1"/>
                </a:solidFill>
              </a:rPr>
              <a:t>Green-Duwamish Watershed</a:t>
            </a:r>
            <a:br>
              <a:rPr lang="en-US" sz="4000" dirty="0" smtClean="0">
                <a:solidFill>
                  <a:schemeClr val="bg1"/>
                </a:solidFill>
              </a:rPr>
            </a:br>
            <a:r>
              <a:rPr lang="en-US" sz="4000" dirty="0" smtClean="0">
                <a:solidFill>
                  <a:schemeClr val="bg1"/>
                </a:solidFill>
              </a:rPr>
              <a:t>Pollutant Loading Assessment</a:t>
            </a:r>
            <a:r>
              <a:rPr lang="en-US" sz="4000" b="0" dirty="0" smtClean="0">
                <a:solidFill>
                  <a:schemeClr val="bg1"/>
                </a:solidFill>
              </a:rPr>
              <a:t/>
            </a:r>
            <a:br>
              <a:rPr lang="en-US" sz="4000" b="0" dirty="0" smtClean="0">
                <a:solidFill>
                  <a:schemeClr val="bg1"/>
                </a:solidFill>
              </a:rPr>
            </a:br>
            <a:endParaRPr lang="en-US" sz="4000" b="0" dirty="0">
              <a:solidFill>
                <a:schemeClr val="bg1"/>
              </a:solidFill>
            </a:endParaRPr>
          </a:p>
        </p:txBody>
      </p:sp>
      <p:pic>
        <p:nvPicPr>
          <p:cNvPr id="4" name="Content Placeholder 3" descr="ECOLOGO_W-C.wmf"/>
          <p:cNvPicPr>
            <a:picLocks noGrp="1" noChangeAspect="1"/>
          </p:cNvPicPr>
          <p:nvPr>
            <p:ph idx="4294967295"/>
          </p:nvPr>
        </p:nvPicPr>
        <p:blipFill>
          <a:blip r:embed="rId3" cstate="screen"/>
          <a:stretch>
            <a:fillRect/>
          </a:stretch>
        </p:blipFill>
        <p:spPr>
          <a:xfrm>
            <a:off x="3009900" y="5638800"/>
            <a:ext cx="3124200" cy="808586"/>
          </a:xfrm>
        </p:spPr>
      </p:pic>
      <p:sp>
        <p:nvSpPr>
          <p:cNvPr id="3" name="TextBox 2"/>
          <p:cNvSpPr txBox="1"/>
          <p:nvPr/>
        </p:nvSpPr>
        <p:spPr>
          <a:xfrm>
            <a:off x="1066800" y="3749070"/>
            <a:ext cx="7010400" cy="1569660"/>
          </a:xfrm>
          <a:prstGeom prst="rect">
            <a:avLst/>
          </a:prstGeom>
          <a:noFill/>
        </p:spPr>
        <p:txBody>
          <a:bodyPr wrap="square" rtlCol="0">
            <a:spAutoFit/>
          </a:bodyPr>
          <a:lstStyle/>
          <a:p>
            <a:pPr algn="ctr"/>
            <a:r>
              <a:rPr lang="en-US" sz="3200" dirty="0"/>
              <a:t>Technical Advisory Committee</a:t>
            </a:r>
            <a:br>
              <a:rPr lang="en-US" sz="3200" dirty="0"/>
            </a:br>
            <a:r>
              <a:rPr lang="en-US" sz="3200" dirty="0"/>
              <a:t>Meeting #</a:t>
            </a:r>
            <a:r>
              <a:rPr lang="en-US" sz="3200" dirty="0" smtClean="0"/>
              <a:t>14</a:t>
            </a:r>
          </a:p>
          <a:p>
            <a:pPr algn="ctr"/>
            <a:r>
              <a:rPr lang="en-US" sz="3200" dirty="0" smtClean="0"/>
              <a:t>February 19th, 2020</a:t>
            </a:r>
            <a:endParaRPr 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9" y="284163"/>
            <a:ext cx="8686800" cy="1143000"/>
          </a:xfrm>
        </p:spPr>
        <p:txBody>
          <a:bodyPr>
            <a:normAutofit fontScale="90000"/>
          </a:bodyPr>
          <a:lstStyle/>
          <a:p>
            <a:r>
              <a:rPr lang="en-US" dirty="0"/>
              <a:t>Location of receiving water model upstream </a:t>
            </a:r>
            <a:r>
              <a:rPr lang="en-US" dirty="0" smtClean="0"/>
              <a:t>boundary – </a:t>
            </a:r>
            <a:r>
              <a:rPr lang="en-US" dirty="0"/>
              <a:t>Cont’d</a:t>
            </a:r>
          </a:p>
        </p:txBody>
      </p:sp>
      <p:sp>
        <p:nvSpPr>
          <p:cNvPr id="3" name="Content Placeholder 2"/>
          <p:cNvSpPr>
            <a:spLocks noGrp="1"/>
          </p:cNvSpPr>
          <p:nvPr>
            <p:ph idx="1"/>
          </p:nvPr>
        </p:nvSpPr>
        <p:spPr>
          <a:xfrm>
            <a:off x="609600" y="1427163"/>
            <a:ext cx="8229600" cy="4648200"/>
          </a:xfrm>
        </p:spPr>
        <p:txBody>
          <a:bodyPr>
            <a:normAutofit fontScale="70000" lnSpcReduction="20000"/>
          </a:bodyPr>
          <a:lstStyle/>
          <a:p>
            <a:pPr marL="0" indent="0">
              <a:buNone/>
            </a:pPr>
            <a:r>
              <a:rPr lang="en-US" dirty="0"/>
              <a:t>Extending receiving water upstream boundary to USGS 12113000 Green River at Auburn from RM 17:</a:t>
            </a:r>
          </a:p>
          <a:p>
            <a:r>
              <a:rPr lang="en-US" b="1" u="sng" dirty="0"/>
              <a:t>Pros:</a:t>
            </a:r>
          </a:p>
          <a:p>
            <a:pPr lvl="1"/>
            <a:r>
              <a:rPr lang="en-US" dirty="0"/>
              <a:t>USGS 1211300 provides</a:t>
            </a:r>
          </a:p>
          <a:p>
            <a:pPr lvl="1">
              <a:buFont typeface="Wingdings" panose="05000000000000000000" pitchFamily="2" charset="2"/>
              <a:buChar char="Ø"/>
            </a:pPr>
            <a:r>
              <a:rPr lang="en-US" dirty="0"/>
              <a:t>complete long-term (1987-2020) and more accurate flow data, which reduces model uncertainty. </a:t>
            </a:r>
          </a:p>
          <a:p>
            <a:pPr lvl="1">
              <a:buFont typeface="Wingdings" panose="05000000000000000000" pitchFamily="2" charset="2"/>
              <a:buChar char="Ø"/>
            </a:pPr>
            <a:r>
              <a:rPr lang="en-US" dirty="0"/>
              <a:t>some historical suspended solids and water quality measurements.</a:t>
            </a:r>
          </a:p>
          <a:p>
            <a:pPr lvl="1"/>
            <a:r>
              <a:rPr lang="en-US" dirty="0"/>
              <a:t>Including USGS 1211300 in the model domain, with the other downstream USGS stations, would be beneficial to </a:t>
            </a:r>
          </a:p>
          <a:p>
            <a:pPr lvl="1">
              <a:buFont typeface="Wingdings" panose="05000000000000000000" pitchFamily="2" charset="2"/>
              <a:buChar char="Ø"/>
            </a:pPr>
            <a:r>
              <a:rPr lang="en-US" dirty="0"/>
              <a:t>hydrodynamic model setup and calibration.</a:t>
            </a:r>
          </a:p>
          <a:p>
            <a:pPr lvl="1">
              <a:buFont typeface="Wingdings" panose="05000000000000000000" pitchFamily="2" charset="2"/>
              <a:buChar char="Ø"/>
            </a:pPr>
            <a:r>
              <a:rPr lang="en-US" dirty="0"/>
              <a:t>evaluation of groundwater inflow to Lower Green River. </a:t>
            </a:r>
          </a:p>
          <a:p>
            <a:r>
              <a:rPr lang="en-US" b="1" u="sng" dirty="0"/>
              <a:t>Cons:</a:t>
            </a:r>
          </a:p>
          <a:p>
            <a:pPr lvl="1"/>
            <a:r>
              <a:rPr lang="en-US" dirty="0"/>
              <a:t>Slightly to moderately increase the computational time, comparing with RM 17 grid. </a:t>
            </a:r>
          </a:p>
        </p:txBody>
      </p:sp>
    </p:spTree>
    <p:extLst>
      <p:ext uri="{BB962C8B-B14F-4D97-AF65-F5344CB8AC3E}">
        <p14:creationId xmlns:p14="http://schemas.microsoft.com/office/powerpoint/2010/main" val="402624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057400"/>
            <a:ext cx="9144000" cy="2743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half" idx="4294967295"/>
          </p:nvPr>
        </p:nvSpPr>
        <p:spPr>
          <a:xfrm>
            <a:off x="2895600" y="3124200"/>
            <a:ext cx="3962400" cy="762000"/>
          </a:xfrm>
        </p:spPr>
        <p:txBody>
          <a:bodyPr>
            <a:noAutofit/>
          </a:bodyPr>
          <a:lstStyle/>
          <a:p>
            <a:pPr lvl="0">
              <a:buNone/>
            </a:pPr>
            <a:r>
              <a:rPr lang="en-US" sz="3600" dirty="0" smtClean="0">
                <a:solidFill>
                  <a:schemeClr val="bg1"/>
                </a:solidFill>
                <a:latin typeface="Rockwell" pitchFamily="18" charset="0"/>
                <a:ea typeface="Adobe Gothic Std B" pitchFamily="34" charset="-128"/>
              </a:rPr>
              <a:t>Questions?</a:t>
            </a:r>
          </a:p>
        </p:txBody>
      </p:sp>
      <p:pic>
        <p:nvPicPr>
          <p:cNvPr id="10" name="Picture 9" descr="ECOLOGO_sphere_icon-04.png"/>
          <p:cNvPicPr>
            <a:picLocks noChangeAspect="1"/>
          </p:cNvPicPr>
          <p:nvPr/>
        </p:nvPicPr>
        <p:blipFill>
          <a:blip r:embed="rId3" cstate="print"/>
          <a:stretch>
            <a:fillRect/>
          </a:stretch>
        </p:blipFill>
        <p:spPr>
          <a:xfrm>
            <a:off x="381000" y="2590800"/>
            <a:ext cx="1701420" cy="1676400"/>
          </a:xfrm>
          <a:prstGeom prst="rect">
            <a:avLst/>
          </a:prstGeom>
        </p:spPr>
      </p:pic>
    </p:spTree>
    <p:extLst>
      <p:ext uri="{BB962C8B-B14F-4D97-AF65-F5344CB8AC3E}">
        <p14:creationId xmlns:p14="http://schemas.microsoft.com/office/powerpoint/2010/main" val="256450513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 y="1981200"/>
            <a:ext cx="9144000" cy="2743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half" idx="4294967295"/>
          </p:nvPr>
        </p:nvSpPr>
        <p:spPr>
          <a:xfrm>
            <a:off x="2490090" y="2914650"/>
            <a:ext cx="6451980" cy="876300"/>
          </a:xfrm>
        </p:spPr>
        <p:txBody>
          <a:bodyPr>
            <a:noAutofit/>
          </a:bodyPr>
          <a:lstStyle/>
          <a:p>
            <a:pPr lvl="0">
              <a:buNone/>
            </a:pPr>
            <a:r>
              <a:rPr lang="en-US" sz="3600" dirty="0" smtClean="0">
                <a:solidFill>
                  <a:schemeClr val="bg1"/>
                </a:solidFill>
                <a:latin typeface="Rockwell" pitchFamily="18" charset="0"/>
                <a:ea typeface="Adobe Gothic Std B" pitchFamily="34" charset="-128"/>
              </a:rPr>
              <a:t>QAPP update</a:t>
            </a:r>
            <a:endParaRPr lang="en-US" sz="2800" dirty="0">
              <a:solidFill>
                <a:schemeClr val="bg1"/>
              </a:solidFill>
              <a:latin typeface="Rockwell" pitchFamily="18" charset="0"/>
              <a:ea typeface="Adobe Gothic Std B" pitchFamily="34" charset="-128"/>
            </a:endParaRPr>
          </a:p>
        </p:txBody>
      </p:sp>
      <p:pic>
        <p:nvPicPr>
          <p:cNvPr id="10" name="Picture 9" descr="ECOLOGO_sphere_icon-04.png"/>
          <p:cNvPicPr>
            <a:picLocks noChangeAspect="1"/>
          </p:cNvPicPr>
          <p:nvPr/>
        </p:nvPicPr>
        <p:blipFill>
          <a:blip r:embed="rId3" cstate="print"/>
          <a:stretch>
            <a:fillRect/>
          </a:stretch>
        </p:blipFill>
        <p:spPr>
          <a:xfrm>
            <a:off x="381000" y="2590800"/>
            <a:ext cx="1701420" cy="1676400"/>
          </a:xfrm>
          <a:prstGeom prst="rect">
            <a:avLst/>
          </a:prstGeom>
        </p:spPr>
      </p:pic>
    </p:spTree>
    <p:extLst>
      <p:ext uri="{BB962C8B-B14F-4D97-AF65-F5344CB8AC3E}">
        <p14:creationId xmlns:p14="http://schemas.microsoft.com/office/powerpoint/2010/main" val="8065158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 change</a:t>
            </a:r>
            <a:endParaRPr lang="en-US" dirty="0"/>
          </a:p>
        </p:txBody>
      </p:sp>
      <p:sp>
        <p:nvSpPr>
          <p:cNvPr id="3" name="Content Placeholder 2"/>
          <p:cNvSpPr>
            <a:spLocks noGrp="1"/>
          </p:cNvSpPr>
          <p:nvPr>
            <p:ph idx="1"/>
          </p:nvPr>
        </p:nvSpPr>
        <p:spPr>
          <a:xfrm>
            <a:off x="476250" y="1389063"/>
            <a:ext cx="8229600" cy="4525963"/>
          </a:xfrm>
        </p:spPr>
        <p:txBody>
          <a:bodyPr>
            <a:normAutofit fontScale="70000" lnSpcReduction="20000"/>
          </a:bodyPr>
          <a:lstStyle/>
          <a:p>
            <a:r>
              <a:rPr lang="en-US" dirty="0" smtClean="0"/>
              <a:t>Followed Ecology QAPP guidance</a:t>
            </a:r>
          </a:p>
          <a:p>
            <a:r>
              <a:rPr lang="en-US" dirty="0" smtClean="0"/>
              <a:t>New sections:</a:t>
            </a:r>
          </a:p>
          <a:p>
            <a:pPr lvl="1"/>
            <a:r>
              <a:rPr lang="en-US" sz="2900" b="1" u="sng" dirty="0"/>
              <a:t>2.0</a:t>
            </a:r>
            <a:r>
              <a:rPr lang="en-US" dirty="0" smtClean="0"/>
              <a:t> Abstract</a:t>
            </a:r>
          </a:p>
          <a:p>
            <a:pPr lvl="1"/>
            <a:r>
              <a:rPr lang="en-US" sz="2900" b="1" u="sng" dirty="0"/>
              <a:t>3.2.2</a:t>
            </a:r>
            <a:r>
              <a:rPr lang="en-US" dirty="0" smtClean="0"/>
              <a:t> Summary of previous studies and existing data</a:t>
            </a:r>
          </a:p>
          <a:p>
            <a:pPr lvl="1"/>
            <a:r>
              <a:rPr lang="en-US" sz="2900" b="1" u="sng" dirty="0"/>
              <a:t>4.4</a:t>
            </a:r>
            <a:r>
              <a:rPr lang="en-US" dirty="0" smtClean="0"/>
              <a:t> Tasks required</a:t>
            </a:r>
          </a:p>
          <a:p>
            <a:pPr lvl="1"/>
            <a:r>
              <a:rPr lang="en-US" sz="2900" b="1" u="sng" dirty="0"/>
              <a:t>4.5</a:t>
            </a:r>
            <a:r>
              <a:rPr lang="en-US" dirty="0" smtClean="0"/>
              <a:t> Systematic planning process used</a:t>
            </a:r>
          </a:p>
          <a:p>
            <a:pPr lvl="1"/>
            <a:r>
              <a:rPr lang="en-US" sz="2900" b="1" u="sng" dirty="0"/>
              <a:t>5.0</a:t>
            </a:r>
            <a:r>
              <a:rPr lang="en-US" dirty="0" smtClean="0"/>
              <a:t> Organization and schedule</a:t>
            </a:r>
          </a:p>
          <a:p>
            <a:pPr lvl="1"/>
            <a:r>
              <a:rPr lang="en-US" sz="2900" b="1" u="sng" dirty="0"/>
              <a:t>7.4</a:t>
            </a:r>
            <a:r>
              <a:rPr lang="en-US" dirty="0" smtClean="0"/>
              <a:t> </a:t>
            </a:r>
            <a:r>
              <a:rPr lang="en-US" dirty="0" smtClean="0">
                <a:solidFill>
                  <a:srgbClr val="7030A0"/>
                </a:solidFill>
              </a:rPr>
              <a:t>Assumptions in relation to objective and study area</a:t>
            </a:r>
          </a:p>
          <a:p>
            <a:pPr lvl="1"/>
            <a:r>
              <a:rPr lang="en-US" sz="2900" b="1" u="sng" dirty="0"/>
              <a:t>7.5</a:t>
            </a:r>
            <a:r>
              <a:rPr lang="en-US" dirty="0" smtClean="0"/>
              <a:t> Possible challenges and contingencies</a:t>
            </a:r>
          </a:p>
          <a:p>
            <a:pPr lvl="1"/>
            <a:r>
              <a:rPr lang="en-US" sz="2900" b="1" u="sng" dirty="0"/>
              <a:t>10.2</a:t>
            </a:r>
            <a:r>
              <a:rPr lang="en-US" dirty="0" smtClean="0"/>
              <a:t> Corrective action process</a:t>
            </a:r>
          </a:p>
          <a:p>
            <a:pPr lvl="1"/>
            <a:r>
              <a:rPr lang="en-US" sz="2900" b="1" u="sng" dirty="0"/>
              <a:t>11.5</a:t>
            </a:r>
            <a:r>
              <a:rPr lang="en-US" dirty="0" smtClean="0"/>
              <a:t> Model information management</a:t>
            </a:r>
          </a:p>
          <a:p>
            <a:pPr lvl="1"/>
            <a:r>
              <a:rPr lang="en-US" sz="2900" b="1" u="sng" dirty="0"/>
              <a:t>12.0</a:t>
            </a:r>
            <a:r>
              <a:rPr lang="en-US" dirty="0" smtClean="0"/>
              <a:t> Audits and reports</a:t>
            </a:r>
          </a:p>
          <a:p>
            <a:pPr lvl="1"/>
            <a:r>
              <a:rPr lang="en-US" sz="2900" b="1" u="sng" dirty="0"/>
              <a:t>14.1</a:t>
            </a:r>
            <a:r>
              <a:rPr lang="en-US" sz="2900" dirty="0" smtClean="0"/>
              <a:t> </a:t>
            </a:r>
            <a:r>
              <a:rPr lang="en-US" sz="2900" dirty="0" smtClean="0">
                <a:solidFill>
                  <a:srgbClr val="7030A0"/>
                </a:solidFill>
              </a:rPr>
              <a:t>Process </a:t>
            </a:r>
            <a:r>
              <a:rPr lang="en-US" sz="2900" dirty="0">
                <a:solidFill>
                  <a:srgbClr val="7030A0"/>
                </a:solidFill>
              </a:rPr>
              <a:t>for determining project objectives were met</a:t>
            </a:r>
          </a:p>
          <a:p>
            <a:pPr lvl="1"/>
            <a:r>
              <a:rPr lang="en-US" sz="2900" b="1" u="sng" dirty="0" smtClean="0"/>
              <a:t>14.2</a:t>
            </a:r>
            <a:r>
              <a:rPr lang="en-US" sz="2900" dirty="0" smtClean="0"/>
              <a:t> </a:t>
            </a:r>
            <a:r>
              <a:rPr lang="en-US" sz="2900" dirty="0" smtClean="0">
                <a:solidFill>
                  <a:srgbClr val="7030A0"/>
                </a:solidFill>
              </a:rPr>
              <a:t>Treatment </a:t>
            </a:r>
            <a:r>
              <a:rPr lang="en-US" sz="2900" dirty="0">
                <a:solidFill>
                  <a:srgbClr val="7030A0"/>
                </a:solidFill>
              </a:rPr>
              <a:t>of non-detects</a:t>
            </a:r>
          </a:p>
          <a:p>
            <a:pPr lvl="1"/>
            <a:endParaRPr lang="en-US" dirty="0"/>
          </a:p>
        </p:txBody>
      </p:sp>
      <p:sp>
        <p:nvSpPr>
          <p:cNvPr id="4" name="TextBox 3"/>
          <p:cNvSpPr txBox="1"/>
          <p:nvPr/>
        </p:nvSpPr>
        <p:spPr>
          <a:xfrm>
            <a:off x="6629400" y="5915027"/>
            <a:ext cx="2514600" cy="307777"/>
          </a:xfrm>
          <a:prstGeom prst="rect">
            <a:avLst/>
          </a:prstGeom>
          <a:noFill/>
        </p:spPr>
        <p:txBody>
          <a:bodyPr wrap="square" rtlCol="0">
            <a:spAutoFit/>
          </a:bodyPr>
          <a:lstStyle/>
          <a:p>
            <a:r>
              <a:rPr lang="en-US" sz="1400" dirty="0">
                <a:solidFill>
                  <a:srgbClr val="7030A0"/>
                </a:solidFill>
                <a:latin typeface="Century Gothic" pitchFamily="34" charset="0"/>
              </a:rPr>
              <a:t>Purple = Modeling-related</a:t>
            </a:r>
          </a:p>
        </p:txBody>
      </p:sp>
    </p:spTree>
    <p:extLst>
      <p:ext uri="{BB962C8B-B14F-4D97-AF65-F5344CB8AC3E}">
        <p14:creationId xmlns:p14="http://schemas.microsoft.com/office/powerpoint/2010/main" val="376820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Watershed Model Section</a:t>
            </a:r>
            <a:endParaRPr lang="en-US" dirty="0"/>
          </a:p>
        </p:txBody>
      </p:sp>
      <p:sp>
        <p:nvSpPr>
          <p:cNvPr id="3" name="Content Placeholder 2"/>
          <p:cNvSpPr>
            <a:spLocks noGrp="1"/>
          </p:cNvSpPr>
          <p:nvPr>
            <p:ph idx="1"/>
          </p:nvPr>
        </p:nvSpPr>
        <p:spPr>
          <a:xfrm>
            <a:off x="476250" y="1389063"/>
            <a:ext cx="8229600" cy="4525963"/>
          </a:xfrm>
        </p:spPr>
        <p:txBody>
          <a:bodyPr>
            <a:normAutofit fontScale="92500" lnSpcReduction="20000"/>
          </a:bodyPr>
          <a:lstStyle/>
          <a:p>
            <a:r>
              <a:rPr lang="en-US" dirty="0" smtClean="0"/>
              <a:t>Added watershed model objectives</a:t>
            </a:r>
          </a:p>
          <a:p>
            <a:r>
              <a:rPr lang="en-US" dirty="0" smtClean="0"/>
              <a:t>Changed from LSPC to HSPF</a:t>
            </a:r>
          </a:p>
          <a:p>
            <a:r>
              <a:rPr lang="en-US" dirty="0" smtClean="0"/>
              <a:t>Reconfigured the HRU definition</a:t>
            </a:r>
          </a:p>
          <a:p>
            <a:pPr lvl="1"/>
            <a:r>
              <a:rPr lang="en-US" dirty="0" smtClean="0"/>
              <a:t>Add age of development (using 1980s as the threshold)</a:t>
            </a:r>
          </a:p>
          <a:p>
            <a:pPr lvl="1"/>
            <a:r>
              <a:rPr lang="en-US" dirty="0" smtClean="0"/>
              <a:t>Renumbering combined, </a:t>
            </a:r>
            <a:r>
              <a:rPr lang="en-US" dirty="0"/>
              <a:t>p</a:t>
            </a:r>
            <a:r>
              <a:rPr lang="en-US" dirty="0" smtClean="0"/>
              <a:t>artially combined and separated areas in LDW</a:t>
            </a:r>
          </a:p>
          <a:p>
            <a:r>
              <a:rPr lang="en-US" dirty="0" smtClean="0"/>
              <a:t>Atmospheric loading rate will be derived from King County (2019) report. </a:t>
            </a:r>
          </a:p>
          <a:p>
            <a:r>
              <a:rPr lang="en-US" dirty="0" smtClean="0"/>
              <a:t>Groundwater loading rate will be derived from USGS (2019) report.</a:t>
            </a:r>
          </a:p>
          <a:p>
            <a:pPr lvl="1"/>
            <a:endParaRPr lang="en-US" dirty="0"/>
          </a:p>
        </p:txBody>
      </p:sp>
    </p:spTree>
    <p:extLst>
      <p:ext uri="{BB962C8B-B14F-4D97-AF65-F5344CB8AC3E}">
        <p14:creationId xmlns:p14="http://schemas.microsoft.com/office/powerpoint/2010/main" val="410323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Receiving Water Model </a:t>
            </a:r>
            <a:r>
              <a:rPr lang="en-US" dirty="0" smtClean="0"/>
              <a:t>Section</a:t>
            </a:r>
            <a:endParaRPr lang="en-US" dirty="0"/>
          </a:p>
        </p:txBody>
      </p:sp>
      <p:sp>
        <p:nvSpPr>
          <p:cNvPr id="3" name="Content Placeholder 2"/>
          <p:cNvSpPr>
            <a:spLocks noGrp="1"/>
          </p:cNvSpPr>
          <p:nvPr>
            <p:ph idx="1"/>
          </p:nvPr>
        </p:nvSpPr>
        <p:spPr>
          <a:xfrm>
            <a:off x="476250" y="1389063"/>
            <a:ext cx="8229600" cy="4525963"/>
          </a:xfrm>
        </p:spPr>
        <p:txBody>
          <a:bodyPr>
            <a:normAutofit fontScale="70000" lnSpcReduction="20000"/>
          </a:bodyPr>
          <a:lstStyle/>
          <a:p>
            <a:pPr lvl="0"/>
            <a:r>
              <a:rPr lang="en-US" dirty="0"/>
              <a:t>Use Dynamic Solution (DS) version EFDC.</a:t>
            </a:r>
          </a:p>
          <a:p>
            <a:pPr lvl="0"/>
            <a:r>
              <a:rPr lang="en-US" dirty="0"/>
              <a:t>Simulate three-phases organic toxics:</a:t>
            </a:r>
          </a:p>
          <a:p>
            <a:pPr lvl="1">
              <a:buFont typeface="Wingdings" panose="05000000000000000000" pitchFamily="2" charset="2"/>
              <a:buChar char="Ø"/>
            </a:pPr>
            <a:r>
              <a:rPr lang="en-US" dirty="0"/>
              <a:t>divide dissolved into Freely dissolved and DOC-complexed</a:t>
            </a:r>
          </a:p>
          <a:p>
            <a:pPr lvl="1">
              <a:buFont typeface="Wingdings" panose="05000000000000000000" pitchFamily="2" charset="2"/>
              <a:buChar char="Ø"/>
            </a:pPr>
            <a:r>
              <a:rPr lang="en-US" dirty="0"/>
              <a:t>three phases: Freely dissolved, POC-sorbed and DOC-complexed</a:t>
            </a:r>
          </a:p>
          <a:p>
            <a:r>
              <a:rPr lang="en-US" dirty="0"/>
              <a:t>Will include two more bed-water processes/pathways:</a:t>
            </a:r>
          </a:p>
          <a:p>
            <a:pPr lvl="1">
              <a:buFont typeface="Wingdings" panose="05000000000000000000" pitchFamily="2" charset="2"/>
              <a:buChar char="Ø"/>
            </a:pPr>
            <a:r>
              <a:rPr lang="en-US" dirty="0"/>
              <a:t>bioturbation/particle mixing</a:t>
            </a:r>
          </a:p>
          <a:p>
            <a:pPr lvl="1">
              <a:buFont typeface="Wingdings" panose="05000000000000000000" pitchFamily="2" charset="2"/>
              <a:buChar char="Ø"/>
            </a:pPr>
            <a:r>
              <a:rPr lang="en-US" dirty="0"/>
              <a:t>dredging residuals</a:t>
            </a:r>
          </a:p>
          <a:p>
            <a:r>
              <a:rPr lang="en-US" dirty="0"/>
              <a:t>Will develop a sediment bed layering scheme for toxic  modeling:</a:t>
            </a:r>
          </a:p>
          <a:p>
            <a:pPr lvl="1">
              <a:buFont typeface="Wingdings" panose="05000000000000000000" pitchFamily="2" charset="2"/>
              <a:buChar char="Ø"/>
            </a:pPr>
            <a:r>
              <a:rPr lang="en-US" dirty="0"/>
              <a:t>active layers</a:t>
            </a:r>
          </a:p>
          <a:p>
            <a:pPr lvl="1">
              <a:buFont typeface="Wingdings" panose="05000000000000000000" pitchFamily="2" charset="2"/>
              <a:buChar char="Ø"/>
            </a:pPr>
            <a:r>
              <a:rPr lang="en-US" dirty="0"/>
              <a:t>archive layers</a:t>
            </a:r>
          </a:p>
          <a:p>
            <a:pPr lvl="0"/>
            <a:r>
              <a:rPr lang="en-US" dirty="0"/>
              <a:t>Will develop a relationship between PCBs </a:t>
            </a:r>
            <a:r>
              <a:rPr lang="en-US" dirty="0" err="1"/>
              <a:t>aroclor</a:t>
            </a:r>
            <a:r>
              <a:rPr lang="en-US" dirty="0"/>
              <a:t> and congeners for sediment bed.</a:t>
            </a:r>
          </a:p>
        </p:txBody>
      </p:sp>
    </p:spTree>
    <p:extLst>
      <p:ext uri="{BB962C8B-B14F-4D97-AF65-F5344CB8AC3E}">
        <p14:creationId xmlns:p14="http://schemas.microsoft.com/office/powerpoint/2010/main" val="407188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Receiving Water Model </a:t>
            </a:r>
            <a:r>
              <a:rPr lang="en-US" dirty="0" smtClean="0"/>
              <a:t>Section – Cont’d</a:t>
            </a:r>
            <a:endParaRPr lang="en-US" dirty="0"/>
          </a:p>
        </p:txBody>
      </p:sp>
      <p:sp>
        <p:nvSpPr>
          <p:cNvPr id="3" name="Content Placeholder 2"/>
          <p:cNvSpPr>
            <a:spLocks noGrp="1"/>
          </p:cNvSpPr>
          <p:nvPr>
            <p:ph idx="1"/>
          </p:nvPr>
        </p:nvSpPr>
        <p:spPr>
          <a:xfrm>
            <a:off x="476250" y="1389063"/>
            <a:ext cx="8229600" cy="4525963"/>
          </a:xfrm>
        </p:spPr>
        <p:txBody>
          <a:bodyPr>
            <a:normAutofit fontScale="85000" lnSpcReduction="20000"/>
          </a:bodyPr>
          <a:lstStyle/>
          <a:p>
            <a:r>
              <a:rPr lang="en-US" dirty="0"/>
              <a:t>Salish Sea Model (SSM) organic carbon results could be used for toxic partitioning.</a:t>
            </a:r>
          </a:p>
          <a:p>
            <a:r>
              <a:rPr lang="en-US" dirty="0"/>
              <a:t>Wind-wave issues:</a:t>
            </a:r>
          </a:p>
          <a:p>
            <a:pPr lvl="1">
              <a:buFont typeface="Wingdings" panose="05000000000000000000" pitchFamily="2" charset="2"/>
              <a:buChar char="Ø"/>
            </a:pPr>
            <a:r>
              <a:rPr lang="en-US" dirty="0"/>
              <a:t>Wind-wave will not be modeled</a:t>
            </a:r>
          </a:p>
          <a:p>
            <a:pPr lvl="1">
              <a:buFont typeface="Wingdings" panose="05000000000000000000" pitchFamily="2" charset="2"/>
              <a:buChar char="Ø"/>
            </a:pPr>
            <a:r>
              <a:rPr lang="en-US" dirty="0"/>
              <a:t>Wind-wave’s effect on bottom shear stress can be evaluated using DS wind-wave sub-model</a:t>
            </a:r>
          </a:p>
          <a:p>
            <a:r>
              <a:rPr lang="en-US" dirty="0"/>
              <a:t>Will consider ship-induced bottom shear stress (see LDW STM sediment transport analysis).</a:t>
            </a:r>
          </a:p>
          <a:p>
            <a:r>
              <a:rPr lang="en-US" dirty="0"/>
              <a:t>Extend the PLA receiving model grid</a:t>
            </a:r>
          </a:p>
          <a:p>
            <a:pPr lvl="1">
              <a:buFont typeface="Wingdings" panose="05000000000000000000" pitchFamily="2" charset="2"/>
              <a:buChar char="Ø"/>
            </a:pPr>
            <a:r>
              <a:rPr lang="en-US" dirty="0"/>
              <a:t>to at least RM 17</a:t>
            </a:r>
          </a:p>
          <a:p>
            <a:pPr lvl="1">
              <a:buFont typeface="Wingdings" panose="05000000000000000000" pitchFamily="2" charset="2"/>
              <a:buChar char="Ø"/>
            </a:pPr>
            <a:r>
              <a:rPr lang="en-US" dirty="0"/>
              <a:t>possibly to further upstream @ USGS 12113000 Green River near Auburn (~RM 19)</a:t>
            </a:r>
          </a:p>
          <a:p>
            <a:pPr lvl="0"/>
            <a:endParaRPr lang="en-US" dirty="0"/>
          </a:p>
          <a:p>
            <a:pPr lvl="0"/>
            <a:endParaRPr lang="en-US" dirty="0"/>
          </a:p>
        </p:txBody>
      </p:sp>
    </p:spTree>
    <p:extLst>
      <p:ext uri="{BB962C8B-B14F-4D97-AF65-F5344CB8AC3E}">
        <p14:creationId xmlns:p14="http://schemas.microsoft.com/office/powerpoint/2010/main" val="198463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process</a:t>
            </a:r>
            <a:endParaRPr lang="en-US" dirty="0"/>
          </a:p>
        </p:txBody>
      </p:sp>
      <p:sp>
        <p:nvSpPr>
          <p:cNvPr id="3" name="Content Placeholder 2"/>
          <p:cNvSpPr>
            <a:spLocks noGrp="1"/>
          </p:cNvSpPr>
          <p:nvPr>
            <p:ph idx="1"/>
          </p:nvPr>
        </p:nvSpPr>
        <p:spPr>
          <a:xfrm>
            <a:off x="476250" y="1389063"/>
            <a:ext cx="8667750" cy="4525963"/>
          </a:xfrm>
        </p:spPr>
        <p:txBody>
          <a:bodyPr>
            <a:normAutofit fontScale="92500" lnSpcReduction="10000"/>
          </a:bodyPr>
          <a:lstStyle/>
          <a:p>
            <a:r>
              <a:rPr lang="en-US" dirty="0" smtClean="0"/>
              <a:t>Reviewed by project team and modeling team</a:t>
            </a:r>
          </a:p>
          <a:p>
            <a:r>
              <a:rPr lang="en-US" dirty="0" smtClean="0"/>
              <a:t>Next steps:</a:t>
            </a:r>
          </a:p>
          <a:p>
            <a:pPr lvl="1"/>
            <a:r>
              <a:rPr lang="en-US" dirty="0" smtClean="0"/>
              <a:t>Review by TAC</a:t>
            </a:r>
          </a:p>
          <a:p>
            <a:pPr lvl="2"/>
            <a:r>
              <a:rPr lang="en-US" dirty="0" smtClean="0"/>
              <a:t>Submit comments to </a:t>
            </a:r>
            <a:r>
              <a:rPr lang="en-US" b="1" u="sng" dirty="0" smtClean="0">
                <a:solidFill>
                  <a:schemeClr val="tx2"/>
                </a:solidFill>
              </a:rPr>
              <a:t>PLA@ecy.wa.gov</a:t>
            </a:r>
            <a:r>
              <a:rPr lang="en-US" dirty="0" smtClean="0"/>
              <a:t> by March 20</a:t>
            </a:r>
            <a:r>
              <a:rPr lang="en-US" baseline="30000" dirty="0" smtClean="0"/>
              <a:t>th</a:t>
            </a:r>
            <a:r>
              <a:rPr lang="en-US" dirty="0" smtClean="0"/>
              <a:t> </a:t>
            </a:r>
          </a:p>
          <a:p>
            <a:pPr lvl="2"/>
            <a:r>
              <a:rPr lang="en-US" dirty="0" smtClean="0"/>
              <a:t>Comments format options:</a:t>
            </a:r>
          </a:p>
          <a:p>
            <a:pPr lvl="3"/>
            <a:r>
              <a:rPr lang="en-US" dirty="0" smtClean="0"/>
              <a:t>Complete comment table</a:t>
            </a:r>
          </a:p>
          <a:p>
            <a:pPr lvl="3"/>
            <a:r>
              <a:rPr lang="en-US" dirty="0" smtClean="0"/>
              <a:t>Or tracked changes/comments in the Word file</a:t>
            </a:r>
          </a:p>
          <a:p>
            <a:pPr lvl="1"/>
            <a:r>
              <a:rPr lang="en-US" dirty="0" smtClean="0"/>
              <a:t>Review by Ecology QA staff</a:t>
            </a:r>
          </a:p>
          <a:p>
            <a:pPr lvl="1"/>
            <a:r>
              <a:rPr lang="en-US" dirty="0" smtClean="0"/>
              <a:t>Sign by Ecology management team and QA staff</a:t>
            </a:r>
          </a:p>
        </p:txBody>
      </p:sp>
    </p:spTree>
    <p:extLst>
      <p:ext uri="{BB962C8B-B14F-4D97-AF65-F5344CB8AC3E}">
        <p14:creationId xmlns:p14="http://schemas.microsoft.com/office/powerpoint/2010/main" val="301733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28" y="304800"/>
            <a:ext cx="8229600" cy="1143000"/>
          </a:xfrm>
        </p:spPr>
        <p:txBody>
          <a:bodyPr/>
          <a:lstStyle/>
          <a:p>
            <a:r>
              <a:rPr lang="en-US" dirty="0" smtClean="0"/>
              <a:t>Comment Table Option</a:t>
            </a:r>
            <a:endParaRPr lang="en-US" dirty="0"/>
          </a:p>
        </p:txBody>
      </p:sp>
      <p:pic>
        <p:nvPicPr>
          <p:cNvPr id="4" name="Content Placeholder 3"/>
          <p:cNvPicPr>
            <a:picLocks noGrp="1" noChangeAspect="1"/>
          </p:cNvPicPr>
          <p:nvPr>
            <p:ph idx="1"/>
          </p:nvPr>
        </p:nvPicPr>
        <p:blipFill rotWithShape="1">
          <a:blip r:embed="rId3"/>
          <a:srcRect l="15674" t="17096" r="58624" b="36172"/>
          <a:stretch/>
        </p:blipFill>
        <p:spPr>
          <a:xfrm>
            <a:off x="685800" y="1371600"/>
            <a:ext cx="7610856" cy="4324350"/>
          </a:xfrm>
          <a:prstGeom prst="rect">
            <a:avLst/>
          </a:prstGeom>
          <a:ln w="22225">
            <a:solidFill>
              <a:schemeClr val="tx1"/>
            </a:solidFill>
          </a:ln>
        </p:spPr>
      </p:pic>
    </p:spTree>
    <p:extLst>
      <p:ext uri="{BB962C8B-B14F-4D97-AF65-F5344CB8AC3E}">
        <p14:creationId xmlns:p14="http://schemas.microsoft.com/office/powerpoint/2010/main" val="176387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057400"/>
            <a:ext cx="9144000" cy="2743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half" idx="4294967295"/>
          </p:nvPr>
        </p:nvSpPr>
        <p:spPr>
          <a:xfrm>
            <a:off x="2895600" y="3124200"/>
            <a:ext cx="3962400" cy="762000"/>
          </a:xfrm>
        </p:spPr>
        <p:txBody>
          <a:bodyPr>
            <a:noAutofit/>
          </a:bodyPr>
          <a:lstStyle/>
          <a:p>
            <a:pPr lvl="0">
              <a:buNone/>
            </a:pPr>
            <a:r>
              <a:rPr lang="en-US" sz="3600" dirty="0" smtClean="0">
                <a:solidFill>
                  <a:schemeClr val="bg1"/>
                </a:solidFill>
                <a:latin typeface="Rockwell" pitchFamily="18" charset="0"/>
                <a:ea typeface="Adobe Gothic Std B" pitchFamily="34" charset="-128"/>
              </a:rPr>
              <a:t>Questions?</a:t>
            </a:r>
          </a:p>
        </p:txBody>
      </p:sp>
      <p:pic>
        <p:nvPicPr>
          <p:cNvPr id="10" name="Picture 9" descr="ECOLOGO_sphere_icon-04.png"/>
          <p:cNvPicPr>
            <a:picLocks noChangeAspect="1"/>
          </p:cNvPicPr>
          <p:nvPr/>
        </p:nvPicPr>
        <p:blipFill>
          <a:blip r:embed="rId3" cstate="print"/>
          <a:stretch>
            <a:fillRect/>
          </a:stretch>
        </p:blipFill>
        <p:spPr>
          <a:xfrm>
            <a:off x="381000" y="2590800"/>
            <a:ext cx="1701420" cy="1676400"/>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 y="1981200"/>
            <a:ext cx="9144000" cy="2743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half" idx="4294967295"/>
          </p:nvPr>
        </p:nvSpPr>
        <p:spPr>
          <a:xfrm>
            <a:off x="2490090" y="2914650"/>
            <a:ext cx="6451980" cy="876300"/>
          </a:xfrm>
        </p:spPr>
        <p:txBody>
          <a:bodyPr>
            <a:noAutofit/>
          </a:bodyPr>
          <a:lstStyle/>
          <a:p>
            <a:pPr lvl="0">
              <a:buNone/>
            </a:pPr>
            <a:r>
              <a:rPr lang="en-US" sz="3600" dirty="0" smtClean="0">
                <a:solidFill>
                  <a:schemeClr val="bg1"/>
                </a:solidFill>
                <a:latin typeface="Rockwell" pitchFamily="18" charset="0"/>
                <a:ea typeface="Adobe Gothic Std B" pitchFamily="34" charset="-128"/>
              </a:rPr>
              <a:t>PLA Updates</a:t>
            </a:r>
            <a:endParaRPr lang="en-US" sz="2800" dirty="0">
              <a:solidFill>
                <a:schemeClr val="bg1"/>
              </a:solidFill>
              <a:latin typeface="Rockwell" pitchFamily="18" charset="0"/>
              <a:ea typeface="Adobe Gothic Std B" pitchFamily="34" charset="-128"/>
            </a:endParaRPr>
          </a:p>
        </p:txBody>
      </p:sp>
      <p:pic>
        <p:nvPicPr>
          <p:cNvPr id="10" name="Picture 9" descr="ECOLOGO_sphere_icon-04.png"/>
          <p:cNvPicPr>
            <a:picLocks noChangeAspect="1"/>
          </p:cNvPicPr>
          <p:nvPr/>
        </p:nvPicPr>
        <p:blipFill>
          <a:blip r:embed="rId3" cstate="print"/>
          <a:stretch>
            <a:fillRect/>
          </a:stretch>
        </p:blipFill>
        <p:spPr>
          <a:xfrm>
            <a:off x="381000" y="2590800"/>
            <a:ext cx="1701420" cy="1676400"/>
          </a:xfrm>
          <a:prstGeom prst="rect">
            <a:avLst/>
          </a:prstGeom>
        </p:spPr>
      </p:pic>
    </p:spTree>
    <p:extLst>
      <p:ext uri="{BB962C8B-B14F-4D97-AF65-F5344CB8AC3E}">
        <p14:creationId xmlns:p14="http://schemas.microsoft.com/office/powerpoint/2010/main" val="83841972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dirty="0" smtClean="0"/>
              <a:t>Compile comments and update QAPP</a:t>
            </a:r>
          </a:p>
          <a:p>
            <a:r>
              <a:rPr lang="en-US" dirty="0" smtClean="0"/>
              <a:t>Sign and send out the final QAPP</a:t>
            </a:r>
          </a:p>
          <a:p>
            <a:r>
              <a:rPr lang="en-US" dirty="0" smtClean="0"/>
              <a:t>Next TAC meeting in fall/winter 2020</a:t>
            </a:r>
          </a:p>
          <a:p>
            <a:pPr lvl="1"/>
            <a:r>
              <a:rPr lang="en-US" dirty="0" smtClean="0"/>
              <a:t>HSPF toxic calibration</a:t>
            </a:r>
          </a:p>
          <a:p>
            <a:pPr lvl="1"/>
            <a:r>
              <a:rPr lang="en-US" dirty="0" smtClean="0"/>
              <a:t>HSPF management scenario set up</a:t>
            </a:r>
          </a:p>
          <a:p>
            <a:pPr lvl="1"/>
            <a:r>
              <a:rPr lang="en-US" dirty="0" smtClean="0"/>
              <a:t>EFDC </a:t>
            </a:r>
            <a:r>
              <a:rPr lang="en-US" smtClean="0"/>
              <a:t>hydrodynamic model development</a:t>
            </a:r>
            <a:endParaRPr lang="en-US" dirty="0" smtClean="0"/>
          </a:p>
          <a:p>
            <a:pPr lvl="1"/>
            <a:endParaRPr lang="en-US" dirty="0" smtClean="0"/>
          </a:p>
        </p:txBody>
      </p:sp>
    </p:spTree>
    <p:extLst>
      <p:ext uri="{BB962C8B-B14F-4D97-AF65-F5344CB8AC3E}">
        <p14:creationId xmlns:p14="http://schemas.microsoft.com/office/powerpoint/2010/main" val="134366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progress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2286000"/>
          </a:xfrm>
          <a:prstGeom prst="rect">
            <a:avLst/>
          </a:prstGeom>
          <a:noFill/>
        </p:spPr>
      </p:pic>
    </p:spTree>
    <p:extLst>
      <p:ext uri="{BB962C8B-B14F-4D97-AF65-F5344CB8AC3E}">
        <p14:creationId xmlns:p14="http://schemas.microsoft.com/office/powerpoint/2010/main" val="345818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Database Report</a:t>
            </a:r>
            <a:endParaRPr lang="en-US" dirty="0"/>
          </a:p>
        </p:txBody>
      </p:sp>
      <p:sp>
        <p:nvSpPr>
          <p:cNvPr id="3" name="Content Placeholder 2"/>
          <p:cNvSpPr>
            <a:spLocks noGrp="1"/>
          </p:cNvSpPr>
          <p:nvPr>
            <p:ph idx="1"/>
          </p:nvPr>
        </p:nvSpPr>
        <p:spPr/>
        <p:txBody>
          <a:bodyPr>
            <a:normAutofit/>
          </a:bodyPr>
          <a:lstStyle/>
          <a:p>
            <a:r>
              <a:rPr lang="en-US" dirty="0" smtClean="0"/>
              <a:t>Groundwater Database Report Final available at:</a:t>
            </a:r>
          </a:p>
          <a:p>
            <a:pPr lvl="1"/>
            <a:r>
              <a:rPr lang="en-US" b="1" dirty="0"/>
              <a:t>USGS Open-File Report 2019-1131:</a:t>
            </a:r>
            <a:r>
              <a:rPr lang="en-US" dirty="0"/>
              <a:t> Assessment of Existing Groundwater Quality Data in the Green-Duwamish Watershed, Washington</a:t>
            </a:r>
          </a:p>
          <a:p>
            <a:pPr lvl="1"/>
            <a:r>
              <a:rPr lang="en-US" u="sng" dirty="0" smtClean="0">
                <a:hlinkClick r:id="rId3"/>
              </a:rPr>
              <a:t>https</a:t>
            </a:r>
            <a:r>
              <a:rPr lang="en-US" u="sng" dirty="0">
                <a:hlinkClick r:id="rId3"/>
              </a:rPr>
              <a:t>://doi.org/10.3133/ofr20191131</a:t>
            </a:r>
            <a:r>
              <a:rPr lang="en-US" dirty="0"/>
              <a:t>. </a:t>
            </a:r>
            <a:endParaRPr lang="en-US" dirty="0" smtClean="0"/>
          </a:p>
          <a:p>
            <a:pPr lvl="1"/>
            <a:endParaRPr lang="en-US" dirty="0"/>
          </a:p>
        </p:txBody>
      </p:sp>
    </p:spTree>
    <p:extLst>
      <p:ext uri="{BB962C8B-B14F-4D97-AF65-F5344CB8AC3E}">
        <p14:creationId xmlns:p14="http://schemas.microsoft.com/office/powerpoint/2010/main" val="104934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HSPF technical support</a:t>
            </a:r>
            <a:endParaRPr lang="en-US" dirty="0"/>
          </a:p>
        </p:txBody>
      </p:sp>
      <p:sp>
        <p:nvSpPr>
          <p:cNvPr id="3" name="Content Placeholder 2"/>
          <p:cNvSpPr>
            <a:spLocks noGrp="1"/>
          </p:cNvSpPr>
          <p:nvPr>
            <p:ph idx="1"/>
          </p:nvPr>
        </p:nvSpPr>
        <p:spPr/>
        <p:txBody>
          <a:bodyPr>
            <a:normAutofit/>
          </a:bodyPr>
          <a:lstStyle/>
          <a:p>
            <a:r>
              <a:rPr lang="en-US" dirty="0" smtClean="0"/>
              <a:t>HSPF technical support contract in progress (</a:t>
            </a:r>
            <a:r>
              <a:rPr lang="en-US" dirty="0" smtClean="0"/>
              <a:t>sole-source </a:t>
            </a:r>
            <a:r>
              <a:rPr lang="en-US" dirty="0" smtClean="0"/>
              <a:t>contract by RESPEC)</a:t>
            </a:r>
          </a:p>
          <a:p>
            <a:pPr marL="971550" lvl="1" indent="-514350">
              <a:buFont typeface="+mj-lt"/>
              <a:buAutoNum type="arabicPeriod"/>
            </a:pPr>
            <a:r>
              <a:rPr lang="en-US" dirty="0" smtClean="0"/>
              <a:t>Soos </a:t>
            </a:r>
            <a:r>
              <a:rPr lang="en-US" dirty="0"/>
              <a:t>Creek Total Maximum Daily Load </a:t>
            </a:r>
            <a:r>
              <a:rPr lang="en-US" dirty="0" smtClean="0"/>
              <a:t>Study</a:t>
            </a:r>
          </a:p>
          <a:p>
            <a:pPr marL="971550" lvl="1" indent="-514350">
              <a:buFont typeface="+mj-lt"/>
              <a:buAutoNum type="arabicPeriod"/>
            </a:pPr>
            <a:r>
              <a:rPr lang="en-US" dirty="0" smtClean="0"/>
              <a:t>Green/Duwamish </a:t>
            </a:r>
            <a:r>
              <a:rPr lang="en-US" dirty="0"/>
              <a:t>Pollutant Loading </a:t>
            </a:r>
            <a:r>
              <a:rPr lang="en-US" dirty="0" smtClean="0"/>
              <a:t>Assessment</a:t>
            </a:r>
            <a:endParaRPr lang="en-US" dirty="0"/>
          </a:p>
          <a:p>
            <a:pPr marL="457200" lvl="1" indent="0">
              <a:buNone/>
            </a:pPr>
            <a:endParaRPr lang="en-US" dirty="0" smtClean="0"/>
          </a:p>
          <a:p>
            <a:pPr lvl="2"/>
            <a:endParaRPr lang="en-US" dirty="0"/>
          </a:p>
          <a:p>
            <a:endParaRPr lang="en-US" dirty="0" smtClean="0"/>
          </a:p>
        </p:txBody>
      </p:sp>
    </p:spTree>
    <p:extLst>
      <p:ext uri="{BB962C8B-B14F-4D97-AF65-F5344CB8AC3E}">
        <p14:creationId xmlns:p14="http://schemas.microsoft.com/office/powerpoint/2010/main" val="400261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HSPF technical support</a:t>
            </a:r>
            <a:endParaRPr lang="en-US" dirty="0"/>
          </a:p>
        </p:txBody>
      </p:sp>
      <p:sp>
        <p:nvSpPr>
          <p:cNvPr id="3" name="Content Placeholder 2"/>
          <p:cNvSpPr>
            <a:spLocks noGrp="1"/>
          </p:cNvSpPr>
          <p:nvPr>
            <p:ph idx="1"/>
          </p:nvPr>
        </p:nvSpPr>
        <p:spPr/>
        <p:txBody>
          <a:bodyPr>
            <a:normAutofit fontScale="92500" lnSpcReduction="10000"/>
          </a:bodyPr>
          <a:lstStyle/>
          <a:p>
            <a:pPr marL="0" indent="0" fontAlgn="ctr">
              <a:buNone/>
            </a:pPr>
            <a:r>
              <a:rPr lang="en-US" sz="4300" b="1" dirty="0" smtClean="0"/>
              <a:t>Technical support for PLA:</a:t>
            </a:r>
          </a:p>
          <a:p>
            <a:pPr fontAlgn="ctr"/>
            <a:r>
              <a:rPr lang="en-US" b="1" dirty="0" smtClean="0"/>
              <a:t>Task 1. </a:t>
            </a:r>
            <a:r>
              <a:rPr lang="en-US" dirty="0"/>
              <a:t>Brief review of model set-up and documentation</a:t>
            </a:r>
          </a:p>
          <a:p>
            <a:pPr fontAlgn="ctr"/>
            <a:r>
              <a:rPr lang="en-US" b="1" dirty="0"/>
              <a:t>Task </a:t>
            </a:r>
            <a:r>
              <a:rPr lang="en-US" b="1" dirty="0" smtClean="0"/>
              <a:t>2. </a:t>
            </a:r>
            <a:r>
              <a:rPr lang="en-US" dirty="0" smtClean="0"/>
              <a:t>Sharing </a:t>
            </a:r>
            <a:r>
              <a:rPr lang="en-US" dirty="0"/>
              <a:t>of scripts and tools related to HSPF calibration (sediment transport, pollutant fate and transport, and temperature models)</a:t>
            </a:r>
            <a:endParaRPr lang="en-US" sz="4800" dirty="0"/>
          </a:p>
          <a:p>
            <a:pPr fontAlgn="ctr"/>
            <a:r>
              <a:rPr lang="en-US" b="1" dirty="0"/>
              <a:t>Task </a:t>
            </a:r>
            <a:r>
              <a:rPr lang="en-US" b="1" dirty="0" smtClean="0"/>
              <a:t>3. </a:t>
            </a:r>
            <a:r>
              <a:rPr lang="en-US" dirty="0" smtClean="0"/>
              <a:t>Review </a:t>
            </a:r>
            <a:r>
              <a:rPr lang="en-US" dirty="0"/>
              <a:t>of HSPF model set-up descriptions for management scenarios</a:t>
            </a:r>
            <a:endParaRPr lang="en-US" sz="4800" dirty="0"/>
          </a:p>
          <a:p>
            <a:pPr lvl="2"/>
            <a:endParaRPr lang="en-US" dirty="0"/>
          </a:p>
          <a:p>
            <a:endParaRPr lang="en-US" dirty="0" smtClean="0"/>
          </a:p>
        </p:txBody>
      </p:sp>
    </p:spTree>
    <p:extLst>
      <p:ext uri="{BB962C8B-B14F-4D97-AF65-F5344CB8AC3E}">
        <p14:creationId xmlns:p14="http://schemas.microsoft.com/office/powerpoint/2010/main" val="2728744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EFDC software purchase</a:t>
            </a:r>
            <a:endParaRPr lang="en-US" dirty="0"/>
          </a:p>
        </p:txBody>
      </p:sp>
      <p:sp>
        <p:nvSpPr>
          <p:cNvPr id="3" name="Content Placeholder 2"/>
          <p:cNvSpPr>
            <a:spLocks noGrp="1"/>
          </p:cNvSpPr>
          <p:nvPr>
            <p:ph idx="1"/>
          </p:nvPr>
        </p:nvSpPr>
        <p:spPr/>
        <p:txBody>
          <a:bodyPr>
            <a:normAutofit lnSpcReduction="10000"/>
          </a:bodyPr>
          <a:lstStyle/>
          <a:p>
            <a:r>
              <a:rPr lang="en-US" dirty="0" smtClean="0"/>
              <a:t>Dynamic Solution EFDC Explorer Modeling System (EEMS) purchase in progress.</a:t>
            </a:r>
          </a:p>
          <a:p>
            <a:pPr lvl="1"/>
            <a:r>
              <a:rPr lang="en-US" dirty="0" smtClean="0"/>
              <a:t>Lifetime license </a:t>
            </a:r>
          </a:p>
          <a:p>
            <a:pPr lvl="1"/>
            <a:r>
              <a:rPr lang="en-US" dirty="0" smtClean="0"/>
              <a:t>One time purchase</a:t>
            </a:r>
          </a:p>
          <a:p>
            <a:pPr lvl="2"/>
            <a:r>
              <a:rPr lang="en-US" dirty="0" smtClean="0"/>
              <a:t>No additional maintenance fee neede</a:t>
            </a:r>
            <a:r>
              <a:rPr lang="en-US" dirty="0"/>
              <a:t>d</a:t>
            </a:r>
            <a:endParaRPr lang="en-US" dirty="0" smtClean="0"/>
          </a:p>
          <a:p>
            <a:pPr lvl="1"/>
            <a:r>
              <a:rPr lang="en-US" dirty="0" smtClean="0"/>
              <a:t>Technical support and training included</a:t>
            </a:r>
          </a:p>
          <a:p>
            <a:r>
              <a:rPr lang="en-US" dirty="0" smtClean="0"/>
              <a:t>IT set up a new server dedicated for PLA modeling team. </a:t>
            </a:r>
          </a:p>
        </p:txBody>
      </p:sp>
    </p:spTree>
    <p:extLst>
      <p:ext uri="{BB962C8B-B14F-4D97-AF65-F5344CB8AC3E}">
        <p14:creationId xmlns:p14="http://schemas.microsoft.com/office/powerpoint/2010/main" val="69854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Receiving water model updates</a:t>
            </a:r>
            <a:endParaRPr lang="en-US" dirty="0"/>
          </a:p>
        </p:txBody>
      </p:sp>
      <p:sp>
        <p:nvSpPr>
          <p:cNvPr id="3" name="Content Placeholder 2"/>
          <p:cNvSpPr>
            <a:spLocks noGrp="1"/>
          </p:cNvSpPr>
          <p:nvPr>
            <p:ph idx="1"/>
          </p:nvPr>
        </p:nvSpPr>
        <p:spPr/>
        <p:txBody>
          <a:bodyPr>
            <a:normAutofit/>
          </a:bodyPr>
          <a:lstStyle/>
          <a:p>
            <a:pPr lvl="0"/>
            <a:r>
              <a:rPr lang="en-US" dirty="0" smtClean="0"/>
              <a:t>Developed receiving water model grid</a:t>
            </a:r>
          </a:p>
          <a:p>
            <a:pPr lvl="1"/>
            <a:r>
              <a:rPr lang="en-US" dirty="0" smtClean="0"/>
              <a:t>Combined Lower </a:t>
            </a:r>
            <a:r>
              <a:rPr lang="en-US" dirty="0"/>
              <a:t>Duwamish and Elliott Bay </a:t>
            </a:r>
            <a:r>
              <a:rPr lang="en-US" dirty="0" smtClean="0"/>
              <a:t>grids</a:t>
            </a:r>
          </a:p>
          <a:p>
            <a:pPr lvl="1"/>
            <a:r>
              <a:rPr lang="en-US" dirty="0" smtClean="0"/>
              <a:t>The </a:t>
            </a:r>
            <a:r>
              <a:rPr lang="en-US" dirty="0"/>
              <a:t>combined grid has </a:t>
            </a:r>
            <a:r>
              <a:rPr lang="en-US" dirty="0" smtClean="0"/>
              <a:t>been </a:t>
            </a:r>
            <a:r>
              <a:rPr lang="en-US" dirty="0"/>
              <a:t>extended to USGS12113000 Green River near Auburn, which is beyond RM </a:t>
            </a:r>
            <a:r>
              <a:rPr lang="en-US" dirty="0" smtClean="0"/>
              <a:t>17</a:t>
            </a:r>
          </a:p>
          <a:p>
            <a:r>
              <a:rPr lang="en-US" dirty="0" smtClean="0"/>
              <a:t>Working </a:t>
            </a:r>
            <a:r>
              <a:rPr lang="en-US" dirty="0"/>
              <a:t>on hydrodynamic model inputs and bathymetry data.</a:t>
            </a:r>
          </a:p>
          <a:p>
            <a:endParaRPr lang="en-US" dirty="0" smtClean="0"/>
          </a:p>
        </p:txBody>
      </p:sp>
    </p:spTree>
    <p:extLst>
      <p:ext uri="{BB962C8B-B14F-4D97-AF65-F5344CB8AC3E}">
        <p14:creationId xmlns:p14="http://schemas.microsoft.com/office/powerpoint/2010/main" val="255539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Location of receiving water model upstream boundary</a:t>
            </a:r>
          </a:p>
        </p:txBody>
      </p:sp>
      <p:sp>
        <p:nvSpPr>
          <p:cNvPr id="3" name="Content Placeholder 2"/>
          <p:cNvSpPr>
            <a:spLocks noGrp="1"/>
          </p:cNvSpPr>
          <p:nvPr>
            <p:ph idx="1"/>
          </p:nvPr>
        </p:nvSpPr>
        <p:spPr>
          <a:xfrm>
            <a:off x="476250" y="1389063"/>
            <a:ext cx="2952750" cy="4525963"/>
          </a:xfrm>
        </p:spPr>
        <p:txBody>
          <a:bodyPr>
            <a:normAutofit/>
          </a:bodyPr>
          <a:lstStyle/>
          <a:p>
            <a:r>
              <a:rPr lang="en-US" dirty="0" smtClean="0"/>
              <a:t>Model grid:</a:t>
            </a:r>
          </a:p>
          <a:p>
            <a:pPr lvl="1"/>
            <a:r>
              <a:rPr lang="en-US" dirty="0" smtClean="0"/>
              <a:t>RM </a:t>
            </a:r>
            <a:r>
              <a:rPr lang="en-US" dirty="0"/>
              <a:t>17 </a:t>
            </a:r>
            <a:r>
              <a:rPr lang="en-US" sz="1600" dirty="0"/>
              <a:t>(near confluence of Green River and Mill </a:t>
            </a:r>
            <a:r>
              <a:rPr lang="en-US" sz="1600" dirty="0" smtClean="0"/>
              <a:t>Creek)</a:t>
            </a:r>
          </a:p>
          <a:p>
            <a:pPr lvl="1"/>
            <a:r>
              <a:rPr lang="en-US" dirty="0" smtClean="0"/>
              <a:t>USGS </a:t>
            </a:r>
            <a:r>
              <a:rPr lang="en-US" dirty="0"/>
              <a:t>12113000 Green River at </a:t>
            </a:r>
            <a:r>
              <a:rPr lang="en-US" dirty="0" smtClean="0"/>
              <a:t>Auburn (near RM 19)</a:t>
            </a:r>
          </a:p>
          <a:p>
            <a:pPr lvl="1"/>
            <a:endParaRPr lang="en-US"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46023"/>
            <a:ext cx="5470525" cy="421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rot="19451720">
            <a:off x="5880293" y="4068713"/>
            <a:ext cx="609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5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21316</TotalTime>
  <Words>3202</Words>
  <Application>Microsoft Office PowerPoint</Application>
  <PresentationFormat>On-screen Show (4:3)</PresentationFormat>
  <Paragraphs>185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Adobe Gothic Std B</vt:lpstr>
      <vt:lpstr>Arial</vt:lpstr>
      <vt:lpstr>Calibri</vt:lpstr>
      <vt:lpstr>Century Gothic</vt:lpstr>
      <vt:lpstr>Rockwell</vt:lpstr>
      <vt:lpstr>Wingdings</vt:lpstr>
      <vt:lpstr>Office Theme</vt:lpstr>
      <vt:lpstr>Green-Duwamish Watershed Pollutant Loading Assessment </vt:lpstr>
      <vt:lpstr>PowerPoint Presentation</vt:lpstr>
      <vt:lpstr>Project progress</vt:lpstr>
      <vt:lpstr>Groundwater Database Report</vt:lpstr>
      <vt:lpstr>HSPF technical support</vt:lpstr>
      <vt:lpstr>HSPF technical support</vt:lpstr>
      <vt:lpstr>EFDC software purchase</vt:lpstr>
      <vt:lpstr>Receiving water model updates</vt:lpstr>
      <vt:lpstr>Location of receiving water model upstream boundary</vt:lpstr>
      <vt:lpstr>Location of receiving water model upstream boundary – Cont’d</vt:lpstr>
      <vt:lpstr>PowerPoint Presentation</vt:lpstr>
      <vt:lpstr>PowerPoint Presentation</vt:lpstr>
      <vt:lpstr>Format change</vt:lpstr>
      <vt:lpstr>Watershed Model Section</vt:lpstr>
      <vt:lpstr>Receiving Water Model Section</vt:lpstr>
      <vt:lpstr>Receiving Water Model Section – Cont’d</vt:lpstr>
      <vt:lpstr>Review process</vt:lpstr>
      <vt:lpstr>Comment Table Option</vt:lpstr>
      <vt:lpstr>PowerPoint Presentation</vt:lpstr>
      <vt:lpstr>Next Steps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cast461</dc:creator>
  <cp:lastModifiedBy>Li, Bo (ECY)</cp:lastModifiedBy>
  <cp:revision>313</cp:revision>
  <cp:lastPrinted>2020-02-19T15:41:14Z</cp:lastPrinted>
  <dcterms:created xsi:type="dcterms:W3CDTF">2014-07-25T19:35:40Z</dcterms:created>
  <dcterms:modified xsi:type="dcterms:W3CDTF">2020-02-19T17:53:09Z</dcterms:modified>
</cp:coreProperties>
</file>