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92" r:id="rId2"/>
    <p:sldId id="257" r:id="rId3"/>
    <p:sldId id="294" r:id="rId4"/>
    <p:sldId id="279" r:id="rId5"/>
    <p:sldId id="260" r:id="rId6"/>
    <p:sldId id="273" r:id="rId7"/>
    <p:sldId id="270" r:id="rId8"/>
    <p:sldId id="268" r:id="rId9"/>
    <p:sldId id="267" r:id="rId10"/>
    <p:sldId id="272" r:id="rId11"/>
    <p:sldId id="261" r:id="rId12"/>
    <p:sldId id="274" r:id="rId13"/>
    <p:sldId id="293" r:id="rId14"/>
    <p:sldId id="263" r:id="rId15"/>
    <p:sldId id="286" r:id="rId16"/>
    <p:sldId id="287" r:id="rId17"/>
    <p:sldId id="288" r:id="rId18"/>
    <p:sldId id="290" r:id="rId19"/>
    <p:sldId id="264" r:id="rId20"/>
    <p:sldId id="265" r:id="rId21"/>
    <p:sldId id="285" r:id="rId22"/>
    <p:sldId id="283" r:id="rId23"/>
    <p:sldId id="278" r:id="rId24"/>
    <p:sldId id="284" r:id="rId25"/>
    <p:sldId id="277" r:id="rId26"/>
    <p:sldId id="276" r:id="rId27"/>
    <p:sldId id="281" r:id="rId28"/>
    <p:sldId id="282" r:id="rId29"/>
    <p:sldId id="280" r:id="rId30"/>
    <p:sldId id="271" r:id="rId31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4" autoAdjust="0"/>
    <p:restoredTop sz="94660"/>
  </p:normalViewPr>
  <p:slideViewPr>
    <p:cSldViewPr snapToGrid="0">
      <p:cViewPr varScale="1">
        <p:scale>
          <a:sx n="86" d="100"/>
          <a:sy n="86" d="100"/>
        </p:scale>
        <p:origin x="42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762B42D9-1085-40E3-AD32-E4BC6E958BDA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53" tIns="48327" rIns="96653" bIns="4832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5EB6BB98-F67A-4759-81E6-8CB0172C9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188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CB394-A981-4A5B-A0A3-5ACDFD68D4F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502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CB394-A981-4A5B-A0A3-5ACDFD68D4F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670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538DC-1353-45FB-93CB-4CBADA13B065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4C19D-1F53-41B8-A704-B80921E17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285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538DC-1353-45FB-93CB-4CBADA13B065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4C19D-1F53-41B8-A704-B80921E17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073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538DC-1353-45FB-93CB-4CBADA13B065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4C19D-1F53-41B8-A704-B80921E17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95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538DC-1353-45FB-93CB-4CBADA13B065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4C19D-1F53-41B8-A704-B80921E17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734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538DC-1353-45FB-93CB-4CBADA13B065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4C19D-1F53-41B8-A704-B80921E17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910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538DC-1353-45FB-93CB-4CBADA13B065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4C19D-1F53-41B8-A704-B80921E17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97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538DC-1353-45FB-93CB-4CBADA13B065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4C19D-1F53-41B8-A704-B80921E17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614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538DC-1353-45FB-93CB-4CBADA13B065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4C19D-1F53-41B8-A704-B80921E17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508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538DC-1353-45FB-93CB-4CBADA13B065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4C19D-1F53-41B8-A704-B80921E17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115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538DC-1353-45FB-93CB-4CBADA13B065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4C19D-1F53-41B8-A704-B80921E17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496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538DC-1353-45FB-93CB-4CBADA13B065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4C19D-1F53-41B8-A704-B80921E17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802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A538DC-1353-45FB-93CB-4CBADA13B065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B4C19D-1F53-41B8-A704-B80921E17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051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green2.kingcounty.gov/hydrology/GaugeMap.aspx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485900" y="1981200"/>
            <a:ext cx="9144000" cy="2743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4294967295"/>
          </p:nvPr>
        </p:nvSpPr>
        <p:spPr>
          <a:xfrm>
            <a:off x="4014090" y="2914650"/>
            <a:ext cx="6451980" cy="876300"/>
          </a:xfrm>
        </p:spPr>
        <p:txBody>
          <a:bodyPr>
            <a:noAutofit/>
          </a:bodyPr>
          <a:lstStyle/>
          <a:p>
            <a:pPr lvl="0">
              <a:buNone/>
            </a:pPr>
            <a:r>
              <a:rPr lang="en-US" sz="3600" dirty="0">
                <a:solidFill>
                  <a:schemeClr val="bg1"/>
                </a:solidFill>
                <a:latin typeface="Rockwell" pitchFamily="18" charset="0"/>
                <a:ea typeface="Adobe Gothic Std B" pitchFamily="34" charset="-128"/>
              </a:rPr>
              <a:t>PLA HSPF </a:t>
            </a:r>
          </a:p>
          <a:p>
            <a:pPr lvl="0">
              <a:buNone/>
            </a:pPr>
            <a:r>
              <a:rPr lang="en-US" sz="3600" dirty="0">
                <a:solidFill>
                  <a:schemeClr val="bg1"/>
                </a:solidFill>
                <a:latin typeface="Rockwell" pitchFamily="18" charset="0"/>
                <a:ea typeface="Adobe Gothic Std B" pitchFamily="34" charset="-128"/>
              </a:rPr>
              <a:t>Water Temperature Model</a:t>
            </a:r>
            <a:r>
              <a:rPr lang="en-US" altLang="zh-CN" sz="3600" dirty="0">
                <a:solidFill>
                  <a:schemeClr val="bg1"/>
                </a:solidFill>
                <a:latin typeface="Rockwell" pitchFamily="18" charset="0"/>
                <a:ea typeface="Adobe Gothic Std B" pitchFamily="34" charset="-128"/>
              </a:rPr>
              <a:t>ing</a:t>
            </a:r>
            <a:endParaRPr lang="en-US" dirty="0">
              <a:solidFill>
                <a:schemeClr val="bg1"/>
              </a:solidFill>
              <a:latin typeface="Rockwell" pitchFamily="18" charset="0"/>
              <a:ea typeface="Adobe Gothic Std B" pitchFamily="34" charset="-128"/>
            </a:endParaRPr>
          </a:p>
        </p:txBody>
      </p:sp>
      <p:pic>
        <p:nvPicPr>
          <p:cNvPr id="10" name="Picture 9" descr="ECOLOGO_sphere_icon-0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5000" y="2590800"/>
            <a:ext cx="170142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8359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Temperature – 41a (Lower Green)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47566" y="1924604"/>
            <a:ext cx="2978406" cy="1254531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Autofit/>
          </a:bodyPr>
          <a:lstStyle/>
          <a:p>
            <a:r>
              <a:rPr lang="en-US" dirty="0"/>
              <a:t>41a: Mill Creek at SR 181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5972" y="1301115"/>
            <a:ext cx="7200900" cy="5394960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>
          <a:xfrm>
            <a:off x="4629151" y="5410201"/>
            <a:ext cx="704850" cy="438150"/>
          </a:xfrm>
          <a:custGeom>
            <a:avLst/>
            <a:gdLst>
              <a:gd name="connsiteX0" fmla="*/ 266700 w 638396"/>
              <a:gd name="connsiteY0" fmla="*/ 9527 h 190502"/>
              <a:gd name="connsiteX1" fmla="*/ 9525 w 638396"/>
              <a:gd name="connsiteY1" fmla="*/ 9527 h 190502"/>
              <a:gd name="connsiteX2" fmla="*/ 0 w 638396"/>
              <a:gd name="connsiteY2" fmla="*/ 47627 h 190502"/>
              <a:gd name="connsiteX3" fmla="*/ 9525 w 638396"/>
              <a:gd name="connsiteY3" fmla="*/ 133352 h 190502"/>
              <a:gd name="connsiteX4" fmla="*/ 47625 w 638396"/>
              <a:gd name="connsiteY4" fmla="*/ 190502 h 190502"/>
              <a:gd name="connsiteX5" fmla="*/ 276225 w 638396"/>
              <a:gd name="connsiteY5" fmla="*/ 180977 h 190502"/>
              <a:gd name="connsiteX6" fmla="*/ 323850 w 638396"/>
              <a:gd name="connsiteY6" fmla="*/ 171452 h 190502"/>
              <a:gd name="connsiteX7" fmla="*/ 533400 w 638396"/>
              <a:gd name="connsiteY7" fmla="*/ 161927 h 190502"/>
              <a:gd name="connsiteX8" fmla="*/ 561975 w 638396"/>
              <a:gd name="connsiteY8" fmla="*/ 152402 h 190502"/>
              <a:gd name="connsiteX9" fmla="*/ 600075 w 638396"/>
              <a:gd name="connsiteY9" fmla="*/ 142877 h 190502"/>
              <a:gd name="connsiteX10" fmla="*/ 628650 w 638396"/>
              <a:gd name="connsiteY10" fmla="*/ 114302 h 190502"/>
              <a:gd name="connsiteX11" fmla="*/ 638175 w 638396"/>
              <a:gd name="connsiteY11" fmla="*/ 85727 h 190502"/>
              <a:gd name="connsiteX12" fmla="*/ 619125 w 638396"/>
              <a:gd name="connsiteY12" fmla="*/ 57152 h 190502"/>
              <a:gd name="connsiteX13" fmla="*/ 419100 w 638396"/>
              <a:gd name="connsiteY13" fmla="*/ 28577 h 190502"/>
              <a:gd name="connsiteX14" fmla="*/ 371475 w 638396"/>
              <a:gd name="connsiteY14" fmla="*/ 19052 h 190502"/>
              <a:gd name="connsiteX15" fmla="*/ 333375 w 638396"/>
              <a:gd name="connsiteY15" fmla="*/ 9527 h 190502"/>
              <a:gd name="connsiteX16" fmla="*/ 266700 w 638396"/>
              <a:gd name="connsiteY16" fmla="*/ 9527 h 190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38396" h="190502">
                <a:moveTo>
                  <a:pt x="266700" y="9527"/>
                </a:moveTo>
                <a:cubicBezTo>
                  <a:pt x="212725" y="9527"/>
                  <a:pt x="78123" y="-11910"/>
                  <a:pt x="9525" y="9527"/>
                </a:cubicBezTo>
                <a:cubicBezTo>
                  <a:pt x="-2970" y="13432"/>
                  <a:pt x="3175" y="34927"/>
                  <a:pt x="0" y="47627"/>
                </a:cubicBezTo>
                <a:cubicBezTo>
                  <a:pt x="3175" y="76202"/>
                  <a:pt x="433" y="106077"/>
                  <a:pt x="9525" y="133352"/>
                </a:cubicBezTo>
                <a:cubicBezTo>
                  <a:pt x="16765" y="155072"/>
                  <a:pt x="47625" y="190502"/>
                  <a:pt x="47625" y="190502"/>
                </a:cubicBezTo>
                <a:cubicBezTo>
                  <a:pt x="123825" y="187327"/>
                  <a:pt x="200140" y="186224"/>
                  <a:pt x="276225" y="180977"/>
                </a:cubicBezTo>
                <a:cubicBezTo>
                  <a:pt x="292376" y="179863"/>
                  <a:pt x="307705" y="172648"/>
                  <a:pt x="323850" y="171452"/>
                </a:cubicBezTo>
                <a:cubicBezTo>
                  <a:pt x="393581" y="166287"/>
                  <a:pt x="463550" y="165102"/>
                  <a:pt x="533400" y="161927"/>
                </a:cubicBezTo>
                <a:cubicBezTo>
                  <a:pt x="542925" y="158752"/>
                  <a:pt x="552321" y="155160"/>
                  <a:pt x="561975" y="152402"/>
                </a:cubicBezTo>
                <a:cubicBezTo>
                  <a:pt x="574562" y="148806"/>
                  <a:pt x="588709" y="149372"/>
                  <a:pt x="600075" y="142877"/>
                </a:cubicBezTo>
                <a:cubicBezTo>
                  <a:pt x="611771" y="136194"/>
                  <a:pt x="619125" y="123827"/>
                  <a:pt x="628650" y="114302"/>
                </a:cubicBezTo>
                <a:cubicBezTo>
                  <a:pt x="631825" y="104777"/>
                  <a:pt x="639826" y="95631"/>
                  <a:pt x="638175" y="85727"/>
                </a:cubicBezTo>
                <a:cubicBezTo>
                  <a:pt x="636293" y="74435"/>
                  <a:pt x="628833" y="63219"/>
                  <a:pt x="619125" y="57152"/>
                </a:cubicBezTo>
                <a:cubicBezTo>
                  <a:pt x="570203" y="26575"/>
                  <a:pt x="454822" y="30958"/>
                  <a:pt x="419100" y="28577"/>
                </a:cubicBezTo>
                <a:cubicBezTo>
                  <a:pt x="403225" y="25402"/>
                  <a:pt x="387279" y="22564"/>
                  <a:pt x="371475" y="19052"/>
                </a:cubicBezTo>
                <a:cubicBezTo>
                  <a:pt x="358696" y="16212"/>
                  <a:pt x="346427" y="10531"/>
                  <a:pt x="333375" y="9527"/>
                </a:cubicBezTo>
                <a:cubicBezTo>
                  <a:pt x="304884" y="7335"/>
                  <a:pt x="320675" y="9527"/>
                  <a:pt x="266700" y="9527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371600" y="5419726"/>
            <a:ext cx="1916684" cy="85725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/>
              <a:t>RE=19.74 %,</a:t>
            </a:r>
          </a:p>
          <a:p>
            <a:pPr marL="0" indent="0">
              <a:buNone/>
            </a:pPr>
            <a:r>
              <a:rPr lang="en-US" sz="2400" dirty="0" smtClean="0"/>
              <a:t>Poor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536811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Temperature – 26a (</a:t>
            </a:r>
            <a:r>
              <a:rPr lang="en-US" dirty="0" err="1"/>
              <a:t>Soos</a:t>
            </a:r>
            <a:r>
              <a:rPr lang="en-US" dirty="0"/>
              <a:t>)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47565" y="1924604"/>
            <a:ext cx="3402275" cy="1743629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Autofit/>
          </a:bodyPr>
          <a:lstStyle/>
          <a:p>
            <a:r>
              <a:rPr lang="en-US" dirty="0"/>
              <a:t>26a: </a:t>
            </a:r>
          </a:p>
          <a:p>
            <a:pPr marL="0" indent="0">
              <a:buNone/>
            </a:pPr>
            <a:r>
              <a:rPr lang="en-US" dirty="0"/>
              <a:t>Jenkins Creek near Mouth - </a:t>
            </a:r>
            <a:r>
              <a:rPr lang="en-US" dirty="0" err="1"/>
              <a:t>Soos</a:t>
            </a:r>
            <a:r>
              <a:rPr lang="en-US" dirty="0"/>
              <a:t> Creek Sub-watershed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840" y="1322606"/>
            <a:ext cx="7223760" cy="5417820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>
          <a:xfrm>
            <a:off x="4886326" y="5343526"/>
            <a:ext cx="704850" cy="438150"/>
          </a:xfrm>
          <a:custGeom>
            <a:avLst/>
            <a:gdLst>
              <a:gd name="connsiteX0" fmla="*/ 266700 w 638396"/>
              <a:gd name="connsiteY0" fmla="*/ 9527 h 190502"/>
              <a:gd name="connsiteX1" fmla="*/ 9525 w 638396"/>
              <a:gd name="connsiteY1" fmla="*/ 9527 h 190502"/>
              <a:gd name="connsiteX2" fmla="*/ 0 w 638396"/>
              <a:gd name="connsiteY2" fmla="*/ 47627 h 190502"/>
              <a:gd name="connsiteX3" fmla="*/ 9525 w 638396"/>
              <a:gd name="connsiteY3" fmla="*/ 133352 h 190502"/>
              <a:gd name="connsiteX4" fmla="*/ 47625 w 638396"/>
              <a:gd name="connsiteY4" fmla="*/ 190502 h 190502"/>
              <a:gd name="connsiteX5" fmla="*/ 276225 w 638396"/>
              <a:gd name="connsiteY5" fmla="*/ 180977 h 190502"/>
              <a:gd name="connsiteX6" fmla="*/ 323850 w 638396"/>
              <a:gd name="connsiteY6" fmla="*/ 171452 h 190502"/>
              <a:gd name="connsiteX7" fmla="*/ 533400 w 638396"/>
              <a:gd name="connsiteY7" fmla="*/ 161927 h 190502"/>
              <a:gd name="connsiteX8" fmla="*/ 561975 w 638396"/>
              <a:gd name="connsiteY8" fmla="*/ 152402 h 190502"/>
              <a:gd name="connsiteX9" fmla="*/ 600075 w 638396"/>
              <a:gd name="connsiteY9" fmla="*/ 142877 h 190502"/>
              <a:gd name="connsiteX10" fmla="*/ 628650 w 638396"/>
              <a:gd name="connsiteY10" fmla="*/ 114302 h 190502"/>
              <a:gd name="connsiteX11" fmla="*/ 638175 w 638396"/>
              <a:gd name="connsiteY11" fmla="*/ 85727 h 190502"/>
              <a:gd name="connsiteX12" fmla="*/ 619125 w 638396"/>
              <a:gd name="connsiteY12" fmla="*/ 57152 h 190502"/>
              <a:gd name="connsiteX13" fmla="*/ 419100 w 638396"/>
              <a:gd name="connsiteY13" fmla="*/ 28577 h 190502"/>
              <a:gd name="connsiteX14" fmla="*/ 371475 w 638396"/>
              <a:gd name="connsiteY14" fmla="*/ 19052 h 190502"/>
              <a:gd name="connsiteX15" fmla="*/ 333375 w 638396"/>
              <a:gd name="connsiteY15" fmla="*/ 9527 h 190502"/>
              <a:gd name="connsiteX16" fmla="*/ 266700 w 638396"/>
              <a:gd name="connsiteY16" fmla="*/ 9527 h 190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38396" h="190502">
                <a:moveTo>
                  <a:pt x="266700" y="9527"/>
                </a:moveTo>
                <a:cubicBezTo>
                  <a:pt x="212725" y="9527"/>
                  <a:pt x="78123" y="-11910"/>
                  <a:pt x="9525" y="9527"/>
                </a:cubicBezTo>
                <a:cubicBezTo>
                  <a:pt x="-2970" y="13432"/>
                  <a:pt x="3175" y="34927"/>
                  <a:pt x="0" y="47627"/>
                </a:cubicBezTo>
                <a:cubicBezTo>
                  <a:pt x="3175" y="76202"/>
                  <a:pt x="433" y="106077"/>
                  <a:pt x="9525" y="133352"/>
                </a:cubicBezTo>
                <a:cubicBezTo>
                  <a:pt x="16765" y="155072"/>
                  <a:pt x="47625" y="190502"/>
                  <a:pt x="47625" y="190502"/>
                </a:cubicBezTo>
                <a:cubicBezTo>
                  <a:pt x="123825" y="187327"/>
                  <a:pt x="200140" y="186224"/>
                  <a:pt x="276225" y="180977"/>
                </a:cubicBezTo>
                <a:cubicBezTo>
                  <a:pt x="292376" y="179863"/>
                  <a:pt x="307705" y="172648"/>
                  <a:pt x="323850" y="171452"/>
                </a:cubicBezTo>
                <a:cubicBezTo>
                  <a:pt x="393581" y="166287"/>
                  <a:pt x="463550" y="165102"/>
                  <a:pt x="533400" y="161927"/>
                </a:cubicBezTo>
                <a:cubicBezTo>
                  <a:pt x="542925" y="158752"/>
                  <a:pt x="552321" y="155160"/>
                  <a:pt x="561975" y="152402"/>
                </a:cubicBezTo>
                <a:cubicBezTo>
                  <a:pt x="574562" y="148806"/>
                  <a:pt x="588709" y="149372"/>
                  <a:pt x="600075" y="142877"/>
                </a:cubicBezTo>
                <a:cubicBezTo>
                  <a:pt x="611771" y="136194"/>
                  <a:pt x="619125" y="123827"/>
                  <a:pt x="628650" y="114302"/>
                </a:cubicBezTo>
                <a:cubicBezTo>
                  <a:pt x="631825" y="104777"/>
                  <a:pt x="639826" y="95631"/>
                  <a:pt x="638175" y="85727"/>
                </a:cubicBezTo>
                <a:cubicBezTo>
                  <a:pt x="636293" y="74435"/>
                  <a:pt x="628833" y="63219"/>
                  <a:pt x="619125" y="57152"/>
                </a:cubicBezTo>
                <a:cubicBezTo>
                  <a:pt x="570203" y="26575"/>
                  <a:pt x="454822" y="30958"/>
                  <a:pt x="419100" y="28577"/>
                </a:cubicBezTo>
                <a:cubicBezTo>
                  <a:pt x="403225" y="25402"/>
                  <a:pt x="387279" y="22564"/>
                  <a:pt x="371475" y="19052"/>
                </a:cubicBezTo>
                <a:cubicBezTo>
                  <a:pt x="358696" y="16212"/>
                  <a:pt x="346427" y="10531"/>
                  <a:pt x="333375" y="9527"/>
                </a:cubicBezTo>
                <a:cubicBezTo>
                  <a:pt x="304884" y="7335"/>
                  <a:pt x="320675" y="9527"/>
                  <a:pt x="266700" y="9527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371600" y="5419726"/>
            <a:ext cx="1916684" cy="85725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/>
              <a:t>RE=9.887 %,</a:t>
            </a:r>
          </a:p>
          <a:p>
            <a:pPr marL="0" indent="0">
              <a:buNone/>
            </a:pPr>
            <a:r>
              <a:rPr lang="en-US" sz="2400" dirty="0" smtClean="0"/>
              <a:t>Good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076597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Temperature – 09a (</a:t>
            </a:r>
            <a:r>
              <a:rPr lang="en-US" dirty="0" err="1"/>
              <a:t>Soos</a:t>
            </a:r>
            <a:r>
              <a:rPr lang="en-US" dirty="0"/>
              <a:t>)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47565" y="1924604"/>
            <a:ext cx="3402275" cy="1871219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Autofit/>
          </a:bodyPr>
          <a:lstStyle/>
          <a:p>
            <a:r>
              <a:rPr lang="en-US" dirty="0"/>
              <a:t>09a: </a:t>
            </a:r>
          </a:p>
          <a:p>
            <a:pPr marL="0" indent="0">
              <a:buNone/>
            </a:pPr>
            <a:r>
              <a:rPr lang="en-US" dirty="0"/>
              <a:t>Covington Creek</a:t>
            </a:r>
          </a:p>
          <a:p>
            <a:pPr marL="0" indent="0">
              <a:buNone/>
            </a:pPr>
            <a:r>
              <a:rPr lang="en-US" dirty="0"/>
              <a:t>near Mouth, </a:t>
            </a:r>
            <a:r>
              <a:rPr lang="en-US" dirty="0" err="1"/>
              <a:t>Soos</a:t>
            </a:r>
            <a:r>
              <a:rPr lang="en-US" dirty="0"/>
              <a:t> Creek Sub-watershed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840" y="1349737"/>
            <a:ext cx="7223760" cy="5425440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>
          <a:xfrm>
            <a:off x="4914901" y="5381626"/>
            <a:ext cx="704850" cy="438150"/>
          </a:xfrm>
          <a:custGeom>
            <a:avLst/>
            <a:gdLst>
              <a:gd name="connsiteX0" fmla="*/ 266700 w 638396"/>
              <a:gd name="connsiteY0" fmla="*/ 9527 h 190502"/>
              <a:gd name="connsiteX1" fmla="*/ 9525 w 638396"/>
              <a:gd name="connsiteY1" fmla="*/ 9527 h 190502"/>
              <a:gd name="connsiteX2" fmla="*/ 0 w 638396"/>
              <a:gd name="connsiteY2" fmla="*/ 47627 h 190502"/>
              <a:gd name="connsiteX3" fmla="*/ 9525 w 638396"/>
              <a:gd name="connsiteY3" fmla="*/ 133352 h 190502"/>
              <a:gd name="connsiteX4" fmla="*/ 47625 w 638396"/>
              <a:gd name="connsiteY4" fmla="*/ 190502 h 190502"/>
              <a:gd name="connsiteX5" fmla="*/ 276225 w 638396"/>
              <a:gd name="connsiteY5" fmla="*/ 180977 h 190502"/>
              <a:gd name="connsiteX6" fmla="*/ 323850 w 638396"/>
              <a:gd name="connsiteY6" fmla="*/ 171452 h 190502"/>
              <a:gd name="connsiteX7" fmla="*/ 533400 w 638396"/>
              <a:gd name="connsiteY7" fmla="*/ 161927 h 190502"/>
              <a:gd name="connsiteX8" fmla="*/ 561975 w 638396"/>
              <a:gd name="connsiteY8" fmla="*/ 152402 h 190502"/>
              <a:gd name="connsiteX9" fmla="*/ 600075 w 638396"/>
              <a:gd name="connsiteY9" fmla="*/ 142877 h 190502"/>
              <a:gd name="connsiteX10" fmla="*/ 628650 w 638396"/>
              <a:gd name="connsiteY10" fmla="*/ 114302 h 190502"/>
              <a:gd name="connsiteX11" fmla="*/ 638175 w 638396"/>
              <a:gd name="connsiteY11" fmla="*/ 85727 h 190502"/>
              <a:gd name="connsiteX12" fmla="*/ 619125 w 638396"/>
              <a:gd name="connsiteY12" fmla="*/ 57152 h 190502"/>
              <a:gd name="connsiteX13" fmla="*/ 419100 w 638396"/>
              <a:gd name="connsiteY13" fmla="*/ 28577 h 190502"/>
              <a:gd name="connsiteX14" fmla="*/ 371475 w 638396"/>
              <a:gd name="connsiteY14" fmla="*/ 19052 h 190502"/>
              <a:gd name="connsiteX15" fmla="*/ 333375 w 638396"/>
              <a:gd name="connsiteY15" fmla="*/ 9527 h 190502"/>
              <a:gd name="connsiteX16" fmla="*/ 266700 w 638396"/>
              <a:gd name="connsiteY16" fmla="*/ 9527 h 190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38396" h="190502">
                <a:moveTo>
                  <a:pt x="266700" y="9527"/>
                </a:moveTo>
                <a:cubicBezTo>
                  <a:pt x="212725" y="9527"/>
                  <a:pt x="78123" y="-11910"/>
                  <a:pt x="9525" y="9527"/>
                </a:cubicBezTo>
                <a:cubicBezTo>
                  <a:pt x="-2970" y="13432"/>
                  <a:pt x="3175" y="34927"/>
                  <a:pt x="0" y="47627"/>
                </a:cubicBezTo>
                <a:cubicBezTo>
                  <a:pt x="3175" y="76202"/>
                  <a:pt x="433" y="106077"/>
                  <a:pt x="9525" y="133352"/>
                </a:cubicBezTo>
                <a:cubicBezTo>
                  <a:pt x="16765" y="155072"/>
                  <a:pt x="47625" y="190502"/>
                  <a:pt x="47625" y="190502"/>
                </a:cubicBezTo>
                <a:cubicBezTo>
                  <a:pt x="123825" y="187327"/>
                  <a:pt x="200140" y="186224"/>
                  <a:pt x="276225" y="180977"/>
                </a:cubicBezTo>
                <a:cubicBezTo>
                  <a:pt x="292376" y="179863"/>
                  <a:pt x="307705" y="172648"/>
                  <a:pt x="323850" y="171452"/>
                </a:cubicBezTo>
                <a:cubicBezTo>
                  <a:pt x="393581" y="166287"/>
                  <a:pt x="463550" y="165102"/>
                  <a:pt x="533400" y="161927"/>
                </a:cubicBezTo>
                <a:cubicBezTo>
                  <a:pt x="542925" y="158752"/>
                  <a:pt x="552321" y="155160"/>
                  <a:pt x="561975" y="152402"/>
                </a:cubicBezTo>
                <a:cubicBezTo>
                  <a:pt x="574562" y="148806"/>
                  <a:pt x="588709" y="149372"/>
                  <a:pt x="600075" y="142877"/>
                </a:cubicBezTo>
                <a:cubicBezTo>
                  <a:pt x="611771" y="136194"/>
                  <a:pt x="619125" y="123827"/>
                  <a:pt x="628650" y="114302"/>
                </a:cubicBezTo>
                <a:cubicBezTo>
                  <a:pt x="631825" y="104777"/>
                  <a:pt x="639826" y="95631"/>
                  <a:pt x="638175" y="85727"/>
                </a:cubicBezTo>
                <a:cubicBezTo>
                  <a:pt x="636293" y="74435"/>
                  <a:pt x="628833" y="63219"/>
                  <a:pt x="619125" y="57152"/>
                </a:cubicBezTo>
                <a:cubicBezTo>
                  <a:pt x="570203" y="26575"/>
                  <a:pt x="454822" y="30958"/>
                  <a:pt x="419100" y="28577"/>
                </a:cubicBezTo>
                <a:cubicBezTo>
                  <a:pt x="403225" y="25402"/>
                  <a:pt x="387279" y="22564"/>
                  <a:pt x="371475" y="19052"/>
                </a:cubicBezTo>
                <a:cubicBezTo>
                  <a:pt x="358696" y="16212"/>
                  <a:pt x="346427" y="10531"/>
                  <a:pt x="333375" y="9527"/>
                </a:cubicBezTo>
                <a:cubicBezTo>
                  <a:pt x="304884" y="7335"/>
                  <a:pt x="320675" y="9527"/>
                  <a:pt x="266700" y="9527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371600" y="5419726"/>
            <a:ext cx="1916684" cy="85725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/>
              <a:t>RE=23.83 %,</a:t>
            </a:r>
          </a:p>
          <a:p>
            <a:pPr marL="0" indent="0">
              <a:buNone/>
            </a:pPr>
            <a:r>
              <a:rPr lang="en-US" sz="2400" dirty="0" smtClean="0"/>
              <a:t>Poor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368427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485900" y="1981200"/>
            <a:ext cx="9144000" cy="2743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4294967295"/>
          </p:nvPr>
        </p:nvSpPr>
        <p:spPr>
          <a:xfrm>
            <a:off x="4014090" y="2914650"/>
            <a:ext cx="6451980" cy="876300"/>
          </a:xfrm>
        </p:spPr>
        <p:txBody>
          <a:bodyPr>
            <a:noAutofit/>
          </a:bodyPr>
          <a:lstStyle/>
          <a:p>
            <a:pPr lvl="0">
              <a:buNone/>
            </a:pPr>
            <a:r>
              <a:rPr lang="en-US" sz="3600" dirty="0">
                <a:solidFill>
                  <a:schemeClr val="bg1"/>
                </a:solidFill>
                <a:latin typeface="Rockwell" pitchFamily="18" charset="0"/>
                <a:ea typeface="Adobe Gothic Std B" pitchFamily="34" charset="-128"/>
              </a:rPr>
              <a:t>PLA Preliminary HSPF </a:t>
            </a:r>
          </a:p>
          <a:p>
            <a:pPr lvl="0">
              <a:buNone/>
            </a:pPr>
            <a:r>
              <a:rPr lang="en-US" sz="3600" dirty="0">
                <a:solidFill>
                  <a:schemeClr val="bg1"/>
                </a:solidFill>
                <a:latin typeface="Rockwell" pitchFamily="18" charset="0"/>
                <a:ea typeface="Adobe Gothic Std B" pitchFamily="34" charset="-128"/>
              </a:rPr>
              <a:t>PCBs Modeling Demo</a:t>
            </a:r>
            <a:endParaRPr lang="en-US" dirty="0">
              <a:solidFill>
                <a:schemeClr val="bg1"/>
              </a:solidFill>
              <a:latin typeface="Rockwell" pitchFamily="18" charset="0"/>
              <a:ea typeface="Adobe Gothic Std B" pitchFamily="34" charset="-128"/>
            </a:endParaRPr>
          </a:p>
        </p:txBody>
      </p:sp>
      <p:pic>
        <p:nvPicPr>
          <p:cNvPr id="10" name="Picture 9" descr="ECOLOGO_sphere_icon-0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5000" y="2590800"/>
            <a:ext cx="170142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938333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" y="604926"/>
            <a:ext cx="5952381" cy="620952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275" y="5779099"/>
            <a:ext cx="2886075" cy="86042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Whole </a:t>
            </a:r>
            <a:r>
              <a:rPr lang="en-US" sz="3100" dirty="0"/>
              <a:t>water</a:t>
            </a:r>
            <a:r>
              <a:rPr lang="en-US" dirty="0"/>
              <a:t> PCB Concentration (</a:t>
            </a:r>
            <a:r>
              <a:rPr lang="en-US" dirty="0" err="1"/>
              <a:t>pg</a:t>
            </a:r>
            <a:r>
              <a:rPr lang="en-US" dirty="0"/>
              <a:t>/L)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1456" y="576355"/>
            <a:ext cx="5952381" cy="62380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8237" y="419488"/>
            <a:ext cx="10515600" cy="1325563"/>
          </a:xfrm>
        </p:spPr>
        <p:txBody>
          <a:bodyPr/>
          <a:lstStyle/>
          <a:p>
            <a:r>
              <a:rPr lang="en-US" dirty="0"/>
              <a:t>Existing PCBs Data </a:t>
            </a:r>
            <a:r>
              <a:rPr lang="en-US" sz="3600" dirty="0"/>
              <a:t>– Water Column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476256" y="5779098"/>
            <a:ext cx="2950319" cy="86042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Particulate PCB Concentration (ng/kg) 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194950" y="1353950"/>
            <a:ext cx="4252169" cy="3768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Surface water PCB Data Stations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4950" y="1730765"/>
            <a:ext cx="5277517" cy="318754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-56588" y="2651164"/>
            <a:ext cx="14875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USGS12113390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      12113390SS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276350" y="2820441"/>
            <a:ext cx="463318" cy="5649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687985" y="4394253"/>
            <a:ext cx="6609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A315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1276350" y="4394253"/>
            <a:ext cx="493038" cy="169277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1572256" y="5401266"/>
            <a:ext cx="6609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A320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2119312" y="5103744"/>
            <a:ext cx="389442" cy="430397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3982507" y="5364864"/>
            <a:ext cx="7668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KP319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4533900" y="5067343"/>
            <a:ext cx="322097" cy="333923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7848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8237" y="419488"/>
            <a:ext cx="10515600" cy="1325563"/>
          </a:xfrm>
        </p:spPr>
        <p:txBody>
          <a:bodyPr/>
          <a:lstStyle/>
          <a:p>
            <a:r>
              <a:rPr lang="en-US" dirty="0"/>
              <a:t>Existing PCBs Data</a:t>
            </a:r>
            <a:br>
              <a:rPr lang="en-US" dirty="0"/>
            </a:br>
            <a:r>
              <a:rPr lang="en-US" dirty="0"/>
              <a:t> – </a:t>
            </a:r>
            <a:r>
              <a:rPr lang="en-US" sz="3600" dirty="0"/>
              <a:t>Air Deposition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3137" y="686071"/>
            <a:ext cx="5909501" cy="6152007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7925309" y="1745051"/>
            <a:ext cx="2648694" cy="860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Atmospheric PCB Flux (ng/m</a:t>
            </a:r>
            <a:r>
              <a:rPr lang="en-US" sz="2400" baseline="30000" dirty="0"/>
              <a:t>2</a:t>
            </a:r>
            <a:r>
              <a:rPr lang="en-US" sz="2400" dirty="0"/>
              <a:t>/day) 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366712" y="1745051"/>
            <a:ext cx="5205178" cy="4106894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Green/Duwamish watershed is divided into three zones: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and each Zone </a:t>
            </a:r>
            <a:r>
              <a:rPr lang="en-US" dirty="0" smtClean="0"/>
              <a:t>is assigned </a:t>
            </a:r>
            <a:r>
              <a:rPr lang="en-US" dirty="0"/>
              <a:t>a value (ng/m</a:t>
            </a:r>
            <a:r>
              <a:rPr lang="en-US" baseline="30000" dirty="0"/>
              <a:t>2</a:t>
            </a:r>
            <a:r>
              <a:rPr lang="en-US" dirty="0"/>
              <a:t>/day):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Zone 1. Duwamish: 		           </a:t>
            </a:r>
            <a:r>
              <a:rPr lang="en-US" sz="2400" b="1" dirty="0"/>
              <a:t>9.82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Zone 2. Black River/Lower Green: </a:t>
            </a:r>
            <a:r>
              <a:rPr lang="en-US" sz="2400" b="1" dirty="0"/>
              <a:t>6.60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Zone 3. </a:t>
            </a:r>
            <a:r>
              <a:rPr lang="en-US" sz="2400" dirty="0" err="1"/>
              <a:t>Soos</a:t>
            </a:r>
            <a:r>
              <a:rPr lang="en-US" sz="2400" dirty="0"/>
              <a:t>/Upper Green:            </a:t>
            </a:r>
            <a:r>
              <a:rPr lang="en-US" sz="2400" b="1" dirty="0"/>
              <a:t>2.25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712" y="2670564"/>
            <a:ext cx="5686425" cy="8001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27601" y="5854128"/>
            <a:ext cx="8235858" cy="923330"/>
          </a:xfrm>
          <a:prstGeom prst="rect">
            <a:avLst/>
          </a:prstGeom>
          <a:ln>
            <a:solidFill>
              <a:srgbClr val="C0C0C0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Reference: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King County, 2019. Potential PCB Atmospheric Loading to the Green/Duwamish Basin.</a:t>
            </a:r>
          </a:p>
        </p:txBody>
      </p:sp>
    </p:spTree>
    <p:extLst>
      <p:ext uri="{BB962C8B-B14F-4D97-AF65-F5344CB8AC3E}">
        <p14:creationId xmlns:p14="http://schemas.microsoft.com/office/powerpoint/2010/main" val="11425126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9027" y="605975"/>
            <a:ext cx="5903119" cy="615200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62" y="605975"/>
            <a:ext cx="5903119" cy="6171152"/>
          </a:xfrm>
          <a:prstGeom prst="rect">
            <a:avLst/>
          </a:prstGeom>
        </p:spPr>
      </p:pic>
      <p:sp>
        <p:nvSpPr>
          <p:cNvPr id="15" name="Content Placeholder 2"/>
          <p:cNvSpPr txBox="1">
            <a:spLocks/>
          </p:cNvSpPr>
          <p:nvPr/>
        </p:nvSpPr>
        <p:spPr>
          <a:xfrm>
            <a:off x="777497" y="5864299"/>
            <a:ext cx="2886075" cy="860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Sediment bed PCB Concentration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8725552" y="2003740"/>
            <a:ext cx="2886075" cy="860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Congeners (</a:t>
            </a:r>
            <a:r>
              <a:rPr lang="en-US" sz="2000" dirty="0" err="1"/>
              <a:t>pg</a:t>
            </a:r>
            <a:r>
              <a:rPr lang="en-US" sz="2000" dirty="0"/>
              <a:t>/L)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 err="1"/>
              <a:t>Aroclors</a:t>
            </a:r>
            <a:r>
              <a:rPr lang="en-US" sz="2000" dirty="0"/>
              <a:t> (µg/L)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9935" y="2517754"/>
            <a:ext cx="352425" cy="17145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9935" y="2084104"/>
            <a:ext cx="333375" cy="171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8237" y="419488"/>
            <a:ext cx="10515600" cy="1325563"/>
          </a:xfrm>
        </p:spPr>
        <p:txBody>
          <a:bodyPr/>
          <a:lstStyle/>
          <a:p>
            <a:r>
              <a:rPr lang="en-US" dirty="0"/>
              <a:t>Existing PCBs Data</a:t>
            </a:r>
            <a:br>
              <a:rPr lang="en-US" dirty="0"/>
            </a:br>
            <a:r>
              <a:rPr lang="en-US" dirty="0"/>
              <a:t> </a:t>
            </a:r>
            <a:r>
              <a:rPr lang="en-US" sz="3600" dirty="0"/>
              <a:t>– Bed and Groundwater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764183" y="5864298"/>
            <a:ext cx="2886075" cy="860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Groundwater PCB Concentration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3221621" y="2084104"/>
            <a:ext cx="2886075" cy="860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Congeners (ng/kg)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 err="1"/>
              <a:t>Aroclors</a:t>
            </a:r>
            <a:r>
              <a:rPr lang="en-US" sz="2000" dirty="0"/>
              <a:t> (µg/kg )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5642" y="2563370"/>
            <a:ext cx="352425" cy="1714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5168" y="2182212"/>
            <a:ext cx="333375" cy="17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0112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USGS 2019 Green/Duwamish </a:t>
            </a:r>
          </a:p>
          <a:p>
            <a:r>
              <a:rPr lang="en-US" dirty="0"/>
              <a:t>Groundwater PCB Data Assessment</a:t>
            </a:r>
          </a:p>
          <a:p>
            <a:r>
              <a:rPr lang="en-US" dirty="0"/>
              <a:t> - </a:t>
            </a:r>
            <a:r>
              <a:rPr lang="en-US" sz="3600" dirty="0" err="1"/>
              <a:t>Aroclors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50" y="2660174"/>
            <a:ext cx="11315700" cy="3629025"/>
          </a:xfrm>
          <a:prstGeom prst="rect">
            <a:avLst/>
          </a:prstGeom>
        </p:spPr>
      </p:pic>
      <p:sp>
        <p:nvSpPr>
          <p:cNvPr id="21" name="Content Placeholder 2"/>
          <p:cNvSpPr txBox="1">
            <a:spLocks/>
          </p:cNvSpPr>
          <p:nvPr/>
        </p:nvSpPr>
        <p:spPr>
          <a:xfrm>
            <a:off x="438150" y="1802606"/>
            <a:ext cx="5128461" cy="4048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PCB Concentration, as a sum of </a:t>
            </a:r>
            <a:r>
              <a:rPr lang="en-US" b="1" dirty="0" err="1"/>
              <a:t>Aroclors</a:t>
            </a:r>
            <a:r>
              <a:rPr lang="en-US" dirty="0"/>
              <a:t> (µg/L)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3157" y="24288"/>
            <a:ext cx="4020693" cy="2295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148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"/>
          <p:cNvSpPr txBox="1">
            <a:spLocks/>
          </p:cNvSpPr>
          <p:nvPr/>
        </p:nvSpPr>
        <p:spPr>
          <a:xfrm>
            <a:off x="438151" y="1802606"/>
            <a:ext cx="5104396" cy="4048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PCB Concentration, as a sum of 209 </a:t>
            </a:r>
            <a:r>
              <a:rPr lang="en-US" b="1" dirty="0"/>
              <a:t>Congeners</a:t>
            </a:r>
            <a:r>
              <a:rPr lang="en-US" dirty="0"/>
              <a:t> (</a:t>
            </a:r>
            <a:r>
              <a:rPr lang="en-US" dirty="0" err="1"/>
              <a:t>pg</a:t>
            </a:r>
            <a:r>
              <a:rPr lang="en-US" dirty="0"/>
              <a:t>/L)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50" y="2642253"/>
            <a:ext cx="11315700" cy="36290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6238" y="27041"/>
            <a:ext cx="4017612" cy="2292295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USGS 2019 Green/Duwamish </a:t>
            </a:r>
          </a:p>
          <a:p>
            <a:r>
              <a:rPr lang="en-US" dirty="0"/>
              <a:t>Groundwater PCB Data Assessment</a:t>
            </a:r>
          </a:p>
          <a:p>
            <a:r>
              <a:rPr lang="en-US" dirty="0"/>
              <a:t> - </a:t>
            </a:r>
            <a:r>
              <a:rPr lang="en-US" sz="3600" dirty="0"/>
              <a:t>Congeners</a:t>
            </a:r>
          </a:p>
        </p:txBody>
      </p:sp>
    </p:spTree>
    <p:extLst>
      <p:ext uri="{BB962C8B-B14F-4D97-AF65-F5344CB8AC3E}">
        <p14:creationId xmlns:p14="http://schemas.microsoft.com/office/powerpoint/2010/main" val="21880340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PCBs Boundary Conditions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2855FA5-D52B-4563-89D9-0E396F5ED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14" y="1291820"/>
            <a:ext cx="6362700" cy="4010025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>
            <a:off x="5954710" y="175235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64700" y="5301845"/>
            <a:ext cx="4485799" cy="129920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First Groundwater conc.: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Duwamish/Black River: 167 </a:t>
            </a:r>
            <a:r>
              <a:rPr lang="en-US" sz="2400" dirty="0" err="1"/>
              <a:t>pg</a:t>
            </a:r>
            <a:r>
              <a:rPr lang="en-US" sz="2400" dirty="0"/>
              <a:t>/L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Other </a:t>
            </a:r>
            <a:r>
              <a:rPr lang="en-US" sz="2400" dirty="0" err="1"/>
              <a:t>subwatersheds</a:t>
            </a:r>
            <a:r>
              <a:rPr lang="en-US" sz="2400" dirty="0"/>
              <a:t>: 100 </a:t>
            </a:r>
            <a:r>
              <a:rPr lang="en-US" sz="2400" dirty="0" err="1"/>
              <a:t>pg</a:t>
            </a:r>
            <a:r>
              <a:rPr lang="en-US" sz="2400" dirty="0"/>
              <a:t>/L 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954710" y="5877061"/>
            <a:ext cx="5860509" cy="91138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Autofit/>
          </a:bodyPr>
          <a:lstStyle/>
          <a:p>
            <a:r>
              <a:rPr lang="en-US" dirty="0"/>
              <a:t>Lake Young constant boundary: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1.08×10</a:t>
            </a:r>
            <a:r>
              <a:rPr lang="en-US" sz="2400" baseline="30000" dirty="0"/>
              <a:t>-6</a:t>
            </a:r>
            <a:r>
              <a:rPr lang="en-US" sz="2400" dirty="0"/>
              <a:t> </a:t>
            </a:r>
            <a:r>
              <a:rPr lang="en-US" sz="2400" dirty="0" err="1"/>
              <a:t>lbs</a:t>
            </a:r>
            <a:r>
              <a:rPr lang="en-US" sz="2400" dirty="0"/>
              <a:t>/day; 100 </a:t>
            </a:r>
            <a:r>
              <a:rPr lang="en-US" sz="2400" dirty="0" err="1"/>
              <a:t>pg</a:t>
            </a:r>
            <a:r>
              <a:rPr lang="en-US" sz="2400" dirty="0"/>
              <a:t>/L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4083" y="312872"/>
            <a:ext cx="4804064" cy="27556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4083" y="3094070"/>
            <a:ext cx="4688230" cy="2755631"/>
          </a:xfrm>
          <a:prstGeom prst="rect">
            <a:avLst/>
          </a:prstGeom>
        </p:spPr>
      </p:pic>
      <p:sp>
        <p:nvSpPr>
          <p:cNvPr id="11" name="Right Arrow 9">
            <a:extLst>
              <a:ext uri="{FF2B5EF4-FFF2-40B4-BE49-F238E27FC236}">
                <a16:creationId xmlns:a16="http://schemas.microsoft.com/office/drawing/2014/main" xmlns="" id="{EC441D2E-1810-4E8E-BAF5-D6EE9B6E1CF0}"/>
              </a:ext>
            </a:extLst>
          </p:cNvPr>
          <p:cNvSpPr/>
          <p:nvPr/>
        </p:nvSpPr>
        <p:spPr>
          <a:xfrm rot="5400000">
            <a:off x="10058807" y="302589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840674" y="3951500"/>
            <a:ext cx="3150301" cy="5203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dirty="0"/>
              <a:t>Whole water PCBs regression: Log10(PCB)~Log10(Discharge)</a:t>
            </a:r>
          </a:p>
        </p:txBody>
      </p:sp>
    </p:spTree>
    <p:extLst>
      <p:ext uri="{BB962C8B-B14F-4D97-AF65-F5344CB8AC3E}">
        <p14:creationId xmlns:p14="http://schemas.microsoft.com/office/powerpoint/2010/main" val="666387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 Temperature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648200" cy="45847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King </a:t>
            </a:r>
            <a:r>
              <a:rPr lang="en-US" dirty="0" smtClean="0"/>
              <a:t>County </a:t>
            </a:r>
            <a:r>
              <a:rPr lang="en-US" dirty="0">
                <a:hlinkClick r:id="rId2"/>
              </a:rPr>
              <a:t>https://green2.kingcounty.gov/hydrology/GaugeMap.aspx</a:t>
            </a:r>
            <a:endParaRPr lang="en-US" dirty="0"/>
          </a:p>
          <a:p>
            <a:r>
              <a:rPr lang="en-US" dirty="0" err="1"/>
              <a:t>Leidos</a:t>
            </a:r>
            <a:r>
              <a:rPr lang="en-US" dirty="0"/>
              <a:t> Database</a:t>
            </a:r>
          </a:p>
          <a:p>
            <a:r>
              <a:rPr lang="en-US" dirty="0"/>
              <a:t>2 USGS Stations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USGS 12113415 Duwamish River at E Marginal Way Bridge at Duwamish, WA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dirty="0"/>
              <a:t>~RM6.3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USGS 12113390 Duwamish River at Golf Course at Tukwila, WA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dirty="0"/>
              <a:t>downstream of Black River inflow to Green River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dirty="0"/>
              <a:t>RM9.8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8035" y="1912599"/>
            <a:ext cx="333375" cy="1714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3762" y="3007553"/>
            <a:ext cx="323850" cy="1809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8987" y="3390010"/>
            <a:ext cx="533400" cy="2381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48923" y="1235133"/>
            <a:ext cx="5320665" cy="5537835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7998414" y="1596992"/>
            <a:ext cx="2886260" cy="11652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FF0000"/>
                </a:solidFill>
              </a:rPr>
              <a:t>Points:</a:t>
            </a:r>
            <a:r>
              <a:rPr lang="en-US" sz="2400" dirty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- Surface water temperature stations 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5664711" y="2858143"/>
            <a:ext cx="1089737" cy="4079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latin typeface="+mn-lt"/>
              </a:rPr>
              <a:t>Duwamish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6219825" y="4027863"/>
            <a:ext cx="731214" cy="4079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latin typeface="+mn-lt"/>
              </a:rPr>
              <a:t>Lower Green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7818961" y="4039028"/>
            <a:ext cx="859914" cy="4079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>
                <a:latin typeface="+mn-lt"/>
              </a:rPr>
              <a:t>Soos</a:t>
            </a:r>
            <a:endParaRPr lang="en-US" sz="1600" b="1" dirty="0">
              <a:latin typeface="+mn-lt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9541959" y="5387206"/>
            <a:ext cx="859914" cy="4079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latin typeface="+mn-lt"/>
              </a:rPr>
              <a:t>Upper Green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7355677" y="3689461"/>
            <a:ext cx="642737" cy="4079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dirty="0">
                <a:latin typeface="+mn-lt"/>
              </a:rPr>
              <a:t>Black River</a:t>
            </a:r>
          </a:p>
        </p:txBody>
      </p:sp>
      <p:sp>
        <p:nvSpPr>
          <p:cNvPr id="4" name="Rectangle 3"/>
          <p:cNvSpPr/>
          <p:nvPr/>
        </p:nvSpPr>
        <p:spPr>
          <a:xfrm>
            <a:off x="8986441" y="3914731"/>
            <a:ext cx="51465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54i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8360938" y="4128988"/>
            <a:ext cx="680460" cy="472540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10971104" y="5314147"/>
            <a:ext cx="7653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GRT17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450660" y="4747367"/>
            <a:ext cx="7653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GRT16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10182699" y="4952202"/>
            <a:ext cx="314424" cy="113294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10740428" y="4975593"/>
            <a:ext cx="9372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09A190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10258425" y="5153025"/>
            <a:ext cx="552450" cy="28575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6119625" y="4859181"/>
            <a:ext cx="7653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GRT35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6754448" y="4859181"/>
            <a:ext cx="840986" cy="149668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6429576" y="3733659"/>
            <a:ext cx="51465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41a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6846138" y="3914731"/>
            <a:ext cx="435699" cy="569363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9009673" y="4145540"/>
            <a:ext cx="51465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26a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 flipH="1">
            <a:off x="8329213" y="4343245"/>
            <a:ext cx="722830" cy="494553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9245889" y="4453108"/>
            <a:ext cx="51465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09a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 flipH="1">
            <a:off x="8527651" y="4655892"/>
            <a:ext cx="787745" cy="541843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5486601" y="3252875"/>
            <a:ext cx="148755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USGS12113390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57" name="Straight Arrow Connector 56"/>
          <p:cNvCxnSpPr/>
          <p:nvPr/>
        </p:nvCxnSpPr>
        <p:spPr>
          <a:xfrm flipV="1">
            <a:off x="6861344" y="3266072"/>
            <a:ext cx="313597" cy="149668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8971513" y="3695813"/>
            <a:ext cx="17689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RSM06600-004547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8478342" y="3905505"/>
            <a:ext cx="566289" cy="459753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0390580" y="5965872"/>
            <a:ext cx="10812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H</a:t>
            </a:r>
            <a:r>
              <a:rPr lang="en-US" altLang="zh-CN" sz="1600" dirty="0" smtClean="0"/>
              <a:t>oward Hansen Dam (HHD)</a:t>
            </a:r>
            <a:endParaRPr lang="en-US" sz="1600" dirty="0"/>
          </a:p>
        </p:txBody>
      </p:sp>
      <p:sp>
        <p:nvSpPr>
          <p:cNvPr id="35" name="Rectangle 34"/>
          <p:cNvSpPr/>
          <p:nvPr/>
        </p:nvSpPr>
        <p:spPr>
          <a:xfrm>
            <a:off x="8341038" y="3483458"/>
            <a:ext cx="9223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Lake Young</a:t>
            </a:r>
            <a:endParaRPr lang="en-US" sz="1600" dirty="0"/>
          </a:p>
        </p:txBody>
      </p:sp>
      <p:cxnSp>
        <p:nvCxnSpPr>
          <p:cNvPr id="36" name="Straight Arrow Connector 35"/>
          <p:cNvCxnSpPr/>
          <p:nvPr/>
        </p:nvCxnSpPr>
        <p:spPr>
          <a:xfrm flipH="1">
            <a:off x="8298556" y="3777571"/>
            <a:ext cx="127134" cy="261341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10971104" y="5671302"/>
            <a:ext cx="68512" cy="384593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153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Whole water PCBs (</a:t>
            </a:r>
            <a:r>
              <a:rPr lang="en-US" sz="4000" dirty="0" err="1"/>
              <a:t>pg</a:t>
            </a:r>
            <a:r>
              <a:rPr lang="en-US" sz="4000" dirty="0"/>
              <a:t>/L) – KP319 (Upper Green)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47565" y="1924604"/>
            <a:ext cx="2824235" cy="1871219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Autofit/>
          </a:bodyPr>
          <a:lstStyle/>
          <a:p>
            <a:r>
              <a:rPr lang="en-US" dirty="0"/>
              <a:t>KP319: </a:t>
            </a:r>
          </a:p>
          <a:p>
            <a:pPr marL="0" indent="0">
              <a:buNone/>
            </a:pPr>
            <a:r>
              <a:rPr lang="en-US" dirty="0"/>
              <a:t>Green River at </a:t>
            </a:r>
            <a:r>
              <a:rPr lang="en-US" dirty="0" err="1"/>
              <a:t>Kanaskat</a:t>
            </a:r>
            <a:r>
              <a:rPr lang="en-US" dirty="0"/>
              <a:t>-Palmer State Park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6095" y="1316037"/>
            <a:ext cx="7269480" cy="539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8856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PCBs Load (</a:t>
            </a:r>
            <a:r>
              <a:rPr lang="en-US" dirty="0" err="1"/>
              <a:t>lbs</a:t>
            </a:r>
            <a:r>
              <a:rPr lang="en-US" dirty="0"/>
              <a:t>/day) – KP319 (Upper Green)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3614" y="1344930"/>
            <a:ext cx="7231380" cy="541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176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Whole water PCBs (</a:t>
            </a:r>
            <a:r>
              <a:rPr lang="en-US" sz="4000" dirty="0" err="1"/>
              <a:t>pg</a:t>
            </a:r>
            <a:r>
              <a:rPr lang="en-US" sz="4000" dirty="0"/>
              <a:t>/L) – 12113390 (Duwamish)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51840" y="2069503"/>
            <a:ext cx="2805562" cy="1597622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Autofit/>
          </a:bodyPr>
          <a:lstStyle/>
          <a:p>
            <a:r>
              <a:rPr lang="en-US" dirty="0"/>
              <a:t>USGS12113390: Duwamish River at Golf Course at Tukwila, WA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3730" y="1357319"/>
            <a:ext cx="7330440" cy="541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7513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Particulate PCBs (ng/kg) – 12113390 (Duwamish)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7920" y="1323975"/>
            <a:ext cx="7376160" cy="544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9038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PCBs Load (</a:t>
            </a:r>
            <a:r>
              <a:rPr lang="en-US" dirty="0" err="1"/>
              <a:t>lbs</a:t>
            </a:r>
            <a:r>
              <a:rPr lang="en-US" dirty="0"/>
              <a:t>/day) – 12113390 (Duwamish)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6464" y="1302067"/>
            <a:ext cx="7338060" cy="539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97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Whole water PCBs (</a:t>
            </a:r>
            <a:r>
              <a:rPr lang="en-US" sz="4000" dirty="0" err="1"/>
              <a:t>pg</a:t>
            </a:r>
            <a:r>
              <a:rPr lang="en-US" sz="4000" dirty="0"/>
              <a:t>/L) – A315 (Lower Green)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70890" y="2059978"/>
            <a:ext cx="2805562" cy="1959572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Autofit/>
          </a:bodyPr>
          <a:lstStyle/>
          <a:p>
            <a:r>
              <a:rPr lang="en-US" dirty="0"/>
              <a:t>A315: Mill Creek  at the bridge at 68th Ave and South 261st Street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2177" y="1318260"/>
            <a:ext cx="7239000" cy="540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900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Particulate PCBs (ng/kg) – A315 (Lower Green)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540" y="1315972"/>
            <a:ext cx="7373779" cy="5473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88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Whole water PCBs (</a:t>
            </a:r>
            <a:r>
              <a:rPr lang="en-US" dirty="0" err="1"/>
              <a:t>pg</a:t>
            </a:r>
            <a:r>
              <a:rPr lang="en-US" dirty="0"/>
              <a:t>/L) – A320 (</a:t>
            </a:r>
            <a:r>
              <a:rPr lang="en-US" dirty="0" err="1"/>
              <a:t>Soos</a:t>
            </a:r>
            <a:r>
              <a:rPr lang="en-US" dirty="0"/>
              <a:t>)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70889" y="2059978"/>
            <a:ext cx="2984457" cy="2340572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Autofit/>
          </a:bodyPr>
          <a:lstStyle/>
          <a:p>
            <a:r>
              <a:rPr lang="en-US" dirty="0"/>
              <a:t>A320: Roughly 300 feet upstream of the hatchery near the mouth of the </a:t>
            </a:r>
            <a:r>
              <a:rPr lang="en-US" dirty="0" err="1"/>
              <a:t>Soos</a:t>
            </a:r>
            <a:r>
              <a:rPr lang="en-US" dirty="0"/>
              <a:t> Creek.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5346" y="1376362"/>
            <a:ext cx="7239000" cy="540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3777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Particulate PCBs (ng/kg) – A320 (</a:t>
            </a:r>
            <a:r>
              <a:rPr lang="en-US" dirty="0" err="1"/>
              <a:t>Soos</a:t>
            </a:r>
            <a:r>
              <a:rPr lang="en-US" dirty="0"/>
              <a:t>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5799" y="1290637"/>
            <a:ext cx="7318058" cy="5485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4528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672458-67F9-4977-812C-03571D955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Soos</a:t>
            </a:r>
            <a:r>
              <a:rPr lang="en-US" dirty="0"/>
              <a:t> and Lower Green PCBs Loads (</a:t>
            </a:r>
            <a:r>
              <a:rPr lang="en-US" dirty="0" err="1"/>
              <a:t>lbs</a:t>
            </a:r>
            <a:r>
              <a:rPr lang="en-US" dirty="0"/>
              <a:t>/</a:t>
            </a:r>
            <a:r>
              <a:rPr lang="en-US" dirty="0" err="1"/>
              <a:t>yr</a:t>
            </a:r>
            <a:r>
              <a:rPr lang="en-US" dirty="0"/>
              <a:t>)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D5C138FA-E2C5-4499-9D41-C44E458AAB5B}"/>
              </a:ext>
            </a:extLst>
          </p:cNvPr>
          <p:cNvSpPr txBox="1">
            <a:spLocks/>
          </p:cNvSpPr>
          <p:nvPr/>
        </p:nvSpPr>
        <p:spPr>
          <a:xfrm>
            <a:off x="1900018" y="6236415"/>
            <a:ext cx="3057671" cy="47148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err="1"/>
              <a:t>Soos</a:t>
            </a:r>
            <a:r>
              <a:rPr lang="en-US" dirty="0"/>
              <a:t> </a:t>
            </a:r>
            <a:r>
              <a:rPr lang="en-US" dirty="0" err="1"/>
              <a:t>Subwatershed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D4FA0F08-B32A-429F-BD23-3C7C6735D569}"/>
              </a:ext>
            </a:extLst>
          </p:cNvPr>
          <p:cNvSpPr txBox="1">
            <a:spLocks/>
          </p:cNvSpPr>
          <p:nvPr/>
        </p:nvSpPr>
        <p:spPr>
          <a:xfrm>
            <a:off x="6896558" y="6215061"/>
            <a:ext cx="4200067" cy="47148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Lower Green </a:t>
            </a:r>
            <a:r>
              <a:rPr lang="en-US" dirty="0" err="1"/>
              <a:t>Subwatershed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81" y="1662902"/>
            <a:ext cx="6077019" cy="43998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662901"/>
            <a:ext cx="6077019" cy="4399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093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Temperature </a:t>
            </a:r>
            <a:r>
              <a:rPr lang="en-US" dirty="0"/>
              <a:t>Boundary Conditions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687698" y="6443508"/>
            <a:ext cx="1924050" cy="47148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Lake Young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586082" y="6378519"/>
            <a:ext cx="4537638" cy="4714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Howard Hansen Dam (HHD)</a:t>
            </a:r>
          </a:p>
        </p:txBody>
      </p:sp>
      <p:sp>
        <p:nvSpPr>
          <p:cNvPr id="11" name="Right Arrow 9">
            <a:extLst>
              <a:ext uri="{FF2B5EF4-FFF2-40B4-BE49-F238E27FC236}">
                <a16:creationId xmlns:a16="http://schemas.microsoft.com/office/drawing/2014/main" xmlns="" id="{C6A2DBC1-0B85-4C8D-8C82-1B24E11FAC56}"/>
              </a:ext>
            </a:extLst>
          </p:cNvPr>
          <p:cNvSpPr/>
          <p:nvPr/>
        </p:nvSpPr>
        <p:spPr>
          <a:xfrm rot="5400000">
            <a:off x="5582984" y="359238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4590" y="1331061"/>
            <a:ext cx="4688230" cy="27556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4590" y="3728011"/>
            <a:ext cx="4596782" cy="2755631"/>
          </a:xfrm>
          <a:prstGeom prst="rect">
            <a:avLst/>
          </a:prstGeom>
        </p:spPr>
      </p:pic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55296" y="3898536"/>
            <a:ext cx="5193430" cy="1576484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effectLst>
                  <a:glow rad="127000">
                    <a:srgbClr val="FFFF00"/>
                  </a:glow>
                </a:effectLst>
              </a:rPr>
              <a:t>Lake Young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effectLst>
                  <a:glow rad="127000">
                    <a:srgbClr val="FFFF00"/>
                  </a:glow>
                </a:effectLst>
              </a:rPr>
              <a:t>boundary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effectLst>
                  <a:glow rad="127000">
                    <a:srgbClr val="FFFF00"/>
                  </a:glow>
                </a:effectLst>
              </a:rPr>
              <a:t>based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effectLst>
                  <a:glow rad="127000">
                    <a:srgbClr val="FFFF00"/>
                  </a:glow>
                </a:effectLst>
              </a:rPr>
              <a:t>on Station – RSM06600-004547, 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effectLst>
                  <a:glow rad="127000">
                    <a:srgbClr val="FFFF00"/>
                  </a:glow>
                </a:effectLst>
              </a:rPr>
              <a:t>&lt; 2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effectLst>
                  <a:glow rad="127000">
                    <a:srgbClr val="FFFF00"/>
                  </a:glow>
                </a:effectLst>
              </a:rPr>
              <a:t>miles downstream of Lake 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effectLst>
                  <a:glow rad="127000">
                    <a:srgbClr val="FFFF00"/>
                  </a:glow>
                </a:effectLst>
              </a:rPr>
              <a:t>Young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effectLst>
                <a:glow rad="127000">
                  <a:srgbClr val="FFFF00"/>
                </a:glo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1663" y="1303748"/>
            <a:ext cx="4688230" cy="274953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1663" y="3687877"/>
            <a:ext cx="4596782" cy="2755631"/>
          </a:xfrm>
          <a:prstGeom prst="rect">
            <a:avLst/>
          </a:prstGeom>
        </p:spPr>
      </p:pic>
      <p:sp>
        <p:nvSpPr>
          <p:cNvPr id="17" name="Content Placeholder 2"/>
          <p:cNvSpPr txBox="1">
            <a:spLocks/>
          </p:cNvSpPr>
          <p:nvPr/>
        </p:nvSpPr>
        <p:spPr>
          <a:xfrm>
            <a:off x="455296" y="5515154"/>
            <a:ext cx="5205178" cy="92835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00B050"/>
                </a:solidFill>
                <a:effectLst>
                  <a:glow rad="127000">
                    <a:srgbClr val="FFFF00"/>
                  </a:glow>
                </a:effectLst>
              </a:rPr>
              <a:t>Groundwater </a:t>
            </a:r>
            <a:r>
              <a:rPr lang="en-US" b="1" dirty="0" smtClean="0">
                <a:solidFill>
                  <a:srgbClr val="00B050"/>
                </a:solidFill>
                <a:effectLst>
                  <a:glow rad="127000">
                    <a:srgbClr val="FFFF00"/>
                  </a:glow>
                </a:effectLst>
              </a:rPr>
              <a:t>temperature: </a:t>
            </a:r>
            <a:endParaRPr lang="en-US" b="1" dirty="0">
              <a:solidFill>
                <a:srgbClr val="00B050"/>
              </a:solidFill>
              <a:effectLst>
                <a:glow rad="127000">
                  <a:srgbClr val="FFFF00"/>
                </a:glow>
              </a:effectLst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0B050"/>
                </a:solidFill>
                <a:effectLst>
                  <a:glow rad="127000">
                    <a:srgbClr val="FFFF00"/>
                  </a:glow>
                </a:effectLst>
              </a:rPr>
              <a:t>55 degree F (or ~13 degree C)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6396817" y="3898536"/>
            <a:ext cx="4831271" cy="157648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effectLst>
                  <a:glow rad="127000">
                    <a:srgbClr val="FFFF00"/>
                  </a:glow>
                </a:effectLst>
              </a:rPr>
              <a:t>Howard Hansen Dam (HHD)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effectLst>
                  <a:glow rad="127000">
                    <a:srgbClr val="FFFF00"/>
                  </a:glow>
                </a:effectLst>
              </a:rPr>
              <a:t>upstream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effectLst>
                  <a:glow rad="127000">
                    <a:srgbClr val="FFFF00"/>
                  </a:glow>
                </a:effectLst>
              </a:rPr>
              <a:t>boundary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effectLst>
                  <a:glow rad="127000">
                    <a:srgbClr val="FFFF00"/>
                  </a:glow>
                </a:effectLst>
              </a:rPr>
              <a:t>based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effectLst>
                  <a:glow rad="127000">
                    <a:srgbClr val="FFFF00"/>
                  </a:glow>
                </a:effectLst>
              </a:rPr>
              <a:t>on Station – GRT17, 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effectLst>
                  <a:glow rad="127000">
                    <a:srgbClr val="FFFF00"/>
                  </a:glow>
                </a:effectLst>
              </a:rPr>
              <a:t>&lt; 1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effectLst>
                  <a:glow rad="127000">
                    <a:srgbClr val="FFFF00"/>
                  </a:glow>
                </a:effectLst>
              </a:rPr>
              <a:t>mile away from the 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effectLst>
                  <a:glow rad="127000">
                    <a:srgbClr val="FFFF00"/>
                  </a:glow>
                </a:effectLst>
              </a:rPr>
              <a:t>DAM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effectLst>
                <a:glow rad="127000">
                  <a:srgbClr val="FFFF00"/>
                </a:glow>
              </a:effectLst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6396817" y="5511290"/>
            <a:ext cx="4828320" cy="92835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7030A0"/>
                </a:solidFill>
                <a:effectLst>
                  <a:glow rad="127000">
                    <a:srgbClr val="FFFF00"/>
                  </a:glow>
                </a:effectLst>
              </a:rPr>
              <a:t>Solar factor (CFSAEX):</a:t>
            </a:r>
            <a:endParaRPr lang="en-US" b="1" dirty="0" smtClean="0">
              <a:solidFill>
                <a:srgbClr val="7030A0"/>
              </a:solidFill>
              <a:effectLst>
                <a:glow rad="127000">
                  <a:srgbClr val="FFFF00"/>
                </a:glow>
              </a:effectLst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7030A0"/>
                </a:solidFill>
                <a:effectLst>
                  <a:glow rad="127000">
                    <a:srgbClr val="FFFF00"/>
                  </a:glow>
                </a:effectLst>
              </a:rPr>
              <a:t>set to 0.45 for all streams</a:t>
            </a:r>
          </a:p>
        </p:txBody>
      </p:sp>
    </p:spTree>
    <p:extLst>
      <p:ext uri="{BB962C8B-B14F-4D97-AF65-F5344CB8AC3E}">
        <p14:creationId xmlns:p14="http://schemas.microsoft.com/office/powerpoint/2010/main" val="129911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 animBg="1"/>
      <p:bldP spid="17" grpId="0" animBg="1"/>
      <p:bldP spid="12" grpId="0" animBg="1"/>
      <p:bldP spid="1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33525"/>
            <a:ext cx="10515600" cy="4643438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Double check PCBs and sediment data.</a:t>
            </a:r>
          </a:p>
          <a:p>
            <a:r>
              <a:rPr lang="en-US" dirty="0"/>
              <a:t>If applicable, specify spatial and temporal variation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groundwater </a:t>
            </a:r>
            <a:r>
              <a:rPr lang="en-US" dirty="0"/>
              <a:t>and bed concentration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potency factor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partition coefficients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adsorption/desorption rate, and etc.</a:t>
            </a:r>
          </a:p>
          <a:p>
            <a:r>
              <a:rPr lang="en-US" dirty="0"/>
              <a:t>Meanwhile, examine sediment transport calibration as needed.</a:t>
            </a:r>
          </a:p>
          <a:p>
            <a:r>
              <a:rPr lang="en-US" dirty="0"/>
              <a:t>Add seasonal PCBs concentration and load comparisons.</a:t>
            </a:r>
          </a:p>
          <a:p>
            <a:r>
              <a:rPr lang="en-US" dirty="0"/>
              <a:t>Continue the temperature calibration for streams: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include water temperature data </a:t>
            </a:r>
            <a:r>
              <a:rPr lang="en-US" dirty="0" smtClean="0"/>
              <a:t>from </a:t>
            </a:r>
            <a:r>
              <a:rPr lang="en-US" dirty="0" err="1"/>
              <a:t>Leidos</a:t>
            </a:r>
            <a:r>
              <a:rPr lang="en-US" dirty="0"/>
              <a:t> database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dirty="0"/>
              <a:t>mainly monthly and seasonal data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specify </a:t>
            </a:r>
            <a:r>
              <a:rPr lang="en-US" altLang="zh-CN" dirty="0"/>
              <a:t>spatially varying</a:t>
            </a:r>
            <a:r>
              <a:rPr lang="en-US" dirty="0"/>
              <a:t> parameters in HSPF Module </a:t>
            </a:r>
            <a:r>
              <a:rPr lang="en-US" dirty="0" smtClean="0"/>
              <a:t>RCHRES (Channel):</a:t>
            </a:r>
            <a:endParaRPr lang="en-US" dirty="0"/>
          </a:p>
          <a:p>
            <a:pPr lvl="2">
              <a:buFont typeface="Wingdings" panose="05000000000000000000" pitchFamily="2" charset="2"/>
              <a:buChar char="ü"/>
            </a:pPr>
            <a:r>
              <a:rPr lang="en-US" dirty="0"/>
              <a:t>solar radiations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dirty="0"/>
              <a:t>conduction-convection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dirty="0"/>
              <a:t>Evaporation, and etc.</a:t>
            </a:r>
          </a:p>
          <a:p>
            <a:r>
              <a:rPr lang="en-US" dirty="0"/>
              <a:t>Work on other toxics following the same procedures as PCBs.</a:t>
            </a:r>
          </a:p>
        </p:txBody>
      </p:sp>
    </p:spTree>
    <p:extLst>
      <p:ext uri="{BB962C8B-B14F-4D97-AF65-F5344CB8AC3E}">
        <p14:creationId xmlns:p14="http://schemas.microsoft.com/office/powerpoint/2010/main" val="3968811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Statistical Calibration Targets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5899225"/>
              </p:ext>
            </p:extLst>
          </p:nvPr>
        </p:nvGraphicFramePr>
        <p:xfrm>
          <a:off x="854146" y="2702231"/>
          <a:ext cx="105156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Model Component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Very Good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Good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Fair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Water Temperature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&lt; 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8 – 12%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13 – 18%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&gt; 18%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Toxics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&lt; 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 – 30%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 – 40%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&gt; 40%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1381175" y="1468102"/>
            <a:ext cx="9461543" cy="928354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/>
              <a:t>General calibration targets for HSPF water temperature and toxic simulations (magnitude of Relative Average Error (RE, %)) (Donigian, 2000)</a:t>
            </a:r>
            <a:endParaRPr lang="en-US" sz="2400" b="1" dirty="0"/>
          </a:p>
        </p:txBody>
      </p:sp>
      <p:sp>
        <p:nvSpPr>
          <p:cNvPr id="7" name="Rectangle 6"/>
          <p:cNvSpPr/>
          <p:nvPr/>
        </p:nvSpPr>
        <p:spPr>
          <a:xfrm>
            <a:off x="676936" y="5271758"/>
            <a:ext cx="10870019" cy="1477328"/>
          </a:xfrm>
          <a:prstGeom prst="rect">
            <a:avLst/>
          </a:prstGeom>
          <a:ln>
            <a:solidFill>
              <a:srgbClr val="C0C0C0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Reference:</a:t>
            </a:r>
          </a:p>
          <a:p>
            <a:endParaRPr lang="en-US" dirty="0"/>
          </a:p>
          <a:p>
            <a:r>
              <a:rPr lang="en-US" dirty="0"/>
              <a:t>Donigian, A. S., Jr. 2000. Lecture 19: Calibration and verification issues, Slide L19-22. HSPF training workshop handbook and CD. Presented and prepared for the U.S. EPA Office of Water and Office of Science and Technology, Washington, D.C. </a:t>
            </a:r>
          </a:p>
        </p:txBody>
      </p:sp>
      <p:sp>
        <p:nvSpPr>
          <p:cNvPr id="9" name="Rectangle 4"/>
          <p:cNvSpPr>
            <a:spLocks noChangeAspect="1" noChangeArrowheads="1"/>
          </p:cNvSpPr>
          <p:nvPr/>
        </p:nvSpPr>
        <p:spPr bwMode="auto">
          <a:xfrm>
            <a:off x="1014761" y="4759917"/>
            <a:ext cx="158496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838200" y="4271869"/>
                <a:ext cx="3027944" cy="6999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𝑅𝐸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subSup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𝑂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×100%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271869"/>
                <a:ext cx="3027944" cy="69993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3834002" y="3981683"/>
            <a:ext cx="75197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where </a:t>
            </a:r>
            <a:r>
              <a:rPr lang="en-US" i="1" dirty="0"/>
              <a:t>RE </a:t>
            </a:r>
            <a:r>
              <a:rPr lang="en-US" dirty="0"/>
              <a:t>= relative average error in percent, </a:t>
            </a:r>
            <a:r>
              <a:rPr lang="en-US" i="1" dirty="0"/>
              <a:t>O</a:t>
            </a:r>
            <a:r>
              <a:rPr lang="en-US" i="1" baseline="-25000" dirty="0"/>
              <a:t>i</a:t>
            </a:r>
            <a:r>
              <a:rPr lang="en-US" i="1" dirty="0"/>
              <a:t> </a:t>
            </a:r>
            <a:r>
              <a:rPr lang="en-US" dirty="0"/>
              <a:t>represents the time series observations and </a:t>
            </a:r>
            <a:r>
              <a:rPr lang="en-US" i="1" dirty="0"/>
              <a:t>P</a:t>
            </a:r>
            <a:r>
              <a:rPr lang="en-US" i="1" baseline="-25000" dirty="0"/>
              <a:t>i</a:t>
            </a:r>
            <a:r>
              <a:rPr lang="en-US" i="1" dirty="0"/>
              <a:t> </a:t>
            </a:r>
            <a:r>
              <a:rPr lang="en-US" dirty="0"/>
              <a:t>is the time series of model predictions, n is the number of data pairs.  The relative error is the ratio of the absolute mean error to the mean of the observations and is </a:t>
            </a:r>
            <a:r>
              <a:rPr lang="en-US"/>
              <a:t>expressed </a:t>
            </a:r>
            <a:r>
              <a:rPr lang="en-US" smtClean="0"/>
              <a:t>as a </a:t>
            </a:r>
            <a:r>
              <a:rPr lang="en-US" dirty="0" smtClean="0"/>
              <a:t>percent </a:t>
            </a:r>
            <a:r>
              <a:rPr lang="en-US" dirty="0"/>
              <a:t>(%).</a:t>
            </a:r>
          </a:p>
        </p:txBody>
      </p:sp>
    </p:spTree>
    <p:extLst>
      <p:ext uri="{BB962C8B-B14F-4D97-AF65-F5344CB8AC3E}">
        <p14:creationId xmlns:p14="http://schemas.microsoft.com/office/powerpoint/2010/main" val="133482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Temperature – 54i (</a:t>
            </a:r>
            <a:r>
              <a:rPr lang="en-US" dirty="0" err="1"/>
              <a:t>Soos</a:t>
            </a:r>
            <a:r>
              <a:rPr lang="en-US" dirty="0"/>
              <a:t>)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82722" y="1690688"/>
            <a:ext cx="2805562" cy="1597622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Autofit/>
          </a:bodyPr>
          <a:lstStyle/>
          <a:p>
            <a:r>
              <a:rPr lang="en-US" dirty="0"/>
              <a:t>54i is ~5 miles downstream of Lake Young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8284" y="1396029"/>
            <a:ext cx="7185660" cy="5417820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>
          <a:xfrm>
            <a:off x="4629151" y="5410201"/>
            <a:ext cx="704850" cy="438150"/>
          </a:xfrm>
          <a:custGeom>
            <a:avLst/>
            <a:gdLst>
              <a:gd name="connsiteX0" fmla="*/ 266700 w 638396"/>
              <a:gd name="connsiteY0" fmla="*/ 9527 h 190502"/>
              <a:gd name="connsiteX1" fmla="*/ 9525 w 638396"/>
              <a:gd name="connsiteY1" fmla="*/ 9527 h 190502"/>
              <a:gd name="connsiteX2" fmla="*/ 0 w 638396"/>
              <a:gd name="connsiteY2" fmla="*/ 47627 h 190502"/>
              <a:gd name="connsiteX3" fmla="*/ 9525 w 638396"/>
              <a:gd name="connsiteY3" fmla="*/ 133352 h 190502"/>
              <a:gd name="connsiteX4" fmla="*/ 47625 w 638396"/>
              <a:gd name="connsiteY4" fmla="*/ 190502 h 190502"/>
              <a:gd name="connsiteX5" fmla="*/ 276225 w 638396"/>
              <a:gd name="connsiteY5" fmla="*/ 180977 h 190502"/>
              <a:gd name="connsiteX6" fmla="*/ 323850 w 638396"/>
              <a:gd name="connsiteY6" fmla="*/ 171452 h 190502"/>
              <a:gd name="connsiteX7" fmla="*/ 533400 w 638396"/>
              <a:gd name="connsiteY7" fmla="*/ 161927 h 190502"/>
              <a:gd name="connsiteX8" fmla="*/ 561975 w 638396"/>
              <a:gd name="connsiteY8" fmla="*/ 152402 h 190502"/>
              <a:gd name="connsiteX9" fmla="*/ 600075 w 638396"/>
              <a:gd name="connsiteY9" fmla="*/ 142877 h 190502"/>
              <a:gd name="connsiteX10" fmla="*/ 628650 w 638396"/>
              <a:gd name="connsiteY10" fmla="*/ 114302 h 190502"/>
              <a:gd name="connsiteX11" fmla="*/ 638175 w 638396"/>
              <a:gd name="connsiteY11" fmla="*/ 85727 h 190502"/>
              <a:gd name="connsiteX12" fmla="*/ 619125 w 638396"/>
              <a:gd name="connsiteY12" fmla="*/ 57152 h 190502"/>
              <a:gd name="connsiteX13" fmla="*/ 419100 w 638396"/>
              <a:gd name="connsiteY13" fmla="*/ 28577 h 190502"/>
              <a:gd name="connsiteX14" fmla="*/ 371475 w 638396"/>
              <a:gd name="connsiteY14" fmla="*/ 19052 h 190502"/>
              <a:gd name="connsiteX15" fmla="*/ 333375 w 638396"/>
              <a:gd name="connsiteY15" fmla="*/ 9527 h 190502"/>
              <a:gd name="connsiteX16" fmla="*/ 266700 w 638396"/>
              <a:gd name="connsiteY16" fmla="*/ 9527 h 190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38396" h="190502">
                <a:moveTo>
                  <a:pt x="266700" y="9527"/>
                </a:moveTo>
                <a:cubicBezTo>
                  <a:pt x="212725" y="9527"/>
                  <a:pt x="78123" y="-11910"/>
                  <a:pt x="9525" y="9527"/>
                </a:cubicBezTo>
                <a:cubicBezTo>
                  <a:pt x="-2970" y="13432"/>
                  <a:pt x="3175" y="34927"/>
                  <a:pt x="0" y="47627"/>
                </a:cubicBezTo>
                <a:cubicBezTo>
                  <a:pt x="3175" y="76202"/>
                  <a:pt x="433" y="106077"/>
                  <a:pt x="9525" y="133352"/>
                </a:cubicBezTo>
                <a:cubicBezTo>
                  <a:pt x="16765" y="155072"/>
                  <a:pt x="47625" y="190502"/>
                  <a:pt x="47625" y="190502"/>
                </a:cubicBezTo>
                <a:cubicBezTo>
                  <a:pt x="123825" y="187327"/>
                  <a:pt x="200140" y="186224"/>
                  <a:pt x="276225" y="180977"/>
                </a:cubicBezTo>
                <a:cubicBezTo>
                  <a:pt x="292376" y="179863"/>
                  <a:pt x="307705" y="172648"/>
                  <a:pt x="323850" y="171452"/>
                </a:cubicBezTo>
                <a:cubicBezTo>
                  <a:pt x="393581" y="166287"/>
                  <a:pt x="463550" y="165102"/>
                  <a:pt x="533400" y="161927"/>
                </a:cubicBezTo>
                <a:cubicBezTo>
                  <a:pt x="542925" y="158752"/>
                  <a:pt x="552321" y="155160"/>
                  <a:pt x="561975" y="152402"/>
                </a:cubicBezTo>
                <a:cubicBezTo>
                  <a:pt x="574562" y="148806"/>
                  <a:pt x="588709" y="149372"/>
                  <a:pt x="600075" y="142877"/>
                </a:cubicBezTo>
                <a:cubicBezTo>
                  <a:pt x="611771" y="136194"/>
                  <a:pt x="619125" y="123827"/>
                  <a:pt x="628650" y="114302"/>
                </a:cubicBezTo>
                <a:cubicBezTo>
                  <a:pt x="631825" y="104777"/>
                  <a:pt x="639826" y="95631"/>
                  <a:pt x="638175" y="85727"/>
                </a:cubicBezTo>
                <a:cubicBezTo>
                  <a:pt x="636293" y="74435"/>
                  <a:pt x="628833" y="63219"/>
                  <a:pt x="619125" y="57152"/>
                </a:cubicBezTo>
                <a:cubicBezTo>
                  <a:pt x="570203" y="26575"/>
                  <a:pt x="454822" y="30958"/>
                  <a:pt x="419100" y="28577"/>
                </a:cubicBezTo>
                <a:cubicBezTo>
                  <a:pt x="403225" y="25402"/>
                  <a:pt x="387279" y="22564"/>
                  <a:pt x="371475" y="19052"/>
                </a:cubicBezTo>
                <a:cubicBezTo>
                  <a:pt x="358696" y="16212"/>
                  <a:pt x="346427" y="10531"/>
                  <a:pt x="333375" y="9527"/>
                </a:cubicBezTo>
                <a:cubicBezTo>
                  <a:pt x="304884" y="7335"/>
                  <a:pt x="320675" y="9527"/>
                  <a:pt x="266700" y="9527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371600" y="5419726"/>
            <a:ext cx="1916684" cy="85725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/>
              <a:t>RE=9.941 %,</a:t>
            </a:r>
          </a:p>
          <a:p>
            <a:pPr marL="0" indent="0">
              <a:buNone/>
            </a:pPr>
            <a:r>
              <a:rPr lang="en-US" sz="2400" dirty="0" smtClean="0"/>
              <a:t>Good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6542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Temperature – GRT16 (Upper Green)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82722" y="1690688"/>
            <a:ext cx="2805562" cy="1597622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Autofit/>
          </a:bodyPr>
          <a:lstStyle/>
          <a:p>
            <a:r>
              <a:rPr lang="en-US" dirty="0"/>
              <a:t>GRT16 is &lt;10 miles from the HHD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8284" y="1380173"/>
            <a:ext cx="7246620" cy="5394960"/>
          </a:xfrm>
          <a:prstGeom prst="rect">
            <a:avLst/>
          </a:prstGeom>
        </p:spPr>
      </p:pic>
      <p:sp>
        <p:nvSpPr>
          <p:cNvPr id="8" name="Freeform 7"/>
          <p:cNvSpPr/>
          <p:nvPr/>
        </p:nvSpPr>
        <p:spPr>
          <a:xfrm>
            <a:off x="4629151" y="5410201"/>
            <a:ext cx="704850" cy="438150"/>
          </a:xfrm>
          <a:custGeom>
            <a:avLst/>
            <a:gdLst>
              <a:gd name="connsiteX0" fmla="*/ 266700 w 638396"/>
              <a:gd name="connsiteY0" fmla="*/ 9527 h 190502"/>
              <a:gd name="connsiteX1" fmla="*/ 9525 w 638396"/>
              <a:gd name="connsiteY1" fmla="*/ 9527 h 190502"/>
              <a:gd name="connsiteX2" fmla="*/ 0 w 638396"/>
              <a:gd name="connsiteY2" fmla="*/ 47627 h 190502"/>
              <a:gd name="connsiteX3" fmla="*/ 9525 w 638396"/>
              <a:gd name="connsiteY3" fmla="*/ 133352 h 190502"/>
              <a:gd name="connsiteX4" fmla="*/ 47625 w 638396"/>
              <a:gd name="connsiteY4" fmla="*/ 190502 h 190502"/>
              <a:gd name="connsiteX5" fmla="*/ 276225 w 638396"/>
              <a:gd name="connsiteY5" fmla="*/ 180977 h 190502"/>
              <a:gd name="connsiteX6" fmla="*/ 323850 w 638396"/>
              <a:gd name="connsiteY6" fmla="*/ 171452 h 190502"/>
              <a:gd name="connsiteX7" fmla="*/ 533400 w 638396"/>
              <a:gd name="connsiteY7" fmla="*/ 161927 h 190502"/>
              <a:gd name="connsiteX8" fmla="*/ 561975 w 638396"/>
              <a:gd name="connsiteY8" fmla="*/ 152402 h 190502"/>
              <a:gd name="connsiteX9" fmla="*/ 600075 w 638396"/>
              <a:gd name="connsiteY9" fmla="*/ 142877 h 190502"/>
              <a:gd name="connsiteX10" fmla="*/ 628650 w 638396"/>
              <a:gd name="connsiteY10" fmla="*/ 114302 h 190502"/>
              <a:gd name="connsiteX11" fmla="*/ 638175 w 638396"/>
              <a:gd name="connsiteY11" fmla="*/ 85727 h 190502"/>
              <a:gd name="connsiteX12" fmla="*/ 619125 w 638396"/>
              <a:gd name="connsiteY12" fmla="*/ 57152 h 190502"/>
              <a:gd name="connsiteX13" fmla="*/ 419100 w 638396"/>
              <a:gd name="connsiteY13" fmla="*/ 28577 h 190502"/>
              <a:gd name="connsiteX14" fmla="*/ 371475 w 638396"/>
              <a:gd name="connsiteY14" fmla="*/ 19052 h 190502"/>
              <a:gd name="connsiteX15" fmla="*/ 333375 w 638396"/>
              <a:gd name="connsiteY15" fmla="*/ 9527 h 190502"/>
              <a:gd name="connsiteX16" fmla="*/ 266700 w 638396"/>
              <a:gd name="connsiteY16" fmla="*/ 9527 h 190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38396" h="190502">
                <a:moveTo>
                  <a:pt x="266700" y="9527"/>
                </a:moveTo>
                <a:cubicBezTo>
                  <a:pt x="212725" y="9527"/>
                  <a:pt x="78123" y="-11910"/>
                  <a:pt x="9525" y="9527"/>
                </a:cubicBezTo>
                <a:cubicBezTo>
                  <a:pt x="-2970" y="13432"/>
                  <a:pt x="3175" y="34927"/>
                  <a:pt x="0" y="47627"/>
                </a:cubicBezTo>
                <a:cubicBezTo>
                  <a:pt x="3175" y="76202"/>
                  <a:pt x="433" y="106077"/>
                  <a:pt x="9525" y="133352"/>
                </a:cubicBezTo>
                <a:cubicBezTo>
                  <a:pt x="16765" y="155072"/>
                  <a:pt x="47625" y="190502"/>
                  <a:pt x="47625" y="190502"/>
                </a:cubicBezTo>
                <a:cubicBezTo>
                  <a:pt x="123825" y="187327"/>
                  <a:pt x="200140" y="186224"/>
                  <a:pt x="276225" y="180977"/>
                </a:cubicBezTo>
                <a:cubicBezTo>
                  <a:pt x="292376" y="179863"/>
                  <a:pt x="307705" y="172648"/>
                  <a:pt x="323850" y="171452"/>
                </a:cubicBezTo>
                <a:cubicBezTo>
                  <a:pt x="393581" y="166287"/>
                  <a:pt x="463550" y="165102"/>
                  <a:pt x="533400" y="161927"/>
                </a:cubicBezTo>
                <a:cubicBezTo>
                  <a:pt x="542925" y="158752"/>
                  <a:pt x="552321" y="155160"/>
                  <a:pt x="561975" y="152402"/>
                </a:cubicBezTo>
                <a:cubicBezTo>
                  <a:pt x="574562" y="148806"/>
                  <a:pt x="588709" y="149372"/>
                  <a:pt x="600075" y="142877"/>
                </a:cubicBezTo>
                <a:cubicBezTo>
                  <a:pt x="611771" y="136194"/>
                  <a:pt x="619125" y="123827"/>
                  <a:pt x="628650" y="114302"/>
                </a:cubicBezTo>
                <a:cubicBezTo>
                  <a:pt x="631825" y="104777"/>
                  <a:pt x="639826" y="95631"/>
                  <a:pt x="638175" y="85727"/>
                </a:cubicBezTo>
                <a:cubicBezTo>
                  <a:pt x="636293" y="74435"/>
                  <a:pt x="628833" y="63219"/>
                  <a:pt x="619125" y="57152"/>
                </a:cubicBezTo>
                <a:cubicBezTo>
                  <a:pt x="570203" y="26575"/>
                  <a:pt x="454822" y="30958"/>
                  <a:pt x="419100" y="28577"/>
                </a:cubicBezTo>
                <a:cubicBezTo>
                  <a:pt x="403225" y="25402"/>
                  <a:pt x="387279" y="22564"/>
                  <a:pt x="371475" y="19052"/>
                </a:cubicBezTo>
                <a:cubicBezTo>
                  <a:pt x="358696" y="16212"/>
                  <a:pt x="346427" y="10531"/>
                  <a:pt x="333375" y="9527"/>
                </a:cubicBezTo>
                <a:cubicBezTo>
                  <a:pt x="304884" y="7335"/>
                  <a:pt x="320675" y="9527"/>
                  <a:pt x="266700" y="9527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371600" y="5419726"/>
            <a:ext cx="1916684" cy="85725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/>
              <a:t>RE=7.756 %,</a:t>
            </a:r>
          </a:p>
          <a:p>
            <a:pPr marL="0" indent="0">
              <a:buNone/>
            </a:pPr>
            <a:r>
              <a:rPr lang="en-US" sz="2400" dirty="0" smtClean="0"/>
              <a:t>Good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8803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Temperature – 09A190 (Upper Green)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56615" y="2059978"/>
            <a:ext cx="2805562" cy="1597622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Autofit/>
          </a:bodyPr>
          <a:lstStyle/>
          <a:p>
            <a:r>
              <a:rPr lang="en-US" dirty="0"/>
              <a:t>09A190 is ~8 miles from the HHD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2177" y="1289132"/>
            <a:ext cx="7261860" cy="5425440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>
          <a:xfrm>
            <a:off x="4381501" y="5314951"/>
            <a:ext cx="704850" cy="438150"/>
          </a:xfrm>
          <a:custGeom>
            <a:avLst/>
            <a:gdLst>
              <a:gd name="connsiteX0" fmla="*/ 266700 w 638396"/>
              <a:gd name="connsiteY0" fmla="*/ 9527 h 190502"/>
              <a:gd name="connsiteX1" fmla="*/ 9525 w 638396"/>
              <a:gd name="connsiteY1" fmla="*/ 9527 h 190502"/>
              <a:gd name="connsiteX2" fmla="*/ 0 w 638396"/>
              <a:gd name="connsiteY2" fmla="*/ 47627 h 190502"/>
              <a:gd name="connsiteX3" fmla="*/ 9525 w 638396"/>
              <a:gd name="connsiteY3" fmla="*/ 133352 h 190502"/>
              <a:gd name="connsiteX4" fmla="*/ 47625 w 638396"/>
              <a:gd name="connsiteY4" fmla="*/ 190502 h 190502"/>
              <a:gd name="connsiteX5" fmla="*/ 276225 w 638396"/>
              <a:gd name="connsiteY5" fmla="*/ 180977 h 190502"/>
              <a:gd name="connsiteX6" fmla="*/ 323850 w 638396"/>
              <a:gd name="connsiteY6" fmla="*/ 171452 h 190502"/>
              <a:gd name="connsiteX7" fmla="*/ 533400 w 638396"/>
              <a:gd name="connsiteY7" fmla="*/ 161927 h 190502"/>
              <a:gd name="connsiteX8" fmla="*/ 561975 w 638396"/>
              <a:gd name="connsiteY8" fmla="*/ 152402 h 190502"/>
              <a:gd name="connsiteX9" fmla="*/ 600075 w 638396"/>
              <a:gd name="connsiteY9" fmla="*/ 142877 h 190502"/>
              <a:gd name="connsiteX10" fmla="*/ 628650 w 638396"/>
              <a:gd name="connsiteY10" fmla="*/ 114302 h 190502"/>
              <a:gd name="connsiteX11" fmla="*/ 638175 w 638396"/>
              <a:gd name="connsiteY11" fmla="*/ 85727 h 190502"/>
              <a:gd name="connsiteX12" fmla="*/ 619125 w 638396"/>
              <a:gd name="connsiteY12" fmla="*/ 57152 h 190502"/>
              <a:gd name="connsiteX13" fmla="*/ 419100 w 638396"/>
              <a:gd name="connsiteY13" fmla="*/ 28577 h 190502"/>
              <a:gd name="connsiteX14" fmla="*/ 371475 w 638396"/>
              <a:gd name="connsiteY14" fmla="*/ 19052 h 190502"/>
              <a:gd name="connsiteX15" fmla="*/ 333375 w 638396"/>
              <a:gd name="connsiteY15" fmla="*/ 9527 h 190502"/>
              <a:gd name="connsiteX16" fmla="*/ 266700 w 638396"/>
              <a:gd name="connsiteY16" fmla="*/ 9527 h 190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38396" h="190502">
                <a:moveTo>
                  <a:pt x="266700" y="9527"/>
                </a:moveTo>
                <a:cubicBezTo>
                  <a:pt x="212725" y="9527"/>
                  <a:pt x="78123" y="-11910"/>
                  <a:pt x="9525" y="9527"/>
                </a:cubicBezTo>
                <a:cubicBezTo>
                  <a:pt x="-2970" y="13432"/>
                  <a:pt x="3175" y="34927"/>
                  <a:pt x="0" y="47627"/>
                </a:cubicBezTo>
                <a:cubicBezTo>
                  <a:pt x="3175" y="76202"/>
                  <a:pt x="433" y="106077"/>
                  <a:pt x="9525" y="133352"/>
                </a:cubicBezTo>
                <a:cubicBezTo>
                  <a:pt x="16765" y="155072"/>
                  <a:pt x="47625" y="190502"/>
                  <a:pt x="47625" y="190502"/>
                </a:cubicBezTo>
                <a:cubicBezTo>
                  <a:pt x="123825" y="187327"/>
                  <a:pt x="200140" y="186224"/>
                  <a:pt x="276225" y="180977"/>
                </a:cubicBezTo>
                <a:cubicBezTo>
                  <a:pt x="292376" y="179863"/>
                  <a:pt x="307705" y="172648"/>
                  <a:pt x="323850" y="171452"/>
                </a:cubicBezTo>
                <a:cubicBezTo>
                  <a:pt x="393581" y="166287"/>
                  <a:pt x="463550" y="165102"/>
                  <a:pt x="533400" y="161927"/>
                </a:cubicBezTo>
                <a:cubicBezTo>
                  <a:pt x="542925" y="158752"/>
                  <a:pt x="552321" y="155160"/>
                  <a:pt x="561975" y="152402"/>
                </a:cubicBezTo>
                <a:cubicBezTo>
                  <a:pt x="574562" y="148806"/>
                  <a:pt x="588709" y="149372"/>
                  <a:pt x="600075" y="142877"/>
                </a:cubicBezTo>
                <a:cubicBezTo>
                  <a:pt x="611771" y="136194"/>
                  <a:pt x="619125" y="123827"/>
                  <a:pt x="628650" y="114302"/>
                </a:cubicBezTo>
                <a:cubicBezTo>
                  <a:pt x="631825" y="104777"/>
                  <a:pt x="639826" y="95631"/>
                  <a:pt x="638175" y="85727"/>
                </a:cubicBezTo>
                <a:cubicBezTo>
                  <a:pt x="636293" y="74435"/>
                  <a:pt x="628833" y="63219"/>
                  <a:pt x="619125" y="57152"/>
                </a:cubicBezTo>
                <a:cubicBezTo>
                  <a:pt x="570203" y="26575"/>
                  <a:pt x="454822" y="30958"/>
                  <a:pt x="419100" y="28577"/>
                </a:cubicBezTo>
                <a:cubicBezTo>
                  <a:pt x="403225" y="25402"/>
                  <a:pt x="387279" y="22564"/>
                  <a:pt x="371475" y="19052"/>
                </a:cubicBezTo>
                <a:cubicBezTo>
                  <a:pt x="358696" y="16212"/>
                  <a:pt x="346427" y="10531"/>
                  <a:pt x="333375" y="9527"/>
                </a:cubicBezTo>
                <a:cubicBezTo>
                  <a:pt x="304884" y="7335"/>
                  <a:pt x="320675" y="9527"/>
                  <a:pt x="266700" y="9527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371600" y="5419726"/>
            <a:ext cx="1916684" cy="85725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/>
              <a:t>RE=11.18 %,</a:t>
            </a:r>
          </a:p>
          <a:p>
            <a:pPr marL="0" indent="0">
              <a:buNone/>
            </a:pPr>
            <a:r>
              <a:rPr lang="en-US" sz="2400" dirty="0" smtClean="0"/>
              <a:t>Good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40406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Temperature –12113390 (Duwamish)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56615" y="2059978"/>
            <a:ext cx="2805562" cy="1597622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Autofit/>
          </a:bodyPr>
          <a:lstStyle/>
          <a:p>
            <a:r>
              <a:rPr lang="en-US" dirty="0"/>
              <a:t>USGS12113390: Duwamish River at Golf Course at Tukwila, WA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2177" y="1334789"/>
            <a:ext cx="7376160" cy="5455920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>
          <a:xfrm>
            <a:off x="4410076" y="5391151"/>
            <a:ext cx="704850" cy="438150"/>
          </a:xfrm>
          <a:custGeom>
            <a:avLst/>
            <a:gdLst>
              <a:gd name="connsiteX0" fmla="*/ 266700 w 638396"/>
              <a:gd name="connsiteY0" fmla="*/ 9527 h 190502"/>
              <a:gd name="connsiteX1" fmla="*/ 9525 w 638396"/>
              <a:gd name="connsiteY1" fmla="*/ 9527 h 190502"/>
              <a:gd name="connsiteX2" fmla="*/ 0 w 638396"/>
              <a:gd name="connsiteY2" fmla="*/ 47627 h 190502"/>
              <a:gd name="connsiteX3" fmla="*/ 9525 w 638396"/>
              <a:gd name="connsiteY3" fmla="*/ 133352 h 190502"/>
              <a:gd name="connsiteX4" fmla="*/ 47625 w 638396"/>
              <a:gd name="connsiteY4" fmla="*/ 190502 h 190502"/>
              <a:gd name="connsiteX5" fmla="*/ 276225 w 638396"/>
              <a:gd name="connsiteY5" fmla="*/ 180977 h 190502"/>
              <a:gd name="connsiteX6" fmla="*/ 323850 w 638396"/>
              <a:gd name="connsiteY6" fmla="*/ 171452 h 190502"/>
              <a:gd name="connsiteX7" fmla="*/ 533400 w 638396"/>
              <a:gd name="connsiteY7" fmla="*/ 161927 h 190502"/>
              <a:gd name="connsiteX8" fmla="*/ 561975 w 638396"/>
              <a:gd name="connsiteY8" fmla="*/ 152402 h 190502"/>
              <a:gd name="connsiteX9" fmla="*/ 600075 w 638396"/>
              <a:gd name="connsiteY9" fmla="*/ 142877 h 190502"/>
              <a:gd name="connsiteX10" fmla="*/ 628650 w 638396"/>
              <a:gd name="connsiteY10" fmla="*/ 114302 h 190502"/>
              <a:gd name="connsiteX11" fmla="*/ 638175 w 638396"/>
              <a:gd name="connsiteY11" fmla="*/ 85727 h 190502"/>
              <a:gd name="connsiteX12" fmla="*/ 619125 w 638396"/>
              <a:gd name="connsiteY12" fmla="*/ 57152 h 190502"/>
              <a:gd name="connsiteX13" fmla="*/ 419100 w 638396"/>
              <a:gd name="connsiteY13" fmla="*/ 28577 h 190502"/>
              <a:gd name="connsiteX14" fmla="*/ 371475 w 638396"/>
              <a:gd name="connsiteY14" fmla="*/ 19052 h 190502"/>
              <a:gd name="connsiteX15" fmla="*/ 333375 w 638396"/>
              <a:gd name="connsiteY15" fmla="*/ 9527 h 190502"/>
              <a:gd name="connsiteX16" fmla="*/ 266700 w 638396"/>
              <a:gd name="connsiteY16" fmla="*/ 9527 h 190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38396" h="190502">
                <a:moveTo>
                  <a:pt x="266700" y="9527"/>
                </a:moveTo>
                <a:cubicBezTo>
                  <a:pt x="212725" y="9527"/>
                  <a:pt x="78123" y="-11910"/>
                  <a:pt x="9525" y="9527"/>
                </a:cubicBezTo>
                <a:cubicBezTo>
                  <a:pt x="-2970" y="13432"/>
                  <a:pt x="3175" y="34927"/>
                  <a:pt x="0" y="47627"/>
                </a:cubicBezTo>
                <a:cubicBezTo>
                  <a:pt x="3175" y="76202"/>
                  <a:pt x="433" y="106077"/>
                  <a:pt x="9525" y="133352"/>
                </a:cubicBezTo>
                <a:cubicBezTo>
                  <a:pt x="16765" y="155072"/>
                  <a:pt x="47625" y="190502"/>
                  <a:pt x="47625" y="190502"/>
                </a:cubicBezTo>
                <a:cubicBezTo>
                  <a:pt x="123825" y="187327"/>
                  <a:pt x="200140" y="186224"/>
                  <a:pt x="276225" y="180977"/>
                </a:cubicBezTo>
                <a:cubicBezTo>
                  <a:pt x="292376" y="179863"/>
                  <a:pt x="307705" y="172648"/>
                  <a:pt x="323850" y="171452"/>
                </a:cubicBezTo>
                <a:cubicBezTo>
                  <a:pt x="393581" y="166287"/>
                  <a:pt x="463550" y="165102"/>
                  <a:pt x="533400" y="161927"/>
                </a:cubicBezTo>
                <a:cubicBezTo>
                  <a:pt x="542925" y="158752"/>
                  <a:pt x="552321" y="155160"/>
                  <a:pt x="561975" y="152402"/>
                </a:cubicBezTo>
                <a:cubicBezTo>
                  <a:pt x="574562" y="148806"/>
                  <a:pt x="588709" y="149372"/>
                  <a:pt x="600075" y="142877"/>
                </a:cubicBezTo>
                <a:cubicBezTo>
                  <a:pt x="611771" y="136194"/>
                  <a:pt x="619125" y="123827"/>
                  <a:pt x="628650" y="114302"/>
                </a:cubicBezTo>
                <a:cubicBezTo>
                  <a:pt x="631825" y="104777"/>
                  <a:pt x="639826" y="95631"/>
                  <a:pt x="638175" y="85727"/>
                </a:cubicBezTo>
                <a:cubicBezTo>
                  <a:pt x="636293" y="74435"/>
                  <a:pt x="628833" y="63219"/>
                  <a:pt x="619125" y="57152"/>
                </a:cubicBezTo>
                <a:cubicBezTo>
                  <a:pt x="570203" y="26575"/>
                  <a:pt x="454822" y="30958"/>
                  <a:pt x="419100" y="28577"/>
                </a:cubicBezTo>
                <a:cubicBezTo>
                  <a:pt x="403225" y="25402"/>
                  <a:pt x="387279" y="22564"/>
                  <a:pt x="371475" y="19052"/>
                </a:cubicBezTo>
                <a:cubicBezTo>
                  <a:pt x="358696" y="16212"/>
                  <a:pt x="346427" y="10531"/>
                  <a:pt x="333375" y="9527"/>
                </a:cubicBezTo>
                <a:cubicBezTo>
                  <a:pt x="304884" y="7335"/>
                  <a:pt x="320675" y="9527"/>
                  <a:pt x="266700" y="9527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371600" y="5419726"/>
            <a:ext cx="1916684" cy="85725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/>
              <a:t>RE=16 %,</a:t>
            </a:r>
          </a:p>
          <a:p>
            <a:pPr marL="0" indent="0">
              <a:buNone/>
            </a:pPr>
            <a:r>
              <a:rPr lang="en-US" sz="2400" dirty="0" smtClean="0"/>
              <a:t>Fair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18581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Temperature – GRT35 (Lower Green)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47566" y="1924604"/>
            <a:ext cx="2978406" cy="1254531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Autofit/>
          </a:bodyPr>
          <a:lstStyle/>
          <a:p>
            <a:r>
              <a:rPr lang="en-US" dirty="0"/>
              <a:t>GRT35: Green River @ North Green River Park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5972" y="1356360"/>
            <a:ext cx="7299960" cy="5425440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>
          <a:xfrm>
            <a:off x="4572001" y="5410201"/>
            <a:ext cx="704850" cy="438150"/>
          </a:xfrm>
          <a:custGeom>
            <a:avLst/>
            <a:gdLst>
              <a:gd name="connsiteX0" fmla="*/ 266700 w 638396"/>
              <a:gd name="connsiteY0" fmla="*/ 9527 h 190502"/>
              <a:gd name="connsiteX1" fmla="*/ 9525 w 638396"/>
              <a:gd name="connsiteY1" fmla="*/ 9527 h 190502"/>
              <a:gd name="connsiteX2" fmla="*/ 0 w 638396"/>
              <a:gd name="connsiteY2" fmla="*/ 47627 h 190502"/>
              <a:gd name="connsiteX3" fmla="*/ 9525 w 638396"/>
              <a:gd name="connsiteY3" fmla="*/ 133352 h 190502"/>
              <a:gd name="connsiteX4" fmla="*/ 47625 w 638396"/>
              <a:gd name="connsiteY4" fmla="*/ 190502 h 190502"/>
              <a:gd name="connsiteX5" fmla="*/ 276225 w 638396"/>
              <a:gd name="connsiteY5" fmla="*/ 180977 h 190502"/>
              <a:gd name="connsiteX6" fmla="*/ 323850 w 638396"/>
              <a:gd name="connsiteY6" fmla="*/ 171452 h 190502"/>
              <a:gd name="connsiteX7" fmla="*/ 533400 w 638396"/>
              <a:gd name="connsiteY7" fmla="*/ 161927 h 190502"/>
              <a:gd name="connsiteX8" fmla="*/ 561975 w 638396"/>
              <a:gd name="connsiteY8" fmla="*/ 152402 h 190502"/>
              <a:gd name="connsiteX9" fmla="*/ 600075 w 638396"/>
              <a:gd name="connsiteY9" fmla="*/ 142877 h 190502"/>
              <a:gd name="connsiteX10" fmla="*/ 628650 w 638396"/>
              <a:gd name="connsiteY10" fmla="*/ 114302 h 190502"/>
              <a:gd name="connsiteX11" fmla="*/ 638175 w 638396"/>
              <a:gd name="connsiteY11" fmla="*/ 85727 h 190502"/>
              <a:gd name="connsiteX12" fmla="*/ 619125 w 638396"/>
              <a:gd name="connsiteY12" fmla="*/ 57152 h 190502"/>
              <a:gd name="connsiteX13" fmla="*/ 419100 w 638396"/>
              <a:gd name="connsiteY13" fmla="*/ 28577 h 190502"/>
              <a:gd name="connsiteX14" fmla="*/ 371475 w 638396"/>
              <a:gd name="connsiteY14" fmla="*/ 19052 h 190502"/>
              <a:gd name="connsiteX15" fmla="*/ 333375 w 638396"/>
              <a:gd name="connsiteY15" fmla="*/ 9527 h 190502"/>
              <a:gd name="connsiteX16" fmla="*/ 266700 w 638396"/>
              <a:gd name="connsiteY16" fmla="*/ 9527 h 190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38396" h="190502">
                <a:moveTo>
                  <a:pt x="266700" y="9527"/>
                </a:moveTo>
                <a:cubicBezTo>
                  <a:pt x="212725" y="9527"/>
                  <a:pt x="78123" y="-11910"/>
                  <a:pt x="9525" y="9527"/>
                </a:cubicBezTo>
                <a:cubicBezTo>
                  <a:pt x="-2970" y="13432"/>
                  <a:pt x="3175" y="34927"/>
                  <a:pt x="0" y="47627"/>
                </a:cubicBezTo>
                <a:cubicBezTo>
                  <a:pt x="3175" y="76202"/>
                  <a:pt x="433" y="106077"/>
                  <a:pt x="9525" y="133352"/>
                </a:cubicBezTo>
                <a:cubicBezTo>
                  <a:pt x="16765" y="155072"/>
                  <a:pt x="47625" y="190502"/>
                  <a:pt x="47625" y="190502"/>
                </a:cubicBezTo>
                <a:cubicBezTo>
                  <a:pt x="123825" y="187327"/>
                  <a:pt x="200140" y="186224"/>
                  <a:pt x="276225" y="180977"/>
                </a:cubicBezTo>
                <a:cubicBezTo>
                  <a:pt x="292376" y="179863"/>
                  <a:pt x="307705" y="172648"/>
                  <a:pt x="323850" y="171452"/>
                </a:cubicBezTo>
                <a:cubicBezTo>
                  <a:pt x="393581" y="166287"/>
                  <a:pt x="463550" y="165102"/>
                  <a:pt x="533400" y="161927"/>
                </a:cubicBezTo>
                <a:cubicBezTo>
                  <a:pt x="542925" y="158752"/>
                  <a:pt x="552321" y="155160"/>
                  <a:pt x="561975" y="152402"/>
                </a:cubicBezTo>
                <a:cubicBezTo>
                  <a:pt x="574562" y="148806"/>
                  <a:pt x="588709" y="149372"/>
                  <a:pt x="600075" y="142877"/>
                </a:cubicBezTo>
                <a:cubicBezTo>
                  <a:pt x="611771" y="136194"/>
                  <a:pt x="619125" y="123827"/>
                  <a:pt x="628650" y="114302"/>
                </a:cubicBezTo>
                <a:cubicBezTo>
                  <a:pt x="631825" y="104777"/>
                  <a:pt x="639826" y="95631"/>
                  <a:pt x="638175" y="85727"/>
                </a:cubicBezTo>
                <a:cubicBezTo>
                  <a:pt x="636293" y="74435"/>
                  <a:pt x="628833" y="63219"/>
                  <a:pt x="619125" y="57152"/>
                </a:cubicBezTo>
                <a:cubicBezTo>
                  <a:pt x="570203" y="26575"/>
                  <a:pt x="454822" y="30958"/>
                  <a:pt x="419100" y="28577"/>
                </a:cubicBezTo>
                <a:cubicBezTo>
                  <a:pt x="403225" y="25402"/>
                  <a:pt x="387279" y="22564"/>
                  <a:pt x="371475" y="19052"/>
                </a:cubicBezTo>
                <a:cubicBezTo>
                  <a:pt x="358696" y="16212"/>
                  <a:pt x="346427" y="10531"/>
                  <a:pt x="333375" y="9527"/>
                </a:cubicBezTo>
                <a:cubicBezTo>
                  <a:pt x="304884" y="7335"/>
                  <a:pt x="320675" y="9527"/>
                  <a:pt x="266700" y="9527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371600" y="5419726"/>
            <a:ext cx="1916684" cy="85725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/>
              <a:t>RE=11.1 %,</a:t>
            </a:r>
          </a:p>
          <a:p>
            <a:pPr marL="0" indent="0">
              <a:buNone/>
            </a:pPr>
            <a:r>
              <a:rPr lang="en-US" sz="2400" dirty="0" smtClean="0"/>
              <a:t>Good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939597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20715</TotalTime>
  <Words>935</Words>
  <Application>Microsoft Office PowerPoint</Application>
  <PresentationFormat>Widescreen</PresentationFormat>
  <Paragraphs>179</Paragraphs>
  <Slides>30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Adobe Gothic Std B</vt:lpstr>
      <vt:lpstr>宋体</vt:lpstr>
      <vt:lpstr>Arial</vt:lpstr>
      <vt:lpstr>Calibri</vt:lpstr>
      <vt:lpstr>Calibri Light</vt:lpstr>
      <vt:lpstr>Cambria Math</vt:lpstr>
      <vt:lpstr>Rockwell</vt:lpstr>
      <vt:lpstr>Wingdings</vt:lpstr>
      <vt:lpstr>Office Theme</vt:lpstr>
      <vt:lpstr>PowerPoint Presentation</vt:lpstr>
      <vt:lpstr>Water Temperature Data</vt:lpstr>
      <vt:lpstr>Water Temperature Boundary Conditions</vt:lpstr>
      <vt:lpstr>Statistical Calibration Targets</vt:lpstr>
      <vt:lpstr>Temperature – 54i (Soos)</vt:lpstr>
      <vt:lpstr>Temperature – GRT16 (Upper Green)</vt:lpstr>
      <vt:lpstr>Temperature – 09A190 (Upper Green)</vt:lpstr>
      <vt:lpstr>Temperature –12113390 (Duwamish)</vt:lpstr>
      <vt:lpstr>Temperature – GRT35 (Lower Green)</vt:lpstr>
      <vt:lpstr>Temperature – 41a (Lower Green)</vt:lpstr>
      <vt:lpstr>Temperature – 26a (Soos)</vt:lpstr>
      <vt:lpstr>Temperature – 09a (Soos)</vt:lpstr>
      <vt:lpstr>PowerPoint Presentation</vt:lpstr>
      <vt:lpstr>Existing PCBs Data – Water Column</vt:lpstr>
      <vt:lpstr>Existing PCBs Data  – Air Deposition</vt:lpstr>
      <vt:lpstr>Existing PCBs Data  – Bed and Groundwater</vt:lpstr>
      <vt:lpstr>PowerPoint Presentation</vt:lpstr>
      <vt:lpstr>PowerPoint Presentation</vt:lpstr>
      <vt:lpstr>PCBs Boundary Conditions</vt:lpstr>
      <vt:lpstr>Whole water PCBs (pg/L) – KP319 (Upper Green)</vt:lpstr>
      <vt:lpstr>PCBs Load (lbs/day) – KP319 (Upper Green)</vt:lpstr>
      <vt:lpstr>Whole water PCBs (pg/L) – 12113390 (Duwamish)</vt:lpstr>
      <vt:lpstr>Particulate PCBs (ng/kg) – 12113390 (Duwamish)</vt:lpstr>
      <vt:lpstr>PCBs Load (lbs/day) – 12113390 (Duwamish)</vt:lpstr>
      <vt:lpstr>Whole water PCBs (pg/L) – A315 (Lower Green)</vt:lpstr>
      <vt:lpstr>Particulate PCBs (ng/kg) – A315 (Lower Green)</vt:lpstr>
      <vt:lpstr>Whole water PCBs (pg/L) – A320 (Soos)</vt:lpstr>
      <vt:lpstr>Particulate PCBs (ng/kg) – A320 (Soos)</vt:lpstr>
      <vt:lpstr>Soos and Lower Green PCBs Loads (lbs/yr)</vt:lpstr>
      <vt:lpstr>Next Steps</vt:lpstr>
    </vt:vector>
  </TitlesOfParts>
  <Company>WA Department of Ecology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 Temerature</dc:title>
  <dc:creator>Xiong, Yi (ECY)</dc:creator>
  <cp:lastModifiedBy>Xiong, Yi (ECY)</cp:lastModifiedBy>
  <cp:revision>472</cp:revision>
  <dcterms:created xsi:type="dcterms:W3CDTF">2020-01-30T21:04:53Z</dcterms:created>
  <dcterms:modified xsi:type="dcterms:W3CDTF">2020-02-19T00:32:55Z</dcterms:modified>
</cp:coreProperties>
</file>