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3" r:id="rId2"/>
    <p:sldId id="263" r:id="rId3"/>
    <p:sldId id="295" r:id="rId4"/>
    <p:sldId id="311" r:id="rId5"/>
    <p:sldId id="312" r:id="rId6"/>
    <p:sldId id="301" r:id="rId7"/>
    <p:sldId id="302" r:id="rId8"/>
    <p:sldId id="308" r:id="rId9"/>
    <p:sldId id="313" r:id="rId10"/>
    <p:sldId id="294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87838" autoAdjust="0"/>
  </p:normalViewPr>
  <p:slideViewPr>
    <p:cSldViewPr snapToGrid="0">
      <p:cViewPr varScale="1">
        <p:scale>
          <a:sx n="77" d="100"/>
          <a:sy n="77" d="100"/>
        </p:scale>
        <p:origin x="7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81C15-49A7-4B4D-BCDA-69FD5C82484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E9954-F718-412E-8605-DC46B984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62B42D9-1085-40E3-AD32-E4BC6E958BDA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EB6BB98-F67A-4759-81E6-8CB0172C9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8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need to calibrate the model to minimize the simulated and observed differences by adjusting the toxic parameters so that the calibrated model can be used for decision-making, prediction, and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B394-A981-4A5B-A0A3-5ACDFD68D4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year average, snapshot of data analyses.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3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visual and statistics are used to evaluate the toxic concentration result. Also, we look at the total load to LDW.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9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Duwamish</a:t>
            </a:r>
            <a:r>
              <a:rPr lang="en-US" baseline="0" dirty="0"/>
              <a:t> – Hamm Creek, a lot of tributaries.</a:t>
            </a:r>
          </a:p>
          <a:p>
            <a:r>
              <a:rPr lang="en-US" dirty="0" smtClean="0"/>
              <a:t>Upstream</a:t>
            </a:r>
            <a:r>
              <a:rPr lang="en-US" baseline="0" dirty="0" smtClean="0"/>
              <a:t> </a:t>
            </a:r>
            <a:r>
              <a:rPr lang="en-US" baseline="0" dirty="0"/>
              <a:t>stations, tidal </a:t>
            </a:r>
            <a:r>
              <a:rPr lang="en-US" baseline="0" dirty="0" smtClean="0"/>
              <a:t>influenced.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round toxic calibration is complete. still rooms for the improvements. We found it necessary to go back to repeat the process.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Meaning of the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Scatter</a:t>
            </a:r>
            <a:r>
              <a:rPr lang="en-US" baseline="0" dirty="0" smtClean="0"/>
              <a:t> plots to five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1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Improve, start from a Table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BB98-F67A-4759-81E6-8CB0172C96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06CC4-2081-496E-A767-FD86E77CAC07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C84E-4DAA-4BB3-B45F-993029D7BCF8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172E-340B-4222-A570-3848F76F0251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1D3DE-6846-4173-9C61-0D1914430648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3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7ECA-E6FF-4069-8651-84CA875E1A28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C955-A181-4B6C-97F6-1E1A4F735E0E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AAB6-8794-43D9-88EF-F8A53267226F}" type="datetime1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688B-5DB1-4786-88FF-DC9D2BBA9568}" type="datetime1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8EE-D37F-4297-B456-E8E1CE33AC10}" type="datetime1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2F3F-2155-4056-823E-C67F2511D690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8D6-2287-4CC4-9AED-4E58C5A7AA5B}" type="datetime1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3512-3BE1-4EEB-B3DA-9C0257A3DCAE}" type="datetime1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C19D-1F53-41B8-A704-B80921E1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85900" y="1981200"/>
            <a:ext cx="9144000" cy="274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014090" y="2914650"/>
            <a:ext cx="6451980" cy="8763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  <a:latin typeface="Rockwell" pitchFamily="18" charset="0"/>
                <a:ea typeface="Adobe Gothic Std B" pitchFamily="34" charset="-128"/>
              </a:rPr>
              <a:t>PLA </a:t>
            </a:r>
            <a:r>
              <a:rPr lang="en-US" sz="3600" dirty="0" smtClean="0">
                <a:solidFill>
                  <a:schemeClr val="bg1"/>
                </a:solidFill>
                <a:latin typeface="Rockwell" pitchFamily="18" charset="0"/>
                <a:ea typeface="Adobe Gothic Std B" pitchFamily="34" charset="-128"/>
              </a:rPr>
              <a:t>HSPF Watershed Toxic Model</a:t>
            </a:r>
            <a:r>
              <a:rPr lang="en-US" sz="3600" dirty="0">
                <a:solidFill>
                  <a:schemeClr val="bg1"/>
                </a:solidFill>
                <a:latin typeface="Rockwell" pitchFamily="18" charset="0"/>
                <a:ea typeface="Adobe Gothic Std B" pitchFamily="34" charset="-128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Rockwell" pitchFamily="18" charset="0"/>
                <a:ea typeface="Adobe Gothic Std B" pitchFamily="34" charset="-128"/>
              </a:rPr>
              <a:t>Calibration Results</a:t>
            </a:r>
            <a:endParaRPr lang="en-US" dirty="0">
              <a:solidFill>
                <a:schemeClr val="bg1"/>
              </a:solidFill>
              <a:latin typeface="Rockwell" pitchFamily="18" charset="0"/>
              <a:ea typeface="Adobe Gothic Std B" pitchFamily="34" charset="-128"/>
            </a:endParaRPr>
          </a:p>
        </p:txBody>
      </p:sp>
      <p:pic>
        <p:nvPicPr>
          <p:cNvPr id="10" name="Picture 9" descr="ECOLOGO_sphere_icon-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590800"/>
            <a:ext cx="170142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38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942"/>
            <a:ext cx="10515600" cy="46434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urther </a:t>
            </a:r>
            <a:r>
              <a:rPr lang="en-US" dirty="0" smtClean="0"/>
              <a:t>optimize model parameters by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reconsidering the spatial difference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double-checking the spatial pattern,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readjusting the spatial parameters</a:t>
            </a:r>
          </a:p>
          <a:p>
            <a:r>
              <a:rPr lang="en-US" dirty="0" smtClean="0"/>
              <a:t>Continue adjust and/or modify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sediment bed concentration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adsorption/desorption rate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partition coefficient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groundwater concentration</a:t>
            </a:r>
          </a:p>
          <a:p>
            <a:r>
              <a:rPr lang="en-US" dirty="0" smtClean="0"/>
              <a:t>Improve upstream toxic boundary condition at HH Dam, if applicable</a:t>
            </a:r>
          </a:p>
          <a:p>
            <a:r>
              <a:rPr lang="en-US" dirty="0" smtClean="0"/>
              <a:t>Apply </a:t>
            </a:r>
            <a:r>
              <a:rPr lang="en-US" dirty="0"/>
              <a:t>building age to the parameterization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7214"/>
            <a:ext cx="6169343" cy="6290786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-12530" y="3108061"/>
            <a:ext cx="162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USGS12113390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FL319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622" y="4350961"/>
            <a:ext cx="809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A315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1014" y="5424636"/>
            <a:ext cx="660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A320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1658" y="6012941"/>
            <a:ext cx="879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NC0322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902157" y="5749117"/>
            <a:ext cx="389787" cy="34158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30786" y="3137100"/>
            <a:ext cx="922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Lake Young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788304" y="3421945"/>
            <a:ext cx="127134" cy="26134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965854" y="2826090"/>
            <a:ext cx="540155" cy="36067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125816" y="4396098"/>
            <a:ext cx="423373" cy="15169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843913" y="5149044"/>
            <a:ext cx="475238" cy="38479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193352" y="6012708"/>
            <a:ext cx="1081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</a:t>
            </a:r>
            <a:r>
              <a:rPr lang="en-US" altLang="zh-CN" sz="1600" dirty="0" smtClean="0"/>
              <a:t>oward Hansen Dam (HHD)</a:t>
            </a:r>
            <a:endParaRPr lang="en-US" sz="1600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794211" y="5623677"/>
            <a:ext cx="68512" cy="38459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>
            <a:off x="3570771" y="5964531"/>
            <a:ext cx="1207834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 smtClean="0">
                <a:latin typeface="+mn-lt"/>
              </a:rPr>
              <a:t>Newaukum</a:t>
            </a:r>
            <a:endParaRPr lang="en-US" sz="1400" b="1" dirty="0">
              <a:latin typeface="+mn-lt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667370" y="5290391"/>
            <a:ext cx="859914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Middle Green 1</a:t>
            </a:r>
            <a:endParaRPr lang="en-US" sz="1400" b="1" dirty="0">
              <a:latin typeface="+mn-lt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540530" y="5329876"/>
            <a:ext cx="859914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Middle Green 2</a:t>
            </a:r>
            <a:endParaRPr lang="en-US" sz="1400" b="1" dirty="0">
              <a:latin typeface="+mn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284711" y="5171142"/>
            <a:ext cx="859914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Middle Green 3</a:t>
            </a:r>
            <a:endParaRPr lang="en-US" sz="1400" b="1" dirty="0">
              <a:latin typeface="+mn-lt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902157" y="4621105"/>
            <a:ext cx="937942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Covington</a:t>
            </a:r>
            <a:endParaRPr lang="en-US" sz="1400" b="1" dirty="0">
              <a:latin typeface="+mn-lt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915541" y="4091487"/>
            <a:ext cx="859914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Jenkins</a:t>
            </a:r>
            <a:endParaRPr lang="en-US" sz="1400" b="1" dirty="0">
              <a:latin typeface="+mn-lt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2333834" y="3921441"/>
            <a:ext cx="602218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>
                <a:latin typeface="+mn-lt"/>
              </a:rPr>
              <a:t>Soos</a:t>
            </a:r>
            <a:endParaRPr lang="en-US" sz="1400" b="1" dirty="0">
              <a:latin typeface="+mn-lt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522545" y="3559171"/>
            <a:ext cx="642737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+mn-lt"/>
              </a:rPr>
              <a:t>Black River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306661" y="4599006"/>
            <a:ext cx="642737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Lower Green</a:t>
            </a:r>
            <a:endParaRPr lang="en-US" sz="1400" b="1" dirty="0">
              <a:latin typeface="+mn-lt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-56143" y="2276704"/>
            <a:ext cx="965805" cy="407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Duwamish</a:t>
            </a:r>
            <a:endParaRPr lang="en-US" sz="1400" b="1" dirty="0">
              <a:latin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54485" y="4428546"/>
            <a:ext cx="76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KP319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4778605" y="4679361"/>
            <a:ext cx="528303" cy="28720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104105" y="2547787"/>
            <a:ext cx="76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PS317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1727287" y="2750810"/>
            <a:ext cx="437995" cy="9618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712379" y="4218898"/>
            <a:ext cx="766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FG319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3570771" y="4471944"/>
            <a:ext cx="410911" cy="106189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37" y="261995"/>
            <a:ext cx="10515600" cy="1325563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Green/Duwamish River Sub-Watersheds, and Estimated Load to LDW</a:t>
            </a:r>
            <a:endParaRPr lang="en-US" sz="3600" dirty="0"/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6597261" y="3347090"/>
            <a:ext cx="5359627" cy="48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Toxic Load to Lower Duwamish Waterway (LDW)</a:t>
            </a:r>
            <a:endParaRPr lang="en-US" sz="2000" b="1" dirty="0"/>
          </a:p>
        </p:txBody>
      </p:sp>
      <p:sp>
        <p:nvSpPr>
          <p:cNvPr id="84" name="Left Arrow 83"/>
          <p:cNvSpPr>
            <a:spLocks noChangeAspect="1"/>
          </p:cNvSpPr>
          <p:nvPr/>
        </p:nvSpPr>
        <p:spPr>
          <a:xfrm rot="3000000">
            <a:off x="1271917" y="2593788"/>
            <a:ext cx="309001" cy="181690"/>
          </a:xfrm>
          <a:prstGeom prst="lef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1678071" y="1758501"/>
            <a:ext cx="1509351" cy="782164"/>
          </a:xfrm>
          <a:prstGeom prst="rect">
            <a:avLst/>
          </a:prstGeom>
          <a:solidFill>
            <a:srgbClr val="7030A0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FFFF00"/>
                </a:solidFill>
                <a:latin typeface="+mn-lt"/>
              </a:rPr>
              <a:t>Toxic Load </a:t>
            </a:r>
            <a:r>
              <a:rPr lang="en-US" sz="1800" b="1" dirty="0" smtClean="0">
                <a:solidFill>
                  <a:srgbClr val="FFFF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Reach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604 </a:t>
            </a:r>
            <a:r>
              <a:rPr lang="en-US" sz="1800" b="1" dirty="0" smtClean="0">
                <a:solidFill>
                  <a:srgbClr val="FFFF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800" b="1" dirty="0" smtClean="0">
                <a:solidFill>
                  <a:srgbClr val="FFFF00"/>
                </a:solidFill>
                <a:latin typeface="+mn-lt"/>
              </a:rPr>
              <a:t> LDW</a:t>
            </a:r>
            <a:endParaRPr lang="en-US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310926" y="5450621"/>
            <a:ext cx="5770164" cy="1200329"/>
          </a:xfrm>
          <a:prstGeom prst="rect">
            <a:avLst/>
          </a:prstGeom>
          <a:ln>
            <a:solidFill>
              <a:srgbClr val="C0C0C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Reference:</a:t>
            </a:r>
          </a:p>
          <a:p>
            <a:endParaRPr lang="en-US" dirty="0"/>
          </a:p>
          <a:p>
            <a:r>
              <a:rPr lang="en-US" dirty="0">
                <a:solidFill>
                  <a:srgbClr val="333333"/>
                </a:solidFill>
              </a:rPr>
              <a:t>Lower Duwamish Waterway Air Deposition Scoping Study, Data Gaps </a:t>
            </a:r>
            <a:r>
              <a:rPr lang="en-US" dirty="0" smtClean="0">
                <a:solidFill>
                  <a:srgbClr val="333333"/>
                </a:solidFill>
              </a:rPr>
              <a:t>Report. December, 2013.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73421" y="1722152"/>
            <a:ext cx="56882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20-year HSPF simulation order: </a:t>
            </a:r>
          </a:p>
          <a:p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Jenkins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2) </a:t>
            </a:r>
            <a:r>
              <a:rPr lang="en-US" dirty="0" smtClean="0"/>
              <a:t>Covington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3) </a:t>
            </a:r>
            <a:r>
              <a:rPr lang="en-US" dirty="0" err="1" smtClean="0"/>
              <a:t>Soos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4) </a:t>
            </a:r>
            <a:r>
              <a:rPr lang="en-US" dirty="0" err="1" smtClean="0"/>
              <a:t>Newaukum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5) Middle </a:t>
            </a:r>
            <a:r>
              <a:rPr lang="en-US" dirty="0" smtClean="0"/>
              <a:t>Green 1 </a:t>
            </a:r>
            <a:r>
              <a:rPr lang="en-US" dirty="0" smtClean="0">
                <a:sym typeface="Wingdings" panose="05000000000000000000" pitchFamily="2" charset="2"/>
              </a:rPr>
              <a:t> 6) </a:t>
            </a:r>
            <a:r>
              <a:rPr lang="en-US" dirty="0" smtClean="0"/>
              <a:t>Middle </a:t>
            </a:r>
            <a:r>
              <a:rPr lang="en-US" dirty="0"/>
              <a:t>Green </a:t>
            </a:r>
            <a:r>
              <a:rPr lang="en-US" dirty="0" smtClean="0"/>
              <a:t>2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7) </a:t>
            </a:r>
            <a:r>
              <a:rPr lang="en-US" dirty="0"/>
              <a:t>Middle Green </a:t>
            </a:r>
            <a:r>
              <a:rPr lang="en-US" dirty="0" smtClean="0"/>
              <a:t>3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8) </a:t>
            </a:r>
            <a:r>
              <a:rPr lang="en-US" dirty="0"/>
              <a:t>Lower </a:t>
            </a:r>
            <a:r>
              <a:rPr lang="en-US" dirty="0" smtClean="0"/>
              <a:t>Green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9) </a:t>
            </a:r>
            <a:r>
              <a:rPr lang="en-US" dirty="0"/>
              <a:t>Black </a:t>
            </a:r>
            <a:r>
              <a:rPr lang="en-US" dirty="0" smtClean="0"/>
              <a:t>River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10) </a:t>
            </a:r>
            <a:r>
              <a:rPr lang="en-US" dirty="0"/>
              <a:t>Duwamish</a:t>
            </a:r>
          </a:p>
        </p:txBody>
      </p:sp>
      <p:sp>
        <p:nvSpPr>
          <p:cNvPr id="42" name="Rectangle 41"/>
          <p:cNvSpPr/>
          <p:nvPr/>
        </p:nvSpPr>
        <p:spPr>
          <a:xfrm>
            <a:off x="-12530" y="2678942"/>
            <a:ext cx="120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LDW-0309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962945" y="2572746"/>
            <a:ext cx="248067" cy="17806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45824" y="2457226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R604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987873"/>
              </p:ext>
            </p:extLst>
          </p:nvPr>
        </p:nvGraphicFramePr>
        <p:xfrm>
          <a:off x="6244731" y="3712607"/>
          <a:ext cx="58451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" name="Worksheet" r:id="rId5" imgW="5844505" imgH="1630649" progId="Excel.Sheet.12">
                  <p:embed/>
                </p:oleObj>
              </mc:Choice>
              <mc:Fallback>
                <p:oleObj name="Worksheet" r:id="rId5" imgW="5844505" imgH="16306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4731" y="3712607"/>
                        <a:ext cx="5845175" cy="163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Calibration </a:t>
            </a:r>
            <a:r>
              <a:rPr lang="en-US" dirty="0" smtClean="0"/>
              <a:t>Targets for Reference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202493"/>
              </p:ext>
            </p:extLst>
          </p:nvPr>
        </p:nvGraphicFramePr>
        <p:xfrm>
          <a:off x="854146" y="2702231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Toxics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–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–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381175" y="1468102"/>
            <a:ext cx="9461543" cy="9283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General calibration targets for HSPF </a:t>
            </a:r>
            <a:r>
              <a:rPr lang="en-US" b="1" dirty="0" smtClean="0"/>
              <a:t>toxic </a:t>
            </a:r>
            <a:r>
              <a:rPr lang="en-US" b="1" dirty="0"/>
              <a:t>simulations (magnitude of Relative Average Error (RE, %)) (Donigian, 2000)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76936" y="5271758"/>
            <a:ext cx="10870019" cy="1477328"/>
          </a:xfrm>
          <a:prstGeom prst="rect">
            <a:avLst/>
          </a:prstGeom>
          <a:ln>
            <a:solidFill>
              <a:srgbClr val="C0C0C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Reference:</a:t>
            </a:r>
          </a:p>
          <a:p>
            <a:endParaRPr lang="en-US" dirty="0"/>
          </a:p>
          <a:p>
            <a:r>
              <a:rPr lang="en-US" dirty="0"/>
              <a:t>Donigian, A. S., Jr. 2000. Lecture 19: Calibration and verification issues, Slide L19-22. HSPF training workshop handbook and CD. Presented and prepared for the U.S. EPA Office of Water and Office of Science and Technology, Washington, D.C. </a:t>
            </a:r>
          </a:p>
        </p:txBody>
      </p:sp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>
            <a:off x="1014761" y="4759917"/>
            <a:ext cx="15849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8200" y="4271869"/>
                <a:ext cx="3027944" cy="699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×100%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71869"/>
                <a:ext cx="3027944" cy="699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34002" y="3981683"/>
            <a:ext cx="7519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RE </a:t>
            </a:r>
            <a:r>
              <a:rPr lang="en-US" dirty="0"/>
              <a:t>= relative average error in percent, </a:t>
            </a:r>
            <a:r>
              <a:rPr lang="en-US" i="1" dirty="0"/>
              <a:t>O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represents the time series observations and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is the time series of model predictions, n is the number of data pairs.  The relative error is the ratio of the absolute mean error to the mean of the observations and is expressed </a:t>
            </a:r>
            <a:r>
              <a:rPr lang="en-US" dirty="0" smtClean="0"/>
              <a:t>as a percent </a:t>
            </a:r>
            <a:r>
              <a:rPr lang="en-US" dirty="0"/>
              <a:t>(%).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BEB083E-B4C0-4A14-B6BC-7909487D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53" y="976944"/>
            <a:ext cx="5485947" cy="5485947"/>
          </a:xfrm>
          <a:prstGeom prst="rect">
            <a:avLst/>
          </a:prstGeom>
        </p:spPr>
      </p:pic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CE8D0837-8650-41D2-AEA9-F761D461D191}"/>
              </a:ext>
            </a:extLst>
          </p:cNvPr>
          <p:cNvSpPr/>
          <p:nvPr/>
        </p:nvSpPr>
        <p:spPr>
          <a:xfrm>
            <a:off x="1207025" y="201928"/>
            <a:ext cx="4400550" cy="434341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Calibration Sequence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8F7A594E-A7B2-4D24-B692-4154DA813839}"/>
              </a:ext>
            </a:extLst>
          </p:cNvPr>
          <p:cNvSpPr/>
          <p:nvPr/>
        </p:nvSpPr>
        <p:spPr>
          <a:xfrm>
            <a:off x="1207025" y="795649"/>
            <a:ext cx="1710690" cy="1406529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rates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B34ACD75-D4C6-45F9-A3F4-AE79645661CA}"/>
              </a:ext>
            </a:extLst>
          </p:cNvPr>
          <p:cNvSpPr/>
          <p:nvPr/>
        </p:nvSpPr>
        <p:spPr>
          <a:xfrm>
            <a:off x="1207025" y="2361556"/>
            <a:ext cx="1710690" cy="2426018"/>
          </a:xfrm>
          <a:prstGeom prst="flowChart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(setup)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4CE219DE-BA49-4FB7-9FE2-0698385D0A6D}"/>
              </a:ext>
            </a:extLst>
          </p:cNvPr>
          <p:cNvSpPr/>
          <p:nvPr/>
        </p:nvSpPr>
        <p:spPr>
          <a:xfrm>
            <a:off x="3367294" y="795650"/>
            <a:ext cx="2240281" cy="362589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HHD Dam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443196C9-D7EA-47C3-8A05-4E8ED66AF18A}"/>
              </a:ext>
            </a:extLst>
          </p:cNvPr>
          <p:cNvSpPr/>
          <p:nvPr/>
        </p:nvSpPr>
        <p:spPr>
          <a:xfrm>
            <a:off x="3367294" y="1317620"/>
            <a:ext cx="2245998" cy="362589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Tributaries &amp; River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2B432626-9BC6-424D-B4CD-8C4C3FA12D59}"/>
              </a:ext>
            </a:extLst>
          </p:cNvPr>
          <p:cNvSpPr/>
          <p:nvPr/>
        </p:nvSpPr>
        <p:spPr>
          <a:xfrm>
            <a:off x="3361577" y="1839590"/>
            <a:ext cx="2245998" cy="362589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Hourly &amp; Daily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AE4E3E8B-668A-42D1-B7CA-7512C89DF01D}"/>
              </a:ext>
            </a:extLst>
          </p:cNvPr>
          <p:cNvSpPr/>
          <p:nvPr/>
        </p:nvSpPr>
        <p:spPr>
          <a:xfrm>
            <a:off x="3361577" y="2349180"/>
            <a:ext cx="2245998" cy="362589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HHD Loads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1AEC89AC-4A6C-4D81-8D1E-52F7A37EA5F1}"/>
              </a:ext>
            </a:extLst>
          </p:cNvPr>
          <p:cNvSpPr/>
          <p:nvPr/>
        </p:nvSpPr>
        <p:spPr>
          <a:xfrm>
            <a:off x="3361575" y="2796850"/>
            <a:ext cx="2245999" cy="555631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State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(conc. &amp; mass)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AA21338B-4335-492E-A206-AF7B147EB25C}"/>
              </a:ext>
            </a:extLst>
          </p:cNvPr>
          <p:cNvSpPr/>
          <p:nvPr/>
        </p:nvSpPr>
        <p:spPr>
          <a:xfrm>
            <a:off x="3361574" y="3933334"/>
            <a:ext cx="2246000" cy="343973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Atmospheric Dep.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E8000E57-1242-4B1F-A347-7921436E6E92}"/>
              </a:ext>
            </a:extLst>
          </p:cNvPr>
          <p:cNvSpPr/>
          <p:nvPr/>
        </p:nvSpPr>
        <p:spPr>
          <a:xfrm>
            <a:off x="3361574" y="4419586"/>
            <a:ext cx="2246000" cy="366035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Groundwater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D612232F-C9AE-46AD-B06F-18BACBF96A91}"/>
              </a:ext>
            </a:extLst>
          </p:cNvPr>
          <p:cNvSpPr/>
          <p:nvPr/>
        </p:nvSpPr>
        <p:spPr>
          <a:xfrm>
            <a:off x="1207025" y="4946952"/>
            <a:ext cx="1710690" cy="1273176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Variables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- define potency - adjust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washoff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1FD6976F-27F0-462E-89AB-D8DAD76E9D95}"/>
              </a:ext>
            </a:extLst>
          </p:cNvPr>
          <p:cNvSpPr/>
          <p:nvPr/>
        </p:nvSpPr>
        <p:spPr>
          <a:xfrm>
            <a:off x="3361575" y="4946951"/>
            <a:ext cx="2246000" cy="55563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Particulate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/>
              </a:rPr>
              <a:t>Soil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D2565E85-7F8D-46F7-AF31-356B32D4C300}"/>
              </a:ext>
            </a:extLst>
          </p:cNvPr>
          <p:cNvSpPr/>
          <p:nvPr/>
        </p:nvSpPr>
        <p:spPr>
          <a:xfrm>
            <a:off x="3361575" y="5664497"/>
            <a:ext cx="2246000" cy="555631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Dissolved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Sorbed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(conc.)</a:t>
            </a:r>
          </a:p>
        </p:txBody>
      </p:sp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043A8651-D3D7-4BBC-8C0D-A9C14BCFB645}"/>
              </a:ext>
            </a:extLst>
          </p:cNvPr>
          <p:cNvSpPr/>
          <p:nvPr/>
        </p:nvSpPr>
        <p:spPr>
          <a:xfrm>
            <a:off x="1207025" y="6302369"/>
            <a:ext cx="1710690" cy="555631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</a:t>
            </a: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1F2A8DA7-D469-42D5-A02F-CC5CD53906BD}"/>
              </a:ext>
            </a:extLst>
          </p:cNvPr>
          <p:cNvSpPr/>
          <p:nvPr/>
        </p:nvSpPr>
        <p:spPr>
          <a:xfrm>
            <a:off x="3361575" y="6302368"/>
            <a:ext cx="2246000" cy="555631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 Sediments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(conc.)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3EC57AD9-AB66-46B7-A529-672E8C34E681}"/>
              </a:ext>
            </a:extLst>
          </p:cNvPr>
          <p:cNvSpPr/>
          <p:nvPr/>
        </p:nvSpPr>
        <p:spPr>
          <a:xfrm>
            <a:off x="2917715" y="865513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Left-Right 33">
            <a:extLst>
              <a:ext uri="{FF2B5EF4-FFF2-40B4-BE49-F238E27FC236}">
                <a16:creationId xmlns:a16="http://schemas.microsoft.com/office/drawing/2014/main" id="{C29ECF25-3B64-4471-B0BF-74887619B15F}"/>
              </a:ext>
            </a:extLst>
          </p:cNvPr>
          <p:cNvSpPr/>
          <p:nvPr/>
        </p:nvSpPr>
        <p:spPr>
          <a:xfrm>
            <a:off x="2917715" y="1387320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394928BE-26F2-49B7-8E69-1DCD5299A4E6}"/>
              </a:ext>
            </a:extLst>
          </p:cNvPr>
          <p:cNvSpPr/>
          <p:nvPr/>
        </p:nvSpPr>
        <p:spPr>
          <a:xfrm>
            <a:off x="2917715" y="1909127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53322A9E-56DE-4490-90CA-E91BA4F736FF}"/>
              </a:ext>
            </a:extLst>
          </p:cNvPr>
          <p:cNvSpPr/>
          <p:nvPr/>
        </p:nvSpPr>
        <p:spPr>
          <a:xfrm>
            <a:off x="2917715" y="2433945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Left-Right 36">
            <a:extLst>
              <a:ext uri="{FF2B5EF4-FFF2-40B4-BE49-F238E27FC236}">
                <a16:creationId xmlns:a16="http://schemas.microsoft.com/office/drawing/2014/main" id="{D6016C1A-EC71-441B-B683-C4D205F45B0D}"/>
              </a:ext>
            </a:extLst>
          </p:cNvPr>
          <p:cNvSpPr/>
          <p:nvPr/>
        </p:nvSpPr>
        <p:spPr>
          <a:xfrm>
            <a:off x="2917712" y="2976074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4C65DB99-1238-4B94-85E6-7F9F5BC82DC9}"/>
              </a:ext>
            </a:extLst>
          </p:cNvPr>
          <p:cNvSpPr/>
          <p:nvPr/>
        </p:nvSpPr>
        <p:spPr>
          <a:xfrm>
            <a:off x="2917712" y="3557220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A92F46D6-2D83-4C61-B70F-63C61E944DD5}"/>
              </a:ext>
            </a:extLst>
          </p:cNvPr>
          <p:cNvSpPr/>
          <p:nvPr/>
        </p:nvSpPr>
        <p:spPr>
          <a:xfrm>
            <a:off x="2917712" y="4030791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Left-Right 39">
            <a:extLst>
              <a:ext uri="{FF2B5EF4-FFF2-40B4-BE49-F238E27FC236}">
                <a16:creationId xmlns:a16="http://schemas.microsoft.com/office/drawing/2014/main" id="{EC485869-31CA-4F75-8061-CDC41EC27B99}"/>
              </a:ext>
            </a:extLst>
          </p:cNvPr>
          <p:cNvSpPr/>
          <p:nvPr/>
        </p:nvSpPr>
        <p:spPr>
          <a:xfrm>
            <a:off x="2927234" y="5127559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Left-Right 40">
            <a:extLst>
              <a:ext uri="{FF2B5EF4-FFF2-40B4-BE49-F238E27FC236}">
                <a16:creationId xmlns:a16="http://schemas.microsoft.com/office/drawing/2014/main" id="{9B58A414-4152-453E-A09F-5DBD3D9A46B7}"/>
              </a:ext>
            </a:extLst>
          </p:cNvPr>
          <p:cNvSpPr/>
          <p:nvPr/>
        </p:nvSpPr>
        <p:spPr>
          <a:xfrm>
            <a:off x="2917712" y="5821412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EBCF6E5A-9509-49EF-9578-E58EDE45557E}"/>
              </a:ext>
            </a:extLst>
          </p:cNvPr>
          <p:cNvSpPr/>
          <p:nvPr/>
        </p:nvSpPr>
        <p:spPr>
          <a:xfrm>
            <a:off x="2917712" y="6486200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8EA9A8D-6AEB-469C-A5BD-96A201738E48}"/>
              </a:ext>
            </a:extLst>
          </p:cNvPr>
          <p:cNvSpPr/>
          <p:nvPr/>
        </p:nvSpPr>
        <p:spPr>
          <a:xfrm>
            <a:off x="1824245" y="2027866"/>
            <a:ext cx="476250" cy="601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9D170880-40A7-4C95-BA30-86C2CD6778C8}"/>
              </a:ext>
            </a:extLst>
          </p:cNvPr>
          <p:cNvSpPr/>
          <p:nvPr/>
        </p:nvSpPr>
        <p:spPr>
          <a:xfrm>
            <a:off x="1824243" y="4510325"/>
            <a:ext cx="476250" cy="601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F2A8E64A-2549-4018-B166-A0ADCF83EC67}"/>
              </a:ext>
            </a:extLst>
          </p:cNvPr>
          <p:cNvSpPr/>
          <p:nvPr/>
        </p:nvSpPr>
        <p:spPr>
          <a:xfrm>
            <a:off x="1824243" y="6025923"/>
            <a:ext cx="476250" cy="388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Process 45">
            <a:extLst>
              <a:ext uri="{FF2B5EF4-FFF2-40B4-BE49-F238E27FC236}">
                <a16:creationId xmlns:a16="http://schemas.microsoft.com/office/drawing/2014/main" id="{6D4FA69B-D941-47A5-B60A-24B60F3A62A0}"/>
              </a:ext>
            </a:extLst>
          </p:cNvPr>
          <p:cNvSpPr/>
          <p:nvPr/>
        </p:nvSpPr>
        <p:spPr>
          <a:xfrm>
            <a:off x="3361572" y="3475329"/>
            <a:ext cx="2246000" cy="343973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Sensitivities</a:t>
            </a:r>
          </a:p>
        </p:txBody>
      </p:sp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9C35F0E3-5F01-4219-A5E1-6C5664209A50}"/>
              </a:ext>
            </a:extLst>
          </p:cNvPr>
          <p:cNvSpPr/>
          <p:nvPr/>
        </p:nvSpPr>
        <p:spPr>
          <a:xfrm>
            <a:off x="2917712" y="4507162"/>
            <a:ext cx="443860" cy="1879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4">
            <a:extLst>
              <a:ext uri="{FF2B5EF4-FFF2-40B4-BE49-F238E27FC236}">
                <a16:creationId xmlns:a16="http://schemas.microsoft.com/office/drawing/2014/main" id="{F2A8E64A-2549-4018-B166-A0ADCF83EC67}"/>
              </a:ext>
            </a:extLst>
          </p:cNvPr>
          <p:cNvSpPr>
            <a:spLocks/>
          </p:cNvSpPr>
          <p:nvPr/>
        </p:nvSpPr>
        <p:spPr>
          <a:xfrm rot="10800000">
            <a:off x="2351927" y="4733350"/>
            <a:ext cx="214313" cy="27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4">
            <a:extLst>
              <a:ext uri="{FF2B5EF4-FFF2-40B4-BE49-F238E27FC236}">
                <a16:creationId xmlns:a16="http://schemas.microsoft.com/office/drawing/2014/main" id="{F2A8E64A-2549-4018-B166-A0ADCF83EC67}"/>
              </a:ext>
            </a:extLst>
          </p:cNvPr>
          <p:cNvSpPr>
            <a:spLocks/>
          </p:cNvSpPr>
          <p:nvPr/>
        </p:nvSpPr>
        <p:spPr>
          <a:xfrm rot="10800000">
            <a:off x="2351926" y="6139105"/>
            <a:ext cx="214313" cy="27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44">
            <a:extLst>
              <a:ext uri="{FF2B5EF4-FFF2-40B4-BE49-F238E27FC236}">
                <a16:creationId xmlns:a16="http://schemas.microsoft.com/office/drawing/2014/main" id="{F2A8E64A-2549-4018-B166-A0ADCF83EC67}"/>
              </a:ext>
            </a:extLst>
          </p:cNvPr>
          <p:cNvSpPr>
            <a:spLocks/>
          </p:cNvSpPr>
          <p:nvPr/>
        </p:nvSpPr>
        <p:spPr>
          <a:xfrm rot="10800000">
            <a:off x="2418602" y="2176105"/>
            <a:ext cx="190500" cy="233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140023" y="-26513"/>
            <a:ext cx="473347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Calibration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1245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Calibration 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Table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0B24E21A-2DB6-49F2-B94A-2BDCD027C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26" y="945212"/>
            <a:ext cx="5485947" cy="5485947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311A715-8C9D-4812-B40A-584C6CF58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874789"/>
              </p:ext>
            </p:extLst>
          </p:nvPr>
        </p:nvGraphicFramePr>
        <p:xfrm>
          <a:off x="429185" y="1820701"/>
          <a:ext cx="5176610" cy="448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Worksheet" r:id="rId5" imgW="4930105" imgH="4267090" progId="Excel.Sheet.12">
                  <p:embed/>
                </p:oleObj>
              </mc:Choice>
              <mc:Fallback>
                <p:oleObj name="Worksheet" r:id="rId5" imgW="4930105" imgH="4267090" progId="Excel.Sheet.12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311A715-8C9D-4812-B40A-584C6CF58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185" y="1820701"/>
                        <a:ext cx="5176610" cy="448044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Arrow 8"/>
          <p:cNvSpPr>
            <a:spLocks noChangeAspect="1"/>
          </p:cNvSpPr>
          <p:nvPr/>
        </p:nvSpPr>
        <p:spPr>
          <a:xfrm rot="3000000">
            <a:off x="6997697" y="2531369"/>
            <a:ext cx="250291" cy="147168"/>
          </a:xfrm>
          <a:prstGeom prst="lef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99100" y="1848550"/>
            <a:ext cx="1509351" cy="613237"/>
          </a:xfrm>
          <a:prstGeom prst="rect">
            <a:avLst/>
          </a:prstGeom>
          <a:solidFill>
            <a:srgbClr val="7030A0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FFFF00"/>
                </a:solidFill>
                <a:latin typeface="+mn-lt"/>
              </a:rPr>
              <a:t>LDW </a:t>
            </a:r>
            <a:r>
              <a:rPr lang="en-US" sz="1800" b="1" dirty="0" smtClean="0">
                <a:solidFill>
                  <a:srgbClr val="FFFF00"/>
                </a:solidFill>
                <a:latin typeface="+mn-lt"/>
              </a:rPr>
              <a:t>(Black + Lower Green)</a:t>
            </a:r>
            <a:endParaRPr lang="en-US" sz="1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3070" y="2417792"/>
            <a:ext cx="110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Reach 604 </a:t>
            </a:r>
            <a:endParaRPr lang="en-US" sz="16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Model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2381"/>
            <a:ext cx="9124950" cy="322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Whole </a:t>
            </a:r>
            <a:r>
              <a:rPr lang="en-US" sz="4000" dirty="0" smtClean="0"/>
              <a:t>water Total Arsenic (µg/L</a:t>
            </a:r>
            <a:r>
              <a:rPr lang="en-US" sz="4000" dirty="0"/>
              <a:t>) – </a:t>
            </a:r>
            <a:r>
              <a:rPr lang="en-US" sz="4000" dirty="0" smtClean="0"/>
              <a:t>A315 (Lower Green)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32190"/>
            <a:ext cx="2805562" cy="14494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A315: Mill Creek  at the bridge at 68th Ave and South 261st Street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983" y="670157"/>
            <a:ext cx="9115425" cy="3000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575" y="3614281"/>
            <a:ext cx="3019425" cy="32670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5833" y="3244949"/>
            <a:ext cx="1375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Total Arsenic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3340" y="781897"/>
            <a:ext cx="2001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Arsenic Time Series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050" y="4618792"/>
            <a:ext cx="89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63197" y="4614281"/>
            <a:ext cx="129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 Season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37207" y="4614281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Season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82200" y="5275944"/>
            <a:ext cx="11956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08534" y="1352621"/>
            <a:ext cx="12618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88674" y="5275944"/>
            <a:ext cx="11090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Cross Plot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26" y="0"/>
            <a:ext cx="1118845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Dissolved Arsenic (µg/L</a:t>
            </a:r>
            <a:r>
              <a:rPr lang="en-US" sz="4000" dirty="0"/>
              <a:t>) – </a:t>
            </a:r>
            <a:r>
              <a:rPr lang="en-US" sz="4000" dirty="0" smtClean="0"/>
              <a:t>A315 (Lower Green)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96026" y="3176907"/>
            <a:ext cx="181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Dissolved Arsenic</a:t>
            </a:r>
            <a:endParaRPr lang="en-US" u="sng" dirty="0">
              <a:solidFill>
                <a:srgbClr val="FFC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187" y="972344"/>
            <a:ext cx="9115425" cy="300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0" y="3505200"/>
            <a:ext cx="3028950" cy="3352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85436" y="1029084"/>
            <a:ext cx="2001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Arsenic Time Series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1632190"/>
            <a:ext cx="2805562" cy="14494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A315: Mill Creek  at the bridge at 68th Ave and South 261st Street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19500"/>
            <a:ext cx="9172575" cy="3238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5" y="3551685"/>
            <a:ext cx="2905125" cy="32670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632190"/>
            <a:ext cx="2805562" cy="14494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A315: Mill Creek  at the bridge at 68th Ave and South 261st Street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18857" y="3182353"/>
            <a:ext cx="137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Total Copper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5105" y="846262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Copper Time Series</a:t>
            </a:r>
            <a:endParaRPr lang="en-US" u="sng" dirty="0">
              <a:solidFill>
                <a:srgbClr val="FFC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75" y="764604"/>
            <a:ext cx="9134475" cy="305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9975"/>
            <a:ext cx="9191625" cy="324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70" y="10182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Revised</a:t>
            </a:r>
            <a:r>
              <a:rPr lang="en-US" sz="4000" dirty="0" smtClean="0"/>
              <a:t> Whole water Total Copper (µg/L</a:t>
            </a:r>
            <a:r>
              <a:rPr lang="en-US" sz="4000" dirty="0"/>
              <a:t>) – </a:t>
            </a:r>
            <a:r>
              <a:rPr lang="en-US" sz="4000" dirty="0" smtClean="0"/>
              <a:t>A315 (Lower Green)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807505" y="998662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Copper Time Series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655105" y="1297252"/>
            <a:ext cx="2504660" cy="2143832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7201" y="1520394"/>
            <a:ext cx="1489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Hard to fit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54" y="3757136"/>
            <a:ext cx="2825591" cy="310086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632190"/>
            <a:ext cx="2805562" cy="14494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12113390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FL319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LDW-0309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221" y="636868"/>
            <a:ext cx="8897779" cy="310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69934"/>
            <a:ext cx="920666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Whole </a:t>
            </a:r>
            <a:r>
              <a:rPr lang="en-US" sz="4000" dirty="0" smtClean="0"/>
              <a:t>water Total PCB (</a:t>
            </a:r>
            <a:r>
              <a:rPr lang="en-US" sz="4000" dirty="0" err="1" smtClean="0"/>
              <a:t>pg</a:t>
            </a:r>
            <a:r>
              <a:rPr lang="en-US" sz="4000" dirty="0" smtClean="0"/>
              <a:t>/L</a:t>
            </a:r>
            <a:r>
              <a:rPr lang="en-US" sz="4000" dirty="0" smtClean="0"/>
              <a:t>) to LDW </a:t>
            </a:r>
            <a:r>
              <a:rPr lang="en-US" sz="4000" dirty="0" smtClean="0"/>
              <a:t>– Reach 604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6655"/>
            <a:ext cx="8760143" cy="314134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54893</TotalTime>
  <Words>727</Words>
  <Application>Microsoft Office PowerPoint</Application>
  <PresentationFormat>Widescreen</PresentationFormat>
  <Paragraphs>137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Adobe Gothic Std B</vt:lpstr>
      <vt:lpstr>宋体</vt:lpstr>
      <vt:lpstr>Arial</vt:lpstr>
      <vt:lpstr>Calibri</vt:lpstr>
      <vt:lpstr>Calibri Light</vt:lpstr>
      <vt:lpstr>Cambria Math</vt:lpstr>
      <vt:lpstr>Rockwell</vt:lpstr>
      <vt:lpstr>Wingdings</vt:lpstr>
      <vt:lpstr>Office Theme</vt:lpstr>
      <vt:lpstr>Microsoft Excel Worksheet</vt:lpstr>
      <vt:lpstr>PowerPoint Presentation</vt:lpstr>
      <vt:lpstr>Green/Duwamish River Sub-Watersheds, and Estimated Load to LDW</vt:lpstr>
      <vt:lpstr>Statistical Calibration Targets for Reference</vt:lpstr>
      <vt:lpstr>Calibration Method</vt:lpstr>
      <vt:lpstr>Calibration Table</vt:lpstr>
      <vt:lpstr>Whole water Total Arsenic (µg/L) – A315 (Lower Green)</vt:lpstr>
      <vt:lpstr>Dissolved Arsenic (µg/L) – A315 (Lower Green)</vt:lpstr>
      <vt:lpstr>Revised Whole water Total Copper (µg/L) – A315 (Lower Green)</vt:lpstr>
      <vt:lpstr>Whole water Total PCB (pg/L) to LDW – Reach 604</vt:lpstr>
      <vt:lpstr>Next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 Temerature</dc:title>
  <dc:creator>Xiong, Yi (ECY)</dc:creator>
  <cp:lastModifiedBy>Xiong, Yi (ECY)</cp:lastModifiedBy>
  <cp:revision>940</cp:revision>
  <dcterms:created xsi:type="dcterms:W3CDTF">2020-01-30T21:04:53Z</dcterms:created>
  <dcterms:modified xsi:type="dcterms:W3CDTF">2021-05-13T01:28:40Z</dcterms:modified>
</cp:coreProperties>
</file>