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handoutMasterIdLst>
    <p:handoutMasterId r:id="rId13"/>
  </p:handoutMasterIdLst>
  <p:sldIdLst>
    <p:sldId id="256" r:id="rId2"/>
    <p:sldId id="283" r:id="rId3"/>
    <p:sldId id="289" r:id="rId4"/>
    <p:sldId id="291" r:id="rId5"/>
    <p:sldId id="294" r:id="rId6"/>
    <p:sldId id="292" r:id="rId7"/>
    <p:sldId id="290" r:id="rId8"/>
    <p:sldId id="295" r:id="rId9"/>
    <p:sldId id="286" r:id="rId10"/>
    <p:sldId id="293" r:id="rId11"/>
    <p:sldId id="284" r:id="rId12"/>
  </p:sldIdLst>
  <p:sldSz cx="9144000" cy="6858000" type="screen4x3"/>
  <p:notesSz cx="7010400" cy="9296400"/>
  <p:embeddedFontLst>
    <p:embeddedFont>
      <p:font typeface="Franklin Gothic Medium Cond" panose="020B0606030402020204" pitchFamily="34" charset="0"/>
      <p:regular r:id="rId14"/>
    </p:embeddedFont>
    <p:embeddedFont>
      <p:font typeface="Franklin Gothic Book" panose="020B0503020102020204" pitchFamily="34" charset="0"/>
      <p:regular r:id="rId15"/>
      <p:italic r:id="rId16"/>
    </p:embeddedFont>
    <p:embeddedFont>
      <p:font typeface="FranklinGothicURWComBoo" panose="00000500000000000000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on" initials="JH" lastIdx="7" clrIdx="0">
    <p:extLst>
      <p:ext uri="{19B8F6BF-5375-455C-9EA6-DF929625EA0E}">
        <p15:presenceInfo xmlns:p15="http://schemas.microsoft.com/office/powerpoint/2012/main" userId="S-1-5-21-1757981266-776561741-1801674531-11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6DD"/>
    <a:srgbClr val="A8D3E6"/>
    <a:srgbClr val="0085AD"/>
    <a:srgbClr val="FFFFFF"/>
    <a:srgbClr val="9DB9C7"/>
    <a:srgbClr val="759DB1"/>
    <a:srgbClr val="2F5C72"/>
    <a:srgbClr val="508EAA"/>
    <a:srgbClr val="3B6A81"/>
    <a:srgbClr val="376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5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44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174"/>
    </p:cViewPr>
  </p:sorterViewPr>
  <p:notesViewPr>
    <p:cSldViewPr snapToGrid="0">
      <p:cViewPr varScale="1">
        <p:scale>
          <a:sx n="122" d="100"/>
          <a:sy n="122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31B8A-4ED9-410E-B824-EF3AB6CA0745}" type="doc">
      <dgm:prSet loTypeId="urn:microsoft.com/office/officeart/2005/8/layout/cycle7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3B8E70-B245-4AC9-B6AB-37F4617A9F8D}">
      <dgm:prSet phldrT="[Text]"/>
      <dgm:spPr/>
      <dgm:t>
        <a:bodyPr/>
        <a:lstStyle/>
        <a:p>
          <a:r>
            <a:rPr lang="en-US" dirty="0"/>
            <a:t>Future Consumptive Water Use</a:t>
          </a:r>
        </a:p>
      </dgm:t>
    </dgm:pt>
    <dgm:pt modelId="{B652296B-F917-458B-8EE9-E8864B5A7679}" type="parTrans" cxnId="{A312DC60-60A9-489F-A32C-D92E3A70D1CA}">
      <dgm:prSet/>
      <dgm:spPr/>
      <dgm:t>
        <a:bodyPr/>
        <a:lstStyle/>
        <a:p>
          <a:endParaRPr lang="en-US"/>
        </a:p>
      </dgm:t>
    </dgm:pt>
    <dgm:pt modelId="{57690BE4-65F7-49D9-9654-C2BB44EDE50F}" type="sibTrans" cxnId="{A312DC60-60A9-489F-A32C-D92E3A70D1CA}">
      <dgm:prSet/>
      <dgm:spPr/>
      <dgm:t>
        <a:bodyPr/>
        <a:lstStyle/>
        <a:p>
          <a:endParaRPr lang="en-US"/>
        </a:p>
      </dgm:t>
    </dgm:pt>
    <dgm:pt modelId="{3DF561C3-E41E-45EB-A64C-D3EB63B8B68A}">
      <dgm:prSet phldrT="[Text]"/>
      <dgm:spPr/>
      <dgm:t>
        <a:bodyPr/>
        <a:lstStyle/>
        <a:p>
          <a:r>
            <a:rPr lang="en-US" dirty="0"/>
            <a:t>Policies</a:t>
          </a:r>
        </a:p>
      </dgm:t>
    </dgm:pt>
    <dgm:pt modelId="{4BFE984C-612B-43A2-B1C5-DDDD661A6227}" type="parTrans" cxnId="{41E134F9-006C-42C7-BCBA-0C6E0E8BA437}">
      <dgm:prSet/>
      <dgm:spPr/>
      <dgm:t>
        <a:bodyPr/>
        <a:lstStyle/>
        <a:p>
          <a:endParaRPr lang="en-US"/>
        </a:p>
      </dgm:t>
    </dgm:pt>
    <dgm:pt modelId="{ABE76B13-72FC-4CF4-B278-1C641EEF2A0D}" type="sibTrans" cxnId="{41E134F9-006C-42C7-BCBA-0C6E0E8BA437}">
      <dgm:prSet/>
      <dgm:spPr/>
      <dgm:t>
        <a:bodyPr/>
        <a:lstStyle/>
        <a:p>
          <a:endParaRPr lang="en-US"/>
        </a:p>
      </dgm:t>
    </dgm:pt>
    <dgm:pt modelId="{0753CB61-7462-487A-BA70-6D7175F73E32}">
      <dgm:prSet phldrT="[Text]"/>
      <dgm:spPr/>
      <dgm:t>
        <a:bodyPr/>
        <a:lstStyle/>
        <a:p>
          <a:r>
            <a:rPr lang="en-US" dirty="0"/>
            <a:t>Consumptive Use Offset Projects/Actions</a:t>
          </a:r>
        </a:p>
      </dgm:t>
    </dgm:pt>
    <dgm:pt modelId="{C3DD59A9-267B-48C5-84F8-711405F9274D}" type="parTrans" cxnId="{CABEBCA5-8C1C-4AFF-A74D-D930A0B4DBA0}">
      <dgm:prSet/>
      <dgm:spPr/>
      <dgm:t>
        <a:bodyPr/>
        <a:lstStyle/>
        <a:p>
          <a:endParaRPr lang="en-US"/>
        </a:p>
      </dgm:t>
    </dgm:pt>
    <dgm:pt modelId="{18E88437-071D-47C5-B450-49EF4A56582A}" type="sibTrans" cxnId="{CABEBCA5-8C1C-4AFF-A74D-D930A0B4DBA0}">
      <dgm:prSet/>
      <dgm:spPr/>
      <dgm:t>
        <a:bodyPr/>
        <a:lstStyle/>
        <a:p>
          <a:endParaRPr lang="en-US"/>
        </a:p>
      </dgm:t>
    </dgm:pt>
    <dgm:pt modelId="{7E5DAD2F-FE4D-49A8-98FD-8CCB9B66116E}" type="pres">
      <dgm:prSet presAssocID="{B9F31B8A-4ED9-410E-B824-EF3AB6CA07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A7B061-01BC-4688-9E66-DC72628FAFE1}" type="pres">
      <dgm:prSet presAssocID="{9B3B8E70-B245-4AC9-B6AB-37F4617A9F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20727-5970-4B15-AEEA-AF3407FE2EC5}" type="pres">
      <dgm:prSet presAssocID="{57690BE4-65F7-49D9-9654-C2BB44EDE50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A50072A-98D1-496C-A80E-7173DD734122}" type="pres">
      <dgm:prSet presAssocID="{57690BE4-65F7-49D9-9654-C2BB44EDE50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B02A227-95EF-419D-A326-E1102E5A5122}" type="pres">
      <dgm:prSet presAssocID="{3DF561C3-E41E-45EB-A64C-D3EB63B8B6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5214A-9AE6-4DA1-BFD4-0160F0830266}" type="pres">
      <dgm:prSet presAssocID="{ABE76B13-72FC-4CF4-B278-1C641EEF2A0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2AAE22A-16A9-4E83-9C3E-F3521674E092}" type="pres">
      <dgm:prSet presAssocID="{ABE76B13-72FC-4CF4-B278-1C641EEF2A0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F44488C-CC85-404B-B87C-E10F2023797E}" type="pres">
      <dgm:prSet presAssocID="{0753CB61-7462-487A-BA70-6D7175F73E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A28E9-8416-481A-9828-E3B8BA6E5979}" type="pres">
      <dgm:prSet presAssocID="{18E88437-071D-47C5-B450-49EF4A5658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5D637C3-6094-43B4-AF9C-96CA9D6961B5}" type="pres">
      <dgm:prSet presAssocID="{18E88437-071D-47C5-B450-49EF4A56582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31F5B9E-DAD8-4665-9EAB-C4F8E2A00737}" type="presOf" srcId="{B9F31B8A-4ED9-410E-B824-EF3AB6CA0745}" destId="{7E5DAD2F-FE4D-49A8-98FD-8CCB9B66116E}" srcOrd="0" destOrd="0" presId="urn:microsoft.com/office/officeart/2005/8/layout/cycle7"/>
    <dgm:cxn modelId="{0BC12DB8-E012-409A-9893-0FCE205DFA02}" type="presOf" srcId="{57690BE4-65F7-49D9-9654-C2BB44EDE50F}" destId="{E0B20727-5970-4B15-AEEA-AF3407FE2EC5}" srcOrd="0" destOrd="0" presId="urn:microsoft.com/office/officeart/2005/8/layout/cycle7"/>
    <dgm:cxn modelId="{965E6279-60C8-4425-8649-0AEDAE80E4A7}" type="presOf" srcId="{ABE76B13-72FC-4CF4-B278-1C641EEF2A0D}" destId="{76B5214A-9AE6-4DA1-BFD4-0160F0830266}" srcOrd="0" destOrd="0" presId="urn:microsoft.com/office/officeart/2005/8/layout/cycle7"/>
    <dgm:cxn modelId="{CABEBCA5-8C1C-4AFF-A74D-D930A0B4DBA0}" srcId="{B9F31B8A-4ED9-410E-B824-EF3AB6CA0745}" destId="{0753CB61-7462-487A-BA70-6D7175F73E32}" srcOrd="2" destOrd="0" parTransId="{C3DD59A9-267B-48C5-84F8-711405F9274D}" sibTransId="{18E88437-071D-47C5-B450-49EF4A56582A}"/>
    <dgm:cxn modelId="{41E134F9-006C-42C7-BCBA-0C6E0E8BA437}" srcId="{B9F31B8A-4ED9-410E-B824-EF3AB6CA0745}" destId="{3DF561C3-E41E-45EB-A64C-D3EB63B8B68A}" srcOrd="1" destOrd="0" parTransId="{4BFE984C-612B-43A2-B1C5-DDDD661A6227}" sibTransId="{ABE76B13-72FC-4CF4-B278-1C641EEF2A0D}"/>
    <dgm:cxn modelId="{A312DC60-60A9-489F-A32C-D92E3A70D1CA}" srcId="{B9F31B8A-4ED9-410E-B824-EF3AB6CA0745}" destId="{9B3B8E70-B245-4AC9-B6AB-37F4617A9F8D}" srcOrd="0" destOrd="0" parTransId="{B652296B-F917-458B-8EE9-E8864B5A7679}" sibTransId="{57690BE4-65F7-49D9-9654-C2BB44EDE50F}"/>
    <dgm:cxn modelId="{A0AA69E0-5C54-418D-8B04-C0F716880367}" type="presOf" srcId="{18E88437-071D-47C5-B450-49EF4A56582A}" destId="{E7CA28E9-8416-481A-9828-E3B8BA6E5979}" srcOrd="0" destOrd="0" presId="urn:microsoft.com/office/officeart/2005/8/layout/cycle7"/>
    <dgm:cxn modelId="{169A8F7E-456C-4E5A-9289-83946A824F3A}" type="presOf" srcId="{9B3B8E70-B245-4AC9-B6AB-37F4617A9F8D}" destId="{02A7B061-01BC-4688-9E66-DC72628FAFE1}" srcOrd="0" destOrd="0" presId="urn:microsoft.com/office/officeart/2005/8/layout/cycle7"/>
    <dgm:cxn modelId="{35139F30-B9B5-443A-BDC3-BE2A02816FE3}" type="presOf" srcId="{3DF561C3-E41E-45EB-A64C-D3EB63B8B68A}" destId="{8B02A227-95EF-419D-A326-E1102E5A5122}" srcOrd="0" destOrd="0" presId="urn:microsoft.com/office/officeart/2005/8/layout/cycle7"/>
    <dgm:cxn modelId="{C928F172-45A7-47C1-8BE7-11EFA58E79A1}" type="presOf" srcId="{57690BE4-65F7-49D9-9654-C2BB44EDE50F}" destId="{6A50072A-98D1-496C-A80E-7173DD734122}" srcOrd="1" destOrd="0" presId="urn:microsoft.com/office/officeart/2005/8/layout/cycle7"/>
    <dgm:cxn modelId="{7104CA51-6B5B-4B27-B856-750947CEDCF1}" type="presOf" srcId="{ABE76B13-72FC-4CF4-B278-1C641EEF2A0D}" destId="{62AAE22A-16A9-4E83-9C3E-F3521674E092}" srcOrd="1" destOrd="0" presId="urn:microsoft.com/office/officeart/2005/8/layout/cycle7"/>
    <dgm:cxn modelId="{E923F089-C178-492F-9E61-9457EDE58796}" type="presOf" srcId="{18E88437-071D-47C5-B450-49EF4A56582A}" destId="{A5D637C3-6094-43B4-AF9C-96CA9D6961B5}" srcOrd="1" destOrd="0" presId="urn:microsoft.com/office/officeart/2005/8/layout/cycle7"/>
    <dgm:cxn modelId="{A0C73A28-1435-4D74-81B2-165534B172FF}" type="presOf" srcId="{0753CB61-7462-487A-BA70-6D7175F73E32}" destId="{9F44488C-CC85-404B-B87C-E10F2023797E}" srcOrd="0" destOrd="0" presId="urn:microsoft.com/office/officeart/2005/8/layout/cycle7"/>
    <dgm:cxn modelId="{71145177-A127-4003-A785-0A0D1247B5A3}" type="presParOf" srcId="{7E5DAD2F-FE4D-49A8-98FD-8CCB9B66116E}" destId="{02A7B061-01BC-4688-9E66-DC72628FAFE1}" srcOrd="0" destOrd="0" presId="urn:microsoft.com/office/officeart/2005/8/layout/cycle7"/>
    <dgm:cxn modelId="{F2D20991-9F59-4846-8EA4-C886B7E1F832}" type="presParOf" srcId="{7E5DAD2F-FE4D-49A8-98FD-8CCB9B66116E}" destId="{E0B20727-5970-4B15-AEEA-AF3407FE2EC5}" srcOrd="1" destOrd="0" presId="urn:microsoft.com/office/officeart/2005/8/layout/cycle7"/>
    <dgm:cxn modelId="{9A62FBD6-C119-4665-B2E3-F9FD1B2A10EA}" type="presParOf" srcId="{E0B20727-5970-4B15-AEEA-AF3407FE2EC5}" destId="{6A50072A-98D1-496C-A80E-7173DD734122}" srcOrd="0" destOrd="0" presId="urn:microsoft.com/office/officeart/2005/8/layout/cycle7"/>
    <dgm:cxn modelId="{B00DBB25-5F95-4C7E-9384-28E25FB7C18E}" type="presParOf" srcId="{7E5DAD2F-FE4D-49A8-98FD-8CCB9B66116E}" destId="{8B02A227-95EF-419D-A326-E1102E5A5122}" srcOrd="2" destOrd="0" presId="urn:microsoft.com/office/officeart/2005/8/layout/cycle7"/>
    <dgm:cxn modelId="{90407C61-E948-49EE-ACE7-E4A671A3E0D0}" type="presParOf" srcId="{7E5DAD2F-FE4D-49A8-98FD-8CCB9B66116E}" destId="{76B5214A-9AE6-4DA1-BFD4-0160F0830266}" srcOrd="3" destOrd="0" presId="urn:microsoft.com/office/officeart/2005/8/layout/cycle7"/>
    <dgm:cxn modelId="{2B6A0EF9-2ED1-4335-B2FD-5C400F4D31C4}" type="presParOf" srcId="{76B5214A-9AE6-4DA1-BFD4-0160F0830266}" destId="{62AAE22A-16A9-4E83-9C3E-F3521674E092}" srcOrd="0" destOrd="0" presId="urn:microsoft.com/office/officeart/2005/8/layout/cycle7"/>
    <dgm:cxn modelId="{B2224DCE-FC51-4DC1-A102-E21B7F71096A}" type="presParOf" srcId="{7E5DAD2F-FE4D-49A8-98FD-8CCB9B66116E}" destId="{9F44488C-CC85-404B-B87C-E10F2023797E}" srcOrd="4" destOrd="0" presId="urn:microsoft.com/office/officeart/2005/8/layout/cycle7"/>
    <dgm:cxn modelId="{26A621E0-0766-4FEE-86E2-752B0BD10DD3}" type="presParOf" srcId="{7E5DAD2F-FE4D-49A8-98FD-8CCB9B66116E}" destId="{E7CA28E9-8416-481A-9828-E3B8BA6E5979}" srcOrd="5" destOrd="0" presId="urn:microsoft.com/office/officeart/2005/8/layout/cycle7"/>
    <dgm:cxn modelId="{EC34E54E-00C8-4D45-AC33-E69B7FC87EE8}" type="presParOf" srcId="{E7CA28E9-8416-481A-9828-E3B8BA6E5979}" destId="{A5D637C3-6094-43B4-AF9C-96CA9D6961B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7B061-01BC-4688-9E66-DC72628FAFE1}">
      <dsp:nvSpPr>
        <dsp:cNvPr id="0" name=""/>
        <dsp:cNvSpPr/>
      </dsp:nvSpPr>
      <dsp:spPr>
        <a:xfrm>
          <a:off x="2722605" y="1530"/>
          <a:ext cx="2441488" cy="1220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Future Consumptive Water Use</a:t>
          </a:r>
        </a:p>
      </dsp:txBody>
      <dsp:txXfrm>
        <a:off x="2758359" y="37284"/>
        <a:ext cx="2369980" cy="1149236"/>
      </dsp:txXfrm>
    </dsp:sp>
    <dsp:sp modelId="{E0B20727-5970-4B15-AEEA-AF3407FE2EC5}">
      <dsp:nvSpPr>
        <dsp:cNvPr id="0" name=""/>
        <dsp:cNvSpPr/>
      </dsp:nvSpPr>
      <dsp:spPr>
        <a:xfrm rot="3600000">
          <a:off x="4314999" y="2144600"/>
          <a:ext cx="1273188" cy="42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43177" y="2230052"/>
        <a:ext cx="1016832" cy="256356"/>
      </dsp:txXfrm>
    </dsp:sp>
    <dsp:sp modelId="{8B02A227-95EF-419D-A326-E1102E5A5122}">
      <dsp:nvSpPr>
        <dsp:cNvPr id="0" name=""/>
        <dsp:cNvSpPr/>
      </dsp:nvSpPr>
      <dsp:spPr>
        <a:xfrm>
          <a:off x="4739092" y="3494187"/>
          <a:ext cx="2441488" cy="1220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19225"/>
                <a:satOff val="21740"/>
                <a:lumOff val="-16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9225"/>
                <a:satOff val="21740"/>
                <a:lumOff val="-16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9225"/>
                <a:satOff val="21740"/>
                <a:lumOff val="-16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Policies</a:t>
          </a:r>
        </a:p>
      </dsp:txBody>
      <dsp:txXfrm>
        <a:off x="4774846" y="3529941"/>
        <a:ext cx="2369980" cy="1149236"/>
      </dsp:txXfrm>
    </dsp:sp>
    <dsp:sp modelId="{76B5214A-9AE6-4DA1-BFD4-0160F0830266}">
      <dsp:nvSpPr>
        <dsp:cNvPr id="0" name=""/>
        <dsp:cNvSpPr/>
      </dsp:nvSpPr>
      <dsp:spPr>
        <a:xfrm rot="10800000">
          <a:off x="3306755" y="3890929"/>
          <a:ext cx="1273188" cy="42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19225"/>
                <a:satOff val="21740"/>
                <a:lumOff val="-16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9225"/>
                <a:satOff val="21740"/>
                <a:lumOff val="-16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9225"/>
                <a:satOff val="21740"/>
                <a:lumOff val="-16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434933" y="3976381"/>
        <a:ext cx="1016832" cy="256356"/>
      </dsp:txXfrm>
    </dsp:sp>
    <dsp:sp modelId="{9F44488C-CC85-404B-B87C-E10F2023797E}">
      <dsp:nvSpPr>
        <dsp:cNvPr id="0" name=""/>
        <dsp:cNvSpPr/>
      </dsp:nvSpPr>
      <dsp:spPr>
        <a:xfrm>
          <a:off x="706119" y="3494187"/>
          <a:ext cx="2441488" cy="1220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38450"/>
                <a:satOff val="43479"/>
                <a:lumOff val="-3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8450"/>
                <a:satOff val="43479"/>
                <a:lumOff val="-3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8450"/>
                <a:satOff val="43479"/>
                <a:lumOff val="-3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Consumptive Use Offset Projects/Actions</a:t>
          </a:r>
        </a:p>
      </dsp:txBody>
      <dsp:txXfrm>
        <a:off x="741873" y="3529941"/>
        <a:ext cx="2369980" cy="1149236"/>
      </dsp:txXfrm>
    </dsp:sp>
    <dsp:sp modelId="{E7CA28E9-8416-481A-9828-E3B8BA6E5979}">
      <dsp:nvSpPr>
        <dsp:cNvPr id="0" name=""/>
        <dsp:cNvSpPr/>
      </dsp:nvSpPr>
      <dsp:spPr>
        <a:xfrm rot="18000000">
          <a:off x="2298512" y="2144600"/>
          <a:ext cx="1273188" cy="42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38450"/>
                <a:satOff val="43479"/>
                <a:lumOff val="-3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8450"/>
                <a:satOff val="43479"/>
                <a:lumOff val="-3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8450"/>
                <a:satOff val="43479"/>
                <a:lumOff val="-3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26690" y="2230052"/>
        <a:ext cx="1016832" cy="256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4BCFB0-28E8-4386-ACF7-0E406D9EFF2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50465C-3D95-4A28-B1B1-DEB53ECEF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356732"/>
            <a:ext cx="9144000" cy="1905267"/>
          </a:xfrm>
          <a:prstGeom prst="rect">
            <a:avLst/>
          </a:prstGeom>
          <a:solidFill>
            <a:srgbClr val="00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00683"/>
            <a:ext cx="7829550" cy="2387600"/>
          </a:xfrm>
          <a:effectLst/>
        </p:spPr>
        <p:txBody>
          <a:bodyPr lIns="0" tIns="0" rIns="0" bIns="0" anchor="b"/>
          <a:lstStyle>
            <a:lvl1pPr algn="l">
              <a:defRPr sz="6000" baseline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46" y="640061"/>
            <a:ext cx="1964821" cy="104088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224846"/>
            <a:ext cx="9144000" cy="44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527050"/>
            <a:ext cx="5133065" cy="1208088"/>
          </a:xfrm>
        </p:spPr>
        <p:txBody>
          <a:bodyPr wrap="none" lIns="0" rIns="0">
            <a:noAutofit/>
          </a:bodyPr>
          <a:lstStyle>
            <a:lvl1pPr marL="0" indent="0">
              <a:buNone/>
              <a:defRPr>
                <a:solidFill>
                  <a:srgbClr val="759DB1"/>
                </a:solidFill>
              </a:defRPr>
            </a:lvl1pPr>
          </a:lstStyle>
          <a:p>
            <a:pPr lvl="0"/>
            <a:r>
              <a:rPr lang="en-US" dirty="0"/>
              <a:t>Presented [Date]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87273" y="5214004"/>
            <a:ext cx="5133065" cy="1208088"/>
          </a:xfrm>
        </p:spPr>
        <p:txBody>
          <a:bodyPr wrap="none" lIns="0" rIns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0049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144000" cy="920973"/>
          </a:xfrm>
          <a:prstGeom prst="rect">
            <a:avLst/>
          </a:prstGeom>
          <a:solidFill>
            <a:srgbClr val="00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385620"/>
            <a:ext cx="9144000" cy="386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1592"/>
            <a:ext cx="9143999" cy="386408"/>
          </a:xfrm>
          <a:prstGeom prst="rect">
            <a:avLst/>
          </a:prstGeom>
          <a:solidFill>
            <a:srgbClr val="00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2596"/>
            <a:ext cx="7886700" cy="828377"/>
          </a:xfrm>
          <a:effectLst/>
        </p:spPr>
        <p:txBody>
          <a:bodyPr lIns="0" tIns="0" rIns="0" bIns="0" anchor="b" anchorCtr="0"/>
          <a:lstStyle>
            <a:lvl1pPr>
              <a:defRPr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3983"/>
            <a:ext cx="7886700" cy="4716781"/>
          </a:xfrm>
        </p:spPr>
        <p:txBody>
          <a:bodyPr lIns="0" tIns="0" rIns="0" bIns="0" anchor="t" anchorCtr="0">
            <a:noAutofit/>
          </a:bodyPr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2F5C72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08EAA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08EAA"/>
                </a:solidFill>
              </a:defRPr>
            </a:lvl3pPr>
            <a:lvl4pPr>
              <a:defRPr>
                <a:solidFill>
                  <a:srgbClr val="508EAA"/>
                </a:solidFill>
              </a:defRPr>
            </a:lvl4pPr>
            <a:lvl5pPr>
              <a:defRPr>
                <a:solidFill>
                  <a:srgbClr val="508E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8760" y="6555228"/>
            <a:ext cx="7106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1200" b="0" i="0" u="none" strike="noStrike" kern="1200" cap="all" normalizeH="1" baseline="0" dirty="0">
                <a:solidFill>
                  <a:schemeClr val="bg1"/>
                </a:solidFill>
                <a:latin typeface="FranklinGothicURWComBoo" panose="00000500000000000000" pitchFamily="50" charset="0"/>
                <a:ea typeface="+mn-ea"/>
                <a:cs typeface="+mn-cs"/>
              </a:rPr>
              <a:t>BELLINGHAM | BOTHELL| EAST WENATCHEE | ISSAQUAH | Medford | PORTLAND | RICHLAND | TACOMA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25978"/>
            <a:ext cx="9144000" cy="0"/>
          </a:xfrm>
          <a:prstGeom prst="line">
            <a:avLst/>
          </a:prstGeom>
          <a:ln w="66675">
            <a:solidFill>
              <a:srgbClr val="8BC6D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F4F2641-1C51-45D1-97B8-944392481AC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5"/>
          <a:stretch/>
        </p:blipFill>
        <p:spPr>
          <a:xfrm>
            <a:off x="145786" y="6528055"/>
            <a:ext cx="672759" cy="2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144000" cy="920973"/>
          </a:xfrm>
          <a:prstGeom prst="rect">
            <a:avLst/>
          </a:prstGeom>
          <a:solidFill>
            <a:srgbClr val="00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385620"/>
            <a:ext cx="9144000" cy="386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1592"/>
            <a:ext cx="9143999" cy="386408"/>
          </a:xfrm>
          <a:prstGeom prst="rect">
            <a:avLst/>
          </a:prstGeom>
          <a:solidFill>
            <a:srgbClr val="00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2596"/>
            <a:ext cx="7886700" cy="828377"/>
          </a:xfrm>
          <a:effectLst/>
        </p:spPr>
        <p:txBody>
          <a:bodyPr lIns="0" tIns="0" rIns="0" bIns="0" anchor="b" anchorCtr="0"/>
          <a:lstStyle>
            <a:lvl1pPr>
              <a:defRPr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3983"/>
            <a:ext cx="7886700" cy="4716781"/>
          </a:xfrm>
        </p:spPr>
        <p:txBody>
          <a:bodyPr lIns="0" tIns="0" rIns="0" bIns="0" anchor="t" anchorCtr="0">
            <a:noAutofit/>
          </a:bodyPr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2F5C72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08EAA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08EAA"/>
                </a:solidFill>
              </a:defRPr>
            </a:lvl3pPr>
            <a:lvl4pPr>
              <a:defRPr>
                <a:solidFill>
                  <a:srgbClr val="508EAA"/>
                </a:solidFill>
              </a:defRPr>
            </a:lvl4pPr>
            <a:lvl5pPr>
              <a:defRPr>
                <a:solidFill>
                  <a:srgbClr val="508E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25978"/>
            <a:ext cx="9144000" cy="0"/>
          </a:xfrm>
          <a:prstGeom prst="line">
            <a:avLst/>
          </a:prstGeom>
          <a:ln w="66675">
            <a:solidFill>
              <a:srgbClr val="8BC6D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2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/>
          </a:solidFill>
          <a:effectLst/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ria1project.whatcomcounty.org/resources/draft-working-and-planning-documents/streamflow-restoration-act-planning-docum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to Consider based on WRIA 1 Experience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11,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Andrew B. Dunn</a:t>
            </a:r>
          </a:p>
        </p:txBody>
      </p:sp>
    </p:spTree>
    <p:extLst>
      <p:ext uri="{BB962C8B-B14F-4D97-AF65-F5344CB8AC3E}">
        <p14:creationId xmlns:p14="http://schemas.microsoft.com/office/powerpoint/2010/main" val="6008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Suggestions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lose sight of the overall goal.</a:t>
            </a:r>
          </a:p>
          <a:p>
            <a:r>
              <a:rPr lang="en-US" dirty="0"/>
              <a:t>Accept that there will be uncertainty in everything.</a:t>
            </a:r>
          </a:p>
          <a:p>
            <a:r>
              <a:rPr lang="en-US" dirty="0"/>
              <a:t>Agree up-front on the level of detail necessary for different aspects of the work and stick with them.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River with trees planted on the bank. " title="River. ">
            <a:extLst>
              <a:ext uri="{FF2B5EF4-FFF2-40B4-BE49-F238E27FC236}">
                <a16:creationId xmlns:a16="http://schemas.microsoft.com/office/drawing/2014/main" id="{BDB200B4-8925-48A6-9BE9-E3BEFEC85D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3" b="47091"/>
          <a:stretch/>
        </p:blipFill>
        <p:spPr>
          <a:xfrm>
            <a:off x="63374" y="4019113"/>
            <a:ext cx="9017251" cy="23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WRIA 1 Documents – for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https://wria1project.whatcomcounty.org/resources/draft-working-and-planning-documents/streamflow-restoration-act-planning-documents</a:t>
            </a:r>
            <a:endParaRPr lang="en-US" dirty="0"/>
          </a:p>
          <a:p>
            <a:pPr lvl="1"/>
            <a:r>
              <a:rPr lang="en-US" dirty="0"/>
              <a:t>Growth Projections (BERK Consulting)</a:t>
            </a:r>
          </a:p>
          <a:p>
            <a:pPr lvl="1"/>
            <a:r>
              <a:rPr lang="en-US" dirty="0"/>
              <a:t>Consumptive Use Impact Calculations (RH2)</a:t>
            </a:r>
          </a:p>
          <a:p>
            <a:pPr lvl="1"/>
            <a:r>
              <a:rPr lang="en-US" dirty="0"/>
              <a:t>Projects and Actions (RH2)</a:t>
            </a:r>
          </a:p>
          <a:p>
            <a:pPr lvl="1"/>
            <a:r>
              <a:rPr lang="en-US" dirty="0"/>
              <a:t>Net Ecological Benefit (Lummi Nation and Nooksack Tribe)</a:t>
            </a:r>
          </a:p>
        </p:txBody>
      </p:sp>
    </p:spTree>
    <p:extLst>
      <p:ext uri="{BB962C8B-B14F-4D97-AF65-F5344CB8AC3E}">
        <p14:creationId xmlns:p14="http://schemas.microsoft.com/office/powerpoint/2010/main" val="23203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WRIA 1 – Nooksack</a:t>
            </a:r>
          </a:p>
          <a:p>
            <a:pPr lvl="1"/>
            <a:r>
              <a:rPr lang="en-US" dirty="0"/>
              <a:t>Whatcom and Skagit Counties</a:t>
            </a:r>
          </a:p>
          <a:p>
            <a:r>
              <a:rPr lang="en-US" dirty="0"/>
              <a:t>Watershed Staff Team</a:t>
            </a:r>
          </a:p>
          <a:p>
            <a:pPr lvl="1"/>
            <a:r>
              <a:rPr lang="en-US" dirty="0"/>
              <a:t>Ecology, Whatcom County, Lummi Nation and Nooksack Tribe, Whatcom PUD, City of Bellingham</a:t>
            </a:r>
          </a:p>
          <a:p>
            <a:r>
              <a:rPr lang="en-US" dirty="0"/>
              <a:t>Watershed Planning Unit</a:t>
            </a:r>
          </a:p>
          <a:p>
            <a:pPr lvl="1"/>
            <a:r>
              <a:rPr lang="en-US" dirty="0"/>
              <a:t>Larger, more diverse group</a:t>
            </a:r>
          </a:p>
          <a:p>
            <a:r>
              <a:rPr lang="en-US" dirty="0"/>
              <a:t>RH2 – provided technical assistance</a:t>
            </a:r>
          </a:p>
          <a:p>
            <a:r>
              <a:rPr lang="en-US" dirty="0"/>
              <a:t>Extremely tight timeline (&lt;1 year)</a:t>
            </a:r>
          </a:p>
        </p:txBody>
      </p:sp>
      <p:pic>
        <p:nvPicPr>
          <p:cNvPr id="2" name="Picture 1" descr="Hampster" title="Hampster">
            <a:extLst>
              <a:ext uri="{FF2B5EF4-FFF2-40B4-BE49-F238E27FC236}">
                <a16:creationId xmlns:a16="http://schemas.microsoft.com/office/drawing/2014/main" id="{1B024263-ACE1-4B42-8621-7CBF67A69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29" y="38291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1 - Work Order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Subbasins</a:t>
            </a:r>
            <a:endParaRPr lang="en-US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Per-Home Use and Consumptive Use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Anticipated Future Growth Served by Permit-Exempt Wells (5 Options)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Anticipated Future Consumptive Use (7                                     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Scenarios)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Projects and Actions (100+)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Preferred Projects and Actions (45-20)</a:t>
            </a:r>
          </a:p>
          <a:p>
            <a:r>
              <a:rPr lang="en-US" dirty="0"/>
              <a:t>Evaluate Net Ecological Benefit</a:t>
            </a:r>
          </a:p>
          <a:p>
            <a:r>
              <a:rPr lang="en-US" dirty="0"/>
              <a:t>Policies (not completed)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Subbasins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Balancing Act</a:t>
            </a:r>
          </a:p>
          <a:p>
            <a:pPr lvl="1"/>
            <a:r>
              <a:rPr lang="en-US" dirty="0"/>
              <a:t>Too Big – Not enough detail on impacts</a:t>
            </a:r>
          </a:p>
          <a:p>
            <a:pPr lvl="1"/>
            <a:r>
              <a:rPr lang="en-US" dirty="0"/>
              <a:t>Too Small – Too many of them </a:t>
            </a:r>
          </a:p>
          <a:p>
            <a:r>
              <a:rPr lang="en-US" dirty="0"/>
              <a:t>Regardless, water for water mitigation will be easy in some and impossible in others</a:t>
            </a:r>
          </a:p>
        </p:txBody>
      </p:sp>
    </p:spTree>
    <p:extLst>
      <p:ext uri="{BB962C8B-B14F-4D97-AF65-F5344CB8AC3E}">
        <p14:creationId xmlns:p14="http://schemas.microsoft.com/office/powerpoint/2010/main" val="6739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Subbasins</a:t>
            </a:r>
            <a:endParaRPr lang="en-US" dirty="0"/>
          </a:p>
        </p:txBody>
      </p:sp>
      <p:pic>
        <p:nvPicPr>
          <p:cNvPr id="2" name="Picture 1" descr="WRIA 1 Subbasins&#10;" title="WRIA 1 Subbasins">
            <a:extLst>
              <a:ext uri="{FF2B5EF4-FFF2-40B4-BE49-F238E27FC236}">
                <a16:creationId xmlns:a16="http://schemas.microsoft.com/office/drawing/2014/main" id="{6A467929-C0E7-4016-A776-7529E632E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" y="1502874"/>
            <a:ext cx="9140646" cy="42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Consumptive Use Per home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or fixed number of people per home?</a:t>
            </a:r>
          </a:p>
          <a:p>
            <a:r>
              <a:rPr lang="en-US" dirty="0"/>
              <a:t>Variable or fixed irrigated area?</a:t>
            </a:r>
          </a:p>
          <a:p>
            <a:r>
              <a:rPr lang="en-US" dirty="0"/>
              <a:t>Variable or fixed crop irrigation requirement?</a:t>
            </a:r>
          </a:p>
          <a:p>
            <a:pPr lvl="1"/>
            <a:r>
              <a:rPr lang="en-US" dirty="0"/>
              <a:t>Grass CIR:</a:t>
            </a:r>
          </a:p>
          <a:p>
            <a:pPr lvl="2"/>
            <a:r>
              <a:rPr lang="en-US" dirty="0"/>
              <a:t>Everett - 14.89”</a:t>
            </a:r>
          </a:p>
          <a:p>
            <a:pPr lvl="2"/>
            <a:r>
              <a:rPr lang="en-US" dirty="0"/>
              <a:t>Snoqualmie Falls - 14.32”</a:t>
            </a:r>
          </a:p>
          <a:p>
            <a:pPr lvl="2"/>
            <a:r>
              <a:rPr lang="en-US" dirty="0"/>
              <a:t>Monroe - 13.59”</a:t>
            </a:r>
          </a:p>
          <a:p>
            <a:r>
              <a:rPr lang="en-US" dirty="0"/>
              <a:t>Use Ecology’s numbers, or others?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average or peak pumping?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Sprinklers irrigating lawn." title="Sprinkler">
            <a:extLst>
              <a:ext uri="{FF2B5EF4-FFF2-40B4-BE49-F238E27FC236}">
                <a16:creationId xmlns:a16="http://schemas.microsoft.com/office/drawing/2014/main" id="{6CAE9DDA-C218-4924-914F-AEC26834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030" y="2746978"/>
            <a:ext cx="2941320" cy="1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Projections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63983"/>
            <a:ext cx="8162265" cy="4716781"/>
          </a:xfrm>
        </p:spPr>
        <p:txBody>
          <a:bodyPr/>
          <a:lstStyle/>
          <a:p>
            <a:r>
              <a:rPr lang="en-US" dirty="0"/>
              <a:t>2 Counties</a:t>
            </a:r>
          </a:p>
          <a:p>
            <a:r>
              <a:rPr lang="en-US" dirty="0"/>
              <a:t>Standard population projections look at inside and outside of UGA. </a:t>
            </a:r>
          </a:p>
          <a:p>
            <a:r>
              <a:rPr lang="en-US" dirty="0"/>
              <a:t>Is the growth data spatial?</a:t>
            </a:r>
          </a:p>
          <a:p>
            <a:r>
              <a:rPr lang="en-US" dirty="0"/>
              <a:t>What about Public Water Systems outside of UGAs?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Projections</a:t>
            </a:r>
          </a:p>
        </p:txBody>
      </p:sp>
      <p:pic>
        <p:nvPicPr>
          <p:cNvPr id="2" name="Picture 1" descr="Designated water service areas in Whatcom County." title="Coordinated Water System Plan">
            <a:extLst>
              <a:ext uri="{FF2B5EF4-FFF2-40B4-BE49-F238E27FC236}">
                <a16:creationId xmlns:a16="http://schemas.microsoft.com/office/drawing/2014/main" id="{3571215A-B3F7-4BD4-B781-625B49F4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20" y="993401"/>
            <a:ext cx="7000744" cy="54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Interconnection</a:t>
            </a:r>
          </a:p>
        </p:txBody>
      </p:sp>
      <p:graphicFrame>
        <p:nvGraphicFramePr>
          <p:cNvPr id="2" name="Content Placeholder 1" title="Flow chart">
            <a:extLst>
              <a:ext uri="{FF2B5EF4-FFF2-40B4-BE49-F238E27FC236}">
                <a16:creationId xmlns:a16="http://schemas.microsoft.com/office/drawing/2014/main" id="{52D35113-5AD5-4D8A-84DF-ACBFD82FD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029339"/>
              </p:ext>
            </p:extLst>
          </p:nvPr>
        </p:nvGraphicFramePr>
        <p:xfrm>
          <a:off x="628650" y="1363663"/>
          <a:ext cx="7886700" cy="47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3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H2">
  <a:themeElements>
    <a:clrScheme name="RH2">
      <a:dk1>
        <a:srgbClr val="254251"/>
      </a:dk1>
      <a:lt1>
        <a:srgbClr val="EEF5F8"/>
      </a:lt1>
      <a:dk2>
        <a:srgbClr val="38657C"/>
      </a:dk2>
      <a:lt2>
        <a:srgbClr val="D5E4EB"/>
      </a:lt2>
      <a:accent1>
        <a:srgbClr val="CBE0E9"/>
      </a:accent1>
      <a:accent2>
        <a:srgbClr val="6FB9D7"/>
      </a:accent2>
      <a:accent3>
        <a:srgbClr val="009999"/>
      </a:accent3>
      <a:accent4>
        <a:srgbClr val="92D050"/>
      </a:accent4>
      <a:accent5>
        <a:srgbClr val="3D8775"/>
      </a:accent5>
      <a:accent6>
        <a:srgbClr val="AFBABB"/>
      </a:accent6>
      <a:hlink>
        <a:srgbClr val="6B9F25"/>
      </a:hlink>
      <a:folHlink>
        <a:srgbClr val="9F6715"/>
      </a:folHlink>
    </a:clrScheme>
    <a:fontScheme name="RH2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H2Template_Standard.pptx  -  Read-Only" id="{BECF5621-63BB-4CB4-BC51-B7C17AE1C55C}" vid="{468BADF1-20A7-4B05-945D-51C43A0F6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5810</TotalTime>
  <Words>331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Franklin Gothic Medium Cond</vt:lpstr>
      <vt:lpstr>Arial</vt:lpstr>
      <vt:lpstr>Franklin Gothic Book</vt:lpstr>
      <vt:lpstr>FranklinGothicURWComBoo</vt:lpstr>
      <vt:lpstr>Calibri</vt:lpstr>
      <vt:lpstr>RH2</vt:lpstr>
      <vt:lpstr>Things to Consider based on WRIA 1 Experience</vt:lpstr>
      <vt:lpstr>Background</vt:lpstr>
      <vt:lpstr>WRIA 1 - Work Order</vt:lpstr>
      <vt:lpstr>Define Subbasins</vt:lpstr>
      <vt:lpstr>Define Subbasins</vt:lpstr>
      <vt:lpstr>Consumptive Use Per home</vt:lpstr>
      <vt:lpstr>Population Projections</vt:lpstr>
      <vt:lpstr>Population Projections</vt:lpstr>
      <vt:lpstr>Interconnection</vt:lpstr>
      <vt:lpstr>Suggestions</vt:lpstr>
      <vt:lpstr>WRIA 1 Documents – for Reference</vt:lpstr>
    </vt:vector>
  </TitlesOfParts>
  <Company>RH2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WRIA 1 Lessons Learned from RH2</dc:title>
  <dc:subject>WRIA 1 Lessons Learned</dc:subject>
  <dc:creator>Kristi Clemens</dc:creator>
  <cp:lastModifiedBy>Moosman, Amy (ECY)</cp:lastModifiedBy>
  <cp:revision>242</cp:revision>
  <cp:lastPrinted>2019-04-03T22:05:08Z</cp:lastPrinted>
  <dcterms:created xsi:type="dcterms:W3CDTF">2014-04-02T17:30:51Z</dcterms:created>
  <dcterms:modified xsi:type="dcterms:W3CDTF">2019-04-08T19:45:47Z</dcterms:modified>
  <cp:category>WRIA 7 WREC Presentation</cp:category>
</cp:coreProperties>
</file>