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9"/>
  </p:notesMasterIdLst>
  <p:sldIdLst>
    <p:sldId id="514" r:id="rId5"/>
    <p:sldId id="515" r:id="rId6"/>
    <p:sldId id="516" r:id="rId7"/>
    <p:sldId id="517" r:id="rId8"/>
    <p:sldId id="518" r:id="rId9"/>
    <p:sldId id="519" r:id="rId10"/>
    <p:sldId id="520" r:id="rId11"/>
    <p:sldId id="521" r:id="rId12"/>
    <p:sldId id="522" r:id="rId13"/>
    <p:sldId id="523" r:id="rId14"/>
    <p:sldId id="524" r:id="rId15"/>
    <p:sldId id="525" r:id="rId16"/>
    <p:sldId id="526" r:id="rId17"/>
    <p:sldId id="40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Ingria (ECY)" initials="JI(" lastIdx="8" clrIdx="3">
    <p:extLst>
      <p:ext uri="{19B8F6BF-5375-455C-9EA6-DF929625EA0E}">
        <p15:presenceInfo xmlns:p15="http://schemas.microsoft.com/office/powerpoint/2012/main" userId="S-1-5-21-2487942767-1439223106-4058045846-61553" providerId="AD"/>
      </p:ext>
    </p:extLst>
  </p:cmAuthor>
  <p:cmAuthor id="2" name="Sessions, Carrie (ECY)" initials="SC(" lastIdx="3" clrIdx="1">
    <p:extLst>
      <p:ext uri="{19B8F6BF-5375-455C-9EA6-DF929625EA0E}">
        <p15:presenceInfo xmlns:p15="http://schemas.microsoft.com/office/powerpoint/2012/main" userId="S-1-5-21-2487942767-1439223106-4058045846-40260" providerId="AD"/>
      </p:ext>
    </p:extLst>
  </p:cmAuthor>
  <p:cmAuthor id="3" name="Vynne McKinstry, Stacy J. (ECY)" initials="VMSJ(" lastIdx="3" clrIdx="2">
    <p:extLst>
      <p:ext uri="{19B8F6BF-5375-455C-9EA6-DF929625EA0E}">
        <p15:presenceInfo xmlns:p15="http://schemas.microsoft.com/office/powerpoint/2012/main" userId="S-1-5-21-2487942767-1439223106-4058045846-61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CCE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3" autoAdjust="0"/>
    <p:restoredTop sz="42459" autoAdjust="0"/>
  </p:normalViewPr>
  <p:slideViewPr>
    <p:cSldViewPr snapToGrid="0">
      <p:cViewPr varScale="1">
        <p:scale>
          <a:sx n="41" d="100"/>
          <a:sy n="41" d="100"/>
        </p:scale>
        <p:origin x="1128" y="48"/>
      </p:cViewPr>
      <p:guideLst/>
    </p:cSldViewPr>
  </p:slideViewPr>
  <p:notesTextViewPr>
    <p:cViewPr>
      <p:scale>
        <a:sx n="3" d="2"/>
        <a:sy n="3" d="2"/>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C399A-A197-464E-A86A-D85328D95150}" type="datetimeFigureOut">
              <a:rPr lang="en-US" smtClean="0"/>
              <a:t>2/21/2019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81F6F-DD04-4584-B187-20BD457FD473}" type="slidenum">
              <a:rPr lang="en-US" smtClean="0"/>
              <a:t>‹#›</a:t>
            </a:fld>
            <a:endParaRPr lang="en-US" dirty="0"/>
          </a:p>
        </p:txBody>
      </p:sp>
    </p:spTree>
    <p:extLst>
      <p:ext uri="{BB962C8B-B14F-4D97-AF65-F5344CB8AC3E}">
        <p14:creationId xmlns:p14="http://schemas.microsoft.com/office/powerpoint/2010/main" val="67342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D81F6F-DD04-4584-B187-20BD457FD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88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t>
            </a:r>
            <a:r>
              <a:rPr lang="en-US" dirty="0" smtClean="0"/>
              <a:t>salmon recovery </a:t>
            </a:r>
            <a:r>
              <a:rPr lang="en-US" dirty="0" err="1" smtClean="0"/>
              <a:t>subbasins</a:t>
            </a:r>
            <a:r>
              <a:rPr lang="en-US" dirty="0" smtClean="0"/>
              <a:t> and example</a:t>
            </a:r>
            <a:r>
              <a:rPr lang="en-US" baseline="0" dirty="0" smtClean="0"/>
              <a:t> draft map I created share the same 9 </a:t>
            </a:r>
            <a:r>
              <a:rPr lang="en-US" baseline="0" dirty="0" err="1" smtClean="0"/>
              <a:t>subbasins</a:t>
            </a:r>
            <a:r>
              <a:rPr lang="en-US" baseline="0" dirty="0" smtClean="0"/>
              <a:t>. </a:t>
            </a:r>
          </a:p>
          <a:p>
            <a:pPr marL="174708" indent="-174708" defTabSz="931774">
              <a:buFont typeface="Arial" panose="020B0604020202020204" pitchFamily="34" charset="0"/>
              <a:buChar char="•"/>
              <a:defRPr/>
            </a:pPr>
            <a:r>
              <a:rPr lang="en-US" dirty="0" smtClean="0"/>
              <a:t>My map has four additional </a:t>
            </a:r>
            <a:r>
              <a:rPr lang="en-US" dirty="0" err="1" smtClean="0"/>
              <a:t>subbasins</a:t>
            </a:r>
            <a:r>
              <a:rPr lang="en-US" dirty="0" smtClean="0"/>
              <a:t>, the previous work uses eight different basins.</a:t>
            </a:r>
          </a:p>
          <a:p>
            <a:pPr marL="174708" indent="-174708" defTabSz="931774">
              <a:buFont typeface="Arial" panose="020B0604020202020204" pitchFamily="34" charset="0"/>
              <a:buChar char="•"/>
              <a:defRPr/>
            </a:pPr>
            <a:r>
              <a:rPr lang="en-US" dirty="0" smtClean="0"/>
              <a:t>There are undoubtedly other layouts that make sense to the group.</a:t>
            </a:r>
          </a:p>
          <a:p>
            <a:pPr defTabSz="931774">
              <a:defRPr/>
            </a:pPr>
            <a:endParaRPr lang="en-US" dirty="0" smtClean="0"/>
          </a:p>
          <a:p>
            <a:pPr marL="174708" indent="-174708">
              <a:buFont typeface="Arial" panose="020B0604020202020204" pitchFamily="34" charset="0"/>
              <a:buChar char="•"/>
            </a:pPr>
            <a:endParaRPr lang="en-US" baseline="0"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7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t>
            </a:r>
            <a:r>
              <a:rPr lang="en-US" dirty="0" smtClean="0"/>
              <a:t>Committee may wan</a:t>
            </a:r>
            <a:r>
              <a:rPr lang="en-US" baseline="0" dirty="0" smtClean="0"/>
              <a:t>t to consider geology/hydrogeology </a:t>
            </a:r>
            <a:endParaRPr lang="en-US" baseline="0" dirty="0" smtClean="0"/>
          </a:p>
          <a:p>
            <a:pPr marL="174708" indent="-174708">
              <a:buFont typeface="Arial" panose="020B0604020202020204" pitchFamily="34" charset="0"/>
              <a:buChar char="•"/>
            </a:pPr>
            <a:r>
              <a:rPr lang="en-US" baseline="0" dirty="0" smtClean="0"/>
              <a:t>Bedrock geology is not likely to be a major concern in WRIA 7, unlike some WRIAs where the bedrock geology affected decisions about </a:t>
            </a:r>
            <a:r>
              <a:rPr lang="en-US" baseline="0" dirty="0" err="1" smtClean="0"/>
              <a:t>subbasin</a:t>
            </a:r>
            <a:r>
              <a:rPr lang="en-US" baseline="0" dirty="0" smtClean="0"/>
              <a:t> delineations. </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60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Committee </a:t>
            </a:r>
            <a:r>
              <a:rPr lang="en-US" baseline="0" dirty="0" smtClean="0"/>
              <a:t>may want to consider unique salmon habitat and species </a:t>
            </a:r>
            <a:r>
              <a:rPr lang="en-US" baseline="0" dirty="0" smtClean="0"/>
              <a:t>distribution</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4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a:t>
            </a:r>
            <a:r>
              <a:rPr lang="en-US" baseline="0" dirty="0" smtClean="0"/>
              <a:t> </a:t>
            </a:r>
            <a:r>
              <a:rPr lang="en-US" baseline="0" dirty="0" smtClean="0"/>
              <a:t>WRIA 7 Committee can choose how it will delineate sub-basins, taking into consideration the need to meet net ecological benefit. </a:t>
            </a:r>
          </a:p>
          <a:p>
            <a:pPr marL="174708" indent="-174708">
              <a:buFont typeface="Arial" panose="020B0604020202020204" pitchFamily="34" charset="0"/>
              <a:buChar char="•"/>
            </a:pPr>
            <a:r>
              <a:rPr lang="en-US" baseline="0" dirty="0" smtClean="0"/>
              <a:t>Ecology is here to help. John </a:t>
            </a:r>
            <a:r>
              <a:rPr lang="en-US" baseline="0" dirty="0" smtClean="0"/>
              <a:t>Covert will </a:t>
            </a:r>
            <a:r>
              <a:rPr lang="en-US" baseline="0" dirty="0" smtClean="0"/>
              <a:t>try to make a few of our Committee meetings each year and assist where he can.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46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a:t>
            </a:r>
            <a:r>
              <a:rPr lang="en-US" baseline="0" dirty="0" smtClean="0"/>
              <a:t>steps: </a:t>
            </a:r>
          </a:p>
          <a:p>
            <a:r>
              <a:rPr lang="en-US" baseline="0" dirty="0" smtClean="0"/>
              <a:t>Work with technical consultant and workgroup to begin teeing up ideas/options to bring back to the committee for input. Continue discussion next month, working towards decision in May.</a:t>
            </a:r>
            <a:endParaRPr lang="en-US" dirty="0"/>
          </a:p>
        </p:txBody>
      </p:sp>
      <p:sp>
        <p:nvSpPr>
          <p:cNvPr id="4" name="Slide Number Placeholder 3"/>
          <p:cNvSpPr>
            <a:spLocks noGrp="1"/>
          </p:cNvSpPr>
          <p:nvPr>
            <p:ph type="sldNum" sz="quarter" idx="10"/>
          </p:nvPr>
        </p:nvSpPr>
        <p:spPr/>
        <p:txBody>
          <a:bodyPr/>
          <a:lstStyle/>
          <a:p>
            <a:fld id="{58728AA6-6A60-428E-8ECA-DA38B75C76BD}" type="slidenum">
              <a:rPr lang="en-US" smtClean="0"/>
              <a:t>14</a:t>
            </a:fld>
            <a:endParaRPr lang="en-US" dirty="0"/>
          </a:p>
        </p:txBody>
      </p:sp>
    </p:spTree>
    <p:extLst>
      <p:ext uri="{BB962C8B-B14F-4D97-AF65-F5344CB8AC3E}">
        <p14:creationId xmlns:p14="http://schemas.microsoft.com/office/powerpoint/2010/main" val="376482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Ingria:</a:t>
            </a:r>
            <a:r>
              <a:rPr lang="en-US" baseline="0" dirty="0" smtClean="0"/>
              <a:t> </a:t>
            </a:r>
          </a:p>
          <a:p>
            <a:r>
              <a:rPr lang="en-US" dirty="0" smtClean="0"/>
              <a:t>RCW </a:t>
            </a:r>
            <a:r>
              <a:rPr lang="en-US" dirty="0" smtClean="0"/>
              <a:t>90.94.030(3)(b) says plans must  include actions to offset new consumptive use impacts in either 1) the same </a:t>
            </a:r>
            <a:r>
              <a:rPr lang="en-US" dirty="0" err="1" smtClean="0"/>
              <a:t>subbasin</a:t>
            </a:r>
            <a:r>
              <a:rPr lang="en-US" dirty="0" smtClean="0"/>
              <a:t> (higher priority projects) or 2) not in the same </a:t>
            </a:r>
            <a:r>
              <a:rPr lang="en-US" dirty="0" err="1" smtClean="0"/>
              <a:t>subbasin</a:t>
            </a:r>
            <a:r>
              <a:rPr lang="en-US" dirty="0" smtClean="0"/>
              <a:t> or only during critical flow periods (lower priority projects).</a:t>
            </a:r>
          </a:p>
          <a:p>
            <a:endParaRPr lang="en-US" dirty="0" smtClean="0"/>
          </a:p>
          <a:p>
            <a:r>
              <a:rPr lang="en-US" dirty="0" smtClean="0"/>
              <a:t>The fewer the number of </a:t>
            </a:r>
            <a:r>
              <a:rPr lang="en-US" dirty="0" err="1" smtClean="0"/>
              <a:t>subbasins</a:t>
            </a:r>
            <a:r>
              <a:rPr lang="en-US" dirty="0" smtClean="0"/>
              <a:t>, the more likely you’ll have more higher priority projects.</a:t>
            </a:r>
          </a:p>
          <a:p>
            <a:endParaRPr lang="en-US" dirty="0" smtClean="0"/>
          </a:p>
          <a:p>
            <a:r>
              <a:rPr lang="en-US" dirty="0" smtClean="0"/>
              <a:t>Key for NEB evaluation- highest priority given to water for water</a:t>
            </a:r>
            <a:r>
              <a:rPr lang="en-US" baseline="0" dirty="0" smtClean="0"/>
              <a:t> projects in the same place as the projected water use.  We can include other projects,  but will need to justify why a project in another part of the watershed should be counted towards offsetting water use on a stream in another part of the watershed.</a:t>
            </a:r>
          </a:p>
          <a:p>
            <a:r>
              <a:rPr lang="en-US" baseline="0" dirty="0" smtClean="0"/>
              <a:t>Will support organization of population projections and scenarios and project ID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D81F6F-DD04-4584-B187-20BD457FD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02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Revisiting </a:t>
            </a:r>
            <a:r>
              <a:rPr lang="en-US" dirty="0" smtClean="0"/>
              <a:t>the handout from last meeting</a:t>
            </a:r>
          </a:p>
          <a:p>
            <a:r>
              <a:rPr lang="en-US" dirty="0" smtClean="0"/>
              <a:t>Consultants and workgroup to support, but options will come to this committee for a decision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D81F6F-DD04-4584-B187-20BD457FD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11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a:t>
            </a:r>
            <a:r>
              <a:rPr lang="en-US" dirty="0" smtClean="0"/>
              <a:t>many </a:t>
            </a:r>
            <a:r>
              <a:rPr lang="en-US" dirty="0" err="1" smtClean="0"/>
              <a:t>subbasins</a:t>
            </a:r>
            <a:r>
              <a:rPr lang="en-US" baseline="0" dirty="0" smtClean="0"/>
              <a:t> will make project id difficult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D81F6F-DD04-4584-B187-20BD457FD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93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Covert: </a:t>
            </a:r>
            <a:endParaRPr lang="en-US" dirty="0"/>
          </a:p>
          <a:p>
            <a:pPr marL="174708" indent="-174708">
              <a:buFont typeface="Arial" panose="020B0604020202020204" pitchFamily="34" charset="0"/>
              <a:buChar char="•"/>
            </a:pPr>
            <a:r>
              <a:rPr lang="en-US" dirty="0"/>
              <a:t>Sub-basins are required to meet NEB and will help the Committee to plan and prioritize.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smtClean="0"/>
              <a:t>Remember </a:t>
            </a:r>
            <a:r>
              <a:rPr lang="en-US" dirty="0"/>
              <a:t>that highest priority recommendations must include replacing the quantity of consumptive water use during the same time as the impact and in the same basin or tributary. </a:t>
            </a:r>
          </a:p>
          <a:p>
            <a:pPr marL="174708" indent="-174708">
              <a:buFont typeface="Arial" panose="020B0604020202020204" pitchFamily="34" charset="0"/>
              <a:buChar char="•"/>
            </a:pPr>
            <a:r>
              <a:rPr lang="en-US" dirty="0"/>
              <a:t>Lower priority projects include projects not in the same basin or tributary and projects that replace consumptive water supply impacts only during critical flow periods.</a:t>
            </a:r>
          </a:p>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01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I </a:t>
            </a:r>
            <a:r>
              <a:rPr lang="en-US" baseline="0" dirty="0" smtClean="0"/>
              <a:t>developed an example map for you, using the USGS HUC (Hydrologic Unit Codes) are various scales: HUC08-subbasin; HUC10-watershed; HUC12-subwatersheds and overlaid them for WRIA 7. I also added even smaller Assessment Units that Ecology had developed several years ago.</a:t>
            </a:r>
          </a:p>
          <a:p>
            <a:pPr marL="174708" indent="-174708">
              <a:buFont typeface="Arial" panose="020B0604020202020204" pitchFamily="34" charset="0"/>
              <a:buChar char="•"/>
            </a:pPr>
            <a:r>
              <a:rPr lang="en-US" baseline="0" dirty="0" smtClean="0"/>
              <a:t>There are three HUC08s in WRIA07; there are sixteen HUC10s; and fifty three HUC12s. There are 268 AUs as well.</a:t>
            </a:r>
          </a:p>
          <a:p>
            <a:pPr marL="174708" indent="-174708">
              <a:buFont typeface="Arial" panose="020B0604020202020204" pitchFamily="34" charset="0"/>
              <a:buChar char="•"/>
            </a:pPr>
            <a:r>
              <a:rPr lang="en-US" baseline="0" dirty="0" smtClean="0"/>
              <a:t>While at some level all 268 drainages deserve some attention, it is important to keep in mind the purpose of this delineation process, which is to support estimating the consumptive impacts of new domestic exempt well uses in the WRIA. If no new wells are going to be constructed in a specific drainage, then there won’t be new impacts caused by new domestic wells in that area.</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1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smtClean="0"/>
              <a:t>Previous </a:t>
            </a:r>
            <a:r>
              <a:rPr lang="en-US" dirty="0"/>
              <a:t>planning efforts and studies have delineated sub-basins, for a variety of criteria. </a:t>
            </a:r>
          </a:p>
          <a:p>
            <a:pPr marL="174708" indent="-174708" defTabSz="931774">
              <a:buFont typeface="Arial" panose="020B0604020202020204" pitchFamily="34" charset="0"/>
              <a:buChar char="•"/>
              <a:defRPr/>
            </a:pPr>
            <a:r>
              <a:rPr lang="en-US" dirty="0"/>
              <a:t>This report was developed to support the efforts of the Snohomish Basin Salmon Recovery Forum in the development of an addition to their Salmon Conservation Plan for the Snohomish basin (Water Resources Inventory Area/WRIA 7). </a:t>
            </a:r>
          </a:p>
          <a:p>
            <a:pPr marL="174708" indent="-174708" defTabSz="931774">
              <a:buFont typeface="Arial" panose="020B0604020202020204" pitchFamily="34" charset="0"/>
              <a:buChar char="•"/>
              <a:defRPr/>
            </a:pPr>
            <a:r>
              <a:rPr lang="en-US" dirty="0"/>
              <a:t>The 2015 Watershed Characterization work </a:t>
            </a:r>
            <a:r>
              <a:rPr lang="en-US" dirty="0" smtClean="0"/>
              <a:t>broke the basin into 17 </a:t>
            </a:r>
            <a:r>
              <a:rPr lang="en-US" dirty="0" err="1" smtClean="0"/>
              <a:t>subbasins</a:t>
            </a:r>
            <a:r>
              <a:rPr lang="en-US" dirty="0" smtClean="0"/>
              <a:t>, using measures of </a:t>
            </a:r>
            <a:r>
              <a:rPr lang="en-US" b="1" dirty="0" smtClean="0"/>
              <a:t>water</a:t>
            </a:r>
            <a:r>
              <a:rPr lang="en-US" b="1" baseline="0" dirty="0" smtClean="0"/>
              <a:t> flow importance, water </a:t>
            </a:r>
            <a:r>
              <a:rPr lang="en-US" b="1" dirty="0" smtClean="0"/>
              <a:t>flow degradation, sediment process degradation, and salmon habitat importance </a:t>
            </a:r>
            <a:r>
              <a:rPr lang="en-US" dirty="0" smtClean="0"/>
              <a:t>(Give</a:t>
            </a:r>
            <a:r>
              <a:rPr lang="en-US" baseline="0" dirty="0" smtClean="0"/>
              <a:t> credit to authors, Colin Hume and others). </a:t>
            </a:r>
          </a:p>
          <a:p>
            <a:pPr marL="174708" indent="-174708" defTabSz="931774">
              <a:buFont typeface="Arial" panose="020B0604020202020204" pitchFamily="34" charset="0"/>
              <a:buChar char="•"/>
              <a:defRPr/>
            </a:pPr>
            <a:r>
              <a:rPr lang="en-US" baseline="0" dirty="0" smtClean="0"/>
              <a:t>What was important for their planning effort drove the decision on what to measure and how to sub-divide the basin.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39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solidFill>
                  <a:srgbClr val="FF0000"/>
                </a:solidFill>
              </a:rPr>
              <a:t>The </a:t>
            </a:r>
            <a:r>
              <a:rPr lang="en-US" baseline="0" dirty="0" smtClean="0">
                <a:solidFill>
                  <a:srgbClr val="FF0000"/>
                </a:solidFill>
              </a:rPr>
              <a:t>Committee will want to consider where growth is most likely to occur as it delineates sub-basins. In areas where very little growth is expected, the Committee may want to make sub-basins larger. </a:t>
            </a:r>
          </a:p>
          <a:p>
            <a:pPr marL="174708" indent="-174708">
              <a:buFont typeface="Arial" panose="020B0604020202020204" pitchFamily="34" charset="0"/>
              <a:buChar char="•"/>
            </a:pPr>
            <a:r>
              <a:rPr lang="en-US" baseline="0" dirty="0" smtClean="0"/>
              <a:t>To make this map,</a:t>
            </a:r>
            <a:r>
              <a:rPr lang="en-US" dirty="0" smtClean="0"/>
              <a:t> I overlaid major public</a:t>
            </a:r>
            <a:r>
              <a:rPr lang="en-US" baseline="0" dirty="0" smtClean="0"/>
              <a:t> lands, parcels obviously owned by major timber companies (missing all the smaller ones), water system service area maps and the incorporated/UGA boundaries. Most of the polygons I added preclude domestic well new uses because the land is publicly owned or in commercial timber. </a:t>
            </a:r>
          </a:p>
          <a:p>
            <a:pPr marL="174708" indent="-174708">
              <a:buFont typeface="Arial" panose="020B0604020202020204" pitchFamily="34" charset="0"/>
              <a:buChar char="•"/>
            </a:pPr>
            <a:r>
              <a:rPr lang="en-US" baseline="0" dirty="0" smtClean="0"/>
              <a:t>This shows that virtually the entire upper watershed isn’t likely to experience much new domestic exempt use in the coming decades. Much of the watershed seems to be unlikely to experience a lot of new, rural, domestic exempt well use. There isn’t that much real estate that isn’t either inside a water service area, or public land, or timber property. </a:t>
            </a:r>
          </a:p>
          <a:p>
            <a:pPr marL="174708" indent="-174708">
              <a:buFont typeface="Arial" panose="020B0604020202020204" pitchFamily="34" charset="0"/>
              <a:buChar char="•"/>
            </a:pPr>
            <a:r>
              <a:rPr lang="en-US" baseline="0" dirty="0" smtClean="0"/>
              <a:t>Other considerations include hookup policies within UGAs and water service areas and whether water service areas have the capacity to serve new uses (‘blue’ areas on this map.)</a:t>
            </a:r>
          </a:p>
          <a:p>
            <a:pPr marL="174708" indent="-174708">
              <a:buFont typeface="Arial" panose="020B0604020202020204" pitchFamily="34" charset="0"/>
              <a:buChar char="•"/>
            </a:pPr>
            <a:r>
              <a:rPr lang="en-US" baseline="0" dirty="0" smtClean="0"/>
              <a:t>Your Committee’s technical team and technical support will dive into the consumptive use estimates further. </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6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I </a:t>
            </a:r>
            <a:r>
              <a:rPr lang="en-US" baseline="0" dirty="0" smtClean="0"/>
              <a:t>created an example </a:t>
            </a:r>
            <a:r>
              <a:rPr lang="en-US" baseline="0" dirty="0" err="1" smtClean="0"/>
              <a:t>subbasin</a:t>
            </a:r>
            <a:r>
              <a:rPr lang="en-US" baseline="0" dirty="0" smtClean="0"/>
              <a:t> delineation for the Committee by combining the HUC10s together to arrive at 13 </a:t>
            </a:r>
            <a:r>
              <a:rPr lang="en-US" baseline="0" dirty="0" err="1" smtClean="0"/>
              <a:t>subbasins</a:t>
            </a:r>
            <a:r>
              <a:rPr lang="en-US" baseline="0" dirty="0" smtClean="0"/>
              <a:t>. </a:t>
            </a:r>
          </a:p>
          <a:p>
            <a:pPr marL="174708" indent="-174708">
              <a:buFont typeface="Arial" panose="020B0604020202020204" pitchFamily="34" charset="0"/>
              <a:buChar char="•"/>
            </a:pPr>
            <a:r>
              <a:rPr lang="en-US" baseline="0" dirty="0" smtClean="0"/>
              <a:t>Since much of the upper watershed is federally owned, I combined these drainages. I’m quite certain that I have oversimplified the process and ignored very important information that I’m not aware of given my inexperience in the watershed. </a:t>
            </a:r>
          </a:p>
          <a:p>
            <a:pPr marL="174708" indent="-174708">
              <a:buFont typeface="Arial" panose="020B0604020202020204" pitchFamily="34" charset="0"/>
              <a:buChar char="•"/>
            </a:pPr>
            <a:r>
              <a:rPr lang="en-US" baseline="0" dirty="0" smtClean="0"/>
              <a:t>I offer this as a strawman to start the conversation about how to do it correctly.  “Ecology” is not proposing this as ‘the’ way to partition out the WRIA, it’s just someplace to start the conversation.</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576C9E7F-870B-4755-ACB9-94D31454E2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E588317-B2A2-4427-8886-607CD799BA82}" type="datetime1">
              <a:rPr lang="en-US" smtClean="0"/>
              <a:t>2/21/2019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0"/>
            <a:ext cx="2329074" cy="365125"/>
          </a:xfrm>
        </p:spPr>
        <p:txBody>
          <a:bodyPr/>
          <a:lstStyle/>
          <a:p>
            <a:fld id="{E253C147-4357-4D7A-89D0-DD84D9CFC292}" type="datetime1">
              <a:rPr lang="en-US" smtClean="0"/>
              <a:t>2/21/2019</a:t>
            </a:fld>
            <a:endParaRPr lang="en-US" dirty="0"/>
          </a:p>
        </p:txBody>
      </p:sp>
      <p:sp>
        <p:nvSpPr>
          <p:cNvPr id="9" name="Footer Placeholder 5"/>
          <p:cNvSpPr>
            <a:spLocks noGrp="1"/>
          </p:cNvSpPr>
          <p:nvPr>
            <p:ph type="ftr" sz="quarter" idx="11"/>
          </p:nvPr>
        </p:nvSpPr>
        <p:spPr>
          <a:xfrm>
            <a:off x="3949148" y="6100540"/>
            <a:ext cx="4717774" cy="365125"/>
          </a:xfrm>
        </p:spPr>
        <p:txBody>
          <a:bodyPr/>
          <a:lstStyle/>
          <a:p>
            <a:endParaRPr lang="en-US" dirty="0"/>
          </a:p>
        </p:txBody>
      </p:sp>
      <p:sp>
        <p:nvSpPr>
          <p:cNvPr id="10"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0"/>
            <a:ext cx="2329074" cy="365125"/>
          </a:xfrm>
        </p:spPr>
        <p:txBody>
          <a:bodyPr/>
          <a:lstStyle/>
          <a:p>
            <a:fld id="{1036F4E3-5A84-4CFF-9C06-ECE3FF7F2720}" type="datetime1">
              <a:rPr lang="en-US" smtClean="0"/>
              <a:t>2/21/2019</a:t>
            </a:fld>
            <a:endParaRPr lang="en-US" dirty="0"/>
          </a:p>
        </p:txBody>
      </p:sp>
      <p:sp>
        <p:nvSpPr>
          <p:cNvPr id="9" name="Footer Placeholder 5"/>
          <p:cNvSpPr>
            <a:spLocks noGrp="1"/>
          </p:cNvSpPr>
          <p:nvPr>
            <p:ph type="ftr" sz="quarter" idx="11"/>
          </p:nvPr>
        </p:nvSpPr>
        <p:spPr>
          <a:xfrm>
            <a:off x="3949148" y="6100540"/>
            <a:ext cx="4717774" cy="365125"/>
          </a:xfrm>
        </p:spPr>
        <p:txBody>
          <a:bodyPr/>
          <a:lstStyle/>
          <a:p>
            <a:endParaRPr lang="en-US" dirty="0"/>
          </a:p>
        </p:txBody>
      </p:sp>
      <p:sp>
        <p:nvSpPr>
          <p:cNvPr id="10"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0"/>
            <a:ext cx="2329074" cy="365125"/>
          </a:xfrm>
        </p:spPr>
        <p:txBody>
          <a:bodyPr/>
          <a:lstStyle/>
          <a:p>
            <a:fld id="{15C2E606-2094-43D9-84D7-D6127889D5B3}" type="datetime1">
              <a:rPr lang="en-US" smtClean="0"/>
              <a:t>2/21/2019</a:t>
            </a:fld>
            <a:endParaRPr lang="en-US" dirty="0"/>
          </a:p>
        </p:txBody>
      </p:sp>
      <p:sp>
        <p:nvSpPr>
          <p:cNvPr id="9" name="Footer Placeholder 5"/>
          <p:cNvSpPr>
            <a:spLocks noGrp="1"/>
          </p:cNvSpPr>
          <p:nvPr>
            <p:ph type="ftr" sz="quarter" idx="11"/>
          </p:nvPr>
        </p:nvSpPr>
        <p:spPr>
          <a:xfrm>
            <a:off x="3949148" y="6100540"/>
            <a:ext cx="4717774" cy="365125"/>
          </a:xfrm>
        </p:spPr>
        <p:txBody>
          <a:bodyPr/>
          <a:lstStyle/>
          <a:p>
            <a:endParaRPr lang="en-US" dirty="0"/>
          </a:p>
        </p:txBody>
      </p:sp>
      <p:sp>
        <p:nvSpPr>
          <p:cNvPr id="10"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1" cap="small"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9237859-F47B-47E0-83AD-1E7B6B594B46}" type="datetime1">
              <a:rPr lang="en-US" smtClean="0"/>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4"/>
          <p:cNvSpPr>
            <a:spLocks noGrp="1"/>
          </p:cNvSpPr>
          <p:nvPr>
            <p:ph type="dt" sz="half" idx="10"/>
          </p:nvPr>
        </p:nvSpPr>
        <p:spPr>
          <a:xfrm>
            <a:off x="1142996" y="6100540"/>
            <a:ext cx="2329074" cy="365125"/>
          </a:xfrm>
        </p:spPr>
        <p:txBody>
          <a:bodyPr/>
          <a:lstStyle/>
          <a:p>
            <a:fld id="{06921D13-3125-46D4-8FC1-D3F6FF376635}" type="datetime1">
              <a:rPr lang="en-US" smtClean="0"/>
              <a:t>2/21/2019</a:t>
            </a:fld>
            <a:endParaRPr lang="en-US" dirty="0"/>
          </a:p>
        </p:txBody>
      </p:sp>
      <p:sp>
        <p:nvSpPr>
          <p:cNvPr id="11" name="Footer Placeholder 5"/>
          <p:cNvSpPr>
            <a:spLocks noGrp="1"/>
          </p:cNvSpPr>
          <p:nvPr>
            <p:ph type="ftr" sz="quarter" idx="11"/>
          </p:nvPr>
        </p:nvSpPr>
        <p:spPr>
          <a:xfrm>
            <a:off x="3949148" y="6100540"/>
            <a:ext cx="4717774" cy="365125"/>
          </a:xfrm>
        </p:spPr>
        <p:txBody>
          <a:bodyPr/>
          <a:lstStyle/>
          <a:p>
            <a:endParaRPr lang="en-US" dirty="0"/>
          </a:p>
        </p:txBody>
      </p:sp>
      <p:sp>
        <p:nvSpPr>
          <p:cNvPr id="12"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a:xfrm>
            <a:off x="1142996" y="6100540"/>
            <a:ext cx="2329074" cy="365125"/>
          </a:xfrm>
        </p:spPr>
        <p:txBody>
          <a:bodyPr/>
          <a:lstStyle/>
          <a:p>
            <a:fld id="{FF370B3D-5623-4170-ACB5-434CA43B4AF9}" type="datetime1">
              <a:rPr lang="en-US" smtClean="0"/>
              <a:t>2/21/2019</a:t>
            </a:fld>
            <a:endParaRPr lang="en-US" dirty="0"/>
          </a:p>
        </p:txBody>
      </p:sp>
      <p:sp>
        <p:nvSpPr>
          <p:cNvPr id="13" name="Footer Placeholder 5"/>
          <p:cNvSpPr>
            <a:spLocks noGrp="1"/>
          </p:cNvSpPr>
          <p:nvPr>
            <p:ph type="ftr" sz="quarter" idx="11"/>
          </p:nvPr>
        </p:nvSpPr>
        <p:spPr>
          <a:xfrm>
            <a:off x="3949148" y="6100540"/>
            <a:ext cx="4717774" cy="365125"/>
          </a:xfrm>
        </p:spPr>
        <p:txBody>
          <a:bodyPr/>
          <a:lstStyle/>
          <a:p>
            <a:endParaRPr lang="en-US" dirty="0"/>
          </a:p>
        </p:txBody>
      </p:sp>
      <p:sp>
        <p:nvSpPr>
          <p:cNvPr id="14"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4"/>
          <p:cNvSpPr>
            <a:spLocks noGrp="1"/>
          </p:cNvSpPr>
          <p:nvPr>
            <p:ph type="dt" sz="half" idx="10"/>
          </p:nvPr>
        </p:nvSpPr>
        <p:spPr>
          <a:xfrm>
            <a:off x="1142996" y="6100540"/>
            <a:ext cx="2329074" cy="365125"/>
          </a:xfrm>
        </p:spPr>
        <p:txBody>
          <a:bodyPr/>
          <a:lstStyle/>
          <a:p>
            <a:fld id="{E581B10A-C50E-4CD4-9D7C-16782528B284}" type="datetime1">
              <a:rPr lang="en-US" smtClean="0"/>
              <a:t>2/21/2019</a:t>
            </a:fld>
            <a:endParaRPr lang="en-US" dirty="0"/>
          </a:p>
        </p:txBody>
      </p:sp>
      <p:sp>
        <p:nvSpPr>
          <p:cNvPr id="8" name="Footer Placeholder 5"/>
          <p:cNvSpPr>
            <a:spLocks noGrp="1"/>
          </p:cNvSpPr>
          <p:nvPr>
            <p:ph type="ftr" sz="quarter" idx="11"/>
          </p:nvPr>
        </p:nvSpPr>
        <p:spPr>
          <a:xfrm>
            <a:off x="3949148" y="6100540"/>
            <a:ext cx="4717774" cy="365125"/>
          </a:xfrm>
        </p:spPr>
        <p:txBody>
          <a:bodyPr/>
          <a:lstStyle/>
          <a:p>
            <a:endParaRPr lang="en-US" dirty="0"/>
          </a:p>
        </p:txBody>
      </p:sp>
      <p:sp>
        <p:nvSpPr>
          <p:cNvPr id="9"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4"/>
          <p:cNvSpPr>
            <a:spLocks noGrp="1"/>
          </p:cNvSpPr>
          <p:nvPr>
            <p:ph type="dt" sz="half" idx="10"/>
          </p:nvPr>
        </p:nvSpPr>
        <p:spPr>
          <a:xfrm>
            <a:off x="1142996" y="6100540"/>
            <a:ext cx="2329074" cy="365125"/>
          </a:xfrm>
        </p:spPr>
        <p:txBody>
          <a:bodyPr/>
          <a:lstStyle/>
          <a:p>
            <a:fld id="{E7933C2A-FCBB-43BC-8D5E-E4AA11B289B8}" type="datetime1">
              <a:rPr lang="en-US" smtClean="0"/>
              <a:t>2/21/2019</a:t>
            </a:fld>
            <a:endParaRPr lang="en-US" dirty="0"/>
          </a:p>
        </p:txBody>
      </p:sp>
      <p:sp>
        <p:nvSpPr>
          <p:cNvPr id="7" name="Footer Placeholder 5"/>
          <p:cNvSpPr>
            <a:spLocks noGrp="1"/>
          </p:cNvSpPr>
          <p:nvPr>
            <p:ph type="ftr" sz="quarter" idx="11"/>
          </p:nvPr>
        </p:nvSpPr>
        <p:spPr>
          <a:xfrm>
            <a:off x="3949148" y="6100540"/>
            <a:ext cx="4717774" cy="365125"/>
          </a:xfrm>
        </p:spPr>
        <p:txBody>
          <a:bodyPr/>
          <a:lstStyle/>
          <a:p>
            <a:endParaRPr lang="en-US" dirty="0"/>
          </a:p>
        </p:txBody>
      </p:sp>
      <p:sp>
        <p:nvSpPr>
          <p:cNvPr id="8"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0"/>
            <a:ext cx="2329074" cy="365125"/>
          </a:xfrm>
        </p:spPr>
        <p:txBody>
          <a:bodyPr/>
          <a:lstStyle/>
          <a:p>
            <a:fld id="{A9F50172-1B72-42B0-849F-540A1640D86D}" type="datetime1">
              <a:rPr lang="en-US" smtClean="0"/>
              <a:t>2/21/2019</a:t>
            </a:fld>
            <a:endParaRPr lang="en-US" dirty="0"/>
          </a:p>
        </p:txBody>
      </p:sp>
      <p:sp>
        <p:nvSpPr>
          <p:cNvPr id="10" name="Footer Placeholder 5"/>
          <p:cNvSpPr>
            <a:spLocks noGrp="1"/>
          </p:cNvSpPr>
          <p:nvPr>
            <p:ph type="ftr" sz="quarter" idx="11"/>
          </p:nvPr>
        </p:nvSpPr>
        <p:spPr>
          <a:xfrm>
            <a:off x="3949148" y="6100540"/>
            <a:ext cx="4717774" cy="365125"/>
          </a:xfrm>
        </p:spPr>
        <p:txBody>
          <a:bodyPr/>
          <a:lstStyle/>
          <a:p>
            <a:endParaRPr lang="en-US" dirty="0"/>
          </a:p>
        </p:txBody>
      </p:sp>
      <p:sp>
        <p:nvSpPr>
          <p:cNvPr id="11"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623417"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0"/>
            <a:ext cx="2329074" cy="365125"/>
          </a:xfrm>
        </p:spPr>
        <p:txBody>
          <a:bodyPr/>
          <a:lstStyle/>
          <a:p>
            <a:fld id="{84C43157-6552-434D-AD71-08E49DDEBE45}" type="datetime1">
              <a:rPr lang="en-US" smtClean="0"/>
              <a:t>2/21/2019</a:t>
            </a:fld>
            <a:endParaRPr lang="en-US" dirty="0"/>
          </a:p>
        </p:txBody>
      </p:sp>
      <p:sp>
        <p:nvSpPr>
          <p:cNvPr id="10" name="Footer Placeholder 5"/>
          <p:cNvSpPr>
            <a:spLocks noGrp="1"/>
          </p:cNvSpPr>
          <p:nvPr>
            <p:ph type="ftr" sz="quarter" idx="11"/>
          </p:nvPr>
        </p:nvSpPr>
        <p:spPr>
          <a:xfrm>
            <a:off x="3949148" y="6100540"/>
            <a:ext cx="4717774" cy="365125"/>
          </a:xfrm>
        </p:spPr>
        <p:txBody>
          <a:bodyPr/>
          <a:lstStyle/>
          <a:p>
            <a:endParaRPr lang="en-US" dirty="0"/>
          </a:p>
        </p:txBody>
      </p:sp>
      <p:sp>
        <p:nvSpPr>
          <p:cNvPr id="11" name="Slide Number Placeholder 6"/>
          <p:cNvSpPr>
            <a:spLocks noGrp="1"/>
          </p:cNvSpPr>
          <p:nvPr>
            <p:ph type="sldNum" sz="quarter" idx="12"/>
          </p:nvPr>
        </p:nvSpPr>
        <p:spPr>
          <a:xfrm>
            <a:off x="9329530" y="6100540"/>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32F02E3-8E81-4448-B140-A86CE7B3DCEF}" type="datetime1">
              <a:rPr lang="en-US" smtClean="0"/>
              <a:t>2/21/2019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fortress.wa.gov/ecy/publications/documents/1506009.pdf"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 y="3770616"/>
            <a:ext cx="12192000" cy="308738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p:cNvSpPr>
            <a:spLocks noGrp="1"/>
          </p:cNvSpPr>
          <p:nvPr>
            <p:ph type="ctrTitle"/>
          </p:nvPr>
        </p:nvSpPr>
        <p:spPr>
          <a:xfrm>
            <a:off x="1109980" y="171176"/>
            <a:ext cx="9966960" cy="2926080"/>
          </a:xfrm>
        </p:spPr>
        <p:txBody>
          <a:bodyPr>
            <a:normAutofit/>
          </a:bodyPr>
          <a:lstStyle/>
          <a:p>
            <a:r>
              <a:rPr lang="en-US" sz="4400" dirty="0" smtClean="0"/>
              <a:t/>
            </a:r>
            <a:br>
              <a:rPr lang="en-US" sz="4400" dirty="0" smtClean="0"/>
            </a:br>
            <a:r>
              <a:rPr lang="en-US" sz="4400" dirty="0" smtClean="0"/>
              <a:t>Intro to </a:t>
            </a:r>
            <a:r>
              <a:rPr lang="en-US" sz="4400" dirty="0" err="1" smtClean="0"/>
              <a:t>subbasins</a:t>
            </a:r>
            <a:r>
              <a:rPr lang="en-US" sz="4400" dirty="0" smtClean="0"/>
              <a:t>- </a:t>
            </a:r>
            <a:r>
              <a:rPr lang="en-US" sz="4400" dirty="0" err="1" smtClean="0"/>
              <a:t>Wria</a:t>
            </a:r>
            <a:r>
              <a:rPr lang="en-US" sz="4400" dirty="0" smtClean="0"/>
              <a:t> 7</a:t>
            </a:r>
            <a:endParaRPr lang="en-US" sz="4400" cap="small" dirty="0"/>
          </a:p>
        </p:txBody>
      </p:sp>
      <p:sp>
        <p:nvSpPr>
          <p:cNvPr id="3" name="Subtitle 2"/>
          <p:cNvSpPr>
            <a:spLocks noGrp="1"/>
          </p:cNvSpPr>
          <p:nvPr>
            <p:ph type="subTitle" idx="1"/>
          </p:nvPr>
        </p:nvSpPr>
        <p:spPr>
          <a:xfrm>
            <a:off x="1966180" y="4466436"/>
            <a:ext cx="6422040" cy="1488971"/>
          </a:xfrm>
        </p:spPr>
        <p:txBody>
          <a:bodyPr>
            <a:noAutofit/>
          </a:bodyPr>
          <a:lstStyle/>
          <a:p>
            <a:pPr algn="l"/>
            <a:r>
              <a:rPr lang="en-US" sz="2800" b="1" dirty="0" smtClean="0">
                <a:solidFill>
                  <a:schemeClr val="tx2"/>
                </a:solidFill>
              </a:rPr>
              <a:t>Streamflow Restoration</a:t>
            </a:r>
          </a:p>
          <a:p>
            <a:pPr algn="l"/>
            <a:r>
              <a:rPr lang="en-US" dirty="0" smtClean="0">
                <a:solidFill>
                  <a:schemeClr val="tx2"/>
                </a:solidFill>
              </a:rPr>
              <a:t>Water Resources Program</a:t>
            </a:r>
            <a:br>
              <a:rPr lang="en-US" dirty="0" smtClean="0">
                <a:solidFill>
                  <a:schemeClr val="tx2"/>
                </a:solidFill>
              </a:rPr>
            </a:br>
            <a:r>
              <a:rPr lang="en-US" dirty="0" smtClean="0">
                <a:solidFill>
                  <a:schemeClr val="tx2"/>
                </a:solidFill>
              </a:rPr>
              <a:t>Washington State Department of Ecology</a:t>
            </a:r>
            <a:endParaRPr lang="en-US" dirty="0">
              <a:solidFill>
                <a:schemeClr val="tx2"/>
              </a:solidFill>
            </a:endParaRPr>
          </a:p>
        </p:txBody>
      </p:sp>
      <p:pic>
        <p:nvPicPr>
          <p:cNvPr id="6" name="Picture 2" descr="http://teams/sites/CE/logoStore/ecylogo-tall-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01" y="4426912"/>
            <a:ext cx="1664762" cy="185881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66226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17" t="7492" b="1556"/>
          <a:stretch/>
        </p:blipFill>
        <p:spPr>
          <a:xfrm>
            <a:off x="1882151" y="650590"/>
            <a:ext cx="8576021" cy="6070885"/>
          </a:xfrm>
          <a:prstGeom prst="rect">
            <a:avLst/>
          </a:prstGeom>
        </p:spPr>
      </p:pic>
      <p:sp>
        <p:nvSpPr>
          <p:cNvPr id="3" name="TextBox 2"/>
          <p:cNvSpPr txBox="1"/>
          <p:nvPr/>
        </p:nvSpPr>
        <p:spPr>
          <a:xfrm>
            <a:off x="9670473" y="1856509"/>
            <a:ext cx="1510145" cy="1200329"/>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2 HUCs [9&amp;10] 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3 shaded Drainages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 name="TextBox 3"/>
          <p:cNvSpPr txBox="1"/>
          <p:nvPr/>
        </p:nvSpPr>
        <p:spPr>
          <a:xfrm>
            <a:off x="9476509" y="3906982"/>
            <a:ext cx="1510145" cy="1200329"/>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 HUCs [7&amp;8] 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5</a:t>
            </a: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 shaded Drainages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6" name="Straight Arrow Connector 5"/>
          <p:cNvCxnSpPr/>
          <p:nvPr/>
        </p:nvCxnSpPr>
        <p:spPr>
          <a:xfrm flipH="1">
            <a:off x="5527964" y="2179674"/>
            <a:ext cx="4142509" cy="6466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096436" y="4350327"/>
            <a:ext cx="4380073" cy="34636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sp>
        <p:nvSpPr>
          <p:cNvPr id="10" name="TextBox 9"/>
          <p:cNvSpPr txBox="1"/>
          <p:nvPr/>
        </p:nvSpPr>
        <p:spPr>
          <a:xfrm>
            <a:off x="390781" y="751344"/>
            <a:ext cx="139930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endParaRPr>
          </a:p>
        </p:txBody>
      </p:sp>
      <p:sp>
        <p:nvSpPr>
          <p:cNvPr id="5" name="TextBox 4"/>
          <p:cNvSpPr txBox="1"/>
          <p:nvPr/>
        </p:nvSpPr>
        <p:spPr>
          <a:xfrm>
            <a:off x="121920" y="0"/>
            <a:ext cx="119176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Comparison: Salmon Recovery </a:t>
            </a:r>
            <a:r>
              <a:rPr kumimoji="0" lang="en-US" sz="3200" b="0" i="0" u="none" strike="noStrike" kern="1200" cap="none" spc="0" normalizeH="0" baseline="0" noProof="0" dirty="0" err="1" smtClean="0">
                <a:ln>
                  <a:noFill/>
                </a:ln>
                <a:solidFill>
                  <a:prstClr val="black"/>
                </a:solidFill>
                <a:effectLst/>
                <a:uLnTx/>
                <a:uFillTx/>
                <a:latin typeface="Corbel" panose="020B0503020204020204"/>
                <a:ea typeface="+mn-ea"/>
                <a:cs typeface="+mn-cs"/>
              </a:rPr>
              <a:t>Subbasins</a:t>
            </a: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 and Example HUC Groupings </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09926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4" t="7188" r="184" b="1905"/>
          <a:stretch/>
        </p:blipFill>
        <p:spPr>
          <a:xfrm>
            <a:off x="1875625" y="584775"/>
            <a:ext cx="8707451" cy="6116722"/>
          </a:xfrm>
          <a:prstGeom prst="rect">
            <a:avLst/>
          </a:prstGeom>
        </p:spPr>
      </p:pic>
      <p:sp>
        <p:nvSpPr>
          <p:cNvPr id="4" name="TextBox 3"/>
          <p:cNvSpPr txBox="1"/>
          <p:nvPr/>
        </p:nvSpPr>
        <p:spPr>
          <a:xfrm>
            <a:off x="2171701" y="0"/>
            <a:ext cx="8115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Hydrogeology Considerations</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9576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099" b="1911"/>
          <a:stretch/>
        </p:blipFill>
        <p:spPr>
          <a:xfrm>
            <a:off x="1730829" y="718457"/>
            <a:ext cx="8272502" cy="5816377"/>
          </a:xfrm>
          <a:prstGeom prst="rect">
            <a:avLst/>
          </a:prstGeom>
        </p:spPr>
      </p:pic>
      <p:sp>
        <p:nvSpPr>
          <p:cNvPr id="4" name="TextBox 3"/>
          <p:cNvSpPr txBox="1"/>
          <p:nvPr/>
        </p:nvSpPr>
        <p:spPr>
          <a:xfrm>
            <a:off x="1208785" y="6534834"/>
            <a:ext cx="948017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Source: https://gispublic.dfw.wa.gov/arcgis/rest/services/MapServices/SWIFD/MapServer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TextBox 4"/>
          <p:cNvSpPr txBox="1"/>
          <p:nvPr/>
        </p:nvSpPr>
        <p:spPr>
          <a:xfrm>
            <a:off x="2139043" y="179613"/>
            <a:ext cx="75764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Salmon Distribution Considerations</a:t>
            </a:r>
          </a:p>
        </p:txBody>
      </p:sp>
    </p:spTree>
    <p:extLst>
      <p:ext uri="{BB962C8B-B14F-4D97-AF65-F5344CB8AC3E}">
        <p14:creationId xmlns:p14="http://schemas.microsoft.com/office/powerpoint/2010/main" val="4052434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33" b="2000"/>
          <a:stretch/>
        </p:blipFill>
        <p:spPr>
          <a:xfrm>
            <a:off x="2031402" y="593575"/>
            <a:ext cx="8485991" cy="5945337"/>
          </a:xfrm>
          <a:prstGeom prst="rect">
            <a:avLst/>
          </a:prstGeom>
        </p:spPr>
      </p:pic>
      <p:pic>
        <p:nvPicPr>
          <p:cNvPr id="5" name="Picture 4" descr="Arte com Paint do 1º E - EMEF Prof. Américo Capelozz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1" y="489472"/>
            <a:ext cx="2069951" cy="2069951"/>
          </a:xfrm>
          <a:prstGeom prst="rect">
            <a:avLst/>
          </a:prstGeom>
        </p:spPr>
      </p:pic>
    </p:spTree>
    <p:extLst>
      <p:ext uri="{BB962C8B-B14F-4D97-AF65-F5344CB8AC3E}">
        <p14:creationId xmlns:p14="http://schemas.microsoft.com/office/powerpoint/2010/main" val="3557162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169.jpg"/>
          <p:cNvPicPr>
            <a:picLocks noChangeAspect="1"/>
          </p:cNvPicPr>
          <p:nvPr/>
        </p:nvPicPr>
        <p:blipFill>
          <a:blip r:embed="rId3" cstate="print"/>
          <a:stretch>
            <a:fillRect/>
          </a:stretch>
        </p:blipFill>
        <p:spPr>
          <a:xfrm>
            <a:off x="-14941" y="1"/>
            <a:ext cx="12199989" cy="6858000"/>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sp>
        <p:nvSpPr>
          <p:cNvPr id="5" name="Title 1"/>
          <p:cNvSpPr txBox="1">
            <a:spLocks/>
          </p:cNvSpPr>
          <p:nvPr/>
        </p:nvSpPr>
        <p:spPr>
          <a:xfrm>
            <a:off x="842180" y="524941"/>
            <a:ext cx="10477760" cy="252464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5000"/>
              </a:lnSpc>
            </a:pPr>
            <a:endParaRPr lang="en-US" sz="7200" b="1" cap="small" dirty="0">
              <a:latin typeface="Corbel" panose="020B0503020204020204" pitchFamily="34" charset="0"/>
            </a:endParaRPr>
          </a:p>
        </p:txBody>
      </p:sp>
      <p:sp>
        <p:nvSpPr>
          <p:cNvPr id="2" name="Rectangle 1"/>
          <p:cNvSpPr/>
          <p:nvPr/>
        </p:nvSpPr>
        <p:spPr>
          <a:xfrm>
            <a:off x="3033060" y="721407"/>
            <a:ext cx="6096000" cy="3600986"/>
          </a:xfrm>
          <a:prstGeom prst="rect">
            <a:avLst/>
          </a:prstGeom>
        </p:spPr>
        <p:txBody>
          <a:bodyPr>
            <a:spAutoFit/>
          </a:bodyPr>
          <a:lstStyle/>
          <a:p>
            <a:pPr algn="ctr"/>
            <a:endParaRPr lang="en-US" sz="3600" b="1" dirty="0" smtClean="0"/>
          </a:p>
          <a:p>
            <a:pPr algn="ctr"/>
            <a:r>
              <a:rPr lang="en-US" sz="2800" b="1" dirty="0" smtClean="0">
                <a:solidFill>
                  <a:schemeClr val="bg1"/>
                </a:solidFill>
              </a:rPr>
              <a:t/>
            </a:r>
            <a:br>
              <a:rPr lang="en-US" sz="2800" b="1" dirty="0" smtClean="0">
                <a:solidFill>
                  <a:schemeClr val="bg1"/>
                </a:solidFill>
              </a:rPr>
            </a:br>
            <a:endParaRPr lang="en-US" sz="2800" b="1" dirty="0" smtClean="0">
              <a:solidFill>
                <a:schemeClr val="bg1"/>
              </a:solidFill>
            </a:endParaRPr>
          </a:p>
          <a:p>
            <a:pPr algn="ctr"/>
            <a:r>
              <a:rPr lang="en-US" sz="2800" b="1" dirty="0" smtClean="0">
                <a:solidFill>
                  <a:schemeClr val="bg1"/>
                </a:solidFill>
              </a:rPr>
              <a:t>Department of Ecology </a:t>
            </a:r>
            <a:br>
              <a:rPr lang="en-US" sz="2800" b="1" dirty="0" smtClean="0">
                <a:solidFill>
                  <a:schemeClr val="bg1"/>
                </a:solidFill>
              </a:rPr>
            </a:br>
            <a:r>
              <a:rPr lang="en-US" sz="2800" b="1" dirty="0" smtClean="0">
                <a:solidFill>
                  <a:schemeClr val="bg1"/>
                </a:solidFill>
              </a:rPr>
              <a:t>Water Resources Program</a:t>
            </a:r>
          </a:p>
          <a:p>
            <a:pPr algn="ctr"/>
            <a:endParaRPr lang="en-US" sz="2800" b="1" dirty="0">
              <a:solidFill>
                <a:schemeClr val="bg1"/>
              </a:solidFill>
            </a:endParaRPr>
          </a:p>
          <a:p>
            <a:pPr algn="ctr"/>
            <a:endParaRPr lang="en-US" sz="2800" b="1" dirty="0" smtClean="0">
              <a:solidFill>
                <a:schemeClr val="bg1"/>
              </a:solidFill>
            </a:endParaRPr>
          </a:p>
          <a:p>
            <a:pPr algn="ct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98" y="3845339"/>
            <a:ext cx="2441732" cy="2726350"/>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t>14</a:t>
            </a:fld>
            <a:endParaRPr lang="en-US" dirty="0"/>
          </a:p>
        </p:txBody>
      </p:sp>
    </p:spTree>
    <p:extLst>
      <p:ext uri="{BB962C8B-B14F-4D97-AF65-F5344CB8AC3E}">
        <p14:creationId xmlns:p14="http://schemas.microsoft.com/office/powerpoint/2010/main" val="1879788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Why do we need </a:t>
            </a:r>
            <a:r>
              <a:rPr lang="en-US" dirty="0" err="1" smtClean="0">
                <a:solidFill>
                  <a:schemeClr val="accent2"/>
                </a:solidFill>
              </a:rPr>
              <a:t>subbasins</a:t>
            </a:r>
            <a:r>
              <a:rPr lang="en-US" dirty="0" smtClean="0">
                <a:solidFill>
                  <a:schemeClr val="accent2"/>
                </a:solidFill>
              </a:rPr>
              <a:t> for this process?</a:t>
            </a:r>
            <a:endParaRPr lang="en-US" dirty="0">
              <a:solidFill>
                <a:schemeClr val="accent2"/>
              </a:solidFill>
            </a:endParaRPr>
          </a:p>
        </p:txBody>
      </p:sp>
      <p:sp>
        <p:nvSpPr>
          <p:cNvPr id="3" name="Content Placeholder 2"/>
          <p:cNvSpPr>
            <a:spLocks noGrp="1"/>
          </p:cNvSpPr>
          <p:nvPr>
            <p:ph idx="1"/>
          </p:nvPr>
        </p:nvSpPr>
        <p:spPr>
          <a:xfrm>
            <a:off x="1162876" y="1965960"/>
            <a:ext cx="9872871" cy="4038600"/>
          </a:xfrm>
        </p:spPr>
        <p:txBody>
          <a:bodyPr>
            <a:normAutofit/>
          </a:bodyPr>
          <a:lstStyle/>
          <a:p>
            <a:r>
              <a:rPr lang="en-US" sz="3200" dirty="0" smtClean="0">
                <a:solidFill>
                  <a:schemeClr val="accent2"/>
                </a:solidFill>
              </a:rPr>
              <a:t>In RCW 90.94.030: </a:t>
            </a:r>
            <a:r>
              <a:rPr lang="en-US" sz="3200" u="sng" dirty="0" smtClean="0">
                <a:solidFill>
                  <a:schemeClr val="accent2"/>
                </a:solidFill>
              </a:rPr>
              <a:t>The </a:t>
            </a:r>
            <a:r>
              <a:rPr lang="en-US" sz="3200" u="sng" dirty="0">
                <a:solidFill>
                  <a:schemeClr val="accent2"/>
                </a:solidFill>
              </a:rPr>
              <a:t>highest priority recommendations must include replacing the quantity of consumptive water use during the same time as the impact and in the same basin or tributary</a:t>
            </a:r>
            <a:r>
              <a:rPr lang="en-US" sz="3200" dirty="0">
                <a:solidFill>
                  <a:schemeClr val="accent2"/>
                </a:solidFill>
              </a:rPr>
              <a:t>. </a:t>
            </a:r>
            <a:endParaRPr lang="en-US" sz="3200" dirty="0" smtClean="0">
              <a:solidFill>
                <a:schemeClr val="accent2"/>
              </a:solidFill>
            </a:endParaRPr>
          </a:p>
          <a:p>
            <a:r>
              <a:rPr lang="en-US" sz="3200" dirty="0" smtClean="0">
                <a:solidFill>
                  <a:schemeClr val="accent2"/>
                </a:solidFill>
              </a:rPr>
              <a:t>Population projection scenarios</a:t>
            </a:r>
          </a:p>
          <a:p>
            <a:r>
              <a:rPr lang="en-US" sz="3200" dirty="0">
                <a:solidFill>
                  <a:schemeClr val="accent2"/>
                </a:solidFill>
              </a:rPr>
              <a:t>P</a:t>
            </a:r>
            <a:r>
              <a:rPr lang="en-US" sz="3200" dirty="0" smtClean="0">
                <a:solidFill>
                  <a:schemeClr val="accent2"/>
                </a:solidFill>
              </a:rPr>
              <a:t>roject identification and development</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57949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Timeline for Decision</a:t>
            </a:r>
            <a:endParaRPr lang="en-US" dirty="0">
              <a:solidFill>
                <a:schemeClr val="accent2"/>
              </a:solidFill>
            </a:endParaRPr>
          </a:p>
        </p:txBody>
      </p:sp>
      <p:sp>
        <p:nvSpPr>
          <p:cNvPr id="3" name="Content Placeholder 2"/>
          <p:cNvSpPr>
            <a:spLocks noGrp="1"/>
          </p:cNvSpPr>
          <p:nvPr>
            <p:ph idx="1"/>
          </p:nvPr>
        </p:nvSpPr>
        <p:spPr>
          <a:xfrm>
            <a:off x="1143001" y="2097741"/>
            <a:ext cx="10273552" cy="4114800"/>
          </a:xfrm>
        </p:spPr>
        <p:txBody>
          <a:bodyPr>
            <a:normAutofit/>
          </a:bodyPr>
          <a:lstStyle/>
          <a:p>
            <a:r>
              <a:rPr lang="en-US" sz="2800" b="1" dirty="0" smtClean="0">
                <a:solidFill>
                  <a:schemeClr val="accent2"/>
                </a:solidFill>
              </a:rPr>
              <a:t>February-April 2019</a:t>
            </a:r>
            <a:r>
              <a:rPr lang="en-US" sz="2800" dirty="0" smtClean="0">
                <a:solidFill>
                  <a:schemeClr val="accent2"/>
                </a:solidFill>
              </a:rPr>
              <a:t>: Discussion with committee to identify options and seek input</a:t>
            </a:r>
          </a:p>
          <a:p>
            <a:r>
              <a:rPr lang="en-US" sz="2800" b="1" dirty="0" smtClean="0">
                <a:solidFill>
                  <a:schemeClr val="accent2"/>
                </a:solidFill>
              </a:rPr>
              <a:t>February-May 2019</a:t>
            </a:r>
            <a:r>
              <a:rPr lang="en-US" sz="2800" dirty="0" smtClean="0">
                <a:solidFill>
                  <a:schemeClr val="accent2"/>
                </a:solidFill>
              </a:rPr>
              <a:t>: Workgroup discusses </a:t>
            </a:r>
            <a:r>
              <a:rPr lang="en-US" sz="2800" dirty="0" err="1" smtClean="0">
                <a:solidFill>
                  <a:schemeClr val="accent2"/>
                </a:solidFill>
              </a:rPr>
              <a:t>subbasins</a:t>
            </a:r>
            <a:r>
              <a:rPr lang="en-US" sz="2800" dirty="0" smtClean="0">
                <a:solidFill>
                  <a:schemeClr val="accent2"/>
                </a:solidFill>
              </a:rPr>
              <a:t> and proposes options and recommendations</a:t>
            </a:r>
          </a:p>
          <a:p>
            <a:r>
              <a:rPr lang="en-US" sz="2800" b="1" dirty="0" smtClean="0">
                <a:solidFill>
                  <a:schemeClr val="accent2"/>
                </a:solidFill>
              </a:rPr>
              <a:t>May 2019</a:t>
            </a:r>
            <a:r>
              <a:rPr lang="en-US" sz="2800" dirty="0" smtClean="0">
                <a:solidFill>
                  <a:schemeClr val="accent2"/>
                </a:solidFill>
              </a:rPr>
              <a:t>: Committee decision on initial </a:t>
            </a:r>
            <a:r>
              <a:rPr lang="en-US" sz="2800" dirty="0" err="1" smtClean="0">
                <a:solidFill>
                  <a:schemeClr val="accent2"/>
                </a:solidFill>
              </a:rPr>
              <a:t>subbasins</a:t>
            </a:r>
            <a:endParaRPr lang="en-US" sz="2800" dirty="0" smtClean="0">
              <a:solidFill>
                <a:schemeClr val="accent2"/>
              </a:solidFill>
            </a:endParaRPr>
          </a:p>
          <a:p>
            <a:r>
              <a:rPr lang="en-US" sz="2800" b="1" dirty="0" smtClean="0">
                <a:solidFill>
                  <a:schemeClr val="accent2"/>
                </a:solidFill>
              </a:rPr>
              <a:t>Fall 2019-Spring 2020</a:t>
            </a:r>
            <a:r>
              <a:rPr lang="en-US" sz="2800" dirty="0" smtClean="0">
                <a:solidFill>
                  <a:schemeClr val="accent2"/>
                </a:solidFill>
              </a:rPr>
              <a:t>: Revisit initial </a:t>
            </a:r>
            <a:r>
              <a:rPr lang="en-US" sz="2800" dirty="0" err="1" smtClean="0">
                <a:solidFill>
                  <a:schemeClr val="accent2"/>
                </a:solidFill>
              </a:rPr>
              <a:t>subbasin</a:t>
            </a:r>
            <a:r>
              <a:rPr lang="en-US" sz="2800" dirty="0" smtClean="0">
                <a:solidFill>
                  <a:schemeClr val="accent2"/>
                </a:solidFill>
              </a:rPr>
              <a:t> delineation to revise as necessary to align with project proposals</a:t>
            </a:r>
            <a:endParaRPr lang="en-US" sz="2800" dirty="0">
              <a:solidFill>
                <a:schemeClr val="accent2"/>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pic>
        <p:nvPicPr>
          <p:cNvPr id="5" name="Picture 4"/>
          <p:cNvPicPr>
            <a:picLocks noChangeAspect="1"/>
          </p:cNvPicPr>
          <p:nvPr/>
        </p:nvPicPr>
        <p:blipFill rotWithShape="1">
          <a:blip r:embed="rId3"/>
          <a:srcRect b="43530"/>
          <a:stretch/>
        </p:blipFill>
        <p:spPr>
          <a:xfrm>
            <a:off x="6804211" y="609600"/>
            <a:ext cx="4477871" cy="1248079"/>
          </a:xfrm>
          <a:prstGeom prst="rect">
            <a:avLst/>
          </a:prstGeom>
        </p:spPr>
      </p:pic>
    </p:spTree>
    <p:extLst>
      <p:ext uri="{BB962C8B-B14F-4D97-AF65-F5344CB8AC3E}">
        <p14:creationId xmlns:p14="http://schemas.microsoft.com/office/powerpoint/2010/main" val="989731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Options and Recommendations</a:t>
            </a:r>
            <a:endParaRPr lang="en-US" dirty="0">
              <a:solidFill>
                <a:schemeClr val="accent2"/>
              </a:solidFill>
            </a:endParaRPr>
          </a:p>
        </p:txBody>
      </p:sp>
      <p:sp>
        <p:nvSpPr>
          <p:cNvPr id="3" name="Content Placeholder 2"/>
          <p:cNvSpPr>
            <a:spLocks noGrp="1"/>
          </p:cNvSpPr>
          <p:nvPr>
            <p:ph idx="1"/>
          </p:nvPr>
        </p:nvSpPr>
        <p:spPr/>
        <p:txBody>
          <a:bodyPr>
            <a:normAutofit/>
          </a:bodyPr>
          <a:lstStyle/>
          <a:p>
            <a:r>
              <a:rPr lang="en-US" sz="3200" dirty="0" smtClean="0">
                <a:solidFill>
                  <a:schemeClr val="accent2"/>
                </a:solidFill>
              </a:rPr>
              <a:t>Develop initial </a:t>
            </a:r>
            <a:r>
              <a:rPr lang="en-US" sz="3200" dirty="0" err="1" smtClean="0">
                <a:solidFill>
                  <a:schemeClr val="accent2"/>
                </a:solidFill>
              </a:rPr>
              <a:t>subbasin</a:t>
            </a:r>
            <a:r>
              <a:rPr lang="en-US" sz="3200" dirty="0" smtClean="0">
                <a:solidFill>
                  <a:schemeClr val="accent2"/>
                </a:solidFill>
              </a:rPr>
              <a:t> delineation now (as begin growth projections) </a:t>
            </a:r>
          </a:p>
          <a:p>
            <a:r>
              <a:rPr lang="en-US" sz="3200" dirty="0" smtClean="0">
                <a:solidFill>
                  <a:schemeClr val="accent2"/>
                </a:solidFill>
              </a:rPr>
              <a:t>Revisit as we develop projects to refine as necessary</a:t>
            </a:r>
          </a:p>
          <a:p>
            <a:r>
              <a:rPr lang="en-US" sz="3200" dirty="0" smtClean="0">
                <a:solidFill>
                  <a:schemeClr val="accent2"/>
                </a:solidFill>
              </a:rPr>
              <a:t>Identify a manageable number of </a:t>
            </a:r>
            <a:r>
              <a:rPr lang="en-US" sz="3200" dirty="0" err="1" smtClean="0">
                <a:solidFill>
                  <a:schemeClr val="accent2"/>
                </a:solidFill>
              </a:rPr>
              <a:t>subbasins</a:t>
            </a:r>
            <a:endParaRPr lang="en-US" sz="3200" dirty="0" smtClean="0">
              <a:solidFill>
                <a:schemeClr val="accent2"/>
              </a:solidFill>
            </a:endParaRPr>
          </a:p>
          <a:p>
            <a:r>
              <a:rPr lang="en-US" sz="3200" dirty="0" smtClean="0">
                <a:solidFill>
                  <a:schemeClr val="accent2"/>
                </a:solidFill>
              </a:rPr>
              <a:t>Support from technical consultant, ECY technical staff, workgroup</a:t>
            </a:r>
          </a:p>
          <a:p>
            <a:r>
              <a:rPr lang="en-US" sz="3200" dirty="0" smtClean="0">
                <a:solidFill>
                  <a:schemeClr val="accent2"/>
                </a:solidFill>
              </a:rPr>
              <a:t>No right answer</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96509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359" y="373388"/>
            <a:ext cx="10800729" cy="590769"/>
          </a:xfrm>
        </p:spPr>
        <p:txBody>
          <a:bodyPr>
            <a:noAutofit/>
          </a:bodyPr>
          <a:lstStyle/>
          <a:p>
            <a:pPr algn="ctr"/>
            <a:r>
              <a:rPr lang="en-US" sz="3200" smtClean="0">
                <a:latin typeface="Calibri  "/>
              </a:rPr>
              <a:t>Introduction to Subbasin Delineation </a:t>
            </a:r>
            <a:br>
              <a:rPr lang="en-US" sz="3200" smtClean="0">
                <a:latin typeface="Calibri  "/>
              </a:rPr>
            </a:br>
            <a:r>
              <a:rPr lang="en-US" sz="3200" smtClean="0">
                <a:latin typeface="Calibri  "/>
              </a:rPr>
              <a:t>for Watershed Restoration and Enhancement Plans</a:t>
            </a:r>
            <a:endParaRPr lang="en-US" sz="3200" dirty="0">
              <a:latin typeface="Calibri  "/>
            </a:endParaRPr>
          </a:p>
        </p:txBody>
      </p:sp>
      <p:sp>
        <p:nvSpPr>
          <p:cNvPr id="3" name="Content Placeholder 2"/>
          <p:cNvSpPr>
            <a:spLocks noGrp="1"/>
          </p:cNvSpPr>
          <p:nvPr>
            <p:ph idx="1"/>
          </p:nvPr>
        </p:nvSpPr>
        <p:spPr>
          <a:xfrm>
            <a:off x="679230" y="1436103"/>
            <a:ext cx="10612678" cy="2860764"/>
          </a:xfrm>
          <a:solidFill>
            <a:schemeClr val="bg1"/>
          </a:solidFill>
        </p:spPr>
        <p:txBody>
          <a:bodyPr>
            <a:normAutofit/>
          </a:bodyPr>
          <a:lstStyle/>
          <a:p>
            <a:r>
              <a:rPr lang="en-US" dirty="0" smtClean="0"/>
              <a:t>Planning groups must delineate </a:t>
            </a:r>
            <a:r>
              <a:rPr lang="en-US" dirty="0" err="1" smtClean="0"/>
              <a:t>subbasins</a:t>
            </a:r>
            <a:r>
              <a:rPr lang="en-US" dirty="0" smtClean="0"/>
              <a:t> within WRIAs, and these must be suitably sized to allow meaningful determinations of whether offset projects are in-time and in same </a:t>
            </a:r>
            <a:r>
              <a:rPr lang="en-US" dirty="0" err="1" smtClean="0"/>
              <a:t>subbasin</a:t>
            </a:r>
            <a:r>
              <a:rPr lang="en-US" dirty="0" smtClean="0"/>
              <a:t>, without being so small that they are unwieldly.</a:t>
            </a:r>
            <a:endParaRPr lang="en-US" dirty="0"/>
          </a:p>
        </p:txBody>
      </p:sp>
      <p:sp>
        <p:nvSpPr>
          <p:cNvPr id="7" name="Content Placeholder 2"/>
          <p:cNvSpPr txBox="1">
            <a:spLocks/>
          </p:cNvSpPr>
          <p:nvPr/>
        </p:nvSpPr>
        <p:spPr>
          <a:xfrm>
            <a:off x="679230" y="3400455"/>
            <a:ext cx="4758158" cy="2385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In some instances, subbasins may not correspond with hydrologic basin delineations (i.e. watershed divides).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29" y="2636521"/>
            <a:ext cx="5268568" cy="4071166"/>
          </a:xfrm>
          <a:prstGeom prst="rect">
            <a:avLst/>
          </a:prstGeom>
        </p:spPr>
      </p:pic>
      <p:sp>
        <p:nvSpPr>
          <p:cNvPr id="5" name="TextBox 4"/>
          <p:cNvSpPr txBox="1"/>
          <p:nvPr/>
        </p:nvSpPr>
        <p:spPr>
          <a:xfrm>
            <a:off x="2826256" y="5426331"/>
            <a:ext cx="2786185" cy="923330"/>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WRIA 01 has 49 USGS HUC12 </a:t>
            </a:r>
            <a:r>
              <a:rPr kumimoji="0" lang="en-US" sz="1800" b="0" i="0" u="none" strike="noStrike" kern="1200" cap="none" spc="0" normalizeH="0" baseline="0" noProof="0" dirty="0" err="1" smtClean="0">
                <a:ln>
                  <a:noFill/>
                </a:ln>
                <a:solidFill>
                  <a:srgbClr val="FF0000"/>
                </a:solidFill>
                <a:effectLst/>
                <a:uLnTx/>
                <a:uFillTx/>
                <a:latin typeface="Corbel" panose="020B0503020204020204"/>
                <a:ea typeface="+mn-ea"/>
                <a:cs typeface="+mn-cs"/>
              </a:rPr>
              <a:t>subwatersheds</a:t>
            </a: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9 Planning Unit </a:t>
            </a:r>
            <a:r>
              <a:rPr kumimoji="0" lang="en-US" sz="1800" b="0" i="0" u="none" strike="noStrike" kern="1200" cap="none" spc="0" normalizeH="0" baseline="0" noProof="0" dirty="0" err="1" smtClean="0">
                <a:ln>
                  <a:noFill/>
                </a:ln>
                <a:solidFill>
                  <a:srgbClr val="00B0F0"/>
                </a:solidFill>
                <a:effectLst/>
                <a:uLnTx/>
                <a:uFillTx/>
                <a:latin typeface="Corbel" panose="020B0503020204020204"/>
                <a:ea typeface="+mn-ea"/>
                <a:cs typeface="+mn-cs"/>
              </a:rPr>
              <a:t>subbasins</a:t>
            </a:r>
            <a:endParaRPr kumimoji="0" lang="en-US" sz="1800" b="0" i="0" u="none" strike="noStrike" kern="1200" cap="none" spc="0" normalizeH="0" baseline="0" noProof="0" dirty="0">
              <a:ln>
                <a:noFill/>
              </a:ln>
              <a:solidFill>
                <a:srgbClr val="00B0F0"/>
              </a:solidFill>
              <a:effectLst/>
              <a:uLnTx/>
              <a:uFillTx/>
              <a:latin typeface="Corbel" panose="020B0503020204020204"/>
              <a:ea typeface="+mn-ea"/>
              <a:cs typeface="+mn-cs"/>
            </a:endParaRPr>
          </a:p>
        </p:txBody>
      </p:sp>
      <p:cxnSp>
        <p:nvCxnSpPr>
          <p:cNvPr id="8" name="Straight Arrow Connector 7"/>
          <p:cNvCxnSpPr/>
          <p:nvPr/>
        </p:nvCxnSpPr>
        <p:spPr>
          <a:xfrm flipV="1">
            <a:off x="5054138" y="4761172"/>
            <a:ext cx="1895302" cy="1024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07518" y="4954385"/>
            <a:ext cx="2805457" cy="1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76121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058"/>
          <a:stretch/>
        </p:blipFill>
        <p:spPr>
          <a:xfrm>
            <a:off x="2638448" y="620087"/>
            <a:ext cx="8337962" cy="5988173"/>
          </a:xfrm>
          <a:prstGeom prst="rect">
            <a:avLst/>
          </a:prstGeom>
        </p:spPr>
      </p:pic>
      <p:sp>
        <p:nvSpPr>
          <p:cNvPr id="2" name="TextBox 1"/>
          <p:cNvSpPr txBox="1"/>
          <p:nvPr/>
        </p:nvSpPr>
        <p:spPr>
          <a:xfrm>
            <a:off x="4659527" y="1325121"/>
            <a:ext cx="2366682" cy="338554"/>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orbel" panose="020B0503020204020204"/>
                <a:ea typeface="+mn-ea"/>
                <a:cs typeface="+mn-cs"/>
              </a:rPr>
              <a:t>Lower Snohomish Basin</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TextBox 4"/>
          <p:cNvSpPr txBox="1"/>
          <p:nvPr/>
        </p:nvSpPr>
        <p:spPr>
          <a:xfrm>
            <a:off x="7916323" y="2430713"/>
            <a:ext cx="1590534" cy="584775"/>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orbel" panose="020B0503020204020204"/>
                <a:ea typeface="+mn-ea"/>
                <a:cs typeface="+mn-cs"/>
              </a:rPr>
              <a:t>Skykomish Basin</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extBox 5"/>
          <p:cNvSpPr txBox="1"/>
          <p:nvPr/>
        </p:nvSpPr>
        <p:spPr>
          <a:xfrm>
            <a:off x="4467857" y="4489899"/>
            <a:ext cx="1410429" cy="584775"/>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orbel" panose="020B0503020204020204"/>
                <a:ea typeface="+mn-ea"/>
                <a:cs typeface="+mn-cs"/>
              </a:rPr>
              <a:t>Snoqualmie Basin</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pic>
        <p:nvPicPr>
          <p:cNvPr id="9" name="Picture 8" descr="It's Time to Shift Perspective on Our Organizational Boundar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551" y="620087"/>
            <a:ext cx="1442498" cy="1081874"/>
          </a:xfrm>
          <a:prstGeom prst="rect">
            <a:avLst/>
          </a:prstGeom>
        </p:spPr>
      </p:pic>
      <p:sp>
        <p:nvSpPr>
          <p:cNvPr id="8" name="TextBox 7"/>
          <p:cNvSpPr txBox="1"/>
          <p:nvPr/>
        </p:nvSpPr>
        <p:spPr>
          <a:xfrm>
            <a:off x="137159" y="82193"/>
            <a:ext cx="1193788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orbel" panose="020B0503020204020204"/>
                <a:ea typeface="+mn-ea"/>
                <a:cs typeface="+mn-cs"/>
              </a:rPr>
              <a:t>Subbasin</a:t>
            </a: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 Delineations by Hydrologic Unit Code (HUC) and Assessment Units</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TextBox 6"/>
          <p:cNvSpPr txBox="1"/>
          <p:nvPr/>
        </p:nvSpPr>
        <p:spPr>
          <a:xfrm>
            <a:off x="567784" y="1161024"/>
            <a:ext cx="2410561"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Too few of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subbasins</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reduces our understanding of the relationships between where pumping effects will be and where benefits of offset projects will occur. </a:t>
            </a:r>
            <a:endPar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Too many </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subbasins</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can make it unwieldly to evaluate all of the offset projects needed to achieve a net ecological benefit for the WRIA.</a:t>
            </a:r>
          </a:p>
        </p:txBody>
      </p:sp>
    </p:spTree>
    <p:extLst>
      <p:ext uri="{BB962C8B-B14F-4D97-AF65-F5344CB8AC3E}">
        <p14:creationId xmlns:p14="http://schemas.microsoft.com/office/powerpoint/2010/main" val="995022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8864" y="665694"/>
            <a:ext cx="5681813" cy="5520960"/>
          </a:xfrm>
          <a:prstGeom prst="rect">
            <a:avLst/>
          </a:prstGeom>
        </p:spPr>
      </p:pic>
      <p:pic>
        <p:nvPicPr>
          <p:cNvPr id="3" name="Picture 2"/>
          <p:cNvPicPr>
            <a:picLocks noChangeAspect="1"/>
          </p:cNvPicPr>
          <p:nvPr/>
        </p:nvPicPr>
        <p:blipFill>
          <a:blip r:embed="rId4"/>
          <a:stretch>
            <a:fillRect/>
          </a:stretch>
        </p:blipFill>
        <p:spPr>
          <a:xfrm>
            <a:off x="698076" y="665694"/>
            <a:ext cx="4074120" cy="5489262"/>
          </a:xfrm>
          <a:prstGeom prst="rect">
            <a:avLst/>
          </a:prstGeom>
        </p:spPr>
      </p:pic>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srgbClr val="1482AB"/>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482AB"/>
              </a:solidFill>
              <a:effectLst/>
              <a:uLnTx/>
              <a:uFillTx/>
              <a:latin typeface="Corbel" panose="020B0503020204020204"/>
              <a:ea typeface="+mn-ea"/>
              <a:cs typeface="+mn-cs"/>
            </a:endParaRPr>
          </a:p>
        </p:txBody>
      </p:sp>
      <p:sp>
        <p:nvSpPr>
          <p:cNvPr id="7" name="TextBox 6"/>
          <p:cNvSpPr txBox="1"/>
          <p:nvPr/>
        </p:nvSpPr>
        <p:spPr>
          <a:xfrm>
            <a:off x="698076" y="134471"/>
            <a:ext cx="1104120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Salmon Recovery Forum </a:t>
            </a:r>
            <a:r>
              <a:rPr kumimoji="0" lang="en-US" sz="3200" b="0" i="0" u="none" strike="noStrike" kern="1200" cap="none" spc="0" normalizeH="0" baseline="0" noProof="0" dirty="0" err="1" smtClean="0">
                <a:ln>
                  <a:noFill/>
                </a:ln>
                <a:solidFill>
                  <a:prstClr val="black"/>
                </a:solidFill>
                <a:effectLst/>
                <a:uLnTx/>
                <a:uFillTx/>
                <a:latin typeface="Corbel" panose="020B0503020204020204"/>
                <a:ea typeface="+mn-ea"/>
                <a:cs typeface="+mn-cs"/>
              </a:rPr>
              <a:t>Subbasin</a:t>
            </a: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 Delineations</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 name="TextBox 7"/>
          <p:cNvSpPr txBox="1"/>
          <p:nvPr/>
        </p:nvSpPr>
        <p:spPr>
          <a:xfrm>
            <a:off x="698076" y="6186654"/>
            <a:ext cx="981260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Source: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hlinkClick r:id="rId5"/>
              </a:rPr>
              <a:t>https://</a:t>
            </a: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hlinkClick r:id="rId5"/>
              </a:rPr>
              <a:t>fortress.wa.gov/ecy/publications/documents/1506009.pdf</a:t>
            </a:r>
            <a:endPar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TextBox 8"/>
          <p:cNvSpPr txBox="1"/>
          <p:nvPr/>
        </p:nvSpPr>
        <p:spPr>
          <a:xfrm>
            <a:off x="10510677" y="2133763"/>
            <a:ext cx="139930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2015 Work broke the basin into 17 subbasins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86072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333" b="1778"/>
          <a:stretch/>
        </p:blipFill>
        <p:spPr>
          <a:xfrm>
            <a:off x="1905000" y="650755"/>
            <a:ext cx="8643769" cy="6070720"/>
          </a:xfrm>
          <a:prstGeom prst="rect">
            <a:avLst/>
          </a:prstGeom>
        </p:spPr>
      </p:pic>
      <p:sp>
        <p:nvSpPr>
          <p:cNvPr id="3" name="Slide Number Placeholder 2"/>
          <p:cNvSpPr>
            <a:spLocks noGrp="1"/>
          </p:cNvSpPr>
          <p:nvPr>
            <p:ph type="sldNum" sz="quarter" idx="12"/>
          </p:nvPr>
        </p:nvSpPr>
        <p:spPr>
          <a:xfrm>
            <a:off x="9391192" y="6164835"/>
            <a:ext cx="170621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sp>
        <p:nvSpPr>
          <p:cNvPr id="4" name="TextBox 3"/>
          <p:cNvSpPr txBox="1"/>
          <p:nvPr/>
        </p:nvSpPr>
        <p:spPr>
          <a:xfrm>
            <a:off x="1356360" y="60960"/>
            <a:ext cx="11719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Location of New </a:t>
            </a: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D</a:t>
            </a: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omestic </a:t>
            </a: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E</a:t>
            </a: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xempt Wells Considerations</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TextBox 4"/>
          <p:cNvSpPr txBox="1"/>
          <p:nvPr/>
        </p:nvSpPr>
        <p:spPr>
          <a:xfrm>
            <a:off x="387276" y="2829262"/>
            <a:ext cx="176425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Where can new domestic exempt wells be drilled in the WRIA?</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5764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261" b="1788"/>
          <a:stretch/>
        </p:blipFill>
        <p:spPr>
          <a:xfrm>
            <a:off x="1774371" y="561811"/>
            <a:ext cx="8759158" cy="6156057"/>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2CE14-6355-4CA1-8130-D6170986001C}" type="slidenum">
              <a:rPr kumimoji="0" lang="en-US" sz="1200" b="0" i="0" u="none" strike="noStrike" kern="1200" cap="none" spc="0" normalizeH="0" baseline="0" noProof="0" smtClean="0">
                <a:ln>
                  <a:noFill/>
                </a:ln>
                <a:solidFill>
                  <a:prstClr val="black">
                    <a:lumMod val="95000"/>
                    <a:lumOff val="5000"/>
                  </a:prstClr>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95000"/>
                  <a:lumOff val="5000"/>
                </a:prstClr>
              </a:solidFill>
              <a:effectLst/>
              <a:uLnTx/>
              <a:uFillTx/>
              <a:latin typeface="Corbel" panose="020B0503020204020204"/>
              <a:ea typeface="+mn-ea"/>
              <a:cs typeface="+mn-cs"/>
            </a:endParaRPr>
          </a:p>
        </p:txBody>
      </p:sp>
      <p:sp>
        <p:nvSpPr>
          <p:cNvPr id="6" name="TextBox 5"/>
          <p:cNvSpPr txBox="1"/>
          <p:nvPr/>
        </p:nvSpPr>
        <p:spPr>
          <a:xfrm>
            <a:off x="2543342" y="0"/>
            <a:ext cx="1082213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Example </a:t>
            </a:r>
            <a:r>
              <a:rPr kumimoji="0" lang="en-US" sz="2800" b="0" i="0" u="none" strike="noStrike" kern="1200" cap="none" spc="0" normalizeH="0" baseline="0" noProof="0" dirty="0" err="1" smtClean="0">
                <a:ln>
                  <a:noFill/>
                </a:ln>
                <a:solidFill>
                  <a:prstClr val="black"/>
                </a:solidFill>
                <a:effectLst/>
                <a:uLnTx/>
                <a:uFillTx/>
                <a:latin typeface="Corbel" panose="020B0503020204020204"/>
                <a:ea typeface="+mn-ea"/>
                <a:cs typeface="+mn-cs"/>
              </a:rPr>
              <a:t>Subbasin</a:t>
            </a: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 Delineations by HUC Groupings</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 name="TextBox 7"/>
          <p:cNvSpPr txBox="1"/>
          <p:nvPr/>
        </p:nvSpPr>
        <p:spPr>
          <a:xfrm>
            <a:off x="10413608" y="2978120"/>
            <a:ext cx="139930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panose="020B0503020204020204"/>
                <a:ea typeface="+mn-ea"/>
                <a:cs typeface="+mn-cs"/>
              </a:rPr>
              <a:t>I ended up with 13 subbasins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61159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Custom 5">
      <a:dk1>
        <a:sysClr val="windowText" lastClr="000000"/>
      </a:dk1>
      <a:lt1>
        <a:sysClr val="window" lastClr="FFFFFF"/>
      </a:lt1>
      <a:dk2>
        <a:srgbClr val="344068"/>
      </a:dk2>
      <a:lt2>
        <a:srgbClr val="D9E0E6"/>
      </a:lt2>
      <a:accent1>
        <a:srgbClr val="1482AB"/>
      </a:accent1>
      <a:accent2>
        <a:srgbClr val="1C6294"/>
      </a:accent2>
      <a:accent3>
        <a:srgbClr val="28C4CC"/>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DA624D598A545AA95FD0D37A5AD5E" ma:contentTypeVersion="4" ma:contentTypeDescription="Create a new document." ma:contentTypeScope="" ma:versionID="3f3d55dd710a0b0be6a9aca06724e645">
  <xsd:schema xmlns:xsd="http://www.w3.org/2001/XMLSchema" xmlns:xs="http://www.w3.org/2001/XMLSchema" xmlns:p="http://schemas.microsoft.com/office/2006/metadata/properties" xmlns:ns2="02e15745-2ed2-4a46-a0de-353d0fcc7d57" xmlns:ns3="72ef17e2-e9ca-471d-ab02-c7663b0f311e" xmlns:ns4="aefa6086-64e6-42c4-9130-4ae9351b6fc5" targetNamespace="http://schemas.microsoft.com/office/2006/metadata/properties" ma:root="true" ma:fieldsID="8eab8f9cb5b78370a11a8df2584b17fc" ns2:_="" ns3:_="" ns4:_="">
    <xsd:import namespace="02e15745-2ed2-4a46-a0de-353d0fcc7d57"/>
    <xsd:import namespace="72ef17e2-e9ca-471d-ab02-c7663b0f311e"/>
    <xsd:import namespace="aefa6086-64e6-42c4-9130-4ae9351b6fc5"/>
    <xsd:element name="properties">
      <xsd:complexType>
        <xsd:sequence>
          <xsd:element name="documentManagement">
            <xsd:complexType>
              <xsd:all>
                <xsd:element ref="ns2:Category" minOccurs="0"/>
                <xsd:element ref="ns2:WRIA" minOccurs="0"/>
                <xsd:element ref="ns3:Basin_x0020_Typ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15745-2ed2-4a46-a0de-353d0fcc7d57"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union memberTypes="dms:Text">
          <xsd:simpleType>
            <xsd:restriction base="dms:Choice">
              <xsd:enumeration value="Communications"/>
              <xsd:enumeration value="Plans"/>
              <xsd:enumeration value="Notes and agendas"/>
              <xsd:enumeration value="Policy"/>
              <xsd:enumeration value="Grants"/>
              <xsd:enumeration value="Tribal Communication"/>
              <xsd:enumeration value="Local Government Communication"/>
              <xsd:enumeration value="Committee Info"/>
              <xsd:enumeration value="Project Management"/>
              <xsd:enumeration value="Test"/>
            </xsd:restriction>
          </xsd:simpleType>
        </xsd:union>
      </xsd:simpleType>
    </xsd:element>
    <xsd:element name="WRIA" ma:index="9" nillable="true" ma:displayName="WRIA" ma:format="Dropdown" ma:internalName="WRIA">
      <xsd:simpleType>
        <xsd:union memberTypes="dms:Text">
          <xsd:simpleType>
            <xsd:restriction base="dms:Choice">
              <xsd:enumeration value="1- Nooksack"/>
              <xsd:enumeration value="11- Nisqually"/>
              <xsd:enumeration value="7-Snohomish"/>
              <xsd:enumeration value="8-Cedar"/>
              <xsd:enumeration value="9-Duwamish"/>
              <xsd:enumeration value="10-Puyallup"/>
              <xsd:enumeration value="12-Chambers"/>
              <xsd:enumeration value="13-Deschutes"/>
              <xsd:enumeration value="14-Kennedy"/>
              <xsd:enumeration value="15-Kitsap"/>
              <xsd:enumeration value="Statewid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2ef17e2-e9ca-471d-ab02-c7663b0f311e" elementFormDefault="qualified">
    <xsd:import namespace="http://schemas.microsoft.com/office/2006/documentManagement/types"/>
    <xsd:import namespace="http://schemas.microsoft.com/office/infopath/2007/PartnerControls"/>
    <xsd:element name="Basin_x0020_Type" ma:index="10" nillable="true" ma:displayName="Basin Type" ma:format="Dropdown" ma:internalName="Basin_x0020_Type">
      <xsd:simpleType>
        <xsd:union memberTypes="dms:Text">
          <xsd:simpleType>
            <xsd:restriction base="dms:Choice">
              <xsd:enumeration value="Section 202"/>
              <xsd:enumeration value="Section 203"/>
              <xsd:enumeration value="Metering"/>
              <xsd:enumeration value="Foster"/>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aefa6086-64e6-42c4-9130-4ae9351b6fc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02e15745-2ed2-4a46-a0de-353d0fcc7d57" xsi:nil="true"/>
    <WRIA xmlns="02e15745-2ed2-4a46-a0de-353d0fcc7d57" xsi:nil="true"/>
    <Basin_x0020_Type xmlns="72ef17e2-e9ca-471d-ab02-c7663b0f31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FDFB81-454D-422D-935E-0297A45BF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15745-2ed2-4a46-a0de-353d0fcc7d57"/>
    <ds:schemaRef ds:uri="72ef17e2-e9ca-471d-ab02-c7663b0f311e"/>
    <ds:schemaRef ds:uri="aefa6086-64e6-42c4-9130-4ae9351b6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6066D8-78A4-45BC-957E-604F0574E3FA}">
  <ds:schemaRefs>
    <ds:schemaRef ds:uri="http://schemas.microsoft.com/office/2006/documentManagement/types"/>
    <ds:schemaRef ds:uri="02e15745-2ed2-4a46-a0de-353d0fcc7d57"/>
    <ds:schemaRef ds:uri="72ef17e2-e9ca-471d-ab02-c7663b0f311e"/>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aefa6086-64e6-42c4-9130-4ae9351b6fc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512233F-BE71-4205-BE40-694ED3323D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4664</TotalTime>
  <Words>1383</Words>
  <Application>Microsoft Office PowerPoint</Application>
  <PresentationFormat>Widescreen</PresentationFormat>
  <Paragraphs>119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vt:lpstr>
      <vt:lpstr>Corbel</vt:lpstr>
      <vt:lpstr>Basis</vt:lpstr>
      <vt:lpstr> Intro to subbasins- Wria 7</vt:lpstr>
      <vt:lpstr>Why do we need subbasins for this process?</vt:lpstr>
      <vt:lpstr>Timeline for Decision</vt:lpstr>
      <vt:lpstr>Options and Recommendations</vt:lpstr>
      <vt:lpstr>Introduction to Subbasin Delineation  for Watershed Restoration and Enhancement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AWRA Presentation</dc:title>
  <dc:creator>Sessions, Carrie (ECY)</dc:creator>
  <cp:lastModifiedBy>Jones, Ingria (ECY)</cp:lastModifiedBy>
  <cp:revision>337</cp:revision>
  <dcterms:created xsi:type="dcterms:W3CDTF">2017-10-19T15:04:21Z</dcterms:created>
  <dcterms:modified xsi:type="dcterms:W3CDTF">2019-02-21T18:01:16Z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0x010100BF6DA624D598A545AA95FD0D37A5AD5E</vt:lpwstr>
  </property>
</Properties>
</file>