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5"/>
  </p:notesMasterIdLst>
  <p:handoutMasterIdLst>
    <p:handoutMasterId r:id="rId106"/>
  </p:handoutMasterIdLst>
  <p:sldIdLst>
    <p:sldId id="477" r:id="rId2"/>
    <p:sldId id="480" r:id="rId3"/>
    <p:sldId id="380" r:id="rId4"/>
    <p:sldId id="381" r:id="rId5"/>
    <p:sldId id="382" r:id="rId6"/>
    <p:sldId id="383" r:id="rId7"/>
    <p:sldId id="384" r:id="rId8"/>
    <p:sldId id="478" r:id="rId9"/>
    <p:sldId id="386" r:id="rId10"/>
    <p:sldId id="387" r:id="rId11"/>
    <p:sldId id="388" r:id="rId12"/>
    <p:sldId id="389" r:id="rId13"/>
    <p:sldId id="390" r:id="rId14"/>
    <p:sldId id="391" r:id="rId15"/>
    <p:sldId id="392" r:id="rId16"/>
    <p:sldId id="393" r:id="rId17"/>
    <p:sldId id="394" r:id="rId18"/>
    <p:sldId id="396" r:id="rId19"/>
    <p:sldId id="385" r:id="rId20"/>
    <p:sldId id="487" r:id="rId21"/>
    <p:sldId id="355" r:id="rId22"/>
    <p:sldId id="379" r:id="rId23"/>
    <p:sldId id="356" r:id="rId24"/>
    <p:sldId id="357" r:id="rId25"/>
    <p:sldId id="358" r:id="rId26"/>
    <p:sldId id="359" r:id="rId27"/>
    <p:sldId id="360" r:id="rId28"/>
    <p:sldId id="361" r:id="rId29"/>
    <p:sldId id="472" r:id="rId30"/>
    <p:sldId id="271" r:id="rId31"/>
    <p:sldId id="397" r:id="rId32"/>
    <p:sldId id="398" r:id="rId33"/>
    <p:sldId id="481" r:id="rId34"/>
    <p:sldId id="416" r:id="rId35"/>
    <p:sldId id="419" r:id="rId36"/>
    <p:sldId id="420" r:id="rId37"/>
    <p:sldId id="421" r:id="rId38"/>
    <p:sldId id="422" r:id="rId39"/>
    <p:sldId id="423" r:id="rId40"/>
    <p:sldId id="424" r:id="rId41"/>
    <p:sldId id="485" r:id="rId42"/>
    <p:sldId id="486" r:id="rId43"/>
    <p:sldId id="476" r:id="rId44"/>
    <p:sldId id="471" r:id="rId45"/>
    <p:sldId id="475" r:id="rId46"/>
    <p:sldId id="463" r:id="rId47"/>
    <p:sldId id="464" r:id="rId48"/>
    <p:sldId id="465" r:id="rId49"/>
    <p:sldId id="466" r:id="rId50"/>
    <p:sldId id="482" r:id="rId51"/>
    <p:sldId id="483" r:id="rId52"/>
    <p:sldId id="484" r:id="rId53"/>
    <p:sldId id="479" r:id="rId54"/>
    <p:sldId id="418" r:id="rId55"/>
    <p:sldId id="490" r:id="rId56"/>
    <p:sldId id="489" r:id="rId57"/>
    <p:sldId id="488" r:id="rId58"/>
    <p:sldId id="469" r:id="rId59"/>
    <p:sldId id="319" r:id="rId60"/>
    <p:sldId id="371" r:id="rId61"/>
    <p:sldId id="298" r:id="rId62"/>
    <p:sldId id="276" r:id="rId63"/>
    <p:sldId id="309" r:id="rId64"/>
    <p:sldId id="282" r:id="rId65"/>
    <p:sldId id="322" r:id="rId66"/>
    <p:sldId id="323" r:id="rId67"/>
    <p:sldId id="256" r:id="rId68"/>
    <p:sldId id="324" r:id="rId69"/>
    <p:sldId id="374" r:id="rId70"/>
    <p:sldId id="353" r:id="rId71"/>
    <p:sldId id="425" r:id="rId72"/>
    <p:sldId id="441" r:id="rId73"/>
    <p:sldId id="432" r:id="rId74"/>
    <p:sldId id="433" r:id="rId75"/>
    <p:sldId id="434" r:id="rId76"/>
    <p:sldId id="435" r:id="rId77"/>
    <p:sldId id="436" r:id="rId78"/>
    <p:sldId id="437" r:id="rId79"/>
    <p:sldId id="439" r:id="rId80"/>
    <p:sldId id="438" r:id="rId81"/>
    <p:sldId id="440" r:id="rId82"/>
    <p:sldId id="426" r:id="rId83"/>
    <p:sldId id="445" r:id="rId84"/>
    <p:sldId id="446" r:id="rId85"/>
    <p:sldId id="447" r:id="rId86"/>
    <p:sldId id="443" r:id="rId87"/>
    <p:sldId id="455" r:id="rId88"/>
    <p:sldId id="491" r:id="rId89"/>
    <p:sldId id="453" r:id="rId90"/>
    <p:sldId id="448" r:id="rId91"/>
    <p:sldId id="444" r:id="rId92"/>
    <p:sldId id="449" r:id="rId93"/>
    <p:sldId id="450" r:id="rId94"/>
    <p:sldId id="451" r:id="rId95"/>
    <p:sldId id="452" r:id="rId96"/>
    <p:sldId id="454" r:id="rId97"/>
    <p:sldId id="456" r:id="rId98"/>
    <p:sldId id="427" r:id="rId99"/>
    <p:sldId id="428" r:id="rId100"/>
    <p:sldId id="429" r:id="rId101"/>
    <p:sldId id="430" r:id="rId102"/>
    <p:sldId id="318" r:id="rId103"/>
    <p:sldId id="473" r:id="rId10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FF"/>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70" autoAdjust="0"/>
    <p:restoredTop sz="94660"/>
  </p:normalViewPr>
  <p:slideViewPr>
    <p:cSldViewPr snapToGrid="0">
      <p:cViewPr varScale="1">
        <p:scale>
          <a:sx n="70" d="100"/>
          <a:sy n="70" d="100"/>
        </p:scale>
        <p:origin x="67" y="379"/>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presProps" Target="presProps.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handoutMaster" Target="handoutMasters/handout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theme" Target="theme/theme1.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image" Target="../media/image22.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65AB627-6971-4D44-A883-4A2988397C59}" type="datetimeFigureOut">
              <a:rPr lang="en-US" smtClean="0"/>
              <a:t>2/12/2019</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C393672-BE11-49AD-8CD8-2AF88D237D76}" type="slidenum">
              <a:rPr lang="en-US" smtClean="0"/>
              <a:t>‹#›</a:t>
            </a:fld>
            <a:endParaRPr lang="en-US"/>
          </a:p>
        </p:txBody>
      </p:sp>
    </p:spTree>
    <p:extLst>
      <p:ext uri="{BB962C8B-B14F-4D97-AF65-F5344CB8AC3E}">
        <p14:creationId xmlns:p14="http://schemas.microsoft.com/office/powerpoint/2010/main" val="1428384019"/>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F900D1-DD30-4E1F-9D85-7C37E011CDF8}" type="datetimeFigureOut">
              <a:rPr lang="en-US" smtClean="0"/>
              <a:t>2/12/2019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E268C6C-15B5-4F1E-B013-6AD27650F2B4}" type="slidenum">
              <a:rPr lang="en-US" smtClean="0"/>
              <a:t>‹#›</a:t>
            </a:fld>
            <a:endParaRPr lang="en-US"/>
          </a:p>
        </p:txBody>
      </p:sp>
    </p:spTree>
    <p:extLst>
      <p:ext uri="{BB962C8B-B14F-4D97-AF65-F5344CB8AC3E}">
        <p14:creationId xmlns:p14="http://schemas.microsoft.com/office/powerpoint/2010/main" val="3487398178"/>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66470">
              <a:defRPr/>
            </a:pPr>
            <a:r>
              <a:rPr lang="en-US" sz="1300" i="1" dirty="0" smtClean="0"/>
              <a:t>INTERFERENCE OVERHEAD</a:t>
            </a:r>
            <a:endParaRPr lang="en-US" sz="1300" dirty="0" smtClean="0"/>
          </a:p>
          <a:p>
            <a:endParaRPr lang="en-US" dirty="0"/>
          </a:p>
        </p:txBody>
      </p:sp>
    </p:spTree>
    <p:extLst>
      <p:ext uri="{BB962C8B-B14F-4D97-AF65-F5344CB8AC3E}">
        <p14:creationId xmlns:p14="http://schemas.microsoft.com/office/powerpoint/2010/main" val="13923349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774470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0016586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D6DCB69-C58E-4507-9B6D-7F62A29060E6}" type="datetime1">
              <a:rPr lang="en-US" smtClean="0"/>
              <a:t>2/12/2019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B1D90C-D41D-46F1-89C7-F608431BD44B}" type="slidenum">
              <a:rPr lang="en-US" smtClean="0"/>
              <a:t>‹#›</a:t>
            </a:fld>
            <a:endParaRPr lang="en-US"/>
          </a:p>
        </p:txBody>
      </p:sp>
    </p:spTree>
    <p:extLst>
      <p:ext uri="{BB962C8B-B14F-4D97-AF65-F5344CB8AC3E}">
        <p14:creationId xmlns:p14="http://schemas.microsoft.com/office/powerpoint/2010/main" val="3651509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CBA0F04-47D8-495E-871A-5F8C7037640A}" type="datetime1">
              <a:rPr lang="en-US" smtClean="0"/>
              <a:t>2/12/2019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B1D90C-D41D-46F1-89C7-F608431BD44B}" type="slidenum">
              <a:rPr lang="en-US" smtClean="0"/>
              <a:t>‹#›</a:t>
            </a:fld>
            <a:endParaRPr lang="en-US"/>
          </a:p>
        </p:txBody>
      </p:sp>
    </p:spTree>
    <p:extLst>
      <p:ext uri="{BB962C8B-B14F-4D97-AF65-F5344CB8AC3E}">
        <p14:creationId xmlns:p14="http://schemas.microsoft.com/office/powerpoint/2010/main" val="11322854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7DB9FFA-82F2-43C8-BD97-1B70E52EB455}" type="datetime1">
              <a:rPr lang="en-US" smtClean="0"/>
              <a:t>2/12/2019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B1D90C-D41D-46F1-89C7-F608431BD44B}" type="slidenum">
              <a:rPr lang="en-US" smtClean="0"/>
              <a:t>‹#›</a:t>
            </a:fld>
            <a:endParaRPr lang="en-US"/>
          </a:p>
        </p:txBody>
      </p:sp>
    </p:spTree>
    <p:extLst>
      <p:ext uri="{BB962C8B-B14F-4D97-AF65-F5344CB8AC3E}">
        <p14:creationId xmlns:p14="http://schemas.microsoft.com/office/powerpoint/2010/main" val="499244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81C2524-93F3-4F65-BE42-06025FB5D2B3}" type="datetime1">
              <a:rPr lang="en-US" smtClean="0"/>
              <a:t>2/12/2019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B1D90C-D41D-46F1-89C7-F608431BD44B}" type="slidenum">
              <a:rPr lang="en-US" smtClean="0"/>
              <a:t>‹#›</a:t>
            </a:fld>
            <a:endParaRPr lang="en-US"/>
          </a:p>
        </p:txBody>
      </p:sp>
    </p:spTree>
    <p:extLst>
      <p:ext uri="{BB962C8B-B14F-4D97-AF65-F5344CB8AC3E}">
        <p14:creationId xmlns:p14="http://schemas.microsoft.com/office/powerpoint/2010/main" val="28888702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75D2674-AD53-4D96-8A37-5FEB847DC42B}" type="datetime1">
              <a:rPr lang="en-US" smtClean="0"/>
              <a:t>2/12/2019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B1D90C-D41D-46F1-89C7-F608431BD44B}" type="slidenum">
              <a:rPr lang="en-US" smtClean="0"/>
              <a:t>‹#›</a:t>
            </a:fld>
            <a:endParaRPr lang="en-US"/>
          </a:p>
        </p:txBody>
      </p:sp>
    </p:spTree>
    <p:extLst>
      <p:ext uri="{BB962C8B-B14F-4D97-AF65-F5344CB8AC3E}">
        <p14:creationId xmlns:p14="http://schemas.microsoft.com/office/powerpoint/2010/main" val="36062892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BD9B076-62BF-44BC-B4C9-BD0C79FD6D6D}" type="datetime1">
              <a:rPr lang="en-US" smtClean="0"/>
              <a:t>2/12/2019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DB1D90C-D41D-46F1-89C7-F608431BD44B}" type="slidenum">
              <a:rPr lang="en-US" smtClean="0"/>
              <a:t>‹#›</a:t>
            </a:fld>
            <a:endParaRPr lang="en-US"/>
          </a:p>
        </p:txBody>
      </p:sp>
    </p:spTree>
    <p:extLst>
      <p:ext uri="{BB962C8B-B14F-4D97-AF65-F5344CB8AC3E}">
        <p14:creationId xmlns:p14="http://schemas.microsoft.com/office/powerpoint/2010/main" val="32046229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1F6F853-F064-488F-A3A6-942514885BEC}" type="datetime1">
              <a:rPr lang="en-US" smtClean="0"/>
              <a:t>2/12/2019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DB1D90C-D41D-46F1-89C7-F608431BD44B}" type="slidenum">
              <a:rPr lang="en-US" smtClean="0"/>
              <a:t>‹#›</a:t>
            </a:fld>
            <a:endParaRPr lang="en-US"/>
          </a:p>
        </p:txBody>
      </p:sp>
    </p:spTree>
    <p:extLst>
      <p:ext uri="{BB962C8B-B14F-4D97-AF65-F5344CB8AC3E}">
        <p14:creationId xmlns:p14="http://schemas.microsoft.com/office/powerpoint/2010/main" val="42245918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662AD4B-8008-48B5-AB6B-F5EA6C196FAF}" type="datetime1">
              <a:rPr lang="en-US" smtClean="0"/>
              <a:t>2/12/2019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DB1D90C-D41D-46F1-89C7-F608431BD44B}" type="slidenum">
              <a:rPr lang="en-US" smtClean="0"/>
              <a:t>‹#›</a:t>
            </a:fld>
            <a:endParaRPr lang="en-US"/>
          </a:p>
        </p:txBody>
      </p:sp>
    </p:spTree>
    <p:extLst>
      <p:ext uri="{BB962C8B-B14F-4D97-AF65-F5344CB8AC3E}">
        <p14:creationId xmlns:p14="http://schemas.microsoft.com/office/powerpoint/2010/main" val="4774027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E6DDEB4-B41C-4EB0-86BC-AF7C904004EA}" type="datetime1">
              <a:rPr lang="en-US" smtClean="0"/>
              <a:t>2/12/2019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DB1D90C-D41D-46F1-89C7-F608431BD44B}" type="slidenum">
              <a:rPr lang="en-US" smtClean="0"/>
              <a:t>‹#›</a:t>
            </a:fld>
            <a:endParaRPr lang="en-US"/>
          </a:p>
        </p:txBody>
      </p:sp>
    </p:spTree>
    <p:extLst>
      <p:ext uri="{BB962C8B-B14F-4D97-AF65-F5344CB8AC3E}">
        <p14:creationId xmlns:p14="http://schemas.microsoft.com/office/powerpoint/2010/main" val="8284107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3E685B0-D044-4DBD-B534-CCB812C02776}" type="datetime1">
              <a:rPr lang="en-US" smtClean="0"/>
              <a:t>2/12/2019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DB1D90C-D41D-46F1-89C7-F608431BD44B}" type="slidenum">
              <a:rPr lang="en-US" smtClean="0"/>
              <a:t>‹#›</a:t>
            </a:fld>
            <a:endParaRPr lang="en-US"/>
          </a:p>
        </p:txBody>
      </p:sp>
    </p:spTree>
    <p:extLst>
      <p:ext uri="{BB962C8B-B14F-4D97-AF65-F5344CB8AC3E}">
        <p14:creationId xmlns:p14="http://schemas.microsoft.com/office/powerpoint/2010/main" val="16979456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CF09408-2E63-4D01-99B0-B30C096E77F7}" type="datetime1">
              <a:rPr lang="en-US" smtClean="0"/>
              <a:t>2/12/2019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DB1D90C-D41D-46F1-89C7-F608431BD44B}" type="slidenum">
              <a:rPr lang="en-US" smtClean="0"/>
              <a:t>‹#›</a:t>
            </a:fld>
            <a:endParaRPr lang="en-US"/>
          </a:p>
        </p:txBody>
      </p:sp>
    </p:spTree>
    <p:extLst>
      <p:ext uri="{BB962C8B-B14F-4D97-AF65-F5344CB8AC3E}">
        <p14:creationId xmlns:p14="http://schemas.microsoft.com/office/powerpoint/2010/main" val="14567399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C43B6FA-51BF-4E51-B963-5A92498DEFD1}" type="datetime1">
              <a:rPr lang="en-US" smtClean="0"/>
              <a:t>2/12/2019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DB1D90C-D41D-46F1-89C7-F608431BD44B}" type="slidenum">
              <a:rPr lang="en-US" smtClean="0"/>
              <a:t>‹#›</a:t>
            </a:fld>
            <a:endParaRPr lang="en-US"/>
          </a:p>
        </p:txBody>
      </p:sp>
    </p:spTree>
    <p:extLst>
      <p:ext uri="{BB962C8B-B14F-4D97-AF65-F5344CB8AC3E}">
        <p14:creationId xmlns:p14="http://schemas.microsoft.com/office/powerpoint/2010/main" val="21673391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134.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wm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8" Type="http://schemas.openxmlformats.org/officeDocument/2006/relationships/oleObject" Target="../embeddings/oleObject5.bin"/><Relationship Id="rId13" Type="http://schemas.openxmlformats.org/officeDocument/2006/relationships/image" Target="../media/image24.png"/><Relationship Id="rId3" Type="http://schemas.openxmlformats.org/officeDocument/2006/relationships/oleObject" Target="../embeddings/oleObject1.bin"/><Relationship Id="rId7" Type="http://schemas.openxmlformats.org/officeDocument/2006/relationships/oleObject" Target="../embeddings/oleObject4.bin"/><Relationship Id="rId12" Type="http://schemas.openxmlformats.org/officeDocument/2006/relationships/image" Target="../media/image23.pn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oleObject" Target="../embeddings/oleObject3.bin"/><Relationship Id="rId11" Type="http://schemas.openxmlformats.org/officeDocument/2006/relationships/oleObject" Target="../embeddings/oleObject8.bin"/><Relationship Id="rId5" Type="http://schemas.openxmlformats.org/officeDocument/2006/relationships/oleObject" Target="../embeddings/oleObject2.bin"/><Relationship Id="rId10" Type="http://schemas.openxmlformats.org/officeDocument/2006/relationships/oleObject" Target="../embeddings/oleObject7.bin"/><Relationship Id="rId4" Type="http://schemas.openxmlformats.org/officeDocument/2006/relationships/image" Target="../media/image22.png"/><Relationship Id="rId9" Type="http://schemas.openxmlformats.org/officeDocument/2006/relationships/oleObject" Target="../embeddings/oleObject6.bin"/></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emf"/><Relationship Id="rId1" Type="http://schemas.openxmlformats.org/officeDocument/2006/relationships/slideLayout" Target="../slideLayouts/slideLayout2.xml"/><Relationship Id="rId4" Type="http://schemas.openxmlformats.org/officeDocument/2006/relationships/image" Target="../media/image27.emf"/></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emf"/><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36.png"/><Relationship Id="rId1" Type="http://schemas.openxmlformats.org/officeDocument/2006/relationships/slideLayout" Target="../slideLayouts/slideLayout1.xml"/><Relationship Id="rId5" Type="http://schemas.openxmlformats.org/officeDocument/2006/relationships/image" Target="../media/image39.png"/><Relationship Id="rId4" Type="http://schemas.openxmlformats.org/officeDocument/2006/relationships/image" Target="../media/image38.png"/></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image" Target="../media/image19.emf"/><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9.em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2.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image" Target="../media/image53.em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5.em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8.em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image" Target="../media/image60.em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image" Target="../media/image62.em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 Id="rId4" Type="http://schemas.openxmlformats.org/officeDocument/2006/relationships/image" Target="../media/image66.emf"/></Relationships>
</file>

<file path=ppt/slides/_rels/slide48.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68.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70.png"/><Relationship Id="rId7" Type="http://schemas.openxmlformats.org/officeDocument/2006/relationships/image" Target="../media/image74.png"/><Relationship Id="rId2" Type="http://schemas.openxmlformats.org/officeDocument/2006/relationships/image" Target="../media/image69.png"/><Relationship Id="rId1" Type="http://schemas.openxmlformats.org/officeDocument/2006/relationships/slideLayout" Target="../slideLayouts/slideLayout2.xml"/><Relationship Id="rId6" Type="http://schemas.openxmlformats.org/officeDocument/2006/relationships/image" Target="../media/image73.jpeg"/><Relationship Id="rId5" Type="http://schemas.openxmlformats.org/officeDocument/2006/relationships/image" Target="../media/image72.png"/><Relationship Id="rId4" Type="http://schemas.openxmlformats.org/officeDocument/2006/relationships/image" Target="../media/image71.png"/></Relationships>
</file>

<file path=ppt/slides/_rels/slide5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 Id="rId6" Type="http://schemas.openxmlformats.org/officeDocument/2006/relationships/image" Target="../media/image79.emf"/><Relationship Id="rId5" Type="http://schemas.openxmlformats.org/officeDocument/2006/relationships/image" Target="../media/image78.png"/><Relationship Id="rId4" Type="http://schemas.openxmlformats.org/officeDocument/2006/relationships/image" Target="../media/image77.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81.emf"/><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82.emf"/><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83.emf"/><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75.png"/><Relationship Id="rId7" Type="http://schemas.openxmlformats.org/officeDocument/2006/relationships/image" Target="../media/image79.emf"/><Relationship Id="rId2" Type="http://schemas.openxmlformats.org/officeDocument/2006/relationships/image" Target="../media/image84.png"/><Relationship Id="rId1" Type="http://schemas.openxmlformats.org/officeDocument/2006/relationships/slideLayout" Target="../slideLayouts/slideLayout2.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gif"/><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85.emf"/><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emf"/><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emf"/><Relationship Id="rId1" Type="http://schemas.openxmlformats.org/officeDocument/2006/relationships/slideLayout" Target="../slideLayouts/slideLayout1.xml"/><Relationship Id="rId5" Type="http://schemas.openxmlformats.org/officeDocument/2006/relationships/image" Target="../media/image89.emf"/><Relationship Id="rId4" Type="http://schemas.openxmlformats.org/officeDocument/2006/relationships/image" Target="../media/image88.png"/></Relationships>
</file>

<file path=ppt/slides/_rels/slide6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1.xml"/><Relationship Id="rId4" Type="http://schemas.openxmlformats.org/officeDocument/2006/relationships/image" Target="../media/image92.png"/></Relationships>
</file>

<file path=ppt/slides/_rels/slide66.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96.emf"/><Relationship Id="rId2" Type="http://schemas.openxmlformats.org/officeDocument/2006/relationships/image" Target="../media/image95.emf"/><Relationship Id="rId1" Type="http://schemas.openxmlformats.org/officeDocument/2006/relationships/slideLayout" Target="../slideLayouts/slideLayout1.xml"/><Relationship Id="rId4" Type="http://schemas.openxmlformats.org/officeDocument/2006/relationships/image" Target="../media/image97.png"/></Relationships>
</file>

<file path=ppt/slides/_rels/slide68.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1.xml"/><Relationship Id="rId4" Type="http://schemas.openxmlformats.org/officeDocument/2006/relationships/image" Target="../media/image100.emf"/></Relationships>
</file>

<file path=ppt/slides/_rels/slide69.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2.xml"/><Relationship Id="rId5" Type="http://schemas.openxmlformats.org/officeDocument/2006/relationships/image" Target="../media/image104.png"/><Relationship Id="rId4" Type="http://schemas.openxmlformats.org/officeDocument/2006/relationships/image" Target="../media/image103.png"/></Relationships>
</file>

<file path=ppt/slides/_rels/slide7.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107.emf"/><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108.emf"/><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109.emf"/><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110.emf"/><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111.emf"/><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112.emf"/><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113.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114.emf"/><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117.emf"/><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118.emf"/><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119.emf"/><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120.emf"/><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123.emf"/><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124.emf"/><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125.emf"/><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126.emf"/><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127.emf"/><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128.emf"/><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river western washingt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1"/>
          </a:xfrm>
          <a:prstGeom prst="rect">
            <a:avLst/>
          </a:prstGeom>
          <a:solidFill>
            <a:schemeClr val="accent1">
              <a:alpha val="48000"/>
            </a:schemeClr>
          </a:solidFill>
        </p:spPr>
      </p:pic>
      <p:sp>
        <p:nvSpPr>
          <p:cNvPr id="5" name="TextBox 4"/>
          <p:cNvSpPr txBox="1"/>
          <p:nvPr/>
        </p:nvSpPr>
        <p:spPr>
          <a:xfrm>
            <a:off x="2363898" y="3429000"/>
            <a:ext cx="8823800" cy="3231654"/>
          </a:xfrm>
          <a:prstGeom prst="rect">
            <a:avLst/>
          </a:prstGeom>
          <a:noFill/>
        </p:spPr>
        <p:txBody>
          <a:bodyPr wrap="square" rtlCol="0">
            <a:spAutoFit/>
          </a:bodyPr>
          <a:lstStyle/>
          <a:p>
            <a:r>
              <a:rPr lang="en-US" sz="3200" b="1" dirty="0">
                <a:solidFill>
                  <a:schemeClr val="bg1"/>
                </a:solidFill>
              </a:rPr>
              <a:t>Hydrogeology for Streamflow </a:t>
            </a:r>
            <a:r>
              <a:rPr lang="en-US" sz="3200" b="1" dirty="0" smtClean="0">
                <a:solidFill>
                  <a:schemeClr val="bg1"/>
                </a:solidFill>
              </a:rPr>
              <a:t>Restoration, </a:t>
            </a:r>
          </a:p>
          <a:p>
            <a:r>
              <a:rPr lang="en-US" sz="3200" b="1" dirty="0" smtClean="0">
                <a:solidFill>
                  <a:schemeClr val="bg1"/>
                </a:solidFill>
              </a:rPr>
              <a:t>RCW 90.94</a:t>
            </a:r>
            <a:endParaRPr lang="en-US" sz="3200" b="1" dirty="0">
              <a:solidFill>
                <a:schemeClr val="bg1"/>
              </a:solidFill>
            </a:endParaRPr>
          </a:p>
          <a:p>
            <a:endParaRPr lang="en-US" b="1" dirty="0">
              <a:solidFill>
                <a:schemeClr val="bg1"/>
              </a:solidFill>
            </a:endParaRPr>
          </a:p>
          <a:p>
            <a:r>
              <a:rPr lang="en-US" sz="2400" b="1" dirty="0">
                <a:solidFill>
                  <a:schemeClr val="bg1"/>
                </a:solidFill>
              </a:rPr>
              <a:t>John Covert</a:t>
            </a:r>
          </a:p>
          <a:p>
            <a:r>
              <a:rPr lang="en-US" sz="2400" b="1" dirty="0">
                <a:solidFill>
                  <a:schemeClr val="bg1"/>
                </a:solidFill>
              </a:rPr>
              <a:t>WDOE Bellingham</a:t>
            </a:r>
          </a:p>
          <a:p>
            <a:r>
              <a:rPr lang="en-US" sz="2400" b="1" dirty="0">
                <a:solidFill>
                  <a:schemeClr val="bg1"/>
                </a:solidFill>
              </a:rPr>
              <a:t>john.covert@ecy.wa.gov</a:t>
            </a:r>
          </a:p>
          <a:p>
            <a:endParaRPr lang="en-US" b="1" dirty="0" smtClean="0">
              <a:solidFill>
                <a:schemeClr val="bg1"/>
              </a:solidFill>
            </a:endParaRPr>
          </a:p>
          <a:p>
            <a:r>
              <a:rPr lang="en-US" sz="3200" b="1" dirty="0" smtClean="0">
                <a:solidFill>
                  <a:schemeClr val="bg1"/>
                </a:solidFill>
              </a:rPr>
              <a:t>February 14, 2019</a:t>
            </a:r>
          </a:p>
        </p:txBody>
      </p:sp>
      <p:pic>
        <p:nvPicPr>
          <p:cNvPr id="6" name="Picture 5" descr="ECY_Symbol.png"/>
          <p:cNvPicPr>
            <a:picLocks noChangeAspect="1"/>
          </p:cNvPicPr>
          <p:nvPr/>
        </p:nvPicPr>
        <p:blipFill>
          <a:blip r:embed="rId3" cstate="screen"/>
          <a:stretch>
            <a:fillRect/>
          </a:stretch>
        </p:blipFill>
        <p:spPr>
          <a:xfrm>
            <a:off x="584138" y="5460273"/>
            <a:ext cx="1341514" cy="988061"/>
          </a:xfrm>
          <a:prstGeom prst="rect">
            <a:avLst/>
          </a:prstGeom>
        </p:spPr>
      </p:pic>
    </p:spTree>
    <p:extLst>
      <p:ext uri="{BB962C8B-B14F-4D97-AF65-F5344CB8AC3E}">
        <p14:creationId xmlns:p14="http://schemas.microsoft.com/office/powerpoint/2010/main" val="427143317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1524000" y="0"/>
            <a:ext cx="10160000" cy="7404100"/>
          </a:xfrm>
          <a:prstGeom prst="rect">
            <a:avLst/>
          </a:prstGeom>
          <a:noFill/>
          <a:ln w="9525">
            <a:noFill/>
            <a:miter lim="800000"/>
            <a:headEnd/>
            <a:tailEnd/>
          </a:ln>
        </p:spPr>
      </p:pic>
      <p:sp>
        <p:nvSpPr>
          <p:cNvPr id="2" name="TextBox 1"/>
          <p:cNvSpPr txBox="1"/>
          <p:nvPr/>
        </p:nvSpPr>
        <p:spPr>
          <a:xfrm>
            <a:off x="179615" y="1306286"/>
            <a:ext cx="1175656" cy="4524315"/>
          </a:xfrm>
          <a:prstGeom prst="rect">
            <a:avLst/>
          </a:prstGeom>
          <a:noFill/>
        </p:spPr>
        <p:txBody>
          <a:bodyPr wrap="square" rtlCol="0">
            <a:spAutoFit/>
          </a:bodyPr>
          <a:lstStyle/>
          <a:p>
            <a:r>
              <a:rPr lang="en-US" dirty="0" smtClean="0"/>
              <a:t>These are the pre-1940 wells that are listed in our well log database. There were more wells than this in the state (just not in our database).</a:t>
            </a:r>
            <a:endParaRPr lang="en-US" dirty="0"/>
          </a:p>
        </p:txBody>
      </p:sp>
      <p:sp>
        <p:nvSpPr>
          <p:cNvPr id="3" name="Slide Number Placeholder 2"/>
          <p:cNvSpPr>
            <a:spLocks noGrp="1"/>
          </p:cNvSpPr>
          <p:nvPr>
            <p:ph type="sldNum" sz="quarter" idx="12"/>
          </p:nvPr>
        </p:nvSpPr>
        <p:spPr/>
        <p:txBody>
          <a:bodyPr/>
          <a:lstStyle/>
          <a:p>
            <a:fld id="{1DB1D90C-D41D-46F1-89C7-F608431BD44B}" type="slidenum">
              <a:rPr lang="en-US" smtClean="0"/>
              <a:t>10</a:t>
            </a:fld>
            <a:endParaRPr lang="en-US"/>
          </a:p>
        </p:txBody>
      </p:sp>
    </p:spTree>
    <p:extLst>
      <p:ext uri="{BB962C8B-B14F-4D97-AF65-F5344CB8AC3E}">
        <p14:creationId xmlns:p14="http://schemas.microsoft.com/office/powerpoint/2010/main" val="48758679"/>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DB1D90C-D41D-46F1-89C7-F608431BD44B}" type="slidenum">
              <a:rPr lang="en-US" smtClean="0"/>
              <a:t>100</a:t>
            </a:fld>
            <a:endParaRPr lang="en-US"/>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46318" y="0"/>
            <a:ext cx="5299364" cy="6858000"/>
          </a:xfrm>
          <a:prstGeom prst="rect">
            <a:avLst/>
          </a:prstGeom>
        </p:spPr>
      </p:pic>
    </p:spTree>
    <p:extLst>
      <p:ext uri="{BB962C8B-B14F-4D97-AF65-F5344CB8AC3E}">
        <p14:creationId xmlns:p14="http://schemas.microsoft.com/office/powerpoint/2010/main" val="288248455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DB1D90C-D41D-46F1-89C7-F608431BD44B}" type="slidenum">
              <a:rPr lang="en-US" smtClean="0"/>
              <a:t>101</a:t>
            </a:fld>
            <a:endParaRPr lang="en-US"/>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46318" y="0"/>
            <a:ext cx="5299364" cy="6858000"/>
          </a:xfrm>
          <a:prstGeom prst="rect">
            <a:avLst/>
          </a:prstGeom>
        </p:spPr>
      </p:pic>
    </p:spTree>
    <p:extLst>
      <p:ext uri="{BB962C8B-B14F-4D97-AF65-F5344CB8AC3E}">
        <p14:creationId xmlns:p14="http://schemas.microsoft.com/office/powerpoint/2010/main" val="20478653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6636" y="0"/>
            <a:ext cx="10058400" cy="6508376"/>
          </a:xfrm>
          <a:prstGeom prst="rect">
            <a:avLst/>
          </a:prstGeom>
        </p:spPr>
      </p:pic>
      <p:sp>
        <p:nvSpPr>
          <p:cNvPr id="3" name="Slide Number Placeholder 2"/>
          <p:cNvSpPr>
            <a:spLocks noGrp="1"/>
          </p:cNvSpPr>
          <p:nvPr>
            <p:ph type="sldNum" sz="quarter" idx="12"/>
          </p:nvPr>
        </p:nvSpPr>
        <p:spPr/>
        <p:txBody>
          <a:bodyPr/>
          <a:lstStyle/>
          <a:p>
            <a:fld id="{1DB1D90C-D41D-46F1-89C7-F608431BD44B}" type="slidenum">
              <a:rPr lang="en-US" smtClean="0"/>
              <a:t>102</a:t>
            </a:fld>
            <a:endParaRPr lang="en-US"/>
          </a:p>
        </p:txBody>
      </p:sp>
    </p:spTree>
    <p:extLst>
      <p:ext uri="{BB962C8B-B14F-4D97-AF65-F5344CB8AC3E}">
        <p14:creationId xmlns:p14="http://schemas.microsoft.com/office/powerpoint/2010/main" val="775165934"/>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DB1D90C-D41D-46F1-89C7-F608431BD44B}" type="slidenum">
              <a:rPr lang="en-US" smtClean="0"/>
              <a:t>103</a:t>
            </a:fld>
            <a:endParaRPr lang="en-US"/>
          </a:p>
        </p:txBody>
      </p:sp>
      <p:pic>
        <p:nvPicPr>
          <p:cNvPr id="5" name="Picture 4"/>
          <p:cNvPicPr>
            <a:picLocks noChangeAspect="1"/>
          </p:cNvPicPr>
          <p:nvPr/>
        </p:nvPicPr>
        <p:blipFill>
          <a:blip r:embed="rId2"/>
          <a:stretch>
            <a:fillRect/>
          </a:stretch>
        </p:blipFill>
        <p:spPr>
          <a:xfrm>
            <a:off x="2777542" y="660400"/>
            <a:ext cx="6630618" cy="5531946"/>
          </a:xfrm>
          <a:prstGeom prst="rect">
            <a:avLst/>
          </a:prstGeom>
        </p:spPr>
      </p:pic>
    </p:spTree>
    <p:extLst>
      <p:ext uri="{BB962C8B-B14F-4D97-AF65-F5344CB8AC3E}">
        <p14:creationId xmlns:p14="http://schemas.microsoft.com/office/powerpoint/2010/main" val="30552115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1524000" y="0"/>
            <a:ext cx="10160000" cy="7404100"/>
          </a:xfrm>
          <a:prstGeom prst="rect">
            <a:avLst/>
          </a:prstGeom>
          <a:noFill/>
          <a:ln w="9525">
            <a:noFill/>
            <a:miter lim="800000"/>
            <a:headEnd/>
            <a:tailEnd/>
          </a:ln>
        </p:spPr>
      </p:pic>
      <p:sp>
        <p:nvSpPr>
          <p:cNvPr id="2" name="Slide Number Placeholder 1"/>
          <p:cNvSpPr>
            <a:spLocks noGrp="1"/>
          </p:cNvSpPr>
          <p:nvPr>
            <p:ph type="sldNum" sz="quarter" idx="12"/>
          </p:nvPr>
        </p:nvSpPr>
        <p:spPr/>
        <p:txBody>
          <a:bodyPr/>
          <a:lstStyle/>
          <a:p>
            <a:fld id="{1DB1D90C-D41D-46F1-89C7-F608431BD44B}" type="slidenum">
              <a:rPr lang="en-US" smtClean="0"/>
              <a:t>11</a:t>
            </a:fld>
            <a:endParaRPr lang="en-US"/>
          </a:p>
        </p:txBody>
      </p:sp>
    </p:spTree>
    <p:extLst>
      <p:ext uri="{BB962C8B-B14F-4D97-AF65-F5344CB8AC3E}">
        <p14:creationId xmlns:p14="http://schemas.microsoft.com/office/powerpoint/2010/main" val="71033741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1524000" y="0"/>
            <a:ext cx="10160000" cy="7404100"/>
          </a:xfrm>
          <a:prstGeom prst="rect">
            <a:avLst/>
          </a:prstGeom>
          <a:noFill/>
          <a:ln w="9525">
            <a:noFill/>
            <a:miter lim="800000"/>
            <a:headEnd/>
            <a:tailEnd/>
          </a:ln>
        </p:spPr>
      </p:pic>
      <p:sp>
        <p:nvSpPr>
          <p:cNvPr id="2" name="Slide Number Placeholder 1"/>
          <p:cNvSpPr>
            <a:spLocks noGrp="1"/>
          </p:cNvSpPr>
          <p:nvPr>
            <p:ph type="sldNum" sz="quarter" idx="12"/>
          </p:nvPr>
        </p:nvSpPr>
        <p:spPr/>
        <p:txBody>
          <a:bodyPr/>
          <a:lstStyle/>
          <a:p>
            <a:fld id="{1DB1D90C-D41D-46F1-89C7-F608431BD44B}" type="slidenum">
              <a:rPr lang="en-US" smtClean="0"/>
              <a:t>12</a:t>
            </a:fld>
            <a:endParaRPr lang="en-US"/>
          </a:p>
        </p:txBody>
      </p:sp>
    </p:spTree>
    <p:extLst>
      <p:ext uri="{BB962C8B-B14F-4D97-AF65-F5344CB8AC3E}">
        <p14:creationId xmlns:p14="http://schemas.microsoft.com/office/powerpoint/2010/main" val="164489123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a:stretch>
            <a:fillRect/>
          </a:stretch>
        </p:blipFill>
        <p:spPr bwMode="auto">
          <a:xfrm>
            <a:off x="1524000" y="0"/>
            <a:ext cx="10160000" cy="7404100"/>
          </a:xfrm>
          <a:prstGeom prst="rect">
            <a:avLst/>
          </a:prstGeom>
          <a:noFill/>
          <a:ln w="9525">
            <a:noFill/>
            <a:miter lim="800000"/>
            <a:headEnd/>
            <a:tailEnd/>
          </a:ln>
        </p:spPr>
      </p:pic>
      <p:sp>
        <p:nvSpPr>
          <p:cNvPr id="2" name="Slide Number Placeholder 1"/>
          <p:cNvSpPr>
            <a:spLocks noGrp="1"/>
          </p:cNvSpPr>
          <p:nvPr>
            <p:ph type="sldNum" sz="quarter" idx="12"/>
          </p:nvPr>
        </p:nvSpPr>
        <p:spPr/>
        <p:txBody>
          <a:bodyPr/>
          <a:lstStyle/>
          <a:p>
            <a:fld id="{1DB1D90C-D41D-46F1-89C7-F608431BD44B}" type="slidenum">
              <a:rPr lang="en-US" smtClean="0"/>
              <a:t>13</a:t>
            </a:fld>
            <a:endParaRPr lang="en-US"/>
          </a:p>
        </p:txBody>
      </p:sp>
    </p:spTree>
    <p:extLst>
      <p:ext uri="{BB962C8B-B14F-4D97-AF65-F5344CB8AC3E}">
        <p14:creationId xmlns:p14="http://schemas.microsoft.com/office/powerpoint/2010/main" val="301464010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1524000" y="0"/>
            <a:ext cx="10160000" cy="7404100"/>
          </a:xfrm>
          <a:prstGeom prst="rect">
            <a:avLst/>
          </a:prstGeom>
          <a:noFill/>
          <a:ln w="9525">
            <a:noFill/>
            <a:miter lim="800000"/>
            <a:headEnd/>
            <a:tailEnd/>
          </a:ln>
        </p:spPr>
      </p:pic>
      <p:sp>
        <p:nvSpPr>
          <p:cNvPr id="2" name="Slide Number Placeholder 1"/>
          <p:cNvSpPr>
            <a:spLocks noGrp="1"/>
          </p:cNvSpPr>
          <p:nvPr>
            <p:ph type="sldNum" sz="quarter" idx="12"/>
          </p:nvPr>
        </p:nvSpPr>
        <p:spPr/>
        <p:txBody>
          <a:bodyPr/>
          <a:lstStyle/>
          <a:p>
            <a:fld id="{1DB1D90C-D41D-46F1-89C7-F608431BD44B}" type="slidenum">
              <a:rPr lang="en-US" smtClean="0"/>
              <a:t>14</a:t>
            </a:fld>
            <a:endParaRPr lang="en-US"/>
          </a:p>
        </p:txBody>
      </p:sp>
    </p:spTree>
    <p:extLst>
      <p:ext uri="{BB962C8B-B14F-4D97-AF65-F5344CB8AC3E}">
        <p14:creationId xmlns:p14="http://schemas.microsoft.com/office/powerpoint/2010/main" val="403469132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srcRect/>
          <a:stretch>
            <a:fillRect/>
          </a:stretch>
        </p:blipFill>
        <p:spPr bwMode="auto">
          <a:xfrm>
            <a:off x="1524000" y="0"/>
            <a:ext cx="10160000" cy="7404100"/>
          </a:xfrm>
          <a:prstGeom prst="rect">
            <a:avLst/>
          </a:prstGeom>
          <a:noFill/>
          <a:ln w="9525">
            <a:noFill/>
            <a:miter lim="800000"/>
            <a:headEnd/>
            <a:tailEnd/>
          </a:ln>
        </p:spPr>
      </p:pic>
      <p:sp>
        <p:nvSpPr>
          <p:cNvPr id="2" name="Slide Number Placeholder 1"/>
          <p:cNvSpPr>
            <a:spLocks noGrp="1"/>
          </p:cNvSpPr>
          <p:nvPr>
            <p:ph type="sldNum" sz="quarter" idx="12"/>
          </p:nvPr>
        </p:nvSpPr>
        <p:spPr/>
        <p:txBody>
          <a:bodyPr/>
          <a:lstStyle/>
          <a:p>
            <a:fld id="{1DB1D90C-D41D-46F1-89C7-F608431BD44B}" type="slidenum">
              <a:rPr lang="en-US" smtClean="0"/>
              <a:t>15</a:t>
            </a:fld>
            <a:endParaRPr lang="en-US"/>
          </a:p>
        </p:txBody>
      </p:sp>
    </p:spTree>
    <p:extLst>
      <p:ext uri="{BB962C8B-B14F-4D97-AF65-F5344CB8AC3E}">
        <p14:creationId xmlns:p14="http://schemas.microsoft.com/office/powerpoint/2010/main" val="198171850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srcRect/>
          <a:stretch>
            <a:fillRect/>
          </a:stretch>
        </p:blipFill>
        <p:spPr bwMode="auto">
          <a:xfrm>
            <a:off x="1524000" y="0"/>
            <a:ext cx="10160000" cy="7404100"/>
          </a:xfrm>
          <a:prstGeom prst="rect">
            <a:avLst/>
          </a:prstGeom>
          <a:noFill/>
          <a:ln w="9525">
            <a:noFill/>
            <a:miter lim="800000"/>
            <a:headEnd/>
            <a:tailEnd/>
          </a:ln>
        </p:spPr>
      </p:pic>
      <p:sp>
        <p:nvSpPr>
          <p:cNvPr id="2" name="Slide Number Placeholder 1"/>
          <p:cNvSpPr>
            <a:spLocks noGrp="1"/>
          </p:cNvSpPr>
          <p:nvPr>
            <p:ph type="sldNum" sz="quarter" idx="12"/>
          </p:nvPr>
        </p:nvSpPr>
        <p:spPr/>
        <p:txBody>
          <a:bodyPr/>
          <a:lstStyle/>
          <a:p>
            <a:fld id="{1DB1D90C-D41D-46F1-89C7-F608431BD44B}" type="slidenum">
              <a:rPr lang="en-US" smtClean="0"/>
              <a:t>16</a:t>
            </a:fld>
            <a:endParaRPr lang="en-US"/>
          </a:p>
        </p:txBody>
      </p:sp>
    </p:spTree>
    <p:extLst>
      <p:ext uri="{BB962C8B-B14F-4D97-AF65-F5344CB8AC3E}">
        <p14:creationId xmlns:p14="http://schemas.microsoft.com/office/powerpoint/2010/main" val="261418015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print"/>
          <a:srcRect/>
          <a:stretch>
            <a:fillRect/>
          </a:stretch>
        </p:blipFill>
        <p:spPr bwMode="auto">
          <a:xfrm>
            <a:off x="1524000" y="0"/>
            <a:ext cx="10160000" cy="7404100"/>
          </a:xfrm>
          <a:prstGeom prst="rect">
            <a:avLst/>
          </a:prstGeom>
          <a:noFill/>
          <a:ln w="9525">
            <a:noFill/>
            <a:miter lim="800000"/>
            <a:headEnd/>
            <a:tailEnd/>
          </a:ln>
        </p:spPr>
      </p:pic>
      <p:sp>
        <p:nvSpPr>
          <p:cNvPr id="2" name="Slide Number Placeholder 1"/>
          <p:cNvSpPr>
            <a:spLocks noGrp="1"/>
          </p:cNvSpPr>
          <p:nvPr>
            <p:ph type="sldNum" sz="quarter" idx="12"/>
          </p:nvPr>
        </p:nvSpPr>
        <p:spPr/>
        <p:txBody>
          <a:bodyPr/>
          <a:lstStyle/>
          <a:p>
            <a:fld id="{1DB1D90C-D41D-46F1-89C7-F608431BD44B}" type="slidenum">
              <a:rPr lang="en-US" smtClean="0"/>
              <a:t>17</a:t>
            </a:fld>
            <a:endParaRPr lang="en-US"/>
          </a:p>
        </p:txBody>
      </p:sp>
    </p:spTree>
    <p:extLst>
      <p:ext uri="{BB962C8B-B14F-4D97-AF65-F5344CB8AC3E}">
        <p14:creationId xmlns:p14="http://schemas.microsoft.com/office/powerpoint/2010/main" val="243925024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Text Box 7"/>
          <p:cNvSpPr txBox="1">
            <a:spLocks noChangeArrowheads="1"/>
          </p:cNvSpPr>
          <p:nvPr/>
        </p:nvSpPr>
        <p:spPr bwMode="auto">
          <a:xfrm>
            <a:off x="1463224" y="501790"/>
            <a:ext cx="8406468" cy="523220"/>
          </a:xfrm>
          <a:prstGeom prst="rect">
            <a:avLst/>
          </a:prstGeom>
          <a:solidFill>
            <a:schemeClr val="accent1">
              <a:lumMod val="40000"/>
              <a:lumOff val="60000"/>
            </a:schemeClr>
          </a:solidFill>
          <a:ln>
            <a:noFill/>
          </a:ln>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800" dirty="0"/>
              <a:t>Example of an aquifer being </a:t>
            </a:r>
            <a:r>
              <a:rPr lang="en-US" altLang="en-US" sz="2800" dirty="0" smtClean="0"/>
              <a:t>mined by </a:t>
            </a:r>
            <a:r>
              <a:rPr lang="en-US" altLang="en-US" sz="2800" dirty="0" err="1" smtClean="0"/>
              <a:t>overpumping</a:t>
            </a:r>
            <a:endParaRPr lang="en-US" altLang="en-US" sz="2800" dirty="0"/>
          </a:p>
        </p:txBody>
      </p:sp>
      <p:pic>
        <p:nvPicPr>
          <p:cNvPr id="3" name="Picture 2"/>
          <p:cNvPicPr>
            <a:picLocks noChangeAspect="1"/>
          </p:cNvPicPr>
          <p:nvPr/>
        </p:nvPicPr>
        <p:blipFill>
          <a:blip r:embed="rId2"/>
          <a:stretch>
            <a:fillRect/>
          </a:stretch>
        </p:blipFill>
        <p:spPr>
          <a:xfrm>
            <a:off x="1463224" y="1302393"/>
            <a:ext cx="8627833" cy="5200238"/>
          </a:xfrm>
          <a:prstGeom prst="rect">
            <a:avLst/>
          </a:prstGeom>
        </p:spPr>
      </p:pic>
      <p:sp>
        <p:nvSpPr>
          <p:cNvPr id="2" name="TextBox 1"/>
          <p:cNvSpPr txBox="1"/>
          <p:nvPr/>
        </p:nvSpPr>
        <p:spPr>
          <a:xfrm>
            <a:off x="10232571" y="1982712"/>
            <a:ext cx="1534886" cy="3693319"/>
          </a:xfrm>
          <a:prstGeom prst="rect">
            <a:avLst/>
          </a:prstGeom>
          <a:noFill/>
        </p:spPr>
        <p:txBody>
          <a:bodyPr wrap="square" rtlCol="0">
            <a:spAutoFit/>
          </a:bodyPr>
          <a:lstStyle/>
          <a:p>
            <a:r>
              <a:rPr lang="en-US" dirty="0" smtClean="0"/>
              <a:t>Groundwater pumping for irrigation uses exceeds annual recharge in the basin and has resulted in declining groundwater levels for more than 70 years.</a:t>
            </a:r>
            <a:endParaRPr lang="en-US" dirty="0"/>
          </a:p>
        </p:txBody>
      </p:sp>
      <p:sp>
        <p:nvSpPr>
          <p:cNvPr id="4" name="Slide Number Placeholder 3"/>
          <p:cNvSpPr>
            <a:spLocks noGrp="1"/>
          </p:cNvSpPr>
          <p:nvPr>
            <p:ph type="sldNum" sz="quarter" idx="12"/>
          </p:nvPr>
        </p:nvSpPr>
        <p:spPr/>
        <p:txBody>
          <a:bodyPr/>
          <a:lstStyle/>
          <a:p>
            <a:fld id="{1DB1D90C-D41D-46F1-89C7-F608431BD44B}" type="slidenum">
              <a:rPr lang="en-US" smtClean="0"/>
              <a:t>18</a:t>
            </a:fld>
            <a:endParaRPr lang="en-US"/>
          </a:p>
        </p:txBody>
      </p:sp>
      <p:sp>
        <p:nvSpPr>
          <p:cNvPr id="6" name="TextBox 5"/>
          <p:cNvSpPr txBox="1"/>
          <p:nvPr/>
        </p:nvSpPr>
        <p:spPr>
          <a:xfrm>
            <a:off x="848180" y="6242721"/>
            <a:ext cx="9857919" cy="369332"/>
          </a:xfrm>
          <a:prstGeom prst="rect">
            <a:avLst/>
          </a:prstGeom>
          <a:solidFill>
            <a:schemeClr val="bg1"/>
          </a:solidFill>
          <a:ln>
            <a:solidFill>
              <a:schemeClr val="tx1">
                <a:lumMod val="95000"/>
                <a:lumOff val="5000"/>
              </a:schemeClr>
            </a:solidFill>
          </a:ln>
        </p:spPr>
        <p:txBody>
          <a:bodyPr wrap="square" rtlCol="0">
            <a:spAutoFit/>
          </a:bodyPr>
          <a:lstStyle/>
          <a:p>
            <a:r>
              <a:rPr lang="en-US" dirty="0" smtClean="0"/>
              <a:t>Numerous, shallow, hand dug wells in the Walla Walla Gravel aquifer have gone dry over the decades.</a:t>
            </a:r>
            <a:endParaRPr lang="en-US" dirty="0"/>
          </a:p>
        </p:txBody>
      </p:sp>
    </p:spTree>
    <p:extLst>
      <p:ext uri="{BB962C8B-B14F-4D97-AF65-F5344CB8AC3E}">
        <p14:creationId xmlns:p14="http://schemas.microsoft.com/office/powerpoint/2010/main" val="49294626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582290" y="1881982"/>
            <a:ext cx="15405193" cy="6473370"/>
            <a:chOff x="1093919" y="1059544"/>
            <a:chExt cx="15405193" cy="6473370"/>
          </a:xfrm>
        </p:grpSpPr>
        <p:grpSp>
          <p:nvGrpSpPr>
            <p:cNvPr id="3" name="Group 2"/>
            <p:cNvGrpSpPr/>
            <p:nvPr/>
          </p:nvGrpSpPr>
          <p:grpSpPr>
            <a:xfrm>
              <a:off x="1093919" y="1059544"/>
              <a:ext cx="10900227" cy="6473370"/>
              <a:chOff x="1415143" y="1219201"/>
              <a:chExt cx="9361714" cy="5333999"/>
            </a:xfrm>
          </p:grpSpPr>
          <p:pic>
            <p:nvPicPr>
              <p:cNvPr id="6148" name="Picture 4" descr="water1"/>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1752600" y="1219201"/>
                <a:ext cx="8763000" cy="5133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Rectangle 1"/>
              <p:cNvSpPr/>
              <p:nvPr/>
            </p:nvSpPr>
            <p:spPr>
              <a:xfrm>
                <a:off x="1415143" y="4495800"/>
                <a:ext cx="9361714" cy="2057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p:cNvGrpSpPr/>
            <p:nvPr/>
          </p:nvGrpSpPr>
          <p:grpSpPr>
            <a:xfrm>
              <a:off x="4073071" y="1903171"/>
              <a:ext cx="12426041" cy="2980431"/>
              <a:chOff x="4073071" y="1903171"/>
              <a:chExt cx="12426041" cy="2980431"/>
            </a:xfrm>
          </p:grpSpPr>
          <p:sp>
            <p:nvSpPr>
              <p:cNvPr id="5" name="Arc 4"/>
              <p:cNvSpPr/>
              <p:nvPr/>
            </p:nvSpPr>
            <p:spPr>
              <a:xfrm rot="10535517">
                <a:off x="7292869" y="3393516"/>
                <a:ext cx="4513943" cy="1082764"/>
              </a:xfrm>
              <a:prstGeom prst="arc">
                <a:avLst>
                  <a:gd name="adj1" fmla="val 15781841"/>
                  <a:gd name="adj2" fmla="val 0"/>
                </a:avLst>
              </a:prstGeom>
              <a:ln w="25400">
                <a:solidFill>
                  <a:srgbClr val="FF0000"/>
                </a:solidFill>
                <a:headEnd type="stealth" w="lg" len="lg"/>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Arc 7"/>
              <p:cNvSpPr/>
              <p:nvPr/>
            </p:nvSpPr>
            <p:spPr>
              <a:xfrm rot="10535517">
                <a:off x="4870333" y="2513482"/>
                <a:ext cx="10245502" cy="2114515"/>
              </a:xfrm>
              <a:prstGeom prst="arc">
                <a:avLst>
                  <a:gd name="adj1" fmla="val 15781841"/>
                  <a:gd name="adj2" fmla="val 0"/>
                </a:avLst>
              </a:prstGeom>
              <a:ln w="25400">
                <a:solidFill>
                  <a:srgbClr val="FF0000"/>
                </a:solidFill>
                <a:headEnd type="stealth" w="lg" len="lg"/>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Arc 8"/>
              <p:cNvSpPr/>
              <p:nvPr/>
            </p:nvSpPr>
            <p:spPr>
              <a:xfrm rot="10535517">
                <a:off x="4073071" y="1903171"/>
                <a:ext cx="12426041" cy="2980431"/>
              </a:xfrm>
              <a:prstGeom prst="arc">
                <a:avLst>
                  <a:gd name="adj1" fmla="val 15781841"/>
                  <a:gd name="adj2" fmla="val 0"/>
                </a:avLst>
              </a:prstGeom>
              <a:ln w="25400">
                <a:solidFill>
                  <a:srgbClr val="FF0000"/>
                </a:solidFill>
                <a:headEnd type="stealth" w="lg" len="lg"/>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sp>
        <p:nvSpPr>
          <p:cNvPr id="7" name="Slide Number Placeholder 6"/>
          <p:cNvSpPr>
            <a:spLocks noGrp="1"/>
          </p:cNvSpPr>
          <p:nvPr>
            <p:ph type="sldNum" sz="quarter" idx="12"/>
          </p:nvPr>
        </p:nvSpPr>
        <p:spPr/>
        <p:txBody>
          <a:bodyPr/>
          <a:lstStyle/>
          <a:p>
            <a:fld id="{1DB1D90C-D41D-46F1-89C7-F608431BD44B}" type="slidenum">
              <a:rPr lang="en-US" smtClean="0"/>
              <a:t>19</a:t>
            </a:fld>
            <a:endParaRPr lang="en-US"/>
          </a:p>
        </p:txBody>
      </p:sp>
      <p:sp>
        <p:nvSpPr>
          <p:cNvPr id="6146" name="Rectangle 2"/>
          <p:cNvSpPr>
            <a:spLocks noGrp="1" noChangeArrowheads="1"/>
          </p:cNvSpPr>
          <p:nvPr>
            <p:ph type="title"/>
          </p:nvPr>
        </p:nvSpPr>
        <p:spPr>
          <a:xfrm>
            <a:off x="774603" y="868378"/>
            <a:ext cx="10515600" cy="1461165"/>
          </a:xfrm>
        </p:spPr>
        <p:txBody>
          <a:bodyPr/>
          <a:lstStyle/>
          <a:p>
            <a:r>
              <a:rPr lang="en-US" altLang="en-US" sz="2000" b="1" dirty="0" smtClean="0"/>
              <a:t>In addition to well interference issues, groundwater use can change the dynamics between an aquifer and its connected surface water body.</a:t>
            </a:r>
            <a:br>
              <a:rPr lang="en-US" altLang="en-US" sz="2000" b="1" dirty="0" smtClean="0"/>
            </a:br>
            <a:r>
              <a:rPr lang="en-US" altLang="en-US" sz="2000" b="1" dirty="0" err="1" smtClean="0"/>
              <a:t>Groundwater</a:t>
            </a:r>
            <a:r>
              <a:rPr lang="en-US" altLang="en-US" sz="2000" b="1" dirty="0" smtClean="0"/>
              <a:t> flows from areas of recharge to it’s natural discharge area in a connected stream.</a:t>
            </a:r>
            <a:r>
              <a:rPr lang="en-US" altLang="en-US" b="1" dirty="0" smtClean="0"/>
              <a:t> </a:t>
            </a:r>
            <a:endParaRPr lang="en-US" altLang="en-US" b="1" dirty="0"/>
          </a:p>
        </p:txBody>
      </p:sp>
    </p:spTree>
    <p:extLst>
      <p:ext uri="{BB962C8B-B14F-4D97-AF65-F5344CB8AC3E}">
        <p14:creationId xmlns:p14="http://schemas.microsoft.com/office/powerpoint/2010/main" val="218663014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346653"/>
            <a:ext cx="10515600" cy="4351338"/>
          </a:xfrm>
          <a:solidFill>
            <a:schemeClr val="bg1">
              <a:lumMod val="85000"/>
            </a:schemeClr>
          </a:solidFill>
        </p:spPr>
        <p:txBody>
          <a:bodyPr/>
          <a:lstStyle/>
          <a:p>
            <a:r>
              <a:rPr lang="en-US" dirty="0" err="1" smtClean="0"/>
              <a:t>Hydrogeologic</a:t>
            </a:r>
            <a:r>
              <a:rPr lang="en-US" dirty="0" smtClean="0"/>
              <a:t> Principles that demonstrate that groundwater and surface water are connected.</a:t>
            </a:r>
          </a:p>
          <a:p>
            <a:pPr marL="457200" lvl="1" indent="0">
              <a:buNone/>
            </a:pPr>
            <a:r>
              <a:rPr lang="en-US" dirty="0" smtClean="0"/>
              <a:t>(pumping domestic exempt wells does have an impact on </a:t>
            </a:r>
            <a:r>
              <a:rPr lang="en-US" dirty="0" err="1" smtClean="0"/>
              <a:t>streamflows</a:t>
            </a:r>
            <a:r>
              <a:rPr lang="en-US" dirty="0" smtClean="0"/>
              <a:t>)</a:t>
            </a:r>
          </a:p>
          <a:p>
            <a:pPr marL="457200" lvl="1" indent="0">
              <a:buNone/>
            </a:pPr>
            <a:endParaRPr lang="en-US" dirty="0" smtClean="0"/>
          </a:p>
          <a:p>
            <a:r>
              <a:rPr lang="en-US" dirty="0" smtClean="0"/>
              <a:t>Talk about the hydrology and geology of the Snohomish Basin.</a:t>
            </a:r>
          </a:p>
          <a:p>
            <a:endParaRPr lang="en-US" dirty="0"/>
          </a:p>
          <a:p>
            <a:r>
              <a:rPr lang="en-US" dirty="0" smtClean="0"/>
              <a:t>Talk about Our </a:t>
            </a:r>
            <a:r>
              <a:rPr lang="en-US" dirty="0"/>
              <a:t>P</a:t>
            </a:r>
            <a:r>
              <a:rPr lang="en-US" dirty="0" smtClean="0"/>
              <a:t>lanning Group’s To Do List</a:t>
            </a:r>
          </a:p>
          <a:p>
            <a:endParaRPr lang="en-US" dirty="0"/>
          </a:p>
        </p:txBody>
      </p:sp>
      <p:sp>
        <p:nvSpPr>
          <p:cNvPr id="4" name="Slide Number Placeholder 3"/>
          <p:cNvSpPr>
            <a:spLocks noGrp="1"/>
          </p:cNvSpPr>
          <p:nvPr>
            <p:ph type="sldNum" sz="quarter" idx="12"/>
          </p:nvPr>
        </p:nvSpPr>
        <p:spPr/>
        <p:txBody>
          <a:bodyPr/>
          <a:lstStyle/>
          <a:p>
            <a:fld id="{1DB1D90C-D41D-46F1-89C7-F608431BD44B}" type="slidenum">
              <a:rPr lang="en-US" smtClean="0"/>
              <a:t>2</a:t>
            </a:fld>
            <a:endParaRPr lang="en-US"/>
          </a:p>
        </p:txBody>
      </p:sp>
      <p:sp>
        <p:nvSpPr>
          <p:cNvPr id="5" name="TextBox 4"/>
          <p:cNvSpPr txBox="1"/>
          <p:nvPr/>
        </p:nvSpPr>
        <p:spPr>
          <a:xfrm>
            <a:off x="2119086" y="566057"/>
            <a:ext cx="7634514" cy="584775"/>
          </a:xfrm>
          <a:prstGeom prst="rect">
            <a:avLst/>
          </a:prstGeom>
          <a:noFill/>
        </p:spPr>
        <p:txBody>
          <a:bodyPr wrap="square" rtlCol="0">
            <a:spAutoFit/>
          </a:bodyPr>
          <a:lstStyle/>
          <a:p>
            <a:r>
              <a:rPr lang="en-US" sz="3200" b="1" dirty="0" smtClean="0"/>
              <a:t>3 Messages from Today:</a:t>
            </a:r>
            <a:endParaRPr lang="en-US" sz="3200" b="1" dirty="0"/>
          </a:p>
        </p:txBody>
      </p:sp>
    </p:spTree>
    <p:extLst>
      <p:ext uri="{BB962C8B-B14F-4D97-AF65-F5344CB8AC3E}">
        <p14:creationId xmlns:p14="http://schemas.microsoft.com/office/powerpoint/2010/main" val="20272180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6" name="Picture 4"/>
          <p:cNvPicPr>
            <a:picLocks noGrp="1" noChangeAspect="1" noChangeArrowheads="1"/>
          </p:cNvPicPr>
          <p:nvPr>
            <p:ph type="title"/>
          </p:nvPr>
        </p:nvPicPr>
        <p:blipFill>
          <a:blip r:embed="rId3">
            <a:extLst>
              <a:ext uri="{28A0092B-C50C-407E-A947-70E740481C1C}">
                <a14:useLocalDpi xmlns:a14="http://schemas.microsoft.com/office/drawing/2010/main" val="0"/>
              </a:ext>
            </a:extLst>
          </a:blip>
          <a:srcRect/>
          <a:stretch>
            <a:fillRect/>
          </a:stretch>
        </p:blipFill>
        <p:spPr>
          <a:xfrm>
            <a:off x="183297" y="2905184"/>
            <a:ext cx="11636141" cy="3787406"/>
          </a:xfrm>
          <a:noFill/>
          <a:ln/>
        </p:spPr>
      </p:pic>
      <p:sp>
        <p:nvSpPr>
          <p:cNvPr id="18438" name="Text Box 6"/>
          <p:cNvSpPr txBox="1">
            <a:spLocks noChangeArrowheads="1"/>
          </p:cNvSpPr>
          <p:nvPr/>
        </p:nvSpPr>
        <p:spPr bwMode="auto">
          <a:xfrm>
            <a:off x="2590800" y="533401"/>
            <a:ext cx="7239000" cy="24314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1600" dirty="0"/>
              <a:t>“Streams interact with ground water in three basic ways: </a:t>
            </a:r>
          </a:p>
          <a:p>
            <a:pPr algn="ctr">
              <a:spcBef>
                <a:spcPct val="50000"/>
              </a:spcBef>
            </a:pPr>
            <a:r>
              <a:rPr lang="en-US" altLang="en-US" sz="1600" dirty="0"/>
              <a:t>streams gain water from inflow of ground water through the streambed (gaining stream), </a:t>
            </a:r>
          </a:p>
          <a:p>
            <a:pPr algn="ctr">
              <a:spcBef>
                <a:spcPct val="50000"/>
              </a:spcBef>
            </a:pPr>
            <a:r>
              <a:rPr lang="en-US" altLang="en-US" sz="1600" dirty="0"/>
              <a:t>they lose water to ground water by outflow through the streambed (losing stream), </a:t>
            </a:r>
          </a:p>
          <a:p>
            <a:pPr algn="ctr">
              <a:spcBef>
                <a:spcPct val="50000"/>
              </a:spcBef>
            </a:pPr>
            <a:r>
              <a:rPr lang="en-US" altLang="en-US" sz="1600" dirty="0"/>
              <a:t>or they do both, </a:t>
            </a:r>
          </a:p>
          <a:p>
            <a:pPr algn="ctr">
              <a:spcBef>
                <a:spcPct val="50000"/>
              </a:spcBef>
            </a:pPr>
            <a:r>
              <a:rPr lang="en-US" altLang="en-US" sz="1600" dirty="0"/>
              <a:t>gaining in some reaches and losing in other reaches”</a:t>
            </a:r>
          </a:p>
          <a:p>
            <a:pPr algn="ctr">
              <a:spcBef>
                <a:spcPct val="50000"/>
              </a:spcBef>
            </a:pPr>
            <a:r>
              <a:rPr lang="en-US" altLang="en-US" sz="1600" dirty="0"/>
              <a:t>USGS Circular 1139, Winter et. al. 1998</a:t>
            </a:r>
          </a:p>
        </p:txBody>
      </p:sp>
      <p:sp>
        <p:nvSpPr>
          <p:cNvPr id="18439" name="Text Box 7"/>
          <p:cNvSpPr txBox="1">
            <a:spLocks noChangeArrowheads="1"/>
          </p:cNvSpPr>
          <p:nvPr/>
        </p:nvSpPr>
        <p:spPr bwMode="auto">
          <a:xfrm>
            <a:off x="341334" y="3492675"/>
            <a:ext cx="381000" cy="366713"/>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a:p>
        </p:txBody>
      </p:sp>
      <p:sp>
        <p:nvSpPr>
          <p:cNvPr id="18440" name="Text Box 8"/>
          <p:cNvSpPr txBox="1">
            <a:spLocks noChangeArrowheads="1"/>
          </p:cNvSpPr>
          <p:nvPr/>
        </p:nvSpPr>
        <p:spPr bwMode="auto">
          <a:xfrm>
            <a:off x="6172200" y="4343401"/>
            <a:ext cx="381000" cy="366713"/>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a:p>
        </p:txBody>
      </p:sp>
      <p:sp>
        <p:nvSpPr>
          <p:cNvPr id="2" name="Slide Number Placeholder 1"/>
          <p:cNvSpPr>
            <a:spLocks noGrp="1"/>
          </p:cNvSpPr>
          <p:nvPr>
            <p:ph type="sldNum" sz="quarter" idx="12"/>
          </p:nvPr>
        </p:nvSpPr>
        <p:spPr/>
        <p:txBody>
          <a:bodyPr/>
          <a:lstStyle/>
          <a:p>
            <a:fld id="{1DB1D90C-D41D-46F1-89C7-F608431BD44B}" type="slidenum">
              <a:rPr lang="en-US" smtClean="0"/>
              <a:t>20</a:t>
            </a:fld>
            <a:endParaRPr lang="en-US"/>
          </a:p>
        </p:txBody>
      </p:sp>
      <p:sp>
        <p:nvSpPr>
          <p:cNvPr id="7" name="Text Box 7"/>
          <p:cNvSpPr txBox="1">
            <a:spLocks noChangeArrowheads="1"/>
          </p:cNvSpPr>
          <p:nvPr/>
        </p:nvSpPr>
        <p:spPr bwMode="auto">
          <a:xfrm>
            <a:off x="6130446" y="3589360"/>
            <a:ext cx="381000" cy="366713"/>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a:p>
        </p:txBody>
      </p:sp>
    </p:spTree>
    <p:extLst>
      <p:ext uri="{BB962C8B-B14F-4D97-AF65-F5344CB8AC3E}">
        <p14:creationId xmlns:p14="http://schemas.microsoft.com/office/powerpoint/2010/main" val="93254970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329644" y="1061357"/>
            <a:ext cx="9927172" cy="4931229"/>
          </a:xfrm>
          <a:prstGeom prst="rect">
            <a:avLst/>
          </a:prstGeom>
        </p:spPr>
      </p:pic>
      <p:sp>
        <p:nvSpPr>
          <p:cNvPr id="3" name="Slide Number Placeholder 2"/>
          <p:cNvSpPr>
            <a:spLocks noGrp="1"/>
          </p:cNvSpPr>
          <p:nvPr>
            <p:ph type="sldNum" sz="quarter" idx="12"/>
          </p:nvPr>
        </p:nvSpPr>
        <p:spPr/>
        <p:txBody>
          <a:bodyPr/>
          <a:lstStyle/>
          <a:p>
            <a:fld id="{1DB1D90C-D41D-46F1-89C7-F608431BD44B}" type="slidenum">
              <a:rPr lang="en-US" smtClean="0"/>
              <a:t>21</a:t>
            </a:fld>
            <a:endParaRPr lang="en-US"/>
          </a:p>
        </p:txBody>
      </p:sp>
    </p:spTree>
    <p:extLst>
      <p:ext uri="{BB962C8B-B14F-4D97-AF65-F5344CB8AC3E}">
        <p14:creationId xmlns:p14="http://schemas.microsoft.com/office/powerpoint/2010/main" val="335815099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6" name="Object 3"/>
          <p:cNvGraphicFramePr>
            <a:graphicFrameLocks noChangeAspect="1"/>
          </p:cNvGraphicFramePr>
          <p:nvPr/>
        </p:nvGraphicFramePr>
        <p:xfrm>
          <a:off x="4114801" y="1676401"/>
          <a:ext cx="1133475" cy="1571625"/>
        </p:xfrm>
        <a:graphic>
          <a:graphicData uri="http://schemas.openxmlformats.org/presentationml/2006/ole">
            <mc:AlternateContent xmlns:mc="http://schemas.openxmlformats.org/markup-compatibility/2006">
              <mc:Choice xmlns:v="urn:schemas-microsoft-com:vml" Requires="v">
                <p:oleObj spid="_x0000_s1474" name="Bitmap Image" r:id="rId3" imgW="1133633" imgH="1571844" progId="Paint.Picture">
                  <p:embed/>
                </p:oleObj>
              </mc:Choice>
              <mc:Fallback>
                <p:oleObj name="Bitmap Image" r:id="rId3" imgW="1133633" imgH="1571844" progId="Paint.Picture">
                  <p:embed/>
                  <p:pic>
                    <p:nvPicPr>
                      <p:cNvPr id="1026"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4801" y="1676401"/>
                        <a:ext cx="1133475" cy="1571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27" name="Object 4"/>
          <p:cNvGraphicFramePr>
            <a:graphicFrameLocks noChangeAspect="1"/>
          </p:cNvGraphicFramePr>
          <p:nvPr/>
        </p:nvGraphicFramePr>
        <p:xfrm>
          <a:off x="2895601" y="1676401"/>
          <a:ext cx="1133475" cy="1571625"/>
        </p:xfrm>
        <a:graphic>
          <a:graphicData uri="http://schemas.openxmlformats.org/presentationml/2006/ole">
            <mc:AlternateContent xmlns:mc="http://schemas.openxmlformats.org/markup-compatibility/2006">
              <mc:Choice xmlns:v="urn:schemas-microsoft-com:vml" Requires="v">
                <p:oleObj spid="_x0000_s1475" name="Bitmap Image" r:id="rId5" imgW="1133633" imgH="1571844" progId="Paint.Picture">
                  <p:embed/>
                </p:oleObj>
              </mc:Choice>
              <mc:Fallback>
                <p:oleObj name="Bitmap Image" r:id="rId5" imgW="1133633" imgH="1571844" progId="Paint.Picture">
                  <p:embed/>
                  <p:pic>
                    <p:nvPicPr>
                      <p:cNvPr id="1027"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5601" y="1676401"/>
                        <a:ext cx="1133475" cy="1571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28" name="Object 5"/>
          <p:cNvGraphicFramePr>
            <a:graphicFrameLocks noChangeAspect="1"/>
          </p:cNvGraphicFramePr>
          <p:nvPr/>
        </p:nvGraphicFramePr>
        <p:xfrm>
          <a:off x="1676401" y="1676401"/>
          <a:ext cx="1133475" cy="1571625"/>
        </p:xfrm>
        <a:graphic>
          <a:graphicData uri="http://schemas.openxmlformats.org/presentationml/2006/ole">
            <mc:AlternateContent xmlns:mc="http://schemas.openxmlformats.org/markup-compatibility/2006">
              <mc:Choice xmlns:v="urn:schemas-microsoft-com:vml" Requires="v">
                <p:oleObj spid="_x0000_s1476" name="Bitmap Image" r:id="rId6" imgW="1133633" imgH="1571844" progId="Paint.Picture">
                  <p:embed/>
                </p:oleObj>
              </mc:Choice>
              <mc:Fallback>
                <p:oleObj name="Bitmap Image" r:id="rId6" imgW="1133633" imgH="1571844" progId="Paint.Picture">
                  <p:embed/>
                  <p:pic>
                    <p:nvPicPr>
                      <p:cNvPr id="1028"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6401" y="1676401"/>
                        <a:ext cx="1133475" cy="1571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29" name="Object 6"/>
          <p:cNvGraphicFramePr>
            <a:graphicFrameLocks noChangeAspect="1"/>
          </p:cNvGraphicFramePr>
          <p:nvPr/>
        </p:nvGraphicFramePr>
        <p:xfrm>
          <a:off x="1676401" y="3429001"/>
          <a:ext cx="1133475" cy="1571625"/>
        </p:xfrm>
        <a:graphic>
          <a:graphicData uri="http://schemas.openxmlformats.org/presentationml/2006/ole">
            <mc:AlternateContent xmlns:mc="http://schemas.openxmlformats.org/markup-compatibility/2006">
              <mc:Choice xmlns:v="urn:schemas-microsoft-com:vml" Requires="v">
                <p:oleObj spid="_x0000_s1477" name="Bitmap Image" r:id="rId7" imgW="1133633" imgH="1571844" progId="Paint.Picture">
                  <p:embed/>
                </p:oleObj>
              </mc:Choice>
              <mc:Fallback>
                <p:oleObj name="Bitmap Image" r:id="rId7" imgW="1133633" imgH="1571844" progId="Paint.Picture">
                  <p:embed/>
                  <p:pic>
                    <p:nvPicPr>
                      <p:cNvPr id="1029" name="Object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6401" y="3429001"/>
                        <a:ext cx="1133475" cy="1571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30" name="Object 7"/>
          <p:cNvGraphicFramePr>
            <a:graphicFrameLocks noChangeAspect="1"/>
          </p:cNvGraphicFramePr>
          <p:nvPr/>
        </p:nvGraphicFramePr>
        <p:xfrm>
          <a:off x="2895601" y="3429001"/>
          <a:ext cx="1133475" cy="1571625"/>
        </p:xfrm>
        <a:graphic>
          <a:graphicData uri="http://schemas.openxmlformats.org/presentationml/2006/ole">
            <mc:AlternateContent xmlns:mc="http://schemas.openxmlformats.org/markup-compatibility/2006">
              <mc:Choice xmlns:v="urn:schemas-microsoft-com:vml" Requires="v">
                <p:oleObj spid="_x0000_s1478" name="Bitmap Image" r:id="rId8" imgW="1133633" imgH="1571844" progId="Paint.Picture">
                  <p:embed/>
                </p:oleObj>
              </mc:Choice>
              <mc:Fallback>
                <p:oleObj name="Bitmap Image" r:id="rId8" imgW="1133633" imgH="1571844" progId="Paint.Picture">
                  <p:embed/>
                  <p:pic>
                    <p:nvPicPr>
                      <p:cNvPr id="1030" name="Object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5601" y="3429001"/>
                        <a:ext cx="1133475" cy="1571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31" name="Object 8"/>
          <p:cNvGraphicFramePr>
            <a:graphicFrameLocks noChangeAspect="1"/>
          </p:cNvGraphicFramePr>
          <p:nvPr/>
        </p:nvGraphicFramePr>
        <p:xfrm>
          <a:off x="4114801" y="3429001"/>
          <a:ext cx="1133475" cy="1571625"/>
        </p:xfrm>
        <a:graphic>
          <a:graphicData uri="http://schemas.openxmlformats.org/presentationml/2006/ole">
            <mc:AlternateContent xmlns:mc="http://schemas.openxmlformats.org/markup-compatibility/2006">
              <mc:Choice xmlns:v="urn:schemas-microsoft-com:vml" Requires="v">
                <p:oleObj spid="_x0000_s1479" name="Bitmap Image" r:id="rId9" imgW="1133633" imgH="1571844" progId="Paint.Picture">
                  <p:embed/>
                </p:oleObj>
              </mc:Choice>
              <mc:Fallback>
                <p:oleObj name="Bitmap Image" r:id="rId9" imgW="1133633" imgH="1571844" progId="Paint.Picture">
                  <p:embed/>
                  <p:pic>
                    <p:nvPicPr>
                      <p:cNvPr id="1031" name="Object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4801" y="3429001"/>
                        <a:ext cx="1133475" cy="1571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32" name="Object 9"/>
          <p:cNvGraphicFramePr>
            <a:graphicFrameLocks noChangeAspect="1"/>
          </p:cNvGraphicFramePr>
          <p:nvPr/>
        </p:nvGraphicFramePr>
        <p:xfrm>
          <a:off x="2895601" y="5105401"/>
          <a:ext cx="1133475" cy="1571625"/>
        </p:xfrm>
        <a:graphic>
          <a:graphicData uri="http://schemas.openxmlformats.org/presentationml/2006/ole">
            <mc:AlternateContent xmlns:mc="http://schemas.openxmlformats.org/markup-compatibility/2006">
              <mc:Choice xmlns:v="urn:schemas-microsoft-com:vml" Requires="v">
                <p:oleObj spid="_x0000_s1480" name="Bitmap Image" r:id="rId10" imgW="1133633" imgH="1571844" progId="Paint.Picture">
                  <p:embed/>
                </p:oleObj>
              </mc:Choice>
              <mc:Fallback>
                <p:oleObj name="Bitmap Image" r:id="rId10" imgW="1133633" imgH="1571844" progId="Paint.Picture">
                  <p:embed/>
                  <p:pic>
                    <p:nvPicPr>
                      <p:cNvPr id="1032" name="Object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5601" y="5105401"/>
                        <a:ext cx="1133475" cy="1571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33" name="Object 10"/>
          <p:cNvGraphicFramePr>
            <a:graphicFrameLocks noChangeAspect="1"/>
          </p:cNvGraphicFramePr>
          <p:nvPr/>
        </p:nvGraphicFramePr>
        <p:xfrm>
          <a:off x="4191000" y="5105401"/>
          <a:ext cx="647700" cy="1552575"/>
        </p:xfrm>
        <a:graphic>
          <a:graphicData uri="http://schemas.openxmlformats.org/presentationml/2006/ole">
            <mc:AlternateContent xmlns:mc="http://schemas.openxmlformats.org/markup-compatibility/2006">
              <mc:Choice xmlns:v="urn:schemas-microsoft-com:vml" Requires="v">
                <p:oleObj spid="_x0000_s1481" name="Bitmap Image" r:id="rId11" imgW="647619" imgH="1552792" progId="Paint.Picture">
                  <p:embed/>
                </p:oleObj>
              </mc:Choice>
              <mc:Fallback>
                <p:oleObj name="Bitmap Image" r:id="rId11" imgW="647619" imgH="1552792" progId="Paint.Picture">
                  <p:embed/>
                  <p:pic>
                    <p:nvPicPr>
                      <p:cNvPr id="1033" name="Object 10"/>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191000" y="5105401"/>
                        <a:ext cx="647700"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35" name="Text Box 11"/>
          <p:cNvSpPr txBox="1">
            <a:spLocks noChangeArrowheads="1"/>
          </p:cNvSpPr>
          <p:nvPr/>
        </p:nvSpPr>
        <p:spPr bwMode="auto">
          <a:xfrm>
            <a:off x="2057400" y="228600"/>
            <a:ext cx="8077200"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800">
                <a:latin typeface="Garamond" panose="02020404030301010803" pitchFamily="18" charset="0"/>
              </a:rPr>
              <a:t>We measure streamflow in cubic feet per second (cfs). One cubic foot is the size of a standard archive box.  It takes 7.5 gallons of water to fill one cubic foot.</a:t>
            </a:r>
          </a:p>
        </p:txBody>
      </p:sp>
      <p:pic>
        <p:nvPicPr>
          <p:cNvPr id="2" name="Picture 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925485" y="2235200"/>
            <a:ext cx="4026895" cy="3570514"/>
          </a:xfrm>
          <a:prstGeom prst="rect">
            <a:avLst/>
          </a:prstGeom>
        </p:spPr>
      </p:pic>
      <p:sp>
        <p:nvSpPr>
          <p:cNvPr id="3" name="Slide Number Placeholder 2"/>
          <p:cNvSpPr>
            <a:spLocks noGrp="1"/>
          </p:cNvSpPr>
          <p:nvPr>
            <p:ph type="sldNum" sz="quarter" idx="12"/>
          </p:nvPr>
        </p:nvSpPr>
        <p:spPr/>
        <p:txBody>
          <a:bodyPr/>
          <a:lstStyle/>
          <a:p>
            <a:fld id="{1DB1D90C-D41D-46F1-89C7-F608431BD44B}" type="slidenum">
              <a:rPr lang="en-US" smtClean="0"/>
              <a:t>22</a:t>
            </a:fld>
            <a:endParaRPr lang="en-US"/>
          </a:p>
        </p:txBody>
      </p:sp>
    </p:spTree>
    <p:extLst>
      <p:ext uri="{BB962C8B-B14F-4D97-AF65-F5344CB8AC3E}">
        <p14:creationId xmlns:p14="http://schemas.microsoft.com/office/powerpoint/2010/main" val="113982132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641231" y="868128"/>
            <a:ext cx="9102072" cy="5232424"/>
          </a:xfrm>
          <a:prstGeom prst="rect">
            <a:avLst/>
          </a:prstGeom>
        </p:spPr>
      </p:pic>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5017" y="563168"/>
            <a:ext cx="8382000" cy="5537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4"/>
          <a:stretch>
            <a:fillRect/>
          </a:stretch>
        </p:blipFill>
        <p:spPr>
          <a:xfrm>
            <a:off x="988573" y="563169"/>
            <a:ext cx="10243264" cy="5537383"/>
          </a:xfrm>
          <a:prstGeom prst="rect">
            <a:avLst/>
          </a:prstGeom>
        </p:spPr>
      </p:pic>
      <p:sp>
        <p:nvSpPr>
          <p:cNvPr id="2" name="Slide Number Placeholder 1"/>
          <p:cNvSpPr>
            <a:spLocks noGrp="1"/>
          </p:cNvSpPr>
          <p:nvPr>
            <p:ph type="sldNum" sz="quarter" idx="12"/>
          </p:nvPr>
        </p:nvSpPr>
        <p:spPr/>
        <p:txBody>
          <a:bodyPr/>
          <a:lstStyle/>
          <a:p>
            <a:fld id="{1DB1D90C-D41D-46F1-89C7-F608431BD44B}" type="slidenum">
              <a:rPr lang="en-US" smtClean="0"/>
              <a:t>23</a:t>
            </a:fld>
            <a:endParaRPr lang="en-US"/>
          </a:p>
        </p:txBody>
      </p:sp>
    </p:spTree>
    <p:extLst>
      <p:ext uri="{BB962C8B-B14F-4D97-AF65-F5344CB8AC3E}">
        <p14:creationId xmlns:p14="http://schemas.microsoft.com/office/powerpoint/2010/main" val="1941499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53735" y="488176"/>
            <a:ext cx="6851654" cy="4472171"/>
          </a:xfrm>
          <a:prstGeom prst="rect">
            <a:avLst/>
          </a:prstGeom>
        </p:spPr>
      </p:pic>
      <p:pic>
        <p:nvPicPr>
          <p:cNvPr id="4" name="Picture 3"/>
          <p:cNvPicPr>
            <a:picLocks noChangeAspect="1"/>
          </p:cNvPicPr>
          <p:nvPr/>
        </p:nvPicPr>
        <p:blipFill>
          <a:blip r:embed="rId3"/>
          <a:stretch>
            <a:fillRect/>
          </a:stretch>
        </p:blipFill>
        <p:spPr>
          <a:xfrm>
            <a:off x="6750294" y="773986"/>
            <a:ext cx="4761768" cy="5022993"/>
          </a:xfrm>
          <a:prstGeom prst="rect">
            <a:avLst/>
          </a:prstGeom>
        </p:spPr>
      </p:pic>
      <p:sp>
        <p:nvSpPr>
          <p:cNvPr id="6" name="Text Box 6"/>
          <p:cNvSpPr txBox="1">
            <a:spLocks noChangeArrowheads="1"/>
          </p:cNvSpPr>
          <p:nvPr/>
        </p:nvSpPr>
        <p:spPr bwMode="auto">
          <a:xfrm>
            <a:off x="2958821" y="183336"/>
            <a:ext cx="6936579" cy="400110"/>
          </a:xfrm>
          <a:prstGeom prst="rect">
            <a:avLst/>
          </a:prstGeom>
          <a:solidFill>
            <a:schemeClr val="bg1"/>
          </a:solidFill>
          <a:ln>
            <a:solidFill>
              <a:schemeClr val="tx1">
                <a:lumMod val="95000"/>
                <a:lumOff val="5000"/>
              </a:schemeClr>
            </a:solidFill>
          </a:ln>
          <a:effectLst/>
          <a:extLst/>
        </p:spPr>
        <p:txBody>
          <a:bodyPr wrap="none">
            <a:spAutoFit/>
          </a:bodyPr>
          <a:lstStyle/>
          <a:p>
            <a:r>
              <a:rPr lang="en-US" altLang="en-US" sz="2000" b="1" dirty="0" smtClean="0"/>
              <a:t>This portion of the Spokane </a:t>
            </a:r>
            <a:r>
              <a:rPr lang="en-US" altLang="en-US" sz="2000" b="1" dirty="0"/>
              <a:t>River is an example of a </a:t>
            </a:r>
            <a:r>
              <a:rPr lang="en-US" altLang="en-US" sz="2000" b="1" dirty="0" smtClean="0"/>
              <a:t>losing </a:t>
            </a:r>
            <a:r>
              <a:rPr lang="en-US" altLang="en-US" sz="2000" b="1" dirty="0"/>
              <a:t>river</a:t>
            </a:r>
          </a:p>
        </p:txBody>
      </p:sp>
      <p:pic>
        <p:nvPicPr>
          <p:cNvPr id="5" name="Picture 4"/>
          <p:cNvPicPr>
            <a:picLocks noChangeAspect="1"/>
          </p:cNvPicPr>
          <p:nvPr/>
        </p:nvPicPr>
        <p:blipFill>
          <a:blip r:embed="rId4"/>
          <a:stretch>
            <a:fillRect/>
          </a:stretch>
        </p:blipFill>
        <p:spPr>
          <a:xfrm>
            <a:off x="2145275" y="4865077"/>
            <a:ext cx="3617625" cy="1666352"/>
          </a:xfrm>
          <a:prstGeom prst="rect">
            <a:avLst/>
          </a:prstGeom>
        </p:spPr>
      </p:pic>
      <p:sp>
        <p:nvSpPr>
          <p:cNvPr id="2" name="Slide Number Placeholder 1"/>
          <p:cNvSpPr>
            <a:spLocks noGrp="1"/>
          </p:cNvSpPr>
          <p:nvPr>
            <p:ph type="sldNum" sz="quarter" idx="12"/>
          </p:nvPr>
        </p:nvSpPr>
        <p:spPr/>
        <p:txBody>
          <a:bodyPr/>
          <a:lstStyle/>
          <a:p>
            <a:fld id="{1DB1D90C-D41D-46F1-89C7-F608431BD44B}" type="slidenum">
              <a:rPr lang="en-US" smtClean="0"/>
              <a:t>24</a:t>
            </a:fld>
            <a:endParaRPr lang="en-US"/>
          </a:p>
        </p:txBody>
      </p:sp>
    </p:spTree>
    <p:extLst>
      <p:ext uri="{BB962C8B-B14F-4D97-AF65-F5344CB8AC3E}">
        <p14:creationId xmlns:p14="http://schemas.microsoft.com/office/powerpoint/2010/main" val="266339985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6" name="Text Box 6"/>
          <p:cNvSpPr txBox="1">
            <a:spLocks noChangeArrowheads="1"/>
          </p:cNvSpPr>
          <p:nvPr/>
        </p:nvSpPr>
        <p:spPr bwMode="auto">
          <a:xfrm>
            <a:off x="2514601" y="533400"/>
            <a:ext cx="6095643"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000" b="1" dirty="0"/>
              <a:t>The Little Spokane River is an example of a gaining river</a:t>
            </a:r>
          </a:p>
        </p:txBody>
      </p:sp>
      <p:sp>
        <p:nvSpPr>
          <p:cNvPr id="10248" name="Text Box 8"/>
          <p:cNvSpPr txBox="1">
            <a:spLocks noChangeArrowheads="1"/>
          </p:cNvSpPr>
          <p:nvPr/>
        </p:nvSpPr>
        <p:spPr bwMode="auto">
          <a:xfrm>
            <a:off x="2209800" y="5867401"/>
            <a:ext cx="1981200" cy="366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b="1">
                <a:solidFill>
                  <a:schemeClr val="bg1"/>
                </a:solidFill>
              </a:rPr>
              <a:t>Griffith Spring</a:t>
            </a:r>
          </a:p>
        </p:txBody>
      </p:sp>
      <p:grpSp>
        <p:nvGrpSpPr>
          <p:cNvPr id="3" name="Group 2"/>
          <p:cNvGrpSpPr/>
          <p:nvPr/>
        </p:nvGrpSpPr>
        <p:grpSpPr>
          <a:xfrm>
            <a:off x="3053861" y="933510"/>
            <a:ext cx="8382000" cy="5424488"/>
            <a:chOff x="1905000" y="1066800"/>
            <a:chExt cx="8382000" cy="5424488"/>
          </a:xfrm>
        </p:grpSpPr>
        <p:pic>
          <p:nvPicPr>
            <p:cNvPr id="10245" name="Picture 5" descr="Dartford &amp; Painted gag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1066800"/>
              <a:ext cx="8382000" cy="5424488"/>
            </a:xfrm>
            <a:prstGeom prst="rect">
              <a:avLst/>
            </a:prstGeom>
            <a:noFill/>
            <a:extLst>
              <a:ext uri="{909E8E84-426E-40DD-AFC4-6F175D3DCCD1}">
                <a14:hiddenFill xmlns:a14="http://schemas.microsoft.com/office/drawing/2010/main">
                  <a:solidFill>
                    <a:srgbClr val="FFFFFF"/>
                  </a:solidFill>
                </a14:hiddenFill>
              </a:ext>
            </a:extLst>
          </p:spPr>
        </p:pic>
        <p:pic>
          <p:nvPicPr>
            <p:cNvPr id="10247" name="Picture 7" descr="Griffith Spr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4267200"/>
              <a:ext cx="3295650" cy="2109788"/>
            </a:xfrm>
            <a:prstGeom prst="rect">
              <a:avLst/>
            </a:prstGeom>
            <a:noFill/>
            <a:extLst>
              <a:ext uri="{909E8E84-426E-40DD-AFC4-6F175D3DCCD1}">
                <a14:hiddenFill xmlns:a14="http://schemas.microsoft.com/office/drawing/2010/main">
                  <a:solidFill>
                    <a:srgbClr val="FFFFFF"/>
                  </a:solidFill>
                </a14:hiddenFill>
              </a:ext>
            </a:extLst>
          </p:spPr>
        </p:pic>
        <p:sp>
          <p:nvSpPr>
            <p:cNvPr id="10249" name="Line 9"/>
            <p:cNvSpPr>
              <a:spLocks noChangeShapeType="1"/>
            </p:cNvSpPr>
            <p:nvPr/>
          </p:nvSpPr>
          <p:spPr bwMode="auto">
            <a:xfrm flipV="1">
              <a:off x="4724400" y="2590800"/>
              <a:ext cx="609600" cy="1752600"/>
            </a:xfrm>
            <a:prstGeom prst="line">
              <a:avLst/>
            </a:prstGeom>
            <a:noFill/>
            <a:ln w="9525">
              <a:solidFill>
                <a:schemeClr val="tx1"/>
              </a:solidFill>
              <a:round/>
              <a:headEn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pic>
        <p:nvPicPr>
          <p:cNvPr id="2" name="Picture 1"/>
          <p:cNvPicPr>
            <a:picLocks noChangeAspect="1"/>
          </p:cNvPicPr>
          <p:nvPr/>
        </p:nvPicPr>
        <p:blipFill>
          <a:blip r:embed="rId4"/>
          <a:stretch>
            <a:fillRect/>
          </a:stretch>
        </p:blipFill>
        <p:spPr>
          <a:xfrm>
            <a:off x="119062" y="2533711"/>
            <a:ext cx="3229257" cy="1485899"/>
          </a:xfrm>
          <a:prstGeom prst="rect">
            <a:avLst/>
          </a:prstGeom>
        </p:spPr>
      </p:pic>
      <p:sp>
        <p:nvSpPr>
          <p:cNvPr id="4" name="Slide Number Placeholder 3"/>
          <p:cNvSpPr>
            <a:spLocks noGrp="1"/>
          </p:cNvSpPr>
          <p:nvPr>
            <p:ph type="sldNum" sz="quarter" idx="12"/>
          </p:nvPr>
        </p:nvSpPr>
        <p:spPr/>
        <p:txBody>
          <a:bodyPr/>
          <a:lstStyle/>
          <a:p>
            <a:fld id="{1DB1D90C-D41D-46F1-89C7-F608431BD44B}" type="slidenum">
              <a:rPr lang="en-US" smtClean="0"/>
              <a:t>25</a:t>
            </a:fld>
            <a:endParaRPr lang="en-US"/>
          </a:p>
        </p:txBody>
      </p:sp>
    </p:spTree>
    <p:extLst>
      <p:ext uri="{BB962C8B-B14F-4D97-AF65-F5344CB8AC3E}">
        <p14:creationId xmlns:p14="http://schemas.microsoft.com/office/powerpoint/2010/main" val="250725615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descr="lsr9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48543" y="252412"/>
            <a:ext cx="8382000" cy="6286500"/>
          </a:xfrm>
          <a:prstGeom prst="rect">
            <a:avLst/>
          </a:prstGeom>
          <a:noFill/>
          <a:extLst>
            <a:ext uri="{909E8E84-426E-40DD-AFC4-6F175D3DCCD1}">
              <a14:hiddenFill xmlns:a14="http://schemas.microsoft.com/office/drawing/2010/main">
                <a:solidFill>
                  <a:srgbClr val="FFFFFF"/>
                </a:solidFill>
              </a14:hiddenFill>
            </a:ext>
          </a:extLst>
        </p:spPr>
      </p:pic>
      <p:sp>
        <p:nvSpPr>
          <p:cNvPr id="9221" name="Text Box 5"/>
          <p:cNvSpPr txBox="1">
            <a:spLocks noChangeArrowheads="1"/>
          </p:cNvSpPr>
          <p:nvPr/>
        </p:nvSpPr>
        <p:spPr bwMode="auto">
          <a:xfrm>
            <a:off x="7467600" y="762001"/>
            <a:ext cx="2743200" cy="1200329"/>
          </a:xfrm>
          <a:prstGeom prst="rect">
            <a:avLst/>
          </a:prstGeom>
          <a:solidFill>
            <a:srgbClr val="FFCC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a:t>Spokane Aquifer discharges ~ 250 cfs to the Little Spokane River between Dartford and Painted Rocks</a:t>
            </a:r>
          </a:p>
        </p:txBody>
      </p:sp>
      <p:sp>
        <p:nvSpPr>
          <p:cNvPr id="2" name="Slide Number Placeholder 1"/>
          <p:cNvSpPr>
            <a:spLocks noGrp="1"/>
          </p:cNvSpPr>
          <p:nvPr>
            <p:ph type="sldNum" sz="quarter" idx="12"/>
          </p:nvPr>
        </p:nvSpPr>
        <p:spPr/>
        <p:txBody>
          <a:bodyPr/>
          <a:lstStyle/>
          <a:p>
            <a:fld id="{1DB1D90C-D41D-46F1-89C7-F608431BD44B}" type="slidenum">
              <a:rPr lang="en-US" smtClean="0"/>
              <a:t>26</a:t>
            </a:fld>
            <a:endParaRPr lang="en-US"/>
          </a:p>
        </p:txBody>
      </p:sp>
      <p:pic>
        <p:nvPicPr>
          <p:cNvPr id="3" name="Picture 2"/>
          <p:cNvPicPr>
            <a:picLocks noChangeAspect="1"/>
          </p:cNvPicPr>
          <p:nvPr/>
        </p:nvPicPr>
        <p:blipFill>
          <a:blip r:embed="rId3"/>
          <a:stretch>
            <a:fillRect/>
          </a:stretch>
        </p:blipFill>
        <p:spPr>
          <a:xfrm>
            <a:off x="428624" y="5892132"/>
            <a:ext cx="4274004" cy="928435"/>
          </a:xfrm>
          <a:prstGeom prst="rect">
            <a:avLst/>
          </a:prstGeom>
          <a:effectLst>
            <a:innerShdw blurRad="114300">
              <a:prstClr val="black"/>
            </a:innerShdw>
          </a:effectLst>
        </p:spPr>
      </p:pic>
      <p:cxnSp>
        <p:nvCxnSpPr>
          <p:cNvPr id="5" name="Straight Arrow Connector 4"/>
          <p:cNvCxnSpPr/>
          <p:nvPr/>
        </p:nvCxnSpPr>
        <p:spPr>
          <a:xfrm flipH="1">
            <a:off x="3991429" y="4615543"/>
            <a:ext cx="275771" cy="140788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H="1">
            <a:off x="1948543" y="3715657"/>
            <a:ext cx="1026886" cy="236582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7631914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02589" y="0"/>
            <a:ext cx="5362575" cy="6638925"/>
          </a:xfrm>
          <a:prstGeom prst="rect">
            <a:avLst/>
          </a:prstGeom>
        </p:spPr>
      </p:pic>
      <p:pic>
        <p:nvPicPr>
          <p:cNvPr id="4" name="Picture 3"/>
          <p:cNvPicPr>
            <a:picLocks noChangeAspect="1"/>
          </p:cNvPicPr>
          <p:nvPr/>
        </p:nvPicPr>
        <p:blipFill>
          <a:blip r:embed="rId3"/>
          <a:stretch>
            <a:fillRect/>
          </a:stretch>
        </p:blipFill>
        <p:spPr>
          <a:xfrm>
            <a:off x="1780257" y="4341281"/>
            <a:ext cx="2036813" cy="1645467"/>
          </a:xfrm>
          <a:prstGeom prst="rect">
            <a:avLst/>
          </a:prstGeom>
        </p:spPr>
      </p:pic>
      <p:pic>
        <p:nvPicPr>
          <p:cNvPr id="5" name="Picture 4"/>
          <p:cNvPicPr>
            <a:picLocks noChangeAspect="1"/>
          </p:cNvPicPr>
          <p:nvPr/>
        </p:nvPicPr>
        <p:blipFill>
          <a:blip r:embed="rId4"/>
          <a:stretch>
            <a:fillRect/>
          </a:stretch>
        </p:blipFill>
        <p:spPr>
          <a:xfrm>
            <a:off x="2883876" y="843695"/>
            <a:ext cx="2510861" cy="2219143"/>
          </a:xfrm>
          <a:prstGeom prst="rect">
            <a:avLst/>
          </a:prstGeom>
        </p:spPr>
      </p:pic>
      <p:pic>
        <p:nvPicPr>
          <p:cNvPr id="3" name="Picture 2"/>
          <p:cNvPicPr>
            <a:picLocks noChangeAspect="1"/>
          </p:cNvPicPr>
          <p:nvPr/>
        </p:nvPicPr>
        <p:blipFill>
          <a:blip r:embed="rId5"/>
          <a:stretch>
            <a:fillRect/>
          </a:stretch>
        </p:blipFill>
        <p:spPr>
          <a:xfrm>
            <a:off x="3817070" y="251831"/>
            <a:ext cx="8147538" cy="5734917"/>
          </a:xfrm>
          <a:prstGeom prst="rect">
            <a:avLst/>
          </a:prstGeom>
        </p:spPr>
      </p:pic>
      <p:sp>
        <p:nvSpPr>
          <p:cNvPr id="6" name="Slide Number Placeholder 5"/>
          <p:cNvSpPr>
            <a:spLocks noGrp="1"/>
          </p:cNvSpPr>
          <p:nvPr>
            <p:ph type="sldNum" sz="quarter" idx="12"/>
          </p:nvPr>
        </p:nvSpPr>
        <p:spPr/>
        <p:txBody>
          <a:bodyPr/>
          <a:lstStyle/>
          <a:p>
            <a:fld id="{1DB1D90C-D41D-46F1-89C7-F608431BD44B}" type="slidenum">
              <a:rPr lang="en-US" smtClean="0"/>
              <a:t>27</a:t>
            </a:fld>
            <a:endParaRPr lang="en-US"/>
          </a:p>
        </p:txBody>
      </p:sp>
      <p:sp>
        <p:nvSpPr>
          <p:cNvPr id="7" name="TextBox 6"/>
          <p:cNvSpPr txBox="1"/>
          <p:nvPr/>
        </p:nvSpPr>
        <p:spPr>
          <a:xfrm>
            <a:off x="5069839" y="5992594"/>
            <a:ext cx="6153331" cy="646331"/>
          </a:xfrm>
          <a:prstGeom prst="rect">
            <a:avLst/>
          </a:prstGeom>
          <a:noFill/>
        </p:spPr>
        <p:txBody>
          <a:bodyPr wrap="square" rtlCol="0">
            <a:spAutoFit/>
          </a:bodyPr>
          <a:lstStyle/>
          <a:p>
            <a:r>
              <a:rPr lang="en-US" dirty="0" smtClean="0"/>
              <a:t>Gains and losses in flow can be within the measurement error of individual flow measurements making it harder to interpret.</a:t>
            </a:r>
            <a:endParaRPr lang="en-US" dirty="0"/>
          </a:p>
        </p:txBody>
      </p:sp>
    </p:spTree>
    <p:extLst>
      <p:ext uri="{BB962C8B-B14F-4D97-AF65-F5344CB8AC3E}">
        <p14:creationId xmlns:p14="http://schemas.microsoft.com/office/powerpoint/2010/main" val="161405576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365104" y="0"/>
            <a:ext cx="5192619" cy="6858000"/>
          </a:xfrm>
          <a:prstGeom prst="rect">
            <a:avLst/>
          </a:prstGeom>
        </p:spPr>
      </p:pic>
      <p:pic>
        <p:nvPicPr>
          <p:cNvPr id="5" name="Picture 4"/>
          <p:cNvPicPr>
            <a:picLocks noChangeAspect="1"/>
          </p:cNvPicPr>
          <p:nvPr/>
        </p:nvPicPr>
        <p:blipFill>
          <a:blip r:embed="rId3"/>
          <a:stretch>
            <a:fillRect/>
          </a:stretch>
        </p:blipFill>
        <p:spPr>
          <a:xfrm>
            <a:off x="341540" y="725260"/>
            <a:ext cx="3638550" cy="4591050"/>
          </a:xfrm>
          <a:prstGeom prst="rect">
            <a:avLst/>
          </a:prstGeom>
        </p:spPr>
      </p:pic>
      <p:sp>
        <p:nvSpPr>
          <p:cNvPr id="2" name="Slide Number Placeholder 1"/>
          <p:cNvSpPr>
            <a:spLocks noGrp="1"/>
          </p:cNvSpPr>
          <p:nvPr>
            <p:ph type="sldNum" sz="quarter" idx="12"/>
          </p:nvPr>
        </p:nvSpPr>
        <p:spPr/>
        <p:txBody>
          <a:bodyPr/>
          <a:lstStyle/>
          <a:p>
            <a:fld id="{1DB1D90C-D41D-46F1-89C7-F608431BD44B}" type="slidenum">
              <a:rPr lang="en-US" smtClean="0"/>
              <a:t>28</a:t>
            </a:fld>
            <a:endParaRPr lang="en-US"/>
          </a:p>
        </p:txBody>
      </p:sp>
      <p:sp>
        <p:nvSpPr>
          <p:cNvPr id="3" name="TextBox 2"/>
          <p:cNvSpPr txBox="1"/>
          <p:nvPr/>
        </p:nvSpPr>
        <p:spPr>
          <a:xfrm>
            <a:off x="8969829" y="3933371"/>
            <a:ext cx="2917371" cy="1477328"/>
          </a:xfrm>
          <a:prstGeom prst="rect">
            <a:avLst/>
          </a:prstGeom>
          <a:noFill/>
        </p:spPr>
        <p:txBody>
          <a:bodyPr wrap="square" rtlCol="0">
            <a:spAutoFit/>
          </a:bodyPr>
          <a:lstStyle/>
          <a:p>
            <a:r>
              <a:rPr lang="en-US" dirty="0" smtClean="0"/>
              <a:t>In valley aquifers, the groundwater flows parallel to streamflow for both the tributary and </a:t>
            </a:r>
            <a:r>
              <a:rPr lang="en-US" dirty="0" err="1" smtClean="0"/>
              <a:t>mainstem</a:t>
            </a:r>
            <a:r>
              <a:rPr lang="en-US" dirty="0" smtClean="0"/>
              <a:t> valleys.</a:t>
            </a:r>
            <a:endParaRPr lang="en-US" dirty="0"/>
          </a:p>
        </p:txBody>
      </p:sp>
    </p:spTree>
    <p:extLst>
      <p:ext uri="{BB962C8B-B14F-4D97-AF65-F5344CB8AC3E}">
        <p14:creationId xmlns:p14="http://schemas.microsoft.com/office/powerpoint/2010/main" val="166898730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23244" y="780431"/>
            <a:ext cx="10983486" cy="5266408"/>
          </a:xfrm>
          <a:prstGeom prst="rect">
            <a:avLst/>
          </a:prstGeom>
        </p:spPr>
      </p:pic>
      <p:sp>
        <p:nvSpPr>
          <p:cNvPr id="5" name="TextBox 4"/>
          <p:cNvSpPr txBox="1"/>
          <p:nvPr/>
        </p:nvSpPr>
        <p:spPr>
          <a:xfrm>
            <a:off x="9562975" y="6126308"/>
            <a:ext cx="2130327" cy="307777"/>
          </a:xfrm>
          <a:prstGeom prst="rect">
            <a:avLst/>
          </a:prstGeom>
          <a:noFill/>
        </p:spPr>
        <p:txBody>
          <a:bodyPr wrap="none" rtlCol="0">
            <a:spAutoFit/>
          </a:bodyPr>
          <a:lstStyle/>
          <a:p>
            <a:r>
              <a:rPr lang="en-US" sz="1400" dirty="0"/>
              <a:t>USGS’s 2012 Circular 1376 </a:t>
            </a:r>
          </a:p>
        </p:txBody>
      </p:sp>
      <p:sp>
        <p:nvSpPr>
          <p:cNvPr id="2" name="Slide Number Placeholder 1"/>
          <p:cNvSpPr>
            <a:spLocks noGrp="1"/>
          </p:cNvSpPr>
          <p:nvPr>
            <p:ph type="sldNum" sz="quarter" idx="12"/>
          </p:nvPr>
        </p:nvSpPr>
        <p:spPr/>
        <p:txBody>
          <a:bodyPr/>
          <a:lstStyle/>
          <a:p>
            <a:fld id="{1DB1D90C-D41D-46F1-89C7-F608431BD44B}" type="slidenum">
              <a:rPr lang="en-US" smtClean="0"/>
              <a:t>29</a:t>
            </a:fld>
            <a:endParaRPr lang="en-US"/>
          </a:p>
        </p:txBody>
      </p:sp>
      <p:sp>
        <p:nvSpPr>
          <p:cNvPr id="3" name="TextBox 2"/>
          <p:cNvSpPr txBox="1"/>
          <p:nvPr/>
        </p:nvSpPr>
        <p:spPr>
          <a:xfrm>
            <a:off x="623244" y="5798145"/>
            <a:ext cx="4998720" cy="923330"/>
          </a:xfrm>
          <a:prstGeom prst="rect">
            <a:avLst/>
          </a:prstGeom>
          <a:noFill/>
        </p:spPr>
        <p:txBody>
          <a:bodyPr wrap="square" rtlCol="0">
            <a:spAutoFit/>
          </a:bodyPr>
          <a:lstStyle/>
          <a:p>
            <a:r>
              <a:rPr lang="en-US" dirty="0" smtClean="0"/>
              <a:t>In WA state, groundwater </a:t>
            </a:r>
            <a:r>
              <a:rPr lang="en-US" dirty="0" err="1" smtClean="0"/>
              <a:t>baseflow</a:t>
            </a:r>
            <a:r>
              <a:rPr lang="en-US" dirty="0" smtClean="0"/>
              <a:t> contributes 68% of the total annual flow for 594 studied gages (WSB 60)</a:t>
            </a:r>
            <a:endParaRPr lang="en-US" dirty="0"/>
          </a:p>
        </p:txBody>
      </p:sp>
      <p:sp>
        <p:nvSpPr>
          <p:cNvPr id="6" name="TextBox 5"/>
          <p:cNvSpPr txBox="1"/>
          <p:nvPr/>
        </p:nvSpPr>
        <p:spPr>
          <a:xfrm>
            <a:off x="1679884" y="318766"/>
            <a:ext cx="10013418" cy="646331"/>
          </a:xfrm>
          <a:prstGeom prst="rect">
            <a:avLst/>
          </a:prstGeom>
          <a:noFill/>
        </p:spPr>
        <p:txBody>
          <a:bodyPr wrap="square" rtlCol="0">
            <a:spAutoFit/>
          </a:bodyPr>
          <a:lstStyle/>
          <a:p>
            <a:r>
              <a:rPr lang="en-US" dirty="0" smtClean="0"/>
              <a:t>Given the interconnectedness of groundwater and surface water, it’s not surprising that a stream’s total flow is often comprised mostly of groundwater </a:t>
            </a:r>
            <a:r>
              <a:rPr lang="en-US" dirty="0" err="1" smtClean="0"/>
              <a:t>baseflow</a:t>
            </a:r>
            <a:r>
              <a:rPr lang="en-US" dirty="0" smtClean="0"/>
              <a:t>.</a:t>
            </a:r>
            <a:endParaRPr lang="en-US" dirty="0"/>
          </a:p>
        </p:txBody>
      </p:sp>
    </p:spTree>
    <p:extLst>
      <p:ext uri="{BB962C8B-B14F-4D97-AF65-F5344CB8AC3E}">
        <p14:creationId xmlns:p14="http://schemas.microsoft.com/office/powerpoint/2010/main" val="161032025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2" name="Picture 4" descr="saturated soil"/>
          <p:cNvPicPr>
            <a:picLocks noGrp="1" noChangeAspect="1" noChangeArrowheads="1"/>
          </p:cNvPicPr>
          <p:nvPr>
            <p:ph idx="1"/>
          </p:nvPr>
        </p:nvPicPr>
        <p:blipFill>
          <a:blip r:embed="rId2" cstate="print"/>
          <a:srcRect t="23149" r="59633"/>
          <a:stretch>
            <a:fillRect/>
          </a:stretch>
        </p:blipFill>
        <p:spPr>
          <a:xfrm>
            <a:off x="2055814" y="2055814"/>
            <a:ext cx="3354387" cy="3544887"/>
          </a:xfrm>
          <a:noFill/>
          <a:ln/>
        </p:spPr>
      </p:pic>
      <p:sp>
        <p:nvSpPr>
          <p:cNvPr id="53255" name="Text Box 7"/>
          <p:cNvSpPr txBox="1">
            <a:spLocks noChangeArrowheads="1"/>
          </p:cNvSpPr>
          <p:nvPr/>
        </p:nvSpPr>
        <p:spPr bwMode="auto">
          <a:xfrm>
            <a:off x="5638800" y="381001"/>
            <a:ext cx="4876800" cy="366713"/>
          </a:xfrm>
          <a:prstGeom prst="rect">
            <a:avLst/>
          </a:prstGeom>
          <a:noFill/>
          <a:ln w="9525">
            <a:noFill/>
            <a:miter lim="800000"/>
            <a:headEnd/>
            <a:tailEnd/>
          </a:ln>
          <a:effectLst/>
        </p:spPr>
        <p:txBody>
          <a:bodyPr>
            <a:spAutoFit/>
          </a:bodyPr>
          <a:lstStyle/>
          <a:p>
            <a:pPr>
              <a:spcBef>
                <a:spcPct val="50000"/>
              </a:spcBef>
            </a:pPr>
            <a:endParaRPr lang="en-US"/>
          </a:p>
        </p:txBody>
      </p:sp>
      <p:sp>
        <p:nvSpPr>
          <p:cNvPr id="53256" name="Text Box 8"/>
          <p:cNvSpPr txBox="1">
            <a:spLocks noChangeArrowheads="1"/>
          </p:cNvSpPr>
          <p:nvPr/>
        </p:nvSpPr>
        <p:spPr bwMode="auto">
          <a:xfrm>
            <a:off x="6019800" y="1524001"/>
            <a:ext cx="3352800" cy="1311275"/>
          </a:xfrm>
          <a:prstGeom prst="rect">
            <a:avLst/>
          </a:prstGeom>
          <a:noFill/>
          <a:ln w="9525">
            <a:noFill/>
            <a:miter lim="800000"/>
            <a:headEnd/>
            <a:tailEnd/>
          </a:ln>
          <a:effectLst/>
        </p:spPr>
        <p:txBody>
          <a:bodyPr>
            <a:spAutoFit/>
          </a:bodyPr>
          <a:lstStyle/>
          <a:p>
            <a:pPr>
              <a:spcBef>
                <a:spcPct val="50000"/>
              </a:spcBef>
            </a:pPr>
            <a:r>
              <a:rPr lang="en-US" sz="4000" dirty="0"/>
              <a:t>Is the bowl full?</a:t>
            </a:r>
          </a:p>
        </p:txBody>
      </p:sp>
      <p:sp>
        <p:nvSpPr>
          <p:cNvPr id="53257" name="Rectangle 9"/>
          <p:cNvSpPr>
            <a:spLocks noChangeArrowheads="1"/>
          </p:cNvSpPr>
          <p:nvPr/>
        </p:nvSpPr>
        <p:spPr bwMode="auto">
          <a:xfrm>
            <a:off x="5867400" y="3276601"/>
            <a:ext cx="3962400" cy="1920875"/>
          </a:xfrm>
          <a:prstGeom prst="rect">
            <a:avLst/>
          </a:prstGeom>
          <a:noFill/>
          <a:ln w="9525">
            <a:noFill/>
            <a:miter lim="800000"/>
            <a:headEnd/>
            <a:tailEnd/>
          </a:ln>
          <a:effectLst/>
        </p:spPr>
        <p:txBody>
          <a:bodyPr>
            <a:spAutoFit/>
          </a:bodyPr>
          <a:lstStyle/>
          <a:p>
            <a:r>
              <a:rPr lang="en-US" sz="4000"/>
              <a:t>It appears to be full up to the brim.</a:t>
            </a:r>
          </a:p>
        </p:txBody>
      </p:sp>
      <p:sp>
        <p:nvSpPr>
          <p:cNvPr id="6" name="TextBox 5"/>
          <p:cNvSpPr txBox="1"/>
          <p:nvPr/>
        </p:nvSpPr>
        <p:spPr>
          <a:xfrm>
            <a:off x="2590800" y="4800601"/>
            <a:ext cx="2133600" cy="830997"/>
          </a:xfrm>
          <a:prstGeom prst="rect">
            <a:avLst/>
          </a:prstGeom>
          <a:solidFill>
            <a:schemeClr val="bg1"/>
          </a:solidFill>
        </p:spPr>
        <p:txBody>
          <a:bodyPr wrap="square" rtlCol="0">
            <a:spAutoFit/>
          </a:bodyPr>
          <a:lstStyle/>
          <a:p>
            <a:endParaRPr lang="en-US" sz="4800" dirty="0"/>
          </a:p>
        </p:txBody>
      </p:sp>
      <p:sp>
        <p:nvSpPr>
          <p:cNvPr id="7" name="Text Box 8"/>
          <p:cNvSpPr txBox="1">
            <a:spLocks noChangeArrowheads="1"/>
          </p:cNvSpPr>
          <p:nvPr/>
        </p:nvSpPr>
        <p:spPr bwMode="auto">
          <a:xfrm>
            <a:off x="1990500" y="564357"/>
            <a:ext cx="4394201" cy="1938992"/>
          </a:xfrm>
          <a:prstGeom prst="rect">
            <a:avLst/>
          </a:prstGeom>
          <a:noFill/>
          <a:ln w="9525">
            <a:noFill/>
            <a:miter lim="800000"/>
            <a:headEnd/>
            <a:tailEnd/>
          </a:ln>
          <a:effectLst/>
        </p:spPr>
        <p:txBody>
          <a:bodyPr wrap="square">
            <a:spAutoFit/>
          </a:bodyPr>
          <a:lstStyle/>
          <a:p>
            <a:pPr>
              <a:spcBef>
                <a:spcPct val="50000"/>
              </a:spcBef>
            </a:pPr>
            <a:r>
              <a:rPr lang="en-US" sz="4000" dirty="0" smtClean="0"/>
              <a:t>Place aquifer material (sand or gravel) in a bowl</a:t>
            </a:r>
            <a:endParaRPr lang="en-US" sz="4000" dirty="0"/>
          </a:p>
        </p:txBody>
      </p:sp>
      <p:sp>
        <p:nvSpPr>
          <p:cNvPr id="2" name="Slide Number Placeholder 1"/>
          <p:cNvSpPr>
            <a:spLocks noGrp="1"/>
          </p:cNvSpPr>
          <p:nvPr>
            <p:ph type="sldNum" sz="quarter" idx="12"/>
          </p:nvPr>
        </p:nvSpPr>
        <p:spPr/>
        <p:txBody>
          <a:bodyPr/>
          <a:lstStyle/>
          <a:p>
            <a:fld id="{1DB1D90C-D41D-46F1-89C7-F608431BD44B}" type="slidenum">
              <a:rPr lang="en-US" smtClean="0"/>
              <a:t>3</a:t>
            </a:fld>
            <a:endParaRPr lang="en-US"/>
          </a:p>
        </p:txBody>
      </p:sp>
    </p:spTree>
    <p:extLst>
      <p:ext uri="{BB962C8B-B14F-4D97-AF65-F5344CB8AC3E}">
        <p14:creationId xmlns:p14="http://schemas.microsoft.com/office/powerpoint/2010/main" val="4264695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3257">
                                            <p:txEl>
                                              <p:pRg st="0" end="0"/>
                                            </p:txEl>
                                          </p:spTgt>
                                        </p:tgtEl>
                                        <p:attrNameLst>
                                          <p:attrName>style.visibility</p:attrName>
                                        </p:attrNameLst>
                                      </p:cBhvr>
                                      <p:to>
                                        <p:strVal val="visible"/>
                                      </p:to>
                                    </p:set>
                                    <p:animEffect transition="in" filter="dissolve">
                                      <p:cBhvr>
                                        <p:cTn id="7" dur="500"/>
                                        <p:tgtEl>
                                          <p:spTgt spid="5325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9" name="Rectangle 5"/>
          <p:cNvSpPr>
            <a:spLocks noChangeArrowheads="1"/>
          </p:cNvSpPr>
          <p:nvPr/>
        </p:nvSpPr>
        <p:spPr bwMode="auto">
          <a:xfrm>
            <a:off x="2667000" y="369789"/>
            <a:ext cx="7010400" cy="21544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US" altLang="en-US" sz="1600"/>
              <a:t>Groundwater pumping produces two separate components that contribute to total streamflow depletion:</a:t>
            </a:r>
            <a:r>
              <a:rPr lang="en-US" altLang="en-US" sz="1400"/>
              <a:t>  </a:t>
            </a:r>
          </a:p>
          <a:p>
            <a:r>
              <a:rPr lang="en-US" altLang="en-US" sz="1400"/>
              <a:t>The first component, </a:t>
            </a:r>
            <a:r>
              <a:rPr lang="en-US" altLang="en-US" sz="1400" b="1"/>
              <a:t>groundwater capture</a:t>
            </a:r>
            <a:r>
              <a:rPr lang="en-US" altLang="en-US" sz="1400"/>
              <a:t>, is the interception of groundwater flow tributary to the stream.  This ultimately reduces the hydraulic gradient near the stream and baseflow to the stream</a:t>
            </a:r>
            <a:r>
              <a:rPr lang="en-US" altLang="en-US" sz="1400" i="1"/>
              <a:t>.  </a:t>
            </a:r>
            <a:r>
              <a:rPr lang="en-US" altLang="en-US" sz="1400"/>
              <a:t>Streamflow depletion from groundwater capture usually continues after pumping ends and may require long periods of time to recover.  </a:t>
            </a:r>
          </a:p>
          <a:p>
            <a:endParaRPr lang="en-US" altLang="en-US" sz="1400"/>
          </a:p>
          <a:p>
            <a:r>
              <a:rPr lang="en-US" altLang="en-US" sz="1400"/>
              <a:t>The second component, </a:t>
            </a:r>
            <a:r>
              <a:rPr lang="en-US" altLang="en-US" sz="1400" b="1"/>
              <a:t>induced streambed infiltration</a:t>
            </a:r>
            <a:r>
              <a:rPr lang="en-US" altLang="en-US" sz="1400"/>
              <a:t>, occurs when the pumping causes surface water to be pulled from the stream toward the well.</a:t>
            </a:r>
            <a:r>
              <a:rPr lang="en-US" altLang="en-US"/>
              <a:t> </a:t>
            </a:r>
          </a:p>
        </p:txBody>
      </p:sp>
      <p:pic>
        <p:nvPicPr>
          <p:cNvPr id="16390" name="Picture 6" descr="heat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72200" y="2524225"/>
            <a:ext cx="5486400" cy="402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6" descr="heath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2643" y="3064328"/>
            <a:ext cx="5445193" cy="2405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fld id="{1DB1D90C-D41D-46F1-89C7-F608431BD44B}" type="slidenum">
              <a:rPr lang="en-US" smtClean="0"/>
              <a:t>30</a:t>
            </a:fld>
            <a:endParaRPr lang="en-US"/>
          </a:p>
        </p:txBody>
      </p:sp>
    </p:spTree>
    <p:extLst>
      <p:ext uri="{BB962C8B-B14F-4D97-AF65-F5344CB8AC3E}">
        <p14:creationId xmlns:p14="http://schemas.microsoft.com/office/powerpoint/2010/main" val="265387913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Text Box 7"/>
          <p:cNvSpPr txBox="1">
            <a:spLocks noChangeArrowheads="1"/>
          </p:cNvSpPr>
          <p:nvPr/>
        </p:nvSpPr>
        <p:spPr bwMode="auto">
          <a:xfrm>
            <a:off x="1263725" y="560329"/>
            <a:ext cx="9026830" cy="523220"/>
          </a:xfrm>
          <a:prstGeom prst="rect">
            <a:avLst/>
          </a:prstGeom>
          <a:solidFill>
            <a:schemeClr val="accent1">
              <a:lumMod val="40000"/>
              <a:lumOff val="60000"/>
            </a:schemeClr>
          </a:solidFill>
          <a:ln>
            <a:noFill/>
          </a:ln>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800" dirty="0" smtClean="0"/>
              <a:t>Groundwater declines have led to diminished discharge</a:t>
            </a:r>
          </a:p>
        </p:txBody>
      </p:sp>
      <p:pic>
        <p:nvPicPr>
          <p:cNvPr id="3" name="Picture 2"/>
          <p:cNvPicPr>
            <a:picLocks noChangeAspect="1"/>
          </p:cNvPicPr>
          <p:nvPr/>
        </p:nvPicPr>
        <p:blipFill>
          <a:blip r:embed="rId2"/>
          <a:stretch>
            <a:fillRect/>
          </a:stretch>
        </p:blipFill>
        <p:spPr>
          <a:xfrm>
            <a:off x="1463224" y="1302393"/>
            <a:ext cx="8627833" cy="5200238"/>
          </a:xfrm>
          <a:prstGeom prst="rect">
            <a:avLst/>
          </a:prstGeom>
        </p:spPr>
      </p:pic>
      <p:sp>
        <p:nvSpPr>
          <p:cNvPr id="2" name="TextBox 1"/>
          <p:cNvSpPr txBox="1"/>
          <p:nvPr/>
        </p:nvSpPr>
        <p:spPr>
          <a:xfrm>
            <a:off x="10254342" y="2139043"/>
            <a:ext cx="1534886" cy="3139321"/>
          </a:xfrm>
          <a:prstGeom prst="rect">
            <a:avLst/>
          </a:prstGeom>
          <a:noFill/>
        </p:spPr>
        <p:txBody>
          <a:bodyPr wrap="square" rtlCol="0">
            <a:spAutoFit/>
          </a:bodyPr>
          <a:lstStyle/>
          <a:p>
            <a:r>
              <a:rPr lang="en-US" dirty="0" smtClean="0"/>
              <a:t>Springs and seeps within the watershed that used to be fed by this aquifer have slowly dried up as the head in the aquifer declined.</a:t>
            </a:r>
            <a:endParaRPr lang="en-US" dirty="0"/>
          </a:p>
        </p:txBody>
      </p:sp>
      <p:sp>
        <p:nvSpPr>
          <p:cNvPr id="4" name="Slide Number Placeholder 3"/>
          <p:cNvSpPr>
            <a:spLocks noGrp="1"/>
          </p:cNvSpPr>
          <p:nvPr>
            <p:ph type="sldNum" sz="quarter" idx="12"/>
          </p:nvPr>
        </p:nvSpPr>
        <p:spPr/>
        <p:txBody>
          <a:bodyPr/>
          <a:lstStyle/>
          <a:p>
            <a:fld id="{1DB1D90C-D41D-46F1-89C7-F608431BD44B}" type="slidenum">
              <a:rPr lang="en-US" smtClean="0"/>
              <a:t>31</a:t>
            </a:fld>
            <a:endParaRPr lang="en-US"/>
          </a:p>
        </p:txBody>
      </p:sp>
    </p:spTree>
    <p:extLst>
      <p:ext uri="{BB962C8B-B14F-4D97-AF65-F5344CB8AC3E}">
        <p14:creationId xmlns:p14="http://schemas.microsoft.com/office/powerpoint/2010/main" val="68191764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6995891" y="4452257"/>
            <a:ext cx="3991423" cy="2405743"/>
          </a:xfrm>
          <a:prstGeom prst="rect">
            <a:avLst/>
          </a:prstGeom>
        </p:spPr>
      </p:pic>
      <p:pic>
        <p:nvPicPr>
          <p:cNvPr id="2" name="Picture 1"/>
          <p:cNvPicPr>
            <a:picLocks noChangeAspect="1"/>
          </p:cNvPicPr>
          <p:nvPr/>
        </p:nvPicPr>
        <p:blipFill>
          <a:blip r:embed="rId3"/>
          <a:stretch>
            <a:fillRect/>
          </a:stretch>
        </p:blipFill>
        <p:spPr>
          <a:xfrm>
            <a:off x="6344791" y="749910"/>
            <a:ext cx="5847209" cy="3987514"/>
          </a:xfrm>
          <a:prstGeom prst="rect">
            <a:avLst/>
          </a:prstGeom>
        </p:spPr>
      </p:pic>
      <p:pic>
        <p:nvPicPr>
          <p:cNvPr id="3" name="Picture 2"/>
          <p:cNvPicPr>
            <a:picLocks noChangeAspect="1"/>
          </p:cNvPicPr>
          <p:nvPr/>
        </p:nvPicPr>
        <p:blipFill>
          <a:blip r:embed="rId4"/>
          <a:stretch>
            <a:fillRect/>
          </a:stretch>
        </p:blipFill>
        <p:spPr>
          <a:xfrm>
            <a:off x="380099" y="749910"/>
            <a:ext cx="6115050" cy="5076825"/>
          </a:xfrm>
          <a:prstGeom prst="rect">
            <a:avLst/>
          </a:prstGeom>
        </p:spPr>
      </p:pic>
      <p:sp>
        <p:nvSpPr>
          <p:cNvPr id="4" name="Slide Number Placeholder 3"/>
          <p:cNvSpPr>
            <a:spLocks noGrp="1"/>
          </p:cNvSpPr>
          <p:nvPr>
            <p:ph type="sldNum" sz="quarter" idx="12"/>
          </p:nvPr>
        </p:nvSpPr>
        <p:spPr/>
        <p:txBody>
          <a:bodyPr/>
          <a:lstStyle/>
          <a:p>
            <a:fld id="{1DB1D90C-D41D-46F1-89C7-F608431BD44B}" type="slidenum">
              <a:rPr lang="en-US" smtClean="0"/>
              <a:t>32</a:t>
            </a:fld>
            <a:endParaRPr lang="en-US"/>
          </a:p>
        </p:txBody>
      </p:sp>
    </p:spTree>
    <p:extLst>
      <p:ext uri="{BB962C8B-B14F-4D97-AF65-F5344CB8AC3E}">
        <p14:creationId xmlns:p14="http://schemas.microsoft.com/office/powerpoint/2010/main" val="404042279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304800"/>
            <a:ext cx="10591800" cy="5856514"/>
          </a:xfrm>
          <a:solidFill>
            <a:schemeClr val="bg1">
              <a:lumMod val="85000"/>
            </a:schemeClr>
          </a:solidFill>
        </p:spPr>
        <p:txBody>
          <a:bodyPr>
            <a:normAutofit/>
          </a:bodyPr>
          <a:lstStyle/>
          <a:p>
            <a:r>
              <a:rPr lang="en-US" dirty="0" smtClean="0"/>
              <a:t>Groundwater and Surface Water are interconnected. Pumping aquifers affects streamflow (or Puget Sound). </a:t>
            </a:r>
            <a:br>
              <a:rPr lang="en-US" dirty="0" smtClean="0"/>
            </a:br>
            <a:r>
              <a:rPr lang="en-US" dirty="0"/>
              <a:t/>
            </a:r>
            <a:br>
              <a:rPr lang="en-US" dirty="0"/>
            </a:br>
            <a:r>
              <a:rPr lang="en-US" dirty="0" smtClean="0"/>
              <a:t>As more wells get drilled in your watershed, they will have an impact on streamflow.</a:t>
            </a:r>
            <a:br>
              <a:rPr lang="en-US" dirty="0" smtClean="0"/>
            </a:br>
            <a:r>
              <a:rPr lang="en-US" dirty="0"/>
              <a:t/>
            </a:r>
            <a:br>
              <a:rPr lang="en-US" dirty="0"/>
            </a:br>
            <a:r>
              <a:rPr lang="en-US" dirty="0" smtClean="0"/>
              <a:t>Let’s look at the Snohomish Basin Hydrology and Geology.</a:t>
            </a:r>
            <a:endParaRPr lang="en-US" dirty="0"/>
          </a:p>
        </p:txBody>
      </p:sp>
      <p:sp>
        <p:nvSpPr>
          <p:cNvPr id="4" name="Slide Number Placeholder 3"/>
          <p:cNvSpPr>
            <a:spLocks noGrp="1"/>
          </p:cNvSpPr>
          <p:nvPr>
            <p:ph type="sldNum" sz="quarter" idx="12"/>
          </p:nvPr>
        </p:nvSpPr>
        <p:spPr/>
        <p:txBody>
          <a:bodyPr/>
          <a:lstStyle/>
          <a:p>
            <a:fld id="{1DB1D90C-D41D-46F1-89C7-F608431BD44B}" type="slidenum">
              <a:rPr lang="en-US" smtClean="0"/>
              <a:t>33</a:t>
            </a:fld>
            <a:endParaRPr lang="en-US"/>
          </a:p>
        </p:txBody>
      </p:sp>
    </p:spTree>
    <p:extLst>
      <p:ext uri="{BB962C8B-B14F-4D97-AF65-F5344CB8AC3E}">
        <p14:creationId xmlns:p14="http://schemas.microsoft.com/office/powerpoint/2010/main" val="322559473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DB1D90C-D41D-46F1-89C7-F608431BD44B}" type="slidenum">
              <a:rPr lang="en-US" smtClean="0"/>
              <a:t>34</a:t>
            </a:fld>
            <a:endParaRPr lang="en-US"/>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46318" y="0"/>
            <a:ext cx="5299364" cy="6858000"/>
          </a:xfrm>
          <a:prstGeom prst="rect">
            <a:avLst/>
          </a:prstGeom>
        </p:spPr>
      </p:pic>
      <p:sp>
        <p:nvSpPr>
          <p:cNvPr id="5" name="TextBox 4"/>
          <p:cNvSpPr txBox="1"/>
          <p:nvPr/>
        </p:nvSpPr>
        <p:spPr>
          <a:xfrm>
            <a:off x="503402" y="966321"/>
            <a:ext cx="2942916" cy="3416320"/>
          </a:xfrm>
          <a:prstGeom prst="rect">
            <a:avLst/>
          </a:prstGeom>
          <a:noFill/>
        </p:spPr>
        <p:txBody>
          <a:bodyPr wrap="square" rtlCol="0">
            <a:spAutoFit/>
          </a:bodyPr>
          <a:lstStyle/>
          <a:p>
            <a:r>
              <a:rPr lang="en-US" dirty="0" smtClean="0"/>
              <a:t>In WRIA 7, the USGS has measured streamflow at numerous sites over the years. We’re going to look at streamflow data from two of the gaging stations to get a sense of flow conditions within the WRIA over time:</a:t>
            </a:r>
          </a:p>
          <a:p>
            <a:pPr lvl="1"/>
            <a:r>
              <a:rPr lang="en-US" dirty="0"/>
              <a:t>Snohomish River near </a:t>
            </a:r>
            <a:r>
              <a:rPr lang="en-US" dirty="0" smtClean="0"/>
              <a:t>Monroe;</a:t>
            </a:r>
            <a:endParaRPr lang="en-US" dirty="0"/>
          </a:p>
          <a:p>
            <a:pPr lvl="1"/>
            <a:r>
              <a:rPr lang="en-US" dirty="0" err="1" smtClean="0"/>
              <a:t>Skykomish</a:t>
            </a:r>
            <a:r>
              <a:rPr lang="en-US" dirty="0" smtClean="0"/>
              <a:t> River near Gold Bar</a:t>
            </a:r>
            <a:r>
              <a:rPr lang="en-US" dirty="0"/>
              <a:t>.</a:t>
            </a:r>
            <a:endParaRPr lang="en-US" dirty="0" smtClean="0"/>
          </a:p>
        </p:txBody>
      </p:sp>
      <p:cxnSp>
        <p:nvCxnSpPr>
          <p:cNvPr id="6" name="Straight Arrow Connector 5"/>
          <p:cNvCxnSpPr/>
          <p:nvPr/>
        </p:nvCxnSpPr>
        <p:spPr>
          <a:xfrm flipV="1">
            <a:off x="2579914" y="2808514"/>
            <a:ext cx="2405743" cy="468086"/>
          </a:xfrm>
          <a:prstGeom prst="straightConnector1">
            <a:avLst/>
          </a:prstGeom>
          <a:ln w="12700">
            <a:solidFill>
              <a:srgbClr val="FF00FF"/>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V="1">
            <a:off x="2579914" y="2808514"/>
            <a:ext cx="3608614" cy="1037772"/>
          </a:xfrm>
          <a:prstGeom prst="straightConnector1">
            <a:avLst/>
          </a:prstGeom>
          <a:ln w="12700">
            <a:solidFill>
              <a:srgbClr val="FF00FF"/>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7311487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DB1D90C-D41D-46F1-89C7-F608431BD44B}" type="slidenum">
              <a:rPr lang="en-US" smtClean="0"/>
              <a:t>35</a:t>
            </a:fld>
            <a:endParaRPr lang="en-US"/>
          </a:p>
        </p:txBody>
      </p:sp>
      <p:pic>
        <p:nvPicPr>
          <p:cNvPr id="2" name="Picture 1"/>
          <p:cNvPicPr>
            <a:picLocks noChangeAspect="1"/>
          </p:cNvPicPr>
          <p:nvPr/>
        </p:nvPicPr>
        <p:blipFill>
          <a:blip r:embed="rId2"/>
          <a:stretch>
            <a:fillRect/>
          </a:stretch>
        </p:blipFill>
        <p:spPr>
          <a:xfrm>
            <a:off x="1633105" y="974700"/>
            <a:ext cx="8925789" cy="4908600"/>
          </a:xfrm>
          <a:prstGeom prst="rect">
            <a:avLst/>
          </a:prstGeom>
        </p:spPr>
      </p:pic>
    </p:spTree>
    <p:extLst>
      <p:ext uri="{BB962C8B-B14F-4D97-AF65-F5344CB8AC3E}">
        <p14:creationId xmlns:p14="http://schemas.microsoft.com/office/powerpoint/2010/main" val="387673256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DB1D90C-D41D-46F1-89C7-F608431BD44B}" type="slidenum">
              <a:rPr lang="en-US" smtClean="0"/>
              <a:t>36</a:t>
            </a:fld>
            <a:endParaRPr lang="en-US"/>
          </a:p>
        </p:txBody>
      </p:sp>
      <p:pic>
        <p:nvPicPr>
          <p:cNvPr id="2" name="Picture 1"/>
          <p:cNvPicPr>
            <a:picLocks noChangeAspect="1"/>
          </p:cNvPicPr>
          <p:nvPr/>
        </p:nvPicPr>
        <p:blipFill>
          <a:blip r:embed="rId2"/>
          <a:stretch>
            <a:fillRect/>
          </a:stretch>
        </p:blipFill>
        <p:spPr>
          <a:xfrm>
            <a:off x="2274130" y="1081620"/>
            <a:ext cx="7643739" cy="4694760"/>
          </a:xfrm>
          <a:prstGeom prst="rect">
            <a:avLst/>
          </a:prstGeom>
        </p:spPr>
      </p:pic>
    </p:spTree>
    <p:extLst>
      <p:ext uri="{BB962C8B-B14F-4D97-AF65-F5344CB8AC3E}">
        <p14:creationId xmlns:p14="http://schemas.microsoft.com/office/powerpoint/2010/main" val="220348972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DB1D90C-D41D-46F1-89C7-F608431BD44B}" type="slidenum">
              <a:rPr lang="en-US" smtClean="0"/>
              <a:t>37</a:t>
            </a:fld>
            <a:endParaRPr lang="en-US"/>
          </a:p>
        </p:txBody>
      </p:sp>
      <p:pic>
        <p:nvPicPr>
          <p:cNvPr id="2" name="Picture 1"/>
          <p:cNvPicPr>
            <a:picLocks noChangeAspect="1"/>
          </p:cNvPicPr>
          <p:nvPr/>
        </p:nvPicPr>
        <p:blipFill>
          <a:blip r:embed="rId2"/>
          <a:stretch>
            <a:fillRect/>
          </a:stretch>
        </p:blipFill>
        <p:spPr>
          <a:xfrm>
            <a:off x="1783649" y="595620"/>
            <a:ext cx="8624701" cy="5666760"/>
          </a:xfrm>
          <a:prstGeom prst="rect">
            <a:avLst/>
          </a:prstGeom>
        </p:spPr>
      </p:pic>
      <p:sp>
        <p:nvSpPr>
          <p:cNvPr id="3" name="TextBox 2"/>
          <p:cNvSpPr txBox="1"/>
          <p:nvPr/>
        </p:nvSpPr>
        <p:spPr>
          <a:xfrm>
            <a:off x="1208314" y="6262380"/>
            <a:ext cx="8490857" cy="369332"/>
          </a:xfrm>
          <a:prstGeom prst="rect">
            <a:avLst/>
          </a:prstGeom>
          <a:noFill/>
        </p:spPr>
        <p:txBody>
          <a:bodyPr wrap="square" rtlCol="0">
            <a:spAutoFit/>
          </a:bodyPr>
          <a:lstStyle/>
          <a:p>
            <a:r>
              <a:rPr lang="en-US" dirty="0" smtClean="0"/>
              <a:t>Rainfall (Winter) and Snowmelt (late Spring) system</a:t>
            </a:r>
            <a:endParaRPr lang="en-US" dirty="0"/>
          </a:p>
        </p:txBody>
      </p:sp>
    </p:spTree>
    <p:extLst>
      <p:ext uri="{BB962C8B-B14F-4D97-AF65-F5344CB8AC3E}">
        <p14:creationId xmlns:p14="http://schemas.microsoft.com/office/powerpoint/2010/main" val="122193404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DB1D90C-D41D-46F1-89C7-F608431BD44B}" type="slidenum">
              <a:rPr lang="en-US" smtClean="0"/>
              <a:t>38</a:t>
            </a:fld>
            <a:endParaRPr lang="en-US"/>
          </a:p>
        </p:txBody>
      </p:sp>
      <p:pic>
        <p:nvPicPr>
          <p:cNvPr id="2" name="Picture 1"/>
          <p:cNvPicPr>
            <a:picLocks noChangeAspect="1"/>
          </p:cNvPicPr>
          <p:nvPr/>
        </p:nvPicPr>
        <p:blipFill>
          <a:blip r:embed="rId2"/>
          <a:stretch>
            <a:fillRect/>
          </a:stretch>
        </p:blipFill>
        <p:spPr>
          <a:xfrm>
            <a:off x="1633105" y="974700"/>
            <a:ext cx="8925789" cy="4908600"/>
          </a:xfrm>
          <a:prstGeom prst="rect">
            <a:avLst/>
          </a:prstGeom>
        </p:spPr>
      </p:pic>
    </p:spTree>
    <p:extLst>
      <p:ext uri="{BB962C8B-B14F-4D97-AF65-F5344CB8AC3E}">
        <p14:creationId xmlns:p14="http://schemas.microsoft.com/office/powerpoint/2010/main" val="315691418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DB1D90C-D41D-46F1-89C7-F608431BD44B}" type="slidenum">
              <a:rPr lang="en-US" smtClean="0"/>
              <a:t>39</a:t>
            </a:fld>
            <a:endParaRPr lang="en-US"/>
          </a:p>
        </p:txBody>
      </p:sp>
      <p:pic>
        <p:nvPicPr>
          <p:cNvPr id="2" name="Picture 1"/>
          <p:cNvPicPr>
            <a:picLocks noChangeAspect="1"/>
          </p:cNvPicPr>
          <p:nvPr/>
        </p:nvPicPr>
        <p:blipFill>
          <a:blip r:embed="rId2"/>
          <a:stretch>
            <a:fillRect/>
          </a:stretch>
        </p:blipFill>
        <p:spPr>
          <a:xfrm>
            <a:off x="2274130" y="1081620"/>
            <a:ext cx="7643739" cy="4694760"/>
          </a:xfrm>
          <a:prstGeom prst="rect">
            <a:avLst/>
          </a:prstGeom>
        </p:spPr>
      </p:pic>
    </p:spTree>
    <p:extLst>
      <p:ext uri="{BB962C8B-B14F-4D97-AF65-F5344CB8AC3E}">
        <p14:creationId xmlns:p14="http://schemas.microsoft.com/office/powerpoint/2010/main" val="225456630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descr="saturated soil"/>
          <p:cNvPicPr>
            <a:picLocks noGrp="1" noChangeAspect="1" noChangeArrowheads="1"/>
          </p:cNvPicPr>
          <p:nvPr>
            <p:ph idx="1"/>
          </p:nvPr>
        </p:nvPicPr>
        <p:blipFill>
          <a:blip r:embed="rId2" cstate="print"/>
          <a:srcRect l="40367"/>
          <a:stretch>
            <a:fillRect/>
          </a:stretch>
        </p:blipFill>
        <p:spPr>
          <a:xfrm>
            <a:off x="5410200" y="990601"/>
            <a:ext cx="4953000" cy="4608513"/>
          </a:xfrm>
          <a:noFill/>
          <a:ln/>
        </p:spPr>
      </p:pic>
      <p:sp>
        <p:nvSpPr>
          <p:cNvPr id="55299" name="Text Box 3"/>
          <p:cNvSpPr txBox="1">
            <a:spLocks noChangeArrowheads="1"/>
          </p:cNvSpPr>
          <p:nvPr/>
        </p:nvSpPr>
        <p:spPr bwMode="auto">
          <a:xfrm>
            <a:off x="5638800" y="381001"/>
            <a:ext cx="4876800" cy="366713"/>
          </a:xfrm>
          <a:prstGeom prst="rect">
            <a:avLst/>
          </a:prstGeom>
          <a:noFill/>
          <a:ln w="9525">
            <a:noFill/>
            <a:miter lim="800000"/>
            <a:headEnd/>
            <a:tailEnd/>
          </a:ln>
          <a:effectLst/>
        </p:spPr>
        <p:txBody>
          <a:bodyPr>
            <a:spAutoFit/>
          </a:bodyPr>
          <a:lstStyle/>
          <a:p>
            <a:pPr>
              <a:spcBef>
                <a:spcPct val="50000"/>
              </a:spcBef>
            </a:pPr>
            <a:endParaRPr lang="en-US"/>
          </a:p>
        </p:txBody>
      </p:sp>
      <p:sp>
        <p:nvSpPr>
          <p:cNvPr id="55300" name="Text Box 4"/>
          <p:cNvSpPr txBox="1">
            <a:spLocks noChangeArrowheads="1"/>
          </p:cNvSpPr>
          <p:nvPr/>
        </p:nvSpPr>
        <p:spPr bwMode="auto">
          <a:xfrm>
            <a:off x="1981200" y="1066801"/>
            <a:ext cx="3352800" cy="4359275"/>
          </a:xfrm>
          <a:prstGeom prst="rect">
            <a:avLst/>
          </a:prstGeom>
          <a:noFill/>
          <a:ln w="9525">
            <a:noFill/>
            <a:miter lim="800000"/>
            <a:headEnd/>
            <a:tailEnd/>
          </a:ln>
          <a:effectLst/>
        </p:spPr>
        <p:txBody>
          <a:bodyPr>
            <a:spAutoFit/>
          </a:bodyPr>
          <a:lstStyle/>
          <a:p>
            <a:pPr>
              <a:spcBef>
                <a:spcPct val="50000"/>
              </a:spcBef>
            </a:pPr>
            <a:r>
              <a:rPr lang="en-US" sz="4000"/>
              <a:t>There are holes (pore spaces) between the grains that can be filled with water</a:t>
            </a:r>
          </a:p>
        </p:txBody>
      </p:sp>
      <p:sp>
        <p:nvSpPr>
          <p:cNvPr id="2" name="Slide Number Placeholder 1"/>
          <p:cNvSpPr>
            <a:spLocks noGrp="1"/>
          </p:cNvSpPr>
          <p:nvPr>
            <p:ph type="sldNum" sz="quarter" idx="12"/>
          </p:nvPr>
        </p:nvSpPr>
        <p:spPr/>
        <p:txBody>
          <a:bodyPr/>
          <a:lstStyle/>
          <a:p>
            <a:fld id="{1DB1D90C-D41D-46F1-89C7-F608431BD44B}" type="slidenum">
              <a:rPr lang="en-US" smtClean="0"/>
              <a:t>4</a:t>
            </a:fld>
            <a:endParaRPr lang="en-US"/>
          </a:p>
        </p:txBody>
      </p:sp>
    </p:spTree>
    <p:extLst>
      <p:ext uri="{BB962C8B-B14F-4D97-AF65-F5344CB8AC3E}">
        <p14:creationId xmlns:p14="http://schemas.microsoft.com/office/powerpoint/2010/main" val="42309036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DB1D90C-D41D-46F1-89C7-F608431BD44B}" type="slidenum">
              <a:rPr lang="en-US" smtClean="0"/>
              <a:t>40</a:t>
            </a:fld>
            <a:endParaRPr lang="en-US"/>
          </a:p>
        </p:txBody>
      </p:sp>
      <p:pic>
        <p:nvPicPr>
          <p:cNvPr id="2" name="Picture 1"/>
          <p:cNvPicPr>
            <a:picLocks noChangeAspect="1"/>
          </p:cNvPicPr>
          <p:nvPr/>
        </p:nvPicPr>
        <p:blipFill>
          <a:blip r:embed="rId2"/>
          <a:stretch>
            <a:fillRect/>
          </a:stretch>
        </p:blipFill>
        <p:spPr>
          <a:xfrm>
            <a:off x="2274130" y="1081620"/>
            <a:ext cx="7643739" cy="4694760"/>
          </a:xfrm>
          <a:prstGeom prst="rect">
            <a:avLst/>
          </a:prstGeom>
        </p:spPr>
      </p:pic>
      <p:pic>
        <p:nvPicPr>
          <p:cNvPr id="3" name="Picture 2"/>
          <p:cNvPicPr>
            <a:picLocks noChangeAspect="1"/>
          </p:cNvPicPr>
          <p:nvPr/>
        </p:nvPicPr>
        <p:blipFill>
          <a:blip r:embed="rId3"/>
          <a:stretch>
            <a:fillRect/>
          </a:stretch>
        </p:blipFill>
        <p:spPr>
          <a:xfrm>
            <a:off x="1783649" y="595620"/>
            <a:ext cx="8624701" cy="5666760"/>
          </a:xfrm>
          <a:prstGeom prst="rect">
            <a:avLst/>
          </a:prstGeom>
        </p:spPr>
      </p:pic>
    </p:spTree>
    <p:extLst>
      <p:ext uri="{BB962C8B-B14F-4D97-AF65-F5344CB8AC3E}">
        <p14:creationId xmlns:p14="http://schemas.microsoft.com/office/powerpoint/2010/main" val="122253308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DB1D90C-D41D-46F1-89C7-F608431BD44B}" type="slidenum">
              <a:rPr lang="en-US" smtClean="0"/>
              <a:t>41</a:t>
            </a:fld>
            <a:endParaRPr lang="en-US"/>
          </a:p>
        </p:txBody>
      </p:sp>
      <p:pic>
        <p:nvPicPr>
          <p:cNvPr id="5" name="Picture 4"/>
          <p:cNvPicPr>
            <a:picLocks noChangeAspect="1"/>
          </p:cNvPicPr>
          <p:nvPr/>
        </p:nvPicPr>
        <p:blipFill>
          <a:blip r:embed="rId2"/>
          <a:stretch>
            <a:fillRect/>
          </a:stretch>
        </p:blipFill>
        <p:spPr>
          <a:xfrm>
            <a:off x="1718999" y="446590"/>
            <a:ext cx="9634801" cy="5909760"/>
          </a:xfrm>
          <a:prstGeom prst="rect">
            <a:avLst/>
          </a:prstGeom>
        </p:spPr>
      </p:pic>
      <p:sp>
        <p:nvSpPr>
          <p:cNvPr id="6" name="TextBox 5"/>
          <p:cNvSpPr txBox="1"/>
          <p:nvPr/>
        </p:nvSpPr>
        <p:spPr>
          <a:xfrm>
            <a:off x="228600" y="2590800"/>
            <a:ext cx="1578429" cy="2862322"/>
          </a:xfrm>
          <a:prstGeom prst="rect">
            <a:avLst/>
          </a:prstGeom>
          <a:noFill/>
        </p:spPr>
        <p:txBody>
          <a:bodyPr wrap="square" rtlCol="0">
            <a:spAutoFit/>
          </a:bodyPr>
          <a:lstStyle/>
          <a:p>
            <a:r>
              <a:rPr lang="en-US" dirty="0" smtClean="0"/>
              <a:t>Only long-term groundwater data with measurements into the 2010s I can find.</a:t>
            </a:r>
          </a:p>
          <a:p>
            <a:endParaRPr lang="en-US" dirty="0"/>
          </a:p>
          <a:p>
            <a:r>
              <a:rPr lang="en-US" dirty="0" smtClean="0"/>
              <a:t>Near Lake Goodwin.</a:t>
            </a:r>
            <a:endParaRPr lang="en-US" dirty="0"/>
          </a:p>
        </p:txBody>
      </p:sp>
    </p:spTree>
    <p:extLst>
      <p:ext uri="{BB962C8B-B14F-4D97-AF65-F5344CB8AC3E}">
        <p14:creationId xmlns:p14="http://schemas.microsoft.com/office/powerpoint/2010/main" val="101862557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DB1D90C-D41D-46F1-89C7-F608431BD44B}" type="slidenum">
              <a:rPr lang="en-US" smtClean="0"/>
              <a:t>42</a:t>
            </a:fld>
            <a:endParaRPr lang="en-US"/>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12761" y="881743"/>
            <a:ext cx="6395677" cy="4942114"/>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6871" y="881743"/>
            <a:ext cx="6226629" cy="4811486"/>
          </a:xfrm>
          <a:prstGeom prst="rect">
            <a:avLst/>
          </a:prstGeom>
        </p:spPr>
      </p:pic>
      <p:sp>
        <p:nvSpPr>
          <p:cNvPr id="6" name="TextBox 5"/>
          <p:cNvSpPr txBox="1"/>
          <p:nvPr/>
        </p:nvSpPr>
        <p:spPr>
          <a:xfrm>
            <a:off x="947056" y="5693229"/>
            <a:ext cx="8186057" cy="646331"/>
          </a:xfrm>
          <a:prstGeom prst="rect">
            <a:avLst/>
          </a:prstGeom>
          <a:noFill/>
        </p:spPr>
        <p:txBody>
          <a:bodyPr wrap="square" rtlCol="0">
            <a:spAutoFit/>
          </a:bodyPr>
          <a:lstStyle/>
          <a:p>
            <a:r>
              <a:rPr lang="en-US" dirty="0" smtClean="0"/>
              <a:t>I’m hoping that the Counties have groundwater data that supports their respective GWMAs that overlap WRIA07.</a:t>
            </a:r>
            <a:endParaRPr lang="en-US" dirty="0"/>
          </a:p>
        </p:txBody>
      </p:sp>
    </p:spTree>
    <p:extLst>
      <p:ext uri="{BB962C8B-B14F-4D97-AF65-F5344CB8AC3E}">
        <p14:creationId xmlns:p14="http://schemas.microsoft.com/office/powerpoint/2010/main" val="362364904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DB1D90C-D41D-46F1-89C7-F608431BD44B}" type="slidenum">
              <a:rPr lang="en-US" smtClean="0"/>
              <a:t>43</a:t>
            </a:fld>
            <a:endParaRPr lang="en-US"/>
          </a:p>
        </p:txBody>
      </p:sp>
      <p:pic>
        <p:nvPicPr>
          <p:cNvPr id="5" name="Picture 4"/>
          <p:cNvPicPr>
            <a:picLocks noChangeAspect="1"/>
          </p:cNvPicPr>
          <p:nvPr/>
        </p:nvPicPr>
        <p:blipFill>
          <a:blip r:embed="rId2"/>
          <a:stretch>
            <a:fillRect/>
          </a:stretch>
        </p:blipFill>
        <p:spPr>
          <a:xfrm>
            <a:off x="3065699" y="1353780"/>
            <a:ext cx="6060601" cy="4150440"/>
          </a:xfrm>
          <a:prstGeom prst="rect">
            <a:avLst/>
          </a:prstGeom>
        </p:spPr>
      </p:pic>
    </p:spTree>
    <p:extLst>
      <p:ext uri="{BB962C8B-B14F-4D97-AF65-F5344CB8AC3E}">
        <p14:creationId xmlns:p14="http://schemas.microsoft.com/office/powerpoint/2010/main" val="1809309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Image result for pleistocene glacial ice shee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Image result for pleistocene glacial ice sheet"/>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2" name="Picture 8" descr="Image result for pleistocene glacial ice shee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8774" y="321127"/>
            <a:ext cx="8208250" cy="607338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flipH="1">
            <a:off x="7662110" y="6394509"/>
            <a:ext cx="3682766" cy="307777"/>
          </a:xfrm>
          <a:prstGeom prst="rect">
            <a:avLst/>
          </a:prstGeom>
          <a:noFill/>
        </p:spPr>
        <p:txBody>
          <a:bodyPr wrap="square" rtlCol="0">
            <a:spAutoFit/>
          </a:bodyPr>
          <a:lstStyle/>
          <a:p>
            <a:r>
              <a:rPr lang="en-US" sz="1400" dirty="0" smtClean="0"/>
              <a:t>Washington Department of Natural Resources</a:t>
            </a:r>
            <a:endParaRPr lang="en-US" sz="1400" dirty="0"/>
          </a:p>
        </p:txBody>
      </p:sp>
      <p:sp>
        <p:nvSpPr>
          <p:cNvPr id="2" name="TextBox 1"/>
          <p:cNvSpPr txBox="1"/>
          <p:nvPr/>
        </p:nvSpPr>
        <p:spPr>
          <a:xfrm>
            <a:off x="798489" y="1834324"/>
            <a:ext cx="1862433" cy="3046988"/>
          </a:xfrm>
          <a:prstGeom prst="rect">
            <a:avLst/>
          </a:prstGeom>
          <a:noFill/>
        </p:spPr>
        <p:txBody>
          <a:bodyPr wrap="none" rtlCol="0">
            <a:spAutoFit/>
          </a:bodyPr>
          <a:lstStyle/>
          <a:p>
            <a:r>
              <a:rPr lang="en-US" sz="3200" dirty="0" smtClean="0"/>
              <a:t>Vashon</a:t>
            </a:r>
          </a:p>
          <a:p>
            <a:r>
              <a:rPr lang="en-US" sz="3200" dirty="0" smtClean="0"/>
              <a:t>Glaciation</a:t>
            </a:r>
          </a:p>
          <a:p>
            <a:r>
              <a:rPr lang="en-US" sz="3200" dirty="0" smtClean="0"/>
              <a:t>lasted</a:t>
            </a:r>
          </a:p>
          <a:p>
            <a:r>
              <a:rPr lang="en-US" sz="3200" dirty="0" smtClean="0"/>
              <a:t>about</a:t>
            </a:r>
          </a:p>
          <a:p>
            <a:r>
              <a:rPr lang="en-US" sz="3200" dirty="0" smtClean="0"/>
              <a:t>19,000 to</a:t>
            </a:r>
          </a:p>
          <a:p>
            <a:r>
              <a:rPr lang="en-US" sz="3200" dirty="0" smtClean="0"/>
              <a:t>16,000 BP</a:t>
            </a:r>
          </a:p>
        </p:txBody>
      </p:sp>
      <p:sp>
        <p:nvSpPr>
          <p:cNvPr id="3" name="Slide Number Placeholder 2"/>
          <p:cNvSpPr>
            <a:spLocks noGrp="1"/>
          </p:cNvSpPr>
          <p:nvPr>
            <p:ph type="sldNum" sz="quarter" idx="12"/>
          </p:nvPr>
        </p:nvSpPr>
        <p:spPr/>
        <p:txBody>
          <a:bodyPr/>
          <a:lstStyle/>
          <a:p>
            <a:fld id="{1DB1D90C-D41D-46F1-89C7-F608431BD44B}" type="slidenum">
              <a:rPr lang="en-US" smtClean="0"/>
              <a:t>44</a:t>
            </a:fld>
            <a:endParaRPr lang="en-US"/>
          </a:p>
        </p:txBody>
      </p:sp>
    </p:spTree>
    <p:extLst>
      <p:ext uri="{BB962C8B-B14F-4D97-AF65-F5344CB8AC3E}">
        <p14:creationId xmlns:p14="http://schemas.microsoft.com/office/powerpoint/2010/main" val="211014872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DB1D90C-D41D-46F1-89C7-F608431BD44B}" type="slidenum">
              <a:rPr lang="en-US" smtClean="0"/>
              <a:t>45</a:t>
            </a:fld>
            <a:endParaRPr lang="en-US"/>
          </a:p>
        </p:txBody>
      </p:sp>
      <p:pic>
        <p:nvPicPr>
          <p:cNvPr id="7" name="Picture 6"/>
          <p:cNvPicPr>
            <a:picLocks noChangeAspect="1"/>
          </p:cNvPicPr>
          <p:nvPr/>
        </p:nvPicPr>
        <p:blipFill>
          <a:blip r:embed="rId2"/>
          <a:stretch>
            <a:fillRect/>
          </a:stretch>
        </p:blipFill>
        <p:spPr>
          <a:xfrm>
            <a:off x="6329125" y="1055914"/>
            <a:ext cx="5612503" cy="4153335"/>
          </a:xfrm>
          <a:prstGeom prst="rect">
            <a:avLst/>
          </a:prstGeom>
        </p:spPr>
      </p:pic>
      <p:pic>
        <p:nvPicPr>
          <p:cNvPr id="2" name="Picture 1"/>
          <p:cNvPicPr>
            <a:picLocks noChangeAspect="1"/>
          </p:cNvPicPr>
          <p:nvPr/>
        </p:nvPicPr>
        <p:blipFill>
          <a:blip r:embed="rId3"/>
          <a:stretch>
            <a:fillRect/>
          </a:stretch>
        </p:blipFill>
        <p:spPr>
          <a:xfrm>
            <a:off x="253287" y="1055914"/>
            <a:ext cx="5960326" cy="4965727"/>
          </a:xfrm>
          <a:prstGeom prst="rect">
            <a:avLst/>
          </a:prstGeom>
        </p:spPr>
      </p:pic>
    </p:spTree>
    <p:extLst>
      <p:ext uri="{BB962C8B-B14F-4D97-AF65-F5344CB8AC3E}">
        <p14:creationId xmlns:p14="http://schemas.microsoft.com/office/powerpoint/2010/main" val="57309850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DB1D90C-D41D-46F1-89C7-F608431BD44B}" type="slidenum">
              <a:rPr lang="en-US" smtClean="0"/>
              <a:t>46</a:t>
            </a:fld>
            <a:endParaRPr lang="en-US"/>
          </a:p>
        </p:txBody>
      </p:sp>
      <p:pic>
        <p:nvPicPr>
          <p:cNvPr id="3" name="Picture 2"/>
          <p:cNvPicPr>
            <a:picLocks noChangeAspect="1"/>
          </p:cNvPicPr>
          <p:nvPr/>
        </p:nvPicPr>
        <p:blipFill>
          <a:blip r:embed="rId2"/>
          <a:stretch>
            <a:fillRect/>
          </a:stretch>
        </p:blipFill>
        <p:spPr>
          <a:xfrm>
            <a:off x="1435858" y="1171629"/>
            <a:ext cx="2505825" cy="4471200"/>
          </a:xfrm>
          <a:prstGeom prst="rect">
            <a:avLst/>
          </a:prstGeom>
        </p:spPr>
      </p:pic>
      <p:pic>
        <p:nvPicPr>
          <p:cNvPr id="5" name="Picture 4"/>
          <p:cNvPicPr>
            <a:picLocks noChangeAspect="1"/>
          </p:cNvPicPr>
          <p:nvPr/>
        </p:nvPicPr>
        <p:blipFill>
          <a:blip r:embed="rId3"/>
          <a:stretch>
            <a:fillRect/>
          </a:stretch>
        </p:blipFill>
        <p:spPr>
          <a:xfrm>
            <a:off x="4967313" y="1427649"/>
            <a:ext cx="5283601" cy="4111560"/>
          </a:xfrm>
          <a:prstGeom prst="rect">
            <a:avLst/>
          </a:prstGeom>
        </p:spPr>
      </p:pic>
      <p:cxnSp>
        <p:nvCxnSpPr>
          <p:cNvPr id="7" name="Straight Arrow Connector 6"/>
          <p:cNvCxnSpPr/>
          <p:nvPr/>
        </p:nvCxnSpPr>
        <p:spPr>
          <a:xfrm>
            <a:off x="2481943" y="1941685"/>
            <a:ext cx="2503714" cy="297865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2481943" y="1545771"/>
            <a:ext cx="2485370" cy="2177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1632857" y="511629"/>
            <a:ext cx="7097486" cy="646331"/>
          </a:xfrm>
          <a:prstGeom prst="rect">
            <a:avLst/>
          </a:prstGeom>
          <a:noFill/>
        </p:spPr>
        <p:txBody>
          <a:bodyPr wrap="square" rtlCol="0">
            <a:spAutoFit/>
          </a:bodyPr>
          <a:lstStyle/>
          <a:p>
            <a:r>
              <a:rPr lang="en-US" dirty="0" smtClean="0"/>
              <a:t>Evidence </a:t>
            </a:r>
            <a:r>
              <a:rPr lang="en-US" dirty="0"/>
              <a:t>for seven episodes </a:t>
            </a:r>
            <a:r>
              <a:rPr lang="en-US" dirty="0" smtClean="0"/>
              <a:t>of continental </a:t>
            </a:r>
            <a:r>
              <a:rPr lang="en-US" dirty="0"/>
              <a:t>glaciation in the Puget </a:t>
            </a:r>
            <a:r>
              <a:rPr lang="en-US" dirty="0" smtClean="0"/>
              <a:t>Basin over the past 2 million years</a:t>
            </a:r>
            <a:endParaRPr lang="en-US" dirty="0"/>
          </a:p>
        </p:txBody>
      </p:sp>
    </p:spTree>
    <p:extLst>
      <p:ext uri="{BB962C8B-B14F-4D97-AF65-F5344CB8AC3E}">
        <p14:creationId xmlns:p14="http://schemas.microsoft.com/office/powerpoint/2010/main" val="155702330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DB1D90C-D41D-46F1-89C7-F608431BD44B}" type="slidenum">
              <a:rPr lang="en-US" smtClean="0"/>
              <a:t>47</a:t>
            </a:fld>
            <a:endParaRPr lang="en-US"/>
          </a:p>
        </p:txBody>
      </p:sp>
      <p:pic>
        <p:nvPicPr>
          <p:cNvPr id="3" name="Picture 2"/>
          <p:cNvPicPr>
            <a:picLocks noChangeAspect="1"/>
          </p:cNvPicPr>
          <p:nvPr/>
        </p:nvPicPr>
        <p:blipFill>
          <a:blip r:embed="rId2"/>
          <a:stretch>
            <a:fillRect/>
          </a:stretch>
        </p:blipFill>
        <p:spPr>
          <a:xfrm>
            <a:off x="4813992" y="229211"/>
            <a:ext cx="5168208" cy="6628789"/>
          </a:xfrm>
          <a:prstGeom prst="rect">
            <a:avLst/>
          </a:prstGeom>
        </p:spPr>
      </p:pic>
      <p:pic>
        <p:nvPicPr>
          <p:cNvPr id="6" name="Picture 5"/>
          <p:cNvPicPr>
            <a:picLocks noChangeAspect="1"/>
          </p:cNvPicPr>
          <p:nvPr/>
        </p:nvPicPr>
        <p:blipFill>
          <a:blip r:embed="rId3"/>
          <a:stretch>
            <a:fillRect/>
          </a:stretch>
        </p:blipFill>
        <p:spPr>
          <a:xfrm>
            <a:off x="435429" y="988786"/>
            <a:ext cx="4488609" cy="2422071"/>
          </a:xfrm>
          <a:prstGeom prst="rect">
            <a:avLst/>
          </a:prstGeom>
        </p:spPr>
      </p:pic>
      <p:pic>
        <p:nvPicPr>
          <p:cNvPr id="2" name="Picture 1"/>
          <p:cNvPicPr>
            <a:picLocks noChangeAspect="1"/>
          </p:cNvPicPr>
          <p:nvPr/>
        </p:nvPicPr>
        <p:blipFill>
          <a:blip r:embed="rId4"/>
          <a:stretch>
            <a:fillRect/>
          </a:stretch>
        </p:blipFill>
        <p:spPr>
          <a:xfrm>
            <a:off x="456127" y="3646713"/>
            <a:ext cx="4467911" cy="2846161"/>
          </a:xfrm>
          <a:prstGeom prst="rect">
            <a:avLst/>
          </a:prstGeom>
        </p:spPr>
      </p:pic>
    </p:spTree>
    <p:extLst>
      <p:ext uri="{BB962C8B-B14F-4D97-AF65-F5344CB8AC3E}">
        <p14:creationId xmlns:p14="http://schemas.microsoft.com/office/powerpoint/2010/main" val="45815815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DB1D90C-D41D-46F1-89C7-F608431BD44B}" type="slidenum">
              <a:rPr lang="en-US" smtClean="0"/>
              <a:t>48</a:t>
            </a:fld>
            <a:endParaRPr lang="en-US"/>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46318" y="0"/>
            <a:ext cx="5299364" cy="6858000"/>
          </a:xfrm>
          <a:prstGeom prst="rect">
            <a:avLst/>
          </a:prstGeom>
        </p:spPr>
      </p:pic>
    </p:spTree>
    <p:extLst>
      <p:ext uri="{BB962C8B-B14F-4D97-AF65-F5344CB8AC3E}">
        <p14:creationId xmlns:p14="http://schemas.microsoft.com/office/powerpoint/2010/main" val="273117338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DB1D90C-D41D-46F1-89C7-F608431BD44B}" type="slidenum">
              <a:rPr lang="en-US" smtClean="0"/>
              <a:t>49</a:t>
            </a:fld>
            <a:endParaRPr lang="en-US"/>
          </a:p>
        </p:txBody>
      </p:sp>
      <p:pic>
        <p:nvPicPr>
          <p:cNvPr id="2" name="Picture 1"/>
          <p:cNvPicPr>
            <a:picLocks noChangeAspect="1"/>
          </p:cNvPicPr>
          <p:nvPr/>
        </p:nvPicPr>
        <p:blipFill>
          <a:blip r:embed="rId2"/>
          <a:stretch>
            <a:fillRect/>
          </a:stretch>
        </p:blipFill>
        <p:spPr>
          <a:xfrm>
            <a:off x="754124" y="1149660"/>
            <a:ext cx="10683751" cy="4558680"/>
          </a:xfrm>
          <a:prstGeom prst="rect">
            <a:avLst/>
          </a:prstGeom>
        </p:spPr>
      </p:pic>
      <p:sp>
        <p:nvSpPr>
          <p:cNvPr id="3" name="TextBox 2"/>
          <p:cNvSpPr txBox="1"/>
          <p:nvPr/>
        </p:nvSpPr>
        <p:spPr>
          <a:xfrm>
            <a:off x="754123" y="5863771"/>
            <a:ext cx="9986447" cy="646331"/>
          </a:xfrm>
          <a:prstGeom prst="rect">
            <a:avLst/>
          </a:prstGeom>
          <a:noFill/>
        </p:spPr>
        <p:txBody>
          <a:bodyPr wrap="square" rtlCol="0">
            <a:spAutoFit/>
          </a:bodyPr>
          <a:lstStyle/>
          <a:p>
            <a:r>
              <a:rPr lang="en-US" dirty="0" smtClean="0"/>
              <a:t>Subsurface detail is, of course, more complex (as seen in this USGS cross section thru western Snohomish County from USGS 96-4312, Plate 3) than just surficial mapping.</a:t>
            </a:r>
            <a:endParaRPr lang="en-US" dirty="0"/>
          </a:p>
        </p:txBody>
      </p:sp>
    </p:spTree>
    <p:extLst>
      <p:ext uri="{BB962C8B-B14F-4D97-AF65-F5344CB8AC3E}">
        <p14:creationId xmlns:p14="http://schemas.microsoft.com/office/powerpoint/2010/main" val="137234552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696686" y="1219201"/>
            <a:ext cx="10900227" cy="6473370"/>
            <a:chOff x="1415143" y="1219201"/>
            <a:chExt cx="9361714" cy="5333999"/>
          </a:xfrm>
        </p:grpSpPr>
        <p:pic>
          <p:nvPicPr>
            <p:cNvPr id="6148" name="Picture 4" descr="water1"/>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1752600" y="1219201"/>
              <a:ext cx="8763000" cy="5133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Rectangle 1"/>
            <p:cNvSpPr/>
            <p:nvPr/>
          </p:nvSpPr>
          <p:spPr>
            <a:xfrm>
              <a:off x="1415143" y="4495800"/>
              <a:ext cx="9361714" cy="2057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146" name="Rectangle 2"/>
          <p:cNvSpPr>
            <a:spLocks noGrp="1" noChangeArrowheads="1"/>
          </p:cNvSpPr>
          <p:nvPr>
            <p:ph type="title"/>
          </p:nvPr>
        </p:nvSpPr>
        <p:spPr>
          <a:xfrm>
            <a:off x="2129971" y="556419"/>
            <a:ext cx="10515600" cy="1325563"/>
          </a:xfrm>
        </p:spPr>
        <p:txBody>
          <a:bodyPr/>
          <a:lstStyle/>
          <a:p>
            <a:r>
              <a:rPr lang="en-US" altLang="en-US" sz="2000" b="1" dirty="0" smtClean="0"/>
              <a:t>All pore spaces (openings) below the water table are full of groundwater</a:t>
            </a:r>
            <a:r>
              <a:rPr lang="en-US" altLang="en-US" b="1" dirty="0" smtClean="0"/>
              <a:t> </a:t>
            </a:r>
            <a:endParaRPr lang="en-US" altLang="en-US" b="1" dirty="0"/>
          </a:p>
        </p:txBody>
      </p:sp>
      <p:sp>
        <p:nvSpPr>
          <p:cNvPr id="4" name="Slide Number Placeholder 3"/>
          <p:cNvSpPr>
            <a:spLocks noGrp="1"/>
          </p:cNvSpPr>
          <p:nvPr>
            <p:ph type="sldNum" sz="quarter" idx="12"/>
          </p:nvPr>
        </p:nvSpPr>
        <p:spPr/>
        <p:txBody>
          <a:bodyPr/>
          <a:lstStyle/>
          <a:p>
            <a:fld id="{1DB1D90C-D41D-46F1-89C7-F608431BD44B}" type="slidenum">
              <a:rPr lang="en-US" smtClean="0"/>
              <a:t>5</a:t>
            </a:fld>
            <a:endParaRPr lang="en-US"/>
          </a:p>
        </p:txBody>
      </p:sp>
    </p:spTree>
    <p:extLst>
      <p:ext uri="{BB962C8B-B14F-4D97-AF65-F5344CB8AC3E}">
        <p14:creationId xmlns:p14="http://schemas.microsoft.com/office/powerpoint/2010/main" val="256343587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DB1D90C-D41D-46F1-89C7-F608431BD44B}" type="slidenum">
              <a:rPr lang="en-US" smtClean="0"/>
              <a:t>50</a:t>
            </a:fld>
            <a:endParaRPr lang="en-US"/>
          </a:p>
        </p:txBody>
      </p:sp>
      <p:pic>
        <p:nvPicPr>
          <p:cNvPr id="10" name="Picture 9"/>
          <p:cNvPicPr>
            <a:picLocks noChangeAspect="1"/>
          </p:cNvPicPr>
          <p:nvPr/>
        </p:nvPicPr>
        <p:blipFill>
          <a:blip r:embed="rId2"/>
          <a:stretch>
            <a:fillRect/>
          </a:stretch>
        </p:blipFill>
        <p:spPr>
          <a:xfrm>
            <a:off x="239487" y="5472737"/>
            <a:ext cx="5514604" cy="390031"/>
          </a:xfrm>
          <a:prstGeom prst="rect">
            <a:avLst/>
          </a:prstGeom>
          <a:effectLst>
            <a:innerShdw blurRad="114300">
              <a:prstClr val="black"/>
            </a:innerShdw>
          </a:effectLst>
        </p:spPr>
      </p:pic>
      <p:pic>
        <p:nvPicPr>
          <p:cNvPr id="11" name="Picture 10"/>
          <p:cNvPicPr>
            <a:picLocks noChangeAspect="1"/>
          </p:cNvPicPr>
          <p:nvPr/>
        </p:nvPicPr>
        <p:blipFill>
          <a:blip r:embed="rId3"/>
          <a:stretch>
            <a:fillRect/>
          </a:stretch>
        </p:blipFill>
        <p:spPr>
          <a:xfrm>
            <a:off x="381066" y="6032070"/>
            <a:ext cx="2081213" cy="441937"/>
          </a:xfrm>
          <a:prstGeom prst="rect">
            <a:avLst/>
          </a:prstGeom>
        </p:spPr>
      </p:pic>
      <p:pic>
        <p:nvPicPr>
          <p:cNvPr id="12" name="Picture 11"/>
          <p:cNvPicPr>
            <a:picLocks noChangeAspect="1"/>
          </p:cNvPicPr>
          <p:nvPr/>
        </p:nvPicPr>
        <p:blipFill>
          <a:blip r:embed="rId4"/>
          <a:stretch>
            <a:fillRect/>
          </a:stretch>
        </p:blipFill>
        <p:spPr>
          <a:xfrm>
            <a:off x="2564169" y="6104340"/>
            <a:ext cx="3379431" cy="332911"/>
          </a:xfrm>
          <a:prstGeom prst="rect">
            <a:avLst/>
          </a:prstGeom>
        </p:spPr>
      </p:pic>
      <p:pic>
        <p:nvPicPr>
          <p:cNvPr id="14" name="Picture 13"/>
          <p:cNvPicPr>
            <a:picLocks noChangeAspect="1"/>
          </p:cNvPicPr>
          <p:nvPr/>
        </p:nvPicPr>
        <p:blipFill>
          <a:blip r:embed="rId5"/>
          <a:stretch>
            <a:fillRect/>
          </a:stretch>
        </p:blipFill>
        <p:spPr>
          <a:xfrm>
            <a:off x="1219200" y="223121"/>
            <a:ext cx="3160032" cy="2406314"/>
          </a:xfrm>
          <a:prstGeom prst="rect">
            <a:avLst/>
          </a:prstGeom>
        </p:spPr>
      </p:pic>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13941" y="303093"/>
            <a:ext cx="6639859" cy="5130800"/>
          </a:xfrm>
          <a:prstGeom prst="rect">
            <a:avLst/>
          </a:prstGeom>
        </p:spPr>
      </p:pic>
      <p:pic>
        <p:nvPicPr>
          <p:cNvPr id="16" name="Picture 15"/>
          <p:cNvPicPr>
            <a:picLocks noChangeAspect="1"/>
          </p:cNvPicPr>
          <p:nvPr/>
        </p:nvPicPr>
        <p:blipFill>
          <a:blip r:embed="rId7"/>
          <a:stretch>
            <a:fillRect/>
          </a:stretch>
        </p:blipFill>
        <p:spPr>
          <a:xfrm>
            <a:off x="1380290" y="2951667"/>
            <a:ext cx="2837851" cy="2198838"/>
          </a:xfrm>
          <a:prstGeom prst="rect">
            <a:avLst/>
          </a:prstGeom>
        </p:spPr>
      </p:pic>
    </p:spTree>
    <p:extLst>
      <p:ext uri="{BB962C8B-B14F-4D97-AF65-F5344CB8AC3E}">
        <p14:creationId xmlns:p14="http://schemas.microsoft.com/office/powerpoint/2010/main" val="110723585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8587218" y="3118339"/>
            <a:ext cx="2901397" cy="1557498"/>
          </a:xfrm>
          <a:prstGeom prst="rect">
            <a:avLst/>
          </a:prstGeom>
        </p:spPr>
      </p:pic>
      <p:pic>
        <p:nvPicPr>
          <p:cNvPr id="6" name="Picture 5"/>
          <p:cNvPicPr>
            <a:picLocks noChangeAspect="1"/>
          </p:cNvPicPr>
          <p:nvPr/>
        </p:nvPicPr>
        <p:blipFill>
          <a:blip r:embed="rId3"/>
          <a:stretch>
            <a:fillRect/>
          </a:stretch>
        </p:blipFill>
        <p:spPr>
          <a:xfrm>
            <a:off x="2016370" y="-93785"/>
            <a:ext cx="5726786" cy="7772821"/>
          </a:xfrm>
          <a:prstGeom prst="rect">
            <a:avLst/>
          </a:prstGeom>
        </p:spPr>
      </p:pic>
      <p:pic>
        <p:nvPicPr>
          <p:cNvPr id="7" name="Picture 6"/>
          <p:cNvPicPr>
            <a:picLocks noChangeAspect="1"/>
          </p:cNvPicPr>
          <p:nvPr/>
        </p:nvPicPr>
        <p:blipFill>
          <a:blip r:embed="rId4"/>
          <a:stretch>
            <a:fillRect/>
          </a:stretch>
        </p:blipFill>
        <p:spPr>
          <a:xfrm>
            <a:off x="110635" y="196992"/>
            <a:ext cx="2046729" cy="2827562"/>
          </a:xfrm>
          <a:prstGeom prst="rect">
            <a:avLst/>
          </a:prstGeom>
        </p:spPr>
      </p:pic>
      <p:pic>
        <p:nvPicPr>
          <p:cNvPr id="8" name="Picture 7"/>
          <p:cNvPicPr>
            <a:picLocks noChangeAspect="1"/>
          </p:cNvPicPr>
          <p:nvPr/>
        </p:nvPicPr>
        <p:blipFill>
          <a:blip r:embed="rId5"/>
          <a:stretch>
            <a:fillRect/>
          </a:stretch>
        </p:blipFill>
        <p:spPr>
          <a:xfrm>
            <a:off x="125607" y="3226678"/>
            <a:ext cx="2031757" cy="1896307"/>
          </a:xfrm>
          <a:prstGeom prst="rect">
            <a:avLst/>
          </a:prstGeom>
        </p:spPr>
      </p:pic>
      <p:pic>
        <p:nvPicPr>
          <p:cNvPr id="10" name="Picture 9"/>
          <p:cNvPicPr>
            <a:picLocks noChangeAspect="1"/>
          </p:cNvPicPr>
          <p:nvPr/>
        </p:nvPicPr>
        <p:blipFill>
          <a:blip r:embed="rId6"/>
          <a:stretch>
            <a:fillRect/>
          </a:stretch>
        </p:blipFill>
        <p:spPr>
          <a:xfrm>
            <a:off x="7743156" y="4675837"/>
            <a:ext cx="4319671" cy="1952765"/>
          </a:xfrm>
          <a:prstGeom prst="rect">
            <a:avLst/>
          </a:prstGeom>
        </p:spPr>
      </p:pic>
      <p:sp>
        <p:nvSpPr>
          <p:cNvPr id="2" name="Slide Number Placeholder 1"/>
          <p:cNvSpPr>
            <a:spLocks noGrp="1"/>
          </p:cNvSpPr>
          <p:nvPr>
            <p:ph type="sldNum" sz="quarter" idx="12"/>
          </p:nvPr>
        </p:nvSpPr>
        <p:spPr/>
        <p:txBody>
          <a:bodyPr/>
          <a:lstStyle/>
          <a:p>
            <a:fld id="{1DB1D90C-D41D-46F1-89C7-F608431BD44B}" type="slidenum">
              <a:rPr lang="en-US" smtClean="0"/>
              <a:t>51</a:t>
            </a:fld>
            <a:endParaRPr lang="en-US"/>
          </a:p>
        </p:txBody>
      </p:sp>
      <p:sp>
        <p:nvSpPr>
          <p:cNvPr id="3" name="TextBox 2"/>
          <p:cNvSpPr txBox="1"/>
          <p:nvPr/>
        </p:nvSpPr>
        <p:spPr>
          <a:xfrm>
            <a:off x="8238144" y="885372"/>
            <a:ext cx="3599543" cy="1754326"/>
          </a:xfrm>
          <a:prstGeom prst="rect">
            <a:avLst/>
          </a:prstGeom>
          <a:solidFill>
            <a:schemeClr val="bg1">
              <a:lumMod val="85000"/>
            </a:schemeClr>
          </a:solidFill>
        </p:spPr>
        <p:txBody>
          <a:bodyPr wrap="square" rtlCol="0">
            <a:spAutoFit/>
          </a:bodyPr>
          <a:lstStyle/>
          <a:p>
            <a:r>
              <a:rPr lang="en-US" dirty="0" smtClean="0"/>
              <a:t>Seasonally Pumping Groundwater can have Year-round impacts on streams.</a:t>
            </a:r>
          </a:p>
          <a:p>
            <a:r>
              <a:rPr lang="en-US" dirty="0" smtClean="0"/>
              <a:t>Seasonally augmenting aquifers can provide Year-round benefits for streams.</a:t>
            </a:r>
            <a:endParaRPr lang="en-US" dirty="0"/>
          </a:p>
        </p:txBody>
      </p:sp>
    </p:spTree>
    <p:extLst>
      <p:ext uri="{BB962C8B-B14F-4D97-AF65-F5344CB8AC3E}">
        <p14:creationId xmlns:p14="http://schemas.microsoft.com/office/powerpoint/2010/main" val="81127844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DB1D90C-D41D-46F1-89C7-F608431BD44B}" type="slidenum">
              <a:rPr lang="en-US" smtClean="0"/>
              <a:t>52</a:t>
            </a:fld>
            <a:endParaRPr lang="en-US"/>
          </a:p>
        </p:txBody>
      </p:sp>
      <p:sp>
        <p:nvSpPr>
          <p:cNvPr id="2" name="TextBox 1"/>
          <p:cNvSpPr txBox="1"/>
          <p:nvPr/>
        </p:nvSpPr>
        <p:spPr>
          <a:xfrm>
            <a:off x="1074057" y="943429"/>
            <a:ext cx="9550400" cy="1754326"/>
          </a:xfrm>
          <a:prstGeom prst="rect">
            <a:avLst/>
          </a:prstGeom>
          <a:noFill/>
        </p:spPr>
        <p:txBody>
          <a:bodyPr wrap="square" rtlCol="0">
            <a:spAutoFit/>
          </a:bodyPr>
          <a:lstStyle/>
          <a:p>
            <a:r>
              <a:rPr lang="en-US" dirty="0" smtClean="0"/>
              <a:t>Growth is going to occur in your Watershed. People are going to move here and some of them will drill new wells for their new homes. Those new water uses will negatively affect connected surface water bodies.</a:t>
            </a:r>
          </a:p>
          <a:p>
            <a:r>
              <a:rPr lang="en-US" dirty="0" smtClean="0"/>
              <a:t>The agency adopted an Instream Flow Rule for your WRIA back in </a:t>
            </a:r>
            <a:r>
              <a:rPr lang="en-US" dirty="0" smtClean="0"/>
              <a:t>1979 and last Updated in1988</a:t>
            </a:r>
            <a:r>
              <a:rPr lang="en-US" dirty="0" smtClean="0"/>
              <a:t>. Streams in the WRIA have Instream Flows and Closures.  Groundwater pumping will impair surface water bodies.</a:t>
            </a:r>
            <a:endParaRPr lang="en-US" dirty="0"/>
          </a:p>
        </p:txBody>
      </p:sp>
      <p:sp>
        <p:nvSpPr>
          <p:cNvPr id="3" name="TextBox 2"/>
          <p:cNvSpPr txBox="1"/>
          <p:nvPr/>
        </p:nvSpPr>
        <p:spPr>
          <a:xfrm>
            <a:off x="1055915" y="2656114"/>
            <a:ext cx="8926285" cy="3416320"/>
          </a:xfrm>
          <a:prstGeom prst="rect">
            <a:avLst/>
          </a:prstGeom>
          <a:noFill/>
        </p:spPr>
        <p:txBody>
          <a:bodyPr wrap="square" rtlCol="0">
            <a:spAutoFit/>
          </a:bodyPr>
          <a:lstStyle/>
          <a:p>
            <a:r>
              <a:rPr lang="en-US" dirty="0" smtClean="0"/>
              <a:t>RCW 90.94 allows new domestic exempt wells to be drilled even though we know these new uses will impair instream flows. The statute tells us to offset the new </a:t>
            </a:r>
            <a:r>
              <a:rPr lang="en-US" dirty="0" err="1" smtClean="0"/>
              <a:t>comsumptive</a:t>
            </a:r>
            <a:r>
              <a:rPr lang="en-US" dirty="0" smtClean="0"/>
              <a:t> uses and make additional improvements to the landscape to achieve a net ecological benefit.</a:t>
            </a:r>
          </a:p>
          <a:p>
            <a:endParaRPr lang="en-US" dirty="0"/>
          </a:p>
          <a:p>
            <a:pPr marL="285750" indent="-285750">
              <a:buFont typeface="Arial" panose="020B0604020202020204" pitchFamily="34" charset="0"/>
              <a:buChar char="•"/>
            </a:pPr>
            <a:r>
              <a:rPr lang="en-US" dirty="0" smtClean="0"/>
              <a:t>Partition the WRIA into </a:t>
            </a:r>
            <a:r>
              <a:rPr lang="en-US" dirty="0" err="1" smtClean="0"/>
              <a:t>subbasins</a:t>
            </a:r>
            <a:endParaRPr lang="en-US" dirty="0" smtClean="0"/>
          </a:p>
          <a:p>
            <a:pPr marL="285750" indent="-285750">
              <a:buFont typeface="Arial" panose="020B0604020202020204" pitchFamily="34" charset="0"/>
              <a:buChar char="•"/>
            </a:pPr>
            <a:r>
              <a:rPr lang="en-US" dirty="0" smtClean="0"/>
              <a:t>Determine how many new wells will be drilled for new rural homes over the next 20 years.</a:t>
            </a:r>
          </a:p>
          <a:p>
            <a:pPr marL="285750" indent="-285750">
              <a:buFont typeface="Arial" panose="020B0604020202020204" pitchFamily="34" charset="0"/>
              <a:buChar char="•"/>
            </a:pPr>
            <a:r>
              <a:rPr lang="en-US" dirty="0" smtClean="0"/>
              <a:t>Figure out how much consumptive water use those new wells will need.</a:t>
            </a:r>
          </a:p>
          <a:p>
            <a:pPr marL="285750" indent="-285750">
              <a:buFont typeface="Arial" panose="020B0604020202020204" pitchFamily="34" charset="0"/>
              <a:buChar char="•"/>
            </a:pPr>
            <a:r>
              <a:rPr lang="en-US" dirty="0" smtClean="0"/>
              <a:t>Identify a group of projects that can offset the new, consumptive, uses anticipated (retire existing water rights, build storage projects [ponds or aquifer storage projects], move surface water uses to groundwater wells, move shallow wells to deeper aquifers, etc.).</a:t>
            </a:r>
          </a:p>
          <a:p>
            <a:pPr marL="285750" indent="-285750">
              <a:buFont typeface="Arial" panose="020B0604020202020204" pitchFamily="34" charset="0"/>
              <a:buChar char="•"/>
            </a:pPr>
            <a:r>
              <a:rPr lang="en-US" dirty="0" smtClean="0"/>
              <a:t>Identify additional, habitat improvement projects to help restore streams.</a:t>
            </a:r>
          </a:p>
          <a:p>
            <a:endParaRPr lang="en-US" dirty="0"/>
          </a:p>
        </p:txBody>
      </p:sp>
    </p:spTree>
    <p:extLst>
      <p:ext uri="{BB962C8B-B14F-4D97-AF65-F5344CB8AC3E}">
        <p14:creationId xmlns:p14="http://schemas.microsoft.com/office/powerpoint/2010/main" val="416499178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 y="0"/>
            <a:ext cx="12192001" cy="6858000"/>
          </a:xfrm>
          <a:prstGeom prst="rect">
            <a:avLst/>
          </a:prstGeom>
        </p:spPr>
      </p:pic>
      <p:sp>
        <p:nvSpPr>
          <p:cNvPr id="5" name="TextBox 4"/>
          <p:cNvSpPr txBox="1"/>
          <p:nvPr/>
        </p:nvSpPr>
        <p:spPr>
          <a:xfrm>
            <a:off x="1051817" y="4358670"/>
            <a:ext cx="5195165" cy="1569660"/>
          </a:xfrm>
          <a:prstGeom prst="rect">
            <a:avLst/>
          </a:prstGeom>
          <a:noFill/>
        </p:spPr>
        <p:txBody>
          <a:bodyPr wrap="square" rtlCol="0">
            <a:spAutoFit/>
          </a:bodyPr>
          <a:lstStyle/>
          <a:p>
            <a:endParaRPr lang="en-US" sz="2400" b="1" dirty="0">
              <a:solidFill>
                <a:schemeClr val="bg1"/>
              </a:solidFill>
            </a:endParaRPr>
          </a:p>
          <a:p>
            <a:r>
              <a:rPr lang="en-US" sz="2400" b="1" dirty="0" smtClean="0">
                <a:solidFill>
                  <a:schemeClr val="bg1"/>
                </a:solidFill>
              </a:rPr>
              <a:t>John Covert</a:t>
            </a:r>
          </a:p>
          <a:p>
            <a:r>
              <a:rPr lang="en-US" sz="2400" b="1" dirty="0" smtClean="0">
                <a:solidFill>
                  <a:schemeClr val="bg1"/>
                </a:solidFill>
              </a:rPr>
              <a:t>Washington Department of Ecology</a:t>
            </a:r>
          </a:p>
          <a:p>
            <a:r>
              <a:rPr lang="en-US" sz="2400" b="1" dirty="0" smtClean="0">
                <a:solidFill>
                  <a:schemeClr val="bg1"/>
                </a:solidFill>
              </a:rPr>
              <a:t>john.covert@ecy.wa.gov</a:t>
            </a:r>
            <a:endParaRPr lang="en-US" sz="2400" b="1" dirty="0">
              <a:solidFill>
                <a:schemeClr val="bg1"/>
              </a:solidFill>
            </a:endParaRPr>
          </a:p>
        </p:txBody>
      </p:sp>
      <p:sp>
        <p:nvSpPr>
          <p:cNvPr id="2" name="TextBox 1"/>
          <p:cNvSpPr txBox="1"/>
          <p:nvPr/>
        </p:nvSpPr>
        <p:spPr>
          <a:xfrm>
            <a:off x="4380412" y="2659559"/>
            <a:ext cx="2785763" cy="769441"/>
          </a:xfrm>
          <a:prstGeom prst="rect">
            <a:avLst/>
          </a:prstGeom>
          <a:noFill/>
        </p:spPr>
        <p:txBody>
          <a:bodyPr wrap="none" rtlCol="0">
            <a:spAutoFit/>
          </a:bodyPr>
          <a:lstStyle/>
          <a:p>
            <a:r>
              <a:rPr lang="en-US" sz="4400" b="1" dirty="0" smtClean="0">
                <a:solidFill>
                  <a:schemeClr val="bg1"/>
                </a:solidFill>
              </a:rPr>
              <a:t>Thank You!</a:t>
            </a:r>
            <a:endParaRPr lang="en-US" sz="4400" b="1" dirty="0">
              <a:solidFill>
                <a:schemeClr val="bg1"/>
              </a:solidFill>
            </a:endParaRPr>
          </a:p>
        </p:txBody>
      </p:sp>
    </p:spTree>
    <p:extLst>
      <p:ext uri="{BB962C8B-B14F-4D97-AF65-F5344CB8AC3E}">
        <p14:creationId xmlns:p14="http://schemas.microsoft.com/office/powerpoint/2010/main" val="48078981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DB1D90C-D41D-46F1-89C7-F608431BD44B}" type="slidenum">
              <a:rPr lang="en-US" smtClean="0"/>
              <a:t>54</a:t>
            </a:fld>
            <a:endParaRPr lang="en-US"/>
          </a:p>
        </p:txBody>
      </p:sp>
    </p:spTree>
    <p:extLst>
      <p:ext uri="{BB962C8B-B14F-4D97-AF65-F5344CB8AC3E}">
        <p14:creationId xmlns:p14="http://schemas.microsoft.com/office/powerpoint/2010/main" val="197281801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DB1D90C-D41D-46F1-89C7-F608431BD44B}" type="slidenum">
              <a:rPr lang="en-US" smtClean="0"/>
              <a:t>55</a:t>
            </a:fld>
            <a:endParaRPr lang="en-US"/>
          </a:p>
        </p:txBody>
      </p:sp>
      <p:pic>
        <p:nvPicPr>
          <p:cNvPr id="2" name="Picture 1"/>
          <p:cNvPicPr>
            <a:picLocks noChangeAspect="1"/>
          </p:cNvPicPr>
          <p:nvPr/>
        </p:nvPicPr>
        <p:blipFill>
          <a:blip r:embed="rId2"/>
          <a:stretch>
            <a:fillRect/>
          </a:stretch>
        </p:blipFill>
        <p:spPr>
          <a:xfrm>
            <a:off x="1633105" y="974700"/>
            <a:ext cx="8925789" cy="4908600"/>
          </a:xfrm>
          <a:prstGeom prst="rect">
            <a:avLst/>
          </a:prstGeom>
        </p:spPr>
      </p:pic>
    </p:spTree>
    <p:extLst>
      <p:ext uri="{BB962C8B-B14F-4D97-AF65-F5344CB8AC3E}">
        <p14:creationId xmlns:p14="http://schemas.microsoft.com/office/powerpoint/2010/main" val="35040351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DB1D90C-D41D-46F1-89C7-F608431BD44B}" type="slidenum">
              <a:rPr lang="en-US" smtClean="0"/>
              <a:t>56</a:t>
            </a:fld>
            <a:endParaRPr lang="en-US"/>
          </a:p>
        </p:txBody>
      </p:sp>
      <p:pic>
        <p:nvPicPr>
          <p:cNvPr id="2" name="Picture 1"/>
          <p:cNvPicPr>
            <a:picLocks noChangeAspect="1"/>
          </p:cNvPicPr>
          <p:nvPr/>
        </p:nvPicPr>
        <p:blipFill>
          <a:blip r:embed="rId2"/>
          <a:stretch>
            <a:fillRect/>
          </a:stretch>
        </p:blipFill>
        <p:spPr>
          <a:xfrm>
            <a:off x="2274130" y="1081620"/>
            <a:ext cx="7643739" cy="4694760"/>
          </a:xfrm>
          <a:prstGeom prst="rect">
            <a:avLst/>
          </a:prstGeom>
        </p:spPr>
      </p:pic>
    </p:spTree>
    <p:extLst>
      <p:ext uri="{BB962C8B-B14F-4D97-AF65-F5344CB8AC3E}">
        <p14:creationId xmlns:p14="http://schemas.microsoft.com/office/powerpoint/2010/main" val="46796226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DB1D90C-D41D-46F1-89C7-F608431BD44B}" type="slidenum">
              <a:rPr lang="en-US" smtClean="0"/>
              <a:t>57</a:t>
            </a:fld>
            <a:endParaRPr lang="en-US"/>
          </a:p>
        </p:txBody>
      </p:sp>
      <p:pic>
        <p:nvPicPr>
          <p:cNvPr id="2" name="Picture 1"/>
          <p:cNvPicPr>
            <a:picLocks noChangeAspect="1"/>
          </p:cNvPicPr>
          <p:nvPr/>
        </p:nvPicPr>
        <p:blipFill>
          <a:blip r:embed="rId2"/>
          <a:stretch>
            <a:fillRect/>
          </a:stretch>
        </p:blipFill>
        <p:spPr>
          <a:xfrm>
            <a:off x="1783649" y="595620"/>
            <a:ext cx="8624701" cy="5666760"/>
          </a:xfrm>
          <a:prstGeom prst="rect">
            <a:avLst/>
          </a:prstGeom>
        </p:spPr>
      </p:pic>
    </p:spTree>
    <p:extLst>
      <p:ext uri="{BB962C8B-B14F-4D97-AF65-F5344CB8AC3E}">
        <p14:creationId xmlns:p14="http://schemas.microsoft.com/office/powerpoint/2010/main" val="414243654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976257" y="1983514"/>
            <a:ext cx="5257800" cy="3139321"/>
          </a:xfrm>
          <a:prstGeom prst="rect">
            <a:avLst/>
          </a:prstGeom>
          <a:noFill/>
        </p:spPr>
        <p:txBody>
          <a:bodyPr wrap="square" rtlCol="0">
            <a:spAutoFit/>
          </a:bodyPr>
          <a:lstStyle/>
          <a:p>
            <a:r>
              <a:rPr lang="en-US" dirty="0" smtClean="0"/>
              <a:t>The consumptive outdoor use will be largely confined to the irrigation season and will likely be an order in magnitude larger than the indoor use (probably larger than 100,000 gallons per year). </a:t>
            </a:r>
          </a:p>
          <a:p>
            <a:endParaRPr lang="en-US" dirty="0"/>
          </a:p>
          <a:p>
            <a:r>
              <a:rPr lang="en-US" dirty="0" smtClean="0"/>
              <a:t>The cyclic nature of pumping for this supply will cause streamflow depletion that is variable over the water year and will impact the watershed’s streams based on distance of the well from impacted streams and aquifer hydraulic properties. </a:t>
            </a:r>
          </a:p>
          <a:p>
            <a:endParaRPr lang="en-US" dirty="0"/>
          </a:p>
        </p:txBody>
      </p:sp>
      <p:sp>
        <p:nvSpPr>
          <p:cNvPr id="3" name="TextBox 2"/>
          <p:cNvSpPr txBox="1"/>
          <p:nvPr/>
        </p:nvSpPr>
        <p:spPr>
          <a:xfrm>
            <a:off x="489856" y="1666101"/>
            <a:ext cx="4800601" cy="3693319"/>
          </a:xfrm>
          <a:prstGeom prst="rect">
            <a:avLst/>
          </a:prstGeom>
          <a:noFill/>
        </p:spPr>
        <p:txBody>
          <a:bodyPr wrap="square" rtlCol="0">
            <a:spAutoFit/>
          </a:bodyPr>
          <a:lstStyle/>
          <a:p>
            <a:endParaRPr lang="en-US" dirty="0" smtClean="0"/>
          </a:p>
          <a:p>
            <a:r>
              <a:rPr lang="en-US" dirty="0" smtClean="0"/>
              <a:t>As most rural domestic users have septic systems, the vast majority of indoor use gets returned to the watershed through the home’s </a:t>
            </a:r>
            <a:r>
              <a:rPr lang="en-US" dirty="0" err="1" smtClean="0"/>
              <a:t>drainfield</a:t>
            </a:r>
            <a:r>
              <a:rPr lang="en-US" dirty="0" smtClean="0"/>
              <a:t>.</a:t>
            </a:r>
          </a:p>
          <a:p>
            <a:endParaRPr lang="en-US" dirty="0" smtClean="0"/>
          </a:p>
          <a:p>
            <a:r>
              <a:rPr lang="en-US" dirty="0" smtClean="0"/>
              <a:t>The annual consumptive quantity of a household’s indoor use will likely be on the order of  10,000 gallons per year or less. Whatever the volume is, the impacts to nearby streams will be essentially a stead-state depletion at the annualized pumping rate (as those indoor uses are year-round and less than 0.00005 cfs per household).</a:t>
            </a:r>
          </a:p>
        </p:txBody>
      </p:sp>
      <p:sp>
        <p:nvSpPr>
          <p:cNvPr id="4" name="TextBox 3"/>
          <p:cNvSpPr txBox="1"/>
          <p:nvPr/>
        </p:nvSpPr>
        <p:spPr>
          <a:xfrm>
            <a:off x="1959429" y="326571"/>
            <a:ext cx="8360228" cy="1477328"/>
          </a:xfrm>
          <a:prstGeom prst="rect">
            <a:avLst/>
          </a:prstGeom>
          <a:noFill/>
        </p:spPr>
        <p:txBody>
          <a:bodyPr wrap="square" rtlCol="0">
            <a:spAutoFit/>
          </a:bodyPr>
          <a:lstStyle/>
          <a:p>
            <a:r>
              <a:rPr lang="en-US" dirty="0" smtClean="0"/>
              <a:t>Total Household Water Use is comprised of both: </a:t>
            </a:r>
          </a:p>
          <a:p>
            <a:pPr marL="285750" indent="-285750">
              <a:buFont typeface="Arial" panose="020B0604020202020204" pitchFamily="34" charset="0"/>
              <a:buChar char="•"/>
            </a:pPr>
            <a:r>
              <a:rPr lang="en-US" dirty="0" smtClean="0"/>
              <a:t>a year-round, indoor use and </a:t>
            </a:r>
          </a:p>
          <a:p>
            <a:pPr marL="285750" indent="-285750">
              <a:buFont typeface="Arial" panose="020B0604020202020204" pitchFamily="34" charset="0"/>
              <a:buChar char="•"/>
            </a:pPr>
            <a:r>
              <a:rPr lang="en-US" dirty="0" smtClean="0"/>
              <a:t>a seasonal, outdoor use. </a:t>
            </a:r>
          </a:p>
          <a:p>
            <a:r>
              <a:rPr lang="en-US" dirty="0" smtClean="0"/>
              <a:t>While indoor use is fairly consistent on an annual basis, the outdoor lawn and garden watering is not evenly distributed throughout the year. </a:t>
            </a:r>
          </a:p>
        </p:txBody>
      </p:sp>
      <p:sp>
        <p:nvSpPr>
          <p:cNvPr id="5" name="TextBox 4"/>
          <p:cNvSpPr txBox="1"/>
          <p:nvPr/>
        </p:nvSpPr>
        <p:spPr>
          <a:xfrm>
            <a:off x="751114" y="5539035"/>
            <a:ext cx="10450286" cy="646331"/>
          </a:xfrm>
          <a:prstGeom prst="rect">
            <a:avLst/>
          </a:prstGeom>
          <a:noFill/>
        </p:spPr>
        <p:txBody>
          <a:bodyPr wrap="square" rtlCol="0">
            <a:spAutoFit/>
          </a:bodyPr>
          <a:lstStyle/>
          <a:p>
            <a:r>
              <a:rPr lang="en-US" smtClean="0"/>
              <a:t>In water short (“closed”) basins, even a single home’s consumptive use can impair an instream flow, and collectively, at the watershed scale, the total, consumptive, domestic use can be sizeable.</a:t>
            </a:r>
            <a:endParaRPr lang="en-US" dirty="0"/>
          </a:p>
        </p:txBody>
      </p:sp>
      <p:sp>
        <p:nvSpPr>
          <p:cNvPr id="6" name="Slide Number Placeholder 5"/>
          <p:cNvSpPr>
            <a:spLocks noGrp="1"/>
          </p:cNvSpPr>
          <p:nvPr>
            <p:ph type="sldNum" sz="quarter" idx="12"/>
          </p:nvPr>
        </p:nvSpPr>
        <p:spPr/>
        <p:txBody>
          <a:bodyPr/>
          <a:lstStyle/>
          <a:p>
            <a:fld id="{1DB1D90C-D41D-46F1-89C7-F608431BD44B}" type="slidenum">
              <a:rPr lang="en-US" smtClean="0"/>
              <a:t>58</a:t>
            </a:fld>
            <a:endParaRPr lang="en-US"/>
          </a:p>
        </p:txBody>
      </p:sp>
    </p:spTree>
    <p:extLst>
      <p:ext uri="{BB962C8B-B14F-4D97-AF65-F5344CB8AC3E}">
        <p14:creationId xmlns:p14="http://schemas.microsoft.com/office/powerpoint/2010/main" val="340805085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8727098" y="476250"/>
            <a:ext cx="2863682" cy="2642088"/>
          </a:xfrm>
          <a:prstGeom prst="rect">
            <a:avLst/>
          </a:prstGeom>
        </p:spPr>
      </p:pic>
      <p:pic>
        <p:nvPicPr>
          <p:cNvPr id="5" name="Picture 4"/>
          <p:cNvPicPr>
            <a:picLocks noChangeAspect="1"/>
          </p:cNvPicPr>
          <p:nvPr/>
        </p:nvPicPr>
        <p:blipFill>
          <a:blip r:embed="rId3"/>
          <a:stretch>
            <a:fillRect/>
          </a:stretch>
        </p:blipFill>
        <p:spPr>
          <a:xfrm>
            <a:off x="8587218" y="3118339"/>
            <a:ext cx="2901397" cy="1557498"/>
          </a:xfrm>
          <a:prstGeom prst="rect">
            <a:avLst/>
          </a:prstGeom>
        </p:spPr>
      </p:pic>
      <p:pic>
        <p:nvPicPr>
          <p:cNvPr id="6" name="Picture 5"/>
          <p:cNvPicPr>
            <a:picLocks noChangeAspect="1"/>
          </p:cNvPicPr>
          <p:nvPr/>
        </p:nvPicPr>
        <p:blipFill>
          <a:blip r:embed="rId4"/>
          <a:stretch>
            <a:fillRect/>
          </a:stretch>
        </p:blipFill>
        <p:spPr>
          <a:xfrm>
            <a:off x="2016370" y="-93785"/>
            <a:ext cx="5726786" cy="7772821"/>
          </a:xfrm>
          <a:prstGeom prst="rect">
            <a:avLst/>
          </a:prstGeom>
        </p:spPr>
      </p:pic>
      <p:pic>
        <p:nvPicPr>
          <p:cNvPr id="7" name="Picture 6"/>
          <p:cNvPicPr>
            <a:picLocks noChangeAspect="1"/>
          </p:cNvPicPr>
          <p:nvPr/>
        </p:nvPicPr>
        <p:blipFill>
          <a:blip r:embed="rId5"/>
          <a:stretch>
            <a:fillRect/>
          </a:stretch>
        </p:blipFill>
        <p:spPr>
          <a:xfrm>
            <a:off x="110635" y="196992"/>
            <a:ext cx="2046729" cy="2827562"/>
          </a:xfrm>
          <a:prstGeom prst="rect">
            <a:avLst/>
          </a:prstGeom>
        </p:spPr>
      </p:pic>
      <p:pic>
        <p:nvPicPr>
          <p:cNvPr id="8" name="Picture 7"/>
          <p:cNvPicPr>
            <a:picLocks noChangeAspect="1"/>
          </p:cNvPicPr>
          <p:nvPr/>
        </p:nvPicPr>
        <p:blipFill>
          <a:blip r:embed="rId6"/>
          <a:stretch>
            <a:fillRect/>
          </a:stretch>
        </p:blipFill>
        <p:spPr>
          <a:xfrm>
            <a:off x="125607" y="3226678"/>
            <a:ext cx="2031757" cy="1896307"/>
          </a:xfrm>
          <a:prstGeom prst="rect">
            <a:avLst/>
          </a:prstGeom>
        </p:spPr>
      </p:pic>
      <p:pic>
        <p:nvPicPr>
          <p:cNvPr id="10" name="Picture 9"/>
          <p:cNvPicPr>
            <a:picLocks noChangeAspect="1"/>
          </p:cNvPicPr>
          <p:nvPr/>
        </p:nvPicPr>
        <p:blipFill>
          <a:blip r:embed="rId7"/>
          <a:stretch>
            <a:fillRect/>
          </a:stretch>
        </p:blipFill>
        <p:spPr>
          <a:xfrm>
            <a:off x="7743156" y="4675837"/>
            <a:ext cx="4319671" cy="1952765"/>
          </a:xfrm>
          <a:prstGeom prst="rect">
            <a:avLst/>
          </a:prstGeom>
        </p:spPr>
      </p:pic>
      <p:sp>
        <p:nvSpPr>
          <p:cNvPr id="2" name="Slide Number Placeholder 1"/>
          <p:cNvSpPr>
            <a:spLocks noGrp="1"/>
          </p:cNvSpPr>
          <p:nvPr>
            <p:ph type="sldNum" sz="quarter" idx="12"/>
          </p:nvPr>
        </p:nvSpPr>
        <p:spPr/>
        <p:txBody>
          <a:bodyPr/>
          <a:lstStyle/>
          <a:p>
            <a:fld id="{1DB1D90C-D41D-46F1-89C7-F608431BD44B}" type="slidenum">
              <a:rPr lang="en-US" smtClean="0"/>
              <a:t>59</a:t>
            </a:fld>
            <a:endParaRPr lang="en-US"/>
          </a:p>
        </p:txBody>
      </p:sp>
    </p:spTree>
    <p:extLst>
      <p:ext uri="{BB962C8B-B14F-4D97-AF65-F5344CB8AC3E}">
        <p14:creationId xmlns:p14="http://schemas.microsoft.com/office/powerpoint/2010/main" val="41562652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DB1D90C-D41D-46F1-89C7-F608431BD44B}" type="slidenum">
              <a:rPr lang="en-US" smtClean="0"/>
              <a:t>6</a:t>
            </a:fld>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9125" y="914626"/>
            <a:ext cx="4286250" cy="5057775"/>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15601" y="870630"/>
            <a:ext cx="6776399" cy="5101771"/>
          </a:xfrm>
          <a:prstGeom prst="rect">
            <a:avLst/>
          </a:prstGeom>
        </p:spPr>
      </p:pic>
    </p:spTree>
    <p:extLst>
      <p:ext uri="{BB962C8B-B14F-4D97-AF65-F5344CB8AC3E}">
        <p14:creationId xmlns:p14="http://schemas.microsoft.com/office/powerpoint/2010/main" val="141241113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02579" y="358577"/>
            <a:ext cx="1894116" cy="4524315"/>
          </a:xfrm>
          <a:prstGeom prst="rect">
            <a:avLst/>
          </a:prstGeom>
          <a:noFill/>
        </p:spPr>
        <p:txBody>
          <a:bodyPr wrap="square" rtlCol="0">
            <a:spAutoFit/>
          </a:bodyPr>
          <a:lstStyle/>
          <a:p>
            <a:r>
              <a:rPr lang="en-US" dirty="0" smtClean="0"/>
              <a:t>Using an analytical tool from the USGS, once we get a half a mile from the stream, the stream depletion impacts are flattening out and approaching the equivalent steady state pumping rate</a:t>
            </a:r>
          </a:p>
          <a:p>
            <a:endParaRPr lang="en-US" dirty="0"/>
          </a:p>
          <a:p>
            <a:r>
              <a:rPr lang="en-US" dirty="0" smtClean="0"/>
              <a:t>(utilizing Reeves 2008)</a:t>
            </a:r>
            <a:endParaRPr lang="en-US" dirty="0"/>
          </a:p>
        </p:txBody>
      </p:sp>
      <p:pic>
        <p:nvPicPr>
          <p:cNvPr id="2" name="Picture 1"/>
          <p:cNvPicPr>
            <a:picLocks noChangeAspect="1"/>
          </p:cNvPicPr>
          <p:nvPr/>
        </p:nvPicPr>
        <p:blipFill>
          <a:blip r:embed="rId2"/>
          <a:stretch>
            <a:fillRect/>
          </a:stretch>
        </p:blipFill>
        <p:spPr>
          <a:xfrm>
            <a:off x="2373086" y="358577"/>
            <a:ext cx="9374445" cy="5468474"/>
          </a:xfrm>
          <a:prstGeom prst="rect">
            <a:avLst/>
          </a:prstGeom>
        </p:spPr>
      </p:pic>
      <p:pic>
        <p:nvPicPr>
          <p:cNvPr id="7" name="Picture 6"/>
          <p:cNvPicPr>
            <a:picLocks noChangeAspect="1"/>
          </p:cNvPicPr>
          <p:nvPr/>
        </p:nvPicPr>
        <p:blipFill>
          <a:blip r:embed="rId3"/>
          <a:stretch>
            <a:fillRect/>
          </a:stretch>
        </p:blipFill>
        <p:spPr>
          <a:xfrm>
            <a:off x="671826" y="4829088"/>
            <a:ext cx="1701260" cy="1587843"/>
          </a:xfrm>
          <a:prstGeom prst="rect">
            <a:avLst/>
          </a:prstGeom>
        </p:spPr>
      </p:pic>
      <p:sp>
        <p:nvSpPr>
          <p:cNvPr id="4" name="Slide Number Placeholder 3"/>
          <p:cNvSpPr>
            <a:spLocks noGrp="1"/>
          </p:cNvSpPr>
          <p:nvPr>
            <p:ph type="sldNum" sz="quarter" idx="12"/>
          </p:nvPr>
        </p:nvSpPr>
        <p:spPr/>
        <p:txBody>
          <a:bodyPr/>
          <a:lstStyle/>
          <a:p>
            <a:fld id="{1DB1D90C-D41D-46F1-89C7-F608431BD44B}" type="slidenum">
              <a:rPr lang="en-US" smtClean="0"/>
              <a:t>60</a:t>
            </a:fld>
            <a:endParaRPr lang="en-US"/>
          </a:p>
        </p:txBody>
      </p:sp>
      <p:sp>
        <p:nvSpPr>
          <p:cNvPr id="5" name="TextBox 4"/>
          <p:cNvSpPr txBox="1"/>
          <p:nvPr/>
        </p:nvSpPr>
        <p:spPr>
          <a:xfrm>
            <a:off x="3483429" y="5965371"/>
            <a:ext cx="5932714" cy="646331"/>
          </a:xfrm>
          <a:prstGeom prst="rect">
            <a:avLst/>
          </a:prstGeom>
          <a:solidFill>
            <a:schemeClr val="bg1">
              <a:lumMod val="85000"/>
            </a:schemeClr>
          </a:solidFill>
        </p:spPr>
        <p:txBody>
          <a:bodyPr wrap="square" rtlCol="0">
            <a:spAutoFit/>
          </a:bodyPr>
          <a:lstStyle/>
          <a:p>
            <a:r>
              <a:rPr lang="en-US" dirty="0" smtClean="0"/>
              <a:t>It can take years for the full effects of groundwater pumping to impact connected streams (see blue curve above).</a:t>
            </a:r>
            <a:endParaRPr lang="en-US" dirty="0"/>
          </a:p>
        </p:txBody>
      </p:sp>
    </p:spTree>
    <p:extLst>
      <p:ext uri="{BB962C8B-B14F-4D97-AF65-F5344CB8AC3E}">
        <p14:creationId xmlns:p14="http://schemas.microsoft.com/office/powerpoint/2010/main" val="187904837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75138" y="3262102"/>
            <a:ext cx="12190073" cy="3016210"/>
          </a:xfrm>
          <a:prstGeom prst="rect">
            <a:avLst/>
          </a:prstGeom>
          <a:noFill/>
        </p:spPr>
        <p:txBody>
          <a:bodyPr wrap="square" rtlCol="0">
            <a:spAutoFit/>
          </a:bodyPr>
          <a:lstStyle/>
          <a:p>
            <a:r>
              <a:rPr lang="en-US" sz="2000" b="1" dirty="0" smtClean="0"/>
              <a:t>Two of the best ways to offset the potential impacts of new domestic consumptive use is to either provide:</a:t>
            </a:r>
          </a:p>
          <a:p>
            <a:r>
              <a:rPr lang="en-US" sz="2000" b="1" dirty="0" smtClean="0"/>
              <a:t>Water for Water Mitigation by building storage in above or below ground reservoirs </a:t>
            </a:r>
          </a:p>
          <a:p>
            <a:r>
              <a:rPr lang="en-US" sz="2000" b="1" dirty="0" smtClean="0"/>
              <a:t>or</a:t>
            </a:r>
          </a:p>
          <a:p>
            <a:r>
              <a:rPr lang="en-US" sz="2000" b="1" dirty="0" smtClean="0"/>
              <a:t>Acquisition and retiring of beneficially used water rights.</a:t>
            </a:r>
          </a:p>
          <a:p>
            <a:endParaRPr lang="en-US" sz="2000" b="1" dirty="0"/>
          </a:p>
          <a:p>
            <a:r>
              <a:rPr lang="en-US" dirty="0" smtClean="0"/>
              <a:t>Buying water rights and putting them into a Water Bank is likely the most quickly available </a:t>
            </a:r>
          </a:p>
          <a:p>
            <a:r>
              <a:rPr lang="en-US" dirty="0" smtClean="0"/>
              <a:t>and cost-effective mitigation solution. </a:t>
            </a:r>
            <a:r>
              <a:rPr lang="en-US" b="1" u="sng" dirty="0" smtClean="0"/>
              <a:t>But buying rights requires a willing seller.</a:t>
            </a:r>
          </a:p>
          <a:p>
            <a:endParaRPr lang="en-US" b="1" u="sng" dirty="0"/>
          </a:p>
          <a:p>
            <a:r>
              <a:rPr lang="en-US" dirty="0" smtClean="0"/>
              <a:t>Building storage facilities takes access to real-estate which can be problematic. Small scale managed aquifer recharge </a:t>
            </a:r>
          </a:p>
          <a:p>
            <a:r>
              <a:rPr lang="en-US" dirty="0" smtClean="0"/>
              <a:t>facilities can make a difference.</a:t>
            </a:r>
            <a:endParaRPr lang="en-US" dirty="0"/>
          </a:p>
        </p:txBody>
      </p:sp>
      <p:sp>
        <p:nvSpPr>
          <p:cNvPr id="3" name="Slide Number Placeholder 2"/>
          <p:cNvSpPr>
            <a:spLocks noGrp="1"/>
          </p:cNvSpPr>
          <p:nvPr>
            <p:ph type="sldNum" sz="quarter" idx="12"/>
          </p:nvPr>
        </p:nvSpPr>
        <p:spPr/>
        <p:txBody>
          <a:bodyPr/>
          <a:lstStyle/>
          <a:p>
            <a:fld id="{4E4E1155-F90A-4104-A08E-96AACAA2D5B6}" type="slidenum">
              <a:rPr lang="en-US" smtClean="0"/>
              <a:t>61</a:t>
            </a:fld>
            <a:endParaRPr lang="en-US"/>
          </a:p>
        </p:txBody>
      </p:sp>
      <p:sp>
        <p:nvSpPr>
          <p:cNvPr id="4" name="Rectangle 3"/>
          <p:cNvSpPr/>
          <p:nvPr/>
        </p:nvSpPr>
        <p:spPr>
          <a:xfrm>
            <a:off x="375138" y="894445"/>
            <a:ext cx="11397484" cy="1877437"/>
          </a:xfrm>
          <a:prstGeom prst="rect">
            <a:avLst/>
          </a:prstGeom>
          <a:solidFill>
            <a:schemeClr val="bg1">
              <a:lumMod val="85000"/>
            </a:schemeClr>
          </a:solidFill>
        </p:spPr>
        <p:txBody>
          <a:bodyPr wrap="square">
            <a:spAutoFit/>
          </a:bodyPr>
          <a:lstStyle/>
          <a:p>
            <a:r>
              <a:rPr lang="en-US" sz="1600" dirty="0" smtClean="0">
                <a:solidFill>
                  <a:schemeClr val="tx1">
                    <a:lumMod val="95000"/>
                    <a:lumOff val="5000"/>
                  </a:schemeClr>
                </a:solidFill>
                <a:latin typeface="Courier New" panose="02070309020205020404" pitchFamily="49" charset="0"/>
              </a:rPr>
              <a:t>90.94.020(4)(b) At </a:t>
            </a:r>
            <a:r>
              <a:rPr lang="en-US" sz="1600" dirty="0">
                <a:solidFill>
                  <a:schemeClr val="tx1">
                    <a:lumMod val="95000"/>
                    <a:lumOff val="5000"/>
                  </a:schemeClr>
                </a:solidFill>
                <a:latin typeface="Courier New" panose="02070309020205020404" pitchFamily="49" charset="0"/>
              </a:rPr>
              <a:t>a minimum, the watershed plan must include those </a:t>
            </a:r>
            <a:r>
              <a:rPr lang="en-US" sz="1600" dirty="0" smtClean="0">
                <a:solidFill>
                  <a:schemeClr val="tx1">
                    <a:lumMod val="95000"/>
                    <a:lumOff val="5000"/>
                  </a:schemeClr>
                </a:solidFill>
                <a:latin typeface="Courier New" panose="02070309020205020404" pitchFamily="49" charset="0"/>
              </a:rPr>
              <a:t>actions that </a:t>
            </a:r>
            <a:r>
              <a:rPr lang="en-US" sz="1600" dirty="0">
                <a:solidFill>
                  <a:schemeClr val="tx1">
                    <a:lumMod val="95000"/>
                    <a:lumOff val="5000"/>
                  </a:schemeClr>
                </a:solidFill>
                <a:latin typeface="Courier New" panose="02070309020205020404" pitchFamily="49" charset="0"/>
              </a:rPr>
              <a:t>the planning units determine to be necessary to </a:t>
            </a:r>
            <a:r>
              <a:rPr lang="en-US" b="1" u="sng" dirty="0">
                <a:solidFill>
                  <a:schemeClr val="tx1">
                    <a:lumMod val="95000"/>
                    <a:lumOff val="5000"/>
                  </a:schemeClr>
                </a:solidFill>
                <a:latin typeface="Arial Black" panose="020B0A04020102020204" pitchFamily="34" charset="0"/>
              </a:rPr>
              <a:t>offset </a:t>
            </a:r>
            <a:r>
              <a:rPr lang="en-US" b="1" u="sng" dirty="0" smtClean="0">
                <a:solidFill>
                  <a:schemeClr val="tx1">
                    <a:lumMod val="95000"/>
                    <a:lumOff val="5000"/>
                  </a:schemeClr>
                </a:solidFill>
                <a:latin typeface="Arial Black" panose="020B0A04020102020204" pitchFamily="34" charset="0"/>
              </a:rPr>
              <a:t>potential impacts </a:t>
            </a:r>
            <a:r>
              <a:rPr lang="en-US" b="1" u="sng" dirty="0">
                <a:solidFill>
                  <a:schemeClr val="tx1">
                    <a:lumMod val="95000"/>
                    <a:lumOff val="5000"/>
                  </a:schemeClr>
                </a:solidFill>
                <a:latin typeface="Arial Black" panose="020B0A04020102020204" pitchFamily="34" charset="0"/>
              </a:rPr>
              <a:t>to instream flows</a:t>
            </a:r>
            <a:r>
              <a:rPr lang="en-US" b="1" u="sng" dirty="0">
                <a:solidFill>
                  <a:schemeClr val="tx1">
                    <a:lumMod val="95000"/>
                    <a:lumOff val="5000"/>
                  </a:schemeClr>
                </a:solidFill>
                <a:latin typeface="Courier New" panose="02070309020205020404" pitchFamily="49" charset="0"/>
              </a:rPr>
              <a:t> </a:t>
            </a:r>
            <a:r>
              <a:rPr lang="en-US" sz="1600" dirty="0">
                <a:solidFill>
                  <a:schemeClr val="tx1">
                    <a:lumMod val="95000"/>
                    <a:lumOff val="5000"/>
                  </a:schemeClr>
                </a:solidFill>
                <a:latin typeface="Courier New" panose="02070309020205020404" pitchFamily="49" charset="0"/>
              </a:rPr>
              <a:t>associated with permit-exempt </a:t>
            </a:r>
            <a:r>
              <a:rPr lang="en-US" sz="1600" dirty="0" smtClean="0">
                <a:solidFill>
                  <a:schemeClr val="tx1">
                    <a:lumMod val="95000"/>
                    <a:lumOff val="5000"/>
                  </a:schemeClr>
                </a:solidFill>
                <a:latin typeface="Courier New" panose="02070309020205020404" pitchFamily="49" charset="0"/>
              </a:rPr>
              <a:t>domestic water </a:t>
            </a:r>
            <a:r>
              <a:rPr lang="en-US" sz="1600" dirty="0">
                <a:solidFill>
                  <a:schemeClr val="tx1">
                    <a:lumMod val="95000"/>
                    <a:lumOff val="5000"/>
                  </a:schemeClr>
                </a:solidFill>
                <a:latin typeface="Courier New" panose="02070309020205020404" pitchFamily="49" charset="0"/>
              </a:rPr>
              <a:t>use. </a:t>
            </a:r>
            <a:r>
              <a:rPr lang="en-US" sz="1600" u="sng" dirty="0" smtClean="0">
                <a:solidFill>
                  <a:schemeClr val="tx1">
                    <a:lumMod val="95000"/>
                    <a:lumOff val="5000"/>
                  </a:schemeClr>
                </a:solidFill>
                <a:latin typeface="Courier New" panose="02070309020205020404" pitchFamily="49" charset="0"/>
              </a:rPr>
              <a:t>The highest priority recommendations must include </a:t>
            </a:r>
            <a:r>
              <a:rPr lang="en-US" sz="1600" b="1" i="1" u="sng" dirty="0" smtClean="0">
                <a:solidFill>
                  <a:schemeClr val="tx1">
                    <a:lumMod val="95000"/>
                    <a:lumOff val="5000"/>
                  </a:schemeClr>
                </a:solidFill>
                <a:latin typeface="Arial Black" panose="020B0A04020102020204" pitchFamily="34" charset="0"/>
              </a:rPr>
              <a:t>replacing </a:t>
            </a:r>
            <a:r>
              <a:rPr lang="en-US" sz="1600" b="1" i="1" u="sng" dirty="0">
                <a:solidFill>
                  <a:schemeClr val="tx1">
                    <a:lumMod val="95000"/>
                    <a:lumOff val="5000"/>
                  </a:schemeClr>
                </a:solidFill>
                <a:latin typeface="Arial Black" panose="020B0A04020102020204" pitchFamily="34" charset="0"/>
              </a:rPr>
              <a:t>the quantity of consumptive water </a:t>
            </a:r>
            <a:r>
              <a:rPr lang="en-US" sz="1600" b="1" u="sng" dirty="0">
                <a:solidFill>
                  <a:schemeClr val="tx1">
                    <a:lumMod val="95000"/>
                    <a:lumOff val="5000"/>
                  </a:schemeClr>
                </a:solidFill>
                <a:latin typeface="Courier New" panose="02070309020205020404" pitchFamily="49" charset="0"/>
              </a:rPr>
              <a:t>use during the same </a:t>
            </a:r>
            <a:r>
              <a:rPr lang="en-US" sz="1600" b="1" u="sng" dirty="0" smtClean="0">
                <a:solidFill>
                  <a:schemeClr val="tx1">
                    <a:lumMod val="95000"/>
                    <a:lumOff val="5000"/>
                  </a:schemeClr>
                </a:solidFill>
                <a:latin typeface="Courier New" panose="02070309020205020404" pitchFamily="49" charset="0"/>
              </a:rPr>
              <a:t>time as the </a:t>
            </a:r>
            <a:r>
              <a:rPr lang="en-US" sz="1600" b="1" u="sng" dirty="0">
                <a:solidFill>
                  <a:schemeClr val="tx1">
                    <a:lumMod val="95000"/>
                    <a:lumOff val="5000"/>
                  </a:schemeClr>
                </a:solidFill>
                <a:latin typeface="Courier New" panose="02070309020205020404" pitchFamily="49" charset="0"/>
              </a:rPr>
              <a:t>impact and in the same basin or tributary.</a:t>
            </a:r>
            <a:r>
              <a:rPr lang="en-US" sz="1600" dirty="0">
                <a:solidFill>
                  <a:schemeClr val="tx1">
                    <a:lumMod val="95000"/>
                    <a:lumOff val="5000"/>
                  </a:schemeClr>
                </a:solidFill>
                <a:latin typeface="Courier New" panose="02070309020205020404" pitchFamily="49" charset="0"/>
              </a:rPr>
              <a:t> </a:t>
            </a:r>
            <a:r>
              <a:rPr lang="en-US" sz="1600" u="sng" dirty="0">
                <a:solidFill>
                  <a:schemeClr val="tx1">
                    <a:lumMod val="95000"/>
                    <a:lumOff val="5000"/>
                  </a:schemeClr>
                </a:solidFill>
                <a:latin typeface="Courier New" panose="02070309020205020404" pitchFamily="49" charset="0"/>
              </a:rPr>
              <a:t>Lower </a:t>
            </a:r>
            <a:r>
              <a:rPr lang="en-US" sz="1600" u="sng" dirty="0" smtClean="0">
                <a:solidFill>
                  <a:schemeClr val="tx1">
                    <a:lumMod val="95000"/>
                    <a:lumOff val="5000"/>
                  </a:schemeClr>
                </a:solidFill>
                <a:latin typeface="Courier New" panose="02070309020205020404" pitchFamily="49" charset="0"/>
              </a:rPr>
              <a:t>priority projects </a:t>
            </a:r>
            <a:r>
              <a:rPr lang="en-US" sz="1600" u="sng" dirty="0">
                <a:solidFill>
                  <a:schemeClr val="tx1">
                    <a:lumMod val="95000"/>
                    <a:lumOff val="5000"/>
                  </a:schemeClr>
                </a:solidFill>
                <a:latin typeface="Courier New" panose="02070309020205020404" pitchFamily="49" charset="0"/>
              </a:rPr>
              <a:t>include </a:t>
            </a:r>
            <a:r>
              <a:rPr lang="en-US" sz="1600" b="1" u="sng" dirty="0">
                <a:solidFill>
                  <a:schemeClr val="tx1">
                    <a:lumMod val="95000"/>
                    <a:lumOff val="5000"/>
                  </a:schemeClr>
                </a:solidFill>
                <a:latin typeface="Courier New" panose="02070309020205020404" pitchFamily="49" charset="0"/>
              </a:rPr>
              <a:t>projects not in the same basin or tributary</a:t>
            </a:r>
            <a:r>
              <a:rPr lang="en-US" sz="1600" u="sng" dirty="0">
                <a:solidFill>
                  <a:schemeClr val="tx1">
                    <a:lumMod val="95000"/>
                    <a:lumOff val="5000"/>
                  </a:schemeClr>
                </a:solidFill>
                <a:latin typeface="Courier New" panose="02070309020205020404" pitchFamily="49" charset="0"/>
              </a:rPr>
              <a:t> </a:t>
            </a:r>
            <a:r>
              <a:rPr lang="en-US" sz="1600" u="sng" dirty="0" smtClean="0">
                <a:solidFill>
                  <a:schemeClr val="tx1">
                    <a:lumMod val="95000"/>
                    <a:lumOff val="5000"/>
                  </a:schemeClr>
                </a:solidFill>
                <a:latin typeface="Courier New" panose="02070309020205020404" pitchFamily="49" charset="0"/>
              </a:rPr>
              <a:t>and</a:t>
            </a:r>
            <a:r>
              <a:rPr lang="en-US" sz="1600" dirty="0" smtClean="0">
                <a:solidFill>
                  <a:schemeClr val="tx1">
                    <a:lumMod val="95000"/>
                    <a:lumOff val="5000"/>
                  </a:schemeClr>
                </a:solidFill>
                <a:latin typeface="Courier New" panose="02070309020205020404" pitchFamily="49" charset="0"/>
              </a:rPr>
              <a:t> </a:t>
            </a:r>
            <a:r>
              <a:rPr lang="en-US" sz="1600" b="1" u="sng" dirty="0" smtClean="0">
                <a:solidFill>
                  <a:schemeClr val="tx1">
                    <a:lumMod val="95000"/>
                    <a:lumOff val="5000"/>
                  </a:schemeClr>
                </a:solidFill>
                <a:latin typeface="Courier New" panose="02070309020205020404" pitchFamily="49" charset="0"/>
              </a:rPr>
              <a:t>projects </a:t>
            </a:r>
            <a:r>
              <a:rPr lang="en-US" sz="1600" b="1" u="sng" dirty="0">
                <a:solidFill>
                  <a:schemeClr val="tx1">
                    <a:lumMod val="95000"/>
                    <a:lumOff val="5000"/>
                  </a:schemeClr>
                </a:solidFill>
                <a:latin typeface="Courier New" panose="02070309020205020404" pitchFamily="49" charset="0"/>
              </a:rPr>
              <a:t>that </a:t>
            </a:r>
            <a:r>
              <a:rPr lang="en-US" sz="1600" b="1" i="1" u="sng" dirty="0">
                <a:solidFill>
                  <a:schemeClr val="tx1">
                    <a:lumMod val="95000"/>
                    <a:lumOff val="5000"/>
                  </a:schemeClr>
                </a:solidFill>
                <a:latin typeface="Arial Black" panose="020B0A04020102020204" pitchFamily="34" charset="0"/>
              </a:rPr>
              <a:t>replace consumptive water supply impacts</a:t>
            </a:r>
            <a:r>
              <a:rPr lang="en-US" sz="1600" b="1" i="1" u="sng" dirty="0">
                <a:solidFill>
                  <a:schemeClr val="tx1">
                    <a:lumMod val="95000"/>
                    <a:lumOff val="5000"/>
                  </a:schemeClr>
                </a:solidFill>
                <a:latin typeface="Courier New" panose="02070309020205020404" pitchFamily="49" charset="0"/>
              </a:rPr>
              <a:t> </a:t>
            </a:r>
            <a:r>
              <a:rPr lang="en-US" sz="1600" b="1" u="sng" dirty="0">
                <a:solidFill>
                  <a:schemeClr val="tx1">
                    <a:lumMod val="95000"/>
                    <a:lumOff val="5000"/>
                  </a:schemeClr>
                </a:solidFill>
                <a:latin typeface="Courier New" panose="02070309020205020404" pitchFamily="49" charset="0"/>
              </a:rPr>
              <a:t>only </a:t>
            </a:r>
            <a:r>
              <a:rPr lang="en-US" sz="1600" b="1" u="sng" dirty="0" smtClean="0">
                <a:solidFill>
                  <a:schemeClr val="tx1">
                    <a:lumMod val="95000"/>
                    <a:lumOff val="5000"/>
                  </a:schemeClr>
                </a:solidFill>
                <a:latin typeface="Courier New" panose="02070309020205020404" pitchFamily="49" charset="0"/>
              </a:rPr>
              <a:t>during critical </a:t>
            </a:r>
            <a:r>
              <a:rPr lang="en-US" sz="1600" b="1" u="sng" dirty="0">
                <a:solidFill>
                  <a:schemeClr val="tx1">
                    <a:lumMod val="95000"/>
                    <a:lumOff val="5000"/>
                  </a:schemeClr>
                </a:solidFill>
                <a:latin typeface="Courier New" panose="02070309020205020404" pitchFamily="49" charset="0"/>
              </a:rPr>
              <a:t>flow periods. </a:t>
            </a:r>
            <a:endParaRPr lang="en-US" sz="1600" b="1" u="sng" dirty="0">
              <a:solidFill>
                <a:schemeClr val="tx1">
                  <a:lumMod val="95000"/>
                  <a:lumOff val="5000"/>
                </a:schemeClr>
              </a:solidFill>
            </a:endParaRPr>
          </a:p>
        </p:txBody>
      </p:sp>
    </p:spTree>
    <p:extLst>
      <p:ext uri="{BB962C8B-B14F-4D97-AF65-F5344CB8AC3E}">
        <p14:creationId xmlns:p14="http://schemas.microsoft.com/office/powerpoint/2010/main" val="166701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Text Box 7"/>
          <p:cNvSpPr txBox="1">
            <a:spLocks noChangeArrowheads="1"/>
          </p:cNvSpPr>
          <p:nvPr/>
        </p:nvSpPr>
        <p:spPr bwMode="auto">
          <a:xfrm>
            <a:off x="3124200" y="644770"/>
            <a:ext cx="5691188" cy="519113"/>
          </a:xfrm>
          <a:prstGeom prst="rect">
            <a:avLst/>
          </a:prstGeom>
          <a:solidFill>
            <a:schemeClr val="accent1">
              <a:lumMod val="40000"/>
              <a:lumOff val="60000"/>
            </a:schemeClr>
          </a:solidFill>
          <a:ln>
            <a:noFill/>
          </a:ln>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800" dirty="0"/>
              <a:t>Example of an aquifer being mined</a:t>
            </a:r>
          </a:p>
        </p:txBody>
      </p:sp>
      <p:pic>
        <p:nvPicPr>
          <p:cNvPr id="3" name="Picture 2"/>
          <p:cNvPicPr>
            <a:picLocks noChangeAspect="1"/>
          </p:cNvPicPr>
          <p:nvPr/>
        </p:nvPicPr>
        <p:blipFill>
          <a:blip r:embed="rId2"/>
          <a:stretch>
            <a:fillRect/>
          </a:stretch>
        </p:blipFill>
        <p:spPr>
          <a:xfrm>
            <a:off x="1463224" y="1302393"/>
            <a:ext cx="8627833" cy="5200238"/>
          </a:xfrm>
          <a:prstGeom prst="rect">
            <a:avLst/>
          </a:prstGeom>
        </p:spPr>
      </p:pic>
      <p:sp>
        <p:nvSpPr>
          <p:cNvPr id="2" name="TextBox 1"/>
          <p:cNvSpPr txBox="1"/>
          <p:nvPr/>
        </p:nvSpPr>
        <p:spPr>
          <a:xfrm>
            <a:off x="10254342" y="2139043"/>
            <a:ext cx="1534886" cy="3139321"/>
          </a:xfrm>
          <a:prstGeom prst="rect">
            <a:avLst/>
          </a:prstGeom>
          <a:noFill/>
        </p:spPr>
        <p:txBody>
          <a:bodyPr wrap="square" rtlCol="0">
            <a:spAutoFit/>
          </a:bodyPr>
          <a:lstStyle/>
          <a:p>
            <a:r>
              <a:rPr lang="en-US" dirty="0" smtClean="0"/>
              <a:t>Springs and seeps within the watershed that used to be fed by this aquifer have slowly dried up as the head in the aquifer declined.</a:t>
            </a:r>
            <a:endParaRPr lang="en-US" dirty="0"/>
          </a:p>
        </p:txBody>
      </p:sp>
      <p:sp>
        <p:nvSpPr>
          <p:cNvPr id="4" name="Slide Number Placeholder 3"/>
          <p:cNvSpPr>
            <a:spLocks noGrp="1"/>
          </p:cNvSpPr>
          <p:nvPr>
            <p:ph type="sldNum" sz="quarter" idx="12"/>
          </p:nvPr>
        </p:nvSpPr>
        <p:spPr/>
        <p:txBody>
          <a:bodyPr/>
          <a:lstStyle/>
          <a:p>
            <a:fld id="{1DB1D90C-D41D-46F1-89C7-F608431BD44B}" type="slidenum">
              <a:rPr lang="en-US" smtClean="0"/>
              <a:t>62</a:t>
            </a:fld>
            <a:endParaRPr lang="en-US"/>
          </a:p>
        </p:txBody>
      </p:sp>
    </p:spTree>
    <p:extLst>
      <p:ext uri="{BB962C8B-B14F-4D97-AF65-F5344CB8AC3E}">
        <p14:creationId xmlns:p14="http://schemas.microsoft.com/office/powerpoint/2010/main" val="367841507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403563" y="1242647"/>
            <a:ext cx="5847209" cy="3987514"/>
          </a:xfrm>
          <a:prstGeom prst="rect">
            <a:avLst/>
          </a:prstGeom>
        </p:spPr>
      </p:pic>
      <p:pic>
        <p:nvPicPr>
          <p:cNvPr id="3" name="Picture 2"/>
          <p:cNvPicPr>
            <a:picLocks noChangeAspect="1"/>
          </p:cNvPicPr>
          <p:nvPr/>
        </p:nvPicPr>
        <p:blipFill>
          <a:blip r:embed="rId3"/>
          <a:stretch>
            <a:fillRect/>
          </a:stretch>
        </p:blipFill>
        <p:spPr>
          <a:xfrm>
            <a:off x="380099" y="749910"/>
            <a:ext cx="6115050" cy="5076825"/>
          </a:xfrm>
          <a:prstGeom prst="rect">
            <a:avLst/>
          </a:prstGeom>
        </p:spPr>
      </p:pic>
      <p:sp>
        <p:nvSpPr>
          <p:cNvPr id="4" name="Slide Number Placeholder 3"/>
          <p:cNvSpPr>
            <a:spLocks noGrp="1"/>
          </p:cNvSpPr>
          <p:nvPr>
            <p:ph type="sldNum" sz="quarter" idx="12"/>
          </p:nvPr>
        </p:nvSpPr>
        <p:spPr/>
        <p:txBody>
          <a:bodyPr/>
          <a:lstStyle/>
          <a:p>
            <a:fld id="{1DB1D90C-D41D-46F1-89C7-F608431BD44B}" type="slidenum">
              <a:rPr lang="en-US" smtClean="0"/>
              <a:t>63</a:t>
            </a:fld>
            <a:endParaRPr lang="en-US"/>
          </a:p>
        </p:txBody>
      </p:sp>
    </p:spTree>
    <p:extLst>
      <p:ext uri="{BB962C8B-B14F-4D97-AF65-F5344CB8AC3E}">
        <p14:creationId xmlns:p14="http://schemas.microsoft.com/office/powerpoint/2010/main" val="213707863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7140736" y="22599"/>
            <a:ext cx="3251336" cy="3174970"/>
          </a:xfrm>
          <a:prstGeom prst="rect">
            <a:avLst/>
          </a:prstGeom>
        </p:spPr>
      </p:pic>
      <p:pic>
        <p:nvPicPr>
          <p:cNvPr id="3" name="Picture 2"/>
          <p:cNvPicPr>
            <a:picLocks noChangeAspect="1"/>
          </p:cNvPicPr>
          <p:nvPr/>
        </p:nvPicPr>
        <p:blipFill>
          <a:blip r:embed="rId3"/>
          <a:stretch>
            <a:fillRect/>
          </a:stretch>
        </p:blipFill>
        <p:spPr>
          <a:xfrm>
            <a:off x="6781380" y="3142593"/>
            <a:ext cx="5194336" cy="3477774"/>
          </a:xfrm>
          <a:prstGeom prst="rect">
            <a:avLst/>
          </a:prstGeom>
        </p:spPr>
      </p:pic>
      <p:pic>
        <p:nvPicPr>
          <p:cNvPr id="2" name="Picture 1"/>
          <p:cNvPicPr>
            <a:picLocks noChangeAspect="1"/>
          </p:cNvPicPr>
          <p:nvPr/>
        </p:nvPicPr>
        <p:blipFill>
          <a:blip r:embed="rId4"/>
          <a:stretch>
            <a:fillRect/>
          </a:stretch>
        </p:blipFill>
        <p:spPr>
          <a:xfrm>
            <a:off x="385763" y="1"/>
            <a:ext cx="6932184" cy="5623034"/>
          </a:xfrm>
          <a:prstGeom prst="rect">
            <a:avLst/>
          </a:prstGeom>
        </p:spPr>
      </p:pic>
      <p:pic>
        <p:nvPicPr>
          <p:cNvPr id="4" name="Picture 3"/>
          <p:cNvPicPr>
            <a:picLocks noChangeAspect="1"/>
          </p:cNvPicPr>
          <p:nvPr/>
        </p:nvPicPr>
        <p:blipFill>
          <a:blip r:embed="rId5"/>
          <a:stretch>
            <a:fillRect/>
          </a:stretch>
        </p:blipFill>
        <p:spPr>
          <a:xfrm>
            <a:off x="603328" y="5237413"/>
            <a:ext cx="6497053" cy="1382954"/>
          </a:xfrm>
          <a:prstGeom prst="rect">
            <a:avLst/>
          </a:prstGeom>
        </p:spPr>
      </p:pic>
      <p:sp>
        <p:nvSpPr>
          <p:cNvPr id="5" name="Slide Number Placeholder 4"/>
          <p:cNvSpPr>
            <a:spLocks noGrp="1"/>
          </p:cNvSpPr>
          <p:nvPr>
            <p:ph type="sldNum" sz="quarter" idx="12"/>
          </p:nvPr>
        </p:nvSpPr>
        <p:spPr/>
        <p:txBody>
          <a:bodyPr/>
          <a:lstStyle/>
          <a:p>
            <a:fld id="{4E4E1155-F90A-4104-A08E-96AACAA2D5B6}" type="slidenum">
              <a:rPr lang="en-US" smtClean="0"/>
              <a:t>64</a:t>
            </a:fld>
            <a:endParaRPr lang="en-US"/>
          </a:p>
        </p:txBody>
      </p:sp>
      <p:sp>
        <p:nvSpPr>
          <p:cNvPr id="9" name="TextBox 8"/>
          <p:cNvSpPr txBox="1"/>
          <p:nvPr/>
        </p:nvSpPr>
        <p:spPr>
          <a:xfrm>
            <a:off x="8332437" y="3954860"/>
            <a:ext cx="1043058" cy="954107"/>
          </a:xfrm>
          <a:prstGeom prst="rect">
            <a:avLst/>
          </a:prstGeom>
          <a:solidFill>
            <a:schemeClr val="bg1"/>
          </a:solidFill>
        </p:spPr>
        <p:txBody>
          <a:bodyPr wrap="square" rtlCol="0">
            <a:spAutoFit/>
          </a:bodyPr>
          <a:lstStyle/>
          <a:p>
            <a:r>
              <a:rPr lang="en-US" sz="1400" b="1" dirty="0" smtClean="0"/>
              <a:t>8 acre site</a:t>
            </a:r>
          </a:p>
          <a:p>
            <a:r>
              <a:rPr lang="en-US" sz="1400" b="1" dirty="0" smtClean="0"/>
              <a:t>3 acres of spreading basins</a:t>
            </a:r>
            <a:endParaRPr lang="en-US" sz="1400" b="1" dirty="0"/>
          </a:p>
        </p:txBody>
      </p:sp>
    </p:spTree>
    <p:extLst>
      <p:ext uri="{BB962C8B-B14F-4D97-AF65-F5344CB8AC3E}">
        <p14:creationId xmlns:p14="http://schemas.microsoft.com/office/powerpoint/2010/main" val="98094574"/>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24280" y="242093"/>
            <a:ext cx="3883596" cy="3419146"/>
          </a:xfrm>
          <a:prstGeom prst="rect">
            <a:avLst/>
          </a:prstGeom>
        </p:spPr>
      </p:pic>
      <p:pic>
        <p:nvPicPr>
          <p:cNvPr id="3" name="Picture 2"/>
          <p:cNvPicPr>
            <a:picLocks noChangeAspect="1"/>
          </p:cNvPicPr>
          <p:nvPr/>
        </p:nvPicPr>
        <p:blipFill>
          <a:blip r:embed="rId3"/>
          <a:stretch>
            <a:fillRect/>
          </a:stretch>
        </p:blipFill>
        <p:spPr>
          <a:xfrm>
            <a:off x="5889603" y="96564"/>
            <a:ext cx="5084601" cy="3947256"/>
          </a:xfrm>
          <a:prstGeom prst="rect">
            <a:avLst/>
          </a:prstGeom>
        </p:spPr>
      </p:pic>
      <p:cxnSp>
        <p:nvCxnSpPr>
          <p:cNvPr id="6" name="Straight Connector 5"/>
          <p:cNvCxnSpPr/>
          <p:nvPr/>
        </p:nvCxnSpPr>
        <p:spPr>
          <a:xfrm>
            <a:off x="5465949" y="0"/>
            <a:ext cx="0" cy="6858000"/>
          </a:xfrm>
          <a:prstGeom prst="line">
            <a:avLst/>
          </a:prstGeom>
          <a:ln w="254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5" name="Slide Number Placeholder 4"/>
          <p:cNvSpPr>
            <a:spLocks noGrp="1"/>
          </p:cNvSpPr>
          <p:nvPr>
            <p:ph type="sldNum" sz="quarter" idx="12"/>
          </p:nvPr>
        </p:nvSpPr>
        <p:spPr/>
        <p:txBody>
          <a:bodyPr/>
          <a:lstStyle/>
          <a:p>
            <a:fld id="{4E4E1155-F90A-4104-A08E-96AACAA2D5B6}" type="slidenum">
              <a:rPr lang="en-US" smtClean="0"/>
              <a:t>65</a:t>
            </a:fld>
            <a:endParaRPr lang="en-US"/>
          </a:p>
        </p:txBody>
      </p:sp>
      <p:pic>
        <p:nvPicPr>
          <p:cNvPr id="8" name="Picture 7"/>
          <p:cNvPicPr>
            <a:picLocks noChangeAspect="1"/>
          </p:cNvPicPr>
          <p:nvPr/>
        </p:nvPicPr>
        <p:blipFill>
          <a:blip r:embed="rId4"/>
          <a:stretch>
            <a:fillRect/>
          </a:stretch>
        </p:blipFill>
        <p:spPr>
          <a:xfrm>
            <a:off x="403749" y="3661239"/>
            <a:ext cx="4302906" cy="3196761"/>
          </a:xfrm>
          <a:prstGeom prst="rect">
            <a:avLst/>
          </a:prstGeom>
        </p:spPr>
      </p:pic>
      <p:sp>
        <p:nvSpPr>
          <p:cNvPr id="9" name="Rectangle 8"/>
          <p:cNvSpPr/>
          <p:nvPr/>
        </p:nvSpPr>
        <p:spPr>
          <a:xfrm>
            <a:off x="5889603" y="4096276"/>
            <a:ext cx="6106260" cy="2462213"/>
          </a:xfrm>
          <a:prstGeom prst="rect">
            <a:avLst/>
          </a:prstGeom>
        </p:spPr>
        <p:txBody>
          <a:bodyPr wrap="square">
            <a:spAutoFit/>
          </a:bodyPr>
          <a:lstStyle/>
          <a:p>
            <a:r>
              <a:rPr lang="en-US" sz="1400" b="1" dirty="0"/>
              <a:t>INFILTRATION GALLERIES </a:t>
            </a:r>
            <a:r>
              <a:rPr lang="en-US" sz="1400" dirty="0"/>
              <a:t>During Phase II, four different infiltration gallery (IG) designs were installed at the Johnson site to evaluate each design’s performance, longevity, and cost-benefit. </a:t>
            </a:r>
            <a:endParaRPr lang="en-US" sz="1400" dirty="0" smtClean="0"/>
          </a:p>
          <a:p>
            <a:r>
              <a:rPr lang="en-US" sz="1400" dirty="0" smtClean="0"/>
              <a:t>IG </a:t>
            </a:r>
            <a:r>
              <a:rPr lang="en-US" sz="1400" dirty="0"/>
              <a:t>#1 was constructed of four corrugated 4-inch perforated pipe, </a:t>
            </a:r>
            <a:endParaRPr lang="en-US" sz="1400" dirty="0" smtClean="0"/>
          </a:p>
          <a:p>
            <a:r>
              <a:rPr lang="en-US" sz="1400" dirty="0" smtClean="0"/>
              <a:t>IG </a:t>
            </a:r>
            <a:r>
              <a:rPr lang="en-US" sz="1400" dirty="0"/>
              <a:t>#2 was constructed of twenty 4-inch drain field pipe, </a:t>
            </a:r>
            <a:endParaRPr lang="en-US" sz="1400" dirty="0" smtClean="0"/>
          </a:p>
          <a:p>
            <a:r>
              <a:rPr lang="en-US" sz="1400" dirty="0" smtClean="0"/>
              <a:t>IG </a:t>
            </a:r>
            <a:r>
              <a:rPr lang="en-US" sz="1400" dirty="0"/>
              <a:t>#3 was four 4-inch drain field pipe inside </a:t>
            </a:r>
            <a:r>
              <a:rPr lang="en-US" sz="1400" dirty="0" err="1"/>
              <a:t>Stormtech</a:t>
            </a:r>
            <a:r>
              <a:rPr lang="en-US" sz="1400" dirty="0"/>
              <a:t> </a:t>
            </a:r>
            <a:r>
              <a:rPr lang="en-US" sz="1400" dirty="0" err="1"/>
              <a:t>stormwater</a:t>
            </a:r>
            <a:r>
              <a:rPr lang="en-US" sz="1400" dirty="0"/>
              <a:t> chambers, and </a:t>
            </a:r>
            <a:endParaRPr lang="en-US" sz="1400" dirty="0" smtClean="0"/>
          </a:p>
          <a:p>
            <a:r>
              <a:rPr lang="en-US" sz="1400" dirty="0" smtClean="0"/>
              <a:t>IG </a:t>
            </a:r>
            <a:r>
              <a:rPr lang="en-US" sz="1400" dirty="0"/>
              <a:t>#4 was a single </a:t>
            </a:r>
            <a:r>
              <a:rPr lang="en-US" sz="1400" dirty="0" smtClean="0"/>
              <a:t>4-inch </a:t>
            </a:r>
            <a:r>
              <a:rPr lang="en-US" sz="1400" dirty="0"/>
              <a:t>drain field pipe inside Atlantis </a:t>
            </a:r>
            <a:r>
              <a:rPr lang="en-US" sz="1400" dirty="0" err="1"/>
              <a:t>stormwater</a:t>
            </a:r>
            <a:r>
              <a:rPr lang="en-US" sz="1400" dirty="0"/>
              <a:t> </a:t>
            </a:r>
            <a:r>
              <a:rPr lang="en-US" sz="1400" dirty="0" smtClean="0"/>
              <a:t>devices. </a:t>
            </a:r>
          </a:p>
          <a:p>
            <a:endParaRPr lang="en-US" sz="1400" dirty="0"/>
          </a:p>
          <a:p>
            <a:r>
              <a:rPr lang="en-US" sz="1400" dirty="0" smtClean="0"/>
              <a:t>During </a:t>
            </a:r>
            <a:r>
              <a:rPr lang="en-US" sz="1400" dirty="0"/>
              <a:t>the first season of testing IG #1 clogged up and has not been utilized since. IG #2, IG #3 and IG #4 have all continued to function and have been operated during each recharge season. </a:t>
            </a:r>
          </a:p>
        </p:txBody>
      </p:sp>
      <p:sp>
        <p:nvSpPr>
          <p:cNvPr id="10" name="TextBox 9"/>
          <p:cNvSpPr txBox="1"/>
          <p:nvPr/>
        </p:nvSpPr>
        <p:spPr>
          <a:xfrm>
            <a:off x="4513385" y="1406769"/>
            <a:ext cx="715107" cy="369332"/>
          </a:xfrm>
          <a:prstGeom prst="rect">
            <a:avLst/>
          </a:prstGeom>
          <a:noFill/>
        </p:spPr>
        <p:txBody>
          <a:bodyPr wrap="square" rtlCol="0">
            <a:spAutoFit/>
          </a:bodyPr>
          <a:lstStyle/>
          <a:p>
            <a:r>
              <a:rPr lang="en-US" dirty="0" smtClean="0"/>
              <a:t>IG#2</a:t>
            </a:r>
            <a:endParaRPr lang="en-US" dirty="0"/>
          </a:p>
        </p:txBody>
      </p:sp>
      <p:sp>
        <p:nvSpPr>
          <p:cNvPr id="11" name="TextBox 10"/>
          <p:cNvSpPr txBox="1"/>
          <p:nvPr/>
        </p:nvSpPr>
        <p:spPr>
          <a:xfrm>
            <a:off x="11040303" y="2102458"/>
            <a:ext cx="715107" cy="369332"/>
          </a:xfrm>
          <a:prstGeom prst="rect">
            <a:avLst/>
          </a:prstGeom>
          <a:noFill/>
        </p:spPr>
        <p:txBody>
          <a:bodyPr wrap="square" rtlCol="0">
            <a:spAutoFit/>
          </a:bodyPr>
          <a:lstStyle/>
          <a:p>
            <a:r>
              <a:rPr lang="en-US" dirty="0" smtClean="0"/>
              <a:t>IG#3</a:t>
            </a:r>
            <a:endParaRPr lang="en-US" dirty="0"/>
          </a:p>
        </p:txBody>
      </p:sp>
      <p:sp>
        <p:nvSpPr>
          <p:cNvPr id="12" name="TextBox 11"/>
          <p:cNvSpPr txBox="1"/>
          <p:nvPr/>
        </p:nvSpPr>
        <p:spPr>
          <a:xfrm>
            <a:off x="4438647" y="5059684"/>
            <a:ext cx="715107" cy="369332"/>
          </a:xfrm>
          <a:prstGeom prst="rect">
            <a:avLst/>
          </a:prstGeom>
          <a:noFill/>
        </p:spPr>
        <p:txBody>
          <a:bodyPr wrap="square" rtlCol="0">
            <a:spAutoFit/>
          </a:bodyPr>
          <a:lstStyle/>
          <a:p>
            <a:r>
              <a:rPr lang="en-US" dirty="0" smtClean="0"/>
              <a:t>IG#4</a:t>
            </a:r>
            <a:endParaRPr lang="en-US" dirty="0"/>
          </a:p>
        </p:txBody>
      </p:sp>
    </p:spTree>
    <p:extLst>
      <p:ext uri="{BB962C8B-B14F-4D97-AF65-F5344CB8AC3E}">
        <p14:creationId xmlns:p14="http://schemas.microsoft.com/office/powerpoint/2010/main" val="2884571697"/>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154731" y="180242"/>
            <a:ext cx="7439025" cy="5981700"/>
          </a:xfrm>
          <a:prstGeom prst="rect">
            <a:avLst/>
          </a:prstGeom>
        </p:spPr>
      </p:pic>
      <p:sp>
        <p:nvSpPr>
          <p:cNvPr id="2" name="Slide Number Placeholder 1"/>
          <p:cNvSpPr>
            <a:spLocks noGrp="1"/>
          </p:cNvSpPr>
          <p:nvPr>
            <p:ph type="sldNum" sz="quarter" idx="12"/>
          </p:nvPr>
        </p:nvSpPr>
        <p:spPr/>
        <p:txBody>
          <a:bodyPr/>
          <a:lstStyle/>
          <a:p>
            <a:fld id="{4E4E1155-F90A-4104-A08E-96AACAA2D5B6}" type="slidenum">
              <a:rPr lang="en-US" smtClean="0"/>
              <a:t>66</a:t>
            </a:fld>
            <a:endParaRPr lang="en-US"/>
          </a:p>
        </p:txBody>
      </p:sp>
      <p:pic>
        <p:nvPicPr>
          <p:cNvPr id="3" name="Picture 2"/>
          <p:cNvPicPr>
            <a:picLocks noChangeAspect="1"/>
          </p:cNvPicPr>
          <p:nvPr/>
        </p:nvPicPr>
        <p:blipFill>
          <a:blip r:embed="rId3"/>
          <a:stretch>
            <a:fillRect/>
          </a:stretch>
        </p:blipFill>
        <p:spPr>
          <a:xfrm>
            <a:off x="182806" y="1321200"/>
            <a:ext cx="3971925" cy="3438525"/>
          </a:xfrm>
          <a:prstGeom prst="rect">
            <a:avLst/>
          </a:prstGeom>
        </p:spPr>
      </p:pic>
      <p:sp>
        <p:nvSpPr>
          <p:cNvPr id="5" name="TextBox 4"/>
          <p:cNvSpPr txBox="1"/>
          <p:nvPr/>
        </p:nvSpPr>
        <p:spPr>
          <a:xfrm>
            <a:off x="234016" y="3977053"/>
            <a:ext cx="1165346" cy="584775"/>
          </a:xfrm>
          <a:prstGeom prst="rect">
            <a:avLst/>
          </a:prstGeom>
          <a:solidFill>
            <a:schemeClr val="accent1"/>
          </a:solidFill>
        </p:spPr>
        <p:txBody>
          <a:bodyPr wrap="square" rtlCol="0">
            <a:spAutoFit/>
          </a:bodyPr>
          <a:lstStyle/>
          <a:p>
            <a:r>
              <a:rPr lang="en-US" sz="1600" dirty="0" smtClean="0"/>
              <a:t>Infiltration Galleries</a:t>
            </a:r>
            <a:endParaRPr lang="en-US" sz="1600" dirty="0"/>
          </a:p>
        </p:txBody>
      </p:sp>
      <p:cxnSp>
        <p:nvCxnSpPr>
          <p:cNvPr id="7" name="Straight Arrow Connector 6"/>
          <p:cNvCxnSpPr/>
          <p:nvPr/>
        </p:nvCxnSpPr>
        <p:spPr>
          <a:xfrm flipV="1">
            <a:off x="1338943" y="3171092"/>
            <a:ext cx="829825" cy="731437"/>
          </a:xfrm>
          <a:prstGeom prst="straightConnector1">
            <a:avLst/>
          </a:prstGeom>
          <a:ln w="12700">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2579077" y="1549538"/>
            <a:ext cx="1165346" cy="584775"/>
          </a:xfrm>
          <a:prstGeom prst="rect">
            <a:avLst/>
          </a:prstGeom>
          <a:solidFill>
            <a:schemeClr val="accent1"/>
          </a:solidFill>
        </p:spPr>
        <p:txBody>
          <a:bodyPr wrap="square" rtlCol="0">
            <a:spAutoFit/>
          </a:bodyPr>
          <a:lstStyle/>
          <a:p>
            <a:r>
              <a:rPr lang="en-US" sz="1600" dirty="0" smtClean="0"/>
              <a:t>Spreading Basins</a:t>
            </a:r>
            <a:endParaRPr lang="en-US" sz="1600" dirty="0"/>
          </a:p>
        </p:txBody>
      </p:sp>
      <p:cxnSp>
        <p:nvCxnSpPr>
          <p:cNvPr id="10" name="Straight Arrow Connector 9"/>
          <p:cNvCxnSpPr/>
          <p:nvPr/>
        </p:nvCxnSpPr>
        <p:spPr>
          <a:xfrm flipH="1" flipV="1">
            <a:off x="979714" y="1698171"/>
            <a:ext cx="1599363" cy="143754"/>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a:off x="1449957" y="1990558"/>
            <a:ext cx="1129120" cy="300319"/>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97562080"/>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77809" y="1175657"/>
            <a:ext cx="8217374" cy="4947209"/>
          </a:xfrm>
          <a:prstGeom prst="rect">
            <a:avLst/>
          </a:prstGeom>
        </p:spPr>
      </p:pic>
      <p:pic>
        <p:nvPicPr>
          <p:cNvPr id="5" name="Picture 4"/>
          <p:cNvPicPr>
            <a:picLocks noChangeAspect="1"/>
          </p:cNvPicPr>
          <p:nvPr/>
        </p:nvPicPr>
        <p:blipFill>
          <a:blip r:embed="rId3"/>
          <a:stretch>
            <a:fillRect/>
          </a:stretch>
        </p:blipFill>
        <p:spPr>
          <a:xfrm>
            <a:off x="8495183" y="433029"/>
            <a:ext cx="2755203" cy="3032215"/>
          </a:xfrm>
          <a:prstGeom prst="rect">
            <a:avLst/>
          </a:prstGeom>
        </p:spPr>
      </p:pic>
      <p:pic>
        <p:nvPicPr>
          <p:cNvPr id="6" name="Picture 5"/>
          <p:cNvPicPr>
            <a:picLocks noChangeAspect="1"/>
          </p:cNvPicPr>
          <p:nvPr/>
        </p:nvPicPr>
        <p:blipFill>
          <a:blip r:embed="rId4"/>
          <a:stretch>
            <a:fillRect/>
          </a:stretch>
        </p:blipFill>
        <p:spPr>
          <a:xfrm>
            <a:off x="8903398" y="3465244"/>
            <a:ext cx="2346988" cy="3170064"/>
          </a:xfrm>
          <a:prstGeom prst="rect">
            <a:avLst/>
          </a:prstGeom>
        </p:spPr>
      </p:pic>
      <p:sp>
        <p:nvSpPr>
          <p:cNvPr id="2" name="Slide Number Placeholder 1"/>
          <p:cNvSpPr>
            <a:spLocks noGrp="1"/>
          </p:cNvSpPr>
          <p:nvPr>
            <p:ph type="sldNum" sz="quarter" idx="12"/>
          </p:nvPr>
        </p:nvSpPr>
        <p:spPr/>
        <p:txBody>
          <a:bodyPr/>
          <a:lstStyle/>
          <a:p>
            <a:fld id="{1DB1D90C-D41D-46F1-89C7-F608431BD44B}" type="slidenum">
              <a:rPr lang="en-US" smtClean="0"/>
              <a:t>67</a:t>
            </a:fld>
            <a:endParaRPr lang="en-US"/>
          </a:p>
        </p:txBody>
      </p:sp>
    </p:spTree>
    <p:extLst>
      <p:ext uri="{BB962C8B-B14F-4D97-AF65-F5344CB8AC3E}">
        <p14:creationId xmlns:p14="http://schemas.microsoft.com/office/powerpoint/2010/main" val="4108160567"/>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11961" y="420413"/>
            <a:ext cx="4584558" cy="6290441"/>
          </a:xfrm>
          <a:prstGeom prst="rect">
            <a:avLst/>
          </a:prstGeom>
        </p:spPr>
      </p:pic>
      <p:pic>
        <p:nvPicPr>
          <p:cNvPr id="3" name="Picture 2"/>
          <p:cNvPicPr>
            <a:picLocks noChangeAspect="1"/>
          </p:cNvPicPr>
          <p:nvPr/>
        </p:nvPicPr>
        <p:blipFill>
          <a:blip r:embed="rId3"/>
          <a:stretch>
            <a:fillRect/>
          </a:stretch>
        </p:blipFill>
        <p:spPr>
          <a:xfrm>
            <a:off x="5196519" y="1435812"/>
            <a:ext cx="6750589" cy="4502534"/>
          </a:xfrm>
          <a:prstGeom prst="rect">
            <a:avLst/>
          </a:prstGeom>
        </p:spPr>
      </p:pic>
      <p:sp>
        <p:nvSpPr>
          <p:cNvPr id="4" name="TextBox 3"/>
          <p:cNvSpPr txBox="1"/>
          <p:nvPr/>
        </p:nvSpPr>
        <p:spPr>
          <a:xfrm>
            <a:off x="6978869" y="6148552"/>
            <a:ext cx="2375338" cy="369332"/>
          </a:xfrm>
          <a:prstGeom prst="rect">
            <a:avLst/>
          </a:prstGeom>
          <a:noFill/>
        </p:spPr>
        <p:txBody>
          <a:bodyPr wrap="square" rtlCol="0">
            <a:spAutoFit/>
          </a:bodyPr>
          <a:lstStyle/>
          <a:p>
            <a:r>
              <a:rPr lang="en-US" dirty="0" smtClean="0"/>
              <a:t>2.5 acre pond</a:t>
            </a:r>
            <a:endParaRPr lang="en-US" dirty="0"/>
          </a:p>
        </p:txBody>
      </p:sp>
      <p:cxnSp>
        <p:nvCxnSpPr>
          <p:cNvPr id="6" name="Straight Arrow Connector 5"/>
          <p:cNvCxnSpPr/>
          <p:nvPr/>
        </p:nvCxnSpPr>
        <p:spPr>
          <a:xfrm flipV="1">
            <a:off x="7651531" y="4025462"/>
            <a:ext cx="683172" cy="212309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p:nvPicPr>
        <p:blipFill>
          <a:blip r:embed="rId4"/>
          <a:stretch>
            <a:fillRect/>
          </a:stretch>
        </p:blipFill>
        <p:spPr>
          <a:xfrm>
            <a:off x="5363392" y="303432"/>
            <a:ext cx="6416842" cy="1618137"/>
          </a:xfrm>
          <a:prstGeom prst="rect">
            <a:avLst/>
          </a:prstGeom>
        </p:spPr>
      </p:pic>
      <p:sp>
        <p:nvSpPr>
          <p:cNvPr id="7" name="Slide Number Placeholder 6"/>
          <p:cNvSpPr>
            <a:spLocks noGrp="1"/>
          </p:cNvSpPr>
          <p:nvPr>
            <p:ph type="sldNum" sz="quarter" idx="12"/>
          </p:nvPr>
        </p:nvSpPr>
        <p:spPr/>
        <p:txBody>
          <a:bodyPr/>
          <a:lstStyle/>
          <a:p>
            <a:fld id="{4E4E1155-F90A-4104-A08E-96AACAA2D5B6}" type="slidenum">
              <a:rPr lang="en-US" smtClean="0"/>
              <a:t>68</a:t>
            </a:fld>
            <a:endParaRPr lang="en-US"/>
          </a:p>
        </p:txBody>
      </p:sp>
    </p:spTree>
    <p:extLst>
      <p:ext uri="{BB962C8B-B14F-4D97-AF65-F5344CB8AC3E}">
        <p14:creationId xmlns:p14="http://schemas.microsoft.com/office/powerpoint/2010/main" val="273111914"/>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DB1D90C-D41D-46F1-89C7-F608431BD44B}" type="slidenum">
              <a:rPr lang="en-US" smtClean="0"/>
              <a:t>69</a:t>
            </a:fld>
            <a:endParaRPr lang="en-US"/>
          </a:p>
        </p:txBody>
      </p:sp>
      <p:pic>
        <p:nvPicPr>
          <p:cNvPr id="6" name="Picture 5"/>
          <p:cNvPicPr>
            <a:picLocks noChangeAspect="1"/>
          </p:cNvPicPr>
          <p:nvPr/>
        </p:nvPicPr>
        <p:blipFill>
          <a:blip r:embed="rId2"/>
          <a:stretch>
            <a:fillRect/>
          </a:stretch>
        </p:blipFill>
        <p:spPr>
          <a:xfrm>
            <a:off x="7490675" y="3540050"/>
            <a:ext cx="4132050" cy="3181425"/>
          </a:xfrm>
          <a:prstGeom prst="rect">
            <a:avLst/>
          </a:prstGeom>
        </p:spPr>
      </p:pic>
      <p:pic>
        <p:nvPicPr>
          <p:cNvPr id="7" name="Picture 6"/>
          <p:cNvPicPr>
            <a:picLocks noChangeAspect="1"/>
          </p:cNvPicPr>
          <p:nvPr/>
        </p:nvPicPr>
        <p:blipFill>
          <a:blip r:embed="rId3"/>
          <a:stretch>
            <a:fillRect/>
          </a:stretch>
        </p:blipFill>
        <p:spPr>
          <a:xfrm>
            <a:off x="255209" y="97308"/>
            <a:ext cx="4122923" cy="3440431"/>
          </a:xfrm>
          <a:prstGeom prst="rect">
            <a:avLst/>
          </a:prstGeom>
        </p:spPr>
      </p:pic>
      <p:pic>
        <p:nvPicPr>
          <p:cNvPr id="8" name="Picture 7"/>
          <p:cNvPicPr>
            <a:picLocks noChangeAspect="1"/>
          </p:cNvPicPr>
          <p:nvPr/>
        </p:nvPicPr>
        <p:blipFill>
          <a:blip r:embed="rId4"/>
          <a:stretch>
            <a:fillRect/>
          </a:stretch>
        </p:blipFill>
        <p:spPr>
          <a:xfrm>
            <a:off x="2529820" y="3292793"/>
            <a:ext cx="4394593" cy="3565207"/>
          </a:xfrm>
          <a:prstGeom prst="rect">
            <a:avLst/>
          </a:prstGeom>
        </p:spPr>
      </p:pic>
      <p:pic>
        <p:nvPicPr>
          <p:cNvPr id="5" name="Picture 4"/>
          <p:cNvPicPr>
            <a:picLocks noChangeAspect="1"/>
          </p:cNvPicPr>
          <p:nvPr/>
        </p:nvPicPr>
        <p:blipFill>
          <a:blip r:embed="rId5"/>
          <a:stretch>
            <a:fillRect/>
          </a:stretch>
        </p:blipFill>
        <p:spPr>
          <a:xfrm>
            <a:off x="7721808" y="414800"/>
            <a:ext cx="3513985" cy="3022267"/>
          </a:xfrm>
          <a:prstGeom prst="rect">
            <a:avLst/>
          </a:prstGeom>
        </p:spPr>
      </p:pic>
      <p:cxnSp>
        <p:nvCxnSpPr>
          <p:cNvPr id="10" name="Straight Arrow Connector 9"/>
          <p:cNvCxnSpPr/>
          <p:nvPr/>
        </p:nvCxnSpPr>
        <p:spPr>
          <a:xfrm flipH="1" flipV="1">
            <a:off x="2529821" y="2548891"/>
            <a:ext cx="1128963" cy="2277942"/>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V="1">
            <a:off x="5175527" y="2548890"/>
            <a:ext cx="3435073" cy="1903190"/>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5501390" y="5291528"/>
            <a:ext cx="4055310" cy="332984"/>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3242455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OD additive.gif"/>
          <p:cNvPicPr>
            <a:picLocks noChangeAspect="1"/>
          </p:cNvPicPr>
          <p:nvPr/>
        </p:nvPicPr>
        <p:blipFill>
          <a:blip r:embed="rId3" cstate="print"/>
          <a:stretch>
            <a:fillRect/>
          </a:stretch>
        </p:blipFill>
        <p:spPr>
          <a:xfrm>
            <a:off x="282882" y="1168286"/>
            <a:ext cx="6292090" cy="3698077"/>
          </a:xfrm>
          <a:prstGeom prst="rect">
            <a:avLst/>
          </a:prstGeom>
        </p:spPr>
      </p:pic>
      <p:sp>
        <p:nvSpPr>
          <p:cNvPr id="3" name="Slide Number Placeholder 2"/>
          <p:cNvSpPr>
            <a:spLocks noGrp="1"/>
          </p:cNvSpPr>
          <p:nvPr>
            <p:ph type="sldNum" sz="quarter" idx="12"/>
          </p:nvPr>
        </p:nvSpPr>
        <p:spPr/>
        <p:txBody>
          <a:bodyPr/>
          <a:lstStyle/>
          <a:p>
            <a:fld id="{1DB1D90C-D41D-46F1-89C7-F608431BD44B}" type="slidenum">
              <a:rPr lang="en-US" smtClean="0"/>
              <a:t>7</a:t>
            </a:fld>
            <a:endParaRPr lang="en-US"/>
          </a:p>
        </p:txBody>
      </p:sp>
      <p:pic>
        <p:nvPicPr>
          <p:cNvPr id="4" name="Picture 3"/>
          <p:cNvPicPr>
            <a:picLocks noChangeAspect="1"/>
          </p:cNvPicPr>
          <p:nvPr/>
        </p:nvPicPr>
        <p:blipFill>
          <a:blip r:embed="rId4"/>
          <a:stretch>
            <a:fillRect/>
          </a:stretch>
        </p:blipFill>
        <p:spPr>
          <a:xfrm>
            <a:off x="6844394" y="408209"/>
            <a:ext cx="4076700" cy="6010275"/>
          </a:xfrm>
          <a:prstGeom prst="rect">
            <a:avLst/>
          </a:prstGeom>
        </p:spPr>
      </p:pic>
      <p:sp>
        <p:nvSpPr>
          <p:cNvPr id="5" name="TextBox 4"/>
          <p:cNvSpPr txBox="1"/>
          <p:nvPr/>
        </p:nvSpPr>
        <p:spPr>
          <a:xfrm>
            <a:off x="1872343" y="5370286"/>
            <a:ext cx="4339771" cy="646331"/>
          </a:xfrm>
          <a:prstGeom prst="rect">
            <a:avLst/>
          </a:prstGeom>
          <a:noFill/>
        </p:spPr>
        <p:txBody>
          <a:bodyPr wrap="square" rtlCol="0">
            <a:spAutoFit/>
          </a:bodyPr>
          <a:lstStyle/>
          <a:p>
            <a:r>
              <a:rPr lang="en-US" dirty="0" smtClean="0"/>
              <a:t>Well interference can lower the water table to the point where it leads to a dry well.</a:t>
            </a:r>
            <a:endParaRPr lang="en-US" dirty="0"/>
          </a:p>
        </p:txBody>
      </p:sp>
    </p:spTree>
    <p:extLst>
      <p:ext uri="{BB962C8B-B14F-4D97-AF65-F5344CB8AC3E}">
        <p14:creationId xmlns:p14="http://schemas.microsoft.com/office/powerpoint/2010/main" val="1843933036"/>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DB1D90C-D41D-46F1-89C7-F608431BD44B}" type="slidenum">
              <a:rPr lang="en-US" smtClean="0"/>
              <a:t>70</a:t>
            </a:fld>
            <a:endParaRPr lang="en-US"/>
          </a:p>
        </p:txBody>
      </p:sp>
    </p:spTree>
    <p:extLst>
      <p:ext uri="{BB962C8B-B14F-4D97-AF65-F5344CB8AC3E}">
        <p14:creationId xmlns:p14="http://schemas.microsoft.com/office/powerpoint/2010/main" val="2808661041"/>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DB1D90C-D41D-46F1-89C7-F608431BD44B}" type="slidenum">
              <a:rPr lang="en-US" smtClean="0"/>
              <a:t>71</a:t>
            </a:fld>
            <a:endParaRPr lang="en-US"/>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46318" y="0"/>
            <a:ext cx="5299364" cy="6858000"/>
          </a:xfrm>
          <a:prstGeom prst="rect">
            <a:avLst/>
          </a:prstGeom>
        </p:spPr>
      </p:pic>
    </p:spTree>
    <p:extLst>
      <p:ext uri="{BB962C8B-B14F-4D97-AF65-F5344CB8AC3E}">
        <p14:creationId xmlns:p14="http://schemas.microsoft.com/office/powerpoint/2010/main" val="3900368605"/>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DB1D90C-D41D-46F1-89C7-F608431BD44B}" type="slidenum">
              <a:rPr lang="en-US" smtClean="0"/>
              <a:t>72</a:t>
            </a:fld>
            <a:endParaRPr lang="en-US"/>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46318" y="0"/>
            <a:ext cx="5299364" cy="6858000"/>
          </a:xfrm>
          <a:prstGeom prst="rect">
            <a:avLst/>
          </a:prstGeom>
        </p:spPr>
      </p:pic>
    </p:spTree>
    <p:extLst>
      <p:ext uri="{BB962C8B-B14F-4D97-AF65-F5344CB8AC3E}">
        <p14:creationId xmlns:p14="http://schemas.microsoft.com/office/powerpoint/2010/main" val="74049684"/>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DB1D90C-D41D-46F1-89C7-F608431BD44B}" type="slidenum">
              <a:rPr lang="en-US" smtClean="0"/>
              <a:t>73</a:t>
            </a:fld>
            <a:endParaRPr lang="en-US"/>
          </a:p>
        </p:txBody>
      </p:sp>
      <p:pic>
        <p:nvPicPr>
          <p:cNvPr id="3" name="Picture 2"/>
          <p:cNvPicPr>
            <a:picLocks noChangeAspect="1"/>
          </p:cNvPicPr>
          <p:nvPr/>
        </p:nvPicPr>
        <p:blipFill>
          <a:blip r:embed="rId2"/>
          <a:stretch>
            <a:fillRect/>
          </a:stretch>
        </p:blipFill>
        <p:spPr>
          <a:xfrm>
            <a:off x="1633105" y="974700"/>
            <a:ext cx="8925789" cy="4908600"/>
          </a:xfrm>
          <a:prstGeom prst="rect">
            <a:avLst/>
          </a:prstGeom>
        </p:spPr>
      </p:pic>
    </p:spTree>
    <p:extLst>
      <p:ext uri="{BB962C8B-B14F-4D97-AF65-F5344CB8AC3E}">
        <p14:creationId xmlns:p14="http://schemas.microsoft.com/office/powerpoint/2010/main" val="2096595749"/>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DB1D90C-D41D-46F1-89C7-F608431BD44B}" type="slidenum">
              <a:rPr lang="en-US" smtClean="0"/>
              <a:t>74</a:t>
            </a:fld>
            <a:endParaRPr lang="en-US"/>
          </a:p>
        </p:txBody>
      </p:sp>
      <p:pic>
        <p:nvPicPr>
          <p:cNvPr id="3" name="Picture 2"/>
          <p:cNvPicPr>
            <a:picLocks noChangeAspect="1"/>
          </p:cNvPicPr>
          <p:nvPr/>
        </p:nvPicPr>
        <p:blipFill>
          <a:blip r:embed="rId2"/>
          <a:stretch>
            <a:fillRect/>
          </a:stretch>
        </p:blipFill>
        <p:spPr>
          <a:xfrm>
            <a:off x="2274130" y="1081620"/>
            <a:ext cx="7643739" cy="4694760"/>
          </a:xfrm>
          <a:prstGeom prst="rect">
            <a:avLst/>
          </a:prstGeom>
        </p:spPr>
      </p:pic>
    </p:spTree>
    <p:extLst>
      <p:ext uri="{BB962C8B-B14F-4D97-AF65-F5344CB8AC3E}">
        <p14:creationId xmlns:p14="http://schemas.microsoft.com/office/powerpoint/2010/main" val="363906457"/>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DB1D90C-D41D-46F1-89C7-F608431BD44B}" type="slidenum">
              <a:rPr lang="en-US" smtClean="0"/>
              <a:t>75</a:t>
            </a:fld>
            <a:endParaRPr lang="en-US"/>
          </a:p>
        </p:txBody>
      </p:sp>
      <p:pic>
        <p:nvPicPr>
          <p:cNvPr id="3" name="Picture 2"/>
          <p:cNvPicPr>
            <a:picLocks noChangeAspect="1"/>
          </p:cNvPicPr>
          <p:nvPr/>
        </p:nvPicPr>
        <p:blipFill>
          <a:blip r:embed="rId2"/>
          <a:stretch>
            <a:fillRect/>
          </a:stretch>
        </p:blipFill>
        <p:spPr>
          <a:xfrm>
            <a:off x="1783649" y="595620"/>
            <a:ext cx="8624701" cy="5666760"/>
          </a:xfrm>
          <a:prstGeom prst="rect">
            <a:avLst/>
          </a:prstGeom>
        </p:spPr>
      </p:pic>
    </p:spTree>
    <p:extLst>
      <p:ext uri="{BB962C8B-B14F-4D97-AF65-F5344CB8AC3E}">
        <p14:creationId xmlns:p14="http://schemas.microsoft.com/office/powerpoint/2010/main" val="2492202233"/>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DB1D90C-D41D-46F1-89C7-F608431BD44B}" type="slidenum">
              <a:rPr lang="en-US" smtClean="0"/>
              <a:t>76</a:t>
            </a:fld>
            <a:endParaRPr lang="en-US"/>
          </a:p>
        </p:txBody>
      </p:sp>
      <p:pic>
        <p:nvPicPr>
          <p:cNvPr id="2" name="Picture 1"/>
          <p:cNvPicPr>
            <a:picLocks noChangeAspect="1"/>
          </p:cNvPicPr>
          <p:nvPr/>
        </p:nvPicPr>
        <p:blipFill>
          <a:blip r:embed="rId2"/>
          <a:stretch>
            <a:fillRect/>
          </a:stretch>
        </p:blipFill>
        <p:spPr>
          <a:xfrm>
            <a:off x="2147868" y="906660"/>
            <a:ext cx="7896264" cy="5044680"/>
          </a:xfrm>
          <a:prstGeom prst="rect">
            <a:avLst/>
          </a:prstGeom>
        </p:spPr>
      </p:pic>
    </p:spTree>
    <p:extLst>
      <p:ext uri="{BB962C8B-B14F-4D97-AF65-F5344CB8AC3E}">
        <p14:creationId xmlns:p14="http://schemas.microsoft.com/office/powerpoint/2010/main" val="3911325388"/>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DB1D90C-D41D-46F1-89C7-F608431BD44B}" type="slidenum">
              <a:rPr lang="en-US" smtClean="0"/>
              <a:t>77</a:t>
            </a:fld>
            <a:endParaRPr lang="en-US"/>
          </a:p>
        </p:txBody>
      </p:sp>
      <p:pic>
        <p:nvPicPr>
          <p:cNvPr id="2" name="Picture 1"/>
          <p:cNvPicPr>
            <a:picLocks noChangeAspect="1"/>
          </p:cNvPicPr>
          <p:nvPr/>
        </p:nvPicPr>
        <p:blipFill>
          <a:blip r:embed="rId2"/>
          <a:stretch>
            <a:fillRect/>
          </a:stretch>
        </p:blipFill>
        <p:spPr>
          <a:xfrm>
            <a:off x="1783649" y="595620"/>
            <a:ext cx="8624701" cy="5666760"/>
          </a:xfrm>
          <a:prstGeom prst="rect">
            <a:avLst/>
          </a:prstGeom>
        </p:spPr>
      </p:pic>
    </p:spTree>
    <p:extLst>
      <p:ext uri="{BB962C8B-B14F-4D97-AF65-F5344CB8AC3E}">
        <p14:creationId xmlns:p14="http://schemas.microsoft.com/office/powerpoint/2010/main" val="3394284588"/>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DB1D90C-D41D-46F1-89C7-F608431BD44B}" type="slidenum">
              <a:rPr lang="en-US" smtClean="0"/>
              <a:t>78</a:t>
            </a:fld>
            <a:endParaRPr lang="en-US"/>
          </a:p>
        </p:txBody>
      </p:sp>
      <p:pic>
        <p:nvPicPr>
          <p:cNvPr id="2" name="Picture 1"/>
          <p:cNvPicPr>
            <a:picLocks noChangeAspect="1"/>
          </p:cNvPicPr>
          <p:nvPr/>
        </p:nvPicPr>
        <p:blipFill>
          <a:blip r:embed="rId2"/>
          <a:stretch>
            <a:fillRect/>
          </a:stretch>
        </p:blipFill>
        <p:spPr>
          <a:xfrm>
            <a:off x="1633105" y="974700"/>
            <a:ext cx="8925789" cy="4908600"/>
          </a:xfrm>
          <a:prstGeom prst="rect">
            <a:avLst/>
          </a:prstGeom>
        </p:spPr>
      </p:pic>
    </p:spTree>
    <p:extLst>
      <p:ext uri="{BB962C8B-B14F-4D97-AF65-F5344CB8AC3E}">
        <p14:creationId xmlns:p14="http://schemas.microsoft.com/office/powerpoint/2010/main" val="3119094758"/>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DB1D90C-D41D-46F1-89C7-F608431BD44B}" type="slidenum">
              <a:rPr lang="en-US" smtClean="0"/>
              <a:t>79</a:t>
            </a:fld>
            <a:endParaRPr lang="en-US"/>
          </a:p>
        </p:txBody>
      </p:sp>
      <p:pic>
        <p:nvPicPr>
          <p:cNvPr id="2" name="Picture 1"/>
          <p:cNvPicPr>
            <a:picLocks noChangeAspect="1"/>
          </p:cNvPicPr>
          <p:nvPr/>
        </p:nvPicPr>
        <p:blipFill>
          <a:blip r:embed="rId2"/>
          <a:stretch>
            <a:fillRect/>
          </a:stretch>
        </p:blipFill>
        <p:spPr>
          <a:xfrm>
            <a:off x="2274130" y="1081620"/>
            <a:ext cx="7643739" cy="4694760"/>
          </a:xfrm>
          <a:prstGeom prst="rect">
            <a:avLst/>
          </a:prstGeom>
        </p:spPr>
      </p:pic>
    </p:spTree>
    <p:extLst>
      <p:ext uri="{BB962C8B-B14F-4D97-AF65-F5344CB8AC3E}">
        <p14:creationId xmlns:p14="http://schemas.microsoft.com/office/powerpoint/2010/main" val="425781523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372394" y="728942"/>
            <a:ext cx="7556326" cy="5511240"/>
          </a:xfrm>
          <a:prstGeom prst="rect">
            <a:avLst/>
          </a:prstGeom>
        </p:spPr>
      </p:pic>
      <p:sp>
        <p:nvSpPr>
          <p:cNvPr id="4" name="Slide Number Placeholder 3"/>
          <p:cNvSpPr>
            <a:spLocks noGrp="1"/>
          </p:cNvSpPr>
          <p:nvPr>
            <p:ph type="sldNum" sz="quarter" idx="12"/>
          </p:nvPr>
        </p:nvSpPr>
        <p:spPr/>
        <p:txBody>
          <a:bodyPr/>
          <a:lstStyle/>
          <a:p>
            <a:fld id="{1DB1D90C-D41D-46F1-89C7-F608431BD44B}" type="slidenum">
              <a:rPr lang="en-US" smtClean="0"/>
              <a:t>8</a:t>
            </a:fld>
            <a:endParaRPr lang="en-US"/>
          </a:p>
        </p:txBody>
      </p:sp>
      <p:sp>
        <p:nvSpPr>
          <p:cNvPr id="5" name="Rectangle 1"/>
          <p:cNvSpPr>
            <a:spLocks noChangeArrowheads="1"/>
          </p:cNvSpPr>
          <p:nvPr/>
        </p:nvSpPr>
        <p:spPr bwMode="auto">
          <a:xfrm>
            <a:off x="518885" y="1238791"/>
            <a:ext cx="2545080" cy="409342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pPr>
            <a:r>
              <a:rPr lang="en-US" sz="3600" b="1" u="sng" dirty="0">
                <a:latin typeface="CG Times"/>
                <a:ea typeface="Times New Roman" pitchFamily="18" charset="0"/>
                <a:cs typeface="Courier New" pitchFamily="49" charset="0"/>
              </a:rPr>
              <a:t>Aquifers</a:t>
            </a:r>
          </a:p>
          <a:p>
            <a:pPr eaLnBrk="0" fontAlgn="base" hangingPunct="0">
              <a:spcBef>
                <a:spcPct val="0"/>
              </a:spcBef>
              <a:spcAft>
                <a:spcPct val="0"/>
              </a:spcAft>
            </a:pPr>
            <a:r>
              <a:rPr lang="en-US" sz="1400" u="sng" dirty="0" smtClean="0">
                <a:latin typeface="CG Times"/>
                <a:ea typeface="Times New Roman" pitchFamily="18" charset="0"/>
                <a:cs typeface="Courier New" pitchFamily="49" charset="0"/>
              </a:rPr>
              <a:t>Aquifer</a:t>
            </a:r>
            <a:r>
              <a:rPr lang="en-US" sz="1400" dirty="0" smtClean="0">
                <a:latin typeface="CG Times"/>
                <a:ea typeface="Times New Roman" pitchFamily="18" charset="0"/>
                <a:cs typeface="Courier New" pitchFamily="49" charset="0"/>
              </a:rPr>
              <a:t> </a:t>
            </a:r>
            <a:r>
              <a:rPr lang="en-US" sz="1400" dirty="0">
                <a:latin typeface="CG Times"/>
                <a:ea typeface="Times New Roman" pitchFamily="18" charset="0"/>
                <a:cs typeface="Courier New" pitchFamily="49" charset="0"/>
              </a:rPr>
              <a:t>-- saturated earth material permeable enough to transmit useful quantities of water to a well</a:t>
            </a:r>
          </a:p>
          <a:p>
            <a:pPr eaLnBrk="0" fontAlgn="base" hangingPunct="0">
              <a:spcBef>
                <a:spcPct val="0"/>
              </a:spcBef>
              <a:spcAft>
                <a:spcPct val="0"/>
              </a:spcAft>
            </a:pPr>
            <a:endParaRPr lang="en-US" sz="1400" dirty="0">
              <a:latin typeface="Arial" pitchFamily="34" charset="0"/>
            </a:endParaRPr>
          </a:p>
          <a:p>
            <a:pPr eaLnBrk="0" fontAlgn="base" hangingPunct="0">
              <a:spcBef>
                <a:spcPct val="0"/>
              </a:spcBef>
              <a:spcAft>
                <a:spcPct val="0"/>
              </a:spcAft>
            </a:pPr>
            <a:r>
              <a:rPr lang="en-US" sz="1400" u="sng" dirty="0" err="1">
                <a:latin typeface="CG Times"/>
                <a:ea typeface="Times New Roman" pitchFamily="18" charset="0"/>
                <a:cs typeface="Courier New" pitchFamily="49" charset="0"/>
              </a:rPr>
              <a:t>Aquitard</a:t>
            </a:r>
            <a:r>
              <a:rPr lang="en-US" sz="1400" dirty="0">
                <a:latin typeface="CG Times"/>
                <a:ea typeface="Times New Roman" pitchFamily="18" charset="0"/>
                <a:cs typeface="Courier New" pitchFamily="49" charset="0"/>
              </a:rPr>
              <a:t> -- saturated geologic material with low permeability; well yields low; also called </a:t>
            </a:r>
            <a:r>
              <a:rPr lang="en-US" sz="1400" dirty="0" smtClean="0">
                <a:latin typeface="CG Times"/>
                <a:ea typeface="Times New Roman" pitchFamily="18" charset="0"/>
                <a:cs typeface="Courier New" pitchFamily="49" charset="0"/>
              </a:rPr>
              <a:t>“confining layer”</a:t>
            </a:r>
          </a:p>
          <a:p>
            <a:pPr eaLnBrk="0" fontAlgn="base" hangingPunct="0">
              <a:spcBef>
                <a:spcPct val="0"/>
              </a:spcBef>
              <a:spcAft>
                <a:spcPct val="0"/>
              </a:spcAft>
            </a:pPr>
            <a:endParaRPr lang="en-US" sz="1400" dirty="0">
              <a:latin typeface="CG Times"/>
              <a:ea typeface="Times New Roman" pitchFamily="18" charset="0"/>
              <a:cs typeface="Courier New" pitchFamily="49" charset="0"/>
            </a:endParaRPr>
          </a:p>
          <a:p>
            <a:pPr eaLnBrk="0" fontAlgn="base" hangingPunct="0">
              <a:spcBef>
                <a:spcPct val="0"/>
              </a:spcBef>
              <a:spcAft>
                <a:spcPct val="0"/>
              </a:spcAft>
            </a:pPr>
            <a:r>
              <a:rPr lang="en-US" sz="1400" u="sng" dirty="0" smtClean="0">
                <a:latin typeface="CG Times"/>
                <a:ea typeface="Times New Roman" pitchFamily="18" charset="0"/>
                <a:cs typeface="Courier New" pitchFamily="49" charset="0"/>
              </a:rPr>
              <a:t>Confined Aquifer</a:t>
            </a:r>
            <a:r>
              <a:rPr lang="en-US" sz="1400" dirty="0" smtClean="0">
                <a:latin typeface="CG Times"/>
                <a:ea typeface="Times New Roman" pitchFamily="18" charset="0"/>
                <a:cs typeface="Courier New" pitchFamily="49" charset="0"/>
              </a:rPr>
              <a:t> </a:t>
            </a:r>
            <a:r>
              <a:rPr lang="en-US" sz="1400" dirty="0">
                <a:latin typeface="CG Times"/>
                <a:ea typeface="Times New Roman" pitchFamily="18" charset="0"/>
                <a:cs typeface="Courier New" pitchFamily="49" charset="0"/>
              </a:rPr>
              <a:t>-- saturated geologic </a:t>
            </a:r>
            <a:r>
              <a:rPr lang="en-US" sz="1400" dirty="0" smtClean="0">
                <a:latin typeface="CG Times"/>
                <a:ea typeface="Times New Roman" pitchFamily="18" charset="0"/>
                <a:cs typeface="Courier New" pitchFamily="49" charset="0"/>
              </a:rPr>
              <a:t>material below an </a:t>
            </a:r>
            <a:r>
              <a:rPr lang="en-US" sz="1400" dirty="0" err="1" smtClean="0">
                <a:latin typeface="CG Times"/>
                <a:ea typeface="Times New Roman" pitchFamily="18" charset="0"/>
                <a:cs typeface="Courier New" pitchFamily="49" charset="0"/>
              </a:rPr>
              <a:t>aquitard</a:t>
            </a:r>
            <a:endParaRPr lang="en-US" sz="1400" dirty="0" smtClean="0">
              <a:latin typeface="CG Times"/>
              <a:ea typeface="Times New Roman" pitchFamily="18" charset="0"/>
              <a:cs typeface="Courier New" pitchFamily="49" charset="0"/>
            </a:endParaRPr>
          </a:p>
          <a:p>
            <a:pPr eaLnBrk="0" fontAlgn="base" hangingPunct="0">
              <a:spcBef>
                <a:spcPct val="0"/>
              </a:spcBef>
              <a:spcAft>
                <a:spcPct val="0"/>
              </a:spcAft>
            </a:pPr>
            <a:r>
              <a:rPr lang="en-US" sz="1400" dirty="0" smtClean="0">
                <a:latin typeface="CG Times"/>
                <a:ea typeface="Times New Roman" pitchFamily="18" charset="0"/>
                <a:cs typeface="Courier New" pitchFamily="49" charset="0"/>
              </a:rPr>
              <a:t>The water in the well rises above the bottom of the confining layer.</a:t>
            </a:r>
            <a:endParaRPr lang="en-US" sz="1400" dirty="0">
              <a:latin typeface="CG Times"/>
              <a:ea typeface="Times New Roman" pitchFamily="18" charset="0"/>
              <a:cs typeface="Courier New" pitchFamily="49" charset="0"/>
            </a:endParaRPr>
          </a:p>
        </p:txBody>
      </p:sp>
      <p:cxnSp>
        <p:nvCxnSpPr>
          <p:cNvPr id="6" name="Straight Arrow Connector 5"/>
          <p:cNvCxnSpPr/>
          <p:nvPr/>
        </p:nvCxnSpPr>
        <p:spPr>
          <a:xfrm>
            <a:off x="2955834" y="4480560"/>
            <a:ext cx="1036320" cy="10160"/>
          </a:xfrm>
          <a:prstGeom prst="straightConnector1">
            <a:avLst/>
          </a:prstGeom>
          <a:ln w="158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2955834" y="3474402"/>
            <a:ext cx="1036320" cy="10160"/>
          </a:xfrm>
          <a:prstGeom prst="straightConnector1">
            <a:avLst/>
          </a:prstGeom>
          <a:ln w="158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2478314" y="2614930"/>
            <a:ext cx="1513840" cy="356393"/>
          </a:xfrm>
          <a:prstGeom prst="straightConnector1">
            <a:avLst/>
          </a:prstGeom>
          <a:ln w="158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29" name="Group 28"/>
          <p:cNvGrpSpPr/>
          <p:nvPr/>
        </p:nvGrpSpPr>
        <p:grpSpPr>
          <a:xfrm>
            <a:off x="2645231" y="2808515"/>
            <a:ext cx="1752598" cy="2048797"/>
            <a:chOff x="2198917" y="2808515"/>
            <a:chExt cx="1752598" cy="2048797"/>
          </a:xfrm>
        </p:grpSpPr>
        <p:cxnSp>
          <p:nvCxnSpPr>
            <p:cNvPr id="10" name="Curved Connector 9"/>
            <p:cNvCxnSpPr/>
            <p:nvPr/>
          </p:nvCxnSpPr>
          <p:spPr>
            <a:xfrm rot="5400000" flipH="1" flipV="1">
              <a:off x="2050817" y="2956615"/>
              <a:ext cx="2048797" cy="1752597"/>
            </a:xfrm>
            <a:prstGeom prst="curvedConnector3">
              <a:avLst>
                <a:gd name="adj1" fmla="val 2713"/>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21" name="Curved Connector 20"/>
            <p:cNvCxnSpPr/>
            <p:nvPr/>
          </p:nvCxnSpPr>
          <p:spPr>
            <a:xfrm flipV="1">
              <a:off x="2198917" y="3733802"/>
              <a:ext cx="1752598" cy="1123510"/>
            </a:xfrm>
            <a:prstGeom prst="curvedConnector3">
              <a:avLst>
                <a:gd name="adj1" fmla="val 50000"/>
              </a:avLst>
            </a:prstGeom>
            <a:ln w="19050">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047745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DB1D90C-D41D-46F1-89C7-F608431BD44B}" type="slidenum">
              <a:rPr lang="en-US" smtClean="0"/>
              <a:t>80</a:t>
            </a:fld>
            <a:endParaRPr lang="en-US"/>
          </a:p>
        </p:txBody>
      </p:sp>
      <p:pic>
        <p:nvPicPr>
          <p:cNvPr id="2" name="Picture 1"/>
          <p:cNvPicPr>
            <a:picLocks noChangeAspect="1"/>
          </p:cNvPicPr>
          <p:nvPr/>
        </p:nvPicPr>
        <p:blipFill>
          <a:blip r:embed="rId2"/>
          <a:stretch>
            <a:fillRect/>
          </a:stretch>
        </p:blipFill>
        <p:spPr>
          <a:xfrm>
            <a:off x="1783649" y="595620"/>
            <a:ext cx="8624701" cy="5666760"/>
          </a:xfrm>
          <a:prstGeom prst="rect">
            <a:avLst/>
          </a:prstGeom>
        </p:spPr>
      </p:pic>
    </p:spTree>
    <p:extLst>
      <p:ext uri="{BB962C8B-B14F-4D97-AF65-F5344CB8AC3E}">
        <p14:creationId xmlns:p14="http://schemas.microsoft.com/office/powerpoint/2010/main" val="2019080155"/>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DB1D90C-D41D-46F1-89C7-F608431BD44B}" type="slidenum">
              <a:rPr lang="en-US" smtClean="0"/>
              <a:t>81</a:t>
            </a:fld>
            <a:endParaRPr lang="en-US"/>
          </a:p>
        </p:txBody>
      </p:sp>
    </p:spTree>
    <p:extLst>
      <p:ext uri="{BB962C8B-B14F-4D97-AF65-F5344CB8AC3E}">
        <p14:creationId xmlns:p14="http://schemas.microsoft.com/office/powerpoint/2010/main" val="158230541"/>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DB1D90C-D41D-46F1-89C7-F608431BD44B}" type="slidenum">
              <a:rPr lang="en-US" smtClean="0"/>
              <a:t>82</a:t>
            </a:fld>
            <a:endParaRPr lang="en-US"/>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46318" y="0"/>
            <a:ext cx="5299364" cy="6858000"/>
          </a:xfrm>
          <a:prstGeom prst="rect">
            <a:avLst/>
          </a:prstGeom>
        </p:spPr>
      </p:pic>
    </p:spTree>
    <p:extLst>
      <p:ext uri="{BB962C8B-B14F-4D97-AF65-F5344CB8AC3E}">
        <p14:creationId xmlns:p14="http://schemas.microsoft.com/office/powerpoint/2010/main" val="405789494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DB1D90C-D41D-46F1-89C7-F608431BD44B}" type="slidenum">
              <a:rPr lang="en-US" smtClean="0"/>
              <a:t>83</a:t>
            </a:fld>
            <a:endParaRPr lang="en-US"/>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46318" y="0"/>
            <a:ext cx="5299364" cy="6858000"/>
          </a:xfrm>
          <a:prstGeom prst="rect">
            <a:avLst/>
          </a:prstGeom>
        </p:spPr>
      </p:pic>
    </p:spTree>
    <p:extLst>
      <p:ext uri="{BB962C8B-B14F-4D97-AF65-F5344CB8AC3E}">
        <p14:creationId xmlns:p14="http://schemas.microsoft.com/office/powerpoint/2010/main" val="1230197629"/>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DB1D90C-D41D-46F1-89C7-F608431BD44B}" type="slidenum">
              <a:rPr lang="en-US" smtClean="0"/>
              <a:t>84</a:t>
            </a:fld>
            <a:endParaRPr lang="en-US"/>
          </a:p>
        </p:txBody>
      </p:sp>
      <p:pic>
        <p:nvPicPr>
          <p:cNvPr id="2" name="Picture 1"/>
          <p:cNvPicPr>
            <a:picLocks noChangeAspect="1"/>
          </p:cNvPicPr>
          <p:nvPr/>
        </p:nvPicPr>
        <p:blipFill>
          <a:blip r:embed="rId2"/>
          <a:stretch>
            <a:fillRect/>
          </a:stretch>
        </p:blipFill>
        <p:spPr>
          <a:xfrm>
            <a:off x="2070168" y="1207980"/>
            <a:ext cx="8051664" cy="4442040"/>
          </a:xfrm>
          <a:prstGeom prst="rect">
            <a:avLst/>
          </a:prstGeom>
        </p:spPr>
      </p:pic>
      <p:sp>
        <p:nvSpPr>
          <p:cNvPr id="5" name="TextBox 8"/>
          <p:cNvSpPr txBox="1"/>
          <p:nvPr/>
        </p:nvSpPr>
        <p:spPr>
          <a:xfrm>
            <a:off x="5318760" y="4189367"/>
            <a:ext cx="1554480" cy="525780"/>
          </a:xfrm>
          <a:prstGeom prst="rect">
            <a:avLst/>
          </a:prstGeom>
          <a:solidFill>
            <a:schemeClr val="lt1"/>
          </a:solidFill>
          <a:ln w="9525" cmpd="sng">
            <a:solidFill>
              <a:schemeClr val="lt1">
                <a:shade val="50000"/>
              </a:schemeClr>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sz="1100"/>
              <a:t>Howard Hanson Dam  </a:t>
            </a:r>
          </a:p>
          <a:p>
            <a:r>
              <a:rPr lang="en-US" sz="1100"/>
              <a:t>Completed 12/25/1961</a:t>
            </a:r>
          </a:p>
        </p:txBody>
      </p:sp>
    </p:spTree>
    <p:extLst>
      <p:ext uri="{BB962C8B-B14F-4D97-AF65-F5344CB8AC3E}">
        <p14:creationId xmlns:p14="http://schemas.microsoft.com/office/powerpoint/2010/main" val="3484346436"/>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DB1D90C-D41D-46F1-89C7-F608431BD44B}" type="slidenum">
              <a:rPr lang="en-US" smtClean="0"/>
              <a:t>85</a:t>
            </a:fld>
            <a:endParaRPr lang="en-US"/>
          </a:p>
        </p:txBody>
      </p:sp>
      <p:pic>
        <p:nvPicPr>
          <p:cNvPr id="2" name="Picture 1"/>
          <p:cNvPicPr>
            <a:picLocks noChangeAspect="1"/>
          </p:cNvPicPr>
          <p:nvPr/>
        </p:nvPicPr>
        <p:blipFill>
          <a:blip r:embed="rId2"/>
          <a:stretch>
            <a:fillRect/>
          </a:stretch>
        </p:blipFill>
        <p:spPr>
          <a:xfrm>
            <a:off x="2274130" y="1081620"/>
            <a:ext cx="7643739" cy="4694760"/>
          </a:xfrm>
          <a:prstGeom prst="rect">
            <a:avLst/>
          </a:prstGeom>
        </p:spPr>
      </p:pic>
      <p:sp>
        <p:nvSpPr>
          <p:cNvPr id="5" name="TextBox 8"/>
          <p:cNvSpPr txBox="1"/>
          <p:nvPr/>
        </p:nvSpPr>
        <p:spPr>
          <a:xfrm>
            <a:off x="5895703" y="4145824"/>
            <a:ext cx="1554480" cy="525780"/>
          </a:xfrm>
          <a:prstGeom prst="rect">
            <a:avLst/>
          </a:prstGeom>
          <a:solidFill>
            <a:schemeClr val="lt1"/>
          </a:solidFill>
          <a:ln w="9525" cmpd="sng">
            <a:solidFill>
              <a:schemeClr val="lt1">
                <a:shade val="50000"/>
              </a:schemeClr>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sz="1100"/>
              <a:t>Howard Hanson Dam  </a:t>
            </a:r>
          </a:p>
          <a:p>
            <a:r>
              <a:rPr lang="en-US" sz="1100"/>
              <a:t>Completed 12/25/1961</a:t>
            </a:r>
          </a:p>
        </p:txBody>
      </p:sp>
    </p:spTree>
    <p:extLst>
      <p:ext uri="{BB962C8B-B14F-4D97-AF65-F5344CB8AC3E}">
        <p14:creationId xmlns:p14="http://schemas.microsoft.com/office/powerpoint/2010/main" val="3020614909"/>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DB1D90C-D41D-46F1-89C7-F608431BD44B}" type="slidenum">
              <a:rPr lang="en-US" smtClean="0"/>
              <a:t>86</a:t>
            </a:fld>
            <a:endParaRPr lang="en-US"/>
          </a:p>
        </p:txBody>
      </p:sp>
      <p:pic>
        <p:nvPicPr>
          <p:cNvPr id="2" name="Picture 1"/>
          <p:cNvPicPr>
            <a:picLocks noChangeAspect="1"/>
          </p:cNvPicPr>
          <p:nvPr/>
        </p:nvPicPr>
        <p:blipFill>
          <a:blip r:embed="rId2"/>
          <a:stretch>
            <a:fillRect/>
          </a:stretch>
        </p:blipFill>
        <p:spPr>
          <a:xfrm>
            <a:off x="1574830" y="1013580"/>
            <a:ext cx="9042339" cy="4830840"/>
          </a:xfrm>
          <a:prstGeom prst="rect">
            <a:avLst/>
          </a:prstGeom>
        </p:spPr>
      </p:pic>
    </p:spTree>
    <p:extLst>
      <p:ext uri="{BB962C8B-B14F-4D97-AF65-F5344CB8AC3E}">
        <p14:creationId xmlns:p14="http://schemas.microsoft.com/office/powerpoint/2010/main" val="456250823"/>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DB1D90C-D41D-46F1-89C7-F608431BD44B}" type="slidenum">
              <a:rPr lang="en-US" smtClean="0"/>
              <a:t>87</a:t>
            </a:fld>
            <a:endParaRPr lang="en-US"/>
          </a:p>
        </p:txBody>
      </p:sp>
      <p:pic>
        <p:nvPicPr>
          <p:cNvPr id="2" name="Picture 1"/>
          <p:cNvPicPr>
            <a:picLocks noChangeAspect="1"/>
          </p:cNvPicPr>
          <p:nvPr/>
        </p:nvPicPr>
        <p:blipFill>
          <a:blip r:embed="rId2"/>
          <a:stretch>
            <a:fillRect/>
          </a:stretch>
        </p:blipFill>
        <p:spPr>
          <a:xfrm>
            <a:off x="1783649" y="595620"/>
            <a:ext cx="8624701" cy="5666760"/>
          </a:xfrm>
          <a:prstGeom prst="rect">
            <a:avLst/>
          </a:prstGeom>
        </p:spPr>
      </p:pic>
    </p:spTree>
    <p:extLst>
      <p:ext uri="{BB962C8B-B14F-4D97-AF65-F5344CB8AC3E}">
        <p14:creationId xmlns:p14="http://schemas.microsoft.com/office/powerpoint/2010/main" val="3687127311"/>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DB1D90C-D41D-46F1-89C7-F608431BD44B}" type="slidenum">
              <a:rPr lang="en-US" smtClean="0"/>
              <a:t>88</a:t>
            </a:fld>
            <a:endParaRPr lang="en-US"/>
          </a:p>
        </p:txBody>
      </p:sp>
    </p:spTree>
    <p:extLst>
      <p:ext uri="{BB962C8B-B14F-4D97-AF65-F5344CB8AC3E}">
        <p14:creationId xmlns:p14="http://schemas.microsoft.com/office/powerpoint/2010/main" val="658683875"/>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DB1D90C-D41D-46F1-89C7-F608431BD44B}" type="slidenum">
              <a:rPr lang="en-US" smtClean="0"/>
              <a:t>89</a:t>
            </a:fld>
            <a:endParaRPr lang="en-US"/>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46318" y="0"/>
            <a:ext cx="5299364" cy="6858000"/>
          </a:xfrm>
          <a:prstGeom prst="rect">
            <a:avLst/>
          </a:prstGeom>
        </p:spPr>
      </p:pic>
    </p:spTree>
    <p:extLst>
      <p:ext uri="{BB962C8B-B14F-4D97-AF65-F5344CB8AC3E}">
        <p14:creationId xmlns:p14="http://schemas.microsoft.com/office/powerpoint/2010/main" val="7859748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641016" y="1049637"/>
            <a:ext cx="6909968" cy="4758726"/>
          </a:xfrm>
          <a:prstGeom prst="rect">
            <a:avLst/>
          </a:prstGeom>
        </p:spPr>
      </p:pic>
      <p:sp>
        <p:nvSpPr>
          <p:cNvPr id="3" name="Slide Number Placeholder 2"/>
          <p:cNvSpPr>
            <a:spLocks noGrp="1"/>
          </p:cNvSpPr>
          <p:nvPr>
            <p:ph type="sldNum" sz="quarter" idx="12"/>
          </p:nvPr>
        </p:nvSpPr>
        <p:spPr/>
        <p:txBody>
          <a:bodyPr/>
          <a:lstStyle/>
          <a:p>
            <a:fld id="{1DB1D90C-D41D-46F1-89C7-F608431BD44B}" type="slidenum">
              <a:rPr lang="en-US" smtClean="0"/>
              <a:t>9</a:t>
            </a:fld>
            <a:endParaRPr lang="en-US"/>
          </a:p>
        </p:txBody>
      </p:sp>
    </p:spTree>
    <p:extLst>
      <p:ext uri="{BB962C8B-B14F-4D97-AF65-F5344CB8AC3E}">
        <p14:creationId xmlns:p14="http://schemas.microsoft.com/office/powerpoint/2010/main" val="2479905277"/>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DB1D90C-D41D-46F1-89C7-F608431BD44B}" type="slidenum">
              <a:rPr lang="en-US" smtClean="0"/>
              <a:t>90</a:t>
            </a:fld>
            <a:endParaRPr lang="en-US"/>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46318" y="0"/>
            <a:ext cx="5299364" cy="6858000"/>
          </a:xfrm>
          <a:prstGeom prst="rect">
            <a:avLst/>
          </a:prstGeom>
        </p:spPr>
      </p:pic>
    </p:spTree>
    <p:extLst>
      <p:ext uri="{BB962C8B-B14F-4D97-AF65-F5344CB8AC3E}">
        <p14:creationId xmlns:p14="http://schemas.microsoft.com/office/powerpoint/2010/main" val="640923105"/>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DB1D90C-D41D-46F1-89C7-F608431BD44B}" type="slidenum">
              <a:rPr lang="en-US" smtClean="0"/>
              <a:t>91</a:t>
            </a:fld>
            <a:endParaRPr lang="en-US"/>
          </a:p>
        </p:txBody>
      </p:sp>
      <p:pic>
        <p:nvPicPr>
          <p:cNvPr id="2" name="Picture 1"/>
          <p:cNvPicPr>
            <a:picLocks noChangeAspect="1"/>
          </p:cNvPicPr>
          <p:nvPr/>
        </p:nvPicPr>
        <p:blipFill>
          <a:blip r:embed="rId2"/>
          <a:stretch>
            <a:fillRect/>
          </a:stretch>
        </p:blipFill>
        <p:spPr>
          <a:xfrm>
            <a:off x="1633105" y="974700"/>
            <a:ext cx="8925789" cy="4908600"/>
          </a:xfrm>
          <a:prstGeom prst="rect">
            <a:avLst/>
          </a:prstGeom>
        </p:spPr>
      </p:pic>
    </p:spTree>
    <p:extLst>
      <p:ext uri="{BB962C8B-B14F-4D97-AF65-F5344CB8AC3E}">
        <p14:creationId xmlns:p14="http://schemas.microsoft.com/office/powerpoint/2010/main" val="1526215005"/>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DB1D90C-D41D-46F1-89C7-F608431BD44B}" type="slidenum">
              <a:rPr lang="en-US" smtClean="0"/>
              <a:t>92</a:t>
            </a:fld>
            <a:endParaRPr lang="en-US"/>
          </a:p>
        </p:txBody>
      </p:sp>
      <p:pic>
        <p:nvPicPr>
          <p:cNvPr id="2" name="Picture 1"/>
          <p:cNvPicPr>
            <a:picLocks noChangeAspect="1"/>
          </p:cNvPicPr>
          <p:nvPr/>
        </p:nvPicPr>
        <p:blipFill>
          <a:blip r:embed="rId2"/>
          <a:stretch>
            <a:fillRect/>
          </a:stretch>
        </p:blipFill>
        <p:spPr>
          <a:xfrm>
            <a:off x="2274130" y="1081620"/>
            <a:ext cx="7643739" cy="4694760"/>
          </a:xfrm>
          <a:prstGeom prst="rect">
            <a:avLst/>
          </a:prstGeom>
        </p:spPr>
      </p:pic>
    </p:spTree>
    <p:extLst>
      <p:ext uri="{BB962C8B-B14F-4D97-AF65-F5344CB8AC3E}">
        <p14:creationId xmlns:p14="http://schemas.microsoft.com/office/powerpoint/2010/main" val="2432404727"/>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DB1D90C-D41D-46F1-89C7-F608431BD44B}" type="slidenum">
              <a:rPr lang="en-US" smtClean="0"/>
              <a:t>93</a:t>
            </a:fld>
            <a:endParaRPr lang="en-US"/>
          </a:p>
        </p:txBody>
      </p:sp>
      <p:pic>
        <p:nvPicPr>
          <p:cNvPr id="2" name="Picture 1"/>
          <p:cNvPicPr>
            <a:picLocks noChangeAspect="1"/>
          </p:cNvPicPr>
          <p:nvPr/>
        </p:nvPicPr>
        <p:blipFill>
          <a:blip r:embed="rId2"/>
          <a:stretch>
            <a:fillRect/>
          </a:stretch>
        </p:blipFill>
        <p:spPr>
          <a:xfrm>
            <a:off x="1783649" y="595620"/>
            <a:ext cx="8624701" cy="5666760"/>
          </a:xfrm>
          <a:prstGeom prst="rect">
            <a:avLst/>
          </a:prstGeom>
        </p:spPr>
      </p:pic>
    </p:spTree>
    <p:extLst>
      <p:ext uri="{BB962C8B-B14F-4D97-AF65-F5344CB8AC3E}">
        <p14:creationId xmlns:p14="http://schemas.microsoft.com/office/powerpoint/2010/main" val="1375581440"/>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DB1D90C-D41D-46F1-89C7-F608431BD44B}" type="slidenum">
              <a:rPr lang="en-US" smtClean="0"/>
              <a:t>94</a:t>
            </a:fld>
            <a:endParaRPr lang="en-US"/>
          </a:p>
        </p:txBody>
      </p:sp>
      <p:pic>
        <p:nvPicPr>
          <p:cNvPr id="2" name="Picture 1"/>
          <p:cNvPicPr>
            <a:picLocks noChangeAspect="1"/>
          </p:cNvPicPr>
          <p:nvPr/>
        </p:nvPicPr>
        <p:blipFill>
          <a:blip r:embed="rId2"/>
          <a:stretch>
            <a:fillRect/>
          </a:stretch>
        </p:blipFill>
        <p:spPr>
          <a:xfrm>
            <a:off x="1633105" y="974700"/>
            <a:ext cx="8925789" cy="4908600"/>
          </a:xfrm>
          <a:prstGeom prst="rect">
            <a:avLst/>
          </a:prstGeom>
        </p:spPr>
      </p:pic>
    </p:spTree>
    <p:extLst>
      <p:ext uri="{BB962C8B-B14F-4D97-AF65-F5344CB8AC3E}">
        <p14:creationId xmlns:p14="http://schemas.microsoft.com/office/powerpoint/2010/main" val="3945171907"/>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DB1D90C-D41D-46F1-89C7-F608431BD44B}" type="slidenum">
              <a:rPr lang="en-US" smtClean="0"/>
              <a:t>95</a:t>
            </a:fld>
            <a:endParaRPr lang="en-US"/>
          </a:p>
        </p:txBody>
      </p:sp>
      <p:pic>
        <p:nvPicPr>
          <p:cNvPr id="2" name="Picture 1"/>
          <p:cNvPicPr>
            <a:picLocks noChangeAspect="1"/>
          </p:cNvPicPr>
          <p:nvPr/>
        </p:nvPicPr>
        <p:blipFill>
          <a:blip r:embed="rId2"/>
          <a:stretch>
            <a:fillRect/>
          </a:stretch>
        </p:blipFill>
        <p:spPr>
          <a:xfrm>
            <a:off x="2274130" y="1081620"/>
            <a:ext cx="7643739" cy="4694760"/>
          </a:xfrm>
          <a:prstGeom prst="rect">
            <a:avLst/>
          </a:prstGeom>
        </p:spPr>
      </p:pic>
    </p:spTree>
    <p:extLst>
      <p:ext uri="{BB962C8B-B14F-4D97-AF65-F5344CB8AC3E}">
        <p14:creationId xmlns:p14="http://schemas.microsoft.com/office/powerpoint/2010/main" val="762327478"/>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DB1D90C-D41D-46F1-89C7-F608431BD44B}" type="slidenum">
              <a:rPr lang="en-US" smtClean="0"/>
              <a:t>96</a:t>
            </a:fld>
            <a:endParaRPr lang="en-US"/>
          </a:p>
        </p:txBody>
      </p:sp>
      <p:pic>
        <p:nvPicPr>
          <p:cNvPr id="2" name="Picture 1"/>
          <p:cNvPicPr>
            <a:picLocks noChangeAspect="1"/>
          </p:cNvPicPr>
          <p:nvPr/>
        </p:nvPicPr>
        <p:blipFill>
          <a:blip r:embed="rId2"/>
          <a:stretch>
            <a:fillRect/>
          </a:stretch>
        </p:blipFill>
        <p:spPr>
          <a:xfrm>
            <a:off x="1783649" y="595620"/>
            <a:ext cx="8624701" cy="5666760"/>
          </a:xfrm>
          <a:prstGeom prst="rect">
            <a:avLst/>
          </a:prstGeom>
        </p:spPr>
      </p:pic>
    </p:spTree>
    <p:extLst>
      <p:ext uri="{BB962C8B-B14F-4D97-AF65-F5344CB8AC3E}">
        <p14:creationId xmlns:p14="http://schemas.microsoft.com/office/powerpoint/2010/main" val="571527050"/>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DB1D90C-D41D-46F1-89C7-F608431BD44B}" type="slidenum">
              <a:rPr lang="en-US" smtClean="0"/>
              <a:t>97</a:t>
            </a:fld>
            <a:endParaRPr lang="en-US"/>
          </a:p>
        </p:txBody>
      </p:sp>
    </p:spTree>
    <p:extLst>
      <p:ext uri="{BB962C8B-B14F-4D97-AF65-F5344CB8AC3E}">
        <p14:creationId xmlns:p14="http://schemas.microsoft.com/office/powerpoint/2010/main" val="3091034124"/>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DB1D90C-D41D-46F1-89C7-F608431BD44B}" type="slidenum">
              <a:rPr lang="en-US" smtClean="0"/>
              <a:t>98</a:t>
            </a:fld>
            <a:endParaRPr lang="en-US"/>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46318" y="0"/>
            <a:ext cx="5299364" cy="6858000"/>
          </a:xfrm>
          <a:prstGeom prst="rect">
            <a:avLst/>
          </a:prstGeom>
        </p:spPr>
      </p:pic>
    </p:spTree>
    <p:extLst>
      <p:ext uri="{BB962C8B-B14F-4D97-AF65-F5344CB8AC3E}">
        <p14:creationId xmlns:p14="http://schemas.microsoft.com/office/powerpoint/2010/main" val="169895874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DB1D90C-D41D-46F1-89C7-F608431BD44B}" type="slidenum">
              <a:rPr lang="en-US" smtClean="0"/>
              <a:t>99</a:t>
            </a:fld>
            <a:endParaRPr lang="en-US"/>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46318" y="0"/>
            <a:ext cx="5299364" cy="6858000"/>
          </a:xfrm>
          <a:prstGeom prst="rect">
            <a:avLst/>
          </a:prstGeom>
        </p:spPr>
      </p:pic>
    </p:spTree>
    <p:extLst>
      <p:ext uri="{BB962C8B-B14F-4D97-AF65-F5344CB8AC3E}">
        <p14:creationId xmlns:p14="http://schemas.microsoft.com/office/powerpoint/2010/main" val="411317978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4851</TotalTime>
  <Words>1862</Words>
  <Application>Microsoft Office PowerPoint</Application>
  <PresentationFormat>Widescreen</PresentationFormat>
  <Paragraphs>239</Paragraphs>
  <Slides>103</Slides>
  <Notes>3</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103</vt:i4>
      </vt:variant>
    </vt:vector>
  </HeadingPairs>
  <TitlesOfParts>
    <vt:vector size="113" baseType="lpstr">
      <vt:lpstr>Arial</vt:lpstr>
      <vt:lpstr>Arial Black</vt:lpstr>
      <vt:lpstr>Calibri</vt:lpstr>
      <vt:lpstr>Calibri Light</vt:lpstr>
      <vt:lpstr>CG Times</vt:lpstr>
      <vt:lpstr>Courier New</vt:lpstr>
      <vt:lpstr>Garamond</vt:lpstr>
      <vt:lpstr>Times New Roman</vt:lpstr>
      <vt:lpstr>Office Theme</vt:lpstr>
      <vt:lpstr>Bitmap Image</vt:lpstr>
      <vt:lpstr>PowerPoint Presentation</vt:lpstr>
      <vt:lpstr>PowerPoint Presentation</vt:lpstr>
      <vt:lpstr>PowerPoint Presentation</vt:lpstr>
      <vt:lpstr>PowerPoint Presentation</vt:lpstr>
      <vt:lpstr>All pore spaces (openings) below the water table are full of groundwater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 addition to well interference issues, groundwater use can change the dynamics between an aquifer and its connected surface water body. Groundwater flows from areas of recharge to it’s natural discharge area in a connected stream.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Groundwater and Surface Water are interconnected. Pumping aquifers affects streamflow (or Puget Sound).   As more wells get drilled in your watershed, they will have an impact on streamflow.  Let’s look at the Snohomish Basin Hydrology and Geology.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WA Department of Ecology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Covert, John J. (ECY)</dc:creator>
  <cp:lastModifiedBy>Covert, John J. (ECY)</cp:lastModifiedBy>
  <cp:revision>170</cp:revision>
  <dcterms:created xsi:type="dcterms:W3CDTF">2018-03-30T16:31:29Z</dcterms:created>
  <dcterms:modified xsi:type="dcterms:W3CDTF">2019-02-12T19:45:48Z</dcterms:modified>
</cp:coreProperties>
</file>