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6"/>
  </p:notesMasterIdLst>
  <p:sldIdLst>
    <p:sldId id="265" r:id="rId6"/>
    <p:sldId id="266" r:id="rId7"/>
    <p:sldId id="267" r:id="rId8"/>
    <p:sldId id="258" r:id="rId9"/>
    <p:sldId id="273" r:id="rId10"/>
    <p:sldId id="257" r:id="rId11"/>
    <p:sldId id="269" r:id="rId12"/>
    <p:sldId id="270"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A6B8"/>
    <a:srgbClr val="013F62"/>
    <a:srgbClr val="015889"/>
    <a:srgbClr val="88A82F"/>
    <a:srgbClr val="01517D"/>
    <a:srgbClr val="A8CF51"/>
    <a:srgbClr val="7AA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14" autoAdjust="0"/>
    <p:restoredTop sz="53125" autoAdjust="0"/>
  </p:normalViewPr>
  <p:slideViewPr>
    <p:cSldViewPr snapToGrid="0">
      <p:cViewPr varScale="1">
        <p:scale>
          <a:sx n="70" d="100"/>
          <a:sy n="70" d="100"/>
        </p:scale>
        <p:origin x="1716" y="54"/>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76BA5F-FC14-495B-BC13-72E12D163484}" type="datetimeFigureOut">
              <a:rPr lang="en-US" smtClean="0"/>
              <a:t>12/19/2019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ABF0B4-4EE4-4F2B-AF04-2AEF9E908F0D}" type="slidenum">
              <a:rPr lang="en-US" smtClean="0"/>
              <a:t>‹#›</a:t>
            </a:fld>
            <a:endParaRPr lang="en-US"/>
          </a:p>
        </p:txBody>
      </p:sp>
    </p:spTree>
    <p:extLst>
      <p:ext uri="{BB962C8B-B14F-4D97-AF65-F5344CB8AC3E}">
        <p14:creationId xmlns:p14="http://schemas.microsoft.com/office/powerpoint/2010/main" val="315278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I’m going to cover two topics:</a:t>
            </a:r>
          </a:p>
          <a:p>
            <a:pPr marL="228600" indent="-228600">
              <a:buFont typeface="+mj-lt"/>
              <a:buAutoNum type="arabicPeriod"/>
            </a:pPr>
            <a:r>
              <a:rPr lang="en-US" dirty="0"/>
              <a:t>Consumptive use estimate results, with minor review of approach and methods</a:t>
            </a:r>
          </a:p>
          <a:p>
            <a:pPr marL="228600" indent="-228600">
              <a:buFont typeface="+mj-lt"/>
              <a:buAutoNum type="arabicPeriod"/>
            </a:pPr>
            <a:r>
              <a:rPr lang="en-US" dirty="0"/>
              <a:t>Introduce you to the spreadsheet-based consumptive use calculator</a:t>
            </a:r>
          </a:p>
        </p:txBody>
      </p:sp>
      <p:sp>
        <p:nvSpPr>
          <p:cNvPr id="4" name="Slide Number Placeholder 3"/>
          <p:cNvSpPr>
            <a:spLocks noGrp="1"/>
          </p:cNvSpPr>
          <p:nvPr>
            <p:ph type="sldNum" sz="quarter" idx="5"/>
          </p:nvPr>
        </p:nvSpPr>
        <p:spPr/>
        <p:txBody>
          <a:bodyPr/>
          <a:lstStyle/>
          <a:p>
            <a:fld id="{73ABF0B4-4EE4-4F2B-AF04-2AEF9E908F0D}" type="slidenum">
              <a:rPr lang="en-US" smtClean="0"/>
              <a:t>2</a:t>
            </a:fld>
            <a:endParaRPr lang="en-US"/>
          </a:p>
        </p:txBody>
      </p:sp>
    </p:spTree>
    <p:extLst>
      <p:ext uri="{BB962C8B-B14F-4D97-AF65-F5344CB8AC3E}">
        <p14:creationId xmlns:p14="http://schemas.microsoft.com/office/powerpoint/2010/main" val="318099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to review the approach we used to develop the consumptive use estimates:</a:t>
            </a:r>
          </a:p>
          <a:p>
            <a:pPr marL="228600" indent="-228600">
              <a:buFont typeface="+mj-lt"/>
              <a:buAutoNum type="arabicPeriod"/>
            </a:pPr>
            <a:r>
              <a:rPr lang="en-US" dirty="0"/>
              <a:t>Indoor estimates are a simple calculation, using the avg people per home from King and Snohomish Counties multiplied by 60 gpd for total indoor use. The consumptive portion is estimated at 10% of the calculated total indoor use.</a:t>
            </a:r>
          </a:p>
          <a:p>
            <a:pPr marL="228600" indent="-228600">
              <a:buFont typeface="+mj-lt"/>
              <a:buAutoNum type="arabicPeriod"/>
            </a:pPr>
            <a:r>
              <a:rPr lang="en-US" dirty="0"/>
              <a:t>Outdoor consumptive use is largely driven by irrigation, and you will see in the results that this varies significantly.  </a:t>
            </a:r>
          </a:p>
          <a:p>
            <a:pPr marL="685800" lvl="1" indent="-228600">
              <a:buFont typeface="+mj-lt"/>
              <a:buAutoNum type="arabicPeriod"/>
            </a:pPr>
            <a:r>
              <a:rPr lang="en-US" dirty="0"/>
              <a:t>Individual irrigation practices include the size of irrigated yard, the length of season over which a person irrigates, how much water they apply at a time, and how frequently.  Unless an automated sprinkler system is present, studies have shown that homeowners tend to deficit irrigate.</a:t>
            </a:r>
          </a:p>
          <a:p>
            <a:pPr marL="685800" lvl="1" indent="-228600">
              <a:buFont typeface="+mj-lt"/>
              <a:buAutoNum type="arabicPeriod"/>
            </a:pPr>
            <a:r>
              <a:rPr lang="en-US" dirty="0"/>
              <a:t>Crop irrigation requirements also vary across the WRIA, with a CIR range- Upper Skykomish (8.9’) – Patterson (14.0’).  This is the amount of water (in inches) NRSC determined was needed to grow turf commercially, so is considered a high estimate for residential lawns.  It varies mainly based on amount of rainfall and air temperature.  Soil types are also a factor of course. </a:t>
            </a:r>
          </a:p>
        </p:txBody>
      </p:sp>
      <p:sp>
        <p:nvSpPr>
          <p:cNvPr id="4" name="Slide Number Placeholder 3"/>
          <p:cNvSpPr>
            <a:spLocks noGrp="1"/>
          </p:cNvSpPr>
          <p:nvPr>
            <p:ph type="sldNum" sz="quarter" idx="5"/>
          </p:nvPr>
        </p:nvSpPr>
        <p:spPr/>
        <p:txBody>
          <a:bodyPr/>
          <a:lstStyle/>
          <a:p>
            <a:fld id="{73ABF0B4-4EE4-4F2B-AF04-2AEF9E908F0D}" type="slidenum">
              <a:rPr lang="en-US" smtClean="0"/>
              <a:t>3</a:t>
            </a:fld>
            <a:endParaRPr lang="en-US"/>
          </a:p>
        </p:txBody>
      </p:sp>
    </p:spTree>
    <p:extLst>
      <p:ext uri="{BB962C8B-B14F-4D97-AF65-F5344CB8AC3E}">
        <p14:creationId xmlns:p14="http://schemas.microsoft.com/office/powerpoint/2010/main" val="1440551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custDataLst>
              <p:tags r:id="rId1"/>
            </p:custDataLst>
          </p:nvPr>
        </p:nvSpPr>
        <p:spPr/>
        <p:txBody>
          <a:bodyPr/>
          <a:lstStyle/>
          <a:p>
            <a:r>
              <a:rPr lang="en-US" dirty="0"/>
              <a:t>To evaluate irrigation practices, we examined 393 SFRs built between 2006 and 2017 in WRIA 7.  We evaluated whether yard irrigation is done using Google Earth imagery, which allowed us to scroll through years to see practices over time.  Where yard irrigation does occur, we delineated and measured the footprint, including flowerbeds and gardens along with lawns.  We included areas over half an acre (legal limit).  Sites with no irrigation factored into the calculations as zero acres (so those pull the average down).  </a:t>
            </a:r>
          </a:p>
          <a:p>
            <a:endParaRPr lang="en-US" dirty="0"/>
          </a:p>
          <a:p>
            <a:pPr marL="0" algn="l" defTabSz="914400" rtl="0" eaLnBrk="1" latinLnBrk="0" hangingPunct="1"/>
            <a:r>
              <a:rPr lang="en-US" dirty="0"/>
              <a:t>Ingria spoke about the comparison Ecology is having done across the 8 Ecology-led WRIAs.  Cross-checking these delineation methods is the focus of that comparison, which is why I wanted to share a little more detail about this piece of the consumptive use estimate with you today</a:t>
            </a:r>
            <a:r>
              <a:rPr lang="en-US" dirty="0">
                <a:solidFill>
                  <a:srgbClr val="FF0000"/>
                </a:solidFill>
              </a:rPr>
              <a:t>. </a:t>
            </a:r>
            <a:r>
              <a:rPr lang="en-US" sz="1200" kern="1200" dirty="0">
                <a:solidFill>
                  <a:srgbClr val="FF0000"/>
                </a:solidFill>
                <a:latin typeface="+mn-lt"/>
                <a:ea typeface="+mn-ea"/>
                <a:cs typeface="+mn-cs"/>
              </a:rPr>
              <a:t>Overall, delineation includes judgement and it wasn’t always easy to tell if a parcel was being irrigated</a:t>
            </a:r>
            <a:r>
              <a:rPr lang="en-US" sz="1200" kern="1200" baseline="0" dirty="0">
                <a:solidFill>
                  <a:srgbClr val="FF0000"/>
                </a:solidFill>
                <a:latin typeface="+mn-lt"/>
                <a:ea typeface="+mn-ea"/>
                <a:cs typeface="+mn-cs"/>
              </a:rPr>
              <a:t> or not</a:t>
            </a:r>
            <a:r>
              <a:rPr lang="en-US" sz="1200" kern="1200" dirty="0">
                <a:solidFill>
                  <a:srgbClr val="FF0000"/>
                </a:solidFill>
                <a:latin typeface="+mn-lt"/>
                <a:ea typeface="+mn-ea"/>
                <a:cs typeface="+mn-cs"/>
              </a:rPr>
              <a:t>. If a parcel appeared to be irrigated, even if it wasn’t irrigated to a clear dark green, we counted it. Since we’re assuming water requirements for commercial turf, we believe our estimates are conservative. There’s variability in the results, but we’re very comfortable that our estimate is within the range of variability, and that it’s protective of the resource. </a:t>
            </a:r>
          </a:p>
        </p:txBody>
      </p:sp>
      <p:sp>
        <p:nvSpPr>
          <p:cNvPr id="4" name="Slide Number Placeholder 3"/>
          <p:cNvSpPr>
            <a:spLocks noGrp="1"/>
          </p:cNvSpPr>
          <p:nvPr>
            <p:ph type="sldNum" sz="quarter" idx="10"/>
          </p:nvPr>
        </p:nvSpPr>
        <p:spPr/>
        <p:txBody>
          <a:bodyPr/>
          <a:lstStyle/>
          <a:p>
            <a:fld id="{73ABF0B4-4EE4-4F2B-AF04-2AEF9E908F0D}" type="slidenum">
              <a:rPr lang="en-US" smtClean="0"/>
              <a:t>4</a:t>
            </a:fld>
            <a:endParaRPr lang="en-US"/>
          </a:p>
        </p:txBody>
      </p:sp>
    </p:spTree>
    <p:extLst>
      <p:ext uri="{BB962C8B-B14F-4D97-AF65-F5344CB8AC3E}">
        <p14:creationId xmlns:p14="http://schemas.microsoft.com/office/powerpoint/2010/main" val="394395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depicts results of the consumptive use estimate.  The labels in each subbasin are the estimated consumptive use in </a:t>
            </a:r>
            <a:r>
              <a:rPr lang="en-US" dirty="0" err="1"/>
              <a:t>af</a:t>
            </a:r>
            <a:r>
              <a:rPr lang="en-US" dirty="0"/>
              <a:t>/yr.  The red subbasins have the highest estimated consumptive use from projected PE wells, orange second highest, then yellow, and green is lowest.   </a:t>
            </a:r>
          </a:p>
          <a:p>
            <a:endParaRPr lang="en-US" dirty="0"/>
          </a:p>
          <a:p>
            <a:r>
              <a:rPr lang="en-US" dirty="0"/>
              <a:t>I will show you tabulated data next but thought it would be useful context for you to see where in the WRIA the consumptive use estimates are highest and lowest.  It does not always correlate directly to the number of projected PE well connections.  We will investigate that further in the next few slides.</a:t>
            </a:r>
          </a:p>
        </p:txBody>
      </p:sp>
      <p:sp>
        <p:nvSpPr>
          <p:cNvPr id="4" name="Slide Number Placeholder 3"/>
          <p:cNvSpPr>
            <a:spLocks noGrp="1"/>
          </p:cNvSpPr>
          <p:nvPr>
            <p:ph type="sldNum" sz="quarter" idx="5"/>
          </p:nvPr>
        </p:nvSpPr>
        <p:spPr/>
        <p:txBody>
          <a:bodyPr/>
          <a:lstStyle/>
          <a:p>
            <a:fld id="{73ABF0B4-4EE4-4F2B-AF04-2AEF9E908F0D}" type="slidenum">
              <a:rPr lang="en-US" smtClean="0"/>
              <a:t>5</a:t>
            </a:fld>
            <a:endParaRPr lang="en-US"/>
          </a:p>
        </p:txBody>
      </p:sp>
    </p:spTree>
    <p:extLst>
      <p:ext uri="{BB962C8B-B14F-4D97-AF65-F5344CB8AC3E}">
        <p14:creationId xmlns:p14="http://schemas.microsoft.com/office/powerpoint/2010/main" val="2935309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discussed that the size of irrigated yard is a major driver in consumptive use, and this table shows you the results of the irrigated footprint analysis for WRIA 7.  Note that some subbasins have very small irrigated yard averages – Tulalip, </a:t>
            </a:r>
            <a:r>
              <a:rPr lang="en-US" dirty="0" err="1"/>
              <a:t>Quilceda</a:t>
            </a:r>
            <a:r>
              <a:rPr lang="en-US" dirty="0"/>
              <a:t>-Allen, Sultan, and all of the Skykomish subbasins.  A few subbasins have notable larger irrigated yard averages – Patterson, Raging, and Pilchuck for example.  These results were a big driver for the CU estimates shown on the previous map.  </a:t>
            </a:r>
          </a:p>
        </p:txBody>
      </p:sp>
      <p:sp>
        <p:nvSpPr>
          <p:cNvPr id="4" name="Slide Number Placeholder 3"/>
          <p:cNvSpPr>
            <a:spLocks noGrp="1"/>
          </p:cNvSpPr>
          <p:nvPr>
            <p:ph type="sldNum" sz="quarter" idx="5"/>
          </p:nvPr>
        </p:nvSpPr>
        <p:spPr/>
        <p:txBody>
          <a:bodyPr/>
          <a:lstStyle/>
          <a:p>
            <a:fld id="{73ABF0B4-4EE4-4F2B-AF04-2AEF9E908F0D}" type="slidenum">
              <a:rPr lang="en-US" smtClean="0"/>
              <a:t>6</a:t>
            </a:fld>
            <a:endParaRPr lang="en-US"/>
          </a:p>
        </p:txBody>
      </p:sp>
    </p:spTree>
    <p:extLst>
      <p:ext uri="{BB962C8B-B14F-4D97-AF65-F5344CB8AC3E}">
        <p14:creationId xmlns:p14="http://schemas.microsoft.com/office/powerpoint/2010/main" val="206514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you the CU estimate in tabular form.  The total consumptive use estimate for WRIA 7 is 797.4 </a:t>
            </a:r>
            <a:r>
              <a:rPr lang="en-US" dirty="0" err="1"/>
              <a:t>af</a:t>
            </a:r>
            <a:r>
              <a:rPr lang="en-US" dirty="0"/>
              <a:t>/yr.</a:t>
            </a:r>
          </a:p>
          <a:p>
            <a:endParaRPr lang="en-US" dirty="0"/>
          </a:p>
          <a:p>
            <a:r>
              <a:rPr lang="en-US" dirty="0"/>
              <a:t>You can also see in this table how that estimate varies by well connection in the different subbasins. The indoor estimate stays nearly constant, so these differences are largely driven by the outdoor use estimates. At the low end, the Upper Skykomish subbasin estimate is 51.7 gpd per well connection.  At the high end are Pilchuck, Patterson, and Raging.  These are driven by yard size plus crop irrigation requirements; crop irrigation requirements are highest in the lowland areas, and less in the mountainous eastern part of the WRIA.  </a:t>
            </a:r>
          </a:p>
          <a:p>
            <a:endParaRPr lang="en-US" dirty="0"/>
          </a:p>
          <a:p>
            <a:r>
              <a:rPr lang="en-US" dirty="0"/>
              <a:t>You can also see in this table that the projected CU does not always correlate with projected PE well magnitude.  For example, Tulalip and </a:t>
            </a:r>
            <a:r>
              <a:rPr lang="en-US" dirty="0" err="1"/>
              <a:t>Quilceda</a:t>
            </a:r>
            <a:r>
              <a:rPr lang="en-US" dirty="0"/>
              <a:t> have PE projections are some of the highest in the WRIA, but the CU estimate is mid-range.  I’m sharing this perspective as things to consider as you begin prioritizing your subbasins for offset projects.  </a:t>
            </a:r>
          </a:p>
          <a:p>
            <a:endParaRPr lang="en-US" dirty="0"/>
          </a:p>
          <a:p>
            <a:r>
              <a:rPr lang="en-US" i="1" dirty="0"/>
              <a:t>*Note for reference only:  Total consumptive use equates to 1.1 </a:t>
            </a:r>
            <a:r>
              <a:rPr lang="en-US" i="1" dirty="0" err="1"/>
              <a:t>cfs</a:t>
            </a:r>
            <a:endParaRPr lang="en-US" i="1" dirty="0"/>
          </a:p>
          <a:p>
            <a:endParaRPr lang="en-US" i="1" dirty="0"/>
          </a:p>
        </p:txBody>
      </p:sp>
      <p:sp>
        <p:nvSpPr>
          <p:cNvPr id="4" name="Slide Number Placeholder 3"/>
          <p:cNvSpPr>
            <a:spLocks noGrp="1"/>
          </p:cNvSpPr>
          <p:nvPr>
            <p:ph type="sldNum" sz="quarter" idx="5"/>
          </p:nvPr>
        </p:nvSpPr>
        <p:spPr/>
        <p:txBody>
          <a:bodyPr/>
          <a:lstStyle/>
          <a:p>
            <a:fld id="{73ABF0B4-4EE4-4F2B-AF04-2AEF9E908F0D}" type="slidenum">
              <a:rPr lang="en-US" smtClean="0"/>
              <a:t>7</a:t>
            </a:fld>
            <a:endParaRPr lang="en-US"/>
          </a:p>
        </p:txBody>
      </p:sp>
    </p:spTree>
    <p:extLst>
      <p:ext uri="{BB962C8B-B14F-4D97-AF65-F5344CB8AC3E}">
        <p14:creationId xmlns:p14="http://schemas.microsoft.com/office/powerpoint/2010/main" val="17992805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developed a few CU estimate scenarios for comparison purposes – you’ll see these in the CU memo that Ingria distributed and in the CU calculator.  </a:t>
            </a:r>
          </a:p>
          <a:p>
            <a:endParaRPr lang="en-US" dirty="0"/>
          </a:p>
          <a:p>
            <a:r>
              <a:rPr lang="en-US" dirty="0"/>
              <a:t>The first CU estimate shown here is what we’ve been discussing – based on measured avg irrigated footprint.  </a:t>
            </a:r>
          </a:p>
          <a:p>
            <a:endParaRPr lang="en-US" dirty="0"/>
          </a:p>
          <a:p>
            <a:r>
              <a:rPr lang="en-US" dirty="0"/>
              <a:t>The second uses the legal limit of half acre irrigated yard – over twice as much as the CU estimate based on measured irrigated footprint.  We used ECY</a:t>
            </a:r>
            <a:r>
              <a:rPr lang="en-US" baseline="0" dirty="0"/>
              <a:t> assumptions for indoor (60 </a:t>
            </a:r>
            <a:r>
              <a:rPr lang="en-US" baseline="0" dirty="0" err="1"/>
              <a:t>gpd</a:t>
            </a:r>
            <a:r>
              <a:rPr lang="en-US" baseline="0" dirty="0"/>
              <a:t>/person and 10% consumptive), but assumed everyone irrigated ½ acre-the legal limit for lawn size under the permit exemption. </a:t>
            </a:r>
            <a:endParaRPr lang="en-US" dirty="0"/>
          </a:p>
          <a:p>
            <a:endParaRPr lang="en-US" dirty="0"/>
          </a:p>
          <a:p>
            <a:r>
              <a:rPr lang="en-US" dirty="0"/>
              <a:t>The third line uses 950 gpd as a flat daily withdrawal rate.  This estimate is over 3X as much as the estimate from our measured irrigated footprint.  For this, we used</a:t>
            </a:r>
            <a:r>
              <a:rPr lang="en-US" baseline="0" dirty="0"/>
              <a:t> ECY assumptions for indoor use (60 </a:t>
            </a:r>
            <a:r>
              <a:rPr lang="en-US" baseline="0" dirty="0" err="1"/>
              <a:t>gpd</a:t>
            </a:r>
            <a:r>
              <a:rPr lang="en-US" baseline="0" dirty="0"/>
              <a:t>/person and 10% consumptive) and assumed the rest was used outdoors; results in lawns larger than a half acre. </a:t>
            </a:r>
          </a:p>
          <a:p>
            <a:endParaRPr lang="en-US" baseline="0" dirty="0"/>
          </a:p>
        </p:txBody>
      </p:sp>
      <p:sp>
        <p:nvSpPr>
          <p:cNvPr id="4" name="Slide Number Placeholder 3"/>
          <p:cNvSpPr>
            <a:spLocks noGrp="1"/>
          </p:cNvSpPr>
          <p:nvPr>
            <p:ph type="sldNum" sz="quarter" idx="5"/>
          </p:nvPr>
        </p:nvSpPr>
        <p:spPr/>
        <p:txBody>
          <a:bodyPr/>
          <a:lstStyle/>
          <a:p>
            <a:fld id="{73ABF0B4-4EE4-4F2B-AF04-2AEF9E908F0D}" type="slidenum">
              <a:rPr lang="en-US" smtClean="0"/>
              <a:t>8</a:t>
            </a:fld>
            <a:endParaRPr lang="en-US"/>
          </a:p>
        </p:txBody>
      </p:sp>
    </p:spTree>
    <p:extLst>
      <p:ext uri="{BB962C8B-B14F-4D97-AF65-F5344CB8AC3E}">
        <p14:creationId xmlns:p14="http://schemas.microsoft.com/office/powerpoint/2010/main" val="3687543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additional comparison we did was against regional water purveyors.  Snohomish PUD and Covington Water District (WRIA 9) provided water use data.  Note that these comparisons are total water use, not consumptive water use; the water purveyors do not measure consumptive use.  </a:t>
            </a:r>
          </a:p>
          <a:p>
            <a:endParaRPr lang="en-US" dirty="0"/>
          </a:p>
          <a:p>
            <a:r>
              <a:rPr lang="en-US" dirty="0"/>
              <a:t>We determined the indoor use fraction of purveyor data based on winter water use.  The remainder of purveyor data total use is assumed to be outdoor use.</a:t>
            </a:r>
          </a:p>
          <a:p>
            <a:endParaRPr lang="en-US" dirty="0"/>
          </a:p>
          <a:p>
            <a:r>
              <a:rPr lang="en-US" dirty="0"/>
              <a:t>Results show that the indoor use is very similar to our calculated indoor water use.  For outdoor use – our estimates are much higher – 4-5X higher. This comparison reinforces our confidence that the CU estimates are conservative, and actual use is likely to be lower.   </a:t>
            </a:r>
          </a:p>
          <a:p>
            <a:endParaRPr lang="en-US" dirty="0"/>
          </a:p>
          <a:p>
            <a:endParaRPr lang="en-US" dirty="0"/>
          </a:p>
          <a:p>
            <a:r>
              <a:rPr lang="en-US" i="1" dirty="0"/>
              <a:t>*Note for reference only:  CWD – 164 gpd indoor; 50 gpd outdoor annual avg / 150-200 gpd summer</a:t>
            </a:r>
          </a:p>
        </p:txBody>
      </p:sp>
      <p:sp>
        <p:nvSpPr>
          <p:cNvPr id="4" name="Slide Number Placeholder 3"/>
          <p:cNvSpPr>
            <a:spLocks noGrp="1"/>
          </p:cNvSpPr>
          <p:nvPr>
            <p:ph type="sldNum" sz="quarter" idx="5"/>
          </p:nvPr>
        </p:nvSpPr>
        <p:spPr/>
        <p:txBody>
          <a:bodyPr/>
          <a:lstStyle/>
          <a:p>
            <a:fld id="{73ABF0B4-4EE4-4F2B-AF04-2AEF9E908F0D}" type="slidenum">
              <a:rPr lang="en-US" smtClean="0"/>
              <a:t>9</a:t>
            </a:fld>
            <a:endParaRPr lang="en-US"/>
          </a:p>
        </p:txBody>
      </p:sp>
    </p:spTree>
    <p:extLst>
      <p:ext uri="{BB962C8B-B14F-4D97-AF65-F5344CB8AC3E}">
        <p14:creationId xmlns:p14="http://schemas.microsoft.com/office/powerpoint/2010/main" val="406993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to spreadsheet</a:t>
            </a:r>
          </a:p>
        </p:txBody>
      </p:sp>
      <p:sp>
        <p:nvSpPr>
          <p:cNvPr id="4" name="Slide Number Placeholder 3"/>
          <p:cNvSpPr>
            <a:spLocks noGrp="1"/>
          </p:cNvSpPr>
          <p:nvPr>
            <p:ph type="sldNum" sz="quarter" idx="5"/>
          </p:nvPr>
        </p:nvSpPr>
        <p:spPr/>
        <p:txBody>
          <a:bodyPr/>
          <a:lstStyle/>
          <a:p>
            <a:fld id="{73ABF0B4-4EE4-4F2B-AF04-2AEF9E908F0D}" type="slidenum">
              <a:rPr lang="en-US" smtClean="0"/>
              <a:t>10</a:t>
            </a:fld>
            <a:endParaRPr lang="en-US"/>
          </a:p>
        </p:txBody>
      </p:sp>
    </p:spTree>
    <p:extLst>
      <p:ext uri="{BB962C8B-B14F-4D97-AF65-F5344CB8AC3E}">
        <p14:creationId xmlns:p14="http://schemas.microsoft.com/office/powerpoint/2010/main" val="3098412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0">
              <a:srgbClr val="82A6B8"/>
            </a:gs>
            <a:gs pos="96000">
              <a:srgbClr val="013F62"/>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Rectangle 9"/>
          <p:cNvSpPr/>
          <p:nvPr userDrawn="1"/>
        </p:nvSpPr>
        <p:spPr>
          <a:xfrm>
            <a:off x="0" y="-1"/>
            <a:ext cx="12192000" cy="6858002"/>
          </a:xfrm>
          <a:prstGeom prst="rect">
            <a:avLst/>
          </a:prstGeom>
          <a:gradFill>
            <a:gsLst>
              <a:gs pos="0">
                <a:srgbClr val="015889"/>
              </a:gs>
              <a:gs pos="96000">
                <a:srgbClr val="013F62"/>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122363"/>
            <a:ext cx="9144000" cy="1651794"/>
          </a:xfrm>
        </p:spPr>
        <p:txBody>
          <a:bodyPr anchor="b">
            <a:normAutofit/>
          </a:bodyPr>
          <a:lstStyle>
            <a:lvl1pPr algn="l">
              <a:defRPr sz="4000">
                <a:solidFill>
                  <a:schemeClr val="bg1"/>
                </a:solidFill>
                <a:latin typeface="Franklin Gothic Medium" panose="020B06030201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2803168"/>
            <a:ext cx="9144000" cy="706801"/>
          </a:xfrm>
        </p:spPr>
        <p:txBody>
          <a:bodyPr>
            <a:normAutofit/>
          </a:bodyPr>
          <a:lstStyle>
            <a:lvl1pPr marL="0" indent="0" algn="l">
              <a:buNone/>
              <a:defRPr sz="2800">
                <a:solidFill>
                  <a:schemeClr val="bg1"/>
                </a:solidFill>
                <a:latin typeface="Franklin Gothic Book" panose="020B05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4064" y="3355371"/>
            <a:ext cx="9307936" cy="3365079"/>
          </a:xfrm>
          <a:prstGeom prst="rect">
            <a:avLst/>
          </a:prstGeom>
        </p:spPr>
      </p:pic>
      <p:sp>
        <p:nvSpPr>
          <p:cNvPr id="4" name="Date Placeholder 3"/>
          <p:cNvSpPr>
            <a:spLocks noGrp="1"/>
          </p:cNvSpPr>
          <p:nvPr>
            <p:ph type="dt" sz="half" idx="10"/>
          </p:nvPr>
        </p:nvSpPr>
        <p:spPr/>
        <p:txBody>
          <a:bodyPr/>
          <a:lstStyle/>
          <a:p>
            <a:fld id="{C25026ED-4061-41C5-B6F5-D3CB6A0FE9D5}" type="datetime1">
              <a:rPr lang="en-US" smtClean="0"/>
              <a:t>12/19/2019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AE4AFB-FEC0-4F29-909E-DE1E918E075B}" type="slidenum">
              <a:rPr lang="en-US" smtClean="0"/>
              <a:t>‹#›</a:t>
            </a:fld>
            <a:endParaRPr lang="en-US"/>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0869" y="3853323"/>
            <a:ext cx="2417135" cy="446804"/>
          </a:xfrm>
          <a:prstGeom prst="rect">
            <a:avLst/>
          </a:prstGeom>
        </p:spPr>
      </p:pic>
      <p:cxnSp>
        <p:nvCxnSpPr>
          <p:cNvPr id="9" name="Straight Connector 8"/>
          <p:cNvCxnSpPr/>
          <p:nvPr userDrawn="1"/>
        </p:nvCxnSpPr>
        <p:spPr>
          <a:xfrm>
            <a:off x="1524000" y="3509963"/>
            <a:ext cx="9144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23"/>
          <p:cNvSpPr/>
          <p:nvPr userDrawn="1"/>
        </p:nvSpPr>
        <p:spPr>
          <a:xfrm>
            <a:off x="0" y="6743351"/>
            <a:ext cx="12192000" cy="118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40450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3F62"/>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marL="228594" indent="-228594">
              <a:buClr>
                <a:srgbClr val="013F62"/>
              </a:buClr>
              <a:buFont typeface="Wingdings" panose="05000000000000000000" pitchFamily="2" charset="2"/>
              <a:buChar char="§"/>
              <a:defRPr/>
            </a:lvl1pPr>
            <a:lvl2pPr marL="685783" indent="-228594">
              <a:buClr>
                <a:srgbClr val="013F62"/>
              </a:buClr>
              <a:buFont typeface="Arial" panose="020B0604020202020204" pitchFamily="34" charset="0"/>
              <a:buChar char="–"/>
              <a:defRPr/>
            </a:lvl2pPr>
            <a:lvl3pPr marL="1142971" indent="-228594">
              <a:buClr>
                <a:srgbClr val="013F62"/>
              </a:buClr>
              <a:buFont typeface="Wingdings" panose="05000000000000000000" pitchFamily="2" charset="2"/>
              <a:buChar char="§"/>
              <a:defRPr/>
            </a:lvl3pPr>
            <a:lvl4pPr marL="1600160" indent="-228594">
              <a:buClr>
                <a:srgbClr val="013F62"/>
              </a:buClr>
              <a:buFont typeface="Courier New" panose="02070309020205020404" pitchFamily="49" charset="0"/>
              <a:buChar char="o"/>
              <a:defRPr/>
            </a:lvl4pPr>
            <a:lvl5pPr marL="2057349" indent="-228594">
              <a:buClr>
                <a:srgbClr val="013F62"/>
              </a:buClr>
              <a:buFont typeface="Courier New" panose="02070309020205020404" pitchFamily="49" charset="0"/>
              <a:buChar char="o"/>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DF9BB9-5E85-487C-B32E-9FC4E1DB6486}" type="datetime1">
              <a:rPr lang="en-US" smtClean="0"/>
              <a:t>12/19/2019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6"/>
            <a:ext cx="2743200" cy="365125"/>
          </a:xfrm>
        </p:spPr>
        <p:txBody>
          <a:bodyPr/>
          <a:lstStyle/>
          <a:p>
            <a:fld id="{C7AE4AFB-FEC0-4F29-909E-DE1E918E075B}" type="slidenum">
              <a:rPr lang="en-US" smtClean="0"/>
              <a:t>‹#›</a:t>
            </a:fld>
            <a:endParaRPr lang="en-US" dirty="0"/>
          </a:p>
        </p:txBody>
      </p:sp>
    </p:spTree>
    <p:extLst>
      <p:ext uri="{BB962C8B-B14F-4D97-AF65-F5344CB8AC3E}">
        <p14:creationId xmlns:p14="http://schemas.microsoft.com/office/powerpoint/2010/main" val="1219348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57797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57797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0365BD-F4DE-4133-8305-D104C864F4AB}" type="datetime1">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E4AFB-FEC0-4F29-909E-DE1E918E075B}" type="slidenum">
              <a:rPr lang="en-US" smtClean="0"/>
              <a:t>‹#›</a:t>
            </a:fld>
            <a:endParaRPr lang="en-US"/>
          </a:p>
        </p:txBody>
      </p:sp>
    </p:spTree>
    <p:extLst>
      <p:ext uri="{BB962C8B-B14F-4D97-AF65-F5344CB8AC3E}">
        <p14:creationId xmlns:p14="http://schemas.microsoft.com/office/powerpoint/2010/main" val="24073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9F8F9CE-BFF6-46AC-A95B-F2EBA6D835EB}" type="datetime1">
              <a:rPr lang="en-US" smtClean="0"/>
              <a:t>12/19/2019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E4AFB-FEC0-4F29-909E-DE1E918E075B}" type="slidenum">
              <a:rPr lang="en-US" smtClean="0"/>
              <a:t>‹#›</a:t>
            </a:fld>
            <a:endParaRPr lang="en-US"/>
          </a:p>
        </p:txBody>
      </p:sp>
    </p:spTree>
    <p:extLst>
      <p:ext uri="{BB962C8B-B14F-4D97-AF65-F5344CB8AC3E}">
        <p14:creationId xmlns:p14="http://schemas.microsoft.com/office/powerpoint/2010/main" val="1063221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5797F2-3FE5-4C90-B3A5-7BD8007CC15A}" type="datetime1">
              <a:rPr lang="en-US" smtClean="0"/>
              <a:t>12/19/2019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E4AFB-FEC0-4F29-909E-DE1E918E075B}" type="slidenum">
              <a:rPr lang="en-US" smtClean="0"/>
              <a:t>‹#›</a:t>
            </a:fld>
            <a:endParaRPr lang="en-US"/>
          </a:p>
        </p:txBody>
      </p:sp>
    </p:spTree>
    <p:extLst>
      <p:ext uri="{BB962C8B-B14F-4D97-AF65-F5344CB8AC3E}">
        <p14:creationId xmlns:p14="http://schemas.microsoft.com/office/powerpoint/2010/main" val="189123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9FF343-3D83-4583-9401-6C9D1DD8C3CF}" type="datetime1">
              <a:rPr lang="en-US" smtClean="0"/>
              <a:t>12/19/2019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E4AFB-FEC0-4F29-909E-DE1E918E075B}" type="slidenum">
              <a:rPr lang="en-US" smtClean="0"/>
              <a:t>‹#›</a:t>
            </a:fld>
            <a:endParaRPr lang="en-US"/>
          </a:p>
        </p:txBody>
      </p:sp>
    </p:spTree>
    <p:extLst>
      <p:ext uri="{BB962C8B-B14F-4D97-AF65-F5344CB8AC3E}">
        <p14:creationId xmlns:p14="http://schemas.microsoft.com/office/powerpoint/2010/main" val="1376015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31"/>
            <a:ext cx="6172200" cy="4873625"/>
          </a:xfrm>
        </p:spPr>
        <p:txBody>
          <a:bodyPr/>
          <a:lstStyle>
            <a:lvl1pPr>
              <a:defRPr sz="2400"/>
            </a:lvl1pPr>
            <a:lvl2pPr>
              <a:defRPr sz="2000"/>
            </a:lvl2pPr>
            <a:lvl3pPr>
              <a:defRPr sz="18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35FBBF-D7BF-4074-AF71-881646E2EB05}" type="datetime1">
              <a:rPr lang="en-US" smtClean="0"/>
              <a:t>12/19/2019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E4AFB-FEC0-4F29-909E-DE1E918E075B}" type="slidenum">
              <a:rPr lang="en-US" smtClean="0"/>
              <a:t>‹#›</a:t>
            </a:fld>
            <a:endParaRPr lang="en-US"/>
          </a:p>
        </p:txBody>
      </p:sp>
    </p:spTree>
    <p:extLst>
      <p:ext uri="{BB962C8B-B14F-4D97-AF65-F5344CB8AC3E}">
        <p14:creationId xmlns:p14="http://schemas.microsoft.com/office/powerpoint/2010/main" val="170975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499828" y="3755399"/>
            <a:ext cx="8692177" cy="3102607"/>
          </a:xfrm>
          <a:prstGeom prst="rect">
            <a:avLst/>
          </a:prstGeom>
        </p:spPr>
      </p:pic>
      <p:sp>
        <p:nvSpPr>
          <p:cNvPr id="3" name="Text Placeholder 2"/>
          <p:cNvSpPr>
            <a:spLocks noGrp="1"/>
          </p:cNvSpPr>
          <p:nvPr>
            <p:ph type="body" idx="1"/>
          </p:nvPr>
        </p:nvSpPr>
        <p:spPr>
          <a:xfrm>
            <a:off x="838200" y="157043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BB82AA-4729-486B-83A1-6CFE0B128161}" type="datetime1">
              <a:rPr lang="en-US" smtClean="0"/>
              <a:t>12/19/2019</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E4AFB-FEC0-4F29-909E-DE1E918E075B}" type="slidenum">
              <a:rPr lang="en-US" smtClean="0"/>
              <a:t>‹#›</a:t>
            </a:fld>
            <a:endParaRPr lang="en-US"/>
          </a:p>
        </p:txBody>
      </p:sp>
      <p:pic>
        <p:nvPicPr>
          <p:cNvPr id="61" name="Picture 60"/>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9378460" y="6006575"/>
            <a:ext cx="1975341" cy="365139"/>
          </a:xfrm>
          <a:prstGeom prst="rect">
            <a:avLst/>
          </a:prstGeom>
        </p:spPr>
      </p:pic>
      <p:sp>
        <p:nvSpPr>
          <p:cNvPr id="2" name="Title Placeholder 1"/>
          <p:cNvSpPr>
            <a:spLocks noGrp="1"/>
          </p:cNvSpPr>
          <p:nvPr>
            <p:ph type="title"/>
          </p:nvPr>
        </p:nvSpPr>
        <p:spPr>
          <a:xfrm>
            <a:off x="838200" y="109939"/>
            <a:ext cx="10515600"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9" name="Rectangle 8"/>
          <p:cNvSpPr/>
          <p:nvPr userDrawn="1"/>
        </p:nvSpPr>
        <p:spPr>
          <a:xfrm rot="10800000">
            <a:off x="0" y="6739728"/>
            <a:ext cx="12192000" cy="121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53683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Lst>
  <p:hf hdr="0" ftr="0" dt="0"/>
  <p:txStyles>
    <p:titleStyle>
      <a:lvl1pPr algn="l" defTabSz="914377" rtl="0" eaLnBrk="1" latinLnBrk="0" hangingPunct="1">
        <a:lnSpc>
          <a:spcPct val="90000"/>
        </a:lnSpc>
        <a:spcBef>
          <a:spcPct val="0"/>
        </a:spcBef>
        <a:buNone/>
        <a:defRPr sz="3200" kern="1200">
          <a:solidFill>
            <a:srgbClr val="013F62"/>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ts val="3000"/>
        </a:lnSpc>
        <a:spcBef>
          <a:spcPts val="1000"/>
        </a:spcBef>
        <a:buClr>
          <a:srgbClr val="013F62"/>
        </a:buClr>
        <a:buFont typeface="Wingdings" panose="05000000000000000000" pitchFamily="2" charset="2"/>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Clr>
          <a:srgbClr val="013F62"/>
        </a:buClr>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Clr>
          <a:srgbClr val="013F62"/>
        </a:buClr>
        <a:buFont typeface="Wingdings" panose="05000000000000000000" pitchFamily="2" charset="2"/>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Clr>
          <a:srgbClr val="013F62"/>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Clr>
          <a:srgbClr val="013F62"/>
        </a:buClr>
        <a:buFont typeface="Courier New" panose="02070309020205020404" pitchFamily="49" charset="0"/>
        <a:buChar char="o"/>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0993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570433"/>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F4080-1CA9-4C17-B4DF-93EA412B5BA9}" type="datetime1">
              <a:rPr lang="en-US" smtClean="0"/>
              <a:t>12/19/2019</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AE4AFB-FEC0-4F29-909E-DE1E918E075B}" type="slidenum">
              <a:rPr lang="en-US" smtClean="0"/>
              <a:t>‹#›</a:t>
            </a:fld>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87108" y="6247025"/>
            <a:ext cx="2566693" cy="474450"/>
          </a:xfrm>
          <a:prstGeom prst="rect">
            <a:avLst/>
          </a:prstGeom>
        </p:spPr>
      </p:pic>
      <p:cxnSp>
        <p:nvCxnSpPr>
          <p:cNvPr id="9" name="Straight Connector 8"/>
          <p:cNvCxnSpPr/>
          <p:nvPr userDrawn="1"/>
        </p:nvCxnSpPr>
        <p:spPr>
          <a:xfrm>
            <a:off x="838200" y="1222513"/>
            <a:ext cx="10515600" cy="0"/>
          </a:xfrm>
          <a:prstGeom prst="line">
            <a:avLst/>
          </a:prstGeom>
          <a:ln>
            <a:solidFill>
              <a:srgbClr val="013F62"/>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0800000" flipH="1">
            <a:off x="0" y="1325331"/>
            <a:ext cx="12192000" cy="2741620"/>
          </a:xfrm>
          <a:prstGeom prst="rect">
            <a:avLst/>
          </a:prstGeom>
        </p:spPr>
      </p:pic>
    </p:spTree>
    <p:extLst>
      <p:ext uri="{BB962C8B-B14F-4D97-AF65-F5344CB8AC3E}">
        <p14:creationId xmlns:p14="http://schemas.microsoft.com/office/powerpoint/2010/main" val="2640066483"/>
      </p:ext>
    </p:extLst>
  </p:cSld>
  <p:clrMap bg1="lt1" tx1="dk1" bg2="lt2" tx2="dk2" accent1="accent1" accent2="accent2" accent3="accent3" accent4="accent4" accent5="accent5" accent6="accent6" hlink="hlink" folHlink="folHlink"/>
  <p:hf hdr="0" ftr="0" dt="0"/>
  <p:txStyles>
    <p:titleStyle>
      <a:lvl1pPr algn="l" defTabSz="914377" rtl="0" eaLnBrk="1" latinLnBrk="0" hangingPunct="1">
        <a:lnSpc>
          <a:spcPct val="90000"/>
        </a:lnSpc>
        <a:spcBef>
          <a:spcPct val="0"/>
        </a:spcBef>
        <a:buNone/>
        <a:defRPr sz="4400" kern="1200">
          <a:solidFill>
            <a:schemeClr val="tx1">
              <a:lumMod val="65000"/>
              <a:lumOff val="35000"/>
            </a:schemeClr>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7B26D-7265-4887-9069-2E2B8434B5A1}"/>
              </a:ext>
            </a:extLst>
          </p:cNvPr>
          <p:cNvSpPr>
            <a:spLocks noGrp="1"/>
          </p:cNvSpPr>
          <p:nvPr>
            <p:ph type="ctrTitle"/>
          </p:nvPr>
        </p:nvSpPr>
        <p:spPr/>
        <p:txBody>
          <a:bodyPr/>
          <a:lstStyle/>
          <a:p>
            <a:r>
              <a:rPr lang="en-US" dirty="0"/>
              <a:t>WRIA 7 Consumptive Use Estimates</a:t>
            </a:r>
          </a:p>
        </p:txBody>
      </p:sp>
      <p:sp>
        <p:nvSpPr>
          <p:cNvPr id="3" name="Subtitle 2">
            <a:extLst>
              <a:ext uri="{FF2B5EF4-FFF2-40B4-BE49-F238E27FC236}">
                <a16:creationId xmlns:a16="http://schemas.microsoft.com/office/drawing/2014/main" id="{81C9E8CC-AB38-45C0-9859-94A37B908D99}"/>
              </a:ext>
            </a:extLst>
          </p:cNvPr>
          <p:cNvSpPr>
            <a:spLocks noGrp="1"/>
          </p:cNvSpPr>
          <p:nvPr>
            <p:ph type="subTitle" idx="1"/>
          </p:nvPr>
        </p:nvSpPr>
        <p:spPr/>
        <p:txBody>
          <a:bodyPr>
            <a:normAutofit/>
          </a:bodyPr>
          <a:lstStyle/>
          <a:p>
            <a:r>
              <a:rPr lang="en-US" dirty="0"/>
              <a:t>Report to WRIA 7 WREC, 12/12/19</a:t>
            </a:r>
          </a:p>
        </p:txBody>
      </p:sp>
      <p:sp>
        <p:nvSpPr>
          <p:cNvPr id="4" name="Slide Number Placeholder 3">
            <a:extLst>
              <a:ext uri="{FF2B5EF4-FFF2-40B4-BE49-F238E27FC236}">
                <a16:creationId xmlns:a16="http://schemas.microsoft.com/office/drawing/2014/main" id="{B98691DA-4154-4E5B-B3EC-E08384BDCC01}"/>
              </a:ext>
            </a:extLst>
          </p:cNvPr>
          <p:cNvSpPr>
            <a:spLocks noGrp="1"/>
          </p:cNvSpPr>
          <p:nvPr>
            <p:ph type="sldNum" sz="quarter" idx="12"/>
          </p:nvPr>
        </p:nvSpPr>
        <p:spPr/>
        <p:txBody>
          <a:bodyPr/>
          <a:lstStyle/>
          <a:p>
            <a:fld id="{C7AE4AFB-FEC0-4F29-909E-DE1E918E075B}" type="slidenum">
              <a:rPr lang="en-US" smtClean="0"/>
              <a:t>1</a:t>
            </a:fld>
            <a:endParaRPr lang="en-US"/>
          </a:p>
        </p:txBody>
      </p:sp>
    </p:spTree>
    <p:extLst>
      <p:ext uri="{BB962C8B-B14F-4D97-AF65-F5344CB8AC3E}">
        <p14:creationId xmlns:p14="http://schemas.microsoft.com/office/powerpoint/2010/main" val="1985938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86C7-3AAA-4774-8B3C-FA46D8F6B29D}"/>
              </a:ext>
            </a:extLst>
          </p:cNvPr>
          <p:cNvSpPr>
            <a:spLocks noGrp="1"/>
          </p:cNvSpPr>
          <p:nvPr>
            <p:ph type="title"/>
          </p:nvPr>
        </p:nvSpPr>
        <p:spPr>
          <a:xfrm>
            <a:off x="838200" y="109939"/>
            <a:ext cx="10515600" cy="3386948"/>
          </a:xfrm>
        </p:spPr>
        <p:txBody>
          <a:bodyPr>
            <a:normAutofit/>
          </a:bodyPr>
          <a:lstStyle/>
          <a:p>
            <a:r>
              <a:rPr lang="en-US" sz="4000" dirty="0"/>
              <a:t>Introduction to Consumptive Use Calculator</a:t>
            </a:r>
          </a:p>
        </p:txBody>
      </p:sp>
      <p:sp>
        <p:nvSpPr>
          <p:cNvPr id="3" name="Slide Number Placeholder 2">
            <a:extLst>
              <a:ext uri="{FF2B5EF4-FFF2-40B4-BE49-F238E27FC236}">
                <a16:creationId xmlns:a16="http://schemas.microsoft.com/office/drawing/2014/main" id="{4DF7A9ED-226C-4E22-AD7E-1C05E48FE172}"/>
              </a:ext>
            </a:extLst>
          </p:cNvPr>
          <p:cNvSpPr>
            <a:spLocks noGrp="1"/>
          </p:cNvSpPr>
          <p:nvPr>
            <p:ph type="sldNum" sz="quarter" idx="12"/>
          </p:nvPr>
        </p:nvSpPr>
        <p:spPr/>
        <p:txBody>
          <a:bodyPr/>
          <a:lstStyle/>
          <a:p>
            <a:fld id="{C7AE4AFB-FEC0-4F29-909E-DE1E918E075B}" type="slidenum">
              <a:rPr lang="en-US" smtClean="0"/>
              <a:t>10</a:t>
            </a:fld>
            <a:endParaRPr lang="en-US"/>
          </a:p>
        </p:txBody>
      </p:sp>
    </p:spTree>
    <p:extLst>
      <p:ext uri="{BB962C8B-B14F-4D97-AF65-F5344CB8AC3E}">
        <p14:creationId xmlns:p14="http://schemas.microsoft.com/office/powerpoint/2010/main" val="4132023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4433-E277-4E19-87A6-B1BF3117EC0D}"/>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3B614A56-530A-43CD-A0BA-549FF63BB2B4}"/>
              </a:ext>
            </a:extLst>
          </p:cNvPr>
          <p:cNvSpPr>
            <a:spLocks noGrp="1"/>
          </p:cNvSpPr>
          <p:nvPr>
            <p:ph idx="1"/>
          </p:nvPr>
        </p:nvSpPr>
        <p:spPr/>
        <p:txBody>
          <a:bodyPr/>
          <a:lstStyle/>
          <a:p>
            <a:pPr marL="457200" indent="-457200">
              <a:buFont typeface="+mj-lt"/>
              <a:buAutoNum type="arabicPeriod"/>
            </a:pPr>
            <a:r>
              <a:rPr lang="en-US" dirty="0"/>
              <a:t>Consumptive use estimate approach and results</a:t>
            </a:r>
          </a:p>
          <a:p>
            <a:pPr marL="457200" indent="-457200">
              <a:buFont typeface="+mj-lt"/>
              <a:buAutoNum type="arabicPeriod"/>
            </a:pPr>
            <a:r>
              <a:rPr lang="en-US" dirty="0"/>
              <a:t>Introduction to consumptive use calculator</a:t>
            </a:r>
          </a:p>
        </p:txBody>
      </p:sp>
      <p:sp>
        <p:nvSpPr>
          <p:cNvPr id="4" name="Slide Number Placeholder 3">
            <a:extLst>
              <a:ext uri="{FF2B5EF4-FFF2-40B4-BE49-F238E27FC236}">
                <a16:creationId xmlns:a16="http://schemas.microsoft.com/office/drawing/2014/main" id="{57E3647F-717D-4DF0-9726-EE78AD6B5383}"/>
              </a:ext>
            </a:extLst>
          </p:cNvPr>
          <p:cNvSpPr>
            <a:spLocks noGrp="1"/>
          </p:cNvSpPr>
          <p:nvPr>
            <p:ph type="sldNum" sz="quarter" idx="12"/>
          </p:nvPr>
        </p:nvSpPr>
        <p:spPr/>
        <p:txBody>
          <a:bodyPr/>
          <a:lstStyle/>
          <a:p>
            <a:fld id="{C7AE4AFB-FEC0-4F29-909E-DE1E918E075B}" type="slidenum">
              <a:rPr lang="en-US" smtClean="0"/>
              <a:t>2</a:t>
            </a:fld>
            <a:endParaRPr lang="en-US" dirty="0"/>
          </a:p>
        </p:txBody>
      </p:sp>
    </p:spTree>
    <p:extLst>
      <p:ext uri="{BB962C8B-B14F-4D97-AF65-F5344CB8AC3E}">
        <p14:creationId xmlns:p14="http://schemas.microsoft.com/office/powerpoint/2010/main" val="106361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04433-E277-4E19-87A6-B1BF3117EC0D}"/>
              </a:ext>
            </a:extLst>
          </p:cNvPr>
          <p:cNvSpPr>
            <a:spLocks noGrp="1"/>
          </p:cNvSpPr>
          <p:nvPr>
            <p:ph type="title"/>
          </p:nvPr>
        </p:nvSpPr>
        <p:spPr/>
        <p:txBody>
          <a:bodyPr/>
          <a:lstStyle/>
          <a:p>
            <a:r>
              <a:rPr lang="en-US" dirty="0"/>
              <a:t>Consumptive Use Estimate Approach</a:t>
            </a:r>
          </a:p>
        </p:txBody>
      </p:sp>
      <p:sp>
        <p:nvSpPr>
          <p:cNvPr id="3" name="Content Placeholder 2">
            <a:extLst>
              <a:ext uri="{FF2B5EF4-FFF2-40B4-BE49-F238E27FC236}">
                <a16:creationId xmlns:a16="http://schemas.microsoft.com/office/drawing/2014/main" id="{3B614A56-530A-43CD-A0BA-549FF63BB2B4}"/>
              </a:ext>
            </a:extLst>
          </p:cNvPr>
          <p:cNvSpPr>
            <a:spLocks noGrp="1"/>
          </p:cNvSpPr>
          <p:nvPr>
            <p:ph idx="1"/>
          </p:nvPr>
        </p:nvSpPr>
        <p:spPr/>
        <p:txBody>
          <a:bodyPr/>
          <a:lstStyle/>
          <a:p>
            <a:pPr marL="457200" indent="-457200">
              <a:buFont typeface="+mj-lt"/>
              <a:buAutoNum type="arabicPeriod"/>
            </a:pPr>
            <a:r>
              <a:rPr lang="en-US" dirty="0"/>
              <a:t>Indoor estimate </a:t>
            </a:r>
          </a:p>
          <a:p>
            <a:pPr marL="914389" lvl="1" indent="-457200">
              <a:buFont typeface="+mj-lt"/>
              <a:buAutoNum type="arabicPeriod"/>
            </a:pPr>
            <a:r>
              <a:rPr lang="en-US" dirty="0"/>
              <a:t>60 gallons per day per person total use</a:t>
            </a:r>
          </a:p>
          <a:p>
            <a:pPr marL="914389" lvl="1" indent="-457200">
              <a:buFont typeface="+mj-lt"/>
              <a:buAutoNum type="arabicPeriod"/>
            </a:pPr>
            <a:r>
              <a:rPr lang="en-US" dirty="0"/>
              <a:t>10% of total use is estimated to be consumptive</a:t>
            </a:r>
          </a:p>
          <a:p>
            <a:pPr marL="457200" indent="-457200">
              <a:buFont typeface="+mj-lt"/>
              <a:buAutoNum type="arabicPeriod"/>
            </a:pPr>
            <a:r>
              <a:rPr lang="en-US" dirty="0"/>
              <a:t>Outdoor estimate driving factors</a:t>
            </a:r>
          </a:p>
          <a:p>
            <a:pPr lvl="1"/>
            <a:r>
              <a:rPr lang="en-US" dirty="0"/>
              <a:t>Irrigation practices</a:t>
            </a:r>
          </a:p>
          <a:p>
            <a:pPr lvl="2"/>
            <a:r>
              <a:rPr lang="en-US" dirty="0"/>
              <a:t>Size of irrigated yard</a:t>
            </a:r>
          </a:p>
          <a:p>
            <a:pPr lvl="2"/>
            <a:r>
              <a:rPr lang="en-US" dirty="0"/>
              <a:t>Application season, frequency, volume</a:t>
            </a:r>
          </a:p>
          <a:p>
            <a:pPr lvl="1"/>
            <a:r>
              <a:rPr lang="en-US" dirty="0"/>
              <a:t>Crop irrigation requirements</a:t>
            </a:r>
          </a:p>
          <a:p>
            <a:pPr lvl="2"/>
            <a:r>
              <a:rPr lang="en-US" dirty="0"/>
              <a:t>Washington Irrigation Guide (NRCS, 1997)</a:t>
            </a:r>
          </a:p>
          <a:p>
            <a:pPr lvl="2"/>
            <a:r>
              <a:rPr lang="en-US" dirty="0"/>
              <a:t>Vary significantly across the WRIA</a:t>
            </a:r>
          </a:p>
        </p:txBody>
      </p:sp>
      <p:sp>
        <p:nvSpPr>
          <p:cNvPr id="4" name="Slide Number Placeholder 3">
            <a:extLst>
              <a:ext uri="{FF2B5EF4-FFF2-40B4-BE49-F238E27FC236}">
                <a16:creationId xmlns:a16="http://schemas.microsoft.com/office/drawing/2014/main" id="{F48913E8-F5F2-4EB5-AF1A-267D943597D2}"/>
              </a:ext>
            </a:extLst>
          </p:cNvPr>
          <p:cNvSpPr>
            <a:spLocks noGrp="1"/>
          </p:cNvSpPr>
          <p:nvPr>
            <p:ph type="sldNum" sz="quarter" idx="12"/>
          </p:nvPr>
        </p:nvSpPr>
        <p:spPr/>
        <p:txBody>
          <a:bodyPr/>
          <a:lstStyle/>
          <a:p>
            <a:fld id="{C7AE4AFB-FEC0-4F29-909E-DE1E918E075B}" type="slidenum">
              <a:rPr lang="en-US" smtClean="0"/>
              <a:t>3</a:t>
            </a:fld>
            <a:endParaRPr lang="en-US" dirty="0"/>
          </a:p>
        </p:txBody>
      </p:sp>
    </p:spTree>
    <p:extLst>
      <p:ext uri="{BB962C8B-B14F-4D97-AF65-F5344CB8AC3E}">
        <p14:creationId xmlns:p14="http://schemas.microsoft.com/office/powerpoint/2010/main" val="112624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CD6DFCC-A4A5-44E0-BF74-9FEFD86D5DF2}"/>
              </a:ext>
            </a:extLst>
          </p:cNvPr>
          <p:cNvSpPr>
            <a:spLocks noGrp="1"/>
          </p:cNvSpPr>
          <p:nvPr>
            <p:ph type="sldNum" sz="quarter" idx="12"/>
          </p:nvPr>
        </p:nvSpPr>
        <p:spPr/>
        <p:txBody>
          <a:bodyPr/>
          <a:lstStyle/>
          <a:p>
            <a:fld id="{C7AE4AFB-FEC0-4F29-909E-DE1E918E075B}" type="slidenum">
              <a:rPr lang="en-US" smtClean="0"/>
              <a:t>4</a:t>
            </a:fld>
            <a:endParaRPr lang="en-US" dirty="0"/>
          </a:p>
        </p:txBody>
      </p:sp>
      <p:sp>
        <p:nvSpPr>
          <p:cNvPr id="6" name="TextBox 5">
            <a:extLst>
              <a:ext uri="{FF2B5EF4-FFF2-40B4-BE49-F238E27FC236}">
                <a16:creationId xmlns:a16="http://schemas.microsoft.com/office/drawing/2014/main" id="{F59AED4E-1956-4217-848E-6B4A91680265}"/>
              </a:ext>
            </a:extLst>
          </p:cNvPr>
          <p:cNvSpPr txBox="1"/>
          <p:nvPr/>
        </p:nvSpPr>
        <p:spPr>
          <a:xfrm>
            <a:off x="838200" y="5563284"/>
            <a:ext cx="5932170" cy="338554"/>
          </a:xfrm>
          <a:prstGeom prst="rect">
            <a:avLst/>
          </a:prstGeom>
          <a:noFill/>
        </p:spPr>
        <p:txBody>
          <a:bodyPr wrap="square" rtlCol="0">
            <a:spAutoFit/>
          </a:bodyPr>
          <a:lstStyle/>
          <a:p>
            <a:r>
              <a:rPr lang="en-US" sz="1600" dirty="0"/>
              <a:t>Yellow line is parcel boundary; white line is irrigated area delineation.</a:t>
            </a:r>
          </a:p>
        </p:txBody>
      </p:sp>
      <p:pic>
        <p:nvPicPr>
          <p:cNvPr id="9" name="Content Placeholder 8" descr="Shows parcel boundary and outline of irrigated area delineated. " title="Irrigated Yard Footprint Delineation">
            <a:extLst>
              <a:ext uri="{FF2B5EF4-FFF2-40B4-BE49-F238E27FC236}">
                <a16:creationId xmlns:a16="http://schemas.microsoft.com/office/drawing/2014/main" id="{9D50DD95-4CE4-4747-9663-BB1B37D837A2}"/>
              </a:ext>
            </a:extLst>
          </p:cNvPr>
          <p:cNvPicPr>
            <a:picLocks noGrp="1"/>
          </p:cNvPicPr>
          <p:nvPr>
            <p:ph sz="half" idx="1"/>
          </p:nvPr>
        </p:nvPicPr>
        <p:blipFill>
          <a:blip r:embed="rId3"/>
          <a:stretch>
            <a:fillRect/>
          </a:stretch>
        </p:blipFill>
        <p:spPr>
          <a:xfrm>
            <a:off x="838199" y="1282890"/>
            <a:ext cx="5932169" cy="4223420"/>
          </a:xfrm>
          <a:prstGeom prst="rect">
            <a:avLst/>
          </a:prstGeom>
        </p:spPr>
      </p:pic>
      <p:sp>
        <p:nvSpPr>
          <p:cNvPr id="2" name="Content Placeholder 1">
            <a:extLst>
              <a:ext uri="{FF2B5EF4-FFF2-40B4-BE49-F238E27FC236}">
                <a16:creationId xmlns:a16="http://schemas.microsoft.com/office/drawing/2014/main" id="{89025F9B-1673-4847-9C63-3B22FE22BDB6}"/>
              </a:ext>
            </a:extLst>
          </p:cNvPr>
          <p:cNvSpPr>
            <a:spLocks noGrp="1"/>
          </p:cNvSpPr>
          <p:nvPr>
            <p:ph sz="half" idx="2"/>
          </p:nvPr>
        </p:nvSpPr>
        <p:spPr>
          <a:xfrm>
            <a:off x="6993765" y="1439881"/>
            <a:ext cx="4620479" cy="4803970"/>
          </a:xfrm>
        </p:spPr>
        <p:txBody>
          <a:bodyPr>
            <a:normAutofit fontScale="25000" lnSpcReduction="20000"/>
          </a:bodyPr>
          <a:lstStyle/>
          <a:p>
            <a:pPr>
              <a:lnSpc>
                <a:spcPct val="120000"/>
              </a:lnSpc>
            </a:pPr>
            <a:r>
              <a:rPr lang="en-US" sz="7200" dirty="0"/>
              <a:t>Sampled 393 single-family residential building permit sites, 2006-2017</a:t>
            </a:r>
          </a:p>
          <a:p>
            <a:pPr>
              <a:lnSpc>
                <a:spcPct val="120000"/>
              </a:lnSpc>
            </a:pPr>
            <a:r>
              <a:rPr lang="en-US" sz="7200" dirty="0"/>
              <a:t>20-30 permit parcels evaluated in each of 16 </a:t>
            </a:r>
            <a:r>
              <a:rPr lang="en-US" sz="7200" dirty="0" err="1"/>
              <a:t>subbasins</a:t>
            </a:r>
            <a:r>
              <a:rPr lang="en-US" sz="7200" dirty="0"/>
              <a:t> with projected permit-exempt well connections</a:t>
            </a:r>
          </a:p>
          <a:p>
            <a:pPr>
              <a:lnSpc>
                <a:spcPct val="120000"/>
              </a:lnSpc>
            </a:pPr>
            <a:r>
              <a:rPr lang="en-US" sz="7200" dirty="0"/>
              <a:t>Evaluated irrigation practices at each site using Google Earth imagery</a:t>
            </a:r>
          </a:p>
          <a:p>
            <a:pPr>
              <a:lnSpc>
                <a:spcPct val="120000"/>
              </a:lnSpc>
            </a:pPr>
            <a:r>
              <a:rPr lang="en-US" sz="7200" dirty="0"/>
              <a:t>Included sites with zero irrigation and those with &gt;0.5 acres irrigation</a:t>
            </a:r>
          </a:p>
          <a:p>
            <a:pPr>
              <a:lnSpc>
                <a:spcPct val="120000"/>
              </a:lnSpc>
            </a:pPr>
            <a:r>
              <a:rPr lang="en-US" sz="7200" dirty="0"/>
              <a:t>Excluded sites still under construction</a:t>
            </a:r>
          </a:p>
          <a:p>
            <a:endParaRPr lang="en-US" dirty="0"/>
          </a:p>
        </p:txBody>
      </p:sp>
      <p:sp>
        <p:nvSpPr>
          <p:cNvPr id="4" name="Title 3"/>
          <p:cNvSpPr>
            <a:spLocks noGrp="1"/>
          </p:cNvSpPr>
          <p:nvPr>
            <p:ph type="title"/>
          </p:nvPr>
        </p:nvSpPr>
        <p:spPr>
          <a:xfrm>
            <a:off x="415636" y="109939"/>
            <a:ext cx="11643360" cy="846223"/>
          </a:xfrm>
        </p:spPr>
        <p:txBody>
          <a:bodyPr/>
          <a:lstStyle/>
          <a:p>
            <a:r>
              <a:rPr lang="en-US" dirty="0"/>
              <a:t>Irrigated Yard Footprint Delineations</a:t>
            </a:r>
          </a:p>
        </p:txBody>
      </p:sp>
    </p:spTree>
    <p:extLst>
      <p:ext uri="{BB962C8B-B14F-4D97-AF65-F5344CB8AC3E}">
        <p14:creationId xmlns:p14="http://schemas.microsoft.com/office/powerpoint/2010/main" val="2305585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3AEB6-5448-4D7B-B84C-A187049416AF}"/>
              </a:ext>
            </a:extLst>
          </p:cNvPr>
          <p:cNvSpPr>
            <a:spLocks noGrp="1"/>
          </p:cNvSpPr>
          <p:nvPr>
            <p:ph type="title"/>
          </p:nvPr>
        </p:nvSpPr>
        <p:spPr>
          <a:xfrm>
            <a:off x="447869" y="109939"/>
            <a:ext cx="10905931" cy="580912"/>
          </a:xfrm>
        </p:spPr>
        <p:txBody>
          <a:bodyPr/>
          <a:lstStyle/>
          <a:p>
            <a:r>
              <a:rPr lang="en-US" dirty="0" smtClean="0"/>
              <a:t>Consumptive Use Estimates by </a:t>
            </a:r>
            <a:r>
              <a:rPr lang="en-US" dirty="0" err="1" smtClean="0"/>
              <a:t>Subbasin</a:t>
            </a:r>
            <a:endParaRPr lang="en-US" dirty="0"/>
          </a:p>
        </p:txBody>
      </p:sp>
      <p:sp>
        <p:nvSpPr>
          <p:cNvPr id="3" name="Slide Number Placeholder 2">
            <a:extLst>
              <a:ext uri="{FF2B5EF4-FFF2-40B4-BE49-F238E27FC236}">
                <a16:creationId xmlns:a16="http://schemas.microsoft.com/office/drawing/2014/main" id="{90B2F76F-6479-4490-AF75-2173780F25CE}"/>
              </a:ext>
            </a:extLst>
          </p:cNvPr>
          <p:cNvSpPr>
            <a:spLocks noGrp="1"/>
          </p:cNvSpPr>
          <p:nvPr>
            <p:ph type="sldNum" sz="quarter" idx="12"/>
          </p:nvPr>
        </p:nvSpPr>
        <p:spPr/>
        <p:txBody>
          <a:bodyPr/>
          <a:lstStyle/>
          <a:p>
            <a:fld id="{C7AE4AFB-FEC0-4F29-909E-DE1E918E075B}" type="slidenum">
              <a:rPr lang="en-US" smtClean="0"/>
              <a:t>5</a:t>
            </a:fld>
            <a:endParaRPr lang="en-US"/>
          </a:p>
        </p:txBody>
      </p:sp>
      <p:pic>
        <p:nvPicPr>
          <p:cNvPr id="7" name="Picture 6" descr="Consumptive use estimates by subbasin. " title="Preliminary Consumptive Use Estimates by Subbasin">
            <a:extLst>
              <a:ext uri="{FF2B5EF4-FFF2-40B4-BE49-F238E27FC236}">
                <a16:creationId xmlns:a16="http://schemas.microsoft.com/office/drawing/2014/main" id="{4542F5DB-B3E0-4EB4-A6D5-43FB67DBDB8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31" t="4102" r="3404" b="3892"/>
          <a:stretch/>
        </p:blipFill>
        <p:spPr>
          <a:xfrm>
            <a:off x="-130629" y="690851"/>
            <a:ext cx="9423918" cy="6002595"/>
          </a:xfrm>
          <a:prstGeom prst="rect">
            <a:avLst/>
          </a:prstGeom>
        </p:spPr>
      </p:pic>
    </p:spTree>
    <p:extLst>
      <p:ext uri="{BB962C8B-B14F-4D97-AF65-F5344CB8AC3E}">
        <p14:creationId xmlns:p14="http://schemas.microsoft.com/office/powerpoint/2010/main" val="1226267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939"/>
            <a:ext cx="10515600" cy="581437"/>
          </a:xfrm>
        </p:spPr>
        <p:txBody>
          <a:bodyPr/>
          <a:lstStyle/>
          <a:p>
            <a:r>
              <a:rPr lang="en-US" dirty="0"/>
              <a:t>             </a:t>
            </a:r>
            <a:r>
              <a:rPr lang="en-US" dirty="0">
                <a:solidFill>
                  <a:srgbClr val="013F62"/>
                </a:solidFill>
              </a:rPr>
              <a:t>Preliminary Irrigated Area Analysis</a:t>
            </a:r>
          </a:p>
        </p:txBody>
      </p:sp>
      <p:pic>
        <p:nvPicPr>
          <p:cNvPr id="4" name="Content Placeholder 3" descr="Subbasin, parcels analyzed, total irrigated acres, and average irrigated acres. " title="Preliminary Irrigated Area Analysis">
            <a:extLst>
              <a:ext uri="{FF2B5EF4-FFF2-40B4-BE49-F238E27FC236}">
                <a16:creationId xmlns:a16="http://schemas.microsoft.com/office/drawing/2014/main" id="{BD5479F8-2F8D-40F7-9516-131F3E8876B1}"/>
              </a:ext>
            </a:extLst>
          </p:cNvPr>
          <p:cNvPicPr>
            <a:picLocks noGrp="1" noChangeAspect="1"/>
          </p:cNvPicPr>
          <p:nvPr>
            <p:ph idx="1"/>
          </p:nvPr>
        </p:nvPicPr>
        <p:blipFill rotWithShape="1">
          <a:blip r:embed="rId3"/>
          <a:srcRect t="454" r="39095"/>
          <a:stretch/>
        </p:blipFill>
        <p:spPr>
          <a:xfrm>
            <a:off x="2039389" y="735711"/>
            <a:ext cx="7027026" cy="6076238"/>
          </a:xfrm>
          <a:prstGeom prst="rect">
            <a:avLst/>
          </a:prstGeom>
        </p:spPr>
      </p:pic>
      <p:sp>
        <p:nvSpPr>
          <p:cNvPr id="3" name="Slide Number Placeholder 2">
            <a:extLst>
              <a:ext uri="{FF2B5EF4-FFF2-40B4-BE49-F238E27FC236}">
                <a16:creationId xmlns:a16="http://schemas.microsoft.com/office/drawing/2014/main" id="{36B82004-0B13-4415-81FB-4211630C5F04}"/>
              </a:ext>
            </a:extLst>
          </p:cNvPr>
          <p:cNvSpPr>
            <a:spLocks noGrp="1"/>
          </p:cNvSpPr>
          <p:nvPr>
            <p:ph type="sldNum" sz="quarter" idx="12"/>
          </p:nvPr>
        </p:nvSpPr>
        <p:spPr/>
        <p:txBody>
          <a:bodyPr/>
          <a:lstStyle/>
          <a:p>
            <a:fld id="{C7AE4AFB-FEC0-4F29-909E-DE1E918E075B}" type="slidenum">
              <a:rPr lang="en-US" smtClean="0"/>
              <a:t>6</a:t>
            </a:fld>
            <a:endParaRPr lang="en-US" dirty="0"/>
          </a:p>
        </p:txBody>
      </p:sp>
    </p:spTree>
    <p:extLst>
      <p:ext uri="{BB962C8B-B14F-4D97-AF65-F5344CB8AC3E}">
        <p14:creationId xmlns:p14="http://schemas.microsoft.com/office/powerpoint/2010/main" val="4051380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C2EDB-B711-47F2-AC21-49BCE6485B5B}"/>
              </a:ext>
            </a:extLst>
          </p:cNvPr>
          <p:cNvSpPr>
            <a:spLocks noGrp="1"/>
          </p:cNvSpPr>
          <p:nvPr>
            <p:ph type="title"/>
          </p:nvPr>
        </p:nvSpPr>
        <p:spPr>
          <a:xfrm>
            <a:off x="155171" y="109940"/>
            <a:ext cx="11981411" cy="577245"/>
          </a:xfrm>
        </p:spPr>
        <p:txBody>
          <a:bodyPr>
            <a:normAutofit/>
          </a:bodyPr>
          <a:lstStyle/>
          <a:p>
            <a:r>
              <a:rPr lang="en-US" sz="2600" dirty="0"/>
              <a:t>Annual Consumptive Use Summary Using Subbasin Average Irrigated Yard</a:t>
            </a:r>
          </a:p>
        </p:txBody>
      </p:sp>
      <p:pic>
        <p:nvPicPr>
          <p:cNvPr id="5" name="Picture 4" descr="Subbasin, number of PE wells anticipated in subbasin, per well consumptive use (gpd), and total consumptive use. " title="Annual Consumptive Use Summary Using Subbasin Average Irriated Yard">
            <a:extLst>
              <a:ext uri="{FF2B5EF4-FFF2-40B4-BE49-F238E27FC236}">
                <a16:creationId xmlns:a16="http://schemas.microsoft.com/office/drawing/2014/main" id="{39B5C08A-6B1D-4016-B01B-3615C0CFC20B}"/>
              </a:ext>
            </a:extLst>
          </p:cNvPr>
          <p:cNvPicPr>
            <a:picLocks noChangeAspect="1"/>
          </p:cNvPicPr>
          <p:nvPr/>
        </p:nvPicPr>
        <p:blipFill rotWithShape="1">
          <a:blip r:embed="rId3"/>
          <a:srcRect t="245" r="26811" b="5576"/>
          <a:stretch/>
        </p:blipFill>
        <p:spPr>
          <a:xfrm>
            <a:off x="2058283" y="725978"/>
            <a:ext cx="7218721" cy="5984855"/>
          </a:xfrm>
          <a:prstGeom prst="rect">
            <a:avLst/>
          </a:prstGeom>
        </p:spPr>
      </p:pic>
      <p:sp>
        <p:nvSpPr>
          <p:cNvPr id="2" name="Slide Number Placeholder 1">
            <a:extLst>
              <a:ext uri="{FF2B5EF4-FFF2-40B4-BE49-F238E27FC236}">
                <a16:creationId xmlns:a16="http://schemas.microsoft.com/office/drawing/2014/main" id="{7ABC6329-BBE5-4E24-96E2-3EE9137A57EE}"/>
              </a:ext>
            </a:extLst>
          </p:cNvPr>
          <p:cNvSpPr>
            <a:spLocks noGrp="1"/>
          </p:cNvSpPr>
          <p:nvPr>
            <p:ph type="sldNum" sz="quarter" idx="12"/>
          </p:nvPr>
        </p:nvSpPr>
        <p:spPr/>
        <p:txBody>
          <a:bodyPr/>
          <a:lstStyle/>
          <a:p>
            <a:fld id="{C7AE4AFB-FEC0-4F29-909E-DE1E918E075B}" type="slidenum">
              <a:rPr lang="en-US" smtClean="0"/>
              <a:t>7</a:t>
            </a:fld>
            <a:endParaRPr lang="en-US"/>
          </a:p>
        </p:txBody>
      </p:sp>
    </p:spTree>
    <p:extLst>
      <p:ext uri="{BB962C8B-B14F-4D97-AF65-F5344CB8AC3E}">
        <p14:creationId xmlns:p14="http://schemas.microsoft.com/office/powerpoint/2010/main" val="32031512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F140F-EC70-4505-A3EC-27EA5A83C89A}"/>
              </a:ext>
            </a:extLst>
          </p:cNvPr>
          <p:cNvSpPr>
            <a:spLocks noGrp="1"/>
          </p:cNvSpPr>
          <p:nvPr>
            <p:ph type="title"/>
          </p:nvPr>
        </p:nvSpPr>
        <p:spPr/>
        <p:txBody>
          <a:bodyPr/>
          <a:lstStyle/>
          <a:p>
            <a:r>
              <a:rPr lang="en-US" dirty="0"/>
              <a:t>Comparison of Consumptive Water Use Scenarios</a:t>
            </a:r>
          </a:p>
        </p:txBody>
      </p:sp>
      <p:graphicFrame>
        <p:nvGraphicFramePr>
          <p:cNvPr id="4" name="Table 4" descr="scenario (indoor/outdoor) and annual consumptive water use estiamte. " title="Comparison on consumptive water use cenarios">
            <a:extLst>
              <a:ext uri="{FF2B5EF4-FFF2-40B4-BE49-F238E27FC236}">
                <a16:creationId xmlns:a16="http://schemas.microsoft.com/office/drawing/2014/main" id="{F9773672-E9E1-4598-A4C7-C8C7DAB29755}"/>
              </a:ext>
            </a:extLst>
          </p:cNvPr>
          <p:cNvGraphicFramePr>
            <a:graphicFrameLocks noGrp="1"/>
          </p:cNvGraphicFramePr>
          <p:nvPr>
            <p:ph idx="1"/>
            <p:extLst>
              <p:ext uri="{D42A27DB-BD31-4B8C-83A1-F6EECF244321}">
                <p14:modId xmlns:p14="http://schemas.microsoft.com/office/powerpoint/2010/main" val="1095259491"/>
              </p:ext>
            </p:extLst>
          </p:nvPr>
        </p:nvGraphicFramePr>
        <p:xfrm>
          <a:off x="1219200" y="1736293"/>
          <a:ext cx="8623070" cy="2560320"/>
        </p:xfrm>
        <a:graphic>
          <a:graphicData uri="http://schemas.openxmlformats.org/drawingml/2006/table">
            <a:tbl>
              <a:tblPr firstRow="1" bandRow="1">
                <a:tableStyleId>{7DF18680-E054-41AD-8BC1-D1AEF772440D}</a:tableStyleId>
              </a:tblPr>
              <a:tblGrid>
                <a:gridCol w="5779463">
                  <a:extLst>
                    <a:ext uri="{9D8B030D-6E8A-4147-A177-3AD203B41FA5}">
                      <a16:colId xmlns:a16="http://schemas.microsoft.com/office/drawing/2014/main" val="590093034"/>
                    </a:ext>
                  </a:extLst>
                </a:gridCol>
                <a:gridCol w="2843607">
                  <a:extLst>
                    <a:ext uri="{9D8B030D-6E8A-4147-A177-3AD203B41FA5}">
                      <a16:colId xmlns:a16="http://schemas.microsoft.com/office/drawing/2014/main" val="440218544"/>
                    </a:ext>
                  </a:extLst>
                </a:gridCol>
              </a:tblGrid>
              <a:tr h="370840">
                <a:tc>
                  <a:txBody>
                    <a:bodyPr/>
                    <a:lstStyle/>
                    <a:p>
                      <a:r>
                        <a:rPr lang="en-US" sz="2400" dirty="0"/>
                        <a:t>Scenario (Indoor / Outdoor)</a:t>
                      </a:r>
                    </a:p>
                  </a:txBody>
                  <a:tcPr/>
                </a:tc>
                <a:tc>
                  <a:txBody>
                    <a:bodyPr/>
                    <a:lstStyle/>
                    <a:p>
                      <a:pPr algn="ctr"/>
                      <a:r>
                        <a:rPr lang="en-US" sz="2400" dirty="0"/>
                        <a:t>Annual Consumptive Water Use Estimate (acre-feet per year)</a:t>
                      </a:r>
                    </a:p>
                  </a:txBody>
                  <a:tcPr/>
                </a:tc>
                <a:extLst>
                  <a:ext uri="{0D108BD9-81ED-4DB2-BD59-A6C34878D82A}">
                    <a16:rowId xmlns:a16="http://schemas.microsoft.com/office/drawing/2014/main" val="3779281862"/>
                  </a:ext>
                </a:extLst>
              </a:tr>
              <a:tr h="370840">
                <a:tc>
                  <a:txBody>
                    <a:bodyPr/>
                    <a:lstStyle/>
                    <a:p>
                      <a:r>
                        <a:rPr lang="en-US" sz="2400" dirty="0"/>
                        <a:t>60 gpd pp / measured irrigated footprint</a:t>
                      </a:r>
                    </a:p>
                  </a:txBody>
                  <a:tcPr/>
                </a:tc>
                <a:tc>
                  <a:txBody>
                    <a:bodyPr/>
                    <a:lstStyle/>
                    <a:p>
                      <a:pPr algn="ctr"/>
                      <a:r>
                        <a:rPr lang="en-US" sz="2400" dirty="0"/>
                        <a:t>797</a:t>
                      </a:r>
                    </a:p>
                  </a:txBody>
                  <a:tcPr/>
                </a:tc>
                <a:extLst>
                  <a:ext uri="{0D108BD9-81ED-4DB2-BD59-A6C34878D82A}">
                    <a16:rowId xmlns:a16="http://schemas.microsoft.com/office/drawing/2014/main" val="4059127355"/>
                  </a:ext>
                </a:extLst>
              </a:tr>
              <a:tr h="370840">
                <a:tc>
                  <a:txBody>
                    <a:bodyPr/>
                    <a:lstStyle/>
                    <a:p>
                      <a:r>
                        <a:rPr lang="en-US" sz="2400" dirty="0"/>
                        <a:t>60 gpd pp / 0.5-acre irrigated yard</a:t>
                      </a:r>
                    </a:p>
                  </a:txBody>
                  <a:tcPr/>
                </a:tc>
                <a:tc>
                  <a:txBody>
                    <a:bodyPr/>
                    <a:lstStyle/>
                    <a:p>
                      <a:pPr algn="ctr"/>
                      <a:r>
                        <a:rPr lang="en-US" sz="2400" dirty="0"/>
                        <a:t>1,885</a:t>
                      </a:r>
                    </a:p>
                  </a:txBody>
                  <a:tcPr/>
                </a:tc>
                <a:extLst>
                  <a:ext uri="{0D108BD9-81ED-4DB2-BD59-A6C34878D82A}">
                    <a16:rowId xmlns:a16="http://schemas.microsoft.com/office/drawing/2014/main" val="345287131"/>
                  </a:ext>
                </a:extLst>
              </a:tr>
              <a:tr h="370840">
                <a:tc>
                  <a:txBody>
                    <a:bodyPr/>
                    <a:lstStyle/>
                    <a:p>
                      <a:r>
                        <a:rPr lang="en-US" sz="2400" dirty="0"/>
                        <a:t>950 gpd (legal limit averaged over the year)</a:t>
                      </a:r>
                    </a:p>
                  </a:txBody>
                  <a:tcPr/>
                </a:tc>
                <a:tc>
                  <a:txBody>
                    <a:bodyPr/>
                    <a:lstStyle/>
                    <a:p>
                      <a:pPr algn="ctr"/>
                      <a:r>
                        <a:rPr lang="en-US" sz="2400" dirty="0"/>
                        <a:t>2,448</a:t>
                      </a:r>
                    </a:p>
                  </a:txBody>
                  <a:tcPr/>
                </a:tc>
                <a:extLst>
                  <a:ext uri="{0D108BD9-81ED-4DB2-BD59-A6C34878D82A}">
                    <a16:rowId xmlns:a16="http://schemas.microsoft.com/office/drawing/2014/main" val="3009325976"/>
                  </a:ext>
                </a:extLst>
              </a:tr>
            </a:tbl>
          </a:graphicData>
        </a:graphic>
      </p:graphicFrame>
      <p:sp>
        <p:nvSpPr>
          <p:cNvPr id="3" name="Slide Number Placeholder 2">
            <a:extLst>
              <a:ext uri="{FF2B5EF4-FFF2-40B4-BE49-F238E27FC236}">
                <a16:creationId xmlns:a16="http://schemas.microsoft.com/office/drawing/2014/main" id="{304291E2-1A7A-4456-82CE-25E47F021804}"/>
              </a:ext>
            </a:extLst>
          </p:cNvPr>
          <p:cNvSpPr>
            <a:spLocks noGrp="1"/>
          </p:cNvSpPr>
          <p:nvPr>
            <p:ph type="sldNum" sz="quarter" idx="12"/>
          </p:nvPr>
        </p:nvSpPr>
        <p:spPr/>
        <p:txBody>
          <a:bodyPr/>
          <a:lstStyle/>
          <a:p>
            <a:fld id="{C7AE4AFB-FEC0-4F29-909E-DE1E918E075B}" type="slidenum">
              <a:rPr lang="en-US" smtClean="0"/>
              <a:t>8</a:t>
            </a:fld>
            <a:endParaRPr lang="en-US" dirty="0"/>
          </a:p>
        </p:txBody>
      </p:sp>
    </p:spTree>
    <p:extLst>
      <p:ext uri="{BB962C8B-B14F-4D97-AF65-F5344CB8AC3E}">
        <p14:creationId xmlns:p14="http://schemas.microsoft.com/office/powerpoint/2010/main" val="157790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BE403-D5E6-4FE0-A673-3BFFE8B7CCCC}"/>
              </a:ext>
            </a:extLst>
          </p:cNvPr>
          <p:cNvSpPr>
            <a:spLocks noGrp="1"/>
          </p:cNvSpPr>
          <p:nvPr>
            <p:ph type="title"/>
          </p:nvPr>
        </p:nvSpPr>
        <p:spPr/>
        <p:txBody>
          <a:bodyPr>
            <a:normAutofit/>
          </a:bodyPr>
          <a:lstStyle/>
          <a:p>
            <a:r>
              <a:rPr lang="en-US" dirty="0"/>
              <a:t>Metered Water Use Compared to PE Well Estimate</a:t>
            </a:r>
          </a:p>
        </p:txBody>
      </p:sp>
      <p:pic>
        <p:nvPicPr>
          <p:cNvPr id="7" name="Picture 6" descr="water purveyor data for snohomish PUD and covington water district compared to GeoEngineers calculated scenarios. Shows indoor use per household, outdoor use per household, and total use per household. " title="Metered water use compared to PE well estimate.">
            <a:extLst>
              <a:ext uri="{FF2B5EF4-FFF2-40B4-BE49-F238E27FC236}">
                <a16:creationId xmlns:a16="http://schemas.microsoft.com/office/drawing/2014/main" id="{C7ADE2F1-F394-4EA3-8C57-0DE33AEE157D}"/>
              </a:ext>
            </a:extLst>
          </p:cNvPr>
          <p:cNvPicPr>
            <a:picLocks noChangeAspect="1"/>
          </p:cNvPicPr>
          <p:nvPr/>
        </p:nvPicPr>
        <p:blipFill rotWithShape="1">
          <a:blip r:embed="rId3"/>
          <a:srcRect r="13853" b="5090"/>
          <a:stretch/>
        </p:blipFill>
        <p:spPr>
          <a:xfrm>
            <a:off x="381000" y="1755231"/>
            <a:ext cx="11430000" cy="4262413"/>
          </a:xfrm>
          <a:prstGeom prst="rect">
            <a:avLst/>
          </a:prstGeom>
        </p:spPr>
      </p:pic>
      <p:sp>
        <p:nvSpPr>
          <p:cNvPr id="3" name="Slide Number Placeholder 2">
            <a:extLst>
              <a:ext uri="{FF2B5EF4-FFF2-40B4-BE49-F238E27FC236}">
                <a16:creationId xmlns:a16="http://schemas.microsoft.com/office/drawing/2014/main" id="{96F5D92F-7CE5-4541-B1C2-8D8D0FEC1032}"/>
              </a:ext>
            </a:extLst>
          </p:cNvPr>
          <p:cNvSpPr>
            <a:spLocks noGrp="1"/>
          </p:cNvSpPr>
          <p:nvPr>
            <p:ph type="sldNum" sz="quarter" idx="12"/>
          </p:nvPr>
        </p:nvSpPr>
        <p:spPr/>
        <p:txBody>
          <a:bodyPr/>
          <a:lstStyle/>
          <a:p>
            <a:fld id="{C7AE4AFB-FEC0-4F29-909E-DE1E918E075B}" type="slidenum">
              <a:rPr lang="en-US" smtClean="0"/>
              <a:t>9</a:t>
            </a:fld>
            <a:endParaRPr lang="en-US"/>
          </a:p>
        </p:txBody>
      </p:sp>
    </p:spTree>
    <p:extLst>
      <p:ext uri="{BB962C8B-B14F-4D97-AF65-F5344CB8AC3E}">
        <p14:creationId xmlns:p14="http://schemas.microsoft.com/office/powerpoint/2010/main" val="35191869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GeoEngineers Colors">
      <a:dk1>
        <a:sysClr val="windowText" lastClr="000000"/>
      </a:dk1>
      <a:lt1>
        <a:sysClr val="window" lastClr="FFFFFF"/>
      </a:lt1>
      <a:dk2>
        <a:srgbClr val="005581"/>
      </a:dk2>
      <a:lt2>
        <a:srgbClr val="E7E6E6"/>
      </a:lt2>
      <a:accent1>
        <a:srgbClr val="799F3F"/>
      </a:accent1>
      <a:accent2>
        <a:srgbClr val="DA5D26"/>
      </a:accent2>
      <a:accent3>
        <a:srgbClr val="B8AD92"/>
      </a:accent3>
      <a:accent4>
        <a:srgbClr val="D9B410"/>
      </a:accent4>
      <a:accent5>
        <a:srgbClr val="00213A"/>
      </a:accent5>
      <a:accent6>
        <a:srgbClr val="7A9E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197740E-B9AA-4AD1-99E0-A534B195053F}" vid="{9D29E5F4-CFC3-45BE-AD32-3C85CFED59DB}"/>
    </a:ext>
  </a:extLst>
</a:theme>
</file>

<file path=ppt/theme/theme2.xml><?xml version="1.0" encoding="utf-8"?>
<a:theme xmlns:a="http://schemas.openxmlformats.org/drawingml/2006/main" name="1_Office Theme">
  <a:themeElements>
    <a:clrScheme name="GeoEngineers">
      <a:dk1>
        <a:sysClr val="windowText" lastClr="000000"/>
      </a:dk1>
      <a:lt1>
        <a:sysClr val="window" lastClr="FFFFFF"/>
      </a:lt1>
      <a:dk2>
        <a:srgbClr val="44546A"/>
      </a:dk2>
      <a:lt2>
        <a:srgbClr val="E7E6E6"/>
      </a:lt2>
      <a:accent1>
        <a:srgbClr val="7A9E00"/>
      </a:accent1>
      <a:accent2>
        <a:srgbClr val="EB7F09"/>
      </a:accent2>
      <a:accent3>
        <a:srgbClr val="B8AD92"/>
      </a:accent3>
      <a:accent4>
        <a:srgbClr val="D9B410"/>
      </a:accent4>
      <a:accent5>
        <a:srgbClr val="00213A"/>
      </a:accent5>
      <a:accent6>
        <a:srgbClr val="7A9E0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197740E-B9AA-4AD1-99E0-A534B195053F}" vid="{90D2AD25-41BF-4E71-95FB-C74E6C73FD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Zview xmlns="81b753b0-5f84-4476-b087-97d9c3e0d4e3">Needs to be posted</EZview>
    <WRIA xmlns="81b753b0-5f84-4476-b087-97d9c3e0d4e3">7</WRIA>
    <Accessibility xmlns="81b753b0-5f84-4476-b087-97d9c3e0d4e3">Needs review</Accessibility>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87ED565BBD1434694F55D60D1AC51F4" ma:contentTypeVersion="4" ma:contentTypeDescription="Create a new document." ma:contentTypeScope="" ma:versionID="0f0e499c195883a05da68648a14dd41d">
  <xsd:schema xmlns:xsd="http://www.w3.org/2001/XMLSchema" xmlns:xs="http://www.w3.org/2001/XMLSchema" xmlns:p="http://schemas.microsoft.com/office/2006/metadata/properties" xmlns:ns2="81b753b0-5f84-4476-b087-97d9c3e0d4e3" xmlns:ns3="fa9a4940-7a8b-4399-b0b9-597dee2fdc40" targetNamespace="http://schemas.microsoft.com/office/2006/metadata/properties" ma:root="true" ma:fieldsID="9d23ff41967d2128eb7b1e7c8351325a" ns2:_="" ns3:_="">
    <xsd:import namespace="81b753b0-5f84-4476-b087-97d9c3e0d4e3"/>
    <xsd:import namespace="fa9a4940-7a8b-4399-b0b9-597dee2fdc40"/>
    <xsd:element name="properties">
      <xsd:complexType>
        <xsd:sequence>
          <xsd:element name="documentManagement">
            <xsd:complexType>
              <xsd:all>
                <xsd:element ref="ns2:WRIA"/>
                <xsd:element ref="ns2:Accessibility" minOccurs="0"/>
                <xsd:element ref="ns2:EZview"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b753b0-5f84-4476-b087-97d9c3e0d4e3" elementFormDefault="qualified">
    <xsd:import namespace="http://schemas.microsoft.com/office/2006/documentManagement/types"/>
    <xsd:import namespace="http://schemas.microsoft.com/office/infopath/2007/PartnerControls"/>
    <xsd:element name="WRIA" ma:index="8" ma:displayName="WRIA" ma:default="Multiple" ma:description="Committee's WRIA" ma:format="Dropdown" ma:internalName="WRIA">
      <xsd:simpleType>
        <xsd:restriction base="dms:Choice">
          <xsd:enumeration value="7"/>
          <xsd:enumeration value="8"/>
          <xsd:enumeration value="9"/>
          <xsd:enumeration value="10"/>
          <xsd:enumeration value="12"/>
          <xsd:enumeration value="Multiple"/>
          <xsd:enumeration value="13"/>
          <xsd:enumeration value="14"/>
          <xsd:enumeration value="15"/>
        </xsd:restriction>
      </xsd:simpleType>
    </xsd:element>
    <xsd:element name="Accessibility" ma:index="9" nillable="true" ma:displayName="Accessibility" ma:default="Needs review" ma:description="Status of Accessibility check." ma:format="Dropdown" ma:internalName="Accessibility">
      <xsd:simpleType>
        <xsd:restriction base="dms:Choice">
          <xsd:enumeration value="Sent Back to Planner"/>
          <xsd:enumeration value="Needs review"/>
          <xsd:enumeration value="In Progress"/>
          <xsd:enumeration value="Completed"/>
          <xsd:enumeration value="Does Not Pass"/>
        </xsd:restriction>
      </xsd:simpleType>
    </xsd:element>
    <xsd:element name="EZview" ma:index="10" nillable="true" ma:displayName="EZview" ma:default="Needs to be posted" ma:description="Status of document on EZview." ma:format="Dropdown" ma:internalName="EZview">
      <xsd:simpleType>
        <xsd:restriction base="dms:Choice">
          <xsd:enumeration value="Needs to be posted"/>
          <xsd:enumeration value="Pending review"/>
          <xsd:enumeration value="Posted"/>
          <xsd:enumeration value="Removed"/>
        </xsd:restriction>
      </xsd:simpleType>
    </xsd:element>
  </xsd:schema>
  <xsd:schema xmlns:xsd="http://www.w3.org/2001/XMLSchema" xmlns:xs="http://www.w3.org/2001/XMLSchema" xmlns:dms="http://schemas.microsoft.com/office/2006/documentManagement/types" xmlns:pc="http://schemas.microsoft.com/office/infopath/2007/PartnerControls" targetNamespace="fa9a4940-7a8b-4399-b0b9-597dee2fdc4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AF0D4A3-5546-42E4-AC8B-D78A5B1914B4}">
  <ds:schemaRefs>
    <ds:schemaRef ds:uri="81b753b0-5f84-4476-b087-97d9c3e0d4e3"/>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fa9a4940-7a8b-4399-b0b9-597dee2fdc40"/>
    <ds:schemaRef ds:uri="http://www.w3.org/XML/1998/namespace"/>
  </ds:schemaRefs>
</ds:datastoreItem>
</file>

<file path=customXml/itemProps2.xml><?xml version="1.0" encoding="utf-8"?>
<ds:datastoreItem xmlns:ds="http://schemas.openxmlformats.org/officeDocument/2006/customXml" ds:itemID="{D666CC8D-3C1A-4830-85EB-C84E6B01409B}">
  <ds:schemaRefs>
    <ds:schemaRef ds:uri="http://schemas.microsoft.com/sharepoint/v3/contenttype/forms"/>
  </ds:schemaRefs>
</ds:datastoreItem>
</file>

<file path=customXml/itemProps3.xml><?xml version="1.0" encoding="utf-8"?>
<ds:datastoreItem xmlns:ds="http://schemas.openxmlformats.org/officeDocument/2006/customXml" ds:itemID="{08360B1A-F009-490D-BBB8-743F504C2F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b753b0-5f84-4476-b087-97d9c3e0d4e3"/>
    <ds:schemaRef ds:uri="fa9a4940-7a8b-4399-b0b9-597dee2fdc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Geo-Presentation-Template-Widescreen</Template>
  <TotalTime>484</TotalTime>
  <Words>1421</Words>
  <Application>Microsoft Office PowerPoint</Application>
  <PresentationFormat>Widescreen</PresentationFormat>
  <Paragraphs>94</Paragraphs>
  <Slides>10</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Courier New</vt:lpstr>
      <vt:lpstr>Franklin Gothic Book</vt:lpstr>
      <vt:lpstr>Franklin Gothic Medium</vt:lpstr>
      <vt:lpstr>Wingdings</vt:lpstr>
      <vt:lpstr>Office Theme</vt:lpstr>
      <vt:lpstr>1_Office Theme</vt:lpstr>
      <vt:lpstr>WRIA 7 Consumptive Use Estimates</vt:lpstr>
      <vt:lpstr>Overview</vt:lpstr>
      <vt:lpstr>Consumptive Use Estimate Approach</vt:lpstr>
      <vt:lpstr>Irrigated Yard Footprint Delineations</vt:lpstr>
      <vt:lpstr>Consumptive Use Estimates by Subbasin</vt:lpstr>
      <vt:lpstr>             Preliminary Irrigated Area Analysis</vt:lpstr>
      <vt:lpstr>Annual Consumptive Use Summary Using Subbasin Average Irrigated Yard</vt:lpstr>
      <vt:lpstr>Comparison of Consumptive Water Use Scenarios</vt:lpstr>
      <vt:lpstr>Metered Water Use Compared to PE Well Estimate</vt:lpstr>
      <vt:lpstr>Introduction to Consumptive Use Calculator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Polycom Resolution Tips Use when using cable to connect to Polycom, NOT when using People + Content to connect</dc:title>
  <dc:creator>Patty Dillon</dc:creator>
  <cp:lastModifiedBy>Levy, Paulina (ECY)</cp:lastModifiedBy>
  <cp:revision>73</cp:revision>
  <dcterms:created xsi:type="dcterms:W3CDTF">2019-10-08T15:46:43Z</dcterms:created>
  <dcterms:modified xsi:type="dcterms:W3CDTF">2019-12-19T17:09:51Z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0x010100E87ED565BBD1434694F55D60D1AC51F4</vt:lpwstr>
  </property>
</Properties>
</file>