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808" r:id="rId4"/>
  </p:sldMasterIdLst>
  <p:notesMasterIdLst>
    <p:notesMasterId r:id="rId52"/>
  </p:notesMasterIdLst>
  <p:handoutMasterIdLst>
    <p:handoutMasterId r:id="rId53"/>
  </p:handoutMasterIdLst>
  <p:sldIdLst>
    <p:sldId id="506" r:id="rId5"/>
    <p:sldId id="567" r:id="rId6"/>
    <p:sldId id="461" r:id="rId7"/>
    <p:sldId id="563" r:id="rId8"/>
    <p:sldId id="555" r:id="rId9"/>
    <p:sldId id="540" r:id="rId10"/>
    <p:sldId id="541" r:id="rId11"/>
    <p:sldId id="549" r:id="rId12"/>
    <p:sldId id="542" r:id="rId13"/>
    <p:sldId id="543" r:id="rId14"/>
    <p:sldId id="527" r:id="rId15"/>
    <p:sldId id="524" r:id="rId16"/>
    <p:sldId id="492" r:id="rId17"/>
    <p:sldId id="526" r:id="rId18"/>
    <p:sldId id="518" r:id="rId19"/>
    <p:sldId id="519" r:id="rId20"/>
    <p:sldId id="520" r:id="rId21"/>
    <p:sldId id="521" r:id="rId22"/>
    <p:sldId id="522" r:id="rId23"/>
    <p:sldId id="508" r:id="rId24"/>
    <p:sldId id="550" r:id="rId25"/>
    <p:sldId id="513" r:id="rId26"/>
    <p:sldId id="551" r:id="rId27"/>
    <p:sldId id="564" r:id="rId28"/>
    <p:sldId id="565" r:id="rId29"/>
    <p:sldId id="566" r:id="rId30"/>
    <p:sldId id="531" r:id="rId31"/>
    <p:sldId id="552" r:id="rId32"/>
    <p:sldId id="547" r:id="rId33"/>
    <p:sldId id="553" r:id="rId34"/>
    <p:sldId id="554" r:id="rId35"/>
    <p:sldId id="545" r:id="rId36"/>
    <p:sldId id="546" r:id="rId37"/>
    <p:sldId id="559" r:id="rId38"/>
    <p:sldId id="557" r:id="rId39"/>
    <p:sldId id="536" r:id="rId40"/>
    <p:sldId id="558" r:id="rId41"/>
    <p:sldId id="560" r:id="rId42"/>
    <p:sldId id="561" r:id="rId43"/>
    <p:sldId id="562" r:id="rId44"/>
    <p:sldId id="556" r:id="rId45"/>
    <p:sldId id="532" r:id="rId46"/>
    <p:sldId id="537" r:id="rId47"/>
    <p:sldId id="538" r:id="rId48"/>
    <p:sldId id="548" r:id="rId49"/>
    <p:sldId id="539" r:id="rId50"/>
    <p:sldId id="487" r:id="rId51"/>
  </p:sldIdLst>
  <p:sldSz cx="18284825" cy="10285413"/>
  <p:notesSz cx="6858000" cy="3076575"/>
  <p:embeddedFontLst>
    <p:embeddedFont>
      <p:font typeface="Roboto" panose="02000000000000000000" pitchFamily="2" charset="0"/>
      <p:regular r:id="rId54"/>
      <p:bold r:id="rId55"/>
    </p:embeddedFont>
    <p:embeddedFont>
      <p:font typeface="Franklin Gothic Book" panose="020B0503020102020204" pitchFamily="34" charset="0"/>
      <p:regular r:id="rId56"/>
      <p:italic r:id="rId57"/>
    </p:embeddedFont>
    <p:embeddedFont>
      <p:font typeface="Calibri Light" panose="020F0302020204030204" pitchFamily="34" charset="0"/>
      <p:regular r:id="rId58"/>
      <p:italic r:id="rId59"/>
    </p:embeddedFont>
    <p:embeddedFont>
      <p:font typeface="Rockwell" panose="02060603020205020403" pitchFamily="18" charset="0"/>
      <p:regular r:id="rId60"/>
      <p:bold r:id="rId61"/>
      <p:italic r:id="rId62"/>
      <p:boldItalic r:id="rId63"/>
    </p:embeddedFont>
    <p:embeddedFont>
      <p:font typeface="Calibri" panose="020F0502020204030204" pitchFamily="34" charset="0"/>
      <p:regular r:id="rId64"/>
      <p:bold r:id="rId65"/>
      <p:italic r:id="rId66"/>
      <p:boldItalic r:id="rId67"/>
    </p:embeddedFont>
    <p:embeddedFont>
      <p:font typeface="Yu Gothic" panose="020B0400000000000000" pitchFamily="34" charset="-128"/>
      <p:regular r:id="rId68"/>
      <p:bold r:id="rId69"/>
    </p:embeddedFont>
    <p:embeddedFont>
      <p:font typeface="Franklin Gothic Medium" panose="020B0603020102020204" pitchFamily="34" charset="0"/>
      <p:regular r:id="rId70"/>
      <p:italic r:id="rId71"/>
    </p:embeddedFont>
    <p:embeddedFont>
      <p:font typeface="Roboto Medium" pitchFamily="2" charset="0"/>
      <p:regular r:id="rId72"/>
      <p:italic r:id="rId7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506"/>
            <p14:sldId id="567"/>
            <p14:sldId id="461"/>
            <p14:sldId id="563"/>
            <p14:sldId id="555"/>
            <p14:sldId id="540"/>
            <p14:sldId id="541"/>
            <p14:sldId id="549"/>
            <p14:sldId id="542"/>
            <p14:sldId id="543"/>
            <p14:sldId id="527"/>
            <p14:sldId id="524"/>
            <p14:sldId id="492"/>
            <p14:sldId id="526"/>
            <p14:sldId id="518"/>
            <p14:sldId id="519"/>
            <p14:sldId id="520"/>
            <p14:sldId id="521"/>
            <p14:sldId id="522"/>
            <p14:sldId id="508"/>
            <p14:sldId id="550"/>
            <p14:sldId id="513"/>
            <p14:sldId id="551"/>
            <p14:sldId id="564"/>
            <p14:sldId id="565"/>
            <p14:sldId id="566"/>
            <p14:sldId id="531"/>
            <p14:sldId id="552"/>
            <p14:sldId id="547"/>
            <p14:sldId id="553"/>
            <p14:sldId id="554"/>
            <p14:sldId id="545"/>
            <p14:sldId id="546"/>
            <p14:sldId id="559"/>
            <p14:sldId id="557"/>
            <p14:sldId id="536"/>
            <p14:sldId id="558"/>
            <p14:sldId id="560"/>
            <p14:sldId id="561"/>
            <p14:sldId id="562"/>
            <p14:sldId id="556"/>
            <p14:sldId id="532"/>
            <p14:sldId id="537"/>
            <p14:sldId id="538"/>
            <p14:sldId id="548"/>
            <p14:sldId id="539"/>
            <p14:sldId id="487"/>
          </p14:sldIdLst>
        </p14:section>
      </p14:sectionLst>
    </p:ext>
    <p:ext uri="{EFAFB233-063F-42B5-8137-9DF3F51BA10A}">
      <p15:sldGuideLst xmlns:p15="http://schemas.microsoft.com/office/powerpoint/2012/main">
        <p15:guide id="1" orient="horz" pos="3240" userDrawn="1">
          <p15:clr>
            <a:srgbClr val="A4A3A4"/>
          </p15:clr>
        </p15:guide>
        <p15:guide id="2" pos="575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tts, Stephanie (ECY)" initials="PS(" lastIdx="7" clrIdx="0">
    <p:extLst>
      <p:ext uri="{19B8F6BF-5375-455C-9EA6-DF929625EA0E}">
        <p15:presenceInfo xmlns:p15="http://schemas.microsoft.com/office/powerpoint/2012/main" userId="S-1-5-21-2487942767-1439223106-4058045846-44467" providerId="AD"/>
      </p:ext>
    </p:extLst>
  </p:cmAuthor>
  <p:cmAuthor id="2" name="SVYN461@ecy.wa.lcl" initials="S" lastIdx="3" clrIdx="1">
    <p:extLst>
      <p:ext uri="{19B8F6BF-5375-455C-9EA6-DF929625EA0E}">
        <p15:presenceInfo xmlns:p15="http://schemas.microsoft.com/office/powerpoint/2012/main" userId="SVYN461@ecy.wa.lcl" providerId="None"/>
      </p:ext>
    </p:extLst>
  </p:cmAuthor>
  <p:cmAuthor id="3" name="step461@ecy.wa.lcl" initials="s" lastIdx="2" clrIdx="2">
    <p:extLst>
      <p:ext uri="{19B8F6BF-5375-455C-9EA6-DF929625EA0E}">
        <p15:presenceInfo xmlns:p15="http://schemas.microsoft.com/office/powerpoint/2012/main" userId="step461@ecy.wa.lcl" providerId="None"/>
      </p:ext>
    </p:extLst>
  </p:cmAuthor>
  <p:cmAuthor id="4" name="Brown, Rebecca (ECY)" initials="BR(" lastIdx="1" clrIdx="3">
    <p:extLst>
      <p:ext uri="{19B8F6BF-5375-455C-9EA6-DF929625EA0E}">
        <p15:presenceInfo xmlns:p15="http://schemas.microsoft.com/office/powerpoint/2012/main" userId="S-1-5-21-2487942767-1439223106-4058045846-40250" providerId="AD"/>
      </p:ext>
    </p:extLst>
  </p:cmAuthor>
  <p:cmAuthor id="5" name="Susan ONeil" initials="SO" lastIdx="4" clrIdx="4">
    <p:extLst>
      <p:ext uri="{19B8F6BF-5375-455C-9EA6-DF929625EA0E}">
        <p15:presenceInfo xmlns:p15="http://schemas.microsoft.com/office/powerpoint/2012/main" userId="/uunZfsAt1xspULIgkhZaIS20gv7pZLA/Pd2VjthIx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88F"/>
    <a:srgbClr val="333300"/>
    <a:srgbClr val="C4D2E2"/>
    <a:srgbClr val="97B1CD"/>
    <a:srgbClr val="DAE1E9"/>
    <a:srgbClr val="7D9DC1"/>
    <a:srgbClr val="666633"/>
    <a:srgbClr val="80A8CD"/>
    <a:srgbClr val="7AA456"/>
    <a:srgbClr val="8DAAC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562631-EBF9-4765-B5D0-829D882859E2}" v="84" dt="2019-11-18T01:03:10.341"/>
    <p1510:client id="{67A04EE9-3E99-491D-A977-459D60B26F82}" v="7" dt="2020-03-11T20:56:04.540"/>
    <p1510:client id="{9005B95A-C120-4222-A17A-FF6CAE2E1B82}" v="420" dt="2020-03-12T16:42:32.599"/>
    <p1510:client id="{92FE6D95-2177-421D-A983-2C13289B2672}" v="814" dt="2019-11-18T04:44:39.186"/>
    <p1510:client id="{9B6E4C1A-CA3A-40FD-ABF3-B25BC7FD6BB0}" v="1710" dt="2020-03-07T21:25:54.232"/>
    <p1510:client id="{CA968CEE-4D67-4DF7-933C-333C502BCEAA}" v="63" dt="2020-03-11T21:37:15.329"/>
    <p1510:client id="{DAF288FC-EDB4-4678-827A-5160ED423F16}" v="31" dt="2020-03-04T22:13:25.9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7" autoAdjust="0"/>
    <p:restoredTop sz="72929" autoAdjust="0"/>
  </p:normalViewPr>
  <p:slideViewPr>
    <p:cSldViewPr snapToGrid="0" showGuides="1">
      <p:cViewPr varScale="1">
        <p:scale>
          <a:sx n="33" d="100"/>
          <a:sy n="33" d="100"/>
        </p:scale>
        <p:origin x="350" y="58"/>
      </p:cViewPr>
      <p:guideLst>
        <p:guide orient="horz" pos="3240"/>
        <p:guide pos="5759"/>
      </p:guideLst>
    </p:cSldViewPr>
  </p:slideViewPr>
  <p:outlineViewPr>
    <p:cViewPr>
      <p:scale>
        <a:sx n="33" d="100"/>
        <a:sy n="33" d="100"/>
      </p:scale>
      <p:origin x="0" y="-67660"/>
    </p:cViewPr>
  </p:outlineViewPr>
  <p:notesTextViewPr>
    <p:cViewPr>
      <p:scale>
        <a:sx n="100" d="100"/>
        <a:sy n="100" d="100"/>
      </p:scale>
      <p:origin x="0" y="0"/>
    </p:cViewPr>
  </p:notesTextViewPr>
  <p:sorterViewPr>
    <p:cViewPr>
      <p:scale>
        <a:sx n="26" d="100"/>
        <a:sy n="26" d="100"/>
      </p:scale>
      <p:origin x="0" y="-1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viewProps" Target="viewProps.xml"/><Relationship Id="rId8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9.fntdata"/><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67A04EE9-3E99-491D-A977-459D60B26F82}"/>
    <pc:docChg chg="delSld modSld modSection">
      <pc:chgData name="" userId="" providerId="" clId="Web-{67A04EE9-3E99-491D-A977-459D60B26F82}" dt="2020-03-11T20:56:04.259" v="5" actId="20577"/>
      <pc:docMkLst>
        <pc:docMk/>
      </pc:docMkLst>
      <pc:sldChg chg="del">
        <pc:chgData name="" userId="" providerId="" clId="Web-{67A04EE9-3E99-491D-A977-459D60B26F82}" dt="2020-03-11T20:55:48.399" v="0"/>
        <pc:sldMkLst>
          <pc:docMk/>
          <pc:sldMk cId="3428032213" sldId="514"/>
        </pc:sldMkLst>
      </pc:sldChg>
      <pc:sldChg chg="modSp">
        <pc:chgData name="" userId="" providerId="" clId="Web-{67A04EE9-3E99-491D-A977-459D60B26F82}" dt="2020-03-11T20:56:03.040" v="3" actId="20577"/>
        <pc:sldMkLst>
          <pc:docMk/>
          <pc:sldMk cId="2193511530" sldId="559"/>
        </pc:sldMkLst>
        <pc:spChg chg="mod">
          <ac:chgData name="" userId="" providerId="" clId="Web-{67A04EE9-3E99-491D-A977-459D60B26F82}" dt="2020-03-11T20:56:03.040" v="3" actId="20577"/>
          <ac:spMkLst>
            <pc:docMk/>
            <pc:sldMk cId="2193511530" sldId="559"/>
            <ac:spMk id="2" creationId="{00000000-0000-0000-0000-000000000000}"/>
          </ac:spMkLst>
        </pc:spChg>
      </pc:sldChg>
    </pc:docChg>
  </pc:docChgLst>
  <pc:docChgLst>
    <pc:chgData clId="Web-{3D562631-EBF9-4765-B5D0-829D882859E2}"/>
    <pc:docChg chg="addSld modSld sldOrd modSection">
      <pc:chgData name="" userId="" providerId="" clId="Web-{3D562631-EBF9-4765-B5D0-829D882859E2}" dt="2019-11-18T01:03:10.341" v="83" actId="20577"/>
      <pc:docMkLst>
        <pc:docMk/>
      </pc:docMkLst>
      <pc:sldChg chg="modSp new ord">
        <pc:chgData name="" userId="" providerId="" clId="Web-{3D562631-EBF9-4765-B5D0-829D882859E2}" dt="2019-11-18T01:03:10.341" v="82" actId="20577"/>
        <pc:sldMkLst>
          <pc:docMk/>
          <pc:sldMk cId="248449605" sldId="496"/>
        </pc:sldMkLst>
        <pc:spChg chg="mod">
          <ac:chgData name="" userId="" providerId="" clId="Web-{3D562631-EBF9-4765-B5D0-829D882859E2}" dt="2019-11-18T01:02:50.137" v="64" actId="20577"/>
          <ac:spMkLst>
            <pc:docMk/>
            <pc:sldMk cId="248449605" sldId="496"/>
            <ac:spMk id="2" creationId="{248A3CD6-250F-49E9-B2AA-6C2123C184B7}"/>
          </ac:spMkLst>
        </pc:spChg>
        <pc:spChg chg="mod">
          <ac:chgData name="" userId="" providerId="" clId="Web-{3D562631-EBF9-4765-B5D0-829D882859E2}" dt="2019-11-18T01:03:10.341" v="82" actId="20577"/>
          <ac:spMkLst>
            <pc:docMk/>
            <pc:sldMk cId="248449605" sldId="496"/>
            <ac:spMk id="3" creationId="{A0D9A801-96B9-44B6-B131-BF90CDBC8F3D}"/>
          </ac:spMkLst>
        </pc:spChg>
      </pc:sldChg>
    </pc:docChg>
  </pc:docChgLst>
  <pc:docChgLst>
    <pc:chgData clId="Web-{DAF288FC-EDB4-4678-827A-5160ED423F16}"/>
    <pc:docChg chg="modSld sldOrd">
      <pc:chgData name="" userId="" providerId="" clId="Web-{DAF288FC-EDB4-4678-827A-5160ED423F16}" dt="2020-03-04T22:13:25.929" v="27"/>
      <pc:docMkLst>
        <pc:docMk/>
      </pc:docMkLst>
      <pc:sldChg chg="modSp">
        <pc:chgData name="" userId="" providerId="" clId="Web-{DAF288FC-EDB4-4678-827A-5160ED423F16}" dt="2020-03-04T21:48:00.334" v="26" actId="20577"/>
        <pc:sldMkLst>
          <pc:docMk/>
          <pc:sldMk cId="1462668588" sldId="519"/>
        </pc:sldMkLst>
        <pc:spChg chg="mod">
          <ac:chgData name="" userId="" providerId="" clId="Web-{DAF288FC-EDB4-4678-827A-5160ED423F16}" dt="2020-03-04T21:47:26.881" v="10" actId="20577"/>
          <ac:spMkLst>
            <pc:docMk/>
            <pc:sldMk cId="1462668588" sldId="519"/>
            <ac:spMk id="4" creationId="{00000000-0000-0000-0000-000000000000}"/>
          </ac:spMkLst>
        </pc:spChg>
        <pc:spChg chg="mod">
          <ac:chgData name="" userId="" providerId="" clId="Web-{DAF288FC-EDB4-4678-827A-5160ED423F16}" dt="2020-03-04T21:48:00.334" v="26" actId="20577"/>
          <ac:spMkLst>
            <pc:docMk/>
            <pc:sldMk cId="1462668588" sldId="519"/>
            <ac:spMk id="6" creationId="{00000000-0000-0000-0000-000000000000}"/>
          </ac:spMkLst>
        </pc:spChg>
      </pc:sldChg>
      <pc:sldChg chg="ord">
        <pc:chgData name="" userId="" providerId="" clId="Web-{DAF288FC-EDB4-4678-827A-5160ED423F16}" dt="2020-03-04T22:13:25.929" v="27"/>
        <pc:sldMkLst>
          <pc:docMk/>
          <pc:sldMk cId="3359028241" sldId="547"/>
        </pc:sldMkLst>
      </pc:sldChg>
    </pc:docChg>
  </pc:docChgLst>
  <pc:docChgLst>
    <pc:chgData clId="Web-{9B6E4C1A-CA3A-40FD-ABF3-B25BC7FD6BB0}"/>
    <pc:docChg chg="addSld delSld modSld sldOrd modSection">
      <pc:chgData name="" userId="" providerId="" clId="Web-{9B6E4C1A-CA3A-40FD-ABF3-B25BC7FD6BB0}" dt="2020-03-07T21:25:54.232" v="1689" actId="20577"/>
      <pc:docMkLst>
        <pc:docMk/>
      </pc:docMkLst>
      <pc:sldChg chg="modSp mod modShow">
        <pc:chgData name="" userId="" providerId="" clId="Web-{9B6E4C1A-CA3A-40FD-ABF3-B25BC7FD6BB0}" dt="2020-03-07T20:41:45.401" v="412"/>
        <pc:sldMkLst>
          <pc:docMk/>
          <pc:sldMk cId="1572681666" sldId="490"/>
        </pc:sldMkLst>
        <pc:spChg chg="mod">
          <ac:chgData name="" userId="" providerId="" clId="Web-{9B6E4C1A-CA3A-40FD-ABF3-B25BC7FD6BB0}" dt="2020-03-07T20:16:28.907" v="63" actId="20577"/>
          <ac:spMkLst>
            <pc:docMk/>
            <pc:sldMk cId="1572681666" sldId="490"/>
            <ac:spMk id="6" creationId="{00000000-0000-0000-0000-000000000000}"/>
          </ac:spMkLst>
        </pc:spChg>
      </pc:sldChg>
      <pc:sldChg chg="modSp">
        <pc:chgData name="" userId="" providerId="" clId="Web-{9B6E4C1A-CA3A-40FD-ABF3-B25BC7FD6BB0}" dt="2020-03-07T20:45:30.165" v="597" actId="20577"/>
        <pc:sldMkLst>
          <pc:docMk/>
          <pc:sldMk cId="1103721824" sldId="513"/>
        </pc:sldMkLst>
        <pc:spChg chg="mod">
          <ac:chgData name="" userId="" providerId="" clId="Web-{9B6E4C1A-CA3A-40FD-ABF3-B25BC7FD6BB0}" dt="2020-03-07T20:38:44.214" v="296" actId="20577"/>
          <ac:spMkLst>
            <pc:docMk/>
            <pc:sldMk cId="1103721824" sldId="513"/>
            <ac:spMk id="2" creationId="{00000000-0000-0000-0000-000000000000}"/>
          </ac:spMkLst>
        </pc:spChg>
        <pc:spChg chg="mod">
          <ac:chgData name="" userId="" providerId="" clId="Web-{9B6E4C1A-CA3A-40FD-ABF3-B25BC7FD6BB0}" dt="2020-03-07T20:45:30.165" v="597" actId="20577"/>
          <ac:spMkLst>
            <pc:docMk/>
            <pc:sldMk cId="1103721824" sldId="513"/>
            <ac:spMk id="3" creationId="{00000000-0000-0000-0000-000000000000}"/>
          </ac:spMkLst>
        </pc:spChg>
      </pc:sldChg>
      <pc:sldChg chg="modSp">
        <pc:chgData name="" userId="" providerId="" clId="Web-{9B6E4C1A-CA3A-40FD-ABF3-B25BC7FD6BB0}" dt="2020-03-07T21:11:14.174" v="1312" actId="20577"/>
        <pc:sldMkLst>
          <pc:docMk/>
          <pc:sldMk cId="3428032213" sldId="514"/>
        </pc:sldMkLst>
        <pc:spChg chg="mod">
          <ac:chgData name="" userId="" providerId="" clId="Web-{9B6E4C1A-CA3A-40FD-ABF3-B25BC7FD6BB0}" dt="2020-03-07T21:11:14.174" v="1312" actId="20577"/>
          <ac:spMkLst>
            <pc:docMk/>
            <pc:sldMk cId="3428032213" sldId="514"/>
            <ac:spMk id="3" creationId="{00000000-0000-0000-0000-000000000000}"/>
          </ac:spMkLst>
        </pc:spChg>
      </pc:sldChg>
      <pc:sldChg chg="addSp delSp modSp">
        <pc:chgData name="" userId="" providerId="" clId="Web-{9B6E4C1A-CA3A-40FD-ABF3-B25BC7FD6BB0}" dt="2020-03-07T20:21:35.453" v="126" actId="20577"/>
        <pc:sldMkLst>
          <pc:docMk/>
          <pc:sldMk cId="1462668588" sldId="519"/>
        </pc:sldMkLst>
        <pc:spChg chg="add del">
          <ac:chgData name="" userId="" providerId="" clId="Web-{9B6E4C1A-CA3A-40FD-ABF3-B25BC7FD6BB0}" dt="2020-03-07T20:19:03.515" v="71"/>
          <ac:spMkLst>
            <pc:docMk/>
            <pc:sldMk cId="1462668588" sldId="519"/>
            <ac:spMk id="2" creationId="{9B650159-B00B-4624-B1FE-5F12757EF2D6}"/>
          </ac:spMkLst>
        </pc:spChg>
        <pc:spChg chg="add mod">
          <ac:chgData name="" userId="" providerId="" clId="Web-{9B6E4C1A-CA3A-40FD-ABF3-B25BC7FD6BB0}" dt="2020-03-07T20:21:07.344" v="118" actId="1076"/>
          <ac:spMkLst>
            <pc:docMk/>
            <pc:sldMk cId="1462668588" sldId="519"/>
            <ac:spMk id="3" creationId="{0F32774D-DA6F-43FA-A1EC-14E738675BFD}"/>
          </ac:spMkLst>
        </pc:spChg>
        <pc:spChg chg="mod">
          <ac:chgData name="" userId="" providerId="" clId="Web-{9B6E4C1A-CA3A-40FD-ABF3-B25BC7FD6BB0}" dt="2020-03-07T20:21:05.281" v="117" actId="1076"/>
          <ac:spMkLst>
            <pc:docMk/>
            <pc:sldMk cId="1462668588" sldId="519"/>
            <ac:spMk id="4" creationId="{00000000-0000-0000-0000-000000000000}"/>
          </ac:spMkLst>
        </pc:spChg>
        <pc:spChg chg="mod">
          <ac:chgData name="" userId="" providerId="" clId="Web-{9B6E4C1A-CA3A-40FD-ABF3-B25BC7FD6BB0}" dt="2020-03-07T20:21:01.172" v="115" actId="1076"/>
          <ac:spMkLst>
            <pc:docMk/>
            <pc:sldMk cId="1462668588" sldId="519"/>
            <ac:spMk id="6" creationId="{00000000-0000-0000-0000-000000000000}"/>
          </ac:spMkLst>
        </pc:spChg>
        <pc:spChg chg="add mod">
          <ac:chgData name="" userId="" providerId="" clId="Web-{9B6E4C1A-CA3A-40FD-ABF3-B25BC7FD6BB0}" dt="2020-03-07T20:21:35.453" v="126" actId="20577"/>
          <ac:spMkLst>
            <pc:docMk/>
            <pc:sldMk cId="1462668588" sldId="519"/>
            <ac:spMk id="8" creationId="{7B084845-D42B-4D37-8E4B-0013F409D9CC}"/>
          </ac:spMkLst>
        </pc:spChg>
        <pc:spChg chg="mod">
          <ac:chgData name="" userId="" providerId="" clId="Web-{9B6E4C1A-CA3A-40FD-ABF3-B25BC7FD6BB0}" dt="2020-03-07T20:18:37.452" v="67" actId="20577"/>
          <ac:spMkLst>
            <pc:docMk/>
            <pc:sldMk cId="1462668588" sldId="519"/>
            <ac:spMk id="20" creationId="{00000000-0000-0000-0000-000000000000}"/>
          </ac:spMkLst>
        </pc:spChg>
      </pc:sldChg>
      <pc:sldChg chg="mod modShow">
        <pc:chgData name="" userId="" providerId="" clId="Web-{9B6E4C1A-CA3A-40FD-ABF3-B25BC7FD6BB0}" dt="2020-03-07T20:41:40.839" v="411"/>
        <pc:sldMkLst>
          <pc:docMk/>
          <pc:sldMk cId="3478440383" sldId="525"/>
        </pc:sldMkLst>
      </pc:sldChg>
      <pc:sldChg chg="mod modShow">
        <pc:chgData name="" userId="" providerId="" clId="Web-{9B6E4C1A-CA3A-40FD-ABF3-B25BC7FD6BB0}" dt="2020-03-07T20:16:37.125" v="64"/>
        <pc:sldMkLst>
          <pc:docMk/>
          <pc:sldMk cId="1485510855" sldId="530"/>
        </pc:sldMkLst>
      </pc:sldChg>
      <pc:sldChg chg="modSp addAnim delAnim modAnim">
        <pc:chgData name="" userId="" providerId="" clId="Web-{9B6E4C1A-CA3A-40FD-ABF3-B25BC7FD6BB0}" dt="2020-03-07T21:12:07.001" v="1325" actId="20577"/>
        <pc:sldMkLst>
          <pc:docMk/>
          <pc:sldMk cId="2456439643" sldId="531"/>
        </pc:sldMkLst>
        <pc:spChg chg="mod">
          <ac:chgData name="" userId="" providerId="" clId="Web-{9B6E4C1A-CA3A-40FD-ABF3-B25BC7FD6BB0}" dt="2020-03-07T21:12:07.001" v="1325" actId="20577"/>
          <ac:spMkLst>
            <pc:docMk/>
            <pc:sldMk cId="2456439643" sldId="531"/>
            <ac:spMk id="2" creationId="{00000000-0000-0000-0000-000000000000}"/>
          </ac:spMkLst>
        </pc:spChg>
      </pc:sldChg>
      <pc:sldChg chg="modSp ord delAnim">
        <pc:chgData name="" userId="" providerId="" clId="Web-{9B6E4C1A-CA3A-40FD-ABF3-B25BC7FD6BB0}" dt="2020-03-07T21:15:22.940" v="1374" actId="20577"/>
        <pc:sldMkLst>
          <pc:docMk/>
          <pc:sldMk cId="2614013912" sldId="532"/>
        </pc:sldMkLst>
        <pc:spChg chg="mod">
          <ac:chgData name="" userId="" providerId="" clId="Web-{9B6E4C1A-CA3A-40FD-ABF3-B25BC7FD6BB0}" dt="2020-03-07T21:12:58.032" v="1347" actId="20577"/>
          <ac:spMkLst>
            <pc:docMk/>
            <pc:sldMk cId="2614013912" sldId="532"/>
            <ac:spMk id="2" creationId="{00000000-0000-0000-0000-000000000000}"/>
          </ac:spMkLst>
        </pc:spChg>
        <pc:spChg chg="mod">
          <ac:chgData name="" userId="" providerId="" clId="Web-{9B6E4C1A-CA3A-40FD-ABF3-B25BC7FD6BB0}" dt="2020-03-07T21:15:22.940" v="1374" actId="20577"/>
          <ac:spMkLst>
            <pc:docMk/>
            <pc:sldMk cId="2614013912" sldId="532"/>
            <ac:spMk id="3" creationId="{00000000-0000-0000-0000-000000000000}"/>
          </ac:spMkLst>
        </pc:spChg>
      </pc:sldChg>
      <pc:sldChg chg="mod modShow">
        <pc:chgData name="" userId="" providerId="" clId="Web-{9B6E4C1A-CA3A-40FD-ABF3-B25BC7FD6BB0}" dt="2020-03-07T21:13:10.048" v="1351"/>
        <pc:sldMkLst>
          <pc:docMk/>
          <pc:sldMk cId="2149713550" sldId="534"/>
        </pc:sldMkLst>
      </pc:sldChg>
      <pc:sldChg chg="modSp ord addCm">
        <pc:chgData name="" userId="" providerId="" clId="Web-{9B6E4C1A-CA3A-40FD-ABF3-B25BC7FD6BB0}" dt="2020-03-07T21:25:50.060" v="1687" actId="20577"/>
        <pc:sldMkLst>
          <pc:docMk/>
          <pc:sldMk cId="2713240009" sldId="536"/>
        </pc:sldMkLst>
        <pc:spChg chg="mod">
          <ac:chgData name="" userId="" providerId="" clId="Web-{9B6E4C1A-CA3A-40FD-ABF3-B25BC7FD6BB0}" dt="2020-03-07T21:25:50.060" v="1687" actId="20577"/>
          <ac:spMkLst>
            <pc:docMk/>
            <pc:sldMk cId="2713240009" sldId="536"/>
            <ac:spMk id="3" creationId="{00000000-0000-0000-0000-000000000000}"/>
          </ac:spMkLst>
        </pc:spChg>
      </pc:sldChg>
      <pc:sldChg chg="modSp addCm">
        <pc:chgData name="" userId="" providerId="" clId="Web-{9B6E4C1A-CA3A-40FD-ABF3-B25BC7FD6BB0}" dt="2020-03-07T21:15:02.096" v="1365" actId="20577"/>
        <pc:sldMkLst>
          <pc:docMk/>
          <pc:sldMk cId="1528961232" sldId="537"/>
        </pc:sldMkLst>
        <pc:spChg chg="mod">
          <ac:chgData name="" userId="" providerId="" clId="Web-{9B6E4C1A-CA3A-40FD-ABF3-B25BC7FD6BB0}" dt="2020-03-07T21:15:02.096" v="1365" actId="20577"/>
          <ac:spMkLst>
            <pc:docMk/>
            <pc:sldMk cId="1528961232" sldId="537"/>
            <ac:spMk id="3" creationId="{00000000-0000-0000-0000-000000000000}"/>
          </ac:spMkLst>
        </pc:spChg>
      </pc:sldChg>
      <pc:sldChg chg="modSp">
        <pc:chgData name="" userId="" providerId="" clId="Web-{9B6E4C1A-CA3A-40FD-ABF3-B25BC7FD6BB0}" dt="2020-03-07T21:14:40.578" v="1358" actId="20577"/>
        <pc:sldMkLst>
          <pc:docMk/>
          <pc:sldMk cId="1897837456" sldId="539"/>
        </pc:sldMkLst>
        <pc:spChg chg="mod">
          <ac:chgData name="" userId="" providerId="" clId="Web-{9B6E4C1A-CA3A-40FD-ABF3-B25BC7FD6BB0}" dt="2020-03-07T21:14:40.578" v="1358" actId="20577"/>
          <ac:spMkLst>
            <pc:docMk/>
            <pc:sldMk cId="1897837456" sldId="539"/>
            <ac:spMk id="3" creationId="{00000000-0000-0000-0000-000000000000}"/>
          </ac:spMkLst>
        </pc:spChg>
      </pc:sldChg>
      <pc:sldChg chg="ord">
        <pc:chgData name="" userId="" providerId="" clId="Web-{9B6E4C1A-CA3A-40FD-ABF3-B25BC7FD6BB0}" dt="2020-03-07T20:32:35.467" v="293"/>
        <pc:sldMkLst>
          <pc:docMk/>
          <pc:sldMk cId="613557054" sldId="541"/>
        </pc:sldMkLst>
      </pc:sldChg>
      <pc:sldChg chg="mod modShow">
        <pc:chgData name="" userId="" providerId="" clId="Web-{9B6E4C1A-CA3A-40FD-ABF3-B25BC7FD6BB0}" dt="2020-03-07T20:41:32.432" v="410"/>
        <pc:sldMkLst>
          <pc:docMk/>
          <pc:sldMk cId="1434882915" sldId="544"/>
        </pc:sldMkLst>
      </pc:sldChg>
      <pc:sldChg chg="modSp addCm">
        <pc:chgData name="" userId="" providerId="" clId="Web-{9B6E4C1A-CA3A-40FD-ABF3-B25BC7FD6BB0}" dt="2020-03-07T21:20:49.218" v="1461" actId="20577"/>
        <pc:sldMkLst>
          <pc:docMk/>
          <pc:sldMk cId="2648889839" sldId="546"/>
        </pc:sldMkLst>
        <pc:spChg chg="mod">
          <ac:chgData name="" userId="" providerId="" clId="Web-{9B6E4C1A-CA3A-40FD-ABF3-B25BC7FD6BB0}" dt="2020-03-07T21:19:08.750" v="1434" actId="20577"/>
          <ac:spMkLst>
            <pc:docMk/>
            <pc:sldMk cId="2648889839" sldId="546"/>
            <ac:spMk id="4" creationId="{00000000-0000-0000-0000-000000000000}"/>
          </ac:spMkLst>
        </pc:spChg>
        <pc:spChg chg="mod">
          <ac:chgData name="" userId="" providerId="" clId="Web-{9B6E4C1A-CA3A-40FD-ABF3-B25BC7FD6BB0}" dt="2020-03-07T21:19:05.969" v="1429" actId="20577"/>
          <ac:spMkLst>
            <pc:docMk/>
            <pc:sldMk cId="2648889839" sldId="546"/>
            <ac:spMk id="5" creationId="{00000000-0000-0000-0000-000000000000}"/>
          </ac:spMkLst>
        </pc:spChg>
        <pc:spChg chg="mod">
          <ac:chgData name="" userId="" providerId="" clId="Web-{9B6E4C1A-CA3A-40FD-ABF3-B25BC7FD6BB0}" dt="2020-03-07T21:20:49.218" v="1461" actId="20577"/>
          <ac:spMkLst>
            <pc:docMk/>
            <pc:sldMk cId="2648889839" sldId="546"/>
            <ac:spMk id="6" creationId="{00000000-0000-0000-0000-000000000000}"/>
          </ac:spMkLst>
        </pc:spChg>
        <pc:spChg chg="mod">
          <ac:chgData name="" userId="" providerId="" clId="Web-{9B6E4C1A-CA3A-40FD-ABF3-B25BC7FD6BB0}" dt="2020-03-07T21:19:34.344" v="1444" actId="20577"/>
          <ac:spMkLst>
            <pc:docMk/>
            <pc:sldMk cId="2648889839" sldId="546"/>
            <ac:spMk id="7" creationId="{00000000-0000-0000-0000-000000000000}"/>
          </ac:spMkLst>
        </pc:spChg>
        <pc:spChg chg="mod">
          <ac:chgData name="" userId="" providerId="" clId="Web-{9B6E4C1A-CA3A-40FD-ABF3-B25BC7FD6BB0}" dt="2020-03-07T21:19:23.766" v="1439" actId="20577"/>
          <ac:spMkLst>
            <pc:docMk/>
            <pc:sldMk cId="2648889839" sldId="546"/>
            <ac:spMk id="8" creationId="{00000000-0000-0000-0000-000000000000}"/>
          </ac:spMkLst>
        </pc:spChg>
      </pc:sldChg>
      <pc:sldChg chg="modSp">
        <pc:chgData name="" userId="" providerId="" clId="Web-{9B6E4C1A-CA3A-40FD-ABF3-B25BC7FD6BB0}" dt="2020-03-07T21:24:50.358" v="1668" actId="20577"/>
        <pc:sldMkLst>
          <pc:docMk/>
          <pc:sldMk cId="3359028241" sldId="547"/>
        </pc:sldMkLst>
        <pc:spChg chg="mod">
          <ac:chgData name="" userId="" providerId="" clId="Web-{9B6E4C1A-CA3A-40FD-ABF3-B25BC7FD6BB0}" dt="2020-03-07T21:01:53.155" v="944" actId="20577"/>
          <ac:spMkLst>
            <pc:docMk/>
            <pc:sldMk cId="3359028241" sldId="547"/>
            <ac:spMk id="2" creationId="{00000000-0000-0000-0000-000000000000}"/>
          </ac:spMkLst>
        </pc:spChg>
        <pc:spChg chg="mod">
          <ac:chgData name="" userId="" providerId="" clId="Web-{9B6E4C1A-CA3A-40FD-ABF3-B25BC7FD6BB0}" dt="2020-03-07T21:24:50.358" v="1668" actId="20577"/>
          <ac:spMkLst>
            <pc:docMk/>
            <pc:sldMk cId="3359028241" sldId="547"/>
            <ac:spMk id="4" creationId="{00000000-0000-0000-0000-000000000000}"/>
          </ac:spMkLst>
        </pc:spChg>
      </pc:sldChg>
      <pc:sldChg chg="modSp add replId">
        <pc:chgData name="" userId="" providerId="" clId="Web-{9B6E4C1A-CA3A-40FD-ABF3-B25BC7FD6BB0}" dt="2020-03-07T20:16:25.766" v="61" actId="20577"/>
        <pc:sldMkLst>
          <pc:docMk/>
          <pc:sldMk cId="1750498119" sldId="548"/>
        </pc:sldMkLst>
        <pc:spChg chg="mod">
          <ac:chgData name="" userId="" providerId="" clId="Web-{9B6E4C1A-CA3A-40FD-ABF3-B25BC7FD6BB0}" dt="2020-03-07T20:12:57.846" v="11" actId="20577"/>
          <ac:spMkLst>
            <pc:docMk/>
            <pc:sldMk cId="1750498119" sldId="548"/>
            <ac:spMk id="4" creationId="{00000000-0000-0000-0000-000000000000}"/>
          </ac:spMkLst>
        </pc:spChg>
        <pc:spChg chg="mod">
          <ac:chgData name="" userId="" providerId="" clId="Web-{9B6E4C1A-CA3A-40FD-ABF3-B25BC7FD6BB0}" dt="2020-03-07T20:16:25.766" v="61" actId="20577"/>
          <ac:spMkLst>
            <pc:docMk/>
            <pc:sldMk cId="1750498119" sldId="548"/>
            <ac:spMk id="6" creationId="{00000000-0000-0000-0000-000000000000}"/>
          </ac:spMkLst>
        </pc:spChg>
      </pc:sldChg>
      <pc:sldChg chg="modSp add replId">
        <pc:chgData name="" userId="" providerId="" clId="Web-{9B6E4C1A-CA3A-40FD-ABF3-B25BC7FD6BB0}" dt="2020-03-07T20:32:26.951" v="292" actId="20577"/>
        <pc:sldMkLst>
          <pc:docMk/>
          <pc:sldMk cId="2729563168" sldId="549"/>
        </pc:sldMkLst>
        <pc:spChg chg="mod">
          <ac:chgData name="" userId="" providerId="" clId="Web-{9B6E4C1A-CA3A-40FD-ABF3-B25BC7FD6BB0}" dt="2020-03-07T20:22:59.967" v="141" actId="20577"/>
          <ac:spMkLst>
            <pc:docMk/>
            <pc:sldMk cId="2729563168" sldId="549"/>
            <ac:spMk id="2" creationId="{00000000-0000-0000-0000-000000000000}"/>
          </ac:spMkLst>
        </pc:spChg>
        <pc:spChg chg="mod">
          <ac:chgData name="" userId="" providerId="" clId="Web-{9B6E4C1A-CA3A-40FD-ABF3-B25BC7FD6BB0}" dt="2020-03-07T20:32:26.951" v="292" actId="20577"/>
          <ac:spMkLst>
            <pc:docMk/>
            <pc:sldMk cId="2729563168" sldId="549"/>
            <ac:spMk id="3" creationId="{00000000-0000-0000-0000-000000000000}"/>
          </ac:spMkLst>
        </pc:spChg>
        <pc:spChg chg="mod">
          <ac:chgData name="" userId="" providerId="" clId="Web-{9B6E4C1A-CA3A-40FD-ABF3-B25BC7FD6BB0}" dt="2020-03-07T20:23:26.420" v="148" actId="20577"/>
          <ac:spMkLst>
            <pc:docMk/>
            <pc:sldMk cId="2729563168" sldId="549"/>
            <ac:spMk id="4" creationId="{00000000-0000-0000-0000-000000000000}"/>
          </ac:spMkLst>
        </pc:spChg>
      </pc:sldChg>
      <pc:sldChg chg="add del replId">
        <pc:chgData name="" userId="" providerId="" clId="Web-{9B6E4C1A-CA3A-40FD-ABF3-B25BC7FD6BB0}" dt="2020-03-07T20:23:08.499" v="144"/>
        <pc:sldMkLst>
          <pc:docMk/>
          <pc:sldMk cId="325998338" sldId="550"/>
        </pc:sldMkLst>
      </pc:sldChg>
      <pc:sldChg chg="modSp add ord replId">
        <pc:chgData name="" userId="" providerId="" clId="Web-{9B6E4C1A-CA3A-40FD-ABF3-B25BC7FD6BB0}" dt="2020-03-07T20:47:39.320" v="693" actId="20577"/>
        <pc:sldMkLst>
          <pc:docMk/>
          <pc:sldMk cId="2770111060" sldId="550"/>
        </pc:sldMkLst>
        <pc:spChg chg="mod">
          <ac:chgData name="" userId="" providerId="" clId="Web-{9B6E4C1A-CA3A-40FD-ABF3-B25BC7FD6BB0}" dt="2020-03-07T20:46:14.461" v="622" actId="20577"/>
          <ac:spMkLst>
            <pc:docMk/>
            <pc:sldMk cId="2770111060" sldId="550"/>
            <ac:spMk id="2" creationId="{00000000-0000-0000-0000-000000000000}"/>
          </ac:spMkLst>
        </pc:spChg>
        <pc:spChg chg="mod">
          <ac:chgData name="" userId="" providerId="" clId="Web-{9B6E4C1A-CA3A-40FD-ABF3-B25BC7FD6BB0}" dt="2020-03-07T20:47:39.320" v="693" actId="20577"/>
          <ac:spMkLst>
            <pc:docMk/>
            <pc:sldMk cId="2770111060" sldId="550"/>
            <ac:spMk id="3" creationId="{00000000-0000-0000-0000-000000000000}"/>
          </ac:spMkLst>
        </pc:spChg>
      </pc:sldChg>
      <pc:sldChg chg="modSp add replId">
        <pc:chgData name="" userId="" providerId="" clId="Web-{9B6E4C1A-CA3A-40FD-ABF3-B25BC7FD6BB0}" dt="2020-03-07T20:46:10.992" v="620" actId="20577"/>
        <pc:sldMkLst>
          <pc:docMk/>
          <pc:sldMk cId="1097933444" sldId="551"/>
        </pc:sldMkLst>
        <pc:spChg chg="mod">
          <ac:chgData name="" userId="" providerId="" clId="Web-{9B6E4C1A-CA3A-40FD-ABF3-B25BC7FD6BB0}" dt="2020-03-07T20:46:10.992" v="620" actId="20577"/>
          <ac:spMkLst>
            <pc:docMk/>
            <pc:sldMk cId="1097933444" sldId="551"/>
            <ac:spMk id="3" creationId="{00000000-0000-0000-0000-000000000000}"/>
          </ac:spMkLst>
        </pc:spChg>
      </pc:sldChg>
      <pc:sldChg chg="modSp add replId">
        <pc:chgData name="" userId="" providerId="" clId="Web-{9B6E4C1A-CA3A-40FD-ABF3-B25BC7FD6BB0}" dt="2020-03-07T21:24:35.983" v="1666" actId="20577"/>
        <pc:sldMkLst>
          <pc:docMk/>
          <pc:sldMk cId="3481384890" sldId="552"/>
        </pc:sldMkLst>
        <pc:spChg chg="mod">
          <ac:chgData name="" userId="" providerId="" clId="Web-{9B6E4C1A-CA3A-40FD-ABF3-B25BC7FD6BB0}" dt="2020-03-07T21:03:04.748" v="970" actId="20577"/>
          <ac:spMkLst>
            <pc:docMk/>
            <pc:sldMk cId="3481384890" sldId="552"/>
            <ac:spMk id="2" creationId="{00000000-0000-0000-0000-000000000000}"/>
          </ac:spMkLst>
        </pc:spChg>
        <pc:spChg chg="mod">
          <ac:chgData name="" userId="" providerId="" clId="Web-{9B6E4C1A-CA3A-40FD-ABF3-B25BC7FD6BB0}" dt="2020-03-07T21:24:35.983" v="1666" actId="20577"/>
          <ac:spMkLst>
            <pc:docMk/>
            <pc:sldMk cId="3481384890" sldId="552"/>
            <ac:spMk id="3" creationId="{00000000-0000-0000-0000-000000000000}"/>
          </ac:spMkLst>
        </pc:spChg>
      </pc:sldChg>
      <pc:sldChg chg="modSp add replId">
        <pc:chgData name="" userId="" providerId="" clId="Web-{9B6E4C1A-CA3A-40FD-ABF3-B25BC7FD6BB0}" dt="2020-03-07T21:25:38.920" v="1685" actId="20577"/>
        <pc:sldMkLst>
          <pc:docMk/>
          <pc:sldMk cId="77409069" sldId="553"/>
        </pc:sldMkLst>
        <pc:spChg chg="mod">
          <ac:chgData name="" userId="" providerId="" clId="Web-{9B6E4C1A-CA3A-40FD-ABF3-B25BC7FD6BB0}" dt="2020-03-07T21:03:50.045" v="998" actId="20577"/>
          <ac:spMkLst>
            <pc:docMk/>
            <pc:sldMk cId="77409069" sldId="553"/>
            <ac:spMk id="2" creationId="{00000000-0000-0000-0000-000000000000}"/>
          </ac:spMkLst>
        </pc:spChg>
        <pc:spChg chg="mod">
          <ac:chgData name="" userId="" providerId="" clId="Web-{9B6E4C1A-CA3A-40FD-ABF3-B25BC7FD6BB0}" dt="2020-03-07T21:25:38.920" v="1685" actId="20577"/>
          <ac:spMkLst>
            <pc:docMk/>
            <pc:sldMk cId="77409069" sldId="553"/>
            <ac:spMk id="4" creationId="{00000000-0000-0000-0000-000000000000}"/>
          </ac:spMkLst>
        </pc:spChg>
      </pc:sldChg>
      <pc:sldChg chg="modSp add replId">
        <pc:chgData name="" userId="" providerId="" clId="Web-{9B6E4C1A-CA3A-40FD-ABF3-B25BC7FD6BB0}" dt="2020-03-07T21:08:18.870" v="1213" actId="20577"/>
        <pc:sldMkLst>
          <pc:docMk/>
          <pc:sldMk cId="148012142" sldId="554"/>
        </pc:sldMkLst>
        <pc:spChg chg="mod">
          <ac:chgData name="" userId="" providerId="" clId="Web-{9B6E4C1A-CA3A-40FD-ABF3-B25BC7FD6BB0}" dt="2020-03-07T21:08:18.870" v="1213" actId="20577"/>
          <ac:spMkLst>
            <pc:docMk/>
            <pc:sldMk cId="148012142" sldId="554"/>
            <ac:spMk id="2" creationId="{00000000-0000-0000-0000-000000000000}"/>
          </ac:spMkLst>
        </pc:spChg>
        <pc:spChg chg="mod">
          <ac:chgData name="" userId="" providerId="" clId="Web-{9B6E4C1A-CA3A-40FD-ABF3-B25BC7FD6BB0}" dt="2020-03-07T21:07:10.621" v="1168" actId="20577"/>
          <ac:spMkLst>
            <pc:docMk/>
            <pc:sldMk cId="148012142" sldId="554"/>
            <ac:spMk id="4" creationId="{00000000-0000-0000-0000-000000000000}"/>
          </ac:spMkLst>
        </pc:spChg>
      </pc:sldChg>
      <pc:sldChg chg="add del replId">
        <pc:chgData name="" userId="" providerId="" clId="Web-{9B6E4C1A-CA3A-40FD-ABF3-B25BC7FD6BB0}" dt="2020-03-07T21:12:47.095" v="1341"/>
        <pc:sldMkLst>
          <pc:docMk/>
          <pc:sldMk cId="2631662541" sldId="555"/>
        </pc:sldMkLst>
      </pc:sldChg>
    </pc:docChg>
  </pc:docChgLst>
  <pc:docChgLst>
    <pc:chgData clId="Web-{92FE6D95-2177-421D-A983-2C13289B2672}"/>
    <pc:docChg chg="addSld delSld modSld modSection">
      <pc:chgData name="" userId="" providerId="" clId="Web-{92FE6D95-2177-421D-A983-2C13289B2672}" dt="2019-11-18T04:44:39.186" v="805" actId="20577"/>
      <pc:docMkLst>
        <pc:docMk/>
      </pc:docMkLst>
      <pc:sldChg chg="modSp">
        <pc:chgData name="" userId="" providerId="" clId="Web-{92FE6D95-2177-421D-A983-2C13289B2672}" dt="2019-11-18T04:14:11.179" v="59" actId="20577"/>
        <pc:sldMkLst>
          <pc:docMk/>
          <pc:sldMk cId="248449605" sldId="496"/>
        </pc:sldMkLst>
        <pc:spChg chg="mod">
          <ac:chgData name="" userId="" providerId="" clId="Web-{92FE6D95-2177-421D-A983-2C13289B2672}" dt="2019-11-18T04:14:11.179" v="59" actId="20577"/>
          <ac:spMkLst>
            <pc:docMk/>
            <pc:sldMk cId="248449605" sldId="496"/>
            <ac:spMk id="3" creationId="{A0D9A801-96B9-44B6-B131-BF90CDBC8F3D}"/>
          </ac:spMkLst>
        </pc:spChg>
      </pc:sldChg>
      <pc:sldChg chg="new del">
        <pc:chgData name="" userId="" providerId="" clId="Web-{92FE6D95-2177-421D-A983-2C13289B2672}" dt="2019-11-18T04:12:07.850" v="1"/>
        <pc:sldMkLst>
          <pc:docMk/>
          <pc:sldMk cId="2025968824" sldId="497"/>
        </pc:sldMkLst>
      </pc:sldChg>
      <pc:sldChg chg="modSp new">
        <pc:chgData name="" userId="" providerId="" clId="Web-{92FE6D95-2177-421D-A983-2C13289B2672}" dt="2019-11-18T04:43:00.623" v="780" actId="20577"/>
        <pc:sldMkLst>
          <pc:docMk/>
          <pc:sldMk cId="3666961561" sldId="497"/>
        </pc:sldMkLst>
        <pc:spChg chg="mod">
          <ac:chgData name="" userId="" providerId="" clId="Web-{92FE6D95-2177-421D-A983-2C13289B2672}" dt="2019-11-18T04:21:47.275" v="71" actId="20577"/>
          <ac:spMkLst>
            <pc:docMk/>
            <pc:sldMk cId="3666961561" sldId="497"/>
            <ac:spMk id="2" creationId="{2D469AC4-A547-4FE5-9A9D-3357A16350BD}"/>
          </ac:spMkLst>
        </pc:spChg>
        <pc:spChg chg="mod">
          <ac:chgData name="" userId="" providerId="" clId="Web-{92FE6D95-2177-421D-A983-2C13289B2672}" dt="2019-11-18T04:43:00.623" v="780" actId="20577"/>
          <ac:spMkLst>
            <pc:docMk/>
            <pc:sldMk cId="3666961561" sldId="497"/>
            <ac:spMk id="3" creationId="{98E0D6BA-BB47-416A-8A91-9B2B2DDD3116}"/>
          </ac:spMkLst>
        </pc:spChg>
        <pc:spChg chg="mod">
          <ac:chgData name="" userId="" providerId="" clId="Web-{92FE6D95-2177-421D-A983-2C13289B2672}" dt="2019-11-18T04:30:56.464" v="447" actId="20577"/>
          <ac:spMkLst>
            <pc:docMk/>
            <pc:sldMk cId="3666961561" sldId="497"/>
            <ac:spMk id="4" creationId="{CC4F1287-D5EA-40A1-B2AA-EE89ACAD7861}"/>
          </ac:spMkLst>
        </pc:spChg>
      </pc:sldChg>
      <pc:sldChg chg="new">
        <pc:chgData name="" userId="" providerId="" clId="Web-{92FE6D95-2177-421D-A983-2C13289B2672}" dt="2019-11-18T04:16:21.586" v="64"/>
        <pc:sldMkLst>
          <pc:docMk/>
          <pc:sldMk cId="3128449803" sldId="498"/>
        </pc:sldMkLst>
      </pc:sldChg>
      <pc:sldChg chg="modSp new">
        <pc:chgData name="" userId="" providerId="" clId="Web-{92FE6D95-2177-421D-A983-2C13289B2672}" dt="2019-11-18T04:35:54.122" v="660" actId="20577"/>
        <pc:sldMkLst>
          <pc:docMk/>
          <pc:sldMk cId="260534722" sldId="499"/>
        </pc:sldMkLst>
        <pc:spChg chg="mod">
          <ac:chgData name="" userId="" providerId="" clId="Web-{92FE6D95-2177-421D-A983-2C13289B2672}" dt="2019-11-18T04:35:54.122" v="660" actId="20577"/>
          <ac:spMkLst>
            <pc:docMk/>
            <pc:sldMk cId="260534722" sldId="499"/>
            <ac:spMk id="2" creationId="{12D016C8-72C6-4A98-BB88-5B8710BCD584}"/>
          </ac:spMkLst>
        </pc:spChg>
        <pc:spChg chg="mod">
          <ac:chgData name="" userId="" providerId="" clId="Web-{92FE6D95-2177-421D-A983-2C13289B2672}" dt="2019-11-18T04:35:32.856" v="633" actId="20577"/>
          <ac:spMkLst>
            <pc:docMk/>
            <pc:sldMk cId="260534722" sldId="499"/>
            <ac:spMk id="3" creationId="{4931E010-9129-4019-BBFA-330B5472BE07}"/>
          </ac:spMkLst>
        </pc:spChg>
      </pc:sldChg>
      <pc:sldChg chg="modSp new">
        <pc:chgData name="" userId="" providerId="" clId="Web-{92FE6D95-2177-421D-A983-2C13289B2672}" dt="2019-11-18T04:44:39.186" v="804" actId="20577"/>
        <pc:sldMkLst>
          <pc:docMk/>
          <pc:sldMk cId="2094089320" sldId="500"/>
        </pc:sldMkLst>
        <pc:spChg chg="mod">
          <ac:chgData name="" userId="" providerId="" clId="Web-{92FE6D95-2177-421D-A983-2C13289B2672}" dt="2019-11-18T04:35:44.090" v="650" actId="20577"/>
          <ac:spMkLst>
            <pc:docMk/>
            <pc:sldMk cId="2094089320" sldId="500"/>
            <ac:spMk id="2" creationId="{D4E9AE84-7BD4-4C5C-AA05-887EAA652DA9}"/>
          </ac:spMkLst>
        </pc:spChg>
        <pc:spChg chg="mod">
          <ac:chgData name="" userId="" providerId="" clId="Web-{92FE6D95-2177-421D-A983-2C13289B2672}" dt="2019-11-18T04:44:39.186" v="804" actId="20577"/>
          <ac:spMkLst>
            <pc:docMk/>
            <pc:sldMk cId="2094089320" sldId="500"/>
            <ac:spMk id="3" creationId="{A4CE9942-ED40-4181-924D-FAC4C34BDD2F}"/>
          </ac:spMkLst>
        </pc:spChg>
      </pc:sldChg>
    </pc:docChg>
  </pc:docChgLst>
  <pc:docChgLst>
    <pc:chgData clId="Web-{9005B95A-C120-4222-A17A-FF6CAE2E1B82}"/>
    <pc:docChg chg="addSld delSld modSld sldOrd modSection">
      <pc:chgData name="" userId="" providerId="" clId="Web-{9005B95A-C120-4222-A17A-FF6CAE2E1B82}" dt="2020-03-12T16:42:32.599" v="403"/>
      <pc:docMkLst>
        <pc:docMk/>
      </pc:docMkLst>
      <pc:sldChg chg="modSp">
        <pc:chgData name="" userId="" providerId="" clId="Web-{9005B95A-C120-4222-A17A-FF6CAE2E1B82}" dt="2020-03-12T16:15:33.849" v="4" actId="20577"/>
        <pc:sldMkLst>
          <pc:docMk/>
          <pc:sldMk cId="983800348" sldId="461"/>
        </pc:sldMkLst>
        <pc:spChg chg="mod">
          <ac:chgData name="" userId="" providerId="" clId="Web-{9005B95A-C120-4222-A17A-FF6CAE2E1B82}" dt="2020-03-12T16:15:33.849" v="4" actId="20577"/>
          <ac:spMkLst>
            <pc:docMk/>
            <pc:sldMk cId="983800348" sldId="461"/>
            <ac:spMk id="6" creationId="{00000000-0000-0000-0000-000000000000}"/>
          </ac:spMkLst>
        </pc:spChg>
      </pc:sldChg>
      <pc:sldChg chg="mod modShow">
        <pc:chgData name="" userId="" providerId="" clId="Web-{9005B95A-C120-4222-A17A-FF6CAE2E1B82}" dt="2020-03-12T16:21:01.408" v="57"/>
        <pc:sldMkLst>
          <pc:docMk/>
          <pc:sldMk cId="2741361727" sldId="540"/>
        </pc:sldMkLst>
      </pc:sldChg>
      <pc:sldChg chg="modSp ord">
        <pc:chgData name="" userId="" providerId="" clId="Web-{9005B95A-C120-4222-A17A-FF6CAE2E1B82}" dt="2020-03-12T16:21:55.861" v="60"/>
        <pc:sldMkLst>
          <pc:docMk/>
          <pc:sldMk cId="613557054" sldId="541"/>
        </pc:sldMkLst>
        <pc:spChg chg="mod">
          <ac:chgData name="" userId="" providerId="" clId="Web-{9005B95A-C120-4222-A17A-FF6CAE2E1B82}" dt="2020-03-12T16:17:46.004" v="22" actId="20577"/>
          <ac:spMkLst>
            <pc:docMk/>
            <pc:sldMk cId="613557054" sldId="541"/>
            <ac:spMk id="3" creationId="{00000000-0000-0000-0000-000000000000}"/>
          </ac:spMkLst>
        </pc:spChg>
      </pc:sldChg>
      <pc:sldChg chg="modSp">
        <pc:chgData name="" userId="" providerId="" clId="Web-{9005B95A-C120-4222-A17A-FF6CAE2E1B82}" dt="2020-03-12T16:21:43.376" v="59" actId="20577"/>
        <pc:sldMkLst>
          <pc:docMk/>
          <pc:sldMk cId="2729563168" sldId="549"/>
        </pc:sldMkLst>
        <pc:spChg chg="mod">
          <ac:chgData name="" userId="" providerId="" clId="Web-{9005B95A-C120-4222-A17A-FF6CAE2E1B82}" dt="2020-03-12T16:21:43.376" v="59" actId="20577"/>
          <ac:spMkLst>
            <pc:docMk/>
            <pc:sldMk cId="2729563168" sldId="549"/>
            <ac:spMk id="3" creationId="{00000000-0000-0000-0000-000000000000}"/>
          </ac:spMkLst>
        </pc:spChg>
      </pc:sldChg>
      <pc:sldChg chg="addSp delSp modSp">
        <pc:chgData name="" userId="" providerId="" clId="Web-{9005B95A-C120-4222-A17A-FF6CAE2E1B82}" dt="2020-03-12T16:28:13.435" v="93" actId="1076"/>
        <pc:sldMkLst>
          <pc:docMk/>
          <pc:sldMk cId="1097933444" sldId="551"/>
        </pc:sldMkLst>
        <pc:spChg chg="add del">
          <ac:chgData name="" userId="" providerId="" clId="Web-{9005B95A-C120-4222-A17A-FF6CAE2E1B82}" dt="2020-03-12T16:27:42.201" v="65"/>
          <ac:spMkLst>
            <pc:docMk/>
            <pc:sldMk cId="1097933444" sldId="551"/>
            <ac:spMk id="3" creationId="{00000000-0000-0000-0000-000000000000}"/>
          </ac:spMkLst>
        </pc:spChg>
        <pc:spChg chg="add del mod">
          <ac:chgData name="" userId="" providerId="" clId="Web-{9005B95A-C120-4222-A17A-FF6CAE2E1B82}" dt="2020-03-12T16:27:05.952" v="64"/>
          <ac:spMkLst>
            <pc:docMk/>
            <pc:sldMk cId="1097933444" sldId="551"/>
            <ac:spMk id="5" creationId="{6CFE0E1E-6E28-4134-93D2-4FAC5AB05D6D}"/>
          </ac:spMkLst>
        </pc:spChg>
        <pc:spChg chg="add mod">
          <ac:chgData name="" userId="" providerId="" clId="Web-{9005B95A-C120-4222-A17A-FF6CAE2E1B82}" dt="2020-03-12T16:27:42.201" v="65"/>
          <ac:spMkLst>
            <pc:docMk/>
            <pc:sldMk cId="1097933444" sldId="551"/>
            <ac:spMk id="9" creationId="{687F67B9-6E0D-477F-966A-D2383008CE57}"/>
          </ac:spMkLst>
        </pc:spChg>
        <pc:graphicFrameChg chg="add del mod">
          <ac:chgData name="" userId="" providerId="" clId="Web-{9005B95A-C120-4222-A17A-FF6CAE2E1B82}" dt="2020-03-12T16:27:03.311" v="63"/>
          <ac:graphicFrameMkLst>
            <pc:docMk/>
            <pc:sldMk cId="1097933444" sldId="551"/>
            <ac:graphicFrameMk id="7" creationId="{90F58C6A-B539-4297-AA2E-B05D507B8C99}"/>
          </ac:graphicFrameMkLst>
        </pc:graphicFrameChg>
        <pc:graphicFrameChg chg="add mod modGraphic">
          <ac:chgData name="" userId="" providerId="" clId="Web-{9005B95A-C120-4222-A17A-FF6CAE2E1B82}" dt="2020-03-12T16:28:13.435" v="93" actId="1076"/>
          <ac:graphicFrameMkLst>
            <pc:docMk/>
            <pc:sldMk cId="1097933444" sldId="551"/>
            <ac:graphicFrameMk id="11" creationId="{0CB23910-E6BD-49FD-8240-17562C935E93}"/>
          </ac:graphicFrameMkLst>
        </pc:graphicFrameChg>
      </pc:sldChg>
      <pc:sldChg chg="addSp delSp modSp new ord">
        <pc:chgData name="" userId="" providerId="" clId="Web-{9005B95A-C120-4222-A17A-FF6CAE2E1B82}" dt="2020-03-12T16:42:32.599" v="403"/>
        <pc:sldMkLst>
          <pc:docMk/>
          <pc:sldMk cId="3016649936" sldId="563"/>
        </pc:sldMkLst>
        <pc:spChg chg="mod">
          <ac:chgData name="" userId="" providerId="" clId="Web-{9005B95A-C120-4222-A17A-FF6CAE2E1B82}" dt="2020-03-12T16:19:57.143" v="54" actId="20577"/>
          <ac:spMkLst>
            <pc:docMk/>
            <pc:sldMk cId="3016649936" sldId="563"/>
            <ac:spMk id="2" creationId="{27344FA8-E435-4ED3-A0DA-4AB28B1CA47F}"/>
          </ac:spMkLst>
        </pc:spChg>
        <pc:spChg chg="del">
          <ac:chgData name="" userId="" providerId="" clId="Web-{9005B95A-C120-4222-A17A-FF6CAE2E1B82}" dt="2020-03-12T16:19:26.471" v="45"/>
          <ac:spMkLst>
            <pc:docMk/>
            <pc:sldMk cId="3016649936" sldId="563"/>
            <ac:spMk id="3" creationId="{029A74EB-9558-4813-AE15-519BA47850ED}"/>
          </ac:spMkLst>
        </pc:spChg>
        <pc:spChg chg="del">
          <ac:chgData name="" userId="" providerId="" clId="Web-{9005B95A-C120-4222-A17A-FF6CAE2E1B82}" dt="2020-03-12T16:18:20.941" v="40"/>
          <ac:spMkLst>
            <pc:docMk/>
            <pc:sldMk cId="3016649936" sldId="563"/>
            <ac:spMk id="4" creationId="{CF84C276-D2EC-4CBD-922A-552056AE4206}"/>
          </ac:spMkLst>
        </pc:spChg>
        <pc:picChg chg="add mod modCrop">
          <ac:chgData name="" userId="" providerId="" clId="Web-{9005B95A-C120-4222-A17A-FF6CAE2E1B82}" dt="2020-03-12T16:19:49.706" v="53" actId="1076"/>
          <ac:picMkLst>
            <pc:docMk/>
            <pc:sldMk cId="3016649936" sldId="563"/>
            <ac:picMk id="5" creationId="{CF9C0660-4C3C-4B6A-9174-CE60DF317E04}"/>
          </ac:picMkLst>
        </pc:picChg>
      </pc:sldChg>
      <pc:sldChg chg="addSp delSp modSp add replId">
        <pc:chgData name="" userId="" providerId="" clId="Web-{9005B95A-C120-4222-A17A-FF6CAE2E1B82}" dt="2020-03-12T16:33:10.432" v="276"/>
        <pc:sldMkLst>
          <pc:docMk/>
          <pc:sldMk cId="2137445665" sldId="564"/>
        </pc:sldMkLst>
        <pc:spChg chg="del">
          <ac:chgData name="" userId="" providerId="" clId="Web-{9005B95A-C120-4222-A17A-FF6CAE2E1B82}" dt="2020-03-12T16:28:52.591" v="96"/>
          <ac:spMkLst>
            <pc:docMk/>
            <pc:sldMk cId="2137445665" sldId="564"/>
            <ac:spMk id="9" creationId="{687F67B9-6E0D-477F-966A-D2383008CE57}"/>
          </ac:spMkLst>
        </pc:spChg>
        <pc:graphicFrameChg chg="add mod modGraphic">
          <ac:chgData name="" userId="" providerId="" clId="Web-{9005B95A-C120-4222-A17A-FF6CAE2E1B82}" dt="2020-03-12T16:33:10.432" v="276"/>
          <ac:graphicFrameMkLst>
            <pc:docMk/>
            <pc:sldMk cId="2137445665" sldId="564"/>
            <ac:graphicFrameMk id="4" creationId="{31033502-F8F9-4630-AAA7-4A4E759D06FC}"/>
          </ac:graphicFrameMkLst>
        </pc:graphicFrameChg>
        <pc:graphicFrameChg chg="del">
          <ac:chgData name="" userId="" providerId="" clId="Web-{9005B95A-C120-4222-A17A-FF6CAE2E1B82}" dt="2020-03-12T16:28:19.376" v="95"/>
          <ac:graphicFrameMkLst>
            <pc:docMk/>
            <pc:sldMk cId="2137445665" sldId="564"/>
            <ac:graphicFrameMk id="11" creationId="{0CB23910-E6BD-49FD-8240-17562C935E93}"/>
          </ac:graphicFrameMkLst>
        </pc:graphicFrameChg>
      </pc:sldChg>
      <pc:sldChg chg="addSp delSp modSp add replId">
        <pc:chgData name="" userId="" providerId="" clId="Web-{9005B95A-C120-4222-A17A-FF6CAE2E1B82}" dt="2020-03-12T16:33:22.386" v="279" actId="1076"/>
        <pc:sldMkLst>
          <pc:docMk/>
          <pc:sldMk cId="3388391893" sldId="565"/>
        </pc:sldMkLst>
        <pc:graphicFrameChg chg="del mod">
          <ac:chgData name="" userId="" providerId="" clId="Web-{9005B95A-C120-4222-A17A-FF6CAE2E1B82}" dt="2020-03-12T16:31:33.340" v="192"/>
          <ac:graphicFrameMkLst>
            <pc:docMk/>
            <pc:sldMk cId="3388391893" sldId="565"/>
            <ac:graphicFrameMk id="4" creationId="{31033502-F8F9-4630-AAA7-4A4E759D06FC}"/>
          </ac:graphicFrameMkLst>
        </pc:graphicFrameChg>
        <pc:graphicFrameChg chg="add mod modGraphic">
          <ac:chgData name="" userId="" providerId="" clId="Web-{9005B95A-C120-4222-A17A-FF6CAE2E1B82}" dt="2020-03-12T16:33:22.386" v="279" actId="1076"/>
          <ac:graphicFrameMkLst>
            <pc:docMk/>
            <pc:sldMk cId="3388391893" sldId="565"/>
            <ac:graphicFrameMk id="5" creationId="{FEC06FF8-33FA-45BC-B864-E8200EC16EAD}"/>
          </ac:graphicFrameMkLst>
        </pc:graphicFrameChg>
      </pc:sldChg>
      <pc:sldChg chg="new del">
        <pc:chgData name="" userId="" providerId="" clId="Web-{9005B95A-C120-4222-A17A-FF6CAE2E1B82}" dt="2020-03-12T16:34:15.229" v="285"/>
        <pc:sldMkLst>
          <pc:docMk/>
          <pc:sldMk cId="846520313" sldId="566"/>
        </pc:sldMkLst>
      </pc:sldChg>
      <pc:sldChg chg="addSp delSp modSp add replId">
        <pc:chgData name="" userId="" providerId="" clId="Web-{9005B95A-C120-4222-A17A-FF6CAE2E1B82}" dt="2020-03-12T16:37:43.758" v="400" actId="20577"/>
        <pc:sldMkLst>
          <pc:docMk/>
          <pc:sldMk cId="1597799334" sldId="566"/>
        </pc:sldMkLst>
        <pc:spChg chg="mod">
          <ac:chgData name="" userId="" providerId="" clId="Web-{9005B95A-C120-4222-A17A-FF6CAE2E1B82}" dt="2020-03-12T16:35:53.228" v="327" actId="20577"/>
          <ac:spMkLst>
            <pc:docMk/>
            <pc:sldMk cId="1597799334" sldId="566"/>
            <ac:spMk id="2" creationId="{00000000-0000-0000-0000-000000000000}"/>
          </ac:spMkLst>
        </pc:spChg>
        <pc:spChg chg="add mod">
          <ac:chgData name="" userId="" providerId="" clId="Web-{9005B95A-C120-4222-A17A-FF6CAE2E1B82}" dt="2020-03-12T16:37:43.758" v="400" actId="20577"/>
          <ac:spMkLst>
            <pc:docMk/>
            <pc:sldMk cId="1597799334" sldId="566"/>
            <ac:spMk id="3" creationId="{0A5BE5F0-68A0-4369-8640-069B7D0CAF96}"/>
          </ac:spMkLst>
        </pc:spChg>
        <pc:graphicFrameChg chg="del">
          <ac:chgData name="" userId="" providerId="" clId="Web-{9005B95A-C120-4222-A17A-FF6CAE2E1B82}" dt="2020-03-12T16:34:32.104" v="287"/>
          <ac:graphicFrameMkLst>
            <pc:docMk/>
            <pc:sldMk cId="1597799334" sldId="566"/>
            <ac:graphicFrameMk id="5" creationId="{FEC06FF8-33FA-45BC-B864-E8200EC16EAD}"/>
          </ac:graphicFrameMkLst>
        </pc:graphicFrameChg>
      </pc:sldChg>
      <pc:sldChg chg="modSp add del replId">
        <pc:chgData name="" userId="" providerId="" clId="Web-{9005B95A-C120-4222-A17A-FF6CAE2E1B82}" dt="2020-03-12T16:33:41.338" v="283"/>
        <pc:sldMkLst>
          <pc:docMk/>
          <pc:sldMk cId="2314426129" sldId="566"/>
        </pc:sldMkLst>
        <pc:graphicFrameChg chg="mod modGraphic">
          <ac:chgData name="" userId="" providerId="" clId="Web-{9005B95A-C120-4222-A17A-FF6CAE2E1B82}" dt="2020-03-12T16:33:38.151" v="282"/>
          <ac:graphicFrameMkLst>
            <pc:docMk/>
            <pc:sldMk cId="2314426129" sldId="566"/>
            <ac:graphicFrameMk id="5" creationId="{FEC06FF8-33FA-45BC-B864-E8200EC16EAD}"/>
          </ac:graphicFrameMkLst>
        </pc:graphicFrameChg>
      </pc:sldChg>
    </pc:docChg>
  </pc:docChgLst>
  <pc:docChgLst>
    <pc:chgData clId="Web-{CA968CEE-4D67-4DF7-933C-333C502BCEAA}"/>
    <pc:docChg chg="modSld">
      <pc:chgData name="" userId="" providerId="" clId="Web-{CA968CEE-4D67-4DF7-933C-333C502BCEAA}" dt="2020-03-11T21:37:15.329" v="163" actId="20577"/>
      <pc:docMkLst>
        <pc:docMk/>
      </pc:docMkLst>
      <pc:sldChg chg="modSp">
        <pc:chgData name="" userId="" providerId="" clId="Web-{CA968CEE-4D67-4DF7-933C-333C502BCEAA}" dt="2020-03-11T21:37:15.329" v="162" actId="20577"/>
        <pc:sldMkLst>
          <pc:docMk/>
          <pc:sldMk cId="2614013912" sldId="532"/>
        </pc:sldMkLst>
        <pc:spChg chg="mod">
          <ac:chgData name="" userId="" providerId="" clId="Web-{CA968CEE-4D67-4DF7-933C-333C502BCEAA}" dt="2020-03-11T21:37:15.329" v="162" actId="20577"/>
          <ac:spMkLst>
            <pc:docMk/>
            <pc:sldMk cId="2614013912" sldId="532"/>
            <ac:spMk id="3" creationId="{00000000-0000-0000-0000-000000000000}"/>
          </ac:spMkLst>
        </pc:spChg>
      </pc:sldChg>
      <pc:sldChg chg="modNotes">
        <pc:chgData name="" userId="" providerId="" clId="Web-{CA968CEE-4D67-4DF7-933C-333C502BCEAA}" dt="2020-03-11T21:26:00.148" v="105"/>
        <pc:sldMkLst>
          <pc:docMk/>
          <pc:sldMk cId="3755639753" sldId="556"/>
        </pc:sldMkLst>
      </pc:sldChg>
      <pc:sldChg chg="modNotes">
        <pc:chgData name="" userId="" providerId="" clId="Web-{CA968CEE-4D67-4DF7-933C-333C502BCEAA}" dt="2020-03-11T21:09:45.673" v="55"/>
        <pc:sldMkLst>
          <pc:docMk/>
          <pc:sldMk cId="2652120009" sldId="558"/>
        </pc:sldMkLst>
      </pc:sldChg>
      <pc:sldChg chg="modNotes">
        <pc:chgData name="" userId="" providerId="" clId="Web-{CA968CEE-4D67-4DF7-933C-333C502BCEAA}" dt="2020-03-11T21:12:23.703" v="74"/>
        <pc:sldMkLst>
          <pc:docMk/>
          <pc:sldMk cId="3015819061" sldId="560"/>
        </pc:sldMkLst>
      </pc:sldChg>
      <pc:sldChg chg="modNotes">
        <pc:chgData name="" userId="" providerId="" clId="Web-{CA968CEE-4D67-4DF7-933C-333C502BCEAA}" dt="2020-03-11T21:14:59.842" v="93"/>
        <pc:sldMkLst>
          <pc:docMk/>
          <pc:sldMk cId="506651976" sldId="56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B693B22-60B4-4521-BF44-5FBB44150C17}" type="datetimeFigureOut">
              <a:rPr lang="en-US" smtClean="0"/>
              <a:t>3/15/2020</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B8C64EF-1923-45AA-93F6-14713C21EEC8}" type="slidenum">
              <a:rPr lang="en-US" smtClean="0"/>
              <a:t>‹#›</a:t>
            </a:fld>
            <a:endParaRPr lang="en-US" dirty="0"/>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kumimoji="1" lang="ja-JP" alt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14B700-E454-4935-A6FA-FD6D01281268}" type="datetimeFigureOut">
              <a:rPr kumimoji="1" lang="ja-JP" altLang="en-US" smtClean="0"/>
              <a:t>2020/3/15</a:t>
            </a:fld>
            <a:endParaRPr kumimoji="1" lang="ja-JP" alt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ja-JP" alt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kumimoji="1" lang="en-US" sz="1200" kern="1200" baseline="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360875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a:t>
            </a:r>
            <a:r>
              <a:rPr lang="en-US" sz="1200" baseline="0" dirty="0">
                <a:latin typeface="Arial" panose="020B0604020202020204" pitchFamily="34" charset="0"/>
                <a:cs typeface="Arial" panose="020B0604020202020204" pitchFamily="34" charset="0"/>
              </a:rPr>
              <a:t> WRIA 7 WREC has made a lot of progress over the last year and a half on some of the key components of the plan:</a:t>
            </a:r>
          </a:p>
          <a:p>
            <a:pPr marL="457200" indent="-457200">
              <a:buFont typeface="Arial" panose="020B0604020202020204" pitchFamily="34" charset="0"/>
              <a:buChar char="•"/>
            </a:pPr>
            <a:r>
              <a:rPr lang="en-US" sz="1200" baseline="0" dirty="0">
                <a:latin typeface="Arial" panose="020B0604020202020204" pitchFamily="34" charset="0"/>
                <a:cs typeface="Arial" panose="020B0604020202020204" pitchFamily="34" charset="0"/>
              </a:rPr>
              <a:t>We divided the WRIA into 16 subbasins</a:t>
            </a:r>
          </a:p>
          <a:p>
            <a:pPr marL="457200" indent="-457200">
              <a:buFont typeface="Arial" panose="020B0604020202020204" pitchFamily="34" charset="0"/>
              <a:buChar char="•"/>
            </a:pPr>
            <a:r>
              <a:rPr lang="en-US" sz="1200" baseline="0" dirty="0">
                <a:latin typeface="Arial" panose="020B0604020202020204" pitchFamily="34" charset="0"/>
                <a:cs typeface="Arial" panose="020B0604020202020204" pitchFamily="34" charset="0"/>
              </a:rPr>
              <a:t>We developed a 20-year projection of new permit-exempt domestic wells</a:t>
            </a:r>
          </a:p>
          <a:p>
            <a:pPr marL="457200" indent="-457200">
              <a:buFont typeface="Arial" panose="020B0604020202020204" pitchFamily="34" charset="0"/>
              <a:buChar char="•"/>
            </a:pPr>
            <a:r>
              <a:rPr lang="en-US" sz="1200" baseline="0" dirty="0">
                <a:latin typeface="Arial" panose="020B0604020202020204" pitchFamily="34" charset="0"/>
                <a:cs typeface="Arial" panose="020B0604020202020204" pitchFamily="34" charset="0"/>
              </a:rPr>
              <a:t>We developed consumptive water use scenarios based on that growth projection</a:t>
            </a:r>
          </a:p>
          <a:p>
            <a:pPr marL="457200" indent="-457200">
              <a:buFont typeface="Arial" panose="020B0604020202020204" pitchFamily="34" charset="0"/>
              <a:buChar char="•"/>
            </a:pPr>
            <a:r>
              <a:rPr lang="en-US" sz="1200" baseline="0" dirty="0">
                <a:latin typeface="Arial" panose="020B0604020202020204" pitchFamily="34" charset="0"/>
                <a:cs typeface="Arial" panose="020B0604020202020204" pitchFamily="34" charset="0"/>
              </a:rPr>
              <a:t>We also have final draft technical memos for each of these key elements of the Plan. </a:t>
            </a:r>
          </a:p>
          <a:p>
            <a:pPr marL="457200" indent="-457200">
              <a:buFont typeface="Arial" panose="020B0604020202020204" pitchFamily="34" charset="0"/>
              <a:buChar char="•"/>
            </a:pPr>
            <a:r>
              <a:rPr lang="en-US" sz="1200" baseline="0" dirty="0">
                <a:latin typeface="Arial" panose="020B0604020202020204" pitchFamily="34" charset="0"/>
                <a:cs typeface="Arial" panose="020B0604020202020204" pitchFamily="34" charset="0"/>
              </a:rPr>
              <a:t>The key remaining tasks are: decide on our consumptive use estimate, develop a list of projects and actions to offset consumptive use and achieve a net ecological benefit, and develop optional components: adaptive management and policy and regulatory recommendations</a:t>
            </a:r>
          </a:p>
          <a:p>
            <a:pPr marL="457200" indent="-457200">
              <a:buFont typeface="Arial" panose="020B0604020202020204" pitchFamily="34" charset="0"/>
              <a:buChar char="•"/>
            </a:pPr>
            <a:endParaRPr lang="en-US" sz="120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baseline="0" dirty="0">
                <a:latin typeface="Arial" panose="020B0604020202020204" pitchFamily="34" charset="0"/>
                <a:cs typeface="Arial" panose="020B0604020202020204" pitchFamily="34" charset="0"/>
              </a:rPr>
              <a:t>The technical consultants have completed the technical memos on subbasins, growth projections and consumptive use and Ecology staff are starting to write sections of the plan.</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a:t>
            </a:r>
            <a:r>
              <a:rPr lang="en-US" sz="1200" baseline="0" dirty="0">
                <a:latin typeface="Arial" panose="020B0604020202020204" pitchFamily="34" charset="0"/>
                <a:cs typeface="Arial" panose="020B0604020202020204" pitchFamily="34" charset="0"/>
              </a:rPr>
              <a:t> order to achieve our goal of an approved plan by June 30, 2021, we have identified the following roles and responsibilities </a:t>
            </a:r>
          </a:p>
          <a:p>
            <a:pPr marL="457200" marR="0" lvl="0" indent="-45720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Committee Chair: share</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technical memos</a:t>
            </a:r>
            <a:r>
              <a:rPr lang="en-US" sz="1200" baseline="0" dirty="0">
                <a:latin typeface="Arial" panose="020B0604020202020204" pitchFamily="34" charset="0"/>
                <a:cs typeface="Arial" panose="020B0604020202020204" pitchFamily="34" charset="0"/>
              </a:rPr>
              <a:t> and</a:t>
            </a:r>
            <a:r>
              <a:rPr lang="en-US" sz="1200" dirty="0">
                <a:latin typeface="Arial" panose="020B0604020202020204" pitchFamily="34" charset="0"/>
                <a:cs typeface="Arial" panose="020B0604020202020204" pitchFamily="34" charset="0"/>
              </a:rPr>
              <a:t> plan</a:t>
            </a:r>
            <a:r>
              <a:rPr lang="en-US" sz="1200" baseline="0" dirty="0">
                <a:latin typeface="Arial" panose="020B0604020202020204" pitchFamily="34" charset="0"/>
                <a:cs typeface="Arial" panose="020B0604020202020204" pitchFamily="34" charset="0"/>
              </a:rPr>
              <a:t> sections for review, compile plan components and </a:t>
            </a:r>
            <a:r>
              <a:rPr lang="en-US" sz="1200" b="1" baseline="0" dirty="0">
                <a:latin typeface="Arial" panose="020B0604020202020204" pitchFamily="34" charset="0"/>
                <a:cs typeface="Arial" panose="020B0604020202020204" pitchFamily="34" charset="0"/>
              </a:rPr>
              <a:t>share initial draft plan by Aug 14, 2020</a:t>
            </a:r>
            <a:r>
              <a:rPr lang="en-US" sz="1200" baseline="0" dirty="0">
                <a:latin typeface="Arial" panose="020B0604020202020204" pitchFamily="34" charset="0"/>
                <a:cs typeface="Arial" panose="020B0604020202020204" pitchFamily="34" charset="0"/>
              </a:rPr>
              <a:t>; distribute final plan for Committee approval; submit final approved plan to Ecology</a:t>
            </a:r>
          </a:p>
          <a:p>
            <a:pPr marL="457200" marR="0" lvl="0" indent="-45720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Committee members:</a:t>
            </a:r>
            <a:r>
              <a:rPr lang="en-US" sz="1200" baseline="0" dirty="0">
                <a:latin typeface="Arial" panose="020B0604020202020204" pitchFamily="34" charset="0"/>
                <a:cs typeface="Arial" panose="020B0604020202020204" pitchFamily="34" charset="0"/>
              </a:rPr>
              <a:t> are expected to </a:t>
            </a:r>
            <a:r>
              <a:rPr lang="en-US" sz="1200" dirty="0">
                <a:latin typeface="Arial" panose="020B0604020202020204" pitchFamily="34" charset="0"/>
                <a:cs typeface="Arial" panose="020B0604020202020204" pitchFamily="34" charset="0"/>
              </a:rPr>
              <a:t>provide ongoing,</a:t>
            </a:r>
            <a:r>
              <a:rPr lang="en-US" sz="1200" baseline="0" dirty="0">
                <a:latin typeface="Arial" panose="020B0604020202020204" pitchFamily="34" charset="0"/>
                <a:cs typeface="Arial" panose="020B0604020202020204" pitchFamily="34" charset="0"/>
              </a:rPr>
              <a:t> thorough review of draft plan components and initial and final drafts of the plan, and vet all draft plan components with appropriate decision makers within your entity; Once we have interim agreement on the final plan, distribute final plan to local decision-makers that require review/approval before we vote. </a:t>
            </a:r>
          </a:p>
          <a:p>
            <a:pPr marL="457200" marR="0" lvl="0" indent="-45720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Ecology staff will</a:t>
            </a:r>
            <a:r>
              <a:rPr lang="en-US" sz="1200" baseline="0" dirty="0">
                <a:latin typeface="Arial" panose="020B0604020202020204" pitchFamily="34" charset="0"/>
                <a:cs typeface="Arial" panose="020B0604020202020204" pitchFamily="34" charset="0"/>
              </a:rPr>
              <a:t> develop draft plan sections, provide communications materials, review approved plan and make decision on plan adoption by June 30, 2021</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Access to plan materials</a:t>
            </a:r>
          </a:p>
          <a:p>
            <a:pPr marL="457200" indent="-457200">
              <a:buFont typeface="Arial" panose="020B0604020202020204" pitchFamily="34" charset="0"/>
              <a:buChar char="•"/>
            </a:pPr>
            <a:r>
              <a:rPr lang="en-US" sz="1200" baseline="0" dirty="0">
                <a:latin typeface="Arial" panose="020B0604020202020204" pitchFamily="34" charset="0"/>
                <a:cs typeface="Arial" panose="020B0604020202020204" pitchFamily="34" charset="0"/>
              </a:rPr>
              <a:t>Plan materials will be emailed and stored on Box; plan drafts emailed in PDF format; comments submitted through comment tracker</a:t>
            </a:r>
          </a:p>
          <a:p>
            <a:pPr marL="0" indent="0">
              <a:buFont typeface="Arial" panose="020B0604020202020204" pitchFamily="34" charset="0"/>
              <a:buNone/>
            </a:pPr>
            <a:endParaRPr lang="en-US" sz="120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Step-by-step review process</a:t>
            </a:r>
          </a:p>
          <a:p>
            <a:pPr marL="457200" indent="-457200">
              <a:buFont typeface="Arial" panose="020B0604020202020204" pitchFamily="34" charset="0"/>
              <a:buChar char="•"/>
            </a:pPr>
            <a:r>
              <a:rPr lang="en-US" sz="1200" dirty="0">
                <a:latin typeface="Arial" panose="020B0604020202020204" pitchFamily="34" charset="0"/>
                <a:cs typeface="Arial" panose="020B0604020202020204" pitchFamily="34" charset="0"/>
              </a:rPr>
              <a:t>Next slides will cover target deadlines and an overview of the plan development process for the committee</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14</a:t>
            </a:fld>
            <a:endParaRPr kumimoji="1" lang="ja-JP" altLang="en-US"/>
          </a:p>
        </p:txBody>
      </p:sp>
    </p:spTree>
    <p:extLst>
      <p:ext uri="{BB962C8B-B14F-4D97-AF65-F5344CB8AC3E}">
        <p14:creationId xmlns:p14="http://schemas.microsoft.com/office/powerpoint/2010/main" val="3930220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Ecology has established February 1, 2021 as the target date</a:t>
            </a:r>
            <a:r>
              <a:rPr lang="en-US" sz="1200" baseline="0" dirty="0">
                <a:latin typeface="Arial" panose="020B0604020202020204" pitchFamily="34" charset="0"/>
                <a:cs typeface="Arial" panose="020B0604020202020204" pitchFamily="34" charset="0"/>
              </a:rPr>
              <a:t> for submitting an approved plan to Ecology. Target date aligns with previous timelines we’ve shared with the committee. </a:t>
            </a:r>
          </a:p>
          <a:p>
            <a:endParaRPr lang="en-US" sz="1200" baseline="0" dirty="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We feel it is important to provide this target date now, so that we </a:t>
            </a:r>
            <a:r>
              <a:rPr lang="en-US" sz="1200" dirty="0">
                <a:latin typeface="Arial" panose="020B0604020202020204" pitchFamily="34" charset="0"/>
                <a:cs typeface="Arial" panose="020B0604020202020204" pitchFamily="34" charset="0"/>
              </a:rPr>
              <a:t>can develop</a:t>
            </a:r>
            <a:r>
              <a:rPr lang="en-US" sz="1200" baseline="0" dirty="0">
                <a:latin typeface="Arial" panose="020B0604020202020204" pitchFamily="34" charset="0"/>
                <a:cs typeface="Arial" panose="020B0604020202020204" pitchFamily="34" charset="0"/>
              </a:rPr>
              <a:t> a</a:t>
            </a:r>
            <a:r>
              <a:rPr lang="en-US" sz="1200" dirty="0">
                <a:latin typeface="Arial" panose="020B0604020202020204" pitchFamily="34" charset="0"/>
                <a:cs typeface="Arial" panose="020B0604020202020204" pitchFamily="34" charset="0"/>
              </a:rPr>
              <a:t> plan review schedule to</a:t>
            </a:r>
            <a:r>
              <a:rPr lang="en-US" sz="1200" baseline="0" dirty="0">
                <a:latin typeface="Arial" panose="020B0604020202020204" pitchFamily="34" charset="0"/>
                <a:cs typeface="Arial" panose="020B0604020202020204" pitchFamily="34" charset="0"/>
              </a:rPr>
              <a:t> accommodate </a:t>
            </a:r>
            <a:r>
              <a:rPr lang="en-US" sz="1200" dirty="0">
                <a:latin typeface="Arial" panose="020B0604020202020204" pitchFamily="34" charset="0"/>
                <a:cs typeface="Arial" panose="020B0604020202020204" pitchFamily="34" charset="0"/>
              </a:rPr>
              <a:t>thorough review and vetting based</a:t>
            </a:r>
            <a:r>
              <a:rPr lang="en-US" sz="1200" baseline="0" dirty="0">
                <a:latin typeface="Arial" panose="020B0604020202020204" pitchFamily="34" charset="0"/>
                <a:cs typeface="Arial" panose="020B0604020202020204" pitchFamily="34" charset="0"/>
              </a:rPr>
              <a:t> on your internal plan approval process and needs.</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Timeframe balances work of committee and Ecology. Ecology will</a:t>
            </a:r>
            <a:r>
              <a:rPr lang="en-US" sz="1200" baseline="0" dirty="0">
                <a:latin typeface="Arial" panose="020B0604020202020204" pitchFamily="34" charset="0"/>
                <a:cs typeface="Arial" panose="020B0604020202020204" pitchFamily="34" charset="0"/>
              </a:rPr>
              <a:t> need to review 8 WRE plans simultaneously.</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200" baseline="0" dirty="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Plans received after target date reviewed on</a:t>
            </a:r>
            <a:r>
              <a:rPr lang="en-US" sz="1200" baseline="0" dirty="0">
                <a:latin typeface="Arial" panose="020B0604020202020204" pitchFamily="34" charset="0"/>
                <a:cs typeface="Arial" panose="020B0604020202020204" pitchFamily="34" charset="0"/>
              </a:rPr>
              <a:t> first-come-first-serve basis . It is Ecology’s intent to review all approved plans submitted prior to the statutory deadline (June 30).</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15</a:t>
            </a:fld>
            <a:endParaRPr kumimoji="1" lang="ja-JP" altLang="en-US"/>
          </a:p>
        </p:txBody>
      </p:sp>
    </p:spTree>
    <p:extLst>
      <p:ext uri="{BB962C8B-B14F-4D97-AF65-F5344CB8AC3E}">
        <p14:creationId xmlns:p14="http://schemas.microsoft.com/office/powerpoint/2010/main" val="3539659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Committee Chairs will provide plan sections and memos for committee</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review on an ongoing basis. This timeline highlights</a:t>
            </a:r>
            <a:r>
              <a:rPr lang="en-US" sz="1200" baseline="0" dirty="0">
                <a:latin typeface="Arial" panose="020B0604020202020204" pitchFamily="34" charset="0"/>
                <a:cs typeface="Arial" panose="020B0604020202020204" pitchFamily="34" charset="0"/>
              </a:rPr>
              <a:t> actions taken by the committee throughout the plan development process.</a:t>
            </a:r>
          </a:p>
          <a:p>
            <a:r>
              <a:rPr lang="en-US" sz="1200" dirty="0">
                <a:latin typeface="Arial" panose="020B0604020202020204" pitchFamily="34" charset="0"/>
                <a:cs typeface="Arial" panose="020B0604020202020204" pitchFamily="34" charset="0"/>
              </a:rPr>
              <a:t/>
            </a:r>
            <a:br>
              <a:rPr lang="en-US" sz="1200" dirty="0">
                <a:latin typeface="Arial" panose="020B0604020202020204" pitchFamily="34" charset="0"/>
                <a:cs typeface="Arial" panose="020B0604020202020204" pitchFamily="34" charset="0"/>
              </a:rPr>
            </a:br>
            <a:r>
              <a:rPr lang="en-US" sz="1200" u="sng" dirty="0">
                <a:latin typeface="Arial" panose="020B0604020202020204" pitchFamily="34" charset="0"/>
                <a:cs typeface="Arial" panose="020B0604020202020204" pitchFamily="34" charset="0"/>
              </a:rPr>
              <a:t>Spring 2020:</a:t>
            </a:r>
          </a:p>
          <a:p>
            <a:r>
              <a:rPr lang="en-US" sz="1200" kern="1200" dirty="0">
                <a:solidFill>
                  <a:schemeClr val="dk1"/>
                </a:solidFill>
                <a:effectLst/>
                <a:latin typeface="Arial" panose="020B0604020202020204" pitchFamily="34" charset="0"/>
                <a:ea typeface="+mn-ea"/>
                <a:cs typeface="Arial" panose="020B0604020202020204" pitchFamily="34" charset="0"/>
              </a:rPr>
              <a:t>Reviews and finalize</a:t>
            </a:r>
            <a:r>
              <a:rPr lang="en-US" sz="1200" kern="1200" baseline="0" dirty="0">
                <a:solidFill>
                  <a:schemeClr val="dk1"/>
                </a:solidFill>
                <a:effectLst/>
                <a:latin typeface="Arial" panose="020B0604020202020204" pitchFamily="34" charset="0"/>
                <a:ea typeface="+mn-ea"/>
                <a:cs typeface="Arial" panose="020B0604020202020204" pitchFamily="34" charset="0"/>
              </a:rPr>
              <a:t> </a:t>
            </a:r>
            <a:r>
              <a:rPr lang="en-US" sz="1200" kern="1200" dirty="0">
                <a:solidFill>
                  <a:schemeClr val="dk1"/>
                </a:solidFill>
                <a:effectLst/>
                <a:latin typeface="Arial" panose="020B0604020202020204" pitchFamily="34" charset="0"/>
                <a:ea typeface="+mn-ea"/>
                <a:cs typeface="Arial" panose="020B0604020202020204" pitchFamily="34" charset="0"/>
              </a:rPr>
              <a:t>Subbasin Delineation </a:t>
            </a:r>
            <a:r>
              <a:rPr lang="en-US" sz="1200" kern="1200" baseline="0" dirty="0">
                <a:solidFill>
                  <a:schemeClr val="dk1"/>
                </a:solidFill>
                <a:effectLst/>
                <a:latin typeface="Arial" panose="020B0604020202020204" pitchFamily="34" charset="0"/>
                <a:ea typeface="+mn-ea"/>
                <a:cs typeface="Arial" panose="020B0604020202020204" pitchFamily="34" charset="0"/>
              </a:rPr>
              <a:t>and </a:t>
            </a:r>
            <a:r>
              <a:rPr lang="en-US" sz="1200" kern="1200" dirty="0">
                <a:solidFill>
                  <a:schemeClr val="dk1"/>
                </a:solidFill>
                <a:effectLst/>
                <a:latin typeface="Arial" panose="020B0604020202020204" pitchFamily="34" charset="0"/>
                <a:ea typeface="+mn-ea"/>
                <a:cs typeface="Arial" panose="020B0604020202020204" pitchFamily="34" charset="0"/>
              </a:rPr>
              <a:t>Growth Projections chapters.</a:t>
            </a:r>
          </a:p>
          <a:p>
            <a:r>
              <a:rPr lang="en-US" sz="1200" kern="1200" dirty="0">
                <a:solidFill>
                  <a:schemeClr val="dk1"/>
                </a:solidFill>
                <a:effectLst/>
                <a:latin typeface="Arial" panose="020B0604020202020204" pitchFamily="34" charset="0"/>
                <a:ea typeface="+mn-ea"/>
                <a:cs typeface="Arial" panose="020B0604020202020204" pitchFamily="34" charset="0"/>
              </a:rPr>
              <a:t>Distribute</a:t>
            </a:r>
            <a:r>
              <a:rPr lang="en-US" sz="1200" kern="1200" baseline="0" dirty="0">
                <a:solidFill>
                  <a:schemeClr val="dk1"/>
                </a:solidFill>
                <a:effectLst/>
                <a:latin typeface="Arial" panose="020B0604020202020204" pitchFamily="34" charset="0"/>
                <a:ea typeface="+mn-ea"/>
                <a:cs typeface="Arial" panose="020B0604020202020204" pitchFamily="34" charset="0"/>
              </a:rPr>
              <a:t> watershed overview and consumptive use chapters for review.</a:t>
            </a:r>
            <a:endParaRPr lang="en-US" sz="1200" kern="1200" dirty="0">
              <a:solidFill>
                <a:schemeClr val="dk1"/>
              </a:solidFill>
              <a:effectLst/>
              <a:latin typeface="Arial" panose="020B0604020202020204" pitchFamily="34" charset="0"/>
              <a:ea typeface="+mn-ea"/>
              <a:cs typeface="Arial" panose="020B0604020202020204" pitchFamily="34" charset="0"/>
            </a:endParaRPr>
          </a:p>
          <a:p>
            <a:endParaRPr lang="en-US" sz="1200" kern="1200" dirty="0">
              <a:solidFill>
                <a:schemeClr val="dk1"/>
              </a:solidFill>
              <a:effectLst/>
              <a:latin typeface="Arial" panose="020B0604020202020204" pitchFamily="34" charset="0"/>
              <a:ea typeface="+mn-ea"/>
              <a:cs typeface="Arial" panose="020B0604020202020204" pitchFamily="34" charset="0"/>
            </a:endParaRPr>
          </a:p>
          <a:p>
            <a:r>
              <a:rPr lang="en-US" sz="1200" u="sng" kern="1200" dirty="0">
                <a:solidFill>
                  <a:schemeClr val="dk1"/>
                </a:solidFill>
                <a:effectLst/>
                <a:latin typeface="Arial" panose="020B0604020202020204" pitchFamily="34" charset="0"/>
                <a:ea typeface="+mn-ea"/>
                <a:cs typeface="Arial" panose="020B0604020202020204" pitchFamily="34" charset="0"/>
              </a:rPr>
              <a:t>Summer 2020:</a:t>
            </a:r>
          </a:p>
          <a:p>
            <a:r>
              <a:rPr lang="en-US" sz="1200" kern="1200" dirty="0">
                <a:solidFill>
                  <a:schemeClr val="dk1"/>
                </a:solidFill>
                <a:effectLst/>
                <a:latin typeface="Arial" panose="020B0604020202020204" pitchFamily="34" charset="0"/>
                <a:ea typeface="+mn-ea"/>
                <a:cs typeface="Arial" panose="020B0604020202020204" pitchFamily="34" charset="0"/>
              </a:rPr>
              <a:t>Finalize Watershed Overview chapter and consumptive</a:t>
            </a:r>
            <a:r>
              <a:rPr lang="en-US" sz="1200" kern="1200" baseline="0" dirty="0">
                <a:solidFill>
                  <a:schemeClr val="dk1"/>
                </a:solidFill>
                <a:effectLst/>
                <a:latin typeface="Arial" panose="020B0604020202020204" pitchFamily="34" charset="0"/>
                <a:ea typeface="+mn-ea"/>
                <a:cs typeface="Arial" panose="020B0604020202020204" pitchFamily="34" charset="0"/>
              </a:rPr>
              <a:t> use chapter</a:t>
            </a:r>
            <a:r>
              <a:rPr lang="en-US" sz="1200" kern="1200" dirty="0">
                <a:solidFill>
                  <a:schemeClr val="dk1"/>
                </a:solidFill>
                <a:effectLst/>
                <a:latin typeface="Arial" panose="020B0604020202020204" pitchFamily="34" charset="0"/>
                <a:ea typeface="+mn-ea"/>
                <a:cs typeface="Arial" panose="020B0604020202020204" pitchFamily="34" charset="0"/>
              </a:rPr>
              <a:t>.</a:t>
            </a: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Review and finalize </a:t>
            </a:r>
            <a:r>
              <a:rPr lang="en-US" sz="1200" kern="1200" baseline="0" dirty="0">
                <a:solidFill>
                  <a:schemeClr val="dk1"/>
                </a:solidFill>
                <a:effectLst/>
                <a:latin typeface="Arial" panose="020B0604020202020204" pitchFamily="34" charset="0"/>
                <a:ea typeface="+mn-ea"/>
                <a:cs typeface="Arial" panose="020B0604020202020204" pitchFamily="34" charset="0"/>
              </a:rPr>
              <a:t>project list</a:t>
            </a:r>
            <a:r>
              <a:rPr lang="en-US" sz="1200" kern="1200" dirty="0">
                <a:solidFill>
                  <a:schemeClr val="dk1"/>
                </a:solidFill>
                <a:effectLst/>
                <a:latin typeface="Arial" panose="020B0604020202020204" pitchFamily="34" charset="0"/>
                <a:ea typeface="+mn-ea"/>
                <a:cs typeface="Arial" panose="020B0604020202020204" pitchFamily="34" charset="0"/>
              </a:rPr>
              <a:t>. </a:t>
            </a: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Review and finalize Adaptive</a:t>
            </a:r>
            <a:r>
              <a:rPr lang="en-US" sz="1200" kern="1200" baseline="0" dirty="0">
                <a:solidFill>
                  <a:schemeClr val="dk1"/>
                </a:solidFill>
                <a:effectLst/>
                <a:latin typeface="Arial" panose="020B0604020202020204" pitchFamily="34" charset="0"/>
                <a:ea typeface="+mn-ea"/>
                <a:cs typeface="Arial" panose="020B0604020202020204" pitchFamily="34" charset="0"/>
              </a:rPr>
              <a:t> </a:t>
            </a:r>
            <a:r>
              <a:rPr lang="en-US" sz="1200" kern="1200" dirty="0">
                <a:solidFill>
                  <a:schemeClr val="dk1"/>
                </a:solidFill>
                <a:effectLst/>
                <a:latin typeface="Arial" panose="020B0604020202020204" pitchFamily="34" charset="0"/>
                <a:ea typeface="+mn-ea"/>
                <a:cs typeface="Arial" panose="020B0604020202020204" pitchFamily="34" charset="0"/>
              </a:rPr>
              <a:t>Management, Policy and Regulatory Actions and NEB evaluation chapters</a:t>
            </a: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
            </a:r>
            <a:br>
              <a:rPr lang="en-US" sz="1200" kern="1200" dirty="0">
                <a:solidFill>
                  <a:schemeClr val="dk1"/>
                </a:solidFill>
                <a:effectLst/>
                <a:latin typeface="Arial" panose="020B0604020202020204" pitchFamily="34" charset="0"/>
                <a:ea typeface="+mn-ea"/>
                <a:cs typeface="Arial" panose="020B0604020202020204" pitchFamily="34" charset="0"/>
              </a:rPr>
            </a:br>
            <a:r>
              <a:rPr lang="en-US" sz="1200" kern="1200" dirty="0">
                <a:solidFill>
                  <a:schemeClr val="dk1"/>
                </a:solidFill>
                <a:effectLst/>
                <a:latin typeface="Arial" panose="020B0604020202020204" pitchFamily="34" charset="0"/>
                <a:ea typeface="+mn-ea"/>
                <a:cs typeface="Arial" panose="020B0604020202020204" pitchFamily="34" charset="0"/>
              </a:rPr>
              <a:t>Goal to distribute a draft plan by August 14. </a:t>
            </a: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For project List Development.-</a:t>
            </a:r>
            <a:r>
              <a:rPr lang="en-US" sz="1200" kern="1200" baseline="0" dirty="0">
                <a:solidFill>
                  <a:schemeClr val="dk1"/>
                </a:solidFill>
                <a:effectLst/>
                <a:latin typeface="Arial" panose="020B0604020202020204" pitchFamily="34" charset="0"/>
                <a:ea typeface="+mn-ea"/>
                <a:cs typeface="Arial" panose="020B0604020202020204" pitchFamily="34" charset="0"/>
              </a:rPr>
              <a:t> develop to the extent possible, recognizing may still be working on details into the fall</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16</a:t>
            </a:fld>
            <a:endParaRPr kumimoji="1" lang="ja-JP" altLang="en-US"/>
          </a:p>
        </p:txBody>
      </p:sp>
    </p:spTree>
    <p:extLst>
      <p:ext uri="{BB962C8B-B14F-4D97-AF65-F5344CB8AC3E}">
        <p14:creationId xmlns:p14="http://schemas.microsoft.com/office/powerpoint/2010/main" val="3228753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latin typeface="Arial" panose="020B0604020202020204" pitchFamily="34" charset="0"/>
                <a:cs typeface="Arial" panose="020B0604020202020204" pitchFamily="34" charset="0"/>
              </a:rPr>
              <a:t>Fall 2020:</a:t>
            </a:r>
            <a:r>
              <a:rPr lang="en-US" sz="1200" dirty="0">
                <a:latin typeface="Arial" panose="020B0604020202020204" pitchFamily="34" charset="0"/>
                <a:cs typeface="Arial" panose="020B0604020202020204" pitchFamily="34" charset="0"/>
              </a:rPr>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Finalize any outstanding plan components.</a:t>
            </a:r>
          </a:p>
          <a:p>
            <a:r>
              <a:rPr lang="en-US" sz="1200" kern="1200" dirty="0">
                <a:solidFill>
                  <a:schemeClr val="dk1"/>
                </a:solidFill>
                <a:effectLst/>
                <a:latin typeface="Arial" panose="020B0604020202020204" pitchFamily="34" charset="0"/>
                <a:ea typeface="+mn-ea"/>
                <a:cs typeface="Arial" panose="020B0604020202020204" pitchFamily="34" charset="0"/>
              </a:rPr>
              <a:t>Review and revise</a:t>
            </a:r>
            <a:r>
              <a:rPr lang="en-US" sz="1200" kern="1200" baseline="0" dirty="0">
                <a:solidFill>
                  <a:schemeClr val="dk1"/>
                </a:solidFill>
                <a:effectLst/>
                <a:latin typeface="Arial" panose="020B0604020202020204" pitchFamily="34" charset="0"/>
                <a:ea typeface="+mn-ea"/>
                <a:cs typeface="Arial" panose="020B0604020202020204" pitchFamily="34" charset="0"/>
              </a:rPr>
              <a:t> draft </a:t>
            </a:r>
            <a:r>
              <a:rPr lang="en-US" sz="1200" kern="1200" dirty="0">
                <a:solidFill>
                  <a:schemeClr val="dk1"/>
                </a:solidFill>
                <a:effectLst/>
                <a:latin typeface="Arial" panose="020B0604020202020204" pitchFamily="34" charset="0"/>
                <a:ea typeface="+mn-ea"/>
                <a:cs typeface="Arial" panose="020B0604020202020204" pitchFamily="34" charset="0"/>
              </a:rPr>
              <a:t>plan.</a:t>
            </a:r>
          </a:p>
          <a:p>
            <a:endParaRPr lang="en-US" sz="1200" u="sng" kern="1200" dirty="0">
              <a:solidFill>
                <a:schemeClr val="dk1"/>
              </a:solidFill>
              <a:effectLst/>
              <a:latin typeface="Arial" panose="020B0604020202020204" pitchFamily="34" charset="0"/>
              <a:ea typeface="+mn-ea"/>
              <a:cs typeface="Arial" panose="020B0604020202020204" pitchFamily="34" charset="0"/>
            </a:endParaRPr>
          </a:p>
          <a:p>
            <a:r>
              <a:rPr lang="en-US" sz="1200" u="sng" kern="1200" dirty="0">
                <a:solidFill>
                  <a:schemeClr val="dk1"/>
                </a:solidFill>
                <a:effectLst/>
                <a:latin typeface="Arial" panose="020B0604020202020204" pitchFamily="34" charset="0"/>
                <a:ea typeface="+mn-ea"/>
                <a:cs typeface="Arial" panose="020B0604020202020204" pitchFamily="34" charset="0"/>
              </a:rPr>
              <a:t>Winter 2020/2021:</a:t>
            </a:r>
            <a:r>
              <a:rPr lang="en-US" sz="1200" kern="1200" dirty="0">
                <a:solidFill>
                  <a:schemeClr val="dk1"/>
                </a:solidFill>
                <a:effectLst/>
                <a:latin typeface="Arial" panose="020B0604020202020204" pitchFamily="34" charset="0"/>
                <a:ea typeface="+mn-ea"/>
                <a:cs typeface="Arial" panose="020B0604020202020204" pitchFamily="34" charset="0"/>
              </a:rPr>
              <a:t/>
            </a:r>
            <a:br>
              <a:rPr lang="en-US" sz="1200" kern="1200" dirty="0">
                <a:solidFill>
                  <a:schemeClr val="dk1"/>
                </a:solidFill>
                <a:effectLst/>
                <a:latin typeface="Arial" panose="020B0604020202020204" pitchFamily="34" charset="0"/>
                <a:ea typeface="+mn-ea"/>
                <a:cs typeface="Arial" panose="020B0604020202020204" pitchFamily="34" charset="0"/>
              </a:rPr>
            </a:br>
            <a:r>
              <a:rPr lang="en-US" sz="1200" kern="1200" dirty="0">
                <a:solidFill>
                  <a:schemeClr val="dk1"/>
                </a:solidFill>
                <a:effectLst/>
                <a:latin typeface="Arial" panose="020B0604020202020204" pitchFamily="34" charset="0"/>
                <a:ea typeface="+mn-ea"/>
                <a:cs typeface="Arial" panose="020B0604020202020204" pitchFamily="34" charset="0"/>
              </a:rPr>
              <a:t>Send Final Plan to local decision makers.</a:t>
            </a:r>
            <a:r>
              <a:rPr lang="en-US" sz="1200" kern="1200" baseline="0" dirty="0">
                <a:solidFill>
                  <a:schemeClr val="dk1"/>
                </a:solidFill>
                <a:effectLst/>
                <a:latin typeface="Arial" panose="020B0604020202020204" pitchFamily="34" charset="0"/>
                <a:ea typeface="+mn-ea"/>
                <a:cs typeface="Arial" panose="020B0604020202020204" pitchFamily="34" charset="0"/>
              </a:rPr>
              <a:t> It is up to you to determine the level of internal review required before you can vote on final plan approval.</a:t>
            </a:r>
          </a:p>
          <a:p>
            <a:r>
              <a:rPr lang="en-US" sz="1200" kern="1200" dirty="0">
                <a:solidFill>
                  <a:schemeClr val="dk1"/>
                </a:solidFill>
                <a:effectLst/>
                <a:latin typeface="Arial" panose="020B0604020202020204" pitchFamily="34" charset="0"/>
                <a:ea typeface="+mn-ea"/>
                <a:cs typeface="Arial" panose="020B0604020202020204" pitchFamily="34" charset="0"/>
              </a:rPr>
              <a:t>We will meets as a Committee to</a:t>
            </a:r>
            <a:r>
              <a:rPr lang="en-US" sz="1200" kern="1200" baseline="0" dirty="0">
                <a:solidFill>
                  <a:schemeClr val="dk1"/>
                </a:solidFill>
                <a:effectLst/>
                <a:latin typeface="Arial" panose="020B0604020202020204" pitchFamily="34" charset="0"/>
                <a:ea typeface="+mn-ea"/>
                <a:cs typeface="Arial" panose="020B0604020202020204" pitchFamily="34" charset="0"/>
              </a:rPr>
              <a:t> </a:t>
            </a:r>
            <a:r>
              <a:rPr lang="en-US" sz="1200" kern="1200" dirty="0">
                <a:solidFill>
                  <a:schemeClr val="dk1"/>
                </a:solidFill>
                <a:effectLst/>
                <a:latin typeface="Arial" panose="020B0604020202020204" pitchFamily="34" charset="0"/>
                <a:ea typeface="+mn-ea"/>
                <a:cs typeface="Arial" panose="020B0604020202020204" pitchFamily="34" charset="0"/>
              </a:rPr>
              <a:t>vote on approval of final plan. All Committee members, including cities caucus members, must approve</a:t>
            </a:r>
            <a:r>
              <a:rPr lang="en-US" sz="1200" kern="1200" baseline="0" dirty="0">
                <a:solidFill>
                  <a:schemeClr val="dk1"/>
                </a:solidFill>
                <a:effectLst/>
                <a:latin typeface="Arial" panose="020B0604020202020204" pitchFamily="34" charset="0"/>
                <a:ea typeface="+mn-ea"/>
                <a:cs typeface="Arial" panose="020B0604020202020204" pitchFamily="34" charset="0"/>
              </a:rPr>
              <a:t> the plan before it’s submitted. Per the operating principles, </a:t>
            </a:r>
            <a:r>
              <a:rPr kumimoji="1" lang="en-US" sz="1200" b="0" i="0" kern="1200" dirty="0">
                <a:solidFill>
                  <a:schemeClr val="tx1"/>
                </a:solidFill>
                <a:effectLst/>
                <a:latin typeface="Arial" panose="020B0604020202020204" pitchFamily="34" charset="0"/>
                <a:ea typeface="+mn-ea"/>
                <a:cs typeface="Arial" panose="020B0604020202020204" pitchFamily="34" charset="0"/>
              </a:rPr>
              <a:t>Committee member are expected to vote in person.</a:t>
            </a:r>
            <a:endParaRPr lang="en-US" sz="1200" kern="1200" dirty="0">
              <a:solidFill>
                <a:schemeClr val="dk1"/>
              </a:solidFill>
              <a:effectLst/>
              <a:latin typeface="Arial" panose="020B0604020202020204" pitchFamily="34" charset="0"/>
              <a:ea typeface="+mn-ea"/>
              <a:cs typeface="Arial" panose="020B0604020202020204" pitchFamily="34" charset="0"/>
            </a:endParaRPr>
          </a:p>
          <a:p>
            <a:r>
              <a:rPr lang="en-US" sz="1200" kern="1200" dirty="0">
                <a:solidFill>
                  <a:schemeClr val="dk1"/>
                </a:solidFill>
                <a:effectLst/>
                <a:latin typeface="Arial" panose="020B0604020202020204" pitchFamily="34" charset="0"/>
                <a:ea typeface="+mn-ea"/>
                <a:cs typeface="Arial" panose="020B0604020202020204" pitchFamily="34" charset="0"/>
              </a:rPr>
              <a:t>After the Committee votes to approve the plan, I will submit</a:t>
            </a:r>
            <a:r>
              <a:rPr lang="en-US" sz="1200" kern="1200" baseline="0" dirty="0">
                <a:solidFill>
                  <a:schemeClr val="dk1"/>
                </a:solidFill>
                <a:effectLst/>
                <a:latin typeface="Arial" panose="020B0604020202020204" pitchFamily="34" charset="0"/>
                <a:ea typeface="+mn-ea"/>
                <a:cs typeface="Arial" panose="020B0604020202020204" pitchFamily="34" charset="0"/>
              </a:rPr>
              <a:t> the</a:t>
            </a:r>
            <a:r>
              <a:rPr lang="en-US" sz="1200" kern="1200" dirty="0">
                <a:solidFill>
                  <a:schemeClr val="dk1"/>
                </a:solidFill>
                <a:effectLst/>
                <a:latin typeface="Arial" panose="020B0604020202020204" pitchFamily="34" charset="0"/>
                <a:ea typeface="+mn-ea"/>
                <a:cs typeface="Arial" panose="020B0604020202020204" pitchFamily="34" charset="0"/>
              </a:rPr>
              <a:t> final approved</a:t>
            </a:r>
            <a:r>
              <a:rPr lang="en-US" sz="1200" kern="1200" baseline="0" dirty="0">
                <a:solidFill>
                  <a:schemeClr val="dk1"/>
                </a:solidFill>
                <a:effectLst/>
                <a:latin typeface="Arial" panose="020B0604020202020204" pitchFamily="34" charset="0"/>
                <a:ea typeface="+mn-ea"/>
                <a:cs typeface="Arial" panose="020B0604020202020204" pitchFamily="34" charset="0"/>
              </a:rPr>
              <a:t> </a:t>
            </a:r>
            <a:r>
              <a:rPr lang="en-US" sz="1200" kern="1200" dirty="0">
                <a:solidFill>
                  <a:schemeClr val="dk1"/>
                </a:solidFill>
                <a:effectLst/>
                <a:latin typeface="Arial" panose="020B0604020202020204" pitchFamily="34" charset="0"/>
                <a:ea typeface="+mn-ea"/>
                <a:cs typeface="Arial" panose="020B0604020202020204" pitchFamily="34" charset="0"/>
              </a:rPr>
              <a:t>plan to Ecology by February 1, 2021 (target date).</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17</a:t>
            </a:fld>
            <a:endParaRPr kumimoji="1" lang="ja-JP" altLang="en-US"/>
          </a:p>
        </p:txBody>
      </p:sp>
    </p:spTree>
    <p:extLst>
      <p:ext uri="{BB962C8B-B14F-4D97-AF65-F5344CB8AC3E}">
        <p14:creationId xmlns:p14="http://schemas.microsoft.com/office/powerpoint/2010/main" val="1077407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kern="1200" dirty="0">
                <a:solidFill>
                  <a:schemeClr val="tx1"/>
                </a:solidFill>
                <a:effectLst/>
                <a:latin typeface="Arial" panose="020B0604020202020204" pitchFamily="34" charset="0"/>
                <a:ea typeface="+mn-ea"/>
                <a:cs typeface="Arial" panose="020B0604020202020204" pitchFamily="34" charset="0"/>
              </a:rPr>
              <a:t>Aft</a:t>
            </a:r>
            <a:r>
              <a:rPr kumimoji="1" lang="en-US" sz="1200" b="0" i="0" kern="1200" baseline="0" dirty="0">
                <a:solidFill>
                  <a:schemeClr val="tx1"/>
                </a:solidFill>
                <a:effectLst/>
                <a:latin typeface="Arial" panose="020B0604020202020204" pitchFamily="34" charset="0"/>
                <a:ea typeface="+mn-ea"/>
                <a:cs typeface="Arial" panose="020B0604020202020204" pitchFamily="34" charset="0"/>
              </a:rPr>
              <a:t>er we submit the final approved plan to Ecology, </a:t>
            </a:r>
          </a:p>
          <a:p>
            <a:pPr marL="457200" indent="-457200">
              <a:buFont typeface="Arial" panose="020B0604020202020204" pitchFamily="34" charset="0"/>
              <a:buChar char="•"/>
            </a:pPr>
            <a:r>
              <a:rPr lang="en-US" sz="1200" dirty="0">
                <a:latin typeface="Arial" panose="020B0604020202020204" pitchFamily="34" charset="0"/>
                <a:cs typeface="Arial" panose="020B0604020202020204" pitchFamily="34" charset="0"/>
              </a:rPr>
              <a:t>Ecology will review plan</a:t>
            </a:r>
          </a:p>
          <a:p>
            <a:pPr marL="457200" indent="-457200">
              <a:buFont typeface="Arial" panose="020B0604020202020204" pitchFamily="34" charset="0"/>
              <a:buChar char="•"/>
            </a:pPr>
            <a:r>
              <a:rPr lang="en-US" sz="1200" dirty="0">
                <a:latin typeface="Arial" panose="020B0604020202020204" pitchFamily="34" charset="0"/>
                <a:cs typeface="Arial" panose="020B0604020202020204" pitchFamily="34" charset="0"/>
              </a:rPr>
              <a:t>No changes to plan after submission</a:t>
            </a:r>
          </a:p>
          <a:p>
            <a:pPr marL="457200" indent="-457200">
              <a:buFont typeface="Arial" panose="020B0604020202020204" pitchFamily="34" charset="0"/>
              <a:buChar char="•"/>
            </a:pPr>
            <a:r>
              <a:rPr lang="en-US" sz="1200" dirty="0">
                <a:latin typeface="Arial" panose="020B0604020202020204" pitchFamily="34" charset="0"/>
                <a:cs typeface="Arial" panose="020B0604020202020204" pitchFamily="34" charset="0"/>
              </a:rPr>
              <a:t>I will provide status updates to committee as needed</a:t>
            </a:r>
          </a:p>
          <a:p>
            <a:pPr marL="457200" indent="-457200">
              <a:buFont typeface="Arial" panose="020B0604020202020204" pitchFamily="34" charset="0"/>
              <a:buChar char="•"/>
            </a:pPr>
            <a:r>
              <a:rPr lang="en-US" sz="1200" dirty="0">
                <a:latin typeface="Arial" panose="020B0604020202020204" pitchFamily="34" charset="0"/>
                <a:cs typeface="Arial" panose="020B0604020202020204" pitchFamily="34" charset="0"/>
              </a:rPr>
              <a:t>Director to determine action by June 30, 2021</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18</a:t>
            </a:fld>
            <a:endParaRPr kumimoji="1" lang="ja-JP" altLang="en-US"/>
          </a:p>
        </p:txBody>
      </p:sp>
    </p:spTree>
    <p:extLst>
      <p:ext uri="{BB962C8B-B14F-4D97-AF65-F5344CB8AC3E}">
        <p14:creationId xmlns:p14="http://schemas.microsoft.com/office/powerpoint/2010/main" val="27169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We developed this timeline to ensure Ecology has enough time to review the plan thoroughly and provide the best possible outcome. </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We have a lot to do over the next 6 months. To stay on track with our timeline for plan development, committee members are expected to review materials outside of committee meetings and respond to comments by the requested deadlines.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We</a:t>
            </a:r>
            <a:r>
              <a:rPr lang="en-US" sz="1200" baseline="0" dirty="0">
                <a:latin typeface="Arial" panose="020B0604020202020204" pitchFamily="34" charset="0"/>
                <a:cs typeface="Arial" panose="020B0604020202020204" pitchFamily="34" charset="0"/>
              </a:rPr>
              <a:t> appreciate the committee’s hard work and commitment. Thank you.</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19</a:t>
            </a:fld>
            <a:endParaRPr kumimoji="1" lang="ja-JP" altLang="en-US"/>
          </a:p>
        </p:txBody>
      </p:sp>
    </p:spTree>
    <p:extLst>
      <p:ext uri="{BB962C8B-B14F-4D97-AF65-F5344CB8AC3E}">
        <p14:creationId xmlns:p14="http://schemas.microsoft.com/office/powerpoint/2010/main" val="187240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Chair</a:t>
            </a:r>
            <a:r>
              <a:rPr lang="en-US" baseline="0" dirty="0"/>
              <a:t> received forms from most Committee members – thank you for working with your colleagues and supervisors to figure out your local approval process. </a:t>
            </a:r>
          </a:p>
          <a:p>
            <a:pPr marL="285750" indent="-285750">
              <a:buFont typeface="Arial" panose="020B0604020202020204" pitchFamily="34" charset="0"/>
              <a:buChar char="•"/>
            </a:pPr>
            <a:r>
              <a:rPr lang="en-US" baseline="0" dirty="0"/>
              <a:t>Committee member processes range from the committee member providing full review and approval within a week or two, to multiple departmental reviews and a Council approval vote. </a:t>
            </a:r>
          </a:p>
          <a:p>
            <a:pPr marL="285750" indent="-285750">
              <a:buFont typeface="Arial" panose="020B0604020202020204" pitchFamily="34" charset="0"/>
              <a:buChar char="•"/>
            </a:pPr>
            <a:r>
              <a:rPr lang="en-US" baseline="0" dirty="0"/>
              <a:t>Based on the processes that committee members have described to-date, we are looking at a local approval process of up to 16 weeks (4 months). </a:t>
            </a:r>
          </a:p>
          <a:p>
            <a:pPr marL="285750" indent="-285750">
              <a:buFont typeface="Arial" panose="020B0604020202020204" pitchFamily="34" charset="0"/>
              <a:buChar char="•"/>
            </a:pPr>
            <a:r>
              <a:rPr lang="en-US" baseline="0" dirty="0"/>
              <a:t>We’ll be working on incorporating local review into our Committee timeline, working backwards from the target date of February 1</a:t>
            </a:r>
            <a:r>
              <a:rPr lang="en-US" baseline="30000" dirty="0"/>
              <a:t>st</a:t>
            </a:r>
            <a:r>
              <a:rPr lang="en-US" baseline="0" dirty="0"/>
              <a:t> and considering our target date for the draft plan. </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20</a:t>
            </a:fld>
            <a:endParaRPr kumimoji="1" lang="ja-JP" altLang="en-US"/>
          </a:p>
        </p:txBody>
      </p:sp>
    </p:spTree>
    <p:extLst>
      <p:ext uri="{BB962C8B-B14F-4D97-AF65-F5344CB8AC3E}">
        <p14:creationId xmlns:p14="http://schemas.microsoft.com/office/powerpoint/2010/main" val="3546681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21</a:t>
            </a:fld>
            <a:endParaRPr kumimoji="1" lang="ja-JP" altLang="en-US"/>
          </a:p>
        </p:txBody>
      </p:sp>
    </p:spTree>
    <p:extLst>
      <p:ext uri="{BB962C8B-B14F-4D97-AF65-F5344CB8AC3E}">
        <p14:creationId xmlns:p14="http://schemas.microsoft.com/office/powerpoint/2010/main" val="1386612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22</a:t>
            </a:fld>
            <a:endParaRPr kumimoji="1" lang="ja-JP" altLang="en-US"/>
          </a:p>
        </p:txBody>
      </p:sp>
    </p:spTree>
    <p:extLst>
      <p:ext uri="{BB962C8B-B14F-4D97-AF65-F5344CB8AC3E}">
        <p14:creationId xmlns:p14="http://schemas.microsoft.com/office/powerpoint/2010/main" val="3813110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23</a:t>
            </a:fld>
            <a:endParaRPr kumimoji="1" lang="ja-JP" altLang="en-US"/>
          </a:p>
        </p:txBody>
      </p:sp>
    </p:spTree>
    <p:extLst>
      <p:ext uri="{BB962C8B-B14F-4D97-AF65-F5344CB8AC3E}">
        <p14:creationId xmlns:p14="http://schemas.microsoft.com/office/powerpoint/2010/main" val="1642520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a:t>
            </a:fld>
            <a:endParaRPr kumimoji="1" lang="ja-JP" altLang="en-US"/>
          </a:p>
        </p:txBody>
      </p:sp>
    </p:spTree>
    <p:extLst>
      <p:ext uri="{BB962C8B-B14F-4D97-AF65-F5344CB8AC3E}">
        <p14:creationId xmlns:p14="http://schemas.microsoft.com/office/powerpoint/2010/main" val="2621007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24</a:t>
            </a:fld>
            <a:endParaRPr kumimoji="1" lang="ja-JP" altLang="en-US"/>
          </a:p>
        </p:txBody>
      </p:sp>
    </p:spTree>
    <p:extLst>
      <p:ext uri="{BB962C8B-B14F-4D97-AF65-F5344CB8AC3E}">
        <p14:creationId xmlns:p14="http://schemas.microsoft.com/office/powerpoint/2010/main" val="117502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25</a:t>
            </a:fld>
            <a:endParaRPr kumimoji="1" lang="ja-JP" altLang="en-US"/>
          </a:p>
        </p:txBody>
      </p:sp>
    </p:spTree>
    <p:extLst>
      <p:ext uri="{BB962C8B-B14F-4D97-AF65-F5344CB8AC3E}">
        <p14:creationId xmlns:p14="http://schemas.microsoft.com/office/powerpoint/2010/main" val="3349346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26</a:t>
            </a:fld>
            <a:endParaRPr kumimoji="1" lang="ja-JP" altLang="en-US"/>
          </a:p>
        </p:txBody>
      </p:sp>
    </p:spTree>
    <p:extLst>
      <p:ext uri="{BB962C8B-B14F-4D97-AF65-F5344CB8AC3E}">
        <p14:creationId xmlns:p14="http://schemas.microsoft.com/office/powerpoint/2010/main" val="840312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EF9D91-4114-4374-B214-4E0C41D74AE1}" type="slidenum">
              <a:rPr lang="en-US" smtClean="0"/>
              <a:t>28</a:t>
            </a:fld>
            <a:endParaRPr lang="en-US"/>
          </a:p>
        </p:txBody>
      </p:sp>
    </p:spTree>
    <p:extLst>
      <p:ext uri="{BB962C8B-B14F-4D97-AF65-F5344CB8AC3E}">
        <p14:creationId xmlns:p14="http://schemas.microsoft.com/office/powerpoint/2010/main" val="1508350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E26575-B896-417B-9E00-C8C3FFD1296A}" type="slidenum">
              <a:rPr lang="en-US" smtClean="0"/>
              <a:t>29</a:t>
            </a:fld>
            <a:endParaRPr lang="en-US"/>
          </a:p>
        </p:txBody>
      </p:sp>
    </p:spTree>
    <p:extLst>
      <p:ext uri="{BB962C8B-B14F-4D97-AF65-F5344CB8AC3E}">
        <p14:creationId xmlns:p14="http://schemas.microsoft.com/office/powerpoint/2010/main" val="2850292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E26575-B896-417B-9E00-C8C3FFD1296A}" type="slidenum">
              <a:rPr lang="en-US" smtClean="0"/>
              <a:t>30</a:t>
            </a:fld>
            <a:endParaRPr lang="en-US"/>
          </a:p>
        </p:txBody>
      </p:sp>
    </p:spTree>
    <p:extLst>
      <p:ext uri="{BB962C8B-B14F-4D97-AF65-F5344CB8AC3E}">
        <p14:creationId xmlns:p14="http://schemas.microsoft.com/office/powerpoint/2010/main" val="2640293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E26575-B896-417B-9E00-C8C3FFD1296A}" type="slidenum">
              <a:rPr lang="en-US" smtClean="0"/>
              <a:t>31</a:t>
            </a:fld>
            <a:endParaRPr lang="en-US"/>
          </a:p>
        </p:txBody>
      </p:sp>
    </p:spTree>
    <p:extLst>
      <p:ext uri="{BB962C8B-B14F-4D97-AF65-F5344CB8AC3E}">
        <p14:creationId xmlns:p14="http://schemas.microsoft.com/office/powerpoint/2010/main" val="4226366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EB1256F-7760-4F42-903D-7AC8FE7F8F70}" type="slidenum">
              <a:rPr lang="en-US" smtClean="0"/>
              <a:t>32</a:t>
            </a:fld>
            <a:endParaRPr lang="en-US"/>
          </a:p>
        </p:txBody>
      </p:sp>
    </p:spTree>
    <p:extLst>
      <p:ext uri="{BB962C8B-B14F-4D97-AF65-F5344CB8AC3E}">
        <p14:creationId xmlns:p14="http://schemas.microsoft.com/office/powerpoint/2010/main" val="1557803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EB1256F-7760-4F42-903D-7AC8FE7F8F70}" type="slidenum">
              <a:rPr lang="en-US" smtClean="0"/>
              <a:t>33</a:t>
            </a:fld>
            <a:endParaRPr lang="en-US"/>
          </a:p>
        </p:txBody>
      </p:sp>
    </p:spTree>
    <p:extLst>
      <p:ext uri="{BB962C8B-B14F-4D97-AF65-F5344CB8AC3E}">
        <p14:creationId xmlns:p14="http://schemas.microsoft.com/office/powerpoint/2010/main" val="2738045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baseline="0" dirty="0"/>
              <a:t>What is new?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In addition to WWT, other partners are identifying potential water right acquisitions. </a:t>
            </a:r>
          </a:p>
          <a:p>
            <a:pPr marL="857204" lvl="1" indent="-171450">
              <a:buFont typeface="Arial" panose="020B0604020202020204" pitchFamily="34" charset="0"/>
              <a:buChar char="•"/>
            </a:pPr>
            <a:r>
              <a:rPr lang="en-US" baseline="0" dirty="0">
                <a:solidFill>
                  <a:srgbClr val="0070C0"/>
                </a:solidFill>
              </a:rPr>
              <a:t>We had previously identified a potential water right acquisition from the City of Snohomish, but the City is not interested in a permanent acquisition, so we’ve removed that from the inventory. </a:t>
            </a:r>
          </a:p>
          <a:p>
            <a:pPr marL="857204" lvl="1" indent="-171450">
              <a:buFont typeface="Arial" panose="020B0604020202020204" pitchFamily="34" charset="0"/>
              <a:buChar char="•"/>
            </a:pPr>
            <a:r>
              <a:rPr lang="en-US" baseline="0" dirty="0">
                <a:solidFill>
                  <a:srgbClr val="0070C0"/>
                </a:solidFill>
              </a:rPr>
              <a:t>We have identified a King County water right that has potential, but more research is needed to identify whether this can be put into permanent trust. WWT working with King County on this. </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BEB1256F-7760-4F42-903D-7AC8FE7F8F70}" type="slidenum">
              <a:rPr lang="en-US" smtClean="0"/>
              <a:t>34</a:t>
            </a:fld>
            <a:endParaRPr lang="en-US"/>
          </a:p>
        </p:txBody>
      </p:sp>
    </p:spTree>
    <p:extLst>
      <p:ext uri="{BB962C8B-B14F-4D97-AF65-F5344CB8AC3E}">
        <p14:creationId xmlns:p14="http://schemas.microsoft.com/office/powerpoint/2010/main" val="3712466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a:t>
            </a:fld>
            <a:endParaRPr kumimoji="1" lang="ja-JP" altLang="en-US"/>
          </a:p>
        </p:txBody>
      </p:sp>
    </p:spTree>
    <p:extLst>
      <p:ext uri="{BB962C8B-B14F-4D97-AF65-F5344CB8AC3E}">
        <p14:creationId xmlns:p14="http://schemas.microsoft.com/office/powerpoint/2010/main" val="3424058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1EF9D91-4114-4374-B214-4E0C41D74AE1}" type="slidenum">
              <a:rPr lang="en-US" smtClean="0"/>
              <a:t>35</a:t>
            </a:fld>
            <a:endParaRPr lang="en-US"/>
          </a:p>
        </p:txBody>
      </p:sp>
    </p:spTree>
    <p:extLst>
      <p:ext uri="{BB962C8B-B14F-4D97-AF65-F5344CB8AC3E}">
        <p14:creationId xmlns:p14="http://schemas.microsoft.com/office/powerpoint/2010/main" val="2969347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EF9D91-4114-4374-B214-4E0C41D74AE1}" type="slidenum">
              <a:rPr lang="en-US" smtClean="0"/>
              <a:t>36</a:t>
            </a:fld>
            <a:endParaRPr lang="en-US"/>
          </a:p>
        </p:txBody>
      </p:sp>
    </p:spTree>
    <p:extLst>
      <p:ext uri="{BB962C8B-B14F-4D97-AF65-F5344CB8AC3E}">
        <p14:creationId xmlns:p14="http://schemas.microsoft.com/office/powerpoint/2010/main" val="543260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err="1"/>
              <a:t>GeoEngineers</a:t>
            </a:r>
            <a:r>
              <a:rPr lang="en-US" baseline="0" dirty="0"/>
              <a:t> is developing a </a:t>
            </a:r>
            <a:r>
              <a:rPr lang="en-US" baseline="0" dirty="0" smtClean="0"/>
              <a:t>work </a:t>
            </a:r>
            <a:r>
              <a:rPr lang="en-US" baseline="0" dirty="0"/>
              <a:t>p</a:t>
            </a:r>
            <a:r>
              <a:rPr lang="en-US" baseline="0" dirty="0" smtClean="0"/>
              <a:t>lan </a:t>
            </a:r>
            <a:r>
              <a:rPr lang="en-US" baseline="0" dirty="0"/>
              <a:t>for how they will work directly with entities to develop </a:t>
            </a:r>
            <a:r>
              <a:rPr lang="en-US" baseline="0" dirty="0" smtClean="0"/>
              <a:t>non-acquisition water </a:t>
            </a:r>
            <a:r>
              <a:rPr lang="en-US" baseline="0" dirty="0"/>
              <a:t>offset projects. The goal is to further develop concepts that have already arisen, and to identify new opportunities. </a:t>
            </a:r>
            <a:r>
              <a:rPr lang="en-US" baseline="0" dirty="0" smtClean="0"/>
              <a:t>The Project </a:t>
            </a:r>
            <a:r>
              <a:rPr lang="en-US" baseline="0" dirty="0"/>
              <a:t>Subgroup will </a:t>
            </a:r>
            <a:r>
              <a:rPr lang="en-US" baseline="0" dirty="0" smtClean="0"/>
              <a:t>review the </a:t>
            </a:r>
            <a:r>
              <a:rPr lang="en-US" b="1" baseline="0" dirty="0" smtClean="0"/>
              <a:t>Non-Acquisition Water Offset Project Work Plan</a:t>
            </a:r>
            <a:r>
              <a:rPr lang="en-US" baseline="0" dirty="0" smtClean="0"/>
              <a:t> at their </a:t>
            </a:r>
            <a:r>
              <a:rPr lang="en-US" baseline="0" dirty="0"/>
              <a:t>next </a:t>
            </a:r>
            <a:r>
              <a:rPr lang="en-US" baseline="0" dirty="0" smtClean="0"/>
              <a:t>meeting.</a:t>
            </a:r>
          </a:p>
          <a:p>
            <a:pPr marL="0" indent="0">
              <a:buFont typeface="Arial" panose="020B0604020202020204" pitchFamily="34" charset="0"/>
              <a:buNone/>
            </a:pPr>
            <a:endParaRPr lang="en-US" baseline="0" dirty="0"/>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We have two potential water offset projects related to modification of reservoir releases at </a:t>
            </a:r>
            <a:r>
              <a:rPr lang="en-US" baseline="0" dirty="0" err="1" smtClean="0"/>
              <a:t>Spada</a:t>
            </a:r>
            <a:r>
              <a:rPr lang="en-US" baseline="0" dirty="0" smtClean="0"/>
              <a:t> Reservoir and </a:t>
            </a:r>
            <a:r>
              <a:rPr lang="en-US" baseline="0" dirty="0" err="1" smtClean="0"/>
              <a:t>Tolt</a:t>
            </a:r>
            <a:r>
              <a:rPr lang="en-US" baseline="0" dirty="0" smtClean="0"/>
              <a:t> Reservoir.</a:t>
            </a:r>
            <a:r>
              <a:rPr lang="en-US" dirty="0" smtClean="0"/>
              <a:t> This is a project type where we'd like to discuss with the full committee rather than ask the project subgroup to develop a recommendation.</a:t>
            </a:r>
            <a:endParaRPr lang="en-US" dirty="0" smtClean="0">
              <a:ea typeface="游ゴシック" panose="020F0502020204030204"/>
            </a:endParaRP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Some </a:t>
            </a:r>
            <a:r>
              <a:rPr lang="en-US" dirty="0"/>
              <a:t>updates to the inventory:</a:t>
            </a:r>
          </a:p>
          <a:p>
            <a:pPr marL="971504" lvl="1" indent="-285750">
              <a:buFont typeface="Arial" panose="020B0604020202020204" pitchFamily="34" charset="0"/>
              <a:buChar char="•"/>
            </a:pPr>
            <a:r>
              <a:rPr lang="en-US" dirty="0"/>
              <a:t>City</a:t>
            </a:r>
            <a:r>
              <a:rPr lang="en-US" baseline="0" dirty="0"/>
              <a:t> of Snohomish water right acquisition was removed</a:t>
            </a:r>
          </a:p>
          <a:p>
            <a:pPr marL="970915" lvl="1" indent="-285750">
              <a:buFont typeface="Arial" panose="020B0604020202020204" pitchFamily="34" charset="0"/>
              <a:buChar char="•"/>
            </a:pPr>
            <a:r>
              <a:rPr lang="en-US" baseline="0" dirty="0"/>
              <a:t>Quilceda Stormwater project added –Snohomish Conservation District</a:t>
            </a:r>
            <a:endParaRPr lang="en-US" baseline="0" dirty="0">
              <a:ea typeface="游ゴシック" panose="020F0502020204030204"/>
            </a:endParaRPr>
          </a:p>
          <a:p>
            <a:pPr marL="971504" lvl="1" indent="-285750">
              <a:buFont typeface="Arial" panose="020B0604020202020204" pitchFamily="34" charset="0"/>
              <a:buChar char="•"/>
            </a:pPr>
            <a:r>
              <a:rPr lang="en-US" baseline="0" dirty="0"/>
              <a:t>Continuing to work on Lake </a:t>
            </a:r>
            <a:r>
              <a:rPr lang="en-US" baseline="0" dirty="0" err="1"/>
              <a:t>Shoecraft</a:t>
            </a:r>
            <a:r>
              <a:rPr lang="en-US" baseline="0" dirty="0"/>
              <a:t> project in Tulalip Subbasin</a:t>
            </a:r>
          </a:p>
          <a:p>
            <a:pPr marL="971504" lvl="1" indent="-285750">
              <a:buFont typeface="Arial" panose="020B0604020202020204" pitchFamily="34" charset="0"/>
              <a:buChar char="•"/>
            </a:pPr>
            <a:r>
              <a:rPr lang="en-US" baseline="0" dirty="0"/>
              <a:t>SVWID Storage project-SVWID developed draft Work Plan for their comprehensive storage study. Anticipate discussion at future Project Subgroup Meeting</a:t>
            </a:r>
          </a:p>
          <a:p>
            <a:pPr marL="970915" lvl="1" indent="-285750">
              <a:buFont typeface="Arial" panose="020B0604020202020204" pitchFamily="34" charset="0"/>
              <a:buChar char="•"/>
            </a:pPr>
            <a:r>
              <a:rPr lang="en-US" baseline="0" dirty="0" err="1"/>
              <a:t>Snohmish</a:t>
            </a:r>
            <a:r>
              <a:rPr lang="en-US" baseline="0" dirty="0"/>
              <a:t> CD making progress on their Community-Based Water Storage Restoration project. Anticipate discussion at future Project Subgroup meeting.</a:t>
            </a:r>
            <a:r>
              <a:rPr lang="en-US" dirty="0"/>
              <a:t> </a:t>
            </a:r>
            <a:endParaRPr lang="en-US" dirty="0" smtClean="0"/>
          </a:p>
          <a:p>
            <a:pPr marL="970915" lvl="1" indent="-285750">
              <a:buFont typeface="Arial" panose="020B0604020202020204" pitchFamily="34" charset="0"/>
              <a:buChar char="•"/>
            </a:pPr>
            <a:r>
              <a:rPr lang="en-US" dirty="0" smtClean="0"/>
              <a:t>Removing redundant</a:t>
            </a:r>
            <a:r>
              <a:rPr lang="en-US" baseline="0" dirty="0" smtClean="0"/>
              <a:t> project listings</a:t>
            </a:r>
            <a:endParaRPr lang="en-US" dirty="0" smtClean="0"/>
          </a:p>
          <a:p>
            <a:pPr marL="970915" lvl="1" indent="-285750">
              <a:buFont typeface="Arial" panose="020B0604020202020204" pitchFamily="34" charset="0"/>
              <a:buChar char="•"/>
            </a:pPr>
            <a:endParaRPr lang="en-US" dirty="0" smtClean="0"/>
          </a:p>
          <a:p>
            <a:pPr marL="970915" lvl="1" indent="-285750">
              <a:buFont typeface="Arial" panose="020B0604020202020204" pitchFamily="34" charset="0"/>
              <a:buChar char="•"/>
            </a:pPr>
            <a:endParaRPr lang="en-US" dirty="0" smtClean="0"/>
          </a:p>
          <a:p>
            <a:pPr marL="970915" lvl="1" indent="-285750">
              <a:buFont typeface="Arial" panose="020B0604020202020204" pitchFamily="34" charset="0"/>
              <a:buChar char="•"/>
            </a:pPr>
            <a:endParaRPr lang="en-US" dirty="0" smtClean="0"/>
          </a:p>
          <a:p>
            <a:pPr marL="970915" lvl="1" indent="-2857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BEB1256F-7760-4F42-903D-7AC8FE7F8F70}" type="slidenum">
              <a:rPr lang="en-US" smtClean="0"/>
              <a:t>37</a:t>
            </a:fld>
            <a:endParaRPr lang="en-US"/>
          </a:p>
        </p:txBody>
      </p:sp>
    </p:spTree>
    <p:extLst>
      <p:ext uri="{BB962C8B-B14F-4D97-AF65-F5344CB8AC3E}">
        <p14:creationId xmlns:p14="http://schemas.microsoft.com/office/powerpoint/2010/main" val="1426219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baseline="0" dirty="0"/>
              <a:t>Last Committee meeting </a:t>
            </a:r>
            <a:r>
              <a:rPr lang="en-US" baseline="0" dirty="0" err="1"/>
              <a:t>GeoEngineers</a:t>
            </a:r>
            <a:r>
              <a:rPr lang="en-US" baseline="0" dirty="0"/>
              <a:t> presented on their methods to estimate water offset from certain types of habitat projects, including levee setbacks and levee removals. </a:t>
            </a:r>
          </a:p>
          <a:p>
            <a:pPr marL="285750" indent="-285750">
              <a:buFont typeface="Arial" panose="020B0604020202020204" pitchFamily="34" charset="0"/>
              <a:buChar char="•"/>
            </a:pPr>
            <a:r>
              <a:rPr lang="en-US" baseline="0" dirty="0"/>
              <a:t>The Project Subgroup reviewed their </a:t>
            </a:r>
            <a:r>
              <a:rPr lang="en-US" b="1" baseline="0" dirty="0" smtClean="0"/>
              <a:t>Estimating Water Offset from Habitat Projects Work </a:t>
            </a:r>
            <a:r>
              <a:rPr lang="en-US" b="1" baseline="0" dirty="0"/>
              <a:t>Plan,</a:t>
            </a:r>
            <a:r>
              <a:rPr lang="en-US" baseline="0" dirty="0"/>
              <a:t> outlining how they will filter our project inventory for projects that have the most water offset potential, and how they will analyze those.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游ゴシック"/>
              </a:rPr>
              <a:t>The priority subbasins identified for floodplain project and analysis </a:t>
            </a:r>
            <a:r>
              <a:rPr lang="en-US" dirty="0" smtClean="0">
                <a:ea typeface="游ゴシック"/>
              </a:rPr>
              <a:t>include:</a:t>
            </a:r>
            <a:r>
              <a:rPr lang="en-US" baseline="0" dirty="0" smtClean="0">
                <a:ea typeface="游ゴシック"/>
              </a:rPr>
              <a:t> </a:t>
            </a:r>
            <a:r>
              <a:rPr lang="en-US" dirty="0">
                <a:ea typeface="游ゴシック"/>
              </a:rPr>
              <a:t> </a:t>
            </a:r>
            <a:r>
              <a:rPr lang="en-US" sz="1800" dirty="0" smtClean="0">
                <a:latin typeface="Franklin Gothic Book"/>
                <a:ea typeface="Roboto Medium"/>
              </a:rPr>
              <a:t>Snoqualmie S, Snoqualmie N, Upper Snoqualmie, Raging, </a:t>
            </a:r>
            <a:r>
              <a:rPr lang="en-US" sz="1800" dirty="0" err="1" smtClean="0">
                <a:latin typeface="Franklin Gothic Book"/>
                <a:ea typeface="Roboto Medium"/>
              </a:rPr>
              <a:t>Skykomish</a:t>
            </a:r>
            <a:r>
              <a:rPr lang="en-US" sz="1800" dirty="0" smtClean="0">
                <a:latin typeface="Franklin Gothic Book"/>
                <a:ea typeface="Roboto Medium"/>
              </a:rPr>
              <a:t> </a:t>
            </a:r>
            <a:r>
              <a:rPr lang="en-US" sz="1800" dirty="0" err="1" smtClean="0">
                <a:latin typeface="Franklin Gothic Book"/>
                <a:ea typeface="Roboto Medium"/>
              </a:rPr>
              <a:t>Mainstem</a:t>
            </a:r>
            <a:r>
              <a:rPr lang="en-US" sz="1800" dirty="0" smtClean="0">
                <a:latin typeface="Franklin Gothic Book"/>
                <a:ea typeface="Roboto Medium"/>
              </a:rPr>
              <a:t>, </a:t>
            </a:r>
            <a:r>
              <a:rPr lang="en-US" sz="1800" dirty="0" err="1" smtClean="0">
                <a:latin typeface="Franklin Gothic Book"/>
                <a:ea typeface="Roboto Medium"/>
              </a:rPr>
              <a:t>Pilchuck</a:t>
            </a:r>
            <a:r>
              <a:rPr lang="en-US" sz="1800" dirty="0" smtClean="0">
                <a:latin typeface="Franklin Gothic Book"/>
                <a:ea typeface="Roboto Medium"/>
              </a:rPr>
              <a:t>, &amp; Sultan</a:t>
            </a:r>
            <a:endParaRPr lang="en-US" dirty="0"/>
          </a:p>
          <a:p>
            <a:pPr marL="285750" indent="-285750">
              <a:buFont typeface="Arial" panose="020B0604020202020204" pitchFamily="34" charset="0"/>
              <a:buChar char="•"/>
            </a:pPr>
            <a:r>
              <a:rPr lang="en-US" baseline="0" dirty="0"/>
              <a:t>Snohomish Forum and Snoqualmie Forum reviewed the inventory to identify which projects </a:t>
            </a:r>
            <a:r>
              <a:rPr lang="en-US" baseline="0" dirty="0" err="1"/>
              <a:t>GeoEngineers</a:t>
            </a:r>
            <a:r>
              <a:rPr lang="en-US" baseline="0" dirty="0"/>
              <a:t> should consider for further filtering. </a:t>
            </a:r>
          </a:p>
          <a:p>
            <a:pPr marL="285750" indent="-285750">
              <a:buFont typeface="Arial" panose="020B0604020202020204" pitchFamily="34" charset="0"/>
              <a:buChar char="•"/>
            </a:pPr>
            <a:r>
              <a:rPr lang="en-US" baseline="0" dirty="0"/>
              <a:t>Either next project subgroup meeting or April meeting, we will have a small subset of projects identified that </a:t>
            </a:r>
            <a:r>
              <a:rPr lang="en-US" baseline="0" dirty="0" err="1"/>
              <a:t>GeoEngineers</a:t>
            </a:r>
            <a:r>
              <a:rPr lang="en-US" baseline="0" dirty="0"/>
              <a:t> will analyze. </a:t>
            </a:r>
          </a:p>
        </p:txBody>
      </p:sp>
      <p:sp>
        <p:nvSpPr>
          <p:cNvPr id="4" name="Slide Number Placeholder 3"/>
          <p:cNvSpPr>
            <a:spLocks noGrp="1"/>
          </p:cNvSpPr>
          <p:nvPr>
            <p:ph type="sldNum" sz="quarter" idx="10"/>
          </p:nvPr>
        </p:nvSpPr>
        <p:spPr/>
        <p:txBody>
          <a:bodyPr/>
          <a:lstStyle/>
          <a:p>
            <a:fld id="{BEB1256F-7760-4F42-903D-7AC8FE7F8F70}" type="slidenum">
              <a:rPr lang="en-US" smtClean="0"/>
              <a:t>38</a:t>
            </a:fld>
            <a:endParaRPr lang="en-US"/>
          </a:p>
        </p:txBody>
      </p:sp>
    </p:spTree>
    <p:extLst>
      <p:ext uri="{BB962C8B-B14F-4D97-AF65-F5344CB8AC3E}">
        <p14:creationId xmlns:p14="http://schemas.microsoft.com/office/powerpoint/2010/main" val="2406123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baseline="0" dirty="0"/>
              <a:t>The Project Subgroup is continuing to develop guiding principles for identifying what other habitat projects we want to include in the Plan. </a:t>
            </a:r>
          </a:p>
          <a:p>
            <a:pPr marL="285750" indent="-285750">
              <a:buFont typeface="Arial" panose="020B0604020202020204" pitchFamily="34" charset="0"/>
              <a:buChar char="•"/>
            </a:pPr>
            <a:r>
              <a:rPr lang="en-US" dirty="0" smtClean="0">
                <a:ea typeface="游ゴシック"/>
              </a:rPr>
              <a:t>There was </a:t>
            </a:r>
            <a:r>
              <a:rPr lang="en-US" dirty="0">
                <a:ea typeface="游ゴシック"/>
              </a:rPr>
              <a:t>interest in discussing beaver project types at a future meeting. </a:t>
            </a:r>
          </a:p>
        </p:txBody>
      </p:sp>
      <p:sp>
        <p:nvSpPr>
          <p:cNvPr id="4" name="Slide Number Placeholder 3"/>
          <p:cNvSpPr>
            <a:spLocks noGrp="1"/>
          </p:cNvSpPr>
          <p:nvPr>
            <p:ph type="sldNum" sz="quarter" idx="10"/>
          </p:nvPr>
        </p:nvSpPr>
        <p:spPr/>
        <p:txBody>
          <a:bodyPr/>
          <a:lstStyle/>
          <a:p>
            <a:fld id="{BEB1256F-7760-4F42-903D-7AC8FE7F8F70}" type="slidenum">
              <a:rPr lang="en-US" smtClean="0"/>
              <a:t>39</a:t>
            </a:fld>
            <a:endParaRPr lang="en-US"/>
          </a:p>
        </p:txBody>
      </p:sp>
    </p:spTree>
    <p:extLst>
      <p:ext uri="{BB962C8B-B14F-4D97-AF65-F5344CB8AC3E}">
        <p14:creationId xmlns:p14="http://schemas.microsoft.com/office/powerpoint/2010/main" val="3163014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baseline="0" dirty="0"/>
              <a:t>Other projects may be considered under the non-acquisitions water offset work plan or they may fall under our policy and regulatory actions, to be further developed by a task force. </a:t>
            </a:r>
          </a:p>
          <a:p>
            <a:pPr marL="285750" indent="-285750">
              <a:buFont typeface="Arial" panose="020B0604020202020204" pitchFamily="34" charset="0"/>
              <a:buChar char="•"/>
            </a:pPr>
            <a:r>
              <a:rPr lang="en-US" baseline="0" dirty="0"/>
              <a:t>Keep brainstorming out-of-the-box ideas! </a:t>
            </a:r>
          </a:p>
        </p:txBody>
      </p:sp>
      <p:sp>
        <p:nvSpPr>
          <p:cNvPr id="4" name="Slide Number Placeholder 3"/>
          <p:cNvSpPr>
            <a:spLocks noGrp="1"/>
          </p:cNvSpPr>
          <p:nvPr>
            <p:ph type="sldNum" sz="quarter" idx="10"/>
          </p:nvPr>
        </p:nvSpPr>
        <p:spPr/>
        <p:txBody>
          <a:bodyPr/>
          <a:lstStyle/>
          <a:p>
            <a:fld id="{BEB1256F-7760-4F42-903D-7AC8FE7F8F70}" type="slidenum">
              <a:rPr lang="en-US" smtClean="0"/>
              <a:t>40</a:t>
            </a:fld>
            <a:endParaRPr lang="en-US"/>
          </a:p>
        </p:txBody>
      </p:sp>
    </p:spTree>
    <p:extLst>
      <p:ext uri="{BB962C8B-B14F-4D97-AF65-F5344CB8AC3E}">
        <p14:creationId xmlns:p14="http://schemas.microsoft.com/office/powerpoint/2010/main" val="494810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Subgroup will continue to dig </a:t>
            </a:r>
            <a:r>
              <a:rPr lang="en-US" dirty="0"/>
              <a:t>into project types and </a:t>
            </a:r>
            <a:r>
              <a:rPr lang="en-US" dirty="0" smtClean="0"/>
              <a:t>the roles </a:t>
            </a:r>
            <a:r>
              <a:rPr lang="en-US" dirty="0"/>
              <a:t>of </a:t>
            </a:r>
            <a:r>
              <a:rPr lang="en-US" dirty="0" smtClean="0"/>
              <a:t>sub-basins.</a:t>
            </a:r>
            <a:r>
              <a:rPr lang="en-US" baseline="0" dirty="0" smtClean="0"/>
              <a:t> The Subgroup will help to:  </a:t>
            </a:r>
            <a:endParaRPr lang="en-US" dirty="0"/>
          </a:p>
          <a:p>
            <a:pPr marL="971504" lvl="1" indent="-285750">
              <a:buFont typeface="Arial" panose="020B0604020202020204" pitchFamily="34" charset="0"/>
              <a:buChar char="•"/>
            </a:pPr>
            <a:r>
              <a:rPr lang="en-US" dirty="0"/>
              <a:t>Grow the list where we need to – water</a:t>
            </a:r>
            <a:r>
              <a:rPr lang="en-US" baseline="0" dirty="0"/>
              <a:t> offset projects (acquisitions, storage, MAR, streamflow augmentation, reservoir releases)</a:t>
            </a:r>
            <a:endParaRPr lang="en-US" dirty="0"/>
          </a:p>
          <a:p>
            <a:pPr marL="971504" lvl="1" indent="-285750">
              <a:buFont typeface="Arial" panose="020B0604020202020204" pitchFamily="34" charset="0"/>
              <a:buChar char="•"/>
            </a:pPr>
            <a:r>
              <a:rPr lang="en-US" dirty="0" smtClean="0"/>
              <a:t>Screen </a:t>
            </a:r>
            <a:r>
              <a:rPr lang="en-US" dirty="0"/>
              <a:t>the projects where we need to-lots</a:t>
            </a:r>
            <a:r>
              <a:rPr lang="en-US" baseline="0" dirty="0"/>
              <a:t> of habitat projects, some with no hydrological benefit</a:t>
            </a:r>
            <a:endParaRPr lang="en-US" dirty="0"/>
          </a:p>
          <a:p>
            <a:pPr marL="970915" lvl="1" indent="-285750">
              <a:buFont typeface="Arial" panose="020B0604020202020204" pitchFamily="34" charset="0"/>
              <a:buChar char="•"/>
            </a:pPr>
            <a:r>
              <a:rPr lang="en-US" dirty="0">
                <a:solidFill>
                  <a:schemeClr val="accent1">
                    <a:lumMod val="75000"/>
                  </a:schemeClr>
                </a:solidFill>
              </a:rPr>
              <a:t>Consider how to bring projects to full committee – by </a:t>
            </a:r>
            <a:r>
              <a:rPr lang="en-US" dirty="0" err="1">
                <a:solidFill>
                  <a:schemeClr val="accent1">
                    <a:lumMod val="75000"/>
                  </a:schemeClr>
                </a:solidFill>
              </a:rPr>
              <a:t>subbasin</a:t>
            </a:r>
            <a:r>
              <a:rPr lang="en-US" dirty="0">
                <a:solidFill>
                  <a:schemeClr val="accent1">
                    <a:lumMod val="75000"/>
                  </a:schemeClr>
                </a:solidFill>
              </a:rPr>
              <a:t> in some cases and some by project type</a:t>
            </a:r>
            <a:endParaRPr lang="en-US" dirty="0">
              <a:solidFill>
                <a:schemeClr val="accent1">
                  <a:lumMod val="75000"/>
                </a:schemeClr>
              </a:solidFill>
              <a:ea typeface="游ゴシック" panose="020F0502020204030204"/>
            </a:endParaRPr>
          </a:p>
          <a:p>
            <a:endParaRPr lang="en-US" dirty="0"/>
          </a:p>
        </p:txBody>
      </p:sp>
      <p:sp>
        <p:nvSpPr>
          <p:cNvPr id="4" name="Slide Number Placeholder 3"/>
          <p:cNvSpPr>
            <a:spLocks noGrp="1"/>
          </p:cNvSpPr>
          <p:nvPr>
            <p:ph type="sldNum" sz="quarter" idx="10"/>
          </p:nvPr>
        </p:nvSpPr>
        <p:spPr/>
        <p:txBody>
          <a:bodyPr/>
          <a:lstStyle/>
          <a:p>
            <a:fld id="{31EF9D91-4114-4374-B214-4E0C41D74AE1}" type="slidenum">
              <a:rPr lang="en-US" smtClean="0"/>
              <a:t>41</a:t>
            </a:fld>
            <a:endParaRPr lang="en-US"/>
          </a:p>
        </p:txBody>
      </p:sp>
    </p:spTree>
    <p:extLst>
      <p:ext uri="{BB962C8B-B14F-4D97-AF65-F5344CB8AC3E}">
        <p14:creationId xmlns:p14="http://schemas.microsoft.com/office/powerpoint/2010/main" val="20788609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EF9D91-4114-4374-B214-4E0C41D74AE1}" type="slidenum">
              <a:rPr lang="en-US" smtClean="0"/>
              <a:t>42</a:t>
            </a:fld>
            <a:endParaRPr lang="en-US"/>
          </a:p>
        </p:txBody>
      </p:sp>
    </p:spTree>
    <p:extLst>
      <p:ext uri="{BB962C8B-B14F-4D97-AF65-F5344CB8AC3E}">
        <p14:creationId xmlns:p14="http://schemas.microsoft.com/office/powerpoint/2010/main" val="450354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groups would have a finite number of meetings and clear task then bring recommendations to committee. </a:t>
            </a:r>
          </a:p>
        </p:txBody>
      </p:sp>
      <p:sp>
        <p:nvSpPr>
          <p:cNvPr id="4" name="Slide Number Placeholder 3"/>
          <p:cNvSpPr>
            <a:spLocks noGrp="1"/>
          </p:cNvSpPr>
          <p:nvPr>
            <p:ph type="sldNum" sz="quarter" idx="10"/>
          </p:nvPr>
        </p:nvSpPr>
        <p:spPr/>
        <p:txBody>
          <a:bodyPr/>
          <a:lstStyle/>
          <a:p>
            <a:fld id="{31EF9D91-4114-4374-B214-4E0C41D74AE1}" type="slidenum">
              <a:rPr lang="en-US" smtClean="0"/>
              <a:t>43</a:t>
            </a:fld>
            <a:endParaRPr lang="en-US"/>
          </a:p>
        </p:txBody>
      </p:sp>
    </p:spTree>
    <p:extLst>
      <p:ext uri="{BB962C8B-B14F-4D97-AF65-F5344CB8AC3E}">
        <p14:creationId xmlns:p14="http://schemas.microsoft.com/office/powerpoint/2010/main" val="2145448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groups would have a finite number of meetings and clear task then bring recommendations to committee</a:t>
            </a:r>
            <a:endParaRPr lang="en-US" dirty="0"/>
          </a:p>
        </p:txBody>
      </p:sp>
      <p:sp>
        <p:nvSpPr>
          <p:cNvPr id="4" name="Slide Number Placeholder 3"/>
          <p:cNvSpPr>
            <a:spLocks noGrp="1"/>
          </p:cNvSpPr>
          <p:nvPr>
            <p:ph type="sldNum" sz="quarter" idx="10"/>
          </p:nvPr>
        </p:nvSpPr>
        <p:spPr/>
        <p:txBody>
          <a:bodyPr/>
          <a:lstStyle/>
          <a:p>
            <a:fld id="{31EF9D91-4114-4374-B214-4E0C41D74AE1}" type="slidenum">
              <a:rPr lang="en-US" smtClean="0"/>
              <a:t>44</a:t>
            </a:fld>
            <a:endParaRPr lang="en-US"/>
          </a:p>
        </p:txBody>
      </p:sp>
    </p:spTree>
    <p:extLst>
      <p:ext uri="{BB962C8B-B14F-4D97-AF65-F5344CB8AC3E}">
        <p14:creationId xmlns:p14="http://schemas.microsoft.com/office/powerpoint/2010/main" val="188624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Be Respectful</a:t>
            </a:r>
          </a:p>
          <a:p>
            <a:pPr marL="285750" indent="-285750">
              <a:buFont typeface="Arial" panose="020B0604020202020204" pitchFamily="34" charset="0"/>
              <a:buChar char="•"/>
            </a:pPr>
            <a:r>
              <a:rPr lang="en-US" dirty="0" smtClean="0"/>
              <a:t>Listen </a:t>
            </a:r>
            <a:r>
              <a:rPr lang="en-US" dirty="0"/>
              <a:t>when others are speaking. Do not interrupt and do not participate in side</a:t>
            </a:r>
          </a:p>
          <a:p>
            <a:r>
              <a:rPr lang="en-US" dirty="0"/>
              <a:t>conversations. One person speaks at a </a:t>
            </a:r>
            <a:r>
              <a:rPr lang="en-US" dirty="0" smtClean="0"/>
              <a:t>time.</a:t>
            </a:r>
          </a:p>
          <a:p>
            <a:pPr marL="285750" indent="-285750">
              <a:buFont typeface="Arial" panose="020B0604020202020204" pitchFamily="34" charset="0"/>
              <a:buChar char="•"/>
            </a:pPr>
            <a:r>
              <a:rPr lang="en-US" dirty="0" smtClean="0"/>
              <a:t>Recognize </a:t>
            </a:r>
            <a:r>
              <a:rPr lang="en-US" dirty="0"/>
              <a:t>the legitimacy of the concerns and interests of others, whether or not you agree</a:t>
            </a:r>
          </a:p>
          <a:p>
            <a:r>
              <a:rPr lang="en-US" dirty="0"/>
              <a:t>with them.</a:t>
            </a:r>
          </a:p>
          <a:p>
            <a:pPr marL="285750" indent="-285750">
              <a:buFont typeface="Arial" panose="020B0604020202020204" pitchFamily="34" charset="0"/>
              <a:buChar char="•"/>
            </a:pPr>
            <a:r>
              <a:rPr lang="en-US" dirty="0" smtClean="0"/>
              <a:t>Cooperate </a:t>
            </a:r>
            <a:r>
              <a:rPr lang="en-US" dirty="0"/>
              <a:t>with the facilitator to ensure that everyone is given equitable time to state their</a:t>
            </a:r>
          </a:p>
          <a:p>
            <a:r>
              <a:rPr lang="en-US" dirty="0"/>
              <a:t>views. Present your views succinctly and try not to repeat or rephrase what others have</a:t>
            </a:r>
          </a:p>
          <a:p>
            <a:r>
              <a:rPr lang="en-US" dirty="0"/>
              <a:t>already said.</a:t>
            </a:r>
          </a:p>
          <a:p>
            <a:pPr marL="285750" indent="-285750">
              <a:buFont typeface="Arial" panose="020B0604020202020204" pitchFamily="34" charset="0"/>
              <a:buChar char="•"/>
            </a:pPr>
            <a:r>
              <a:rPr lang="en-US" dirty="0" smtClean="0"/>
              <a:t>Silence </a:t>
            </a:r>
            <a:r>
              <a:rPr lang="en-US" dirty="0"/>
              <a:t>cell phones and refrain from using laptops during the meeting, except to take notes.</a:t>
            </a:r>
          </a:p>
          <a:p>
            <a:pPr marL="285750" indent="-285750">
              <a:buFont typeface="Arial" panose="020B0604020202020204" pitchFamily="34" charset="0"/>
              <a:buChar char="•"/>
            </a:pPr>
            <a:r>
              <a:rPr lang="en-US" dirty="0" smtClean="0"/>
              <a:t>Respect </a:t>
            </a:r>
            <a:r>
              <a:rPr lang="en-US" dirty="0"/>
              <a:t>other communication styles and needs.</a:t>
            </a:r>
          </a:p>
          <a:p>
            <a:r>
              <a:rPr lang="en-US" dirty="0"/>
              <a:t>2. Be Constructive</a:t>
            </a:r>
          </a:p>
          <a:p>
            <a:pPr marL="285750" indent="-285750">
              <a:buFont typeface="Arial" panose="020B0604020202020204" pitchFamily="34" charset="0"/>
              <a:buChar char="•"/>
            </a:pPr>
            <a:r>
              <a:rPr lang="en-US" dirty="0" smtClean="0"/>
              <a:t>Participate </a:t>
            </a:r>
            <a:r>
              <a:rPr lang="en-US" dirty="0"/>
              <a:t>in the spirit of giving the same priority to solving the problems of others as you do</a:t>
            </a:r>
          </a:p>
          <a:p>
            <a:r>
              <a:rPr lang="en-US" dirty="0" smtClean="0"/>
              <a:t>to solving your own problems.</a:t>
            </a:r>
          </a:p>
          <a:p>
            <a:pPr marL="285750" indent="-285750">
              <a:buFont typeface="Arial" panose="020B0604020202020204" pitchFamily="34" charset="0"/>
              <a:buChar char="•"/>
            </a:pPr>
            <a:r>
              <a:rPr lang="en-US" dirty="0" smtClean="0"/>
              <a:t>Share comments that are solution focused. Avoid repeating past discussions.</a:t>
            </a:r>
          </a:p>
          <a:p>
            <a:pPr marL="285750" indent="-285750">
              <a:buFont typeface="Arial" panose="020B0604020202020204" pitchFamily="34" charset="0"/>
              <a:buChar char="•"/>
            </a:pPr>
            <a:r>
              <a:rPr lang="en-US" dirty="0" smtClean="0"/>
              <a:t>Do not engage in personal attacks or make slanderous statements. Do not give ultimatums.</a:t>
            </a:r>
          </a:p>
          <a:p>
            <a:pPr marL="285750" indent="-285750">
              <a:buFont typeface="Arial" panose="020B0604020202020204" pitchFamily="34" charset="0"/>
              <a:buChar char="•"/>
            </a:pPr>
            <a:r>
              <a:rPr lang="en-US" dirty="0" smtClean="0"/>
              <a:t>Ask for clarification if you are uncertain of what another person is saying. Ask questions</a:t>
            </a:r>
          </a:p>
          <a:p>
            <a:r>
              <a:rPr lang="en-US" dirty="0" smtClean="0"/>
              <a:t>rather than make assumptions.</a:t>
            </a:r>
          </a:p>
          <a:p>
            <a:pPr marL="285750" indent="-285750">
              <a:buFont typeface="Arial" panose="020B0604020202020204" pitchFamily="34" charset="0"/>
              <a:buChar char="•"/>
            </a:pPr>
            <a:r>
              <a:rPr lang="en-US" dirty="0" smtClean="0"/>
              <a:t>Work towards consensus. Identify areas of common ground and be willing to compromise.</a:t>
            </a:r>
          </a:p>
          <a:p>
            <a:pPr marL="285750" indent="-285750">
              <a:buFont typeface="Arial" panose="020B0604020202020204" pitchFamily="34" charset="0"/>
              <a:buChar char="•"/>
            </a:pPr>
            <a:r>
              <a:rPr lang="en-US" dirty="0" smtClean="0"/>
              <a:t>Minimize the use of jargon and acronyms. Attempt to use language observers and laypersons</a:t>
            </a:r>
          </a:p>
          <a:p>
            <a:r>
              <a:rPr lang="en-US" dirty="0" smtClean="0"/>
              <a:t>will understand.</a:t>
            </a:r>
          </a:p>
          <a:p>
            <a:pPr marL="285750" indent="-285750">
              <a:buFont typeface="Arial" panose="020B0604020202020204" pitchFamily="34" charset="0"/>
              <a:buChar char="•"/>
            </a:pPr>
            <a:r>
              <a:rPr lang="en-US" dirty="0" smtClean="0"/>
              <a:t>It </a:t>
            </a:r>
            <a:r>
              <a:rPr lang="en-US" dirty="0"/>
              <a:t>is okay to disagree, but strive to reach common ground.</a:t>
            </a:r>
          </a:p>
          <a:p>
            <a:r>
              <a:rPr lang="en-US" dirty="0"/>
              <a:t>3. Be Productive</a:t>
            </a:r>
          </a:p>
          <a:p>
            <a:pPr marL="285750" indent="-285750">
              <a:buFont typeface="Arial" panose="020B0604020202020204" pitchFamily="34" charset="0"/>
              <a:buChar char="•"/>
            </a:pPr>
            <a:r>
              <a:rPr lang="en-US" dirty="0" smtClean="0"/>
              <a:t>Adhere </a:t>
            </a:r>
            <a:r>
              <a:rPr lang="en-US" dirty="0"/>
              <a:t>to the agenda. Respect time constraints and focus on the topic being discussed.</a:t>
            </a:r>
          </a:p>
          <a:p>
            <a:r>
              <a:rPr lang="en-US" dirty="0"/>
              <a:t>4. Bring a Sense of Humor and Have Fun.</a:t>
            </a: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a:t>
            </a:fld>
            <a:endParaRPr kumimoji="1" lang="ja-JP" altLang="en-US"/>
          </a:p>
        </p:txBody>
      </p:sp>
    </p:spTree>
    <p:extLst>
      <p:ext uri="{BB962C8B-B14F-4D97-AF65-F5344CB8AC3E}">
        <p14:creationId xmlns:p14="http://schemas.microsoft.com/office/powerpoint/2010/main" val="3006467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45</a:t>
            </a:fld>
            <a:endParaRPr kumimoji="1" lang="ja-JP" altLang="en-US"/>
          </a:p>
        </p:txBody>
      </p:sp>
    </p:spTree>
    <p:extLst>
      <p:ext uri="{BB962C8B-B14F-4D97-AF65-F5344CB8AC3E}">
        <p14:creationId xmlns:p14="http://schemas.microsoft.com/office/powerpoint/2010/main" val="2651003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47</a:t>
            </a:fld>
            <a:endParaRPr kumimoji="1" lang="ja-JP" altLang="en-US"/>
          </a:p>
        </p:txBody>
      </p:sp>
    </p:spTree>
    <p:extLst>
      <p:ext uri="{BB962C8B-B14F-4D97-AF65-F5344CB8AC3E}">
        <p14:creationId xmlns:p14="http://schemas.microsoft.com/office/powerpoint/2010/main" val="748966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9</a:t>
            </a:fld>
            <a:endParaRPr kumimoji="1" lang="ja-JP" altLang="en-US"/>
          </a:p>
        </p:txBody>
      </p:sp>
    </p:spTree>
    <p:extLst>
      <p:ext uri="{BB962C8B-B14F-4D97-AF65-F5344CB8AC3E}">
        <p14:creationId xmlns:p14="http://schemas.microsoft.com/office/powerpoint/2010/main" val="1292779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10</a:t>
            </a:fld>
            <a:endParaRPr kumimoji="1" lang="ja-JP" altLang="en-US"/>
          </a:p>
        </p:txBody>
      </p:sp>
    </p:spTree>
    <p:extLst>
      <p:ext uri="{BB962C8B-B14F-4D97-AF65-F5344CB8AC3E}">
        <p14:creationId xmlns:p14="http://schemas.microsoft.com/office/powerpoint/2010/main" val="188539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11</a:t>
            </a:fld>
            <a:endParaRPr kumimoji="1" lang="ja-JP" altLang="en-US"/>
          </a:p>
        </p:txBody>
      </p:sp>
    </p:spTree>
    <p:extLst>
      <p:ext uri="{BB962C8B-B14F-4D97-AF65-F5344CB8AC3E}">
        <p14:creationId xmlns:p14="http://schemas.microsoft.com/office/powerpoint/2010/main" val="3444356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Provide an overview of the plan development, review and approval process and timeline.</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We have a memo that we’ll distribute that outlines the details of what I’ll present.</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12</a:t>
            </a:fld>
            <a:endParaRPr kumimoji="1" lang="ja-JP" altLang="en-US"/>
          </a:p>
        </p:txBody>
      </p:sp>
    </p:spTree>
    <p:extLst>
      <p:ext uri="{BB962C8B-B14F-4D97-AF65-F5344CB8AC3E}">
        <p14:creationId xmlns:p14="http://schemas.microsoft.com/office/powerpoint/2010/main" val="1541259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13</a:t>
            </a:fld>
            <a:endParaRPr kumimoji="1" lang="ja-JP" altLang="en-US"/>
          </a:p>
        </p:txBody>
      </p:sp>
    </p:spTree>
    <p:extLst>
      <p:ext uri="{BB962C8B-B14F-4D97-AF65-F5344CB8AC3E}">
        <p14:creationId xmlns:p14="http://schemas.microsoft.com/office/powerpoint/2010/main" val="2022090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5603" y="1683285"/>
            <a:ext cx="13713619" cy="3580847"/>
          </a:xfrm>
        </p:spPr>
        <p:txBody>
          <a:bodyPr anchor="b"/>
          <a:lstStyle>
            <a:lvl1pPr algn="ctr">
              <a:defRPr sz="8998"/>
            </a:lvl1pPr>
          </a:lstStyle>
          <a:p>
            <a:r>
              <a:rPr lang="en-US" dirty="0"/>
              <a:t>Click to edit Master title style</a:t>
            </a:r>
          </a:p>
        </p:txBody>
      </p:sp>
      <p:sp>
        <p:nvSpPr>
          <p:cNvPr id="3" name="Subtitle 2"/>
          <p:cNvSpPr>
            <a:spLocks noGrp="1"/>
          </p:cNvSpPr>
          <p:nvPr>
            <p:ph type="subTitle" idx="1"/>
          </p:nvPr>
        </p:nvSpPr>
        <p:spPr>
          <a:xfrm>
            <a:off x="2285603" y="5402223"/>
            <a:ext cx="13713619" cy="2483260"/>
          </a:xfrm>
        </p:spPr>
        <p:txBody>
          <a:bodyPr/>
          <a:lstStyle>
            <a:lvl1pPr marL="0" indent="0" algn="ctr">
              <a:buNone/>
              <a:defRPr sz="3599"/>
            </a:lvl1pPr>
            <a:lvl2pPr marL="685663" indent="0" algn="ctr">
              <a:buNone/>
              <a:defRPr sz="2999"/>
            </a:lvl2pPr>
            <a:lvl3pPr marL="1371326" indent="0" algn="ctr">
              <a:buNone/>
              <a:defRPr sz="2699"/>
            </a:lvl3pPr>
            <a:lvl4pPr marL="2056989" indent="0" algn="ctr">
              <a:buNone/>
              <a:defRPr sz="2400"/>
            </a:lvl4pPr>
            <a:lvl5pPr marL="2742651" indent="0" algn="ctr">
              <a:buNone/>
              <a:defRPr sz="2400"/>
            </a:lvl5pPr>
            <a:lvl6pPr marL="3428314" indent="0" algn="ctr">
              <a:buNone/>
              <a:defRPr sz="2400"/>
            </a:lvl6pPr>
            <a:lvl7pPr marL="4113977" indent="0" algn="ctr">
              <a:buNone/>
              <a:defRPr sz="2400"/>
            </a:lvl7pPr>
            <a:lvl8pPr marL="4799640" indent="0" algn="ctr">
              <a:buNone/>
              <a:defRPr sz="2400"/>
            </a:lvl8pPr>
            <a:lvl9pPr marL="5485303" indent="0" algn="ctr">
              <a:buNone/>
              <a:defRPr sz="24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37643722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23968483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5078" y="547603"/>
            <a:ext cx="3942665" cy="871641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082" y="547603"/>
            <a:ext cx="11599436" cy="87164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767786682"/>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8284825" cy="5811864"/>
          </a:xfrm>
          <a:solidFill>
            <a:srgbClr val="44688F"/>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endParaRPr kumimoji="1" lang="ja-JP" altLang="en-US" dirty="0"/>
          </a:p>
        </p:txBody>
      </p:sp>
      <p:sp>
        <p:nvSpPr>
          <p:cNvPr id="8" name="Title 1"/>
          <p:cNvSpPr>
            <a:spLocks noGrp="1"/>
          </p:cNvSpPr>
          <p:nvPr>
            <p:ph type="title" hasCustomPrompt="1"/>
          </p:nvPr>
        </p:nvSpPr>
        <p:spPr>
          <a:xfrm>
            <a:off x="1" y="5851783"/>
            <a:ext cx="18284824" cy="1054484"/>
          </a:xfrm>
        </p:spPr>
        <p:txBody>
          <a:bodyPr anchor="ctr"/>
          <a:lstStyle>
            <a:lvl1pPr algn="ct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7188201"/>
            <a:ext cx="18284823" cy="1663700"/>
          </a:xfrm>
        </p:spPr>
        <p:txBody>
          <a:bodyPr anchor="t" anchorCtr="0">
            <a:normAutofit/>
          </a:bodyPr>
          <a:lstStyle>
            <a:lvl1pPr marL="0" indent="0" algn="ctr">
              <a:spcBef>
                <a:spcPts val="0"/>
              </a:spcBef>
              <a:buFontTx/>
              <a:buNone/>
              <a:defRPr sz="280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4484" y="9044385"/>
            <a:ext cx="3447038" cy="1054757"/>
          </a:xfrm>
          <a:prstGeom prst="rect">
            <a:avLst/>
          </a:prstGeom>
        </p:spPr>
      </p:pic>
    </p:spTree>
    <p:extLst>
      <p:ext uri="{BB962C8B-B14F-4D97-AF65-F5344CB8AC3E}">
        <p14:creationId xmlns:p14="http://schemas.microsoft.com/office/powerpoint/2010/main" val="1140737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1 column">
    <p:spTree>
      <p:nvGrpSpPr>
        <p:cNvPr id="1" name=""/>
        <p:cNvGrpSpPr/>
        <p:nvPr/>
      </p:nvGrpSpPr>
      <p:grpSpPr>
        <a:xfrm>
          <a:off x="0" y="0"/>
          <a:ext cx="0" cy="0"/>
          <a:chOff x="0" y="0"/>
          <a:chExt cx="0" cy="0"/>
        </a:xfrm>
      </p:grpSpPr>
      <p:sp>
        <p:nvSpPr>
          <p:cNvPr id="5" name="Rectangle 4"/>
          <p:cNvSpPr/>
          <p:nvPr userDrawn="1"/>
        </p:nvSpPr>
        <p:spPr>
          <a:xfrm>
            <a:off x="0" y="-1588"/>
            <a:ext cx="7767263"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1403626" y="2086657"/>
            <a:ext cx="6098957"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8126556" y="4034971"/>
            <a:ext cx="9421822" cy="3051630"/>
          </a:xfrm>
        </p:spPr>
        <p:txBody>
          <a:bodyPr numCol="1" spcCol="540000" anchor="t">
            <a:normAutofit/>
          </a:bodyPr>
          <a:lstStyle>
            <a:lvl1pPr marL="457200" indent="-457200" algn="l">
              <a:spcBef>
                <a:spcPts val="0"/>
              </a:spcBef>
              <a:buFont typeface="Wingdings" panose="05000000000000000000" pitchFamily="2" charset="2"/>
              <a:buChar char="§"/>
              <a:defRPr sz="2400">
                <a:solidFill>
                  <a:schemeClr val="tx1"/>
                </a:solidFill>
                <a:latin typeface="Franklin Gothic Book" panose="020B0503020102020204" pitchFamily="34"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8126557" y="2719236"/>
            <a:ext cx="9421820" cy="1146681"/>
          </a:xfrm>
        </p:spPr>
        <p:txBody>
          <a:bodyPr anchor="b">
            <a:noAutofit/>
          </a:bodyPr>
          <a:lstStyle>
            <a:lvl1pPr marL="0" indent="0" algn="l">
              <a:lnSpc>
                <a:spcPct val="100000"/>
              </a:lnSpc>
              <a:spcBef>
                <a:spcPts val="0"/>
              </a:spcBef>
              <a:buFontTx/>
              <a:buNone/>
              <a:defRPr sz="3200">
                <a:solidFill>
                  <a:srgbClr val="44688F"/>
                </a:solidFill>
                <a:latin typeface="Franklin Gothic Medium" panose="020B0603020102020204" pitchFamily="34"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Rectangle 7"/>
          <p:cNvSpPr/>
          <p:nvPr userDrawn="1"/>
        </p:nvSpPr>
        <p:spPr>
          <a:xfrm rot="5400000">
            <a:off x="2624160" y="5158858"/>
            <a:ext cx="10286206" cy="89392"/>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dirty="0"/>
          </a:p>
        </p:txBody>
      </p:sp>
      <p:sp>
        <p:nvSpPr>
          <p:cNvPr id="10"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4026357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44688F"/>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a:t>
            </a:fld>
            <a:endParaRPr kumimoji="1" lang="ja-JP" altLang="en-US" dirty="0"/>
          </a:p>
        </p:txBody>
      </p:sp>
      <p:sp>
        <p:nvSpPr>
          <p:cNvPr id="6" name="Content Placeholder 5"/>
          <p:cNvSpPr>
            <a:spLocks noGrp="1"/>
          </p:cNvSpPr>
          <p:nvPr>
            <p:ph sz="quarter" idx="11"/>
          </p:nvPr>
        </p:nvSpPr>
        <p:spPr>
          <a:xfrm>
            <a:off x="1403107" y="2193925"/>
            <a:ext cx="15478612" cy="6299200"/>
          </a:xfrm>
        </p:spPr>
        <p:txBody>
          <a:bodyPr/>
          <a:lstStyle>
            <a:lvl1pPr>
              <a:defRPr sz="3600"/>
            </a:lvl1pPr>
            <a:lvl2pPr marL="1028563" indent="-342854">
              <a:buFont typeface="Wingdings" panose="05000000000000000000" pitchFamily="2" charset="2"/>
              <a:buChar char="§"/>
              <a:defRPr sz="3200">
                <a:latin typeface="Roboto" panose="02000000000000000000" pitchFamily="2" charset="0"/>
                <a:ea typeface="Roboto" panose="02000000000000000000" pitchFamily="2" charset="0"/>
              </a:defRPr>
            </a:lvl2pPr>
            <a:lvl3pPr marL="1714271" indent="-342854">
              <a:buFont typeface="Calibri" panose="020F0502020204030204" pitchFamily="34" charset="0"/>
              <a:buChar char="̶"/>
              <a:defRPr sz="2800">
                <a:latin typeface="Roboto" panose="02000000000000000000" pitchFamily="2" charset="0"/>
                <a:ea typeface="Roboto" panose="02000000000000000000" pitchFamily="2" charset="0"/>
              </a:defRPr>
            </a:lvl3pPr>
            <a:lvl4pPr marL="2399980" indent="-342854">
              <a:buFont typeface="Calibri" panose="020F0502020204030204" pitchFamily="34" charset="0"/>
              <a:buChar char="̶"/>
              <a:defRPr sz="2400">
                <a:latin typeface="Roboto" panose="02000000000000000000" pitchFamily="2" charset="0"/>
                <a:ea typeface="Roboto" panose="02000000000000000000" pitchFamily="2" charset="0"/>
              </a:defRPr>
            </a:lvl4pPr>
            <a:lvl5pPr marL="3085689" indent="-342854">
              <a:buFont typeface="Calibri" panose="020F0502020204030204" pitchFamily="34" charset="0"/>
              <a:buChar char="̶"/>
              <a:defRPr sz="2400">
                <a:latin typeface="Roboto" panose="02000000000000000000" pitchFamily="2" charset="0"/>
                <a:ea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0049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tex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2075" y="3751866"/>
            <a:ext cx="4774371" cy="2781683"/>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8278964" y="1398589"/>
            <a:ext cx="6983786" cy="7478779"/>
          </a:xfrm>
        </p:spPr>
        <p:txBody>
          <a:bodyPr anchor="ctr">
            <a:normAutofit/>
          </a:bodyPr>
          <a:lstStyle>
            <a:lvl1pPr marL="285750" indent="-285750" algn="l">
              <a:spcBef>
                <a:spcPts val="1800"/>
              </a:spcBef>
              <a:buFont typeface="Wingdings" panose="05000000000000000000" pitchFamily="2" charset="2"/>
              <a:buChar char="l"/>
              <a:defRPr sz="28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052985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mage and long tex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6509504"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588184" y="3633536"/>
            <a:ext cx="5333137"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Picture Placeholder 6"/>
          <p:cNvSpPr>
            <a:spLocks noGrp="1"/>
          </p:cNvSpPr>
          <p:nvPr>
            <p:ph type="pic" sz="quarter" idx="13"/>
          </p:nvPr>
        </p:nvSpPr>
        <p:spPr>
          <a:xfrm>
            <a:off x="7894400" y="1433513"/>
            <a:ext cx="8987317" cy="3708400"/>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5" hasCustomPrompt="1"/>
          </p:nvPr>
        </p:nvSpPr>
        <p:spPr>
          <a:xfrm>
            <a:off x="7792818" y="5565640"/>
            <a:ext cx="9200460" cy="3311728"/>
          </a:xfrm>
        </p:spPr>
        <p:txBody>
          <a:bodyPr numCol="1" spcCol="540000" anchor="t">
            <a:normAutofit/>
          </a:bodyPr>
          <a:lstStyle>
            <a:lvl1pPr marL="457200" indent="-4572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 </a:t>
            </a:r>
          </a:p>
          <a:p>
            <a:pPr lvl="0"/>
            <a:r>
              <a:rPr kumimoji="1" lang="en-US" altLang="ja-JP" dirty="0"/>
              <a:t>Text goes here</a:t>
            </a:r>
            <a:endParaRPr kumimoji="1" lang="ja-JP" altLang="en-US" dirty="0"/>
          </a:p>
        </p:txBody>
      </p:sp>
      <p:sp>
        <p:nvSpPr>
          <p:cNvPr id="9" name="Rectangle 8"/>
          <p:cNvSpPr/>
          <p:nvPr userDrawn="1"/>
        </p:nvSpPr>
        <p:spPr>
          <a:xfrm rot="5400000">
            <a:off x="1407060" y="5097216"/>
            <a:ext cx="10286206" cy="8939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dirty="0"/>
          </a:p>
        </p:txBody>
      </p:sp>
    </p:spTree>
    <p:extLst>
      <p:ext uri="{BB962C8B-B14F-4D97-AF65-F5344CB8AC3E}">
        <p14:creationId xmlns:p14="http://schemas.microsoft.com/office/powerpoint/2010/main" val="2668152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2 column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192"/>
            <a:ext cx="9142413"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1403626" y="2086657"/>
            <a:ext cx="6098957"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11167710" y="2918733"/>
            <a:ext cx="5174353" cy="2107520"/>
          </a:xfrm>
        </p:spPr>
        <p:txBody>
          <a:bodyPr numCol="1" spcCol="540000" anchor="t">
            <a:normAutofit/>
          </a:bodyPr>
          <a:lstStyle>
            <a:lvl1pPr marL="457200" indent="-4572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1167711" y="2154012"/>
            <a:ext cx="5174352" cy="595666"/>
          </a:xfrm>
        </p:spPr>
        <p:txBody>
          <a:bodyPr anchor="b">
            <a:noAutofit/>
          </a:bodyPr>
          <a:lstStyle>
            <a:lvl1pPr marL="0" indent="0" algn="l">
              <a:lnSpc>
                <a:spcPct val="100000"/>
              </a:lnSpc>
              <a:spcBef>
                <a:spcPts val="0"/>
              </a:spcBef>
              <a:buFontTx/>
              <a:buNone/>
              <a:defRPr sz="32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11167710" y="5973990"/>
            <a:ext cx="5174353" cy="2107520"/>
          </a:xfrm>
        </p:spPr>
        <p:txBody>
          <a:bodyPr numCol="1" spcCol="540000" anchor="t">
            <a:normAutofit/>
          </a:bodyPr>
          <a:lstStyle>
            <a:lvl1pPr marL="342900" indent="-3429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11167711" y="5209269"/>
            <a:ext cx="5174352" cy="595666"/>
          </a:xfrm>
        </p:spPr>
        <p:txBody>
          <a:bodyPr anchor="b">
            <a:noAutofit/>
          </a:bodyPr>
          <a:lstStyle>
            <a:lvl1pPr marL="0" indent="0" algn="l">
              <a:lnSpc>
                <a:spcPct val="100000"/>
              </a:lnSpc>
              <a:spcBef>
                <a:spcPts val="0"/>
              </a:spcBef>
              <a:buFontTx/>
              <a:buNone/>
              <a:defRPr sz="32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 name="Rectangle 10"/>
          <p:cNvSpPr/>
          <p:nvPr userDrawn="1"/>
        </p:nvSpPr>
        <p:spPr>
          <a:xfrm rot="5400000">
            <a:off x="4047059" y="5097216"/>
            <a:ext cx="10286206" cy="8939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dirty="0"/>
          </a:p>
        </p:txBody>
      </p:sp>
    </p:spTree>
    <p:extLst>
      <p:ext uri="{BB962C8B-B14F-4D97-AF65-F5344CB8AC3E}">
        <p14:creationId xmlns:p14="http://schemas.microsoft.com/office/powerpoint/2010/main" val="1853596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392477" y="1"/>
            <a:ext cx="5723531" cy="10285413"/>
          </a:xfrm>
          <a:solidFill>
            <a:schemeClr val="tx1">
              <a:lumMod val="20000"/>
              <a:lumOff val="8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9142413" y="2292005"/>
            <a:ext cx="7739306"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9142413" y="4435580"/>
            <a:ext cx="7220650" cy="2496721"/>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142413" y="3311950"/>
            <a:ext cx="7739306" cy="701273"/>
          </a:xfrm>
        </p:spPr>
        <p:txBody>
          <a:bodyPr anchor="t">
            <a:normAutofit/>
          </a:bodyPr>
          <a:lstStyle>
            <a:lvl1pPr marL="0" indent="0" algn="just">
              <a:lnSpc>
                <a:spcPct val="130000"/>
              </a:lnSpc>
              <a:spcBef>
                <a:spcPts val="0"/>
              </a:spcBef>
              <a:buFontTx/>
              <a:buNone/>
              <a:defRPr sz="2800">
                <a:solidFill>
                  <a:schemeClr val="bg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9223680" y="4163666"/>
            <a:ext cx="9061146"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9142413" y="7086601"/>
            <a:ext cx="7220650" cy="1800225"/>
          </a:xfrm>
        </p:spPr>
        <p:txBody>
          <a:bodyPr anchor="b">
            <a:normAutofit/>
          </a:bodyPr>
          <a:lstStyle>
            <a:lvl1pPr marL="285750" indent="-285750" algn="just">
              <a:spcBef>
                <a:spcPts val="0"/>
              </a:spcBef>
              <a:buFont typeface="Wingdings" panose="05000000000000000000" pitchFamily="2" charset="2"/>
              <a:buChar char="l"/>
              <a:defRPr sz="1400">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403107" y="3633536"/>
            <a:ext cx="4524494"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11697068" y="-1588"/>
            <a:ext cx="5184651"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17" name="Picture Placeholder 6"/>
          <p:cNvSpPr>
            <a:spLocks noGrp="1"/>
          </p:cNvSpPr>
          <p:nvPr>
            <p:ph type="pic" sz="quarter" idx="13"/>
          </p:nvPr>
        </p:nvSpPr>
        <p:spPr>
          <a:xfrm>
            <a:off x="6513968" y="0"/>
            <a:ext cx="5183100" cy="5141914"/>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11698619" y="5141515"/>
            <a:ext cx="5183100" cy="5141914"/>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6513968" y="5141914"/>
            <a:ext cx="5184651"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22" name="Text Placeholder 5"/>
          <p:cNvSpPr>
            <a:spLocks noGrp="1"/>
          </p:cNvSpPr>
          <p:nvPr>
            <p:ph type="body" sz="quarter" idx="12" hasCustomPrompt="1"/>
          </p:nvPr>
        </p:nvSpPr>
        <p:spPr>
          <a:xfrm>
            <a:off x="12494631" y="1973417"/>
            <a:ext cx="3666341" cy="2007738"/>
          </a:xfrm>
        </p:spPr>
        <p:txBody>
          <a:bodyPr anchor="t"/>
          <a:lstStyle>
            <a:lvl1pPr marL="0" indent="0" algn="l">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12494631" y="1314181"/>
            <a:ext cx="3666341" cy="586241"/>
          </a:xfrm>
        </p:spPr>
        <p:txBody>
          <a:bodyPr anchor="b">
            <a:normAutofit/>
          </a:bodyPr>
          <a:lstStyle>
            <a:lvl1pPr marL="0" indent="0" algn="l">
              <a:lnSpc>
                <a:spcPct val="100000"/>
              </a:lnSpc>
              <a:spcBef>
                <a:spcPts val="0"/>
              </a:spcBef>
              <a:buFontTx/>
              <a:buNone/>
              <a:defRPr sz="2800">
                <a:solidFill>
                  <a:schemeClr val="bg1"/>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7301254" y="7014529"/>
            <a:ext cx="3666341" cy="2007738"/>
          </a:xfrm>
        </p:spPr>
        <p:txBody>
          <a:bodyPr anchor="t"/>
          <a:lstStyle>
            <a:lvl1pPr marL="0" indent="0" algn="r">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7301254" y="6355293"/>
            <a:ext cx="3666341" cy="586241"/>
          </a:xfrm>
        </p:spPr>
        <p:txBody>
          <a:bodyPr anchor="b">
            <a:normAutofit/>
          </a:bodyPr>
          <a:lstStyle>
            <a:lvl1pPr marL="0" indent="0" algn="r">
              <a:lnSpc>
                <a:spcPct val="100000"/>
              </a:lnSpc>
              <a:spcBef>
                <a:spcPts val="0"/>
              </a:spcBef>
              <a:buFontTx/>
              <a:buNone/>
              <a:defRPr sz="2800">
                <a:solidFill>
                  <a:schemeClr val="bg1"/>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3561427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4143777285"/>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142413" y="-1"/>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9142412" y="4232325"/>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13066381" y="1"/>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13066380" y="6151563"/>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403107" y="1398589"/>
            <a:ext cx="6356153" cy="3648420"/>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422154" y="5360988"/>
            <a:ext cx="6356153" cy="3022600"/>
          </a:xfrm>
        </p:spPr>
        <p:txBody>
          <a:bodyPr anchor="t"/>
          <a:lstStyle>
            <a:lvl1pPr marL="457200" indent="-457200" algn="just">
              <a:spcBef>
                <a:spcPts val="0"/>
              </a:spcBef>
              <a:buFont typeface="Wingdings" panose="05000000000000000000" pitchFamily="2" charset="2"/>
              <a:buChar char="§"/>
              <a:defRPr>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3943168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9142412" y="3270250"/>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6" name="Rectangle 5"/>
          <p:cNvSpPr/>
          <p:nvPr userDrawn="1"/>
        </p:nvSpPr>
        <p:spPr>
          <a:xfrm>
            <a:off x="9142412" y="4201809"/>
            <a:ext cx="7739308"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Rectangle 6"/>
          <p:cNvSpPr/>
          <p:nvPr userDrawn="1"/>
        </p:nvSpPr>
        <p:spPr>
          <a:xfrm>
            <a:off x="9142412" y="5133368"/>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8" name="Rectangle 7"/>
          <p:cNvSpPr/>
          <p:nvPr userDrawn="1"/>
        </p:nvSpPr>
        <p:spPr>
          <a:xfrm>
            <a:off x="9142412" y="6064927"/>
            <a:ext cx="7739308"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 name="Rectangle 8"/>
          <p:cNvSpPr/>
          <p:nvPr userDrawn="1"/>
        </p:nvSpPr>
        <p:spPr>
          <a:xfrm>
            <a:off x="9142412" y="6996486"/>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Rectangle 9"/>
          <p:cNvSpPr/>
          <p:nvPr userDrawn="1"/>
        </p:nvSpPr>
        <p:spPr>
          <a:xfrm>
            <a:off x="6513970" y="2338691"/>
            <a:ext cx="2628443"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1" name="Rectangle 10"/>
          <p:cNvSpPr/>
          <p:nvPr userDrawn="1"/>
        </p:nvSpPr>
        <p:spPr>
          <a:xfrm>
            <a:off x="9142412" y="2338691"/>
            <a:ext cx="7739307"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2" name="Rectangle 11"/>
          <p:cNvSpPr/>
          <p:nvPr userDrawn="1"/>
        </p:nvSpPr>
        <p:spPr>
          <a:xfrm>
            <a:off x="6513969" y="3270250"/>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3" name="Rectangle 12"/>
          <p:cNvSpPr/>
          <p:nvPr userDrawn="1"/>
        </p:nvSpPr>
        <p:spPr>
          <a:xfrm>
            <a:off x="6513969" y="4201809"/>
            <a:ext cx="2628444"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4" name="Rectangle 13"/>
          <p:cNvSpPr/>
          <p:nvPr userDrawn="1"/>
        </p:nvSpPr>
        <p:spPr>
          <a:xfrm>
            <a:off x="6513969" y="5133368"/>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5" name="Rectangle 14"/>
          <p:cNvSpPr/>
          <p:nvPr userDrawn="1"/>
        </p:nvSpPr>
        <p:spPr>
          <a:xfrm>
            <a:off x="6513969" y="6064927"/>
            <a:ext cx="2628444"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6" name="Rectangle 15"/>
          <p:cNvSpPr/>
          <p:nvPr userDrawn="1"/>
        </p:nvSpPr>
        <p:spPr>
          <a:xfrm>
            <a:off x="6513969" y="6996486"/>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8" name="Text Placeholder 5"/>
          <p:cNvSpPr>
            <a:spLocks noGrp="1"/>
          </p:cNvSpPr>
          <p:nvPr>
            <p:ph type="body" sz="quarter" idx="22" hasCustomPrompt="1"/>
          </p:nvPr>
        </p:nvSpPr>
        <p:spPr>
          <a:xfrm>
            <a:off x="6657685" y="2521982"/>
            <a:ext cx="2341012"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9422340" y="2519762"/>
            <a:ext cx="3508054"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13093737" y="2519762"/>
            <a:ext cx="3508054"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6657685" y="3453541"/>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6657685" y="4385100"/>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6657685" y="5316659"/>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6657685" y="6248218"/>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6657685" y="7179777"/>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9430998" y="3449430"/>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9430998" y="4376548"/>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9430998" y="533067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9430998" y="6259969"/>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9430998" y="718898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13079884" y="3449430"/>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13079884" y="4376548"/>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13079884" y="533067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13079884" y="6259969"/>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13079884" y="718898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517388" y="5141913"/>
            <a:ext cx="499658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403107" y="1398589"/>
            <a:ext cx="4384381"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422153" y="5360988"/>
            <a:ext cx="4368042" cy="3022600"/>
          </a:xfrm>
        </p:spPr>
        <p:txBody>
          <a:bodyPr anchor="t"/>
          <a:lstStyle>
            <a:lvl1pPr marL="457200" indent="-457200" algn="just">
              <a:spcBef>
                <a:spcPts val="0"/>
              </a:spcBef>
              <a:buFont typeface="Wingdings" panose="05000000000000000000" pitchFamily="2" charset="2"/>
              <a:buChar char="§"/>
              <a:defRPr baseline="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a:p>
            <a:pPr lvl="0"/>
            <a:r>
              <a:rPr kumimoji="1" lang="en-US" altLang="ja-JP" dirty="0"/>
              <a:t>Text goes here</a:t>
            </a:r>
            <a:endParaRPr kumimoji="1" lang="ja-JP" altLang="en-US" dirty="0"/>
          </a:p>
        </p:txBody>
      </p:sp>
      <p:sp>
        <p:nvSpPr>
          <p:cNvPr id="44"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45" name="Picture 4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cxnSp>
        <p:nvCxnSpPr>
          <p:cNvPr id="46" name="Straight Connector 45"/>
          <p:cNvCxnSpPr/>
          <p:nvPr userDrawn="1"/>
        </p:nvCxnSpPr>
        <p:spPr>
          <a:xfrm flipH="1">
            <a:off x="925791" y="9680515"/>
            <a:ext cx="15865182"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a:t>Click to edit Master title style</a:t>
            </a:r>
          </a:p>
        </p:txBody>
      </p:sp>
      <p:sp>
        <p:nvSpPr>
          <p:cNvPr id="3" name="Slide Number Placeholder 2"/>
          <p:cNvSpPr>
            <a:spLocks noGrp="1"/>
          </p:cNvSpPr>
          <p:nvPr>
            <p:ph type="sldNum" sz="quarter" idx="10"/>
          </p:nvPr>
        </p:nvSpPr>
        <p:spPr>
          <a:xfrm>
            <a:off x="13639656" y="9378248"/>
            <a:ext cx="4114086" cy="547603"/>
          </a:xfrm>
        </p:spPr>
        <p:txBody>
          <a:bodyPr/>
          <a:lstStyle/>
          <a:p>
            <a:fld id="{B54AD89C-DF1E-4948-B597-5DD47B34A9CA}" type="slidenum">
              <a:rPr kumimoji="1" lang="ja-JP" altLang="en-US" smtClean="0"/>
              <a:pPr/>
              <a:t>‹#›</a:t>
            </a:fld>
            <a:endParaRPr kumimoji="1" lang="ja-JP" altLang="en-US" dirty="0"/>
          </a:p>
        </p:txBody>
      </p:sp>
      <p:sp>
        <p:nvSpPr>
          <p:cNvPr id="11" name="Text Placeholder 10"/>
          <p:cNvSpPr>
            <a:spLocks noGrp="1"/>
          </p:cNvSpPr>
          <p:nvPr>
            <p:ph type="body" sz="quarter" idx="11" hasCustomPrompt="1"/>
          </p:nvPr>
        </p:nvSpPr>
        <p:spPr>
          <a:xfrm>
            <a:off x="1257083" y="3091543"/>
            <a:ext cx="15624636" cy="6073103"/>
          </a:xfrm>
        </p:spPr>
        <p:txBody>
          <a:bodyPr>
            <a:normAutofit/>
          </a:bodyPr>
          <a:lstStyle>
            <a:lvl1pPr>
              <a:defRPr sz="3600" baseline="0">
                <a:solidFill>
                  <a:schemeClr val="tx1"/>
                </a:solidFill>
                <a:latin typeface="Franklin Gothic Book" panose="020B0503020102020204" pitchFamily="34"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Franklin Gothic Book" panose="020B0503020102020204" pitchFamily="34" charset="0"/>
                <a:ea typeface="Roboto" panose="02000000000000000000" pitchFamily="2" charset="0"/>
              </a:defRPr>
            </a:lvl2pPr>
            <a:lvl3pPr marL="1371395" indent="-342884">
              <a:buFontTx/>
              <a:buChar char="̶"/>
              <a:defRPr sz="2000" baseline="0">
                <a:solidFill>
                  <a:schemeClr val="tx1"/>
                </a:solidFill>
                <a:latin typeface="Franklin Gothic Book" panose="020B0503020102020204" pitchFamily="34" charset="0"/>
                <a:ea typeface="Roboto" panose="02000000000000000000" pitchFamily="2" charset="0"/>
              </a:defRPr>
            </a:lvl3pPr>
            <a:lvl4pPr>
              <a:defRPr sz="2000">
                <a:solidFill>
                  <a:schemeClr val="tx1"/>
                </a:solidFill>
                <a:latin typeface="Franklin Gothic Book" panose="020B0503020102020204" pitchFamily="34" charset="0"/>
              </a:defRPr>
            </a:lvl4pPr>
            <a:lvl5pPr>
              <a:defRPr sz="3600">
                <a:solidFill>
                  <a:schemeClr val="tx1"/>
                </a:solidFill>
              </a:defRPr>
            </a:lvl5pPr>
          </a:lstStyle>
          <a:p>
            <a:pPr lvl="0"/>
            <a:r>
              <a:rPr kumimoji="1" lang="en-US" altLang="ja-JP" dirty="0"/>
              <a:t>First level 36 </a:t>
            </a:r>
            <a:r>
              <a:rPr kumimoji="1" lang="en-US" altLang="ja-JP" dirty="0" err="1"/>
              <a:t>pt</a:t>
            </a:r>
            <a:endParaRPr kumimoji="1" lang="en-US" altLang="ja-JP" dirty="0"/>
          </a:p>
          <a:p>
            <a:pPr lvl="1"/>
            <a:r>
              <a:rPr kumimoji="1" lang="en-US" altLang="ja-JP" dirty="0"/>
              <a:t>Second level 28 </a:t>
            </a:r>
            <a:r>
              <a:rPr kumimoji="1" lang="en-US" altLang="ja-JP" dirty="0" err="1"/>
              <a:t>pt</a:t>
            </a:r>
            <a:endParaRPr kumimoji="1" lang="ja-JP" altLang="en-US" dirty="0"/>
          </a:p>
          <a:p>
            <a:pPr lvl="2"/>
            <a:r>
              <a:rPr lang="en-US" dirty="0"/>
              <a:t>Third level 20 </a:t>
            </a:r>
            <a:r>
              <a:rPr lang="en-US" dirty="0" err="1"/>
              <a:t>pt</a:t>
            </a:r>
            <a:endParaRPr lang="en-US" dirty="0"/>
          </a:p>
          <a:p>
            <a:pPr lvl="3"/>
            <a:r>
              <a:rPr lang="en-US" dirty="0"/>
              <a:t>Forth level 20 </a:t>
            </a:r>
            <a:r>
              <a:rPr lang="en-US" dirty="0" err="1"/>
              <a:t>pt</a:t>
            </a:r>
            <a:endParaRPr 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270377" y="9446541"/>
            <a:ext cx="847078" cy="467949"/>
          </a:xfrm>
          <a:prstGeom prst="rect">
            <a:avLst/>
          </a:prstGeom>
        </p:spPr>
      </p:pic>
      <p:cxnSp>
        <p:nvCxnSpPr>
          <p:cNvPr id="5" name="Straight Connector 4"/>
          <p:cNvCxnSpPr/>
          <p:nvPr userDrawn="1"/>
        </p:nvCxnSpPr>
        <p:spPr>
          <a:xfrm flipH="1">
            <a:off x="1234316" y="9680515"/>
            <a:ext cx="14921710"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57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meline start">
    <p:spTree>
      <p:nvGrpSpPr>
        <p:cNvPr id="1" name=""/>
        <p:cNvGrpSpPr/>
        <p:nvPr/>
      </p:nvGrpSpPr>
      <p:grpSpPr>
        <a:xfrm>
          <a:off x="0" y="0"/>
          <a:ext cx="0" cy="0"/>
          <a:chOff x="0" y="0"/>
          <a:chExt cx="0" cy="0"/>
        </a:xfrm>
      </p:grpSpPr>
      <p:cxnSp>
        <p:nvCxnSpPr>
          <p:cNvPr id="101" name="Straight Connector 100"/>
          <p:cNvCxnSpPr/>
          <p:nvPr userDrawn="1"/>
        </p:nvCxnSpPr>
        <p:spPr>
          <a:xfrm flipH="1">
            <a:off x="9142414" y="2892444"/>
            <a:ext cx="1" cy="249971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flipV="1">
            <a:off x="9142413" y="5262759"/>
            <a:ext cx="0" cy="255271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flipV="1">
            <a:off x="9142417" y="7626105"/>
            <a:ext cx="1" cy="265931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9620313" y="3091589"/>
            <a:ext cx="5642436" cy="1045593"/>
          </a:xfrm>
        </p:spPr>
        <p:txBody>
          <a:bodyPr anchor="t">
            <a:normAutofit/>
          </a:bodyPr>
          <a:lstStyle>
            <a:lvl1pPr marL="0" indent="0" algn="l">
              <a:spcBef>
                <a:spcPts val="0"/>
              </a:spcBef>
              <a:buFontTx/>
              <a:buNone/>
              <a:defRPr sz="24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9620313" y="2432344"/>
            <a:ext cx="5642436" cy="586241"/>
          </a:xfrm>
        </p:spPr>
        <p:txBody>
          <a:bodyPr anchor="b">
            <a:normAutofit/>
          </a:bodyPr>
          <a:lstStyle>
            <a:lvl1pPr marL="0" indent="0" algn="l">
              <a:lnSpc>
                <a:spcPct val="100000"/>
              </a:lnSpc>
              <a:spcBef>
                <a:spcPts val="0"/>
              </a:spcBef>
              <a:buFontTx/>
              <a:buNone/>
              <a:defRPr sz="2800">
                <a:solidFill>
                  <a:srgbClr val="44688F"/>
                </a:solidFill>
                <a:latin typeface="Franklin Gothic Medium" panose="020B0603020102020204" pitchFamily="34" charset="0"/>
                <a:ea typeface="Roboto Medium"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9620313" y="5465148"/>
            <a:ext cx="5642436" cy="1045593"/>
          </a:xfrm>
        </p:spPr>
        <p:txBody>
          <a:bodyPr anchor="t">
            <a:normAutofit/>
          </a:bodyPr>
          <a:lstStyle>
            <a:lvl1pPr marL="0" indent="0" algn="l">
              <a:spcBef>
                <a:spcPts val="0"/>
              </a:spcBef>
              <a:buFontTx/>
              <a:buNone/>
              <a:defRPr sz="24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9620313" y="4805920"/>
            <a:ext cx="5642436" cy="586241"/>
          </a:xfrm>
        </p:spPr>
        <p:txBody>
          <a:bodyPr anchor="b">
            <a:normAutofit/>
          </a:bodyPr>
          <a:lstStyle>
            <a:lvl1pPr marL="0" indent="0" algn="l">
              <a:lnSpc>
                <a:spcPct val="100000"/>
              </a:lnSpc>
              <a:spcBef>
                <a:spcPts val="0"/>
              </a:spcBef>
              <a:buFontTx/>
              <a:buNone/>
              <a:defRPr sz="2800">
                <a:solidFill>
                  <a:srgbClr val="44688F"/>
                </a:solidFill>
                <a:latin typeface="Franklin Gothic Medium" panose="020B0603020102020204" pitchFamily="34" charset="0"/>
                <a:ea typeface="Roboto Medium"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9620313" y="7831345"/>
            <a:ext cx="5642436" cy="1045593"/>
          </a:xfrm>
        </p:spPr>
        <p:txBody>
          <a:bodyPr anchor="t">
            <a:normAutofit/>
          </a:bodyPr>
          <a:lstStyle>
            <a:lvl1pPr marL="0" indent="0" algn="l">
              <a:spcBef>
                <a:spcPts val="0"/>
              </a:spcBef>
              <a:buFontTx/>
              <a:buNone/>
              <a:defRPr sz="24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9620313" y="7172108"/>
            <a:ext cx="5642436" cy="586241"/>
          </a:xfrm>
        </p:spPr>
        <p:txBody>
          <a:bodyPr anchor="b">
            <a:normAutofit/>
          </a:bodyPr>
          <a:lstStyle>
            <a:lvl1pPr marL="0" indent="0" algn="l">
              <a:lnSpc>
                <a:spcPct val="100000"/>
              </a:lnSpc>
              <a:spcBef>
                <a:spcPts val="0"/>
              </a:spcBef>
              <a:buFontTx/>
              <a:buNone/>
              <a:defRPr sz="2800">
                <a:solidFill>
                  <a:srgbClr val="44688F"/>
                </a:solidFill>
                <a:latin typeface="Franklin Gothic Medium" panose="020B0603020102020204" pitchFamily="34" charset="0"/>
                <a:ea typeface="Roboto Medium"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27" name="Title 1"/>
          <p:cNvSpPr>
            <a:spLocks noGrp="1"/>
          </p:cNvSpPr>
          <p:nvPr>
            <p:ph type="title" hasCustomPrompt="1"/>
          </p:nvPr>
        </p:nvSpPr>
        <p:spPr>
          <a:xfrm>
            <a:off x="1403107" y="2116818"/>
            <a:ext cx="4788800" cy="3018343"/>
          </a:xfrm>
        </p:spPr>
        <p:txBody>
          <a:bodyPr anchor="b">
            <a:normAutofit/>
          </a:bodyPr>
          <a:lstStyle>
            <a:lvl1pPr algn="l">
              <a:defRPr sz="5400">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2" name="Text Placeholder 5"/>
          <p:cNvSpPr>
            <a:spLocks noGrp="1"/>
          </p:cNvSpPr>
          <p:nvPr>
            <p:ph type="body" sz="quarter" idx="24" hasCustomPrompt="1"/>
          </p:nvPr>
        </p:nvSpPr>
        <p:spPr>
          <a:xfrm>
            <a:off x="1403112" y="5365103"/>
            <a:ext cx="4788801" cy="3512273"/>
          </a:xfrm>
        </p:spPr>
        <p:txBody>
          <a:bodyPr anchor="t">
            <a:normAutofit/>
          </a:bodyPr>
          <a:lstStyle>
            <a:lvl1pPr marL="0" indent="0" algn="l">
              <a:spcBef>
                <a:spcPts val="0"/>
              </a:spcBef>
              <a:buFontTx/>
              <a:buNone/>
              <a:defRPr sz="1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1" name="Text Placeholder 5"/>
          <p:cNvSpPr>
            <a:spLocks noGrp="1"/>
          </p:cNvSpPr>
          <p:nvPr>
            <p:ph type="body" sz="quarter" idx="21" hasCustomPrompt="1"/>
          </p:nvPr>
        </p:nvSpPr>
        <p:spPr>
          <a:xfrm>
            <a:off x="6983787" y="2479948"/>
            <a:ext cx="1537875" cy="586241"/>
          </a:xfrm>
          <a:solidFill>
            <a:srgbClr val="44688F"/>
          </a:solidFill>
        </p:spPr>
        <p:txBody>
          <a:bodyPr anchor="ctr">
            <a:noAutofit/>
          </a:bodyPr>
          <a:lstStyle>
            <a:lvl1pPr marL="0" indent="0" algn="ctr">
              <a:lnSpc>
                <a:spcPct val="100000"/>
              </a:lnSpc>
              <a:spcBef>
                <a:spcPts val="0"/>
              </a:spcBef>
              <a:buFontTx/>
              <a:buNone/>
              <a:defRPr sz="180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0000</a:t>
            </a:r>
            <a:endParaRPr kumimoji="1" lang="ja-JP" altLang="en-US" dirty="0"/>
          </a:p>
        </p:txBody>
      </p:sp>
      <p:sp>
        <p:nvSpPr>
          <p:cNvPr id="22" name="Text Placeholder 5"/>
          <p:cNvSpPr>
            <a:spLocks noGrp="1"/>
          </p:cNvSpPr>
          <p:nvPr>
            <p:ph type="body" sz="quarter" idx="22" hasCustomPrompt="1"/>
          </p:nvPr>
        </p:nvSpPr>
        <p:spPr>
          <a:xfrm>
            <a:off x="6983787" y="4853516"/>
            <a:ext cx="1537875" cy="586241"/>
          </a:xfrm>
          <a:solidFill>
            <a:srgbClr val="44688F"/>
          </a:solidFill>
        </p:spPr>
        <p:txBody>
          <a:bodyPr anchor="ctr">
            <a:noAutofit/>
          </a:bodyPr>
          <a:lstStyle>
            <a:lvl1pPr marL="0" indent="0" algn="ctr">
              <a:lnSpc>
                <a:spcPct val="100000"/>
              </a:lnSpc>
              <a:spcBef>
                <a:spcPts val="0"/>
              </a:spcBef>
              <a:buFontTx/>
              <a:buNone/>
              <a:defRPr sz="180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0000</a:t>
            </a:r>
            <a:endParaRPr kumimoji="1" lang="ja-JP" altLang="en-US" dirty="0"/>
          </a:p>
        </p:txBody>
      </p:sp>
      <p:sp>
        <p:nvSpPr>
          <p:cNvPr id="23" name="Text Placeholder 5"/>
          <p:cNvSpPr>
            <a:spLocks noGrp="1"/>
          </p:cNvSpPr>
          <p:nvPr>
            <p:ph type="body" sz="quarter" idx="23" hasCustomPrompt="1"/>
          </p:nvPr>
        </p:nvSpPr>
        <p:spPr>
          <a:xfrm>
            <a:off x="6983787" y="7229229"/>
            <a:ext cx="1537875" cy="586241"/>
          </a:xfrm>
          <a:solidFill>
            <a:srgbClr val="44688F"/>
          </a:solidFill>
        </p:spPr>
        <p:txBody>
          <a:bodyPr anchor="ctr">
            <a:noAutofit/>
          </a:bodyPr>
          <a:lstStyle>
            <a:lvl1pPr marL="0" indent="0" algn="ctr">
              <a:lnSpc>
                <a:spcPct val="100000"/>
              </a:lnSpc>
              <a:spcBef>
                <a:spcPts val="0"/>
              </a:spcBef>
              <a:buFontTx/>
              <a:buNone/>
              <a:defRPr sz="180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0000</a:t>
            </a:r>
            <a:endParaRPr kumimoji="1" lang="ja-JP" altLang="en-US" dirty="0"/>
          </a:p>
        </p:txBody>
      </p:sp>
      <p:sp>
        <p:nvSpPr>
          <p:cNvPr id="24" name="Slide Number Placeholder 2"/>
          <p:cNvSpPr txBox="1">
            <a:spLocks/>
          </p:cNvSpPr>
          <p:nvPr userDrawn="1"/>
        </p:nvSpPr>
        <p:spPr>
          <a:xfrm>
            <a:off x="13639656" y="9378248"/>
            <a:ext cx="4114086"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z="1800" smtClean="0"/>
              <a:pPr/>
              <a:t>‹#›</a:t>
            </a:fld>
            <a:endParaRPr kumimoji="1" lang="ja-JP" altLang="en-US" sz="1800" dirty="0"/>
          </a:p>
        </p:txBody>
      </p:sp>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270377" y="9446541"/>
            <a:ext cx="847078" cy="467949"/>
          </a:xfrm>
          <a:prstGeom prst="rect">
            <a:avLst/>
          </a:prstGeom>
        </p:spPr>
      </p:pic>
    </p:spTree>
    <p:extLst>
      <p:ext uri="{BB962C8B-B14F-4D97-AF65-F5344CB8AC3E}">
        <p14:creationId xmlns:p14="http://schemas.microsoft.com/office/powerpoint/2010/main" val="2046616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meline end">
    <p:spTree>
      <p:nvGrpSpPr>
        <p:cNvPr id="1" name=""/>
        <p:cNvGrpSpPr/>
        <p:nvPr/>
      </p:nvGrpSpPr>
      <p:grpSpPr>
        <a:xfrm>
          <a:off x="0" y="0"/>
          <a:ext cx="0" cy="0"/>
          <a:chOff x="0" y="0"/>
          <a:chExt cx="0" cy="0"/>
        </a:xfrm>
      </p:grpSpPr>
      <p:cxnSp>
        <p:nvCxnSpPr>
          <p:cNvPr id="101" name="Straight Connector 100"/>
          <p:cNvCxnSpPr/>
          <p:nvPr userDrawn="1"/>
        </p:nvCxnSpPr>
        <p:spPr>
          <a:xfrm>
            <a:off x="9142413" y="2670765"/>
            <a:ext cx="1" cy="237032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flipV="1">
            <a:off x="9142413" y="5023287"/>
            <a:ext cx="1" cy="267692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9620313" y="3091589"/>
            <a:ext cx="5642436" cy="1045593"/>
          </a:xfrm>
        </p:spPr>
        <p:txBody>
          <a:bodyPr anchor="t">
            <a:normAutofit/>
          </a:bodyPr>
          <a:lstStyle>
            <a:lvl1pPr marL="0" indent="0" algn="l">
              <a:spcBef>
                <a:spcPts val="0"/>
              </a:spcBef>
              <a:buFontTx/>
              <a:buNone/>
              <a:defRPr sz="24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9620313" y="2432344"/>
            <a:ext cx="5642436" cy="586241"/>
          </a:xfrm>
        </p:spPr>
        <p:txBody>
          <a:bodyPr anchor="b">
            <a:normAutofit/>
          </a:bodyPr>
          <a:lstStyle>
            <a:lvl1pPr marL="0" indent="0" algn="l">
              <a:lnSpc>
                <a:spcPct val="100000"/>
              </a:lnSpc>
              <a:spcBef>
                <a:spcPts val="0"/>
              </a:spcBef>
              <a:buFontTx/>
              <a:buNone/>
              <a:defRPr sz="2800">
                <a:solidFill>
                  <a:srgbClr val="44688F"/>
                </a:solidFill>
                <a:latin typeface="Franklin Gothic Medium" panose="020B0603020102020204" pitchFamily="34" charset="0"/>
                <a:ea typeface="Roboto Medium"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9646828" y="7581224"/>
            <a:ext cx="5642436" cy="1045593"/>
          </a:xfrm>
        </p:spPr>
        <p:txBody>
          <a:bodyPr anchor="t">
            <a:normAutofit/>
          </a:bodyPr>
          <a:lstStyle>
            <a:lvl1pPr marL="0" indent="0" algn="l">
              <a:spcBef>
                <a:spcPts val="0"/>
              </a:spcBef>
              <a:buFontTx/>
              <a:buNone/>
              <a:defRPr sz="24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9646828" y="6849042"/>
            <a:ext cx="5642436" cy="586241"/>
          </a:xfrm>
        </p:spPr>
        <p:txBody>
          <a:bodyPr anchor="b">
            <a:normAutofit/>
          </a:bodyPr>
          <a:lstStyle>
            <a:lvl1pPr marL="0" indent="0" algn="l">
              <a:lnSpc>
                <a:spcPct val="100000"/>
              </a:lnSpc>
              <a:spcBef>
                <a:spcPts val="0"/>
              </a:spcBef>
              <a:buFontTx/>
              <a:buNone/>
              <a:defRPr sz="2800">
                <a:solidFill>
                  <a:srgbClr val="44688F"/>
                </a:solidFill>
                <a:latin typeface="Franklin Gothic Medium" panose="020B0603020102020204" pitchFamily="34" charset="0"/>
                <a:ea typeface="Roboto Medium"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23" name="Text Placeholder 5"/>
          <p:cNvSpPr>
            <a:spLocks noGrp="1"/>
          </p:cNvSpPr>
          <p:nvPr>
            <p:ph type="body" sz="quarter" idx="21" hasCustomPrompt="1"/>
          </p:nvPr>
        </p:nvSpPr>
        <p:spPr>
          <a:xfrm>
            <a:off x="6983787" y="2479948"/>
            <a:ext cx="1537875" cy="586241"/>
          </a:xfrm>
          <a:solidFill>
            <a:srgbClr val="44688F"/>
          </a:solidFill>
        </p:spPr>
        <p:txBody>
          <a:bodyPr anchor="ctr">
            <a:noAutofit/>
          </a:bodyPr>
          <a:lstStyle>
            <a:lvl1pPr marL="0" indent="0" algn="ctr">
              <a:lnSpc>
                <a:spcPct val="100000"/>
              </a:lnSpc>
              <a:spcBef>
                <a:spcPts val="0"/>
              </a:spcBef>
              <a:buFontTx/>
              <a:buNone/>
              <a:defRPr sz="180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0000</a:t>
            </a:r>
            <a:endParaRPr kumimoji="1" lang="ja-JP" altLang="en-US" dirty="0"/>
          </a:p>
        </p:txBody>
      </p:sp>
      <p:sp>
        <p:nvSpPr>
          <p:cNvPr id="125" name="Text Placeholder 5"/>
          <p:cNvSpPr>
            <a:spLocks noGrp="1"/>
          </p:cNvSpPr>
          <p:nvPr>
            <p:ph type="body" sz="quarter" idx="23" hasCustomPrompt="1"/>
          </p:nvPr>
        </p:nvSpPr>
        <p:spPr>
          <a:xfrm>
            <a:off x="7116576" y="6866841"/>
            <a:ext cx="1537875" cy="586241"/>
          </a:xfrm>
          <a:solidFill>
            <a:srgbClr val="44688F"/>
          </a:solidFill>
        </p:spPr>
        <p:txBody>
          <a:bodyPr anchor="ctr">
            <a:noAutofit/>
          </a:bodyPr>
          <a:lstStyle>
            <a:lvl1pPr marL="0" indent="0" algn="ctr">
              <a:lnSpc>
                <a:spcPct val="100000"/>
              </a:lnSpc>
              <a:spcBef>
                <a:spcPts val="0"/>
              </a:spcBef>
              <a:buFontTx/>
              <a:buNone/>
              <a:defRPr sz="180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0000</a:t>
            </a:r>
            <a:endParaRPr kumimoji="1" lang="ja-JP" altLang="en-US" dirty="0"/>
          </a:p>
        </p:txBody>
      </p:sp>
      <p:sp>
        <p:nvSpPr>
          <p:cNvPr id="21" name="Title 1"/>
          <p:cNvSpPr>
            <a:spLocks noGrp="1"/>
          </p:cNvSpPr>
          <p:nvPr>
            <p:ph type="title" hasCustomPrompt="1"/>
          </p:nvPr>
        </p:nvSpPr>
        <p:spPr>
          <a:xfrm>
            <a:off x="1403107" y="3633544"/>
            <a:ext cx="4524494" cy="3018343"/>
          </a:xfrm>
        </p:spPr>
        <p:txBody>
          <a:bodyPr anchor="ctr"/>
          <a:lstStyle>
            <a:lvl1pPr algn="l">
              <a:defRPr sz="5400">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p:nvPr userDrawn="1"/>
        </p:nvCxnSpPr>
        <p:spPr>
          <a:xfrm>
            <a:off x="9142413" y="2"/>
            <a:ext cx="0" cy="267076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Slide Number Placeholder 2"/>
          <p:cNvSpPr>
            <a:spLocks noGrp="1"/>
          </p:cNvSpPr>
          <p:nvPr>
            <p:ph type="sldNum" sz="quarter" idx="10"/>
          </p:nvPr>
        </p:nvSpPr>
        <p:spPr>
          <a:xfrm>
            <a:off x="13639656" y="9378248"/>
            <a:ext cx="4114086" cy="547603"/>
          </a:xfrm>
        </p:spPr>
        <p:txBody>
          <a:bodyPr/>
          <a:lstStyle/>
          <a:p>
            <a:fld id="{B54AD89C-DF1E-4948-B597-5DD47B34A9CA}" type="slidenum">
              <a:rPr kumimoji="1" lang="ja-JP" altLang="en-US" smtClean="0"/>
              <a:pPr/>
              <a:t>‹#›</a:t>
            </a:fld>
            <a:endParaRPr kumimoji="1" lang="ja-JP" altLang="en-US" dirty="0"/>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270377" y="9446541"/>
            <a:ext cx="847078" cy="467949"/>
          </a:xfrm>
          <a:prstGeom prst="rect">
            <a:avLst/>
          </a:prstGeom>
        </p:spPr>
      </p:pic>
      <p:cxnSp>
        <p:nvCxnSpPr>
          <p:cNvPr id="24" name="Straight Connector 23"/>
          <p:cNvCxnSpPr/>
          <p:nvPr userDrawn="1"/>
        </p:nvCxnSpPr>
        <p:spPr>
          <a:xfrm flipH="1">
            <a:off x="1234316" y="9680515"/>
            <a:ext cx="14921710"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493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hank you">
    <p:bg>
      <p:bgPr>
        <a:solidFill>
          <a:srgbClr val="44688F"/>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022076" y="3740264"/>
            <a:ext cx="12240675" cy="1232839"/>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6" name="Text Placeholder 5"/>
          <p:cNvSpPr>
            <a:spLocks noGrp="1"/>
          </p:cNvSpPr>
          <p:nvPr>
            <p:ph type="body" sz="quarter" idx="12" hasCustomPrompt="1"/>
          </p:nvPr>
        </p:nvSpPr>
        <p:spPr>
          <a:xfrm>
            <a:off x="3022076" y="5141913"/>
            <a:ext cx="12240675" cy="896938"/>
          </a:xfrm>
        </p:spPr>
        <p:txBody>
          <a:bodyPr anchor="t"/>
          <a:lstStyle>
            <a:lvl1pPr marL="0" indent="0" algn="ctr">
              <a:spcBef>
                <a:spcPts val="0"/>
              </a:spcBef>
              <a:buFontTx/>
              <a:buNone/>
              <a:defRPr>
                <a:solidFill>
                  <a:schemeClr val="bg2"/>
                </a:solidFill>
              </a:defRPr>
            </a:lvl1pPr>
            <a:lvl2pPr marL="514213" indent="0">
              <a:buNone/>
              <a:defRPr sz="1350"/>
            </a:lvl2pPr>
            <a:lvl3pPr marL="1028426" indent="0">
              <a:buNone/>
              <a:defRPr sz="1350"/>
            </a:lvl3pPr>
            <a:lvl4pPr marL="1542639" indent="0">
              <a:buNone/>
              <a:defRPr sz="1350"/>
            </a:lvl4pPr>
            <a:lvl5pPr marL="2056852" indent="0">
              <a:buNone/>
              <a:defRPr sz="135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3" hasCustomPrompt="1"/>
          </p:nvPr>
        </p:nvSpPr>
        <p:spPr>
          <a:xfrm>
            <a:off x="3022076" y="7015163"/>
            <a:ext cx="12240675" cy="1871662"/>
          </a:xfrm>
        </p:spPr>
        <p:txBody>
          <a:bodyPr anchor="b"/>
          <a:lstStyle>
            <a:lvl1pPr marL="0" indent="0" algn="ctr">
              <a:spcBef>
                <a:spcPts val="0"/>
              </a:spcBef>
              <a:buFontTx/>
              <a:buNone/>
              <a:defRPr>
                <a:solidFill>
                  <a:schemeClr val="bg2"/>
                </a:solidFill>
              </a:defRPr>
            </a:lvl1pPr>
            <a:lvl2pPr marL="514213" indent="0">
              <a:buNone/>
              <a:defRPr sz="1350"/>
            </a:lvl2pPr>
            <a:lvl3pPr marL="1028426" indent="0">
              <a:buNone/>
              <a:defRPr sz="1350"/>
            </a:lvl3pPr>
            <a:lvl4pPr marL="1542639" indent="0">
              <a:buNone/>
              <a:defRPr sz="1350"/>
            </a:lvl4pPr>
            <a:lvl5pPr marL="2056852" indent="0">
              <a:buNone/>
              <a:defRPr sz="1350"/>
            </a:lvl5pPr>
          </a:lstStyle>
          <a:p>
            <a:pPr lvl="0"/>
            <a:r>
              <a:rPr kumimoji="1" lang="en-US" altLang="ja-JP" dirty="0"/>
              <a:t>Text goes here</a:t>
            </a:r>
            <a:endParaRPr kumimoji="1" lang="ja-JP" altLang="en-US" dirty="0"/>
          </a:p>
        </p:txBody>
      </p:sp>
      <p:sp>
        <p:nvSpPr>
          <p:cNvPr id="8" name="Slide Number Placeholder 2"/>
          <p:cNvSpPr>
            <a:spLocks noGrp="1"/>
          </p:cNvSpPr>
          <p:nvPr>
            <p:ph type="sldNum" sz="quarter" idx="10"/>
          </p:nvPr>
        </p:nvSpPr>
        <p:spPr>
          <a:xfrm>
            <a:off x="13639656" y="9378248"/>
            <a:ext cx="4114086"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b="40507"/>
          <a:stretch/>
        </p:blipFill>
        <p:spPr>
          <a:xfrm>
            <a:off x="16067353" y="9402594"/>
            <a:ext cx="999390" cy="497930"/>
          </a:xfrm>
          <a:prstGeom prst="rect">
            <a:avLst/>
          </a:prstGeom>
        </p:spPr>
      </p:pic>
    </p:spTree>
    <p:extLst>
      <p:ext uri="{BB962C8B-B14F-4D97-AF65-F5344CB8AC3E}">
        <p14:creationId xmlns:p14="http://schemas.microsoft.com/office/powerpoint/2010/main" val="99021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558" y="2564212"/>
            <a:ext cx="15770662" cy="4278445"/>
          </a:xfrm>
        </p:spPr>
        <p:txBody>
          <a:bodyPr anchor="b"/>
          <a:lstStyle>
            <a:lvl1pPr>
              <a:defRPr sz="8998"/>
            </a:lvl1pPr>
          </a:lstStyle>
          <a:p>
            <a:r>
              <a:rPr lang="en-US" dirty="0"/>
              <a:t>Click to edit Master title style</a:t>
            </a:r>
          </a:p>
        </p:txBody>
      </p:sp>
      <p:sp>
        <p:nvSpPr>
          <p:cNvPr id="3" name="Text Placeholder 2"/>
          <p:cNvSpPr>
            <a:spLocks noGrp="1"/>
          </p:cNvSpPr>
          <p:nvPr>
            <p:ph type="body" idx="1"/>
          </p:nvPr>
        </p:nvSpPr>
        <p:spPr>
          <a:xfrm>
            <a:off x="1247558" y="6883133"/>
            <a:ext cx="15770662" cy="2249933"/>
          </a:xfrm>
        </p:spPr>
        <p:txBody>
          <a:bodyPr/>
          <a:lstStyle>
            <a:lvl1pPr marL="0" indent="0">
              <a:buNone/>
              <a:defRPr sz="3599">
                <a:solidFill>
                  <a:schemeClr val="tx1">
                    <a:tint val="75000"/>
                  </a:schemeClr>
                </a:solidFill>
              </a:defRPr>
            </a:lvl1pPr>
            <a:lvl2pPr marL="685663" indent="0">
              <a:buNone/>
              <a:defRPr sz="2999">
                <a:solidFill>
                  <a:schemeClr val="tx1">
                    <a:tint val="75000"/>
                  </a:schemeClr>
                </a:solidFill>
              </a:defRPr>
            </a:lvl2pPr>
            <a:lvl3pPr marL="1371326" indent="0">
              <a:buNone/>
              <a:defRPr sz="2699">
                <a:solidFill>
                  <a:schemeClr val="tx1">
                    <a:tint val="75000"/>
                  </a:schemeClr>
                </a:solidFill>
              </a:defRPr>
            </a:lvl3pPr>
            <a:lvl4pPr marL="2056989" indent="0">
              <a:buNone/>
              <a:defRPr sz="2400">
                <a:solidFill>
                  <a:schemeClr val="tx1">
                    <a:tint val="75000"/>
                  </a:schemeClr>
                </a:solidFill>
              </a:defRPr>
            </a:lvl4pPr>
            <a:lvl5pPr marL="2742651" indent="0">
              <a:buNone/>
              <a:defRPr sz="2400">
                <a:solidFill>
                  <a:schemeClr val="tx1">
                    <a:tint val="75000"/>
                  </a:schemeClr>
                </a:solidFill>
              </a:defRPr>
            </a:lvl5pPr>
            <a:lvl6pPr marL="3428314" indent="0">
              <a:buNone/>
              <a:defRPr sz="2400">
                <a:solidFill>
                  <a:schemeClr val="tx1">
                    <a:tint val="75000"/>
                  </a:schemeClr>
                </a:solidFill>
              </a:defRPr>
            </a:lvl6pPr>
            <a:lvl7pPr marL="4113977" indent="0">
              <a:buNone/>
              <a:defRPr sz="2400">
                <a:solidFill>
                  <a:schemeClr val="tx1">
                    <a:tint val="75000"/>
                  </a:schemeClr>
                </a:solidFill>
              </a:defRPr>
            </a:lvl7pPr>
            <a:lvl8pPr marL="4799640" indent="0">
              <a:buNone/>
              <a:defRPr sz="2400">
                <a:solidFill>
                  <a:schemeClr val="tx1">
                    <a:tint val="75000"/>
                  </a:schemeClr>
                </a:solidFill>
              </a:defRPr>
            </a:lvl8pPr>
            <a:lvl9pPr marL="5485303" indent="0">
              <a:buNone/>
              <a:defRPr sz="2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62716853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082" y="2738015"/>
            <a:ext cx="7771051"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6692" y="2738015"/>
            <a:ext cx="7771051"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12953968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463" y="547604"/>
            <a:ext cx="15770662" cy="19880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464" y="2521356"/>
            <a:ext cx="7735337" cy="1235677"/>
          </a:xfrm>
        </p:spPr>
        <p:txBody>
          <a:bodyPr anchor="b"/>
          <a:lstStyle>
            <a:lvl1pPr marL="0" indent="0">
              <a:buNone/>
              <a:defRPr sz="3599" b="1"/>
            </a:lvl1pPr>
            <a:lvl2pPr marL="685663" indent="0">
              <a:buNone/>
              <a:defRPr sz="2999" b="1"/>
            </a:lvl2pPr>
            <a:lvl3pPr marL="1371326" indent="0">
              <a:buNone/>
              <a:defRPr sz="2699" b="1"/>
            </a:lvl3pPr>
            <a:lvl4pPr marL="2056989" indent="0">
              <a:buNone/>
              <a:defRPr sz="2400" b="1"/>
            </a:lvl4pPr>
            <a:lvl5pPr marL="2742651" indent="0">
              <a:buNone/>
              <a:defRPr sz="2400" b="1"/>
            </a:lvl5pPr>
            <a:lvl6pPr marL="3428314" indent="0">
              <a:buNone/>
              <a:defRPr sz="2400" b="1"/>
            </a:lvl6pPr>
            <a:lvl7pPr marL="4113977" indent="0">
              <a:buNone/>
              <a:defRPr sz="2400" b="1"/>
            </a:lvl7pPr>
            <a:lvl8pPr marL="4799640" indent="0">
              <a:buNone/>
              <a:defRPr sz="2400" b="1"/>
            </a:lvl8pPr>
            <a:lvl9pPr marL="5485303" indent="0">
              <a:buNone/>
              <a:defRPr sz="2400" b="1"/>
            </a:lvl9pPr>
          </a:lstStyle>
          <a:p>
            <a:pPr lvl="0"/>
            <a:r>
              <a:rPr lang="en-US"/>
              <a:t>Edit Master text styles</a:t>
            </a:r>
          </a:p>
        </p:txBody>
      </p:sp>
      <p:sp>
        <p:nvSpPr>
          <p:cNvPr id="4" name="Content Placeholder 3"/>
          <p:cNvSpPr>
            <a:spLocks noGrp="1"/>
          </p:cNvSpPr>
          <p:nvPr>
            <p:ph sz="half" idx="2"/>
          </p:nvPr>
        </p:nvSpPr>
        <p:spPr>
          <a:xfrm>
            <a:off x="1259464" y="3757033"/>
            <a:ext cx="7735337"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6693" y="2521356"/>
            <a:ext cx="7773432" cy="1235677"/>
          </a:xfrm>
        </p:spPr>
        <p:txBody>
          <a:bodyPr anchor="b"/>
          <a:lstStyle>
            <a:lvl1pPr marL="0" indent="0">
              <a:buNone/>
              <a:defRPr sz="3599" b="1"/>
            </a:lvl1pPr>
            <a:lvl2pPr marL="685663" indent="0">
              <a:buNone/>
              <a:defRPr sz="2999" b="1"/>
            </a:lvl2pPr>
            <a:lvl3pPr marL="1371326" indent="0">
              <a:buNone/>
              <a:defRPr sz="2699" b="1"/>
            </a:lvl3pPr>
            <a:lvl4pPr marL="2056989" indent="0">
              <a:buNone/>
              <a:defRPr sz="2400" b="1"/>
            </a:lvl4pPr>
            <a:lvl5pPr marL="2742651" indent="0">
              <a:buNone/>
              <a:defRPr sz="2400" b="1"/>
            </a:lvl5pPr>
            <a:lvl6pPr marL="3428314" indent="0">
              <a:buNone/>
              <a:defRPr sz="2400" b="1"/>
            </a:lvl6pPr>
            <a:lvl7pPr marL="4113977" indent="0">
              <a:buNone/>
              <a:defRPr sz="2400" b="1"/>
            </a:lvl7pPr>
            <a:lvl8pPr marL="4799640" indent="0">
              <a:buNone/>
              <a:defRPr sz="2400" b="1"/>
            </a:lvl8pPr>
            <a:lvl9pPr marL="5485303" indent="0">
              <a:buNone/>
              <a:defRPr sz="2400" b="1"/>
            </a:lvl9pPr>
          </a:lstStyle>
          <a:p>
            <a:pPr lvl="0"/>
            <a:r>
              <a:rPr lang="en-US"/>
              <a:t>Edit Master text styles</a:t>
            </a:r>
          </a:p>
        </p:txBody>
      </p:sp>
      <p:sp>
        <p:nvSpPr>
          <p:cNvPr id="6" name="Content Placeholder 5"/>
          <p:cNvSpPr>
            <a:spLocks noGrp="1"/>
          </p:cNvSpPr>
          <p:nvPr>
            <p:ph sz="quarter" idx="4"/>
          </p:nvPr>
        </p:nvSpPr>
        <p:spPr>
          <a:xfrm>
            <a:off x="9256693" y="3757033"/>
            <a:ext cx="7773432"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81394683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81420594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90622877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464" y="685694"/>
            <a:ext cx="5897331" cy="2399930"/>
          </a:xfrm>
        </p:spPr>
        <p:txBody>
          <a:bodyPr anchor="b"/>
          <a:lstStyle>
            <a:lvl1pPr>
              <a:defRPr sz="4799"/>
            </a:lvl1pPr>
          </a:lstStyle>
          <a:p>
            <a:r>
              <a:rPr lang="en-US"/>
              <a:t>Click to edit Master title style</a:t>
            </a:r>
            <a:endParaRPr lang="en-US" dirty="0"/>
          </a:p>
        </p:txBody>
      </p:sp>
      <p:sp>
        <p:nvSpPr>
          <p:cNvPr id="3" name="Content Placeholder 2"/>
          <p:cNvSpPr>
            <a:spLocks noGrp="1"/>
          </p:cNvSpPr>
          <p:nvPr>
            <p:ph idx="1"/>
          </p:nvPr>
        </p:nvSpPr>
        <p:spPr>
          <a:xfrm>
            <a:off x="7773432" y="1480910"/>
            <a:ext cx="9256693" cy="7309310"/>
          </a:xfrm>
        </p:spPr>
        <p:txBody>
          <a:bodyPr/>
          <a:lstStyle>
            <a:lvl1pPr>
              <a:defRPr sz="4799"/>
            </a:lvl1pPr>
            <a:lvl2pPr>
              <a:defRPr sz="4199"/>
            </a:lvl2pPr>
            <a:lvl3pPr>
              <a:defRPr sz="3599"/>
            </a:lvl3pPr>
            <a:lvl4pPr>
              <a:defRPr sz="2999"/>
            </a:lvl4pPr>
            <a:lvl5pPr>
              <a:defRPr sz="2999"/>
            </a:lvl5pPr>
            <a:lvl6pPr>
              <a:defRPr sz="2999"/>
            </a:lvl6pPr>
            <a:lvl7pPr>
              <a:defRPr sz="2999"/>
            </a:lvl7pPr>
            <a:lvl8pPr>
              <a:defRPr sz="2999"/>
            </a:lvl8pPr>
            <a:lvl9pPr>
              <a:defRPr sz="2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464" y="3085624"/>
            <a:ext cx="5897331" cy="5716500"/>
          </a:xfrm>
        </p:spPr>
        <p:txBody>
          <a:bodyPr/>
          <a:lstStyle>
            <a:lvl1pPr marL="0" indent="0">
              <a:buNone/>
              <a:defRPr sz="2400"/>
            </a:lvl1pPr>
            <a:lvl2pPr marL="685663" indent="0">
              <a:buNone/>
              <a:defRPr sz="2100"/>
            </a:lvl2pPr>
            <a:lvl3pPr marL="1371326" indent="0">
              <a:buNone/>
              <a:defRPr sz="1800"/>
            </a:lvl3pPr>
            <a:lvl4pPr marL="2056989" indent="0">
              <a:buNone/>
              <a:defRPr sz="1500"/>
            </a:lvl4pPr>
            <a:lvl5pPr marL="2742651" indent="0">
              <a:buNone/>
              <a:defRPr sz="1500"/>
            </a:lvl5pPr>
            <a:lvl6pPr marL="3428314" indent="0">
              <a:buNone/>
              <a:defRPr sz="1500"/>
            </a:lvl6pPr>
            <a:lvl7pPr marL="4113977" indent="0">
              <a:buNone/>
              <a:defRPr sz="1500"/>
            </a:lvl7pPr>
            <a:lvl8pPr marL="4799640" indent="0">
              <a:buNone/>
              <a:defRPr sz="1500"/>
            </a:lvl8pPr>
            <a:lvl9pPr marL="5485303"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531573687"/>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464" y="685694"/>
            <a:ext cx="5897331" cy="2399930"/>
          </a:xfrm>
        </p:spPr>
        <p:txBody>
          <a:bodyPr anchor="b"/>
          <a:lstStyle>
            <a:lvl1pPr>
              <a:defRPr sz="4799"/>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3432" y="1480910"/>
            <a:ext cx="9256693" cy="7309310"/>
          </a:xfrm>
        </p:spPr>
        <p:txBody>
          <a:bodyPr anchor="t"/>
          <a:lstStyle>
            <a:lvl1pPr marL="0" indent="0">
              <a:buNone/>
              <a:defRPr sz="4799"/>
            </a:lvl1pPr>
            <a:lvl2pPr marL="685663" indent="0">
              <a:buNone/>
              <a:defRPr sz="4199"/>
            </a:lvl2pPr>
            <a:lvl3pPr marL="1371326" indent="0">
              <a:buNone/>
              <a:defRPr sz="3599"/>
            </a:lvl3pPr>
            <a:lvl4pPr marL="2056989" indent="0">
              <a:buNone/>
              <a:defRPr sz="2999"/>
            </a:lvl4pPr>
            <a:lvl5pPr marL="2742651" indent="0">
              <a:buNone/>
              <a:defRPr sz="2999"/>
            </a:lvl5pPr>
            <a:lvl6pPr marL="3428314" indent="0">
              <a:buNone/>
              <a:defRPr sz="2999"/>
            </a:lvl6pPr>
            <a:lvl7pPr marL="4113977" indent="0">
              <a:buNone/>
              <a:defRPr sz="2999"/>
            </a:lvl7pPr>
            <a:lvl8pPr marL="4799640" indent="0">
              <a:buNone/>
              <a:defRPr sz="2999"/>
            </a:lvl8pPr>
            <a:lvl9pPr marL="5485303" indent="0">
              <a:buNone/>
              <a:defRPr sz="2999"/>
            </a:lvl9pPr>
          </a:lstStyle>
          <a:p>
            <a:r>
              <a:rPr lang="en-US" dirty="0"/>
              <a:t>Click icon to add picture</a:t>
            </a:r>
          </a:p>
        </p:txBody>
      </p:sp>
      <p:sp>
        <p:nvSpPr>
          <p:cNvPr id="4" name="Text Placeholder 3"/>
          <p:cNvSpPr>
            <a:spLocks noGrp="1"/>
          </p:cNvSpPr>
          <p:nvPr>
            <p:ph type="body" sz="half" idx="2"/>
          </p:nvPr>
        </p:nvSpPr>
        <p:spPr>
          <a:xfrm>
            <a:off x="1259464" y="3085624"/>
            <a:ext cx="5897331" cy="5716500"/>
          </a:xfrm>
        </p:spPr>
        <p:txBody>
          <a:bodyPr/>
          <a:lstStyle>
            <a:lvl1pPr marL="0" indent="0">
              <a:buNone/>
              <a:defRPr sz="2400"/>
            </a:lvl1pPr>
            <a:lvl2pPr marL="685663" indent="0">
              <a:buNone/>
              <a:defRPr sz="2100"/>
            </a:lvl2pPr>
            <a:lvl3pPr marL="1371326" indent="0">
              <a:buNone/>
              <a:defRPr sz="1800"/>
            </a:lvl3pPr>
            <a:lvl4pPr marL="2056989" indent="0">
              <a:buNone/>
              <a:defRPr sz="1500"/>
            </a:lvl4pPr>
            <a:lvl5pPr marL="2742651" indent="0">
              <a:buNone/>
              <a:defRPr sz="1500"/>
            </a:lvl5pPr>
            <a:lvl6pPr marL="3428314" indent="0">
              <a:buNone/>
              <a:defRPr sz="1500"/>
            </a:lvl6pPr>
            <a:lvl7pPr marL="4113977" indent="0">
              <a:buNone/>
              <a:defRPr sz="1500"/>
            </a:lvl7pPr>
            <a:lvl8pPr marL="4799640" indent="0">
              <a:buNone/>
              <a:defRPr sz="1500"/>
            </a:lvl8pPr>
            <a:lvl9pPr marL="5485303"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87964042"/>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082" y="547604"/>
            <a:ext cx="15770662" cy="1988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57082" y="2738015"/>
            <a:ext cx="15770662" cy="6526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1257082" y="9533055"/>
            <a:ext cx="4114086" cy="547603"/>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3/15/2020</a:t>
            </a:fld>
            <a:endParaRPr lang="en-US" dirty="0"/>
          </a:p>
        </p:txBody>
      </p:sp>
      <p:sp>
        <p:nvSpPr>
          <p:cNvPr id="5" name="Footer Placeholder 4"/>
          <p:cNvSpPr>
            <a:spLocks noGrp="1"/>
          </p:cNvSpPr>
          <p:nvPr>
            <p:ph type="ftr" sz="quarter" idx="3"/>
          </p:nvPr>
        </p:nvSpPr>
        <p:spPr>
          <a:xfrm>
            <a:off x="6056849" y="9533055"/>
            <a:ext cx="6171128"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3657" y="9533055"/>
            <a:ext cx="4114086"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134448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2" r:id="rId12"/>
    <p:sldLayoutId id="2147483831" r:id="rId13"/>
    <p:sldLayoutId id="2147483780" r:id="rId14"/>
    <p:sldLayoutId id="2147483793" r:id="rId15"/>
    <p:sldLayoutId id="2147483789" r:id="rId16"/>
    <p:sldLayoutId id="2147483784" r:id="rId17"/>
    <p:sldLayoutId id="2147483786" r:id="rId18"/>
    <p:sldLayoutId id="2147483699" r:id="rId19"/>
    <p:sldLayoutId id="2147483806" r:id="rId20"/>
    <p:sldLayoutId id="2147483752" r:id="rId21"/>
    <p:sldLayoutId id="2147483832" r:id="rId22"/>
    <p:sldLayoutId id="2147483833" r:id="rId23"/>
    <p:sldLayoutId id="2147483834" r:id="rId24"/>
    <p:sldLayoutId id="2147483835" r:id="rId25"/>
  </p:sldLayoutIdLst>
  <p:hf hdr="0" dt="0"/>
  <p:txStyles>
    <p:titleStyle>
      <a:lvl1pPr algn="ctr" defTabSz="1371326" rtl="0" eaLnBrk="1" latinLnBrk="0" hangingPunct="1">
        <a:lnSpc>
          <a:spcPct val="90000"/>
        </a:lnSpc>
        <a:spcBef>
          <a:spcPct val="0"/>
        </a:spcBef>
        <a:buNone/>
        <a:defRPr sz="6599"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31" indent="-342831" algn="l" defTabSz="1371326"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Medium" panose="02000000000000000000" pitchFamily="2" charset="0"/>
          <a:cs typeface="+mn-cs"/>
        </a:defRPr>
      </a:lvl1pPr>
      <a:lvl2pPr marL="1428613" indent="-742950" algn="l" defTabSz="1371326" rtl="0" eaLnBrk="1" latinLnBrk="0" hangingPunct="1">
        <a:lnSpc>
          <a:spcPct val="90000"/>
        </a:lnSpc>
        <a:spcBef>
          <a:spcPts val="750"/>
        </a:spcBef>
        <a:buFont typeface="Calibri" panose="020F0502020204030204" pitchFamily="34" charset="0"/>
        <a:buChar char="̶"/>
        <a:defRPr sz="3599" kern="1200">
          <a:solidFill>
            <a:schemeClr val="tx1"/>
          </a:solidFill>
          <a:latin typeface="Franklin Gothic Book" panose="020B0503020102020204" pitchFamily="34" charset="0"/>
          <a:ea typeface="Roboto Medium" panose="02000000000000000000" pitchFamily="2" charset="0"/>
          <a:cs typeface="+mn-cs"/>
        </a:defRPr>
      </a:lvl2pPr>
      <a:lvl3pPr marL="1714157" indent="-342831" algn="l" defTabSz="1371326" rtl="0" eaLnBrk="1" latinLnBrk="0" hangingPunct="1">
        <a:lnSpc>
          <a:spcPct val="90000"/>
        </a:lnSpc>
        <a:spcBef>
          <a:spcPts val="750"/>
        </a:spcBef>
        <a:buFont typeface="Calibri" panose="020F0502020204030204" pitchFamily="34" charset="0"/>
        <a:buChar char="̶"/>
        <a:defRPr sz="2999" kern="1200">
          <a:solidFill>
            <a:schemeClr val="tx1"/>
          </a:solidFill>
          <a:latin typeface="Franklin Gothic Book" panose="020B0503020102020204" pitchFamily="34" charset="0"/>
          <a:ea typeface="Roboto Medium" panose="02000000000000000000" pitchFamily="2" charset="0"/>
          <a:cs typeface="+mn-cs"/>
        </a:defRPr>
      </a:lvl3pPr>
      <a:lvl4pPr marL="2399820"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Roboto Medium" panose="02000000000000000000" pitchFamily="2" charset="0"/>
          <a:ea typeface="Roboto Medium" panose="02000000000000000000" pitchFamily="2" charset="0"/>
          <a:cs typeface="+mn-cs"/>
        </a:defRPr>
      </a:lvl4pPr>
      <a:lvl5pPr marL="3085483"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Roboto Medium" panose="02000000000000000000" pitchFamily="2" charset="0"/>
          <a:ea typeface="Roboto Medium" panose="02000000000000000000" pitchFamily="2" charset="0"/>
          <a:cs typeface="+mn-cs"/>
        </a:defRPr>
      </a:lvl5pPr>
      <a:lvl6pPr marL="3771146"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6pPr>
      <a:lvl7pPr marL="4456808"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7pPr>
      <a:lvl8pPr marL="5142471"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8pPr>
      <a:lvl9pPr marL="5828134"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9pPr>
    </p:bodyStyle>
    <p:otherStyle>
      <a:defPPr>
        <a:defRPr lang="en-US"/>
      </a:defPPr>
      <a:lvl1pPr marL="0" algn="l" defTabSz="1371326" rtl="0" eaLnBrk="1" latinLnBrk="0" hangingPunct="1">
        <a:defRPr sz="2699" kern="1200">
          <a:solidFill>
            <a:schemeClr val="tx1"/>
          </a:solidFill>
          <a:latin typeface="+mn-lt"/>
          <a:ea typeface="+mn-ea"/>
          <a:cs typeface="+mn-cs"/>
        </a:defRPr>
      </a:lvl1pPr>
      <a:lvl2pPr marL="685663" algn="l" defTabSz="1371326" rtl="0" eaLnBrk="1" latinLnBrk="0" hangingPunct="1">
        <a:defRPr sz="2699" kern="1200">
          <a:solidFill>
            <a:schemeClr val="tx1"/>
          </a:solidFill>
          <a:latin typeface="+mn-lt"/>
          <a:ea typeface="+mn-ea"/>
          <a:cs typeface="+mn-cs"/>
        </a:defRPr>
      </a:lvl2pPr>
      <a:lvl3pPr marL="1371326" algn="l" defTabSz="1371326" rtl="0" eaLnBrk="1" latinLnBrk="0" hangingPunct="1">
        <a:defRPr sz="2699" kern="1200">
          <a:solidFill>
            <a:schemeClr val="tx1"/>
          </a:solidFill>
          <a:latin typeface="+mn-lt"/>
          <a:ea typeface="+mn-ea"/>
          <a:cs typeface="+mn-cs"/>
        </a:defRPr>
      </a:lvl3pPr>
      <a:lvl4pPr marL="2056989" algn="l" defTabSz="1371326" rtl="0" eaLnBrk="1" latinLnBrk="0" hangingPunct="1">
        <a:defRPr sz="2699" kern="1200">
          <a:solidFill>
            <a:schemeClr val="tx1"/>
          </a:solidFill>
          <a:latin typeface="+mn-lt"/>
          <a:ea typeface="+mn-ea"/>
          <a:cs typeface="+mn-cs"/>
        </a:defRPr>
      </a:lvl4pPr>
      <a:lvl5pPr marL="2742651" algn="l" defTabSz="1371326" rtl="0" eaLnBrk="1" latinLnBrk="0" hangingPunct="1">
        <a:defRPr sz="2699" kern="1200">
          <a:solidFill>
            <a:schemeClr val="tx1"/>
          </a:solidFill>
          <a:latin typeface="+mn-lt"/>
          <a:ea typeface="+mn-ea"/>
          <a:cs typeface="+mn-cs"/>
        </a:defRPr>
      </a:lvl5pPr>
      <a:lvl6pPr marL="3428314" algn="l" defTabSz="1371326" rtl="0" eaLnBrk="1" latinLnBrk="0" hangingPunct="1">
        <a:defRPr sz="2699" kern="1200">
          <a:solidFill>
            <a:schemeClr val="tx1"/>
          </a:solidFill>
          <a:latin typeface="+mn-lt"/>
          <a:ea typeface="+mn-ea"/>
          <a:cs typeface="+mn-cs"/>
        </a:defRPr>
      </a:lvl6pPr>
      <a:lvl7pPr marL="4113977" algn="l" defTabSz="1371326" rtl="0" eaLnBrk="1" latinLnBrk="0" hangingPunct="1">
        <a:defRPr sz="2699" kern="1200">
          <a:solidFill>
            <a:schemeClr val="tx1"/>
          </a:solidFill>
          <a:latin typeface="+mn-lt"/>
          <a:ea typeface="+mn-ea"/>
          <a:cs typeface="+mn-cs"/>
        </a:defRPr>
      </a:lvl7pPr>
      <a:lvl8pPr marL="4799640" algn="l" defTabSz="1371326" rtl="0" eaLnBrk="1" latinLnBrk="0" hangingPunct="1">
        <a:defRPr sz="2699" kern="1200">
          <a:solidFill>
            <a:schemeClr val="tx1"/>
          </a:solidFill>
          <a:latin typeface="+mn-lt"/>
          <a:ea typeface="+mn-ea"/>
          <a:cs typeface="+mn-cs"/>
        </a:defRPr>
      </a:lvl8pPr>
      <a:lvl9pPr marL="5485303" algn="l" defTabSz="1371326" rtl="0" eaLnBrk="1" latinLnBrk="0" hangingPunct="1">
        <a:defRPr sz="26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59">
          <p15:clr>
            <a:srgbClr val="F26B43"/>
          </p15:clr>
        </p15:guide>
        <p15:guide id="3" orient="horz" pos="881">
          <p15:clr>
            <a:srgbClr val="F26B43"/>
          </p15:clr>
        </p15:guide>
        <p15:guide id="4" orient="horz" pos="5598">
          <p15:clr>
            <a:srgbClr val="F26B43"/>
          </p15:clr>
        </p15:guide>
        <p15:guide id="5" pos="1224">
          <p15:clr>
            <a:srgbClr val="F26B43"/>
          </p15:clr>
        </p15:guide>
        <p15:guide id="6" pos="10294">
          <p15:clr>
            <a:srgbClr val="F26B43"/>
          </p15:clr>
        </p15:guide>
        <p15:guide id="7" pos="9614">
          <p15:clr>
            <a:srgbClr val="F26B43"/>
          </p15:clr>
        </p15:guide>
        <p15:guide id="8" pos="1904">
          <p15:clr>
            <a:srgbClr val="F26B43"/>
          </p15:clr>
        </p15:guide>
        <p15:guide id="9" pos="884">
          <p15:clr>
            <a:srgbClr val="F26B43"/>
          </p15:clr>
        </p15:guide>
        <p15:guide id="10" pos="10634">
          <p15:clr>
            <a:srgbClr val="F26B43"/>
          </p15:clr>
        </p15:guide>
        <p15:guide id="11" orient="horz" pos="2060">
          <p15:clr>
            <a:srgbClr val="F26B43"/>
          </p15:clr>
        </p15:guide>
        <p15:guide id="12" orient="horz" pos="4419">
          <p15:clr>
            <a:srgbClr val="F26B43"/>
          </p15:clr>
        </p15:guide>
        <p15:guide id="13" pos="7029">
          <p15:clr>
            <a:srgbClr val="F26B43"/>
          </p15:clr>
        </p15:guide>
        <p15:guide id="14" pos="4489">
          <p15:clr>
            <a:srgbClr val="F26B43"/>
          </p15:clr>
        </p15:guide>
        <p15:guide id="15" pos="410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hyperlink" Target="https://watech.webex.com/watech/j.php?MTID=m131e1f30ea1daece155cc7dec3f62f80"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1588" y="7841344"/>
            <a:ext cx="18284823" cy="1663700"/>
          </a:xfrm>
        </p:spPr>
        <p:txBody>
          <a:bodyPr>
            <a:noAutofit/>
          </a:bodyPr>
          <a:lstStyle/>
          <a:p>
            <a:pPr>
              <a:lnSpc>
                <a:spcPct val="134000"/>
              </a:lnSpc>
            </a:pPr>
            <a:r>
              <a:rPr lang="en-US" sz="3600" dirty="0">
                <a:solidFill>
                  <a:schemeClr val="tx1">
                    <a:lumMod val="65000"/>
                    <a:lumOff val="35000"/>
                  </a:schemeClr>
                </a:solidFill>
              </a:rPr>
              <a:t>March 12, 2020</a:t>
            </a:r>
            <a:endParaRPr lang="en-US" sz="2400" dirty="0">
              <a:solidFill>
                <a:schemeClr val="tx1">
                  <a:lumMod val="65000"/>
                  <a:lumOff val="35000"/>
                </a:schemeClr>
              </a:solidFill>
            </a:endParaRPr>
          </a:p>
        </p:txBody>
      </p:sp>
      <p:sp>
        <p:nvSpPr>
          <p:cNvPr id="4" name="Title 3"/>
          <p:cNvSpPr>
            <a:spLocks noGrp="1"/>
          </p:cNvSpPr>
          <p:nvPr>
            <p:ph type="title"/>
          </p:nvPr>
        </p:nvSpPr>
        <p:spPr>
          <a:xfrm>
            <a:off x="1" y="6330402"/>
            <a:ext cx="18284824" cy="1054484"/>
          </a:xfrm>
        </p:spPr>
        <p:txBody>
          <a:bodyPr>
            <a:normAutofit fontScale="90000"/>
          </a:bodyPr>
          <a:lstStyle/>
          <a:p>
            <a:pPr>
              <a:lnSpc>
                <a:spcPct val="100000"/>
              </a:lnSpc>
            </a:pPr>
            <a:r>
              <a:rPr lang="en-US" sz="6600" dirty="0">
                <a:solidFill>
                  <a:schemeClr val="tx1">
                    <a:lumMod val="65000"/>
                    <a:lumOff val="35000"/>
                  </a:schemeClr>
                </a:solidFill>
              </a:rPr>
              <a:t>WRIA 7 Watershed Restoration </a:t>
            </a:r>
            <a:br>
              <a:rPr lang="en-US" sz="6600" dirty="0">
                <a:solidFill>
                  <a:schemeClr val="tx1">
                    <a:lumMod val="65000"/>
                    <a:lumOff val="35000"/>
                  </a:schemeClr>
                </a:solidFill>
              </a:rPr>
            </a:br>
            <a:r>
              <a:rPr lang="en-US" sz="6600" dirty="0">
                <a:solidFill>
                  <a:schemeClr val="tx1">
                    <a:lumMod val="65000"/>
                    <a:lumOff val="35000"/>
                  </a:schemeClr>
                </a:solidFill>
              </a:rPr>
              <a:t>and Enhancement Committee</a:t>
            </a:r>
          </a:p>
        </p:txBody>
      </p:sp>
      <p:sp>
        <p:nvSpPr>
          <p:cNvPr id="8" name="Rectangle 7" title="Photo of clear creek, Silverdale"/>
          <p:cNvSpPr/>
          <p:nvPr/>
        </p:nvSpPr>
        <p:spPr>
          <a:xfrm>
            <a:off x="-1588" y="5753527"/>
            <a:ext cx="18288000" cy="120418"/>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p>
        </p:txBody>
      </p:sp>
      <p:pic>
        <p:nvPicPr>
          <p:cNvPr id="3" name="Picture Placeholder 2" descr="View from WRIA 7. " title="WRIA 7 "/>
          <p:cNvPicPr>
            <a:picLocks noGrp="1" noChangeAspect="1"/>
          </p:cNvPicPr>
          <p:nvPr>
            <p:ph type="pic" sz="quarter" idx="13"/>
          </p:nvPr>
        </p:nvPicPr>
        <p:blipFill>
          <a:blip r:embed="rId3" cstate="screen">
            <a:extLst>
              <a:ext uri="{28A0092B-C50C-407E-A947-70E740481C1C}">
                <a14:useLocalDpi xmlns:a14="http://schemas.microsoft.com/office/drawing/2010/main" val="0"/>
              </a:ext>
            </a:extLst>
          </a:blip>
          <a:srcRect t="28810" b="28810"/>
          <a:stretch>
            <a:fillRect/>
          </a:stretch>
        </p:blipFill>
        <p:spPr/>
      </p:pic>
    </p:spTree>
    <p:extLst>
      <p:ext uri="{BB962C8B-B14F-4D97-AF65-F5344CB8AC3E}">
        <p14:creationId xmlns:p14="http://schemas.microsoft.com/office/powerpoint/2010/main" val="1260581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780" y="0"/>
            <a:ext cx="15770662" cy="924357"/>
          </a:xfrm>
        </p:spPr>
        <p:txBody>
          <a:bodyPr>
            <a:normAutofit fontScale="90000"/>
          </a:bodyPr>
          <a:lstStyle/>
          <a:p>
            <a:r>
              <a:rPr lang="en-US" dirty="0"/>
              <a:t>WRIA 7 Growth Projection</a:t>
            </a:r>
          </a:p>
        </p:txBody>
      </p:sp>
      <p:pic>
        <p:nvPicPr>
          <p:cNvPr id="4" name="Picture 3" descr="WRIA 7 Growth Projection" title="WRIA 7 Growth Projection"/>
          <p:cNvPicPr>
            <a:picLocks noChangeAspect="1"/>
          </p:cNvPicPr>
          <p:nvPr/>
        </p:nvPicPr>
        <p:blipFill>
          <a:blip r:embed="rId3"/>
          <a:stretch>
            <a:fillRect/>
          </a:stretch>
        </p:blipFill>
        <p:spPr>
          <a:xfrm>
            <a:off x="1981123" y="924357"/>
            <a:ext cx="14739730" cy="9361056"/>
          </a:xfrm>
          <a:prstGeom prst="rect">
            <a:avLst/>
          </a:prstGeom>
        </p:spPr>
      </p:pic>
    </p:spTree>
    <p:extLst>
      <p:ext uri="{BB962C8B-B14F-4D97-AF65-F5344CB8AC3E}">
        <p14:creationId xmlns:p14="http://schemas.microsoft.com/office/powerpoint/2010/main" val="384856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23" y="255284"/>
            <a:ext cx="14109299" cy="585832"/>
          </a:xfrm>
        </p:spPr>
        <p:txBody>
          <a:bodyPr>
            <a:normAutofit fontScale="90000"/>
          </a:bodyPr>
          <a:lstStyle/>
          <a:p>
            <a:r>
              <a:rPr lang="en-US" dirty="0"/>
              <a:t>WRIA 7 </a:t>
            </a:r>
            <a:r>
              <a:rPr lang="en-US" sz="6000" dirty="0"/>
              <a:t>Consumptive</a:t>
            </a:r>
            <a:r>
              <a:rPr lang="en-US" dirty="0"/>
              <a:t> Use Estimate</a:t>
            </a:r>
          </a:p>
        </p:txBody>
      </p:sp>
      <p:sp>
        <p:nvSpPr>
          <p:cNvPr id="3" name="TextBox 2"/>
          <p:cNvSpPr txBox="1"/>
          <p:nvPr/>
        </p:nvSpPr>
        <p:spPr>
          <a:xfrm>
            <a:off x="334537" y="857450"/>
            <a:ext cx="17641229" cy="9156345"/>
          </a:xfrm>
          <a:prstGeom prst="rect">
            <a:avLst/>
          </a:prstGeom>
          <a:noFill/>
        </p:spPr>
        <p:txBody>
          <a:bodyPr wrap="square" rtlCol="0">
            <a:spAutoFit/>
          </a:bodyPr>
          <a:lstStyle/>
          <a:p>
            <a:endParaRPr lang="en-US" dirty="0"/>
          </a:p>
        </p:txBody>
      </p:sp>
      <p:pic>
        <p:nvPicPr>
          <p:cNvPr id="4" name="Picture 3" descr="WRIA 7 Consumptive Use Estimate" title="WRIA 7 Consumptive Use Estimate"/>
          <p:cNvPicPr>
            <a:picLocks noChangeAspect="1"/>
          </p:cNvPicPr>
          <p:nvPr/>
        </p:nvPicPr>
        <p:blipFill>
          <a:blip r:embed="rId3"/>
          <a:stretch>
            <a:fillRect/>
          </a:stretch>
        </p:blipFill>
        <p:spPr>
          <a:xfrm>
            <a:off x="1541343" y="857450"/>
            <a:ext cx="14693057" cy="9427963"/>
          </a:xfrm>
          <a:prstGeom prst="rect">
            <a:avLst/>
          </a:prstGeom>
        </p:spPr>
      </p:pic>
    </p:spTree>
    <p:extLst>
      <p:ext uri="{BB962C8B-B14F-4D97-AF65-F5344CB8AC3E}">
        <p14:creationId xmlns:p14="http://schemas.microsoft.com/office/powerpoint/2010/main" val="2281535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5207" y="7132519"/>
            <a:ext cx="13716793" cy="790909"/>
          </a:xfrm>
        </p:spPr>
        <p:txBody>
          <a:bodyPr>
            <a:normAutofit fontScale="90000"/>
          </a:bodyPr>
          <a:lstStyle/>
          <a:p>
            <a:r>
              <a:rPr lang="en-US" dirty="0">
                <a:latin typeface="Rockwell" panose="02060603020205020403" pitchFamily="18" charset="0"/>
              </a:rPr>
              <a:t>Watershed Restoration and Enhancement Plan Development</a:t>
            </a:r>
          </a:p>
        </p:txBody>
      </p:sp>
      <p:pic>
        <p:nvPicPr>
          <p:cNvPr id="7" name="Picture Placeholder 6" descr="Mount Rainier is in the background. Summit Lake is in the foreground. The mountain is reflected in the lake. The sky is blue. Trees frame the view on the sides." title="Mount Rainier from Summit Lake"/>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grpSp>
        <p:nvGrpSpPr>
          <p:cNvPr id="3" name="Group 2"/>
          <p:cNvGrpSpPr/>
          <p:nvPr/>
        </p:nvGrpSpPr>
        <p:grpSpPr>
          <a:xfrm>
            <a:off x="2284015" y="5718935"/>
            <a:ext cx="13717984" cy="129393"/>
            <a:chOff x="-1191" y="5718934"/>
            <a:chExt cx="13717984" cy="129393"/>
          </a:xfrm>
        </p:grpSpPr>
        <p:sp>
          <p:nvSpPr>
            <p:cNvPr id="8" name="Rectangle 7"/>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9" name="Rectangle 8"/>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70120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516" y="2086657"/>
            <a:ext cx="6925067" cy="6110513"/>
          </a:xfrm>
        </p:spPr>
        <p:txBody>
          <a:bodyPr/>
          <a:lstStyle/>
          <a:p>
            <a:pPr algn="l"/>
            <a:r>
              <a:rPr lang="en-US" dirty="0"/>
              <a:t>WRE Plan Outline</a:t>
            </a:r>
            <a:br>
              <a:rPr lang="en-US" dirty="0"/>
            </a:br>
            <a:r>
              <a:rPr lang="en-US" dirty="0"/>
              <a:t/>
            </a:r>
            <a:br>
              <a:rPr lang="en-US" dirty="0"/>
            </a:br>
            <a:r>
              <a:rPr lang="en-US" sz="4400" dirty="0"/>
              <a:t>- </a:t>
            </a:r>
            <a:r>
              <a:rPr lang="en-US" sz="4400" dirty="0" smtClean="0"/>
              <a:t>Distributed </a:t>
            </a:r>
            <a:r>
              <a:rPr lang="en-US" sz="4400" dirty="0"/>
              <a:t>for comment in November</a:t>
            </a:r>
            <a:br>
              <a:rPr lang="en-US" sz="4400" dirty="0"/>
            </a:br>
            <a:r>
              <a:rPr lang="en-US" sz="4400" dirty="0"/>
              <a:t>-Comments </a:t>
            </a:r>
            <a:r>
              <a:rPr lang="en-US" sz="4400" dirty="0" smtClean="0"/>
              <a:t>received and incorporated</a:t>
            </a:r>
            <a:endParaRPr lang="en-US" sz="4400" dirty="0"/>
          </a:p>
        </p:txBody>
      </p:sp>
      <p:sp>
        <p:nvSpPr>
          <p:cNvPr id="4" name="Text Placeholder 3"/>
          <p:cNvSpPr>
            <a:spLocks noGrp="1"/>
          </p:cNvSpPr>
          <p:nvPr>
            <p:ph type="body" sz="quarter" idx="15"/>
          </p:nvPr>
        </p:nvSpPr>
        <p:spPr>
          <a:xfrm>
            <a:off x="7885925" y="1"/>
            <a:ext cx="10398899" cy="10106944"/>
          </a:xfrm>
        </p:spPr>
        <p:txBody>
          <a:bodyPr>
            <a:noAutofit/>
          </a:bodyPr>
          <a:lstStyle/>
          <a:p>
            <a:pPr marL="0" indent="0">
              <a:lnSpc>
                <a:spcPct val="100000"/>
              </a:lnSpc>
              <a:buNone/>
            </a:pPr>
            <a:r>
              <a:rPr lang="en-US" b="1" dirty="0"/>
              <a:t>Executive Summary</a:t>
            </a:r>
          </a:p>
          <a:p>
            <a:pPr marL="0" indent="0">
              <a:lnSpc>
                <a:spcPct val="100000"/>
              </a:lnSpc>
              <a:buNone/>
            </a:pPr>
            <a:endParaRPr lang="en-US" b="1" dirty="0"/>
          </a:p>
          <a:p>
            <a:pPr marL="0" indent="0">
              <a:lnSpc>
                <a:spcPct val="100000"/>
              </a:lnSpc>
              <a:buNone/>
            </a:pPr>
            <a:r>
              <a:rPr lang="en-US" b="1" dirty="0"/>
              <a:t>Section 1. Purpose and Scope (5-6 pages)</a:t>
            </a:r>
          </a:p>
          <a:p>
            <a:pPr marL="228509" lvl="1">
              <a:lnSpc>
                <a:spcPct val="100000"/>
              </a:lnSpc>
            </a:pPr>
            <a:r>
              <a:rPr lang="en-US" sz="2400" dirty="0"/>
              <a:t>Purpose and scope of plan, brief overview of the process, table of contents, acronyms and glossary, acknowledgements. </a:t>
            </a:r>
          </a:p>
          <a:p>
            <a:pPr marL="0" indent="0">
              <a:lnSpc>
                <a:spcPct val="100000"/>
              </a:lnSpc>
              <a:buNone/>
            </a:pPr>
            <a:endParaRPr lang="en-US" b="1" dirty="0"/>
          </a:p>
          <a:p>
            <a:pPr marL="0" indent="0">
              <a:lnSpc>
                <a:spcPct val="100000"/>
              </a:lnSpc>
              <a:buNone/>
            </a:pPr>
            <a:r>
              <a:rPr lang="en-US" b="1" dirty="0"/>
              <a:t>Section 2. Watershed Overview and Subbasins (2-4 pages)</a:t>
            </a:r>
          </a:p>
          <a:p>
            <a:pPr marL="228509" lvl="1">
              <a:lnSpc>
                <a:spcPct val="100000"/>
              </a:lnSpc>
            </a:pPr>
            <a:r>
              <a:rPr lang="en-US" sz="2400" dirty="0"/>
              <a:t>Critical history/overview of the watershed, subbasins, including brief introduction to the WRIA’s geography, hydrology, instream flow rules as relevant for subbasin delineation.</a:t>
            </a:r>
          </a:p>
          <a:p>
            <a:pPr marL="0" indent="0">
              <a:lnSpc>
                <a:spcPct val="100000"/>
              </a:lnSpc>
              <a:buNone/>
            </a:pPr>
            <a:endParaRPr lang="en-US" b="1" dirty="0"/>
          </a:p>
          <a:p>
            <a:pPr marL="0" indent="0">
              <a:lnSpc>
                <a:spcPct val="100000"/>
              </a:lnSpc>
              <a:buNone/>
            </a:pPr>
            <a:r>
              <a:rPr lang="en-US" b="1" dirty="0"/>
              <a:t>Section 3. Water Use and Impact (3-5 pages)</a:t>
            </a:r>
          </a:p>
          <a:p>
            <a:pPr marL="228509" lvl="1">
              <a:lnSpc>
                <a:spcPct val="100000"/>
              </a:lnSpc>
            </a:pPr>
            <a:r>
              <a:rPr lang="en-US" sz="2400" dirty="0"/>
              <a:t>Projected population growth, evaluation of impacts from new consumptive water use.</a:t>
            </a:r>
          </a:p>
          <a:p>
            <a:pPr marL="0" indent="0">
              <a:lnSpc>
                <a:spcPct val="100000"/>
              </a:lnSpc>
              <a:buNone/>
            </a:pPr>
            <a:endParaRPr lang="en-US" b="1" dirty="0"/>
          </a:p>
          <a:p>
            <a:pPr marL="0" indent="0">
              <a:lnSpc>
                <a:spcPct val="100000"/>
              </a:lnSpc>
              <a:buNone/>
            </a:pPr>
            <a:r>
              <a:rPr lang="en-US" b="1" dirty="0"/>
              <a:t>Section 4. Projects and Actions (5-10 pages)</a:t>
            </a:r>
          </a:p>
          <a:p>
            <a:pPr marL="228509" lvl="1">
              <a:lnSpc>
                <a:spcPct val="100000"/>
              </a:lnSpc>
            </a:pPr>
            <a:r>
              <a:rPr lang="en-US" sz="2400" dirty="0"/>
              <a:t>Description and evaluation of projects and actions.</a:t>
            </a:r>
          </a:p>
          <a:p>
            <a:pPr marL="0" indent="0">
              <a:lnSpc>
                <a:spcPct val="100000"/>
              </a:lnSpc>
              <a:buNone/>
            </a:pPr>
            <a:endParaRPr lang="en-US" b="1" dirty="0"/>
          </a:p>
          <a:p>
            <a:pPr marL="0" indent="0">
              <a:lnSpc>
                <a:spcPct val="100000"/>
              </a:lnSpc>
              <a:buNone/>
            </a:pPr>
            <a:r>
              <a:rPr lang="en-US" b="1" dirty="0"/>
              <a:t>Section 5. NEB Evaluation (3-5 pages) </a:t>
            </a:r>
            <a:r>
              <a:rPr lang="en-US" b="1" i="1" dirty="0"/>
              <a:t>Recommended</a:t>
            </a:r>
          </a:p>
          <a:p>
            <a:pPr marL="0" indent="0">
              <a:lnSpc>
                <a:spcPct val="100000"/>
              </a:lnSpc>
              <a:buNone/>
            </a:pPr>
            <a:endParaRPr lang="en-US" b="1" dirty="0"/>
          </a:p>
          <a:p>
            <a:pPr marL="0" indent="0">
              <a:lnSpc>
                <a:spcPct val="100000"/>
              </a:lnSpc>
              <a:buNone/>
            </a:pPr>
            <a:r>
              <a:rPr lang="en-US" b="1" dirty="0"/>
              <a:t>Section 6. Plan Benefit and Summary (2-4 pages)</a:t>
            </a:r>
          </a:p>
          <a:p>
            <a:pPr marL="228509" lvl="1">
              <a:lnSpc>
                <a:spcPct val="100000"/>
              </a:lnSpc>
            </a:pPr>
            <a:r>
              <a:rPr lang="en-US" sz="2400" dirty="0"/>
              <a:t>Benefit summary of projects and actions, adaptive management process.</a:t>
            </a:r>
          </a:p>
          <a:p>
            <a:pPr marL="0" indent="0">
              <a:lnSpc>
                <a:spcPct val="100000"/>
              </a:lnSpc>
              <a:buNone/>
            </a:pPr>
            <a:endParaRPr lang="en-US" b="1" dirty="0"/>
          </a:p>
          <a:p>
            <a:pPr marL="0" indent="0">
              <a:lnSpc>
                <a:spcPct val="100000"/>
              </a:lnSpc>
              <a:buNone/>
            </a:pPr>
            <a:r>
              <a:rPr lang="en-US" b="1" dirty="0"/>
              <a:t>Section 7. References</a:t>
            </a:r>
          </a:p>
          <a:p>
            <a:pPr marL="0" indent="0">
              <a:lnSpc>
                <a:spcPct val="100000"/>
              </a:lnSpc>
              <a:buNone/>
            </a:pPr>
            <a:endParaRPr lang="en-US" b="1" dirty="0"/>
          </a:p>
          <a:p>
            <a:pPr marL="0" indent="0">
              <a:lnSpc>
                <a:spcPct val="100000"/>
              </a:lnSpc>
              <a:buNone/>
            </a:pPr>
            <a:r>
              <a:rPr lang="en-US" b="1" dirty="0"/>
              <a:t>Appendices</a:t>
            </a:r>
          </a:p>
          <a:p>
            <a:pPr marL="0" indent="0">
              <a:lnSpc>
                <a:spcPct val="100000"/>
              </a:lnSpc>
              <a:buNone/>
            </a:pPr>
            <a:endParaRPr lang="en-US" dirty="0"/>
          </a:p>
        </p:txBody>
      </p:sp>
    </p:spTree>
    <p:extLst>
      <p:ext uri="{BB962C8B-B14F-4D97-AF65-F5344CB8AC3E}">
        <p14:creationId xmlns:p14="http://schemas.microsoft.com/office/powerpoint/2010/main" val="3061748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28073" y="0"/>
            <a:ext cx="11828681" cy="1988038"/>
          </a:xfrm>
        </p:spPr>
        <p:txBody>
          <a:bodyPr/>
          <a:lstStyle/>
          <a:p>
            <a:r>
              <a:rPr lang="en-US" dirty="0">
                <a:latin typeface="Rockwell" panose="02060603020205020403" pitchFamily="18" charset="0"/>
              </a:rPr>
              <a:t>WRE Plan Development</a:t>
            </a:r>
          </a:p>
        </p:txBody>
      </p:sp>
      <p:sp>
        <p:nvSpPr>
          <p:cNvPr id="5" name="Text Placeholder 4"/>
          <p:cNvSpPr>
            <a:spLocks noGrp="1"/>
          </p:cNvSpPr>
          <p:nvPr>
            <p:ph type="body" sz="quarter" idx="11"/>
          </p:nvPr>
        </p:nvSpPr>
        <p:spPr>
          <a:xfrm>
            <a:off x="2285207" y="2495550"/>
            <a:ext cx="12300156" cy="6520113"/>
          </a:xfrm>
        </p:spPr>
        <p:txBody>
          <a:bodyPr>
            <a:normAutofit/>
          </a:bodyPr>
          <a:lstStyle/>
          <a:p>
            <a:r>
              <a:rPr lang="en-US" sz="4000" dirty="0"/>
              <a:t>Roles and responsibilities</a:t>
            </a:r>
          </a:p>
          <a:p>
            <a:r>
              <a:rPr lang="en-US" sz="4000" dirty="0"/>
              <a:t>Plan materials distribution and storage</a:t>
            </a:r>
          </a:p>
          <a:p>
            <a:r>
              <a:rPr lang="en-US" sz="4000" dirty="0"/>
              <a:t>Step-by-step review  process</a:t>
            </a:r>
          </a:p>
        </p:txBody>
      </p:sp>
      <p:grpSp>
        <p:nvGrpSpPr>
          <p:cNvPr id="6" name="Group 5"/>
          <p:cNvGrpSpPr/>
          <p:nvPr/>
        </p:nvGrpSpPr>
        <p:grpSpPr>
          <a:xfrm>
            <a:off x="2285206" y="1697271"/>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1940365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28072" y="1441"/>
            <a:ext cx="11828681" cy="1988038"/>
          </a:xfrm>
        </p:spPr>
        <p:txBody>
          <a:bodyPr/>
          <a:lstStyle/>
          <a:p>
            <a:r>
              <a:rPr lang="en-US" dirty="0">
                <a:latin typeface="Rockwell" panose="02060603020205020403" pitchFamily="18" charset="0"/>
              </a:rPr>
              <a:t>WRE Plan Development</a:t>
            </a:r>
          </a:p>
        </p:txBody>
      </p:sp>
      <p:sp>
        <p:nvSpPr>
          <p:cNvPr id="5" name="Text Placeholder 4"/>
          <p:cNvSpPr>
            <a:spLocks noGrp="1"/>
          </p:cNvSpPr>
          <p:nvPr>
            <p:ph type="body" sz="quarter" idx="11"/>
          </p:nvPr>
        </p:nvSpPr>
        <p:spPr>
          <a:xfrm>
            <a:off x="3228071" y="3091544"/>
            <a:ext cx="7648571" cy="5442857"/>
          </a:xfrm>
        </p:spPr>
        <p:txBody>
          <a:bodyPr>
            <a:normAutofit/>
          </a:bodyPr>
          <a:lstStyle/>
          <a:p>
            <a:r>
              <a:rPr lang="en-US" sz="4000" dirty="0"/>
              <a:t>Target date: February 1, 2021 </a:t>
            </a:r>
          </a:p>
          <a:p>
            <a:pPr marL="514255" lvl="1" indent="0">
              <a:buNone/>
            </a:pPr>
            <a:endParaRPr lang="en-US" sz="4000" dirty="0"/>
          </a:p>
          <a:p>
            <a:r>
              <a:rPr lang="en-US" sz="4000" dirty="0"/>
              <a:t>All Committee members must approve the plan</a:t>
            </a:r>
          </a:p>
          <a:p>
            <a:pPr marL="0" indent="0">
              <a:buNone/>
            </a:pPr>
            <a:endParaRPr lang="en-US" sz="4000" dirty="0"/>
          </a:p>
          <a:p>
            <a:r>
              <a:rPr lang="en-US" sz="4000" dirty="0"/>
              <a:t>Plans received after</a:t>
            </a:r>
            <a:r>
              <a:rPr lang="en-US" sz="4000" dirty="0">
                <a:solidFill>
                  <a:srgbClr val="00B050"/>
                </a:solidFill>
              </a:rPr>
              <a:t> </a:t>
            </a:r>
            <a:r>
              <a:rPr lang="en-US" sz="4000" dirty="0"/>
              <a:t>target date reviewed in order submitted</a:t>
            </a:r>
          </a:p>
        </p:txBody>
      </p:sp>
      <p:grpSp>
        <p:nvGrpSpPr>
          <p:cNvPr id="9" name="Group 8"/>
          <p:cNvGrpSpPr/>
          <p:nvPr/>
        </p:nvGrpSpPr>
        <p:grpSpPr>
          <a:xfrm>
            <a:off x="2285206" y="1699282"/>
            <a:ext cx="13717984" cy="129393"/>
            <a:chOff x="-1191" y="5718934"/>
            <a:chExt cx="13717984" cy="129393"/>
          </a:xfrm>
        </p:grpSpPr>
        <p:sp>
          <p:nvSpPr>
            <p:cNvPr id="10" name="Rectangle 9"/>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11" name="Rectangle 10"/>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grpSp>
        <p:nvGrpSpPr>
          <p:cNvPr id="7" name="Group 6" descr="February 1 2021" title="Target Date for Plan"/>
          <p:cNvGrpSpPr/>
          <p:nvPr/>
        </p:nvGrpSpPr>
        <p:grpSpPr>
          <a:xfrm>
            <a:off x="11878383" y="3101221"/>
            <a:ext cx="4411580" cy="4163740"/>
            <a:chOff x="11895317" y="3052252"/>
            <a:chExt cx="4411580" cy="4163740"/>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25614" t="11790" r="45997" b="45339"/>
            <a:stretch/>
          </p:blipFill>
          <p:spPr>
            <a:xfrm>
              <a:off x="11895317" y="3052252"/>
              <a:ext cx="4411580" cy="4163740"/>
            </a:xfrm>
            <a:prstGeom prst="rect">
              <a:avLst/>
            </a:prstGeom>
          </p:spPr>
        </p:pic>
        <p:sp>
          <p:nvSpPr>
            <p:cNvPr id="22" name="TextBox 21"/>
            <p:cNvSpPr txBox="1"/>
            <p:nvPr/>
          </p:nvSpPr>
          <p:spPr>
            <a:xfrm>
              <a:off x="12553044" y="3658490"/>
              <a:ext cx="3096126" cy="769441"/>
            </a:xfrm>
            <a:prstGeom prst="rect">
              <a:avLst/>
            </a:prstGeom>
            <a:noFill/>
          </p:spPr>
          <p:txBody>
            <a:bodyPr wrap="square" rtlCol="0">
              <a:spAutoFit/>
            </a:bodyPr>
            <a:lstStyle/>
            <a:p>
              <a:pPr algn="ctr"/>
              <a:r>
                <a:rPr lang="en-US" sz="4400" b="1" dirty="0">
                  <a:solidFill>
                    <a:schemeClr val="bg2">
                      <a:lumMod val="25000"/>
                    </a:schemeClr>
                  </a:solidFill>
                </a:rPr>
                <a:t>2021</a:t>
              </a:r>
            </a:p>
          </p:txBody>
        </p:sp>
        <p:sp>
          <p:nvSpPr>
            <p:cNvPr id="23" name="TextBox 22"/>
            <p:cNvSpPr txBox="1"/>
            <p:nvPr/>
          </p:nvSpPr>
          <p:spPr>
            <a:xfrm>
              <a:off x="12913991" y="4701225"/>
              <a:ext cx="2374232" cy="1938992"/>
            </a:xfrm>
            <a:prstGeom prst="rect">
              <a:avLst/>
            </a:prstGeom>
            <a:noFill/>
          </p:spPr>
          <p:txBody>
            <a:bodyPr wrap="square" rtlCol="0">
              <a:spAutoFit/>
            </a:bodyPr>
            <a:lstStyle/>
            <a:p>
              <a:pPr algn="ctr"/>
              <a:r>
                <a:rPr lang="en-US" sz="6000" b="1" dirty="0">
                  <a:solidFill>
                    <a:schemeClr val="bg2">
                      <a:lumMod val="25000"/>
                    </a:schemeClr>
                  </a:solidFill>
                </a:rPr>
                <a:t>FEB </a:t>
              </a:r>
            </a:p>
            <a:p>
              <a:pPr algn="ctr"/>
              <a:r>
                <a:rPr lang="en-US" sz="6000" b="1" dirty="0">
                  <a:solidFill>
                    <a:schemeClr val="bg2">
                      <a:lumMod val="25000"/>
                    </a:schemeClr>
                  </a:solidFill>
                </a:rPr>
                <a:t>1</a:t>
              </a:r>
            </a:p>
          </p:txBody>
        </p:sp>
      </p:grpSp>
    </p:spTree>
    <p:extLst>
      <p:ext uri="{BB962C8B-B14F-4D97-AF65-F5344CB8AC3E}">
        <p14:creationId xmlns:p14="http://schemas.microsoft.com/office/powerpoint/2010/main" val="3579424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21"/>
          </p:nvPr>
        </p:nvSpPr>
        <p:spPr>
          <a:xfrm>
            <a:off x="6340691" y="2374588"/>
            <a:ext cx="1894974" cy="1445483"/>
          </a:xfrm>
        </p:spPr>
        <p:txBody>
          <a:bodyPr/>
          <a:lstStyle/>
          <a:p>
            <a:r>
              <a:rPr kumimoji="1" lang="en-US" altLang="ja-JP" sz="2400" dirty="0">
                <a:latin typeface="Franklin Gothic Book" panose="020B0503020102020204" pitchFamily="34" charset="0"/>
              </a:rPr>
              <a:t>Spring </a:t>
            </a:r>
          </a:p>
          <a:p>
            <a:r>
              <a:rPr kumimoji="1" lang="en-US" altLang="ja-JP" sz="2400" dirty="0">
                <a:latin typeface="Franklin Gothic Book" panose="020B0503020102020204" pitchFamily="34" charset="0"/>
              </a:rPr>
              <a:t>2020</a:t>
            </a:r>
            <a:endParaRPr kumimoji="1" lang="ja-JP" altLang="en-US" sz="2400" dirty="0">
              <a:latin typeface="Franklin Gothic Book" panose="020B0503020102020204" pitchFamily="34" charset="0"/>
            </a:endParaRPr>
          </a:p>
        </p:txBody>
      </p:sp>
      <p:sp>
        <p:nvSpPr>
          <p:cNvPr id="5" name="Text Placeholder 4"/>
          <p:cNvSpPr>
            <a:spLocks noGrp="1"/>
          </p:cNvSpPr>
          <p:nvPr>
            <p:ph type="body" sz="quarter" idx="14"/>
          </p:nvPr>
        </p:nvSpPr>
        <p:spPr>
          <a:xfrm>
            <a:off x="10046992" y="2421674"/>
            <a:ext cx="4232072" cy="586241"/>
          </a:xfrm>
        </p:spPr>
        <p:txBody>
          <a:bodyPr>
            <a:noAutofit/>
          </a:bodyPr>
          <a:lstStyle/>
          <a:p>
            <a:r>
              <a:rPr kumimoji="1" lang="en-US" altLang="ja-JP" sz="3600" dirty="0"/>
              <a:t>Review and Finalize</a:t>
            </a:r>
            <a:endParaRPr kumimoji="1" lang="ja-JP" altLang="en-US" sz="3600" dirty="0"/>
          </a:p>
        </p:txBody>
      </p:sp>
      <p:sp>
        <p:nvSpPr>
          <p:cNvPr id="4" name="Text Placeholder 3"/>
          <p:cNvSpPr>
            <a:spLocks noGrp="1"/>
          </p:cNvSpPr>
          <p:nvPr>
            <p:ph type="body" sz="quarter" idx="12"/>
          </p:nvPr>
        </p:nvSpPr>
        <p:spPr>
          <a:xfrm>
            <a:off x="10046992" y="3059763"/>
            <a:ext cx="5152109" cy="2043573"/>
          </a:xfrm>
        </p:spPr>
        <p:txBody>
          <a:bodyPr>
            <a:noAutofit/>
          </a:bodyPr>
          <a:lstStyle/>
          <a:p>
            <a:pPr marL="342900" indent="-342900">
              <a:buFont typeface="Arial" panose="020B0604020202020204" pitchFamily="34" charset="0"/>
              <a:buChar char="•"/>
            </a:pPr>
            <a:r>
              <a:rPr lang="en-US" altLang="ja-JP" dirty="0" err="1">
                <a:latin typeface="+mn-lt"/>
                <a:ea typeface="Roboto Medium"/>
              </a:rPr>
              <a:t>Subbasin</a:t>
            </a:r>
            <a:r>
              <a:rPr lang="en-US" altLang="ja-JP" dirty="0">
                <a:latin typeface="+mn-lt"/>
                <a:ea typeface="Roboto Medium"/>
              </a:rPr>
              <a:t> delineation chapter</a:t>
            </a:r>
            <a:endParaRPr lang="en-US" altLang="ja-JP" dirty="0">
              <a:latin typeface="+mn-lt"/>
            </a:endParaRPr>
          </a:p>
          <a:p>
            <a:pPr marL="342900" indent="-342900">
              <a:buFont typeface="Arial" panose="020B0604020202020204" pitchFamily="34" charset="0"/>
              <a:buChar char="•"/>
            </a:pPr>
            <a:r>
              <a:rPr lang="en-US" altLang="ja-JP" dirty="0">
                <a:latin typeface="+mn-lt"/>
                <a:ea typeface="Roboto Medium"/>
              </a:rPr>
              <a:t>Growth projections chapter</a:t>
            </a:r>
            <a:endParaRPr lang="en-US" altLang="ja-JP" dirty="0">
              <a:latin typeface="+mn-lt"/>
              <a:cs typeface="Calibri"/>
            </a:endParaRPr>
          </a:p>
        </p:txBody>
      </p:sp>
      <p:sp>
        <p:nvSpPr>
          <p:cNvPr id="13" name="Text Placeholder 12"/>
          <p:cNvSpPr>
            <a:spLocks noGrp="1"/>
          </p:cNvSpPr>
          <p:nvPr>
            <p:ph type="body" sz="quarter" idx="22"/>
          </p:nvPr>
        </p:nvSpPr>
        <p:spPr>
          <a:xfrm>
            <a:off x="6340691" y="6302060"/>
            <a:ext cx="1892808" cy="1444752"/>
          </a:xfrm>
        </p:spPr>
        <p:txBody>
          <a:bodyPr/>
          <a:lstStyle/>
          <a:p>
            <a:r>
              <a:rPr kumimoji="1" lang="en-US" altLang="ja-JP" sz="2400" dirty="0">
                <a:latin typeface="Franklin Gothic Book" panose="020B0503020102020204" pitchFamily="34" charset="0"/>
              </a:rPr>
              <a:t>Summer 2020</a:t>
            </a:r>
            <a:endParaRPr kumimoji="1" lang="ja-JP" altLang="en-US" sz="2400" dirty="0">
              <a:latin typeface="Franklin Gothic Book" panose="020B0503020102020204" pitchFamily="34" charset="0"/>
            </a:endParaRPr>
          </a:p>
        </p:txBody>
      </p:sp>
      <p:sp>
        <p:nvSpPr>
          <p:cNvPr id="7" name="Text Placeholder 6"/>
          <p:cNvSpPr>
            <a:spLocks noGrp="1"/>
          </p:cNvSpPr>
          <p:nvPr>
            <p:ph type="body" sz="quarter" idx="16"/>
          </p:nvPr>
        </p:nvSpPr>
        <p:spPr>
          <a:xfrm>
            <a:off x="10046992" y="5438461"/>
            <a:ext cx="4232072" cy="586241"/>
          </a:xfrm>
        </p:spPr>
        <p:txBody>
          <a:bodyPr>
            <a:noAutofit/>
          </a:bodyPr>
          <a:lstStyle/>
          <a:p>
            <a:r>
              <a:rPr kumimoji="1" lang="en-US" altLang="ja-JP" sz="3600" dirty="0"/>
              <a:t>Review and Finalize</a:t>
            </a:r>
            <a:endParaRPr kumimoji="1" lang="ja-JP" altLang="en-US" sz="3600" dirty="0"/>
          </a:p>
        </p:txBody>
      </p:sp>
      <p:sp>
        <p:nvSpPr>
          <p:cNvPr id="6" name="Text Placeholder 5"/>
          <p:cNvSpPr>
            <a:spLocks noGrp="1"/>
          </p:cNvSpPr>
          <p:nvPr>
            <p:ph type="body" sz="quarter" idx="15"/>
          </p:nvPr>
        </p:nvSpPr>
        <p:spPr>
          <a:xfrm>
            <a:off x="10046991" y="6024702"/>
            <a:ext cx="5152110" cy="2592583"/>
          </a:xfrm>
        </p:spPr>
        <p:txBody>
          <a:bodyPr>
            <a:noAutofit/>
          </a:bodyPr>
          <a:lstStyle/>
          <a:p>
            <a:pPr marL="342900" indent="-342900">
              <a:buFont typeface="Arial" panose="020B0604020202020204" pitchFamily="34" charset="0"/>
              <a:buChar char="•"/>
            </a:pPr>
            <a:r>
              <a:rPr lang="en-US" altLang="ja-JP" dirty="0">
                <a:latin typeface="+mn-lt"/>
                <a:ea typeface="Roboto Medium"/>
              </a:rPr>
              <a:t>Watershed overview chapter</a:t>
            </a:r>
            <a:endParaRPr lang="en-US" altLang="ja-JP" dirty="0">
              <a:latin typeface="+mn-lt"/>
            </a:endParaRPr>
          </a:p>
          <a:p>
            <a:pPr marL="342900" indent="-342900">
              <a:buFont typeface="Arial" panose="020B0604020202020204" pitchFamily="34" charset="0"/>
              <a:buChar char="•"/>
            </a:pPr>
            <a:r>
              <a:rPr lang="en-US" altLang="ja-JP" dirty="0">
                <a:latin typeface="+mn-lt"/>
                <a:ea typeface="Roboto Medium"/>
              </a:rPr>
              <a:t>Consumptive use estimates chapter</a:t>
            </a:r>
            <a:endParaRPr lang="en-US" altLang="ja-JP" dirty="0">
              <a:latin typeface="+mn-lt"/>
              <a:cs typeface="Calibri"/>
            </a:endParaRPr>
          </a:p>
          <a:p>
            <a:pPr marL="342900" indent="-342900">
              <a:buFont typeface="Arial" panose="020B0604020202020204" pitchFamily="34" charset="0"/>
              <a:buChar char="•"/>
            </a:pPr>
            <a:r>
              <a:rPr lang="en-US" altLang="ja-JP" dirty="0">
                <a:latin typeface="+mn-lt"/>
                <a:ea typeface="Roboto Medium"/>
              </a:rPr>
              <a:t>Project and actions list memo and chapter</a:t>
            </a:r>
            <a:endParaRPr lang="en-US" altLang="ja-JP" dirty="0">
              <a:latin typeface="+mn-lt"/>
              <a:cs typeface="Calibri"/>
            </a:endParaRPr>
          </a:p>
          <a:p>
            <a:pPr marL="342900" indent="-342900">
              <a:buFont typeface="Arial" panose="020B0604020202020204" pitchFamily="34" charset="0"/>
              <a:buChar char="•"/>
            </a:pPr>
            <a:r>
              <a:rPr lang="en-US" altLang="ja-JP" dirty="0">
                <a:latin typeface="+mn-lt"/>
              </a:rPr>
              <a:t>Adaptive management (optional)</a:t>
            </a:r>
          </a:p>
          <a:p>
            <a:pPr marL="342900" indent="-342900">
              <a:buFont typeface="Arial" panose="020B0604020202020204" pitchFamily="34" charset="0"/>
              <a:buChar char="•"/>
            </a:pPr>
            <a:r>
              <a:rPr lang="en-US" altLang="ja-JP" dirty="0">
                <a:latin typeface="+mn-lt"/>
              </a:rPr>
              <a:t>Policy/Regulatory actions (optional)</a:t>
            </a:r>
          </a:p>
          <a:p>
            <a:pPr marL="342900" indent="-342900">
              <a:buFont typeface="Arial" panose="020B0604020202020204" pitchFamily="34" charset="0"/>
              <a:buChar char="•"/>
            </a:pPr>
            <a:r>
              <a:rPr lang="en-US" altLang="ja-JP" dirty="0">
                <a:latin typeface="+mn-lt"/>
              </a:rPr>
              <a:t>NEB evaluation (optional)</a:t>
            </a:r>
            <a:endParaRPr kumimoji="1" lang="ja-JP" altLang="en-US" dirty="0">
              <a:latin typeface="+mn-lt"/>
            </a:endParaRPr>
          </a:p>
          <a:p>
            <a:pPr marL="342900" indent="-342900">
              <a:buFont typeface="Arial" panose="020B0604020202020204" pitchFamily="34" charset="0"/>
              <a:buChar char="•"/>
            </a:pPr>
            <a:endParaRPr lang="en-US" altLang="ja-JP" dirty="0">
              <a:latin typeface="+mn-lt"/>
            </a:endParaRPr>
          </a:p>
        </p:txBody>
      </p:sp>
      <p:grpSp>
        <p:nvGrpSpPr>
          <p:cNvPr id="17" name="Group 16"/>
          <p:cNvGrpSpPr/>
          <p:nvPr/>
        </p:nvGrpSpPr>
        <p:grpSpPr>
          <a:xfrm>
            <a:off x="2285206" y="1697271"/>
            <a:ext cx="13717984" cy="129393"/>
            <a:chOff x="-1191" y="5718934"/>
            <a:chExt cx="13717984" cy="129393"/>
          </a:xfrm>
        </p:grpSpPr>
        <p:sp>
          <p:nvSpPr>
            <p:cNvPr id="18" name="Rectangle 17"/>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19" name="Rectangle 18"/>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
        <p:nvSpPr>
          <p:cNvPr id="20" name="Title 3"/>
          <p:cNvSpPr txBox="1">
            <a:spLocks/>
          </p:cNvSpPr>
          <p:nvPr/>
        </p:nvSpPr>
        <p:spPr>
          <a:xfrm>
            <a:off x="3228073" y="0"/>
            <a:ext cx="11828681" cy="1988038"/>
          </a:xfrm>
          <a:prstGeom prst="rect">
            <a:avLst/>
          </a:prstGeom>
        </p:spPr>
        <p:txBody>
          <a:bodyPr vert="horz" lIns="91440" tIns="45720" rIns="91440" bIns="45720" rtlCol="0" anchor="ctr">
            <a:normAutofit/>
          </a:bodyPr>
          <a:lstStyle>
            <a:lvl1pPr algn="l" defTabSz="1371417" rtl="0" eaLnBrk="1" latinLnBrk="0" hangingPunct="1">
              <a:lnSpc>
                <a:spcPct val="90000"/>
              </a:lnSpc>
              <a:spcBef>
                <a:spcPct val="0"/>
              </a:spcBef>
              <a:buNone/>
              <a:defRPr sz="5400" kern="1200">
                <a:solidFill>
                  <a:srgbClr val="44688F"/>
                </a:solidFill>
                <a:latin typeface="Franklin Gothic Medium" panose="020B0603020102020204" pitchFamily="34" charset="0"/>
                <a:ea typeface="Roboto Medium" panose="02000000000000000000" pitchFamily="2" charset="0"/>
                <a:cs typeface="+mj-cs"/>
              </a:defRPr>
            </a:lvl1pPr>
          </a:lstStyle>
          <a:p>
            <a:pPr algn="ctr"/>
            <a:r>
              <a:rPr lang="en-US" dirty="0">
                <a:latin typeface="Rockwell"/>
                <a:ea typeface="Roboto Medium"/>
              </a:rPr>
              <a:t>Generalized WRE Plan Timeline</a:t>
            </a:r>
          </a:p>
        </p:txBody>
      </p:sp>
      <p:sp>
        <p:nvSpPr>
          <p:cNvPr id="22" name="Oval 21"/>
          <p:cNvSpPr/>
          <p:nvPr/>
        </p:nvSpPr>
        <p:spPr>
          <a:xfrm>
            <a:off x="9045077" y="6912142"/>
            <a:ext cx="192505" cy="224589"/>
          </a:xfrm>
          <a:prstGeom prst="ellipse">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045077" y="2766934"/>
            <a:ext cx="192505" cy="224589"/>
          </a:xfrm>
          <a:prstGeom prst="ellipse">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0"/>
          <p:cNvSpPr>
            <a:spLocks noGrp="1"/>
          </p:cNvSpPr>
          <p:nvPr>
            <p:ph type="body" sz="quarter" idx="18"/>
          </p:nvPr>
        </p:nvSpPr>
        <p:spPr>
          <a:xfrm>
            <a:off x="6929041" y="8831326"/>
            <a:ext cx="4232072" cy="1132173"/>
          </a:xfrm>
          <a:solidFill>
            <a:srgbClr val="44688F"/>
          </a:solidFill>
        </p:spPr>
        <p:txBody>
          <a:bodyPr>
            <a:noAutofit/>
          </a:bodyPr>
          <a:lstStyle/>
          <a:p>
            <a:pPr algn="ctr"/>
            <a:r>
              <a:rPr kumimoji="1" lang="en-US" altLang="ja-JP" sz="3600" dirty="0">
                <a:solidFill>
                  <a:schemeClr val="bg1"/>
                </a:solidFill>
              </a:rPr>
              <a:t>August 14, 2020: </a:t>
            </a:r>
          </a:p>
          <a:p>
            <a:pPr algn="ctr"/>
            <a:r>
              <a:rPr kumimoji="1" lang="en-US" altLang="ja-JP" sz="3600" dirty="0">
                <a:solidFill>
                  <a:schemeClr val="bg1"/>
                </a:solidFill>
              </a:rPr>
              <a:t>Distribute Draft Plan</a:t>
            </a:r>
            <a:endParaRPr kumimoji="1" lang="ja-JP" altLang="en-US" sz="3600" dirty="0">
              <a:solidFill>
                <a:schemeClr val="bg1"/>
              </a:solidFill>
            </a:endParaRPr>
          </a:p>
        </p:txBody>
      </p:sp>
      <p:sp>
        <p:nvSpPr>
          <p:cNvPr id="3" name="Right Brace 2">
            <a:extLst>
              <a:ext uri="{FF2B5EF4-FFF2-40B4-BE49-F238E27FC236}">
                <a16:creationId xmlns:a16="http://schemas.microsoft.com/office/drawing/2014/main" id="{0F32774D-DA6F-43FA-A1EC-14E738675BFD}"/>
              </a:ext>
            </a:extLst>
          </p:cNvPr>
          <p:cNvSpPr/>
          <p:nvPr/>
        </p:nvSpPr>
        <p:spPr>
          <a:xfrm>
            <a:off x="14460394" y="2651686"/>
            <a:ext cx="1257914" cy="59024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 Placeholder 5">
            <a:extLst>
              <a:ext uri="{FF2B5EF4-FFF2-40B4-BE49-F238E27FC236}">
                <a16:creationId xmlns:a16="http://schemas.microsoft.com/office/drawing/2014/main" id="{7B084845-D42B-4D37-8E4B-0013F409D9CC}"/>
              </a:ext>
            </a:extLst>
          </p:cNvPr>
          <p:cNvSpPr txBox="1">
            <a:spLocks/>
          </p:cNvSpPr>
          <p:nvPr/>
        </p:nvSpPr>
        <p:spPr>
          <a:xfrm>
            <a:off x="15703108" y="4520085"/>
            <a:ext cx="2516945" cy="2874927"/>
          </a:xfrm>
          <a:prstGeom prst="rect">
            <a:avLst/>
          </a:prstGeom>
        </p:spPr>
        <p:txBody>
          <a:bodyPr vert="horz" lIns="91440" tIns="45720" rIns="91440" bIns="45720" rtlCol="0" anchor="t">
            <a:noAutofit/>
          </a:bodyPr>
          <a:lstStyle>
            <a:lvl1pPr marL="0" indent="0" algn="l" defTabSz="1371326" rtl="0" eaLnBrk="1" latinLnBrk="0" hangingPunct="1">
              <a:lnSpc>
                <a:spcPct val="90000"/>
              </a:lnSpc>
              <a:spcBef>
                <a:spcPts val="0"/>
              </a:spcBef>
              <a:buFontTx/>
              <a:buNone/>
              <a:defRPr sz="2400" kern="1200">
                <a:solidFill>
                  <a:schemeClr val="tx1"/>
                </a:solidFill>
                <a:latin typeface="Franklin Gothic Book" panose="020B0503020102020204" pitchFamily="34" charset="0"/>
                <a:ea typeface="Roboto Medium" panose="02000000000000000000" pitchFamily="2" charset="0"/>
                <a:cs typeface="+mn-cs"/>
              </a:defRPr>
            </a:lvl1pPr>
            <a:lvl2pPr marL="514256" indent="0" algn="l" defTabSz="1371326" rtl="0" eaLnBrk="1" latinLnBrk="0" hangingPunct="1">
              <a:lnSpc>
                <a:spcPct val="90000"/>
              </a:lnSpc>
              <a:spcBef>
                <a:spcPts val="750"/>
              </a:spcBef>
              <a:buFont typeface="Calibri" panose="020F0502020204030204" pitchFamily="34" charset="0"/>
              <a:buNone/>
              <a:defRPr sz="1350" kern="1200">
                <a:solidFill>
                  <a:schemeClr val="tx1"/>
                </a:solidFill>
                <a:latin typeface="Franklin Gothic Book" panose="020B0503020102020204" pitchFamily="34" charset="0"/>
                <a:ea typeface="Roboto Medium" panose="02000000000000000000" pitchFamily="2" charset="0"/>
                <a:cs typeface="+mn-cs"/>
              </a:defRPr>
            </a:lvl2pPr>
            <a:lvl3pPr marL="1028511" indent="0" algn="l" defTabSz="1371326" rtl="0" eaLnBrk="1" latinLnBrk="0" hangingPunct="1">
              <a:lnSpc>
                <a:spcPct val="90000"/>
              </a:lnSpc>
              <a:spcBef>
                <a:spcPts val="750"/>
              </a:spcBef>
              <a:buFont typeface="Calibri" panose="020F0502020204030204" pitchFamily="34" charset="0"/>
              <a:buNone/>
              <a:defRPr sz="1350" kern="1200">
                <a:solidFill>
                  <a:schemeClr val="tx1"/>
                </a:solidFill>
                <a:latin typeface="Franklin Gothic Book" panose="020B0503020102020204" pitchFamily="34" charset="0"/>
                <a:ea typeface="Roboto Medium" panose="02000000000000000000" pitchFamily="2" charset="0"/>
                <a:cs typeface="+mn-cs"/>
              </a:defRPr>
            </a:lvl3pPr>
            <a:lvl4pPr marL="1542767" indent="0" algn="l" defTabSz="1371326" rtl="0" eaLnBrk="1" latinLnBrk="0" hangingPunct="1">
              <a:lnSpc>
                <a:spcPct val="90000"/>
              </a:lnSpc>
              <a:spcBef>
                <a:spcPts val="750"/>
              </a:spcBef>
              <a:buFont typeface="Arial" panose="020B0604020202020204" pitchFamily="34" charset="0"/>
              <a:buNone/>
              <a:defRPr sz="1350" kern="1200">
                <a:solidFill>
                  <a:schemeClr val="tx1"/>
                </a:solidFill>
                <a:latin typeface="Roboto Medium" panose="02000000000000000000" pitchFamily="2" charset="0"/>
                <a:ea typeface="Roboto Medium" panose="02000000000000000000" pitchFamily="2" charset="0"/>
                <a:cs typeface="+mn-cs"/>
              </a:defRPr>
            </a:lvl4pPr>
            <a:lvl5pPr marL="2057024" indent="0" algn="l" defTabSz="1371326" rtl="0" eaLnBrk="1" latinLnBrk="0" hangingPunct="1">
              <a:lnSpc>
                <a:spcPct val="90000"/>
              </a:lnSpc>
              <a:spcBef>
                <a:spcPts val="750"/>
              </a:spcBef>
              <a:buFont typeface="Arial" panose="020B0604020202020204" pitchFamily="34" charset="0"/>
              <a:buNone/>
              <a:defRPr sz="1350" kern="1200">
                <a:solidFill>
                  <a:schemeClr val="tx1"/>
                </a:solidFill>
                <a:latin typeface="Roboto Medium" panose="02000000000000000000" pitchFamily="2" charset="0"/>
                <a:ea typeface="Roboto Medium" panose="02000000000000000000" pitchFamily="2" charset="0"/>
                <a:cs typeface="+mn-cs"/>
              </a:defRPr>
            </a:lvl5pPr>
            <a:lvl6pPr marL="3771146"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6pPr>
            <a:lvl7pPr marL="4456808"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7pPr>
            <a:lvl8pPr marL="5142471"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8pPr>
            <a:lvl9pPr marL="5828134"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9pPr>
          </a:lstStyle>
          <a:p>
            <a:r>
              <a:rPr lang="en-US" altLang="ja-JP" i="1" dirty="0">
                <a:solidFill>
                  <a:schemeClr val="accent1">
                    <a:lumMod val="75000"/>
                  </a:schemeClr>
                </a:solidFill>
                <a:latin typeface="+mn-lt"/>
                <a:ea typeface="Roboto Medium"/>
                <a:cs typeface="Calibri"/>
              </a:rPr>
              <a:t>We will sequence and package for review based on WRIA 7 needs and as elements are completed</a:t>
            </a:r>
          </a:p>
          <a:p>
            <a:pPr marL="342900" indent="-342900">
              <a:buFont typeface="Arial" panose="020B0604020202020204" pitchFamily="34" charset="0"/>
              <a:buChar char="•"/>
            </a:pPr>
            <a:endParaRPr lang="en-US" altLang="ja-JP" dirty="0">
              <a:latin typeface="+mn-lt"/>
            </a:endParaRPr>
          </a:p>
        </p:txBody>
      </p:sp>
    </p:spTree>
    <p:extLst>
      <p:ext uri="{BB962C8B-B14F-4D97-AF65-F5344CB8AC3E}">
        <p14:creationId xmlns:p14="http://schemas.microsoft.com/office/powerpoint/2010/main" val="1462668588"/>
      </p:ext>
    </p:extLst>
  </p:cSld>
  <p:clrMapOvr>
    <a:masterClrMapping/>
  </p:clrMapOvr>
  <mc:AlternateContent xmlns:mc="http://schemas.openxmlformats.org/markup-compatibility/2006" xmlns:p14="http://schemas.microsoft.com/office/powerpoint/2010/main">
    <mc:Choice Requires="p14">
      <p:transition p14:dur="0" advTm="9147"/>
    </mc:Choice>
    <mc:Fallback xmlns="">
      <p:transition advTm="914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quarter" idx="21"/>
          </p:nvPr>
        </p:nvSpPr>
        <p:spPr>
          <a:xfrm>
            <a:off x="6303957" y="1112493"/>
            <a:ext cx="1892808" cy="1444752"/>
          </a:xfrm>
        </p:spPr>
        <p:txBody>
          <a:bodyPr/>
          <a:lstStyle/>
          <a:p>
            <a:r>
              <a:rPr kumimoji="1" lang="en-US" altLang="ja-JP" sz="2400" dirty="0">
                <a:latin typeface="Franklin Gothic Book" panose="020B0503020102020204" pitchFamily="34" charset="0"/>
              </a:rPr>
              <a:t>Fall </a:t>
            </a:r>
          </a:p>
          <a:p>
            <a:r>
              <a:rPr kumimoji="1" lang="en-US" altLang="ja-JP" sz="2400" dirty="0">
                <a:latin typeface="Franklin Gothic Book" panose="020B0503020102020204" pitchFamily="34" charset="0"/>
              </a:rPr>
              <a:t>2020</a:t>
            </a:r>
            <a:endParaRPr kumimoji="1" lang="ja-JP" altLang="en-US" sz="2400" dirty="0">
              <a:latin typeface="Franklin Gothic Book" panose="020B0503020102020204" pitchFamily="34" charset="0"/>
            </a:endParaRPr>
          </a:p>
        </p:txBody>
      </p:sp>
      <p:sp>
        <p:nvSpPr>
          <p:cNvPr id="16" name="Text Placeholder 15"/>
          <p:cNvSpPr>
            <a:spLocks noGrp="1"/>
          </p:cNvSpPr>
          <p:nvPr>
            <p:ph type="body" sz="quarter" idx="12"/>
          </p:nvPr>
        </p:nvSpPr>
        <p:spPr>
          <a:xfrm>
            <a:off x="10066092" y="1654043"/>
            <a:ext cx="4232072" cy="1045593"/>
          </a:xfrm>
        </p:spPr>
        <p:txBody>
          <a:bodyPr>
            <a:normAutofit lnSpcReduction="10000"/>
          </a:bodyPr>
          <a:lstStyle/>
          <a:p>
            <a:pPr marL="342900" indent="-342900">
              <a:buFont typeface="Arial" panose="020B0604020202020204" pitchFamily="34" charset="0"/>
              <a:buChar char="•"/>
            </a:pPr>
            <a:r>
              <a:rPr kumimoji="1" lang="en-US" altLang="ja-JP" dirty="0">
                <a:latin typeface="+mn-lt"/>
              </a:rPr>
              <a:t>Finalize plan components as needed</a:t>
            </a:r>
          </a:p>
          <a:p>
            <a:pPr marL="342900" indent="-342900">
              <a:buFont typeface="Arial" panose="020B0604020202020204" pitchFamily="34" charset="0"/>
              <a:buChar char="•"/>
            </a:pPr>
            <a:r>
              <a:rPr kumimoji="1" lang="en-US" altLang="ja-JP" dirty="0">
                <a:latin typeface="+mn-lt"/>
              </a:rPr>
              <a:t>Review and revise draft plan</a:t>
            </a:r>
          </a:p>
        </p:txBody>
      </p:sp>
      <p:sp>
        <p:nvSpPr>
          <p:cNvPr id="24" name="Text Placeholder 23"/>
          <p:cNvSpPr>
            <a:spLocks noGrp="1"/>
          </p:cNvSpPr>
          <p:nvPr>
            <p:ph type="body" sz="quarter" idx="23"/>
          </p:nvPr>
        </p:nvSpPr>
        <p:spPr>
          <a:xfrm>
            <a:off x="6303957" y="4421347"/>
            <a:ext cx="1892808" cy="1444752"/>
          </a:xfrm>
        </p:spPr>
        <p:txBody>
          <a:bodyPr/>
          <a:lstStyle/>
          <a:p>
            <a:r>
              <a:rPr kumimoji="1" lang="en-US" altLang="ja-JP" sz="2400" dirty="0">
                <a:latin typeface="Franklin Gothic Book" panose="020B0503020102020204" pitchFamily="34" charset="0"/>
              </a:rPr>
              <a:t>Winter 2020/2021</a:t>
            </a:r>
            <a:endParaRPr kumimoji="1" lang="ja-JP" altLang="en-US" sz="2400" dirty="0">
              <a:latin typeface="Franklin Gothic Book" panose="020B0503020102020204" pitchFamily="34" charset="0"/>
            </a:endParaRPr>
          </a:p>
        </p:txBody>
      </p:sp>
      <p:sp>
        <p:nvSpPr>
          <p:cNvPr id="21" name="Text Placeholder 20"/>
          <p:cNvSpPr>
            <a:spLocks noGrp="1"/>
          </p:cNvSpPr>
          <p:nvPr>
            <p:ph type="body" sz="quarter" idx="18"/>
          </p:nvPr>
        </p:nvSpPr>
        <p:spPr>
          <a:xfrm>
            <a:off x="10099104" y="4421348"/>
            <a:ext cx="4232072" cy="586241"/>
          </a:xfrm>
        </p:spPr>
        <p:txBody>
          <a:bodyPr>
            <a:noAutofit/>
          </a:bodyPr>
          <a:lstStyle/>
          <a:p>
            <a:r>
              <a:rPr kumimoji="1" lang="en-US" altLang="ja-JP" sz="3600" dirty="0"/>
              <a:t>Approve Plan</a:t>
            </a:r>
            <a:endParaRPr kumimoji="1" lang="ja-JP" altLang="en-US" sz="3600" dirty="0"/>
          </a:p>
        </p:txBody>
      </p:sp>
      <p:sp>
        <p:nvSpPr>
          <p:cNvPr id="20" name="Text Placeholder 19"/>
          <p:cNvSpPr>
            <a:spLocks noGrp="1"/>
          </p:cNvSpPr>
          <p:nvPr>
            <p:ph type="body" sz="quarter" idx="17"/>
          </p:nvPr>
        </p:nvSpPr>
        <p:spPr>
          <a:xfrm>
            <a:off x="10099104" y="5080236"/>
            <a:ext cx="4232072" cy="1616174"/>
          </a:xfrm>
        </p:spPr>
        <p:txBody>
          <a:bodyPr>
            <a:noAutofit/>
          </a:bodyPr>
          <a:lstStyle/>
          <a:p>
            <a:pPr marL="342900" indent="-342900">
              <a:buFont typeface="Arial" panose="020B0604020202020204" pitchFamily="34" charset="0"/>
              <a:buChar char="•"/>
            </a:pPr>
            <a:r>
              <a:rPr kumimoji="1" lang="en-US" altLang="ja-JP" dirty="0">
                <a:latin typeface="+mn-lt"/>
              </a:rPr>
              <a:t>Send final plan to local decision makers</a:t>
            </a:r>
          </a:p>
          <a:p>
            <a:pPr marL="342900" indent="-342900">
              <a:buFont typeface="Arial" panose="020B0604020202020204" pitchFamily="34" charset="0"/>
              <a:buChar char="•"/>
            </a:pPr>
            <a:r>
              <a:rPr kumimoji="1" lang="en-US" altLang="ja-JP" dirty="0">
                <a:latin typeface="+mn-lt"/>
              </a:rPr>
              <a:t>Vote on approval of plan</a:t>
            </a:r>
          </a:p>
        </p:txBody>
      </p:sp>
      <p:sp>
        <p:nvSpPr>
          <p:cNvPr id="26" name="Oval 25"/>
          <p:cNvSpPr/>
          <p:nvPr/>
        </p:nvSpPr>
        <p:spPr>
          <a:xfrm>
            <a:off x="9051219" y="1754659"/>
            <a:ext cx="192505" cy="224589"/>
          </a:xfrm>
          <a:prstGeom prst="ellipse">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9051683" y="4874246"/>
            <a:ext cx="192505" cy="224589"/>
          </a:xfrm>
          <a:prstGeom prst="ellipse">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6"/>
          <p:cNvSpPr txBox="1">
            <a:spLocks/>
          </p:cNvSpPr>
          <p:nvPr/>
        </p:nvSpPr>
        <p:spPr>
          <a:xfrm>
            <a:off x="10066092" y="1031478"/>
            <a:ext cx="4232072" cy="586241"/>
          </a:xfrm>
          <a:prstGeom prst="rect">
            <a:avLst/>
          </a:prstGeom>
        </p:spPr>
        <p:txBody>
          <a:bodyPr vert="horz" lIns="91440" tIns="45720" rIns="91440" bIns="45720" rtlCol="0" anchor="b">
            <a:noAutofit/>
          </a:bodyPr>
          <a:lstStyle>
            <a:lvl1pPr marL="0" indent="0" algn="l" defTabSz="1371417" rtl="0" eaLnBrk="1" latinLnBrk="0" hangingPunct="1">
              <a:lnSpc>
                <a:spcPct val="100000"/>
              </a:lnSpc>
              <a:spcBef>
                <a:spcPts val="0"/>
              </a:spcBef>
              <a:buFontTx/>
              <a:buNone/>
              <a:defRPr sz="2800" kern="1200">
                <a:solidFill>
                  <a:srgbClr val="44688F"/>
                </a:solidFill>
                <a:latin typeface="Franklin Gothic Medium" panose="020B0603020102020204" pitchFamily="34" charset="0"/>
                <a:ea typeface="Roboto Medium" panose="02000000000000000000" pitchFamily="2" charset="0"/>
                <a:cs typeface="+mn-cs"/>
              </a:defRPr>
            </a:lvl1pPr>
            <a:lvl2pPr marL="514256" indent="0" algn="l" defTabSz="1371417" rtl="0" eaLnBrk="1" latinLnBrk="0" hangingPunct="1">
              <a:lnSpc>
                <a:spcPct val="90000"/>
              </a:lnSpc>
              <a:spcBef>
                <a:spcPts val="750"/>
              </a:spcBef>
              <a:buFont typeface="Calibri" panose="020F0502020204030204" pitchFamily="34" charset="0"/>
              <a:buNone/>
              <a:defRPr sz="1350" kern="1200">
                <a:solidFill>
                  <a:schemeClr val="tx1"/>
                </a:solidFill>
                <a:latin typeface="Franklin Gothic Book" panose="020B0503020102020204" pitchFamily="34" charset="0"/>
                <a:ea typeface="Roboto" panose="02000000000000000000" pitchFamily="2" charset="0"/>
                <a:cs typeface="+mn-cs"/>
              </a:defRPr>
            </a:lvl2pPr>
            <a:lvl3pPr marL="1028511"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Franklin Gothic Book" panose="020B0503020102020204" pitchFamily="34" charset="0"/>
                <a:ea typeface="Roboto" panose="02000000000000000000" pitchFamily="2" charset="0"/>
                <a:cs typeface="+mn-cs"/>
              </a:defRPr>
            </a:lvl3pPr>
            <a:lvl4pPr marL="1542767"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Franklin Gothic Book" panose="020B0503020102020204" pitchFamily="34" charset="0"/>
                <a:ea typeface="Roboto" panose="02000000000000000000" pitchFamily="2" charset="0"/>
                <a:cs typeface="+mn-cs"/>
              </a:defRPr>
            </a:lvl4pPr>
            <a:lvl5pPr marL="2057024"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tLang="ja-JP" sz="3600" dirty="0"/>
              <a:t>Review and Finalize</a:t>
            </a:r>
            <a:endParaRPr kumimoji="1" lang="ja-JP" altLang="en-US" sz="3600" dirty="0"/>
          </a:p>
        </p:txBody>
      </p:sp>
      <p:sp>
        <p:nvSpPr>
          <p:cNvPr id="30" name="Text Placeholder 20"/>
          <p:cNvSpPr>
            <a:spLocks noGrp="1"/>
          </p:cNvSpPr>
          <p:nvPr>
            <p:ph type="body" sz="quarter" idx="18"/>
          </p:nvPr>
        </p:nvSpPr>
        <p:spPr>
          <a:xfrm>
            <a:off x="7127687" y="7874580"/>
            <a:ext cx="4232072" cy="1132173"/>
          </a:xfrm>
          <a:solidFill>
            <a:srgbClr val="44688F"/>
          </a:solidFill>
        </p:spPr>
        <p:txBody>
          <a:bodyPr>
            <a:noAutofit/>
          </a:bodyPr>
          <a:lstStyle/>
          <a:p>
            <a:pPr algn="ctr"/>
            <a:r>
              <a:rPr kumimoji="1" lang="en-US" altLang="ja-JP" sz="3600" dirty="0">
                <a:solidFill>
                  <a:schemeClr val="bg1"/>
                </a:solidFill>
              </a:rPr>
              <a:t>Feb 1, 2021: </a:t>
            </a:r>
          </a:p>
          <a:p>
            <a:pPr algn="ctr"/>
            <a:r>
              <a:rPr kumimoji="1" lang="en-US" altLang="ja-JP" sz="3600" dirty="0">
                <a:solidFill>
                  <a:schemeClr val="bg1"/>
                </a:solidFill>
              </a:rPr>
              <a:t>Submit Final Plan</a:t>
            </a:r>
            <a:endParaRPr kumimoji="1" lang="ja-JP" altLang="en-US" sz="3600" dirty="0">
              <a:solidFill>
                <a:schemeClr val="bg1"/>
              </a:solidFill>
            </a:endParaRPr>
          </a:p>
        </p:txBody>
      </p:sp>
      <p:sp>
        <p:nvSpPr>
          <p:cNvPr id="31" name="Oval 30"/>
          <p:cNvSpPr/>
          <p:nvPr/>
        </p:nvSpPr>
        <p:spPr>
          <a:xfrm>
            <a:off x="9047462" y="7596859"/>
            <a:ext cx="192505" cy="224589"/>
          </a:xfrm>
          <a:prstGeom prst="ellipse">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337152"/>
      </p:ext>
    </p:extLst>
  </p:cSld>
  <p:clrMapOvr>
    <a:masterClrMapping/>
  </p:clrMapOvr>
  <mc:AlternateContent xmlns:mc="http://schemas.openxmlformats.org/markup-compatibility/2006" xmlns:p14="http://schemas.microsoft.com/office/powerpoint/2010/main">
    <mc:Choice Requires="p14">
      <p:transition p14:dur="0" advTm="8457"/>
    </mc:Choice>
    <mc:Fallback xmlns="">
      <p:transition advTm="845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28073" y="0"/>
            <a:ext cx="11828681" cy="1988038"/>
          </a:xfrm>
        </p:spPr>
        <p:txBody>
          <a:bodyPr/>
          <a:lstStyle/>
          <a:p>
            <a:r>
              <a:rPr lang="en-US" dirty="0">
                <a:latin typeface="Rockwell" panose="02060603020205020403" pitchFamily="18" charset="0"/>
              </a:rPr>
              <a:t>Post Plan Submission</a:t>
            </a:r>
          </a:p>
        </p:txBody>
      </p:sp>
      <p:sp>
        <p:nvSpPr>
          <p:cNvPr id="5" name="Text Placeholder 4"/>
          <p:cNvSpPr>
            <a:spLocks noGrp="1"/>
          </p:cNvSpPr>
          <p:nvPr>
            <p:ph type="body" sz="quarter" idx="11"/>
          </p:nvPr>
        </p:nvSpPr>
        <p:spPr>
          <a:xfrm>
            <a:off x="3228072" y="3091544"/>
            <a:ext cx="11719156" cy="3966983"/>
          </a:xfrm>
        </p:spPr>
        <p:txBody>
          <a:bodyPr>
            <a:normAutofit fontScale="85000" lnSpcReduction="20000"/>
          </a:bodyPr>
          <a:lstStyle/>
          <a:p>
            <a:r>
              <a:rPr lang="en-US" sz="4000" dirty="0"/>
              <a:t>Ecology will review plan</a:t>
            </a:r>
          </a:p>
          <a:p>
            <a:pPr marL="0" indent="0">
              <a:buNone/>
            </a:pPr>
            <a:endParaRPr lang="en-US" sz="4000" dirty="0"/>
          </a:p>
          <a:p>
            <a:r>
              <a:rPr lang="en-US" sz="4000" dirty="0"/>
              <a:t>No changes to plan after submission</a:t>
            </a:r>
          </a:p>
          <a:p>
            <a:pPr marL="0" indent="0">
              <a:buNone/>
            </a:pPr>
            <a:endParaRPr lang="en-US" sz="4000" dirty="0"/>
          </a:p>
          <a:p>
            <a:r>
              <a:rPr lang="en-US" sz="4000" dirty="0"/>
              <a:t>Status updates to committee as needed</a:t>
            </a:r>
          </a:p>
          <a:p>
            <a:endParaRPr lang="en-US" sz="4000" dirty="0"/>
          </a:p>
          <a:p>
            <a:r>
              <a:rPr lang="en-US" sz="4000" dirty="0"/>
              <a:t>Director to determine action by June 30, 2021</a:t>
            </a:r>
          </a:p>
        </p:txBody>
      </p:sp>
      <p:grpSp>
        <p:nvGrpSpPr>
          <p:cNvPr id="6" name="Group 5"/>
          <p:cNvGrpSpPr/>
          <p:nvPr/>
        </p:nvGrpSpPr>
        <p:grpSpPr>
          <a:xfrm>
            <a:off x="2285206" y="1697271"/>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722624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815729" y="4542368"/>
            <a:ext cx="9181038" cy="1232839"/>
          </a:xfrm>
        </p:spPr>
        <p:txBody>
          <a:bodyPr>
            <a:normAutofit fontScale="90000"/>
          </a:bodyPr>
          <a:lstStyle/>
          <a:p>
            <a:r>
              <a:rPr kumimoji="1" lang="en-US" altLang="ja-JP" dirty="0"/>
              <a:t>Thank you for your time and collaborative work!</a:t>
            </a:r>
            <a:endParaRPr kumimoji="1" lang="ja-JP" altLang="en-US" dirty="0"/>
          </a:p>
        </p:txBody>
      </p:sp>
    </p:spTree>
    <p:extLst>
      <p:ext uri="{BB962C8B-B14F-4D97-AF65-F5344CB8AC3E}">
        <p14:creationId xmlns:p14="http://schemas.microsoft.com/office/powerpoint/2010/main" val="3931118450"/>
      </p:ext>
    </p:extLst>
  </p:cSld>
  <p:clrMapOvr>
    <a:masterClrMapping/>
  </p:clrMapOvr>
  <mc:AlternateContent xmlns:mc="http://schemas.openxmlformats.org/markup-compatibility/2006" xmlns:p14="http://schemas.microsoft.com/office/powerpoint/2010/main">
    <mc:Choice Requires="p14">
      <p:transition p14:dur="0" advTm="13544"/>
    </mc:Choice>
    <mc:Fallback xmlns="">
      <p:transition advTm="1354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63" y="547604"/>
            <a:ext cx="15770662" cy="709696"/>
          </a:xfrm>
        </p:spPr>
        <p:txBody>
          <a:bodyPr>
            <a:normAutofit fontScale="90000"/>
          </a:bodyPr>
          <a:lstStyle/>
          <a:p>
            <a:r>
              <a:rPr lang="en-US" dirty="0" smtClean="0"/>
              <a:t>Call-In Information: </a:t>
            </a:r>
            <a:endParaRPr lang="en-US" dirty="0"/>
          </a:p>
        </p:txBody>
      </p:sp>
      <p:graphicFrame>
        <p:nvGraphicFramePr>
          <p:cNvPr id="9" name="Content Placeholder 8" descr="Call-in information. " title="Call-In Information"/>
          <p:cNvGraphicFramePr>
            <a:graphicFrameLocks noGrp="1"/>
          </p:cNvGraphicFramePr>
          <p:nvPr>
            <p:ph sz="half" idx="2"/>
            <p:extLst>
              <p:ext uri="{D42A27DB-BD31-4B8C-83A1-F6EECF244321}">
                <p14:modId xmlns:p14="http://schemas.microsoft.com/office/powerpoint/2010/main" val="517397060"/>
              </p:ext>
            </p:extLst>
          </p:nvPr>
        </p:nvGraphicFramePr>
        <p:xfrm>
          <a:off x="2059276" y="1543050"/>
          <a:ext cx="14171036" cy="8391525"/>
        </p:xfrm>
        <a:graphic>
          <a:graphicData uri="http://schemas.openxmlformats.org/drawingml/2006/table">
            <a:tbl>
              <a:tblPr firstRow="1" bandRow="1">
                <a:tableStyleId>{5C22544A-7EE6-4342-B048-85BDC9FD1C3A}</a:tableStyleId>
              </a:tblPr>
              <a:tblGrid>
                <a:gridCol w="14171036">
                  <a:extLst>
                    <a:ext uri="{9D8B030D-6E8A-4147-A177-3AD203B41FA5}">
                      <a16:colId xmlns:a16="http://schemas.microsoft.com/office/drawing/2014/main" val="1802704750"/>
                    </a:ext>
                  </a:extLst>
                </a:gridCol>
              </a:tblGrid>
              <a:tr h="1465033">
                <a:tc>
                  <a:txBody>
                    <a:bodyPr/>
                    <a:lstStyle/>
                    <a:p>
                      <a:pPr marL="0" marR="0">
                        <a:spcBef>
                          <a:spcPts val="0"/>
                        </a:spcBef>
                        <a:spcAft>
                          <a:spcPts val="0"/>
                        </a:spcAft>
                      </a:pPr>
                      <a:r>
                        <a:rPr lang="en-US" sz="4000" b="1" dirty="0" err="1" smtClean="0">
                          <a:solidFill>
                            <a:schemeClr val="tx1"/>
                          </a:solidFill>
                          <a:latin typeface="+mn-lt"/>
                        </a:rPr>
                        <a:t>WebEX</a:t>
                      </a:r>
                      <a:r>
                        <a:rPr lang="en-US" sz="4000" b="1" dirty="0" smtClean="0">
                          <a:solidFill>
                            <a:schemeClr val="tx1"/>
                          </a:solidFill>
                          <a:latin typeface="+mn-lt"/>
                        </a:rPr>
                        <a:t> Sign in: </a:t>
                      </a:r>
                      <a:r>
                        <a:rPr lang="en-US" sz="4000" b="1" baseline="0" dirty="0" smtClean="0">
                          <a:solidFill>
                            <a:schemeClr val="tx1"/>
                          </a:solidFill>
                          <a:latin typeface="+mn-lt"/>
                        </a:rPr>
                        <a:t> </a:t>
                      </a:r>
                      <a:r>
                        <a:rPr lang="en-US" sz="4000" b="0" u="sng" dirty="0" smtClean="0">
                          <a:solidFill>
                            <a:schemeClr val="tx1"/>
                          </a:solidFill>
                          <a:effectLst/>
                          <a:latin typeface="+mn-lt"/>
                          <a:ea typeface="Calibri" panose="020F0502020204030204" pitchFamily="34" charset="0"/>
                          <a:hlinkClick r:id="rId3"/>
                        </a:rPr>
                        <a:t>https://watech.webex.com/watech/j.php?MTID=m131e1f30ea1daece155cc7dec3f62f80</a:t>
                      </a:r>
                      <a:endParaRPr lang="en-US" sz="4000" b="0" dirty="0" smtClean="0">
                        <a:solidFill>
                          <a:schemeClr val="tx1"/>
                        </a:solidFill>
                        <a:effectLst/>
                        <a:latin typeface="+mn-lt"/>
                        <a:ea typeface="Calibri" panose="020F0502020204030204" pitchFamily="34" charset="0"/>
                      </a:endParaRPr>
                    </a:p>
                    <a:p>
                      <a:endParaRPr lang="en-US" sz="4000" b="0" dirty="0" smtClean="0">
                        <a:solidFill>
                          <a:schemeClr val="tx1"/>
                        </a:solidFill>
                        <a:latin typeface="+mn-lt"/>
                      </a:endParaRPr>
                    </a:p>
                    <a:p>
                      <a:pPr marL="571500" indent="-571500">
                        <a:buFont typeface="Arial" panose="020B0604020202020204" pitchFamily="34" charset="0"/>
                        <a:buChar char="•"/>
                      </a:pPr>
                      <a:r>
                        <a:rPr lang="en-US" sz="4000" b="0" dirty="0" smtClean="0">
                          <a:solidFill>
                            <a:schemeClr val="tx1"/>
                          </a:solidFill>
                          <a:latin typeface="+mn-lt"/>
                        </a:rPr>
                        <a:t>Please enter your full name</a:t>
                      </a:r>
                    </a:p>
                    <a:p>
                      <a:pPr marL="571500" indent="-571500">
                        <a:buFont typeface="Arial" panose="020B0604020202020204" pitchFamily="34" charset="0"/>
                        <a:buChar char="•"/>
                      </a:pPr>
                      <a:r>
                        <a:rPr lang="en-US" sz="4000" b="0" dirty="0" smtClean="0">
                          <a:solidFill>
                            <a:schemeClr val="tx1"/>
                          </a:solidFill>
                          <a:latin typeface="+mn-lt"/>
                        </a:rPr>
                        <a:t>Here’s the password (just in case): WRIA7Streamflow</a:t>
                      </a:r>
                      <a:endParaRPr lang="en-US" sz="4000" b="0" dirty="0">
                        <a:solidFill>
                          <a:schemeClr val="tx1"/>
                        </a:solidFill>
                        <a:latin typeface="+mn-lt"/>
                      </a:endParaRPr>
                    </a:p>
                  </a:txBody>
                  <a:tcPr>
                    <a:solidFill>
                      <a:schemeClr val="accent6">
                        <a:lumMod val="40000"/>
                        <a:lumOff val="60000"/>
                      </a:schemeClr>
                    </a:solidFill>
                  </a:tcPr>
                </a:tc>
                <a:extLst>
                  <a:ext uri="{0D108BD9-81ED-4DB2-BD59-A6C34878D82A}">
                    <a16:rowId xmlns:a16="http://schemas.microsoft.com/office/drawing/2014/main" val="1740563649"/>
                  </a:ext>
                </a:extLst>
              </a:tr>
              <a:tr h="1282166">
                <a:tc>
                  <a:txBody>
                    <a:bodyPr/>
                    <a:lstStyle/>
                    <a:p>
                      <a:r>
                        <a:rPr lang="en-US" sz="4000" b="1" dirty="0" smtClean="0">
                          <a:solidFill>
                            <a:schemeClr val="tx1"/>
                          </a:solidFill>
                          <a:latin typeface="+mn-lt"/>
                        </a:rPr>
                        <a:t>WebEx Audio:</a:t>
                      </a:r>
                      <a:r>
                        <a:rPr lang="en-US" sz="4000" b="1" baseline="0" dirty="0" smtClean="0">
                          <a:solidFill>
                            <a:schemeClr val="tx1"/>
                          </a:solidFill>
                          <a:latin typeface="+mn-lt"/>
                        </a:rPr>
                        <a:t> </a:t>
                      </a:r>
                      <a:endParaRPr lang="en-US" sz="4000" b="1" dirty="0" smtClean="0">
                        <a:solidFill>
                          <a:schemeClr val="tx1"/>
                        </a:solidFill>
                        <a:latin typeface="+mn-lt"/>
                      </a:endParaRPr>
                    </a:p>
                    <a:p>
                      <a:pPr marL="0" marR="0">
                        <a:spcBef>
                          <a:spcPts val="0"/>
                        </a:spcBef>
                        <a:spcAft>
                          <a:spcPts val="0"/>
                        </a:spcAft>
                      </a:pPr>
                      <a:r>
                        <a:rPr lang="en-US" sz="4000" b="0" dirty="0" smtClean="0">
                          <a:solidFill>
                            <a:schemeClr val="tx1"/>
                          </a:solidFill>
                          <a:effectLst/>
                          <a:latin typeface="+mn-lt"/>
                          <a:ea typeface="Calibri" panose="020F0502020204030204" pitchFamily="34" charset="0"/>
                        </a:rPr>
                        <a:t>+1-415-655-0001 US Toll</a:t>
                      </a:r>
                    </a:p>
                    <a:p>
                      <a:pPr marL="0" marR="0">
                        <a:spcBef>
                          <a:spcPts val="0"/>
                        </a:spcBef>
                        <a:spcAft>
                          <a:spcPts val="0"/>
                        </a:spcAft>
                      </a:pPr>
                      <a:r>
                        <a:rPr lang="en-US" sz="4000" b="0" dirty="0" smtClean="0">
                          <a:solidFill>
                            <a:schemeClr val="tx1"/>
                          </a:solidFill>
                          <a:effectLst/>
                          <a:latin typeface="+mn-lt"/>
                          <a:ea typeface="Calibri" panose="020F0502020204030204" pitchFamily="34" charset="0"/>
                        </a:rPr>
                        <a:t>+1-206-207-1700 United States Toll (Seattle)</a:t>
                      </a:r>
                    </a:p>
                    <a:p>
                      <a:endParaRPr lang="en-US" sz="4000" b="0" dirty="0">
                        <a:solidFill>
                          <a:schemeClr val="tx1"/>
                        </a:solidFill>
                        <a:latin typeface="+mn-lt"/>
                      </a:endParaRPr>
                    </a:p>
                  </a:txBody>
                  <a:tcPr>
                    <a:solidFill>
                      <a:schemeClr val="accent6">
                        <a:lumMod val="40000"/>
                        <a:lumOff val="60000"/>
                      </a:schemeClr>
                    </a:solidFill>
                  </a:tcPr>
                </a:tc>
                <a:extLst>
                  <a:ext uri="{0D108BD9-81ED-4DB2-BD59-A6C34878D82A}">
                    <a16:rowId xmlns:a16="http://schemas.microsoft.com/office/drawing/2014/main" val="3177293622"/>
                  </a:ext>
                </a:extLst>
              </a:tr>
              <a:tr h="2112645">
                <a:tc>
                  <a:txBody>
                    <a:bodyPr/>
                    <a:lstStyle/>
                    <a:p>
                      <a:r>
                        <a:rPr lang="en-US" sz="4000" b="1" baseline="0" dirty="0" smtClean="0">
                          <a:solidFill>
                            <a:schemeClr val="tx1"/>
                          </a:solidFill>
                          <a:latin typeface="+mn-lt"/>
                        </a:rPr>
                        <a:t>Back-Up Conference line – Only If WebEx Fails:</a:t>
                      </a:r>
                    </a:p>
                    <a:p>
                      <a:r>
                        <a:rPr lang="fr-FR" sz="4000" b="0" baseline="0" dirty="0" smtClean="0">
                          <a:solidFill>
                            <a:schemeClr val="tx1"/>
                          </a:solidFill>
                          <a:latin typeface="+mn-lt"/>
                        </a:rPr>
                        <a:t>(360) 407-3780, PIN Code: 160797#</a:t>
                      </a:r>
                    </a:p>
                    <a:p>
                      <a:endParaRPr lang="en-US" sz="4000" b="0" baseline="0" dirty="0" smtClean="0">
                        <a:solidFill>
                          <a:schemeClr val="tx1"/>
                        </a:solidFill>
                        <a:latin typeface="+mn-lt"/>
                      </a:endParaRPr>
                    </a:p>
                  </a:txBody>
                  <a:tcPr>
                    <a:solidFill>
                      <a:schemeClr val="accent4">
                        <a:lumMod val="40000"/>
                        <a:lumOff val="60000"/>
                      </a:schemeClr>
                    </a:solidFill>
                  </a:tcPr>
                </a:tc>
                <a:extLst>
                  <a:ext uri="{0D108BD9-81ED-4DB2-BD59-A6C34878D82A}">
                    <a16:rowId xmlns:a16="http://schemas.microsoft.com/office/drawing/2014/main" val="2689035485"/>
                  </a:ext>
                </a:extLst>
              </a:tr>
            </a:tbl>
          </a:graphicData>
        </a:graphic>
      </p:graphicFrame>
    </p:spTree>
    <p:extLst>
      <p:ext uri="{BB962C8B-B14F-4D97-AF65-F5344CB8AC3E}">
        <p14:creationId xmlns:p14="http://schemas.microsoft.com/office/powerpoint/2010/main" val="1509190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Approval Process – Form</a:t>
            </a:r>
            <a:br>
              <a:rPr lang="en-US" dirty="0"/>
            </a:br>
            <a:r>
              <a:rPr lang="en-US" dirty="0"/>
              <a:t/>
            </a:r>
            <a:br>
              <a:rPr lang="en-US" dirty="0"/>
            </a:br>
            <a:r>
              <a:rPr lang="en-US" dirty="0"/>
              <a:t>What is your entity’s process and timeline?</a:t>
            </a:r>
          </a:p>
        </p:txBody>
      </p:sp>
      <p:pic>
        <p:nvPicPr>
          <p:cNvPr id="4" name="Picture 3" descr="Picture of form" title="WRE Plan Local Approval Process"/>
          <p:cNvPicPr>
            <a:picLocks noChangeAspect="1"/>
          </p:cNvPicPr>
          <p:nvPr/>
        </p:nvPicPr>
        <p:blipFill>
          <a:blip r:embed="rId3"/>
          <a:stretch>
            <a:fillRect/>
          </a:stretch>
        </p:blipFill>
        <p:spPr>
          <a:xfrm>
            <a:off x="8880611" y="600834"/>
            <a:ext cx="7334594" cy="9450582"/>
          </a:xfrm>
          <a:prstGeom prst="rect">
            <a:avLst/>
          </a:prstGeom>
        </p:spPr>
      </p:pic>
    </p:spTree>
    <p:extLst>
      <p:ext uri="{BB962C8B-B14F-4D97-AF65-F5344CB8AC3E}">
        <p14:creationId xmlns:p14="http://schemas.microsoft.com/office/powerpoint/2010/main" val="1590039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2086657"/>
            <a:ext cx="7213825" cy="6110513"/>
          </a:xfrm>
        </p:spPr>
        <p:txBody>
          <a:bodyPr/>
          <a:lstStyle/>
          <a:p>
            <a:r>
              <a:rPr lang="en-US" sz="6550" dirty="0">
                <a:latin typeface="Franklin Gothic Medium"/>
                <a:ea typeface="Roboto Medium"/>
              </a:rPr>
              <a:t>Policy and Regulatory Actions – Round Table</a:t>
            </a:r>
            <a:endParaRPr lang="en-US" dirty="0"/>
          </a:p>
        </p:txBody>
      </p:sp>
      <p:sp>
        <p:nvSpPr>
          <p:cNvPr id="3" name="Text Placeholder 2"/>
          <p:cNvSpPr>
            <a:spLocks noGrp="1"/>
          </p:cNvSpPr>
          <p:nvPr>
            <p:ph type="body" sz="quarter" idx="15"/>
          </p:nvPr>
        </p:nvSpPr>
        <p:spPr>
          <a:xfrm>
            <a:off x="8099687" y="747003"/>
            <a:ext cx="9421822" cy="8486273"/>
          </a:xfrm>
        </p:spPr>
        <p:txBody>
          <a:bodyPr>
            <a:normAutofit/>
          </a:bodyPr>
          <a:lstStyle/>
          <a:p>
            <a:pPr marL="0" indent="0">
              <a:buNone/>
            </a:pPr>
            <a:r>
              <a:rPr lang="en-US" sz="4400" dirty="0">
                <a:latin typeface="Franklin Gothic Book"/>
                <a:ea typeface="Roboto Medium"/>
              </a:rPr>
              <a:t>Goals of the roundtable:</a:t>
            </a:r>
            <a:endParaRPr lang="en-US" dirty="0"/>
          </a:p>
          <a:p>
            <a:pPr marL="0" indent="0">
              <a:buNone/>
            </a:pPr>
            <a:endParaRPr lang="en-US" dirty="0"/>
          </a:p>
          <a:p>
            <a:pPr>
              <a:spcAft>
                <a:spcPts val="200"/>
              </a:spcAft>
            </a:pPr>
            <a:r>
              <a:rPr lang="en-US" sz="4400" dirty="0">
                <a:latin typeface="Franklin Gothic Book"/>
                <a:ea typeface="Roboto Medium"/>
              </a:rPr>
              <a:t>Advance ideas that have been brainstormed in prior meetings</a:t>
            </a:r>
            <a:endParaRPr lang="en-US" sz="4400" dirty="0"/>
          </a:p>
          <a:p>
            <a:pPr marL="0" indent="0">
              <a:spcAft>
                <a:spcPts val="200"/>
              </a:spcAft>
              <a:buNone/>
            </a:pPr>
            <a:endParaRPr lang="en-US" sz="4400" dirty="0">
              <a:latin typeface="Franklin Gothic Book"/>
              <a:ea typeface="Roboto Medium"/>
            </a:endParaRPr>
          </a:p>
          <a:p>
            <a:pPr>
              <a:spcAft>
                <a:spcPts val="200"/>
              </a:spcAft>
            </a:pPr>
            <a:r>
              <a:rPr lang="en-US" sz="4400" dirty="0">
                <a:latin typeface="Franklin Gothic Book"/>
                <a:ea typeface="Roboto Medium"/>
              </a:rPr>
              <a:t>Identify ideas that won’t get full approval so we don't waste anyone's time</a:t>
            </a:r>
            <a:endParaRPr lang="en-US" sz="4400" dirty="0"/>
          </a:p>
          <a:p>
            <a:pPr marL="0" indent="0">
              <a:spcAft>
                <a:spcPts val="200"/>
              </a:spcAft>
              <a:buNone/>
            </a:pPr>
            <a:endParaRPr lang="en-US" sz="4400" dirty="0">
              <a:latin typeface="Franklin Gothic Book"/>
              <a:ea typeface="Roboto Medium"/>
            </a:endParaRPr>
          </a:p>
          <a:p>
            <a:pPr>
              <a:spcAft>
                <a:spcPts val="200"/>
              </a:spcAft>
            </a:pPr>
            <a:r>
              <a:rPr lang="en-US" sz="4400" dirty="0">
                <a:latin typeface="Franklin Gothic Book"/>
                <a:ea typeface="Roboto Medium"/>
              </a:rPr>
              <a:t>Document positions/champions to further develop ideas into a proposal(s) for the committee to review and discuss</a:t>
            </a:r>
            <a:endParaRPr lang="en-US" sz="4400" dirty="0"/>
          </a:p>
          <a:p>
            <a:pPr marL="685165" lvl="1" indent="0">
              <a:buFont typeface="Calibri" panose="020F0502020204030204" pitchFamily="34" charset="0"/>
              <a:buNone/>
            </a:pPr>
            <a:endParaRPr lang="en-US" sz="3800" dirty="0"/>
          </a:p>
          <a:p>
            <a:pPr marL="0" indent="0">
              <a:buNone/>
            </a:pPr>
            <a:endParaRPr lang="en-US" sz="4400" dirty="0"/>
          </a:p>
          <a:p>
            <a:endParaRPr lang="en-US" sz="4400" dirty="0"/>
          </a:p>
          <a:p>
            <a:endParaRPr lang="en-US" sz="4400" dirty="0"/>
          </a:p>
          <a:p>
            <a:endParaRPr lang="en-US" sz="4400" dirty="0"/>
          </a:p>
        </p:txBody>
      </p:sp>
    </p:spTree>
    <p:extLst>
      <p:ext uri="{BB962C8B-B14F-4D97-AF65-F5344CB8AC3E}">
        <p14:creationId xmlns:p14="http://schemas.microsoft.com/office/powerpoint/2010/main" val="2770111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2086657"/>
            <a:ext cx="7213825" cy="6110513"/>
          </a:xfrm>
        </p:spPr>
        <p:txBody>
          <a:bodyPr/>
          <a:lstStyle/>
          <a:p>
            <a:r>
              <a:rPr lang="en-US" sz="6550" dirty="0">
                <a:latin typeface="Franklin Gothic Medium"/>
                <a:ea typeface="Roboto Medium"/>
              </a:rPr>
              <a:t>Policy and Regulatory Actions </a:t>
            </a:r>
            <a:r>
              <a:rPr lang="en-US" sz="6550" dirty="0"/>
              <a:t/>
            </a:r>
            <a:br>
              <a:rPr lang="en-US" sz="6550" dirty="0"/>
            </a:br>
            <a:r>
              <a:rPr lang="en-US" sz="6550" dirty="0">
                <a:latin typeface="Franklin Gothic Medium"/>
                <a:ea typeface="Roboto Medium"/>
              </a:rPr>
              <a:t>– Round Table</a:t>
            </a:r>
            <a:endParaRPr lang="en-US" dirty="0"/>
          </a:p>
        </p:txBody>
      </p:sp>
      <p:sp>
        <p:nvSpPr>
          <p:cNvPr id="3" name="Text Placeholder 2"/>
          <p:cNvSpPr>
            <a:spLocks noGrp="1"/>
          </p:cNvSpPr>
          <p:nvPr>
            <p:ph type="body" sz="quarter" idx="15"/>
          </p:nvPr>
        </p:nvSpPr>
        <p:spPr>
          <a:xfrm>
            <a:off x="8126556" y="1620252"/>
            <a:ext cx="9421822" cy="8486273"/>
          </a:xfrm>
        </p:spPr>
        <p:txBody>
          <a:bodyPr>
            <a:normAutofit/>
          </a:bodyPr>
          <a:lstStyle/>
          <a:p>
            <a:pPr marL="0" indent="0">
              <a:buNone/>
            </a:pPr>
            <a:endParaRPr lang="en-US" sz="4400" dirty="0"/>
          </a:p>
          <a:p>
            <a:r>
              <a:rPr lang="en-US" sz="4400" dirty="0">
                <a:latin typeface="Franklin Gothic Book"/>
                <a:ea typeface="Roboto Medium"/>
              </a:rPr>
              <a:t>What are the top policy and regulatory actions that you'd like to see in the plan?</a:t>
            </a:r>
            <a:endParaRPr lang="en-US" dirty="0"/>
          </a:p>
          <a:p>
            <a:endParaRPr lang="en-US" sz="4400" dirty="0"/>
          </a:p>
          <a:p>
            <a:r>
              <a:rPr lang="en-US" sz="4400" dirty="0">
                <a:latin typeface="Franklin Gothic Book"/>
                <a:ea typeface="Roboto Medium"/>
              </a:rPr>
              <a:t> What policies on the list do you know your entity cannot support if in the plan?</a:t>
            </a:r>
          </a:p>
          <a:p>
            <a:pPr marL="0" indent="0">
              <a:buNone/>
            </a:pPr>
            <a:endParaRPr lang="en-US" sz="4400" dirty="0"/>
          </a:p>
          <a:p>
            <a:endParaRPr lang="en-US" sz="4400" dirty="0"/>
          </a:p>
          <a:p>
            <a:endParaRPr lang="en-US" sz="4400" dirty="0"/>
          </a:p>
          <a:p>
            <a:endParaRPr lang="en-US" sz="4400" dirty="0"/>
          </a:p>
        </p:txBody>
      </p:sp>
    </p:spTree>
    <p:extLst>
      <p:ext uri="{BB962C8B-B14F-4D97-AF65-F5344CB8AC3E}">
        <p14:creationId xmlns:p14="http://schemas.microsoft.com/office/powerpoint/2010/main" val="1103721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2086657"/>
            <a:ext cx="7213825" cy="6110513"/>
          </a:xfrm>
        </p:spPr>
        <p:txBody>
          <a:bodyPr/>
          <a:lstStyle/>
          <a:p>
            <a:r>
              <a:rPr lang="en-US" sz="6550" dirty="0">
                <a:latin typeface="Franklin Gothic Medium"/>
                <a:ea typeface="Roboto Medium"/>
              </a:rPr>
              <a:t>Policy and Regulatory Actions </a:t>
            </a:r>
            <a:r>
              <a:rPr lang="en-US" sz="6550" dirty="0"/>
              <a:t/>
            </a:r>
            <a:br>
              <a:rPr lang="en-US" sz="6550" dirty="0"/>
            </a:br>
            <a:r>
              <a:rPr lang="en-US" sz="6550" dirty="0">
                <a:latin typeface="Franklin Gothic Medium"/>
                <a:ea typeface="Roboto Medium"/>
              </a:rPr>
              <a:t>– Round Table</a:t>
            </a:r>
            <a:endParaRPr lang="en-US" dirty="0"/>
          </a:p>
        </p:txBody>
      </p:sp>
      <p:sp>
        <p:nvSpPr>
          <p:cNvPr id="9" name="Text Placeholder 8">
            <a:extLst>
              <a:ext uri="{FF2B5EF4-FFF2-40B4-BE49-F238E27FC236}">
                <a16:creationId xmlns:a16="http://schemas.microsoft.com/office/drawing/2014/main" id="{687F67B9-6E0D-477F-966A-D2383008CE57}"/>
              </a:ext>
            </a:extLst>
          </p:cNvPr>
          <p:cNvSpPr>
            <a:spLocks noGrp="1"/>
          </p:cNvSpPr>
          <p:nvPr>
            <p:ph type="body" sz="quarter" idx="15"/>
          </p:nvPr>
        </p:nvSpPr>
        <p:spPr/>
        <p:txBody>
          <a:bodyPr/>
          <a:lstStyle/>
          <a:p>
            <a:endParaRPr lang="en-US"/>
          </a:p>
        </p:txBody>
      </p:sp>
      <p:graphicFrame>
        <p:nvGraphicFramePr>
          <p:cNvPr id="11" name="Table 10" descr="WRIA 7 Policy and Regulatory Actions Brainstorm" title="WRIA 7 Policy and Regulatory Actions Brainstorm">
            <a:extLst>
              <a:ext uri="{FF2B5EF4-FFF2-40B4-BE49-F238E27FC236}">
                <a16:creationId xmlns:a16="http://schemas.microsoft.com/office/drawing/2014/main" id="{0CB23910-E6BD-49FD-8240-17562C935E93}"/>
              </a:ext>
            </a:extLst>
          </p:cNvPr>
          <p:cNvGraphicFramePr>
            <a:graphicFrameLocks noGrp="1"/>
          </p:cNvGraphicFramePr>
          <p:nvPr>
            <p:extLst>
              <p:ext uri="{D42A27DB-BD31-4B8C-83A1-F6EECF244321}">
                <p14:modId xmlns:p14="http://schemas.microsoft.com/office/powerpoint/2010/main" val="3210759311"/>
              </p:ext>
            </p:extLst>
          </p:nvPr>
        </p:nvGraphicFramePr>
        <p:xfrm>
          <a:off x="7875492" y="2113719"/>
          <a:ext cx="10147298" cy="6515224"/>
        </p:xfrm>
        <a:graphic>
          <a:graphicData uri="http://schemas.openxmlformats.org/drawingml/2006/table">
            <a:tbl>
              <a:tblPr firstRow="1" bandRow="1">
                <a:tableStyleId>{5C22544A-7EE6-4342-B048-85BDC9FD1C3A}</a:tableStyleId>
              </a:tblPr>
              <a:tblGrid>
                <a:gridCol w="813776">
                  <a:extLst>
                    <a:ext uri="{9D8B030D-6E8A-4147-A177-3AD203B41FA5}">
                      <a16:colId xmlns:a16="http://schemas.microsoft.com/office/drawing/2014/main" val="1614989732"/>
                    </a:ext>
                  </a:extLst>
                </a:gridCol>
                <a:gridCol w="2225430">
                  <a:extLst>
                    <a:ext uri="{9D8B030D-6E8A-4147-A177-3AD203B41FA5}">
                      <a16:colId xmlns:a16="http://schemas.microsoft.com/office/drawing/2014/main" val="1464732368"/>
                    </a:ext>
                  </a:extLst>
                </a:gridCol>
                <a:gridCol w="7108092">
                  <a:extLst>
                    <a:ext uri="{9D8B030D-6E8A-4147-A177-3AD203B41FA5}">
                      <a16:colId xmlns:a16="http://schemas.microsoft.com/office/drawing/2014/main" val="2773255655"/>
                    </a:ext>
                  </a:extLst>
                </a:gridCol>
              </a:tblGrid>
              <a:tr h="1273882">
                <a:tc>
                  <a:txBody>
                    <a:bodyPr/>
                    <a:lstStyle/>
                    <a:p>
                      <a:r>
                        <a:rPr lang="en-US" sz="2000" dirty="0">
                          <a:effectLst/>
                        </a:rPr>
                        <a:t>WRIA 7</a:t>
                      </a:r>
                      <a:endParaRPr lang="en-US" sz="2000" b="1" dirty="0">
                        <a:solidFill>
                          <a:srgbClr val="FFFFFF"/>
                        </a:solidFill>
                        <a:effectLst/>
                        <a:latin typeface="Calibri"/>
                      </a:endParaRPr>
                    </a:p>
                  </a:txBody>
                  <a:tcPr marL="0" marR="0" marT="0" marB="0" anchor="ctr"/>
                </a:tc>
                <a:tc>
                  <a:txBody>
                    <a:bodyPr/>
                    <a:lstStyle/>
                    <a:p>
                      <a:r>
                        <a:rPr lang="en-US" sz="2000" dirty="0">
                          <a:effectLst/>
                        </a:rPr>
                        <a:t>Category</a:t>
                      </a:r>
                      <a:endParaRPr lang="en-US" sz="2000" b="1" dirty="0">
                        <a:solidFill>
                          <a:srgbClr val="FFFFFF"/>
                        </a:solidFill>
                        <a:effectLst/>
                        <a:latin typeface="Calibri"/>
                      </a:endParaRPr>
                    </a:p>
                  </a:txBody>
                  <a:tcPr marL="0" marR="0" marT="0" marB="0" anchor="ctr"/>
                </a:tc>
                <a:tc>
                  <a:txBody>
                    <a:bodyPr/>
                    <a:lstStyle/>
                    <a:p>
                      <a:r>
                        <a:rPr lang="en-US" sz="2000" dirty="0">
                          <a:effectLst/>
                        </a:rPr>
                        <a:t>Description</a:t>
                      </a:r>
                      <a:endParaRPr lang="en-US" sz="2000" b="1" dirty="0">
                        <a:solidFill>
                          <a:srgbClr val="FFFFFF"/>
                        </a:solidFill>
                        <a:effectLst/>
                        <a:latin typeface="Calibri"/>
                      </a:endParaRPr>
                    </a:p>
                  </a:txBody>
                  <a:tcPr marL="0" marR="0" marT="0" marB="0" anchor="ctr"/>
                </a:tc>
                <a:extLst>
                  <a:ext uri="{0D108BD9-81ED-4DB2-BD59-A6C34878D82A}">
                    <a16:rowId xmlns:a16="http://schemas.microsoft.com/office/drawing/2014/main" val="3909144478"/>
                  </a:ext>
                </a:extLst>
              </a:tr>
              <a:tr h="324714">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Enforcement</a:t>
                      </a:r>
                      <a:endParaRPr lang="en-US" sz="2000" dirty="0">
                        <a:effectLst/>
                        <a:latin typeface="Calibri"/>
                      </a:endParaRPr>
                    </a:p>
                  </a:txBody>
                  <a:tcPr marL="0" marR="0" marT="0" marB="0" anchor="ctr"/>
                </a:tc>
                <a:tc>
                  <a:txBody>
                    <a:bodyPr/>
                    <a:lstStyle/>
                    <a:p>
                      <a:r>
                        <a:rPr lang="en-US" sz="2000" dirty="0">
                          <a:effectLst/>
                        </a:rPr>
                        <a:t>Make resources available for enforcement.</a:t>
                      </a:r>
                      <a:endParaRPr lang="en-US" sz="2000" dirty="0">
                        <a:effectLst/>
                        <a:latin typeface="Calibri"/>
                      </a:endParaRPr>
                    </a:p>
                  </a:txBody>
                  <a:tcPr marL="0" marR="0" marT="0" marB="0" anchor="ctr"/>
                </a:tc>
                <a:extLst>
                  <a:ext uri="{0D108BD9-81ED-4DB2-BD59-A6C34878D82A}">
                    <a16:rowId xmlns:a16="http://schemas.microsoft.com/office/drawing/2014/main" val="194464874"/>
                  </a:ext>
                </a:extLst>
              </a:tr>
              <a:tr h="324714">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Enforcement</a:t>
                      </a:r>
                      <a:endParaRPr lang="en-US" sz="2000" dirty="0">
                        <a:effectLst/>
                        <a:latin typeface="Calibri"/>
                      </a:endParaRPr>
                    </a:p>
                  </a:txBody>
                  <a:tcPr marL="0" marR="0" marT="0" marB="0" anchor="ctr"/>
                </a:tc>
                <a:tc>
                  <a:txBody>
                    <a:bodyPr/>
                    <a:lstStyle/>
                    <a:p>
                      <a:r>
                        <a:rPr lang="en-US" sz="2000" dirty="0">
                          <a:effectLst/>
                        </a:rPr>
                        <a:t>Well pumps that limit usage</a:t>
                      </a:r>
                      <a:endParaRPr lang="en-US" sz="2000" dirty="0">
                        <a:effectLst/>
                        <a:latin typeface="Calibri"/>
                      </a:endParaRPr>
                    </a:p>
                  </a:txBody>
                  <a:tcPr marL="0" marR="0" marT="0" marB="0" anchor="ctr"/>
                </a:tc>
                <a:extLst>
                  <a:ext uri="{0D108BD9-81ED-4DB2-BD59-A6C34878D82A}">
                    <a16:rowId xmlns:a16="http://schemas.microsoft.com/office/drawing/2014/main" val="4068764566"/>
                  </a:ext>
                </a:extLst>
              </a:tr>
              <a:tr h="324714">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Financial</a:t>
                      </a:r>
                      <a:endParaRPr lang="en-US" sz="2000" dirty="0">
                        <a:effectLst/>
                        <a:latin typeface="Calibri"/>
                      </a:endParaRPr>
                    </a:p>
                  </a:txBody>
                  <a:tcPr marL="0" marR="0" marT="0" marB="0" anchor="ctr"/>
                </a:tc>
                <a:tc>
                  <a:txBody>
                    <a:bodyPr/>
                    <a:lstStyle/>
                    <a:p>
                      <a:r>
                        <a:rPr lang="en-US" sz="2000" dirty="0">
                          <a:effectLst/>
                        </a:rPr>
                        <a:t>Additional funding for tracking plan implementation, projects, &amp; adaptive management</a:t>
                      </a:r>
                      <a:endParaRPr lang="en-US" sz="2000" dirty="0">
                        <a:effectLst/>
                        <a:latin typeface="Calibri"/>
                      </a:endParaRPr>
                    </a:p>
                  </a:txBody>
                  <a:tcPr marL="0" marR="0" marT="0" marB="0" anchor="ctr"/>
                </a:tc>
                <a:extLst>
                  <a:ext uri="{0D108BD9-81ED-4DB2-BD59-A6C34878D82A}">
                    <a16:rowId xmlns:a16="http://schemas.microsoft.com/office/drawing/2014/main" val="4215512096"/>
                  </a:ext>
                </a:extLst>
              </a:tr>
              <a:tr h="1273882">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Financial</a:t>
                      </a:r>
                      <a:endParaRPr lang="en-US" sz="2000" dirty="0">
                        <a:effectLst/>
                        <a:latin typeface="Calibri"/>
                      </a:endParaRPr>
                    </a:p>
                  </a:txBody>
                  <a:tcPr marL="0" marR="0" marT="0" marB="0" anchor="ctr"/>
                </a:tc>
                <a:tc>
                  <a:txBody>
                    <a:bodyPr/>
                    <a:lstStyle/>
                    <a:p>
                      <a:r>
                        <a:rPr lang="en-US" sz="2000" dirty="0">
                          <a:effectLst/>
                        </a:rPr>
                        <a:t>Create a tiered fee structure for permit exempt well construction based on 1) property value, 2) lawn size, 3) reduced irrigation practices, 4) native plantings, 5)LID/BMPs. Note: Ensure that costs associated with new programs do not impede affordable housing and keep the front-end costs of home construction as low as possible</a:t>
                      </a:r>
                      <a:endParaRPr lang="en-US" sz="2000" dirty="0">
                        <a:effectLst/>
                        <a:latin typeface="Calibri"/>
                      </a:endParaRPr>
                    </a:p>
                  </a:txBody>
                  <a:tcPr marL="0" marR="0" marT="0" marB="0" anchor="ctr"/>
                </a:tc>
                <a:extLst>
                  <a:ext uri="{0D108BD9-81ED-4DB2-BD59-A6C34878D82A}">
                    <a16:rowId xmlns:a16="http://schemas.microsoft.com/office/drawing/2014/main" val="2507344033"/>
                  </a:ext>
                </a:extLst>
              </a:tr>
              <a:tr h="324714">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Financial</a:t>
                      </a:r>
                      <a:endParaRPr lang="en-US" sz="2000" dirty="0">
                        <a:effectLst/>
                        <a:latin typeface="Calibri"/>
                      </a:endParaRPr>
                    </a:p>
                  </a:txBody>
                  <a:tcPr marL="0" marR="0" marT="0" marB="0" anchor="ctr"/>
                </a:tc>
                <a:tc>
                  <a:txBody>
                    <a:bodyPr/>
                    <a:lstStyle/>
                    <a:p>
                      <a:r>
                        <a:rPr lang="en-US" sz="2000" dirty="0">
                          <a:effectLst/>
                        </a:rPr>
                        <a:t>Increase the fee for permit exempt well construction</a:t>
                      </a:r>
                      <a:endParaRPr lang="en-US" sz="2000" dirty="0">
                        <a:effectLst/>
                        <a:latin typeface="Calibri"/>
                      </a:endParaRPr>
                    </a:p>
                  </a:txBody>
                  <a:tcPr marL="0" marR="0" marT="0" marB="0" anchor="ctr"/>
                </a:tc>
                <a:extLst>
                  <a:ext uri="{0D108BD9-81ED-4DB2-BD59-A6C34878D82A}">
                    <a16:rowId xmlns:a16="http://schemas.microsoft.com/office/drawing/2014/main" val="1569827104"/>
                  </a:ext>
                </a:extLst>
              </a:tr>
              <a:tr h="624453">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Financial</a:t>
                      </a:r>
                      <a:endParaRPr lang="en-US" sz="2000" dirty="0">
                        <a:effectLst/>
                        <a:latin typeface="Calibri"/>
                      </a:endParaRPr>
                    </a:p>
                  </a:txBody>
                  <a:tcPr marL="0" marR="0" marT="0" marB="0" anchor="ctr"/>
                </a:tc>
                <a:tc>
                  <a:txBody>
                    <a:bodyPr/>
                    <a:lstStyle/>
                    <a:p>
                      <a:r>
                        <a:rPr lang="en-US" sz="2000" dirty="0">
                          <a:effectLst/>
                        </a:rPr>
                        <a:t>Perform a financial analysis of the fee rate for permit exempt well construction and consider an annual fee vs. a one-time installation fee.</a:t>
                      </a:r>
                      <a:endParaRPr lang="en-US" sz="2000" dirty="0">
                        <a:effectLst/>
                        <a:latin typeface="Calibri"/>
                      </a:endParaRPr>
                    </a:p>
                  </a:txBody>
                  <a:tcPr marL="0" marR="0" marT="0" marB="0" anchor="ctr"/>
                </a:tc>
                <a:extLst>
                  <a:ext uri="{0D108BD9-81ED-4DB2-BD59-A6C34878D82A}">
                    <a16:rowId xmlns:a16="http://schemas.microsoft.com/office/drawing/2014/main" val="429633169"/>
                  </a:ext>
                </a:extLst>
              </a:tr>
              <a:tr h="624453">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Financial</a:t>
                      </a:r>
                      <a:endParaRPr lang="en-US" sz="2000" dirty="0">
                        <a:effectLst/>
                        <a:latin typeface="Calibri"/>
                      </a:endParaRPr>
                    </a:p>
                  </a:txBody>
                  <a:tcPr marL="0" marR="0" marT="0" marB="0" anchor="ctr"/>
                </a:tc>
                <a:tc>
                  <a:txBody>
                    <a:bodyPr/>
                    <a:lstStyle/>
                    <a:p>
                      <a:r>
                        <a:rPr lang="en-US" sz="2000" dirty="0">
                          <a:effectLst/>
                        </a:rPr>
                        <a:t>Establish incentive programs for water conservation: native/drought tolerant plants, water service connection/well decommissioning, rain water storage for irrigation etc.</a:t>
                      </a:r>
                      <a:endParaRPr lang="en-US" sz="2000" dirty="0">
                        <a:effectLst/>
                        <a:latin typeface="Calibri"/>
                      </a:endParaRPr>
                    </a:p>
                  </a:txBody>
                  <a:tcPr marL="0" marR="0" marT="0" marB="0" anchor="ctr"/>
                </a:tc>
                <a:extLst>
                  <a:ext uri="{0D108BD9-81ED-4DB2-BD59-A6C34878D82A}">
                    <a16:rowId xmlns:a16="http://schemas.microsoft.com/office/drawing/2014/main" val="787380031"/>
                  </a:ext>
                </a:extLst>
              </a:tr>
            </a:tbl>
          </a:graphicData>
        </a:graphic>
      </p:graphicFrame>
    </p:spTree>
    <p:extLst>
      <p:ext uri="{BB962C8B-B14F-4D97-AF65-F5344CB8AC3E}">
        <p14:creationId xmlns:p14="http://schemas.microsoft.com/office/powerpoint/2010/main" val="1097933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2086657"/>
            <a:ext cx="7213825" cy="6110513"/>
          </a:xfrm>
        </p:spPr>
        <p:txBody>
          <a:bodyPr/>
          <a:lstStyle/>
          <a:p>
            <a:r>
              <a:rPr lang="en-US" sz="6550" dirty="0">
                <a:latin typeface="Franklin Gothic Medium"/>
                <a:ea typeface="Roboto Medium"/>
              </a:rPr>
              <a:t>Policy and Regulatory Actions </a:t>
            </a:r>
            <a:r>
              <a:rPr lang="en-US" sz="6550" dirty="0"/>
              <a:t/>
            </a:r>
            <a:br>
              <a:rPr lang="en-US" sz="6550" dirty="0"/>
            </a:br>
            <a:r>
              <a:rPr lang="en-US" sz="6550" dirty="0">
                <a:latin typeface="Franklin Gothic Medium"/>
                <a:ea typeface="Roboto Medium"/>
              </a:rPr>
              <a:t>– Round Table</a:t>
            </a:r>
            <a:endParaRPr lang="en-US" dirty="0"/>
          </a:p>
        </p:txBody>
      </p:sp>
      <p:graphicFrame>
        <p:nvGraphicFramePr>
          <p:cNvPr id="4" name="Table 3" descr="WRIA 7 Policy and Regulatory Actions Brainstorm" title="WRIA 7 Policy and Regulatory Actions Brainstorm">
            <a:extLst>
              <a:ext uri="{FF2B5EF4-FFF2-40B4-BE49-F238E27FC236}">
                <a16:creationId xmlns:a16="http://schemas.microsoft.com/office/drawing/2014/main" id="{31033502-F8F9-4630-AAA7-4A4E759D06FC}"/>
              </a:ext>
            </a:extLst>
          </p:cNvPr>
          <p:cNvGraphicFramePr>
            <a:graphicFrameLocks noGrp="1"/>
          </p:cNvGraphicFramePr>
          <p:nvPr>
            <p:extLst>
              <p:ext uri="{D42A27DB-BD31-4B8C-83A1-F6EECF244321}">
                <p14:modId xmlns:p14="http://schemas.microsoft.com/office/powerpoint/2010/main" val="4124576300"/>
              </p:ext>
            </p:extLst>
          </p:nvPr>
        </p:nvGraphicFramePr>
        <p:xfrm>
          <a:off x="7994262" y="2106195"/>
          <a:ext cx="10043648" cy="6504088"/>
        </p:xfrm>
        <a:graphic>
          <a:graphicData uri="http://schemas.openxmlformats.org/drawingml/2006/table">
            <a:tbl>
              <a:tblPr firstRow="1" bandRow="1">
                <a:tableStyleId>{5C22544A-7EE6-4342-B048-85BDC9FD1C3A}</a:tableStyleId>
              </a:tblPr>
              <a:tblGrid>
                <a:gridCol w="805464">
                  <a:extLst>
                    <a:ext uri="{9D8B030D-6E8A-4147-A177-3AD203B41FA5}">
                      <a16:colId xmlns:a16="http://schemas.microsoft.com/office/drawing/2014/main" val="1323743793"/>
                    </a:ext>
                  </a:extLst>
                </a:gridCol>
                <a:gridCol w="2202698">
                  <a:extLst>
                    <a:ext uri="{9D8B030D-6E8A-4147-A177-3AD203B41FA5}">
                      <a16:colId xmlns:a16="http://schemas.microsoft.com/office/drawing/2014/main" val="1144419768"/>
                    </a:ext>
                  </a:extLst>
                </a:gridCol>
                <a:gridCol w="7035486">
                  <a:extLst>
                    <a:ext uri="{9D8B030D-6E8A-4147-A177-3AD203B41FA5}">
                      <a16:colId xmlns:a16="http://schemas.microsoft.com/office/drawing/2014/main" val="3500035550"/>
                    </a:ext>
                  </a:extLst>
                </a:gridCol>
              </a:tblGrid>
              <a:tr h="712888">
                <a:tc>
                  <a:txBody>
                    <a:bodyPr/>
                    <a:lstStyle/>
                    <a:p>
                      <a:pPr lvl="0">
                        <a:buNone/>
                      </a:pPr>
                      <a:r>
                        <a:rPr lang="en-US" sz="2000" dirty="0">
                          <a:effectLst/>
                        </a:rPr>
                        <a:t>WRIA 7</a:t>
                      </a:r>
                    </a:p>
                  </a:txBody>
                  <a:tcPr marL="0" marR="0" marT="0" marB="0" anchor="ctr"/>
                </a:tc>
                <a:tc>
                  <a:txBody>
                    <a:bodyPr/>
                    <a:lstStyle/>
                    <a:p>
                      <a:pPr lvl="0">
                        <a:buNone/>
                      </a:pPr>
                      <a:r>
                        <a:rPr lang="en-US" sz="2000" dirty="0">
                          <a:effectLst/>
                        </a:rPr>
                        <a:t> Category</a:t>
                      </a:r>
                      <a:endParaRPr lang="en-US" dirty="0"/>
                    </a:p>
                  </a:txBody>
                  <a:tcPr marL="0" marR="0" marT="0" marB="0" anchor="ctr"/>
                </a:tc>
                <a:tc>
                  <a:txBody>
                    <a:bodyPr/>
                    <a:lstStyle/>
                    <a:p>
                      <a:pPr lvl="0">
                        <a:buNone/>
                      </a:pPr>
                      <a:r>
                        <a:rPr lang="en-US" sz="2000" dirty="0">
                          <a:effectLst/>
                        </a:rPr>
                        <a:t>Description</a:t>
                      </a:r>
                      <a:endParaRPr lang="en-US" sz="2000" dirty="0">
                        <a:effectLst/>
                        <a:latin typeface="Calibri"/>
                      </a:endParaRPr>
                    </a:p>
                  </a:txBody>
                  <a:tcPr marL="0" marR="0" marT="0" marB="0" anchor="ctr"/>
                </a:tc>
                <a:extLst>
                  <a:ext uri="{0D108BD9-81ED-4DB2-BD59-A6C34878D82A}">
                    <a16:rowId xmlns:a16="http://schemas.microsoft.com/office/drawing/2014/main" val="1240203166"/>
                  </a:ext>
                </a:extLst>
              </a:tr>
              <a:tr h="190500">
                <a:tc>
                  <a:txBody>
                    <a:bodyPr/>
                    <a:lstStyle/>
                    <a:p>
                      <a:pPr lvl="0">
                        <a:buNone/>
                      </a:pPr>
                      <a:r>
                        <a:rPr lang="en-US" sz="2000" dirty="0">
                          <a:effectLst/>
                        </a:rPr>
                        <a:t>X</a:t>
                      </a:r>
                      <a:endParaRPr lang="en-US" sz="2000">
                        <a:effectLst/>
                        <a:latin typeface="Calibri"/>
                      </a:endParaRPr>
                    </a:p>
                  </a:txBody>
                  <a:tcPr marL="0" marR="0" marT="0" marB="0" anchor="ctr"/>
                </a:tc>
                <a:tc>
                  <a:txBody>
                    <a:bodyPr/>
                    <a:lstStyle/>
                    <a:p>
                      <a:pPr lvl="0">
                        <a:buNone/>
                      </a:pPr>
                      <a:r>
                        <a:rPr lang="en-US" sz="2000" dirty="0">
                          <a:effectLst/>
                        </a:rPr>
                        <a:t>Land use and development</a:t>
                      </a:r>
                      <a:endParaRPr lang="en-US" sz="2000">
                        <a:effectLst/>
                        <a:latin typeface="Calibri"/>
                      </a:endParaRPr>
                    </a:p>
                  </a:txBody>
                  <a:tcPr marL="0" marR="0" marT="0" marB="0" anchor="ctr"/>
                </a:tc>
                <a:tc>
                  <a:txBody>
                    <a:bodyPr/>
                    <a:lstStyle/>
                    <a:p>
                      <a:pPr lvl="0">
                        <a:buNone/>
                      </a:pPr>
                      <a:r>
                        <a:rPr lang="en-US" sz="2000" dirty="0">
                          <a:effectLst/>
                        </a:rPr>
                        <a:t>Ban lawns or reduce lot size</a:t>
                      </a:r>
                      <a:endParaRPr lang="en-US" sz="2000">
                        <a:effectLst/>
                        <a:latin typeface="Calibri"/>
                      </a:endParaRPr>
                    </a:p>
                  </a:txBody>
                  <a:tcPr marL="0" marR="0" marT="0" marB="0" anchor="ctr"/>
                </a:tc>
                <a:extLst>
                  <a:ext uri="{0D108BD9-81ED-4DB2-BD59-A6C34878D82A}">
                    <a16:rowId xmlns:a16="http://schemas.microsoft.com/office/drawing/2014/main" val="2177965168"/>
                  </a:ext>
                </a:extLst>
              </a:tr>
              <a:tr h="190500">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Land use and development</a:t>
                      </a:r>
                      <a:endParaRPr lang="en-US" sz="2000" dirty="0">
                        <a:effectLst/>
                        <a:latin typeface="Calibri"/>
                      </a:endParaRPr>
                    </a:p>
                  </a:txBody>
                  <a:tcPr marL="0" marR="0" marT="0" marB="0" anchor="ctr"/>
                </a:tc>
                <a:tc>
                  <a:txBody>
                    <a:bodyPr/>
                    <a:lstStyle/>
                    <a:p>
                      <a:r>
                        <a:rPr lang="en-US" sz="2000" dirty="0">
                          <a:effectLst/>
                        </a:rPr>
                        <a:t>Change requirements and/or enforcement for tree retention</a:t>
                      </a:r>
                      <a:endParaRPr lang="en-US" sz="2000" dirty="0">
                        <a:effectLst/>
                        <a:latin typeface="Calibri"/>
                      </a:endParaRPr>
                    </a:p>
                  </a:txBody>
                  <a:tcPr marL="0" marR="0" marT="0" marB="0" anchor="ctr"/>
                </a:tc>
                <a:extLst>
                  <a:ext uri="{0D108BD9-81ED-4DB2-BD59-A6C34878D82A}">
                    <a16:rowId xmlns:a16="http://schemas.microsoft.com/office/drawing/2014/main" val="2953308395"/>
                  </a:ext>
                </a:extLst>
              </a:tr>
              <a:tr h="381000">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Land use and development</a:t>
                      </a:r>
                      <a:endParaRPr lang="en-US" sz="2000" dirty="0">
                        <a:effectLst/>
                        <a:latin typeface="Calibri"/>
                      </a:endParaRPr>
                    </a:p>
                  </a:txBody>
                  <a:tcPr marL="0" marR="0" marT="0" marB="0" anchor="ctr"/>
                </a:tc>
                <a:tc>
                  <a:txBody>
                    <a:bodyPr/>
                    <a:lstStyle/>
                    <a:p>
                      <a:r>
                        <a:rPr lang="en-US" sz="2000" dirty="0">
                          <a:effectLst/>
                        </a:rPr>
                        <a:t>Encourage land acquisitions and create regulations to limit wells and development in key areas with recharge potential.</a:t>
                      </a:r>
                      <a:endParaRPr lang="en-US" sz="2000" dirty="0">
                        <a:effectLst/>
                        <a:latin typeface="Calibri"/>
                      </a:endParaRPr>
                    </a:p>
                  </a:txBody>
                  <a:tcPr marL="0" marR="0" marT="0" marB="0" anchor="ctr"/>
                </a:tc>
                <a:extLst>
                  <a:ext uri="{0D108BD9-81ED-4DB2-BD59-A6C34878D82A}">
                    <a16:rowId xmlns:a16="http://schemas.microsoft.com/office/drawing/2014/main" val="3219446737"/>
                  </a:ext>
                </a:extLst>
              </a:tr>
              <a:tr h="381000">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Land use and development</a:t>
                      </a:r>
                      <a:endParaRPr lang="en-US" sz="2000" dirty="0">
                        <a:effectLst/>
                        <a:latin typeface="Calibri"/>
                      </a:endParaRPr>
                    </a:p>
                  </a:txBody>
                  <a:tcPr marL="0" marR="0" marT="0" marB="0" anchor="ctr"/>
                </a:tc>
                <a:tc>
                  <a:txBody>
                    <a:bodyPr/>
                    <a:lstStyle/>
                    <a:p>
                      <a:r>
                        <a:rPr lang="en-US" sz="2000" dirty="0">
                          <a:effectLst/>
                        </a:rPr>
                        <a:t>Projects that benefit streamflow and other users (e.g., ag) – not prohibiting multi-purpose</a:t>
                      </a:r>
                      <a:endParaRPr lang="en-US" sz="2000" dirty="0">
                        <a:effectLst/>
                        <a:latin typeface="Calibri"/>
                      </a:endParaRPr>
                    </a:p>
                  </a:txBody>
                  <a:tcPr marL="0" marR="0" marT="0" marB="0" anchor="ctr"/>
                </a:tc>
                <a:extLst>
                  <a:ext uri="{0D108BD9-81ED-4DB2-BD59-A6C34878D82A}">
                    <a16:rowId xmlns:a16="http://schemas.microsoft.com/office/drawing/2014/main" val="4254104568"/>
                  </a:ext>
                </a:extLst>
              </a:tr>
              <a:tr h="190500">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Land use and development</a:t>
                      </a:r>
                      <a:endParaRPr lang="en-US" sz="2000" dirty="0">
                        <a:effectLst/>
                        <a:latin typeface="Calibri"/>
                      </a:endParaRPr>
                    </a:p>
                  </a:txBody>
                  <a:tcPr marL="0" marR="0" marT="0" marB="0" anchor="ctr"/>
                </a:tc>
                <a:tc>
                  <a:txBody>
                    <a:bodyPr/>
                    <a:lstStyle/>
                    <a:p>
                      <a:r>
                        <a:rPr lang="en-US" sz="2000" dirty="0">
                          <a:effectLst/>
                        </a:rPr>
                        <a:t>PSRC Vision 2050 – cut rural growth target</a:t>
                      </a:r>
                      <a:endParaRPr lang="en-US" sz="2000" dirty="0">
                        <a:effectLst/>
                        <a:latin typeface="Calibri"/>
                      </a:endParaRPr>
                    </a:p>
                  </a:txBody>
                  <a:tcPr marL="0" marR="0" marT="0" marB="0" anchor="ctr"/>
                </a:tc>
                <a:extLst>
                  <a:ext uri="{0D108BD9-81ED-4DB2-BD59-A6C34878D82A}">
                    <a16:rowId xmlns:a16="http://schemas.microsoft.com/office/drawing/2014/main" val="1121724035"/>
                  </a:ext>
                </a:extLst>
              </a:tr>
              <a:tr h="190500">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Land use and development</a:t>
                      </a:r>
                      <a:endParaRPr lang="en-US" sz="2000" dirty="0">
                        <a:effectLst/>
                        <a:latin typeface="Calibri"/>
                      </a:endParaRPr>
                    </a:p>
                  </a:txBody>
                  <a:tcPr marL="0" marR="0" marT="0" marB="0" anchor="ctr"/>
                </a:tc>
                <a:tc>
                  <a:txBody>
                    <a:bodyPr/>
                    <a:lstStyle/>
                    <a:p>
                      <a:r>
                        <a:rPr lang="en-US" sz="2000" dirty="0">
                          <a:effectLst/>
                        </a:rPr>
                        <a:t>Requirements for maintenance </a:t>
                      </a:r>
                      <a:endParaRPr lang="en-US" sz="2000" dirty="0">
                        <a:effectLst/>
                        <a:latin typeface="Calibri"/>
                      </a:endParaRPr>
                    </a:p>
                  </a:txBody>
                  <a:tcPr marL="0" marR="0" marT="0" marB="0" anchor="ctr"/>
                </a:tc>
                <a:extLst>
                  <a:ext uri="{0D108BD9-81ED-4DB2-BD59-A6C34878D82A}">
                    <a16:rowId xmlns:a16="http://schemas.microsoft.com/office/drawing/2014/main" val="3082019293"/>
                  </a:ext>
                </a:extLst>
              </a:tr>
              <a:tr h="190500">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Legislation</a:t>
                      </a:r>
                      <a:endParaRPr lang="en-US" sz="2000" dirty="0">
                        <a:effectLst/>
                        <a:latin typeface="Calibri"/>
                      </a:endParaRPr>
                    </a:p>
                  </a:txBody>
                  <a:tcPr marL="0" marR="0" marT="0" marB="0" anchor="ctr"/>
                </a:tc>
                <a:tc>
                  <a:txBody>
                    <a:bodyPr/>
                    <a:lstStyle/>
                    <a:p>
                      <a:r>
                        <a:rPr lang="en-US" sz="2000" dirty="0">
                          <a:effectLst/>
                        </a:rPr>
                        <a:t>Adopt and/or update existing water conservation codes</a:t>
                      </a:r>
                      <a:endParaRPr lang="en-US" sz="2000" dirty="0">
                        <a:effectLst/>
                        <a:latin typeface="Calibri"/>
                      </a:endParaRPr>
                    </a:p>
                  </a:txBody>
                  <a:tcPr marL="0" marR="0" marT="0" marB="0" anchor="ctr"/>
                </a:tc>
                <a:extLst>
                  <a:ext uri="{0D108BD9-81ED-4DB2-BD59-A6C34878D82A}">
                    <a16:rowId xmlns:a16="http://schemas.microsoft.com/office/drawing/2014/main" val="1876334800"/>
                  </a:ext>
                </a:extLst>
              </a:tr>
              <a:tr h="190500">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Legislation</a:t>
                      </a:r>
                      <a:endParaRPr lang="en-US" sz="2000" dirty="0">
                        <a:effectLst/>
                        <a:latin typeface="Calibri"/>
                      </a:endParaRPr>
                    </a:p>
                  </a:txBody>
                  <a:tcPr marL="0" marR="0" marT="0" marB="0" anchor="ctr"/>
                </a:tc>
                <a:tc>
                  <a:txBody>
                    <a:bodyPr/>
                    <a:lstStyle/>
                    <a:p>
                      <a:r>
                        <a:rPr lang="en-US" sz="2000" dirty="0">
                          <a:effectLst/>
                        </a:rPr>
                        <a:t>Lower the </a:t>
                      </a:r>
                      <a:r>
                        <a:rPr lang="en-US" sz="2000" dirty="0" err="1">
                          <a:effectLst/>
                        </a:rPr>
                        <a:t>withdrawl</a:t>
                      </a:r>
                      <a:r>
                        <a:rPr lang="en-US" sz="2000" dirty="0">
                          <a:effectLst/>
                        </a:rPr>
                        <a:t> limits from wells aka water use limitations</a:t>
                      </a:r>
                      <a:endParaRPr lang="en-US" sz="2000" dirty="0">
                        <a:effectLst/>
                        <a:latin typeface="Calibri"/>
                      </a:endParaRPr>
                    </a:p>
                  </a:txBody>
                  <a:tcPr marL="0" marR="0" marT="0" marB="0" anchor="ctr"/>
                </a:tc>
                <a:extLst>
                  <a:ext uri="{0D108BD9-81ED-4DB2-BD59-A6C34878D82A}">
                    <a16:rowId xmlns:a16="http://schemas.microsoft.com/office/drawing/2014/main" val="1052155761"/>
                  </a:ext>
                </a:extLst>
              </a:tr>
              <a:tr h="190500">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Legislation</a:t>
                      </a:r>
                      <a:endParaRPr lang="en-US" sz="2000" dirty="0">
                        <a:effectLst/>
                        <a:latin typeface="Calibri"/>
                      </a:endParaRPr>
                    </a:p>
                  </a:txBody>
                  <a:tcPr marL="0" marR="0" marT="0" marB="0" anchor="ctr"/>
                </a:tc>
                <a:tc>
                  <a:txBody>
                    <a:bodyPr/>
                    <a:lstStyle/>
                    <a:p>
                      <a:r>
                        <a:rPr lang="en-US" sz="2000" dirty="0">
                          <a:effectLst/>
                        </a:rPr>
                        <a:t>Restrictions on water use in </a:t>
                      </a:r>
                      <a:r>
                        <a:rPr lang="en-US" sz="2000" dirty="0" err="1">
                          <a:effectLst/>
                        </a:rPr>
                        <a:t>subbasins</a:t>
                      </a:r>
                      <a:r>
                        <a:rPr lang="en-US" sz="2000" dirty="0">
                          <a:effectLst/>
                        </a:rPr>
                        <a:t> with no water offset projects</a:t>
                      </a:r>
                      <a:endParaRPr lang="en-US" sz="2000" dirty="0">
                        <a:effectLst/>
                        <a:latin typeface="Calibri"/>
                      </a:endParaRPr>
                    </a:p>
                  </a:txBody>
                  <a:tcPr marL="0" marR="0" marT="0" marB="0" anchor="ctr"/>
                </a:tc>
                <a:extLst>
                  <a:ext uri="{0D108BD9-81ED-4DB2-BD59-A6C34878D82A}">
                    <a16:rowId xmlns:a16="http://schemas.microsoft.com/office/drawing/2014/main" val="1488820858"/>
                  </a:ext>
                </a:extLst>
              </a:tr>
              <a:tr h="571500">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LID/BMP</a:t>
                      </a:r>
                      <a:endParaRPr lang="en-US" sz="2000" dirty="0">
                        <a:effectLst/>
                        <a:latin typeface="Calibri"/>
                      </a:endParaRPr>
                    </a:p>
                  </a:txBody>
                  <a:tcPr marL="0" marR="0" marT="0" marB="0" anchor="ctr"/>
                </a:tc>
                <a:tc>
                  <a:txBody>
                    <a:bodyPr/>
                    <a:lstStyle/>
                    <a:p>
                      <a:r>
                        <a:rPr lang="en-US" sz="2000" dirty="0">
                          <a:effectLst/>
                        </a:rPr>
                        <a:t>Develop regulations to promote the use of stormwater and reclaimed water for infiltration and reuse. EG: 1) pervious pavement, 2)industrial users using grey water, 3) sports field irrigation</a:t>
                      </a:r>
                      <a:endParaRPr lang="en-US" sz="2000" dirty="0">
                        <a:effectLst/>
                        <a:latin typeface="Calibri"/>
                      </a:endParaRPr>
                    </a:p>
                  </a:txBody>
                  <a:tcPr marL="0" marR="0" marT="0" marB="0" anchor="ctr"/>
                </a:tc>
                <a:extLst>
                  <a:ext uri="{0D108BD9-81ED-4DB2-BD59-A6C34878D82A}">
                    <a16:rowId xmlns:a16="http://schemas.microsoft.com/office/drawing/2014/main" val="1619242552"/>
                  </a:ext>
                </a:extLst>
              </a:tr>
            </a:tbl>
          </a:graphicData>
        </a:graphic>
      </p:graphicFrame>
    </p:spTree>
    <p:extLst>
      <p:ext uri="{BB962C8B-B14F-4D97-AF65-F5344CB8AC3E}">
        <p14:creationId xmlns:p14="http://schemas.microsoft.com/office/powerpoint/2010/main" val="2137445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2086657"/>
            <a:ext cx="7213825" cy="6110513"/>
          </a:xfrm>
        </p:spPr>
        <p:txBody>
          <a:bodyPr/>
          <a:lstStyle/>
          <a:p>
            <a:r>
              <a:rPr lang="en-US" sz="6550" dirty="0">
                <a:latin typeface="Franklin Gothic Medium"/>
                <a:ea typeface="Roboto Medium"/>
              </a:rPr>
              <a:t>Policy and Regulatory Actions </a:t>
            </a:r>
            <a:r>
              <a:rPr lang="en-US" sz="6550" dirty="0"/>
              <a:t/>
            </a:r>
            <a:br>
              <a:rPr lang="en-US" sz="6550" dirty="0"/>
            </a:br>
            <a:r>
              <a:rPr lang="en-US" sz="6550" dirty="0">
                <a:latin typeface="Franklin Gothic Medium"/>
                <a:ea typeface="Roboto Medium"/>
              </a:rPr>
              <a:t>– Round Table</a:t>
            </a:r>
            <a:endParaRPr lang="en-US" dirty="0"/>
          </a:p>
        </p:txBody>
      </p:sp>
      <p:graphicFrame>
        <p:nvGraphicFramePr>
          <p:cNvPr id="5" name="Table 4" descr="WRIA 7 Policy and Regulatory Actions Brainstorm" title="WRIA 7 Policy and Regulatory Actions Brainstorm">
            <a:extLst>
              <a:ext uri="{FF2B5EF4-FFF2-40B4-BE49-F238E27FC236}">
                <a16:creationId xmlns:a16="http://schemas.microsoft.com/office/drawing/2014/main" id="{FEC06FF8-33FA-45BC-B864-E8200EC16EAD}"/>
              </a:ext>
            </a:extLst>
          </p:cNvPr>
          <p:cNvGraphicFramePr>
            <a:graphicFrameLocks noGrp="1"/>
          </p:cNvGraphicFramePr>
          <p:nvPr>
            <p:extLst>
              <p:ext uri="{D42A27DB-BD31-4B8C-83A1-F6EECF244321}">
                <p14:modId xmlns:p14="http://schemas.microsoft.com/office/powerpoint/2010/main" val="3180273831"/>
              </p:ext>
            </p:extLst>
          </p:nvPr>
        </p:nvGraphicFramePr>
        <p:xfrm>
          <a:off x="7934877" y="1190528"/>
          <a:ext cx="10132376" cy="8148842"/>
        </p:xfrm>
        <a:graphic>
          <a:graphicData uri="http://schemas.openxmlformats.org/drawingml/2006/table">
            <a:tbl>
              <a:tblPr firstRow="1" bandRow="1">
                <a:tableStyleId>{5C22544A-7EE6-4342-B048-85BDC9FD1C3A}</a:tableStyleId>
              </a:tblPr>
              <a:tblGrid>
                <a:gridCol w="995073">
                  <a:extLst>
                    <a:ext uri="{9D8B030D-6E8A-4147-A177-3AD203B41FA5}">
                      <a16:colId xmlns:a16="http://schemas.microsoft.com/office/drawing/2014/main" val="597180929"/>
                    </a:ext>
                  </a:extLst>
                </a:gridCol>
                <a:gridCol w="2039664">
                  <a:extLst>
                    <a:ext uri="{9D8B030D-6E8A-4147-A177-3AD203B41FA5}">
                      <a16:colId xmlns:a16="http://schemas.microsoft.com/office/drawing/2014/main" val="3345290386"/>
                    </a:ext>
                  </a:extLst>
                </a:gridCol>
                <a:gridCol w="7097639">
                  <a:extLst>
                    <a:ext uri="{9D8B030D-6E8A-4147-A177-3AD203B41FA5}">
                      <a16:colId xmlns:a16="http://schemas.microsoft.com/office/drawing/2014/main" val="1098400204"/>
                    </a:ext>
                  </a:extLst>
                </a:gridCol>
              </a:tblGrid>
              <a:tr h="757443">
                <a:tc>
                  <a:txBody>
                    <a:bodyPr/>
                    <a:lstStyle/>
                    <a:p>
                      <a:r>
                        <a:rPr lang="en-US" sz="2000" dirty="0">
                          <a:effectLst/>
                        </a:rPr>
                        <a:t>WRIA 7 </a:t>
                      </a:r>
                    </a:p>
                  </a:txBody>
                  <a:tcPr marL="0" marR="0" marT="0" marB="0" anchor="ctr"/>
                </a:tc>
                <a:tc>
                  <a:txBody>
                    <a:bodyPr/>
                    <a:lstStyle/>
                    <a:p>
                      <a:r>
                        <a:rPr lang="en-US" sz="2000" dirty="0">
                          <a:effectLst/>
                        </a:rPr>
                        <a:t>Category</a:t>
                      </a:r>
                    </a:p>
                  </a:txBody>
                  <a:tcPr marL="0" marR="0" marT="0" marB="0" anchor="ctr"/>
                </a:tc>
                <a:tc>
                  <a:txBody>
                    <a:bodyPr/>
                    <a:lstStyle/>
                    <a:p>
                      <a:r>
                        <a:rPr lang="en-US" sz="2000" dirty="0">
                          <a:effectLst/>
                        </a:rPr>
                        <a:t>Description</a:t>
                      </a:r>
                    </a:p>
                  </a:txBody>
                  <a:tcPr marL="0" marR="0" marT="0" marB="0" anchor="ctr"/>
                </a:tc>
                <a:extLst>
                  <a:ext uri="{0D108BD9-81ED-4DB2-BD59-A6C34878D82A}">
                    <a16:rowId xmlns:a16="http://schemas.microsoft.com/office/drawing/2014/main" val="3961269477"/>
                  </a:ext>
                </a:extLst>
              </a:tr>
              <a:tr h="380999">
                <a:tc>
                  <a:txBody>
                    <a:bodyPr/>
                    <a:lstStyle/>
                    <a:p>
                      <a:pPr lvl="0">
                        <a:buNone/>
                      </a:pPr>
                      <a:r>
                        <a:rPr lang="en-US" sz="2000" b="1" i="0" u="none" strike="noStrike" noProof="0" dirty="0">
                          <a:effectLst/>
                          <a:latin typeface="Calibri"/>
                        </a:rPr>
                        <a:t>X</a:t>
                      </a:r>
                      <a:endParaRPr lang="en-US" dirty="0"/>
                    </a:p>
                  </a:txBody>
                  <a:tcPr marL="0" marR="0" marT="0" marB="0" anchor="ctr"/>
                </a:tc>
                <a:tc>
                  <a:txBody>
                    <a:bodyPr/>
                    <a:lstStyle/>
                    <a:p>
                      <a:pPr lvl="0">
                        <a:buNone/>
                      </a:pPr>
                      <a:r>
                        <a:rPr lang="en-US" sz="2000" dirty="0">
                          <a:effectLst/>
                        </a:rPr>
                        <a:t>Metering</a:t>
                      </a:r>
                      <a:endParaRPr lang="en-US" sz="2000">
                        <a:effectLst/>
                        <a:latin typeface="Calibri"/>
                      </a:endParaRPr>
                    </a:p>
                  </a:txBody>
                  <a:tcPr marL="0" marR="0" marT="0" marB="0" anchor="ctr"/>
                </a:tc>
                <a:tc>
                  <a:txBody>
                    <a:bodyPr/>
                    <a:lstStyle/>
                    <a:p>
                      <a:pPr lvl="0">
                        <a:buNone/>
                      </a:pPr>
                      <a:r>
                        <a:rPr lang="en-US" sz="2000" dirty="0">
                          <a:effectLst/>
                        </a:rPr>
                        <a:t>Meter permit exempt wells for </a:t>
                      </a:r>
                      <a:r>
                        <a:rPr lang="en-US" sz="2000" dirty="0" err="1">
                          <a:effectLst/>
                        </a:rPr>
                        <a:t>eduction</a:t>
                      </a:r>
                      <a:r>
                        <a:rPr lang="en-US" sz="2000" dirty="0">
                          <a:effectLst/>
                        </a:rPr>
                        <a:t> AND/OR compliance.</a:t>
                      </a:r>
                      <a:endParaRPr lang="en-US" sz="2000">
                        <a:effectLst/>
                        <a:latin typeface="Calibri"/>
                      </a:endParaRPr>
                    </a:p>
                  </a:txBody>
                  <a:tcPr marL="0" marR="0" marT="0" marB="0" anchor="ctr"/>
                </a:tc>
                <a:extLst>
                  <a:ext uri="{0D108BD9-81ED-4DB2-BD59-A6C34878D82A}">
                    <a16:rowId xmlns:a16="http://schemas.microsoft.com/office/drawing/2014/main" val="369695258"/>
                  </a:ext>
                </a:extLst>
              </a:tr>
              <a:tr h="381000">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Modeling</a:t>
                      </a:r>
                      <a:endParaRPr lang="en-US" sz="2000" dirty="0">
                        <a:effectLst/>
                        <a:latin typeface="Calibri"/>
                      </a:endParaRPr>
                    </a:p>
                  </a:txBody>
                  <a:tcPr marL="0" marR="0" marT="0" marB="0" anchor="ctr"/>
                </a:tc>
                <a:tc>
                  <a:txBody>
                    <a:bodyPr/>
                    <a:lstStyle/>
                    <a:p>
                      <a:r>
                        <a:rPr lang="en-US" sz="2000" dirty="0">
                          <a:effectLst/>
                        </a:rPr>
                        <a:t>Invest in monitoring and research needs (hydrogeological models); 1) Groundwater monitoring, 2) Streamflow, 3) Foreign flow from septic</a:t>
                      </a:r>
                      <a:endParaRPr lang="en-US" sz="2000" dirty="0">
                        <a:effectLst/>
                        <a:latin typeface="Calibri"/>
                      </a:endParaRPr>
                    </a:p>
                  </a:txBody>
                  <a:tcPr marL="0" marR="0" marT="0" marB="0" anchor="ctr"/>
                </a:tc>
                <a:extLst>
                  <a:ext uri="{0D108BD9-81ED-4DB2-BD59-A6C34878D82A}">
                    <a16:rowId xmlns:a16="http://schemas.microsoft.com/office/drawing/2014/main" val="2508667256"/>
                  </a:ext>
                </a:extLst>
              </a:tr>
              <a:tr h="190500">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Ordinance</a:t>
                      </a:r>
                      <a:endParaRPr lang="en-US" sz="2000" dirty="0">
                        <a:effectLst/>
                        <a:latin typeface="Calibri"/>
                      </a:endParaRPr>
                    </a:p>
                  </a:txBody>
                  <a:tcPr marL="0" marR="0" marT="0" marB="0" anchor="ctr"/>
                </a:tc>
                <a:tc>
                  <a:txBody>
                    <a:bodyPr/>
                    <a:lstStyle/>
                    <a:p>
                      <a:r>
                        <a:rPr lang="en-US" sz="2000" dirty="0">
                          <a:effectLst/>
                        </a:rPr>
                        <a:t>Model ordinances</a:t>
                      </a:r>
                      <a:endParaRPr lang="en-US" sz="2000" dirty="0">
                        <a:effectLst/>
                        <a:latin typeface="Calibri"/>
                      </a:endParaRPr>
                    </a:p>
                  </a:txBody>
                  <a:tcPr marL="0" marR="0" marT="0" marB="0" anchor="ctr"/>
                </a:tc>
                <a:extLst>
                  <a:ext uri="{0D108BD9-81ED-4DB2-BD59-A6C34878D82A}">
                    <a16:rowId xmlns:a16="http://schemas.microsoft.com/office/drawing/2014/main" val="2575606809"/>
                  </a:ext>
                </a:extLst>
              </a:tr>
              <a:tr h="190500">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Outreach and education</a:t>
                      </a:r>
                      <a:endParaRPr lang="en-US" sz="2000" dirty="0">
                        <a:effectLst/>
                        <a:latin typeface="Calibri"/>
                      </a:endParaRPr>
                    </a:p>
                  </a:txBody>
                  <a:tcPr marL="0" marR="0" marT="0" marB="0" anchor="ctr"/>
                </a:tc>
                <a:tc>
                  <a:txBody>
                    <a:bodyPr/>
                    <a:lstStyle/>
                    <a:p>
                      <a:r>
                        <a:rPr lang="en-US" sz="2000" dirty="0">
                          <a:effectLst/>
                        </a:rPr>
                        <a:t>Establish an outreach and education program.</a:t>
                      </a:r>
                      <a:endParaRPr lang="en-US" sz="2000" dirty="0">
                        <a:effectLst/>
                        <a:latin typeface="Calibri"/>
                      </a:endParaRPr>
                    </a:p>
                  </a:txBody>
                  <a:tcPr marL="0" marR="0" marT="0" marB="0" anchor="ctr"/>
                </a:tc>
                <a:extLst>
                  <a:ext uri="{0D108BD9-81ED-4DB2-BD59-A6C34878D82A}">
                    <a16:rowId xmlns:a16="http://schemas.microsoft.com/office/drawing/2014/main" val="890373170"/>
                  </a:ext>
                </a:extLst>
              </a:tr>
              <a:tr h="190500">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Outreach and education</a:t>
                      </a:r>
                      <a:endParaRPr lang="en-US" sz="2000" dirty="0">
                        <a:effectLst/>
                        <a:latin typeface="Calibri"/>
                      </a:endParaRPr>
                    </a:p>
                  </a:txBody>
                  <a:tcPr marL="0" marR="0" marT="0" marB="0" anchor="ctr"/>
                </a:tc>
                <a:tc>
                  <a:txBody>
                    <a:bodyPr/>
                    <a:lstStyle/>
                    <a:p>
                      <a:r>
                        <a:rPr lang="en-US" sz="2000" dirty="0">
                          <a:effectLst/>
                        </a:rPr>
                        <a:t>Technical assistance for native plantings for new homes or new home owners</a:t>
                      </a:r>
                      <a:endParaRPr lang="en-US" sz="2000" dirty="0">
                        <a:effectLst/>
                        <a:latin typeface="Calibri"/>
                      </a:endParaRPr>
                    </a:p>
                  </a:txBody>
                  <a:tcPr marL="0" marR="0" marT="0" marB="0" anchor="ctr"/>
                </a:tc>
                <a:extLst>
                  <a:ext uri="{0D108BD9-81ED-4DB2-BD59-A6C34878D82A}">
                    <a16:rowId xmlns:a16="http://schemas.microsoft.com/office/drawing/2014/main" val="3910299274"/>
                  </a:ext>
                </a:extLst>
              </a:tr>
              <a:tr h="762000">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PUD</a:t>
                      </a:r>
                      <a:endParaRPr lang="en-US" sz="2000" dirty="0">
                        <a:effectLst/>
                        <a:latin typeface="Calibri"/>
                      </a:endParaRPr>
                    </a:p>
                  </a:txBody>
                  <a:tcPr marL="0" marR="0" marT="0" marB="0" anchor="ctr"/>
                </a:tc>
                <a:tc>
                  <a:txBody>
                    <a:bodyPr/>
                    <a:lstStyle/>
                    <a:p>
                      <a:r>
                        <a:rPr lang="en-US" sz="2000" dirty="0" err="1">
                          <a:effectLst/>
                        </a:rPr>
                        <a:t>Stregthen</a:t>
                      </a:r>
                      <a:r>
                        <a:rPr lang="en-US" sz="2000" dirty="0">
                          <a:effectLst/>
                        </a:rPr>
                        <a:t> and clarify requirements for individuals to hookup to municipal water. 1) Increase the required distance between a home and a water main and require well decommissioning, 2) Reduce grey area in "timely and reasonable" requirements for connecting to water service</a:t>
                      </a:r>
                      <a:endParaRPr lang="en-US" sz="2000" dirty="0">
                        <a:effectLst/>
                        <a:latin typeface="Calibri"/>
                      </a:endParaRPr>
                    </a:p>
                  </a:txBody>
                  <a:tcPr marL="0" marR="0" marT="0" marB="0" anchor="ctr"/>
                </a:tc>
                <a:extLst>
                  <a:ext uri="{0D108BD9-81ED-4DB2-BD59-A6C34878D82A}">
                    <a16:rowId xmlns:a16="http://schemas.microsoft.com/office/drawing/2014/main" val="2112530622"/>
                  </a:ext>
                </a:extLst>
              </a:tr>
              <a:tr h="190500">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Water conservation</a:t>
                      </a:r>
                      <a:endParaRPr lang="en-US" sz="2000" dirty="0">
                        <a:effectLst/>
                        <a:latin typeface="Calibri"/>
                      </a:endParaRPr>
                    </a:p>
                  </a:txBody>
                  <a:tcPr marL="0" marR="0" marT="0" marB="0" anchor="ctr"/>
                </a:tc>
                <a:tc>
                  <a:txBody>
                    <a:bodyPr/>
                    <a:lstStyle/>
                    <a:p>
                      <a:r>
                        <a:rPr lang="en-US" sz="2000" dirty="0">
                          <a:effectLst/>
                        </a:rPr>
                        <a:t>Incentivize efficient irrigation systems, reduced irrigation size (through rebate?)</a:t>
                      </a:r>
                      <a:endParaRPr lang="en-US" sz="2000" dirty="0">
                        <a:effectLst/>
                        <a:latin typeface="Calibri"/>
                      </a:endParaRPr>
                    </a:p>
                  </a:txBody>
                  <a:tcPr marL="0" marR="0" marT="0" marB="0" anchor="ctr"/>
                </a:tc>
                <a:extLst>
                  <a:ext uri="{0D108BD9-81ED-4DB2-BD59-A6C34878D82A}">
                    <a16:rowId xmlns:a16="http://schemas.microsoft.com/office/drawing/2014/main" val="2323020947"/>
                  </a:ext>
                </a:extLst>
              </a:tr>
              <a:tr h="190500">
                <a:tc>
                  <a:txBody>
                    <a:bodyPr/>
                    <a:lstStyle/>
                    <a:p>
                      <a:r>
                        <a:rPr lang="en-US" sz="2000" dirty="0">
                          <a:effectLst/>
                        </a:rPr>
                        <a:t>X</a:t>
                      </a:r>
                      <a:endParaRPr lang="en-US" sz="2000" dirty="0">
                        <a:effectLst/>
                        <a:latin typeface="Calibri"/>
                      </a:endParaRPr>
                    </a:p>
                  </a:txBody>
                  <a:tcPr marL="0" marR="0" marT="0" marB="0" anchor="ctr"/>
                </a:tc>
                <a:tc>
                  <a:txBody>
                    <a:bodyPr/>
                    <a:lstStyle/>
                    <a:p>
                      <a:r>
                        <a:rPr lang="en-US" sz="2000" dirty="0">
                          <a:effectLst/>
                        </a:rPr>
                        <a:t>Water conservation</a:t>
                      </a:r>
                      <a:endParaRPr lang="en-US" sz="2000" dirty="0">
                        <a:effectLst/>
                        <a:latin typeface="Calibri"/>
                      </a:endParaRPr>
                    </a:p>
                  </a:txBody>
                  <a:tcPr marL="0" marR="0" marT="0" marB="0" anchor="ctr"/>
                </a:tc>
                <a:tc>
                  <a:txBody>
                    <a:bodyPr/>
                    <a:lstStyle/>
                    <a:p>
                      <a:r>
                        <a:rPr lang="en-US" sz="2000" dirty="0">
                          <a:effectLst/>
                        </a:rPr>
                        <a:t>Source switching for irrigators</a:t>
                      </a:r>
                      <a:endParaRPr lang="en-US" sz="2000" dirty="0">
                        <a:effectLst/>
                        <a:latin typeface="Calibri"/>
                      </a:endParaRPr>
                    </a:p>
                  </a:txBody>
                  <a:tcPr marL="0" marR="0" marT="0" marB="0" anchor="ctr"/>
                </a:tc>
                <a:extLst>
                  <a:ext uri="{0D108BD9-81ED-4DB2-BD59-A6C34878D82A}">
                    <a16:rowId xmlns:a16="http://schemas.microsoft.com/office/drawing/2014/main" val="843727439"/>
                  </a:ext>
                </a:extLst>
              </a:tr>
              <a:tr h="190500">
                <a:tc>
                  <a:txBody>
                    <a:bodyPr/>
                    <a:lstStyle/>
                    <a:p>
                      <a:r>
                        <a:rPr lang="en-US" sz="2000" dirty="0">
                          <a:effectLst/>
                        </a:rPr>
                        <a:t>X</a:t>
                      </a:r>
                      <a:endParaRPr lang="en-US" sz="2000" dirty="0">
                        <a:effectLst/>
                        <a:latin typeface="Calibri"/>
                      </a:endParaRPr>
                    </a:p>
                  </a:txBody>
                  <a:tcPr marL="0" marR="0" marT="0" marB="0" anchor="ctr"/>
                </a:tc>
                <a:tc>
                  <a:txBody>
                    <a:bodyPr/>
                    <a:lstStyle/>
                    <a:p>
                      <a:endParaRPr lang="en-US" sz="2000" dirty="0">
                        <a:effectLst/>
                        <a:latin typeface="Calibri"/>
                      </a:endParaRPr>
                    </a:p>
                  </a:txBody>
                  <a:tcPr marL="0" marR="0" marT="0" marB="0" anchor="ctr"/>
                </a:tc>
                <a:tc>
                  <a:txBody>
                    <a:bodyPr/>
                    <a:lstStyle/>
                    <a:p>
                      <a:r>
                        <a:rPr lang="en-US" sz="2000" dirty="0">
                          <a:effectLst/>
                        </a:rPr>
                        <a:t>Allow temporary donations </a:t>
                      </a:r>
                      <a:endParaRPr lang="en-US" sz="2000" dirty="0">
                        <a:effectLst/>
                        <a:latin typeface="Calibri"/>
                      </a:endParaRPr>
                    </a:p>
                  </a:txBody>
                  <a:tcPr marL="0" marR="0" marT="0" marB="0" anchor="ctr"/>
                </a:tc>
                <a:extLst>
                  <a:ext uri="{0D108BD9-81ED-4DB2-BD59-A6C34878D82A}">
                    <a16:rowId xmlns:a16="http://schemas.microsoft.com/office/drawing/2014/main" val="1993608933"/>
                  </a:ext>
                </a:extLst>
              </a:tr>
              <a:tr h="190500">
                <a:tc>
                  <a:txBody>
                    <a:bodyPr/>
                    <a:lstStyle/>
                    <a:p>
                      <a:r>
                        <a:rPr lang="en-US" sz="2000" dirty="0">
                          <a:effectLst/>
                        </a:rPr>
                        <a:t>X</a:t>
                      </a:r>
                      <a:endParaRPr lang="en-US" sz="2000" dirty="0">
                        <a:effectLst/>
                        <a:latin typeface="Calibri"/>
                      </a:endParaRPr>
                    </a:p>
                  </a:txBody>
                  <a:tcPr marL="0" marR="0" marT="0" marB="0" anchor="ctr"/>
                </a:tc>
                <a:tc>
                  <a:txBody>
                    <a:bodyPr/>
                    <a:lstStyle/>
                    <a:p>
                      <a:endParaRPr lang="en-US" sz="2000" dirty="0">
                        <a:effectLst/>
                        <a:latin typeface="Calibri"/>
                      </a:endParaRPr>
                    </a:p>
                  </a:txBody>
                  <a:tcPr marL="0" marR="0" marT="0" marB="0" anchor="ctr"/>
                </a:tc>
                <a:tc>
                  <a:txBody>
                    <a:bodyPr/>
                    <a:lstStyle/>
                    <a:p>
                      <a:r>
                        <a:rPr lang="en-US" sz="2000" dirty="0">
                          <a:effectLst/>
                        </a:rPr>
                        <a:t>Consider strategies in Snohomish Basin Protection Plan</a:t>
                      </a:r>
                      <a:endParaRPr lang="en-US" sz="2000" dirty="0">
                        <a:effectLst/>
                        <a:latin typeface="Calibri"/>
                      </a:endParaRPr>
                    </a:p>
                  </a:txBody>
                  <a:tcPr marL="0" marR="0" marT="0" marB="0" anchor="ctr"/>
                </a:tc>
                <a:extLst>
                  <a:ext uri="{0D108BD9-81ED-4DB2-BD59-A6C34878D82A}">
                    <a16:rowId xmlns:a16="http://schemas.microsoft.com/office/drawing/2014/main" val="4096298467"/>
                  </a:ext>
                </a:extLst>
              </a:tr>
              <a:tr h="190500">
                <a:tc>
                  <a:txBody>
                    <a:bodyPr/>
                    <a:lstStyle/>
                    <a:p>
                      <a:r>
                        <a:rPr lang="en-US" sz="2000" dirty="0">
                          <a:effectLst/>
                        </a:rPr>
                        <a:t>X</a:t>
                      </a:r>
                      <a:endParaRPr lang="en-US" sz="2000" dirty="0">
                        <a:effectLst/>
                        <a:latin typeface="Calibri"/>
                      </a:endParaRPr>
                    </a:p>
                  </a:txBody>
                  <a:tcPr marL="0" marR="0" marT="0" marB="0" anchor="ctr"/>
                </a:tc>
                <a:tc>
                  <a:txBody>
                    <a:bodyPr/>
                    <a:lstStyle/>
                    <a:p>
                      <a:endParaRPr lang="en-US" sz="2000" dirty="0">
                        <a:effectLst/>
                        <a:latin typeface="Calibri"/>
                      </a:endParaRPr>
                    </a:p>
                  </a:txBody>
                  <a:tcPr marL="0" marR="0" marT="0" marB="0" anchor="ctr"/>
                </a:tc>
                <a:tc>
                  <a:txBody>
                    <a:bodyPr/>
                    <a:lstStyle/>
                    <a:p>
                      <a:r>
                        <a:rPr lang="en-US" sz="2000" dirty="0">
                          <a:effectLst/>
                        </a:rPr>
                        <a:t>Flexibility with water right acquisitions regarding inchoate rights and municipal rights</a:t>
                      </a:r>
                      <a:endParaRPr lang="en-US" sz="2000" dirty="0">
                        <a:effectLst/>
                        <a:latin typeface="Calibri"/>
                      </a:endParaRPr>
                    </a:p>
                  </a:txBody>
                  <a:tcPr marL="0" marR="0" marT="0" marB="0" anchor="ctr"/>
                </a:tc>
                <a:extLst>
                  <a:ext uri="{0D108BD9-81ED-4DB2-BD59-A6C34878D82A}">
                    <a16:rowId xmlns:a16="http://schemas.microsoft.com/office/drawing/2014/main" val="2738248598"/>
                  </a:ext>
                </a:extLst>
              </a:tr>
              <a:tr h="190500">
                <a:tc>
                  <a:txBody>
                    <a:bodyPr/>
                    <a:lstStyle/>
                    <a:p>
                      <a:r>
                        <a:rPr lang="en-US" sz="2000" dirty="0">
                          <a:effectLst/>
                        </a:rPr>
                        <a:t>X</a:t>
                      </a:r>
                      <a:endParaRPr lang="en-US" sz="2000" dirty="0">
                        <a:effectLst/>
                        <a:latin typeface="Calibri"/>
                      </a:endParaRPr>
                    </a:p>
                  </a:txBody>
                  <a:tcPr marL="0" marR="0" marT="0" marB="0" anchor="ctr"/>
                </a:tc>
                <a:tc>
                  <a:txBody>
                    <a:bodyPr/>
                    <a:lstStyle/>
                    <a:p>
                      <a:endParaRPr lang="en-US" sz="2000" dirty="0">
                        <a:effectLst/>
                        <a:latin typeface="Calibri"/>
                      </a:endParaRPr>
                    </a:p>
                  </a:txBody>
                  <a:tcPr marL="0" marR="0" marT="0" marB="0" anchor="ctr"/>
                </a:tc>
                <a:tc>
                  <a:txBody>
                    <a:bodyPr/>
                    <a:lstStyle/>
                    <a:p>
                      <a:r>
                        <a:rPr lang="en-US" sz="2000" dirty="0">
                          <a:effectLst/>
                        </a:rPr>
                        <a:t>Reduce burden of beneficial use</a:t>
                      </a:r>
                      <a:endParaRPr lang="en-US" sz="2000" dirty="0">
                        <a:effectLst/>
                        <a:latin typeface="Calibri"/>
                      </a:endParaRPr>
                    </a:p>
                  </a:txBody>
                  <a:tcPr marL="0" marR="0" marT="0" marB="0" anchor="ctr"/>
                </a:tc>
                <a:extLst>
                  <a:ext uri="{0D108BD9-81ED-4DB2-BD59-A6C34878D82A}">
                    <a16:rowId xmlns:a16="http://schemas.microsoft.com/office/drawing/2014/main" val="84190645"/>
                  </a:ext>
                </a:extLst>
              </a:tr>
              <a:tr h="381000">
                <a:tc>
                  <a:txBody>
                    <a:bodyPr/>
                    <a:lstStyle/>
                    <a:p>
                      <a:r>
                        <a:rPr lang="en-US" sz="2000" dirty="0">
                          <a:effectLst/>
                        </a:rPr>
                        <a:t>X</a:t>
                      </a:r>
                      <a:endParaRPr lang="en-US" sz="2000" dirty="0">
                        <a:effectLst/>
                        <a:latin typeface="Calibri"/>
                      </a:endParaRPr>
                    </a:p>
                  </a:txBody>
                  <a:tcPr marL="0" marR="0" marT="0" marB="0" anchor="ctr"/>
                </a:tc>
                <a:tc>
                  <a:txBody>
                    <a:bodyPr/>
                    <a:lstStyle/>
                    <a:p>
                      <a:endParaRPr lang="en-US" sz="2000" dirty="0">
                        <a:effectLst/>
                        <a:latin typeface="Calibri"/>
                      </a:endParaRPr>
                    </a:p>
                  </a:txBody>
                  <a:tcPr marL="0" marR="0" marT="0" marB="0" anchor="ctr"/>
                </a:tc>
                <a:tc>
                  <a:txBody>
                    <a:bodyPr/>
                    <a:lstStyle/>
                    <a:p>
                      <a:r>
                        <a:rPr lang="en-US" sz="2000" dirty="0">
                          <a:effectLst/>
                        </a:rPr>
                        <a:t>Standard mitigation bank considers stewardship and maintenance cost - Considering phasing in. State cap budget subsidizing this now.</a:t>
                      </a:r>
                      <a:endParaRPr lang="en-US" sz="2000" dirty="0">
                        <a:effectLst/>
                        <a:latin typeface="Calibri"/>
                      </a:endParaRPr>
                    </a:p>
                  </a:txBody>
                  <a:tcPr marL="0" marR="0" marT="0" marB="0" anchor="ctr"/>
                </a:tc>
                <a:extLst>
                  <a:ext uri="{0D108BD9-81ED-4DB2-BD59-A6C34878D82A}">
                    <a16:rowId xmlns:a16="http://schemas.microsoft.com/office/drawing/2014/main" val="1606832682"/>
                  </a:ext>
                </a:extLst>
              </a:tr>
            </a:tbl>
          </a:graphicData>
        </a:graphic>
      </p:graphicFrame>
    </p:spTree>
    <p:extLst>
      <p:ext uri="{BB962C8B-B14F-4D97-AF65-F5344CB8AC3E}">
        <p14:creationId xmlns:p14="http://schemas.microsoft.com/office/powerpoint/2010/main" val="3388391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2086657"/>
            <a:ext cx="7213825" cy="6110513"/>
          </a:xfrm>
        </p:spPr>
        <p:txBody>
          <a:bodyPr/>
          <a:lstStyle/>
          <a:p>
            <a:r>
              <a:rPr lang="en-US" sz="6550" dirty="0">
                <a:latin typeface="Franklin Gothic Medium"/>
                <a:ea typeface="Roboto Medium"/>
              </a:rPr>
              <a:t>Policy and Regulatory Actions </a:t>
            </a:r>
            <a:r>
              <a:rPr lang="en-US" sz="6550" dirty="0"/>
              <a:t/>
            </a:r>
            <a:br>
              <a:rPr lang="en-US" sz="6550" dirty="0"/>
            </a:br>
            <a:r>
              <a:rPr lang="en-US" sz="6550" dirty="0">
                <a:latin typeface="Franklin Gothic Medium"/>
                <a:ea typeface="Roboto Medium"/>
              </a:rPr>
              <a:t>– Next Steps</a:t>
            </a:r>
            <a:endParaRPr lang="en-US" dirty="0"/>
          </a:p>
        </p:txBody>
      </p:sp>
      <p:sp>
        <p:nvSpPr>
          <p:cNvPr id="3" name="Text Placeholder 2">
            <a:extLst>
              <a:ext uri="{FF2B5EF4-FFF2-40B4-BE49-F238E27FC236}">
                <a16:creationId xmlns:a16="http://schemas.microsoft.com/office/drawing/2014/main" id="{0A5BE5F0-68A0-4369-8640-069B7D0CAF96}"/>
              </a:ext>
            </a:extLst>
          </p:cNvPr>
          <p:cNvSpPr>
            <a:spLocks noGrp="1"/>
          </p:cNvSpPr>
          <p:nvPr>
            <p:ph type="body" sz="quarter" idx="15"/>
          </p:nvPr>
        </p:nvSpPr>
        <p:spPr>
          <a:xfrm>
            <a:off x="8129648" y="3481682"/>
            <a:ext cx="9421822" cy="5691971"/>
          </a:xfrm>
        </p:spPr>
        <p:txBody>
          <a:bodyPr>
            <a:normAutofit/>
          </a:bodyPr>
          <a:lstStyle/>
          <a:p>
            <a:pPr marL="0" indent="0">
              <a:buNone/>
            </a:pPr>
            <a:endParaRPr lang="en-US" sz="4400" dirty="0"/>
          </a:p>
          <a:p>
            <a:r>
              <a:rPr lang="en-US" sz="4400" dirty="0">
                <a:latin typeface="Franklin Gothic Book"/>
                <a:ea typeface="Roboto Medium"/>
              </a:rPr>
              <a:t>Identify champions/volunteers</a:t>
            </a:r>
          </a:p>
          <a:p>
            <a:r>
              <a:rPr lang="en-US" sz="4400" dirty="0">
                <a:latin typeface="Franklin Gothic Book"/>
                <a:ea typeface="Roboto Medium"/>
              </a:rPr>
              <a:t>Build out proposals/ recommendations for committee consideration</a:t>
            </a:r>
          </a:p>
          <a:p>
            <a:r>
              <a:rPr lang="en-US" sz="4400" dirty="0">
                <a:latin typeface="Franklin Gothic Book"/>
                <a:ea typeface="Roboto Medium"/>
              </a:rPr>
              <a:t>Form Disappearing Task Force</a:t>
            </a:r>
          </a:p>
          <a:p>
            <a:pPr marL="0" indent="0">
              <a:buNone/>
            </a:pPr>
            <a:endParaRPr lang="en-US" sz="4400" dirty="0">
              <a:latin typeface="Franklin Gothic Book"/>
              <a:ea typeface="Roboto Medium"/>
            </a:endParaRPr>
          </a:p>
          <a:p>
            <a:endParaRPr lang="en-US" sz="4400" dirty="0">
              <a:latin typeface="Franklin Gothic Book"/>
              <a:ea typeface="Roboto Medium"/>
            </a:endParaRPr>
          </a:p>
          <a:p>
            <a:pPr marL="0" indent="0">
              <a:buNone/>
            </a:pPr>
            <a:endParaRPr lang="en-US" sz="4400" dirty="0"/>
          </a:p>
          <a:p>
            <a:endParaRPr lang="en-US" sz="4400" dirty="0"/>
          </a:p>
          <a:p>
            <a:endParaRPr lang="en-US" sz="4400" dirty="0"/>
          </a:p>
          <a:p>
            <a:endParaRPr lang="en-US" sz="4400" dirty="0"/>
          </a:p>
        </p:txBody>
      </p:sp>
    </p:spTree>
    <p:extLst>
      <p:ext uri="{BB962C8B-B14F-4D97-AF65-F5344CB8AC3E}">
        <p14:creationId xmlns:p14="http://schemas.microsoft.com/office/powerpoint/2010/main" val="1597799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603" y="984486"/>
            <a:ext cx="13713619" cy="3580778"/>
          </a:xfrm>
        </p:spPr>
        <p:txBody>
          <a:bodyPr>
            <a:normAutofit fontScale="90000"/>
          </a:bodyPr>
          <a:lstStyle/>
          <a:p>
            <a:r>
              <a:rPr lang="en-US" sz="8950" dirty="0">
                <a:latin typeface="Franklin Gothic Medium"/>
                <a:ea typeface="Roboto Medium"/>
              </a:rPr>
              <a:t>Projects Subgroup &amp; Technical Workgroup </a:t>
            </a:r>
            <a:br>
              <a:rPr lang="en-US" sz="8950" dirty="0">
                <a:latin typeface="Franklin Gothic Medium"/>
                <a:ea typeface="Roboto Medium"/>
              </a:rPr>
            </a:br>
            <a:r>
              <a:rPr lang="en-US" sz="8950" dirty="0">
                <a:latin typeface="Franklin Gothic Medium"/>
                <a:ea typeface="Roboto Medium"/>
              </a:rPr>
              <a:t> Progress</a:t>
            </a:r>
          </a:p>
        </p:txBody>
      </p:sp>
      <p:sp>
        <p:nvSpPr>
          <p:cNvPr id="3" name="Subtitle 2"/>
          <p:cNvSpPr>
            <a:spLocks noGrp="1"/>
          </p:cNvSpPr>
          <p:nvPr>
            <p:ph type="subTitle" idx="1"/>
          </p:nvPr>
        </p:nvSpPr>
        <p:spPr>
          <a:xfrm>
            <a:off x="2285603" y="4908880"/>
            <a:ext cx="13713619" cy="2483212"/>
          </a:xfrm>
        </p:spPr>
        <p:txBody>
          <a:bodyPr/>
          <a:lstStyle/>
          <a:p>
            <a:r>
              <a:rPr lang="en-US" dirty="0"/>
              <a:t>WRIA 7 WRE Committee</a:t>
            </a:r>
          </a:p>
          <a:p>
            <a:r>
              <a:rPr lang="en-US" dirty="0"/>
              <a:t>March 12, 2020</a:t>
            </a:r>
          </a:p>
        </p:txBody>
      </p:sp>
      <p:sp>
        <p:nvSpPr>
          <p:cNvPr id="4" name="Right Arrow 3" descr="On track" title="On track"/>
          <p:cNvSpPr/>
          <p:nvPr/>
        </p:nvSpPr>
        <p:spPr>
          <a:xfrm>
            <a:off x="1353302" y="6150487"/>
            <a:ext cx="4955603" cy="132461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699" b="1" dirty="0"/>
              <a:t>On track</a:t>
            </a:r>
          </a:p>
        </p:txBody>
      </p:sp>
      <p:sp>
        <p:nvSpPr>
          <p:cNvPr id="5" name="Right Arrow 4" descr="Work underway" title="Work underway"/>
          <p:cNvSpPr/>
          <p:nvPr/>
        </p:nvSpPr>
        <p:spPr>
          <a:xfrm>
            <a:off x="2896084" y="7309088"/>
            <a:ext cx="4955603" cy="132461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699" b="1" dirty="0"/>
              <a:t>Work underway</a:t>
            </a:r>
          </a:p>
        </p:txBody>
      </p:sp>
      <p:sp>
        <p:nvSpPr>
          <p:cNvPr id="6" name="Right Arrow 5" descr="needs attention" title="needs attention"/>
          <p:cNvSpPr/>
          <p:nvPr/>
        </p:nvSpPr>
        <p:spPr>
          <a:xfrm>
            <a:off x="4492050" y="8361454"/>
            <a:ext cx="4955603" cy="1324610"/>
          </a:xfrm>
          <a:prstGeom prst="rightArrow">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699" b="1" dirty="0"/>
              <a:t>Needs attention</a:t>
            </a:r>
          </a:p>
        </p:txBody>
      </p:sp>
    </p:spTree>
    <p:extLst>
      <p:ext uri="{BB962C8B-B14F-4D97-AF65-F5344CB8AC3E}">
        <p14:creationId xmlns:p14="http://schemas.microsoft.com/office/powerpoint/2010/main" val="2456439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082" y="547604"/>
            <a:ext cx="15770662" cy="1257750"/>
          </a:xfrm>
        </p:spPr>
        <p:txBody>
          <a:bodyPr/>
          <a:lstStyle/>
          <a:p>
            <a:r>
              <a:rPr lang="en-US" sz="6550" dirty="0">
                <a:latin typeface="Franklin Gothic Medium"/>
                <a:ea typeface="Roboto Medium"/>
              </a:rPr>
              <a:t>Where are we?</a:t>
            </a:r>
            <a:endParaRPr lang="en-US" dirty="0"/>
          </a:p>
        </p:txBody>
      </p:sp>
      <p:sp>
        <p:nvSpPr>
          <p:cNvPr id="3" name="Content Placeholder 2"/>
          <p:cNvSpPr>
            <a:spLocks noGrp="1"/>
          </p:cNvSpPr>
          <p:nvPr>
            <p:ph idx="1"/>
          </p:nvPr>
        </p:nvSpPr>
        <p:spPr>
          <a:xfrm>
            <a:off x="1257082" y="1805355"/>
            <a:ext cx="15770662" cy="7746072"/>
          </a:xfrm>
        </p:spPr>
        <p:txBody>
          <a:bodyPr vert="horz" lIns="91440" tIns="45720" rIns="91440" bIns="45720" rtlCol="0" anchor="t">
            <a:normAutofit/>
          </a:bodyPr>
          <a:lstStyle/>
          <a:p>
            <a:pPr marL="342265" indent="-342265"/>
            <a:r>
              <a:rPr lang="en-US" sz="4150" dirty="0">
                <a:latin typeface="Franklin Gothic Book"/>
                <a:ea typeface="Roboto Medium"/>
              </a:rPr>
              <a:t>Projects Subgroup Update: </a:t>
            </a:r>
            <a:endParaRPr lang="en-US" sz="4150" dirty="0"/>
          </a:p>
          <a:p>
            <a:pPr marL="1428115" lvl="1"/>
            <a:r>
              <a:rPr lang="en-US" sz="3550" dirty="0">
                <a:latin typeface="Franklin Gothic Book"/>
                <a:ea typeface="Roboto Medium"/>
              </a:rPr>
              <a:t>Meetings have focused on specific project type(s) and project development/narrowing</a:t>
            </a:r>
          </a:p>
          <a:p>
            <a:pPr marL="1428115" lvl="1"/>
            <a:r>
              <a:rPr lang="en-US" sz="3550" dirty="0" err="1">
                <a:latin typeface="Franklin Gothic Book"/>
                <a:ea typeface="Roboto Medium"/>
              </a:rPr>
              <a:t>Crosswalked</a:t>
            </a:r>
            <a:r>
              <a:rPr lang="en-US" sz="3550" dirty="0">
                <a:latin typeface="Franklin Gothic Book"/>
                <a:ea typeface="Roboto Medium"/>
              </a:rPr>
              <a:t> habitat project types to subbasins using the Snohomish Basin Salmon Conservation Plan and Snohomish Basin Protection Plan</a:t>
            </a:r>
          </a:p>
          <a:p>
            <a:pPr marL="1713865" lvl="2" indent="-342265"/>
            <a:r>
              <a:rPr lang="en-US" sz="2950" dirty="0">
                <a:latin typeface="Franklin Gothic Book"/>
                <a:ea typeface="Roboto Medium"/>
              </a:rPr>
              <a:t>Used this to ID priority subbasins for floodplain projects: Snoqualmie S, Snoqualmie N, Upper Snoqualmie, Raging, Skykomish Mainstem, Pilchuck, </a:t>
            </a:r>
            <a:r>
              <a:rPr lang="en-US" sz="2950" dirty="0" smtClean="0">
                <a:latin typeface="Franklin Gothic Book"/>
                <a:ea typeface="Roboto Medium"/>
              </a:rPr>
              <a:t>&amp; Sultan</a:t>
            </a:r>
            <a:endParaRPr lang="en-US" sz="2950" dirty="0">
              <a:latin typeface="Franklin Gothic Book"/>
              <a:ea typeface="Roboto Medium"/>
            </a:endParaRPr>
          </a:p>
          <a:p>
            <a:pPr marL="1428115" lvl="1"/>
            <a:r>
              <a:rPr lang="en-US" sz="3550" dirty="0">
                <a:latin typeface="Franklin Gothic Book"/>
                <a:ea typeface="Roboto Medium"/>
              </a:rPr>
              <a:t>Reviewed </a:t>
            </a:r>
            <a:r>
              <a:rPr lang="en-US" sz="3550" dirty="0" err="1">
                <a:latin typeface="Franklin Gothic Book"/>
                <a:ea typeface="Roboto Medium"/>
              </a:rPr>
              <a:t>GeoEngineers’</a:t>
            </a:r>
            <a:r>
              <a:rPr lang="en-US" sz="3550" dirty="0">
                <a:latin typeface="Franklin Gothic Book"/>
                <a:ea typeface="Roboto Medium"/>
              </a:rPr>
              <a:t> work plan to estimate water offset for floodplain projects</a:t>
            </a:r>
          </a:p>
          <a:p>
            <a:pPr marL="1713865" lvl="2" indent="-342265"/>
            <a:r>
              <a:rPr lang="en-US" sz="2950" dirty="0">
                <a:latin typeface="Franklin Gothic Book"/>
                <a:ea typeface="Roboto Medium"/>
              </a:rPr>
              <a:t>Snohomish Forum and Snoqualmie Forum will propose a subset of floodplain restoration projects for further filtering (if needed) and analysis for water offset benefits</a:t>
            </a:r>
          </a:p>
          <a:p>
            <a:pPr lvl="1"/>
            <a:r>
              <a:rPr lang="en-US" dirty="0"/>
              <a:t>Reviewed guiding principles</a:t>
            </a:r>
          </a:p>
          <a:p>
            <a:pPr marL="1428115" lvl="1"/>
            <a:r>
              <a:rPr lang="en-US" sz="3550" dirty="0">
                <a:latin typeface="Franklin Gothic Book"/>
                <a:ea typeface="Roboto Medium"/>
              </a:rPr>
              <a:t>Next meeting will focus on work plan for water offset projects, including MAR and storage projects</a:t>
            </a:r>
            <a:endParaRPr lang="en-US" sz="3550" dirty="0"/>
          </a:p>
          <a:p>
            <a:pPr marL="685663" lvl="1" indent="0">
              <a:buNone/>
            </a:pPr>
            <a:endParaRPr lang="en-US" dirty="0"/>
          </a:p>
          <a:p>
            <a:pPr lvl="1"/>
            <a:endParaRPr lang="en-US" dirty="0"/>
          </a:p>
        </p:txBody>
      </p:sp>
    </p:spTree>
    <p:extLst>
      <p:ext uri="{BB962C8B-B14F-4D97-AF65-F5344CB8AC3E}">
        <p14:creationId xmlns:p14="http://schemas.microsoft.com/office/powerpoint/2010/main" val="3481384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550" dirty="0">
                <a:latin typeface="Franklin Gothic Medium"/>
                <a:ea typeface="Roboto Medium"/>
              </a:rPr>
              <a:t>Why Guiding Principles?</a:t>
            </a:r>
          </a:p>
        </p:txBody>
      </p:sp>
      <p:sp>
        <p:nvSpPr>
          <p:cNvPr id="4" name="Rectangle 1"/>
          <p:cNvSpPr>
            <a:spLocks noGrp="1" noChangeArrowheads="1"/>
          </p:cNvSpPr>
          <p:nvPr>
            <p:ph idx="1"/>
          </p:nvPr>
        </p:nvSpPr>
        <p:spPr bwMode="auto">
          <a:xfrm>
            <a:off x="1019499" y="2535642"/>
            <a:ext cx="16245827" cy="6077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36" tIns="68568" rIns="137136" bIns="68568"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71500" indent="-571500"/>
            <a:r>
              <a:rPr lang="en-US" sz="4400" dirty="0">
                <a:latin typeface="Franklin Gothic Book"/>
                <a:ea typeface="Calibri" panose="020F0502020204030204" pitchFamily="34" charset="0"/>
                <a:cs typeface="Arial"/>
              </a:rPr>
              <a:t>Articulate and document the subgroup's approach when we are narrowing and finalizing project list for inclusion in plan</a:t>
            </a:r>
            <a:endParaRPr lang="en-US" sz="4400" dirty="0">
              <a:latin typeface="Franklin Gothic Book"/>
              <a:cs typeface="Arial" panose="020B0604020202020204" pitchFamily="34" charset="0"/>
            </a:endParaRPr>
          </a:p>
          <a:p>
            <a:pPr marL="571500" indent="-571500"/>
            <a:r>
              <a:rPr lang="en-US" sz="4400" dirty="0">
                <a:latin typeface="Franklin Gothic Book"/>
                <a:ea typeface="Roboto Medium"/>
                <a:cs typeface="Arial"/>
              </a:rPr>
              <a:t>Help frame decision points along the way</a:t>
            </a:r>
            <a:endParaRPr lang="en-US" sz="4400" dirty="0">
              <a:latin typeface="Franklin Gothic Book"/>
              <a:ea typeface="Roboto Medium"/>
              <a:cs typeface="Arial" panose="020B0604020202020204" pitchFamily="34" charset="0"/>
            </a:endParaRPr>
          </a:p>
          <a:p>
            <a:pPr marL="571500" indent="-571500"/>
            <a:r>
              <a:rPr lang="en-US" sz="4400" dirty="0">
                <a:latin typeface="Franklin Gothic Book"/>
                <a:ea typeface="Roboto Medium"/>
                <a:cs typeface="Arial"/>
              </a:rPr>
              <a:t>Use and test considerations discussed in previous meetings now that more is understood about process</a:t>
            </a:r>
          </a:p>
          <a:p>
            <a:pPr marL="571500" indent="-571500"/>
            <a:r>
              <a:rPr lang="en-US" sz="4400" dirty="0">
                <a:latin typeface="Franklin Gothic Book"/>
                <a:ea typeface="Roboto Medium"/>
                <a:cs typeface="Arial"/>
              </a:rPr>
              <a:t>Communicate bigger picture approach to committee</a:t>
            </a:r>
            <a:endParaRPr lang="en-US" sz="4400" dirty="0">
              <a:latin typeface="Franklin Gothic Book"/>
              <a:ea typeface="Roboto Medium"/>
              <a:cs typeface="Arial" panose="020B0604020202020204" pitchFamily="34" charset="0"/>
            </a:endParaRPr>
          </a:p>
          <a:p>
            <a:pPr marL="1657350" lvl="1" indent="-571500"/>
            <a:r>
              <a:rPr lang="en-US" sz="4400" dirty="0">
                <a:latin typeface="Franklin Gothic Book"/>
                <a:ea typeface="Calibri" panose="020F0502020204030204" pitchFamily="34" charset="0"/>
                <a:cs typeface="Arial"/>
              </a:rPr>
              <a:t>Get buy in</a:t>
            </a:r>
            <a:endParaRPr lang="en-US" sz="4400" dirty="0">
              <a:latin typeface="Franklin Gothic Book"/>
              <a:cs typeface="Arial"/>
            </a:endParaRPr>
          </a:p>
          <a:p>
            <a:pPr marL="1657350" lvl="1" indent="-571500"/>
            <a:r>
              <a:rPr lang="en-US" sz="4400" dirty="0">
                <a:latin typeface="Franklin Gothic Book"/>
                <a:ea typeface="Roboto Medium"/>
                <a:cs typeface="Arial"/>
              </a:rPr>
              <a:t>Get feedback</a:t>
            </a:r>
          </a:p>
          <a:p>
            <a:pPr marL="1085850" lvl="1" indent="0">
              <a:buNone/>
            </a:pPr>
            <a:endParaRPr lang="en-US" sz="4400" dirty="0">
              <a:cs typeface="Arial"/>
            </a:endParaRPr>
          </a:p>
          <a:p>
            <a:pPr marL="0" indent="0">
              <a:lnSpc>
                <a:spcPct val="100000"/>
              </a:lnSpc>
              <a:buNone/>
            </a:pPr>
            <a:endParaRPr lang="en-US" altLang="en-US" sz="3200" b="1" dirty="0">
              <a:cs typeface="Arial"/>
            </a:endParaRPr>
          </a:p>
        </p:txBody>
      </p:sp>
    </p:spTree>
    <p:extLst>
      <p:ext uri="{BB962C8B-B14F-4D97-AF65-F5344CB8AC3E}">
        <p14:creationId xmlns:p14="http://schemas.microsoft.com/office/powerpoint/2010/main" val="3359028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sz="quarter" idx="15"/>
          </p:nvPr>
        </p:nvSpPr>
        <p:spPr>
          <a:xfrm>
            <a:off x="8108626" y="560530"/>
            <a:ext cx="9558771" cy="9264788"/>
          </a:xfrm>
        </p:spPr>
        <p:txBody>
          <a:bodyPr>
            <a:noAutofit/>
          </a:bodyPr>
          <a:lstStyle/>
          <a:p>
            <a:pPr marL="742950" indent="-742950">
              <a:lnSpc>
                <a:spcPct val="150000"/>
              </a:lnSpc>
              <a:buFont typeface="+mj-lt"/>
              <a:buAutoNum type="arabicPeriod"/>
            </a:pPr>
            <a:r>
              <a:rPr lang="en-US" sz="3200" dirty="0"/>
              <a:t>Standing Business</a:t>
            </a:r>
          </a:p>
          <a:p>
            <a:pPr marL="1657167" lvl="2" indent="-742950">
              <a:lnSpc>
                <a:spcPct val="100000"/>
              </a:lnSpc>
              <a:buFont typeface="Arial" panose="020B0604020202020204" pitchFamily="34" charset="0"/>
              <a:buChar char="•"/>
            </a:pPr>
            <a:r>
              <a:rPr lang="en-US" sz="2800" dirty="0"/>
              <a:t>Introductions</a:t>
            </a:r>
          </a:p>
          <a:p>
            <a:pPr marL="1657167" lvl="2" indent="-742950">
              <a:lnSpc>
                <a:spcPct val="100000"/>
              </a:lnSpc>
              <a:buFont typeface="Arial" panose="020B0604020202020204" pitchFamily="34" charset="0"/>
              <a:buChar char="•"/>
            </a:pPr>
            <a:r>
              <a:rPr lang="en-US" sz="2800" dirty="0"/>
              <a:t>Review agenda</a:t>
            </a:r>
          </a:p>
          <a:p>
            <a:pPr marL="1656715" lvl="2" indent="-742950">
              <a:lnSpc>
                <a:spcPct val="100000"/>
              </a:lnSpc>
              <a:buFont typeface="Arial" panose="020B0604020202020204" pitchFamily="34" charset="0"/>
              <a:buChar char="•"/>
            </a:pPr>
            <a:r>
              <a:rPr lang="en-US" sz="2800" dirty="0">
                <a:latin typeface="Franklin Gothic Book"/>
                <a:ea typeface="Roboto Medium"/>
              </a:rPr>
              <a:t>Approve February meeting summary</a:t>
            </a:r>
          </a:p>
          <a:p>
            <a:pPr marL="1657167" lvl="2" indent="-742950">
              <a:lnSpc>
                <a:spcPct val="100000"/>
              </a:lnSpc>
              <a:buFont typeface="Arial" panose="020B0604020202020204" pitchFamily="34" charset="0"/>
              <a:buChar char="•"/>
            </a:pPr>
            <a:r>
              <a:rPr lang="en-US" sz="2800" dirty="0"/>
              <a:t>Updates and Announcements</a:t>
            </a:r>
          </a:p>
          <a:p>
            <a:pPr marL="742950" indent="-742950" algn="l">
              <a:lnSpc>
                <a:spcPct val="150000"/>
              </a:lnSpc>
              <a:buFont typeface="+mj-lt"/>
              <a:buAutoNum type="arabicPeriod"/>
            </a:pPr>
            <a:r>
              <a:rPr lang="en-US" sz="3600" dirty="0">
                <a:latin typeface="Franklin Gothic Book"/>
                <a:ea typeface="Roboto Medium"/>
              </a:rPr>
              <a:t>Consumptive Use Estimate Decision</a:t>
            </a:r>
          </a:p>
          <a:p>
            <a:pPr marL="742950" indent="-742950">
              <a:lnSpc>
                <a:spcPct val="150000"/>
              </a:lnSpc>
              <a:buFont typeface="+mj-lt"/>
              <a:buAutoNum type="arabicPeriod"/>
            </a:pPr>
            <a:r>
              <a:rPr lang="en-US" sz="3600" dirty="0"/>
              <a:t>WRE Plan Approval Process</a:t>
            </a:r>
          </a:p>
          <a:p>
            <a:pPr marL="742950" indent="-742950" algn="l">
              <a:lnSpc>
                <a:spcPct val="150000"/>
              </a:lnSpc>
              <a:buFont typeface="+mj-lt"/>
              <a:buAutoNum type="arabicPeriod"/>
            </a:pPr>
            <a:r>
              <a:rPr lang="en-US" sz="3600" dirty="0">
                <a:latin typeface="Franklin Gothic Book"/>
                <a:ea typeface="Roboto Medium"/>
              </a:rPr>
              <a:t>Policy &amp; Regulatory Actions</a:t>
            </a:r>
          </a:p>
          <a:p>
            <a:pPr marL="742950" indent="-742950" algn="l">
              <a:lnSpc>
                <a:spcPct val="150000"/>
              </a:lnSpc>
              <a:buFont typeface="+mj-lt"/>
              <a:buAutoNum type="arabicPeriod"/>
            </a:pPr>
            <a:r>
              <a:rPr lang="en-US" sz="3600" dirty="0"/>
              <a:t>Projects Update</a:t>
            </a:r>
          </a:p>
          <a:p>
            <a:pPr marL="742950" indent="-742950" algn="l">
              <a:lnSpc>
                <a:spcPct val="150000"/>
              </a:lnSpc>
              <a:buFont typeface="+mj-lt"/>
              <a:buAutoNum type="arabicPeriod"/>
            </a:pPr>
            <a:r>
              <a:rPr lang="en-US" sz="3600" dirty="0"/>
              <a:t>Public Comment</a:t>
            </a:r>
          </a:p>
          <a:p>
            <a:pPr marL="742950" indent="-742950" algn="l">
              <a:lnSpc>
                <a:spcPct val="150000"/>
              </a:lnSpc>
              <a:buFont typeface="+mj-lt"/>
              <a:buAutoNum type="arabicPeriod"/>
            </a:pPr>
            <a:r>
              <a:rPr lang="en-US" sz="3600" dirty="0"/>
              <a:t>Next Steps and Action Items</a:t>
            </a:r>
          </a:p>
        </p:txBody>
      </p:sp>
      <p:sp>
        <p:nvSpPr>
          <p:cNvPr id="2" name="Title 1"/>
          <p:cNvSpPr>
            <a:spLocks noGrp="1"/>
          </p:cNvSpPr>
          <p:nvPr>
            <p:ph type="title"/>
          </p:nvPr>
        </p:nvSpPr>
        <p:spPr/>
        <p:txBody>
          <a:bodyPr/>
          <a:lstStyle/>
          <a:p>
            <a:pPr algn="l"/>
            <a:r>
              <a:rPr lang="en-US" dirty="0"/>
              <a:t>Agenda</a:t>
            </a:r>
          </a:p>
        </p:txBody>
      </p:sp>
    </p:spTree>
    <p:extLst>
      <p:ext uri="{BB962C8B-B14F-4D97-AF65-F5344CB8AC3E}">
        <p14:creationId xmlns:p14="http://schemas.microsoft.com/office/powerpoint/2010/main" val="983800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550" dirty="0">
                <a:latin typeface="Franklin Gothic Medium"/>
                <a:ea typeface="Roboto Medium"/>
              </a:rPr>
              <a:t>Draft Guiding Principles so far:</a:t>
            </a:r>
          </a:p>
        </p:txBody>
      </p:sp>
      <p:sp>
        <p:nvSpPr>
          <p:cNvPr id="4" name="Rectangle 1"/>
          <p:cNvSpPr>
            <a:spLocks noGrp="1" noChangeArrowheads="1"/>
          </p:cNvSpPr>
          <p:nvPr>
            <p:ph idx="1"/>
          </p:nvPr>
        </p:nvSpPr>
        <p:spPr bwMode="auto">
          <a:xfrm>
            <a:off x="781917" y="2012459"/>
            <a:ext cx="16245827" cy="758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36" tIns="68568" rIns="137136" bIns="68568"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indent="-457200">
              <a:lnSpc>
                <a:spcPct val="100000"/>
              </a:lnSpc>
              <a:buChar char="Ø"/>
            </a:pPr>
            <a:endParaRPr lang="en-US" altLang="en-US" sz="4400" b="1" dirty="0">
              <a:cs typeface="Arial"/>
            </a:endParaRPr>
          </a:p>
          <a:p>
            <a:pPr marL="457200" indent="-457200">
              <a:lnSpc>
                <a:spcPct val="100000"/>
              </a:lnSpc>
              <a:buFont typeface="Wingdings"/>
              <a:buChar char="Ø"/>
            </a:pPr>
            <a:r>
              <a:rPr lang="en-US" altLang="en-US" sz="4400" dirty="0">
                <a:latin typeface="Arial"/>
                <a:ea typeface="Calibri" panose="020F0502020204030204" pitchFamily="34" charset="0"/>
                <a:cs typeface="Arial"/>
              </a:rPr>
              <a:t>  Strive for no “sacrificial sub-basins” </a:t>
            </a:r>
            <a:endParaRPr lang="en-US" altLang="en-US" sz="4400" dirty="0">
              <a:cs typeface="Arial" panose="020B0604020202020204" pitchFamily="34" charset="0"/>
            </a:endParaRPr>
          </a:p>
          <a:p>
            <a:pPr marL="457200" indent="-457200">
              <a:lnSpc>
                <a:spcPct val="100000"/>
              </a:lnSpc>
              <a:buFont typeface="Wingdings"/>
              <a:buChar char="Ø"/>
            </a:pPr>
            <a:r>
              <a:rPr lang="en-US" altLang="en-US" sz="4400" dirty="0">
                <a:latin typeface="Arial"/>
                <a:ea typeface="Calibri" panose="020F0502020204030204" pitchFamily="34" charset="0"/>
                <a:cs typeface="Arial"/>
              </a:rPr>
              <a:t>  If/where we can’t find offset projects, offset elsewhere (ideally upstream) and justify</a:t>
            </a:r>
          </a:p>
          <a:p>
            <a:pPr marL="457200" indent="-457200">
              <a:lnSpc>
                <a:spcPct val="100000"/>
              </a:lnSpc>
              <a:buFont typeface="Wingdings"/>
              <a:buChar char="Ø"/>
            </a:pPr>
            <a:r>
              <a:rPr lang="en-US" altLang="en-US" sz="4400" dirty="0">
                <a:latin typeface="Arial"/>
                <a:ea typeface="Roboto Medium"/>
                <a:cs typeface="Arial"/>
              </a:rPr>
              <a:t>  Consider projects that are underway and may have more information/design</a:t>
            </a:r>
            <a:endParaRPr lang="en-US" altLang="en-US" sz="4400" dirty="0">
              <a:cs typeface="Arial"/>
            </a:endParaRPr>
          </a:p>
          <a:p>
            <a:pPr marL="457200" indent="-457200">
              <a:lnSpc>
                <a:spcPct val="100000"/>
              </a:lnSpc>
              <a:buFont typeface="Wingdings"/>
              <a:buChar char="Ø"/>
            </a:pPr>
            <a:r>
              <a:rPr lang="en-US" altLang="en-US" sz="4400" dirty="0">
                <a:latin typeface="Arial"/>
                <a:ea typeface="Roboto Medium"/>
                <a:cs typeface="Arial"/>
              </a:rPr>
              <a:t>  When there are sufficient projects to choose from, the preference is for those that benefit critical flow period/summer low flow</a:t>
            </a:r>
            <a:endParaRPr lang="en-US" altLang="en-US" sz="4400" dirty="0">
              <a:cs typeface="Arial"/>
            </a:endParaRPr>
          </a:p>
          <a:p>
            <a:pPr marL="0" indent="0">
              <a:lnSpc>
                <a:spcPct val="100000"/>
              </a:lnSpc>
              <a:buNone/>
            </a:pPr>
            <a:endParaRPr lang="en-US" altLang="en-US" sz="4400" dirty="0">
              <a:cs typeface="Arial"/>
            </a:endParaRPr>
          </a:p>
          <a:p>
            <a:pPr marL="0" indent="0">
              <a:lnSpc>
                <a:spcPct val="100000"/>
              </a:lnSpc>
              <a:buNone/>
            </a:pPr>
            <a:r>
              <a:rPr lang="en-US" altLang="en-US" sz="4400" dirty="0">
                <a:latin typeface="Arial"/>
                <a:ea typeface="Roboto Medium"/>
                <a:cs typeface="Arial"/>
              </a:rPr>
              <a:t>….</a:t>
            </a:r>
            <a:endParaRPr lang="en-US" altLang="en-US" sz="4400" dirty="0">
              <a:cs typeface="Arial" panose="020B0604020202020204" pitchFamily="34" charset="0"/>
            </a:endParaRPr>
          </a:p>
        </p:txBody>
      </p:sp>
    </p:spTree>
    <p:extLst>
      <p:ext uri="{BB962C8B-B14F-4D97-AF65-F5344CB8AC3E}">
        <p14:creationId xmlns:p14="http://schemas.microsoft.com/office/powerpoint/2010/main" val="77409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082" y="775992"/>
            <a:ext cx="15770662" cy="1988038"/>
          </a:xfrm>
        </p:spPr>
        <p:txBody>
          <a:bodyPr>
            <a:normAutofit/>
          </a:bodyPr>
          <a:lstStyle/>
          <a:p>
            <a:r>
              <a:rPr lang="en-US" sz="6550" dirty="0">
                <a:latin typeface="Franklin Gothic Medium"/>
                <a:ea typeface="Roboto Medium"/>
              </a:rPr>
              <a:t> Prioritize habitat projects based on hydrologic benefit</a:t>
            </a:r>
          </a:p>
        </p:txBody>
      </p:sp>
      <p:sp>
        <p:nvSpPr>
          <p:cNvPr id="4" name="Rectangle 1"/>
          <p:cNvSpPr>
            <a:spLocks noGrp="1" noChangeArrowheads="1"/>
          </p:cNvSpPr>
          <p:nvPr>
            <p:ph idx="1"/>
          </p:nvPr>
        </p:nvSpPr>
        <p:spPr bwMode="auto">
          <a:xfrm>
            <a:off x="1019499" y="3225998"/>
            <a:ext cx="16245827" cy="4878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36" tIns="68568" rIns="137136" bIns="68568"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lnSpc>
                <a:spcPct val="100000"/>
              </a:lnSpc>
              <a:buNone/>
            </a:pPr>
            <a:r>
              <a:rPr lang="en-US" altLang="en-US" sz="4400" b="1" dirty="0">
                <a:latin typeface="Arial"/>
                <a:ea typeface="Calibri" panose="020F0502020204030204" pitchFamily="34" charset="0"/>
                <a:cs typeface="Arial"/>
              </a:rPr>
              <a:t>For non-offset habitat projects</a:t>
            </a:r>
            <a:r>
              <a:rPr lang="en-US" altLang="en-US" sz="4400" dirty="0">
                <a:latin typeface="Arial"/>
                <a:ea typeface="Calibri" panose="020F0502020204030204" pitchFamily="34" charset="0"/>
                <a:cs typeface="Arial"/>
              </a:rPr>
              <a:t>: </a:t>
            </a:r>
            <a:endParaRPr lang="en-US" altLang="en-US" sz="4400" dirty="0"/>
          </a:p>
          <a:p>
            <a:pPr marL="0" indent="0">
              <a:lnSpc>
                <a:spcPct val="100000"/>
              </a:lnSpc>
              <a:buFontTx/>
              <a:buChar char="•"/>
            </a:pPr>
            <a:r>
              <a:rPr lang="en-US" altLang="en-US" sz="4400" dirty="0">
                <a:ea typeface="Calibri" panose="020F0502020204030204" pitchFamily="34" charset="0"/>
              </a:rPr>
              <a:t>Hydrologic benefit should drive habitat project prioritization: </a:t>
            </a:r>
            <a:endParaRPr lang="en-US" altLang="en-US" sz="4400" dirty="0"/>
          </a:p>
          <a:p>
            <a:pPr marL="685663" lvl="1" indent="0">
              <a:lnSpc>
                <a:spcPct val="100000"/>
              </a:lnSpc>
              <a:buFont typeface="Wingdings" panose="05000000000000000000" pitchFamily="2" charset="2"/>
              <a:buChar char=""/>
            </a:pPr>
            <a:r>
              <a:rPr lang="en-US" altLang="en-US" sz="4400" dirty="0">
                <a:ea typeface="Calibri" panose="020F0502020204030204" pitchFamily="34" charset="0"/>
              </a:rPr>
              <a:t> Higher priority = projects with hydro benefit (beaver reintroduction, BDA, floodplain*, forest/upland protection)</a:t>
            </a:r>
            <a:endParaRPr lang="en-US" altLang="en-US" sz="4400" dirty="0"/>
          </a:p>
          <a:p>
            <a:pPr marL="685663" lvl="1" indent="0">
              <a:lnSpc>
                <a:spcPct val="100000"/>
              </a:lnSpc>
              <a:buFont typeface="Wingdings" panose="05000000000000000000" pitchFamily="2" charset="2"/>
              <a:buChar char=""/>
            </a:pPr>
            <a:r>
              <a:rPr lang="en-US" altLang="en-US" sz="4400" dirty="0">
                <a:ea typeface="Calibri" panose="020F0502020204030204" pitchFamily="34" charset="0"/>
              </a:rPr>
              <a:t> Medium priority = Riparian plantings/noxious weed control </a:t>
            </a:r>
          </a:p>
          <a:p>
            <a:pPr marL="685663" lvl="1" indent="0">
              <a:lnSpc>
                <a:spcPct val="100000"/>
              </a:lnSpc>
              <a:buFont typeface="Wingdings" panose="05000000000000000000" pitchFamily="2" charset="2"/>
              <a:buChar char=""/>
            </a:pPr>
            <a:r>
              <a:rPr lang="en-US" altLang="en-US" sz="4400" dirty="0">
                <a:ea typeface="Calibri" panose="020F0502020204030204" pitchFamily="34" charset="0"/>
              </a:rPr>
              <a:t> Lower priority = fish passage, projects lower in system</a:t>
            </a:r>
            <a:endParaRPr lang="en-US" altLang="en-US" sz="4400" dirty="0"/>
          </a:p>
          <a:p>
            <a:pPr marL="685663" lvl="1" indent="0">
              <a:lnSpc>
                <a:spcPct val="100000"/>
              </a:lnSpc>
              <a:buFont typeface="Wingdings" panose="05000000000000000000" pitchFamily="2" charset="2"/>
              <a:buChar char=""/>
            </a:pPr>
            <a:r>
              <a:rPr lang="en-US" altLang="en-US" sz="4400" dirty="0">
                <a:ea typeface="Calibri" panose="020F0502020204030204" pitchFamily="34" charset="0"/>
              </a:rPr>
              <a:t> Not considering nearshore projects</a:t>
            </a:r>
            <a:endParaRPr lang="en-US" altLang="en-US" sz="4400" dirty="0"/>
          </a:p>
        </p:txBody>
      </p:sp>
    </p:spTree>
    <p:extLst>
      <p:ext uri="{BB962C8B-B14F-4D97-AF65-F5344CB8AC3E}">
        <p14:creationId xmlns:p14="http://schemas.microsoft.com/office/powerpoint/2010/main" val="148012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Examples and status. " title="Water Rights Acquisitions"/>
          <p:cNvSpPr/>
          <p:nvPr/>
        </p:nvSpPr>
        <p:spPr>
          <a:xfrm>
            <a:off x="894502" y="2393749"/>
            <a:ext cx="3522944" cy="6964968"/>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99" u="sng" dirty="0"/>
              <a:t>Water Rights Acquisitions</a:t>
            </a:r>
          </a:p>
          <a:p>
            <a:pPr algn="ctr"/>
            <a:endParaRPr lang="en-US" sz="2699" dirty="0"/>
          </a:p>
          <a:p>
            <a:pPr algn="ctr"/>
            <a:r>
              <a:rPr lang="en-US" sz="2699" dirty="0"/>
              <a:t>Quantifiable? Yes</a:t>
            </a:r>
          </a:p>
          <a:p>
            <a:pPr algn="ctr"/>
            <a:r>
              <a:rPr lang="en-US" sz="2699" dirty="0"/>
              <a:t>Projects </a:t>
            </a:r>
            <a:r>
              <a:rPr lang="en-US" sz="2699" dirty="0" err="1"/>
              <a:t>ID’d</a:t>
            </a:r>
            <a:r>
              <a:rPr lang="en-US" sz="2699" dirty="0"/>
              <a:t>? Yes</a:t>
            </a:r>
          </a:p>
          <a:p>
            <a:pPr algn="ctr"/>
            <a:endParaRPr lang="en-US" sz="2699" dirty="0"/>
          </a:p>
          <a:p>
            <a:pPr marL="428539" indent="-428539">
              <a:buFont typeface="Arial" panose="020B0604020202020204" pitchFamily="34" charset="0"/>
              <a:buChar char="•"/>
            </a:pPr>
            <a:r>
              <a:rPr lang="en-US" sz="2699" dirty="0"/>
              <a:t>WWT, King Co and others are seeking projects/ opportunities</a:t>
            </a:r>
          </a:p>
          <a:p>
            <a:pPr marL="428539" indent="-428539">
              <a:buFont typeface="Arial" panose="020B0604020202020204" pitchFamily="34" charset="0"/>
              <a:buChar char="•"/>
            </a:pPr>
            <a:r>
              <a:rPr lang="en-US" sz="2699" dirty="0"/>
              <a:t>Priority </a:t>
            </a:r>
            <a:r>
              <a:rPr lang="en-US" sz="2699" dirty="0" err="1"/>
              <a:t>subbasins</a:t>
            </a:r>
            <a:r>
              <a:rPr lang="en-US" sz="2699" dirty="0"/>
              <a:t> </a:t>
            </a:r>
            <a:r>
              <a:rPr lang="en-US" sz="2699" dirty="0" err="1"/>
              <a:t>ID’d</a:t>
            </a:r>
            <a:endParaRPr lang="en-US" sz="2699" dirty="0"/>
          </a:p>
          <a:p>
            <a:pPr algn="ctr"/>
            <a:endParaRPr lang="en-US" sz="2699" dirty="0"/>
          </a:p>
          <a:p>
            <a:pPr algn="ctr"/>
            <a:endParaRPr lang="en-US" sz="2699" dirty="0"/>
          </a:p>
          <a:p>
            <a:pPr algn="ctr"/>
            <a:endParaRPr lang="en-US" sz="2699" dirty="0"/>
          </a:p>
        </p:txBody>
      </p:sp>
      <p:sp>
        <p:nvSpPr>
          <p:cNvPr id="5" name="Rectangle 4" descr="Examples and status" title="Non-acquisition water offset projects"/>
          <p:cNvSpPr/>
          <p:nvPr/>
        </p:nvSpPr>
        <p:spPr>
          <a:xfrm>
            <a:off x="5049105" y="2393749"/>
            <a:ext cx="3501127" cy="696496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99" u="sng" dirty="0"/>
              <a:t>Non-acquisition Water Offset Projects </a:t>
            </a:r>
          </a:p>
          <a:p>
            <a:pPr algn="ctr"/>
            <a:endParaRPr lang="en-US" sz="2699" u="sng" dirty="0"/>
          </a:p>
          <a:p>
            <a:pPr algn="ctr"/>
            <a:r>
              <a:rPr lang="en-US" sz="2699" dirty="0"/>
              <a:t>Quantifiable? Yes</a:t>
            </a:r>
          </a:p>
          <a:p>
            <a:pPr algn="ctr"/>
            <a:r>
              <a:rPr lang="en-US" sz="2699" dirty="0"/>
              <a:t>Projects </a:t>
            </a:r>
            <a:r>
              <a:rPr lang="en-US" sz="2699" dirty="0" err="1"/>
              <a:t>ID’d</a:t>
            </a:r>
            <a:r>
              <a:rPr lang="en-US" sz="2699" dirty="0"/>
              <a:t>? Some underway </a:t>
            </a:r>
          </a:p>
          <a:p>
            <a:pPr algn="ctr"/>
            <a:endParaRPr lang="en-US" sz="2699" dirty="0"/>
          </a:p>
          <a:p>
            <a:r>
              <a:rPr lang="en-US" sz="2699" dirty="0"/>
              <a:t>These include: </a:t>
            </a:r>
          </a:p>
          <a:p>
            <a:pPr marL="428539" indent="-428539">
              <a:buFont typeface="Arial" panose="020B0604020202020204" pitchFamily="34" charset="0"/>
              <a:buChar char="•"/>
            </a:pPr>
            <a:r>
              <a:rPr lang="en-US" sz="2400" dirty="0"/>
              <a:t>MAR </a:t>
            </a:r>
          </a:p>
          <a:p>
            <a:pPr marL="428539" indent="-428539">
              <a:buFont typeface="Arial" panose="020B0604020202020204" pitchFamily="34" charset="0"/>
              <a:buChar char="•"/>
            </a:pPr>
            <a:r>
              <a:rPr lang="en-US" sz="2400" dirty="0"/>
              <a:t>Infiltration galleries</a:t>
            </a:r>
          </a:p>
          <a:p>
            <a:pPr marL="428539" indent="-428539">
              <a:buFont typeface="Arial" panose="020B0604020202020204" pitchFamily="34" charset="0"/>
              <a:buChar char="•"/>
            </a:pPr>
            <a:r>
              <a:rPr lang="en-US" sz="2400" dirty="0"/>
              <a:t>Source switch</a:t>
            </a:r>
          </a:p>
          <a:p>
            <a:pPr marL="428539" indent="-428539">
              <a:buFont typeface="Arial" panose="020B0604020202020204" pitchFamily="34" charset="0"/>
              <a:buChar char="•"/>
            </a:pPr>
            <a:r>
              <a:rPr lang="en-US" sz="2400" dirty="0"/>
              <a:t>Off-channel storage</a:t>
            </a:r>
          </a:p>
          <a:p>
            <a:endParaRPr lang="en-US" sz="2699" dirty="0"/>
          </a:p>
          <a:p>
            <a:pPr marL="428539" indent="-428539">
              <a:buFont typeface="Arial" panose="020B0604020202020204" pitchFamily="34" charset="0"/>
              <a:buChar char="•"/>
            </a:pPr>
            <a:endParaRPr lang="en-US" sz="2699" dirty="0"/>
          </a:p>
          <a:p>
            <a:pPr algn="ctr"/>
            <a:endParaRPr lang="en-US" sz="2699" u="sng" dirty="0"/>
          </a:p>
        </p:txBody>
      </p:sp>
      <p:sp>
        <p:nvSpPr>
          <p:cNvPr id="6" name="Rectangle 5" descr="Examples and status" title="Habitat projects with hydrologic benefit"/>
          <p:cNvSpPr/>
          <p:nvPr/>
        </p:nvSpPr>
        <p:spPr>
          <a:xfrm>
            <a:off x="9142412" y="2393749"/>
            <a:ext cx="3357758" cy="696496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99" u="sng" dirty="0">
                <a:solidFill>
                  <a:schemeClr val="tx1"/>
                </a:solidFill>
              </a:rPr>
              <a:t>Habitat projects with hydrologic benefit*</a:t>
            </a:r>
            <a:endParaRPr lang="en-US" sz="2699" dirty="0">
              <a:solidFill>
                <a:schemeClr val="tx1"/>
              </a:solidFill>
            </a:endParaRPr>
          </a:p>
          <a:p>
            <a:pPr algn="ctr"/>
            <a:endParaRPr lang="en-US" sz="2699" u="sng" dirty="0">
              <a:solidFill>
                <a:schemeClr val="tx1"/>
              </a:solidFill>
            </a:endParaRPr>
          </a:p>
          <a:p>
            <a:pPr algn="ctr"/>
            <a:r>
              <a:rPr lang="en-US" sz="2699" dirty="0">
                <a:solidFill>
                  <a:schemeClr val="tx1"/>
                </a:solidFill>
              </a:rPr>
              <a:t>Quantifiable? Maybe</a:t>
            </a:r>
          </a:p>
          <a:p>
            <a:pPr algn="ctr"/>
            <a:r>
              <a:rPr lang="en-US" sz="2699" dirty="0">
                <a:solidFill>
                  <a:schemeClr val="tx1"/>
                </a:solidFill>
              </a:rPr>
              <a:t>Projects </a:t>
            </a:r>
            <a:r>
              <a:rPr lang="en-US" sz="2699" dirty="0" err="1">
                <a:solidFill>
                  <a:schemeClr val="tx1"/>
                </a:solidFill>
              </a:rPr>
              <a:t>ID’d</a:t>
            </a:r>
            <a:r>
              <a:rPr lang="en-US" sz="2699" dirty="0">
                <a:solidFill>
                  <a:schemeClr val="tx1"/>
                </a:solidFill>
              </a:rPr>
              <a:t>?  Yes, priority type and # varies by </a:t>
            </a:r>
            <a:r>
              <a:rPr lang="en-US" sz="2699" dirty="0" err="1">
                <a:solidFill>
                  <a:schemeClr val="tx1"/>
                </a:solidFill>
              </a:rPr>
              <a:t>subbasin</a:t>
            </a:r>
            <a:endParaRPr lang="en-US" sz="2699" dirty="0">
              <a:solidFill>
                <a:schemeClr val="tx1"/>
              </a:solidFill>
            </a:endParaRPr>
          </a:p>
          <a:p>
            <a:endParaRPr lang="en-US" sz="2699" dirty="0">
              <a:solidFill>
                <a:schemeClr val="tx1"/>
              </a:solidFill>
            </a:endParaRPr>
          </a:p>
          <a:p>
            <a:r>
              <a:rPr lang="en-US" sz="2699" dirty="0">
                <a:solidFill>
                  <a:schemeClr val="tx1"/>
                </a:solidFill>
              </a:rPr>
              <a:t>These include: </a:t>
            </a:r>
          </a:p>
          <a:p>
            <a:pPr marL="428539" indent="-428539">
              <a:buFont typeface="Arial" panose="020B0604020202020204" pitchFamily="34" charset="0"/>
              <a:buChar char="•"/>
            </a:pPr>
            <a:r>
              <a:rPr lang="en-US" sz="2100" dirty="0">
                <a:solidFill>
                  <a:schemeClr val="tx1"/>
                </a:solidFill>
              </a:rPr>
              <a:t>Floodplain restoration (setbacks, side channel reconnection, large wood)</a:t>
            </a:r>
          </a:p>
          <a:p>
            <a:pPr marL="428539" indent="-428539">
              <a:buFont typeface="Arial" panose="020B0604020202020204" pitchFamily="34" charset="0"/>
              <a:buChar char="•"/>
            </a:pPr>
            <a:r>
              <a:rPr lang="en-US" sz="2100" dirty="0">
                <a:solidFill>
                  <a:schemeClr val="tx1"/>
                </a:solidFill>
              </a:rPr>
              <a:t>Beaver introduction</a:t>
            </a:r>
          </a:p>
          <a:p>
            <a:pPr marL="428539" indent="-428539">
              <a:buFont typeface="Arial" panose="020B0604020202020204" pitchFamily="34" charset="0"/>
              <a:buChar char="•"/>
            </a:pPr>
            <a:r>
              <a:rPr lang="en-US" sz="2100" dirty="0">
                <a:solidFill>
                  <a:schemeClr val="tx1"/>
                </a:solidFill>
              </a:rPr>
              <a:t>Beaver analogs</a:t>
            </a:r>
          </a:p>
          <a:p>
            <a:pPr marL="428539" indent="-428539">
              <a:buFont typeface="Arial" panose="020B0604020202020204" pitchFamily="34" charset="0"/>
              <a:buChar char="•"/>
            </a:pPr>
            <a:r>
              <a:rPr lang="en-US" sz="2100" dirty="0">
                <a:solidFill>
                  <a:schemeClr val="tx1"/>
                </a:solidFill>
              </a:rPr>
              <a:t>Forest protection/mgmt.</a:t>
            </a:r>
          </a:p>
          <a:p>
            <a:pPr marL="428539" indent="-428539">
              <a:buFont typeface="Arial" panose="020B0604020202020204" pitchFamily="34" charset="0"/>
              <a:buChar char="•"/>
            </a:pPr>
            <a:r>
              <a:rPr lang="en-US" sz="2100" dirty="0">
                <a:solidFill>
                  <a:schemeClr val="tx1"/>
                </a:solidFill>
              </a:rPr>
              <a:t> (Riparian restoration?)</a:t>
            </a:r>
          </a:p>
        </p:txBody>
      </p:sp>
      <p:sp>
        <p:nvSpPr>
          <p:cNvPr id="7" name="Rectangle 6" descr="No content. " title="Other"/>
          <p:cNvSpPr/>
          <p:nvPr/>
        </p:nvSpPr>
        <p:spPr>
          <a:xfrm>
            <a:off x="13264809" y="2393749"/>
            <a:ext cx="3489699" cy="69649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99" b="1" dirty="0">
                <a:solidFill>
                  <a:schemeClr val="tx1"/>
                </a:solidFill>
              </a:rPr>
              <a:t>“</a:t>
            </a:r>
            <a:r>
              <a:rPr lang="en-US" sz="2699" u="sng" dirty="0">
                <a:solidFill>
                  <a:schemeClr val="tx1"/>
                </a:solidFill>
              </a:rPr>
              <a:t>Other</a:t>
            </a:r>
            <a:r>
              <a:rPr lang="en-US" sz="2699" dirty="0">
                <a:solidFill>
                  <a:schemeClr val="tx1"/>
                </a:solidFill>
              </a:rPr>
              <a:t>” </a:t>
            </a: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p:txBody>
      </p:sp>
      <p:sp>
        <p:nvSpPr>
          <p:cNvPr id="3" name="Title 2"/>
          <p:cNvSpPr>
            <a:spLocks noGrp="1"/>
          </p:cNvSpPr>
          <p:nvPr>
            <p:ph type="title"/>
          </p:nvPr>
        </p:nvSpPr>
        <p:spPr>
          <a:xfrm>
            <a:off x="894501" y="405751"/>
            <a:ext cx="17161763" cy="1987999"/>
          </a:xfrm>
        </p:spPr>
        <p:txBody>
          <a:bodyPr/>
          <a:lstStyle/>
          <a:p>
            <a:r>
              <a:rPr lang="en-US" dirty="0"/>
              <a:t>Previous project buckets</a:t>
            </a:r>
          </a:p>
        </p:txBody>
      </p:sp>
    </p:spTree>
    <p:extLst>
      <p:ext uri="{BB962C8B-B14F-4D97-AF65-F5344CB8AC3E}">
        <p14:creationId xmlns:p14="http://schemas.microsoft.com/office/powerpoint/2010/main" val="1073313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Examples and status. " title="Water Rights Acquisitions"/>
          <p:cNvSpPr/>
          <p:nvPr/>
        </p:nvSpPr>
        <p:spPr>
          <a:xfrm>
            <a:off x="113961" y="2387516"/>
            <a:ext cx="3522944" cy="6897073"/>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u="sng" dirty="0"/>
          </a:p>
          <a:p>
            <a:pPr algn="ctr"/>
            <a:r>
              <a:rPr lang="en-US" sz="2699" u="sng" dirty="0"/>
              <a:t>Water Rights Acquisitions</a:t>
            </a:r>
          </a:p>
          <a:p>
            <a:pPr algn="ctr"/>
            <a:endParaRPr lang="en-US" sz="2699" dirty="0"/>
          </a:p>
          <a:p>
            <a:pPr algn="ctr"/>
            <a:r>
              <a:rPr lang="en-US" sz="2699" dirty="0"/>
              <a:t>Quantifiable? Yes</a:t>
            </a:r>
          </a:p>
          <a:p>
            <a:pPr algn="ctr"/>
            <a:r>
              <a:rPr lang="en-US" sz="2699" dirty="0"/>
              <a:t>Projects </a:t>
            </a:r>
            <a:r>
              <a:rPr lang="en-US" sz="2699" dirty="0" err="1"/>
              <a:t>ID’d</a:t>
            </a:r>
            <a:r>
              <a:rPr lang="en-US" sz="2699" dirty="0"/>
              <a:t>? Yes</a:t>
            </a:r>
          </a:p>
          <a:p>
            <a:pPr algn="ctr"/>
            <a:endParaRPr lang="en-US" sz="2699" dirty="0"/>
          </a:p>
          <a:p>
            <a:pPr marL="428539" indent="-428539">
              <a:buFont typeface="Arial" panose="020B0604020202020204" pitchFamily="34" charset="0"/>
              <a:buChar char="•"/>
            </a:pPr>
            <a:r>
              <a:rPr lang="en-US" sz="2699" dirty="0"/>
              <a:t>WWT, King Co and others are seeking projects/ opportunities</a:t>
            </a:r>
          </a:p>
          <a:p>
            <a:pPr marL="428539" indent="-428539">
              <a:buFont typeface="Arial" panose="020B0604020202020204" pitchFamily="34" charset="0"/>
              <a:buChar char="•"/>
            </a:pPr>
            <a:r>
              <a:rPr lang="en-US" sz="2699" dirty="0"/>
              <a:t>Priority </a:t>
            </a:r>
            <a:r>
              <a:rPr lang="en-US" sz="2699" dirty="0" err="1"/>
              <a:t>subbasins</a:t>
            </a:r>
            <a:r>
              <a:rPr lang="en-US" sz="2699" dirty="0"/>
              <a:t> </a:t>
            </a:r>
            <a:r>
              <a:rPr lang="en-US" sz="2699" dirty="0" err="1"/>
              <a:t>ID’d</a:t>
            </a:r>
            <a:endParaRPr lang="en-US" sz="2699" dirty="0"/>
          </a:p>
          <a:p>
            <a:pPr algn="ctr"/>
            <a:endParaRPr lang="en-US" sz="2699" dirty="0"/>
          </a:p>
          <a:p>
            <a:pPr algn="ctr"/>
            <a:endParaRPr lang="en-US" sz="2699" dirty="0"/>
          </a:p>
          <a:p>
            <a:pPr algn="ctr"/>
            <a:endParaRPr lang="en-US" sz="2699" dirty="0"/>
          </a:p>
        </p:txBody>
      </p:sp>
      <p:sp>
        <p:nvSpPr>
          <p:cNvPr id="5" name="Rectangle 4" descr="Examples and status. " title="Non-acquisition water offset projects"/>
          <p:cNvSpPr/>
          <p:nvPr/>
        </p:nvSpPr>
        <p:spPr>
          <a:xfrm>
            <a:off x="3766520" y="2403308"/>
            <a:ext cx="3677066" cy="689707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u="sng" dirty="0"/>
          </a:p>
          <a:p>
            <a:pPr algn="ctr"/>
            <a:endParaRPr lang="en-US" sz="2699" u="sng" dirty="0"/>
          </a:p>
          <a:p>
            <a:pPr algn="ctr"/>
            <a:r>
              <a:rPr lang="en-US" sz="2699" u="sng" dirty="0"/>
              <a:t>Non-acquisition water offset projects </a:t>
            </a:r>
          </a:p>
          <a:p>
            <a:pPr algn="ctr"/>
            <a:endParaRPr lang="en-US" sz="2699" dirty="0"/>
          </a:p>
          <a:p>
            <a:pPr algn="ctr"/>
            <a:r>
              <a:rPr lang="en-US" sz="2699" dirty="0"/>
              <a:t>Quantifiable? Yes</a:t>
            </a:r>
          </a:p>
          <a:p>
            <a:pPr algn="ctr"/>
            <a:r>
              <a:rPr lang="en-US" sz="2699" dirty="0"/>
              <a:t>Projects </a:t>
            </a:r>
            <a:r>
              <a:rPr lang="en-US" sz="2699" dirty="0" err="1"/>
              <a:t>ID’d</a:t>
            </a:r>
            <a:r>
              <a:rPr lang="en-US" sz="2699" dirty="0"/>
              <a:t>? Some underway </a:t>
            </a:r>
          </a:p>
          <a:p>
            <a:pPr algn="ctr"/>
            <a:endParaRPr lang="en-US" sz="2699" dirty="0"/>
          </a:p>
          <a:p>
            <a:r>
              <a:rPr lang="en-US" sz="2699" dirty="0"/>
              <a:t>These include: </a:t>
            </a:r>
          </a:p>
          <a:p>
            <a:pPr>
              <a:buFont typeface="Arial" panose="020B0604020202020204" pitchFamily="34" charset="0"/>
              <a:buChar char="•"/>
            </a:pPr>
            <a:r>
              <a:rPr lang="en-US" sz="2250" dirty="0"/>
              <a:t>Source Switches</a:t>
            </a:r>
          </a:p>
          <a:p>
            <a:pPr>
              <a:buFont typeface="Arial" panose="020B0604020202020204" pitchFamily="34" charset="0"/>
              <a:buChar char="•"/>
            </a:pPr>
            <a:r>
              <a:rPr lang="en-US" sz="2250" dirty="0"/>
              <a:t>Storage and Retiming</a:t>
            </a:r>
          </a:p>
          <a:p>
            <a:pPr>
              <a:buFont typeface="Arial" panose="020B0604020202020204" pitchFamily="34" charset="0"/>
              <a:buChar char="•"/>
            </a:pPr>
            <a:r>
              <a:rPr lang="en-US" sz="2250" dirty="0"/>
              <a:t>Streamflow Augmentation</a:t>
            </a:r>
          </a:p>
          <a:p>
            <a:pPr>
              <a:buFont typeface="Arial" panose="020B0604020202020204" pitchFamily="34" charset="0"/>
              <a:buChar char="•"/>
            </a:pPr>
            <a:r>
              <a:rPr lang="en-US" sz="2250" dirty="0"/>
              <a:t>Conservation and Efficiency</a:t>
            </a:r>
          </a:p>
          <a:p>
            <a:pPr>
              <a:buFont typeface="Arial" panose="020B0604020202020204" pitchFamily="34" charset="0"/>
              <a:buChar char="•"/>
            </a:pPr>
            <a:r>
              <a:rPr lang="en-US" sz="2250" dirty="0"/>
              <a:t>Reclaimed water</a:t>
            </a:r>
          </a:p>
          <a:p>
            <a:pPr>
              <a:buFont typeface="Arial" panose="020B0604020202020204" pitchFamily="34" charset="0"/>
              <a:buChar char="•"/>
            </a:pPr>
            <a:r>
              <a:rPr lang="en-US" sz="2250" dirty="0"/>
              <a:t>Modification to Reservoir Operations</a:t>
            </a:r>
          </a:p>
          <a:p>
            <a:pPr algn="ctr"/>
            <a:endParaRPr lang="en-US" sz="2400" u="sng" dirty="0"/>
          </a:p>
        </p:txBody>
      </p:sp>
      <p:sp>
        <p:nvSpPr>
          <p:cNvPr id="6" name="Rectangle 5" descr="Examples and status" title="Habitat projects with water offset"/>
          <p:cNvSpPr/>
          <p:nvPr/>
        </p:nvSpPr>
        <p:spPr>
          <a:xfrm>
            <a:off x="7611707" y="2387517"/>
            <a:ext cx="3357758" cy="689707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1" u="sng" dirty="0">
              <a:solidFill>
                <a:schemeClr val="tx1"/>
              </a:solidFill>
            </a:endParaRPr>
          </a:p>
          <a:p>
            <a:pPr algn="ctr"/>
            <a:r>
              <a:rPr lang="en-US" sz="2699" b="1" u="sng" dirty="0">
                <a:solidFill>
                  <a:schemeClr val="tx1"/>
                </a:solidFill>
              </a:rPr>
              <a:t>Habitat projects with water offset</a:t>
            </a:r>
          </a:p>
          <a:p>
            <a:pPr algn="ctr"/>
            <a:endParaRPr lang="en-US" sz="2699" u="sng" dirty="0">
              <a:solidFill>
                <a:schemeClr val="tx1"/>
              </a:solidFill>
            </a:endParaRPr>
          </a:p>
          <a:p>
            <a:pPr algn="ctr"/>
            <a:r>
              <a:rPr lang="en-US" sz="2699" dirty="0">
                <a:solidFill>
                  <a:schemeClr val="tx1"/>
                </a:solidFill>
              </a:rPr>
              <a:t>Quantifiable? Yes</a:t>
            </a:r>
          </a:p>
          <a:p>
            <a:pPr algn="ctr"/>
            <a:r>
              <a:rPr lang="en-US" sz="2699" dirty="0">
                <a:solidFill>
                  <a:schemeClr val="tx1"/>
                </a:solidFill>
              </a:rPr>
              <a:t>Projects </a:t>
            </a:r>
            <a:r>
              <a:rPr lang="en-US" sz="2699" dirty="0" err="1">
                <a:solidFill>
                  <a:schemeClr val="tx1"/>
                </a:solidFill>
              </a:rPr>
              <a:t>ID’d</a:t>
            </a:r>
            <a:r>
              <a:rPr lang="en-US" sz="2699" dirty="0">
                <a:solidFill>
                  <a:schemeClr val="tx1"/>
                </a:solidFill>
              </a:rPr>
              <a:t>?  Yes, need to prioritize</a:t>
            </a:r>
          </a:p>
          <a:p>
            <a:endParaRPr lang="en-US" sz="2699" dirty="0">
              <a:solidFill>
                <a:schemeClr val="tx1"/>
              </a:solidFill>
            </a:endParaRPr>
          </a:p>
          <a:p>
            <a:r>
              <a:rPr lang="en-US" sz="2699" dirty="0">
                <a:solidFill>
                  <a:schemeClr val="tx1"/>
                </a:solidFill>
              </a:rPr>
              <a:t>These include: </a:t>
            </a:r>
          </a:p>
          <a:p>
            <a:pPr marL="428539" indent="-428539">
              <a:buFont typeface="Arial" panose="020B0604020202020204" pitchFamily="34" charset="0"/>
              <a:buChar char="•"/>
            </a:pPr>
            <a:r>
              <a:rPr lang="en-US" sz="2100" dirty="0">
                <a:solidFill>
                  <a:schemeClr val="tx1"/>
                </a:solidFill>
              </a:rPr>
              <a:t>Levee setback</a:t>
            </a:r>
          </a:p>
          <a:p>
            <a:pPr marL="428539" indent="-428539">
              <a:buFont typeface="Arial" panose="020B0604020202020204" pitchFamily="34" charset="0"/>
              <a:buChar char="•"/>
            </a:pPr>
            <a:r>
              <a:rPr lang="en-US" sz="2100" dirty="0">
                <a:solidFill>
                  <a:schemeClr val="tx1"/>
                </a:solidFill>
              </a:rPr>
              <a:t>Levee removal</a:t>
            </a:r>
          </a:p>
          <a:p>
            <a:pPr marL="428539" indent="-428539">
              <a:buFont typeface="Arial" panose="020B0604020202020204" pitchFamily="34" charset="0"/>
              <a:buChar char="•"/>
            </a:pPr>
            <a:r>
              <a:rPr lang="en-US" sz="2100" dirty="0">
                <a:solidFill>
                  <a:schemeClr val="tx1"/>
                </a:solidFill>
              </a:rPr>
              <a:t>Floodplain/stream restoration</a:t>
            </a:r>
          </a:p>
          <a:p>
            <a:endParaRPr lang="en-US" sz="2100" dirty="0">
              <a:solidFill>
                <a:schemeClr val="tx1"/>
              </a:solidFill>
            </a:endParaRPr>
          </a:p>
          <a:p>
            <a:pPr marL="342900" indent="-342900">
              <a:buFont typeface="Arial"/>
              <a:buChar char="•"/>
            </a:pPr>
            <a:r>
              <a:rPr lang="en-US" sz="2100" dirty="0">
                <a:solidFill>
                  <a:schemeClr val="tx1"/>
                </a:solidFill>
              </a:rPr>
              <a:t>Priority subbasins identified</a:t>
            </a:r>
            <a:endParaRPr lang="en-US" dirty="0">
              <a:solidFill>
                <a:schemeClr val="tx1"/>
              </a:solidFill>
              <a:cs typeface="Calibri" panose="020F0502020204030204"/>
            </a:endParaRPr>
          </a:p>
          <a:p>
            <a:endParaRPr lang="en-US" sz="2100" dirty="0">
              <a:solidFill>
                <a:schemeClr val="tx1"/>
              </a:solidFill>
              <a:cs typeface="Calibri" panose="020F0502020204030204"/>
            </a:endParaRPr>
          </a:p>
        </p:txBody>
      </p:sp>
      <p:sp>
        <p:nvSpPr>
          <p:cNvPr id="7" name="Rectangle 6" descr="Examples and status" title="Other habitat projects"/>
          <p:cNvSpPr/>
          <p:nvPr/>
        </p:nvSpPr>
        <p:spPr>
          <a:xfrm>
            <a:off x="10969465" y="2387517"/>
            <a:ext cx="3489699" cy="689707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99" b="1" u="sng" dirty="0">
                <a:solidFill>
                  <a:schemeClr val="tx1"/>
                </a:solidFill>
              </a:rPr>
              <a:t>Other habitat projects</a:t>
            </a:r>
            <a:endParaRPr lang="en-US" sz="2699" u="sng" dirty="0">
              <a:solidFill>
                <a:schemeClr val="tx1"/>
              </a:solidFill>
            </a:endParaRPr>
          </a:p>
          <a:p>
            <a:pPr algn="ctr"/>
            <a:endParaRPr lang="en-US" sz="2699" b="1" dirty="0">
              <a:solidFill>
                <a:schemeClr val="tx1"/>
              </a:solidFill>
            </a:endParaRPr>
          </a:p>
          <a:p>
            <a:pPr algn="ctr"/>
            <a:r>
              <a:rPr lang="en-US" sz="2699" dirty="0">
                <a:solidFill>
                  <a:schemeClr val="tx1"/>
                </a:solidFill>
              </a:rPr>
              <a:t>Quantifiable? Maybe, but small water offset</a:t>
            </a:r>
          </a:p>
          <a:p>
            <a:pPr algn="ctr"/>
            <a:r>
              <a:rPr lang="en-US" sz="2699" dirty="0">
                <a:solidFill>
                  <a:schemeClr val="tx1"/>
                </a:solidFill>
              </a:rPr>
              <a:t>Projects </a:t>
            </a:r>
            <a:r>
              <a:rPr lang="en-US" sz="2699" dirty="0" err="1">
                <a:solidFill>
                  <a:schemeClr val="tx1"/>
                </a:solidFill>
              </a:rPr>
              <a:t>ID’d</a:t>
            </a:r>
            <a:r>
              <a:rPr lang="en-US" sz="2699" dirty="0">
                <a:solidFill>
                  <a:schemeClr val="tx1"/>
                </a:solidFill>
              </a:rPr>
              <a:t>?  Yes, need to prioritize</a:t>
            </a:r>
          </a:p>
          <a:p>
            <a:endParaRPr lang="en-US" sz="2699" dirty="0">
              <a:solidFill>
                <a:schemeClr val="tx1"/>
              </a:solidFill>
            </a:endParaRPr>
          </a:p>
          <a:p>
            <a:r>
              <a:rPr lang="en-US" sz="2699" dirty="0">
                <a:solidFill>
                  <a:schemeClr val="tx1"/>
                </a:solidFill>
              </a:rPr>
              <a:t>These include: </a:t>
            </a:r>
          </a:p>
          <a:p>
            <a:pPr marL="428539" indent="-428539">
              <a:buFont typeface="Arial" panose="020B0604020202020204" pitchFamily="34" charset="0"/>
              <a:buChar char="•"/>
            </a:pPr>
            <a:r>
              <a:rPr lang="en-US" sz="2100" dirty="0">
                <a:solidFill>
                  <a:schemeClr val="tx1"/>
                </a:solidFill>
              </a:rPr>
              <a:t>Other floodplain projects Beaver introduction</a:t>
            </a:r>
          </a:p>
          <a:p>
            <a:pPr marL="428539" indent="-428539">
              <a:buFont typeface="Arial" panose="020B0604020202020204" pitchFamily="34" charset="0"/>
              <a:buChar char="•"/>
            </a:pPr>
            <a:r>
              <a:rPr lang="en-US" sz="2100" dirty="0">
                <a:solidFill>
                  <a:schemeClr val="tx1"/>
                </a:solidFill>
              </a:rPr>
              <a:t>Beaver dam analogs</a:t>
            </a:r>
          </a:p>
          <a:p>
            <a:pPr marL="428539" indent="-428539">
              <a:buFont typeface="Arial" panose="020B0604020202020204" pitchFamily="34" charset="0"/>
              <a:buChar char="•"/>
            </a:pPr>
            <a:r>
              <a:rPr lang="en-US" sz="2100" dirty="0">
                <a:solidFill>
                  <a:schemeClr val="tx1"/>
                </a:solidFill>
              </a:rPr>
              <a:t>Forest protection/mgmt.</a:t>
            </a:r>
          </a:p>
          <a:p>
            <a:pPr marL="427990" indent="-427990">
              <a:buFont typeface="Arial" panose="020B0604020202020204" pitchFamily="34" charset="0"/>
              <a:buChar char="•"/>
            </a:pPr>
            <a:r>
              <a:rPr lang="en-US" sz="2100" dirty="0">
                <a:solidFill>
                  <a:schemeClr val="tx1"/>
                </a:solidFill>
              </a:rPr>
              <a:t>Etc.</a:t>
            </a:r>
            <a:endParaRPr lang="en-US" sz="2100" dirty="0">
              <a:solidFill>
                <a:schemeClr val="tx1"/>
              </a:solidFill>
              <a:cs typeface="Calibri" panose="020F0502020204030204"/>
            </a:endParaRPr>
          </a:p>
        </p:txBody>
      </p:sp>
      <p:sp>
        <p:nvSpPr>
          <p:cNvPr id="3" name="Title 2"/>
          <p:cNvSpPr>
            <a:spLocks noGrp="1"/>
          </p:cNvSpPr>
          <p:nvPr>
            <p:ph type="title"/>
          </p:nvPr>
        </p:nvSpPr>
        <p:spPr>
          <a:xfrm>
            <a:off x="228560" y="405751"/>
            <a:ext cx="17827704" cy="1987999"/>
          </a:xfrm>
        </p:spPr>
        <p:txBody>
          <a:bodyPr/>
          <a:lstStyle/>
          <a:p>
            <a:r>
              <a:rPr lang="en-US" dirty="0"/>
              <a:t>New project buckets</a:t>
            </a:r>
          </a:p>
        </p:txBody>
      </p:sp>
      <p:sp>
        <p:nvSpPr>
          <p:cNvPr id="8" name="Rectangle 7" descr="No content. " title="Other"/>
          <p:cNvSpPr/>
          <p:nvPr/>
        </p:nvSpPr>
        <p:spPr>
          <a:xfrm>
            <a:off x="14627285" y="2387517"/>
            <a:ext cx="3489699" cy="68970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99" b="1" dirty="0">
                <a:solidFill>
                  <a:schemeClr val="tx1"/>
                </a:solidFill>
              </a:rPr>
              <a:t>“</a:t>
            </a:r>
            <a:r>
              <a:rPr lang="en-US" sz="2699" u="sng" dirty="0">
                <a:solidFill>
                  <a:schemeClr val="tx1"/>
                </a:solidFill>
              </a:rPr>
              <a:t>Other</a:t>
            </a:r>
            <a:r>
              <a:rPr lang="en-US" sz="2699" dirty="0">
                <a:solidFill>
                  <a:schemeClr val="tx1"/>
                </a:solidFill>
              </a:rPr>
              <a:t>” </a:t>
            </a:r>
          </a:p>
          <a:p>
            <a:pPr algn="ctr"/>
            <a:endParaRPr lang="en-US" sz="2699" b="1" dirty="0">
              <a:solidFill>
                <a:schemeClr val="tx1"/>
              </a:solidFill>
            </a:endParaRPr>
          </a:p>
          <a:p>
            <a:pPr algn="ctr"/>
            <a:endParaRPr lang="en-US" sz="2699" b="1" dirty="0">
              <a:solidFill>
                <a:schemeClr val="tx1"/>
              </a:solidFill>
            </a:endParaRPr>
          </a:p>
          <a:p>
            <a:pPr algn="ctr"/>
            <a:endParaRPr lang="en-US" sz="2650" b="1" dirty="0">
              <a:solidFill>
                <a:schemeClr val="tx1"/>
              </a:solidFill>
              <a:cs typeface="Calibri" panose="020F0502020204030204"/>
            </a:endParaRPr>
          </a:p>
          <a:p>
            <a:pPr algn="ctr"/>
            <a:endParaRPr lang="en-US" sz="2699" b="1" dirty="0">
              <a:solidFill>
                <a:schemeClr val="tx1"/>
              </a:solidFill>
            </a:endParaRPr>
          </a:p>
          <a:p>
            <a:pPr algn="ctr"/>
            <a:r>
              <a:rPr lang="en-US" sz="2650" b="1" dirty="0">
                <a:solidFill>
                  <a:schemeClr val="tx1"/>
                </a:solidFill>
                <a:cs typeface="Calibri"/>
              </a:rPr>
              <a:t>??</a:t>
            </a: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p:txBody>
      </p:sp>
    </p:spTree>
    <p:extLst>
      <p:ext uri="{BB962C8B-B14F-4D97-AF65-F5344CB8AC3E}">
        <p14:creationId xmlns:p14="http://schemas.microsoft.com/office/powerpoint/2010/main" val="2648889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See Notes for more information. " title="Water Right Acquisitions - Highligthed"/>
          <p:cNvSpPr/>
          <p:nvPr/>
        </p:nvSpPr>
        <p:spPr>
          <a:xfrm>
            <a:off x="113961" y="2387516"/>
            <a:ext cx="3522944" cy="6897073"/>
          </a:xfrm>
          <a:prstGeom prst="rect">
            <a:avLst/>
          </a:prstGeom>
          <a:solidFill>
            <a:schemeClr val="accent1">
              <a:lumMod val="50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u="sng" dirty="0"/>
          </a:p>
          <a:p>
            <a:pPr algn="ctr"/>
            <a:r>
              <a:rPr lang="en-US" sz="2699" u="sng" dirty="0"/>
              <a:t>Water Rights Acquisitions</a:t>
            </a:r>
          </a:p>
          <a:p>
            <a:pPr algn="ctr"/>
            <a:endParaRPr lang="en-US" sz="2699" dirty="0"/>
          </a:p>
          <a:p>
            <a:pPr algn="ctr"/>
            <a:r>
              <a:rPr lang="en-US" sz="2699" dirty="0"/>
              <a:t>Quantifiable? Yes</a:t>
            </a:r>
          </a:p>
          <a:p>
            <a:pPr algn="ctr"/>
            <a:r>
              <a:rPr lang="en-US" sz="2699" dirty="0"/>
              <a:t>Projects </a:t>
            </a:r>
            <a:r>
              <a:rPr lang="en-US" sz="2699" dirty="0" err="1"/>
              <a:t>ID’d</a:t>
            </a:r>
            <a:r>
              <a:rPr lang="en-US" sz="2699" dirty="0"/>
              <a:t>? Yes</a:t>
            </a:r>
          </a:p>
          <a:p>
            <a:pPr algn="ctr"/>
            <a:endParaRPr lang="en-US" sz="2699" dirty="0"/>
          </a:p>
          <a:p>
            <a:pPr marL="428539" indent="-428539">
              <a:buFont typeface="Arial" panose="020B0604020202020204" pitchFamily="34" charset="0"/>
              <a:buChar char="•"/>
            </a:pPr>
            <a:r>
              <a:rPr lang="en-US" sz="2699" dirty="0"/>
              <a:t>WWT, King Co and others are seeking projects/ opportunities</a:t>
            </a:r>
          </a:p>
          <a:p>
            <a:pPr marL="428539" indent="-428539">
              <a:buFont typeface="Arial" panose="020B0604020202020204" pitchFamily="34" charset="0"/>
              <a:buChar char="•"/>
            </a:pPr>
            <a:r>
              <a:rPr lang="en-US" sz="2699" dirty="0"/>
              <a:t>Priority </a:t>
            </a:r>
            <a:r>
              <a:rPr lang="en-US" sz="2699" dirty="0" err="1"/>
              <a:t>subbasins</a:t>
            </a:r>
            <a:r>
              <a:rPr lang="en-US" sz="2699" dirty="0"/>
              <a:t> </a:t>
            </a:r>
            <a:r>
              <a:rPr lang="en-US" sz="2699" dirty="0" err="1"/>
              <a:t>ID’d</a:t>
            </a:r>
            <a:endParaRPr lang="en-US" sz="2699" dirty="0"/>
          </a:p>
          <a:p>
            <a:pPr algn="ctr"/>
            <a:endParaRPr lang="en-US" sz="2699" dirty="0"/>
          </a:p>
          <a:p>
            <a:pPr algn="ctr"/>
            <a:endParaRPr lang="en-US" sz="2699" dirty="0"/>
          </a:p>
          <a:p>
            <a:pPr algn="ctr"/>
            <a:endParaRPr lang="en-US" sz="2699" dirty="0"/>
          </a:p>
        </p:txBody>
      </p:sp>
      <p:sp>
        <p:nvSpPr>
          <p:cNvPr id="5" name="Rectangle 4" descr="Examples and status. " title="Non-acquisition water offset projects"/>
          <p:cNvSpPr/>
          <p:nvPr/>
        </p:nvSpPr>
        <p:spPr>
          <a:xfrm>
            <a:off x="3766520" y="2403308"/>
            <a:ext cx="3677066" cy="689707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u="sng" dirty="0"/>
          </a:p>
          <a:p>
            <a:pPr algn="ctr"/>
            <a:endParaRPr lang="en-US" sz="2699" u="sng" dirty="0"/>
          </a:p>
          <a:p>
            <a:pPr algn="ctr"/>
            <a:r>
              <a:rPr lang="en-US" sz="2699" u="sng" dirty="0"/>
              <a:t>Non-acquisition water offset projects </a:t>
            </a:r>
          </a:p>
          <a:p>
            <a:pPr algn="ctr"/>
            <a:endParaRPr lang="en-US" sz="2699" dirty="0"/>
          </a:p>
          <a:p>
            <a:pPr algn="ctr"/>
            <a:r>
              <a:rPr lang="en-US" sz="2699" dirty="0"/>
              <a:t>Quantifiable? Yes</a:t>
            </a:r>
          </a:p>
          <a:p>
            <a:pPr algn="ctr"/>
            <a:r>
              <a:rPr lang="en-US" sz="2699" dirty="0"/>
              <a:t>Projects </a:t>
            </a:r>
            <a:r>
              <a:rPr lang="en-US" sz="2699" dirty="0" err="1"/>
              <a:t>ID’d</a:t>
            </a:r>
            <a:r>
              <a:rPr lang="en-US" sz="2699" dirty="0"/>
              <a:t>? Some underway </a:t>
            </a:r>
          </a:p>
          <a:p>
            <a:pPr algn="ctr"/>
            <a:endParaRPr lang="en-US" sz="2699" dirty="0"/>
          </a:p>
          <a:p>
            <a:r>
              <a:rPr lang="en-US" sz="2699" dirty="0"/>
              <a:t>These include: </a:t>
            </a:r>
          </a:p>
          <a:p>
            <a:pPr>
              <a:buFont typeface="Arial" panose="020B0604020202020204" pitchFamily="34" charset="0"/>
              <a:buChar char="•"/>
            </a:pPr>
            <a:r>
              <a:rPr lang="en-US" sz="2250" dirty="0"/>
              <a:t>Source Switches</a:t>
            </a:r>
          </a:p>
          <a:p>
            <a:pPr>
              <a:buFont typeface="Arial" panose="020B0604020202020204" pitchFamily="34" charset="0"/>
              <a:buChar char="•"/>
            </a:pPr>
            <a:r>
              <a:rPr lang="en-US" sz="2250" dirty="0"/>
              <a:t>Storage and Retiming</a:t>
            </a:r>
          </a:p>
          <a:p>
            <a:pPr>
              <a:buFont typeface="Arial" panose="020B0604020202020204" pitchFamily="34" charset="0"/>
              <a:buChar char="•"/>
            </a:pPr>
            <a:r>
              <a:rPr lang="en-US" sz="2250" dirty="0"/>
              <a:t>Streamflow Augmentation</a:t>
            </a:r>
          </a:p>
          <a:p>
            <a:pPr>
              <a:buFont typeface="Arial" panose="020B0604020202020204" pitchFamily="34" charset="0"/>
              <a:buChar char="•"/>
            </a:pPr>
            <a:r>
              <a:rPr lang="en-US" sz="2250" dirty="0"/>
              <a:t>Conservation and Efficiency</a:t>
            </a:r>
          </a:p>
          <a:p>
            <a:pPr>
              <a:buFont typeface="Arial" panose="020B0604020202020204" pitchFamily="34" charset="0"/>
              <a:buChar char="•"/>
            </a:pPr>
            <a:r>
              <a:rPr lang="en-US" sz="2250" dirty="0"/>
              <a:t>Reclaimed water</a:t>
            </a:r>
          </a:p>
          <a:p>
            <a:pPr>
              <a:buFont typeface="Arial" panose="020B0604020202020204" pitchFamily="34" charset="0"/>
              <a:buChar char="•"/>
            </a:pPr>
            <a:r>
              <a:rPr lang="en-US" sz="2250" dirty="0"/>
              <a:t>Modification to Reservoir Operations</a:t>
            </a:r>
          </a:p>
          <a:p>
            <a:pPr algn="ctr"/>
            <a:endParaRPr lang="en-US" sz="2400" u="sng" dirty="0"/>
          </a:p>
        </p:txBody>
      </p:sp>
      <p:sp>
        <p:nvSpPr>
          <p:cNvPr id="6" name="Rectangle 5" descr="Examples and status. " title="Habitat projects with water offset"/>
          <p:cNvSpPr/>
          <p:nvPr/>
        </p:nvSpPr>
        <p:spPr>
          <a:xfrm>
            <a:off x="7611707" y="2387517"/>
            <a:ext cx="3357758" cy="689707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1" u="sng" dirty="0">
              <a:solidFill>
                <a:schemeClr val="tx1"/>
              </a:solidFill>
            </a:endParaRPr>
          </a:p>
          <a:p>
            <a:pPr algn="ctr"/>
            <a:r>
              <a:rPr lang="en-US" sz="2699" b="1" u="sng" dirty="0">
                <a:solidFill>
                  <a:schemeClr val="tx1"/>
                </a:solidFill>
              </a:rPr>
              <a:t>Habitat projects with water offset</a:t>
            </a:r>
          </a:p>
          <a:p>
            <a:pPr algn="ctr"/>
            <a:endParaRPr lang="en-US" sz="2699" u="sng" dirty="0">
              <a:solidFill>
                <a:schemeClr val="tx1"/>
              </a:solidFill>
            </a:endParaRPr>
          </a:p>
          <a:p>
            <a:pPr algn="ctr"/>
            <a:r>
              <a:rPr lang="en-US" sz="2699" dirty="0">
                <a:solidFill>
                  <a:schemeClr val="tx1"/>
                </a:solidFill>
              </a:rPr>
              <a:t>Quantifiable? Yes</a:t>
            </a:r>
          </a:p>
          <a:p>
            <a:pPr algn="ctr"/>
            <a:r>
              <a:rPr lang="en-US" sz="2699" dirty="0">
                <a:solidFill>
                  <a:schemeClr val="tx1"/>
                </a:solidFill>
              </a:rPr>
              <a:t>Projects </a:t>
            </a:r>
            <a:r>
              <a:rPr lang="en-US" sz="2699" dirty="0" err="1">
                <a:solidFill>
                  <a:schemeClr val="tx1"/>
                </a:solidFill>
              </a:rPr>
              <a:t>ID’d</a:t>
            </a:r>
            <a:r>
              <a:rPr lang="en-US" sz="2699" dirty="0">
                <a:solidFill>
                  <a:schemeClr val="tx1"/>
                </a:solidFill>
              </a:rPr>
              <a:t>?  Yes, need to prioritize</a:t>
            </a:r>
          </a:p>
          <a:p>
            <a:endParaRPr lang="en-US" sz="2699" dirty="0">
              <a:solidFill>
                <a:schemeClr val="tx1"/>
              </a:solidFill>
            </a:endParaRPr>
          </a:p>
          <a:p>
            <a:r>
              <a:rPr lang="en-US" sz="2699" dirty="0">
                <a:solidFill>
                  <a:schemeClr val="tx1"/>
                </a:solidFill>
              </a:rPr>
              <a:t>These include: </a:t>
            </a:r>
          </a:p>
          <a:p>
            <a:pPr marL="428539" indent="-428539">
              <a:buFont typeface="Arial" panose="020B0604020202020204" pitchFamily="34" charset="0"/>
              <a:buChar char="•"/>
            </a:pPr>
            <a:r>
              <a:rPr lang="en-US" sz="2100" dirty="0">
                <a:solidFill>
                  <a:schemeClr val="tx1"/>
                </a:solidFill>
              </a:rPr>
              <a:t>Levee setback</a:t>
            </a:r>
          </a:p>
          <a:p>
            <a:pPr marL="428539" indent="-428539">
              <a:buFont typeface="Arial" panose="020B0604020202020204" pitchFamily="34" charset="0"/>
              <a:buChar char="•"/>
            </a:pPr>
            <a:r>
              <a:rPr lang="en-US" sz="2100" dirty="0">
                <a:solidFill>
                  <a:schemeClr val="tx1"/>
                </a:solidFill>
              </a:rPr>
              <a:t>Levee removal</a:t>
            </a:r>
          </a:p>
          <a:p>
            <a:pPr marL="428539" indent="-428539">
              <a:buFont typeface="Arial" panose="020B0604020202020204" pitchFamily="34" charset="0"/>
              <a:buChar char="•"/>
            </a:pPr>
            <a:r>
              <a:rPr lang="en-US" sz="2100" dirty="0">
                <a:solidFill>
                  <a:schemeClr val="tx1"/>
                </a:solidFill>
              </a:rPr>
              <a:t>Floodplain/stream restoration</a:t>
            </a:r>
          </a:p>
          <a:p>
            <a:endParaRPr lang="en-US" sz="2100" dirty="0">
              <a:solidFill>
                <a:schemeClr val="tx1"/>
              </a:solidFill>
            </a:endParaRPr>
          </a:p>
          <a:p>
            <a:pPr marL="342900" indent="-342900">
              <a:buFont typeface="Arial"/>
              <a:buChar char="•"/>
            </a:pPr>
            <a:r>
              <a:rPr lang="en-US" sz="2100" dirty="0">
                <a:solidFill>
                  <a:schemeClr val="tx1"/>
                </a:solidFill>
              </a:rPr>
              <a:t>Priority subbasins identified</a:t>
            </a:r>
            <a:endParaRPr lang="en-US" dirty="0">
              <a:solidFill>
                <a:schemeClr val="tx1"/>
              </a:solidFill>
              <a:cs typeface="Calibri" panose="020F0502020204030204"/>
            </a:endParaRPr>
          </a:p>
          <a:p>
            <a:endParaRPr lang="en-US" sz="2100" dirty="0">
              <a:solidFill>
                <a:schemeClr val="tx1"/>
              </a:solidFill>
              <a:cs typeface="Calibri" panose="020F0502020204030204"/>
            </a:endParaRPr>
          </a:p>
        </p:txBody>
      </p:sp>
      <p:sp>
        <p:nvSpPr>
          <p:cNvPr id="7" name="Rectangle 6" descr="Examples and status" title="Other habitat projects"/>
          <p:cNvSpPr/>
          <p:nvPr/>
        </p:nvSpPr>
        <p:spPr>
          <a:xfrm>
            <a:off x="10969465" y="2387517"/>
            <a:ext cx="3489699" cy="689707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99" b="1" u="sng" dirty="0">
                <a:solidFill>
                  <a:schemeClr val="tx1"/>
                </a:solidFill>
              </a:rPr>
              <a:t>Other habitat projects</a:t>
            </a:r>
            <a:endParaRPr lang="en-US" sz="2699" u="sng" dirty="0">
              <a:solidFill>
                <a:schemeClr val="tx1"/>
              </a:solidFill>
            </a:endParaRPr>
          </a:p>
          <a:p>
            <a:pPr algn="ctr"/>
            <a:endParaRPr lang="en-US" sz="2699" b="1" dirty="0">
              <a:solidFill>
                <a:schemeClr val="tx1"/>
              </a:solidFill>
            </a:endParaRPr>
          </a:p>
          <a:p>
            <a:pPr algn="ctr"/>
            <a:r>
              <a:rPr lang="en-US" sz="2699" dirty="0">
                <a:solidFill>
                  <a:schemeClr val="tx1"/>
                </a:solidFill>
              </a:rPr>
              <a:t>Quantifiable? Maybe, but small water offset</a:t>
            </a:r>
          </a:p>
          <a:p>
            <a:pPr algn="ctr"/>
            <a:r>
              <a:rPr lang="en-US" sz="2699" dirty="0">
                <a:solidFill>
                  <a:schemeClr val="tx1"/>
                </a:solidFill>
              </a:rPr>
              <a:t>Projects </a:t>
            </a:r>
            <a:r>
              <a:rPr lang="en-US" sz="2699" dirty="0" err="1">
                <a:solidFill>
                  <a:schemeClr val="tx1"/>
                </a:solidFill>
              </a:rPr>
              <a:t>ID’d</a:t>
            </a:r>
            <a:r>
              <a:rPr lang="en-US" sz="2699" dirty="0">
                <a:solidFill>
                  <a:schemeClr val="tx1"/>
                </a:solidFill>
              </a:rPr>
              <a:t>?  Yes, need to prioritize</a:t>
            </a:r>
          </a:p>
          <a:p>
            <a:endParaRPr lang="en-US" sz="2699" dirty="0">
              <a:solidFill>
                <a:schemeClr val="tx1"/>
              </a:solidFill>
            </a:endParaRPr>
          </a:p>
          <a:p>
            <a:r>
              <a:rPr lang="en-US" sz="2699" dirty="0">
                <a:solidFill>
                  <a:schemeClr val="tx1"/>
                </a:solidFill>
              </a:rPr>
              <a:t>These include: </a:t>
            </a:r>
          </a:p>
          <a:p>
            <a:pPr marL="428539" indent="-428539">
              <a:buFont typeface="Arial" panose="020B0604020202020204" pitchFamily="34" charset="0"/>
              <a:buChar char="•"/>
            </a:pPr>
            <a:r>
              <a:rPr lang="en-US" sz="2100" dirty="0">
                <a:solidFill>
                  <a:schemeClr val="tx1"/>
                </a:solidFill>
              </a:rPr>
              <a:t>Other floodplain projects Beaver introduction</a:t>
            </a:r>
          </a:p>
          <a:p>
            <a:pPr marL="428539" indent="-428539">
              <a:buFont typeface="Arial" panose="020B0604020202020204" pitchFamily="34" charset="0"/>
              <a:buChar char="•"/>
            </a:pPr>
            <a:r>
              <a:rPr lang="en-US" sz="2100" dirty="0">
                <a:solidFill>
                  <a:schemeClr val="tx1"/>
                </a:solidFill>
              </a:rPr>
              <a:t>Beaver dam analogs</a:t>
            </a:r>
          </a:p>
          <a:p>
            <a:pPr marL="428539" indent="-428539">
              <a:buFont typeface="Arial" panose="020B0604020202020204" pitchFamily="34" charset="0"/>
              <a:buChar char="•"/>
            </a:pPr>
            <a:r>
              <a:rPr lang="en-US" sz="2100" dirty="0">
                <a:solidFill>
                  <a:schemeClr val="tx1"/>
                </a:solidFill>
              </a:rPr>
              <a:t>Forest protection/mgmt.</a:t>
            </a:r>
          </a:p>
          <a:p>
            <a:pPr marL="427990" indent="-427990">
              <a:buFont typeface="Arial" panose="020B0604020202020204" pitchFamily="34" charset="0"/>
              <a:buChar char="•"/>
            </a:pPr>
            <a:r>
              <a:rPr lang="en-US" sz="2100" dirty="0">
                <a:solidFill>
                  <a:schemeClr val="tx1"/>
                </a:solidFill>
              </a:rPr>
              <a:t>Etc.</a:t>
            </a:r>
            <a:endParaRPr lang="en-US" sz="2100" dirty="0">
              <a:solidFill>
                <a:schemeClr val="tx1"/>
              </a:solidFill>
              <a:cs typeface="Calibri" panose="020F0502020204030204"/>
            </a:endParaRPr>
          </a:p>
        </p:txBody>
      </p:sp>
      <p:sp>
        <p:nvSpPr>
          <p:cNvPr id="8" name="Rectangle 7" descr="No content. " title="Other"/>
          <p:cNvSpPr/>
          <p:nvPr/>
        </p:nvSpPr>
        <p:spPr>
          <a:xfrm>
            <a:off x="14627285" y="2387517"/>
            <a:ext cx="3489699" cy="68970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99" b="1" dirty="0">
                <a:solidFill>
                  <a:schemeClr val="tx1"/>
                </a:solidFill>
              </a:rPr>
              <a:t>“</a:t>
            </a:r>
            <a:r>
              <a:rPr lang="en-US" sz="2699" u="sng" dirty="0">
                <a:solidFill>
                  <a:schemeClr val="tx1"/>
                </a:solidFill>
              </a:rPr>
              <a:t>Other</a:t>
            </a:r>
            <a:r>
              <a:rPr lang="en-US" sz="2699" dirty="0">
                <a:solidFill>
                  <a:schemeClr val="tx1"/>
                </a:solidFill>
              </a:rPr>
              <a:t>” </a:t>
            </a:r>
          </a:p>
          <a:p>
            <a:pPr algn="ctr"/>
            <a:endParaRPr lang="en-US" sz="2699" b="1" dirty="0">
              <a:solidFill>
                <a:schemeClr val="tx1"/>
              </a:solidFill>
            </a:endParaRPr>
          </a:p>
          <a:p>
            <a:pPr algn="ctr"/>
            <a:endParaRPr lang="en-US" sz="2699" b="1" dirty="0">
              <a:solidFill>
                <a:schemeClr val="tx1"/>
              </a:solidFill>
            </a:endParaRPr>
          </a:p>
          <a:p>
            <a:pPr algn="ctr"/>
            <a:endParaRPr lang="en-US" sz="2650" b="1" dirty="0">
              <a:solidFill>
                <a:schemeClr val="tx1"/>
              </a:solidFill>
              <a:cs typeface="Calibri" panose="020F0502020204030204"/>
            </a:endParaRPr>
          </a:p>
          <a:p>
            <a:pPr algn="ctr"/>
            <a:endParaRPr lang="en-US" sz="2699" b="1" dirty="0">
              <a:solidFill>
                <a:schemeClr val="tx1"/>
              </a:solidFill>
            </a:endParaRPr>
          </a:p>
          <a:p>
            <a:pPr algn="ctr"/>
            <a:r>
              <a:rPr lang="en-US" sz="2650" b="1" dirty="0">
                <a:solidFill>
                  <a:schemeClr val="tx1"/>
                </a:solidFill>
                <a:cs typeface="Calibri"/>
              </a:rPr>
              <a:t>??</a:t>
            </a: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p:txBody>
      </p:sp>
      <p:sp>
        <p:nvSpPr>
          <p:cNvPr id="2" name="Title 1"/>
          <p:cNvSpPr>
            <a:spLocks noGrp="1"/>
          </p:cNvSpPr>
          <p:nvPr>
            <p:ph type="title"/>
          </p:nvPr>
        </p:nvSpPr>
        <p:spPr/>
        <p:txBody>
          <a:bodyPr/>
          <a:lstStyle/>
          <a:p>
            <a:r>
              <a:rPr lang="en-US" sz="6550" dirty="0">
                <a:latin typeface="Franklin Gothic Medium"/>
                <a:ea typeface="Roboto Medium"/>
              </a:rPr>
              <a:t>Updates</a:t>
            </a:r>
            <a:endParaRPr lang="en-US" dirty="0"/>
          </a:p>
        </p:txBody>
      </p:sp>
    </p:spTree>
    <p:extLst>
      <p:ext uri="{BB962C8B-B14F-4D97-AF65-F5344CB8AC3E}">
        <p14:creationId xmlns:p14="http://schemas.microsoft.com/office/powerpoint/2010/main" val="2193511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082" y="547604"/>
            <a:ext cx="15770662" cy="1215882"/>
          </a:xfrm>
        </p:spPr>
        <p:txBody>
          <a:bodyPr/>
          <a:lstStyle/>
          <a:p>
            <a:r>
              <a:rPr lang="en-US" dirty="0"/>
              <a:t>Water Right Acquisitions – Status</a:t>
            </a:r>
          </a:p>
        </p:txBody>
      </p:sp>
      <p:sp>
        <p:nvSpPr>
          <p:cNvPr id="3" name="Content Placeholder 2"/>
          <p:cNvSpPr>
            <a:spLocks noGrp="1"/>
          </p:cNvSpPr>
          <p:nvPr>
            <p:ph idx="1"/>
          </p:nvPr>
        </p:nvSpPr>
        <p:spPr>
          <a:xfrm>
            <a:off x="1257082" y="2046514"/>
            <a:ext cx="15770662" cy="7859486"/>
          </a:xfrm>
        </p:spPr>
        <p:txBody>
          <a:bodyPr vert="horz" lIns="91440" tIns="45720" rIns="91440" bIns="45720" rtlCol="0" anchor="t">
            <a:normAutofit fontScale="92500" lnSpcReduction="20000"/>
          </a:bodyPr>
          <a:lstStyle/>
          <a:p>
            <a:r>
              <a:rPr lang="en-US" dirty="0"/>
              <a:t>In Little </a:t>
            </a:r>
            <a:r>
              <a:rPr lang="en-US" dirty="0" err="1"/>
              <a:t>Pilchuck</a:t>
            </a:r>
            <a:r>
              <a:rPr lang="en-US" dirty="0"/>
              <a:t>, Lower/Middle </a:t>
            </a:r>
            <a:r>
              <a:rPr lang="en-US" dirty="0" err="1"/>
              <a:t>Pilchuck</a:t>
            </a:r>
            <a:r>
              <a:rPr lang="en-US" dirty="0"/>
              <a:t>, and </a:t>
            </a:r>
            <a:r>
              <a:rPr lang="en-US" dirty="0" err="1"/>
              <a:t>Quilceda</a:t>
            </a:r>
            <a:r>
              <a:rPr lang="en-US" dirty="0"/>
              <a:t> a total of 1,920 water right documents were found. </a:t>
            </a:r>
            <a:r>
              <a:rPr lang="en-US" b="1" dirty="0"/>
              <a:t>167 of these water rights were identified to have 317 potentially irrigated acres. </a:t>
            </a:r>
          </a:p>
          <a:p>
            <a:r>
              <a:rPr lang="en-US" dirty="0"/>
              <a:t>By Priority Area, # of Water Rights Identified with Irrigation: </a:t>
            </a:r>
          </a:p>
          <a:p>
            <a:pPr lvl="1"/>
            <a:r>
              <a:rPr lang="en-US" dirty="0"/>
              <a:t>Little </a:t>
            </a:r>
            <a:r>
              <a:rPr lang="en-US" dirty="0" err="1"/>
              <a:t>Pilchuck</a:t>
            </a:r>
            <a:r>
              <a:rPr lang="en-US" dirty="0"/>
              <a:t>: 34 	</a:t>
            </a:r>
          </a:p>
          <a:p>
            <a:pPr lvl="1"/>
            <a:r>
              <a:rPr lang="en-US" dirty="0"/>
              <a:t>Lower/Middle </a:t>
            </a:r>
            <a:r>
              <a:rPr lang="en-US" dirty="0" err="1"/>
              <a:t>Pilchuck</a:t>
            </a:r>
            <a:r>
              <a:rPr lang="en-US" dirty="0"/>
              <a:t>: 49 	</a:t>
            </a:r>
          </a:p>
          <a:p>
            <a:pPr lvl="1"/>
            <a:r>
              <a:rPr lang="en-US" dirty="0" err="1"/>
              <a:t>Quilceda</a:t>
            </a:r>
            <a:r>
              <a:rPr lang="en-US" dirty="0"/>
              <a:t>: 84 	</a:t>
            </a:r>
          </a:p>
          <a:p>
            <a:r>
              <a:rPr lang="en-US" dirty="0"/>
              <a:t>Analysis for Patterson and Raging is being finalized. </a:t>
            </a:r>
          </a:p>
          <a:p>
            <a:endParaRPr lang="en-US" dirty="0"/>
          </a:p>
          <a:p>
            <a:r>
              <a:rPr lang="en-US" dirty="0"/>
              <a:t>In addition, areas within a half mile of a reclaimed water facility were analyzed. </a:t>
            </a:r>
          </a:p>
          <a:p>
            <a:pPr lvl="1"/>
            <a:r>
              <a:rPr lang="en-US" dirty="0"/>
              <a:t>Camp Korey at Carnation Farm: 11 	</a:t>
            </a:r>
          </a:p>
          <a:p>
            <a:pPr lvl="1"/>
            <a:r>
              <a:rPr lang="en-US" dirty="0"/>
              <a:t>King County Carnation Plant: 0 	</a:t>
            </a:r>
          </a:p>
          <a:p>
            <a:pPr lvl="1"/>
            <a:r>
              <a:rPr lang="en-US" dirty="0"/>
              <a:t>Snoqualmie WWTP and Reclaim Facility: 0 	</a:t>
            </a:r>
          </a:p>
          <a:p>
            <a:pPr lvl="1"/>
            <a:r>
              <a:rPr lang="en-US" dirty="0"/>
              <a:t>WA State Fire Training Academy: 0</a:t>
            </a:r>
          </a:p>
        </p:txBody>
      </p:sp>
    </p:spTree>
    <p:extLst>
      <p:ext uri="{BB962C8B-B14F-4D97-AF65-F5344CB8AC3E}">
        <p14:creationId xmlns:p14="http://schemas.microsoft.com/office/powerpoint/2010/main" val="3788021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082" y="547604"/>
            <a:ext cx="15770662" cy="1150567"/>
          </a:xfrm>
        </p:spPr>
        <p:txBody>
          <a:bodyPr/>
          <a:lstStyle/>
          <a:p>
            <a:r>
              <a:rPr lang="en-US" dirty="0"/>
              <a:t>Water Right Acquisitions- Next Steps</a:t>
            </a:r>
          </a:p>
        </p:txBody>
      </p:sp>
      <p:sp>
        <p:nvSpPr>
          <p:cNvPr id="3" name="Content Placeholder 2"/>
          <p:cNvSpPr>
            <a:spLocks noGrp="1"/>
          </p:cNvSpPr>
          <p:nvPr>
            <p:ph idx="1"/>
          </p:nvPr>
        </p:nvSpPr>
        <p:spPr>
          <a:xfrm>
            <a:off x="849086" y="1698171"/>
            <a:ext cx="16178658" cy="8098972"/>
          </a:xfrm>
        </p:spPr>
        <p:txBody>
          <a:bodyPr vert="horz" lIns="91440" tIns="45720" rIns="91440" bIns="45720" rtlCol="0" anchor="t">
            <a:normAutofit fontScale="77500" lnSpcReduction="20000"/>
          </a:bodyPr>
          <a:lstStyle/>
          <a:p>
            <a:pPr marL="342265" indent="-342265"/>
            <a:r>
              <a:rPr lang="en-US" dirty="0"/>
              <a:t>WWT recommends to the WREC committee the following prioritization in selecting water rights to further examine in a due diligence review: </a:t>
            </a:r>
          </a:p>
          <a:p>
            <a:pPr marL="342265" indent="-342265"/>
            <a:r>
              <a:rPr lang="en-US" dirty="0"/>
              <a:t>Water Right Document Type</a:t>
            </a:r>
          </a:p>
          <a:p>
            <a:pPr marL="1428047" lvl="1" indent="-342265"/>
            <a:r>
              <a:rPr lang="en-US" dirty="0"/>
              <a:t>Certificates and claims receive preference. </a:t>
            </a:r>
          </a:p>
          <a:p>
            <a:r>
              <a:rPr lang="en-US" dirty="0"/>
              <a:t>Irrigated Acreage</a:t>
            </a:r>
          </a:p>
          <a:p>
            <a:pPr lvl="1"/>
            <a:r>
              <a:rPr lang="en-US" dirty="0"/>
              <a:t>Water rights with more irrigated acreage identified receive preference. </a:t>
            </a:r>
          </a:p>
          <a:p>
            <a:r>
              <a:rPr lang="en-US" dirty="0"/>
              <a:t>Confidence of Irrigated Acreage</a:t>
            </a:r>
          </a:p>
          <a:p>
            <a:pPr lvl="1"/>
            <a:r>
              <a:rPr lang="en-US" dirty="0"/>
              <a:t>Water rights with places of use seeing higher and more frequent irrigation confidence receive preference. </a:t>
            </a:r>
          </a:p>
          <a:p>
            <a:r>
              <a:rPr lang="en-US" dirty="0"/>
              <a:t>Priority Date-</a:t>
            </a:r>
          </a:p>
          <a:p>
            <a:pPr lvl="1"/>
            <a:r>
              <a:rPr lang="en-US" dirty="0"/>
              <a:t>Water rights with more senior priority dates receive preference. </a:t>
            </a:r>
          </a:p>
          <a:p>
            <a:r>
              <a:rPr lang="en-US" dirty="0"/>
              <a:t>Distance Upstream</a:t>
            </a:r>
          </a:p>
          <a:p>
            <a:pPr lvl="1"/>
            <a:r>
              <a:rPr lang="en-US" dirty="0"/>
              <a:t>Water rights higher in the sub-basin receive preference. </a:t>
            </a:r>
          </a:p>
          <a:p>
            <a:r>
              <a:rPr lang="en-US" dirty="0"/>
              <a:t>Purpose of Use</a:t>
            </a:r>
          </a:p>
          <a:p>
            <a:pPr lvl="1"/>
            <a:r>
              <a:rPr lang="en-US" dirty="0"/>
              <a:t>Irrigation water rights receive preference due to ability to demonstrate beneficial use. </a:t>
            </a:r>
          </a:p>
          <a:p>
            <a:r>
              <a:rPr lang="en-US" dirty="0" err="1"/>
              <a:t>Qa</a:t>
            </a:r>
            <a:r>
              <a:rPr lang="en-US" dirty="0"/>
              <a:t>/Qi Annual and Instantaneous Quantity on Water Right</a:t>
            </a:r>
          </a:p>
          <a:p>
            <a:pPr lvl="1"/>
            <a:r>
              <a:rPr lang="en-US" dirty="0"/>
              <a:t>Water rights with greater quantities receive preference.</a:t>
            </a:r>
          </a:p>
        </p:txBody>
      </p:sp>
    </p:spTree>
    <p:extLst>
      <p:ext uri="{BB962C8B-B14F-4D97-AF65-F5344CB8AC3E}">
        <p14:creationId xmlns:p14="http://schemas.microsoft.com/office/powerpoint/2010/main" val="2713240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Examples and status. " title="Water Right Acquisitions"/>
          <p:cNvSpPr/>
          <p:nvPr/>
        </p:nvSpPr>
        <p:spPr>
          <a:xfrm>
            <a:off x="113961" y="2387516"/>
            <a:ext cx="3522944" cy="6897073"/>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u="sng" dirty="0"/>
          </a:p>
          <a:p>
            <a:pPr algn="ctr"/>
            <a:r>
              <a:rPr lang="en-US" sz="2699" u="sng" dirty="0"/>
              <a:t>Water Rights Acquisitions</a:t>
            </a:r>
          </a:p>
          <a:p>
            <a:pPr algn="ctr"/>
            <a:endParaRPr lang="en-US" sz="2699" dirty="0"/>
          </a:p>
          <a:p>
            <a:pPr algn="ctr"/>
            <a:r>
              <a:rPr lang="en-US" sz="2699" dirty="0"/>
              <a:t>Quantifiable? Yes</a:t>
            </a:r>
          </a:p>
          <a:p>
            <a:pPr algn="ctr"/>
            <a:r>
              <a:rPr lang="en-US" sz="2699" dirty="0"/>
              <a:t>Projects </a:t>
            </a:r>
            <a:r>
              <a:rPr lang="en-US" sz="2699" dirty="0" err="1"/>
              <a:t>ID’d</a:t>
            </a:r>
            <a:r>
              <a:rPr lang="en-US" sz="2699" dirty="0"/>
              <a:t>? Yes</a:t>
            </a:r>
          </a:p>
          <a:p>
            <a:pPr algn="ctr"/>
            <a:endParaRPr lang="en-US" sz="2699" dirty="0"/>
          </a:p>
          <a:p>
            <a:pPr marL="428539" indent="-428539">
              <a:buFont typeface="Arial" panose="020B0604020202020204" pitchFamily="34" charset="0"/>
              <a:buChar char="•"/>
            </a:pPr>
            <a:r>
              <a:rPr lang="en-US" sz="2699" dirty="0"/>
              <a:t>WWT, King Co and others are seeking projects/ opportunities</a:t>
            </a:r>
          </a:p>
          <a:p>
            <a:pPr marL="428539" indent="-428539">
              <a:buFont typeface="Arial" panose="020B0604020202020204" pitchFamily="34" charset="0"/>
              <a:buChar char="•"/>
            </a:pPr>
            <a:r>
              <a:rPr lang="en-US" sz="2699" dirty="0"/>
              <a:t>Priority </a:t>
            </a:r>
            <a:r>
              <a:rPr lang="en-US" sz="2699" dirty="0" err="1"/>
              <a:t>subbasins</a:t>
            </a:r>
            <a:r>
              <a:rPr lang="en-US" sz="2699" dirty="0"/>
              <a:t> </a:t>
            </a:r>
            <a:r>
              <a:rPr lang="en-US" sz="2699" dirty="0" err="1"/>
              <a:t>ID’d</a:t>
            </a:r>
            <a:endParaRPr lang="en-US" sz="2699" dirty="0"/>
          </a:p>
          <a:p>
            <a:pPr algn="ctr"/>
            <a:endParaRPr lang="en-US" sz="2699" dirty="0"/>
          </a:p>
          <a:p>
            <a:pPr algn="ctr"/>
            <a:endParaRPr lang="en-US" sz="2699" dirty="0"/>
          </a:p>
          <a:p>
            <a:pPr algn="ctr"/>
            <a:endParaRPr lang="en-US" sz="2699" dirty="0"/>
          </a:p>
        </p:txBody>
      </p:sp>
      <p:sp>
        <p:nvSpPr>
          <p:cNvPr id="5" name="Rectangle 4" descr="See notes. " title="Non-acquisition water offset projects - highlighted"/>
          <p:cNvSpPr/>
          <p:nvPr/>
        </p:nvSpPr>
        <p:spPr>
          <a:xfrm>
            <a:off x="3751503" y="2387517"/>
            <a:ext cx="3677066" cy="6897071"/>
          </a:xfrm>
          <a:prstGeom prst="rect">
            <a:avLst/>
          </a:prstGeom>
          <a:solidFill>
            <a:schemeClr val="accent1">
              <a:lumMod val="75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u="sng" dirty="0"/>
          </a:p>
          <a:p>
            <a:pPr algn="ctr"/>
            <a:endParaRPr lang="en-US" sz="2699" u="sng" dirty="0"/>
          </a:p>
          <a:p>
            <a:pPr algn="ctr"/>
            <a:r>
              <a:rPr lang="en-US" sz="2699" u="sng" dirty="0"/>
              <a:t>Non-acquisition water offset projects </a:t>
            </a:r>
          </a:p>
          <a:p>
            <a:pPr algn="ctr"/>
            <a:endParaRPr lang="en-US" sz="2699" dirty="0"/>
          </a:p>
          <a:p>
            <a:pPr algn="ctr"/>
            <a:r>
              <a:rPr lang="en-US" sz="2699" dirty="0"/>
              <a:t>Quantifiable? Yes</a:t>
            </a:r>
          </a:p>
          <a:p>
            <a:pPr algn="ctr"/>
            <a:r>
              <a:rPr lang="en-US" sz="2699" dirty="0"/>
              <a:t>Projects </a:t>
            </a:r>
            <a:r>
              <a:rPr lang="en-US" sz="2699" dirty="0" err="1"/>
              <a:t>ID’d</a:t>
            </a:r>
            <a:r>
              <a:rPr lang="en-US" sz="2699" dirty="0"/>
              <a:t>? Some underway </a:t>
            </a:r>
          </a:p>
          <a:p>
            <a:pPr algn="ctr"/>
            <a:endParaRPr lang="en-US" sz="2699" dirty="0"/>
          </a:p>
          <a:p>
            <a:r>
              <a:rPr lang="en-US" sz="2699" dirty="0"/>
              <a:t>These include: </a:t>
            </a:r>
          </a:p>
          <a:p>
            <a:pPr>
              <a:buFont typeface="Arial" panose="020B0604020202020204" pitchFamily="34" charset="0"/>
              <a:buChar char="•"/>
            </a:pPr>
            <a:r>
              <a:rPr lang="en-US" sz="2250" dirty="0"/>
              <a:t>Source Switches</a:t>
            </a:r>
          </a:p>
          <a:p>
            <a:pPr>
              <a:buFont typeface="Arial" panose="020B0604020202020204" pitchFamily="34" charset="0"/>
              <a:buChar char="•"/>
            </a:pPr>
            <a:r>
              <a:rPr lang="en-US" sz="2250" dirty="0"/>
              <a:t>Storage and Retiming</a:t>
            </a:r>
          </a:p>
          <a:p>
            <a:pPr>
              <a:buFont typeface="Arial" panose="020B0604020202020204" pitchFamily="34" charset="0"/>
              <a:buChar char="•"/>
            </a:pPr>
            <a:r>
              <a:rPr lang="en-US" sz="2250" dirty="0"/>
              <a:t>Streamflow Augmentation</a:t>
            </a:r>
          </a:p>
          <a:p>
            <a:pPr>
              <a:buFont typeface="Arial" panose="020B0604020202020204" pitchFamily="34" charset="0"/>
              <a:buChar char="•"/>
            </a:pPr>
            <a:r>
              <a:rPr lang="en-US" sz="2250" dirty="0"/>
              <a:t>Conservation and Efficiency</a:t>
            </a:r>
          </a:p>
          <a:p>
            <a:pPr>
              <a:buFont typeface="Arial" panose="020B0604020202020204" pitchFamily="34" charset="0"/>
              <a:buChar char="•"/>
            </a:pPr>
            <a:r>
              <a:rPr lang="en-US" sz="2250" dirty="0"/>
              <a:t>Reclaimed water</a:t>
            </a:r>
          </a:p>
          <a:p>
            <a:pPr>
              <a:buFont typeface="Arial" panose="020B0604020202020204" pitchFamily="34" charset="0"/>
              <a:buChar char="•"/>
            </a:pPr>
            <a:r>
              <a:rPr lang="en-US" sz="2250" dirty="0"/>
              <a:t>Modification to Reservoir Operations</a:t>
            </a:r>
          </a:p>
          <a:p>
            <a:pPr algn="ctr"/>
            <a:endParaRPr lang="en-US" sz="2400" u="sng" dirty="0"/>
          </a:p>
        </p:txBody>
      </p:sp>
      <p:sp>
        <p:nvSpPr>
          <p:cNvPr id="6" name="Rectangle 5" descr="Examples and status. " title="Habitat projects with water offset"/>
          <p:cNvSpPr/>
          <p:nvPr/>
        </p:nvSpPr>
        <p:spPr>
          <a:xfrm>
            <a:off x="7611707" y="2387517"/>
            <a:ext cx="3357758" cy="689707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1" u="sng" dirty="0">
              <a:solidFill>
                <a:schemeClr val="tx1"/>
              </a:solidFill>
            </a:endParaRPr>
          </a:p>
          <a:p>
            <a:pPr algn="ctr"/>
            <a:r>
              <a:rPr lang="en-US" sz="2699" b="1" u="sng" dirty="0">
                <a:solidFill>
                  <a:schemeClr val="tx1"/>
                </a:solidFill>
              </a:rPr>
              <a:t>Habitat projects with water offset</a:t>
            </a:r>
          </a:p>
          <a:p>
            <a:pPr algn="ctr"/>
            <a:endParaRPr lang="en-US" sz="2699" u="sng" dirty="0">
              <a:solidFill>
                <a:schemeClr val="tx1"/>
              </a:solidFill>
            </a:endParaRPr>
          </a:p>
          <a:p>
            <a:pPr algn="ctr"/>
            <a:r>
              <a:rPr lang="en-US" sz="2699" dirty="0">
                <a:solidFill>
                  <a:schemeClr val="tx1"/>
                </a:solidFill>
              </a:rPr>
              <a:t>Quantifiable? Yes</a:t>
            </a:r>
          </a:p>
          <a:p>
            <a:pPr algn="ctr"/>
            <a:r>
              <a:rPr lang="en-US" sz="2699" dirty="0">
                <a:solidFill>
                  <a:schemeClr val="tx1"/>
                </a:solidFill>
              </a:rPr>
              <a:t>Projects </a:t>
            </a:r>
            <a:r>
              <a:rPr lang="en-US" sz="2699" dirty="0" err="1">
                <a:solidFill>
                  <a:schemeClr val="tx1"/>
                </a:solidFill>
              </a:rPr>
              <a:t>ID’d</a:t>
            </a:r>
            <a:r>
              <a:rPr lang="en-US" sz="2699" dirty="0">
                <a:solidFill>
                  <a:schemeClr val="tx1"/>
                </a:solidFill>
              </a:rPr>
              <a:t>?  Yes, need to prioritize</a:t>
            </a:r>
          </a:p>
          <a:p>
            <a:endParaRPr lang="en-US" sz="2699" dirty="0">
              <a:solidFill>
                <a:schemeClr val="tx1"/>
              </a:solidFill>
            </a:endParaRPr>
          </a:p>
          <a:p>
            <a:r>
              <a:rPr lang="en-US" sz="2699" dirty="0">
                <a:solidFill>
                  <a:schemeClr val="tx1"/>
                </a:solidFill>
              </a:rPr>
              <a:t>These include: </a:t>
            </a:r>
          </a:p>
          <a:p>
            <a:pPr marL="428539" indent="-428539">
              <a:buFont typeface="Arial" panose="020B0604020202020204" pitchFamily="34" charset="0"/>
              <a:buChar char="•"/>
            </a:pPr>
            <a:r>
              <a:rPr lang="en-US" sz="2100" dirty="0">
                <a:solidFill>
                  <a:schemeClr val="tx1"/>
                </a:solidFill>
              </a:rPr>
              <a:t>Levee setback</a:t>
            </a:r>
          </a:p>
          <a:p>
            <a:pPr marL="428539" indent="-428539">
              <a:buFont typeface="Arial" panose="020B0604020202020204" pitchFamily="34" charset="0"/>
              <a:buChar char="•"/>
            </a:pPr>
            <a:r>
              <a:rPr lang="en-US" sz="2100" dirty="0">
                <a:solidFill>
                  <a:schemeClr val="tx1"/>
                </a:solidFill>
              </a:rPr>
              <a:t>Levee removal</a:t>
            </a:r>
          </a:p>
          <a:p>
            <a:pPr marL="428539" indent="-428539">
              <a:buFont typeface="Arial" panose="020B0604020202020204" pitchFamily="34" charset="0"/>
              <a:buChar char="•"/>
            </a:pPr>
            <a:r>
              <a:rPr lang="en-US" sz="2100" dirty="0">
                <a:solidFill>
                  <a:schemeClr val="tx1"/>
                </a:solidFill>
              </a:rPr>
              <a:t>Floodplain/stream restoration</a:t>
            </a:r>
          </a:p>
          <a:p>
            <a:endParaRPr lang="en-US" sz="2100" dirty="0">
              <a:solidFill>
                <a:schemeClr val="tx1"/>
              </a:solidFill>
            </a:endParaRPr>
          </a:p>
          <a:p>
            <a:pPr marL="342900" indent="-342900">
              <a:buFont typeface="Arial"/>
              <a:buChar char="•"/>
            </a:pPr>
            <a:r>
              <a:rPr lang="en-US" sz="2100" dirty="0">
                <a:solidFill>
                  <a:schemeClr val="tx1"/>
                </a:solidFill>
              </a:rPr>
              <a:t>Priority subbasins identified</a:t>
            </a:r>
            <a:endParaRPr lang="en-US" dirty="0">
              <a:solidFill>
                <a:schemeClr val="tx1"/>
              </a:solidFill>
              <a:cs typeface="Calibri" panose="020F0502020204030204"/>
            </a:endParaRPr>
          </a:p>
          <a:p>
            <a:endParaRPr lang="en-US" sz="2100" dirty="0">
              <a:solidFill>
                <a:schemeClr val="tx1"/>
              </a:solidFill>
              <a:cs typeface="Calibri" panose="020F0502020204030204"/>
            </a:endParaRPr>
          </a:p>
        </p:txBody>
      </p:sp>
      <p:sp>
        <p:nvSpPr>
          <p:cNvPr id="7" name="Rectangle 6" descr="Examples and status. " title="Other habitat projects"/>
          <p:cNvSpPr/>
          <p:nvPr/>
        </p:nvSpPr>
        <p:spPr>
          <a:xfrm>
            <a:off x="10969465" y="2387517"/>
            <a:ext cx="3489699" cy="689707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99" b="1" u="sng" dirty="0">
                <a:solidFill>
                  <a:schemeClr val="tx1"/>
                </a:solidFill>
              </a:rPr>
              <a:t>Other habitat projects</a:t>
            </a:r>
            <a:endParaRPr lang="en-US" sz="2699" u="sng" dirty="0">
              <a:solidFill>
                <a:schemeClr val="tx1"/>
              </a:solidFill>
            </a:endParaRPr>
          </a:p>
          <a:p>
            <a:pPr algn="ctr"/>
            <a:endParaRPr lang="en-US" sz="2699" b="1" dirty="0">
              <a:solidFill>
                <a:schemeClr val="tx1"/>
              </a:solidFill>
            </a:endParaRPr>
          </a:p>
          <a:p>
            <a:pPr algn="ctr"/>
            <a:r>
              <a:rPr lang="en-US" sz="2699" dirty="0">
                <a:solidFill>
                  <a:schemeClr val="tx1"/>
                </a:solidFill>
              </a:rPr>
              <a:t>Quantifiable? Maybe, but small water offset</a:t>
            </a:r>
          </a:p>
          <a:p>
            <a:pPr algn="ctr"/>
            <a:r>
              <a:rPr lang="en-US" sz="2699" dirty="0">
                <a:solidFill>
                  <a:schemeClr val="tx1"/>
                </a:solidFill>
              </a:rPr>
              <a:t>Projects </a:t>
            </a:r>
            <a:r>
              <a:rPr lang="en-US" sz="2699" dirty="0" err="1">
                <a:solidFill>
                  <a:schemeClr val="tx1"/>
                </a:solidFill>
              </a:rPr>
              <a:t>ID’d</a:t>
            </a:r>
            <a:r>
              <a:rPr lang="en-US" sz="2699" dirty="0">
                <a:solidFill>
                  <a:schemeClr val="tx1"/>
                </a:solidFill>
              </a:rPr>
              <a:t>?  Yes, need to prioritize</a:t>
            </a:r>
          </a:p>
          <a:p>
            <a:endParaRPr lang="en-US" sz="2699" dirty="0">
              <a:solidFill>
                <a:schemeClr val="tx1"/>
              </a:solidFill>
            </a:endParaRPr>
          </a:p>
          <a:p>
            <a:r>
              <a:rPr lang="en-US" sz="2699" dirty="0">
                <a:solidFill>
                  <a:schemeClr val="tx1"/>
                </a:solidFill>
              </a:rPr>
              <a:t>These include: </a:t>
            </a:r>
          </a:p>
          <a:p>
            <a:pPr marL="428539" indent="-428539">
              <a:buFont typeface="Arial" panose="020B0604020202020204" pitchFamily="34" charset="0"/>
              <a:buChar char="•"/>
            </a:pPr>
            <a:r>
              <a:rPr lang="en-US" sz="2100" dirty="0">
                <a:solidFill>
                  <a:schemeClr val="tx1"/>
                </a:solidFill>
              </a:rPr>
              <a:t>Other floodplain projects Beaver introduction</a:t>
            </a:r>
          </a:p>
          <a:p>
            <a:pPr marL="428539" indent="-428539">
              <a:buFont typeface="Arial" panose="020B0604020202020204" pitchFamily="34" charset="0"/>
              <a:buChar char="•"/>
            </a:pPr>
            <a:r>
              <a:rPr lang="en-US" sz="2100" dirty="0">
                <a:solidFill>
                  <a:schemeClr val="tx1"/>
                </a:solidFill>
              </a:rPr>
              <a:t>Beaver dam analogs</a:t>
            </a:r>
          </a:p>
          <a:p>
            <a:pPr marL="428539" indent="-428539">
              <a:buFont typeface="Arial" panose="020B0604020202020204" pitchFamily="34" charset="0"/>
              <a:buChar char="•"/>
            </a:pPr>
            <a:r>
              <a:rPr lang="en-US" sz="2100" dirty="0">
                <a:solidFill>
                  <a:schemeClr val="tx1"/>
                </a:solidFill>
              </a:rPr>
              <a:t>Forest protection/mgmt.</a:t>
            </a:r>
          </a:p>
          <a:p>
            <a:pPr marL="427990" indent="-427990">
              <a:buFont typeface="Arial" panose="020B0604020202020204" pitchFamily="34" charset="0"/>
              <a:buChar char="•"/>
            </a:pPr>
            <a:r>
              <a:rPr lang="en-US" sz="2100" dirty="0">
                <a:solidFill>
                  <a:schemeClr val="tx1"/>
                </a:solidFill>
              </a:rPr>
              <a:t>Etc.</a:t>
            </a:r>
            <a:endParaRPr lang="en-US" sz="2100" dirty="0">
              <a:solidFill>
                <a:schemeClr val="tx1"/>
              </a:solidFill>
              <a:cs typeface="Calibri" panose="020F0502020204030204"/>
            </a:endParaRPr>
          </a:p>
        </p:txBody>
      </p:sp>
      <p:sp>
        <p:nvSpPr>
          <p:cNvPr id="8" name="Rectangle 7" descr="No content. " title="Other"/>
          <p:cNvSpPr/>
          <p:nvPr/>
        </p:nvSpPr>
        <p:spPr>
          <a:xfrm>
            <a:off x="14627285" y="2387517"/>
            <a:ext cx="3489699" cy="68970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99" b="1" dirty="0">
                <a:solidFill>
                  <a:schemeClr val="tx1"/>
                </a:solidFill>
              </a:rPr>
              <a:t>“</a:t>
            </a:r>
            <a:r>
              <a:rPr lang="en-US" sz="2699" u="sng" dirty="0">
                <a:solidFill>
                  <a:schemeClr val="tx1"/>
                </a:solidFill>
              </a:rPr>
              <a:t>Other</a:t>
            </a:r>
            <a:r>
              <a:rPr lang="en-US" sz="2699" dirty="0">
                <a:solidFill>
                  <a:schemeClr val="tx1"/>
                </a:solidFill>
              </a:rPr>
              <a:t>” </a:t>
            </a:r>
          </a:p>
          <a:p>
            <a:pPr algn="ctr"/>
            <a:endParaRPr lang="en-US" sz="2699" b="1" dirty="0">
              <a:solidFill>
                <a:schemeClr val="tx1"/>
              </a:solidFill>
            </a:endParaRPr>
          </a:p>
          <a:p>
            <a:pPr algn="ctr"/>
            <a:endParaRPr lang="en-US" sz="2699" b="1" dirty="0">
              <a:solidFill>
                <a:schemeClr val="tx1"/>
              </a:solidFill>
            </a:endParaRPr>
          </a:p>
          <a:p>
            <a:pPr algn="ctr"/>
            <a:endParaRPr lang="en-US" sz="2650" b="1" dirty="0">
              <a:solidFill>
                <a:schemeClr val="tx1"/>
              </a:solidFill>
              <a:cs typeface="Calibri" panose="020F0502020204030204"/>
            </a:endParaRPr>
          </a:p>
          <a:p>
            <a:pPr algn="ctr"/>
            <a:endParaRPr lang="en-US" sz="2699" b="1" dirty="0">
              <a:solidFill>
                <a:schemeClr val="tx1"/>
              </a:solidFill>
            </a:endParaRPr>
          </a:p>
          <a:p>
            <a:pPr algn="ctr"/>
            <a:r>
              <a:rPr lang="en-US" sz="2650" b="1" dirty="0">
                <a:solidFill>
                  <a:schemeClr val="tx1"/>
                </a:solidFill>
                <a:cs typeface="Calibri"/>
              </a:rPr>
              <a:t>??</a:t>
            </a: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652120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Examples and satus. " title="Water Right Acquisitions"/>
          <p:cNvSpPr/>
          <p:nvPr/>
        </p:nvSpPr>
        <p:spPr>
          <a:xfrm>
            <a:off x="113961" y="2387516"/>
            <a:ext cx="3522944" cy="6897073"/>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u="sng" dirty="0"/>
          </a:p>
          <a:p>
            <a:pPr algn="ctr"/>
            <a:r>
              <a:rPr lang="en-US" sz="2699" u="sng" dirty="0"/>
              <a:t>Water Rights Acquisitions</a:t>
            </a:r>
          </a:p>
          <a:p>
            <a:pPr algn="ctr"/>
            <a:endParaRPr lang="en-US" sz="2699" dirty="0"/>
          </a:p>
          <a:p>
            <a:pPr algn="ctr"/>
            <a:r>
              <a:rPr lang="en-US" sz="2699" dirty="0"/>
              <a:t>Quantifiable? Yes</a:t>
            </a:r>
          </a:p>
          <a:p>
            <a:pPr algn="ctr"/>
            <a:r>
              <a:rPr lang="en-US" sz="2699" dirty="0"/>
              <a:t>Projects </a:t>
            </a:r>
            <a:r>
              <a:rPr lang="en-US" sz="2699" dirty="0" err="1"/>
              <a:t>ID’d</a:t>
            </a:r>
            <a:r>
              <a:rPr lang="en-US" sz="2699" dirty="0"/>
              <a:t>? Yes</a:t>
            </a:r>
          </a:p>
          <a:p>
            <a:pPr algn="ctr"/>
            <a:endParaRPr lang="en-US" sz="2699" dirty="0"/>
          </a:p>
          <a:p>
            <a:pPr marL="428539" indent="-428539">
              <a:buFont typeface="Arial" panose="020B0604020202020204" pitchFamily="34" charset="0"/>
              <a:buChar char="•"/>
            </a:pPr>
            <a:r>
              <a:rPr lang="en-US" sz="2699" dirty="0"/>
              <a:t>WWT, King Co and others are seeking projects/ opportunities</a:t>
            </a:r>
          </a:p>
          <a:p>
            <a:pPr marL="428539" indent="-428539">
              <a:buFont typeface="Arial" panose="020B0604020202020204" pitchFamily="34" charset="0"/>
              <a:buChar char="•"/>
            </a:pPr>
            <a:r>
              <a:rPr lang="en-US" sz="2699" dirty="0"/>
              <a:t>Priority </a:t>
            </a:r>
            <a:r>
              <a:rPr lang="en-US" sz="2699" dirty="0" err="1"/>
              <a:t>subbasins</a:t>
            </a:r>
            <a:r>
              <a:rPr lang="en-US" sz="2699" dirty="0"/>
              <a:t> </a:t>
            </a:r>
            <a:r>
              <a:rPr lang="en-US" sz="2699" dirty="0" err="1"/>
              <a:t>ID’d</a:t>
            </a:r>
            <a:endParaRPr lang="en-US" sz="2699" dirty="0"/>
          </a:p>
          <a:p>
            <a:pPr algn="ctr"/>
            <a:endParaRPr lang="en-US" sz="2699" dirty="0"/>
          </a:p>
          <a:p>
            <a:pPr algn="ctr"/>
            <a:endParaRPr lang="en-US" sz="2699" dirty="0"/>
          </a:p>
          <a:p>
            <a:pPr algn="ctr"/>
            <a:endParaRPr lang="en-US" sz="2699" dirty="0"/>
          </a:p>
        </p:txBody>
      </p:sp>
      <p:sp>
        <p:nvSpPr>
          <p:cNvPr id="5" name="Rectangle 4" descr="Examples and status. " title="Non-acquisition water offset projects"/>
          <p:cNvSpPr/>
          <p:nvPr/>
        </p:nvSpPr>
        <p:spPr>
          <a:xfrm>
            <a:off x="3751503" y="2387517"/>
            <a:ext cx="3677066" cy="6897071"/>
          </a:xfrm>
          <a:prstGeom prst="rect">
            <a:avLst/>
          </a:prstGeom>
          <a:solidFill>
            <a:schemeClr val="accent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u="sng" dirty="0"/>
          </a:p>
          <a:p>
            <a:pPr algn="ctr"/>
            <a:endParaRPr lang="en-US" sz="2699" u="sng" dirty="0"/>
          </a:p>
          <a:p>
            <a:pPr algn="ctr"/>
            <a:r>
              <a:rPr lang="en-US" sz="2699" u="sng" dirty="0"/>
              <a:t>Non-acquisition water offset projects </a:t>
            </a:r>
          </a:p>
          <a:p>
            <a:pPr algn="ctr"/>
            <a:endParaRPr lang="en-US" sz="2699" dirty="0"/>
          </a:p>
          <a:p>
            <a:pPr algn="ctr"/>
            <a:r>
              <a:rPr lang="en-US" sz="2699" dirty="0"/>
              <a:t>Quantifiable? Yes</a:t>
            </a:r>
          </a:p>
          <a:p>
            <a:pPr algn="ctr"/>
            <a:r>
              <a:rPr lang="en-US" sz="2699" dirty="0"/>
              <a:t>Projects </a:t>
            </a:r>
            <a:r>
              <a:rPr lang="en-US" sz="2699" dirty="0" err="1"/>
              <a:t>ID’d</a:t>
            </a:r>
            <a:r>
              <a:rPr lang="en-US" sz="2699" dirty="0"/>
              <a:t>? Some underway </a:t>
            </a:r>
          </a:p>
          <a:p>
            <a:pPr algn="ctr"/>
            <a:endParaRPr lang="en-US" sz="2699" dirty="0"/>
          </a:p>
          <a:p>
            <a:r>
              <a:rPr lang="en-US" sz="2699" dirty="0"/>
              <a:t>These include: </a:t>
            </a:r>
          </a:p>
          <a:p>
            <a:pPr>
              <a:buFont typeface="Arial" panose="020B0604020202020204" pitchFamily="34" charset="0"/>
              <a:buChar char="•"/>
            </a:pPr>
            <a:r>
              <a:rPr lang="en-US" sz="2250" dirty="0"/>
              <a:t>Source Switches</a:t>
            </a:r>
          </a:p>
          <a:p>
            <a:pPr>
              <a:buFont typeface="Arial" panose="020B0604020202020204" pitchFamily="34" charset="0"/>
              <a:buChar char="•"/>
            </a:pPr>
            <a:r>
              <a:rPr lang="en-US" sz="2250" dirty="0"/>
              <a:t>Storage and Retiming</a:t>
            </a:r>
          </a:p>
          <a:p>
            <a:pPr>
              <a:buFont typeface="Arial" panose="020B0604020202020204" pitchFamily="34" charset="0"/>
              <a:buChar char="•"/>
            </a:pPr>
            <a:r>
              <a:rPr lang="en-US" sz="2250" dirty="0"/>
              <a:t>Streamflow Augmentation</a:t>
            </a:r>
          </a:p>
          <a:p>
            <a:pPr>
              <a:buFont typeface="Arial" panose="020B0604020202020204" pitchFamily="34" charset="0"/>
              <a:buChar char="•"/>
            </a:pPr>
            <a:r>
              <a:rPr lang="en-US" sz="2250" dirty="0"/>
              <a:t>Conservation and Efficiency</a:t>
            </a:r>
          </a:p>
          <a:p>
            <a:pPr>
              <a:buFont typeface="Arial" panose="020B0604020202020204" pitchFamily="34" charset="0"/>
              <a:buChar char="•"/>
            </a:pPr>
            <a:r>
              <a:rPr lang="en-US" sz="2250" dirty="0"/>
              <a:t>Reclaimed water</a:t>
            </a:r>
          </a:p>
          <a:p>
            <a:pPr>
              <a:buFont typeface="Arial" panose="020B0604020202020204" pitchFamily="34" charset="0"/>
              <a:buChar char="•"/>
            </a:pPr>
            <a:r>
              <a:rPr lang="en-US" sz="2250" dirty="0"/>
              <a:t>Modification to Reservoir Operations</a:t>
            </a:r>
          </a:p>
          <a:p>
            <a:pPr algn="ctr"/>
            <a:endParaRPr lang="en-US" sz="2400" u="sng" dirty="0"/>
          </a:p>
        </p:txBody>
      </p:sp>
      <p:sp>
        <p:nvSpPr>
          <p:cNvPr id="6" name="Rectangle 5" descr="See notes" title="Habitat projects with water offset - highlighted"/>
          <p:cNvSpPr/>
          <p:nvPr/>
        </p:nvSpPr>
        <p:spPr>
          <a:xfrm>
            <a:off x="7611707" y="2387517"/>
            <a:ext cx="3357758" cy="6897071"/>
          </a:xfrm>
          <a:prstGeom prst="rect">
            <a:avLst/>
          </a:prstGeom>
          <a:solidFill>
            <a:schemeClr val="accent1">
              <a:lumMod val="40000"/>
              <a:lumOff val="60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1" u="sng" dirty="0">
              <a:solidFill>
                <a:schemeClr val="tx1"/>
              </a:solidFill>
            </a:endParaRPr>
          </a:p>
          <a:p>
            <a:pPr algn="ctr"/>
            <a:r>
              <a:rPr lang="en-US" sz="2699" b="1" u="sng" dirty="0">
                <a:solidFill>
                  <a:schemeClr val="tx1"/>
                </a:solidFill>
              </a:rPr>
              <a:t>Habitat projects with water offset</a:t>
            </a:r>
          </a:p>
          <a:p>
            <a:pPr algn="ctr"/>
            <a:endParaRPr lang="en-US" sz="2699" u="sng" dirty="0">
              <a:solidFill>
                <a:schemeClr val="tx1"/>
              </a:solidFill>
            </a:endParaRPr>
          </a:p>
          <a:p>
            <a:pPr algn="ctr"/>
            <a:r>
              <a:rPr lang="en-US" sz="2699" dirty="0">
                <a:solidFill>
                  <a:schemeClr val="tx1"/>
                </a:solidFill>
              </a:rPr>
              <a:t>Quantifiable? Yes</a:t>
            </a:r>
          </a:p>
          <a:p>
            <a:pPr algn="ctr"/>
            <a:r>
              <a:rPr lang="en-US" sz="2699" dirty="0">
                <a:solidFill>
                  <a:schemeClr val="tx1"/>
                </a:solidFill>
              </a:rPr>
              <a:t>Projects </a:t>
            </a:r>
            <a:r>
              <a:rPr lang="en-US" sz="2699" dirty="0" err="1">
                <a:solidFill>
                  <a:schemeClr val="tx1"/>
                </a:solidFill>
              </a:rPr>
              <a:t>ID’d</a:t>
            </a:r>
            <a:r>
              <a:rPr lang="en-US" sz="2699" dirty="0">
                <a:solidFill>
                  <a:schemeClr val="tx1"/>
                </a:solidFill>
              </a:rPr>
              <a:t>?  Yes, need to prioritize</a:t>
            </a:r>
          </a:p>
          <a:p>
            <a:endParaRPr lang="en-US" sz="2699" dirty="0">
              <a:solidFill>
                <a:schemeClr val="tx1"/>
              </a:solidFill>
            </a:endParaRPr>
          </a:p>
          <a:p>
            <a:r>
              <a:rPr lang="en-US" sz="2699" dirty="0">
                <a:solidFill>
                  <a:schemeClr val="tx1"/>
                </a:solidFill>
              </a:rPr>
              <a:t>These include: </a:t>
            </a:r>
          </a:p>
          <a:p>
            <a:pPr marL="428539" indent="-428539">
              <a:buFont typeface="Arial" panose="020B0604020202020204" pitchFamily="34" charset="0"/>
              <a:buChar char="•"/>
            </a:pPr>
            <a:r>
              <a:rPr lang="en-US" sz="2100" dirty="0">
                <a:solidFill>
                  <a:schemeClr val="tx1"/>
                </a:solidFill>
              </a:rPr>
              <a:t>Levee setback</a:t>
            </a:r>
          </a:p>
          <a:p>
            <a:pPr marL="428539" indent="-428539">
              <a:buFont typeface="Arial" panose="020B0604020202020204" pitchFamily="34" charset="0"/>
              <a:buChar char="•"/>
            </a:pPr>
            <a:r>
              <a:rPr lang="en-US" sz="2100" dirty="0">
                <a:solidFill>
                  <a:schemeClr val="tx1"/>
                </a:solidFill>
              </a:rPr>
              <a:t>Levee removal</a:t>
            </a:r>
          </a:p>
          <a:p>
            <a:pPr marL="428539" indent="-428539">
              <a:buFont typeface="Arial" panose="020B0604020202020204" pitchFamily="34" charset="0"/>
              <a:buChar char="•"/>
            </a:pPr>
            <a:r>
              <a:rPr lang="en-US" sz="2100" dirty="0">
                <a:solidFill>
                  <a:schemeClr val="tx1"/>
                </a:solidFill>
              </a:rPr>
              <a:t>Floodplain/stream restoration</a:t>
            </a:r>
          </a:p>
          <a:p>
            <a:endParaRPr lang="en-US" sz="2100" dirty="0">
              <a:solidFill>
                <a:schemeClr val="tx1"/>
              </a:solidFill>
            </a:endParaRPr>
          </a:p>
          <a:p>
            <a:pPr marL="342900" indent="-342900">
              <a:buFont typeface="Arial"/>
              <a:buChar char="•"/>
            </a:pPr>
            <a:r>
              <a:rPr lang="en-US" sz="2100" dirty="0">
                <a:solidFill>
                  <a:schemeClr val="tx1"/>
                </a:solidFill>
              </a:rPr>
              <a:t>Priority subbasins identified</a:t>
            </a:r>
            <a:endParaRPr lang="en-US" dirty="0">
              <a:solidFill>
                <a:schemeClr val="tx1"/>
              </a:solidFill>
              <a:cs typeface="Calibri" panose="020F0502020204030204"/>
            </a:endParaRPr>
          </a:p>
          <a:p>
            <a:endParaRPr lang="en-US" sz="2100" dirty="0">
              <a:solidFill>
                <a:schemeClr val="tx1"/>
              </a:solidFill>
              <a:cs typeface="Calibri" panose="020F0502020204030204"/>
            </a:endParaRPr>
          </a:p>
        </p:txBody>
      </p:sp>
      <p:sp>
        <p:nvSpPr>
          <p:cNvPr id="7" name="Rectangle 6" descr="Examples and status. " title="Other habitat projects"/>
          <p:cNvSpPr/>
          <p:nvPr/>
        </p:nvSpPr>
        <p:spPr>
          <a:xfrm>
            <a:off x="10969465" y="2387517"/>
            <a:ext cx="3489699" cy="689707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99" b="1" u="sng" dirty="0">
                <a:solidFill>
                  <a:schemeClr val="tx1"/>
                </a:solidFill>
              </a:rPr>
              <a:t>Other habitat projects</a:t>
            </a:r>
            <a:endParaRPr lang="en-US" sz="2699" u="sng" dirty="0">
              <a:solidFill>
                <a:schemeClr val="tx1"/>
              </a:solidFill>
            </a:endParaRPr>
          </a:p>
          <a:p>
            <a:pPr algn="ctr"/>
            <a:endParaRPr lang="en-US" sz="2699" b="1" dirty="0">
              <a:solidFill>
                <a:schemeClr val="tx1"/>
              </a:solidFill>
            </a:endParaRPr>
          </a:p>
          <a:p>
            <a:pPr algn="ctr"/>
            <a:r>
              <a:rPr lang="en-US" sz="2699" dirty="0">
                <a:solidFill>
                  <a:schemeClr val="tx1"/>
                </a:solidFill>
              </a:rPr>
              <a:t>Quantifiable? Maybe, but small water offset</a:t>
            </a:r>
          </a:p>
          <a:p>
            <a:pPr algn="ctr"/>
            <a:r>
              <a:rPr lang="en-US" sz="2699" dirty="0">
                <a:solidFill>
                  <a:schemeClr val="tx1"/>
                </a:solidFill>
              </a:rPr>
              <a:t>Projects </a:t>
            </a:r>
            <a:r>
              <a:rPr lang="en-US" sz="2699" dirty="0" err="1">
                <a:solidFill>
                  <a:schemeClr val="tx1"/>
                </a:solidFill>
              </a:rPr>
              <a:t>ID’d</a:t>
            </a:r>
            <a:r>
              <a:rPr lang="en-US" sz="2699" dirty="0">
                <a:solidFill>
                  <a:schemeClr val="tx1"/>
                </a:solidFill>
              </a:rPr>
              <a:t>?  Yes, need to prioritize</a:t>
            </a:r>
          </a:p>
          <a:p>
            <a:endParaRPr lang="en-US" sz="2699" dirty="0">
              <a:solidFill>
                <a:schemeClr val="tx1"/>
              </a:solidFill>
            </a:endParaRPr>
          </a:p>
          <a:p>
            <a:r>
              <a:rPr lang="en-US" sz="2699" dirty="0">
                <a:solidFill>
                  <a:schemeClr val="tx1"/>
                </a:solidFill>
              </a:rPr>
              <a:t>These include: </a:t>
            </a:r>
          </a:p>
          <a:p>
            <a:pPr marL="428539" indent="-428539">
              <a:buFont typeface="Arial" panose="020B0604020202020204" pitchFamily="34" charset="0"/>
              <a:buChar char="•"/>
            </a:pPr>
            <a:r>
              <a:rPr lang="en-US" sz="2100" dirty="0">
                <a:solidFill>
                  <a:schemeClr val="tx1"/>
                </a:solidFill>
              </a:rPr>
              <a:t>Other floodplain projects Beaver introduction</a:t>
            </a:r>
          </a:p>
          <a:p>
            <a:pPr marL="428539" indent="-428539">
              <a:buFont typeface="Arial" panose="020B0604020202020204" pitchFamily="34" charset="0"/>
              <a:buChar char="•"/>
            </a:pPr>
            <a:r>
              <a:rPr lang="en-US" sz="2100" dirty="0">
                <a:solidFill>
                  <a:schemeClr val="tx1"/>
                </a:solidFill>
              </a:rPr>
              <a:t>Beaver dam analogs</a:t>
            </a:r>
          </a:p>
          <a:p>
            <a:pPr marL="428539" indent="-428539">
              <a:buFont typeface="Arial" panose="020B0604020202020204" pitchFamily="34" charset="0"/>
              <a:buChar char="•"/>
            </a:pPr>
            <a:r>
              <a:rPr lang="en-US" sz="2100" dirty="0">
                <a:solidFill>
                  <a:schemeClr val="tx1"/>
                </a:solidFill>
              </a:rPr>
              <a:t>Forest protection/mgmt.</a:t>
            </a:r>
          </a:p>
          <a:p>
            <a:pPr marL="427990" indent="-427990">
              <a:buFont typeface="Arial" panose="020B0604020202020204" pitchFamily="34" charset="0"/>
              <a:buChar char="•"/>
            </a:pPr>
            <a:r>
              <a:rPr lang="en-US" sz="2100" dirty="0">
                <a:solidFill>
                  <a:schemeClr val="tx1"/>
                </a:solidFill>
              </a:rPr>
              <a:t>Etc.</a:t>
            </a:r>
            <a:endParaRPr lang="en-US" sz="2100" dirty="0">
              <a:solidFill>
                <a:schemeClr val="tx1"/>
              </a:solidFill>
              <a:cs typeface="Calibri" panose="020F0502020204030204"/>
            </a:endParaRPr>
          </a:p>
        </p:txBody>
      </p:sp>
      <p:sp>
        <p:nvSpPr>
          <p:cNvPr id="8" name="Rectangle 7" descr="No content. " title="Other"/>
          <p:cNvSpPr/>
          <p:nvPr/>
        </p:nvSpPr>
        <p:spPr>
          <a:xfrm>
            <a:off x="14627285" y="2387517"/>
            <a:ext cx="3489699" cy="68970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99" b="1" dirty="0">
                <a:solidFill>
                  <a:schemeClr val="tx1"/>
                </a:solidFill>
              </a:rPr>
              <a:t>“</a:t>
            </a:r>
            <a:r>
              <a:rPr lang="en-US" sz="2699" u="sng" dirty="0">
                <a:solidFill>
                  <a:schemeClr val="tx1"/>
                </a:solidFill>
              </a:rPr>
              <a:t>Other</a:t>
            </a:r>
            <a:r>
              <a:rPr lang="en-US" sz="2699" dirty="0">
                <a:solidFill>
                  <a:schemeClr val="tx1"/>
                </a:solidFill>
              </a:rPr>
              <a:t>” </a:t>
            </a:r>
          </a:p>
          <a:p>
            <a:pPr algn="ctr"/>
            <a:endParaRPr lang="en-US" sz="2699" b="1" dirty="0">
              <a:solidFill>
                <a:schemeClr val="tx1"/>
              </a:solidFill>
            </a:endParaRPr>
          </a:p>
          <a:p>
            <a:pPr algn="ctr"/>
            <a:endParaRPr lang="en-US" sz="2699" b="1" dirty="0">
              <a:solidFill>
                <a:schemeClr val="tx1"/>
              </a:solidFill>
            </a:endParaRPr>
          </a:p>
          <a:p>
            <a:pPr algn="ctr"/>
            <a:endParaRPr lang="en-US" sz="2650" b="1" dirty="0">
              <a:solidFill>
                <a:schemeClr val="tx1"/>
              </a:solidFill>
              <a:cs typeface="Calibri" panose="020F0502020204030204"/>
            </a:endParaRPr>
          </a:p>
          <a:p>
            <a:pPr algn="ctr"/>
            <a:endParaRPr lang="en-US" sz="2699" b="1" dirty="0">
              <a:solidFill>
                <a:schemeClr val="tx1"/>
              </a:solidFill>
            </a:endParaRPr>
          </a:p>
          <a:p>
            <a:pPr algn="ctr"/>
            <a:r>
              <a:rPr lang="en-US" sz="2650" b="1" dirty="0">
                <a:solidFill>
                  <a:schemeClr val="tx1"/>
                </a:solidFill>
                <a:cs typeface="Calibri"/>
              </a:rPr>
              <a:t>??</a:t>
            </a: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015819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Examples and status. " title="Water Right Acquisitions"/>
          <p:cNvSpPr/>
          <p:nvPr/>
        </p:nvSpPr>
        <p:spPr>
          <a:xfrm>
            <a:off x="113961" y="2387516"/>
            <a:ext cx="3522944" cy="6897073"/>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u="sng" dirty="0"/>
          </a:p>
          <a:p>
            <a:pPr algn="ctr"/>
            <a:r>
              <a:rPr lang="en-US" sz="2699" u="sng" dirty="0"/>
              <a:t>Water Rights Acquisitions</a:t>
            </a:r>
          </a:p>
          <a:p>
            <a:pPr algn="ctr"/>
            <a:endParaRPr lang="en-US" sz="2699" dirty="0"/>
          </a:p>
          <a:p>
            <a:pPr algn="ctr"/>
            <a:r>
              <a:rPr lang="en-US" sz="2699" dirty="0"/>
              <a:t>Quantifiable? Yes</a:t>
            </a:r>
          </a:p>
          <a:p>
            <a:pPr algn="ctr"/>
            <a:r>
              <a:rPr lang="en-US" sz="2699" dirty="0"/>
              <a:t>Projects </a:t>
            </a:r>
            <a:r>
              <a:rPr lang="en-US" sz="2699" dirty="0" err="1"/>
              <a:t>ID’d</a:t>
            </a:r>
            <a:r>
              <a:rPr lang="en-US" sz="2699" dirty="0"/>
              <a:t>? Yes</a:t>
            </a:r>
          </a:p>
          <a:p>
            <a:pPr algn="ctr"/>
            <a:endParaRPr lang="en-US" sz="2699" dirty="0"/>
          </a:p>
          <a:p>
            <a:pPr marL="428539" indent="-428539">
              <a:buFont typeface="Arial" panose="020B0604020202020204" pitchFamily="34" charset="0"/>
              <a:buChar char="•"/>
            </a:pPr>
            <a:r>
              <a:rPr lang="en-US" sz="2699" dirty="0"/>
              <a:t>WWT, King Co and others are seeking projects/ opportunities</a:t>
            </a:r>
          </a:p>
          <a:p>
            <a:pPr marL="428539" indent="-428539">
              <a:buFont typeface="Arial" panose="020B0604020202020204" pitchFamily="34" charset="0"/>
              <a:buChar char="•"/>
            </a:pPr>
            <a:r>
              <a:rPr lang="en-US" sz="2699" dirty="0"/>
              <a:t>Priority </a:t>
            </a:r>
            <a:r>
              <a:rPr lang="en-US" sz="2699" dirty="0" err="1"/>
              <a:t>subbasins</a:t>
            </a:r>
            <a:r>
              <a:rPr lang="en-US" sz="2699" dirty="0"/>
              <a:t> </a:t>
            </a:r>
            <a:r>
              <a:rPr lang="en-US" sz="2699" dirty="0" err="1"/>
              <a:t>ID’d</a:t>
            </a:r>
            <a:endParaRPr lang="en-US" sz="2699" dirty="0"/>
          </a:p>
          <a:p>
            <a:pPr algn="ctr"/>
            <a:endParaRPr lang="en-US" sz="2699" dirty="0"/>
          </a:p>
          <a:p>
            <a:pPr algn="ctr"/>
            <a:endParaRPr lang="en-US" sz="2699" dirty="0"/>
          </a:p>
          <a:p>
            <a:pPr algn="ctr"/>
            <a:endParaRPr lang="en-US" sz="2699" dirty="0"/>
          </a:p>
        </p:txBody>
      </p:sp>
      <p:sp>
        <p:nvSpPr>
          <p:cNvPr id="5" name="Rectangle 4" descr="Examples and status" title="Non-acquisition water offset projects"/>
          <p:cNvSpPr/>
          <p:nvPr/>
        </p:nvSpPr>
        <p:spPr>
          <a:xfrm>
            <a:off x="3751503" y="2387517"/>
            <a:ext cx="3677066" cy="6897071"/>
          </a:xfrm>
          <a:prstGeom prst="rect">
            <a:avLst/>
          </a:prstGeom>
          <a:solidFill>
            <a:schemeClr val="accent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u="sng" dirty="0"/>
          </a:p>
          <a:p>
            <a:pPr algn="ctr"/>
            <a:endParaRPr lang="en-US" sz="2699" u="sng" dirty="0"/>
          </a:p>
          <a:p>
            <a:pPr algn="ctr"/>
            <a:r>
              <a:rPr lang="en-US" sz="2699" u="sng" dirty="0"/>
              <a:t>Non-acquisition water offset projects </a:t>
            </a:r>
          </a:p>
          <a:p>
            <a:pPr algn="ctr"/>
            <a:endParaRPr lang="en-US" sz="2699" dirty="0"/>
          </a:p>
          <a:p>
            <a:pPr algn="ctr"/>
            <a:r>
              <a:rPr lang="en-US" sz="2699" dirty="0"/>
              <a:t>Quantifiable? Yes</a:t>
            </a:r>
          </a:p>
          <a:p>
            <a:pPr algn="ctr"/>
            <a:r>
              <a:rPr lang="en-US" sz="2699" dirty="0"/>
              <a:t>Projects </a:t>
            </a:r>
            <a:r>
              <a:rPr lang="en-US" sz="2699" dirty="0" err="1"/>
              <a:t>ID’d</a:t>
            </a:r>
            <a:r>
              <a:rPr lang="en-US" sz="2699" dirty="0"/>
              <a:t>? Some underway </a:t>
            </a:r>
          </a:p>
          <a:p>
            <a:pPr algn="ctr"/>
            <a:endParaRPr lang="en-US" sz="2699" dirty="0"/>
          </a:p>
          <a:p>
            <a:r>
              <a:rPr lang="en-US" sz="2699" dirty="0"/>
              <a:t>These include: </a:t>
            </a:r>
          </a:p>
          <a:p>
            <a:pPr>
              <a:buFont typeface="Arial" panose="020B0604020202020204" pitchFamily="34" charset="0"/>
              <a:buChar char="•"/>
            </a:pPr>
            <a:r>
              <a:rPr lang="en-US" sz="2250" dirty="0"/>
              <a:t>Source Switches</a:t>
            </a:r>
          </a:p>
          <a:p>
            <a:pPr>
              <a:buFont typeface="Arial" panose="020B0604020202020204" pitchFamily="34" charset="0"/>
              <a:buChar char="•"/>
            </a:pPr>
            <a:r>
              <a:rPr lang="en-US" sz="2250" dirty="0"/>
              <a:t>Storage and Retiming</a:t>
            </a:r>
          </a:p>
          <a:p>
            <a:pPr>
              <a:buFont typeface="Arial" panose="020B0604020202020204" pitchFamily="34" charset="0"/>
              <a:buChar char="•"/>
            </a:pPr>
            <a:r>
              <a:rPr lang="en-US" sz="2250" dirty="0"/>
              <a:t>Streamflow Augmentation</a:t>
            </a:r>
          </a:p>
          <a:p>
            <a:pPr>
              <a:buFont typeface="Arial" panose="020B0604020202020204" pitchFamily="34" charset="0"/>
              <a:buChar char="•"/>
            </a:pPr>
            <a:r>
              <a:rPr lang="en-US" sz="2250" dirty="0"/>
              <a:t>Conservation and Efficiency</a:t>
            </a:r>
          </a:p>
          <a:p>
            <a:pPr>
              <a:buFont typeface="Arial" panose="020B0604020202020204" pitchFamily="34" charset="0"/>
              <a:buChar char="•"/>
            </a:pPr>
            <a:r>
              <a:rPr lang="en-US" sz="2250" dirty="0"/>
              <a:t>Reclaimed water</a:t>
            </a:r>
          </a:p>
          <a:p>
            <a:pPr>
              <a:buFont typeface="Arial" panose="020B0604020202020204" pitchFamily="34" charset="0"/>
              <a:buChar char="•"/>
            </a:pPr>
            <a:r>
              <a:rPr lang="en-US" sz="2250" dirty="0"/>
              <a:t>Modification to Reservoir Operations</a:t>
            </a:r>
          </a:p>
          <a:p>
            <a:pPr algn="ctr"/>
            <a:endParaRPr lang="en-US" sz="2400" u="sng" dirty="0"/>
          </a:p>
        </p:txBody>
      </p:sp>
      <p:sp>
        <p:nvSpPr>
          <p:cNvPr id="6" name="Rectangle 5" descr="Examples and status. " title="Habitat projects with water offset"/>
          <p:cNvSpPr/>
          <p:nvPr/>
        </p:nvSpPr>
        <p:spPr>
          <a:xfrm>
            <a:off x="7611707" y="2387517"/>
            <a:ext cx="3357758" cy="6897071"/>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1" u="sng" dirty="0">
              <a:solidFill>
                <a:schemeClr val="tx1"/>
              </a:solidFill>
            </a:endParaRPr>
          </a:p>
          <a:p>
            <a:pPr algn="ctr"/>
            <a:r>
              <a:rPr lang="en-US" sz="2699" b="1" u="sng" dirty="0">
                <a:solidFill>
                  <a:schemeClr val="tx1"/>
                </a:solidFill>
              </a:rPr>
              <a:t>Habitat projects with water offset</a:t>
            </a:r>
          </a:p>
          <a:p>
            <a:pPr algn="ctr"/>
            <a:endParaRPr lang="en-US" sz="2699" u="sng" dirty="0">
              <a:solidFill>
                <a:schemeClr val="tx1"/>
              </a:solidFill>
            </a:endParaRPr>
          </a:p>
          <a:p>
            <a:pPr algn="ctr"/>
            <a:r>
              <a:rPr lang="en-US" sz="2699" dirty="0">
                <a:solidFill>
                  <a:schemeClr val="tx1"/>
                </a:solidFill>
              </a:rPr>
              <a:t>Quantifiable? Yes</a:t>
            </a:r>
          </a:p>
          <a:p>
            <a:pPr algn="ctr"/>
            <a:r>
              <a:rPr lang="en-US" sz="2699" dirty="0">
                <a:solidFill>
                  <a:schemeClr val="tx1"/>
                </a:solidFill>
              </a:rPr>
              <a:t>Projects </a:t>
            </a:r>
            <a:r>
              <a:rPr lang="en-US" sz="2699" dirty="0" err="1">
                <a:solidFill>
                  <a:schemeClr val="tx1"/>
                </a:solidFill>
              </a:rPr>
              <a:t>ID’d</a:t>
            </a:r>
            <a:r>
              <a:rPr lang="en-US" sz="2699" dirty="0">
                <a:solidFill>
                  <a:schemeClr val="tx1"/>
                </a:solidFill>
              </a:rPr>
              <a:t>?  Yes, need to prioritize</a:t>
            </a:r>
          </a:p>
          <a:p>
            <a:endParaRPr lang="en-US" sz="2699" dirty="0">
              <a:solidFill>
                <a:schemeClr val="tx1"/>
              </a:solidFill>
            </a:endParaRPr>
          </a:p>
          <a:p>
            <a:r>
              <a:rPr lang="en-US" sz="2699" dirty="0">
                <a:solidFill>
                  <a:schemeClr val="tx1"/>
                </a:solidFill>
              </a:rPr>
              <a:t>These include: </a:t>
            </a:r>
          </a:p>
          <a:p>
            <a:pPr marL="428539" indent="-428539">
              <a:buFont typeface="Arial" panose="020B0604020202020204" pitchFamily="34" charset="0"/>
              <a:buChar char="•"/>
            </a:pPr>
            <a:r>
              <a:rPr lang="en-US" sz="2100" dirty="0">
                <a:solidFill>
                  <a:schemeClr val="tx1"/>
                </a:solidFill>
              </a:rPr>
              <a:t>Levee setback</a:t>
            </a:r>
          </a:p>
          <a:p>
            <a:pPr marL="428539" indent="-428539">
              <a:buFont typeface="Arial" panose="020B0604020202020204" pitchFamily="34" charset="0"/>
              <a:buChar char="•"/>
            </a:pPr>
            <a:r>
              <a:rPr lang="en-US" sz="2100" dirty="0">
                <a:solidFill>
                  <a:schemeClr val="tx1"/>
                </a:solidFill>
              </a:rPr>
              <a:t>Levee removal</a:t>
            </a:r>
          </a:p>
          <a:p>
            <a:pPr marL="428539" indent="-428539">
              <a:buFont typeface="Arial" panose="020B0604020202020204" pitchFamily="34" charset="0"/>
              <a:buChar char="•"/>
            </a:pPr>
            <a:r>
              <a:rPr lang="en-US" sz="2100" dirty="0">
                <a:solidFill>
                  <a:schemeClr val="tx1"/>
                </a:solidFill>
              </a:rPr>
              <a:t>Floodplain/stream restoration</a:t>
            </a:r>
          </a:p>
          <a:p>
            <a:endParaRPr lang="en-US" sz="2100" dirty="0">
              <a:solidFill>
                <a:schemeClr val="tx1"/>
              </a:solidFill>
            </a:endParaRPr>
          </a:p>
          <a:p>
            <a:pPr marL="342900" indent="-342900">
              <a:buFont typeface="Arial"/>
              <a:buChar char="•"/>
            </a:pPr>
            <a:r>
              <a:rPr lang="en-US" sz="2100" dirty="0">
                <a:solidFill>
                  <a:schemeClr val="tx1"/>
                </a:solidFill>
              </a:rPr>
              <a:t>Priority subbasins identified</a:t>
            </a:r>
            <a:endParaRPr lang="en-US" dirty="0">
              <a:solidFill>
                <a:schemeClr val="tx1"/>
              </a:solidFill>
              <a:cs typeface="Calibri" panose="020F0502020204030204"/>
            </a:endParaRPr>
          </a:p>
          <a:p>
            <a:endParaRPr lang="en-US" sz="2100" dirty="0">
              <a:solidFill>
                <a:schemeClr val="tx1"/>
              </a:solidFill>
              <a:cs typeface="Calibri" panose="020F0502020204030204"/>
            </a:endParaRPr>
          </a:p>
        </p:txBody>
      </p:sp>
      <p:sp>
        <p:nvSpPr>
          <p:cNvPr id="7" name="Rectangle 6" descr="See notes. " title="Other habitat projects -highlighted"/>
          <p:cNvSpPr/>
          <p:nvPr/>
        </p:nvSpPr>
        <p:spPr>
          <a:xfrm>
            <a:off x="10969465" y="2387517"/>
            <a:ext cx="3489699" cy="6897071"/>
          </a:xfrm>
          <a:prstGeom prst="rect">
            <a:avLst/>
          </a:prstGeom>
          <a:solidFill>
            <a:schemeClr val="accent1">
              <a:lumMod val="40000"/>
              <a:lumOff val="60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99" b="1" u="sng" dirty="0">
                <a:solidFill>
                  <a:schemeClr val="tx1"/>
                </a:solidFill>
              </a:rPr>
              <a:t>Other habitat projects</a:t>
            </a:r>
            <a:endParaRPr lang="en-US" sz="2699" u="sng" dirty="0">
              <a:solidFill>
                <a:schemeClr val="tx1"/>
              </a:solidFill>
            </a:endParaRPr>
          </a:p>
          <a:p>
            <a:pPr algn="ctr"/>
            <a:endParaRPr lang="en-US" sz="2699" b="1" dirty="0">
              <a:solidFill>
                <a:schemeClr val="tx1"/>
              </a:solidFill>
            </a:endParaRPr>
          </a:p>
          <a:p>
            <a:pPr algn="ctr"/>
            <a:r>
              <a:rPr lang="en-US" sz="2699" dirty="0">
                <a:solidFill>
                  <a:schemeClr val="tx1"/>
                </a:solidFill>
              </a:rPr>
              <a:t>Quantifiable? Maybe, but small water offset</a:t>
            </a:r>
          </a:p>
          <a:p>
            <a:pPr algn="ctr"/>
            <a:r>
              <a:rPr lang="en-US" sz="2699" dirty="0">
                <a:solidFill>
                  <a:schemeClr val="tx1"/>
                </a:solidFill>
              </a:rPr>
              <a:t>Projects </a:t>
            </a:r>
            <a:r>
              <a:rPr lang="en-US" sz="2699" dirty="0" err="1">
                <a:solidFill>
                  <a:schemeClr val="tx1"/>
                </a:solidFill>
              </a:rPr>
              <a:t>ID’d</a:t>
            </a:r>
            <a:r>
              <a:rPr lang="en-US" sz="2699" dirty="0">
                <a:solidFill>
                  <a:schemeClr val="tx1"/>
                </a:solidFill>
              </a:rPr>
              <a:t>?  Yes, need to prioritize</a:t>
            </a:r>
          </a:p>
          <a:p>
            <a:endParaRPr lang="en-US" sz="2699" dirty="0">
              <a:solidFill>
                <a:schemeClr val="tx1"/>
              </a:solidFill>
            </a:endParaRPr>
          </a:p>
          <a:p>
            <a:r>
              <a:rPr lang="en-US" sz="2699" dirty="0">
                <a:solidFill>
                  <a:schemeClr val="tx1"/>
                </a:solidFill>
              </a:rPr>
              <a:t>These include: </a:t>
            </a:r>
          </a:p>
          <a:p>
            <a:pPr marL="428539" indent="-428539">
              <a:buFont typeface="Arial" panose="020B0604020202020204" pitchFamily="34" charset="0"/>
              <a:buChar char="•"/>
            </a:pPr>
            <a:r>
              <a:rPr lang="en-US" sz="2100" dirty="0">
                <a:solidFill>
                  <a:schemeClr val="tx1"/>
                </a:solidFill>
              </a:rPr>
              <a:t>Other floodplain projects Beaver introduction</a:t>
            </a:r>
          </a:p>
          <a:p>
            <a:pPr marL="428539" indent="-428539">
              <a:buFont typeface="Arial" panose="020B0604020202020204" pitchFamily="34" charset="0"/>
              <a:buChar char="•"/>
            </a:pPr>
            <a:r>
              <a:rPr lang="en-US" sz="2100" dirty="0">
                <a:solidFill>
                  <a:schemeClr val="tx1"/>
                </a:solidFill>
              </a:rPr>
              <a:t>Beaver dam analogs</a:t>
            </a:r>
          </a:p>
          <a:p>
            <a:pPr marL="428539" indent="-428539">
              <a:buFont typeface="Arial" panose="020B0604020202020204" pitchFamily="34" charset="0"/>
              <a:buChar char="•"/>
            </a:pPr>
            <a:r>
              <a:rPr lang="en-US" sz="2100" dirty="0">
                <a:solidFill>
                  <a:schemeClr val="tx1"/>
                </a:solidFill>
              </a:rPr>
              <a:t>Forest protection/mgmt.</a:t>
            </a:r>
          </a:p>
          <a:p>
            <a:pPr marL="427990" indent="-427990">
              <a:buFont typeface="Arial" panose="020B0604020202020204" pitchFamily="34" charset="0"/>
              <a:buChar char="•"/>
            </a:pPr>
            <a:r>
              <a:rPr lang="en-US" sz="2100" dirty="0">
                <a:solidFill>
                  <a:schemeClr val="tx1"/>
                </a:solidFill>
              </a:rPr>
              <a:t>Etc.</a:t>
            </a:r>
            <a:endParaRPr lang="en-US" sz="2100" dirty="0">
              <a:solidFill>
                <a:schemeClr val="tx1"/>
              </a:solidFill>
              <a:cs typeface="Calibri" panose="020F0502020204030204"/>
            </a:endParaRPr>
          </a:p>
        </p:txBody>
      </p:sp>
      <p:sp>
        <p:nvSpPr>
          <p:cNvPr id="8" name="Rectangle 7" descr="No content. " title="Other"/>
          <p:cNvSpPr/>
          <p:nvPr/>
        </p:nvSpPr>
        <p:spPr>
          <a:xfrm>
            <a:off x="14627285" y="2387517"/>
            <a:ext cx="3489699" cy="68970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99" b="1" dirty="0">
                <a:solidFill>
                  <a:schemeClr val="tx1"/>
                </a:solidFill>
              </a:rPr>
              <a:t>“</a:t>
            </a:r>
            <a:r>
              <a:rPr lang="en-US" sz="2699" u="sng" dirty="0">
                <a:solidFill>
                  <a:schemeClr val="tx1"/>
                </a:solidFill>
              </a:rPr>
              <a:t>Other</a:t>
            </a:r>
            <a:r>
              <a:rPr lang="en-US" sz="2699" dirty="0">
                <a:solidFill>
                  <a:schemeClr val="tx1"/>
                </a:solidFill>
              </a:rPr>
              <a:t>” </a:t>
            </a:r>
          </a:p>
          <a:p>
            <a:pPr algn="ctr"/>
            <a:endParaRPr lang="en-US" sz="2699" b="1" dirty="0">
              <a:solidFill>
                <a:schemeClr val="tx1"/>
              </a:solidFill>
            </a:endParaRPr>
          </a:p>
          <a:p>
            <a:pPr algn="ctr"/>
            <a:endParaRPr lang="en-US" sz="2699" b="1" dirty="0">
              <a:solidFill>
                <a:schemeClr val="tx1"/>
              </a:solidFill>
            </a:endParaRPr>
          </a:p>
          <a:p>
            <a:pPr algn="ctr"/>
            <a:endParaRPr lang="en-US" sz="2650" b="1" dirty="0">
              <a:solidFill>
                <a:schemeClr val="tx1"/>
              </a:solidFill>
              <a:cs typeface="Calibri" panose="020F0502020204030204"/>
            </a:endParaRPr>
          </a:p>
          <a:p>
            <a:pPr algn="ctr"/>
            <a:endParaRPr lang="en-US" sz="2699" b="1" dirty="0">
              <a:solidFill>
                <a:schemeClr val="tx1"/>
              </a:solidFill>
            </a:endParaRPr>
          </a:p>
          <a:p>
            <a:pPr algn="ctr"/>
            <a:r>
              <a:rPr lang="en-US" sz="2650" b="1" dirty="0">
                <a:solidFill>
                  <a:schemeClr val="tx1"/>
                </a:solidFill>
                <a:cs typeface="Calibri"/>
              </a:rPr>
              <a:t>??</a:t>
            </a: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506651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4FA8-E435-4ED3-A0DA-4AB28B1CA47F}"/>
              </a:ext>
            </a:extLst>
          </p:cNvPr>
          <p:cNvSpPr>
            <a:spLocks noGrp="1"/>
          </p:cNvSpPr>
          <p:nvPr>
            <p:ph type="title"/>
          </p:nvPr>
        </p:nvSpPr>
        <p:spPr/>
        <p:txBody>
          <a:bodyPr/>
          <a:lstStyle/>
          <a:p>
            <a:r>
              <a:rPr lang="en-US" sz="6550" dirty="0">
                <a:latin typeface="Franklin Gothic Medium"/>
                <a:ea typeface="Roboto Medium"/>
              </a:rPr>
              <a:t>Pi Day Poll</a:t>
            </a:r>
            <a:endParaRPr lang="en-US" dirty="0"/>
          </a:p>
        </p:txBody>
      </p:sp>
      <p:pic>
        <p:nvPicPr>
          <p:cNvPr id="5" name="Picture 5" descr="Pi symbol made out of pie. " title="Pi Day">
            <a:extLst>
              <a:ext uri="{FF2B5EF4-FFF2-40B4-BE49-F238E27FC236}">
                <a16:creationId xmlns:a16="http://schemas.microsoft.com/office/drawing/2014/main" id="{CF9C0660-4C3C-4B6A-9174-CE60DF317E04}"/>
              </a:ext>
            </a:extLst>
          </p:cNvPr>
          <p:cNvPicPr>
            <a:picLocks noChangeAspect="1"/>
          </p:cNvPicPr>
          <p:nvPr/>
        </p:nvPicPr>
        <p:blipFill rotWithShape="1">
          <a:blip r:embed="rId2"/>
          <a:srcRect b="6322"/>
          <a:stretch/>
        </p:blipFill>
        <p:spPr>
          <a:xfrm>
            <a:off x="9378045" y="1806948"/>
            <a:ext cx="7227080" cy="7292689"/>
          </a:xfrm>
          <a:prstGeom prst="rect">
            <a:avLst/>
          </a:prstGeom>
        </p:spPr>
      </p:pic>
    </p:spTree>
    <p:extLst>
      <p:ext uri="{BB962C8B-B14F-4D97-AF65-F5344CB8AC3E}">
        <p14:creationId xmlns:p14="http://schemas.microsoft.com/office/powerpoint/2010/main" val="3016649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Examples and status. " title="Water Right Acquisitions. "/>
          <p:cNvSpPr/>
          <p:nvPr/>
        </p:nvSpPr>
        <p:spPr>
          <a:xfrm>
            <a:off x="113961" y="2387516"/>
            <a:ext cx="3522944" cy="6897073"/>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u="sng" dirty="0"/>
          </a:p>
          <a:p>
            <a:pPr algn="ctr"/>
            <a:r>
              <a:rPr lang="en-US" sz="2699" u="sng" dirty="0"/>
              <a:t>Water Rights Acquisitions</a:t>
            </a:r>
          </a:p>
          <a:p>
            <a:pPr algn="ctr"/>
            <a:endParaRPr lang="en-US" sz="2699" dirty="0"/>
          </a:p>
          <a:p>
            <a:pPr algn="ctr"/>
            <a:r>
              <a:rPr lang="en-US" sz="2699" dirty="0"/>
              <a:t>Quantifiable? Yes</a:t>
            </a:r>
          </a:p>
          <a:p>
            <a:pPr algn="ctr"/>
            <a:r>
              <a:rPr lang="en-US" sz="2699" dirty="0"/>
              <a:t>Projects </a:t>
            </a:r>
            <a:r>
              <a:rPr lang="en-US" sz="2699" dirty="0" err="1"/>
              <a:t>ID’d</a:t>
            </a:r>
            <a:r>
              <a:rPr lang="en-US" sz="2699" dirty="0"/>
              <a:t>? Yes</a:t>
            </a:r>
          </a:p>
          <a:p>
            <a:pPr algn="ctr"/>
            <a:endParaRPr lang="en-US" sz="2699" dirty="0"/>
          </a:p>
          <a:p>
            <a:pPr marL="428539" indent="-428539">
              <a:buFont typeface="Arial" panose="020B0604020202020204" pitchFamily="34" charset="0"/>
              <a:buChar char="•"/>
            </a:pPr>
            <a:r>
              <a:rPr lang="en-US" sz="2699" dirty="0"/>
              <a:t>WWT, King Co and others are seeking projects/ opportunities</a:t>
            </a:r>
          </a:p>
          <a:p>
            <a:pPr marL="428539" indent="-428539">
              <a:buFont typeface="Arial" panose="020B0604020202020204" pitchFamily="34" charset="0"/>
              <a:buChar char="•"/>
            </a:pPr>
            <a:r>
              <a:rPr lang="en-US" sz="2699" dirty="0"/>
              <a:t>Priority </a:t>
            </a:r>
            <a:r>
              <a:rPr lang="en-US" sz="2699" dirty="0" err="1"/>
              <a:t>subbasins</a:t>
            </a:r>
            <a:r>
              <a:rPr lang="en-US" sz="2699" dirty="0"/>
              <a:t> </a:t>
            </a:r>
            <a:r>
              <a:rPr lang="en-US" sz="2699" dirty="0" err="1"/>
              <a:t>ID’d</a:t>
            </a:r>
            <a:endParaRPr lang="en-US" sz="2699" dirty="0"/>
          </a:p>
          <a:p>
            <a:pPr algn="ctr"/>
            <a:endParaRPr lang="en-US" sz="2699" dirty="0"/>
          </a:p>
          <a:p>
            <a:pPr algn="ctr"/>
            <a:endParaRPr lang="en-US" sz="2699" dirty="0"/>
          </a:p>
          <a:p>
            <a:pPr algn="ctr"/>
            <a:endParaRPr lang="en-US" sz="2699" dirty="0"/>
          </a:p>
        </p:txBody>
      </p:sp>
      <p:sp>
        <p:nvSpPr>
          <p:cNvPr id="5" name="Rectangle 4" descr="Examples and status. " title="Non-acquisition water offset projects"/>
          <p:cNvSpPr/>
          <p:nvPr/>
        </p:nvSpPr>
        <p:spPr>
          <a:xfrm>
            <a:off x="3751503" y="2387517"/>
            <a:ext cx="3677066" cy="6897071"/>
          </a:xfrm>
          <a:prstGeom prst="rect">
            <a:avLst/>
          </a:prstGeom>
          <a:solidFill>
            <a:schemeClr val="accent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u="sng" dirty="0"/>
          </a:p>
          <a:p>
            <a:pPr algn="ctr"/>
            <a:endParaRPr lang="en-US" sz="2699" u="sng" dirty="0"/>
          </a:p>
          <a:p>
            <a:pPr algn="ctr"/>
            <a:r>
              <a:rPr lang="en-US" sz="2699" u="sng" dirty="0"/>
              <a:t>Non-acquisition water offset projects </a:t>
            </a:r>
          </a:p>
          <a:p>
            <a:pPr algn="ctr"/>
            <a:endParaRPr lang="en-US" sz="2699" dirty="0"/>
          </a:p>
          <a:p>
            <a:pPr algn="ctr"/>
            <a:r>
              <a:rPr lang="en-US" sz="2699" dirty="0"/>
              <a:t>Quantifiable? Yes</a:t>
            </a:r>
          </a:p>
          <a:p>
            <a:pPr algn="ctr"/>
            <a:r>
              <a:rPr lang="en-US" sz="2699" dirty="0"/>
              <a:t>Projects </a:t>
            </a:r>
            <a:r>
              <a:rPr lang="en-US" sz="2699" dirty="0" err="1"/>
              <a:t>ID’d</a:t>
            </a:r>
            <a:r>
              <a:rPr lang="en-US" sz="2699" dirty="0"/>
              <a:t>? Some underway </a:t>
            </a:r>
          </a:p>
          <a:p>
            <a:pPr algn="ctr"/>
            <a:endParaRPr lang="en-US" sz="2699" dirty="0"/>
          </a:p>
          <a:p>
            <a:r>
              <a:rPr lang="en-US" sz="2699" dirty="0"/>
              <a:t>These include: </a:t>
            </a:r>
          </a:p>
          <a:p>
            <a:pPr>
              <a:buFont typeface="Arial" panose="020B0604020202020204" pitchFamily="34" charset="0"/>
              <a:buChar char="•"/>
            </a:pPr>
            <a:r>
              <a:rPr lang="en-US" sz="2250" dirty="0"/>
              <a:t>Source Switches</a:t>
            </a:r>
          </a:p>
          <a:p>
            <a:pPr>
              <a:buFont typeface="Arial" panose="020B0604020202020204" pitchFamily="34" charset="0"/>
              <a:buChar char="•"/>
            </a:pPr>
            <a:r>
              <a:rPr lang="en-US" sz="2250" dirty="0"/>
              <a:t>Storage and Retiming</a:t>
            </a:r>
          </a:p>
          <a:p>
            <a:pPr>
              <a:buFont typeface="Arial" panose="020B0604020202020204" pitchFamily="34" charset="0"/>
              <a:buChar char="•"/>
            </a:pPr>
            <a:r>
              <a:rPr lang="en-US" sz="2250" dirty="0"/>
              <a:t>Streamflow Augmentation</a:t>
            </a:r>
          </a:p>
          <a:p>
            <a:pPr>
              <a:buFont typeface="Arial" panose="020B0604020202020204" pitchFamily="34" charset="0"/>
              <a:buChar char="•"/>
            </a:pPr>
            <a:r>
              <a:rPr lang="en-US" sz="2250" dirty="0"/>
              <a:t>Conservation and Efficiency</a:t>
            </a:r>
          </a:p>
          <a:p>
            <a:pPr>
              <a:buFont typeface="Arial" panose="020B0604020202020204" pitchFamily="34" charset="0"/>
              <a:buChar char="•"/>
            </a:pPr>
            <a:r>
              <a:rPr lang="en-US" sz="2250" dirty="0"/>
              <a:t>Reclaimed water</a:t>
            </a:r>
          </a:p>
          <a:p>
            <a:pPr>
              <a:buFont typeface="Arial" panose="020B0604020202020204" pitchFamily="34" charset="0"/>
              <a:buChar char="•"/>
            </a:pPr>
            <a:r>
              <a:rPr lang="en-US" sz="2250" dirty="0"/>
              <a:t>Modification to Reservoir Operations</a:t>
            </a:r>
          </a:p>
          <a:p>
            <a:pPr algn="ctr"/>
            <a:endParaRPr lang="en-US" sz="2400" u="sng" dirty="0"/>
          </a:p>
        </p:txBody>
      </p:sp>
      <p:sp>
        <p:nvSpPr>
          <p:cNvPr id="6" name="Rectangle 5" descr="Examples and status. " title="Habitat projects with water offset"/>
          <p:cNvSpPr/>
          <p:nvPr/>
        </p:nvSpPr>
        <p:spPr>
          <a:xfrm>
            <a:off x="7611707" y="2387517"/>
            <a:ext cx="3357758" cy="6897071"/>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1" u="sng" dirty="0">
              <a:solidFill>
                <a:schemeClr val="tx1"/>
              </a:solidFill>
            </a:endParaRPr>
          </a:p>
          <a:p>
            <a:pPr algn="ctr"/>
            <a:r>
              <a:rPr lang="en-US" sz="2699" b="1" u="sng" dirty="0">
                <a:solidFill>
                  <a:schemeClr val="tx1"/>
                </a:solidFill>
              </a:rPr>
              <a:t>Habitat projects with water offset</a:t>
            </a:r>
          </a:p>
          <a:p>
            <a:pPr algn="ctr"/>
            <a:endParaRPr lang="en-US" sz="2699" u="sng" dirty="0">
              <a:solidFill>
                <a:schemeClr val="tx1"/>
              </a:solidFill>
            </a:endParaRPr>
          </a:p>
          <a:p>
            <a:pPr algn="ctr"/>
            <a:r>
              <a:rPr lang="en-US" sz="2699" dirty="0">
                <a:solidFill>
                  <a:schemeClr val="tx1"/>
                </a:solidFill>
              </a:rPr>
              <a:t>Quantifiable? Yes</a:t>
            </a:r>
          </a:p>
          <a:p>
            <a:pPr algn="ctr"/>
            <a:r>
              <a:rPr lang="en-US" sz="2699" dirty="0">
                <a:solidFill>
                  <a:schemeClr val="tx1"/>
                </a:solidFill>
              </a:rPr>
              <a:t>Projects </a:t>
            </a:r>
            <a:r>
              <a:rPr lang="en-US" sz="2699" dirty="0" err="1">
                <a:solidFill>
                  <a:schemeClr val="tx1"/>
                </a:solidFill>
              </a:rPr>
              <a:t>ID’d</a:t>
            </a:r>
            <a:r>
              <a:rPr lang="en-US" sz="2699" dirty="0">
                <a:solidFill>
                  <a:schemeClr val="tx1"/>
                </a:solidFill>
              </a:rPr>
              <a:t>?  Yes, need to prioritize</a:t>
            </a:r>
          </a:p>
          <a:p>
            <a:endParaRPr lang="en-US" sz="2699" dirty="0">
              <a:solidFill>
                <a:schemeClr val="tx1"/>
              </a:solidFill>
            </a:endParaRPr>
          </a:p>
          <a:p>
            <a:r>
              <a:rPr lang="en-US" sz="2699" dirty="0">
                <a:solidFill>
                  <a:schemeClr val="tx1"/>
                </a:solidFill>
              </a:rPr>
              <a:t>These include: </a:t>
            </a:r>
          </a:p>
          <a:p>
            <a:pPr marL="428539" indent="-428539">
              <a:buFont typeface="Arial" panose="020B0604020202020204" pitchFamily="34" charset="0"/>
              <a:buChar char="•"/>
            </a:pPr>
            <a:r>
              <a:rPr lang="en-US" sz="2100" dirty="0">
                <a:solidFill>
                  <a:schemeClr val="tx1"/>
                </a:solidFill>
              </a:rPr>
              <a:t>Levee setback</a:t>
            </a:r>
          </a:p>
          <a:p>
            <a:pPr marL="428539" indent="-428539">
              <a:buFont typeface="Arial" panose="020B0604020202020204" pitchFamily="34" charset="0"/>
              <a:buChar char="•"/>
            </a:pPr>
            <a:r>
              <a:rPr lang="en-US" sz="2100" dirty="0">
                <a:solidFill>
                  <a:schemeClr val="tx1"/>
                </a:solidFill>
              </a:rPr>
              <a:t>Levee removal</a:t>
            </a:r>
          </a:p>
          <a:p>
            <a:pPr marL="428539" indent="-428539">
              <a:buFont typeface="Arial" panose="020B0604020202020204" pitchFamily="34" charset="0"/>
              <a:buChar char="•"/>
            </a:pPr>
            <a:r>
              <a:rPr lang="en-US" sz="2100" dirty="0">
                <a:solidFill>
                  <a:schemeClr val="tx1"/>
                </a:solidFill>
              </a:rPr>
              <a:t>Floodplain/stream restoration</a:t>
            </a:r>
          </a:p>
          <a:p>
            <a:endParaRPr lang="en-US" sz="2100" dirty="0">
              <a:solidFill>
                <a:schemeClr val="tx1"/>
              </a:solidFill>
            </a:endParaRPr>
          </a:p>
          <a:p>
            <a:pPr marL="342900" indent="-342900">
              <a:buFont typeface="Arial"/>
              <a:buChar char="•"/>
            </a:pPr>
            <a:r>
              <a:rPr lang="en-US" sz="2100" dirty="0">
                <a:solidFill>
                  <a:schemeClr val="tx1"/>
                </a:solidFill>
              </a:rPr>
              <a:t>Priority subbasins identified</a:t>
            </a:r>
            <a:endParaRPr lang="en-US" dirty="0">
              <a:solidFill>
                <a:schemeClr val="tx1"/>
              </a:solidFill>
              <a:cs typeface="Calibri" panose="020F0502020204030204"/>
            </a:endParaRPr>
          </a:p>
          <a:p>
            <a:endParaRPr lang="en-US" sz="2100" dirty="0">
              <a:solidFill>
                <a:schemeClr val="tx1"/>
              </a:solidFill>
              <a:cs typeface="Calibri" panose="020F0502020204030204"/>
            </a:endParaRPr>
          </a:p>
        </p:txBody>
      </p:sp>
      <p:sp>
        <p:nvSpPr>
          <p:cNvPr id="7" name="Rectangle 6" descr="Examples and status. " title="Other habitat projects"/>
          <p:cNvSpPr/>
          <p:nvPr/>
        </p:nvSpPr>
        <p:spPr>
          <a:xfrm>
            <a:off x="10969465" y="2387517"/>
            <a:ext cx="3489699" cy="6897071"/>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99" b="1" u="sng" dirty="0">
                <a:solidFill>
                  <a:schemeClr val="tx1"/>
                </a:solidFill>
              </a:rPr>
              <a:t>Other habitat projects</a:t>
            </a:r>
            <a:endParaRPr lang="en-US" sz="2699" u="sng" dirty="0">
              <a:solidFill>
                <a:schemeClr val="tx1"/>
              </a:solidFill>
            </a:endParaRPr>
          </a:p>
          <a:p>
            <a:pPr algn="ctr"/>
            <a:endParaRPr lang="en-US" sz="2699" b="1" dirty="0">
              <a:solidFill>
                <a:schemeClr val="tx1"/>
              </a:solidFill>
            </a:endParaRPr>
          </a:p>
          <a:p>
            <a:pPr algn="ctr"/>
            <a:r>
              <a:rPr lang="en-US" sz="2699" dirty="0">
                <a:solidFill>
                  <a:schemeClr val="tx1"/>
                </a:solidFill>
              </a:rPr>
              <a:t>Quantifiable? Maybe, but small water offset</a:t>
            </a:r>
          </a:p>
          <a:p>
            <a:pPr algn="ctr"/>
            <a:r>
              <a:rPr lang="en-US" sz="2699" dirty="0">
                <a:solidFill>
                  <a:schemeClr val="tx1"/>
                </a:solidFill>
              </a:rPr>
              <a:t>Projects </a:t>
            </a:r>
            <a:r>
              <a:rPr lang="en-US" sz="2699" dirty="0" err="1">
                <a:solidFill>
                  <a:schemeClr val="tx1"/>
                </a:solidFill>
              </a:rPr>
              <a:t>ID’d</a:t>
            </a:r>
            <a:r>
              <a:rPr lang="en-US" sz="2699" dirty="0">
                <a:solidFill>
                  <a:schemeClr val="tx1"/>
                </a:solidFill>
              </a:rPr>
              <a:t>?  Yes, need to prioritize</a:t>
            </a:r>
          </a:p>
          <a:p>
            <a:endParaRPr lang="en-US" sz="2699" dirty="0">
              <a:solidFill>
                <a:schemeClr val="tx1"/>
              </a:solidFill>
            </a:endParaRPr>
          </a:p>
          <a:p>
            <a:r>
              <a:rPr lang="en-US" sz="2699" dirty="0">
                <a:solidFill>
                  <a:schemeClr val="tx1"/>
                </a:solidFill>
              </a:rPr>
              <a:t>These include: </a:t>
            </a:r>
          </a:p>
          <a:p>
            <a:pPr marL="428539" indent="-428539">
              <a:buFont typeface="Arial" panose="020B0604020202020204" pitchFamily="34" charset="0"/>
              <a:buChar char="•"/>
            </a:pPr>
            <a:r>
              <a:rPr lang="en-US" sz="2100" dirty="0">
                <a:solidFill>
                  <a:schemeClr val="tx1"/>
                </a:solidFill>
              </a:rPr>
              <a:t>Other floodplain projects Beaver introduction</a:t>
            </a:r>
          </a:p>
          <a:p>
            <a:pPr marL="428539" indent="-428539">
              <a:buFont typeface="Arial" panose="020B0604020202020204" pitchFamily="34" charset="0"/>
              <a:buChar char="•"/>
            </a:pPr>
            <a:r>
              <a:rPr lang="en-US" sz="2100" dirty="0">
                <a:solidFill>
                  <a:schemeClr val="tx1"/>
                </a:solidFill>
              </a:rPr>
              <a:t>Beaver dam analogs</a:t>
            </a:r>
          </a:p>
          <a:p>
            <a:pPr marL="428539" indent="-428539">
              <a:buFont typeface="Arial" panose="020B0604020202020204" pitchFamily="34" charset="0"/>
              <a:buChar char="•"/>
            </a:pPr>
            <a:r>
              <a:rPr lang="en-US" sz="2100" dirty="0">
                <a:solidFill>
                  <a:schemeClr val="tx1"/>
                </a:solidFill>
              </a:rPr>
              <a:t>Forest protection/mgmt.</a:t>
            </a:r>
          </a:p>
          <a:p>
            <a:pPr marL="427990" indent="-427990">
              <a:buFont typeface="Arial" panose="020B0604020202020204" pitchFamily="34" charset="0"/>
              <a:buChar char="•"/>
            </a:pPr>
            <a:r>
              <a:rPr lang="en-US" sz="2100" dirty="0">
                <a:solidFill>
                  <a:schemeClr val="tx1"/>
                </a:solidFill>
              </a:rPr>
              <a:t>Etc.</a:t>
            </a:r>
            <a:endParaRPr lang="en-US" sz="2100" dirty="0">
              <a:solidFill>
                <a:schemeClr val="tx1"/>
              </a:solidFill>
              <a:cs typeface="Calibri" panose="020F0502020204030204"/>
            </a:endParaRPr>
          </a:p>
        </p:txBody>
      </p:sp>
      <p:sp>
        <p:nvSpPr>
          <p:cNvPr id="8" name="Rectangle 7" descr="See notes. " title="Other - highlighted"/>
          <p:cNvSpPr/>
          <p:nvPr/>
        </p:nvSpPr>
        <p:spPr>
          <a:xfrm>
            <a:off x="14627285" y="2387517"/>
            <a:ext cx="3489699" cy="6897071"/>
          </a:xfrm>
          <a:prstGeom prst="rect">
            <a:avLst/>
          </a:prstGeom>
          <a:solidFill>
            <a:schemeClr val="accent1">
              <a:lumMod val="20000"/>
              <a:lumOff val="80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99" b="1" dirty="0">
                <a:solidFill>
                  <a:schemeClr val="tx1"/>
                </a:solidFill>
              </a:rPr>
              <a:t>“</a:t>
            </a:r>
            <a:r>
              <a:rPr lang="en-US" sz="2699" u="sng" dirty="0">
                <a:solidFill>
                  <a:schemeClr val="tx1"/>
                </a:solidFill>
              </a:rPr>
              <a:t>Other</a:t>
            </a:r>
            <a:r>
              <a:rPr lang="en-US" sz="2699" dirty="0">
                <a:solidFill>
                  <a:schemeClr val="tx1"/>
                </a:solidFill>
              </a:rPr>
              <a:t>” </a:t>
            </a:r>
          </a:p>
          <a:p>
            <a:pPr algn="ctr"/>
            <a:endParaRPr lang="en-US" sz="2699" b="1" dirty="0">
              <a:solidFill>
                <a:schemeClr val="tx1"/>
              </a:solidFill>
            </a:endParaRPr>
          </a:p>
          <a:p>
            <a:pPr algn="ctr"/>
            <a:endParaRPr lang="en-US" sz="2699" b="1" dirty="0">
              <a:solidFill>
                <a:schemeClr val="tx1"/>
              </a:solidFill>
            </a:endParaRPr>
          </a:p>
          <a:p>
            <a:pPr algn="ctr"/>
            <a:endParaRPr lang="en-US" sz="2650" b="1" dirty="0">
              <a:solidFill>
                <a:schemeClr val="tx1"/>
              </a:solidFill>
              <a:cs typeface="Calibri" panose="020F0502020204030204"/>
            </a:endParaRPr>
          </a:p>
          <a:p>
            <a:pPr algn="ctr"/>
            <a:endParaRPr lang="en-US" sz="2699" b="1" dirty="0">
              <a:solidFill>
                <a:schemeClr val="tx1"/>
              </a:solidFill>
            </a:endParaRPr>
          </a:p>
          <a:p>
            <a:pPr algn="ctr"/>
            <a:r>
              <a:rPr lang="en-US" sz="2650" b="1" dirty="0">
                <a:solidFill>
                  <a:schemeClr val="tx1"/>
                </a:solidFill>
                <a:cs typeface="Calibri"/>
              </a:rPr>
              <a:t>??</a:t>
            </a: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a:p>
            <a:pPr algn="ctr"/>
            <a:endParaRPr lang="en-US" sz="2699" b="1" dirty="0">
              <a:solidFill>
                <a:schemeClr val="tx1"/>
              </a:solidFill>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132194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ahead – Projects subgroup</a:t>
            </a:r>
          </a:p>
        </p:txBody>
      </p:sp>
      <p:sp>
        <p:nvSpPr>
          <p:cNvPr id="3" name="Content Placeholder 2"/>
          <p:cNvSpPr>
            <a:spLocks noGrp="1"/>
          </p:cNvSpPr>
          <p:nvPr>
            <p:ph idx="1"/>
          </p:nvPr>
        </p:nvSpPr>
        <p:spPr/>
        <p:txBody>
          <a:bodyPr vert="horz" lIns="91440" tIns="45720" rIns="91440" bIns="45720" rtlCol="0" anchor="t">
            <a:normAutofit/>
          </a:bodyPr>
          <a:lstStyle/>
          <a:p>
            <a:pPr marL="342265" indent="-342265"/>
            <a:r>
              <a:rPr lang="en-US" sz="4150" dirty="0">
                <a:latin typeface="Franklin Gothic Book"/>
                <a:ea typeface="Roboto Medium"/>
              </a:rPr>
              <a:t>ID floodplain projects for </a:t>
            </a:r>
            <a:r>
              <a:rPr lang="en-US" sz="4150" dirty="0" err="1">
                <a:latin typeface="Franklin Gothic Book"/>
                <a:ea typeface="Roboto Medium"/>
              </a:rPr>
              <a:t>GeoEngineers</a:t>
            </a:r>
            <a:r>
              <a:rPr lang="en-US" sz="4150" dirty="0">
                <a:latin typeface="Franklin Gothic Book"/>
                <a:ea typeface="Roboto Medium"/>
              </a:rPr>
              <a:t> to estimate water offset</a:t>
            </a:r>
          </a:p>
          <a:p>
            <a:pPr marL="342265" indent="-342265"/>
            <a:r>
              <a:rPr lang="en-US" sz="4150" dirty="0">
                <a:latin typeface="Franklin Gothic Book"/>
                <a:ea typeface="Roboto Medium"/>
              </a:rPr>
              <a:t>Use and further develop guiding principles</a:t>
            </a:r>
          </a:p>
          <a:p>
            <a:r>
              <a:rPr lang="en-US" dirty="0"/>
              <a:t>Update on water right acquisition progress</a:t>
            </a:r>
          </a:p>
          <a:p>
            <a:r>
              <a:rPr lang="en-US" dirty="0"/>
              <a:t>Dig into project types and roles of sub-basins</a:t>
            </a:r>
          </a:p>
          <a:p>
            <a:pPr lvl="1"/>
            <a:r>
              <a:rPr lang="en-US" dirty="0"/>
              <a:t>Grow the list where we need to</a:t>
            </a:r>
          </a:p>
          <a:p>
            <a:pPr lvl="1"/>
            <a:r>
              <a:rPr lang="en-US" dirty="0"/>
              <a:t>Screen the projects where we need to</a:t>
            </a:r>
          </a:p>
          <a:p>
            <a:pPr lvl="1"/>
            <a:r>
              <a:rPr lang="en-US" dirty="0">
                <a:solidFill>
                  <a:schemeClr val="accent1">
                    <a:lumMod val="75000"/>
                  </a:schemeClr>
                </a:solidFill>
              </a:rPr>
              <a:t>Consider how to bring projects to full committee</a:t>
            </a:r>
          </a:p>
          <a:p>
            <a:r>
              <a:rPr lang="en-US" dirty="0"/>
              <a:t>Workgroup joins us- less meetings and more integration!</a:t>
            </a:r>
          </a:p>
          <a:p>
            <a:pPr marL="0" indent="0">
              <a:buNone/>
            </a:pPr>
            <a:endParaRPr lang="en-US" dirty="0"/>
          </a:p>
          <a:p>
            <a:endParaRPr lang="en-US" dirty="0"/>
          </a:p>
        </p:txBody>
      </p:sp>
    </p:spTree>
    <p:extLst>
      <p:ext uri="{BB962C8B-B14F-4D97-AF65-F5344CB8AC3E}">
        <p14:creationId xmlns:p14="http://schemas.microsoft.com/office/powerpoint/2010/main" val="3755639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550" dirty="0">
                <a:latin typeface="Franklin Gothic Medium"/>
                <a:ea typeface="Roboto Medium"/>
              </a:rPr>
              <a:t>Where are we? </a:t>
            </a:r>
            <a:endParaRPr lang="en-US" dirty="0"/>
          </a:p>
        </p:txBody>
      </p:sp>
      <p:sp>
        <p:nvSpPr>
          <p:cNvPr id="3" name="Content Placeholder 2"/>
          <p:cNvSpPr>
            <a:spLocks noGrp="1"/>
          </p:cNvSpPr>
          <p:nvPr>
            <p:ph idx="1"/>
          </p:nvPr>
        </p:nvSpPr>
        <p:spPr>
          <a:xfrm>
            <a:off x="1043722" y="2819400"/>
            <a:ext cx="15770662" cy="5763789"/>
          </a:xfrm>
        </p:spPr>
        <p:txBody>
          <a:bodyPr vert="horz" lIns="91440" tIns="45720" rIns="91440" bIns="45720" rtlCol="0" anchor="t">
            <a:normAutofit/>
          </a:bodyPr>
          <a:lstStyle/>
          <a:p>
            <a:r>
              <a:rPr lang="en-US" dirty="0"/>
              <a:t>Technical Workgroup: </a:t>
            </a:r>
          </a:p>
          <a:p>
            <a:pPr marL="1428115" lvl="1"/>
            <a:endParaRPr lang="en-US" sz="3550" dirty="0">
              <a:latin typeface="Franklin Gothic Book"/>
              <a:ea typeface="Roboto Medium"/>
            </a:endParaRPr>
          </a:p>
          <a:p>
            <a:pPr marL="1428115" lvl="1"/>
            <a:r>
              <a:rPr lang="en-US" sz="3550" dirty="0">
                <a:latin typeface="Franklin Gothic Book"/>
                <a:ea typeface="Roboto Medium"/>
              </a:rPr>
              <a:t>Separate CU estimate</a:t>
            </a:r>
            <a:endParaRPr lang="en-US" sz="3550" dirty="0"/>
          </a:p>
          <a:p>
            <a:pPr marL="1428115" lvl="1"/>
            <a:r>
              <a:rPr lang="en-US" sz="3550" dirty="0">
                <a:latin typeface="Franklin Gothic Book"/>
                <a:ea typeface="Roboto Medium"/>
              </a:rPr>
              <a:t>Discussed proposals from entities for safety factor and targets</a:t>
            </a:r>
            <a:endParaRPr lang="en-US" sz="3550"/>
          </a:p>
          <a:p>
            <a:pPr marL="1428115" lvl="1"/>
            <a:r>
              <a:rPr lang="en-US" sz="3550" dirty="0">
                <a:latin typeface="Franklin Gothic Book"/>
                <a:ea typeface="Roboto Medium"/>
              </a:rPr>
              <a:t>Discussed steady-state assumption and timing</a:t>
            </a:r>
            <a:endParaRPr lang="en-US" sz="3550" dirty="0"/>
          </a:p>
          <a:p>
            <a:pPr marL="1428115" lvl="1"/>
            <a:r>
              <a:rPr lang="en-US" sz="3550" dirty="0">
                <a:latin typeface="Franklin Gothic Book"/>
                <a:ea typeface="Roboto Medium"/>
              </a:rPr>
              <a:t>Pausing meetings until more is known about the projects/offsets we have and where they are</a:t>
            </a:r>
            <a:endParaRPr lang="en-US" sz="3550" dirty="0"/>
          </a:p>
          <a:p>
            <a:pPr marL="685663" lvl="1" indent="0">
              <a:buNone/>
            </a:pPr>
            <a:endParaRPr lang="en-US" dirty="0"/>
          </a:p>
          <a:p>
            <a:pPr marL="0" indent="0">
              <a:buNone/>
            </a:pPr>
            <a:endParaRPr lang="en-US" sz="4150" dirty="0"/>
          </a:p>
          <a:p>
            <a:pPr marL="685663" lvl="1" indent="0">
              <a:buNone/>
            </a:pPr>
            <a:endParaRPr lang="en-US" dirty="0"/>
          </a:p>
          <a:p>
            <a:pPr lvl="1"/>
            <a:endParaRPr lang="en-US" dirty="0"/>
          </a:p>
        </p:txBody>
      </p:sp>
    </p:spTree>
    <p:extLst>
      <p:ext uri="{BB962C8B-B14F-4D97-AF65-F5344CB8AC3E}">
        <p14:creationId xmlns:p14="http://schemas.microsoft.com/office/powerpoint/2010/main" val="2614013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ahead – Via Disappearing Task Force?</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Policy and regulatory actions</a:t>
            </a:r>
          </a:p>
          <a:p>
            <a:pPr marL="342265" indent="-342265"/>
            <a:r>
              <a:rPr lang="en-US" sz="4150" dirty="0">
                <a:latin typeface="Franklin Gothic Book"/>
                <a:ea typeface="Roboto Medium"/>
              </a:rPr>
              <a:t>Adaptive Management</a:t>
            </a:r>
          </a:p>
          <a:p>
            <a:r>
              <a:rPr lang="en-US" dirty="0"/>
              <a:t>Other elements of the plan not focused on capital projects?</a:t>
            </a:r>
          </a:p>
        </p:txBody>
      </p:sp>
    </p:spTree>
    <p:extLst>
      <p:ext uri="{BB962C8B-B14F-4D97-AF65-F5344CB8AC3E}">
        <p14:creationId xmlns:p14="http://schemas.microsoft.com/office/powerpoint/2010/main" val="1528961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descr="Questions/feedback/direction?" title="Questions/feedback/direction?"/>
          <p:cNvSpPr/>
          <p:nvPr/>
        </p:nvSpPr>
        <p:spPr>
          <a:xfrm>
            <a:off x="1722175" y="1275785"/>
            <a:ext cx="14266658" cy="69992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2" name="Title 1"/>
          <p:cNvSpPr>
            <a:spLocks noGrp="1"/>
          </p:cNvSpPr>
          <p:nvPr>
            <p:ph type="title"/>
          </p:nvPr>
        </p:nvSpPr>
        <p:spPr>
          <a:xfrm>
            <a:off x="1539753" y="3523140"/>
            <a:ext cx="15770662" cy="1987999"/>
          </a:xfrm>
        </p:spPr>
        <p:txBody>
          <a:bodyPr/>
          <a:lstStyle/>
          <a:p>
            <a:r>
              <a:rPr lang="en-US" dirty="0"/>
              <a:t>Questions/feedback/direction?</a:t>
            </a:r>
          </a:p>
        </p:txBody>
      </p:sp>
    </p:spTree>
    <p:extLst>
      <p:ext uri="{BB962C8B-B14F-4D97-AF65-F5344CB8AC3E}">
        <p14:creationId xmlns:p14="http://schemas.microsoft.com/office/powerpoint/2010/main" val="412362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550" dirty="0">
                <a:latin typeface="Franklin Gothic Medium"/>
                <a:ea typeface="Roboto Medium"/>
              </a:rPr>
              <a:t>2020 Meeting Schedule Q2-Q3</a:t>
            </a:r>
            <a:endParaRPr lang="en-US" dirty="0"/>
          </a:p>
        </p:txBody>
      </p:sp>
      <p:sp>
        <p:nvSpPr>
          <p:cNvPr id="6" name="Text Placeholder 5"/>
          <p:cNvSpPr>
            <a:spLocks noGrp="1"/>
          </p:cNvSpPr>
          <p:nvPr>
            <p:ph type="body" sz="quarter" idx="15"/>
          </p:nvPr>
        </p:nvSpPr>
        <p:spPr>
          <a:xfrm>
            <a:off x="8126556" y="2680854"/>
            <a:ext cx="9421822" cy="6733309"/>
          </a:xfrm>
        </p:spPr>
        <p:txBody>
          <a:bodyPr>
            <a:noAutofit/>
          </a:bodyPr>
          <a:lstStyle/>
          <a:p>
            <a:pPr marL="0" indent="0">
              <a:buNone/>
            </a:pPr>
            <a:endParaRPr lang="en-US" sz="3200" dirty="0"/>
          </a:p>
          <a:p>
            <a:r>
              <a:rPr lang="en-US" sz="3200" dirty="0">
                <a:latin typeface="Franklin Gothic Book"/>
                <a:ea typeface="Roboto Medium"/>
              </a:rPr>
              <a:t>April 9 </a:t>
            </a:r>
            <a:r>
              <a:rPr lang="en-US" sz="3200" dirty="0" smtClean="0">
                <a:latin typeface="Franklin Gothic Book"/>
                <a:ea typeface="Roboto Medium"/>
              </a:rPr>
              <a:t>(WebEx)</a:t>
            </a:r>
            <a:endParaRPr lang="en-US" sz="3200" dirty="0"/>
          </a:p>
          <a:p>
            <a:r>
              <a:rPr lang="en-US" sz="3200" b="1" dirty="0">
                <a:latin typeface="Franklin Gothic Book"/>
                <a:ea typeface="Roboto Medium"/>
              </a:rPr>
              <a:t>Proposing No May Meeting</a:t>
            </a:r>
          </a:p>
          <a:p>
            <a:r>
              <a:rPr lang="en-US" sz="3200" dirty="0"/>
              <a:t>June 11</a:t>
            </a:r>
          </a:p>
          <a:p>
            <a:r>
              <a:rPr lang="en-US" sz="3200" dirty="0"/>
              <a:t>July 9</a:t>
            </a:r>
          </a:p>
          <a:p>
            <a:r>
              <a:rPr lang="en-US" sz="3200" dirty="0">
                <a:latin typeface="Franklin Gothic Book"/>
                <a:ea typeface="Roboto Medium"/>
              </a:rPr>
              <a:t>August 13</a:t>
            </a:r>
            <a:endParaRPr lang="en-US" sz="3200" dirty="0"/>
          </a:p>
          <a:p>
            <a:r>
              <a:rPr lang="en-US" sz="3200" dirty="0">
                <a:latin typeface="Franklin Gothic Book"/>
                <a:ea typeface="Roboto Medium"/>
              </a:rPr>
              <a:t>September 10</a:t>
            </a:r>
            <a:endParaRPr lang="en-US" sz="3200" dirty="0"/>
          </a:p>
          <a:p>
            <a:pPr marL="0" indent="0">
              <a:buNone/>
            </a:pPr>
            <a:endParaRPr lang="en-US" sz="2800" dirty="0"/>
          </a:p>
          <a:p>
            <a:pPr marL="0" indent="0">
              <a:buNone/>
            </a:pPr>
            <a:endParaRPr lang="en-US" sz="2800" dirty="0"/>
          </a:p>
          <a:p>
            <a:pPr marL="0" indent="0">
              <a:buNone/>
            </a:pPr>
            <a:endParaRPr lang="en-US" sz="2800" dirty="0"/>
          </a:p>
          <a:p>
            <a:pPr marL="0" indent="0">
              <a:lnSpc>
                <a:spcPct val="100000"/>
              </a:lnSpc>
              <a:buNone/>
            </a:pPr>
            <a:endParaRPr lang="en-US" sz="3200" dirty="0">
              <a:solidFill>
                <a:srgbClr val="44688F"/>
              </a:solidFill>
              <a:latin typeface="Franklin Gothic Medium" panose="020B0603020102020204" pitchFamily="34" charset="0"/>
              <a:ea typeface="Roboto" panose="02000000000000000000" pitchFamily="2" charset="0"/>
            </a:endParaRPr>
          </a:p>
          <a:p>
            <a:pPr marL="0" indent="0">
              <a:lnSpc>
                <a:spcPct val="100000"/>
              </a:lnSpc>
              <a:buNone/>
            </a:pPr>
            <a:endParaRPr lang="en-US" sz="3200" dirty="0">
              <a:solidFill>
                <a:srgbClr val="44688F"/>
              </a:solidFill>
              <a:latin typeface="Franklin Gothic Medium" panose="020B0603020102020204" pitchFamily="34" charset="0"/>
              <a:ea typeface="Roboto" panose="02000000000000000000" pitchFamily="2" charset="0"/>
            </a:endParaRPr>
          </a:p>
        </p:txBody>
      </p:sp>
      <p:sp>
        <p:nvSpPr>
          <p:cNvPr id="5" name="Text Placeholder 4"/>
          <p:cNvSpPr>
            <a:spLocks noGrp="1"/>
          </p:cNvSpPr>
          <p:nvPr>
            <p:ph type="body" sz="quarter" idx="14"/>
          </p:nvPr>
        </p:nvSpPr>
        <p:spPr>
          <a:xfrm>
            <a:off x="8126558" y="1017862"/>
            <a:ext cx="9421820" cy="1068795"/>
          </a:xfrm>
        </p:spPr>
        <p:txBody>
          <a:bodyPr/>
          <a:lstStyle/>
          <a:p>
            <a:r>
              <a:rPr lang="en-US" dirty="0"/>
              <a:t>WREC Meetings – 2</a:t>
            </a:r>
            <a:r>
              <a:rPr lang="en-US" baseline="30000" dirty="0"/>
              <a:t>nd</a:t>
            </a:r>
            <a:r>
              <a:rPr lang="en-US" dirty="0"/>
              <a:t> Thursday afternoon, anticipate every month</a:t>
            </a:r>
          </a:p>
        </p:txBody>
      </p:sp>
    </p:spTree>
    <p:extLst>
      <p:ext uri="{BB962C8B-B14F-4D97-AF65-F5344CB8AC3E}">
        <p14:creationId xmlns:p14="http://schemas.microsoft.com/office/powerpoint/2010/main" val="17504981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Homework/next steps:</a:t>
            </a:r>
          </a:p>
        </p:txBody>
      </p:sp>
      <p:sp>
        <p:nvSpPr>
          <p:cNvPr id="3" name="Content Placeholder 2"/>
          <p:cNvSpPr>
            <a:spLocks noGrp="1"/>
          </p:cNvSpPr>
          <p:nvPr>
            <p:ph idx="1"/>
          </p:nvPr>
        </p:nvSpPr>
        <p:spPr/>
        <p:txBody>
          <a:bodyPr vert="horz" lIns="91440" tIns="45720" rIns="91440" bIns="45720" rtlCol="0" anchor="t">
            <a:normAutofit/>
          </a:bodyPr>
          <a:lstStyle/>
          <a:p>
            <a:pPr marL="342265" indent="-342265"/>
            <a:r>
              <a:rPr lang="en-US" sz="4150" dirty="0">
                <a:latin typeface="Franklin Gothic Book"/>
                <a:ea typeface="Roboto Medium"/>
              </a:rPr>
              <a:t>Dig up more projects!! </a:t>
            </a:r>
            <a:endParaRPr lang="en-US"/>
          </a:p>
          <a:p>
            <a:pPr lvl="1"/>
            <a:endParaRPr lang="en-US" dirty="0"/>
          </a:p>
        </p:txBody>
      </p:sp>
    </p:spTree>
    <p:extLst>
      <p:ext uri="{BB962C8B-B14F-4D97-AF65-F5344CB8AC3E}">
        <p14:creationId xmlns:p14="http://schemas.microsoft.com/office/powerpoint/2010/main" val="18978374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7E65300D-5599-4468-BF5D-B13C6AAEC98A}" type="slidenum">
              <a:rPr kumimoji="1" lang="ja-JP" altLang="en-US" smtClean="0"/>
              <a:pPr/>
              <a:t>47</a:t>
            </a:fld>
            <a:endParaRPr kumimoji="1" lang="ja-JP" altLang="en-US" dirty="0"/>
          </a:p>
        </p:txBody>
      </p:sp>
    </p:spTree>
    <p:extLst>
      <p:ext uri="{BB962C8B-B14F-4D97-AF65-F5344CB8AC3E}">
        <p14:creationId xmlns:p14="http://schemas.microsoft.com/office/powerpoint/2010/main" val="939806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 Meeting Ground Rules</a:t>
            </a:r>
          </a:p>
        </p:txBody>
      </p:sp>
      <p:pic>
        <p:nvPicPr>
          <p:cNvPr id="1027" name="Picture 1" descr="WebEx Meeting Ground Rules. " title="WebEx Meeting Ground Rules"/>
          <p:cNvPicPr>
            <a:picLocks noChangeAspect="1" noChangeArrowheads="1"/>
          </p:cNvPicPr>
          <p:nvPr/>
        </p:nvPicPr>
        <p:blipFill rotWithShape="1">
          <a:blip r:embed="rId3">
            <a:extLst>
              <a:ext uri="{28A0092B-C50C-407E-A947-70E740481C1C}">
                <a14:useLocalDpi xmlns:a14="http://schemas.microsoft.com/office/drawing/2010/main" val="0"/>
              </a:ext>
            </a:extLst>
          </a:blip>
          <a:srcRect l="20747" t="21656"/>
          <a:stretch/>
        </p:blipFill>
        <p:spPr bwMode="auto">
          <a:xfrm>
            <a:off x="7930631" y="213146"/>
            <a:ext cx="10354194" cy="569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587345" y="5996567"/>
            <a:ext cx="10030691" cy="4401205"/>
          </a:xfrm>
          <a:prstGeom prst="rect">
            <a:avLst/>
          </a:prstGeom>
          <a:noFill/>
        </p:spPr>
        <p:txBody>
          <a:bodyPr wrap="square" rtlCol="0">
            <a:spAutoFit/>
          </a:bodyPr>
          <a:lstStyle/>
          <a:p>
            <a:r>
              <a:rPr lang="en-US" sz="4000" dirty="0"/>
              <a:t>From WRIA 7 Operating Principles: </a:t>
            </a:r>
          </a:p>
          <a:p>
            <a:pPr marL="571500" indent="-571500">
              <a:buFont typeface="Arial" panose="020B0604020202020204" pitchFamily="34" charset="0"/>
              <a:buChar char="•"/>
            </a:pPr>
            <a:r>
              <a:rPr lang="en-US" sz="4000" dirty="0"/>
              <a:t>Be respectful</a:t>
            </a:r>
          </a:p>
          <a:p>
            <a:pPr marL="571500" indent="-571500">
              <a:buFont typeface="Arial" panose="020B0604020202020204" pitchFamily="34" charset="0"/>
              <a:buChar char="•"/>
            </a:pPr>
            <a:r>
              <a:rPr lang="en-US" sz="4000" dirty="0"/>
              <a:t>Be constructive</a:t>
            </a:r>
          </a:p>
          <a:p>
            <a:pPr marL="571500" indent="-571500">
              <a:buFont typeface="Arial" panose="020B0604020202020204" pitchFamily="34" charset="0"/>
              <a:buChar char="•"/>
            </a:pPr>
            <a:r>
              <a:rPr lang="en-US" sz="4000" dirty="0"/>
              <a:t>Be productive</a:t>
            </a:r>
          </a:p>
          <a:p>
            <a:pPr marL="571500" indent="-571500">
              <a:buFont typeface="Arial" panose="020B0604020202020204" pitchFamily="34" charset="0"/>
              <a:buChar char="•"/>
            </a:pPr>
            <a:r>
              <a:rPr lang="en-US" sz="4000" dirty="0"/>
              <a:t>Bring a sense of humor and have fun</a:t>
            </a:r>
          </a:p>
          <a:p>
            <a:endParaRPr lang="en-US" sz="4000" dirty="0"/>
          </a:p>
          <a:p>
            <a:endParaRPr lang="en-US" sz="4000" dirty="0"/>
          </a:p>
        </p:txBody>
      </p:sp>
    </p:spTree>
    <p:extLst>
      <p:ext uri="{BB962C8B-B14F-4D97-AF65-F5344CB8AC3E}">
        <p14:creationId xmlns:p14="http://schemas.microsoft.com/office/powerpoint/2010/main" val="2222831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WRIA 7 Technical Work - Results</a:t>
            </a:r>
          </a:p>
        </p:txBody>
      </p:sp>
      <p:graphicFrame>
        <p:nvGraphicFramePr>
          <p:cNvPr id="9" name="Content Placeholder 8" descr="Technical work summary. " title="Tecnical work results"/>
          <p:cNvGraphicFramePr>
            <a:graphicFrameLocks noGrp="1"/>
          </p:cNvGraphicFramePr>
          <p:nvPr>
            <p:ph sz="half" idx="2"/>
            <p:extLst>
              <p:ext uri="{D42A27DB-BD31-4B8C-83A1-F6EECF244321}">
                <p14:modId xmlns:p14="http://schemas.microsoft.com/office/powerpoint/2010/main" val="3020649820"/>
              </p:ext>
            </p:extLst>
          </p:nvPr>
        </p:nvGraphicFramePr>
        <p:xfrm>
          <a:off x="2753940" y="2714934"/>
          <a:ext cx="12781708" cy="5909112"/>
        </p:xfrm>
        <a:graphic>
          <a:graphicData uri="http://schemas.openxmlformats.org/drawingml/2006/table">
            <a:tbl>
              <a:tblPr firstRow="1" bandRow="1">
                <a:tableStyleId>{5C22544A-7EE6-4342-B048-85BDC9FD1C3A}</a:tableStyleId>
              </a:tblPr>
              <a:tblGrid>
                <a:gridCol w="6291261">
                  <a:extLst>
                    <a:ext uri="{9D8B030D-6E8A-4147-A177-3AD203B41FA5}">
                      <a16:colId xmlns:a16="http://schemas.microsoft.com/office/drawing/2014/main" val="1802704750"/>
                    </a:ext>
                  </a:extLst>
                </a:gridCol>
                <a:gridCol w="6490447">
                  <a:extLst>
                    <a:ext uri="{9D8B030D-6E8A-4147-A177-3AD203B41FA5}">
                      <a16:colId xmlns:a16="http://schemas.microsoft.com/office/drawing/2014/main" val="2861545337"/>
                    </a:ext>
                  </a:extLst>
                </a:gridCol>
              </a:tblGrid>
              <a:tr h="1274540">
                <a:tc>
                  <a:txBody>
                    <a:bodyPr/>
                    <a:lstStyle/>
                    <a:p>
                      <a:r>
                        <a:rPr lang="en-US" sz="3600" b="0" dirty="0"/>
                        <a:t>Subbasin</a:t>
                      </a:r>
                      <a:r>
                        <a:rPr lang="en-US" sz="3600" b="0" baseline="0" dirty="0"/>
                        <a:t> Delineation</a:t>
                      </a:r>
                      <a:endParaRPr lang="en-US" sz="3600" b="0" dirty="0"/>
                    </a:p>
                  </a:txBody>
                  <a:tcPr/>
                </a:tc>
                <a:tc>
                  <a:txBody>
                    <a:bodyPr/>
                    <a:lstStyle/>
                    <a:p>
                      <a:r>
                        <a:rPr lang="en-US" sz="3600" b="0" dirty="0"/>
                        <a:t>16 Subbasins</a:t>
                      </a:r>
                    </a:p>
                  </a:txBody>
                  <a:tcPr/>
                </a:tc>
                <a:extLst>
                  <a:ext uri="{0D108BD9-81ED-4DB2-BD59-A6C34878D82A}">
                    <a16:rowId xmlns:a16="http://schemas.microsoft.com/office/drawing/2014/main" val="1740563649"/>
                  </a:ext>
                </a:extLst>
              </a:tr>
              <a:tr h="2317286">
                <a:tc>
                  <a:txBody>
                    <a:bodyPr/>
                    <a:lstStyle/>
                    <a:p>
                      <a:r>
                        <a:rPr lang="en-US" sz="3600" dirty="0"/>
                        <a:t>Growth Projections</a:t>
                      </a:r>
                    </a:p>
                  </a:txBody>
                  <a:tcPr/>
                </a:tc>
                <a:tc>
                  <a:txBody>
                    <a:bodyPr/>
                    <a:lstStyle/>
                    <a:p>
                      <a:r>
                        <a:rPr lang="en-US" sz="3600" dirty="0"/>
                        <a:t>3,389</a:t>
                      </a:r>
                      <a:r>
                        <a:rPr lang="en-US" sz="3600" baseline="0" dirty="0"/>
                        <a:t> PE Wells</a:t>
                      </a:r>
                      <a:endParaRPr lang="en-US" sz="3600" dirty="0"/>
                    </a:p>
                  </a:txBody>
                  <a:tcPr/>
                </a:tc>
                <a:extLst>
                  <a:ext uri="{0D108BD9-81ED-4DB2-BD59-A6C34878D82A}">
                    <a16:rowId xmlns:a16="http://schemas.microsoft.com/office/drawing/2014/main" val="3177293622"/>
                  </a:ext>
                </a:extLst>
              </a:tr>
              <a:tr h="2317286">
                <a:tc>
                  <a:txBody>
                    <a:bodyPr/>
                    <a:lstStyle/>
                    <a:p>
                      <a:r>
                        <a:rPr lang="en-US" sz="3600" dirty="0"/>
                        <a:t>Consumptive</a:t>
                      </a:r>
                      <a:r>
                        <a:rPr lang="en-US" sz="3600" baseline="0" dirty="0"/>
                        <a:t> Use Estimate</a:t>
                      </a:r>
                      <a:endParaRPr lang="en-US" sz="3600" dirty="0"/>
                    </a:p>
                  </a:txBody>
                  <a:tcPr/>
                </a:tc>
                <a:tc>
                  <a:txBody>
                    <a:bodyPr/>
                    <a:lstStyle/>
                    <a:p>
                      <a:r>
                        <a:rPr lang="en-US" sz="3600" dirty="0"/>
                        <a:t>797.4 AF</a:t>
                      </a:r>
                    </a:p>
                  </a:txBody>
                  <a:tcPr/>
                </a:tc>
                <a:extLst>
                  <a:ext uri="{0D108BD9-81ED-4DB2-BD59-A6C34878D82A}">
                    <a16:rowId xmlns:a16="http://schemas.microsoft.com/office/drawing/2014/main" val="2689035485"/>
                  </a:ext>
                </a:extLst>
              </a:tr>
            </a:tbl>
          </a:graphicData>
        </a:graphic>
      </p:graphicFrame>
    </p:spTree>
    <p:extLst>
      <p:ext uri="{BB962C8B-B14F-4D97-AF65-F5344CB8AC3E}">
        <p14:creationId xmlns:p14="http://schemas.microsoft.com/office/powerpoint/2010/main" val="2741361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082" y="547604"/>
            <a:ext cx="15770662" cy="2733252"/>
          </a:xfrm>
        </p:spPr>
        <p:txBody>
          <a:bodyPr>
            <a:normAutofit fontScale="90000"/>
          </a:bodyPr>
          <a:lstStyle/>
          <a:p>
            <a:r>
              <a:rPr lang="en-US" dirty="0"/>
              <a:t>The Committee will strive toward consensus. </a:t>
            </a:r>
            <a:br>
              <a:rPr lang="en-US" dirty="0"/>
            </a:br>
            <a:r>
              <a:rPr lang="en-US" dirty="0"/>
              <a:t>The levels of consensus include: </a:t>
            </a:r>
          </a:p>
        </p:txBody>
      </p:sp>
      <p:sp>
        <p:nvSpPr>
          <p:cNvPr id="3" name="Content Placeholder 2"/>
          <p:cNvSpPr>
            <a:spLocks noGrp="1"/>
          </p:cNvSpPr>
          <p:nvPr>
            <p:ph idx="1"/>
          </p:nvPr>
        </p:nvSpPr>
        <p:spPr>
          <a:xfrm>
            <a:off x="934352" y="3280856"/>
            <a:ext cx="15770662" cy="6526000"/>
          </a:xfrm>
        </p:spPr>
        <p:txBody>
          <a:bodyPr vert="horz" lIns="91440" tIns="45720" rIns="91440" bIns="45720" rtlCol="0" anchor="t">
            <a:normAutofit/>
          </a:bodyPr>
          <a:lstStyle/>
          <a:p>
            <a:pPr lvl="0"/>
            <a:r>
              <a:rPr lang="en-US" dirty="0"/>
              <a:t>I can say an unqualified "yes"! </a:t>
            </a:r>
          </a:p>
          <a:p>
            <a:pPr lvl="0"/>
            <a:r>
              <a:rPr lang="en-US" dirty="0"/>
              <a:t>I can accept the decision. </a:t>
            </a:r>
          </a:p>
          <a:p>
            <a:pPr lvl="0"/>
            <a:r>
              <a:rPr lang="en-US" dirty="0"/>
              <a:t>I can live with the decision. </a:t>
            </a:r>
          </a:p>
          <a:p>
            <a:pPr lvl="0"/>
            <a:r>
              <a:rPr lang="en-US" dirty="0"/>
              <a:t>I do not fully agree with the decision; however, I will not block it. </a:t>
            </a:r>
          </a:p>
          <a:p>
            <a:pPr marL="342265" indent="-342265"/>
            <a:endParaRPr lang="en-US" sz="4150" dirty="0"/>
          </a:p>
          <a:p>
            <a:pPr marL="342265" indent="-342265"/>
            <a:r>
              <a:rPr lang="en-US" sz="4150" dirty="0">
                <a:latin typeface="Franklin Gothic Book"/>
                <a:ea typeface="Roboto Medium"/>
              </a:rPr>
              <a:t>Block the decision</a:t>
            </a:r>
            <a:endParaRPr lang="en-US" sz="415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65300D-5599-4468-BF5D-B13C6AAEC98A}" type="slidenum">
              <a:rPr kumimoji="1" lang="ja-JP" altLang="en-US" smtClean="0"/>
              <a:pPr/>
              <a:t>7</a:t>
            </a:fld>
            <a:endParaRPr kumimoji="1" lang="ja-JP" altLang="en-US" dirty="0"/>
          </a:p>
        </p:txBody>
      </p:sp>
    </p:spTree>
    <p:extLst>
      <p:ext uri="{BB962C8B-B14F-4D97-AF65-F5344CB8AC3E}">
        <p14:creationId xmlns:p14="http://schemas.microsoft.com/office/powerpoint/2010/main" val="613557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383" y="1750792"/>
            <a:ext cx="6098957" cy="6110513"/>
          </a:xfrm>
        </p:spPr>
        <p:txBody>
          <a:bodyPr/>
          <a:lstStyle/>
          <a:p>
            <a:r>
              <a:rPr lang="en-US" sz="6550" b="1" dirty="0">
                <a:latin typeface="Franklin Gothic Medium"/>
                <a:ea typeface="Roboto Medium"/>
              </a:rPr>
              <a:t>Committee decision</a:t>
            </a:r>
            <a:endParaRPr lang="en-US" sz="6550" b="1" dirty="0"/>
          </a:p>
        </p:txBody>
      </p:sp>
      <p:sp>
        <p:nvSpPr>
          <p:cNvPr id="3" name="Text Placeholder 2"/>
          <p:cNvSpPr>
            <a:spLocks noGrp="1"/>
          </p:cNvSpPr>
          <p:nvPr>
            <p:ph type="body" sz="quarter" idx="15"/>
          </p:nvPr>
        </p:nvSpPr>
        <p:spPr>
          <a:xfrm>
            <a:off x="7929332" y="2726124"/>
            <a:ext cx="9421822" cy="3051630"/>
          </a:xfrm>
        </p:spPr>
        <p:txBody>
          <a:bodyPr>
            <a:noAutofit/>
          </a:bodyPr>
          <a:lstStyle/>
          <a:p>
            <a:r>
              <a:rPr lang="en-US" sz="3600" b="1" dirty="0">
                <a:latin typeface="Franklin Gothic Book"/>
                <a:ea typeface="Roboto Medium"/>
              </a:rPr>
              <a:t>Establish the Committee’s support for the planning horizon consumptive use estimate of </a:t>
            </a:r>
            <a:r>
              <a:rPr lang="en-US" sz="3600" b="1" u="sng" dirty="0">
                <a:latin typeface="Franklin Gothic Book"/>
                <a:ea typeface="Roboto Medium"/>
              </a:rPr>
              <a:t>797.4 acre-feet</a:t>
            </a:r>
            <a:r>
              <a:rPr lang="en-US" sz="3600" b="1" dirty="0">
                <a:latin typeface="Franklin Gothic Book"/>
                <a:ea typeface="Roboto Medium"/>
              </a:rPr>
              <a:t> for the WRIA determined using the methodologies and 16 sub-basins recommended by the technical workgroup and described in the decision memo.</a:t>
            </a:r>
          </a:p>
          <a:p>
            <a:pPr marL="0" indent="0">
              <a:buNone/>
            </a:pPr>
            <a:endParaRPr lang="en-US" sz="3600" dirty="0">
              <a:latin typeface="Franklin Gothic Book"/>
              <a:ea typeface="Roboto Medium"/>
            </a:endParaRPr>
          </a:p>
          <a:p>
            <a:r>
              <a:rPr lang="en-US" sz="3600" dirty="0">
                <a:latin typeface="Franklin Gothic Book"/>
                <a:ea typeface="Roboto Medium"/>
              </a:rPr>
              <a:t>This decision is ONLY for the 20-year consumptive use estimate. </a:t>
            </a:r>
          </a:p>
          <a:p>
            <a:pPr marL="0" indent="0">
              <a:buNone/>
            </a:pPr>
            <a:r>
              <a:rPr lang="en-US" sz="3600" dirty="0"/>
              <a:t> </a:t>
            </a:r>
          </a:p>
          <a:p>
            <a:r>
              <a:rPr lang="en-US" sz="3600" dirty="0">
                <a:latin typeface="Franklin Gothic Book"/>
                <a:ea typeface="Roboto Medium"/>
              </a:rPr>
              <a:t>Use the WebEx poll to submit your level of support for this decision</a:t>
            </a:r>
            <a:endParaRPr lang="en-US" sz="3600" dirty="0"/>
          </a:p>
        </p:txBody>
      </p:sp>
      <p:sp>
        <p:nvSpPr>
          <p:cNvPr id="4" name="Text Placeholder 3"/>
          <p:cNvSpPr>
            <a:spLocks noGrp="1"/>
          </p:cNvSpPr>
          <p:nvPr>
            <p:ph type="body" sz="quarter" idx="14"/>
          </p:nvPr>
        </p:nvSpPr>
        <p:spPr>
          <a:xfrm>
            <a:off x="8126556" y="939976"/>
            <a:ext cx="9421820" cy="1146681"/>
          </a:xfrm>
        </p:spPr>
        <p:txBody>
          <a:bodyPr/>
          <a:lstStyle/>
          <a:p>
            <a:r>
              <a:rPr lang="en-US" b="1" dirty="0">
                <a:latin typeface="Franklin Gothic Medium"/>
              </a:rPr>
              <a:t>The chair proposes a formal decision:</a:t>
            </a:r>
          </a:p>
        </p:txBody>
      </p:sp>
    </p:spTree>
    <p:extLst>
      <p:ext uri="{BB962C8B-B14F-4D97-AF65-F5344CB8AC3E}">
        <p14:creationId xmlns:p14="http://schemas.microsoft.com/office/powerpoint/2010/main" val="2729563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937" y="0"/>
            <a:ext cx="15770662" cy="847493"/>
          </a:xfrm>
        </p:spPr>
        <p:txBody>
          <a:bodyPr>
            <a:normAutofit/>
          </a:bodyPr>
          <a:lstStyle/>
          <a:p>
            <a:r>
              <a:rPr lang="en-US" sz="5400" dirty="0"/>
              <a:t>WRIA 7 Subbasin Delineation</a:t>
            </a:r>
          </a:p>
        </p:txBody>
      </p:sp>
      <p:pic>
        <p:nvPicPr>
          <p:cNvPr id="5" name="Picture 4" descr="WRIA 7 Subbasin Delineation" title="WRIA 7 Subbasin Delineation"/>
          <p:cNvPicPr>
            <a:picLocks noChangeAspect="1"/>
          </p:cNvPicPr>
          <p:nvPr/>
        </p:nvPicPr>
        <p:blipFill>
          <a:blip r:embed="rId3"/>
          <a:stretch>
            <a:fillRect/>
          </a:stretch>
        </p:blipFill>
        <p:spPr>
          <a:xfrm>
            <a:off x="1672684" y="847493"/>
            <a:ext cx="14619909" cy="9437920"/>
          </a:xfrm>
          <a:prstGeom prst="rect">
            <a:avLst/>
          </a:prstGeom>
        </p:spPr>
      </p:pic>
    </p:spTree>
    <p:extLst>
      <p:ext uri="{BB962C8B-B14F-4D97-AF65-F5344CB8AC3E}">
        <p14:creationId xmlns:p14="http://schemas.microsoft.com/office/powerpoint/2010/main" val="634796230"/>
      </p:ext>
    </p:extLst>
  </p:cSld>
  <p:clrMapOvr>
    <a:masterClrMapping/>
  </p:clrMapOvr>
</p:sld>
</file>

<file path=ppt/theme/theme1.xml><?xml version="1.0" encoding="utf-8"?>
<a:theme xmlns:a="http://schemas.openxmlformats.org/drawingml/2006/main" name="Contents">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44546A"/>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Zview xmlns="81b753b0-5f84-4476-b087-97d9c3e0d4e3">Needs to be posted</EZview>
    <WRIA xmlns="81b753b0-5f84-4476-b087-97d9c3e0d4e3">7</WRIA>
    <Accessibility xmlns="81b753b0-5f84-4476-b087-97d9c3e0d4e3">Needs review</Accessibilit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87ED565BBD1434694F55D60D1AC51F4" ma:contentTypeVersion="4" ma:contentTypeDescription="Create a new document." ma:contentTypeScope="" ma:versionID="0f0e499c195883a05da68648a14dd41d">
  <xsd:schema xmlns:xsd="http://www.w3.org/2001/XMLSchema" xmlns:xs="http://www.w3.org/2001/XMLSchema" xmlns:p="http://schemas.microsoft.com/office/2006/metadata/properties" xmlns:ns2="81b753b0-5f84-4476-b087-97d9c3e0d4e3" xmlns:ns3="fa9a4940-7a8b-4399-b0b9-597dee2fdc40" targetNamespace="http://schemas.microsoft.com/office/2006/metadata/properties" ma:root="true" ma:fieldsID="9d23ff41967d2128eb7b1e7c8351325a" ns2:_="" ns3:_="">
    <xsd:import namespace="81b753b0-5f84-4476-b087-97d9c3e0d4e3"/>
    <xsd:import namespace="fa9a4940-7a8b-4399-b0b9-597dee2fdc40"/>
    <xsd:element name="properties">
      <xsd:complexType>
        <xsd:sequence>
          <xsd:element name="documentManagement">
            <xsd:complexType>
              <xsd:all>
                <xsd:element ref="ns2:WRIA"/>
                <xsd:element ref="ns2:Accessibility" minOccurs="0"/>
                <xsd:element ref="ns2:EZview"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753b0-5f84-4476-b087-97d9c3e0d4e3" elementFormDefault="qualified">
    <xsd:import namespace="http://schemas.microsoft.com/office/2006/documentManagement/types"/>
    <xsd:import namespace="http://schemas.microsoft.com/office/infopath/2007/PartnerControls"/>
    <xsd:element name="WRIA" ma:index="8" ma:displayName="WRIA" ma:default="Multiple" ma:description="Committee's WRIA" ma:format="Dropdown" ma:internalName="WRIA">
      <xsd:simpleType>
        <xsd:restriction base="dms:Choice">
          <xsd:enumeration value="7"/>
          <xsd:enumeration value="8"/>
          <xsd:enumeration value="9"/>
          <xsd:enumeration value="10"/>
          <xsd:enumeration value="12"/>
          <xsd:enumeration value="Multiple"/>
          <xsd:enumeration value="13"/>
          <xsd:enumeration value="14"/>
          <xsd:enumeration value="15"/>
        </xsd:restriction>
      </xsd:simpleType>
    </xsd:element>
    <xsd:element name="Accessibility" ma:index="9" nillable="true" ma:displayName="Accessibility" ma:default="Needs review" ma:description="Status of Accessibility check." ma:format="Dropdown" ma:internalName="Accessibility">
      <xsd:simpleType>
        <xsd:restriction base="dms:Choice">
          <xsd:enumeration value="Sent Back to Planner"/>
          <xsd:enumeration value="Needs review"/>
          <xsd:enumeration value="In Progress"/>
          <xsd:enumeration value="Completed"/>
          <xsd:enumeration value="Does Not Pass"/>
        </xsd:restriction>
      </xsd:simpleType>
    </xsd:element>
    <xsd:element name="EZview" ma:index="10" nillable="true" ma:displayName="EZview" ma:default="Needs to be posted" ma:description="Status of document on EZview." ma:format="Dropdown" ma:internalName="EZview">
      <xsd:simpleType>
        <xsd:restriction base="dms:Choice">
          <xsd:enumeration value="Needs to be posted"/>
          <xsd:enumeration value="Pending review"/>
          <xsd:enumeration value="Posted"/>
          <xsd:enumeration value="Removed"/>
        </xsd:restriction>
      </xsd:simple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8AE616-04A2-426E-9D8D-46738D1D12B3}">
  <ds:schemaRefs>
    <ds:schemaRef ds:uri="http://purl.org/dc/dcmitype/"/>
    <ds:schemaRef ds:uri="fa9a4940-7a8b-4399-b0b9-597dee2fdc40"/>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79fe015f-d5a9-4081-8a73-b52e74bb0737"/>
    <ds:schemaRef ds:uri="http://www.w3.org/XML/1998/namespace"/>
  </ds:schemaRefs>
</ds:datastoreItem>
</file>

<file path=customXml/itemProps2.xml><?xml version="1.0" encoding="utf-8"?>
<ds:datastoreItem xmlns:ds="http://schemas.openxmlformats.org/officeDocument/2006/customXml" ds:itemID="{46A7B591-5A89-4AB5-85F0-0F7425C2A1CD}"/>
</file>

<file path=customXml/itemProps3.xml><?xml version="1.0" encoding="utf-8"?>
<ds:datastoreItem xmlns:ds="http://schemas.openxmlformats.org/officeDocument/2006/customXml" ds:itemID="{EAB2D787-B64E-4A58-B20C-2C4557E392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11478</TotalTime>
  <Words>4772</Words>
  <Application>Microsoft Office PowerPoint</Application>
  <PresentationFormat>Custom</PresentationFormat>
  <Paragraphs>902</Paragraphs>
  <Slides>47</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Roboto</vt:lpstr>
      <vt:lpstr>Franklin Gothic Book</vt:lpstr>
      <vt:lpstr>Calibri Light</vt:lpstr>
      <vt:lpstr>Rockwell</vt:lpstr>
      <vt:lpstr>Arial</vt:lpstr>
      <vt:lpstr>Calibri</vt:lpstr>
      <vt:lpstr>Yu Gothic</vt:lpstr>
      <vt:lpstr>Wingdings</vt:lpstr>
      <vt:lpstr>Franklin Gothic Medium</vt:lpstr>
      <vt:lpstr>Roboto Medium</vt:lpstr>
      <vt:lpstr>Contents</vt:lpstr>
      <vt:lpstr>WRIA 7 Watershed Restoration  and Enhancement Committee</vt:lpstr>
      <vt:lpstr>Call-In Information: </vt:lpstr>
      <vt:lpstr>Agenda</vt:lpstr>
      <vt:lpstr>Pi Day Poll</vt:lpstr>
      <vt:lpstr>WebEx Meeting Ground Rules</vt:lpstr>
      <vt:lpstr>WRIA 7 Technical Work - Results</vt:lpstr>
      <vt:lpstr>The Committee will strive toward consensus.  The levels of consensus include: </vt:lpstr>
      <vt:lpstr>Committee decision</vt:lpstr>
      <vt:lpstr>WRIA 7 Subbasin Delineation</vt:lpstr>
      <vt:lpstr>WRIA 7 Growth Projection</vt:lpstr>
      <vt:lpstr>WRIA 7 Consumptive Use Estimate</vt:lpstr>
      <vt:lpstr>Watershed Restoration and Enhancement Plan Development</vt:lpstr>
      <vt:lpstr>WRE Plan Outline  - Distributed for comment in November -Comments received and incorporated</vt:lpstr>
      <vt:lpstr>WRE Plan Development</vt:lpstr>
      <vt:lpstr>WRE Plan Development</vt:lpstr>
      <vt:lpstr>PowerPoint Presentation</vt:lpstr>
      <vt:lpstr>PowerPoint Presentation</vt:lpstr>
      <vt:lpstr>Post Plan Submission</vt:lpstr>
      <vt:lpstr>Thank you for your time and collaborative work!</vt:lpstr>
      <vt:lpstr>Local Approval Process – Form  What is your entity’s process and timeline?</vt:lpstr>
      <vt:lpstr>Policy and Regulatory Actions – Round Table</vt:lpstr>
      <vt:lpstr>Policy and Regulatory Actions  – Round Table</vt:lpstr>
      <vt:lpstr>Policy and Regulatory Actions  – Round Table</vt:lpstr>
      <vt:lpstr>Policy and Regulatory Actions  – Round Table</vt:lpstr>
      <vt:lpstr>Policy and Regulatory Actions  – Round Table</vt:lpstr>
      <vt:lpstr>Policy and Regulatory Actions  – Next Steps</vt:lpstr>
      <vt:lpstr>Projects Subgroup &amp; Technical Workgroup   Progress</vt:lpstr>
      <vt:lpstr>Where are we?</vt:lpstr>
      <vt:lpstr>Why Guiding Principles?</vt:lpstr>
      <vt:lpstr>Draft Guiding Principles so far:</vt:lpstr>
      <vt:lpstr> Prioritize habitat projects based on hydrologic benefit</vt:lpstr>
      <vt:lpstr>Previous project buckets</vt:lpstr>
      <vt:lpstr>New project buckets</vt:lpstr>
      <vt:lpstr>Updates</vt:lpstr>
      <vt:lpstr>Water Right Acquisitions – Status</vt:lpstr>
      <vt:lpstr>Water Right Acquisitions- Next Steps</vt:lpstr>
      <vt:lpstr>PowerPoint Presentation</vt:lpstr>
      <vt:lpstr>PowerPoint Presentation</vt:lpstr>
      <vt:lpstr>PowerPoint Presentation</vt:lpstr>
      <vt:lpstr>PowerPoint Presentation</vt:lpstr>
      <vt:lpstr>Work ahead – Projects subgroup</vt:lpstr>
      <vt:lpstr>Where are we? </vt:lpstr>
      <vt:lpstr>Work ahead – Via Disappearing Task Force?</vt:lpstr>
      <vt:lpstr>Questions/feedback/direction?</vt:lpstr>
      <vt:lpstr>2020 Meeting Schedule Q2-Q3</vt:lpstr>
      <vt:lpstr>Homework/next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WREC 7 March 12 Meeting Slides</dc:title>
  <dc:creator>ijon461@ECY.WA.GOV</dc:creator>
  <cp:lastModifiedBy>Jones, Ingria (ECY)</cp:lastModifiedBy>
  <cp:revision>1022</cp:revision>
  <cp:lastPrinted>2020-02-25T18:11:28Z</cp:lastPrinted>
  <dcterms:created xsi:type="dcterms:W3CDTF">2016-10-08T14:15:50Z</dcterms:created>
  <dcterms:modified xsi:type="dcterms:W3CDTF">2020-03-16T04:21:48Z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0x010100E87ED565BBD1434694F55D60D1AC51F4</vt:lpwstr>
  </property>
  <property fmtid="{D5CDD505-2E9C-101B-9397-08002B2CF9AE}" pid="3" name="Order">
    <vt:r8>122500</vt:r8>
  </property>
  <property fmtid="{D5CDD505-2E9C-101B-9397-08002B2CF9AE}" pid="4" name="xd_ProgID">
    <vt:lpwstr/>
  </property>
  <property fmtid="{D5CDD505-2E9C-101B-9397-08002B2CF9AE}" pid="5" name="TemplateUrl">
    <vt:lpwstr/>
  </property>
</Properties>
</file>