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C8EBF900"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46" r:id="rId4"/>
    <p:sldMasterId id="2147483920" r:id="rId5"/>
    <p:sldMasterId id="2147483954" r:id="rId6"/>
  </p:sldMasterIdLst>
  <p:notesMasterIdLst>
    <p:notesMasterId r:id="rId75"/>
  </p:notesMasterIdLst>
  <p:handoutMasterIdLst>
    <p:handoutMasterId r:id="rId76"/>
  </p:handoutMasterIdLst>
  <p:sldIdLst>
    <p:sldId id="563" r:id="rId7"/>
    <p:sldId id="564" r:id="rId8"/>
    <p:sldId id="569" r:id="rId9"/>
    <p:sldId id="488" r:id="rId10"/>
    <p:sldId id="580" r:id="rId11"/>
    <p:sldId id="538" r:id="rId12"/>
    <p:sldId id="479" r:id="rId13"/>
    <p:sldId id="582" r:id="rId14"/>
    <p:sldId id="576" r:id="rId15"/>
    <p:sldId id="491" r:id="rId16"/>
    <p:sldId id="537" r:id="rId17"/>
    <p:sldId id="503" r:id="rId18"/>
    <p:sldId id="516" r:id="rId19"/>
    <p:sldId id="505" r:id="rId20"/>
    <p:sldId id="506" r:id="rId21"/>
    <p:sldId id="521" r:id="rId22"/>
    <p:sldId id="508" r:id="rId23"/>
    <p:sldId id="510" r:id="rId24"/>
    <p:sldId id="522" r:id="rId25"/>
    <p:sldId id="547" r:id="rId26"/>
    <p:sldId id="548" r:id="rId27"/>
    <p:sldId id="549" r:id="rId28"/>
    <p:sldId id="550" r:id="rId29"/>
    <p:sldId id="512" r:id="rId30"/>
    <p:sldId id="513" r:id="rId31"/>
    <p:sldId id="523" r:id="rId32"/>
    <p:sldId id="551" r:id="rId33"/>
    <p:sldId id="552" r:id="rId34"/>
    <p:sldId id="553" r:id="rId35"/>
    <p:sldId id="540" r:id="rId36"/>
    <p:sldId id="542" r:id="rId37"/>
    <p:sldId id="543" r:id="rId38"/>
    <p:sldId id="545" r:id="rId39"/>
    <p:sldId id="524" r:id="rId40"/>
    <p:sldId id="525" r:id="rId41"/>
    <p:sldId id="527" r:id="rId42"/>
    <p:sldId id="526" r:id="rId43"/>
    <p:sldId id="528" r:id="rId44"/>
    <p:sldId id="529" r:id="rId45"/>
    <p:sldId id="530" r:id="rId46"/>
    <p:sldId id="531" r:id="rId47"/>
    <p:sldId id="536" r:id="rId48"/>
    <p:sldId id="570" r:id="rId49"/>
    <p:sldId id="554" r:id="rId50"/>
    <p:sldId id="555" r:id="rId51"/>
    <p:sldId id="556" r:id="rId52"/>
    <p:sldId id="557" r:id="rId53"/>
    <p:sldId id="558" r:id="rId54"/>
    <p:sldId id="559" r:id="rId55"/>
    <p:sldId id="575" r:id="rId56"/>
    <p:sldId id="577" r:id="rId57"/>
    <p:sldId id="583" r:id="rId58"/>
    <p:sldId id="584" r:id="rId59"/>
    <p:sldId id="594" r:id="rId60"/>
    <p:sldId id="595" r:id="rId61"/>
    <p:sldId id="586" r:id="rId62"/>
    <p:sldId id="587" r:id="rId63"/>
    <p:sldId id="588" r:id="rId64"/>
    <p:sldId id="571" r:id="rId65"/>
    <p:sldId id="574" r:id="rId66"/>
    <p:sldId id="593" r:id="rId67"/>
    <p:sldId id="592" r:id="rId68"/>
    <p:sldId id="589" r:id="rId69"/>
    <p:sldId id="590" r:id="rId70"/>
    <p:sldId id="591" r:id="rId71"/>
    <p:sldId id="573" r:id="rId72"/>
    <p:sldId id="581" r:id="rId73"/>
    <p:sldId id="579" r:id="rId74"/>
  </p:sldIdLst>
  <p:sldSz cx="13714413" cy="10285413"/>
  <p:notesSz cx="7010400" cy="9296400"/>
  <p:embeddedFontLst>
    <p:embeddedFont>
      <p:font typeface="Calibri Light" panose="020F0302020204030204" pitchFamily="34" charset="0"/>
      <p:regular r:id="rId77"/>
      <p:italic r:id="rId78"/>
    </p:embeddedFont>
    <p:embeddedFont>
      <p:font typeface="Franklin Gothic Medium" panose="020B0603020102020204" pitchFamily="34" charset="0"/>
      <p:regular r:id="rId79"/>
      <p:italic r:id="rId80"/>
    </p:embeddedFont>
    <p:embeddedFont>
      <p:font typeface="Yu Gothic" panose="020B0400000000000000" pitchFamily="34" charset="-128"/>
      <p:regular r:id="rId81"/>
      <p:bold r:id="rId82"/>
    </p:embeddedFont>
    <p:embeddedFont>
      <p:font typeface="Franklin Gothic Book" panose="020B0503020102020204" pitchFamily="34" charset="0"/>
      <p:regular r:id="rId83"/>
      <p:italic r:id="rId84"/>
    </p:embeddedFont>
    <p:embeddedFont>
      <p:font typeface="Calibri" panose="020F0502020204030204" pitchFamily="34" charset="0"/>
      <p:regular r:id="rId85"/>
      <p:bold r:id="rId86"/>
      <p:italic r:id="rId87"/>
      <p:boldItalic r:id="rId8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563"/>
            <p14:sldId id="564"/>
            <p14:sldId id="569"/>
            <p14:sldId id="488"/>
            <p14:sldId id="580"/>
            <p14:sldId id="538"/>
            <p14:sldId id="479"/>
            <p14:sldId id="582"/>
            <p14:sldId id="576"/>
            <p14:sldId id="491"/>
            <p14:sldId id="537"/>
            <p14:sldId id="503"/>
            <p14:sldId id="516"/>
            <p14:sldId id="505"/>
            <p14:sldId id="506"/>
            <p14:sldId id="521"/>
            <p14:sldId id="508"/>
            <p14:sldId id="510"/>
            <p14:sldId id="522"/>
            <p14:sldId id="547"/>
            <p14:sldId id="548"/>
            <p14:sldId id="549"/>
            <p14:sldId id="550"/>
            <p14:sldId id="512"/>
            <p14:sldId id="513"/>
            <p14:sldId id="523"/>
            <p14:sldId id="551"/>
            <p14:sldId id="552"/>
            <p14:sldId id="553"/>
            <p14:sldId id="540"/>
            <p14:sldId id="542"/>
            <p14:sldId id="543"/>
            <p14:sldId id="545"/>
            <p14:sldId id="524"/>
            <p14:sldId id="525"/>
            <p14:sldId id="527"/>
            <p14:sldId id="526"/>
            <p14:sldId id="528"/>
            <p14:sldId id="529"/>
            <p14:sldId id="530"/>
            <p14:sldId id="531"/>
            <p14:sldId id="536"/>
            <p14:sldId id="570"/>
            <p14:sldId id="554"/>
            <p14:sldId id="555"/>
            <p14:sldId id="556"/>
            <p14:sldId id="557"/>
            <p14:sldId id="558"/>
            <p14:sldId id="559"/>
            <p14:sldId id="575"/>
            <p14:sldId id="577"/>
            <p14:sldId id="583"/>
            <p14:sldId id="584"/>
            <p14:sldId id="594"/>
            <p14:sldId id="595"/>
            <p14:sldId id="586"/>
            <p14:sldId id="587"/>
            <p14:sldId id="588"/>
            <p14:sldId id="571"/>
            <p14:sldId id="574"/>
            <p14:sldId id="593"/>
            <p14:sldId id="592"/>
            <p14:sldId id="589"/>
            <p14:sldId id="590"/>
            <p14:sldId id="591"/>
            <p14:sldId id="573"/>
            <p14:sldId id="581"/>
            <p14:sldId id="579"/>
          </p14:sldIdLst>
        </p14:section>
      </p14:sectionLst>
    </p:ex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cy\babr461" initials="e" lastIdx="5" clrIdx="6">
    <p:extLst>
      <p:ext uri="{19B8F6BF-5375-455C-9EA6-DF929625EA0E}">
        <p15:presenceInfo xmlns:p15="http://schemas.microsoft.com/office/powerpoint/2012/main" userId="ecy\babr461" providerId="None"/>
      </p:ext>
    </p:extLst>
  </p:cmAuthor>
  <p:cmAuthor id="1" name="St. Onge, Camille (ECY)" initials="CStO" lastIdx="2" clrIdx="0">
    <p:extLst>
      <p:ext uri="{19B8F6BF-5375-455C-9EA6-DF929625EA0E}">
        <p15:presenceInfo xmlns:p15="http://schemas.microsoft.com/office/powerpoint/2012/main" userId="St. Onge, Camille (ECY)" providerId="None"/>
      </p:ext>
    </p:extLst>
  </p:cmAuthor>
  <p:cmAuthor id="2" name="SVYN461@ecy.wa.lcl" initials="S" lastIdx="13" clrIdx="1">
    <p:extLst>
      <p:ext uri="{19B8F6BF-5375-455C-9EA6-DF929625EA0E}">
        <p15:presenceInfo xmlns:p15="http://schemas.microsoft.com/office/powerpoint/2012/main" userId="SVYN461@ecy.wa.lcl" providerId="None"/>
      </p:ext>
    </p:extLst>
  </p:cmAuthor>
  <p:cmAuthor id="3" name="Vynne McKinstry, Stacy J. (ECY)" initials="VMSJ(" lastIdx="2" clrIdx="2">
    <p:extLst>
      <p:ext uri="{19B8F6BF-5375-455C-9EA6-DF929625EA0E}">
        <p15:presenceInfo xmlns:p15="http://schemas.microsoft.com/office/powerpoint/2012/main" userId="S-1-5-21-2487942767-1439223106-4058045846-61436" providerId="AD"/>
      </p:ext>
    </p:extLst>
  </p:cmAuthor>
  <p:cmAuthor id="4" name="Brinkhuis, Vanessa" initials="BV" lastIdx="22" clrIdx="3">
    <p:extLst>
      <p:ext uri="{19B8F6BF-5375-455C-9EA6-DF929625EA0E}">
        <p15:presenceInfo xmlns:p15="http://schemas.microsoft.com/office/powerpoint/2012/main" userId="S-1-5-21-2487942767-1439223106-4058045846-43364" providerId="AD"/>
      </p:ext>
    </p:extLst>
  </p:cmAuthor>
  <p:cmAuthor id="5" name="PLEV461@ecy.wa.lcl" initials="P" lastIdx="10" clrIdx="4">
    <p:extLst>
      <p:ext uri="{19B8F6BF-5375-455C-9EA6-DF929625EA0E}">
        <p15:presenceInfo xmlns:p15="http://schemas.microsoft.com/office/powerpoint/2012/main" userId="PLEV461@ecy.wa.lcl" providerId="None"/>
      </p:ext>
    </p:extLst>
  </p:cmAuthor>
  <p:cmAuthor id="6" name="Brooks, Barbara (ECY)" initials="BB(" lastIdx="17" clrIdx="5">
    <p:extLst>
      <p:ext uri="{19B8F6BF-5375-455C-9EA6-DF929625EA0E}">
        <p15:presenceInfo xmlns:p15="http://schemas.microsoft.com/office/powerpoint/2012/main" userId="S-1-5-21-2487942767-1439223106-4058045846-420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CC99FF"/>
    <a:srgbClr val="666633"/>
    <a:srgbClr val="333300"/>
    <a:srgbClr val="C4D2E2"/>
    <a:srgbClr val="97B1CD"/>
    <a:srgbClr val="DAE1E9"/>
    <a:srgbClr val="7D9DC1"/>
    <a:srgbClr val="80A8CD"/>
    <a:srgbClr val="7AA4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94040-B904-4864-AD86-C732A95766D1}" v="19" dt="2020-04-09T19:06:07.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3" autoAdjust="0"/>
    <p:restoredTop sz="71744" autoAdjust="0"/>
  </p:normalViewPr>
  <p:slideViewPr>
    <p:cSldViewPr snapToGrid="0" showGuides="1">
      <p:cViewPr varScale="1">
        <p:scale>
          <a:sx n="47" d="100"/>
          <a:sy n="47" d="100"/>
        </p:scale>
        <p:origin x="2227" y="72"/>
      </p:cViewPr>
      <p:guideLst>
        <p:guide orient="horz" pos="3240"/>
        <p:guide pos="4320"/>
      </p:guideLst>
    </p:cSldViewPr>
  </p:slideViewPr>
  <p:outlineViewPr>
    <p:cViewPr>
      <p:scale>
        <a:sx n="33" d="100"/>
        <a:sy n="33" d="100"/>
      </p:scale>
      <p:origin x="0" y="-14892"/>
    </p:cViewPr>
  </p:outlineViewPr>
  <p:notesTextViewPr>
    <p:cViewPr>
      <p:scale>
        <a:sx n="3" d="2"/>
        <a:sy n="3" d="2"/>
      </p:scale>
      <p:origin x="0" y="0"/>
    </p:cViewPr>
  </p:notesTextViewPr>
  <p:sorterViewPr>
    <p:cViewPr varScale="1">
      <p:scale>
        <a:sx n="1" d="1"/>
        <a:sy n="1" d="1"/>
      </p:scale>
      <p:origin x="0" y="-13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handoutMaster" Target="handoutMasters/handoutMaster1.xml"/><Relationship Id="rId84" Type="http://schemas.openxmlformats.org/officeDocument/2006/relationships/font" Target="fonts/font8.fntdata"/><Relationship Id="rId89" Type="http://schemas.openxmlformats.org/officeDocument/2006/relationships/commentAuthors" Target="commentAuthors.xml"/><Relationship Id="rId104"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font" Target="fonts/font3.fntdata"/><Relationship Id="rId87" Type="http://schemas.openxmlformats.org/officeDocument/2006/relationships/font" Target="fonts/font11.fntdata"/><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font" Target="fonts/font6.fntdata"/><Relationship Id="rId90"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font" Target="fonts/font1.fntdata"/><Relationship Id="rId105"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3994040-B904-4864-AD86-C732A95766D1}"/>
    <pc:docChg chg="modSld sldOrd">
      <pc:chgData name="" userId="" providerId="" clId="Web-{03994040-B904-4864-AD86-C732A95766D1}" dt="2020-04-09T19:06:07.288" v="17"/>
      <pc:docMkLst>
        <pc:docMk/>
      </pc:docMkLst>
      <pc:sldChg chg="ord">
        <pc:chgData name="" userId="" providerId="" clId="Web-{03994040-B904-4864-AD86-C732A95766D1}" dt="2020-04-09T19:06:07.288" v="17"/>
        <pc:sldMkLst>
          <pc:docMk/>
          <pc:sldMk cId="2234161901" sldId="574"/>
        </pc:sldMkLst>
      </pc:sldChg>
      <pc:sldChg chg="modSp">
        <pc:chgData name="" userId="" providerId="" clId="Web-{03994040-B904-4864-AD86-C732A95766D1}" dt="2020-04-09T19:05:20.210" v="14" actId="20577"/>
        <pc:sldMkLst>
          <pc:docMk/>
          <pc:sldMk cId="1309247934" sldId="593"/>
        </pc:sldMkLst>
        <pc:spChg chg="mod">
          <ac:chgData name="" userId="" providerId="" clId="Web-{03994040-B904-4864-AD86-C732A95766D1}" dt="2020-04-09T19:05:20.210" v="14" actId="20577"/>
          <ac:spMkLst>
            <pc:docMk/>
            <pc:sldMk cId="1309247934" sldId="593"/>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4/13/2020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2020/4/13</a:t>
            </a:fld>
            <a:endParaRPr kumimoji="1" lang="ja-JP" alt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seattle.gov/utilities/services/water/water-system-overview"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kumimoji="1" lang="en-US" sz="1200" kern="1200" baseline="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66347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5006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13</a:t>
            </a:fld>
            <a:endParaRPr kumimoji="1" lang="ja-JP" altLang="en-US"/>
          </a:p>
        </p:txBody>
      </p:sp>
    </p:spTree>
    <p:extLst>
      <p:ext uri="{BB962C8B-B14F-4D97-AF65-F5344CB8AC3E}">
        <p14:creationId xmlns:p14="http://schemas.microsoft.com/office/powerpoint/2010/main" val="68116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1553496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15</a:t>
            </a:fld>
            <a:endParaRPr kumimoji="1" lang="ja-JP" altLang="en-US"/>
          </a:p>
        </p:txBody>
      </p:sp>
    </p:spTree>
    <p:extLst>
      <p:ext uri="{BB962C8B-B14F-4D97-AF65-F5344CB8AC3E}">
        <p14:creationId xmlns:p14="http://schemas.microsoft.com/office/powerpoint/2010/main" val="5808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kumimoji="1"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16</a:t>
            </a:fld>
            <a:endParaRPr kumimoji="1" lang="ja-JP" altLang="en-US"/>
          </a:p>
        </p:txBody>
      </p:sp>
    </p:spTree>
    <p:extLst>
      <p:ext uri="{BB962C8B-B14F-4D97-AF65-F5344CB8AC3E}">
        <p14:creationId xmlns:p14="http://schemas.microsoft.com/office/powerpoint/2010/main" val="3981101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17</a:t>
            </a:fld>
            <a:endParaRPr kumimoji="1" lang="ja-JP" altLang="en-US"/>
          </a:p>
        </p:txBody>
      </p:sp>
    </p:spTree>
    <p:extLst>
      <p:ext uri="{BB962C8B-B14F-4D97-AF65-F5344CB8AC3E}">
        <p14:creationId xmlns:p14="http://schemas.microsoft.com/office/powerpoint/2010/main" val="3992153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18</a:t>
            </a:fld>
            <a:endParaRPr kumimoji="1" lang="ja-JP" altLang="en-US"/>
          </a:p>
        </p:txBody>
      </p:sp>
    </p:spTree>
    <p:extLst>
      <p:ext uri="{BB962C8B-B14F-4D97-AF65-F5344CB8AC3E}">
        <p14:creationId xmlns:p14="http://schemas.microsoft.com/office/powerpoint/2010/main" val="232658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kumimoji="1"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19</a:t>
            </a:fld>
            <a:endParaRPr kumimoji="1" lang="ja-JP" altLang="en-US"/>
          </a:p>
        </p:txBody>
      </p:sp>
    </p:spTree>
    <p:extLst>
      <p:ext uri="{BB962C8B-B14F-4D97-AF65-F5344CB8AC3E}">
        <p14:creationId xmlns:p14="http://schemas.microsoft.com/office/powerpoint/2010/main" val="2207865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038206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38032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572037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76665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kumimoji="1"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0516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24</a:t>
            </a:fld>
            <a:endParaRPr kumimoji="1" lang="ja-JP" altLang="en-US"/>
          </a:p>
        </p:txBody>
      </p:sp>
    </p:spTree>
    <p:extLst>
      <p:ext uri="{BB962C8B-B14F-4D97-AF65-F5344CB8AC3E}">
        <p14:creationId xmlns:p14="http://schemas.microsoft.com/office/powerpoint/2010/main" val="3578710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25</a:t>
            </a:fld>
            <a:endParaRPr kumimoji="1" lang="ja-JP" altLang="en-US"/>
          </a:p>
        </p:txBody>
      </p:sp>
    </p:spTree>
    <p:extLst>
      <p:ext uri="{BB962C8B-B14F-4D97-AF65-F5344CB8AC3E}">
        <p14:creationId xmlns:p14="http://schemas.microsoft.com/office/powerpoint/2010/main" val="2143103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kumimoji="1"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26</a:t>
            </a:fld>
            <a:endParaRPr kumimoji="1" lang="ja-JP" altLang="en-US"/>
          </a:p>
        </p:txBody>
      </p:sp>
    </p:spTree>
    <p:extLst>
      <p:ext uri="{BB962C8B-B14F-4D97-AF65-F5344CB8AC3E}">
        <p14:creationId xmlns:p14="http://schemas.microsoft.com/office/powerpoint/2010/main" val="2172512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27</a:t>
            </a:fld>
            <a:endParaRPr kumimoji="1" lang="ja-JP" altLang="en-US"/>
          </a:p>
        </p:txBody>
      </p:sp>
    </p:spTree>
    <p:extLst>
      <p:ext uri="{BB962C8B-B14F-4D97-AF65-F5344CB8AC3E}">
        <p14:creationId xmlns:p14="http://schemas.microsoft.com/office/powerpoint/2010/main" val="1475678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28</a:t>
            </a:fld>
            <a:endParaRPr kumimoji="1" lang="ja-JP" altLang="en-US"/>
          </a:p>
        </p:txBody>
      </p:sp>
    </p:spTree>
    <p:extLst>
      <p:ext uri="{BB962C8B-B14F-4D97-AF65-F5344CB8AC3E}">
        <p14:creationId xmlns:p14="http://schemas.microsoft.com/office/powerpoint/2010/main" val="494813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kumimoji="1"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29</a:t>
            </a:fld>
            <a:endParaRPr kumimoji="1" lang="ja-JP" altLang="en-US"/>
          </a:p>
        </p:txBody>
      </p:sp>
    </p:spTree>
    <p:extLst>
      <p:ext uri="{BB962C8B-B14F-4D97-AF65-F5344CB8AC3E}">
        <p14:creationId xmlns:p14="http://schemas.microsoft.com/office/powerpoint/2010/main" val="3366541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kumimoji="1" lang="en-US" sz="1800" b="0" i="0" u="none" strike="noStrike" kern="1200" baseline="0" dirty="0">
                <a:solidFill>
                  <a:schemeClr val="tx1"/>
                </a:solidFill>
                <a:latin typeface="+mn-lt"/>
                <a:ea typeface="+mn-ea"/>
                <a:cs typeface="+mn-cs"/>
              </a:rPr>
              <a:t>Foster Supreme Court decision limits ability to permit source switches from surface water to groundwater</a:t>
            </a:r>
          </a:p>
          <a:p>
            <a:pPr marL="0" indent="0">
              <a:buFont typeface="Arial" panose="020B0604020202020204" pitchFamily="34" charset="0"/>
              <a:buNone/>
            </a:pPr>
            <a:r>
              <a:rPr kumimoji="1" lang="en-US" sz="1800" b="0" i="0" u="none" strike="noStrike" kern="1200" baseline="0" dirty="0">
                <a:solidFill>
                  <a:schemeClr val="tx1"/>
                </a:solidFill>
                <a:latin typeface="+mn-lt"/>
                <a:ea typeface="+mn-ea"/>
                <a:cs typeface="+mn-cs"/>
              </a:rPr>
              <a:t>Source switches from small surface water body to larger surface water body could benefit habitat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34852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267877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2810626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620757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kumimoji="1"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441575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groundwater sources, estimates of benefits may depend on the connection between groundwater and the stream and should take into consideration the possible consequences of unsustainable withdrawals from the affected aquifer. </a:t>
            </a:r>
          </a:p>
          <a:p>
            <a:r>
              <a:rPr lang="en-US" dirty="0"/>
              <a:t>For surface water or pipeline sources, water compatibility and fish imprinting issues may be important.</a:t>
            </a: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34</a:t>
            </a:fld>
            <a:endParaRPr kumimoji="1" lang="ja-JP" altLang="en-US"/>
          </a:p>
        </p:txBody>
      </p:sp>
    </p:spTree>
    <p:extLst>
      <p:ext uri="{BB962C8B-B14F-4D97-AF65-F5344CB8AC3E}">
        <p14:creationId xmlns:p14="http://schemas.microsoft.com/office/powerpoint/2010/main" val="449528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35</a:t>
            </a:fld>
            <a:endParaRPr kumimoji="1" lang="ja-JP" altLang="en-US"/>
          </a:p>
        </p:txBody>
      </p:sp>
    </p:spTree>
    <p:extLst>
      <p:ext uri="{BB962C8B-B14F-4D97-AF65-F5344CB8AC3E}">
        <p14:creationId xmlns:p14="http://schemas.microsoft.com/office/powerpoint/2010/main" val="3696665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36</a:t>
            </a:fld>
            <a:endParaRPr kumimoji="1" lang="ja-JP" altLang="en-US"/>
          </a:p>
        </p:txBody>
      </p:sp>
    </p:spTree>
    <p:extLst>
      <p:ext uri="{BB962C8B-B14F-4D97-AF65-F5344CB8AC3E}">
        <p14:creationId xmlns:p14="http://schemas.microsoft.com/office/powerpoint/2010/main" val="2685885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kumimoji="1"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37</a:t>
            </a:fld>
            <a:endParaRPr kumimoji="1" lang="ja-JP" altLang="en-US"/>
          </a:p>
        </p:txBody>
      </p:sp>
    </p:spTree>
    <p:extLst>
      <p:ext uri="{BB962C8B-B14F-4D97-AF65-F5344CB8AC3E}">
        <p14:creationId xmlns:p14="http://schemas.microsoft.com/office/powerpoint/2010/main" val="3283047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38</a:t>
            </a:fld>
            <a:endParaRPr kumimoji="1" lang="ja-JP" altLang="en-US"/>
          </a:p>
        </p:txBody>
      </p:sp>
    </p:spTree>
    <p:extLst>
      <p:ext uri="{BB962C8B-B14F-4D97-AF65-F5344CB8AC3E}">
        <p14:creationId xmlns:p14="http://schemas.microsoft.com/office/powerpoint/2010/main" val="3313674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39</a:t>
            </a:fld>
            <a:endParaRPr kumimoji="1" lang="ja-JP" altLang="en-US"/>
          </a:p>
        </p:txBody>
      </p:sp>
    </p:spTree>
    <p:extLst>
      <p:ext uri="{BB962C8B-B14F-4D97-AF65-F5344CB8AC3E}">
        <p14:creationId xmlns:p14="http://schemas.microsoft.com/office/powerpoint/2010/main" val="1819744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40</a:t>
            </a:fld>
            <a:endParaRPr kumimoji="1" lang="ja-JP" altLang="en-US"/>
          </a:p>
        </p:txBody>
      </p:sp>
    </p:spTree>
    <p:extLst>
      <p:ext uri="{BB962C8B-B14F-4D97-AF65-F5344CB8AC3E}">
        <p14:creationId xmlns:p14="http://schemas.microsoft.com/office/powerpoint/2010/main" val="2513645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kumimoji="1"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41</a:t>
            </a:fld>
            <a:endParaRPr kumimoji="1" lang="ja-JP" altLang="en-US"/>
          </a:p>
        </p:txBody>
      </p:sp>
    </p:spTree>
    <p:extLst>
      <p:ext uri="{BB962C8B-B14F-4D97-AF65-F5344CB8AC3E}">
        <p14:creationId xmlns:p14="http://schemas.microsoft.com/office/powerpoint/2010/main" val="92707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843338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43</a:t>
            </a:fld>
            <a:endParaRPr kumimoji="1" lang="ja-JP" altLang="en-US"/>
          </a:p>
        </p:txBody>
      </p:sp>
    </p:spTree>
    <p:extLst>
      <p:ext uri="{BB962C8B-B14F-4D97-AF65-F5344CB8AC3E}">
        <p14:creationId xmlns:p14="http://schemas.microsoft.com/office/powerpoint/2010/main" val="1385748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44</a:t>
            </a:fld>
            <a:endParaRPr kumimoji="1" lang="ja-JP" altLang="en-US"/>
          </a:p>
        </p:txBody>
      </p:sp>
    </p:spTree>
    <p:extLst>
      <p:ext uri="{BB962C8B-B14F-4D97-AF65-F5344CB8AC3E}">
        <p14:creationId xmlns:p14="http://schemas.microsoft.com/office/powerpoint/2010/main" val="3635192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800" kern="1200" dirty="0">
                <a:solidFill>
                  <a:schemeClr val="tx1"/>
                </a:solidFill>
                <a:effectLst/>
                <a:latin typeface="+mn-lt"/>
                <a:ea typeface="+mn-ea"/>
                <a:cs typeface="+mn-cs"/>
              </a:rPr>
              <a:t>Everett and </a:t>
            </a:r>
            <a:r>
              <a:rPr kumimoji="1" lang="en-US" sz="1800" kern="1200" dirty="0" err="1">
                <a:solidFill>
                  <a:schemeClr val="tx1"/>
                </a:solidFill>
                <a:effectLst/>
                <a:latin typeface="+mn-lt"/>
                <a:ea typeface="+mn-ea"/>
                <a:cs typeface="+mn-cs"/>
              </a:rPr>
              <a:t>SnoPUD</a:t>
            </a:r>
            <a:r>
              <a:rPr kumimoji="1" lang="en-US" sz="1800" kern="1200" dirty="0">
                <a:solidFill>
                  <a:schemeClr val="tx1"/>
                </a:solidFill>
                <a:effectLst/>
                <a:latin typeface="+mn-lt"/>
                <a:ea typeface="+mn-ea"/>
                <a:cs typeface="+mn-cs"/>
              </a:rPr>
              <a:t> share a water source;</a:t>
            </a:r>
            <a:r>
              <a:rPr kumimoji="1" lang="en-US" sz="1800" kern="1200" baseline="0" dirty="0">
                <a:solidFill>
                  <a:schemeClr val="tx1"/>
                </a:solidFill>
                <a:effectLst/>
                <a:latin typeface="+mn-lt"/>
                <a:ea typeface="+mn-ea"/>
                <a:cs typeface="+mn-cs"/>
              </a:rPr>
              <a:t> </a:t>
            </a:r>
            <a:r>
              <a:rPr kumimoji="1" lang="en-US" sz="1800" kern="1200" dirty="0" err="1">
                <a:solidFill>
                  <a:schemeClr val="tx1"/>
                </a:solidFill>
                <a:effectLst/>
                <a:latin typeface="+mn-lt"/>
                <a:ea typeface="+mn-ea"/>
                <a:cs typeface="+mn-cs"/>
              </a:rPr>
              <a:t>SnoPUD</a:t>
            </a:r>
            <a:r>
              <a:rPr kumimoji="1" lang="en-US" sz="1800" kern="1200" dirty="0">
                <a:solidFill>
                  <a:schemeClr val="tx1"/>
                </a:solidFill>
                <a:effectLst/>
                <a:latin typeface="+mn-lt"/>
                <a:ea typeface="+mn-ea"/>
                <a:cs typeface="+mn-cs"/>
              </a:rPr>
              <a:t> initiated discussion about the project.</a:t>
            </a:r>
            <a:r>
              <a:rPr kumimoji="1" lang="en-US" sz="1800" kern="1200" baseline="0" dirty="0">
                <a:solidFill>
                  <a:schemeClr val="tx1"/>
                </a:solidFill>
                <a:effectLst/>
                <a:latin typeface="+mn-lt"/>
                <a:ea typeface="+mn-ea"/>
                <a:cs typeface="+mn-cs"/>
              </a:rPr>
              <a:t> Additional research is needed </a:t>
            </a:r>
            <a:r>
              <a:rPr kumimoji="1" lang="en-US" sz="1800" kern="1200" dirty="0">
                <a:solidFill>
                  <a:schemeClr val="tx1"/>
                </a:solidFill>
                <a:effectLst/>
                <a:latin typeface="+mn-lt"/>
                <a:ea typeface="+mn-ea"/>
                <a:cs typeface="+mn-cs"/>
              </a:rPr>
              <a:t>to determine if both entities would need to be involved if the project were to move forward. </a:t>
            </a: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45</a:t>
            </a:fld>
            <a:endParaRPr kumimoji="1" lang="ja-JP" altLang="en-US"/>
          </a:p>
        </p:txBody>
      </p:sp>
    </p:spTree>
    <p:extLst>
      <p:ext uri="{BB962C8B-B14F-4D97-AF65-F5344CB8AC3E}">
        <p14:creationId xmlns:p14="http://schemas.microsoft.com/office/powerpoint/2010/main" val="485690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err="1"/>
              <a:t>Spada</a:t>
            </a:r>
            <a:r>
              <a:rPr lang="en-US" dirty="0"/>
              <a:t> Reservoir is held back by </a:t>
            </a:r>
            <a:r>
              <a:rPr lang="en-US" dirty="0" err="1"/>
              <a:t>Culmback</a:t>
            </a:r>
            <a:r>
              <a:rPr lang="en-US" dirty="0"/>
              <a:t> Dam on the Sultan River.</a:t>
            </a:r>
            <a:r>
              <a:rPr lang="en-US" baseline="0" dirty="0"/>
              <a:t>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The Sultan</a:t>
            </a:r>
            <a:r>
              <a:rPr lang="en-US" baseline="0" dirty="0"/>
              <a:t> River supports chum, chinook (summer and fall), cutthroat, steelhead (winter and summer), pink, bull trout, steelhead trout, </a:t>
            </a:r>
            <a:r>
              <a:rPr lang="en-US" baseline="0" dirty="0" err="1"/>
              <a:t>coho</a:t>
            </a:r>
            <a:r>
              <a:rPr lang="en-US" baseline="0" dirty="0"/>
              <a:t>, and rainbow.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46</a:t>
            </a:fld>
            <a:endParaRPr kumimoji="1" lang="ja-JP" altLang="en-US"/>
          </a:p>
        </p:txBody>
      </p:sp>
    </p:spTree>
    <p:extLst>
      <p:ext uri="{BB962C8B-B14F-4D97-AF65-F5344CB8AC3E}">
        <p14:creationId xmlns:p14="http://schemas.microsoft.com/office/powerpoint/2010/main" val="3344626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err="1"/>
              <a:t>Tolt</a:t>
            </a:r>
            <a:r>
              <a:rPr lang="en-US" dirty="0"/>
              <a:t> Reservoir is on</a:t>
            </a:r>
            <a:r>
              <a:rPr lang="en-US" baseline="0" dirty="0"/>
              <a:t> the South Fork </a:t>
            </a:r>
            <a:r>
              <a:rPr lang="en-US" baseline="0" dirty="0" err="1"/>
              <a:t>Tolt</a:t>
            </a:r>
            <a:r>
              <a:rPr lang="en-US" baseline="0" dirty="0"/>
              <a:t> River. It generates hydropower and water supply for the city of Seattle. </a:t>
            </a:r>
            <a:r>
              <a:rPr lang="en-US" b="0" i="0" dirty="0">
                <a:solidFill>
                  <a:srgbClr val="333333"/>
                </a:solidFill>
                <a:effectLst/>
                <a:latin typeface="Open Sans"/>
              </a:rPr>
              <a:t>Water is released from the dam directly to the South Fork </a:t>
            </a:r>
            <a:r>
              <a:rPr lang="en-US" b="0" i="0" dirty="0" err="1">
                <a:solidFill>
                  <a:srgbClr val="333333"/>
                </a:solidFill>
                <a:effectLst/>
                <a:latin typeface="Open Sans"/>
              </a:rPr>
              <a:t>Tolt</a:t>
            </a:r>
            <a:r>
              <a:rPr lang="en-US" b="0" i="0" dirty="0">
                <a:solidFill>
                  <a:srgbClr val="333333"/>
                </a:solidFill>
                <a:effectLst/>
                <a:latin typeface="Open Sans"/>
              </a:rPr>
              <a:t> River. A portion of the water is diverted to a small hydroelectric facility,</a:t>
            </a:r>
            <a:r>
              <a:rPr lang="en-US" b="0" i="0" baseline="0" dirty="0">
                <a:solidFill>
                  <a:srgbClr val="333333"/>
                </a:solidFill>
                <a:effectLst/>
                <a:latin typeface="Open Sans"/>
              </a:rPr>
              <a:t> </a:t>
            </a:r>
            <a:r>
              <a:rPr lang="en-US" b="0" i="0" dirty="0">
                <a:solidFill>
                  <a:srgbClr val="333333"/>
                </a:solidFill>
                <a:effectLst/>
                <a:latin typeface="Open Sans"/>
              </a:rPr>
              <a:t>then continues by gravity to the </a:t>
            </a:r>
            <a:r>
              <a:rPr lang="en-US" b="0" i="0" dirty="0" err="1">
                <a:solidFill>
                  <a:srgbClr val="333333"/>
                </a:solidFill>
                <a:effectLst/>
                <a:latin typeface="Open Sans"/>
              </a:rPr>
              <a:t>Tolt</a:t>
            </a:r>
            <a:r>
              <a:rPr lang="en-US" b="0" i="0" dirty="0">
                <a:solidFill>
                  <a:srgbClr val="333333"/>
                </a:solidFill>
                <a:effectLst/>
                <a:latin typeface="Open Sans"/>
              </a:rPr>
              <a:t> water treatment facility.</a:t>
            </a:r>
            <a:r>
              <a:rPr lang="en-US" b="0" i="0" baseline="0" dirty="0">
                <a:solidFill>
                  <a:srgbClr val="333333"/>
                </a:solidFill>
                <a:effectLst/>
                <a:latin typeface="Open Sans"/>
              </a:rPr>
              <a:t>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b="0" i="0" baseline="0" dirty="0">
              <a:solidFill>
                <a:srgbClr val="333333"/>
              </a:solidFill>
              <a:effectLst/>
              <a:latin typeface="Open Sans"/>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https://www.seattle.gov/utilities/services/water/water-system-overview</a:t>
            </a: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endParaRPr lang="en-US" b="0" i="0" baseline="0" dirty="0">
              <a:solidFill>
                <a:srgbClr val="333333"/>
              </a:solidFill>
              <a:effectLst/>
              <a:latin typeface="Open Sans"/>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47</a:t>
            </a:fld>
            <a:endParaRPr kumimoji="1" lang="ja-JP" altLang="en-US"/>
          </a:p>
        </p:txBody>
      </p:sp>
    </p:spTree>
    <p:extLst>
      <p:ext uri="{BB962C8B-B14F-4D97-AF65-F5344CB8AC3E}">
        <p14:creationId xmlns:p14="http://schemas.microsoft.com/office/powerpoint/2010/main" val="3507209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 Fork </a:t>
            </a:r>
            <a:r>
              <a:rPr lang="en-US" dirty="0" err="1"/>
              <a:t>Tolt</a:t>
            </a:r>
            <a:r>
              <a:rPr lang="en-US" dirty="0"/>
              <a:t> and </a:t>
            </a:r>
            <a:r>
              <a:rPr lang="en-US" dirty="0" err="1"/>
              <a:t>Tolt</a:t>
            </a:r>
            <a:r>
              <a:rPr lang="en-US" dirty="0"/>
              <a:t> River support </a:t>
            </a:r>
            <a:r>
              <a:rPr lang="en-US" dirty="0" err="1"/>
              <a:t>coho</a:t>
            </a:r>
            <a:r>
              <a:rPr lang="en-US" dirty="0"/>
              <a:t>, pink, fall chum and fall Chinook salmon, </a:t>
            </a:r>
            <a:r>
              <a:rPr lang="en-US" baseline="0" dirty="0"/>
              <a:t>summer steelhead, winter steelhead</a:t>
            </a:r>
            <a:r>
              <a:rPr lang="en-US" baseline="0"/>
              <a:t>, and cutthroat </a:t>
            </a:r>
            <a:r>
              <a:rPr lang="en-US" baseline="0" dirty="0"/>
              <a:t>trout. </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48</a:t>
            </a:fld>
            <a:endParaRPr kumimoji="1" lang="ja-JP" altLang="en-US"/>
          </a:p>
        </p:txBody>
      </p:sp>
    </p:spTree>
    <p:extLst>
      <p:ext uri="{BB962C8B-B14F-4D97-AF65-F5344CB8AC3E}">
        <p14:creationId xmlns:p14="http://schemas.microsoft.com/office/powerpoint/2010/main" val="3113089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50</a:t>
            </a:fld>
            <a:endParaRPr kumimoji="1" lang="ja-JP" altLang="en-US"/>
          </a:p>
        </p:txBody>
      </p:sp>
    </p:spTree>
    <p:extLst>
      <p:ext uri="{BB962C8B-B14F-4D97-AF65-F5344CB8AC3E}">
        <p14:creationId xmlns:p14="http://schemas.microsoft.com/office/powerpoint/2010/main" val="1013524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51</a:t>
            </a:fld>
            <a:endParaRPr kumimoji="1" lang="ja-JP" altLang="en-US"/>
          </a:p>
        </p:txBody>
      </p:sp>
    </p:spTree>
    <p:extLst>
      <p:ext uri="{BB962C8B-B14F-4D97-AF65-F5344CB8AC3E}">
        <p14:creationId xmlns:p14="http://schemas.microsoft.com/office/powerpoint/2010/main" val="507824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59</a:t>
            </a:fld>
            <a:endParaRPr kumimoji="1" lang="ja-JP" altLang="en-US"/>
          </a:p>
        </p:txBody>
      </p:sp>
    </p:spTree>
    <p:extLst>
      <p:ext uri="{BB962C8B-B14F-4D97-AF65-F5344CB8AC3E}">
        <p14:creationId xmlns:p14="http://schemas.microsoft.com/office/powerpoint/2010/main" val="26024203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interest in well pumps that limit usage</a:t>
            </a:r>
          </a:p>
          <a:p>
            <a:r>
              <a:rPr lang="en-US" dirty="0"/>
              <a:t>Good</a:t>
            </a:r>
            <a:r>
              <a:rPr lang="en-US" baseline="0" dirty="0"/>
              <a:t> discussion on model ordinances, well decommissioning, and metering. </a:t>
            </a:r>
          </a:p>
          <a:p>
            <a:r>
              <a:rPr lang="en-US" baseline="0" dirty="0"/>
              <a:t>Concerns about increasing the fee; questions about rulemaking.</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60</a:t>
            </a:fld>
            <a:endParaRPr kumimoji="1" lang="ja-JP" altLang="en-US"/>
          </a:p>
        </p:txBody>
      </p:sp>
    </p:spTree>
    <p:extLst>
      <p:ext uri="{BB962C8B-B14F-4D97-AF65-F5344CB8AC3E}">
        <p14:creationId xmlns:p14="http://schemas.microsoft.com/office/powerpoint/2010/main" val="3565429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240233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61</a:t>
            </a:fld>
            <a:endParaRPr kumimoji="1" lang="ja-JP" altLang="en-US"/>
          </a:p>
        </p:txBody>
      </p:sp>
    </p:spTree>
    <p:extLst>
      <p:ext uri="{BB962C8B-B14F-4D97-AF65-F5344CB8AC3E}">
        <p14:creationId xmlns:p14="http://schemas.microsoft.com/office/powerpoint/2010/main" val="3390380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62</a:t>
            </a:fld>
            <a:endParaRPr kumimoji="1" lang="ja-JP" altLang="en-US"/>
          </a:p>
        </p:txBody>
      </p:sp>
    </p:spTree>
    <p:extLst>
      <p:ext uri="{BB962C8B-B14F-4D97-AF65-F5344CB8AC3E}">
        <p14:creationId xmlns:p14="http://schemas.microsoft.com/office/powerpoint/2010/main" val="20353092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63</a:t>
            </a:fld>
            <a:endParaRPr kumimoji="1" lang="ja-JP" altLang="en-US"/>
          </a:p>
        </p:txBody>
      </p:sp>
    </p:spTree>
    <p:extLst>
      <p:ext uri="{BB962C8B-B14F-4D97-AF65-F5344CB8AC3E}">
        <p14:creationId xmlns:p14="http://schemas.microsoft.com/office/powerpoint/2010/main" val="1001066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64</a:t>
            </a:fld>
            <a:endParaRPr kumimoji="1" lang="ja-JP" altLang="en-US"/>
          </a:p>
        </p:txBody>
      </p:sp>
    </p:spTree>
    <p:extLst>
      <p:ext uri="{BB962C8B-B14F-4D97-AF65-F5344CB8AC3E}">
        <p14:creationId xmlns:p14="http://schemas.microsoft.com/office/powerpoint/2010/main" val="2410624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65</a:t>
            </a:fld>
            <a:endParaRPr kumimoji="1" lang="ja-JP" altLang="en-US"/>
          </a:p>
        </p:txBody>
      </p:sp>
    </p:spTree>
    <p:extLst>
      <p:ext uri="{BB962C8B-B14F-4D97-AF65-F5344CB8AC3E}">
        <p14:creationId xmlns:p14="http://schemas.microsoft.com/office/powerpoint/2010/main" val="12705003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66</a:t>
            </a:fld>
            <a:endParaRPr kumimoji="1" lang="ja-JP" altLang="en-US"/>
          </a:p>
        </p:txBody>
      </p:sp>
    </p:spTree>
    <p:extLst>
      <p:ext uri="{BB962C8B-B14F-4D97-AF65-F5344CB8AC3E}">
        <p14:creationId xmlns:p14="http://schemas.microsoft.com/office/powerpoint/2010/main" val="26392613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68</a:t>
            </a:fld>
            <a:endParaRPr kumimoji="1" lang="ja-JP" altLang="en-US"/>
          </a:p>
        </p:txBody>
      </p:sp>
    </p:spTree>
    <p:extLst>
      <p:ext uri="{BB962C8B-B14F-4D97-AF65-F5344CB8AC3E}">
        <p14:creationId xmlns:p14="http://schemas.microsoft.com/office/powerpoint/2010/main" val="488688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256422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3631186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Reclaimed </a:t>
            </a:r>
            <a:r>
              <a:rPr lang="en-US" dirty="0"/>
              <a:t>water could be incorporated into</a:t>
            </a:r>
            <a:r>
              <a:rPr lang="en-US" baseline="0" dirty="0"/>
              <a:t> some of these project types, but the majority of existing reclaimed water facilities in WRIA 7 are already committed to other uses and/or are operating at capacity. </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198599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325606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04586853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943168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6857206"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6" name="Rectangle 5"/>
          <p:cNvSpPr/>
          <p:nvPr userDrawn="1"/>
        </p:nvSpPr>
        <p:spPr>
          <a:xfrm>
            <a:off x="6857206" y="4201809"/>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7" name="Rectangle 6"/>
          <p:cNvSpPr/>
          <p:nvPr userDrawn="1"/>
        </p:nvSpPr>
        <p:spPr>
          <a:xfrm>
            <a:off x="6857206"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8" name="Rectangle 7"/>
          <p:cNvSpPr/>
          <p:nvPr userDrawn="1"/>
        </p:nvSpPr>
        <p:spPr>
          <a:xfrm>
            <a:off x="6857206" y="6064927"/>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9" name="Rectangle 8"/>
          <p:cNvSpPr/>
          <p:nvPr userDrawn="1"/>
        </p:nvSpPr>
        <p:spPr>
          <a:xfrm>
            <a:off x="6857206"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0" name="Rectangle 9"/>
          <p:cNvSpPr/>
          <p:nvPr userDrawn="1"/>
        </p:nvSpPr>
        <p:spPr>
          <a:xfrm>
            <a:off x="4885761" y="2338691"/>
            <a:ext cx="1971446"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1" name="Rectangle 10"/>
          <p:cNvSpPr/>
          <p:nvPr userDrawn="1"/>
        </p:nvSpPr>
        <p:spPr>
          <a:xfrm>
            <a:off x="6857207" y="2338691"/>
            <a:ext cx="5804816"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2" name="Rectangle 11"/>
          <p:cNvSpPr/>
          <p:nvPr userDrawn="1"/>
        </p:nvSpPr>
        <p:spPr>
          <a:xfrm>
            <a:off x="4885761"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3" name="Rectangle 12"/>
          <p:cNvSpPr/>
          <p:nvPr userDrawn="1"/>
        </p:nvSpPr>
        <p:spPr>
          <a:xfrm>
            <a:off x="4885761" y="4201809"/>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4" name="Rectangle 13"/>
          <p:cNvSpPr/>
          <p:nvPr userDrawn="1"/>
        </p:nvSpPr>
        <p:spPr>
          <a:xfrm>
            <a:off x="4885761"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5" name="Rectangle 14"/>
          <p:cNvSpPr/>
          <p:nvPr userDrawn="1"/>
        </p:nvSpPr>
        <p:spPr>
          <a:xfrm>
            <a:off x="4885761" y="6064927"/>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6" name="Rectangle 15"/>
          <p:cNvSpPr/>
          <p:nvPr userDrawn="1"/>
        </p:nvSpPr>
        <p:spPr>
          <a:xfrm>
            <a:off x="4885761"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8" name="Text Placeholder 5"/>
          <p:cNvSpPr>
            <a:spLocks noGrp="1"/>
          </p:cNvSpPr>
          <p:nvPr>
            <p:ph type="body" sz="quarter" idx="22" hasCustomPrompt="1"/>
          </p:nvPr>
        </p:nvSpPr>
        <p:spPr>
          <a:xfrm>
            <a:off x="4993554" y="2521982"/>
            <a:ext cx="1755861"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7067164"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9820871"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993554" y="3453541"/>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993554" y="4385100"/>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993554" y="5316659"/>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993554" y="6248218"/>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993554" y="7179777"/>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7073658"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7073658"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7073658"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7073658"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7073658"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9810481"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9810481"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9810481"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9810481"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9810481"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138110"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2" y="1398589"/>
            <a:ext cx="3288476" cy="3648420"/>
          </a:xfrm>
        </p:spPr>
        <p:txBody>
          <a:bodyPr anchor="b"/>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342884" indent="-342884" algn="l">
              <a:spcBef>
                <a:spcPts val="0"/>
              </a:spcBef>
              <a:buFont typeface="Wingdings" panose="05000000000000000000" pitchFamily="2" charset="2"/>
              <a:buChar char="§"/>
              <a:defRPr sz="3200" baseline="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p>
          <a:p>
            <a:pPr lvl="0"/>
            <a:r>
              <a:rPr kumimoji="1" lang="en-US" altLang="ja-JP" dirty="0"/>
              <a:t>Text goes here</a:t>
            </a:r>
            <a:endParaRPr kumimoji="1" lang="ja-JP" altLang="en-US" dirty="0"/>
          </a:p>
        </p:txBody>
      </p:sp>
      <p:sp>
        <p:nvSpPr>
          <p:cNvPr id="36"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7" name="Pictur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38" name="Straight Connector 3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5" name="Rectangle 4"/>
          <p:cNvSpPr/>
          <p:nvPr userDrawn="1"/>
        </p:nvSpPr>
        <p:spPr>
          <a:xfrm>
            <a:off x="0" y="-1192"/>
            <a:ext cx="6857207"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1052781" y="2086658"/>
            <a:ext cx="4574483"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7383988" y="2918733"/>
            <a:ext cx="5588598" cy="2107520"/>
          </a:xfrm>
        </p:spPr>
        <p:txBody>
          <a:bodyPr numCol="1" spcCol="540000" anchor="t">
            <a:normAutofit/>
          </a:bodyPr>
          <a:lstStyle>
            <a:lvl1pPr marL="257175" indent="-257175" algn="just">
              <a:spcBef>
                <a:spcPts val="0"/>
              </a:spcBef>
              <a:buFont typeface="Wingdings" panose="05000000000000000000" pitchFamily="2" charset="2"/>
              <a:buChar char="§"/>
              <a:defRPr sz="2100">
                <a:solidFill>
                  <a:schemeClr val="tx1"/>
                </a:solidFill>
                <a:latin typeface="Franklin Gothic Book" panose="020B0503020102020204" pitchFamily="34" charset="0"/>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7383988" y="2154012"/>
            <a:ext cx="5588597" cy="595666"/>
          </a:xfrm>
        </p:spPr>
        <p:txBody>
          <a:bodyPr anchor="b">
            <a:no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7383988" y="5973990"/>
            <a:ext cx="5588598" cy="2107520"/>
          </a:xfrm>
        </p:spPr>
        <p:txBody>
          <a:bodyPr numCol="1" spcCol="540000" anchor="t">
            <a:normAutofit/>
          </a:bodyPr>
          <a:lstStyle>
            <a:lvl1pPr marL="257175" indent="-257175" algn="just">
              <a:spcBef>
                <a:spcPts val="0"/>
              </a:spcBef>
              <a:buFont typeface="Wingdings" panose="05000000000000000000" pitchFamily="2" charset="2"/>
              <a:buChar char="§"/>
              <a:defRPr sz="2100">
                <a:solidFill>
                  <a:schemeClr val="tx1"/>
                </a:solidFill>
                <a:latin typeface="Franklin Gothic Book" panose="020B0503020102020204" pitchFamily="34" charset="0"/>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7383988" y="5209269"/>
            <a:ext cx="5588597" cy="595666"/>
          </a:xfrm>
        </p:spPr>
        <p:txBody>
          <a:bodyPr anchor="b">
            <a:no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Heading goes here</a:t>
            </a:r>
            <a:endParaRPr kumimoji="1" lang="ja-JP" altLang="en-US" dirty="0"/>
          </a:p>
        </p:txBody>
      </p:sp>
      <p:sp>
        <p:nvSpPr>
          <p:cNvPr id="12" name="Rectangle 11"/>
          <p:cNvSpPr/>
          <p:nvPr userDrawn="1"/>
        </p:nvSpPr>
        <p:spPr>
          <a:xfrm rot="5400000">
            <a:off x="1742219"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1" name="Slide Number Placeholder 2"/>
          <p:cNvSpPr txBox="1">
            <a:spLocks/>
          </p:cNvSpPr>
          <p:nvPr userDrawn="1"/>
        </p:nvSpPr>
        <p:spPr>
          <a:xfrm>
            <a:off x="11205558" y="9378248"/>
            <a:ext cx="2314441" cy="547603"/>
          </a:xfrm>
          <a:prstGeom prst="rect">
            <a:avLst/>
          </a:prstGeom>
        </p:spPr>
        <p:txBody>
          <a:bodyPr vert="horz" lIns="68584" tIns="34292" rIns="68584" bIns="34292"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350" smtClean="0"/>
              <a:pPr/>
              <a:t>‹#›</a:t>
            </a:fld>
            <a:endParaRPr kumimoji="1" lang="ja-JP" altLang="en-US" sz="135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685510" y="9446541"/>
            <a:ext cx="476536" cy="467949"/>
          </a:xfrm>
          <a:prstGeom prst="rect">
            <a:avLst/>
          </a:prstGeom>
        </p:spPr>
      </p:pic>
    </p:spTree>
    <p:extLst>
      <p:ext uri="{BB962C8B-B14F-4D97-AF65-F5344CB8AC3E}">
        <p14:creationId xmlns:p14="http://schemas.microsoft.com/office/powerpoint/2010/main" val="1982120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588"/>
            <a:ext cx="5825785"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1052781" y="2086658"/>
            <a:ext cx="4574483"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6095270" y="4034971"/>
            <a:ext cx="7066776" cy="3051630"/>
          </a:xfrm>
        </p:spPr>
        <p:txBody>
          <a:bodyPr numCol="1" spcCol="540000" anchor="t">
            <a:normAutofit/>
          </a:bodyPr>
          <a:lstStyle>
            <a:lvl1pPr marL="342900" indent="-342900" algn="l">
              <a:spcBef>
                <a:spcPts val="0"/>
              </a:spcBef>
              <a:buFont typeface="Wingdings" panose="05000000000000000000" pitchFamily="2" charset="2"/>
              <a:buChar char="§"/>
              <a:defRPr sz="1800">
                <a:solidFill>
                  <a:schemeClr val="tx1"/>
                </a:solidFill>
                <a:latin typeface="Franklin Gothic Book" panose="020B0503020102020204" pitchFamily="34" charset="0"/>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095271" y="2719237"/>
            <a:ext cx="7066774" cy="1146681"/>
          </a:xfrm>
        </p:spPr>
        <p:txBody>
          <a:bodyPr anchor="b">
            <a:noAutofit/>
          </a:bodyPr>
          <a:lstStyle>
            <a:lvl1pPr marL="0" indent="0" algn="l">
              <a:lnSpc>
                <a:spcPct val="100000"/>
              </a:lnSpc>
              <a:spcBef>
                <a:spcPts val="0"/>
              </a:spcBef>
              <a:buFontTx/>
              <a:buNone/>
              <a:defRPr sz="2400">
                <a:solidFill>
                  <a:srgbClr val="44688F"/>
                </a:solidFill>
                <a:latin typeface="Franklin Gothic Medium" panose="020B0603020102020204" pitchFamily="34" charset="0"/>
                <a:ea typeface="Roboto" panose="02000000000000000000" pitchFamily="2" charset="0"/>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Heading goes here</a:t>
            </a:r>
            <a:endParaRPr kumimoji="1" lang="ja-JP" altLang="en-US" dirty="0"/>
          </a:p>
        </p:txBody>
      </p:sp>
      <p:sp>
        <p:nvSpPr>
          <p:cNvPr id="8" name="Rectangle 7"/>
          <p:cNvSpPr/>
          <p:nvPr userDrawn="1"/>
        </p:nvSpPr>
        <p:spPr>
          <a:xfrm rot="5400000">
            <a:off x="682682" y="5170030"/>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10" name="Slide Number Placeholder 2"/>
          <p:cNvSpPr txBox="1">
            <a:spLocks/>
          </p:cNvSpPr>
          <p:nvPr userDrawn="1"/>
        </p:nvSpPr>
        <p:spPr>
          <a:xfrm>
            <a:off x="11205558" y="9378248"/>
            <a:ext cx="2314441" cy="547603"/>
          </a:xfrm>
          <a:prstGeom prst="rect">
            <a:avLst/>
          </a:prstGeom>
        </p:spPr>
        <p:txBody>
          <a:bodyPr vert="horz" lIns="68584" tIns="34292" rIns="68584" bIns="34292"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350" smtClean="0"/>
              <a:pPr/>
              <a:t>‹#›</a:t>
            </a:fld>
            <a:endParaRPr kumimoji="1" lang="ja-JP" altLang="en-US" sz="135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685510" y="9446541"/>
            <a:ext cx="476536" cy="467949"/>
          </a:xfrm>
          <a:prstGeom prst="rect">
            <a:avLst/>
          </a:prstGeom>
        </p:spPr>
      </p:pic>
    </p:spTree>
    <p:extLst>
      <p:ext uri="{BB962C8B-B14F-4D97-AF65-F5344CB8AC3E}">
        <p14:creationId xmlns:p14="http://schemas.microsoft.com/office/powerpoint/2010/main" val="2760817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62905390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43120736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dirty="0"/>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670851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a:t>Click to edit Master title style</a:t>
            </a:r>
          </a:p>
        </p:txBody>
      </p:sp>
      <p:sp>
        <p:nvSpPr>
          <p:cNvPr id="3"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Franklin Gothic Book" panose="020B0503020102020204" pitchFamily="34"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Franklin Gothic Book" panose="020B0503020102020204" pitchFamily="34" charset="0"/>
                <a:ea typeface="Roboto" panose="02000000000000000000" pitchFamily="2" charset="0"/>
              </a:defRPr>
            </a:lvl2pPr>
            <a:lvl3pPr marL="1371395" indent="-342884">
              <a:buFontTx/>
              <a:buChar char="̶"/>
              <a:defRPr sz="2000" baseline="0">
                <a:solidFill>
                  <a:schemeClr val="tx1"/>
                </a:solidFill>
                <a:latin typeface="Franklin Gothic Book" panose="020B0503020102020204" pitchFamily="34" charset="0"/>
                <a:ea typeface="Roboto" panose="02000000000000000000" pitchFamily="2" charset="0"/>
              </a:defRPr>
            </a:lvl3pPr>
            <a:lvl4pPr>
              <a:defRPr sz="2000">
                <a:solidFill>
                  <a:schemeClr val="tx1"/>
                </a:solidFill>
                <a:latin typeface="Franklin Gothic Book" panose="020B0503020102020204" pitchFamily="34" charset="0"/>
              </a:defRPr>
            </a:lvl4pPr>
            <a:lvl5pPr>
              <a:defRPr sz="3600">
                <a:solidFill>
                  <a:schemeClr val="tx1"/>
                </a:solidFill>
              </a:defRPr>
            </a:lvl5pPr>
          </a:lstStyle>
          <a:p>
            <a:pPr lvl="0"/>
            <a:r>
              <a:rPr kumimoji="1" lang="en-US" altLang="ja-JP" dirty="0"/>
              <a:t>First level 36 </a:t>
            </a:r>
            <a:r>
              <a:rPr kumimoji="1" lang="en-US" altLang="ja-JP" dirty="0" err="1"/>
              <a:t>pt</a:t>
            </a:r>
            <a:endParaRPr kumimoji="1" lang="en-US" altLang="ja-JP" dirty="0"/>
          </a:p>
          <a:p>
            <a:pPr lvl="1"/>
            <a:r>
              <a:rPr kumimoji="1" lang="en-US" altLang="ja-JP" dirty="0"/>
              <a:t>Second level 28 </a:t>
            </a:r>
            <a:r>
              <a:rPr kumimoji="1" lang="en-US" altLang="ja-JP" dirty="0" err="1"/>
              <a:t>pt</a:t>
            </a:r>
            <a:endParaRPr kumimoji="1" lang="ja-JP" altLang="en-US" dirty="0"/>
          </a:p>
          <a:p>
            <a:pPr lvl="2"/>
            <a:r>
              <a:rPr lang="en-US" dirty="0"/>
              <a:t>Third level 20 </a:t>
            </a:r>
            <a:r>
              <a:rPr lang="en-US" dirty="0" err="1"/>
              <a:t>pt</a:t>
            </a:r>
            <a:endParaRPr lang="en-US" dirty="0"/>
          </a:p>
          <a:p>
            <a:pPr lvl="3"/>
            <a:r>
              <a:rPr lang="en-US" dirty="0"/>
              <a:t>Forth level 20 </a:t>
            </a:r>
            <a:r>
              <a:rPr lang="en-US" dirty="0" err="1"/>
              <a:t>pt</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5" name="Straight Connector 4"/>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362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p>
          <a:p>
            <a:pPr lvl="0"/>
            <a:r>
              <a:rPr kumimoji="1" lang="en-US" altLang="ja-JP" dirty="0"/>
              <a:t>Title</a:t>
            </a:r>
          </a:p>
          <a:p>
            <a:pPr lvl="0"/>
            <a:r>
              <a:rPr kumimoji="1" lang="en-US" altLang="ja-JP" dirty="0"/>
              <a:t>date</a:t>
            </a:r>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3304677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398596"/>
            <a:ext cx="13714413" cy="3743325"/>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 name="Title 1"/>
          <p:cNvSpPr>
            <a:spLocks noGrp="1"/>
          </p:cNvSpPr>
          <p:nvPr>
            <p:ph type="title" hasCustomPrompt="1"/>
          </p:nvPr>
        </p:nvSpPr>
        <p:spPr>
          <a:xfrm>
            <a:off x="1704293" y="5141921"/>
            <a:ext cx="10800100" cy="1357396"/>
          </a:xfrm>
        </p:spPr>
        <p:txBody>
          <a:bodyPr>
            <a:normAutofit/>
          </a:bodyPr>
          <a:lstStyle>
            <a:lvl1pPr algn="ctr">
              <a:defRPr sz="5400">
                <a:solidFill>
                  <a:srgbClr val="44688F"/>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3499549" y="6907304"/>
            <a:ext cx="7209591" cy="2833688"/>
          </a:xfrm>
        </p:spPr>
        <p:txBody>
          <a:bodyPr anchor="ctr">
            <a:normAutofit/>
          </a:bodyPr>
          <a:lstStyle>
            <a:lvl1pPr marL="0" indent="0" algn="ctr">
              <a:buFontTx/>
              <a:buNone/>
              <a:defRPr sz="32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7"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9" name="Straight Connector 8"/>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81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685131051"/>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rgbClr val="97B1CD"/>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857207" y="1896128"/>
            <a:ext cx="5804816" cy="1141412"/>
          </a:xfrm>
        </p:spPr>
        <p:txBody>
          <a:bodyPr anchor="b">
            <a:noAutofit/>
          </a:bodyPr>
          <a:lstStyle>
            <a:lvl1pPr algn="l">
              <a:defRPr sz="4800">
                <a:solidFill>
                  <a:srgbClr val="44688F"/>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857208" y="4435587"/>
            <a:ext cx="5415801" cy="2496721"/>
          </a:xfrm>
        </p:spPr>
        <p:txBody>
          <a:bodyPr anchor="t">
            <a:normAutofit/>
          </a:bodyPr>
          <a:lstStyle>
            <a:lvl1pPr marL="257162" indent="-257162" algn="l">
              <a:lnSpc>
                <a:spcPct val="100000"/>
              </a:lnSpc>
              <a:spcBef>
                <a:spcPts val="0"/>
              </a:spcBef>
              <a:spcAft>
                <a:spcPts val="450"/>
              </a:spcAft>
              <a:buFont typeface="Wingdings" panose="05000000000000000000" pitchFamily="2" charset="2"/>
              <a:buChar char="§"/>
              <a:defRPr sz="2400" baseline="0">
                <a:solidFill>
                  <a:schemeClr val="tx1"/>
                </a:solidFill>
                <a:latin typeface="Franklin Gothic Book" panose="020B05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p>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857207" y="3311957"/>
            <a:ext cx="5804816" cy="701273"/>
          </a:xfrm>
        </p:spPr>
        <p:txBody>
          <a:bodyPr anchor="t">
            <a:noAutofit/>
          </a:bodyPr>
          <a:lstStyle>
            <a:lvl1pPr marL="0" indent="0" algn="just">
              <a:lnSpc>
                <a:spcPct val="130000"/>
              </a:lnSpc>
              <a:spcBef>
                <a:spcPts val="0"/>
              </a:spcBef>
              <a:buFontTx/>
              <a:buNone/>
              <a:defRPr sz="2400">
                <a:solidFill>
                  <a:schemeClr val="tx1"/>
                </a:solidFill>
                <a:latin typeface="Franklin Gothic Book" panose="020B05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t" anchorCtr="0">
            <a:normAutofit/>
          </a:bodyPr>
          <a:lstStyle>
            <a:lvl1pPr marL="214303" indent="-214303" algn="l">
              <a:lnSpc>
                <a:spcPct val="100000"/>
              </a:lnSpc>
              <a:spcBef>
                <a:spcPts val="0"/>
              </a:spcBef>
              <a:spcAft>
                <a:spcPts val="450"/>
              </a:spcAft>
              <a:buFont typeface="Wingdings" panose="05000000000000000000" pitchFamily="2" charset="2"/>
              <a:buChar char="§"/>
              <a:defRPr sz="2400">
                <a:solidFill>
                  <a:schemeClr val="tx1"/>
                </a:solidFill>
                <a:latin typeface="Franklin Gothic Book" panose="020B05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p>
          <a:p>
            <a:pPr lvl="0"/>
            <a:r>
              <a:rPr kumimoji="1" lang="en-US" altLang="ja-JP" dirty="0"/>
              <a:t>Text goes here</a:t>
            </a:r>
          </a:p>
          <a:p>
            <a:pPr lvl="0"/>
            <a:r>
              <a:rPr kumimoji="1" lang="en-US" altLang="ja-JP" dirty="0"/>
              <a:t>Text goes here</a:t>
            </a:r>
            <a:endParaRPr kumimoji="1" lang="ja-JP" altLang="en-US" dirty="0"/>
          </a:p>
          <a:p>
            <a:pPr lvl="0"/>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09530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ofile 3">
    <p:spTree>
      <p:nvGrpSpPr>
        <p:cNvPr id="1" name=""/>
        <p:cNvGrpSpPr/>
        <p:nvPr/>
      </p:nvGrpSpPr>
      <p:grpSpPr>
        <a:xfrm>
          <a:off x="0" y="0"/>
          <a:ext cx="0" cy="0"/>
          <a:chOff x="0" y="0"/>
          <a:chExt cx="0" cy="0"/>
        </a:xfrm>
      </p:grpSpPr>
      <p:sp>
        <p:nvSpPr>
          <p:cNvPr id="6" name="Picture Placeholder 6"/>
          <p:cNvSpPr>
            <a:spLocks noGrp="1"/>
          </p:cNvSpPr>
          <p:nvPr>
            <p:ph type="pic" sz="quarter" idx="13"/>
          </p:nvPr>
        </p:nvSpPr>
        <p:spPr>
          <a:xfrm>
            <a:off x="4" y="3270258"/>
            <a:ext cx="5345287" cy="3743325"/>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6857208" y="3020365"/>
            <a:ext cx="5415801" cy="1141412"/>
          </a:xfrm>
        </p:spPr>
        <p:txBody>
          <a:bodyPr anchor="b"/>
          <a:lstStyle>
            <a:lvl1pPr algn="l">
              <a:defRPr sz="4800">
                <a:solidFill>
                  <a:srgbClr val="44688F"/>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6857208" y="5046333"/>
            <a:ext cx="5415801" cy="1968837"/>
          </a:xfrm>
        </p:spPr>
        <p:txBody>
          <a:bodyPr anchor="t" anchorCtr="0">
            <a:normAutofit/>
          </a:bodyPr>
          <a:lstStyle>
            <a:lvl1pPr marL="0" indent="0" algn="just">
              <a:spcBef>
                <a:spcPts val="0"/>
              </a:spcBef>
              <a:buFontTx/>
              <a:buNone/>
              <a:defRPr sz="24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857208" y="4040317"/>
            <a:ext cx="5415801" cy="701273"/>
          </a:xfrm>
        </p:spPr>
        <p:txBody>
          <a:bodyPr anchor="t">
            <a:normAutofit/>
          </a:bodyPr>
          <a:lstStyle>
            <a:lvl1pPr marL="0" indent="0" algn="just">
              <a:lnSpc>
                <a:spcPct val="130000"/>
              </a:lnSpc>
              <a:spcBef>
                <a:spcPts val="0"/>
              </a:spcBef>
              <a:buFontTx/>
              <a:buNone/>
              <a:defRPr sz="2800">
                <a:solidFill>
                  <a:schemeClr val="tx1"/>
                </a:solidFill>
                <a:latin typeface="Franklin Gothic Book" panose="020B05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7"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9" name="Straight Connector 8"/>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325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4115853" y="-1"/>
            <a:ext cx="4241367" cy="10285413"/>
          </a:xfrm>
          <a:no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8376272" y="1997249"/>
            <a:ext cx="4287219" cy="1421200"/>
          </a:xfrm>
        </p:spPr>
        <p:txBody>
          <a:bodyPr anchor="t">
            <a:normAutofit/>
          </a:bodyPr>
          <a:lstStyle>
            <a:lvl1pPr marL="0" indent="0" algn="l">
              <a:spcBef>
                <a:spcPts val="0"/>
              </a:spcBef>
              <a:buFontTx/>
              <a:buNone/>
              <a:defRPr sz="1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8376272" y="1338020"/>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8376272" y="4731437"/>
            <a:ext cx="4287219" cy="1421200"/>
          </a:xfrm>
        </p:spPr>
        <p:txBody>
          <a:bodyPr anchor="t">
            <a:normAutofit/>
          </a:bodyPr>
          <a:lstStyle>
            <a:lvl1pPr marL="0" indent="0" algn="l">
              <a:spcBef>
                <a:spcPts val="0"/>
              </a:spcBef>
              <a:buFontTx/>
              <a:buNone/>
              <a:defRPr sz="18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8376272" y="4072208"/>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8376272" y="7465625"/>
            <a:ext cx="4287219" cy="1421200"/>
          </a:xfrm>
        </p:spPr>
        <p:txBody>
          <a:bodyPr anchor="t">
            <a:normAutofit/>
          </a:bodyPr>
          <a:lstStyle>
            <a:lvl1pPr marL="0" indent="0" algn="l">
              <a:spcBef>
                <a:spcPts val="0"/>
              </a:spcBef>
              <a:buFontTx/>
              <a:buNone/>
              <a:defRPr sz="1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8376272" y="6806396"/>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409840" y="3633533"/>
            <a:ext cx="3393567" cy="3018343"/>
          </a:xfrm>
        </p:spPr>
        <p:txBody>
          <a:bodyPr anchor="ctr">
            <a:noAutofit/>
          </a:bodyPr>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667292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2280245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230455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hank you">
    <p:bg>
      <p:bgPr>
        <a:solidFill>
          <a:srgbClr val="44688F"/>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266688" y="3740263"/>
            <a:ext cx="9181038" cy="123283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2266688" y="5141913"/>
            <a:ext cx="9181038" cy="896938"/>
          </a:xfrm>
        </p:spPr>
        <p:txBody>
          <a:bodyPr anchor="t"/>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2266688" y="7015163"/>
            <a:ext cx="9181038" cy="1871662"/>
          </a:xfrm>
        </p:spPr>
        <p:txBody>
          <a:bodyPr anchor="b"/>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8" name="Slide Number Placeholder 2"/>
          <p:cNvSpPr>
            <a:spLocks noGrp="1"/>
          </p:cNvSpPr>
          <p:nvPr>
            <p:ph type="sldNum" sz="quarter" idx="10"/>
          </p:nvPr>
        </p:nvSpPr>
        <p:spPr>
          <a:xfrm>
            <a:off x="10230334" y="9378247"/>
            <a:ext cx="3085743"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b="40507"/>
          <a:stretch/>
        </p:blipFill>
        <p:spPr>
          <a:xfrm>
            <a:off x="12051213" y="9402594"/>
            <a:ext cx="749586" cy="497930"/>
          </a:xfrm>
          <a:prstGeom prst="rect">
            <a:avLst/>
          </a:prstGeom>
        </p:spPr>
      </p:pic>
    </p:spTree>
    <p:extLst>
      <p:ext uri="{BB962C8B-B14F-4D97-AF65-F5344CB8AC3E}">
        <p14:creationId xmlns:p14="http://schemas.microsoft.com/office/powerpoint/2010/main" val="2196087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588"/>
            <a:ext cx="5825785"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1052781" y="2086658"/>
            <a:ext cx="4574483"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6095270" y="4034971"/>
            <a:ext cx="7066776" cy="3051630"/>
          </a:xfrm>
        </p:spPr>
        <p:txBody>
          <a:bodyPr numCol="1" spcCol="540000" anchor="t">
            <a:normAutofit/>
          </a:bodyPr>
          <a:lstStyle>
            <a:lvl1pPr marL="342900" indent="-342900" algn="l">
              <a:spcBef>
                <a:spcPts val="0"/>
              </a:spcBef>
              <a:buFont typeface="Wingdings" panose="05000000000000000000" pitchFamily="2" charset="2"/>
              <a:buChar char="§"/>
              <a:defRPr sz="1800">
                <a:solidFill>
                  <a:schemeClr val="tx1"/>
                </a:solidFill>
                <a:latin typeface="Franklin Gothic Book" panose="020B0503020102020204" pitchFamily="34" charset="0"/>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095271" y="2719237"/>
            <a:ext cx="7066774" cy="1146681"/>
          </a:xfrm>
        </p:spPr>
        <p:txBody>
          <a:bodyPr anchor="b">
            <a:noAutofit/>
          </a:bodyPr>
          <a:lstStyle>
            <a:lvl1pPr marL="0" indent="0" algn="l">
              <a:lnSpc>
                <a:spcPct val="100000"/>
              </a:lnSpc>
              <a:spcBef>
                <a:spcPts val="0"/>
              </a:spcBef>
              <a:buFontTx/>
              <a:buNone/>
              <a:defRPr sz="2400">
                <a:solidFill>
                  <a:srgbClr val="44688F"/>
                </a:solidFill>
                <a:latin typeface="Franklin Gothic Medium" panose="020B0603020102020204" pitchFamily="34" charset="0"/>
                <a:ea typeface="Roboto" panose="02000000000000000000" pitchFamily="2" charset="0"/>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Heading goes here</a:t>
            </a:r>
            <a:endParaRPr kumimoji="1" lang="ja-JP" altLang="en-US" dirty="0"/>
          </a:p>
        </p:txBody>
      </p:sp>
      <p:sp>
        <p:nvSpPr>
          <p:cNvPr id="8" name="Rectangle 7"/>
          <p:cNvSpPr/>
          <p:nvPr userDrawn="1"/>
        </p:nvSpPr>
        <p:spPr>
          <a:xfrm rot="5400000">
            <a:off x="682682" y="5170030"/>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0" name="Slide Number Placeholder 2"/>
          <p:cNvSpPr txBox="1">
            <a:spLocks/>
          </p:cNvSpPr>
          <p:nvPr userDrawn="1"/>
        </p:nvSpPr>
        <p:spPr>
          <a:xfrm>
            <a:off x="11205558" y="9378248"/>
            <a:ext cx="2314441" cy="547603"/>
          </a:xfrm>
          <a:prstGeom prst="rect">
            <a:avLst/>
          </a:prstGeom>
        </p:spPr>
        <p:txBody>
          <a:bodyPr vert="horz" lIns="68584" tIns="34292" rIns="68584" bIns="34292"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350" smtClean="0"/>
              <a:pPr/>
              <a:t>‹#›</a:t>
            </a:fld>
            <a:endParaRPr kumimoji="1" lang="ja-JP" altLang="en-US" sz="135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685510" y="9446541"/>
            <a:ext cx="476536" cy="467949"/>
          </a:xfrm>
          <a:prstGeom prst="rect">
            <a:avLst/>
          </a:prstGeom>
        </p:spPr>
      </p:pic>
    </p:spTree>
    <p:extLst>
      <p:ext uri="{BB962C8B-B14F-4D97-AF65-F5344CB8AC3E}">
        <p14:creationId xmlns:p14="http://schemas.microsoft.com/office/powerpoint/2010/main" val="110238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5" name="Rectangle 4"/>
          <p:cNvSpPr/>
          <p:nvPr userDrawn="1"/>
        </p:nvSpPr>
        <p:spPr>
          <a:xfrm>
            <a:off x="3" y="-1192"/>
            <a:ext cx="6857207"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1052784" y="2086664"/>
            <a:ext cx="4574483" cy="6110513"/>
          </a:xfrm>
        </p:spPr>
        <p:txBody>
          <a:bodyPr anchor="ctr"/>
          <a:lstStyle>
            <a:lvl1pPr algn="l">
              <a:defRPr sz="54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080178" y="2944859"/>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080179" y="2180138"/>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8080178" y="6000116"/>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8080179" y="5235395"/>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2" name="Rectangle 11"/>
          <p:cNvSpPr/>
          <p:nvPr userDrawn="1"/>
        </p:nvSpPr>
        <p:spPr>
          <a:xfrm rot="5400000">
            <a:off x="1742219"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3"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930926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442136402"/>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302" y="1683285"/>
            <a:ext cx="10285810" cy="3580847"/>
          </a:xfrm>
        </p:spPr>
        <p:txBody>
          <a:bodyPr anchor="b"/>
          <a:lstStyle>
            <a:lvl1pPr algn="ctr">
              <a:defRPr sz="6749"/>
            </a:lvl1pPr>
          </a:lstStyle>
          <a:p>
            <a:r>
              <a:rPr lang="en-US"/>
              <a:t>Click to edit Master title style</a:t>
            </a:r>
          </a:p>
        </p:txBody>
      </p:sp>
      <p:sp>
        <p:nvSpPr>
          <p:cNvPr id="3" name="Subtitle 2"/>
          <p:cNvSpPr>
            <a:spLocks noGrp="1"/>
          </p:cNvSpPr>
          <p:nvPr>
            <p:ph type="subTitle" idx="1"/>
          </p:nvPr>
        </p:nvSpPr>
        <p:spPr>
          <a:xfrm>
            <a:off x="1714302" y="5402223"/>
            <a:ext cx="10285810" cy="2483260"/>
          </a:xfrm>
        </p:spPr>
        <p:txBody>
          <a:bodyPr/>
          <a:lstStyle>
            <a:lvl1pPr marL="0" indent="0" algn="ctr">
              <a:buNone/>
              <a:defRPr sz="2700"/>
            </a:lvl1pPr>
            <a:lvl2pPr marL="514304" indent="0" algn="ctr">
              <a:buNone/>
              <a:defRPr sz="2250"/>
            </a:lvl2pPr>
            <a:lvl3pPr marL="1028609" indent="0" algn="ctr">
              <a:buNone/>
              <a:defRPr sz="2025"/>
            </a:lvl3pPr>
            <a:lvl4pPr marL="1542913" indent="0" algn="ctr">
              <a:buNone/>
              <a:defRPr sz="1800"/>
            </a:lvl4pPr>
            <a:lvl5pPr marL="2057217" indent="0" algn="ctr">
              <a:buNone/>
              <a:defRPr sz="1800"/>
            </a:lvl5pPr>
            <a:lvl6pPr marL="2571521" indent="0" algn="ctr">
              <a:buNone/>
              <a:defRPr sz="1800"/>
            </a:lvl6pPr>
            <a:lvl7pPr marL="3085826" indent="0" algn="ctr">
              <a:buNone/>
              <a:defRPr sz="1800"/>
            </a:lvl7pPr>
            <a:lvl8pPr marL="3600130" indent="0" algn="ctr">
              <a:buNone/>
              <a:defRPr sz="1800"/>
            </a:lvl8pPr>
            <a:lvl9pPr marL="4114434"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F60A1813-3C5F-4063-A6B2-B825BF63A8D8}"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B40AB-FD29-4725-B8E6-E80C6C84669C}" type="slidenum">
              <a:rPr lang="en-US" smtClean="0"/>
              <a:t>‹#›</a:t>
            </a:fld>
            <a:endParaRPr lang="en-US"/>
          </a:p>
        </p:txBody>
      </p:sp>
    </p:spTree>
    <p:extLst>
      <p:ext uri="{BB962C8B-B14F-4D97-AF65-F5344CB8AC3E}">
        <p14:creationId xmlns:p14="http://schemas.microsoft.com/office/powerpoint/2010/main" val="942394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52390138"/>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0A1813-3C5F-4063-A6B2-B825BF63A8D8}"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B40AB-FD29-4725-B8E6-E80C6C84669C}" type="slidenum">
              <a:rPr lang="en-US" smtClean="0"/>
              <a:t>‹#›</a:t>
            </a:fld>
            <a:endParaRPr lang="en-US"/>
          </a:p>
        </p:txBody>
      </p:sp>
    </p:spTree>
    <p:extLst>
      <p:ext uri="{BB962C8B-B14F-4D97-AF65-F5344CB8AC3E}">
        <p14:creationId xmlns:p14="http://schemas.microsoft.com/office/powerpoint/2010/main" val="2778331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3" y="2564212"/>
            <a:ext cx="11828681" cy="4278445"/>
          </a:xfrm>
        </p:spPr>
        <p:txBody>
          <a:bodyPr anchor="b"/>
          <a:lstStyle>
            <a:lvl1pPr>
              <a:defRPr sz="6749"/>
            </a:lvl1pPr>
          </a:lstStyle>
          <a:p>
            <a:r>
              <a:rPr lang="en-US"/>
              <a:t>Click to edit Master title style</a:t>
            </a:r>
          </a:p>
        </p:txBody>
      </p:sp>
      <p:sp>
        <p:nvSpPr>
          <p:cNvPr id="3" name="Text Placeholder 2"/>
          <p:cNvSpPr>
            <a:spLocks noGrp="1"/>
          </p:cNvSpPr>
          <p:nvPr>
            <p:ph type="body" idx="1"/>
          </p:nvPr>
        </p:nvSpPr>
        <p:spPr>
          <a:xfrm>
            <a:off x="935723" y="6883133"/>
            <a:ext cx="11828681" cy="2249933"/>
          </a:xfrm>
        </p:spPr>
        <p:txBody>
          <a:bodyPr/>
          <a:lstStyle>
            <a:lvl1pPr marL="0" indent="0">
              <a:buNone/>
              <a:defRPr sz="2700">
                <a:solidFill>
                  <a:schemeClr val="tx1">
                    <a:tint val="75000"/>
                  </a:schemeClr>
                </a:solidFill>
              </a:defRPr>
            </a:lvl1pPr>
            <a:lvl2pPr marL="514304" indent="0">
              <a:buNone/>
              <a:defRPr sz="2250">
                <a:solidFill>
                  <a:schemeClr val="tx1">
                    <a:tint val="75000"/>
                  </a:schemeClr>
                </a:solidFill>
              </a:defRPr>
            </a:lvl2pPr>
            <a:lvl3pPr marL="1028609" indent="0">
              <a:buNone/>
              <a:defRPr sz="2025">
                <a:solidFill>
                  <a:schemeClr val="tx1">
                    <a:tint val="75000"/>
                  </a:schemeClr>
                </a:solidFill>
              </a:defRPr>
            </a:lvl3pPr>
            <a:lvl4pPr marL="1542913" indent="0">
              <a:buNone/>
              <a:defRPr sz="1800">
                <a:solidFill>
                  <a:schemeClr val="tx1">
                    <a:tint val="75000"/>
                  </a:schemeClr>
                </a:solidFill>
              </a:defRPr>
            </a:lvl4pPr>
            <a:lvl5pPr marL="2057217" indent="0">
              <a:buNone/>
              <a:defRPr sz="1800">
                <a:solidFill>
                  <a:schemeClr val="tx1">
                    <a:tint val="75000"/>
                  </a:schemeClr>
                </a:solidFill>
              </a:defRPr>
            </a:lvl5pPr>
            <a:lvl6pPr marL="2571521" indent="0">
              <a:buNone/>
              <a:defRPr sz="1800">
                <a:solidFill>
                  <a:schemeClr val="tx1">
                    <a:tint val="75000"/>
                  </a:schemeClr>
                </a:solidFill>
              </a:defRPr>
            </a:lvl6pPr>
            <a:lvl7pPr marL="3085826" indent="0">
              <a:buNone/>
              <a:defRPr sz="1800">
                <a:solidFill>
                  <a:schemeClr val="tx1">
                    <a:tint val="75000"/>
                  </a:schemeClr>
                </a:solidFill>
              </a:defRPr>
            </a:lvl7pPr>
            <a:lvl8pPr marL="3600130" indent="0">
              <a:buNone/>
              <a:defRPr sz="1800">
                <a:solidFill>
                  <a:schemeClr val="tx1">
                    <a:tint val="75000"/>
                  </a:schemeClr>
                </a:solidFill>
              </a:defRPr>
            </a:lvl8pPr>
            <a:lvl9pPr marL="411443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A1813-3C5F-4063-A6B2-B825BF63A8D8}"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B40AB-FD29-4725-B8E6-E80C6C84669C}" type="slidenum">
              <a:rPr lang="en-US" smtClean="0"/>
              <a:t>‹#›</a:t>
            </a:fld>
            <a:endParaRPr lang="en-US"/>
          </a:p>
        </p:txBody>
      </p:sp>
    </p:spTree>
    <p:extLst>
      <p:ext uri="{BB962C8B-B14F-4D97-AF65-F5344CB8AC3E}">
        <p14:creationId xmlns:p14="http://schemas.microsoft.com/office/powerpoint/2010/main" val="1908296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866" y="2738015"/>
            <a:ext cx="5828626" cy="65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42921" y="2738015"/>
            <a:ext cx="5828626" cy="65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0A1813-3C5F-4063-A6B2-B825BF63A8D8}" type="datetimeFigureOut">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DB40AB-FD29-4725-B8E6-E80C6C84669C}" type="slidenum">
              <a:rPr lang="en-US" smtClean="0"/>
              <a:t>‹#›</a:t>
            </a:fld>
            <a:endParaRPr lang="en-US"/>
          </a:p>
        </p:txBody>
      </p:sp>
    </p:spTree>
    <p:extLst>
      <p:ext uri="{BB962C8B-B14F-4D97-AF65-F5344CB8AC3E}">
        <p14:creationId xmlns:p14="http://schemas.microsoft.com/office/powerpoint/2010/main" val="3886405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4"/>
            <a:ext cx="11828681" cy="1988038"/>
          </a:xfrm>
        </p:spPr>
        <p:txBody>
          <a:bodyPr/>
          <a:lstStyle/>
          <a:p>
            <a:r>
              <a:rPr lang="en-US"/>
              <a:t>Click to edit Master title style</a:t>
            </a:r>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2700" b="1"/>
            </a:lvl1pPr>
            <a:lvl2pPr marL="514304" indent="0">
              <a:buNone/>
              <a:defRPr sz="2250" b="1"/>
            </a:lvl2pPr>
            <a:lvl3pPr marL="1028609" indent="0">
              <a:buNone/>
              <a:defRPr sz="2025" b="1"/>
            </a:lvl3pPr>
            <a:lvl4pPr marL="1542913" indent="0">
              <a:buNone/>
              <a:defRPr sz="1800" b="1"/>
            </a:lvl4pPr>
            <a:lvl5pPr marL="2057217" indent="0">
              <a:buNone/>
              <a:defRPr sz="1800" b="1"/>
            </a:lvl5pPr>
            <a:lvl6pPr marL="2571521" indent="0">
              <a:buNone/>
              <a:defRPr sz="1800" b="1"/>
            </a:lvl6pPr>
            <a:lvl7pPr marL="3085826" indent="0">
              <a:buNone/>
              <a:defRPr sz="1800" b="1"/>
            </a:lvl7pPr>
            <a:lvl8pPr marL="3600130" indent="0">
              <a:buNone/>
              <a:defRPr sz="1800" b="1"/>
            </a:lvl8pPr>
            <a:lvl9pPr marL="4114434" indent="0">
              <a:buNone/>
              <a:defRPr sz="1800" b="1"/>
            </a:lvl9pPr>
          </a:lstStyle>
          <a:p>
            <a:pPr lvl="0"/>
            <a:r>
              <a:rPr lang="en-US"/>
              <a:t>Click to 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42921" y="2521356"/>
            <a:ext cx="5830412" cy="1235677"/>
          </a:xfrm>
        </p:spPr>
        <p:txBody>
          <a:bodyPr anchor="b"/>
          <a:lstStyle>
            <a:lvl1pPr marL="0" indent="0">
              <a:buNone/>
              <a:defRPr sz="2700" b="1"/>
            </a:lvl1pPr>
            <a:lvl2pPr marL="514304" indent="0">
              <a:buNone/>
              <a:defRPr sz="2250" b="1"/>
            </a:lvl2pPr>
            <a:lvl3pPr marL="1028609" indent="0">
              <a:buNone/>
              <a:defRPr sz="2025" b="1"/>
            </a:lvl3pPr>
            <a:lvl4pPr marL="1542913" indent="0">
              <a:buNone/>
              <a:defRPr sz="1800" b="1"/>
            </a:lvl4pPr>
            <a:lvl5pPr marL="2057217" indent="0">
              <a:buNone/>
              <a:defRPr sz="1800" b="1"/>
            </a:lvl5pPr>
            <a:lvl6pPr marL="2571521" indent="0">
              <a:buNone/>
              <a:defRPr sz="1800" b="1"/>
            </a:lvl6pPr>
            <a:lvl7pPr marL="3085826" indent="0">
              <a:buNone/>
              <a:defRPr sz="1800" b="1"/>
            </a:lvl7pPr>
            <a:lvl8pPr marL="3600130" indent="0">
              <a:buNone/>
              <a:defRPr sz="1800" b="1"/>
            </a:lvl8pPr>
            <a:lvl9pPr marL="4114434"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942921" y="3757033"/>
            <a:ext cx="5830412" cy="552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0A1813-3C5F-4063-A6B2-B825BF63A8D8}" type="datetimeFigureOut">
              <a:rPr lang="en-US" smtClean="0"/>
              <a:t>4/13/2020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DB40AB-FD29-4725-B8E6-E80C6C84669C}" type="slidenum">
              <a:rPr lang="en-US" smtClean="0"/>
              <a:t>‹#›</a:t>
            </a:fld>
            <a:endParaRPr lang="en-US"/>
          </a:p>
        </p:txBody>
      </p:sp>
    </p:spTree>
    <p:extLst>
      <p:ext uri="{BB962C8B-B14F-4D97-AF65-F5344CB8AC3E}">
        <p14:creationId xmlns:p14="http://schemas.microsoft.com/office/powerpoint/2010/main" val="1003592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0A1813-3C5F-4063-A6B2-B825BF63A8D8}" type="datetimeFigureOut">
              <a:rPr lang="en-US" smtClean="0"/>
              <a:t>4/13/2020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DB40AB-FD29-4725-B8E6-E80C6C84669C}" type="slidenum">
              <a:rPr lang="en-US" smtClean="0"/>
              <a:t>‹#›</a:t>
            </a:fld>
            <a:endParaRPr lang="en-US"/>
          </a:p>
        </p:txBody>
      </p:sp>
    </p:spTree>
    <p:extLst>
      <p:ext uri="{BB962C8B-B14F-4D97-AF65-F5344CB8AC3E}">
        <p14:creationId xmlns:p14="http://schemas.microsoft.com/office/powerpoint/2010/main" val="961816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A1813-3C5F-4063-A6B2-B825BF63A8D8}" type="datetimeFigureOut">
              <a:rPr lang="en-US" smtClean="0"/>
              <a:t>4/13/2020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DB40AB-FD29-4725-B8E6-E80C6C84669C}" type="slidenum">
              <a:rPr lang="en-US" smtClean="0"/>
              <a:t>‹#›</a:t>
            </a:fld>
            <a:endParaRPr lang="en-US"/>
          </a:p>
        </p:txBody>
      </p:sp>
    </p:spTree>
    <p:extLst>
      <p:ext uri="{BB962C8B-B14F-4D97-AF65-F5344CB8AC3E}">
        <p14:creationId xmlns:p14="http://schemas.microsoft.com/office/powerpoint/2010/main" val="3600607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653" y="685694"/>
            <a:ext cx="4423255" cy="239993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5830412" y="1480910"/>
            <a:ext cx="6942922" cy="7309310"/>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44653" y="3085624"/>
            <a:ext cx="4423255" cy="5716500"/>
          </a:xfrm>
        </p:spPr>
        <p:txBody>
          <a:bodyPr/>
          <a:lstStyle>
            <a:lvl1pPr marL="0" indent="0">
              <a:buNone/>
              <a:defRPr sz="1800"/>
            </a:lvl1pPr>
            <a:lvl2pPr marL="514304" indent="0">
              <a:buNone/>
              <a:defRPr sz="1575"/>
            </a:lvl2pPr>
            <a:lvl3pPr marL="1028609" indent="0">
              <a:buNone/>
              <a:defRPr sz="1350"/>
            </a:lvl3pPr>
            <a:lvl4pPr marL="1542913" indent="0">
              <a:buNone/>
              <a:defRPr sz="1125"/>
            </a:lvl4pPr>
            <a:lvl5pPr marL="2057217" indent="0">
              <a:buNone/>
              <a:defRPr sz="1125"/>
            </a:lvl5pPr>
            <a:lvl6pPr marL="2571521" indent="0">
              <a:buNone/>
              <a:defRPr sz="1125"/>
            </a:lvl6pPr>
            <a:lvl7pPr marL="3085826" indent="0">
              <a:buNone/>
              <a:defRPr sz="1125"/>
            </a:lvl7pPr>
            <a:lvl8pPr marL="3600130" indent="0">
              <a:buNone/>
              <a:defRPr sz="1125"/>
            </a:lvl8pPr>
            <a:lvl9pPr marL="4114434"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F60A1813-3C5F-4063-A6B2-B825BF63A8D8}" type="datetimeFigureOut">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DB40AB-FD29-4725-B8E6-E80C6C84669C}" type="slidenum">
              <a:rPr lang="en-US" smtClean="0"/>
              <a:t>‹#›</a:t>
            </a:fld>
            <a:endParaRPr lang="en-US"/>
          </a:p>
        </p:txBody>
      </p:sp>
    </p:spTree>
    <p:extLst>
      <p:ext uri="{BB962C8B-B14F-4D97-AF65-F5344CB8AC3E}">
        <p14:creationId xmlns:p14="http://schemas.microsoft.com/office/powerpoint/2010/main" val="3229586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653" y="685694"/>
            <a:ext cx="4423255" cy="239993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5830412" y="1480910"/>
            <a:ext cx="6942922" cy="7309310"/>
          </a:xfrm>
        </p:spPr>
        <p:txBody>
          <a:bodyPr/>
          <a:lstStyle>
            <a:lvl1pPr marL="0" indent="0">
              <a:buNone/>
              <a:defRPr sz="3600"/>
            </a:lvl1pPr>
            <a:lvl2pPr marL="514304" indent="0">
              <a:buNone/>
              <a:defRPr sz="3150"/>
            </a:lvl2pPr>
            <a:lvl3pPr marL="1028609" indent="0">
              <a:buNone/>
              <a:defRPr sz="2700"/>
            </a:lvl3pPr>
            <a:lvl4pPr marL="1542913" indent="0">
              <a:buNone/>
              <a:defRPr sz="2250"/>
            </a:lvl4pPr>
            <a:lvl5pPr marL="2057217" indent="0">
              <a:buNone/>
              <a:defRPr sz="2250"/>
            </a:lvl5pPr>
            <a:lvl6pPr marL="2571521" indent="0">
              <a:buNone/>
              <a:defRPr sz="2250"/>
            </a:lvl6pPr>
            <a:lvl7pPr marL="3085826" indent="0">
              <a:buNone/>
              <a:defRPr sz="2250"/>
            </a:lvl7pPr>
            <a:lvl8pPr marL="3600130" indent="0">
              <a:buNone/>
              <a:defRPr sz="2250"/>
            </a:lvl8pPr>
            <a:lvl9pPr marL="4114434" indent="0">
              <a:buNone/>
              <a:defRPr sz="2250"/>
            </a:lvl9pPr>
          </a:lstStyle>
          <a:p>
            <a:endParaRPr lang="en-US"/>
          </a:p>
        </p:txBody>
      </p:sp>
      <p:sp>
        <p:nvSpPr>
          <p:cNvPr id="4" name="Text Placeholder 3"/>
          <p:cNvSpPr>
            <a:spLocks noGrp="1"/>
          </p:cNvSpPr>
          <p:nvPr>
            <p:ph type="body" sz="half" idx="2"/>
          </p:nvPr>
        </p:nvSpPr>
        <p:spPr>
          <a:xfrm>
            <a:off x="944653" y="3085624"/>
            <a:ext cx="4423255" cy="5716500"/>
          </a:xfrm>
        </p:spPr>
        <p:txBody>
          <a:bodyPr/>
          <a:lstStyle>
            <a:lvl1pPr marL="0" indent="0">
              <a:buNone/>
              <a:defRPr sz="1800"/>
            </a:lvl1pPr>
            <a:lvl2pPr marL="514304" indent="0">
              <a:buNone/>
              <a:defRPr sz="1575"/>
            </a:lvl2pPr>
            <a:lvl3pPr marL="1028609" indent="0">
              <a:buNone/>
              <a:defRPr sz="1350"/>
            </a:lvl3pPr>
            <a:lvl4pPr marL="1542913" indent="0">
              <a:buNone/>
              <a:defRPr sz="1125"/>
            </a:lvl4pPr>
            <a:lvl5pPr marL="2057217" indent="0">
              <a:buNone/>
              <a:defRPr sz="1125"/>
            </a:lvl5pPr>
            <a:lvl6pPr marL="2571521" indent="0">
              <a:buNone/>
              <a:defRPr sz="1125"/>
            </a:lvl6pPr>
            <a:lvl7pPr marL="3085826" indent="0">
              <a:buNone/>
              <a:defRPr sz="1125"/>
            </a:lvl7pPr>
            <a:lvl8pPr marL="3600130" indent="0">
              <a:buNone/>
              <a:defRPr sz="1125"/>
            </a:lvl8pPr>
            <a:lvl9pPr marL="4114434"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F60A1813-3C5F-4063-A6B2-B825BF63A8D8}" type="datetimeFigureOut">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DB40AB-FD29-4725-B8E6-E80C6C84669C}" type="slidenum">
              <a:rPr lang="en-US" smtClean="0"/>
              <a:t>‹#›</a:t>
            </a:fld>
            <a:endParaRPr lang="en-US"/>
          </a:p>
        </p:txBody>
      </p:sp>
    </p:spTree>
    <p:extLst>
      <p:ext uri="{BB962C8B-B14F-4D97-AF65-F5344CB8AC3E}">
        <p14:creationId xmlns:p14="http://schemas.microsoft.com/office/powerpoint/2010/main" val="400982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0A1813-3C5F-4063-A6B2-B825BF63A8D8}"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B40AB-FD29-4725-B8E6-E80C6C84669C}" type="slidenum">
              <a:rPr lang="en-US" smtClean="0"/>
              <a:t>‹#›</a:t>
            </a:fld>
            <a:endParaRPr lang="en-US"/>
          </a:p>
        </p:txBody>
      </p:sp>
    </p:spTree>
    <p:extLst>
      <p:ext uri="{BB962C8B-B14F-4D97-AF65-F5344CB8AC3E}">
        <p14:creationId xmlns:p14="http://schemas.microsoft.com/office/powerpoint/2010/main" val="2269841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4377" y="547603"/>
            <a:ext cx="2957170" cy="87164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2866" y="547603"/>
            <a:ext cx="8700081" cy="87164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0A1813-3C5F-4063-A6B2-B825BF63A8D8}"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B40AB-FD29-4725-B8E6-E80C6C84669C}" type="slidenum">
              <a:rPr lang="en-US" smtClean="0"/>
              <a:t>‹#›</a:t>
            </a:fld>
            <a:endParaRPr lang="en-US"/>
          </a:p>
        </p:txBody>
      </p:sp>
    </p:spTree>
    <p:extLst>
      <p:ext uri="{BB962C8B-B14F-4D97-AF65-F5344CB8AC3E}">
        <p14:creationId xmlns:p14="http://schemas.microsoft.com/office/powerpoint/2010/main" val="482462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866" y="2738015"/>
            <a:ext cx="5828626" cy="652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942921" y="2738015"/>
            <a:ext cx="5828626"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423853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dirty="0"/>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12799454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a:t>Click to edit Master title style</a:t>
            </a:r>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Franklin Gothic Book" panose="020B0503020102020204" pitchFamily="34"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Franklin Gothic Book" panose="020B0503020102020204" pitchFamily="34" charset="0"/>
                <a:ea typeface="Roboto" panose="02000000000000000000" pitchFamily="2" charset="0"/>
              </a:defRPr>
            </a:lvl2pPr>
            <a:lvl3pPr marL="1371395" indent="-342884">
              <a:buFontTx/>
              <a:buChar char="̶"/>
              <a:defRPr sz="2000" baseline="0">
                <a:solidFill>
                  <a:schemeClr val="tx1"/>
                </a:solidFill>
                <a:latin typeface="Franklin Gothic Book" panose="020B0503020102020204" pitchFamily="34" charset="0"/>
                <a:ea typeface="Roboto" panose="02000000000000000000" pitchFamily="2" charset="0"/>
              </a:defRPr>
            </a:lvl3pPr>
            <a:lvl4pPr>
              <a:defRPr sz="2000">
                <a:solidFill>
                  <a:schemeClr val="tx1"/>
                </a:solidFill>
                <a:latin typeface="Franklin Gothic Book" panose="020B0503020102020204" pitchFamily="34" charset="0"/>
              </a:defRPr>
            </a:lvl4pPr>
            <a:lvl5pPr>
              <a:defRPr sz="3600">
                <a:solidFill>
                  <a:schemeClr val="tx1"/>
                </a:solidFill>
              </a:defRPr>
            </a:lvl5pPr>
          </a:lstStyle>
          <a:p>
            <a:pPr lvl="0"/>
            <a:r>
              <a:rPr kumimoji="1" lang="en-US" altLang="ja-JP" dirty="0"/>
              <a:t>First level 36 </a:t>
            </a:r>
            <a:r>
              <a:rPr kumimoji="1" lang="en-US" altLang="ja-JP" dirty="0" err="1"/>
              <a:t>pt</a:t>
            </a:r>
            <a:endParaRPr kumimoji="1" lang="en-US" altLang="ja-JP" dirty="0"/>
          </a:p>
          <a:p>
            <a:pPr lvl="1"/>
            <a:r>
              <a:rPr kumimoji="1" lang="en-US" altLang="ja-JP" dirty="0"/>
              <a:t>Second level 28 </a:t>
            </a:r>
            <a:r>
              <a:rPr kumimoji="1" lang="en-US" altLang="ja-JP" dirty="0" err="1"/>
              <a:t>pt</a:t>
            </a:r>
            <a:endParaRPr kumimoji="1" lang="ja-JP" altLang="en-US" dirty="0"/>
          </a:p>
          <a:p>
            <a:pPr lvl="2"/>
            <a:r>
              <a:rPr lang="en-US" dirty="0"/>
              <a:t>Third level 20 </a:t>
            </a:r>
            <a:r>
              <a:rPr lang="en-US" dirty="0" err="1"/>
              <a:t>pt</a:t>
            </a:r>
            <a:endParaRPr lang="en-US" dirty="0"/>
          </a:p>
          <a:p>
            <a:pPr lvl="3"/>
            <a:r>
              <a:rPr lang="en-US" dirty="0"/>
              <a:t>Forth level 20 </a:t>
            </a:r>
            <a:r>
              <a:rPr lang="en-US" dirty="0" err="1"/>
              <a:t>pt</a:t>
            </a:r>
            <a:endParaRPr lang="en-US" dirty="0"/>
          </a:p>
        </p:txBody>
      </p:sp>
      <p:sp>
        <p:nvSpPr>
          <p:cNvPr id="6"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8" name="Straight Connector 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67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p>
          <a:p>
            <a:pPr lvl="0"/>
            <a:r>
              <a:rPr kumimoji="1" lang="en-US" altLang="ja-JP" dirty="0"/>
              <a:t>Title</a:t>
            </a:r>
          </a:p>
          <a:p>
            <a:pPr lvl="0"/>
            <a:r>
              <a:rPr kumimoji="1" lang="en-US" altLang="ja-JP" dirty="0"/>
              <a:t>date</a:t>
            </a:r>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271026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052391" y="3633543"/>
            <a:ext cx="3393567" cy="3018343"/>
          </a:xfrm>
        </p:spPr>
        <p:txBody>
          <a:bodyPr anchor="ctr">
            <a:noAutofit/>
          </a:bodyPr>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8773310" y="-1588"/>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17" name="Picture Placeholder 6"/>
          <p:cNvSpPr>
            <a:spLocks noGrp="1"/>
          </p:cNvSpPr>
          <p:nvPr>
            <p:ph type="pic" sz="quarter" idx="13"/>
          </p:nvPr>
        </p:nvSpPr>
        <p:spPr>
          <a:xfrm>
            <a:off x="4885759" y="0"/>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8774472" y="5141515"/>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885760" y="5141920"/>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22" name="Text Placeholder 5"/>
          <p:cNvSpPr>
            <a:spLocks noGrp="1"/>
          </p:cNvSpPr>
          <p:nvPr>
            <p:ph type="body" sz="quarter" idx="12" hasCustomPrompt="1"/>
          </p:nvPr>
        </p:nvSpPr>
        <p:spPr>
          <a:xfrm>
            <a:off x="9371519" y="1973417"/>
            <a:ext cx="2749915" cy="2007738"/>
          </a:xfrm>
        </p:spPr>
        <p:txBody>
          <a:bodyPr anchor="t"/>
          <a:lstStyle>
            <a:lvl1pPr marL="0" indent="0" algn="l">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9371519" y="1314188"/>
            <a:ext cx="2749915" cy="586241"/>
          </a:xfrm>
        </p:spPr>
        <p:txBody>
          <a:bodyPr anchor="b">
            <a:normAutofit/>
          </a:bodyPr>
          <a:lstStyle>
            <a:lvl1pPr marL="0" indent="0" algn="l">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5476261" y="7014529"/>
            <a:ext cx="2749915" cy="2007738"/>
          </a:xfrm>
        </p:spPr>
        <p:txBody>
          <a:bodyPr anchor="t"/>
          <a:lstStyle>
            <a:lvl1pPr marL="0" indent="0" algn="r">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5476261" y="6355300"/>
            <a:ext cx="2749915" cy="586241"/>
          </a:xfrm>
        </p:spPr>
        <p:txBody>
          <a:bodyPr anchor="b">
            <a:normAutofit/>
          </a:bodyPr>
          <a:lstStyle>
            <a:lvl1pPr marL="0" indent="0" algn="r">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smtClean="0"/>
              <a:t>4/13/2020</a:t>
            </a:fld>
            <a:endParaRPr lang="en-US" dirty="0"/>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3945666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89" r:id="rId6"/>
    <p:sldLayoutId id="2147483860" r:id="rId7"/>
    <p:sldLayoutId id="2147483786" r:id="rId8"/>
    <p:sldLayoutId id="2147483699" r:id="rId9"/>
    <p:sldLayoutId id="2147483806" r:id="rId10"/>
    <p:sldLayoutId id="2147483752" r:id="rId11"/>
    <p:sldLayoutId id="2147483895" r:id="rId12"/>
    <p:sldLayoutId id="2147483951" r:id="rId13"/>
  </p:sldLayoutIdLst>
  <p:hf hd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4320" userDrawn="1">
          <p15:clr>
            <a:srgbClr val="F26B43"/>
          </p15:clr>
        </p15:guide>
        <p15:guide id="3" orient="horz" pos="881" userDrawn="1">
          <p15:clr>
            <a:srgbClr val="F26B43"/>
          </p15:clr>
        </p15:guide>
        <p15:guide id="4" orient="horz" pos="5598" userDrawn="1">
          <p15:clr>
            <a:srgbClr val="F26B43"/>
          </p15:clr>
        </p15:guide>
        <p15:guide id="5" pos="918" userDrawn="1">
          <p15:clr>
            <a:srgbClr val="F26B43"/>
          </p15:clr>
        </p15:guide>
        <p15:guide id="6" pos="7721" userDrawn="1">
          <p15:clr>
            <a:srgbClr val="F26B43"/>
          </p15:clr>
        </p15:guide>
        <p15:guide id="7" pos="7211" userDrawn="1">
          <p15:clr>
            <a:srgbClr val="F26B43"/>
          </p15:clr>
        </p15:guide>
        <p15:guide id="8" pos="1428" userDrawn="1">
          <p15:clr>
            <a:srgbClr val="F26B43"/>
          </p15:clr>
        </p15:guide>
        <p15:guide id="9" pos="663" userDrawn="1">
          <p15:clr>
            <a:srgbClr val="F26B43"/>
          </p15:clr>
        </p15:guide>
        <p15:guide id="10" pos="7976" userDrawn="1">
          <p15:clr>
            <a:srgbClr val="F26B43"/>
          </p15:clr>
        </p15:guide>
        <p15:guide id="11" orient="horz" pos="2060" userDrawn="1">
          <p15:clr>
            <a:srgbClr val="F26B43"/>
          </p15:clr>
        </p15:guide>
        <p15:guide id="12" orient="horz" pos="4419" userDrawn="1">
          <p15:clr>
            <a:srgbClr val="F26B43"/>
          </p15:clr>
        </p15:guide>
        <p15:guide id="13" pos="5272" userDrawn="1">
          <p15:clr>
            <a:srgbClr val="F26B43"/>
          </p15:clr>
        </p15:guide>
        <p15:guide id="14" pos="3367" userDrawn="1">
          <p15:clr>
            <a:srgbClr val="F26B43"/>
          </p15:clr>
        </p15:guide>
        <p15:guide id="15" pos="307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smtClean="0"/>
              <a:t>4/13/2020</a:t>
            </a:fld>
            <a:endParaRPr lang="en-US" dirty="0"/>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615187083"/>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5" r:id="rId3"/>
    <p:sldLayoutId id="2147483926" r:id="rId4"/>
    <p:sldLayoutId id="2147483928" r:id="rId5"/>
    <p:sldLayoutId id="2147483933" r:id="rId6"/>
    <p:sldLayoutId id="2147483935" r:id="rId7"/>
    <p:sldLayoutId id="2147483937" r:id="rId8"/>
    <p:sldLayoutId id="2147483939" r:id="rId9"/>
    <p:sldLayoutId id="2147483941" r:id="rId10"/>
    <p:sldLayoutId id="2147483943" r:id="rId11"/>
    <p:sldLayoutId id="2147483945" r:id="rId12"/>
    <p:sldLayoutId id="2147483948" r:id="rId13"/>
    <p:sldLayoutId id="2147483949" r:id="rId14"/>
    <p:sldLayoutId id="2147483950" r:id="rId15"/>
  </p:sldLayoutIdLst>
  <p:hf hd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4320">
          <p15:clr>
            <a:srgbClr val="F26B43"/>
          </p15:clr>
        </p15:guide>
        <p15:guide id="3" orient="horz" pos="881">
          <p15:clr>
            <a:srgbClr val="F26B43"/>
          </p15:clr>
        </p15:guide>
        <p15:guide id="4" orient="horz" pos="5598">
          <p15:clr>
            <a:srgbClr val="F26B43"/>
          </p15:clr>
        </p15:guide>
        <p15:guide id="5" pos="918">
          <p15:clr>
            <a:srgbClr val="F26B43"/>
          </p15:clr>
        </p15:guide>
        <p15:guide id="6" pos="7721">
          <p15:clr>
            <a:srgbClr val="F26B43"/>
          </p15:clr>
        </p15:guide>
        <p15:guide id="7" pos="7211">
          <p15:clr>
            <a:srgbClr val="F26B43"/>
          </p15:clr>
        </p15:guide>
        <p15:guide id="8" pos="1428">
          <p15:clr>
            <a:srgbClr val="F26B43"/>
          </p15:clr>
        </p15:guide>
        <p15:guide id="9" pos="663">
          <p15:clr>
            <a:srgbClr val="F26B43"/>
          </p15:clr>
        </p15:guide>
        <p15:guide id="10" pos="7976">
          <p15:clr>
            <a:srgbClr val="F26B43"/>
          </p15:clr>
        </p15:guide>
        <p15:guide id="11" orient="horz" pos="2060">
          <p15:clr>
            <a:srgbClr val="F26B43"/>
          </p15:clr>
        </p15:guide>
        <p15:guide id="12" orient="horz" pos="4419">
          <p15:clr>
            <a:srgbClr val="F26B43"/>
          </p15:clr>
        </p15:guide>
        <p15:guide id="13" pos="5272">
          <p15:clr>
            <a:srgbClr val="F26B43"/>
          </p15:clr>
        </p15:guide>
        <p15:guide id="14" pos="3367">
          <p15:clr>
            <a:srgbClr val="F26B43"/>
          </p15:clr>
        </p15:guide>
        <p15:guide id="15" pos="307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4"/>
            <a:ext cx="11828681" cy="19880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866" y="9533055"/>
            <a:ext cx="3085743" cy="547603"/>
          </a:xfrm>
          <a:prstGeom prst="rect">
            <a:avLst/>
          </a:prstGeom>
        </p:spPr>
        <p:txBody>
          <a:bodyPr vert="horz" lIns="91440" tIns="45720" rIns="91440" bIns="45720" rtlCol="0" anchor="ctr"/>
          <a:lstStyle>
            <a:lvl1pPr algn="l">
              <a:defRPr sz="1350">
                <a:solidFill>
                  <a:schemeClr val="tx1">
                    <a:tint val="75000"/>
                  </a:schemeClr>
                </a:solidFill>
              </a:defRPr>
            </a:lvl1pPr>
          </a:lstStyle>
          <a:p>
            <a:fld id="{F60A1813-3C5F-4063-A6B2-B825BF63A8D8}" type="datetimeFigureOut">
              <a:rPr lang="en-US" smtClean="0"/>
              <a:t>4/13/2020</a:t>
            </a:fld>
            <a:endParaRPr lang="en-US"/>
          </a:p>
        </p:txBody>
      </p:sp>
      <p:sp>
        <p:nvSpPr>
          <p:cNvPr id="5" name="Footer Placeholder 4"/>
          <p:cNvSpPr>
            <a:spLocks noGrp="1"/>
          </p:cNvSpPr>
          <p:nvPr>
            <p:ph type="ftr" sz="quarter" idx="3"/>
          </p:nvPr>
        </p:nvSpPr>
        <p:spPr>
          <a:xfrm>
            <a:off x="4542900" y="9533055"/>
            <a:ext cx="4628614" cy="547603"/>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5804" y="9533055"/>
            <a:ext cx="3085743" cy="547603"/>
          </a:xfrm>
          <a:prstGeom prst="rect">
            <a:avLst/>
          </a:prstGeom>
        </p:spPr>
        <p:txBody>
          <a:bodyPr vert="horz" lIns="91440" tIns="45720" rIns="91440" bIns="45720" rtlCol="0" anchor="ctr"/>
          <a:lstStyle>
            <a:lvl1pPr algn="r">
              <a:defRPr sz="1350">
                <a:solidFill>
                  <a:schemeClr val="tx1">
                    <a:tint val="75000"/>
                  </a:schemeClr>
                </a:solidFill>
              </a:defRPr>
            </a:lvl1pPr>
          </a:lstStyle>
          <a:p>
            <a:fld id="{8EDB40AB-FD29-4725-B8E6-E80C6C84669C}" type="slidenum">
              <a:rPr lang="en-US" smtClean="0"/>
              <a:t>‹#›</a:t>
            </a:fld>
            <a:endParaRPr lang="en-US"/>
          </a:p>
        </p:txBody>
      </p:sp>
    </p:spTree>
    <p:extLst>
      <p:ext uri="{BB962C8B-B14F-4D97-AF65-F5344CB8AC3E}">
        <p14:creationId xmlns:p14="http://schemas.microsoft.com/office/powerpoint/2010/main" val="380380717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1028609"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52" indent="-257152" algn="l" defTabSz="1028609"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456" indent="-257152" algn="l" defTabSz="1028609" rtl="0" eaLnBrk="1" latinLnBrk="0" hangingPunct="1">
        <a:lnSpc>
          <a:spcPct val="90000"/>
        </a:lnSpc>
        <a:spcBef>
          <a:spcPts val="562"/>
        </a:spcBef>
        <a:buFont typeface="Arial" panose="020B0604020202020204" pitchFamily="34" charset="0"/>
        <a:buChar char="•"/>
        <a:defRPr sz="2700" kern="1200">
          <a:solidFill>
            <a:schemeClr val="tx1"/>
          </a:solidFill>
          <a:latin typeface="+mn-lt"/>
          <a:ea typeface="+mn-ea"/>
          <a:cs typeface="+mn-cs"/>
        </a:defRPr>
      </a:lvl2pPr>
      <a:lvl3pPr marL="1285761" indent="-257152" algn="l" defTabSz="1028609" rtl="0" eaLnBrk="1" latinLnBrk="0" hangingPunct="1">
        <a:lnSpc>
          <a:spcPct val="90000"/>
        </a:lnSpc>
        <a:spcBef>
          <a:spcPts val="562"/>
        </a:spcBef>
        <a:buFont typeface="Arial" panose="020B0604020202020204" pitchFamily="34" charset="0"/>
        <a:buChar char="•"/>
        <a:defRPr sz="2250" kern="1200">
          <a:solidFill>
            <a:schemeClr val="tx1"/>
          </a:solidFill>
          <a:latin typeface="+mn-lt"/>
          <a:ea typeface="+mn-ea"/>
          <a:cs typeface="+mn-cs"/>
        </a:defRPr>
      </a:lvl3pPr>
      <a:lvl4pPr marL="1800065" indent="-257152" algn="l" defTabSz="1028609" rtl="0" eaLnBrk="1" latinLnBrk="0" hangingPunct="1">
        <a:lnSpc>
          <a:spcPct val="90000"/>
        </a:lnSpc>
        <a:spcBef>
          <a:spcPts val="562"/>
        </a:spcBef>
        <a:buFont typeface="Arial" panose="020B0604020202020204" pitchFamily="34" charset="0"/>
        <a:buChar char="•"/>
        <a:defRPr sz="2025" kern="1200">
          <a:solidFill>
            <a:schemeClr val="tx1"/>
          </a:solidFill>
          <a:latin typeface="+mn-lt"/>
          <a:ea typeface="+mn-ea"/>
          <a:cs typeface="+mn-cs"/>
        </a:defRPr>
      </a:lvl4pPr>
      <a:lvl5pPr marL="2314369" indent="-257152" algn="l" defTabSz="1028609" rtl="0" eaLnBrk="1" latinLnBrk="0" hangingPunct="1">
        <a:lnSpc>
          <a:spcPct val="90000"/>
        </a:lnSpc>
        <a:spcBef>
          <a:spcPts val="562"/>
        </a:spcBef>
        <a:buFont typeface="Arial" panose="020B0604020202020204" pitchFamily="34" charset="0"/>
        <a:buChar char="•"/>
        <a:defRPr sz="2025" kern="1200">
          <a:solidFill>
            <a:schemeClr val="tx1"/>
          </a:solidFill>
          <a:latin typeface="+mn-lt"/>
          <a:ea typeface="+mn-ea"/>
          <a:cs typeface="+mn-cs"/>
        </a:defRPr>
      </a:lvl5pPr>
      <a:lvl6pPr marL="2828674" indent="-257152" algn="l" defTabSz="1028609" rtl="0" eaLnBrk="1" latinLnBrk="0" hangingPunct="1">
        <a:lnSpc>
          <a:spcPct val="90000"/>
        </a:lnSpc>
        <a:spcBef>
          <a:spcPts val="562"/>
        </a:spcBef>
        <a:buFont typeface="Arial" panose="020B0604020202020204" pitchFamily="34" charset="0"/>
        <a:buChar char="•"/>
        <a:defRPr sz="2025" kern="1200">
          <a:solidFill>
            <a:schemeClr val="tx1"/>
          </a:solidFill>
          <a:latin typeface="+mn-lt"/>
          <a:ea typeface="+mn-ea"/>
          <a:cs typeface="+mn-cs"/>
        </a:defRPr>
      </a:lvl6pPr>
      <a:lvl7pPr marL="3342978" indent="-257152" algn="l" defTabSz="1028609" rtl="0" eaLnBrk="1" latinLnBrk="0" hangingPunct="1">
        <a:lnSpc>
          <a:spcPct val="90000"/>
        </a:lnSpc>
        <a:spcBef>
          <a:spcPts val="562"/>
        </a:spcBef>
        <a:buFont typeface="Arial" panose="020B0604020202020204" pitchFamily="34" charset="0"/>
        <a:buChar char="•"/>
        <a:defRPr sz="2025" kern="1200">
          <a:solidFill>
            <a:schemeClr val="tx1"/>
          </a:solidFill>
          <a:latin typeface="+mn-lt"/>
          <a:ea typeface="+mn-ea"/>
          <a:cs typeface="+mn-cs"/>
        </a:defRPr>
      </a:lvl7pPr>
      <a:lvl8pPr marL="3857282" indent="-257152" algn="l" defTabSz="1028609" rtl="0" eaLnBrk="1" latinLnBrk="0" hangingPunct="1">
        <a:lnSpc>
          <a:spcPct val="90000"/>
        </a:lnSpc>
        <a:spcBef>
          <a:spcPts val="562"/>
        </a:spcBef>
        <a:buFont typeface="Arial" panose="020B0604020202020204" pitchFamily="34" charset="0"/>
        <a:buChar char="•"/>
        <a:defRPr sz="2025" kern="1200">
          <a:solidFill>
            <a:schemeClr val="tx1"/>
          </a:solidFill>
          <a:latin typeface="+mn-lt"/>
          <a:ea typeface="+mn-ea"/>
          <a:cs typeface="+mn-cs"/>
        </a:defRPr>
      </a:lvl8pPr>
      <a:lvl9pPr marL="4371586" indent="-257152" algn="l" defTabSz="1028609" rtl="0" eaLnBrk="1" latinLnBrk="0" hangingPunct="1">
        <a:lnSpc>
          <a:spcPct val="90000"/>
        </a:lnSpc>
        <a:spcBef>
          <a:spcPts val="562"/>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609" rtl="0" eaLnBrk="1" latinLnBrk="0" hangingPunct="1">
        <a:defRPr sz="2025" kern="1200">
          <a:solidFill>
            <a:schemeClr val="tx1"/>
          </a:solidFill>
          <a:latin typeface="+mn-lt"/>
          <a:ea typeface="+mn-ea"/>
          <a:cs typeface="+mn-cs"/>
        </a:defRPr>
      </a:lvl1pPr>
      <a:lvl2pPr marL="514304" algn="l" defTabSz="1028609" rtl="0" eaLnBrk="1" latinLnBrk="0" hangingPunct="1">
        <a:defRPr sz="2025" kern="1200">
          <a:solidFill>
            <a:schemeClr val="tx1"/>
          </a:solidFill>
          <a:latin typeface="+mn-lt"/>
          <a:ea typeface="+mn-ea"/>
          <a:cs typeface="+mn-cs"/>
        </a:defRPr>
      </a:lvl2pPr>
      <a:lvl3pPr marL="1028609" algn="l" defTabSz="1028609" rtl="0" eaLnBrk="1" latinLnBrk="0" hangingPunct="1">
        <a:defRPr sz="2025" kern="1200">
          <a:solidFill>
            <a:schemeClr val="tx1"/>
          </a:solidFill>
          <a:latin typeface="+mn-lt"/>
          <a:ea typeface="+mn-ea"/>
          <a:cs typeface="+mn-cs"/>
        </a:defRPr>
      </a:lvl3pPr>
      <a:lvl4pPr marL="1542913" algn="l" defTabSz="1028609" rtl="0" eaLnBrk="1" latinLnBrk="0" hangingPunct="1">
        <a:defRPr sz="2025" kern="1200">
          <a:solidFill>
            <a:schemeClr val="tx1"/>
          </a:solidFill>
          <a:latin typeface="+mn-lt"/>
          <a:ea typeface="+mn-ea"/>
          <a:cs typeface="+mn-cs"/>
        </a:defRPr>
      </a:lvl4pPr>
      <a:lvl5pPr marL="2057217" algn="l" defTabSz="1028609" rtl="0" eaLnBrk="1" latinLnBrk="0" hangingPunct="1">
        <a:defRPr sz="2025" kern="1200">
          <a:solidFill>
            <a:schemeClr val="tx1"/>
          </a:solidFill>
          <a:latin typeface="+mn-lt"/>
          <a:ea typeface="+mn-ea"/>
          <a:cs typeface="+mn-cs"/>
        </a:defRPr>
      </a:lvl5pPr>
      <a:lvl6pPr marL="2571521" algn="l" defTabSz="1028609" rtl="0" eaLnBrk="1" latinLnBrk="0" hangingPunct="1">
        <a:defRPr sz="2025" kern="1200">
          <a:solidFill>
            <a:schemeClr val="tx1"/>
          </a:solidFill>
          <a:latin typeface="+mn-lt"/>
          <a:ea typeface="+mn-ea"/>
          <a:cs typeface="+mn-cs"/>
        </a:defRPr>
      </a:lvl6pPr>
      <a:lvl7pPr marL="3085826" algn="l" defTabSz="1028609" rtl="0" eaLnBrk="1" latinLnBrk="0" hangingPunct="1">
        <a:defRPr sz="2025" kern="1200">
          <a:solidFill>
            <a:schemeClr val="tx1"/>
          </a:solidFill>
          <a:latin typeface="+mn-lt"/>
          <a:ea typeface="+mn-ea"/>
          <a:cs typeface="+mn-cs"/>
        </a:defRPr>
      </a:lvl7pPr>
      <a:lvl8pPr marL="3600130" algn="l" defTabSz="1028609" rtl="0" eaLnBrk="1" latinLnBrk="0" hangingPunct="1">
        <a:defRPr sz="2025" kern="1200">
          <a:solidFill>
            <a:schemeClr val="tx1"/>
          </a:solidFill>
          <a:latin typeface="+mn-lt"/>
          <a:ea typeface="+mn-ea"/>
          <a:cs typeface="+mn-cs"/>
        </a:defRPr>
      </a:lvl8pPr>
      <a:lvl9pPr marL="4114434" algn="l" defTabSz="1028609"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29.JPG"/></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7.xml"/><Relationship Id="rId5" Type="http://schemas.openxmlformats.org/officeDocument/2006/relationships/hyperlink" Target="https://everettwa.gov/1287/Water-Supply" TargetMode="External"/><Relationship Id="rId4" Type="http://schemas.openxmlformats.org/officeDocument/2006/relationships/hyperlink" Target="https://everettwa.gov/DocumentCenter/View/3766/EVERETT-WATER-SITUATION-4-1-20-PDF?bidI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hyperlink" Target="https://www.seattle.gov/utilities/services/water/water-system-overview" TargetMode="External"/><Relationship Id="rId2" Type="http://schemas.openxmlformats.org/officeDocument/2006/relationships/notesSlide" Target="../notesSlides/notesSlide45.xml"/><Relationship Id="rId1" Type="http://schemas.openxmlformats.org/officeDocument/2006/relationships/slideLayout" Target="../slideLayouts/slideLayout27.xml"/><Relationship Id="rId4" Type="http://schemas.openxmlformats.org/officeDocument/2006/relationships/image" Target="../media/image36.C8EBF900"/></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1191" y="7166802"/>
            <a:ext cx="13714411" cy="1247847"/>
          </a:xfrm>
        </p:spPr>
        <p:txBody>
          <a:bodyPr>
            <a:noAutofit/>
          </a:bodyPr>
          <a:lstStyle/>
          <a:p>
            <a:pPr>
              <a:lnSpc>
                <a:spcPct val="134000"/>
              </a:lnSpc>
            </a:pPr>
            <a:r>
              <a:rPr lang="en-US" sz="2700" dirty="0">
                <a:solidFill>
                  <a:schemeClr val="tx1">
                    <a:lumMod val="65000"/>
                    <a:lumOff val="35000"/>
                  </a:schemeClr>
                </a:solidFill>
              </a:rPr>
              <a:t>April 9, 2020</a:t>
            </a:r>
            <a:endParaRPr lang="en-US" sz="1800" dirty="0">
              <a:solidFill>
                <a:schemeClr val="tx1">
                  <a:lumMod val="65000"/>
                  <a:lumOff val="35000"/>
                </a:schemeClr>
              </a:solidFill>
            </a:endParaRPr>
          </a:p>
        </p:txBody>
      </p:sp>
      <p:sp>
        <p:nvSpPr>
          <p:cNvPr id="4" name="Title 3"/>
          <p:cNvSpPr>
            <a:spLocks noGrp="1"/>
          </p:cNvSpPr>
          <p:nvPr>
            <p:ph type="title"/>
          </p:nvPr>
        </p:nvSpPr>
        <p:spPr>
          <a:xfrm>
            <a:off x="1" y="6033529"/>
            <a:ext cx="13714412" cy="790909"/>
          </a:xfrm>
        </p:spPr>
        <p:txBody>
          <a:bodyPr>
            <a:normAutofit fontScale="90000"/>
          </a:bodyPr>
          <a:lstStyle/>
          <a:p>
            <a:pPr>
              <a:lnSpc>
                <a:spcPct val="100000"/>
              </a:lnSpc>
            </a:pPr>
            <a:r>
              <a:rPr lang="en-US" sz="4950" dirty="0">
                <a:solidFill>
                  <a:schemeClr val="tx1">
                    <a:lumMod val="65000"/>
                    <a:lumOff val="35000"/>
                  </a:schemeClr>
                </a:solidFill>
              </a:rPr>
              <a:t>WRIA 7 Watershed Restoration </a:t>
            </a:r>
            <a:br>
              <a:rPr lang="en-US" sz="4950" dirty="0">
                <a:solidFill>
                  <a:schemeClr val="tx1">
                    <a:lumMod val="65000"/>
                    <a:lumOff val="35000"/>
                  </a:schemeClr>
                </a:solidFill>
              </a:rPr>
            </a:br>
            <a:r>
              <a:rPr lang="en-US" sz="4950" dirty="0">
                <a:solidFill>
                  <a:schemeClr val="tx1">
                    <a:lumMod val="65000"/>
                    <a:lumOff val="35000"/>
                  </a:schemeClr>
                </a:solidFill>
              </a:rPr>
              <a:t>and Enhancement Committee</a:t>
            </a:r>
          </a:p>
        </p:txBody>
      </p:sp>
      <p:sp>
        <p:nvSpPr>
          <p:cNvPr id="8" name="Rectangle 7" title="Photo of clear creek, Silverdale"/>
          <p:cNvSpPr/>
          <p:nvPr/>
        </p:nvSpPr>
        <p:spPr>
          <a:xfrm>
            <a:off x="-1191" y="5600848"/>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pic>
        <p:nvPicPr>
          <p:cNvPr id="9" name="Picture Placeholder 8" descr="Snow covered mountains. " title="View from Mailbox Peak"/>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1748" b="21748"/>
          <a:stretch>
            <a:fillRect/>
          </a:stretch>
        </p:blipFill>
        <p:spPr/>
      </p:pic>
    </p:spTree>
    <p:extLst>
      <p:ext uri="{BB962C8B-B14F-4D97-AF65-F5344CB8AC3E}">
        <p14:creationId xmlns:p14="http://schemas.microsoft.com/office/powerpoint/2010/main" val="255882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2866" y="1151109"/>
            <a:ext cx="11828681" cy="1075922"/>
          </a:xfrm>
        </p:spPr>
        <p:txBody>
          <a:bodyPr/>
          <a:lstStyle/>
          <a:p>
            <a:r>
              <a:rPr lang="en-US" dirty="0">
                <a:solidFill>
                  <a:schemeClr val="bg1"/>
                </a:solidFill>
              </a:rPr>
              <a:t>Water Storage and Retiming</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10</a:t>
            </a:fld>
            <a:endParaRPr kumimoji="1" lang="ja-JP" altLang="en-US" dirty="0"/>
          </a:p>
        </p:txBody>
      </p:sp>
      <p:pic>
        <p:nvPicPr>
          <p:cNvPr id="5" name="Picture 4" descr="A dugout with white pipes laid down in parallel lines. " title="ADS Slotted Pipe"/>
          <p:cNvPicPr>
            <a:picLocks noChangeAspect="1"/>
          </p:cNvPicPr>
          <p:nvPr/>
        </p:nvPicPr>
        <p:blipFill>
          <a:blip r:embed="rId3"/>
          <a:stretch>
            <a:fillRect/>
          </a:stretch>
        </p:blipFill>
        <p:spPr>
          <a:xfrm>
            <a:off x="7615910" y="3326476"/>
            <a:ext cx="4541914" cy="3632461"/>
          </a:xfrm>
          <a:prstGeom prst="rect">
            <a:avLst/>
          </a:prstGeom>
        </p:spPr>
      </p:pic>
      <p:sp>
        <p:nvSpPr>
          <p:cNvPr id="8" name="Text Placeholder 4"/>
          <p:cNvSpPr>
            <a:spLocks noGrp="1"/>
          </p:cNvSpPr>
          <p:nvPr>
            <p:ph type="body" sz="quarter" idx="11"/>
          </p:nvPr>
        </p:nvSpPr>
        <p:spPr>
          <a:xfrm>
            <a:off x="373224" y="3090672"/>
            <a:ext cx="7078081" cy="5888736"/>
          </a:xfrm>
        </p:spPr>
        <p:txBody>
          <a:bodyPr>
            <a:normAutofit/>
          </a:bodyPr>
          <a:lstStyle/>
          <a:p>
            <a:pPr marL="771383" lvl="1" indent="0">
              <a:lnSpc>
                <a:spcPct val="160000"/>
              </a:lnSpc>
              <a:buNone/>
            </a:pPr>
            <a:r>
              <a:rPr kumimoji="1" lang="en-US" sz="3200" dirty="0">
                <a:solidFill>
                  <a:schemeClr val="bg1"/>
                </a:solidFill>
              </a:rPr>
              <a:t>Water storage projects, including “retiming” projects, involve the capture of water when it is available (such as during high-flow periods) and the later use or release of that water when needed, thus increasing streamflow. </a:t>
            </a:r>
          </a:p>
        </p:txBody>
      </p:sp>
    </p:spTree>
    <p:extLst>
      <p:ext uri="{BB962C8B-B14F-4D97-AF65-F5344CB8AC3E}">
        <p14:creationId xmlns:p14="http://schemas.microsoft.com/office/powerpoint/2010/main" val="714881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Storage Project Types</a:t>
            </a:r>
          </a:p>
        </p:txBody>
      </p:sp>
      <p:sp>
        <p:nvSpPr>
          <p:cNvPr id="3" name="Content Placeholder 2"/>
          <p:cNvSpPr>
            <a:spLocks noGrp="1"/>
          </p:cNvSpPr>
          <p:nvPr>
            <p:ph idx="1"/>
          </p:nvPr>
        </p:nvSpPr>
        <p:spPr/>
        <p:txBody>
          <a:bodyPr>
            <a:normAutofit/>
          </a:bodyPr>
          <a:lstStyle/>
          <a:p>
            <a:pPr>
              <a:lnSpc>
                <a:spcPct val="150000"/>
              </a:lnSpc>
            </a:pPr>
            <a:r>
              <a:rPr lang="en-US" sz="3200" dirty="0"/>
              <a:t>Managed Aquifer Recharge</a:t>
            </a:r>
          </a:p>
          <a:p>
            <a:pPr>
              <a:lnSpc>
                <a:spcPct val="150000"/>
              </a:lnSpc>
            </a:pPr>
            <a:r>
              <a:rPr lang="en-US" sz="3200" dirty="0"/>
              <a:t>Off-Channel Water Storage Using Existing Features</a:t>
            </a:r>
          </a:p>
          <a:p>
            <a:pPr>
              <a:lnSpc>
                <a:spcPct val="150000"/>
              </a:lnSpc>
            </a:pPr>
            <a:r>
              <a:rPr lang="en-US" sz="3200" dirty="0"/>
              <a:t>Surface Water Storage and Release</a:t>
            </a:r>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11</a:t>
            </a:fld>
            <a:endParaRPr kumimoji="1" lang="ja-JP" altLang="en-US" dirty="0"/>
          </a:p>
        </p:txBody>
      </p:sp>
    </p:spTree>
    <p:extLst>
      <p:ext uri="{BB962C8B-B14F-4D97-AF65-F5344CB8AC3E}">
        <p14:creationId xmlns:p14="http://schemas.microsoft.com/office/powerpoint/2010/main" val="2455824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2866" y="1058544"/>
            <a:ext cx="11828681" cy="1075922"/>
          </a:xfrm>
        </p:spPr>
        <p:txBody>
          <a:bodyPr/>
          <a:lstStyle/>
          <a:p>
            <a:r>
              <a:rPr lang="en-US" dirty="0">
                <a:solidFill>
                  <a:schemeClr val="bg1"/>
                </a:solidFill>
              </a:rPr>
              <a:t>Managed Aquifer Recharge</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12</a:t>
            </a:fld>
            <a:endParaRPr kumimoji="1" lang="ja-JP" altLang="en-US" dirty="0"/>
          </a:p>
        </p:txBody>
      </p:sp>
      <p:pic>
        <p:nvPicPr>
          <p:cNvPr id="4" name="Picture 3" descr="The dugout is now filled with water (labeled a spreading basin). A monitoring well is labeled on the bottom left of the site. " title="HBDIC Recharge Project Site"/>
          <p:cNvPicPr>
            <a:picLocks noChangeAspect="1"/>
          </p:cNvPicPr>
          <p:nvPr/>
        </p:nvPicPr>
        <p:blipFill>
          <a:blip r:embed="rId3"/>
          <a:stretch>
            <a:fillRect/>
          </a:stretch>
        </p:blipFill>
        <p:spPr>
          <a:xfrm>
            <a:off x="7451304" y="3167431"/>
            <a:ext cx="4871126" cy="3950550"/>
          </a:xfrm>
          <a:prstGeom prst="rect">
            <a:avLst/>
          </a:prstGeom>
        </p:spPr>
      </p:pic>
      <p:sp>
        <p:nvSpPr>
          <p:cNvPr id="8" name="Text Placeholder 4"/>
          <p:cNvSpPr>
            <a:spLocks noGrp="1"/>
          </p:cNvSpPr>
          <p:nvPr>
            <p:ph type="body" sz="quarter" idx="11"/>
          </p:nvPr>
        </p:nvSpPr>
        <p:spPr>
          <a:xfrm>
            <a:off x="373225" y="2726638"/>
            <a:ext cx="6611776" cy="6188762"/>
          </a:xfrm>
        </p:spPr>
        <p:txBody>
          <a:bodyPr>
            <a:normAutofit/>
          </a:bodyPr>
          <a:lstStyle/>
          <a:p>
            <a:pPr marL="771383" lvl="1" indent="0">
              <a:lnSpc>
                <a:spcPct val="150000"/>
              </a:lnSpc>
              <a:buNone/>
            </a:pPr>
            <a:r>
              <a:rPr lang="en-US" sz="3200" dirty="0">
                <a:solidFill>
                  <a:schemeClr val="bg1"/>
                </a:solidFill>
              </a:rPr>
              <a:t>Managed aquifer recharge projects involving the addition of water to an aquifer through infiltration basins, injection wells, or other methods. The stored water can then be used to benefit stream flows, especially during critical flow periods. </a:t>
            </a:r>
          </a:p>
        </p:txBody>
      </p:sp>
    </p:spTree>
    <p:extLst>
      <p:ext uri="{BB962C8B-B14F-4D97-AF65-F5344CB8AC3E}">
        <p14:creationId xmlns:p14="http://schemas.microsoft.com/office/powerpoint/2010/main" val="1145113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WRIA 1 Plan: MAR North Fork of Nooksack River Site</a:t>
            </a:r>
          </a:p>
        </p:txBody>
      </p:sp>
      <p:pic>
        <p:nvPicPr>
          <p:cNvPr id="5" name="Content Placeholder 4" descr="File: Glacier Creek and the North Fork of the Nooksack River.jpg - Wikipedia" title="Glacier Creek and the North Fork Nooksack Riv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7206" y="6769037"/>
            <a:ext cx="5632100" cy="3371437"/>
          </a:xfrm>
        </p:spPr>
      </p:pic>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13</a:t>
            </a:fld>
            <a:endParaRPr kumimoji="1" lang="ja-JP" altLang="en-US" dirty="0"/>
          </a:p>
        </p:txBody>
      </p:sp>
      <p:sp>
        <p:nvSpPr>
          <p:cNvPr id="8" name="Text Placeholder 4"/>
          <p:cNvSpPr>
            <a:spLocks noGrp="1"/>
          </p:cNvSpPr>
          <p:nvPr>
            <p:ph type="body" sz="quarter" idx="4294967295"/>
          </p:nvPr>
        </p:nvSpPr>
        <p:spPr>
          <a:xfrm>
            <a:off x="0" y="2301241"/>
            <a:ext cx="13472160" cy="7077710"/>
          </a:xfrm>
        </p:spPr>
        <p:txBody>
          <a:bodyPr>
            <a:noAutofit/>
          </a:bodyPr>
          <a:lstStyle/>
          <a:p>
            <a:pPr marL="771383" lvl="1" indent="0">
              <a:lnSpc>
                <a:spcPct val="150000"/>
              </a:lnSpc>
              <a:buNone/>
            </a:pPr>
            <a:r>
              <a:rPr lang="en-US" sz="3000" b="1" dirty="0"/>
              <a:t>There is no current project proponent, but Ecology expects to work with the community to identify a proponent.</a:t>
            </a:r>
          </a:p>
          <a:p>
            <a:pPr marL="771383" lvl="1" indent="0">
              <a:lnSpc>
                <a:spcPct val="150000"/>
              </a:lnSpc>
              <a:buNone/>
            </a:pPr>
            <a:r>
              <a:rPr lang="en-US" sz="3000" dirty="0"/>
              <a:t>This project would involve diverting a small fraction of high-flow season streamflow to infiltration facilities in the adjacent floodplain or uplands. This diverted surface water infiltrates into a shallow aquifer, migrates through the aquifer, and ultimately discharges back to surface water as re-timed groundwater </a:t>
            </a:r>
            <a:r>
              <a:rPr lang="en-US" sz="3000" dirty="0" err="1"/>
              <a:t>baseflow</a:t>
            </a:r>
            <a:r>
              <a:rPr lang="en-US" sz="3000" dirty="0"/>
              <a:t>. </a:t>
            </a:r>
            <a:r>
              <a:rPr lang="en-US" sz="3000" b="1" dirty="0"/>
              <a:t>200 AFY </a:t>
            </a:r>
          </a:p>
        </p:txBody>
      </p:sp>
    </p:spTree>
    <p:extLst>
      <p:ext uri="{BB962C8B-B14F-4D97-AF65-F5344CB8AC3E}">
        <p14:creationId xmlns:p14="http://schemas.microsoft.com/office/powerpoint/2010/main" val="1943962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WRIA 14: Goldsborough Streamflow Restoration Project*</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14</a:t>
            </a:fld>
            <a:endParaRPr kumimoji="1" lang="ja-JP" altLang="en-US" dirty="0"/>
          </a:p>
        </p:txBody>
      </p:sp>
      <p:sp>
        <p:nvSpPr>
          <p:cNvPr id="8" name="Text Placeholder 4"/>
          <p:cNvSpPr>
            <a:spLocks noGrp="1"/>
          </p:cNvSpPr>
          <p:nvPr>
            <p:ph type="body" sz="quarter" idx="4294967295"/>
          </p:nvPr>
        </p:nvSpPr>
        <p:spPr>
          <a:xfrm>
            <a:off x="0" y="2727325"/>
            <a:ext cx="7078663" cy="6651625"/>
          </a:xfrm>
        </p:spPr>
        <p:txBody>
          <a:bodyPr>
            <a:normAutofit/>
          </a:bodyPr>
          <a:lstStyle/>
          <a:p>
            <a:pPr marL="771383" lvl="1" indent="0">
              <a:lnSpc>
                <a:spcPct val="150000"/>
              </a:lnSpc>
              <a:buNone/>
            </a:pPr>
            <a:r>
              <a:rPr lang="en-US" sz="3000" b="1" dirty="0"/>
              <a:t>Squaxin Island Tribe </a:t>
            </a:r>
          </a:p>
          <a:p>
            <a:pPr marL="771383" lvl="1" indent="0">
              <a:lnSpc>
                <a:spcPct val="150000"/>
              </a:lnSpc>
              <a:buNone/>
            </a:pPr>
            <a:r>
              <a:rPr lang="en-US" sz="3000" dirty="0"/>
              <a:t>This MAR project would decrease well pumping and redirect </a:t>
            </a:r>
            <a:r>
              <a:rPr lang="en-US" sz="3000" u="sng" dirty="0"/>
              <a:t>reclaimed water </a:t>
            </a:r>
            <a:r>
              <a:rPr lang="en-US" sz="3000" dirty="0"/>
              <a:t>into the ground to benefit groundwater and ultimately surface water of the creek. </a:t>
            </a:r>
            <a:r>
              <a:rPr lang="en-US" sz="3000" b="1" dirty="0"/>
              <a:t>560 AFY</a:t>
            </a:r>
            <a:endParaRPr lang="en-US" sz="3000" dirty="0"/>
          </a:p>
        </p:txBody>
      </p:sp>
      <p:pic>
        <p:nvPicPr>
          <p:cNvPr id="5" name="Content Placeholder 4" descr="photo from a tour of the brightwater reclaimed water facility. Tiny filters can be seen with four people around it. " title="brightwater treatment cente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7782560" y="3014433"/>
            <a:ext cx="4794514" cy="3595886"/>
          </a:xfrm>
        </p:spPr>
      </p:pic>
      <p:sp>
        <p:nvSpPr>
          <p:cNvPr id="6" name="TextBox 5"/>
          <p:cNvSpPr txBox="1"/>
          <p:nvPr/>
        </p:nvSpPr>
        <p:spPr>
          <a:xfrm>
            <a:off x="7940040" y="8900160"/>
            <a:ext cx="4221480" cy="646331"/>
          </a:xfrm>
          <a:prstGeom prst="rect">
            <a:avLst/>
          </a:prstGeom>
          <a:noFill/>
        </p:spPr>
        <p:txBody>
          <a:bodyPr wrap="square" rtlCol="0">
            <a:spAutoFit/>
          </a:bodyPr>
          <a:lstStyle/>
          <a:p>
            <a:r>
              <a:rPr lang="en-US" dirty="0"/>
              <a:t>*This project was awarded a Streamflow Restoration Grant in 2019.</a:t>
            </a:r>
          </a:p>
        </p:txBody>
      </p:sp>
    </p:spTree>
    <p:extLst>
      <p:ext uri="{BB962C8B-B14F-4D97-AF65-F5344CB8AC3E}">
        <p14:creationId xmlns:p14="http://schemas.microsoft.com/office/powerpoint/2010/main" val="4198015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WRIA 55: MAR Design and Construction Phase I*</a:t>
            </a:r>
          </a:p>
        </p:txBody>
      </p:sp>
      <p:pic>
        <p:nvPicPr>
          <p:cNvPr id="4" name="Content Placeholder 3" descr="Spokane County, Washington - Wikipedia" title="Washington Stat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06193" y="3352165"/>
            <a:ext cx="4525108" cy="2941320"/>
          </a:xfrm>
        </p:spPr>
      </p:pic>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15</a:t>
            </a:fld>
            <a:endParaRPr kumimoji="1" lang="ja-JP" altLang="en-US" dirty="0"/>
          </a:p>
        </p:txBody>
      </p:sp>
      <p:sp>
        <p:nvSpPr>
          <p:cNvPr id="8" name="Text Placeholder 4"/>
          <p:cNvSpPr>
            <a:spLocks noGrp="1"/>
          </p:cNvSpPr>
          <p:nvPr>
            <p:ph type="body" sz="quarter" idx="4294967295"/>
          </p:nvPr>
        </p:nvSpPr>
        <p:spPr>
          <a:xfrm>
            <a:off x="0" y="2727325"/>
            <a:ext cx="9677400" cy="6651625"/>
          </a:xfrm>
        </p:spPr>
        <p:txBody>
          <a:bodyPr>
            <a:noAutofit/>
          </a:bodyPr>
          <a:lstStyle/>
          <a:p>
            <a:pPr marL="771383" lvl="1" indent="0">
              <a:lnSpc>
                <a:spcPct val="150000"/>
              </a:lnSpc>
              <a:buNone/>
            </a:pPr>
            <a:r>
              <a:rPr lang="en-US" sz="3000" b="1" dirty="0"/>
              <a:t>Spokane County Utilities - Water Resources Section</a:t>
            </a:r>
            <a:endParaRPr lang="en-US" sz="3000" dirty="0"/>
          </a:p>
          <a:p>
            <a:pPr marL="1514333" lvl="1" indent="-742950">
              <a:lnSpc>
                <a:spcPct val="150000"/>
              </a:lnSpc>
              <a:buAutoNum type="arabicParenR"/>
            </a:pPr>
            <a:r>
              <a:rPr lang="en-US" sz="3000" dirty="0"/>
              <a:t>identification of locations that are </a:t>
            </a:r>
            <a:r>
              <a:rPr lang="en-US" sz="3000" dirty="0" err="1"/>
              <a:t>hydrogeologically</a:t>
            </a:r>
            <a:r>
              <a:rPr lang="en-US" sz="3000" dirty="0"/>
              <a:t> suitable and available for acquisition or permanent easements, </a:t>
            </a:r>
          </a:p>
          <a:p>
            <a:pPr marL="1514333" lvl="1" indent="-742950">
              <a:lnSpc>
                <a:spcPct val="150000"/>
              </a:lnSpc>
              <a:buAutoNum type="arabicParenR"/>
            </a:pPr>
            <a:r>
              <a:rPr lang="en-US" sz="3000" dirty="0"/>
              <a:t>site specific field work to confirm suitability and support design and permitting, </a:t>
            </a:r>
          </a:p>
          <a:p>
            <a:pPr marL="1514333" lvl="1" indent="-742950">
              <a:lnSpc>
                <a:spcPct val="150000"/>
              </a:lnSpc>
              <a:buAutoNum type="arabicParenR"/>
            </a:pPr>
            <a:r>
              <a:rPr lang="en-US" sz="3000" dirty="0"/>
              <a:t>development of cost estimates and preliminary designs, and </a:t>
            </a:r>
          </a:p>
          <a:p>
            <a:pPr marL="1514333" lvl="1" indent="-742950">
              <a:lnSpc>
                <a:spcPct val="150000"/>
              </a:lnSpc>
              <a:buAutoNum type="arabicParenR"/>
            </a:pPr>
            <a:r>
              <a:rPr lang="en-US" sz="3000" dirty="0"/>
              <a:t>estimation of ongoing O&amp;M costs.</a:t>
            </a:r>
          </a:p>
        </p:txBody>
      </p:sp>
      <p:sp>
        <p:nvSpPr>
          <p:cNvPr id="6" name="TextBox 5"/>
          <p:cNvSpPr txBox="1"/>
          <p:nvPr/>
        </p:nvSpPr>
        <p:spPr>
          <a:xfrm>
            <a:off x="9058007" y="8732619"/>
            <a:ext cx="4221480" cy="646331"/>
          </a:xfrm>
          <a:prstGeom prst="rect">
            <a:avLst/>
          </a:prstGeom>
          <a:noFill/>
        </p:spPr>
        <p:txBody>
          <a:bodyPr wrap="square" rtlCol="0">
            <a:spAutoFit/>
          </a:bodyPr>
          <a:lstStyle/>
          <a:p>
            <a:r>
              <a:rPr lang="en-US" dirty="0"/>
              <a:t>*This project was awarded a Streamflow Restoration Grant in 2019.</a:t>
            </a:r>
          </a:p>
        </p:txBody>
      </p:sp>
    </p:spTree>
    <p:extLst>
      <p:ext uri="{BB962C8B-B14F-4D97-AF65-F5344CB8AC3E}">
        <p14:creationId xmlns:p14="http://schemas.microsoft.com/office/powerpoint/2010/main" val="841605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blue box for emphasis" title="blue box"/>
          <p:cNvSpPr/>
          <p:nvPr/>
        </p:nvSpPr>
        <p:spPr>
          <a:xfrm>
            <a:off x="0" y="0"/>
            <a:ext cx="13714413" cy="2377440"/>
          </a:xfrm>
          <a:prstGeom prst="rect">
            <a:avLst/>
          </a:prstGeom>
          <a:solidFill>
            <a:srgbClr val="446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solidFill>
                  <a:schemeClr val="bg1"/>
                </a:solidFill>
              </a:rPr>
              <a:t>Managed Aquifer Recharge</a:t>
            </a:r>
            <a:br>
              <a:rPr lang="en-US" dirty="0">
                <a:solidFill>
                  <a:schemeClr val="bg1"/>
                </a:solidFill>
              </a:rPr>
            </a:br>
            <a:r>
              <a:rPr lang="en-US" dirty="0">
                <a:solidFill>
                  <a:schemeClr val="bg1"/>
                </a:solidFill>
              </a:rPr>
              <a:t>What are some ideas for WRIA 7?</a:t>
            </a:r>
          </a:p>
        </p:txBody>
      </p:sp>
      <p:sp>
        <p:nvSpPr>
          <p:cNvPr id="5" name="Text Placeholder 4" descr="text placeholder." title="text box"/>
          <p:cNvSpPr>
            <a:spLocks noGrp="1"/>
          </p:cNvSpPr>
          <p:nvPr>
            <p:ph type="body" idx="1"/>
          </p:nvPr>
        </p:nvSpPr>
        <p:spPr/>
        <p:txBody>
          <a:bodyPr>
            <a:normAutofit/>
          </a:bodyPr>
          <a:lstStyle/>
          <a:p>
            <a:pPr marL="771383" lvl="1" indent="0">
              <a:buNone/>
            </a:pPr>
            <a:endParaRPr lang="en-US" dirty="0"/>
          </a:p>
          <a:p>
            <a:pPr marL="771383" lvl="1" indent="0">
              <a:buNone/>
            </a:pPr>
            <a:endParaRPr lang="en-US" dirty="0"/>
          </a:p>
        </p:txBody>
      </p:sp>
      <p:sp>
        <p:nvSpPr>
          <p:cNvPr id="9" name="Content Placeholder 8"/>
          <p:cNvSpPr>
            <a:spLocks noGrp="1"/>
          </p:cNvSpPr>
          <p:nvPr>
            <p:ph sz="half" idx="2"/>
          </p:nvPr>
        </p:nvSpPr>
        <p:spPr>
          <a:xfrm>
            <a:off x="944653" y="2963518"/>
            <a:ext cx="5801839" cy="5526029"/>
          </a:xfrm>
        </p:spPr>
        <p:txBody>
          <a:bodyPr>
            <a:normAutofit/>
          </a:bodyPr>
          <a:lstStyle/>
          <a:p>
            <a:pPr marL="0" indent="0">
              <a:buNone/>
            </a:pPr>
            <a:r>
              <a:rPr lang="en-US" sz="3000" dirty="0"/>
              <a:t>Existing ideas/contacts:</a:t>
            </a:r>
          </a:p>
          <a:p>
            <a:r>
              <a:rPr lang="en-US" sz="3000" dirty="0"/>
              <a:t>Ecology identified potential sites</a:t>
            </a:r>
          </a:p>
          <a:p>
            <a:r>
              <a:rPr lang="en-US" sz="3000" dirty="0"/>
              <a:t>Look for gravel pits that are retired/will be retired soon</a:t>
            </a:r>
          </a:p>
          <a:p>
            <a:r>
              <a:rPr lang="en-US" sz="3000" dirty="0"/>
              <a:t>Could be opportunities on King County parks land</a:t>
            </a:r>
          </a:p>
          <a:p>
            <a:r>
              <a:rPr lang="en-US" sz="3000" dirty="0"/>
              <a:t>WWT has shown interest in investigating</a:t>
            </a:r>
          </a:p>
        </p:txBody>
      </p:sp>
      <p:sp>
        <p:nvSpPr>
          <p:cNvPr id="3" name="Slide Number Placeholder 2"/>
          <p:cNvSpPr>
            <a:spLocks noGrp="1"/>
          </p:cNvSpPr>
          <p:nvPr>
            <p:ph type="sldNum" sz="quarter" idx="12"/>
          </p:nvPr>
        </p:nvSpPr>
        <p:spPr/>
        <p:txBody>
          <a:bodyPr/>
          <a:lstStyle/>
          <a:p>
            <a:fld id="{B54AD89C-DF1E-4948-B597-5DD47B34A9CA}" type="slidenum">
              <a:rPr kumimoji="1" lang="ja-JP" altLang="en-US" smtClean="0"/>
              <a:pPr/>
              <a:t>16</a:t>
            </a:fld>
            <a:endParaRPr kumimoji="1" lang="ja-JP" altLang="en-US" dirty="0"/>
          </a:p>
        </p:txBody>
      </p:sp>
      <p:pic>
        <p:nvPicPr>
          <p:cNvPr id="8" name="Content Placeholder 7" descr="Shows different layers of aquifer and different hydraulic conductivity. " title="Image of aquife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067836" y="3459480"/>
            <a:ext cx="5525977" cy="5471160"/>
          </a:xfrm>
        </p:spPr>
      </p:pic>
      <p:sp>
        <p:nvSpPr>
          <p:cNvPr id="10" name="Content Placeholder 3"/>
          <p:cNvSpPr txBox="1">
            <a:spLocks/>
          </p:cNvSpPr>
          <p:nvPr/>
        </p:nvSpPr>
        <p:spPr>
          <a:xfrm>
            <a:off x="436428" y="7407625"/>
            <a:ext cx="6818287" cy="2163843"/>
          </a:xfrm>
          <a:prstGeom prst="rect">
            <a:avLst/>
          </a:prstGeom>
        </p:spPr>
        <p:txBody>
          <a:bodyPr vert="horz" lIns="91440" tIns="45720" rIns="91440" bIns="45720" rtlCol="0">
            <a:normAutofit fontScale="62500" lnSpcReduction="20000"/>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Wingdings" panose="05000000000000000000" pitchFamily="2" charset="2"/>
              <a:buNone/>
            </a:pPr>
            <a:r>
              <a:rPr lang="en-US" sz="30000" dirty="0">
                <a:solidFill>
                  <a:srgbClr val="C00000"/>
                </a:solidFill>
              </a:rPr>
              <a:t>?</a:t>
            </a:r>
          </a:p>
        </p:txBody>
      </p:sp>
    </p:spTree>
    <p:extLst>
      <p:ext uri="{BB962C8B-B14F-4D97-AF65-F5344CB8AC3E}">
        <p14:creationId xmlns:p14="http://schemas.microsoft.com/office/powerpoint/2010/main" val="2246918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Off-Channel Water Storage </a:t>
            </a:r>
            <a:br>
              <a:rPr lang="en-US" dirty="0">
                <a:solidFill>
                  <a:schemeClr val="bg1"/>
                </a:solidFill>
              </a:rPr>
            </a:br>
            <a:r>
              <a:rPr lang="en-US" dirty="0">
                <a:solidFill>
                  <a:schemeClr val="bg1"/>
                </a:solidFill>
              </a:rPr>
              <a:t>using Existing Features</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17</a:t>
            </a:fld>
            <a:endParaRPr kumimoji="1" lang="ja-JP" altLang="en-US" dirty="0"/>
          </a:p>
        </p:txBody>
      </p:sp>
      <p:sp>
        <p:nvSpPr>
          <p:cNvPr id="8" name="Text Placeholder 4"/>
          <p:cNvSpPr>
            <a:spLocks noGrp="1"/>
          </p:cNvSpPr>
          <p:nvPr>
            <p:ph type="body" sz="quarter" idx="4294967295"/>
          </p:nvPr>
        </p:nvSpPr>
        <p:spPr>
          <a:xfrm>
            <a:off x="0" y="3866753"/>
            <a:ext cx="7078663" cy="5112147"/>
          </a:xfrm>
        </p:spPr>
        <p:txBody>
          <a:bodyPr>
            <a:normAutofit/>
          </a:bodyPr>
          <a:lstStyle/>
          <a:p>
            <a:pPr marL="771383" lvl="1" indent="0">
              <a:lnSpc>
                <a:spcPct val="160000"/>
              </a:lnSpc>
              <a:buNone/>
            </a:pPr>
            <a:r>
              <a:rPr kumimoji="1" lang="en-US" sz="3200" dirty="0">
                <a:solidFill>
                  <a:schemeClr val="bg1"/>
                </a:solidFill>
              </a:rPr>
              <a:t>Off-channel storage of streamflow within an existing topographic basin.</a:t>
            </a:r>
          </a:p>
        </p:txBody>
      </p:sp>
      <p:pic>
        <p:nvPicPr>
          <p:cNvPr id="9" name="Content Placeholder 5" descr="Screen Clipping from SVWID small scale storage study showing Foster Pond. " title="Foster Pon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33177" y="3315177"/>
            <a:ext cx="4885823" cy="5297612"/>
          </a:xfrm>
        </p:spPr>
      </p:pic>
    </p:spTree>
    <p:extLst>
      <p:ext uri="{BB962C8B-B14F-4D97-AF65-F5344CB8AC3E}">
        <p14:creationId xmlns:p14="http://schemas.microsoft.com/office/powerpoint/2010/main" val="3506842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WRIA 7: Community-based water storage restoration in the Snohomish River watershed*</a:t>
            </a:r>
          </a:p>
        </p:txBody>
      </p:sp>
      <p:pic>
        <p:nvPicPr>
          <p:cNvPr id="4" name="Content Placeholder 3" descr="Beaver Dam Deterrent Structure (3 of 3) | Flickr - Photo Sharing!" title="Beaer deterrent structu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78663" y="2963543"/>
            <a:ext cx="5692775" cy="3798148"/>
          </a:xfrm>
        </p:spPr>
      </p:pic>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18</a:t>
            </a:fld>
            <a:endParaRPr kumimoji="1" lang="ja-JP" altLang="en-US" dirty="0"/>
          </a:p>
        </p:txBody>
      </p:sp>
      <p:sp>
        <p:nvSpPr>
          <p:cNvPr id="8" name="Text Placeholder 4"/>
          <p:cNvSpPr>
            <a:spLocks noGrp="1"/>
          </p:cNvSpPr>
          <p:nvPr>
            <p:ph type="body" sz="quarter" idx="4294967295"/>
          </p:nvPr>
        </p:nvSpPr>
        <p:spPr>
          <a:xfrm>
            <a:off x="0" y="2727325"/>
            <a:ext cx="7078663" cy="6767195"/>
          </a:xfrm>
        </p:spPr>
        <p:txBody>
          <a:bodyPr>
            <a:normAutofit fontScale="92500" lnSpcReduction="10000"/>
          </a:bodyPr>
          <a:lstStyle/>
          <a:p>
            <a:pPr marL="771383" lvl="1" indent="0">
              <a:lnSpc>
                <a:spcPct val="150000"/>
              </a:lnSpc>
              <a:buNone/>
            </a:pPr>
            <a:r>
              <a:rPr lang="en-US" sz="3000" b="1" dirty="0"/>
              <a:t>Snohomish Conservation District</a:t>
            </a:r>
          </a:p>
          <a:p>
            <a:pPr marL="771383" lvl="1" indent="0">
              <a:lnSpc>
                <a:spcPct val="150000"/>
              </a:lnSpc>
              <a:buNone/>
            </a:pPr>
            <a:r>
              <a:rPr lang="en-US" sz="3000" dirty="0"/>
              <a:t>Will implement small farm water storage program in the </a:t>
            </a:r>
            <a:r>
              <a:rPr lang="en-US" sz="3000" dirty="0" err="1"/>
              <a:t>Pilchuck</a:t>
            </a:r>
            <a:r>
              <a:rPr lang="en-US" sz="3000" dirty="0"/>
              <a:t> River, French Creek, Woods Creek, and Lower </a:t>
            </a:r>
            <a:r>
              <a:rPr lang="en-US" sz="3000" dirty="0" err="1"/>
              <a:t>Skykomish</a:t>
            </a:r>
            <a:r>
              <a:rPr lang="en-US" sz="3000" dirty="0"/>
              <a:t> River subbasins. (Project also includes habitat/natural storage projects, incl. wetland restoration and beaver pond expansion.) </a:t>
            </a:r>
            <a:r>
              <a:rPr lang="en-US" sz="3000" dirty="0" err="1"/>
              <a:t>Sno</a:t>
            </a:r>
            <a:r>
              <a:rPr lang="en-US" sz="3000" dirty="0"/>
              <a:t> CD is in the process of identifying potential storage sites. </a:t>
            </a:r>
            <a:r>
              <a:rPr lang="en-US" sz="3000" b="1" dirty="0"/>
              <a:t>Project size and benefit TBD</a:t>
            </a:r>
          </a:p>
          <a:p>
            <a:pPr marL="771383" lvl="1" indent="0">
              <a:lnSpc>
                <a:spcPct val="150000"/>
              </a:lnSpc>
              <a:buNone/>
            </a:pPr>
            <a:endParaRPr lang="en-US" sz="3000" dirty="0"/>
          </a:p>
        </p:txBody>
      </p:sp>
      <p:sp>
        <p:nvSpPr>
          <p:cNvPr id="6" name="TextBox 5"/>
          <p:cNvSpPr txBox="1"/>
          <p:nvPr/>
        </p:nvSpPr>
        <p:spPr>
          <a:xfrm>
            <a:off x="7940040" y="8900160"/>
            <a:ext cx="4221480" cy="646331"/>
          </a:xfrm>
          <a:prstGeom prst="rect">
            <a:avLst/>
          </a:prstGeom>
          <a:noFill/>
        </p:spPr>
        <p:txBody>
          <a:bodyPr wrap="square" rtlCol="0">
            <a:spAutoFit/>
          </a:bodyPr>
          <a:lstStyle/>
          <a:p>
            <a:r>
              <a:rPr lang="en-US" dirty="0"/>
              <a:t>*This project was awarded a Streamflow Restoration Grant in 2019.</a:t>
            </a:r>
          </a:p>
        </p:txBody>
      </p:sp>
    </p:spTree>
    <p:extLst>
      <p:ext uri="{BB962C8B-B14F-4D97-AF65-F5344CB8AC3E}">
        <p14:creationId xmlns:p14="http://schemas.microsoft.com/office/powerpoint/2010/main" val="335348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blue box for emphasis" title="blue box"/>
          <p:cNvSpPr/>
          <p:nvPr/>
        </p:nvSpPr>
        <p:spPr>
          <a:xfrm>
            <a:off x="0" y="0"/>
            <a:ext cx="13714413" cy="2377440"/>
          </a:xfrm>
          <a:prstGeom prst="rect">
            <a:avLst/>
          </a:prstGeom>
          <a:solidFill>
            <a:srgbClr val="446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solidFill>
                  <a:schemeClr val="bg1"/>
                </a:solidFill>
              </a:rPr>
              <a:t>Existing Storage</a:t>
            </a:r>
            <a:br>
              <a:rPr lang="en-US" dirty="0">
                <a:solidFill>
                  <a:schemeClr val="bg1"/>
                </a:solidFill>
              </a:rPr>
            </a:br>
            <a:r>
              <a:rPr lang="en-US" dirty="0">
                <a:solidFill>
                  <a:schemeClr val="bg1"/>
                </a:solidFill>
              </a:rPr>
              <a:t>What are some ideas for WRIA 7?</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19</a:t>
            </a:fld>
            <a:endParaRPr kumimoji="1" lang="ja-JP" altLang="en-US" dirty="0"/>
          </a:p>
        </p:txBody>
      </p:sp>
      <p:sp>
        <p:nvSpPr>
          <p:cNvPr id="8" name="Content Placeholder 3"/>
          <p:cNvSpPr>
            <a:spLocks noGrp="1"/>
          </p:cNvSpPr>
          <p:nvPr>
            <p:ph idx="1"/>
          </p:nvPr>
        </p:nvSpPr>
        <p:spPr>
          <a:xfrm>
            <a:off x="942866" y="6176037"/>
            <a:ext cx="11828681" cy="3044709"/>
          </a:xfrm>
        </p:spPr>
        <p:txBody>
          <a:bodyPr>
            <a:normAutofit fontScale="85000" lnSpcReduction="20000"/>
          </a:bodyPr>
          <a:lstStyle/>
          <a:p>
            <a:pPr marL="0" indent="0" algn="ctr">
              <a:buNone/>
            </a:pPr>
            <a:r>
              <a:rPr lang="en-US" sz="30000" dirty="0">
                <a:solidFill>
                  <a:srgbClr val="C00000"/>
                </a:solidFill>
              </a:rPr>
              <a:t>?</a:t>
            </a:r>
          </a:p>
        </p:txBody>
      </p:sp>
    </p:spTree>
    <p:extLst>
      <p:ext uri="{BB962C8B-B14F-4D97-AF65-F5344CB8AC3E}">
        <p14:creationId xmlns:p14="http://schemas.microsoft.com/office/powerpoint/2010/main" val="2415462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sz="quarter" idx="15"/>
          </p:nvPr>
        </p:nvSpPr>
        <p:spPr>
          <a:xfrm>
            <a:off x="6081822" y="1705875"/>
            <a:ext cx="7169493" cy="6948993"/>
          </a:xfrm>
        </p:spPr>
        <p:txBody>
          <a:bodyPr>
            <a:noAutofit/>
          </a:bodyPr>
          <a:lstStyle/>
          <a:p>
            <a:pPr marL="557213" indent="-557213">
              <a:lnSpc>
                <a:spcPct val="150000"/>
              </a:lnSpc>
              <a:buFont typeface="+mj-lt"/>
              <a:buAutoNum type="arabicPeriod"/>
            </a:pPr>
            <a:r>
              <a:rPr lang="en-US" sz="2400" dirty="0"/>
              <a:t>Standing Business</a:t>
            </a:r>
          </a:p>
          <a:p>
            <a:pPr marL="1242875" lvl="2" indent="-557213">
              <a:lnSpc>
                <a:spcPct val="100000"/>
              </a:lnSpc>
              <a:buFont typeface="Arial" panose="020B0604020202020204" pitchFamily="34" charset="0"/>
              <a:buChar char="•"/>
            </a:pPr>
            <a:r>
              <a:rPr lang="en-US" sz="2100" dirty="0"/>
              <a:t>Introductions</a:t>
            </a:r>
          </a:p>
          <a:p>
            <a:pPr marL="1242875" lvl="2" indent="-557213">
              <a:lnSpc>
                <a:spcPct val="100000"/>
              </a:lnSpc>
              <a:buFont typeface="Arial" panose="020B0604020202020204" pitchFamily="34" charset="0"/>
              <a:buChar char="•"/>
            </a:pPr>
            <a:r>
              <a:rPr lang="en-US" sz="2100" dirty="0"/>
              <a:t>Review agenda</a:t>
            </a:r>
          </a:p>
          <a:p>
            <a:pPr marL="1242536" lvl="2" indent="-557213">
              <a:lnSpc>
                <a:spcPct val="100000"/>
              </a:lnSpc>
              <a:buFont typeface="Arial" panose="020B0604020202020204" pitchFamily="34" charset="0"/>
              <a:buChar char="•"/>
            </a:pPr>
            <a:r>
              <a:rPr lang="en-US" sz="2100" dirty="0">
                <a:latin typeface="Franklin Gothic Book"/>
                <a:ea typeface="Roboto Medium"/>
              </a:rPr>
              <a:t>Approve March meeting summary</a:t>
            </a:r>
          </a:p>
          <a:p>
            <a:pPr marL="1242875" lvl="2" indent="-557213">
              <a:lnSpc>
                <a:spcPct val="100000"/>
              </a:lnSpc>
              <a:buFont typeface="Arial" panose="020B0604020202020204" pitchFamily="34" charset="0"/>
              <a:buChar char="•"/>
            </a:pPr>
            <a:r>
              <a:rPr lang="en-US" sz="2100" dirty="0"/>
              <a:t>Updates and Announcements</a:t>
            </a:r>
          </a:p>
          <a:p>
            <a:pPr marL="557213" indent="-557213">
              <a:lnSpc>
                <a:spcPct val="150000"/>
              </a:lnSpc>
              <a:buFont typeface="+mj-lt"/>
              <a:buAutoNum type="arabicPeriod"/>
            </a:pPr>
            <a:r>
              <a:rPr lang="en-US" sz="2700" dirty="0">
                <a:latin typeface="Franklin Gothic Book"/>
                <a:ea typeface="Roboto Medium"/>
              </a:rPr>
              <a:t>Non-Acquisition Water Offset Projects Presentation and Work Plan</a:t>
            </a:r>
          </a:p>
          <a:p>
            <a:pPr marL="557213" indent="-557213">
              <a:lnSpc>
                <a:spcPct val="150000"/>
              </a:lnSpc>
              <a:buFont typeface="+mj-lt"/>
              <a:buAutoNum type="arabicPeriod"/>
            </a:pPr>
            <a:r>
              <a:rPr lang="en-US" sz="2700" dirty="0"/>
              <a:t>Reservoir Release Discussion</a:t>
            </a:r>
            <a:endParaRPr lang="en-US" sz="2700" dirty="0">
              <a:latin typeface="Franklin Gothic Book"/>
              <a:ea typeface="Roboto Medium"/>
            </a:endParaRPr>
          </a:p>
          <a:p>
            <a:pPr marL="557213" indent="-557213">
              <a:lnSpc>
                <a:spcPct val="150000"/>
              </a:lnSpc>
              <a:buFont typeface="+mj-lt"/>
              <a:buAutoNum type="arabicPeriod"/>
            </a:pPr>
            <a:r>
              <a:rPr lang="en-US" sz="2700" dirty="0">
                <a:latin typeface="Franklin Gothic Book"/>
                <a:ea typeface="Roboto Medium"/>
              </a:rPr>
              <a:t>Water Right Acquisitions: Prioritization Results </a:t>
            </a:r>
          </a:p>
          <a:p>
            <a:pPr marL="557213" indent="-557213">
              <a:lnSpc>
                <a:spcPct val="150000"/>
              </a:lnSpc>
              <a:buFont typeface="+mj-lt"/>
              <a:buAutoNum type="arabicPeriod"/>
            </a:pPr>
            <a:r>
              <a:rPr lang="en-US" sz="2700" dirty="0">
                <a:latin typeface="Franklin Gothic Book"/>
                <a:ea typeface="Roboto Medium"/>
              </a:rPr>
              <a:t>Policy &amp; Regulatory Actions</a:t>
            </a:r>
            <a:endParaRPr lang="en-US" sz="2700" dirty="0"/>
          </a:p>
          <a:p>
            <a:pPr marL="557213" indent="-557213">
              <a:lnSpc>
                <a:spcPct val="150000"/>
              </a:lnSpc>
              <a:buFont typeface="+mj-lt"/>
              <a:buAutoNum type="arabicPeriod"/>
            </a:pPr>
            <a:r>
              <a:rPr lang="en-US" sz="2700" dirty="0"/>
              <a:t>Public Comment</a:t>
            </a:r>
          </a:p>
          <a:p>
            <a:pPr marL="557213" indent="-557213">
              <a:lnSpc>
                <a:spcPct val="150000"/>
              </a:lnSpc>
              <a:buFont typeface="+mj-lt"/>
              <a:buAutoNum type="arabicPeriod"/>
            </a:pPr>
            <a:r>
              <a:rPr lang="en-US" sz="2700" dirty="0"/>
              <a:t>Next Steps and Action Items</a:t>
            </a:r>
          </a:p>
        </p:txBody>
      </p:sp>
      <p:sp>
        <p:nvSpPr>
          <p:cNvPr id="2" name="Title 1"/>
          <p:cNvSpPr>
            <a:spLocks noGrp="1"/>
          </p:cNvSpPr>
          <p:nvPr>
            <p:ph type="title"/>
          </p:nvPr>
        </p:nvSpPr>
        <p:spPr/>
        <p:txBody>
          <a:bodyPr/>
          <a:lstStyle/>
          <a:p>
            <a:pPr algn="l"/>
            <a:r>
              <a:rPr lang="en-US" dirty="0"/>
              <a:t>Agenda</a:t>
            </a:r>
          </a:p>
        </p:txBody>
      </p:sp>
    </p:spTree>
    <p:extLst>
      <p:ext uri="{BB962C8B-B14F-4D97-AF65-F5344CB8AC3E}">
        <p14:creationId xmlns:p14="http://schemas.microsoft.com/office/powerpoint/2010/main" val="2729658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Surface Water Storage and Release</a:t>
            </a:r>
          </a:p>
        </p:txBody>
      </p:sp>
      <p:sp>
        <p:nvSpPr>
          <p:cNvPr id="3" name="Slide Number Placeholder 2"/>
          <p:cNvSpPr>
            <a:spLocks noGrp="1"/>
          </p:cNvSpPr>
          <p:nvPr>
            <p:ph type="sldNum" sz="quarter" idx="4294967295"/>
          </p:nvPr>
        </p:nvSpPr>
        <p:spPr>
          <a:xfrm>
            <a:off x="10628313" y="9378950"/>
            <a:ext cx="3086100" cy="54768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8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8" name="Text Placeholder 4"/>
          <p:cNvSpPr>
            <a:spLocks noGrp="1"/>
          </p:cNvSpPr>
          <p:nvPr>
            <p:ph type="body" sz="quarter" idx="4294967295"/>
          </p:nvPr>
        </p:nvSpPr>
        <p:spPr>
          <a:xfrm>
            <a:off x="746759" y="3866753"/>
            <a:ext cx="6004561" cy="5112147"/>
          </a:xfrm>
        </p:spPr>
        <p:txBody>
          <a:bodyPr>
            <a:normAutofit/>
          </a:bodyPr>
          <a:lstStyle/>
          <a:p>
            <a:pPr marL="771383" lvl="1" indent="0">
              <a:lnSpc>
                <a:spcPct val="160000"/>
              </a:lnSpc>
              <a:buNone/>
            </a:pPr>
            <a:r>
              <a:rPr kumimoji="1" lang="en-US" sz="3200" dirty="0">
                <a:solidFill>
                  <a:schemeClr val="bg1"/>
                </a:solidFill>
              </a:rPr>
              <a:t>Off-channel storage of streamflow and retimed release and/or substitution.</a:t>
            </a:r>
          </a:p>
        </p:txBody>
      </p:sp>
      <p:pic>
        <p:nvPicPr>
          <p:cNvPr id="5" name="Content Placeholder 4" descr="a black pipe discharges water into a small creek with vegetation surrounding." title="pipe discharging water into stream"/>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rot="5400000">
            <a:off x="6197600" y="3509967"/>
            <a:ext cx="6526213" cy="4894659"/>
          </a:xfrm>
        </p:spPr>
      </p:pic>
    </p:spTree>
    <p:extLst>
      <p:ext uri="{BB962C8B-B14F-4D97-AF65-F5344CB8AC3E}">
        <p14:creationId xmlns:p14="http://schemas.microsoft.com/office/powerpoint/2010/main" val="3456017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WRIA 18: Dungeness Flow Restoration and Aquifer Recharge Off-Channel Reservoir*</a:t>
            </a:r>
          </a:p>
        </p:txBody>
      </p:sp>
      <p:sp>
        <p:nvSpPr>
          <p:cNvPr id="3" name="Slide Number Placeholder 2"/>
          <p:cNvSpPr>
            <a:spLocks noGrp="1"/>
          </p:cNvSpPr>
          <p:nvPr>
            <p:ph type="sldNum" sz="quarter" idx="4294967295"/>
          </p:nvPr>
        </p:nvSpPr>
        <p:spPr>
          <a:xfrm>
            <a:off x="10628313" y="9378950"/>
            <a:ext cx="3086100" cy="54768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8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8" name="Text Placeholder 4"/>
          <p:cNvSpPr>
            <a:spLocks noGrp="1"/>
          </p:cNvSpPr>
          <p:nvPr>
            <p:ph type="body" sz="quarter" idx="4294967295"/>
          </p:nvPr>
        </p:nvSpPr>
        <p:spPr>
          <a:xfrm>
            <a:off x="0" y="2727325"/>
            <a:ext cx="7078663" cy="6651625"/>
          </a:xfrm>
        </p:spPr>
        <p:txBody>
          <a:bodyPr>
            <a:normAutofit fontScale="70000" lnSpcReduction="20000"/>
          </a:bodyPr>
          <a:lstStyle/>
          <a:p>
            <a:pPr marL="771383" lvl="1" indent="0">
              <a:lnSpc>
                <a:spcPct val="150000"/>
              </a:lnSpc>
              <a:buNone/>
            </a:pPr>
            <a:r>
              <a:rPr lang="en-US" b="1" dirty="0"/>
              <a:t>Clallam County - Community Development</a:t>
            </a:r>
          </a:p>
          <a:p>
            <a:pPr marL="771383" lvl="1" indent="0">
              <a:lnSpc>
                <a:spcPct val="150000"/>
              </a:lnSpc>
              <a:buNone/>
            </a:pPr>
            <a:r>
              <a:rPr lang="en-US" dirty="0"/>
              <a:t>The Dungeness Off-Channel Reservoir, would capture high flows in climate-resilient storage for late summer </a:t>
            </a:r>
            <a:r>
              <a:rPr lang="en-US" dirty="0" err="1"/>
              <a:t>mainstem</a:t>
            </a:r>
            <a:r>
              <a:rPr lang="en-US" dirty="0"/>
              <a:t> flow restoration, exempt well mitigation, and small stream restoration via managed aquifer recharge. The project would restore 20-30 </a:t>
            </a:r>
            <a:r>
              <a:rPr lang="en-US" dirty="0" err="1"/>
              <a:t>cfs</a:t>
            </a:r>
            <a:r>
              <a:rPr lang="en-US" dirty="0"/>
              <a:t> of Dungeness River flows by </a:t>
            </a:r>
            <a:r>
              <a:rPr lang="en-US" u="sng" dirty="0"/>
              <a:t>substituting irrigation water supply (typically diverted from the river) with reservoir water</a:t>
            </a:r>
            <a:r>
              <a:rPr lang="en-US" dirty="0"/>
              <a:t>. This funded project includes three initial project phases: Land Acquisition (396 acres), Detailed Design, and Permitting. </a:t>
            </a:r>
            <a:r>
              <a:rPr lang="en-US" b="1" dirty="0"/>
              <a:t>1,600 AFY</a:t>
            </a:r>
            <a:endParaRPr lang="en-US" sz="3200" dirty="0"/>
          </a:p>
        </p:txBody>
      </p:sp>
      <p:sp>
        <p:nvSpPr>
          <p:cNvPr id="7" name="TextBox 6"/>
          <p:cNvSpPr txBox="1"/>
          <p:nvPr/>
        </p:nvSpPr>
        <p:spPr>
          <a:xfrm>
            <a:off x="7622380" y="8732619"/>
            <a:ext cx="422148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project was awarded a Streamflow Restoration Grant in 2019.</a:t>
            </a:r>
          </a:p>
        </p:txBody>
      </p:sp>
      <p:pic>
        <p:nvPicPr>
          <p:cNvPr id="1026" name="Picture 2" descr="http://www.clallam.net/DCD/images/DungOCR.JPG" title="Dungeness Flow Restoration and Acquifer Rechare Off-Channel Reservo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727325"/>
            <a:ext cx="5662930" cy="397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12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05"/>
            <a:ext cx="11729599" cy="1988038"/>
          </a:xfrm>
        </p:spPr>
        <p:txBody>
          <a:bodyPr>
            <a:normAutofit/>
          </a:bodyPr>
          <a:lstStyle/>
          <a:p>
            <a:r>
              <a:rPr lang="en-US" dirty="0"/>
              <a:t>WRIA 7: Snoqualmie Comprehensive Storage Study*</a:t>
            </a:r>
          </a:p>
        </p:txBody>
      </p:sp>
      <p:sp>
        <p:nvSpPr>
          <p:cNvPr id="3" name="Slide Number Placeholder 2"/>
          <p:cNvSpPr>
            <a:spLocks noGrp="1"/>
          </p:cNvSpPr>
          <p:nvPr>
            <p:ph type="sldNum" sz="quarter" idx="4294967295"/>
          </p:nvPr>
        </p:nvSpPr>
        <p:spPr>
          <a:xfrm>
            <a:off x="10628313" y="9378950"/>
            <a:ext cx="3086100" cy="54768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8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8" name="Text Placeholder 4"/>
          <p:cNvSpPr>
            <a:spLocks noGrp="1"/>
          </p:cNvSpPr>
          <p:nvPr>
            <p:ph type="body" sz="quarter" idx="4294967295"/>
          </p:nvPr>
        </p:nvSpPr>
        <p:spPr>
          <a:xfrm>
            <a:off x="-179864" y="2212248"/>
            <a:ext cx="7208520" cy="6066155"/>
          </a:xfrm>
        </p:spPr>
        <p:txBody>
          <a:bodyPr>
            <a:noAutofit/>
          </a:bodyPr>
          <a:lstStyle/>
          <a:p>
            <a:pPr marL="771383" lvl="1" indent="0">
              <a:lnSpc>
                <a:spcPct val="150000"/>
              </a:lnSpc>
              <a:buNone/>
            </a:pPr>
            <a:r>
              <a:rPr lang="en-US" sz="3000" b="1" dirty="0"/>
              <a:t>Snoqualmie Valley WID</a:t>
            </a:r>
          </a:p>
          <a:p>
            <a:pPr marL="771383" lvl="1" indent="0">
              <a:lnSpc>
                <a:spcPct val="150000"/>
              </a:lnSpc>
              <a:buNone/>
            </a:pPr>
            <a:r>
              <a:rPr lang="en-US" sz="3000" dirty="0"/>
              <a:t>This project involves a watershed-wide study of potential storage sites in the Snoqualmie Watershed to capture high flows for release during critical low-flow periods for the primary benefit of in-stream flows, and advancing one natural storage site to preliminary design. Launching study now. </a:t>
            </a:r>
            <a:r>
              <a:rPr lang="en-US" sz="3000" b="1" dirty="0"/>
              <a:t>Project size and benefit TBD</a:t>
            </a:r>
          </a:p>
          <a:p>
            <a:pPr marL="771383" lvl="1" indent="0">
              <a:lnSpc>
                <a:spcPct val="150000"/>
              </a:lnSpc>
              <a:buNone/>
            </a:pPr>
            <a:endParaRPr lang="en-US" sz="3000" dirty="0"/>
          </a:p>
        </p:txBody>
      </p:sp>
      <p:sp>
        <p:nvSpPr>
          <p:cNvPr id="6" name="TextBox 5"/>
          <p:cNvSpPr txBox="1"/>
          <p:nvPr/>
        </p:nvSpPr>
        <p:spPr>
          <a:xfrm>
            <a:off x="7640674" y="8211640"/>
            <a:ext cx="422148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project was awarded a Streamflow Restoration Grant in 2019.</a:t>
            </a:r>
          </a:p>
        </p:txBody>
      </p:sp>
      <p:pic>
        <p:nvPicPr>
          <p:cNvPr id="5" name="Content Placeholder 4" descr="Water landscape" title="Snoqualmie Comprehensive Storage Study"/>
          <p:cNvPicPr>
            <a:picLocks noGrp="1" noChangeAspect="1"/>
          </p:cNvPicPr>
          <p:nvPr>
            <p:ph idx="1"/>
          </p:nvPr>
        </p:nvPicPr>
        <p:blipFill>
          <a:blip r:embed="rId3"/>
          <a:stretch>
            <a:fillRect/>
          </a:stretch>
        </p:blipFill>
        <p:spPr>
          <a:xfrm>
            <a:off x="7028656" y="2535643"/>
            <a:ext cx="6496235" cy="5155018"/>
          </a:xfrm>
          <a:prstGeom prst="rect">
            <a:avLst/>
          </a:prstGeom>
        </p:spPr>
      </p:pic>
    </p:spTree>
    <p:extLst>
      <p:ext uri="{BB962C8B-B14F-4D97-AF65-F5344CB8AC3E}">
        <p14:creationId xmlns:p14="http://schemas.microsoft.com/office/powerpoint/2010/main" val="390624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blue box for emphasis" title="blue box"/>
          <p:cNvSpPr/>
          <p:nvPr/>
        </p:nvSpPr>
        <p:spPr>
          <a:xfrm>
            <a:off x="0" y="0"/>
            <a:ext cx="13714413" cy="2377440"/>
          </a:xfrm>
          <a:prstGeom prst="rect">
            <a:avLst/>
          </a:prstGeom>
          <a:solidFill>
            <a:srgbClr val="446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Tem</a:t>
            </a:r>
          </a:p>
        </p:txBody>
      </p:sp>
      <p:sp>
        <p:nvSpPr>
          <p:cNvPr id="2" name="Title 1"/>
          <p:cNvSpPr>
            <a:spLocks noGrp="1"/>
          </p:cNvSpPr>
          <p:nvPr>
            <p:ph type="title"/>
          </p:nvPr>
        </p:nvSpPr>
        <p:spPr/>
        <p:txBody>
          <a:bodyPr>
            <a:normAutofit/>
          </a:bodyPr>
          <a:lstStyle/>
          <a:p>
            <a:r>
              <a:rPr lang="en-US" dirty="0">
                <a:solidFill>
                  <a:schemeClr val="bg1"/>
                </a:solidFill>
              </a:rPr>
              <a:t>Surface Storage</a:t>
            </a:r>
            <a:br>
              <a:rPr lang="en-US" dirty="0">
                <a:solidFill>
                  <a:schemeClr val="bg1"/>
                </a:solidFill>
              </a:rPr>
            </a:br>
            <a:r>
              <a:rPr lang="en-US" dirty="0">
                <a:solidFill>
                  <a:schemeClr val="bg1"/>
                </a:solidFill>
              </a:rPr>
              <a:t>What are some ideas for WRIA 7?</a:t>
            </a:r>
          </a:p>
        </p:txBody>
      </p:sp>
      <p:sp>
        <p:nvSpPr>
          <p:cNvPr id="3" name="Slide Number Placeholder 2"/>
          <p:cNvSpPr>
            <a:spLocks noGrp="1"/>
          </p:cNvSpPr>
          <p:nvPr>
            <p:ph type="sldNum" sz="quarter" idx="4294967295"/>
          </p:nvPr>
        </p:nvSpPr>
        <p:spPr>
          <a:xfrm>
            <a:off x="10628313" y="9378950"/>
            <a:ext cx="3086100" cy="54768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8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8" name="Content Placeholder 3"/>
          <p:cNvSpPr txBox="1">
            <a:spLocks/>
          </p:cNvSpPr>
          <p:nvPr/>
        </p:nvSpPr>
        <p:spPr>
          <a:xfrm>
            <a:off x="942865" y="7151077"/>
            <a:ext cx="11828681" cy="1642949"/>
          </a:xfrm>
          <a:prstGeom prst="rect">
            <a:avLst/>
          </a:prstGeom>
        </p:spPr>
        <p:txBody>
          <a:bodyPr vert="horz" lIns="91440" tIns="45720" rIns="91440" bIns="45720" rtlCol="0">
            <a:normAutofit fontScale="47500" lnSpcReduction="20000"/>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ctr" defTabSz="1371417" rtl="0" eaLnBrk="1" fontAlgn="auto" latinLnBrk="0" hangingPunct="1">
              <a:lnSpc>
                <a:spcPct val="90000"/>
              </a:lnSpc>
              <a:spcBef>
                <a:spcPts val="1500"/>
              </a:spcBef>
              <a:spcAft>
                <a:spcPts val="0"/>
              </a:spcAft>
              <a:buClrTx/>
              <a:buSzTx/>
              <a:buFont typeface="Wingdings" panose="05000000000000000000" pitchFamily="2" charset="2"/>
              <a:buNone/>
              <a:tabLst/>
              <a:defRPr/>
            </a:pPr>
            <a:r>
              <a:rPr kumimoji="0" lang="en-US" sz="30000" b="0" i="0" u="none" strike="noStrike" kern="1200" cap="none" spc="0" normalizeH="0" baseline="0" noProof="0" dirty="0">
                <a:ln>
                  <a:noFill/>
                </a:ln>
                <a:solidFill>
                  <a:srgbClr val="C00000"/>
                </a:solidFill>
                <a:effectLst/>
                <a:uLnTx/>
                <a:uFillTx/>
                <a:latin typeface="Franklin Gothic Book" panose="020B0503020102020204" pitchFamily="34" charset="0"/>
                <a:ea typeface="Roboto" panose="02000000000000000000" pitchFamily="2" charset="0"/>
                <a:cs typeface="+mn-cs"/>
              </a:rPr>
              <a:t>?</a:t>
            </a:r>
          </a:p>
        </p:txBody>
      </p:sp>
      <p:sp>
        <p:nvSpPr>
          <p:cNvPr id="4" name="Rectangle 3"/>
          <p:cNvSpPr/>
          <p:nvPr/>
        </p:nvSpPr>
        <p:spPr>
          <a:xfrm>
            <a:off x="1396903" y="2535643"/>
            <a:ext cx="11374643" cy="3323987"/>
          </a:xfrm>
          <a:prstGeom prst="rect">
            <a:avLst/>
          </a:prstGeom>
        </p:spPr>
        <p:txBody>
          <a:bodyPr wrap="square">
            <a:spAutoFit/>
          </a:bodyPr>
          <a:lstStyle/>
          <a:p>
            <a:pPr marL="342853">
              <a:lnSpc>
                <a:spcPct val="150000"/>
              </a:lnSpc>
            </a:pPr>
            <a:r>
              <a:rPr lang="en-US" sz="2800" dirty="0"/>
              <a:t>Existing Ideas and Notes: </a:t>
            </a:r>
          </a:p>
          <a:p>
            <a:pPr marL="800053" indent="-457200">
              <a:lnSpc>
                <a:spcPct val="150000"/>
              </a:lnSpc>
              <a:buFont typeface="Arial" panose="020B0604020202020204" pitchFamily="34" charset="0"/>
              <a:buChar char="•"/>
            </a:pPr>
            <a:r>
              <a:rPr lang="en-US" sz="2800" dirty="0" err="1"/>
              <a:t>GeoEngineers</a:t>
            </a:r>
            <a:r>
              <a:rPr lang="en-US" sz="2800" dirty="0"/>
              <a:t> will look outside of areas where Snohomish CD and SVWID are already looking. </a:t>
            </a:r>
          </a:p>
          <a:p>
            <a:pPr marL="800053" indent="-457200">
              <a:lnSpc>
                <a:spcPct val="150000"/>
              </a:lnSpc>
              <a:buFont typeface="Arial" panose="020B0604020202020204" pitchFamily="34" charset="0"/>
              <a:buChar char="•"/>
            </a:pPr>
            <a:r>
              <a:rPr lang="en-US" sz="2800" dirty="0"/>
              <a:t>Look for old gravel pits/already impacted areas</a:t>
            </a:r>
          </a:p>
          <a:p>
            <a:pPr marL="342853" marR="0" lvl="0" algn="l" defTabSz="457200" rtl="0" eaLnBrk="1" fontAlgn="auto" latinLnBrk="0" hangingPunct="1">
              <a:lnSpc>
                <a:spcPct val="150000"/>
              </a:lnSpc>
              <a:spcBef>
                <a:spcPts val="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Stormwater Infrastructure</a:t>
            </a:r>
          </a:p>
        </p:txBody>
      </p:sp>
      <p:pic>
        <p:nvPicPr>
          <p:cNvPr id="6" name="Content Placeholder 5" descr="Cross Seminole Trail – A Relaxing Ride | Hike Central Florida and Beyond" title="Stormwater Pond"/>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7223125" y="3920927"/>
            <a:ext cx="5548313" cy="4161234"/>
          </a:xfrm>
        </p:spPr>
      </p:pic>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24</a:t>
            </a:fld>
            <a:endParaRPr kumimoji="1" lang="ja-JP" altLang="en-US" dirty="0"/>
          </a:p>
        </p:txBody>
      </p:sp>
      <p:sp>
        <p:nvSpPr>
          <p:cNvPr id="8" name="Text Placeholder 4"/>
          <p:cNvSpPr>
            <a:spLocks noGrp="1"/>
          </p:cNvSpPr>
          <p:nvPr>
            <p:ph type="body" sz="quarter" idx="4294967295"/>
          </p:nvPr>
        </p:nvSpPr>
        <p:spPr>
          <a:xfrm>
            <a:off x="0" y="3920927"/>
            <a:ext cx="7078663" cy="5057973"/>
          </a:xfrm>
        </p:spPr>
        <p:txBody>
          <a:bodyPr>
            <a:normAutofit/>
          </a:bodyPr>
          <a:lstStyle/>
          <a:p>
            <a:pPr marL="771383" lvl="1" indent="0">
              <a:lnSpc>
                <a:spcPct val="160000"/>
              </a:lnSpc>
              <a:buNone/>
            </a:pPr>
            <a:r>
              <a:rPr kumimoji="1" lang="en-US" sz="3200" dirty="0">
                <a:solidFill>
                  <a:schemeClr val="bg1"/>
                </a:solidFill>
              </a:rPr>
              <a:t>Off-channel storage of </a:t>
            </a:r>
            <a:r>
              <a:rPr kumimoji="1" lang="en-US" sz="3200" dirty="0" err="1">
                <a:solidFill>
                  <a:schemeClr val="bg1"/>
                </a:solidFill>
              </a:rPr>
              <a:t>stormwater</a:t>
            </a:r>
            <a:r>
              <a:rPr kumimoji="1" lang="en-US" sz="3200" dirty="0">
                <a:solidFill>
                  <a:schemeClr val="bg1"/>
                </a:solidFill>
              </a:rPr>
              <a:t> within an existing stormwater pond or increasing holding capacity for future ponds.</a:t>
            </a:r>
          </a:p>
        </p:txBody>
      </p:sp>
    </p:spTree>
    <p:extLst>
      <p:ext uri="{BB962C8B-B14F-4D97-AF65-F5344CB8AC3E}">
        <p14:creationId xmlns:p14="http://schemas.microsoft.com/office/powerpoint/2010/main" val="123897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WRIA 23: Albany Street </a:t>
            </a:r>
            <a:r>
              <a:rPr lang="en-US" dirty="0" err="1"/>
              <a:t>Stormwater</a:t>
            </a:r>
            <a:r>
              <a:rPr lang="en-US" dirty="0"/>
              <a:t> Pond*</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25</a:t>
            </a:fld>
            <a:endParaRPr kumimoji="1" lang="ja-JP" altLang="en-US" dirty="0"/>
          </a:p>
        </p:txBody>
      </p:sp>
      <p:sp>
        <p:nvSpPr>
          <p:cNvPr id="8" name="Text Placeholder 4"/>
          <p:cNvSpPr>
            <a:spLocks noGrp="1"/>
          </p:cNvSpPr>
          <p:nvPr>
            <p:ph type="body" sz="quarter" idx="4294967295"/>
          </p:nvPr>
        </p:nvSpPr>
        <p:spPr>
          <a:xfrm>
            <a:off x="0" y="1920241"/>
            <a:ext cx="7617761" cy="7731760"/>
          </a:xfrm>
        </p:spPr>
        <p:txBody>
          <a:bodyPr>
            <a:noAutofit/>
          </a:bodyPr>
          <a:lstStyle/>
          <a:p>
            <a:pPr marL="771383" lvl="1" indent="0">
              <a:lnSpc>
                <a:spcPct val="150000"/>
              </a:lnSpc>
              <a:buNone/>
            </a:pPr>
            <a:r>
              <a:rPr lang="en-US" sz="2800" b="1" dirty="0"/>
              <a:t>Thurston County – Resource Stewardship Department</a:t>
            </a:r>
          </a:p>
          <a:p>
            <a:pPr marL="771383" lvl="1" indent="0">
              <a:lnSpc>
                <a:spcPct val="150000"/>
              </a:lnSpc>
              <a:buNone/>
            </a:pPr>
            <a:r>
              <a:rPr lang="en-US" sz="2800" dirty="0"/>
              <a:t>The project will build a new stormwater infiltration pond In Rochester, WA and replace and expand the existing stormwater conveyance system to move stormwater to the new infiltration pond. The project will increase infiltration by about </a:t>
            </a:r>
            <a:r>
              <a:rPr lang="en-US" sz="2800" b="1" dirty="0"/>
              <a:t>24 AFY </a:t>
            </a:r>
            <a:r>
              <a:rPr lang="en-US" sz="2800" dirty="0"/>
              <a:t>on average and reduce localized flooding. The increased recharge replaces consumptive use re-timed to critical low flow period in the Black River basin.</a:t>
            </a:r>
          </a:p>
        </p:txBody>
      </p:sp>
      <p:pic>
        <p:nvPicPr>
          <p:cNvPr id="1026" name="Picture 2" descr="https://www.thurstoncountywa.gov/sw/swimagelibrary/albany-pic-drone-beauty-shot-Oct-20.jpg" title="albany street stormwater pond from above"/>
          <p:cNvPicPr>
            <a:picLocks noGrp="1" noChangeAspect="1" noChangeArrowheads="1"/>
          </p:cNvPicPr>
          <p:nvPr>
            <p:ph idx="1"/>
          </p:nvPr>
        </p:nvPicPr>
        <p:blipFill>
          <a:blip r:embed="rId3" cstate="hqprint">
            <a:extLst>
              <a:ext uri="{28A0092B-C50C-407E-A947-70E740481C1C}">
                <a14:useLocalDpi xmlns:a14="http://schemas.microsoft.com/office/drawing/2010/main" val="0"/>
              </a:ext>
            </a:extLst>
          </a:blip>
          <a:srcRect/>
          <a:stretch>
            <a:fillRect/>
          </a:stretch>
        </p:blipFill>
        <p:spPr bwMode="auto">
          <a:xfrm>
            <a:off x="7617761" y="2280752"/>
            <a:ext cx="5519196" cy="4298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28330" y="6579702"/>
            <a:ext cx="3644900" cy="369332"/>
          </a:xfrm>
          <a:prstGeom prst="rect">
            <a:avLst/>
          </a:prstGeom>
          <a:noFill/>
        </p:spPr>
        <p:txBody>
          <a:bodyPr wrap="square" rtlCol="0">
            <a:spAutoFit/>
          </a:bodyPr>
          <a:lstStyle/>
          <a:p>
            <a:pPr algn="r"/>
            <a:r>
              <a:rPr lang="en-US" dirty="0"/>
              <a:t>Image courtesy of Thurston County</a:t>
            </a:r>
          </a:p>
        </p:txBody>
      </p:sp>
      <p:sp>
        <p:nvSpPr>
          <p:cNvPr id="7" name="TextBox 6"/>
          <p:cNvSpPr txBox="1"/>
          <p:nvPr/>
        </p:nvSpPr>
        <p:spPr>
          <a:xfrm>
            <a:off x="8915477" y="9055784"/>
            <a:ext cx="4221480" cy="646331"/>
          </a:xfrm>
          <a:prstGeom prst="rect">
            <a:avLst/>
          </a:prstGeom>
          <a:noFill/>
        </p:spPr>
        <p:txBody>
          <a:bodyPr wrap="square" rtlCol="0">
            <a:spAutoFit/>
          </a:bodyPr>
          <a:lstStyle/>
          <a:p>
            <a:r>
              <a:rPr lang="en-US" dirty="0"/>
              <a:t>*This project was awarded a Streamflow Restoration Grant in 2019.</a:t>
            </a:r>
          </a:p>
        </p:txBody>
      </p:sp>
    </p:spTree>
    <p:extLst>
      <p:ext uri="{BB962C8B-B14F-4D97-AF65-F5344CB8AC3E}">
        <p14:creationId xmlns:p14="http://schemas.microsoft.com/office/powerpoint/2010/main" val="1017917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blue box for emphasis" title="blue box"/>
          <p:cNvSpPr/>
          <p:nvPr/>
        </p:nvSpPr>
        <p:spPr>
          <a:xfrm>
            <a:off x="0" y="0"/>
            <a:ext cx="13714413" cy="2377440"/>
          </a:xfrm>
          <a:prstGeom prst="rect">
            <a:avLst/>
          </a:prstGeom>
          <a:solidFill>
            <a:srgbClr val="446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solidFill>
                  <a:schemeClr val="bg1"/>
                </a:solidFill>
              </a:rPr>
              <a:t>Stormwater</a:t>
            </a:r>
            <a:br>
              <a:rPr lang="en-US" dirty="0">
                <a:solidFill>
                  <a:schemeClr val="bg1"/>
                </a:solidFill>
              </a:rPr>
            </a:br>
            <a:r>
              <a:rPr lang="en-US" dirty="0">
                <a:solidFill>
                  <a:schemeClr val="bg1"/>
                </a:solidFill>
              </a:rPr>
              <a:t>What are considerations for WRIA 7?</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26</a:t>
            </a:fld>
            <a:endParaRPr kumimoji="1" lang="ja-JP" altLang="en-US" dirty="0"/>
          </a:p>
        </p:txBody>
      </p:sp>
      <p:sp>
        <p:nvSpPr>
          <p:cNvPr id="7" name="Content Placeholder 3"/>
          <p:cNvSpPr txBox="1">
            <a:spLocks/>
          </p:cNvSpPr>
          <p:nvPr/>
        </p:nvSpPr>
        <p:spPr>
          <a:xfrm>
            <a:off x="932799" y="7309270"/>
            <a:ext cx="11828681" cy="2917522"/>
          </a:xfrm>
          <a:prstGeom prst="rect">
            <a:avLst/>
          </a:prstGeom>
        </p:spPr>
        <p:txBody>
          <a:bodyPr vert="horz" lIns="91440" tIns="45720" rIns="91440" bIns="45720" rtlCol="0">
            <a:normAutofit fontScale="85000" lnSpcReduction="20000"/>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Wingdings" panose="05000000000000000000" pitchFamily="2" charset="2"/>
              <a:buNone/>
            </a:pPr>
            <a:r>
              <a:rPr lang="en-US" sz="30000" dirty="0">
                <a:solidFill>
                  <a:srgbClr val="C00000"/>
                </a:solidFill>
              </a:rPr>
              <a:t>?</a:t>
            </a:r>
          </a:p>
        </p:txBody>
      </p:sp>
      <p:sp>
        <p:nvSpPr>
          <p:cNvPr id="4" name="Rectangle 3"/>
          <p:cNvSpPr/>
          <p:nvPr/>
        </p:nvSpPr>
        <p:spPr>
          <a:xfrm>
            <a:off x="932799" y="2564341"/>
            <a:ext cx="11178796" cy="4616648"/>
          </a:xfrm>
          <a:prstGeom prst="rect">
            <a:avLst/>
          </a:prstGeom>
        </p:spPr>
        <p:txBody>
          <a:bodyPr wrap="square">
            <a:spAutoFit/>
          </a:bodyPr>
          <a:lstStyle/>
          <a:p>
            <a:pPr marL="342853">
              <a:lnSpc>
                <a:spcPct val="150000"/>
              </a:lnSpc>
            </a:pPr>
            <a:r>
              <a:rPr lang="en-US" sz="2800" dirty="0"/>
              <a:t>Existing Ideas and Notes</a:t>
            </a:r>
          </a:p>
          <a:p>
            <a:pPr marL="800053" indent="-457200">
              <a:lnSpc>
                <a:spcPct val="150000"/>
              </a:lnSpc>
              <a:buFont typeface="Arial" panose="020B0604020202020204" pitchFamily="34" charset="0"/>
              <a:buChar char="•"/>
            </a:pPr>
            <a:r>
              <a:rPr lang="en-US" sz="2800" dirty="0"/>
              <a:t>Snohomish Conservation District is currently exploring </a:t>
            </a:r>
            <a:r>
              <a:rPr lang="en-US" sz="2800" dirty="0" err="1"/>
              <a:t>stormwater</a:t>
            </a:r>
            <a:r>
              <a:rPr lang="en-US" sz="2800" dirty="0"/>
              <a:t> projects in </a:t>
            </a:r>
            <a:r>
              <a:rPr lang="en-US" sz="2800" dirty="0" err="1"/>
              <a:t>Quilceda</a:t>
            </a:r>
            <a:r>
              <a:rPr lang="en-US" sz="2800" dirty="0"/>
              <a:t> subbasin</a:t>
            </a:r>
          </a:p>
          <a:p>
            <a:pPr marL="800053" indent="-457200">
              <a:lnSpc>
                <a:spcPct val="150000"/>
              </a:lnSpc>
              <a:buFont typeface="Arial" panose="020B0604020202020204" pitchFamily="34" charset="0"/>
              <a:buChar char="•"/>
            </a:pPr>
            <a:r>
              <a:rPr lang="en-US" sz="2800" dirty="0" err="1"/>
              <a:t>GeoEngineers</a:t>
            </a:r>
            <a:r>
              <a:rPr lang="en-US" sz="2800" dirty="0"/>
              <a:t> &amp; Snohomish Conservation District plan to discuss opportunities near farmland</a:t>
            </a:r>
          </a:p>
          <a:p>
            <a:pPr marL="342853">
              <a:lnSpc>
                <a:spcPct val="150000"/>
              </a:lnSpc>
            </a:pPr>
            <a:endParaRPr lang="en-US" sz="2800" dirty="0"/>
          </a:p>
          <a:p>
            <a:pPr marL="800053" indent="-457200">
              <a:lnSpc>
                <a:spcPct val="150000"/>
              </a:lnSpc>
              <a:buFont typeface="Arial" panose="020B0604020202020204" pitchFamily="34" charset="0"/>
              <a:buChar char="•"/>
            </a:pPr>
            <a:endParaRPr lang="en-US" sz="2800" dirty="0"/>
          </a:p>
        </p:txBody>
      </p:sp>
    </p:spTree>
    <p:extLst>
      <p:ext uri="{BB962C8B-B14F-4D97-AF65-F5344CB8AC3E}">
        <p14:creationId xmlns:p14="http://schemas.microsoft.com/office/powerpoint/2010/main" val="3223451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Modification of Existing Reservoir Operations</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27</a:t>
            </a:fld>
            <a:endParaRPr kumimoji="1" lang="ja-JP" altLang="en-US" dirty="0"/>
          </a:p>
        </p:txBody>
      </p:sp>
      <p:sp>
        <p:nvSpPr>
          <p:cNvPr id="8" name="Text Placeholder 4"/>
          <p:cNvSpPr>
            <a:spLocks noGrp="1"/>
          </p:cNvSpPr>
          <p:nvPr>
            <p:ph type="body" sz="quarter" idx="4294967295"/>
          </p:nvPr>
        </p:nvSpPr>
        <p:spPr>
          <a:xfrm>
            <a:off x="580291" y="3217294"/>
            <a:ext cx="12191256" cy="5803614"/>
          </a:xfrm>
        </p:spPr>
        <p:txBody>
          <a:bodyPr>
            <a:normAutofit/>
          </a:bodyPr>
          <a:lstStyle/>
          <a:p>
            <a:pPr marL="771383" lvl="1" indent="0">
              <a:lnSpc>
                <a:spcPct val="160000"/>
              </a:lnSpc>
              <a:buNone/>
            </a:pPr>
            <a:r>
              <a:rPr kumimoji="1" lang="en-US" sz="3200" dirty="0">
                <a:solidFill>
                  <a:schemeClr val="bg1"/>
                </a:solidFill>
              </a:rPr>
              <a:t>Existing reservoir operations could be modified within existing storage capacity to release additional water during periods of low flows, or associated water rights could be purchased for instream flow benefit.  </a:t>
            </a:r>
          </a:p>
        </p:txBody>
      </p:sp>
    </p:spTree>
    <p:extLst>
      <p:ext uri="{BB962C8B-B14F-4D97-AF65-F5344CB8AC3E}">
        <p14:creationId xmlns:p14="http://schemas.microsoft.com/office/powerpoint/2010/main" val="2678240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66" y="547605"/>
            <a:ext cx="11828681" cy="1372636"/>
          </a:xfrm>
        </p:spPr>
        <p:txBody>
          <a:bodyPr>
            <a:normAutofit/>
          </a:bodyPr>
          <a:lstStyle/>
          <a:p>
            <a:r>
              <a:rPr lang="en-US" dirty="0"/>
              <a:t>WRIA 5: Big Lake Mitigation Project**</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28</a:t>
            </a:fld>
            <a:endParaRPr kumimoji="1" lang="ja-JP" altLang="en-US" dirty="0"/>
          </a:p>
        </p:txBody>
      </p:sp>
      <p:sp>
        <p:nvSpPr>
          <p:cNvPr id="8" name="Text Placeholder 4"/>
          <p:cNvSpPr>
            <a:spLocks noGrp="1"/>
          </p:cNvSpPr>
          <p:nvPr>
            <p:ph type="body" sz="quarter" idx="4294967295"/>
          </p:nvPr>
        </p:nvSpPr>
        <p:spPr>
          <a:xfrm>
            <a:off x="0" y="1662431"/>
            <a:ext cx="8228330" cy="7731760"/>
          </a:xfrm>
        </p:spPr>
        <p:txBody>
          <a:bodyPr>
            <a:noAutofit/>
          </a:bodyPr>
          <a:lstStyle/>
          <a:p>
            <a:pPr marL="771383" lvl="1" indent="0">
              <a:lnSpc>
                <a:spcPct val="150000"/>
              </a:lnSpc>
              <a:buNone/>
            </a:pPr>
            <a:r>
              <a:rPr lang="en-US" sz="2800" b="1" dirty="0"/>
              <a:t>Skagit County – Seattle City Light and Ecology</a:t>
            </a:r>
          </a:p>
          <a:p>
            <a:pPr marL="771383" lvl="1" indent="0">
              <a:lnSpc>
                <a:spcPct val="150000"/>
              </a:lnSpc>
              <a:buNone/>
            </a:pPr>
            <a:r>
              <a:rPr lang="en-US" sz="2800" dirty="0"/>
              <a:t>The project provides a legal water right for a limited number of existing and new domestic uses in Skagit County. An agreement between Ecology and Seattle City Light provides for the continuous release of 0.5 </a:t>
            </a:r>
            <a:r>
              <a:rPr lang="en-US" sz="2800" dirty="0" err="1"/>
              <a:t>cfs</a:t>
            </a:r>
            <a:r>
              <a:rPr lang="en-US" sz="2800" dirty="0"/>
              <a:t> (approx. 362 AF per year) to the Skagit River from the Gorge Reservoir for purposes of instream flow augmentation and mitigating the effects of permit-exempt domestic groundwater withdrawals on the instream flows of the Skagit River. </a:t>
            </a:r>
            <a:r>
              <a:rPr lang="en-US" sz="2800" b="1" dirty="0">
                <a:solidFill>
                  <a:prstClr val="black"/>
                </a:solidFill>
              </a:rPr>
              <a:t>362 AFY </a:t>
            </a:r>
            <a:endParaRPr lang="en-US" sz="1600" b="1" dirty="0"/>
          </a:p>
        </p:txBody>
      </p:sp>
      <p:sp>
        <p:nvSpPr>
          <p:cNvPr id="6" name="TextBox 5"/>
          <p:cNvSpPr txBox="1"/>
          <p:nvPr/>
        </p:nvSpPr>
        <p:spPr>
          <a:xfrm>
            <a:off x="8228330" y="6579702"/>
            <a:ext cx="3644900" cy="369332"/>
          </a:xfrm>
          <a:prstGeom prst="rect">
            <a:avLst/>
          </a:prstGeom>
          <a:noFill/>
        </p:spPr>
        <p:txBody>
          <a:bodyPr wrap="square" rtlCol="0">
            <a:spAutoFit/>
          </a:bodyPr>
          <a:lstStyle/>
          <a:p>
            <a:pPr algn="r"/>
            <a:r>
              <a:rPr lang="en-US" dirty="0"/>
              <a:t>Image credit: Ecology</a:t>
            </a:r>
          </a:p>
        </p:txBody>
      </p:sp>
      <p:sp>
        <p:nvSpPr>
          <p:cNvPr id="7" name="TextBox 6"/>
          <p:cNvSpPr txBox="1"/>
          <p:nvPr/>
        </p:nvSpPr>
        <p:spPr>
          <a:xfrm>
            <a:off x="8624020" y="8018291"/>
            <a:ext cx="4221480" cy="1200329"/>
          </a:xfrm>
          <a:prstGeom prst="rect">
            <a:avLst/>
          </a:prstGeom>
          <a:noFill/>
        </p:spPr>
        <p:txBody>
          <a:bodyPr wrap="square" rtlCol="0">
            <a:spAutoFit/>
          </a:bodyPr>
          <a:lstStyle/>
          <a:p>
            <a:r>
              <a:rPr lang="en-US" dirty="0"/>
              <a:t>**There were no examples of modification of existing reservoir operations from WRIA 1 or the pilot streamflow grant round; this example is from WRIA 5</a:t>
            </a:r>
          </a:p>
        </p:txBody>
      </p:sp>
      <p:pic>
        <p:nvPicPr>
          <p:cNvPr id="9" name="Picture 2" descr="River flowing below the Gorge Powerhouse" title="Gorge Dam Power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330" y="2453211"/>
            <a:ext cx="5292725" cy="396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334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blue box for emphasis" title="blue box"/>
          <p:cNvSpPr/>
          <p:nvPr/>
        </p:nvSpPr>
        <p:spPr>
          <a:xfrm>
            <a:off x="0" y="0"/>
            <a:ext cx="13714413" cy="2377440"/>
          </a:xfrm>
          <a:prstGeom prst="rect">
            <a:avLst/>
          </a:prstGeom>
          <a:solidFill>
            <a:srgbClr val="446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solidFill>
                  <a:schemeClr val="bg1"/>
                </a:solidFill>
              </a:rPr>
              <a:t>Modifications of Existing Reservoir Operations</a:t>
            </a:r>
            <a:br>
              <a:rPr lang="en-US" dirty="0">
                <a:solidFill>
                  <a:schemeClr val="bg1"/>
                </a:solidFill>
              </a:rPr>
            </a:br>
            <a:r>
              <a:rPr lang="en-US" dirty="0">
                <a:solidFill>
                  <a:schemeClr val="bg1"/>
                </a:solidFill>
              </a:rPr>
              <a:t>What are some ideas for WRIA 7?</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29</a:t>
            </a:fld>
            <a:endParaRPr kumimoji="1" lang="ja-JP" altLang="en-US" dirty="0"/>
          </a:p>
        </p:txBody>
      </p:sp>
      <p:sp>
        <p:nvSpPr>
          <p:cNvPr id="7" name="Content Placeholder 3"/>
          <p:cNvSpPr txBox="1">
            <a:spLocks/>
          </p:cNvSpPr>
          <p:nvPr/>
        </p:nvSpPr>
        <p:spPr>
          <a:xfrm>
            <a:off x="932799" y="5288599"/>
            <a:ext cx="11828681" cy="4996814"/>
          </a:xfrm>
          <a:prstGeom prst="rect">
            <a:avLst/>
          </a:prstGeom>
        </p:spPr>
        <p:txBody>
          <a:bodyPr vert="horz" lIns="91440" tIns="45720" rIns="91440" bIns="45720" rtlCol="0">
            <a:norm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Wingdings" panose="05000000000000000000" pitchFamily="2" charset="2"/>
              <a:buNone/>
            </a:pPr>
            <a:r>
              <a:rPr lang="en-US" sz="30000" dirty="0">
                <a:solidFill>
                  <a:srgbClr val="C00000"/>
                </a:solidFill>
              </a:rPr>
              <a:t>?</a:t>
            </a:r>
          </a:p>
        </p:txBody>
      </p:sp>
      <p:sp>
        <p:nvSpPr>
          <p:cNvPr id="4" name="Rectangle 3"/>
          <p:cNvSpPr/>
          <p:nvPr/>
        </p:nvSpPr>
        <p:spPr>
          <a:xfrm>
            <a:off x="451189" y="2498906"/>
            <a:ext cx="12791900" cy="3323987"/>
          </a:xfrm>
          <a:prstGeom prst="rect">
            <a:avLst/>
          </a:prstGeom>
        </p:spPr>
        <p:txBody>
          <a:bodyPr wrap="none">
            <a:spAutoFit/>
          </a:bodyPr>
          <a:lstStyle/>
          <a:p>
            <a:pPr marL="342853">
              <a:lnSpc>
                <a:spcPct val="150000"/>
              </a:lnSpc>
            </a:pPr>
            <a:r>
              <a:rPr lang="en-US" sz="2800" dirty="0"/>
              <a:t>Existing Ideas and Notes: </a:t>
            </a:r>
          </a:p>
          <a:p>
            <a:pPr marL="800053" indent="-457200">
              <a:lnSpc>
                <a:spcPct val="150000"/>
              </a:lnSpc>
              <a:buFont typeface="Arial" panose="020B0604020202020204" pitchFamily="34" charset="0"/>
              <a:buChar char="•"/>
            </a:pPr>
            <a:r>
              <a:rPr lang="en-US" sz="2800" dirty="0"/>
              <a:t>Look for old weirs that need replacement (e.g. Lake </a:t>
            </a:r>
            <a:r>
              <a:rPr lang="en-US" sz="2800" dirty="0" err="1"/>
              <a:t>Shoecraft</a:t>
            </a:r>
            <a:r>
              <a:rPr lang="en-US" sz="2800" dirty="0"/>
              <a:t> in Tulalip subbasin)</a:t>
            </a:r>
          </a:p>
          <a:p>
            <a:pPr marL="800053" indent="-457200">
              <a:lnSpc>
                <a:spcPct val="150000"/>
              </a:lnSpc>
              <a:buFont typeface="Arial" panose="020B0604020202020204" pitchFamily="34" charset="0"/>
              <a:buChar char="•"/>
            </a:pPr>
            <a:r>
              <a:rPr lang="en-US" sz="2800" dirty="0"/>
              <a:t>Explore Lake Margaret operations</a:t>
            </a:r>
          </a:p>
          <a:p>
            <a:pPr marL="800053" indent="-457200">
              <a:lnSpc>
                <a:spcPct val="150000"/>
              </a:lnSpc>
              <a:buFont typeface="Arial" panose="020B0604020202020204" pitchFamily="34" charset="0"/>
              <a:buChar char="•"/>
            </a:pPr>
            <a:r>
              <a:rPr lang="en-US" sz="2800" dirty="0"/>
              <a:t>*Will discuss </a:t>
            </a:r>
            <a:r>
              <a:rPr lang="en-US" sz="2800" dirty="0" err="1"/>
              <a:t>Spada</a:t>
            </a:r>
            <a:r>
              <a:rPr lang="en-US" sz="2800" dirty="0"/>
              <a:t> and </a:t>
            </a:r>
            <a:r>
              <a:rPr lang="en-US" sz="2800" dirty="0" err="1"/>
              <a:t>Tolt</a:t>
            </a:r>
            <a:r>
              <a:rPr lang="en-US" sz="2800" dirty="0"/>
              <a:t> opportunities later in the meeting</a:t>
            </a:r>
          </a:p>
          <a:p>
            <a:pPr marL="800053" indent="-457200">
              <a:lnSpc>
                <a:spcPct val="150000"/>
              </a:lnSpc>
              <a:buFont typeface="Arial" panose="020B0604020202020204" pitchFamily="34" charset="0"/>
              <a:buChar char="•"/>
            </a:pPr>
            <a:endParaRPr lang="en-US" sz="2800" dirty="0"/>
          </a:p>
        </p:txBody>
      </p:sp>
    </p:spTree>
    <p:extLst>
      <p:ext uri="{BB962C8B-B14F-4D97-AF65-F5344CB8AC3E}">
        <p14:creationId xmlns:p14="http://schemas.microsoft.com/office/powerpoint/2010/main" val="3045501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Updates &amp; Announcements</a:t>
            </a:r>
          </a:p>
        </p:txBody>
      </p:sp>
      <p:sp>
        <p:nvSpPr>
          <p:cNvPr id="3" name="Text Placeholder 2"/>
          <p:cNvSpPr>
            <a:spLocks noGrp="1"/>
          </p:cNvSpPr>
          <p:nvPr>
            <p:ph type="body" sz="quarter" idx="11"/>
          </p:nvPr>
        </p:nvSpPr>
        <p:spPr/>
        <p:txBody>
          <a:bodyPr>
            <a:normAutofit/>
          </a:bodyPr>
          <a:lstStyle/>
          <a:p>
            <a:r>
              <a:rPr lang="en-US" dirty="0"/>
              <a:t>Streamflow restoration grant applications period has been extended to 5PM on April 30.</a:t>
            </a:r>
          </a:p>
          <a:p>
            <a:r>
              <a:rPr lang="en-US" dirty="0"/>
              <a:t>Ecology is launching an </a:t>
            </a:r>
            <a:r>
              <a:rPr lang="en-US" i="1" dirty="0"/>
              <a:t>Advisory Group on Water Trust, Banking, and Transfers.</a:t>
            </a:r>
            <a:r>
              <a:rPr lang="en-US" dirty="0"/>
              <a:t> The first meeting is on April 16.</a:t>
            </a:r>
          </a:p>
          <a:p>
            <a:r>
              <a:rPr lang="en-US" dirty="0"/>
              <a:t>Project Subgroup met on March 25</a:t>
            </a:r>
            <a:r>
              <a:rPr lang="en-US" baseline="30000" dirty="0"/>
              <a:t>th</a:t>
            </a:r>
            <a:r>
              <a:rPr lang="en-US" dirty="0"/>
              <a:t> to discuss Non-Acquisition Water Offset Projects Work Plan</a:t>
            </a:r>
          </a:p>
          <a:p>
            <a:pPr lvl="1"/>
            <a:r>
              <a:rPr lang="en-US" dirty="0"/>
              <a:t>New* Standing meeting: 4</a:t>
            </a:r>
            <a:r>
              <a:rPr lang="en-US" baseline="30000" dirty="0"/>
              <a:t>th</a:t>
            </a:r>
            <a:r>
              <a:rPr lang="en-US" dirty="0"/>
              <a:t> Wednesday of the month, 2:00-4:00 pm</a:t>
            </a:r>
          </a:p>
          <a:p>
            <a:pPr lvl="1"/>
            <a:r>
              <a:rPr lang="en-US" dirty="0"/>
              <a:t>Next meeting will focus on beaver restoration and other habitat projects</a:t>
            </a:r>
          </a:p>
        </p:txBody>
      </p:sp>
    </p:spTree>
    <p:extLst>
      <p:ext uri="{BB962C8B-B14F-4D97-AF65-F5344CB8AC3E}">
        <p14:creationId xmlns:p14="http://schemas.microsoft.com/office/powerpoint/2010/main" val="2960668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Water Right Source Switches</a:t>
            </a:r>
          </a:p>
        </p:txBody>
      </p:sp>
      <p:sp>
        <p:nvSpPr>
          <p:cNvPr id="3" name="Slide Number Placeholder 2"/>
          <p:cNvSpPr>
            <a:spLocks noGrp="1"/>
          </p:cNvSpPr>
          <p:nvPr>
            <p:ph type="sldNum" sz="quarter" idx="4294967295"/>
          </p:nvPr>
        </p:nvSpPr>
        <p:spPr>
          <a:xfrm>
            <a:off x="10628313" y="9378950"/>
            <a:ext cx="3086100" cy="54768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8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4" name="Text Placeholder 4"/>
          <p:cNvSpPr>
            <a:spLocks noGrp="1"/>
          </p:cNvSpPr>
          <p:nvPr>
            <p:ph type="body" sz="quarter" idx="4294967295"/>
          </p:nvPr>
        </p:nvSpPr>
        <p:spPr>
          <a:xfrm>
            <a:off x="190500" y="2847384"/>
            <a:ext cx="7078663" cy="6219825"/>
          </a:xfrm>
        </p:spPr>
        <p:txBody>
          <a:bodyPr>
            <a:normAutofit/>
          </a:bodyPr>
          <a:lstStyle/>
          <a:p>
            <a:pPr marL="771383" lvl="1" indent="0">
              <a:lnSpc>
                <a:spcPct val="150000"/>
              </a:lnSpc>
              <a:buNone/>
            </a:pPr>
            <a:r>
              <a:rPr lang="en-US" sz="3200" dirty="0">
                <a:solidFill>
                  <a:schemeClr val="bg1"/>
                </a:solidFill>
              </a:rPr>
              <a:t>Water Right Source Switches involve changes in how and when water is diverted, withdrawn, conveyed, or used to benefit streamflows and instream resources. Although a good option in some basins, there are specific challenges to source switches.</a:t>
            </a:r>
          </a:p>
        </p:txBody>
      </p:sp>
      <p:pic>
        <p:nvPicPr>
          <p:cNvPr id="5" name="Picture 4" descr="on a stream a metal floating pump rests and  a hose is shown going upland. " title="surface water pump"/>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846060" y="3360382"/>
            <a:ext cx="6597913" cy="4948435"/>
          </a:xfrm>
          <a:prstGeom prst="rect">
            <a:avLst/>
          </a:prstGeom>
        </p:spPr>
      </p:pic>
    </p:spTree>
    <p:extLst>
      <p:ext uri="{BB962C8B-B14F-4D97-AF65-F5344CB8AC3E}">
        <p14:creationId xmlns:p14="http://schemas.microsoft.com/office/powerpoint/2010/main" val="994082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WRIA 1 Plan: Lower Nooksack SW to GW Conversion Projects</a:t>
            </a:r>
          </a:p>
        </p:txBody>
      </p:sp>
      <p:sp>
        <p:nvSpPr>
          <p:cNvPr id="3" name="Slide Number Placeholder 2"/>
          <p:cNvSpPr>
            <a:spLocks noGrp="1"/>
          </p:cNvSpPr>
          <p:nvPr>
            <p:ph type="sldNum" sz="quarter" idx="4294967295"/>
          </p:nvPr>
        </p:nvSpPr>
        <p:spPr>
          <a:xfrm>
            <a:off x="10628313" y="9378950"/>
            <a:ext cx="3086100" cy="54768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8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8" name="Text Placeholder 4"/>
          <p:cNvSpPr>
            <a:spLocks noGrp="1"/>
          </p:cNvSpPr>
          <p:nvPr>
            <p:ph type="body" sz="quarter" idx="4294967295"/>
          </p:nvPr>
        </p:nvSpPr>
        <p:spPr>
          <a:xfrm>
            <a:off x="0" y="2727325"/>
            <a:ext cx="6873875" cy="7422515"/>
          </a:xfrm>
        </p:spPr>
        <p:txBody>
          <a:bodyPr>
            <a:normAutofit fontScale="77500" lnSpcReduction="20000"/>
          </a:bodyPr>
          <a:lstStyle/>
          <a:p>
            <a:pPr marL="771383" lvl="1" indent="0">
              <a:lnSpc>
                <a:spcPct val="150000"/>
              </a:lnSpc>
              <a:buNone/>
            </a:pPr>
            <a:r>
              <a:rPr lang="en-US" b="1" dirty="0"/>
              <a:t>Whatcom Watershed Improvement Districts</a:t>
            </a:r>
          </a:p>
          <a:p>
            <a:pPr marL="771383" lvl="1" indent="0">
              <a:lnSpc>
                <a:spcPct val="150000"/>
              </a:lnSpc>
              <a:buNone/>
            </a:pPr>
            <a:r>
              <a:rPr lang="en-US" dirty="0"/>
              <a:t>This project will convert 10 surface water rights to groundwater sources. This project will require water right change applications to be processed through the cost reimbursement program, new wells, and associated equipment. </a:t>
            </a:r>
            <a:r>
              <a:rPr lang="en-US" b="1" dirty="0"/>
              <a:t>158 AFY</a:t>
            </a:r>
          </a:p>
          <a:p>
            <a:pPr marL="771383" lvl="1" indent="0">
              <a:lnSpc>
                <a:spcPct val="150000"/>
              </a:lnSpc>
              <a:buNone/>
            </a:pPr>
            <a:endParaRPr lang="en-US" b="1" dirty="0"/>
          </a:p>
          <a:p>
            <a:pPr marL="771383" lvl="1" indent="0">
              <a:lnSpc>
                <a:spcPct val="150000"/>
              </a:lnSpc>
              <a:buNone/>
            </a:pPr>
            <a:r>
              <a:rPr lang="en-US" sz="3200" b="1" dirty="0"/>
              <a:t>**Foster Pilot project area, this type of project may not be feasible in other WRIAs</a:t>
            </a:r>
            <a:endParaRPr lang="en-US" sz="3200" dirty="0"/>
          </a:p>
        </p:txBody>
      </p:sp>
      <p:pic>
        <p:nvPicPr>
          <p:cNvPr id="5" name="Picture 4" descr="a pipe in a stream can be seen. " title="surface water pump"/>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645277" y="3558976"/>
            <a:ext cx="6653210" cy="4989908"/>
          </a:xfrm>
          <a:prstGeom prst="rect">
            <a:avLst/>
          </a:prstGeom>
        </p:spPr>
      </p:pic>
    </p:spTree>
    <p:extLst>
      <p:ext uri="{BB962C8B-B14F-4D97-AF65-F5344CB8AC3E}">
        <p14:creationId xmlns:p14="http://schemas.microsoft.com/office/powerpoint/2010/main" val="813598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WRIA 27/28: East Fork Lewis River Flow Enhancement Project</a:t>
            </a:r>
          </a:p>
        </p:txBody>
      </p:sp>
      <p:pic>
        <p:nvPicPr>
          <p:cNvPr id="4" name="Content Placeholder 3" descr="Clark County, Washington - Wikipedia" title="Map of washingt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79080" y="4311500"/>
            <a:ext cx="4434840" cy="2882646"/>
          </a:xfrm>
        </p:spPr>
      </p:pic>
      <p:sp>
        <p:nvSpPr>
          <p:cNvPr id="3" name="Slide Number Placeholder 2"/>
          <p:cNvSpPr>
            <a:spLocks noGrp="1"/>
          </p:cNvSpPr>
          <p:nvPr>
            <p:ph type="sldNum" sz="quarter" idx="4294967295"/>
          </p:nvPr>
        </p:nvSpPr>
        <p:spPr>
          <a:xfrm>
            <a:off x="10628313" y="9378950"/>
            <a:ext cx="3086100" cy="54768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8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8" name="Text Placeholder 4"/>
          <p:cNvSpPr>
            <a:spLocks noGrp="1"/>
          </p:cNvSpPr>
          <p:nvPr>
            <p:ph type="body" sz="quarter" idx="4294967295"/>
          </p:nvPr>
        </p:nvSpPr>
        <p:spPr>
          <a:xfrm>
            <a:off x="0" y="2727325"/>
            <a:ext cx="7078663" cy="6651625"/>
          </a:xfrm>
        </p:spPr>
        <p:txBody>
          <a:bodyPr>
            <a:normAutofit/>
          </a:bodyPr>
          <a:lstStyle/>
          <a:p>
            <a:pPr marL="771383" lvl="1" indent="0">
              <a:lnSpc>
                <a:spcPct val="150000"/>
              </a:lnSpc>
              <a:buNone/>
            </a:pPr>
            <a:r>
              <a:rPr lang="en-US" sz="2800" b="1" dirty="0"/>
              <a:t>Clark Public Utility District</a:t>
            </a:r>
          </a:p>
          <a:p>
            <a:pPr marL="771383" lvl="1" indent="0">
              <a:lnSpc>
                <a:spcPct val="150000"/>
              </a:lnSpc>
              <a:buNone/>
            </a:pPr>
            <a:r>
              <a:rPr lang="en-US" sz="2800" dirty="0"/>
              <a:t>The project improves base flows in the East Fork (EF) Lewis River by </a:t>
            </a:r>
            <a:r>
              <a:rPr lang="en-US" sz="2800" u="sng" dirty="0"/>
              <a:t>substituting upstream groundwater withdrawals with a tidally influenced downstream source near the Columbia River estuary. </a:t>
            </a:r>
            <a:r>
              <a:rPr lang="en-US" sz="2800" dirty="0"/>
              <a:t>Discharge of Paradise Point (along with other sources) through associated </a:t>
            </a:r>
            <a:r>
              <a:rPr lang="en-US" sz="2800" dirty="0" err="1"/>
              <a:t>drainfields</a:t>
            </a:r>
            <a:r>
              <a:rPr lang="en-US" sz="2800" dirty="0"/>
              <a:t> are expected to contribute to approximately </a:t>
            </a:r>
            <a:r>
              <a:rPr lang="en-US" sz="2800" b="1" dirty="0"/>
              <a:t>3,000 AFY</a:t>
            </a:r>
            <a:endParaRPr lang="en-US" sz="2800" dirty="0"/>
          </a:p>
        </p:txBody>
      </p:sp>
    </p:spTree>
    <p:extLst>
      <p:ext uri="{BB962C8B-B14F-4D97-AF65-F5344CB8AC3E}">
        <p14:creationId xmlns:p14="http://schemas.microsoft.com/office/powerpoint/2010/main" val="103676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blue box for emphasis" title="blue box"/>
          <p:cNvSpPr/>
          <p:nvPr/>
        </p:nvSpPr>
        <p:spPr>
          <a:xfrm>
            <a:off x="0" y="0"/>
            <a:ext cx="13714413" cy="2377440"/>
          </a:xfrm>
          <a:prstGeom prst="rect">
            <a:avLst/>
          </a:prstGeom>
          <a:solidFill>
            <a:srgbClr val="446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dirty="0">
                <a:solidFill>
                  <a:schemeClr val="bg1"/>
                </a:solidFill>
              </a:rPr>
              <a:t>Water Right Source Switches</a:t>
            </a:r>
            <a:br>
              <a:rPr lang="en-US" dirty="0">
                <a:solidFill>
                  <a:schemeClr val="bg1"/>
                </a:solidFill>
              </a:rPr>
            </a:br>
            <a:r>
              <a:rPr lang="en-US" dirty="0">
                <a:solidFill>
                  <a:schemeClr val="bg1"/>
                </a:solidFill>
              </a:rPr>
              <a:t>What are some ideas for WRIA 7?</a:t>
            </a:r>
          </a:p>
        </p:txBody>
      </p:sp>
      <p:sp>
        <p:nvSpPr>
          <p:cNvPr id="3" name="Slide Number Placeholder 2"/>
          <p:cNvSpPr>
            <a:spLocks noGrp="1"/>
          </p:cNvSpPr>
          <p:nvPr>
            <p:ph type="sldNum" sz="quarter" idx="4294967295"/>
          </p:nvPr>
        </p:nvSpPr>
        <p:spPr>
          <a:xfrm>
            <a:off x="10628313" y="9378950"/>
            <a:ext cx="3086100" cy="54768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8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pic>
        <p:nvPicPr>
          <p:cNvPr id="7" name="Picture 6" descr="a well close to a stram is being lifted with a fork lift. " title="well decommissioni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37116" y="3042420"/>
            <a:ext cx="4186436" cy="5581914"/>
          </a:xfrm>
          <a:prstGeom prst="rect">
            <a:avLst/>
          </a:prstGeom>
        </p:spPr>
      </p:pic>
      <p:sp>
        <p:nvSpPr>
          <p:cNvPr id="8" name="Content Placeholder 3"/>
          <p:cNvSpPr txBox="1">
            <a:spLocks/>
          </p:cNvSpPr>
          <p:nvPr/>
        </p:nvSpPr>
        <p:spPr>
          <a:xfrm>
            <a:off x="1439799" y="6807895"/>
            <a:ext cx="6697317" cy="1462498"/>
          </a:xfrm>
          <a:prstGeom prst="rect">
            <a:avLst/>
          </a:prstGeom>
        </p:spPr>
        <p:txBody>
          <a:bodyPr vert="horz" lIns="91440" tIns="45720" rIns="91440" bIns="45720" rtlCol="0">
            <a:normAutofit fontScale="40000" lnSpcReduction="20000"/>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ctr" defTabSz="1371417" rtl="0" eaLnBrk="1" fontAlgn="auto" latinLnBrk="0" hangingPunct="1">
              <a:lnSpc>
                <a:spcPct val="90000"/>
              </a:lnSpc>
              <a:spcBef>
                <a:spcPts val="1500"/>
              </a:spcBef>
              <a:spcAft>
                <a:spcPts val="0"/>
              </a:spcAft>
              <a:buClrTx/>
              <a:buSzTx/>
              <a:buFont typeface="Wingdings" panose="05000000000000000000" pitchFamily="2" charset="2"/>
              <a:buNone/>
              <a:tabLst/>
              <a:defRPr/>
            </a:pPr>
            <a:r>
              <a:rPr kumimoji="0" lang="en-US" sz="30000" b="0" i="0" u="none" strike="noStrike" kern="1200" cap="none" spc="0" normalizeH="0" baseline="0" noProof="0" dirty="0">
                <a:ln>
                  <a:noFill/>
                </a:ln>
                <a:solidFill>
                  <a:srgbClr val="C00000"/>
                </a:solidFill>
                <a:effectLst/>
                <a:uLnTx/>
                <a:uFillTx/>
                <a:latin typeface="Franklin Gothic Book" panose="020B0503020102020204" pitchFamily="34" charset="0"/>
                <a:ea typeface="Roboto" panose="02000000000000000000" pitchFamily="2" charset="0"/>
                <a:cs typeface="+mn-cs"/>
              </a:rPr>
              <a:t>?</a:t>
            </a:r>
          </a:p>
        </p:txBody>
      </p:sp>
      <p:sp>
        <p:nvSpPr>
          <p:cNvPr id="9" name="Text Placeholder 8"/>
          <p:cNvSpPr>
            <a:spLocks noGrp="1"/>
          </p:cNvSpPr>
          <p:nvPr>
            <p:ph type="body" sz="quarter" idx="4294967295"/>
          </p:nvPr>
        </p:nvSpPr>
        <p:spPr>
          <a:xfrm>
            <a:off x="448078" y="2670498"/>
            <a:ext cx="7689038" cy="2870016"/>
          </a:xfrm>
          <a:prstGeom prst="rect">
            <a:avLst/>
          </a:prstGeom>
        </p:spPr>
        <p:txBody>
          <a:bodyPr wrap="square">
            <a:spAutoFit/>
          </a:bodyPr>
          <a:lstStyle/>
          <a:p>
            <a:pPr marL="342853">
              <a:lnSpc>
                <a:spcPct val="150000"/>
              </a:lnSpc>
            </a:pPr>
            <a:r>
              <a:rPr lang="en-US" sz="2800" dirty="0"/>
              <a:t>Existing Ideas and Notes: </a:t>
            </a:r>
          </a:p>
          <a:p>
            <a:pPr marL="800053" indent="-457200">
              <a:lnSpc>
                <a:spcPct val="150000"/>
              </a:lnSpc>
              <a:buFont typeface="Arial" panose="020B0604020202020204" pitchFamily="34" charset="0"/>
              <a:buChar char="•"/>
            </a:pPr>
            <a:r>
              <a:rPr lang="en-US" sz="2800" dirty="0" err="1"/>
              <a:t>GeoEngineers</a:t>
            </a:r>
            <a:r>
              <a:rPr lang="en-US" sz="2800" dirty="0"/>
              <a:t> identify opportunities with Snohomish CD and SVWID; coordinate with WWT as needed</a:t>
            </a:r>
          </a:p>
        </p:txBody>
      </p:sp>
    </p:spTree>
    <p:extLst>
      <p:ext uri="{BB962C8B-B14F-4D97-AF65-F5344CB8AC3E}">
        <p14:creationId xmlns:p14="http://schemas.microsoft.com/office/powerpoint/2010/main" val="1247129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Streamflow Augmentation</a:t>
            </a:r>
          </a:p>
        </p:txBody>
      </p:sp>
      <p:pic>
        <p:nvPicPr>
          <p:cNvPr id="7" name="Content Placeholder 6" descr="Stream pictures, free use image, 9907-05-15 by FreeFoto.com" title="Strea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78663" y="4094464"/>
            <a:ext cx="5692775" cy="3814159"/>
          </a:xfrm>
        </p:spPr>
      </p:pic>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34</a:t>
            </a:fld>
            <a:endParaRPr kumimoji="1" lang="ja-JP" altLang="en-US" dirty="0"/>
          </a:p>
        </p:txBody>
      </p:sp>
      <p:sp>
        <p:nvSpPr>
          <p:cNvPr id="8" name="Text Placeholder 4"/>
          <p:cNvSpPr>
            <a:spLocks noGrp="1"/>
          </p:cNvSpPr>
          <p:nvPr>
            <p:ph type="body" sz="quarter" idx="4294967295"/>
          </p:nvPr>
        </p:nvSpPr>
        <p:spPr>
          <a:xfrm>
            <a:off x="0" y="3090863"/>
            <a:ext cx="7078663" cy="5888037"/>
          </a:xfrm>
        </p:spPr>
        <p:txBody>
          <a:bodyPr>
            <a:normAutofit fontScale="92500" lnSpcReduction="10000"/>
          </a:bodyPr>
          <a:lstStyle/>
          <a:p>
            <a:pPr marL="771383" lvl="1" indent="0">
              <a:lnSpc>
                <a:spcPct val="160000"/>
              </a:lnSpc>
              <a:buNone/>
            </a:pPr>
            <a:r>
              <a:rPr kumimoji="1" lang="en-US" sz="3200" dirty="0">
                <a:solidFill>
                  <a:schemeClr val="bg1"/>
                </a:solidFill>
              </a:rPr>
              <a:t>Streamflow augmentation projects could involve pumping groundwater from a well and discharging it into a stream, or augmenting streamflow from a pipeline associated with a purveyor’s distribution system (which may be sourced from various sources).  </a:t>
            </a:r>
          </a:p>
        </p:txBody>
      </p:sp>
    </p:spTree>
    <p:extLst>
      <p:ext uri="{BB962C8B-B14F-4D97-AF65-F5344CB8AC3E}">
        <p14:creationId xmlns:p14="http://schemas.microsoft.com/office/powerpoint/2010/main" val="2426773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WRIA 1 Plan: Bertrand Augmentation</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35</a:t>
            </a:fld>
            <a:endParaRPr kumimoji="1" lang="ja-JP" altLang="en-US" dirty="0"/>
          </a:p>
        </p:txBody>
      </p:sp>
      <p:sp>
        <p:nvSpPr>
          <p:cNvPr id="8" name="Text Placeholder 4"/>
          <p:cNvSpPr>
            <a:spLocks noGrp="1"/>
          </p:cNvSpPr>
          <p:nvPr>
            <p:ph type="body" sz="quarter" idx="4294967295"/>
          </p:nvPr>
        </p:nvSpPr>
        <p:spPr>
          <a:xfrm>
            <a:off x="0" y="2727325"/>
            <a:ext cx="6781800" cy="6995795"/>
          </a:xfrm>
        </p:spPr>
        <p:txBody>
          <a:bodyPr>
            <a:normAutofit fontScale="77500" lnSpcReduction="20000"/>
          </a:bodyPr>
          <a:lstStyle/>
          <a:p>
            <a:pPr marL="771383" lvl="1" indent="0">
              <a:lnSpc>
                <a:spcPct val="150000"/>
              </a:lnSpc>
              <a:buNone/>
            </a:pPr>
            <a:r>
              <a:rPr lang="en-US" b="1" dirty="0"/>
              <a:t>Bertrand Watershed Improvement District</a:t>
            </a:r>
          </a:p>
          <a:p>
            <a:pPr marL="771383" lvl="1" indent="0">
              <a:lnSpc>
                <a:spcPct val="150000"/>
              </a:lnSpc>
              <a:buNone/>
            </a:pPr>
            <a:r>
              <a:rPr lang="en-US" dirty="0"/>
              <a:t>The project would use existing raspberry growers’ irrigation wells after the raspberry crop is harvested and irrigation has ended for the season. Wells are pumped using existing infrastructure and routed via new pipelines on the creek bank, before discharging into Bertrand Creek during late August and September. </a:t>
            </a:r>
            <a:r>
              <a:rPr lang="en-US" b="1" dirty="0"/>
              <a:t>170.7 AFY</a:t>
            </a:r>
            <a:endParaRPr lang="en-US" sz="3200" b="1" dirty="0"/>
          </a:p>
        </p:txBody>
      </p:sp>
      <p:pic>
        <p:nvPicPr>
          <p:cNvPr id="6" name="Content Placeholder 5" descr="a large irrigation well with a red sand separator on the right." title="irrigation well"/>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7078663" y="3200400"/>
            <a:ext cx="5630333" cy="4222750"/>
          </a:xfrm>
        </p:spPr>
      </p:pic>
    </p:spTree>
    <p:extLst>
      <p:ext uri="{BB962C8B-B14F-4D97-AF65-F5344CB8AC3E}">
        <p14:creationId xmlns:p14="http://schemas.microsoft.com/office/powerpoint/2010/main" val="1817231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WRIA 1 Plan: California Creek Domestic Well Use Offset and Streamflow Restoration Project*</a:t>
            </a:r>
          </a:p>
        </p:txBody>
      </p:sp>
      <p:pic>
        <p:nvPicPr>
          <p:cNvPr id="4" name="Content Placeholder 3" descr="File:Discharge pipe feeding water into the River E - geograph.org.uk - 588708.jpg - Wikimedia ..." title="Discharge pip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74915" y="3014433"/>
            <a:ext cx="5440363" cy="3621241"/>
          </a:xfrm>
        </p:spPr>
      </p:pic>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36</a:t>
            </a:fld>
            <a:endParaRPr kumimoji="1" lang="ja-JP" altLang="en-US" dirty="0"/>
          </a:p>
        </p:txBody>
      </p:sp>
      <p:sp>
        <p:nvSpPr>
          <p:cNvPr id="8" name="Text Placeholder 4"/>
          <p:cNvSpPr>
            <a:spLocks noGrp="1"/>
          </p:cNvSpPr>
          <p:nvPr>
            <p:ph type="body" sz="quarter" idx="4294967295"/>
          </p:nvPr>
        </p:nvSpPr>
        <p:spPr>
          <a:xfrm>
            <a:off x="0" y="2727325"/>
            <a:ext cx="7331075" cy="6651625"/>
          </a:xfrm>
        </p:spPr>
        <p:txBody>
          <a:bodyPr>
            <a:noAutofit/>
          </a:bodyPr>
          <a:lstStyle/>
          <a:p>
            <a:pPr marL="771383" lvl="1" indent="0">
              <a:lnSpc>
                <a:spcPct val="150000"/>
              </a:lnSpc>
              <a:buNone/>
            </a:pPr>
            <a:r>
              <a:rPr lang="en-US" sz="3000" b="1" dirty="0"/>
              <a:t>Whatcom County Public Utility District 1</a:t>
            </a:r>
          </a:p>
          <a:p>
            <a:pPr marL="771383" lvl="1" indent="0">
              <a:lnSpc>
                <a:spcPct val="150000"/>
              </a:lnSpc>
              <a:buNone/>
            </a:pPr>
            <a:r>
              <a:rPr lang="en-US" sz="3000" dirty="0"/>
              <a:t>The PUD will construct approximately 250 linear feet of pipe and related water quality and conveyance infrastructure to transfer water from their Plant No. 2 intake on the Nooksack River into California Creek. </a:t>
            </a:r>
            <a:r>
              <a:rPr lang="en-US" sz="3000" b="1" dirty="0"/>
              <a:t>194 AFY</a:t>
            </a:r>
          </a:p>
        </p:txBody>
      </p:sp>
      <p:sp>
        <p:nvSpPr>
          <p:cNvPr id="6" name="TextBox 5"/>
          <p:cNvSpPr txBox="1"/>
          <p:nvPr/>
        </p:nvSpPr>
        <p:spPr>
          <a:xfrm>
            <a:off x="7940040" y="8900160"/>
            <a:ext cx="4221480" cy="646331"/>
          </a:xfrm>
          <a:prstGeom prst="rect">
            <a:avLst/>
          </a:prstGeom>
          <a:noFill/>
        </p:spPr>
        <p:txBody>
          <a:bodyPr wrap="square" rtlCol="0">
            <a:spAutoFit/>
          </a:bodyPr>
          <a:lstStyle/>
          <a:p>
            <a:r>
              <a:rPr lang="en-US" dirty="0"/>
              <a:t>*This project was awarded a Streamflow Restoration Grant in 2019.</a:t>
            </a:r>
          </a:p>
        </p:txBody>
      </p:sp>
    </p:spTree>
    <p:extLst>
      <p:ext uri="{BB962C8B-B14F-4D97-AF65-F5344CB8AC3E}">
        <p14:creationId xmlns:p14="http://schemas.microsoft.com/office/powerpoint/2010/main" val="3401304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blue box for emphasis" title="blue box"/>
          <p:cNvSpPr/>
          <p:nvPr/>
        </p:nvSpPr>
        <p:spPr>
          <a:xfrm>
            <a:off x="0" y="0"/>
            <a:ext cx="13714413" cy="2377440"/>
          </a:xfrm>
          <a:prstGeom prst="rect">
            <a:avLst/>
          </a:prstGeom>
          <a:solidFill>
            <a:srgbClr val="446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solidFill>
                  <a:schemeClr val="bg1"/>
                </a:solidFill>
              </a:rPr>
              <a:t>Streamflow Augmentation</a:t>
            </a:r>
            <a:br>
              <a:rPr lang="en-US" dirty="0">
                <a:solidFill>
                  <a:schemeClr val="bg1"/>
                </a:solidFill>
              </a:rPr>
            </a:br>
            <a:r>
              <a:rPr lang="en-US" dirty="0">
                <a:solidFill>
                  <a:schemeClr val="bg1"/>
                </a:solidFill>
              </a:rPr>
              <a:t>What are some ideas for WRIA 7?</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37</a:t>
            </a:fld>
            <a:endParaRPr kumimoji="1" lang="ja-JP" altLang="en-US" dirty="0"/>
          </a:p>
        </p:txBody>
      </p:sp>
      <p:sp>
        <p:nvSpPr>
          <p:cNvPr id="5" name="Text Placeholder 4"/>
          <p:cNvSpPr>
            <a:spLocks noGrp="1"/>
          </p:cNvSpPr>
          <p:nvPr>
            <p:ph type="body" sz="quarter" idx="4294967295"/>
          </p:nvPr>
        </p:nvSpPr>
        <p:spPr>
          <a:xfrm>
            <a:off x="593566" y="2592864"/>
            <a:ext cx="12527280" cy="6570662"/>
          </a:xfrm>
        </p:spPr>
        <p:txBody>
          <a:bodyPr>
            <a:noAutofit/>
          </a:bodyPr>
          <a:lstStyle/>
          <a:p>
            <a:pPr marL="771383" lvl="1" indent="0">
              <a:buNone/>
            </a:pPr>
            <a:endParaRPr lang="en-US" sz="2800" dirty="0"/>
          </a:p>
          <a:p>
            <a:pPr marL="342853" indent="0">
              <a:lnSpc>
                <a:spcPct val="150000"/>
              </a:lnSpc>
              <a:buNone/>
            </a:pPr>
            <a:r>
              <a:rPr lang="en-US" sz="2800" dirty="0"/>
              <a:t>Existing Ideas and Notes</a:t>
            </a:r>
          </a:p>
          <a:p>
            <a:pPr marL="800053" indent="-457200">
              <a:lnSpc>
                <a:spcPct val="150000"/>
              </a:lnSpc>
            </a:pPr>
            <a:r>
              <a:rPr lang="en-US" sz="2800" dirty="0" err="1"/>
              <a:t>GeoEngineers</a:t>
            </a:r>
            <a:r>
              <a:rPr lang="en-US" sz="2800" dirty="0"/>
              <a:t> discuss opportunities with City of Seattle, </a:t>
            </a:r>
            <a:r>
              <a:rPr lang="en-US" sz="2800" dirty="0" err="1"/>
              <a:t>SnoPUD</a:t>
            </a:r>
            <a:r>
              <a:rPr lang="en-US" sz="2800" dirty="0"/>
              <a:t> and City of Everett</a:t>
            </a:r>
          </a:p>
        </p:txBody>
      </p:sp>
      <p:sp>
        <p:nvSpPr>
          <p:cNvPr id="7" name="Content Placeholder 3"/>
          <p:cNvSpPr txBox="1">
            <a:spLocks/>
          </p:cNvSpPr>
          <p:nvPr/>
        </p:nvSpPr>
        <p:spPr>
          <a:xfrm>
            <a:off x="6074230" y="7575369"/>
            <a:ext cx="6697317" cy="1462498"/>
          </a:xfrm>
          <a:prstGeom prst="rect">
            <a:avLst/>
          </a:prstGeom>
        </p:spPr>
        <p:txBody>
          <a:bodyPr vert="horz" lIns="91440" tIns="45720" rIns="91440" bIns="45720" rtlCol="0">
            <a:normAutofit fontScale="40000" lnSpcReduction="20000"/>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Wingdings" panose="05000000000000000000" pitchFamily="2" charset="2"/>
              <a:buNone/>
            </a:pPr>
            <a:r>
              <a:rPr lang="en-US" sz="30000" dirty="0">
                <a:solidFill>
                  <a:srgbClr val="C00000"/>
                </a:solidFill>
              </a:rPr>
              <a:t>?</a:t>
            </a:r>
          </a:p>
        </p:txBody>
      </p:sp>
    </p:spTree>
    <p:extLst>
      <p:ext uri="{BB962C8B-B14F-4D97-AF65-F5344CB8AC3E}">
        <p14:creationId xmlns:p14="http://schemas.microsoft.com/office/powerpoint/2010/main" val="3516295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Conservation and Efficiency</a:t>
            </a:r>
          </a:p>
        </p:txBody>
      </p:sp>
      <p:pic>
        <p:nvPicPr>
          <p:cNvPr id="6" name="Content Placeholder 5" descr="5869008676_b4c28c9402_o | Conventional sprinkler irrigation … | Flickr" title="Irrigation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19694" y="2513080"/>
            <a:ext cx="4653352" cy="3090116"/>
          </a:xfrm>
        </p:spPr>
      </p:pic>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38</a:t>
            </a:fld>
            <a:endParaRPr kumimoji="1" lang="ja-JP" altLang="en-US" dirty="0"/>
          </a:p>
        </p:txBody>
      </p:sp>
      <p:sp>
        <p:nvSpPr>
          <p:cNvPr id="8" name="Text Placeholder 4"/>
          <p:cNvSpPr>
            <a:spLocks noGrp="1"/>
          </p:cNvSpPr>
          <p:nvPr>
            <p:ph type="body" sz="quarter" idx="4294967295"/>
          </p:nvPr>
        </p:nvSpPr>
        <p:spPr>
          <a:xfrm>
            <a:off x="0" y="3090863"/>
            <a:ext cx="7078663" cy="5888037"/>
          </a:xfrm>
        </p:spPr>
        <p:txBody>
          <a:bodyPr>
            <a:normAutofit fontScale="92500" lnSpcReduction="10000"/>
          </a:bodyPr>
          <a:lstStyle/>
          <a:p>
            <a:pPr marL="771383" lvl="1" indent="0">
              <a:lnSpc>
                <a:spcPct val="160000"/>
              </a:lnSpc>
              <a:buNone/>
            </a:pPr>
            <a:r>
              <a:rPr kumimoji="1" lang="en-US" sz="3200" dirty="0">
                <a:solidFill>
                  <a:schemeClr val="bg1"/>
                </a:solidFill>
              </a:rPr>
              <a:t>From an agricultural perspective, conservation and efficiency projects could be intended to: reduce water loss through canals or ditches (such as </a:t>
            </a:r>
            <a:r>
              <a:rPr kumimoji="1" lang="en-US" sz="3200" u="sng" dirty="0">
                <a:solidFill>
                  <a:schemeClr val="bg1"/>
                </a:solidFill>
              </a:rPr>
              <a:t>lining or piping</a:t>
            </a:r>
            <a:r>
              <a:rPr kumimoji="1" lang="en-US" sz="3200" dirty="0">
                <a:solidFill>
                  <a:schemeClr val="bg1"/>
                </a:solidFill>
              </a:rPr>
              <a:t>); increase the efficiency of diversion structures; and </a:t>
            </a:r>
            <a:r>
              <a:rPr kumimoji="1" lang="en-US" sz="3200" u="sng" dirty="0">
                <a:solidFill>
                  <a:schemeClr val="bg1"/>
                </a:solidFill>
              </a:rPr>
              <a:t>increase irrigation efficiency </a:t>
            </a:r>
            <a:r>
              <a:rPr kumimoji="1" lang="en-US" sz="3200" dirty="0">
                <a:solidFill>
                  <a:schemeClr val="bg1"/>
                </a:solidFill>
              </a:rPr>
              <a:t>(such as sprinkler conversion). </a:t>
            </a:r>
          </a:p>
        </p:txBody>
      </p:sp>
      <p:pic>
        <p:nvPicPr>
          <p:cNvPr id="7" name="Picture 6" descr="Netafim - Wikipedia" title="Irrig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3283" y="5784391"/>
            <a:ext cx="4758080" cy="3568560"/>
          </a:xfrm>
          <a:prstGeom prst="rect">
            <a:avLst/>
          </a:prstGeom>
        </p:spPr>
      </p:pic>
    </p:spTree>
    <p:extLst>
      <p:ext uri="{BB962C8B-B14F-4D97-AF65-F5344CB8AC3E}">
        <p14:creationId xmlns:p14="http://schemas.microsoft.com/office/powerpoint/2010/main" val="4167998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7605"/>
            <a:ext cx="12877800" cy="1988038"/>
          </a:xfrm>
        </p:spPr>
        <p:txBody>
          <a:bodyPr>
            <a:normAutofit/>
          </a:bodyPr>
          <a:lstStyle/>
          <a:p>
            <a:r>
              <a:rPr lang="en-US" dirty="0"/>
              <a:t>WRIA 32: Gardena Farms Irrigation District #13</a:t>
            </a:r>
          </a:p>
        </p:txBody>
      </p:sp>
      <p:pic>
        <p:nvPicPr>
          <p:cNvPr id="4" name="Content Placeholder 3" descr="Methow Valley Irrigation District - HistoryLink.org" title="Irrigation pip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22506" y="5884423"/>
            <a:ext cx="4600523" cy="3450392"/>
          </a:xfrm>
        </p:spPr>
      </p:pic>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39</a:t>
            </a:fld>
            <a:endParaRPr kumimoji="1" lang="ja-JP" altLang="en-US" dirty="0"/>
          </a:p>
        </p:txBody>
      </p:sp>
      <p:sp>
        <p:nvSpPr>
          <p:cNvPr id="8" name="Text Placeholder 4"/>
          <p:cNvSpPr>
            <a:spLocks noGrp="1"/>
          </p:cNvSpPr>
          <p:nvPr>
            <p:ph type="body" sz="quarter" idx="4294967295"/>
          </p:nvPr>
        </p:nvSpPr>
        <p:spPr>
          <a:xfrm>
            <a:off x="0" y="2346961"/>
            <a:ext cx="7921625" cy="7031990"/>
          </a:xfrm>
        </p:spPr>
        <p:txBody>
          <a:bodyPr>
            <a:noAutofit/>
          </a:bodyPr>
          <a:lstStyle/>
          <a:p>
            <a:pPr marL="771383" lvl="1" indent="0">
              <a:lnSpc>
                <a:spcPct val="150000"/>
              </a:lnSpc>
              <a:buNone/>
            </a:pPr>
            <a:r>
              <a:rPr lang="en-US" sz="2800" b="1" dirty="0"/>
              <a:t>Walla Walla County Conservation District</a:t>
            </a:r>
          </a:p>
          <a:p>
            <a:pPr marL="771383" lvl="1" indent="0">
              <a:lnSpc>
                <a:spcPct val="150000"/>
              </a:lnSpc>
              <a:buNone/>
            </a:pPr>
            <a:r>
              <a:rPr lang="en-US" sz="2800" dirty="0"/>
              <a:t>Piping the upper canal of the Gardena Farms Irrigation District (GFID) #13 will result in water that can be saved instream for ESA listed species. Seepage loss can exceed 15 </a:t>
            </a:r>
            <a:r>
              <a:rPr lang="en-US" sz="2800" dirty="0" err="1"/>
              <a:t>cfs</a:t>
            </a:r>
            <a:r>
              <a:rPr lang="en-US" sz="2800" dirty="0"/>
              <a:t> in the upper canal. By eliminating this loss, the GFID could reduce the amount of flow diverted from the Walla Walla River. The project will replace 5 miles of earthen canal with 60-inch diameter PVC pipe and replace the aging Pine Creek siphon. </a:t>
            </a:r>
            <a:r>
              <a:rPr lang="en-US" sz="2800" b="1" dirty="0"/>
              <a:t>2,700 AFY</a:t>
            </a:r>
            <a:endParaRPr lang="en-US" sz="2800" dirty="0"/>
          </a:p>
        </p:txBody>
      </p:sp>
      <p:pic>
        <p:nvPicPr>
          <p:cNvPr id="6" name="Picture 5" descr="Culvert pipe | You can see just how big the culvert pipe is … | Flickr" title="culve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2506" y="2535643"/>
            <a:ext cx="4811613" cy="3210248"/>
          </a:xfrm>
          <a:prstGeom prst="rect">
            <a:avLst/>
          </a:prstGeom>
        </p:spPr>
      </p:pic>
    </p:spTree>
    <p:extLst>
      <p:ext uri="{BB962C8B-B14F-4D97-AF65-F5344CB8AC3E}">
        <p14:creationId xmlns:p14="http://schemas.microsoft.com/office/powerpoint/2010/main" val="79943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2"/>
          <p:cNvSpPr>
            <a:spLocks noGrp="1"/>
          </p:cNvSpPr>
          <p:nvPr>
            <p:ph type="body" sz="quarter" idx="4294967295"/>
          </p:nvPr>
        </p:nvSpPr>
        <p:spPr>
          <a:xfrm>
            <a:off x="591891" y="2214880"/>
            <a:ext cx="4578173" cy="7337956"/>
          </a:xfrm>
          <a:prstGeom prst="rect">
            <a:avLst/>
          </a:prstGeom>
        </p:spPr>
        <p:txBody>
          <a:bodyPr>
            <a:normAutofit/>
          </a:bodyPr>
          <a:lstStyle/>
          <a:p>
            <a:pPr marL="0" indent="0">
              <a:lnSpc>
                <a:spcPct val="110000"/>
              </a:lnSpc>
              <a:buNone/>
            </a:pPr>
            <a:r>
              <a:rPr lang="en-US" sz="4800" b="1" dirty="0">
                <a:solidFill>
                  <a:schemeClr val="bg1"/>
                </a:solidFill>
                <a:ea typeface="Times New Roman" panose="02020603050405020304" pitchFamily="18" charset="0"/>
                <a:cs typeface="Times New Roman" panose="02020603050405020304" pitchFamily="18" charset="0"/>
              </a:rPr>
              <a:t>Non-acquisition water offset projects presentation and work plan</a:t>
            </a:r>
            <a:endParaRPr lang="en-US" sz="4800" dirty="0">
              <a:solidFill>
                <a:schemeClr val="bg1"/>
              </a:solidFill>
            </a:endParaRPr>
          </a:p>
        </p:txBody>
      </p:sp>
      <p:sp>
        <p:nvSpPr>
          <p:cNvPr id="8" name="Text Placeholder 2"/>
          <p:cNvSpPr>
            <a:spLocks noGrp="1"/>
          </p:cNvSpPr>
          <p:nvPr>
            <p:ph type="body" sz="quarter" idx="15"/>
          </p:nvPr>
        </p:nvSpPr>
        <p:spPr>
          <a:xfrm>
            <a:off x="6025943" y="2397760"/>
            <a:ext cx="7392129" cy="6440001"/>
          </a:xfrm>
        </p:spPr>
        <p:txBody>
          <a:bodyPr>
            <a:noAutofit/>
          </a:bodyPr>
          <a:lstStyle/>
          <a:p>
            <a:r>
              <a:rPr lang="en-US" sz="3200" dirty="0"/>
              <a:t>Objective: Understand types of non-acquisition water offset project; Provide </a:t>
            </a:r>
            <a:r>
              <a:rPr lang="en-US" sz="3200" dirty="0" err="1"/>
              <a:t>GeoEngineers</a:t>
            </a:r>
            <a:r>
              <a:rPr lang="en-US" sz="3200" dirty="0"/>
              <a:t> with key contacts and project concepts; understand the process to identify new projects</a:t>
            </a:r>
          </a:p>
          <a:p>
            <a:pPr lvl="0"/>
            <a:endParaRPr lang="en-US" sz="3200" dirty="0"/>
          </a:p>
          <a:p>
            <a:pPr lvl="0"/>
            <a:endParaRPr lang="en-US" sz="3200" dirty="0"/>
          </a:p>
          <a:p>
            <a:pPr>
              <a:lnSpc>
                <a:spcPct val="100000"/>
              </a:lnSpc>
            </a:pPr>
            <a:endParaRPr lang="en-US" sz="4800" dirty="0"/>
          </a:p>
        </p:txBody>
      </p:sp>
    </p:spTree>
    <p:extLst>
      <p:ext uri="{BB962C8B-B14F-4D97-AF65-F5344CB8AC3E}">
        <p14:creationId xmlns:p14="http://schemas.microsoft.com/office/powerpoint/2010/main" val="2502005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WRIA 39: Tributary Supplementation through Water Conservation*</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40</a:t>
            </a:fld>
            <a:endParaRPr kumimoji="1" lang="ja-JP" altLang="en-US" dirty="0"/>
          </a:p>
        </p:txBody>
      </p:sp>
      <p:sp>
        <p:nvSpPr>
          <p:cNvPr id="8" name="Text Placeholder 4"/>
          <p:cNvSpPr>
            <a:spLocks noGrp="1"/>
          </p:cNvSpPr>
          <p:nvPr>
            <p:ph type="body" sz="quarter" idx="4294967295"/>
          </p:nvPr>
        </p:nvSpPr>
        <p:spPr>
          <a:xfrm>
            <a:off x="0" y="2727325"/>
            <a:ext cx="7404100" cy="6651625"/>
          </a:xfrm>
        </p:spPr>
        <p:txBody>
          <a:bodyPr>
            <a:noAutofit/>
          </a:bodyPr>
          <a:lstStyle/>
          <a:p>
            <a:pPr marL="771383" lvl="1" indent="0">
              <a:lnSpc>
                <a:spcPct val="150000"/>
              </a:lnSpc>
              <a:buNone/>
            </a:pPr>
            <a:r>
              <a:rPr lang="en-US" sz="2800" b="1" dirty="0"/>
              <a:t>Kittitas Reclamation District South Branch</a:t>
            </a:r>
          </a:p>
          <a:p>
            <a:pPr marL="771383" lvl="1" indent="0">
              <a:lnSpc>
                <a:spcPct val="150000"/>
              </a:lnSpc>
              <a:buNone/>
            </a:pPr>
            <a:r>
              <a:rPr lang="en-US" sz="2800" dirty="0"/>
              <a:t>This project will finish eliminating water loss in a 4.1 mile section of KRD’s South Branch Canal. Water that was previously lost will be delivered to flow-impaired streams through an allocation, management, and protection agreement, resulting in supplemental flow estimated at </a:t>
            </a:r>
            <a:r>
              <a:rPr lang="en-US" sz="2800" b="1" dirty="0"/>
              <a:t>2,476 AFY</a:t>
            </a:r>
            <a:endParaRPr lang="en-US" sz="2800" dirty="0"/>
          </a:p>
        </p:txBody>
      </p:sp>
      <p:pic>
        <p:nvPicPr>
          <p:cNvPr id="5" name="Content Placeholder 4" descr="A concrete canal filled with water and surrounded with vegetation." title="KDR canal"/>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7595393" y="3822700"/>
            <a:ext cx="5176045" cy="3882033"/>
          </a:xfrm>
        </p:spPr>
      </p:pic>
      <p:sp>
        <p:nvSpPr>
          <p:cNvPr id="6" name="TextBox 5"/>
          <p:cNvSpPr txBox="1"/>
          <p:nvPr/>
        </p:nvSpPr>
        <p:spPr>
          <a:xfrm>
            <a:off x="7940040" y="8900160"/>
            <a:ext cx="4221480" cy="646331"/>
          </a:xfrm>
          <a:prstGeom prst="rect">
            <a:avLst/>
          </a:prstGeom>
          <a:noFill/>
        </p:spPr>
        <p:txBody>
          <a:bodyPr wrap="square" rtlCol="0">
            <a:spAutoFit/>
          </a:bodyPr>
          <a:lstStyle/>
          <a:p>
            <a:r>
              <a:rPr lang="en-US" dirty="0"/>
              <a:t>*This project was awarded a Streamflow Restoration Grant in 2019.</a:t>
            </a:r>
          </a:p>
        </p:txBody>
      </p:sp>
    </p:spTree>
    <p:extLst>
      <p:ext uri="{BB962C8B-B14F-4D97-AF65-F5344CB8AC3E}">
        <p14:creationId xmlns:p14="http://schemas.microsoft.com/office/powerpoint/2010/main" val="1146797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blue box for emphasis" title="blue box"/>
          <p:cNvSpPr/>
          <p:nvPr/>
        </p:nvSpPr>
        <p:spPr>
          <a:xfrm>
            <a:off x="0" y="0"/>
            <a:ext cx="13714413" cy="2377440"/>
          </a:xfrm>
          <a:prstGeom prst="rect">
            <a:avLst/>
          </a:prstGeom>
          <a:solidFill>
            <a:srgbClr val="446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solidFill>
                  <a:schemeClr val="bg1"/>
                </a:solidFill>
              </a:rPr>
              <a:t>Conservation and Efficiency</a:t>
            </a:r>
            <a:br>
              <a:rPr lang="en-US" dirty="0">
                <a:solidFill>
                  <a:schemeClr val="bg1"/>
                </a:solidFill>
              </a:rPr>
            </a:br>
            <a:r>
              <a:rPr lang="en-US" dirty="0">
                <a:solidFill>
                  <a:schemeClr val="bg1"/>
                </a:solidFill>
              </a:rPr>
              <a:t>What are considerations for WRIA 7?</a:t>
            </a:r>
          </a:p>
        </p:txBody>
      </p:sp>
      <p:sp>
        <p:nvSpPr>
          <p:cNvPr id="3" name="Slide Number Placeholder 2"/>
          <p:cNvSpPr>
            <a:spLocks noGrp="1"/>
          </p:cNvSpPr>
          <p:nvPr>
            <p:ph type="sldNum" sz="quarter" idx="4294967295"/>
          </p:nvPr>
        </p:nvSpPr>
        <p:spPr>
          <a:xfrm>
            <a:off x="10628313" y="9378950"/>
            <a:ext cx="3086100" cy="547688"/>
          </a:xfrm>
        </p:spPr>
        <p:txBody>
          <a:bodyPr/>
          <a:lstStyle/>
          <a:p>
            <a:fld id="{B54AD89C-DF1E-4948-B597-5DD47B34A9CA}" type="slidenum">
              <a:rPr kumimoji="1" lang="ja-JP" altLang="en-US" smtClean="0"/>
              <a:pPr/>
              <a:t>41</a:t>
            </a:fld>
            <a:endParaRPr kumimoji="1" lang="ja-JP" altLang="en-US" dirty="0"/>
          </a:p>
        </p:txBody>
      </p:sp>
      <p:sp>
        <p:nvSpPr>
          <p:cNvPr id="7" name="Content Placeholder 3"/>
          <p:cNvSpPr txBox="1">
            <a:spLocks/>
          </p:cNvSpPr>
          <p:nvPr/>
        </p:nvSpPr>
        <p:spPr>
          <a:xfrm>
            <a:off x="8675077" y="3797213"/>
            <a:ext cx="4096469" cy="4996814"/>
          </a:xfrm>
          <a:prstGeom prst="rect">
            <a:avLst/>
          </a:prstGeom>
        </p:spPr>
        <p:txBody>
          <a:bodyPr vert="horz" lIns="91440" tIns="45720" rIns="91440" bIns="45720" rtlCol="0">
            <a:norm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Wingdings" panose="05000000000000000000" pitchFamily="2" charset="2"/>
              <a:buNone/>
            </a:pPr>
            <a:r>
              <a:rPr lang="en-US" sz="30000" dirty="0">
                <a:solidFill>
                  <a:srgbClr val="C00000"/>
                </a:solidFill>
              </a:rPr>
              <a:t>?</a:t>
            </a:r>
          </a:p>
        </p:txBody>
      </p:sp>
      <p:sp>
        <p:nvSpPr>
          <p:cNvPr id="8" name="Text Placeholder 8"/>
          <p:cNvSpPr txBox="1">
            <a:spLocks/>
          </p:cNvSpPr>
          <p:nvPr/>
        </p:nvSpPr>
        <p:spPr>
          <a:xfrm>
            <a:off x="1362478" y="3212290"/>
            <a:ext cx="7689038" cy="5001369"/>
          </a:xfrm>
          <a:prstGeom prst="rect">
            <a:avLst/>
          </a:prstGeom>
        </p:spPr>
        <p:txBody>
          <a:bodyPr vert="horz" wrap="square" lIns="91440" tIns="45720" rIns="91440" bIns="45720" rtlCol="0">
            <a:sp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853">
              <a:lnSpc>
                <a:spcPct val="150000"/>
              </a:lnSpc>
            </a:pPr>
            <a:r>
              <a:rPr lang="en-US" sz="2800" dirty="0"/>
              <a:t>Existing Ideas and Notes: </a:t>
            </a:r>
          </a:p>
          <a:p>
            <a:pPr marL="800053" indent="-457200">
              <a:lnSpc>
                <a:spcPct val="150000"/>
              </a:lnSpc>
              <a:buFont typeface="Arial" panose="020B0604020202020204" pitchFamily="34" charset="0"/>
              <a:buChar char="•"/>
            </a:pPr>
            <a:r>
              <a:rPr lang="en-US" sz="2800" dirty="0" err="1"/>
              <a:t>GeoEngineers</a:t>
            </a:r>
            <a:r>
              <a:rPr lang="en-US" sz="2800" dirty="0"/>
              <a:t> identify opportunities with Snohomish CD and SVWID; coordinate with WWT as needed</a:t>
            </a:r>
          </a:p>
          <a:p>
            <a:pPr marL="800053" indent="-457200">
              <a:lnSpc>
                <a:spcPct val="150000"/>
              </a:lnSpc>
              <a:buFont typeface="Arial" panose="020B0604020202020204" pitchFamily="34" charset="0"/>
              <a:buChar char="•"/>
            </a:pPr>
            <a:r>
              <a:rPr lang="en-US" sz="2800" dirty="0"/>
              <a:t>Closer review of Snohomish Basin Protection Plan strategies that could provide water offset</a:t>
            </a:r>
          </a:p>
        </p:txBody>
      </p:sp>
    </p:spTree>
    <p:extLst>
      <p:ext uri="{BB962C8B-B14F-4D97-AF65-F5344CB8AC3E}">
        <p14:creationId xmlns:p14="http://schemas.microsoft.com/office/powerpoint/2010/main" val="500094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6688" y="1981201"/>
            <a:ext cx="9181038" cy="4053839"/>
          </a:xfrm>
        </p:spPr>
        <p:txBody>
          <a:bodyPr>
            <a:normAutofit/>
          </a:bodyPr>
          <a:lstStyle/>
          <a:p>
            <a:r>
              <a:rPr lang="en-US" sz="6600" dirty="0"/>
              <a:t>What are your project ideas in WRIA 7?</a:t>
            </a:r>
          </a:p>
        </p:txBody>
      </p:sp>
      <p:sp>
        <p:nvSpPr>
          <p:cNvPr id="5" name="Slide Number Placeholder 4"/>
          <p:cNvSpPr>
            <a:spLocks noGrp="1"/>
          </p:cNvSpPr>
          <p:nvPr>
            <p:ph type="sldNum" sz="quarter" idx="10"/>
          </p:nvPr>
        </p:nvSpPr>
        <p:spPr/>
        <p:txBody>
          <a:bodyPr/>
          <a:lstStyle/>
          <a:p>
            <a:fld id="{B54AD89C-DF1E-4948-B597-5DD47B34A9CA}" type="slidenum">
              <a:rPr kumimoji="1" lang="ja-JP" altLang="en-US" smtClean="0"/>
              <a:pPr/>
              <a:t>42</a:t>
            </a:fld>
            <a:endParaRPr kumimoji="1" lang="ja-JP" altLang="en-US" dirty="0"/>
          </a:p>
        </p:txBody>
      </p:sp>
    </p:spTree>
    <p:extLst>
      <p:ext uri="{BB962C8B-B14F-4D97-AF65-F5344CB8AC3E}">
        <p14:creationId xmlns:p14="http://schemas.microsoft.com/office/powerpoint/2010/main" val="4003740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81" y="2850537"/>
            <a:ext cx="5410682" cy="4583150"/>
          </a:xfrm>
        </p:spPr>
        <p:txBody>
          <a:bodyPr/>
          <a:lstStyle/>
          <a:p>
            <a:r>
              <a:rPr lang="en-US" dirty="0"/>
              <a:t>Discuss interest in reservoir release project for water offset </a:t>
            </a:r>
          </a:p>
        </p:txBody>
      </p:sp>
      <p:sp>
        <p:nvSpPr>
          <p:cNvPr id="9" name="Text Placeholder 8">
            <a:extLst>
              <a:ext uri="{FF2B5EF4-FFF2-40B4-BE49-F238E27FC236}">
                <a16:creationId xmlns:a16="http://schemas.microsoft.com/office/drawing/2014/main" id="{687F67B9-6E0D-477F-966A-D2383008CE57}"/>
              </a:ext>
            </a:extLst>
          </p:cNvPr>
          <p:cNvSpPr>
            <a:spLocks noGrp="1"/>
          </p:cNvSpPr>
          <p:nvPr>
            <p:ph type="body" sz="quarter" idx="15"/>
          </p:nvPr>
        </p:nvSpPr>
        <p:spPr/>
        <p:txBody>
          <a:bodyPr>
            <a:normAutofit/>
          </a:bodyPr>
          <a:lstStyle/>
          <a:p>
            <a:r>
              <a:rPr lang="en-US" sz="3600" dirty="0"/>
              <a:t>Objective: Discuss Committee’s interest in reservoir release projects for water offset  </a:t>
            </a:r>
          </a:p>
          <a:p>
            <a:pPr marL="0" indent="0">
              <a:buNone/>
            </a:pPr>
            <a:endParaRPr lang="en-US" sz="3600" dirty="0"/>
          </a:p>
        </p:txBody>
      </p:sp>
    </p:spTree>
    <p:extLst>
      <p:ext uri="{BB962C8B-B14F-4D97-AF65-F5344CB8AC3E}">
        <p14:creationId xmlns:p14="http://schemas.microsoft.com/office/powerpoint/2010/main" val="1238842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8697" y="738109"/>
            <a:ext cx="11828681" cy="1482576"/>
          </a:xfrm>
        </p:spPr>
        <p:txBody>
          <a:bodyPr>
            <a:normAutofit fontScale="90000"/>
          </a:bodyPr>
          <a:lstStyle/>
          <a:p>
            <a:r>
              <a:rPr lang="en-US" dirty="0"/>
              <a:t>Brief Overview of Reservoir Release Opportunities</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44</a:t>
            </a:fld>
            <a:endParaRPr kumimoji="1" lang="ja-JP" altLang="en-US" dirty="0"/>
          </a:p>
        </p:txBody>
      </p:sp>
      <p:sp>
        <p:nvSpPr>
          <p:cNvPr id="6" name="Text Placeholder 5"/>
          <p:cNvSpPr>
            <a:spLocks noGrp="1"/>
          </p:cNvSpPr>
          <p:nvPr>
            <p:ph type="body" sz="quarter" idx="11"/>
          </p:nvPr>
        </p:nvSpPr>
        <p:spPr>
          <a:xfrm>
            <a:off x="868222" y="2707923"/>
            <a:ext cx="11719156" cy="6183085"/>
          </a:xfrm>
        </p:spPr>
        <p:txBody>
          <a:bodyPr>
            <a:normAutofit lnSpcReduction="10000"/>
          </a:bodyPr>
          <a:lstStyle/>
          <a:p>
            <a:r>
              <a:rPr lang="en-US" dirty="0"/>
              <a:t>Additive (above and beyond minimum flow requirements and normal operations)</a:t>
            </a:r>
          </a:p>
          <a:p>
            <a:r>
              <a:rPr lang="en-US" dirty="0"/>
              <a:t>Quantifiable and Measurable</a:t>
            </a:r>
          </a:p>
          <a:p>
            <a:pPr lvl="1"/>
            <a:r>
              <a:rPr lang="en-US" dirty="0"/>
              <a:t>Project would identify a method and/or infrastructure to measure offset flows</a:t>
            </a:r>
          </a:p>
          <a:p>
            <a:pPr lvl="1"/>
            <a:r>
              <a:rPr lang="en-US" dirty="0"/>
              <a:t>Could count towards offsetting consumptive use for the WRE Plan</a:t>
            </a:r>
          </a:p>
          <a:p>
            <a:r>
              <a:rPr lang="en-US" dirty="0"/>
              <a:t> Memorialized </a:t>
            </a:r>
          </a:p>
          <a:p>
            <a:pPr lvl="1"/>
            <a:r>
              <a:rPr lang="en-US" dirty="0"/>
              <a:t>MOA and/or water right change would be developed to guarantee offset in perpetuity</a:t>
            </a:r>
          </a:p>
          <a:p>
            <a:pPr lvl="1"/>
            <a:r>
              <a:rPr lang="en-US" dirty="0"/>
              <a:t>Project is a type of water right acquisition  </a:t>
            </a:r>
          </a:p>
          <a:p>
            <a:r>
              <a:rPr lang="en-US" dirty="0"/>
              <a:t>Certain</a:t>
            </a:r>
          </a:p>
          <a:p>
            <a:pPr lvl="1"/>
            <a:r>
              <a:rPr lang="en-US" dirty="0"/>
              <a:t>Offset water quantity is certain and memorialized through agreement</a:t>
            </a:r>
          </a:p>
          <a:p>
            <a:pPr marL="514255" lvl="1" indent="0">
              <a:buNone/>
            </a:pPr>
            <a:endParaRPr lang="en-US" dirty="0"/>
          </a:p>
          <a:p>
            <a:pPr lvl="1"/>
            <a:endParaRPr lang="en-US" dirty="0"/>
          </a:p>
          <a:p>
            <a:pPr marL="514255" lvl="1" indent="0">
              <a:buNone/>
            </a:pPr>
            <a:endParaRPr lang="en-US" dirty="0"/>
          </a:p>
        </p:txBody>
      </p:sp>
    </p:spTree>
    <p:extLst>
      <p:ext uri="{BB962C8B-B14F-4D97-AF65-F5344CB8AC3E}">
        <p14:creationId xmlns:p14="http://schemas.microsoft.com/office/powerpoint/2010/main" val="2099661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0639" y="397008"/>
            <a:ext cx="11828681" cy="1011031"/>
          </a:xfrm>
        </p:spPr>
        <p:txBody>
          <a:bodyPr/>
          <a:lstStyle/>
          <a:p>
            <a:r>
              <a:rPr lang="en-US" dirty="0" err="1"/>
              <a:t>Spada</a:t>
            </a:r>
            <a:r>
              <a:rPr lang="en-US" dirty="0"/>
              <a:t> Reservoir</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45</a:t>
            </a:fld>
            <a:endParaRPr kumimoji="1" lang="ja-JP" altLang="en-US" dirty="0"/>
          </a:p>
        </p:txBody>
      </p:sp>
      <p:sp>
        <p:nvSpPr>
          <p:cNvPr id="5" name="Text Placeholder 4"/>
          <p:cNvSpPr>
            <a:spLocks noGrp="1"/>
          </p:cNvSpPr>
          <p:nvPr>
            <p:ph type="body" sz="quarter" idx="11"/>
          </p:nvPr>
        </p:nvSpPr>
        <p:spPr>
          <a:xfrm>
            <a:off x="1021081" y="6542828"/>
            <a:ext cx="11917680" cy="191350"/>
          </a:xfrm>
        </p:spPr>
        <p:txBody>
          <a:bodyPr>
            <a:noAutofit/>
          </a:bodyPr>
          <a:lstStyle/>
          <a:p>
            <a:r>
              <a:rPr lang="en-US" sz="2800" dirty="0"/>
              <a:t>Location: Lower </a:t>
            </a:r>
            <a:r>
              <a:rPr lang="en-US" sz="2800" dirty="0" err="1"/>
              <a:t>Skykomish</a:t>
            </a:r>
            <a:r>
              <a:rPr lang="en-US" sz="2800" dirty="0"/>
              <a:t> subbasin</a:t>
            </a:r>
          </a:p>
          <a:p>
            <a:r>
              <a:rPr lang="en-US" sz="2800" dirty="0"/>
              <a:t>Water supply, hydropower generation and recreation </a:t>
            </a:r>
          </a:p>
          <a:p>
            <a:r>
              <a:rPr lang="en-US" sz="2800" dirty="0"/>
              <a:t>Snohomish PUD</a:t>
            </a:r>
          </a:p>
          <a:p>
            <a:pPr lvl="1"/>
            <a:r>
              <a:rPr lang="en-US" sz="2400" dirty="0"/>
              <a:t>Power generation and water supply</a:t>
            </a:r>
          </a:p>
          <a:p>
            <a:r>
              <a:rPr lang="en-US" sz="2800" dirty="0"/>
              <a:t>City of Everett</a:t>
            </a:r>
          </a:p>
          <a:p>
            <a:pPr lvl="1" indent="-428604"/>
            <a:r>
              <a:rPr lang="en-US" sz="2400" dirty="0"/>
              <a:t>Water supply  </a:t>
            </a:r>
          </a:p>
          <a:p>
            <a:pPr marL="771383" lvl="1" indent="0">
              <a:buNone/>
            </a:pPr>
            <a:endParaRPr lang="en-US" sz="2400" dirty="0"/>
          </a:p>
        </p:txBody>
      </p:sp>
      <p:pic>
        <p:nvPicPr>
          <p:cNvPr id="6" name="Picture 5" descr="Image of subbasins in WRIA 7. " title="Spada Lake"/>
          <p:cNvPicPr>
            <a:picLocks noChangeAspect="1"/>
          </p:cNvPicPr>
          <p:nvPr/>
        </p:nvPicPr>
        <p:blipFill>
          <a:blip r:embed="rId3"/>
          <a:stretch>
            <a:fillRect/>
          </a:stretch>
        </p:blipFill>
        <p:spPr>
          <a:xfrm>
            <a:off x="2048216" y="1370753"/>
            <a:ext cx="9153525" cy="5172075"/>
          </a:xfrm>
          <a:prstGeom prst="rect">
            <a:avLst/>
          </a:prstGeom>
        </p:spPr>
      </p:pic>
    </p:spTree>
    <p:extLst>
      <p:ext uri="{BB962C8B-B14F-4D97-AF65-F5344CB8AC3E}">
        <p14:creationId xmlns:p14="http://schemas.microsoft.com/office/powerpoint/2010/main" val="3392492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5748" y="528028"/>
            <a:ext cx="4329708" cy="2416831"/>
          </a:xfrm>
        </p:spPr>
        <p:txBody>
          <a:bodyPr/>
          <a:lstStyle/>
          <a:p>
            <a:r>
              <a:rPr lang="en-US" dirty="0" err="1"/>
              <a:t>Spada</a:t>
            </a:r>
            <a:r>
              <a:rPr lang="en-US" dirty="0"/>
              <a:t> Reservoir</a:t>
            </a:r>
          </a:p>
        </p:txBody>
      </p:sp>
      <p:sp>
        <p:nvSpPr>
          <p:cNvPr id="5" name="Text Placeholder 4"/>
          <p:cNvSpPr>
            <a:spLocks noGrp="1"/>
          </p:cNvSpPr>
          <p:nvPr>
            <p:ph type="body" sz="quarter" idx="14"/>
          </p:nvPr>
        </p:nvSpPr>
        <p:spPr/>
        <p:txBody>
          <a:bodyPr/>
          <a:lstStyle/>
          <a:p>
            <a:r>
              <a:rPr lang="en-US" dirty="0"/>
              <a:t>Storage Capacity </a:t>
            </a:r>
          </a:p>
        </p:txBody>
      </p:sp>
      <p:sp>
        <p:nvSpPr>
          <p:cNvPr id="4" name="Text Placeholder 3"/>
          <p:cNvSpPr>
            <a:spLocks noGrp="1"/>
          </p:cNvSpPr>
          <p:nvPr>
            <p:ph type="body" sz="quarter" idx="15"/>
          </p:nvPr>
        </p:nvSpPr>
        <p:spPr/>
        <p:txBody>
          <a:bodyPr>
            <a:normAutofit/>
          </a:bodyPr>
          <a:lstStyle/>
          <a:p>
            <a:r>
              <a:rPr lang="en-US" dirty="0" err="1"/>
              <a:t>Spada</a:t>
            </a:r>
            <a:r>
              <a:rPr lang="en-US" dirty="0"/>
              <a:t>: 153,000 acre-feet (ac-</a:t>
            </a:r>
            <a:r>
              <a:rPr lang="en-US" dirty="0" err="1"/>
              <a:t>ft</a:t>
            </a:r>
            <a:r>
              <a:rPr lang="en-US" dirty="0"/>
              <a:t>); 50 billion gallons (BG) </a:t>
            </a:r>
          </a:p>
        </p:txBody>
      </p:sp>
      <p:sp>
        <p:nvSpPr>
          <p:cNvPr id="7" name="Text Placeholder 6"/>
          <p:cNvSpPr>
            <a:spLocks noGrp="1"/>
          </p:cNvSpPr>
          <p:nvPr>
            <p:ph type="body" sz="quarter" idx="17"/>
          </p:nvPr>
        </p:nvSpPr>
        <p:spPr/>
        <p:txBody>
          <a:bodyPr/>
          <a:lstStyle/>
          <a:p>
            <a:r>
              <a:rPr lang="en-US" dirty="0"/>
              <a:t>Flow Requirements</a:t>
            </a:r>
          </a:p>
        </p:txBody>
      </p:sp>
      <p:sp>
        <p:nvSpPr>
          <p:cNvPr id="6" name="Text Placeholder 5"/>
          <p:cNvSpPr>
            <a:spLocks noGrp="1"/>
          </p:cNvSpPr>
          <p:nvPr>
            <p:ph type="body" sz="quarter" idx="16"/>
          </p:nvPr>
        </p:nvSpPr>
        <p:spPr/>
        <p:txBody>
          <a:bodyPr>
            <a:normAutofit/>
          </a:bodyPr>
          <a:lstStyle/>
          <a:p>
            <a:r>
              <a:rPr lang="en-US" dirty="0"/>
              <a:t>Minimum fish flow requirements under FERC license</a:t>
            </a:r>
          </a:p>
          <a:p>
            <a:pPr marL="0" indent="0">
              <a:buNone/>
            </a:pPr>
            <a:endParaRPr lang="en-US" dirty="0"/>
          </a:p>
        </p:txBody>
      </p:sp>
      <p:pic>
        <p:nvPicPr>
          <p:cNvPr id="9" name="Picture 2" descr="Image of Spada Lake" title="Spada Lake Reservo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7" y="3635631"/>
            <a:ext cx="6586290" cy="43908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377546" y="8712201"/>
            <a:ext cx="4295898" cy="1200329"/>
          </a:xfrm>
          <a:prstGeom prst="rect">
            <a:avLst/>
          </a:prstGeom>
          <a:noFill/>
        </p:spPr>
        <p:txBody>
          <a:bodyPr wrap="square" rtlCol="0">
            <a:spAutoFit/>
          </a:bodyPr>
          <a:lstStyle/>
          <a:p>
            <a:r>
              <a:rPr lang="en-US" dirty="0" err="1"/>
              <a:t>Source:</a:t>
            </a:r>
            <a:r>
              <a:rPr lang="en-US" dirty="0" err="1">
                <a:hlinkClick r:id="rId4"/>
              </a:rPr>
              <a:t>https</a:t>
            </a:r>
            <a:r>
              <a:rPr lang="en-US" dirty="0">
                <a:hlinkClick r:id="rId4"/>
              </a:rPr>
              <a:t>://everettwa.gov/</a:t>
            </a:r>
            <a:r>
              <a:rPr lang="en-US" dirty="0" err="1">
                <a:hlinkClick r:id="rId4"/>
              </a:rPr>
              <a:t>DocumentCenter</a:t>
            </a:r>
            <a:r>
              <a:rPr lang="en-US" dirty="0">
                <a:hlinkClick r:id="rId4"/>
              </a:rPr>
              <a:t>/View/3766/EVERETT-WATER-SITUATION-4-1-20-PDF?bidId=</a:t>
            </a:r>
            <a:r>
              <a:rPr lang="en-US" dirty="0"/>
              <a:t> </a:t>
            </a:r>
            <a:r>
              <a:rPr lang="en-US" dirty="0">
                <a:hlinkClick r:id="rId5"/>
              </a:rPr>
              <a:t>https://everettwa.gov/1287/Water-Supply</a:t>
            </a:r>
            <a:endParaRPr lang="en-US" dirty="0"/>
          </a:p>
        </p:txBody>
      </p:sp>
    </p:spTree>
    <p:extLst>
      <p:ext uri="{BB962C8B-B14F-4D97-AF65-F5344CB8AC3E}">
        <p14:creationId xmlns:p14="http://schemas.microsoft.com/office/powerpoint/2010/main" val="3688906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0639" y="397008"/>
            <a:ext cx="11828681" cy="1011031"/>
          </a:xfrm>
        </p:spPr>
        <p:txBody>
          <a:bodyPr/>
          <a:lstStyle/>
          <a:p>
            <a:r>
              <a:rPr lang="en-US" dirty="0" err="1"/>
              <a:t>Tolt</a:t>
            </a:r>
            <a:r>
              <a:rPr lang="en-US" dirty="0"/>
              <a:t> Reservoir</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47</a:t>
            </a:fld>
            <a:endParaRPr kumimoji="1" lang="ja-JP" altLang="en-US" dirty="0"/>
          </a:p>
        </p:txBody>
      </p:sp>
      <p:sp>
        <p:nvSpPr>
          <p:cNvPr id="5" name="Text Placeholder 4"/>
          <p:cNvSpPr>
            <a:spLocks noGrp="1"/>
          </p:cNvSpPr>
          <p:nvPr>
            <p:ph type="body" sz="quarter" idx="11"/>
          </p:nvPr>
        </p:nvSpPr>
        <p:spPr>
          <a:xfrm>
            <a:off x="710639" y="6840205"/>
            <a:ext cx="12605438" cy="2039279"/>
          </a:xfrm>
        </p:spPr>
        <p:txBody>
          <a:bodyPr>
            <a:noAutofit/>
          </a:bodyPr>
          <a:lstStyle/>
          <a:p>
            <a:r>
              <a:rPr lang="en-US" sz="3200" dirty="0"/>
              <a:t>Location: Snoqualmie South subbasin</a:t>
            </a:r>
          </a:p>
          <a:p>
            <a:r>
              <a:rPr lang="en-US" sz="3200" dirty="0"/>
              <a:t>Water supply and hydropower generation</a:t>
            </a:r>
          </a:p>
          <a:p>
            <a:r>
              <a:rPr lang="en-US" sz="3200" dirty="0"/>
              <a:t>City of Seattle</a:t>
            </a:r>
          </a:p>
          <a:p>
            <a:pPr lvl="1"/>
            <a:r>
              <a:rPr lang="en-US" sz="2400" dirty="0"/>
              <a:t>Seattle Public Utilities (water supply)</a:t>
            </a:r>
          </a:p>
          <a:p>
            <a:pPr lvl="1"/>
            <a:r>
              <a:rPr lang="en-US" sz="2400" dirty="0"/>
              <a:t>Seattle City Light (hydropower)</a:t>
            </a:r>
          </a:p>
          <a:p>
            <a:endParaRPr lang="en-US" sz="2400" dirty="0"/>
          </a:p>
          <a:p>
            <a:pPr marL="771383" lvl="1" indent="0">
              <a:buNone/>
            </a:pPr>
            <a:endParaRPr lang="en-US" sz="2400" dirty="0"/>
          </a:p>
        </p:txBody>
      </p:sp>
      <p:pic>
        <p:nvPicPr>
          <p:cNvPr id="2" name="Picture 1" descr="WRIA 7 subbasins with Tolt Reservoir location. " title="Tolt Reservoir"/>
          <p:cNvPicPr>
            <a:picLocks noChangeAspect="1"/>
          </p:cNvPicPr>
          <p:nvPr/>
        </p:nvPicPr>
        <p:blipFill>
          <a:blip r:embed="rId3"/>
          <a:stretch>
            <a:fillRect/>
          </a:stretch>
        </p:blipFill>
        <p:spPr>
          <a:xfrm>
            <a:off x="2836609" y="1408039"/>
            <a:ext cx="8353497" cy="5046904"/>
          </a:xfrm>
          <a:prstGeom prst="rect">
            <a:avLst/>
          </a:prstGeom>
        </p:spPr>
      </p:pic>
    </p:spTree>
    <p:extLst>
      <p:ext uri="{BB962C8B-B14F-4D97-AF65-F5344CB8AC3E}">
        <p14:creationId xmlns:p14="http://schemas.microsoft.com/office/powerpoint/2010/main" val="3945360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5748" y="528028"/>
            <a:ext cx="4329708" cy="2416831"/>
          </a:xfrm>
        </p:spPr>
        <p:txBody>
          <a:bodyPr/>
          <a:lstStyle/>
          <a:p>
            <a:r>
              <a:rPr lang="en-US" dirty="0" err="1"/>
              <a:t>Tolt</a:t>
            </a:r>
            <a:r>
              <a:rPr lang="en-US" dirty="0"/>
              <a:t> Reservoir</a:t>
            </a:r>
          </a:p>
        </p:txBody>
      </p:sp>
      <p:sp>
        <p:nvSpPr>
          <p:cNvPr id="5" name="Text Placeholder 4"/>
          <p:cNvSpPr>
            <a:spLocks noGrp="1"/>
          </p:cNvSpPr>
          <p:nvPr>
            <p:ph type="body" sz="quarter" idx="14"/>
          </p:nvPr>
        </p:nvSpPr>
        <p:spPr/>
        <p:txBody>
          <a:bodyPr/>
          <a:lstStyle/>
          <a:p>
            <a:r>
              <a:rPr lang="en-US" dirty="0"/>
              <a:t>Storage Capacity </a:t>
            </a:r>
          </a:p>
        </p:txBody>
      </p:sp>
      <p:sp>
        <p:nvSpPr>
          <p:cNvPr id="4" name="Text Placeholder 3"/>
          <p:cNvSpPr>
            <a:spLocks noGrp="1"/>
          </p:cNvSpPr>
          <p:nvPr>
            <p:ph type="body" sz="quarter" idx="15"/>
          </p:nvPr>
        </p:nvSpPr>
        <p:spPr/>
        <p:txBody>
          <a:bodyPr>
            <a:normAutofit/>
          </a:bodyPr>
          <a:lstStyle/>
          <a:p>
            <a:r>
              <a:rPr lang="en-US" dirty="0" err="1"/>
              <a:t>Tolt</a:t>
            </a:r>
            <a:r>
              <a:rPr lang="en-US" dirty="0"/>
              <a:t> storage capacity: 57,900 acre-</a:t>
            </a:r>
            <a:r>
              <a:rPr lang="en-US" dirty="0" err="1"/>
              <a:t>ft</a:t>
            </a:r>
            <a:endParaRPr lang="en-US" dirty="0"/>
          </a:p>
        </p:txBody>
      </p:sp>
      <p:sp>
        <p:nvSpPr>
          <p:cNvPr id="7" name="Text Placeholder 6"/>
          <p:cNvSpPr>
            <a:spLocks noGrp="1"/>
          </p:cNvSpPr>
          <p:nvPr>
            <p:ph type="body" sz="quarter" idx="17"/>
          </p:nvPr>
        </p:nvSpPr>
        <p:spPr/>
        <p:txBody>
          <a:bodyPr/>
          <a:lstStyle/>
          <a:p>
            <a:r>
              <a:rPr lang="en-US" dirty="0"/>
              <a:t>Flow Requirements</a:t>
            </a:r>
          </a:p>
        </p:txBody>
      </p:sp>
      <p:sp>
        <p:nvSpPr>
          <p:cNvPr id="6" name="Text Placeholder 5"/>
          <p:cNvSpPr>
            <a:spLocks noGrp="1"/>
          </p:cNvSpPr>
          <p:nvPr>
            <p:ph type="body" sz="quarter" idx="16"/>
          </p:nvPr>
        </p:nvSpPr>
        <p:spPr/>
        <p:txBody>
          <a:bodyPr/>
          <a:lstStyle/>
          <a:p>
            <a:r>
              <a:rPr lang="en-US" dirty="0"/>
              <a:t>Agreement guarantees instream flows</a:t>
            </a:r>
          </a:p>
        </p:txBody>
      </p:sp>
      <p:sp>
        <p:nvSpPr>
          <p:cNvPr id="11" name="TextBox 10"/>
          <p:cNvSpPr txBox="1"/>
          <p:nvPr/>
        </p:nvSpPr>
        <p:spPr>
          <a:xfrm>
            <a:off x="7377546" y="8712201"/>
            <a:ext cx="4295898" cy="923330"/>
          </a:xfrm>
          <a:prstGeom prst="rect">
            <a:avLst/>
          </a:prstGeom>
          <a:noFill/>
        </p:spPr>
        <p:txBody>
          <a:bodyPr wrap="square" rtlCol="0">
            <a:spAutoFit/>
          </a:bodyPr>
          <a:lstStyle/>
          <a:p>
            <a:r>
              <a:rPr lang="en-US" dirty="0" err="1"/>
              <a:t>Source:</a:t>
            </a:r>
            <a:r>
              <a:rPr lang="en-US" dirty="0" err="1">
                <a:hlinkClick r:id="rId3"/>
              </a:rPr>
              <a:t>https</a:t>
            </a:r>
            <a:r>
              <a:rPr lang="en-US" dirty="0">
                <a:hlinkClick r:id="rId3"/>
              </a:rPr>
              <a:t>://www.seattle.gov/utilities/services/water/water-system-overview</a:t>
            </a:r>
            <a:endParaRPr lang="en-US" dirty="0"/>
          </a:p>
          <a:p>
            <a:endParaRPr lang="en-US" dirty="0"/>
          </a:p>
        </p:txBody>
      </p:sp>
      <p:pic>
        <p:nvPicPr>
          <p:cNvPr id="9" name="Picture 8" descr="Aerial image of Tolt Reservoir. " title="Tolt Reservoir"/>
          <p:cNvPicPr/>
          <p:nvPr/>
        </p:nvPicPr>
        <p:blipFill>
          <a:blip r:embed="rId4">
            <a:extLst>
              <a:ext uri="{28A0092B-C50C-407E-A947-70E740481C1C}">
                <a14:useLocalDpi xmlns:a14="http://schemas.microsoft.com/office/drawing/2010/main" val="0"/>
              </a:ext>
            </a:extLst>
          </a:blip>
          <a:srcRect/>
          <a:stretch>
            <a:fillRect/>
          </a:stretch>
        </p:blipFill>
        <p:spPr bwMode="auto">
          <a:xfrm>
            <a:off x="656431" y="3257869"/>
            <a:ext cx="5715000" cy="3589020"/>
          </a:xfrm>
          <a:prstGeom prst="rect">
            <a:avLst/>
          </a:prstGeom>
          <a:noFill/>
          <a:ln>
            <a:noFill/>
          </a:ln>
        </p:spPr>
      </p:pic>
    </p:spTree>
    <p:extLst>
      <p:ext uri="{BB962C8B-B14F-4D97-AF65-F5344CB8AC3E}">
        <p14:creationId xmlns:p14="http://schemas.microsoft.com/office/powerpoint/2010/main" val="1167606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ja-JP" dirty="0"/>
              <a:t>Thank you for your time!</a:t>
            </a:r>
            <a:endParaRPr kumimoji="1" lang="ja-JP" altLang="en-US" dirty="0"/>
          </a:p>
        </p:txBody>
      </p:sp>
      <p:sp>
        <p:nvSpPr>
          <p:cNvPr id="8" name="Text Placeholder 7"/>
          <p:cNvSpPr>
            <a:spLocks noGrp="1"/>
          </p:cNvSpPr>
          <p:nvPr>
            <p:ph type="body" sz="quarter" idx="12"/>
          </p:nvPr>
        </p:nvSpPr>
        <p:spPr/>
        <p:txBody>
          <a:bodyPr/>
          <a:lstStyle/>
          <a:p>
            <a:r>
              <a:rPr kumimoji="1" lang="en-US" altLang="ja-JP" dirty="0"/>
              <a:t>Any questions?</a:t>
            </a:r>
            <a:endParaRPr kumimoji="1" lang="ja-JP" altLang="en-US" dirty="0"/>
          </a:p>
        </p:txBody>
      </p:sp>
      <p:sp>
        <p:nvSpPr>
          <p:cNvPr id="9" name="Text Placeholder 8"/>
          <p:cNvSpPr>
            <a:spLocks noGrp="1"/>
          </p:cNvSpPr>
          <p:nvPr>
            <p:ph type="body" sz="quarter" idx="13"/>
          </p:nvPr>
        </p:nvSpPr>
        <p:spPr/>
        <p:txBody>
          <a:bodyPr/>
          <a:lstStyle/>
          <a:p>
            <a:r>
              <a:rPr lang="en-US" altLang="ja-JP" dirty="0"/>
              <a:t>ecology.wa.gov</a:t>
            </a:r>
          </a:p>
        </p:txBody>
      </p:sp>
      <p:sp>
        <p:nvSpPr>
          <p:cNvPr id="5" name="Slide Number Placeholder 1"/>
          <p:cNvSpPr>
            <a:spLocks noGrp="1"/>
          </p:cNvSpPr>
          <p:nvPr>
            <p:ph type="sldNum" sz="quarter" idx="10"/>
          </p:nvPr>
        </p:nvSpPr>
        <p:spPr>
          <a:xfrm>
            <a:off x="10168690" y="9435376"/>
            <a:ext cx="3085743" cy="547603"/>
          </a:xfrm>
        </p:spPr>
        <p:txBody>
          <a:bodyPr/>
          <a:lstStyle/>
          <a:p>
            <a:fld id="{2BB6E7A8-74BF-4262-A864-344CFCC4B1B8}" type="slidenum">
              <a:rPr kumimoji="1" lang="ja-JP" altLang="en-US" smtClean="0"/>
              <a:t>49</a:t>
            </a:fld>
            <a:endParaRPr kumimoji="1" lang="ja-JP" altLang="en-US" dirty="0"/>
          </a:p>
        </p:txBody>
      </p:sp>
    </p:spTree>
    <p:extLst>
      <p:ext uri="{BB962C8B-B14F-4D97-AF65-F5344CB8AC3E}">
        <p14:creationId xmlns:p14="http://schemas.microsoft.com/office/powerpoint/2010/main" val="1354857851"/>
      </p:ext>
    </p:extLst>
  </p:cSld>
  <p:clrMapOvr>
    <a:masterClrMapping/>
  </p:clrMapOvr>
  <mc:AlternateContent xmlns:mc="http://schemas.openxmlformats.org/markup-compatibility/2006" xmlns:p14="http://schemas.microsoft.com/office/powerpoint/2010/main">
    <mc:Choice Requires="p14">
      <p:transition p14:dur="0" advTm="13544"/>
    </mc:Choice>
    <mc:Fallback xmlns="">
      <p:transition advTm="1354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787" y="689844"/>
            <a:ext cx="5701774" cy="6584715"/>
          </a:xfrm>
        </p:spPr>
        <p:txBody>
          <a:bodyPr/>
          <a:lstStyle/>
          <a:p>
            <a:r>
              <a:rPr lang="en-US" dirty="0"/>
              <a:t>Overview of proposed process to identify new non-acquisition water offset projects</a:t>
            </a:r>
          </a:p>
        </p:txBody>
      </p:sp>
      <p:pic>
        <p:nvPicPr>
          <p:cNvPr id="4" name="Picture 3" descr="Image of first page of work plan. " title="Non-Acquisition Water Offset Work Plan"/>
          <p:cNvPicPr>
            <a:picLocks noChangeAspect="1"/>
          </p:cNvPicPr>
          <p:nvPr/>
        </p:nvPicPr>
        <p:blipFill rotWithShape="1">
          <a:blip r:embed="rId3"/>
          <a:srcRect l="3871" r="6198"/>
          <a:stretch/>
        </p:blipFill>
        <p:spPr>
          <a:xfrm>
            <a:off x="6461760" y="1137602"/>
            <a:ext cx="6309787" cy="8117031"/>
          </a:xfrm>
          <a:prstGeom prst="rect">
            <a:avLst/>
          </a:prstGeom>
        </p:spPr>
      </p:pic>
    </p:spTree>
    <p:extLst>
      <p:ext uri="{BB962C8B-B14F-4D97-AF65-F5344CB8AC3E}">
        <p14:creationId xmlns:p14="http://schemas.microsoft.com/office/powerpoint/2010/main" val="2018434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81" y="2850537"/>
            <a:ext cx="5410682" cy="4583150"/>
          </a:xfrm>
        </p:spPr>
        <p:txBody>
          <a:bodyPr/>
          <a:lstStyle/>
          <a:p>
            <a:r>
              <a:rPr lang="en-US" sz="4913" dirty="0">
                <a:latin typeface="Franklin Gothic Medium"/>
                <a:ea typeface="Roboto Medium"/>
              </a:rPr>
              <a:t>Break</a:t>
            </a:r>
            <a:endParaRPr lang="en-US" dirty="0"/>
          </a:p>
        </p:txBody>
      </p:sp>
      <p:pic>
        <p:nvPicPr>
          <p:cNvPr id="4" name="Picture 3" descr="Image of spring in WRIA 7. " title="Spri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299348" y="1540580"/>
            <a:ext cx="8948388" cy="6711291"/>
          </a:xfrm>
          <a:prstGeom prst="rect">
            <a:avLst/>
          </a:prstGeom>
        </p:spPr>
      </p:pic>
    </p:spTree>
    <p:extLst>
      <p:ext uri="{BB962C8B-B14F-4D97-AF65-F5344CB8AC3E}">
        <p14:creationId xmlns:p14="http://schemas.microsoft.com/office/powerpoint/2010/main" val="2567215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5953796" y="351691"/>
            <a:ext cx="7392129" cy="1664677"/>
          </a:xfrm>
        </p:spPr>
        <p:txBody>
          <a:bodyPr>
            <a:noAutofit/>
          </a:bodyPr>
          <a:lstStyle/>
          <a:p>
            <a:pPr lvl="0"/>
            <a:r>
              <a:rPr lang="en-US" sz="3600" dirty="0"/>
              <a:t>Objective: </a:t>
            </a:r>
            <a:r>
              <a:rPr lang="en-US" sz="3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Presentation on initial water right acquisitions assessment and overview of prioritization</a:t>
            </a:r>
            <a:endParaRPr lang="en-US" sz="5400" dirty="0"/>
          </a:p>
        </p:txBody>
      </p:sp>
      <p:sp>
        <p:nvSpPr>
          <p:cNvPr id="4" name="Text Placeholder 12"/>
          <p:cNvSpPr>
            <a:spLocks noGrp="1"/>
          </p:cNvSpPr>
          <p:nvPr>
            <p:ph type="body" sz="quarter" idx="4294967295"/>
          </p:nvPr>
        </p:nvSpPr>
        <p:spPr>
          <a:xfrm>
            <a:off x="645459" y="2761129"/>
            <a:ext cx="4560464" cy="6684130"/>
          </a:xfrm>
          <a:prstGeom prst="rect">
            <a:avLst/>
          </a:prstGeom>
        </p:spPr>
        <p:txBody>
          <a:bodyPr>
            <a:normAutofit/>
          </a:bodyPr>
          <a:lstStyle/>
          <a:p>
            <a:pPr marL="0" indent="0" algn="ctr">
              <a:lnSpc>
                <a:spcPct val="110000"/>
              </a:lnSpc>
              <a:buNone/>
            </a:pPr>
            <a:r>
              <a:rPr lang="en-US" sz="4800" b="1" dirty="0">
                <a:solidFill>
                  <a:schemeClr val="bg1"/>
                </a:solidFill>
                <a:ea typeface="Times New Roman" panose="02020603050405020304" pitchFamily="18" charset="0"/>
                <a:cs typeface="Times New Roman" panose="02020603050405020304" pitchFamily="18" charset="0"/>
              </a:rPr>
              <a:t>Water Right Acquisitions: Prioritization</a:t>
            </a:r>
            <a:endParaRPr lang="en-US" sz="4800" dirty="0">
              <a:solidFill>
                <a:schemeClr val="bg1"/>
              </a:solidFill>
            </a:endParaRPr>
          </a:p>
        </p:txBody>
      </p:sp>
      <p:pic>
        <p:nvPicPr>
          <p:cNvPr id="2" name="Picture 1" descr="Image of front page of draft WWT Due Diligence Memo. " title="WWT Draft Due Diligence Memo"/>
          <p:cNvPicPr>
            <a:picLocks noChangeAspect="1"/>
          </p:cNvPicPr>
          <p:nvPr/>
        </p:nvPicPr>
        <p:blipFill>
          <a:blip r:embed="rId3"/>
          <a:stretch>
            <a:fillRect/>
          </a:stretch>
        </p:blipFill>
        <p:spPr>
          <a:xfrm>
            <a:off x="5953796" y="2016368"/>
            <a:ext cx="6027189" cy="7833170"/>
          </a:xfrm>
          <a:prstGeom prst="rect">
            <a:avLst/>
          </a:prstGeom>
        </p:spPr>
      </p:pic>
    </p:spTree>
    <p:extLst>
      <p:ext uri="{BB962C8B-B14F-4D97-AF65-F5344CB8AC3E}">
        <p14:creationId xmlns:p14="http://schemas.microsoft.com/office/powerpoint/2010/main" val="3424051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inion Pro" panose="02040503050201020203" pitchFamily="18" charset="0"/>
              </a:rPr>
              <a:t>Water Rights Analysis Target Areas </a:t>
            </a:r>
          </a:p>
        </p:txBody>
      </p:sp>
      <p:pic>
        <p:nvPicPr>
          <p:cNvPr id="6" name="Content Placeholder 5" descr="Reclaimed water facilities and priority areas for WWT assessment. " title="Map of WRIA 7"/>
          <p:cNvPicPr>
            <a:picLocks noGrp="1" noChangeAspect="1"/>
          </p:cNvPicPr>
          <p:nvPr>
            <p:ph idx="1"/>
          </p:nvPr>
        </p:nvPicPr>
        <p:blipFill rotWithShape="1">
          <a:blip r:embed="rId2">
            <a:extLst>
              <a:ext uri="{28A0092B-C50C-407E-A947-70E740481C1C}">
                <a14:useLocalDpi xmlns:a14="http://schemas.microsoft.com/office/drawing/2010/main" val="0"/>
              </a:ext>
            </a:extLst>
          </a:blip>
          <a:srcRect t="3157" r="-102"/>
          <a:stretch/>
        </p:blipFill>
        <p:spPr>
          <a:xfrm>
            <a:off x="1814143" y="2944843"/>
            <a:ext cx="9917502" cy="5763935"/>
          </a:xfrm>
        </p:spPr>
      </p:pic>
    </p:spTree>
    <p:extLst>
      <p:ext uri="{BB962C8B-B14F-4D97-AF65-F5344CB8AC3E}">
        <p14:creationId xmlns:p14="http://schemas.microsoft.com/office/powerpoint/2010/main" val="1952190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inion Pro" panose="02040503050201020203" pitchFamily="18" charset="0"/>
              </a:rPr>
              <a:t>Irrigation Analysis</a:t>
            </a:r>
          </a:p>
        </p:txBody>
      </p:sp>
      <p:pic>
        <p:nvPicPr>
          <p:cNvPr id="4" name="Content Placeholder 3" descr="Map of Quilceda showing irrigated areas. " title="Quilced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463" y="3187331"/>
            <a:ext cx="4181292" cy="4894689"/>
          </a:xfrm>
        </p:spPr>
      </p:pic>
      <p:pic>
        <p:nvPicPr>
          <p:cNvPr id="5" name="Picture 4" descr="Map of Quilceda showing irrigated ares. " title="Quilced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763" y="1767311"/>
            <a:ext cx="5417193" cy="6634347"/>
          </a:xfrm>
          <a:prstGeom prst="rect">
            <a:avLst/>
          </a:prstGeom>
        </p:spPr>
      </p:pic>
      <p:sp>
        <p:nvSpPr>
          <p:cNvPr id="6" name="TextBox 5"/>
          <p:cNvSpPr txBox="1"/>
          <p:nvPr/>
        </p:nvSpPr>
        <p:spPr>
          <a:xfrm>
            <a:off x="145553" y="2718358"/>
            <a:ext cx="5133202" cy="403957"/>
          </a:xfrm>
          <a:prstGeom prst="rect">
            <a:avLst/>
          </a:prstGeom>
          <a:noFill/>
        </p:spPr>
        <p:txBody>
          <a:bodyPr wrap="square" rtlCol="0">
            <a:spAutoFit/>
          </a:bodyPr>
          <a:lstStyle/>
          <a:p>
            <a:pPr defTabSz="1028609"/>
            <a:r>
              <a:rPr lang="en-US" sz="2025" dirty="0">
                <a:solidFill>
                  <a:prstClr val="black"/>
                </a:solidFill>
                <a:latin typeface="Minion Pro" panose="02040503050201020203" pitchFamily="18" charset="0"/>
              </a:rPr>
              <a:t>Found 2,610 water rights within target areas</a:t>
            </a:r>
          </a:p>
        </p:txBody>
      </p:sp>
      <p:sp>
        <p:nvSpPr>
          <p:cNvPr id="7" name="TextBox 6"/>
          <p:cNvSpPr txBox="1"/>
          <p:nvPr/>
        </p:nvSpPr>
        <p:spPr>
          <a:xfrm>
            <a:off x="5346681" y="3789055"/>
            <a:ext cx="1510526" cy="1338828"/>
          </a:xfrm>
          <a:prstGeom prst="rect">
            <a:avLst/>
          </a:prstGeom>
          <a:noFill/>
        </p:spPr>
        <p:txBody>
          <a:bodyPr wrap="square" rtlCol="0">
            <a:spAutoFit/>
          </a:bodyPr>
          <a:lstStyle/>
          <a:p>
            <a:pPr algn="ctr" defTabSz="1028609"/>
            <a:r>
              <a:rPr lang="en-US" sz="2025" dirty="0">
                <a:solidFill>
                  <a:prstClr val="black"/>
                </a:solidFill>
                <a:latin typeface="Minion Pro" panose="02040503050201020203" pitchFamily="18" charset="0"/>
              </a:rPr>
              <a:t>Only 273 showed active irrigation</a:t>
            </a:r>
          </a:p>
        </p:txBody>
      </p:sp>
      <p:cxnSp>
        <p:nvCxnSpPr>
          <p:cNvPr id="9" name="Straight Arrow Connector 8" descr="Arrow to the right"/>
          <p:cNvCxnSpPr/>
          <p:nvPr/>
        </p:nvCxnSpPr>
        <p:spPr>
          <a:xfrm>
            <a:off x="5463123" y="5467776"/>
            <a:ext cx="13940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6507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table of priority water rights. " title="Priority water rights table"/>
          <p:cNvPicPr>
            <a:picLocks noChangeAspect="1"/>
          </p:cNvPicPr>
          <p:nvPr/>
        </p:nvPicPr>
        <p:blipFill>
          <a:blip r:embed="rId2"/>
          <a:stretch>
            <a:fillRect/>
          </a:stretch>
        </p:blipFill>
        <p:spPr>
          <a:xfrm>
            <a:off x="873456" y="126549"/>
            <a:ext cx="11969087" cy="10158864"/>
          </a:xfrm>
          <a:prstGeom prst="rect">
            <a:avLst/>
          </a:prstGeom>
        </p:spPr>
      </p:pic>
    </p:spTree>
    <p:extLst>
      <p:ext uri="{BB962C8B-B14F-4D97-AF65-F5344CB8AC3E}">
        <p14:creationId xmlns:p14="http://schemas.microsoft.com/office/powerpoint/2010/main" val="19164983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able of priority water rights. " title="Priority water rights"/>
          <p:cNvPicPr>
            <a:picLocks noGrp="1" noChangeAspect="1"/>
          </p:cNvPicPr>
          <p:nvPr>
            <p:ph idx="1"/>
          </p:nvPr>
        </p:nvPicPr>
        <p:blipFill>
          <a:blip r:embed="rId2"/>
          <a:stretch>
            <a:fillRect/>
          </a:stretch>
        </p:blipFill>
        <p:spPr>
          <a:xfrm>
            <a:off x="687966" y="292539"/>
            <a:ext cx="11813383" cy="9992874"/>
          </a:xfrm>
          <a:prstGeom prst="rect">
            <a:avLst/>
          </a:prstGeom>
        </p:spPr>
      </p:pic>
    </p:spTree>
    <p:extLst>
      <p:ext uri="{BB962C8B-B14F-4D97-AF65-F5344CB8AC3E}">
        <p14:creationId xmlns:p14="http://schemas.microsoft.com/office/powerpoint/2010/main" val="2394301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23" y="1540740"/>
            <a:ext cx="8734642" cy="1491086"/>
          </a:xfrm>
        </p:spPr>
        <p:txBody>
          <a:bodyPr/>
          <a:lstStyle/>
          <a:p>
            <a:r>
              <a:rPr lang="en-US" dirty="0">
                <a:latin typeface="Minion Pro" panose="02040503050201020203" pitchFamily="18" charset="0"/>
              </a:rPr>
              <a:t>Recommended Water Right Project Maps</a:t>
            </a:r>
          </a:p>
        </p:txBody>
      </p:sp>
      <p:pic>
        <p:nvPicPr>
          <p:cNvPr id="5" name="Content Placeholder 4" descr="Map of Quilceda subbasin" title="Quilceda"/>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64955" y="3047999"/>
            <a:ext cx="5859070" cy="5800771"/>
          </a:xfrm>
        </p:spPr>
      </p:pic>
      <p:pic>
        <p:nvPicPr>
          <p:cNvPr id="6" name="Content Placeholder 5" descr="Map of Little Pilchuck subbasin" title="Little Pilchuck"/>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914368" y="1556914"/>
            <a:ext cx="3857179" cy="7293227"/>
          </a:xfrm>
        </p:spPr>
      </p:pic>
      <p:sp useBgFill="1">
        <p:nvSpPr>
          <p:cNvPr id="7" name="TextBox 6"/>
          <p:cNvSpPr txBox="1"/>
          <p:nvPr/>
        </p:nvSpPr>
        <p:spPr>
          <a:xfrm>
            <a:off x="4634144" y="7501254"/>
            <a:ext cx="1260842" cy="403957"/>
          </a:xfrm>
          <a:prstGeom prst="rect">
            <a:avLst/>
          </a:prstGeom>
          <a:ln>
            <a:solidFill>
              <a:schemeClr val="accent1"/>
            </a:solidFill>
          </a:ln>
        </p:spPr>
        <p:txBody>
          <a:bodyPr wrap="square" rtlCol="0">
            <a:spAutoFit/>
          </a:bodyPr>
          <a:lstStyle/>
          <a:p>
            <a:pPr defTabSz="1028609"/>
            <a:r>
              <a:rPr lang="en-US" sz="2025" dirty="0" err="1">
                <a:solidFill>
                  <a:prstClr val="black"/>
                </a:solidFill>
                <a:latin typeface="Minion Pro" panose="02040503050201020203" pitchFamily="18" charset="0"/>
              </a:rPr>
              <a:t>Quilceda</a:t>
            </a:r>
            <a:endParaRPr lang="en-US" sz="2025" dirty="0">
              <a:solidFill>
                <a:prstClr val="black"/>
              </a:solidFill>
              <a:latin typeface="Minion Pro" panose="02040503050201020203" pitchFamily="18" charset="0"/>
            </a:endParaRPr>
          </a:p>
        </p:txBody>
      </p:sp>
      <p:sp useBgFill="1">
        <p:nvSpPr>
          <p:cNvPr id="8" name="TextBox 7"/>
          <p:cNvSpPr txBox="1"/>
          <p:nvPr/>
        </p:nvSpPr>
        <p:spPr>
          <a:xfrm>
            <a:off x="10842958" y="1738989"/>
            <a:ext cx="1798634" cy="403957"/>
          </a:xfrm>
          <a:prstGeom prst="rect">
            <a:avLst/>
          </a:prstGeom>
          <a:ln>
            <a:solidFill>
              <a:schemeClr val="accent1"/>
            </a:solidFill>
          </a:ln>
        </p:spPr>
        <p:txBody>
          <a:bodyPr wrap="square" rtlCol="0">
            <a:spAutoFit/>
          </a:bodyPr>
          <a:lstStyle/>
          <a:p>
            <a:pPr defTabSz="1028609"/>
            <a:r>
              <a:rPr lang="en-US" sz="2025" dirty="0">
                <a:solidFill>
                  <a:prstClr val="black"/>
                </a:solidFill>
                <a:latin typeface="Minion Pro" panose="02040503050201020203" pitchFamily="18" charset="0"/>
              </a:rPr>
              <a:t>Little </a:t>
            </a:r>
            <a:r>
              <a:rPr lang="en-US" sz="2025" dirty="0" err="1">
                <a:solidFill>
                  <a:prstClr val="black"/>
                </a:solidFill>
                <a:latin typeface="Minion Pro" panose="02040503050201020203" pitchFamily="18" charset="0"/>
              </a:rPr>
              <a:t>Pilchuck</a:t>
            </a:r>
            <a:endParaRPr lang="en-US" sz="2025" dirty="0">
              <a:solidFill>
                <a:prstClr val="black"/>
              </a:solidFill>
              <a:latin typeface="Minion Pro" panose="02040503050201020203" pitchFamily="18" charset="0"/>
            </a:endParaRPr>
          </a:p>
        </p:txBody>
      </p:sp>
    </p:spTree>
    <p:extLst>
      <p:ext uri="{BB962C8B-B14F-4D97-AF65-F5344CB8AC3E}">
        <p14:creationId xmlns:p14="http://schemas.microsoft.com/office/powerpoint/2010/main" val="2352370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06" y="1556914"/>
            <a:ext cx="8734642" cy="1491086"/>
          </a:xfrm>
        </p:spPr>
        <p:txBody>
          <a:bodyPr/>
          <a:lstStyle/>
          <a:p>
            <a:r>
              <a:rPr lang="en-US" dirty="0">
                <a:latin typeface="Minion Pro" panose="02040503050201020203" pitchFamily="18" charset="0"/>
              </a:rPr>
              <a:t>Recommended Water Right Project Maps</a:t>
            </a:r>
          </a:p>
        </p:txBody>
      </p:sp>
      <p:pic>
        <p:nvPicPr>
          <p:cNvPr id="5" name="Content Placeholder 4" descr="Image of patterson subbasin" title="Patterson"/>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28811" y="3047999"/>
            <a:ext cx="4331356" cy="5800771"/>
          </a:xfrm>
        </p:spPr>
      </p:pic>
      <p:pic>
        <p:nvPicPr>
          <p:cNvPr id="6" name="Content Placeholder 5" descr="Image of Lower Pilchuck subbasin. " title="Lower Pilchuck"/>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20772" y="1437163"/>
            <a:ext cx="5655049" cy="7411608"/>
          </a:xfrm>
        </p:spPr>
      </p:pic>
      <p:sp useBgFill="1">
        <p:nvSpPr>
          <p:cNvPr id="7" name="TextBox 6"/>
          <p:cNvSpPr txBox="1"/>
          <p:nvPr/>
        </p:nvSpPr>
        <p:spPr>
          <a:xfrm>
            <a:off x="1935501" y="7589734"/>
            <a:ext cx="1260842" cy="403957"/>
          </a:xfrm>
          <a:prstGeom prst="rect">
            <a:avLst/>
          </a:prstGeom>
          <a:ln>
            <a:solidFill>
              <a:schemeClr val="accent1"/>
            </a:solidFill>
          </a:ln>
        </p:spPr>
        <p:txBody>
          <a:bodyPr wrap="square" rtlCol="0">
            <a:spAutoFit/>
          </a:bodyPr>
          <a:lstStyle/>
          <a:p>
            <a:pPr defTabSz="1028609"/>
            <a:r>
              <a:rPr lang="en-US" sz="2025" dirty="0">
                <a:solidFill>
                  <a:prstClr val="black"/>
                </a:solidFill>
                <a:latin typeface="Minion Pro" panose="02040503050201020203" pitchFamily="18" charset="0"/>
              </a:rPr>
              <a:t>Patterson</a:t>
            </a:r>
          </a:p>
        </p:txBody>
      </p:sp>
      <p:sp useBgFill="1">
        <p:nvSpPr>
          <p:cNvPr id="8" name="TextBox 7"/>
          <p:cNvSpPr txBox="1"/>
          <p:nvPr/>
        </p:nvSpPr>
        <p:spPr>
          <a:xfrm>
            <a:off x="7930028" y="3167751"/>
            <a:ext cx="1898175" cy="403957"/>
          </a:xfrm>
          <a:prstGeom prst="rect">
            <a:avLst/>
          </a:prstGeom>
          <a:ln>
            <a:solidFill>
              <a:schemeClr val="accent1"/>
            </a:solidFill>
          </a:ln>
        </p:spPr>
        <p:txBody>
          <a:bodyPr wrap="square" rtlCol="0">
            <a:spAutoFit/>
          </a:bodyPr>
          <a:lstStyle/>
          <a:p>
            <a:pPr defTabSz="1028609"/>
            <a:r>
              <a:rPr lang="en-US" sz="2025" dirty="0">
                <a:solidFill>
                  <a:prstClr val="black"/>
                </a:solidFill>
                <a:latin typeface="Minion Pro" panose="02040503050201020203" pitchFamily="18" charset="0"/>
              </a:rPr>
              <a:t>Lower </a:t>
            </a:r>
            <a:r>
              <a:rPr lang="en-US" sz="2025" dirty="0" err="1">
                <a:solidFill>
                  <a:prstClr val="black"/>
                </a:solidFill>
                <a:latin typeface="Minion Pro" panose="02040503050201020203" pitchFamily="18" charset="0"/>
              </a:rPr>
              <a:t>Pilchuck</a:t>
            </a:r>
            <a:endParaRPr lang="en-US" sz="2025" dirty="0">
              <a:solidFill>
                <a:prstClr val="black"/>
              </a:solidFill>
              <a:latin typeface="Minion Pro" panose="02040503050201020203" pitchFamily="18" charset="0"/>
            </a:endParaRPr>
          </a:p>
        </p:txBody>
      </p:sp>
    </p:spTree>
    <p:extLst>
      <p:ext uri="{BB962C8B-B14F-4D97-AF65-F5344CB8AC3E}">
        <p14:creationId xmlns:p14="http://schemas.microsoft.com/office/powerpoint/2010/main" val="2804338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inion Pro" panose="02040503050201020203" pitchFamily="18" charset="0"/>
              </a:rPr>
              <a:t>Potential Project Types</a:t>
            </a:r>
          </a:p>
        </p:txBody>
      </p:sp>
      <p:sp>
        <p:nvSpPr>
          <p:cNvPr id="3" name="Content Placeholder 2"/>
          <p:cNvSpPr>
            <a:spLocks noGrp="1"/>
          </p:cNvSpPr>
          <p:nvPr>
            <p:ph idx="1"/>
          </p:nvPr>
        </p:nvSpPr>
        <p:spPr>
          <a:xfrm>
            <a:off x="942866" y="2974139"/>
            <a:ext cx="8812063" cy="2934474"/>
          </a:xfrm>
        </p:spPr>
        <p:txBody>
          <a:bodyPr/>
          <a:lstStyle/>
          <a:p>
            <a:pPr fontAlgn="base"/>
            <a:r>
              <a:rPr lang="en-US" dirty="0">
                <a:latin typeface="Minion Pro" panose="02040503050201020203" pitchFamily="18" charset="0"/>
              </a:rPr>
              <a:t>Lease or Forbearance Agreement </a:t>
            </a:r>
          </a:p>
          <a:p>
            <a:pPr fontAlgn="base"/>
            <a:r>
              <a:rPr lang="en-US" dirty="0">
                <a:latin typeface="Minion Pro" panose="02040503050201020203" pitchFamily="18" charset="0"/>
              </a:rPr>
              <a:t>Efficiency Upgrade (assuming inefficient irrigation) </a:t>
            </a:r>
          </a:p>
          <a:p>
            <a:pPr fontAlgn="base"/>
            <a:r>
              <a:rPr lang="en-US" dirty="0">
                <a:latin typeface="Minion Pro" panose="02040503050201020203" pitchFamily="18" charset="0"/>
              </a:rPr>
              <a:t>Split-Season or Rotational Fallowing Lease</a:t>
            </a:r>
          </a:p>
          <a:p>
            <a:pPr fontAlgn="base"/>
            <a:r>
              <a:rPr lang="en-US" dirty="0">
                <a:latin typeface="Minion Pro" panose="02040503050201020203" pitchFamily="18" charset="0"/>
              </a:rPr>
              <a:t>Portion or full Permanent Transaction</a:t>
            </a:r>
          </a:p>
        </p:txBody>
      </p:sp>
      <p:sp>
        <p:nvSpPr>
          <p:cNvPr id="4" name="Title 1"/>
          <p:cNvSpPr txBox="1">
            <a:spLocks/>
          </p:cNvSpPr>
          <p:nvPr/>
        </p:nvSpPr>
        <p:spPr>
          <a:xfrm>
            <a:off x="942866" y="5718330"/>
            <a:ext cx="11828681" cy="1491086"/>
          </a:xfrm>
          <a:prstGeom prst="rect">
            <a:avLst/>
          </a:prstGeom>
        </p:spPr>
        <p:txBody>
          <a:bodyPr vert="horz" lIns="102858" tIns="51429" rIns="102858" bIns="5142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28609"/>
            <a:r>
              <a:rPr lang="en-US" sz="4950" dirty="0">
                <a:solidFill>
                  <a:prstClr val="black"/>
                </a:solidFill>
                <a:latin typeface="Minion Pro" panose="02040503050201020203" pitchFamily="18" charset="0"/>
              </a:rPr>
              <a:t>Next Steps</a:t>
            </a:r>
          </a:p>
        </p:txBody>
      </p:sp>
      <p:sp>
        <p:nvSpPr>
          <p:cNvPr id="5" name="Content Placeholder 2"/>
          <p:cNvSpPr txBox="1">
            <a:spLocks/>
          </p:cNvSpPr>
          <p:nvPr/>
        </p:nvSpPr>
        <p:spPr>
          <a:xfrm>
            <a:off x="942866" y="7019134"/>
            <a:ext cx="11828681" cy="1214673"/>
          </a:xfrm>
          <a:prstGeom prst="rect">
            <a:avLst/>
          </a:prstGeom>
        </p:spPr>
        <p:txBody>
          <a:bodyPr vert="horz" lIns="102858" tIns="51429" rIns="102858" bIns="5142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52" indent="-257152" defTabSz="1028609">
              <a:spcBef>
                <a:spcPts val="1125"/>
              </a:spcBef>
            </a:pPr>
            <a:r>
              <a:rPr lang="en-US" sz="3150" dirty="0">
                <a:solidFill>
                  <a:prstClr val="black"/>
                </a:solidFill>
                <a:latin typeface="Minion Pro" panose="02040503050201020203" pitchFamily="18" charset="0"/>
              </a:rPr>
              <a:t>Develop 15 project opportunities with further due diligence</a:t>
            </a:r>
          </a:p>
        </p:txBody>
      </p:sp>
    </p:spTree>
    <p:extLst>
      <p:ext uri="{BB962C8B-B14F-4D97-AF65-F5344CB8AC3E}">
        <p14:creationId xmlns:p14="http://schemas.microsoft.com/office/powerpoint/2010/main" val="3618328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10" y="2223008"/>
            <a:ext cx="5410682" cy="4583150"/>
          </a:xfrm>
        </p:spPr>
        <p:txBody>
          <a:bodyPr/>
          <a:lstStyle/>
          <a:p>
            <a:r>
              <a:rPr lang="en-US" sz="4913" dirty="0">
                <a:latin typeface="Franklin Gothic Medium"/>
                <a:ea typeface="Roboto Medium"/>
              </a:rPr>
              <a:t>Policy and Regulatory Actions Discussion  </a:t>
            </a:r>
            <a:endParaRPr lang="en-US" dirty="0"/>
          </a:p>
        </p:txBody>
      </p:sp>
      <p:sp>
        <p:nvSpPr>
          <p:cNvPr id="5" name="Text Placeholder 2"/>
          <p:cNvSpPr>
            <a:spLocks noGrp="1"/>
          </p:cNvSpPr>
          <p:nvPr>
            <p:ph type="body" sz="quarter" idx="15"/>
          </p:nvPr>
        </p:nvSpPr>
        <p:spPr>
          <a:xfrm>
            <a:off x="6005623" y="2463944"/>
            <a:ext cx="7392129" cy="7278500"/>
          </a:xfrm>
        </p:spPr>
        <p:txBody>
          <a:bodyPr>
            <a:noAutofit/>
          </a:bodyPr>
          <a:lstStyle/>
          <a:p>
            <a:pPr marL="0" indent="0">
              <a:lnSpc>
                <a:spcPct val="100000"/>
              </a:lnSpc>
              <a:buNone/>
            </a:pPr>
            <a:endParaRPr lang="en-US" sz="5400" dirty="0"/>
          </a:p>
          <a:p>
            <a:pPr lvl="0">
              <a:buFont typeface="Symbol" panose="05050102010706020507" pitchFamily="18" charset="2"/>
              <a:buChar char=""/>
            </a:pPr>
            <a:r>
              <a:rPr lang="en-US" sz="3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Objective: Identify task force members to lead development of policy and regulatory recommendations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8181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from Project Subgroup</a:t>
            </a:r>
          </a:p>
        </p:txBody>
      </p:sp>
      <p:sp>
        <p:nvSpPr>
          <p:cNvPr id="3" name="Text Placeholder 2"/>
          <p:cNvSpPr>
            <a:spLocks noGrp="1"/>
          </p:cNvSpPr>
          <p:nvPr>
            <p:ph type="body" sz="quarter" idx="11"/>
          </p:nvPr>
        </p:nvSpPr>
        <p:spPr/>
        <p:txBody>
          <a:bodyPr>
            <a:normAutofit/>
          </a:bodyPr>
          <a:lstStyle/>
          <a:p>
            <a:r>
              <a:rPr lang="en-US" b="1" dirty="0"/>
              <a:t>Streamflow retiming projects: </a:t>
            </a:r>
            <a:r>
              <a:rPr lang="en-US" dirty="0"/>
              <a:t>consider potential water quality impacts, especially temperature; prioritize projects that truly benefit low flow period; prioritize projects with no impact to sensitive riparian areas &amp; fish habitat.</a:t>
            </a:r>
          </a:p>
          <a:p>
            <a:r>
              <a:rPr lang="en-US" b="1" dirty="0" err="1"/>
              <a:t>Stormwater</a:t>
            </a:r>
            <a:r>
              <a:rPr lang="en-US" b="1" dirty="0"/>
              <a:t> projects:</a:t>
            </a:r>
            <a:r>
              <a:rPr lang="en-US" dirty="0"/>
              <a:t> clearly demonstrate how project goes above existing requirements; prioritize projects higher up in the basin/on a given stream system; consider water quality, especially turbidity. </a:t>
            </a:r>
          </a:p>
          <a:p>
            <a:r>
              <a:rPr lang="en-US" b="1" dirty="0"/>
              <a:t>Modification of existing reservoir operations:</a:t>
            </a:r>
            <a:r>
              <a:rPr lang="en-US" dirty="0"/>
              <a:t> interest in opportunities to improve existing facilities; consider water quality. </a:t>
            </a:r>
          </a:p>
          <a:p>
            <a:endParaRPr lang="en-US" dirty="0"/>
          </a:p>
        </p:txBody>
      </p:sp>
    </p:spTree>
    <p:extLst>
      <p:ext uri="{BB962C8B-B14F-4D97-AF65-F5344CB8AC3E}">
        <p14:creationId xmlns:p14="http://schemas.microsoft.com/office/powerpoint/2010/main" val="30762505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81" y="2850537"/>
            <a:ext cx="5410682" cy="4583150"/>
          </a:xfrm>
        </p:spPr>
        <p:txBody>
          <a:bodyPr>
            <a:normAutofit/>
          </a:bodyPr>
          <a:lstStyle/>
          <a:p>
            <a:r>
              <a:rPr lang="en-US" sz="4913" dirty="0">
                <a:latin typeface="Franklin Gothic Medium"/>
                <a:ea typeface="Roboto Medium"/>
              </a:rPr>
              <a:t>Policy and Regulatory Actions: </a:t>
            </a:r>
            <a:r>
              <a:rPr lang="en-US" dirty="0"/>
              <a:t>Re-cap of discussion at March meeting</a:t>
            </a:r>
            <a:br>
              <a:rPr lang="en-US" dirty="0"/>
            </a:br>
            <a:r>
              <a:rPr lang="en-US" sz="4913" dirty="0">
                <a:latin typeface="Franklin Gothic Medium"/>
                <a:ea typeface="Roboto Medium"/>
              </a:rPr>
              <a:t> </a:t>
            </a:r>
            <a:endParaRPr lang="en-US" dirty="0"/>
          </a:p>
        </p:txBody>
      </p:sp>
      <p:sp>
        <p:nvSpPr>
          <p:cNvPr id="3" name="Text Placeholder 2"/>
          <p:cNvSpPr>
            <a:spLocks noGrp="1"/>
          </p:cNvSpPr>
          <p:nvPr>
            <p:ph type="body" sz="quarter" idx="15"/>
          </p:nvPr>
        </p:nvSpPr>
        <p:spPr>
          <a:xfrm>
            <a:off x="6070937" y="445058"/>
            <a:ext cx="7392129" cy="8851342"/>
          </a:xfrm>
        </p:spPr>
        <p:txBody>
          <a:bodyPr>
            <a:noAutofit/>
          </a:bodyPr>
          <a:lstStyle/>
          <a:p>
            <a:pPr marL="0" indent="0">
              <a:lnSpc>
                <a:spcPct val="100000"/>
              </a:lnSpc>
              <a:buNone/>
            </a:pPr>
            <a:r>
              <a:rPr lang="en-US" sz="3200" dirty="0"/>
              <a:t>Items Discussed last meeting: </a:t>
            </a:r>
          </a:p>
          <a:p>
            <a:pPr>
              <a:lnSpc>
                <a:spcPct val="100000"/>
              </a:lnSpc>
            </a:pPr>
            <a:r>
              <a:rPr lang="en-US" sz="3200" dirty="0"/>
              <a:t>Well pumps that limit usage</a:t>
            </a:r>
          </a:p>
          <a:p>
            <a:pPr>
              <a:lnSpc>
                <a:spcPct val="100000"/>
              </a:lnSpc>
            </a:pPr>
            <a:r>
              <a:rPr lang="en-US" sz="3200" dirty="0"/>
              <a:t>Model ordinances/outreach to water system providers</a:t>
            </a:r>
          </a:p>
          <a:p>
            <a:pPr>
              <a:lnSpc>
                <a:spcPct val="100000"/>
              </a:lnSpc>
            </a:pPr>
            <a:r>
              <a:rPr lang="en-US" sz="3200" dirty="0">
                <a:latin typeface="Calibri" panose="020F0502020204030204" pitchFamily="34" charset="0"/>
                <a:cs typeface="Times New Roman" panose="02020603050405020304" pitchFamily="18" charset="0"/>
              </a:rPr>
              <a:t>Require and/or incentivize well decommissioning</a:t>
            </a:r>
          </a:p>
          <a:p>
            <a:pPr>
              <a:lnSpc>
                <a:spcPct val="100000"/>
              </a:lnSpc>
            </a:pPr>
            <a:r>
              <a:rPr lang="en-US" sz="3200" dirty="0">
                <a:latin typeface="Calibri" panose="020F0502020204030204" pitchFamily="34" charset="0"/>
                <a:cs typeface="Times New Roman" panose="02020603050405020304" pitchFamily="18" charset="0"/>
              </a:rPr>
              <a:t>Meter PE wells for education and/or compliance</a:t>
            </a:r>
          </a:p>
          <a:p>
            <a:pPr>
              <a:lnSpc>
                <a:spcPct val="100000"/>
              </a:lnSpc>
            </a:pPr>
            <a:r>
              <a:rPr lang="en-US" sz="3200" dirty="0">
                <a:latin typeface="Calibri" panose="020F0502020204030204" pitchFamily="34" charset="0"/>
                <a:cs typeface="Times New Roman" panose="02020603050405020304" pitchFamily="18" charset="0"/>
              </a:rPr>
              <a:t>Increase the fee for PE well construction</a:t>
            </a:r>
          </a:p>
          <a:p>
            <a:pPr>
              <a:lnSpc>
                <a:spcPct val="100000"/>
              </a:lnSpc>
            </a:pPr>
            <a:r>
              <a:rPr lang="en-US" sz="3200" dirty="0">
                <a:latin typeface="Calibri" panose="020F0502020204030204" pitchFamily="34" charset="0"/>
                <a:cs typeface="Times New Roman" panose="02020603050405020304" pitchFamily="18" charset="0"/>
              </a:rPr>
              <a:t>Make resources available to strengthen enforcement of existing regulations</a:t>
            </a:r>
          </a:p>
          <a:p>
            <a:pPr>
              <a:lnSpc>
                <a:spcPct val="100000"/>
              </a:lnSpc>
            </a:pPr>
            <a:r>
              <a:rPr lang="en-US" sz="3200" dirty="0">
                <a:latin typeface="Calibri" panose="020F0502020204030204" pitchFamily="34" charset="0"/>
                <a:cs typeface="Times New Roman" panose="02020603050405020304" pitchFamily="18" charset="0"/>
              </a:rPr>
              <a:t>Water rights acquisitions</a:t>
            </a:r>
          </a:p>
          <a:p>
            <a:pPr>
              <a:lnSpc>
                <a:spcPct val="100000"/>
              </a:lnSpc>
            </a:pPr>
            <a:r>
              <a:rPr lang="en-US" sz="3200" dirty="0">
                <a:latin typeface="Calibri" panose="020F0502020204030204" pitchFamily="34" charset="0"/>
                <a:cs typeface="Times New Roman" panose="02020603050405020304" pitchFamily="18" charset="0"/>
              </a:rPr>
              <a:t>Establish specialized water courts for water-based claims</a:t>
            </a:r>
          </a:p>
          <a:p>
            <a:pPr>
              <a:lnSpc>
                <a:spcPct val="100000"/>
              </a:lnSpc>
            </a:pPr>
            <a:r>
              <a:rPr lang="en-US" sz="3200" dirty="0">
                <a:latin typeface="Calibri" panose="020F0502020204030204" pitchFamily="34" charset="0"/>
                <a:cs typeface="Times New Roman" panose="02020603050405020304" pitchFamily="18" charset="0"/>
              </a:rPr>
              <a:t>Adjudication in WRIA 7</a:t>
            </a:r>
          </a:p>
          <a:p>
            <a:pPr>
              <a:lnSpc>
                <a:spcPct val="100000"/>
              </a:lnSpc>
            </a:pPr>
            <a:r>
              <a:rPr lang="en-US" sz="3200" dirty="0">
                <a:latin typeface="Calibri" panose="020F0502020204030204" pitchFamily="34" charset="0"/>
                <a:cs typeface="Times New Roman" panose="02020603050405020304" pitchFamily="18" charset="0"/>
              </a:rPr>
              <a:t>Change instream flow rule to allow for retiming projects</a:t>
            </a:r>
          </a:p>
          <a:p>
            <a:pPr marL="0" indent="0">
              <a:lnSpc>
                <a:spcPct val="100000"/>
              </a:lnSpc>
              <a:buNone/>
            </a:pPr>
            <a:endParaRPr lang="en-US" sz="1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4161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8697" y="411538"/>
            <a:ext cx="11828681" cy="1482576"/>
          </a:xfrm>
        </p:spPr>
        <p:txBody>
          <a:bodyPr>
            <a:normAutofit/>
          </a:bodyPr>
          <a:lstStyle/>
          <a:p>
            <a:r>
              <a:rPr lang="en-US" dirty="0"/>
              <a:t>Updates</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61</a:t>
            </a:fld>
            <a:endParaRPr kumimoji="1" lang="ja-JP" altLang="en-US" dirty="0"/>
          </a:p>
        </p:txBody>
      </p:sp>
      <p:sp>
        <p:nvSpPr>
          <p:cNvPr id="2" name="TextBox 1"/>
          <p:cNvSpPr txBox="1"/>
          <p:nvPr/>
        </p:nvSpPr>
        <p:spPr>
          <a:xfrm>
            <a:off x="-802455" y="3156858"/>
            <a:ext cx="14344283" cy="3046988"/>
          </a:xfrm>
          <a:prstGeom prst="rect">
            <a:avLst/>
          </a:prstGeom>
          <a:noFill/>
        </p:spPr>
        <p:txBody>
          <a:bodyPr wrap="square" rtlCol="0" anchor="t">
            <a:spAutoFit/>
          </a:bodyPr>
          <a:lstStyle/>
          <a:p>
            <a:pPr marL="2057400" marR="0" lvl="3" indent="-685800">
              <a:spcBef>
                <a:spcPts val="0"/>
              </a:spcBef>
              <a:spcAft>
                <a:spcPts val="0"/>
              </a:spcAft>
              <a:buFont typeface="Arial" panose="020B0604020202020204" pitchFamily="34" charset="0"/>
              <a:buChar char="•"/>
            </a:pPr>
            <a:r>
              <a:rPr lang="en-US" sz="4800" dirty="0">
                <a:latin typeface="Calibri" panose="020F0502020204030204" pitchFamily="34" charset="0"/>
                <a:ea typeface="Calibri" panose="020F0502020204030204" pitchFamily="34" charset="0"/>
                <a:cs typeface="Times New Roman" panose="02020603050405020304" pitchFamily="18" charset="0"/>
              </a:rPr>
              <a:t>Foster Pilot projects update – in development</a:t>
            </a:r>
          </a:p>
          <a:p>
            <a:pPr marL="2057400" marR="0" lvl="3" indent="-685800">
              <a:spcBef>
                <a:spcPts val="0"/>
              </a:spcBef>
              <a:spcAft>
                <a:spcPts val="0"/>
              </a:spcAft>
              <a:buFont typeface="Arial" panose="020B0604020202020204" pitchFamily="34" charset="0"/>
              <a:buChar char="•"/>
            </a:pPr>
            <a:r>
              <a:rPr lang="en-US" sz="4800" dirty="0">
                <a:latin typeface="Calibri" panose="020F0502020204030204" pitchFamily="34" charset="0"/>
                <a:ea typeface="Calibri" panose="020F0502020204030204" pitchFamily="34" charset="0"/>
                <a:cs typeface="Times New Roman" panose="02020603050405020304" pitchFamily="18" charset="0"/>
              </a:rPr>
              <a:t>PE well metering overview – in development </a:t>
            </a:r>
          </a:p>
          <a:p>
            <a:pPr marL="2057400" lvl="3" indent="-685800">
              <a:buFont typeface="Arial" panose="020B0604020202020204" pitchFamily="34" charset="0"/>
              <a:buChar char="•"/>
            </a:pPr>
            <a:r>
              <a:rPr lang="en-US" sz="4800" dirty="0">
                <a:latin typeface="Calibri"/>
                <a:ea typeface="Calibri" panose="020F0502020204030204" pitchFamily="34" charset="0"/>
                <a:cs typeface="Times New Roman"/>
              </a:rPr>
              <a:t>Rulemaking (if time allows)</a:t>
            </a:r>
            <a:endParaRPr lang="en-US" sz="4800" dirty="0">
              <a:latin typeface="Calibri"/>
              <a:ea typeface="Calibri" panose="020F0502020204030204" pitchFamily="34" charset="0"/>
              <a:cs typeface="Times New Roman" panose="02020603050405020304" pitchFamily="18" charset="0"/>
            </a:endParaRPr>
          </a:p>
          <a:p>
            <a:pPr marL="2057400" marR="0" lvl="3" indent="-685800">
              <a:spcBef>
                <a:spcPts val="0"/>
              </a:spcBef>
              <a:spcAft>
                <a:spcPts val="0"/>
              </a:spcAft>
              <a:buFont typeface="Arial" panose="020B0604020202020204" pitchFamily="34" charset="0"/>
              <a:buChar char="•"/>
            </a:pPr>
            <a:endParaRPr lang="en-US" sz="4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9247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8697" y="411538"/>
            <a:ext cx="11828681" cy="1482576"/>
          </a:xfrm>
        </p:spPr>
        <p:txBody>
          <a:bodyPr>
            <a:normAutofit fontScale="90000"/>
          </a:bodyPr>
          <a:lstStyle/>
          <a:p>
            <a:r>
              <a:rPr lang="en-US" dirty="0"/>
              <a:t>Overview of Committee member top recommendations</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62</a:t>
            </a:fld>
            <a:endParaRPr kumimoji="1" lang="ja-JP" altLang="en-US" dirty="0"/>
          </a:p>
        </p:txBody>
      </p:sp>
      <p:sp>
        <p:nvSpPr>
          <p:cNvPr id="2" name="TextBox 1"/>
          <p:cNvSpPr txBox="1"/>
          <p:nvPr/>
        </p:nvSpPr>
        <p:spPr>
          <a:xfrm>
            <a:off x="758697" y="2569029"/>
            <a:ext cx="11828681" cy="3046988"/>
          </a:xfrm>
          <a:prstGeom prst="rect">
            <a:avLst/>
          </a:prstGeom>
          <a:noFill/>
        </p:spPr>
        <p:txBody>
          <a:bodyPr wrap="square" rtlCol="0">
            <a:spAutoFit/>
          </a:bodyPr>
          <a:lstStyle/>
          <a:p>
            <a:pPr marR="0" lvl="3">
              <a:spcBef>
                <a:spcPts val="0"/>
              </a:spcBef>
              <a:spcAft>
                <a:spcPts val="0"/>
              </a:spcAft>
            </a:pPr>
            <a:r>
              <a:rPr lang="en-US" sz="48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Existing leads and significant interest</a:t>
            </a:r>
          </a:p>
          <a:p>
            <a:pPr marR="0" lvl="3">
              <a:spcBef>
                <a:spcPts val="0"/>
              </a:spcBef>
              <a:spcAft>
                <a:spcPts val="0"/>
              </a:spcAft>
            </a:pPr>
            <a:r>
              <a:rPr lang="en-US" sz="48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No leads but significant interest</a:t>
            </a:r>
            <a:r>
              <a:rPr lang="en-US" sz="48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marR="0" lvl="3">
              <a:spcBef>
                <a:spcPts val="0"/>
              </a:spcBef>
              <a:spcAft>
                <a:spcPts val="0"/>
              </a:spcAft>
            </a:pPr>
            <a:r>
              <a:rPr lang="en-US" sz="4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Leads but no significant interest</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marR="0" lvl="3">
              <a:spcBef>
                <a:spcPts val="0"/>
              </a:spcBef>
              <a:spcAft>
                <a:spcPts val="0"/>
              </a:spcAft>
            </a:pPr>
            <a:r>
              <a:rPr lang="en-US" sz="4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No lead and no significant interest</a:t>
            </a:r>
            <a:endParaRPr lang="en-US" sz="4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5967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8697" y="411538"/>
            <a:ext cx="11828681" cy="1482576"/>
          </a:xfrm>
        </p:spPr>
        <p:txBody>
          <a:bodyPr>
            <a:normAutofit fontScale="90000"/>
          </a:bodyPr>
          <a:lstStyle/>
          <a:p>
            <a:r>
              <a:rPr lang="en-US" dirty="0"/>
              <a:t>Overview of Committee member top recommendations</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63</a:t>
            </a:fld>
            <a:endParaRPr kumimoji="1" lang="ja-JP" altLang="en-US" dirty="0"/>
          </a:p>
        </p:txBody>
      </p:sp>
      <p:graphicFrame>
        <p:nvGraphicFramePr>
          <p:cNvPr id="7" name="Table 6" descr="Actions with committee member interest and willing to take the lead. " title="Top policy actions"/>
          <p:cNvGraphicFramePr>
            <a:graphicFrameLocks noGrp="1"/>
          </p:cNvGraphicFramePr>
          <p:nvPr>
            <p:extLst>
              <p:ext uri="{D42A27DB-BD31-4B8C-83A1-F6EECF244321}">
                <p14:modId xmlns:p14="http://schemas.microsoft.com/office/powerpoint/2010/main" val="257398547"/>
              </p:ext>
            </p:extLst>
          </p:nvPr>
        </p:nvGraphicFramePr>
        <p:xfrm>
          <a:off x="758697" y="1894113"/>
          <a:ext cx="12369473" cy="7464204"/>
        </p:xfrm>
        <a:graphic>
          <a:graphicData uri="http://schemas.openxmlformats.org/drawingml/2006/table">
            <a:tbl>
              <a:tblPr/>
              <a:tblGrid>
                <a:gridCol w="7031691">
                  <a:extLst>
                    <a:ext uri="{9D8B030D-6E8A-4147-A177-3AD203B41FA5}">
                      <a16:colId xmlns:a16="http://schemas.microsoft.com/office/drawing/2014/main" val="515748645"/>
                    </a:ext>
                  </a:extLst>
                </a:gridCol>
                <a:gridCol w="1516639">
                  <a:extLst>
                    <a:ext uri="{9D8B030D-6E8A-4147-A177-3AD203B41FA5}">
                      <a16:colId xmlns:a16="http://schemas.microsoft.com/office/drawing/2014/main" val="1691946499"/>
                    </a:ext>
                  </a:extLst>
                </a:gridCol>
                <a:gridCol w="1654516">
                  <a:extLst>
                    <a:ext uri="{9D8B030D-6E8A-4147-A177-3AD203B41FA5}">
                      <a16:colId xmlns:a16="http://schemas.microsoft.com/office/drawing/2014/main" val="4249368084"/>
                    </a:ext>
                  </a:extLst>
                </a:gridCol>
                <a:gridCol w="2166627">
                  <a:extLst>
                    <a:ext uri="{9D8B030D-6E8A-4147-A177-3AD203B41FA5}">
                      <a16:colId xmlns:a16="http://schemas.microsoft.com/office/drawing/2014/main" val="1587437997"/>
                    </a:ext>
                  </a:extLst>
                </a:gridCol>
              </a:tblGrid>
              <a:tr h="1361042">
                <a:tc>
                  <a:txBody>
                    <a:bodyPr/>
                    <a:lstStyle/>
                    <a:p>
                      <a:pPr algn="l" fontAlgn="b"/>
                      <a:r>
                        <a:rPr lang="en-US" sz="2400" b="0" i="0" u="none" strike="noStrike" dirty="0">
                          <a:solidFill>
                            <a:srgbClr val="000000"/>
                          </a:solidFill>
                          <a:effectLst/>
                          <a:latin typeface="Calibri  "/>
                        </a:rPr>
                        <a:t>Policy/Regulatory Action Recommendation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1" i="0" u="none" strike="noStrike">
                          <a:solidFill>
                            <a:srgbClr val="00B050"/>
                          </a:solidFill>
                          <a:effectLst/>
                          <a:latin typeface="Calibri  "/>
                        </a:rPr>
                        <a:t>Willing to Take the Lead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1" i="0" u="none" strike="noStrike">
                          <a:solidFill>
                            <a:srgbClr val="0070C0"/>
                          </a:solidFill>
                          <a:effectLst/>
                          <a:latin typeface="Calibri  "/>
                        </a:rPr>
                        <a:t>Anticipate being able to support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1" i="0" u="none" strike="noStrike">
                          <a:solidFill>
                            <a:srgbClr val="BF8F00"/>
                          </a:solidFill>
                          <a:effectLst/>
                          <a:latin typeface="Calibri  "/>
                        </a:rPr>
                        <a:t>Anticipate not being able to support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8870536"/>
                  </a:ext>
                </a:extLst>
              </a:tr>
              <a:tr h="837564">
                <a:tc>
                  <a:txBody>
                    <a:bodyPr/>
                    <a:lstStyle/>
                    <a:p>
                      <a:pPr algn="l" fontAlgn="b"/>
                      <a:r>
                        <a:rPr lang="en-US" sz="2000" b="0" i="0" u="none" strike="noStrike">
                          <a:solidFill>
                            <a:srgbClr val="000000"/>
                          </a:solidFill>
                          <a:effectLst/>
                          <a:latin typeface="Calibri" panose="020F0502020204030204" pitchFamily="34" charset="0"/>
                        </a:rPr>
                        <a:t>Model ordinances/outreach to Water Service Providers (WSPs) to increase connections to water service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785810921"/>
                  </a:ext>
                </a:extLst>
              </a:tr>
              <a:tr h="837564">
                <a:tc>
                  <a:txBody>
                    <a:bodyPr/>
                    <a:lstStyle/>
                    <a:p>
                      <a:pPr algn="l" fontAlgn="b"/>
                      <a:r>
                        <a:rPr lang="en-US" sz="2000" b="0" i="0" u="none" strike="noStrike">
                          <a:solidFill>
                            <a:srgbClr val="000000"/>
                          </a:solidFill>
                          <a:effectLst/>
                          <a:latin typeface="Calibri" panose="020F0502020204030204" pitchFamily="34" charset="0"/>
                        </a:rPr>
                        <a:t>Require and/or incentivize well decommissioining</a:t>
                      </a:r>
                      <a:br>
                        <a:rPr lang="en-US" sz="2000" b="0" i="0" u="none" strike="noStrike">
                          <a:solidFill>
                            <a:srgbClr val="000000"/>
                          </a:solidFill>
                          <a:effectLst/>
                          <a:latin typeface="Calibri" panose="020F0502020204030204" pitchFamily="34" charset="0"/>
                        </a:rPr>
                      </a:br>
                      <a:endParaRPr lang="en-US" sz="20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699957121"/>
                  </a:ext>
                </a:extLst>
              </a:tr>
              <a:tr h="418782">
                <a:tc>
                  <a:txBody>
                    <a:bodyPr/>
                    <a:lstStyle/>
                    <a:p>
                      <a:pPr algn="l" fontAlgn="b"/>
                      <a:r>
                        <a:rPr lang="en-US" sz="2000" b="0" i="0" u="none" strike="noStrike">
                          <a:solidFill>
                            <a:srgbClr val="000000"/>
                          </a:solidFill>
                          <a:effectLst/>
                          <a:latin typeface="Calibri" panose="020F0502020204030204" pitchFamily="34" charset="0"/>
                        </a:rPr>
                        <a:t>Meter permit-exempt wells for education AND/OR compliance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269296240"/>
                  </a:ext>
                </a:extLst>
              </a:tr>
              <a:tr h="418782">
                <a:tc>
                  <a:txBody>
                    <a:bodyPr/>
                    <a:lstStyle/>
                    <a:p>
                      <a:pPr algn="l" fontAlgn="b"/>
                      <a:r>
                        <a:rPr lang="en-US" sz="2000" b="0" i="0" u="none" strike="noStrike">
                          <a:solidFill>
                            <a:srgbClr val="000000"/>
                          </a:solidFill>
                          <a:effectLst/>
                          <a:latin typeface="Calibri" panose="020F0502020204030204" pitchFamily="34" charset="0"/>
                        </a:rPr>
                        <a:t>Change the fee for permit exempt well construction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638928704"/>
                  </a:ext>
                </a:extLst>
              </a:tr>
              <a:tr h="418782">
                <a:tc>
                  <a:txBody>
                    <a:bodyPr/>
                    <a:lstStyle/>
                    <a:p>
                      <a:pPr algn="l" fontAlgn="b"/>
                      <a:r>
                        <a:rPr lang="en-US" sz="2000" b="0" i="0" u="none" strike="noStrike">
                          <a:solidFill>
                            <a:srgbClr val="000000"/>
                          </a:solidFill>
                          <a:effectLst/>
                          <a:latin typeface="Calibri" panose="020F0502020204030204" pitchFamily="34" charset="0"/>
                        </a:rPr>
                        <a:t>Increased funding for water right acquisitions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006757921"/>
                  </a:ext>
                </a:extLst>
              </a:tr>
              <a:tr h="436232">
                <a:tc>
                  <a:txBody>
                    <a:bodyPr/>
                    <a:lstStyle/>
                    <a:p>
                      <a:pPr algn="l" fontAlgn="b"/>
                      <a:r>
                        <a:rPr lang="en-US" sz="2000" b="0" i="0" u="none" strike="noStrike">
                          <a:solidFill>
                            <a:srgbClr val="000000"/>
                          </a:solidFill>
                          <a:effectLst/>
                          <a:latin typeface="Calibri" panose="020F0502020204030204" pitchFamily="34" charset="0"/>
                        </a:rPr>
                        <a:t>Incentivize rain catchment and storage for outdoor irrigation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773072188"/>
                  </a:ext>
                </a:extLst>
              </a:tr>
              <a:tr h="418782">
                <a:tc>
                  <a:txBody>
                    <a:bodyPr/>
                    <a:lstStyle/>
                    <a:p>
                      <a:pPr algn="l" fontAlgn="b"/>
                      <a:r>
                        <a:rPr lang="en-US" sz="2000" b="0" i="0" u="none" strike="noStrike">
                          <a:solidFill>
                            <a:srgbClr val="000000"/>
                          </a:solidFill>
                          <a:effectLst/>
                          <a:latin typeface="Calibri" panose="020F0502020204030204" pitchFamily="34" charset="0"/>
                        </a:rPr>
                        <a:t>Education and outreach.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76623666"/>
                  </a:ext>
                </a:extLst>
              </a:tr>
              <a:tr h="418782">
                <a:tc>
                  <a:txBody>
                    <a:bodyPr/>
                    <a:lstStyle/>
                    <a:p>
                      <a:pPr algn="l" fontAlgn="b"/>
                      <a:r>
                        <a:rPr lang="en-US" sz="2000" b="0" i="0" u="none" strike="noStrike">
                          <a:solidFill>
                            <a:srgbClr val="000000"/>
                          </a:solidFill>
                          <a:effectLst/>
                          <a:latin typeface="Calibri" panose="020F0502020204030204" pitchFamily="34" charset="0"/>
                        </a:rPr>
                        <a:t>Develop mitigation bank.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260775642"/>
                  </a:ext>
                </a:extLst>
              </a:tr>
              <a:tr h="641546">
                <a:tc>
                  <a:txBody>
                    <a:bodyPr/>
                    <a:lstStyle/>
                    <a:p>
                      <a:pPr algn="l" fontAlgn="b"/>
                      <a:r>
                        <a:rPr lang="en-US" sz="2000" b="0" i="0" u="none" strike="noStrike">
                          <a:solidFill>
                            <a:srgbClr val="000000"/>
                          </a:solidFill>
                          <a:effectLst/>
                          <a:latin typeface="Calibri" panose="020F0502020204030204" pitchFamily="34" charset="0"/>
                        </a:rPr>
                        <a:t>Change instream flow rule to allow for retiming projects in closed subbasins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709271388"/>
                  </a:ext>
                </a:extLst>
              </a:tr>
              <a:tr h="418782">
                <a:tc>
                  <a:txBody>
                    <a:bodyPr/>
                    <a:lstStyle/>
                    <a:p>
                      <a:pPr algn="l" fontAlgn="b"/>
                      <a:r>
                        <a:rPr lang="en-US" sz="2000" b="0" i="0" u="none" strike="noStrike">
                          <a:solidFill>
                            <a:srgbClr val="000000"/>
                          </a:solidFill>
                          <a:effectLst/>
                          <a:latin typeface="Calibri" panose="020F0502020204030204" pitchFamily="34" charset="0"/>
                        </a:rPr>
                        <a:t>Improve Ecology well tracking.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435262354"/>
                  </a:ext>
                </a:extLst>
              </a:tr>
              <a:tr h="837564">
                <a:tc>
                  <a:txBody>
                    <a:bodyPr/>
                    <a:lstStyle/>
                    <a:p>
                      <a:pPr algn="l" fontAlgn="b"/>
                      <a:r>
                        <a:rPr lang="en-US" sz="2000" b="0" i="0" u="none" strike="noStrike">
                          <a:solidFill>
                            <a:srgbClr val="000000"/>
                          </a:solidFill>
                          <a:effectLst/>
                          <a:latin typeface="Calibri" panose="020F0502020204030204" pitchFamily="34" charset="0"/>
                        </a:rPr>
                        <a:t>Additional funding for tracking plan implementation, projects, &amp; adaptive management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20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20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68006628"/>
                  </a:ext>
                </a:extLst>
              </a:tr>
            </a:tbl>
          </a:graphicData>
        </a:graphic>
      </p:graphicFrame>
    </p:spTree>
    <p:extLst>
      <p:ext uri="{BB962C8B-B14F-4D97-AF65-F5344CB8AC3E}">
        <p14:creationId xmlns:p14="http://schemas.microsoft.com/office/powerpoint/2010/main" val="3355443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8697" y="411538"/>
            <a:ext cx="11828681" cy="1482576"/>
          </a:xfrm>
        </p:spPr>
        <p:txBody>
          <a:bodyPr>
            <a:normAutofit fontScale="90000"/>
          </a:bodyPr>
          <a:lstStyle/>
          <a:p>
            <a:r>
              <a:rPr lang="en-US" dirty="0"/>
              <a:t>Overview of Committee member top recommendations</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64</a:t>
            </a:fld>
            <a:endParaRPr kumimoji="1" lang="ja-JP" altLang="en-US" dirty="0"/>
          </a:p>
        </p:txBody>
      </p:sp>
      <p:graphicFrame>
        <p:nvGraphicFramePr>
          <p:cNvPr id="5" name="Table 4" descr="Actions with interest but no leads. " title="Top policy actions"/>
          <p:cNvGraphicFramePr>
            <a:graphicFrameLocks noGrp="1"/>
          </p:cNvGraphicFramePr>
          <p:nvPr>
            <p:extLst>
              <p:ext uri="{D42A27DB-BD31-4B8C-83A1-F6EECF244321}">
                <p14:modId xmlns:p14="http://schemas.microsoft.com/office/powerpoint/2010/main" val="2081191157"/>
              </p:ext>
            </p:extLst>
          </p:nvPr>
        </p:nvGraphicFramePr>
        <p:xfrm>
          <a:off x="544287" y="2046508"/>
          <a:ext cx="12540342" cy="7355586"/>
        </p:xfrm>
        <a:graphic>
          <a:graphicData uri="http://schemas.openxmlformats.org/drawingml/2006/table">
            <a:tbl>
              <a:tblPr/>
              <a:tblGrid>
                <a:gridCol w="6945084">
                  <a:extLst>
                    <a:ext uri="{9D8B030D-6E8A-4147-A177-3AD203B41FA5}">
                      <a16:colId xmlns:a16="http://schemas.microsoft.com/office/drawing/2014/main" val="2872458801"/>
                    </a:ext>
                  </a:extLst>
                </a:gridCol>
                <a:gridCol w="1721331">
                  <a:extLst>
                    <a:ext uri="{9D8B030D-6E8A-4147-A177-3AD203B41FA5}">
                      <a16:colId xmlns:a16="http://schemas.microsoft.com/office/drawing/2014/main" val="1500782470"/>
                    </a:ext>
                  </a:extLst>
                </a:gridCol>
                <a:gridCol w="1870955">
                  <a:extLst>
                    <a:ext uri="{9D8B030D-6E8A-4147-A177-3AD203B41FA5}">
                      <a16:colId xmlns:a16="http://schemas.microsoft.com/office/drawing/2014/main" val="222772579"/>
                    </a:ext>
                  </a:extLst>
                </a:gridCol>
                <a:gridCol w="2002972">
                  <a:extLst>
                    <a:ext uri="{9D8B030D-6E8A-4147-A177-3AD203B41FA5}">
                      <a16:colId xmlns:a16="http://schemas.microsoft.com/office/drawing/2014/main" val="2979195890"/>
                    </a:ext>
                  </a:extLst>
                </a:gridCol>
              </a:tblGrid>
              <a:tr h="2324696">
                <a:tc>
                  <a:txBody>
                    <a:bodyPr/>
                    <a:lstStyle/>
                    <a:p>
                      <a:pPr algn="l" fontAlgn="b"/>
                      <a:r>
                        <a:rPr lang="en-US" sz="2800" b="0" i="0" u="none" strike="noStrike">
                          <a:solidFill>
                            <a:srgbClr val="000000"/>
                          </a:solidFill>
                          <a:effectLst/>
                          <a:latin typeface="Calibri  "/>
                        </a:rPr>
                        <a:t>Policy/Regulatory Action Recommendation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800" b="1" i="0" u="none" strike="noStrike">
                          <a:solidFill>
                            <a:srgbClr val="00B050"/>
                          </a:solidFill>
                          <a:effectLst/>
                          <a:latin typeface="Calibri  "/>
                        </a:rPr>
                        <a:t>Willing to Take the Lead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800" b="1" i="0" u="none" strike="noStrike">
                          <a:solidFill>
                            <a:srgbClr val="0070C0"/>
                          </a:solidFill>
                          <a:effectLst/>
                          <a:latin typeface="Calibri  "/>
                        </a:rPr>
                        <a:t>Anticipate being able to support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800" b="1" i="0" u="none" strike="noStrike">
                          <a:solidFill>
                            <a:srgbClr val="BF8F00"/>
                          </a:solidFill>
                          <a:effectLst/>
                          <a:latin typeface="Calibri  "/>
                        </a:rPr>
                        <a:t>Anticipate not being able to support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1082152"/>
                  </a:ext>
                </a:extLst>
              </a:tr>
              <a:tr h="715292">
                <a:tc>
                  <a:txBody>
                    <a:bodyPr/>
                    <a:lstStyle/>
                    <a:p>
                      <a:pPr algn="l" fontAlgn="b"/>
                      <a:r>
                        <a:rPr lang="en-US" sz="2400" b="0" i="0" u="none" strike="noStrike">
                          <a:solidFill>
                            <a:srgbClr val="000000"/>
                          </a:solidFill>
                          <a:effectLst/>
                          <a:latin typeface="Calibri" panose="020F0502020204030204" pitchFamily="34" charset="0"/>
                        </a:rPr>
                        <a:t>Building permit enforcement.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24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400" b="0" i="0" u="none" strike="noStrike">
                          <a:solidFill>
                            <a:srgbClr val="000000"/>
                          </a:solidFill>
                          <a:effectLst/>
                          <a:latin typeface="Calibri" panose="020F0502020204030204" pitchFamily="34"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4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315863470"/>
                  </a:ext>
                </a:extLst>
              </a:tr>
              <a:tr h="715292">
                <a:tc>
                  <a:txBody>
                    <a:bodyPr/>
                    <a:lstStyle/>
                    <a:p>
                      <a:pPr algn="l" fontAlgn="b"/>
                      <a:r>
                        <a:rPr lang="en-US" sz="2400" b="0" i="0" u="none" strike="noStrike">
                          <a:solidFill>
                            <a:srgbClr val="000000"/>
                          </a:solidFill>
                          <a:effectLst/>
                          <a:latin typeface="Calibri" panose="020F0502020204030204" pitchFamily="34" charset="0"/>
                        </a:rPr>
                        <a:t>Adopt and/or update existing water conservation codes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24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400" b="0" i="0" u="none" strike="noStrike">
                          <a:solidFill>
                            <a:srgbClr val="000000"/>
                          </a:solidFill>
                          <a:effectLst/>
                          <a:latin typeface="Calibri" panose="020F050202020403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24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03613499"/>
                  </a:ext>
                </a:extLst>
              </a:tr>
              <a:tr h="715292">
                <a:tc>
                  <a:txBody>
                    <a:bodyPr/>
                    <a:lstStyle/>
                    <a:p>
                      <a:pPr algn="l" fontAlgn="b"/>
                      <a:r>
                        <a:rPr lang="en-US" sz="2400" b="0" i="0" u="none" strike="noStrike">
                          <a:solidFill>
                            <a:srgbClr val="000000"/>
                          </a:solidFill>
                          <a:effectLst/>
                          <a:latin typeface="Calibri" panose="020F0502020204030204" pitchFamily="34" charset="0"/>
                        </a:rPr>
                        <a:t>Make resources available to strengthen enforcement of existing water codes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24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4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4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8328327"/>
                  </a:ext>
                </a:extLst>
              </a:tr>
              <a:tr h="715292">
                <a:tc>
                  <a:txBody>
                    <a:bodyPr/>
                    <a:lstStyle/>
                    <a:p>
                      <a:pPr algn="l" fontAlgn="b"/>
                      <a:r>
                        <a:rPr lang="en-US" sz="2400" b="0" i="0" u="none" strike="noStrike">
                          <a:solidFill>
                            <a:srgbClr val="000000"/>
                          </a:solidFill>
                          <a:effectLst/>
                          <a:latin typeface="Calibri" panose="020F0502020204030204" pitchFamily="34" charset="0"/>
                        </a:rPr>
                        <a:t>Source switching for irrigators.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24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4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4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77011841"/>
                  </a:ext>
                </a:extLst>
              </a:tr>
              <a:tr h="1430582">
                <a:tc>
                  <a:txBody>
                    <a:bodyPr/>
                    <a:lstStyle/>
                    <a:p>
                      <a:pPr algn="l" fontAlgn="b"/>
                      <a:r>
                        <a:rPr lang="en-US" sz="2400" b="0" i="0" u="none" strike="noStrike">
                          <a:solidFill>
                            <a:srgbClr val="000000"/>
                          </a:solidFill>
                          <a:effectLst/>
                          <a:latin typeface="Calibri" panose="020F0502020204030204" pitchFamily="34" charset="0"/>
                        </a:rPr>
                        <a:t>Flexibility with water right acquisitions regarding inchoate water rights and municipal water rights.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24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4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24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8513183"/>
                  </a:ext>
                </a:extLst>
              </a:tr>
              <a:tr h="715292">
                <a:tc>
                  <a:txBody>
                    <a:bodyPr/>
                    <a:lstStyle/>
                    <a:p>
                      <a:pPr algn="l" fontAlgn="b"/>
                      <a:r>
                        <a:rPr lang="en-US" sz="2400" b="0" i="0" u="none" strike="noStrike">
                          <a:solidFill>
                            <a:srgbClr val="000000"/>
                          </a:solidFill>
                          <a:effectLst/>
                          <a:latin typeface="Calibri" panose="020F0502020204030204" pitchFamily="34" charset="0"/>
                        </a:rPr>
                        <a:t>Requirements for builders.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24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4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400" b="0" i="0" u="none" strike="noStrike" dirty="0">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74333984"/>
                  </a:ext>
                </a:extLst>
              </a:tr>
            </a:tbl>
          </a:graphicData>
        </a:graphic>
      </p:graphicFrame>
    </p:spTree>
    <p:extLst>
      <p:ext uri="{BB962C8B-B14F-4D97-AF65-F5344CB8AC3E}">
        <p14:creationId xmlns:p14="http://schemas.microsoft.com/office/powerpoint/2010/main" val="26669662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8697" y="411538"/>
            <a:ext cx="11828681" cy="1482576"/>
          </a:xfrm>
        </p:spPr>
        <p:txBody>
          <a:bodyPr>
            <a:normAutofit fontScale="90000"/>
          </a:bodyPr>
          <a:lstStyle/>
          <a:p>
            <a:r>
              <a:rPr lang="en-US" dirty="0"/>
              <a:t>Overview of Committee member top recommendations</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65</a:t>
            </a:fld>
            <a:endParaRPr kumimoji="1" lang="ja-JP" altLang="en-US" dirty="0"/>
          </a:p>
        </p:txBody>
      </p:sp>
      <p:graphicFrame>
        <p:nvGraphicFramePr>
          <p:cNvPr id="6" name="Table 5" descr="Actions with less interest; actions with less interest and no leads. " title="Top policy actions"/>
          <p:cNvGraphicFramePr>
            <a:graphicFrameLocks noGrp="1"/>
          </p:cNvGraphicFramePr>
          <p:nvPr>
            <p:extLst>
              <p:ext uri="{D42A27DB-BD31-4B8C-83A1-F6EECF244321}">
                <p14:modId xmlns:p14="http://schemas.microsoft.com/office/powerpoint/2010/main" val="813477369"/>
              </p:ext>
            </p:extLst>
          </p:nvPr>
        </p:nvGraphicFramePr>
        <p:xfrm>
          <a:off x="758697" y="2177145"/>
          <a:ext cx="12557380" cy="7032168"/>
        </p:xfrm>
        <a:graphic>
          <a:graphicData uri="http://schemas.openxmlformats.org/drawingml/2006/table">
            <a:tbl>
              <a:tblPr/>
              <a:tblGrid>
                <a:gridCol w="7138511">
                  <a:extLst>
                    <a:ext uri="{9D8B030D-6E8A-4147-A177-3AD203B41FA5}">
                      <a16:colId xmlns:a16="http://schemas.microsoft.com/office/drawing/2014/main" val="1041321341"/>
                    </a:ext>
                  </a:extLst>
                </a:gridCol>
                <a:gridCol w="1539679">
                  <a:extLst>
                    <a:ext uri="{9D8B030D-6E8A-4147-A177-3AD203B41FA5}">
                      <a16:colId xmlns:a16="http://schemas.microsoft.com/office/drawing/2014/main" val="1379982295"/>
                    </a:ext>
                  </a:extLst>
                </a:gridCol>
                <a:gridCol w="1679649">
                  <a:extLst>
                    <a:ext uri="{9D8B030D-6E8A-4147-A177-3AD203B41FA5}">
                      <a16:colId xmlns:a16="http://schemas.microsoft.com/office/drawing/2014/main" val="841375858"/>
                    </a:ext>
                  </a:extLst>
                </a:gridCol>
                <a:gridCol w="2199541">
                  <a:extLst>
                    <a:ext uri="{9D8B030D-6E8A-4147-A177-3AD203B41FA5}">
                      <a16:colId xmlns:a16="http://schemas.microsoft.com/office/drawing/2014/main" val="694094014"/>
                    </a:ext>
                  </a:extLst>
                </a:gridCol>
              </a:tblGrid>
              <a:tr h="2229713">
                <a:tc>
                  <a:txBody>
                    <a:bodyPr/>
                    <a:lstStyle/>
                    <a:p>
                      <a:pPr algn="l" fontAlgn="b"/>
                      <a:r>
                        <a:rPr lang="en-US" sz="2400" b="0" i="0" u="none" strike="noStrike">
                          <a:solidFill>
                            <a:srgbClr val="000000"/>
                          </a:solidFill>
                          <a:effectLst/>
                          <a:latin typeface="Calibri  "/>
                        </a:rPr>
                        <a:t>Policy/Regulatory Action Recommendation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1" i="0" u="none" strike="noStrike">
                          <a:solidFill>
                            <a:srgbClr val="00B050"/>
                          </a:solidFill>
                          <a:effectLst/>
                          <a:latin typeface="Calibri  "/>
                        </a:rPr>
                        <a:t>Willing to Take the Lead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1" i="0" u="none" strike="noStrike">
                          <a:solidFill>
                            <a:srgbClr val="0070C0"/>
                          </a:solidFill>
                          <a:effectLst/>
                          <a:latin typeface="Calibri  "/>
                        </a:rPr>
                        <a:t>Anticipate being able to support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1" i="0" u="none" strike="noStrike">
                          <a:solidFill>
                            <a:srgbClr val="BF8F00"/>
                          </a:solidFill>
                          <a:effectLst/>
                          <a:latin typeface="Calibri  "/>
                        </a:rPr>
                        <a:t>Anticipate not being able to support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96758078"/>
                  </a:ext>
                </a:extLst>
              </a:tr>
              <a:tr h="686065">
                <a:tc>
                  <a:txBody>
                    <a:bodyPr/>
                    <a:lstStyle/>
                    <a:p>
                      <a:pPr algn="l" fontAlgn="b"/>
                      <a:r>
                        <a:rPr lang="en-US" sz="2000" b="0" i="0" u="none" strike="noStrike">
                          <a:solidFill>
                            <a:srgbClr val="000000"/>
                          </a:solidFill>
                          <a:effectLst/>
                          <a:latin typeface="Calibri" panose="020F0502020204030204" pitchFamily="34" charset="0"/>
                        </a:rPr>
                        <a:t>Credit septic return from return flows.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en-US" sz="20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en-US" sz="20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en-US" sz="20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096963880"/>
                  </a:ext>
                </a:extLst>
              </a:tr>
              <a:tr h="686065">
                <a:tc>
                  <a:txBody>
                    <a:bodyPr/>
                    <a:lstStyle/>
                    <a:p>
                      <a:pPr algn="l" fontAlgn="b"/>
                      <a:r>
                        <a:rPr lang="en-US" sz="2000" b="0" i="0" u="none" strike="noStrike">
                          <a:solidFill>
                            <a:srgbClr val="000000"/>
                          </a:solidFill>
                          <a:effectLst/>
                          <a:latin typeface="Calibri" panose="020F0502020204030204" pitchFamily="34" charset="0"/>
                        </a:rPr>
                        <a:t>*Added 4/8/20: Recognize One-Water principle.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en-US" sz="20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372011647"/>
                  </a:ext>
                </a:extLst>
              </a:tr>
              <a:tr h="686065">
                <a:tc>
                  <a:txBody>
                    <a:bodyPr/>
                    <a:lstStyle/>
                    <a:p>
                      <a:pPr algn="l" fontAlgn="b"/>
                      <a:r>
                        <a:rPr lang="en-US" sz="2000" b="0" i="0" u="none" strike="noStrike">
                          <a:solidFill>
                            <a:srgbClr val="000000"/>
                          </a:solidFill>
                          <a:effectLst/>
                          <a:latin typeface="Calibri" panose="020F0502020204030204" pitchFamily="34" charset="0"/>
                        </a:rPr>
                        <a:t>Well pumps that limit usage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20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20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191185018"/>
                  </a:ext>
                </a:extLst>
              </a:tr>
              <a:tr h="686065">
                <a:tc>
                  <a:txBody>
                    <a:bodyPr/>
                    <a:lstStyle/>
                    <a:p>
                      <a:pPr algn="l" fontAlgn="b"/>
                      <a:r>
                        <a:rPr lang="en-US" sz="2000" b="0" i="0" u="none" strike="noStrike">
                          <a:solidFill>
                            <a:srgbClr val="000000"/>
                          </a:solidFill>
                          <a:effectLst/>
                          <a:latin typeface="Calibri" panose="020F0502020204030204" pitchFamily="34" charset="0"/>
                        </a:rPr>
                        <a:t>Establish specialized water courts for water-based claims.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20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20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619728553"/>
                  </a:ext>
                </a:extLst>
              </a:tr>
              <a:tr h="686065">
                <a:tc>
                  <a:txBody>
                    <a:bodyPr/>
                    <a:lstStyle/>
                    <a:p>
                      <a:pPr algn="l" fontAlgn="b"/>
                      <a:r>
                        <a:rPr lang="en-US" sz="2000" b="0" i="0" u="none" strike="noStrike">
                          <a:solidFill>
                            <a:srgbClr val="000000"/>
                          </a:solidFill>
                          <a:effectLst/>
                          <a:latin typeface="Calibri" panose="020F0502020204030204" pitchFamily="34" charset="0"/>
                        </a:rPr>
                        <a:t>Adjudication in WRIA 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20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20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80981216"/>
                  </a:ext>
                </a:extLst>
              </a:tr>
              <a:tr h="686065">
                <a:tc>
                  <a:txBody>
                    <a:bodyPr/>
                    <a:lstStyle/>
                    <a:p>
                      <a:pPr algn="l" fontAlgn="b"/>
                      <a:r>
                        <a:rPr lang="en-US" sz="2000" b="0" i="0" u="none" strike="noStrike">
                          <a:solidFill>
                            <a:srgbClr val="000000"/>
                          </a:solidFill>
                          <a:effectLst/>
                          <a:latin typeface="Calibri" panose="020F0502020204030204" pitchFamily="34" charset="0"/>
                        </a:rPr>
                        <a:t>Water use limitations.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20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20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164955483"/>
                  </a:ext>
                </a:extLst>
              </a:tr>
              <a:tr h="686065">
                <a:tc>
                  <a:txBody>
                    <a:bodyPr/>
                    <a:lstStyle/>
                    <a:p>
                      <a:pPr algn="l" fontAlgn="b"/>
                      <a:r>
                        <a:rPr lang="en-US" sz="2000" b="0" i="0" u="none" strike="noStrike">
                          <a:solidFill>
                            <a:srgbClr val="000000"/>
                          </a:solidFill>
                          <a:effectLst/>
                          <a:latin typeface="Calibri" panose="020F0502020204030204" pitchFamily="34" charset="0"/>
                        </a:rPr>
                        <a:t>PSRC Vision 2050. Cut rural growth target.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2000" b="0" i="0" u="none" strike="noStrike" dirty="0">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2000" b="0" i="0" u="none" strike="noStrike" dirty="0">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026470435"/>
                  </a:ext>
                </a:extLst>
              </a:tr>
            </a:tbl>
          </a:graphicData>
        </a:graphic>
      </p:graphicFrame>
    </p:spTree>
    <p:extLst>
      <p:ext uri="{BB962C8B-B14F-4D97-AF65-F5344CB8AC3E}">
        <p14:creationId xmlns:p14="http://schemas.microsoft.com/office/powerpoint/2010/main" val="1400747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81" y="2850537"/>
            <a:ext cx="5410682" cy="4583150"/>
          </a:xfrm>
        </p:spPr>
        <p:txBody>
          <a:bodyPr>
            <a:normAutofit fontScale="90000"/>
          </a:bodyPr>
          <a:lstStyle/>
          <a:p>
            <a:r>
              <a:rPr lang="en-US" sz="4913" dirty="0">
                <a:latin typeface="Franklin Gothic Medium"/>
                <a:ea typeface="Roboto Medium"/>
              </a:rPr>
              <a:t>Policy and Regulatory Actions: </a:t>
            </a:r>
            <a:r>
              <a:rPr lang="en-US" dirty="0"/>
              <a:t>Discuss and assign task force members to lead development of policy and regulatory recommendations  </a:t>
            </a:r>
            <a:br>
              <a:rPr lang="en-US" dirty="0"/>
            </a:br>
            <a:endParaRPr lang="en-US" dirty="0"/>
          </a:p>
        </p:txBody>
      </p:sp>
      <p:sp>
        <p:nvSpPr>
          <p:cNvPr id="3" name="Text Placeholder 2">
            <a:extLst>
              <a:ext uri="{FF2B5EF4-FFF2-40B4-BE49-F238E27FC236}">
                <a16:creationId xmlns:a16="http://schemas.microsoft.com/office/drawing/2014/main" id="{0A5BE5F0-68A0-4369-8640-069B7D0CAF96}"/>
              </a:ext>
            </a:extLst>
          </p:cNvPr>
          <p:cNvSpPr>
            <a:spLocks noGrp="1"/>
          </p:cNvSpPr>
          <p:nvPr>
            <p:ph type="body" sz="quarter" idx="15"/>
          </p:nvPr>
        </p:nvSpPr>
        <p:spPr>
          <a:xfrm>
            <a:off x="6032275" y="2850537"/>
            <a:ext cx="7066776" cy="4269225"/>
          </a:xfrm>
        </p:spPr>
        <p:txBody>
          <a:bodyPr>
            <a:normAutofit/>
          </a:bodyPr>
          <a:lstStyle/>
          <a:p>
            <a:pPr marL="0" indent="0">
              <a:buNone/>
            </a:pPr>
            <a:endParaRPr lang="en-US" sz="3300" dirty="0"/>
          </a:p>
          <a:p>
            <a:r>
              <a:rPr lang="en-US" sz="3300" dirty="0">
                <a:latin typeface="Franklin Gothic Book"/>
                <a:ea typeface="Roboto Medium"/>
              </a:rPr>
              <a:t>Identify champions/volunteers</a:t>
            </a:r>
          </a:p>
          <a:p>
            <a:r>
              <a:rPr lang="en-US" sz="3300" dirty="0">
                <a:latin typeface="Franklin Gothic Book"/>
                <a:ea typeface="Roboto Medium"/>
              </a:rPr>
              <a:t>Build out proposals/ recommendations for committee consideration</a:t>
            </a:r>
          </a:p>
          <a:p>
            <a:r>
              <a:rPr lang="en-US" sz="3300" dirty="0">
                <a:latin typeface="Franklin Gothic Book"/>
                <a:ea typeface="Roboto Medium"/>
              </a:rPr>
              <a:t>Form Disappearing Task Force</a:t>
            </a:r>
          </a:p>
          <a:p>
            <a:pPr marL="0" indent="0">
              <a:buNone/>
            </a:pPr>
            <a:endParaRPr lang="en-US" sz="3300" dirty="0">
              <a:latin typeface="Franklin Gothic Book"/>
              <a:ea typeface="Roboto Medium"/>
            </a:endParaRPr>
          </a:p>
          <a:p>
            <a:endParaRPr lang="en-US" sz="3300" dirty="0">
              <a:latin typeface="Franklin Gothic Book"/>
              <a:ea typeface="Roboto Medium"/>
            </a:endParaRPr>
          </a:p>
          <a:p>
            <a:pPr marL="0" indent="0">
              <a:buNone/>
            </a:pPr>
            <a:endParaRPr lang="en-US" sz="3300" dirty="0"/>
          </a:p>
          <a:p>
            <a:endParaRPr lang="en-US" sz="3300" dirty="0"/>
          </a:p>
          <a:p>
            <a:endParaRPr lang="en-US" sz="3300" dirty="0"/>
          </a:p>
          <a:p>
            <a:endParaRPr lang="en-US" sz="3300" dirty="0"/>
          </a:p>
        </p:txBody>
      </p:sp>
    </p:spTree>
    <p:extLst>
      <p:ext uri="{BB962C8B-B14F-4D97-AF65-F5344CB8AC3E}">
        <p14:creationId xmlns:p14="http://schemas.microsoft.com/office/powerpoint/2010/main" val="20968889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35724" y="2564214"/>
            <a:ext cx="11828681" cy="1538863"/>
          </a:xfrm>
        </p:spPr>
        <p:txBody>
          <a:bodyPr/>
          <a:lstStyle/>
          <a:p>
            <a:r>
              <a:rPr lang="en-US" dirty="0"/>
              <a:t>Public Comment</a:t>
            </a:r>
          </a:p>
        </p:txBody>
      </p:sp>
    </p:spTree>
    <p:extLst>
      <p:ext uri="{BB962C8B-B14F-4D97-AF65-F5344CB8AC3E}">
        <p14:creationId xmlns:p14="http://schemas.microsoft.com/office/powerpoint/2010/main" val="3458164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81" y="2850537"/>
            <a:ext cx="5410682" cy="4583150"/>
          </a:xfrm>
        </p:spPr>
        <p:txBody>
          <a:bodyPr/>
          <a:lstStyle/>
          <a:p>
            <a:r>
              <a:rPr lang="en-US" sz="4913" dirty="0">
                <a:latin typeface="Franklin Gothic Medium"/>
                <a:ea typeface="Roboto Medium"/>
              </a:rPr>
              <a:t>Next Steps and Action Items</a:t>
            </a:r>
            <a:endParaRPr lang="en-US" dirty="0"/>
          </a:p>
        </p:txBody>
      </p:sp>
      <p:sp>
        <p:nvSpPr>
          <p:cNvPr id="9" name="Text Placeholder 8">
            <a:extLst>
              <a:ext uri="{FF2B5EF4-FFF2-40B4-BE49-F238E27FC236}">
                <a16:creationId xmlns:a16="http://schemas.microsoft.com/office/drawing/2014/main" id="{687F67B9-6E0D-477F-966A-D2383008CE57}"/>
              </a:ext>
            </a:extLst>
          </p:cNvPr>
          <p:cNvSpPr>
            <a:spLocks noGrp="1"/>
          </p:cNvSpPr>
          <p:nvPr>
            <p:ph type="body" sz="quarter" idx="15"/>
          </p:nvPr>
        </p:nvSpPr>
        <p:spPr/>
        <p:txBody>
          <a:bodyPr>
            <a:normAutofit fontScale="92500" lnSpcReduction="10000"/>
          </a:bodyPr>
          <a:lstStyle/>
          <a:p>
            <a:pPr lvl="0"/>
            <a:r>
              <a:rPr lang="en-US" sz="3200" dirty="0"/>
              <a:t>Next WRIA 7 Committee meeting: Thursday, June 11, TBD; </a:t>
            </a:r>
            <a:r>
              <a:rPr lang="en-US" sz="3200" b="1" dirty="0"/>
              <a:t>no Committee meeting in May</a:t>
            </a:r>
            <a:endParaRPr lang="en-US" sz="3200" dirty="0"/>
          </a:p>
          <a:p>
            <a:pPr marL="0" lvl="0" indent="0">
              <a:buNone/>
            </a:pPr>
            <a:endParaRPr lang="en-US" sz="3200" dirty="0"/>
          </a:p>
          <a:p>
            <a:pPr lvl="0"/>
            <a:r>
              <a:rPr lang="en-US" sz="3200" dirty="0"/>
              <a:t>Next Project Subgroup meeting: April 22, 2:00-4:00 pm</a:t>
            </a:r>
          </a:p>
          <a:p>
            <a:pPr marL="0" lvl="0" indent="0">
              <a:buNone/>
            </a:pPr>
            <a:endParaRPr lang="en-US" sz="3200" dirty="0"/>
          </a:p>
          <a:p>
            <a:pPr lvl="0"/>
            <a:r>
              <a:rPr lang="en-US" sz="3200" dirty="0"/>
              <a:t>Next Technical Workgroup meeting: TBD </a:t>
            </a:r>
          </a:p>
          <a:p>
            <a:pPr marL="0" indent="0">
              <a:buNone/>
            </a:pPr>
            <a:endParaRPr lang="en-US" sz="3200" dirty="0"/>
          </a:p>
        </p:txBody>
      </p:sp>
    </p:spTree>
    <p:extLst>
      <p:ext uri="{BB962C8B-B14F-4D97-AF65-F5344CB8AC3E}">
        <p14:creationId xmlns:p14="http://schemas.microsoft.com/office/powerpoint/2010/main" val="1162353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descr="Mount Rainier is in the background. Summit Lake is in the foreground. The mountain is reflected in the lake. The sky is blue. Trees frame the view on the sides." title="Mount Rainier from Summit Lak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1"/>
            <a:ext cx="13714413" cy="5811864"/>
          </a:xfrm>
          <a:prstGeom prst="rect">
            <a:avLst/>
          </a:prstGeom>
          <a:solidFill>
            <a:srgbClr val="44688F"/>
          </a:solidFill>
        </p:spPr>
      </p:pic>
      <p:sp>
        <p:nvSpPr>
          <p:cNvPr id="4" name="Text Placeholder 3"/>
          <p:cNvSpPr>
            <a:spLocks noGrp="1"/>
          </p:cNvSpPr>
          <p:nvPr>
            <p:ph type="body" sz="quarter" idx="12"/>
          </p:nvPr>
        </p:nvSpPr>
        <p:spPr>
          <a:xfrm>
            <a:off x="1" y="8302752"/>
            <a:ext cx="13714411" cy="1055778"/>
          </a:xfrm>
        </p:spPr>
        <p:txBody>
          <a:bodyPr>
            <a:normAutofit/>
          </a:bodyPr>
          <a:lstStyle/>
          <a:p>
            <a:r>
              <a:rPr lang="en-US" b="1" dirty="0"/>
              <a:t>WRIA 7 Watershed Restoration and Enhancement Committee</a:t>
            </a:r>
          </a:p>
          <a:p>
            <a:r>
              <a:rPr lang="en-US" b="1" dirty="0"/>
              <a:t>April 9, 2020</a:t>
            </a:r>
          </a:p>
        </p:txBody>
      </p:sp>
      <p:sp>
        <p:nvSpPr>
          <p:cNvPr id="3" name="Title 2"/>
          <p:cNvSpPr>
            <a:spLocks noGrp="1"/>
          </p:cNvSpPr>
          <p:nvPr>
            <p:ph type="title"/>
          </p:nvPr>
        </p:nvSpPr>
        <p:spPr>
          <a:xfrm>
            <a:off x="1" y="6358412"/>
            <a:ext cx="13714412" cy="1944340"/>
          </a:xfrm>
        </p:spPr>
        <p:txBody>
          <a:bodyPr>
            <a:normAutofit/>
          </a:bodyPr>
          <a:lstStyle/>
          <a:p>
            <a:r>
              <a:rPr lang="en-US" b="1" dirty="0"/>
              <a:t>Non-Acquisition Water Offset Project </a:t>
            </a:r>
            <a:br>
              <a:rPr lang="en-US" b="1" dirty="0"/>
            </a:br>
            <a:r>
              <a:rPr lang="en-US" b="1" dirty="0"/>
              <a:t>Types and Examples</a:t>
            </a:r>
          </a:p>
        </p:txBody>
      </p:sp>
    </p:spTree>
    <p:extLst>
      <p:ext uri="{BB962C8B-B14F-4D97-AF65-F5344CB8AC3E}">
        <p14:creationId xmlns:p14="http://schemas.microsoft.com/office/powerpoint/2010/main" val="1994029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Disclaimers</a:t>
            </a:r>
          </a:p>
        </p:txBody>
      </p:sp>
      <p:sp>
        <p:nvSpPr>
          <p:cNvPr id="3" name="Text Placeholder 2"/>
          <p:cNvSpPr>
            <a:spLocks noGrp="1"/>
          </p:cNvSpPr>
          <p:nvPr>
            <p:ph type="body" sz="quarter" idx="11"/>
          </p:nvPr>
        </p:nvSpPr>
        <p:spPr/>
        <p:txBody>
          <a:bodyPr>
            <a:normAutofit lnSpcReduction="10000"/>
          </a:bodyPr>
          <a:lstStyle/>
          <a:p>
            <a:r>
              <a:rPr lang="en-US" dirty="0"/>
              <a:t>Presentation purpose: provide examples of non-acquisition water offset projects to spark new ideas for projects in this WRIA</a:t>
            </a:r>
          </a:p>
          <a:p>
            <a:r>
              <a:rPr lang="en-US" dirty="0"/>
              <a:t>Project examples are from the WRIA 1 proposed rule and grant applications from the pilot round of streamflow restoration funding</a:t>
            </a:r>
          </a:p>
          <a:p>
            <a:pPr marL="514255" lvl="1" indent="0">
              <a:buNone/>
            </a:pPr>
            <a:r>
              <a:rPr lang="en-US" dirty="0"/>
              <a:t>* indicates a project received funding</a:t>
            </a:r>
          </a:p>
          <a:p>
            <a:r>
              <a:rPr lang="en-US" dirty="0"/>
              <a:t>Water offset estimates are from project descriptions, not determined by Ecology</a:t>
            </a:r>
          </a:p>
          <a:p>
            <a:r>
              <a:rPr lang="en-US" dirty="0"/>
              <a:t>Photos are for example, not all are from the specific project</a:t>
            </a:r>
          </a:p>
          <a:p>
            <a:endParaRPr lang="en-US" dirty="0"/>
          </a:p>
        </p:txBody>
      </p:sp>
    </p:spTree>
    <p:extLst>
      <p:ext uri="{BB962C8B-B14F-4D97-AF65-F5344CB8AC3E}">
        <p14:creationId xmlns:p14="http://schemas.microsoft.com/office/powerpoint/2010/main" val="3678912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6095270" y="2164080"/>
            <a:ext cx="7392129" cy="7278500"/>
          </a:xfrm>
        </p:spPr>
        <p:txBody>
          <a:bodyPr>
            <a:noAutofit/>
          </a:bodyPr>
          <a:lstStyle/>
          <a:p>
            <a:pPr marL="0" indent="0">
              <a:lnSpc>
                <a:spcPct val="100000"/>
              </a:lnSpc>
              <a:buNone/>
            </a:pPr>
            <a:endParaRPr lang="en-US" sz="3200" dirty="0"/>
          </a:p>
          <a:p>
            <a:pPr marL="0" indent="0">
              <a:lnSpc>
                <a:spcPct val="100000"/>
              </a:lnSpc>
              <a:buNone/>
            </a:pPr>
            <a:endParaRPr lang="en-US" sz="3200" dirty="0"/>
          </a:p>
          <a:p>
            <a:pPr>
              <a:lnSpc>
                <a:spcPct val="100000"/>
              </a:lnSpc>
            </a:pPr>
            <a:r>
              <a:rPr lang="en-US" sz="3200" dirty="0"/>
              <a:t>Water Storage and Retiming Projects</a:t>
            </a:r>
          </a:p>
          <a:p>
            <a:pPr>
              <a:lnSpc>
                <a:spcPct val="100000"/>
              </a:lnSpc>
            </a:pPr>
            <a:endParaRPr lang="en-US" sz="3200" dirty="0"/>
          </a:p>
          <a:p>
            <a:pPr>
              <a:lnSpc>
                <a:spcPct val="100000"/>
              </a:lnSpc>
            </a:pPr>
            <a:r>
              <a:rPr lang="en-US" sz="3200" dirty="0" err="1"/>
              <a:t>Stormwater</a:t>
            </a:r>
            <a:r>
              <a:rPr lang="en-US" sz="3200" dirty="0"/>
              <a:t> Infrastructure</a:t>
            </a:r>
          </a:p>
          <a:p>
            <a:pPr marL="0" indent="0">
              <a:lnSpc>
                <a:spcPct val="100000"/>
              </a:lnSpc>
              <a:buNone/>
            </a:pPr>
            <a:endParaRPr lang="en-US" sz="3200" dirty="0"/>
          </a:p>
          <a:p>
            <a:pPr>
              <a:lnSpc>
                <a:spcPct val="100000"/>
              </a:lnSpc>
            </a:pPr>
            <a:r>
              <a:rPr lang="en-US" sz="3200" dirty="0"/>
              <a:t>Modification to Reservoir Operations</a:t>
            </a:r>
          </a:p>
          <a:p>
            <a:pPr>
              <a:lnSpc>
                <a:spcPct val="100000"/>
              </a:lnSpc>
            </a:pPr>
            <a:endParaRPr lang="en-US" sz="3200" dirty="0"/>
          </a:p>
          <a:p>
            <a:pPr>
              <a:lnSpc>
                <a:spcPct val="100000"/>
              </a:lnSpc>
            </a:pPr>
            <a:r>
              <a:rPr lang="en-US" sz="3200" dirty="0"/>
              <a:t>Water Right Source Switches</a:t>
            </a:r>
          </a:p>
          <a:p>
            <a:pPr marL="0" indent="0">
              <a:lnSpc>
                <a:spcPct val="100000"/>
              </a:lnSpc>
              <a:buNone/>
            </a:pPr>
            <a:endParaRPr lang="en-US" sz="3200" dirty="0"/>
          </a:p>
          <a:p>
            <a:pPr>
              <a:lnSpc>
                <a:spcPct val="100000"/>
              </a:lnSpc>
            </a:pPr>
            <a:r>
              <a:rPr lang="en-US" sz="3200" dirty="0"/>
              <a:t>Conservation and Efficiency Projects</a:t>
            </a:r>
          </a:p>
          <a:p>
            <a:pPr marL="0" indent="0">
              <a:lnSpc>
                <a:spcPct val="100000"/>
              </a:lnSpc>
              <a:buNone/>
            </a:pPr>
            <a:endParaRPr lang="en-US" sz="3200" dirty="0"/>
          </a:p>
          <a:p>
            <a:pPr>
              <a:lnSpc>
                <a:spcPct val="100000"/>
              </a:lnSpc>
            </a:pPr>
            <a:r>
              <a:rPr lang="en-US" sz="3200" dirty="0"/>
              <a:t>Streamflow Augmentation</a:t>
            </a:r>
          </a:p>
          <a:p>
            <a:pPr>
              <a:lnSpc>
                <a:spcPct val="100000"/>
              </a:lnSpc>
            </a:pPr>
            <a:endParaRPr lang="en-US" sz="3200" dirty="0"/>
          </a:p>
        </p:txBody>
      </p:sp>
      <p:sp>
        <p:nvSpPr>
          <p:cNvPr id="4" name="Text Placeholder 12"/>
          <p:cNvSpPr>
            <a:spLocks noGrp="1"/>
          </p:cNvSpPr>
          <p:nvPr>
            <p:ph type="body" sz="quarter" idx="4294967295"/>
          </p:nvPr>
        </p:nvSpPr>
        <p:spPr>
          <a:xfrm>
            <a:off x="591891" y="1474238"/>
            <a:ext cx="4578173" cy="8078598"/>
          </a:xfrm>
          <a:prstGeom prst="rect">
            <a:avLst/>
          </a:prstGeom>
        </p:spPr>
        <p:txBody>
          <a:bodyPr>
            <a:normAutofit/>
          </a:bodyPr>
          <a:lstStyle/>
          <a:p>
            <a:pPr marL="0" indent="0" algn="l">
              <a:lnSpc>
                <a:spcPct val="110000"/>
              </a:lnSpc>
              <a:buNone/>
            </a:pPr>
            <a:r>
              <a:rPr lang="en-US" sz="3600" dirty="0">
                <a:solidFill>
                  <a:schemeClr val="bg1"/>
                </a:solidFill>
              </a:rPr>
              <a:t>Ecology’s </a:t>
            </a:r>
            <a:r>
              <a:rPr lang="en-US" sz="3600" i="1" dirty="0">
                <a:solidFill>
                  <a:schemeClr val="bg1"/>
                </a:solidFill>
              </a:rPr>
              <a:t>Final Guidance for Net Ecological Benefit </a:t>
            </a:r>
            <a:r>
              <a:rPr lang="en-US" sz="3600" dirty="0">
                <a:solidFill>
                  <a:schemeClr val="bg1"/>
                </a:solidFill>
              </a:rPr>
              <a:t>provides examples of non-acquisition water offset projects that the Committee can consider for the WRE Plan. </a:t>
            </a:r>
          </a:p>
          <a:p>
            <a:pPr marL="0" indent="0" algn="l">
              <a:lnSpc>
                <a:spcPct val="110000"/>
              </a:lnSpc>
              <a:buNone/>
            </a:pPr>
            <a:r>
              <a:rPr lang="en-US" sz="3600" dirty="0">
                <a:solidFill>
                  <a:schemeClr val="bg1"/>
                </a:solidFill>
              </a:rPr>
              <a:t>Examples of these projects include:</a:t>
            </a:r>
          </a:p>
        </p:txBody>
      </p:sp>
      <p:sp>
        <p:nvSpPr>
          <p:cNvPr id="7" name="Title 5"/>
          <p:cNvSpPr>
            <a:spLocks noGrp="1"/>
          </p:cNvSpPr>
          <p:nvPr>
            <p:ph type="title"/>
          </p:nvPr>
        </p:nvSpPr>
        <p:spPr>
          <a:xfrm>
            <a:off x="6095270" y="501698"/>
            <a:ext cx="4574483" cy="1662382"/>
          </a:xfrm>
        </p:spPr>
        <p:txBody>
          <a:bodyPr/>
          <a:lstStyle/>
          <a:p>
            <a:r>
              <a:rPr lang="en-US" dirty="0">
                <a:solidFill>
                  <a:srgbClr val="44688F"/>
                </a:solidFill>
              </a:rPr>
              <a:t>Project Types</a:t>
            </a:r>
          </a:p>
        </p:txBody>
      </p:sp>
    </p:spTree>
    <p:extLst>
      <p:ext uri="{BB962C8B-B14F-4D97-AF65-F5344CB8AC3E}">
        <p14:creationId xmlns:p14="http://schemas.microsoft.com/office/powerpoint/2010/main" val="4094785857"/>
      </p:ext>
    </p:extLst>
  </p:cSld>
  <p:clrMapOvr>
    <a:masterClrMapping/>
  </p:clrMapOvr>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0f0e499c195883a05da68648a14dd41d">
  <xsd:schema xmlns:xsd="http://www.w3.org/2001/XMLSchema" xmlns:xs="http://www.w3.org/2001/XMLSchema" xmlns:p="http://schemas.microsoft.com/office/2006/metadata/properties" xmlns:ns2="81b753b0-5f84-4476-b087-97d9c3e0d4e3" xmlns:ns3="fa9a4940-7a8b-4399-b0b9-597dee2fdc40" targetNamespace="http://schemas.microsoft.com/office/2006/metadata/properties" ma:root="true" ma:fieldsID="9d23ff41967d2128eb7b1e7c8351325a" ns2:_="" ns3:_="">
    <xsd:import namespace="81b753b0-5f84-4476-b087-97d9c3e0d4e3"/>
    <xsd:import namespace="fa9a4940-7a8b-4399-b0b9-597dee2fdc40"/>
    <xsd:element name="properties">
      <xsd:complexType>
        <xsd:sequence>
          <xsd:element name="documentManagement">
            <xsd:complexType>
              <xsd:all>
                <xsd:element ref="ns2:WRIA"/>
                <xsd:element ref="ns2:Accessibility" minOccurs="0"/>
                <xsd:element ref="ns2:EZview"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ma:displayName="WRIA" ma:default="Multiple" ma:description="Committee's WRIA" ma:format="Dropdown" ma:internalName="WRIA">
      <xsd:simpleType>
        <xsd:restriction base="dms:Choice">
          <xsd:enumeration value="7"/>
          <xsd:enumeration value="8"/>
          <xsd:enumeration value="9"/>
          <xsd:enumeration value="10"/>
          <xsd:enumeration value="12"/>
          <xsd:enumeration value="Multiple"/>
          <xsd:enumeration value="13"/>
          <xsd:enumeration value="14"/>
          <xsd:enumeration value="15"/>
        </xsd:restriction>
      </xsd:simple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enumeration value="Does Not Pass"/>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Zview xmlns="81b753b0-5f84-4476-b087-97d9c3e0d4e3">Needs to be posted</EZview>
    <WRIA xmlns="81b753b0-5f84-4476-b087-97d9c3e0d4e3">7</WRIA>
    <Accessibility xmlns="81b753b0-5f84-4476-b087-97d9c3e0d4e3">Needs review</Accessibility>
  </documentManagement>
</p:properties>
</file>

<file path=customXml/itemProps1.xml><?xml version="1.0" encoding="utf-8"?>
<ds:datastoreItem xmlns:ds="http://schemas.openxmlformats.org/officeDocument/2006/customXml" ds:itemID="{F27F8C46-9839-42DC-9EBB-5F948FCE44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753b0-5f84-4476-b087-97d9c3e0d4e3"/>
    <ds:schemaRef ds:uri="fa9a4940-7a8b-4399-b0b9-597dee2fdc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E8A675-86C9-45FC-8898-4341DBAF3AA1}">
  <ds:schemaRefs>
    <ds:schemaRef ds:uri="http://schemas.microsoft.com/sharepoint/v3/contenttype/forms"/>
  </ds:schemaRefs>
</ds:datastoreItem>
</file>

<file path=customXml/itemProps3.xml><?xml version="1.0" encoding="utf-8"?>
<ds:datastoreItem xmlns:ds="http://schemas.openxmlformats.org/officeDocument/2006/customXml" ds:itemID="{DFBD3E23-31D7-4FD5-A842-ED2822B53B2A}">
  <ds:schemaRefs>
    <ds:schemaRef ds:uri="http://purl.org/dc/terms/"/>
    <ds:schemaRef ds:uri="http://purl.org/dc/dcmitype/"/>
    <ds:schemaRef ds:uri="http://schemas.microsoft.com/office/2006/documentManagement/types"/>
    <ds:schemaRef ds:uri="http://purl.org/dc/elements/1.1/"/>
    <ds:schemaRef ds:uri="http://schemas.microsoft.com/office/2006/metadata/properties"/>
    <ds:schemaRef ds:uri="fa9a4940-7a8b-4399-b0b9-597dee2fdc40"/>
    <ds:schemaRef ds:uri="81b753b0-5f84-4476-b087-97d9c3e0d4e3"/>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18385</TotalTime>
  <Words>3438</Words>
  <Application>Microsoft Office PowerPoint</Application>
  <PresentationFormat>Custom</PresentationFormat>
  <Paragraphs>501</Paragraphs>
  <Slides>68</Slides>
  <Notes>56</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68</vt:i4>
      </vt:variant>
    </vt:vector>
  </HeadingPairs>
  <TitlesOfParts>
    <vt:vector size="86" baseType="lpstr">
      <vt:lpstr>Wingdings</vt:lpstr>
      <vt:lpstr>Calibri  </vt:lpstr>
      <vt:lpstr>Minion Pro</vt:lpstr>
      <vt:lpstr>Symbol</vt:lpstr>
      <vt:lpstr>Times New Roman</vt:lpstr>
      <vt:lpstr>Calibri Light</vt:lpstr>
      <vt:lpstr>Franklin Gothic Medium</vt:lpstr>
      <vt:lpstr>Open Sans</vt:lpstr>
      <vt:lpstr>Arial</vt:lpstr>
      <vt:lpstr>Roboto Medium</vt:lpstr>
      <vt:lpstr>Yu Gothic</vt:lpstr>
      <vt:lpstr>Franklin Gothic Book</vt:lpstr>
      <vt:lpstr>Calibri</vt:lpstr>
      <vt:lpstr>Roboto</vt:lpstr>
      <vt:lpstr>Courier New</vt:lpstr>
      <vt:lpstr>Contents</vt:lpstr>
      <vt:lpstr>2_Contents</vt:lpstr>
      <vt:lpstr>Office Theme</vt:lpstr>
      <vt:lpstr>WRIA 7 Watershed Restoration  and Enhancement Committee</vt:lpstr>
      <vt:lpstr>Agenda</vt:lpstr>
      <vt:lpstr>Updates &amp; Announcements</vt:lpstr>
      <vt:lpstr>PowerPoint Presentation</vt:lpstr>
      <vt:lpstr>Overview of proposed process to identify new non-acquisition water offset projects</vt:lpstr>
      <vt:lpstr>Considerations from Project Subgroup</vt:lpstr>
      <vt:lpstr>Non-Acquisition Water Offset Project  Types and Examples</vt:lpstr>
      <vt:lpstr>Disclaimers</vt:lpstr>
      <vt:lpstr>Project Types</vt:lpstr>
      <vt:lpstr>Water Storage and Retiming</vt:lpstr>
      <vt:lpstr>Water Storage Project Types</vt:lpstr>
      <vt:lpstr>Managed Aquifer Recharge</vt:lpstr>
      <vt:lpstr>WRIA 1 Plan: MAR North Fork of Nooksack River Site</vt:lpstr>
      <vt:lpstr>WRIA 14: Goldsborough Streamflow Restoration Project*</vt:lpstr>
      <vt:lpstr>WRIA 55: MAR Design and Construction Phase I*</vt:lpstr>
      <vt:lpstr>Managed Aquifer Recharge What are some ideas for WRIA 7?</vt:lpstr>
      <vt:lpstr>Off-Channel Water Storage  using Existing Features</vt:lpstr>
      <vt:lpstr>WRIA 7: Community-based water storage restoration in the Snohomish River watershed*</vt:lpstr>
      <vt:lpstr>Existing Storage What are some ideas for WRIA 7?</vt:lpstr>
      <vt:lpstr>Surface Water Storage and Release</vt:lpstr>
      <vt:lpstr>WRIA 18: Dungeness Flow Restoration and Aquifer Recharge Off-Channel Reservoir*</vt:lpstr>
      <vt:lpstr>WRIA 7: Snoqualmie Comprehensive Storage Study*</vt:lpstr>
      <vt:lpstr>Surface Storage What are some ideas for WRIA 7?</vt:lpstr>
      <vt:lpstr>Stormwater Infrastructure</vt:lpstr>
      <vt:lpstr>WRIA 23: Albany Street Stormwater Pond*</vt:lpstr>
      <vt:lpstr>Stormwater What are considerations for WRIA 7?</vt:lpstr>
      <vt:lpstr>Modification of Existing Reservoir Operations</vt:lpstr>
      <vt:lpstr>WRIA 5: Big Lake Mitigation Project**</vt:lpstr>
      <vt:lpstr>Modifications of Existing Reservoir Operations What are some ideas for WRIA 7?</vt:lpstr>
      <vt:lpstr>Water Right Source Switches</vt:lpstr>
      <vt:lpstr>WRIA 1 Plan: Lower Nooksack SW to GW Conversion Projects</vt:lpstr>
      <vt:lpstr>WRIA 27/28: East Fork Lewis River Flow Enhancement Project</vt:lpstr>
      <vt:lpstr>Water Right Source Switches What are some ideas for WRIA 7?</vt:lpstr>
      <vt:lpstr>Streamflow Augmentation</vt:lpstr>
      <vt:lpstr>WRIA 1 Plan: Bertrand Augmentation</vt:lpstr>
      <vt:lpstr>WRIA 1 Plan: California Creek Domestic Well Use Offset and Streamflow Restoration Project*</vt:lpstr>
      <vt:lpstr>Streamflow Augmentation What are some ideas for WRIA 7?</vt:lpstr>
      <vt:lpstr>Conservation and Efficiency</vt:lpstr>
      <vt:lpstr>WRIA 32: Gardena Farms Irrigation District #13</vt:lpstr>
      <vt:lpstr>WRIA 39: Tributary Supplementation through Water Conservation*</vt:lpstr>
      <vt:lpstr>Conservation and Efficiency What are considerations for WRIA 7?</vt:lpstr>
      <vt:lpstr>What are your project ideas in WRIA 7?</vt:lpstr>
      <vt:lpstr>Discuss interest in reservoir release project for water offset </vt:lpstr>
      <vt:lpstr>Brief Overview of Reservoir Release Opportunities</vt:lpstr>
      <vt:lpstr>Spada Reservoir</vt:lpstr>
      <vt:lpstr>Spada Reservoir</vt:lpstr>
      <vt:lpstr>Tolt Reservoir</vt:lpstr>
      <vt:lpstr>Tolt Reservoir</vt:lpstr>
      <vt:lpstr>Thank you for your time!</vt:lpstr>
      <vt:lpstr>Break</vt:lpstr>
      <vt:lpstr>PowerPoint Presentation</vt:lpstr>
      <vt:lpstr>Water Rights Analysis Target Areas </vt:lpstr>
      <vt:lpstr>Irrigation Analysis</vt:lpstr>
      <vt:lpstr>PowerPoint Presentation</vt:lpstr>
      <vt:lpstr>PowerPoint Presentation</vt:lpstr>
      <vt:lpstr>Recommended Water Right Project Maps</vt:lpstr>
      <vt:lpstr>Recommended Water Right Project Maps</vt:lpstr>
      <vt:lpstr>Potential Project Types</vt:lpstr>
      <vt:lpstr>Policy and Regulatory Actions Discussion  </vt:lpstr>
      <vt:lpstr>Policy and Regulatory Actions: Re-cap of discussion at March meeting  </vt:lpstr>
      <vt:lpstr>Updates</vt:lpstr>
      <vt:lpstr>Overview of Committee member top recommendations</vt:lpstr>
      <vt:lpstr>Overview of Committee member top recommendations</vt:lpstr>
      <vt:lpstr>Overview of Committee member top recommendations</vt:lpstr>
      <vt:lpstr>Overview of Committee member top recommendations</vt:lpstr>
      <vt:lpstr>Policy and Regulatory Actions: Discuss and assign task force members to lead development of policy and regulatory recommendations   </vt:lpstr>
      <vt:lpstr>Public Comment</vt:lpstr>
      <vt:lpstr>Next Steps and Action Items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Offset Project  Types and Examples</dc:title>
  <dc:creator>Water Resources Program</dc:creator>
  <cp:lastModifiedBy>Drapeau, Andrew (ECY)</cp:lastModifiedBy>
  <cp:revision>659</cp:revision>
  <cp:lastPrinted>2019-01-10T20:44:52Z</cp:lastPrinted>
  <dcterms:created xsi:type="dcterms:W3CDTF">2016-10-08T14:15:50Z</dcterms:created>
  <dcterms:modified xsi:type="dcterms:W3CDTF">2020-04-13T17:44:40Z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y fmtid="{D5CDD505-2E9C-101B-9397-08002B2CF9AE}" pid="3" name="Order">
    <vt:r8>122400</vt:r8>
  </property>
  <property fmtid="{D5CDD505-2E9C-101B-9397-08002B2CF9AE}" pid="4" name="xd_ProgID">
    <vt:lpwstr/>
  </property>
  <property fmtid="{D5CDD505-2E9C-101B-9397-08002B2CF9AE}" pid="5" name="TemplateUrl">
    <vt:lpwstr/>
  </property>
</Properties>
</file>