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4">
  <p:sldMasterIdLst>
    <p:sldMasterId id="2147483846" r:id="rId4"/>
  </p:sldMasterIdLst>
  <p:notesMasterIdLst>
    <p:notesMasterId r:id="rId46"/>
  </p:notesMasterIdLst>
  <p:handoutMasterIdLst>
    <p:handoutMasterId r:id="rId47"/>
  </p:handoutMasterIdLst>
  <p:sldIdLst>
    <p:sldId id="417" r:id="rId5"/>
    <p:sldId id="486" r:id="rId6"/>
    <p:sldId id="400" r:id="rId7"/>
    <p:sldId id="460" r:id="rId8"/>
    <p:sldId id="484" r:id="rId9"/>
    <p:sldId id="459" r:id="rId10"/>
    <p:sldId id="468" r:id="rId11"/>
    <p:sldId id="431" r:id="rId12"/>
    <p:sldId id="462" r:id="rId13"/>
    <p:sldId id="502" r:id="rId14"/>
    <p:sldId id="467" r:id="rId15"/>
    <p:sldId id="515" r:id="rId16"/>
    <p:sldId id="527" r:id="rId17"/>
    <p:sldId id="489" r:id="rId18"/>
    <p:sldId id="469" r:id="rId19"/>
    <p:sldId id="519" r:id="rId20"/>
    <p:sldId id="480" r:id="rId21"/>
    <p:sldId id="529" r:id="rId22"/>
    <p:sldId id="530" r:id="rId23"/>
    <p:sldId id="483" r:id="rId24"/>
    <p:sldId id="532" r:id="rId25"/>
    <p:sldId id="531" r:id="rId26"/>
    <p:sldId id="481" r:id="rId27"/>
    <p:sldId id="533" r:id="rId28"/>
    <p:sldId id="474" r:id="rId29"/>
    <p:sldId id="524" r:id="rId30"/>
    <p:sldId id="522" r:id="rId31"/>
    <p:sldId id="525" r:id="rId32"/>
    <p:sldId id="526" r:id="rId33"/>
    <p:sldId id="534" r:id="rId34"/>
    <p:sldId id="535" r:id="rId35"/>
    <p:sldId id="536" r:id="rId36"/>
    <p:sldId id="537" r:id="rId37"/>
    <p:sldId id="521" r:id="rId38"/>
    <p:sldId id="466" r:id="rId39"/>
    <p:sldId id="479" r:id="rId40"/>
    <p:sldId id="453" r:id="rId41"/>
    <p:sldId id="476" r:id="rId42"/>
    <p:sldId id="500" r:id="rId43"/>
    <p:sldId id="490" r:id="rId44"/>
    <p:sldId id="504" r:id="rId45"/>
  </p:sldIdLst>
  <p:sldSz cx="13714413" cy="10285413"/>
  <p:notesSz cx="7315200" cy="9601200"/>
  <p:embeddedFontLst>
    <p:embeddedFont>
      <p:font typeface="Franklin Gothic Medium" panose="020B0603020102020204" pitchFamily="34" charset="0"/>
      <p:regular r:id="rId48"/>
      <p:italic r:id="rId49"/>
    </p:embeddedFont>
    <p:embeddedFont>
      <p:font typeface="Yu Gothic" panose="020B0400000000000000" pitchFamily="34" charset="-128"/>
      <p:regular r:id="rId50"/>
      <p:bold r:id="rId51"/>
    </p:embeddedFont>
    <p:embeddedFont>
      <p:font typeface="Roboto" panose="020B0604020202020204" charset="0"/>
      <p:regular r:id="rId52"/>
      <p:bold r:id="rId53"/>
      <p:italic r:id="rId54"/>
      <p:boldItalic r:id="rId55"/>
    </p:embeddedFont>
    <p:embeddedFont>
      <p:font typeface="Calibri" panose="020F0502020204030204" pitchFamily="34" charset="0"/>
      <p:regular r:id="rId56"/>
      <p:bold r:id="rId57"/>
      <p:italic r:id="rId58"/>
      <p:boldItalic r:id="rId59"/>
    </p:embeddedFont>
    <p:embeddedFont>
      <p:font typeface="Franklin Gothic Book" panose="020B0503020102020204" pitchFamily="34" charset="0"/>
      <p:regular r:id="rId60"/>
      <p:italic r:id="rId61"/>
    </p:embeddedFont>
    <p:embeddedFont>
      <p:font typeface="Roboto Medium" panose="020B0604020202020204" charset="0"/>
      <p:regular r:id="rId62"/>
      <p:italic r:id="rId63"/>
    </p:embeddedFont>
    <p:embeddedFont>
      <p:font typeface="Arial Bold" panose="020B0704020202020204" pitchFamily="34" charset="0"/>
      <p:bold r:id="rId64"/>
    </p:embeddedFont>
    <p:embeddedFont>
      <p:font typeface="Calibri Light" panose="020F0302020204030204" pitchFamily="34" charset="0"/>
      <p:regular r:id="rId65"/>
      <p:italic r:id="rId6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content and transition slides" id="{A4B3CB7A-03FA-470D-A59F-40DC950A61A6}">
          <p14:sldIdLst>
            <p14:sldId id="417"/>
            <p14:sldId id="486"/>
            <p14:sldId id="400"/>
            <p14:sldId id="460"/>
            <p14:sldId id="484"/>
            <p14:sldId id="459"/>
            <p14:sldId id="468"/>
            <p14:sldId id="431"/>
            <p14:sldId id="462"/>
            <p14:sldId id="502"/>
            <p14:sldId id="467"/>
            <p14:sldId id="515"/>
            <p14:sldId id="527"/>
            <p14:sldId id="489"/>
            <p14:sldId id="469"/>
            <p14:sldId id="519"/>
            <p14:sldId id="480"/>
            <p14:sldId id="529"/>
            <p14:sldId id="530"/>
            <p14:sldId id="483"/>
            <p14:sldId id="532"/>
            <p14:sldId id="531"/>
            <p14:sldId id="481"/>
            <p14:sldId id="533"/>
            <p14:sldId id="474"/>
            <p14:sldId id="524"/>
            <p14:sldId id="522"/>
            <p14:sldId id="525"/>
            <p14:sldId id="526"/>
            <p14:sldId id="534"/>
            <p14:sldId id="535"/>
            <p14:sldId id="536"/>
            <p14:sldId id="537"/>
            <p14:sldId id="521"/>
            <p14:sldId id="466"/>
            <p14:sldId id="479"/>
            <p14:sldId id="453"/>
          </p14:sldIdLst>
        </p14:section>
        <p14:section name="Text only slides no images" id="{96A9CC7C-C929-4F14-B895-F78E69EE5E65}">
          <p14:sldIdLst/>
        </p14:section>
        <p14:section name="Text with images" id="{F8EE98D8-7BD6-4714-8C18-070B2256955E}">
          <p14:sldIdLst>
            <p14:sldId id="476"/>
            <p14:sldId id="500"/>
            <p14:sldId id="490"/>
            <p14:sldId id="504"/>
          </p14:sldIdLst>
        </p14:section>
      </p14:sectionLst>
    </p:ext>
    <p:ext uri="{EFAFB233-063F-42B5-8137-9DF3F51BA10A}">
      <p15:sldGuideLst xmlns:p15="http://schemas.microsoft.com/office/powerpoint/2012/main">
        <p15:guide id="1" orient="horz" pos="3240" userDrawn="1">
          <p15:clr>
            <a:srgbClr val="A4A3A4"/>
          </p15:clr>
        </p15:guide>
        <p15:guide id="2" pos="43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 Onge, Camille (ECY)" initials="CStO" lastIdx="2" clrIdx="0">
    <p:extLst>
      <p:ext uri="{19B8F6BF-5375-455C-9EA6-DF929625EA0E}">
        <p15:presenceInfo xmlns:p15="http://schemas.microsoft.com/office/powerpoint/2012/main" userId="St. Onge, Camille (ECY)" providerId="None"/>
      </p:ext>
    </p:extLst>
  </p:cmAuthor>
  <p:cmAuthor id="2" name="Levy, Paulina (ECY)" initials="LP(" lastIdx="5" clrIdx="1">
    <p:extLst>
      <p:ext uri="{19B8F6BF-5375-455C-9EA6-DF929625EA0E}">
        <p15:presenceInfo xmlns:p15="http://schemas.microsoft.com/office/powerpoint/2012/main" userId="S-1-5-21-2487942767-1439223106-4058045846-63628" providerId="AD"/>
      </p:ext>
    </p:extLst>
  </p:cmAuthor>
  <p:cmAuthor id="3" name="Potts, Stephanie (ECY)" initials="PS(" lastIdx="28" clrIdx="2">
    <p:extLst>
      <p:ext uri="{19B8F6BF-5375-455C-9EA6-DF929625EA0E}">
        <p15:presenceInfo xmlns:p15="http://schemas.microsoft.com/office/powerpoint/2012/main" userId="S-1-5-21-2487942767-1439223106-4058045846-44467" providerId="AD"/>
      </p:ext>
    </p:extLst>
  </p:cmAuthor>
  <p:cmAuthor id="4" name="Vynne McKinstry, Stacy J. (ECY)" initials="VMSJ(" lastIdx="2" clrIdx="3">
    <p:extLst>
      <p:ext uri="{19B8F6BF-5375-455C-9EA6-DF929625EA0E}">
        <p15:presenceInfo xmlns:p15="http://schemas.microsoft.com/office/powerpoint/2012/main" userId="S-1-5-21-2487942767-1439223106-4058045846-61436" providerId="AD"/>
      </p:ext>
    </p:extLst>
  </p:cmAuthor>
  <p:cmAuthor id="5" name="Brown, Rebecca (ECY)" initials="BR(" lastIdx="12" clrIdx="4">
    <p:extLst>
      <p:ext uri="{19B8F6BF-5375-455C-9EA6-DF929625EA0E}">
        <p15:presenceInfo xmlns:p15="http://schemas.microsoft.com/office/powerpoint/2012/main" userId="S-1-5-21-2487942767-1439223106-4058045846-402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688F"/>
    <a:srgbClr val="7AA456"/>
    <a:srgbClr val="D9D9D9"/>
    <a:srgbClr val="666633"/>
    <a:srgbClr val="333300"/>
    <a:srgbClr val="C4D2E2"/>
    <a:srgbClr val="97B1CD"/>
    <a:srgbClr val="DAE1E9"/>
    <a:srgbClr val="7D9DC1"/>
    <a:srgbClr val="80A8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43" autoAdjust="0"/>
    <p:restoredTop sz="68712" autoAdjust="0"/>
  </p:normalViewPr>
  <p:slideViewPr>
    <p:cSldViewPr snapToGrid="0" showGuides="1">
      <p:cViewPr varScale="1">
        <p:scale>
          <a:sx n="38" d="100"/>
          <a:sy n="38" d="100"/>
        </p:scale>
        <p:origin x="1618" y="58"/>
      </p:cViewPr>
      <p:guideLst>
        <p:guide orient="horz" pos="3240"/>
        <p:guide pos="4320"/>
      </p:guideLst>
    </p:cSldViewPr>
  </p:slideViewPr>
  <p:outlineViewPr>
    <p:cViewPr>
      <p:scale>
        <a:sx n="33" d="100"/>
        <a:sy n="33" d="100"/>
      </p:scale>
      <p:origin x="0" y="-67660"/>
    </p:cViewPr>
  </p:outlineViewPr>
  <p:notesTextViewPr>
    <p:cViewPr>
      <p:scale>
        <a:sx n="3" d="2"/>
        <a:sy n="3" d="2"/>
      </p:scale>
      <p:origin x="0" y="0"/>
    </p:cViewPr>
  </p:notesTextViewPr>
  <p:sorterViewPr>
    <p:cViewPr varScale="1">
      <p:scale>
        <a:sx n="100" d="100"/>
        <a:sy n="100" d="100"/>
      </p:scale>
      <p:origin x="0" y="-97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2.fntdata"/><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5FE373-7C04-4031-A313-59819A27355D}" type="doc">
      <dgm:prSet loTypeId="urn:microsoft.com/office/officeart/2005/8/layout/chevron2" loCatId="process" qsTypeId="urn:microsoft.com/office/officeart/2005/8/quickstyle/simple1" qsCatId="simple" csTypeId="urn:microsoft.com/office/officeart/2005/8/colors/accent1_4" csCatId="accent1" phldr="1"/>
      <dgm:spPr/>
      <dgm:t>
        <a:bodyPr/>
        <a:lstStyle/>
        <a:p>
          <a:endParaRPr lang="en-US"/>
        </a:p>
      </dgm:t>
    </dgm:pt>
    <dgm:pt modelId="{687320C7-38A2-4FD5-8998-9738EE0C3843}">
      <dgm:prSet phldrT="[Text]"/>
      <dgm:spPr/>
      <dgm:t>
        <a:bodyPr/>
        <a:lstStyle/>
        <a:p>
          <a:r>
            <a:rPr lang="en-US" dirty="0"/>
            <a:t>Committee</a:t>
          </a:r>
        </a:p>
      </dgm:t>
      <dgm:extLst>
        <a:ext uri="{E40237B7-FDA0-4F09-8148-C483321AD2D9}">
          <dgm14:cNvPr xmlns:dgm14="http://schemas.microsoft.com/office/drawing/2010/diagram" id="0" name="" descr="symbol represeting the planing committee"/>
        </a:ext>
      </dgm:extLst>
    </dgm:pt>
    <dgm:pt modelId="{0EC9F9F5-E12A-4DF3-B23A-0DAB88E682D7}" type="parTrans" cxnId="{7E06D1E4-9039-4C37-B05A-A35A169359F3}">
      <dgm:prSet/>
      <dgm:spPr/>
      <dgm:t>
        <a:bodyPr/>
        <a:lstStyle/>
        <a:p>
          <a:endParaRPr lang="en-US"/>
        </a:p>
      </dgm:t>
    </dgm:pt>
    <dgm:pt modelId="{DF18C69B-88D0-4ECE-A33F-3A1AFBB02931}" type="sibTrans" cxnId="{7E06D1E4-9039-4C37-B05A-A35A169359F3}">
      <dgm:prSet/>
      <dgm:spPr/>
      <dgm:t>
        <a:bodyPr/>
        <a:lstStyle/>
        <a:p>
          <a:endParaRPr lang="en-US"/>
        </a:p>
      </dgm:t>
    </dgm:pt>
    <dgm:pt modelId="{5ACD1BFC-B3A2-4F86-B89C-5ACCE4EA6AA6}">
      <dgm:prSet phldrT="[Text]"/>
      <dgm:spPr/>
      <dgm:t>
        <a:bodyPr/>
        <a:lstStyle/>
        <a:p>
          <a:r>
            <a:rPr lang="en-US" dirty="0" smtClean="0"/>
            <a:t>Develops Watershed Plan</a:t>
          </a:r>
          <a:endParaRPr lang="en-US" dirty="0"/>
        </a:p>
      </dgm:t>
    </dgm:pt>
    <dgm:pt modelId="{6E7F669D-170D-4972-83B5-DD4E0BD9E1F6}" type="parTrans" cxnId="{22E60FA0-0385-49D2-9C9D-22867F1C506B}">
      <dgm:prSet/>
      <dgm:spPr/>
      <dgm:t>
        <a:bodyPr/>
        <a:lstStyle/>
        <a:p>
          <a:endParaRPr lang="en-US"/>
        </a:p>
      </dgm:t>
    </dgm:pt>
    <dgm:pt modelId="{A2BE51BB-50AE-43A5-90C8-4259C782530F}" type="sibTrans" cxnId="{22E60FA0-0385-49D2-9C9D-22867F1C506B}">
      <dgm:prSet/>
      <dgm:spPr/>
      <dgm:t>
        <a:bodyPr/>
        <a:lstStyle/>
        <a:p>
          <a:endParaRPr lang="en-US"/>
        </a:p>
      </dgm:t>
    </dgm:pt>
    <dgm:pt modelId="{A9D84D8E-BE55-4798-9A71-E124C7977C66}">
      <dgm:prSet phldrT="[Text]"/>
      <dgm:spPr/>
      <dgm:t>
        <a:bodyPr/>
        <a:lstStyle/>
        <a:p>
          <a:r>
            <a:rPr lang="en-US" dirty="0"/>
            <a:t>Approves Plan</a:t>
          </a:r>
        </a:p>
      </dgm:t>
    </dgm:pt>
    <dgm:pt modelId="{55535D3C-DCE3-42D5-8C5E-A68A9ABEE262}" type="parTrans" cxnId="{4C7CC15C-B00A-4C4E-96B7-F5AE003CCFEF}">
      <dgm:prSet/>
      <dgm:spPr/>
      <dgm:t>
        <a:bodyPr/>
        <a:lstStyle/>
        <a:p>
          <a:endParaRPr lang="en-US"/>
        </a:p>
      </dgm:t>
    </dgm:pt>
    <dgm:pt modelId="{3ED8B622-A91C-429F-8735-3B49CD4753C7}" type="sibTrans" cxnId="{4C7CC15C-B00A-4C4E-96B7-F5AE003CCFEF}">
      <dgm:prSet/>
      <dgm:spPr/>
      <dgm:t>
        <a:bodyPr/>
        <a:lstStyle/>
        <a:p>
          <a:endParaRPr lang="en-US"/>
        </a:p>
      </dgm:t>
    </dgm:pt>
    <dgm:pt modelId="{F02FD60C-FEEB-4631-BC48-6637113B1C9C}">
      <dgm:prSet phldrT="[Text]"/>
      <dgm:spPr/>
      <dgm:t>
        <a:bodyPr/>
        <a:lstStyle/>
        <a:p>
          <a:r>
            <a:rPr lang="en-US" dirty="0"/>
            <a:t>Ecology</a:t>
          </a:r>
        </a:p>
      </dgm:t>
      <dgm:extLst>
        <a:ext uri="{E40237B7-FDA0-4F09-8148-C483321AD2D9}">
          <dgm14:cNvPr xmlns:dgm14="http://schemas.microsoft.com/office/drawing/2010/diagram" id="0" name="" descr="symbol representing Ecology"/>
        </a:ext>
      </dgm:extLst>
    </dgm:pt>
    <dgm:pt modelId="{627C261A-93A5-4E5D-94FA-E86F1C80CB8D}" type="parTrans" cxnId="{7EFC1AB8-1EFC-44CB-BE27-F85E0F6E3773}">
      <dgm:prSet/>
      <dgm:spPr/>
      <dgm:t>
        <a:bodyPr/>
        <a:lstStyle/>
        <a:p>
          <a:endParaRPr lang="en-US"/>
        </a:p>
      </dgm:t>
    </dgm:pt>
    <dgm:pt modelId="{BEA4EC2E-DF4A-4DB0-A0E2-B7F5C1832D39}" type="sibTrans" cxnId="{7EFC1AB8-1EFC-44CB-BE27-F85E0F6E3773}">
      <dgm:prSet/>
      <dgm:spPr/>
      <dgm:t>
        <a:bodyPr/>
        <a:lstStyle/>
        <a:p>
          <a:endParaRPr lang="en-US"/>
        </a:p>
      </dgm:t>
    </dgm:pt>
    <dgm:pt modelId="{A24B56A7-D993-4B57-8A02-415CBABF2EA1}">
      <dgm:prSet phldrT="[Text]"/>
      <dgm:spPr/>
      <dgm:t>
        <a:bodyPr/>
        <a:lstStyle/>
        <a:p>
          <a:r>
            <a:rPr lang="en-US" dirty="0"/>
            <a:t>Determines NEB</a:t>
          </a:r>
        </a:p>
      </dgm:t>
    </dgm:pt>
    <dgm:pt modelId="{D4A0DA10-D97E-4C5F-A535-D6CC7DF6EC9D}" type="parTrans" cxnId="{BA6B0886-450C-4DDC-A11B-B17EA2D184BF}">
      <dgm:prSet/>
      <dgm:spPr/>
      <dgm:t>
        <a:bodyPr/>
        <a:lstStyle/>
        <a:p>
          <a:endParaRPr lang="en-US"/>
        </a:p>
      </dgm:t>
    </dgm:pt>
    <dgm:pt modelId="{32B5F22D-E960-4D13-85C6-44DF119F9A89}" type="sibTrans" cxnId="{BA6B0886-450C-4DDC-A11B-B17EA2D184BF}">
      <dgm:prSet/>
      <dgm:spPr/>
      <dgm:t>
        <a:bodyPr/>
        <a:lstStyle/>
        <a:p>
          <a:endParaRPr lang="en-US"/>
        </a:p>
      </dgm:t>
    </dgm:pt>
    <dgm:pt modelId="{642DD56C-CE41-48E6-B178-67AE2A13338A}">
      <dgm:prSet phldrT="[Text]"/>
      <dgm:spPr/>
      <dgm:t>
        <a:bodyPr/>
        <a:lstStyle/>
        <a:p>
          <a:r>
            <a:rPr lang="en-US" dirty="0"/>
            <a:t>Adopts Plan</a:t>
          </a:r>
        </a:p>
      </dgm:t>
    </dgm:pt>
    <dgm:pt modelId="{AFC0E169-5027-479B-91EF-627B08B4CD5C}" type="parTrans" cxnId="{EA41B2AB-E3B1-4B0B-B0A5-0287A67F0F6A}">
      <dgm:prSet/>
      <dgm:spPr/>
      <dgm:t>
        <a:bodyPr/>
        <a:lstStyle/>
        <a:p>
          <a:endParaRPr lang="en-US"/>
        </a:p>
      </dgm:t>
    </dgm:pt>
    <dgm:pt modelId="{AAD216D9-ED93-40D6-A1E2-17C4E9AFE2C1}" type="sibTrans" cxnId="{EA41B2AB-E3B1-4B0B-B0A5-0287A67F0F6A}">
      <dgm:prSet/>
      <dgm:spPr/>
      <dgm:t>
        <a:bodyPr/>
        <a:lstStyle/>
        <a:p>
          <a:endParaRPr lang="en-US"/>
        </a:p>
      </dgm:t>
    </dgm:pt>
    <dgm:pt modelId="{5BCA475D-EBCD-4503-B518-84725AC90030}" type="pres">
      <dgm:prSet presAssocID="{115FE373-7C04-4031-A313-59819A27355D}" presName="linearFlow" presStyleCnt="0">
        <dgm:presLayoutVars>
          <dgm:dir/>
          <dgm:animLvl val="lvl"/>
          <dgm:resizeHandles val="exact"/>
        </dgm:presLayoutVars>
      </dgm:prSet>
      <dgm:spPr/>
      <dgm:t>
        <a:bodyPr/>
        <a:lstStyle/>
        <a:p>
          <a:endParaRPr lang="en-US"/>
        </a:p>
      </dgm:t>
    </dgm:pt>
    <dgm:pt modelId="{EE0017B1-8741-4489-BA9F-FD47C89EC009}" type="pres">
      <dgm:prSet presAssocID="{687320C7-38A2-4FD5-8998-9738EE0C3843}" presName="composite" presStyleCnt="0"/>
      <dgm:spPr/>
    </dgm:pt>
    <dgm:pt modelId="{EA8BAF17-A798-41EF-A497-F7C0AC2A87E9}" type="pres">
      <dgm:prSet presAssocID="{687320C7-38A2-4FD5-8998-9738EE0C3843}" presName="parentText" presStyleLbl="alignNode1" presStyleIdx="0" presStyleCnt="2">
        <dgm:presLayoutVars>
          <dgm:chMax val="1"/>
          <dgm:bulletEnabled val="1"/>
        </dgm:presLayoutVars>
      </dgm:prSet>
      <dgm:spPr/>
      <dgm:t>
        <a:bodyPr/>
        <a:lstStyle/>
        <a:p>
          <a:endParaRPr lang="en-US"/>
        </a:p>
      </dgm:t>
    </dgm:pt>
    <dgm:pt modelId="{D9A8F5BC-E852-400E-A229-2AB6B89BC2E6}" type="pres">
      <dgm:prSet presAssocID="{687320C7-38A2-4FD5-8998-9738EE0C3843}" presName="descendantText" presStyleLbl="alignAcc1" presStyleIdx="0" presStyleCnt="2">
        <dgm:presLayoutVars>
          <dgm:bulletEnabled val="1"/>
        </dgm:presLayoutVars>
      </dgm:prSet>
      <dgm:spPr/>
      <dgm:t>
        <a:bodyPr/>
        <a:lstStyle/>
        <a:p>
          <a:endParaRPr lang="en-US"/>
        </a:p>
      </dgm:t>
    </dgm:pt>
    <dgm:pt modelId="{20950AAA-6BA0-4CCC-981D-67586F6BD207}" type="pres">
      <dgm:prSet presAssocID="{DF18C69B-88D0-4ECE-A33F-3A1AFBB02931}" presName="sp" presStyleCnt="0"/>
      <dgm:spPr/>
    </dgm:pt>
    <dgm:pt modelId="{5950A9B5-619B-422F-8D8F-C2223481D254}" type="pres">
      <dgm:prSet presAssocID="{F02FD60C-FEEB-4631-BC48-6637113B1C9C}" presName="composite" presStyleCnt="0"/>
      <dgm:spPr/>
    </dgm:pt>
    <dgm:pt modelId="{2700B56F-8C3F-4325-AAF5-7408DA4E9CB5}" type="pres">
      <dgm:prSet presAssocID="{F02FD60C-FEEB-4631-BC48-6637113B1C9C}" presName="parentText" presStyleLbl="alignNode1" presStyleIdx="1" presStyleCnt="2">
        <dgm:presLayoutVars>
          <dgm:chMax val="1"/>
          <dgm:bulletEnabled val="1"/>
        </dgm:presLayoutVars>
      </dgm:prSet>
      <dgm:spPr/>
      <dgm:t>
        <a:bodyPr/>
        <a:lstStyle/>
        <a:p>
          <a:endParaRPr lang="en-US"/>
        </a:p>
      </dgm:t>
    </dgm:pt>
    <dgm:pt modelId="{516C8C68-88FC-47E4-ACF9-71C8E87B23D0}" type="pres">
      <dgm:prSet presAssocID="{F02FD60C-FEEB-4631-BC48-6637113B1C9C}" presName="descendantText" presStyleLbl="alignAcc1" presStyleIdx="1" presStyleCnt="2">
        <dgm:presLayoutVars>
          <dgm:bulletEnabled val="1"/>
        </dgm:presLayoutVars>
      </dgm:prSet>
      <dgm:spPr/>
      <dgm:t>
        <a:bodyPr/>
        <a:lstStyle/>
        <a:p>
          <a:endParaRPr lang="en-US"/>
        </a:p>
      </dgm:t>
    </dgm:pt>
  </dgm:ptLst>
  <dgm:cxnLst>
    <dgm:cxn modelId="{037A2D38-BB06-411D-977F-141AC1A9B53E}" type="presOf" srcId="{A9D84D8E-BE55-4798-9A71-E124C7977C66}" destId="{D9A8F5BC-E852-400E-A229-2AB6B89BC2E6}" srcOrd="0" destOrd="1" presId="urn:microsoft.com/office/officeart/2005/8/layout/chevron2"/>
    <dgm:cxn modelId="{7EFC1AB8-1EFC-44CB-BE27-F85E0F6E3773}" srcId="{115FE373-7C04-4031-A313-59819A27355D}" destId="{F02FD60C-FEEB-4631-BC48-6637113B1C9C}" srcOrd="1" destOrd="0" parTransId="{627C261A-93A5-4E5D-94FA-E86F1C80CB8D}" sibTransId="{BEA4EC2E-DF4A-4DB0-A0E2-B7F5C1832D39}"/>
    <dgm:cxn modelId="{22E60FA0-0385-49D2-9C9D-22867F1C506B}" srcId="{687320C7-38A2-4FD5-8998-9738EE0C3843}" destId="{5ACD1BFC-B3A2-4F86-B89C-5ACCE4EA6AA6}" srcOrd="0" destOrd="0" parTransId="{6E7F669D-170D-4972-83B5-DD4E0BD9E1F6}" sibTransId="{A2BE51BB-50AE-43A5-90C8-4259C782530F}"/>
    <dgm:cxn modelId="{BA6B0886-450C-4DDC-A11B-B17EA2D184BF}" srcId="{F02FD60C-FEEB-4631-BC48-6637113B1C9C}" destId="{A24B56A7-D993-4B57-8A02-415CBABF2EA1}" srcOrd="0" destOrd="0" parTransId="{D4A0DA10-D97E-4C5F-A535-D6CC7DF6EC9D}" sibTransId="{32B5F22D-E960-4D13-85C6-44DF119F9A89}"/>
    <dgm:cxn modelId="{EA41B2AB-E3B1-4B0B-B0A5-0287A67F0F6A}" srcId="{F02FD60C-FEEB-4631-BC48-6637113B1C9C}" destId="{642DD56C-CE41-48E6-B178-67AE2A13338A}" srcOrd="1" destOrd="0" parTransId="{AFC0E169-5027-479B-91EF-627B08B4CD5C}" sibTransId="{AAD216D9-ED93-40D6-A1E2-17C4E9AFE2C1}"/>
    <dgm:cxn modelId="{BE202818-2AEF-4749-820B-60B346F765A7}" type="presOf" srcId="{687320C7-38A2-4FD5-8998-9738EE0C3843}" destId="{EA8BAF17-A798-41EF-A497-F7C0AC2A87E9}" srcOrd="0" destOrd="0" presId="urn:microsoft.com/office/officeart/2005/8/layout/chevron2"/>
    <dgm:cxn modelId="{46A64A41-E87B-4790-9777-161D966E128D}" type="presOf" srcId="{F02FD60C-FEEB-4631-BC48-6637113B1C9C}" destId="{2700B56F-8C3F-4325-AAF5-7408DA4E9CB5}" srcOrd="0" destOrd="0" presId="urn:microsoft.com/office/officeart/2005/8/layout/chevron2"/>
    <dgm:cxn modelId="{51343EF2-796A-48E3-A865-0706DF9BF5DE}" type="presOf" srcId="{115FE373-7C04-4031-A313-59819A27355D}" destId="{5BCA475D-EBCD-4503-B518-84725AC90030}" srcOrd="0" destOrd="0" presId="urn:microsoft.com/office/officeart/2005/8/layout/chevron2"/>
    <dgm:cxn modelId="{4C7CC15C-B00A-4C4E-96B7-F5AE003CCFEF}" srcId="{687320C7-38A2-4FD5-8998-9738EE0C3843}" destId="{A9D84D8E-BE55-4798-9A71-E124C7977C66}" srcOrd="1" destOrd="0" parTransId="{55535D3C-DCE3-42D5-8C5E-A68A9ABEE262}" sibTransId="{3ED8B622-A91C-429F-8735-3B49CD4753C7}"/>
    <dgm:cxn modelId="{7E06D1E4-9039-4C37-B05A-A35A169359F3}" srcId="{115FE373-7C04-4031-A313-59819A27355D}" destId="{687320C7-38A2-4FD5-8998-9738EE0C3843}" srcOrd="0" destOrd="0" parTransId="{0EC9F9F5-E12A-4DF3-B23A-0DAB88E682D7}" sibTransId="{DF18C69B-88D0-4ECE-A33F-3A1AFBB02931}"/>
    <dgm:cxn modelId="{CC295375-5FDF-40C6-BB69-52D19E322673}" type="presOf" srcId="{642DD56C-CE41-48E6-B178-67AE2A13338A}" destId="{516C8C68-88FC-47E4-ACF9-71C8E87B23D0}" srcOrd="0" destOrd="1" presId="urn:microsoft.com/office/officeart/2005/8/layout/chevron2"/>
    <dgm:cxn modelId="{D3397EEF-7E9B-44B8-8955-78C72AB3CCA8}" type="presOf" srcId="{A24B56A7-D993-4B57-8A02-415CBABF2EA1}" destId="{516C8C68-88FC-47E4-ACF9-71C8E87B23D0}" srcOrd="0" destOrd="0" presId="urn:microsoft.com/office/officeart/2005/8/layout/chevron2"/>
    <dgm:cxn modelId="{D2009BDD-AFCA-4268-BDED-D6362FC7D0D3}" type="presOf" srcId="{5ACD1BFC-B3A2-4F86-B89C-5ACCE4EA6AA6}" destId="{D9A8F5BC-E852-400E-A229-2AB6B89BC2E6}" srcOrd="0" destOrd="0" presId="urn:microsoft.com/office/officeart/2005/8/layout/chevron2"/>
    <dgm:cxn modelId="{A9599FB5-1806-4825-86E8-E32CFE9E419B}" type="presParOf" srcId="{5BCA475D-EBCD-4503-B518-84725AC90030}" destId="{EE0017B1-8741-4489-BA9F-FD47C89EC009}" srcOrd="0" destOrd="0" presId="urn:microsoft.com/office/officeart/2005/8/layout/chevron2"/>
    <dgm:cxn modelId="{7FFA1DE9-B30A-46FD-B904-50E917FC4E79}" type="presParOf" srcId="{EE0017B1-8741-4489-BA9F-FD47C89EC009}" destId="{EA8BAF17-A798-41EF-A497-F7C0AC2A87E9}" srcOrd="0" destOrd="0" presId="urn:microsoft.com/office/officeart/2005/8/layout/chevron2"/>
    <dgm:cxn modelId="{2B21D07C-76D8-4E8A-8E22-11833F97532C}" type="presParOf" srcId="{EE0017B1-8741-4489-BA9F-FD47C89EC009}" destId="{D9A8F5BC-E852-400E-A229-2AB6B89BC2E6}" srcOrd="1" destOrd="0" presId="urn:microsoft.com/office/officeart/2005/8/layout/chevron2"/>
    <dgm:cxn modelId="{0883870B-95D3-4003-848D-5AB84048A90F}" type="presParOf" srcId="{5BCA475D-EBCD-4503-B518-84725AC90030}" destId="{20950AAA-6BA0-4CCC-981D-67586F6BD207}" srcOrd="1" destOrd="0" presId="urn:microsoft.com/office/officeart/2005/8/layout/chevron2"/>
    <dgm:cxn modelId="{F9B63611-1042-46C8-8472-0216E7858206}" type="presParOf" srcId="{5BCA475D-EBCD-4503-B518-84725AC90030}" destId="{5950A9B5-619B-422F-8D8F-C2223481D254}" srcOrd="2" destOrd="0" presId="urn:microsoft.com/office/officeart/2005/8/layout/chevron2"/>
    <dgm:cxn modelId="{6FA3B07F-2B6E-4F42-AAFC-B88226136B43}" type="presParOf" srcId="{5950A9B5-619B-422F-8D8F-C2223481D254}" destId="{2700B56F-8C3F-4325-AAF5-7408DA4E9CB5}" srcOrd="0" destOrd="0" presId="urn:microsoft.com/office/officeart/2005/8/layout/chevron2"/>
    <dgm:cxn modelId="{989F742D-556C-4C9D-98D8-42A3BF670241}" type="presParOf" srcId="{5950A9B5-619B-422F-8D8F-C2223481D254}" destId="{516C8C68-88FC-47E4-ACF9-71C8E87B23D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BAF17-A798-41EF-A497-F7C0AC2A87E9}">
      <dsp:nvSpPr>
        <dsp:cNvPr id="0" name=""/>
        <dsp:cNvSpPr/>
      </dsp:nvSpPr>
      <dsp:spPr>
        <a:xfrm rot="5400000">
          <a:off x="-447380" y="448987"/>
          <a:ext cx="2982535" cy="2087774"/>
        </a:xfrm>
        <a:prstGeom prst="chevron">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a:t>Committee</a:t>
          </a:r>
        </a:p>
      </dsp:txBody>
      <dsp:txXfrm rot="-5400000">
        <a:off x="1" y="1045493"/>
        <a:ext cx="2087774" cy="894761"/>
      </dsp:txXfrm>
    </dsp:sp>
    <dsp:sp modelId="{D9A8F5BC-E852-400E-A229-2AB6B89BC2E6}">
      <dsp:nvSpPr>
        <dsp:cNvPr id="0" name=""/>
        <dsp:cNvSpPr/>
      </dsp:nvSpPr>
      <dsp:spPr>
        <a:xfrm rot="5400000">
          <a:off x="3218163" y="-1128781"/>
          <a:ext cx="1938647" cy="4199425"/>
        </a:xfrm>
        <a:prstGeom prst="round2SameRect">
          <a:avLst/>
        </a:prstGeom>
        <a:solidFill>
          <a:schemeClr val="lt1">
            <a:alpha val="9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0256" tIns="24130" rIns="24130" bIns="24130" numCol="1" spcCol="1270" anchor="ctr" anchorCtr="0">
          <a:noAutofit/>
        </a:bodyPr>
        <a:lstStyle/>
        <a:p>
          <a:pPr marL="285750" lvl="1" indent="-285750" algn="l" defTabSz="1689100">
            <a:lnSpc>
              <a:spcPct val="90000"/>
            </a:lnSpc>
            <a:spcBef>
              <a:spcPct val="0"/>
            </a:spcBef>
            <a:spcAft>
              <a:spcPct val="15000"/>
            </a:spcAft>
            <a:buChar char="••"/>
          </a:pPr>
          <a:r>
            <a:rPr lang="en-US" sz="3800" kern="1200" dirty="0" smtClean="0"/>
            <a:t>Develops Watershed Plan</a:t>
          </a:r>
          <a:endParaRPr lang="en-US" sz="3800" kern="1200" dirty="0"/>
        </a:p>
        <a:p>
          <a:pPr marL="285750" lvl="1" indent="-285750" algn="l" defTabSz="1689100">
            <a:lnSpc>
              <a:spcPct val="90000"/>
            </a:lnSpc>
            <a:spcBef>
              <a:spcPct val="0"/>
            </a:spcBef>
            <a:spcAft>
              <a:spcPct val="15000"/>
            </a:spcAft>
            <a:buChar char="••"/>
          </a:pPr>
          <a:r>
            <a:rPr lang="en-US" sz="3800" kern="1200" dirty="0"/>
            <a:t>Approves Plan</a:t>
          </a:r>
        </a:p>
      </dsp:txBody>
      <dsp:txXfrm rot="-5400000">
        <a:off x="2087775" y="96244"/>
        <a:ext cx="4104788" cy="1749373"/>
      </dsp:txXfrm>
    </dsp:sp>
    <dsp:sp modelId="{2700B56F-8C3F-4325-AAF5-7408DA4E9CB5}">
      <dsp:nvSpPr>
        <dsp:cNvPr id="0" name=""/>
        <dsp:cNvSpPr/>
      </dsp:nvSpPr>
      <dsp:spPr>
        <a:xfrm rot="5400000">
          <a:off x="-447380" y="3150604"/>
          <a:ext cx="2982535" cy="2087774"/>
        </a:xfrm>
        <a:prstGeom prst="chevron">
          <a:avLst/>
        </a:prstGeom>
        <a:solidFill>
          <a:schemeClr val="accent1">
            <a:shade val="50000"/>
            <a:hueOff val="334258"/>
            <a:satOff val="8955"/>
            <a:lumOff val="39453"/>
            <a:alphaOff val="0"/>
          </a:schemeClr>
        </a:solidFill>
        <a:ln w="12700" cap="flat" cmpd="sng" algn="ctr">
          <a:solidFill>
            <a:schemeClr val="accent1">
              <a:shade val="50000"/>
              <a:hueOff val="334258"/>
              <a:satOff val="8955"/>
              <a:lumOff val="394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a:t>Ecology</a:t>
          </a:r>
        </a:p>
      </dsp:txBody>
      <dsp:txXfrm rot="-5400000">
        <a:off x="1" y="3747110"/>
        <a:ext cx="2087774" cy="894761"/>
      </dsp:txXfrm>
    </dsp:sp>
    <dsp:sp modelId="{516C8C68-88FC-47E4-ACF9-71C8E87B23D0}">
      <dsp:nvSpPr>
        <dsp:cNvPr id="0" name=""/>
        <dsp:cNvSpPr/>
      </dsp:nvSpPr>
      <dsp:spPr>
        <a:xfrm rot="5400000">
          <a:off x="3218163" y="1572835"/>
          <a:ext cx="1938647" cy="4199425"/>
        </a:xfrm>
        <a:prstGeom prst="round2SameRect">
          <a:avLst/>
        </a:prstGeom>
        <a:solidFill>
          <a:schemeClr val="lt1">
            <a:alpha val="90000"/>
            <a:hueOff val="0"/>
            <a:satOff val="0"/>
            <a:lumOff val="0"/>
            <a:alphaOff val="0"/>
          </a:schemeClr>
        </a:solidFill>
        <a:ln w="12700" cap="flat" cmpd="sng" algn="ctr">
          <a:solidFill>
            <a:schemeClr val="accent1">
              <a:shade val="50000"/>
              <a:hueOff val="334258"/>
              <a:satOff val="8955"/>
              <a:lumOff val="394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0256" tIns="24130" rIns="24130" bIns="24130" numCol="1" spcCol="1270" anchor="ctr" anchorCtr="0">
          <a:noAutofit/>
        </a:bodyPr>
        <a:lstStyle/>
        <a:p>
          <a:pPr marL="285750" lvl="1" indent="-285750" algn="l" defTabSz="1689100">
            <a:lnSpc>
              <a:spcPct val="90000"/>
            </a:lnSpc>
            <a:spcBef>
              <a:spcPct val="0"/>
            </a:spcBef>
            <a:spcAft>
              <a:spcPct val="15000"/>
            </a:spcAft>
            <a:buChar char="••"/>
          </a:pPr>
          <a:r>
            <a:rPr lang="en-US" sz="3800" kern="1200" dirty="0"/>
            <a:t>Determines NEB</a:t>
          </a:r>
        </a:p>
        <a:p>
          <a:pPr marL="285750" lvl="1" indent="-285750" algn="l" defTabSz="1689100">
            <a:lnSpc>
              <a:spcPct val="90000"/>
            </a:lnSpc>
            <a:spcBef>
              <a:spcPct val="0"/>
            </a:spcBef>
            <a:spcAft>
              <a:spcPct val="15000"/>
            </a:spcAft>
            <a:buChar char="••"/>
          </a:pPr>
          <a:r>
            <a:rPr lang="en-US" sz="3800" kern="1200" dirty="0"/>
            <a:t>Adopts Plan</a:t>
          </a:r>
        </a:p>
      </dsp:txBody>
      <dsp:txXfrm rot="-5400000">
        <a:off x="2087775" y="2797861"/>
        <a:ext cx="4104788" cy="174937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DB693B22-60B4-4521-BF44-5FBB44150C17}" type="datetimeFigureOut">
              <a:rPr lang="en-US" smtClean="0"/>
              <a:t>1/19/2021</a:t>
            </a:fld>
            <a:endParaRPr lang="en-US"/>
          </a:p>
        </p:txBody>
      </p:sp>
      <p:sp>
        <p:nvSpPr>
          <p:cNvPr id="4" name="Footer Placeholder 3"/>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6B8C64EF-1923-45AA-93F6-14713C21EEC8}" type="slidenum">
              <a:rPr lang="en-US" smtClean="0"/>
              <a:t>‹#›</a:t>
            </a:fld>
            <a:endParaRPr lang="en-US"/>
          </a:p>
        </p:txBody>
      </p:sp>
    </p:spTree>
    <p:extLst>
      <p:ext uri="{BB962C8B-B14F-4D97-AF65-F5344CB8AC3E}">
        <p14:creationId xmlns:p14="http://schemas.microsoft.com/office/powerpoint/2010/main" val="2210402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kumimoji="1" lang="ja-JP" alt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B214B700-E454-4935-A6FA-FD6D01281268}" type="datetimeFigureOut">
              <a:rPr kumimoji="1" lang="ja-JP" altLang="en-US" smtClean="0"/>
              <a:t>2021/1/19</a:t>
            </a:fld>
            <a:endParaRPr kumimoji="1" lang="ja-JP" alt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53" tIns="48327" rIns="96653" bIns="48327" rtlCol="0" anchor="ctr"/>
          <a:lstStyle/>
          <a:p>
            <a:endParaRPr lang="ja-JP" alt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kumimoji="1" lang="en-US" altLang="ja-JP"/>
              <a:t>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9BF180D7-54DB-4F7F-AE75-6A189328228B}" type="slidenum">
              <a:rPr kumimoji="1" lang="ja-JP" altLang="en-US" smtClean="0"/>
              <a:t>‹#›</a:t>
            </a:fld>
            <a:endParaRPr kumimoji="1" lang="ja-JP" altLang="en-US"/>
          </a:p>
        </p:txBody>
      </p:sp>
    </p:spTree>
    <p:extLst>
      <p:ext uri="{BB962C8B-B14F-4D97-AF65-F5344CB8AC3E}">
        <p14:creationId xmlns:p14="http://schemas.microsoft.com/office/powerpoint/2010/main" val="639940279"/>
      </p:ext>
    </p:extLst>
  </p:cSld>
  <p:clrMap bg1="lt1" tx1="dk1" bg2="lt2" tx2="dk2" accent1="accent1" accent2="accent2" accent3="accent3" accent4="accent4" accent5="accent5" accent6="accent6" hlink="hlink" folHlink="folHlink"/>
  <p:notesStyle>
    <a:lvl1pPr marL="0" algn="l" defTabSz="1371509" rtl="0" eaLnBrk="1" latinLnBrk="0" hangingPunct="1">
      <a:defRPr kumimoji="1" sz="1800" kern="1200">
        <a:solidFill>
          <a:schemeClr val="tx1"/>
        </a:solidFill>
        <a:latin typeface="+mn-lt"/>
        <a:ea typeface="+mn-ea"/>
        <a:cs typeface="+mn-cs"/>
      </a:defRPr>
    </a:lvl1pPr>
    <a:lvl2pPr marL="685754" algn="l" defTabSz="1371509" rtl="0" eaLnBrk="1" latinLnBrk="0" hangingPunct="1">
      <a:defRPr kumimoji="1" sz="1800" kern="1200">
        <a:solidFill>
          <a:schemeClr val="tx1"/>
        </a:solidFill>
        <a:latin typeface="+mn-lt"/>
        <a:ea typeface="+mn-ea"/>
        <a:cs typeface="+mn-cs"/>
      </a:defRPr>
    </a:lvl2pPr>
    <a:lvl3pPr marL="1371509" algn="l" defTabSz="1371509" rtl="0" eaLnBrk="1" latinLnBrk="0" hangingPunct="1">
      <a:defRPr kumimoji="1" sz="1800" kern="1200">
        <a:solidFill>
          <a:schemeClr val="tx1"/>
        </a:solidFill>
        <a:latin typeface="+mn-lt"/>
        <a:ea typeface="+mn-ea"/>
        <a:cs typeface="+mn-cs"/>
      </a:defRPr>
    </a:lvl3pPr>
    <a:lvl4pPr marL="2057263" algn="l" defTabSz="1371509" rtl="0" eaLnBrk="1" latinLnBrk="0" hangingPunct="1">
      <a:defRPr kumimoji="1" sz="1800" kern="1200">
        <a:solidFill>
          <a:schemeClr val="tx1"/>
        </a:solidFill>
        <a:latin typeface="+mn-lt"/>
        <a:ea typeface="+mn-ea"/>
        <a:cs typeface="+mn-cs"/>
      </a:defRPr>
    </a:lvl4pPr>
    <a:lvl5pPr marL="2743017" algn="l" defTabSz="1371509" rtl="0" eaLnBrk="1" latinLnBrk="0" hangingPunct="1">
      <a:defRPr kumimoji="1" sz="1800" kern="1200">
        <a:solidFill>
          <a:schemeClr val="tx1"/>
        </a:solidFill>
        <a:latin typeface="+mn-lt"/>
        <a:ea typeface="+mn-ea"/>
        <a:cs typeface="+mn-cs"/>
      </a:defRPr>
    </a:lvl5pPr>
    <a:lvl6pPr marL="3428771" algn="l" defTabSz="1371509" rtl="0" eaLnBrk="1" latinLnBrk="0" hangingPunct="1">
      <a:defRPr kumimoji="1" sz="1800" kern="1200">
        <a:solidFill>
          <a:schemeClr val="tx1"/>
        </a:solidFill>
        <a:latin typeface="+mn-lt"/>
        <a:ea typeface="+mn-ea"/>
        <a:cs typeface="+mn-cs"/>
      </a:defRPr>
    </a:lvl6pPr>
    <a:lvl7pPr marL="4114526" algn="l" defTabSz="1371509" rtl="0" eaLnBrk="1" latinLnBrk="0" hangingPunct="1">
      <a:defRPr kumimoji="1" sz="1800" kern="1200">
        <a:solidFill>
          <a:schemeClr val="tx1"/>
        </a:solidFill>
        <a:latin typeface="+mn-lt"/>
        <a:ea typeface="+mn-ea"/>
        <a:cs typeface="+mn-cs"/>
      </a:defRPr>
    </a:lvl7pPr>
    <a:lvl8pPr marL="4800280" algn="l" defTabSz="1371509" rtl="0" eaLnBrk="1" latinLnBrk="0" hangingPunct="1">
      <a:defRPr kumimoji="1" sz="1800" kern="1200">
        <a:solidFill>
          <a:schemeClr val="tx1"/>
        </a:solidFill>
        <a:latin typeface="+mn-lt"/>
        <a:ea typeface="+mn-ea"/>
        <a:cs typeface="+mn-cs"/>
      </a:defRPr>
    </a:lvl8pPr>
    <a:lvl9pPr marL="5486034" algn="l" defTabSz="1371509" rtl="0" eaLnBrk="1" latinLnBrk="0" hangingPunct="1">
      <a:defRPr kumimoji="1"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fortress.wa.gov/ecy/publications/documents/2011071.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422666">
              <a:defRPr/>
            </a:pPr>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a:t>
            </a:fld>
            <a:endParaRPr kumimoji="1" lang="ja-JP" altLang="en-US"/>
          </a:p>
        </p:txBody>
      </p:sp>
    </p:spTree>
    <p:extLst>
      <p:ext uri="{BB962C8B-B14F-4D97-AF65-F5344CB8AC3E}">
        <p14:creationId xmlns:p14="http://schemas.microsoft.com/office/powerpoint/2010/main" val="65356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422666">
              <a:defRPr/>
            </a:pPr>
            <a:r>
              <a:rPr lang="en-US" sz="1100" dirty="0">
                <a:latin typeface="Arial" panose="020B0604020202020204" pitchFamily="34" charset="0"/>
                <a:cs typeface="Arial" panose="020B0604020202020204" pitchFamily="34" charset="0"/>
              </a:rPr>
              <a:t>How is Ecology supporting implementation of the watershed plans? </a:t>
            </a:r>
          </a:p>
          <a:p>
            <a:pPr defTabSz="1422666">
              <a:defRPr/>
            </a:pPr>
            <a:r>
              <a:rPr lang="en-US" sz="1100" dirty="0">
                <a:latin typeface="Arial" panose="020B0604020202020204" pitchFamily="34" charset="0"/>
                <a:cs typeface="Arial" panose="020B0604020202020204" pitchFamily="34" charset="0"/>
              </a:rPr>
              <a:t>The legislature has given Ecology $300 over the course of 15 years to restore and enhance streamflows, and meet the requirements of the Chapter 90.94 RCW. Grant funding will help incentivize state and local agencies, tribal governments, and non-profit organizations to implement local watershed plans and projects.</a:t>
            </a:r>
          </a:p>
          <a:p>
            <a:pPr defTabSz="1422666">
              <a:defRPr/>
            </a:pPr>
            <a:endParaRPr lang="en-US" sz="1100" dirty="0">
              <a:latin typeface="Arial" panose="020B0604020202020204" pitchFamily="34" charset="0"/>
              <a:cs typeface="Arial" panose="020B0604020202020204" pitchFamily="34" charset="0"/>
            </a:endParaRPr>
          </a:p>
          <a:p>
            <a:pPr defTabSz="1422666">
              <a:defRPr/>
            </a:pPr>
            <a:r>
              <a:rPr lang="en-US" sz="1100" dirty="0">
                <a:latin typeface="Arial" panose="020B0604020202020204" pitchFamily="34" charset="0"/>
                <a:cs typeface="Arial" panose="020B0604020202020204" pitchFamily="34" charset="0"/>
              </a:rPr>
              <a:t>It is important to note that local project needs developed through the watershed planning process are greater than available statewide funds. The grant process is competitive and other sources of funding beyond these grants is needed to implement all projects within the watershed restoration and enhancement plan.</a:t>
            </a:r>
          </a:p>
        </p:txBody>
      </p:sp>
      <p:sp>
        <p:nvSpPr>
          <p:cNvPr id="4" name="Slide Number Placeholder 3"/>
          <p:cNvSpPr>
            <a:spLocks noGrp="1"/>
          </p:cNvSpPr>
          <p:nvPr>
            <p:ph type="sldNum" sz="quarter" idx="10"/>
          </p:nvPr>
        </p:nvSpPr>
        <p:spPr/>
        <p:txBody>
          <a:bodyPr/>
          <a:lstStyle/>
          <a:p>
            <a:pPr defTabSz="474254">
              <a:defRPr/>
            </a:pPr>
            <a:fld id="{9BF180D7-54DB-4F7F-AE75-6A189328228B}" type="slidenum">
              <a:rPr kumimoji="1" lang="ja-JP" altLang="en-US">
                <a:solidFill>
                  <a:prstClr val="black"/>
                </a:solidFill>
                <a:latin typeface="游ゴシック" panose="020F0502020204030204"/>
                <a:ea typeface="游ゴシック" panose="020B0400000000000000" pitchFamily="34" charset="-128"/>
              </a:rPr>
              <a:pPr defTabSz="474254">
                <a:defRPr/>
              </a:pPr>
              <a:t>10</a:t>
            </a:fld>
            <a:endParaRPr kumimoji="1" lang="ja-JP" altLang="en-US">
              <a:solidFill>
                <a:prstClr val="black"/>
              </a:solidFill>
              <a:latin typeface="游ゴシック" panose="020F0502020204030204"/>
              <a:ea typeface="游ゴシック" panose="020B0400000000000000" pitchFamily="34" charset="-128"/>
            </a:endParaRPr>
          </a:p>
        </p:txBody>
      </p:sp>
    </p:spTree>
    <p:extLst>
      <p:ext uri="{BB962C8B-B14F-4D97-AF65-F5344CB8AC3E}">
        <p14:creationId xmlns:p14="http://schemas.microsoft.com/office/powerpoint/2010/main" val="2082696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The major steps to complete the plan include:</a:t>
            </a:r>
          </a:p>
          <a:p>
            <a:r>
              <a:rPr lang="en-US" sz="1100" dirty="0">
                <a:latin typeface="Arial" panose="020B0604020202020204" pitchFamily="34" charset="0"/>
                <a:cs typeface="Arial" panose="020B0604020202020204" pitchFamily="34" charset="0"/>
              </a:rPr>
              <a:t>1. Estimate the consumptive water use of new domestic permit-exempt wells through 2038;</a:t>
            </a:r>
          </a:p>
          <a:p>
            <a:r>
              <a:rPr lang="en-US" sz="1100" dirty="0">
                <a:latin typeface="Arial" panose="020B0604020202020204" pitchFamily="34" charset="0"/>
                <a:cs typeface="Arial" panose="020B0604020202020204" pitchFamily="34" charset="0"/>
              </a:rPr>
              <a:t>2. Identify projects to offset consumptive use – we must identify projects that provide “water for water” offsets within the WRIA. Projects are not required to provide water offset in the same place or at the same time as well impacts. However, projects that offset water during the same time and in the same areas where wells are expected are a higher priority. The plan also includes projects that enhance habitat for fish.</a:t>
            </a:r>
          </a:p>
          <a:p>
            <a:r>
              <a:rPr lang="en-US" sz="1100" dirty="0">
                <a:latin typeface="Arial" panose="020B0604020202020204" pitchFamily="34" charset="0"/>
                <a:cs typeface="Arial" panose="020B0604020202020204" pitchFamily="34" charset="0"/>
              </a:rPr>
              <a:t>3. Ecology is then required to evaluate the plan to make a determination of whether it achieves a net ecological benefit</a:t>
            </a:r>
            <a:r>
              <a:rPr lang="en-US" sz="1100" dirty="0" smtClean="0">
                <a:latin typeface="Arial" panose="020B0604020202020204" pitchFamily="34" charset="0"/>
                <a:cs typeface="Arial" panose="020B0604020202020204" pitchFamily="34" charset="0"/>
              </a:rPr>
              <a:t>.</a:t>
            </a:r>
          </a:p>
          <a:p>
            <a:endParaRPr lang="en-US" sz="1100" dirty="0" smtClean="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11</a:t>
            </a:fld>
            <a:endParaRPr kumimoji="1" lang="ja-JP" altLang="en-US"/>
          </a:p>
        </p:txBody>
      </p:sp>
    </p:spTree>
    <p:extLst>
      <p:ext uri="{BB962C8B-B14F-4D97-AF65-F5344CB8AC3E}">
        <p14:creationId xmlns:p14="http://schemas.microsoft.com/office/powerpoint/2010/main" val="1376422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6408" indent="-296408" defTabSz="1422666">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12</a:t>
            </a:fld>
            <a:endParaRPr kumimoji="1" lang="ja-JP" altLang="en-US"/>
          </a:p>
        </p:txBody>
      </p:sp>
    </p:spTree>
    <p:extLst>
      <p:ext uri="{BB962C8B-B14F-4D97-AF65-F5344CB8AC3E}">
        <p14:creationId xmlns:p14="http://schemas.microsoft.com/office/powerpoint/2010/main" val="1199918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100" dirty="0" smtClean="0">
                <a:latin typeface="Arial" panose="020B0604020202020204" pitchFamily="34" charset="0"/>
                <a:cs typeface="Arial" panose="020B0604020202020204" pitchFamily="34" charset="0"/>
              </a:rPr>
              <a:t>Ecology released Final NEB</a:t>
            </a:r>
            <a:r>
              <a:rPr lang="en-US" altLang="ja-JP" sz="1100" baseline="0" dirty="0" smtClean="0">
                <a:latin typeface="Arial" panose="020B0604020202020204" pitchFamily="34" charset="0"/>
                <a:cs typeface="Arial" panose="020B0604020202020204" pitchFamily="34" charset="0"/>
              </a:rPr>
              <a:t> Guidance in July 2019 to support committees in their planning process.</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100" dirty="0" smtClean="0">
                <a:latin typeface="Arial" panose="020B0604020202020204" pitchFamily="34" charset="0"/>
                <a:cs typeface="Arial" panose="020B0604020202020204" pitchFamily="34" charset="0"/>
              </a:rPr>
              <a:t>NEB</a:t>
            </a:r>
            <a:r>
              <a:rPr lang="en-US" altLang="ja-JP" sz="1100" baseline="0" dirty="0" smtClean="0">
                <a:latin typeface="Arial" panose="020B0604020202020204" pitchFamily="34" charset="0"/>
                <a:cs typeface="Arial" panose="020B0604020202020204" pitchFamily="34" charset="0"/>
              </a:rPr>
              <a:t> is t</a:t>
            </a:r>
            <a:r>
              <a:rPr lang="en-US" altLang="ja-JP" sz="1100" dirty="0" smtClean="0">
                <a:latin typeface="Arial" panose="020B0604020202020204" pitchFamily="34" charset="0"/>
                <a:cs typeface="Arial" panose="020B0604020202020204" pitchFamily="34" charset="0"/>
              </a:rPr>
              <a:t>he outcome that is anticipated to occur through implementation of projects in a plan to yield offsets that exceed impacts within the planning horizon and WRIA boundary.</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sz="1100" i="1" kern="1200" dirty="0" smtClean="0">
                <a:solidFill>
                  <a:schemeClr val="tx1"/>
                </a:solidFill>
                <a:effectLst/>
                <a:latin typeface="Arial" panose="020B0604020202020204" pitchFamily="34" charset="0"/>
                <a:ea typeface="+mn-ea"/>
                <a:cs typeface="Arial" panose="020B0604020202020204" pitchFamily="34" charset="0"/>
              </a:rPr>
              <a:t>[Prompt for speaker to make comments: Please reflect</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 on the committee’s work regarding NEB (based on your view)</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For example:</a:t>
            </a:r>
            <a:r>
              <a:rPr kumimoji="1" lang="en-US" sz="1100" i="1" kern="1200" dirty="0" smtClean="0">
                <a:solidFill>
                  <a:schemeClr val="tx1"/>
                </a:solidFill>
                <a:effectLst/>
                <a:latin typeface="Arial" panose="020B0604020202020204" pitchFamily="34" charset="0"/>
                <a:ea typeface="+mn-ea"/>
                <a:cs typeface="Arial" panose="020B0604020202020204" pitchFamily="34" charset="0"/>
              </a:rPr>
              <a:t> </a:t>
            </a:r>
          </a:p>
          <a:p>
            <a:pPr marL="971504" marR="0" lvl="1"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i="1" kern="1200" dirty="0" smtClean="0">
                <a:solidFill>
                  <a:schemeClr val="tx1"/>
                </a:solidFill>
                <a:effectLst/>
                <a:latin typeface="Arial" panose="020B0604020202020204" pitchFamily="34" charset="0"/>
                <a:ea typeface="+mn-ea"/>
                <a:cs typeface="Arial" panose="020B0604020202020204" pitchFamily="34" charset="0"/>
              </a:rPr>
              <a:t>Through the committee discussions, meetings,</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 and plan writing, it is our opinion that</a:t>
            </a:r>
            <a:r>
              <a:rPr kumimoji="1" lang="en-US" sz="1100" i="1" kern="1200" dirty="0" smtClean="0">
                <a:solidFill>
                  <a:schemeClr val="tx1"/>
                </a:solidFill>
                <a:effectLst/>
                <a:latin typeface="Arial" panose="020B0604020202020204" pitchFamily="34" charset="0"/>
                <a:ea typeface="+mn-ea"/>
                <a:cs typeface="Arial" panose="020B0604020202020204" pitchFamily="34" charset="0"/>
              </a:rPr>
              <a:t> this plan meets NEB.</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 The committee estimated a consumptive use of </a:t>
            </a:r>
            <a:r>
              <a:rPr kumimoji="1" lang="en-US" sz="1100" i="1" kern="1200" baseline="0" dirty="0" smtClean="0">
                <a:solidFill>
                  <a:srgbClr val="FF0000"/>
                </a:solidFill>
                <a:effectLst/>
                <a:latin typeface="Arial" panose="020B0604020202020204" pitchFamily="34" charset="0"/>
                <a:ea typeface="+mn-ea"/>
                <a:cs typeface="Arial" panose="020B0604020202020204" pitchFamily="34" charset="0"/>
              </a:rPr>
              <a:t>797.4 </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acre-feet per year, and identified projects that provide a potential offset of </a:t>
            </a:r>
            <a:r>
              <a:rPr kumimoji="1" lang="en-US" sz="1100" i="1" kern="1200" baseline="0" dirty="0" smtClean="0">
                <a:solidFill>
                  <a:srgbClr val="FF0000"/>
                </a:solidFill>
                <a:effectLst/>
                <a:latin typeface="Arial" panose="020B0604020202020204" pitchFamily="34" charset="0"/>
                <a:ea typeface="+mn-ea"/>
                <a:cs typeface="Arial" panose="020B0604020202020204" pitchFamily="34" charset="0"/>
              </a:rPr>
              <a:t>1,373.4</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 acre-feet. The plan includes additional projects that that provide habitat benefits to the WRIA. Through the plan’s portfolio of water offset and habitat projects, we anticipate that the plan achieves a net ecological benefit. </a:t>
            </a:r>
            <a:r>
              <a:rPr kumimoji="1" lang="en-US" sz="1100" kern="1200" baseline="0" dirty="0" smtClean="0">
                <a:solidFill>
                  <a:schemeClr val="tx1"/>
                </a:solidFill>
                <a:effectLst/>
                <a:latin typeface="Arial" panose="020B0604020202020204" pitchFamily="34" charset="0"/>
                <a:ea typeface="+mn-ea"/>
                <a:cs typeface="Arial" panose="020B0604020202020204" pitchFamily="34" charset="0"/>
              </a:rPr>
              <a:t>]</a:t>
            </a:r>
            <a:endParaRPr kumimoji="1" lang="en-US" sz="1100" u="sng" kern="1200" dirty="0" smtClean="0">
              <a:solidFill>
                <a:schemeClr val="tx1"/>
              </a:solidFill>
              <a:effectLst/>
              <a:latin typeface="Arial" panose="020B0604020202020204" pitchFamily="34" charset="0"/>
              <a:ea typeface="+mn-ea"/>
              <a:cs typeface="Arial" panose="020B0604020202020204" pitchFamily="34" charset="0"/>
            </a:endParaRPr>
          </a:p>
          <a:p>
            <a:pPr marL="355690" indent="-355690">
              <a:spcAft>
                <a:spcPts val="622"/>
              </a:spcAft>
              <a:buFont typeface="Symbol" panose="05050102010706020507" pitchFamily="18" charset="2"/>
              <a:buChar char=""/>
            </a:pP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19747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14</a:t>
            </a:fld>
            <a:endParaRPr kumimoji="1" lang="ja-JP" altLang="en-US"/>
          </a:p>
        </p:txBody>
      </p:sp>
    </p:spTree>
    <p:extLst>
      <p:ext uri="{BB962C8B-B14F-4D97-AF65-F5344CB8AC3E}">
        <p14:creationId xmlns:p14="http://schemas.microsoft.com/office/powerpoint/2010/main" val="807076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422666">
              <a:defRPr/>
            </a:pPr>
            <a:endParaRPr lang="en-US" sz="19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15</a:t>
            </a:fld>
            <a:endParaRPr kumimoji="1" lang="ja-JP" altLang="en-US"/>
          </a:p>
        </p:txBody>
      </p:sp>
    </p:spTree>
    <p:extLst>
      <p:ext uri="{BB962C8B-B14F-4D97-AF65-F5344CB8AC3E}">
        <p14:creationId xmlns:p14="http://schemas.microsoft.com/office/powerpoint/2010/main" val="3734843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sz="1100" dirty="0" smtClean="0">
                <a:latin typeface="Arial" panose="020B0604020202020204" pitchFamily="34" charset="0"/>
                <a:cs typeface="Arial" panose="020B0604020202020204" pitchFamily="34" charset="0"/>
              </a:rPr>
              <a:t>Net Ecological Benefit (NEB): The outcome that is anticipated to occur through implementation of projects and actions in a plan </a:t>
            </a:r>
            <a:r>
              <a:rPr lang="en-US" sz="1100" b="1" dirty="0" smtClean="0">
                <a:latin typeface="Arial" panose="020B0604020202020204" pitchFamily="34" charset="0"/>
                <a:cs typeface="Arial" panose="020B0604020202020204" pitchFamily="34" charset="0"/>
              </a:rPr>
              <a:t>to yield offsets that exceed impacts </a:t>
            </a:r>
            <a:r>
              <a:rPr lang="en-US" sz="1100" dirty="0" smtClean="0">
                <a:latin typeface="Arial" panose="020B0604020202020204" pitchFamily="34" charset="0"/>
                <a:cs typeface="Arial" panose="020B0604020202020204" pitchFamily="34" charset="0"/>
              </a:rPr>
              <a:t>within: a) the planning horizon; and, b) the relevant WRIA boundary.  </a:t>
            </a:r>
            <a:endParaRPr lang="en-US" sz="1100" baseline="0" dirty="0" smtClean="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16</a:t>
            </a:fld>
            <a:endParaRPr kumimoji="1" lang="ja-JP" altLang="en-US"/>
          </a:p>
        </p:txBody>
      </p:sp>
    </p:spTree>
    <p:extLst>
      <p:ext uri="{BB962C8B-B14F-4D97-AF65-F5344CB8AC3E}">
        <p14:creationId xmlns:p14="http://schemas.microsoft.com/office/powerpoint/2010/main" val="1211652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aseline="0" dirty="0" smtClean="0">
                <a:latin typeface="Arial" panose="020B0604020202020204" pitchFamily="34" charset="0"/>
                <a:cs typeface="Arial" panose="020B0604020202020204" pitchFamily="34" charset="0"/>
              </a:rPr>
              <a:t>The s</a:t>
            </a:r>
            <a:r>
              <a:rPr lang="en-US" sz="1100" dirty="0" smtClean="0">
                <a:latin typeface="Arial" panose="020B0604020202020204" pitchFamily="34" charset="0"/>
                <a:cs typeface="Arial" panose="020B0604020202020204" pitchFamily="34" charset="0"/>
              </a:rPr>
              <a:t>ubbasin </a:t>
            </a:r>
            <a:r>
              <a:rPr lang="en-US" sz="1100" dirty="0">
                <a:latin typeface="Arial" panose="020B0604020202020204" pitchFamily="34" charset="0"/>
                <a:cs typeface="Arial" panose="020B0604020202020204" pitchFamily="34" charset="0"/>
              </a:rPr>
              <a:t>delineation was helpful in describing the location and timing of projected new consumptive water use, the location and timing of impacts to instream resources, and the necessary scope, scale, and anticipated benefits of projects. In some instances, subbasins may not correspond with hydrologic or geologic basin delineations (e.g. watershed divides)</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17</a:t>
            </a:fld>
            <a:endParaRPr kumimoji="1" lang="ja-JP" altLang="en-US"/>
          </a:p>
        </p:txBody>
      </p:sp>
    </p:spTree>
    <p:extLst>
      <p:ext uri="{BB962C8B-B14F-4D97-AF65-F5344CB8AC3E}">
        <p14:creationId xmlns:p14="http://schemas.microsoft.com/office/powerpoint/2010/main" val="1691937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18</a:t>
            </a:fld>
            <a:endParaRPr kumimoji="1" lang="ja-JP" altLang="en-US"/>
          </a:p>
        </p:txBody>
      </p:sp>
    </p:spTree>
    <p:extLst>
      <p:ext uri="{BB962C8B-B14F-4D97-AF65-F5344CB8AC3E}">
        <p14:creationId xmlns:p14="http://schemas.microsoft.com/office/powerpoint/2010/main" val="26972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1422666">
              <a:buFont typeface="Arial" panose="020B0604020202020204" pitchFamily="34" charset="0"/>
              <a:buNone/>
              <a:defRPr/>
            </a:pPr>
            <a:r>
              <a:rPr lang="en-US" sz="800" dirty="0" smtClean="0">
                <a:latin typeface="Arial" panose="020B0604020202020204" pitchFamily="34" charset="0"/>
                <a:cs typeface="Arial" panose="020B0604020202020204" pitchFamily="34" charset="0"/>
              </a:rPr>
              <a:t>The Committee developed a method that they agreed was appropriate to project the number of new PE wells over the planning horizon in the WRIA, in order to estimate new consumptive water use. They used methods</a:t>
            </a:r>
            <a:r>
              <a:rPr lang="en-US" sz="800" baseline="0" dirty="0" smtClean="0">
                <a:latin typeface="Arial" panose="020B0604020202020204" pitchFamily="34" charset="0"/>
                <a:cs typeface="Arial" panose="020B0604020202020204" pitchFamily="34" charset="0"/>
              </a:rPr>
              <a:t> </a:t>
            </a:r>
            <a:r>
              <a:rPr lang="en-US" sz="800" dirty="0" smtClean="0">
                <a:latin typeface="Arial" panose="020B0604020202020204" pitchFamily="34" charset="0"/>
                <a:cs typeface="Arial" panose="020B0604020202020204" pitchFamily="34" charset="0"/>
              </a:rPr>
              <a:t>based on recommendations from Appendix A of Ecology’s Final NEB Guidance (Ecology 2019)</a:t>
            </a:r>
            <a:r>
              <a:rPr lang="en-US" sz="800" baseline="0" dirty="0" smtClean="0">
                <a:latin typeface="Arial" panose="020B0604020202020204" pitchFamily="34" charset="0"/>
                <a:cs typeface="Arial" panose="020B0604020202020204" pitchFamily="34" charset="0"/>
              </a:rPr>
              <a:t> and, with help of the Counties and technical consultants, estimated 3,389 new PE wells over the next 20 years. </a:t>
            </a:r>
          </a:p>
          <a:p>
            <a:pPr marL="0" marR="0" lvl="0" indent="0" algn="l" defTabSz="1422666"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sz="800" i="1" kern="1200" dirty="0" smtClean="0">
                <a:solidFill>
                  <a:schemeClr val="tx1"/>
                </a:solidFill>
                <a:effectLst/>
                <a:latin typeface="Arial" panose="020B0604020202020204" pitchFamily="34" charset="0"/>
                <a:ea typeface="+mn-ea"/>
                <a:cs typeface="Arial" panose="020B0604020202020204" pitchFamily="34" charset="0"/>
              </a:rPr>
              <a:t>[add any</a:t>
            </a:r>
            <a:r>
              <a:rPr kumimoji="1" lang="en-US" sz="800" i="1" kern="1200" baseline="0" dirty="0" smtClean="0">
                <a:solidFill>
                  <a:schemeClr val="tx1"/>
                </a:solidFill>
                <a:effectLst/>
                <a:latin typeface="Arial" panose="020B0604020202020204" pitchFamily="34" charset="0"/>
                <a:ea typeface="+mn-ea"/>
                <a:cs typeface="Arial" panose="020B0604020202020204" pitchFamily="34" charset="0"/>
              </a:rPr>
              <a:t> specific talking points relevant to the method to project wells that is relevant to the audience, along with other important details]</a:t>
            </a:r>
            <a:endParaRPr kumimoji="1" lang="en-US" sz="800" i="1" kern="1200" dirty="0" smtClean="0">
              <a:solidFill>
                <a:schemeClr val="tx1"/>
              </a:solidFill>
              <a:effectLst/>
              <a:latin typeface="Arial" panose="020B0604020202020204" pitchFamily="34" charset="0"/>
              <a:ea typeface="+mn-ea"/>
              <a:cs typeface="Arial" panose="020B0604020202020204" pitchFamily="34" charset="0"/>
            </a:endParaRPr>
          </a:p>
          <a:p>
            <a:pPr marL="0" indent="0" defTabSz="1422666">
              <a:buFont typeface="Arial" panose="020B0604020202020204" pitchFamily="34" charset="0"/>
              <a:buNone/>
              <a:defRPr/>
            </a:pPr>
            <a:endParaRPr lang="en-US" sz="800" dirty="0" smtClean="0">
              <a:latin typeface="Arial" panose="020B0604020202020204" pitchFamily="34" charset="0"/>
              <a:cs typeface="Arial" panose="020B0604020202020204" pitchFamily="34" charset="0"/>
            </a:endParaRPr>
          </a:p>
          <a:p>
            <a:pPr marL="0" indent="0" defTabSz="1422666">
              <a:buFont typeface="Arial" panose="020B0604020202020204" pitchFamily="34" charset="0"/>
              <a:buNone/>
              <a:defRPr/>
            </a:pPr>
            <a:r>
              <a:rPr lang="en-US" sz="800" dirty="0" smtClean="0">
                <a:latin typeface="Arial" panose="020B0604020202020204" pitchFamily="34" charset="0"/>
                <a:cs typeface="Arial" panose="020B0604020202020204" pitchFamily="34" charset="0"/>
              </a:rPr>
              <a:t>Additional</a:t>
            </a:r>
            <a:r>
              <a:rPr lang="en-US" sz="800" baseline="0" dirty="0" smtClean="0">
                <a:latin typeface="Arial" panose="020B0604020202020204" pitchFamily="34" charset="0"/>
                <a:cs typeface="Arial" panose="020B0604020202020204" pitchFamily="34" charset="0"/>
              </a:rPr>
              <a:t> Notes: </a:t>
            </a:r>
            <a:endParaRPr lang="en-US" sz="800" dirty="0" smtClean="0">
              <a:latin typeface="Arial" panose="020B0604020202020204" pitchFamily="34" charset="0"/>
              <a:cs typeface="Arial" panose="020B0604020202020204" pitchFamily="34" charset="0"/>
            </a:endParaRPr>
          </a:p>
          <a:p>
            <a:pPr marL="296408" indent="-296408" defTabSz="1422666">
              <a:buFont typeface="Arial" panose="020B0604020202020204" pitchFamily="34" charset="0"/>
              <a:buChar char="•"/>
              <a:defRPr/>
            </a:pPr>
            <a:r>
              <a:rPr lang="en-US" sz="1100" dirty="0" smtClean="0"/>
              <a:t>The WRIA 7 Committee gave deference to each County for identifying the most appropriate method of projecting PE wells within their jurisdiction. The WRIA 7 PE well projection method included using King and Snohomish Counties historical building data to predict potential PE well growth assuming the rate and general location of past growth will continue over the 20‑year planning horizon.</a:t>
            </a:r>
          </a:p>
          <a:p>
            <a:pPr marL="296408" indent="-296408" defTabSz="1422666">
              <a:buFont typeface="Arial" panose="020B0604020202020204" pitchFamily="34" charset="0"/>
              <a:buChar char="•"/>
              <a:defRPr/>
            </a:pPr>
            <a:r>
              <a:rPr lang="en-US" sz="1100" dirty="0" smtClean="0"/>
              <a:t>King County projects approximately 980 new PE wells over the planning horizon within WRIA 7 portions of unincorporated King County. Snohomish County projects approximately 2,369 new PE wells over the planning horizon within WRIA 7 portions of unincorporated Snohomish County (including a projection of 35 PE wells on tribal owned lands provided by Tulalip Tribes). The King and Snohomish County methods do not account for potential PE wells in cities or Urban Growth Areas (UGAs) so the WRIA 7 Committee completed an analysis of potential new PE wells within the UGAs and projected 40 new PE wells (UGA Well Log Spot Check). </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19</a:t>
            </a:fld>
            <a:endParaRPr kumimoji="1" lang="ja-JP" altLang="en-US"/>
          </a:p>
        </p:txBody>
      </p:sp>
    </p:spTree>
    <p:extLst>
      <p:ext uri="{BB962C8B-B14F-4D97-AF65-F5344CB8AC3E}">
        <p14:creationId xmlns:p14="http://schemas.microsoft.com/office/powerpoint/2010/main" val="2647480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dirty="0" smtClean="0"/>
              <a:t>This is Summary Slide 1. It</a:t>
            </a:r>
            <a:r>
              <a:rPr lang="en-US" baseline="0" dirty="0" smtClean="0"/>
              <a:t> can be used, along with the next slide, as very high level overviews of the law and plan components. </a:t>
            </a:r>
          </a:p>
          <a:p>
            <a:pPr marL="0" marR="0" lvl="0" indent="0" algn="l" defTabSz="1371509" rtl="0" eaLnBrk="1" fontAlgn="auto" latinLnBrk="0" hangingPunct="1">
              <a:lnSpc>
                <a:spcPct val="100000"/>
              </a:lnSpc>
              <a:spcBef>
                <a:spcPts val="0"/>
              </a:spcBef>
              <a:spcAft>
                <a:spcPts val="0"/>
              </a:spcAft>
              <a:buClrTx/>
              <a:buSzTx/>
              <a:buFontTx/>
              <a:buNone/>
              <a:tabLst/>
              <a:defRPr/>
            </a:pPr>
            <a:r>
              <a:rPr lang="en-US" sz="1800" dirty="0" smtClean="0">
                <a:latin typeface="Arial" panose="020B0604020202020204" pitchFamily="34" charset="0"/>
                <a:cs typeface="Arial" panose="020B0604020202020204" pitchFamily="34" charset="0"/>
              </a:rPr>
              <a:t>WRIA – Watershed</a:t>
            </a:r>
            <a:r>
              <a:rPr lang="en-US" sz="1800" baseline="0" dirty="0" smtClean="0">
                <a:latin typeface="Arial" panose="020B0604020202020204" pitchFamily="34" charset="0"/>
                <a:cs typeface="Arial" panose="020B0604020202020204" pitchFamily="34" charset="0"/>
              </a:rPr>
              <a:t> Resources Inventory Area</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a:t>
            </a:fld>
            <a:endParaRPr kumimoji="1" lang="ja-JP" altLang="en-US"/>
          </a:p>
        </p:txBody>
      </p:sp>
    </p:spTree>
    <p:extLst>
      <p:ext uri="{BB962C8B-B14F-4D97-AF65-F5344CB8AC3E}">
        <p14:creationId xmlns:p14="http://schemas.microsoft.com/office/powerpoint/2010/main" val="2244189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1422666">
              <a:buFont typeface="Arial" panose="020B0604020202020204" pitchFamily="34" charset="0"/>
              <a:buNone/>
              <a:defRPr/>
            </a:pPr>
            <a:endParaRPr lang="en-US" sz="1900"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20</a:t>
            </a:fld>
            <a:endParaRPr kumimoji="1" lang="ja-JP" altLang="en-US"/>
          </a:p>
        </p:txBody>
      </p:sp>
    </p:spTree>
    <p:extLst>
      <p:ext uri="{BB962C8B-B14F-4D97-AF65-F5344CB8AC3E}">
        <p14:creationId xmlns:p14="http://schemas.microsoft.com/office/powerpoint/2010/main" val="3467371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21</a:t>
            </a:fld>
            <a:endParaRPr kumimoji="1" lang="ja-JP" altLang="en-US"/>
          </a:p>
        </p:txBody>
      </p:sp>
    </p:spTree>
    <p:extLst>
      <p:ext uri="{BB962C8B-B14F-4D97-AF65-F5344CB8AC3E}">
        <p14:creationId xmlns:p14="http://schemas.microsoft.com/office/powerpoint/2010/main" val="2610212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42266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smtClean="0"/>
              <a:t>The WRIA 7 Committee used methods recommended in Ecology’s Final NEB</a:t>
            </a:r>
            <a:r>
              <a:rPr lang="en-US" sz="1100" baseline="0" dirty="0" smtClean="0"/>
              <a:t> Guidance to estimate consumptive use. </a:t>
            </a:r>
            <a:r>
              <a:rPr lang="en-US" sz="1100" dirty="0" smtClean="0"/>
              <a:t>Indoor water use patterns differ from outdoor water use,</a:t>
            </a:r>
            <a:r>
              <a:rPr lang="en-US" sz="1100" baseline="0" dirty="0" smtClean="0"/>
              <a:t> so the Committee took this into consideration. </a:t>
            </a:r>
            <a:r>
              <a:rPr kumimoji="1" lang="en-US" sz="1100" dirty="0" smtClean="0">
                <a:latin typeface="Franklin Gothic Book" panose="020B0503020102020204" pitchFamily="34" charset="0"/>
              </a:rPr>
              <a:t>The Committee estimates 797.4 acre-feet per year (1.10 </a:t>
            </a:r>
            <a:r>
              <a:rPr kumimoji="1" lang="en-US" sz="1100" dirty="0" err="1" smtClean="0">
                <a:latin typeface="Franklin Gothic Book" panose="020B0503020102020204" pitchFamily="34" charset="0"/>
              </a:rPr>
              <a:t>cfs</a:t>
            </a:r>
            <a:r>
              <a:rPr kumimoji="1" lang="en-US" sz="1100" dirty="0" smtClean="0">
                <a:latin typeface="Franklin Gothic Book" panose="020B0503020102020204" pitchFamily="34" charset="0"/>
              </a:rPr>
              <a:t>) of new consumptive water use in WRIA 7. </a:t>
            </a:r>
          </a:p>
          <a:p>
            <a:pPr marL="0" marR="0" lvl="0" indent="0" algn="l" defTabSz="1422666"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The Consumptive Use Estimates Technical Memorandum provides a more detailed description of the analysis and alternative scenarios considered (Appendix) </a:t>
            </a:r>
          </a:p>
          <a:p>
            <a:pPr marL="0" marR="0" lvl="0" indent="0" algn="l" defTabSz="142266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smtClean="0"/>
          </a:p>
          <a:p>
            <a:pPr marL="0" indent="0" defTabSz="1422666">
              <a:buFont typeface="Arial" panose="020B0604020202020204" pitchFamily="34" charset="0"/>
              <a:buNone/>
              <a:defRPr/>
            </a:pPr>
            <a:r>
              <a:rPr lang="en-US" sz="1100" dirty="0" smtClean="0"/>
              <a:t>Additional Notes</a:t>
            </a:r>
          </a:p>
          <a:p>
            <a:pPr marL="296408" indent="-296408" defTabSz="1422666">
              <a:buFont typeface="Arial" panose="020B0604020202020204" pitchFamily="34" charset="0"/>
              <a:buChar char="•"/>
              <a:defRPr/>
            </a:pPr>
            <a:r>
              <a:rPr lang="en-US" sz="1100" dirty="0" smtClean="0"/>
              <a:t>Indoor use is generally constant throughout the year, while outdoor use occurs primarily in the summer months. Also, the portion of water that is consumptive varies for indoor and outdoor water use. To develop the consumptive use estimate, the WRIA 7 Committee relied on assumptions for indoor use and outdoor use from Appendix A of the Final NEB Guidance (Ecology 2019). </a:t>
            </a:r>
          </a:p>
          <a:p>
            <a:pPr marL="296408" indent="-296408" defTabSz="1422666">
              <a:buFont typeface="Arial" panose="020B0604020202020204" pitchFamily="34" charset="0"/>
              <a:buChar char="•"/>
              <a:defRPr/>
            </a:pPr>
            <a:r>
              <a:rPr lang="en-US" sz="1100" dirty="0" smtClean="0">
                <a:latin typeface="Arial" panose="020B0604020202020204" pitchFamily="34" charset="0"/>
                <a:cs typeface="Arial" panose="020B0604020202020204" pitchFamily="34" charset="0"/>
              </a:rPr>
              <a:t>1.1 </a:t>
            </a:r>
            <a:r>
              <a:rPr lang="en-US" sz="1100" dirty="0" err="1" smtClean="0">
                <a:latin typeface="Arial" panose="020B0604020202020204" pitchFamily="34" charset="0"/>
                <a:cs typeface="Arial" panose="020B0604020202020204" pitchFamily="34" charset="0"/>
              </a:rPr>
              <a:t>cfs</a:t>
            </a:r>
            <a:r>
              <a:rPr lang="en-US" sz="1100" dirty="0" smtClean="0">
                <a:latin typeface="Arial" panose="020B0604020202020204" pitchFamily="34" charset="0"/>
                <a:cs typeface="Arial" panose="020B0604020202020204" pitchFamily="34" charset="0"/>
              </a:rPr>
              <a:t> = </a:t>
            </a:r>
            <a:r>
              <a:rPr lang="en-US" sz="2000" dirty="0" smtClean="0"/>
              <a:t>710,810 </a:t>
            </a:r>
            <a:r>
              <a:rPr lang="en-US" sz="2000" dirty="0" err="1" smtClean="0"/>
              <a:t>gpd</a:t>
            </a:r>
            <a:r>
              <a:rPr lang="en-US" sz="2000" dirty="0" smtClean="0"/>
              <a:t>.</a:t>
            </a:r>
            <a:endParaRPr lang="en-US" sz="1100" dirty="0" smtClean="0">
              <a:latin typeface="Arial" panose="020B0604020202020204" pitchFamily="34" charset="0"/>
              <a:cs typeface="Arial" panose="020B0604020202020204" pitchFamily="34" charset="0"/>
            </a:endParaRPr>
          </a:p>
          <a:p>
            <a:pPr marL="296408" indent="-296408" defTabSz="1422666">
              <a:buFont typeface="Arial" panose="020B0604020202020204" pitchFamily="34" charset="0"/>
              <a:buChar char="•"/>
              <a:defRPr/>
            </a:pPr>
            <a:endParaRPr lang="en-US" sz="1100" dirty="0" smtClean="0"/>
          </a:p>
          <a:p>
            <a:pPr defTabSz="1422666">
              <a:defRPr/>
            </a:pPr>
            <a:endParaRPr lang="en-US" sz="800" dirty="0" smtClean="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22</a:t>
            </a:fld>
            <a:endParaRPr kumimoji="1" lang="ja-JP" altLang="en-US"/>
          </a:p>
        </p:txBody>
      </p:sp>
    </p:spTree>
    <p:extLst>
      <p:ext uri="{BB962C8B-B14F-4D97-AF65-F5344CB8AC3E}">
        <p14:creationId xmlns:p14="http://schemas.microsoft.com/office/powerpoint/2010/main" val="3844770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422666">
              <a:defRPr/>
            </a:pP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23</a:t>
            </a:fld>
            <a:endParaRPr kumimoji="1" lang="ja-JP" altLang="en-US"/>
          </a:p>
        </p:txBody>
      </p:sp>
    </p:spTree>
    <p:extLst>
      <p:ext uri="{BB962C8B-B14F-4D97-AF65-F5344CB8AC3E}">
        <p14:creationId xmlns:p14="http://schemas.microsoft.com/office/powerpoint/2010/main" val="527368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800" kern="1200" dirty="0" smtClean="0">
                <a:solidFill>
                  <a:schemeClr val="tx1"/>
                </a:solidFill>
                <a:effectLst/>
                <a:latin typeface="+mn-lt"/>
                <a:ea typeface="+mn-ea"/>
                <a:cs typeface="+mn-cs"/>
              </a:rPr>
              <a:t>The outdoor consumptive use varies by subbasin due to different irrigation requirements across the watershed. </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24</a:t>
            </a:fld>
            <a:endParaRPr kumimoji="1" lang="ja-JP" altLang="en-US"/>
          </a:p>
        </p:txBody>
      </p:sp>
    </p:spTree>
    <p:extLst>
      <p:ext uri="{BB962C8B-B14F-4D97-AF65-F5344CB8AC3E}">
        <p14:creationId xmlns:p14="http://schemas.microsoft.com/office/powerpoint/2010/main" val="4118272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sz="1100" dirty="0" smtClean="0">
                <a:latin typeface="Arial" panose="020B0604020202020204" pitchFamily="34" charset="0"/>
                <a:cs typeface="Arial" panose="020B0604020202020204" pitchFamily="34" charset="0"/>
              </a:rPr>
              <a:t>The plan includes 11</a:t>
            </a:r>
            <a:r>
              <a:rPr lang="en-US" sz="1100" baseline="0" dirty="0" smtClean="0">
                <a:latin typeface="Arial" panose="020B0604020202020204" pitchFamily="34" charset="0"/>
                <a:cs typeface="Arial" panose="020B0604020202020204" pitchFamily="34" charset="0"/>
              </a:rPr>
              <a:t> </a:t>
            </a:r>
            <a:r>
              <a:rPr lang="en-US" sz="1100" dirty="0" smtClean="0">
                <a:latin typeface="Arial" panose="020B0604020202020204" pitchFamily="34" charset="0"/>
                <a:cs typeface="Arial" panose="020B0604020202020204" pitchFamily="34" charset="0"/>
              </a:rPr>
              <a:t>water offset projects</a:t>
            </a:r>
            <a:r>
              <a:rPr lang="en-US" sz="1100" baseline="0" dirty="0" smtClean="0">
                <a:latin typeface="Arial" panose="020B0604020202020204" pitchFamily="34" charset="0"/>
                <a:cs typeface="Arial" panose="020B0604020202020204" pitchFamily="34" charset="0"/>
              </a:rPr>
              <a:t> and 27 habitat projects to meet net ecological benefit.</a:t>
            </a:r>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25</a:t>
            </a:fld>
            <a:endParaRPr kumimoji="1" lang="ja-JP" altLang="en-US"/>
          </a:p>
        </p:txBody>
      </p:sp>
    </p:spTree>
    <p:extLst>
      <p:ext uri="{BB962C8B-B14F-4D97-AF65-F5344CB8AC3E}">
        <p14:creationId xmlns:p14="http://schemas.microsoft.com/office/powerpoint/2010/main" val="2260638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6408" marR="0" lvl="0" indent="-296408" algn="l" defTabSz="14226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dirty="0" smtClean="0">
                <a:latin typeface="Franklin Gothic Book" panose="020B0503020102020204" pitchFamily="34" charset="0"/>
              </a:rPr>
              <a:t>The WRIA 7 Committee identified 11 projects that provide water offset to WRIA 7. The WRIA 7 Committee estimates a total of 1,373.4 acre-feet per year (1.9 </a:t>
            </a:r>
            <a:r>
              <a:rPr kumimoji="1" lang="en-US" sz="1100" dirty="0" err="1" smtClean="0">
                <a:latin typeface="Franklin Gothic Book" panose="020B0503020102020204" pitchFamily="34" charset="0"/>
              </a:rPr>
              <a:t>cfs</a:t>
            </a:r>
            <a:r>
              <a:rPr kumimoji="1" lang="en-US" sz="1100" dirty="0" smtClean="0">
                <a:latin typeface="Franklin Gothic Book" panose="020B0503020102020204" pitchFamily="34" charset="0"/>
              </a:rPr>
              <a:t>) of water offset from these projects. </a:t>
            </a:r>
          </a:p>
          <a:p>
            <a:pPr marL="296408" indent="-296408" defTabSz="1422666">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26</a:t>
            </a:fld>
            <a:endParaRPr kumimoji="1" lang="ja-JP" altLang="en-US"/>
          </a:p>
        </p:txBody>
      </p:sp>
    </p:spTree>
    <p:extLst>
      <p:ext uri="{BB962C8B-B14F-4D97-AF65-F5344CB8AC3E}">
        <p14:creationId xmlns:p14="http://schemas.microsoft.com/office/powerpoint/2010/main" val="3062681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6408" indent="-296408" defTabSz="1422666">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27</a:t>
            </a:fld>
            <a:endParaRPr kumimoji="1" lang="ja-JP" altLang="en-US"/>
          </a:p>
        </p:txBody>
      </p:sp>
    </p:spTree>
    <p:extLst>
      <p:ext uri="{BB962C8B-B14F-4D97-AF65-F5344CB8AC3E}">
        <p14:creationId xmlns:p14="http://schemas.microsoft.com/office/powerpoint/2010/main" val="2676546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6408" indent="-296408" defTabSz="1422666">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28</a:t>
            </a:fld>
            <a:endParaRPr kumimoji="1" lang="ja-JP" altLang="en-US"/>
          </a:p>
        </p:txBody>
      </p:sp>
    </p:spTree>
    <p:extLst>
      <p:ext uri="{BB962C8B-B14F-4D97-AF65-F5344CB8AC3E}">
        <p14:creationId xmlns:p14="http://schemas.microsoft.com/office/powerpoint/2010/main" val="40266735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6408" indent="-296408" defTabSz="1422666">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29</a:t>
            </a:fld>
            <a:endParaRPr kumimoji="1" lang="ja-JP" altLang="en-US"/>
          </a:p>
        </p:txBody>
      </p:sp>
    </p:spTree>
    <p:extLst>
      <p:ext uri="{BB962C8B-B14F-4D97-AF65-F5344CB8AC3E}">
        <p14:creationId xmlns:p14="http://schemas.microsoft.com/office/powerpoint/2010/main" val="1935707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a:t>
            </a:fld>
            <a:endParaRPr kumimoji="1" lang="ja-JP" altLang="en-US"/>
          </a:p>
        </p:txBody>
      </p:sp>
    </p:spTree>
    <p:extLst>
      <p:ext uri="{BB962C8B-B14F-4D97-AF65-F5344CB8AC3E}">
        <p14:creationId xmlns:p14="http://schemas.microsoft.com/office/powerpoint/2010/main" val="26485753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6408" indent="-296408" defTabSz="1422666">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30</a:t>
            </a:fld>
            <a:endParaRPr kumimoji="1" lang="ja-JP" altLang="en-US"/>
          </a:p>
        </p:txBody>
      </p:sp>
    </p:spTree>
    <p:extLst>
      <p:ext uri="{BB962C8B-B14F-4D97-AF65-F5344CB8AC3E}">
        <p14:creationId xmlns:p14="http://schemas.microsoft.com/office/powerpoint/2010/main" val="25231036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6408" indent="-296408" defTabSz="1422666">
              <a:buFont typeface="Arial" panose="020B0604020202020204" pitchFamily="34" charset="0"/>
              <a:buChar char="•"/>
              <a:defRPr/>
            </a:pPr>
            <a:r>
              <a:rPr lang="en-US" sz="1900" smtClean="0"/>
              <a:t>Instream flows are an element of water and river management — finding ways to maintain healthy and diverse ecosystems that are part of Washington’s high quality of life, while sustaining basic life functions and economies.</a:t>
            </a:r>
          </a:p>
          <a:p>
            <a:pPr marL="296408" indent="-296408" defTabSz="1422666">
              <a:buFont typeface="Arial" panose="020B0604020202020204" pitchFamily="34" charset="0"/>
              <a:buChar char="•"/>
              <a:defRPr/>
            </a:pPr>
            <a:r>
              <a:rPr lang="en-US" sz="1900" smtClean="0"/>
              <a:t>Not every watershed has instream flow levels established. Instream flow rules vary by watershed. In WRIA 7, instream flow levels are established on certain streams, and several streams are closed to further appropriations. </a:t>
            </a:r>
            <a:endParaRPr lang="en-US" sz="1900"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31</a:t>
            </a:fld>
            <a:endParaRPr kumimoji="1" lang="ja-JP" altLang="en-US"/>
          </a:p>
        </p:txBody>
      </p:sp>
    </p:spTree>
    <p:extLst>
      <p:ext uri="{BB962C8B-B14F-4D97-AF65-F5344CB8AC3E}">
        <p14:creationId xmlns:p14="http://schemas.microsoft.com/office/powerpoint/2010/main" val="2316716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i="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2190237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i="1"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872133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2973" marR="0" lvl="1" indent="-592817" algn="l" defTabSz="1371509" rtl="0" eaLnBrk="1" fontAlgn="auto" latinLnBrk="0" hangingPunct="1">
              <a:lnSpc>
                <a:spcPct val="100000"/>
              </a:lnSpc>
              <a:spcBef>
                <a:spcPts val="0"/>
              </a:spcBef>
              <a:spcAft>
                <a:spcPts val="0"/>
              </a:spcAft>
              <a:buClrTx/>
              <a:buSzTx/>
              <a:buFontTx/>
              <a:buNone/>
              <a:tabLst/>
              <a:defRPr/>
            </a:pPr>
            <a:r>
              <a:rPr lang="en-US" sz="4000" i="1" baseline="0" dirty="0" smtClean="0">
                <a:latin typeface="Arial" panose="020B0604020202020204" pitchFamily="34" charset="0"/>
                <a:cs typeface="Arial" panose="020B0604020202020204" pitchFamily="34" charset="0"/>
              </a:rPr>
              <a:t>Presenter should use this slide and speak to it as appropriate for the audience. This slide can also be moved before the recommendations slide.</a:t>
            </a:r>
          </a:p>
          <a:p>
            <a:pPr marL="1392973" lvl="1" indent="-592817"/>
            <a:endParaRPr lang="en-US" sz="3700"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34</a:t>
            </a:fld>
            <a:endParaRPr kumimoji="1" lang="ja-JP" altLang="en-US"/>
          </a:p>
        </p:txBody>
      </p:sp>
    </p:spTree>
    <p:extLst>
      <p:ext uri="{BB962C8B-B14F-4D97-AF65-F5344CB8AC3E}">
        <p14:creationId xmlns:p14="http://schemas.microsoft.com/office/powerpoint/2010/main" val="1732625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422666">
              <a:defRPr/>
            </a:pPr>
            <a:endParaRPr lang="en-US" sz="1900"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35</a:t>
            </a:fld>
            <a:endParaRPr kumimoji="1" lang="ja-JP" altLang="en-US"/>
          </a:p>
        </p:txBody>
      </p:sp>
    </p:spTree>
    <p:extLst>
      <p:ext uri="{BB962C8B-B14F-4D97-AF65-F5344CB8AC3E}">
        <p14:creationId xmlns:p14="http://schemas.microsoft.com/office/powerpoint/2010/main" val="34376142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422666">
              <a:defRPr/>
            </a:pPr>
            <a:endParaRPr lang="en-US" sz="2900"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36</a:t>
            </a:fld>
            <a:endParaRPr kumimoji="1" lang="ja-JP" altLang="en-US"/>
          </a:p>
        </p:txBody>
      </p:sp>
    </p:spTree>
    <p:extLst>
      <p:ext uri="{BB962C8B-B14F-4D97-AF65-F5344CB8AC3E}">
        <p14:creationId xmlns:p14="http://schemas.microsoft.com/office/powerpoint/2010/main" val="18760946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37</a:t>
            </a:fld>
            <a:endParaRPr kumimoji="1" lang="ja-JP" altLang="en-US"/>
          </a:p>
        </p:txBody>
      </p:sp>
    </p:spTree>
    <p:extLst>
      <p:ext uri="{BB962C8B-B14F-4D97-AF65-F5344CB8AC3E}">
        <p14:creationId xmlns:p14="http://schemas.microsoft.com/office/powerpoint/2010/main" val="20933400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422666">
              <a:defRPr/>
            </a:pPr>
            <a:r>
              <a:rPr lang="en-US" sz="1900" dirty="0"/>
              <a:t>RCW 90.94.030 adds to the management regime for new homes using domestic permit-exempt well withdrawals in this WRIA and elsewhere. For example, local  governments must, among other responsibilities relating to new permit-exempt domestic wells, collect a $500 fee for each building permit and record withdrawal restrictions on the title of the affected properties. Additionally, this law restricts new permit-exempt domestic withdrawals in this WRIA to a maximum annual average of up to 950 gallons per days per connection, subject to the five thousand gallons per day and ½-acre outdoor irrigation of non-commercial lawn/garden limits established in RCW 90.44.050. Ecology has published its interpretation and implementation of RCW 19.27.097 and RCW 90.94 in Water Resources POL 2094.</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38</a:t>
            </a:fld>
            <a:endParaRPr kumimoji="1" lang="ja-JP" altLang="en-US"/>
          </a:p>
        </p:txBody>
      </p:sp>
    </p:spTree>
    <p:extLst>
      <p:ext uri="{BB962C8B-B14F-4D97-AF65-F5344CB8AC3E}">
        <p14:creationId xmlns:p14="http://schemas.microsoft.com/office/powerpoint/2010/main" val="16119359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422666">
              <a:defRPr/>
            </a:pPr>
            <a:r>
              <a:rPr lang="en-US" dirty="0" smtClean="0"/>
              <a:t>After conducting a thorough scientific literature review, Ecology has determined that NEB is not a technical term that has been defined in the natural sciences. Instead, it is a creation of the Washington State Legislature. Therefore, Ecology has prepared this guidance for interpretation and application of this term. This guidance provides supplemental information, beyond that provided expressly in the law, for those groups engaged in the watershed planning work required by RCW 90.94.020 and RCW 90.94.030. </a:t>
            </a:r>
            <a:endParaRPr lang="en-US" sz="1900"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39</a:t>
            </a:fld>
            <a:endParaRPr kumimoji="1" lang="ja-JP" altLang="en-US"/>
          </a:p>
        </p:txBody>
      </p:sp>
    </p:spTree>
    <p:extLst>
      <p:ext uri="{BB962C8B-B14F-4D97-AF65-F5344CB8AC3E}">
        <p14:creationId xmlns:p14="http://schemas.microsoft.com/office/powerpoint/2010/main" val="1487183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6408" indent="-296408" defTabSz="1422666">
              <a:buFont typeface="Arial" panose="020B0604020202020204" pitchFamily="34" charset="0"/>
              <a:buChar char="•"/>
              <a:defRPr/>
            </a:pPr>
            <a:r>
              <a:rPr lang="en-US" sz="1100" dirty="0">
                <a:latin typeface="Arial" panose="020B0604020202020204" pitchFamily="34" charset="0"/>
                <a:cs typeface="Arial" panose="020B0604020202020204" pitchFamily="34" charset="0"/>
              </a:rPr>
              <a:t>Certain "small withdrawals" of groundwater are exempt from the permitting process. These uses are commonly referred to as "permit exempt."</a:t>
            </a:r>
          </a:p>
          <a:p>
            <a:pPr marL="296408" marR="0" lvl="0" indent="-296408" algn="l" defTabSz="14226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Permit-exempt groundwater wells often provide water where a community supply is not available, serving single homes, small developments, irrigation of small lawns and gardens. </a:t>
            </a:r>
            <a:r>
              <a:rPr lang="en-US" sz="1100" dirty="0" smtClean="0">
                <a:latin typeface="Arial" panose="020B0604020202020204" pitchFamily="34" charset="0"/>
                <a:cs typeface="Arial" panose="020B0604020202020204" pitchFamily="34" charset="0"/>
              </a:rPr>
              <a:t>PE wells are typically located outside of UGAs. </a:t>
            </a:r>
          </a:p>
          <a:p>
            <a:pPr marL="296408" indent="-296408" defTabSz="1422666">
              <a:buFont typeface="Arial" panose="020B0604020202020204" pitchFamily="34" charset="0"/>
              <a:buChar char="•"/>
              <a:defRPr/>
            </a:pPr>
            <a:r>
              <a:rPr lang="en-US" sz="1100" dirty="0" smtClean="0">
                <a:latin typeface="Arial" panose="020B0604020202020204" pitchFamily="34" charset="0"/>
                <a:cs typeface="Arial" panose="020B0604020202020204" pitchFamily="34" charset="0"/>
              </a:rPr>
              <a:t>90.94 </a:t>
            </a:r>
            <a:r>
              <a:rPr lang="en-US" sz="1100" dirty="0">
                <a:latin typeface="Arial" panose="020B0604020202020204" pitchFamily="34" charset="0"/>
                <a:cs typeface="Arial" panose="020B0604020202020204" pitchFamily="34" charset="0"/>
              </a:rPr>
              <a:t>RCW applies to domestic and non-commercial lawn or garden irrigation uses.</a:t>
            </a:r>
          </a:p>
          <a:p>
            <a:pPr marL="296408" marR="0" lvl="0" indent="-296408" algn="l" defTabSz="14226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latin typeface="Arial" panose="020B0604020202020204" pitchFamily="34" charset="0"/>
                <a:cs typeface="Arial" panose="020B0604020202020204" pitchFamily="34" charset="0"/>
              </a:rPr>
              <a:t>The law</a:t>
            </a:r>
            <a:r>
              <a:rPr lang="en-US" sz="1100" baseline="0" dirty="0" smtClean="0">
                <a:latin typeface="Arial" panose="020B0604020202020204" pitchFamily="34" charset="0"/>
                <a:cs typeface="Arial" panose="020B0604020202020204" pitchFamily="34" charset="0"/>
              </a:rPr>
              <a:t> establishes new water use limits for permit exempt wells in certain watersheds in the state, including WRIA 7. </a:t>
            </a:r>
          </a:p>
          <a:p>
            <a:pPr marL="296408" indent="-296408" defTabSz="1422666">
              <a:buFont typeface="Arial" panose="020B0604020202020204" pitchFamily="34" charset="0"/>
              <a:buChar char="•"/>
              <a:defRPr/>
            </a:pPr>
            <a:r>
              <a:rPr lang="en-US" sz="1100" dirty="0" smtClean="0">
                <a:latin typeface="Arial" panose="020B0604020202020204" pitchFamily="34" charset="0"/>
                <a:cs typeface="Arial" panose="020B0604020202020204" pitchFamily="34" charset="0"/>
              </a:rPr>
              <a:t>90.94 </a:t>
            </a:r>
            <a:r>
              <a:rPr lang="en-US" sz="1100" dirty="0">
                <a:latin typeface="Arial" panose="020B0604020202020204" pitchFamily="34" charset="0"/>
                <a:cs typeface="Arial" panose="020B0604020202020204" pitchFamily="34" charset="0"/>
              </a:rPr>
              <a:t>RCW restricts new permit-exempt domestic withdrawals in this WRIA to a maximum annual average of 950 gallons per days per connection, subject to the 5000 gallons per day and ½-acre outdoor irrigation of non-commercial lawn/garden limits established in RCW 90.44.050. </a:t>
            </a:r>
            <a:endParaRPr lang="en-US" sz="1100" dirty="0" smtClean="0">
              <a:latin typeface="Arial" panose="020B0604020202020204" pitchFamily="34" charset="0"/>
              <a:cs typeface="Arial" panose="020B0604020202020204" pitchFamily="34" charset="0"/>
            </a:endParaRPr>
          </a:p>
          <a:p>
            <a:pPr marL="296408" marR="0" lvl="0" indent="-296408" algn="l" defTabSz="14226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baseline="0" dirty="0" smtClean="0">
                <a:solidFill>
                  <a:schemeClr val="tx1"/>
                </a:solidFill>
                <a:effectLst/>
                <a:latin typeface="Arial" panose="020B0604020202020204" pitchFamily="34" charset="0"/>
                <a:ea typeface="+mn-ea"/>
                <a:cs typeface="Arial" panose="020B0604020202020204" pitchFamily="34" charset="0"/>
              </a:rPr>
              <a:t>[</a:t>
            </a:r>
            <a:r>
              <a:rPr kumimoji="1" lang="en-US" sz="1100" i="1" kern="1200" baseline="0" dirty="0" smtClean="0">
                <a:solidFill>
                  <a:srgbClr val="FF0000"/>
                </a:solidFill>
                <a:effectLst/>
                <a:latin typeface="Arial" panose="020B0604020202020204" pitchFamily="34" charset="0"/>
                <a:ea typeface="+mn-ea"/>
                <a:cs typeface="Arial" panose="020B0604020202020204" pitchFamily="34" charset="0"/>
              </a:rPr>
              <a:t>add any additional talking points relevant to your work in the watershed, such is how your entity works with PE wells, where they are located historically, etc.</a:t>
            </a:r>
            <a:r>
              <a:rPr kumimoji="1" lang="en-US" sz="1100" kern="1200" baseline="0" dirty="0" smtClean="0">
                <a:solidFill>
                  <a:schemeClr val="tx1"/>
                </a:solidFill>
                <a:effectLst/>
                <a:latin typeface="Arial" panose="020B0604020202020204" pitchFamily="34" charset="0"/>
                <a:ea typeface="+mn-ea"/>
                <a:cs typeface="Arial" panose="020B0604020202020204" pitchFamily="34" charset="0"/>
              </a:rPr>
              <a:t>]</a:t>
            </a:r>
          </a:p>
          <a:p>
            <a:pPr marL="296408" indent="-296408" defTabSz="1422666">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a:t>
            </a:fld>
            <a:endParaRPr kumimoji="1" lang="ja-JP" altLang="en-US"/>
          </a:p>
        </p:txBody>
      </p:sp>
    </p:spTree>
    <p:extLst>
      <p:ext uri="{BB962C8B-B14F-4D97-AF65-F5344CB8AC3E}">
        <p14:creationId xmlns:p14="http://schemas.microsoft.com/office/powerpoint/2010/main" val="40889880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422666">
              <a:defRPr/>
            </a:pPr>
            <a:endParaRPr lang="en-US" sz="1900" b="1" u="sng"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40</a:t>
            </a:fld>
            <a:endParaRPr kumimoji="1" lang="ja-JP" altLang="en-US"/>
          </a:p>
        </p:txBody>
      </p:sp>
    </p:spTree>
    <p:extLst>
      <p:ext uri="{BB962C8B-B14F-4D97-AF65-F5344CB8AC3E}">
        <p14:creationId xmlns:p14="http://schemas.microsoft.com/office/powerpoint/2010/main" val="7857125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information</a:t>
            </a:r>
            <a:r>
              <a:rPr lang="en-US" baseline="0" dirty="0" smtClean="0"/>
              <a:t> online: https://ecology.wa.gov/About-us/How-we-operate/Grants-loans/Find-a-grant-or-loan/Streamflow-restoration-implementation-grants</a:t>
            </a:r>
          </a:p>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41</a:t>
            </a:fld>
            <a:endParaRPr kumimoji="1" lang="ja-JP" altLang="en-US"/>
          </a:p>
        </p:txBody>
      </p:sp>
    </p:spTree>
    <p:extLst>
      <p:ext uri="{BB962C8B-B14F-4D97-AF65-F5344CB8AC3E}">
        <p14:creationId xmlns:p14="http://schemas.microsoft.com/office/powerpoint/2010/main" val="356278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6408" indent="-296408" defTabSz="1422666">
              <a:buFont typeface="Arial" panose="020B0604020202020204" pitchFamily="34" charset="0"/>
              <a:buChar char="•"/>
              <a:defRPr/>
            </a:pPr>
            <a:r>
              <a:rPr lang="en-US" sz="1100" dirty="0">
                <a:latin typeface="Arial" panose="020B0604020202020204" pitchFamily="34" charset="0"/>
                <a:cs typeface="Arial" panose="020B0604020202020204" pitchFamily="34" charset="0"/>
              </a:rPr>
              <a:t>Source: NEB Guidance Page 5</a:t>
            </a:r>
          </a:p>
          <a:p>
            <a:pPr marL="296408" indent="-296408" defTabSz="1422666">
              <a:buFont typeface="Arial" panose="020B0604020202020204" pitchFamily="34" charset="0"/>
              <a:buChar char="•"/>
              <a:defRPr/>
            </a:pPr>
            <a:r>
              <a:rPr lang="en-US" sz="1100" dirty="0">
                <a:latin typeface="Arial" panose="020B0604020202020204" pitchFamily="34" charset="0"/>
                <a:cs typeface="Arial" panose="020B0604020202020204" pitchFamily="34" charset="0"/>
              </a:rPr>
              <a:t>For indoor water use most houses with domestic wells are connected to septic systems, so it is reasonable to assume that only about 10% is lost from groundwater system. </a:t>
            </a:r>
          </a:p>
          <a:p>
            <a:pPr marL="296408" indent="-296408" defTabSz="1422666">
              <a:buFont typeface="Arial" panose="020B0604020202020204" pitchFamily="34" charset="0"/>
              <a:buChar char="•"/>
              <a:defRPr/>
            </a:pPr>
            <a:r>
              <a:rPr lang="en-US" sz="1100" dirty="0">
                <a:latin typeface="Arial" panose="020B0604020202020204" pitchFamily="34" charset="0"/>
                <a:cs typeface="Arial" panose="020B0604020202020204" pitchFamily="34" charset="0"/>
              </a:rPr>
              <a:t>For outdoor water use a good assumption is that about 80% is lost, mainly due to evapotranspiration.</a:t>
            </a:r>
          </a:p>
          <a:p>
            <a:pPr defTabSz="1422666">
              <a:defRPr/>
            </a:pPr>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pPr marL="296408" indent="-296408" defTabSz="1422666">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5</a:t>
            </a:fld>
            <a:endParaRPr kumimoji="1" lang="ja-JP" altLang="en-US"/>
          </a:p>
        </p:txBody>
      </p:sp>
    </p:spTree>
    <p:extLst>
      <p:ext uri="{BB962C8B-B14F-4D97-AF65-F5344CB8AC3E}">
        <p14:creationId xmlns:p14="http://schemas.microsoft.com/office/powerpoint/2010/main" val="558617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6408" indent="-296408" defTabSz="1422666">
              <a:buFont typeface="Arial" panose="020B0604020202020204" pitchFamily="34" charset="0"/>
              <a:buChar char="•"/>
              <a:defRPr/>
            </a:pPr>
            <a:r>
              <a:rPr lang="en-US" sz="1100" dirty="0">
                <a:latin typeface="Arial" panose="020B0604020202020204" pitchFamily="34" charset="0"/>
                <a:cs typeface="Arial" panose="020B0604020202020204" pitchFamily="34" charset="0"/>
              </a:rPr>
              <a:t>Most groundwater in Washington is hydraulically connected to nearby lakes and streams. In fact, during much of the year, groundwater discharge may make up most of the water in a stream. </a:t>
            </a:r>
          </a:p>
          <a:p>
            <a:pPr marL="296408" indent="-296408" defTabSz="1422666">
              <a:buFont typeface="Arial" panose="020B0604020202020204" pitchFamily="34" charset="0"/>
              <a:buChar char="•"/>
              <a:defRPr/>
            </a:pPr>
            <a:r>
              <a:rPr lang="en-US" sz="1100" dirty="0">
                <a:latin typeface="Arial" panose="020B0604020202020204" pitchFamily="34" charset="0"/>
                <a:cs typeface="Arial" panose="020B0604020202020204" pitchFamily="34" charset="0"/>
              </a:rPr>
              <a:t>Source: https://ecology.wa.gov/Water-Shorelines/Water-supply/Protecting-stream-flows </a:t>
            </a:r>
          </a:p>
          <a:p>
            <a:pPr marL="296408" indent="-296408" defTabSz="1422666">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marL="296408" indent="-296408">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6</a:t>
            </a:fld>
            <a:endParaRPr kumimoji="1" lang="ja-JP" altLang="en-US"/>
          </a:p>
        </p:txBody>
      </p:sp>
    </p:spTree>
    <p:extLst>
      <p:ext uri="{BB962C8B-B14F-4D97-AF65-F5344CB8AC3E}">
        <p14:creationId xmlns:p14="http://schemas.microsoft.com/office/powerpoint/2010/main" val="3749323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6408" indent="-296408" defTabSz="1422666">
              <a:buFont typeface="Arial" panose="020B0604020202020204" pitchFamily="34" charset="0"/>
              <a:buChar char="•"/>
              <a:defRPr/>
            </a:pPr>
            <a:r>
              <a:rPr lang="en-US" sz="1100" dirty="0">
                <a:latin typeface="Arial" panose="020B0604020202020204" pitchFamily="34" charset="0"/>
                <a:cs typeface="Arial" panose="020B0604020202020204" pitchFamily="34" charset="0"/>
              </a:rPr>
              <a:t>When groundwater is pumped and water is put to use, this often leads to a decrease in streamflow. </a:t>
            </a:r>
            <a:endParaRPr lang="en-US" sz="1100" dirty="0" smtClean="0">
              <a:latin typeface="Arial" panose="020B0604020202020204" pitchFamily="34" charset="0"/>
              <a:cs typeface="Arial" panose="020B0604020202020204" pitchFamily="34" charset="0"/>
            </a:endParaRPr>
          </a:p>
          <a:p>
            <a:pPr marL="296408" indent="-296408" defTabSz="1422666">
              <a:buFont typeface="Arial" panose="020B0604020202020204" pitchFamily="34" charset="0"/>
              <a:buChar char="•"/>
              <a:defRPr/>
            </a:pPr>
            <a:r>
              <a:rPr lang="en-US" sz="1100" dirty="0" smtClean="0">
                <a:latin typeface="Arial" panose="020B0604020202020204" pitchFamily="34" charset="0"/>
                <a:cs typeface="Arial" panose="020B0604020202020204" pitchFamily="34" charset="0"/>
              </a:rPr>
              <a:t>Many </a:t>
            </a:r>
            <a:r>
              <a:rPr lang="en-US" sz="1100" dirty="0">
                <a:latin typeface="Arial" panose="020B0604020202020204" pitchFamily="34" charset="0"/>
                <a:cs typeface="Arial" panose="020B0604020202020204" pitchFamily="34" charset="0"/>
              </a:rPr>
              <a:t>factors influence where and how much a groundwater use may affect a stream, such as the nature of the aquifer, the distance between the well and the stream, the well depth, and the type of water use (for example, lawn watering consumes much more water than in-house use that discharges to a septic system). </a:t>
            </a:r>
            <a:endParaRPr lang="en-US" sz="1100" dirty="0" smtClean="0">
              <a:latin typeface="Arial" panose="020B0604020202020204" pitchFamily="34" charset="0"/>
              <a:cs typeface="Arial" panose="020B0604020202020204" pitchFamily="34" charset="0"/>
            </a:endParaRPr>
          </a:p>
          <a:p>
            <a:pPr marL="296408" indent="-296408" defTabSz="1422666">
              <a:buFont typeface="Arial" panose="020B0604020202020204" pitchFamily="34" charset="0"/>
              <a:buChar char="•"/>
              <a:defRPr/>
            </a:pPr>
            <a:r>
              <a:rPr lang="en-US" sz="1100" dirty="0" smtClean="0">
                <a:latin typeface="Arial" panose="020B0604020202020204" pitchFamily="34" charset="0"/>
                <a:cs typeface="Arial" panose="020B0604020202020204" pitchFamily="34" charset="0"/>
              </a:rPr>
              <a:t>However</a:t>
            </a:r>
            <a:r>
              <a:rPr lang="en-US" sz="1100" dirty="0">
                <a:latin typeface="Arial" panose="020B0604020202020204" pitchFamily="34" charset="0"/>
                <a:cs typeface="Arial" panose="020B0604020202020204" pitchFamily="34" charset="0"/>
              </a:rPr>
              <a:t>, at least some portion of the well water used in a home typically has a negative impact on nearby streams. https://ecology.wa.gov/Water-Shorelines/Water-supply/Protecting-stream-flows</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7</a:t>
            </a:fld>
            <a:endParaRPr kumimoji="1" lang="ja-JP" altLang="en-US"/>
          </a:p>
        </p:txBody>
      </p:sp>
    </p:spTree>
    <p:extLst>
      <p:ext uri="{BB962C8B-B14F-4D97-AF65-F5344CB8AC3E}">
        <p14:creationId xmlns:p14="http://schemas.microsoft.com/office/powerpoint/2010/main" val="1963389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defTabSz="1422666">
              <a:buFont typeface="Arial" panose="020B0604020202020204" pitchFamily="34" charset="0"/>
              <a:buChar char="•"/>
              <a:defRPr/>
            </a:pPr>
            <a:r>
              <a:rPr lang="en-US" sz="1100" dirty="0">
                <a:latin typeface="Arial" panose="020B0604020202020204" pitchFamily="34" charset="0"/>
                <a:cs typeface="Arial" panose="020B0604020202020204" pitchFamily="34" charset="0"/>
              </a:rPr>
              <a:t>The law, and consequently this watershed plan, is concerned with the identification of projects and actions intended to offset the anticipated impacts from new permit-exempt domestic groundwater withdrawals over the next 20 years and provide a net ecological benefit. </a:t>
            </a:r>
            <a:endParaRPr lang="en-US" sz="1100" dirty="0" smtClean="0">
              <a:latin typeface="Arial" panose="020B0604020202020204" pitchFamily="34" charset="0"/>
              <a:cs typeface="Arial" panose="020B0604020202020204" pitchFamily="34" charset="0"/>
            </a:endParaRP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In order to aid</a:t>
            </a:r>
            <a:r>
              <a:rPr kumimoji="1" lang="en-US" sz="1100" kern="1200" baseline="0" dirty="0" smtClean="0">
                <a:solidFill>
                  <a:schemeClr val="tx1"/>
                </a:solidFill>
                <a:effectLst/>
                <a:latin typeface="Arial" panose="020B0604020202020204" pitchFamily="34" charset="0"/>
                <a:ea typeface="+mn-ea"/>
                <a:cs typeface="Arial" panose="020B0604020202020204" pitchFamily="34" charset="0"/>
              </a:rPr>
              <a:t> in project implementation, the law also authorized $300 million in capital funds over the next 15 years. </a:t>
            </a: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The local watershed</a:t>
            </a:r>
            <a:r>
              <a:rPr kumimoji="1" lang="en-US" sz="1100" kern="1200" baseline="0" dirty="0" smtClean="0">
                <a:solidFill>
                  <a:schemeClr val="tx1"/>
                </a:solidFill>
                <a:effectLst/>
                <a:latin typeface="Arial" panose="020B0604020202020204" pitchFamily="34" charset="0"/>
                <a:ea typeface="+mn-ea"/>
                <a:cs typeface="Arial" panose="020B0604020202020204" pitchFamily="34" charset="0"/>
              </a:rPr>
              <a:t> planning effort began with the committee’s formation in each watershed called out in the law.  There are 15 watersheds across the state undergoing planning efforts under this law; there are 7 other watersheds that are developing watershed restoration and enhancement plans like ours.</a:t>
            </a: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a:p>
            <a:pPr marL="177845" indent="-177845" defTabSz="1422666">
              <a:buFont typeface="Arial" panose="020B0604020202020204" pitchFamily="34" charset="0"/>
              <a:buChar char="•"/>
              <a:defRPr/>
            </a:pPr>
            <a:endParaRPr lang="en-US" sz="1100" dirty="0" smtClean="0">
              <a:latin typeface="Arial" panose="020B0604020202020204" pitchFamily="34" charset="0"/>
              <a:cs typeface="Arial" panose="020B0604020202020204" pitchFamily="34" charset="0"/>
            </a:endParaRPr>
          </a:p>
          <a:p>
            <a:pPr defTabSz="1422666">
              <a:defRPr/>
            </a:pPr>
            <a:endParaRPr lang="en-US" sz="1100" dirty="0">
              <a:latin typeface="Arial" panose="020B0604020202020204" pitchFamily="34" charset="0"/>
              <a:cs typeface="Arial" panose="020B0604020202020204" pitchFamily="34" charset="0"/>
            </a:endParaRPr>
          </a:p>
          <a:p>
            <a:pPr defTabSz="1422666">
              <a:defRPr/>
            </a:pP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8</a:t>
            </a:fld>
            <a:endParaRPr kumimoji="1" lang="ja-JP" altLang="en-US"/>
          </a:p>
        </p:txBody>
      </p:sp>
    </p:spTree>
    <p:extLst>
      <p:ext uri="{BB962C8B-B14F-4D97-AF65-F5344CB8AC3E}">
        <p14:creationId xmlns:p14="http://schemas.microsoft.com/office/powerpoint/2010/main" val="2186562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1509">
              <a:lnSpc>
                <a:spcPct val="100000"/>
              </a:lnSpc>
              <a:spcBef>
                <a:spcPts val="0"/>
              </a:spcBef>
              <a:defRPr/>
            </a:pPr>
            <a:r>
              <a:rPr kumimoji="1" lang="en-US" sz="1100" dirty="0" smtClean="0">
                <a:latin typeface="Arial" panose="020B0604020202020204" pitchFamily="34" charset="0"/>
                <a:cs typeface="Arial" panose="020B0604020202020204" pitchFamily="34" charset="0"/>
              </a:rPr>
              <a:t>These</a:t>
            </a:r>
            <a:r>
              <a:rPr kumimoji="1" lang="en-US" sz="1100" baseline="0" dirty="0" smtClean="0">
                <a:latin typeface="Arial" panose="020B0604020202020204" pitchFamily="34" charset="0"/>
                <a:cs typeface="Arial" panose="020B0604020202020204" pitchFamily="34" charset="0"/>
              </a:rPr>
              <a:t> are the watersheds that are developing Watershed Restoration and Enhancement Plans chaired by Ecology.</a:t>
            </a:r>
          </a:p>
          <a:p>
            <a:pPr defTabSz="1371509">
              <a:lnSpc>
                <a:spcPct val="100000"/>
              </a:lnSpc>
              <a:spcBef>
                <a:spcPts val="0"/>
              </a:spcBef>
              <a:defRPr/>
            </a:pPr>
            <a:endParaRPr kumimoji="1" lang="en-US" sz="1100" baseline="0" dirty="0" smtClean="0">
              <a:latin typeface="Arial" panose="020B0604020202020204" pitchFamily="34" charset="0"/>
              <a:cs typeface="Arial" panose="020B0604020202020204" pitchFamily="34" charset="0"/>
            </a:endParaRPr>
          </a:p>
          <a:p>
            <a:pPr defTabSz="1371509">
              <a:lnSpc>
                <a:spcPct val="100000"/>
              </a:lnSpc>
              <a:spcBef>
                <a:spcPts val="0"/>
              </a:spcBef>
              <a:defRPr/>
            </a:pPr>
            <a:r>
              <a:rPr kumimoji="1" lang="en-US" sz="1100" baseline="0" dirty="0" smtClean="0">
                <a:latin typeface="Arial" panose="020B0604020202020204" pitchFamily="34" charset="0"/>
                <a:cs typeface="Arial" panose="020B0604020202020204" pitchFamily="34" charset="0"/>
              </a:rPr>
              <a:t>[</a:t>
            </a:r>
            <a:r>
              <a:rPr kumimoji="1" lang="en-US" sz="1100" i="1" baseline="0" dirty="0" smtClean="0">
                <a:latin typeface="Arial" panose="020B0604020202020204" pitchFamily="34" charset="0"/>
                <a:cs typeface="Arial" panose="020B0604020202020204" pitchFamily="34" charset="0"/>
              </a:rPr>
              <a:t>Direct to “brochures” if questions about how these WRIAs were selected. Relates to whether instream flow rules addressed PE wells</a:t>
            </a:r>
            <a:r>
              <a:rPr kumimoji="1" lang="en-US" sz="1100" baseline="0" dirty="0" smtClean="0">
                <a:latin typeface="Arial" panose="020B0604020202020204" pitchFamily="34" charset="0"/>
                <a:cs typeface="Arial" panose="020B0604020202020204" pitchFamily="34" charset="0"/>
              </a:rPr>
              <a:t>.]</a:t>
            </a:r>
          </a:p>
          <a:p>
            <a:pPr lvl="0"/>
            <a:r>
              <a:rPr kumimoji="1" lang="en-US" sz="1800" i="1" kern="1200" dirty="0" smtClean="0">
                <a:solidFill>
                  <a:schemeClr val="tx1"/>
                </a:solidFill>
                <a:effectLst/>
                <a:latin typeface="+mn-lt"/>
                <a:ea typeface="+mn-ea"/>
                <a:cs typeface="+mn-cs"/>
              </a:rPr>
              <a:t>WRIA 7</a:t>
            </a:r>
            <a:r>
              <a:rPr kumimoji="1" lang="en-US" sz="1800" i="1" kern="1200" baseline="0" dirty="0" smtClean="0">
                <a:solidFill>
                  <a:schemeClr val="tx1"/>
                </a:solidFill>
                <a:effectLst/>
                <a:latin typeface="+mn-lt"/>
                <a:ea typeface="+mn-ea"/>
                <a:cs typeface="+mn-cs"/>
              </a:rPr>
              <a:t> </a:t>
            </a:r>
            <a:r>
              <a:rPr kumimoji="1" lang="en-US" sz="1800" i="1" kern="1200" dirty="0" smtClean="0">
                <a:solidFill>
                  <a:schemeClr val="tx1"/>
                </a:solidFill>
                <a:effectLst/>
                <a:latin typeface="+mn-lt"/>
                <a:ea typeface="+mn-ea"/>
                <a:cs typeface="+mn-cs"/>
              </a:rPr>
              <a:t>Committee brochure</a:t>
            </a:r>
          </a:p>
          <a:p>
            <a:pPr marL="0" marR="0" lvl="0" indent="0" algn="l" defTabSz="1422666" rtl="0" eaLnBrk="1" fontAlgn="auto" latinLnBrk="0" hangingPunct="1">
              <a:lnSpc>
                <a:spcPct val="100000"/>
              </a:lnSpc>
              <a:spcBef>
                <a:spcPts val="0"/>
              </a:spcBef>
              <a:spcAft>
                <a:spcPts val="0"/>
              </a:spcAft>
              <a:buClrTx/>
              <a:buSzTx/>
              <a:buFontTx/>
              <a:buNone/>
              <a:tabLst/>
              <a:defRPr/>
            </a:pPr>
            <a:r>
              <a:rPr lang="x-none" sz="1100" dirty="0" smtClean="0">
                <a:hlinkClick r:id="rId3"/>
              </a:rPr>
              <a:t>https://fortress.wa.gov/ecy/publications/documents/2011071.pdf</a:t>
            </a:r>
            <a:endParaRPr lang="x-none" sz="1100" dirty="0" smtClean="0"/>
          </a:p>
          <a:p>
            <a:pPr defTabSz="1422666">
              <a:defRPr/>
            </a:pP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9</a:t>
            </a:fld>
            <a:endParaRPr kumimoji="1" lang="ja-JP" altLang="en-US"/>
          </a:p>
        </p:txBody>
      </p:sp>
    </p:spTree>
    <p:extLst>
      <p:ext uri="{BB962C8B-B14F-4D97-AF65-F5344CB8AC3E}">
        <p14:creationId xmlns:p14="http://schemas.microsoft.com/office/powerpoint/2010/main" val="2712407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581" y="1683285"/>
            <a:ext cx="11657251" cy="3580847"/>
          </a:xfrm>
        </p:spPr>
        <p:txBody>
          <a:bodyPr anchor="b">
            <a:normAutofit/>
          </a:bodyPr>
          <a:lstStyle>
            <a:lvl1pPr algn="ct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1714302" y="5402223"/>
            <a:ext cx="10285810" cy="2483260"/>
          </a:xfrm>
        </p:spPr>
        <p:txBody>
          <a:bodyPr/>
          <a:lstStyle>
            <a:lvl1pPr marL="0" indent="0" algn="ctr">
              <a:buNone/>
              <a:defRPr sz="3600"/>
            </a:lvl1pPr>
            <a:lvl2pPr marL="685709" indent="0" algn="ctr">
              <a:buNone/>
              <a:defRPr sz="3000"/>
            </a:lvl2pPr>
            <a:lvl3pPr marL="1371417" indent="0" algn="ctr">
              <a:buNone/>
              <a:defRPr sz="2700"/>
            </a:lvl3pPr>
            <a:lvl4pPr marL="2057126" indent="0" algn="ctr">
              <a:buNone/>
              <a:defRPr sz="2400"/>
            </a:lvl4pPr>
            <a:lvl5pPr marL="2742834" indent="0" algn="ctr">
              <a:buNone/>
              <a:defRPr sz="2400"/>
            </a:lvl5pPr>
            <a:lvl6pPr marL="3428543" indent="0" algn="ctr">
              <a:buNone/>
              <a:defRPr sz="2400"/>
            </a:lvl6pPr>
            <a:lvl7pPr marL="4114251" indent="0" algn="ctr">
              <a:buNone/>
              <a:defRPr sz="2400"/>
            </a:lvl7pPr>
            <a:lvl8pPr marL="4799960" indent="0" algn="ctr">
              <a:buNone/>
              <a:defRPr sz="2400"/>
            </a:lvl8pPr>
            <a:lvl9pPr marL="5485668" indent="0" algn="ctr">
              <a:buNone/>
              <a:defRPr sz="24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045868536"/>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2 columns">
    <p:spTree>
      <p:nvGrpSpPr>
        <p:cNvPr id="1" name=""/>
        <p:cNvGrpSpPr/>
        <p:nvPr/>
      </p:nvGrpSpPr>
      <p:grpSpPr>
        <a:xfrm>
          <a:off x="0" y="0"/>
          <a:ext cx="0" cy="0"/>
          <a:chOff x="0" y="0"/>
          <a:chExt cx="0" cy="0"/>
        </a:xfrm>
      </p:grpSpPr>
      <p:sp>
        <p:nvSpPr>
          <p:cNvPr id="5" name="Rectangle 4"/>
          <p:cNvSpPr/>
          <p:nvPr userDrawn="1"/>
        </p:nvSpPr>
        <p:spPr>
          <a:xfrm>
            <a:off x="3" y="-1192"/>
            <a:ext cx="6857207"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6" name="Title 1"/>
          <p:cNvSpPr>
            <a:spLocks noGrp="1"/>
          </p:cNvSpPr>
          <p:nvPr>
            <p:ph type="title" hasCustomPrompt="1"/>
          </p:nvPr>
        </p:nvSpPr>
        <p:spPr>
          <a:xfrm>
            <a:off x="1052784" y="2086664"/>
            <a:ext cx="4574483" cy="6110513"/>
          </a:xfrm>
        </p:spPr>
        <p:txBody>
          <a:bodyPr anchor="ctr"/>
          <a:lstStyle>
            <a:lvl1pPr algn="l">
              <a:defRPr sz="5400">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8080178" y="2944859"/>
            <a:ext cx="4686589" cy="2107520"/>
          </a:xfrm>
        </p:spPr>
        <p:txBody>
          <a:bodyPr numCol="1" spcCol="540000" anchor="t">
            <a:normAutofit/>
          </a:bodyPr>
          <a:lstStyle>
            <a:lvl1pPr marL="257162" indent="-257162" algn="just">
              <a:spcBef>
                <a:spcPts val="0"/>
              </a:spcBef>
              <a:buFont typeface="Wingdings" panose="05000000000000000000" pitchFamily="2" charset="2"/>
              <a:buChar char="§"/>
              <a:defRPr sz="28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8080179" y="2180138"/>
            <a:ext cx="4686588" cy="595666"/>
          </a:xfrm>
        </p:spPr>
        <p:txBody>
          <a:bodyPr anchor="b">
            <a:noAutofit/>
          </a:bodyPr>
          <a:lstStyle>
            <a:lvl1pPr marL="0" indent="0" algn="l">
              <a:lnSpc>
                <a:spcPct val="100000"/>
              </a:lnSpc>
              <a:spcBef>
                <a:spcPts val="0"/>
              </a:spcBef>
              <a:buFontTx/>
              <a:buNone/>
              <a:defRPr sz="3600">
                <a:solidFill>
                  <a:srgbClr val="44688F"/>
                </a:solidFill>
                <a:latin typeface="Franklin Gothic Medium" panose="020B06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6" hasCustomPrompt="1"/>
          </p:nvPr>
        </p:nvSpPr>
        <p:spPr>
          <a:xfrm>
            <a:off x="8080178" y="6000116"/>
            <a:ext cx="4686589" cy="2107520"/>
          </a:xfrm>
        </p:spPr>
        <p:txBody>
          <a:bodyPr numCol="1" spcCol="540000" anchor="t">
            <a:normAutofit/>
          </a:bodyPr>
          <a:lstStyle>
            <a:lvl1pPr marL="257162" indent="-257162" algn="just">
              <a:spcBef>
                <a:spcPts val="0"/>
              </a:spcBef>
              <a:buFont typeface="Wingdings" panose="05000000000000000000" pitchFamily="2" charset="2"/>
              <a:buChar char="§"/>
              <a:defRPr sz="28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7" hasCustomPrompt="1"/>
          </p:nvPr>
        </p:nvSpPr>
        <p:spPr>
          <a:xfrm>
            <a:off x="8080179" y="5235395"/>
            <a:ext cx="4686588" cy="595666"/>
          </a:xfrm>
        </p:spPr>
        <p:txBody>
          <a:bodyPr anchor="b">
            <a:noAutofit/>
          </a:bodyPr>
          <a:lstStyle>
            <a:lvl1pPr marL="0" indent="0" algn="l">
              <a:lnSpc>
                <a:spcPct val="100000"/>
              </a:lnSpc>
              <a:spcBef>
                <a:spcPts val="0"/>
              </a:spcBef>
              <a:buFontTx/>
              <a:buNone/>
              <a:defRPr sz="3600">
                <a:solidFill>
                  <a:srgbClr val="44688F"/>
                </a:solidFill>
                <a:latin typeface="Franklin Gothic Medium" panose="020B06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12" name="Rectangle 11"/>
          <p:cNvSpPr/>
          <p:nvPr userDrawn="1"/>
        </p:nvSpPr>
        <p:spPr>
          <a:xfrm rot="5400000">
            <a:off x="1742219" y="5108388"/>
            <a:ext cx="10286206" cy="6704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13"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3083470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rofile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044422" y="8"/>
            <a:ext cx="4292897" cy="10285413"/>
          </a:xfrm>
          <a:solidFill>
            <a:schemeClr val="tx1">
              <a:lumMod val="20000"/>
              <a:lumOff val="8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6857207" y="2292005"/>
            <a:ext cx="5804816" cy="1141412"/>
          </a:xfrm>
        </p:spPr>
        <p:txBody>
          <a:bodyPr anchor="b"/>
          <a:lstStyle>
            <a:lvl1pPr algn="l">
              <a:defRPr>
                <a:solidFill>
                  <a:schemeClr val="bg1"/>
                </a:solidFill>
              </a:defRPr>
            </a:lvl1pPr>
          </a:lstStyle>
          <a:p>
            <a:r>
              <a:rPr kumimoji="1" lang="en-US" altLang="ja-JP" dirty="0"/>
              <a:t>Slide title goes here</a:t>
            </a:r>
            <a:endParaRPr kumimoji="1" lang="ja-JP" altLang="en-US" dirty="0"/>
          </a:p>
        </p:txBody>
      </p:sp>
      <p:sp>
        <p:nvSpPr>
          <p:cNvPr id="8" name="Text Placeholder 5"/>
          <p:cNvSpPr>
            <a:spLocks noGrp="1"/>
          </p:cNvSpPr>
          <p:nvPr>
            <p:ph type="body" sz="quarter" idx="12" hasCustomPrompt="1"/>
          </p:nvPr>
        </p:nvSpPr>
        <p:spPr>
          <a:xfrm>
            <a:off x="6857208" y="4435587"/>
            <a:ext cx="5415801" cy="2496721"/>
          </a:xfrm>
        </p:spPr>
        <p:txBody>
          <a:bodyPr anchor="t"/>
          <a:lstStyle>
            <a:lvl1pPr marL="0" indent="0" algn="just">
              <a:spcBef>
                <a:spcPts val="0"/>
              </a:spcBef>
              <a:buFontTx/>
              <a:buNone/>
              <a:defRPr>
                <a:solidFill>
                  <a:schemeClr val="bg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6857207" y="3311957"/>
            <a:ext cx="5804816" cy="701273"/>
          </a:xfrm>
        </p:spPr>
        <p:txBody>
          <a:bodyPr anchor="t">
            <a:normAutofit/>
          </a:bodyPr>
          <a:lstStyle>
            <a:lvl1pPr marL="0" indent="0" algn="just">
              <a:lnSpc>
                <a:spcPct val="130000"/>
              </a:lnSpc>
              <a:spcBef>
                <a:spcPts val="0"/>
              </a:spcBef>
              <a:buFontTx/>
              <a:buNone/>
              <a:defRPr sz="2100">
                <a:solidFill>
                  <a:schemeClr val="bg2"/>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cxnSp>
        <p:nvCxnSpPr>
          <p:cNvPr id="10" name="Straight Connector 9"/>
          <p:cNvCxnSpPr/>
          <p:nvPr userDrawn="1"/>
        </p:nvCxnSpPr>
        <p:spPr>
          <a:xfrm flipV="1">
            <a:off x="6918161" y="4163666"/>
            <a:ext cx="6796253" cy="3856"/>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6857208" y="7086608"/>
            <a:ext cx="5415801" cy="1800225"/>
          </a:xfrm>
        </p:spPr>
        <p:txBody>
          <a:bodyPr anchor="b">
            <a:normAutofit/>
          </a:bodyPr>
          <a:lstStyle>
            <a:lvl1pPr marL="214303" indent="-214303" algn="just">
              <a:spcBef>
                <a:spcPts val="0"/>
              </a:spcBef>
              <a:buFont typeface="Wingdings" panose="05000000000000000000" pitchFamily="2" charset="2"/>
              <a:buChar char="l"/>
              <a:defRPr sz="1050">
                <a:solidFill>
                  <a:schemeClr val="bg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1566712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1052391" y="3633543"/>
            <a:ext cx="3393567" cy="3018343"/>
          </a:xfrm>
        </p:spPr>
        <p:txBody>
          <a:bodyPr anchor="ctr">
            <a:noAutofit/>
          </a:bodyPr>
          <a:lstStyle>
            <a:lvl1pPr algn="l">
              <a:defRPr sz="5400"/>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Rectangle 15"/>
          <p:cNvSpPr/>
          <p:nvPr userDrawn="1"/>
        </p:nvSpPr>
        <p:spPr>
          <a:xfrm>
            <a:off x="8773310" y="-1588"/>
            <a:ext cx="3888713"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17" name="Picture Placeholder 6"/>
          <p:cNvSpPr>
            <a:spLocks noGrp="1"/>
          </p:cNvSpPr>
          <p:nvPr>
            <p:ph type="pic" sz="quarter" idx="13"/>
          </p:nvPr>
        </p:nvSpPr>
        <p:spPr>
          <a:xfrm>
            <a:off x="4885759" y="0"/>
            <a:ext cx="3887550" cy="5141914"/>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8" name="Picture Placeholder 6"/>
          <p:cNvSpPr>
            <a:spLocks noGrp="1"/>
          </p:cNvSpPr>
          <p:nvPr>
            <p:ph type="pic" sz="quarter" idx="14"/>
          </p:nvPr>
        </p:nvSpPr>
        <p:spPr>
          <a:xfrm>
            <a:off x="8774472" y="5141515"/>
            <a:ext cx="3887550" cy="5141914"/>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Rectangle 18"/>
          <p:cNvSpPr/>
          <p:nvPr userDrawn="1"/>
        </p:nvSpPr>
        <p:spPr>
          <a:xfrm>
            <a:off x="4885760" y="5141920"/>
            <a:ext cx="3888713"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22" name="Text Placeholder 5"/>
          <p:cNvSpPr>
            <a:spLocks noGrp="1"/>
          </p:cNvSpPr>
          <p:nvPr>
            <p:ph type="body" sz="quarter" idx="12" hasCustomPrompt="1"/>
          </p:nvPr>
        </p:nvSpPr>
        <p:spPr>
          <a:xfrm>
            <a:off x="9371519" y="1973417"/>
            <a:ext cx="2749915" cy="2007738"/>
          </a:xfrm>
        </p:spPr>
        <p:txBody>
          <a:bodyPr anchor="t"/>
          <a:lstStyle>
            <a:lvl1pPr marL="0" indent="0" algn="l">
              <a:spcBef>
                <a:spcPts val="0"/>
              </a:spcBef>
              <a:buFontTx/>
              <a:buNone/>
              <a:defRPr>
                <a:solidFill>
                  <a:schemeClr val="bg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5" hasCustomPrompt="1"/>
          </p:nvPr>
        </p:nvSpPr>
        <p:spPr>
          <a:xfrm>
            <a:off x="9371519" y="1314188"/>
            <a:ext cx="2749915" cy="586241"/>
          </a:xfrm>
        </p:spPr>
        <p:txBody>
          <a:bodyPr anchor="b">
            <a:normAutofit/>
          </a:bodyPr>
          <a:lstStyle>
            <a:lvl1pPr marL="0" indent="0" algn="l">
              <a:lnSpc>
                <a:spcPct val="100000"/>
              </a:lnSpc>
              <a:spcBef>
                <a:spcPts val="0"/>
              </a:spcBef>
              <a:buFontTx/>
              <a:buNone/>
              <a:defRPr sz="2100">
                <a:solidFill>
                  <a:schemeClr val="bg1"/>
                </a:solidFill>
                <a:latin typeface="Roboto" panose="02000000000000000000" pitchFamily="2"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5476261" y="7014529"/>
            <a:ext cx="2749915" cy="2007738"/>
          </a:xfrm>
        </p:spPr>
        <p:txBody>
          <a:bodyPr anchor="t"/>
          <a:lstStyle>
            <a:lvl1pPr marL="0" indent="0" algn="r">
              <a:spcBef>
                <a:spcPts val="0"/>
              </a:spcBef>
              <a:buFontTx/>
              <a:buNone/>
              <a:defRPr>
                <a:solidFill>
                  <a:schemeClr val="bg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17" hasCustomPrompt="1"/>
          </p:nvPr>
        </p:nvSpPr>
        <p:spPr>
          <a:xfrm>
            <a:off x="5476261" y="6355300"/>
            <a:ext cx="2749915" cy="586241"/>
          </a:xfrm>
        </p:spPr>
        <p:txBody>
          <a:bodyPr anchor="b">
            <a:normAutofit/>
          </a:bodyPr>
          <a:lstStyle>
            <a:lvl1pPr marL="0" indent="0" algn="r">
              <a:lnSpc>
                <a:spcPct val="100000"/>
              </a:lnSpc>
              <a:spcBef>
                <a:spcPts val="0"/>
              </a:spcBef>
              <a:buFontTx/>
              <a:buNone/>
              <a:defRPr sz="2100">
                <a:solidFill>
                  <a:schemeClr val="bg1"/>
                </a:solidFill>
                <a:latin typeface="Roboto" panose="02000000000000000000" pitchFamily="2"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Caption goes here</a:t>
            </a:r>
            <a:endParaRPr kumimoji="1" lang="ja-JP" altLang="en-US" dirty="0"/>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3561427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4 images and tex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857208" y="-1"/>
            <a:ext cx="2861669" cy="4133851"/>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6857206" y="4232332"/>
            <a:ext cx="2861669" cy="6053089"/>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9800353" y="8"/>
            <a:ext cx="2861669" cy="6053089"/>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9800353" y="6151570"/>
            <a:ext cx="2861669" cy="4133851"/>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052394" y="1398589"/>
            <a:ext cx="4767391" cy="3648420"/>
          </a:xfrm>
        </p:spPr>
        <p:txBody>
          <a:bodyPr anchor="b"/>
          <a:lstStyle>
            <a:lvl1pPr algn="l">
              <a:defRPr sz="5400">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066681" y="5360988"/>
            <a:ext cx="4767391" cy="3022600"/>
          </a:xfrm>
        </p:spPr>
        <p:txBody>
          <a:bodyPr anchor="t"/>
          <a:lstStyle>
            <a:lvl1pPr marL="342884" indent="-342884" algn="just">
              <a:spcBef>
                <a:spcPts val="0"/>
              </a:spcBef>
              <a:buFont typeface="Wingdings" panose="05000000000000000000" pitchFamily="2" charset="2"/>
              <a:buChar char="§"/>
              <a:defRPr>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9"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3943168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5x2">
    <p:spTree>
      <p:nvGrpSpPr>
        <p:cNvPr id="1" name=""/>
        <p:cNvGrpSpPr/>
        <p:nvPr/>
      </p:nvGrpSpPr>
      <p:grpSpPr>
        <a:xfrm>
          <a:off x="0" y="0"/>
          <a:ext cx="0" cy="0"/>
          <a:chOff x="0" y="0"/>
          <a:chExt cx="0" cy="0"/>
        </a:xfrm>
      </p:grpSpPr>
      <p:sp>
        <p:nvSpPr>
          <p:cNvPr id="5" name="Rectangle 4"/>
          <p:cNvSpPr/>
          <p:nvPr userDrawn="1"/>
        </p:nvSpPr>
        <p:spPr>
          <a:xfrm>
            <a:off x="6857206" y="3270250"/>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6" name="Rectangle 5"/>
          <p:cNvSpPr/>
          <p:nvPr userDrawn="1"/>
        </p:nvSpPr>
        <p:spPr>
          <a:xfrm>
            <a:off x="6857206" y="4201809"/>
            <a:ext cx="5804817"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7" name="Rectangle 6"/>
          <p:cNvSpPr/>
          <p:nvPr userDrawn="1"/>
        </p:nvSpPr>
        <p:spPr>
          <a:xfrm>
            <a:off x="6857206" y="5133368"/>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8" name="Rectangle 7"/>
          <p:cNvSpPr/>
          <p:nvPr userDrawn="1"/>
        </p:nvSpPr>
        <p:spPr>
          <a:xfrm>
            <a:off x="6857206" y="6064927"/>
            <a:ext cx="5804817"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9" name="Rectangle 8"/>
          <p:cNvSpPr/>
          <p:nvPr userDrawn="1"/>
        </p:nvSpPr>
        <p:spPr>
          <a:xfrm>
            <a:off x="6857206" y="6996486"/>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0" name="Rectangle 9"/>
          <p:cNvSpPr/>
          <p:nvPr userDrawn="1"/>
        </p:nvSpPr>
        <p:spPr>
          <a:xfrm>
            <a:off x="4885761" y="2338691"/>
            <a:ext cx="1971446" cy="936000"/>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1" name="Rectangle 10"/>
          <p:cNvSpPr/>
          <p:nvPr userDrawn="1"/>
        </p:nvSpPr>
        <p:spPr>
          <a:xfrm>
            <a:off x="6857207" y="2338691"/>
            <a:ext cx="5804816" cy="936000"/>
          </a:xfrm>
          <a:prstGeom prst="rect">
            <a:avLst/>
          </a:prstGeom>
          <a:solidFill>
            <a:srgbClr val="8DAA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2" name="Rectangle 11"/>
          <p:cNvSpPr/>
          <p:nvPr userDrawn="1"/>
        </p:nvSpPr>
        <p:spPr>
          <a:xfrm>
            <a:off x="4885761" y="3270250"/>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3" name="Rectangle 12"/>
          <p:cNvSpPr/>
          <p:nvPr userDrawn="1"/>
        </p:nvSpPr>
        <p:spPr>
          <a:xfrm>
            <a:off x="4885761" y="4201809"/>
            <a:ext cx="1971447"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4" name="Rectangle 13"/>
          <p:cNvSpPr/>
          <p:nvPr userDrawn="1"/>
        </p:nvSpPr>
        <p:spPr>
          <a:xfrm>
            <a:off x="4885761" y="5133368"/>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5" name="Rectangle 14"/>
          <p:cNvSpPr/>
          <p:nvPr userDrawn="1"/>
        </p:nvSpPr>
        <p:spPr>
          <a:xfrm>
            <a:off x="4885761" y="6064927"/>
            <a:ext cx="1971447"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6" name="Rectangle 15"/>
          <p:cNvSpPr/>
          <p:nvPr userDrawn="1"/>
        </p:nvSpPr>
        <p:spPr>
          <a:xfrm>
            <a:off x="4885761" y="6996486"/>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8" name="Text Placeholder 5"/>
          <p:cNvSpPr>
            <a:spLocks noGrp="1"/>
          </p:cNvSpPr>
          <p:nvPr>
            <p:ph type="body" sz="quarter" idx="22" hasCustomPrompt="1"/>
          </p:nvPr>
        </p:nvSpPr>
        <p:spPr>
          <a:xfrm>
            <a:off x="4993554" y="2521982"/>
            <a:ext cx="1755861"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7067164" y="2519762"/>
            <a:ext cx="2631193"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9820871" y="2519762"/>
            <a:ext cx="2631193"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4993554" y="3453541"/>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4993554" y="4385100"/>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4993554" y="5316659"/>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4993554" y="6248218"/>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4993554" y="7179777"/>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7073658" y="3449437"/>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7073658" y="4376555"/>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7073658" y="533068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7073658" y="6259970"/>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7073658" y="718899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9810481" y="3449437"/>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9810481" y="4376555"/>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9810481" y="533068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9810481" y="6259970"/>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9810481" y="718899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138110" y="5141913"/>
            <a:ext cx="374765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1052392" y="1398589"/>
            <a:ext cx="3288476" cy="3648420"/>
          </a:xfrm>
        </p:spPr>
        <p:txBody>
          <a:bodyPr anchor="b"/>
          <a:lstStyle>
            <a:lvl1pPr algn="l">
              <a:defRPr sz="5400"/>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1066677" y="5360988"/>
            <a:ext cx="3276221" cy="3022600"/>
          </a:xfrm>
        </p:spPr>
        <p:txBody>
          <a:bodyPr anchor="t"/>
          <a:lstStyle>
            <a:lvl1pPr marL="342884" indent="-342884" algn="l">
              <a:spcBef>
                <a:spcPts val="0"/>
              </a:spcBef>
              <a:buFont typeface="Wingdings" panose="05000000000000000000" pitchFamily="2" charset="2"/>
              <a:buChar char="§"/>
              <a:defRPr sz="3200" baseline="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a:t>
            </a:r>
            <a:r>
              <a:rPr kumimoji="1" lang="en-US" altLang="ja-JP" dirty="0" smtClean="0"/>
              <a:t>here</a:t>
            </a:r>
          </a:p>
          <a:p>
            <a:pPr lvl="0"/>
            <a:r>
              <a:rPr kumimoji="1" lang="en-US" altLang="ja-JP" dirty="0" smtClean="0"/>
              <a:t>Text goes here</a:t>
            </a:r>
            <a:endParaRPr kumimoji="1" lang="ja-JP" altLang="en-US" dirty="0"/>
          </a:p>
        </p:txBody>
      </p:sp>
      <p:sp>
        <p:nvSpPr>
          <p:cNvPr id="36"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pic>
        <p:nvPicPr>
          <p:cNvPr id="37" name="Picture 3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38" name="Straight Connector 37"/>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618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hank you">
    <p:bg>
      <p:bgPr>
        <a:solidFill>
          <a:srgbClr val="44688F"/>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266688" y="3740263"/>
            <a:ext cx="9181038" cy="1232839"/>
          </a:xfrm>
        </p:spPr>
        <p:txBody>
          <a:bodyPr anchor="b"/>
          <a:lstStyle>
            <a:lvl1pPr algn="ctr">
              <a:defRPr>
                <a:solidFill>
                  <a:schemeClr val="bg1"/>
                </a:solidFill>
              </a:defRPr>
            </a:lvl1pPr>
          </a:lstStyle>
          <a:p>
            <a:r>
              <a:rPr kumimoji="1" lang="en-US" altLang="ja-JP" dirty="0"/>
              <a:t>Slide title goes here</a:t>
            </a:r>
            <a:endParaRPr kumimoji="1" lang="ja-JP" altLang="en-US" dirty="0"/>
          </a:p>
        </p:txBody>
      </p:sp>
      <p:sp>
        <p:nvSpPr>
          <p:cNvPr id="6" name="Text Placeholder 5"/>
          <p:cNvSpPr>
            <a:spLocks noGrp="1"/>
          </p:cNvSpPr>
          <p:nvPr>
            <p:ph type="body" sz="quarter" idx="12" hasCustomPrompt="1"/>
          </p:nvPr>
        </p:nvSpPr>
        <p:spPr>
          <a:xfrm>
            <a:off x="2266688" y="5141913"/>
            <a:ext cx="9181038" cy="896938"/>
          </a:xfrm>
        </p:spPr>
        <p:txBody>
          <a:bodyPr anchor="t"/>
          <a:lstStyle>
            <a:lvl1pPr marL="0" indent="0" algn="ctr">
              <a:spcBef>
                <a:spcPts val="0"/>
              </a:spcBef>
              <a:buFontTx/>
              <a:buNone/>
              <a:defRPr>
                <a:solidFill>
                  <a:schemeClr val="bg2"/>
                </a:solidFill>
              </a:defRPr>
            </a:lvl1pPr>
            <a:lvl2pPr marL="514213" indent="0">
              <a:buNone/>
              <a:defRPr sz="1350"/>
            </a:lvl2pPr>
            <a:lvl3pPr marL="1028426" indent="0">
              <a:buNone/>
              <a:defRPr sz="1350"/>
            </a:lvl3pPr>
            <a:lvl4pPr marL="1542639" indent="0">
              <a:buNone/>
              <a:defRPr sz="1350"/>
            </a:lvl4pPr>
            <a:lvl5pPr marL="2056852" indent="0">
              <a:buNone/>
              <a:defRPr sz="135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3" hasCustomPrompt="1"/>
          </p:nvPr>
        </p:nvSpPr>
        <p:spPr>
          <a:xfrm>
            <a:off x="2266688" y="7015163"/>
            <a:ext cx="9181038" cy="1871662"/>
          </a:xfrm>
        </p:spPr>
        <p:txBody>
          <a:bodyPr anchor="b"/>
          <a:lstStyle>
            <a:lvl1pPr marL="0" indent="0" algn="ctr">
              <a:spcBef>
                <a:spcPts val="0"/>
              </a:spcBef>
              <a:buFontTx/>
              <a:buNone/>
              <a:defRPr>
                <a:solidFill>
                  <a:schemeClr val="bg2"/>
                </a:solidFill>
              </a:defRPr>
            </a:lvl1pPr>
            <a:lvl2pPr marL="514213" indent="0">
              <a:buNone/>
              <a:defRPr sz="1350"/>
            </a:lvl2pPr>
            <a:lvl3pPr marL="1028426" indent="0">
              <a:buNone/>
              <a:defRPr sz="1350"/>
            </a:lvl3pPr>
            <a:lvl4pPr marL="1542639" indent="0">
              <a:buNone/>
              <a:defRPr sz="1350"/>
            </a:lvl4pPr>
            <a:lvl5pPr marL="2056852" indent="0">
              <a:buNone/>
              <a:defRPr sz="1350"/>
            </a:lvl5pPr>
          </a:lstStyle>
          <a:p>
            <a:pPr lvl="0"/>
            <a:r>
              <a:rPr kumimoji="1" lang="en-US" altLang="ja-JP" dirty="0"/>
              <a:t>Text goes here</a:t>
            </a:r>
            <a:endParaRPr kumimoji="1" lang="ja-JP" altLang="en-US" dirty="0"/>
          </a:p>
        </p:txBody>
      </p:sp>
      <p:sp>
        <p:nvSpPr>
          <p:cNvPr id="8" name="Slide Number Placeholder 2"/>
          <p:cNvSpPr>
            <a:spLocks noGrp="1"/>
          </p:cNvSpPr>
          <p:nvPr>
            <p:ph type="sldNum" sz="quarter" idx="10"/>
          </p:nvPr>
        </p:nvSpPr>
        <p:spPr>
          <a:xfrm>
            <a:off x="10230334" y="9378247"/>
            <a:ext cx="3085743" cy="547603"/>
          </a:xfrm>
        </p:spPr>
        <p:txBody>
          <a:bodyPr/>
          <a:lstStyle>
            <a:lvl1pPr>
              <a:defRPr>
                <a:solidFill>
                  <a:schemeClr val="bg1"/>
                </a:solidFill>
              </a:defRPr>
            </a:lvl1pPr>
          </a:lstStyle>
          <a:p>
            <a:fld id="{B54AD89C-DF1E-4948-B597-5DD47B34A9CA}" type="slidenum">
              <a:rPr kumimoji="1" lang="ja-JP" altLang="en-US" smtClean="0"/>
              <a:pPr/>
              <a:t>‹#›</a:t>
            </a:fld>
            <a:endParaRPr kumimoji="1" lang="ja-JP" altLang="en-US" dirty="0"/>
          </a:p>
        </p:txBody>
      </p:sp>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b="40507"/>
          <a:stretch/>
        </p:blipFill>
        <p:spPr>
          <a:xfrm>
            <a:off x="12051213" y="9402594"/>
            <a:ext cx="749586" cy="497930"/>
          </a:xfrm>
          <a:prstGeom prst="rect">
            <a:avLst/>
          </a:prstGeom>
        </p:spPr>
      </p:pic>
    </p:spTree>
    <p:extLst>
      <p:ext uri="{BB962C8B-B14F-4D97-AF65-F5344CB8AC3E}">
        <p14:creationId xmlns:p14="http://schemas.microsoft.com/office/powerpoint/2010/main" val="3635427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 images and text">
    <p:bg>
      <p:bgPr>
        <a:solidFill>
          <a:srgbClr val="44688F"/>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857207" y="-1"/>
            <a:ext cx="2861669" cy="4133851"/>
          </a:xfrm>
          <a:solidFill>
            <a:schemeClr val="accent5">
              <a:lumMod val="40000"/>
              <a:lumOff val="60000"/>
            </a:schemeClr>
          </a:solidFill>
        </p:spPr>
        <p:txBody>
          <a:bodyPr/>
          <a:lstStyle>
            <a:lvl1pPr marL="0" marR="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6857206" y="4232326"/>
            <a:ext cx="2861669" cy="6053089"/>
          </a:xfrm>
          <a:solidFill>
            <a:schemeClr val="accent5">
              <a:lumMod val="40000"/>
              <a:lumOff val="60000"/>
            </a:schemeClr>
          </a:solidFill>
        </p:spPr>
        <p:txBody>
          <a:bodyPr/>
          <a:lstStyle>
            <a:lvl1pPr marL="0" marR="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9800353" y="2"/>
            <a:ext cx="2861669" cy="6053089"/>
          </a:xfrm>
          <a:solidFill>
            <a:schemeClr val="accent5">
              <a:lumMod val="40000"/>
              <a:lumOff val="60000"/>
            </a:schemeClr>
          </a:solidFill>
        </p:spPr>
        <p:txBody>
          <a:bodyPr/>
          <a:lstStyle>
            <a:lvl1pPr marL="0" marR="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9800353" y="6151564"/>
            <a:ext cx="2861669" cy="4133851"/>
          </a:xfrm>
          <a:solidFill>
            <a:schemeClr val="accent5">
              <a:lumMod val="40000"/>
              <a:lumOff val="60000"/>
            </a:schemeClr>
          </a:solidFill>
        </p:spPr>
        <p:txBody>
          <a:bodyPr/>
          <a:lstStyle>
            <a:lvl1pPr marL="0" marR="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052391" y="1398589"/>
            <a:ext cx="4767391"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066678" y="5360988"/>
            <a:ext cx="4767391" cy="3022600"/>
          </a:xfrm>
        </p:spPr>
        <p:txBody>
          <a:bodyPr anchor="t"/>
          <a:lstStyle>
            <a:lvl1pPr marL="0" indent="0" algn="just">
              <a:spcBef>
                <a:spcPts val="0"/>
              </a:spcBef>
              <a:buFontTx/>
              <a:buNone/>
              <a:defRPr>
                <a:solidFill>
                  <a:schemeClr val="bg2"/>
                </a:solidFill>
              </a:defRPr>
            </a:lvl1pPr>
            <a:lvl2pPr marL="514282" indent="0">
              <a:buNone/>
              <a:defRPr sz="1350"/>
            </a:lvl2pPr>
            <a:lvl3pPr marL="1028563" indent="0">
              <a:buNone/>
              <a:defRPr sz="1350"/>
            </a:lvl3pPr>
            <a:lvl4pPr marL="1542845" indent="0">
              <a:buNone/>
              <a:defRPr sz="1350"/>
            </a:lvl4pPr>
            <a:lvl5pPr marL="2057126" indent="0">
              <a:buNone/>
              <a:defRPr sz="1350"/>
            </a:lvl5pPr>
          </a:lstStyle>
          <a:p>
            <a:pPr lvl="0"/>
            <a:r>
              <a:rPr kumimoji="1" lang="en-US" altLang="ja-JP" dirty="0"/>
              <a:t>Text goes here</a:t>
            </a:r>
            <a:endParaRPr kumimoji="1" lang="ja-JP" altLang="en-US" dirty="0"/>
          </a:p>
        </p:txBody>
      </p:sp>
      <p:sp>
        <p:nvSpPr>
          <p:cNvPr id="18" name="Slide Number Placeholder 2"/>
          <p:cNvSpPr>
            <a:spLocks noGrp="1"/>
          </p:cNvSpPr>
          <p:nvPr>
            <p:ph type="sldNum" sz="quarter" idx="10"/>
          </p:nvPr>
        </p:nvSpPr>
        <p:spPr>
          <a:xfrm>
            <a:off x="11387639" y="9386340"/>
            <a:ext cx="2314441" cy="547603"/>
          </a:xfrm>
        </p:spPr>
        <p:txBody>
          <a:bodyPr/>
          <a:lstStyle>
            <a:lvl1pPr>
              <a:defRPr>
                <a:solidFill>
                  <a:schemeClr val="bg1"/>
                </a:solidFill>
              </a:defRPr>
            </a:lvl1pPr>
          </a:lstStyle>
          <a:p>
            <a:fld id="{B54AD89C-DF1E-4948-B597-5DD47B34A9CA}" type="slidenum">
              <a:rPr kumimoji="1" lang="ja-JP" altLang="en-US" smtClean="0"/>
              <a:pPr/>
              <a:t>‹#›</a:t>
            </a:fld>
            <a:endParaRPr kumimoji="1" lang="ja-JP" altLang="en-US" dirty="0"/>
          </a:p>
        </p:txBody>
      </p:sp>
      <p:pic>
        <p:nvPicPr>
          <p:cNvPr id="19" name="Picture 18"/>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0507"/>
          <a:stretch/>
        </p:blipFill>
        <p:spPr>
          <a:xfrm>
            <a:off x="12753376" y="9410686"/>
            <a:ext cx="562222" cy="497930"/>
          </a:xfrm>
          <a:prstGeom prst="rect">
            <a:avLst/>
          </a:prstGeom>
        </p:spPr>
      </p:pic>
    </p:spTree>
    <p:extLst>
      <p:ext uri="{BB962C8B-B14F-4D97-AF65-F5344CB8AC3E}">
        <p14:creationId xmlns:p14="http://schemas.microsoft.com/office/powerpoint/2010/main" val="2044985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ig right image and tex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052391" y="2116812"/>
            <a:ext cx="3388467" cy="3018343"/>
          </a:xfrm>
        </p:spPr>
        <p:txBody>
          <a:bodyPr anchor="b"/>
          <a:lstStyle>
            <a:lvl1pPr algn="l">
              <a:defRPr>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24" hasCustomPrompt="1"/>
          </p:nvPr>
        </p:nvSpPr>
        <p:spPr>
          <a:xfrm>
            <a:off x="1052390" y="5365096"/>
            <a:ext cx="3388468" cy="3512273"/>
          </a:xfrm>
        </p:spPr>
        <p:txBody>
          <a:bodyPr anchor="t">
            <a:normAutofit/>
          </a:bodyPr>
          <a:lstStyle>
            <a:lvl1pPr marL="342900" indent="-342900" algn="just">
              <a:lnSpc>
                <a:spcPct val="100000"/>
              </a:lnSpc>
              <a:spcBef>
                <a:spcPts val="0"/>
              </a:spcBef>
              <a:spcAft>
                <a:spcPts val="600"/>
              </a:spcAft>
              <a:buFont typeface="Wingdings" panose="05000000000000000000" pitchFamily="2" charset="2"/>
              <a:buChar char="§"/>
              <a:defRPr sz="2400" baseline="0">
                <a:solidFill>
                  <a:schemeClr val="tx1"/>
                </a:solidFill>
              </a:defRPr>
            </a:lvl1pPr>
            <a:lvl2pPr marL="514282" indent="0">
              <a:buNone/>
              <a:defRPr sz="1350"/>
            </a:lvl2pPr>
            <a:lvl3pPr marL="1028563" indent="0">
              <a:buNone/>
              <a:defRPr sz="1350"/>
            </a:lvl3pPr>
            <a:lvl4pPr marL="1542845" indent="0">
              <a:buNone/>
              <a:defRPr sz="1350"/>
            </a:lvl4pPr>
            <a:lvl5pPr marL="2057126" indent="0">
              <a:buNone/>
              <a:defRPr sz="1350"/>
            </a:lvl5pPr>
          </a:lstStyle>
          <a:p>
            <a:pPr lvl="0"/>
            <a:r>
              <a:rPr kumimoji="1" lang="en-US" altLang="ja-JP" dirty="0"/>
              <a:t>Text goes here</a:t>
            </a:r>
          </a:p>
          <a:p>
            <a:pPr lvl="0"/>
            <a:r>
              <a:rPr kumimoji="1" lang="en-US" altLang="ja-JP" dirty="0"/>
              <a:t>Text goes here</a:t>
            </a:r>
            <a:endParaRPr kumimoji="1" lang="ja-JP" altLang="en-US" dirty="0"/>
          </a:p>
        </p:txBody>
      </p:sp>
      <p:sp>
        <p:nvSpPr>
          <p:cNvPr id="7" name="Picture Placeholder 6"/>
          <p:cNvSpPr>
            <a:spLocks noGrp="1"/>
          </p:cNvSpPr>
          <p:nvPr>
            <p:ph type="pic" sz="quarter" idx="15"/>
          </p:nvPr>
        </p:nvSpPr>
        <p:spPr>
          <a:xfrm>
            <a:off x="5345288" y="1398588"/>
            <a:ext cx="7316734" cy="7478780"/>
          </a:xfrm>
          <a:solidFill>
            <a:srgbClr val="DAE1E9"/>
          </a:solidFill>
        </p:spPr>
        <p:txBody>
          <a:bodyPr/>
          <a:lstStyle>
            <a:lvl1pPr marL="0" marR="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Slide Number Placeholder 2"/>
          <p:cNvSpPr txBox="1">
            <a:spLocks/>
          </p:cNvSpPr>
          <p:nvPr userDrawn="1"/>
        </p:nvSpPr>
        <p:spPr>
          <a:xfrm>
            <a:off x="11205558" y="9378248"/>
            <a:ext cx="2314441" cy="547603"/>
          </a:xfrm>
          <a:prstGeom prst="rect">
            <a:avLst/>
          </a:prstGeom>
        </p:spPr>
        <p:txBody>
          <a:bodyPr vert="horz" lIns="68584" tIns="34292" rIns="68584" bIns="34292"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z="1350" smtClean="0"/>
              <a:pPr/>
              <a:t>‹#›</a:t>
            </a:fld>
            <a:endParaRPr kumimoji="1" lang="ja-JP" altLang="en-US" sz="1350" dirty="0"/>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685510" y="9446541"/>
            <a:ext cx="476536" cy="467949"/>
          </a:xfrm>
          <a:prstGeom prst="rect">
            <a:avLst/>
          </a:prstGeom>
        </p:spPr>
      </p:pic>
      <p:cxnSp>
        <p:nvCxnSpPr>
          <p:cNvPr id="15" name="Straight Connector 14"/>
          <p:cNvCxnSpPr/>
          <p:nvPr userDrawn="1"/>
        </p:nvCxnSpPr>
        <p:spPr>
          <a:xfrm flipH="1">
            <a:off x="694383" y="9680515"/>
            <a:ext cx="11899576"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794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685131051"/>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5724" y="2564214"/>
            <a:ext cx="11828681" cy="4278445"/>
          </a:xfrm>
        </p:spPr>
        <p:txBody>
          <a:bodyPr anchor="b">
            <a:normAutofit/>
          </a:bodyPr>
          <a:lstStyle>
            <a:lvl1pPr>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935724" y="6883135"/>
            <a:ext cx="11828681" cy="2249933"/>
          </a:xfrm>
        </p:spPr>
        <p:txBody>
          <a:bodyPr/>
          <a:lstStyle>
            <a:lvl1pPr marL="0" indent="0" algn="ctr">
              <a:buNone/>
              <a:defRPr sz="3600">
                <a:solidFill>
                  <a:schemeClr val="tx1"/>
                </a:solidFill>
              </a:defRPr>
            </a:lvl1pPr>
            <a:lvl2pPr marL="685709" indent="0">
              <a:buNone/>
              <a:defRPr sz="3000">
                <a:solidFill>
                  <a:schemeClr val="tx1">
                    <a:tint val="75000"/>
                  </a:schemeClr>
                </a:solidFill>
              </a:defRPr>
            </a:lvl2pPr>
            <a:lvl3pPr marL="1371417" indent="0">
              <a:buNone/>
              <a:defRPr sz="2700">
                <a:solidFill>
                  <a:schemeClr val="tx1">
                    <a:tint val="75000"/>
                  </a:schemeClr>
                </a:solidFill>
              </a:defRPr>
            </a:lvl3pPr>
            <a:lvl4pPr marL="2057126" indent="0">
              <a:buNone/>
              <a:defRPr sz="2400">
                <a:solidFill>
                  <a:schemeClr val="tx1">
                    <a:tint val="75000"/>
                  </a:schemeClr>
                </a:solidFill>
              </a:defRPr>
            </a:lvl4pPr>
            <a:lvl5pPr marL="2742834" indent="0">
              <a:buNone/>
              <a:defRPr sz="2400">
                <a:solidFill>
                  <a:schemeClr val="tx1">
                    <a:tint val="75000"/>
                  </a:schemeClr>
                </a:solidFill>
              </a:defRPr>
            </a:lvl5pPr>
            <a:lvl6pPr marL="3428543" indent="0">
              <a:buNone/>
              <a:defRPr sz="2400">
                <a:solidFill>
                  <a:schemeClr val="tx1">
                    <a:tint val="75000"/>
                  </a:schemeClr>
                </a:solidFill>
              </a:defRPr>
            </a:lvl6pPr>
            <a:lvl7pPr marL="4114251" indent="0">
              <a:buNone/>
              <a:defRPr sz="2400">
                <a:solidFill>
                  <a:schemeClr val="tx1">
                    <a:tint val="75000"/>
                  </a:schemeClr>
                </a:solidFill>
              </a:defRPr>
            </a:lvl7pPr>
            <a:lvl8pPr marL="4799960" indent="0">
              <a:buNone/>
              <a:defRPr sz="2400">
                <a:solidFill>
                  <a:schemeClr val="tx1">
                    <a:tint val="75000"/>
                  </a:schemeClr>
                </a:solidFill>
              </a:defRPr>
            </a:lvl8pPr>
            <a:lvl9pPr marL="5485668" indent="0">
              <a:buNone/>
              <a:defRPr sz="2400">
                <a:solidFill>
                  <a:schemeClr val="tx1">
                    <a:tint val="75000"/>
                  </a:schemeClr>
                </a:solidFill>
              </a:defRPr>
            </a:lvl9pPr>
          </a:lstStyle>
          <a:p>
            <a:pPr lvl="0"/>
            <a:r>
              <a:rPr lang="en-US" dirty="0" smtClean="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052390138"/>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42866" y="2738015"/>
            <a:ext cx="5828626" cy="6526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942921" y="2738015"/>
            <a:ext cx="5828626" cy="6526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01423853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4652" y="547605"/>
            <a:ext cx="11828681" cy="198803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44653" y="2521356"/>
            <a:ext cx="5801839" cy="1235677"/>
          </a:xfrm>
        </p:spPr>
        <p:txBody>
          <a:bodyPr anchor="b"/>
          <a:lstStyle>
            <a:lvl1pPr marL="0" indent="0">
              <a:buNone/>
              <a:defRPr sz="3600" b="1"/>
            </a:lvl1pPr>
            <a:lvl2pPr marL="685709" indent="0">
              <a:buNone/>
              <a:defRPr sz="3000" b="1"/>
            </a:lvl2pPr>
            <a:lvl3pPr marL="1371417" indent="0">
              <a:buNone/>
              <a:defRPr sz="2700" b="1"/>
            </a:lvl3pPr>
            <a:lvl4pPr marL="2057126" indent="0">
              <a:buNone/>
              <a:defRPr sz="2400" b="1"/>
            </a:lvl4pPr>
            <a:lvl5pPr marL="2742834" indent="0">
              <a:buNone/>
              <a:defRPr sz="2400" b="1"/>
            </a:lvl5pPr>
            <a:lvl6pPr marL="3428543" indent="0">
              <a:buNone/>
              <a:defRPr sz="2400" b="1"/>
            </a:lvl6pPr>
            <a:lvl7pPr marL="4114251" indent="0">
              <a:buNone/>
              <a:defRPr sz="2400" b="1"/>
            </a:lvl7pPr>
            <a:lvl8pPr marL="4799960" indent="0">
              <a:buNone/>
              <a:defRPr sz="2400" b="1"/>
            </a:lvl8pPr>
            <a:lvl9pPr marL="5485668" indent="0">
              <a:buNone/>
              <a:defRPr sz="2400" b="1"/>
            </a:lvl9pPr>
          </a:lstStyle>
          <a:p>
            <a:pPr lvl="0"/>
            <a:r>
              <a:rPr lang="en-US" smtClean="0"/>
              <a:t>Edit Master text styles</a:t>
            </a:r>
          </a:p>
        </p:txBody>
      </p:sp>
      <p:sp>
        <p:nvSpPr>
          <p:cNvPr id="4" name="Content Placeholder 3"/>
          <p:cNvSpPr>
            <a:spLocks noGrp="1"/>
          </p:cNvSpPr>
          <p:nvPr>
            <p:ph sz="half" idx="2"/>
          </p:nvPr>
        </p:nvSpPr>
        <p:spPr>
          <a:xfrm>
            <a:off x="944653" y="3757033"/>
            <a:ext cx="5801839" cy="552602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942922" y="2521356"/>
            <a:ext cx="5830412" cy="1235677"/>
          </a:xfrm>
        </p:spPr>
        <p:txBody>
          <a:bodyPr anchor="b"/>
          <a:lstStyle>
            <a:lvl1pPr marL="0" indent="0">
              <a:buNone/>
              <a:defRPr sz="3600" b="1"/>
            </a:lvl1pPr>
            <a:lvl2pPr marL="685709" indent="0">
              <a:buNone/>
              <a:defRPr sz="3000" b="1"/>
            </a:lvl2pPr>
            <a:lvl3pPr marL="1371417" indent="0">
              <a:buNone/>
              <a:defRPr sz="2700" b="1"/>
            </a:lvl3pPr>
            <a:lvl4pPr marL="2057126" indent="0">
              <a:buNone/>
              <a:defRPr sz="2400" b="1"/>
            </a:lvl4pPr>
            <a:lvl5pPr marL="2742834" indent="0">
              <a:buNone/>
              <a:defRPr sz="2400" b="1"/>
            </a:lvl5pPr>
            <a:lvl6pPr marL="3428543" indent="0">
              <a:buNone/>
              <a:defRPr sz="2400" b="1"/>
            </a:lvl6pPr>
            <a:lvl7pPr marL="4114251" indent="0">
              <a:buNone/>
              <a:defRPr sz="2400" b="1"/>
            </a:lvl7pPr>
            <a:lvl8pPr marL="4799960" indent="0">
              <a:buNone/>
              <a:defRPr sz="2400" b="1"/>
            </a:lvl8pPr>
            <a:lvl9pPr marL="5485668" indent="0">
              <a:buNone/>
              <a:defRPr sz="2400" b="1"/>
            </a:lvl9pPr>
          </a:lstStyle>
          <a:p>
            <a:pPr lvl="0"/>
            <a:r>
              <a:rPr lang="en-US" smtClean="0"/>
              <a:t>Edit Master text styles</a:t>
            </a:r>
          </a:p>
        </p:txBody>
      </p:sp>
      <p:sp>
        <p:nvSpPr>
          <p:cNvPr id="6" name="Content Placeholder 5"/>
          <p:cNvSpPr>
            <a:spLocks noGrp="1"/>
          </p:cNvSpPr>
          <p:nvPr>
            <p:ph sz="quarter" idx="4"/>
          </p:nvPr>
        </p:nvSpPr>
        <p:spPr>
          <a:xfrm>
            <a:off x="6942922" y="3757033"/>
            <a:ext cx="5830412" cy="552602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127994549"/>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5400">
                <a:solidFill>
                  <a:srgbClr val="44688F"/>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sp>
        <p:nvSpPr>
          <p:cNvPr id="11" name="Text Placeholder 10"/>
          <p:cNvSpPr>
            <a:spLocks noGrp="1"/>
          </p:cNvSpPr>
          <p:nvPr>
            <p:ph type="body" sz="quarter" idx="11" hasCustomPrompt="1"/>
          </p:nvPr>
        </p:nvSpPr>
        <p:spPr>
          <a:xfrm>
            <a:off x="942867" y="3091543"/>
            <a:ext cx="11719156" cy="6073103"/>
          </a:xfrm>
        </p:spPr>
        <p:txBody>
          <a:bodyPr>
            <a:normAutofit/>
          </a:bodyPr>
          <a:lstStyle>
            <a:lvl1pPr>
              <a:defRPr sz="3600" baseline="0">
                <a:solidFill>
                  <a:schemeClr val="tx1"/>
                </a:solidFill>
                <a:latin typeface="Roboto" panose="02000000000000000000" pitchFamily="2" charset="0"/>
                <a:ea typeface="Roboto" panose="02000000000000000000" pitchFamily="2" charset="0"/>
              </a:defRPr>
            </a:lvl1pPr>
            <a:lvl2pPr marL="771384" indent="-257129">
              <a:buFont typeface="Calibri" panose="020F0502020204030204" pitchFamily="34" charset="0"/>
              <a:buChar char="̶"/>
              <a:defRPr sz="2800" baseline="0">
                <a:solidFill>
                  <a:schemeClr val="tx1"/>
                </a:solidFill>
                <a:latin typeface="Roboto" panose="02000000000000000000" pitchFamily="2" charset="0"/>
                <a:ea typeface="Roboto" panose="02000000000000000000" pitchFamily="2" charset="0"/>
              </a:defRPr>
            </a:lvl2pPr>
            <a:lvl3pPr marL="1371395" indent="-342884">
              <a:buFontTx/>
              <a:buChar char="̶"/>
              <a:defRPr sz="2000" baseline="0">
                <a:solidFill>
                  <a:schemeClr val="tx1"/>
                </a:solidFill>
                <a:latin typeface="Roboto" panose="02000000000000000000" pitchFamily="2" charset="0"/>
                <a:ea typeface="Roboto" panose="02000000000000000000" pitchFamily="2" charset="0"/>
              </a:defRPr>
            </a:lvl3pPr>
            <a:lvl4pPr>
              <a:defRPr sz="2000">
                <a:solidFill>
                  <a:schemeClr val="tx1"/>
                </a:solidFill>
              </a:defRPr>
            </a:lvl4pPr>
            <a:lvl5pPr>
              <a:defRPr sz="3600">
                <a:solidFill>
                  <a:schemeClr val="tx1"/>
                </a:solidFill>
              </a:defRPr>
            </a:lvl5pPr>
          </a:lstStyle>
          <a:p>
            <a:pPr lvl="0"/>
            <a:r>
              <a:rPr kumimoji="1" lang="en-US" altLang="ja-JP" dirty="0" smtClean="0"/>
              <a:t>First level 36 </a:t>
            </a:r>
            <a:r>
              <a:rPr kumimoji="1" lang="en-US" altLang="ja-JP" dirty="0" err="1" smtClean="0"/>
              <a:t>pt</a:t>
            </a:r>
            <a:endParaRPr kumimoji="1" lang="en-US" altLang="ja-JP" dirty="0" smtClean="0"/>
          </a:p>
          <a:p>
            <a:pPr lvl="1"/>
            <a:r>
              <a:rPr kumimoji="1" lang="en-US" altLang="ja-JP" dirty="0" smtClean="0"/>
              <a:t>Second level 28 </a:t>
            </a:r>
            <a:r>
              <a:rPr kumimoji="1" lang="en-US" altLang="ja-JP" dirty="0" err="1" smtClean="0"/>
              <a:t>pt</a:t>
            </a:r>
            <a:endParaRPr kumimoji="1" lang="ja-JP" altLang="en-US" dirty="0" smtClean="0"/>
          </a:p>
          <a:p>
            <a:pPr lvl="2"/>
            <a:r>
              <a:rPr lang="en-US" dirty="0" smtClean="0"/>
              <a:t>Third level 20 </a:t>
            </a:r>
            <a:r>
              <a:rPr lang="en-US" dirty="0" err="1" smtClean="0"/>
              <a:t>pt</a:t>
            </a:r>
            <a:endParaRPr lang="en-US" dirty="0" smtClean="0"/>
          </a:p>
          <a:p>
            <a:pPr lvl="3"/>
            <a:r>
              <a:rPr lang="en-US" dirty="0" smtClean="0"/>
              <a:t>Forth level 20 </a:t>
            </a:r>
            <a:r>
              <a:rPr lang="en-US" dirty="0" err="1" smtClean="0"/>
              <a:t>pt</a:t>
            </a:r>
            <a:endParaRPr 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5" name="Straight Connector 4"/>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12796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5400">
                <a:solidFill>
                  <a:srgbClr val="44688F"/>
                </a:solidFill>
              </a:defRPr>
            </a:lvl1pPr>
          </a:lstStyle>
          <a:p>
            <a:r>
              <a:rPr lang="en-US" dirty="0" smtClean="0"/>
              <a:t>Click to edit Master title style</a:t>
            </a:r>
            <a:endParaRPr lang="en-US" dirty="0"/>
          </a:p>
        </p:txBody>
      </p:sp>
      <p:sp>
        <p:nvSpPr>
          <p:cNvPr id="11" name="Text Placeholder 10"/>
          <p:cNvSpPr>
            <a:spLocks noGrp="1"/>
          </p:cNvSpPr>
          <p:nvPr>
            <p:ph type="body" sz="quarter" idx="11" hasCustomPrompt="1"/>
          </p:nvPr>
        </p:nvSpPr>
        <p:spPr>
          <a:xfrm>
            <a:off x="942867" y="3091543"/>
            <a:ext cx="11719156" cy="6073103"/>
          </a:xfrm>
        </p:spPr>
        <p:txBody>
          <a:bodyPr>
            <a:normAutofit/>
          </a:bodyPr>
          <a:lstStyle>
            <a:lvl1pPr>
              <a:defRPr sz="3600" baseline="0">
                <a:solidFill>
                  <a:schemeClr val="tx1"/>
                </a:solidFill>
                <a:latin typeface="Roboto" panose="02000000000000000000" pitchFamily="2" charset="0"/>
                <a:ea typeface="Roboto" panose="02000000000000000000" pitchFamily="2" charset="0"/>
              </a:defRPr>
            </a:lvl1pPr>
            <a:lvl2pPr marL="771384" indent="-257129">
              <a:buFont typeface="Calibri" panose="020F0502020204030204" pitchFamily="34" charset="0"/>
              <a:buChar char="̶"/>
              <a:defRPr sz="2800" baseline="0">
                <a:solidFill>
                  <a:schemeClr val="tx1"/>
                </a:solidFill>
                <a:latin typeface="Roboto" panose="02000000000000000000" pitchFamily="2" charset="0"/>
                <a:ea typeface="Roboto" panose="02000000000000000000" pitchFamily="2" charset="0"/>
              </a:defRPr>
            </a:lvl2pPr>
            <a:lvl3pPr marL="1371395" indent="-342884">
              <a:buFontTx/>
              <a:buChar char="̶"/>
              <a:defRPr sz="2000" baseline="0">
                <a:solidFill>
                  <a:schemeClr val="tx1"/>
                </a:solidFill>
                <a:latin typeface="Roboto" panose="02000000000000000000" pitchFamily="2" charset="0"/>
                <a:ea typeface="Roboto" panose="02000000000000000000" pitchFamily="2" charset="0"/>
              </a:defRPr>
            </a:lvl3pPr>
            <a:lvl4pPr>
              <a:defRPr sz="2000">
                <a:solidFill>
                  <a:schemeClr val="tx1"/>
                </a:solidFill>
              </a:defRPr>
            </a:lvl4pPr>
            <a:lvl5pPr>
              <a:defRPr sz="3600">
                <a:solidFill>
                  <a:schemeClr val="tx1"/>
                </a:solidFill>
              </a:defRPr>
            </a:lvl5pPr>
          </a:lstStyle>
          <a:p>
            <a:pPr lvl="0"/>
            <a:r>
              <a:rPr kumimoji="1" lang="en-US" altLang="ja-JP" dirty="0" smtClean="0"/>
              <a:t>First level 36 </a:t>
            </a:r>
            <a:r>
              <a:rPr kumimoji="1" lang="en-US" altLang="ja-JP" dirty="0" err="1" smtClean="0"/>
              <a:t>pt</a:t>
            </a:r>
            <a:endParaRPr kumimoji="1" lang="en-US" altLang="ja-JP" dirty="0" smtClean="0"/>
          </a:p>
          <a:p>
            <a:pPr lvl="1"/>
            <a:r>
              <a:rPr kumimoji="1" lang="en-US" altLang="ja-JP" dirty="0" smtClean="0"/>
              <a:t>Second level 28 </a:t>
            </a:r>
            <a:r>
              <a:rPr kumimoji="1" lang="en-US" altLang="ja-JP" dirty="0" err="1" smtClean="0"/>
              <a:t>pt</a:t>
            </a:r>
            <a:endParaRPr kumimoji="1" lang="ja-JP" altLang="en-US" dirty="0" smtClean="0"/>
          </a:p>
          <a:p>
            <a:pPr lvl="2"/>
            <a:r>
              <a:rPr lang="en-US" dirty="0" smtClean="0"/>
              <a:t>Third level 20 </a:t>
            </a:r>
            <a:r>
              <a:rPr lang="en-US" dirty="0" err="1" smtClean="0"/>
              <a:t>pt</a:t>
            </a:r>
            <a:endParaRPr lang="en-US" dirty="0" smtClean="0"/>
          </a:p>
          <a:p>
            <a:pPr lvl="3"/>
            <a:r>
              <a:rPr lang="en-US" dirty="0" smtClean="0"/>
              <a:t>Forth level 20 </a:t>
            </a:r>
            <a:r>
              <a:rPr lang="en-US" dirty="0" err="1" smtClean="0"/>
              <a:t>pt</a:t>
            </a:r>
            <a:endParaRPr lang="en-US" dirty="0"/>
          </a:p>
        </p:txBody>
      </p:sp>
      <p:sp>
        <p:nvSpPr>
          <p:cNvPr id="6"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8" name="Straight Connector 7"/>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6739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3" y="1"/>
            <a:ext cx="13714413" cy="5811864"/>
          </a:xfrm>
          <a:solidFill>
            <a:srgbClr val="44688F"/>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itle 1"/>
          <p:cNvSpPr>
            <a:spLocks noGrp="1"/>
          </p:cNvSpPr>
          <p:nvPr>
            <p:ph type="title" hasCustomPrompt="1"/>
          </p:nvPr>
        </p:nvSpPr>
        <p:spPr>
          <a:xfrm>
            <a:off x="1" y="6358412"/>
            <a:ext cx="13714412" cy="1054484"/>
          </a:xfrm>
        </p:spPr>
        <p:txBody>
          <a:bodyPr anchor="ctr">
            <a:normAutofit/>
          </a:bodyPr>
          <a:lstStyle>
            <a:lvl1pPr algn="ctr">
              <a:defRPr sz="6000">
                <a:solidFill>
                  <a:srgbClr val="44688F"/>
                </a:solidFill>
              </a:defRPr>
            </a:lvl1pPr>
          </a:lstStyle>
          <a:p>
            <a:r>
              <a:rPr kumimoji="1" lang="en-US" altLang="ja-JP" dirty="0"/>
              <a:t>Slide title</a:t>
            </a:r>
            <a:endParaRPr kumimoji="1" lang="ja-JP" altLang="en-US" dirty="0"/>
          </a:p>
        </p:txBody>
      </p:sp>
      <p:sp>
        <p:nvSpPr>
          <p:cNvPr id="10" name="Text Placeholder 5"/>
          <p:cNvSpPr>
            <a:spLocks noGrp="1"/>
          </p:cNvSpPr>
          <p:nvPr>
            <p:ph type="body" sz="quarter" idx="12" hasCustomPrompt="1"/>
          </p:nvPr>
        </p:nvSpPr>
        <p:spPr>
          <a:xfrm>
            <a:off x="1" y="7694830"/>
            <a:ext cx="13714411" cy="1663700"/>
          </a:xfrm>
        </p:spPr>
        <p:txBody>
          <a:bodyPr anchor="t" anchorCtr="0">
            <a:norm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a:t>
            </a:r>
            <a:r>
              <a:rPr kumimoji="1" lang="en-US" altLang="ja-JP" dirty="0" smtClean="0"/>
              <a:t>here</a:t>
            </a:r>
          </a:p>
          <a:p>
            <a:pPr lvl="0"/>
            <a:r>
              <a:rPr kumimoji="1" lang="en-US" altLang="ja-JP" dirty="0" smtClean="0"/>
              <a:t>Title</a:t>
            </a:r>
          </a:p>
          <a:p>
            <a:pPr lvl="0"/>
            <a:r>
              <a:rPr kumimoji="1" lang="en-US" altLang="ja-JP" dirty="0" smtClean="0"/>
              <a:t>date</a:t>
            </a:r>
            <a:endParaRPr kumimoji="1" lang="ja-JP" alt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5794" y="9321458"/>
            <a:ext cx="2642823" cy="808535"/>
          </a:xfrm>
          <a:prstGeom prst="rect">
            <a:avLst/>
          </a:prstGeom>
        </p:spPr>
      </p:pic>
    </p:spTree>
    <p:extLst>
      <p:ext uri="{BB962C8B-B14F-4D97-AF65-F5344CB8AC3E}">
        <p14:creationId xmlns:p14="http://schemas.microsoft.com/office/powerpoint/2010/main" val="271026327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Numbered list - 5 items">
    <p:spTree>
      <p:nvGrpSpPr>
        <p:cNvPr id="1" name=""/>
        <p:cNvGrpSpPr/>
        <p:nvPr/>
      </p:nvGrpSpPr>
      <p:grpSpPr>
        <a:xfrm>
          <a:off x="0" y="0"/>
          <a:ext cx="0" cy="0"/>
          <a:chOff x="0" y="0"/>
          <a:chExt cx="0" cy="0"/>
        </a:xfrm>
      </p:grpSpPr>
      <p:sp>
        <p:nvSpPr>
          <p:cNvPr id="5" name="Rectangle 4"/>
          <p:cNvSpPr/>
          <p:nvPr userDrawn="1"/>
        </p:nvSpPr>
        <p:spPr>
          <a:xfrm>
            <a:off x="-12029" y="-1588"/>
            <a:ext cx="4882411"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6" name="Title 1"/>
          <p:cNvSpPr>
            <a:spLocks noGrp="1"/>
          </p:cNvSpPr>
          <p:nvPr>
            <p:ph type="title" hasCustomPrompt="1"/>
          </p:nvPr>
        </p:nvSpPr>
        <p:spPr>
          <a:xfrm>
            <a:off x="441164" y="3633543"/>
            <a:ext cx="4000084"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2" hasCustomPrompt="1"/>
          </p:nvPr>
        </p:nvSpPr>
        <p:spPr>
          <a:xfrm>
            <a:off x="6408045" y="2003053"/>
            <a:ext cx="6009353" cy="337024"/>
          </a:xfrm>
        </p:spPr>
        <p:txBody>
          <a:bodyPr anchor="t">
            <a:noAutofit/>
          </a:bodyPr>
          <a:lstStyle>
            <a:lvl1pPr marL="0" indent="0" algn="just">
              <a:lnSpc>
                <a:spcPct val="100000"/>
              </a:lnSpc>
              <a:spcBef>
                <a:spcPts val="0"/>
              </a:spcBef>
              <a:buFontTx/>
              <a:buNone/>
              <a:defRPr sz="24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6408045" y="1433521"/>
            <a:ext cx="6009353" cy="604071"/>
          </a:xfrm>
        </p:spPr>
        <p:txBody>
          <a:bodyPr anchor="b">
            <a:noAutofit/>
          </a:bodyPr>
          <a:lstStyle>
            <a:lvl1pPr marL="0" indent="0" algn="l">
              <a:lnSpc>
                <a:spcPct val="100000"/>
              </a:lnSpc>
              <a:spcBef>
                <a:spcPts val="0"/>
              </a:spcBef>
              <a:buFontTx/>
              <a:buNone/>
              <a:defRPr sz="2800">
                <a:solidFill>
                  <a:srgbClr val="666633"/>
                </a:solidFill>
                <a:latin typeface="Franklin Gothic Medium" panose="020B06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17" name="Text Placeholder 5"/>
          <p:cNvSpPr>
            <a:spLocks noGrp="1"/>
          </p:cNvSpPr>
          <p:nvPr>
            <p:ph type="body" sz="quarter" idx="17" hasCustomPrompt="1"/>
          </p:nvPr>
        </p:nvSpPr>
        <p:spPr>
          <a:xfrm>
            <a:off x="6408045" y="3596397"/>
            <a:ext cx="6009353" cy="337024"/>
          </a:xfrm>
        </p:spPr>
        <p:txBody>
          <a:bodyPr anchor="t">
            <a:noAutofit/>
          </a:bodyPr>
          <a:lstStyle>
            <a:lvl1pPr marL="0" indent="0" algn="just">
              <a:lnSpc>
                <a:spcPct val="100000"/>
              </a:lnSpc>
              <a:spcBef>
                <a:spcPts val="0"/>
              </a:spcBef>
              <a:buFontTx/>
              <a:buNone/>
              <a:defRPr sz="24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18" hasCustomPrompt="1"/>
          </p:nvPr>
        </p:nvSpPr>
        <p:spPr>
          <a:xfrm>
            <a:off x="6408045" y="3026857"/>
            <a:ext cx="6009353" cy="604071"/>
          </a:xfrm>
        </p:spPr>
        <p:txBody>
          <a:bodyPr anchor="b">
            <a:noAutofit/>
          </a:bodyPr>
          <a:lstStyle>
            <a:lvl1pPr marL="0" indent="0" algn="l">
              <a:lnSpc>
                <a:spcPct val="100000"/>
              </a:lnSpc>
              <a:spcBef>
                <a:spcPts val="0"/>
              </a:spcBef>
              <a:buFontTx/>
              <a:buNone/>
              <a:defRPr sz="2800">
                <a:solidFill>
                  <a:srgbClr val="666633"/>
                </a:solidFill>
                <a:latin typeface="Franklin Gothic Medium" panose="020B06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23" name="Text Placeholder 5"/>
          <p:cNvSpPr>
            <a:spLocks noGrp="1"/>
          </p:cNvSpPr>
          <p:nvPr>
            <p:ph type="body" sz="quarter" idx="20" hasCustomPrompt="1"/>
          </p:nvPr>
        </p:nvSpPr>
        <p:spPr>
          <a:xfrm>
            <a:off x="6408045" y="5189740"/>
            <a:ext cx="6009353" cy="337024"/>
          </a:xfrm>
        </p:spPr>
        <p:txBody>
          <a:bodyPr anchor="t">
            <a:noAutofit/>
          </a:bodyPr>
          <a:lstStyle>
            <a:lvl1pPr marL="0" indent="0" algn="just">
              <a:lnSpc>
                <a:spcPct val="100000"/>
              </a:lnSpc>
              <a:spcBef>
                <a:spcPts val="0"/>
              </a:spcBef>
              <a:buFontTx/>
              <a:buNone/>
              <a:defRPr sz="24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4" name="Text Placeholder 5"/>
          <p:cNvSpPr>
            <a:spLocks noGrp="1"/>
          </p:cNvSpPr>
          <p:nvPr>
            <p:ph type="body" sz="quarter" idx="21" hasCustomPrompt="1"/>
          </p:nvPr>
        </p:nvSpPr>
        <p:spPr>
          <a:xfrm>
            <a:off x="6408045" y="4620208"/>
            <a:ext cx="6009353" cy="604071"/>
          </a:xfrm>
        </p:spPr>
        <p:txBody>
          <a:bodyPr anchor="b">
            <a:noAutofit/>
          </a:bodyPr>
          <a:lstStyle>
            <a:lvl1pPr marL="0" indent="0" algn="l">
              <a:lnSpc>
                <a:spcPct val="100000"/>
              </a:lnSpc>
              <a:spcBef>
                <a:spcPts val="0"/>
              </a:spcBef>
              <a:buFontTx/>
              <a:buNone/>
              <a:defRPr sz="2800">
                <a:solidFill>
                  <a:srgbClr val="666633"/>
                </a:solidFill>
                <a:latin typeface="Franklin Gothic Medium" panose="020B06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29" name="Text Placeholder 5"/>
          <p:cNvSpPr>
            <a:spLocks noGrp="1"/>
          </p:cNvSpPr>
          <p:nvPr>
            <p:ph type="body" sz="quarter" idx="23" hasCustomPrompt="1"/>
          </p:nvPr>
        </p:nvSpPr>
        <p:spPr>
          <a:xfrm>
            <a:off x="6408045" y="6783083"/>
            <a:ext cx="6009353" cy="337024"/>
          </a:xfrm>
        </p:spPr>
        <p:txBody>
          <a:bodyPr anchor="t">
            <a:noAutofit/>
          </a:bodyPr>
          <a:lstStyle>
            <a:lvl1pPr marL="0" indent="0" algn="just">
              <a:lnSpc>
                <a:spcPct val="100000"/>
              </a:lnSpc>
              <a:spcBef>
                <a:spcPts val="0"/>
              </a:spcBef>
              <a:buFontTx/>
              <a:buNone/>
              <a:defRPr sz="24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24" hasCustomPrompt="1"/>
          </p:nvPr>
        </p:nvSpPr>
        <p:spPr>
          <a:xfrm>
            <a:off x="6408045" y="6213551"/>
            <a:ext cx="6009353" cy="604071"/>
          </a:xfrm>
        </p:spPr>
        <p:txBody>
          <a:bodyPr anchor="b">
            <a:noAutofit/>
          </a:bodyPr>
          <a:lstStyle>
            <a:lvl1pPr marL="0" indent="0" algn="l">
              <a:lnSpc>
                <a:spcPct val="100000"/>
              </a:lnSpc>
              <a:spcBef>
                <a:spcPts val="0"/>
              </a:spcBef>
              <a:buFontTx/>
              <a:buNone/>
              <a:defRPr sz="2800">
                <a:solidFill>
                  <a:srgbClr val="666633"/>
                </a:solidFill>
                <a:latin typeface="Franklin Gothic Medium" panose="020B06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35" name="Text Placeholder 5"/>
          <p:cNvSpPr>
            <a:spLocks noGrp="1"/>
          </p:cNvSpPr>
          <p:nvPr>
            <p:ph type="body" sz="quarter" idx="26" hasCustomPrompt="1"/>
          </p:nvPr>
        </p:nvSpPr>
        <p:spPr>
          <a:xfrm>
            <a:off x="6408045" y="8376427"/>
            <a:ext cx="6009353" cy="337024"/>
          </a:xfrm>
        </p:spPr>
        <p:txBody>
          <a:bodyPr anchor="t">
            <a:noAutofit/>
          </a:bodyPr>
          <a:lstStyle>
            <a:lvl1pPr marL="0" indent="0" algn="just">
              <a:lnSpc>
                <a:spcPct val="100000"/>
              </a:lnSpc>
              <a:spcBef>
                <a:spcPts val="0"/>
              </a:spcBef>
              <a:buFontTx/>
              <a:buNone/>
              <a:defRPr sz="24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6" name="Text Placeholder 5"/>
          <p:cNvSpPr>
            <a:spLocks noGrp="1"/>
          </p:cNvSpPr>
          <p:nvPr>
            <p:ph type="body" sz="quarter" idx="27" hasCustomPrompt="1"/>
          </p:nvPr>
        </p:nvSpPr>
        <p:spPr>
          <a:xfrm>
            <a:off x="6408045" y="7806895"/>
            <a:ext cx="6009353" cy="604071"/>
          </a:xfrm>
        </p:spPr>
        <p:txBody>
          <a:bodyPr anchor="b">
            <a:noAutofit/>
          </a:bodyPr>
          <a:lstStyle>
            <a:lvl1pPr marL="0" indent="0" algn="l">
              <a:lnSpc>
                <a:spcPct val="100000"/>
              </a:lnSpc>
              <a:spcBef>
                <a:spcPts val="0"/>
              </a:spcBef>
              <a:buFontTx/>
              <a:buNone/>
              <a:defRPr sz="2800">
                <a:solidFill>
                  <a:srgbClr val="666633"/>
                </a:solidFill>
                <a:latin typeface="Franklin Gothic Medium" panose="020B06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37" name="Rectangle 36"/>
          <p:cNvSpPr/>
          <p:nvPr userDrawn="1"/>
        </p:nvSpPr>
        <p:spPr>
          <a:xfrm rot="5400000">
            <a:off x="-246554" y="5108388"/>
            <a:ext cx="10286206" cy="6704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38"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pic>
        <p:nvPicPr>
          <p:cNvPr id="39" name="Picture 3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5659173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866" y="547605"/>
            <a:ext cx="11828681" cy="198803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42866" y="2738015"/>
            <a:ext cx="11828681" cy="652600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42866" y="9533056"/>
            <a:ext cx="3085743" cy="547603"/>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smtClean="0"/>
              <a:t>1/19/2021</a:t>
            </a:fld>
            <a:endParaRPr lang="en-US" dirty="0"/>
          </a:p>
        </p:txBody>
      </p:sp>
      <p:sp>
        <p:nvSpPr>
          <p:cNvPr id="5" name="Footer Placeholder 4"/>
          <p:cNvSpPr>
            <a:spLocks noGrp="1"/>
          </p:cNvSpPr>
          <p:nvPr>
            <p:ph type="ftr" sz="quarter" idx="3"/>
          </p:nvPr>
        </p:nvSpPr>
        <p:spPr>
          <a:xfrm>
            <a:off x="4542900" y="9533056"/>
            <a:ext cx="4628614" cy="547603"/>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685804" y="9533056"/>
            <a:ext cx="3085743" cy="547603"/>
          </a:xfrm>
          <a:prstGeom prst="rect">
            <a:avLst/>
          </a:prstGeom>
        </p:spPr>
        <p:txBody>
          <a:bodyPr vert="horz" lIns="91440" tIns="45720" rIns="91440" bIns="45720" rtlCol="0" anchor="ctr"/>
          <a:lstStyle>
            <a:lvl1pPr algn="r">
              <a:defRPr sz="1800">
                <a:solidFill>
                  <a:schemeClr val="tx1">
                    <a:tint val="75000"/>
                  </a:schemeClr>
                </a:solidFill>
              </a:defRPr>
            </a:lvl1p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394566672"/>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9" r:id="rId6"/>
    <p:sldLayoutId id="2147483889" r:id="rId7"/>
    <p:sldLayoutId id="2147483860" r:id="rId8"/>
    <p:sldLayoutId id="2147483861" r:id="rId9"/>
    <p:sldLayoutId id="2147483865" r:id="rId10"/>
    <p:sldLayoutId id="2147483786" r:id="rId11"/>
    <p:sldLayoutId id="2147483699" r:id="rId12"/>
    <p:sldLayoutId id="2147483806" r:id="rId13"/>
    <p:sldLayoutId id="2147483752" r:id="rId14"/>
    <p:sldLayoutId id="2147483888" r:id="rId15"/>
    <p:sldLayoutId id="2147483891" r:id="rId16"/>
    <p:sldLayoutId id="2147483892" r:id="rId17"/>
  </p:sldLayoutIdLst>
  <p:hf hdr="0" dt="0"/>
  <p:txStyles>
    <p:titleStyle>
      <a:lvl1pPr algn="ctr" defTabSz="1371417" rtl="0" eaLnBrk="1" latinLnBrk="0" hangingPunct="1">
        <a:lnSpc>
          <a:spcPct val="90000"/>
        </a:lnSpc>
        <a:spcBef>
          <a:spcPct val="0"/>
        </a:spcBef>
        <a:buNone/>
        <a:defRPr sz="4800" kern="1200">
          <a:solidFill>
            <a:srgbClr val="44688F"/>
          </a:solidFill>
          <a:latin typeface="Franklin Gothic Medium" panose="020B0603020102020204" pitchFamily="34" charset="0"/>
          <a:ea typeface="Roboto Medium" panose="02000000000000000000" pitchFamily="2" charset="0"/>
          <a:cs typeface="+mj-cs"/>
        </a:defRPr>
      </a:lvl1pPr>
    </p:titleStyle>
    <p:body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417" rtl="0" eaLnBrk="1" latinLnBrk="0" hangingPunct="1">
        <a:defRPr sz="2700" kern="1200">
          <a:solidFill>
            <a:schemeClr val="tx1"/>
          </a:solidFill>
          <a:latin typeface="+mn-lt"/>
          <a:ea typeface="+mn-ea"/>
          <a:cs typeface="+mn-cs"/>
        </a:defRPr>
      </a:lvl1pPr>
      <a:lvl2pPr marL="685709" algn="l" defTabSz="1371417" rtl="0" eaLnBrk="1" latinLnBrk="0" hangingPunct="1">
        <a:defRPr sz="2700" kern="1200">
          <a:solidFill>
            <a:schemeClr val="tx1"/>
          </a:solidFill>
          <a:latin typeface="+mn-lt"/>
          <a:ea typeface="+mn-ea"/>
          <a:cs typeface="+mn-cs"/>
        </a:defRPr>
      </a:lvl2pPr>
      <a:lvl3pPr marL="1371417" algn="l" defTabSz="1371417" rtl="0" eaLnBrk="1" latinLnBrk="0" hangingPunct="1">
        <a:defRPr sz="2700" kern="1200">
          <a:solidFill>
            <a:schemeClr val="tx1"/>
          </a:solidFill>
          <a:latin typeface="+mn-lt"/>
          <a:ea typeface="+mn-ea"/>
          <a:cs typeface="+mn-cs"/>
        </a:defRPr>
      </a:lvl3pPr>
      <a:lvl4pPr marL="2057126" algn="l" defTabSz="1371417" rtl="0" eaLnBrk="1" latinLnBrk="0" hangingPunct="1">
        <a:defRPr sz="2700" kern="1200">
          <a:solidFill>
            <a:schemeClr val="tx1"/>
          </a:solidFill>
          <a:latin typeface="+mn-lt"/>
          <a:ea typeface="+mn-ea"/>
          <a:cs typeface="+mn-cs"/>
        </a:defRPr>
      </a:lvl4pPr>
      <a:lvl5pPr marL="2742834" algn="l" defTabSz="1371417" rtl="0" eaLnBrk="1" latinLnBrk="0" hangingPunct="1">
        <a:defRPr sz="2700" kern="1200">
          <a:solidFill>
            <a:schemeClr val="tx1"/>
          </a:solidFill>
          <a:latin typeface="+mn-lt"/>
          <a:ea typeface="+mn-ea"/>
          <a:cs typeface="+mn-cs"/>
        </a:defRPr>
      </a:lvl5pPr>
      <a:lvl6pPr marL="3428543" algn="l" defTabSz="1371417" rtl="0" eaLnBrk="1" latinLnBrk="0" hangingPunct="1">
        <a:defRPr sz="2700" kern="1200">
          <a:solidFill>
            <a:schemeClr val="tx1"/>
          </a:solidFill>
          <a:latin typeface="+mn-lt"/>
          <a:ea typeface="+mn-ea"/>
          <a:cs typeface="+mn-cs"/>
        </a:defRPr>
      </a:lvl6pPr>
      <a:lvl7pPr marL="4114251" algn="l" defTabSz="1371417" rtl="0" eaLnBrk="1" latinLnBrk="0" hangingPunct="1">
        <a:defRPr sz="2700" kern="1200">
          <a:solidFill>
            <a:schemeClr val="tx1"/>
          </a:solidFill>
          <a:latin typeface="+mn-lt"/>
          <a:ea typeface="+mn-ea"/>
          <a:cs typeface="+mn-cs"/>
        </a:defRPr>
      </a:lvl7pPr>
      <a:lvl8pPr marL="4799960" algn="l" defTabSz="1371417" rtl="0" eaLnBrk="1" latinLnBrk="0" hangingPunct="1">
        <a:defRPr sz="2700" kern="1200">
          <a:solidFill>
            <a:schemeClr val="tx1"/>
          </a:solidFill>
          <a:latin typeface="+mn-lt"/>
          <a:ea typeface="+mn-ea"/>
          <a:cs typeface="+mn-cs"/>
        </a:defRPr>
      </a:lvl8pPr>
      <a:lvl9pPr marL="5485668" algn="l" defTabSz="1371417"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239" userDrawn="1">
          <p15:clr>
            <a:srgbClr val="F26B43"/>
          </p15:clr>
        </p15:guide>
        <p15:guide id="2" pos="4320" userDrawn="1">
          <p15:clr>
            <a:srgbClr val="F26B43"/>
          </p15:clr>
        </p15:guide>
        <p15:guide id="3" orient="horz" pos="881" userDrawn="1">
          <p15:clr>
            <a:srgbClr val="F26B43"/>
          </p15:clr>
        </p15:guide>
        <p15:guide id="4" orient="horz" pos="5598" userDrawn="1">
          <p15:clr>
            <a:srgbClr val="F26B43"/>
          </p15:clr>
        </p15:guide>
        <p15:guide id="5" pos="918" userDrawn="1">
          <p15:clr>
            <a:srgbClr val="F26B43"/>
          </p15:clr>
        </p15:guide>
        <p15:guide id="6" pos="7721" userDrawn="1">
          <p15:clr>
            <a:srgbClr val="F26B43"/>
          </p15:clr>
        </p15:guide>
        <p15:guide id="7" pos="7211" userDrawn="1">
          <p15:clr>
            <a:srgbClr val="F26B43"/>
          </p15:clr>
        </p15:guide>
        <p15:guide id="8" pos="1428" userDrawn="1">
          <p15:clr>
            <a:srgbClr val="F26B43"/>
          </p15:clr>
        </p15:guide>
        <p15:guide id="9" pos="663" userDrawn="1">
          <p15:clr>
            <a:srgbClr val="F26B43"/>
          </p15:clr>
        </p15:guide>
        <p15:guide id="10" pos="7976" userDrawn="1">
          <p15:clr>
            <a:srgbClr val="F26B43"/>
          </p15:clr>
        </p15:guide>
        <p15:guide id="11" orient="horz" pos="2060" userDrawn="1">
          <p15:clr>
            <a:srgbClr val="F26B43"/>
          </p15:clr>
        </p15:guide>
        <p15:guide id="12" orient="horz" pos="4419" userDrawn="1">
          <p15:clr>
            <a:srgbClr val="F26B43"/>
          </p15:clr>
        </p15:guide>
        <p15:guide id="13" pos="5272" userDrawn="1">
          <p15:clr>
            <a:srgbClr val="F26B43"/>
          </p15:clr>
        </p15:guide>
        <p15:guide id="14" pos="3367" userDrawn="1">
          <p15:clr>
            <a:srgbClr val="F26B43"/>
          </p15:clr>
        </p15:guide>
        <p15:guide id="15" pos="307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hyperlink" Target="https://appswr.ecology.wa.gov/docs/WaterRights/wrwebpdf/pol-2094.pdf"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28.tmp"/></Relationships>
</file>

<file path=ppt/slides/_rels/slide39.xml.rels><?xml version="1.0" encoding="UTF-8" standalone="yes"?>
<Relationships xmlns="http://schemas.openxmlformats.org/package/2006/relationships"><Relationship Id="rId3" Type="http://schemas.openxmlformats.org/officeDocument/2006/relationships/hyperlink" Target="https://fortress.wa.gov/ecy/publications/documents/1911079.pdf"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29.tm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www.ezview.wa.gov/Portals/_1962/images/WREC/WRIA07/202003/WRIA%207-Brochure-20200218.pdf"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082827"/>
            <a:ext cx="13716793" cy="790909"/>
          </a:xfrm>
        </p:spPr>
        <p:txBody>
          <a:bodyPr>
            <a:normAutofit fontScale="90000"/>
          </a:bodyPr>
          <a:lstStyle/>
          <a:p>
            <a:r>
              <a:rPr lang="en-US" dirty="0" smtClean="0">
                <a:latin typeface="Franklin Gothic Book" panose="020B0503020102020204" pitchFamily="34" charset="0"/>
              </a:rPr>
              <a:t>Streamflow Restoration Planning</a:t>
            </a:r>
            <a:endParaRPr lang="en-US" dirty="0">
              <a:latin typeface="Franklin Gothic Book" panose="020B0503020102020204" pitchFamily="34" charset="0"/>
            </a:endParaRPr>
          </a:p>
        </p:txBody>
      </p:sp>
      <p:sp>
        <p:nvSpPr>
          <p:cNvPr id="5" name="Text Placeholder 4"/>
          <p:cNvSpPr>
            <a:spLocks noGrp="1"/>
          </p:cNvSpPr>
          <p:nvPr>
            <p:ph type="body" sz="quarter" idx="12"/>
          </p:nvPr>
        </p:nvSpPr>
        <p:spPr>
          <a:xfrm>
            <a:off x="5" y="7190457"/>
            <a:ext cx="13714411" cy="1899131"/>
          </a:xfrm>
        </p:spPr>
        <p:txBody>
          <a:bodyPr>
            <a:normAutofit/>
          </a:bodyPr>
          <a:lstStyle/>
          <a:p>
            <a:pPr>
              <a:lnSpc>
                <a:spcPct val="134000"/>
              </a:lnSpc>
            </a:pPr>
            <a:r>
              <a:rPr lang="en-US" sz="3200" dirty="0" smtClean="0"/>
              <a:t>Speaker’s name</a:t>
            </a:r>
            <a:endParaRPr lang="en-US" sz="3200" dirty="0"/>
          </a:p>
          <a:p>
            <a:r>
              <a:rPr lang="en-US" sz="2800" dirty="0" smtClean="0"/>
              <a:t>WRIA 7 Watershed Restoration and Enhancement Plan</a:t>
            </a:r>
            <a:endParaRPr lang="en-US" sz="2800" dirty="0"/>
          </a:p>
          <a:p>
            <a:r>
              <a:rPr lang="en-US" dirty="0" smtClean="0"/>
              <a:t>Date of presentation</a:t>
            </a:r>
          </a:p>
          <a:p>
            <a:endParaRPr lang="en-US" dirty="0" smtClean="0"/>
          </a:p>
          <a:p>
            <a:endParaRPr lang="en-US" sz="2800" dirty="0"/>
          </a:p>
        </p:txBody>
      </p:sp>
      <p:sp>
        <p:nvSpPr>
          <p:cNvPr id="8" name="Rectangle 7"/>
          <p:cNvSpPr/>
          <p:nvPr/>
        </p:nvSpPr>
        <p:spPr>
          <a:xfrm>
            <a:off x="-1191" y="5717302"/>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9" name="Rectangle 8"/>
          <p:cNvSpPr/>
          <p:nvPr/>
        </p:nvSpPr>
        <p:spPr>
          <a:xfrm>
            <a:off x="-1191" y="5788697"/>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pic>
        <p:nvPicPr>
          <p:cNvPr id="6" name="Picture Placeholder 5"/>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21748" b="21748"/>
          <a:stretch>
            <a:fillRect/>
          </a:stretch>
        </p:blipFill>
        <p:spPr/>
      </p:pic>
    </p:spTree>
    <p:extLst>
      <p:ext uri="{BB962C8B-B14F-4D97-AF65-F5344CB8AC3E}">
        <p14:creationId xmlns:p14="http://schemas.microsoft.com/office/powerpoint/2010/main" val="21825861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542881" y="1242232"/>
            <a:ext cx="6232849" cy="1649384"/>
          </a:xfrm>
        </p:spPr>
        <p:txBody>
          <a:bodyPr>
            <a:normAutofit fontScale="90000"/>
          </a:bodyPr>
          <a:lstStyle/>
          <a:p>
            <a:r>
              <a:rPr kumimoji="1" lang="en-US" altLang="ja-JP" dirty="0"/>
              <a:t>Streamflow Restoration Funding Program Overview</a:t>
            </a:r>
            <a:endParaRPr kumimoji="1" lang="ja-JP" altLang="en-US" sz="3600" dirty="0"/>
          </a:p>
        </p:txBody>
      </p:sp>
      <p:sp>
        <p:nvSpPr>
          <p:cNvPr id="13" name="Text Placeholder 12"/>
          <p:cNvSpPr>
            <a:spLocks noGrp="1"/>
          </p:cNvSpPr>
          <p:nvPr>
            <p:ph type="body" sz="quarter" idx="12"/>
          </p:nvPr>
        </p:nvSpPr>
        <p:spPr>
          <a:xfrm>
            <a:off x="591891" y="3676261"/>
            <a:ext cx="5843728" cy="5876575"/>
          </a:xfrm>
        </p:spPr>
        <p:txBody>
          <a:bodyPr>
            <a:normAutofit/>
          </a:bodyPr>
          <a:lstStyle/>
          <a:p>
            <a:pPr algn="l"/>
            <a:r>
              <a:rPr lang="en-US" sz="3200" b="1" dirty="0"/>
              <a:t>15 Year Competitive Grant Program - $300 million</a:t>
            </a:r>
          </a:p>
          <a:p>
            <a:pPr marL="342900" indent="-342900">
              <a:buFont typeface="Arial" panose="020B0604020202020204" pitchFamily="34" charset="0"/>
              <a:buChar char="•"/>
            </a:pPr>
            <a:r>
              <a:rPr lang="en-US" sz="3200" dirty="0"/>
              <a:t>Pilot Round (2018/2019)</a:t>
            </a:r>
          </a:p>
          <a:p>
            <a:pPr marL="342900" indent="-342900">
              <a:buFont typeface="Arial" panose="020B0604020202020204" pitchFamily="34" charset="0"/>
              <a:buChar char="•"/>
            </a:pPr>
            <a:r>
              <a:rPr lang="en-US" sz="3200" dirty="0" smtClean="0"/>
              <a:t>Current </a:t>
            </a:r>
            <a:r>
              <a:rPr lang="en-US" sz="3200" dirty="0"/>
              <a:t>Round (2020)</a:t>
            </a:r>
          </a:p>
          <a:p>
            <a:endParaRPr lang="en-US" sz="3200" dirty="0"/>
          </a:p>
          <a:p>
            <a:r>
              <a:rPr lang="en-US" sz="3200" b="1" dirty="0"/>
              <a:t>Statewide</a:t>
            </a:r>
          </a:p>
          <a:p>
            <a:endParaRPr lang="en-US" sz="3200" dirty="0"/>
          </a:p>
          <a:p>
            <a:r>
              <a:rPr lang="en-US" sz="3200" b="1" dirty="0"/>
              <a:t>Funding Rule </a:t>
            </a:r>
          </a:p>
          <a:p>
            <a:r>
              <a:rPr lang="en-US" sz="3200" dirty="0"/>
              <a:t>Chapter 173-566 WAC</a:t>
            </a:r>
          </a:p>
          <a:p>
            <a:endParaRPr lang="en-US" sz="3200" dirty="0"/>
          </a:p>
          <a:p>
            <a:r>
              <a:rPr lang="en-US" sz="3200" b="1" dirty="0"/>
              <a:t>Funding Guidance</a:t>
            </a:r>
          </a:p>
          <a:p>
            <a:r>
              <a:rPr lang="en-US" sz="3200" dirty="0"/>
              <a:t>Publication 19-11-089</a:t>
            </a:r>
          </a:p>
        </p:txBody>
      </p:sp>
      <p:pic>
        <p:nvPicPr>
          <p:cNvPr id="5" name="Picture Placeholder 4" descr="A river is pictured. On its banks families can be seen fishing and playing. There are tall evergreen trees in the background. It is a partly cloudy day. " title="Riverbank recreation"/>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pic>
        <p:nvPicPr>
          <p:cNvPr id="9" name="Picture Placeholder 8" descr="Mount Rainier is in the background. Summit Lake is in the foreground. The mountain is reflected in the lake. The sky is blue. Trees frame the view on the sides." title="Mount Rainier at Summit Lake"/>
          <p:cNvPicPr>
            <a:picLocks noGrp="1" noChangeAspect="1"/>
          </p:cNvPicPr>
          <p:nvPr>
            <p:ph type="pic" sz="quarter" idx="15"/>
          </p:nvPr>
        </p:nvPicPr>
        <p:blipFill>
          <a:blip r:embed="rId4" cstate="email">
            <a:extLst>
              <a:ext uri="{28A0092B-C50C-407E-A947-70E740481C1C}">
                <a14:useLocalDpi xmlns:a14="http://schemas.microsoft.com/office/drawing/2010/main"/>
              </a:ext>
            </a:extLst>
          </a:blip>
          <a:srcRect/>
          <a:stretch>
            <a:fillRect/>
          </a:stretch>
        </p:blipFill>
        <p:spPr/>
      </p:pic>
      <p:pic>
        <p:nvPicPr>
          <p:cNvPr id="10" name="Picture Placeholder 9" descr="a meandering stream is pictured. there are tall evergreen trees and mountains in the background. The sky is blue. " title="Mountain stream"/>
          <p:cNvPicPr>
            <a:picLocks noGrp="1" noChangeAspect="1"/>
          </p:cNvPicPr>
          <p:nvPr>
            <p:ph type="pic" sz="quarter" idx="16"/>
          </p:nvPr>
        </p:nvPicPr>
        <p:blipFill>
          <a:blip r:embed="rId5" cstate="email">
            <a:extLst>
              <a:ext uri="{28A0092B-C50C-407E-A947-70E740481C1C}">
                <a14:useLocalDpi xmlns:a14="http://schemas.microsoft.com/office/drawing/2010/main"/>
              </a:ext>
            </a:extLst>
          </a:blip>
          <a:srcRect/>
          <a:stretch>
            <a:fillRect/>
          </a:stretch>
        </p:blipFill>
        <p:spPr/>
      </p:pic>
      <p:pic>
        <p:nvPicPr>
          <p:cNvPr id="11" name="Picture Placeholder 10" descr="A rocky shore is pictured. Snow covers the rocks. The water is calm. The sun sets in the background. " title="Snowy shore"/>
          <p:cNvPicPr>
            <a:picLocks noGrp="1" noChangeAspect="1"/>
          </p:cNvPicPr>
          <p:nvPr>
            <p:ph type="pic" sz="quarter" idx="17"/>
          </p:nvPr>
        </p:nvPicPr>
        <p:blipFill>
          <a:blip r:embed="rId6" cstate="email">
            <a:extLst>
              <a:ext uri="{28A0092B-C50C-407E-A947-70E740481C1C}">
                <a14:useLocalDpi xmlns:a14="http://schemas.microsoft.com/office/drawing/2010/main"/>
              </a:ext>
            </a:extLst>
          </a:blip>
          <a:srcRect/>
          <a:stretch>
            <a:fillRect/>
          </a:stretch>
        </p:blipFill>
        <p:spPr/>
      </p:pic>
      <p:sp>
        <p:nvSpPr>
          <p:cNvPr id="14" name="Slide Number Placeholder 2"/>
          <p:cNvSpPr>
            <a:spLocks noGrp="1"/>
          </p:cNvSpPr>
          <p:nvPr>
            <p:ph type="sldNum" sz="quarter" idx="10"/>
          </p:nvPr>
        </p:nvSpPr>
        <p:spPr>
          <a:xfrm>
            <a:off x="11399972" y="9552836"/>
            <a:ext cx="2314441" cy="410726"/>
          </a:xfrm>
        </p:spPr>
        <p:txBody>
          <a:bodyPr/>
          <a:lstStyle>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B86AF12-8651-4877-8A40-672EB9199E13}" type="slidenum">
              <a:rPr kumimoji="1" lang="ja-JP" altLang="en-US" sz="1800" b="0"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200689793"/>
      </p:ext>
    </p:extLst>
  </p:cSld>
  <p:clrMapOvr>
    <a:masterClrMapping/>
  </p:clrMapOvr>
  <mc:AlternateContent xmlns:mc="http://schemas.openxmlformats.org/markup-compatibility/2006" xmlns:p14="http://schemas.microsoft.com/office/powerpoint/2010/main">
    <mc:Choice Requires="p14">
      <p:transition p14:dur="0" advTm="6024"/>
    </mc:Choice>
    <mc:Fallback xmlns="">
      <p:transition advTm="6024"/>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Overview of the Watershed Plan</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11</a:t>
            </a:fld>
            <a:endParaRPr kumimoji="1" lang="ja-JP" altLang="en-US" dirty="0"/>
          </a:p>
        </p:txBody>
      </p:sp>
      <p:pic>
        <p:nvPicPr>
          <p:cNvPr id="2" name="Picture 1"/>
          <p:cNvPicPr>
            <a:picLocks noChangeAspect="1"/>
          </p:cNvPicPr>
          <p:nvPr/>
        </p:nvPicPr>
        <p:blipFill>
          <a:blip r:embed="rId3"/>
          <a:stretch>
            <a:fillRect/>
          </a:stretch>
        </p:blipFill>
        <p:spPr>
          <a:xfrm>
            <a:off x="873458" y="1318075"/>
            <a:ext cx="11669516" cy="7880516"/>
          </a:xfrm>
          <a:prstGeom prst="rect">
            <a:avLst/>
          </a:prstGeom>
        </p:spPr>
      </p:pic>
    </p:spTree>
    <p:extLst>
      <p:ext uri="{BB962C8B-B14F-4D97-AF65-F5344CB8AC3E}">
        <p14:creationId xmlns:p14="http://schemas.microsoft.com/office/powerpoint/2010/main" val="28372659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What is offset?</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12</a:t>
            </a:fld>
            <a:endParaRPr kumimoji="1" lang="ja-JP" altLang="en-US" dirty="0"/>
          </a:p>
        </p:txBody>
      </p:sp>
      <p:sp>
        <p:nvSpPr>
          <p:cNvPr id="5" name="Text Placeholder 4"/>
          <p:cNvSpPr>
            <a:spLocks noGrp="1"/>
          </p:cNvSpPr>
          <p:nvPr>
            <p:ph type="body" sz="quarter" idx="11"/>
          </p:nvPr>
        </p:nvSpPr>
        <p:spPr>
          <a:xfrm>
            <a:off x="1045029" y="2600514"/>
            <a:ext cx="5147953" cy="5084385"/>
          </a:xfrm>
          <a:noFill/>
        </p:spPr>
        <p:txBody>
          <a:bodyPr>
            <a:noAutofit/>
          </a:bodyPr>
          <a:lstStyle/>
          <a:p>
            <a:r>
              <a:rPr lang="en-US" dirty="0"/>
              <a:t>The anticipated ability of a project or action to counterbalance some amount </a:t>
            </a:r>
            <a:r>
              <a:rPr lang="en-US" dirty="0" smtClean="0"/>
              <a:t>of the </a:t>
            </a:r>
            <a:r>
              <a:rPr lang="en-US" dirty="0"/>
              <a:t>new consumptive water use over the next 20 years (2018-2038). </a:t>
            </a: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grpSp>
        <p:nvGrpSpPr>
          <p:cNvPr id="6" name="Group 5"/>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pic>
        <p:nvPicPr>
          <p:cNvPr id="9" name="Picture Placeholder 31"/>
          <p:cNvPicPr>
            <a:picLocks noChangeAspect="1"/>
          </p:cNvPicPr>
          <p:nvPr/>
        </p:nvPicPr>
        <p:blipFill>
          <a:blip r:embed="rId3" cstate="screen">
            <a:extLst>
              <a:ext uri="{28A0092B-C50C-407E-A947-70E740481C1C}">
                <a14:useLocalDpi xmlns:a14="http://schemas.microsoft.com/office/drawing/2010/main" val="0"/>
              </a:ext>
            </a:extLst>
          </a:blip>
          <a:srcRect l="9346" r="9346"/>
          <a:stretch>
            <a:fillRect/>
          </a:stretch>
        </p:blipFill>
        <p:spPr>
          <a:xfrm rot="5400000">
            <a:off x="7045365" y="1735157"/>
            <a:ext cx="3100567" cy="2860047"/>
          </a:xfrm>
          <a:prstGeom prst="rect">
            <a:avLst/>
          </a:prstGeom>
        </p:spPr>
      </p:pic>
      <p:pic>
        <p:nvPicPr>
          <p:cNvPr id="10" name="Picture Placeholder 24"/>
          <p:cNvPicPr>
            <a:picLocks noChangeAspect="1"/>
          </p:cNvPicPr>
          <p:nvPr/>
        </p:nvPicPr>
        <p:blipFill rotWithShape="1">
          <a:blip r:embed="rId4" cstate="screen">
            <a:extLst>
              <a:ext uri="{28A0092B-C50C-407E-A947-70E740481C1C}">
                <a14:useLocalDpi xmlns:a14="http://schemas.microsoft.com/office/drawing/2010/main" val="0"/>
              </a:ext>
            </a:extLst>
          </a:blip>
          <a:srcRect l="1565" t="14028" r="543" b="1862"/>
          <a:stretch/>
        </p:blipFill>
        <p:spPr>
          <a:xfrm rot="5400000">
            <a:off x="6329155" y="5666048"/>
            <a:ext cx="4520809" cy="2847870"/>
          </a:xfrm>
          <a:prstGeom prst="rect">
            <a:avLst/>
          </a:prstGeom>
        </p:spPr>
      </p:pic>
      <p:pic>
        <p:nvPicPr>
          <p:cNvPr id="11" name="Picture Placeholder 21"/>
          <p:cNvPicPr>
            <a:picLocks noChangeAspect="1"/>
          </p:cNvPicPr>
          <p:nvPr/>
        </p:nvPicPr>
        <p:blipFill>
          <a:blip r:embed="rId5" cstate="screen">
            <a:extLst>
              <a:ext uri="{28A0092B-C50C-407E-A947-70E740481C1C}">
                <a14:useLocalDpi xmlns:a14="http://schemas.microsoft.com/office/drawing/2010/main" val="0"/>
              </a:ext>
            </a:extLst>
          </a:blip>
          <a:srcRect t="7986" b="7986"/>
          <a:stretch>
            <a:fillRect/>
          </a:stretch>
        </p:blipFill>
        <p:spPr>
          <a:xfrm rot="5400000">
            <a:off x="9287203" y="2454633"/>
            <a:ext cx="4540116" cy="2861237"/>
          </a:xfrm>
          <a:prstGeom prst="rect">
            <a:avLst/>
          </a:prstGeom>
        </p:spPr>
      </p:pic>
      <p:pic>
        <p:nvPicPr>
          <p:cNvPr id="12" name="Picture Placeholder 15"/>
          <p:cNvPicPr>
            <a:picLocks noChangeAspect="1"/>
          </p:cNvPicPr>
          <p:nvPr/>
        </p:nvPicPr>
        <p:blipFill rotWithShape="1">
          <a:blip r:embed="rId6" cstate="screen">
            <a:extLst>
              <a:ext uri="{28A0092B-C50C-407E-A947-70E740481C1C}">
                <a14:useLocalDpi xmlns:a14="http://schemas.microsoft.com/office/drawing/2010/main" val="0"/>
              </a:ext>
            </a:extLst>
          </a:blip>
          <a:srcRect l="15395" r="15395" b="24678"/>
          <a:stretch/>
        </p:blipFill>
        <p:spPr>
          <a:xfrm>
            <a:off x="10126642" y="6224265"/>
            <a:ext cx="2861669" cy="3113699"/>
          </a:xfrm>
          <a:prstGeom prst="rect">
            <a:avLst/>
          </a:prstGeom>
        </p:spPr>
      </p:pic>
    </p:spTree>
    <p:extLst>
      <p:ext uri="{BB962C8B-B14F-4D97-AF65-F5344CB8AC3E}">
        <p14:creationId xmlns:p14="http://schemas.microsoft.com/office/powerpoint/2010/main" val="2148479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Net Ecological Benefit (NEB)</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4AD89C-DF1E-4948-B597-5DD47B34A9CA}" type="slidenum">
              <a:rPr kumimoji="1" lang="ja-JP" altLang="en-US" sz="18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8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p:sp>
        <p:nvSpPr>
          <p:cNvPr id="5" name="Text Placeholder 4"/>
          <p:cNvSpPr>
            <a:spLocks noGrp="1"/>
          </p:cNvSpPr>
          <p:nvPr>
            <p:ph type="body" sz="quarter" idx="11"/>
          </p:nvPr>
        </p:nvSpPr>
        <p:spPr>
          <a:xfrm>
            <a:off x="702270" y="6704647"/>
            <a:ext cx="12613807" cy="2673600"/>
          </a:xfrm>
          <a:noFill/>
        </p:spPr>
        <p:txBody>
          <a:bodyPr>
            <a:noAutofit/>
          </a:bodyPr>
          <a:lstStyle/>
          <a:p>
            <a:pPr>
              <a:spcAft>
                <a:spcPts val="1200"/>
              </a:spcAft>
            </a:pPr>
            <a:r>
              <a:rPr lang="en-US" altLang="ja-JP" sz="3200" dirty="0">
                <a:latin typeface="Franklin Gothic Book" panose="020B0503020102020204" pitchFamily="34" charset="0"/>
              </a:rPr>
              <a:t>The outcome that is anticipated to occur through implementation of projects in a plan to yield offsets that exceed impacts within the planning horizon and WRIA boundary</a:t>
            </a:r>
            <a:r>
              <a:rPr lang="en-US" altLang="ja-JP" sz="3200" dirty="0" smtClean="0">
                <a:latin typeface="Franklin Gothic Book" panose="020B0503020102020204" pitchFamily="34" charset="0"/>
              </a:rPr>
              <a:t>.</a:t>
            </a:r>
          </a:p>
          <a:p>
            <a:pPr marL="0" indent="0">
              <a:buNone/>
            </a:pPr>
            <a:endParaRPr kumimoji="1" lang="ja-JP" altLang="en-US" sz="3200" dirty="0"/>
          </a:p>
        </p:txBody>
      </p:sp>
      <p:grpSp>
        <p:nvGrpSpPr>
          <p:cNvPr id="7" name="Group 6"/>
          <p:cNvGrpSpPr/>
          <p:nvPr/>
        </p:nvGrpSpPr>
        <p:grpSpPr>
          <a:xfrm>
            <a:off x="0" y="1363290"/>
            <a:ext cx="13717984" cy="129393"/>
            <a:chOff x="-1191" y="5718934"/>
            <a:chExt cx="13717984" cy="129393"/>
          </a:xfrm>
        </p:grpSpPr>
        <p:sp>
          <p:nvSpPr>
            <p:cNvPr id="8" name="Rectangle 7"/>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Picture 5"/>
          <p:cNvPicPr>
            <a:picLocks noChangeAspect="1"/>
          </p:cNvPicPr>
          <p:nvPr/>
        </p:nvPicPr>
        <p:blipFill rotWithShape="1">
          <a:blip r:embed="rId3" cstate="hqprint">
            <a:extLst>
              <a:ext uri="{28A0092B-C50C-407E-A947-70E740481C1C}">
                <a14:useLocalDpi xmlns:a14="http://schemas.microsoft.com/office/drawing/2010/main" val="0"/>
              </a:ext>
            </a:extLst>
          </a:blip>
          <a:srcRect l="14852" r="40487"/>
          <a:stretch/>
        </p:blipFill>
        <p:spPr>
          <a:xfrm rot="5400000">
            <a:off x="4560448" y="270179"/>
            <a:ext cx="4593516" cy="7714060"/>
          </a:xfrm>
          <a:prstGeom prst="rect">
            <a:avLst/>
          </a:prstGeom>
        </p:spPr>
      </p:pic>
    </p:spTree>
    <p:extLst>
      <p:ext uri="{BB962C8B-B14F-4D97-AF65-F5344CB8AC3E}">
        <p14:creationId xmlns:p14="http://schemas.microsoft.com/office/powerpoint/2010/main" val="2249834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Book" panose="020B0503020102020204" pitchFamily="34" charset="0"/>
              </a:rPr>
              <a:t>Watershed Restoration and Enhancement Committee</a:t>
            </a:r>
          </a:p>
        </p:txBody>
      </p:sp>
      <p:sp>
        <p:nvSpPr>
          <p:cNvPr id="3" name="Text Placeholder 2"/>
          <p:cNvSpPr>
            <a:spLocks noGrp="1"/>
          </p:cNvSpPr>
          <p:nvPr>
            <p:ph type="body" sz="quarter" idx="11"/>
          </p:nvPr>
        </p:nvSpPr>
        <p:spPr>
          <a:xfrm>
            <a:off x="838200" y="2641601"/>
            <a:ext cx="11823823" cy="6832600"/>
          </a:xfrm>
        </p:spPr>
        <p:txBody>
          <a:bodyPr numCol="2">
            <a:normAutofit fontScale="85000" lnSpcReduction="20000"/>
          </a:bodyPr>
          <a:lstStyle/>
          <a:p>
            <a:pPr lvl="1">
              <a:spcAft>
                <a:spcPts val="600"/>
              </a:spcAft>
              <a:buFont typeface="Wingdings" panose="05000000000000000000" pitchFamily="2" charset="2"/>
              <a:buChar char="§"/>
            </a:pPr>
            <a:r>
              <a:rPr lang="en-US" dirty="0" smtClean="0"/>
              <a:t>Washington </a:t>
            </a:r>
            <a:r>
              <a:rPr lang="en-US" dirty="0"/>
              <a:t>State Department of Ecology</a:t>
            </a:r>
          </a:p>
          <a:p>
            <a:pPr lvl="1">
              <a:spcAft>
                <a:spcPts val="600"/>
              </a:spcAft>
              <a:buFont typeface="Wingdings" panose="05000000000000000000" pitchFamily="2" charset="2"/>
              <a:buChar char="§"/>
            </a:pPr>
            <a:r>
              <a:rPr lang="en-US" dirty="0"/>
              <a:t>Tulalip Tribes</a:t>
            </a:r>
          </a:p>
          <a:p>
            <a:pPr lvl="1">
              <a:spcAft>
                <a:spcPts val="600"/>
              </a:spcAft>
              <a:buFont typeface="Wingdings" panose="05000000000000000000" pitchFamily="2" charset="2"/>
              <a:buChar char="§"/>
            </a:pPr>
            <a:r>
              <a:rPr lang="en-US" dirty="0"/>
              <a:t>Snoqualmie Indian Tribe</a:t>
            </a:r>
          </a:p>
          <a:p>
            <a:pPr lvl="1">
              <a:spcAft>
                <a:spcPts val="600"/>
              </a:spcAft>
              <a:buFont typeface="Wingdings" panose="05000000000000000000" pitchFamily="2" charset="2"/>
              <a:buChar char="§"/>
            </a:pPr>
            <a:r>
              <a:rPr lang="en-US" dirty="0"/>
              <a:t>King County</a:t>
            </a:r>
          </a:p>
          <a:p>
            <a:pPr lvl="1">
              <a:spcAft>
                <a:spcPts val="600"/>
              </a:spcAft>
              <a:buFont typeface="Wingdings" panose="05000000000000000000" pitchFamily="2" charset="2"/>
              <a:buChar char="§"/>
            </a:pPr>
            <a:r>
              <a:rPr lang="en-US" dirty="0"/>
              <a:t>Snohomish County</a:t>
            </a:r>
          </a:p>
          <a:p>
            <a:pPr lvl="1">
              <a:spcAft>
                <a:spcPts val="600"/>
              </a:spcAft>
              <a:buFont typeface="Wingdings" panose="05000000000000000000" pitchFamily="2" charset="2"/>
              <a:buChar char="§"/>
            </a:pPr>
            <a:r>
              <a:rPr lang="en-US" dirty="0"/>
              <a:t>Snoqualmie Valley WID</a:t>
            </a:r>
          </a:p>
          <a:p>
            <a:pPr lvl="1">
              <a:spcAft>
                <a:spcPts val="600"/>
              </a:spcAft>
              <a:buFont typeface="Wingdings" panose="05000000000000000000" pitchFamily="2" charset="2"/>
              <a:buChar char="§"/>
            </a:pPr>
            <a:r>
              <a:rPr lang="en-US" dirty="0"/>
              <a:t>Snohomish </a:t>
            </a:r>
            <a:r>
              <a:rPr lang="en-US" dirty="0" smtClean="0"/>
              <a:t>PUD</a:t>
            </a:r>
          </a:p>
          <a:p>
            <a:pPr lvl="1">
              <a:spcAft>
                <a:spcPts val="600"/>
              </a:spcAft>
              <a:buFont typeface="Wingdings" panose="05000000000000000000" pitchFamily="2" charset="2"/>
              <a:buChar char="§"/>
            </a:pPr>
            <a:r>
              <a:rPr lang="en-US" dirty="0" smtClean="0"/>
              <a:t>Washington </a:t>
            </a:r>
            <a:r>
              <a:rPr lang="en-US" dirty="0"/>
              <a:t>Department of Fish and Wildlife</a:t>
            </a:r>
          </a:p>
          <a:p>
            <a:pPr lvl="1">
              <a:spcAft>
                <a:spcPts val="600"/>
              </a:spcAft>
              <a:buFont typeface="Wingdings" panose="05000000000000000000" pitchFamily="2" charset="2"/>
              <a:buChar char="§"/>
            </a:pPr>
            <a:r>
              <a:rPr lang="en-US" dirty="0"/>
              <a:t>Washington Water Trust</a:t>
            </a:r>
          </a:p>
          <a:p>
            <a:pPr lvl="1">
              <a:spcAft>
                <a:spcPts val="600"/>
              </a:spcAft>
              <a:buFont typeface="Wingdings" panose="05000000000000000000" pitchFamily="2" charset="2"/>
              <a:buChar char="§"/>
            </a:pPr>
            <a:r>
              <a:rPr lang="en-US" dirty="0"/>
              <a:t>Snohomish Conservation District</a:t>
            </a:r>
          </a:p>
          <a:p>
            <a:pPr lvl="1">
              <a:spcAft>
                <a:spcPts val="600"/>
              </a:spcAft>
              <a:buFont typeface="Wingdings" panose="05000000000000000000" pitchFamily="2" charset="2"/>
              <a:buChar char="§"/>
            </a:pPr>
            <a:r>
              <a:rPr lang="en-US" dirty="0"/>
              <a:t>Master Builders Association of King and Snohomish </a:t>
            </a:r>
            <a:r>
              <a:rPr lang="en-US" dirty="0" smtClean="0"/>
              <a:t>Counties</a:t>
            </a:r>
          </a:p>
          <a:p>
            <a:pPr lvl="1">
              <a:spcAft>
                <a:spcPts val="600"/>
              </a:spcAft>
              <a:buFont typeface="Wingdings" panose="05000000000000000000" pitchFamily="2" charset="2"/>
              <a:buChar char="§"/>
            </a:pPr>
            <a:r>
              <a:rPr lang="en-US" dirty="0" smtClean="0"/>
              <a:t>City </a:t>
            </a:r>
            <a:r>
              <a:rPr lang="en-US" dirty="0"/>
              <a:t>of Arlington</a:t>
            </a:r>
          </a:p>
          <a:p>
            <a:pPr lvl="1">
              <a:spcAft>
                <a:spcPts val="600"/>
              </a:spcAft>
              <a:buFont typeface="Wingdings" panose="05000000000000000000" pitchFamily="2" charset="2"/>
              <a:buChar char="§"/>
            </a:pPr>
            <a:r>
              <a:rPr lang="en-US" dirty="0"/>
              <a:t>City of </a:t>
            </a:r>
            <a:r>
              <a:rPr lang="en-US" dirty="0" smtClean="0"/>
              <a:t>Carnation</a:t>
            </a:r>
          </a:p>
          <a:p>
            <a:pPr lvl="1">
              <a:spcAft>
                <a:spcPts val="600"/>
              </a:spcAft>
              <a:buFont typeface="Wingdings" panose="05000000000000000000" pitchFamily="2" charset="2"/>
              <a:buChar char="§"/>
            </a:pPr>
            <a:r>
              <a:rPr lang="en-US" dirty="0" smtClean="0"/>
              <a:t>City </a:t>
            </a:r>
            <a:r>
              <a:rPr lang="en-US" dirty="0"/>
              <a:t>of </a:t>
            </a:r>
            <a:r>
              <a:rPr lang="en-US" dirty="0" smtClean="0"/>
              <a:t>Duvall</a:t>
            </a:r>
          </a:p>
          <a:p>
            <a:pPr lvl="1">
              <a:spcAft>
                <a:spcPts val="600"/>
              </a:spcAft>
              <a:buFont typeface="Wingdings" panose="05000000000000000000" pitchFamily="2" charset="2"/>
              <a:buChar char="§"/>
            </a:pPr>
            <a:r>
              <a:rPr lang="en-US" dirty="0" smtClean="0"/>
              <a:t>City </a:t>
            </a:r>
            <a:r>
              <a:rPr lang="en-US" dirty="0"/>
              <a:t>of </a:t>
            </a:r>
            <a:r>
              <a:rPr lang="en-US" dirty="0" smtClean="0"/>
              <a:t>Everett</a:t>
            </a:r>
          </a:p>
          <a:p>
            <a:pPr lvl="1">
              <a:spcAft>
                <a:spcPts val="600"/>
              </a:spcAft>
              <a:buFont typeface="Wingdings" panose="05000000000000000000" pitchFamily="2" charset="2"/>
              <a:buChar char="§"/>
            </a:pPr>
            <a:r>
              <a:rPr lang="en-US" dirty="0" smtClean="0"/>
              <a:t>City </a:t>
            </a:r>
            <a:r>
              <a:rPr lang="en-US" dirty="0"/>
              <a:t>of Gold </a:t>
            </a:r>
            <a:r>
              <a:rPr lang="en-US" dirty="0" smtClean="0"/>
              <a:t>Bar</a:t>
            </a:r>
          </a:p>
          <a:p>
            <a:pPr lvl="1">
              <a:spcAft>
                <a:spcPts val="600"/>
              </a:spcAft>
              <a:buFont typeface="Wingdings" panose="05000000000000000000" pitchFamily="2" charset="2"/>
              <a:buChar char="§"/>
            </a:pPr>
            <a:r>
              <a:rPr lang="en-US" dirty="0" smtClean="0"/>
              <a:t>Town </a:t>
            </a:r>
            <a:r>
              <a:rPr lang="en-US" dirty="0"/>
              <a:t>of Index</a:t>
            </a:r>
          </a:p>
          <a:p>
            <a:pPr lvl="1">
              <a:spcAft>
                <a:spcPts val="600"/>
              </a:spcAft>
              <a:buFont typeface="Wingdings" panose="05000000000000000000" pitchFamily="2" charset="2"/>
              <a:buChar char="§"/>
            </a:pPr>
            <a:r>
              <a:rPr lang="en-US" dirty="0"/>
              <a:t>City of Lake Stevens</a:t>
            </a:r>
          </a:p>
          <a:p>
            <a:pPr lvl="1">
              <a:spcAft>
                <a:spcPts val="600"/>
              </a:spcAft>
              <a:buFont typeface="Wingdings" panose="05000000000000000000" pitchFamily="2" charset="2"/>
              <a:buChar char="§"/>
            </a:pPr>
            <a:r>
              <a:rPr lang="en-US" dirty="0"/>
              <a:t>City of Marysville</a:t>
            </a:r>
          </a:p>
          <a:p>
            <a:pPr lvl="1">
              <a:spcAft>
                <a:spcPts val="600"/>
              </a:spcAft>
              <a:buFont typeface="Wingdings" panose="05000000000000000000" pitchFamily="2" charset="2"/>
              <a:buChar char="§"/>
            </a:pPr>
            <a:r>
              <a:rPr lang="en-US" dirty="0"/>
              <a:t>City of Monroe</a:t>
            </a:r>
          </a:p>
          <a:p>
            <a:pPr lvl="1">
              <a:spcAft>
                <a:spcPts val="600"/>
              </a:spcAft>
              <a:buFont typeface="Wingdings" panose="05000000000000000000" pitchFamily="2" charset="2"/>
              <a:buChar char="§"/>
            </a:pPr>
            <a:r>
              <a:rPr lang="en-US" dirty="0"/>
              <a:t>City of North Bend</a:t>
            </a:r>
          </a:p>
          <a:p>
            <a:pPr lvl="1">
              <a:spcAft>
                <a:spcPts val="600"/>
              </a:spcAft>
              <a:buFont typeface="Wingdings" panose="05000000000000000000" pitchFamily="2" charset="2"/>
              <a:buChar char="§"/>
            </a:pPr>
            <a:r>
              <a:rPr lang="en-US" dirty="0"/>
              <a:t>City of Snohomish</a:t>
            </a:r>
          </a:p>
          <a:p>
            <a:pPr lvl="1">
              <a:spcAft>
                <a:spcPts val="600"/>
              </a:spcAft>
              <a:buFont typeface="Wingdings" panose="05000000000000000000" pitchFamily="2" charset="2"/>
              <a:buChar char="§"/>
            </a:pPr>
            <a:r>
              <a:rPr lang="en-US" dirty="0"/>
              <a:t>City of Snoqualmie</a:t>
            </a:r>
          </a:p>
          <a:p>
            <a:pPr lvl="1">
              <a:spcAft>
                <a:spcPts val="600"/>
              </a:spcAft>
              <a:buFont typeface="Wingdings" panose="05000000000000000000" pitchFamily="2" charset="2"/>
              <a:buChar char="§"/>
            </a:pPr>
            <a:r>
              <a:rPr lang="en-US" dirty="0"/>
              <a:t>Snoqualmie Watershed </a:t>
            </a:r>
            <a:r>
              <a:rPr lang="en-US" dirty="0" smtClean="0"/>
              <a:t>Forum, ex </a:t>
            </a:r>
            <a:r>
              <a:rPr lang="en-US" dirty="0"/>
              <a:t>officio </a:t>
            </a:r>
            <a:endParaRPr lang="en-US" dirty="0" smtClean="0"/>
          </a:p>
          <a:p>
            <a:pPr lvl="1">
              <a:spcAft>
                <a:spcPts val="600"/>
              </a:spcAft>
              <a:buFont typeface="Wingdings" panose="05000000000000000000" pitchFamily="2" charset="2"/>
              <a:buChar char="§"/>
            </a:pPr>
            <a:r>
              <a:rPr lang="en-US" dirty="0" smtClean="0"/>
              <a:t>City </a:t>
            </a:r>
            <a:r>
              <a:rPr lang="en-US" dirty="0"/>
              <a:t>of </a:t>
            </a:r>
            <a:r>
              <a:rPr lang="en-US" dirty="0" smtClean="0"/>
              <a:t>Seattle, ex officio</a:t>
            </a:r>
          </a:p>
          <a:p>
            <a:pPr lvl="1">
              <a:spcAft>
                <a:spcPts val="600"/>
              </a:spcAft>
              <a:buFont typeface="Wingdings" panose="05000000000000000000" pitchFamily="2" charset="2"/>
              <a:buChar char="§"/>
            </a:pPr>
            <a:r>
              <a:rPr lang="en-US" dirty="0" smtClean="0"/>
              <a:t>Snohomish </a:t>
            </a:r>
            <a:r>
              <a:rPr lang="en-US" dirty="0"/>
              <a:t>Basin Salmon Recovery </a:t>
            </a:r>
            <a:r>
              <a:rPr lang="en-US" dirty="0" smtClean="0"/>
              <a:t>Forum, ex officio</a:t>
            </a:r>
            <a:endParaRPr lang="en-US" dirty="0"/>
          </a:p>
          <a:p>
            <a:endParaRPr lang="en-US" dirty="0"/>
          </a:p>
          <a:p>
            <a:endParaRPr lang="en-US" dirty="0"/>
          </a:p>
        </p:txBody>
      </p:sp>
    </p:spTree>
    <p:extLst>
      <p:ext uri="{BB962C8B-B14F-4D97-AF65-F5344CB8AC3E}">
        <p14:creationId xmlns:p14="http://schemas.microsoft.com/office/powerpoint/2010/main" val="14406333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Franklin Gothic Book" panose="020B0503020102020204" pitchFamily="34" charset="0"/>
              </a:rPr>
              <a:t>What is the Committee’s role?</a:t>
            </a:r>
            <a:endParaRPr lang="en-US" dirty="0">
              <a:latin typeface="Franklin Gothic Book" panose="020B0503020102020204" pitchFamily="34" charset="0"/>
            </a:endParaRPr>
          </a:p>
        </p:txBody>
      </p:sp>
      <p:sp>
        <p:nvSpPr>
          <p:cNvPr id="4" name="TextBox 3"/>
          <p:cNvSpPr txBox="1"/>
          <p:nvPr/>
        </p:nvSpPr>
        <p:spPr>
          <a:xfrm>
            <a:off x="7519916" y="2086664"/>
            <a:ext cx="5704765"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graphicFrame>
        <p:nvGraphicFramePr>
          <p:cNvPr id="5" name="Diagram 4"/>
          <p:cNvGraphicFramePr/>
          <p:nvPr>
            <p:extLst>
              <p:ext uri="{D42A27DB-BD31-4B8C-83A1-F6EECF244321}">
                <p14:modId xmlns:p14="http://schemas.microsoft.com/office/powerpoint/2010/main" val="1009681909"/>
              </p:ext>
            </p:extLst>
          </p:nvPr>
        </p:nvGraphicFramePr>
        <p:xfrm>
          <a:off x="7224766" y="2753248"/>
          <a:ext cx="6287200" cy="56873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4141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164" y="2889505"/>
            <a:ext cx="4000084" cy="5157216"/>
          </a:xfrm>
        </p:spPr>
        <p:txBody>
          <a:bodyPr>
            <a:normAutofit/>
          </a:bodyPr>
          <a:lstStyle/>
          <a:p>
            <a:r>
              <a:rPr lang="en-US" dirty="0" smtClean="0"/>
              <a:t>Required Watershed Restoration and Enhancement Plan Components</a:t>
            </a:r>
            <a:endParaRPr lang="en-US" dirty="0"/>
          </a:p>
        </p:txBody>
      </p:sp>
      <p:sp>
        <p:nvSpPr>
          <p:cNvPr id="3" name="Text Placeholder 2"/>
          <p:cNvSpPr>
            <a:spLocks noGrp="1"/>
          </p:cNvSpPr>
          <p:nvPr>
            <p:ph type="body" sz="quarter" idx="12"/>
          </p:nvPr>
        </p:nvSpPr>
        <p:spPr/>
        <p:txBody>
          <a:bodyPr/>
          <a:lstStyle/>
          <a:p>
            <a:r>
              <a:rPr lang="en-US" dirty="0" smtClean="0"/>
              <a:t>2018 - 2038</a:t>
            </a:r>
            <a:endParaRPr lang="en-US" dirty="0"/>
          </a:p>
        </p:txBody>
      </p:sp>
      <p:sp>
        <p:nvSpPr>
          <p:cNvPr id="4" name="Text Placeholder 3"/>
          <p:cNvSpPr>
            <a:spLocks noGrp="1"/>
          </p:cNvSpPr>
          <p:nvPr>
            <p:ph type="body" sz="quarter" idx="14"/>
          </p:nvPr>
        </p:nvSpPr>
        <p:spPr/>
        <p:txBody>
          <a:bodyPr/>
          <a:lstStyle/>
          <a:p>
            <a:r>
              <a:rPr lang="en-US" sz="3200" dirty="0" smtClean="0"/>
              <a:t>Planning Horizon</a:t>
            </a:r>
            <a:endParaRPr lang="en-US" sz="3200" dirty="0"/>
          </a:p>
        </p:txBody>
      </p:sp>
      <p:sp>
        <p:nvSpPr>
          <p:cNvPr id="5" name="Text Placeholder 4"/>
          <p:cNvSpPr>
            <a:spLocks noGrp="1"/>
          </p:cNvSpPr>
          <p:nvPr>
            <p:ph type="body" sz="quarter" idx="17"/>
          </p:nvPr>
        </p:nvSpPr>
        <p:spPr/>
        <p:txBody>
          <a:bodyPr/>
          <a:lstStyle/>
          <a:p>
            <a:r>
              <a:rPr lang="en-US" dirty="0" smtClean="0"/>
              <a:t>16 Subbasins</a:t>
            </a:r>
            <a:endParaRPr lang="en-US" dirty="0"/>
          </a:p>
        </p:txBody>
      </p:sp>
      <p:sp>
        <p:nvSpPr>
          <p:cNvPr id="6" name="Text Placeholder 5"/>
          <p:cNvSpPr>
            <a:spLocks noGrp="1"/>
          </p:cNvSpPr>
          <p:nvPr>
            <p:ph type="body" sz="quarter" idx="18"/>
          </p:nvPr>
        </p:nvSpPr>
        <p:spPr/>
        <p:txBody>
          <a:bodyPr/>
          <a:lstStyle/>
          <a:p>
            <a:r>
              <a:rPr lang="en-US" sz="3200" dirty="0" smtClean="0"/>
              <a:t>WRIA Subbasin Delineation</a:t>
            </a:r>
            <a:endParaRPr lang="en-US" sz="3200" dirty="0"/>
          </a:p>
        </p:txBody>
      </p:sp>
      <p:sp>
        <p:nvSpPr>
          <p:cNvPr id="7" name="Text Placeholder 6"/>
          <p:cNvSpPr>
            <a:spLocks noGrp="1"/>
          </p:cNvSpPr>
          <p:nvPr>
            <p:ph type="body" sz="quarter" idx="20"/>
          </p:nvPr>
        </p:nvSpPr>
        <p:spPr/>
        <p:txBody>
          <a:bodyPr/>
          <a:lstStyle/>
          <a:p>
            <a:r>
              <a:rPr lang="en-US" dirty="0" smtClean="0"/>
              <a:t>3,389 projected new PE Well Connections (2018-2038)</a:t>
            </a:r>
            <a:endParaRPr lang="en-US" dirty="0"/>
          </a:p>
        </p:txBody>
      </p:sp>
      <p:sp>
        <p:nvSpPr>
          <p:cNvPr id="8" name="Text Placeholder 7"/>
          <p:cNvSpPr>
            <a:spLocks noGrp="1"/>
          </p:cNvSpPr>
          <p:nvPr>
            <p:ph type="body" sz="quarter" idx="21"/>
          </p:nvPr>
        </p:nvSpPr>
        <p:spPr>
          <a:xfrm>
            <a:off x="6408045" y="4620208"/>
            <a:ext cx="7172488" cy="604071"/>
          </a:xfrm>
        </p:spPr>
        <p:txBody>
          <a:bodyPr/>
          <a:lstStyle/>
          <a:p>
            <a:r>
              <a:rPr lang="en-US" sz="3200" dirty="0"/>
              <a:t>Projected New Permit-Exempt </a:t>
            </a:r>
            <a:r>
              <a:rPr lang="en-US" sz="3200" dirty="0" smtClean="0"/>
              <a:t>Wells</a:t>
            </a:r>
            <a:endParaRPr lang="en-US" sz="3200" dirty="0"/>
          </a:p>
        </p:txBody>
      </p:sp>
      <p:sp>
        <p:nvSpPr>
          <p:cNvPr id="9" name="Text Placeholder 8"/>
          <p:cNvSpPr>
            <a:spLocks noGrp="1"/>
          </p:cNvSpPr>
          <p:nvPr>
            <p:ph type="body" sz="quarter" idx="23"/>
          </p:nvPr>
        </p:nvSpPr>
        <p:spPr/>
        <p:txBody>
          <a:bodyPr/>
          <a:lstStyle/>
          <a:p>
            <a:r>
              <a:rPr lang="en-US" dirty="0" smtClean="0"/>
              <a:t>797.4 acre-feet per year projected consumptive</a:t>
            </a:r>
            <a:endParaRPr lang="en-US" dirty="0"/>
          </a:p>
        </p:txBody>
      </p:sp>
      <p:sp>
        <p:nvSpPr>
          <p:cNvPr id="10" name="Text Placeholder 9"/>
          <p:cNvSpPr>
            <a:spLocks noGrp="1"/>
          </p:cNvSpPr>
          <p:nvPr>
            <p:ph type="body" sz="quarter" idx="24"/>
          </p:nvPr>
        </p:nvSpPr>
        <p:spPr/>
        <p:txBody>
          <a:bodyPr/>
          <a:lstStyle/>
          <a:p>
            <a:r>
              <a:rPr lang="en-US" sz="3200" dirty="0"/>
              <a:t>Estimated Consumptive </a:t>
            </a:r>
            <a:r>
              <a:rPr lang="en-US" sz="3200" dirty="0" smtClean="0"/>
              <a:t>Use</a:t>
            </a:r>
            <a:endParaRPr lang="en-US" sz="3200" dirty="0"/>
          </a:p>
        </p:txBody>
      </p:sp>
      <p:sp>
        <p:nvSpPr>
          <p:cNvPr id="11" name="Text Placeholder 10"/>
          <p:cNvSpPr>
            <a:spLocks noGrp="1"/>
          </p:cNvSpPr>
          <p:nvPr>
            <p:ph type="body" sz="quarter" idx="26"/>
          </p:nvPr>
        </p:nvSpPr>
        <p:spPr/>
        <p:txBody>
          <a:bodyPr/>
          <a:lstStyle/>
          <a:p>
            <a:r>
              <a:rPr lang="en-US" dirty="0" smtClean="0"/>
              <a:t>to offset estimated consumptive use and meet Net Ecological Benefit (NEB)</a:t>
            </a:r>
            <a:endParaRPr lang="en-US" dirty="0"/>
          </a:p>
        </p:txBody>
      </p:sp>
      <p:sp>
        <p:nvSpPr>
          <p:cNvPr id="12" name="Text Placeholder 11"/>
          <p:cNvSpPr>
            <a:spLocks noGrp="1"/>
          </p:cNvSpPr>
          <p:nvPr>
            <p:ph type="body" sz="quarter" idx="27"/>
          </p:nvPr>
        </p:nvSpPr>
        <p:spPr/>
        <p:txBody>
          <a:bodyPr/>
          <a:lstStyle/>
          <a:p>
            <a:r>
              <a:rPr lang="en-US" sz="3200" dirty="0"/>
              <a:t>Projects and Actions</a:t>
            </a:r>
          </a:p>
        </p:txBody>
      </p:sp>
      <p:sp>
        <p:nvSpPr>
          <p:cNvPr id="13" name="Slide Number Placeholder 12"/>
          <p:cNvSpPr>
            <a:spLocks noGrp="1"/>
          </p:cNvSpPr>
          <p:nvPr>
            <p:ph type="sldNum" sz="quarter" idx="10"/>
          </p:nvPr>
        </p:nvSpPr>
        <p:spPr/>
        <p:txBody>
          <a:bodyPr/>
          <a:lstStyle/>
          <a:p>
            <a:fld id="{B54AD89C-DF1E-4948-B597-5DD47B34A9CA}" type="slidenum">
              <a:rPr kumimoji="1" lang="ja-JP" altLang="en-US" smtClean="0"/>
              <a:pPr/>
              <a:t>16</a:t>
            </a:fld>
            <a:endParaRPr kumimoji="1" lang="ja-JP" altLang="en-US" dirty="0"/>
          </a:p>
        </p:txBody>
      </p:sp>
    </p:spTree>
    <p:extLst>
      <p:ext uri="{BB962C8B-B14F-4D97-AF65-F5344CB8AC3E}">
        <p14:creationId xmlns:p14="http://schemas.microsoft.com/office/powerpoint/2010/main" val="42661918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Delineate Subbasins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17</a:t>
            </a:fld>
            <a:endParaRPr kumimoji="1" lang="ja-JP" altLang="en-US" dirty="0"/>
          </a:p>
        </p:txBody>
      </p:sp>
      <p:sp>
        <p:nvSpPr>
          <p:cNvPr id="5" name="Text Placeholder 4"/>
          <p:cNvSpPr>
            <a:spLocks noGrp="1"/>
          </p:cNvSpPr>
          <p:nvPr>
            <p:ph type="body" sz="quarter" idx="11"/>
          </p:nvPr>
        </p:nvSpPr>
        <p:spPr>
          <a:xfrm>
            <a:off x="935915" y="2624725"/>
            <a:ext cx="12141455" cy="5084385"/>
          </a:xfrm>
          <a:noFill/>
        </p:spPr>
        <p:txBody>
          <a:bodyPr>
            <a:noAutofit/>
          </a:bodyPr>
          <a:lstStyle/>
          <a:p>
            <a:pPr defTabSz="1371509">
              <a:lnSpc>
                <a:spcPct val="100000"/>
              </a:lnSpc>
              <a:spcBef>
                <a:spcPts val="0"/>
              </a:spcBef>
              <a:defRPr/>
            </a:pPr>
            <a:r>
              <a:rPr kumimoji="1" lang="en-US" dirty="0">
                <a:latin typeface="Franklin Gothic Book" panose="020B0503020102020204" pitchFamily="34" charset="0"/>
              </a:rPr>
              <a:t>The WRIA 7 Committee divided WRIA 7 into 16 suitably sized subbasins for the purposes of assessing consumptive use and project offsets.</a:t>
            </a:r>
          </a:p>
          <a:p>
            <a:pPr defTabSz="1371509">
              <a:lnSpc>
                <a:spcPct val="100000"/>
              </a:lnSpc>
              <a:spcBef>
                <a:spcPts val="0"/>
              </a:spcBef>
              <a:defRPr/>
            </a:pPr>
            <a:endParaRPr kumimoji="1" lang="en-US" dirty="0">
              <a:latin typeface="Franklin Gothic Book" panose="020B0503020102020204" pitchFamily="34" charset="0"/>
            </a:endParaRP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grpSp>
        <p:nvGrpSpPr>
          <p:cNvPr id="6" name="Group 5"/>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Tree>
    <p:extLst>
      <p:ext uri="{BB962C8B-B14F-4D97-AF65-F5344CB8AC3E}">
        <p14:creationId xmlns:p14="http://schemas.microsoft.com/office/powerpoint/2010/main" val="1262018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Subbasin Delineation</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18</a:t>
            </a:fld>
            <a:endParaRPr kumimoji="1" lang="ja-JP" altLang="en-US" dirty="0"/>
          </a:p>
        </p:txBody>
      </p:sp>
      <p:grpSp>
        <p:nvGrpSpPr>
          <p:cNvPr id="6" name="Group 5"/>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23213" y="1494803"/>
            <a:ext cx="10467986" cy="8088898"/>
          </a:xfrm>
          <a:prstGeom prst="rect">
            <a:avLst/>
          </a:prstGeom>
        </p:spPr>
      </p:pic>
    </p:spTree>
    <p:extLst>
      <p:ext uri="{BB962C8B-B14F-4D97-AF65-F5344CB8AC3E}">
        <p14:creationId xmlns:p14="http://schemas.microsoft.com/office/powerpoint/2010/main" val="1772233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Project New Permit-Exempt Wells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19</a:t>
            </a:fld>
            <a:endParaRPr kumimoji="1" lang="ja-JP" altLang="en-US" dirty="0"/>
          </a:p>
        </p:txBody>
      </p:sp>
      <p:sp>
        <p:nvSpPr>
          <p:cNvPr id="5" name="Text Placeholder 4"/>
          <p:cNvSpPr>
            <a:spLocks noGrp="1"/>
          </p:cNvSpPr>
          <p:nvPr>
            <p:ph type="body" sz="quarter" idx="11"/>
          </p:nvPr>
        </p:nvSpPr>
        <p:spPr>
          <a:xfrm>
            <a:off x="935915" y="2624725"/>
            <a:ext cx="12141455" cy="5084385"/>
          </a:xfrm>
          <a:noFill/>
        </p:spPr>
        <p:txBody>
          <a:bodyPr>
            <a:noAutofit/>
          </a:bodyPr>
          <a:lstStyle/>
          <a:p>
            <a:pPr defTabSz="1371509">
              <a:lnSpc>
                <a:spcPct val="100000"/>
              </a:lnSpc>
              <a:spcBef>
                <a:spcPts val="0"/>
              </a:spcBef>
              <a:defRPr/>
            </a:pPr>
            <a:r>
              <a:rPr kumimoji="1" lang="en-US" dirty="0">
                <a:latin typeface="Franklin Gothic Book" panose="020B0503020102020204" pitchFamily="34" charset="0"/>
              </a:rPr>
              <a:t>The WRIA 7 Committee </a:t>
            </a:r>
            <a:r>
              <a:rPr kumimoji="1" lang="en-US" dirty="0" smtClean="0">
                <a:latin typeface="Franklin Gothic Book" panose="020B0503020102020204" pitchFamily="34" charset="0"/>
              </a:rPr>
              <a:t>projects 3,389 PE wells over the planning horizon. </a:t>
            </a:r>
            <a:r>
              <a:rPr kumimoji="1" lang="en-US" dirty="0">
                <a:latin typeface="Franklin Gothic Book" panose="020B0503020102020204" pitchFamily="34" charset="0"/>
              </a:rPr>
              <a:t>Most of these wells are likely to be installed in Tulalip, </a:t>
            </a:r>
            <a:r>
              <a:rPr kumimoji="1" lang="en-US" dirty="0" err="1">
                <a:latin typeface="Franklin Gothic Book" panose="020B0503020102020204" pitchFamily="34" charset="0"/>
              </a:rPr>
              <a:t>Quilceda</a:t>
            </a:r>
            <a:r>
              <a:rPr kumimoji="1" lang="en-US" dirty="0">
                <a:latin typeface="Franklin Gothic Book" panose="020B0503020102020204" pitchFamily="34" charset="0"/>
              </a:rPr>
              <a:t>-Allen, Estuary/Snohomish </a:t>
            </a:r>
            <a:r>
              <a:rPr kumimoji="1" lang="en-US" dirty="0" err="1">
                <a:latin typeface="Franklin Gothic Book" panose="020B0503020102020204" pitchFamily="34" charset="0"/>
              </a:rPr>
              <a:t>Mainstem</a:t>
            </a:r>
            <a:r>
              <a:rPr kumimoji="1" lang="en-US" dirty="0">
                <a:latin typeface="Franklin Gothic Book" panose="020B0503020102020204" pitchFamily="34" charset="0"/>
              </a:rPr>
              <a:t>, and Snoqualmie North Subbasins. </a:t>
            </a:r>
          </a:p>
          <a:p>
            <a:pPr marL="0" indent="0" defTabSz="1371509">
              <a:lnSpc>
                <a:spcPct val="100000"/>
              </a:lnSpc>
              <a:spcBef>
                <a:spcPts val="0"/>
              </a:spcBef>
              <a:buNone/>
              <a:defRPr/>
            </a:pPr>
            <a:endParaRPr kumimoji="1" lang="en-US" dirty="0">
              <a:latin typeface="Franklin Gothic Book" panose="020B0503020102020204" pitchFamily="34" charset="0"/>
            </a:endParaRPr>
          </a:p>
          <a:p>
            <a:pPr defTabSz="1371509">
              <a:lnSpc>
                <a:spcPct val="100000"/>
              </a:lnSpc>
              <a:spcBef>
                <a:spcPts val="0"/>
              </a:spcBef>
              <a:defRPr/>
            </a:pPr>
            <a:endParaRPr kumimoji="1" lang="en-US" dirty="0">
              <a:latin typeface="Franklin Gothic Book" panose="020B0503020102020204" pitchFamily="34" charset="0"/>
            </a:endParaRP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grpSp>
        <p:nvGrpSpPr>
          <p:cNvPr id="6" name="Group 5"/>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Tree>
    <p:extLst>
      <p:ext uri="{BB962C8B-B14F-4D97-AF65-F5344CB8AC3E}">
        <p14:creationId xmlns:p14="http://schemas.microsoft.com/office/powerpoint/2010/main" val="2893940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Streamflow Restoration law</a:t>
            </a:r>
            <a:br>
              <a:rPr lang="en-US" dirty="0"/>
            </a:br>
            <a:r>
              <a:rPr lang="en-US" dirty="0"/>
              <a:t>RCW 90.94</a:t>
            </a:r>
          </a:p>
        </p:txBody>
      </p:sp>
      <p:sp>
        <p:nvSpPr>
          <p:cNvPr id="3" name="Text Placeholder 2"/>
          <p:cNvSpPr>
            <a:spLocks noGrp="1"/>
          </p:cNvSpPr>
          <p:nvPr>
            <p:ph type="body" sz="quarter" idx="11"/>
          </p:nvPr>
        </p:nvSpPr>
        <p:spPr/>
        <p:txBody>
          <a:bodyPr/>
          <a:lstStyle/>
          <a:p>
            <a:r>
              <a:rPr lang="en-US" dirty="0"/>
              <a:t>Clarifies how local governments can issue building permits for homes intending to use a </a:t>
            </a:r>
            <a:r>
              <a:rPr lang="en-US" dirty="0" smtClean="0"/>
              <a:t>permit-exempt </a:t>
            </a:r>
            <a:r>
              <a:rPr lang="en-US" dirty="0"/>
              <a:t>well for their domestic water supply </a:t>
            </a:r>
            <a:r>
              <a:rPr lang="en-US" b="1" dirty="0" smtClean="0"/>
              <a:t>and </a:t>
            </a:r>
            <a:r>
              <a:rPr lang="en-US" b="1" dirty="0"/>
              <a:t>offsets those </a:t>
            </a:r>
            <a:r>
              <a:rPr lang="en-US" b="1" dirty="0" smtClean="0"/>
              <a:t>impacts through </a:t>
            </a:r>
            <a:r>
              <a:rPr lang="en-US" b="1" dirty="0"/>
              <a:t>a local watershed planning effort</a:t>
            </a:r>
            <a:r>
              <a:rPr lang="en-US" dirty="0"/>
              <a:t>. </a:t>
            </a:r>
            <a:endParaRPr lang="en-US" dirty="0" smtClean="0"/>
          </a:p>
          <a:p>
            <a:endParaRPr lang="en-US" dirty="0"/>
          </a:p>
          <a:p>
            <a:r>
              <a:rPr lang="en-US" dirty="0"/>
              <a:t>Ecology </a:t>
            </a:r>
            <a:r>
              <a:rPr lang="en-US" dirty="0" smtClean="0"/>
              <a:t>chairs </a:t>
            </a:r>
            <a:r>
              <a:rPr lang="en-US" dirty="0"/>
              <a:t>the </a:t>
            </a:r>
            <a:r>
              <a:rPr lang="en-US" dirty="0" smtClean="0"/>
              <a:t>WRIA 7 Committee</a:t>
            </a:r>
            <a:r>
              <a:rPr lang="en-US" dirty="0"/>
              <a:t>, composed of tribes, counties, cities, </a:t>
            </a:r>
            <a:r>
              <a:rPr lang="en-US" dirty="0" smtClean="0"/>
              <a:t>WDFW, municipal water purveyor, largest irrigation district, and </a:t>
            </a:r>
            <a:r>
              <a:rPr lang="en-US" dirty="0"/>
              <a:t>interest groups. </a:t>
            </a:r>
            <a:r>
              <a:rPr lang="en-US" dirty="0" smtClean="0"/>
              <a:t>The committee has met over the last two years to develop the Watershed Restoration and Enhancement Plan. </a:t>
            </a:r>
            <a:endParaRPr lang="en-US" dirty="0">
              <a:latin typeface="Franklin Gothic Book" panose="020B0503020102020204" pitchFamily="34" charset="0"/>
            </a:endParaRPr>
          </a:p>
          <a:p>
            <a:endParaRPr lang="en-US" dirty="0"/>
          </a:p>
          <a:p>
            <a:endParaRPr lang="en-US" dirty="0"/>
          </a:p>
        </p:txBody>
      </p:sp>
    </p:spTree>
    <p:extLst>
      <p:ext uri="{BB962C8B-B14F-4D97-AF65-F5344CB8AC3E}">
        <p14:creationId xmlns:p14="http://schemas.microsoft.com/office/powerpoint/2010/main" val="12079672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Projected New Permit-Exempt Wells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20</a:t>
            </a:fld>
            <a:endParaRPr kumimoji="1" lang="ja-JP" altLang="en-US" dirty="0"/>
          </a:p>
        </p:txBody>
      </p:sp>
      <p:grpSp>
        <p:nvGrpSpPr>
          <p:cNvPr id="6" name="Group 5"/>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93139" y="1615193"/>
            <a:ext cx="10328134" cy="7980830"/>
          </a:xfrm>
          <a:prstGeom prst="rect">
            <a:avLst/>
          </a:prstGeom>
        </p:spPr>
      </p:pic>
    </p:spTree>
    <p:extLst>
      <p:ext uri="{BB962C8B-B14F-4D97-AF65-F5344CB8AC3E}">
        <p14:creationId xmlns:p14="http://schemas.microsoft.com/office/powerpoint/2010/main" val="20681717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fontScale="90000"/>
          </a:bodyPr>
          <a:lstStyle/>
          <a:p>
            <a:r>
              <a:rPr lang="en-US" dirty="0"/>
              <a:t>Number of PE Wells Projected between 2018 and 2038 for the WRIA </a:t>
            </a:r>
            <a:r>
              <a:rPr lang="en-US" dirty="0" smtClean="0"/>
              <a:t>7 </a:t>
            </a:r>
            <a:r>
              <a:rPr lang="en-US" dirty="0"/>
              <a:t>Subbasins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21</a:t>
            </a:fld>
            <a:endParaRPr kumimoji="1" lang="ja-JP" altLang="en-US" dirty="0"/>
          </a:p>
        </p:txBody>
      </p:sp>
      <p:grpSp>
        <p:nvGrpSpPr>
          <p:cNvPr id="6" name="Group 5"/>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graphicFrame>
        <p:nvGraphicFramePr>
          <p:cNvPr id="9" name="Table 8"/>
          <p:cNvGraphicFramePr>
            <a:graphicFrameLocks noGrp="1"/>
          </p:cNvGraphicFramePr>
          <p:nvPr>
            <p:extLst>
              <p:ext uri="{D42A27DB-BD31-4B8C-83A1-F6EECF244321}">
                <p14:modId xmlns:p14="http://schemas.microsoft.com/office/powerpoint/2010/main" val="1294415913"/>
              </p:ext>
            </p:extLst>
          </p:nvPr>
        </p:nvGraphicFramePr>
        <p:xfrm>
          <a:off x="1343912" y="1721218"/>
          <a:ext cx="11026588" cy="7575713"/>
        </p:xfrm>
        <a:graphic>
          <a:graphicData uri="http://schemas.openxmlformats.org/drawingml/2006/table">
            <a:tbl>
              <a:tblPr firstRow="1" firstCol="1" lastRow="1" bandRow="1"/>
              <a:tblGrid>
                <a:gridCol w="3030837">
                  <a:extLst>
                    <a:ext uri="{9D8B030D-6E8A-4147-A177-3AD203B41FA5}">
                      <a16:colId xmlns:a16="http://schemas.microsoft.com/office/drawing/2014/main" val="2829773990"/>
                    </a:ext>
                  </a:extLst>
                </a:gridCol>
                <a:gridCol w="2270180">
                  <a:extLst>
                    <a:ext uri="{9D8B030D-6E8A-4147-A177-3AD203B41FA5}">
                      <a16:colId xmlns:a16="http://schemas.microsoft.com/office/drawing/2014/main" val="2825189943"/>
                    </a:ext>
                  </a:extLst>
                </a:gridCol>
                <a:gridCol w="2016627">
                  <a:extLst>
                    <a:ext uri="{9D8B030D-6E8A-4147-A177-3AD203B41FA5}">
                      <a16:colId xmlns:a16="http://schemas.microsoft.com/office/drawing/2014/main" val="3087762486"/>
                    </a:ext>
                  </a:extLst>
                </a:gridCol>
                <a:gridCol w="1592075">
                  <a:extLst>
                    <a:ext uri="{9D8B030D-6E8A-4147-A177-3AD203B41FA5}">
                      <a16:colId xmlns:a16="http://schemas.microsoft.com/office/drawing/2014/main" val="3053944014"/>
                    </a:ext>
                  </a:extLst>
                </a:gridCol>
                <a:gridCol w="2116869">
                  <a:extLst>
                    <a:ext uri="{9D8B030D-6E8A-4147-A177-3AD203B41FA5}">
                      <a16:colId xmlns:a16="http://schemas.microsoft.com/office/drawing/2014/main" val="2969356811"/>
                    </a:ext>
                  </a:extLst>
                </a:gridCol>
              </a:tblGrid>
              <a:tr h="649347">
                <a:tc>
                  <a:txBody>
                    <a:bodyPr/>
                    <a:lstStyle/>
                    <a:p>
                      <a:pPr marL="0" marR="0" algn="ctr">
                        <a:spcBef>
                          <a:spcPts val="300"/>
                        </a:spcBef>
                        <a:spcAft>
                          <a:spcPts val="300"/>
                        </a:spcAft>
                      </a:pPr>
                      <a:r>
                        <a:rPr lang="en-US" sz="1800" b="1" dirty="0">
                          <a:effectLst/>
                          <a:latin typeface="Arial Bold" panose="020B0704020202020204" pitchFamily="34" charset="0"/>
                          <a:ea typeface="Calibri" panose="020F0502020204030204" pitchFamily="34" charset="0"/>
                          <a:cs typeface="Times New Roman" panose="02020603050405020304" pitchFamily="18" charset="0"/>
                        </a:rPr>
                        <a:t>Subbasins</a:t>
                      </a:r>
                      <a:endParaRPr lang="en-US" sz="1600" b="1" dirty="0">
                        <a:effectLst/>
                        <a:latin typeface="Arial Bold" panose="020B07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800" b="1">
                          <a:effectLst/>
                          <a:latin typeface="Arial Bold" panose="020B0704020202020204" pitchFamily="34" charset="0"/>
                          <a:ea typeface="Calibri" panose="020F0502020204030204" pitchFamily="34" charset="0"/>
                          <a:cs typeface="Times New Roman" panose="02020603050405020304" pitchFamily="18" charset="0"/>
                        </a:rPr>
                        <a:t>King County </a:t>
                      </a:r>
                      <a:endParaRPr lang="en-US" sz="1600" b="1">
                        <a:effectLst/>
                        <a:latin typeface="Arial Bold" panose="020B07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800" b="1">
                          <a:effectLst/>
                          <a:latin typeface="Arial Bold" panose="020B0704020202020204" pitchFamily="34" charset="0"/>
                          <a:ea typeface="Calibri" panose="020F0502020204030204" pitchFamily="34" charset="0"/>
                          <a:cs typeface="Times New Roman" panose="02020603050405020304" pitchFamily="18" charset="0"/>
                        </a:rPr>
                        <a:t>Snohomish County </a:t>
                      </a:r>
                      <a:endParaRPr lang="en-US" sz="1600" b="1">
                        <a:effectLst/>
                        <a:latin typeface="Arial Bold" panose="020B07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800" b="1">
                          <a:effectLst/>
                          <a:latin typeface="Arial Bold" panose="020B0704020202020204" pitchFamily="34" charset="0"/>
                          <a:ea typeface="Calibri" panose="020F0502020204030204" pitchFamily="34" charset="0"/>
                          <a:cs typeface="Times New Roman" panose="02020603050405020304" pitchFamily="18" charset="0"/>
                        </a:rPr>
                        <a:t>UGAs </a:t>
                      </a:r>
                      <a:endParaRPr lang="en-US" sz="1600" b="1">
                        <a:effectLst/>
                        <a:latin typeface="Arial Bold" panose="020B07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800" b="1">
                          <a:effectLst/>
                          <a:latin typeface="Arial Bold" panose="020B0704020202020204" pitchFamily="34" charset="0"/>
                          <a:ea typeface="Calibri" panose="020F0502020204030204" pitchFamily="34" charset="0"/>
                          <a:cs typeface="Times New Roman" panose="02020603050405020304" pitchFamily="18" charset="0"/>
                        </a:rPr>
                        <a:t>Total PE Wells per Subbasin</a:t>
                      </a:r>
                      <a:endParaRPr lang="en-US" sz="1600" b="1">
                        <a:effectLst/>
                        <a:latin typeface="Arial Bold" panose="020B07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2068703"/>
                  </a:ext>
                </a:extLst>
              </a:tr>
              <a:tr h="386516">
                <a:tc>
                  <a:txBody>
                    <a:bodyPr/>
                    <a:lstStyle/>
                    <a:p>
                      <a:pPr marL="0" marR="0">
                        <a:spcBef>
                          <a:spcPts val="300"/>
                        </a:spcBef>
                        <a:spcAft>
                          <a:spcPts val="30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Tulalip</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468</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468</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5334537"/>
                  </a:ext>
                </a:extLst>
              </a:tr>
              <a:tr h="386516">
                <a:tc>
                  <a:txBody>
                    <a:bodyPr/>
                    <a:lstStyle/>
                    <a:p>
                      <a:pPr marL="0" marR="0">
                        <a:spcBef>
                          <a:spcPts val="300"/>
                        </a:spcBef>
                        <a:spcAft>
                          <a:spcPts val="30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Quilceda-Allen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330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8</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338</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0963225"/>
                  </a:ext>
                </a:extLst>
              </a:tr>
              <a:tr h="742110">
                <a:tc>
                  <a:txBody>
                    <a:bodyPr/>
                    <a:lstStyle/>
                    <a:p>
                      <a:pPr marL="0" marR="0">
                        <a:spcBef>
                          <a:spcPts val="300"/>
                        </a:spcBef>
                        <a:spcAft>
                          <a:spcPts val="30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Estuary/Snohomish Mainstem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322</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9</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331</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4415207"/>
                  </a:ext>
                </a:extLst>
              </a:tr>
              <a:tr h="386516">
                <a:tc>
                  <a:txBody>
                    <a:bodyPr/>
                    <a:lstStyle/>
                    <a:p>
                      <a:pPr marL="0" marR="0">
                        <a:spcBef>
                          <a:spcPts val="300"/>
                        </a:spcBef>
                        <a:spcAft>
                          <a:spcPts val="30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Little Pilchuck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289</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5</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294</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0122800"/>
                  </a:ext>
                </a:extLst>
              </a:tr>
              <a:tr h="386516">
                <a:tc>
                  <a:txBody>
                    <a:bodyPr/>
                    <a:lstStyle/>
                    <a:p>
                      <a:pPr marL="0" marR="0">
                        <a:spcBef>
                          <a:spcPts val="300"/>
                        </a:spcBef>
                        <a:spcAft>
                          <a:spcPts val="30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Pilchuck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278</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2</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280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8322126"/>
                  </a:ext>
                </a:extLst>
              </a:tr>
              <a:tr h="386516">
                <a:tc>
                  <a:txBody>
                    <a:bodyPr/>
                    <a:lstStyle/>
                    <a:p>
                      <a:pPr marL="0" marR="0">
                        <a:spcBef>
                          <a:spcPts val="300"/>
                        </a:spcBef>
                        <a:spcAft>
                          <a:spcPts val="30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Woods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224</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224</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5618125"/>
                  </a:ext>
                </a:extLst>
              </a:tr>
              <a:tr h="386516">
                <a:tc>
                  <a:txBody>
                    <a:bodyPr/>
                    <a:lstStyle/>
                    <a:p>
                      <a:pPr marL="0" marR="0">
                        <a:spcBef>
                          <a:spcPts val="300"/>
                        </a:spcBef>
                        <a:spcAft>
                          <a:spcPts val="30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Sultan</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53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2</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55</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5415448"/>
                  </a:ext>
                </a:extLst>
              </a:tr>
              <a:tr h="386516">
                <a:tc>
                  <a:txBody>
                    <a:bodyPr/>
                    <a:lstStyle/>
                    <a:p>
                      <a:pPr marL="0" marR="0">
                        <a:spcBef>
                          <a:spcPts val="300"/>
                        </a:spcBef>
                        <a:spcAft>
                          <a:spcPts val="30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Lower Mid-Skykomish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60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60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5882975"/>
                  </a:ext>
                </a:extLst>
              </a:tr>
              <a:tr h="386516">
                <a:tc>
                  <a:txBody>
                    <a:bodyPr/>
                    <a:lstStyle/>
                    <a:p>
                      <a:pPr marL="0" marR="0">
                        <a:spcBef>
                          <a:spcPts val="300"/>
                        </a:spcBef>
                        <a:spcAft>
                          <a:spcPts val="30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Skykomish Mainstem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183</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2</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185</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6111913"/>
                  </a:ext>
                </a:extLst>
              </a:tr>
              <a:tr h="386516">
                <a:tc>
                  <a:txBody>
                    <a:bodyPr/>
                    <a:lstStyle/>
                    <a:p>
                      <a:pPr marL="0" marR="0">
                        <a:spcBef>
                          <a:spcPts val="300"/>
                        </a:spcBef>
                        <a:spcAft>
                          <a:spcPts val="30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Upper Skykomish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48</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53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2</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103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8886585"/>
                  </a:ext>
                </a:extLst>
              </a:tr>
              <a:tr h="386516">
                <a:tc>
                  <a:txBody>
                    <a:bodyPr/>
                    <a:lstStyle/>
                    <a:p>
                      <a:pPr marL="0" marR="0">
                        <a:spcBef>
                          <a:spcPts val="300"/>
                        </a:spcBef>
                        <a:spcAft>
                          <a:spcPts val="30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Cherry-Harris</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200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11</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214</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2449593"/>
                  </a:ext>
                </a:extLst>
              </a:tr>
              <a:tr h="386516">
                <a:tc>
                  <a:txBody>
                    <a:bodyPr/>
                    <a:lstStyle/>
                    <a:p>
                      <a:pPr marL="0" marR="0">
                        <a:spcBef>
                          <a:spcPts val="300"/>
                        </a:spcBef>
                        <a:spcAft>
                          <a:spcPts val="30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Snoqualmie North</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240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98</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338</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2505924"/>
                  </a:ext>
                </a:extLst>
              </a:tr>
              <a:tr h="386516">
                <a:tc>
                  <a:txBody>
                    <a:bodyPr/>
                    <a:lstStyle/>
                    <a:p>
                      <a:pPr marL="0" marR="0">
                        <a:spcBef>
                          <a:spcPts val="300"/>
                        </a:spcBef>
                        <a:spcAft>
                          <a:spcPts val="30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Snoqualmie South</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169</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169</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916807"/>
                  </a:ext>
                </a:extLst>
              </a:tr>
              <a:tr h="386516">
                <a:tc>
                  <a:txBody>
                    <a:bodyPr/>
                    <a:lstStyle/>
                    <a:p>
                      <a:pPr marL="0" marR="0">
                        <a:spcBef>
                          <a:spcPts val="300"/>
                        </a:spcBef>
                        <a:spcAft>
                          <a:spcPts val="30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Patterson</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104</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104</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9019528"/>
                  </a:ext>
                </a:extLst>
              </a:tr>
              <a:tr h="386516">
                <a:tc>
                  <a:txBody>
                    <a:bodyPr/>
                    <a:lstStyle/>
                    <a:p>
                      <a:pPr marL="0" marR="0">
                        <a:spcBef>
                          <a:spcPts val="300"/>
                        </a:spcBef>
                        <a:spcAft>
                          <a:spcPts val="30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Raging</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73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2</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75</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3821515"/>
                  </a:ext>
                </a:extLst>
              </a:tr>
              <a:tr h="386516">
                <a:tc>
                  <a:txBody>
                    <a:bodyPr/>
                    <a:lstStyle/>
                    <a:p>
                      <a:pPr marL="0" marR="0">
                        <a:spcBef>
                          <a:spcPts val="300"/>
                        </a:spcBef>
                        <a:spcAft>
                          <a:spcPts val="30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Upper Snoqualmie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146</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5</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a:effectLst/>
                          <a:latin typeface="Calibri" panose="020F0502020204030204" pitchFamily="34" charset="0"/>
                          <a:ea typeface="Calibri" panose="020F0502020204030204" pitchFamily="34" charset="0"/>
                          <a:cs typeface="Times New Roman" panose="02020603050405020304" pitchFamily="18" charset="0"/>
                        </a:rPr>
                        <a:t>151</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7155278"/>
                  </a:ext>
                </a:extLst>
              </a:tr>
              <a:tr h="386516">
                <a:tc>
                  <a:txBody>
                    <a:bodyPr/>
                    <a:lstStyle/>
                    <a:p>
                      <a:pPr marL="0" marR="0">
                        <a:spcBef>
                          <a:spcPts val="300"/>
                        </a:spcBef>
                        <a:spcAft>
                          <a:spcPts val="30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Totals</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980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2,369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40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300"/>
                        </a:spcBef>
                        <a:spcAft>
                          <a:spcPts val="3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3,389 </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0312966"/>
                  </a:ext>
                </a:extLst>
              </a:tr>
            </a:tbl>
          </a:graphicData>
        </a:graphic>
      </p:graphicFrame>
    </p:spTree>
    <p:extLst>
      <p:ext uri="{BB962C8B-B14F-4D97-AF65-F5344CB8AC3E}">
        <p14:creationId xmlns:p14="http://schemas.microsoft.com/office/powerpoint/2010/main" val="2932616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a:latin typeface="Franklin Gothic Book" panose="020B0503020102020204" pitchFamily="34" charset="0"/>
              </a:rPr>
              <a:t>Estimate New Consumptive Water Use</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22</a:t>
            </a:fld>
            <a:endParaRPr kumimoji="1" lang="ja-JP" altLang="en-US" dirty="0"/>
          </a:p>
        </p:txBody>
      </p:sp>
      <p:sp>
        <p:nvSpPr>
          <p:cNvPr id="5" name="Text Placeholder 4"/>
          <p:cNvSpPr>
            <a:spLocks noGrp="1"/>
          </p:cNvSpPr>
          <p:nvPr>
            <p:ph type="body" sz="quarter" idx="11"/>
          </p:nvPr>
        </p:nvSpPr>
        <p:spPr>
          <a:xfrm>
            <a:off x="935915" y="2624725"/>
            <a:ext cx="12141455" cy="5084385"/>
          </a:xfrm>
          <a:noFill/>
        </p:spPr>
        <p:txBody>
          <a:bodyPr>
            <a:noAutofit/>
          </a:bodyPr>
          <a:lstStyle/>
          <a:p>
            <a:pPr defTabSz="1371509">
              <a:lnSpc>
                <a:spcPct val="100000"/>
              </a:lnSpc>
              <a:spcBef>
                <a:spcPts val="0"/>
              </a:spcBef>
              <a:defRPr/>
            </a:pPr>
            <a:r>
              <a:rPr kumimoji="1" lang="en-US" dirty="0">
                <a:latin typeface="Franklin Gothic Book" panose="020B0503020102020204" pitchFamily="34" charset="0"/>
              </a:rPr>
              <a:t>The WRIA 7 Committee used the 20-year projection of new PE wells for WRIA 7 (3,389) to estimate the consumptive water use that this watershed plan must address and </a:t>
            </a:r>
            <a:r>
              <a:rPr kumimoji="1" lang="en-US" dirty="0" smtClean="0">
                <a:latin typeface="Franklin Gothic Book" panose="020B0503020102020204" pitchFamily="34" charset="0"/>
              </a:rPr>
              <a:t>offset.</a:t>
            </a:r>
          </a:p>
          <a:p>
            <a:pPr marL="0" indent="0" defTabSz="1371509">
              <a:lnSpc>
                <a:spcPct val="100000"/>
              </a:lnSpc>
              <a:spcBef>
                <a:spcPts val="0"/>
              </a:spcBef>
              <a:buNone/>
              <a:defRPr/>
            </a:pPr>
            <a:endParaRPr kumimoji="1" lang="en-US" dirty="0" smtClean="0">
              <a:latin typeface="Franklin Gothic Book" panose="020B0503020102020204" pitchFamily="34" charset="0"/>
            </a:endParaRPr>
          </a:p>
          <a:p>
            <a:pPr defTabSz="1371509">
              <a:lnSpc>
                <a:spcPct val="100000"/>
              </a:lnSpc>
              <a:spcBef>
                <a:spcPts val="0"/>
              </a:spcBef>
              <a:defRPr/>
            </a:pPr>
            <a:r>
              <a:rPr kumimoji="1" lang="en-US" dirty="0" smtClean="0">
                <a:latin typeface="Franklin Gothic Book" panose="020B0503020102020204" pitchFamily="34" charset="0"/>
              </a:rPr>
              <a:t>The </a:t>
            </a:r>
            <a:r>
              <a:rPr kumimoji="1" lang="en-US" dirty="0">
                <a:latin typeface="Franklin Gothic Book" panose="020B0503020102020204" pitchFamily="34" charset="0"/>
              </a:rPr>
              <a:t>WRIA 7 Committee estimates 797.4 acre-feet per year (1.10 </a:t>
            </a:r>
            <a:r>
              <a:rPr kumimoji="1" lang="en-US" dirty="0" err="1">
                <a:latin typeface="Franklin Gothic Book" panose="020B0503020102020204" pitchFamily="34" charset="0"/>
              </a:rPr>
              <a:t>cfs</a:t>
            </a:r>
            <a:r>
              <a:rPr kumimoji="1" lang="en-US" dirty="0">
                <a:latin typeface="Franklin Gothic Book" panose="020B0503020102020204" pitchFamily="34" charset="0"/>
              </a:rPr>
              <a:t>) of new consumptive water use in WRIA 7. </a:t>
            </a:r>
          </a:p>
          <a:p>
            <a:pPr marL="0" indent="0" defTabSz="1371509">
              <a:lnSpc>
                <a:spcPct val="100000"/>
              </a:lnSpc>
              <a:spcBef>
                <a:spcPts val="0"/>
              </a:spcBef>
              <a:buNone/>
              <a:defRPr/>
            </a:pPr>
            <a:endParaRPr kumimoji="1" lang="en-US" dirty="0">
              <a:latin typeface="Franklin Gothic Book" panose="020B0503020102020204" pitchFamily="34" charset="0"/>
            </a:endParaRPr>
          </a:p>
          <a:p>
            <a:pPr defTabSz="1371509">
              <a:lnSpc>
                <a:spcPct val="100000"/>
              </a:lnSpc>
              <a:spcBef>
                <a:spcPts val="0"/>
              </a:spcBef>
              <a:defRPr/>
            </a:pPr>
            <a:endParaRPr kumimoji="1" lang="en-US" dirty="0">
              <a:latin typeface="Franklin Gothic Book" panose="020B0503020102020204" pitchFamily="34" charset="0"/>
            </a:endParaRP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grpSp>
        <p:nvGrpSpPr>
          <p:cNvPr id="6" name="Group 5"/>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Tree>
    <p:extLst>
      <p:ext uri="{BB962C8B-B14F-4D97-AF65-F5344CB8AC3E}">
        <p14:creationId xmlns:p14="http://schemas.microsoft.com/office/powerpoint/2010/main" val="3657016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Estimate New Consumptive Water Use</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23</a:t>
            </a:fld>
            <a:endParaRPr kumimoji="1" lang="ja-JP" altLang="en-US" dirty="0"/>
          </a:p>
        </p:txBody>
      </p:sp>
      <p:grpSp>
        <p:nvGrpSpPr>
          <p:cNvPr id="6" name="Group 5"/>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61232" y="1464922"/>
            <a:ext cx="10591948" cy="8184687"/>
          </a:xfrm>
          <a:prstGeom prst="rect">
            <a:avLst/>
          </a:prstGeom>
        </p:spPr>
      </p:pic>
    </p:spTree>
    <p:extLst>
      <p:ext uri="{BB962C8B-B14F-4D97-AF65-F5344CB8AC3E}">
        <p14:creationId xmlns:p14="http://schemas.microsoft.com/office/powerpoint/2010/main" val="38725870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t>Consumptive Use Estimate</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24</a:t>
            </a:fld>
            <a:endParaRPr kumimoji="1" lang="ja-JP" altLang="en-US" dirty="0"/>
          </a:p>
        </p:txBody>
      </p:sp>
      <p:grpSp>
        <p:nvGrpSpPr>
          <p:cNvPr id="6" name="Group 5"/>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graphicFrame>
        <p:nvGraphicFramePr>
          <p:cNvPr id="5" name="Table 4"/>
          <p:cNvGraphicFramePr>
            <a:graphicFrameLocks noGrp="1"/>
          </p:cNvGraphicFramePr>
          <p:nvPr>
            <p:extLst>
              <p:ext uri="{D42A27DB-BD31-4B8C-83A1-F6EECF244321}">
                <p14:modId xmlns:p14="http://schemas.microsoft.com/office/powerpoint/2010/main" val="3666211539"/>
              </p:ext>
            </p:extLst>
          </p:nvPr>
        </p:nvGraphicFramePr>
        <p:xfrm>
          <a:off x="1204063" y="1871834"/>
          <a:ext cx="11306286" cy="7506413"/>
        </p:xfrm>
        <a:graphic>
          <a:graphicData uri="http://schemas.openxmlformats.org/drawingml/2006/table">
            <a:tbl>
              <a:tblPr firstRow="1" firstCol="1" lastRow="1" bandRow="1"/>
              <a:tblGrid>
                <a:gridCol w="2434863">
                  <a:extLst>
                    <a:ext uri="{9D8B030D-6E8A-4147-A177-3AD203B41FA5}">
                      <a16:colId xmlns:a16="http://schemas.microsoft.com/office/drawing/2014/main" val="1491659173"/>
                    </a:ext>
                  </a:extLst>
                </a:gridCol>
                <a:gridCol w="1586314">
                  <a:extLst>
                    <a:ext uri="{9D8B030D-6E8A-4147-A177-3AD203B41FA5}">
                      <a16:colId xmlns:a16="http://schemas.microsoft.com/office/drawing/2014/main" val="2870007539"/>
                    </a:ext>
                  </a:extLst>
                </a:gridCol>
                <a:gridCol w="1290477">
                  <a:extLst>
                    <a:ext uri="{9D8B030D-6E8A-4147-A177-3AD203B41FA5}">
                      <a16:colId xmlns:a16="http://schemas.microsoft.com/office/drawing/2014/main" val="3233133852"/>
                    </a:ext>
                  </a:extLst>
                </a:gridCol>
                <a:gridCol w="1319695">
                  <a:extLst>
                    <a:ext uri="{9D8B030D-6E8A-4147-A177-3AD203B41FA5}">
                      <a16:colId xmlns:a16="http://schemas.microsoft.com/office/drawing/2014/main" val="1591893975"/>
                    </a:ext>
                  </a:extLst>
                </a:gridCol>
                <a:gridCol w="1368393">
                  <a:extLst>
                    <a:ext uri="{9D8B030D-6E8A-4147-A177-3AD203B41FA5}">
                      <a16:colId xmlns:a16="http://schemas.microsoft.com/office/drawing/2014/main" val="1261471292"/>
                    </a:ext>
                  </a:extLst>
                </a:gridCol>
                <a:gridCol w="1904063">
                  <a:extLst>
                    <a:ext uri="{9D8B030D-6E8A-4147-A177-3AD203B41FA5}">
                      <a16:colId xmlns:a16="http://schemas.microsoft.com/office/drawing/2014/main" val="4213485364"/>
                    </a:ext>
                  </a:extLst>
                </a:gridCol>
                <a:gridCol w="1402481">
                  <a:extLst>
                    <a:ext uri="{9D8B030D-6E8A-4147-A177-3AD203B41FA5}">
                      <a16:colId xmlns:a16="http://schemas.microsoft.com/office/drawing/2014/main" val="2554197641"/>
                    </a:ext>
                  </a:extLst>
                </a:gridCol>
              </a:tblGrid>
              <a:tr h="1251070">
                <a:tc>
                  <a:txBody>
                    <a:bodyPr/>
                    <a:lstStyle/>
                    <a:p>
                      <a:pPr marL="0" marR="0" algn="ctr">
                        <a:spcBef>
                          <a:spcPts val="0"/>
                        </a:spcBef>
                        <a:spcAft>
                          <a:spcPts val="6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6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Subbasin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Projected PE wells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Average lawn size (acres)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Indoor CU per well (AF/year)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Outdoor CU per well (AF/year)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Total CU/year per well (AF/year)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Total CU 2018-2038 (AF/year)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9551060"/>
                  </a:ext>
                </a:extLst>
              </a:tr>
              <a:tr h="312767">
                <a:tc>
                  <a:txBody>
                    <a:bodyPr/>
                    <a:lstStyle/>
                    <a:p>
                      <a:pPr marL="0" marR="0" algn="ctr">
                        <a:spcBef>
                          <a:spcPts val="0"/>
                        </a:spcBef>
                        <a:spcAft>
                          <a:spcPts val="600"/>
                        </a:spcAft>
                      </a:pPr>
                      <a:r>
                        <a:rPr lang="en-US" sz="2000" b="1">
                          <a:effectLst/>
                          <a:latin typeface="Calibri" panose="020F0502020204030204" pitchFamily="34" charset="0"/>
                          <a:ea typeface="Calibri" panose="020F0502020204030204" pitchFamily="34" charset="0"/>
                          <a:cs typeface="Calibri" panose="020F0502020204030204" pitchFamily="34" charset="0"/>
                        </a:rPr>
                        <a:t>Tulalip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468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0.09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0.0185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0.11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0.12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58.1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9541924"/>
                  </a:ext>
                </a:extLst>
              </a:tr>
              <a:tr h="312767">
                <a:tc>
                  <a:txBody>
                    <a:bodyPr/>
                    <a:lstStyle/>
                    <a:p>
                      <a:pPr marL="0" marR="0" algn="ctr">
                        <a:spcBef>
                          <a:spcPts val="0"/>
                        </a:spcBef>
                        <a:spcAft>
                          <a:spcPts val="600"/>
                        </a:spcAft>
                      </a:pPr>
                      <a:r>
                        <a:rPr lang="en-US" sz="2000" b="1">
                          <a:effectLst/>
                          <a:latin typeface="Calibri" panose="020F0502020204030204" pitchFamily="34" charset="0"/>
                          <a:ea typeface="Calibri" panose="020F0502020204030204" pitchFamily="34" charset="0"/>
                          <a:cs typeface="Calibri" panose="020F0502020204030204" pitchFamily="34" charset="0"/>
                        </a:rPr>
                        <a:t>Quilceda-Allen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338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0.15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0.0185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0.17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0.18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62.1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4723500"/>
                  </a:ext>
                </a:extLst>
              </a:tr>
              <a:tr h="625535">
                <a:tc>
                  <a:txBody>
                    <a:bodyPr/>
                    <a:lstStyle/>
                    <a:p>
                      <a:pPr marL="0" marR="0" algn="ctr">
                        <a:spcBef>
                          <a:spcPts val="0"/>
                        </a:spcBef>
                        <a:spcAft>
                          <a:spcPts val="6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Estuary/Snohomish </a:t>
                      </a:r>
                      <a:r>
                        <a:rPr lang="en-US" sz="2000" b="1" dirty="0" err="1">
                          <a:effectLst/>
                          <a:latin typeface="Calibri" panose="020F0502020204030204" pitchFamily="34" charset="0"/>
                          <a:ea typeface="Calibri" panose="020F0502020204030204" pitchFamily="34" charset="0"/>
                          <a:cs typeface="Calibri" panose="020F0502020204030204" pitchFamily="34" charset="0"/>
                        </a:rPr>
                        <a:t>Mainstem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effectLst/>
                          <a:latin typeface="Calibri" panose="020F0502020204030204" pitchFamily="34" charset="0"/>
                          <a:ea typeface="Calibri" panose="020F0502020204030204" pitchFamily="34" charset="0"/>
                          <a:cs typeface="Calibri" panose="020F0502020204030204" pitchFamily="34" charset="0"/>
                        </a:rPr>
                        <a:t>331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0.29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0.0185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0.33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0.35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115.8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2665686"/>
                  </a:ext>
                </a:extLst>
              </a:tr>
              <a:tr h="312767">
                <a:tc>
                  <a:txBody>
                    <a:bodyPr/>
                    <a:lstStyle/>
                    <a:p>
                      <a:pPr marL="0" marR="0" algn="ctr">
                        <a:spcBef>
                          <a:spcPts val="0"/>
                        </a:spcBef>
                        <a:spcAft>
                          <a:spcPts val="600"/>
                        </a:spcAft>
                      </a:pPr>
                      <a:r>
                        <a:rPr lang="en-US" sz="2000" b="1">
                          <a:effectLst/>
                          <a:latin typeface="Calibri" panose="020F0502020204030204" pitchFamily="34" charset="0"/>
                          <a:ea typeface="Calibri" panose="020F0502020204030204" pitchFamily="34" charset="0"/>
                          <a:cs typeface="Calibri" panose="020F0502020204030204" pitchFamily="34" charset="0"/>
                        </a:rPr>
                        <a:t>Little Pilchuck</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effectLst/>
                          <a:latin typeface="Calibri" panose="020F0502020204030204" pitchFamily="34" charset="0"/>
                          <a:ea typeface="Calibri" panose="020F0502020204030204" pitchFamily="34" charset="0"/>
                          <a:cs typeface="Calibri" panose="020F0502020204030204" pitchFamily="34" charset="0"/>
                        </a:rPr>
                        <a:t>294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0.0185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0.22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0.24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69.5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951162"/>
                  </a:ext>
                </a:extLst>
              </a:tr>
              <a:tr h="312767">
                <a:tc>
                  <a:txBody>
                    <a:bodyPr/>
                    <a:lstStyle/>
                    <a:p>
                      <a:pPr marL="0" marR="0" algn="ctr">
                        <a:spcBef>
                          <a:spcPts val="0"/>
                        </a:spcBef>
                        <a:spcAft>
                          <a:spcPts val="600"/>
                        </a:spcAft>
                      </a:pPr>
                      <a:r>
                        <a:rPr lang="en-US" sz="2000" b="1">
                          <a:effectLst/>
                          <a:latin typeface="Calibri" panose="020F0502020204030204" pitchFamily="34" charset="0"/>
                          <a:ea typeface="Calibri" panose="020F0502020204030204" pitchFamily="34" charset="0"/>
                          <a:cs typeface="Calibri" panose="020F0502020204030204" pitchFamily="34" charset="0"/>
                        </a:rPr>
                        <a:t>Pilchuck</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280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0.37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0.0185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0.38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0.40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111.0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1837514"/>
                  </a:ext>
                </a:extLst>
              </a:tr>
              <a:tr h="312767">
                <a:tc>
                  <a:txBody>
                    <a:bodyPr/>
                    <a:lstStyle/>
                    <a:p>
                      <a:pPr marL="0" marR="0" algn="ctr">
                        <a:spcBef>
                          <a:spcPts val="0"/>
                        </a:spcBef>
                        <a:spcAft>
                          <a:spcPts val="600"/>
                        </a:spcAft>
                      </a:pPr>
                      <a:r>
                        <a:rPr lang="en-US" sz="2000" b="1">
                          <a:effectLst/>
                          <a:latin typeface="Calibri" panose="020F0502020204030204" pitchFamily="34" charset="0"/>
                          <a:ea typeface="Calibri" panose="020F0502020204030204" pitchFamily="34" charset="0"/>
                          <a:cs typeface="Calibri" panose="020F0502020204030204" pitchFamily="34" charset="0"/>
                        </a:rPr>
                        <a:t>Woods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effectLst/>
                          <a:latin typeface="Calibri" panose="020F0502020204030204" pitchFamily="34" charset="0"/>
                          <a:ea typeface="Calibri" panose="020F0502020204030204" pitchFamily="34" charset="0"/>
                          <a:cs typeface="Calibri" panose="020F0502020204030204" pitchFamily="34" charset="0"/>
                        </a:rPr>
                        <a:t>224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0.12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0.0185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0.12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0.14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31.5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7379454"/>
                  </a:ext>
                </a:extLst>
              </a:tr>
              <a:tr h="312767">
                <a:tc>
                  <a:txBody>
                    <a:bodyPr/>
                    <a:lstStyle/>
                    <a:p>
                      <a:pPr marL="0" marR="0" algn="ctr">
                        <a:spcBef>
                          <a:spcPts val="0"/>
                        </a:spcBef>
                        <a:spcAft>
                          <a:spcPts val="600"/>
                        </a:spcAft>
                      </a:pPr>
                      <a:r>
                        <a:rPr lang="en-US" sz="2000" b="1">
                          <a:effectLst/>
                          <a:latin typeface="Calibri" panose="020F0502020204030204" pitchFamily="34" charset="0"/>
                          <a:ea typeface="Calibri" panose="020F0502020204030204" pitchFamily="34" charset="0"/>
                          <a:cs typeface="Calibri" panose="020F0502020204030204" pitchFamily="34" charset="0"/>
                        </a:rPr>
                        <a:t>Sultan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effectLst/>
                          <a:latin typeface="Calibri" panose="020F0502020204030204" pitchFamily="34" charset="0"/>
                          <a:ea typeface="Calibri" panose="020F0502020204030204" pitchFamily="34" charset="0"/>
                          <a:cs typeface="Calibri" panose="020F0502020204030204" pitchFamily="34" charset="0"/>
                        </a:rPr>
                        <a:t>55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0.11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0.0185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0.10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0.12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8949126"/>
                  </a:ext>
                </a:extLst>
              </a:tr>
              <a:tr h="625535">
                <a:tc>
                  <a:txBody>
                    <a:bodyPr/>
                    <a:lstStyle/>
                    <a:p>
                      <a:pPr marL="0" marR="0" algn="ctr">
                        <a:spcBef>
                          <a:spcPts val="0"/>
                        </a:spcBef>
                        <a:spcAft>
                          <a:spcPts val="600"/>
                        </a:spcAft>
                      </a:pPr>
                      <a:r>
                        <a:rPr lang="en-US" sz="2000" b="1">
                          <a:effectLst/>
                          <a:latin typeface="Calibri" panose="020F0502020204030204" pitchFamily="34" charset="0"/>
                          <a:ea typeface="Calibri" panose="020F0502020204030204" pitchFamily="34" charset="0"/>
                          <a:cs typeface="Calibri" panose="020F0502020204030204" pitchFamily="34" charset="0"/>
                        </a:rPr>
                        <a:t>Lower Mid-Skykomish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effectLst/>
                          <a:latin typeface="Calibri" panose="020F0502020204030204" pitchFamily="34" charset="0"/>
                          <a:ea typeface="Calibri" panose="020F0502020204030204" pitchFamily="34" charset="0"/>
                          <a:cs typeface="Calibri" panose="020F0502020204030204" pitchFamily="34" charset="0"/>
                        </a:rPr>
                        <a:t>60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0.14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0.0185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0.13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0.15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1419858"/>
                  </a:ext>
                </a:extLst>
              </a:tr>
              <a:tr h="625535">
                <a:tc>
                  <a:txBody>
                    <a:bodyPr/>
                    <a:lstStyle/>
                    <a:p>
                      <a:pPr marL="0" marR="0" algn="ctr">
                        <a:spcBef>
                          <a:spcPts val="0"/>
                        </a:spcBef>
                        <a:spcAft>
                          <a:spcPts val="600"/>
                        </a:spcAft>
                      </a:pPr>
                      <a:r>
                        <a:rPr lang="en-US" sz="2000" b="1">
                          <a:effectLst/>
                          <a:latin typeface="Calibri" panose="020F0502020204030204" pitchFamily="34" charset="0"/>
                          <a:ea typeface="Calibri" panose="020F0502020204030204" pitchFamily="34" charset="0"/>
                          <a:cs typeface="Calibri" panose="020F0502020204030204" pitchFamily="34" charset="0"/>
                        </a:rPr>
                        <a:t>Skykomish Mainstem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185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0.16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0.0185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0.16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0.17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9648287"/>
                  </a:ext>
                </a:extLst>
              </a:tr>
              <a:tr h="312767">
                <a:tc>
                  <a:txBody>
                    <a:bodyPr/>
                    <a:lstStyle/>
                    <a:p>
                      <a:pPr marL="0" marR="0" algn="ctr">
                        <a:spcBef>
                          <a:spcPts val="0"/>
                        </a:spcBef>
                        <a:spcAft>
                          <a:spcPts val="600"/>
                        </a:spcAft>
                      </a:pPr>
                      <a:r>
                        <a:rPr lang="en-US" sz="2000" b="1">
                          <a:effectLst/>
                          <a:latin typeface="Calibri" panose="020F0502020204030204" pitchFamily="34" charset="0"/>
                          <a:ea typeface="Calibri" panose="020F0502020204030204" pitchFamily="34" charset="0"/>
                          <a:cs typeface="Calibri" panose="020F0502020204030204" pitchFamily="34" charset="0"/>
                        </a:rPr>
                        <a:t>Upper Skykomish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effectLst/>
                          <a:latin typeface="Calibri" panose="020F0502020204030204" pitchFamily="34" charset="0"/>
                          <a:ea typeface="Calibri" panose="020F0502020204030204" pitchFamily="34" charset="0"/>
                          <a:cs typeface="Calibri" panose="020F0502020204030204" pitchFamily="34" charset="0"/>
                        </a:rPr>
                        <a:t>103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0.05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0.0184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0.04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0.06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8750655"/>
                  </a:ext>
                </a:extLst>
              </a:tr>
              <a:tr h="312767">
                <a:tc>
                  <a:txBody>
                    <a:bodyPr/>
                    <a:lstStyle/>
                    <a:p>
                      <a:pPr marL="0" marR="0" algn="ctr">
                        <a:spcBef>
                          <a:spcPts val="0"/>
                        </a:spcBef>
                        <a:spcAft>
                          <a:spcPts val="600"/>
                        </a:spcAft>
                      </a:pPr>
                      <a:r>
                        <a:rPr lang="en-US" sz="2000" b="1">
                          <a:effectLst/>
                          <a:latin typeface="Calibri" panose="020F0502020204030204" pitchFamily="34" charset="0"/>
                          <a:ea typeface="Calibri" panose="020F0502020204030204" pitchFamily="34" charset="0"/>
                          <a:cs typeface="Calibri" panose="020F0502020204030204" pitchFamily="34" charset="0"/>
                        </a:rPr>
                        <a:t>Cherry-Harris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effectLst/>
                          <a:latin typeface="Calibri" panose="020F0502020204030204" pitchFamily="34" charset="0"/>
                          <a:ea typeface="Calibri" panose="020F0502020204030204" pitchFamily="34" charset="0"/>
                          <a:cs typeface="Calibri" panose="020F0502020204030204" pitchFamily="34" charset="0"/>
                        </a:rPr>
                        <a:t>214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0.16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0.0184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0.17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0.19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40.4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7959886"/>
                  </a:ext>
                </a:extLst>
              </a:tr>
              <a:tr h="312767">
                <a:tc>
                  <a:txBody>
                    <a:bodyPr/>
                    <a:lstStyle/>
                    <a:p>
                      <a:pPr marL="0" marR="0" algn="ctr">
                        <a:spcBef>
                          <a:spcPts val="0"/>
                        </a:spcBef>
                        <a:spcAft>
                          <a:spcPts val="600"/>
                        </a:spcAft>
                      </a:pPr>
                      <a:r>
                        <a:rPr lang="en-US" sz="2000" b="1">
                          <a:effectLst/>
                          <a:latin typeface="Calibri" panose="020F0502020204030204" pitchFamily="34" charset="0"/>
                          <a:ea typeface="Calibri" panose="020F0502020204030204" pitchFamily="34" charset="0"/>
                          <a:cs typeface="Calibri" panose="020F0502020204030204" pitchFamily="34" charset="0"/>
                        </a:rPr>
                        <a:t>Snoqualmie North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338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0.21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0.0184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0.24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0.26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87.4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7524531"/>
                  </a:ext>
                </a:extLst>
              </a:tr>
              <a:tr h="312767">
                <a:tc>
                  <a:txBody>
                    <a:bodyPr/>
                    <a:lstStyle/>
                    <a:p>
                      <a:pPr marL="0" marR="0" algn="ctr">
                        <a:spcBef>
                          <a:spcPts val="0"/>
                        </a:spcBef>
                        <a:spcAft>
                          <a:spcPts val="600"/>
                        </a:spcAft>
                      </a:pPr>
                      <a:r>
                        <a:rPr lang="en-US" sz="2000" b="1">
                          <a:effectLst/>
                          <a:latin typeface="Calibri" panose="020F0502020204030204" pitchFamily="34" charset="0"/>
                          <a:ea typeface="Calibri" panose="020F0502020204030204" pitchFamily="34" charset="0"/>
                          <a:cs typeface="Calibri" panose="020F0502020204030204" pitchFamily="34" charset="0"/>
                        </a:rPr>
                        <a:t>Snoqualmie South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effectLst/>
                          <a:latin typeface="Calibri" panose="020F0502020204030204" pitchFamily="34" charset="0"/>
                          <a:ea typeface="Calibri" panose="020F0502020204030204" pitchFamily="34" charset="0"/>
                          <a:cs typeface="Calibri" panose="020F0502020204030204" pitchFamily="34" charset="0"/>
                        </a:rPr>
                        <a:t>169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0.21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0.0183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0.22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0.24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40.3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4865694"/>
                  </a:ext>
                </a:extLst>
              </a:tr>
              <a:tr h="312767">
                <a:tc>
                  <a:txBody>
                    <a:bodyPr/>
                    <a:lstStyle/>
                    <a:p>
                      <a:pPr marL="0" marR="0" algn="ctr">
                        <a:spcBef>
                          <a:spcPts val="0"/>
                        </a:spcBef>
                        <a:spcAft>
                          <a:spcPts val="600"/>
                        </a:spcAft>
                      </a:pPr>
                      <a:r>
                        <a:rPr lang="en-US" sz="2000" b="1">
                          <a:effectLst/>
                          <a:latin typeface="Calibri" panose="020F0502020204030204" pitchFamily="34" charset="0"/>
                          <a:ea typeface="Calibri" panose="020F0502020204030204" pitchFamily="34" charset="0"/>
                          <a:cs typeface="Calibri" panose="020F0502020204030204" pitchFamily="34" charset="0"/>
                        </a:rPr>
                        <a:t>Patterson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effectLst/>
                          <a:latin typeface="Calibri" panose="020F0502020204030204" pitchFamily="34" charset="0"/>
                          <a:ea typeface="Calibri" panose="020F0502020204030204" pitchFamily="34" charset="0"/>
                          <a:cs typeface="Calibri" panose="020F0502020204030204" pitchFamily="34" charset="0"/>
                        </a:rPr>
                        <a:t>104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0.41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0.0183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0.51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0.53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55.0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9922898"/>
                  </a:ext>
                </a:extLst>
              </a:tr>
              <a:tr h="312767">
                <a:tc>
                  <a:txBody>
                    <a:bodyPr/>
                    <a:lstStyle/>
                    <a:p>
                      <a:pPr marL="0" marR="0" algn="ctr">
                        <a:spcBef>
                          <a:spcPts val="0"/>
                        </a:spcBef>
                        <a:spcAft>
                          <a:spcPts val="600"/>
                        </a:spcAft>
                      </a:pPr>
                      <a:r>
                        <a:rPr lang="en-US" sz="2000" b="1">
                          <a:effectLst/>
                          <a:latin typeface="Calibri" panose="020F0502020204030204" pitchFamily="34" charset="0"/>
                          <a:ea typeface="Calibri" panose="020F0502020204030204" pitchFamily="34" charset="0"/>
                          <a:cs typeface="Calibri" panose="020F0502020204030204" pitchFamily="34" charset="0"/>
                        </a:rPr>
                        <a:t>Raging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effectLst/>
                          <a:latin typeface="Calibri" panose="020F0502020204030204" pitchFamily="34" charset="0"/>
                          <a:ea typeface="Calibri" panose="020F0502020204030204" pitchFamily="34" charset="0"/>
                          <a:cs typeface="Calibri" panose="020F0502020204030204" pitchFamily="34" charset="0"/>
                        </a:rPr>
                        <a:t>75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0.43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0.0183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0.50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0.52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38.8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1607704"/>
                  </a:ext>
                </a:extLst>
              </a:tr>
              <a:tr h="312767">
                <a:tc>
                  <a:txBody>
                    <a:bodyPr/>
                    <a:lstStyle/>
                    <a:p>
                      <a:pPr marL="0" marR="0" algn="ctr">
                        <a:spcBef>
                          <a:spcPts val="0"/>
                        </a:spcBef>
                        <a:spcAft>
                          <a:spcPts val="600"/>
                        </a:spcAft>
                      </a:pPr>
                      <a:r>
                        <a:rPr lang="en-US" sz="2000" b="1">
                          <a:effectLst/>
                          <a:latin typeface="Calibri" panose="020F0502020204030204" pitchFamily="34" charset="0"/>
                          <a:ea typeface="Calibri" panose="020F0502020204030204" pitchFamily="34" charset="0"/>
                          <a:cs typeface="Calibri" panose="020F0502020204030204" pitchFamily="34" charset="0"/>
                        </a:rPr>
                        <a:t>Upper Snoqualmie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effectLst/>
                          <a:latin typeface="Calibri" panose="020F0502020204030204" pitchFamily="34" charset="0"/>
                          <a:ea typeface="Calibri" panose="020F0502020204030204" pitchFamily="34" charset="0"/>
                          <a:cs typeface="Calibri" panose="020F0502020204030204" pitchFamily="34" charset="0"/>
                        </a:rPr>
                        <a:t>151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0.23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0.0183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0.21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0.23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34.2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1190886"/>
                  </a:ext>
                </a:extLst>
              </a:tr>
              <a:tr h="312767">
                <a:tc>
                  <a:txBody>
                    <a:bodyPr/>
                    <a:lstStyle/>
                    <a:p>
                      <a:pPr marL="0" marR="0" algn="ctr">
                        <a:spcBef>
                          <a:spcPts val="0"/>
                        </a:spcBef>
                        <a:spcAft>
                          <a:spcPts val="600"/>
                        </a:spcAft>
                      </a:pPr>
                      <a:r>
                        <a:rPr lang="en-US" sz="2000" b="1">
                          <a:effectLst/>
                          <a:latin typeface="Calibri" panose="020F0502020204030204" pitchFamily="34" charset="0"/>
                          <a:ea typeface="Calibri" panose="020F0502020204030204" pitchFamily="34" charset="0"/>
                          <a:cs typeface="Calibri" panose="020F0502020204030204" pitchFamily="34" charset="0"/>
                        </a:rPr>
                        <a:t>WRIA 7 Aggregated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3,389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b="1">
                          <a:effectLst/>
                          <a:latin typeface="Calibri" panose="020F0502020204030204" pitchFamily="34" charset="0"/>
                          <a:ea typeface="Calibri" panose="020F0502020204030204" pitchFamily="34" charset="0"/>
                          <a:cs typeface="Calibri" panose="020F0502020204030204" pitchFamily="34" charset="0"/>
                        </a:rPr>
                        <a:t>0.20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0.00184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b="1">
                          <a:effectLst/>
                          <a:latin typeface="Calibri" panose="020F0502020204030204" pitchFamily="34" charset="0"/>
                          <a:ea typeface="Calibri" panose="020F0502020204030204" pitchFamily="34" charset="0"/>
                          <a:cs typeface="Calibri" panose="020F0502020204030204" pitchFamily="34" charset="0"/>
                        </a:rPr>
                        <a:t>0.22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b="1">
                          <a:effectLst/>
                          <a:latin typeface="Calibri" panose="020F0502020204030204" pitchFamily="34" charset="0"/>
                          <a:ea typeface="Calibri" panose="020F0502020204030204" pitchFamily="34" charset="0"/>
                          <a:cs typeface="Calibri" panose="020F0502020204030204" pitchFamily="34" charset="0"/>
                        </a:rPr>
                        <a:t>0.24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797.4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0253846"/>
                  </a:ext>
                </a:extLst>
              </a:tr>
            </a:tbl>
          </a:graphicData>
        </a:graphic>
      </p:graphicFrame>
    </p:spTree>
    <p:extLst>
      <p:ext uri="{BB962C8B-B14F-4D97-AF65-F5344CB8AC3E}">
        <p14:creationId xmlns:p14="http://schemas.microsoft.com/office/powerpoint/2010/main" val="4146985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282" y="1398588"/>
            <a:ext cx="3388467" cy="2263888"/>
          </a:xfrm>
        </p:spPr>
        <p:txBody>
          <a:bodyPr>
            <a:normAutofit/>
          </a:bodyPr>
          <a:lstStyle/>
          <a:p>
            <a:r>
              <a:rPr lang="en-US" dirty="0" smtClean="0"/>
              <a:t>Types of Projects &amp; </a:t>
            </a:r>
            <a:r>
              <a:rPr lang="en-US" dirty="0"/>
              <a:t>A</a:t>
            </a:r>
            <a:r>
              <a:rPr lang="en-US" dirty="0" smtClean="0"/>
              <a:t>ctions</a:t>
            </a:r>
            <a:endParaRPr lang="en-US" dirty="0"/>
          </a:p>
        </p:txBody>
      </p:sp>
      <p:sp>
        <p:nvSpPr>
          <p:cNvPr id="3" name="Text Placeholder 2"/>
          <p:cNvSpPr>
            <a:spLocks noGrp="1"/>
          </p:cNvSpPr>
          <p:nvPr>
            <p:ph type="body" sz="quarter" idx="24"/>
          </p:nvPr>
        </p:nvSpPr>
        <p:spPr>
          <a:xfrm>
            <a:off x="715282" y="3860800"/>
            <a:ext cx="4610344" cy="4620009"/>
          </a:xfrm>
        </p:spPr>
        <p:txBody>
          <a:bodyPr>
            <a:noAutofit/>
          </a:bodyPr>
          <a:lstStyle/>
          <a:p>
            <a:pPr algn="l"/>
            <a:r>
              <a:rPr lang="en-US" dirty="0" smtClean="0"/>
              <a:t>Reservoir Outlet Modification</a:t>
            </a:r>
          </a:p>
          <a:p>
            <a:pPr algn="l"/>
            <a:r>
              <a:rPr lang="en-US" dirty="0" smtClean="0"/>
              <a:t>Streamflow Augmentation</a:t>
            </a:r>
          </a:p>
          <a:p>
            <a:pPr algn="l"/>
            <a:r>
              <a:rPr lang="en-US" dirty="0" smtClean="0"/>
              <a:t>Water Right Acquisition</a:t>
            </a:r>
          </a:p>
          <a:p>
            <a:pPr algn="l"/>
            <a:r>
              <a:rPr lang="en-US" dirty="0" smtClean="0"/>
              <a:t>Managed Aquifer Recharge</a:t>
            </a:r>
          </a:p>
          <a:p>
            <a:pPr algn="l"/>
            <a:r>
              <a:rPr lang="en-US" dirty="0" err="1" smtClean="0"/>
              <a:t>Stormwater</a:t>
            </a:r>
            <a:r>
              <a:rPr lang="en-US" dirty="0" smtClean="0"/>
              <a:t> Infiltration</a:t>
            </a:r>
          </a:p>
          <a:p>
            <a:pPr algn="l"/>
            <a:r>
              <a:rPr lang="en-US" dirty="0" smtClean="0"/>
              <a:t>Floodplain Reconnection</a:t>
            </a:r>
          </a:p>
          <a:p>
            <a:pPr algn="l"/>
            <a:r>
              <a:rPr lang="en-US" dirty="0" smtClean="0"/>
              <a:t>Beaver Restoration</a:t>
            </a:r>
            <a:endParaRPr lang="en-US" dirty="0"/>
          </a:p>
          <a:p>
            <a:pPr algn="l"/>
            <a:r>
              <a:rPr lang="en-US" dirty="0" smtClean="0"/>
              <a:t>Land Acquisition</a:t>
            </a:r>
          </a:p>
          <a:p>
            <a:pPr algn="l"/>
            <a:r>
              <a:rPr lang="en-US" dirty="0" smtClean="0"/>
              <a:t>Riparian Restoration</a:t>
            </a:r>
          </a:p>
        </p:txBody>
      </p:sp>
      <p:pic>
        <p:nvPicPr>
          <p:cNvPr id="13" name="Picture Placeholder 12"/>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l="1085" r="1085"/>
          <a:stretch>
            <a:fillRect/>
          </a:stretch>
        </p:blipFill>
        <p:spPr>
          <a:xfrm>
            <a:off x="5585794" y="1398588"/>
            <a:ext cx="7076227" cy="7232946"/>
          </a:xfrm>
        </p:spPr>
      </p:pic>
    </p:spTree>
    <p:extLst>
      <p:ext uri="{BB962C8B-B14F-4D97-AF65-F5344CB8AC3E}">
        <p14:creationId xmlns:p14="http://schemas.microsoft.com/office/powerpoint/2010/main" val="7743649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WRIA 7 Water Offset Projects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26</a:t>
            </a:fld>
            <a:endParaRPr kumimoji="1" lang="ja-JP" altLang="en-US" dirty="0"/>
          </a:p>
        </p:txBody>
      </p:sp>
      <p:grpSp>
        <p:nvGrpSpPr>
          <p:cNvPr id="6" name="Group 5"/>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graphicFrame>
        <p:nvGraphicFramePr>
          <p:cNvPr id="2" name="Table 1"/>
          <p:cNvGraphicFramePr>
            <a:graphicFrameLocks noGrp="1"/>
          </p:cNvGraphicFramePr>
          <p:nvPr>
            <p:extLst>
              <p:ext uri="{D42A27DB-BD31-4B8C-83A1-F6EECF244321}">
                <p14:modId xmlns:p14="http://schemas.microsoft.com/office/powerpoint/2010/main" val="1074069928"/>
              </p:ext>
            </p:extLst>
          </p:nvPr>
        </p:nvGraphicFramePr>
        <p:xfrm>
          <a:off x="524986" y="1822918"/>
          <a:ext cx="12664440" cy="7468581"/>
        </p:xfrm>
        <a:graphic>
          <a:graphicData uri="http://schemas.openxmlformats.org/drawingml/2006/table">
            <a:tbl>
              <a:tblPr firstRow="1" firstCol="1" bandRow="1">
                <a:tableStyleId>{3B4B98B0-60AC-42C2-AFA5-B58CD77FA1E5}</a:tableStyleId>
              </a:tblPr>
              <a:tblGrid>
                <a:gridCol w="2849880">
                  <a:extLst>
                    <a:ext uri="{9D8B030D-6E8A-4147-A177-3AD203B41FA5}">
                      <a16:colId xmlns:a16="http://schemas.microsoft.com/office/drawing/2014/main" val="959438284"/>
                    </a:ext>
                  </a:extLst>
                </a:gridCol>
                <a:gridCol w="3859813">
                  <a:extLst>
                    <a:ext uri="{9D8B030D-6E8A-4147-A177-3AD203B41FA5}">
                      <a16:colId xmlns:a16="http://schemas.microsoft.com/office/drawing/2014/main" val="2235987193"/>
                    </a:ext>
                  </a:extLst>
                </a:gridCol>
                <a:gridCol w="2748345">
                  <a:extLst>
                    <a:ext uri="{9D8B030D-6E8A-4147-A177-3AD203B41FA5}">
                      <a16:colId xmlns:a16="http://schemas.microsoft.com/office/drawing/2014/main" val="2082443580"/>
                    </a:ext>
                  </a:extLst>
                </a:gridCol>
                <a:gridCol w="3206402">
                  <a:extLst>
                    <a:ext uri="{9D8B030D-6E8A-4147-A177-3AD203B41FA5}">
                      <a16:colId xmlns:a16="http://schemas.microsoft.com/office/drawing/2014/main" val="14328006"/>
                    </a:ext>
                  </a:extLst>
                </a:gridCol>
              </a:tblGrid>
              <a:tr h="549111">
                <a:tc>
                  <a:txBody>
                    <a:bodyPr/>
                    <a:lstStyle/>
                    <a:p>
                      <a:pPr marL="0" marR="0" algn="l">
                        <a:spcBef>
                          <a:spcPts val="0"/>
                        </a:spcBef>
                        <a:spcAft>
                          <a:spcPts val="0"/>
                        </a:spcAft>
                      </a:pPr>
                      <a:r>
                        <a:rPr lang="en-US" sz="1900" dirty="0" smtClean="0">
                          <a:effectLst/>
                          <a:latin typeface="Calibri   "/>
                        </a:rPr>
                        <a:t>Subbasin</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900" dirty="0" smtClean="0">
                          <a:effectLst/>
                          <a:latin typeface="Calibri   "/>
                        </a:rPr>
                        <a:t>Water Offset Project Name</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900" dirty="0" smtClean="0">
                          <a:effectLst/>
                          <a:latin typeface="Calibri   "/>
                        </a:rPr>
                        <a:t>Project Type</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900" dirty="0" smtClean="0">
                          <a:effectLst/>
                          <a:latin typeface="Calibri   "/>
                        </a:rPr>
                        <a:t>Water Offset Estimate </a:t>
                      </a:r>
                    </a:p>
                    <a:p>
                      <a:pPr marL="0" marR="0" algn="ctr">
                        <a:spcBef>
                          <a:spcPts val="0"/>
                        </a:spcBef>
                        <a:spcAft>
                          <a:spcPts val="0"/>
                        </a:spcAft>
                      </a:pPr>
                      <a:r>
                        <a:rPr lang="en-US" sz="1900" b="0" dirty="0" smtClean="0">
                          <a:effectLst/>
                          <a:latin typeface="Calibri   "/>
                        </a:rPr>
                        <a:t>(acre-feet</a:t>
                      </a:r>
                      <a:r>
                        <a:rPr lang="en-US" sz="1900" b="0" baseline="0" dirty="0" smtClean="0">
                          <a:effectLst/>
                          <a:latin typeface="Calibri   "/>
                        </a:rPr>
                        <a:t> per year)</a:t>
                      </a:r>
                      <a:endParaRPr lang="en-US" sz="1900" b="0" dirty="0">
                        <a:effectLst/>
                        <a:latin typeface="Calibri   "/>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7988837"/>
                  </a:ext>
                </a:extLst>
              </a:tr>
              <a:tr h="549111">
                <a:tc>
                  <a:txBody>
                    <a:bodyPr/>
                    <a:lstStyle/>
                    <a:p>
                      <a:pPr marL="0" marR="0" algn="l">
                        <a:spcBef>
                          <a:spcPts val="0"/>
                        </a:spcBef>
                        <a:spcAft>
                          <a:spcPts val="0"/>
                        </a:spcAft>
                      </a:pPr>
                      <a:r>
                        <a:rPr lang="en-US" sz="1900" dirty="0">
                          <a:effectLst/>
                          <a:latin typeface="Calibri   "/>
                        </a:rPr>
                        <a:t>Tulalip</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900" dirty="0">
                          <a:effectLst/>
                          <a:latin typeface="Calibri   "/>
                        </a:rPr>
                        <a:t>Lake </a:t>
                      </a:r>
                      <a:r>
                        <a:rPr lang="en-US" sz="1900" dirty="0" err="1" smtClean="0">
                          <a:effectLst/>
                          <a:latin typeface="Calibri   "/>
                        </a:rPr>
                        <a:t>Shoecraft</a:t>
                      </a:r>
                      <a:r>
                        <a:rPr lang="en-US" sz="1900" dirty="0" smtClean="0">
                          <a:effectLst/>
                          <a:latin typeface="Calibri   "/>
                        </a:rPr>
                        <a:t> Outlet Modification</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900" dirty="0">
                          <a:effectLst/>
                          <a:latin typeface="Calibri   "/>
                        </a:rPr>
                        <a:t>Modification of </a:t>
                      </a:r>
                      <a:r>
                        <a:rPr lang="en-US" sz="1900" dirty="0" smtClean="0">
                          <a:effectLst/>
                          <a:latin typeface="Calibri   "/>
                        </a:rPr>
                        <a:t>Reservoir </a:t>
                      </a:r>
                      <a:r>
                        <a:rPr lang="en-US" sz="1900" dirty="0">
                          <a:effectLst/>
                          <a:latin typeface="Calibri   "/>
                        </a:rPr>
                        <a:t>O</a:t>
                      </a:r>
                      <a:r>
                        <a:rPr lang="en-US" sz="1900" dirty="0" smtClean="0">
                          <a:effectLst/>
                          <a:latin typeface="Calibri   "/>
                        </a:rPr>
                        <a:t>perations</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900" dirty="0" smtClean="0">
                          <a:effectLst/>
                          <a:latin typeface="Calibri   "/>
                        </a:rPr>
                        <a:t>62.5</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8189788"/>
                  </a:ext>
                </a:extLst>
              </a:tr>
              <a:tr h="655790">
                <a:tc>
                  <a:txBody>
                    <a:bodyPr/>
                    <a:lstStyle/>
                    <a:p>
                      <a:pPr marL="0" marR="0" algn="l">
                        <a:spcBef>
                          <a:spcPts val="0"/>
                        </a:spcBef>
                        <a:spcAft>
                          <a:spcPts val="0"/>
                        </a:spcAft>
                      </a:pPr>
                      <a:r>
                        <a:rPr lang="en-US" sz="1900" dirty="0" err="1">
                          <a:effectLst/>
                          <a:latin typeface="Calibri   "/>
                        </a:rPr>
                        <a:t>Quilceda</a:t>
                      </a:r>
                      <a:r>
                        <a:rPr lang="en-US" sz="1900" dirty="0">
                          <a:effectLst/>
                          <a:latin typeface="Calibri   "/>
                        </a:rPr>
                        <a:t>-Allen</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900" dirty="0">
                          <a:effectLst/>
                          <a:latin typeface="Calibri   "/>
                        </a:rPr>
                        <a:t>Coho Creek Relocation and </a:t>
                      </a:r>
                      <a:r>
                        <a:rPr lang="en-US" sz="1900" dirty="0" smtClean="0">
                          <a:effectLst/>
                          <a:latin typeface="Calibri   "/>
                        </a:rPr>
                        <a:t>Streamflow Enhancement</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900" dirty="0">
                          <a:effectLst/>
                          <a:latin typeface="Calibri   "/>
                        </a:rPr>
                        <a:t>Streamflow Augmentation</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900" dirty="0" smtClean="0">
                          <a:effectLst/>
                          <a:latin typeface="Calibri   "/>
                        </a:rPr>
                        <a:t>362</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59800"/>
                  </a:ext>
                </a:extLst>
              </a:tr>
              <a:tr h="437193">
                <a:tc>
                  <a:txBody>
                    <a:bodyPr/>
                    <a:lstStyle/>
                    <a:p>
                      <a:pPr marL="0" marR="0" algn="l">
                        <a:spcBef>
                          <a:spcPts val="0"/>
                        </a:spcBef>
                        <a:spcAft>
                          <a:spcPts val="0"/>
                        </a:spcAft>
                      </a:pPr>
                      <a:r>
                        <a:rPr lang="en-US" sz="1900" dirty="0" smtClean="0">
                          <a:effectLst/>
                          <a:latin typeface="Calibri   "/>
                        </a:rPr>
                        <a:t>Little </a:t>
                      </a:r>
                      <a:r>
                        <a:rPr lang="en-US" sz="1900" dirty="0" err="1" smtClean="0">
                          <a:effectLst/>
                          <a:latin typeface="Calibri   "/>
                        </a:rPr>
                        <a:t>Pilchuck</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900" dirty="0" smtClean="0">
                          <a:effectLst/>
                          <a:latin typeface="Calibri   "/>
                        </a:rPr>
                        <a:t>Lake Stevens Outlet Structure &amp; Lake Level Management</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900" dirty="0" smtClean="0">
                          <a:effectLst/>
                          <a:latin typeface="Calibri   "/>
                          <a:ea typeface="Calibri" panose="020F0502020204030204" pitchFamily="34" charset="0"/>
                          <a:cs typeface="Times New Roman" panose="02020603050405020304" pitchFamily="18" charset="0"/>
                        </a:rPr>
                        <a:t>Modification of reservoir</a:t>
                      </a:r>
                      <a:r>
                        <a:rPr lang="en-US" sz="1900" baseline="0" dirty="0" smtClean="0">
                          <a:effectLst/>
                          <a:latin typeface="Calibri   "/>
                          <a:ea typeface="Calibri" panose="020F0502020204030204" pitchFamily="34" charset="0"/>
                          <a:cs typeface="Times New Roman" panose="02020603050405020304" pitchFamily="18" charset="0"/>
                        </a:rPr>
                        <a:t> operations</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900" dirty="0" smtClean="0">
                          <a:effectLst/>
                          <a:latin typeface="Calibri   "/>
                        </a:rPr>
                        <a:t>500</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98871261"/>
                  </a:ext>
                </a:extLst>
              </a:tr>
              <a:tr h="437193">
                <a:tc>
                  <a:txBody>
                    <a:bodyPr/>
                    <a:lstStyle/>
                    <a:p>
                      <a:pPr marL="0" marR="0" algn="l">
                        <a:spcBef>
                          <a:spcPts val="0"/>
                        </a:spcBef>
                        <a:spcAft>
                          <a:spcPts val="0"/>
                        </a:spcAft>
                      </a:pPr>
                      <a:r>
                        <a:rPr lang="en-US" sz="1900" dirty="0" err="1">
                          <a:effectLst/>
                          <a:latin typeface="Calibri   "/>
                        </a:rPr>
                        <a:t>Pilchuck</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900" dirty="0" err="1">
                          <a:effectLst/>
                          <a:latin typeface="Calibri   "/>
                        </a:rPr>
                        <a:t>Lochaven</a:t>
                      </a:r>
                      <a:r>
                        <a:rPr lang="en-US" sz="1900" dirty="0">
                          <a:effectLst/>
                          <a:latin typeface="Calibri   "/>
                        </a:rPr>
                        <a:t> Source Switch</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900" dirty="0">
                          <a:effectLst/>
                          <a:latin typeface="Calibri   "/>
                        </a:rPr>
                        <a:t>Water </a:t>
                      </a:r>
                      <a:r>
                        <a:rPr lang="en-US" sz="1900" dirty="0" smtClean="0">
                          <a:effectLst/>
                          <a:latin typeface="Calibri   "/>
                        </a:rPr>
                        <a:t>Right </a:t>
                      </a:r>
                      <a:r>
                        <a:rPr lang="en-US" sz="1900" dirty="0">
                          <a:effectLst/>
                          <a:latin typeface="Calibri   "/>
                        </a:rPr>
                        <a:t>A</a:t>
                      </a:r>
                      <a:r>
                        <a:rPr lang="en-US" sz="1900" dirty="0" smtClean="0">
                          <a:effectLst/>
                          <a:latin typeface="Calibri   "/>
                        </a:rPr>
                        <a:t>cquisition</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900" dirty="0" smtClean="0">
                          <a:effectLst/>
                          <a:latin typeface="Calibri   "/>
                        </a:rPr>
                        <a:t>12.7</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29587521"/>
                  </a:ext>
                </a:extLst>
              </a:tr>
              <a:tr h="437193">
                <a:tc>
                  <a:txBody>
                    <a:bodyPr/>
                    <a:lstStyle/>
                    <a:p>
                      <a:pPr marL="0" marR="0" algn="l">
                        <a:spcBef>
                          <a:spcPts val="0"/>
                        </a:spcBef>
                        <a:spcAft>
                          <a:spcPts val="0"/>
                        </a:spcAft>
                      </a:pPr>
                      <a:r>
                        <a:rPr lang="en-US" sz="1900">
                          <a:effectLst/>
                          <a:latin typeface="Calibri   "/>
                        </a:rPr>
                        <a:t>Pilchuck</a:t>
                      </a:r>
                      <a:endParaRPr lang="en-US" sz="190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900">
                          <a:effectLst/>
                          <a:latin typeface="Calibri   "/>
                        </a:rPr>
                        <a:t>Lower Pilchuck 1</a:t>
                      </a:r>
                      <a:endParaRPr lang="en-US" sz="190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900">
                          <a:effectLst/>
                          <a:latin typeface="Calibri   "/>
                        </a:rPr>
                        <a:t>Water Right Acquisition</a:t>
                      </a:r>
                      <a:endParaRPr lang="en-US" sz="190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900" dirty="0" smtClean="0">
                          <a:effectLst/>
                          <a:latin typeface="Calibri   "/>
                        </a:rPr>
                        <a:t>2.8</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6033330"/>
                  </a:ext>
                </a:extLst>
              </a:tr>
              <a:tr h="437193">
                <a:tc>
                  <a:txBody>
                    <a:bodyPr/>
                    <a:lstStyle/>
                    <a:p>
                      <a:pPr marL="0" marR="0" algn="l">
                        <a:spcBef>
                          <a:spcPts val="0"/>
                        </a:spcBef>
                        <a:spcAft>
                          <a:spcPts val="0"/>
                        </a:spcAft>
                      </a:pPr>
                      <a:r>
                        <a:rPr lang="en-US" sz="1900">
                          <a:effectLst/>
                          <a:latin typeface="Calibri   "/>
                        </a:rPr>
                        <a:t>Pilchuck</a:t>
                      </a:r>
                      <a:endParaRPr lang="en-US" sz="190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900">
                          <a:effectLst/>
                          <a:latin typeface="Calibri   "/>
                        </a:rPr>
                        <a:t>Lower Pilchuck 11</a:t>
                      </a:r>
                      <a:endParaRPr lang="en-US" sz="190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900">
                          <a:effectLst/>
                          <a:latin typeface="Calibri   "/>
                        </a:rPr>
                        <a:t>Water Right Acquisition</a:t>
                      </a:r>
                      <a:endParaRPr lang="en-US" sz="190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900" dirty="0" smtClean="0">
                          <a:effectLst/>
                          <a:latin typeface="Calibri   "/>
                        </a:rPr>
                        <a:t>2.1</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05668"/>
                  </a:ext>
                </a:extLst>
              </a:tr>
              <a:tr h="437193">
                <a:tc>
                  <a:txBody>
                    <a:bodyPr/>
                    <a:lstStyle/>
                    <a:p>
                      <a:pPr marL="0" marR="0" algn="l">
                        <a:spcBef>
                          <a:spcPts val="0"/>
                        </a:spcBef>
                        <a:spcAft>
                          <a:spcPts val="0"/>
                        </a:spcAft>
                      </a:pPr>
                      <a:r>
                        <a:rPr lang="en-US" sz="1900">
                          <a:effectLst/>
                          <a:latin typeface="Calibri   "/>
                        </a:rPr>
                        <a:t>Snoqualmie South</a:t>
                      </a:r>
                      <a:endParaRPr lang="en-US" sz="190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900">
                          <a:effectLst/>
                          <a:latin typeface="Calibri   "/>
                        </a:rPr>
                        <a:t>Raging River 1</a:t>
                      </a:r>
                      <a:endParaRPr lang="en-US" sz="190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1371417"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smtClean="0">
                          <a:ln>
                            <a:noFill/>
                          </a:ln>
                          <a:solidFill>
                            <a:prstClr val="black"/>
                          </a:solidFill>
                          <a:effectLst/>
                          <a:uLnTx/>
                          <a:uFillTx/>
                          <a:latin typeface="Calibri   "/>
                          <a:ea typeface="+mn-ea"/>
                          <a:cs typeface="+mn-cs"/>
                        </a:rPr>
                        <a:t>Water Right Acquisition</a:t>
                      </a:r>
                      <a:endParaRPr kumimoji="0" lang="en-US" sz="1900" b="0" i="0" u="none" strike="noStrike" kern="1200" cap="none" spc="0" normalizeH="0" baseline="0" noProof="0" dirty="0">
                        <a:ln>
                          <a:noFill/>
                        </a:ln>
                        <a:solidFill>
                          <a:prstClr val="black"/>
                        </a:solidFill>
                        <a:effectLst/>
                        <a:uLnTx/>
                        <a:uFillTx/>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900" dirty="0" smtClean="0">
                          <a:effectLst/>
                          <a:latin typeface="Calibri   "/>
                        </a:rPr>
                        <a:t>126</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0265531"/>
                  </a:ext>
                </a:extLst>
              </a:tr>
              <a:tr h="437193">
                <a:tc>
                  <a:txBody>
                    <a:bodyPr/>
                    <a:lstStyle/>
                    <a:p>
                      <a:pPr marL="0" marR="0" algn="l">
                        <a:spcBef>
                          <a:spcPts val="0"/>
                        </a:spcBef>
                        <a:spcAft>
                          <a:spcPts val="0"/>
                        </a:spcAft>
                      </a:pPr>
                      <a:r>
                        <a:rPr lang="en-US" sz="1900">
                          <a:effectLst/>
                          <a:latin typeface="Calibri   "/>
                        </a:rPr>
                        <a:t>Patterson</a:t>
                      </a:r>
                      <a:endParaRPr lang="en-US" sz="190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900" dirty="0">
                          <a:effectLst/>
                          <a:latin typeface="Calibri   "/>
                        </a:rPr>
                        <a:t>Patterson 1</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1371417"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smtClean="0">
                          <a:ln>
                            <a:noFill/>
                          </a:ln>
                          <a:solidFill>
                            <a:prstClr val="black"/>
                          </a:solidFill>
                          <a:effectLst/>
                          <a:uLnTx/>
                          <a:uFillTx/>
                          <a:latin typeface="Calibri   "/>
                          <a:ea typeface="+mn-ea"/>
                          <a:cs typeface="+mn-cs"/>
                        </a:rPr>
                        <a:t>Water Right Acquisition</a:t>
                      </a:r>
                      <a:endParaRPr kumimoji="0" lang="en-US" sz="1900" b="0" i="0" u="none" strike="noStrike" kern="1200" cap="none" spc="0" normalizeH="0" baseline="0" noProof="0" dirty="0">
                        <a:ln>
                          <a:noFill/>
                        </a:ln>
                        <a:solidFill>
                          <a:prstClr val="black"/>
                        </a:solidFill>
                        <a:effectLst/>
                        <a:uLnTx/>
                        <a:uFillTx/>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900" dirty="0" smtClean="0">
                          <a:effectLst/>
                          <a:latin typeface="Calibri   "/>
                        </a:rPr>
                        <a:t>29.7</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63174500"/>
                  </a:ext>
                </a:extLst>
              </a:tr>
              <a:tr h="437193">
                <a:tc>
                  <a:txBody>
                    <a:bodyPr/>
                    <a:lstStyle/>
                    <a:p>
                      <a:pPr marL="0" marR="0" algn="l">
                        <a:spcBef>
                          <a:spcPts val="0"/>
                        </a:spcBef>
                        <a:spcAft>
                          <a:spcPts val="0"/>
                        </a:spcAft>
                      </a:pPr>
                      <a:r>
                        <a:rPr lang="en-US" sz="1900">
                          <a:effectLst/>
                          <a:latin typeface="Calibri   "/>
                        </a:rPr>
                        <a:t>Patterson</a:t>
                      </a:r>
                      <a:endParaRPr lang="en-US" sz="190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900" dirty="0">
                          <a:effectLst/>
                          <a:latin typeface="Calibri   "/>
                        </a:rPr>
                        <a:t>Patterson 4</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1371417"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prstClr val="black"/>
                          </a:solidFill>
                          <a:effectLst/>
                          <a:uLnTx/>
                          <a:uFillTx/>
                          <a:latin typeface="Calibri   "/>
                          <a:ea typeface="+mn-ea"/>
                          <a:cs typeface="+mn-cs"/>
                        </a:rPr>
                        <a:t>Water Right Acquisition</a:t>
                      </a:r>
                      <a:endParaRPr kumimoji="0" lang="en-US" sz="1900" b="0" i="0" u="none" strike="noStrike" kern="1200" cap="none" spc="0" normalizeH="0" baseline="0" noProof="0" dirty="0">
                        <a:ln>
                          <a:noFill/>
                        </a:ln>
                        <a:solidFill>
                          <a:prstClr val="black"/>
                        </a:solidFill>
                        <a:effectLst/>
                        <a:uLnTx/>
                        <a:uFillTx/>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900" dirty="0" smtClean="0">
                          <a:effectLst/>
                          <a:latin typeface="Calibri   "/>
                        </a:rPr>
                        <a:t>71.6</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86866965"/>
                  </a:ext>
                </a:extLst>
              </a:tr>
              <a:tr h="673460">
                <a:tc>
                  <a:txBody>
                    <a:bodyPr/>
                    <a:lstStyle/>
                    <a:p>
                      <a:pPr marL="0" marR="0" algn="l">
                        <a:spcBef>
                          <a:spcPts val="0"/>
                        </a:spcBef>
                        <a:spcAft>
                          <a:spcPts val="0"/>
                        </a:spcAft>
                      </a:pPr>
                      <a:r>
                        <a:rPr lang="en-US" sz="1900" dirty="0" smtClean="0">
                          <a:effectLst/>
                          <a:latin typeface="Calibri   "/>
                        </a:rPr>
                        <a:t>Upper Snoqualmie, Snoqualmie </a:t>
                      </a:r>
                      <a:r>
                        <a:rPr lang="en-US" sz="1900" dirty="0" smtClean="0">
                          <a:effectLst/>
                          <a:latin typeface="Calibri   "/>
                        </a:rPr>
                        <a:t>South, Snoqualmie North</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900" dirty="0">
                          <a:effectLst/>
                          <a:latin typeface="Calibri   "/>
                        </a:rPr>
                        <a:t> </a:t>
                      </a:r>
                    </a:p>
                    <a:p>
                      <a:pPr marL="0" marR="0">
                        <a:spcBef>
                          <a:spcPts val="0"/>
                        </a:spcBef>
                        <a:spcAft>
                          <a:spcPts val="0"/>
                        </a:spcAft>
                      </a:pPr>
                      <a:r>
                        <a:rPr lang="en-US" sz="1900" dirty="0" smtClean="0">
                          <a:effectLst/>
                          <a:latin typeface="Calibri   "/>
                        </a:rPr>
                        <a:t>MAR </a:t>
                      </a:r>
                      <a:r>
                        <a:rPr lang="en-US" sz="1900" dirty="0">
                          <a:effectLst/>
                          <a:latin typeface="Calibri   "/>
                        </a:rPr>
                        <a:t>in Snoqualmie </a:t>
                      </a:r>
                      <a:r>
                        <a:rPr lang="en-US" sz="1900" dirty="0" smtClean="0">
                          <a:effectLst/>
                          <a:latin typeface="Calibri   "/>
                        </a:rPr>
                        <a:t>Watershed</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900" dirty="0" smtClean="0">
                          <a:effectLst/>
                          <a:latin typeface="Calibri   "/>
                        </a:rPr>
                        <a:t>Managed Aquifer Recharge</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1900" dirty="0">
                        <a:effectLst/>
                        <a:latin typeface="Calibri   "/>
                      </a:endParaRPr>
                    </a:p>
                    <a:p>
                      <a:pPr marL="0" marR="0" algn="ctr">
                        <a:spcBef>
                          <a:spcPts val="0"/>
                        </a:spcBef>
                        <a:spcAft>
                          <a:spcPts val="0"/>
                        </a:spcAft>
                      </a:pPr>
                      <a:r>
                        <a:rPr lang="en-US" sz="1900" dirty="0" smtClean="0">
                          <a:effectLst/>
                          <a:latin typeface="Calibri   "/>
                        </a:rPr>
                        <a:t>100</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1124278"/>
                  </a:ext>
                </a:extLst>
              </a:tr>
              <a:tr h="437193">
                <a:tc>
                  <a:txBody>
                    <a:bodyPr/>
                    <a:lstStyle/>
                    <a:p>
                      <a:pPr marL="0" marR="0" algn="l">
                        <a:spcBef>
                          <a:spcPts val="0"/>
                        </a:spcBef>
                        <a:spcAft>
                          <a:spcPts val="0"/>
                        </a:spcAft>
                      </a:pPr>
                      <a:r>
                        <a:rPr lang="en-US" sz="1900" dirty="0" smtClean="0">
                          <a:effectLst/>
                          <a:latin typeface="Calibri   "/>
                        </a:rPr>
                        <a:t>Upper Snoqualmie, Snoqualmie North,</a:t>
                      </a:r>
                      <a:r>
                        <a:rPr lang="en-US" sz="1900" baseline="0" dirty="0" smtClean="0">
                          <a:effectLst/>
                          <a:latin typeface="Calibri   "/>
                        </a:rPr>
                        <a:t> </a:t>
                      </a:r>
                      <a:r>
                        <a:rPr lang="en-US" sz="1900" dirty="0" smtClean="0">
                          <a:effectLst/>
                          <a:latin typeface="Calibri   "/>
                        </a:rPr>
                        <a:t>Snoqualmie South, Cherry/Harris</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900" dirty="0" smtClean="0">
                          <a:effectLst/>
                          <a:latin typeface="Calibri   "/>
                        </a:rPr>
                        <a:t>Snoqualmie River Watershed Surface Water Storage</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900" dirty="0" smtClean="0">
                          <a:effectLst/>
                          <a:latin typeface="Calibri   "/>
                        </a:rPr>
                        <a:t>Water Storage</a:t>
                      </a:r>
                      <a:r>
                        <a:rPr lang="en-US" sz="1900" baseline="0" dirty="0" smtClean="0">
                          <a:effectLst/>
                          <a:latin typeface="Calibri   "/>
                        </a:rPr>
                        <a:t> and Retiming</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900" dirty="0">
                          <a:effectLst/>
                          <a:latin typeface="Calibri   "/>
                        </a:rPr>
                        <a:t>104 – </a:t>
                      </a:r>
                      <a:r>
                        <a:rPr lang="en-US" sz="1900" dirty="0" smtClean="0">
                          <a:effectLst/>
                          <a:latin typeface="Calibri   "/>
                        </a:rPr>
                        <a:t>3,311</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70634554"/>
                  </a:ext>
                </a:extLst>
              </a:tr>
              <a:tr h="425353">
                <a:tc gridSpan="3">
                  <a:txBody>
                    <a:bodyPr/>
                    <a:lstStyle/>
                    <a:p>
                      <a:pPr marL="0" marR="0">
                        <a:spcBef>
                          <a:spcPts val="0"/>
                        </a:spcBef>
                        <a:spcAft>
                          <a:spcPts val="0"/>
                        </a:spcAft>
                      </a:pPr>
                      <a:r>
                        <a:rPr lang="en-US" sz="1900" dirty="0">
                          <a:effectLst/>
                          <a:latin typeface="Calibri   "/>
                        </a:rPr>
                        <a:t>Total </a:t>
                      </a:r>
                      <a:r>
                        <a:rPr lang="en-US" sz="1900" dirty="0" smtClean="0">
                          <a:effectLst/>
                          <a:latin typeface="Calibri   "/>
                        </a:rPr>
                        <a:t>Water</a:t>
                      </a:r>
                      <a:r>
                        <a:rPr lang="en-US" sz="1900" baseline="0" dirty="0" smtClean="0">
                          <a:effectLst/>
                          <a:latin typeface="Calibri   "/>
                        </a:rPr>
                        <a:t> Offset Potential</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1900" dirty="0" smtClean="0">
                          <a:effectLst/>
                          <a:latin typeface="Calibri   "/>
                        </a:rPr>
                        <a:t>1,373.4</a:t>
                      </a:r>
                      <a:endParaRPr lang="en-US" sz="1900" dirty="0">
                        <a:effectLst/>
                        <a:latin typeface="Calibri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47183677"/>
                  </a:ext>
                </a:extLst>
              </a:tr>
            </a:tbl>
          </a:graphicData>
        </a:graphic>
      </p:graphicFrame>
    </p:spTree>
    <p:extLst>
      <p:ext uri="{BB962C8B-B14F-4D97-AF65-F5344CB8AC3E}">
        <p14:creationId xmlns:p14="http://schemas.microsoft.com/office/powerpoint/2010/main" val="338263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WRIA 7 Water Offset Projects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27</a:t>
            </a:fld>
            <a:endParaRPr kumimoji="1" lang="ja-JP" altLang="en-US" dirty="0"/>
          </a:p>
        </p:txBody>
      </p:sp>
      <p:grpSp>
        <p:nvGrpSpPr>
          <p:cNvPr id="6" name="Group 5"/>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pic>
        <p:nvPicPr>
          <p:cNvPr id="9" name="Picture 8" descr="Map showing location of water offset projects by subbasin. Location and type of project are shown on the map with symnbols. " title="WRIA 7 Water Offset Projects"/>
          <p:cNvPicPr/>
          <p:nvPr/>
        </p:nvPicPr>
        <p:blipFill rotWithShape="1">
          <a:blip r:embed="rId3" cstate="print">
            <a:extLst>
              <a:ext uri="{28A0092B-C50C-407E-A947-70E740481C1C}">
                <a14:useLocalDpi xmlns:a14="http://schemas.microsoft.com/office/drawing/2010/main" val="0"/>
              </a:ext>
            </a:extLst>
          </a:blip>
          <a:srcRect l="1297" t="1677" r="1381" b="2694"/>
          <a:stretch/>
        </p:blipFill>
        <p:spPr bwMode="auto">
          <a:xfrm>
            <a:off x="1541224" y="1546238"/>
            <a:ext cx="10631964" cy="808547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92729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WRIA 7 Habitat Projects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28</a:t>
            </a:fld>
            <a:endParaRPr kumimoji="1" lang="ja-JP" altLang="en-US" dirty="0"/>
          </a:p>
        </p:txBody>
      </p:sp>
      <p:grpSp>
        <p:nvGrpSpPr>
          <p:cNvPr id="6" name="Group 5"/>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graphicFrame>
        <p:nvGraphicFramePr>
          <p:cNvPr id="12" name="Table 11"/>
          <p:cNvGraphicFramePr>
            <a:graphicFrameLocks noGrp="1"/>
          </p:cNvGraphicFramePr>
          <p:nvPr>
            <p:extLst>
              <p:ext uri="{D42A27DB-BD31-4B8C-83A1-F6EECF244321}">
                <p14:modId xmlns:p14="http://schemas.microsoft.com/office/powerpoint/2010/main" val="1827210402"/>
              </p:ext>
            </p:extLst>
          </p:nvPr>
        </p:nvGraphicFramePr>
        <p:xfrm>
          <a:off x="320041" y="1533877"/>
          <a:ext cx="12996036" cy="7437120"/>
        </p:xfrm>
        <a:graphic>
          <a:graphicData uri="http://schemas.openxmlformats.org/drawingml/2006/table">
            <a:tbl>
              <a:tblPr firstRow="1" firstCol="1" bandRow="1">
                <a:tableStyleId>{3B4B98B0-60AC-42C2-AFA5-B58CD77FA1E5}</a:tableStyleId>
              </a:tblPr>
              <a:tblGrid>
                <a:gridCol w="4053839">
                  <a:extLst>
                    <a:ext uri="{9D8B030D-6E8A-4147-A177-3AD203B41FA5}">
                      <a16:colId xmlns:a16="http://schemas.microsoft.com/office/drawing/2014/main" val="334378481"/>
                    </a:ext>
                  </a:extLst>
                </a:gridCol>
                <a:gridCol w="6217920">
                  <a:extLst>
                    <a:ext uri="{9D8B030D-6E8A-4147-A177-3AD203B41FA5}">
                      <a16:colId xmlns:a16="http://schemas.microsoft.com/office/drawing/2014/main" val="3251122125"/>
                    </a:ext>
                  </a:extLst>
                </a:gridCol>
                <a:gridCol w="2724277">
                  <a:extLst>
                    <a:ext uri="{9D8B030D-6E8A-4147-A177-3AD203B41FA5}">
                      <a16:colId xmlns:a16="http://schemas.microsoft.com/office/drawing/2014/main" val="160660780"/>
                    </a:ext>
                  </a:extLst>
                </a:gridCol>
              </a:tblGrid>
              <a:tr h="73013">
                <a:tc>
                  <a:txBody>
                    <a:bodyPr/>
                    <a:lstStyle/>
                    <a:p>
                      <a:pPr marL="0" marR="0" algn="ctr">
                        <a:spcBef>
                          <a:spcPts val="0"/>
                        </a:spcBef>
                        <a:spcAft>
                          <a:spcPts val="0"/>
                        </a:spcAft>
                      </a:pPr>
                      <a:r>
                        <a:rPr lang="en-US" sz="2000" dirty="0">
                          <a:effectLst/>
                          <a:latin typeface="Calibri   "/>
                        </a:rPr>
                        <a:t>Subbasin</a:t>
                      </a:r>
                      <a:endParaRPr lang="en-US" sz="2000" dirty="0">
                        <a:effectLst/>
                        <a:latin typeface="Calibri   "/>
                        <a:ea typeface="Calibri" panose="020F0502020204030204" pitchFamily="34" charset="0"/>
                        <a:cs typeface="Times New Roman" panose="02020603050405020304" pitchFamily="18" charset="0"/>
                      </a:endParaRPr>
                    </a:p>
                  </a:txBody>
                  <a:tcPr marL="28996" marR="28996" marT="0" marB="0" anchor="ctr"/>
                </a:tc>
                <a:tc>
                  <a:txBody>
                    <a:bodyPr/>
                    <a:lstStyle/>
                    <a:p>
                      <a:pPr marL="0" marR="0" algn="ctr">
                        <a:spcBef>
                          <a:spcPts val="0"/>
                        </a:spcBef>
                        <a:spcAft>
                          <a:spcPts val="0"/>
                        </a:spcAft>
                      </a:pPr>
                      <a:r>
                        <a:rPr lang="en-US" sz="2000" dirty="0" smtClean="0">
                          <a:effectLst/>
                          <a:latin typeface="Calibri   "/>
                        </a:rPr>
                        <a:t>Habitat Project </a:t>
                      </a:r>
                      <a:r>
                        <a:rPr lang="en-US" sz="2000" dirty="0">
                          <a:effectLst/>
                          <a:latin typeface="Calibri   "/>
                        </a:rPr>
                        <a:t>Name</a:t>
                      </a:r>
                      <a:endParaRPr lang="en-US" sz="2000" dirty="0">
                        <a:effectLst/>
                        <a:latin typeface="Calibri   "/>
                        <a:ea typeface="Calibri" panose="020F0502020204030204" pitchFamily="34" charset="0"/>
                        <a:cs typeface="Times New Roman" panose="02020603050405020304" pitchFamily="18" charset="0"/>
                      </a:endParaRPr>
                    </a:p>
                  </a:txBody>
                  <a:tcPr marL="28996" marR="28996" marT="0" marB="0" anchor="ctr"/>
                </a:tc>
                <a:tc>
                  <a:txBody>
                    <a:bodyPr/>
                    <a:lstStyle/>
                    <a:p>
                      <a:pPr marL="0" marR="0" algn="ctr">
                        <a:spcBef>
                          <a:spcPts val="0"/>
                        </a:spcBef>
                        <a:spcAft>
                          <a:spcPts val="0"/>
                        </a:spcAft>
                      </a:pPr>
                      <a:r>
                        <a:rPr lang="en-US" sz="2000" dirty="0">
                          <a:effectLst/>
                          <a:latin typeface="Calibri   "/>
                        </a:rPr>
                        <a:t>Project Type</a:t>
                      </a:r>
                      <a:endParaRPr lang="en-US" sz="2000" dirty="0">
                        <a:effectLst/>
                        <a:latin typeface="Calibri   "/>
                        <a:ea typeface="Calibri" panose="020F0502020204030204" pitchFamily="34" charset="0"/>
                        <a:cs typeface="Times New Roman" panose="02020603050405020304" pitchFamily="18" charset="0"/>
                      </a:endParaRPr>
                    </a:p>
                  </a:txBody>
                  <a:tcPr marL="28996" marR="28996" marT="0" marB="0" anchor="ctr"/>
                </a:tc>
                <a:extLst>
                  <a:ext uri="{0D108BD9-81ED-4DB2-BD59-A6C34878D82A}">
                    <a16:rowId xmlns:a16="http://schemas.microsoft.com/office/drawing/2014/main" val="2562152589"/>
                  </a:ext>
                </a:extLst>
              </a:tr>
              <a:tr h="219040">
                <a:tc>
                  <a:txBody>
                    <a:bodyPr/>
                    <a:lstStyle/>
                    <a:p>
                      <a:pPr marL="0" marR="0">
                        <a:spcBef>
                          <a:spcPts val="0"/>
                        </a:spcBef>
                        <a:spcAft>
                          <a:spcPts val="0"/>
                        </a:spcAft>
                      </a:pPr>
                      <a:r>
                        <a:rPr lang="en-US" sz="1800" b="0" dirty="0" err="1" smtClean="0">
                          <a:effectLst/>
                          <a:latin typeface="Calibri   "/>
                          <a:ea typeface="Calibri" panose="020F0502020204030204" pitchFamily="34" charset="0"/>
                          <a:cs typeface="Times New Roman" panose="02020603050405020304" pitchFamily="18" charset="0"/>
                        </a:rPr>
                        <a:t>Quilceda</a:t>
                      </a:r>
                      <a:r>
                        <a:rPr lang="en-US" sz="1800" b="0" dirty="0" smtClean="0">
                          <a:effectLst/>
                          <a:latin typeface="Calibri   "/>
                          <a:ea typeface="Calibri" panose="020F0502020204030204" pitchFamily="34" charset="0"/>
                          <a:cs typeface="Times New Roman" panose="02020603050405020304" pitchFamily="18" charset="0"/>
                        </a:rPr>
                        <a:t>-Allen</a:t>
                      </a:r>
                      <a:endParaRPr lang="en-US" sz="1800" b="0" dirty="0">
                        <a:effectLst/>
                        <a:latin typeface="Calibri   "/>
                        <a:ea typeface="Calibri" panose="020F0502020204030204" pitchFamily="34" charset="0"/>
                        <a:cs typeface="Times New Roman" panose="02020603050405020304" pitchFamily="18" charset="0"/>
                      </a:endParaRPr>
                    </a:p>
                  </a:txBody>
                  <a:tcPr marL="28996" marR="28996" marT="0" marB="0"/>
                </a:tc>
                <a:tc>
                  <a:txBody>
                    <a:bodyPr/>
                    <a:lstStyle/>
                    <a:p>
                      <a:pPr marL="0" marR="0">
                        <a:spcBef>
                          <a:spcPts val="0"/>
                        </a:spcBef>
                        <a:spcAft>
                          <a:spcPts val="0"/>
                        </a:spcAft>
                      </a:pPr>
                      <a:r>
                        <a:rPr lang="en-US" sz="1800" dirty="0" smtClean="0">
                          <a:effectLst/>
                          <a:latin typeface="Calibri   "/>
                          <a:ea typeface="Calibri" panose="020F0502020204030204" pitchFamily="34" charset="0"/>
                          <a:cs typeface="Times New Roman" panose="02020603050405020304" pitchFamily="18" charset="0"/>
                        </a:rPr>
                        <a:t>Jones Creek Relocation and Wetland Enhancement</a:t>
                      </a:r>
                      <a:endParaRPr lang="en-US" sz="1800" dirty="0">
                        <a:effectLst/>
                        <a:latin typeface="Calibri   "/>
                        <a:ea typeface="Calibri" panose="020F0502020204030204" pitchFamily="34" charset="0"/>
                        <a:cs typeface="Times New Roman" panose="02020603050405020304" pitchFamily="18" charset="0"/>
                      </a:endParaRPr>
                    </a:p>
                  </a:txBody>
                  <a:tcPr marL="28996" marR="28996" marT="0" marB="0"/>
                </a:tc>
                <a:tc>
                  <a:txBody>
                    <a:bodyPr/>
                    <a:lstStyle/>
                    <a:p>
                      <a:pPr marL="0" marR="0">
                        <a:spcBef>
                          <a:spcPts val="0"/>
                        </a:spcBef>
                        <a:spcAft>
                          <a:spcPts val="0"/>
                        </a:spcAft>
                      </a:pPr>
                      <a:r>
                        <a:rPr lang="en-US" sz="1800" dirty="0" smtClean="0">
                          <a:effectLst/>
                          <a:latin typeface="Calibri   "/>
                          <a:ea typeface="Calibri" panose="020F0502020204030204" pitchFamily="34" charset="0"/>
                          <a:cs typeface="Times New Roman" panose="02020603050405020304" pitchFamily="18" charset="0"/>
                        </a:rPr>
                        <a:t>Floodplain Restoration and/or Reconnection</a:t>
                      </a:r>
                      <a:endParaRPr lang="en-US" sz="1800" dirty="0">
                        <a:effectLst/>
                        <a:latin typeface="Calibri   "/>
                        <a:ea typeface="Calibri" panose="020F0502020204030204" pitchFamily="34" charset="0"/>
                        <a:cs typeface="Times New Roman" panose="02020603050405020304" pitchFamily="18" charset="0"/>
                      </a:endParaRPr>
                    </a:p>
                  </a:txBody>
                  <a:tcPr marL="28996" marR="28996" marT="0" marB="0"/>
                </a:tc>
                <a:extLst>
                  <a:ext uri="{0D108BD9-81ED-4DB2-BD59-A6C34878D82A}">
                    <a16:rowId xmlns:a16="http://schemas.microsoft.com/office/drawing/2014/main" val="2940875819"/>
                  </a:ext>
                </a:extLst>
              </a:tr>
              <a:tr h="219040">
                <a:tc>
                  <a:txBody>
                    <a:bodyPr/>
                    <a:lstStyle/>
                    <a:p>
                      <a:pPr marL="0" marR="0">
                        <a:spcBef>
                          <a:spcPts val="0"/>
                        </a:spcBef>
                        <a:spcAft>
                          <a:spcPts val="0"/>
                        </a:spcAft>
                      </a:pPr>
                      <a:r>
                        <a:rPr lang="en-US" sz="1800" b="0" dirty="0" err="1">
                          <a:effectLst/>
                          <a:latin typeface="Calibri   "/>
                        </a:rPr>
                        <a:t>Quilceda</a:t>
                      </a:r>
                      <a:r>
                        <a:rPr lang="en-US" sz="1800" b="0" dirty="0">
                          <a:effectLst/>
                          <a:latin typeface="Calibri   "/>
                        </a:rPr>
                        <a:t>-Allen</a:t>
                      </a:r>
                      <a:endParaRPr lang="en-US" sz="1800" b="0" dirty="0">
                        <a:effectLst/>
                        <a:latin typeface="Calibri   "/>
                        <a:ea typeface="Calibri" panose="020F0502020204030204" pitchFamily="34" charset="0"/>
                        <a:cs typeface="Times New Roman" panose="02020603050405020304" pitchFamily="18" charset="0"/>
                      </a:endParaRPr>
                    </a:p>
                  </a:txBody>
                  <a:tcPr marL="28996" marR="28996" marT="0" marB="0"/>
                </a:tc>
                <a:tc>
                  <a:txBody>
                    <a:bodyPr/>
                    <a:lstStyle/>
                    <a:p>
                      <a:pPr marL="0" marR="0">
                        <a:spcBef>
                          <a:spcPts val="0"/>
                        </a:spcBef>
                        <a:spcAft>
                          <a:spcPts val="0"/>
                        </a:spcAft>
                      </a:pPr>
                      <a:r>
                        <a:rPr lang="en-US" sz="1800" dirty="0">
                          <a:effectLst/>
                          <a:latin typeface="Calibri   "/>
                        </a:rPr>
                        <a:t>Marysville </a:t>
                      </a:r>
                      <a:r>
                        <a:rPr lang="en-US" sz="1800" dirty="0" err="1">
                          <a:effectLst/>
                          <a:latin typeface="Calibri   "/>
                        </a:rPr>
                        <a:t>Stormwater</a:t>
                      </a:r>
                      <a:r>
                        <a:rPr lang="en-US" sz="1800" dirty="0">
                          <a:effectLst/>
                          <a:latin typeface="Calibri   "/>
                        </a:rPr>
                        <a:t> Retrofits (</a:t>
                      </a:r>
                      <a:r>
                        <a:rPr lang="en-US" sz="1800" dirty="0" err="1">
                          <a:effectLst/>
                          <a:latin typeface="Calibri   "/>
                        </a:rPr>
                        <a:t>Quilceda</a:t>
                      </a:r>
                      <a:r>
                        <a:rPr lang="en-US" sz="1800" dirty="0">
                          <a:effectLst/>
                          <a:latin typeface="Calibri   "/>
                        </a:rPr>
                        <a:t> </a:t>
                      </a:r>
                      <a:r>
                        <a:rPr lang="en-US" sz="1800" dirty="0" err="1">
                          <a:effectLst/>
                          <a:latin typeface="Calibri   "/>
                        </a:rPr>
                        <a:t>stormwater</a:t>
                      </a:r>
                      <a:r>
                        <a:rPr lang="en-US" sz="1800" dirty="0">
                          <a:effectLst/>
                          <a:latin typeface="Calibri   "/>
                        </a:rPr>
                        <a:t> project</a:t>
                      </a:r>
                      <a:r>
                        <a:rPr lang="en-US" sz="1800" dirty="0" smtClean="0">
                          <a:effectLst/>
                          <a:latin typeface="Calibri   "/>
                        </a:rPr>
                        <a:t>)</a:t>
                      </a:r>
                      <a:endParaRPr lang="en-US" sz="1800" dirty="0">
                        <a:effectLst/>
                        <a:latin typeface="Calibri   "/>
                        <a:ea typeface="Calibri" panose="020F0502020204030204" pitchFamily="34" charset="0"/>
                        <a:cs typeface="Times New Roman" panose="02020603050405020304" pitchFamily="18" charset="0"/>
                      </a:endParaRPr>
                    </a:p>
                  </a:txBody>
                  <a:tcPr marL="28996" marR="28996" marT="0" marB="0"/>
                </a:tc>
                <a:tc>
                  <a:txBody>
                    <a:bodyPr/>
                    <a:lstStyle/>
                    <a:p>
                      <a:pPr marL="0" marR="0">
                        <a:spcBef>
                          <a:spcPts val="0"/>
                        </a:spcBef>
                        <a:spcAft>
                          <a:spcPts val="0"/>
                        </a:spcAft>
                      </a:pPr>
                      <a:r>
                        <a:rPr lang="en-US" sz="1800" dirty="0" err="1" smtClean="0">
                          <a:effectLst/>
                          <a:latin typeface="Calibri   "/>
                        </a:rPr>
                        <a:t>Stormwater</a:t>
                      </a:r>
                      <a:r>
                        <a:rPr lang="en-US" sz="1800" dirty="0" smtClean="0">
                          <a:effectLst/>
                          <a:latin typeface="Calibri   "/>
                        </a:rPr>
                        <a:t> Retrofit</a:t>
                      </a:r>
                      <a:endParaRPr lang="en-US" sz="1800" dirty="0">
                        <a:effectLst/>
                        <a:latin typeface="Calibri   "/>
                        <a:ea typeface="Calibri" panose="020F0502020204030204" pitchFamily="34" charset="0"/>
                        <a:cs typeface="Times New Roman" panose="02020603050405020304" pitchFamily="18" charset="0"/>
                      </a:endParaRPr>
                    </a:p>
                  </a:txBody>
                  <a:tcPr marL="28996" marR="28996" marT="0" marB="0"/>
                </a:tc>
                <a:extLst>
                  <a:ext uri="{0D108BD9-81ED-4DB2-BD59-A6C34878D82A}">
                    <a16:rowId xmlns:a16="http://schemas.microsoft.com/office/drawing/2014/main" val="4290310383"/>
                  </a:ext>
                </a:extLst>
              </a:tr>
              <a:tr h="219040">
                <a:tc>
                  <a:txBody>
                    <a:bodyPr/>
                    <a:lstStyle/>
                    <a:p>
                      <a:pPr algn="l" fontAlgn="ctr"/>
                      <a:r>
                        <a:rPr lang="en-US" sz="1800" b="0" i="0" u="none" strike="noStrike" dirty="0" err="1">
                          <a:solidFill>
                            <a:srgbClr val="000000"/>
                          </a:solidFill>
                          <a:effectLst/>
                          <a:latin typeface="Calibri   "/>
                        </a:rPr>
                        <a:t>Quilceda</a:t>
                      </a:r>
                      <a:r>
                        <a:rPr lang="en-US" sz="1800" b="0" i="0" u="none" strike="noStrike" dirty="0">
                          <a:solidFill>
                            <a:srgbClr val="000000"/>
                          </a:solidFill>
                          <a:effectLst/>
                          <a:latin typeface="Calibri   "/>
                        </a:rPr>
                        <a:t>-Allen</a:t>
                      </a:r>
                    </a:p>
                  </a:txBody>
                  <a:tcPr marL="0" marR="0" marT="0" marB="0" anchor="ctr"/>
                </a:tc>
                <a:tc>
                  <a:txBody>
                    <a:bodyPr/>
                    <a:lstStyle/>
                    <a:p>
                      <a:pPr algn="l" fontAlgn="ctr"/>
                      <a:r>
                        <a:rPr lang="en-US" sz="1800" b="0" i="0" u="none" strike="noStrike" dirty="0" err="1">
                          <a:solidFill>
                            <a:srgbClr val="000000"/>
                          </a:solidFill>
                          <a:effectLst/>
                          <a:latin typeface="Calibri   "/>
                        </a:rPr>
                        <a:t>Quilceda</a:t>
                      </a:r>
                      <a:r>
                        <a:rPr lang="en-US" sz="1800" b="0" i="0" u="none" strike="noStrike" dirty="0">
                          <a:solidFill>
                            <a:srgbClr val="000000"/>
                          </a:solidFill>
                          <a:effectLst/>
                          <a:latin typeface="Calibri   "/>
                        </a:rPr>
                        <a:t> 8 Restoration &amp; Potential Water Right Acquisition</a:t>
                      </a:r>
                    </a:p>
                  </a:txBody>
                  <a:tcPr marL="0" marR="0" marT="0" marB="0" anchor="ctr"/>
                </a:tc>
                <a:tc>
                  <a:txBody>
                    <a:bodyPr/>
                    <a:lstStyle/>
                    <a:p>
                      <a:pPr algn="l" fontAlgn="ctr"/>
                      <a:r>
                        <a:rPr lang="en-US" sz="1800" b="0" i="0" u="none" strike="noStrike">
                          <a:solidFill>
                            <a:srgbClr val="000000"/>
                          </a:solidFill>
                          <a:effectLst/>
                          <a:latin typeface="Calibri   "/>
                        </a:rPr>
                        <a:t>Riparian Restoration and Other</a:t>
                      </a:r>
                    </a:p>
                  </a:txBody>
                  <a:tcPr marL="0" marR="0" marT="0" marB="0" anchor="ctr"/>
                </a:tc>
                <a:extLst>
                  <a:ext uri="{0D108BD9-81ED-4DB2-BD59-A6C34878D82A}">
                    <a16:rowId xmlns:a16="http://schemas.microsoft.com/office/drawing/2014/main" val="1402776922"/>
                  </a:ext>
                </a:extLst>
              </a:tr>
              <a:tr h="219040">
                <a:tc>
                  <a:txBody>
                    <a:bodyPr/>
                    <a:lstStyle/>
                    <a:p>
                      <a:pPr algn="l" fontAlgn="ctr"/>
                      <a:r>
                        <a:rPr lang="en-US" sz="1800" b="0" i="0" u="none" strike="noStrike">
                          <a:solidFill>
                            <a:srgbClr val="000000"/>
                          </a:solidFill>
                          <a:effectLst/>
                          <a:latin typeface="Calibri   "/>
                        </a:rPr>
                        <a:t>Estuary/Snohomish Mainstem</a:t>
                      </a:r>
                    </a:p>
                  </a:txBody>
                  <a:tcPr marL="0" marR="0" marT="0" marB="0" anchor="ctr"/>
                </a:tc>
                <a:tc>
                  <a:txBody>
                    <a:bodyPr/>
                    <a:lstStyle/>
                    <a:p>
                      <a:pPr algn="l" fontAlgn="ctr"/>
                      <a:r>
                        <a:rPr lang="en-US" sz="1800" b="0" i="0" u="none" strike="noStrike" dirty="0">
                          <a:solidFill>
                            <a:srgbClr val="000000"/>
                          </a:solidFill>
                          <a:effectLst/>
                          <a:latin typeface="Calibri   "/>
                        </a:rPr>
                        <a:t>Silver Firs </a:t>
                      </a:r>
                      <a:r>
                        <a:rPr lang="en-US" sz="1800" b="0" i="0" u="none" strike="noStrike" dirty="0" err="1">
                          <a:solidFill>
                            <a:srgbClr val="000000"/>
                          </a:solidFill>
                          <a:effectLst/>
                          <a:latin typeface="Calibri   "/>
                        </a:rPr>
                        <a:t>Stormwater</a:t>
                      </a:r>
                      <a:r>
                        <a:rPr lang="en-US" sz="1800" b="0" i="0" u="none" strike="noStrike" dirty="0">
                          <a:solidFill>
                            <a:srgbClr val="000000"/>
                          </a:solidFill>
                          <a:effectLst/>
                          <a:latin typeface="Calibri   "/>
                        </a:rPr>
                        <a:t> Pond Retrofits (Little Bear </a:t>
                      </a:r>
                      <a:r>
                        <a:rPr lang="en-US" sz="1800" b="0" i="0" u="none" strike="noStrike" dirty="0" err="1">
                          <a:solidFill>
                            <a:srgbClr val="000000"/>
                          </a:solidFill>
                          <a:effectLst/>
                          <a:latin typeface="Calibri   "/>
                        </a:rPr>
                        <a:t>Stormwater</a:t>
                      </a:r>
                      <a:r>
                        <a:rPr lang="en-US" sz="1800" b="0" i="0" u="none" strike="noStrike" dirty="0">
                          <a:solidFill>
                            <a:srgbClr val="000000"/>
                          </a:solidFill>
                          <a:effectLst/>
                          <a:latin typeface="Calibri   "/>
                        </a:rPr>
                        <a:t>)</a:t>
                      </a:r>
                    </a:p>
                  </a:txBody>
                  <a:tcPr marL="0" marR="0" marT="0" marB="0" anchor="ctr"/>
                </a:tc>
                <a:tc>
                  <a:txBody>
                    <a:bodyPr/>
                    <a:lstStyle/>
                    <a:p>
                      <a:pPr algn="l" fontAlgn="ctr"/>
                      <a:r>
                        <a:rPr lang="en-US" sz="1800" b="0" i="0" u="none" strike="noStrike">
                          <a:solidFill>
                            <a:srgbClr val="000000"/>
                          </a:solidFill>
                          <a:effectLst/>
                          <a:latin typeface="Calibri   "/>
                        </a:rPr>
                        <a:t>Stormwater Retrofit</a:t>
                      </a:r>
                    </a:p>
                  </a:txBody>
                  <a:tcPr marL="0" marR="0" marT="0" marB="0" anchor="ctr"/>
                </a:tc>
                <a:extLst>
                  <a:ext uri="{0D108BD9-81ED-4DB2-BD59-A6C34878D82A}">
                    <a16:rowId xmlns:a16="http://schemas.microsoft.com/office/drawing/2014/main" val="2934933757"/>
                  </a:ext>
                </a:extLst>
              </a:tr>
              <a:tr h="219040">
                <a:tc>
                  <a:txBody>
                    <a:bodyPr/>
                    <a:lstStyle/>
                    <a:p>
                      <a:pPr algn="l" fontAlgn="ctr"/>
                      <a:r>
                        <a:rPr lang="en-US" sz="1800" b="0" i="0" u="none" strike="noStrike">
                          <a:solidFill>
                            <a:srgbClr val="000000"/>
                          </a:solidFill>
                          <a:effectLst/>
                          <a:latin typeface="Calibri   "/>
                        </a:rPr>
                        <a:t>Estuary/Snohomish Mainstem</a:t>
                      </a:r>
                    </a:p>
                  </a:txBody>
                  <a:tcPr marL="0" marR="0" marT="0" marB="0" anchor="ctr"/>
                </a:tc>
                <a:tc>
                  <a:txBody>
                    <a:bodyPr/>
                    <a:lstStyle/>
                    <a:p>
                      <a:pPr algn="l" fontAlgn="ctr"/>
                      <a:r>
                        <a:rPr lang="en-US" sz="1800" b="0" i="0" u="none" strike="noStrike" dirty="0">
                          <a:solidFill>
                            <a:srgbClr val="000000"/>
                          </a:solidFill>
                          <a:effectLst/>
                          <a:latin typeface="Calibri   "/>
                        </a:rPr>
                        <a:t>Thomas' Eddy </a:t>
                      </a:r>
                      <a:r>
                        <a:rPr lang="en-US" sz="1800" b="0" i="0" u="none" strike="noStrike" dirty="0" err="1">
                          <a:solidFill>
                            <a:srgbClr val="000000"/>
                          </a:solidFill>
                          <a:effectLst/>
                          <a:latin typeface="Calibri   "/>
                        </a:rPr>
                        <a:t>Hydrualic</a:t>
                      </a:r>
                      <a:r>
                        <a:rPr lang="en-US" sz="1800" b="0" i="0" u="none" strike="noStrike" dirty="0">
                          <a:solidFill>
                            <a:srgbClr val="000000"/>
                          </a:solidFill>
                          <a:effectLst/>
                          <a:latin typeface="Calibri   "/>
                        </a:rPr>
                        <a:t> Reconnection</a:t>
                      </a:r>
                    </a:p>
                  </a:txBody>
                  <a:tcPr marL="0" marR="0" marT="0" marB="0" anchor="ctr"/>
                </a:tc>
                <a:tc>
                  <a:txBody>
                    <a:bodyPr/>
                    <a:lstStyle/>
                    <a:p>
                      <a:pPr algn="l" fontAlgn="ctr"/>
                      <a:r>
                        <a:rPr lang="en-US" sz="1800" b="0" i="0" u="none" strike="noStrike">
                          <a:solidFill>
                            <a:srgbClr val="000000"/>
                          </a:solidFill>
                          <a:effectLst/>
                          <a:latin typeface="Calibri   "/>
                        </a:rPr>
                        <a:t>Floodplain Restoration and/or Reconnection</a:t>
                      </a:r>
                    </a:p>
                  </a:txBody>
                  <a:tcPr marL="0" marR="0" marT="0" marB="0" anchor="ctr"/>
                </a:tc>
                <a:extLst>
                  <a:ext uri="{0D108BD9-81ED-4DB2-BD59-A6C34878D82A}">
                    <a16:rowId xmlns:a16="http://schemas.microsoft.com/office/drawing/2014/main" val="2961734746"/>
                  </a:ext>
                </a:extLst>
              </a:tr>
              <a:tr h="219040">
                <a:tc>
                  <a:txBody>
                    <a:bodyPr/>
                    <a:lstStyle/>
                    <a:p>
                      <a:pPr algn="l" fontAlgn="ctr"/>
                      <a:r>
                        <a:rPr lang="en-US" sz="1800" b="0" i="0" u="none" strike="noStrike">
                          <a:solidFill>
                            <a:srgbClr val="000000"/>
                          </a:solidFill>
                          <a:effectLst/>
                          <a:latin typeface="Calibri   "/>
                        </a:rPr>
                        <a:t>Estuary/Snohomish Mainstem</a:t>
                      </a:r>
                    </a:p>
                  </a:txBody>
                  <a:tcPr marL="0" marR="0" marT="0" marB="0" anchor="ctr"/>
                </a:tc>
                <a:tc>
                  <a:txBody>
                    <a:bodyPr/>
                    <a:lstStyle/>
                    <a:p>
                      <a:pPr algn="l" fontAlgn="ctr"/>
                      <a:r>
                        <a:rPr lang="en-US" sz="1800" b="0" i="0" u="none" strike="noStrike" dirty="0">
                          <a:solidFill>
                            <a:srgbClr val="000000"/>
                          </a:solidFill>
                          <a:effectLst/>
                          <a:latin typeface="Calibri   "/>
                        </a:rPr>
                        <a:t>Snohomish Floodplain Acquisitions Phase </a:t>
                      </a:r>
                      <a:r>
                        <a:rPr lang="en-US" sz="1800" b="0" i="0" u="none" strike="noStrike" dirty="0" smtClean="0">
                          <a:solidFill>
                            <a:srgbClr val="000000"/>
                          </a:solidFill>
                          <a:effectLst/>
                          <a:latin typeface="Calibri   "/>
                        </a:rPr>
                        <a:t>1 (Lund Acquisition) </a:t>
                      </a:r>
                      <a:endParaRPr lang="en-US" sz="1800" b="0" i="0" u="none" strike="noStrike" dirty="0">
                        <a:solidFill>
                          <a:srgbClr val="000000"/>
                        </a:solidFill>
                        <a:effectLst/>
                        <a:latin typeface="Calibri   "/>
                      </a:endParaRPr>
                    </a:p>
                  </a:txBody>
                  <a:tcPr marL="0" marR="0" marT="0" marB="0" anchor="ctr"/>
                </a:tc>
                <a:tc>
                  <a:txBody>
                    <a:bodyPr/>
                    <a:lstStyle/>
                    <a:p>
                      <a:pPr algn="l" fontAlgn="ctr"/>
                      <a:r>
                        <a:rPr lang="en-US" sz="1800" b="0" i="0" u="none" strike="noStrike" dirty="0">
                          <a:solidFill>
                            <a:schemeClr val="tx1"/>
                          </a:solidFill>
                          <a:effectLst/>
                          <a:latin typeface="Calibri   "/>
                        </a:rPr>
                        <a:t>Land Acquisition</a:t>
                      </a:r>
                    </a:p>
                  </a:txBody>
                  <a:tcPr marL="0" marR="0" marT="0" marB="0" anchor="ctr"/>
                </a:tc>
                <a:extLst>
                  <a:ext uri="{0D108BD9-81ED-4DB2-BD59-A6C34878D82A}">
                    <a16:rowId xmlns:a16="http://schemas.microsoft.com/office/drawing/2014/main" val="2920634689"/>
                  </a:ext>
                </a:extLst>
              </a:tr>
              <a:tr h="219040">
                <a:tc>
                  <a:txBody>
                    <a:bodyPr/>
                    <a:lstStyle/>
                    <a:p>
                      <a:pPr algn="l" fontAlgn="ctr"/>
                      <a:r>
                        <a:rPr lang="en-US" sz="1800" b="0" i="0" u="none" strike="noStrike">
                          <a:solidFill>
                            <a:srgbClr val="000000"/>
                          </a:solidFill>
                          <a:effectLst/>
                          <a:latin typeface="Calibri   "/>
                        </a:rPr>
                        <a:t>Pilchuck</a:t>
                      </a:r>
                    </a:p>
                  </a:txBody>
                  <a:tcPr marL="0" marR="0" marT="0" marB="0" anchor="ctr"/>
                </a:tc>
                <a:tc>
                  <a:txBody>
                    <a:bodyPr/>
                    <a:lstStyle/>
                    <a:p>
                      <a:pPr algn="l" fontAlgn="ctr"/>
                      <a:r>
                        <a:rPr lang="en-US" sz="1800" b="0" i="0" u="none" strike="noStrike" dirty="0" err="1">
                          <a:solidFill>
                            <a:srgbClr val="000000"/>
                          </a:solidFill>
                          <a:effectLst/>
                          <a:latin typeface="Calibri   "/>
                        </a:rPr>
                        <a:t>Pilchuck</a:t>
                      </a:r>
                      <a:r>
                        <a:rPr lang="en-US" sz="1800" b="0" i="0" u="none" strike="noStrike" dirty="0">
                          <a:solidFill>
                            <a:srgbClr val="000000"/>
                          </a:solidFill>
                          <a:effectLst/>
                          <a:latin typeface="Calibri   "/>
                        </a:rPr>
                        <a:t> River </a:t>
                      </a:r>
                      <a:r>
                        <a:rPr lang="en-US" sz="1800" b="0" i="0" u="none" strike="noStrike" dirty="0" smtClean="0">
                          <a:solidFill>
                            <a:srgbClr val="000000"/>
                          </a:solidFill>
                          <a:effectLst/>
                          <a:latin typeface="Calibri   "/>
                        </a:rPr>
                        <a:t>Armoring Removal</a:t>
                      </a:r>
                      <a:endParaRPr lang="en-US" sz="1800" b="0" i="0" u="none" strike="noStrike" dirty="0">
                        <a:solidFill>
                          <a:srgbClr val="000000"/>
                        </a:solidFill>
                        <a:effectLst/>
                        <a:latin typeface="Calibri   "/>
                      </a:endParaRPr>
                    </a:p>
                  </a:txBody>
                  <a:tcPr marL="0" marR="0" marT="0" marB="0" anchor="ctr"/>
                </a:tc>
                <a:tc>
                  <a:txBody>
                    <a:bodyPr/>
                    <a:lstStyle/>
                    <a:p>
                      <a:pPr algn="l" fontAlgn="ctr"/>
                      <a:r>
                        <a:rPr lang="en-US" sz="1800" b="0" i="0" u="none" strike="noStrike" dirty="0">
                          <a:solidFill>
                            <a:srgbClr val="000000"/>
                          </a:solidFill>
                          <a:effectLst/>
                          <a:latin typeface="Calibri   "/>
                        </a:rPr>
                        <a:t>Riparian Restoration and Other</a:t>
                      </a:r>
                    </a:p>
                  </a:txBody>
                  <a:tcPr marL="0" marR="0" marT="0" marB="0" anchor="ctr"/>
                </a:tc>
                <a:extLst>
                  <a:ext uri="{0D108BD9-81ED-4DB2-BD59-A6C34878D82A}">
                    <a16:rowId xmlns:a16="http://schemas.microsoft.com/office/drawing/2014/main" val="1736787765"/>
                  </a:ext>
                </a:extLst>
              </a:tr>
              <a:tr h="219040">
                <a:tc>
                  <a:txBody>
                    <a:bodyPr/>
                    <a:lstStyle/>
                    <a:p>
                      <a:pPr algn="l" fontAlgn="ctr"/>
                      <a:r>
                        <a:rPr lang="en-US" sz="1800" b="0" i="0" u="none" strike="noStrike">
                          <a:solidFill>
                            <a:srgbClr val="000000"/>
                          </a:solidFill>
                          <a:effectLst/>
                          <a:latin typeface="Calibri   "/>
                        </a:rPr>
                        <a:t>Pilchuck, Woods, Estuary/Snohomish Mainstem, Little Pilchuck</a:t>
                      </a:r>
                    </a:p>
                  </a:txBody>
                  <a:tcPr marL="0" marR="0" marT="0" marB="0" anchor="ctr"/>
                </a:tc>
                <a:tc>
                  <a:txBody>
                    <a:bodyPr/>
                    <a:lstStyle/>
                    <a:p>
                      <a:pPr algn="l" fontAlgn="ctr"/>
                      <a:r>
                        <a:rPr lang="en-US" sz="1800" b="0" i="0" u="none" strike="noStrike" dirty="0" smtClean="0">
                          <a:solidFill>
                            <a:srgbClr val="000000"/>
                          </a:solidFill>
                          <a:effectLst/>
                          <a:latin typeface="Calibri   "/>
                        </a:rPr>
                        <a:t>Living </a:t>
                      </a:r>
                      <a:r>
                        <a:rPr lang="en-US" sz="1800" b="0" i="0" u="none" strike="noStrike" dirty="0">
                          <a:solidFill>
                            <a:srgbClr val="000000"/>
                          </a:solidFill>
                          <a:effectLst/>
                          <a:latin typeface="Calibri   "/>
                        </a:rPr>
                        <a:t>with Beavers Program</a:t>
                      </a:r>
                    </a:p>
                  </a:txBody>
                  <a:tcPr marL="0" marR="0" marT="0" marB="0" anchor="ctr"/>
                </a:tc>
                <a:tc>
                  <a:txBody>
                    <a:bodyPr/>
                    <a:lstStyle/>
                    <a:p>
                      <a:pPr algn="l" fontAlgn="ctr"/>
                      <a:r>
                        <a:rPr lang="en-US" sz="1800" b="0" i="0" u="none" strike="noStrike" dirty="0">
                          <a:solidFill>
                            <a:srgbClr val="000000"/>
                          </a:solidFill>
                          <a:effectLst/>
                          <a:latin typeface="Calibri   "/>
                        </a:rPr>
                        <a:t>Beaver Restoration</a:t>
                      </a:r>
                    </a:p>
                  </a:txBody>
                  <a:tcPr marL="0" marR="0" marT="0" marB="0" anchor="ctr"/>
                </a:tc>
                <a:extLst>
                  <a:ext uri="{0D108BD9-81ED-4DB2-BD59-A6C34878D82A}">
                    <a16:rowId xmlns:a16="http://schemas.microsoft.com/office/drawing/2014/main" val="2341221231"/>
                  </a:ext>
                </a:extLst>
              </a:tr>
              <a:tr h="219040">
                <a:tc>
                  <a:txBody>
                    <a:bodyPr/>
                    <a:lstStyle/>
                    <a:p>
                      <a:pPr algn="l" fontAlgn="ctr"/>
                      <a:r>
                        <a:rPr lang="en-US" sz="1800" b="0" i="0" u="none" strike="noStrike" dirty="0" err="1">
                          <a:solidFill>
                            <a:srgbClr val="000000"/>
                          </a:solidFill>
                          <a:effectLst/>
                          <a:latin typeface="Calibri   "/>
                        </a:rPr>
                        <a:t>Pilchuck</a:t>
                      </a:r>
                      <a:r>
                        <a:rPr lang="en-US" sz="1800" b="0" i="0" u="none" strike="noStrike" dirty="0">
                          <a:solidFill>
                            <a:srgbClr val="000000"/>
                          </a:solidFill>
                          <a:effectLst/>
                          <a:latin typeface="Calibri   "/>
                        </a:rPr>
                        <a:t>, Woods, Estuary/Snohomish </a:t>
                      </a:r>
                      <a:r>
                        <a:rPr lang="en-US" sz="1800" b="0" i="0" u="none" strike="noStrike" dirty="0" err="1">
                          <a:solidFill>
                            <a:srgbClr val="000000"/>
                          </a:solidFill>
                          <a:effectLst/>
                          <a:latin typeface="Calibri   "/>
                        </a:rPr>
                        <a:t>Mainstem</a:t>
                      </a:r>
                      <a:r>
                        <a:rPr lang="en-US" sz="1800" b="0" i="0" u="none" strike="noStrike" dirty="0">
                          <a:solidFill>
                            <a:srgbClr val="000000"/>
                          </a:solidFill>
                          <a:effectLst/>
                          <a:latin typeface="Calibri   "/>
                        </a:rPr>
                        <a:t>, Little </a:t>
                      </a:r>
                      <a:r>
                        <a:rPr lang="en-US" sz="1800" b="0" i="0" u="none" strike="noStrike" dirty="0" err="1">
                          <a:solidFill>
                            <a:srgbClr val="000000"/>
                          </a:solidFill>
                          <a:effectLst/>
                          <a:latin typeface="Calibri   "/>
                        </a:rPr>
                        <a:t>Pilchuck</a:t>
                      </a:r>
                      <a:endParaRPr lang="en-US" sz="1800" b="0" i="0" u="none" strike="noStrike" dirty="0">
                        <a:solidFill>
                          <a:srgbClr val="000000"/>
                        </a:solidFill>
                        <a:effectLst/>
                        <a:latin typeface="Calibri   "/>
                      </a:endParaRPr>
                    </a:p>
                  </a:txBody>
                  <a:tcPr marL="0" marR="0" marT="0" marB="0" anchor="ctr"/>
                </a:tc>
                <a:tc>
                  <a:txBody>
                    <a:bodyPr/>
                    <a:lstStyle/>
                    <a:p>
                      <a:pPr algn="l" fontAlgn="ctr"/>
                      <a:r>
                        <a:rPr lang="en-US" sz="1800" b="0" i="0" u="none" strike="noStrike" dirty="0" smtClean="0">
                          <a:solidFill>
                            <a:srgbClr val="000000"/>
                          </a:solidFill>
                          <a:effectLst/>
                          <a:latin typeface="Calibri   "/>
                        </a:rPr>
                        <a:t>Small </a:t>
                      </a:r>
                      <a:r>
                        <a:rPr lang="en-US" sz="1800" b="0" i="0" u="none" strike="noStrike" dirty="0">
                          <a:solidFill>
                            <a:srgbClr val="000000"/>
                          </a:solidFill>
                          <a:effectLst/>
                          <a:latin typeface="Calibri   "/>
                        </a:rPr>
                        <a:t>Farm Storage Initiative</a:t>
                      </a:r>
                    </a:p>
                  </a:txBody>
                  <a:tcPr marL="0" marR="0" marT="0" marB="0" anchor="ctr"/>
                </a:tc>
                <a:tc>
                  <a:txBody>
                    <a:bodyPr/>
                    <a:lstStyle/>
                    <a:p>
                      <a:pPr algn="l" fontAlgn="ctr"/>
                      <a:r>
                        <a:rPr lang="en-US" sz="1800" b="0" i="0" u="none" strike="noStrike" dirty="0">
                          <a:solidFill>
                            <a:srgbClr val="000000"/>
                          </a:solidFill>
                          <a:effectLst/>
                          <a:latin typeface="Calibri   "/>
                        </a:rPr>
                        <a:t>Small Scale Storage</a:t>
                      </a:r>
                    </a:p>
                  </a:txBody>
                  <a:tcPr marL="0" marR="0" marT="0" marB="0" anchor="ctr"/>
                </a:tc>
                <a:extLst>
                  <a:ext uri="{0D108BD9-81ED-4DB2-BD59-A6C34878D82A}">
                    <a16:rowId xmlns:a16="http://schemas.microsoft.com/office/drawing/2014/main" val="1554145609"/>
                  </a:ext>
                </a:extLst>
              </a:tr>
              <a:tr h="219040">
                <a:tc>
                  <a:txBody>
                    <a:bodyPr/>
                    <a:lstStyle/>
                    <a:p>
                      <a:pPr algn="l" fontAlgn="ctr"/>
                      <a:r>
                        <a:rPr lang="en-US" sz="1800" b="0" i="0" u="none" strike="noStrike" dirty="0" err="1">
                          <a:solidFill>
                            <a:srgbClr val="000000"/>
                          </a:solidFill>
                          <a:effectLst/>
                          <a:latin typeface="Calibri   "/>
                        </a:rPr>
                        <a:t>Pilchuck</a:t>
                      </a:r>
                      <a:r>
                        <a:rPr lang="en-US" sz="1800" b="0" i="0" u="none" strike="noStrike" dirty="0">
                          <a:solidFill>
                            <a:srgbClr val="000000"/>
                          </a:solidFill>
                          <a:effectLst/>
                          <a:latin typeface="Calibri   "/>
                        </a:rPr>
                        <a:t>, Woods, Estuary/Snohomish </a:t>
                      </a:r>
                      <a:r>
                        <a:rPr lang="en-US" sz="1800" b="0" i="0" u="none" strike="noStrike" dirty="0" err="1">
                          <a:solidFill>
                            <a:srgbClr val="000000"/>
                          </a:solidFill>
                          <a:effectLst/>
                          <a:latin typeface="Calibri   "/>
                        </a:rPr>
                        <a:t>Mainstem</a:t>
                      </a:r>
                      <a:r>
                        <a:rPr lang="en-US" sz="1800" b="0" i="0" u="none" strike="noStrike" dirty="0">
                          <a:solidFill>
                            <a:srgbClr val="000000"/>
                          </a:solidFill>
                          <a:effectLst/>
                          <a:latin typeface="Calibri   "/>
                        </a:rPr>
                        <a:t>, Little </a:t>
                      </a:r>
                      <a:r>
                        <a:rPr lang="en-US" sz="1800" b="0" i="0" u="none" strike="noStrike" dirty="0" err="1">
                          <a:solidFill>
                            <a:srgbClr val="000000"/>
                          </a:solidFill>
                          <a:effectLst/>
                          <a:latin typeface="Calibri   "/>
                        </a:rPr>
                        <a:t>Pilchuck</a:t>
                      </a:r>
                      <a:endParaRPr lang="en-US" sz="1800" b="0" i="0" u="none" strike="noStrike" dirty="0">
                        <a:solidFill>
                          <a:srgbClr val="000000"/>
                        </a:solidFill>
                        <a:effectLst/>
                        <a:latin typeface="Calibri   "/>
                      </a:endParaRPr>
                    </a:p>
                  </a:txBody>
                  <a:tcPr marL="0" marR="0" marT="0" marB="0" anchor="ctr"/>
                </a:tc>
                <a:tc>
                  <a:txBody>
                    <a:bodyPr/>
                    <a:lstStyle/>
                    <a:p>
                      <a:pPr algn="l" fontAlgn="ctr"/>
                      <a:r>
                        <a:rPr lang="en-US" sz="1800" b="0" i="0" u="none" strike="noStrike" dirty="0" smtClean="0">
                          <a:solidFill>
                            <a:srgbClr val="000000"/>
                          </a:solidFill>
                          <a:effectLst/>
                          <a:latin typeface="Calibri   "/>
                        </a:rPr>
                        <a:t>District </a:t>
                      </a:r>
                      <a:r>
                        <a:rPr lang="en-US" sz="1800" b="0" i="0" u="none" strike="noStrike" dirty="0">
                          <a:solidFill>
                            <a:srgbClr val="000000"/>
                          </a:solidFill>
                          <a:effectLst/>
                          <a:latin typeface="Calibri   "/>
                        </a:rPr>
                        <a:t>Wetland Restoration</a:t>
                      </a:r>
                    </a:p>
                  </a:txBody>
                  <a:tcPr marL="0" marR="0" marT="0" marB="0" anchor="ctr"/>
                </a:tc>
                <a:tc>
                  <a:txBody>
                    <a:bodyPr/>
                    <a:lstStyle/>
                    <a:p>
                      <a:pPr algn="l" fontAlgn="ctr"/>
                      <a:r>
                        <a:rPr lang="en-US" sz="1800" b="0" i="0" u="none" strike="noStrike">
                          <a:solidFill>
                            <a:srgbClr val="000000"/>
                          </a:solidFill>
                          <a:effectLst/>
                          <a:latin typeface="Calibri   "/>
                        </a:rPr>
                        <a:t>Riparian Restoration and Other</a:t>
                      </a:r>
                    </a:p>
                  </a:txBody>
                  <a:tcPr marL="0" marR="0" marT="0" marB="0" anchor="ctr"/>
                </a:tc>
                <a:extLst>
                  <a:ext uri="{0D108BD9-81ED-4DB2-BD59-A6C34878D82A}">
                    <a16:rowId xmlns:a16="http://schemas.microsoft.com/office/drawing/2014/main" val="2835192765"/>
                  </a:ext>
                </a:extLst>
              </a:tr>
              <a:tr h="219040">
                <a:tc>
                  <a:txBody>
                    <a:bodyPr/>
                    <a:lstStyle/>
                    <a:p>
                      <a:pPr algn="l" fontAlgn="ctr"/>
                      <a:r>
                        <a:rPr lang="en-US" sz="1800" b="0" i="0" u="none" strike="noStrike">
                          <a:solidFill>
                            <a:srgbClr val="000000"/>
                          </a:solidFill>
                          <a:effectLst/>
                          <a:latin typeface="Calibri   "/>
                        </a:rPr>
                        <a:t>Woods</a:t>
                      </a:r>
                    </a:p>
                  </a:txBody>
                  <a:tcPr marL="0" marR="0" marT="0" marB="0" anchor="ctr"/>
                </a:tc>
                <a:tc>
                  <a:txBody>
                    <a:bodyPr/>
                    <a:lstStyle/>
                    <a:p>
                      <a:pPr algn="l" fontAlgn="ctr"/>
                      <a:r>
                        <a:rPr lang="en-US" sz="1800" b="0" i="0" u="none" strike="noStrike" dirty="0">
                          <a:solidFill>
                            <a:srgbClr val="000000"/>
                          </a:solidFill>
                          <a:effectLst/>
                          <a:latin typeface="Calibri   "/>
                        </a:rPr>
                        <a:t>Woods Creek Riparian Restoration </a:t>
                      </a:r>
                      <a:r>
                        <a:rPr lang="en-US" sz="1800" b="0" i="0" u="none" strike="noStrike" dirty="0" smtClean="0">
                          <a:solidFill>
                            <a:srgbClr val="000000"/>
                          </a:solidFill>
                          <a:effectLst/>
                          <a:latin typeface="Calibri   "/>
                        </a:rPr>
                        <a:t>Partnership</a:t>
                      </a:r>
                      <a:endParaRPr lang="en-US" sz="1800" b="0" i="0" u="none" strike="noStrike" dirty="0">
                        <a:solidFill>
                          <a:srgbClr val="000000"/>
                        </a:solidFill>
                        <a:effectLst/>
                        <a:latin typeface="Calibri   "/>
                      </a:endParaRPr>
                    </a:p>
                  </a:txBody>
                  <a:tcPr marL="0" marR="0" marT="0" marB="0" anchor="ctr"/>
                </a:tc>
                <a:tc>
                  <a:txBody>
                    <a:bodyPr/>
                    <a:lstStyle/>
                    <a:p>
                      <a:pPr algn="l" fontAlgn="ctr"/>
                      <a:r>
                        <a:rPr lang="en-US" sz="1800" b="0" i="0" u="none" strike="noStrike">
                          <a:solidFill>
                            <a:srgbClr val="000000"/>
                          </a:solidFill>
                          <a:effectLst/>
                          <a:latin typeface="Calibri   "/>
                        </a:rPr>
                        <a:t>Riparian Restoration and Other</a:t>
                      </a:r>
                    </a:p>
                  </a:txBody>
                  <a:tcPr marL="0" marR="0" marT="0" marB="0" anchor="ctr"/>
                </a:tc>
                <a:extLst>
                  <a:ext uri="{0D108BD9-81ED-4DB2-BD59-A6C34878D82A}">
                    <a16:rowId xmlns:a16="http://schemas.microsoft.com/office/drawing/2014/main" val="3522394981"/>
                  </a:ext>
                </a:extLst>
              </a:tr>
              <a:tr h="219040">
                <a:tc>
                  <a:txBody>
                    <a:bodyPr/>
                    <a:lstStyle/>
                    <a:p>
                      <a:pPr algn="l" fontAlgn="ctr"/>
                      <a:r>
                        <a:rPr lang="en-US" sz="1800" b="0" i="0" u="none" strike="noStrike">
                          <a:solidFill>
                            <a:srgbClr val="000000"/>
                          </a:solidFill>
                          <a:effectLst/>
                          <a:latin typeface="Calibri   "/>
                        </a:rPr>
                        <a:t>Sultan</a:t>
                      </a:r>
                    </a:p>
                  </a:txBody>
                  <a:tcPr marL="0" marR="0" marT="0" marB="0" anchor="ctr"/>
                </a:tc>
                <a:tc>
                  <a:txBody>
                    <a:bodyPr/>
                    <a:lstStyle/>
                    <a:p>
                      <a:pPr algn="l" fontAlgn="ctr"/>
                      <a:r>
                        <a:rPr lang="en-US" sz="1800" b="0" i="0" u="none" strike="noStrike">
                          <a:solidFill>
                            <a:srgbClr val="000000"/>
                          </a:solidFill>
                          <a:effectLst/>
                          <a:latin typeface="Calibri   "/>
                        </a:rPr>
                        <a:t>Expansion of Sultan River Side Channel Network (Sultan River Floodplain Activation)</a:t>
                      </a:r>
                    </a:p>
                  </a:txBody>
                  <a:tcPr marL="0" marR="0" marT="0" marB="0" anchor="ctr"/>
                </a:tc>
                <a:tc>
                  <a:txBody>
                    <a:bodyPr/>
                    <a:lstStyle/>
                    <a:p>
                      <a:pPr algn="l" fontAlgn="ctr"/>
                      <a:r>
                        <a:rPr lang="en-US" sz="1800" b="0" i="0" u="none" strike="noStrike" dirty="0">
                          <a:solidFill>
                            <a:srgbClr val="000000"/>
                          </a:solidFill>
                          <a:effectLst/>
                          <a:latin typeface="Calibri   "/>
                        </a:rPr>
                        <a:t>Floodplain Restoration and/or Reconnection</a:t>
                      </a:r>
                    </a:p>
                  </a:txBody>
                  <a:tcPr marL="0" marR="0" marT="0" marB="0" anchor="ctr"/>
                </a:tc>
                <a:extLst>
                  <a:ext uri="{0D108BD9-81ED-4DB2-BD59-A6C34878D82A}">
                    <a16:rowId xmlns:a16="http://schemas.microsoft.com/office/drawing/2014/main" val="758231033"/>
                  </a:ext>
                </a:extLst>
              </a:tr>
              <a:tr h="219040">
                <a:tc>
                  <a:txBody>
                    <a:bodyPr/>
                    <a:lstStyle/>
                    <a:p>
                      <a:pPr marL="0" marR="0">
                        <a:spcBef>
                          <a:spcPts val="0"/>
                        </a:spcBef>
                        <a:spcAft>
                          <a:spcPts val="0"/>
                        </a:spcAft>
                      </a:pPr>
                      <a:r>
                        <a:rPr lang="en-US" sz="1800" b="0" dirty="0" err="1" smtClean="0">
                          <a:effectLst/>
                          <a:latin typeface="Calibri   "/>
                          <a:ea typeface="Calibri" panose="020F0502020204030204" pitchFamily="34" charset="0"/>
                          <a:cs typeface="Times New Roman" panose="02020603050405020304" pitchFamily="18" charset="0"/>
                        </a:rPr>
                        <a:t>Skykomish</a:t>
                      </a:r>
                      <a:r>
                        <a:rPr lang="en-US" sz="1800" b="0" baseline="0" dirty="0" smtClean="0">
                          <a:effectLst/>
                          <a:latin typeface="Calibri   "/>
                          <a:ea typeface="Calibri" panose="020F0502020204030204" pitchFamily="34" charset="0"/>
                          <a:cs typeface="Times New Roman" panose="02020603050405020304" pitchFamily="18" charset="0"/>
                        </a:rPr>
                        <a:t> </a:t>
                      </a:r>
                      <a:r>
                        <a:rPr lang="en-US" sz="1800" b="0" baseline="0" dirty="0" err="1" smtClean="0">
                          <a:effectLst/>
                          <a:latin typeface="Calibri   "/>
                          <a:ea typeface="Calibri" panose="020F0502020204030204" pitchFamily="34" charset="0"/>
                          <a:cs typeface="Times New Roman" panose="02020603050405020304" pitchFamily="18" charset="0"/>
                        </a:rPr>
                        <a:t>Mainstem</a:t>
                      </a:r>
                      <a:endParaRPr lang="en-US" sz="1800" b="0" dirty="0">
                        <a:effectLst/>
                        <a:latin typeface="Calibri   "/>
                        <a:ea typeface="Calibri" panose="020F0502020204030204" pitchFamily="34" charset="0"/>
                        <a:cs typeface="Times New Roman" panose="02020603050405020304" pitchFamily="18" charset="0"/>
                      </a:endParaRPr>
                    </a:p>
                  </a:txBody>
                  <a:tcPr marL="28996" marR="28996" marT="0" marB="0"/>
                </a:tc>
                <a:tc>
                  <a:txBody>
                    <a:bodyPr/>
                    <a:lstStyle/>
                    <a:p>
                      <a:pPr marL="0" marR="0">
                        <a:spcBef>
                          <a:spcPts val="0"/>
                        </a:spcBef>
                        <a:spcAft>
                          <a:spcPts val="0"/>
                        </a:spcAft>
                      </a:pPr>
                      <a:r>
                        <a:rPr lang="en-US" sz="1800" dirty="0" err="1" smtClean="0">
                          <a:effectLst/>
                          <a:latin typeface="Calibri   "/>
                          <a:ea typeface="Calibri" panose="020F0502020204030204" pitchFamily="34" charset="0"/>
                          <a:cs typeface="Times New Roman" panose="02020603050405020304" pitchFamily="18" charset="0"/>
                        </a:rPr>
                        <a:t>Haskel</a:t>
                      </a:r>
                      <a:r>
                        <a:rPr lang="en-US" sz="1800" dirty="0" smtClean="0">
                          <a:effectLst/>
                          <a:latin typeface="Calibri   "/>
                          <a:ea typeface="Calibri" panose="020F0502020204030204" pitchFamily="34" charset="0"/>
                          <a:cs typeface="Times New Roman" panose="02020603050405020304" pitchFamily="18" charset="0"/>
                        </a:rPr>
                        <a:t> Slough Connectivity</a:t>
                      </a:r>
                      <a:endParaRPr lang="en-US" sz="1800" dirty="0">
                        <a:effectLst/>
                        <a:latin typeface="Calibri   "/>
                        <a:ea typeface="Calibri" panose="020F0502020204030204" pitchFamily="34" charset="0"/>
                        <a:cs typeface="Times New Roman" panose="02020603050405020304" pitchFamily="18" charset="0"/>
                      </a:endParaRPr>
                    </a:p>
                  </a:txBody>
                  <a:tcPr marL="28996" marR="28996" marT="0" marB="0"/>
                </a:tc>
                <a:tc>
                  <a:txBody>
                    <a:bodyPr/>
                    <a:lstStyle/>
                    <a:p>
                      <a:pPr marL="0" marR="0">
                        <a:spcBef>
                          <a:spcPts val="0"/>
                        </a:spcBef>
                        <a:spcAft>
                          <a:spcPts val="0"/>
                        </a:spcAft>
                      </a:pPr>
                      <a:r>
                        <a:rPr lang="en-US" sz="1800" dirty="0" smtClean="0">
                          <a:effectLst/>
                          <a:latin typeface="Calibri   "/>
                          <a:ea typeface="Calibri" panose="020F0502020204030204" pitchFamily="34" charset="0"/>
                          <a:cs typeface="Times New Roman" panose="02020603050405020304" pitchFamily="18" charset="0"/>
                        </a:rPr>
                        <a:t>Floodplain Restoration and/or Reconnection</a:t>
                      </a:r>
                      <a:endParaRPr lang="en-US" sz="1800" dirty="0">
                        <a:effectLst/>
                        <a:latin typeface="Calibri   "/>
                        <a:ea typeface="Calibri" panose="020F0502020204030204" pitchFamily="34" charset="0"/>
                        <a:cs typeface="Times New Roman" panose="02020603050405020304" pitchFamily="18" charset="0"/>
                      </a:endParaRPr>
                    </a:p>
                  </a:txBody>
                  <a:tcPr marL="28996" marR="28996" marT="0" marB="0"/>
                </a:tc>
                <a:extLst>
                  <a:ext uri="{0D108BD9-81ED-4DB2-BD59-A6C34878D82A}">
                    <a16:rowId xmlns:a16="http://schemas.microsoft.com/office/drawing/2014/main" val="195350417"/>
                  </a:ext>
                </a:extLst>
              </a:tr>
            </a:tbl>
          </a:graphicData>
        </a:graphic>
      </p:graphicFrame>
      <p:sp>
        <p:nvSpPr>
          <p:cNvPr id="13" name="Rectangle 4"/>
          <p:cNvSpPr>
            <a:spLocks noChangeArrowheads="1"/>
          </p:cNvSpPr>
          <p:nvPr/>
        </p:nvSpPr>
        <p:spPr bwMode="auto">
          <a:xfrm>
            <a:off x="3720465" y="2483997"/>
            <a:ext cx="13714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61259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WRIA 7 Habitat Projects Continued</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29</a:t>
            </a:fld>
            <a:endParaRPr kumimoji="1" lang="ja-JP" altLang="en-US" dirty="0"/>
          </a:p>
        </p:txBody>
      </p:sp>
      <p:grpSp>
        <p:nvGrpSpPr>
          <p:cNvPr id="6" name="Group 5"/>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graphicFrame>
        <p:nvGraphicFramePr>
          <p:cNvPr id="12" name="Table 11"/>
          <p:cNvGraphicFramePr>
            <a:graphicFrameLocks noGrp="1"/>
          </p:cNvGraphicFramePr>
          <p:nvPr>
            <p:extLst>
              <p:ext uri="{D42A27DB-BD31-4B8C-83A1-F6EECF244321}">
                <p14:modId xmlns:p14="http://schemas.microsoft.com/office/powerpoint/2010/main" val="1972414203"/>
              </p:ext>
            </p:extLst>
          </p:nvPr>
        </p:nvGraphicFramePr>
        <p:xfrm>
          <a:off x="320041" y="1533877"/>
          <a:ext cx="12996036" cy="7711440"/>
        </p:xfrm>
        <a:graphic>
          <a:graphicData uri="http://schemas.openxmlformats.org/drawingml/2006/table">
            <a:tbl>
              <a:tblPr firstRow="1" firstCol="1" bandRow="1">
                <a:tableStyleId>{3B4B98B0-60AC-42C2-AFA5-B58CD77FA1E5}</a:tableStyleId>
              </a:tblPr>
              <a:tblGrid>
                <a:gridCol w="4015291">
                  <a:extLst>
                    <a:ext uri="{9D8B030D-6E8A-4147-A177-3AD203B41FA5}">
                      <a16:colId xmlns:a16="http://schemas.microsoft.com/office/drawing/2014/main" val="334378481"/>
                    </a:ext>
                  </a:extLst>
                </a:gridCol>
                <a:gridCol w="6256468">
                  <a:extLst>
                    <a:ext uri="{9D8B030D-6E8A-4147-A177-3AD203B41FA5}">
                      <a16:colId xmlns:a16="http://schemas.microsoft.com/office/drawing/2014/main" val="3251122125"/>
                    </a:ext>
                  </a:extLst>
                </a:gridCol>
                <a:gridCol w="2724277">
                  <a:extLst>
                    <a:ext uri="{9D8B030D-6E8A-4147-A177-3AD203B41FA5}">
                      <a16:colId xmlns:a16="http://schemas.microsoft.com/office/drawing/2014/main" val="160660780"/>
                    </a:ext>
                  </a:extLst>
                </a:gridCol>
              </a:tblGrid>
              <a:tr h="73013">
                <a:tc>
                  <a:txBody>
                    <a:bodyPr/>
                    <a:lstStyle/>
                    <a:p>
                      <a:pPr marL="0" marR="0" algn="ctr">
                        <a:spcBef>
                          <a:spcPts val="0"/>
                        </a:spcBef>
                        <a:spcAft>
                          <a:spcPts val="0"/>
                        </a:spcAft>
                      </a:pPr>
                      <a:r>
                        <a:rPr lang="en-US" sz="2000" dirty="0">
                          <a:solidFill>
                            <a:schemeClr val="tx1"/>
                          </a:solidFill>
                          <a:effectLst/>
                          <a:latin typeface="Calibri   "/>
                        </a:rPr>
                        <a:t>Subbasin</a:t>
                      </a:r>
                      <a:endParaRPr lang="en-US" sz="2000" dirty="0">
                        <a:solidFill>
                          <a:schemeClr val="tx1"/>
                        </a:solidFill>
                        <a:effectLst/>
                        <a:latin typeface="Calibri   "/>
                        <a:ea typeface="Calibri" panose="020F0502020204030204" pitchFamily="34" charset="0"/>
                        <a:cs typeface="Times New Roman" panose="02020603050405020304" pitchFamily="18" charset="0"/>
                      </a:endParaRPr>
                    </a:p>
                  </a:txBody>
                  <a:tcPr marL="28996" marR="28996" marT="0" marB="0" anchor="ctr"/>
                </a:tc>
                <a:tc>
                  <a:txBody>
                    <a:bodyPr/>
                    <a:lstStyle/>
                    <a:p>
                      <a:pPr marL="0" marR="0" algn="ctr">
                        <a:spcBef>
                          <a:spcPts val="0"/>
                        </a:spcBef>
                        <a:spcAft>
                          <a:spcPts val="0"/>
                        </a:spcAft>
                      </a:pPr>
                      <a:r>
                        <a:rPr lang="en-US" sz="2000" dirty="0" smtClean="0">
                          <a:solidFill>
                            <a:schemeClr val="tx1"/>
                          </a:solidFill>
                          <a:effectLst/>
                          <a:latin typeface="Calibri   "/>
                        </a:rPr>
                        <a:t>Habitat Project </a:t>
                      </a:r>
                      <a:r>
                        <a:rPr lang="en-US" sz="2000" dirty="0">
                          <a:solidFill>
                            <a:schemeClr val="tx1"/>
                          </a:solidFill>
                          <a:effectLst/>
                          <a:latin typeface="Calibri   "/>
                        </a:rPr>
                        <a:t>Name</a:t>
                      </a:r>
                      <a:endParaRPr lang="en-US" sz="2000" dirty="0">
                        <a:solidFill>
                          <a:schemeClr val="tx1"/>
                        </a:solidFill>
                        <a:effectLst/>
                        <a:latin typeface="Calibri   "/>
                        <a:ea typeface="Calibri" panose="020F0502020204030204" pitchFamily="34" charset="0"/>
                        <a:cs typeface="Times New Roman" panose="02020603050405020304" pitchFamily="18" charset="0"/>
                      </a:endParaRPr>
                    </a:p>
                  </a:txBody>
                  <a:tcPr marL="28996" marR="28996" marT="0" marB="0" anchor="ctr"/>
                </a:tc>
                <a:tc>
                  <a:txBody>
                    <a:bodyPr/>
                    <a:lstStyle/>
                    <a:p>
                      <a:pPr marL="0" marR="0" algn="ctr">
                        <a:spcBef>
                          <a:spcPts val="0"/>
                        </a:spcBef>
                        <a:spcAft>
                          <a:spcPts val="0"/>
                        </a:spcAft>
                      </a:pPr>
                      <a:r>
                        <a:rPr lang="en-US" sz="2000" dirty="0">
                          <a:solidFill>
                            <a:schemeClr val="tx1"/>
                          </a:solidFill>
                          <a:effectLst/>
                          <a:latin typeface="Calibri   "/>
                        </a:rPr>
                        <a:t>Project Type</a:t>
                      </a:r>
                      <a:endParaRPr lang="en-US" sz="2000" dirty="0">
                        <a:solidFill>
                          <a:schemeClr val="tx1"/>
                        </a:solidFill>
                        <a:effectLst/>
                        <a:latin typeface="Calibri   "/>
                        <a:ea typeface="Calibri" panose="020F0502020204030204" pitchFamily="34" charset="0"/>
                        <a:cs typeface="Times New Roman" panose="02020603050405020304" pitchFamily="18" charset="0"/>
                      </a:endParaRPr>
                    </a:p>
                  </a:txBody>
                  <a:tcPr marL="28996" marR="28996" marT="0" marB="0" anchor="ctr"/>
                </a:tc>
                <a:extLst>
                  <a:ext uri="{0D108BD9-81ED-4DB2-BD59-A6C34878D82A}">
                    <a16:rowId xmlns:a16="http://schemas.microsoft.com/office/drawing/2014/main" val="2562152589"/>
                  </a:ext>
                </a:extLst>
              </a:tr>
              <a:tr h="250873">
                <a:tc>
                  <a:txBody>
                    <a:bodyPr/>
                    <a:lstStyle/>
                    <a:p>
                      <a:pPr algn="l" fontAlgn="ctr"/>
                      <a:r>
                        <a:rPr lang="en-US" sz="1800" b="0" i="0" u="none" strike="noStrike" dirty="0" err="1">
                          <a:solidFill>
                            <a:schemeClr val="tx1"/>
                          </a:solidFill>
                          <a:effectLst/>
                          <a:latin typeface="Calibri   "/>
                        </a:rPr>
                        <a:t>Skykomish</a:t>
                      </a:r>
                      <a:r>
                        <a:rPr lang="en-US" sz="1800" b="0" i="0" u="none" strike="noStrike" dirty="0">
                          <a:solidFill>
                            <a:schemeClr val="tx1"/>
                          </a:solidFill>
                          <a:effectLst/>
                          <a:latin typeface="Calibri   "/>
                        </a:rPr>
                        <a:t> </a:t>
                      </a:r>
                      <a:r>
                        <a:rPr lang="en-US" sz="1800" b="0" i="0" u="none" strike="noStrike" dirty="0" err="1">
                          <a:solidFill>
                            <a:schemeClr val="tx1"/>
                          </a:solidFill>
                          <a:effectLst/>
                          <a:latin typeface="Calibri   "/>
                        </a:rPr>
                        <a:t>Mainstem</a:t>
                      </a:r>
                      <a:endParaRPr lang="en-US" sz="1800" b="0" i="0" u="none" strike="noStrike" dirty="0">
                        <a:solidFill>
                          <a:schemeClr val="tx1"/>
                        </a:solidFill>
                        <a:effectLst/>
                        <a:latin typeface="Calibri   "/>
                      </a:endParaRPr>
                    </a:p>
                  </a:txBody>
                  <a:tcPr marL="0" marR="0" marT="0" marB="0" anchor="ctr"/>
                </a:tc>
                <a:tc>
                  <a:txBody>
                    <a:bodyPr/>
                    <a:lstStyle/>
                    <a:p>
                      <a:pPr algn="l" fontAlgn="ctr"/>
                      <a:r>
                        <a:rPr lang="en-US" sz="1800" b="0" i="0" u="none" strike="noStrike" dirty="0">
                          <a:solidFill>
                            <a:schemeClr val="tx1"/>
                          </a:solidFill>
                          <a:effectLst/>
                          <a:latin typeface="Calibri   "/>
                        </a:rPr>
                        <a:t>East Monroe Heritage Site Acquisition</a:t>
                      </a:r>
                    </a:p>
                  </a:txBody>
                  <a:tcPr marL="0" marR="0" marT="0" marB="0" anchor="ctr"/>
                </a:tc>
                <a:tc>
                  <a:txBody>
                    <a:bodyPr/>
                    <a:lstStyle/>
                    <a:p>
                      <a:pPr algn="l" fontAlgn="ctr"/>
                      <a:r>
                        <a:rPr lang="en-US" sz="1800" b="0" i="0" u="none" strike="noStrike" dirty="0">
                          <a:solidFill>
                            <a:schemeClr val="tx1"/>
                          </a:solidFill>
                          <a:effectLst/>
                          <a:latin typeface="Calibri   "/>
                        </a:rPr>
                        <a:t>Land Acquisition</a:t>
                      </a:r>
                    </a:p>
                  </a:txBody>
                  <a:tcPr marL="0" marR="0" marT="0" marB="0" anchor="ctr"/>
                </a:tc>
                <a:extLst>
                  <a:ext uri="{0D108BD9-81ED-4DB2-BD59-A6C34878D82A}">
                    <a16:rowId xmlns:a16="http://schemas.microsoft.com/office/drawing/2014/main" val="2281299462"/>
                  </a:ext>
                </a:extLst>
              </a:tr>
              <a:tr h="250873">
                <a:tc>
                  <a:txBody>
                    <a:bodyPr/>
                    <a:lstStyle/>
                    <a:p>
                      <a:pPr algn="l" fontAlgn="ctr"/>
                      <a:r>
                        <a:rPr lang="en-US" sz="1800" b="0" i="0" u="none" strike="noStrike">
                          <a:solidFill>
                            <a:schemeClr val="tx1"/>
                          </a:solidFill>
                          <a:effectLst/>
                          <a:latin typeface="Calibri   "/>
                        </a:rPr>
                        <a:t>Skykomish Mainstem</a:t>
                      </a:r>
                    </a:p>
                  </a:txBody>
                  <a:tcPr marL="0" marR="0" marT="0" marB="0" anchor="ctr"/>
                </a:tc>
                <a:tc>
                  <a:txBody>
                    <a:bodyPr/>
                    <a:lstStyle/>
                    <a:p>
                      <a:pPr algn="l" fontAlgn="ctr"/>
                      <a:r>
                        <a:rPr lang="en-US" sz="1800" b="0" i="0" u="none" strike="noStrike">
                          <a:solidFill>
                            <a:schemeClr val="tx1"/>
                          </a:solidFill>
                          <a:effectLst/>
                          <a:latin typeface="Calibri   "/>
                        </a:rPr>
                        <a:t>Shinglebolt Slough</a:t>
                      </a:r>
                    </a:p>
                  </a:txBody>
                  <a:tcPr marL="0" marR="0" marT="0" marB="0" anchor="ctr"/>
                </a:tc>
                <a:tc>
                  <a:txBody>
                    <a:bodyPr/>
                    <a:lstStyle/>
                    <a:p>
                      <a:pPr algn="l" fontAlgn="ctr"/>
                      <a:r>
                        <a:rPr lang="en-US" sz="1800" b="0" i="0" u="none" strike="noStrike">
                          <a:solidFill>
                            <a:schemeClr val="tx1"/>
                          </a:solidFill>
                          <a:effectLst/>
                          <a:latin typeface="Calibri   "/>
                        </a:rPr>
                        <a:t>Floodplain Restoration and/or Reconnection</a:t>
                      </a:r>
                    </a:p>
                  </a:txBody>
                  <a:tcPr marL="0" marR="0" marT="0" marB="0" anchor="ctr"/>
                </a:tc>
                <a:extLst>
                  <a:ext uri="{0D108BD9-81ED-4DB2-BD59-A6C34878D82A}">
                    <a16:rowId xmlns:a16="http://schemas.microsoft.com/office/drawing/2014/main" val="1558048025"/>
                  </a:ext>
                </a:extLst>
              </a:tr>
              <a:tr h="250873">
                <a:tc>
                  <a:txBody>
                    <a:bodyPr/>
                    <a:lstStyle/>
                    <a:p>
                      <a:pPr algn="l" fontAlgn="ctr"/>
                      <a:r>
                        <a:rPr lang="en-US" sz="1800" b="0" i="0" u="none" strike="noStrike">
                          <a:solidFill>
                            <a:schemeClr val="tx1"/>
                          </a:solidFill>
                          <a:effectLst/>
                          <a:latin typeface="Calibri   "/>
                        </a:rPr>
                        <a:t>Skykomish Mainstem</a:t>
                      </a:r>
                    </a:p>
                  </a:txBody>
                  <a:tcPr marL="0" marR="0" marT="0" marB="0" anchor="ctr"/>
                </a:tc>
                <a:tc>
                  <a:txBody>
                    <a:bodyPr/>
                    <a:lstStyle/>
                    <a:p>
                      <a:pPr algn="l" fontAlgn="ctr"/>
                      <a:r>
                        <a:rPr lang="en-US" sz="1800" b="0" i="0" u="none" strike="noStrike">
                          <a:solidFill>
                            <a:schemeClr val="tx1"/>
                          </a:solidFill>
                          <a:effectLst/>
                          <a:latin typeface="Calibri   "/>
                        </a:rPr>
                        <a:t>Snohomish Confluence Project + Left Bank Floodplain reconnection at RM 1.5</a:t>
                      </a:r>
                    </a:p>
                  </a:txBody>
                  <a:tcPr marL="0" marR="0" marT="0" marB="0" anchor="ctr"/>
                </a:tc>
                <a:tc>
                  <a:txBody>
                    <a:bodyPr/>
                    <a:lstStyle/>
                    <a:p>
                      <a:pPr algn="l" fontAlgn="ctr"/>
                      <a:r>
                        <a:rPr lang="en-US" sz="1800" b="0" i="0" u="none" strike="noStrike">
                          <a:solidFill>
                            <a:schemeClr val="tx1"/>
                          </a:solidFill>
                          <a:effectLst/>
                          <a:latin typeface="Calibri   "/>
                        </a:rPr>
                        <a:t>Floodplain Restoration and/or Reconnection</a:t>
                      </a:r>
                    </a:p>
                  </a:txBody>
                  <a:tcPr marL="0" marR="0" marT="0" marB="0" anchor="ctr"/>
                </a:tc>
                <a:extLst>
                  <a:ext uri="{0D108BD9-81ED-4DB2-BD59-A6C34878D82A}">
                    <a16:rowId xmlns:a16="http://schemas.microsoft.com/office/drawing/2014/main" val="1347092051"/>
                  </a:ext>
                </a:extLst>
              </a:tr>
              <a:tr h="250873">
                <a:tc>
                  <a:txBody>
                    <a:bodyPr/>
                    <a:lstStyle/>
                    <a:p>
                      <a:pPr algn="l" fontAlgn="ctr"/>
                      <a:r>
                        <a:rPr lang="en-US" sz="1800" b="0" i="0" u="none" strike="noStrike">
                          <a:solidFill>
                            <a:schemeClr val="tx1"/>
                          </a:solidFill>
                          <a:effectLst/>
                          <a:latin typeface="Calibri   "/>
                        </a:rPr>
                        <a:t>Upper Skykomish</a:t>
                      </a:r>
                    </a:p>
                  </a:txBody>
                  <a:tcPr marL="0" marR="0" marT="0" marB="0" anchor="ctr"/>
                </a:tc>
                <a:tc>
                  <a:txBody>
                    <a:bodyPr/>
                    <a:lstStyle/>
                    <a:p>
                      <a:pPr algn="l" fontAlgn="ctr"/>
                      <a:r>
                        <a:rPr lang="en-US" sz="1800" b="0" i="0" u="none" strike="noStrike">
                          <a:solidFill>
                            <a:schemeClr val="tx1"/>
                          </a:solidFill>
                          <a:effectLst/>
                          <a:latin typeface="Calibri   "/>
                        </a:rPr>
                        <a:t>Miller River Alluvial Fan Restoration</a:t>
                      </a:r>
                    </a:p>
                  </a:txBody>
                  <a:tcPr marL="0" marR="0" marT="0" marB="0" anchor="ctr"/>
                </a:tc>
                <a:tc>
                  <a:txBody>
                    <a:bodyPr/>
                    <a:lstStyle/>
                    <a:p>
                      <a:pPr algn="l" fontAlgn="ctr"/>
                      <a:r>
                        <a:rPr lang="en-US" sz="1800" b="0" i="0" u="none" strike="noStrike">
                          <a:solidFill>
                            <a:schemeClr val="tx1"/>
                          </a:solidFill>
                          <a:effectLst/>
                          <a:latin typeface="Calibri   "/>
                        </a:rPr>
                        <a:t>Floodplain Restoration and/or Reconnection</a:t>
                      </a:r>
                    </a:p>
                  </a:txBody>
                  <a:tcPr marL="0" marR="0" marT="0" marB="0" anchor="ctr"/>
                </a:tc>
                <a:extLst>
                  <a:ext uri="{0D108BD9-81ED-4DB2-BD59-A6C34878D82A}">
                    <a16:rowId xmlns:a16="http://schemas.microsoft.com/office/drawing/2014/main" val="2176904444"/>
                  </a:ext>
                </a:extLst>
              </a:tr>
              <a:tr h="250873">
                <a:tc>
                  <a:txBody>
                    <a:bodyPr/>
                    <a:lstStyle/>
                    <a:p>
                      <a:pPr algn="l" fontAlgn="ctr"/>
                      <a:r>
                        <a:rPr lang="en-US" sz="1800" b="0" i="0" u="none" strike="noStrike">
                          <a:solidFill>
                            <a:schemeClr val="tx1"/>
                          </a:solidFill>
                          <a:effectLst/>
                          <a:latin typeface="Calibri   "/>
                        </a:rPr>
                        <a:t>Lower Mid-Skykomish, Upper Skykomish, Ragin, Upper Snoqualmie</a:t>
                      </a:r>
                    </a:p>
                  </a:txBody>
                  <a:tcPr marL="0" marR="0" marT="0" marB="0" anchor="ctr"/>
                </a:tc>
                <a:tc>
                  <a:txBody>
                    <a:bodyPr/>
                    <a:lstStyle/>
                    <a:p>
                      <a:pPr algn="l" fontAlgn="ctr"/>
                      <a:r>
                        <a:rPr lang="en-US" sz="1800" b="0" i="0" u="none" strike="noStrike">
                          <a:solidFill>
                            <a:schemeClr val="tx1"/>
                          </a:solidFill>
                          <a:effectLst/>
                          <a:latin typeface="Calibri   "/>
                        </a:rPr>
                        <a:t>Tulalip Tribes Beaver Reintroduction Program</a:t>
                      </a:r>
                    </a:p>
                  </a:txBody>
                  <a:tcPr marL="0" marR="0" marT="0" marB="0" anchor="ctr"/>
                </a:tc>
                <a:tc>
                  <a:txBody>
                    <a:bodyPr/>
                    <a:lstStyle/>
                    <a:p>
                      <a:pPr algn="l" fontAlgn="ctr"/>
                      <a:r>
                        <a:rPr lang="en-US" sz="1800" b="0" i="0" u="none" strike="noStrike">
                          <a:solidFill>
                            <a:schemeClr val="tx1"/>
                          </a:solidFill>
                          <a:effectLst/>
                          <a:latin typeface="Calibri   "/>
                        </a:rPr>
                        <a:t>Beaver Restoration</a:t>
                      </a:r>
                    </a:p>
                  </a:txBody>
                  <a:tcPr marL="0" marR="0" marT="0" marB="0" anchor="ctr"/>
                </a:tc>
                <a:extLst>
                  <a:ext uri="{0D108BD9-81ED-4DB2-BD59-A6C34878D82A}">
                    <a16:rowId xmlns:a16="http://schemas.microsoft.com/office/drawing/2014/main" val="3671854706"/>
                  </a:ext>
                </a:extLst>
              </a:tr>
              <a:tr h="250873">
                <a:tc>
                  <a:txBody>
                    <a:bodyPr/>
                    <a:lstStyle/>
                    <a:p>
                      <a:pPr algn="l" fontAlgn="ctr"/>
                      <a:r>
                        <a:rPr lang="en-US" sz="1800" b="0" i="0" u="none" strike="noStrike">
                          <a:solidFill>
                            <a:schemeClr val="tx1"/>
                          </a:solidFill>
                          <a:effectLst/>
                          <a:latin typeface="Calibri   "/>
                        </a:rPr>
                        <a:t>Cherry-Harris</a:t>
                      </a:r>
                    </a:p>
                  </a:txBody>
                  <a:tcPr marL="0" marR="0" marT="0" marB="0" anchor="ctr"/>
                </a:tc>
                <a:tc>
                  <a:txBody>
                    <a:bodyPr/>
                    <a:lstStyle/>
                    <a:p>
                      <a:pPr algn="l" fontAlgn="ctr"/>
                      <a:r>
                        <a:rPr lang="en-US" sz="1800" b="0" i="0" u="none" strike="noStrike">
                          <a:solidFill>
                            <a:schemeClr val="tx1"/>
                          </a:solidFill>
                          <a:effectLst/>
                          <a:latin typeface="Calibri   "/>
                        </a:rPr>
                        <a:t>Cherry Creek Climate Resilient Watershed</a:t>
                      </a:r>
                    </a:p>
                  </a:txBody>
                  <a:tcPr marL="0" marR="0" marT="0" marB="0" anchor="ctr"/>
                </a:tc>
                <a:tc>
                  <a:txBody>
                    <a:bodyPr/>
                    <a:lstStyle/>
                    <a:p>
                      <a:pPr algn="l" fontAlgn="ctr"/>
                      <a:r>
                        <a:rPr lang="en-US" sz="1800" b="0" i="0" u="none" strike="noStrike">
                          <a:solidFill>
                            <a:schemeClr val="tx1"/>
                          </a:solidFill>
                          <a:effectLst/>
                          <a:latin typeface="Calibri   "/>
                        </a:rPr>
                        <a:t>Floodplain Restoration and/or Reconnection</a:t>
                      </a:r>
                    </a:p>
                  </a:txBody>
                  <a:tcPr marL="0" marR="0" marT="0" marB="0" anchor="ctr"/>
                </a:tc>
                <a:extLst>
                  <a:ext uri="{0D108BD9-81ED-4DB2-BD59-A6C34878D82A}">
                    <a16:rowId xmlns:a16="http://schemas.microsoft.com/office/drawing/2014/main" val="872655929"/>
                  </a:ext>
                </a:extLst>
              </a:tr>
              <a:tr h="250873">
                <a:tc>
                  <a:txBody>
                    <a:bodyPr/>
                    <a:lstStyle/>
                    <a:p>
                      <a:pPr algn="l" fontAlgn="ctr"/>
                      <a:r>
                        <a:rPr lang="en-US" sz="1800" b="0" i="0" u="none" strike="noStrike">
                          <a:solidFill>
                            <a:schemeClr val="tx1"/>
                          </a:solidFill>
                          <a:effectLst/>
                          <a:latin typeface="Calibri   "/>
                        </a:rPr>
                        <a:t>Snoqualmie North</a:t>
                      </a:r>
                    </a:p>
                  </a:txBody>
                  <a:tcPr marL="0" marR="0" marT="0" marB="0" anchor="ctr"/>
                </a:tc>
                <a:tc>
                  <a:txBody>
                    <a:bodyPr/>
                    <a:lstStyle/>
                    <a:p>
                      <a:pPr algn="l" fontAlgn="ctr"/>
                      <a:r>
                        <a:rPr lang="en-US" sz="1800" b="0" i="0" u="none" strike="noStrike">
                          <a:solidFill>
                            <a:schemeClr val="tx1"/>
                          </a:solidFill>
                          <a:effectLst/>
                          <a:latin typeface="Calibri   "/>
                        </a:rPr>
                        <a:t>Camp Gilead Levee Removal Phase 2</a:t>
                      </a:r>
                    </a:p>
                  </a:txBody>
                  <a:tcPr marL="0" marR="0" marT="0" marB="0" anchor="ctr"/>
                </a:tc>
                <a:tc>
                  <a:txBody>
                    <a:bodyPr/>
                    <a:lstStyle/>
                    <a:p>
                      <a:pPr algn="l" fontAlgn="ctr"/>
                      <a:r>
                        <a:rPr lang="en-US" sz="1800" b="0" i="0" u="none" strike="noStrike">
                          <a:solidFill>
                            <a:schemeClr val="tx1"/>
                          </a:solidFill>
                          <a:effectLst/>
                          <a:latin typeface="Calibri   "/>
                        </a:rPr>
                        <a:t>Floodplain Restoration and/or Reconnection</a:t>
                      </a:r>
                    </a:p>
                  </a:txBody>
                  <a:tcPr marL="0" marR="0" marT="0" marB="0" anchor="ctr"/>
                </a:tc>
                <a:extLst>
                  <a:ext uri="{0D108BD9-81ED-4DB2-BD59-A6C34878D82A}">
                    <a16:rowId xmlns:a16="http://schemas.microsoft.com/office/drawing/2014/main" val="3553693024"/>
                  </a:ext>
                </a:extLst>
              </a:tr>
              <a:tr h="250873">
                <a:tc>
                  <a:txBody>
                    <a:bodyPr/>
                    <a:lstStyle/>
                    <a:p>
                      <a:pPr algn="l" fontAlgn="ctr"/>
                      <a:r>
                        <a:rPr lang="en-US" sz="1800" b="0" i="0" u="none" strike="noStrike">
                          <a:solidFill>
                            <a:schemeClr val="tx1"/>
                          </a:solidFill>
                          <a:effectLst/>
                          <a:latin typeface="Calibri   "/>
                        </a:rPr>
                        <a:t>Snoqualmie North</a:t>
                      </a:r>
                    </a:p>
                  </a:txBody>
                  <a:tcPr marL="0" marR="0" marT="0" marB="0" anchor="ctr"/>
                </a:tc>
                <a:tc>
                  <a:txBody>
                    <a:bodyPr/>
                    <a:lstStyle/>
                    <a:p>
                      <a:pPr algn="l" fontAlgn="ctr"/>
                      <a:r>
                        <a:rPr lang="en-US" sz="1800" b="0" i="0" u="none" strike="noStrike">
                          <a:solidFill>
                            <a:schemeClr val="tx1"/>
                          </a:solidFill>
                          <a:effectLst/>
                          <a:latin typeface="Calibri   "/>
                        </a:rPr>
                        <a:t>McElhoe-Pearson Restoration Project </a:t>
                      </a:r>
                    </a:p>
                  </a:txBody>
                  <a:tcPr marL="0" marR="0" marT="0" marB="0" anchor="ctr"/>
                </a:tc>
                <a:tc>
                  <a:txBody>
                    <a:bodyPr/>
                    <a:lstStyle/>
                    <a:p>
                      <a:pPr algn="l" fontAlgn="ctr"/>
                      <a:r>
                        <a:rPr lang="en-US" sz="1800" b="0" i="0" u="none" strike="noStrike">
                          <a:solidFill>
                            <a:schemeClr val="tx1"/>
                          </a:solidFill>
                          <a:effectLst/>
                          <a:latin typeface="Calibri   "/>
                        </a:rPr>
                        <a:t>Floodplain Restoration and/or Reconnection</a:t>
                      </a:r>
                    </a:p>
                  </a:txBody>
                  <a:tcPr marL="0" marR="0" marT="0" marB="0" anchor="ctr"/>
                </a:tc>
                <a:extLst>
                  <a:ext uri="{0D108BD9-81ED-4DB2-BD59-A6C34878D82A}">
                    <a16:rowId xmlns:a16="http://schemas.microsoft.com/office/drawing/2014/main" val="2521061115"/>
                  </a:ext>
                </a:extLst>
              </a:tr>
              <a:tr h="250873">
                <a:tc>
                  <a:txBody>
                    <a:bodyPr/>
                    <a:lstStyle/>
                    <a:p>
                      <a:pPr algn="l" fontAlgn="ctr"/>
                      <a:r>
                        <a:rPr lang="en-US" sz="1800" b="0" i="0" u="none" strike="noStrike" dirty="0">
                          <a:solidFill>
                            <a:schemeClr val="tx1"/>
                          </a:solidFill>
                          <a:effectLst/>
                          <a:latin typeface="Calibri   "/>
                        </a:rPr>
                        <a:t>Snoqualmie North</a:t>
                      </a:r>
                    </a:p>
                  </a:txBody>
                  <a:tcPr marL="0" marR="0" marT="0" marB="0" anchor="ctr"/>
                </a:tc>
                <a:tc>
                  <a:txBody>
                    <a:bodyPr/>
                    <a:lstStyle/>
                    <a:p>
                      <a:pPr algn="l" fontAlgn="ctr"/>
                      <a:r>
                        <a:rPr lang="en-US" sz="1800" b="0" i="0" u="none" strike="noStrike">
                          <a:solidFill>
                            <a:schemeClr val="tx1"/>
                          </a:solidFill>
                          <a:effectLst/>
                          <a:latin typeface="Calibri   "/>
                        </a:rPr>
                        <a:t>Lower Tolt LB Floodplain Reconnection (SR 203 to Confluence) </a:t>
                      </a:r>
                    </a:p>
                  </a:txBody>
                  <a:tcPr marL="0" marR="0" marT="0" marB="0" anchor="ctr"/>
                </a:tc>
                <a:tc>
                  <a:txBody>
                    <a:bodyPr/>
                    <a:lstStyle/>
                    <a:p>
                      <a:pPr algn="l" fontAlgn="ctr"/>
                      <a:r>
                        <a:rPr lang="en-US" sz="1800" b="0" i="0" u="none" strike="noStrike">
                          <a:solidFill>
                            <a:schemeClr val="tx1"/>
                          </a:solidFill>
                          <a:effectLst/>
                          <a:latin typeface="Calibri   "/>
                        </a:rPr>
                        <a:t>Floodplain Restoration and/or Reconnection</a:t>
                      </a:r>
                    </a:p>
                  </a:txBody>
                  <a:tcPr marL="0" marR="0" marT="0" marB="0" anchor="ctr"/>
                </a:tc>
                <a:extLst>
                  <a:ext uri="{0D108BD9-81ED-4DB2-BD59-A6C34878D82A}">
                    <a16:rowId xmlns:a16="http://schemas.microsoft.com/office/drawing/2014/main" val="4152940705"/>
                  </a:ext>
                </a:extLst>
              </a:tr>
              <a:tr h="250873">
                <a:tc>
                  <a:txBody>
                    <a:bodyPr/>
                    <a:lstStyle/>
                    <a:p>
                      <a:pPr algn="l" fontAlgn="ctr"/>
                      <a:r>
                        <a:rPr lang="en-US" sz="1800" b="0" i="0" u="none" strike="noStrike">
                          <a:solidFill>
                            <a:schemeClr val="tx1"/>
                          </a:solidFill>
                          <a:effectLst/>
                          <a:latin typeface="Calibri   "/>
                        </a:rPr>
                        <a:t>Snoqualmie North</a:t>
                      </a:r>
                    </a:p>
                  </a:txBody>
                  <a:tcPr marL="0" marR="0" marT="0" marB="0" anchor="ctr"/>
                </a:tc>
                <a:tc>
                  <a:txBody>
                    <a:bodyPr/>
                    <a:lstStyle/>
                    <a:p>
                      <a:pPr algn="l" fontAlgn="ctr"/>
                      <a:r>
                        <a:rPr lang="en-US" sz="1800" b="0" i="0" u="none" strike="noStrike">
                          <a:solidFill>
                            <a:schemeClr val="tx1"/>
                          </a:solidFill>
                          <a:effectLst/>
                          <a:latin typeface="Calibri   "/>
                        </a:rPr>
                        <a:t>Fall City Floodplain Reconnection Design and Construction – Left Bank and Right Bank</a:t>
                      </a:r>
                    </a:p>
                  </a:txBody>
                  <a:tcPr marL="0" marR="0" marT="0" marB="0" anchor="ctr"/>
                </a:tc>
                <a:tc>
                  <a:txBody>
                    <a:bodyPr/>
                    <a:lstStyle/>
                    <a:p>
                      <a:pPr algn="l" fontAlgn="ctr"/>
                      <a:r>
                        <a:rPr lang="en-US" sz="1800" b="0" i="0" u="none" strike="noStrike">
                          <a:solidFill>
                            <a:schemeClr val="tx1"/>
                          </a:solidFill>
                          <a:effectLst/>
                          <a:latin typeface="Calibri   "/>
                        </a:rPr>
                        <a:t>Floodplain Restoration and/or Reconnection</a:t>
                      </a:r>
                    </a:p>
                  </a:txBody>
                  <a:tcPr marL="0" marR="0" marT="0" marB="0" anchor="ctr"/>
                </a:tc>
                <a:extLst>
                  <a:ext uri="{0D108BD9-81ED-4DB2-BD59-A6C34878D82A}">
                    <a16:rowId xmlns:a16="http://schemas.microsoft.com/office/drawing/2014/main" val="2263793739"/>
                  </a:ext>
                </a:extLst>
              </a:tr>
              <a:tr h="250873">
                <a:tc>
                  <a:txBody>
                    <a:bodyPr/>
                    <a:lstStyle/>
                    <a:p>
                      <a:pPr algn="l" fontAlgn="ctr"/>
                      <a:r>
                        <a:rPr lang="en-US" sz="1800" b="0" i="0" u="none" strike="noStrike">
                          <a:solidFill>
                            <a:schemeClr val="tx1"/>
                          </a:solidFill>
                          <a:effectLst/>
                          <a:latin typeface="Calibri   "/>
                        </a:rPr>
                        <a:t>Patterson</a:t>
                      </a:r>
                    </a:p>
                  </a:txBody>
                  <a:tcPr marL="0" marR="0" marT="0" marB="0" anchor="ctr"/>
                </a:tc>
                <a:tc>
                  <a:txBody>
                    <a:bodyPr/>
                    <a:lstStyle/>
                    <a:p>
                      <a:pPr algn="l" fontAlgn="ctr"/>
                      <a:r>
                        <a:rPr lang="en-US" sz="1800" b="0" i="0" u="none" strike="noStrike">
                          <a:solidFill>
                            <a:schemeClr val="tx1"/>
                          </a:solidFill>
                          <a:effectLst/>
                          <a:latin typeface="Calibri   "/>
                        </a:rPr>
                        <a:t>Patterson Creek Floodplain Restoration (Sub-Watershed 2C) + Patterson Creek Floodplain Acquisitions</a:t>
                      </a:r>
                    </a:p>
                  </a:txBody>
                  <a:tcPr marL="0" marR="0" marT="0" marB="0" anchor="ctr"/>
                </a:tc>
                <a:tc>
                  <a:txBody>
                    <a:bodyPr/>
                    <a:lstStyle/>
                    <a:p>
                      <a:pPr algn="l" fontAlgn="ctr"/>
                      <a:r>
                        <a:rPr lang="en-US" sz="1800" b="0" i="0" u="none" strike="noStrike">
                          <a:solidFill>
                            <a:schemeClr val="tx1"/>
                          </a:solidFill>
                          <a:effectLst/>
                          <a:latin typeface="Calibri   "/>
                        </a:rPr>
                        <a:t>Floodplain Restoration and/or Reconnection</a:t>
                      </a:r>
                    </a:p>
                  </a:txBody>
                  <a:tcPr marL="0" marR="0" marT="0" marB="0" anchor="ctr"/>
                </a:tc>
                <a:extLst>
                  <a:ext uri="{0D108BD9-81ED-4DB2-BD59-A6C34878D82A}">
                    <a16:rowId xmlns:a16="http://schemas.microsoft.com/office/drawing/2014/main" val="932627834"/>
                  </a:ext>
                </a:extLst>
              </a:tr>
              <a:tr h="250873">
                <a:tc>
                  <a:txBody>
                    <a:bodyPr/>
                    <a:lstStyle/>
                    <a:p>
                      <a:pPr algn="l" fontAlgn="ctr"/>
                      <a:r>
                        <a:rPr lang="en-US" sz="1800" b="0" i="0" u="none" strike="noStrike">
                          <a:solidFill>
                            <a:schemeClr val="tx1"/>
                          </a:solidFill>
                          <a:effectLst/>
                          <a:latin typeface="Calibri   "/>
                        </a:rPr>
                        <a:t>Raging</a:t>
                      </a:r>
                    </a:p>
                  </a:txBody>
                  <a:tcPr marL="0" marR="0" marT="0" marB="0" anchor="ctr"/>
                </a:tc>
                <a:tc>
                  <a:txBody>
                    <a:bodyPr/>
                    <a:lstStyle/>
                    <a:p>
                      <a:pPr algn="l" fontAlgn="ctr"/>
                      <a:r>
                        <a:rPr lang="en-US" sz="1800" b="0" i="0" u="none" strike="noStrike">
                          <a:solidFill>
                            <a:schemeClr val="tx1"/>
                          </a:solidFill>
                          <a:effectLst/>
                          <a:latin typeface="Calibri   "/>
                        </a:rPr>
                        <a:t>Raging River Left Bank Mouth Levee Removal (Bernard Memorial Park)</a:t>
                      </a:r>
                    </a:p>
                  </a:txBody>
                  <a:tcPr marL="0" marR="0" marT="0" marB="0" anchor="ctr"/>
                </a:tc>
                <a:tc>
                  <a:txBody>
                    <a:bodyPr/>
                    <a:lstStyle/>
                    <a:p>
                      <a:pPr algn="l" fontAlgn="ctr"/>
                      <a:r>
                        <a:rPr lang="en-US" sz="1800" b="0" i="0" u="none" strike="noStrike">
                          <a:solidFill>
                            <a:schemeClr val="tx1"/>
                          </a:solidFill>
                          <a:effectLst/>
                          <a:latin typeface="Calibri   "/>
                        </a:rPr>
                        <a:t>Floodplain Restoration and/or Reconnection</a:t>
                      </a:r>
                    </a:p>
                  </a:txBody>
                  <a:tcPr marL="0" marR="0" marT="0" marB="0" anchor="ctr"/>
                </a:tc>
                <a:extLst>
                  <a:ext uri="{0D108BD9-81ED-4DB2-BD59-A6C34878D82A}">
                    <a16:rowId xmlns:a16="http://schemas.microsoft.com/office/drawing/2014/main" val="4036310638"/>
                  </a:ext>
                </a:extLst>
              </a:tr>
              <a:tr h="250873">
                <a:tc>
                  <a:txBody>
                    <a:bodyPr/>
                    <a:lstStyle/>
                    <a:p>
                      <a:pPr algn="l" fontAlgn="ctr"/>
                      <a:r>
                        <a:rPr lang="en-US" sz="1800" b="0" i="0" u="none" strike="noStrike">
                          <a:solidFill>
                            <a:schemeClr val="tx1"/>
                          </a:solidFill>
                          <a:effectLst/>
                          <a:latin typeface="Calibri   "/>
                        </a:rPr>
                        <a:t>Raging</a:t>
                      </a:r>
                    </a:p>
                  </a:txBody>
                  <a:tcPr marL="0" marR="0" marT="0" marB="0" anchor="ctr"/>
                </a:tc>
                <a:tc>
                  <a:txBody>
                    <a:bodyPr/>
                    <a:lstStyle/>
                    <a:p>
                      <a:pPr algn="l" fontAlgn="ctr"/>
                      <a:r>
                        <a:rPr lang="en-US" sz="1800" b="0" i="0" u="none" strike="noStrike">
                          <a:solidFill>
                            <a:schemeClr val="tx1"/>
                          </a:solidFill>
                          <a:effectLst/>
                          <a:latin typeface="Calibri   "/>
                        </a:rPr>
                        <a:t>Raging River Bridge to Bridge Acquisitions + Raging River Bridge to Bridge Floodplain Restoration</a:t>
                      </a:r>
                    </a:p>
                  </a:txBody>
                  <a:tcPr marL="0" marR="0" marT="0" marB="0" anchor="ctr"/>
                </a:tc>
                <a:tc>
                  <a:txBody>
                    <a:bodyPr/>
                    <a:lstStyle/>
                    <a:p>
                      <a:pPr algn="l" fontAlgn="ctr"/>
                      <a:r>
                        <a:rPr lang="en-US" sz="1800" b="0" i="0" u="none" strike="noStrike">
                          <a:solidFill>
                            <a:schemeClr val="tx1"/>
                          </a:solidFill>
                          <a:effectLst/>
                          <a:latin typeface="Calibri   "/>
                        </a:rPr>
                        <a:t>Floodplain Restoration and/or Reconnection</a:t>
                      </a:r>
                    </a:p>
                  </a:txBody>
                  <a:tcPr marL="0" marR="0" marT="0" marB="0" anchor="ctr"/>
                </a:tc>
                <a:extLst>
                  <a:ext uri="{0D108BD9-81ED-4DB2-BD59-A6C34878D82A}">
                    <a16:rowId xmlns:a16="http://schemas.microsoft.com/office/drawing/2014/main" val="3525661753"/>
                  </a:ext>
                </a:extLst>
              </a:tr>
              <a:tr h="250873">
                <a:tc>
                  <a:txBody>
                    <a:bodyPr/>
                    <a:lstStyle/>
                    <a:p>
                      <a:pPr algn="l" fontAlgn="ctr"/>
                      <a:r>
                        <a:rPr lang="en-US" sz="1800" b="0" i="0" u="none" strike="noStrike">
                          <a:solidFill>
                            <a:schemeClr val="tx1"/>
                          </a:solidFill>
                          <a:effectLst/>
                          <a:latin typeface="Calibri   "/>
                        </a:rPr>
                        <a:t>Upper Snoqualmie</a:t>
                      </a:r>
                    </a:p>
                  </a:txBody>
                  <a:tcPr marL="0" marR="0" marT="0" marB="0" anchor="ctr"/>
                </a:tc>
                <a:tc>
                  <a:txBody>
                    <a:bodyPr/>
                    <a:lstStyle/>
                    <a:p>
                      <a:pPr algn="l" fontAlgn="ctr"/>
                      <a:r>
                        <a:rPr lang="en-US" sz="1800" b="0" i="0" u="none" strike="noStrike">
                          <a:solidFill>
                            <a:schemeClr val="tx1"/>
                          </a:solidFill>
                          <a:effectLst/>
                          <a:latin typeface="Calibri   "/>
                        </a:rPr>
                        <a:t>South Fork Snoqualmie River Levee Setback Project (Nintendo Project)</a:t>
                      </a:r>
                    </a:p>
                  </a:txBody>
                  <a:tcPr marL="0" marR="0" marT="0" marB="0" anchor="ctr"/>
                </a:tc>
                <a:tc>
                  <a:txBody>
                    <a:bodyPr/>
                    <a:lstStyle/>
                    <a:p>
                      <a:pPr algn="l" fontAlgn="ctr"/>
                      <a:r>
                        <a:rPr lang="en-US" sz="1800" b="0" i="0" u="none" strike="noStrike" dirty="0">
                          <a:solidFill>
                            <a:schemeClr val="tx1"/>
                          </a:solidFill>
                          <a:effectLst/>
                          <a:latin typeface="Calibri   "/>
                        </a:rPr>
                        <a:t>Floodplain Restoration and/or Reconnection</a:t>
                      </a:r>
                    </a:p>
                  </a:txBody>
                  <a:tcPr marL="0" marR="0" marT="0" marB="0" anchor="ctr"/>
                </a:tc>
                <a:extLst>
                  <a:ext uri="{0D108BD9-81ED-4DB2-BD59-A6C34878D82A}">
                    <a16:rowId xmlns:a16="http://schemas.microsoft.com/office/drawing/2014/main" val="486149058"/>
                  </a:ext>
                </a:extLst>
              </a:tr>
            </a:tbl>
          </a:graphicData>
        </a:graphic>
      </p:graphicFrame>
      <p:sp>
        <p:nvSpPr>
          <p:cNvPr id="13" name="Rectangle 4"/>
          <p:cNvSpPr>
            <a:spLocks noChangeArrowheads="1"/>
          </p:cNvSpPr>
          <p:nvPr/>
        </p:nvSpPr>
        <p:spPr bwMode="auto">
          <a:xfrm>
            <a:off x="3720465" y="2483997"/>
            <a:ext cx="13714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47036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kumimoji="1" lang="en-US" altLang="ja-JP" dirty="0" smtClean="0">
                <a:latin typeface="Franklin Gothic Book" panose="020B0503020102020204" pitchFamily="34" charset="0"/>
              </a:rPr>
              <a:t>Presentation Outline</a:t>
            </a:r>
            <a:endParaRPr kumimoji="1" lang="ja-JP" altLang="en-US" dirty="0">
              <a:latin typeface="Franklin Gothic Book" panose="020B0503020102020204" pitchFamily="34" charset="0"/>
            </a:endParaRPr>
          </a:p>
        </p:txBody>
      </p:sp>
      <p:sp>
        <p:nvSpPr>
          <p:cNvPr id="8" name="Text Placeholder 7"/>
          <p:cNvSpPr>
            <a:spLocks noGrp="1"/>
          </p:cNvSpPr>
          <p:nvPr>
            <p:ph type="body" sz="quarter" idx="14"/>
          </p:nvPr>
        </p:nvSpPr>
        <p:spPr>
          <a:xfrm>
            <a:off x="6016729" y="568198"/>
            <a:ext cx="6212541" cy="7650417"/>
          </a:xfrm>
        </p:spPr>
        <p:txBody>
          <a:bodyPr/>
          <a:lstStyle/>
          <a:p>
            <a:pPr marL="742950" indent="-742950">
              <a:buAutoNum type="arabicPeriod"/>
            </a:pPr>
            <a:r>
              <a:rPr kumimoji="1" lang="en-US" altLang="ja-JP" sz="4000" dirty="0" smtClean="0">
                <a:solidFill>
                  <a:schemeClr val="tx1"/>
                </a:solidFill>
                <a:latin typeface="Franklin Gothic Book" panose="020B0503020102020204" pitchFamily="34" charset="0"/>
              </a:rPr>
              <a:t>Background</a:t>
            </a:r>
          </a:p>
          <a:p>
            <a:pPr marL="742950" indent="-742950">
              <a:buAutoNum type="arabicPeriod"/>
            </a:pPr>
            <a:endParaRPr kumimoji="1" lang="en-US" altLang="ja-JP" sz="4000" dirty="0" smtClean="0">
              <a:solidFill>
                <a:schemeClr val="tx1"/>
              </a:solidFill>
              <a:latin typeface="Franklin Gothic Book" panose="020B0503020102020204" pitchFamily="34" charset="0"/>
            </a:endParaRPr>
          </a:p>
          <a:p>
            <a:pPr marL="742950" indent="-742950">
              <a:buAutoNum type="arabicPeriod"/>
            </a:pPr>
            <a:r>
              <a:rPr kumimoji="1" lang="en-US" altLang="ja-JP" sz="4000" dirty="0" smtClean="0">
                <a:solidFill>
                  <a:schemeClr val="tx1"/>
                </a:solidFill>
                <a:latin typeface="Franklin Gothic Book" panose="020B0503020102020204" pitchFamily="34" charset="0"/>
              </a:rPr>
              <a:t>Streamflow Restoration law</a:t>
            </a:r>
          </a:p>
          <a:p>
            <a:pPr marL="742950" indent="-742950">
              <a:buAutoNum type="arabicPeriod"/>
            </a:pPr>
            <a:endParaRPr kumimoji="1" lang="en-US" altLang="ja-JP" sz="4000" dirty="0" smtClean="0">
              <a:solidFill>
                <a:schemeClr val="tx1"/>
              </a:solidFill>
              <a:latin typeface="Franklin Gothic Book" panose="020B0503020102020204" pitchFamily="34" charset="0"/>
            </a:endParaRPr>
          </a:p>
          <a:p>
            <a:pPr marL="742950" indent="-742950">
              <a:buAutoNum type="arabicPeriod"/>
            </a:pPr>
            <a:r>
              <a:rPr kumimoji="1" lang="en-US" altLang="ja-JP" sz="4000" dirty="0" smtClean="0">
                <a:solidFill>
                  <a:schemeClr val="tx1"/>
                </a:solidFill>
                <a:latin typeface="Franklin Gothic Book" panose="020B0503020102020204" pitchFamily="34" charset="0"/>
              </a:rPr>
              <a:t>Role of the Committee</a:t>
            </a:r>
          </a:p>
          <a:p>
            <a:endParaRPr kumimoji="1" lang="en-US" altLang="ja-JP" sz="4000" dirty="0" smtClean="0">
              <a:solidFill>
                <a:schemeClr val="tx1"/>
              </a:solidFill>
              <a:latin typeface="Franklin Gothic Book" panose="020B0503020102020204" pitchFamily="34" charset="0"/>
            </a:endParaRPr>
          </a:p>
          <a:p>
            <a:pPr marL="742950" indent="-742950">
              <a:buFont typeface="+mj-lt"/>
              <a:buAutoNum type="arabicPeriod" startAt="4"/>
            </a:pPr>
            <a:r>
              <a:rPr kumimoji="1" lang="en-US" altLang="ja-JP" sz="4000" dirty="0" smtClean="0">
                <a:solidFill>
                  <a:schemeClr val="tx1"/>
                </a:solidFill>
                <a:latin typeface="Franklin Gothic Book" panose="020B0503020102020204" pitchFamily="34" charset="0"/>
              </a:rPr>
              <a:t>Elements of the Watershed Plan</a:t>
            </a:r>
          </a:p>
          <a:p>
            <a:pPr marL="742950" indent="-742950">
              <a:buAutoNum type="arabicPeriod" startAt="4"/>
            </a:pPr>
            <a:endParaRPr kumimoji="1" lang="en-US" altLang="ja-JP" sz="4000" dirty="0" smtClean="0">
              <a:solidFill>
                <a:schemeClr val="tx1"/>
              </a:solidFill>
              <a:latin typeface="Franklin Gothic Book" panose="020B0503020102020204" pitchFamily="34" charset="0"/>
            </a:endParaRPr>
          </a:p>
          <a:p>
            <a:pPr marL="742950" indent="-742950">
              <a:buAutoNum type="arabicPeriod" startAt="4"/>
            </a:pPr>
            <a:r>
              <a:rPr kumimoji="1" lang="en-US" altLang="ja-JP" sz="4000" dirty="0" smtClean="0">
                <a:solidFill>
                  <a:schemeClr val="tx1"/>
                </a:solidFill>
                <a:latin typeface="Franklin Gothic Book" panose="020B0503020102020204" pitchFamily="34" charset="0"/>
              </a:rPr>
              <a:t>Steps to complete plan</a:t>
            </a:r>
          </a:p>
          <a:p>
            <a:endParaRPr kumimoji="1" lang="en-US" altLang="ja-JP" sz="4000" dirty="0">
              <a:solidFill>
                <a:schemeClr val="tx1"/>
              </a:solidFill>
              <a:latin typeface="Franklin Gothic Book" panose="020B0503020102020204" pitchFamily="34" charset="0"/>
            </a:endParaRPr>
          </a:p>
        </p:txBody>
      </p:sp>
      <p:sp>
        <p:nvSpPr>
          <p:cNvPr id="22" name="Slide Number Placeholder 2"/>
          <p:cNvSpPr txBox="1">
            <a:spLocks/>
          </p:cNvSpPr>
          <p:nvPr/>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723BDFD-7262-408B-8F5A-D1845D962466}" type="slidenum">
              <a:rPr kumimoji="1" lang="ja-JP" altLang="en-US" smtClean="0"/>
              <a:t>3</a:t>
            </a:fld>
            <a:endParaRPr kumimoji="1" lang="ja-JP" altLang="en-US" dirty="0"/>
          </a:p>
        </p:txBody>
      </p:sp>
    </p:spTree>
    <p:extLst>
      <p:ext uri="{BB962C8B-B14F-4D97-AF65-F5344CB8AC3E}">
        <p14:creationId xmlns:p14="http://schemas.microsoft.com/office/powerpoint/2010/main" val="7241716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WRIA 7 Habitat Projects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30</a:t>
            </a:fld>
            <a:endParaRPr kumimoji="1" lang="ja-JP" altLang="en-US" dirty="0"/>
          </a:p>
        </p:txBody>
      </p:sp>
      <p:grpSp>
        <p:nvGrpSpPr>
          <p:cNvPr id="6" name="Group 5"/>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6980" y="1615193"/>
            <a:ext cx="10320451" cy="7974894"/>
          </a:xfrm>
          <a:prstGeom prst="rect">
            <a:avLst/>
          </a:prstGeom>
        </p:spPr>
      </p:pic>
    </p:spTree>
    <p:extLst>
      <p:ext uri="{BB962C8B-B14F-4D97-AF65-F5344CB8AC3E}">
        <p14:creationId xmlns:p14="http://schemas.microsoft.com/office/powerpoint/2010/main" val="12618585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lstStyle/>
          <a:p>
            <a:r>
              <a:rPr lang="en-US" dirty="0" smtClean="0">
                <a:latin typeface="Franklin Gothic Book" panose="020B0503020102020204" pitchFamily="34" charset="0"/>
              </a:rPr>
              <a:t>Potential Future Projects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31</a:t>
            </a:fld>
            <a:endParaRPr kumimoji="1" lang="ja-JP" altLang="en-US" dirty="0"/>
          </a:p>
        </p:txBody>
      </p:sp>
      <p:sp>
        <p:nvSpPr>
          <p:cNvPr id="5" name="Text Placeholder 4"/>
          <p:cNvSpPr>
            <a:spLocks noGrp="1"/>
          </p:cNvSpPr>
          <p:nvPr>
            <p:ph type="body" sz="quarter" idx="11"/>
          </p:nvPr>
        </p:nvSpPr>
        <p:spPr>
          <a:xfrm>
            <a:off x="510998" y="1702851"/>
            <a:ext cx="6346208" cy="5438187"/>
          </a:xfrm>
          <a:noFill/>
        </p:spPr>
        <p:txBody>
          <a:bodyPr>
            <a:noAutofit/>
          </a:bodyPr>
          <a:lstStyle/>
          <a:p>
            <a:pPr marL="914353" indent="-571500"/>
            <a:r>
              <a:rPr lang="en-US" sz="2800" dirty="0"/>
              <a:t>Water right acquisitions</a:t>
            </a:r>
          </a:p>
          <a:p>
            <a:pPr marL="914353" indent="-571500"/>
            <a:r>
              <a:rPr lang="en-US" sz="2800" dirty="0" smtClean="0"/>
              <a:t>Improved lake level management</a:t>
            </a:r>
          </a:p>
          <a:p>
            <a:pPr marL="914353" indent="-571500"/>
            <a:r>
              <a:rPr lang="en-US" sz="2800" dirty="0" smtClean="0"/>
              <a:t>Projects to improve </a:t>
            </a:r>
            <a:r>
              <a:rPr lang="en-US" sz="2800" dirty="0" err="1" smtClean="0"/>
              <a:t>stormwater</a:t>
            </a:r>
            <a:r>
              <a:rPr lang="en-US" sz="2800" dirty="0" smtClean="0"/>
              <a:t> infiltration</a:t>
            </a:r>
          </a:p>
          <a:p>
            <a:pPr marL="914353" indent="-571500"/>
            <a:r>
              <a:rPr lang="en-US" sz="2800" dirty="0" smtClean="0"/>
              <a:t>Managed aquifer recharge</a:t>
            </a:r>
          </a:p>
          <a:p>
            <a:pPr marL="914353" indent="-571500"/>
            <a:r>
              <a:rPr lang="en-US" sz="2800" dirty="0" smtClean="0"/>
              <a:t>Increase </a:t>
            </a:r>
            <a:r>
              <a:rPr lang="en-US" sz="2800" dirty="0"/>
              <a:t>connections to public water systems</a:t>
            </a:r>
          </a:p>
          <a:p>
            <a:pPr marL="914353" indent="-571500"/>
            <a:r>
              <a:rPr lang="en-US" sz="2800" dirty="0"/>
              <a:t>Outreach and incentives for water conservation</a:t>
            </a:r>
          </a:p>
          <a:p>
            <a:pPr marL="914353" indent="-571500"/>
            <a:r>
              <a:rPr lang="en-US" sz="2800" dirty="0" smtClean="0"/>
              <a:t>Long-term forest </a:t>
            </a:r>
            <a:r>
              <a:rPr lang="en-US" sz="2800" dirty="0"/>
              <a:t>management</a:t>
            </a:r>
          </a:p>
          <a:p>
            <a:pPr marL="914353" indent="-571500"/>
            <a:r>
              <a:rPr lang="en-US" sz="2800" dirty="0" smtClean="0"/>
              <a:t>Beneficial water source switches </a:t>
            </a:r>
          </a:p>
          <a:p>
            <a:pPr marL="914353" indent="-571500"/>
            <a:r>
              <a:rPr lang="en-US" sz="2800" dirty="0" smtClean="0"/>
              <a:t>Habitat restoration</a:t>
            </a:r>
          </a:p>
        </p:txBody>
      </p:sp>
      <p:pic>
        <p:nvPicPr>
          <p:cNvPr id="6" name="Picture Placeholder 6" descr="Chambers Creek"/>
          <p:cNvPicPr>
            <a:picLocks noChangeAspect="1"/>
          </p:cNvPicPr>
          <p:nvPr/>
        </p:nvPicPr>
        <p:blipFill>
          <a:blip r:embed="rId3" cstate="screen">
            <a:extLst>
              <a:ext uri="{28A0092B-C50C-407E-A947-70E740481C1C}">
                <a14:useLocalDpi xmlns:a14="http://schemas.microsoft.com/office/drawing/2010/main" val="0"/>
              </a:ext>
            </a:extLst>
          </a:blip>
          <a:srcRect l="1085" r="1085"/>
          <a:stretch>
            <a:fillRect/>
          </a:stretch>
        </p:blipFill>
        <p:spPr>
          <a:xfrm>
            <a:off x="6980603" y="2651284"/>
            <a:ext cx="6499461" cy="4982843"/>
          </a:xfrm>
          <a:prstGeom prst="rect">
            <a:avLst/>
          </a:prstGeom>
        </p:spPr>
      </p:pic>
    </p:spTree>
    <p:extLst>
      <p:ext uri="{BB962C8B-B14F-4D97-AF65-F5344CB8AC3E}">
        <p14:creationId xmlns:p14="http://schemas.microsoft.com/office/powerpoint/2010/main" val="1070830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noFill/>
        </p:spPr>
        <p:txBody>
          <a:bodyPr/>
          <a:lstStyle/>
          <a:p>
            <a:r>
              <a:rPr lang="en-US" dirty="0" smtClean="0">
                <a:latin typeface="Franklin Gothic Book" panose="020B0503020102020204" pitchFamily="34" charset="0"/>
              </a:rPr>
              <a:t>Policy and Regulatory Recommendations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4AD89C-DF1E-4948-B597-5DD47B34A9CA}" type="slidenum">
              <a:rPr kumimoji="1" lang="ja-JP" altLang="en-US" sz="18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8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p:sp>
        <p:nvSpPr>
          <p:cNvPr id="2" name="Text Placeholder 1"/>
          <p:cNvSpPr>
            <a:spLocks noGrp="1"/>
          </p:cNvSpPr>
          <p:nvPr>
            <p:ph type="body" sz="quarter" idx="11"/>
          </p:nvPr>
        </p:nvSpPr>
        <p:spPr/>
        <p:txBody>
          <a:bodyPr>
            <a:normAutofit/>
          </a:bodyPr>
          <a:lstStyle/>
          <a:p>
            <a:pPr marL="914353" indent="-571500"/>
            <a:r>
              <a:rPr lang="en-US" sz="3200" dirty="0">
                <a:latin typeface="+mn-lt"/>
              </a:rPr>
              <a:t>Well reporting upgrades</a:t>
            </a:r>
          </a:p>
          <a:p>
            <a:pPr marL="914353" indent="-571500"/>
            <a:r>
              <a:rPr lang="en-US" sz="3200" dirty="0">
                <a:latin typeface="+mn-lt"/>
              </a:rPr>
              <a:t>Encourage conservation </a:t>
            </a:r>
            <a:r>
              <a:rPr lang="en-US" sz="3200" dirty="0" smtClean="0">
                <a:latin typeface="+mn-lt"/>
              </a:rPr>
              <a:t>through </a:t>
            </a:r>
            <a:r>
              <a:rPr lang="en-US" sz="3200" dirty="0">
                <a:latin typeface="+mn-lt"/>
              </a:rPr>
              <a:t>connections to public water</a:t>
            </a:r>
          </a:p>
          <a:p>
            <a:pPr marL="914353" indent="-571500"/>
            <a:r>
              <a:rPr lang="en-US" sz="3200" dirty="0">
                <a:latin typeface="+mn-lt"/>
              </a:rPr>
              <a:t>Development and use of reclaimed water</a:t>
            </a:r>
          </a:p>
          <a:p>
            <a:pPr marL="914353" indent="-571500"/>
            <a:r>
              <a:rPr lang="en-US" sz="3200" dirty="0">
                <a:latin typeface="+mn-lt"/>
              </a:rPr>
              <a:t>Voluntary permit exempt well metering </a:t>
            </a:r>
            <a:r>
              <a:rPr lang="en-US" sz="3200" dirty="0" smtClean="0">
                <a:latin typeface="+mn-lt"/>
              </a:rPr>
              <a:t>pilot program</a:t>
            </a:r>
            <a:endParaRPr lang="en-US" sz="3200" dirty="0">
              <a:latin typeface="+mn-lt"/>
            </a:endParaRPr>
          </a:p>
          <a:p>
            <a:pPr marL="914353" indent="-571500"/>
            <a:r>
              <a:rPr lang="en-US" sz="3200" dirty="0">
                <a:latin typeface="+mn-lt"/>
              </a:rPr>
              <a:t>Water conservation education &amp; incentives program</a:t>
            </a:r>
          </a:p>
          <a:p>
            <a:pPr marL="914353" indent="-571500"/>
            <a:r>
              <a:rPr lang="en-US" sz="3200" dirty="0">
                <a:latin typeface="+mn-lt"/>
              </a:rPr>
              <a:t>Statewide mandatory water conservation measures in unincorporated areas of the state during drought</a:t>
            </a:r>
          </a:p>
        </p:txBody>
      </p:sp>
    </p:spTree>
    <p:extLst>
      <p:ext uri="{BB962C8B-B14F-4D97-AF65-F5344CB8AC3E}">
        <p14:creationId xmlns:p14="http://schemas.microsoft.com/office/powerpoint/2010/main" val="2423337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7732" y="547605"/>
            <a:ext cx="12295990" cy="1593167"/>
          </a:xfrm>
          <a:noFill/>
        </p:spPr>
        <p:txBody>
          <a:bodyPr/>
          <a:lstStyle/>
          <a:p>
            <a:r>
              <a:rPr lang="en-US" dirty="0" smtClean="0">
                <a:latin typeface="Franklin Gothic Book" panose="020B0503020102020204" pitchFamily="34" charset="0"/>
              </a:rPr>
              <a:t>Adaptive Management Recommendations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4AD89C-DF1E-4948-B597-5DD47B34A9CA}" type="slidenum">
              <a:rPr kumimoji="1" lang="ja-JP" altLang="en-US" sz="18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18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p:sp>
        <p:nvSpPr>
          <p:cNvPr id="5" name="Text Placeholder 4"/>
          <p:cNvSpPr>
            <a:spLocks noGrp="1"/>
          </p:cNvSpPr>
          <p:nvPr>
            <p:ph type="body" sz="quarter" idx="11"/>
          </p:nvPr>
        </p:nvSpPr>
        <p:spPr>
          <a:xfrm>
            <a:off x="966149" y="2291379"/>
            <a:ext cx="11719156" cy="6073103"/>
          </a:xfrm>
          <a:noFill/>
        </p:spPr>
        <p:txBody>
          <a:bodyPr>
            <a:noAutofit/>
          </a:bodyPr>
          <a:lstStyle/>
          <a:p>
            <a:pPr marL="914353" indent="-571500"/>
            <a:r>
              <a:rPr lang="en-US" sz="3200" dirty="0">
                <a:latin typeface="+mn-lt"/>
              </a:rPr>
              <a:t>Funding for adaptive management</a:t>
            </a:r>
          </a:p>
          <a:p>
            <a:pPr marL="914353" indent="-571500"/>
            <a:r>
              <a:rPr lang="en-US" sz="3200" dirty="0">
                <a:latin typeface="+mn-lt"/>
              </a:rPr>
              <a:t>Additional funding for project implementation</a:t>
            </a:r>
          </a:p>
          <a:p>
            <a:pPr marL="914353" indent="-571500"/>
            <a:r>
              <a:rPr lang="en-US" sz="3200" dirty="0" smtClean="0">
                <a:latin typeface="+mn-lt"/>
              </a:rPr>
              <a:t>Ability to add projects to the plan</a:t>
            </a:r>
          </a:p>
          <a:p>
            <a:pPr marL="914353" indent="-571500"/>
            <a:r>
              <a:rPr lang="en-US" sz="3200" dirty="0" smtClean="0">
                <a:latin typeface="+mn-lt"/>
              </a:rPr>
              <a:t>Track PE </a:t>
            </a:r>
            <a:r>
              <a:rPr lang="en-US" sz="3200" dirty="0">
                <a:latin typeface="+mn-lt"/>
              </a:rPr>
              <a:t>wells </a:t>
            </a:r>
            <a:r>
              <a:rPr lang="en-US" sz="3200" dirty="0" smtClean="0">
                <a:latin typeface="+mn-lt"/>
              </a:rPr>
              <a:t>and project implementation</a:t>
            </a:r>
          </a:p>
          <a:p>
            <a:pPr marL="914353" indent="-571500"/>
            <a:r>
              <a:rPr lang="en-US" sz="3200" dirty="0" smtClean="0">
                <a:latin typeface="+mn-lt"/>
              </a:rPr>
              <a:t>Monitoring of streamflow and groundwater</a:t>
            </a:r>
          </a:p>
          <a:p>
            <a:pPr marL="914353" indent="-571500"/>
            <a:r>
              <a:rPr lang="en-US" sz="3200" dirty="0" smtClean="0">
                <a:latin typeface="+mn-lt"/>
              </a:rPr>
              <a:t>Studies to improve understanding of hydrology</a:t>
            </a:r>
          </a:p>
          <a:p>
            <a:pPr marL="914353" indent="-571500"/>
            <a:r>
              <a:rPr lang="en-US" sz="3200" dirty="0" smtClean="0">
                <a:latin typeface="+mn-lt"/>
              </a:rPr>
              <a:t>Monitor projects for effectiveness</a:t>
            </a:r>
            <a:endParaRPr lang="en-US" sz="3200" dirty="0">
              <a:latin typeface="+mn-lt"/>
            </a:endParaRPr>
          </a:p>
          <a:p>
            <a:pPr marL="914353" indent="-571500"/>
            <a:r>
              <a:rPr lang="en-US" sz="3200" dirty="0" smtClean="0">
                <a:latin typeface="+mn-lt"/>
              </a:rPr>
              <a:t>Watershed plan implementation reports</a:t>
            </a:r>
            <a:endParaRPr lang="en-US" sz="3200" dirty="0">
              <a:latin typeface="+mn-lt"/>
            </a:endParaRPr>
          </a:p>
          <a:p>
            <a:pPr marL="914353" indent="-571500"/>
            <a:r>
              <a:rPr lang="en-US" sz="3200" dirty="0" smtClean="0">
                <a:latin typeface="+mn-lt"/>
              </a:rPr>
              <a:t>Ecology can adjust the plan, if needed</a:t>
            </a:r>
          </a:p>
          <a:p>
            <a:pPr marL="914353" indent="-571500"/>
            <a:r>
              <a:rPr lang="en-US" sz="3200" dirty="0" smtClean="0">
                <a:latin typeface="+mn-lt"/>
              </a:rPr>
              <a:t>Committee can reconvene, if needed</a:t>
            </a:r>
          </a:p>
          <a:p>
            <a:pPr marL="914353" indent="-571500"/>
            <a:r>
              <a:rPr lang="en-US" sz="3200" dirty="0" smtClean="0">
                <a:latin typeface="+mn-lt"/>
              </a:rPr>
              <a:t>Reporting on streamflow restoration grant program</a:t>
            </a:r>
          </a:p>
          <a:p>
            <a:pPr marL="914353" indent="-571500"/>
            <a:endParaRPr lang="en-US" sz="3200" dirty="0">
              <a:latin typeface="+mn-lt"/>
            </a:endParaRPr>
          </a:p>
        </p:txBody>
      </p:sp>
    </p:spTree>
    <p:extLst>
      <p:ext uri="{BB962C8B-B14F-4D97-AF65-F5344CB8AC3E}">
        <p14:creationId xmlns:p14="http://schemas.microsoft.com/office/powerpoint/2010/main" val="1574470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Plan Implementation</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34</a:t>
            </a:fld>
            <a:endParaRPr kumimoji="1" lang="ja-JP" altLang="en-US" dirty="0"/>
          </a:p>
        </p:txBody>
      </p:sp>
      <p:sp>
        <p:nvSpPr>
          <p:cNvPr id="5" name="Text Placeholder 4"/>
          <p:cNvSpPr>
            <a:spLocks noGrp="1"/>
          </p:cNvSpPr>
          <p:nvPr>
            <p:ph type="body" sz="quarter" idx="11"/>
          </p:nvPr>
        </p:nvSpPr>
        <p:spPr>
          <a:xfrm>
            <a:off x="702270" y="5980696"/>
            <a:ext cx="12613807" cy="3397551"/>
          </a:xfrm>
          <a:noFill/>
        </p:spPr>
        <p:txBody>
          <a:bodyPr>
            <a:noAutofit/>
          </a:bodyPr>
          <a:lstStyle/>
          <a:p>
            <a:r>
              <a:rPr kumimoji="1" lang="en-US" altLang="ja-JP" sz="3200" dirty="0">
                <a:latin typeface="+mn-lt"/>
              </a:rPr>
              <a:t>As required by the NEB Guidance, the </a:t>
            </a:r>
            <a:r>
              <a:rPr kumimoji="1" lang="en-US" altLang="ja-JP" sz="3200" dirty="0" smtClean="0">
                <a:latin typeface="+mn-lt"/>
              </a:rPr>
              <a:t>Committee </a:t>
            </a:r>
            <a:r>
              <a:rPr kumimoji="1" lang="en-US" altLang="ja-JP" sz="3200" dirty="0">
                <a:latin typeface="+mn-lt"/>
              </a:rPr>
              <a:t>prepared the watershed plan with implementation in mind. However, as articulated in the Streamflow Restoration Policy and Interpretive Statement (POL-2094), “RCW 90.94.020 and 90.94.030 do not create an obligation on any party to ensure that plans, or projects and actions in those plans or associated with rulemaking, are implemented." </a:t>
            </a:r>
            <a:endParaRPr kumimoji="1" lang="ja-JP" altLang="en-US" sz="3200" dirty="0">
              <a:latin typeface="+mn-lt"/>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2160" b="22205"/>
          <a:stretch/>
        </p:blipFill>
        <p:spPr>
          <a:xfrm>
            <a:off x="2392216" y="1809755"/>
            <a:ext cx="8929980" cy="3907424"/>
          </a:xfrm>
          <a:prstGeom prst="rect">
            <a:avLst/>
          </a:prstGeom>
        </p:spPr>
      </p:pic>
      <p:grpSp>
        <p:nvGrpSpPr>
          <p:cNvPr id="7" name="Group 6"/>
          <p:cNvGrpSpPr/>
          <p:nvPr/>
        </p:nvGrpSpPr>
        <p:grpSpPr>
          <a:xfrm>
            <a:off x="0" y="1363290"/>
            <a:ext cx="13717984" cy="129393"/>
            <a:chOff x="-1191" y="5718934"/>
            <a:chExt cx="13717984" cy="129393"/>
          </a:xfrm>
        </p:grpSpPr>
        <p:sp>
          <p:nvSpPr>
            <p:cNvPr id="8" name="Rectangle 7"/>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9" name="Rectangle 8"/>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Tree>
    <p:extLst>
      <p:ext uri="{BB962C8B-B14F-4D97-AF65-F5344CB8AC3E}">
        <p14:creationId xmlns:p14="http://schemas.microsoft.com/office/powerpoint/2010/main" val="3077172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Steps to complete plan</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35</a:t>
            </a:fld>
            <a:endParaRPr kumimoji="1" lang="ja-JP" altLang="en-US" dirty="0"/>
          </a:p>
        </p:txBody>
      </p:sp>
      <p:grpSp>
        <p:nvGrpSpPr>
          <p:cNvPr id="5" name="Group 4"/>
          <p:cNvGrpSpPr/>
          <p:nvPr/>
        </p:nvGrpSpPr>
        <p:grpSpPr>
          <a:xfrm>
            <a:off x="0" y="1697270"/>
            <a:ext cx="13717984" cy="129393"/>
            <a:chOff x="-1191" y="5718934"/>
            <a:chExt cx="13717984" cy="129393"/>
          </a:xfrm>
        </p:grpSpPr>
        <p:sp>
          <p:nvSpPr>
            <p:cNvPr id="6" name="Rectangle 5"/>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7" name="Rectangle 6"/>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
        <p:nvSpPr>
          <p:cNvPr id="11" name="Text Placeholder 4"/>
          <p:cNvSpPr>
            <a:spLocks noGrp="1"/>
          </p:cNvSpPr>
          <p:nvPr>
            <p:ph type="body" sz="quarter" idx="11"/>
          </p:nvPr>
        </p:nvSpPr>
        <p:spPr>
          <a:xfrm>
            <a:off x="942866" y="2317898"/>
            <a:ext cx="11719156" cy="6779923"/>
          </a:xfrm>
        </p:spPr>
        <p:txBody>
          <a:bodyPr>
            <a:noAutofit/>
          </a:bodyPr>
          <a:lstStyle/>
          <a:p>
            <a:r>
              <a:rPr lang="en-US" dirty="0" smtClean="0">
                <a:latin typeface="Franklin Gothic Book" panose="020B0503020102020204" pitchFamily="34" charset="0"/>
              </a:rPr>
              <a:t>Committee members reviewed and provided comments on draft plan. </a:t>
            </a:r>
          </a:p>
          <a:p>
            <a:r>
              <a:rPr lang="en-US" dirty="0" smtClean="0">
                <a:latin typeface="Franklin Gothic Book" panose="020B0503020102020204" pitchFamily="34" charset="0"/>
              </a:rPr>
              <a:t>Committee members share final draft plan with local decision makers for review. </a:t>
            </a:r>
          </a:p>
          <a:p>
            <a:r>
              <a:rPr lang="en-US" dirty="0" smtClean="0">
                <a:latin typeface="Franklin Gothic Book" panose="020B0503020102020204" pitchFamily="34" charset="0"/>
              </a:rPr>
              <a:t>Committee members meet (virtually) to vote on plan.</a:t>
            </a:r>
            <a:endParaRPr lang="en-US" dirty="0">
              <a:latin typeface="Franklin Gothic Book" panose="020B0503020102020204" pitchFamily="34" charset="0"/>
            </a:endParaRPr>
          </a:p>
          <a:p>
            <a:r>
              <a:rPr lang="en-US" dirty="0">
                <a:latin typeface="Franklin Gothic Book" panose="020B0503020102020204" pitchFamily="34" charset="0"/>
              </a:rPr>
              <a:t>If </a:t>
            </a:r>
            <a:r>
              <a:rPr lang="en-US" dirty="0" smtClean="0">
                <a:latin typeface="Franklin Gothic Book" panose="020B0503020102020204" pitchFamily="34" charset="0"/>
              </a:rPr>
              <a:t>all members of the </a:t>
            </a:r>
            <a:r>
              <a:rPr lang="en-US" dirty="0">
                <a:latin typeface="Franklin Gothic Book" panose="020B0503020102020204" pitchFamily="34" charset="0"/>
              </a:rPr>
              <a:t>Committee </a:t>
            </a:r>
            <a:r>
              <a:rPr lang="en-US" b="1" dirty="0" smtClean="0">
                <a:latin typeface="Franklin Gothic Book" panose="020B0503020102020204" pitchFamily="34" charset="0"/>
              </a:rPr>
              <a:t>approve </a:t>
            </a:r>
            <a:r>
              <a:rPr lang="en-US" dirty="0" smtClean="0">
                <a:latin typeface="Franklin Gothic Book" panose="020B0503020102020204" pitchFamily="34" charset="0"/>
              </a:rPr>
              <a:t>the </a:t>
            </a:r>
            <a:r>
              <a:rPr lang="en-US" dirty="0">
                <a:latin typeface="Franklin Gothic Book" panose="020B0503020102020204" pitchFamily="34" charset="0"/>
              </a:rPr>
              <a:t>plan, </a:t>
            </a:r>
            <a:r>
              <a:rPr lang="en-US" dirty="0" smtClean="0">
                <a:latin typeface="Franklin Gothic Book" panose="020B0503020102020204" pitchFamily="34" charset="0"/>
              </a:rPr>
              <a:t>the Committee chair will submit the plan to Ecology for review and NEB determination.</a:t>
            </a:r>
          </a:p>
          <a:p>
            <a:r>
              <a:rPr lang="en-US" dirty="0" smtClean="0">
                <a:latin typeface="Franklin Gothic Book" panose="020B0503020102020204" pitchFamily="34" charset="0"/>
              </a:rPr>
              <a:t>If </a:t>
            </a:r>
            <a:r>
              <a:rPr lang="en-US" dirty="0">
                <a:latin typeface="Franklin Gothic Book" panose="020B0503020102020204" pitchFamily="34" charset="0"/>
              </a:rPr>
              <a:t>the Committee </a:t>
            </a:r>
            <a:r>
              <a:rPr lang="en-US" b="1" dirty="0" smtClean="0">
                <a:latin typeface="Franklin Gothic Book" panose="020B0503020102020204" pitchFamily="34" charset="0"/>
              </a:rPr>
              <a:t>does not approve the plan</a:t>
            </a:r>
            <a:r>
              <a:rPr lang="en-US" dirty="0" smtClean="0">
                <a:latin typeface="Franklin Gothic Book" panose="020B0503020102020204" pitchFamily="34" charset="0"/>
              </a:rPr>
              <a:t>, Ecology will prepare the plan. Ecology will send the plan to the Salmon Recovery Funding Board for technical Review. Ecology will then finalize the plan and the Director shall initiate rulemaking.</a:t>
            </a:r>
          </a:p>
          <a:p>
            <a:endParaRPr lang="en-US" dirty="0" smtClean="0">
              <a:latin typeface="Franklin Gothic Book" panose="020B0503020102020204" pitchFamily="34" charset="0"/>
            </a:endParaRPr>
          </a:p>
          <a:p>
            <a:pPr marL="0" indent="0">
              <a:buNone/>
            </a:pPr>
            <a:endParaRPr lang="en-US" dirty="0" smtClean="0">
              <a:latin typeface="Franklin Gothic Book" panose="020B0503020102020204" pitchFamily="34" charset="0"/>
            </a:endParaRPr>
          </a:p>
        </p:txBody>
      </p:sp>
    </p:spTree>
    <p:extLst>
      <p:ext uri="{BB962C8B-B14F-4D97-AF65-F5344CB8AC3E}">
        <p14:creationId xmlns:p14="http://schemas.microsoft.com/office/powerpoint/2010/main" val="30673529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42866" y="0"/>
            <a:ext cx="11828681" cy="1988038"/>
          </a:xfrm>
        </p:spPr>
        <p:txBody>
          <a:bodyPr/>
          <a:lstStyle/>
          <a:p>
            <a:r>
              <a:rPr lang="en-US" dirty="0" smtClean="0">
                <a:latin typeface="Franklin Gothic Book" panose="020B0503020102020204" pitchFamily="34" charset="0"/>
              </a:rPr>
              <a:t>Post Plan Submission</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36</a:t>
            </a:fld>
            <a:endParaRPr kumimoji="1" lang="ja-JP" altLang="en-US" dirty="0"/>
          </a:p>
        </p:txBody>
      </p:sp>
      <p:sp>
        <p:nvSpPr>
          <p:cNvPr id="5" name="Text Placeholder 4"/>
          <p:cNvSpPr>
            <a:spLocks noGrp="1"/>
          </p:cNvSpPr>
          <p:nvPr>
            <p:ph type="body" sz="quarter" idx="11"/>
          </p:nvPr>
        </p:nvSpPr>
        <p:spPr>
          <a:xfrm>
            <a:off x="803166" y="2323693"/>
            <a:ext cx="11719156" cy="3761434"/>
          </a:xfrm>
        </p:spPr>
        <p:txBody>
          <a:bodyPr>
            <a:noAutofit/>
          </a:bodyPr>
          <a:lstStyle/>
          <a:p>
            <a:r>
              <a:rPr lang="en-US" dirty="0" smtClean="0">
                <a:latin typeface="Franklin Gothic Book" panose="020B0503020102020204" pitchFamily="34" charset="0"/>
              </a:rPr>
              <a:t>SEPA public comment period </a:t>
            </a:r>
          </a:p>
          <a:p>
            <a:endParaRPr lang="en-US" dirty="0">
              <a:latin typeface="Franklin Gothic Book" panose="020B0503020102020204" pitchFamily="34" charset="0"/>
            </a:endParaRPr>
          </a:p>
          <a:p>
            <a:r>
              <a:rPr lang="en-US" dirty="0">
                <a:latin typeface="Franklin Gothic Book" panose="020B0503020102020204" pitchFamily="34" charset="0"/>
              </a:rPr>
              <a:t>No changes to plan after submission</a:t>
            </a:r>
          </a:p>
          <a:p>
            <a:pPr marL="0" indent="0">
              <a:buNone/>
            </a:pPr>
            <a:endParaRPr lang="en-US" dirty="0" smtClean="0">
              <a:latin typeface="Franklin Gothic Book" panose="020B0503020102020204" pitchFamily="34" charset="0"/>
            </a:endParaRPr>
          </a:p>
          <a:p>
            <a:r>
              <a:rPr lang="en-US" dirty="0" smtClean="0">
                <a:latin typeface="Franklin Gothic Book" panose="020B0503020102020204" pitchFamily="34" charset="0"/>
              </a:rPr>
              <a:t>Ecology will review plan</a:t>
            </a:r>
          </a:p>
          <a:p>
            <a:pPr marL="0" indent="0">
              <a:buNone/>
            </a:pPr>
            <a:endParaRPr lang="en-US" dirty="0">
              <a:latin typeface="Franklin Gothic Book" panose="020B0503020102020204" pitchFamily="34" charset="0"/>
            </a:endParaRPr>
          </a:p>
          <a:p>
            <a:r>
              <a:rPr lang="en-US" dirty="0" smtClean="0">
                <a:latin typeface="Franklin Gothic Book" panose="020B0503020102020204" pitchFamily="34" charset="0"/>
              </a:rPr>
              <a:t>Ecology will determine action by June 30, 2021</a:t>
            </a:r>
          </a:p>
          <a:p>
            <a:endParaRPr lang="en-US" dirty="0">
              <a:latin typeface="Franklin Gothic Book" panose="020B0503020102020204" pitchFamily="34" charset="0"/>
            </a:endParaRPr>
          </a:p>
          <a:p>
            <a:r>
              <a:rPr lang="en-US" dirty="0" smtClean="0">
                <a:latin typeface="Franklin Gothic Book" panose="020B0503020102020204" pitchFamily="34" charset="0"/>
              </a:rPr>
              <a:t>If achieves NEB, adopt plan</a:t>
            </a:r>
            <a:endParaRPr lang="en-US" dirty="0">
              <a:latin typeface="Franklin Gothic Book" panose="020B0503020102020204" pitchFamily="34" charset="0"/>
            </a:endParaRPr>
          </a:p>
        </p:txBody>
      </p:sp>
      <p:grpSp>
        <p:nvGrpSpPr>
          <p:cNvPr id="6" name="Group 5"/>
          <p:cNvGrpSpPr/>
          <p:nvPr/>
        </p:nvGrpSpPr>
        <p:grpSpPr>
          <a:xfrm>
            <a:off x="0" y="1697270"/>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Tree>
    <p:extLst>
      <p:ext uri="{BB962C8B-B14F-4D97-AF65-F5344CB8AC3E}">
        <p14:creationId xmlns:p14="http://schemas.microsoft.com/office/powerpoint/2010/main" val="32518102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kumimoji="1" lang="en-US" altLang="ja-JP" dirty="0"/>
              <a:t>Thank you for </a:t>
            </a:r>
            <a:r>
              <a:rPr kumimoji="1" lang="en-US" altLang="ja-JP" dirty="0" smtClean="0"/>
              <a:t>your time!</a:t>
            </a:r>
            <a:endParaRPr kumimoji="1" lang="ja-JP" altLang="en-US" dirty="0"/>
          </a:p>
        </p:txBody>
      </p:sp>
      <p:sp>
        <p:nvSpPr>
          <p:cNvPr id="8" name="Text Placeholder 7"/>
          <p:cNvSpPr>
            <a:spLocks noGrp="1"/>
          </p:cNvSpPr>
          <p:nvPr>
            <p:ph type="body" sz="quarter" idx="12"/>
          </p:nvPr>
        </p:nvSpPr>
        <p:spPr/>
        <p:txBody>
          <a:bodyPr/>
          <a:lstStyle/>
          <a:p>
            <a:r>
              <a:rPr kumimoji="1" lang="en-US" altLang="ja-JP" dirty="0"/>
              <a:t>Any questions?</a:t>
            </a:r>
            <a:endParaRPr kumimoji="1" lang="ja-JP" altLang="en-US" dirty="0"/>
          </a:p>
        </p:txBody>
      </p:sp>
      <p:sp>
        <p:nvSpPr>
          <p:cNvPr id="5" name="Slide Number Placeholder 1"/>
          <p:cNvSpPr>
            <a:spLocks noGrp="1"/>
          </p:cNvSpPr>
          <p:nvPr>
            <p:ph type="sldNum" sz="quarter" idx="10"/>
          </p:nvPr>
        </p:nvSpPr>
        <p:spPr>
          <a:xfrm>
            <a:off x="10168690" y="9435376"/>
            <a:ext cx="3085743" cy="547603"/>
          </a:xfrm>
        </p:spPr>
        <p:txBody>
          <a:bodyPr/>
          <a:lstStyle/>
          <a:p>
            <a:fld id="{2BB6E7A8-74BF-4262-A864-344CFCC4B1B8}" type="slidenum">
              <a:rPr kumimoji="1" lang="ja-JP" altLang="en-US" smtClean="0"/>
              <a:t>37</a:t>
            </a:fld>
            <a:endParaRPr kumimoji="1" lang="ja-JP" altLang="en-US" dirty="0"/>
          </a:p>
        </p:txBody>
      </p:sp>
    </p:spTree>
    <p:extLst>
      <p:ext uri="{BB962C8B-B14F-4D97-AF65-F5344CB8AC3E}">
        <p14:creationId xmlns:p14="http://schemas.microsoft.com/office/powerpoint/2010/main" val="3179972516"/>
      </p:ext>
    </p:extLst>
  </p:cSld>
  <p:clrMapOvr>
    <a:masterClrMapping/>
  </p:clrMapOvr>
  <mc:AlternateContent xmlns:mc="http://schemas.openxmlformats.org/markup-compatibility/2006" xmlns:p14="http://schemas.microsoft.com/office/powerpoint/2010/main">
    <mc:Choice Requires="p14">
      <p:transition p14:dur="0" advTm="13544"/>
    </mc:Choice>
    <mc:Fallback xmlns="">
      <p:transition advTm="13544"/>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Ecology’s Policy Interpretation</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38</a:t>
            </a:fld>
            <a:endParaRPr kumimoji="1" lang="ja-JP" altLang="en-US" dirty="0"/>
          </a:p>
        </p:txBody>
      </p:sp>
      <p:grpSp>
        <p:nvGrpSpPr>
          <p:cNvPr id="6" name="Group 5"/>
          <p:cNvGrpSpPr/>
          <p:nvPr/>
        </p:nvGrpSpPr>
        <p:grpSpPr>
          <a:xfrm>
            <a:off x="0" y="1345577"/>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
        <p:nvSpPr>
          <p:cNvPr id="9" name="Text Placeholder 4"/>
          <p:cNvSpPr>
            <a:spLocks noGrp="1"/>
          </p:cNvSpPr>
          <p:nvPr>
            <p:ph type="body" sz="quarter" idx="11"/>
          </p:nvPr>
        </p:nvSpPr>
        <p:spPr>
          <a:xfrm>
            <a:off x="1045029" y="2600514"/>
            <a:ext cx="11778342" cy="1383657"/>
          </a:xfrm>
          <a:noFill/>
        </p:spPr>
        <p:txBody>
          <a:bodyPr>
            <a:noAutofit/>
          </a:bodyPr>
          <a:lstStyle/>
          <a:p>
            <a:pPr defTabSz="1371509">
              <a:lnSpc>
                <a:spcPct val="100000"/>
              </a:lnSpc>
              <a:spcBef>
                <a:spcPts val="0"/>
              </a:spcBef>
              <a:defRPr/>
            </a:pPr>
            <a:r>
              <a:rPr kumimoji="1" lang="en-US" dirty="0" smtClean="0">
                <a:latin typeface="Franklin Gothic Book" panose="020B0503020102020204" pitchFamily="34" charset="0"/>
              </a:rPr>
              <a:t>More information on the Streamflow Restoration law can be </a:t>
            </a:r>
            <a:r>
              <a:rPr kumimoji="1" lang="en-US" dirty="0">
                <a:latin typeface="Franklin Gothic Book" panose="020B0503020102020204" pitchFamily="34" charset="0"/>
              </a:rPr>
              <a:t>found </a:t>
            </a:r>
            <a:r>
              <a:rPr kumimoji="1" lang="en-US" dirty="0" smtClean="0">
                <a:latin typeface="Franklin Gothic Book" panose="020B0503020102020204" pitchFamily="34" charset="0"/>
                <a:hlinkClick r:id="rId3"/>
              </a:rPr>
              <a:t>online</a:t>
            </a:r>
            <a:endParaRPr kumimoji="1" lang="en-US" dirty="0" smtClean="0">
              <a:latin typeface="Franklin Gothic Book" panose="020B0503020102020204" pitchFamily="34" charset="0"/>
            </a:endParaRPr>
          </a:p>
          <a:p>
            <a:pPr defTabSz="1371509">
              <a:lnSpc>
                <a:spcPct val="100000"/>
              </a:lnSpc>
              <a:spcBef>
                <a:spcPts val="0"/>
              </a:spcBef>
              <a:defRPr/>
            </a:pPr>
            <a:endParaRPr kumimoji="1" lang="en-US" dirty="0" smtClean="0">
              <a:latin typeface="Franklin Gothic Book" panose="020B0503020102020204" pitchFamily="34" charset="0"/>
            </a:endParaRP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pic>
        <p:nvPicPr>
          <p:cNvPr id="2" name="Picture 1" descr="Screen Clipping of Streamflow Restoration Policy and Interpretative Statement document" title="POL 209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0345" y="4494239"/>
            <a:ext cx="6759526" cy="4671465"/>
          </a:xfrm>
          <a:prstGeom prst="rect">
            <a:avLst/>
          </a:prstGeom>
        </p:spPr>
      </p:pic>
    </p:spTree>
    <p:extLst>
      <p:ext uri="{BB962C8B-B14F-4D97-AF65-F5344CB8AC3E}">
        <p14:creationId xmlns:p14="http://schemas.microsoft.com/office/powerpoint/2010/main" val="29548458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Ecology’s NEB Guidance</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39</a:t>
            </a:fld>
            <a:endParaRPr kumimoji="1" lang="ja-JP" altLang="en-US" dirty="0"/>
          </a:p>
        </p:txBody>
      </p:sp>
      <p:grpSp>
        <p:nvGrpSpPr>
          <p:cNvPr id="6" name="Group 5"/>
          <p:cNvGrpSpPr/>
          <p:nvPr/>
        </p:nvGrpSpPr>
        <p:grpSpPr>
          <a:xfrm>
            <a:off x="0" y="1345577"/>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
        <p:nvSpPr>
          <p:cNvPr id="9" name="Text Placeholder 4"/>
          <p:cNvSpPr>
            <a:spLocks noGrp="1"/>
          </p:cNvSpPr>
          <p:nvPr>
            <p:ph type="body" sz="quarter" idx="11"/>
          </p:nvPr>
        </p:nvSpPr>
        <p:spPr>
          <a:xfrm>
            <a:off x="1045029" y="2600514"/>
            <a:ext cx="11778342" cy="1383657"/>
          </a:xfrm>
          <a:noFill/>
        </p:spPr>
        <p:txBody>
          <a:bodyPr>
            <a:noAutofit/>
          </a:bodyPr>
          <a:lstStyle/>
          <a:p>
            <a:pPr defTabSz="1371509">
              <a:lnSpc>
                <a:spcPct val="100000"/>
              </a:lnSpc>
              <a:spcBef>
                <a:spcPts val="0"/>
              </a:spcBef>
              <a:defRPr/>
            </a:pPr>
            <a:r>
              <a:rPr kumimoji="1" lang="en-US" dirty="0" smtClean="0">
                <a:latin typeface="Franklin Gothic Book" panose="020B0503020102020204" pitchFamily="34" charset="0"/>
              </a:rPr>
              <a:t>More information on the Final Guidance for Determining Net Ecological Benefit can be </a:t>
            </a:r>
            <a:r>
              <a:rPr kumimoji="1" lang="en-US" dirty="0">
                <a:latin typeface="Franklin Gothic Book" panose="020B0503020102020204" pitchFamily="34" charset="0"/>
              </a:rPr>
              <a:t>found </a:t>
            </a:r>
            <a:r>
              <a:rPr kumimoji="1" lang="en-US" dirty="0" smtClean="0">
                <a:latin typeface="Franklin Gothic Book" panose="020B0503020102020204" pitchFamily="34" charset="0"/>
                <a:hlinkClick r:id="rId3"/>
              </a:rPr>
              <a:t>online</a:t>
            </a:r>
            <a:endParaRPr kumimoji="1" lang="en-US" dirty="0" smtClean="0">
              <a:latin typeface="Franklin Gothic Book" panose="020B0503020102020204" pitchFamily="34" charset="0"/>
            </a:endParaRPr>
          </a:p>
          <a:p>
            <a:pPr defTabSz="1371509">
              <a:lnSpc>
                <a:spcPct val="100000"/>
              </a:lnSpc>
              <a:spcBef>
                <a:spcPts val="0"/>
              </a:spcBef>
              <a:defRPr/>
            </a:pPr>
            <a:endParaRPr kumimoji="1" lang="en-US" dirty="0" smtClean="0">
              <a:latin typeface="Franklin Gothic Book" panose="020B0503020102020204" pitchFamily="34" charset="0"/>
            </a:endParaRP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799" y="4535993"/>
            <a:ext cx="7635902" cy="4290432"/>
          </a:xfrm>
          <a:prstGeom prst="rect">
            <a:avLst/>
          </a:prstGeom>
        </p:spPr>
      </p:pic>
    </p:spTree>
    <p:extLst>
      <p:ext uri="{BB962C8B-B14F-4D97-AF65-F5344CB8AC3E}">
        <p14:creationId xmlns:p14="http://schemas.microsoft.com/office/powerpoint/2010/main" val="17918841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What is a permit-exempt domestic well?</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4</a:t>
            </a:fld>
            <a:endParaRPr kumimoji="1" lang="ja-JP" altLang="en-US" dirty="0"/>
          </a:p>
        </p:txBody>
      </p:sp>
      <p:sp>
        <p:nvSpPr>
          <p:cNvPr id="5" name="Text Placeholder 4"/>
          <p:cNvSpPr>
            <a:spLocks noGrp="1"/>
          </p:cNvSpPr>
          <p:nvPr>
            <p:ph type="body" sz="quarter" idx="11"/>
          </p:nvPr>
        </p:nvSpPr>
        <p:spPr>
          <a:xfrm>
            <a:off x="1045029" y="2600514"/>
            <a:ext cx="11778342" cy="5084385"/>
          </a:xfrm>
          <a:noFill/>
        </p:spPr>
        <p:txBody>
          <a:bodyPr>
            <a:noAutofit/>
          </a:bodyPr>
          <a:lstStyle/>
          <a:p>
            <a:pPr defTabSz="1371509">
              <a:lnSpc>
                <a:spcPct val="100000"/>
              </a:lnSpc>
              <a:spcBef>
                <a:spcPts val="0"/>
              </a:spcBef>
              <a:defRPr/>
            </a:pPr>
            <a:r>
              <a:rPr kumimoji="1" lang="en-US" dirty="0" smtClean="0">
                <a:latin typeface="Franklin Gothic Book" panose="020B0503020102020204" pitchFamily="34" charset="0"/>
              </a:rPr>
              <a:t>Serve </a:t>
            </a:r>
            <a:r>
              <a:rPr kumimoji="1" lang="en-US" dirty="0">
                <a:latin typeface="Franklin Gothic Book" panose="020B0503020102020204" pitchFamily="34" charset="0"/>
              </a:rPr>
              <a:t>single homes, small developments, irrigation of small lawns and </a:t>
            </a:r>
            <a:r>
              <a:rPr kumimoji="1" lang="en-US" dirty="0" smtClean="0">
                <a:latin typeface="Franklin Gothic Book" panose="020B0503020102020204" pitchFamily="34" charset="0"/>
              </a:rPr>
              <a:t>gardens</a:t>
            </a:r>
          </a:p>
          <a:p>
            <a:pPr marL="0" indent="0" defTabSz="1371509">
              <a:lnSpc>
                <a:spcPct val="100000"/>
              </a:lnSpc>
              <a:spcBef>
                <a:spcPts val="0"/>
              </a:spcBef>
              <a:buNone/>
              <a:defRPr/>
            </a:pPr>
            <a:endParaRPr kumimoji="1" lang="en-US" dirty="0">
              <a:latin typeface="Franklin Gothic Book" panose="020B0503020102020204" pitchFamily="34" charset="0"/>
            </a:endParaRPr>
          </a:p>
          <a:p>
            <a:pPr defTabSz="1371509">
              <a:lnSpc>
                <a:spcPct val="100000"/>
              </a:lnSpc>
              <a:spcBef>
                <a:spcPts val="0"/>
              </a:spcBef>
              <a:defRPr/>
            </a:pPr>
            <a:r>
              <a:rPr kumimoji="1" lang="en-US" dirty="0" smtClean="0">
                <a:latin typeface="Franklin Gothic Book" panose="020B0503020102020204" pitchFamily="34" charset="0"/>
              </a:rPr>
              <a:t>Chapter 90.94 RCW establishes withdrawal limits for permit-exempt domestic well connections in this watershed</a:t>
            </a: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grpSp>
        <p:nvGrpSpPr>
          <p:cNvPr id="6" name="Group 5"/>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Tree>
    <p:extLst>
      <p:ext uri="{BB962C8B-B14F-4D97-AF65-F5344CB8AC3E}">
        <p14:creationId xmlns:p14="http://schemas.microsoft.com/office/powerpoint/2010/main" val="7534360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WRIA 7 Committee Brochure</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40</a:t>
            </a:fld>
            <a:endParaRPr kumimoji="1" lang="ja-JP" altLang="en-US" dirty="0"/>
          </a:p>
        </p:txBody>
      </p:sp>
      <p:grpSp>
        <p:nvGrpSpPr>
          <p:cNvPr id="6" name="Group 5"/>
          <p:cNvGrpSpPr/>
          <p:nvPr/>
        </p:nvGrpSpPr>
        <p:grpSpPr>
          <a:xfrm>
            <a:off x="0" y="1345577"/>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grpSp>
      <p:sp>
        <p:nvSpPr>
          <p:cNvPr id="9" name="Text Placeholder 4"/>
          <p:cNvSpPr>
            <a:spLocks noGrp="1"/>
          </p:cNvSpPr>
          <p:nvPr>
            <p:ph type="body" sz="quarter" idx="11"/>
          </p:nvPr>
        </p:nvSpPr>
        <p:spPr>
          <a:xfrm>
            <a:off x="871369" y="1736915"/>
            <a:ext cx="12444708" cy="1834624"/>
          </a:xfrm>
          <a:noFill/>
        </p:spPr>
        <p:txBody>
          <a:bodyPr>
            <a:noAutofit/>
          </a:bodyPr>
          <a:lstStyle/>
          <a:p>
            <a:pPr defTabSz="1371509">
              <a:lnSpc>
                <a:spcPct val="100000"/>
              </a:lnSpc>
              <a:spcBef>
                <a:spcPts val="0"/>
              </a:spcBef>
              <a:defRPr/>
            </a:pPr>
            <a:r>
              <a:rPr kumimoji="1" lang="en-US" sz="3200" dirty="0" smtClean="0">
                <a:latin typeface="Franklin Gothic Book" panose="020B0503020102020204" pitchFamily="34" charset="0"/>
              </a:rPr>
              <a:t>More information on WRIA 7 Committee can be found</a:t>
            </a:r>
            <a:endParaRPr kumimoji="1" lang="en-US" sz="3200" dirty="0">
              <a:latin typeface="Franklin Gothic Book" panose="020B0503020102020204" pitchFamily="34" charset="0"/>
            </a:endParaRPr>
          </a:p>
          <a:p>
            <a:pPr marL="0" indent="0" defTabSz="1371509">
              <a:lnSpc>
                <a:spcPct val="100000"/>
              </a:lnSpc>
              <a:spcBef>
                <a:spcPts val="0"/>
              </a:spcBef>
              <a:buNone/>
              <a:defRPr/>
            </a:pPr>
            <a:r>
              <a:rPr kumimoji="1" lang="en-US" sz="3200" dirty="0" smtClean="0">
                <a:latin typeface="Franklin Gothic Book" panose="020B0503020102020204" pitchFamily="34" charset="0"/>
                <a:hlinkClick r:id="rId3"/>
              </a:rPr>
              <a:t>online</a:t>
            </a:r>
            <a:endParaRPr kumimoji="1" lang="en-US" sz="3200" dirty="0" smtClean="0">
              <a:latin typeface="Franklin Gothic Book" panose="020B0503020102020204" pitchFamily="34" charset="0"/>
            </a:endParaRPr>
          </a:p>
          <a:p>
            <a:pPr marL="0" indent="0" defTabSz="1371509">
              <a:lnSpc>
                <a:spcPct val="100000"/>
              </a:lnSpc>
              <a:spcBef>
                <a:spcPts val="0"/>
              </a:spcBef>
              <a:buNone/>
              <a:defRPr/>
            </a:pPr>
            <a:endParaRPr kumimoji="1" lang="en-US" sz="3200" dirty="0" smtClean="0">
              <a:latin typeface="Franklin Gothic Book" panose="020B0503020102020204" pitchFamily="34" charset="0"/>
            </a:endParaRPr>
          </a:p>
          <a:p>
            <a:pPr marL="0" indent="0" defTabSz="1371509">
              <a:lnSpc>
                <a:spcPct val="100000"/>
              </a:lnSpc>
              <a:spcBef>
                <a:spcPts val="0"/>
              </a:spcBef>
              <a:buNone/>
              <a:defRPr/>
            </a:pPr>
            <a:endParaRPr kumimoji="1" lang="en-US" sz="3200" dirty="0" smtClean="0">
              <a:latin typeface="Franklin Gothic Book" panose="020B0503020102020204" pitchFamily="34" charset="0"/>
            </a:endParaRPr>
          </a:p>
          <a:p>
            <a:pPr marL="0" indent="0" defTabSz="1371509">
              <a:lnSpc>
                <a:spcPct val="100000"/>
              </a:lnSpc>
              <a:spcBef>
                <a:spcPts val="0"/>
              </a:spcBef>
              <a:buNone/>
              <a:defRPr/>
            </a:pPr>
            <a:endParaRPr kumimoji="1" lang="en-US" sz="3200" dirty="0" smtClean="0">
              <a:latin typeface="Franklin Gothic Book" panose="020B0503020102020204" pitchFamily="34" charset="0"/>
            </a:endParaRPr>
          </a:p>
        </p:txBody>
      </p:sp>
      <p:pic>
        <p:nvPicPr>
          <p:cNvPr id="5" name="Picture 4"/>
          <p:cNvPicPr>
            <a:picLocks noChangeAspect="1"/>
          </p:cNvPicPr>
          <p:nvPr/>
        </p:nvPicPr>
        <p:blipFill rotWithShape="1">
          <a:blip r:embed="rId4"/>
          <a:srcRect r="1429" b="31424"/>
          <a:stretch/>
        </p:blipFill>
        <p:spPr>
          <a:xfrm>
            <a:off x="4227305" y="3044066"/>
            <a:ext cx="7810501" cy="5744930"/>
          </a:xfrm>
          <a:prstGeom prst="rect">
            <a:avLst/>
          </a:prstGeom>
        </p:spPr>
      </p:pic>
    </p:spTree>
    <p:extLst>
      <p:ext uri="{BB962C8B-B14F-4D97-AF65-F5344CB8AC3E}">
        <p14:creationId xmlns:p14="http://schemas.microsoft.com/office/powerpoint/2010/main" val="4842278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80" y="7717557"/>
            <a:ext cx="13716793" cy="790909"/>
          </a:xfrm>
        </p:spPr>
        <p:txBody>
          <a:bodyPr>
            <a:normAutofit fontScale="90000"/>
          </a:bodyPr>
          <a:lstStyle/>
          <a:p>
            <a:r>
              <a:rPr lang="en-US" dirty="0"/>
              <a:t>Grants Guidance Overview</a:t>
            </a:r>
          </a:p>
        </p:txBody>
      </p:sp>
      <p:sp>
        <p:nvSpPr>
          <p:cNvPr id="9" name="Rectangle 8" descr="black rectangle in background for slide decoration." title="black line"/>
          <p:cNvSpPr/>
          <p:nvPr/>
        </p:nvSpPr>
        <p:spPr>
          <a:xfrm>
            <a:off x="-1191" y="5798745"/>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2" name="Picture Placeholder 1" descr="blue rectangle in the background for slide design. " title="blue rectangle"/>
          <p:cNvSpPr>
            <a:spLocks noGrp="1"/>
          </p:cNvSpPr>
          <p:nvPr>
            <p:ph type="pic" sz="quarter" idx="13"/>
          </p:nvPr>
        </p:nvSpPr>
        <p:spPr/>
      </p:sp>
      <p:pic>
        <p:nvPicPr>
          <p:cNvPr id="6" name="Picture 5" descr="Page 8 of the grant guidance. Shows 6 project types and their requirements. From page 8 of the publication." title="Example page"/>
          <p:cNvPicPr>
            <a:picLocks noChangeAspect="1"/>
          </p:cNvPicPr>
          <p:nvPr/>
        </p:nvPicPr>
        <p:blipFill>
          <a:blip r:embed="rId3"/>
          <a:stretch>
            <a:fillRect/>
          </a:stretch>
        </p:blipFill>
        <p:spPr>
          <a:xfrm rot="1049382">
            <a:off x="7402528" y="1372632"/>
            <a:ext cx="4627043" cy="5972114"/>
          </a:xfrm>
          <a:prstGeom prst="rect">
            <a:avLst/>
          </a:prstGeom>
        </p:spPr>
      </p:pic>
      <p:pic>
        <p:nvPicPr>
          <p:cNvPr id="3" name="Picture 2" descr="Cover of the Streamflow Restoration Competitive Grants, 2020 publication." title="Guidance for project applicants"/>
          <p:cNvPicPr>
            <a:picLocks noChangeAspect="1"/>
          </p:cNvPicPr>
          <p:nvPr/>
        </p:nvPicPr>
        <p:blipFill>
          <a:blip r:embed="rId4"/>
          <a:stretch>
            <a:fillRect/>
          </a:stretch>
        </p:blipFill>
        <p:spPr>
          <a:xfrm rot="20801540">
            <a:off x="1409925" y="533846"/>
            <a:ext cx="5361267" cy="6195585"/>
          </a:xfrm>
          <a:prstGeom prst="rect">
            <a:avLst/>
          </a:prstGeom>
        </p:spPr>
      </p:pic>
      <p:pic>
        <p:nvPicPr>
          <p:cNvPr id="7" name="Content Placeholder 12"/>
          <p:cNvPicPr>
            <a:picLocks noChangeAspect="1"/>
          </p:cNvPicPr>
          <p:nvPr/>
        </p:nvPicPr>
        <p:blipFill rotWithShape="1">
          <a:blip r:embed="rId5"/>
          <a:srcRect l="32913" t="83824" r="62500" b="7198"/>
          <a:stretch/>
        </p:blipFill>
        <p:spPr>
          <a:xfrm>
            <a:off x="11859128" y="742991"/>
            <a:ext cx="609600" cy="670560"/>
          </a:xfrm>
          <a:prstGeom prst="rect">
            <a:avLst/>
          </a:prstGeom>
          <a:ln>
            <a:solidFill>
              <a:srgbClr val="44688F"/>
            </a:solidFill>
          </a:ln>
          <a:effectLst>
            <a:outerShdw blurRad="292100" dist="139700" dir="2700000" algn="tl" rotWithShape="0">
              <a:srgbClr val="333333">
                <a:alpha val="65000"/>
              </a:srgbClr>
            </a:outerShdw>
          </a:effectLst>
        </p:spPr>
      </p:pic>
      <p:pic>
        <p:nvPicPr>
          <p:cNvPr id="8" name="Content Placeholder 12"/>
          <p:cNvPicPr>
            <a:picLocks noChangeAspect="1"/>
          </p:cNvPicPr>
          <p:nvPr/>
        </p:nvPicPr>
        <p:blipFill rotWithShape="1">
          <a:blip r:embed="rId5"/>
          <a:srcRect l="95185" t="50362" r="-116" b="44537"/>
          <a:stretch/>
        </p:blipFill>
        <p:spPr>
          <a:xfrm>
            <a:off x="12633168" y="815381"/>
            <a:ext cx="904342" cy="525780"/>
          </a:xfrm>
          <a:prstGeom prst="rect">
            <a:avLst/>
          </a:prstGeom>
          <a:ln>
            <a:solidFill>
              <a:srgbClr val="44688F"/>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39840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noFill/>
        </p:spPr>
        <p:txBody>
          <a:bodyPr>
            <a:normAutofit/>
          </a:bodyPr>
          <a:lstStyle/>
          <a:p>
            <a:r>
              <a:rPr lang="en-US" dirty="0" smtClean="0">
                <a:latin typeface="Franklin Gothic Book" panose="020B0503020102020204" pitchFamily="34" charset="0"/>
              </a:rPr>
              <a:t>What is consumptive water use?</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5</a:t>
            </a:fld>
            <a:endParaRPr kumimoji="1" lang="ja-JP" altLang="en-US" dirty="0"/>
          </a:p>
        </p:txBody>
      </p:sp>
      <p:sp>
        <p:nvSpPr>
          <p:cNvPr id="5" name="Text Placeholder 4"/>
          <p:cNvSpPr>
            <a:spLocks noGrp="1"/>
          </p:cNvSpPr>
          <p:nvPr>
            <p:ph type="body" sz="quarter" idx="11"/>
          </p:nvPr>
        </p:nvSpPr>
        <p:spPr>
          <a:xfrm>
            <a:off x="942867" y="2535643"/>
            <a:ext cx="11719156" cy="6629003"/>
          </a:xfrm>
          <a:noFill/>
        </p:spPr>
        <p:txBody>
          <a:bodyPr>
            <a:noAutofit/>
          </a:bodyPr>
          <a:lstStyle/>
          <a:p>
            <a:pPr marL="0" indent="0" defTabSz="1371509">
              <a:lnSpc>
                <a:spcPct val="100000"/>
              </a:lnSpc>
              <a:spcBef>
                <a:spcPts val="0"/>
              </a:spcBef>
              <a:buNone/>
              <a:defRPr/>
            </a:pPr>
            <a:r>
              <a:rPr kumimoji="1" lang="en-US" sz="3200" dirty="0"/>
              <a:t>W</a:t>
            </a:r>
            <a:r>
              <a:rPr kumimoji="1" lang="en-US" sz="3200" dirty="0" smtClean="0">
                <a:latin typeface="Franklin Gothic Book" panose="020B0503020102020204" pitchFamily="34" charset="0"/>
              </a:rPr>
              <a:t>ater </a:t>
            </a:r>
            <a:r>
              <a:rPr kumimoji="1" lang="en-US" sz="3200" dirty="0">
                <a:latin typeface="Franklin Gothic Book" panose="020B0503020102020204" pitchFamily="34" charset="0"/>
              </a:rPr>
              <a:t>that </a:t>
            </a:r>
            <a:r>
              <a:rPr kumimoji="1" lang="en-US" sz="3200" dirty="0" smtClean="0">
                <a:latin typeface="Franklin Gothic Book" panose="020B0503020102020204" pitchFamily="34" charset="0"/>
              </a:rPr>
              <a:t>is evaporated</a:t>
            </a:r>
            <a:r>
              <a:rPr kumimoji="1" lang="en-US" sz="3200" dirty="0">
                <a:latin typeface="Franklin Gothic Book" panose="020B0503020102020204" pitchFamily="34" charset="0"/>
              </a:rPr>
              <a:t>, transpired, consumed by humans, or otherwise removed from an </a:t>
            </a:r>
            <a:r>
              <a:rPr kumimoji="1" lang="en-US" sz="3200" dirty="0" smtClean="0">
                <a:latin typeface="Franklin Gothic Book" panose="020B0503020102020204" pitchFamily="34" charset="0"/>
              </a:rPr>
              <a:t>immediate water environment </a:t>
            </a:r>
            <a:r>
              <a:rPr kumimoji="1" lang="en-US" sz="3200" dirty="0">
                <a:latin typeface="Franklin Gothic Book" panose="020B0503020102020204" pitchFamily="34" charset="0"/>
              </a:rPr>
              <a:t>due to the use of new permit-exempt domestic </a:t>
            </a:r>
            <a:r>
              <a:rPr kumimoji="1" lang="en-US" sz="3200" dirty="0" smtClean="0">
                <a:latin typeface="Franklin Gothic Book" panose="020B0503020102020204" pitchFamily="34" charset="0"/>
              </a:rPr>
              <a:t>wells. </a:t>
            </a:r>
          </a:p>
          <a:p>
            <a:pPr marL="0" indent="0" defTabSz="1371509">
              <a:lnSpc>
                <a:spcPct val="100000"/>
              </a:lnSpc>
              <a:spcBef>
                <a:spcPts val="0"/>
              </a:spcBef>
              <a:buNone/>
              <a:defRPr/>
            </a:pPr>
            <a:endParaRPr kumimoji="1" lang="en-US" sz="3200" dirty="0">
              <a:latin typeface="Franklin Gothic Book" panose="020B0503020102020204" pitchFamily="34" charset="0"/>
            </a:endParaRPr>
          </a:p>
          <a:p>
            <a:pPr marL="0" indent="0" defTabSz="1371509">
              <a:lnSpc>
                <a:spcPct val="100000"/>
              </a:lnSpc>
              <a:spcBef>
                <a:spcPts val="0"/>
              </a:spcBef>
              <a:buNone/>
              <a:defRPr/>
            </a:pPr>
            <a:r>
              <a:rPr kumimoji="1" lang="en-US" sz="3200" dirty="0" smtClean="0">
                <a:latin typeface="Franklin Gothic Book" panose="020B0503020102020204" pitchFamily="34" charset="0"/>
              </a:rPr>
              <a:t>Indoor Consumptive Use</a:t>
            </a:r>
          </a:p>
          <a:p>
            <a:pPr marL="0" indent="0" algn="r" defTabSz="1371509">
              <a:lnSpc>
                <a:spcPct val="100000"/>
              </a:lnSpc>
              <a:spcBef>
                <a:spcPts val="0"/>
              </a:spcBef>
              <a:buNone/>
              <a:defRPr/>
            </a:pPr>
            <a:r>
              <a:rPr kumimoji="1" lang="en-US" sz="3200" dirty="0" smtClean="0">
                <a:latin typeface="Franklin Gothic Book" panose="020B0503020102020204" pitchFamily="34" charset="0"/>
              </a:rPr>
              <a:t>Outdoor Consumptive Use </a:t>
            </a:r>
          </a:p>
        </p:txBody>
      </p:sp>
      <p:grpSp>
        <p:nvGrpSpPr>
          <p:cNvPr id="7" name="Group 6"/>
          <p:cNvGrpSpPr/>
          <p:nvPr/>
        </p:nvGrpSpPr>
        <p:grpSpPr>
          <a:xfrm>
            <a:off x="1474317" y="5089066"/>
            <a:ext cx="5312335" cy="4207925"/>
            <a:chOff x="2959795" y="2804760"/>
            <a:chExt cx="7861297" cy="5677453"/>
          </a:xfrm>
        </p:grpSpPr>
        <p:pic>
          <p:nvPicPr>
            <p:cNvPr id="8" name="Picture 2" descr="Picture showing a home on a well and septic system. 10% of indoor water use is consumptive. 90% of indoor water use is returned through the septic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795" y="2804760"/>
              <a:ext cx="7777331" cy="567745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7703862" y="3429257"/>
              <a:ext cx="3117230" cy="3975275"/>
              <a:chOff x="7703862" y="3429257"/>
              <a:chExt cx="3117230" cy="3975275"/>
            </a:xfrm>
          </p:grpSpPr>
          <p:grpSp>
            <p:nvGrpSpPr>
              <p:cNvPr id="10" name="Group 9"/>
              <p:cNvGrpSpPr/>
              <p:nvPr/>
            </p:nvGrpSpPr>
            <p:grpSpPr>
              <a:xfrm>
                <a:off x="7703862" y="3429257"/>
                <a:ext cx="1773777" cy="1112547"/>
                <a:chOff x="6792686" y="1999062"/>
                <a:chExt cx="1576873" cy="989045"/>
              </a:xfrm>
            </p:grpSpPr>
            <p:sp>
              <p:nvSpPr>
                <p:cNvPr id="14" name="Cloud 13"/>
                <p:cNvSpPr/>
                <p:nvPr/>
              </p:nvSpPr>
              <p:spPr>
                <a:xfrm>
                  <a:off x="6792686" y="1999062"/>
                  <a:ext cx="1576873" cy="989045"/>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25"/>
                </a:p>
              </p:txBody>
            </p:sp>
            <p:sp>
              <p:nvSpPr>
                <p:cNvPr id="15" name="TextBox 14" descr="10% of indoor use is consumptive"/>
                <p:cNvSpPr txBox="1"/>
                <p:nvPr/>
              </p:nvSpPr>
              <p:spPr>
                <a:xfrm>
                  <a:off x="7119257" y="2201196"/>
                  <a:ext cx="923730" cy="442996"/>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solidFill>
                        <a:schemeClr val="accent1">
                          <a:lumMod val="75000"/>
                        </a:schemeClr>
                      </a:solidFill>
                    </a:rPr>
                    <a:t>10%</a:t>
                  </a:r>
                </a:p>
              </p:txBody>
            </p:sp>
          </p:grpSp>
          <p:grpSp>
            <p:nvGrpSpPr>
              <p:cNvPr id="11" name="Group 10"/>
              <p:cNvGrpSpPr/>
              <p:nvPr/>
            </p:nvGrpSpPr>
            <p:grpSpPr>
              <a:xfrm>
                <a:off x="9257229" y="5945627"/>
                <a:ext cx="1563863" cy="1458905"/>
                <a:chOff x="8154955" y="4516016"/>
                <a:chExt cx="1390261" cy="1296955"/>
              </a:xfrm>
            </p:grpSpPr>
            <p:sp>
              <p:nvSpPr>
                <p:cNvPr id="12" name="Down Arrow Callout 11"/>
                <p:cNvSpPr/>
                <p:nvPr/>
              </p:nvSpPr>
              <p:spPr>
                <a:xfrm>
                  <a:off x="8154955" y="4516016"/>
                  <a:ext cx="1390261" cy="1296955"/>
                </a:xfrm>
                <a:prstGeom prst="downArrow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25"/>
                </a:p>
              </p:txBody>
            </p:sp>
            <p:sp>
              <p:nvSpPr>
                <p:cNvPr id="13" name="TextBox 12" descr="90% of indoor use is returned to the water environment."/>
                <p:cNvSpPr txBox="1"/>
                <p:nvPr/>
              </p:nvSpPr>
              <p:spPr>
                <a:xfrm>
                  <a:off x="8346232" y="4599992"/>
                  <a:ext cx="1007706" cy="442997"/>
                </a:xfrm>
                <a:prstGeom prst="rect">
                  <a:avLst/>
                </a:prstGeom>
                <a:noFill/>
              </p:spPr>
              <p:txBody>
                <a:bodyPr wrap="square" rtlCol="0">
                  <a:spAutoFit/>
                </a:bodyPr>
                <a:lstStyle/>
                <a:p>
                  <a:r>
                    <a:rPr lang="en-US" b="1" dirty="0">
                      <a:solidFill>
                        <a:schemeClr val="accent1">
                          <a:lumMod val="75000"/>
                        </a:schemeClr>
                      </a:solidFill>
                    </a:rPr>
                    <a:t>90%</a:t>
                  </a:r>
                </a:p>
              </p:txBody>
            </p:sp>
          </p:grpSp>
        </p:grpSp>
      </p:grpSp>
      <p:grpSp>
        <p:nvGrpSpPr>
          <p:cNvPr id="16" name="Group 15"/>
          <p:cNvGrpSpPr/>
          <p:nvPr/>
        </p:nvGrpSpPr>
        <p:grpSpPr>
          <a:xfrm>
            <a:off x="7480758" y="5786125"/>
            <a:ext cx="5225593" cy="3424191"/>
            <a:chOff x="2298026" y="2880186"/>
            <a:chExt cx="9271424" cy="5987875"/>
          </a:xfrm>
        </p:grpSpPr>
        <p:pic>
          <p:nvPicPr>
            <p:cNvPr id="17" name="Picture 4" descr="Image showing the water cycle. 80% of precipitation is consumed through evapo-transpiration. 20% is returned to the groundwa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209" y="2880186"/>
              <a:ext cx="6957995" cy="575194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9795673" y="3827544"/>
              <a:ext cx="1773777" cy="1112547"/>
              <a:chOff x="6792686" y="1999062"/>
              <a:chExt cx="1576873" cy="989045"/>
            </a:xfrm>
          </p:grpSpPr>
          <p:sp>
            <p:nvSpPr>
              <p:cNvPr id="22" name="Cloud 21"/>
              <p:cNvSpPr/>
              <p:nvPr/>
            </p:nvSpPr>
            <p:spPr>
              <a:xfrm>
                <a:off x="6792686" y="1999062"/>
                <a:ext cx="1576873" cy="989045"/>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25"/>
              </a:p>
            </p:txBody>
          </p:sp>
          <p:sp>
            <p:nvSpPr>
              <p:cNvPr id="23" name="TextBox 22" descr="80 percent of outdoor irrigation water is consumptive."/>
              <p:cNvSpPr txBox="1"/>
              <p:nvPr/>
            </p:nvSpPr>
            <p:spPr>
              <a:xfrm>
                <a:off x="7119257" y="2201196"/>
                <a:ext cx="923730" cy="574156"/>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solidFill>
                      <a:schemeClr val="accent1">
                        <a:lumMod val="75000"/>
                      </a:schemeClr>
                    </a:solidFill>
                  </a:rPr>
                  <a:t>80%</a:t>
                </a:r>
              </a:p>
            </p:txBody>
          </p:sp>
        </p:grpSp>
        <p:grpSp>
          <p:nvGrpSpPr>
            <p:cNvPr id="19" name="Group 18" descr="20% of outdoor irrigation water is returned to the water environment."/>
            <p:cNvGrpSpPr/>
            <p:nvPr/>
          </p:nvGrpSpPr>
          <p:grpSpPr>
            <a:xfrm>
              <a:off x="2298026" y="7409156"/>
              <a:ext cx="1563863" cy="1458905"/>
              <a:chOff x="8154955" y="4516016"/>
              <a:chExt cx="1390261" cy="1296955"/>
            </a:xfrm>
          </p:grpSpPr>
          <p:sp>
            <p:nvSpPr>
              <p:cNvPr id="20" name="Down Arrow Callout 19"/>
              <p:cNvSpPr/>
              <p:nvPr/>
            </p:nvSpPr>
            <p:spPr>
              <a:xfrm>
                <a:off x="8154955" y="4516016"/>
                <a:ext cx="1390261" cy="1296955"/>
              </a:xfrm>
              <a:prstGeom prst="downArrow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25"/>
              </a:p>
            </p:txBody>
          </p:sp>
          <p:sp>
            <p:nvSpPr>
              <p:cNvPr id="21" name="TextBox 20"/>
              <p:cNvSpPr txBox="1"/>
              <p:nvPr/>
            </p:nvSpPr>
            <p:spPr>
              <a:xfrm>
                <a:off x="8346232" y="4599993"/>
                <a:ext cx="1007706" cy="574155"/>
              </a:xfrm>
              <a:prstGeom prst="rect">
                <a:avLst/>
              </a:prstGeom>
              <a:noFill/>
            </p:spPr>
            <p:txBody>
              <a:bodyPr wrap="square" rtlCol="0">
                <a:spAutoFit/>
              </a:bodyPr>
              <a:lstStyle/>
              <a:p>
                <a:r>
                  <a:rPr lang="en-US" b="1" dirty="0">
                    <a:solidFill>
                      <a:schemeClr val="accent1">
                        <a:lumMod val="75000"/>
                      </a:schemeClr>
                    </a:solidFill>
                  </a:rPr>
                  <a:t>20%</a:t>
                </a:r>
              </a:p>
            </p:txBody>
          </p:sp>
        </p:grpSp>
      </p:grpSp>
    </p:spTree>
    <p:extLst>
      <p:ext uri="{BB962C8B-B14F-4D97-AF65-F5344CB8AC3E}">
        <p14:creationId xmlns:p14="http://schemas.microsoft.com/office/powerpoint/2010/main" val="26004631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fontScale="90000"/>
          </a:bodyPr>
          <a:lstStyle/>
          <a:p>
            <a:r>
              <a:rPr lang="en-US" dirty="0" smtClean="0">
                <a:latin typeface="Franklin Gothic Book" panose="020B0503020102020204" pitchFamily="34" charset="0"/>
              </a:rPr>
              <a:t>How are groundwater and streamflows connected?</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6</a:t>
            </a:fld>
            <a:endParaRPr kumimoji="1" lang="ja-JP" altLang="en-US" dirty="0"/>
          </a:p>
        </p:txBody>
      </p:sp>
      <p:pic>
        <p:nvPicPr>
          <p:cNvPr id="6" name="Picture 5"/>
          <p:cNvPicPr>
            <a:picLocks noChangeAspect="1"/>
          </p:cNvPicPr>
          <p:nvPr/>
        </p:nvPicPr>
        <p:blipFill>
          <a:blip r:embed="rId3"/>
          <a:stretch>
            <a:fillRect/>
          </a:stretch>
        </p:blipFill>
        <p:spPr>
          <a:xfrm>
            <a:off x="1518764" y="1746914"/>
            <a:ext cx="10286549" cy="7752318"/>
          </a:xfrm>
          <a:prstGeom prst="rect">
            <a:avLst/>
          </a:prstGeom>
        </p:spPr>
      </p:pic>
    </p:spTree>
    <p:extLst>
      <p:ext uri="{BB962C8B-B14F-4D97-AF65-F5344CB8AC3E}">
        <p14:creationId xmlns:p14="http://schemas.microsoft.com/office/powerpoint/2010/main" val="5609368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How do wells affect streamflows?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7</a:t>
            </a:fld>
            <a:endParaRPr kumimoji="1" lang="ja-JP" altLang="en-US" dirty="0"/>
          </a:p>
        </p:txBody>
      </p:sp>
      <p:pic>
        <p:nvPicPr>
          <p:cNvPr id="5" name="Picture 4"/>
          <p:cNvPicPr>
            <a:picLocks noChangeAspect="1"/>
          </p:cNvPicPr>
          <p:nvPr/>
        </p:nvPicPr>
        <p:blipFill>
          <a:blip r:embed="rId3"/>
          <a:stretch>
            <a:fillRect/>
          </a:stretch>
        </p:blipFill>
        <p:spPr>
          <a:xfrm>
            <a:off x="1402967" y="1446662"/>
            <a:ext cx="10989200" cy="7982913"/>
          </a:xfrm>
          <a:prstGeom prst="rect">
            <a:avLst/>
          </a:prstGeom>
        </p:spPr>
      </p:pic>
    </p:spTree>
    <p:extLst>
      <p:ext uri="{BB962C8B-B14F-4D97-AF65-F5344CB8AC3E}">
        <p14:creationId xmlns:p14="http://schemas.microsoft.com/office/powerpoint/2010/main" val="11612966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Franklin Gothic Book" panose="020B0503020102020204" pitchFamily="34" charset="0"/>
              </a:rPr>
              <a:t>Streamflow Restoration law</a:t>
            </a:r>
            <a:br>
              <a:rPr lang="en-US" dirty="0" smtClean="0">
                <a:latin typeface="Franklin Gothic Book" panose="020B0503020102020204" pitchFamily="34" charset="0"/>
              </a:rPr>
            </a:br>
            <a:r>
              <a:rPr lang="en-US" dirty="0" smtClean="0">
                <a:latin typeface="Franklin Gothic Book" panose="020B0503020102020204" pitchFamily="34" charset="0"/>
              </a:rPr>
              <a:t>RCW 90.94</a:t>
            </a:r>
            <a:endParaRPr lang="en-US" dirty="0">
              <a:latin typeface="Franklin Gothic Book" panose="020B0503020102020204" pitchFamily="34" charset="0"/>
            </a:endParaRPr>
          </a:p>
        </p:txBody>
      </p:sp>
      <p:sp>
        <p:nvSpPr>
          <p:cNvPr id="9" name="Text Placeholder 4"/>
          <p:cNvSpPr>
            <a:spLocks noGrp="1"/>
          </p:cNvSpPr>
          <p:nvPr>
            <p:ph type="body" sz="quarter" idx="4294967295"/>
          </p:nvPr>
        </p:nvSpPr>
        <p:spPr>
          <a:xfrm>
            <a:off x="7705344" y="3061576"/>
            <a:ext cx="4949952" cy="4160688"/>
          </a:xfrm>
          <a:prstGeom prst="rect">
            <a:avLst/>
          </a:prstGeom>
          <a:noFill/>
        </p:spPr>
        <p:txBody>
          <a:bodyPr>
            <a:noAutofit/>
          </a:bodyPr>
          <a:lstStyle/>
          <a:p>
            <a:pPr marL="514255" lvl="1" indent="0">
              <a:buNone/>
            </a:pPr>
            <a:r>
              <a:rPr lang="en-US" sz="3200" dirty="0"/>
              <a:t>C</a:t>
            </a:r>
            <a:r>
              <a:rPr lang="en-US" sz="3200" dirty="0" smtClean="0"/>
              <a:t>larifies </a:t>
            </a:r>
            <a:r>
              <a:rPr lang="en-US" sz="3200" dirty="0"/>
              <a:t>how local governments can issue building permits for homes intending to use a permit-exempt well for their domestic water supply </a:t>
            </a:r>
            <a:r>
              <a:rPr lang="en-US" sz="3200" b="1" dirty="0"/>
              <a:t>and offsets those impacts through a local watershed planning effort</a:t>
            </a:r>
            <a:r>
              <a:rPr lang="en-US" sz="3200" dirty="0" smtClean="0"/>
              <a:t>. </a:t>
            </a:r>
          </a:p>
          <a:p>
            <a:pPr marL="514255" lvl="1" indent="0">
              <a:buNone/>
            </a:pPr>
            <a:endParaRPr lang="en-US" dirty="0">
              <a:latin typeface="Franklin Gothic Book" panose="020B0503020102020204" pitchFamily="34" charset="0"/>
            </a:endParaRPr>
          </a:p>
        </p:txBody>
      </p:sp>
    </p:spTree>
    <p:extLst>
      <p:ext uri="{BB962C8B-B14F-4D97-AF65-F5344CB8AC3E}">
        <p14:creationId xmlns:p14="http://schemas.microsoft.com/office/powerpoint/2010/main" val="24276834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Streamflow Restoration Planning</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9</a:t>
            </a:fld>
            <a:endParaRPr kumimoji="1" lang="ja-JP" alt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7996" y="1256499"/>
            <a:ext cx="10058400" cy="7772399"/>
          </a:xfrm>
          <a:prstGeom prst="rect">
            <a:avLst/>
          </a:prstGeom>
        </p:spPr>
      </p:pic>
    </p:spTree>
    <p:extLst>
      <p:ext uri="{BB962C8B-B14F-4D97-AF65-F5344CB8AC3E}">
        <p14:creationId xmlns:p14="http://schemas.microsoft.com/office/powerpoint/2010/main" val="2531494461"/>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tent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4BA1BB73B30974EA421B6BE645979A7" ma:contentTypeVersion="4" ma:contentTypeDescription="Create a new document." ma:contentTypeScope="" ma:versionID="f044fe14a644420e1737fc687f94046e">
  <xsd:schema xmlns:xsd="http://www.w3.org/2001/XMLSchema" xmlns:xs="http://www.w3.org/2001/XMLSchema" xmlns:p="http://schemas.microsoft.com/office/2006/metadata/properties" xmlns:ns2="fa9a4940-7a8b-4399-b0b9-597dee2fdc40" xmlns:ns3="5ccc6c10-ceaa-49f5-88b0-044d4ed54653" targetNamespace="http://schemas.microsoft.com/office/2006/metadata/properties" ma:root="true" ma:fieldsID="54280f83ccfee6fef239d5b025bbab21" ns2:_="" ns3:_="">
    <xsd:import namespace="fa9a4940-7a8b-4399-b0b9-597dee2fdc40"/>
    <xsd:import namespace="5ccc6c10-ceaa-49f5-88b0-044d4ed54653"/>
    <xsd:element name="properties">
      <xsd:complexType>
        <xsd:sequence>
          <xsd:element name="documentManagement">
            <xsd:complexType>
              <xsd:all>
                <xsd:element ref="ns2:SharedWithUsers" minOccurs="0"/>
                <xsd:element ref="ns3:Category" minOccurs="0"/>
                <xsd:element ref="ns3:Audience" minOccurs="0"/>
                <xsd:element ref="ns3: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9a4940-7a8b-4399-b0b9-597dee2fdc4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ccc6c10-ceaa-49f5-88b0-044d4ed54653" elementFormDefault="qualified">
    <xsd:import namespace="http://schemas.microsoft.com/office/2006/documentManagement/types"/>
    <xsd:import namespace="http://schemas.microsoft.com/office/infopath/2007/PartnerControls"/>
    <xsd:element name="Category" ma:index="9" nillable="true" ma:displayName="Category" ma:default="Document" ma:format="Dropdown" ma:internalName="Category">
      <xsd:simpleType>
        <xsd:union memberTypes="dms:Text">
          <xsd:simpleType>
            <xsd:restriction base="dms:Choice">
              <xsd:enumeration value="Comms Plan"/>
              <xsd:enumeration value="Document"/>
              <xsd:enumeration value="Map"/>
              <xsd:enumeration value="Presentation"/>
              <xsd:enumeration value="Template"/>
              <xsd:enumeration value="WRAC"/>
            </xsd:restriction>
          </xsd:simpleType>
        </xsd:union>
      </xsd:simpleType>
    </xsd:element>
    <xsd:element name="Audience" ma:index="10" nillable="true" ma:displayName="Audience" ma:default="Handout" ma:description="For who is this file intended?" ma:format="Dropdown" ma:internalName="Audience">
      <xsd:simpleType>
        <xsd:restriction base="dms:Choice">
          <xsd:enumeration value="Accessibility"/>
          <xsd:enumeration value="ECY"/>
          <xsd:enumeration value="Handout"/>
          <xsd:enumeration value="PLT"/>
          <xsd:enumeration value="Public meeting"/>
          <xsd:enumeration value="WR staff member"/>
          <xsd:enumeration value="WRP"/>
          <xsd:enumeration value="WRAC"/>
          <xsd:enumeration value="N/A"/>
        </xsd:restriction>
      </xsd:simpleType>
    </xsd:element>
    <xsd:element name="Status" ma:index="11" nillable="true" ma:displayName="Status" ma:format="Dropdown" ma:internalName="Status">
      <xsd:simpleType>
        <xsd:restriction base="dms:Choice">
          <xsd:enumeration value="Draft"/>
          <xsd:enumeration value="Evergreen"/>
          <xsd:enumeration value="Executed"/>
          <xsd:enumeration value="Final"/>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ategory xmlns="5ccc6c10-ceaa-49f5-88b0-044d4ed54653">WRIA 7 WREC</Category>
    <Audience xmlns="5ccc6c10-ceaa-49f5-88b0-044d4ed54653">Handout</Audience>
    <Status xmlns="5ccc6c10-ceaa-49f5-88b0-044d4ed54653" xsi:nil="true"/>
  </documentManagement>
</p:properties>
</file>

<file path=customXml/itemProps1.xml><?xml version="1.0" encoding="utf-8"?>
<ds:datastoreItem xmlns:ds="http://schemas.openxmlformats.org/officeDocument/2006/customXml" ds:itemID="{1AE8A675-86C9-45FC-8898-4341DBAF3AA1}">
  <ds:schemaRefs>
    <ds:schemaRef ds:uri="http://schemas.microsoft.com/sharepoint/v3/contenttype/forms"/>
  </ds:schemaRefs>
</ds:datastoreItem>
</file>

<file path=customXml/itemProps2.xml><?xml version="1.0" encoding="utf-8"?>
<ds:datastoreItem xmlns:ds="http://schemas.openxmlformats.org/officeDocument/2006/customXml" ds:itemID="{4F575F78-3F65-4732-833F-69B92089E6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9a4940-7a8b-4399-b0b9-597dee2fdc40"/>
    <ds:schemaRef ds:uri="5ccc6c10-ceaa-49f5-88b0-044d4ed546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FBD3E23-31D7-4FD5-A842-ED2822B53B2A}">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fa9a4940-7a8b-4399-b0b9-597dee2fdc40"/>
    <ds:schemaRef ds:uri="5ccc6c10-ceaa-49f5-88b0-044d4ed54653"/>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10489</TotalTime>
  <Words>3912</Words>
  <Application>Microsoft Office PowerPoint</Application>
  <PresentationFormat>Custom</PresentationFormat>
  <Paragraphs>684</Paragraphs>
  <Slides>41</Slides>
  <Notes>41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41</vt:i4>
      </vt:variant>
    </vt:vector>
  </HeadingPairs>
  <TitlesOfParts>
    <vt:vector size="56" baseType="lpstr">
      <vt:lpstr>Franklin Gothic Medium</vt:lpstr>
      <vt:lpstr>Arial</vt:lpstr>
      <vt:lpstr>Yu Gothic</vt:lpstr>
      <vt:lpstr>Roboto</vt:lpstr>
      <vt:lpstr>Calibri</vt:lpstr>
      <vt:lpstr>Franklin Gothic Book</vt:lpstr>
      <vt:lpstr>Roboto Medium</vt:lpstr>
      <vt:lpstr>Arial Bold</vt:lpstr>
      <vt:lpstr>Courier New</vt:lpstr>
      <vt:lpstr>Wingdings</vt:lpstr>
      <vt:lpstr>Symbol</vt:lpstr>
      <vt:lpstr>Times New Roman</vt:lpstr>
      <vt:lpstr>Calibri   </vt:lpstr>
      <vt:lpstr>Calibri Light</vt:lpstr>
      <vt:lpstr>Contents</vt:lpstr>
      <vt:lpstr>Streamflow Restoration Planning</vt:lpstr>
      <vt:lpstr>Streamflow Restoration law RCW 90.94</vt:lpstr>
      <vt:lpstr>Presentation Outline</vt:lpstr>
      <vt:lpstr>What is a permit-exempt domestic well?</vt:lpstr>
      <vt:lpstr>What is consumptive water use?</vt:lpstr>
      <vt:lpstr>How are groundwater and streamflows connected?</vt:lpstr>
      <vt:lpstr>How do wells affect streamflows?</vt:lpstr>
      <vt:lpstr>Streamflow Restoration law RCW 90.94</vt:lpstr>
      <vt:lpstr>Streamflow Restoration Planning</vt:lpstr>
      <vt:lpstr>Streamflow Restoration Funding Program Overview</vt:lpstr>
      <vt:lpstr>Overview of the Watershed Plan</vt:lpstr>
      <vt:lpstr>What is offset?</vt:lpstr>
      <vt:lpstr>Net Ecological Benefit (NEB)</vt:lpstr>
      <vt:lpstr>Watershed Restoration and Enhancement Committee</vt:lpstr>
      <vt:lpstr>What is the Committee’s role?</vt:lpstr>
      <vt:lpstr>Required Watershed Restoration and Enhancement Plan Components</vt:lpstr>
      <vt:lpstr>Delineate Subbasins</vt:lpstr>
      <vt:lpstr>Subbasin Delineation</vt:lpstr>
      <vt:lpstr>Project New Permit-Exempt Wells</vt:lpstr>
      <vt:lpstr>Projected New Permit-Exempt Wells</vt:lpstr>
      <vt:lpstr>Number of PE Wells Projected between 2018 and 2038 for the WRIA 7 Subbasins</vt:lpstr>
      <vt:lpstr>Estimate New Consumptive Water Use</vt:lpstr>
      <vt:lpstr>Estimate New Consumptive Water Use</vt:lpstr>
      <vt:lpstr>Consumptive Use Estimate</vt:lpstr>
      <vt:lpstr>Types of Projects &amp; Actions</vt:lpstr>
      <vt:lpstr>WRIA 7 Water Offset Projects</vt:lpstr>
      <vt:lpstr>WRIA 7 Water Offset Projects</vt:lpstr>
      <vt:lpstr>WRIA 7 Habitat Projects</vt:lpstr>
      <vt:lpstr>WRIA 7 Habitat Projects Continued</vt:lpstr>
      <vt:lpstr>WRIA 7 Habitat Projects</vt:lpstr>
      <vt:lpstr>Potential Future Projects</vt:lpstr>
      <vt:lpstr>Policy and Regulatory Recommendations</vt:lpstr>
      <vt:lpstr>Adaptive Management Recommendations</vt:lpstr>
      <vt:lpstr>Plan Implementation</vt:lpstr>
      <vt:lpstr>Steps to complete plan</vt:lpstr>
      <vt:lpstr>Post Plan Submission</vt:lpstr>
      <vt:lpstr>Thank you for your time!</vt:lpstr>
      <vt:lpstr>Ecology’s Policy Interpretation</vt:lpstr>
      <vt:lpstr>Ecology’s NEB Guidance</vt:lpstr>
      <vt:lpstr>WRIA 7 Committee Brochure</vt:lpstr>
      <vt:lpstr>Grants Guidance 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WRIA 7 WRE Plan Overview Slides</dc:title>
  <dc:creator>Camille St. Onge</dc:creator>
  <cp:lastModifiedBy>Jones, Ingria (ECY)</cp:lastModifiedBy>
  <cp:revision>500</cp:revision>
  <cp:lastPrinted>2020-09-15T19:28:11Z</cp:lastPrinted>
  <dcterms:created xsi:type="dcterms:W3CDTF">2016-10-08T14:15:50Z</dcterms:created>
  <dcterms:modified xsi:type="dcterms:W3CDTF">2021-01-19T21:18:08Z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0x01010034BA1BB73B30974EA421B6BE645979A7</vt:lpwstr>
  </property>
  <property fmtid="{D5CDD505-2E9C-101B-9397-08002B2CF9AE}" pid="3" name="Order">
    <vt:r8>122400</vt:r8>
  </property>
  <property fmtid="{D5CDD505-2E9C-101B-9397-08002B2CF9AE}" pid="4" name="xd_ProgID">
    <vt:lpwstr/>
  </property>
  <property fmtid="{D5CDD505-2E9C-101B-9397-08002B2CF9AE}" pid="5" name="TemplateUrl">
    <vt:lpwstr/>
  </property>
</Properties>
</file>