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62" r:id="rId3"/>
    <p:sldId id="268" r:id="rId4"/>
    <p:sldId id="263" r:id="rId5"/>
    <p:sldId id="266" r:id="rId6"/>
    <p:sldId id="258" r:id="rId7"/>
    <p:sldId id="259" r:id="rId8"/>
    <p:sldId id="260" r:id="rId9"/>
    <p:sldId id="261" r:id="rId10"/>
    <p:sldId id="265" r:id="rId11"/>
    <p:sldId id="275" r:id="rId12"/>
    <p:sldId id="273" r:id="rId13"/>
    <p:sldId id="274" r:id="rId14"/>
    <p:sldId id="272" r:id="rId15"/>
    <p:sldId id="271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je, Janne" initials="KJ" lastIdx="6" clrIdx="0">
    <p:extLst>
      <p:ext uri="{19B8F6BF-5375-455C-9EA6-DF929625EA0E}">
        <p15:presenceInfo xmlns:p15="http://schemas.microsoft.com/office/powerpoint/2012/main" userId="S-1-5-21-2224918666-1697775777-2807948767-123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8AA0B9-8A5D-43BC-B588-99A5C94285E2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03788E0-5A4F-462D-8D55-986E05E99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02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096E-A811-456E-B606-154889872CDA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32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096E-A811-456E-B606-154889872CDA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45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096E-A811-456E-B606-154889872CDA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3905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096E-A811-456E-B606-154889872CDA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678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096E-A811-456E-B606-154889872CDA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4544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096E-A811-456E-B606-154889872CDA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91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096E-A811-456E-B606-154889872CDA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172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096E-A811-456E-B606-154889872CDA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05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096E-A811-456E-B606-154889872CDA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2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096E-A811-456E-B606-154889872CDA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674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096E-A811-456E-B606-154889872CDA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1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096E-A811-456E-B606-154889872CDA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51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096E-A811-456E-B606-154889872CDA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6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096E-A811-456E-B606-154889872CDA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05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096E-A811-456E-B606-154889872CDA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50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096E-A811-456E-B606-154889872CDA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95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B096E-A811-456E-B606-154889872CDA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5FD90F8-89EB-4B58-927C-6D6A1E69A7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93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mkcclegisearch.kingcounty.gov/LegislationDetail.aspx?ID=3823498&amp;GUID=2B07BB69-BB8A-4E0C-8A8D-C1C36D5CDB79&amp;Options=Advanced&amp;Searc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1057C-3627-451B-B5F8-61444036D1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WATER AVAILABILITY AND PERMITTING STUDY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b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Response to King County Ordinance 18427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9A10EB-879A-4BF4-BEB9-9130F2AB5D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Steve </a:t>
            </a:r>
            <a:r>
              <a:rPr lang="en-US" sz="3200" dirty="0" smtClean="0"/>
              <a:t>Hirschey or Eric Ferguson</a:t>
            </a:r>
            <a:endParaRPr lang="en-US" sz="3200" dirty="0"/>
          </a:p>
          <a:p>
            <a:r>
              <a:rPr lang="en-US" sz="3200" dirty="0"/>
              <a:t>King County</a:t>
            </a:r>
          </a:p>
        </p:txBody>
      </p:sp>
    </p:spTree>
    <p:extLst>
      <p:ext uri="{BB962C8B-B14F-4D97-AF65-F5344CB8AC3E}">
        <p14:creationId xmlns:p14="http://schemas.microsoft.com/office/powerpoint/2010/main" val="207550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F0236-BE80-4295-BBA7-B39145D48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787"/>
            <a:ext cx="6927574" cy="1574802"/>
          </a:xfrm>
        </p:spPr>
        <p:txBody>
          <a:bodyPr/>
          <a:lstStyle/>
          <a:p>
            <a:r>
              <a:rPr lang="en-US" dirty="0"/>
              <a:t>  </a:t>
            </a:r>
            <a:r>
              <a:rPr lang="en-US" sz="3600" dirty="0">
                <a:latin typeface="+mn-lt"/>
              </a:rPr>
              <a:t>Report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E975C-ACE9-48EE-9616-BD7AAA74C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82" y="1657007"/>
            <a:ext cx="8596668" cy="3880773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sz="3200" dirty="0" smtClean="0"/>
              <a:t>Interest in how potential development is characterized </a:t>
            </a:r>
          </a:p>
          <a:p>
            <a:pPr lvl="1"/>
            <a:r>
              <a:rPr lang="en-US" sz="2800" dirty="0" smtClean="0"/>
              <a:t>County directs growth to the Urban Area</a:t>
            </a:r>
          </a:p>
          <a:p>
            <a:r>
              <a:rPr lang="en-US" sz="3200" dirty="0" smtClean="0"/>
              <a:t>Implementation is key</a:t>
            </a:r>
          </a:p>
          <a:p>
            <a:pPr lvl="1"/>
            <a:r>
              <a:rPr lang="en-US" sz="3200" dirty="0"/>
              <a:t>Mapping </a:t>
            </a:r>
            <a:r>
              <a:rPr lang="en-US" sz="3200" dirty="0" smtClean="0"/>
              <a:t>of water utility service areas for County permit-counter </a:t>
            </a:r>
            <a:r>
              <a:rPr lang="en-US" sz="3200" dirty="0"/>
              <a:t>staff </a:t>
            </a:r>
            <a:r>
              <a:rPr lang="en-US" sz="3200" dirty="0" smtClean="0"/>
              <a:t>use </a:t>
            </a:r>
          </a:p>
          <a:p>
            <a:r>
              <a:rPr lang="en-US" sz="3200" dirty="0" smtClean="0"/>
              <a:t>Better understanding of whether or not public water systems can expand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27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Water Service Agency Service Areas in Unincorporated King County. UGA Boundary shown." title="Water Service Agency Service Areas in Unincorporated King County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976" y="119753"/>
            <a:ext cx="10363029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6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up A and Group B wells in King County. " title="Drinking Water Sourc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50"/>
            <a:ext cx="12192000" cy="683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1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n-dewatering wells [1206]. 299-Urban; 907-Rural." title="Water wells (2007-17)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2" b="6281"/>
          <a:stretch/>
        </p:blipFill>
        <p:spPr>
          <a:xfrm>
            <a:off x="647418" y="689112"/>
            <a:ext cx="8591285" cy="613575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91540" y="153093"/>
            <a:ext cx="8199451" cy="102635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>Water wells (2007-17)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46504" y="3631094"/>
            <a:ext cx="1895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Non-dewatering wells [1206]</a:t>
            </a:r>
          </a:p>
          <a:p>
            <a:r>
              <a:rPr lang="en-US" dirty="0" smtClean="0"/>
              <a:t>299 – Urban </a:t>
            </a:r>
          </a:p>
          <a:p>
            <a:r>
              <a:rPr lang="en-US" dirty="0" smtClean="0"/>
              <a:t>907 – Rural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70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365125"/>
            <a:ext cx="8199451" cy="1609449"/>
          </a:xfrm>
        </p:spPr>
        <p:txBody>
          <a:bodyPr/>
          <a:lstStyle/>
          <a:p>
            <a:pPr algn="ctr"/>
            <a:r>
              <a:rPr lang="en-US" dirty="0" smtClean="0"/>
              <a:t>Example Map</a:t>
            </a:r>
            <a:endParaRPr lang="en-US" dirty="0"/>
          </a:p>
        </p:txBody>
      </p:sp>
      <p:pic>
        <p:nvPicPr>
          <p:cNvPr id="4" name="Content Placeholder 3" descr="Duwamish-Green River Parcels with Potential For a Permit Exempt Well Site in Unincorporated King County " title="Example Map: Duwamish-Green River Parcels with Potential For a Permit Exempt Well Site in Unincorporated King County DRAF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85" y="1510877"/>
            <a:ext cx="7680960" cy="4372964"/>
          </a:xfrm>
        </p:spPr>
      </p:pic>
    </p:spTree>
    <p:extLst>
      <p:ext uri="{BB962C8B-B14F-4D97-AF65-F5344CB8AC3E}">
        <p14:creationId xmlns:p14="http://schemas.microsoft.com/office/powerpoint/2010/main" val="357785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F0236-BE80-4295-BBA7-B39145D48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788"/>
            <a:ext cx="8239539" cy="1282770"/>
          </a:xfrm>
        </p:spPr>
        <p:txBody>
          <a:bodyPr/>
          <a:lstStyle/>
          <a:p>
            <a:r>
              <a:rPr lang="en-US" dirty="0"/>
              <a:t>  </a:t>
            </a:r>
            <a:r>
              <a:rPr lang="en-US" dirty="0" smtClean="0"/>
              <a:t>Questions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E975C-ACE9-48EE-9616-BD7AAA74C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Report can be downloaded here </a:t>
            </a:r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mkcclegisearch.kingcounty.gov/LegislationDetail.aspx?ID=3823498&amp;GUID=2B07BB69-BB8A-4E0C-8A8D-C1C36D5CDB79&amp;Options=Advanced&amp;Search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9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A85A-78FE-45FF-984A-D991AE08F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6382"/>
            <a:ext cx="8292548" cy="1658435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latin typeface="+mn-lt"/>
              </a:rPr>
              <a:t/>
            </a:r>
            <a:br>
              <a:rPr lang="en-US" sz="3100" dirty="0">
                <a:latin typeface="+mn-lt"/>
              </a:rPr>
            </a:br>
            <a:r>
              <a:rPr lang="en-US" sz="4000" dirty="0">
                <a:latin typeface="+mn-lt"/>
              </a:rPr>
              <a:t>WATER AVAILABILITY AND PERMITTING STUDY 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6BA0A-35E6-4029-8F1A-395797919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i="1" dirty="0" smtClean="0"/>
              <a:t>Hirst</a:t>
            </a:r>
            <a:r>
              <a:rPr lang="en-US" sz="3200" dirty="0" smtClean="0"/>
              <a:t> </a:t>
            </a:r>
            <a:r>
              <a:rPr lang="en-US" sz="3200" dirty="0"/>
              <a:t>case in October of 2016</a:t>
            </a:r>
          </a:p>
          <a:p>
            <a:r>
              <a:rPr lang="en-US" sz="3200" dirty="0" smtClean="0"/>
              <a:t>Unknowns </a:t>
            </a:r>
            <a:r>
              <a:rPr lang="en-US" sz="3200" dirty="0"/>
              <a:t>created by the Supreme Court </a:t>
            </a:r>
            <a:r>
              <a:rPr lang="en-US" sz="3200" dirty="0" smtClean="0"/>
              <a:t>decision</a:t>
            </a:r>
          </a:p>
          <a:p>
            <a:r>
              <a:rPr lang="en-US" sz="3200" dirty="0"/>
              <a:t>King County was in the process of updating the Comprehensive Plan</a:t>
            </a:r>
          </a:p>
          <a:p>
            <a:r>
              <a:rPr lang="en-US" sz="3200" dirty="0" smtClean="0"/>
              <a:t>December of 2016 adoption of Comprehensive Plan</a:t>
            </a:r>
          </a:p>
          <a:p>
            <a:pPr lvl="1"/>
            <a:r>
              <a:rPr lang="en-US" sz="2800" dirty="0" smtClean="0"/>
              <a:t>Workplan Action 13 Water Availability &amp; Permitting Study</a:t>
            </a:r>
            <a:endParaRPr lang="en-US" sz="2800" dirty="0"/>
          </a:p>
          <a:p>
            <a:r>
              <a:rPr lang="en-US" sz="3200" dirty="0"/>
              <a:t>December of </a:t>
            </a:r>
            <a:r>
              <a:rPr lang="en-US" sz="3200" dirty="0" smtClean="0"/>
              <a:t>2017 </a:t>
            </a:r>
            <a:r>
              <a:rPr lang="en-US" sz="3200" dirty="0"/>
              <a:t>interim </a:t>
            </a:r>
            <a:r>
              <a:rPr lang="en-US" sz="3200" dirty="0" smtClean="0"/>
              <a:t>report</a:t>
            </a:r>
          </a:p>
          <a:p>
            <a:r>
              <a:rPr lang="en-US" sz="3200" dirty="0"/>
              <a:t>January of 2018 new law created by ESSB 6091</a:t>
            </a:r>
          </a:p>
          <a:p>
            <a:r>
              <a:rPr lang="en-US" sz="3200" dirty="0" smtClean="0"/>
              <a:t>December </a:t>
            </a:r>
            <a:r>
              <a:rPr lang="en-US" sz="3200" dirty="0"/>
              <a:t>of </a:t>
            </a:r>
            <a:r>
              <a:rPr lang="en-US" sz="3200" dirty="0" smtClean="0"/>
              <a:t>2018 </a:t>
            </a:r>
            <a:r>
              <a:rPr lang="en-US" sz="3200" dirty="0"/>
              <a:t>final report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4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A85A-78FE-45FF-984A-D991AE08F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516" y="130610"/>
            <a:ext cx="8332304" cy="1009078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latin typeface="+mn-lt"/>
              </a:rPr>
              <a:t/>
            </a:r>
            <a:br>
              <a:rPr lang="en-US" sz="3100" dirty="0">
                <a:latin typeface="+mn-lt"/>
              </a:rPr>
            </a:br>
            <a:r>
              <a:rPr lang="en-US" sz="4000" dirty="0" smtClean="0">
                <a:latin typeface="+mn-lt"/>
              </a:rPr>
              <a:t>History of County Interest in Groundwater Protection </a:t>
            </a:r>
            <a:r>
              <a:rPr lang="en-US" sz="4000" dirty="0">
                <a:latin typeface="+mn-lt"/>
              </a:rPr>
              <a:t/>
            </a:r>
            <a:br>
              <a:rPr lang="en-US" sz="4000" dirty="0">
                <a:latin typeface="+mn-lt"/>
              </a:rPr>
            </a:br>
            <a:endParaRPr lang="en-US" sz="4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6BA0A-35E6-4029-8F1A-395797919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Groundwater is used by approximately 30 percent of the population in the County and is the primary supply in the rural area</a:t>
            </a:r>
          </a:p>
          <a:p>
            <a:r>
              <a:rPr lang="en-US" sz="3200" dirty="0" smtClean="0"/>
              <a:t>Policies in the Comprehensive Plan and code in Titles 9 and 13</a:t>
            </a:r>
          </a:p>
          <a:p>
            <a:r>
              <a:rPr lang="en-US" sz="3200" dirty="0" smtClean="0"/>
              <a:t>A hierarchy of water service with preference for first the large Group A system, other Group A systems then Group B, and as a last resort, a new system or private well </a:t>
            </a:r>
          </a:p>
          <a:p>
            <a:r>
              <a:rPr lang="en-US" sz="3200" dirty="0" smtClean="0"/>
              <a:t>Four Coordinated Water System Planning areas</a:t>
            </a: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84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A85A-78FE-45FF-984A-D991AE08F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482599"/>
            <a:ext cx="6574735" cy="1425714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+mn-lt"/>
              </a:rPr>
              <a:t>The </a:t>
            </a:r>
            <a:r>
              <a:rPr lang="en-US" sz="3600" dirty="0">
                <a:latin typeface="+mn-lt"/>
              </a:rPr>
              <a:t>Report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6BA0A-35E6-4029-8F1A-395797919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08" y="1590745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Outlines King County’s response to </a:t>
            </a:r>
            <a:r>
              <a:rPr lang="en-US" sz="3200" i="1" dirty="0"/>
              <a:t>Hirst</a:t>
            </a:r>
            <a:r>
              <a:rPr lang="en-US" sz="3200" dirty="0"/>
              <a:t> based on the changes in state law enacted by ESSB 6091  </a:t>
            </a:r>
          </a:p>
          <a:p>
            <a:r>
              <a:rPr lang="en-US" sz="3200" dirty="0" smtClean="0"/>
              <a:t>Potential </a:t>
            </a:r>
            <a:r>
              <a:rPr lang="en-US" sz="3200" dirty="0"/>
              <a:t>policy changes ~ protect rural water resources</a:t>
            </a:r>
          </a:p>
          <a:p>
            <a:r>
              <a:rPr lang="en-US" sz="3200" dirty="0"/>
              <a:t>Code </a:t>
            </a:r>
            <a:r>
              <a:rPr lang="en-US" sz="3200" dirty="0" smtClean="0"/>
              <a:t>changes ~ fee, gallons per day, and drought limitation</a:t>
            </a:r>
            <a:endParaRPr lang="en-US" sz="3200" dirty="0"/>
          </a:p>
          <a:p>
            <a:r>
              <a:rPr lang="en-US" sz="3200" dirty="0"/>
              <a:t>Implementation issues </a:t>
            </a:r>
          </a:p>
        </p:txBody>
      </p:sp>
    </p:spTree>
    <p:extLst>
      <p:ext uri="{BB962C8B-B14F-4D97-AF65-F5344CB8AC3E}">
        <p14:creationId xmlns:p14="http://schemas.microsoft.com/office/powerpoint/2010/main" val="267975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F0236-BE80-4295-BBA7-B39145D48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09" y="400256"/>
            <a:ext cx="5774635" cy="1468300"/>
          </a:xfrm>
        </p:spPr>
        <p:txBody>
          <a:bodyPr/>
          <a:lstStyle/>
          <a:p>
            <a:r>
              <a:rPr lang="en-US" sz="3600" dirty="0" smtClean="0">
                <a:latin typeface="+mn-lt"/>
              </a:rPr>
              <a:t>Report </a:t>
            </a:r>
            <a:r>
              <a:rPr lang="en-US" sz="3600" dirty="0">
                <a:latin typeface="+mn-lt"/>
              </a:rPr>
              <a:t>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E975C-ACE9-48EE-9616-BD7AAA74C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586" y="1590746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A short report ~ 10 pages </a:t>
            </a:r>
          </a:p>
          <a:p>
            <a:r>
              <a:rPr lang="en-US" sz="3200" dirty="0" smtClean="0"/>
              <a:t>Service </a:t>
            </a:r>
            <a:r>
              <a:rPr lang="en-US" sz="3200" dirty="0"/>
              <a:t>Requirements Flow Chart ~ the hierarchy of service as outlined in the Comprehensive Plan Policies</a:t>
            </a:r>
          </a:p>
          <a:p>
            <a:r>
              <a:rPr lang="en-US" sz="3200" dirty="0"/>
              <a:t>Map of Water Service Agency Areas ~ guide the applicant to the appropriate Group A water purveyor for water </a:t>
            </a:r>
            <a:r>
              <a:rPr lang="en-US" sz="3200" dirty="0" smtClean="0"/>
              <a:t>service   </a:t>
            </a:r>
            <a:endParaRPr lang="en-US" sz="3200" dirty="0"/>
          </a:p>
          <a:p>
            <a:r>
              <a:rPr lang="en-US" sz="3200" dirty="0"/>
              <a:t>Map of Estimated Number of Parcels with Potential for Permit Exempt Wells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71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A85A-78FE-45FF-984A-D991AE08F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139"/>
            <a:ext cx="8160026" cy="139339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Assumptions used for excluding or including parc</a:t>
            </a:r>
            <a:r>
              <a:rPr lang="en-US" sz="3200" dirty="0"/>
              <a:t>els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6BA0A-35E6-4029-8F1A-395797919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/>
              <a:t>Parcels in the unincorporated area (either urban or rural)</a:t>
            </a:r>
          </a:p>
          <a:p>
            <a:r>
              <a:rPr lang="en-US" sz="3200" dirty="0">
                <a:ea typeface="Times New Roman" panose="02020603050405020304" pitchFamily="18" charset="0"/>
                <a:cs typeface="Calibri" panose="020F0502020204030204" pitchFamily="34" charset="0"/>
              </a:rPr>
              <a:t>Parcels not in public ownership </a:t>
            </a:r>
          </a:p>
          <a:p>
            <a:r>
              <a:rPr lang="en-US" sz="3200" dirty="0">
                <a:ea typeface="Times New Roman" panose="02020603050405020304" pitchFamily="18" charset="0"/>
              </a:rPr>
              <a:t>Parcels with on-site improvements of less than $10K</a:t>
            </a:r>
            <a:endParaRPr lang="en-US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/>
              <a:t>Parcels not less than one acre in size. One acre was determined as a size where siting septic, well site and a dwelling was too crowded to comply with all the siting </a:t>
            </a:r>
            <a:r>
              <a:rPr lang="en-US" sz="3200" dirty="0" smtClean="0"/>
              <a:t>regulations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331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A85A-78FE-45FF-984A-D991AE08F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139"/>
            <a:ext cx="8796130" cy="1366887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Assumptions used for excluding or including parcels -continued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6BA0A-35E6-4029-8F1A-395797919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6424"/>
            <a:ext cx="8372061" cy="467014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 </a:t>
            </a:r>
            <a:r>
              <a:rPr lang="en-US" sz="3200" dirty="0"/>
              <a:t>parcels in the </a:t>
            </a:r>
            <a:r>
              <a:rPr lang="en-US" sz="3200" dirty="0" smtClean="0"/>
              <a:t>Agricultural </a:t>
            </a:r>
            <a:r>
              <a:rPr lang="en-US" sz="3200" dirty="0"/>
              <a:t>Production District </a:t>
            </a:r>
          </a:p>
          <a:p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No parcels in the Forest </a:t>
            </a:r>
            <a:r>
              <a:rPr lang="en-US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Production District </a:t>
            </a:r>
            <a:endParaRPr lang="en-US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/>
              <a:t>No parcels with conservation easement</a:t>
            </a:r>
          </a:p>
          <a:p>
            <a:r>
              <a:rPr lang="en-US" sz="3200" dirty="0"/>
              <a:t>No parcels in the Farmland Preservation Program </a:t>
            </a:r>
          </a:p>
        </p:txBody>
      </p:sp>
    </p:spTree>
    <p:extLst>
      <p:ext uri="{BB962C8B-B14F-4D97-AF65-F5344CB8AC3E}">
        <p14:creationId xmlns:p14="http://schemas.microsoft.com/office/powerpoint/2010/main" val="205369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A85A-78FE-45FF-984A-D991AE08F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139"/>
            <a:ext cx="8928652" cy="156567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Assumptions used for excluding or including parcels-continued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6BA0A-35E6-4029-8F1A-395797919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82" y="1776276"/>
            <a:ext cx="8069101" cy="4518507"/>
          </a:xfrm>
        </p:spPr>
        <p:txBody>
          <a:bodyPr>
            <a:noAutofit/>
          </a:bodyPr>
          <a:lstStyle/>
          <a:p>
            <a:r>
              <a:rPr lang="en-US" sz="2800" dirty="0"/>
              <a:t>Parcels not located within the service area of an existing large Group A water purveyor obligated to provide service assuming the RCW 43.20.260</a:t>
            </a:r>
          </a:p>
          <a:p>
            <a:r>
              <a:rPr lang="en-US" sz="2800" dirty="0" smtClean="0"/>
              <a:t>No </a:t>
            </a:r>
            <a:r>
              <a:rPr lang="en-US" sz="2800" dirty="0"/>
              <a:t>parcels that are within the Transfer Development Right Program sending site properties</a:t>
            </a:r>
          </a:p>
          <a:p>
            <a:r>
              <a:rPr lang="en-US" sz="2800" dirty="0" smtClean="0"/>
              <a:t>No </a:t>
            </a:r>
            <a:r>
              <a:rPr lang="en-US" sz="2800" dirty="0"/>
              <a:t>parcels within the 100 </a:t>
            </a:r>
            <a:r>
              <a:rPr lang="en-US" sz="2800" dirty="0" smtClean="0"/>
              <a:t>year </a:t>
            </a:r>
            <a:r>
              <a:rPr lang="en-US" sz="2800" dirty="0"/>
              <a:t>flood plain </a:t>
            </a:r>
          </a:p>
          <a:p>
            <a:r>
              <a:rPr lang="en-US" sz="2800" dirty="0"/>
              <a:t>No  parcels in the Severe Channel migration zone with less than one acre outside the zone</a:t>
            </a:r>
          </a:p>
        </p:txBody>
      </p:sp>
    </p:spTree>
    <p:extLst>
      <p:ext uri="{BB962C8B-B14F-4D97-AF65-F5344CB8AC3E}">
        <p14:creationId xmlns:p14="http://schemas.microsoft.com/office/powerpoint/2010/main" val="191016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A85A-78FE-45FF-984A-D991AE08F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13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Assumptions continued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6BA0A-35E6-4029-8F1A-395797919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82" y="1641702"/>
            <a:ext cx="8596668" cy="3880773"/>
          </a:xfrm>
        </p:spPr>
        <p:txBody>
          <a:bodyPr>
            <a:normAutofit/>
          </a:bodyPr>
          <a:lstStyle/>
          <a:p>
            <a:r>
              <a:rPr lang="en-US" sz="3200" dirty="0"/>
              <a:t>Zoning/subdivision– base zoning divided by parcel size</a:t>
            </a:r>
          </a:p>
          <a:p>
            <a:r>
              <a:rPr lang="en-US" sz="3200" dirty="0"/>
              <a:t>Annexations – not </a:t>
            </a:r>
            <a:r>
              <a:rPr lang="en-US" sz="3200" dirty="0" smtClean="0"/>
              <a:t>considered</a:t>
            </a:r>
          </a:p>
          <a:p>
            <a:r>
              <a:rPr lang="en-US" sz="3200" dirty="0"/>
              <a:t>Assumptions reflect policy and code framework 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93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612</TotalTime>
  <Words>502</Words>
  <Application>Microsoft Office PowerPoint</Application>
  <PresentationFormat>Widescreen</PresentationFormat>
  <Paragraphs>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Wingdings 3</vt:lpstr>
      <vt:lpstr>Facet</vt:lpstr>
      <vt:lpstr>WATER AVAILABILITY AND PERMITTING STUDY     Response to King County Ordinance 18427</vt:lpstr>
      <vt:lpstr> WATER AVAILABILITY AND PERMITTING STUDY  </vt:lpstr>
      <vt:lpstr> History of County Interest in Groundwater Protection  </vt:lpstr>
      <vt:lpstr>The Report </vt:lpstr>
      <vt:lpstr>Report Outcomes</vt:lpstr>
      <vt:lpstr>Assumptions used for excluding or including parcels </vt:lpstr>
      <vt:lpstr>Assumptions used for excluding or including parcels -continued </vt:lpstr>
      <vt:lpstr>Assumptions used for excluding or including parcels-continued </vt:lpstr>
      <vt:lpstr>Assumptions continued </vt:lpstr>
      <vt:lpstr>  Report Outcomes</vt:lpstr>
      <vt:lpstr>PowerPoint Presentation</vt:lpstr>
      <vt:lpstr>PowerPoint Presentation</vt:lpstr>
      <vt:lpstr>PowerPoint Presentation</vt:lpstr>
      <vt:lpstr>Example Map</vt:lpstr>
      <vt:lpstr> 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Item 13 King County Council Report</dc:title>
  <dc:creator>Steve</dc:creator>
  <cp:lastModifiedBy>Jones, Ingria (ECY)</cp:lastModifiedBy>
  <cp:revision>42</cp:revision>
  <cp:lastPrinted>2019-03-25T15:43:09Z</cp:lastPrinted>
  <dcterms:created xsi:type="dcterms:W3CDTF">2019-02-27T01:30:49Z</dcterms:created>
  <dcterms:modified xsi:type="dcterms:W3CDTF">2019-04-01T16:32:56Z</dcterms:modified>
</cp:coreProperties>
</file>