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9"/>
  </p:notesMasterIdLst>
  <p:sldIdLst>
    <p:sldId id="358" r:id="rId6"/>
    <p:sldId id="379" r:id="rId7"/>
    <p:sldId id="386" r:id="rId8"/>
    <p:sldId id="430" r:id="rId9"/>
    <p:sldId id="427" r:id="rId10"/>
    <p:sldId id="385" r:id="rId11"/>
    <p:sldId id="384" r:id="rId12"/>
    <p:sldId id="388" r:id="rId13"/>
    <p:sldId id="389" r:id="rId14"/>
    <p:sldId id="391" r:id="rId15"/>
    <p:sldId id="392" r:id="rId16"/>
    <p:sldId id="368" r:id="rId17"/>
    <p:sldId id="373" r:id="rId18"/>
    <p:sldId id="395" r:id="rId19"/>
    <p:sldId id="369" r:id="rId20"/>
    <p:sldId id="393" r:id="rId21"/>
    <p:sldId id="429" r:id="rId22"/>
    <p:sldId id="397" r:id="rId23"/>
    <p:sldId id="401" r:id="rId24"/>
    <p:sldId id="402" r:id="rId25"/>
    <p:sldId id="428" r:id="rId26"/>
    <p:sldId id="416" r:id="rId27"/>
    <p:sldId id="417" r:id="rId28"/>
    <p:sldId id="418" r:id="rId29"/>
    <p:sldId id="419" r:id="rId30"/>
    <p:sldId id="426" r:id="rId31"/>
    <p:sldId id="420" r:id="rId32"/>
    <p:sldId id="421" r:id="rId33"/>
    <p:sldId id="422" r:id="rId34"/>
    <p:sldId id="423" r:id="rId35"/>
    <p:sldId id="424" r:id="rId36"/>
    <p:sldId id="425" r:id="rId37"/>
    <p:sldId id="367"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ert, John J. (ECY)" initials="CJJ(" lastIdx="1" clrIdx="0">
    <p:extLst>
      <p:ext uri="{19B8F6BF-5375-455C-9EA6-DF929625EA0E}">
        <p15:presenceInfo xmlns:p15="http://schemas.microsoft.com/office/powerpoint/2012/main" userId="S-1-5-21-2487942767-1439223106-4058045846-31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46" autoAdjust="0"/>
    <p:restoredTop sz="82970" autoAdjust="0"/>
  </p:normalViewPr>
  <p:slideViewPr>
    <p:cSldViewPr snapToGrid="0">
      <p:cViewPr varScale="1">
        <p:scale>
          <a:sx n="72" d="100"/>
          <a:sy n="72" d="100"/>
        </p:scale>
        <p:origin x="90"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F900D1-DD30-4E1F-9D85-7C37E011CDF8}" type="datetimeFigureOut">
              <a:rPr lang="en-US" smtClean="0"/>
              <a:t>6/6/2019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268C6C-15B5-4F1E-B013-6AD27650F2B4}" type="slidenum">
              <a:rPr lang="en-US" smtClean="0"/>
              <a:t>‹#›</a:t>
            </a:fld>
            <a:endParaRPr lang="en-US"/>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6515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13228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9924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2332206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60680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12743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D749F-D6A6-4F82-811D-8FB0677FD189}"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07718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FD749F-D6A6-4F82-811D-8FB0677FD189}" type="datetimeFigureOut">
              <a:rPr lang="en-US" smtClean="0"/>
              <a:t>6/6/2019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2896567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6/6/2019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51927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6/6/2019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832054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213186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2888870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02808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842633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19878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60628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D749F-D6A6-4F82-811D-8FB0677FD189}"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20462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FD749F-D6A6-4F82-811D-8FB0677FD189}" type="datetimeFigureOut">
              <a:rPr lang="en-US" smtClean="0"/>
              <a:t>6/6/2019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22459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6/6/2019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7740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6/6/2019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82841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69794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4567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6/6/2019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a:p>
        </p:txBody>
      </p:sp>
    </p:spTree>
    <p:extLst>
      <p:ext uri="{BB962C8B-B14F-4D97-AF65-F5344CB8AC3E}">
        <p14:creationId xmlns:p14="http://schemas.microsoft.com/office/powerpoint/2010/main" val="21673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6/6/2019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a:p>
        </p:txBody>
      </p:sp>
    </p:spTree>
    <p:extLst>
      <p:ext uri="{BB962C8B-B14F-4D97-AF65-F5344CB8AC3E}">
        <p14:creationId xmlns:p14="http://schemas.microsoft.com/office/powerpoint/2010/main" val="180923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iver wester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89"/>
            <a:ext cx="12192000" cy="6858001"/>
          </a:xfrm>
          <a:prstGeom prst="rect">
            <a:avLst/>
          </a:prstGeom>
          <a:solidFill>
            <a:schemeClr val="accent1">
              <a:alpha val="48000"/>
            </a:schemeClr>
          </a:solidFill>
        </p:spPr>
      </p:pic>
      <p:pic>
        <p:nvPicPr>
          <p:cNvPr id="6" name="Picture 5" descr="ECY_Symbol.png" title="Department of Ecology Logo"/>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4138" y="5460273"/>
            <a:ext cx="1341514" cy="988061"/>
          </a:xfrm>
          <a:prstGeom prst="rect">
            <a:avLst/>
          </a:prstGeom>
        </p:spPr>
      </p:pic>
      <p:sp>
        <p:nvSpPr>
          <p:cNvPr id="2" name="Title 1"/>
          <p:cNvSpPr>
            <a:spLocks noGrp="1"/>
          </p:cNvSpPr>
          <p:nvPr>
            <p:ph type="title"/>
          </p:nvPr>
        </p:nvSpPr>
        <p:spPr>
          <a:xfrm>
            <a:off x="1925653" y="2557670"/>
            <a:ext cx="8265268" cy="1597059"/>
          </a:xfrm>
        </p:spPr>
        <p:txBody>
          <a:bodyPr>
            <a:normAutofit fontScale="90000"/>
          </a:bodyPr>
          <a:lstStyle/>
          <a:p>
            <a:pPr algn="ctr"/>
            <a:r>
              <a:rPr lang="en-US" b="1" dirty="0" smtClean="0">
                <a:solidFill>
                  <a:schemeClr val="bg1"/>
                </a:solidFill>
                <a:effectLst>
                  <a:outerShdw blurRad="38100" dist="38100" dir="2700000" algn="tl">
                    <a:srgbClr val="000000">
                      <a:alpha val="43137"/>
                    </a:srgbClr>
                  </a:outerShdw>
                </a:effectLst>
                <a:latin typeface="Bahnschrift" panose="020B0502040204020203" pitchFamily="34" charset="0"/>
              </a:rPr>
              <a:t>Consumptive Water Use Estimates</a:t>
            </a:r>
            <a:br>
              <a:rPr lang="en-US" b="1" dirty="0" smtClean="0">
                <a:solidFill>
                  <a:schemeClr val="bg1"/>
                </a:solidFill>
                <a:effectLst>
                  <a:outerShdw blurRad="38100" dist="38100" dir="2700000" algn="tl">
                    <a:srgbClr val="000000">
                      <a:alpha val="43137"/>
                    </a:srgbClr>
                  </a:outerShdw>
                </a:effectLst>
                <a:latin typeface="Bahnschrift" panose="020B0502040204020203" pitchFamily="34" charset="0"/>
              </a:rPr>
            </a:br>
            <a:r>
              <a:rPr lang="en-US" b="1" dirty="0" smtClean="0">
                <a:solidFill>
                  <a:schemeClr val="bg1"/>
                </a:solidFill>
                <a:effectLst>
                  <a:outerShdw blurRad="38100" dist="38100" dir="2700000" algn="tl">
                    <a:srgbClr val="000000">
                      <a:alpha val="43137"/>
                    </a:srgbClr>
                  </a:outerShdw>
                </a:effectLst>
                <a:latin typeface="Bahnschrift" panose="020B0502040204020203" pitchFamily="34" charset="0"/>
              </a:rPr>
              <a:t> &amp; Related Considerations for </a:t>
            </a:r>
            <a:br>
              <a:rPr lang="en-US" b="1" dirty="0" smtClean="0">
                <a:solidFill>
                  <a:schemeClr val="bg1"/>
                </a:solidFill>
                <a:effectLst>
                  <a:outerShdw blurRad="38100" dist="38100" dir="2700000" algn="tl">
                    <a:srgbClr val="000000">
                      <a:alpha val="43137"/>
                    </a:srgbClr>
                  </a:outerShdw>
                </a:effectLst>
                <a:latin typeface="Bahnschrift" panose="020B0502040204020203" pitchFamily="34" charset="0"/>
              </a:rPr>
            </a:br>
            <a:r>
              <a:rPr lang="en-US" b="1" dirty="0" smtClean="0">
                <a:solidFill>
                  <a:schemeClr val="bg1"/>
                </a:solidFill>
                <a:effectLst>
                  <a:outerShdw blurRad="38100" dist="38100" dir="2700000" algn="tl">
                    <a:srgbClr val="000000">
                      <a:alpha val="43137"/>
                    </a:srgbClr>
                  </a:outerShdw>
                </a:effectLst>
                <a:latin typeface="Bahnschrift" panose="020B0502040204020203" pitchFamily="34" charset="0"/>
              </a:rPr>
              <a:t>RCW 90.94 </a:t>
            </a:r>
            <a:br>
              <a:rPr lang="en-US" b="1" dirty="0" smtClean="0">
                <a:solidFill>
                  <a:schemeClr val="bg1"/>
                </a:solidFill>
                <a:effectLst>
                  <a:outerShdw blurRad="38100" dist="38100" dir="2700000" algn="tl">
                    <a:srgbClr val="000000">
                      <a:alpha val="43137"/>
                    </a:srgbClr>
                  </a:outerShdw>
                </a:effectLst>
                <a:latin typeface="Bahnschrift" panose="020B0502040204020203" pitchFamily="34" charset="0"/>
              </a:rPr>
            </a:br>
            <a:r>
              <a:rPr lang="en-US" b="1" dirty="0" smtClean="0">
                <a:solidFill>
                  <a:schemeClr val="bg1"/>
                </a:solidFill>
                <a:effectLst>
                  <a:outerShdw blurRad="38100" dist="38100" dir="2700000" algn="tl">
                    <a:srgbClr val="000000">
                      <a:alpha val="43137"/>
                    </a:srgbClr>
                  </a:outerShdw>
                </a:effectLst>
                <a:latin typeface="Bahnschrift" panose="020B0502040204020203" pitchFamily="34" charset="0"/>
              </a:rPr>
              <a:t>May 2019</a:t>
            </a:r>
            <a:endParaRPr lang="en-US" b="1" dirty="0">
              <a:solidFill>
                <a:schemeClr val="bg1"/>
              </a:solidFill>
              <a:effectLst>
                <a:outerShdw blurRad="38100" dist="38100" dir="2700000" algn="tl">
                  <a:srgbClr val="000000">
                    <a:alpha val="43137"/>
                  </a:srgbClr>
                </a:outerShdw>
              </a:effectLst>
              <a:latin typeface="Bahnschrift" panose="020B0502040204020203" pitchFamily="34" charset="0"/>
            </a:endParaRPr>
          </a:p>
        </p:txBody>
      </p:sp>
      <p:sp>
        <p:nvSpPr>
          <p:cNvPr id="3" name="Content Placeholder 2"/>
          <p:cNvSpPr>
            <a:spLocks noGrp="1"/>
          </p:cNvSpPr>
          <p:nvPr>
            <p:ph idx="1"/>
          </p:nvPr>
        </p:nvSpPr>
        <p:spPr>
          <a:xfrm>
            <a:off x="2085721" y="5460272"/>
            <a:ext cx="5083706" cy="988061"/>
          </a:xfrm>
        </p:spPr>
        <p:txBody>
          <a:bodyPr>
            <a:normAutofit fontScale="70000" lnSpcReduction="20000"/>
          </a:bodyPr>
          <a:lstStyle/>
          <a:p>
            <a:pPr marL="0" indent="0">
              <a:buNone/>
            </a:pPr>
            <a:r>
              <a:rPr lang="en-US" b="1" dirty="0">
                <a:solidFill>
                  <a:schemeClr val="bg1"/>
                </a:solidFill>
              </a:rPr>
              <a:t>John Covert</a:t>
            </a:r>
          </a:p>
          <a:p>
            <a:pPr marL="0" indent="0">
              <a:buNone/>
            </a:pPr>
            <a:r>
              <a:rPr lang="en-US" b="1" dirty="0">
                <a:solidFill>
                  <a:schemeClr val="bg1"/>
                </a:solidFill>
              </a:rPr>
              <a:t>Washington State Department of Ecology</a:t>
            </a:r>
          </a:p>
          <a:p>
            <a:pPr marL="0" indent="0">
              <a:buNone/>
            </a:pPr>
            <a:r>
              <a:rPr lang="en-US" b="1" dirty="0">
                <a:solidFill>
                  <a:schemeClr val="bg1"/>
                </a:solidFill>
              </a:rPr>
              <a:t>john.covert@ecy.wa.gov</a:t>
            </a:r>
          </a:p>
          <a:p>
            <a:endParaRPr lang="en-US" dirty="0"/>
          </a:p>
        </p:txBody>
      </p:sp>
    </p:spTree>
    <p:extLst>
      <p:ext uri="{BB962C8B-B14F-4D97-AF65-F5344CB8AC3E}">
        <p14:creationId xmlns:p14="http://schemas.microsoft.com/office/powerpoint/2010/main" val="1353946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3" y="513171"/>
            <a:ext cx="10515600" cy="1325563"/>
          </a:xfrm>
        </p:spPr>
        <p:txBody>
          <a:bodyPr/>
          <a:lstStyle/>
          <a:p>
            <a:pPr algn="ctr"/>
            <a:r>
              <a:rPr lang="en-US" b="1" dirty="0" smtClean="0"/>
              <a:t>Outdoor </a:t>
            </a:r>
            <a:r>
              <a:rPr lang="en-US" b="1" dirty="0"/>
              <a:t>Water </a:t>
            </a:r>
            <a:r>
              <a:rPr lang="en-US" b="1" dirty="0" smtClean="0"/>
              <a:t>Use</a:t>
            </a:r>
            <a:endParaRPr lang="en-US" b="1" dirty="0"/>
          </a:p>
        </p:txBody>
      </p:sp>
      <p:sp>
        <p:nvSpPr>
          <p:cNvPr id="3" name="Content Placeholder 2"/>
          <p:cNvSpPr>
            <a:spLocks noGrp="1"/>
          </p:cNvSpPr>
          <p:nvPr>
            <p:ph idx="1"/>
          </p:nvPr>
        </p:nvSpPr>
        <p:spPr>
          <a:xfrm>
            <a:off x="1325365" y="2740025"/>
            <a:ext cx="4977873" cy="2602536"/>
          </a:xfrm>
        </p:spPr>
        <p:txBody>
          <a:bodyPr>
            <a:normAutofit/>
          </a:bodyPr>
          <a:lstStyle/>
          <a:p>
            <a:pPr marL="0" indent="0">
              <a:buNone/>
            </a:pPr>
            <a:r>
              <a:rPr lang="en-US" dirty="0" smtClean="0"/>
              <a:t>Irrigation </a:t>
            </a:r>
            <a:r>
              <a:rPr lang="en-US" dirty="0"/>
              <a:t>requirements </a:t>
            </a:r>
            <a:r>
              <a:rPr lang="en-US" dirty="0" smtClean="0"/>
              <a:t>are available in </a:t>
            </a:r>
            <a:r>
              <a:rPr lang="en-US" dirty="0"/>
              <a:t>Appendix A of the </a:t>
            </a:r>
            <a:r>
              <a:rPr lang="en-US" dirty="0" smtClean="0"/>
              <a:t>Washington </a:t>
            </a:r>
            <a:r>
              <a:rPr lang="en-US" dirty="0"/>
              <a:t>Irrigation Guide (WAIG) (</a:t>
            </a:r>
            <a:r>
              <a:rPr lang="en-US" dirty="0" smtClean="0"/>
              <a:t>USDA, </a:t>
            </a:r>
            <a:r>
              <a:rPr lang="en-US" dirty="0"/>
              <a:t>1997). </a:t>
            </a:r>
          </a:p>
          <a:p>
            <a:pPr marL="0" indent="0">
              <a:buNone/>
            </a:pPr>
            <a:endParaRPr lang="en-US" dirty="0"/>
          </a:p>
        </p:txBody>
      </p:sp>
      <p:pic>
        <p:nvPicPr>
          <p:cNvPr id="5122" name="Picture 2" descr="Image result for lawn wat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674" y="2070595"/>
            <a:ext cx="4690110" cy="312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968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87" y="197345"/>
            <a:ext cx="10515600" cy="1325563"/>
          </a:xfrm>
        </p:spPr>
        <p:txBody>
          <a:bodyPr>
            <a:normAutofit/>
          </a:bodyPr>
          <a:lstStyle/>
          <a:p>
            <a:pPr algn="ctr"/>
            <a:r>
              <a:rPr lang="en-US" sz="2400" b="1" dirty="0"/>
              <a:t>Household Consumptive Outdoor Water </a:t>
            </a:r>
            <a:r>
              <a:rPr lang="en-US" sz="2400" b="1" dirty="0" smtClean="0"/>
              <a:t>Use</a:t>
            </a:r>
            <a:endParaRPr lang="en-US" sz="2400" b="1" dirty="0"/>
          </a:p>
        </p:txBody>
      </p:sp>
      <p:sp>
        <p:nvSpPr>
          <p:cNvPr id="3" name="Content Placeholder 2"/>
          <p:cNvSpPr>
            <a:spLocks noGrp="1"/>
          </p:cNvSpPr>
          <p:nvPr>
            <p:ph idx="1"/>
          </p:nvPr>
        </p:nvSpPr>
        <p:spPr>
          <a:xfrm>
            <a:off x="964516" y="1117265"/>
            <a:ext cx="10730218" cy="5740735"/>
          </a:xfrm>
        </p:spPr>
        <p:txBody>
          <a:bodyPr>
            <a:normAutofit/>
          </a:bodyPr>
          <a:lstStyle/>
          <a:p>
            <a:pPr marL="0" indent="0">
              <a:buNone/>
            </a:pPr>
            <a:r>
              <a:rPr lang="en-US" sz="2000" dirty="0" smtClean="0"/>
              <a:t>For example, if there is a </a:t>
            </a:r>
            <a:r>
              <a:rPr lang="en-US" sz="2000" dirty="0"/>
              <a:t>0.4 acre outdoor watering </a:t>
            </a:r>
            <a:r>
              <a:rPr lang="en-US" sz="2000" dirty="0" smtClean="0"/>
              <a:t>area and you’re near Sedro Woolley and the </a:t>
            </a:r>
          </a:p>
          <a:p>
            <a:pPr marL="0" indent="0">
              <a:buNone/>
            </a:pPr>
            <a:r>
              <a:rPr lang="en-US" sz="2000" dirty="0" smtClean="0"/>
              <a:t>net irrigation requirement for pasture/turf is 11.11 inches (page 254 of 323 Appendix A):</a:t>
            </a:r>
          </a:p>
          <a:p>
            <a:pPr marL="0" indent="0">
              <a:buNone/>
            </a:pPr>
            <a:endParaRPr lang="en-US" sz="900" dirty="0"/>
          </a:p>
          <a:p>
            <a:pPr marL="0" indent="0">
              <a:buNone/>
            </a:pPr>
            <a:endParaRPr lang="en-US" sz="900" dirty="0"/>
          </a:p>
          <a:p>
            <a:pPr marL="0" indent="0">
              <a:buNone/>
            </a:pPr>
            <a:r>
              <a:rPr lang="en-US" sz="2000" dirty="0" smtClean="0"/>
              <a:t>	</a:t>
            </a:r>
            <a:r>
              <a:rPr lang="en-US" sz="2000" dirty="0" err="1" smtClean="0"/>
              <a:t>Irrig</a:t>
            </a:r>
            <a:r>
              <a:rPr lang="en-US" sz="2000" dirty="0" smtClean="0"/>
              <a:t>. Req. </a:t>
            </a:r>
            <a:r>
              <a:rPr lang="en-US" sz="2000" dirty="0"/>
              <a:t>(in.) = 11.11 </a:t>
            </a:r>
            <a:r>
              <a:rPr lang="en-US" sz="2000" dirty="0" smtClean="0"/>
              <a:t>in./12 in./ft. </a:t>
            </a:r>
            <a:r>
              <a:rPr lang="en-US" sz="2000" dirty="0"/>
              <a:t>X 0.4 acres = 0.37 AF/YR</a:t>
            </a:r>
          </a:p>
          <a:p>
            <a:pPr marL="0" indent="0">
              <a:buNone/>
            </a:pPr>
            <a:r>
              <a:rPr lang="en-US" sz="2000" dirty="0" smtClean="0"/>
              <a:t>Assuming 75</a:t>
            </a:r>
            <a:r>
              <a:rPr lang="en-US" sz="2000" dirty="0"/>
              <a:t>% efficiency for </a:t>
            </a:r>
            <a:r>
              <a:rPr lang="en-US" sz="2000" dirty="0" smtClean="0"/>
              <a:t>residential </a:t>
            </a:r>
            <a:r>
              <a:rPr lang="en-US" sz="2000" dirty="0"/>
              <a:t>pop-up sprinkler system (to account for water lost during </a:t>
            </a:r>
            <a:r>
              <a:rPr lang="en-US" sz="2000" dirty="0" smtClean="0"/>
              <a:t>water </a:t>
            </a:r>
            <a:r>
              <a:rPr lang="en-US" sz="2000" dirty="0"/>
              <a:t>application process): </a:t>
            </a:r>
          </a:p>
          <a:p>
            <a:pPr marL="0" indent="0">
              <a:buNone/>
            </a:pPr>
            <a:endParaRPr lang="en-US" sz="900" dirty="0"/>
          </a:p>
          <a:p>
            <a:pPr marL="0" indent="0">
              <a:buNone/>
            </a:pPr>
            <a:r>
              <a:rPr lang="en-US" sz="2000" dirty="0" smtClean="0"/>
              <a:t>	0.37 </a:t>
            </a:r>
            <a:r>
              <a:rPr lang="en-US" sz="2000" dirty="0"/>
              <a:t>acre-feet ÷ 75% application efficiency = 0.49 </a:t>
            </a:r>
            <a:r>
              <a:rPr lang="en-US" sz="2000" dirty="0" smtClean="0"/>
              <a:t>acre-feet per year</a:t>
            </a:r>
            <a:endParaRPr lang="en-US" sz="2000" dirty="0"/>
          </a:p>
          <a:p>
            <a:pPr marL="0" indent="0">
              <a:buNone/>
            </a:pPr>
            <a:r>
              <a:rPr lang="en-US" sz="2000" dirty="0" smtClean="0"/>
              <a:t>Assuming </a:t>
            </a:r>
            <a:r>
              <a:rPr lang="en-US" sz="2000" dirty="0"/>
              <a:t>80% </a:t>
            </a:r>
            <a:r>
              <a:rPr lang="en-US" sz="2000" dirty="0" smtClean="0"/>
              <a:t>outdoor </a:t>
            </a:r>
            <a:r>
              <a:rPr lang="en-US" sz="2000" dirty="0"/>
              <a:t>water use </a:t>
            </a:r>
            <a:r>
              <a:rPr lang="en-US" sz="2000" dirty="0" smtClean="0"/>
              <a:t>consumptive loss, total </a:t>
            </a:r>
            <a:r>
              <a:rPr lang="en-US" sz="2000" dirty="0"/>
              <a:t>Household Consumptive Outdoor Water Use (HCOWU) per </a:t>
            </a:r>
            <a:r>
              <a:rPr lang="en-US" sz="2000" dirty="0" smtClean="0"/>
              <a:t>house </a:t>
            </a:r>
            <a:r>
              <a:rPr lang="en-US" sz="2000" dirty="0"/>
              <a:t>would be: </a:t>
            </a:r>
          </a:p>
          <a:p>
            <a:pPr marL="0" indent="0">
              <a:buNone/>
            </a:pPr>
            <a:endParaRPr lang="en-US" sz="900" dirty="0"/>
          </a:p>
          <a:p>
            <a:pPr marL="0" indent="0">
              <a:buNone/>
            </a:pPr>
            <a:r>
              <a:rPr lang="en-US" sz="2000" dirty="0"/>
              <a:t>0.49 acre-feet x 80% consumed </a:t>
            </a:r>
            <a:r>
              <a:rPr lang="en-US" sz="2000" dirty="0" smtClean="0"/>
              <a:t>(i.e. 20</a:t>
            </a:r>
            <a:r>
              <a:rPr lang="en-US" sz="2000" dirty="0"/>
              <a:t>% return flow) = 0.39 </a:t>
            </a:r>
            <a:r>
              <a:rPr lang="en-US" sz="2000" dirty="0" smtClean="0"/>
              <a:t>acre-feet per year</a:t>
            </a:r>
            <a:endParaRPr lang="en-US" sz="2000" dirty="0"/>
          </a:p>
          <a:p>
            <a:pPr marL="0" indent="0">
              <a:buNone/>
            </a:pPr>
            <a:r>
              <a:rPr lang="en-US" sz="1100" dirty="0" smtClean="0"/>
              <a:t>						 indoor use   +     outside use</a:t>
            </a:r>
          </a:p>
          <a:p>
            <a:pPr marL="0" indent="0">
              <a:buNone/>
            </a:pPr>
            <a:r>
              <a:rPr lang="en-US" sz="2000" b="1" dirty="0" smtClean="0"/>
              <a:t>For our example, total </a:t>
            </a:r>
            <a:r>
              <a:rPr lang="en-US" sz="2000" b="1" u="sng" dirty="0" smtClean="0"/>
              <a:t>consumptive</a:t>
            </a:r>
            <a:r>
              <a:rPr lang="en-US" sz="2000" b="1" dirty="0" smtClean="0"/>
              <a:t> household use = 0.017 + 0.39 = 0.407 AF/</a:t>
            </a:r>
            <a:r>
              <a:rPr lang="en-US" sz="2000" b="1" dirty="0" err="1" smtClean="0"/>
              <a:t>yr</a:t>
            </a:r>
            <a:r>
              <a:rPr lang="en-US" sz="2000" b="1" dirty="0" smtClean="0"/>
              <a:t> (96% outside use!)</a:t>
            </a:r>
            <a:endParaRPr lang="en-US" sz="2000" b="1" dirty="0"/>
          </a:p>
        </p:txBody>
      </p:sp>
      <p:pic>
        <p:nvPicPr>
          <p:cNvPr id="4" name="Picture 3" descr="clip of CIR table from WIAG for Sedro Woolley are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798" y="1909428"/>
            <a:ext cx="4162425" cy="533400"/>
          </a:xfrm>
          <a:prstGeom prst="rect">
            <a:avLst/>
          </a:prstGeom>
        </p:spPr>
      </p:pic>
    </p:spTree>
    <p:extLst>
      <p:ext uri="{BB962C8B-B14F-4D97-AF65-F5344CB8AC3E}">
        <p14:creationId xmlns:p14="http://schemas.microsoft.com/office/powerpoint/2010/main" val="2570323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72" y="1737857"/>
            <a:ext cx="8633362" cy="4633179"/>
          </a:xfrm>
        </p:spPr>
        <p:txBody>
          <a:bodyPr>
            <a:normAutofit/>
          </a:bodyPr>
          <a:lstStyle/>
          <a:p>
            <a:r>
              <a:rPr lang="en-US" dirty="0" smtClean="0">
                <a:latin typeface="Calibri" panose="020F0502020204030204" pitchFamily="34" charset="0"/>
                <a:ea typeface="Calibri" panose="020F0502020204030204" pitchFamily="34" charset="0"/>
                <a:cs typeface="Calibri" panose="020F0502020204030204" pitchFamily="34" charset="0"/>
              </a:rPr>
              <a:t>ESSB </a:t>
            </a:r>
            <a:r>
              <a:rPr lang="en-US" dirty="0">
                <a:latin typeface="Calibri" panose="020F0502020204030204" pitchFamily="34" charset="0"/>
                <a:ea typeface="Calibri" panose="020F0502020204030204" pitchFamily="34" charset="0"/>
                <a:cs typeface="Calibri" panose="020F0502020204030204" pitchFamily="34" charset="0"/>
              </a:rPr>
              <a:t>6091 </a:t>
            </a:r>
            <a:r>
              <a:rPr lang="en-US" dirty="0" smtClean="0">
                <a:latin typeface="Calibri" panose="020F0502020204030204" pitchFamily="34" charset="0"/>
                <a:ea typeface="Calibri" panose="020F0502020204030204" pitchFamily="34" charset="0"/>
                <a:cs typeface="Calibri" panose="020F0502020204030204" pitchFamily="34" charset="0"/>
              </a:rPr>
              <a:t>requires high </a:t>
            </a:r>
            <a:r>
              <a:rPr lang="en-US" dirty="0">
                <a:latin typeface="Calibri" panose="020F0502020204030204" pitchFamily="34" charset="0"/>
                <a:ea typeface="Calibri" panose="020F0502020204030204" pitchFamily="34" charset="0"/>
                <a:cs typeface="Calibri" panose="020F0502020204030204" pitchFamily="34" charset="0"/>
              </a:rPr>
              <a:t>priority offset projects </a:t>
            </a:r>
            <a:r>
              <a:rPr lang="en-US" dirty="0" smtClean="0">
                <a:latin typeface="Calibri" panose="020F0502020204030204" pitchFamily="34" charset="0"/>
                <a:ea typeface="Calibri" panose="020F0502020204030204" pitchFamily="34" charset="0"/>
                <a:cs typeface="Calibri" panose="020F0502020204030204" pitchFamily="34" charset="0"/>
              </a:rPr>
              <a:t>to </a:t>
            </a:r>
            <a:r>
              <a:rPr lang="en-US" dirty="0">
                <a:latin typeface="Calibri" panose="020F0502020204030204" pitchFamily="34" charset="0"/>
                <a:ea typeface="Calibri" panose="020F0502020204030204" pitchFamily="34" charset="0"/>
                <a:cs typeface="Calibri" panose="020F0502020204030204" pitchFamily="34" charset="0"/>
              </a:rPr>
              <a:t>replace </a:t>
            </a:r>
            <a:r>
              <a:rPr lang="en-US" dirty="0" smtClean="0">
                <a:latin typeface="Calibri" panose="020F0502020204030204" pitchFamily="34" charset="0"/>
                <a:ea typeface="Calibri" panose="020F0502020204030204" pitchFamily="34" charset="0"/>
                <a:cs typeface="Calibri" panose="020F0502020204030204" pitchFamily="34" charset="0"/>
              </a:rPr>
              <a:t>20-year </a:t>
            </a:r>
            <a:r>
              <a:rPr lang="en-US" dirty="0">
                <a:latin typeface="Calibri" panose="020F0502020204030204" pitchFamily="34" charset="0"/>
                <a:ea typeface="Calibri" panose="020F0502020204030204" pitchFamily="34" charset="0"/>
                <a:cs typeface="Calibri" panose="020F0502020204030204" pitchFamily="34" charset="0"/>
              </a:rPr>
              <a:t>water use in-time and in </a:t>
            </a:r>
            <a:r>
              <a:rPr lang="en-US" dirty="0" smtClean="0">
                <a:latin typeface="Calibri" panose="020F0502020204030204" pitchFamily="34" charset="0"/>
                <a:ea typeface="Calibri" panose="020F0502020204030204" pitchFamily="34" charset="0"/>
                <a:cs typeface="Calibri" panose="020F0502020204030204" pitchFamily="34" charset="0"/>
              </a:rPr>
              <a:t>same subbasin.</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smtClean="0"/>
              <a:t>Estimating timing </a:t>
            </a:r>
            <a:r>
              <a:rPr lang="en-US" dirty="0"/>
              <a:t>of groundwater impacts on streams </a:t>
            </a:r>
            <a:r>
              <a:rPr lang="en-US" dirty="0" smtClean="0"/>
              <a:t>is complicated </a:t>
            </a:r>
            <a:r>
              <a:rPr lang="en-US" dirty="0"/>
              <a:t>due to </a:t>
            </a:r>
            <a:r>
              <a:rPr lang="en-US" dirty="0" smtClean="0"/>
              <a:t>lags </a:t>
            </a:r>
            <a:r>
              <a:rPr lang="en-US" dirty="0"/>
              <a:t>between when </a:t>
            </a:r>
            <a:r>
              <a:rPr lang="en-US" dirty="0" smtClean="0"/>
              <a:t>a well is pumped </a:t>
            </a:r>
            <a:r>
              <a:rPr lang="en-US" dirty="0"/>
              <a:t>and when </a:t>
            </a:r>
            <a:r>
              <a:rPr lang="en-US" dirty="0" smtClean="0"/>
              <a:t>those impacts propagate </a:t>
            </a:r>
            <a:r>
              <a:rPr lang="en-US" dirty="0"/>
              <a:t>to </a:t>
            </a:r>
            <a:r>
              <a:rPr lang="en-US" dirty="0" smtClean="0"/>
              <a:t>a stream. </a:t>
            </a:r>
            <a:endParaRPr lang="en-US" dirty="0"/>
          </a:p>
          <a:p>
            <a:r>
              <a:rPr lang="en-US" dirty="0" smtClean="0"/>
              <a:t>If shallow </a:t>
            </a:r>
            <a:r>
              <a:rPr lang="en-US" dirty="0"/>
              <a:t>well pumps </a:t>
            </a:r>
            <a:r>
              <a:rPr lang="en-US" dirty="0" smtClean="0"/>
              <a:t>an unconfined </a:t>
            </a:r>
            <a:r>
              <a:rPr lang="en-US" dirty="0"/>
              <a:t>aquifer </a:t>
            </a:r>
            <a:r>
              <a:rPr lang="en-US" dirty="0" smtClean="0"/>
              <a:t>adjacent </a:t>
            </a:r>
            <a:r>
              <a:rPr lang="en-US" dirty="0"/>
              <a:t>to a stream, </a:t>
            </a:r>
            <a:r>
              <a:rPr lang="en-US" dirty="0" smtClean="0"/>
              <a:t>pumping </a:t>
            </a:r>
            <a:r>
              <a:rPr lang="en-US" dirty="0"/>
              <a:t>effects can be almost instantaneous. However, if </a:t>
            </a:r>
            <a:r>
              <a:rPr lang="en-US" dirty="0" smtClean="0"/>
              <a:t>well </a:t>
            </a:r>
            <a:r>
              <a:rPr lang="en-US" dirty="0"/>
              <a:t>pumps </a:t>
            </a:r>
            <a:r>
              <a:rPr lang="en-US" dirty="0" smtClean="0"/>
              <a:t>aquifer farther </a:t>
            </a:r>
            <a:r>
              <a:rPr lang="en-US" dirty="0"/>
              <a:t>from </a:t>
            </a:r>
            <a:r>
              <a:rPr lang="en-US" dirty="0" smtClean="0"/>
              <a:t>stream</a:t>
            </a:r>
            <a:r>
              <a:rPr lang="en-US" dirty="0"/>
              <a:t>, smaller effects can occur </a:t>
            </a:r>
            <a:r>
              <a:rPr lang="en-US" dirty="0" smtClean="0"/>
              <a:t>over longer </a:t>
            </a:r>
            <a:r>
              <a:rPr lang="en-US" dirty="0"/>
              <a:t>periods.</a:t>
            </a:r>
          </a:p>
          <a:p>
            <a:pPr marL="0" indent="0">
              <a:buNone/>
            </a:pPr>
            <a:endParaRPr lang="en-US" dirty="0"/>
          </a:p>
        </p:txBody>
      </p:sp>
      <p:sp>
        <p:nvSpPr>
          <p:cNvPr id="4" name="Title 1"/>
          <p:cNvSpPr>
            <a:spLocks noGrp="1"/>
          </p:cNvSpPr>
          <p:nvPr>
            <p:ph type="title"/>
          </p:nvPr>
        </p:nvSpPr>
        <p:spPr>
          <a:xfrm>
            <a:off x="423552" y="861917"/>
            <a:ext cx="10515600" cy="1325563"/>
          </a:xfrm>
        </p:spPr>
        <p:txBody>
          <a:bodyPr>
            <a:normAutofit fontScale="90000"/>
          </a:bodyPr>
          <a:lstStyle/>
          <a:p>
            <a:pPr algn="ctr"/>
            <a:r>
              <a:rPr lang="en-US" b="1" dirty="0" smtClean="0"/>
              <a:t>When &amp; Where Consumptive Use</a:t>
            </a:r>
            <a:br>
              <a:rPr lang="en-US" b="1" dirty="0" smtClean="0"/>
            </a:br>
            <a:r>
              <a:rPr lang="en-US" b="1" dirty="0" smtClean="0"/>
              <a:t>Impacts Will Occur</a:t>
            </a:r>
            <a:r>
              <a:rPr lang="en-US" b="1" dirty="0"/>
              <a:t/>
            </a:r>
            <a:br>
              <a:rPr lang="en-US" b="1" dirty="0"/>
            </a:br>
            <a:r>
              <a:rPr lang="en-US" dirty="0" smtClean="0"/>
              <a:t/>
            </a:r>
            <a:br>
              <a:rPr lang="en-US" dirty="0" smtClean="0"/>
            </a:br>
            <a:endParaRPr lang="en-US" dirty="0"/>
          </a:p>
        </p:txBody>
      </p:sp>
      <p:pic>
        <p:nvPicPr>
          <p:cNvPr id="6146" name="Picture 2" descr="genreaic graphic with stickman pondering cho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1128" y="3996648"/>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eneric calendar graphic"/>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8130" y="1737857"/>
            <a:ext cx="2443298" cy="1832474"/>
          </a:xfrm>
          <a:prstGeom prst="rect">
            <a:avLst/>
          </a:prstGeom>
        </p:spPr>
      </p:pic>
    </p:spTree>
    <p:extLst>
      <p:ext uri="{BB962C8B-B14F-4D97-AF65-F5344CB8AC3E}">
        <p14:creationId xmlns:p14="http://schemas.microsoft.com/office/powerpoint/2010/main" val="2748277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USGS groundwater flow directions from USGS SIR 2010-5055 report"/>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04326" y="276225"/>
            <a:ext cx="5519788" cy="6148429"/>
          </a:xfrm>
          <a:prstGeom prst="rect">
            <a:avLst/>
          </a:prstGeom>
        </p:spPr>
      </p:pic>
      <p:sp>
        <p:nvSpPr>
          <p:cNvPr id="5" name="TextBox 4"/>
          <p:cNvSpPr txBox="1"/>
          <p:nvPr/>
        </p:nvSpPr>
        <p:spPr>
          <a:xfrm>
            <a:off x="8671209" y="6424654"/>
            <a:ext cx="1667444" cy="307777"/>
          </a:xfrm>
          <a:prstGeom prst="rect">
            <a:avLst/>
          </a:prstGeom>
          <a:noFill/>
        </p:spPr>
        <p:txBody>
          <a:bodyPr wrap="none" rtlCol="0">
            <a:spAutoFit/>
          </a:bodyPr>
          <a:lstStyle/>
          <a:p>
            <a:r>
              <a:rPr lang="en-US" sz="1400" dirty="0" smtClean="0"/>
              <a:t>USGS SIR 2010-5055</a:t>
            </a:r>
            <a:endParaRPr lang="en-US" sz="1400" dirty="0"/>
          </a:p>
        </p:txBody>
      </p:sp>
      <p:sp>
        <p:nvSpPr>
          <p:cNvPr id="3" name="Title 2"/>
          <p:cNvSpPr>
            <a:spLocks noGrp="1"/>
          </p:cNvSpPr>
          <p:nvPr>
            <p:ph type="title"/>
          </p:nvPr>
        </p:nvSpPr>
        <p:spPr>
          <a:xfrm>
            <a:off x="774445" y="1699902"/>
            <a:ext cx="4634948" cy="1059442"/>
          </a:xfrm>
        </p:spPr>
        <p:txBody>
          <a:bodyPr>
            <a:normAutofit fontScale="90000"/>
          </a:bodyPr>
          <a:lstStyle/>
          <a:p>
            <a:pPr algn="ctr"/>
            <a:r>
              <a:rPr lang="en-US" sz="2700" b="1" dirty="0"/>
              <a:t>Water-level altitudes and direction of groundwater flow in A3 aquifer, Chambers-Clover Creek Watershed and vicinity, Washington, September 2006–September 2008.</a:t>
            </a:r>
            <a:r>
              <a:rPr lang="en-US" dirty="0"/>
              <a:t/>
            </a:r>
            <a:br>
              <a:rPr lang="en-US" dirty="0"/>
            </a:br>
            <a:endParaRPr lang="en-US" dirty="0"/>
          </a:p>
        </p:txBody>
      </p:sp>
      <p:sp>
        <p:nvSpPr>
          <p:cNvPr id="6" name="Content Placeholder 5"/>
          <p:cNvSpPr>
            <a:spLocks noGrp="1"/>
          </p:cNvSpPr>
          <p:nvPr>
            <p:ph idx="1"/>
          </p:nvPr>
        </p:nvSpPr>
        <p:spPr>
          <a:xfrm>
            <a:off x="403384" y="3350439"/>
            <a:ext cx="5377070" cy="2800309"/>
          </a:xfrm>
        </p:spPr>
        <p:style>
          <a:lnRef idx="1">
            <a:schemeClr val="accent3"/>
          </a:lnRef>
          <a:fillRef idx="2">
            <a:schemeClr val="accent3"/>
          </a:fillRef>
          <a:effectRef idx="1">
            <a:schemeClr val="accent3"/>
          </a:effectRef>
          <a:fontRef idx="minor">
            <a:schemeClr val="dk1"/>
          </a:fontRef>
        </p:style>
        <p:txBody>
          <a:bodyPr/>
          <a:lstStyle/>
          <a:p>
            <a:pPr marL="0" indent="0" algn="ctr">
              <a:buNone/>
            </a:pPr>
            <a:r>
              <a:rPr lang="en-US" b="1" dirty="0">
                <a:latin typeface="+mj-lt"/>
              </a:rPr>
              <a:t>In the real world, groundwater and surface water interconnections are complicated by precipitation patterns, topography, geology, aquifer parameters, impervious surfaces, water use, and a host of other considerations. </a:t>
            </a:r>
          </a:p>
          <a:p>
            <a:endParaRPr lang="en-US" dirty="0"/>
          </a:p>
        </p:txBody>
      </p:sp>
    </p:spTree>
    <p:extLst>
      <p:ext uri="{BB962C8B-B14F-4D97-AF65-F5344CB8AC3E}">
        <p14:creationId xmlns:p14="http://schemas.microsoft.com/office/powerpoint/2010/main" val="2847846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151" y="573570"/>
            <a:ext cx="4483813" cy="1741076"/>
          </a:xfrm>
        </p:spPr>
        <p:txBody>
          <a:bodyPr>
            <a:normAutofit/>
          </a:bodyPr>
          <a:lstStyle/>
          <a:p>
            <a:r>
              <a:rPr lang="en-US" b="1" dirty="0" smtClean="0"/>
              <a:t>Need to Simplify</a:t>
            </a:r>
            <a:br>
              <a:rPr lang="en-US" b="1" dirty="0" smtClean="0"/>
            </a:br>
            <a:endParaRPr lang="en-US" b="1" dirty="0"/>
          </a:p>
        </p:txBody>
      </p:sp>
      <p:sp>
        <p:nvSpPr>
          <p:cNvPr id="3" name="Content Placeholder 2"/>
          <p:cNvSpPr>
            <a:spLocks noGrp="1"/>
          </p:cNvSpPr>
          <p:nvPr>
            <p:ph idx="1"/>
          </p:nvPr>
        </p:nvSpPr>
        <p:spPr>
          <a:xfrm>
            <a:off x="499151" y="1845870"/>
            <a:ext cx="3554858" cy="4351338"/>
          </a:xfrm>
        </p:spPr>
        <p:txBody>
          <a:bodyPr>
            <a:normAutofit/>
          </a:bodyPr>
          <a:lstStyle/>
          <a:p>
            <a:pPr marL="0" indent="0">
              <a:buNone/>
            </a:pPr>
            <a:r>
              <a:rPr lang="en-US" dirty="0"/>
              <a:t>Due to hydrogeologic variability, uncertainty regarding </a:t>
            </a:r>
            <a:r>
              <a:rPr lang="en-US" dirty="0" smtClean="0"/>
              <a:t>new well locations, limited money</a:t>
            </a:r>
            <a:r>
              <a:rPr lang="en-US" dirty="0"/>
              <a:t>, and </a:t>
            </a:r>
            <a:r>
              <a:rPr lang="en-US" dirty="0" smtClean="0"/>
              <a:t>limited time</a:t>
            </a:r>
            <a:r>
              <a:rPr lang="en-US" dirty="0"/>
              <a:t>, </a:t>
            </a:r>
            <a:r>
              <a:rPr lang="en-US" dirty="0" smtClean="0"/>
              <a:t>planning </a:t>
            </a:r>
            <a:r>
              <a:rPr lang="en-US" dirty="0"/>
              <a:t>groups </a:t>
            </a:r>
            <a:r>
              <a:rPr lang="en-US" dirty="0" smtClean="0"/>
              <a:t>will not be able to model </a:t>
            </a:r>
            <a:r>
              <a:rPr lang="en-US" dirty="0"/>
              <a:t>pumping effects </a:t>
            </a:r>
            <a:r>
              <a:rPr lang="en-US" dirty="0" smtClean="0"/>
              <a:t>in detail. </a:t>
            </a:r>
            <a:endParaRPr lang="en-US" dirty="0"/>
          </a:p>
          <a:p>
            <a:endParaRPr lang="en-US" dirty="0"/>
          </a:p>
        </p:txBody>
      </p:sp>
      <p:pic>
        <p:nvPicPr>
          <p:cNvPr id="4" name="Picture 3" descr="map showing where groundwater models have been developed in WA sta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516" y="1444108"/>
            <a:ext cx="7477187" cy="4284324"/>
          </a:xfrm>
          <a:prstGeom prst="rect">
            <a:avLst/>
          </a:prstGeom>
        </p:spPr>
      </p:pic>
    </p:spTree>
    <p:extLst>
      <p:ext uri="{BB962C8B-B14F-4D97-AF65-F5344CB8AC3E}">
        <p14:creationId xmlns:p14="http://schemas.microsoft.com/office/powerpoint/2010/main" val="3128379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256" y="1405149"/>
            <a:ext cx="7007576" cy="4688405"/>
          </a:xfrm>
        </p:spPr>
        <p:txBody>
          <a:bodyPr>
            <a:noAutofit/>
          </a:bodyPr>
          <a:lstStyle/>
          <a:p>
            <a:pPr marL="0" indent="0">
              <a:buNone/>
            </a:pPr>
            <a:r>
              <a:rPr lang="en-US" dirty="0" smtClean="0"/>
              <a:t>Conceptual Groundwater models provide overall hydrogeologic understanding.</a:t>
            </a:r>
          </a:p>
          <a:p>
            <a:pPr marL="0" indent="0">
              <a:buNone/>
            </a:pPr>
            <a:r>
              <a:rPr lang="en-US" dirty="0"/>
              <a:t>I</a:t>
            </a:r>
            <a:r>
              <a:rPr lang="en-US" dirty="0" smtClean="0"/>
              <a:t>n </a:t>
            </a:r>
            <a:r>
              <a:rPr lang="en-US" dirty="0"/>
              <a:t>water resources </a:t>
            </a:r>
            <a:r>
              <a:rPr lang="en-US" dirty="0" smtClean="0"/>
              <a:t>terms, conceptual </a:t>
            </a:r>
            <a:r>
              <a:rPr lang="en-US" dirty="0"/>
              <a:t>groundwater </a:t>
            </a:r>
            <a:r>
              <a:rPr lang="en-US" dirty="0" smtClean="0"/>
              <a:t>models generally include:</a:t>
            </a:r>
          </a:p>
          <a:p>
            <a:r>
              <a:rPr lang="en-US" dirty="0" smtClean="0"/>
              <a:t>spatial </a:t>
            </a:r>
            <a:r>
              <a:rPr lang="en-US" dirty="0"/>
              <a:t>delineations of recharge and discharge </a:t>
            </a:r>
            <a:r>
              <a:rPr lang="en-US" dirty="0" smtClean="0"/>
              <a:t>areas</a:t>
            </a:r>
          </a:p>
          <a:p>
            <a:r>
              <a:rPr lang="en-US" dirty="0" smtClean="0"/>
              <a:t>identification </a:t>
            </a:r>
            <a:r>
              <a:rPr lang="en-US" dirty="0"/>
              <a:t>of pathways from unsaturated zones through saturated zones to groundwater </a:t>
            </a:r>
            <a:r>
              <a:rPr lang="en-US" dirty="0" smtClean="0"/>
              <a:t>receptors</a:t>
            </a:r>
          </a:p>
          <a:p>
            <a:r>
              <a:rPr lang="en-US" dirty="0" smtClean="0"/>
              <a:t>analyses </a:t>
            </a:r>
            <a:r>
              <a:rPr lang="en-US" dirty="0"/>
              <a:t>and estimates of time scales of flow and effects of groundwater </a:t>
            </a:r>
            <a:r>
              <a:rPr lang="en-US" dirty="0" smtClean="0"/>
              <a:t>pumping </a:t>
            </a:r>
            <a:endParaRPr lang="en-US" dirty="0"/>
          </a:p>
          <a:p>
            <a:pPr marL="0" indent="0">
              <a:buNone/>
            </a:pPr>
            <a:endParaRPr lang="en-US" dirty="0"/>
          </a:p>
        </p:txBody>
      </p:sp>
      <p:pic>
        <p:nvPicPr>
          <p:cNvPr id="5124" name="Picture 4" descr="Image result for conceptual groundwater mod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1832" y="1675151"/>
            <a:ext cx="4134086" cy="30337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6339" y="134335"/>
            <a:ext cx="7599821" cy="1741076"/>
          </a:xfrm>
        </p:spPr>
        <p:txBody>
          <a:bodyPr>
            <a:normAutofit/>
          </a:bodyPr>
          <a:lstStyle/>
          <a:p>
            <a:r>
              <a:rPr lang="en-US" b="1" dirty="0"/>
              <a:t>Conceptual Groundwater </a:t>
            </a:r>
            <a:r>
              <a:rPr lang="en-US" b="1" dirty="0" smtClean="0"/>
              <a:t>Models</a:t>
            </a:r>
            <a:endParaRPr lang="en-US" b="1" dirty="0"/>
          </a:p>
        </p:txBody>
      </p:sp>
    </p:spTree>
    <p:extLst>
      <p:ext uri="{BB962C8B-B14F-4D97-AF65-F5344CB8AC3E}">
        <p14:creationId xmlns:p14="http://schemas.microsoft.com/office/powerpoint/2010/main" val="2477901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92" y="149367"/>
            <a:ext cx="6908515" cy="1325563"/>
          </a:xfrm>
        </p:spPr>
        <p:txBody>
          <a:bodyPr/>
          <a:lstStyle/>
          <a:p>
            <a:r>
              <a:rPr lang="en-US" b="1" dirty="0" smtClean="0"/>
              <a:t>Seasonal vs. Steady State</a:t>
            </a:r>
            <a:endParaRPr lang="en-US" b="1" dirty="0"/>
          </a:p>
        </p:txBody>
      </p:sp>
      <p:sp>
        <p:nvSpPr>
          <p:cNvPr id="3" name="Content Placeholder 2"/>
          <p:cNvSpPr>
            <a:spLocks noGrp="1"/>
          </p:cNvSpPr>
          <p:nvPr>
            <p:ph idx="1"/>
          </p:nvPr>
        </p:nvSpPr>
        <p:spPr>
          <a:xfrm>
            <a:off x="498335" y="1388467"/>
            <a:ext cx="5305746" cy="5200918"/>
          </a:xfrm>
        </p:spPr>
        <p:txBody>
          <a:bodyPr>
            <a:normAutofit/>
          </a:bodyPr>
          <a:lstStyle/>
          <a:p>
            <a:r>
              <a:rPr lang="en-US" dirty="0" smtClean="0"/>
              <a:t>Magnitudes </a:t>
            </a:r>
            <a:r>
              <a:rPr lang="en-US" dirty="0"/>
              <a:t>of </a:t>
            </a:r>
            <a:r>
              <a:rPr lang="en-US" dirty="0" smtClean="0"/>
              <a:t>aquifer </a:t>
            </a:r>
            <a:r>
              <a:rPr lang="en-US" dirty="0"/>
              <a:t>pumping </a:t>
            </a:r>
            <a:r>
              <a:rPr lang="en-US" dirty="0" smtClean="0"/>
              <a:t>pulses decay </a:t>
            </a:r>
            <a:r>
              <a:rPr lang="en-US" dirty="0"/>
              <a:t>over distance and time as </a:t>
            </a:r>
            <a:r>
              <a:rPr lang="en-US" dirty="0" smtClean="0"/>
              <a:t>effects </a:t>
            </a:r>
            <a:r>
              <a:rPr lang="en-US" dirty="0"/>
              <a:t>spread out. </a:t>
            </a:r>
          </a:p>
          <a:p>
            <a:r>
              <a:rPr lang="en-US" dirty="0"/>
              <a:t>In this example water-level changes range from </a:t>
            </a:r>
            <a:r>
              <a:rPr lang="en-US" dirty="0" smtClean="0"/>
              <a:t>a distinct </a:t>
            </a:r>
            <a:r>
              <a:rPr lang="en-US" dirty="0"/>
              <a:t>pump-on – pump-off </a:t>
            </a:r>
            <a:r>
              <a:rPr lang="en-US" dirty="0" smtClean="0"/>
              <a:t>pattern, </a:t>
            </a:r>
            <a:r>
              <a:rPr lang="en-US" dirty="0"/>
              <a:t>to </a:t>
            </a:r>
            <a:r>
              <a:rPr lang="en-US" dirty="0" smtClean="0"/>
              <a:t>a relatively </a:t>
            </a:r>
            <a:r>
              <a:rPr lang="en-US" dirty="0"/>
              <a:t>constant impact.</a:t>
            </a:r>
          </a:p>
          <a:p>
            <a:r>
              <a:rPr lang="en-US" dirty="0" smtClean="0"/>
              <a:t>In </a:t>
            </a:r>
            <a:r>
              <a:rPr lang="en-US" dirty="0"/>
              <a:t>most </a:t>
            </a:r>
            <a:r>
              <a:rPr lang="en-US" dirty="0" smtClean="0"/>
              <a:t>instances it is </a:t>
            </a:r>
            <a:r>
              <a:rPr lang="en-US" dirty="0"/>
              <a:t>reasonable </a:t>
            </a:r>
            <a:r>
              <a:rPr lang="en-US" dirty="0" smtClean="0"/>
              <a:t>to assume streamflow </a:t>
            </a:r>
            <a:r>
              <a:rPr lang="en-US" dirty="0"/>
              <a:t>depletion will essentially be steady </a:t>
            </a:r>
            <a:r>
              <a:rPr lang="en-US" dirty="0" smtClean="0"/>
              <a:t>state - especially beyond distance </a:t>
            </a:r>
            <a:r>
              <a:rPr lang="en-US" dirty="0"/>
              <a:t>of few thousand </a:t>
            </a:r>
            <a:r>
              <a:rPr lang="en-US" dirty="0" smtClean="0"/>
              <a:t>feet. </a:t>
            </a:r>
            <a:endParaRPr lang="en-US" dirty="0"/>
          </a:p>
          <a:p>
            <a:endParaRPr lang="en-US" dirty="0"/>
          </a:p>
          <a:p>
            <a:endParaRPr lang="en-US" dirty="0"/>
          </a:p>
        </p:txBody>
      </p:sp>
      <p:pic>
        <p:nvPicPr>
          <p:cNvPr id="4" name="Picture 3" descr="four hydrographs showing stream depeletion effects by distance from for wells pumping in a water table aquifer. From Figure 21 in USGS Circular 1376"/>
          <p:cNvPicPr/>
          <p:nvPr/>
        </p:nvPicPr>
        <p:blipFill>
          <a:blip r:embed="rId2">
            <a:extLst>
              <a:ext uri="{28A0092B-C50C-407E-A947-70E740481C1C}">
                <a14:useLocalDpi xmlns:a14="http://schemas.microsoft.com/office/drawing/2010/main" val="0"/>
              </a:ext>
            </a:extLst>
          </a:blip>
          <a:stretch>
            <a:fillRect/>
          </a:stretch>
        </p:blipFill>
        <p:spPr>
          <a:xfrm>
            <a:off x="6237641" y="323582"/>
            <a:ext cx="5742026" cy="6179340"/>
          </a:xfrm>
          <a:prstGeom prst="rect">
            <a:avLst/>
          </a:prstGeom>
        </p:spPr>
      </p:pic>
      <p:sp>
        <p:nvSpPr>
          <p:cNvPr id="5" name="TextBox 4"/>
          <p:cNvSpPr txBox="1"/>
          <p:nvPr/>
        </p:nvSpPr>
        <p:spPr>
          <a:xfrm>
            <a:off x="10676267" y="6502922"/>
            <a:ext cx="2394285" cy="276999"/>
          </a:xfrm>
          <a:prstGeom prst="rect">
            <a:avLst/>
          </a:prstGeom>
          <a:noFill/>
        </p:spPr>
        <p:txBody>
          <a:bodyPr wrap="square" rtlCol="0">
            <a:spAutoFit/>
          </a:bodyPr>
          <a:lstStyle/>
          <a:p>
            <a:r>
              <a:rPr lang="en-US" sz="1200" dirty="0" smtClean="0"/>
              <a:t>USGS </a:t>
            </a:r>
            <a:r>
              <a:rPr lang="en-US" sz="1200" dirty="0"/>
              <a:t>Circular 1376 </a:t>
            </a:r>
          </a:p>
        </p:txBody>
      </p:sp>
    </p:spTree>
    <p:extLst>
      <p:ext uri="{BB962C8B-B14F-4D97-AF65-F5344CB8AC3E}">
        <p14:creationId xmlns:p14="http://schemas.microsoft.com/office/powerpoint/2010/main" val="2957510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showing parcels issued building permits in Whatcom County between 2000 and 20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975" y="239549"/>
            <a:ext cx="8362352" cy="6461817"/>
          </a:xfrm>
          <a:prstGeom prst="rect">
            <a:avLst/>
          </a:prstGeom>
        </p:spPr>
      </p:pic>
      <p:sp>
        <p:nvSpPr>
          <p:cNvPr id="3" name="Title 2"/>
          <p:cNvSpPr>
            <a:spLocks noGrp="1"/>
          </p:cNvSpPr>
          <p:nvPr>
            <p:ph type="title"/>
          </p:nvPr>
        </p:nvSpPr>
        <p:spPr>
          <a:xfrm>
            <a:off x="259200" y="2598435"/>
            <a:ext cx="2055720" cy="681797"/>
          </a:xfrm>
        </p:spPr>
        <p:txBody>
          <a:bodyPr>
            <a:normAutofit fontScale="90000"/>
          </a:bodyPr>
          <a:lstStyle/>
          <a:p>
            <a:r>
              <a:rPr lang="en-US" sz="2200" b="1" dirty="0"/>
              <a:t>Most of the permit exempt wells drilled in WRIA 01 between 2000 and 2014 were not located adjacent to perennial streams.</a:t>
            </a:r>
            <a:r>
              <a:rPr lang="en-US" b="1" dirty="0"/>
              <a:t/>
            </a:r>
            <a:br>
              <a:rPr lang="en-US" b="1" dirty="0"/>
            </a:br>
            <a:endParaRPr lang="en-US" b="1" dirty="0"/>
          </a:p>
        </p:txBody>
      </p:sp>
      <p:sp>
        <p:nvSpPr>
          <p:cNvPr id="4" name="Content Placeholder 3"/>
          <p:cNvSpPr>
            <a:spLocks noGrp="1"/>
          </p:cNvSpPr>
          <p:nvPr>
            <p:ph idx="1"/>
          </p:nvPr>
        </p:nvSpPr>
        <p:spPr>
          <a:xfrm>
            <a:off x="259200" y="3962401"/>
            <a:ext cx="2363775" cy="1842052"/>
          </a:xfrm>
        </p:spPr>
        <p:txBody>
          <a:bodyPr>
            <a:normAutofit/>
          </a:bodyPr>
          <a:lstStyle/>
          <a:p>
            <a:pPr marL="0" indent="0">
              <a:buNone/>
            </a:pPr>
            <a:r>
              <a:rPr lang="en-US" sz="2000" b="1" dirty="0">
                <a:latin typeface="+mj-lt"/>
              </a:rPr>
              <a:t>Steady-state </a:t>
            </a:r>
            <a:r>
              <a:rPr lang="en-US" sz="2000" b="1" dirty="0" smtClean="0">
                <a:latin typeface="+mj-lt"/>
              </a:rPr>
              <a:t>depletion impacts </a:t>
            </a:r>
            <a:r>
              <a:rPr lang="en-US" sz="2000" b="1" dirty="0">
                <a:latin typeface="+mj-lt"/>
              </a:rPr>
              <a:t>are reasonable.</a:t>
            </a:r>
          </a:p>
          <a:p>
            <a:endParaRPr lang="en-US" dirty="0"/>
          </a:p>
        </p:txBody>
      </p:sp>
    </p:spTree>
    <p:extLst>
      <p:ext uri="{BB962C8B-B14F-4D97-AF65-F5344CB8AC3E}">
        <p14:creationId xmlns:p14="http://schemas.microsoft.com/office/powerpoint/2010/main" val="389050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8525" y="226475"/>
            <a:ext cx="5313475" cy="1325563"/>
          </a:xfrm>
        </p:spPr>
        <p:txBody>
          <a:bodyPr>
            <a:normAutofit/>
          </a:bodyPr>
          <a:lstStyle/>
          <a:p>
            <a:r>
              <a:rPr lang="en-US" b="1" dirty="0" smtClean="0"/>
              <a:t>Spatial Considerations</a:t>
            </a:r>
            <a:endParaRPr lang="en-US" b="1" dirty="0"/>
          </a:p>
        </p:txBody>
      </p:sp>
      <p:sp>
        <p:nvSpPr>
          <p:cNvPr id="3" name="Content Placeholder 2"/>
          <p:cNvSpPr>
            <a:spLocks noGrp="1"/>
          </p:cNvSpPr>
          <p:nvPr>
            <p:ph idx="1"/>
          </p:nvPr>
        </p:nvSpPr>
        <p:spPr>
          <a:xfrm>
            <a:off x="6370399" y="1233814"/>
            <a:ext cx="5516802" cy="5624186"/>
          </a:xfrm>
        </p:spPr>
        <p:txBody>
          <a:bodyPr>
            <a:normAutofit/>
          </a:bodyPr>
          <a:lstStyle/>
          <a:p>
            <a:r>
              <a:rPr lang="en-US" sz="2400" dirty="0" smtClean="0"/>
              <a:t>Even </a:t>
            </a:r>
            <a:r>
              <a:rPr lang="en-US" sz="2400" dirty="0"/>
              <a:t>when planning groups </a:t>
            </a:r>
            <a:r>
              <a:rPr lang="en-US" sz="2400" dirty="0" smtClean="0"/>
              <a:t>assume steady state conditions, they </a:t>
            </a:r>
            <a:r>
              <a:rPr lang="en-US" sz="2400" dirty="0"/>
              <a:t>will need to consider how </a:t>
            </a:r>
            <a:r>
              <a:rPr lang="en-US" sz="2400" dirty="0" smtClean="0"/>
              <a:t>steady </a:t>
            </a:r>
            <a:r>
              <a:rPr lang="en-US" sz="2400" dirty="0"/>
              <a:t>state pumping effects are distributed spatially. </a:t>
            </a:r>
          </a:p>
          <a:p>
            <a:r>
              <a:rPr lang="en-US" sz="2400" dirty="0" smtClean="0"/>
              <a:t>Conceptually, the pumping impacts may be focused on only the closest stream (a).</a:t>
            </a:r>
          </a:p>
          <a:p>
            <a:r>
              <a:rPr lang="en-US" sz="2400" dirty="0" smtClean="0"/>
              <a:t>Alternatively, the </a:t>
            </a:r>
            <a:r>
              <a:rPr lang="en-US" sz="2400" dirty="0"/>
              <a:t>pumping effects will remain within </a:t>
            </a:r>
            <a:r>
              <a:rPr lang="en-US" sz="2400" dirty="0" smtClean="0"/>
              <a:t>a subbasin </a:t>
            </a:r>
            <a:r>
              <a:rPr lang="en-US" sz="2400" dirty="0"/>
              <a:t>and will be distributed evenly to all surface water </a:t>
            </a:r>
            <a:r>
              <a:rPr lang="en-US" sz="2400" dirty="0" smtClean="0"/>
              <a:t>bodies (b).  </a:t>
            </a:r>
          </a:p>
          <a:p>
            <a:r>
              <a:rPr lang="en-US" sz="2400" dirty="0" smtClean="0"/>
              <a:t>Deeper Aquifers likely affect a larger area than the immediate </a:t>
            </a:r>
            <a:r>
              <a:rPr lang="en-US" sz="2400" dirty="0" err="1" smtClean="0"/>
              <a:t>subbasin</a:t>
            </a:r>
            <a:endParaRPr lang="en-US" sz="2400" dirty="0"/>
          </a:p>
          <a:p>
            <a:endParaRPr lang="en-US" dirty="0"/>
          </a:p>
        </p:txBody>
      </p:sp>
      <p:pic>
        <p:nvPicPr>
          <p:cNvPr id="5" name="Picture 4" descr="map showing one well and its closest stream segment highligh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2" y="66137"/>
            <a:ext cx="3273762" cy="3416099"/>
          </a:xfrm>
          <a:prstGeom prst="rect">
            <a:avLst/>
          </a:prstGeom>
        </p:spPr>
      </p:pic>
      <p:pic>
        <p:nvPicPr>
          <p:cNvPr id="6" name="Picture 5" descr="map showing one well with all stream segments that may be affected by its pum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882" y="3203189"/>
            <a:ext cx="3539517" cy="3654811"/>
          </a:xfrm>
          <a:prstGeom prst="rect">
            <a:avLst/>
          </a:prstGeom>
        </p:spPr>
      </p:pic>
      <p:sp>
        <p:nvSpPr>
          <p:cNvPr id="7" name="Rectangle 6"/>
          <p:cNvSpPr/>
          <p:nvPr/>
        </p:nvSpPr>
        <p:spPr>
          <a:xfrm>
            <a:off x="375585" y="3849692"/>
            <a:ext cx="2363441" cy="2677656"/>
          </a:xfrm>
          <a:prstGeom prst="rect">
            <a:avLst/>
          </a:prstGeom>
        </p:spPr>
        <p:txBody>
          <a:bodyPr wrap="square">
            <a:spAutoFit/>
          </a:bodyPr>
          <a:lstStyle/>
          <a:p>
            <a:r>
              <a:rPr lang="en-US" sz="1200" dirty="0"/>
              <a:t>Streamflow depletion model results presented with incremental complexity. </a:t>
            </a:r>
            <a:endParaRPr lang="en-US" sz="1200" dirty="0" smtClean="0"/>
          </a:p>
          <a:p>
            <a:r>
              <a:rPr lang="en-US" sz="1200" dirty="0" smtClean="0"/>
              <a:t>(</a:t>
            </a:r>
            <a:r>
              <a:rPr lang="en-US" sz="1200" dirty="0"/>
              <a:t>a) Where a single operating well is depleting </a:t>
            </a:r>
            <a:r>
              <a:rPr lang="en-US" sz="1200" dirty="0" smtClean="0"/>
              <a:t>the most </a:t>
            </a:r>
            <a:r>
              <a:rPr lang="en-US" sz="1200" dirty="0"/>
              <a:t>proximal stream with </a:t>
            </a:r>
            <a:r>
              <a:rPr lang="en-US" sz="1200" dirty="0" err="1"/>
              <a:t>unapportioned</a:t>
            </a:r>
            <a:r>
              <a:rPr lang="en-US" sz="1200" dirty="0"/>
              <a:t> impacts. </a:t>
            </a:r>
            <a:endParaRPr lang="en-US" sz="1200" dirty="0" smtClean="0"/>
          </a:p>
          <a:p>
            <a:endParaRPr lang="en-US" sz="1200" dirty="0" smtClean="0"/>
          </a:p>
          <a:p>
            <a:r>
              <a:rPr lang="en-US" sz="1200" dirty="0" smtClean="0"/>
              <a:t>(</a:t>
            </a:r>
            <a:r>
              <a:rPr lang="en-US" sz="1200" dirty="0"/>
              <a:t>b) Where a single operating well is depleting the adjacent stream network with </a:t>
            </a:r>
            <a:r>
              <a:rPr lang="en-US" sz="1200" dirty="0" smtClean="0"/>
              <a:t>apportioned impacts. </a:t>
            </a:r>
            <a:r>
              <a:rPr lang="en-US" sz="1200" dirty="0"/>
              <a:t>All </a:t>
            </a:r>
            <a:r>
              <a:rPr lang="en-US" sz="1200" dirty="0" smtClean="0"/>
              <a:t>results are </a:t>
            </a:r>
            <a:r>
              <a:rPr lang="en-US" sz="1200" dirty="0"/>
              <a:t>presented for August 2050, utilizing the Glover </a:t>
            </a:r>
            <a:r>
              <a:rPr lang="en-US" sz="1200" dirty="0" smtClean="0"/>
              <a:t>method.</a:t>
            </a:r>
            <a:endParaRPr lang="en-US" sz="1200" dirty="0"/>
          </a:p>
        </p:txBody>
      </p:sp>
    </p:spTree>
    <p:extLst>
      <p:ext uri="{BB962C8B-B14F-4D97-AF65-F5344CB8AC3E}">
        <p14:creationId xmlns:p14="http://schemas.microsoft.com/office/powerpoint/2010/main" val="1683402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Significance of Scale</a:t>
            </a:r>
          </a:p>
        </p:txBody>
      </p:sp>
      <p:sp>
        <p:nvSpPr>
          <p:cNvPr id="3" name="Content Placeholder 2"/>
          <p:cNvSpPr>
            <a:spLocks noGrp="1"/>
          </p:cNvSpPr>
          <p:nvPr>
            <p:ph idx="1"/>
          </p:nvPr>
        </p:nvSpPr>
        <p:spPr>
          <a:xfrm>
            <a:off x="838200" y="1825625"/>
            <a:ext cx="5301343" cy="3425644"/>
          </a:xfrm>
        </p:spPr>
        <p:txBody>
          <a:bodyPr>
            <a:normAutofit fontScale="92500"/>
          </a:bodyPr>
          <a:lstStyle/>
          <a:p>
            <a:pPr marL="0" indent="0">
              <a:buNone/>
            </a:pPr>
            <a:r>
              <a:rPr lang="en-US" sz="2400" dirty="0"/>
              <a:t>When evaluating the hydrologic impacts of new permit-exempt domestic wells or water offset projects on surface </a:t>
            </a:r>
            <a:r>
              <a:rPr lang="en-US" sz="2400" dirty="0" smtClean="0"/>
              <a:t>water another significant consideration is what the magnitude </a:t>
            </a:r>
            <a:r>
              <a:rPr lang="en-US" sz="2400" dirty="0"/>
              <a:t>of </a:t>
            </a:r>
            <a:r>
              <a:rPr lang="en-US" sz="2400" dirty="0" smtClean="0"/>
              <a:t>impacts </a:t>
            </a:r>
            <a:r>
              <a:rPr lang="en-US" sz="2400" dirty="0"/>
              <a:t>or benefits will be relative to the size of the water </a:t>
            </a:r>
            <a:r>
              <a:rPr lang="en-US" sz="2400" dirty="0" smtClean="0"/>
              <a:t>bodies.</a:t>
            </a:r>
          </a:p>
          <a:p>
            <a:pPr marL="0" indent="0">
              <a:buNone/>
            </a:pPr>
            <a:r>
              <a:rPr lang="en-US" sz="2400" dirty="0" smtClean="0"/>
              <a:t>If domestic consumptive uses change the flow in a 1000 </a:t>
            </a:r>
            <a:r>
              <a:rPr lang="en-US" sz="2400" dirty="0" err="1" smtClean="0"/>
              <a:t>cfs</a:t>
            </a:r>
            <a:r>
              <a:rPr lang="en-US" sz="2400" dirty="0" smtClean="0"/>
              <a:t> stream by 1 </a:t>
            </a:r>
            <a:r>
              <a:rPr lang="en-US" sz="2400" dirty="0" err="1" smtClean="0"/>
              <a:t>cfs</a:t>
            </a:r>
            <a:r>
              <a:rPr lang="en-US" sz="2400" dirty="0" smtClean="0"/>
              <a:t>, the impacts are different than if a 10 </a:t>
            </a:r>
            <a:r>
              <a:rPr lang="en-US" sz="2400" dirty="0" err="1" smtClean="0"/>
              <a:t>cfs</a:t>
            </a:r>
            <a:r>
              <a:rPr lang="en-US" sz="2400" dirty="0" smtClean="0"/>
              <a:t> stream is impacted by the same 1 </a:t>
            </a:r>
            <a:r>
              <a:rPr lang="en-US" sz="2400" dirty="0" err="1" smtClean="0"/>
              <a:t>cfs</a:t>
            </a:r>
            <a:r>
              <a:rPr lang="en-US" sz="2400" dirty="0" smtClean="0"/>
              <a:t>.</a:t>
            </a:r>
            <a:endParaRPr lang="en-US" sz="2400" dirty="0"/>
          </a:p>
        </p:txBody>
      </p:sp>
      <p:pic>
        <p:nvPicPr>
          <p:cNvPr id="10242" name="Picture 2" descr="Image result for small bowl and big fish versus a large bowl and a small 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457" y="2252345"/>
            <a:ext cx="5047026" cy="336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729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 1 from publication 18-11-00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265" y="231445"/>
            <a:ext cx="4864861" cy="6334818"/>
          </a:xfrm>
          <a:prstGeom prst="rect">
            <a:avLst/>
          </a:prstGeom>
        </p:spPr>
      </p:pic>
      <p:sp>
        <p:nvSpPr>
          <p:cNvPr id="2" name="Title 1"/>
          <p:cNvSpPr>
            <a:spLocks noGrp="1"/>
          </p:cNvSpPr>
          <p:nvPr>
            <p:ph type="title"/>
          </p:nvPr>
        </p:nvSpPr>
        <p:spPr>
          <a:xfrm>
            <a:off x="109329" y="2033172"/>
            <a:ext cx="6145696" cy="1147349"/>
          </a:xfrm>
        </p:spPr>
        <p:txBody>
          <a:bodyPr>
            <a:normAutofit fontScale="90000"/>
          </a:bodyPr>
          <a:lstStyle/>
          <a:p>
            <a:r>
              <a:rPr lang="en-US" sz="3100" b="1" dirty="0"/>
              <a:t>Ecology published recommendations for estimating water use by permit-exempt domestic wells in compliance with RCW 90.94.</a:t>
            </a:r>
            <a:r>
              <a:rPr lang="en-US" dirty="0"/>
              <a:t/>
            </a:r>
            <a:br>
              <a:rPr lang="en-US" dirty="0"/>
            </a:br>
            <a:endParaRPr lang="en-US" dirty="0"/>
          </a:p>
        </p:txBody>
      </p:sp>
      <p:sp>
        <p:nvSpPr>
          <p:cNvPr id="3" name="Content Placeholder 2"/>
          <p:cNvSpPr>
            <a:spLocks noGrp="1"/>
          </p:cNvSpPr>
          <p:nvPr>
            <p:ph idx="1"/>
          </p:nvPr>
        </p:nvSpPr>
        <p:spPr>
          <a:xfrm>
            <a:off x="202095" y="3180521"/>
            <a:ext cx="5861170" cy="3061253"/>
          </a:xfrm>
        </p:spPr>
        <p:txBody>
          <a:bodyPr/>
          <a:lstStyle/>
          <a:p>
            <a:endParaRPr lang="en-US" b="1" dirty="0">
              <a:latin typeface="+mj-lt"/>
            </a:endParaRPr>
          </a:p>
          <a:p>
            <a:r>
              <a:rPr lang="en-US" b="1" dirty="0">
                <a:latin typeface="+mj-lt"/>
              </a:rPr>
              <a:t>This presentation was developed mainly from that document. </a:t>
            </a:r>
          </a:p>
          <a:p>
            <a:endParaRPr lang="en-US" b="1" dirty="0">
              <a:latin typeface="+mj-lt"/>
            </a:endParaRPr>
          </a:p>
          <a:p>
            <a:pPr marL="0" indent="0">
              <a:buNone/>
            </a:pPr>
            <a:endParaRPr lang="en-US" dirty="0"/>
          </a:p>
          <a:p>
            <a:endParaRPr lang="en-US" dirty="0"/>
          </a:p>
        </p:txBody>
      </p:sp>
    </p:spTree>
    <p:extLst>
      <p:ext uri="{BB962C8B-B14F-4D97-AF65-F5344CB8AC3E}">
        <p14:creationId xmlns:p14="http://schemas.microsoft.com/office/powerpoint/2010/main" val="112151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2360" y="635092"/>
            <a:ext cx="4587240" cy="1325563"/>
          </a:xfrm>
        </p:spPr>
        <p:txBody>
          <a:bodyPr/>
          <a:lstStyle/>
          <a:p>
            <a:pPr algn="ctr"/>
            <a:r>
              <a:rPr lang="en-US" b="1" dirty="0" smtClean="0"/>
              <a:t>Major Conclusions</a:t>
            </a:r>
            <a:endParaRPr lang="en-US" b="1" dirty="0"/>
          </a:p>
        </p:txBody>
      </p:sp>
      <p:sp>
        <p:nvSpPr>
          <p:cNvPr id="3" name="Content Placeholder 2"/>
          <p:cNvSpPr>
            <a:spLocks noGrp="1"/>
          </p:cNvSpPr>
          <p:nvPr>
            <p:ph idx="1"/>
          </p:nvPr>
        </p:nvSpPr>
        <p:spPr/>
        <p:txBody>
          <a:bodyPr>
            <a:normAutofit/>
          </a:bodyPr>
          <a:lstStyle/>
          <a:p>
            <a:r>
              <a:rPr lang="en-US" dirty="0"/>
              <a:t>In most cases </a:t>
            </a:r>
            <a:r>
              <a:rPr lang="en-US" dirty="0" smtClean="0"/>
              <a:t>wide </a:t>
            </a:r>
            <a:r>
              <a:rPr lang="en-US" dirty="0"/>
              <a:t>distribution of future well locations and well depths, and hydrogeological conditions will make it reasonable to assume steady </a:t>
            </a:r>
            <a:r>
              <a:rPr lang="en-US" dirty="0" smtClean="0"/>
              <a:t>state </a:t>
            </a:r>
            <a:r>
              <a:rPr lang="en-US" dirty="0"/>
              <a:t>pumping </a:t>
            </a:r>
            <a:r>
              <a:rPr lang="en-US" dirty="0" smtClean="0"/>
              <a:t>effects on </a:t>
            </a:r>
            <a:r>
              <a:rPr lang="en-US" dirty="0"/>
              <a:t>streamflow </a:t>
            </a:r>
            <a:r>
              <a:rPr lang="en-US" dirty="0" smtClean="0"/>
              <a:t>depletion.</a:t>
            </a:r>
            <a:endParaRPr lang="en-US" dirty="0"/>
          </a:p>
          <a:p>
            <a:r>
              <a:rPr lang="en-US" dirty="0"/>
              <a:t>M</a:t>
            </a:r>
            <a:r>
              <a:rPr lang="en-US" dirty="0" smtClean="0"/>
              <a:t>agnitude </a:t>
            </a:r>
            <a:r>
              <a:rPr lang="en-US" dirty="0"/>
              <a:t>of </a:t>
            </a:r>
            <a:r>
              <a:rPr lang="en-US" dirty="0" smtClean="0"/>
              <a:t>pumping </a:t>
            </a:r>
            <a:r>
              <a:rPr lang="en-US" dirty="0"/>
              <a:t>effects on streamflow depletion will generally be small relative to size of any one particular surface water body. </a:t>
            </a:r>
          </a:p>
          <a:p>
            <a:r>
              <a:rPr lang="en-US" dirty="0"/>
              <a:t>I</a:t>
            </a:r>
            <a:r>
              <a:rPr lang="en-US" dirty="0" smtClean="0"/>
              <a:t>n </a:t>
            </a:r>
            <a:r>
              <a:rPr lang="en-US" dirty="0"/>
              <a:t>most cases placement of water offsets projects at locations most beneficial to fish will be more effective at achieving a NEB than trying to scatter many offset projects throughout an entire </a:t>
            </a:r>
            <a:r>
              <a:rPr lang="en-US" dirty="0" smtClean="0"/>
              <a:t>WRIA.</a:t>
            </a:r>
            <a:endParaRPr lang="en-US" dirty="0"/>
          </a:p>
          <a:p>
            <a:endParaRPr lang="en-US" dirty="0"/>
          </a:p>
        </p:txBody>
      </p:sp>
    </p:spTree>
    <p:extLst>
      <p:ext uri="{BB962C8B-B14F-4D97-AF65-F5344CB8AC3E}">
        <p14:creationId xmlns:p14="http://schemas.microsoft.com/office/powerpoint/2010/main" val="2936075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125" y="1549492"/>
            <a:ext cx="9093896" cy="3861752"/>
          </a:xfrm>
        </p:spPr>
        <p:txBody>
          <a:bodyPr>
            <a:normAutofit/>
          </a:bodyPr>
          <a:lstStyle/>
          <a:p>
            <a:pPr algn="ctr"/>
            <a:r>
              <a:rPr lang="en-US" b="1" dirty="0" err="1" smtClean="0"/>
              <a:t>Basinwide</a:t>
            </a:r>
            <a:r>
              <a:rPr lang="en-US" b="1" dirty="0" smtClean="0"/>
              <a:t> Consumptive Use Estimates</a:t>
            </a:r>
            <a:br>
              <a:rPr lang="en-US" b="1" dirty="0" smtClean="0"/>
            </a:br>
            <a:r>
              <a:rPr lang="en-US" b="1" dirty="0" smtClean="0"/>
              <a:t> from watershed planning groups that have already tackled the question</a:t>
            </a:r>
            <a:endParaRPr lang="en-US" b="1" dirty="0"/>
          </a:p>
        </p:txBody>
      </p:sp>
    </p:spTree>
    <p:extLst>
      <p:ext uri="{BB962C8B-B14F-4D97-AF65-F5344CB8AC3E}">
        <p14:creationId xmlns:p14="http://schemas.microsoft.com/office/powerpoint/2010/main" val="2791441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IA1's subbasin m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532" y="1025718"/>
            <a:ext cx="8448812" cy="5426281"/>
          </a:xfrm>
          <a:prstGeom prst="rect">
            <a:avLst/>
          </a:prstGeom>
        </p:spPr>
      </p:pic>
      <p:pic>
        <p:nvPicPr>
          <p:cNvPr id="3" name="Picture 2" descr="table of WRIa 1's subbasin na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37" y="1512979"/>
            <a:ext cx="2078475" cy="2225880"/>
          </a:xfrm>
          <a:prstGeom prst="rect">
            <a:avLst/>
          </a:prstGeom>
        </p:spPr>
      </p:pic>
      <p:sp>
        <p:nvSpPr>
          <p:cNvPr id="5" name="Title 4"/>
          <p:cNvSpPr>
            <a:spLocks noGrp="1"/>
          </p:cNvSpPr>
          <p:nvPr>
            <p:ph type="title"/>
          </p:nvPr>
        </p:nvSpPr>
        <p:spPr>
          <a:xfrm>
            <a:off x="92766" y="521314"/>
            <a:ext cx="8401878" cy="672539"/>
          </a:xfrm>
        </p:spPr>
        <p:txBody>
          <a:bodyPr>
            <a:normAutofit fontScale="90000"/>
          </a:bodyPr>
          <a:lstStyle/>
          <a:p>
            <a:r>
              <a:rPr lang="en-US" sz="4900" b="1" dirty="0">
                <a:effectLst>
                  <a:outerShdw blurRad="38100" dist="38100" dir="2700000" algn="tl">
                    <a:srgbClr val="000000">
                      <a:alpha val="43137"/>
                    </a:srgbClr>
                  </a:outerShdw>
                </a:effectLst>
              </a:rPr>
              <a:t>WRIA 01 Nooksack Basin</a:t>
            </a:r>
            <a:r>
              <a:rPr lang="en-US" b="1" dirty="0"/>
              <a:t/>
            </a:r>
            <a:br>
              <a:rPr lang="en-US" b="1" dirty="0"/>
            </a:br>
            <a:endParaRPr lang="en-US" dirty="0"/>
          </a:p>
        </p:txBody>
      </p:sp>
      <p:sp>
        <p:nvSpPr>
          <p:cNvPr id="6" name="Content Placeholder 5"/>
          <p:cNvSpPr>
            <a:spLocks noGrp="1"/>
          </p:cNvSpPr>
          <p:nvPr>
            <p:ph idx="1"/>
          </p:nvPr>
        </p:nvSpPr>
        <p:spPr>
          <a:xfrm>
            <a:off x="92766" y="4253947"/>
            <a:ext cx="3172766" cy="1698613"/>
          </a:xfrm>
        </p:spPr>
        <p:txBody>
          <a:bodyPr>
            <a:normAutofit/>
          </a:bodyPr>
          <a:lstStyle/>
          <a:p>
            <a:pPr marL="0" indent="0" algn="ctr">
              <a:buNone/>
            </a:pPr>
            <a:r>
              <a:rPr lang="en-US" b="1" dirty="0">
                <a:latin typeface="+mj-lt"/>
              </a:rPr>
              <a:t>They broke their WRIA </a:t>
            </a:r>
            <a:r>
              <a:rPr lang="en-US" b="1" dirty="0" smtClean="0">
                <a:latin typeface="+mj-lt"/>
              </a:rPr>
              <a:t>into </a:t>
            </a:r>
            <a:r>
              <a:rPr lang="en-US" b="1" dirty="0">
                <a:latin typeface="+mj-lt"/>
              </a:rPr>
              <a:t>nine </a:t>
            </a:r>
            <a:r>
              <a:rPr lang="en-US" b="1" dirty="0" smtClean="0">
                <a:latin typeface="+mj-lt"/>
              </a:rPr>
              <a:t>aggregated </a:t>
            </a:r>
            <a:r>
              <a:rPr lang="en-US" b="1" dirty="0" err="1" smtClean="0">
                <a:latin typeface="+mj-lt"/>
              </a:rPr>
              <a:t>subbasins</a:t>
            </a:r>
            <a:r>
              <a:rPr lang="en-US" b="1" dirty="0">
                <a:latin typeface="+mj-lt"/>
              </a:rPr>
              <a:t>.</a:t>
            </a:r>
          </a:p>
          <a:p>
            <a:endParaRPr lang="en-US" dirty="0"/>
          </a:p>
        </p:txBody>
      </p:sp>
    </p:spTree>
    <p:extLst>
      <p:ext uri="{BB962C8B-B14F-4D97-AF65-F5344CB8AC3E}">
        <p14:creationId xmlns:p14="http://schemas.microsoft.com/office/powerpoint/2010/main" val="2746066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table of subbasin housing forecasts for various options developed by WRIA1"/>
          <p:cNvGrpSpPr/>
          <p:nvPr/>
        </p:nvGrpSpPr>
        <p:grpSpPr>
          <a:xfrm>
            <a:off x="3520353" y="390059"/>
            <a:ext cx="6633557" cy="6172820"/>
            <a:chOff x="2373196" y="518925"/>
            <a:chExt cx="6633557" cy="6172820"/>
          </a:xfrm>
        </p:grpSpPr>
        <p:pic>
          <p:nvPicPr>
            <p:cNvPr id="3" name="Picture 2" title="Description of methods us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228" y="518925"/>
              <a:ext cx="6486525" cy="1695450"/>
            </a:xfrm>
            <a:prstGeom prst="rect">
              <a:avLst/>
            </a:prstGeom>
          </p:spPr>
        </p:pic>
        <p:pic>
          <p:nvPicPr>
            <p:cNvPr id="4" name="Picture 3" title="Table of options for total prokected new housing uni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196" y="2352936"/>
              <a:ext cx="6633557" cy="4338809"/>
            </a:xfrm>
            <a:prstGeom prst="rect">
              <a:avLst/>
            </a:prstGeom>
          </p:spPr>
        </p:pic>
      </p:grpSp>
      <p:cxnSp>
        <p:nvCxnSpPr>
          <p:cNvPr id="6" name="Straight Connector 5" title="Red line underlinding the words comprehensive plan growth projection"/>
          <p:cNvCxnSpPr/>
          <p:nvPr/>
        </p:nvCxnSpPr>
        <p:spPr>
          <a:xfrm>
            <a:off x="3823855" y="1679171"/>
            <a:ext cx="2527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title="Red line under lining the words using the adopted"/>
          <p:cNvCxnSpPr/>
          <p:nvPr/>
        </p:nvCxnSpPr>
        <p:spPr>
          <a:xfrm flipV="1">
            <a:off x="8382000" y="1496291"/>
            <a:ext cx="1177637" cy="27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516836" y="2858537"/>
            <a:ext cx="2464904" cy="1236385"/>
          </a:xfrm>
        </p:spPr>
        <p:txBody>
          <a:bodyPr>
            <a:normAutofit fontScale="90000"/>
          </a:bodyPr>
          <a:lstStyle/>
          <a:p>
            <a:r>
              <a:rPr lang="en-US" sz="2200" b="1" dirty="0"/>
              <a:t>They used their adopted comprehensive plan growth</a:t>
            </a:r>
            <a:br>
              <a:rPr lang="en-US" sz="2200" b="1" dirty="0"/>
            </a:br>
            <a:r>
              <a:rPr lang="en-US" sz="2200" b="1" dirty="0"/>
              <a:t>projections for rural growth outside of UGA’s.</a:t>
            </a:r>
            <a:br>
              <a:rPr lang="en-US" sz="2200" b="1" dirty="0"/>
            </a:br>
            <a:r>
              <a:rPr lang="en-US" sz="2200" b="1" dirty="0"/>
              <a:t>They made adjustments because of public water system capacity in areas outside the UGAs.</a:t>
            </a:r>
            <a:r>
              <a:rPr lang="en-US" dirty="0"/>
              <a:t/>
            </a:r>
            <a:br>
              <a:rPr lang="en-US" dirty="0"/>
            </a:br>
            <a:endParaRPr lang="en-US" dirty="0"/>
          </a:p>
        </p:txBody>
      </p:sp>
    </p:spTree>
    <p:extLst>
      <p:ext uri="{BB962C8B-B14F-4D97-AF65-F5344CB8AC3E}">
        <p14:creationId xmlns:p14="http://schemas.microsoft.com/office/powerpoint/2010/main" val="4218215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mber of houses build in the subbasins between 2000 and 2014 and the subset of those pacels that were analyzed to determine average irrigated footprints for the WRIA 1 wor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72" y="2074897"/>
            <a:ext cx="5555551" cy="4377289"/>
          </a:xfrm>
          <a:prstGeom prst="rect">
            <a:avLst/>
          </a:prstGeom>
        </p:spPr>
      </p:pic>
      <p:pic>
        <p:nvPicPr>
          <p:cNvPr id="3" name="Picture 2" descr="irrigated footprints in acres for new homes constructed in WRIA 1 between 2000 and 2014 by subbas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814" y="2074898"/>
            <a:ext cx="5486955" cy="4377289"/>
          </a:xfrm>
          <a:prstGeom prst="rect">
            <a:avLst/>
          </a:prstGeom>
        </p:spPr>
      </p:pic>
      <p:sp>
        <p:nvSpPr>
          <p:cNvPr id="5" name="Title 4"/>
          <p:cNvSpPr>
            <a:spLocks noGrp="1"/>
          </p:cNvSpPr>
          <p:nvPr>
            <p:ph type="title"/>
          </p:nvPr>
        </p:nvSpPr>
        <p:spPr>
          <a:xfrm>
            <a:off x="594014" y="749334"/>
            <a:ext cx="10515600" cy="1325563"/>
          </a:xfrm>
        </p:spPr>
        <p:txBody>
          <a:bodyPr>
            <a:normAutofit fontScale="90000"/>
          </a:bodyPr>
          <a:lstStyle/>
          <a:p>
            <a:pPr algn="ctr"/>
            <a:r>
              <a:rPr lang="en-US" sz="2700" b="1" dirty="0"/>
              <a:t>They calculated the irrigated footprint of a representative sample of domestic lots developed between 2000 and 2014 to estimate average outside lawn and garden irrigation requirements by </a:t>
            </a:r>
            <a:r>
              <a:rPr lang="en-US" sz="2700" b="1" dirty="0" err="1"/>
              <a:t>subbasin</a:t>
            </a:r>
            <a:r>
              <a:rPr lang="en-US" sz="2700" b="1" dirty="0"/>
              <a:t> to carry forward for the anticipated new uses coming in the 20 year timeframe.</a:t>
            </a:r>
            <a:r>
              <a:rPr lang="en-US" dirty="0"/>
              <a:t/>
            </a:r>
            <a:br>
              <a:rPr lang="en-US" dirty="0"/>
            </a:br>
            <a:endParaRPr lang="en-US" dirty="0"/>
          </a:p>
        </p:txBody>
      </p:sp>
    </p:spTree>
    <p:extLst>
      <p:ext uri="{BB962C8B-B14F-4D97-AF65-F5344CB8AC3E}">
        <p14:creationId xmlns:p14="http://schemas.microsoft.com/office/powerpoint/2010/main" val="341362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 of consumptive use calcuations developed by WRIA 1 planning process based on forecast of new houses, average irrigation footprints for each subbasin, and expected population living in those hom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76" y="310155"/>
            <a:ext cx="10839151" cy="6337441"/>
          </a:xfrm>
          <a:prstGeom prst="rect">
            <a:avLst/>
          </a:prstGeom>
          <a:noFill/>
          <a:ln w="19050">
            <a:noFill/>
          </a:ln>
        </p:spPr>
      </p:pic>
      <p:sp>
        <p:nvSpPr>
          <p:cNvPr id="3" name="Rectangle 2" title="A specific number on a chart"/>
          <p:cNvSpPr/>
          <p:nvPr/>
        </p:nvSpPr>
        <p:spPr>
          <a:xfrm>
            <a:off x="10673542" y="3325091"/>
            <a:ext cx="382385" cy="1995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527235" y="5645426"/>
            <a:ext cx="4346713" cy="1002169"/>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en-US" sz="1800" b="1" dirty="0" smtClean="0"/>
              <a:t/>
            </a:r>
            <a:br>
              <a:rPr lang="en-US" sz="1800" b="1" dirty="0" smtClean="0"/>
            </a:br>
            <a:r>
              <a:rPr lang="en-US" sz="1800" b="1" dirty="0" smtClean="0"/>
              <a:t>They </a:t>
            </a:r>
            <a:r>
              <a:rPr lang="en-US" sz="1800" b="1" dirty="0"/>
              <a:t>calculated a suite of potential outcomes based on</a:t>
            </a:r>
            <a:br>
              <a:rPr lang="en-US" sz="1800" b="1" dirty="0"/>
            </a:br>
            <a:r>
              <a:rPr lang="en-US" sz="1800" b="1" dirty="0"/>
              <a:t>a matrix of possible scenarios. Their most likely outcome is in the red box.</a:t>
            </a:r>
            <a:r>
              <a:rPr lang="en-US" sz="1800" dirty="0"/>
              <a:t/>
            </a:r>
            <a:br>
              <a:rPr lang="en-US" sz="1800" dirty="0"/>
            </a:br>
            <a:endParaRPr lang="en-US" sz="1800" dirty="0"/>
          </a:p>
        </p:txBody>
      </p:sp>
    </p:spTree>
    <p:extLst>
      <p:ext uri="{BB962C8B-B14F-4D97-AF65-F5344CB8AC3E}">
        <p14:creationId xmlns:p14="http://schemas.microsoft.com/office/powerpoint/2010/main" val="2879428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WRIA1 subbasins with expected new consumptive uses in acre-feet per year and equivalent cfs volume for the twenty year timeli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06" y="1494248"/>
            <a:ext cx="8374394" cy="5233997"/>
          </a:xfrm>
          <a:prstGeom prst="rect">
            <a:avLst/>
          </a:prstGeom>
        </p:spPr>
      </p:pic>
      <p:sp>
        <p:nvSpPr>
          <p:cNvPr id="3" name="Title 2"/>
          <p:cNvSpPr>
            <a:spLocks noGrp="1"/>
          </p:cNvSpPr>
          <p:nvPr>
            <p:ph type="title"/>
          </p:nvPr>
        </p:nvSpPr>
        <p:spPr>
          <a:xfrm>
            <a:off x="891209" y="600416"/>
            <a:ext cx="10515600" cy="893832"/>
          </a:xfrm>
        </p:spPr>
        <p:txBody>
          <a:bodyPr>
            <a:normAutofit fontScale="90000"/>
          </a:bodyPr>
          <a:lstStyle/>
          <a:p>
            <a:r>
              <a:rPr lang="en-US" sz="2700" b="1" dirty="0"/>
              <a:t>They believe the consumptive use impacts from new domestic uses will most likely be 647 AF/year by the end of the 20 year horizon. They apportioned those impacts out by </a:t>
            </a:r>
            <a:r>
              <a:rPr lang="en-US" sz="2700" b="1" dirty="0" err="1"/>
              <a:t>subbasin</a:t>
            </a:r>
            <a:r>
              <a:rPr lang="en-US" sz="2700" b="1" dirty="0"/>
              <a:t> based on expected new well locations.</a:t>
            </a:r>
            <a:r>
              <a:rPr lang="en-US" dirty="0"/>
              <a:t/>
            </a:r>
            <a:br>
              <a:rPr lang="en-US" dirty="0"/>
            </a:br>
            <a:endParaRPr lang="en-US" dirty="0"/>
          </a:p>
        </p:txBody>
      </p:sp>
    </p:spTree>
    <p:extLst>
      <p:ext uri="{BB962C8B-B14F-4D97-AF65-F5344CB8AC3E}">
        <p14:creationId xmlns:p14="http://schemas.microsoft.com/office/powerpoint/2010/main" val="29064197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IA 59 subbasins and forecasted new exempt wells broken out by aquifer ty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226" y="265044"/>
            <a:ext cx="7500730" cy="6394173"/>
          </a:xfrm>
          <a:prstGeom prst="rect">
            <a:avLst/>
          </a:prstGeom>
        </p:spPr>
      </p:pic>
      <p:sp>
        <p:nvSpPr>
          <p:cNvPr id="4" name="Title 3"/>
          <p:cNvSpPr>
            <a:spLocks noGrp="1"/>
          </p:cNvSpPr>
          <p:nvPr>
            <p:ph type="title"/>
          </p:nvPr>
        </p:nvSpPr>
        <p:spPr>
          <a:xfrm>
            <a:off x="51353" y="2027583"/>
            <a:ext cx="4462669" cy="1200358"/>
          </a:xfrm>
        </p:spPr>
        <p:txBody>
          <a:bodyPr>
            <a:normAutofit fontScale="90000"/>
          </a:bodyPr>
          <a:lstStyle/>
          <a:p>
            <a:pPr algn="ctr"/>
            <a:r>
              <a:rPr lang="en-US" sz="6700" b="1" dirty="0">
                <a:effectLst>
                  <a:outerShdw blurRad="38100" dist="38100" dir="2700000" algn="tl">
                    <a:srgbClr val="000000">
                      <a:alpha val="43137"/>
                    </a:srgbClr>
                  </a:outerShdw>
                </a:effectLst>
              </a:rPr>
              <a:t>WRIA 59 </a:t>
            </a:r>
            <a:r>
              <a:rPr lang="en-US" sz="6700" b="1" dirty="0" smtClean="0">
                <a:effectLst>
                  <a:outerShdw blurRad="38100" dist="38100" dir="2700000" algn="tl">
                    <a:srgbClr val="000000">
                      <a:alpha val="43137"/>
                    </a:srgbClr>
                  </a:outerShdw>
                </a:effectLst>
              </a:rPr>
              <a:t/>
            </a:r>
            <a:br>
              <a:rPr lang="en-US" sz="6700" b="1" dirty="0" smtClean="0">
                <a:effectLst>
                  <a:outerShdw blurRad="38100" dist="38100" dir="2700000" algn="tl">
                    <a:srgbClr val="000000">
                      <a:alpha val="43137"/>
                    </a:srgbClr>
                  </a:outerShdw>
                </a:effectLst>
              </a:rPr>
            </a:br>
            <a:r>
              <a:rPr lang="en-US" sz="6700" b="1" dirty="0" smtClean="0">
                <a:effectLst>
                  <a:outerShdw blurRad="38100" dist="38100" dir="2700000" algn="tl">
                    <a:srgbClr val="000000">
                      <a:alpha val="43137"/>
                    </a:srgbClr>
                  </a:outerShdw>
                </a:effectLst>
              </a:rPr>
              <a:t>Colville </a:t>
            </a:r>
            <a:r>
              <a:rPr lang="en-US" sz="6700" b="1" dirty="0">
                <a:effectLst>
                  <a:outerShdw blurRad="38100" dist="38100" dir="2700000" algn="tl">
                    <a:srgbClr val="000000">
                      <a:alpha val="43137"/>
                    </a:srgbClr>
                  </a:outerShdw>
                </a:effectLst>
              </a:rPr>
              <a:t>Basin</a:t>
            </a:r>
            <a:r>
              <a:rPr lang="en-US" b="1" dirty="0"/>
              <a:t/>
            </a:r>
            <a:br>
              <a:rPr lang="en-US" b="1" dirty="0"/>
            </a:br>
            <a:endParaRPr lang="en-US" dirty="0"/>
          </a:p>
        </p:txBody>
      </p:sp>
      <p:sp>
        <p:nvSpPr>
          <p:cNvPr id="5" name="Content Placeholder 4"/>
          <p:cNvSpPr>
            <a:spLocks noGrp="1"/>
          </p:cNvSpPr>
          <p:nvPr>
            <p:ph idx="1"/>
          </p:nvPr>
        </p:nvSpPr>
        <p:spPr>
          <a:xfrm>
            <a:off x="387626" y="4200940"/>
            <a:ext cx="3588026" cy="1060174"/>
          </a:xfrm>
        </p:spPr>
        <p:txBody>
          <a:bodyPr/>
          <a:lstStyle/>
          <a:p>
            <a:pPr marL="0" indent="0" algn="ctr">
              <a:buNone/>
            </a:pPr>
            <a:r>
              <a:rPr lang="en-US" sz="2400" b="1" dirty="0"/>
              <a:t>They broke their </a:t>
            </a:r>
            <a:r>
              <a:rPr lang="en-US" sz="2400" b="1" dirty="0" smtClean="0"/>
              <a:t>WRIA</a:t>
            </a:r>
          </a:p>
          <a:p>
            <a:pPr marL="0" indent="0" algn="ctr">
              <a:buNone/>
            </a:pPr>
            <a:r>
              <a:rPr lang="en-US" sz="2400" b="1" dirty="0" smtClean="0"/>
              <a:t>into </a:t>
            </a:r>
            <a:r>
              <a:rPr lang="en-US" sz="2400" b="1" dirty="0"/>
              <a:t>19 </a:t>
            </a:r>
            <a:r>
              <a:rPr lang="en-US" sz="2400" b="1" dirty="0" err="1"/>
              <a:t>subbasins</a:t>
            </a:r>
            <a:r>
              <a:rPr lang="en-US" sz="2400" b="1" dirty="0"/>
              <a:t>.</a:t>
            </a:r>
          </a:p>
          <a:p>
            <a:endParaRPr lang="en-US" dirty="0"/>
          </a:p>
        </p:txBody>
      </p:sp>
    </p:spTree>
    <p:extLst>
      <p:ext uri="{BB962C8B-B14F-4D97-AF65-F5344CB8AC3E}">
        <p14:creationId xmlns:p14="http://schemas.microsoft.com/office/powerpoint/2010/main" val="28688546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 of building permits issued by subbasin for the time period 2001-2017 in WRIA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87" y="1802295"/>
            <a:ext cx="11582400" cy="4797287"/>
          </a:xfrm>
          <a:prstGeom prst="rect">
            <a:avLst/>
          </a:prstGeom>
        </p:spPr>
      </p:pic>
      <p:sp>
        <p:nvSpPr>
          <p:cNvPr id="4" name="Title 3"/>
          <p:cNvSpPr>
            <a:spLocks noGrp="1"/>
          </p:cNvSpPr>
          <p:nvPr>
            <p:ph type="title"/>
          </p:nvPr>
        </p:nvSpPr>
        <p:spPr>
          <a:xfrm>
            <a:off x="634741" y="503583"/>
            <a:ext cx="10763491" cy="1014827"/>
          </a:xfrm>
        </p:spPr>
        <p:txBody>
          <a:bodyPr>
            <a:noAutofit/>
          </a:bodyPr>
          <a:lstStyle/>
          <a:p>
            <a:r>
              <a:rPr lang="en-US" sz="2000" b="1" dirty="0"/>
              <a:t>They calculated the number of domestic exempt building permits issued by </a:t>
            </a:r>
            <a:r>
              <a:rPr lang="en-US" sz="2000" b="1" dirty="0" err="1"/>
              <a:t>subbasin</a:t>
            </a:r>
            <a:r>
              <a:rPr lang="en-US" sz="2000" b="1" dirty="0"/>
              <a:t> over the period of 2001 thru 2017. </a:t>
            </a:r>
            <a:br>
              <a:rPr lang="en-US" sz="2000" b="1" dirty="0"/>
            </a:br>
            <a:r>
              <a:rPr lang="en-US" sz="2000" b="1" dirty="0"/>
              <a:t>They used this ratio to estimate the number of new anticipated domestic wells for the coming 20 years by </a:t>
            </a:r>
            <a:r>
              <a:rPr lang="en-US" sz="2000" b="1" dirty="0" err="1" smtClean="0"/>
              <a:t>subbasin</a:t>
            </a:r>
            <a:r>
              <a:rPr lang="en-US" sz="2000" b="1" dirty="0" smtClean="0"/>
              <a:t>.</a:t>
            </a:r>
            <a:endParaRPr lang="en-US" sz="2000" b="1" dirty="0"/>
          </a:p>
        </p:txBody>
      </p:sp>
    </p:spTree>
    <p:extLst>
      <p:ext uri="{BB962C8B-B14F-4D97-AF65-F5344CB8AC3E}">
        <p14:creationId xmlns:p14="http://schemas.microsoft.com/office/powerpoint/2010/main" val="2045457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RIA59 map showing areas that were unlikely to be developed because of ownership, steepness and other considerat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2255" y="1513957"/>
            <a:ext cx="5689644" cy="4876340"/>
          </a:xfrm>
          <a:prstGeom prst="rect">
            <a:avLst/>
          </a:prstGeom>
        </p:spPr>
      </p:pic>
      <p:pic>
        <p:nvPicPr>
          <p:cNvPr id="8" name="Picture 7" descr="WRIA59 map of wells drilled for new wells constructed between 2001 and 2017 coded by aquifer ty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16" y="1513958"/>
            <a:ext cx="5480895" cy="4876339"/>
          </a:xfrm>
          <a:prstGeom prst="rect">
            <a:avLst/>
          </a:prstGeom>
        </p:spPr>
      </p:pic>
      <p:sp>
        <p:nvSpPr>
          <p:cNvPr id="5" name="Rectangle 4"/>
          <p:cNvSpPr/>
          <p:nvPr/>
        </p:nvSpPr>
        <p:spPr>
          <a:xfrm>
            <a:off x="6520069" y="449084"/>
            <a:ext cx="4805238" cy="830997"/>
          </a:xfrm>
          <a:prstGeom prst="rect">
            <a:avLst/>
          </a:prstGeom>
        </p:spPr>
        <p:txBody>
          <a:bodyPr wrap="square">
            <a:spAutoFit/>
          </a:bodyPr>
          <a:lstStyle/>
          <a:p>
            <a:pPr algn="ctr"/>
            <a:r>
              <a:rPr lang="en-US" sz="2400" b="1" dirty="0">
                <a:latin typeface="+mj-lt"/>
              </a:rPr>
              <a:t>They also </a:t>
            </a:r>
            <a:r>
              <a:rPr lang="en-US" sz="2400" b="1" dirty="0" smtClean="0">
                <a:latin typeface="+mj-lt"/>
              </a:rPr>
              <a:t>evaluated parcels that are unlikely to be developed.</a:t>
            </a:r>
            <a:endParaRPr lang="en-US" sz="2400" b="1" dirty="0">
              <a:latin typeface="+mj-lt"/>
            </a:endParaRPr>
          </a:p>
        </p:txBody>
      </p:sp>
      <p:sp>
        <p:nvSpPr>
          <p:cNvPr id="3" name="Title 2"/>
          <p:cNvSpPr>
            <a:spLocks noGrp="1"/>
          </p:cNvSpPr>
          <p:nvPr>
            <p:ph type="title"/>
          </p:nvPr>
        </p:nvSpPr>
        <p:spPr>
          <a:xfrm>
            <a:off x="679174" y="532023"/>
            <a:ext cx="4250635" cy="748058"/>
          </a:xfrm>
        </p:spPr>
        <p:txBody>
          <a:bodyPr>
            <a:noAutofit/>
          </a:bodyPr>
          <a:lstStyle/>
          <a:p>
            <a:pPr algn="ctr"/>
            <a:r>
              <a:rPr lang="en-US" sz="2400" b="1" dirty="0"/>
              <a:t>They also estimated the aquifer type for each of the 950 </a:t>
            </a:r>
            <a:r>
              <a:rPr lang="en-US" sz="2400" b="1" dirty="0" smtClean="0"/>
              <a:t>wells.</a:t>
            </a:r>
            <a:endParaRPr lang="en-US" sz="2400" dirty="0"/>
          </a:p>
        </p:txBody>
      </p:sp>
    </p:spTree>
    <p:extLst>
      <p:ext uri="{BB962C8B-B14F-4D97-AF65-F5344CB8AC3E}">
        <p14:creationId xmlns:p14="http://schemas.microsoft.com/office/powerpoint/2010/main" val="4206191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365125"/>
            <a:ext cx="10515600" cy="1325563"/>
          </a:xfrm>
        </p:spPr>
        <p:txBody>
          <a:bodyPr/>
          <a:lstStyle/>
          <a:p>
            <a:pPr algn="ctr"/>
            <a:r>
              <a:rPr lang="en-US" b="1" dirty="0" smtClean="0"/>
              <a:t>Basic RCW 90.94 Requirements</a:t>
            </a:r>
            <a:endParaRPr lang="en-US" b="1" dirty="0"/>
          </a:p>
        </p:txBody>
      </p:sp>
      <p:sp>
        <p:nvSpPr>
          <p:cNvPr id="3" name="Content Placeholder 2"/>
          <p:cNvSpPr>
            <a:spLocks noGrp="1"/>
          </p:cNvSpPr>
          <p:nvPr>
            <p:ph idx="1"/>
          </p:nvPr>
        </p:nvSpPr>
        <p:spPr>
          <a:xfrm>
            <a:off x="820783" y="1885156"/>
            <a:ext cx="10515600" cy="4351338"/>
          </a:xfrm>
        </p:spPr>
        <p:txBody>
          <a:bodyPr>
            <a:normAutofit/>
          </a:bodyPr>
          <a:lstStyle/>
          <a:p>
            <a:r>
              <a:rPr lang="en-US" sz="3000" dirty="0"/>
              <a:t>Permit-exempt domestic well water use must </a:t>
            </a:r>
            <a:r>
              <a:rPr lang="en-US" sz="3000" dirty="0" smtClean="0"/>
              <a:t>be		 </a:t>
            </a:r>
            <a:r>
              <a:rPr lang="en-US" sz="3000" dirty="0"/>
              <a:t>estimated to establish amount of water use </a:t>
            </a:r>
            <a:r>
              <a:rPr lang="en-US" sz="3000" dirty="0" smtClean="0"/>
              <a:t>that		 </a:t>
            </a:r>
            <a:r>
              <a:rPr lang="en-US" sz="3000" dirty="0"/>
              <a:t>watershed restoration plans and plan updates must address. </a:t>
            </a:r>
          </a:p>
          <a:p>
            <a:r>
              <a:rPr lang="en-US" sz="3000" dirty="0"/>
              <a:t>Plans must </a:t>
            </a:r>
            <a:r>
              <a:rPr lang="en-US" sz="3000" dirty="0" smtClean="0"/>
              <a:t>estimate </a:t>
            </a:r>
            <a:r>
              <a:rPr lang="en-US" sz="3000" dirty="0"/>
              <a:t>cumulative consumptive water use over 20 years subsequent to signing of </a:t>
            </a:r>
            <a:r>
              <a:rPr lang="en-US" sz="3000" dirty="0" smtClean="0"/>
              <a:t>bill (effective 1/19/18). </a:t>
            </a:r>
            <a:endParaRPr lang="en-US" sz="3000" dirty="0"/>
          </a:p>
          <a:p>
            <a:r>
              <a:rPr lang="en-US" sz="3000" dirty="0" smtClean="0"/>
              <a:t>Ultimately</a:t>
            </a:r>
            <a:r>
              <a:rPr lang="en-US" sz="3000" dirty="0"/>
              <a:t>, watershed plans will be judged by two </a:t>
            </a:r>
            <a:r>
              <a:rPr lang="en-US" sz="3000" dirty="0" smtClean="0"/>
              <a:t>tests: </a:t>
            </a:r>
          </a:p>
          <a:p>
            <a:pPr lvl="1"/>
            <a:r>
              <a:rPr lang="en-US" sz="3000" dirty="0" smtClean="0"/>
              <a:t>total </a:t>
            </a:r>
            <a:r>
              <a:rPr lang="en-US" sz="3000" dirty="0"/>
              <a:t>potential impacts of new permit-exempt domestic wells are </a:t>
            </a:r>
            <a:r>
              <a:rPr lang="en-US" sz="3000" dirty="0" smtClean="0"/>
              <a:t>offset</a:t>
            </a:r>
          </a:p>
          <a:p>
            <a:pPr lvl="1"/>
            <a:r>
              <a:rPr lang="en-US" sz="3000" dirty="0" smtClean="0"/>
              <a:t>“</a:t>
            </a:r>
            <a:r>
              <a:rPr lang="en-US" sz="3000" dirty="0"/>
              <a:t>net ecological benefit” (NEB) is provided by plan. </a:t>
            </a:r>
          </a:p>
          <a:p>
            <a:endParaRPr lang="en-US" dirty="0"/>
          </a:p>
        </p:txBody>
      </p:sp>
      <p:pic>
        <p:nvPicPr>
          <p:cNvPr id="1026" name="Picture 2" descr="generic checkbox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363" y="833438"/>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51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IA 59 average irrigation footprint by subbasin for houses built between 2001 and 2017. Average lawn size by subbasin graph and average lawn size by aquifer type bar ch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773" y="545567"/>
            <a:ext cx="8960258" cy="6017119"/>
          </a:xfrm>
          <a:prstGeom prst="rect">
            <a:avLst/>
          </a:prstGeom>
        </p:spPr>
      </p:pic>
      <p:sp>
        <p:nvSpPr>
          <p:cNvPr id="4" name="Title 3"/>
          <p:cNvSpPr>
            <a:spLocks noGrp="1"/>
          </p:cNvSpPr>
          <p:nvPr>
            <p:ph type="title"/>
          </p:nvPr>
        </p:nvSpPr>
        <p:spPr>
          <a:xfrm>
            <a:off x="133112" y="3087332"/>
            <a:ext cx="2739887" cy="1490179"/>
          </a:xfrm>
        </p:spPr>
        <p:txBody>
          <a:bodyPr>
            <a:normAutofit fontScale="90000"/>
          </a:bodyPr>
          <a:lstStyle/>
          <a:p>
            <a:r>
              <a:rPr lang="en-US" sz="2200" b="1" dirty="0"/>
              <a:t>They calculated the irrigated footprint of a representative sample of domestic lots developed between 2001 and 2017 to estimate average outside lawn and garden irrigation requirements by </a:t>
            </a:r>
            <a:r>
              <a:rPr lang="en-US" sz="2200" b="1" dirty="0" err="1"/>
              <a:t>subbasin</a:t>
            </a:r>
            <a:r>
              <a:rPr lang="en-US" sz="2200" b="1" dirty="0"/>
              <a:t> and aquifer type to carry forward for the anticipated new uses coming in the 20 year timeframe.</a:t>
            </a:r>
            <a:br>
              <a:rPr lang="en-US" sz="2200" b="1" dirty="0"/>
            </a:br>
            <a:r>
              <a:rPr lang="en-US" sz="2200" b="1" dirty="0"/>
              <a:t/>
            </a:r>
            <a:br>
              <a:rPr lang="en-US" sz="2200" b="1" dirty="0"/>
            </a:br>
            <a:r>
              <a:rPr lang="en-US" sz="2200" b="1" dirty="0"/>
              <a:t>Bedrock aquifer wells are typically poor producers and homes with bedrock wells typically have much smaller irrigated areas.</a:t>
            </a:r>
            <a:r>
              <a:rPr lang="en-US" b="1" dirty="0"/>
              <a:t/>
            </a:r>
            <a:br>
              <a:rPr lang="en-US" b="1" dirty="0"/>
            </a:br>
            <a:endParaRPr lang="en-US" b="1" dirty="0"/>
          </a:p>
        </p:txBody>
      </p:sp>
    </p:spTree>
    <p:extLst>
      <p:ext uri="{BB962C8B-B14F-4D97-AF65-F5344CB8AC3E}">
        <p14:creationId xmlns:p14="http://schemas.microsoft.com/office/powerpoint/2010/main" val="1378048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mptive use calculation chart for anticiapted new homes in WRIA 59 subbasins over 2018-2038 timefr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965" y="175403"/>
            <a:ext cx="8565266" cy="6358262"/>
          </a:xfrm>
          <a:prstGeom prst="rect">
            <a:avLst/>
          </a:prstGeom>
        </p:spPr>
      </p:pic>
      <p:pic>
        <p:nvPicPr>
          <p:cNvPr id="5" name="Picture 4" title="Section of a chart that is zoomed 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57" y="1614142"/>
            <a:ext cx="11663796" cy="1054318"/>
          </a:xfrm>
          <a:prstGeom prst="rect">
            <a:avLst/>
          </a:prstGeom>
          <a:effectLst>
            <a:innerShdw blurRad="114300">
              <a:prstClr val="black"/>
            </a:innerShdw>
          </a:effectLst>
        </p:spPr>
      </p:pic>
      <p:sp>
        <p:nvSpPr>
          <p:cNvPr id="3" name="Title 2"/>
          <p:cNvSpPr>
            <a:spLocks noGrp="1"/>
          </p:cNvSpPr>
          <p:nvPr>
            <p:ph type="title"/>
          </p:nvPr>
        </p:nvSpPr>
        <p:spPr>
          <a:xfrm>
            <a:off x="258082" y="2962551"/>
            <a:ext cx="2580861" cy="4153866"/>
          </a:xfrm>
        </p:spPr>
        <p:txBody>
          <a:bodyPr>
            <a:normAutofit fontScale="90000"/>
          </a:bodyPr>
          <a:lstStyle/>
          <a:p>
            <a:r>
              <a:rPr lang="en-US" sz="2200" b="1" dirty="0"/>
              <a:t>They combine </a:t>
            </a:r>
            <a:br>
              <a:rPr lang="en-US" sz="2200" b="1" dirty="0"/>
            </a:br>
            <a:r>
              <a:rPr lang="en-US" sz="2200" b="1" dirty="0"/>
              <a:t>in-house consumptive use with 2.64 people per house density plus the appropriate irrigated lot size per </a:t>
            </a:r>
            <a:r>
              <a:rPr lang="en-US" sz="2200" b="1" dirty="0" err="1"/>
              <a:t>subbasin</a:t>
            </a:r>
            <a:r>
              <a:rPr lang="en-US" sz="2200" b="1" dirty="0"/>
              <a:t> with pertinent irrigation requirements to get a total forecasted new consumptive use estimate.</a:t>
            </a:r>
            <a:r>
              <a:rPr lang="en-US" b="1" dirty="0"/>
              <a:t/>
            </a:r>
            <a:br>
              <a:rPr lang="en-US" b="1" dirty="0"/>
            </a:br>
            <a:endParaRPr lang="en-US" b="1" dirty="0"/>
          </a:p>
        </p:txBody>
      </p:sp>
    </p:spTree>
    <p:extLst>
      <p:ext uri="{BB962C8B-B14F-4D97-AF65-F5344CB8AC3E}">
        <p14:creationId xmlns:p14="http://schemas.microsoft.com/office/powerpoint/2010/main" val="34048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A59 subasin map showing buildout pressure of anticipated new homes per developable arce. Darker subbasins have more press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881" y="1491421"/>
            <a:ext cx="5234484" cy="4835113"/>
          </a:xfrm>
          <a:prstGeom prst="rect">
            <a:avLst/>
          </a:prstGeom>
        </p:spPr>
      </p:pic>
      <p:pic>
        <p:nvPicPr>
          <p:cNvPr id="5" name="Picture 4" descr="WRIA 59 buildout analysis map by subbasin depciting anticpated volumes of consumptive use wa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91" y="1491421"/>
            <a:ext cx="5474825" cy="4848719"/>
          </a:xfrm>
          <a:prstGeom prst="rect">
            <a:avLst/>
          </a:prstGeom>
        </p:spPr>
      </p:pic>
      <p:cxnSp>
        <p:nvCxnSpPr>
          <p:cNvPr id="3" name="Straight Connector 2" title="A red line undering specific words"/>
          <p:cNvCxnSpPr/>
          <p:nvPr/>
        </p:nvCxnSpPr>
        <p:spPr>
          <a:xfrm>
            <a:off x="6180881" y="4310623"/>
            <a:ext cx="1188720" cy="76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title="A red line underling specific words"/>
          <p:cNvCxnSpPr/>
          <p:nvPr/>
        </p:nvCxnSpPr>
        <p:spPr>
          <a:xfrm flipV="1">
            <a:off x="394491" y="2317315"/>
            <a:ext cx="1484413" cy="10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89003" y="457890"/>
            <a:ext cx="10515600" cy="1325563"/>
          </a:xfrm>
        </p:spPr>
        <p:txBody>
          <a:bodyPr>
            <a:normAutofit fontScale="90000"/>
          </a:bodyPr>
          <a:lstStyle/>
          <a:p>
            <a:pPr algn="ctr"/>
            <a:r>
              <a:rPr lang="en-US" sz="2700" b="1" dirty="0"/>
              <a:t>They believe the consumptive use impacts from new domestic uses will most likely be 426 AF/year by the end of the 20 year horizon. They apportioned those impacts out by </a:t>
            </a:r>
            <a:r>
              <a:rPr lang="en-US" sz="2700" b="1" dirty="0" err="1"/>
              <a:t>subbasin</a:t>
            </a:r>
            <a:r>
              <a:rPr lang="en-US" sz="2700" b="1" dirty="0"/>
              <a:t> and aquifer type based on expected new well locations.</a:t>
            </a:r>
            <a:r>
              <a:rPr lang="en-US" dirty="0"/>
              <a:t/>
            </a:r>
            <a:br>
              <a:rPr lang="en-US" dirty="0"/>
            </a:br>
            <a:endParaRPr lang="en-US" dirty="0"/>
          </a:p>
        </p:txBody>
      </p:sp>
    </p:spTree>
    <p:extLst>
      <p:ext uri="{BB962C8B-B14F-4D97-AF65-F5344CB8AC3E}">
        <p14:creationId xmlns:p14="http://schemas.microsoft.com/office/powerpoint/2010/main" val="2239733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 picture of a stream and tre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3" name="Title 2"/>
          <p:cNvSpPr>
            <a:spLocks noGrp="1"/>
          </p:cNvSpPr>
          <p:nvPr>
            <p:ph type="title"/>
          </p:nvPr>
        </p:nvSpPr>
        <p:spPr>
          <a:xfrm>
            <a:off x="3886200" y="2700131"/>
            <a:ext cx="4419600" cy="1457738"/>
          </a:xfrm>
        </p:spPr>
        <p:txBody>
          <a:bodyPr>
            <a:noAutofit/>
          </a:bodyPr>
          <a:lstStyle/>
          <a:p>
            <a:r>
              <a:rPr lang="en-US" sz="6600" b="1" dirty="0" smtClean="0">
                <a:solidFill>
                  <a:schemeClr val="bg1"/>
                </a:solidFill>
                <a:effectLst>
                  <a:outerShdw blurRad="38100" dist="38100" dir="2700000" algn="tl">
                    <a:srgbClr val="000000">
                      <a:alpha val="43137"/>
                    </a:srgbClr>
                  </a:outerShdw>
                </a:effectLst>
                <a:latin typeface="Bahnschrift" panose="020B0502040204020203" pitchFamily="34" charset="0"/>
                <a:ea typeface="Tahoma" panose="020B0604030504040204" pitchFamily="34" charset="0"/>
                <a:cs typeface="Tahoma" panose="020B0604030504040204" pitchFamily="34" charset="0"/>
              </a:rPr>
              <a:t>Questions?</a:t>
            </a:r>
            <a:endParaRPr lang="en-US" sz="6600" b="1" dirty="0">
              <a:solidFill>
                <a:schemeClr val="bg1"/>
              </a:solidFill>
              <a:effectLst>
                <a:outerShdw blurRad="38100" dist="38100" dir="2700000" algn="tl">
                  <a:srgbClr val="000000">
                    <a:alpha val="43137"/>
                  </a:srgbClr>
                </a:outerShdw>
              </a:effectLst>
              <a:latin typeface="Bahnschrift" panose="020B0502040204020203"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idx="1"/>
          </p:nvPr>
        </p:nvSpPr>
        <p:spPr>
          <a:xfrm>
            <a:off x="0" y="5738190"/>
            <a:ext cx="4227442" cy="1119810"/>
          </a:xfrm>
        </p:spPr>
        <p:txBody>
          <a:bodyPr>
            <a:normAutofit lnSpcReduction="10000"/>
          </a:bodyPr>
          <a:lstStyle/>
          <a:p>
            <a:pPr marL="0" indent="0">
              <a:buNone/>
            </a:pPr>
            <a:r>
              <a:rPr lang="en-US" sz="2000" b="1" dirty="0">
                <a:solidFill>
                  <a:schemeClr val="bg1"/>
                </a:solidFill>
                <a:effectLst>
                  <a:outerShdw blurRad="38100" dist="38100" dir="2700000" algn="tl">
                    <a:srgbClr val="000000">
                      <a:alpha val="43137"/>
                    </a:srgbClr>
                  </a:outerShdw>
                </a:effectLst>
              </a:rPr>
              <a:t>John Covert</a:t>
            </a:r>
          </a:p>
          <a:p>
            <a:pPr marL="0" indent="0">
              <a:buNone/>
            </a:pPr>
            <a:r>
              <a:rPr lang="en-US" sz="2000" b="1" dirty="0">
                <a:solidFill>
                  <a:schemeClr val="bg1"/>
                </a:solidFill>
                <a:effectLst>
                  <a:outerShdw blurRad="38100" dist="38100" dir="2700000" algn="tl">
                    <a:srgbClr val="000000">
                      <a:alpha val="43137"/>
                    </a:srgbClr>
                  </a:outerShdw>
                </a:effectLst>
              </a:rPr>
              <a:t>Washington Department of Ecology</a:t>
            </a:r>
          </a:p>
          <a:p>
            <a:pPr marL="0" indent="0">
              <a:buNone/>
            </a:pPr>
            <a:r>
              <a:rPr lang="en-US" sz="2000" b="1" dirty="0">
                <a:solidFill>
                  <a:schemeClr val="bg1"/>
                </a:solidFill>
                <a:effectLst>
                  <a:outerShdw blurRad="38100" dist="38100" dir="2700000" algn="tl">
                    <a:srgbClr val="000000">
                      <a:alpha val="43137"/>
                    </a:srgbClr>
                  </a:outerShdw>
                </a:effectLst>
              </a:rPr>
              <a:t>john.covert@ecy.wa.gov</a:t>
            </a:r>
          </a:p>
          <a:p>
            <a:endParaRPr lang="en-US" dirty="0"/>
          </a:p>
        </p:txBody>
      </p:sp>
    </p:spTree>
    <p:extLst>
      <p:ext uri="{BB962C8B-B14F-4D97-AF65-F5344CB8AC3E}">
        <p14:creationId xmlns:p14="http://schemas.microsoft.com/office/powerpoint/2010/main" val="2216812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03" y="109212"/>
            <a:ext cx="10515600" cy="1325563"/>
          </a:xfrm>
        </p:spPr>
        <p:txBody>
          <a:bodyPr/>
          <a:lstStyle/>
          <a:p>
            <a:pPr algn="ctr"/>
            <a:r>
              <a:rPr lang="en-US" b="1" dirty="0"/>
              <a:t>Consumptive </a:t>
            </a:r>
            <a:r>
              <a:rPr lang="en-US" b="1" dirty="0" smtClean="0"/>
              <a:t>Use:</a:t>
            </a:r>
            <a:endParaRPr lang="en-US" b="1" dirty="0"/>
          </a:p>
        </p:txBody>
      </p:sp>
      <p:sp>
        <p:nvSpPr>
          <p:cNvPr id="3" name="Content Placeholder 2"/>
          <p:cNvSpPr>
            <a:spLocks noGrp="1"/>
          </p:cNvSpPr>
          <p:nvPr>
            <p:ph idx="1"/>
          </p:nvPr>
        </p:nvSpPr>
        <p:spPr>
          <a:xfrm>
            <a:off x="1704352" y="1215392"/>
            <a:ext cx="9362340" cy="4351338"/>
          </a:xfrm>
        </p:spPr>
        <p:txBody>
          <a:bodyPr/>
          <a:lstStyle/>
          <a:p>
            <a:pPr marL="0" indent="0">
              <a:buNone/>
            </a:pPr>
            <a:r>
              <a:rPr lang="en-US" sz="3200" dirty="0" smtClean="0"/>
              <a:t>- water </a:t>
            </a:r>
            <a:r>
              <a:rPr lang="en-US" sz="3200" dirty="0"/>
              <a:t>that is evaporated, transpired, consumed by humans, or otherwise removed from an immediate water environment due to </a:t>
            </a:r>
            <a:r>
              <a:rPr lang="en-US" sz="3200" dirty="0" smtClean="0"/>
              <a:t>use </a:t>
            </a:r>
            <a:r>
              <a:rPr lang="en-US" sz="3200" dirty="0"/>
              <a:t>of permit-exempt domestic wells.</a:t>
            </a:r>
          </a:p>
          <a:p>
            <a:pPr marL="0" indent="0">
              <a:buNone/>
            </a:pPr>
            <a:endParaRPr lang="en-US" dirty="0"/>
          </a:p>
        </p:txBody>
      </p:sp>
      <p:pic>
        <p:nvPicPr>
          <p:cNvPr id="1026" name="Picture 2" descr="Image result for water cycle including septic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889" y="3019845"/>
            <a:ext cx="4762500" cy="3476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vapotranspiration l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876" y="3176538"/>
            <a:ext cx="3912571" cy="323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26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856" y="340331"/>
            <a:ext cx="6651171" cy="1325563"/>
          </a:xfrm>
        </p:spPr>
        <p:txBody>
          <a:bodyPr/>
          <a:lstStyle/>
          <a:p>
            <a:pPr algn="ctr"/>
            <a:r>
              <a:rPr lang="en-US" b="1" dirty="0"/>
              <a:t>Subbasins</a:t>
            </a:r>
          </a:p>
        </p:txBody>
      </p:sp>
      <p:sp>
        <p:nvSpPr>
          <p:cNvPr id="3" name="Content Placeholder 2"/>
          <p:cNvSpPr>
            <a:spLocks noGrp="1"/>
          </p:cNvSpPr>
          <p:nvPr>
            <p:ph idx="1"/>
          </p:nvPr>
        </p:nvSpPr>
        <p:spPr>
          <a:xfrm>
            <a:off x="601301" y="1495479"/>
            <a:ext cx="10612678" cy="2860764"/>
          </a:xfrm>
        </p:spPr>
        <p:txBody>
          <a:bodyPr>
            <a:normAutofit/>
          </a:bodyPr>
          <a:lstStyle/>
          <a:p>
            <a:r>
              <a:rPr lang="en-US" dirty="0" smtClean="0"/>
              <a:t>Planning </a:t>
            </a:r>
            <a:r>
              <a:rPr lang="en-US" dirty="0"/>
              <a:t>groups must delineate subbasins within WRIAs, and these </a:t>
            </a:r>
            <a:r>
              <a:rPr lang="en-US" dirty="0" smtClean="0"/>
              <a:t>must </a:t>
            </a:r>
            <a:r>
              <a:rPr lang="en-US" dirty="0"/>
              <a:t>be suitably sized to allow meaningful determinations of whether mitigation is in-time and in </a:t>
            </a:r>
            <a:r>
              <a:rPr lang="en-US" dirty="0" smtClean="0"/>
              <a:t>same </a:t>
            </a:r>
            <a:r>
              <a:rPr lang="en-US" dirty="0"/>
              <a:t>subbasin in the context of </a:t>
            </a:r>
            <a:r>
              <a:rPr lang="en-US" dirty="0" smtClean="0"/>
              <a:t>RCW 90.94 high </a:t>
            </a:r>
            <a:r>
              <a:rPr lang="en-US" dirty="0"/>
              <a:t>priority and </a:t>
            </a:r>
            <a:r>
              <a:rPr lang="en-US" dirty="0" smtClean="0"/>
              <a:t>low </a:t>
            </a:r>
            <a:r>
              <a:rPr lang="en-US" dirty="0"/>
              <a:t>priority </a:t>
            </a:r>
            <a:r>
              <a:rPr lang="en-US" dirty="0" smtClean="0"/>
              <a:t>projects, </a:t>
            </a:r>
            <a:r>
              <a:rPr lang="en-US" dirty="0"/>
              <a:t>without being so small that they are unwieldly.</a:t>
            </a:r>
          </a:p>
          <a:p>
            <a:pPr marL="0" indent="0">
              <a:buNone/>
            </a:pPr>
            <a:endParaRPr lang="en-US" dirty="0"/>
          </a:p>
        </p:txBody>
      </p:sp>
      <p:sp>
        <p:nvSpPr>
          <p:cNvPr id="7" name="Content Placeholder 2"/>
          <p:cNvSpPr txBox="1">
            <a:spLocks/>
          </p:cNvSpPr>
          <p:nvPr/>
        </p:nvSpPr>
        <p:spPr>
          <a:xfrm>
            <a:off x="649360" y="3659312"/>
            <a:ext cx="4758158" cy="2385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In some instances, subbasins may not correspond with hydrologic basin delineations (i.e. watershed divides).</a:t>
            </a:r>
          </a:p>
          <a:p>
            <a:pPr marL="0" indent="0">
              <a:buFont typeface="Arial" panose="020B0604020202020204" pitchFamily="34" charset="0"/>
              <a:buNone/>
            </a:pPr>
            <a:endParaRPr lang="en-US" dirty="0"/>
          </a:p>
        </p:txBody>
      </p:sp>
      <p:pic>
        <p:nvPicPr>
          <p:cNvPr id="4" name="Picture 3" descr="WRIA 1 subbasin map with smaller HUC12s display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429" y="3081401"/>
            <a:ext cx="4692840" cy="3626285"/>
          </a:xfrm>
          <a:prstGeom prst="rect">
            <a:avLst/>
          </a:prstGeom>
        </p:spPr>
      </p:pic>
      <p:sp>
        <p:nvSpPr>
          <p:cNvPr id="5" name="TextBox 4"/>
          <p:cNvSpPr txBox="1"/>
          <p:nvPr/>
        </p:nvSpPr>
        <p:spPr>
          <a:xfrm>
            <a:off x="2826256" y="5426331"/>
            <a:ext cx="2786185" cy="923330"/>
          </a:xfrm>
          <a:prstGeom prst="rect">
            <a:avLst/>
          </a:prstGeom>
          <a:solidFill>
            <a:schemeClr val="bg1">
              <a:lumMod val="85000"/>
            </a:schemeClr>
          </a:solidFill>
        </p:spPr>
        <p:txBody>
          <a:bodyPr wrap="square" rtlCol="0">
            <a:spAutoFit/>
          </a:bodyPr>
          <a:lstStyle/>
          <a:p>
            <a:r>
              <a:rPr lang="en-US" dirty="0" smtClean="0"/>
              <a:t>WRIA 01 has 49 USGS HUC12 </a:t>
            </a:r>
            <a:r>
              <a:rPr lang="en-US" dirty="0" err="1" smtClean="0">
                <a:solidFill>
                  <a:srgbClr val="FF0000"/>
                </a:solidFill>
              </a:rPr>
              <a:t>subwatersheds</a:t>
            </a:r>
            <a:r>
              <a:rPr lang="en-US" dirty="0" smtClean="0"/>
              <a:t> and </a:t>
            </a:r>
          </a:p>
          <a:p>
            <a:r>
              <a:rPr lang="en-US" dirty="0" smtClean="0"/>
              <a:t>9 Planning Unit </a:t>
            </a:r>
            <a:r>
              <a:rPr lang="en-US" dirty="0" err="1" smtClean="0">
                <a:solidFill>
                  <a:srgbClr val="00B0F0"/>
                </a:solidFill>
              </a:rPr>
              <a:t>subbasins</a:t>
            </a:r>
            <a:endParaRPr lang="en-US" dirty="0">
              <a:solidFill>
                <a:srgbClr val="00B0F0"/>
              </a:solidFill>
            </a:endParaRPr>
          </a:p>
        </p:txBody>
      </p:sp>
      <p:cxnSp>
        <p:nvCxnSpPr>
          <p:cNvPr id="8" name="Straight Arrow Connector 7" title="Red line pointing to specific aubwatersheds on a map"/>
          <p:cNvCxnSpPr/>
          <p:nvPr/>
        </p:nvCxnSpPr>
        <p:spPr>
          <a:xfrm flipV="1">
            <a:off x="5054138" y="4761172"/>
            <a:ext cx="1895302" cy="1024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title="Blue line pointing to specific subbasins on a map"/>
          <p:cNvCxnSpPr/>
          <p:nvPr/>
        </p:nvCxnSpPr>
        <p:spPr>
          <a:xfrm flipV="1">
            <a:off x="5407518" y="4954385"/>
            <a:ext cx="2805457" cy="1230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536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RCW 90.94 </a:t>
            </a:r>
            <a:r>
              <a:rPr lang="en-US" b="1" dirty="0" smtClean="0"/>
              <a:t>High </a:t>
            </a:r>
            <a:r>
              <a:rPr lang="en-US" b="1" dirty="0"/>
              <a:t>and </a:t>
            </a:r>
            <a:r>
              <a:rPr lang="en-US" b="1" dirty="0" smtClean="0"/>
              <a:t>Low </a:t>
            </a:r>
            <a:r>
              <a:rPr lang="en-US" b="1" dirty="0"/>
              <a:t>Priority Projects</a:t>
            </a:r>
          </a:p>
        </p:txBody>
      </p:sp>
      <p:sp>
        <p:nvSpPr>
          <p:cNvPr id="3" name="Content Placeholder 2"/>
          <p:cNvSpPr>
            <a:spLocks noGrp="1"/>
          </p:cNvSpPr>
          <p:nvPr>
            <p:ph idx="1"/>
          </p:nvPr>
        </p:nvSpPr>
        <p:spPr>
          <a:xfrm>
            <a:off x="838200" y="2156551"/>
            <a:ext cx="10515600" cy="4351338"/>
          </a:xfrm>
        </p:spPr>
        <p:txBody>
          <a:bodyPr/>
          <a:lstStyle/>
          <a:p>
            <a:r>
              <a:rPr lang="en-US" dirty="0" smtClean="0"/>
              <a:t>Highest </a:t>
            </a:r>
            <a:r>
              <a:rPr lang="en-US" dirty="0"/>
              <a:t>priority projects must replace consumptive water use during same time as </a:t>
            </a:r>
            <a:r>
              <a:rPr lang="en-US" dirty="0" smtClean="0"/>
              <a:t>impact </a:t>
            </a:r>
            <a:r>
              <a:rPr lang="en-US" dirty="0"/>
              <a:t>and in </a:t>
            </a:r>
            <a:r>
              <a:rPr lang="en-US" dirty="0" smtClean="0"/>
              <a:t>same </a:t>
            </a:r>
            <a:r>
              <a:rPr lang="en-US" dirty="0"/>
              <a:t>basin or tributary. </a:t>
            </a:r>
          </a:p>
          <a:p>
            <a:r>
              <a:rPr lang="en-US" dirty="0"/>
              <a:t>Lower priority projects include those </a:t>
            </a:r>
            <a:r>
              <a:rPr lang="en-US" dirty="0" smtClean="0"/>
              <a:t>1) not </a:t>
            </a:r>
            <a:r>
              <a:rPr lang="en-US" dirty="0"/>
              <a:t>in same basin or tributary </a:t>
            </a:r>
            <a:r>
              <a:rPr lang="en-US" dirty="0" smtClean="0"/>
              <a:t>or 2) projects that </a:t>
            </a:r>
            <a:r>
              <a:rPr lang="en-US" dirty="0"/>
              <a:t>replace consumptive impacts only during critical flow periods.</a:t>
            </a:r>
          </a:p>
          <a:p>
            <a:r>
              <a:rPr lang="en-US" dirty="0"/>
              <a:t>In reality, there </a:t>
            </a:r>
            <a:r>
              <a:rPr lang="en-US" dirty="0" smtClean="0"/>
              <a:t>probably won’t be </a:t>
            </a:r>
            <a:r>
              <a:rPr lang="en-US" dirty="0"/>
              <a:t>a strict dichotomy between lower and higher priority projects </a:t>
            </a:r>
            <a:r>
              <a:rPr lang="en-US" dirty="0" smtClean="0"/>
              <a:t>and many projects will </a:t>
            </a:r>
            <a:r>
              <a:rPr lang="en-US" dirty="0"/>
              <a:t>fall in between</a:t>
            </a:r>
            <a:r>
              <a:rPr lang="en-US" dirty="0" smtClean="0"/>
              <a:t>.</a:t>
            </a:r>
            <a:endParaRPr lang="en-US" dirty="0"/>
          </a:p>
        </p:txBody>
      </p:sp>
    </p:spTree>
    <p:extLst>
      <p:ext uri="{BB962C8B-B14F-4D97-AF65-F5344CB8AC3E}">
        <p14:creationId xmlns:p14="http://schemas.microsoft.com/office/powerpoint/2010/main" val="985224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454" y="278039"/>
            <a:ext cx="10515600" cy="1325563"/>
          </a:xfrm>
        </p:spPr>
        <p:txBody>
          <a:bodyPr/>
          <a:lstStyle/>
          <a:p>
            <a:r>
              <a:rPr lang="en-US" b="1" dirty="0"/>
              <a:t>Total Water Use </a:t>
            </a:r>
            <a:r>
              <a:rPr lang="en-US" b="1" dirty="0" smtClean="0"/>
              <a:t>vs. </a:t>
            </a:r>
            <a:r>
              <a:rPr lang="en-US" b="1" dirty="0"/>
              <a:t>Consumptive Water Use</a:t>
            </a:r>
          </a:p>
        </p:txBody>
      </p:sp>
      <p:sp>
        <p:nvSpPr>
          <p:cNvPr id="3" name="Content Placeholder 2"/>
          <p:cNvSpPr>
            <a:spLocks noGrp="1"/>
          </p:cNvSpPr>
          <p:nvPr>
            <p:ph idx="1"/>
          </p:nvPr>
        </p:nvSpPr>
        <p:spPr>
          <a:xfrm>
            <a:off x="688946" y="1368471"/>
            <a:ext cx="10814108" cy="4351338"/>
          </a:xfrm>
        </p:spPr>
        <p:txBody>
          <a:bodyPr>
            <a:normAutofit/>
          </a:bodyPr>
          <a:lstStyle/>
          <a:p>
            <a:r>
              <a:rPr lang="en-US" dirty="0"/>
              <a:t>Estimates of water use by future permit-exempt domestic wells </a:t>
            </a:r>
            <a:r>
              <a:rPr lang="en-US" dirty="0" smtClean="0"/>
              <a:t>must </a:t>
            </a:r>
            <a:r>
              <a:rPr lang="en-US" dirty="0"/>
              <a:t>account for portion of water </a:t>
            </a:r>
            <a:r>
              <a:rPr lang="en-US" dirty="0" smtClean="0"/>
              <a:t>consumptively </a:t>
            </a:r>
            <a:r>
              <a:rPr lang="en-US" dirty="0"/>
              <a:t>used. </a:t>
            </a:r>
            <a:endParaRPr lang="en-US" dirty="0" smtClean="0"/>
          </a:p>
          <a:p>
            <a:pPr lvl="1"/>
            <a:r>
              <a:rPr lang="en-US" sz="2800" dirty="0" smtClean="0"/>
              <a:t>For indoor water use most </a:t>
            </a:r>
            <a:r>
              <a:rPr lang="en-US" sz="2800" dirty="0"/>
              <a:t>houses on permit-exempt domestic wells are connected to septic </a:t>
            </a:r>
            <a:r>
              <a:rPr lang="en-US" sz="2800" dirty="0" smtClean="0"/>
              <a:t>systems, so a </a:t>
            </a:r>
            <a:r>
              <a:rPr lang="en-US" sz="2800" dirty="0"/>
              <a:t>reasonable assumption is that </a:t>
            </a:r>
            <a:r>
              <a:rPr lang="en-US" sz="2800" dirty="0" smtClean="0"/>
              <a:t>only about </a:t>
            </a:r>
            <a:r>
              <a:rPr lang="en-US" sz="2800" dirty="0"/>
              <a:t>10% is </a:t>
            </a:r>
            <a:r>
              <a:rPr lang="en-US" sz="2800" dirty="0" smtClean="0"/>
              <a:t>lost from the groundwater system. </a:t>
            </a:r>
            <a:endParaRPr lang="en-US" sz="2800" dirty="0"/>
          </a:p>
          <a:p>
            <a:pPr lvl="1"/>
            <a:r>
              <a:rPr lang="en-US" sz="2800" dirty="0"/>
              <a:t>For outdoor water use a </a:t>
            </a:r>
            <a:r>
              <a:rPr lang="en-US" sz="2800" dirty="0" smtClean="0"/>
              <a:t>good assumption </a:t>
            </a:r>
            <a:r>
              <a:rPr lang="en-US" sz="2800" dirty="0"/>
              <a:t>is that about 80% is </a:t>
            </a:r>
            <a:r>
              <a:rPr lang="en-US" sz="2800" dirty="0" smtClean="0"/>
              <a:t>lost, </a:t>
            </a:r>
            <a:r>
              <a:rPr lang="en-US" sz="2800" dirty="0"/>
              <a:t>mainly </a:t>
            </a:r>
            <a:r>
              <a:rPr lang="en-US" sz="2800" dirty="0" smtClean="0"/>
              <a:t>due to </a:t>
            </a:r>
            <a:r>
              <a:rPr lang="en-US" sz="2800" dirty="0"/>
              <a:t>evapotranspiration.</a:t>
            </a:r>
          </a:p>
          <a:p>
            <a:r>
              <a:rPr lang="en-US" dirty="0"/>
              <a:t>Planning groups can use assumptions other than </a:t>
            </a:r>
            <a:r>
              <a:rPr lang="en-US" dirty="0" smtClean="0"/>
              <a:t>10% and 80% </a:t>
            </a:r>
            <a:r>
              <a:rPr lang="en-US" dirty="0"/>
              <a:t>if justification is </a:t>
            </a:r>
            <a:r>
              <a:rPr lang="en-US" dirty="0" smtClean="0"/>
              <a:t>provided.</a:t>
            </a:r>
            <a:endParaRPr lang="en-US" dirty="0"/>
          </a:p>
          <a:p>
            <a:endParaRPr lang="en-US" dirty="0"/>
          </a:p>
        </p:txBody>
      </p:sp>
      <p:pic>
        <p:nvPicPr>
          <p:cNvPr id="11266" name="Picture 2" descr="Image result for water drinking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7769" y="5002756"/>
            <a:ext cx="3771900" cy="120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49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Indoor </a:t>
            </a:r>
            <a:r>
              <a:rPr lang="en-US" b="1" dirty="0"/>
              <a:t>Water Use</a:t>
            </a:r>
          </a:p>
        </p:txBody>
      </p:sp>
      <p:sp>
        <p:nvSpPr>
          <p:cNvPr id="3" name="Content Placeholder 2"/>
          <p:cNvSpPr>
            <a:spLocks noGrp="1"/>
          </p:cNvSpPr>
          <p:nvPr>
            <p:ph idx="1"/>
          </p:nvPr>
        </p:nvSpPr>
        <p:spPr>
          <a:xfrm>
            <a:off x="729465" y="1551398"/>
            <a:ext cx="6236415" cy="4972692"/>
          </a:xfrm>
        </p:spPr>
        <p:txBody>
          <a:bodyPr>
            <a:normAutofit lnSpcReduction="10000"/>
          </a:bodyPr>
          <a:lstStyle/>
          <a:p>
            <a:r>
              <a:rPr lang="en-US" dirty="0"/>
              <a:t>The Water Research Foundation (</a:t>
            </a:r>
            <a:r>
              <a:rPr lang="en-US" dirty="0" err="1"/>
              <a:t>DeOreo</a:t>
            </a:r>
            <a:r>
              <a:rPr lang="en-US" dirty="0"/>
              <a:t>, et al., 2016) evaluated water use in homes provided </a:t>
            </a:r>
            <a:r>
              <a:rPr lang="en-US" dirty="0" smtClean="0"/>
              <a:t>by municipal </a:t>
            </a:r>
            <a:r>
              <a:rPr lang="en-US" dirty="0"/>
              <a:t>water in 23 areas across U.S. and </a:t>
            </a:r>
            <a:r>
              <a:rPr lang="en-US" dirty="0" smtClean="0"/>
              <a:t>Canada (</a:t>
            </a:r>
            <a:r>
              <a:rPr lang="en-US" dirty="0" err="1" smtClean="0"/>
              <a:t>ave</a:t>
            </a:r>
            <a:r>
              <a:rPr lang="en-US" dirty="0" smtClean="0"/>
              <a:t> = 59 </a:t>
            </a:r>
            <a:r>
              <a:rPr lang="en-US" dirty="0" err="1" smtClean="0"/>
              <a:t>gpd</a:t>
            </a:r>
            <a:r>
              <a:rPr lang="en-US" dirty="0" smtClean="0"/>
              <a:t> per capita). A </a:t>
            </a:r>
            <a:r>
              <a:rPr lang="en-US" dirty="0"/>
              <a:t>sampling of homes supplied by Tacoma Water </a:t>
            </a:r>
            <a:r>
              <a:rPr lang="en-US" dirty="0" smtClean="0"/>
              <a:t>averaged </a:t>
            </a:r>
            <a:r>
              <a:rPr lang="en-US" dirty="0"/>
              <a:t>51 </a:t>
            </a:r>
            <a:r>
              <a:rPr lang="en-US" dirty="0" err="1"/>
              <a:t>gpd</a:t>
            </a:r>
            <a:r>
              <a:rPr lang="en-US" dirty="0"/>
              <a:t> per capita indoor water </a:t>
            </a:r>
            <a:r>
              <a:rPr lang="en-US" dirty="0" smtClean="0"/>
              <a:t>use (in this study). </a:t>
            </a:r>
            <a:endParaRPr lang="en-US" dirty="0"/>
          </a:p>
          <a:p>
            <a:r>
              <a:rPr lang="en-US" dirty="0" smtClean="0"/>
              <a:t>Since </a:t>
            </a:r>
            <a:r>
              <a:rPr lang="en-US" dirty="0"/>
              <a:t>homes supplied municipal water are more likely to be fitted with water saving appliances, an assumption of 60 </a:t>
            </a:r>
            <a:r>
              <a:rPr lang="en-US" dirty="0" err="1"/>
              <a:t>gpd</a:t>
            </a:r>
            <a:r>
              <a:rPr lang="en-US" dirty="0"/>
              <a:t> per capita </a:t>
            </a:r>
            <a:r>
              <a:rPr lang="en-US" dirty="0" smtClean="0"/>
              <a:t>is reasonable </a:t>
            </a:r>
            <a:r>
              <a:rPr lang="en-US" dirty="0"/>
              <a:t>for </a:t>
            </a:r>
            <a:r>
              <a:rPr lang="en-US" dirty="0" smtClean="0"/>
              <a:t>indoor water use. </a:t>
            </a:r>
            <a:endParaRPr lang="en-US" dirty="0"/>
          </a:p>
          <a:p>
            <a:endParaRPr lang="en-US" dirty="0"/>
          </a:p>
        </p:txBody>
      </p:sp>
      <p:pic>
        <p:nvPicPr>
          <p:cNvPr id="4098" name="Picture 2" descr="Image result for DIRTY DIS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49" y="2158428"/>
            <a:ext cx="4549465" cy="321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90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3075"/>
            <a:ext cx="10515600" cy="1325563"/>
          </a:xfrm>
        </p:spPr>
        <p:txBody>
          <a:bodyPr>
            <a:normAutofit/>
          </a:bodyPr>
          <a:lstStyle/>
          <a:p>
            <a:pPr algn="ctr"/>
            <a:r>
              <a:rPr lang="en-US" sz="4100" b="1" dirty="0"/>
              <a:t>Household Consumptive Indoor Water </a:t>
            </a:r>
            <a:r>
              <a:rPr lang="en-US" sz="4100" b="1" dirty="0" smtClean="0"/>
              <a:t>Use</a:t>
            </a:r>
            <a:endParaRPr lang="en-US" dirty="0"/>
          </a:p>
        </p:txBody>
      </p:sp>
      <p:sp>
        <p:nvSpPr>
          <p:cNvPr id="3" name="Content Placeholder 2"/>
          <p:cNvSpPr>
            <a:spLocks noGrp="1"/>
          </p:cNvSpPr>
          <p:nvPr>
            <p:ph idx="1"/>
          </p:nvPr>
        </p:nvSpPr>
        <p:spPr>
          <a:xfrm>
            <a:off x="751115" y="1901165"/>
            <a:ext cx="11124502" cy="4351338"/>
          </a:xfrm>
        </p:spPr>
        <p:txBody>
          <a:bodyPr/>
          <a:lstStyle/>
          <a:p>
            <a:pPr marL="0" indent="0">
              <a:buNone/>
            </a:pPr>
            <a:r>
              <a:rPr lang="en-US" dirty="0"/>
              <a:t>A</a:t>
            </a:r>
            <a:r>
              <a:rPr lang="en-US" dirty="0" smtClean="0"/>
              <a:t>verage </a:t>
            </a:r>
            <a:r>
              <a:rPr lang="en-US" dirty="0"/>
              <a:t>household </a:t>
            </a:r>
            <a:r>
              <a:rPr lang="en-US" dirty="0" smtClean="0"/>
              <a:t>size estimates </a:t>
            </a:r>
            <a:r>
              <a:rPr lang="en-US" dirty="0"/>
              <a:t>are available from </a:t>
            </a:r>
            <a:r>
              <a:rPr lang="en-US" dirty="0" smtClean="0"/>
              <a:t>OFM</a:t>
            </a:r>
            <a:r>
              <a:rPr lang="en-US" dirty="0"/>
              <a:t>. </a:t>
            </a:r>
            <a:endParaRPr lang="en-US" dirty="0" smtClean="0"/>
          </a:p>
          <a:p>
            <a:pPr marL="0" indent="0">
              <a:buNone/>
            </a:pPr>
            <a:endParaRPr lang="en-US" sz="1100" dirty="0"/>
          </a:p>
          <a:p>
            <a:pPr marL="0" indent="0">
              <a:buNone/>
            </a:pPr>
            <a:r>
              <a:rPr lang="en-US" dirty="0" smtClean="0"/>
              <a:t>Assuming </a:t>
            </a:r>
            <a:r>
              <a:rPr lang="en-US" dirty="0"/>
              <a:t>2.5 people per </a:t>
            </a:r>
            <a:r>
              <a:rPr lang="en-US" dirty="0" smtClean="0"/>
              <a:t>household, </a:t>
            </a:r>
            <a:r>
              <a:rPr lang="en-US" dirty="0"/>
              <a:t>60 </a:t>
            </a:r>
            <a:r>
              <a:rPr lang="en-US" dirty="0" err="1"/>
              <a:t>gpd</a:t>
            </a:r>
            <a:r>
              <a:rPr lang="en-US" dirty="0"/>
              <a:t> </a:t>
            </a:r>
            <a:r>
              <a:rPr lang="en-US" dirty="0" smtClean="0"/>
              <a:t>per </a:t>
            </a:r>
            <a:r>
              <a:rPr lang="en-US" dirty="0"/>
              <a:t>capita water </a:t>
            </a:r>
            <a:r>
              <a:rPr lang="en-US" dirty="0" smtClean="0"/>
              <a:t>use, and 10% </a:t>
            </a:r>
            <a:r>
              <a:rPr lang="en-US" dirty="0"/>
              <a:t>of indoor water use </a:t>
            </a:r>
            <a:r>
              <a:rPr lang="en-US" dirty="0" smtClean="0"/>
              <a:t>consumption, household consumptive indoor water use (HCIWU)</a:t>
            </a:r>
            <a:r>
              <a:rPr lang="en-US" dirty="0"/>
              <a:t> equals </a:t>
            </a:r>
            <a:r>
              <a:rPr lang="en-US" dirty="0" smtClean="0"/>
              <a:t>: </a:t>
            </a:r>
            <a:endParaRPr lang="en-US" dirty="0"/>
          </a:p>
          <a:p>
            <a:pPr marL="0" indent="0">
              <a:buNone/>
            </a:pPr>
            <a:endParaRPr lang="en-US" sz="1100" dirty="0" smtClean="0"/>
          </a:p>
          <a:p>
            <a:pPr marL="0" indent="0">
              <a:buNone/>
            </a:pPr>
            <a:r>
              <a:rPr lang="en-US" sz="3200" dirty="0" smtClean="0"/>
              <a:t>60 </a:t>
            </a:r>
            <a:r>
              <a:rPr lang="en-US" sz="3200" dirty="0" err="1"/>
              <a:t>gpd</a:t>
            </a:r>
            <a:r>
              <a:rPr lang="en-US" sz="3200" dirty="0"/>
              <a:t> X 2.5 </a:t>
            </a:r>
            <a:r>
              <a:rPr lang="en-US" sz="3200" dirty="0" smtClean="0"/>
              <a:t>people/house </a:t>
            </a:r>
            <a:r>
              <a:rPr lang="en-US" sz="3200" dirty="0"/>
              <a:t>X 365 </a:t>
            </a:r>
            <a:r>
              <a:rPr lang="en-US" sz="3200" dirty="0" smtClean="0"/>
              <a:t>days X 3.07 (10</a:t>
            </a:r>
            <a:r>
              <a:rPr lang="en-US" sz="3200" baseline="30000" dirty="0" smtClean="0"/>
              <a:t>-6</a:t>
            </a:r>
            <a:r>
              <a:rPr lang="en-US" sz="3200" dirty="0" smtClean="0"/>
              <a:t>)AF/gal. X </a:t>
            </a:r>
            <a:r>
              <a:rPr lang="en-US" sz="3200" dirty="0"/>
              <a:t>10% </a:t>
            </a:r>
            <a:endParaRPr lang="en-US" sz="3200" dirty="0" smtClean="0"/>
          </a:p>
          <a:p>
            <a:pPr marL="0" indent="0">
              <a:buNone/>
            </a:pPr>
            <a:r>
              <a:rPr lang="en-US" sz="3200" dirty="0" smtClean="0"/>
              <a:t>= </a:t>
            </a:r>
            <a:r>
              <a:rPr lang="en-US" sz="3200" dirty="0"/>
              <a:t>0.017 AF/YR</a:t>
            </a:r>
          </a:p>
          <a:p>
            <a:pPr marL="0" indent="0">
              <a:buNone/>
            </a:pPr>
            <a:endParaRPr lang="en-US" dirty="0"/>
          </a:p>
        </p:txBody>
      </p:sp>
    </p:spTree>
    <p:extLst>
      <p:ext uri="{BB962C8B-B14F-4D97-AF65-F5344CB8AC3E}">
        <p14:creationId xmlns:p14="http://schemas.microsoft.com/office/powerpoint/2010/main" val="2996404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65_z83 xmlns="79fe015f-d5a9-4081-8a73-b52e74bb0737">WRIA 08</_x0065_z83>
    <_x0061_hb9 xmlns="79fe015f-d5a9-4081-8a73-b52e74bb0737" xsi:nil="true"/>
    <xy0b xmlns="79fe015f-d5a9-4081-8a73-b52e74bb0737" xsi:nil="true"/>
    <qmds xmlns="79fe015f-d5a9-4081-8a73-b52e74bb0737">
      <UserInfo>
        <DisplayName/>
        <AccountId xsi:nil="true"/>
        <AccountType/>
      </UserInfo>
    </qmds>
    <qryy xmlns="79fe015f-d5a9-4081-8a73-b52e74bb0737">May 2019</qry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632297254D52448953820B9E57E305" ma:contentTypeVersion="6" ma:contentTypeDescription="Create a new document." ma:contentTypeScope="" ma:versionID="a9c70921f168db99d65702cf1153dfca">
  <xsd:schema xmlns:xsd="http://www.w3.org/2001/XMLSchema" xmlns:xs="http://www.w3.org/2001/XMLSchema" xmlns:p="http://schemas.microsoft.com/office/2006/metadata/properties" xmlns:ns2="fa9a4940-7a8b-4399-b0b9-597dee2fdc40" xmlns:ns3="79fe015f-d5a9-4081-8a73-b52e74bb0737" targetNamespace="http://schemas.microsoft.com/office/2006/metadata/properties" ma:root="true" ma:fieldsID="6528eb9a5a7b7fc9c18a30affcd12280" ns2:_="" ns3:_="">
    <xsd:import namespace="fa9a4940-7a8b-4399-b0b9-597dee2fdc40"/>
    <xsd:import namespace="79fe015f-d5a9-4081-8a73-b52e74bb0737"/>
    <xsd:element name="properties">
      <xsd:complexType>
        <xsd:sequence>
          <xsd:element name="documentManagement">
            <xsd:complexType>
              <xsd:all>
                <xsd:element ref="ns2:SharedWithUsers" minOccurs="0"/>
                <xsd:element ref="ns3:qmds" minOccurs="0"/>
                <xsd:element ref="ns3:_x0065_z83" minOccurs="0"/>
                <xsd:element ref="ns3:_x0061_hb9" minOccurs="0"/>
                <xsd:element ref="ns3:qryy" minOccurs="0"/>
                <xsd:element ref="ns3:xy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fe015f-d5a9-4081-8a73-b52e74bb0737" elementFormDefault="qualified">
    <xsd:import namespace="http://schemas.microsoft.com/office/2006/documentManagement/types"/>
    <xsd:import namespace="http://schemas.microsoft.com/office/infopath/2007/PartnerControls"/>
    <xsd:element name="qmds" ma:index="9" nillable="true" ma:displayName="Person or Group" ma:list="UserInfo" ma:internalName="qm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5_z83" ma:index="10" nillable="true" ma:displayName="Category" ma:internalName="_x0065_z83">
      <xsd:simpleType>
        <xsd:restriction base="dms:Text">
          <xsd:maxLength value="255"/>
        </xsd:restriction>
      </xsd:simpleType>
    </xsd:element>
    <xsd:element name="_x0061_hb9" ma:index="11" nillable="true" ma:displayName="Year" ma:internalName="_x0061_hb9">
      <xsd:simpleType>
        <xsd:restriction base="dms:DateTime"/>
      </xsd:simpleType>
    </xsd:element>
    <xsd:element name="qryy" ma:index="12" nillable="true" ma:displayName="Month and Year" ma:internalName="qryy">
      <xsd:simpleType>
        <xsd:restriction base="dms:Text"/>
      </xsd:simpleType>
    </xsd:element>
    <xsd:element name="xy0b" ma:index="13" nillable="true" ma:displayName="Date and Time" ma:internalName="xy0b">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62185D-B683-4C7B-B402-A64519A7560E}">
  <ds:schemaRefs>
    <ds:schemaRef ds:uri="http://schemas.microsoft.com/office/2006/metadata/properties"/>
    <ds:schemaRef ds:uri="79fe015f-d5a9-4081-8a73-b52e74bb0737"/>
    <ds:schemaRef ds:uri="http://purl.org/dc/terms/"/>
    <ds:schemaRef ds:uri="http://schemas.microsoft.com/office/2006/documentManagement/types"/>
    <ds:schemaRef ds:uri="fa9a4940-7a8b-4399-b0b9-597dee2fdc40"/>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8E47C28-5EE2-4D50-9175-947E5830DE24}">
  <ds:schemaRefs>
    <ds:schemaRef ds:uri="http://schemas.microsoft.com/sharepoint/v3/contenttype/forms"/>
  </ds:schemaRefs>
</ds:datastoreItem>
</file>

<file path=customXml/itemProps3.xml><?xml version="1.0" encoding="utf-8"?>
<ds:datastoreItem xmlns:ds="http://schemas.openxmlformats.org/officeDocument/2006/customXml" ds:itemID="{9D193BCF-E140-41CA-B8F0-FA2D160F73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a4940-7a8b-4399-b0b9-597dee2fdc40"/>
    <ds:schemaRef ds:uri="79fe015f-d5a9-4081-8a73-b52e74bb07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6001</TotalTime>
  <Words>1441</Words>
  <Application>Microsoft Office PowerPoint</Application>
  <PresentationFormat>Widescreen</PresentationFormat>
  <Paragraphs>114</Paragraphs>
  <Slides>33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Bahnschrift</vt:lpstr>
      <vt:lpstr>Calibri</vt:lpstr>
      <vt:lpstr>Calibri Light</vt:lpstr>
      <vt:lpstr>Tahoma</vt:lpstr>
      <vt:lpstr>Office Theme</vt:lpstr>
      <vt:lpstr>1_Office Theme</vt:lpstr>
      <vt:lpstr>Consumptive Water Use Estimates  &amp; Related Considerations for  RCW 90.94  May 2019</vt:lpstr>
      <vt:lpstr>Ecology published recommendations for estimating water use by permit-exempt domestic wells in compliance with RCW 90.94. </vt:lpstr>
      <vt:lpstr>Basic RCW 90.94 Requirements</vt:lpstr>
      <vt:lpstr>Consumptive Use:</vt:lpstr>
      <vt:lpstr>Subbasins</vt:lpstr>
      <vt:lpstr>RCW 90.94 High and Low Priority Projects</vt:lpstr>
      <vt:lpstr>Total Water Use vs. Consumptive Water Use</vt:lpstr>
      <vt:lpstr>Indoor Water Use</vt:lpstr>
      <vt:lpstr>Household Consumptive Indoor Water Use</vt:lpstr>
      <vt:lpstr>Outdoor Water Use</vt:lpstr>
      <vt:lpstr>Household Consumptive Outdoor Water Use</vt:lpstr>
      <vt:lpstr>When &amp; Where Consumptive Use Impacts Will Occur  </vt:lpstr>
      <vt:lpstr>Water-level altitudes and direction of groundwater flow in A3 aquifer, Chambers-Clover Creek Watershed and vicinity, Washington, September 2006–September 2008. </vt:lpstr>
      <vt:lpstr>Need to Simplify </vt:lpstr>
      <vt:lpstr>Conceptual Groundwater Models</vt:lpstr>
      <vt:lpstr>Seasonal vs. Steady State</vt:lpstr>
      <vt:lpstr>Most of the permit exempt wells drilled in WRIA 01 between 2000 and 2014 were not located adjacent to perennial streams. </vt:lpstr>
      <vt:lpstr>Spatial Considerations</vt:lpstr>
      <vt:lpstr>Significance of Scale</vt:lpstr>
      <vt:lpstr>Major Conclusions</vt:lpstr>
      <vt:lpstr>Basinwide Consumptive Use Estimates  from watershed planning groups that have already tackled the question</vt:lpstr>
      <vt:lpstr>WRIA 01 Nooksack Basin </vt:lpstr>
      <vt:lpstr>They used their adopted comprehensive plan growth projections for rural growth outside of UGA’s. They made adjustments because of public water system capacity in areas outside the UGAs. </vt:lpstr>
      <vt:lpstr>They calculated the irrigated footprint of a representative sample of domestic lots developed between 2000 and 2014 to estimate average outside lawn and garden irrigation requirements by subbasin to carry forward for the anticipated new uses coming in the 20 year timeframe. </vt:lpstr>
      <vt:lpstr> They calculated a suite of potential outcomes based on a matrix of possible scenarios. Their most likely outcome is in the red box. </vt:lpstr>
      <vt:lpstr>They believe the consumptive use impacts from new domestic uses will most likely be 647 AF/year by the end of the 20 year horizon. They apportioned those impacts out by subbasin based on expected new well locations. </vt:lpstr>
      <vt:lpstr>WRIA 59  Colville Basin </vt:lpstr>
      <vt:lpstr>They calculated the number of domestic exempt building permits issued by subbasin over the period of 2001 thru 2017.  They used this ratio to estimate the number of new anticipated domestic wells for the coming 20 years by subbasin.</vt:lpstr>
      <vt:lpstr>They also estimated the aquifer type for each of the 950 wells.</vt:lpstr>
      <vt:lpstr>They calculated the irrigated footprint of a representative sample of domestic lots developed between 2001 and 2017 to estimate average outside lawn and garden irrigation requirements by subbasin and aquifer type to carry forward for the anticipated new uses coming in the 20 year timeframe.  Bedrock aquifer wells are typically poor producers and homes with bedrock wells typically have much smaller irrigated areas. </vt:lpstr>
      <vt:lpstr>They combine  in-house consumptive use with 2.64 people per house density plus the appropriate irrigated lot size per subbasin with pertinent irrigation requirements to get a total forecasted new consumptive use estimate. </vt:lpstr>
      <vt:lpstr>They believe the consumptive use impacts from new domestic uses will most likely be 426 AF/year by the end of the 20 year horizon. They apportioned those impacts out by subbasin and aquifer type based on expected new well locations. </vt:lpstr>
      <vt:lpstr>Questions?</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Consumptive Water Use Estimates and Related Considersations for RCW 9094 May 2019</dc:title>
  <dc:creator>Covert, John J. (ECY)</dc:creator>
  <cp:lastModifiedBy>Medcalf, RiAnne (ECY)</cp:lastModifiedBy>
  <cp:revision>224</cp:revision>
  <cp:lastPrinted>2018-05-04T15:39:26Z</cp:lastPrinted>
  <dcterms:created xsi:type="dcterms:W3CDTF">2018-03-30T16:31:29Z</dcterms:created>
  <dcterms:modified xsi:type="dcterms:W3CDTF">2019-06-07T00:24:46Z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0x01010059632297254D52448953820B9E57E305</vt:lpwstr>
  </property>
</Properties>
</file>