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76" r:id="rId3"/>
    <p:sldId id="277" r:id="rId4"/>
    <p:sldId id="278" r:id="rId5"/>
    <p:sldId id="271" r:id="rId6"/>
    <p:sldId id="274" r:id="rId7"/>
    <p:sldId id="256" r:id="rId8"/>
    <p:sldId id="265" r:id="rId9"/>
    <p:sldId id="266"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Ingria (ECY)" initials="JI(" lastIdx="9" clrIdx="0">
    <p:extLst>
      <p:ext uri="{19B8F6BF-5375-455C-9EA6-DF929625EA0E}">
        <p15:presenceInfo xmlns:p15="http://schemas.microsoft.com/office/powerpoint/2012/main" userId="S-1-5-21-2487942767-1439223106-4058045846-61553" providerId="AD"/>
      </p:ext>
    </p:extLst>
  </p:cmAuthor>
  <p:cmAuthor id="2" name="Potts, Stephanie (ECY)" initials="PS(" lastIdx="1" clrIdx="1">
    <p:extLst>
      <p:ext uri="{19B8F6BF-5375-455C-9EA6-DF929625EA0E}">
        <p15:presenceInfo xmlns:p15="http://schemas.microsoft.com/office/powerpoint/2012/main" userId="S-1-5-21-2487942767-1439223106-4058045846-44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73433" autoAdjust="0"/>
  </p:normalViewPr>
  <p:slideViewPr>
    <p:cSldViewPr snapToGrid="0">
      <p:cViewPr varScale="1">
        <p:scale>
          <a:sx n="54" d="100"/>
          <a:sy n="54" d="100"/>
        </p:scale>
        <p:origin x="10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AA4B3-6EAA-4599-8E9C-C4BF2EC2D03B}" type="datetimeFigureOut">
              <a:rPr lang="en-US" smtClean="0"/>
              <a:t>3/5/2019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C9E7F-870B-4755-ACB9-94D31454E2D9}" type="slidenum">
              <a:rPr lang="en-US" smtClean="0"/>
              <a:t>‹#›</a:t>
            </a:fld>
            <a:endParaRPr lang="en-US" dirty="0"/>
          </a:p>
        </p:txBody>
      </p:sp>
    </p:spTree>
    <p:extLst>
      <p:ext uri="{BB962C8B-B14F-4D97-AF65-F5344CB8AC3E}">
        <p14:creationId xmlns:p14="http://schemas.microsoft.com/office/powerpoint/2010/main" val="31395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1</a:t>
            </a:fld>
            <a:endParaRPr lang="en-US" dirty="0"/>
          </a:p>
        </p:txBody>
      </p:sp>
    </p:spTree>
    <p:extLst>
      <p:ext uri="{BB962C8B-B14F-4D97-AF65-F5344CB8AC3E}">
        <p14:creationId xmlns:p14="http://schemas.microsoft.com/office/powerpoint/2010/main" val="419122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Committee </a:t>
            </a:r>
            <a:r>
              <a:rPr lang="en-US" baseline="0" dirty="0" smtClean="0"/>
              <a:t>may want to consider unique salmon habitat and species </a:t>
            </a:r>
            <a:r>
              <a:rPr lang="en-US" baseline="0" dirty="0" smtClean="0"/>
              <a:t>distribution</a:t>
            </a:r>
            <a:endParaRPr lang="en-US" baseline="0" dirty="0" smtClean="0"/>
          </a:p>
        </p:txBody>
      </p:sp>
      <p:sp>
        <p:nvSpPr>
          <p:cNvPr id="4" name="Slide Number Placeholder 3"/>
          <p:cNvSpPr>
            <a:spLocks noGrp="1"/>
          </p:cNvSpPr>
          <p:nvPr>
            <p:ph type="sldNum" sz="quarter" idx="10"/>
          </p:nvPr>
        </p:nvSpPr>
        <p:spPr/>
        <p:txBody>
          <a:bodyPr/>
          <a:lstStyle/>
          <a:p>
            <a:fld id="{576C9E7F-870B-4755-ACB9-94D31454E2D9}" type="slidenum">
              <a:rPr lang="en-US" smtClean="0"/>
              <a:t>10</a:t>
            </a:fld>
            <a:endParaRPr lang="en-US" dirty="0"/>
          </a:p>
        </p:txBody>
      </p:sp>
    </p:spTree>
    <p:extLst>
      <p:ext uri="{BB962C8B-B14F-4D97-AF65-F5344CB8AC3E}">
        <p14:creationId xmlns:p14="http://schemas.microsoft.com/office/powerpoint/2010/main" val="6721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a:t>
            </a:r>
            <a:r>
              <a:rPr lang="en-US" baseline="0" dirty="0" smtClean="0"/>
              <a:t>WRIA 8 Committee can choose how it will delineate sub-basins, taking into consideration the need to meet net ecological benefit. </a:t>
            </a:r>
          </a:p>
          <a:p>
            <a:pPr marL="171450" indent="-171450">
              <a:buFont typeface="Arial" panose="020B0604020202020204" pitchFamily="34" charset="0"/>
              <a:buChar char="•"/>
            </a:pPr>
            <a:r>
              <a:rPr lang="en-US" baseline="0" dirty="0" smtClean="0"/>
              <a:t>Ecology is here to help. John will try to make a few of our Committee meetings each year and assist where he can.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6C9E7F-870B-4755-ACB9-94D31454E2D9}" type="slidenum">
              <a:rPr lang="en-US" smtClean="0"/>
              <a:t>11</a:t>
            </a:fld>
            <a:endParaRPr lang="en-US" dirty="0"/>
          </a:p>
        </p:txBody>
      </p:sp>
    </p:spTree>
    <p:extLst>
      <p:ext uri="{BB962C8B-B14F-4D97-AF65-F5344CB8AC3E}">
        <p14:creationId xmlns:p14="http://schemas.microsoft.com/office/powerpoint/2010/main" val="356049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RCW </a:t>
            </a:r>
            <a:r>
              <a:rPr lang="en-US" dirty="0" smtClean="0"/>
              <a:t>90.94.030(3)(b) says plans must include actions to offset new consumptive use impacts in either 1) the same subbasin (higher priority projects) or 2) not in the same subbasin or only during critical flow periods (lower priority projects).</a:t>
            </a:r>
          </a:p>
          <a:p>
            <a:pPr marL="171450" indent="-171450">
              <a:buFont typeface="Arial" panose="020B0604020202020204" pitchFamily="34" charset="0"/>
              <a:buChar char="•"/>
            </a:pPr>
            <a:r>
              <a:rPr lang="en-US" dirty="0" smtClean="0"/>
              <a:t>The fewer the number of subbasins, the more likely you’ll have more higher priority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Too many subbasins</a:t>
            </a:r>
            <a:r>
              <a:rPr lang="en-US" baseline="0" dirty="0" smtClean="0"/>
              <a:t> will make project id difficult</a:t>
            </a:r>
            <a:endParaRPr lang="en-US" dirty="0" smtClean="0"/>
          </a:p>
          <a:p>
            <a:pPr marL="171450" indent="-171450">
              <a:buFont typeface="Arial" panose="020B0604020202020204" pitchFamily="34" charset="0"/>
              <a:buChar char="•"/>
            </a:pPr>
            <a:r>
              <a:rPr lang="en-US" dirty="0" smtClean="0"/>
              <a:t>Key for NEB evaluation- highest priority given to water for water</a:t>
            </a:r>
            <a:r>
              <a:rPr lang="en-US" baseline="0" dirty="0" smtClean="0"/>
              <a:t> projects in the same place as the projected water use.  We can include other projects, but will need to justify why a project in one part of the watershed should be counted towards offsetting water use on a stream in a different part of the watershed.</a:t>
            </a:r>
          </a:p>
          <a:p>
            <a:pPr marL="171450" indent="-171450">
              <a:buFont typeface="Arial" panose="020B0604020202020204" pitchFamily="34" charset="0"/>
              <a:buChar char="•"/>
            </a:pPr>
            <a:r>
              <a:rPr lang="en-US" baseline="0" dirty="0" smtClean="0"/>
              <a:t>Will support organization of population projections and scenarios and project identification</a:t>
            </a:r>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2</a:t>
            </a:fld>
            <a:endParaRPr lang="en-US" dirty="0"/>
          </a:p>
        </p:txBody>
      </p:sp>
    </p:spTree>
    <p:extLst>
      <p:ext uri="{BB962C8B-B14F-4D97-AF65-F5344CB8AC3E}">
        <p14:creationId xmlns:p14="http://schemas.microsoft.com/office/powerpoint/2010/main" val="376110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Form</a:t>
            </a:r>
            <a:r>
              <a:rPr lang="en-US" baseline="0" dirty="0" smtClean="0"/>
              <a:t> </a:t>
            </a:r>
            <a:r>
              <a:rPr lang="en-US" baseline="0" dirty="0" smtClean="0"/>
              <a:t>technical workgroup and have this be the first task</a:t>
            </a:r>
            <a:endParaRPr lang="en-US" dirty="0" smtClean="0"/>
          </a:p>
          <a:p>
            <a:pPr marL="171450" indent="-171450">
              <a:buFont typeface="Arial" panose="020B0604020202020204" pitchFamily="34" charset="0"/>
              <a:buChar char="•"/>
            </a:pPr>
            <a:r>
              <a:rPr lang="en-US" dirty="0" smtClean="0"/>
              <a:t>Technical workgroup </a:t>
            </a:r>
            <a:r>
              <a:rPr lang="en-US" baseline="0" dirty="0" smtClean="0"/>
              <a:t>to take some of the ideas and information we’ll discuss today and create a proposal for the Committee</a:t>
            </a:r>
          </a:p>
          <a:p>
            <a:pPr marL="171450" indent="-171450">
              <a:buFont typeface="Arial" panose="020B0604020202020204" pitchFamily="34" charset="0"/>
              <a:buChar char="•"/>
            </a:pPr>
            <a:r>
              <a:rPr lang="en-US" baseline="0" dirty="0" smtClean="0"/>
              <a:t>Committee to make decision on initial subbasins in May</a:t>
            </a:r>
          </a:p>
        </p:txBody>
      </p:sp>
      <p:sp>
        <p:nvSpPr>
          <p:cNvPr id="4" name="Slide Number Placeholder 3"/>
          <p:cNvSpPr>
            <a:spLocks noGrp="1"/>
          </p:cNvSpPr>
          <p:nvPr>
            <p:ph type="sldNum" sz="quarter" idx="10"/>
          </p:nvPr>
        </p:nvSpPr>
        <p:spPr/>
        <p:txBody>
          <a:bodyPr/>
          <a:lstStyle/>
          <a:p>
            <a:fld id="{42D81F6F-DD04-4584-B187-20BD457FD473}" type="slidenum">
              <a:rPr lang="en-US" smtClean="0"/>
              <a:t>3</a:t>
            </a:fld>
            <a:endParaRPr lang="en-US" dirty="0"/>
          </a:p>
        </p:txBody>
      </p:sp>
    </p:spTree>
    <p:extLst>
      <p:ext uri="{BB962C8B-B14F-4D97-AF65-F5344CB8AC3E}">
        <p14:creationId xmlns:p14="http://schemas.microsoft.com/office/powerpoint/2010/main" val="10577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t>4</a:t>
            </a:fld>
            <a:endParaRPr lang="en-US" dirty="0"/>
          </a:p>
        </p:txBody>
      </p:sp>
    </p:spTree>
    <p:extLst>
      <p:ext uri="{BB962C8B-B14F-4D97-AF65-F5344CB8AC3E}">
        <p14:creationId xmlns:p14="http://schemas.microsoft.com/office/powerpoint/2010/main" val="80465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Map</a:t>
            </a:r>
            <a:r>
              <a:rPr lang="en-US" baseline="0" smtClean="0"/>
              <a:t> shows example from WRIA 1, which had 49 HUC 12 subbasins and created 9 planning unit subbasins. </a:t>
            </a:r>
            <a:endParaRPr lang="en-US" dirty="0"/>
          </a:p>
        </p:txBody>
      </p:sp>
      <p:sp>
        <p:nvSpPr>
          <p:cNvPr id="4" name="Slide Number Placeholder 3"/>
          <p:cNvSpPr>
            <a:spLocks noGrp="1"/>
          </p:cNvSpPr>
          <p:nvPr>
            <p:ph type="sldNum" sz="quarter" idx="10"/>
          </p:nvPr>
        </p:nvSpPr>
        <p:spPr/>
        <p:txBody>
          <a:bodyPr/>
          <a:lstStyle/>
          <a:p>
            <a:fld id="{576C9E7F-870B-4755-ACB9-94D31454E2D9}" type="slidenum">
              <a:rPr lang="en-US" smtClean="0"/>
              <a:t>5</a:t>
            </a:fld>
            <a:endParaRPr lang="en-US" dirty="0"/>
          </a:p>
        </p:txBody>
      </p:sp>
    </p:spTree>
    <p:extLst>
      <p:ext uri="{BB962C8B-B14F-4D97-AF65-F5344CB8AC3E}">
        <p14:creationId xmlns:p14="http://schemas.microsoft.com/office/powerpoint/2010/main" val="36124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map shows subbasin delineations</a:t>
            </a:r>
            <a:r>
              <a:rPr lang="en-US" baseline="0" dirty="0" smtClean="0"/>
              <a:t> created by the Salmon Recovery Lead Entity. They came up with 24 sub-watersheds.</a:t>
            </a:r>
            <a:endParaRPr lang="en-US" dirty="0" smtClean="0"/>
          </a:p>
        </p:txBody>
      </p:sp>
      <p:sp>
        <p:nvSpPr>
          <p:cNvPr id="4" name="Slide Number Placeholder 3"/>
          <p:cNvSpPr>
            <a:spLocks noGrp="1"/>
          </p:cNvSpPr>
          <p:nvPr>
            <p:ph type="sldNum" sz="quarter" idx="10"/>
          </p:nvPr>
        </p:nvSpPr>
        <p:spPr/>
        <p:txBody>
          <a:bodyPr/>
          <a:lstStyle/>
          <a:p>
            <a:fld id="{576C9E7F-870B-4755-ACB9-94D31454E2D9}" type="slidenum">
              <a:rPr lang="en-US" smtClean="0"/>
              <a:t>6</a:t>
            </a:fld>
            <a:endParaRPr lang="en-US" dirty="0"/>
          </a:p>
        </p:txBody>
      </p:sp>
    </p:spTree>
    <p:extLst>
      <p:ext uri="{BB962C8B-B14F-4D97-AF65-F5344CB8AC3E}">
        <p14:creationId xmlns:p14="http://schemas.microsoft.com/office/powerpoint/2010/main" val="54359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John </a:t>
            </a:r>
            <a:r>
              <a:rPr lang="en-US" baseline="0" dirty="0" smtClean="0"/>
              <a:t>developed an example map </a:t>
            </a:r>
            <a:r>
              <a:rPr lang="en-US" baseline="0" dirty="0" smtClean="0"/>
              <a:t>using </a:t>
            </a:r>
            <a:r>
              <a:rPr lang="en-US" baseline="0" dirty="0" smtClean="0"/>
              <a:t>the USGS HUC (Hydrologic Unit Codes) are various scales: HUC08-subbasin; HUC10-watershed; HUC12-subwatersheds and overlaid them for WRIA 8. </a:t>
            </a:r>
            <a:r>
              <a:rPr lang="en-US" baseline="0" dirty="0" smtClean="0"/>
              <a:t>This map also shows even </a:t>
            </a:r>
            <a:r>
              <a:rPr lang="en-US" baseline="0" dirty="0" smtClean="0"/>
              <a:t>smaller Assessment </a:t>
            </a:r>
            <a:r>
              <a:rPr lang="en-US" baseline="0" dirty="0" smtClean="0"/>
              <a:t>Units (AU) </a:t>
            </a:r>
            <a:r>
              <a:rPr lang="en-US" baseline="0" dirty="0" smtClean="0"/>
              <a:t>that Ecology </a:t>
            </a:r>
            <a:r>
              <a:rPr lang="en-US" baseline="0" dirty="0" smtClean="0"/>
              <a:t>developed </a:t>
            </a:r>
            <a:r>
              <a:rPr lang="en-US" baseline="0" dirty="0" smtClean="0"/>
              <a:t>several years ago.</a:t>
            </a:r>
          </a:p>
          <a:p>
            <a:pPr marL="171450" indent="-171450">
              <a:buFont typeface="Arial" panose="020B0604020202020204" pitchFamily="34" charset="0"/>
              <a:buChar char="•"/>
            </a:pPr>
            <a:r>
              <a:rPr lang="en-US" baseline="0" dirty="0" smtClean="0"/>
              <a:t>There are two HUC08s in WRIA08; there are five HUC10s; and fifteen HUC12s. There are 139 AUs as well.</a:t>
            </a:r>
          </a:p>
          <a:p>
            <a:pPr marL="171450" indent="-171450">
              <a:buFont typeface="Arial" panose="020B0604020202020204" pitchFamily="34" charset="0"/>
              <a:buChar char="•"/>
            </a:pPr>
            <a:r>
              <a:rPr lang="en-US" baseline="0" dirty="0" smtClean="0"/>
              <a:t>While at some level all 139 drainages deserve some attention, it is important to keep in mind the purpose of this delineation process, which is to support estimating the consumptive impacts of new domestic exempt well uses in the WRIA. If no new wells are going to be constructed in a specific drainage, then there won’t be new impacts caused by new domestic wells in that area.</a:t>
            </a:r>
          </a:p>
          <a:p>
            <a:pPr marL="171450" indent="-171450">
              <a:buFont typeface="Arial" panose="020B0604020202020204" pitchFamily="34" charset="0"/>
              <a:buChar char="•"/>
            </a:pPr>
            <a:r>
              <a:rPr lang="en-US" dirty="0" smtClean="0"/>
              <a:t>The fewer the number of </a:t>
            </a:r>
            <a:r>
              <a:rPr lang="en-US" dirty="0" err="1" smtClean="0"/>
              <a:t>subbasins</a:t>
            </a:r>
            <a:r>
              <a:rPr lang="en-US" dirty="0" smtClean="0"/>
              <a:t>, the more likely you’ll have more higher priority projects. Too</a:t>
            </a:r>
            <a:r>
              <a:rPr lang="en-US" baseline="0" dirty="0" smtClean="0"/>
              <a:t> many sub-basins may be </a:t>
            </a:r>
            <a:r>
              <a:rPr lang="en-US" baseline="0" dirty="0" smtClean="0"/>
              <a:t>unwieldy</a:t>
            </a:r>
            <a:r>
              <a:rPr lang="en-US" b="0" baseline="0" dirty="0" smtClean="0"/>
              <a:t>.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576C9E7F-870B-4755-ACB9-94D31454E2D9}" type="slidenum">
              <a:rPr lang="en-US" smtClean="0"/>
              <a:t>7</a:t>
            </a:fld>
            <a:endParaRPr lang="en-US" dirty="0"/>
          </a:p>
        </p:txBody>
      </p:sp>
    </p:spTree>
    <p:extLst>
      <p:ext uri="{BB962C8B-B14F-4D97-AF65-F5344CB8AC3E}">
        <p14:creationId xmlns:p14="http://schemas.microsoft.com/office/powerpoint/2010/main" val="134376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solidFill>
                  <a:srgbClr val="FF0000"/>
                </a:solidFill>
              </a:rPr>
              <a:t>The </a:t>
            </a:r>
            <a:r>
              <a:rPr lang="en-US" baseline="0" dirty="0" smtClean="0">
                <a:solidFill>
                  <a:srgbClr val="FF0000"/>
                </a:solidFill>
              </a:rPr>
              <a:t>Committee will want to consider where growth is most likely to occur as it delineates sub-basins. In areas where very little growth is expected, the Committee may want to make sub-basins larger. </a:t>
            </a:r>
          </a:p>
          <a:p>
            <a:pPr marL="171450" indent="-171450">
              <a:buFont typeface="Arial" panose="020B0604020202020204" pitchFamily="34" charset="0"/>
              <a:buChar char="•"/>
            </a:pPr>
            <a:r>
              <a:rPr lang="en-US" baseline="0" dirty="0" smtClean="0"/>
              <a:t>To make this map,</a:t>
            </a:r>
            <a:r>
              <a:rPr lang="en-US" dirty="0" smtClean="0"/>
              <a:t> </a:t>
            </a:r>
            <a:r>
              <a:rPr lang="en-US" dirty="0" smtClean="0"/>
              <a:t>John </a:t>
            </a:r>
            <a:r>
              <a:rPr lang="en-US" dirty="0" smtClean="0"/>
              <a:t>overlaid major public</a:t>
            </a:r>
            <a:r>
              <a:rPr lang="en-US" baseline="0" dirty="0" smtClean="0"/>
              <a:t> lands, parcels obviously owned by major timber companies (missing all the smaller ones), water system service area maps and the incorporated/UGA boundaries. Most of the polygons </a:t>
            </a:r>
            <a:r>
              <a:rPr lang="en-US" baseline="0" dirty="0" smtClean="0"/>
              <a:t>he </a:t>
            </a:r>
            <a:r>
              <a:rPr lang="en-US" baseline="0" dirty="0" smtClean="0"/>
              <a:t>added preclude domestic well new uses because the land is publicly owned or in commercial timber. </a:t>
            </a:r>
          </a:p>
          <a:p>
            <a:pPr marL="171450" indent="-171450">
              <a:buFont typeface="Arial" panose="020B0604020202020204" pitchFamily="34" charset="0"/>
              <a:buChar char="•"/>
            </a:pPr>
            <a:r>
              <a:rPr lang="en-US" baseline="0" dirty="0" smtClean="0"/>
              <a:t>This shows that virtually the entire upper watershed </a:t>
            </a:r>
            <a:r>
              <a:rPr lang="en-US" baseline="0" dirty="0" smtClean="0"/>
              <a:t>is protected and unlikely to </a:t>
            </a:r>
            <a:r>
              <a:rPr lang="en-US" baseline="0" dirty="0" smtClean="0"/>
              <a:t>experience much new domestic exempt use in the coming decades. Much of the watershed seems to be unlikely to experience a lot of new, rural, domestic exempt well use. There isn’t that much real estate that isn’t either inside a water service area, or public land, or timber property. </a:t>
            </a:r>
          </a:p>
          <a:p>
            <a:pPr marL="171450" indent="-171450">
              <a:buFont typeface="Arial" panose="020B0604020202020204" pitchFamily="34" charset="0"/>
              <a:buChar char="•"/>
            </a:pPr>
            <a:r>
              <a:rPr lang="en-US" baseline="0" dirty="0" smtClean="0"/>
              <a:t>Other considerations include hookup policies within UGAs and water service areas and whether water service areas have the capacity to serve new uses (‘blue’ areas on this map.)</a:t>
            </a:r>
          </a:p>
          <a:p>
            <a:pPr marL="171450" indent="-171450">
              <a:buFont typeface="Arial" panose="020B0604020202020204" pitchFamily="34" charset="0"/>
              <a:buChar char="•"/>
            </a:pPr>
            <a:r>
              <a:rPr lang="en-US" baseline="0" dirty="0" smtClean="0"/>
              <a:t>The </a:t>
            </a:r>
            <a:r>
              <a:rPr lang="en-US" baseline="0" dirty="0" smtClean="0"/>
              <a:t>Committee’s technical team and technical support will dive into the consumptive use estimates further. </a:t>
            </a:r>
            <a:endParaRPr lang="en-US" dirty="0"/>
          </a:p>
        </p:txBody>
      </p:sp>
      <p:sp>
        <p:nvSpPr>
          <p:cNvPr id="4" name="Slide Number Placeholder 3"/>
          <p:cNvSpPr>
            <a:spLocks noGrp="1"/>
          </p:cNvSpPr>
          <p:nvPr>
            <p:ph type="sldNum" sz="quarter" idx="10"/>
          </p:nvPr>
        </p:nvSpPr>
        <p:spPr/>
        <p:txBody>
          <a:bodyPr/>
          <a:lstStyle/>
          <a:p>
            <a:fld id="{576C9E7F-870B-4755-ACB9-94D31454E2D9}" type="slidenum">
              <a:rPr lang="en-US" smtClean="0"/>
              <a:t>8</a:t>
            </a:fld>
            <a:endParaRPr lang="en-US" dirty="0"/>
          </a:p>
        </p:txBody>
      </p:sp>
    </p:spTree>
    <p:extLst>
      <p:ext uri="{BB962C8B-B14F-4D97-AF65-F5344CB8AC3E}">
        <p14:creationId xmlns:p14="http://schemas.microsoft.com/office/powerpoint/2010/main" val="244185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John </a:t>
            </a:r>
            <a:r>
              <a:rPr lang="en-US" baseline="0" dirty="0" smtClean="0"/>
              <a:t>created an example subbasin delineation for the Committee by using the HUC10s to arrive at 4 subbasins. </a:t>
            </a:r>
          </a:p>
          <a:p>
            <a:pPr marL="171450" indent="-171450">
              <a:buFont typeface="Arial" panose="020B0604020202020204" pitchFamily="34" charset="0"/>
              <a:buChar char="•"/>
            </a:pPr>
            <a:r>
              <a:rPr lang="en-US" baseline="0" dirty="0" smtClean="0"/>
              <a:t>Since much of the upper watershed is publically owned, </a:t>
            </a:r>
            <a:r>
              <a:rPr lang="en-US" baseline="0" dirty="0" smtClean="0"/>
              <a:t>he </a:t>
            </a:r>
            <a:r>
              <a:rPr lang="en-US" baseline="0" dirty="0" smtClean="0"/>
              <a:t>combined these drainages. </a:t>
            </a:r>
            <a:r>
              <a:rPr lang="en-US" baseline="0" dirty="0" smtClean="0"/>
              <a:t>“I’m </a:t>
            </a:r>
            <a:r>
              <a:rPr lang="en-US" baseline="0" dirty="0" smtClean="0"/>
              <a:t>quite certain that I have oversimplified the process and ignored very important information that I’m not aware of given my inexperience in the watershed</a:t>
            </a:r>
            <a:r>
              <a:rPr lang="en-US" baseline="0" dirty="0" smtClean="0"/>
              <a:t>.”</a:t>
            </a:r>
            <a:endParaRPr lang="en-US" baseline="0" dirty="0" smtClean="0"/>
          </a:p>
          <a:p>
            <a:pPr marL="171450" indent="-171450">
              <a:buFont typeface="Arial" panose="020B0604020202020204" pitchFamily="34" charset="0"/>
              <a:buChar char="•"/>
            </a:pPr>
            <a:r>
              <a:rPr lang="en-US" baseline="0" dirty="0" smtClean="0"/>
              <a:t>This is a as a strawman to start the conversation about how to do it correctly.  “Ecology” is not proposing this as ‘the’ way to partition out the WRIA, it’s just someplace to start the conversation.</a:t>
            </a:r>
            <a:endParaRPr lang="en-US" dirty="0"/>
          </a:p>
        </p:txBody>
      </p:sp>
      <p:sp>
        <p:nvSpPr>
          <p:cNvPr id="4" name="Slide Number Placeholder 3"/>
          <p:cNvSpPr>
            <a:spLocks noGrp="1"/>
          </p:cNvSpPr>
          <p:nvPr>
            <p:ph type="sldNum" sz="quarter" idx="10"/>
          </p:nvPr>
        </p:nvSpPr>
        <p:spPr/>
        <p:txBody>
          <a:bodyPr/>
          <a:lstStyle/>
          <a:p>
            <a:fld id="{576C9E7F-870B-4755-ACB9-94D31454E2D9}" type="slidenum">
              <a:rPr lang="en-US" smtClean="0"/>
              <a:t>9</a:t>
            </a:fld>
            <a:endParaRPr lang="en-US" dirty="0"/>
          </a:p>
        </p:txBody>
      </p:sp>
    </p:spTree>
    <p:extLst>
      <p:ext uri="{BB962C8B-B14F-4D97-AF65-F5344CB8AC3E}">
        <p14:creationId xmlns:p14="http://schemas.microsoft.com/office/powerpoint/2010/main" val="366226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640078-4821-4D9A-A72E-AC9E45CEB0CF}"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370173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0C092-2E30-409B-B290-769B4D392BC1}"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369360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F8B6E-AEB5-4B5A-99ED-17FBBA3A52C6}"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221503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CE630-4CB4-44A5-89EA-B575E2C0DA81}"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98590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2BAF4E-549B-45AF-8F74-7D02C55BB9D1}"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225513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30472-6D84-494A-881A-7B5501797756}"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198043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36113-D083-494A-8AEC-6DDE4805C0BD}"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7539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3700BD-F495-4726-BC04-FD76AFF652C0}"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420061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73ACD-F53B-4162-80B4-EC2E0D8D0785}"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13939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E8B9C3-01B3-4950-B3DE-3227973874C2}"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120232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B44AB2-DBE5-4CBC-AB65-955F63CE0D94}"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2CE14-6355-4CA1-8130-D6170986001C}" type="slidenum">
              <a:rPr lang="en-US" smtClean="0"/>
              <a:t>‹#›</a:t>
            </a:fld>
            <a:endParaRPr lang="en-US" dirty="0"/>
          </a:p>
        </p:txBody>
      </p:sp>
    </p:spTree>
    <p:extLst>
      <p:ext uri="{BB962C8B-B14F-4D97-AF65-F5344CB8AC3E}">
        <p14:creationId xmlns:p14="http://schemas.microsoft.com/office/powerpoint/2010/main" val="143531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8C7C6-4172-4023-9C24-1D8F5F73E051}" type="datetime1">
              <a:rPr lang="en-US" smtClean="0"/>
              <a:t>3/5/2019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2CE14-6355-4CA1-8130-D6170986001C}" type="slidenum">
              <a:rPr lang="en-US" smtClean="0"/>
              <a:t>‹#›</a:t>
            </a:fld>
            <a:endParaRPr lang="en-US" dirty="0"/>
          </a:p>
        </p:txBody>
      </p:sp>
    </p:spTree>
    <p:extLst>
      <p:ext uri="{BB962C8B-B14F-4D97-AF65-F5344CB8AC3E}">
        <p14:creationId xmlns:p14="http://schemas.microsoft.com/office/powerpoint/2010/main" val="183091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3770616"/>
            <a:ext cx="12192000" cy="30873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09980" y="171176"/>
            <a:ext cx="9966960" cy="2926080"/>
          </a:xfrm>
        </p:spPr>
        <p:txBody>
          <a:bodyPr>
            <a:normAutofit/>
          </a:bodyPr>
          <a:lstStyle/>
          <a:p>
            <a:r>
              <a:rPr lang="en-US" sz="4400" dirty="0" smtClean="0"/>
              <a:t/>
            </a:r>
            <a:br>
              <a:rPr lang="en-US" sz="4400" dirty="0" smtClean="0"/>
            </a:br>
            <a:r>
              <a:rPr lang="en-US" sz="4400" dirty="0" smtClean="0"/>
              <a:t>Introduction to Subbasins</a:t>
            </a:r>
            <a:br>
              <a:rPr lang="en-US" sz="4400" dirty="0" smtClean="0"/>
            </a:br>
            <a:r>
              <a:rPr lang="en-US" sz="4400" dirty="0" smtClean="0"/>
              <a:t>Cedar-Sammamish – WRIA 8</a:t>
            </a:r>
            <a:endParaRPr lang="en-US" sz="4400" cap="small" dirty="0"/>
          </a:p>
        </p:txBody>
      </p:sp>
      <p:sp>
        <p:nvSpPr>
          <p:cNvPr id="3" name="Subtitle 2"/>
          <p:cNvSpPr>
            <a:spLocks noGrp="1"/>
          </p:cNvSpPr>
          <p:nvPr>
            <p:ph type="subTitle" idx="1"/>
          </p:nvPr>
        </p:nvSpPr>
        <p:spPr>
          <a:xfrm>
            <a:off x="1966180" y="4466436"/>
            <a:ext cx="6422040" cy="1488971"/>
          </a:xfrm>
        </p:spPr>
        <p:txBody>
          <a:bodyPr>
            <a:noAutofit/>
          </a:bodyPr>
          <a:lstStyle/>
          <a:p>
            <a:pPr algn="l"/>
            <a:r>
              <a:rPr lang="en-US" sz="2800" b="1" dirty="0" smtClean="0">
                <a:solidFill>
                  <a:schemeClr val="tx2"/>
                </a:solidFill>
              </a:rPr>
              <a:t>Streamflow Restoration</a:t>
            </a:r>
          </a:p>
          <a:p>
            <a:pPr algn="l"/>
            <a:r>
              <a:rPr lang="en-US" dirty="0" smtClean="0">
                <a:solidFill>
                  <a:schemeClr val="tx2"/>
                </a:solidFill>
              </a:rPr>
              <a:t>Water Resources Program</a:t>
            </a:r>
            <a:br>
              <a:rPr lang="en-US" dirty="0" smtClean="0">
                <a:solidFill>
                  <a:schemeClr val="tx2"/>
                </a:solidFill>
              </a:rPr>
            </a:br>
            <a:r>
              <a:rPr lang="en-US" dirty="0" smtClean="0">
                <a:solidFill>
                  <a:schemeClr val="tx2"/>
                </a:solidFill>
              </a:rPr>
              <a:t>Washington State Department of Ecology</a:t>
            </a:r>
            <a:endParaRPr lang="en-US" dirty="0">
              <a:solidFill>
                <a:schemeClr val="tx2"/>
              </a:solidFill>
            </a:endParaRPr>
          </a:p>
        </p:txBody>
      </p:sp>
      <p:pic>
        <p:nvPicPr>
          <p:cNvPr id="6" name="Picture 2" descr="http://teams/sites/CE/logoStore/ecylogo-tall-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01" y="4426912"/>
            <a:ext cx="1664762" cy="18588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34246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86948"/>
            <a:ext cx="8762537" cy="6771051"/>
          </a:xfrm>
          <a:prstGeom prst="rect">
            <a:avLst/>
          </a:prstGeom>
        </p:spPr>
      </p:pic>
      <p:sp>
        <p:nvSpPr>
          <p:cNvPr id="2" name="Slide Number Placeholder 1"/>
          <p:cNvSpPr>
            <a:spLocks noGrp="1"/>
          </p:cNvSpPr>
          <p:nvPr>
            <p:ph type="sldNum" sz="quarter" idx="12"/>
          </p:nvPr>
        </p:nvSpPr>
        <p:spPr/>
        <p:txBody>
          <a:bodyPr/>
          <a:lstStyle/>
          <a:p>
            <a:fld id="{4F02CE14-6355-4CA1-8130-D6170986001C}" type="slidenum">
              <a:rPr lang="en-US" smtClean="0"/>
              <a:t>10</a:t>
            </a:fld>
            <a:endParaRPr lang="en-US" dirty="0"/>
          </a:p>
        </p:txBody>
      </p:sp>
      <p:sp>
        <p:nvSpPr>
          <p:cNvPr id="4" name="TextBox 3"/>
          <p:cNvSpPr txBox="1"/>
          <p:nvPr/>
        </p:nvSpPr>
        <p:spPr>
          <a:xfrm>
            <a:off x="1355911" y="6391282"/>
            <a:ext cx="9480176" cy="646331"/>
          </a:xfrm>
          <a:prstGeom prst="rect">
            <a:avLst/>
          </a:prstGeom>
          <a:solidFill>
            <a:schemeClr val="bg1"/>
          </a:solidFill>
        </p:spPr>
        <p:txBody>
          <a:bodyPr wrap="square" rtlCol="0">
            <a:spAutoFit/>
          </a:bodyPr>
          <a:lstStyle/>
          <a:p>
            <a:r>
              <a:rPr lang="en-US" dirty="0"/>
              <a:t>Source: https://gispublic.dfw.wa.gov/arcgis/rest/services/MapServices/SWIFD/MapServer</a:t>
            </a:r>
          </a:p>
          <a:p>
            <a:endParaRPr lang="en-US" dirty="0"/>
          </a:p>
        </p:txBody>
      </p:sp>
      <p:sp>
        <p:nvSpPr>
          <p:cNvPr id="5" name="TextBox 4"/>
          <p:cNvSpPr txBox="1"/>
          <p:nvPr/>
        </p:nvSpPr>
        <p:spPr>
          <a:xfrm>
            <a:off x="2139043" y="179613"/>
            <a:ext cx="7576457" cy="584775"/>
          </a:xfrm>
          <a:prstGeom prst="rect">
            <a:avLst/>
          </a:prstGeom>
          <a:solidFill>
            <a:schemeClr val="bg1"/>
          </a:solidFill>
        </p:spPr>
        <p:txBody>
          <a:bodyPr wrap="square" rtlCol="0">
            <a:spAutoFit/>
          </a:bodyPr>
          <a:lstStyle/>
          <a:p>
            <a:pPr algn="ctr"/>
            <a:r>
              <a:rPr lang="en-US" sz="3200" dirty="0" smtClean="0"/>
              <a:t>Salmon Distribution Considerations</a:t>
            </a:r>
          </a:p>
        </p:txBody>
      </p:sp>
    </p:spTree>
    <p:extLst>
      <p:ext uri="{BB962C8B-B14F-4D97-AF65-F5344CB8AC3E}">
        <p14:creationId xmlns:p14="http://schemas.microsoft.com/office/powerpoint/2010/main" val="3956471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2" name="Slide Number Placeholder 1"/>
          <p:cNvSpPr>
            <a:spLocks noGrp="1"/>
          </p:cNvSpPr>
          <p:nvPr>
            <p:ph type="sldNum" sz="quarter" idx="12"/>
          </p:nvPr>
        </p:nvSpPr>
        <p:spPr/>
        <p:txBody>
          <a:bodyPr/>
          <a:lstStyle/>
          <a:p>
            <a:fld id="{4F02CE14-6355-4CA1-8130-D6170986001C}" type="slidenum">
              <a:rPr lang="en-US" smtClean="0"/>
              <a:t>11</a:t>
            </a:fld>
            <a:endParaRPr lang="en-US" dirty="0"/>
          </a:p>
        </p:txBody>
      </p:sp>
      <p:pic>
        <p:nvPicPr>
          <p:cNvPr id="5" name="Picture 4" descr="Arte com Paint do 1º E - EMEF Prof. Américo Capelozz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135" y="2239444"/>
            <a:ext cx="2069951" cy="2069951"/>
          </a:xfrm>
          <a:prstGeom prst="rect">
            <a:avLst/>
          </a:prstGeom>
        </p:spPr>
      </p:pic>
    </p:spTree>
    <p:extLst>
      <p:ext uri="{BB962C8B-B14F-4D97-AF65-F5344CB8AC3E}">
        <p14:creationId xmlns:p14="http://schemas.microsoft.com/office/powerpoint/2010/main" val="335108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t>
            </a:r>
            <a:r>
              <a:rPr lang="en-US" dirty="0" err="1" smtClean="0"/>
              <a:t>subbasins</a:t>
            </a:r>
            <a:r>
              <a:rPr lang="en-US" dirty="0" smtClean="0"/>
              <a:t> for this process?</a:t>
            </a:r>
            <a:endParaRPr lang="en-US" dirty="0"/>
          </a:p>
        </p:txBody>
      </p:sp>
      <p:sp>
        <p:nvSpPr>
          <p:cNvPr id="3" name="Content Placeholder 2"/>
          <p:cNvSpPr>
            <a:spLocks noGrp="1"/>
          </p:cNvSpPr>
          <p:nvPr>
            <p:ph idx="1"/>
          </p:nvPr>
        </p:nvSpPr>
        <p:spPr/>
        <p:txBody>
          <a:bodyPr>
            <a:normAutofit/>
          </a:bodyPr>
          <a:lstStyle/>
          <a:p>
            <a:r>
              <a:rPr lang="en-US" sz="3200" dirty="0" smtClean="0"/>
              <a:t>In RCW 90.94.030: </a:t>
            </a:r>
            <a:r>
              <a:rPr lang="en-US" sz="3200" u="sng" dirty="0" smtClean="0"/>
              <a:t>The </a:t>
            </a:r>
            <a:r>
              <a:rPr lang="en-US" sz="3200" u="sng" dirty="0"/>
              <a:t>highest priority recommendations must include replacing the quantity of consumptive water use during the same time as the impact and in the same basin or tributary</a:t>
            </a:r>
            <a:r>
              <a:rPr lang="en-US" sz="3200" dirty="0"/>
              <a:t>. </a:t>
            </a:r>
            <a:endParaRPr lang="en-US" sz="3200" dirty="0" smtClean="0"/>
          </a:p>
          <a:p>
            <a:r>
              <a:rPr lang="en-US" sz="3200" dirty="0" smtClean="0"/>
              <a:t>Project identification and development</a:t>
            </a:r>
          </a:p>
          <a:p>
            <a:r>
              <a:rPr lang="en-US" sz="3200" dirty="0"/>
              <a:t>Population projection </a:t>
            </a:r>
            <a:r>
              <a:rPr lang="en-US" sz="3200" dirty="0" smtClean="0"/>
              <a:t>scenarios</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26045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Decision</a:t>
            </a:r>
            <a:endParaRPr lang="en-US" dirty="0"/>
          </a:p>
        </p:txBody>
      </p:sp>
      <p:sp>
        <p:nvSpPr>
          <p:cNvPr id="3" name="Content Placeholder 2"/>
          <p:cNvSpPr>
            <a:spLocks noGrp="1"/>
          </p:cNvSpPr>
          <p:nvPr>
            <p:ph idx="1"/>
          </p:nvPr>
        </p:nvSpPr>
        <p:spPr/>
        <p:txBody>
          <a:bodyPr>
            <a:normAutofit/>
          </a:bodyPr>
          <a:lstStyle/>
          <a:p>
            <a:r>
              <a:rPr lang="en-US" sz="2800" b="1" dirty="0" smtClean="0"/>
              <a:t>February-April 2019</a:t>
            </a:r>
            <a:r>
              <a:rPr lang="en-US" sz="2800" dirty="0" smtClean="0"/>
              <a:t>: Discussion with Committee to identify options and seek input</a:t>
            </a:r>
          </a:p>
          <a:p>
            <a:r>
              <a:rPr lang="en-US" sz="2800" b="1" dirty="0" smtClean="0"/>
              <a:t>March-May 2019</a:t>
            </a:r>
            <a:r>
              <a:rPr lang="en-US" sz="2800" dirty="0" smtClean="0"/>
              <a:t>: Workgroup discusses subbasins and proposes options and recommendations</a:t>
            </a:r>
          </a:p>
          <a:p>
            <a:r>
              <a:rPr lang="en-US" sz="2800" b="1" dirty="0" smtClean="0"/>
              <a:t>May 2019</a:t>
            </a:r>
            <a:r>
              <a:rPr lang="en-US" sz="2800" dirty="0" smtClean="0"/>
              <a:t>: Committee decision on initial </a:t>
            </a:r>
            <a:r>
              <a:rPr lang="en-US" sz="2800" dirty="0" err="1" smtClean="0"/>
              <a:t>subbasins</a:t>
            </a:r>
            <a:endParaRPr lang="en-US" sz="2800" dirty="0" smtClean="0"/>
          </a:p>
          <a:p>
            <a:r>
              <a:rPr lang="en-US" sz="2800" b="1" dirty="0" smtClean="0"/>
              <a:t>Fall 2019-Spring 2020</a:t>
            </a:r>
            <a:r>
              <a:rPr lang="en-US" sz="2800" dirty="0" smtClean="0"/>
              <a:t>: Revisit initial </a:t>
            </a:r>
            <a:r>
              <a:rPr lang="en-US" sz="2800" dirty="0" err="1" smtClean="0"/>
              <a:t>subbasin</a:t>
            </a:r>
            <a:r>
              <a:rPr lang="en-US" sz="2800" dirty="0" smtClean="0"/>
              <a:t> delineation to revise as necessary to align with project proposals</a:t>
            </a:r>
            <a:endParaRPr lang="en-US"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442818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and Recommendations</a:t>
            </a:r>
            <a:endParaRPr lang="en-US" dirty="0"/>
          </a:p>
        </p:txBody>
      </p:sp>
      <p:sp>
        <p:nvSpPr>
          <p:cNvPr id="3" name="Content Placeholder 2"/>
          <p:cNvSpPr>
            <a:spLocks noGrp="1"/>
          </p:cNvSpPr>
          <p:nvPr>
            <p:ph idx="1"/>
          </p:nvPr>
        </p:nvSpPr>
        <p:spPr/>
        <p:txBody>
          <a:bodyPr>
            <a:normAutofit/>
          </a:bodyPr>
          <a:lstStyle/>
          <a:p>
            <a:r>
              <a:rPr lang="en-US" sz="3200" dirty="0" smtClean="0"/>
              <a:t>Develop initial </a:t>
            </a:r>
            <a:r>
              <a:rPr lang="en-US" sz="3200" dirty="0" err="1" smtClean="0"/>
              <a:t>subbasin</a:t>
            </a:r>
            <a:r>
              <a:rPr lang="en-US" sz="3200" dirty="0" smtClean="0"/>
              <a:t> delineation now (as begin growth projections) </a:t>
            </a:r>
          </a:p>
          <a:p>
            <a:r>
              <a:rPr lang="en-US" sz="3200" dirty="0" smtClean="0"/>
              <a:t>Identify a manageable number of subbasins</a:t>
            </a:r>
          </a:p>
          <a:p>
            <a:r>
              <a:rPr lang="en-US" sz="3200" dirty="0" smtClean="0"/>
              <a:t>Support from technical consultant, ECY technical staff, workgroup</a:t>
            </a:r>
          </a:p>
          <a:p>
            <a:r>
              <a:rPr lang="en-US" sz="3200" dirty="0"/>
              <a:t>Revisit as develop projects to refine as necessary</a:t>
            </a:r>
          </a:p>
          <a:p>
            <a:r>
              <a:rPr lang="en-US" sz="3200" dirty="0" smtClean="0"/>
              <a:t>No right answer</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45043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9" y="373388"/>
            <a:ext cx="10800729" cy="590769"/>
          </a:xfrm>
        </p:spPr>
        <p:txBody>
          <a:bodyPr>
            <a:noAutofit/>
          </a:bodyPr>
          <a:lstStyle/>
          <a:p>
            <a:pPr algn="ctr"/>
            <a:r>
              <a:rPr lang="en-US" sz="3200" dirty="0" smtClean="0">
                <a:latin typeface="Calibri  "/>
              </a:rPr>
              <a:t>Introduction to </a:t>
            </a:r>
            <a:r>
              <a:rPr lang="en-US" sz="3200" dirty="0" err="1" smtClean="0">
                <a:latin typeface="Calibri  "/>
              </a:rPr>
              <a:t>Subbasin</a:t>
            </a:r>
            <a:r>
              <a:rPr lang="en-US" sz="3200" dirty="0" smtClean="0">
                <a:latin typeface="Calibri  "/>
              </a:rPr>
              <a:t> Delineation </a:t>
            </a:r>
            <a:br>
              <a:rPr lang="en-US" sz="3200" dirty="0" smtClean="0">
                <a:latin typeface="Calibri  "/>
              </a:rPr>
            </a:br>
            <a:r>
              <a:rPr lang="en-US" sz="3200" dirty="0" smtClean="0">
                <a:latin typeface="Calibri  "/>
              </a:rPr>
              <a:t>for Watershed Restoration and Enhancement Plans</a:t>
            </a:r>
            <a:endParaRPr lang="en-US" sz="3200" dirty="0">
              <a:latin typeface="Calibri  "/>
            </a:endParaRPr>
          </a:p>
        </p:txBody>
      </p:sp>
      <p:sp>
        <p:nvSpPr>
          <p:cNvPr id="3" name="Content Placeholder 2"/>
          <p:cNvSpPr>
            <a:spLocks noGrp="1"/>
          </p:cNvSpPr>
          <p:nvPr>
            <p:ph idx="1"/>
          </p:nvPr>
        </p:nvSpPr>
        <p:spPr>
          <a:xfrm>
            <a:off x="679230" y="1436103"/>
            <a:ext cx="10612678" cy="2860764"/>
          </a:xfrm>
        </p:spPr>
        <p:txBody>
          <a:bodyPr>
            <a:normAutofit/>
          </a:bodyPr>
          <a:lstStyle/>
          <a:p>
            <a:r>
              <a:rPr lang="en-US" dirty="0" smtClean="0"/>
              <a:t>Planning </a:t>
            </a:r>
            <a:r>
              <a:rPr lang="en-US" dirty="0"/>
              <a:t>groups must delineate subbasins within WRIAs, and these </a:t>
            </a:r>
            <a:r>
              <a:rPr lang="en-US" dirty="0" smtClean="0"/>
              <a:t>must </a:t>
            </a:r>
            <a:r>
              <a:rPr lang="en-US" dirty="0"/>
              <a:t>be suitably sized to allow meaningful determinations of whether </a:t>
            </a:r>
            <a:r>
              <a:rPr lang="en-US" dirty="0" smtClean="0"/>
              <a:t>offset projects are </a:t>
            </a:r>
            <a:r>
              <a:rPr lang="en-US" dirty="0"/>
              <a:t>in-time and in </a:t>
            </a:r>
            <a:r>
              <a:rPr lang="en-US" dirty="0" smtClean="0"/>
              <a:t>same </a:t>
            </a:r>
            <a:r>
              <a:rPr lang="en-US" dirty="0" err="1" smtClean="0"/>
              <a:t>subbasin</a:t>
            </a:r>
            <a:r>
              <a:rPr lang="en-US" dirty="0" smtClean="0"/>
              <a:t>, </a:t>
            </a:r>
            <a:r>
              <a:rPr lang="en-US" dirty="0"/>
              <a:t>without being so small that they are unwieldly</a:t>
            </a:r>
            <a:r>
              <a:rPr lang="en-US" dirty="0" smtClean="0"/>
              <a:t>.</a:t>
            </a:r>
            <a:endParaRPr lang="en-US" dirty="0"/>
          </a:p>
        </p:txBody>
      </p:sp>
      <p:sp>
        <p:nvSpPr>
          <p:cNvPr id="7" name="Content Placeholder 2"/>
          <p:cNvSpPr txBox="1">
            <a:spLocks/>
          </p:cNvSpPr>
          <p:nvPr/>
        </p:nvSpPr>
        <p:spPr>
          <a:xfrm>
            <a:off x="679230" y="3400455"/>
            <a:ext cx="4758158" cy="2385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some instances, subbasins may not correspond with hydrologic basin delineations (i.e. watershed divides).</a:t>
            </a:r>
          </a:p>
          <a:p>
            <a:pPr marL="0" indent="0">
              <a:buFont typeface="Arial" panose="020B0604020202020204" pitchFamily="34" charse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429" y="2636521"/>
            <a:ext cx="5268568" cy="4071166"/>
          </a:xfrm>
          <a:prstGeom prst="rect">
            <a:avLst/>
          </a:prstGeom>
        </p:spPr>
      </p:pic>
      <p:sp>
        <p:nvSpPr>
          <p:cNvPr id="5" name="TextBox 4"/>
          <p:cNvSpPr txBox="1"/>
          <p:nvPr/>
        </p:nvSpPr>
        <p:spPr>
          <a:xfrm>
            <a:off x="2826256" y="5426331"/>
            <a:ext cx="2786185" cy="923330"/>
          </a:xfrm>
          <a:prstGeom prst="rect">
            <a:avLst/>
          </a:prstGeom>
          <a:solidFill>
            <a:schemeClr val="bg1">
              <a:lumMod val="85000"/>
            </a:schemeClr>
          </a:solidFill>
        </p:spPr>
        <p:txBody>
          <a:bodyPr wrap="square" rtlCol="0">
            <a:spAutoFit/>
          </a:bodyPr>
          <a:lstStyle/>
          <a:p>
            <a:r>
              <a:rPr lang="en-US" dirty="0" smtClean="0"/>
              <a:t>WRIA 01 has 49 USGS HUC12 </a:t>
            </a:r>
            <a:r>
              <a:rPr lang="en-US" dirty="0" err="1" smtClean="0">
                <a:solidFill>
                  <a:srgbClr val="FF0000"/>
                </a:solidFill>
              </a:rPr>
              <a:t>subwatersheds</a:t>
            </a:r>
            <a:r>
              <a:rPr lang="en-US" dirty="0" smtClean="0"/>
              <a:t> and </a:t>
            </a:r>
          </a:p>
          <a:p>
            <a:r>
              <a:rPr lang="en-US" dirty="0" smtClean="0"/>
              <a:t>9 Planning Unit </a:t>
            </a:r>
            <a:r>
              <a:rPr lang="en-US" dirty="0" err="1" smtClean="0">
                <a:solidFill>
                  <a:srgbClr val="00B0F0"/>
                </a:solidFill>
              </a:rPr>
              <a:t>subbasins</a:t>
            </a:r>
            <a:endParaRPr lang="en-US" dirty="0">
              <a:solidFill>
                <a:srgbClr val="00B0F0"/>
              </a:solidFill>
            </a:endParaRPr>
          </a:p>
        </p:txBody>
      </p:sp>
      <p:cxnSp>
        <p:nvCxnSpPr>
          <p:cNvPr id="8" name="Straight Arrow Connector 7"/>
          <p:cNvCxnSpPr/>
          <p:nvPr/>
        </p:nvCxnSpPr>
        <p:spPr>
          <a:xfrm flipV="1">
            <a:off x="5054138" y="4761172"/>
            <a:ext cx="1895302" cy="1024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07518" y="4954385"/>
            <a:ext cx="2805457" cy="1230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3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02CE14-6355-4CA1-8130-D6170986001C}" type="slidenum">
              <a:rPr lang="en-US" smtClean="0"/>
              <a:t>6</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911"/>
          <a:stretch/>
        </p:blipFill>
        <p:spPr>
          <a:xfrm>
            <a:off x="5124271" y="369220"/>
            <a:ext cx="7016657" cy="5531518"/>
          </a:xfrm>
          <a:prstGeom prst="rect">
            <a:avLst/>
          </a:prstGeom>
        </p:spPr>
      </p:pic>
      <p:sp>
        <p:nvSpPr>
          <p:cNvPr id="8" name="TextBox 5"/>
          <p:cNvSpPr txBox="1"/>
          <p:nvPr/>
        </p:nvSpPr>
        <p:spPr>
          <a:xfrm>
            <a:off x="9308891" y="2624121"/>
            <a:ext cx="2553325" cy="1200329"/>
          </a:xfrm>
          <a:prstGeom prst="rect">
            <a:avLst/>
          </a:prstGeom>
          <a:solidFill>
            <a:schemeClr val="bg1">
              <a:lumMod val="8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Salmon Recovery Lead Entity Maps 2012</a:t>
            </a:r>
          </a:p>
          <a:p>
            <a:endParaRPr lang="en-US" dirty="0"/>
          </a:p>
          <a:p>
            <a:r>
              <a:rPr lang="en-US" dirty="0" smtClean="0"/>
              <a:t>24 Sub-watersheds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0779"/>
          <a:stretch/>
        </p:blipFill>
        <p:spPr>
          <a:xfrm>
            <a:off x="387845" y="387591"/>
            <a:ext cx="5198568" cy="6271260"/>
          </a:xfrm>
          <a:prstGeom prst="rect">
            <a:avLst/>
          </a:prstGeom>
        </p:spPr>
      </p:pic>
    </p:spTree>
    <p:extLst>
      <p:ext uri="{BB962C8B-B14F-4D97-AF65-F5344CB8AC3E}">
        <p14:creationId xmlns:p14="http://schemas.microsoft.com/office/powerpoint/2010/main" val="364568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109" y="152483"/>
            <a:ext cx="8614679" cy="6656797"/>
          </a:xfrm>
          <a:prstGeom prst="rect">
            <a:avLst/>
          </a:prstGeom>
        </p:spPr>
      </p:pic>
      <p:sp>
        <p:nvSpPr>
          <p:cNvPr id="3" name="Slide Number Placeholder 2"/>
          <p:cNvSpPr>
            <a:spLocks noGrp="1"/>
          </p:cNvSpPr>
          <p:nvPr>
            <p:ph type="sldNum" sz="quarter" idx="12"/>
          </p:nvPr>
        </p:nvSpPr>
        <p:spPr/>
        <p:txBody>
          <a:bodyPr/>
          <a:lstStyle/>
          <a:p>
            <a:fld id="{4F02CE14-6355-4CA1-8130-D6170986001C}" type="slidenum">
              <a:rPr lang="en-US" smtClean="0"/>
              <a:t>7</a:t>
            </a:fld>
            <a:endParaRPr lang="en-US" dirty="0"/>
          </a:p>
        </p:txBody>
      </p:sp>
      <p:pic>
        <p:nvPicPr>
          <p:cNvPr id="9" name="Picture 8" descr="It's Time to Shift Perspective on Our Organizational Boundari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551" y="620087"/>
            <a:ext cx="1442498" cy="1081874"/>
          </a:xfrm>
          <a:prstGeom prst="rect">
            <a:avLst/>
          </a:prstGeom>
        </p:spPr>
      </p:pic>
      <p:sp>
        <p:nvSpPr>
          <p:cNvPr id="8" name="TextBox 7"/>
          <p:cNvSpPr txBox="1"/>
          <p:nvPr/>
        </p:nvSpPr>
        <p:spPr>
          <a:xfrm>
            <a:off x="137159" y="82193"/>
            <a:ext cx="11937889" cy="523220"/>
          </a:xfrm>
          <a:prstGeom prst="rect">
            <a:avLst/>
          </a:prstGeom>
          <a:noFill/>
        </p:spPr>
        <p:txBody>
          <a:bodyPr wrap="square" rtlCol="0">
            <a:spAutoFit/>
          </a:bodyPr>
          <a:lstStyle/>
          <a:p>
            <a:pPr algn="ctr"/>
            <a:r>
              <a:rPr lang="en-US" sz="2800" dirty="0" err="1" smtClean="0"/>
              <a:t>Subbasin</a:t>
            </a:r>
            <a:r>
              <a:rPr lang="en-US" sz="2800" dirty="0" smtClean="0"/>
              <a:t> Delineations by Hydrologic Unit Code (HUC) and Assessment Units</a:t>
            </a:r>
            <a:endParaRPr lang="en-US" sz="2800" dirty="0"/>
          </a:p>
        </p:txBody>
      </p:sp>
      <p:sp>
        <p:nvSpPr>
          <p:cNvPr id="6" name="TextBox 5"/>
          <p:cNvSpPr txBox="1"/>
          <p:nvPr/>
        </p:nvSpPr>
        <p:spPr>
          <a:xfrm>
            <a:off x="567784" y="1161024"/>
            <a:ext cx="2410561" cy="4524315"/>
          </a:xfrm>
          <a:prstGeom prst="rect">
            <a:avLst/>
          </a:prstGeom>
          <a:noFill/>
        </p:spPr>
        <p:txBody>
          <a:bodyPr wrap="square" rtlCol="0">
            <a:spAutoFit/>
          </a:bodyPr>
          <a:lstStyle/>
          <a:p>
            <a:r>
              <a:rPr lang="en-US" dirty="0"/>
              <a:t>Too few of </a:t>
            </a:r>
            <a:r>
              <a:rPr lang="en-US" dirty="0" err="1"/>
              <a:t>subbasins</a:t>
            </a:r>
            <a:r>
              <a:rPr lang="en-US" dirty="0"/>
              <a:t> reduces our understanding of the relationships between where pumping effects will be and where benefits of offset projects will occur. </a:t>
            </a:r>
            <a:endParaRPr lang="en-US" dirty="0" smtClean="0"/>
          </a:p>
          <a:p>
            <a:endParaRPr lang="en-US" dirty="0"/>
          </a:p>
          <a:p>
            <a:r>
              <a:rPr lang="en-US" dirty="0"/>
              <a:t>Too many </a:t>
            </a:r>
            <a:r>
              <a:rPr lang="en-US" dirty="0" err="1"/>
              <a:t>subbasins</a:t>
            </a:r>
            <a:r>
              <a:rPr lang="en-US" dirty="0"/>
              <a:t> can make it unwieldly to evaluate all of the offset projects needed to achieve a net ecological benefit for the WRIA.</a:t>
            </a:r>
          </a:p>
        </p:txBody>
      </p:sp>
    </p:spTree>
    <p:extLst>
      <p:ext uri="{BB962C8B-B14F-4D97-AF65-F5344CB8AC3E}">
        <p14:creationId xmlns:p14="http://schemas.microsoft.com/office/powerpoint/2010/main" val="350669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3" name="Slide Number Placeholder 2"/>
          <p:cNvSpPr>
            <a:spLocks noGrp="1"/>
          </p:cNvSpPr>
          <p:nvPr>
            <p:ph type="sldNum" sz="quarter" idx="12"/>
          </p:nvPr>
        </p:nvSpPr>
        <p:spPr/>
        <p:txBody>
          <a:bodyPr/>
          <a:lstStyle/>
          <a:p>
            <a:fld id="{4F02CE14-6355-4CA1-8130-D6170986001C}" type="slidenum">
              <a:rPr lang="en-US" smtClean="0"/>
              <a:t>8</a:t>
            </a:fld>
            <a:endParaRPr lang="en-US" dirty="0"/>
          </a:p>
        </p:txBody>
      </p:sp>
      <p:sp>
        <p:nvSpPr>
          <p:cNvPr id="4" name="TextBox 3"/>
          <p:cNvSpPr txBox="1"/>
          <p:nvPr/>
        </p:nvSpPr>
        <p:spPr>
          <a:xfrm>
            <a:off x="1356360" y="60960"/>
            <a:ext cx="11719560" cy="584775"/>
          </a:xfrm>
          <a:prstGeom prst="rect">
            <a:avLst/>
          </a:prstGeom>
          <a:solidFill>
            <a:schemeClr val="bg1"/>
          </a:solidFill>
        </p:spPr>
        <p:txBody>
          <a:bodyPr wrap="square" rtlCol="0">
            <a:spAutoFit/>
          </a:bodyPr>
          <a:lstStyle/>
          <a:p>
            <a:r>
              <a:rPr lang="en-US" sz="3200" dirty="0" smtClean="0"/>
              <a:t>Location of New </a:t>
            </a:r>
            <a:r>
              <a:rPr lang="en-US" sz="3200" dirty="0"/>
              <a:t>D</a:t>
            </a:r>
            <a:r>
              <a:rPr lang="en-US" sz="3200" dirty="0" smtClean="0"/>
              <a:t>omestic </a:t>
            </a:r>
            <a:r>
              <a:rPr lang="en-US" sz="3200" dirty="0"/>
              <a:t>E</a:t>
            </a:r>
            <a:r>
              <a:rPr lang="en-US" sz="3200" dirty="0" smtClean="0"/>
              <a:t>xempt Wells Considerations</a:t>
            </a:r>
            <a:endParaRPr lang="en-US" sz="3200" dirty="0"/>
          </a:p>
        </p:txBody>
      </p:sp>
      <p:sp>
        <p:nvSpPr>
          <p:cNvPr id="5" name="TextBox 4"/>
          <p:cNvSpPr txBox="1"/>
          <p:nvPr/>
        </p:nvSpPr>
        <p:spPr>
          <a:xfrm>
            <a:off x="387276" y="2829262"/>
            <a:ext cx="1764254" cy="1477328"/>
          </a:xfrm>
          <a:prstGeom prst="rect">
            <a:avLst/>
          </a:prstGeom>
          <a:noFill/>
        </p:spPr>
        <p:txBody>
          <a:bodyPr wrap="square" rtlCol="0">
            <a:spAutoFit/>
          </a:bodyPr>
          <a:lstStyle/>
          <a:p>
            <a:r>
              <a:rPr lang="en-US" dirty="0" smtClean="0"/>
              <a:t>Where can new domestic exempt wells be drilled in the WRIA?</a:t>
            </a:r>
            <a:endParaRPr lang="en-US" dirty="0"/>
          </a:p>
        </p:txBody>
      </p:sp>
    </p:spTree>
    <p:extLst>
      <p:ext uri="{BB962C8B-B14F-4D97-AF65-F5344CB8AC3E}">
        <p14:creationId xmlns:p14="http://schemas.microsoft.com/office/powerpoint/2010/main" val="235290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4" name="Slide Number Placeholder 3"/>
          <p:cNvSpPr>
            <a:spLocks noGrp="1"/>
          </p:cNvSpPr>
          <p:nvPr>
            <p:ph type="sldNum" sz="quarter" idx="12"/>
          </p:nvPr>
        </p:nvSpPr>
        <p:spPr/>
        <p:txBody>
          <a:bodyPr/>
          <a:lstStyle/>
          <a:p>
            <a:fld id="{4F02CE14-6355-4CA1-8130-D6170986001C}" type="slidenum">
              <a:rPr lang="en-US" smtClean="0"/>
              <a:t>9</a:t>
            </a:fld>
            <a:endParaRPr lang="en-US" dirty="0"/>
          </a:p>
        </p:txBody>
      </p:sp>
      <p:sp>
        <p:nvSpPr>
          <p:cNvPr id="6" name="TextBox 5"/>
          <p:cNvSpPr txBox="1"/>
          <p:nvPr/>
        </p:nvSpPr>
        <p:spPr>
          <a:xfrm>
            <a:off x="2543342" y="0"/>
            <a:ext cx="10822138" cy="523220"/>
          </a:xfrm>
          <a:prstGeom prst="rect">
            <a:avLst/>
          </a:prstGeom>
          <a:solidFill>
            <a:schemeClr val="bg1"/>
          </a:solidFill>
        </p:spPr>
        <p:txBody>
          <a:bodyPr wrap="square" rtlCol="0">
            <a:spAutoFit/>
          </a:bodyPr>
          <a:lstStyle/>
          <a:p>
            <a:r>
              <a:rPr lang="en-US" sz="2800" dirty="0" smtClean="0"/>
              <a:t>Example </a:t>
            </a:r>
            <a:r>
              <a:rPr lang="en-US" sz="2800" dirty="0" err="1" smtClean="0"/>
              <a:t>Subbasin</a:t>
            </a:r>
            <a:r>
              <a:rPr lang="en-US" sz="2800" dirty="0" smtClean="0"/>
              <a:t> Delineations by HUC Groupings</a:t>
            </a:r>
            <a:endParaRPr lang="en-US" sz="2800" dirty="0"/>
          </a:p>
        </p:txBody>
      </p:sp>
      <p:sp>
        <p:nvSpPr>
          <p:cNvPr id="8" name="TextBox 7"/>
          <p:cNvSpPr txBox="1"/>
          <p:nvPr/>
        </p:nvSpPr>
        <p:spPr>
          <a:xfrm>
            <a:off x="10413608" y="2978120"/>
            <a:ext cx="1399308" cy="923330"/>
          </a:xfrm>
          <a:prstGeom prst="rect">
            <a:avLst/>
          </a:prstGeom>
          <a:noFill/>
        </p:spPr>
        <p:txBody>
          <a:bodyPr wrap="square" rtlCol="0">
            <a:spAutoFit/>
          </a:bodyPr>
          <a:lstStyle/>
          <a:p>
            <a:r>
              <a:rPr lang="en-US" dirty="0" smtClean="0"/>
              <a:t>I ended up with 4 subbasins</a:t>
            </a:r>
            <a:endParaRPr lang="en-US" dirty="0"/>
          </a:p>
        </p:txBody>
      </p:sp>
    </p:spTree>
    <p:extLst>
      <p:ext uri="{BB962C8B-B14F-4D97-AF65-F5344CB8AC3E}">
        <p14:creationId xmlns:p14="http://schemas.microsoft.com/office/powerpoint/2010/main" val="239030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632297254D52448953820B9E57E305" ma:contentTypeVersion="6" ma:contentTypeDescription="Create a new document." ma:contentTypeScope="" ma:versionID="a9c70921f168db99d65702cf1153dfca">
  <xsd:schema xmlns:xsd="http://www.w3.org/2001/XMLSchema" xmlns:xs="http://www.w3.org/2001/XMLSchema" xmlns:p="http://schemas.microsoft.com/office/2006/metadata/properties" xmlns:ns2="fa9a4940-7a8b-4399-b0b9-597dee2fdc40" xmlns:ns3="79fe015f-d5a9-4081-8a73-b52e74bb0737" targetNamespace="http://schemas.microsoft.com/office/2006/metadata/properties" ma:root="true" ma:fieldsID="6528eb9a5a7b7fc9c18a30affcd12280" ns2:_="" ns3:_="">
    <xsd:import namespace="fa9a4940-7a8b-4399-b0b9-597dee2fdc40"/>
    <xsd:import namespace="79fe015f-d5a9-4081-8a73-b52e74bb0737"/>
    <xsd:element name="properties">
      <xsd:complexType>
        <xsd:sequence>
          <xsd:element name="documentManagement">
            <xsd:complexType>
              <xsd:all>
                <xsd:element ref="ns2:SharedWithUsers" minOccurs="0"/>
                <xsd:element ref="ns3:qmds" minOccurs="0"/>
                <xsd:element ref="ns3:_x0065_z83" minOccurs="0"/>
                <xsd:element ref="ns3:_x0061_hb9" minOccurs="0"/>
                <xsd:element ref="ns3:qryy" minOccurs="0"/>
                <xsd:element ref="ns3:xy0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a4940-7a8b-4399-b0b9-597dee2fdc4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fe015f-d5a9-4081-8a73-b52e74bb0737" elementFormDefault="qualified">
    <xsd:import namespace="http://schemas.microsoft.com/office/2006/documentManagement/types"/>
    <xsd:import namespace="http://schemas.microsoft.com/office/infopath/2007/PartnerControls"/>
    <xsd:element name="qmds" ma:index="9" nillable="true" ma:displayName="Person or Group" ma:list="UserInfo" ma:internalName="qmd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65_z83" ma:index="10" nillable="true" ma:displayName="Category" ma:internalName="_x0065_z83">
      <xsd:simpleType>
        <xsd:restriction base="dms:Text">
          <xsd:maxLength value="255"/>
        </xsd:restriction>
      </xsd:simpleType>
    </xsd:element>
    <xsd:element name="_x0061_hb9" ma:index="11" nillable="true" ma:displayName="Year" ma:internalName="_x0061_hb9">
      <xsd:simpleType>
        <xsd:restriction base="dms:DateTime"/>
      </xsd:simpleType>
    </xsd:element>
    <xsd:element name="qryy" ma:index="12" nillable="true" ma:displayName="Month and Year" ma:internalName="qryy">
      <xsd:simpleType>
        <xsd:restriction base="dms:Text"/>
      </xsd:simpleType>
    </xsd:element>
    <xsd:element name="xy0b" ma:index="13" nillable="true" ma:displayName="Date and Time" ma:internalName="xy0b">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65_z83 xmlns="79fe015f-d5a9-4081-8a73-b52e74bb0737">WRIA 08</_x0065_z83>
    <_x0061_hb9 xmlns="79fe015f-d5a9-4081-8a73-b52e74bb0737" xsi:nil="true"/>
    <qmds xmlns="79fe015f-d5a9-4081-8a73-b52e74bb0737">
      <UserInfo>
        <DisplayName/>
        <AccountId xsi:nil="true"/>
        <AccountType/>
      </UserInfo>
    </qmds>
    <qryy xmlns="79fe015f-d5a9-4081-8a73-b52e74bb0737">February 2019</qryy>
    <xy0b xmlns="79fe015f-d5a9-4081-8a73-b52e74bb0737" xsi:nil="true"/>
  </documentManagement>
</p:properties>
</file>

<file path=customXml/itemProps1.xml><?xml version="1.0" encoding="utf-8"?>
<ds:datastoreItem xmlns:ds="http://schemas.openxmlformats.org/officeDocument/2006/customXml" ds:itemID="{28107B18-2D85-4FBD-8F12-C4E6C5A087AB}"/>
</file>

<file path=customXml/itemProps2.xml><?xml version="1.0" encoding="utf-8"?>
<ds:datastoreItem xmlns:ds="http://schemas.openxmlformats.org/officeDocument/2006/customXml" ds:itemID="{D4A56D0C-2408-48B7-893A-B1C363651ED3}"/>
</file>

<file path=customXml/itemProps3.xml><?xml version="1.0" encoding="utf-8"?>
<ds:datastoreItem xmlns:ds="http://schemas.openxmlformats.org/officeDocument/2006/customXml" ds:itemID="{FF051D4A-61C1-4E7B-96AD-99A078534456}"/>
</file>

<file path=docProps/app.xml><?xml version="1.0" encoding="utf-8"?>
<Properties xmlns="http://schemas.openxmlformats.org/officeDocument/2006/extended-properties" xmlns:vt="http://schemas.openxmlformats.org/officeDocument/2006/docPropsVTypes">
  <TotalTime>1205</TotalTime>
  <Words>1108</Words>
  <Application>Microsoft Office PowerPoint</Application>
  <PresentationFormat>Widescreen</PresentationFormat>
  <Paragraphs>82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vt:lpstr>
      <vt:lpstr>Calibri Light</vt:lpstr>
      <vt:lpstr>Office Theme</vt:lpstr>
      <vt:lpstr> Introduction to Subbasins Cedar-Sammamish – WRIA 8</vt:lpstr>
      <vt:lpstr>Why do we need subbasins for this process?</vt:lpstr>
      <vt:lpstr>Timeline for Decision</vt:lpstr>
      <vt:lpstr>Options and Recommendations</vt:lpstr>
      <vt:lpstr>Introduction to Subbasin Delineation  for Watershed Restoration and Enhancement Plans</vt:lpstr>
      <vt:lpstr>PowerPoint Presentation</vt:lpstr>
      <vt:lpstr>PowerPoint Presentation</vt:lpstr>
      <vt:lpstr>PowerPoint Presentation</vt:lpstr>
      <vt:lpstr>PowerPoint Presentation</vt:lpstr>
      <vt:lpstr>PowerPoint Presentation</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Covert, John J. (ECY)</dc:creator>
  <cp:lastModifiedBy>Potts, Stephanie (ECY)</cp:lastModifiedBy>
  <cp:revision>59</cp:revision>
  <dcterms:created xsi:type="dcterms:W3CDTF">2019-01-04T22:43:08Z</dcterms:created>
  <dcterms:modified xsi:type="dcterms:W3CDTF">2019-03-05T19:50:55Z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0x01010059632297254D52448953820B9E57E305</vt:lpwstr>
  </property>
  <property fmtid="{D5CDD505-2E9C-101B-9397-08002B2CF9AE}" pid="3" name="Order">
    <vt:r8>128500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