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56" r:id="rId5"/>
    <p:sldId id="348" r:id="rId6"/>
    <p:sldId id="371" r:id="rId7"/>
    <p:sldId id="350" r:id="rId8"/>
    <p:sldId id="351" r:id="rId9"/>
    <p:sldId id="388" r:id="rId10"/>
    <p:sldId id="360" r:id="rId11"/>
    <p:sldId id="372" r:id="rId12"/>
    <p:sldId id="373" r:id="rId13"/>
    <p:sldId id="385" r:id="rId14"/>
    <p:sldId id="386" r:id="rId15"/>
    <p:sldId id="387" r:id="rId16"/>
    <p:sldId id="390" r:id="rId17"/>
    <p:sldId id="374" r:id="rId18"/>
    <p:sldId id="381" r:id="rId19"/>
    <p:sldId id="392" r:id="rId20"/>
    <p:sldId id="375" r:id="rId21"/>
    <p:sldId id="376" r:id="rId22"/>
    <p:sldId id="384" r:id="rId23"/>
    <p:sldId id="383" r:id="rId24"/>
    <p:sldId id="377" r:id="rId25"/>
    <p:sldId id="331" r:id="rId26"/>
    <p:sldId id="391" r:id="rId27"/>
    <p:sldId id="332" r:id="rId28"/>
    <p:sldId id="367" r:id="rId29"/>
    <p:sldId id="379" r:id="rId30"/>
    <p:sldId id="365" r:id="rId31"/>
    <p:sldId id="346" r:id="rId32"/>
    <p:sldId id="393" r:id="rId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2408" autoAdjust="0"/>
  </p:normalViewPr>
  <p:slideViewPr>
    <p:cSldViewPr>
      <p:cViewPr varScale="1">
        <p:scale>
          <a:sx n="130" d="100"/>
          <a:sy n="130" d="100"/>
        </p:scale>
        <p:origin x="1099" y="82"/>
      </p:cViewPr>
      <p:guideLst>
        <p:guide orient="horz" pos="2160"/>
        <p:guide pos="2880"/>
      </p:guideLst>
    </p:cSldViewPr>
  </p:slideViewPr>
  <p:outlineViewPr>
    <p:cViewPr>
      <p:scale>
        <a:sx n="33" d="100"/>
        <a:sy n="33" d="100"/>
      </p:scale>
      <p:origin x="0" y="-14262"/>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8" d="100"/>
          <a:sy n="68" d="100"/>
        </p:scale>
        <p:origin x="-3258"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6FFD371-EC3E-401A-AD22-A6686DD1167A}" type="datetimeFigureOut">
              <a:rPr lang="en-US" smtClean="0"/>
              <a:t>9/6/2019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06FC2F5-E95C-4238-BBC9-BDA91620F3D6}" type="slidenum">
              <a:rPr lang="en-US" smtClean="0"/>
              <a:t>‹#›</a:t>
            </a:fld>
            <a:endParaRPr lang="en-US" dirty="0"/>
          </a:p>
        </p:txBody>
      </p:sp>
    </p:spTree>
    <p:extLst>
      <p:ext uri="{BB962C8B-B14F-4D97-AF65-F5344CB8AC3E}">
        <p14:creationId xmlns:p14="http://schemas.microsoft.com/office/powerpoint/2010/main" val="2115842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FC2F5-E95C-4238-BBC9-BDA91620F3D6}" type="slidenum">
              <a:rPr lang="en-US" smtClean="0"/>
              <a:t>1</a:t>
            </a:fld>
            <a:endParaRPr lang="en-US" dirty="0"/>
          </a:p>
        </p:txBody>
      </p:sp>
    </p:spTree>
    <p:extLst>
      <p:ext uri="{BB962C8B-B14F-4D97-AF65-F5344CB8AC3E}">
        <p14:creationId xmlns:p14="http://schemas.microsoft.com/office/powerpoint/2010/main" val="3364587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Really?</a:t>
            </a:r>
            <a:r>
              <a:rPr lang="en-US" baseline="0" dirty="0" smtClean="0"/>
              <a:t> Ag irrigation, groundwater recharge, a swimming pool? Is it safe?</a:t>
            </a:r>
          </a:p>
          <a:p>
            <a:r>
              <a:rPr lang="en-US" baseline="0" dirty="0" smtClean="0"/>
              <a:t>YES! Here in King County we’ve been using recycled water for two decades with a perfect track record of safety.</a:t>
            </a:r>
          </a:p>
          <a:p>
            <a:r>
              <a:rPr lang="en-US" baseline="0" dirty="0" smtClean="0"/>
              <a:t>Our recycled water keeps the good stuff, like nutrients, but removes the bad stuff, like bacteria and viruses in wastewater through the advanced treatment process</a:t>
            </a:r>
          </a:p>
          <a:p>
            <a:r>
              <a:rPr lang="en-US" baseline="0" dirty="0" smtClean="0"/>
              <a:t>We use same the processes mother nature does, microorganisms, filters, to clean water, but engineered and sped up</a:t>
            </a:r>
            <a:endParaRPr lang="en-US" dirty="0"/>
          </a:p>
        </p:txBody>
      </p:sp>
      <p:sp>
        <p:nvSpPr>
          <p:cNvPr id="4" name="Slide Number Placeholder 3"/>
          <p:cNvSpPr>
            <a:spLocks noGrp="1"/>
          </p:cNvSpPr>
          <p:nvPr>
            <p:ph type="sldNum" sz="quarter" idx="10"/>
          </p:nvPr>
        </p:nvSpPr>
        <p:spPr/>
        <p:txBody>
          <a:bodyPr/>
          <a:lstStyle/>
          <a:p>
            <a:fld id="{906FC2F5-E95C-4238-BBC9-BDA91620F3D6}" type="slidenum">
              <a:rPr lang="en-US" smtClean="0"/>
              <a:t>10</a:t>
            </a:fld>
            <a:endParaRPr lang="en-US" dirty="0"/>
          </a:p>
        </p:txBody>
      </p:sp>
    </p:spTree>
    <p:extLst>
      <p:ext uri="{BB962C8B-B14F-4D97-AF65-F5344CB8AC3E}">
        <p14:creationId xmlns:p14="http://schemas.microsoft.com/office/powerpoint/2010/main" val="4120705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the treatment process treats bacteria and viruses but what about all the other stuff that makes it way in the sewer system? There has been a lot of research done on these issues nationally, internationally and locally. The take away message from the research is that yes, many of these compounds can be measured in recycled water but at very small concentrations.  And when we look at the variety of ways humans are exposed in our daily lives, recycled water represents a small risk.</a:t>
            </a:r>
            <a:endParaRPr lang="en-US" dirty="0"/>
          </a:p>
        </p:txBody>
      </p:sp>
      <p:sp>
        <p:nvSpPr>
          <p:cNvPr id="4" name="Slide Number Placeholder 3"/>
          <p:cNvSpPr>
            <a:spLocks noGrp="1"/>
          </p:cNvSpPr>
          <p:nvPr>
            <p:ph type="sldNum" sz="quarter" idx="10"/>
          </p:nvPr>
        </p:nvSpPr>
        <p:spPr/>
        <p:txBody>
          <a:bodyPr/>
          <a:lstStyle/>
          <a:p>
            <a:fld id="{906FC2F5-E95C-4238-BBC9-BDA91620F3D6}" type="slidenum">
              <a:rPr lang="en-US" smtClean="0"/>
              <a:t>11</a:t>
            </a:fld>
            <a:endParaRPr lang="en-US" dirty="0"/>
          </a:p>
        </p:txBody>
      </p:sp>
    </p:spTree>
    <p:extLst>
      <p:ext uri="{BB962C8B-B14F-4D97-AF65-F5344CB8AC3E}">
        <p14:creationId xmlns:p14="http://schemas.microsoft.com/office/powerpoint/2010/main" val="2132069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pPr marL="0" lvl="1" defTabSz="881365">
              <a:defRPr/>
            </a:pPr>
            <a:r>
              <a:rPr lang="en-US" dirty="0" smtClean="0"/>
              <a:t>Pharmaceuticals, personal care products, bactericides, etc. are not new, they have been in our waters for as long as we have used these chemicals</a:t>
            </a:r>
            <a:r>
              <a:rPr lang="en-US" baseline="0" dirty="0" smtClean="0"/>
              <a:t> </a:t>
            </a:r>
            <a:r>
              <a:rPr lang="en-US" dirty="0" smtClean="0"/>
              <a:t>in our civilized societies.  Only recently have we had the analytical power to be able to tested them at parts-per-billion and even lower levels.  Research has shown that these chemicals are not relevant in irrigation</a:t>
            </a:r>
            <a:r>
              <a:rPr lang="en-US" baseline="0" dirty="0" smtClean="0"/>
              <a:t> and</a:t>
            </a:r>
            <a:r>
              <a:rPr lang="en-US" dirty="0" smtClean="0"/>
              <a:t> not relevant at low exposure</a:t>
            </a:r>
            <a:r>
              <a:rPr lang="en-US" baseline="0" dirty="0" smtClean="0"/>
              <a:t> </a:t>
            </a:r>
            <a:r>
              <a:rPr lang="en-US" dirty="0" smtClean="0"/>
              <a:t>levels</a:t>
            </a:r>
            <a:r>
              <a:rPr lang="en-US" dirty="0"/>
              <a:t> </a:t>
            </a:r>
            <a:r>
              <a:rPr lang="en-US" dirty="0" smtClean="0"/>
              <a:t>compared to other ways we interact with these products. </a:t>
            </a:r>
          </a:p>
          <a:p>
            <a:pPr marL="0" lvl="1" defTabSz="881365">
              <a:defRPr/>
            </a:pPr>
            <a:endParaRPr lang="en-US" dirty="0" smtClean="0"/>
          </a:p>
          <a:p>
            <a:pPr marL="0" lvl="1" defTabSz="881365">
              <a:defRPr/>
            </a:pPr>
            <a:r>
              <a:rPr lang="en-US" dirty="0" smtClean="0"/>
              <a:t>For example: According</a:t>
            </a:r>
            <a:r>
              <a:rPr lang="en-US" baseline="0" dirty="0" smtClean="0"/>
              <a:t> to </a:t>
            </a:r>
            <a:r>
              <a:rPr lang="en-US" dirty="0" smtClean="0"/>
              <a:t>this study from the WateReuse Research</a:t>
            </a:r>
            <a:r>
              <a:rPr lang="en-US" baseline="0" dirty="0" smtClean="0"/>
              <a:t> Foundation, it </a:t>
            </a:r>
            <a:r>
              <a:rPr lang="en-US" dirty="0" smtClean="0"/>
              <a:t>would take 67,000 years of playing soccer daily for a child to </a:t>
            </a:r>
            <a:r>
              <a:rPr lang="en-US" baseline="0" dirty="0" smtClean="0"/>
              <a:t>receive the equivalent of</a:t>
            </a:r>
            <a:r>
              <a:rPr lang="en-US" dirty="0" smtClean="0"/>
              <a:t> one dose of Ibuprophen from the recycled water used for irrigation of</a:t>
            </a:r>
            <a:r>
              <a:rPr lang="en-US" baseline="0" dirty="0" smtClean="0"/>
              <a:t> </a:t>
            </a:r>
            <a:r>
              <a:rPr lang="en-US" dirty="0" smtClean="0"/>
              <a:t>the soccer field.</a:t>
            </a:r>
          </a:p>
          <a:p>
            <a:endParaRPr lang="en-US" dirty="0" smtClean="0"/>
          </a:p>
          <a:p>
            <a:r>
              <a:rPr lang="en-US" dirty="0" smtClean="0"/>
              <a:t>This</a:t>
            </a:r>
            <a:r>
              <a:rPr lang="en-US" baseline="0" dirty="0" smtClean="0"/>
              <a:t> is an emerging field and we try to keep pace with current research and work to understand CECs and the environment</a:t>
            </a:r>
            <a:endParaRPr lang="en-US" dirty="0" smtClean="0"/>
          </a:p>
          <a:p>
            <a:endParaRPr lang="en-US" dirty="0"/>
          </a:p>
        </p:txBody>
      </p:sp>
      <p:sp>
        <p:nvSpPr>
          <p:cNvPr id="4" name="Slide Number Placeholder 3"/>
          <p:cNvSpPr>
            <a:spLocks noGrp="1"/>
          </p:cNvSpPr>
          <p:nvPr>
            <p:ph type="sldNum" sz="quarter" idx="10"/>
          </p:nvPr>
        </p:nvSpPr>
        <p:spPr/>
        <p:txBody>
          <a:bodyPr/>
          <a:lstStyle/>
          <a:p>
            <a:fld id="{7D577752-69DE-491F-8031-669F0444ABD0}" type="slidenum">
              <a:rPr lang="en-US" smtClean="0"/>
              <a:pPr/>
              <a:t>12</a:t>
            </a:fld>
            <a:endParaRPr lang="en-US" dirty="0"/>
          </a:p>
        </p:txBody>
      </p:sp>
    </p:spTree>
    <p:extLst>
      <p:ext uri="{BB962C8B-B14F-4D97-AF65-F5344CB8AC3E}">
        <p14:creationId xmlns:p14="http://schemas.microsoft.com/office/powerpoint/2010/main" val="3501508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FC2F5-E95C-4238-BBC9-BDA91620F3D6}" type="slidenum">
              <a:rPr lang="en-US" smtClean="0"/>
              <a:t>13</a:t>
            </a:fld>
            <a:endParaRPr lang="en-US" dirty="0"/>
          </a:p>
        </p:txBody>
      </p:sp>
    </p:spTree>
    <p:extLst>
      <p:ext uri="{BB962C8B-B14F-4D97-AF65-F5344CB8AC3E}">
        <p14:creationId xmlns:p14="http://schemas.microsoft.com/office/powerpoint/2010/main" val="938298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Brightwater</a:t>
            </a:r>
            <a:r>
              <a:rPr lang="en-US" baseline="0" dirty="0" smtClean="0"/>
              <a:t> is our newest and largest reclaimed water facility. We produce high quality recycled water from the Brightwater treatment process that is distributed to the Sammamish Valley. </a:t>
            </a:r>
            <a:endParaRPr lang="en-US" dirty="0"/>
          </a:p>
        </p:txBody>
      </p:sp>
      <p:sp>
        <p:nvSpPr>
          <p:cNvPr id="4" name="Slide Number Placeholder 3"/>
          <p:cNvSpPr>
            <a:spLocks noGrp="1"/>
          </p:cNvSpPr>
          <p:nvPr>
            <p:ph type="sldNum" sz="quarter" idx="10"/>
          </p:nvPr>
        </p:nvSpPr>
        <p:spPr/>
        <p:txBody>
          <a:bodyPr/>
          <a:lstStyle/>
          <a:p>
            <a:fld id="{906FC2F5-E95C-4238-BBC9-BDA91620F3D6}" type="slidenum">
              <a:rPr lang="en-US" smtClean="0"/>
              <a:t>14</a:t>
            </a:fld>
            <a:endParaRPr lang="en-US" dirty="0"/>
          </a:p>
        </p:txBody>
      </p:sp>
    </p:spTree>
    <p:extLst>
      <p:ext uri="{BB962C8B-B14F-4D97-AF65-F5344CB8AC3E}">
        <p14:creationId xmlns:p14="http://schemas.microsoft.com/office/powerpoint/2010/main" val="4158267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p>
          <a:p>
            <a:pPr marL="232943" indent="-232943">
              <a:buAutoNum type="arabicParenR"/>
            </a:pPr>
            <a:r>
              <a:rPr lang="en-US" dirty="0" smtClean="0"/>
              <a:t>Most importantly</a:t>
            </a:r>
            <a:r>
              <a:rPr lang="en-US" baseline="0" dirty="0" smtClean="0"/>
              <a:t> we were told we had to through our outfall lease agreement with DNR</a:t>
            </a:r>
          </a:p>
          <a:p>
            <a:pPr marL="232943" indent="-232943">
              <a:buAutoNum type="arabicParenR"/>
            </a:pPr>
            <a:r>
              <a:rPr lang="en-US" baseline="0" dirty="0" smtClean="0"/>
              <a:t>Re-purposing wastewater pipelines allowed us to build the system in a cost-effective manner</a:t>
            </a:r>
          </a:p>
          <a:p>
            <a:pPr marL="232943" indent="-232943">
              <a:buAutoNum type="arabicParenR"/>
            </a:pPr>
            <a:r>
              <a:rPr lang="en-US" baseline="0" dirty="0" smtClean="0"/>
              <a:t>The farms, parks and golf course in the Sammamish Valley provides a concentration of irrigators</a:t>
            </a:r>
          </a:p>
          <a:p>
            <a:pPr marL="232943" indent="-232943">
              <a:buAutoNum type="arabicParenR"/>
            </a:pPr>
            <a:r>
              <a:rPr lang="en-US" baseline="0" dirty="0" smtClean="0"/>
              <a:t>Sammamish Valley RW System provides multiple benefits-source substiution from river water to RW keeps more water back in the Sammamish River</a:t>
            </a:r>
            <a:endParaRPr lang="en-US" dirty="0"/>
          </a:p>
        </p:txBody>
      </p:sp>
      <p:sp>
        <p:nvSpPr>
          <p:cNvPr id="4" name="Slide Number Placeholder 3"/>
          <p:cNvSpPr>
            <a:spLocks noGrp="1"/>
          </p:cNvSpPr>
          <p:nvPr>
            <p:ph type="sldNum" sz="quarter" idx="10"/>
          </p:nvPr>
        </p:nvSpPr>
        <p:spPr/>
        <p:txBody>
          <a:bodyPr/>
          <a:lstStyle/>
          <a:p>
            <a:fld id="{906FC2F5-E95C-4238-BBC9-BDA91620F3D6}" type="slidenum">
              <a:rPr lang="en-US" smtClean="0"/>
              <a:t>15</a:t>
            </a:fld>
            <a:endParaRPr lang="en-US" dirty="0"/>
          </a:p>
        </p:txBody>
      </p:sp>
    </p:spTree>
    <p:extLst>
      <p:ext uri="{BB962C8B-B14F-4D97-AF65-F5344CB8AC3E}">
        <p14:creationId xmlns:p14="http://schemas.microsoft.com/office/powerpoint/2010/main" val="2760609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Contains</a:t>
            </a:r>
            <a:r>
              <a:rPr lang="en-US" baseline="0" dirty="0" smtClean="0"/>
              <a:t> a 1000 + acre agricultural production district. Permanently protected as ag land.</a:t>
            </a:r>
          </a:p>
          <a:p>
            <a:r>
              <a:rPr lang="en-US" dirty="0" smtClean="0"/>
              <a:t>And there</a:t>
            </a:r>
            <a:r>
              <a:rPr lang="en-US" baseline="0" dirty="0" smtClean="0"/>
              <a:t> are a lot of ground and surface water withdrawals in the Sammamish Valley. </a:t>
            </a:r>
          </a:p>
          <a:p>
            <a:r>
              <a:rPr lang="en-US" baseline="0" dirty="0" smtClean="0"/>
              <a:t>Our distribution system serves the heart of the valley and is replacing former water withdrawals of river and hydraulically connected groundwater with recycled water</a:t>
            </a:r>
            <a:endParaRPr lang="en-US" dirty="0"/>
          </a:p>
        </p:txBody>
      </p:sp>
      <p:sp>
        <p:nvSpPr>
          <p:cNvPr id="4" name="Slide Number Placeholder 3"/>
          <p:cNvSpPr>
            <a:spLocks noGrp="1"/>
          </p:cNvSpPr>
          <p:nvPr>
            <p:ph type="sldNum" sz="quarter" idx="10"/>
          </p:nvPr>
        </p:nvSpPr>
        <p:spPr/>
        <p:txBody>
          <a:bodyPr/>
          <a:lstStyle/>
          <a:p>
            <a:fld id="{906FC2F5-E95C-4238-BBC9-BDA91620F3D6}" type="slidenum">
              <a:rPr lang="en-US" smtClean="0"/>
              <a:t>17</a:t>
            </a:fld>
            <a:endParaRPr lang="en-US" dirty="0"/>
          </a:p>
        </p:txBody>
      </p:sp>
    </p:spTree>
    <p:extLst>
      <p:ext uri="{BB962C8B-B14F-4D97-AF65-F5344CB8AC3E}">
        <p14:creationId xmlns:p14="http://schemas.microsoft.com/office/powerpoint/2010/main" val="484574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solidFill>
                  <a:schemeClr val="bg1">
                    <a:lumMod val="50000"/>
                  </a:schemeClr>
                </a:solidFill>
              </a:rPr>
              <a:t>Small</a:t>
            </a:r>
            <a:r>
              <a:rPr lang="en-US" baseline="0" dirty="0" smtClean="0">
                <a:solidFill>
                  <a:schemeClr val="bg1">
                    <a:lumMod val="50000"/>
                  </a:schemeClr>
                </a:solidFill>
              </a:rPr>
              <a:t> watershed but embodies a lot of resources of Puget Sound river basins – supports people (recreational facilities valued), farms and salmon</a:t>
            </a:r>
          </a:p>
          <a:p>
            <a:pPr marL="171450" indent="-171450">
              <a:buFontTx/>
              <a:buChar char="-"/>
            </a:pPr>
            <a:r>
              <a:rPr lang="en-US" baseline="0" dirty="0" smtClean="0">
                <a:solidFill>
                  <a:schemeClr val="bg1">
                    <a:lumMod val="50000"/>
                  </a:schemeClr>
                </a:solidFill>
              </a:rPr>
              <a:t>Recycled water keeps about 50-60 million gallons of water per year in the Sammamish River basin during critical summer months (while seems small, it is about equivalent to bringing back a small tributary in the river)</a:t>
            </a:r>
            <a:endParaRPr lang="en-US" dirty="0" smtClean="0">
              <a:solidFill>
                <a:schemeClr val="bg1">
                  <a:lumMod val="50000"/>
                </a:schemeClr>
              </a:solidFill>
            </a:endParaRPr>
          </a:p>
          <a:p>
            <a:pPr marL="171450" indent="-171450">
              <a:buFontTx/>
              <a:buChar char="-"/>
            </a:pPr>
            <a:r>
              <a:rPr lang="en-US" dirty="0" smtClean="0">
                <a:solidFill>
                  <a:schemeClr val="bg1">
                    <a:lumMod val="50000"/>
                  </a:schemeClr>
                </a:solidFill>
              </a:rPr>
              <a:t>Connecting</a:t>
            </a:r>
            <a:r>
              <a:rPr lang="en-US" baseline="0" dirty="0" smtClean="0">
                <a:solidFill>
                  <a:schemeClr val="bg1">
                    <a:lumMod val="50000"/>
                  </a:schemeClr>
                </a:solidFill>
              </a:rPr>
              <a:t> all irrigators along pipeline could leave 7 cfs of water in the stream (10-15% increase in summer streamflow)</a:t>
            </a:r>
          </a:p>
          <a:p>
            <a:pPr marL="171450" indent="-171450">
              <a:buFontTx/>
              <a:buChar char="-"/>
            </a:pPr>
            <a:r>
              <a:rPr lang="en-US" dirty="0" smtClean="0">
                <a:solidFill>
                  <a:schemeClr val="bg1">
                    <a:lumMod val="50000"/>
                  </a:schemeClr>
                </a:solidFill>
              </a:rPr>
              <a:t>Many farmers do not have water rights or adequate water rights and RW creates</a:t>
            </a:r>
            <a:r>
              <a:rPr lang="en-US" baseline="0" dirty="0" smtClean="0">
                <a:solidFill>
                  <a:schemeClr val="bg1">
                    <a:lumMod val="50000"/>
                  </a:schemeClr>
                </a:solidFill>
              </a:rPr>
              <a:t> opportunity to increase yield or farm higher value crops</a:t>
            </a:r>
          </a:p>
          <a:p>
            <a:pPr marL="171450" indent="-171450">
              <a:buFontTx/>
              <a:buChar char="-"/>
            </a:pPr>
            <a:r>
              <a:rPr lang="en-US" baseline="0" dirty="0" smtClean="0">
                <a:solidFill>
                  <a:schemeClr val="bg1">
                    <a:lumMod val="50000"/>
                  </a:schemeClr>
                </a:solidFill>
              </a:rPr>
              <a:t>Creating opportunities to move water rights around the basin more easily through water rights trading</a:t>
            </a:r>
          </a:p>
          <a:p>
            <a:pPr marL="171450" indent="-171450">
              <a:buFontTx/>
              <a:buChar char="-"/>
            </a:pPr>
            <a:r>
              <a:rPr lang="en-US" dirty="0" smtClean="0">
                <a:solidFill>
                  <a:schemeClr val="bg1">
                    <a:lumMod val="50000"/>
                  </a:schemeClr>
                </a:solidFill>
              </a:rPr>
              <a:t>Resilient</a:t>
            </a:r>
            <a:r>
              <a:rPr lang="en-US" baseline="0" dirty="0" smtClean="0">
                <a:solidFill>
                  <a:schemeClr val="bg1">
                    <a:lumMod val="50000"/>
                  </a:schemeClr>
                </a:solidFill>
              </a:rPr>
              <a:t> water supply- available in times of low flow and water supply restrictions</a:t>
            </a:r>
            <a:endParaRPr lang="en-US" dirty="0" smtClean="0">
              <a:solidFill>
                <a:schemeClr val="bg1">
                  <a:lumMod val="50000"/>
                </a:schemeClr>
              </a:solidFill>
            </a:endParaRPr>
          </a:p>
          <a:p>
            <a:endParaRPr lang="en-US" dirty="0" smtClean="0">
              <a:solidFill>
                <a:schemeClr val="bg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397BFD6B-9599-416E-B45A-0515209B5405}" type="slidenum">
              <a:rPr lang="en-US" smtClean="0"/>
              <a:t>18</a:t>
            </a:fld>
            <a:endParaRPr lang="en-US" dirty="0"/>
          </a:p>
        </p:txBody>
      </p:sp>
    </p:spTree>
    <p:extLst>
      <p:ext uri="{BB962C8B-B14F-4D97-AF65-F5344CB8AC3E}">
        <p14:creationId xmlns:p14="http://schemas.microsoft.com/office/powerpoint/2010/main" val="1572488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 next? </a:t>
            </a:r>
          </a:p>
          <a:p>
            <a:r>
              <a:rPr lang="en-US" dirty="0" smtClean="0"/>
              <a:t>Expand</a:t>
            </a:r>
            <a:r>
              <a:rPr lang="en-US" baseline="0" dirty="0" smtClean="0"/>
              <a:t> use in the Sammamish Valley along our existing distribution network. Actively working with new irrigation customers.</a:t>
            </a:r>
            <a:r>
              <a:rPr lang="en-US" baseline="0" dirty="0"/>
              <a:t> </a:t>
            </a:r>
            <a:r>
              <a:rPr lang="en-US" baseline="0" dirty="0" smtClean="0"/>
              <a:t>If we could switch all the irrigators that we can serve just with our existing distribution system, we could keep about 7 cubic feet per second. That’s a 15-20% increase in streamflow during the low-flow periods.</a:t>
            </a:r>
          </a:p>
          <a:p>
            <a:endParaRPr lang="en-US" baseline="0" dirty="0" smtClean="0"/>
          </a:p>
          <a:p>
            <a:r>
              <a:rPr lang="en-US" baseline="0" dirty="0" smtClean="0"/>
              <a:t>Expand Local Agriculture. The Sammamish has been closed to new water rights since 1979. Lot of ag land that has no water or limited water and water is limiting agriculture production. By expanding recycled water use, we can serve agriculture either directly through our pipes or by transferring water rights for users that can connect to the pipeline. We’re going to studying different options and possibilities in 2016 as part of the Local Agriculture Initiative.</a:t>
            </a:r>
          </a:p>
          <a:p>
            <a:r>
              <a:rPr lang="en-US" baseline="0" dirty="0" smtClean="0"/>
              <a:t>Finally, we can help supplement regional water supplies. Thanks to efforts you, the cities and water districts, we have a robust water supply system. Recycled water is a drought-proof water supply that’s always available and adds to our region’s water supply portfolio and our regional efforts to build resilient communities.</a:t>
            </a:r>
          </a:p>
        </p:txBody>
      </p:sp>
      <p:sp>
        <p:nvSpPr>
          <p:cNvPr id="4" name="Slide Number Placeholder 3"/>
          <p:cNvSpPr>
            <a:spLocks noGrp="1"/>
          </p:cNvSpPr>
          <p:nvPr>
            <p:ph type="sldNum" sz="quarter" idx="10"/>
          </p:nvPr>
        </p:nvSpPr>
        <p:spPr/>
        <p:txBody>
          <a:bodyPr/>
          <a:lstStyle/>
          <a:p>
            <a:fld id="{906FC2F5-E95C-4238-BBC9-BDA91620F3D6}" type="slidenum">
              <a:rPr lang="en-US" smtClean="0"/>
              <a:t>19</a:t>
            </a:fld>
            <a:endParaRPr lang="en-US" dirty="0"/>
          </a:p>
        </p:txBody>
      </p:sp>
    </p:spTree>
    <p:extLst>
      <p:ext uri="{BB962C8B-B14F-4D97-AF65-F5344CB8AC3E}">
        <p14:creationId xmlns:p14="http://schemas.microsoft.com/office/powerpoint/2010/main" val="926762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Switching Sammamish basin water users to recycled water helps address the impacts of low stream flows and the related water quality impairments of high water temperatures and low dissolved oxygen. You know that water quality and stream flow are core components of healthy aquatic habitat.</a:t>
            </a:r>
          </a:p>
          <a:p>
            <a:r>
              <a:rPr lang="en-US" baseline="0" dirty="0" smtClean="0"/>
              <a:t>It’s one of the recommended actions in the Chinook Conservation Plan you developed and are implementing, the Sammamish River Corridor Action Plan and the Bear-Evans Temperature-DO-Bacteria TMDL Plan.</a:t>
            </a:r>
          </a:p>
        </p:txBody>
      </p:sp>
      <p:sp>
        <p:nvSpPr>
          <p:cNvPr id="4" name="Slide Number Placeholder 3"/>
          <p:cNvSpPr>
            <a:spLocks noGrp="1"/>
          </p:cNvSpPr>
          <p:nvPr>
            <p:ph type="sldNum" sz="quarter" idx="10"/>
          </p:nvPr>
        </p:nvSpPr>
        <p:spPr/>
        <p:txBody>
          <a:bodyPr/>
          <a:lstStyle/>
          <a:p>
            <a:fld id="{906FC2F5-E95C-4238-BBC9-BDA91620F3D6}" type="slidenum">
              <a:rPr lang="en-US" smtClean="0"/>
              <a:t>20</a:t>
            </a:fld>
            <a:endParaRPr lang="en-US" dirty="0"/>
          </a:p>
        </p:txBody>
      </p:sp>
    </p:spTree>
    <p:extLst>
      <p:ext uri="{BB962C8B-B14F-4D97-AF65-F5344CB8AC3E}">
        <p14:creationId xmlns:p14="http://schemas.microsoft.com/office/powerpoint/2010/main" val="192353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a:t>
            </a:r>
            <a:r>
              <a:rPr lang="en-US" baseline="0" dirty="0" smtClean="0"/>
              <a:t> tells the story. Recycled water is the clean water produced from wastewater treatment process that can be used for a variety of water needs. Water is “right-sized” for uses. </a:t>
            </a:r>
          </a:p>
          <a:p>
            <a:r>
              <a:rPr lang="en-US" baseline="0" dirty="0" smtClean="0"/>
              <a:t>-Reclaimed water is treated water with a domestic wastewater component, per WA state law</a:t>
            </a:r>
          </a:p>
          <a:p>
            <a:r>
              <a:rPr lang="en-US" baseline="0" dirty="0" smtClean="0"/>
              <a:t>-Variety of “reuse” of waters – stormwater, rainwater, industrial water</a:t>
            </a:r>
            <a:endParaRPr lang="en-US" dirty="0"/>
          </a:p>
        </p:txBody>
      </p:sp>
      <p:sp>
        <p:nvSpPr>
          <p:cNvPr id="4" name="Slide Number Placeholder 3"/>
          <p:cNvSpPr>
            <a:spLocks noGrp="1"/>
          </p:cNvSpPr>
          <p:nvPr>
            <p:ph type="sldNum" sz="quarter" idx="10"/>
          </p:nvPr>
        </p:nvSpPr>
        <p:spPr/>
        <p:txBody>
          <a:bodyPr/>
          <a:lstStyle/>
          <a:p>
            <a:fld id="{906FC2F5-E95C-4238-BBC9-BDA91620F3D6}" type="slidenum">
              <a:rPr lang="en-US" smtClean="0"/>
              <a:t>2</a:t>
            </a:fld>
            <a:endParaRPr lang="en-US" dirty="0"/>
          </a:p>
        </p:txBody>
      </p:sp>
    </p:spTree>
    <p:extLst>
      <p:ext uri="{BB962C8B-B14F-4D97-AF65-F5344CB8AC3E}">
        <p14:creationId xmlns:p14="http://schemas.microsoft.com/office/powerpoint/2010/main" val="1896044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FC2F5-E95C-4238-BBC9-BDA91620F3D6}" type="slidenum">
              <a:rPr lang="en-US" smtClean="0"/>
              <a:t>21</a:t>
            </a:fld>
            <a:endParaRPr lang="en-US" dirty="0"/>
          </a:p>
        </p:txBody>
      </p:sp>
    </p:spTree>
    <p:extLst>
      <p:ext uri="{BB962C8B-B14F-4D97-AF65-F5344CB8AC3E}">
        <p14:creationId xmlns:p14="http://schemas.microsoft.com/office/powerpoint/2010/main" val="698352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Construction of a subsurface infiltration facility at an existing park site that will recharge area groundwater with Class A reclaimed water (produced by the LOTT Clean Water Alliance) to provide in-kind mitigation of impacts associated with exercise of future water rights, while offering a secondary benefit of public education in a multi-use urban setting.</a:t>
            </a:r>
            <a:endParaRPr lang="en-US" dirty="0" smtClean="0">
              <a:solidFill>
                <a:schemeClr val="bg1">
                  <a:lumMod val="50000"/>
                </a:schemeClr>
              </a:solidFill>
            </a:endParaRPr>
          </a:p>
          <a:p>
            <a:endParaRPr lang="en-US" dirty="0" smtClean="0">
              <a:solidFill>
                <a:schemeClr val="bg1">
                  <a:lumMod val="50000"/>
                </a:schemeClr>
              </a:solidFill>
            </a:endParaRPr>
          </a:p>
          <a:p>
            <a:endParaRPr lang="en-US" dirty="0" smtClean="0">
              <a:solidFill>
                <a:schemeClr val="bg1">
                  <a:lumMod val="50000"/>
                </a:schemeClr>
              </a:solidFill>
            </a:endParaRPr>
          </a:p>
          <a:p>
            <a:r>
              <a:rPr lang="en-US" dirty="0" smtClean="0">
                <a:solidFill>
                  <a:schemeClr val="bg1">
                    <a:lumMod val="50000"/>
                  </a:schemeClr>
                </a:solidFill>
              </a:rPr>
              <a:t>Started</a:t>
            </a:r>
            <a:r>
              <a:rPr lang="en-US" baseline="0" dirty="0" smtClean="0">
                <a:solidFill>
                  <a:schemeClr val="bg1">
                    <a:lumMod val="50000"/>
                  </a:schemeClr>
                </a:solidFill>
              </a:rPr>
              <a:t> operating in July of 2015.</a:t>
            </a:r>
          </a:p>
          <a:p>
            <a:endParaRPr lang="en-US" baseline="0" dirty="0" smtClean="0">
              <a:solidFill>
                <a:schemeClr val="bg1">
                  <a:lumMod val="50000"/>
                </a:schemeClr>
              </a:solidFill>
            </a:endParaRPr>
          </a:p>
          <a:p>
            <a:r>
              <a:rPr lang="en-US" baseline="0" dirty="0" smtClean="0">
                <a:solidFill>
                  <a:schemeClr val="bg1">
                    <a:lumMod val="50000"/>
                  </a:schemeClr>
                </a:solidFill>
              </a:rPr>
              <a:t>This is not an ASR project or indirect potable reuse project.  There are some exempt wells nearby but no public water wells.</a:t>
            </a:r>
          </a:p>
          <a:p>
            <a:endParaRPr lang="en-US" baseline="0" dirty="0" smtClean="0">
              <a:solidFill>
                <a:schemeClr val="bg1">
                  <a:lumMod val="50000"/>
                </a:schemeClr>
              </a:solidFill>
            </a:endParaRPr>
          </a:p>
          <a:p>
            <a:r>
              <a:rPr lang="en-US" baseline="0" dirty="0" smtClean="0">
                <a:solidFill>
                  <a:schemeClr val="bg1">
                    <a:lumMod val="50000"/>
                  </a:schemeClr>
                </a:solidFill>
              </a:rPr>
              <a:t>It is operated and maintained by the City of Lacey and the RW comes from LOTT Clean Water Alliance</a:t>
            </a:r>
          </a:p>
          <a:p>
            <a:endParaRPr lang="en-US" baseline="0" dirty="0" smtClean="0">
              <a:solidFill>
                <a:schemeClr val="bg1">
                  <a:lumMod val="50000"/>
                </a:schemeClr>
              </a:solidFill>
            </a:endParaRPr>
          </a:p>
          <a:p>
            <a:r>
              <a:rPr lang="en-US" baseline="0" dirty="0" smtClean="0">
                <a:solidFill>
                  <a:schemeClr val="bg1">
                    <a:lumMod val="50000"/>
                  </a:schemeClr>
                </a:solidFill>
              </a:rPr>
              <a:t>On city park land purchased years ago with a grant from the recreation commission office requiring it to remain parkland.  A major criteria in the project.  Best geological characteristics.</a:t>
            </a:r>
          </a:p>
          <a:p>
            <a:endParaRPr lang="en-US" baseline="0" dirty="0" smtClean="0">
              <a:solidFill>
                <a:schemeClr val="bg1">
                  <a:lumMod val="50000"/>
                </a:schemeClr>
              </a:solidFill>
            </a:endParaRPr>
          </a:p>
          <a:p>
            <a:endParaRPr lang="en-US" baseline="0" dirty="0" smtClean="0">
              <a:solidFill>
                <a:schemeClr val="bg1">
                  <a:lumMod val="50000"/>
                </a:schemeClr>
              </a:solidFill>
            </a:endParaRPr>
          </a:p>
          <a:p>
            <a:pPr>
              <a:spcAft>
                <a:spcPts val="611"/>
              </a:spcAft>
            </a:pPr>
            <a:r>
              <a:rPr lang="en-US" dirty="0" smtClean="0"/>
              <a:t>Olympia</a:t>
            </a:r>
          </a:p>
          <a:p>
            <a:pPr lvl="1">
              <a:spcAft>
                <a:spcPts val="611"/>
              </a:spcAft>
            </a:pPr>
            <a:r>
              <a:rPr lang="en-US" dirty="0" smtClean="0"/>
              <a:t>Transitioning from spring source to well field</a:t>
            </a:r>
          </a:p>
          <a:p>
            <a:pPr lvl="1">
              <a:spcAft>
                <a:spcPts val="611"/>
              </a:spcAft>
            </a:pPr>
            <a:r>
              <a:rPr lang="en-US" dirty="0" smtClean="0"/>
              <a:t>Wellfield is immediately adjacent to and up-gradient from the Nisqually Indian Reservation</a:t>
            </a:r>
          </a:p>
          <a:p>
            <a:pPr lvl="1">
              <a:spcAft>
                <a:spcPts val="2038"/>
              </a:spcAft>
            </a:pPr>
            <a:r>
              <a:rPr lang="en-US" dirty="0" smtClean="0"/>
              <a:t>Impacts upon local area streams and lakes due to switch</a:t>
            </a:r>
          </a:p>
          <a:p>
            <a:pPr>
              <a:spcAft>
                <a:spcPts val="611"/>
              </a:spcAft>
            </a:pPr>
            <a:r>
              <a:rPr lang="en-US" dirty="0" smtClean="0"/>
              <a:t>Lacey</a:t>
            </a:r>
          </a:p>
          <a:p>
            <a:pPr lvl="1">
              <a:spcAft>
                <a:spcPts val="611"/>
              </a:spcAft>
            </a:pPr>
            <a:r>
              <a:rPr lang="en-US" dirty="0" smtClean="0"/>
              <a:t>Water Rights Limited and Significant growth projected</a:t>
            </a:r>
          </a:p>
          <a:p>
            <a:pPr lvl="2">
              <a:spcAft>
                <a:spcPts val="611"/>
              </a:spcAft>
            </a:pPr>
            <a:r>
              <a:rPr lang="en-US" dirty="0" smtClean="0"/>
              <a:t>2007 Use = 8,727 afy</a:t>
            </a:r>
          </a:p>
          <a:p>
            <a:pPr lvl="2">
              <a:spcAft>
                <a:spcPts val="611"/>
              </a:spcAft>
            </a:pPr>
            <a:r>
              <a:rPr lang="en-US" dirty="0" smtClean="0"/>
              <a:t>2007 Water Rights = 8,638 afy + Olympia Intertie</a:t>
            </a:r>
          </a:p>
          <a:p>
            <a:pPr lvl="2">
              <a:spcAft>
                <a:spcPts val="611"/>
              </a:spcAft>
            </a:pPr>
            <a:r>
              <a:rPr lang="en-US" dirty="0" smtClean="0"/>
              <a:t>2029 demand = 13,000 afy</a:t>
            </a:r>
          </a:p>
          <a:p>
            <a:endParaRPr lang="en-US" baseline="0" dirty="0" smtClean="0">
              <a:solidFill>
                <a:schemeClr val="bg1">
                  <a:lumMod val="50000"/>
                </a:schemeClr>
              </a:solidFill>
            </a:endParaRPr>
          </a:p>
          <a:p>
            <a:endParaRPr lang="en-US" baseline="0" dirty="0" smtClean="0">
              <a:solidFill>
                <a:schemeClr val="bg1">
                  <a:lumMod val="50000"/>
                </a:schemeClr>
              </a:solidFill>
            </a:endParaRPr>
          </a:p>
          <a:p>
            <a:pPr>
              <a:spcAft>
                <a:spcPts val="1834"/>
              </a:spcAft>
            </a:pPr>
            <a:r>
              <a:rPr lang="en-US" dirty="0" smtClean="0"/>
              <a:t>Source - LOTT Satellite Class A RW Plant</a:t>
            </a:r>
          </a:p>
          <a:p>
            <a:pPr>
              <a:spcAft>
                <a:spcPts val="1834"/>
              </a:spcAft>
            </a:pPr>
            <a:r>
              <a:rPr lang="en-US" dirty="0" smtClean="0"/>
              <a:t>Transmission – 8,300 LF  12” Main</a:t>
            </a:r>
          </a:p>
          <a:p>
            <a:pPr>
              <a:spcAft>
                <a:spcPts val="408"/>
              </a:spcAft>
            </a:pPr>
            <a:r>
              <a:rPr lang="en-US" dirty="0" smtClean="0"/>
              <a:t>Site - Woodland Creek Community Park</a:t>
            </a:r>
          </a:p>
          <a:p>
            <a:pPr lvl="1">
              <a:spcAft>
                <a:spcPts val="611"/>
              </a:spcAft>
            </a:pPr>
            <a:r>
              <a:rPr lang="en-US" dirty="0" smtClean="0"/>
              <a:t>4.6 acres</a:t>
            </a:r>
          </a:p>
          <a:p>
            <a:endParaRPr lang="en-US" baseline="0" dirty="0" smtClean="0">
              <a:solidFill>
                <a:schemeClr val="bg1">
                  <a:lumMod val="50000"/>
                </a:schemeClr>
              </a:solidFill>
            </a:endParaRPr>
          </a:p>
          <a:p>
            <a:endParaRPr lang="en-US" dirty="0" smtClean="0">
              <a:solidFill>
                <a:schemeClr val="bg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397BFD6B-9599-416E-B45A-0515209B5405}"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4053072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Recycled water can be</a:t>
            </a:r>
            <a:r>
              <a:rPr lang="en-US" baseline="0" dirty="0" smtClean="0"/>
              <a:t> used to create different water-dependent habitats. This photo shows the Chinook Bend wetland near the City of Carnation. Recycled water is supplied to the wetland year-round creating flow of water to the wetland, creating habitat used by a variety of wildlife (birds, mammals, fish). Also serves as recreation for humans.</a:t>
            </a:r>
            <a:endParaRPr lang="en-US" dirty="0"/>
          </a:p>
        </p:txBody>
      </p:sp>
      <p:sp>
        <p:nvSpPr>
          <p:cNvPr id="4" name="Slide Number Placeholder 3"/>
          <p:cNvSpPr>
            <a:spLocks noGrp="1"/>
          </p:cNvSpPr>
          <p:nvPr>
            <p:ph type="sldNum" sz="quarter" idx="10"/>
          </p:nvPr>
        </p:nvSpPr>
        <p:spPr/>
        <p:txBody>
          <a:bodyPr/>
          <a:lstStyle/>
          <a:p>
            <a:fld id="{906FC2F5-E95C-4238-BBC9-BDA91620F3D6}" type="slidenum">
              <a:rPr lang="en-US" smtClean="0"/>
              <a:t>23</a:t>
            </a:fld>
            <a:endParaRPr lang="en-US" dirty="0"/>
          </a:p>
        </p:txBody>
      </p:sp>
    </p:spTree>
    <p:extLst>
      <p:ext uri="{BB962C8B-B14F-4D97-AF65-F5344CB8AC3E}">
        <p14:creationId xmlns:p14="http://schemas.microsoft.com/office/powerpoint/2010/main" val="2816661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lumMod val="50000"/>
                  </a:schemeClr>
                </a:solidFill>
              </a:rPr>
              <a:t>Quincy, WA is</a:t>
            </a:r>
            <a:r>
              <a:rPr lang="en-US" baseline="0" dirty="0" smtClean="0">
                <a:solidFill>
                  <a:schemeClr val="bg1">
                    <a:lumMod val="50000"/>
                  </a:schemeClr>
                </a:solidFill>
              </a:rPr>
              <a:t> pursuing recycled water in many innovative ways.</a:t>
            </a:r>
          </a:p>
          <a:p>
            <a:r>
              <a:rPr lang="en-US" baseline="0" dirty="0" smtClean="0">
                <a:solidFill>
                  <a:schemeClr val="bg1">
                    <a:lumMod val="50000"/>
                  </a:schemeClr>
                </a:solidFill>
              </a:rPr>
              <a:t>An agricultural community, it is now growing a new kind of farms : </a:t>
            </a:r>
            <a:r>
              <a:rPr lang="en-US" dirty="0" smtClean="0">
                <a:solidFill>
                  <a:schemeClr val="bg1">
                    <a:lumMod val="50000"/>
                  </a:schemeClr>
                </a:solidFill>
              </a:rPr>
              <a:t>Server Farms</a:t>
            </a:r>
            <a:r>
              <a:rPr lang="en-US" baseline="0" dirty="0" smtClean="0">
                <a:solidFill>
                  <a:schemeClr val="bg1">
                    <a:lumMod val="50000"/>
                  </a:schemeClr>
                </a:solidFill>
              </a:rPr>
              <a:t> </a:t>
            </a:r>
          </a:p>
          <a:p>
            <a:r>
              <a:rPr lang="en-US" baseline="0" dirty="0" smtClean="0">
                <a:solidFill>
                  <a:schemeClr val="bg1">
                    <a:lumMod val="50000"/>
                  </a:schemeClr>
                </a:solidFill>
              </a:rPr>
              <a:t>Creating new integrated wastewater and water supply management for industries and community. Integrates water treatment and supply creating secure water supply for food processors, </a:t>
            </a:r>
            <a:r>
              <a:rPr lang="en-US" dirty="0" smtClean="0">
                <a:solidFill>
                  <a:schemeClr val="bg1">
                    <a:lumMod val="50000"/>
                  </a:schemeClr>
                </a:solidFill>
              </a:rPr>
              <a:t>Quincy, WA is</a:t>
            </a:r>
            <a:r>
              <a:rPr lang="en-US" baseline="0" dirty="0" smtClean="0">
                <a:solidFill>
                  <a:schemeClr val="bg1">
                    <a:lumMod val="50000"/>
                  </a:schemeClr>
                </a:solidFill>
              </a:rPr>
              <a:t> pursuing recycled water in many innovative ways.</a:t>
            </a:r>
          </a:p>
          <a:p>
            <a:r>
              <a:rPr lang="en-US" baseline="0" dirty="0" smtClean="0">
                <a:solidFill>
                  <a:schemeClr val="bg1">
                    <a:lumMod val="50000"/>
                  </a:schemeClr>
                </a:solidFill>
              </a:rPr>
              <a:t>An agricultural community, it is now growing a new kind of farms : </a:t>
            </a:r>
            <a:r>
              <a:rPr lang="en-US" dirty="0" smtClean="0">
                <a:solidFill>
                  <a:schemeClr val="bg1">
                    <a:lumMod val="50000"/>
                  </a:schemeClr>
                </a:solidFill>
              </a:rPr>
              <a:t>Server Farms</a:t>
            </a:r>
            <a:r>
              <a:rPr lang="en-US" baseline="0" dirty="0" smtClean="0">
                <a:solidFill>
                  <a:schemeClr val="bg1">
                    <a:lumMod val="50000"/>
                  </a:schemeClr>
                </a:solidFill>
              </a:rPr>
              <a:t> </a:t>
            </a:r>
          </a:p>
          <a:p>
            <a:r>
              <a:rPr lang="en-US" baseline="0" dirty="0" smtClean="0">
                <a:solidFill>
                  <a:schemeClr val="bg1">
                    <a:lumMod val="50000"/>
                  </a:schemeClr>
                </a:solidFill>
              </a:rPr>
              <a:t>Creating new integrated wastewater and water supply management for industries and community. Integrates water treatment and supply for irrigators, food processors and data centers. </a:t>
            </a:r>
            <a:endParaRPr lang="en-US" dirty="0" smtClean="0">
              <a:solidFill>
                <a:schemeClr val="bg1">
                  <a:lumMod val="50000"/>
                </a:schemeClr>
              </a:solidFill>
            </a:endParaRPr>
          </a:p>
          <a:p>
            <a:r>
              <a:rPr lang="en-US" baseline="0" dirty="0" smtClean="0">
                <a:solidFill>
                  <a:schemeClr val="bg1">
                    <a:lumMod val="50000"/>
                  </a:schemeClr>
                </a:solidFill>
              </a:rPr>
              <a:t> </a:t>
            </a:r>
          </a:p>
        </p:txBody>
      </p:sp>
      <p:sp>
        <p:nvSpPr>
          <p:cNvPr id="4" name="Slide Number Placeholder 3"/>
          <p:cNvSpPr>
            <a:spLocks noGrp="1"/>
          </p:cNvSpPr>
          <p:nvPr>
            <p:ph type="sldNum" sz="quarter" idx="10"/>
          </p:nvPr>
        </p:nvSpPr>
        <p:spPr/>
        <p:txBody>
          <a:bodyPr/>
          <a:lstStyle/>
          <a:p>
            <a:fld id="{397BFD6B-9599-416E-B45A-0515209B5405}" type="slidenum">
              <a:rPr lang="en-US" smtClean="0"/>
              <a:t>24</a:t>
            </a:fld>
            <a:endParaRPr lang="en-US" dirty="0"/>
          </a:p>
        </p:txBody>
      </p:sp>
    </p:spTree>
    <p:extLst>
      <p:ext uri="{BB962C8B-B14F-4D97-AF65-F5344CB8AC3E}">
        <p14:creationId xmlns:p14="http://schemas.microsoft.com/office/powerpoint/2010/main" val="4053072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Growing interest</a:t>
            </a:r>
            <a:r>
              <a:rPr lang="en-US" baseline="0" dirty="0" smtClean="0"/>
              <a:t> in decentralized non-potable reuse capturing and using a variety of alternative waters (e.g., rainwater, foundation water, greywater, even blackwater)</a:t>
            </a:r>
          </a:p>
          <a:p>
            <a:pPr marL="171450" indent="-171450">
              <a:buFontTx/>
              <a:buChar char="-"/>
            </a:pPr>
            <a:r>
              <a:rPr lang="en-US" baseline="0" dirty="0" smtClean="0"/>
              <a:t>Great session later on in this conference on Hasslo and 8</a:t>
            </a:r>
            <a:r>
              <a:rPr lang="en-US" baseline="30000" dirty="0" smtClean="0"/>
              <a:t>th</a:t>
            </a:r>
            <a:r>
              <a:rPr lang="en-US" baseline="0" dirty="0" smtClean="0"/>
              <a:t> district scale decentralized wastewater treatment system using MBR and wetland onsite to treat stormwater and wastewater</a:t>
            </a:r>
          </a:p>
          <a:p>
            <a:pPr marL="171450" indent="-171450">
              <a:buFontTx/>
              <a:buChar char="-"/>
            </a:pPr>
            <a:r>
              <a:rPr lang="en-US" baseline="0" dirty="0" smtClean="0"/>
              <a:t>Legislation in WA and OR considered this session that would required state rules to establish treatment, use and permitting standards based on expert panel’s risk-based water quality standards for non-potable reuse</a:t>
            </a:r>
          </a:p>
          <a:p>
            <a:pPr marL="171450" indent="-171450">
              <a:buFontTx/>
              <a:buChar char="-"/>
            </a:pPr>
            <a:r>
              <a:rPr lang="en-US" baseline="0" dirty="0" smtClean="0"/>
              <a:t>Interest in “deep green” development driven by developers and their clients (businesses and residents)</a:t>
            </a:r>
            <a:endParaRPr lang="en-US" dirty="0"/>
          </a:p>
        </p:txBody>
      </p:sp>
      <p:sp>
        <p:nvSpPr>
          <p:cNvPr id="4" name="Slide Number Placeholder 3"/>
          <p:cNvSpPr>
            <a:spLocks noGrp="1"/>
          </p:cNvSpPr>
          <p:nvPr>
            <p:ph type="sldNum" sz="quarter" idx="10"/>
          </p:nvPr>
        </p:nvSpPr>
        <p:spPr/>
        <p:txBody>
          <a:bodyPr/>
          <a:lstStyle/>
          <a:p>
            <a:fld id="{906FC2F5-E95C-4238-BBC9-BDA91620F3D6}" type="slidenum">
              <a:rPr lang="en-US" smtClean="0"/>
              <a:t>25</a:t>
            </a:fld>
            <a:endParaRPr lang="en-US" dirty="0"/>
          </a:p>
        </p:txBody>
      </p:sp>
    </p:spTree>
    <p:extLst>
      <p:ext uri="{BB962C8B-B14F-4D97-AF65-F5344CB8AC3E}">
        <p14:creationId xmlns:p14="http://schemas.microsoft.com/office/powerpoint/2010/main" val="2884030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FC2F5-E95C-4238-BBC9-BDA91620F3D6}" type="slidenum">
              <a:rPr lang="en-US" smtClean="0"/>
              <a:t>26</a:t>
            </a:fld>
            <a:endParaRPr lang="en-US" dirty="0"/>
          </a:p>
        </p:txBody>
      </p:sp>
    </p:spTree>
    <p:extLst>
      <p:ext uri="{BB962C8B-B14F-4D97-AF65-F5344CB8AC3E}">
        <p14:creationId xmlns:p14="http://schemas.microsoft.com/office/powerpoint/2010/main" val="1922043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-Ecology</a:t>
            </a:r>
            <a:r>
              <a:rPr lang="en-US" baseline="0" dirty="0" smtClean="0"/>
              <a:t> launched in 2017 a process to investigate nutrients and contribution to dissolved oxygen in Puget Sound</a:t>
            </a:r>
          </a:p>
          <a:p>
            <a:r>
              <a:rPr lang="en-US" baseline="0" dirty="0" smtClean="0"/>
              <a:t>-Nitrogen is believed to be contributing to DO impairments</a:t>
            </a:r>
          </a:p>
          <a:p>
            <a:r>
              <a:rPr lang="en-US" baseline="0" dirty="0" smtClean="0"/>
              <a:t>-Using Salish Sea model to model different scenarios including lowering WWTP nutrient loading and non-point loading</a:t>
            </a:r>
          </a:p>
          <a:p>
            <a:r>
              <a:rPr lang="en-US" baseline="0" dirty="0" smtClean="0"/>
              <a:t>-If this proceeds towards more nutrient removal requirements, reclaimed water use may expand either as a compliance strategy to reduce nutrient loading or to maximize the ancillary benefit of using highly clean water for supply purposes (e.g., mitigate water rights, shave peaking)</a:t>
            </a:r>
            <a:endParaRPr lang="en-US" dirty="0"/>
          </a:p>
        </p:txBody>
      </p:sp>
      <p:sp>
        <p:nvSpPr>
          <p:cNvPr id="4" name="Slide Number Placeholder 3"/>
          <p:cNvSpPr>
            <a:spLocks noGrp="1"/>
          </p:cNvSpPr>
          <p:nvPr>
            <p:ph type="sldNum" sz="quarter" idx="10"/>
          </p:nvPr>
        </p:nvSpPr>
        <p:spPr/>
        <p:txBody>
          <a:bodyPr/>
          <a:lstStyle/>
          <a:p>
            <a:fld id="{906FC2F5-E95C-4238-BBC9-BDA91620F3D6}" type="slidenum">
              <a:rPr lang="en-US" smtClean="0"/>
              <a:t>27</a:t>
            </a:fld>
            <a:endParaRPr lang="en-US" dirty="0"/>
          </a:p>
        </p:txBody>
      </p:sp>
    </p:spTree>
    <p:extLst>
      <p:ext uri="{BB962C8B-B14F-4D97-AF65-F5344CB8AC3E}">
        <p14:creationId xmlns:p14="http://schemas.microsoft.com/office/powerpoint/2010/main" val="1123506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Respond to changing hydrology</a:t>
            </a:r>
            <a:r>
              <a:rPr lang="en-US" baseline="0" dirty="0" smtClean="0"/>
              <a:t> caused by climate change. </a:t>
            </a:r>
          </a:p>
          <a:p>
            <a:r>
              <a:rPr lang="en-US" baseline="0" dirty="0" smtClean="0"/>
              <a:t>-  Reclaimed water can help reduce summer demand for irrigation water</a:t>
            </a:r>
          </a:p>
          <a:p>
            <a:pPr marL="171450" indent="-171450">
              <a:buFontTx/>
              <a:buChar char="-"/>
            </a:pPr>
            <a:r>
              <a:rPr lang="en-US" baseline="0" dirty="0" smtClean="0"/>
              <a:t>Reclaimed water offer secure water supply for watershed enhancement through stream flow augmentation or ASR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06FC2F5-E95C-4238-BBC9-BDA91620F3D6}" type="slidenum">
              <a:rPr lang="en-US" smtClean="0"/>
              <a:t>28</a:t>
            </a:fld>
            <a:endParaRPr lang="en-US" dirty="0"/>
          </a:p>
        </p:txBody>
      </p:sp>
    </p:spTree>
    <p:extLst>
      <p:ext uri="{BB962C8B-B14F-4D97-AF65-F5344CB8AC3E}">
        <p14:creationId xmlns:p14="http://schemas.microsoft.com/office/powerpoint/2010/main" val="30189486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Around</a:t>
            </a:r>
            <a:r>
              <a:rPr lang="en-US" baseline="0" dirty="0" smtClean="0"/>
              <a:t> the state, watershed restoration and enhancement committees will be developing projects to mitigate flow reductions from use of new domestic wells</a:t>
            </a:r>
          </a:p>
          <a:p>
            <a:r>
              <a:rPr lang="en-US" baseline="0" dirty="0" smtClean="0"/>
              <a:t>-Growing interest to look at projects that can accomplish the higher value “water for water” mitigation</a:t>
            </a:r>
          </a:p>
          <a:p>
            <a:r>
              <a:rPr lang="en-US" baseline="0" dirty="0" smtClean="0"/>
              <a:t>-Hard to find water rights to retire – reclaimed water may be a viable source of water to recharge aquifers and restore streamflows </a:t>
            </a:r>
            <a:endParaRPr lang="en-US" dirty="0"/>
          </a:p>
        </p:txBody>
      </p:sp>
      <p:sp>
        <p:nvSpPr>
          <p:cNvPr id="4" name="Slide Number Placeholder 3"/>
          <p:cNvSpPr>
            <a:spLocks noGrp="1"/>
          </p:cNvSpPr>
          <p:nvPr>
            <p:ph type="sldNum" sz="quarter" idx="10"/>
          </p:nvPr>
        </p:nvSpPr>
        <p:spPr/>
        <p:txBody>
          <a:bodyPr/>
          <a:lstStyle/>
          <a:p>
            <a:fld id="{906FC2F5-E95C-4238-BBC9-BDA91620F3D6}" type="slidenum">
              <a:rPr lang="en-US" smtClean="0"/>
              <a:t>29</a:t>
            </a:fld>
            <a:endParaRPr lang="en-US" dirty="0"/>
          </a:p>
        </p:txBody>
      </p:sp>
    </p:spTree>
    <p:extLst>
      <p:ext uri="{BB962C8B-B14F-4D97-AF65-F5344CB8AC3E}">
        <p14:creationId xmlns:p14="http://schemas.microsoft.com/office/powerpoint/2010/main" val="2495643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recycled water used for?</a:t>
            </a:r>
          </a:p>
          <a:p>
            <a:r>
              <a:rPr lang="en-US" dirty="0" smtClean="0"/>
              <a:t>Cooling</a:t>
            </a:r>
            <a:r>
              <a:rPr lang="en-US" baseline="0" dirty="0" smtClean="0"/>
              <a:t> and equipment and pipe flushing</a:t>
            </a:r>
          </a:p>
          <a:p>
            <a:r>
              <a:rPr lang="en-US" baseline="0" dirty="0" smtClean="0"/>
              <a:t>Irrigation</a:t>
            </a:r>
          </a:p>
          <a:p>
            <a:r>
              <a:rPr lang="en-US" baseline="0" dirty="0" smtClean="0"/>
              <a:t>Recharge aquifers, augment surface water and wetlands</a:t>
            </a:r>
          </a:p>
          <a:p>
            <a:r>
              <a:rPr lang="en-US" baseline="0" dirty="0" smtClean="0"/>
              <a:t>More recently, for augmentation of raw water supplies for drinking water systems</a:t>
            </a:r>
            <a:endParaRPr lang="en-US" dirty="0" smtClean="0"/>
          </a:p>
          <a:p>
            <a:endParaRPr lang="en-US" dirty="0"/>
          </a:p>
        </p:txBody>
      </p:sp>
      <p:sp>
        <p:nvSpPr>
          <p:cNvPr id="4" name="Slide Number Placeholder 3"/>
          <p:cNvSpPr>
            <a:spLocks noGrp="1"/>
          </p:cNvSpPr>
          <p:nvPr>
            <p:ph type="sldNum" sz="quarter" idx="10"/>
          </p:nvPr>
        </p:nvSpPr>
        <p:spPr/>
        <p:txBody>
          <a:bodyPr/>
          <a:lstStyle/>
          <a:p>
            <a:fld id="{906FC2F5-E95C-4238-BBC9-BDA91620F3D6}" type="slidenum">
              <a:rPr lang="en-US" smtClean="0"/>
              <a:t>3</a:t>
            </a:fld>
            <a:endParaRPr lang="en-US" dirty="0"/>
          </a:p>
        </p:txBody>
      </p:sp>
    </p:spTree>
    <p:extLst>
      <p:ext uri="{BB962C8B-B14F-4D97-AF65-F5344CB8AC3E}">
        <p14:creationId xmlns:p14="http://schemas.microsoft.com/office/powerpoint/2010/main" val="976261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smtClean="0"/>
              <a:t>Water</a:t>
            </a:r>
            <a:r>
              <a:rPr lang="en-US" sz="1200" baseline="0" dirty="0" smtClean="0"/>
              <a:t> reuse is used extensively for groundwater and surface water augmentation around the United States</a:t>
            </a:r>
            <a:endParaRPr lang="en-US" sz="1200" dirty="0" smtClean="0"/>
          </a:p>
          <a:p>
            <a:pPr marL="285750" indent="-285750">
              <a:buFont typeface="Arial" panose="020B0604020202020204" pitchFamily="34" charset="0"/>
              <a:buChar char="•"/>
            </a:pPr>
            <a:r>
              <a:rPr lang="en-US" sz="1200" dirty="0" smtClean="0"/>
              <a:t>San Diego’s Pure Water project can produce one-third of their drinking water supply by 2035.</a:t>
            </a:r>
          </a:p>
          <a:p>
            <a:pPr marL="285750" indent="-285750">
              <a:buFont typeface="Arial" panose="020B0604020202020204" pitchFamily="34" charset="0"/>
              <a:buChar char="•"/>
            </a:pPr>
            <a:r>
              <a:rPr lang="en-US" sz="1200" dirty="0" smtClean="0"/>
              <a:t>El</a:t>
            </a:r>
            <a:r>
              <a:rPr lang="en-US" sz="1200" baseline="0" dirty="0" smtClean="0"/>
              <a:t> Paso Water’s Advanced Water Purification Facility scheduled to be online in 2024 to produce 8 MGD of purified water</a:t>
            </a:r>
          </a:p>
          <a:p>
            <a:pPr marL="285750" indent="-285750">
              <a:buFont typeface="Arial" panose="020B0604020202020204" pitchFamily="34" charset="0"/>
              <a:buChar char="•"/>
            </a:pPr>
            <a:r>
              <a:rPr lang="en-US" sz="1200" baseline="0" dirty="0" smtClean="0"/>
              <a:t>TX, CA, NV, CO, AZ, OK, and FL have or are exploring adoption of DPR regulations</a:t>
            </a:r>
          </a:p>
          <a:p>
            <a:pPr marL="285750" indent="-285750">
              <a:buFont typeface="Arial" panose="020B0604020202020204" pitchFamily="34" charset="0"/>
              <a:buChar char="•"/>
            </a:pPr>
            <a:r>
              <a:rPr lang="en-US" sz="1200" baseline="0" dirty="0" smtClean="0"/>
              <a:t>Growing use in the SE and Mid-Atlantic States– not arid West but areas experiencing increasing water shortages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906FC2F5-E95C-4238-BBC9-BDA91620F3D6}" type="slidenum">
              <a:rPr lang="en-US" smtClean="0"/>
              <a:t>4</a:t>
            </a:fld>
            <a:endParaRPr lang="en-US" dirty="0"/>
          </a:p>
        </p:txBody>
      </p:sp>
    </p:spTree>
    <p:extLst>
      <p:ext uri="{BB962C8B-B14F-4D97-AF65-F5344CB8AC3E}">
        <p14:creationId xmlns:p14="http://schemas.microsoft.com/office/powerpoint/2010/main" val="2478898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locally here in Washington,</a:t>
            </a:r>
            <a:r>
              <a:rPr lang="en-US" baseline="0" dirty="0" smtClean="0"/>
              <a:t> reclaimed water has been authorized since 1992</a:t>
            </a:r>
          </a:p>
          <a:p>
            <a:r>
              <a:rPr lang="en-US" baseline="0" dirty="0" smtClean="0"/>
              <a:t>Regulated by DOH and Ecology</a:t>
            </a:r>
          </a:p>
          <a:p>
            <a:r>
              <a:rPr lang="en-US" baseline="0" dirty="0" smtClean="0"/>
              <a:t>State reclaimed water rule recently adopted, February 2018</a:t>
            </a:r>
            <a:endParaRPr lang="en-US" dirty="0"/>
          </a:p>
        </p:txBody>
      </p:sp>
      <p:sp>
        <p:nvSpPr>
          <p:cNvPr id="4" name="Slide Number Placeholder 3"/>
          <p:cNvSpPr>
            <a:spLocks noGrp="1"/>
          </p:cNvSpPr>
          <p:nvPr>
            <p:ph type="sldNum" sz="quarter" idx="10"/>
          </p:nvPr>
        </p:nvSpPr>
        <p:spPr/>
        <p:txBody>
          <a:bodyPr/>
          <a:lstStyle/>
          <a:p>
            <a:fld id="{906FC2F5-E95C-4238-BBC9-BDA91620F3D6}" type="slidenum">
              <a:rPr lang="en-US" smtClean="0"/>
              <a:t>5</a:t>
            </a:fld>
            <a:endParaRPr lang="en-US" dirty="0"/>
          </a:p>
        </p:txBody>
      </p:sp>
    </p:spTree>
    <p:extLst>
      <p:ext uri="{BB962C8B-B14F-4D97-AF65-F5344CB8AC3E}">
        <p14:creationId xmlns:p14="http://schemas.microsoft.com/office/powerpoint/2010/main" val="3559239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FC2F5-E95C-4238-BBC9-BDA91620F3D6}" type="slidenum">
              <a:rPr lang="en-US" smtClean="0"/>
              <a:t>6</a:t>
            </a:fld>
            <a:endParaRPr lang="en-US" dirty="0"/>
          </a:p>
        </p:txBody>
      </p:sp>
    </p:spTree>
    <p:extLst>
      <p:ext uri="{BB962C8B-B14F-4D97-AF65-F5344CB8AC3E}">
        <p14:creationId xmlns:p14="http://schemas.microsoft.com/office/powerpoint/2010/main" val="105220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Locally,</a:t>
            </a:r>
            <a:r>
              <a:rPr lang="en-US" baseline="0" dirty="0" smtClean="0"/>
              <a:t> there are 29 permitted facilities in Washington State that produce recycled water for a variety of uses. </a:t>
            </a:r>
            <a:endParaRPr lang="en-US" dirty="0"/>
          </a:p>
        </p:txBody>
      </p:sp>
      <p:sp>
        <p:nvSpPr>
          <p:cNvPr id="4" name="Slide Number Placeholder 3"/>
          <p:cNvSpPr>
            <a:spLocks noGrp="1"/>
          </p:cNvSpPr>
          <p:nvPr>
            <p:ph type="sldNum" sz="quarter" idx="10"/>
          </p:nvPr>
        </p:nvSpPr>
        <p:spPr/>
        <p:txBody>
          <a:bodyPr/>
          <a:lstStyle/>
          <a:p>
            <a:fld id="{906FC2F5-E95C-4238-BBC9-BDA91620F3D6}" type="slidenum">
              <a:rPr lang="en-US" smtClean="0"/>
              <a:t>7</a:t>
            </a:fld>
            <a:endParaRPr lang="en-US" dirty="0"/>
          </a:p>
        </p:txBody>
      </p:sp>
    </p:spTree>
    <p:extLst>
      <p:ext uri="{BB962C8B-B14F-4D97-AF65-F5344CB8AC3E}">
        <p14:creationId xmlns:p14="http://schemas.microsoft.com/office/powerpoint/2010/main" val="3584916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King</a:t>
            </a:r>
            <a:r>
              <a:rPr lang="en-US" baseline="0" dirty="0" smtClean="0"/>
              <a:t> County uses recycled water to address all three of these issues</a:t>
            </a:r>
          </a:p>
          <a:p>
            <a:r>
              <a:rPr lang="en-US" baseline="0" dirty="0" smtClean="0"/>
              <a:t>-reduce discharge to Puget Sound</a:t>
            </a:r>
          </a:p>
          <a:p>
            <a:r>
              <a:rPr lang="en-US" baseline="0" dirty="0" smtClean="0"/>
              <a:t>-Supply water to farms and businesses</a:t>
            </a:r>
          </a:p>
          <a:p>
            <a:r>
              <a:rPr lang="en-US" baseline="0" dirty="0" smtClean="0"/>
              <a:t>-Recycle nutrients and reduce fertilizer use</a:t>
            </a:r>
          </a:p>
          <a:p>
            <a:r>
              <a:rPr lang="en-US" baseline="0" dirty="0" smtClean="0"/>
              <a:t>-Most importantly, reflects the conservation values of community and ratepayers</a:t>
            </a:r>
            <a:endParaRPr lang="en-US" dirty="0"/>
          </a:p>
        </p:txBody>
      </p:sp>
      <p:sp>
        <p:nvSpPr>
          <p:cNvPr id="4" name="Slide Number Placeholder 3"/>
          <p:cNvSpPr>
            <a:spLocks noGrp="1"/>
          </p:cNvSpPr>
          <p:nvPr>
            <p:ph type="sldNum" sz="quarter" idx="10"/>
          </p:nvPr>
        </p:nvSpPr>
        <p:spPr/>
        <p:txBody>
          <a:bodyPr/>
          <a:lstStyle/>
          <a:p>
            <a:fld id="{906FC2F5-E95C-4238-BBC9-BDA91620F3D6}" type="slidenum">
              <a:rPr lang="en-US" smtClean="0"/>
              <a:t>8</a:t>
            </a:fld>
            <a:endParaRPr lang="en-US" dirty="0"/>
          </a:p>
        </p:txBody>
      </p:sp>
    </p:spTree>
    <p:extLst>
      <p:ext uri="{BB962C8B-B14F-4D97-AF65-F5344CB8AC3E}">
        <p14:creationId xmlns:p14="http://schemas.microsoft.com/office/powerpoint/2010/main" val="1216462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Produce recycled water at 3 of 5</a:t>
            </a:r>
            <a:r>
              <a:rPr lang="en-US" baseline="0" dirty="0" smtClean="0"/>
              <a:t> treatment plants. Wetland Enhancement at Carnation, we keep the Sounders practice field green and lush at Starfire Sports in Tukwila, and as well soccer fields and golf courses in the Sammamish Valley.</a:t>
            </a:r>
            <a:endParaRPr lang="en-US" dirty="0"/>
          </a:p>
        </p:txBody>
      </p:sp>
      <p:sp>
        <p:nvSpPr>
          <p:cNvPr id="4" name="Slide Number Placeholder 3"/>
          <p:cNvSpPr>
            <a:spLocks noGrp="1"/>
          </p:cNvSpPr>
          <p:nvPr>
            <p:ph type="sldNum" sz="quarter" idx="10"/>
          </p:nvPr>
        </p:nvSpPr>
        <p:spPr/>
        <p:txBody>
          <a:bodyPr/>
          <a:lstStyle/>
          <a:p>
            <a:fld id="{906FC2F5-E95C-4238-BBC9-BDA91620F3D6}" type="slidenum">
              <a:rPr lang="en-US" smtClean="0"/>
              <a:t>9</a:t>
            </a:fld>
            <a:endParaRPr lang="en-US" dirty="0"/>
          </a:p>
        </p:txBody>
      </p:sp>
    </p:spTree>
    <p:extLst>
      <p:ext uri="{BB962C8B-B14F-4D97-AF65-F5344CB8AC3E}">
        <p14:creationId xmlns:p14="http://schemas.microsoft.com/office/powerpoint/2010/main" val="1228696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998459-0938-4DCD-A64F-4CD481E7A8E6}" type="datetimeFigureOut">
              <a:rPr lang="en-US" smtClean="0"/>
              <a:t>9/6/2019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CE00B3-D3BA-4A7A-93D3-921C57E41FF0}" type="slidenum">
              <a:rPr lang="en-US" smtClean="0"/>
              <a:t>‹#›</a:t>
            </a:fld>
            <a:endParaRPr lang="en-US" dirty="0"/>
          </a:p>
        </p:txBody>
      </p:sp>
    </p:spTree>
    <p:extLst>
      <p:ext uri="{BB962C8B-B14F-4D97-AF65-F5344CB8AC3E}">
        <p14:creationId xmlns:p14="http://schemas.microsoft.com/office/powerpoint/2010/main" val="1429890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998459-0938-4DCD-A64F-4CD481E7A8E6}" type="datetimeFigureOut">
              <a:rPr lang="en-US" smtClean="0"/>
              <a:t>9/6/2019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CE00B3-D3BA-4A7A-93D3-921C57E41FF0}" type="slidenum">
              <a:rPr lang="en-US" smtClean="0"/>
              <a:t>‹#›</a:t>
            </a:fld>
            <a:endParaRPr lang="en-US" dirty="0"/>
          </a:p>
        </p:txBody>
      </p:sp>
    </p:spTree>
    <p:extLst>
      <p:ext uri="{BB962C8B-B14F-4D97-AF65-F5344CB8AC3E}">
        <p14:creationId xmlns:p14="http://schemas.microsoft.com/office/powerpoint/2010/main" val="1010061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998459-0938-4DCD-A64F-4CD481E7A8E6}" type="datetimeFigureOut">
              <a:rPr lang="en-US" smtClean="0"/>
              <a:t>9/6/2019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CE00B3-D3BA-4A7A-93D3-921C57E41FF0}" type="slidenum">
              <a:rPr lang="en-US" smtClean="0"/>
              <a:t>‹#›</a:t>
            </a:fld>
            <a:endParaRPr lang="en-US" dirty="0"/>
          </a:p>
        </p:txBody>
      </p:sp>
    </p:spTree>
    <p:extLst>
      <p:ext uri="{BB962C8B-B14F-4D97-AF65-F5344CB8AC3E}">
        <p14:creationId xmlns:p14="http://schemas.microsoft.com/office/powerpoint/2010/main" val="1789008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998459-0938-4DCD-A64F-4CD481E7A8E6}" type="datetimeFigureOut">
              <a:rPr lang="en-US" smtClean="0"/>
              <a:t>9/6/2019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CE00B3-D3BA-4A7A-93D3-921C57E41FF0}" type="slidenum">
              <a:rPr lang="en-US" smtClean="0"/>
              <a:t>‹#›</a:t>
            </a:fld>
            <a:endParaRPr lang="en-US" dirty="0"/>
          </a:p>
        </p:txBody>
      </p:sp>
    </p:spTree>
    <p:extLst>
      <p:ext uri="{BB962C8B-B14F-4D97-AF65-F5344CB8AC3E}">
        <p14:creationId xmlns:p14="http://schemas.microsoft.com/office/powerpoint/2010/main" val="1714789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998459-0938-4DCD-A64F-4CD481E7A8E6}" type="datetimeFigureOut">
              <a:rPr lang="en-US" smtClean="0"/>
              <a:t>9/6/2019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CE00B3-D3BA-4A7A-93D3-921C57E41FF0}" type="slidenum">
              <a:rPr lang="en-US" smtClean="0"/>
              <a:t>‹#›</a:t>
            </a:fld>
            <a:endParaRPr lang="en-US" dirty="0"/>
          </a:p>
        </p:txBody>
      </p:sp>
    </p:spTree>
    <p:extLst>
      <p:ext uri="{BB962C8B-B14F-4D97-AF65-F5344CB8AC3E}">
        <p14:creationId xmlns:p14="http://schemas.microsoft.com/office/powerpoint/2010/main" val="2726917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998459-0938-4DCD-A64F-4CD481E7A8E6}" type="datetimeFigureOut">
              <a:rPr lang="en-US" smtClean="0"/>
              <a:t>9/6/2019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6CE00B3-D3BA-4A7A-93D3-921C57E41FF0}" type="slidenum">
              <a:rPr lang="en-US" smtClean="0"/>
              <a:t>‹#›</a:t>
            </a:fld>
            <a:endParaRPr lang="en-US" dirty="0"/>
          </a:p>
        </p:txBody>
      </p:sp>
    </p:spTree>
    <p:extLst>
      <p:ext uri="{BB962C8B-B14F-4D97-AF65-F5344CB8AC3E}">
        <p14:creationId xmlns:p14="http://schemas.microsoft.com/office/powerpoint/2010/main" val="2443816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998459-0938-4DCD-A64F-4CD481E7A8E6}" type="datetimeFigureOut">
              <a:rPr lang="en-US" smtClean="0"/>
              <a:t>9/6/2019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6CE00B3-D3BA-4A7A-93D3-921C57E41FF0}" type="slidenum">
              <a:rPr lang="en-US" smtClean="0"/>
              <a:t>‹#›</a:t>
            </a:fld>
            <a:endParaRPr lang="en-US" dirty="0"/>
          </a:p>
        </p:txBody>
      </p:sp>
    </p:spTree>
    <p:extLst>
      <p:ext uri="{BB962C8B-B14F-4D97-AF65-F5344CB8AC3E}">
        <p14:creationId xmlns:p14="http://schemas.microsoft.com/office/powerpoint/2010/main" val="2899326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998459-0938-4DCD-A64F-4CD481E7A8E6}" type="datetimeFigureOut">
              <a:rPr lang="en-US" smtClean="0"/>
              <a:t>9/6/2019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6CE00B3-D3BA-4A7A-93D3-921C57E41FF0}" type="slidenum">
              <a:rPr lang="en-US" smtClean="0"/>
              <a:t>‹#›</a:t>
            </a:fld>
            <a:endParaRPr lang="en-US" dirty="0"/>
          </a:p>
        </p:txBody>
      </p:sp>
    </p:spTree>
    <p:extLst>
      <p:ext uri="{BB962C8B-B14F-4D97-AF65-F5344CB8AC3E}">
        <p14:creationId xmlns:p14="http://schemas.microsoft.com/office/powerpoint/2010/main" val="671464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998459-0938-4DCD-A64F-4CD481E7A8E6}" type="datetimeFigureOut">
              <a:rPr lang="en-US" smtClean="0"/>
              <a:t>9/6/2019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6CE00B3-D3BA-4A7A-93D3-921C57E41FF0}" type="slidenum">
              <a:rPr lang="en-US" smtClean="0"/>
              <a:t>‹#›</a:t>
            </a:fld>
            <a:endParaRPr lang="en-US" dirty="0"/>
          </a:p>
        </p:txBody>
      </p:sp>
    </p:spTree>
    <p:extLst>
      <p:ext uri="{BB962C8B-B14F-4D97-AF65-F5344CB8AC3E}">
        <p14:creationId xmlns:p14="http://schemas.microsoft.com/office/powerpoint/2010/main" val="2318614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998459-0938-4DCD-A64F-4CD481E7A8E6}" type="datetimeFigureOut">
              <a:rPr lang="en-US" smtClean="0"/>
              <a:t>9/6/2019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6CE00B3-D3BA-4A7A-93D3-921C57E41FF0}" type="slidenum">
              <a:rPr lang="en-US" smtClean="0"/>
              <a:t>‹#›</a:t>
            </a:fld>
            <a:endParaRPr lang="en-US" dirty="0"/>
          </a:p>
        </p:txBody>
      </p:sp>
    </p:spTree>
    <p:extLst>
      <p:ext uri="{BB962C8B-B14F-4D97-AF65-F5344CB8AC3E}">
        <p14:creationId xmlns:p14="http://schemas.microsoft.com/office/powerpoint/2010/main" val="643928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998459-0938-4DCD-A64F-4CD481E7A8E6}" type="datetimeFigureOut">
              <a:rPr lang="en-US" smtClean="0"/>
              <a:t>9/6/2019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6CE00B3-D3BA-4A7A-93D3-921C57E41FF0}" type="slidenum">
              <a:rPr lang="en-US" smtClean="0"/>
              <a:t>‹#›</a:t>
            </a:fld>
            <a:endParaRPr lang="en-US" dirty="0"/>
          </a:p>
        </p:txBody>
      </p:sp>
    </p:spTree>
    <p:extLst>
      <p:ext uri="{BB962C8B-B14F-4D97-AF65-F5344CB8AC3E}">
        <p14:creationId xmlns:p14="http://schemas.microsoft.com/office/powerpoint/2010/main" val="3574872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998459-0938-4DCD-A64F-4CD481E7A8E6}" type="datetimeFigureOut">
              <a:rPr lang="en-US" smtClean="0"/>
              <a:t>9/6/2019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CE00B3-D3BA-4A7A-93D3-921C57E41FF0}" type="slidenum">
              <a:rPr lang="en-US" smtClean="0"/>
              <a:t>‹#›</a:t>
            </a:fld>
            <a:endParaRPr lang="en-US" dirty="0"/>
          </a:p>
        </p:txBody>
      </p:sp>
    </p:spTree>
    <p:extLst>
      <p:ext uri="{BB962C8B-B14F-4D97-AF65-F5344CB8AC3E}">
        <p14:creationId xmlns:p14="http://schemas.microsoft.com/office/powerpoint/2010/main" val="3538794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gi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1.emf"/><Relationship Id="rId4" Type="http://schemas.openxmlformats.org/officeDocument/2006/relationships/image" Target="../media/image50.emf"/></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mailto:Jacque.Klug@kingcounty.gov" TargetMode="External"/><Relationship Id="rId5" Type="http://schemas.openxmlformats.org/officeDocument/2006/relationships/image" Target="../media/image56.jp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4800600"/>
            <a:ext cx="7186301" cy="1200329"/>
          </a:xfrm>
          <a:prstGeom prst="rect">
            <a:avLst/>
          </a:prstGeom>
          <a:noFill/>
        </p:spPr>
        <p:txBody>
          <a:bodyPr wrap="square" rtlCol="0">
            <a:spAutoFit/>
          </a:bodyPr>
          <a:lstStyle/>
          <a:p>
            <a:r>
              <a:rPr lang="en-US" dirty="0" smtClean="0">
                <a:solidFill>
                  <a:schemeClr val="tx1">
                    <a:lumMod val="75000"/>
                    <a:lumOff val="25000"/>
                  </a:schemeClr>
                </a:solidFill>
              </a:rPr>
              <a:t>Jacque Klug</a:t>
            </a:r>
          </a:p>
          <a:p>
            <a:r>
              <a:rPr lang="en-US" i="1" dirty="0" smtClean="0">
                <a:solidFill>
                  <a:schemeClr val="tx1">
                    <a:lumMod val="75000"/>
                    <a:lumOff val="25000"/>
                  </a:schemeClr>
                </a:solidFill>
              </a:rPr>
              <a:t>Recycled</a:t>
            </a:r>
            <a:r>
              <a:rPr lang="en-US" i="1" dirty="0">
                <a:solidFill>
                  <a:schemeClr val="tx1">
                    <a:lumMod val="75000"/>
                    <a:lumOff val="25000"/>
                  </a:schemeClr>
                </a:solidFill>
              </a:rPr>
              <a:t> </a:t>
            </a:r>
            <a:r>
              <a:rPr lang="en-US" i="1" dirty="0" smtClean="0">
                <a:solidFill>
                  <a:schemeClr val="tx1">
                    <a:lumMod val="75000"/>
                    <a:lumOff val="25000"/>
                  </a:schemeClr>
                </a:solidFill>
              </a:rPr>
              <a:t>Water Project Manager</a:t>
            </a:r>
          </a:p>
          <a:p>
            <a:r>
              <a:rPr lang="en-US" dirty="0" smtClean="0">
                <a:solidFill>
                  <a:schemeClr val="tx1">
                    <a:lumMod val="75000"/>
                    <a:lumOff val="25000"/>
                  </a:schemeClr>
                </a:solidFill>
              </a:rPr>
              <a:t>King County Department of Natural Resources &amp; Parks</a:t>
            </a:r>
          </a:p>
          <a:p>
            <a:r>
              <a:rPr lang="en-US" dirty="0" smtClean="0">
                <a:solidFill>
                  <a:schemeClr val="tx1">
                    <a:lumMod val="75000"/>
                    <a:lumOff val="25000"/>
                  </a:schemeClr>
                </a:solidFill>
              </a:rPr>
              <a:t>Wastewater Treatment Division</a:t>
            </a:r>
          </a:p>
        </p:txBody>
      </p:sp>
      <p:pic>
        <p:nvPicPr>
          <p:cNvPr id="2" name="Picture 2" descr="F:\Resource Recovery\RECYCLED WATER\00-Regional\Outreach and Communications\Branding_recycledwater\Headers\recycled_water_sprinkler40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053"/>
            <a:ext cx="9153258" cy="22883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8930" y="2971800"/>
            <a:ext cx="9025070" cy="1569660"/>
          </a:xfrm>
          <a:prstGeom prst="rect">
            <a:avLst/>
          </a:prstGeom>
          <a:noFill/>
        </p:spPr>
        <p:txBody>
          <a:bodyPr wrap="square" rtlCol="0">
            <a:spAutoFit/>
          </a:bodyPr>
          <a:lstStyle/>
          <a:p>
            <a:pPr algn="ctr"/>
            <a:r>
              <a:rPr lang="en-US" sz="3200" b="1" dirty="0" smtClean="0">
                <a:solidFill>
                  <a:schemeClr val="tx1">
                    <a:lumMod val="75000"/>
                    <a:lumOff val="25000"/>
                  </a:schemeClr>
                </a:solidFill>
                <a:latin typeface="+mj-lt"/>
              </a:rPr>
              <a:t>Brightwater Recycled Water:</a:t>
            </a:r>
          </a:p>
          <a:p>
            <a:pPr algn="ctr"/>
            <a:r>
              <a:rPr lang="en-US" sz="3200" b="1" dirty="0" smtClean="0">
                <a:solidFill>
                  <a:schemeClr val="tx1">
                    <a:lumMod val="75000"/>
                    <a:lumOff val="25000"/>
                  </a:schemeClr>
                </a:solidFill>
                <a:latin typeface="+mj-lt"/>
              </a:rPr>
              <a:t>New Water, New Solutions </a:t>
            </a:r>
          </a:p>
          <a:p>
            <a:pPr algn="ctr"/>
            <a:endParaRPr lang="en-US" sz="3200" dirty="0" smtClean="0">
              <a:latin typeface="Myriad Web Pro" panose="020B0503030403020204" pitchFamily="34" charset="0"/>
            </a:endParaRPr>
          </a:p>
        </p:txBody>
      </p:sp>
    </p:spTree>
    <p:extLst>
      <p:ext uri="{BB962C8B-B14F-4D97-AF65-F5344CB8AC3E}">
        <p14:creationId xmlns:p14="http://schemas.microsoft.com/office/powerpoint/2010/main" val="4977163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lumMod val="75000"/>
                    <a:lumOff val="25000"/>
                  </a:schemeClr>
                </a:solidFill>
              </a:rPr>
              <a:t>King County recycled water is safe!</a:t>
            </a:r>
            <a:endParaRPr lang="en-US" dirty="0">
              <a:solidFill>
                <a:schemeClr val="tx1">
                  <a:lumMod val="75000"/>
                  <a:lumOff val="25000"/>
                </a:schemeClr>
              </a:solidFill>
            </a:endParaRPr>
          </a:p>
        </p:txBody>
      </p:sp>
      <p:pic>
        <p:nvPicPr>
          <p:cNvPr id="1026" name="Picture 2" descr="F:\Resource Recovery\RESOURCE RECOVERY\Photos\Good Photos\Reclaimed Water\0213WTD6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295400"/>
            <a:ext cx="3200400" cy="4800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4600" y="6196326"/>
            <a:ext cx="4495800" cy="646331"/>
          </a:xfrm>
          <a:prstGeom prst="rect">
            <a:avLst/>
          </a:prstGeom>
          <a:noFill/>
        </p:spPr>
        <p:txBody>
          <a:bodyPr wrap="square" rtlCol="0">
            <a:spAutoFit/>
          </a:bodyPr>
          <a:lstStyle/>
          <a:p>
            <a:pPr lvl="1"/>
            <a:r>
              <a:rPr lang="en-US" dirty="0" smtClean="0">
                <a:solidFill>
                  <a:schemeClr val="tx1">
                    <a:lumMod val="75000"/>
                    <a:lumOff val="25000"/>
                  </a:schemeClr>
                </a:solidFill>
              </a:rPr>
              <a:t>King County has been safely recycling water for nearly 20 years. </a:t>
            </a:r>
            <a:endParaRPr lang="en-US" dirty="0">
              <a:solidFill>
                <a:schemeClr val="tx1">
                  <a:lumMod val="75000"/>
                  <a:lumOff val="25000"/>
                </a:schemeClr>
              </a:solidFill>
            </a:endParaRPr>
          </a:p>
        </p:txBody>
      </p:sp>
      <p:sp>
        <p:nvSpPr>
          <p:cNvPr id="6" name="TextBox 5"/>
          <p:cNvSpPr txBox="1"/>
          <p:nvPr/>
        </p:nvSpPr>
        <p:spPr>
          <a:xfrm>
            <a:off x="4773399" y="5105400"/>
            <a:ext cx="3657600" cy="1200329"/>
          </a:xfrm>
          <a:prstGeom prst="rect">
            <a:avLst/>
          </a:prstGeom>
          <a:noFill/>
        </p:spPr>
        <p:txBody>
          <a:bodyPr wrap="square" rtlCol="0">
            <a:spAutoFit/>
          </a:bodyPr>
          <a:lstStyle/>
          <a:p>
            <a:pPr lvl="1"/>
            <a:r>
              <a:rPr lang="en-US" dirty="0">
                <a:solidFill>
                  <a:schemeClr val="tx1">
                    <a:lumMod val="75000"/>
                    <a:lumOff val="25000"/>
                  </a:schemeClr>
                </a:solidFill>
              </a:rPr>
              <a:t>R</a:t>
            </a:r>
            <a:r>
              <a:rPr lang="en-US" dirty="0" smtClean="0">
                <a:solidFill>
                  <a:schemeClr val="tx1">
                    <a:lumMod val="75000"/>
                    <a:lumOff val="25000"/>
                  </a:schemeClr>
                </a:solidFill>
              </a:rPr>
              <a:t>ecycled water treatment produces water with </a:t>
            </a:r>
            <a:r>
              <a:rPr lang="en-US" u="sng" dirty="0" smtClean="0">
                <a:solidFill>
                  <a:schemeClr val="tx1">
                    <a:lumMod val="75000"/>
                    <a:lumOff val="25000"/>
                  </a:schemeClr>
                </a:solidFill>
              </a:rPr>
              <a:t>zero bacteria</a:t>
            </a:r>
            <a:r>
              <a:rPr lang="en-US" dirty="0" smtClean="0">
                <a:solidFill>
                  <a:schemeClr val="tx1">
                    <a:lumMod val="75000"/>
                    <a:lumOff val="25000"/>
                  </a:schemeClr>
                </a:solidFill>
              </a:rPr>
              <a:t> but keeps valuable nutrients plants need </a:t>
            </a:r>
            <a:r>
              <a:rPr lang="en-US" dirty="0">
                <a:solidFill>
                  <a:schemeClr val="tx1">
                    <a:lumMod val="75000"/>
                    <a:lumOff val="25000"/>
                  </a:schemeClr>
                </a:solidFill>
              </a:rPr>
              <a:t>to </a:t>
            </a:r>
            <a:r>
              <a:rPr lang="en-US" dirty="0" smtClean="0">
                <a:solidFill>
                  <a:schemeClr val="tx1">
                    <a:lumMod val="75000"/>
                    <a:lumOff val="25000"/>
                  </a:schemeClr>
                </a:solidFill>
              </a:rPr>
              <a:t>thrive!</a:t>
            </a:r>
            <a:endParaRPr lang="en-US" dirty="0">
              <a:solidFill>
                <a:schemeClr val="tx1">
                  <a:lumMod val="75000"/>
                  <a:lumOff val="25000"/>
                </a:schemeClr>
              </a:solidFill>
            </a:endParaRPr>
          </a:p>
        </p:txBody>
      </p:sp>
      <p:pic>
        <p:nvPicPr>
          <p:cNvPr id="1027" name="Picture 3" descr="F:\Resource Recovery\RECYCLED WATER\00-Regional\Photos\PHOTOS\MBR photos and graphics\ZeeWeed_Fibers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524000"/>
            <a:ext cx="4909958"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1814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353327" y="228600"/>
            <a:ext cx="8229600" cy="1143000"/>
          </a:xfrm>
        </p:spPr>
        <p:txBody>
          <a:bodyPr>
            <a:normAutofit fontScale="90000"/>
          </a:bodyPr>
          <a:lstStyle/>
          <a:p>
            <a:r>
              <a:rPr lang="en-US" dirty="0" smtClean="0">
                <a:solidFill>
                  <a:schemeClr val="tx1">
                    <a:lumMod val="75000"/>
                    <a:lumOff val="25000"/>
                  </a:schemeClr>
                </a:solidFill>
              </a:rPr>
              <a:t>What about pharmaceuticals and personal care products? </a:t>
            </a:r>
            <a:endParaRPr lang="en-US" dirty="0">
              <a:solidFill>
                <a:schemeClr val="tx1">
                  <a:lumMod val="75000"/>
                  <a:lumOff val="25000"/>
                </a:schemeClr>
              </a:solidFill>
            </a:endParaRPr>
          </a:p>
        </p:txBody>
      </p:sp>
      <p:pic>
        <p:nvPicPr>
          <p:cNvPr id="3074" name="Picture 2" descr="C:\Users\KlugJ\AppData\Local\Microsoft\Windows\Temporary Internet Files\Content.IE5\XF42BQKL\citri shine[1].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57200" y="3886200"/>
            <a:ext cx="2667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KlugJ\AppData\Local\Microsoft\Windows\Temporary Internet Files\Content.IE5\IRUYXIYT\dial-deep-cleansing-hand-soa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2652" y="3505200"/>
            <a:ext cx="2313408" cy="304101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KlugJ\AppData\Local\Microsoft\Windows\Temporary Internet Files\Content.IE5\44FAYJKA\spilledpills[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611327"/>
            <a:ext cx="142875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KlugJ\AppData\Local\Microsoft\Windows\Temporary Internet Files\Content.IE5\3NH5O38K\spray-bottle (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2754" y="166046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KlugJ\AppData\Local\Microsoft\Windows\Temporary Internet Files\Content.IE5\PNH6YW25\estrogen[1].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9950" y="4191000"/>
            <a:ext cx="1619250"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3807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65000"/>
                    <a:lumOff val="35000"/>
                  </a:schemeClr>
                </a:solidFill>
              </a:rPr>
              <a:t>Putting Risk Into Perspective</a:t>
            </a:r>
            <a:endParaRPr lang="en-US" dirty="0">
              <a:solidFill>
                <a:schemeClr val="tx1">
                  <a:lumMod val="65000"/>
                  <a:lumOff val="35000"/>
                </a:schemeClr>
              </a:solidFill>
            </a:endParaRPr>
          </a:p>
        </p:txBody>
      </p:sp>
      <p:sp>
        <p:nvSpPr>
          <p:cNvPr id="4" name="TextBox 3"/>
          <p:cNvSpPr txBox="1"/>
          <p:nvPr/>
        </p:nvSpPr>
        <p:spPr>
          <a:xfrm>
            <a:off x="192974" y="1774371"/>
            <a:ext cx="2016826" cy="3724096"/>
          </a:xfrm>
          <a:prstGeom prst="rect">
            <a:avLst/>
          </a:prstGeom>
          <a:noFill/>
        </p:spPr>
        <p:txBody>
          <a:bodyPr wrap="square" rtlCol="0">
            <a:spAutoFit/>
          </a:bodyPr>
          <a:lstStyle/>
          <a:p>
            <a:r>
              <a:rPr lang="en-US" b="1" dirty="0" smtClean="0">
                <a:solidFill>
                  <a:schemeClr val="tx1">
                    <a:lumMod val="65000"/>
                    <a:lumOff val="35000"/>
                  </a:schemeClr>
                </a:solidFill>
              </a:rPr>
              <a:t>Example: </a:t>
            </a:r>
          </a:p>
          <a:p>
            <a:r>
              <a:rPr lang="en-US" dirty="0" smtClean="0">
                <a:solidFill>
                  <a:schemeClr val="tx1">
                    <a:lumMod val="65000"/>
                    <a:lumOff val="35000"/>
                  </a:schemeClr>
                </a:solidFill>
              </a:rPr>
              <a:t/>
            </a:r>
            <a:br>
              <a:rPr lang="en-US" dirty="0" smtClean="0">
                <a:solidFill>
                  <a:schemeClr val="tx1">
                    <a:lumMod val="65000"/>
                    <a:lumOff val="35000"/>
                  </a:schemeClr>
                </a:solidFill>
              </a:rPr>
            </a:br>
            <a:r>
              <a:rPr lang="en-US" dirty="0" smtClean="0">
                <a:solidFill>
                  <a:schemeClr val="tx1">
                    <a:lumMod val="65000"/>
                    <a:lumOff val="35000"/>
                  </a:schemeClr>
                </a:solidFill>
              </a:rPr>
              <a:t>A child could play on a lawn irrigated with recycled water for 67,000 years before being exposed to the equivalent of one dosage of Ibuprofen.</a:t>
            </a:r>
          </a:p>
          <a:p>
            <a:endParaRPr lang="en-US" dirty="0" smtClean="0">
              <a:solidFill>
                <a:schemeClr val="tx1">
                  <a:lumMod val="65000"/>
                  <a:lumOff val="35000"/>
                </a:schemeClr>
              </a:solidFill>
            </a:endParaRPr>
          </a:p>
          <a:p>
            <a:r>
              <a:rPr lang="en-US" sz="1000" dirty="0" smtClean="0">
                <a:solidFill>
                  <a:schemeClr val="tx1">
                    <a:lumMod val="65000"/>
                    <a:lumOff val="35000"/>
                  </a:schemeClr>
                </a:solidFill>
              </a:rPr>
              <a:t>Source: WateReuse Research Foundation</a:t>
            </a:r>
            <a:endParaRPr lang="en-US" sz="1000" dirty="0">
              <a:solidFill>
                <a:schemeClr val="tx1">
                  <a:lumMod val="65000"/>
                  <a:lumOff val="35000"/>
                </a:schemeClr>
              </a:solidFill>
            </a:endParaRPr>
          </a:p>
        </p:txBody>
      </p:sp>
      <p:sp>
        <p:nvSpPr>
          <p:cNvPr id="5" name="Oval 4"/>
          <p:cNvSpPr/>
          <p:nvPr/>
        </p:nvSpPr>
        <p:spPr>
          <a:xfrm>
            <a:off x="8035725" y="1939725"/>
            <a:ext cx="6858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RiskChart 4_5_11.jpg"/>
          <p:cNvPicPr>
            <a:picLocks noChangeAspect="1"/>
          </p:cNvPicPr>
          <p:nvPr/>
        </p:nvPicPr>
        <p:blipFill>
          <a:blip r:embed="rId3" cstate="print"/>
          <a:srcRect l="1175" t="18889"/>
          <a:stretch>
            <a:fillRect/>
          </a:stretch>
        </p:blipFill>
        <p:spPr>
          <a:xfrm>
            <a:off x="2209800" y="1523999"/>
            <a:ext cx="6781800" cy="4910959"/>
          </a:xfrm>
          <a:prstGeom prst="rect">
            <a:avLst/>
          </a:prstGeom>
          <a:ln w="3175">
            <a:solidFill>
              <a:schemeClr val="tx1"/>
            </a:solidFill>
          </a:ln>
        </p:spPr>
      </p:pic>
    </p:spTree>
    <p:extLst>
      <p:ext uri="{BB962C8B-B14F-4D97-AF65-F5344CB8AC3E}">
        <p14:creationId xmlns:p14="http://schemas.microsoft.com/office/powerpoint/2010/main" val="419800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lumOff val="25000"/>
                  </a:schemeClr>
                </a:solidFill>
              </a:rPr>
              <a:t>Brightwater recycled water</a:t>
            </a:r>
            <a:endParaRPr lang="en-US" dirty="0">
              <a:solidFill>
                <a:schemeClr val="tx1">
                  <a:lumMod val="75000"/>
                  <a:lumOff val="2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113" y="1295400"/>
            <a:ext cx="7924800" cy="2805193"/>
          </a:xfrm>
          <a:prstGeom prst="rect">
            <a:avLst/>
          </a:prstGeom>
        </p:spPr>
      </p:pic>
    </p:spTree>
    <p:extLst>
      <p:ext uri="{BB962C8B-B14F-4D97-AF65-F5344CB8AC3E}">
        <p14:creationId xmlns:p14="http://schemas.microsoft.com/office/powerpoint/2010/main" val="30904858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KlugJ\Desktop\01-aerial-how-to-get-her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4973692" cy="3728648"/>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ChangeAspect="1"/>
          </p:cNvPicPr>
          <p:nvPr/>
        </p:nvPicPr>
        <p:blipFill rotWithShape="1">
          <a:blip r:embed="rId4" cstate="print">
            <a:extLst>
              <a:ext uri="{28A0092B-C50C-407E-A947-70E740481C1C}">
                <a14:useLocalDpi xmlns:a14="http://schemas.microsoft.com/office/drawing/2010/main" val="0"/>
              </a:ext>
            </a:extLst>
          </a:blip>
          <a:srcRect t="9182" b="15599"/>
          <a:stretch/>
        </p:blipFill>
        <p:spPr>
          <a:xfrm>
            <a:off x="5181600" y="76200"/>
            <a:ext cx="3191131" cy="3200865"/>
          </a:xfrm>
          <a:prstGeom prst="rect">
            <a:avLst/>
          </a:prstGeom>
          <a:ln>
            <a:noFill/>
          </a:ln>
          <a:effectLst>
            <a:outerShdw blurRad="50800" dist="38100" dir="2700000" algn="tl" rotWithShape="0">
              <a:prstClr val="black">
                <a:alpha val="40000"/>
              </a:prstClr>
            </a:outerShdw>
          </a:effectLst>
        </p:spPr>
      </p:pic>
      <p:sp>
        <p:nvSpPr>
          <p:cNvPr id="6" name="Title 1"/>
          <p:cNvSpPr txBox="1">
            <a:spLocks/>
          </p:cNvSpPr>
          <p:nvPr/>
        </p:nvSpPr>
        <p:spPr>
          <a:xfrm>
            <a:off x="219331" y="4343400"/>
            <a:ext cx="4962269" cy="20574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tx1">
                    <a:lumMod val="75000"/>
                    <a:lumOff val="25000"/>
                  </a:schemeClr>
                </a:solidFill>
              </a:rPr>
              <a:t>King County Brightwater Treatment Plant</a:t>
            </a:r>
          </a:p>
          <a:p>
            <a:pPr algn="l"/>
            <a:r>
              <a:rPr lang="en-US" dirty="0" smtClean="0">
                <a:solidFill>
                  <a:schemeClr val="tx1">
                    <a:lumMod val="75000"/>
                    <a:lumOff val="25000"/>
                  </a:schemeClr>
                </a:solidFill>
              </a:rPr>
              <a:t>Woodinville, WA</a:t>
            </a:r>
            <a:endParaRPr lang="en-US" dirty="0">
              <a:solidFill>
                <a:schemeClr val="tx1">
                  <a:lumMod val="75000"/>
                  <a:lumOff val="25000"/>
                </a:schemeClr>
              </a:solidFill>
            </a:endParaRPr>
          </a:p>
        </p:txBody>
      </p:sp>
      <p:sp>
        <p:nvSpPr>
          <p:cNvPr id="2" name="Rectangle 1"/>
          <p:cNvSpPr/>
          <p:nvPr/>
        </p:nvSpPr>
        <p:spPr>
          <a:xfrm>
            <a:off x="5334000" y="3728648"/>
            <a:ext cx="3429000" cy="3416320"/>
          </a:xfrm>
          <a:prstGeom prst="rect">
            <a:avLst/>
          </a:prstGeom>
        </p:spPr>
        <p:txBody>
          <a:bodyPr wrap="square">
            <a:spAutoFit/>
          </a:bodyPr>
          <a:lstStyle/>
          <a:p>
            <a:pPr marL="457200" indent="-457200">
              <a:buFont typeface="Arial" panose="020B0604020202020204" pitchFamily="34" charset="0"/>
              <a:buChar char="•"/>
            </a:pPr>
            <a:r>
              <a:rPr lang="en-US" dirty="0" smtClean="0">
                <a:solidFill>
                  <a:schemeClr val="tx1">
                    <a:lumMod val="65000"/>
                    <a:lumOff val="35000"/>
                  </a:schemeClr>
                </a:solidFill>
              </a:rPr>
              <a:t>Produces Class A reclaimed water distributed to the Sammamish Valley</a:t>
            </a:r>
          </a:p>
          <a:p>
            <a:endParaRPr lang="en-US" dirty="0" smtClean="0">
              <a:solidFill>
                <a:schemeClr val="tx1">
                  <a:lumMod val="65000"/>
                  <a:lumOff val="35000"/>
                </a:schemeClr>
              </a:solidFill>
            </a:endParaRPr>
          </a:p>
          <a:p>
            <a:pPr marL="457200" indent="-457200">
              <a:buFont typeface="Arial" panose="020B0604020202020204" pitchFamily="34" charset="0"/>
              <a:buChar char="•"/>
            </a:pPr>
            <a:r>
              <a:rPr lang="en-US" dirty="0" smtClean="0">
                <a:solidFill>
                  <a:schemeClr val="tx1">
                    <a:lumMod val="65000"/>
                    <a:lumOff val="35000"/>
                  </a:schemeClr>
                </a:solidFill>
              </a:rPr>
              <a:t>Capacity of 11 MGD (7,639 gallons per minute)</a:t>
            </a:r>
          </a:p>
          <a:p>
            <a:pPr marL="457200" indent="-457200">
              <a:buFont typeface="Arial" panose="020B0604020202020204" pitchFamily="34" charset="0"/>
              <a:buChar char="•"/>
            </a:pPr>
            <a:endParaRPr lang="en-US" dirty="0">
              <a:solidFill>
                <a:schemeClr val="tx1">
                  <a:lumMod val="65000"/>
                  <a:lumOff val="35000"/>
                </a:schemeClr>
              </a:solidFill>
            </a:endParaRPr>
          </a:p>
          <a:p>
            <a:pPr marL="457200" indent="-457200">
              <a:buFont typeface="Arial" panose="020B0604020202020204" pitchFamily="34" charset="0"/>
              <a:buChar char="•"/>
            </a:pPr>
            <a:r>
              <a:rPr lang="en-US" dirty="0" smtClean="0">
                <a:solidFill>
                  <a:schemeClr val="tx1">
                    <a:lumMod val="65000"/>
                    <a:lumOff val="35000"/>
                  </a:schemeClr>
                </a:solidFill>
              </a:rPr>
              <a:t>Used for irrigation of landscape crops, turf, food and commercial/industrial uses</a:t>
            </a:r>
            <a:endParaRPr lang="en-US" dirty="0">
              <a:solidFill>
                <a:schemeClr val="tx1">
                  <a:lumMod val="65000"/>
                  <a:lumOff val="35000"/>
                </a:schemeClr>
              </a:solidFill>
            </a:endParaRPr>
          </a:p>
          <a:p>
            <a:pPr marL="457200" indent="-457200">
              <a:buFont typeface="Arial" panose="020B0604020202020204" pitchFamily="34" charset="0"/>
              <a:buChar char="•"/>
            </a:pPr>
            <a:endParaRPr lang="en-US" dirty="0" smtClean="0">
              <a:solidFill>
                <a:schemeClr val="tx1">
                  <a:lumMod val="65000"/>
                  <a:lumOff val="35000"/>
                </a:schemeClr>
              </a:solidFill>
            </a:endParaRPr>
          </a:p>
        </p:txBody>
      </p:sp>
    </p:spTree>
    <p:extLst>
      <p:ext uri="{BB962C8B-B14F-4D97-AF65-F5344CB8AC3E}">
        <p14:creationId xmlns:p14="http://schemas.microsoft.com/office/powerpoint/2010/main" val="6786083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7674" y="2438400"/>
            <a:ext cx="8315325" cy="4038600"/>
          </a:xfrm>
        </p:spPr>
        <p:txBody>
          <a:bodyPr>
            <a:normAutofit/>
          </a:bodyPr>
          <a:lstStyle/>
          <a:p>
            <a:pPr marL="0" indent="0">
              <a:buNone/>
            </a:pPr>
            <a:r>
              <a:rPr lang="en-US" sz="3900" dirty="0" smtClean="0">
                <a:solidFill>
                  <a:schemeClr val="tx1">
                    <a:lumMod val="75000"/>
                    <a:lumOff val="25000"/>
                  </a:schemeClr>
                </a:solidFill>
              </a:rPr>
              <a:t>Why recycled water at Brightwater?</a:t>
            </a:r>
          </a:p>
          <a:p>
            <a:r>
              <a:rPr lang="en-US" sz="2800" dirty="0" smtClean="0">
                <a:solidFill>
                  <a:schemeClr val="tx1">
                    <a:lumMod val="75000"/>
                    <a:lumOff val="25000"/>
                  </a:schemeClr>
                </a:solidFill>
              </a:rPr>
              <a:t>Requirement of outfall lease</a:t>
            </a:r>
          </a:p>
          <a:p>
            <a:r>
              <a:rPr lang="en-US" sz="2800" dirty="0" smtClean="0">
                <a:solidFill>
                  <a:schemeClr val="tx1">
                    <a:lumMod val="75000"/>
                    <a:lumOff val="25000"/>
                  </a:schemeClr>
                </a:solidFill>
              </a:rPr>
              <a:t>Cost-effective infrastructure</a:t>
            </a:r>
            <a:endParaRPr lang="en-US" sz="2800" dirty="0">
              <a:solidFill>
                <a:schemeClr val="tx1">
                  <a:lumMod val="75000"/>
                  <a:lumOff val="25000"/>
                </a:schemeClr>
              </a:solidFill>
            </a:endParaRPr>
          </a:p>
          <a:p>
            <a:r>
              <a:rPr lang="en-US" sz="2800" dirty="0" smtClean="0">
                <a:solidFill>
                  <a:schemeClr val="tx1">
                    <a:lumMod val="75000"/>
                    <a:lumOff val="25000"/>
                  </a:schemeClr>
                </a:solidFill>
              </a:rPr>
              <a:t>Large irrigation demand in the Sammamish Valley for farms, parks and golf courses.</a:t>
            </a:r>
          </a:p>
          <a:p>
            <a:r>
              <a:rPr lang="en-US" sz="2800" dirty="0" smtClean="0">
                <a:solidFill>
                  <a:schemeClr val="tx1">
                    <a:lumMod val="75000"/>
                    <a:lumOff val="25000"/>
                  </a:schemeClr>
                </a:solidFill>
              </a:rPr>
              <a:t>Opportunity to get water back in stream to improve habitat.</a:t>
            </a:r>
          </a:p>
          <a:p>
            <a:pPr marL="0" indent="0">
              <a:buNone/>
            </a:pP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2221"/>
            <a:ext cx="8067675" cy="2052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27492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28599" y="76200"/>
            <a:ext cx="4131651" cy="6749358"/>
          </a:xfrm>
          <a:prstGeom prst="rect">
            <a:avLst/>
          </a:prstGeom>
        </p:spPr>
      </p:pic>
      <p:sp>
        <p:nvSpPr>
          <p:cNvPr id="10" name="TextBox 9"/>
          <p:cNvSpPr txBox="1"/>
          <p:nvPr/>
        </p:nvSpPr>
        <p:spPr>
          <a:xfrm>
            <a:off x="4876800" y="1600200"/>
            <a:ext cx="3505200" cy="1569660"/>
          </a:xfrm>
          <a:prstGeom prst="rect">
            <a:avLst/>
          </a:prstGeom>
          <a:noFill/>
        </p:spPr>
        <p:txBody>
          <a:bodyPr wrap="square" rtlCol="0">
            <a:spAutoFit/>
          </a:bodyPr>
          <a:lstStyle/>
          <a:p>
            <a:r>
              <a:rPr lang="en-US" sz="3200" dirty="0" smtClean="0">
                <a:solidFill>
                  <a:schemeClr val="tx1">
                    <a:lumMod val="75000"/>
                    <a:lumOff val="25000"/>
                  </a:schemeClr>
                </a:solidFill>
              </a:rPr>
              <a:t>Brightwater Recycled Water Distribution System</a:t>
            </a:r>
            <a:endParaRPr lang="en-US" sz="3200" dirty="0">
              <a:solidFill>
                <a:schemeClr val="tx1">
                  <a:lumMod val="75000"/>
                  <a:lumOff val="25000"/>
                </a:schemeClr>
              </a:solidFill>
            </a:endParaRPr>
          </a:p>
        </p:txBody>
      </p:sp>
    </p:spTree>
    <p:extLst>
      <p:ext uri="{BB962C8B-B14F-4D97-AF65-F5344CB8AC3E}">
        <p14:creationId xmlns:p14="http://schemas.microsoft.com/office/powerpoint/2010/main" val="27189951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
            <a:ext cx="5683007" cy="7220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400800" y="2072357"/>
            <a:ext cx="2743200" cy="1569660"/>
          </a:xfrm>
          <a:prstGeom prst="rect">
            <a:avLst/>
          </a:prstGeom>
          <a:noFill/>
        </p:spPr>
        <p:txBody>
          <a:bodyPr wrap="square" rtlCol="0">
            <a:spAutoFit/>
          </a:bodyPr>
          <a:lstStyle/>
          <a:p>
            <a:r>
              <a:rPr lang="en-US" sz="2400" b="1" dirty="0" smtClean="0">
                <a:solidFill>
                  <a:schemeClr val="tx1">
                    <a:lumMod val="75000"/>
                    <a:lumOff val="25000"/>
                  </a:schemeClr>
                </a:solidFill>
              </a:rPr>
              <a:t>Sammamish Valley </a:t>
            </a:r>
          </a:p>
          <a:p>
            <a:r>
              <a:rPr lang="en-US" sz="2400" b="1" dirty="0" smtClean="0">
                <a:solidFill>
                  <a:schemeClr val="tx1">
                    <a:lumMod val="75000"/>
                    <a:lumOff val="25000"/>
                  </a:schemeClr>
                </a:solidFill>
              </a:rPr>
              <a:t>Irrigators &amp; </a:t>
            </a:r>
          </a:p>
          <a:p>
            <a:r>
              <a:rPr lang="en-US" sz="2400" b="1" dirty="0" smtClean="0">
                <a:solidFill>
                  <a:schemeClr val="tx1">
                    <a:lumMod val="75000"/>
                    <a:lumOff val="25000"/>
                  </a:schemeClr>
                </a:solidFill>
              </a:rPr>
              <a:t>Water Rights</a:t>
            </a:r>
          </a:p>
          <a:p>
            <a:r>
              <a:rPr lang="en-US" sz="1200" dirty="0" smtClean="0"/>
              <a:t>Source: </a:t>
            </a:r>
          </a:p>
          <a:p>
            <a:r>
              <a:rPr lang="en-US" sz="1200" dirty="0" smtClean="0"/>
              <a:t>Department of Ecology </a:t>
            </a:r>
            <a:endParaRPr lang="en-US" sz="1200" dirty="0"/>
          </a:p>
        </p:txBody>
      </p:sp>
    </p:spTree>
    <p:extLst>
      <p:ext uri="{BB962C8B-B14F-4D97-AF65-F5344CB8AC3E}">
        <p14:creationId xmlns:p14="http://schemas.microsoft.com/office/powerpoint/2010/main" val="9125209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524" y="3039818"/>
            <a:ext cx="8839200" cy="1470025"/>
          </a:xfrm>
        </p:spPr>
        <p:txBody>
          <a:bodyPr>
            <a:normAutofit/>
          </a:bodyPr>
          <a:lstStyle/>
          <a:p>
            <a:pPr algn="l"/>
            <a:r>
              <a:rPr lang="en-US" sz="3600" dirty="0" smtClean="0">
                <a:solidFill>
                  <a:schemeClr val="tx1">
                    <a:lumMod val="75000"/>
                    <a:lumOff val="25000"/>
                  </a:schemeClr>
                </a:solidFill>
              </a:rPr>
              <a:t>Sammamish Valley Recycled Water Project</a:t>
            </a:r>
            <a:endParaRPr lang="en-US" sz="3600" dirty="0">
              <a:solidFill>
                <a:schemeClr val="tx1">
                  <a:lumMod val="75000"/>
                  <a:lumOff val="25000"/>
                </a:schemeClr>
              </a:solidFill>
            </a:endParaRPr>
          </a:p>
        </p:txBody>
      </p:sp>
      <p:sp>
        <p:nvSpPr>
          <p:cNvPr id="3" name="Subtitle 2"/>
          <p:cNvSpPr>
            <a:spLocks noGrp="1"/>
          </p:cNvSpPr>
          <p:nvPr>
            <p:ph type="subTitle" idx="1"/>
          </p:nvPr>
        </p:nvSpPr>
        <p:spPr>
          <a:xfrm>
            <a:off x="1524000" y="4724400"/>
            <a:ext cx="7084848" cy="3581400"/>
          </a:xfrm>
        </p:spPr>
        <p:txBody>
          <a:bodyPr>
            <a:noAutofit/>
          </a:bodyPr>
          <a:lstStyle/>
          <a:p>
            <a:pPr marL="457200" indent="-457200" algn="l">
              <a:buFont typeface="Arial" panose="020B0604020202020204" pitchFamily="34" charset="0"/>
              <a:buChar char="•"/>
            </a:pPr>
            <a:r>
              <a:rPr lang="en-US" sz="2000" dirty="0">
                <a:solidFill>
                  <a:schemeClr val="tx1">
                    <a:lumMod val="65000"/>
                    <a:lumOff val="35000"/>
                  </a:schemeClr>
                </a:solidFill>
              </a:rPr>
              <a:t>Keep water in the Sammamish </a:t>
            </a:r>
            <a:r>
              <a:rPr lang="en-US" sz="2000" dirty="0" smtClean="0">
                <a:solidFill>
                  <a:schemeClr val="tx1">
                    <a:lumMod val="65000"/>
                    <a:lumOff val="35000"/>
                  </a:schemeClr>
                </a:solidFill>
              </a:rPr>
              <a:t>River </a:t>
            </a:r>
          </a:p>
          <a:p>
            <a:pPr marL="457200" indent="-457200" algn="l">
              <a:buFont typeface="Arial" panose="020B0604020202020204" pitchFamily="34" charset="0"/>
              <a:buChar char="•"/>
            </a:pPr>
            <a:r>
              <a:rPr lang="en-US" sz="2000" dirty="0" smtClean="0">
                <a:solidFill>
                  <a:schemeClr val="tx1">
                    <a:lumMod val="65000"/>
                    <a:lumOff val="35000"/>
                  </a:schemeClr>
                </a:solidFill>
              </a:rPr>
              <a:t>Enhances parks, golf courses and local agriculture</a:t>
            </a:r>
          </a:p>
          <a:p>
            <a:pPr marL="457200" indent="-457200" algn="l">
              <a:buFont typeface="Arial" panose="020B0604020202020204" pitchFamily="34" charset="0"/>
              <a:buChar char="•"/>
            </a:pPr>
            <a:r>
              <a:rPr lang="en-US" sz="2000" dirty="0" smtClean="0">
                <a:solidFill>
                  <a:schemeClr val="tx1">
                    <a:lumMod val="65000"/>
                    <a:lumOff val="35000"/>
                  </a:schemeClr>
                </a:solidFill>
              </a:rPr>
              <a:t>Creates </a:t>
            </a:r>
            <a:r>
              <a:rPr lang="en-US" sz="2000" dirty="0">
                <a:solidFill>
                  <a:schemeClr val="tx1">
                    <a:lumMod val="65000"/>
                    <a:lumOff val="35000"/>
                  </a:schemeClr>
                </a:solidFill>
              </a:rPr>
              <a:t>opportunities for water </a:t>
            </a:r>
            <a:r>
              <a:rPr lang="en-US" sz="2000" dirty="0" smtClean="0">
                <a:solidFill>
                  <a:schemeClr val="tx1">
                    <a:lumMod val="65000"/>
                    <a:lumOff val="35000"/>
                  </a:schemeClr>
                </a:solidFill>
              </a:rPr>
              <a:t>markets/trading </a:t>
            </a:r>
            <a:r>
              <a:rPr lang="en-US" sz="2000" dirty="0">
                <a:solidFill>
                  <a:schemeClr val="tx1">
                    <a:lumMod val="65000"/>
                    <a:lumOff val="35000"/>
                  </a:schemeClr>
                </a:solidFill>
              </a:rPr>
              <a:t>water </a:t>
            </a:r>
            <a:r>
              <a:rPr lang="en-US" sz="2000" dirty="0" smtClean="0">
                <a:solidFill>
                  <a:schemeClr val="tx1">
                    <a:lumMod val="65000"/>
                    <a:lumOff val="35000"/>
                  </a:schemeClr>
                </a:solidFill>
              </a:rPr>
              <a:t>rights</a:t>
            </a:r>
          </a:p>
          <a:p>
            <a:pPr marL="457200" indent="-457200" algn="l">
              <a:buFont typeface="Arial" panose="020B0604020202020204" pitchFamily="34" charset="0"/>
              <a:buChar char="•"/>
            </a:pPr>
            <a:r>
              <a:rPr lang="en-US" sz="2000" dirty="0" smtClean="0">
                <a:solidFill>
                  <a:schemeClr val="tx1">
                    <a:lumMod val="65000"/>
                    <a:lumOff val="35000"/>
                  </a:schemeClr>
                </a:solidFill>
              </a:rPr>
              <a:t>Drought-resistant water supply </a:t>
            </a:r>
            <a:endParaRPr lang="en-US" sz="2000" dirty="0">
              <a:solidFill>
                <a:schemeClr val="tx1">
                  <a:lumMod val="65000"/>
                  <a:lumOff val="35000"/>
                </a:schemeClr>
              </a:solidFill>
            </a:endParaRPr>
          </a:p>
          <a:p>
            <a:pPr algn="l"/>
            <a:endParaRPr lang="en-US" sz="2400" dirty="0" smtClean="0">
              <a:solidFill>
                <a:schemeClr val="tx1">
                  <a:lumMod val="65000"/>
                  <a:lumOff val="35000"/>
                </a:schemeClr>
              </a:solidFill>
            </a:endParaRPr>
          </a:p>
          <a:p>
            <a:pPr algn="l"/>
            <a:endParaRPr lang="en-US" sz="2400" dirty="0">
              <a:solidFill>
                <a:schemeClr val="tx1">
                  <a:lumMod val="65000"/>
                  <a:lumOff val="35000"/>
                </a:schemeClr>
              </a:solidFill>
            </a:endParaRPr>
          </a:p>
        </p:txBody>
      </p:sp>
      <p:pic>
        <p:nvPicPr>
          <p:cNvPr id="4" name="Picture 3"/>
          <p:cNvPicPr>
            <a:picLocks noChangeAspect="1"/>
          </p:cNvPicPr>
          <p:nvPr/>
        </p:nvPicPr>
        <p:blipFill>
          <a:blip r:embed="rId3"/>
          <a:stretch>
            <a:fillRect/>
          </a:stretch>
        </p:blipFill>
        <p:spPr>
          <a:xfrm>
            <a:off x="0" y="15536"/>
            <a:ext cx="9142248" cy="2651464"/>
          </a:xfrm>
          <a:prstGeom prst="rect">
            <a:avLst/>
          </a:prstGeom>
        </p:spPr>
      </p:pic>
    </p:spTree>
    <p:extLst>
      <p:ext uri="{BB962C8B-B14F-4D97-AF65-F5344CB8AC3E}">
        <p14:creationId xmlns:p14="http://schemas.microsoft.com/office/powerpoint/2010/main" val="32194326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43000"/>
          </a:xfrm>
        </p:spPr>
        <p:txBody>
          <a:bodyPr>
            <a:normAutofit fontScale="90000"/>
          </a:bodyPr>
          <a:lstStyle/>
          <a:p>
            <a:r>
              <a:rPr lang="en-US" dirty="0" smtClean="0">
                <a:solidFill>
                  <a:schemeClr val="tx1">
                    <a:lumMod val="75000"/>
                    <a:lumOff val="25000"/>
                  </a:schemeClr>
                </a:solidFill>
                <a:latin typeface="+mn-lt"/>
              </a:rPr>
              <a:t>Brightwater Recycled Water: </a:t>
            </a:r>
            <a:br>
              <a:rPr lang="en-US" dirty="0" smtClean="0">
                <a:solidFill>
                  <a:schemeClr val="tx1">
                    <a:lumMod val="75000"/>
                    <a:lumOff val="25000"/>
                  </a:schemeClr>
                </a:solidFill>
                <a:latin typeface="+mn-lt"/>
              </a:rPr>
            </a:br>
            <a:r>
              <a:rPr lang="en-US" dirty="0" smtClean="0">
                <a:solidFill>
                  <a:schemeClr val="tx1">
                    <a:lumMod val="75000"/>
                    <a:lumOff val="25000"/>
                  </a:schemeClr>
                </a:solidFill>
                <a:latin typeface="+mn-lt"/>
              </a:rPr>
              <a:t>Future Benefits</a:t>
            </a:r>
            <a:endParaRPr lang="en-US" dirty="0">
              <a:solidFill>
                <a:schemeClr val="tx1">
                  <a:lumMod val="75000"/>
                  <a:lumOff val="25000"/>
                </a:schemeClr>
              </a:solidFill>
              <a:latin typeface="+mn-lt"/>
            </a:endParaRPr>
          </a:p>
        </p:txBody>
      </p:sp>
      <p:sp>
        <p:nvSpPr>
          <p:cNvPr id="3" name="Content Placeholder 2"/>
          <p:cNvSpPr>
            <a:spLocks noGrp="1"/>
          </p:cNvSpPr>
          <p:nvPr>
            <p:ph idx="1"/>
          </p:nvPr>
        </p:nvSpPr>
        <p:spPr>
          <a:xfrm>
            <a:off x="457200" y="1792946"/>
            <a:ext cx="7848600" cy="2933340"/>
          </a:xfrm>
        </p:spPr>
        <p:txBody>
          <a:bodyPr>
            <a:normAutofit fontScale="85000" lnSpcReduction="10000"/>
          </a:bodyPr>
          <a:lstStyle/>
          <a:p>
            <a:pPr>
              <a:buFontTx/>
              <a:buChar char="-"/>
            </a:pPr>
            <a:r>
              <a:rPr lang="en-US" sz="2400" b="1" dirty="0">
                <a:solidFill>
                  <a:schemeClr val="tx1">
                    <a:lumMod val="75000"/>
                    <a:lumOff val="25000"/>
                  </a:schemeClr>
                </a:solidFill>
                <a:latin typeface="Arial" panose="020B0604020202020204" pitchFamily="34" charset="0"/>
                <a:cs typeface="Arial" panose="020B0604020202020204" pitchFamily="34" charset="0"/>
              </a:rPr>
              <a:t>Keep water in the Sammamish River</a:t>
            </a:r>
            <a:r>
              <a:rPr lang="en-US" sz="2400" dirty="0">
                <a:solidFill>
                  <a:schemeClr val="tx1">
                    <a:lumMod val="75000"/>
                    <a:lumOff val="25000"/>
                  </a:schemeClr>
                </a:solidFill>
                <a:latin typeface="Arial" panose="020B0604020202020204" pitchFamily="34" charset="0"/>
                <a:cs typeface="Arial" panose="020B0604020202020204" pitchFamily="34" charset="0"/>
              </a:rPr>
              <a:t>: by switching irrigators to recycled water, we could keep about 7 cfs in the river</a:t>
            </a:r>
            <a:r>
              <a:rPr lang="en-US" sz="2400" dirty="0" smtClean="0">
                <a:solidFill>
                  <a:schemeClr val="tx1">
                    <a:lumMod val="75000"/>
                    <a:lumOff val="25000"/>
                  </a:schemeClr>
                </a:solidFill>
                <a:latin typeface="Arial" panose="020B0604020202020204" pitchFamily="34" charset="0"/>
                <a:cs typeface="Arial" panose="020B0604020202020204" pitchFamily="34" charset="0"/>
              </a:rPr>
              <a:t>.</a:t>
            </a:r>
          </a:p>
          <a:p>
            <a:pPr marL="0" indent="0">
              <a:buNone/>
            </a:pPr>
            <a:endParaRPr lang="en-US" sz="2400" dirty="0">
              <a:solidFill>
                <a:schemeClr val="tx1">
                  <a:lumMod val="75000"/>
                  <a:lumOff val="25000"/>
                </a:schemeClr>
              </a:solidFill>
              <a:latin typeface="Arial" panose="020B0604020202020204" pitchFamily="34" charset="0"/>
              <a:cs typeface="Arial" panose="020B0604020202020204" pitchFamily="34" charset="0"/>
            </a:endParaRPr>
          </a:p>
          <a:p>
            <a:pPr>
              <a:buFontTx/>
              <a:buChar char="-"/>
            </a:pPr>
            <a:r>
              <a:rPr lang="en-US" sz="2400" b="1" dirty="0">
                <a:solidFill>
                  <a:schemeClr val="tx1">
                    <a:lumMod val="75000"/>
                    <a:lumOff val="25000"/>
                  </a:schemeClr>
                </a:solidFill>
                <a:latin typeface="Arial" panose="020B0604020202020204" pitchFamily="34" charset="0"/>
                <a:cs typeface="Arial" panose="020B0604020202020204" pitchFamily="34" charset="0"/>
              </a:rPr>
              <a:t>Expand Local Agriculture</a:t>
            </a:r>
            <a:r>
              <a:rPr lang="en-US" sz="2400" dirty="0">
                <a:solidFill>
                  <a:schemeClr val="tx1">
                    <a:lumMod val="75000"/>
                    <a:lumOff val="25000"/>
                  </a:schemeClr>
                </a:solidFill>
                <a:latin typeface="Arial" panose="020B0604020202020204" pitchFamily="34" charset="0"/>
                <a:cs typeface="Arial" panose="020B0604020202020204" pitchFamily="34" charset="0"/>
              </a:rPr>
              <a:t>: recycled water can provide water for farms with no or limited access to water. </a:t>
            </a:r>
            <a:endParaRPr lang="en-US" sz="2400" dirty="0" smtClean="0">
              <a:solidFill>
                <a:schemeClr val="tx1">
                  <a:lumMod val="75000"/>
                  <a:lumOff val="25000"/>
                </a:schemeClr>
              </a:solidFill>
              <a:latin typeface="Arial" panose="020B0604020202020204" pitchFamily="34" charset="0"/>
              <a:cs typeface="Arial" panose="020B0604020202020204" pitchFamily="34" charset="0"/>
            </a:endParaRPr>
          </a:p>
          <a:p>
            <a:pPr marL="0" indent="0">
              <a:buNone/>
            </a:pPr>
            <a:endParaRPr lang="en-US" sz="2400" dirty="0">
              <a:solidFill>
                <a:schemeClr val="tx1">
                  <a:lumMod val="75000"/>
                  <a:lumOff val="25000"/>
                </a:schemeClr>
              </a:solidFill>
              <a:latin typeface="Arial" panose="020B0604020202020204" pitchFamily="34" charset="0"/>
              <a:cs typeface="Arial" panose="020B0604020202020204" pitchFamily="34" charset="0"/>
            </a:endParaRPr>
          </a:p>
          <a:p>
            <a:pPr>
              <a:buFontTx/>
              <a:buChar char="-"/>
            </a:pPr>
            <a:r>
              <a:rPr lang="en-US" sz="2400" b="1" dirty="0">
                <a:solidFill>
                  <a:schemeClr val="tx1">
                    <a:lumMod val="75000"/>
                    <a:lumOff val="25000"/>
                  </a:schemeClr>
                </a:solidFill>
                <a:latin typeface="Arial" panose="020B0604020202020204" pitchFamily="34" charset="0"/>
                <a:cs typeface="Arial" panose="020B0604020202020204" pitchFamily="34" charset="0"/>
              </a:rPr>
              <a:t>Supplement regional water supplies</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dirty="0" smtClean="0">
                <a:solidFill>
                  <a:schemeClr val="tx1">
                    <a:lumMod val="75000"/>
                    <a:lumOff val="25000"/>
                  </a:schemeClr>
                </a:solidFill>
                <a:latin typeface="Arial" panose="020B0604020202020204" pitchFamily="34" charset="0"/>
                <a:cs typeface="Arial" panose="020B0604020202020204" pitchFamily="34" charset="0"/>
              </a:rPr>
              <a:t>recycled water can stretch </a:t>
            </a:r>
            <a:r>
              <a:rPr lang="en-US" sz="2400" dirty="0">
                <a:solidFill>
                  <a:schemeClr val="tx1">
                    <a:lumMod val="75000"/>
                    <a:lumOff val="25000"/>
                  </a:schemeClr>
                </a:solidFill>
                <a:latin typeface="Arial" panose="020B0604020202020204" pitchFamily="34" charset="0"/>
                <a:cs typeface="Arial" panose="020B0604020202020204" pitchFamily="34" charset="0"/>
              </a:rPr>
              <a:t>municipal water supplies and </a:t>
            </a:r>
            <a:r>
              <a:rPr lang="en-US" sz="2400" dirty="0" smtClean="0">
                <a:solidFill>
                  <a:schemeClr val="tx1">
                    <a:lumMod val="75000"/>
                    <a:lumOff val="25000"/>
                  </a:schemeClr>
                </a:solidFill>
                <a:latin typeface="Arial" panose="020B0604020202020204" pitchFamily="34" charset="0"/>
                <a:cs typeface="Arial" panose="020B0604020202020204" pitchFamily="34" charset="0"/>
              </a:rPr>
              <a:t>support regional water resiliency efforts to </a:t>
            </a:r>
            <a:r>
              <a:rPr lang="en-US" sz="2400" dirty="0">
                <a:solidFill>
                  <a:schemeClr val="tx1">
                    <a:lumMod val="75000"/>
                    <a:lumOff val="25000"/>
                  </a:schemeClr>
                </a:solidFill>
                <a:latin typeface="Arial" panose="020B0604020202020204" pitchFamily="34" charset="0"/>
                <a:cs typeface="Arial" panose="020B0604020202020204" pitchFamily="34" charset="0"/>
              </a:rPr>
              <a:t>drought and climate change.</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26286"/>
            <a:ext cx="3157537" cy="213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F:\Resource Recovery\RECYCLED WATER\00-Regional\Outreach and Communications\Branding_recycledwater\recycled_water_branding_photos\iStock_000010809777Medi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7317" y="4742912"/>
            <a:ext cx="3186683" cy="21150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KlugJ\AppData\Local\Microsoft\Windows\Temporary Internet Files\Content.Outlook\U1WDVF4K\berri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6650" y="4726287"/>
            <a:ext cx="3197571" cy="2131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1807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5042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381000" y="5027364"/>
            <a:ext cx="8229600" cy="1143000"/>
          </a:xfrm>
        </p:spPr>
        <p:txBody>
          <a:bodyPr>
            <a:normAutofit/>
          </a:bodyPr>
          <a:lstStyle/>
          <a:p>
            <a:r>
              <a:rPr lang="en-US" dirty="0" smtClean="0">
                <a:solidFill>
                  <a:schemeClr val="tx1">
                    <a:lumMod val="75000"/>
                    <a:lumOff val="25000"/>
                  </a:schemeClr>
                </a:solidFill>
                <a:latin typeface="+mn-lt"/>
              </a:rPr>
              <a:t>Recycled Water is:</a:t>
            </a:r>
            <a:endParaRPr lang="en-US" dirty="0">
              <a:solidFill>
                <a:schemeClr val="tx1">
                  <a:lumMod val="75000"/>
                  <a:lumOff val="25000"/>
                </a:schemeClr>
              </a:solidFill>
              <a:latin typeface="+mn-lt"/>
            </a:endParaRPr>
          </a:p>
        </p:txBody>
      </p:sp>
      <p:sp>
        <p:nvSpPr>
          <p:cNvPr id="2" name="TextBox 1"/>
          <p:cNvSpPr txBox="1"/>
          <p:nvPr/>
        </p:nvSpPr>
        <p:spPr>
          <a:xfrm>
            <a:off x="838200" y="6019800"/>
            <a:ext cx="8153400" cy="523220"/>
          </a:xfrm>
          <a:prstGeom prst="rect">
            <a:avLst/>
          </a:prstGeom>
          <a:noFill/>
        </p:spPr>
        <p:txBody>
          <a:bodyPr wrap="square" rtlCol="0">
            <a:spAutoFit/>
          </a:bodyPr>
          <a:lstStyle/>
          <a:p>
            <a:r>
              <a:rPr lang="en-US" sz="2800" dirty="0" smtClean="0">
                <a:solidFill>
                  <a:schemeClr val="tx1">
                    <a:lumMod val="75000"/>
                    <a:lumOff val="25000"/>
                  </a:schemeClr>
                </a:solidFill>
              </a:rPr>
              <a:t>Also known as “Reclaimed Water” or “Reuse Water”</a:t>
            </a:r>
            <a:endParaRPr lang="en-US" sz="2800" dirty="0">
              <a:solidFill>
                <a:schemeClr val="tx1">
                  <a:lumMod val="75000"/>
                  <a:lumOff val="25000"/>
                </a:schemeClr>
              </a:solidFill>
            </a:endParaRPr>
          </a:p>
        </p:txBody>
      </p:sp>
    </p:spTree>
    <p:extLst>
      <p:ext uri="{BB962C8B-B14F-4D97-AF65-F5344CB8AC3E}">
        <p14:creationId xmlns:p14="http://schemas.microsoft.com/office/powerpoint/2010/main" val="9848407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lumMod val="75000"/>
                    <a:lumOff val="25000"/>
                  </a:schemeClr>
                </a:solidFill>
              </a:rPr>
              <a:t>Sammamish River Restoration and Recycled Water</a:t>
            </a:r>
            <a:endParaRPr lang="en-US" dirty="0">
              <a:solidFill>
                <a:schemeClr val="tx1">
                  <a:lumMod val="75000"/>
                  <a:lumOff val="25000"/>
                </a:schemeClr>
              </a:solidFill>
            </a:endParaRPr>
          </a:p>
        </p:txBody>
      </p:sp>
      <p:sp>
        <p:nvSpPr>
          <p:cNvPr id="3" name="TextBox 2"/>
          <p:cNvSpPr txBox="1"/>
          <p:nvPr/>
        </p:nvSpPr>
        <p:spPr>
          <a:xfrm>
            <a:off x="433700" y="1779687"/>
            <a:ext cx="4343400" cy="5078313"/>
          </a:xfrm>
          <a:prstGeom prst="rect">
            <a:avLst/>
          </a:prstGeom>
          <a:noFill/>
        </p:spPr>
        <p:txBody>
          <a:bodyPr wrap="square" rtlCol="0">
            <a:spAutoFit/>
          </a:bodyPr>
          <a:lstStyle/>
          <a:p>
            <a:r>
              <a:rPr lang="en-US" dirty="0" smtClean="0">
                <a:solidFill>
                  <a:schemeClr val="tx1">
                    <a:lumMod val="75000"/>
                    <a:lumOff val="25000"/>
                  </a:schemeClr>
                </a:solidFill>
              </a:rPr>
              <a:t>Switching Sammamish basin ground and surface water uses with recycled water is recommended in these plans:</a:t>
            </a:r>
          </a:p>
          <a:p>
            <a:endParaRPr lang="en-US" dirty="0">
              <a:solidFill>
                <a:schemeClr val="tx1">
                  <a:lumMod val="75000"/>
                  <a:lumOff val="25000"/>
                </a:schemeClr>
              </a:solidFill>
            </a:endParaRPr>
          </a:p>
          <a:p>
            <a:pPr marL="285750" indent="-285750">
              <a:buFont typeface="Arial" panose="020B0604020202020204" pitchFamily="34" charset="0"/>
              <a:buChar char="•"/>
            </a:pPr>
            <a:r>
              <a:rPr lang="en-US" dirty="0" smtClean="0">
                <a:solidFill>
                  <a:schemeClr val="tx1">
                    <a:lumMod val="75000"/>
                    <a:lumOff val="25000"/>
                  </a:schemeClr>
                </a:solidFill>
              </a:rPr>
              <a:t>Lake Washington/Cedar/Sammamish Chinook Salmon Conservation Plan (2005)</a:t>
            </a:r>
          </a:p>
          <a:p>
            <a:endParaRPr lang="en-US" dirty="0" smtClean="0">
              <a:solidFill>
                <a:schemeClr val="tx1">
                  <a:lumMod val="75000"/>
                  <a:lumOff val="25000"/>
                </a:schemeClr>
              </a:solidFill>
            </a:endParaRPr>
          </a:p>
          <a:p>
            <a:pPr marL="285750" lvl="2" indent="-285750">
              <a:buFont typeface="Arial" panose="020B0604020202020204" pitchFamily="34" charset="0"/>
              <a:buChar char="•"/>
            </a:pPr>
            <a:r>
              <a:rPr lang="en-US" dirty="0">
                <a:solidFill>
                  <a:schemeClr val="tx1">
                    <a:lumMod val="75000"/>
                    <a:lumOff val="25000"/>
                  </a:schemeClr>
                </a:solidFill>
              </a:rPr>
              <a:t>Sammamish River Corridor Action </a:t>
            </a:r>
            <a:r>
              <a:rPr lang="en-US" dirty="0" smtClean="0">
                <a:solidFill>
                  <a:schemeClr val="tx1">
                    <a:lumMod val="75000"/>
                    <a:lumOff val="25000"/>
                  </a:schemeClr>
                </a:solidFill>
              </a:rPr>
              <a:t>Plan (2002)</a:t>
            </a:r>
          </a:p>
          <a:p>
            <a:pPr marL="0" lvl="2"/>
            <a:endParaRPr lang="en-US" dirty="0">
              <a:solidFill>
                <a:schemeClr val="tx1">
                  <a:lumMod val="75000"/>
                  <a:lumOff val="25000"/>
                </a:schemeClr>
              </a:solidFill>
            </a:endParaRPr>
          </a:p>
          <a:p>
            <a:pPr marL="285750" indent="-285750">
              <a:buFont typeface="Arial" panose="020B0604020202020204" pitchFamily="34" charset="0"/>
              <a:buChar char="•"/>
            </a:pPr>
            <a:r>
              <a:rPr lang="en-US" dirty="0">
                <a:solidFill>
                  <a:schemeClr val="tx1">
                    <a:lumMod val="75000"/>
                    <a:lumOff val="25000"/>
                  </a:schemeClr>
                </a:solidFill>
              </a:rPr>
              <a:t>Bear-Evans </a:t>
            </a:r>
            <a:r>
              <a:rPr lang="en-US" dirty="0" smtClean="0">
                <a:solidFill>
                  <a:schemeClr val="tx1">
                    <a:lumMod val="75000"/>
                    <a:lumOff val="25000"/>
                  </a:schemeClr>
                </a:solidFill>
              </a:rPr>
              <a:t>Temperature</a:t>
            </a:r>
            <a:r>
              <a:rPr lang="en-US" dirty="0">
                <a:solidFill>
                  <a:schemeClr val="tx1">
                    <a:lumMod val="75000"/>
                    <a:lumOff val="25000"/>
                  </a:schemeClr>
                </a:solidFill>
              </a:rPr>
              <a:t>, Dissolved Oxygen and Fecal Coliform Bacteria </a:t>
            </a:r>
            <a:r>
              <a:rPr lang="en-US" dirty="0" smtClean="0">
                <a:solidFill>
                  <a:schemeClr val="tx1">
                    <a:lumMod val="75000"/>
                    <a:lumOff val="25000"/>
                  </a:schemeClr>
                </a:solidFill>
              </a:rPr>
              <a:t>Water </a:t>
            </a:r>
            <a:r>
              <a:rPr lang="en-US" dirty="0">
                <a:solidFill>
                  <a:schemeClr val="tx1">
                    <a:lumMod val="75000"/>
                    <a:lumOff val="25000"/>
                  </a:schemeClr>
                </a:solidFill>
              </a:rPr>
              <a:t>Quality Implementation </a:t>
            </a:r>
            <a:r>
              <a:rPr lang="en-US" dirty="0" smtClean="0">
                <a:solidFill>
                  <a:schemeClr val="tx1">
                    <a:lumMod val="75000"/>
                    <a:lumOff val="25000"/>
                  </a:schemeClr>
                </a:solidFill>
              </a:rPr>
              <a:t>Plan (2011)</a:t>
            </a:r>
          </a:p>
          <a:p>
            <a:pPr marL="285750" indent="-285750">
              <a:buFont typeface="Arial" panose="020B0604020202020204" pitchFamily="34" charset="0"/>
              <a:buChar char="•"/>
            </a:pPr>
            <a:endParaRPr lang="en-US" dirty="0"/>
          </a:p>
          <a:p>
            <a:endParaRPr lang="en-US" dirty="0" smtClean="0"/>
          </a:p>
          <a:p>
            <a:endParaRPr lang="en-US" dirty="0"/>
          </a:p>
        </p:txBody>
      </p:sp>
      <p:pic>
        <p:nvPicPr>
          <p:cNvPr id="4" name="Picture 2" descr="C:\Users\KlugJ\AppData\Local\Microsoft\Windows\Temporary Internet Files\Content.Outlook\U1WDVF4K\BearSockeyeGClayton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9744" y="2209800"/>
            <a:ext cx="429260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2371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lumOff val="25000"/>
                  </a:schemeClr>
                </a:solidFill>
              </a:rPr>
              <a:t>Innovative</a:t>
            </a:r>
            <a:br>
              <a:rPr lang="en-US" dirty="0" smtClean="0">
                <a:solidFill>
                  <a:schemeClr val="tx1">
                    <a:lumMod val="75000"/>
                    <a:lumOff val="25000"/>
                  </a:schemeClr>
                </a:solidFill>
              </a:rPr>
            </a:br>
            <a:r>
              <a:rPr lang="en-US" dirty="0" smtClean="0">
                <a:solidFill>
                  <a:schemeClr val="tx1">
                    <a:lumMod val="75000"/>
                    <a:lumOff val="25000"/>
                  </a:schemeClr>
                </a:solidFill>
              </a:rPr>
              <a:t>recycled water projects</a:t>
            </a:r>
            <a:endParaRPr lang="en-US" dirty="0">
              <a:solidFill>
                <a:schemeClr val="tx1">
                  <a:lumMod val="75000"/>
                  <a:lumOff val="2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113" y="1295400"/>
            <a:ext cx="7924800" cy="2805193"/>
          </a:xfrm>
          <a:prstGeom prst="rect">
            <a:avLst/>
          </a:prstGeom>
        </p:spPr>
      </p:pic>
    </p:spTree>
    <p:extLst>
      <p:ext uri="{BB962C8B-B14F-4D97-AF65-F5344CB8AC3E}">
        <p14:creationId xmlns:p14="http://schemas.microsoft.com/office/powerpoint/2010/main" val="35184670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5105400"/>
            <a:ext cx="4114800" cy="1470025"/>
          </a:xfrm>
        </p:spPr>
        <p:txBody>
          <a:bodyPr>
            <a:normAutofit fontScale="90000"/>
          </a:bodyPr>
          <a:lstStyle/>
          <a:p>
            <a:pPr algn="l"/>
            <a:r>
              <a:rPr lang="en-US" sz="3200" dirty="0" smtClean="0">
                <a:solidFill>
                  <a:schemeClr val="tx1">
                    <a:lumMod val="75000"/>
                    <a:lumOff val="25000"/>
                  </a:schemeClr>
                </a:solidFill>
              </a:rPr>
              <a:t>Woodland Creek Groundwater Recharge Facility, Lacey, WA</a:t>
            </a:r>
            <a:endParaRPr lang="en-US" sz="3200" dirty="0">
              <a:solidFill>
                <a:schemeClr val="tx1">
                  <a:lumMod val="75000"/>
                  <a:lumOff val="25000"/>
                </a:schemeClr>
              </a:solidFill>
            </a:endParaRPr>
          </a:p>
        </p:txBody>
      </p:sp>
      <p:sp>
        <p:nvSpPr>
          <p:cNvPr id="3" name="Subtitle 2"/>
          <p:cNvSpPr>
            <a:spLocks noGrp="1"/>
          </p:cNvSpPr>
          <p:nvPr>
            <p:ph type="subTitle" idx="1"/>
          </p:nvPr>
        </p:nvSpPr>
        <p:spPr>
          <a:xfrm>
            <a:off x="4267200" y="5181600"/>
            <a:ext cx="4797972" cy="1249362"/>
          </a:xfrm>
        </p:spPr>
        <p:txBody>
          <a:bodyPr>
            <a:noAutofit/>
          </a:bodyPr>
          <a:lstStyle/>
          <a:p>
            <a:pPr marL="457200" indent="-457200" algn="l">
              <a:buFont typeface="Arial" panose="020B0604020202020204" pitchFamily="34" charset="0"/>
              <a:buChar char="•"/>
            </a:pPr>
            <a:r>
              <a:rPr lang="en-US" sz="2400" dirty="0" smtClean="0">
                <a:solidFill>
                  <a:schemeClr val="tx1">
                    <a:lumMod val="65000"/>
                    <a:lumOff val="35000"/>
                  </a:schemeClr>
                </a:solidFill>
              </a:rPr>
              <a:t>Subsurface infiltration beds</a:t>
            </a:r>
          </a:p>
          <a:p>
            <a:pPr marL="457200" indent="-457200" algn="l">
              <a:buFont typeface="Arial" panose="020B0604020202020204" pitchFamily="34" charset="0"/>
              <a:buChar char="•"/>
            </a:pPr>
            <a:r>
              <a:rPr lang="en-US" sz="2400" dirty="0" smtClean="0">
                <a:solidFill>
                  <a:schemeClr val="tx1">
                    <a:lumMod val="65000"/>
                    <a:lumOff val="35000"/>
                  </a:schemeClr>
                </a:solidFill>
              </a:rPr>
              <a:t>Mitigation for municipal water rights</a:t>
            </a:r>
          </a:p>
          <a:p>
            <a:pPr marL="457200" indent="-457200" algn="l">
              <a:buFont typeface="Arial" panose="020B0604020202020204" pitchFamily="34" charset="0"/>
              <a:buChar char="•"/>
            </a:pPr>
            <a:r>
              <a:rPr lang="en-US" sz="2400" dirty="0" smtClean="0">
                <a:solidFill>
                  <a:schemeClr val="tx1">
                    <a:lumMod val="65000"/>
                    <a:lumOff val="35000"/>
                  </a:schemeClr>
                </a:solidFill>
              </a:rPr>
              <a:t>Recharge basins is public park</a:t>
            </a:r>
          </a:p>
          <a:p>
            <a:pPr marL="457200" indent="-457200" algn="l">
              <a:buFont typeface="Arial" panose="020B0604020202020204" pitchFamily="34" charset="0"/>
              <a:buChar char="•"/>
            </a:pPr>
            <a:endParaRPr lang="en-US" sz="2400" dirty="0" smtClean="0">
              <a:solidFill>
                <a:schemeClr val="tx1">
                  <a:lumMod val="65000"/>
                  <a:lumOff val="35000"/>
                </a:schemeClr>
              </a:solidFill>
            </a:endParaRPr>
          </a:p>
          <a:p>
            <a:pPr marL="457200" indent="-457200" algn="l">
              <a:buFont typeface="Arial" panose="020B0604020202020204" pitchFamily="34" charset="0"/>
              <a:buChar char="•"/>
            </a:pPr>
            <a:endParaRPr lang="en-US" sz="2400" dirty="0" smtClean="0">
              <a:solidFill>
                <a:schemeClr val="tx1">
                  <a:lumMod val="65000"/>
                  <a:lumOff val="35000"/>
                </a:schemeClr>
              </a:solidFill>
            </a:endParaRPr>
          </a:p>
        </p:txBody>
      </p:sp>
      <p:pic>
        <p:nvPicPr>
          <p:cNvPr id="1026" name="Picture 2" descr="F:\Resource Recovery\RECYCLED WATER\00-Regional\Outreach and Communications\WateReuse PNW\Idaho Conferencen 2015\Woodland Cr Recharge Facility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16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46438"/>
            <a:ext cx="2971800" cy="2230062"/>
          </a:xfrm>
          <a:prstGeom prst="rect">
            <a:avLst/>
          </a:prstGeom>
          <a:noFill/>
          <a:ln>
            <a:noFill/>
          </a:ln>
          <a:effectLst>
            <a:outerShdw blurRad="127000" dist="1270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53430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F1A37FF2-E959-40B8-B85F-B18A83BAF3A3}" type="slidenum">
              <a:rPr lang="en-US" altLang="en-US"/>
              <a:pPr/>
              <a:t>23</a:t>
            </a:fld>
            <a:endParaRPr lang="en-US" alt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627"/>
            <a:ext cx="7772400" cy="5349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152400" y="5402629"/>
            <a:ext cx="2819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300" dirty="0" smtClean="0">
                <a:solidFill>
                  <a:schemeClr val="tx1">
                    <a:lumMod val="75000"/>
                    <a:lumOff val="25000"/>
                  </a:schemeClr>
                </a:solidFill>
              </a:rPr>
              <a:t>King County Chinook Bend</a:t>
            </a:r>
            <a:r>
              <a:rPr lang="en-US" dirty="0" smtClean="0">
                <a:solidFill>
                  <a:schemeClr val="tx1">
                    <a:lumMod val="75000"/>
                    <a:lumOff val="25000"/>
                  </a:schemeClr>
                </a:solidFill>
              </a:rPr>
              <a:t> </a:t>
            </a:r>
            <a:endParaRPr lang="en-US" dirty="0">
              <a:solidFill>
                <a:schemeClr val="tx1">
                  <a:lumMod val="75000"/>
                  <a:lumOff val="25000"/>
                </a:schemeClr>
              </a:solidFill>
            </a:endParaRPr>
          </a:p>
        </p:txBody>
      </p:sp>
      <p:sp>
        <p:nvSpPr>
          <p:cNvPr id="7" name="Subtitle 2"/>
          <p:cNvSpPr txBox="1">
            <a:spLocks/>
          </p:cNvSpPr>
          <p:nvPr/>
        </p:nvSpPr>
        <p:spPr>
          <a:xfrm>
            <a:off x="3297115" y="5608638"/>
            <a:ext cx="5638800" cy="12493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r>
              <a:rPr lang="en-US" sz="2400" dirty="0" smtClean="0">
                <a:solidFill>
                  <a:schemeClr val="tx1">
                    <a:lumMod val="65000"/>
                    <a:lumOff val="35000"/>
                  </a:schemeClr>
                </a:solidFill>
              </a:rPr>
              <a:t>Reclaimed water enhances wetland</a:t>
            </a:r>
          </a:p>
          <a:p>
            <a:pPr marL="457200" indent="-457200"/>
            <a:r>
              <a:rPr lang="en-US" sz="2400" dirty="0" smtClean="0">
                <a:solidFill>
                  <a:schemeClr val="tx1">
                    <a:lumMod val="65000"/>
                    <a:lumOff val="35000"/>
                  </a:schemeClr>
                </a:solidFill>
              </a:rPr>
              <a:t>Habitat and ecological restoration</a:t>
            </a:r>
          </a:p>
        </p:txBody>
      </p:sp>
    </p:spTree>
    <p:extLst>
      <p:ext uri="{BB962C8B-B14F-4D97-AF65-F5344CB8AC3E}">
        <p14:creationId xmlns:p14="http://schemas.microsoft.com/office/powerpoint/2010/main" val="37284678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5274587"/>
            <a:ext cx="3429000" cy="1470025"/>
          </a:xfrm>
        </p:spPr>
        <p:txBody>
          <a:bodyPr>
            <a:normAutofit/>
          </a:bodyPr>
          <a:lstStyle/>
          <a:p>
            <a:pPr algn="l"/>
            <a:r>
              <a:rPr lang="en-US" dirty="0" smtClean="0">
                <a:solidFill>
                  <a:schemeClr val="tx1">
                    <a:lumMod val="75000"/>
                    <a:lumOff val="25000"/>
                  </a:schemeClr>
                </a:solidFill>
              </a:rPr>
              <a:t>City of </a:t>
            </a:r>
            <a:br>
              <a:rPr lang="en-US" dirty="0" smtClean="0">
                <a:solidFill>
                  <a:schemeClr val="tx1">
                    <a:lumMod val="75000"/>
                    <a:lumOff val="25000"/>
                  </a:schemeClr>
                </a:solidFill>
              </a:rPr>
            </a:br>
            <a:r>
              <a:rPr lang="en-US" dirty="0" smtClean="0">
                <a:solidFill>
                  <a:schemeClr val="tx1">
                    <a:lumMod val="75000"/>
                    <a:lumOff val="25000"/>
                  </a:schemeClr>
                </a:solidFill>
              </a:rPr>
              <a:t>Quincy, WA</a:t>
            </a:r>
            <a:endParaRPr lang="en-US" dirty="0">
              <a:solidFill>
                <a:schemeClr val="tx1">
                  <a:lumMod val="75000"/>
                  <a:lumOff val="25000"/>
                </a:schemeClr>
              </a:solidFill>
            </a:endParaRPr>
          </a:p>
        </p:txBody>
      </p:sp>
      <p:sp>
        <p:nvSpPr>
          <p:cNvPr id="3" name="Subtitle 2"/>
          <p:cNvSpPr>
            <a:spLocks noGrp="1"/>
          </p:cNvSpPr>
          <p:nvPr>
            <p:ph type="subTitle" idx="1"/>
          </p:nvPr>
        </p:nvSpPr>
        <p:spPr>
          <a:xfrm>
            <a:off x="3505200" y="5274587"/>
            <a:ext cx="5638800" cy="1249362"/>
          </a:xfrm>
        </p:spPr>
        <p:txBody>
          <a:bodyPr>
            <a:noAutofit/>
          </a:bodyPr>
          <a:lstStyle/>
          <a:p>
            <a:pPr marL="457200" indent="-457200" algn="l">
              <a:buFont typeface="Arial" panose="020B0604020202020204" pitchFamily="34" charset="0"/>
              <a:buChar char="•"/>
            </a:pPr>
            <a:r>
              <a:rPr lang="en-US" sz="2400" dirty="0" smtClean="0">
                <a:solidFill>
                  <a:schemeClr val="tx1">
                    <a:lumMod val="65000"/>
                    <a:lumOff val="35000"/>
                  </a:schemeClr>
                </a:solidFill>
              </a:rPr>
              <a:t>Economic development -water supply for data centers, food processors</a:t>
            </a:r>
          </a:p>
          <a:p>
            <a:pPr marL="457200" indent="-457200" algn="l">
              <a:buFont typeface="Arial" panose="020B0604020202020204" pitchFamily="34" charset="0"/>
              <a:buChar char="•"/>
            </a:pPr>
            <a:r>
              <a:rPr lang="en-US" sz="2400" dirty="0" smtClean="0">
                <a:solidFill>
                  <a:schemeClr val="tx1">
                    <a:lumMod val="65000"/>
                    <a:lumOff val="35000"/>
                  </a:schemeClr>
                </a:solidFill>
              </a:rPr>
              <a:t>Pursuing Aquifer Storage and Recovery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332" y="18393"/>
            <a:ext cx="7696200" cy="5269332"/>
          </a:xfrm>
          <a:prstGeom prst="rect">
            <a:avLst/>
          </a:prstGeom>
        </p:spPr>
      </p:pic>
    </p:spTree>
    <p:extLst>
      <p:ext uri="{BB962C8B-B14F-4D97-AF65-F5344CB8AC3E}">
        <p14:creationId xmlns:p14="http://schemas.microsoft.com/office/powerpoint/2010/main" val="39761382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F1A37FF2-E959-40B8-B85F-B18A83BAF3A3}" type="slidenum">
              <a:rPr lang="en-US" altLang="en-US"/>
              <a:pPr/>
              <a:t>25</a:t>
            </a:fld>
            <a:endParaRPr lang="en-US" altLang="en-US" dirty="0"/>
          </a:p>
        </p:txBody>
      </p:sp>
      <p:sp>
        <p:nvSpPr>
          <p:cNvPr id="12291" name="Rectangle 3"/>
          <p:cNvSpPr>
            <a:spLocks noGrp="1" noChangeArrowheads="1"/>
          </p:cNvSpPr>
          <p:nvPr>
            <p:ph type="body" idx="1"/>
          </p:nvPr>
        </p:nvSpPr>
        <p:spPr>
          <a:xfrm>
            <a:off x="3074847" y="4595018"/>
            <a:ext cx="5840553" cy="2126457"/>
          </a:xfrm>
        </p:spPr>
        <p:txBody>
          <a:bodyPr>
            <a:normAutofit/>
          </a:bodyPr>
          <a:lstStyle/>
          <a:p>
            <a:pPr algn="ctr">
              <a:buFontTx/>
              <a:buNone/>
            </a:pPr>
            <a:endParaRPr lang="en-US" altLang="en-US" sz="2400" dirty="0" smtClean="0"/>
          </a:p>
          <a:p>
            <a:pPr algn="ctr">
              <a:buFontTx/>
              <a:buNone/>
            </a:pPr>
            <a:endParaRPr lang="en-US" altLang="en-US" sz="2400" dirty="0"/>
          </a:p>
        </p:txBody>
      </p:sp>
      <p:sp>
        <p:nvSpPr>
          <p:cNvPr id="6" name="Title 1"/>
          <p:cNvSpPr txBox="1">
            <a:spLocks/>
          </p:cNvSpPr>
          <p:nvPr/>
        </p:nvSpPr>
        <p:spPr>
          <a:xfrm>
            <a:off x="152400" y="5105400"/>
            <a:ext cx="34290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tx1">
                    <a:lumMod val="75000"/>
                    <a:lumOff val="25000"/>
                  </a:schemeClr>
                </a:solidFill>
              </a:rPr>
              <a:t>Bullitt Center</a:t>
            </a:r>
            <a:endParaRPr lang="en-US" dirty="0">
              <a:solidFill>
                <a:schemeClr val="tx1">
                  <a:lumMod val="75000"/>
                  <a:lumOff val="25000"/>
                </a:schemeClr>
              </a:solidFill>
            </a:endParaRPr>
          </a:p>
        </p:txBody>
      </p:sp>
      <p:sp>
        <p:nvSpPr>
          <p:cNvPr id="7" name="Subtitle 2"/>
          <p:cNvSpPr txBox="1">
            <a:spLocks/>
          </p:cNvSpPr>
          <p:nvPr/>
        </p:nvSpPr>
        <p:spPr>
          <a:xfrm>
            <a:off x="3810000" y="4724400"/>
            <a:ext cx="5333999" cy="18510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r>
              <a:rPr lang="en-US" sz="2000" dirty="0" smtClean="0">
                <a:solidFill>
                  <a:schemeClr val="tx1">
                    <a:lumMod val="65000"/>
                    <a:lumOff val="35000"/>
                  </a:schemeClr>
                </a:solidFill>
              </a:rPr>
              <a:t>Decentralized non-potable reuse</a:t>
            </a:r>
          </a:p>
          <a:p>
            <a:pPr marL="457200" indent="-457200"/>
            <a:r>
              <a:rPr lang="en-US" sz="2000" dirty="0" smtClean="0">
                <a:solidFill>
                  <a:schemeClr val="tx1">
                    <a:lumMod val="65000"/>
                    <a:lumOff val="35000"/>
                  </a:schemeClr>
                </a:solidFill>
              </a:rPr>
              <a:t>Greywater and rainwater captured and reused onsite for non-potable uses </a:t>
            </a:r>
          </a:p>
          <a:p>
            <a:pPr marL="457200" indent="-457200"/>
            <a:r>
              <a:rPr lang="en-US" sz="2000" dirty="0" smtClean="0">
                <a:solidFill>
                  <a:schemeClr val="tx1">
                    <a:lumMod val="65000"/>
                    <a:lumOff val="35000"/>
                  </a:schemeClr>
                </a:solidFill>
              </a:rPr>
              <a:t>Composting toilets treat and reuse human waste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15" y="76200"/>
            <a:ext cx="4513386" cy="451338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6893" y="70768"/>
            <a:ext cx="4517107" cy="4517107"/>
          </a:xfrm>
          <a:prstGeom prst="rect">
            <a:avLst/>
          </a:prstGeom>
        </p:spPr>
      </p:pic>
    </p:spTree>
    <p:extLst>
      <p:ext uri="{BB962C8B-B14F-4D97-AF65-F5344CB8AC3E}">
        <p14:creationId xmlns:p14="http://schemas.microsoft.com/office/powerpoint/2010/main" val="32934498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lumOff val="25000"/>
                  </a:schemeClr>
                </a:solidFill>
              </a:rPr>
              <a:t>Future Drivers for water reuse in the pacific northwest</a:t>
            </a:r>
            <a:endParaRPr lang="en-US" dirty="0">
              <a:solidFill>
                <a:schemeClr val="tx1">
                  <a:lumMod val="75000"/>
                  <a:lumOff val="2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113" y="1295400"/>
            <a:ext cx="7924800" cy="2805193"/>
          </a:xfrm>
          <a:prstGeom prst="rect">
            <a:avLst/>
          </a:prstGeom>
        </p:spPr>
      </p:pic>
    </p:spTree>
    <p:extLst>
      <p:ext uri="{BB962C8B-B14F-4D97-AF65-F5344CB8AC3E}">
        <p14:creationId xmlns:p14="http://schemas.microsoft.com/office/powerpoint/2010/main" val="13737949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52800" y="1752600"/>
            <a:ext cx="5715000" cy="5000086"/>
          </a:xfrm>
          <a:prstGeom prst="rect">
            <a:avLst/>
          </a:prstGeom>
        </p:spPr>
      </p:pic>
      <p:pic>
        <p:nvPicPr>
          <p:cNvPr id="8" name="Picture 7"/>
          <p:cNvPicPr>
            <a:picLocks noChangeAspect="1"/>
          </p:cNvPicPr>
          <p:nvPr/>
        </p:nvPicPr>
        <p:blipFill>
          <a:blip r:embed="rId4"/>
          <a:stretch>
            <a:fillRect/>
          </a:stretch>
        </p:blipFill>
        <p:spPr>
          <a:xfrm>
            <a:off x="3352800" y="5350153"/>
            <a:ext cx="2396925" cy="1402533"/>
          </a:xfrm>
          <a:prstGeom prst="rect">
            <a:avLst/>
          </a:prstGeom>
        </p:spPr>
      </p:pic>
      <p:pic>
        <p:nvPicPr>
          <p:cNvPr id="12" name="Picture 11"/>
          <p:cNvPicPr>
            <a:picLocks noChangeAspect="1"/>
          </p:cNvPicPr>
          <p:nvPr/>
        </p:nvPicPr>
        <p:blipFill>
          <a:blip r:embed="rId5"/>
          <a:stretch>
            <a:fillRect/>
          </a:stretch>
        </p:blipFill>
        <p:spPr>
          <a:xfrm>
            <a:off x="152400" y="1020627"/>
            <a:ext cx="4235026" cy="2895600"/>
          </a:xfrm>
          <a:prstGeom prst="rect">
            <a:avLst/>
          </a:prstGeom>
        </p:spPr>
      </p:pic>
      <p:sp>
        <p:nvSpPr>
          <p:cNvPr id="14" name="TextBox 13"/>
          <p:cNvSpPr txBox="1"/>
          <p:nvPr/>
        </p:nvSpPr>
        <p:spPr>
          <a:xfrm>
            <a:off x="710697" y="268872"/>
            <a:ext cx="8382000" cy="584775"/>
          </a:xfrm>
          <a:prstGeom prst="rect">
            <a:avLst/>
          </a:prstGeom>
          <a:noFill/>
        </p:spPr>
        <p:txBody>
          <a:bodyPr wrap="square" rtlCol="0">
            <a:spAutoFit/>
          </a:bodyPr>
          <a:lstStyle/>
          <a:p>
            <a:r>
              <a:rPr lang="en-US" sz="3200" dirty="0" smtClean="0">
                <a:solidFill>
                  <a:schemeClr val="tx1">
                    <a:lumMod val="75000"/>
                    <a:lumOff val="25000"/>
                  </a:schemeClr>
                </a:solidFill>
              </a:rPr>
              <a:t>Puget Sound Nutrient Source Reduction Project </a:t>
            </a:r>
            <a:endParaRPr lang="en-US" sz="3200" dirty="0">
              <a:solidFill>
                <a:schemeClr val="tx1">
                  <a:lumMod val="75000"/>
                  <a:lumOff val="25000"/>
                </a:schemeClr>
              </a:solidFill>
            </a:endParaRPr>
          </a:p>
        </p:txBody>
      </p:sp>
      <p:sp>
        <p:nvSpPr>
          <p:cNvPr id="15" name="TextBox 14"/>
          <p:cNvSpPr txBox="1"/>
          <p:nvPr/>
        </p:nvSpPr>
        <p:spPr>
          <a:xfrm>
            <a:off x="123092" y="4078680"/>
            <a:ext cx="2971800" cy="2677656"/>
          </a:xfrm>
          <a:prstGeom prst="rect">
            <a:avLst/>
          </a:prstGeom>
          <a:noFill/>
        </p:spPr>
        <p:txBody>
          <a:bodyPr wrap="square" rtlCol="0">
            <a:spAutoFit/>
          </a:bodyPr>
          <a:lstStyle/>
          <a:p>
            <a:r>
              <a:rPr lang="en-US" sz="2400" dirty="0" smtClean="0">
                <a:solidFill>
                  <a:schemeClr val="tx1">
                    <a:lumMod val="75000"/>
                    <a:lumOff val="25000"/>
                  </a:schemeClr>
                </a:solidFill>
              </a:rPr>
              <a:t>Department of Ecology is investigating nitrogen limits for wastewater plants to improve water quality in Puget Sound. </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41556280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6934200" cy="2714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4191000" y="2301459"/>
            <a:ext cx="8382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6524065" y="2423988"/>
            <a:ext cx="8382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9676" y="533400"/>
            <a:ext cx="4813489" cy="783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07520" y="4453986"/>
            <a:ext cx="5257800" cy="276999"/>
          </a:xfrm>
          <a:prstGeom prst="rect">
            <a:avLst/>
          </a:prstGeom>
          <a:noFill/>
        </p:spPr>
        <p:txBody>
          <a:bodyPr wrap="square" rtlCol="0">
            <a:spAutoFit/>
          </a:bodyPr>
          <a:lstStyle/>
          <a:p>
            <a:r>
              <a:rPr lang="en-US" sz="1200" i="1" dirty="0" smtClean="0"/>
              <a:t>2015 State </a:t>
            </a:r>
            <a:r>
              <a:rPr lang="en-US" sz="1200" i="1" dirty="0"/>
              <a:t>of Knowledge: Climate Change in Puget Sound</a:t>
            </a:r>
            <a:r>
              <a:rPr lang="en-US" sz="1200" i="1" dirty="0" smtClean="0"/>
              <a:t>. Climate Impacts Group</a:t>
            </a:r>
            <a:endParaRPr lang="en-US" sz="1200" dirty="0"/>
          </a:p>
        </p:txBody>
      </p:sp>
      <p:sp>
        <p:nvSpPr>
          <p:cNvPr id="3" name="TextBox 2"/>
          <p:cNvSpPr txBox="1"/>
          <p:nvPr/>
        </p:nvSpPr>
        <p:spPr>
          <a:xfrm>
            <a:off x="1028700" y="5138365"/>
            <a:ext cx="7734300" cy="957635"/>
          </a:xfrm>
          <a:prstGeom prst="rect">
            <a:avLst/>
          </a:prstGeom>
          <a:noFill/>
        </p:spPr>
        <p:txBody>
          <a:bodyPr wrap="square" rtlCol="0">
            <a:spAutoFit/>
          </a:bodyPr>
          <a:lstStyle/>
          <a:p>
            <a:r>
              <a:rPr lang="en-US" sz="2800" dirty="0" smtClean="0">
                <a:solidFill>
                  <a:schemeClr val="tx1">
                    <a:lumMod val="75000"/>
                    <a:lumOff val="25000"/>
                  </a:schemeClr>
                </a:solidFill>
              </a:rPr>
              <a:t>Recycled water may help respond to changing watershed hydrology due to climate change. </a:t>
            </a:r>
            <a:endParaRPr lang="en-US" sz="2800" dirty="0">
              <a:solidFill>
                <a:schemeClr val="tx1">
                  <a:lumMod val="75000"/>
                  <a:lumOff val="25000"/>
                </a:schemeClr>
              </a:solidFill>
            </a:endParaRPr>
          </a:p>
        </p:txBody>
      </p:sp>
    </p:spTree>
    <p:extLst>
      <p:ext uri="{BB962C8B-B14F-4D97-AF65-F5344CB8AC3E}">
        <p14:creationId xmlns:p14="http://schemas.microsoft.com/office/powerpoint/2010/main" val="36895982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Resource Recovery\RECYCLED WATER\00-Regional\Outreach and Communications\Branding_recycledwater\recycled water_with_tagline2.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9640" y="1371600"/>
            <a:ext cx="4050372" cy="10668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77520" y="5486400"/>
            <a:ext cx="3733800" cy="369332"/>
          </a:xfrm>
          <a:prstGeom prst="rect">
            <a:avLst/>
          </a:prstGeom>
          <a:noFill/>
        </p:spPr>
        <p:txBody>
          <a:bodyPr wrap="square" rtlCol="0">
            <a:spAutoFit/>
          </a:bodyPr>
          <a:lstStyle/>
          <a:p>
            <a:r>
              <a:rPr lang="en-US" dirty="0"/>
              <a:t>www.kingcounty.gov/recycledwater</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8160" y="3657600"/>
            <a:ext cx="4633332" cy="3092245"/>
          </a:xfrm>
          <a:prstGeom prst="rect">
            <a:avLst/>
          </a:prstGeom>
        </p:spPr>
      </p:pic>
      <p:pic>
        <p:nvPicPr>
          <p:cNvPr id="12"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6200" y="76200"/>
            <a:ext cx="4391960" cy="3293970"/>
          </a:xfrm>
        </p:spPr>
      </p:pic>
      <p:sp>
        <p:nvSpPr>
          <p:cNvPr id="13" name="TextBox 12"/>
          <p:cNvSpPr txBox="1"/>
          <p:nvPr/>
        </p:nvSpPr>
        <p:spPr>
          <a:xfrm>
            <a:off x="457200" y="4114800"/>
            <a:ext cx="3429000" cy="2308324"/>
          </a:xfrm>
          <a:prstGeom prst="rect">
            <a:avLst/>
          </a:prstGeom>
          <a:noFill/>
        </p:spPr>
        <p:txBody>
          <a:bodyPr wrap="square" rtlCol="0">
            <a:spAutoFit/>
          </a:bodyPr>
          <a:lstStyle/>
          <a:p>
            <a:r>
              <a:rPr lang="en-US" b="1" dirty="0" smtClean="0">
                <a:solidFill>
                  <a:schemeClr val="tx1">
                    <a:lumMod val="75000"/>
                    <a:lumOff val="25000"/>
                  </a:schemeClr>
                </a:solidFill>
              </a:rPr>
              <a:t>Find out more: </a:t>
            </a:r>
          </a:p>
          <a:p>
            <a:endParaRPr lang="en-US" dirty="0"/>
          </a:p>
          <a:p>
            <a:r>
              <a:rPr lang="en-US" dirty="0" smtClean="0">
                <a:hlinkClick r:id="rId6"/>
              </a:rPr>
              <a:t>Jacque.Klug@kingcounty.gov</a:t>
            </a:r>
            <a:endParaRPr lang="en-US" dirty="0" smtClean="0"/>
          </a:p>
          <a:p>
            <a:endParaRPr lang="en-US" dirty="0" smtClean="0"/>
          </a:p>
          <a:p>
            <a:r>
              <a:rPr lang="en-US" dirty="0" smtClean="0">
                <a:solidFill>
                  <a:schemeClr val="tx1">
                    <a:lumMod val="75000"/>
                    <a:lumOff val="25000"/>
                  </a:schemeClr>
                </a:solidFill>
              </a:rPr>
              <a:t>Tel: 206-477-4474</a:t>
            </a:r>
          </a:p>
          <a:p>
            <a:endParaRPr lang="en-US" dirty="0" smtClean="0">
              <a:solidFill>
                <a:schemeClr val="tx1">
                  <a:lumMod val="75000"/>
                  <a:lumOff val="25000"/>
                </a:schemeClr>
              </a:solidFill>
            </a:endParaRPr>
          </a:p>
          <a:p>
            <a:endParaRPr lang="en-US" dirty="0"/>
          </a:p>
          <a:p>
            <a:endParaRPr lang="en-US" dirty="0"/>
          </a:p>
        </p:txBody>
      </p:sp>
    </p:spTree>
    <p:extLst>
      <p:ext uri="{BB962C8B-B14F-4D97-AF65-F5344CB8AC3E}">
        <p14:creationId xmlns:p14="http://schemas.microsoft.com/office/powerpoint/2010/main" val="39087268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0546" y="286434"/>
            <a:ext cx="6705600" cy="646331"/>
          </a:xfrm>
          <a:prstGeom prst="rect">
            <a:avLst/>
          </a:prstGeom>
          <a:noFill/>
        </p:spPr>
        <p:txBody>
          <a:bodyPr wrap="square" rtlCol="0">
            <a:spAutoFit/>
          </a:bodyPr>
          <a:lstStyle/>
          <a:p>
            <a:r>
              <a:rPr lang="en-US" sz="3600" dirty="0" smtClean="0">
                <a:solidFill>
                  <a:schemeClr val="tx1">
                    <a:lumMod val="75000"/>
                    <a:lumOff val="25000"/>
                  </a:schemeClr>
                </a:solidFill>
              </a:rPr>
              <a:t>The many uses of recycled water…</a:t>
            </a:r>
            <a:endParaRPr lang="en-US" sz="3600" dirty="0">
              <a:solidFill>
                <a:schemeClr val="tx1">
                  <a:lumMod val="75000"/>
                  <a:lumOff val="25000"/>
                </a:scheme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 y="1066800"/>
            <a:ext cx="3581400" cy="2387600"/>
          </a:xfrm>
          <a:prstGeom prst="rect">
            <a:avLst/>
          </a:prstGeom>
        </p:spPr>
      </p:pic>
      <p:sp>
        <p:nvSpPr>
          <p:cNvPr id="6" name="TextBox 5"/>
          <p:cNvSpPr txBox="1"/>
          <p:nvPr/>
        </p:nvSpPr>
        <p:spPr>
          <a:xfrm>
            <a:off x="685800" y="3472422"/>
            <a:ext cx="2743200" cy="369332"/>
          </a:xfrm>
          <a:prstGeom prst="rect">
            <a:avLst/>
          </a:prstGeom>
          <a:noFill/>
        </p:spPr>
        <p:txBody>
          <a:bodyPr wrap="square" rtlCol="0">
            <a:spAutoFit/>
          </a:bodyPr>
          <a:lstStyle/>
          <a:p>
            <a:r>
              <a:rPr lang="en-US" dirty="0" smtClean="0"/>
              <a:t>Industrial process water</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0" y="1043536"/>
            <a:ext cx="3665205" cy="2434127"/>
          </a:xfrm>
          <a:prstGeom prst="rect">
            <a:avLst/>
          </a:prstGeom>
        </p:spPr>
      </p:pic>
      <p:sp>
        <p:nvSpPr>
          <p:cNvPr id="9" name="TextBox 8"/>
          <p:cNvSpPr txBox="1"/>
          <p:nvPr/>
        </p:nvSpPr>
        <p:spPr>
          <a:xfrm>
            <a:off x="4956801" y="3504013"/>
            <a:ext cx="2667000" cy="369332"/>
          </a:xfrm>
          <a:prstGeom prst="rect">
            <a:avLst/>
          </a:prstGeom>
          <a:noFill/>
        </p:spPr>
        <p:txBody>
          <a:bodyPr wrap="square" rtlCol="0">
            <a:spAutoFit/>
          </a:bodyPr>
          <a:lstStyle/>
          <a:p>
            <a:r>
              <a:rPr lang="en-US" dirty="0" smtClean="0"/>
              <a:t>Irrigation </a:t>
            </a:r>
            <a:endParaRPr lang="en-US" dirty="0"/>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4017861"/>
            <a:ext cx="3657600" cy="2448476"/>
          </a:xfrm>
          <a:prstGeom prst="rect">
            <a:avLst/>
          </a:prstGeom>
        </p:spPr>
      </p:pic>
      <p:sp>
        <p:nvSpPr>
          <p:cNvPr id="16" name="TextBox 15"/>
          <p:cNvSpPr txBox="1"/>
          <p:nvPr/>
        </p:nvSpPr>
        <p:spPr>
          <a:xfrm>
            <a:off x="564926" y="6488668"/>
            <a:ext cx="3077554" cy="369332"/>
          </a:xfrm>
          <a:prstGeom prst="rect">
            <a:avLst/>
          </a:prstGeom>
          <a:noFill/>
        </p:spPr>
        <p:txBody>
          <a:bodyPr wrap="square" rtlCol="0">
            <a:spAutoFit/>
          </a:bodyPr>
          <a:lstStyle/>
          <a:p>
            <a:r>
              <a:rPr lang="en-US" dirty="0" smtClean="0"/>
              <a:t>Environmental Enhancement</a:t>
            </a:r>
            <a:endParaRPr lang="en-US" dirty="0"/>
          </a:p>
        </p:txBody>
      </p:sp>
      <p:sp>
        <p:nvSpPr>
          <p:cNvPr id="18" name="TextBox 17"/>
          <p:cNvSpPr txBox="1"/>
          <p:nvPr/>
        </p:nvSpPr>
        <p:spPr>
          <a:xfrm>
            <a:off x="4717762" y="6511847"/>
            <a:ext cx="3276600" cy="369332"/>
          </a:xfrm>
          <a:prstGeom prst="rect">
            <a:avLst/>
          </a:prstGeom>
          <a:noFill/>
        </p:spPr>
        <p:txBody>
          <a:bodyPr wrap="square" rtlCol="0">
            <a:spAutoFit/>
          </a:bodyPr>
          <a:lstStyle/>
          <a:p>
            <a:r>
              <a:rPr lang="en-US" dirty="0" smtClean="0"/>
              <a:t>Even for potable water</a:t>
            </a:r>
            <a:endParaRPr lang="en-US" dirty="0"/>
          </a:p>
        </p:txBody>
      </p:sp>
      <p:pic>
        <p:nvPicPr>
          <p:cNvPr id="11" name="Picture 4" descr="https://scontent-sea1-1.xx.fbcdn.net/hphotos-xlp1/t31.0-8/11230054_1023271921070775_7400329198608286845_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4375" y="3988554"/>
            <a:ext cx="3671851" cy="2477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03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381000" y="304800"/>
            <a:ext cx="8624888" cy="5454650"/>
            <a:chOff x="144" y="192"/>
            <a:chExt cx="5433" cy="3436"/>
          </a:xfrm>
        </p:grpSpPr>
        <p:sp>
          <p:nvSpPr>
            <p:cNvPr id="6" name="AutoShape 3"/>
            <p:cNvSpPr>
              <a:spLocks noChangeAspect="1" noChangeArrowheads="1" noTextEdit="1"/>
            </p:cNvSpPr>
            <p:nvPr/>
          </p:nvSpPr>
          <p:spPr bwMode="auto">
            <a:xfrm>
              <a:off x="240" y="480"/>
              <a:ext cx="5337" cy="3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192"/>
              <a:ext cx="5341" cy="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p:cNvSpPr txBox="1"/>
          <p:nvPr/>
        </p:nvSpPr>
        <p:spPr>
          <a:xfrm>
            <a:off x="1981200" y="5486400"/>
            <a:ext cx="5791200" cy="1107996"/>
          </a:xfrm>
          <a:prstGeom prst="rect">
            <a:avLst/>
          </a:prstGeom>
          <a:noFill/>
        </p:spPr>
        <p:txBody>
          <a:bodyPr wrap="square" rtlCol="0">
            <a:spAutoFit/>
          </a:bodyPr>
          <a:lstStyle/>
          <a:p>
            <a:pPr algn="ctr"/>
            <a:r>
              <a:rPr lang="en-US" sz="2400" dirty="0" smtClean="0">
                <a:solidFill>
                  <a:schemeClr val="tx1">
                    <a:lumMod val="75000"/>
                    <a:lumOff val="25000"/>
                  </a:schemeClr>
                </a:solidFill>
              </a:rPr>
              <a:t>Direct and Indirect potable reuse projects</a:t>
            </a:r>
          </a:p>
          <a:p>
            <a:pPr algn="ctr"/>
            <a:r>
              <a:rPr lang="en-US" sz="2400" dirty="0" smtClean="0">
                <a:solidFill>
                  <a:schemeClr val="tx1">
                    <a:lumMod val="75000"/>
                    <a:lumOff val="25000"/>
                  </a:schemeClr>
                </a:solidFill>
              </a:rPr>
              <a:t> (as of April 2017)</a:t>
            </a:r>
          </a:p>
          <a:p>
            <a:pPr algn="ctr"/>
            <a:r>
              <a:rPr lang="en-US" i="1" dirty="0" smtClean="0">
                <a:solidFill>
                  <a:schemeClr val="tx1">
                    <a:lumMod val="75000"/>
                    <a:lumOff val="25000"/>
                  </a:schemeClr>
                </a:solidFill>
              </a:rPr>
              <a:t>From 2017 Potable Reuse Compendium, EPA</a:t>
            </a:r>
            <a:endParaRPr lang="en-US" i="1" dirty="0">
              <a:solidFill>
                <a:schemeClr val="tx1">
                  <a:lumMod val="75000"/>
                  <a:lumOff val="25000"/>
                </a:schemeClr>
              </a:solidFill>
            </a:endParaRPr>
          </a:p>
        </p:txBody>
      </p:sp>
    </p:spTree>
    <p:extLst>
      <p:ext uri="{BB962C8B-B14F-4D97-AF65-F5344CB8AC3E}">
        <p14:creationId xmlns:p14="http://schemas.microsoft.com/office/powerpoint/2010/main" val="26826849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75000"/>
                    <a:lumOff val="25000"/>
                  </a:schemeClr>
                </a:solidFill>
              </a:rPr>
              <a:t>Reclaimed Water in Washington</a:t>
            </a:r>
            <a:endParaRPr lang="en-US" dirty="0">
              <a:solidFill>
                <a:schemeClr val="tx1">
                  <a:lumMod val="75000"/>
                  <a:lumOff val="25000"/>
                </a:schemeClr>
              </a:solidFill>
            </a:endParaRPr>
          </a:p>
        </p:txBody>
      </p:sp>
      <p:sp>
        <p:nvSpPr>
          <p:cNvPr id="3" name="Content Placeholder 2"/>
          <p:cNvSpPr>
            <a:spLocks noGrp="1"/>
          </p:cNvSpPr>
          <p:nvPr>
            <p:ph idx="1"/>
          </p:nvPr>
        </p:nvSpPr>
        <p:spPr>
          <a:xfrm>
            <a:off x="457200" y="1676400"/>
            <a:ext cx="8077200" cy="2895600"/>
          </a:xfrm>
        </p:spPr>
        <p:txBody>
          <a:bodyPr>
            <a:normAutofit/>
          </a:bodyPr>
          <a:lstStyle/>
          <a:p>
            <a:r>
              <a:rPr lang="en-US" sz="3100" dirty="0" smtClean="0">
                <a:solidFill>
                  <a:schemeClr val="tx1">
                    <a:lumMod val="75000"/>
                    <a:lumOff val="25000"/>
                  </a:schemeClr>
                </a:solidFill>
              </a:rPr>
              <a:t>Authorized in 1992 in Washington, codified in RCW 90.46. </a:t>
            </a:r>
          </a:p>
          <a:p>
            <a:pPr marL="0" indent="0">
              <a:buNone/>
            </a:pPr>
            <a:endParaRPr lang="en-US" sz="3100" dirty="0" smtClean="0">
              <a:solidFill>
                <a:schemeClr val="tx1">
                  <a:lumMod val="75000"/>
                  <a:lumOff val="25000"/>
                </a:schemeClr>
              </a:solidFill>
            </a:endParaRPr>
          </a:p>
          <a:p>
            <a:r>
              <a:rPr lang="en-US" sz="3100" dirty="0" smtClean="0">
                <a:solidFill>
                  <a:schemeClr val="tx1">
                    <a:lumMod val="75000"/>
                    <a:lumOff val="25000"/>
                  </a:schemeClr>
                </a:solidFill>
              </a:rPr>
              <a:t>Regulated jointly by Department of Ecology and Department of Health. </a:t>
            </a:r>
          </a:p>
          <a:p>
            <a:pPr marL="0" indent="0">
              <a:buNone/>
            </a:pPr>
            <a:endParaRPr lang="en-US" sz="3100" dirty="0" smtClean="0"/>
          </a:p>
          <a:p>
            <a:pPr marL="0" indent="0">
              <a:buNone/>
            </a:pPr>
            <a:endParaRPr lang="en-US" sz="3100" dirty="0"/>
          </a:p>
          <a:p>
            <a:pPr marL="0" indent="0">
              <a:buNone/>
            </a:pPr>
            <a:endParaRPr lang="en-US" sz="3100" dirty="0" smtClean="0"/>
          </a:p>
          <a:p>
            <a:pPr marL="0" indent="0">
              <a:buNone/>
            </a:pPr>
            <a:endParaRPr lang="en-US" sz="3100" dirty="0" smtClean="0"/>
          </a:p>
          <a:p>
            <a:pPr marL="0" indent="0">
              <a:buNone/>
            </a:pPr>
            <a:endParaRPr lang="en-US" dirty="0"/>
          </a:p>
        </p:txBody>
      </p:sp>
      <p:pic>
        <p:nvPicPr>
          <p:cNvPr id="1026" name="Picture 2" descr="F:\Resource Recovery\RECYCLED WATER\00-Regional\Outreach and Communications\Branding_recycledwater\recycled_water_branding_photos\iStock_000010809777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4963158"/>
            <a:ext cx="2765516" cy="183554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source Recovery\RECYCLED WATER\00-Regional\Outreach and Communications\Branding_recycledwater\recycled_water_branding_photos\iStock_000020654284Medi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975606"/>
            <a:ext cx="2668391" cy="177783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Resource Recovery\RECYCLED WATER\00-Regional\Outreach and Communications\Branding_recycledwater\recycled_water_branding_photos\iStock_000003161239Medi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4963158"/>
            <a:ext cx="2662481" cy="177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0236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428"/>
            <a:ext cx="8229600" cy="1630362"/>
          </a:xfrm>
        </p:spPr>
        <p:txBody>
          <a:bodyPr>
            <a:normAutofit/>
          </a:bodyPr>
          <a:lstStyle/>
          <a:p>
            <a:r>
              <a:rPr lang="en-US" dirty="0" smtClean="0">
                <a:solidFill>
                  <a:schemeClr val="tx1">
                    <a:lumMod val="75000"/>
                    <a:lumOff val="25000"/>
                  </a:schemeClr>
                </a:solidFill>
              </a:rPr>
              <a:t>Water quality requirements align with end use</a:t>
            </a:r>
            <a:endParaRPr lang="en-US" dirty="0">
              <a:solidFill>
                <a:schemeClr val="tx1">
                  <a:lumMod val="75000"/>
                  <a:lumOff val="25000"/>
                </a:schemeClr>
              </a:solidFill>
            </a:endParaRPr>
          </a:p>
        </p:txBody>
      </p:sp>
      <p:sp>
        <p:nvSpPr>
          <p:cNvPr id="3" name="Content Placeholder 2"/>
          <p:cNvSpPr>
            <a:spLocks noGrp="1"/>
          </p:cNvSpPr>
          <p:nvPr>
            <p:ph idx="1"/>
          </p:nvPr>
        </p:nvSpPr>
        <p:spPr>
          <a:xfrm>
            <a:off x="381000" y="1447800"/>
            <a:ext cx="6248400" cy="4953000"/>
          </a:xfrm>
        </p:spPr>
        <p:txBody>
          <a:bodyPr>
            <a:normAutofit/>
          </a:bodyPr>
          <a:lstStyle/>
          <a:p>
            <a:pPr marL="0" indent="0">
              <a:buNone/>
            </a:pPr>
            <a:endParaRPr lang="en-US" sz="4000" i="1" dirty="0" smtClean="0"/>
          </a:p>
          <a:p>
            <a:pPr marL="0" indent="0">
              <a:buNone/>
            </a:pPr>
            <a:endParaRPr lang="en-US" sz="4000" dirty="0" smtClean="0"/>
          </a:p>
          <a:p>
            <a:pPr marL="0" indent="0">
              <a:buNone/>
            </a:pPr>
            <a:endParaRPr lang="en-US" sz="4000" dirty="0" smtClean="0"/>
          </a:p>
          <a:p>
            <a:pPr marL="0" indent="0">
              <a:buNone/>
            </a:pPr>
            <a:endParaRPr lang="en-US" sz="4000" dirty="0"/>
          </a:p>
          <a:p>
            <a:endParaRPr lang="en-US" dirty="0"/>
          </a:p>
          <a:p>
            <a:pPr marL="0" indent="0">
              <a:buNone/>
            </a:pPr>
            <a:endParaRPr lang="en-US" dirty="0" smtClean="0"/>
          </a:p>
          <a:p>
            <a:pPr marL="0" indent="0">
              <a:buNone/>
            </a:pP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7208" y="1650729"/>
            <a:ext cx="3276600" cy="219342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906" y="1935178"/>
            <a:ext cx="2229062" cy="3343593"/>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9486" y="1935178"/>
            <a:ext cx="2396349" cy="2098802"/>
          </a:xfrm>
          <a:prstGeom prst="rect">
            <a:avLst/>
          </a:prstGeom>
        </p:spPr>
      </p:pic>
      <p:sp>
        <p:nvSpPr>
          <p:cNvPr id="15" name="TextBox 14"/>
          <p:cNvSpPr txBox="1"/>
          <p:nvPr/>
        </p:nvSpPr>
        <p:spPr>
          <a:xfrm>
            <a:off x="83585" y="5273575"/>
            <a:ext cx="2815633" cy="923330"/>
          </a:xfrm>
          <a:prstGeom prst="rect">
            <a:avLst/>
          </a:prstGeom>
          <a:noFill/>
        </p:spPr>
        <p:txBody>
          <a:bodyPr wrap="square" rtlCol="0">
            <a:spAutoFit/>
          </a:bodyPr>
          <a:lstStyle/>
          <a:p>
            <a:r>
              <a:rPr lang="en-US" dirty="0" smtClean="0">
                <a:solidFill>
                  <a:schemeClr val="tx1">
                    <a:lumMod val="75000"/>
                    <a:lumOff val="25000"/>
                  </a:schemeClr>
                </a:solidFill>
              </a:rPr>
              <a:t>Water where public can contact requires Class A water. </a:t>
            </a:r>
          </a:p>
        </p:txBody>
      </p:sp>
      <p:sp>
        <p:nvSpPr>
          <p:cNvPr id="16" name="TextBox 15"/>
          <p:cNvSpPr txBox="1"/>
          <p:nvPr/>
        </p:nvSpPr>
        <p:spPr>
          <a:xfrm>
            <a:off x="5956300" y="3816951"/>
            <a:ext cx="3403601" cy="646331"/>
          </a:xfrm>
          <a:prstGeom prst="rect">
            <a:avLst/>
          </a:prstGeom>
          <a:noFill/>
        </p:spPr>
        <p:txBody>
          <a:bodyPr wrap="square" rtlCol="0">
            <a:spAutoFit/>
          </a:bodyPr>
          <a:lstStyle/>
          <a:p>
            <a:r>
              <a:rPr lang="en-US" dirty="0" smtClean="0">
                <a:solidFill>
                  <a:schemeClr val="tx1">
                    <a:lumMod val="75000"/>
                    <a:lumOff val="25000"/>
                  </a:schemeClr>
                </a:solidFill>
              </a:rPr>
              <a:t>Environmental uses requires additional treatment.</a:t>
            </a:r>
            <a:endParaRPr lang="en-US" dirty="0">
              <a:solidFill>
                <a:schemeClr val="tx1">
                  <a:lumMod val="75000"/>
                  <a:lumOff val="25000"/>
                </a:schemeClr>
              </a:solidFill>
            </a:endParaRPr>
          </a:p>
        </p:txBody>
      </p:sp>
      <p:sp>
        <p:nvSpPr>
          <p:cNvPr id="4" name="TextBox 3"/>
          <p:cNvSpPr txBox="1"/>
          <p:nvPr/>
        </p:nvSpPr>
        <p:spPr>
          <a:xfrm>
            <a:off x="6148530" y="5303752"/>
            <a:ext cx="2233470" cy="1200329"/>
          </a:xfrm>
          <a:prstGeom prst="rect">
            <a:avLst/>
          </a:prstGeom>
          <a:noFill/>
        </p:spPr>
        <p:txBody>
          <a:bodyPr wrap="square" rtlCol="0">
            <a:spAutoFit/>
          </a:bodyPr>
          <a:lstStyle/>
          <a:p>
            <a:r>
              <a:rPr lang="en-US" dirty="0" smtClean="0">
                <a:solidFill>
                  <a:schemeClr val="tx1">
                    <a:lumMod val="75000"/>
                    <a:lumOff val="25000"/>
                  </a:schemeClr>
                </a:solidFill>
              </a:rPr>
              <a:t>Reclaimed water rule creates approval pathway for direct reuse. </a:t>
            </a:r>
            <a:endParaRPr lang="en-US" dirty="0">
              <a:solidFill>
                <a:schemeClr val="tx1">
                  <a:lumMod val="75000"/>
                  <a:lumOff val="25000"/>
                </a:schemeClr>
              </a:solidFill>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7504" y="4416346"/>
            <a:ext cx="3441026" cy="2294017"/>
          </a:xfrm>
          <a:prstGeom prst="rect">
            <a:avLst/>
          </a:prstGeom>
        </p:spPr>
      </p:pic>
    </p:spTree>
    <p:extLst>
      <p:ext uri="{BB962C8B-B14F-4D97-AF65-F5344CB8AC3E}">
        <p14:creationId xmlns:p14="http://schemas.microsoft.com/office/powerpoint/2010/main" val="1627506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1143000"/>
          </a:xfrm>
        </p:spPr>
        <p:txBody>
          <a:bodyPr>
            <a:normAutofit/>
          </a:bodyPr>
          <a:lstStyle/>
          <a:p>
            <a:r>
              <a:rPr lang="en-US" sz="3200" dirty="0" smtClean="0">
                <a:solidFill>
                  <a:schemeClr val="tx1">
                    <a:lumMod val="75000"/>
                    <a:lumOff val="25000"/>
                  </a:schemeClr>
                </a:solidFill>
                <a:latin typeface="+mn-lt"/>
              </a:rPr>
              <a:t>There are 29 permitted recycled water facilities in Washington. </a:t>
            </a:r>
            <a:endParaRPr lang="en-US" sz="3200" dirty="0">
              <a:solidFill>
                <a:schemeClr val="tx1">
                  <a:lumMod val="75000"/>
                  <a:lumOff val="25000"/>
                </a:schemeClr>
              </a:solidFill>
              <a:latin typeface="+mn-lt"/>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402" y="1375664"/>
            <a:ext cx="7391400" cy="5482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962400" y="6400800"/>
            <a:ext cx="3352800" cy="261610"/>
          </a:xfrm>
          <a:prstGeom prst="rect">
            <a:avLst/>
          </a:prstGeom>
          <a:noFill/>
        </p:spPr>
        <p:txBody>
          <a:bodyPr wrap="square" rtlCol="0">
            <a:spAutoFit/>
          </a:bodyPr>
          <a:lstStyle/>
          <a:p>
            <a:r>
              <a:rPr lang="en-US" sz="1100" i="1" dirty="0" smtClean="0"/>
              <a:t>Map from Department of Ecology</a:t>
            </a:r>
            <a:endParaRPr lang="en-US" sz="1100" i="1" dirty="0"/>
          </a:p>
        </p:txBody>
      </p:sp>
    </p:spTree>
    <p:extLst>
      <p:ext uri="{BB962C8B-B14F-4D97-AF65-F5344CB8AC3E}">
        <p14:creationId xmlns:p14="http://schemas.microsoft.com/office/powerpoint/2010/main" val="5893572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F:\Resource Recovery\RECYCLED WATER\00-Regional\Outreach and Communications\Branding_recycledwater\recycled_water_branding_photos\Used on cover_iStock_17365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6542" y="4244575"/>
            <a:ext cx="2236000" cy="24289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304800"/>
            <a:ext cx="8991600" cy="1143000"/>
          </a:xfrm>
        </p:spPr>
        <p:txBody>
          <a:bodyPr>
            <a:noAutofit/>
          </a:bodyPr>
          <a:lstStyle/>
          <a:p>
            <a:r>
              <a:rPr lang="en-US" sz="3600" dirty="0" smtClean="0">
                <a:solidFill>
                  <a:schemeClr val="tx1">
                    <a:lumMod val="75000"/>
                    <a:lumOff val="25000"/>
                  </a:schemeClr>
                </a:solidFill>
              </a:rPr>
              <a:t>Why does King County make recycled water?</a:t>
            </a:r>
            <a:endParaRPr lang="en-US" sz="3600" dirty="0">
              <a:solidFill>
                <a:schemeClr val="tx1">
                  <a:lumMod val="75000"/>
                  <a:lumOff val="25000"/>
                </a:schemeClr>
              </a:solidFill>
            </a:endParaRPr>
          </a:p>
        </p:txBody>
      </p:sp>
      <p:sp>
        <p:nvSpPr>
          <p:cNvPr id="3" name="Content Placeholder 2"/>
          <p:cNvSpPr>
            <a:spLocks noGrp="1"/>
          </p:cNvSpPr>
          <p:nvPr>
            <p:ph idx="1"/>
          </p:nvPr>
        </p:nvSpPr>
        <p:spPr>
          <a:xfrm>
            <a:off x="914400" y="1524000"/>
            <a:ext cx="6705600" cy="2700582"/>
          </a:xfrm>
        </p:spPr>
        <p:txBody>
          <a:bodyPr>
            <a:normAutofit fontScale="70000" lnSpcReduction="20000"/>
          </a:bodyPr>
          <a:lstStyle/>
          <a:p>
            <a:r>
              <a:rPr lang="en-US" dirty="0" smtClean="0">
                <a:solidFill>
                  <a:schemeClr val="tx1">
                    <a:lumMod val="75000"/>
                    <a:lumOff val="25000"/>
                  </a:schemeClr>
                </a:solidFill>
                <a:latin typeface="+mj-lt"/>
              </a:rPr>
              <a:t>Reduce reliance on Puget Sound for discharge</a:t>
            </a:r>
          </a:p>
          <a:p>
            <a:pPr marL="0" indent="0">
              <a:buNone/>
            </a:pPr>
            <a:endParaRPr lang="en-US" dirty="0" smtClean="0">
              <a:solidFill>
                <a:schemeClr val="tx1">
                  <a:lumMod val="75000"/>
                  <a:lumOff val="25000"/>
                </a:schemeClr>
              </a:solidFill>
              <a:latin typeface="+mj-lt"/>
            </a:endParaRPr>
          </a:p>
          <a:p>
            <a:r>
              <a:rPr lang="en-US" dirty="0" smtClean="0">
                <a:solidFill>
                  <a:schemeClr val="tx1">
                    <a:lumMod val="75000"/>
                    <a:lumOff val="25000"/>
                  </a:schemeClr>
                </a:solidFill>
                <a:latin typeface="+mj-lt"/>
              </a:rPr>
              <a:t>Keeps more water in streams and aquifers </a:t>
            </a:r>
          </a:p>
          <a:p>
            <a:pPr marL="0" indent="0">
              <a:buNone/>
            </a:pPr>
            <a:endParaRPr lang="en-US" dirty="0" smtClean="0">
              <a:solidFill>
                <a:schemeClr val="tx1">
                  <a:lumMod val="75000"/>
                  <a:lumOff val="25000"/>
                </a:schemeClr>
              </a:solidFill>
              <a:latin typeface="+mj-lt"/>
            </a:endParaRPr>
          </a:p>
          <a:p>
            <a:r>
              <a:rPr lang="en-US" dirty="0" smtClean="0">
                <a:solidFill>
                  <a:schemeClr val="tx1">
                    <a:lumMod val="75000"/>
                    <a:lumOff val="25000"/>
                  </a:schemeClr>
                </a:solidFill>
                <a:latin typeface="+mj-lt"/>
              </a:rPr>
              <a:t>Recycle nutrients and reduce fertilizer use</a:t>
            </a:r>
          </a:p>
          <a:p>
            <a:pPr marL="0" indent="0">
              <a:buNone/>
            </a:pPr>
            <a:endParaRPr lang="en-US" dirty="0" smtClean="0">
              <a:solidFill>
                <a:schemeClr val="tx1">
                  <a:lumMod val="75000"/>
                  <a:lumOff val="25000"/>
                </a:schemeClr>
              </a:solidFill>
              <a:latin typeface="+mj-lt"/>
            </a:endParaRPr>
          </a:p>
          <a:p>
            <a:r>
              <a:rPr lang="en-US" dirty="0" smtClean="0">
                <a:solidFill>
                  <a:schemeClr val="tx1">
                    <a:lumMod val="75000"/>
                    <a:lumOff val="25000"/>
                  </a:schemeClr>
                </a:solidFill>
                <a:latin typeface="+mj-lt"/>
              </a:rPr>
              <a:t>Supports conservation and recycling values of our community</a:t>
            </a:r>
          </a:p>
          <a:p>
            <a:endParaRPr lang="en-US" dirty="0" smtClean="0">
              <a:latin typeface="Myriad Web Pro" panose="020B0503030403020204" pitchFamily="34" charset="0"/>
            </a:endParaRPr>
          </a:p>
          <a:p>
            <a:endParaRPr lang="en-US" dirty="0" smtClean="0">
              <a:latin typeface="Myriad Web Pro" panose="020B0503030403020204" pitchFamily="34" charset="0"/>
            </a:endParaRPr>
          </a:p>
        </p:txBody>
      </p:sp>
      <p:pic>
        <p:nvPicPr>
          <p:cNvPr id="3076" name="Picture 4" descr="F:\Resource Recovery\RECYCLED WATER\00-Regional\Outreach and Communications\Branding_recycledwater\recycled_water_branding_photos\2006_ChinookBend_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4267200"/>
            <a:ext cx="2372882" cy="241626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4244575"/>
            <a:ext cx="2558946" cy="2428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87635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1" y="111496"/>
            <a:ext cx="5267324" cy="976896"/>
          </a:xfrm>
          <a:prstGeom prst="rect">
            <a:avLst/>
          </a:prstGeom>
          <a:noFill/>
        </p:spPr>
        <p:txBody>
          <a:bodyPr wrap="square" rtlCol="0">
            <a:spAutoFit/>
          </a:bodyPr>
          <a:lstStyle/>
          <a:p>
            <a:pPr algn="ctr"/>
            <a:r>
              <a:rPr lang="en-US" sz="2800" dirty="0" smtClean="0">
                <a:solidFill>
                  <a:schemeClr val="tx1">
                    <a:lumMod val="65000"/>
                    <a:lumOff val="35000"/>
                  </a:schemeClr>
                </a:solidFill>
                <a:latin typeface="+mj-lt"/>
              </a:rPr>
              <a:t>King County </a:t>
            </a:r>
          </a:p>
          <a:p>
            <a:pPr algn="ctr"/>
            <a:r>
              <a:rPr lang="en-US" sz="2800" dirty="0" smtClean="0">
                <a:solidFill>
                  <a:schemeClr val="tx1">
                    <a:lumMod val="65000"/>
                    <a:lumOff val="35000"/>
                  </a:schemeClr>
                </a:solidFill>
                <a:latin typeface="+mj-lt"/>
              </a:rPr>
              <a:t>Recycled Water Facilities</a:t>
            </a:r>
            <a:endParaRPr lang="en-US" sz="2800" dirty="0">
              <a:solidFill>
                <a:schemeClr val="tx1">
                  <a:lumMod val="65000"/>
                  <a:lumOff val="35000"/>
                </a:schemeClr>
              </a:solidFill>
              <a:latin typeface="+mj-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07620"/>
            <a:ext cx="4686300" cy="566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5845600"/>
            <a:ext cx="440055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CB_2011-002.jpg"/>
          <p:cNvPicPr>
            <a:picLocks noChangeAspect="1"/>
          </p:cNvPicPr>
          <p:nvPr/>
        </p:nvPicPr>
        <p:blipFill>
          <a:blip r:embed="rId5" cstate="print"/>
          <a:stretch>
            <a:fillRect/>
          </a:stretch>
        </p:blipFill>
        <p:spPr>
          <a:xfrm>
            <a:off x="5624305" y="1295400"/>
            <a:ext cx="2637415" cy="1766016"/>
          </a:xfrm>
          <a:prstGeom prst="rect">
            <a:avLst/>
          </a:prstGeom>
          <a:effectLst>
            <a:outerShdw blurRad="50800" dist="38100" dir="2700000" algn="tl" rotWithShape="0">
              <a:prstClr val="black">
                <a:alpha val="40000"/>
              </a:prstClr>
            </a:outerShdw>
          </a:effectLst>
        </p:spPr>
      </p:pic>
      <p:pic>
        <p:nvPicPr>
          <p:cNvPr id="10" name="Picture 4" descr="Seattle Sounde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79777" y="4114800"/>
            <a:ext cx="1447800" cy="201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7" cstate="print"/>
          <a:srcRect/>
          <a:stretch>
            <a:fillRect/>
          </a:stretch>
        </p:blipFill>
        <p:spPr bwMode="auto">
          <a:xfrm>
            <a:off x="6100274" y="3505200"/>
            <a:ext cx="1581430" cy="19400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0831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EZview xmlns="81b753b0-5f84-4476-b087-97d9c3e0d4e3">Needs to be posted</EZview>
    <WRIA xmlns="81b753b0-5f84-4476-b087-97d9c3e0d4e3">Multiple</WRIA>
    <Accessibility xmlns="81b753b0-5f84-4476-b087-97d9c3e0d4e3">Needs review</Accessibility>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7ED565BBD1434694F55D60D1AC51F4" ma:contentTypeVersion="4" ma:contentTypeDescription="Create a new document." ma:contentTypeScope="" ma:versionID="7ef8990a4143c1fb14ff7fc306b482fe">
  <xsd:schema xmlns:xsd="http://www.w3.org/2001/XMLSchema" xmlns:xs="http://www.w3.org/2001/XMLSchema" xmlns:p="http://schemas.microsoft.com/office/2006/metadata/properties" xmlns:ns2="81b753b0-5f84-4476-b087-97d9c3e0d4e3" xmlns:ns3="fa9a4940-7a8b-4399-b0b9-597dee2fdc40" targetNamespace="http://schemas.microsoft.com/office/2006/metadata/properties" ma:root="true" ma:fieldsID="c4f91c7ad463c6fcefe2016f92c5b7d2" ns2:_="" ns3:_="">
    <xsd:import namespace="81b753b0-5f84-4476-b087-97d9c3e0d4e3"/>
    <xsd:import namespace="fa9a4940-7a8b-4399-b0b9-597dee2fdc40"/>
    <xsd:element name="properties">
      <xsd:complexType>
        <xsd:sequence>
          <xsd:element name="documentManagement">
            <xsd:complexType>
              <xsd:all>
                <xsd:element ref="ns2:WRIA"/>
                <xsd:element ref="ns2:Accessibility" minOccurs="0"/>
                <xsd:element ref="ns2:EZview"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753b0-5f84-4476-b087-97d9c3e0d4e3" elementFormDefault="qualified">
    <xsd:import namespace="http://schemas.microsoft.com/office/2006/documentManagement/types"/>
    <xsd:import namespace="http://schemas.microsoft.com/office/infopath/2007/PartnerControls"/>
    <xsd:element name="WRIA" ma:index="8" ma:displayName="WRIA" ma:default="Multiple" ma:description="Committee's WRIA" ma:format="Dropdown" ma:internalName="WRIA">
      <xsd:simpleType>
        <xsd:restriction base="dms:Choice">
          <xsd:enumeration value="7"/>
          <xsd:enumeration value="8"/>
          <xsd:enumeration value="9"/>
          <xsd:enumeration value="10"/>
          <xsd:enumeration value="12"/>
          <xsd:enumeration value="Multiple"/>
          <xsd:enumeration value="13"/>
          <xsd:enumeration value="14"/>
          <xsd:enumeration value="15"/>
        </xsd:restriction>
      </xsd:simpleType>
    </xsd:element>
    <xsd:element name="Accessibility" ma:index="9" nillable="true" ma:displayName="Accessibility" ma:default="Needs review" ma:description="Status of Accessibility check." ma:format="Dropdown" ma:internalName="Accessibility">
      <xsd:simpleType>
        <xsd:restriction base="dms:Choice">
          <xsd:enumeration value="Sent Back to Planner"/>
          <xsd:enumeration value="Needs review"/>
          <xsd:enumeration value="In Progress"/>
          <xsd:enumeration value="Completed"/>
        </xsd:restriction>
      </xsd:simpleType>
    </xsd:element>
    <xsd:element name="EZview" ma:index="10" nillable="true" ma:displayName="EZview" ma:default="Needs to be posted" ma:description="Status of document on EZview." ma:format="Dropdown" ma:internalName="EZview">
      <xsd:simpleType>
        <xsd:restriction base="dms:Choice">
          <xsd:enumeration value="Needs to be posted"/>
          <xsd:enumeration value="Pending review"/>
          <xsd:enumeration value="Posted"/>
          <xsd:enumeration value="Removed"/>
        </xsd:restriction>
      </xsd:simpleType>
    </xsd:element>
  </xsd:schema>
  <xsd:schema xmlns:xsd="http://www.w3.org/2001/XMLSchema" xmlns:xs="http://www.w3.org/2001/XMLSchema" xmlns:dms="http://schemas.microsoft.com/office/2006/documentManagement/types" xmlns:pc="http://schemas.microsoft.com/office/infopath/2007/PartnerControls" targetNamespace="fa9a4940-7a8b-4399-b0b9-597dee2fdc4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E8A63F-48C9-4C37-A8E4-4A896DC30B11}">
  <ds:schemaRefs>
    <ds:schemaRef ds:uri="http://schemas.microsoft.com/sharepoint/v3/contenttype/forms"/>
  </ds:schemaRefs>
</ds:datastoreItem>
</file>

<file path=customXml/itemProps2.xml><?xml version="1.0" encoding="utf-8"?>
<ds:datastoreItem xmlns:ds="http://schemas.openxmlformats.org/officeDocument/2006/customXml" ds:itemID="{383CE938-E3C1-4E13-AEE6-6D8BBE0515A8}">
  <ds:schemaRefs>
    <ds:schemaRef ds:uri="http://schemas.microsoft.com/office/2006/documentManagement/types"/>
    <ds:schemaRef ds:uri="fa9a4940-7a8b-4399-b0b9-597dee2fdc40"/>
    <ds:schemaRef ds:uri="http://purl.org/dc/elements/1.1/"/>
    <ds:schemaRef ds:uri="http://schemas.microsoft.com/office/2006/metadata/properties"/>
    <ds:schemaRef ds:uri="81b753b0-5f84-4476-b087-97d9c3e0d4e3"/>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B643F562-EF82-4902-919A-76592DB9EA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b753b0-5f84-4476-b087-97d9c3e0d4e3"/>
    <ds:schemaRef ds:uri="fa9a4940-7a8b-4399-b0b9-597dee2fdc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5625</TotalTime>
  <Words>2583</Words>
  <Application>Microsoft Office PowerPoint</Application>
  <PresentationFormat>On-screen Show (4:3)</PresentationFormat>
  <Paragraphs>254</Paragraphs>
  <Slides>29</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Myriad Web Pro</vt:lpstr>
      <vt:lpstr>Office Theme</vt:lpstr>
      <vt:lpstr>PowerPoint Presentation</vt:lpstr>
      <vt:lpstr>Recycled Water is:</vt:lpstr>
      <vt:lpstr>PowerPoint Presentation</vt:lpstr>
      <vt:lpstr>PowerPoint Presentation</vt:lpstr>
      <vt:lpstr>Reclaimed Water in Washington</vt:lpstr>
      <vt:lpstr>Water quality requirements align with end use</vt:lpstr>
      <vt:lpstr>There are 29 permitted recycled water facilities in Washington. </vt:lpstr>
      <vt:lpstr>Why does King County make recycled water?</vt:lpstr>
      <vt:lpstr>PowerPoint Presentation</vt:lpstr>
      <vt:lpstr>King County recycled water is safe!</vt:lpstr>
      <vt:lpstr>What about pharmaceuticals and personal care products? </vt:lpstr>
      <vt:lpstr>Putting Risk Into Perspective</vt:lpstr>
      <vt:lpstr>Brightwater recycled water</vt:lpstr>
      <vt:lpstr>PowerPoint Presentation</vt:lpstr>
      <vt:lpstr>PowerPoint Presentation</vt:lpstr>
      <vt:lpstr>PowerPoint Presentation</vt:lpstr>
      <vt:lpstr>PowerPoint Presentation</vt:lpstr>
      <vt:lpstr>Sammamish Valley Recycled Water Project</vt:lpstr>
      <vt:lpstr>Brightwater Recycled Water:  Future Benefits</vt:lpstr>
      <vt:lpstr>Sammamish River Restoration and Recycled Water</vt:lpstr>
      <vt:lpstr>Innovative recycled water projects</vt:lpstr>
      <vt:lpstr>Woodland Creek Groundwater Recharge Facility, Lacey, WA</vt:lpstr>
      <vt:lpstr>PowerPoint Presentation</vt:lpstr>
      <vt:lpstr>City of  Quincy, WA</vt:lpstr>
      <vt:lpstr>PowerPoint Presentation</vt:lpstr>
      <vt:lpstr>Future Drivers for water reuse in the pacific northwest</vt:lpstr>
      <vt:lpstr>PowerPoint Presentation</vt:lpstr>
      <vt:lpstr>PowerPoint Presentation</vt:lpstr>
      <vt:lpstr>PowerPoint Presentation</vt:lpstr>
    </vt:vector>
  </TitlesOfParts>
  <Company>King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Brightwater Recycled Water  Jacque Klug,  Recycled Water Project Manager</dc:title>
  <dc:creator>Klug, Jacque</dc:creator>
  <cp:lastModifiedBy>ECY\rmed461</cp:lastModifiedBy>
  <cp:revision>305</cp:revision>
  <cp:lastPrinted>2019-05-02T16:05:58Z</cp:lastPrinted>
  <dcterms:created xsi:type="dcterms:W3CDTF">2015-02-23T17:28:05Z</dcterms:created>
  <dcterms:modified xsi:type="dcterms:W3CDTF">2019-09-06T23:03:41Z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0x010100E87ED565BBD1434694F55D60D1AC51F4</vt:lpwstr>
  </property>
  <property fmtid="{D5CDD505-2E9C-101B-9397-08002B2CF9AE}" pid="3" name="_dlc_DocIdItemGuid">
    <vt:lpwstr>0cc71772-a31a-4343-bce6-113c7bbd2027</vt:lpwstr>
  </property>
</Properties>
</file>