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312" r:id="rId4"/>
    <p:sldId id="277" r:id="rId5"/>
    <p:sldId id="307" r:id="rId6"/>
    <p:sldId id="308" r:id="rId7"/>
    <p:sldId id="264" r:id="rId8"/>
    <p:sldId id="295" r:id="rId9"/>
    <p:sldId id="313" r:id="rId10"/>
    <p:sldId id="272" r:id="rId11"/>
    <p:sldId id="299" r:id="rId12"/>
    <p:sldId id="301" r:id="rId13"/>
    <p:sldId id="273" r:id="rId14"/>
    <p:sldId id="275" r:id="rId15"/>
    <p:sldId id="302" r:id="rId16"/>
    <p:sldId id="303" r:id="rId17"/>
    <p:sldId id="311" r:id="rId18"/>
    <p:sldId id="30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1E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ACA86-A549-4805-805C-1D3275BA73A8}" v="12" dt="2019-02-12T22:24:42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78054" autoAdjust="0"/>
  </p:normalViewPr>
  <p:slideViewPr>
    <p:cSldViewPr snapToGrid="0">
      <p:cViewPr varScale="1">
        <p:scale>
          <a:sx n="59" d="100"/>
          <a:sy n="59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ndberg, Terri" userId="d62ae59a-6ebd-4797-b380-71fc689234c5" providerId="ADAL" clId="{47CA4AB4-3449-4BF5-86DB-52FA49683251}"/>
    <pc:docChg chg="custSel modSld">
      <pc:chgData name="Strandberg, Terri" userId="d62ae59a-6ebd-4797-b380-71fc689234c5" providerId="ADAL" clId="{47CA4AB4-3449-4BF5-86DB-52FA49683251}" dt="2019-02-12T22:24:42.946" v="60" actId="255"/>
      <pc:docMkLst>
        <pc:docMk/>
      </pc:docMkLst>
      <pc:sldChg chg="modSp">
        <pc:chgData name="Strandberg, Terri" userId="d62ae59a-6ebd-4797-b380-71fc689234c5" providerId="ADAL" clId="{47CA4AB4-3449-4BF5-86DB-52FA49683251}" dt="2019-02-12T22:24:42.946" v="60" actId="255"/>
        <pc:sldMkLst>
          <pc:docMk/>
          <pc:sldMk cId="4184592799" sldId="261"/>
        </pc:sldMkLst>
        <pc:graphicFrameChg chg="mod">
          <ac:chgData name="Strandberg, Terri" userId="d62ae59a-6ebd-4797-b380-71fc689234c5" providerId="ADAL" clId="{47CA4AB4-3449-4BF5-86DB-52FA49683251}" dt="2019-02-12T22:24:42.946" v="60" actId="255"/>
          <ac:graphicFrameMkLst>
            <pc:docMk/>
            <pc:sldMk cId="4184592799" sldId="261"/>
            <ac:graphicFrameMk id="6" creationId="{00000000-0000-0000-0000-000000000000}"/>
          </ac:graphicFrameMkLst>
        </pc:graphicFrameChg>
      </pc:sldChg>
      <pc:sldChg chg="addSp">
        <pc:chgData name="Strandberg, Terri" userId="d62ae59a-6ebd-4797-b380-71fc689234c5" providerId="ADAL" clId="{47CA4AB4-3449-4BF5-86DB-52FA49683251}" dt="2019-02-12T22:14:48.623" v="28"/>
        <pc:sldMkLst>
          <pc:docMk/>
          <pc:sldMk cId="3294496360" sldId="264"/>
        </pc:sldMkLst>
        <pc:spChg chg="add">
          <ac:chgData name="Strandberg, Terri" userId="d62ae59a-6ebd-4797-b380-71fc689234c5" providerId="ADAL" clId="{47CA4AB4-3449-4BF5-86DB-52FA49683251}" dt="2019-02-12T22:14:48.623" v="28"/>
          <ac:spMkLst>
            <pc:docMk/>
            <pc:sldMk cId="3294496360" sldId="264"/>
            <ac:spMk id="4" creationId="{F24074E6-C93D-4562-A9A3-97FCEE3877AF}"/>
          </ac:spMkLst>
        </pc:spChg>
      </pc:sldChg>
      <pc:sldChg chg="modSp">
        <pc:chgData name="Strandberg, Terri" userId="d62ae59a-6ebd-4797-b380-71fc689234c5" providerId="ADAL" clId="{47CA4AB4-3449-4BF5-86DB-52FA49683251}" dt="2019-02-12T22:13:38.178" v="0" actId="6549"/>
        <pc:sldMkLst>
          <pc:docMk/>
          <pc:sldMk cId="3614153578" sldId="267"/>
        </pc:sldMkLst>
        <pc:spChg chg="mod">
          <ac:chgData name="Strandberg, Terri" userId="d62ae59a-6ebd-4797-b380-71fc689234c5" providerId="ADAL" clId="{47CA4AB4-3449-4BF5-86DB-52FA49683251}" dt="2019-02-12T22:13:38.178" v="0" actId="6549"/>
          <ac:spMkLst>
            <pc:docMk/>
            <pc:sldMk cId="3614153578" sldId="267"/>
            <ac:spMk id="3" creationId="{00000000-0000-0000-0000-000000000000}"/>
          </ac:spMkLst>
        </pc:spChg>
      </pc:sldChg>
      <pc:sldChg chg="modSp">
        <pc:chgData name="Strandberg, Terri" userId="d62ae59a-6ebd-4797-b380-71fc689234c5" providerId="ADAL" clId="{47CA4AB4-3449-4BF5-86DB-52FA49683251}" dt="2019-02-12T22:14:26.704" v="25" actId="20577"/>
        <pc:sldMkLst>
          <pc:docMk/>
          <pc:sldMk cId="688355602" sldId="268"/>
        </pc:sldMkLst>
        <pc:spChg chg="mod">
          <ac:chgData name="Strandberg, Terri" userId="d62ae59a-6ebd-4797-b380-71fc689234c5" providerId="ADAL" clId="{47CA4AB4-3449-4BF5-86DB-52FA49683251}" dt="2019-02-12T22:14:26.704" v="25" actId="20577"/>
          <ac:spMkLst>
            <pc:docMk/>
            <pc:sldMk cId="688355602" sldId="268"/>
            <ac:spMk id="2" creationId="{00000000-0000-0000-0000-000000000000}"/>
          </ac:spMkLst>
        </pc:spChg>
      </pc:sldChg>
      <pc:sldChg chg="addSp delSp modSp">
        <pc:chgData name="Strandberg, Terri" userId="d62ae59a-6ebd-4797-b380-71fc689234c5" providerId="ADAL" clId="{47CA4AB4-3449-4BF5-86DB-52FA49683251}" dt="2019-02-12T22:18:24.980" v="48" actId="14100"/>
        <pc:sldMkLst>
          <pc:docMk/>
          <pc:sldMk cId="1568620495" sldId="269"/>
        </pc:sldMkLst>
        <pc:spChg chg="del">
          <ac:chgData name="Strandberg, Terri" userId="d62ae59a-6ebd-4797-b380-71fc689234c5" providerId="ADAL" clId="{47CA4AB4-3449-4BF5-86DB-52FA49683251}" dt="2019-02-12T22:14:54.094" v="29" actId="478"/>
          <ac:spMkLst>
            <pc:docMk/>
            <pc:sldMk cId="1568620495" sldId="269"/>
            <ac:spMk id="4" creationId="{D9DDBFDE-0116-4B8A-B9EC-F39C328C3168}"/>
          </ac:spMkLst>
        </pc:spChg>
        <pc:spChg chg="mod">
          <ac:chgData name="Strandberg, Terri" userId="d62ae59a-6ebd-4797-b380-71fc689234c5" providerId="ADAL" clId="{47CA4AB4-3449-4BF5-86DB-52FA49683251}" dt="2019-02-12T22:18:14.937" v="46" actId="14100"/>
          <ac:spMkLst>
            <pc:docMk/>
            <pc:sldMk cId="1568620495" sldId="269"/>
            <ac:spMk id="8" creationId="{20E3558A-352F-4C29-ACFD-DD65BDB08731}"/>
          </ac:spMkLst>
        </pc:spChg>
        <pc:spChg chg="mod">
          <ac:chgData name="Strandberg, Terri" userId="d62ae59a-6ebd-4797-b380-71fc689234c5" providerId="ADAL" clId="{47CA4AB4-3449-4BF5-86DB-52FA49683251}" dt="2019-02-12T22:18:24.980" v="48" actId="14100"/>
          <ac:spMkLst>
            <pc:docMk/>
            <pc:sldMk cId="1568620495" sldId="269"/>
            <ac:spMk id="9" creationId="{381BC488-317E-4DC4-AE78-CF2B92371DDB}"/>
          </ac:spMkLst>
        </pc:spChg>
        <pc:spChg chg="add">
          <ac:chgData name="Strandberg, Terri" userId="d62ae59a-6ebd-4797-b380-71fc689234c5" providerId="ADAL" clId="{47CA4AB4-3449-4BF5-86DB-52FA49683251}" dt="2019-02-12T22:14:55.697" v="30"/>
          <ac:spMkLst>
            <pc:docMk/>
            <pc:sldMk cId="1568620495" sldId="269"/>
            <ac:spMk id="12" creationId="{403FDB94-0B82-400B-B908-8B918A000888}"/>
          </ac:spMkLst>
        </pc:spChg>
      </pc:sldChg>
      <pc:sldChg chg="modSp">
        <pc:chgData name="Strandberg, Terri" userId="d62ae59a-6ebd-4797-b380-71fc689234c5" providerId="ADAL" clId="{47CA4AB4-3449-4BF5-86DB-52FA49683251}" dt="2019-02-12T22:22:06.796" v="55" actId="20577"/>
        <pc:sldMkLst>
          <pc:docMk/>
          <pc:sldMk cId="3914190189" sldId="277"/>
        </pc:sldMkLst>
        <pc:spChg chg="mod">
          <ac:chgData name="Strandberg, Terri" userId="d62ae59a-6ebd-4797-b380-71fc689234c5" providerId="ADAL" clId="{47CA4AB4-3449-4BF5-86DB-52FA49683251}" dt="2019-02-12T22:22:06.796" v="55" actId="20577"/>
          <ac:spMkLst>
            <pc:docMk/>
            <pc:sldMk cId="3914190189" sldId="277"/>
            <ac:spMk id="33" creationId="{00000000-0000-0000-0000-000000000000}"/>
          </ac:spMkLst>
        </pc:spChg>
        <pc:spChg chg="mod">
          <ac:chgData name="Strandberg, Terri" userId="d62ae59a-6ebd-4797-b380-71fc689234c5" providerId="ADAL" clId="{47CA4AB4-3449-4BF5-86DB-52FA49683251}" dt="2019-02-12T22:22:02.092" v="54" actId="20577"/>
          <ac:spMkLst>
            <pc:docMk/>
            <pc:sldMk cId="3914190189" sldId="277"/>
            <ac:spMk id="54" creationId="{00000000-0000-0000-0000-000000000000}"/>
          </ac:spMkLst>
        </pc:spChg>
      </pc:sldChg>
      <pc:sldChg chg="addSp delSp modSp">
        <pc:chgData name="Strandberg, Terri" userId="d62ae59a-6ebd-4797-b380-71fc689234c5" providerId="ADAL" clId="{47CA4AB4-3449-4BF5-86DB-52FA49683251}" dt="2019-02-12T22:17:29.475" v="44" actId="1076"/>
        <pc:sldMkLst>
          <pc:docMk/>
          <pc:sldMk cId="274914941" sldId="293"/>
        </pc:sldMkLst>
        <pc:spChg chg="mod">
          <ac:chgData name="Strandberg, Terri" userId="d62ae59a-6ebd-4797-b380-71fc689234c5" providerId="ADAL" clId="{47CA4AB4-3449-4BF5-86DB-52FA49683251}" dt="2019-02-12T22:17:26.025" v="43" actId="1076"/>
          <ac:spMkLst>
            <pc:docMk/>
            <pc:sldMk cId="274914941" sldId="293"/>
            <ac:spMk id="5" creationId="{023E353A-7BCC-4624-8C07-64178F3DD983}"/>
          </ac:spMkLst>
        </pc:spChg>
        <pc:spChg chg="mod">
          <ac:chgData name="Strandberg, Terri" userId="d62ae59a-6ebd-4797-b380-71fc689234c5" providerId="ADAL" clId="{47CA4AB4-3449-4BF5-86DB-52FA49683251}" dt="2019-02-12T22:17:29.475" v="44" actId="1076"/>
          <ac:spMkLst>
            <pc:docMk/>
            <pc:sldMk cId="274914941" sldId="293"/>
            <ac:spMk id="8" creationId="{D84D7260-537B-4F0A-BF49-183726310273}"/>
          </ac:spMkLst>
        </pc:spChg>
        <pc:spChg chg="mod">
          <ac:chgData name="Strandberg, Terri" userId="d62ae59a-6ebd-4797-b380-71fc689234c5" providerId="ADAL" clId="{47CA4AB4-3449-4BF5-86DB-52FA49683251}" dt="2019-02-12T22:17:19.881" v="42" actId="1076"/>
          <ac:spMkLst>
            <pc:docMk/>
            <pc:sldMk cId="274914941" sldId="293"/>
            <ac:spMk id="11" creationId="{DDC3D46B-6B59-4AB4-AE9D-BA49D8215B9F}"/>
          </ac:spMkLst>
        </pc:spChg>
        <pc:spChg chg="del">
          <ac:chgData name="Strandberg, Terri" userId="d62ae59a-6ebd-4797-b380-71fc689234c5" providerId="ADAL" clId="{47CA4AB4-3449-4BF5-86DB-52FA49683251}" dt="2019-02-12T22:14:40.204" v="26" actId="478"/>
          <ac:spMkLst>
            <pc:docMk/>
            <pc:sldMk cId="274914941" sldId="293"/>
            <ac:spMk id="12" creationId="{526EDA5A-43AC-46C8-83C3-AE9487048502}"/>
          </ac:spMkLst>
        </pc:spChg>
        <pc:spChg chg="add del mod">
          <ac:chgData name="Strandberg, Terri" userId="d62ae59a-6ebd-4797-b380-71fc689234c5" providerId="ADAL" clId="{47CA4AB4-3449-4BF5-86DB-52FA49683251}" dt="2019-02-12T22:14:41.927" v="27"/>
          <ac:spMkLst>
            <pc:docMk/>
            <pc:sldMk cId="274914941" sldId="293"/>
            <ac:spMk id="13" creationId="{D88E45C8-6DC4-441B-8EA1-4A8F2946B78D}"/>
          </ac:spMkLst>
        </pc:spChg>
        <pc:spChg chg="add">
          <ac:chgData name="Strandberg, Terri" userId="d62ae59a-6ebd-4797-b380-71fc689234c5" providerId="ADAL" clId="{47CA4AB4-3449-4BF5-86DB-52FA49683251}" dt="2019-02-12T22:14:41.927" v="27"/>
          <ac:spMkLst>
            <pc:docMk/>
            <pc:sldMk cId="274914941" sldId="293"/>
            <ac:spMk id="14" creationId="{350A2BEB-F383-42C8-BB14-E40193BD5EEA}"/>
          </ac:spMkLst>
        </pc:spChg>
      </pc:sldChg>
      <pc:sldChg chg="addSp delSp modSp">
        <pc:chgData name="Strandberg, Terri" userId="d62ae59a-6ebd-4797-b380-71fc689234c5" providerId="ADAL" clId="{47CA4AB4-3449-4BF5-86DB-52FA49683251}" dt="2019-02-12T22:19:53.394" v="52" actId="14100"/>
        <pc:sldMkLst>
          <pc:docMk/>
          <pc:sldMk cId="280304676" sldId="294"/>
        </pc:sldMkLst>
        <pc:spChg chg="mod">
          <ac:chgData name="Strandberg, Terri" userId="d62ae59a-6ebd-4797-b380-71fc689234c5" providerId="ADAL" clId="{47CA4AB4-3449-4BF5-86DB-52FA49683251}" dt="2019-02-12T22:19:44.571" v="51" actId="1076"/>
          <ac:spMkLst>
            <pc:docMk/>
            <pc:sldMk cId="280304676" sldId="294"/>
            <ac:spMk id="5" creationId="{8384BF48-2A26-4554-B68F-21DCCD962B67}"/>
          </ac:spMkLst>
        </pc:spChg>
        <pc:spChg chg="mod">
          <ac:chgData name="Strandberg, Terri" userId="d62ae59a-6ebd-4797-b380-71fc689234c5" providerId="ADAL" clId="{47CA4AB4-3449-4BF5-86DB-52FA49683251}" dt="2019-02-12T22:19:53.394" v="52" actId="14100"/>
          <ac:spMkLst>
            <pc:docMk/>
            <pc:sldMk cId="280304676" sldId="294"/>
            <ac:spMk id="6" creationId="{FC69747F-8171-4861-BA4B-F60F0B4241B8}"/>
          </ac:spMkLst>
        </pc:spChg>
        <pc:spChg chg="add">
          <ac:chgData name="Strandberg, Terri" userId="d62ae59a-6ebd-4797-b380-71fc689234c5" providerId="ADAL" clId="{47CA4AB4-3449-4BF5-86DB-52FA49683251}" dt="2019-02-12T22:15:02.894" v="32"/>
          <ac:spMkLst>
            <pc:docMk/>
            <pc:sldMk cId="280304676" sldId="294"/>
            <ac:spMk id="7" creationId="{1447706B-AB71-4CD4-A6FC-D25F8F9ED2BA}"/>
          </ac:spMkLst>
        </pc:spChg>
        <pc:spChg chg="del">
          <ac:chgData name="Strandberg, Terri" userId="d62ae59a-6ebd-4797-b380-71fc689234c5" providerId="ADAL" clId="{47CA4AB4-3449-4BF5-86DB-52FA49683251}" dt="2019-02-12T22:15:01.417" v="31" actId="478"/>
          <ac:spMkLst>
            <pc:docMk/>
            <pc:sldMk cId="280304676" sldId="294"/>
            <ac:spMk id="8" creationId="{638254EC-D93E-4C2F-803E-6CD5FFC5927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05815-5E17-4D80-B184-D03F305A427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4D8EEC-796D-47EE-913D-69CDC804BD08}">
      <dgm:prSet phldrT="[Text]" phldr="1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CB583B4A-E8B8-4B1C-8F2F-28F46AB618DD}" type="parTrans" cxnId="{DF1436AC-0D90-411A-9868-524A75554E14}">
      <dgm:prSet/>
      <dgm:spPr/>
      <dgm:t>
        <a:bodyPr/>
        <a:lstStyle/>
        <a:p>
          <a:endParaRPr lang="en-US"/>
        </a:p>
      </dgm:t>
    </dgm:pt>
    <dgm:pt modelId="{B9532394-0476-4BD5-BE7E-2FEE8119F122}" type="sibTrans" cxnId="{DF1436AC-0D90-411A-9868-524A75554E14}">
      <dgm:prSet/>
      <dgm:spPr/>
      <dgm:t>
        <a:bodyPr/>
        <a:lstStyle/>
        <a:p>
          <a:endParaRPr lang="en-US"/>
        </a:p>
      </dgm:t>
    </dgm:pt>
    <dgm:pt modelId="{D7FD79C2-940D-4212-A08B-9E8A12F8B15D}">
      <dgm:prSet phldrT="[Text]" custT="1"/>
      <dgm:spPr/>
      <dgm:t>
        <a:bodyPr/>
        <a:lstStyle/>
        <a:p>
          <a:r>
            <a:rPr lang="en-US" sz="2800" b="1" dirty="0">
              <a:solidFill>
                <a:srgbClr val="1E7594"/>
              </a:solidFill>
            </a:rPr>
            <a:t>How much of the 2018-2038 </a:t>
          </a:r>
          <a:r>
            <a:rPr lang="en-US" sz="2800" b="1" dirty="0" smtClean="0">
              <a:solidFill>
                <a:srgbClr val="1E7594"/>
              </a:solidFill>
            </a:rPr>
            <a:t>HU </a:t>
          </a:r>
          <a:r>
            <a:rPr lang="en-US" sz="2800" b="1" dirty="0">
              <a:solidFill>
                <a:srgbClr val="1E7594"/>
              </a:solidFill>
            </a:rPr>
            <a:t>growth will be in WRIA </a:t>
          </a:r>
          <a:r>
            <a:rPr lang="en-US" sz="2800" b="1" dirty="0" smtClean="0">
              <a:solidFill>
                <a:srgbClr val="1E7594"/>
              </a:solidFill>
            </a:rPr>
            <a:t>8 </a:t>
          </a:r>
          <a:r>
            <a:rPr lang="en-US" sz="2800" b="1" dirty="0">
              <a:solidFill>
                <a:srgbClr val="1E7594"/>
              </a:solidFill>
            </a:rPr>
            <a:t>?</a:t>
          </a:r>
        </a:p>
      </dgm:t>
    </dgm:pt>
    <dgm:pt modelId="{AE999AD1-BDE9-4538-A1F0-6AC675DC895E}" type="parTrans" cxnId="{E678FA0D-3375-4353-824C-4360D0E3ECC0}">
      <dgm:prSet/>
      <dgm:spPr/>
      <dgm:t>
        <a:bodyPr/>
        <a:lstStyle/>
        <a:p>
          <a:endParaRPr lang="en-US"/>
        </a:p>
      </dgm:t>
    </dgm:pt>
    <dgm:pt modelId="{7A5D36F2-8B9B-4CF5-8096-161CCE1B70EA}" type="sibTrans" cxnId="{E678FA0D-3375-4353-824C-4360D0E3ECC0}">
      <dgm:prSet/>
      <dgm:spPr/>
      <dgm:t>
        <a:bodyPr/>
        <a:lstStyle/>
        <a:p>
          <a:endParaRPr lang="en-US"/>
        </a:p>
      </dgm:t>
    </dgm:pt>
    <dgm:pt modelId="{4C50BB2F-06AB-4559-9594-7AD631E86C46}">
      <dgm:prSet phldrT="[Text]" phldr="1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FD68E580-DC41-4FF1-A6F5-53ABC309BBDC}" type="parTrans" cxnId="{5F4066CF-2100-4E5C-AB8B-00F26476A491}">
      <dgm:prSet/>
      <dgm:spPr/>
      <dgm:t>
        <a:bodyPr/>
        <a:lstStyle/>
        <a:p>
          <a:endParaRPr lang="en-US"/>
        </a:p>
      </dgm:t>
    </dgm:pt>
    <dgm:pt modelId="{1A639323-A8AD-4AEE-B047-E51F8A9CBA95}" type="sibTrans" cxnId="{5F4066CF-2100-4E5C-AB8B-00F26476A491}">
      <dgm:prSet/>
      <dgm:spPr/>
      <dgm:t>
        <a:bodyPr/>
        <a:lstStyle/>
        <a:p>
          <a:endParaRPr lang="en-US"/>
        </a:p>
      </dgm:t>
    </dgm:pt>
    <dgm:pt modelId="{5A83BDD4-22E5-4974-A0F0-9EBDDAA0CCE0}">
      <dgm:prSet phldrT="[Text]" custT="1"/>
      <dgm:spPr/>
      <dgm:t>
        <a:bodyPr/>
        <a:lstStyle/>
        <a:p>
          <a:r>
            <a:rPr lang="en-US" sz="2800" b="1" dirty="0">
              <a:solidFill>
                <a:srgbClr val="1E7594"/>
              </a:solidFill>
            </a:rPr>
            <a:t>How much HU growth will be in each </a:t>
          </a:r>
          <a:r>
            <a:rPr lang="en-US" sz="2800" b="1" dirty="0" err="1">
              <a:solidFill>
                <a:srgbClr val="1E7594"/>
              </a:solidFill>
            </a:rPr>
            <a:t>subbasin</a:t>
          </a:r>
          <a:r>
            <a:rPr lang="en-US" sz="2800" b="1" dirty="0">
              <a:solidFill>
                <a:srgbClr val="1E7594"/>
              </a:solidFill>
            </a:rPr>
            <a:t> within WRIA </a:t>
          </a:r>
          <a:r>
            <a:rPr lang="en-US" sz="2800" b="1" dirty="0" smtClean="0">
              <a:solidFill>
                <a:srgbClr val="1E7594"/>
              </a:solidFill>
            </a:rPr>
            <a:t>8?  </a:t>
          </a:r>
          <a:r>
            <a:rPr lang="en-US" sz="2800" b="1" dirty="0">
              <a:solidFill>
                <a:srgbClr val="1E7594"/>
              </a:solidFill>
            </a:rPr>
            <a:t>Timing?</a:t>
          </a:r>
        </a:p>
      </dgm:t>
    </dgm:pt>
    <dgm:pt modelId="{0645154A-04B7-4BB9-B5E8-6166E681DB6A}" type="parTrans" cxnId="{681C8320-CEA2-43E3-80E9-B53196702D1D}">
      <dgm:prSet/>
      <dgm:spPr/>
      <dgm:t>
        <a:bodyPr/>
        <a:lstStyle/>
        <a:p>
          <a:endParaRPr lang="en-US"/>
        </a:p>
      </dgm:t>
    </dgm:pt>
    <dgm:pt modelId="{3120F4CF-A14D-4B18-83A7-E83B315825B9}" type="sibTrans" cxnId="{681C8320-CEA2-43E3-80E9-B53196702D1D}">
      <dgm:prSet/>
      <dgm:spPr/>
      <dgm:t>
        <a:bodyPr/>
        <a:lstStyle/>
        <a:p>
          <a:endParaRPr lang="en-US"/>
        </a:p>
      </dgm:t>
    </dgm:pt>
    <dgm:pt modelId="{EC71CF1A-DC67-4150-9B22-C54A7B80384A}">
      <dgm:prSet phldrT="[Text]" phldr="1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FF87B3F6-72CD-4831-933B-FF6F1E4F39F2}" type="parTrans" cxnId="{F76DC7EF-7715-43F3-84BF-1BF188D72206}">
      <dgm:prSet/>
      <dgm:spPr/>
      <dgm:t>
        <a:bodyPr/>
        <a:lstStyle/>
        <a:p>
          <a:endParaRPr lang="en-US"/>
        </a:p>
      </dgm:t>
    </dgm:pt>
    <dgm:pt modelId="{5B6159EB-8B87-4B06-903A-81283062D0F3}" type="sibTrans" cxnId="{F76DC7EF-7715-43F3-84BF-1BF188D72206}">
      <dgm:prSet/>
      <dgm:spPr/>
      <dgm:t>
        <a:bodyPr/>
        <a:lstStyle/>
        <a:p>
          <a:endParaRPr lang="en-US"/>
        </a:p>
      </dgm:t>
    </dgm:pt>
    <dgm:pt modelId="{BFC366E8-2C7E-4CFC-8A3E-690ACA24B7A5}">
      <dgm:prSet phldrT="[Text]" custT="1"/>
      <dgm:spPr/>
      <dgm:t>
        <a:bodyPr/>
        <a:lstStyle/>
        <a:p>
          <a:r>
            <a:rPr lang="en-US" sz="2800" b="1" dirty="0">
              <a:solidFill>
                <a:srgbClr val="1E7594"/>
              </a:solidFill>
            </a:rPr>
            <a:t>How many new HU will connect to public water systems? </a:t>
          </a:r>
        </a:p>
      </dgm:t>
    </dgm:pt>
    <dgm:pt modelId="{84449944-D43A-4805-B1C0-9DA1B57F88CD}" type="parTrans" cxnId="{6BD7577F-527C-44AF-83E2-15C9750D96FA}">
      <dgm:prSet/>
      <dgm:spPr/>
      <dgm:t>
        <a:bodyPr/>
        <a:lstStyle/>
        <a:p>
          <a:endParaRPr lang="en-US"/>
        </a:p>
      </dgm:t>
    </dgm:pt>
    <dgm:pt modelId="{A2CA396E-907D-40A6-A2E8-D769AE06E789}" type="sibTrans" cxnId="{6BD7577F-527C-44AF-83E2-15C9750D96FA}">
      <dgm:prSet/>
      <dgm:spPr/>
      <dgm:t>
        <a:bodyPr/>
        <a:lstStyle/>
        <a:p>
          <a:endParaRPr lang="en-US"/>
        </a:p>
      </dgm:t>
    </dgm:pt>
    <dgm:pt modelId="{1BD895DB-31A9-454F-A55F-EEE76337D5B8}">
      <dgm:prSet phldrT="[Text]" phldr="1"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2814FA64-E945-4A4F-A17A-546B98ABB1D2}" type="parTrans" cxnId="{91D301A3-EB6A-454A-9A36-B47A305E76B7}">
      <dgm:prSet/>
      <dgm:spPr/>
      <dgm:t>
        <a:bodyPr/>
        <a:lstStyle/>
        <a:p>
          <a:endParaRPr lang="en-US"/>
        </a:p>
      </dgm:t>
    </dgm:pt>
    <dgm:pt modelId="{CE4388E8-9CC1-4CF4-952E-F4C40C0F3E62}" type="sibTrans" cxnId="{91D301A3-EB6A-454A-9A36-B47A305E76B7}">
      <dgm:prSet/>
      <dgm:spPr/>
      <dgm:t>
        <a:bodyPr/>
        <a:lstStyle/>
        <a:p>
          <a:endParaRPr lang="en-US"/>
        </a:p>
      </dgm:t>
    </dgm:pt>
    <dgm:pt modelId="{FFDF4F87-C36E-461E-8ABE-7938E55163FF}">
      <dgm:prSet custT="1"/>
      <dgm:spPr/>
      <dgm:t>
        <a:bodyPr/>
        <a:lstStyle/>
        <a:p>
          <a:r>
            <a:rPr lang="en-US" sz="2800" b="1" dirty="0">
              <a:solidFill>
                <a:srgbClr val="1E7594"/>
              </a:solidFill>
            </a:rPr>
            <a:t>How many new HU will rely on new permit-exempt wells?</a:t>
          </a:r>
          <a:endParaRPr lang="en-US" sz="2800" dirty="0"/>
        </a:p>
      </dgm:t>
    </dgm:pt>
    <dgm:pt modelId="{E21B8375-4015-426C-A16F-32BA487995DA}" type="parTrans" cxnId="{6DA4459E-0D86-431E-8EC3-2EC74114F353}">
      <dgm:prSet/>
      <dgm:spPr/>
      <dgm:t>
        <a:bodyPr/>
        <a:lstStyle/>
        <a:p>
          <a:endParaRPr lang="en-US"/>
        </a:p>
      </dgm:t>
    </dgm:pt>
    <dgm:pt modelId="{C4A6CBF3-DCC6-4640-8C24-7F8A01A5EE36}" type="sibTrans" cxnId="{6DA4459E-0D86-431E-8EC3-2EC74114F353}">
      <dgm:prSet/>
      <dgm:spPr/>
      <dgm:t>
        <a:bodyPr/>
        <a:lstStyle/>
        <a:p>
          <a:endParaRPr lang="en-US"/>
        </a:p>
      </dgm:t>
    </dgm:pt>
    <dgm:pt modelId="{A2CC4D23-8A2E-4B69-882A-E7F0EC8FEC58}" type="pres">
      <dgm:prSet presAssocID="{7A505815-5E17-4D80-B184-D03F305A42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460F6-21F2-4D89-A105-B56E4DC0B5E4}" type="pres">
      <dgm:prSet presAssocID="{414D8EEC-796D-47EE-913D-69CDC804BD08}" presName="composite" presStyleCnt="0"/>
      <dgm:spPr/>
    </dgm:pt>
    <dgm:pt modelId="{440DF84E-F926-4951-9E16-3258F89B905F}" type="pres">
      <dgm:prSet presAssocID="{414D8EEC-796D-47EE-913D-69CDC804BD0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C367B-EBE8-4A41-B30F-135982A7944D}" type="pres">
      <dgm:prSet presAssocID="{414D8EEC-796D-47EE-913D-69CDC804BD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EC6D5-38E6-45B8-899D-2C09800D55B7}" type="pres">
      <dgm:prSet presAssocID="{B9532394-0476-4BD5-BE7E-2FEE8119F122}" presName="sp" presStyleCnt="0"/>
      <dgm:spPr/>
    </dgm:pt>
    <dgm:pt modelId="{D2122376-352B-4F25-9B31-91E984F3160E}" type="pres">
      <dgm:prSet presAssocID="{4C50BB2F-06AB-4559-9594-7AD631E86C46}" presName="composite" presStyleCnt="0"/>
      <dgm:spPr/>
    </dgm:pt>
    <dgm:pt modelId="{272CDFE4-F5FF-45A5-93F9-719EED53BFC2}" type="pres">
      <dgm:prSet presAssocID="{4C50BB2F-06AB-4559-9594-7AD631E86C4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6773C-D28F-493B-A665-9EBDF59D17D5}" type="pres">
      <dgm:prSet presAssocID="{4C50BB2F-06AB-4559-9594-7AD631E86C46}" presName="descendantText" presStyleLbl="alignAcc1" presStyleIdx="1" presStyleCnt="4" custScaleY="110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A473F-9517-441B-A91D-3D559B210F9B}" type="pres">
      <dgm:prSet presAssocID="{1A639323-A8AD-4AEE-B047-E51F8A9CBA95}" presName="sp" presStyleCnt="0"/>
      <dgm:spPr/>
    </dgm:pt>
    <dgm:pt modelId="{53405950-DDBF-45FD-9BBD-C8480B7EF0BE}" type="pres">
      <dgm:prSet presAssocID="{EC71CF1A-DC67-4150-9B22-C54A7B80384A}" presName="composite" presStyleCnt="0"/>
      <dgm:spPr/>
    </dgm:pt>
    <dgm:pt modelId="{D5EAE8BF-BD15-421B-A286-95329E4987B1}" type="pres">
      <dgm:prSet presAssocID="{EC71CF1A-DC67-4150-9B22-C54A7B8038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86258-9521-4B26-BA5A-62BD7F310EC7}" type="pres">
      <dgm:prSet presAssocID="{EC71CF1A-DC67-4150-9B22-C54A7B80384A}" presName="descendantText" presStyleLbl="alignAcc1" presStyleIdx="2" presStyleCnt="4" custScaleX="99763" custLinFactNeighborX="285" custLinFactNeighborY="-2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23628-45EB-46E7-B480-825B10BBC12E}" type="pres">
      <dgm:prSet presAssocID="{5B6159EB-8B87-4B06-903A-81283062D0F3}" presName="sp" presStyleCnt="0"/>
      <dgm:spPr/>
    </dgm:pt>
    <dgm:pt modelId="{77D01D69-B3F1-46E5-BDA4-E165676197DF}" type="pres">
      <dgm:prSet presAssocID="{1BD895DB-31A9-454F-A55F-EEE76337D5B8}" presName="composite" presStyleCnt="0"/>
      <dgm:spPr/>
    </dgm:pt>
    <dgm:pt modelId="{C2C80975-0C80-4F2C-8EEE-B511B080CB45}" type="pres">
      <dgm:prSet presAssocID="{1BD895DB-31A9-454F-A55F-EEE76337D5B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A8BD5-AAD9-4C3A-A29F-E55F1C13A65F}" type="pres">
      <dgm:prSet presAssocID="{1BD895DB-31A9-454F-A55F-EEE76337D5B8}" presName="descendantText" presStyleLbl="alignAcc1" presStyleIdx="3" presStyleCnt="4" custScaleY="120458" custLinFactNeighborX="161" custLinFactNeighborY="2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7577F-527C-44AF-83E2-15C9750D96FA}" srcId="{EC71CF1A-DC67-4150-9B22-C54A7B80384A}" destId="{BFC366E8-2C7E-4CFC-8A3E-690ACA24B7A5}" srcOrd="0" destOrd="0" parTransId="{84449944-D43A-4805-B1C0-9DA1B57F88CD}" sibTransId="{A2CA396E-907D-40A6-A2E8-D769AE06E789}"/>
    <dgm:cxn modelId="{BA83F3F7-CC71-40AF-88D2-0BCDC062D291}" type="presOf" srcId="{FFDF4F87-C36E-461E-8ABE-7938E55163FF}" destId="{C8CA8BD5-AAD9-4C3A-A29F-E55F1C13A65F}" srcOrd="0" destOrd="0" presId="urn:microsoft.com/office/officeart/2005/8/layout/chevron2"/>
    <dgm:cxn modelId="{00FDBE90-0D7A-4725-9745-D852C03C1170}" type="presOf" srcId="{BFC366E8-2C7E-4CFC-8A3E-690ACA24B7A5}" destId="{66786258-9521-4B26-BA5A-62BD7F310EC7}" srcOrd="0" destOrd="0" presId="urn:microsoft.com/office/officeart/2005/8/layout/chevron2"/>
    <dgm:cxn modelId="{E678FA0D-3375-4353-824C-4360D0E3ECC0}" srcId="{414D8EEC-796D-47EE-913D-69CDC804BD08}" destId="{D7FD79C2-940D-4212-A08B-9E8A12F8B15D}" srcOrd="0" destOrd="0" parTransId="{AE999AD1-BDE9-4538-A1F0-6AC675DC895E}" sibTransId="{7A5D36F2-8B9B-4CF5-8096-161CCE1B70EA}"/>
    <dgm:cxn modelId="{2B775DE7-E405-4C6B-ADB2-B9D793F93731}" type="presOf" srcId="{5A83BDD4-22E5-4974-A0F0-9EBDDAA0CCE0}" destId="{26B6773C-D28F-493B-A665-9EBDF59D17D5}" srcOrd="0" destOrd="0" presId="urn:microsoft.com/office/officeart/2005/8/layout/chevron2"/>
    <dgm:cxn modelId="{6DC1D38E-D42F-48A8-BBE3-34B6CE8F8008}" type="presOf" srcId="{D7FD79C2-940D-4212-A08B-9E8A12F8B15D}" destId="{5DFC367B-EBE8-4A41-B30F-135982A7944D}" srcOrd="0" destOrd="0" presId="urn:microsoft.com/office/officeart/2005/8/layout/chevron2"/>
    <dgm:cxn modelId="{5F4066CF-2100-4E5C-AB8B-00F26476A491}" srcId="{7A505815-5E17-4D80-B184-D03F305A4278}" destId="{4C50BB2F-06AB-4559-9594-7AD631E86C46}" srcOrd="1" destOrd="0" parTransId="{FD68E580-DC41-4FF1-A6F5-53ABC309BBDC}" sibTransId="{1A639323-A8AD-4AEE-B047-E51F8A9CBA95}"/>
    <dgm:cxn modelId="{91D301A3-EB6A-454A-9A36-B47A305E76B7}" srcId="{7A505815-5E17-4D80-B184-D03F305A4278}" destId="{1BD895DB-31A9-454F-A55F-EEE76337D5B8}" srcOrd="3" destOrd="0" parTransId="{2814FA64-E945-4A4F-A17A-546B98ABB1D2}" sibTransId="{CE4388E8-9CC1-4CF4-952E-F4C40C0F3E62}"/>
    <dgm:cxn modelId="{6DA4459E-0D86-431E-8EC3-2EC74114F353}" srcId="{1BD895DB-31A9-454F-A55F-EEE76337D5B8}" destId="{FFDF4F87-C36E-461E-8ABE-7938E55163FF}" srcOrd="0" destOrd="0" parTransId="{E21B8375-4015-426C-A16F-32BA487995DA}" sibTransId="{C4A6CBF3-DCC6-4640-8C24-7F8A01A5EE36}"/>
    <dgm:cxn modelId="{F76DC7EF-7715-43F3-84BF-1BF188D72206}" srcId="{7A505815-5E17-4D80-B184-D03F305A4278}" destId="{EC71CF1A-DC67-4150-9B22-C54A7B80384A}" srcOrd="2" destOrd="0" parTransId="{FF87B3F6-72CD-4831-933B-FF6F1E4F39F2}" sibTransId="{5B6159EB-8B87-4B06-903A-81283062D0F3}"/>
    <dgm:cxn modelId="{517B1E16-C738-45CE-BE20-F17F39A85D29}" type="presOf" srcId="{1BD895DB-31A9-454F-A55F-EEE76337D5B8}" destId="{C2C80975-0C80-4F2C-8EEE-B511B080CB45}" srcOrd="0" destOrd="0" presId="urn:microsoft.com/office/officeart/2005/8/layout/chevron2"/>
    <dgm:cxn modelId="{54844E16-E864-402E-BA3E-433DFEA51867}" type="presOf" srcId="{4C50BB2F-06AB-4559-9594-7AD631E86C46}" destId="{272CDFE4-F5FF-45A5-93F9-719EED53BFC2}" srcOrd="0" destOrd="0" presId="urn:microsoft.com/office/officeart/2005/8/layout/chevron2"/>
    <dgm:cxn modelId="{245ABA71-B18A-45AB-B4DC-673E23A0C08F}" type="presOf" srcId="{EC71CF1A-DC67-4150-9B22-C54A7B80384A}" destId="{D5EAE8BF-BD15-421B-A286-95329E4987B1}" srcOrd="0" destOrd="0" presId="urn:microsoft.com/office/officeart/2005/8/layout/chevron2"/>
    <dgm:cxn modelId="{DF1436AC-0D90-411A-9868-524A75554E14}" srcId="{7A505815-5E17-4D80-B184-D03F305A4278}" destId="{414D8EEC-796D-47EE-913D-69CDC804BD08}" srcOrd="0" destOrd="0" parTransId="{CB583B4A-E8B8-4B1C-8F2F-28F46AB618DD}" sibTransId="{B9532394-0476-4BD5-BE7E-2FEE8119F122}"/>
    <dgm:cxn modelId="{681C8320-CEA2-43E3-80E9-B53196702D1D}" srcId="{4C50BB2F-06AB-4559-9594-7AD631E86C46}" destId="{5A83BDD4-22E5-4974-A0F0-9EBDDAA0CCE0}" srcOrd="0" destOrd="0" parTransId="{0645154A-04B7-4BB9-B5E8-6166E681DB6A}" sibTransId="{3120F4CF-A14D-4B18-83A7-E83B315825B9}"/>
    <dgm:cxn modelId="{A0B19633-A761-45D3-8144-89E818A1DCAF}" type="presOf" srcId="{414D8EEC-796D-47EE-913D-69CDC804BD08}" destId="{440DF84E-F926-4951-9E16-3258F89B905F}" srcOrd="0" destOrd="0" presId="urn:microsoft.com/office/officeart/2005/8/layout/chevron2"/>
    <dgm:cxn modelId="{89C410A9-080A-4DAD-BC4F-03FC22BF4C79}" type="presOf" srcId="{7A505815-5E17-4D80-B184-D03F305A4278}" destId="{A2CC4D23-8A2E-4B69-882A-E7F0EC8FEC58}" srcOrd="0" destOrd="0" presId="urn:microsoft.com/office/officeart/2005/8/layout/chevron2"/>
    <dgm:cxn modelId="{A1A26302-5470-4272-B18C-3CAD58FABED1}" type="presParOf" srcId="{A2CC4D23-8A2E-4B69-882A-E7F0EC8FEC58}" destId="{D8A460F6-21F2-4D89-A105-B56E4DC0B5E4}" srcOrd="0" destOrd="0" presId="urn:microsoft.com/office/officeart/2005/8/layout/chevron2"/>
    <dgm:cxn modelId="{195C8BEA-3380-4013-951E-4DC2D73DE104}" type="presParOf" srcId="{D8A460F6-21F2-4D89-A105-B56E4DC0B5E4}" destId="{440DF84E-F926-4951-9E16-3258F89B905F}" srcOrd="0" destOrd="0" presId="urn:microsoft.com/office/officeart/2005/8/layout/chevron2"/>
    <dgm:cxn modelId="{EA77C2A6-7348-4B8E-AD38-1EAA976B7B36}" type="presParOf" srcId="{D8A460F6-21F2-4D89-A105-B56E4DC0B5E4}" destId="{5DFC367B-EBE8-4A41-B30F-135982A7944D}" srcOrd="1" destOrd="0" presId="urn:microsoft.com/office/officeart/2005/8/layout/chevron2"/>
    <dgm:cxn modelId="{1093323C-206E-4083-B550-CAA614C7BC90}" type="presParOf" srcId="{A2CC4D23-8A2E-4B69-882A-E7F0EC8FEC58}" destId="{095EC6D5-38E6-45B8-899D-2C09800D55B7}" srcOrd="1" destOrd="0" presId="urn:microsoft.com/office/officeart/2005/8/layout/chevron2"/>
    <dgm:cxn modelId="{73AB3791-18C9-43FF-B266-193BFD3592A3}" type="presParOf" srcId="{A2CC4D23-8A2E-4B69-882A-E7F0EC8FEC58}" destId="{D2122376-352B-4F25-9B31-91E984F3160E}" srcOrd="2" destOrd="0" presId="urn:microsoft.com/office/officeart/2005/8/layout/chevron2"/>
    <dgm:cxn modelId="{F582281E-8C70-4780-9012-83F27EDB17EF}" type="presParOf" srcId="{D2122376-352B-4F25-9B31-91E984F3160E}" destId="{272CDFE4-F5FF-45A5-93F9-719EED53BFC2}" srcOrd="0" destOrd="0" presId="urn:microsoft.com/office/officeart/2005/8/layout/chevron2"/>
    <dgm:cxn modelId="{53F145F7-A2DA-42CB-B857-107E476436E0}" type="presParOf" srcId="{D2122376-352B-4F25-9B31-91E984F3160E}" destId="{26B6773C-D28F-493B-A665-9EBDF59D17D5}" srcOrd="1" destOrd="0" presId="urn:microsoft.com/office/officeart/2005/8/layout/chevron2"/>
    <dgm:cxn modelId="{0A72282B-D946-4E33-B36E-F2DC8B1DDCD0}" type="presParOf" srcId="{A2CC4D23-8A2E-4B69-882A-E7F0EC8FEC58}" destId="{FA1A473F-9517-441B-A91D-3D559B210F9B}" srcOrd="3" destOrd="0" presId="urn:microsoft.com/office/officeart/2005/8/layout/chevron2"/>
    <dgm:cxn modelId="{4250B313-BDB8-461B-AEF8-62B60376A276}" type="presParOf" srcId="{A2CC4D23-8A2E-4B69-882A-E7F0EC8FEC58}" destId="{53405950-DDBF-45FD-9BBD-C8480B7EF0BE}" srcOrd="4" destOrd="0" presId="urn:microsoft.com/office/officeart/2005/8/layout/chevron2"/>
    <dgm:cxn modelId="{DC144889-E967-4315-AB22-D4A5B432DDA1}" type="presParOf" srcId="{53405950-DDBF-45FD-9BBD-C8480B7EF0BE}" destId="{D5EAE8BF-BD15-421B-A286-95329E4987B1}" srcOrd="0" destOrd="0" presId="urn:microsoft.com/office/officeart/2005/8/layout/chevron2"/>
    <dgm:cxn modelId="{EE9C9D7A-8D03-405A-BB57-DB72FE60269E}" type="presParOf" srcId="{53405950-DDBF-45FD-9BBD-C8480B7EF0BE}" destId="{66786258-9521-4B26-BA5A-62BD7F310EC7}" srcOrd="1" destOrd="0" presId="urn:microsoft.com/office/officeart/2005/8/layout/chevron2"/>
    <dgm:cxn modelId="{46C988BA-0F92-4600-AAB3-B69533A58ECE}" type="presParOf" srcId="{A2CC4D23-8A2E-4B69-882A-E7F0EC8FEC58}" destId="{D9723628-45EB-46E7-B480-825B10BBC12E}" srcOrd="5" destOrd="0" presId="urn:microsoft.com/office/officeart/2005/8/layout/chevron2"/>
    <dgm:cxn modelId="{114146B1-501D-488D-A07B-C2E40B1154B7}" type="presParOf" srcId="{A2CC4D23-8A2E-4B69-882A-E7F0EC8FEC58}" destId="{77D01D69-B3F1-46E5-BDA4-E165676197DF}" srcOrd="6" destOrd="0" presId="urn:microsoft.com/office/officeart/2005/8/layout/chevron2"/>
    <dgm:cxn modelId="{20A6CE95-55C0-481E-89E4-D226911621BA}" type="presParOf" srcId="{77D01D69-B3F1-46E5-BDA4-E165676197DF}" destId="{C2C80975-0C80-4F2C-8EEE-B511B080CB45}" srcOrd="0" destOrd="0" presId="urn:microsoft.com/office/officeart/2005/8/layout/chevron2"/>
    <dgm:cxn modelId="{5AE6A120-1596-4B4E-9001-78E78BEDAA0A}" type="presParOf" srcId="{77D01D69-B3F1-46E5-BDA4-E165676197DF}" destId="{C8CA8BD5-AAD9-4C3A-A29F-E55F1C13A6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DF84E-F926-4951-9E16-3258F89B905F}">
      <dsp:nvSpPr>
        <dsp:cNvPr id="0" name=""/>
        <dsp:cNvSpPr/>
      </dsp:nvSpPr>
      <dsp:spPr>
        <a:xfrm rot="5400000">
          <a:off x="-156367" y="159583"/>
          <a:ext cx="1042452" cy="729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68073"/>
        <a:ext cx="729716" cy="312736"/>
      </dsp:txXfrm>
    </dsp:sp>
    <dsp:sp modelId="{5DFC367B-EBE8-4A41-B30F-135982A7944D}">
      <dsp:nvSpPr>
        <dsp:cNvPr id="0" name=""/>
        <dsp:cNvSpPr/>
      </dsp:nvSpPr>
      <dsp:spPr>
        <a:xfrm rot="5400000">
          <a:off x="3683661" y="-2950729"/>
          <a:ext cx="677594" cy="658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rgbClr val="1E7594"/>
              </a:solidFill>
            </a:rPr>
            <a:t>How much of the 2018-2038 </a:t>
          </a:r>
          <a:r>
            <a:rPr lang="en-US" sz="2800" b="1" kern="1200" dirty="0" smtClean="0">
              <a:solidFill>
                <a:srgbClr val="1E7594"/>
              </a:solidFill>
            </a:rPr>
            <a:t>HU </a:t>
          </a:r>
          <a:r>
            <a:rPr lang="en-US" sz="2800" b="1" kern="1200" dirty="0">
              <a:solidFill>
                <a:srgbClr val="1E7594"/>
              </a:solidFill>
            </a:rPr>
            <a:t>growth will be in WRIA </a:t>
          </a:r>
          <a:r>
            <a:rPr lang="en-US" sz="2800" b="1" kern="1200" dirty="0" smtClean="0">
              <a:solidFill>
                <a:srgbClr val="1E7594"/>
              </a:solidFill>
            </a:rPr>
            <a:t>8 </a:t>
          </a:r>
          <a:r>
            <a:rPr lang="en-US" sz="2800" b="1" kern="1200" dirty="0">
              <a:solidFill>
                <a:srgbClr val="1E7594"/>
              </a:solidFill>
            </a:rPr>
            <a:t>?</a:t>
          </a:r>
        </a:p>
      </dsp:txBody>
      <dsp:txXfrm rot="-5400000">
        <a:off x="729717" y="36292"/>
        <a:ext cx="6552406" cy="611440"/>
      </dsp:txXfrm>
    </dsp:sp>
    <dsp:sp modelId="{272CDFE4-F5FF-45A5-93F9-719EED53BFC2}">
      <dsp:nvSpPr>
        <dsp:cNvPr id="0" name=""/>
        <dsp:cNvSpPr/>
      </dsp:nvSpPr>
      <dsp:spPr>
        <a:xfrm rot="5400000">
          <a:off x="-156367" y="1090635"/>
          <a:ext cx="1042452" cy="729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1299125"/>
        <a:ext cx="729716" cy="312736"/>
      </dsp:txXfrm>
    </dsp:sp>
    <dsp:sp modelId="{26B6773C-D28F-493B-A665-9EBDF59D17D5}">
      <dsp:nvSpPr>
        <dsp:cNvPr id="0" name=""/>
        <dsp:cNvSpPr/>
      </dsp:nvSpPr>
      <dsp:spPr>
        <a:xfrm rot="5400000">
          <a:off x="3649774" y="-2019676"/>
          <a:ext cx="745366" cy="658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rgbClr val="1E7594"/>
              </a:solidFill>
            </a:rPr>
            <a:t>How much HU growth will be in each </a:t>
          </a:r>
          <a:r>
            <a:rPr lang="en-US" sz="2800" b="1" kern="1200" dirty="0" err="1">
              <a:solidFill>
                <a:srgbClr val="1E7594"/>
              </a:solidFill>
            </a:rPr>
            <a:t>subbasin</a:t>
          </a:r>
          <a:r>
            <a:rPr lang="en-US" sz="2800" b="1" kern="1200" dirty="0">
              <a:solidFill>
                <a:srgbClr val="1E7594"/>
              </a:solidFill>
            </a:rPr>
            <a:t> within WRIA </a:t>
          </a:r>
          <a:r>
            <a:rPr lang="en-US" sz="2800" b="1" kern="1200" dirty="0" smtClean="0">
              <a:solidFill>
                <a:srgbClr val="1E7594"/>
              </a:solidFill>
            </a:rPr>
            <a:t>8?  </a:t>
          </a:r>
          <a:r>
            <a:rPr lang="en-US" sz="2800" b="1" kern="1200" dirty="0">
              <a:solidFill>
                <a:srgbClr val="1E7594"/>
              </a:solidFill>
            </a:rPr>
            <a:t>Timing?</a:t>
          </a:r>
        </a:p>
      </dsp:txBody>
      <dsp:txXfrm rot="-5400000">
        <a:off x="729716" y="936768"/>
        <a:ext cx="6549097" cy="672594"/>
      </dsp:txXfrm>
    </dsp:sp>
    <dsp:sp modelId="{D5EAE8BF-BD15-421B-A286-95329E4987B1}">
      <dsp:nvSpPr>
        <dsp:cNvPr id="0" name=""/>
        <dsp:cNvSpPr/>
      </dsp:nvSpPr>
      <dsp:spPr>
        <a:xfrm rot="5400000">
          <a:off x="-156367" y="1987801"/>
          <a:ext cx="1042452" cy="729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2196291"/>
        <a:ext cx="729716" cy="312736"/>
      </dsp:txXfrm>
    </dsp:sp>
    <dsp:sp modelId="{66786258-9521-4B26-BA5A-62BD7F310EC7}">
      <dsp:nvSpPr>
        <dsp:cNvPr id="0" name=""/>
        <dsp:cNvSpPr/>
      </dsp:nvSpPr>
      <dsp:spPr>
        <a:xfrm rot="5400000">
          <a:off x="3691465" y="-1129824"/>
          <a:ext cx="677594" cy="6569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rgbClr val="1E7594"/>
              </a:solidFill>
            </a:rPr>
            <a:t>How many new HU will connect to public water systems? </a:t>
          </a:r>
        </a:p>
      </dsp:txBody>
      <dsp:txXfrm rot="-5400000">
        <a:off x="745325" y="1849393"/>
        <a:ext cx="6536798" cy="611440"/>
      </dsp:txXfrm>
    </dsp:sp>
    <dsp:sp modelId="{C2C80975-0C80-4F2C-8EEE-B511B080CB45}">
      <dsp:nvSpPr>
        <dsp:cNvPr id="0" name=""/>
        <dsp:cNvSpPr/>
      </dsp:nvSpPr>
      <dsp:spPr>
        <a:xfrm rot="5400000">
          <a:off x="-156367" y="2954277"/>
          <a:ext cx="1042452" cy="729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3162767"/>
        <a:ext cx="729716" cy="312736"/>
      </dsp:txXfrm>
    </dsp:sp>
    <dsp:sp modelId="{C8CA8BD5-AAD9-4C3A-A29F-E55F1C13A65F}">
      <dsp:nvSpPr>
        <dsp:cNvPr id="0" name=""/>
        <dsp:cNvSpPr/>
      </dsp:nvSpPr>
      <dsp:spPr>
        <a:xfrm rot="5400000">
          <a:off x="3614350" y="-139697"/>
          <a:ext cx="816216" cy="658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rgbClr val="1E7594"/>
              </a:solidFill>
            </a:rPr>
            <a:t>How many new HU will rely on new permit-exempt wells?</a:t>
          </a:r>
          <a:endParaRPr lang="en-US" sz="2800" kern="1200" dirty="0"/>
        </a:p>
      </dsp:txBody>
      <dsp:txXfrm rot="-5400000">
        <a:off x="729717" y="2784780"/>
        <a:ext cx="6545639" cy="73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E9B423-9605-449E-AE21-A9D000771D9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8873DA-FAEC-4220-82AF-711C3D10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2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C83E7B-131B-4672-AEB6-79881D3AF0D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6E66F7-9254-4489-912B-5A6D32B0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1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793A-2525-4DD1-B23D-FEF5BF09F0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 Use Planning and Population Projections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0015" y="4646286"/>
            <a:ext cx="7315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	</a:t>
            </a:r>
            <a:r>
              <a:rPr lang="en-US" sz="3200" b="1" dirty="0"/>
              <a:t>SNOHOMISH COUNTY</a:t>
            </a:r>
          </a:p>
          <a:p>
            <a:r>
              <a:rPr lang="en-US" sz="3200" b="1" dirty="0"/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WRIA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nohomish County logo" titl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5" y="4670246"/>
            <a:ext cx="936032" cy="936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13870" y="4075451"/>
            <a:ext cx="2476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 Restoration and Enhancement Committee WRIA </a:t>
            </a:r>
            <a:r>
              <a:rPr 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412803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24" y="1123836"/>
            <a:ext cx="3117005" cy="460118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much </a:t>
            </a:r>
            <a:r>
              <a:rPr lang="en-US" b="1" dirty="0" smtClean="0">
                <a:solidFill>
                  <a:schemeClr val="bg1"/>
                </a:solidFill>
              </a:rPr>
              <a:t>HU </a:t>
            </a:r>
            <a:r>
              <a:rPr lang="en-US" b="1" dirty="0">
                <a:solidFill>
                  <a:schemeClr val="bg1"/>
                </a:solidFill>
              </a:rPr>
              <a:t>growth will be in </a:t>
            </a:r>
            <a:r>
              <a:rPr lang="en-US" b="1" dirty="0" smtClean="0">
                <a:solidFill>
                  <a:schemeClr val="bg1"/>
                </a:solidFill>
              </a:rPr>
              <a:t>WRIA 8? 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Assumption:</a:t>
            </a:r>
          </a:p>
          <a:p>
            <a:r>
              <a:rPr lang="en-US" sz="3200" b="1" dirty="0" smtClean="0"/>
              <a:t>Past </a:t>
            </a:r>
            <a:r>
              <a:rPr lang="en-US" sz="3200" b="1" dirty="0"/>
              <a:t>trends are good predictors of future growth distribution </a:t>
            </a:r>
            <a:r>
              <a:rPr lang="en-US" sz="3200" b="1" dirty="0" smtClean="0"/>
              <a:t>by WRIA; provided …</a:t>
            </a:r>
          </a:p>
          <a:p>
            <a:r>
              <a:rPr lang="en-US" sz="3200" b="1" dirty="0" smtClean="0"/>
              <a:t>Adjustments needed for vacant land availability</a:t>
            </a:r>
            <a:endParaRPr lang="en-US" sz="3200" b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625" y="1128408"/>
            <a:ext cx="2947482" cy="4601183"/>
          </a:xfrm>
        </p:spPr>
        <p:txBody>
          <a:bodyPr/>
          <a:lstStyle/>
          <a:p>
            <a:r>
              <a:rPr lang="en-US" dirty="0"/>
              <a:t>WRIA 8 well logs 1998-2018 map</a:t>
            </a:r>
          </a:p>
        </p:txBody>
      </p:sp>
      <p:pic>
        <p:nvPicPr>
          <p:cNvPr id="2" name="Picture 1" descr="WRIA 8 well logs 1998-2018 map" title="WRIA 8 well logs 1998-20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5" y="0"/>
            <a:ext cx="9242152" cy="6858000"/>
          </a:xfrm>
          <a:prstGeom prst="rect">
            <a:avLst/>
          </a:prstGeom>
        </p:spPr>
      </p:pic>
      <p:pic>
        <p:nvPicPr>
          <p:cNvPr id="3" name="Picture 2" descr="WRIA 8 well logs 1998-2018 map title" title="WRIA 8 well logs 1998-2018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74" y="179088"/>
            <a:ext cx="3724275" cy="1085850"/>
          </a:xfrm>
          <a:prstGeom prst="rect">
            <a:avLst/>
          </a:prstGeom>
        </p:spPr>
      </p:pic>
      <p:cxnSp>
        <p:nvCxnSpPr>
          <p:cNvPr id="7" name="Straight Connector 6" descr="WRIA 8 well logs 1998-2018 map title" title="WRIA 8 well logs 1998-2018"/>
          <p:cNvCxnSpPr/>
          <p:nvPr/>
        </p:nvCxnSpPr>
        <p:spPr>
          <a:xfrm>
            <a:off x="7834774" y="1264938"/>
            <a:ext cx="3708394" cy="2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0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ter Well Data in WRIA 8 (1998-2018)" title="Water Well Data in WRIA 8 (1998-2018)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4439" cy="4601183"/>
          </a:xfrm>
        </p:spPr>
        <p:txBody>
          <a:bodyPr/>
          <a:lstStyle/>
          <a:p>
            <a:r>
              <a:rPr lang="en-US" b="1" dirty="0" smtClean="0"/>
              <a:t>Water Well Data in WRIA 8 (1998-2018)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54651" y="766529"/>
            <a:ext cx="83562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7594"/>
                </a:solidFill>
              </a:rPr>
              <a:t>1,684 wells added between 1999-2018 in WRIA 8</a:t>
            </a:r>
          </a:p>
          <a:p>
            <a:endParaRPr lang="en-US" sz="1000" b="1" dirty="0" smtClean="0">
              <a:solidFill>
                <a:srgbClr val="1E75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7594"/>
                </a:solidFill>
              </a:rPr>
              <a:t>Average of 84 new wells each year over twenty years</a:t>
            </a:r>
          </a:p>
          <a:p>
            <a:endParaRPr lang="en-US" sz="1000" b="1" dirty="0" smtClean="0">
              <a:solidFill>
                <a:srgbClr val="1E75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7594"/>
                </a:solidFill>
              </a:rPr>
              <a:t>New wells added over 5-year increments: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E7594"/>
              </a:solidFill>
            </a:endParaRPr>
          </a:p>
        </p:txBody>
      </p:sp>
      <p:graphicFrame>
        <p:nvGraphicFramePr>
          <p:cNvPr id="5" name="Table 4" descr="Water Well Data in WRIA 8 (1998-2018)" title="Water Well Data in WRIA 8 (1998-2018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37035"/>
              </p:ext>
            </p:extLst>
          </p:nvPr>
        </p:nvGraphicFramePr>
        <p:xfrm>
          <a:off x="3754651" y="2643966"/>
          <a:ext cx="7811536" cy="376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205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Wells inside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Water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Wells outside </a:t>
                      </a:r>
                    </a:p>
                    <a:p>
                      <a:r>
                        <a:rPr lang="en-US" dirty="0" smtClean="0"/>
                        <a:t>Water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3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1999 - 2003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92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98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2004 - 2008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302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310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2009 - 2013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355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361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2014- 2018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909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E7594"/>
                          </a:solidFill>
                        </a:rPr>
                        <a:t>915</a:t>
                      </a:r>
                      <a:endParaRPr lang="en-US" sz="28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55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1658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1684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Snohomish County Growth map</a:t>
            </a:r>
          </a:p>
        </p:txBody>
      </p:sp>
      <p:pic>
        <p:nvPicPr>
          <p:cNvPr id="3" name="Picture 2" descr="assessor year built data for sf housing 199802018 map" title="Snohomish County Growth m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4" name="Picture 3" descr="Snohomish County Growth map key" title="Snohomish County Growth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38112"/>
            <a:ext cx="79248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Year Built &#10;HU Data &#10;for  WRIA 8&#10;(1998-2018)&#10;" title="Year Built "/>
          <p:cNvSpPr>
            <a:spLocks noGrp="1"/>
          </p:cNvSpPr>
          <p:nvPr>
            <p:ph type="title"/>
          </p:nvPr>
        </p:nvSpPr>
        <p:spPr>
          <a:xfrm>
            <a:off x="170724" y="1123836"/>
            <a:ext cx="3117005" cy="460118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Year Built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HU Data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for  WRIA 8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(1998-2018)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 descr="Year Built &#10;HU Data &#10;for  WRIA 8&#10;(1998-2018)" title="Year Buil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57766"/>
              </p:ext>
            </p:extLst>
          </p:nvPr>
        </p:nvGraphicFramePr>
        <p:xfrm>
          <a:off x="4181812" y="711018"/>
          <a:ext cx="644079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Snohomish County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SFR</a:t>
                      </a:r>
                      <a:r>
                        <a:rPr lang="en-US" sz="2400" baseline="0" dirty="0" smtClean="0"/>
                        <a:t> Year-Built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1998-2018 *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WRIA</a:t>
                      </a:r>
                      <a:r>
                        <a:rPr lang="en-US" sz="2400" b="1" baseline="0" dirty="0" smtClean="0"/>
                        <a:t> 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46.55%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WRIA 8 Cities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14.7%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WRIA 8 </a:t>
                      </a:r>
                      <a:r>
                        <a:rPr lang="en-US" sz="2400" b="1" dirty="0" err="1" smtClean="0">
                          <a:solidFill>
                            <a:srgbClr val="1E7594"/>
                          </a:solidFill>
                        </a:rPr>
                        <a:t>Uninc</a:t>
                      </a:r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. UGA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30.9%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WRIA 8 Rural / Resource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E7594"/>
                          </a:solidFill>
                        </a:rPr>
                        <a:t>0.9%</a:t>
                      </a:r>
                      <a:endParaRPr lang="en-US" sz="2400" b="1" dirty="0">
                        <a:solidFill>
                          <a:srgbClr val="1E759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Non-WRIA 8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53.45%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1812" y="4143983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“Year Built” data shows that a new house was constructed, however, there is no indication if the new house is replacing an old one, and therefore </a:t>
            </a:r>
            <a:r>
              <a:rPr lang="en-US" sz="2400" u="sng" dirty="0" smtClean="0"/>
              <a:t>not</a:t>
            </a:r>
            <a:r>
              <a:rPr lang="en-US" sz="2400" dirty="0" smtClean="0"/>
              <a:t> precisely reflecting HU growth and a corresponding increase in demand for potable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7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Snohomish County WRIA 8 growth projections</a:t>
            </a:r>
          </a:p>
        </p:txBody>
      </p:sp>
      <p:pic>
        <p:nvPicPr>
          <p:cNvPr id="2" name="Picture 1" descr="Snohomish County WRIA 8 growth projections map" title="Snohomish County WRIA 8 growth projec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49"/>
            <a:ext cx="10847070" cy="6949349"/>
          </a:xfrm>
          <a:prstGeom prst="rect">
            <a:avLst/>
          </a:prstGeom>
        </p:spPr>
      </p:pic>
      <p:sp>
        <p:nvSpPr>
          <p:cNvPr id="7" name="Rounded Rectangle 6" descr="“Vacant” records&#10; in WRIA 8:&#10;&#10;4,510 inside UGAs&#10; 360 outside UGAs&#10;4,870 total&#10;" title="text box"/>
          <p:cNvSpPr/>
          <p:nvPr/>
        </p:nvSpPr>
        <p:spPr>
          <a:xfrm>
            <a:off x="8984551" y="1114322"/>
            <a:ext cx="3082285" cy="2303721"/>
          </a:xfrm>
          <a:prstGeom prst="roundRect">
            <a:avLst/>
          </a:prstGeom>
          <a:solidFill>
            <a:srgbClr val="1E75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 descr="“Vacant” records&#10; in WRIA 8:&#10;&#10;4,510 inside UGAs&#10; 360 outside UGAs&#10;4,870 total&#10;" title="“Vacant” records in WRIA 8"/>
          <p:cNvSpPr txBox="1"/>
          <p:nvPr/>
        </p:nvSpPr>
        <p:spPr>
          <a:xfrm>
            <a:off x="9198477" y="1296686"/>
            <a:ext cx="2868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“Vacant” records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 in WRIA 8: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4,510 inside UGAs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360 outside UGAs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4,870 total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nohomish County WRIA 8 growth projections map key" title="Snohomish County WRIA 8 growth projec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0"/>
            <a:ext cx="7425690" cy="10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840477" cy="4601183"/>
          </a:xfrm>
        </p:spPr>
        <p:txBody>
          <a:bodyPr/>
          <a:lstStyle/>
          <a:p>
            <a:r>
              <a:rPr lang="en-US" b="1" dirty="0" smtClean="0"/>
              <a:t>Vacant Land in WRIA 8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96509" y="496111"/>
            <a:ext cx="79085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7594"/>
                </a:solidFill>
              </a:rPr>
              <a:t>A caution about “Vacant” land data </a:t>
            </a:r>
          </a:p>
          <a:p>
            <a:r>
              <a:rPr lang="en-US" sz="2800" b="1" dirty="0" smtClean="0">
                <a:solidFill>
                  <a:srgbClr val="1E7594"/>
                </a:solidFill>
              </a:rPr>
              <a:t>– Snohomish County Assessor</a:t>
            </a:r>
          </a:p>
          <a:p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b="1" dirty="0" smtClean="0"/>
              <a:t>Does not guarantee that the parcel is actually vacant:</a:t>
            </a:r>
          </a:p>
          <a:p>
            <a:endParaRPr lang="en-US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Many parcels have multiple records in the </a:t>
            </a:r>
            <a:r>
              <a:rPr lang="en-US" sz="2200" dirty="0" smtClean="0"/>
              <a:t>database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b="1" dirty="0">
                <a:solidFill>
                  <a:srgbClr val="1E7594"/>
                </a:solidFill>
              </a:rPr>
              <a:t>Example: Leased land will have a land record and a separate record for the improvements – the land will appear as if it is vacant so the land owner is not taxed on the improvements; the improvements will be in a separate record for the owner of the buildings.</a:t>
            </a:r>
          </a:p>
          <a:p>
            <a:pPr lvl="1"/>
            <a:endParaRPr lang="en-US" sz="1000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2200" b="1" dirty="0" smtClean="0"/>
              <a:t>Timberlands</a:t>
            </a:r>
            <a:r>
              <a:rPr lang="en-US" sz="2200" b="1" dirty="0"/>
              <a:t>, agricultural lands, mineral resource operations, parks, estuaries, conservation areas, submerged lands, </a:t>
            </a:r>
            <a:r>
              <a:rPr lang="en-US" sz="2200" b="1" dirty="0" smtClean="0"/>
              <a:t>critical areas, NGPAs &amp; CAPAs, etc</a:t>
            </a:r>
            <a:r>
              <a:rPr lang="en-US" sz="2200" b="1" dirty="0"/>
              <a:t>. </a:t>
            </a:r>
            <a:r>
              <a:rPr lang="en-US" sz="2200" b="1" dirty="0" smtClean="0"/>
              <a:t>are included </a:t>
            </a:r>
            <a:r>
              <a:rPr lang="en-US" sz="2200" b="1" dirty="0"/>
              <a:t>as “vacant</a:t>
            </a:r>
            <a:r>
              <a:rPr lang="en-US" sz="2200" b="1" dirty="0" smtClean="0"/>
              <a:t>”.</a:t>
            </a:r>
          </a:p>
          <a:p>
            <a:endParaRPr lang="en-US" sz="1400" b="1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200" b="1" dirty="0" smtClean="0"/>
              <a:t>“Vacant” will include small slivers of land along right-of-way that do not have “lot status” and are too small to develop.</a:t>
            </a:r>
            <a:r>
              <a:rPr lang="en-US" dirty="0" smtClean="0"/>
              <a:t>  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6DBD-92AF-4D67-BD93-26AE50DACB7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Content Placeholder 9" descr="Snohomish County Comprehensive Plan Update - 2023 timeline&#10;" title="Snohomish County Comprehensive Plan Update - 2023 timelin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44533"/>
              </p:ext>
            </p:extLst>
          </p:nvPr>
        </p:nvGraphicFramePr>
        <p:xfrm>
          <a:off x="838197" y="1257805"/>
          <a:ext cx="10515603" cy="434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Project/Task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8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Vision</a:t>
                      </a:r>
                      <a:r>
                        <a:rPr lang="en-US" baseline="0" dirty="0" smtClean="0"/>
                        <a:t> 2050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CPP</a:t>
                      </a:r>
                      <a:r>
                        <a:rPr lang="en-US" baseline="0" dirty="0" smtClean="0"/>
                        <a:t> Update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Buildable Lands</a:t>
                      </a:r>
                      <a:r>
                        <a:rPr lang="en-US" baseline="0" dirty="0" smtClean="0"/>
                        <a:t> Report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2043</a:t>
                      </a:r>
                      <a:r>
                        <a:rPr lang="en-US" baseline="0" dirty="0" smtClean="0"/>
                        <a:t> Initial Growth Targets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2020 Census/OFM Forecasts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Major Docket Applications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GMA Compliance</a:t>
                      </a:r>
                      <a:r>
                        <a:rPr lang="en-US" baseline="0" dirty="0" smtClean="0"/>
                        <a:t> Review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Comprehensive</a:t>
                      </a:r>
                      <a:r>
                        <a:rPr lang="en-US" baseline="0" dirty="0" smtClean="0"/>
                        <a:t> Plan Update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SEPA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Legislative</a:t>
                      </a:r>
                      <a:r>
                        <a:rPr lang="en-US" baseline="0" dirty="0" smtClean="0"/>
                        <a:t> Adoption Process</a:t>
                      </a: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2" name="Straight Connector 11" descr="line" title="line"/>
          <p:cNvCxnSpPr/>
          <p:nvPr/>
        </p:nvCxnSpPr>
        <p:spPr>
          <a:xfrm>
            <a:off x="4247535" y="1822693"/>
            <a:ext cx="1848465" cy="0"/>
          </a:xfrm>
          <a:prstGeom prst="line">
            <a:avLst/>
          </a:prstGeom>
          <a:ln w="762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line" title="line"/>
          <p:cNvCxnSpPr/>
          <p:nvPr/>
        </p:nvCxnSpPr>
        <p:spPr>
          <a:xfrm flipV="1">
            <a:off x="5624051" y="2190129"/>
            <a:ext cx="2170472" cy="0"/>
          </a:xfrm>
          <a:prstGeom prst="line">
            <a:avLst/>
          </a:prstGeom>
          <a:ln w="76200">
            <a:solidFill>
              <a:srgbClr val="31859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line" title="line"/>
          <p:cNvCxnSpPr/>
          <p:nvPr/>
        </p:nvCxnSpPr>
        <p:spPr>
          <a:xfrm flipV="1">
            <a:off x="4176251" y="2539907"/>
            <a:ext cx="3474720" cy="0"/>
          </a:xfrm>
          <a:prstGeom prst="line">
            <a:avLst/>
          </a:prstGeom>
          <a:ln w="762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 descr="line" title="line"/>
          <p:cNvCxnSpPr/>
          <p:nvPr/>
        </p:nvCxnSpPr>
        <p:spPr>
          <a:xfrm flipV="1">
            <a:off x="6159909" y="2918815"/>
            <a:ext cx="1554480" cy="0"/>
          </a:xfrm>
          <a:prstGeom prst="line">
            <a:avLst/>
          </a:prstGeom>
          <a:ln w="762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line" title="line"/>
          <p:cNvCxnSpPr/>
          <p:nvPr/>
        </p:nvCxnSpPr>
        <p:spPr>
          <a:xfrm flipV="1">
            <a:off x="7406148" y="3297425"/>
            <a:ext cx="2170472" cy="0"/>
          </a:xfrm>
          <a:prstGeom prst="line">
            <a:avLst/>
          </a:prstGeom>
          <a:ln w="762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line" title="line"/>
          <p:cNvCxnSpPr/>
          <p:nvPr/>
        </p:nvCxnSpPr>
        <p:spPr>
          <a:xfrm flipV="1">
            <a:off x="6629153" y="3669845"/>
            <a:ext cx="914400" cy="0"/>
          </a:xfrm>
          <a:prstGeom prst="line">
            <a:avLst/>
          </a:prstGeom>
          <a:ln w="76200">
            <a:solidFill>
              <a:srgbClr val="31859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" title="line"/>
          <p:cNvCxnSpPr/>
          <p:nvPr/>
        </p:nvCxnSpPr>
        <p:spPr>
          <a:xfrm flipV="1">
            <a:off x="7668847" y="4029193"/>
            <a:ext cx="2926080" cy="0"/>
          </a:xfrm>
          <a:prstGeom prst="line">
            <a:avLst/>
          </a:prstGeom>
          <a:ln w="76200">
            <a:solidFill>
              <a:srgbClr val="31859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line" title="line"/>
          <p:cNvCxnSpPr/>
          <p:nvPr/>
        </p:nvCxnSpPr>
        <p:spPr>
          <a:xfrm flipV="1">
            <a:off x="4176251" y="4420711"/>
            <a:ext cx="6400800" cy="0"/>
          </a:xfrm>
          <a:prstGeom prst="line">
            <a:avLst/>
          </a:prstGeom>
          <a:ln w="76200">
            <a:solidFill>
              <a:srgbClr val="C0000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line" title="line"/>
          <p:cNvCxnSpPr/>
          <p:nvPr/>
        </p:nvCxnSpPr>
        <p:spPr>
          <a:xfrm flipV="1">
            <a:off x="5010762" y="4786941"/>
            <a:ext cx="5486400" cy="0"/>
          </a:xfrm>
          <a:prstGeom prst="line">
            <a:avLst/>
          </a:prstGeom>
          <a:ln w="76200">
            <a:solidFill>
              <a:srgbClr val="31859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line" title="line"/>
          <p:cNvCxnSpPr/>
          <p:nvPr/>
        </p:nvCxnSpPr>
        <p:spPr>
          <a:xfrm flipV="1">
            <a:off x="8556597" y="5144453"/>
            <a:ext cx="2170472" cy="0"/>
          </a:xfrm>
          <a:prstGeom prst="line">
            <a:avLst/>
          </a:prstGeom>
          <a:ln w="76200">
            <a:solidFill>
              <a:srgbClr val="31859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 descr="Snohomish County Comprehensive Plan Update - 2023 timeline&#10;" title="Snohomish County Comprehensive Plan Update - 2023"/>
          <p:cNvSpPr txBox="1"/>
          <p:nvPr/>
        </p:nvSpPr>
        <p:spPr>
          <a:xfrm>
            <a:off x="3612333" y="43456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Snohomish County Comprehensive Plan Update - 2023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 descr="line" title="line"/>
          <p:cNvCxnSpPr/>
          <p:nvPr/>
        </p:nvCxnSpPr>
        <p:spPr>
          <a:xfrm>
            <a:off x="7794523" y="1011219"/>
            <a:ext cx="0" cy="5109882"/>
          </a:xfrm>
          <a:prstGeom prst="line">
            <a:avLst/>
          </a:prstGeom>
          <a:ln w="539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4523" y="6076778"/>
            <a:ext cx="2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WREC WRIA 8 deadline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E7594"/>
                </a:solidFill>
              </a:rPr>
              <a:t>Data availability and WREC timelines are not coincident</a:t>
            </a:r>
          </a:p>
          <a:p>
            <a:r>
              <a:rPr lang="en-US" sz="2800" b="1" dirty="0" smtClean="0">
                <a:solidFill>
                  <a:srgbClr val="1E7594"/>
                </a:solidFill>
              </a:rPr>
              <a:t>Growth forecasting requires reliance on numerous assumptions</a:t>
            </a:r>
          </a:p>
          <a:p>
            <a:r>
              <a:rPr lang="en-US" sz="2800" b="1" dirty="0" smtClean="0">
                <a:solidFill>
                  <a:srgbClr val="1E7594"/>
                </a:solidFill>
              </a:rPr>
              <a:t>The </a:t>
            </a:r>
            <a:r>
              <a:rPr lang="en-US" sz="2800" b="1" dirty="0" err="1" smtClean="0">
                <a:solidFill>
                  <a:srgbClr val="1E7594"/>
                </a:solidFill>
              </a:rPr>
              <a:t>subbasin</a:t>
            </a:r>
            <a:r>
              <a:rPr lang="en-US" sz="2800" b="1" dirty="0" smtClean="0">
                <a:solidFill>
                  <a:srgbClr val="1E7594"/>
                </a:solidFill>
              </a:rPr>
              <a:t> strategy should not imply a level of detail that cannot be supported by the data and assumptions.</a:t>
            </a:r>
          </a:p>
          <a:p>
            <a:r>
              <a:rPr lang="en-US" sz="2800" b="1" dirty="0" smtClean="0">
                <a:solidFill>
                  <a:srgbClr val="1E7594"/>
                </a:solidFill>
              </a:rPr>
              <a:t>There are many factors that will influence the timing of growth</a:t>
            </a:r>
          </a:p>
          <a:p>
            <a:r>
              <a:rPr lang="en-US" sz="2800" b="1" dirty="0" smtClean="0">
                <a:solidFill>
                  <a:srgbClr val="1E7594"/>
                </a:solidFill>
              </a:rPr>
              <a:t>Mitigation in kind, in time and in place – acceptable level of accuracy?</a:t>
            </a:r>
            <a:endParaRPr lang="en-US" sz="2800" b="1" dirty="0">
              <a:solidFill>
                <a:srgbClr val="1E7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3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Snohomish County future land use map</a:t>
            </a:r>
          </a:p>
        </p:txBody>
      </p:sp>
      <p:pic>
        <p:nvPicPr>
          <p:cNvPr id="4" name="Picture 3" descr="Snohomish County future land use map" title="Snohomish County future land use m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" y="5141"/>
            <a:ext cx="10954693" cy="68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and Regulation that will affect future growth in WRIA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188" y="867989"/>
            <a:ext cx="8060463" cy="511287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1E7594"/>
                </a:solidFill>
              </a:rPr>
              <a:t>Vision 2050 and Regional Growth Strategy</a:t>
            </a:r>
          </a:p>
          <a:p>
            <a:r>
              <a:rPr lang="en-US" sz="2400" b="1" dirty="0" smtClean="0">
                <a:solidFill>
                  <a:srgbClr val="1E7594"/>
                </a:solidFill>
              </a:rPr>
              <a:t>Local Policies: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91.5% of growth allocated to UGAs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8.5% of growth allocated to Rural/Resource areas</a:t>
            </a:r>
          </a:p>
          <a:p>
            <a:r>
              <a:rPr lang="en-US" sz="2400" b="1" dirty="0" smtClean="0">
                <a:solidFill>
                  <a:srgbClr val="1E7594"/>
                </a:solidFill>
              </a:rPr>
              <a:t>Prohibition on sewer extension outside of UGAs</a:t>
            </a:r>
          </a:p>
          <a:p>
            <a:r>
              <a:rPr lang="en-US" sz="2400" b="1" dirty="0" smtClean="0">
                <a:solidFill>
                  <a:srgbClr val="1E7594"/>
                </a:solidFill>
              </a:rPr>
              <a:t>County and city development regulations: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Zoning code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Rural cluster subdivisions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Critical area protection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Tree canopy requirements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NEW county water code (2019)</a:t>
            </a:r>
          </a:p>
          <a:p>
            <a:r>
              <a:rPr lang="en-US" sz="2400" b="1" dirty="0" smtClean="0">
                <a:solidFill>
                  <a:srgbClr val="1E7594"/>
                </a:solidFill>
              </a:rPr>
              <a:t>Non-Regulatory Programs affecting development density: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Current Use tax program</a:t>
            </a:r>
          </a:p>
          <a:p>
            <a:pPr lvl="1"/>
            <a:r>
              <a:rPr lang="en-US" sz="2400" b="1" dirty="0" smtClean="0">
                <a:solidFill>
                  <a:srgbClr val="0099CC"/>
                </a:solidFill>
              </a:rPr>
              <a:t>Transfer of Development Rights</a:t>
            </a:r>
            <a:endParaRPr lang="en-US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4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OFM </a:t>
            </a:r>
          </a:p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2038</a:t>
            </a:r>
          </a:p>
        </p:txBody>
      </p:sp>
      <p:cxnSp>
        <p:nvCxnSpPr>
          <p:cNvPr id="7" name="Straight Connector 6" descr="line" title="line"/>
          <p:cNvCxnSpPr/>
          <p:nvPr/>
        </p:nvCxnSpPr>
        <p:spPr>
          <a:xfrm>
            <a:off x="5372100" y="13081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93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OFM </a:t>
            </a:r>
          </a:p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2018</a:t>
            </a:r>
          </a:p>
        </p:txBody>
      </p:sp>
      <p:cxnSp>
        <p:nvCxnSpPr>
          <p:cNvPr id="9" name="Straight Connector 8" descr="line" title="line"/>
          <p:cNvCxnSpPr/>
          <p:nvPr/>
        </p:nvCxnSpPr>
        <p:spPr>
          <a:xfrm>
            <a:off x="7721600" y="12192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line" title="line"/>
          <p:cNvCxnSpPr/>
          <p:nvPr/>
        </p:nvCxnSpPr>
        <p:spPr>
          <a:xfrm>
            <a:off x="7721600" y="14351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85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8234" y="1844873"/>
            <a:ext cx="170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1,039,163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61070" y="1844873"/>
            <a:ext cx="154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807,659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8535" y="1844873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231,504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4920" y="2785162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1434" y="3802319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231,504</a:t>
            </a:r>
            <a:endParaRPr lang="en-US" sz="2800" b="1" dirty="0"/>
          </a:p>
        </p:txBody>
      </p:sp>
      <p:cxnSp>
        <p:nvCxnSpPr>
          <p:cNvPr id="17" name="Straight Connector 16" descr="line" title="line"/>
          <p:cNvCxnSpPr/>
          <p:nvPr/>
        </p:nvCxnSpPr>
        <p:spPr>
          <a:xfrm>
            <a:off x="5480050" y="3166942"/>
            <a:ext cx="342900" cy="302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" title="line"/>
          <p:cNvCxnSpPr/>
          <p:nvPr/>
        </p:nvCxnSpPr>
        <p:spPr>
          <a:xfrm flipV="1">
            <a:off x="5480050" y="3166942"/>
            <a:ext cx="342900" cy="302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44025" y="2785162"/>
            <a:ext cx="165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8.5%</a:t>
            </a:r>
          </a:p>
        </p:txBody>
      </p:sp>
      <p:cxnSp>
        <p:nvCxnSpPr>
          <p:cNvPr id="26" name="Straight Connector 25" descr="line" title="line"/>
          <p:cNvCxnSpPr/>
          <p:nvPr/>
        </p:nvCxnSpPr>
        <p:spPr>
          <a:xfrm>
            <a:off x="7721600" y="3166942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line" title="line"/>
          <p:cNvCxnSpPr/>
          <p:nvPr/>
        </p:nvCxnSpPr>
        <p:spPr>
          <a:xfrm>
            <a:off x="7721600" y="3382842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5656" y="2785162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Rural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4920" y="5591525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19,678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44920" y="4575862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Rural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cxnSp>
        <p:nvCxnSpPr>
          <p:cNvPr id="48" name="Straight Connector 47" descr="line" title="line"/>
          <p:cNvCxnSpPr/>
          <p:nvPr/>
        </p:nvCxnSpPr>
        <p:spPr>
          <a:xfrm>
            <a:off x="5398285" y="5083693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 descr="dot" title="dot"/>
          <p:cNvSpPr/>
          <p:nvPr/>
        </p:nvSpPr>
        <p:spPr>
          <a:xfrm>
            <a:off x="5591960" y="4811343"/>
            <a:ext cx="171450" cy="148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 descr="dot" title="dot"/>
          <p:cNvSpPr/>
          <p:nvPr/>
        </p:nvSpPr>
        <p:spPr>
          <a:xfrm>
            <a:off x="5591960" y="5179358"/>
            <a:ext cx="171450" cy="148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79335" y="4636909"/>
            <a:ext cx="132636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Rural Avg. HU Size</a:t>
            </a:r>
          </a:p>
        </p:txBody>
      </p:sp>
      <p:cxnSp>
        <p:nvCxnSpPr>
          <p:cNvPr id="52" name="Straight Connector 51" descr="line" title="line"/>
          <p:cNvCxnSpPr/>
          <p:nvPr/>
        </p:nvCxnSpPr>
        <p:spPr>
          <a:xfrm>
            <a:off x="7721600" y="4960218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 descr="line" title="line"/>
          <p:cNvCxnSpPr/>
          <p:nvPr/>
        </p:nvCxnSpPr>
        <p:spPr>
          <a:xfrm>
            <a:off x="7721600" y="5176118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25656" y="4576445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Rural HU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61070" y="5591525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/>
              <a:t>2.51048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68533" y="5591525"/>
            <a:ext cx="183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7,866 </a:t>
            </a:r>
            <a:r>
              <a:rPr lang="en-US" sz="2800" b="1" dirty="0"/>
              <a:t>*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25656" y="3786914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19,678</a:t>
            </a:r>
            <a:endParaRPr lang="en-US" sz="2800" b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Forecasts:</a:t>
            </a:r>
            <a:br>
              <a:rPr lang="en-US" b="1" dirty="0" smtClean="0"/>
            </a:br>
            <a:r>
              <a:rPr lang="en-US" b="1" dirty="0" smtClean="0"/>
              <a:t>Rural </a:t>
            </a:r>
            <a:br>
              <a:rPr lang="en-US" b="1" dirty="0" smtClean="0"/>
            </a:br>
            <a:r>
              <a:rPr lang="en-US" b="1" dirty="0" smtClean="0"/>
              <a:t>Housing Units</a:t>
            </a:r>
            <a:endParaRPr lang="en-US" b="1" dirty="0"/>
          </a:p>
        </p:txBody>
      </p:sp>
      <p:sp>
        <p:nvSpPr>
          <p:cNvPr id="32" name="Oval 31" descr="red oval" title="red oval"/>
          <p:cNvSpPr/>
          <p:nvPr/>
        </p:nvSpPr>
        <p:spPr>
          <a:xfrm rot="5400000">
            <a:off x="8479998" y="4163283"/>
            <a:ext cx="1744679" cy="2297206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71252" y="6343605"/>
            <a:ext cx="82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Countywide rural and resource area HU growth 2018 -2038: WRIA 3, 4, 5, 7 and 8</a:t>
            </a:r>
          </a:p>
        </p:txBody>
      </p:sp>
    </p:spTree>
    <p:extLst>
      <p:ext uri="{BB962C8B-B14F-4D97-AF65-F5344CB8AC3E}">
        <p14:creationId xmlns:p14="http://schemas.microsoft.com/office/powerpoint/2010/main" val="39141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4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OFM </a:t>
            </a:r>
          </a:p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2038</a:t>
            </a:r>
          </a:p>
        </p:txBody>
      </p:sp>
      <p:cxnSp>
        <p:nvCxnSpPr>
          <p:cNvPr id="7" name="Straight Connector 6" descr="line" title="line"/>
          <p:cNvCxnSpPr/>
          <p:nvPr/>
        </p:nvCxnSpPr>
        <p:spPr>
          <a:xfrm>
            <a:off x="5372100" y="13081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93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OFM </a:t>
            </a:r>
          </a:p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2018</a:t>
            </a:r>
          </a:p>
        </p:txBody>
      </p:sp>
      <p:cxnSp>
        <p:nvCxnSpPr>
          <p:cNvPr id="9" name="Straight Connector 8" descr="line" title="line"/>
          <p:cNvCxnSpPr/>
          <p:nvPr/>
        </p:nvCxnSpPr>
        <p:spPr>
          <a:xfrm>
            <a:off x="7721600" y="12192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line" title="line"/>
          <p:cNvCxnSpPr/>
          <p:nvPr/>
        </p:nvCxnSpPr>
        <p:spPr>
          <a:xfrm>
            <a:off x="7721600" y="1435100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8535" y="829210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8234" y="1844873"/>
            <a:ext cx="170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1,039,163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61070" y="1844873"/>
            <a:ext cx="154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807,659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8535" y="1844873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231,504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4920" y="2785162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Total 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1434" y="3802319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231,504</a:t>
            </a:r>
            <a:endParaRPr lang="en-US" sz="2800" b="1" dirty="0"/>
          </a:p>
        </p:txBody>
      </p:sp>
      <p:cxnSp>
        <p:nvCxnSpPr>
          <p:cNvPr id="17" name="Straight Connector 16" descr="line" title="line"/>
          <p:cNvCxnSpPr/>
          <p:nvPr/>
        </p:nvCxnSpPr>
        <p:spPr>
          <a:xfrm>
            <a:off x="5480050" y="3166942"/>
            <a:ext cx="342900" cy="302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" title="line"/>
          <p:cNvCxnSpPr/>
          <p:nvPr/>
        </p:nvCxnSpPr>
        <p:spPr>
          <a:xfrm flipV="1">
            <a:off x="5480050" y="3166942"/>
            <a:ext cx="342900" cy="3024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44025" y="2785162"/>
            <a:ext cx="165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91.5</a:t>
            </a:r>
            <a:r>
              <a:rPr lang="en-US" sz="4400" dirty="0"/>
              <a:t>%</a:t>
            </a:r>
          </a:p>
        </p:txBody>
      </p:sp>
      <p:cxnSp>
        <p:nvCxnSpPr>
          <p:cNvPr id="26" name="Straight Connector 25" descr="line" title="line"/>
          <p:cNvCxnSpPr/>
          <p:nvPr/>
        </p:nvCxnSpPr>
        <p:spPr>
          <a:xfrm>
            <a:off x="7721600" y="3166942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line" title="line"/>
          <p:cNvCxnSpPr/>
          <p:nvPr/>
        </p:nvCxnSpPr>
        <p:spPr>
          <a:xfrm>
            <a:off x="7721600" y="3382842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25656" y="2785162"/>
            <a:ext cx="136924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Urban </a:t>
            </a:r>
            <a:r>
              <a:rPr lang="en-US" sz="2000" b="1" dirty="0"/>
              <a:t>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4920" y="5591525"/>
            <a:ext cx="145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211,827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22296" y="4575862"/>
            <a:ext cx="134899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Urban </a:t>
            </a:r>
            <a:r>
              <a:rPr lang="en-US" sz="2000" b="1" dirty="0"/>
              <a:t>Pop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cxnSp>
        <p:nvCxnSpPr>
          <p:cNvPr id="48" name="Straight Connector 47" descr="line" title="line"/>
          <p:cNvCxnSpPr/>
          <p:nvPr/>
        </p:nvCxnSpPr>
        <p:spPr>
          <a:xfrm>
            <a:off x="5398285" y="5083693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 descr="dot" title="dot"/>
          <p:cNvSpPr/>
          <p:nvPr/>
        </p:nvSpPr>
        <p:spPr>
          <a:xfrm>
            <a:off x="5591960" y="4811343"/>
            <a:ext cx="171450" cy="148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 descr="dot" title="dot"/>
          <p:cNvSpPr/>
          <p:nvPr/>
        </p:nvSpPr>
        <p:spPr>
          <a:xfrm>
            <a:off x="5591960" y="5179358"/>
            <a:ext cx="171450" cy="148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79335" y="4636909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Urban Avg</a:t>
            </a:r>
            <a:r>
              <a:rPr lang="en-US" sz="2000" b="1" dirty="0"/>
              <a:t>. HU Size</a:t>
            </a:r>
          </a:p>
        </p:txBody>
      </p:sp>
      <p:cxnSp>
        <p:nvCxnSpPr>
          <p:cNvPr id="52" name="Straight Connector 51" descr="line" title="line"/>
          <p:cNvCxnSpPr/>
          <p:nvPr/>
        </p:nvCxnSpPr>
        <p:spPr>
          <a:xfrm>
            <a:off x="7721600" y="4960218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 descr="line" title="line"/>
          <p:cNvCxnSpPr/>
          <p:nvPr/>
        </p:nvCxnSpPr>
        <p:spPr>
          <a:xfrm>
            <a:off x="7721600" y="5176118"/>
            <a:ext cx="55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25656" y="4576445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Urban </a:t>
            </a:r>
            <a:r>
              <a:rPr lang="en-US" sz="2000" b="1" dirty="0"/>
              <a:t>HU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61070" y="5591525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2.466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668533" y="5591525"/>
            <a:ext cx="183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85,899*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625656" y="3786914"/>
            <a:ext cx="145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211,827</a:t>
            </a:r>
            <a:endParaRPr lang="en-US" sz="2800" b="1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Forecasts:</a:t>
            </a:r>
            <a:br>
              <a:rPr lang="en-US" b="1" dirty="0" smtClean="0"/>
            </a:br>
            <a:r>
              <a:rPr lang="en-US" b="1" dirty="0" smtClean="0"/>
              <a:t>Urban Housing Units</a:t>
            </a:r>
            <a:endParaRPr lang="en-US" b="1" dirty="0"/>
          </a:p>
        </p:txBody>
      </p:sp>
      <p:sp>
        <p:nvSpPr>
          <p:cNvPr id="32" name="Oval 31" descr="red oval" title="red oval"/>
          <p:cNvSpPr/>
          <p:nvPr/>
        </p:nvSpPr>
        <p:spPr>
          <a:xfrm rot="5400000">
            <a:off x="8479998" y="4163283"/>
            <a:ext cx="1744679" cy="2297206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71252" y="6343605"/>
            <a:ext cx="82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Countywide </a:t>
            </a:r>
            <a:r>
              <a:rPr lang="en-US" b="1" dirty="0" smtClean="0"/>
              <a:t>UGA HU </a:t>
            </a:r>
            <a:r>
              <a:rPr lang="en-US" b="1" dirty="0"/>
              <a:t>growth 2018 -2038: WRIA 3, 4, 5, 7 and 8</a:t>
            </a:r>
          </a:p>
        </p:txBody>
      </p:sp>
    </p:spTree>
    <p:extLst>
      <p:ext uri="{BB962C8B-B14F-4D97-AF65-F5344CB8AC3E}">
        <p14:creationId xmlns:p14="http://schemas.microsoft.com/office/powerpoint/2010/main" val="8437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Countywide HU Growth Estimate </a:t>
            </a:r>
            <a:br>
              <a:rPr lang="en-US" b="1" dirty="0" smtClean="0"/>
            </a:br>
            <a:r>
              <a:rPr lang="en-US" b="1" dirty="0" smtClean="0"/>
              <a:t>2018-2038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1228" y="810203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Rural HU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4105" y="1825283"/>
            <a:ext cx="183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7,866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2489" y="809037"/>
            <a:ext cx="13263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Urban </a:t>
            </a:r>
            <a:r>
              <a:rPr lang="en-US" sz="2000" b="1" dirty="0"/>
              <a:t>HU</a:t>
            </a:r>
          </a:p>
          <a:p>
            <a:pPr algn="ctr"/>
            <a:r>
              <a:rPr lang="en-US" sz="2000" b="1" dirty="0"/>
              <a:t>Growth 2018-2038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1297" y="1824700"/>
            <a:ext cx="183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85,899</a:t>
            </a:r>
            <a:endParaRPr lang="en-US" sz="2800" b="1" dirty="0"/>
          </a:p>
        </p:txBody>
      </p:sp>
      <p:sp>
        <p:nvSpPr>
          <p:cNvPr id="8" name="Plus 7" title="plus sign"/>
          <p:cNvSpPr/>
          <p:nvPr/>
        </p:nvSpPr>
        <p:spPr>
          <a:xfrm>
            <a:off x="5465853" y="1123837"/>
            <a:ext cx="552261" cy="4967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 title="equal sign"/>
          <p:cNvSpPr/>
          <p:nvPr/>
        </p:nvSpPr>
        <p:spPr>
          <a:xfrm>
            <a:off x="7646693" y="1131564"/>
            <a:ext cx="543208" cy="3711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9681" y="501261"/>
            <a:ext cx="181081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Total Countywide </a:t>
            </a:r>
            <a:endParaRPr lang="en-US" sz="2000" b="1" dirty="0"/>
          </a:p>
          <a:p>
            <a:pPr algn="ctr"/>
            <a:r>
              <a:rPr lang="en-US" sz="2000" b="1" dirty="0" smtClean="0"/>
              <a:t>HU  Growth </a:t>
            </a:r>
          </a:p>
          <a:p>
            <a:pPr algn="ctr"/>
            <a:r>
              <a:rPr lang="en-US" sz="2000" b="1" dirty="0" smtClean="0"/>
              <a:t>2018-2038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5425" y="1824700"/>
            <a:ext cx="183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smtClean="0"/>
              <a:t>93,765</a:t>
            </a:r>
            <a:endParaRPr lang="en-US" sz="2800" b="1" dirty="0"/>
          </a:p>
        </p:txBody>
      </p:sp>
      <p:graphicFrame>
        <p:nvGraphicFramePr>
          <p:cNvPr id="12" name="Content Placeholder 5" descr="arrows pointing down" title="arrows pointing dow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069631"/>
              </p:ext>
            </p:extLst>
          </p:nvPr>
        </p:nvGraphicFramePr>
        <p:xfrm>
          <a:off x="3654202" y="2743200"/>
          <a:ext cx="7315200" cy="38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93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8 city and unincorporated UGA water supply map</a:t>
            </a:r>
          </a:p>
        </p:txBody>
      </p:sp>
      <p:pic>
        <p:nvPicPr>
          <p:cNvPr id="2" name="Picture 1" descr="WRIA 8 city and unincorporated UGA water supply map" title="WRIA 8 city and unincorporated UGA water supp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42862"/>
            <a:ext cx="11904926" cy="6815138"/>
          </a:xfrm>
          <a:prstGeom prst="rect">
            <a:avLst/>
          </a:prstGeom>
        </p:spPr>
      </p:pic>
      <p:pic>
        <p:nvPicPr>
          <p:cNvPr id="3" name="Picture 2" descr="WRIA 8 city and unincorporated UGA water supply map key" title="WRIA 8 city and unincorporated UGA water supp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26" y="108076"/>
            <a:ext cx="53244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829" y="1123837"/>
            <a:ext cx="2947482" cy="4601183"/>
          </a:xfrm>
        </p:spPr>
        <p:txBody>
          <a:bodyPr/>
          <a:lstStyle/>
          <a:p>
            <a:r>
              <a:rPr lang="en-US" dirty="0"/>
              <a:t>WRIA 8 City and Unincorporated UGA water supply map</a:t>
            </a:r>
          </a:p>
        </p:txBody>
      </p:sp>
      <p:pic>
        <p:nvPicPr>
          <p:cNvPr id="2" name="Picture 1" descr="WRIA 8 City and Unincorporated UGA water supply map" title="WRIA 8 City and Unincorporated UGA water supp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0"/>
            <a:ext cx="11419668" cy="6879678"/>
          </a:xfrm>
          <a:prstGeom prst="rect">
            <a:avLst/>
          </a:prstGeom>
        </p:spPr>
      </p:pic>
      <p:pic>
        <p:nvPicPr>
          <p:cNvPr id="3" name="Picture 2" descr="Unincorporated " title="Unincorporated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68" y="157633"/>
            <a:ext cx="5038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24467" cy="4601183"/>
          </a:xfrm>
        </p:spPr>
        <p:txBody>
          <a:bodyPr/>
          <a:lstStyle/>
          <a:p>
            <a:r>
              <a:rPr lang="en-US" b="1" dirty="0" smtClean="0"/>
              <a:t>Crystal Lake</a:t>
            </a:r>
            <a:endParaRPr lang="en-US" b="1" dirty="0"/>
          </a:p>
        </p:txBody>
      </p:sp>
      <p:pic>
        <p:nvPicPr>
          <p:cNvPr id="6" name="Picture 5" descr="aerial photo" title="aerial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86" y="-4572"/>
            <a:ext cx="1013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313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2558</TotalTime>
  <Words>828</Words>
  <Application>Microsoft Office PowerPoint</Application>
  <PresentationFormat>Widescreen</PresentationFormat>
  <Paragraphs>208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 2</vt:lpstr>
      <vt:lpstr>Frame</vt:lpstr>
      <vt:lpstr>Land Use Planning and Population Projections </vt:lpstr>
      <vt:lpstr>Snohomish County future land use map</vt:lpstr>
      <vt:lpstr>Policy and Regulation that will affect future growth in WRIA 8</vt:lpstr>
      <vt:lpstr>Growth Forecasts: Rural  Housing Units</vt:lpstr>
      <vt:lpstr>Growth Forecasts: Urban Housing Units</vt:lpstr>
      <vt:lpstr>Countywide HU Growth Estimate  2018-2038</vt:lpstr>
      <vt:lpstr>WRIA 8 city and unincorporated UGA water supply map</vt:lpstr>
      <vt:lpstr>WRIA 8 City and Unincorporated UGA water supply map</vt:lpstr>
      <vt:lpstr>Crystal Lake</vt:lpstr>
      <vt:lpstr>How much HU growth will be in WRIA 8?   </vt:lpstr>
      <vt:lpstr>WRIA 8 well logs 1998-2018 map</vt:lpstr>
      <vt:lpstr>Water Well Data in WRIA 8 (1998-2018)</vt:lpstr>
      <vt:lpstr>Snohomish County Growth map</vt:lpstr>
      <vt:lpstr>Year Built  HU Data  for  WRIA 8 (1998-2018) </vt:lpstr>
      <vt:lpstr>Snohomish County WRIA 8 growth projections</vt:lpstr>
      <vt:lpstr>Vacant Land in WRIA 8</vt:lpstr>
      <vt:lpstr>PowerPoint Presentation</vt:lpstr>
      <vt:lpstr>Conclusion</vt:lpstr>
    </vt:vector>
  </TitlesOfParts>
  <Company>Snohomish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Population Projections</dc:title>
  <dc:creator>Strandberg, Terri</dc:creator>
  <cp:lastModifiedBy>Potts, Stephanie (ECY)</cp:lastModifiedBy>
  <cp:revision>182</cp:revision>
  <cp:lastPrinted>2019-03-13T23:08:51Z</cp:lastPrinted>
  <dcterms:created xsi:type="dcterms:W3CDTF">2019-01-25T19:50:28Z</dcterms:created>
  <dcterms:modified xsi:type="dcterms:W3CDTF">2019-04-01T17:05:25Z</dcterms:modified>
</cp:coreProperties>
</file>