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5"/>
  </p:notesMasterIdLst>
  <p:sldIdLst>
    <p:sldId id="358" r:id="rId6"/>
    <p:sldId id="447" r:id="rId7"/>
    <p:sldId id="386" r:id="rId8"/>
    <p:sldId id="474" r:id="rId9"/>
    <p:sldId id="379" r:id="rId10"/>
    <p:sldId id="375" r:id="rId11"/>
    <p:sldId id="453" r:id="rId12"/>
    <p:sldId id="456" r:id="rId13"/>
    <p:sldId id="457" r:id="rId14"/>
    <p:sldId id="454" r:id="rId15"/>
    <p:sldId id="382" r:id="rId16"/>
    <p:sldId id="455" r:id="rId17"/>
    <p:sldId id="444" r:id="rId18"/>
    <p:sldId id="460" r:id="rId19"/>
    <p:sldId id="461" r:id="rId20"/>
    <p:sldId id="435" r:id="rId21"/>
    <p:sldId id="438" r:id="rId22"/>
    <p:sldId id="462" r:id="rId23"/>
    <p:sldId id="473" r:id="rId24"/>
    <p:sldId id="471" r:id="rId25"/>
    <p:sldId id="470" r:id="rId26"/>
    <p:sldId id="463" r:id="rId27"/>
    <p:sldId id="464" r:id="rId28"/>
    <p:sldId id="472" r:id="rId29"/>
    <p:sldId id="465" r:id="rId30"/>
    <p:sldId id="466" r:id="rId31"/>
    <p:sldId id="467" r:id="rId32"/>
    <p:sldId id="458" r:id="rId33"/>
    <p:sldId id="367"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ert, John J. (ECY)" initials="CJJ(" lastIdx="1" clrIdx="0">
    <p:extLst>
      <p:ext uri="{19B8F6BF-5375-455C-9EA6-DF929625EA0E}">
        <p15:presenceInfo xmlns:p15="http://schemas.microsoft.com/office/powerpoint/2012/main" userId="S-1-5-21-2487942767-1439223106-4058045846-3197" providerId="AD"/>
      </p:ext>
    </p:extLst>
  </p:cmAuthor>
  <p:cmAuthor id="2" name="Potts, Stephanie (ECY)" initials="PS(" lastIdx="2" clrIdx="1">
    <p:extLst>
      <p:ext uri="{19B8F6BF-5375-455C-9EA6-DF929625EA0E}">
        <p15:presenceInfo xmlns:p15="http://schemas.microsoft.com/office/powerpoint/2012/main" userId="S-1-5-21-2487942767-1439223106-4058045846-444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09" autoAdjust="0"/>
    <p:restoredTop sz="59955" autoAdjust="0"/>
  </p:normalViewPr>
  <p:slideViewPr>
    <p:cSldViewPr snapToGrid="0">
      <p:cViewPr varScale="1">
        <p:scale>
          <a:sx n="79" d="100"/>
          <a:sy n="79" d="100"/>
        </p:scale>
        <p:origin x="5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F900D1-DD30-4E1F-9D85-7C37E011CDF8}" type="datetimeFigureOut">
              <a:rPr lang="en-US" smtClean="0"/>
              <a:t>5/6/2019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268C6C-15B5-4F1E-B013-6AD27650F2B4}" type="slidenum">
              <a:rPr lang="en-US" smtClean="0"/>
              <a:t>‹#›</a:t>
            </a:fld>
            <a:endParaRPr lang="en-US" dirty="0"/>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a:t>
            </a:fld>
            <a:endParaRPr lang="en-US" dirty="0"/>
          </a:p>
        </p:txBody>
      </p:sp>
    </p:spTree>
    <p:extLst>
      <p:ext uri="{BB962C8B-B14F-4D97-AF65-F5344CB8AC3E}">
        <p14:creationId xmlns:p14="http://schemas.microsoft.com/office/powerpoint/2010/main" val="665209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10</a:t>
            </a:fld>
            <a:endParaRPr lang="en-US" dirty="0"/>
          </a:p>
        </p:txBody>
      </p:sp>
    </p:spTree>
    <p:extLst>
      <p:ext uri="{BB962C8B-B14F-4D97-AF65-F5344CB8AC3E}">
        <p14:creationId xmlns:p14="http://schemas.microsoft.com/office/powerpoint/2010/main" val="408753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11</a:t>
            </a:fld>
            <a:endParaRPr lang="en-US" dirty="0"/>
          </a:p>
        </p:txBody>
      </p:sp>
    </p:spTree>
    <p:extLst>
      <p:ext uri="{BB962C8B-B14F-4D97-AF65-F5344CB8AC3E}">
        <p14:creationId xmlns:p14="http://schemas.microsoft.com/office/powerpoint/2010/main" val="399714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mn-lt"/>
              </a:rPr>
              <a:t>cannot filter ecology database to show only permit-exempt wells</a:t>
            </a:r>
          </a:p>
          <a:p>
            <a:pPr marL="171450" indent="-171450">
              <a:buFont typeface="Arial" panose="020B0604020202020204" pitchFamily="34" charset="0"/>
              <a:buChar char="•"/>
            </a:pPr>
            <a:r>
              <a:rPr lang="en-US" dirty="0" smtClean="0">
                <a:latin typeface="+mn-lt"/>
              </a:rPr>
              <a:t>Information in the database is provided by the driller and is not always correct, sometimes</a:t>
            </a:r>
            <a:r>
              <a:rPr lang="en-US" baseline="0" dirty="0" smtClean="0">
                <a:latin typeface="+mn-lt"/>
              </a:rPr>
              <a:t> fields are missing</a:t>
            </a:r>
            <a:endParaRPr lang="en-US" dirty="0" smtClean="0">
              <a:latin typeface="+mn-lt"/>
            </a:endParaRPr>
          </a:p>
          <a:p>
            <a:pPr marL="171450" indent="-171450">
              <a:buFont typeface="Arial" panose="020B0604020202020204" pitchFamily="34" charset="0"/>
              <a:buChar char="•"/>
            </a:pPr>
            <a:r>
              <a:rPr lang="en-US" dirty="0" smtClean="0">
                <a:latin typeface="+mn-lt"/>
              </a:rPr>
              <a:t>Location of wells is on the quarter quarter section</a:t>
            </a:r>
          </a:p>
          <a:p>
            <a:pPr marL="171450" indent="-171450">
              <a:buFont typeface="Arial" panose="020B0604020202020204" pitchFamily="34" charset="0"/>
              <a:buChar char="•"/>
            </a:pPr>
            <a:r>
              <a:rPr lang="en-US" dirty="0" smtClean="0"/>
              <a:t>The map shows water wells and excludes dewatering wells</a:t>
            </a:r>
          </a:p>
          <a:p>
            <a:pPr marL="171450" indent="-171450">
              <a:buFont typeface="Arial" panose="020B0604020202020204" pitchFamily="34" charset="0"/>
              <a:buChar char="•"/>
            </a:pPr>
            <a:r>
              <a:rPr lang="en-US" dirty="0" smtClean="0"/>
              <a:t>We filtered for wells 6-8 inches in diameter, and deeper than 30 feet, as a proxy for domestic wells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12</a:t>
            </a:fld>
            <a:endParaRPr lang="en-US" dirty="0"/>
          </a:p>
        </p:txBody>
      </p:sp>
    </p:spTree>
    <p:extLst>
      <p:ext uri="{BB962C8B-B14F-4D97-AF65-F5344CB8AC3E}">
        <p14:creationId xmlns:p14="http://schemas.microsoft.com/office/powerpoint/2010/main" val="324945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13</a:t>
            </a:fld>
            <a:endParaRPr lang="en-US" dirty="0"/>
          </a:p>
        </p:txBody>
      </p:sp>
    </p:spTree>
    <p:extLst>
      <p:ext uri="{BB962C8B-B14F-4D97-AF65-F5344CB8AC3E}">
        <p14:creationId xmlns:p14="http://schemas.microsoft.com/office/powerpoint/2010/main" val="142941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14</a:t>
            </a:fld>
            <a:endParaRPr lang="en-US" dirty="0"/>
          </a:p>
        </p:txBody>
      </p:sp>
    </p:spTree>
    <p:extLst>
      <p:ext uri="{BB962C8B-B14F-4D97-AF65-F5344CB8AC3E}">
        <p14:creationId xmlns:p14="http://schemas.microsoft.com/office/powerpoint/2010/main" val="276462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15</a:t>
            </a:fld>
            <a:endParaRPr lang="en-US" dirty="0"/>
          </a:p>
        </p:txBody>
      </p:sp>
    </p:spTree>
    <p:extLst>
      <p:ext uri="{BB962C8B-B14F-4D97-AF65-F5344CB8AC3E}">
        <p14:creationId xmlns:p14="http://schemas.microsoft.com/office/powerpoint/2010/main" val="40395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Population forecasts from the County’s most recent Comprehensive Plan used to develop rural population estimates by subbasin</a:t>
            </a:r>
          </a:p>
          <a:p>
            <a:pPr marL="171450" indent="-171450">
              <a:buFont typeface="Arial" panose="020B0604020202020204" pitchFamily="34" charset="0"/>
              <a:buChar char="•"/>
            </a:pPr>
            <a:r>
              <a:rPr lang="en-US" dirty="0" smtClean="0"/>
              <a:t>These forecasts predict a population increase of 8,163 outside of the established Urban Growth Areas (UGAs) in Whatcom County. </a:t>
            </a:r>
          </a:p>
          <a:p>
            <a:pPr marL="171450" indent="-171450">
              <a:buFont typeface="Arial" panose="020B0604020202020204" pitchFamily="34" charset="0"/>
              <a:buChar char="•"/>
            </a:pPr>
            <a:r>
              <a:rPr lang="en-US" dirty="0" smtClean="0"/>
              <a:t>assumed 2.56 average number of people per single-family home</a:t>
            </a:r>
          </a:p>
          <a:p>
            <a:pPr marL="171450" indent="-171450">
              <a:buFont typeface="Arial" panose="020B0604020202020204" pitchFamily="34" charset="0"/>
              <a:buChar char="•"/>
            </a:pPr>
            <a:r>
              <a:rPr lang="en-US" dirty="0" smtClean="0"/>
              <a:t>numbers per subbasin were adjusted to account for the likely number of homes that will be constructed outside of Urban Growth Areas (UGAs), but can still hook up to water purveyors with capacity and infrastructure to serve additional customers</a:t>
            </a: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16</a:t>
            </a:fld>
            <a:endParaRPr lang="en-US" dirty="0"/>
          </a:p>
        </p:txBody>
      </p:sp>
    </p:spTree>
    <p:extLst>
      <p:ext uri="{BB962C8B-B14F-4D97-AF65-F5344CB8AC3E}">
        <p14:creationId xmlns:p14="http://schemas.microsoft.com/office/powerpoint/2010/main" val="83193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17</a:t>
            </a:fld>
            <a:endParaRPr lang="en-US" dirty="0"/>
          </a:p>
        </p:txBody>
      </p:sp>
    </p:spTree>
    <p:extLst>
      <p:ext uri="{BB962C8B-B14F-4D97-AF65-F5344CB8AC3E}">
        <p14:creationId xmlns:p14="http://schemas.microsoft.com/office/powerpoint/2010/main" val="14624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 growth to 2040 to match comp plan timeframe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New well connections estimated at about 3,000, using high growth scenarios from the three counties.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Forecasted average annual water use by permit-exempt wells in all of WRIA 11 is expected to range between 318 and 747 AF/Year or 0.44 and 1.03 cfs based on the two methods used for estimating outdoor consumptive water use</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18</a:t>
            </a:fld>
            <a:endParaRPr lang="en-US" dirty="0"/>
          </a:p>
        </p:txBody>
      </p:sp>
    </p:spTree>
    <p:extLst>
      <p:ext uri="{BB962C8B-B14F-4D97-AF65-F5344CB8AC3E}">
        <p14:creationId xmlns:p14="http://schemas.microsoft.com/office/powerpoint/2010/main" val="45085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calculated the change in population and dwelling units between 2018 and 2040 using estimates developed by Thurston Regional Planning Council (TRPC).</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 number of new households likely to rely on permit-exempt water connection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incorporated city boundaries: Thurston County assumed that all future growth will be served by a municipal water utility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development that relies on permit-exempt wells is allowed in the UGAs, if applicant demonstrate that a public utility is not available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UGA: % likely to use wells, based on past development patterns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Rural areas, outside UGAs: likely to rely on wells unless within boundary of water service area with available connections. Subtracted number of available connections to existing larger Group A and B water systems from the estimated number of new households</a:t>
            </a:r>
          </a:p>
          <a:p>
            <a:pPr marL="171450" indent="-171450">
              <a:buFont typeface="Arial" panose="020B0604020202020204" pitchFamily="34" charset="0"/>
              <a:buChar char="•"/>
            </a:pPr>
            <a:r>
              <a:rPr lang="en-US" dirty="0" smtClean="0"/>
              <a:t>Thurston County estimated 2,147 new permit-exempt connections in the Nisqually watershed through 2040</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19</a:t>
            </a:fld>
            <a:endParaRPr lang="en-US" dirty="0"/>
          </a:p>
        </p:txBody>
      </p:sp>
    </p:spTree>
    <p:extLst>
      <p:ext uri="{BB962C8B-B14F-4D97-AF65-F5344CB8AC3E}">
        <p14:creationId xmlns:p14="http://schemas.microsoft.com/office/powerpoint/2010/main" val="109066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These are the </a:t>
            </a:r>
            <a:r>
              <a:rPr lang="en-US" sz="1000" baseline="0" dirty="0" smtClean="0"/>
              <a:t>steps that the committee, technical workgroup, and technical consultant will be working on over the next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Over the next few months we will focus on what we need to do to determine how much water we will need to offset, steps 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Each of these steps requires us to make a number of assumptions.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No one can accurately predict the future, we don’t where homes will be built, we don’t know how much water each individual well user will actually use, and we don’t have the actual plant and soil conditions on each parcel to know how much water actually ends up being consumptive rather than returned to the ground or to a stream. We’ll have to be comfortable with the unknowns, but also make assumptions that are defensible and justifiable.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The technical workgroup will develop methods or options for each step, based on different assumptions, and provide the committee the options and their assumptions, benefits, and drawbacks. The committee will decide which direction to take.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Lessons learned from WRIAs 1 and 11: if they did this again, would spent less time on steps 1-3 so they could focus more on project identification and development.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We have limited time and resources for this process. The more Committee meeting time, technical workgroup time, and consultant time we spend on the earlier steps, means less time and resources to use later.</a:t>
            </a:r>
          </a:p>
        </p:txBody>
      </p:sp>
      <p:sp>
        <p:nvSpPr>
          <p:cNvPr id="4" name="Slide Number Placeholder 3"/>
          <p:cNvSpPr>
            <a:spLocks noGrp="1"/>
          </p:cNvSpPr>
          <p:nvPr>
            <p:ph type="sldNum" sz="quarter" idx="10"/>
          </p:nvPr>
        </p:nvSpPr>
        <p:spPr/>
        <p:txBody>
          <a:bodyPr/>
          <a:lstStyle/>
          <a:p>
            <a:fld id="{4E268C6C-15B5-4F1E-B013-6AD27650F2B4}" type="slidenum">
              <a:rPr lang="en-US" smtClean="0"/>
              <a:t>2</a:t>
            </a:fld>
            <a:endParaRPr lang="en-US" dirty="0"/>
          </a:p>
        </p:txBody>
      </p:sp>
    </p:spTree>
    <p:extLst>
      <p:ext uri="{BB962C8B-B14F-4D97-AF65-F5344CB8AC3E}">
        <p14:creationId xmlns:p14="http://schemas.microsoft.com/office/powerpoint/2010/main" val="1626524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Lewis County compared three different projections for the growth of the area: </a:t>
            </a:r>
          </a:p>
          <a:p>
            <a:pPr marL="171450" indent="-171450">
              <a:buFont typeface="Arial" panose="020B0604020202020204" pitchFamily="34" charset="0"/>
              <a:buChar char="•"/>
            </a:pPr>
            <a:r>
              <a:rPr lang="en-US" dirty="0" smtClean="0"/>
              <a:t>the TRPC Transportation Model to 2040 (TRPC, 2017)</a:t>
            </a:r>
          </a:p>
          <a:p>
            <a:pPr marL="171450" indent="-171450">
              <a:buFont typeface="Arial" panose="020B0604020202020204" pitchFamily="34" charset="0"/>
              <a:buChar char="•"/>
            </a:pPr>
            <a:r>
              <a:rPr lang="en-US" dirty="0" smtClean="0"/>
              <a:t>two straight-line projections that used historic growth trends to estimate potential growth. 2000-2008</a:t>
            </a:r>
            <a:r>
              <a:rPr lang="en-US" baseline="0" dirty="0" smtClean="0"/>
              <a:t> (high growth) and 2008-2018 (slow growth). TRPC fell between these two. </a:t>
            </a:r>
          </a:p>
          <a:p>
            <a:pPr marL="171450" indent="-171450">
              <a:buFont typeface="Arial" panose="020B0604020202020204" pitchFamily="34" charset="0"/>
              <a:buChar char="•"/>
            </a:pPr>
            <a:r>
              <a:rPr lang="en-US" baseline="0" dirty="0" smtClean="0"/>
              <a:t>138 (slow growth), 145 (TRPC), and 181 (high growth) new housing units</a:t>
            </a:r>
            <a:endParaRPr lang="en-US" dirty="0" smtClean="0"/>
          </a:p>
          <a:p>
            <a:pPr marL="171450" indent="-171450">
              <a:buFont typeface="Arial" panose="020B0604020202020204" pitchFamily="34" charset="0"/>
              <a:buChar char="•"/>
            </a:pPr>
            <a:r>
              <a:rPr lang="en-US" dirty="0" smtClean="0"/>
              <a:t>Lewis County assumed that the growth would fall somewhere within the range of the three projections.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 safety factor of 11% was also added to consider any potential mapping errors</a:t>
            </a:r>
          </a:p>
          <a:p>
            <a:pPr marL="171450" indent="-171450">
              <a:buFont typeface="Arial" panose="020B0604020202020204" pitchFamily="34" charset="0"/>
              <a:buChar char="•"/>
            </a:pPr>
            <a:r>
              <a:rPr lang="en-US" dirty="0" smtClean="0"/>
              <a:t>Based on the limited amount of capacity available on existing community water systems and the relatively large lots required, Lewis County assumed that all the new residential development within the sub-basin would occur on permit-exempt wells.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20</a:t>
            </a:fld>
            <a:endParaRPr lang="en-US" dirty="0"/>
          </a:p>
        </p:txBody>
      </p:sp>
    </p:spTree>
    <p:extLst>
      <p:ext uri="{BB962C8B-B14F-4D97-AF65-F5344CB8AC3E}">
        <p14:creationId xmlns:p14="http://schemas.microsoft.com/office/powerpoint/2010/main" val="140516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Combination of population projections, building permit data, and county well data</a:t>
            </a:r>
          </a:p>
          <a:p>
            <a:pPr marL="171450" indent="-171450">
              <a:buFont typeface="Arial" panose="020B0604020202020204" pitchFamily="34" charset="0"/>
              <a:buChar char="•"/>
            </a:pPr>
            <a:r>
              <a:rPr lang="en-US" sz="1000" dirty="0" smtClean="0">
                <a:latin typeface="+mn-lt"/>
              </a:rPr>
              <a:t>estimated: a) individual permit exempt well connections; and b) Group B permit-exempt well connections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Group B well connections based on existing data</a:t>
            </a:r>
          </a:p>
          <a:p>
            <a:pPr marL="171450" indent="-171450">
              <a:buFont typeface="Arial" panose="020B0604020202020204" pitchFamily="34" charset="0"/>
              <a:buChar char="•"/>
            </a:pPr>
            <a:r>
              <a:rPr lang="en-US" sz="1000" dirty="0" smtClean="0">
                <a:latin typeface="+mn-lt"/>
              </a:rPr>
              <a:t>Low</a:t>
            </a:r>
            <a:r>
              <a:rPr lang="en-US" sz="1000" baseline="0" dirty="0" smtClean="0">
                <a:latin typeface="+mn-lt"/>
              </a:rPr>
              <a:t> and high projection for individual well connections, based on historic trends</a:t>
            </a:r>
          </a:p>
          <a:p>
            <a:pPr marL="171450" indent="-171450">
              <a:buFont typeface="Arial" panose="020B0604020202020204" pitchFamily="34" charset="0"/>
              <a:buChar char="•"/>
            </a:pPr>
            <a:r>
              <a:rPr lang="en-US" sz="1000" baseline="0" dirty="0" smtClean="0">
                <a:latin typeface="+mn-lt"/>
              </a:rPr>
              <a:t>Low estimate based on population projections:</a:t>
            </a:r>
          </a:p>
          <a:p>
            <a:pPr marL="171450" indent="-171450">
              <a:buFont typeface="Arial" panose="020B0604020202020204" pitchFamily="34" charset="0"/>
              <a:buChar char="•"/>
            </a:pPr>
            <a:r>
              <a:rPr lang="en-US" sz="1000" baseline="0" dirty="0" smtClean="0">
                <a:latin typeface="+mn-lt"/>
              </a:rPr>
              <a:t>2018 population for each subbasin estimated based on 2010 census data. Growth rate estimated from 2010 census data and 2030 population targets adopted by Pierce County through Vision 2030. Multiplied estimated annual growth by 22 to get growth rate for 2018-2040 and then used that to determine population growth for each subbasin. </a:t>
            </a:r>
          </a:p>
          <a:p>
            <a:pPr marL="171450" indent="-171450">
              <a:buFont typeface="Arial" panose="020B0604020202020204" pitchFamily="34" charset="0"/>
              <a:buChar char="•"/>
            </a:pPr>
            <a:r>
              <a:rPr lang="en-US" sz="1000" baseline="0" dirty="0" smtClean="0">
                <a:latin typeface="+mn-lt"/>
              </a:rPr>
              <a:t>Used 2.5 people/household to estimate number of new single family residential units (SFR). </a:t>
            </a:r>
          </a:p>
          <a:p>
            <a:pPr marL="171450" indent="-171450">
              <a:buFont typeface="Arial" panose="020B0604020202020204" pitchFamily="34" charset="0"/>
              <a:buChar char="•"/>
            </a:pPr>
            <a:r>
              <a:rPr lang="en-US" sz="1000" baseline="0" dirty="0" smtClean="0">
                <a:latin typeface="+mn-lt"/>
              </a:rPr>
              <a:t>Estimated number of new wells based on historic development data: compared the number of new individual permit-exempt well connections to the total number of building permits in each of the sub-basins between 1991 and 2016 to estimate the percentage of single-family residential (SFR) permit-exempt wells per total building permits for each of the sub-basins</a:t>
            </a:r>
          </a:p>
          <a:p>
            <a:pPr marL="171450" indent="-171450">
              <a:buFont typeface="Arial" panose="020B0604020202020204" pitchFamily="34" charset="0"/>
              <a:buChar char="•"/>
            </a:pPr>
            <a:r>
              <a:rPr lang="en-US" sz="1000" baseline="0" dirty="0" smtClean="0">
                <a:latin typeface="+mn-lt"/>
              </a:rPr>
              <a:t>That percentage used to forecast number of domestic permit-exempt </a:t>
            </a:r>
            <a:r>
              <a:rPr lang="en-US" sz="1000" baseline="0" smtClean="0">
                <a:latin typeface="+mn-lt"/>
              </a:rPr>
              <a:t>wells 2018-2040</a:t>
            </a:r>
            <a:endParaRPr lang="en-US" sz="1000" baseline="0" dirty="0" smtClean="0">
              <a:latin typeface="+mn-lt"/>
            </a:endParaRPr>
          </a:p>
          <a:p>
            <a:pPr marL="171450" indent="-171450">
              <a:buFont typeface="Arial" panose="020B0604020202020204" pitchFamily="34" charset="0"/>
              <a:buChar char="•"/>
            </a:pPr>
            <a:r>
              <a:rPr lang="en-US" sz="1000" baseline="0" dirty="0" smtClean="0">
                <a:latin typeface="+mn-lt"/>
              </a:rPr>
              <a:t>High estimate based on county permit exempt well data: 10 years of county permit exempt well data from 2007-2016. Calculated annual year growth rate and projected new wells for 2018-2040.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rural population growth will account for almost all of the new permit-exempt wells, but a few additional permit-exempt wells were added for the rare case they may be utilized within a municipal service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smtClean="0">
                <a:latin typeface="+mn-lt"/>
              </a:rPr>
              <a:t>The low projection for total permit-exempt well connections within the Pierce County portion of the Nisqually River Basin was 559.7 versus the high projection of 659.4.</a:t>
            </a:r>
          </a:p>
        </p:txBody>
      </p:sp>
      <p:sp>
        <p:nvSpPr>
          <p:cNvPr id="4" name="Slide Number Placeholder 3"/>
          <p:cNvSpPr>
            <a:spLocks noGrp="1"/>
          </p:cNvSpPr>
          <p:nvPr>
            <p:ph type="sldNum" sz="quarter" idx="10"/>
          </p:nvPr>
        </p:nvSpPr>
        <p:spPr/>
        <p:txBody>
          <a:bodyPr/>
          <a:lstStyle/>
          <a:p>
            <a:fld id="{4E268C6C-15B5-4F1E-B013-6AD27650F2B4}" type="slidenum">
              <a:rPr lang="en-US" smtClean="0"/>
              <a:t>21</a:t>
            </a:fld>
            <a:endParaRPr lang="en-US" dirty="0"/>
          </a:p>
        </p:txBody>
      </p:sp>
    </p:spTree>
    <p:extLst>
      <p:ext uri="{BB962C8B-B14F-4D97-AF65-F5344CB8AC3E}">
        <p14:creationId xmlns:p14="http://schemas.microsoft.com/office/powerpoint/2010/main" val="213031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Stevens County tracks permit-exempt domestic wells</a:t>
            </a:r>
          </a:p>
          <a:p>
            <a:pPr marL="171450" indent="-171450">
              <a:buFont typeface="Arial" panose="020B0604020202020204" pitchFamily="34" charset="0"/>
              <a:buChar char="•"/>
            </a:pPr>
            <a:r>
              <a:rPr lang="en-US" dirty="0" smtClean="0"/>
              <a:t>They calculated the number of domestic exempt building permits issued by subbasin over the period of 2001 thru 2017. </a:t>
            </a:r>
          </a:p>
          <a:p>
            <a:pPr marL="171450" indent="-171450">
              <a:buFont typeface="Arial" panose="020B0604020202020204" pitchFamily="34" charset="0"/>
              <a:buChar char="•"/>
            </a:pPr>
            <a:r>
              <a:rPr lang="en-US" dirty="0" smtClean="0"/>
              <a:t>They used this ratio to estimate the number of new anticipated domestic wells for the coming 20 years by subbasin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estimated the aquifer type for each of the 950 wells.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evaluated parcels that are unlikely to be developed.</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22</a:t>
            </a:fld>
            <a:endParaRPr lang="en-US" dirty="0"/>
          </a:p>
        </p:txBody>
      </p:sp>
    </p:spTree>
    <p:extLst>
      <p:ext uri="{BB962C8B-B14F-4D97-AF65-F5344CB8AC3E}">
        <p14:creationId xmlns:p14="http://schemas.microsoft.com/office/powerpoint/2010/main" val="3740708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23</a:t>
            </a:fld>
            <a:endParaRPr lang="en-US" dirty="0"/>
          </a:p>
        </p:txBody>
      </p:sp>
    </p:spTree>
    <p:extLst>
      <p:ext uri="{BB962C8B-B14F-4D97-AF65-F5344CB8AC3E}">
        <p14:creationId xmlns:p14="http://schemas.microsoft.com/office/powerpoint/2010/main" val="339620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counties: Each county developed growth projections on a subbasin level for single family residential units (SFUs) relying on exempt wells on the mandated 20-year horizon. </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24</a:t>
            </a:fld>
            <a:endParaRPr lang="en-US" dirty="0"/>
          </a:p>
        </p:txBody>
      </p:sp>
    </p:spTree>
    <p:extLst>
      <p:ext uri="{BB962C8B-B14F-4D97-AF65-F5344CB8AC3E}">
        <p14:creationId xmlns:p14="http://schemas.microsoft.com/office/powerpoint/2010/main" val="69958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a:t>
            </a:r>
            <a:r>
              <a:rPr lang="en-US" dirty="0" smtClean="0"/>
              <a:t>pokane Regional Transportation Council (SRTC) Horizon 2040 projected increase in SFUs</a:t>
            </a:r>
          </a:p>
          <a:p>
            <a:pPr marL="171450" indent="-171450">
              <a:buFont typeface="Arial" panose="020B0604020202020204" pitchFamily="34" charset="0"/>
              <a:buChar char="•"/>
            </a:pPr>
            <a:r>
              <a:rPr lang="en-US" dirty="0" smtClean="0"/>
              <a:t>GIS analysis to allocate the distribution of the projected increase in SFUs and within each TAZ into each subbasin, followed by allocations between areas served by public water supplies and areas served by permit exempt wells in proportion to the distribution of existing SFUs derived from Spokane County Assessor data</a:t>
            </a:r>
          </a:p>
          <a:p>
            <a:pPr marL="171450" indent="-171450">
              <a:buFont typeface="Arial" panose="020B0604020202020204" pitchFamily="34" charset="0"/>
              <a:buChar char="•"/>
            </a:pPr>
            <a:r>
              <a:rPr lang="en-US" dirty="0" smtClean="0"/>
              <a:t>Comparison to Historical Growth Data Based on Spokane County Assessor data, 1923 new SFUs relying on exempt wells were built between 2001 and 2017.</a:t>
            </a:r>
          </a:p>
          <a:p>
            <a:pPr marL="171450" indent="-171450">
              <a:buFont typeface="Arial" panose="020B0604020202020204" pitchFamily="34" charset="0"/>
              <a:buChar char="•"/>
            </a:pPr>
            <a:r>
              <a:rPr lang="en-US" dirty="0" smtClean="0"/>
              <a:t>Estimated 1602 new homes </a:t>
            </a:r>
            <a:r>
              <a:rPr lang="en-US" sz="1200" b="0" i="0" u="none" strike="noStrike" kern="1200" baseline="0" dirty="0" smtClean="0">
                <a:solidFill>
                  <a:schemeClr val="tx1"/>
                </a:solidFill>
                <a:latin typeface="+mn-lt"/>
                <a:ea typeface="+mn-ea"/>
                <a:cs typeface="+mn-cs"/>
              </a:rPr>
              <a:t>relying on permit exempt wells 2018-2038</a:t>
            </a:r>
            <a:endParaRPr lang="en-US" dirty="0" smtClean="0"/>
          </a:p>
        </p:txBody>
      </p:sp>
      <p:sp>
        <p:nvSpPr>
          <p:cNvPr id="4" name="Slide Number Placeholder 3"/>
          <p:cNvSpPr>
            <a:spLocks noGrp="1"/>
          </p:cNvSpPr>
          <p:nvPr>
            <p:ph type="sldNum" sz="quarter" idx="10"/>
          </p:nvPr>
        </p:nvSpPr>
        <p:spPr/>
        <p:txBody>
          <a:bodyPr/>
          <a:lstStyle/>
          <a:p>
            <a:fld id="{4E268C6C-15B5-4F1E-B013-6AD27650F2B4}" type="slidenum">
              <a:rPr lang="en-US" smtClean="0"/>
              <a:t>25</a:t>
            </a:fld>
            <a:endParaRPr lang="en-US" dirty="0"/>
          </a:p>
        </p:txBody>
      </p:sp>
    </p:spTree>
    <p:extLst>
      <p:ext uri="{BB962C8B-B14F-4D97-AF65-F5344CB8AC3E}">
        <p14:creationId xmlns:p14="http://schemas.microsoft.com/office/powerpoint/2010/main" val="2393125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Stevens County reviewed the number of building permits issued from 2001 - 2017 for new homes using a private water supply.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GIS methods were used to filter the data to include only parcels within both WRIA 55 and Stevens County.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Between 2001 and 2017 there were 209 new residences that rely on permit exempt wells in Stevens County’s portion of WRIA 55.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average growth rate of 12.3 homes per year.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rate was used to extrapolate growth over the next 20 years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estimated 246 new homes relying on permit exempt wells built within WRIA 55 in Stevens County in the next 20 years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26</a:t>
            </a:fld>
            <a:endParaRPr lang="en-US" dirty="0"/>
          </a:p>
        </p:txBody>
      </p:sp>
    </p:spTree>
    <p:extLst>
      <p:ext uri="{BB962C8B-B14F-4D97-AF65-F5344CB8AC3E}">
        <p14:creationId xmlns:p14="http://schemas.microsoft.com/office/powerpoint/2010/main" val="1126980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GIS methods were used to filter residential building permit data for the period 2011- 2017 to include only permits that were in WRIA 55, but outside public water districts, indicating use of an exempt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average annual growth rate of 16.6 homes was used to extrapolate growth on a 20-year horizon.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Estimated 332 new homes relying on permit exempt wells built within WRIA 55 in Pend Oreille County in the next 20 years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27</a:t>
            </a:fld>
            <a:endParaRPr lang="en-US" dirty="0"/>
          </a:p>
        </p:txBody>
      </p:sp>
    </p:spTree>
    <p:extLst>
      <p:ext uri="{BB962C8B-B14F-4D97-AF65-F5344CB8AC3E}">
        <p14:creationId xmlns:p14="http://schemas.microsoft.com/office/powerpoint/2010/main" val="3106753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projections are guesses with a bunch of assumptions</a:t>
            </a:r>
          </a:p>
          <a:p>
            <a:r>
              <a:rPr lang="en-US" dirty="0" smtClean="0"/>
              <a:t>Can </a:t>
            </a:r>
            <a:r>
              <a:rPr lang="en-US" smtClean="0"/>
              <a:t>use adaptive </a:t>
            </a:r>
            <a:r>
              <a:rPr lang="en-US" dirty="0" smtClean="0"/>
              <a:t>management to deal with that</a:t>
            </a:r>
          </a:p>
          <a:p>
            <a:r>
              <a:rPr lang="en-US" dirty="0" smtClean="0"/>
              <a:t>One thing is certain: will not look like we project. Build in flexibility</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28</a:t>
            </a:fld>
            <a:endParaRPr lang="en-US" dirty="0"/>
          </a:p>
        </p:txBody>
      </p:sp>
    </p:spTree>
    <p:extLst>
      <p:ext uri="{BB962C8B-B14F-4D97-AF65-F5344CB8AC3E}">
        <p14:creationId xmlns:p14="http://schemas.microsoft.com/office/powerpoint/2010/main" val="178433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29</a:t>
            </a:fld>
            <a:endParaRPr lang="en-US" dirty="0"/>
          </a:p>
        </p:txBody>
      </p:sp>
    </p:spTree>
    <p:extLst>
      <p:ext uri="{BB962C8B-B14F-4D97-AF65-F5344CB8AC3E}">
        <p14:creationId xmlns:p14="http://schemas.microsoft.com/office/powerpoint/2010/main" val="15810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3</a:t>
            </a:fld>
            <a:endParaRPr lang="en-US" dirty="0"/>
          </a:p>
        </p:txBody>
      </p:sp>
    </p:spTree>
    <p:extLst>
      <p:ext uri="{BB962C8B-B14F-4D97-AF65-F5344CB8AC3E}">
        <p14:creationId xmlns:p14="http://schemas.microsoft.com/office/powerpoint/2010/main" val="278390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Useful</a:t>
            </a:r>
            <a:r>
              <a:rPr lang="en-US" baseline="0" dirty="0" smtClean="0"/>
              <a:t> to come up with subbasin delineation early, before get too far on consumptive use estimates</a:t>
            </a:r>
          </a:p>
          <a:p>
            <a:pPr marL="171450" indent="-171450">
              <a:buFont typeface="Arial" panose="020B0604020202020204" pitchFamily="34" charset="0"/>
              <a:buChar char="•"/>
            </a:pPr>
            <a:r>
              <a:rPr lang="en-US" baseline="0" dirty="0" smtClean="0"/>
              <a:t>We might not have data that is spatial, so we will use assumptions to create subbasin level estimates of number of new wells and consumptive use</a:t>
            </a:r>
          </a:p>
          <a:p>
            <a:pPr marL="171450" indent="-171450">
              <a:buFont typeface="Arial" panose="020B0604020202020204" pitchFamily="34" charset="0"/>
              <a:buChar char="•"/>
            </a:pPr>
            <a:r>
              <a:rPr lang="en-US" baseline="0" dirty="0" smtClean="0"/>
              <a:t>For outdoor use, we might gather data on outdoor watering to create subbasin level estimates</a:t>
            </a:r>
          </a:p>
          <a:p>
            <a:pPr marL="171450" indent="-171450">
              <a:buFont typeface="Arial" panose="020B0604020202020204" pitchFamily="34" charset="0"/>
              <a:buChar char="•"/>
            </a:pPr>
            <a:r>
              <a:rPr lang="en-US" baseline="0" dirty="0" smtClean="0"/>
              <a:t>Data that is not spatial will require more work to recalculate if subbasin boundaries change.</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4</a:t>
            </a:fld>
            <a:endParaRPr lang="en-US" dirty="0"/>
          </a:p>
        </p:txBody>
      </p:sp>
    </p:spTree>
    <p:extLst>
      <p:ext uri="{BB962C8B-B14F-4D97-AF65-F5344CB8AC3E}">
        <p14:creationId xmlns:p14="http://schemas.microsoft.com/office/powerpoint/2010/main" val="230584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Ecology published</a:t>
            </a:r>
            <a:r>
              <a:rPr lang="en-US" baseline="0" dirty="0" smtClean="0"/>
              <a:t> recommendations for estimating water use, which I asked you to read before today’s meeting.</a:t>
            </a:r>
          </a:p>
          <a:p>
            <a:pPr marL="171450" indent="-171450">
              <a:buFont typeface="Arial" panose="020B0604020202020204" pitchFamily="34" charset="0"/>
              <a:buChar char="•"/>
            </a:pPr>
            <a:r>
              <a:rPr lang="en-US" baseline="0" dirty="0" smtClean="0"/>
              <a:t>Today we will review the methods for estimating the number of future permit-exempt domestic wells.</a:t>
            </a:r>
          </a:p>
        </p:txBody>
      </p:sp>
      <p:sp>
        <p:nvSpPr>
          <p:cNvPr id="4" name="Slide Number Placeholder 3"/>
          <p:cNvSpPr>
            <a:spLocks noGrp="1"/>
          </p:cNvSpPr>
          <p:nvPr>
            <p:ph type="sldNum" sz="quarter" idx="10"/>
          </p:nvPr>
        </p:nvSpPr>
        <p:spPr/>
        <p:txBody>
          <a:bodyPr/>
          <a:lstStyle/>
          <a:p>
            <a:fld id="{4E268C6C-15B5-4F1E-B013-6AD27650F2B4}" type="slidenum">
              <a:rPr lang="en-US" smtClean="0"/>
              <a:t>5</a:t>
            </a:fld>
            <a:endParaRPr lang="en-US" dirty="0"/>
          </a:p>
        </p:txBody>
      </p:sp>
    </p:spTree>
    <p:extLst>
      <p:ext uri="{BB962C8B-B14F-4D97-AF65-F5344CB8AC3E}">
        <p14:creationId xmlns:p14="http://schemas.microsoft.com/office/powerpoint/2010/main" val="1642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recommendations include 3 methods for estimating the number of future PE wells. Possible to use a combination of methods, or different methods for different parts of the basin based on county boundaries. </a:t>
            </a:r>
          </a:p>
          <a:p>
            <a:endParaRPr lang="en-US" baseline="0" dirty="0" smtClean="0"/>
          </a:p>
          <a:p>
            <a:r>
              <a:rPr lang="en-US" baseline="0" dirty="0" smtClean="0"/>
              <a:t>I added the method used in the King County Water Availability and Permitting study that you heard about last month as 4</a:t>
            </a:r>
          </a:p>
        </p:txBody>
      </p:sp>
      <p:sp>
        <p:nvSpPr>
          <p:cNvPr id="4" name="Slide Number Placeholder 3"/>
          <p:cNvSpPr>
            <a:spLocks noGrp="1"/>
          </p:cNvSpPr>
          <p:nvPr>
            <p:ph type="sldNum" sz="quarter" idx="10"/>
          </p:nvPr>
        </p:nvSpPr>
        <p:spPr/>
        <p:txBody>
          <a:bodyPr/>
          <a:lstStyle/>
          <a:p>
            <a:fld id="{4E268C6C-15B5-4F1E-B013-6AD27650F2B4}" type="slidenum">
              <a:rPr lang="en-US" smtClean="0"/>
              <a:t>6</a:t>
            </a:fld>
            <a:endParaRPr lang="en-US" dirty="0"/>
          </a:p>
        </p:txBody>
      </p:sp>
    </p:spTree>
    <p:extLst>
      <p:ext uri="{BB962C8B-B14F-4D97-AF65-F5344CB8AC3E}">
        <p14:creationId xmlns:p14="http://schemas.microsoft.com/office/powerpoint/2010/main" val="13674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7</a:t>
            </a:fld>
            <a:endParaRPr lang="en-US" dirty="0"/>
          </a:p>
        </p:txBody>
      </p:sp>
    </p:spTree>
    <p:extLst>
      <p:ext uri="{BB962C8B-B14F-4D97-AF65-F5344CB8AC3E}">
        <p14:creationId xmlns:p14="http://schemas.microsoft.com/office/powerpoint/2010/main" val="3920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8</a:t>
            </a:fld>
            <a:endParaRPr lang="en-US" dirty="0"/>
          </a:p>
        </p:txBody>
      </p:sp>
    </p:spTree>
    <p:extLst>
      <p:ext uri="{BB962C8B-B14F-4D97-AF65-F5344CB8AC3E}">
        <p14:creationId xmlns:p14="http://schemas.microsoft.com/office/powerpoint/2010/main" val="292097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9</a:t>
            </a:fld>
            <a:endParaRPr lang="en-US" dirty="0"/>
          </a:p>
        </p:txBody>
      </p:sp>
    </p:spTree>
    <p:extLst>
      <p:ext uri="{BB962C8B-B14F-4D97-AF65-F5344CB8AC3E}">
        <p14:creationId xmlns:p14="http://schemas.microsoft.com/office/powerpoint/2010/main" val="425102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3220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8426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9878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0" y="0"/>
            <a:ext cx="12192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11200" y="1447800"/>
            <a:ext cx="109728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0025" y="5048250"/>
            <a:ext cx="4171950" cy="1276350"/>
          </a:xfrm>
          <a:prstGeom prst="rect">
            <a:avLst/>
          </a:prstGeom>
        </p:spPr>
      </p:pic>
    </p:spTree>
    <p:extLst>
      <p:ext uri="{BB962C8B-B14F-4D97-AF65-F5344CB8AC3E}">
        <p14:creationId xmlns:p14="http://schemas.microsoft.com/office/powerpoint/2010/main" val="366535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p:cNvSpPr/>
          <p:nvPr/>
        </p:nvSpPr>
        <p:spPr>
          <a:xfrm>
            <a:off x="0" y="2057400"/>
            <a:ext cx="12192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844800" y="2667000"/>
            <a:ext cx="85344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325" y="2843212"/>
            <a:ext cx="1590675" cy="1171575"/>
          </a:xfrm>
          <a:prstGeom prst="rect">
            <a:avLst/>
          </a:prstGeom>
        </p:spPr>
      </p:pic>
    </p:spTree>
    <p:extLst>
      <p:ext uri="{BB962C8B-B14F-4D97-AF65-F5344CB8AC3E}">
        <p14:creationId xmlns:p14="http://schemas.microsoft.com/office/powerpoint/2010/main" val="11076814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63084" y="4406901"/>
            <a:ext cx="10363200" cy="1362075"/>
          </a:xfrm>
        </p:spPr>
        <p:txBody>
          <a:bodyPr anchor="t"/>
          <a:lstStyle>
            <a:lvl1pPr algn="l">
              <a:defRPr sz="40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72160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lgn="r">
              <a:defRPr/>
            </a:lvl1p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7208829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r">
              <a:defRPr/>
            </a:lvl1pPr>
          </a:lstStyle>
          <a:p>
            <a:fld id="{7FFD749F-D6A6-4F82-811D-8FB0677FD189}"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34356659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5481463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894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17406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0680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90748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8913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742533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65733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66896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2743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07718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9656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5192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83205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13186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0280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180923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5/6/2019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4217208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4.emf"/><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s://fortress.wa.gov/ecy/publications/documents/1811007.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of a river in western washington" title="photo of a ri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89"/>
            <a:ext cx="12192000" cy="6858001"/>
          </a:xfrm>
          <a:prstGeom prst="rect">
            <a:avLst/>
          </a:prstGeom>
          <a:solidFill>
            <a:schemeClr val="accent1">
              <a:alpha val="48000"/>
            </a:schemeClr>
          </a:solidFill>
        </p:spPr>
      </p:pic>
      <p:sp>
        <p:nvSpPr>
          <p:cNvPr id="5" name="TextBox 4"/>
          <p:cNvSpPr txBox="1"/>
          <p:nvPr/>
        </p:nvSpPr>
        <p:spPr>
          <a:xfrm>
            <a:off x="2646926" y="3160816"/>
            <a:ext cx="8823800" cy="3416320"/>
          </a:xfrm>
          <a:prstGeom prst="rect">
            <a:avLst/>
          </a:prstGeom>
          <a:noFill/>
        </p:spPr>
        <p:txBody>
          <a:bodyPr wrap="square" rtlCol="0">
            <a:spAutoFit/>
          </a:bodyPr>
          <a:lstStyle/>
          <a:p>
            <a:endParaRPr lang="en-US" sz="2400" b="1" dirty="0" smtClean="0">
              <a:solidFill>
                <a:schemeClr val="bg1"/>
              </a:solidFill>
            </a:endParaRPr>
          </a:p>
          <a:p>
            <a:endParaRPr lang="en-US" sz="2400" b="1" dirty="0">
              <a:solidFill>
                <a:schemeClr val="bg1"/>
              </a:solidFill>
            </a:endParaRPr>
          </a:p>
          <a:p>
            <a:endParaRPr lang="en-US" sz="2400" b="1" dirty="0" smtClean="0">
              <a:solidFill>
                <a:schemeClr val="bg1"/>
              </a:solidFill>
            </a:endParaRPr>
          </a:p>
          <a:p>
            <a:endParaRPr lang="en-US" sz="2400" b="1" dirty="0">
              <a:solidFill>
                <a:schemeClr val="bg1"/>
              </a:solidFill>
            </a:endParaRPr>
          </a:p>
          <a:p>
            <a:endParaRPr lang="en-US" sz="2400" b="1" dirty="0">
              <a:solidFill>
                <a:schemeClr val="bg1"/>
              </a:solidFill>
            </a:endParaRPr>
          </a:p>
          <a:p>
            <a:r>
              <a:rPr lang="en-US" sz="2400" b="1" dirty="0" smtClean="0">
                <a:solidFill>
                  <a:schemeClr val="bg1"/>
                </a:solidFill>
              </a:rPr>
              <a:t>Stephanie Potts &amp; John Covert</a:t>
            </a:r>
          </a:p>
          <a:p>
            <a:r>
              <a:rPr lang="en-US" sz="2400" b="1" dirty="0" smtClean="0">
                <a:solidFill>
                  <a:schemeClr val="bg1"/>
                </a:solidFill>
              </a:rPr>
              <a:t>Washington State Department of Ecology</a:t>
            </a:r>
          </a:p>
          <a:p>
            <a:r>
              <a:rPr lang="en-US" sz="2400" b="1" dirty="0">
                <a:solidFill>
                  <a:schemeClr val="bg1"/>
                </a:solidFill>
              </a:rPr>
              <a:t>john.covert@ecy.wa.gov</a:t>
            </a:r>
          </a:p>
          <a:p>
            <a:endParaRPr lang="en-US" sz="2400" b="1" dirty="0" smtClean="0">
              <a:solidFill>
                <a:schemeClr val="bg1"/>
              </a:solidFill>
            </a:endParaRPr>
          </a:p>
        </p:txBody>
      </p:sp>
      <p:pic>
        <p:nvPicPr>
          <p:cNvPr id="6" name="Picture 5" descr="ECY_Symbol.png" title="Ecology logo"/>
          <p:cNvPicPr>
            <a:picLocks noChangeAspect="1"/>
          </p:cNvPicPr>
          <p:nvPr/>
        </p:nvPicPr>
        <p:blipFill>
          <a:blip r:embed="rId4" cstate="screen"/>
          <a:stretch>
            <a:fillRect/>
          </a:stretch>
        </p:blipFill>
        <p:spPr>
          <a:xfrm>
            <a:off x="584138" y="5460273"/>
            <a:ext cx="1341514" cy="988061"/>
          </a:xfrm>
          <a:prstGeom prst="rect">
            <a:avLst/>
          </a:prstGeom>
        </p:spPr>
      </p:pic>
      <p:sp>
        <p:nvSpPr>
          <p:cNvPr id="4" name="Title 3"/>
          <p:cNvSpPr>
            <a:spLocks noGrp="1"/>
          </p:cNvSpPr>
          <p:nvPr>
            <p:ph type="title"/>
          </p:nvPr>
        </p:nvSpPr>
        <p:spPr>
          <a:xfrm>
            <a:off x="2669185" y="3417511"/>
            <a:ext cx="10972800" cy="1143000"/>
          </a:xfrm>
        </p:spPr>
        <p:txBody>
          <a:bodyPr>
            <a:normAutofit fontScale="90000"/>
          </a:bodyPr>
          <a:lstStyle/>
          <a:p>
            <a:pPr algn="l"/>
            <a:r>
              <a:rPr lang="en-US" sz="3600" b="1" dirty="0">
                <a:solidFill>
                  <a:schemeClr val="bg1"/>
                </a:solidFill>
                <a:latin typeface="+mn-lt"/>
                <a:ea typeface="+mn-ea"/>
                <a:cs typeface="+mn-cs"/>
              </a:rPr>
              <a:t>Growth Projections &amp; </a:t>
            </a:r>
            <a:br>
              <a:rPr lang="en-US" sz="3600" b="1" dirty="0">
                <a:solidFill>
                  <a:schemeClr val="bg1"/>
                </a:solidFill>
                <a:latin typeface="+mn-lt"/>
                <a:ea typeface="+mn-ea"/>
                <a:cs typeface="+mn-cs"/>
              </a:rPr>
            </a:br>
            <a:r>
              <a:rPr lang="en-US" sz="3600" b="1" dirty="0">
                <a:solidFill>
                  <a:schemeClr val="bg1"/>
                </a:solidFill>
                <a:latin typeface="+mn-lt"/>
                <a:ea typeface="+mn-ea"/>
                <a:cs typeface="+mn-cs"/>
              </a:rPr>
              <a:t>Consumptive Water Use Estimates for RCW 90.94 </a:t>
            </a:r>
            <a:br>
              <a:rPr lang="en-US" sz="3600" b="1" dirty="0">
                <a:solidFill>
                  <a:schemeClr val="bg1"/>
                </a:solidFill>
                <a:latin typeface="+mn-lt"/>
                <a:ea typeface="+mn-ea"/>
                <a:cs typeface="+mn-cs"/>
              </a:rPr>
            </a:br>
            <a:r>
              <a:rPr lang="en-US" sz="3600" b="1" dirty="0">
                <a:solidFill>
                  <a:schemeClr val="bg1"/>
                </a:solidFill>
                <a:latin typeface="+mn-lt"/>
                <a:ea typeface="+mn-ea"/>
                <a:cs typeface="+mn-cs"/>
              </a:rPr>
              <a:t>April 2019</a:t>
            </a:r>
            <a:r>
              <a:rPr lang="en-US" b="1" dirty="0">
                <a:solidFill>
                  <a:schemeClr val="bg1"/>
                </a:solidFill>
              </a:rPr>
              <a:t/>
            </a:r>
            <a:br>
              <a:rPr lang="en-US" b="1" dirty="0">
                <a:solidFill>
                  <a:schemeClr val="bg1"/>
                </a:solidFill>
              </a:rPr>
            </a:br>
            <a:endParaRPr lang="en-US" dirty="0"/>
          </a:p>
        </p:txBody>
      </p:sp>
    </p:spTree>
    <p:extLst>
      <p:ext uri="{BB962C8B-B14F-4D97-AF65-F5344CB8AC3E}">
        <p14:creationId xmlns:p14="http://schemas.microsoft.com/office/powerpoint/2010/main" val="1353946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3</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Use growth projections from County Comprehensive Plans.</a:t>
            </a:r>
          </a:p>
          <a:p>
            <a:pPr marL="0" indent="0">
              <a:buNone/>
            </a:pPr>
            <a:endParaRPr lang="en-US" sz="2800" dirty="0">
              <a:latin typeface="+mn-lt"/>
            </a:endParaRPr>
          </a:p>
          <a:p>
            <a:pPr marL="0" indent="0">
              <a:buNone/>
            </a:pPr>
            <a:r>
              <a:rPr lang="en-US" sz="2800" b="1" dirty="0">
                <a:solidFill>
                  <a:srgbClr val="0070C0"/>
                </a:solidFill>
                <a:latin typeface="+mn-lt"/>
              </a:rPr>
              <a:t>Assumptions</a:t>
            </a:r>
            <a:r>
              <a:rPr lang="en-US" sz="2800" dirty="0">
                <a:latin typeface="+mn-lt"/>
              </a:rPr>
              <a:t>: rate of increase, population per basin/subbasins that span municipal boundaries, population using municipal/community water system, average number of people per </a:t>
            </a:r>
            <a:r>
              <a:rPr lang="en-US" sz="2800" dirty="0" smtClean="0">
                <a:latin typeface="+mn-lt"/>
              </a:rPr>
              <a:t>household, etc</a:t>
            </a:r>
            <a:r>
              <a:rPr lang="en-US" sz="2800" dirty="0">
                <a:latin typeface="+mn-lt"/>
              </a:rPr>
              <a:t>.</a:t>
            </a:r>
          </a:p>
          <a:p>
            <a:pPr marL="0" indent="0">
              <a:buNone/>
            </a:pPr>
            <a:endParaRPr lang="en-US" sz="2800" dirty="0" smtClean="0">
              <a:latin typeface="+mn-lt"/>
            </a:endParaRPr>
          </a:p>
        </p:txBody>
      </p:sp>
    </p:spTree>
    <p:extLst>
      <p:ext uri="{BB962C8B-B14F-4D97-AF65-F5344CB8AC3E}">
        <p14:creationId xmlns:p14="http://schemas.microsoft.com/office/powerpoint/2010/main" val="1171249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3. Well logs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latin typeface="+mn-lt"/>
              </a:rPr>
              <a:t>Segregate data into sub-basins</a:t>
            </a:r>
            <a:r>
              <a:rPr lang="en-US" sz="2800" dirty="0">
                <a:latin typeface="+mn-lt"/>
              </a:rPr>
              <a:t>.</a:t>
            </a:r>
            <a:r>
              <a:rPr lang="en-US" sz="2800" dirty="0" smtClean="0">
                <a:latin typeface="+mn-lt"/>
              </a:rPr>
              <a:t> </a:t>
            </a:r>
          </a:p>
          <a:p>
            <a:pPr marL="514350" indent="-514350">
              <a:buFont typeface="+mj-lt"/>
              <a:buAutoNum type="arabicPeriod"/>
            </a:pPr>
            <a:r>
              <a:rPr lang="en-US" sz="2800" dirty="0" smtClean="0">
                <a:latin typeface="+mn-lt"/>
              </a:rPr>
              <a:t>Evaluate data </a:t>
            </a:r>
            <a:r>
              <a:rPr lang="en-US" sz="2800" dirty="0">
                <a:latin typeface="+mn-lt"/>
              </a:rPr>
              <a:t>to estimate number of </a:t>
            </a:r>
            <a:r>
              <a:rPr lang="en-US" sz="2800" dirty="0" smtClean="0">
                <a:latin typeface="+mn-lt"/>
              </a:rPr>
              <a:t>permit-exempt wells drilled over </a:t>
            </a:r>
            <a:r>
              <a:rPr lang="en-US" sz="2800" dirty="0">
                <a:latin typeface="+mn-lt"/>
              </a:rPr>
              <a:t>some previous time period (e.g. past 10 years). </a:t>
            </a:r>
            <a:endParaRPr lang="en-US" sz="2800" dirty="0" smtClean="0">
              <a:latin typeface="+mn-lt"/>
            </a:endParaRPr>
          </a:p>
          <a:p>
            <a:pPr marL="514350" indent="-5143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20-year period.</a:t>
            </a: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a:t>
            </a:r>
            <a:r>
              <a:rPr lang="en-US" sz="2800" dirty="0" smtClean="0">
                <a:latin typeface="+mn-lt"/>
              </a:rPr>
              <a:t>wells in database are permit-exempt, wells in water service areas, rate </a:t>
            </a:r>
            <a:r>
              <a:rPr lang="en-US" sz="2800" dirty="0">
                <a:latin typeface="+mn-lt"/>
              </a:rPr>
              <a:t>of increase, </a:t>
            </a:r>
            <a:r>
              <a:rPr lang="en-US" sz="2800" dirty="0" smtClean="0">
                <a:latin typeface="+mn-lt"/>
              </a:rPr>
              <a:t>average </a:t>
            </a:r>
            <a:r>
              <a:rPr lang="en-US" sz="2800" dirty="0">
                <a:latin typeface="+mn-lt"/>
              </a:rPr>
              <a:t>number of people per household, </a:t>
            </a:r>
            <a:r>
              <a:rPr lang="en-US" sz="2800" dirty="0" smtClean="0">
                <a:latin typeface="+mn-lt"/>
              </a:rPr>
              <a:t>etc</a:t>
            </a:r>
            <a:r>
              <a:rPr lang="en-US" sz="2800" dirty="0">
                <a:latin typeface="+mn-lt"/>
              </a:rPr>
              <a:t>.</a:t>
            </a:r>
          </a:p>
          <a:p>
            <a:pPr marL="0" indent="0">
              <a:buNone/>
            </a:pP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134797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WRIA 9 water wells 2008-2018" title="WRIA 9 water well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0688" y="1225675"/>
            <a:ext cx="6727839" cy="5103688"/>
          </a:xfrm>
          <a:prstGeom prst="rect">
            <a:avLst/>
          </a:prstGeom>
        </p:spPr>
      </p:pic>
      <p:sp>
        <p:nvSpPr>
          <p:cNvPr id="2" name="Title 1"/>
          <p:cNvSpPr>
            <a:spLocks noGrp="1"/>
          </p:cNvSpPr>
          <p:nvPr>
            <p:ph type="title"/>
          </p:nvPr>
        </p:nvSpPr>
        <p:spPr/>
        <p:txBody>
          <a:bodyPr/>
          <a:lstStyle/>
          <a:p>
            <a:r>
              <a:rPr lang="en-US" dirty="0" smtClean="0"/>
              <a:t>Example: Well </a:t>
            </a:r>
            <a:r>
              <a:rPr lang="en-US" dirty="0"/>
              <a:t>L</a:t>
            </a:r>
            <a:r>
              <a:rPr lang="en-US" dirty="0" smtClean="0"/>
              <a:t>ogs</a:t>
            </a:r>
            <a:endParaRPr lang="en-US" dirty="0"/>
          </a:p>
        </p:txBody>
      </p:sp>
      <p:sp>
        <p:nvSpPr>
          <p:cNvPr id="3" name="Content Placeholder 2"/>
          <p:cNvSpPr>
            <a:spLocks noGrp="1"/>
          </p:cNvSpPr>
          <p:nvPr>
            <p:ph sz="half" idx="1"/>
          </p:nvPr>
        </p:nvSpPr>
        <p:spPr>
          <a:xfrm>
            <a:off x="609600" y="1600201"/>
            <a:ext cx="4191000" cy="4525963"/>
          </a:xfrm>
        </p:spPr>
        <p:txBody>
          <a:bodyPr>
            <a:normAutofit/>
          </a:bodyPr>
          <a:lstStyle/>
          <a:p>
            <a:r>
              <a:rPr lang="en-US" dirty="0" smtClean="0">
                <a:latin typeface="+mn-lt"/>
              </a:rPr>
              <a:t>Cannot </a:t>
            </a:r>
            <a:r>
              <a:rPr lang="en-US" dirty="0">
                <a:latin typeface="+mn-lt"/>
              </a:rPr>
              <a:t>filter to </a:t>
            </a:r>
            <a:r>
              <a:rPr lang="en-US" dirty="0" smtClean="0">
                <a:latin typeface="+mn-lt"/>
              </a:rPr>
              <a:t>show only permit-exempt </a:t>
            </a:r>
            <a:r>
              <a:rPr lang="en-US" dirty="0">
                <a:latin typeface="+mn-lt"/>
              </a:rPr>
              <a:t>wells</a:t>
            </a:r>
          </a:p>
          <a:p>
            <a:r>
              <a:rPr lang="en-US" dirty="0" smtClean="0">
                <a:latin typeface="+mn-lt"/>
              </a:rPr>
              <a:t>Information </a:t>
            </a:r>
            <a:r>
              <a:rPr lang="en-US" dirty="0">
                <a:latin typeface="+mn-lt"/>
              </a:rPr>
              <a:t>in the database is provided by the </a:t>
            </a:r>
            <a:r>
              <a:rPr lang="en-US" dirty="0" smtClean="0">
                <a:latin typeface="+mn-lt"/>
              </a:rPr>
              <a:t>driller</a:t>
            </a:r>
          </a:p>
          <a:p>
            <a:r>
              <a:rPr lang="en-US" dirty="0" smtClean="0">
                <a:latin typeface="+mn-lt"/>
              </a:rPr>
              <a:t>Location </a:t>
            </a:r>
            <a:r>
              <a:rPr lang="en-US" dirty="0">
                <a:latin typeface="+mn-lt"/>
              </a:rPr>
              <a:t>of wells is on the </a:t>
            </a:r>
            <a:r>
              <a:rPr lang="en-US" dirty="0" smtClean="0">
                <a:latin typeface="+mn-lt"/>
              </a:rPr>
              <a:t>quarter-quarter </a:t>
            </a:r>
            <a:r>
              <a:rPr lang="en-US" dirty="0">
                <a:latin typeface="+mn-lt"/>
              </a:rPr>
              <a:t>section</a:t>
            </a:r>
          </a:p>
          <a:p>
            <a:endParaRPr lang="en-US" dirty="0">
              <a:latin typeface="+mn-lt"/>
            </a:endParaRPr>
          </a:p>
        </p:txBody>
      </p:sp>
    </p:spTree>
    <p:extLst>
      <p:ext uri="{BB962C8B-B14F-4D97-AF65-F5344CB8AC3E}">
        <p14:creationId xmlns:p14="http://schemas.microsoft.com/office/powerpoint/2010/main" val="1770924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4. Developable Lands (King County study)</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800" dirty="0" smtClean="0">
                <a:latin typeface="+mn-lt"/>
              </a:rPr>
              <a:t>Use GIS data to identify buildable/developable land.</a:t>
            </a:r>
          </a:p>
          <a:p>
            <a:pPr marL="514350" indent="-514350">
              <a:buFont typeface="+mj-lt"/>
              <a:buAutoNum type="arabicPeriod"/>
            </a:pPr>
            <a:r>
              <a:rPr lang="en-US" sz="2800" dirty="0" smtClean="0">
                <a:latin typeface="+mn-lt"/>
              </a:rPr>
              <a:t>Overlay zoning information to capture residential density potential.</a:t>
            </a:r>
            <a:endParaRPr lang="en-US" sz="2800" dirty="0">
              <a:latin typeface="+mn-lt"/>
            </a:endParaRPr>
          </a:p>
          <a:p>
            <a:pPr marL="514350" indent="-514350">
              <a:buFont typeface="+mj-lt"/>
              <a:buAutoNum type="arabicPeriod"/>
            </a:pPr>
            <a:r>
              <a:rPr lang="en-US" sz="2800" dirty="0" smtClean="0">
                <a:latin typeface="+mn-lt"/>
              </a:rPr>
              <a:t>Remove areas with municipal/community </a:t>
            </a:r>
            <a:r>
              <a:rPr lang="en-US" sz="2800" dirty="0">
                <a:latin typeface="+mn-lt"/>
              </a:rPr>
              <a:t>water </a:t>
            </a:r>
            <a:r>
              <a:rPr lang="en-US" sz="2800" dirty="0" smtClean="0">
                <a:latin typeface="+mn-lt"/>
              </a:rPr>
              <a:t>systems.</a:t>
            </a:r>
          </a:p>
          <a:p>
            <a:pPr marL="514350" indent="-514350">
              <a:buFont typeface="+mj-lt"/>
              <a:buAutoNum type="arabicPeriod"/>
            </a:pPr>
            <a:r>
              <a:rPr lang="en-US" sz="2800" dirty="0" smtClean="0">
                <a:latin typeface="+mn-lt"/>
              </a:rPr>
              <a:t>Determine likelihood of development in the next 20 years based on growth rates.</a:t>
            </a:r>
          </a:p>
          <a:p>
            <a:pPr lvl="1"/>
            <a:r>
              <a:rPr lang="en-US" sz="2800" dirty="0" smtClean="0">
                <a:latin typeface="+mn-lt"/>
              </a:rPr>
              <a:t>Or, calculate for “full buildout” conditions.</a:t>
            </a:r>
          </a:p>
          <a:p>
            <a:pPr marL="0" indent="0">
              <a:buNone/>
            </a:pPr>
            <a:endParaRPr lang="en-US" sz="2800" b="1" dirty="0" smtClean="0">
              <a:solidFill>
                <a:srgbClr val="0070C0"/>
              </a:solidFill>
              <a:latin typeface="+mn-lt"/>
            </a:endParaRPr>
          </a:p>
          <a:p>
            <a:pPr marL="0" indent="0">
              <a:buNone/>
            </a:pPr>
            <a:r>
              <a:rPr lang="en-US" sz="2800" b="1" dirty="0" smtClean="0">
                <a:solidFill>
                  <a:srgbClr val="0070C0"/>
                </a:solidFill>
                <a:latin typeface="+mn-lt"/>
              </a:rPr>
              <a:t>Assumptions</a:t>
            </a:r>
            <a:r>
              <a:rPr lang="en-US" sz="2800" dirty="0" smtClean="0">
                <a:latin typeface="+mn-lt"/>
              </a:rPr>
              <a:t>: 20 year rate of development, parcels to exclude, connections in water service areas, etc.</a:t>
            </a:r>
            <a:endParaRPr lang="en-US" sz="2800" dirty="0">
              <a:latin typeface="+mn-lt"/>
            </a:endParaRPr>
          </a:p>
          <a:p>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597997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ing County water use study map" title="King County water use study map"/>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911228"/>
            <a:ext cx="10367963" cy="5902325"/>
          </a:xfrm>
        </p:spPr>
      </p:pic>
      <p:sp>
        <p:nvSpPr>
          <p:cNvPr id="2" name="Title 1"/>
          <p:cNvSpPr>
            <a:spLocks noGrp="1"/>
          </p:cNvSpPr>
          <p:nvPr>
            <p:ph type="title" idx="4294967295"/>
          </p:nvPr>
        </p:nvSpPr>
        <p:spPr>
          <a:xfrm>
            <a:off x="0" y="34925"/>
            <a:ext cx="12192000" cy="1050925"/>
          </a:xfrm>
        </p:spPr>
        <p:txBody>
          <a:bodyPr>
            <a:normAutofit/>
          </a:bodyPr>
          <a:lstStyle/>
          <a:p>
            <a:pPr algn="ctr"/>
            <a:r>
              <a:rPr lang="en-US" dirty="0" smtClean="0"/>
              <a:t>Example: Developable Lands</a:t>
            </a:r>
            <a:endParaRPr lang="en-US" dirty="0"/>
          </a:p>
        </p:txBody>
      </p:sp>
    </p:spTree>
    <p:extLst>
      <p:ext uri="{BB962C8B-B14F-4D97-AF65-F5344CB8AC3E}">
        <p14:creationId xmlns:p14="http://schemas.microsoft.com/office/powerpoint/2010/main" val="3706309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from other WRIAs</a:t>
            </a:r>
            <a:endParaRPr lang="en-US" dirty="0"/>
          </a:p>
        </p:txBody>
      </p:sp>
    </p:spTree>
    <p:extLst>
      <p:ext uri="{BB962C8B-B14F-4D97-AF65-F5344CB8AC3E}">
        <p14:creationId xmlns:p14="http://schemas.microsoft.com/office/powerpoint/2010/main" val="1126803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shot of WRIA 1 growth projection methods" title="WRIA 1 growth projection methods"/>
          <p:cNvGrpSpPr/>
          <p:nvPr/>
        </p:nvGrpSpPr>
        <p:grpSpPr>
          <a:xfrm>
            <a:off x="5867400" y="1272208"/>
            <a:ext cx="6124850" cy="5585792"/>
            <a:chOff x="2373196" y="518925"/>
            <a:chExt cx="6633557" cy="6172820"/>
          </a:xfrm>
        </p:grpSpPr>
        <p:pic>
          <p:nvPicPr>
            <p:cNvPr id="3" name="Picture 2" descr="screenshot of WRIA 1 growth projection methods"/>
            <p:cNvPicPr>
              <a:picLocks noChangeAspect="1"/>
            </p:cNvPicPr>
            <p:nvPr/>
          </p:nvPicPr>
          <p:blipFill>
            <a:blip r:embed="rId3"/>
            <a:stretch>
              <a:fillRect/>
            </a:stretch>
          </p:blipFill>
          <p:spPr>
            <a:xfrm>
              <a:off x="2520228" y="518925"/>
              <a:ext cx="6486525" cy="1695450"/>
            </a:xfrm>
            <a:prstGeom prst="rect">
              <a:avLst/>
            </a:prstGeom>
          </p:spPr>
        </p:pic>
        <p:pic>
          <p:nvPicPr>
            <p:cNvPr id="4" name="Picture 3" descr="screenshot of WRIA 1 growth projection methods"/>
            <p:cNvPicPr>
              <a:picLocks noChangeAspect="1"/>
            </p:cNvPicPr>
            <p:nvPr/>
          </p:nvPicPr>
          <p:blipFill>
            <a:blip r:embed="rId4"/>
            <a:stretch>
              <a:fillRect/>
            </a:stretch>
          </p:blipFill>
          <p:spPr>
            <a:xfrm>
              <a:off x="2373196" y="2352936"/>
              <a:ext cx="6633557" cy="4338809"/>
            </a:xfrm>
            <a:prstGeom prst="rect">
              <a:avLst/>
            </a:prstGeom>
          </p:spPr>
        </p:pic>
      </p:grpSp>
      <p:sp>
        <p:nvSpPr>
          <p:cNvPr id="8" name="Title 7"/>
          <p:cNvSpPr>
            <a:spLocks noGrp="1"/>
          </p:cNvSpPr>
          <p:nvPr>
            <p:ph type="title"/>
          </p:nvPr>
        </p:nvSpPr>
        <p:spPr/>
        <p:txBody>
          <a:bodyPr/>
          <a:lstStyle/>
          <a:p>
            <a:r>
              <a:rPr lang="en-US" dirty="0" smtClean="0"/>
              <a:t>WRIA 1: Population Forecast</a:t>
            </a:r>
            <a:endParaRPr lang="en-US" dirty="0"/>
          </a:p>
        </p:txBody>
      </p:sp>
      <p:sp>
        <p:nvSpPr>
          <p:cNvPr id="9" name="Content Placeholder 8"/>
          <p:cNvSpPr>
            <a:spLocks noGrp="1"/>
          </p:cNvSpPr>
          <p:nvPr>
            <p:ph sz="half" idx="1"/>
          </p:nvPr>
        </p:nvSpPr>
        <p:spPr/>
        <p:txBody>
          <a:bodyPr>
            <a:normAutofit/>
          </a:bodyPr>
          <a:lstStyle/>
          <a:p>
            <a:pPr marL="0" indent="0">
              <a:buNone/>
            </a:pPr>
            <a:r>
              <a:rPr lang="en-US" dirty="0" smtClean="0">
                <a:latin typeface="+mn-lt"/>
              </a:rPr>
              <a:t>Comprehensive </a:t>
            </a:r>
            <a:r>
              <a:rPr lang="en-US" dirty="0">
                <a:latin typeface="+mn-lt"/>
              </a:rPr>
              <a:t>plan </a:t>
            </a:r>
            <a:r>
              <a:rPr lang="en-US" dirty="0" smtClean="0">
                <a:latin typeface="+mn-lt"/>
              </a:rPr>
              <a:t>growth projections </a:t>
            </a:r>
            <a:r>
              <a:rPr lang="en-US" dirty="0">
                <a:latin typeface="+mn-lt"/>
              </a:rPr>
              <a:t>for rural growth outside of </a:t>
            </a:r>
            <a:r>
              <a:rPr lang="en-US" dirty="0" smtClean="0">
                <a:latin typeface="+mn-lt"/>
              </a:rPr>
              <a:t>UGA’s</a:t>
            </a:r>
          </a:p>
          <a:p>
            <a:endParaRPr lang="en-US" dirty="0">
              <a:latin typeface="+mn-lt"/>
            </a:endParaRPr>
          </a:p>
          <a:p>
            <a:pPr marL="0" indent="0">
              <a:buNone/>
            </a:pPr>
            <a:r>
              <a:rPr lang="en-US" dirty="0" smtClean="0">
                <a:latin typeface="+mn-lt"/>
              </a:rPr>
              <a:t>Adjustments for </a:t>
            </a:r>
            <a:r>
              <a:rPr lang="en-US" dirty="0">
                <a:latin typeface="+mn-lt"/>
              </a:rPr>
              <a:t>public water system capacity</a:t>
            </a:r>
            <a:r>
              <a:rPr lang="en-US" dirty="0" smtClean="0">
                <a:latin typeface="+mn-lt"/>
              </a:rPr>
              <a:t>.</a:t>
            </a:r>
          </a:p>
          <a:p>
            <a:pPr marL="0" indent="0">
              <a:buNone/>
            </a:pPr>
            <a:endParaRPr lang="en-US" dirty="0">
              <a:latin typeface="+mn-lt"/>
            </a:endParaRPr>
          </a:p>
          <a:p>
            <a:pPr marL="0" indent="0">
              <a:buNone/>
            </a:pPr>
            <a:r>
              <a:rPr lang="en-US" dirty="0" smtClean="0">
                <a:latin typeface="+mn-lt"/>
              </a:rPr>
              <a:t>Estimated</a:t>
            </a:r>
            <a:r>
              <a:rPr lang="en-US" dirty="0" smtClean="0">
                <a:solidFill>
                  <a:srgbClr val="FF0000"/>
                </a:solidFill>
                <a:latin typeface="+mn-lt"/>
              </a:rPr>
              <a:t> </a:t>
            </a:r>
            <a:r>
              <a:rPr lang="en-US" b="1" dirty="0" smtClean="0">
                <a:solidFill>
                  <a:srgbClr val="0070C0"/>
                </a:solidFill>
                <a:latin typeface="+mn-lt"/>
              </a:rPr>
              <a:t>2,150</a:t>
            </a:r>
            <a:r>
              <a:rPr lang="en-US" b="1" dirty="0" smtClean="0">
                <a:solidFill>
                  <a:srgbClr val="FF0000"/>
                </a:solidFill>
                <a:latin typeface="+mn-lt"/>
              </a:rPr>
              <a:t> </a:t>
            </a:r>
            <a:r>
              <a:rPr lang="en-US" b="1" dirty="0" smtClean="0">
                <a:solidFill>
                  <a:srgbClr val="0070C0"/>
                </a:solidFill>
                <a:latin typeface="+mn-lt"/>
              </a:rPr>
              <a:t>new homes</a:t>
            </a:r>
            <a:r>
              <a:rPr lang="en-US" dirty="0" smtClean="0">
                <a:latin typeface="+mn-lt"/>
              </a:rPr>
              <a:t> served by wells 2018-2038</a:t>
            </a:r>
          </a:p>
          <a:p>
            <a:endParaRPr lang="en-US" dirty="0">
              <a:latin typeface="+mn-lt"/>
            </a:endParaRPr>
          </a:p>
        </p:txBody>
      </p:sp>
    </p:spTree>
    <p:extLst>
      <p:ext uri="{BB962C8B-B14F-4D97-AF65-F5344CB8AC3E}">
        <p14:creationId xmlns:p14="http://schemas.microsoft.com/office/powerpoint/2010/main" val="1327208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A 1 consumptive use estimates per subbasin" title="WRIA 1 consumptive use estimates"/>
          <p:cNvPicPr>
            <a:picLocks noChangeAspect="1"/>
          </p:cNvPicPr>
          <p:nvPr/>
        </p:nvPicPr>
        <p:blipFill rotWithShape="1">
          <a:blip r:embed="rId3" cstate="screen">
            <a:extLst>
              <a:ext uri="{28A0092B-C50C-407E-A947-70E740481C1C}">
                <a14:useLocalDpi xmlns:a14="http://schemas.microsoft.com/office/drawing/2010/main"/>
              </a:ext>
            </a:extLst>
          </a:blip>
          <a:srcRect r="6465" b="3678"/>
          <a:stretch/>
        </p:blipFill>
        <p:spPr>
          <a:xfrm>
            <a:off x="4216389" y="1243885"/>
            <a:ext cx="7975611" cy="5133298"/>
          </a:xfrm>
          <a:prstGeom prst="rect">
            <a:avLst/>
          </a:prstGeom>
        </p:spPr>
      </p:pic>
      <p:sp>
        <p:nvSpPr>
          <p:cNvPr id="5" name="Title 7"/>
          <p:cNvSpPr>
            <a:spLocks noGrp="1"/>
          </p:cNvSpPr>
          <p:nvPr>
            <p:ph type="title"/>
          </p:nvPr>
        </p:nvSpPr>
        <p:spPr/>
        <p:txBody>
          <a:bodyPr/>
          <a:lstStyle/>
          <a:p>
            <a:r>
              <a:rPr lang="en-US" dirty="0" smtClean="0"/>
              <a:t>WRIA 1 Estimates</a:t>
            </a:r>
            <a:endParaRPr lang="en-US" dirty="0"/>
          </a:p>
        </p:txBody>
      </p:sp>
      <p:sp>
        <p:nvSpPr>
          <p:cNvPr id="3" name="Content Placeholder 2"/>
          <p:cNvSpPr>
            <a:spLocks noGrp="1"/>
          </p:cNvSpPr>
          <p:nvPr>
            <p:ph sz="half" idx="1"/>
          </p:nvPr>
        </p:nvSpPr>
        <p:spPr>
          <a:xfrm>
            <a:off x="609600" y="1243885"/>
            <a:ext cx="3419475" cy="4882279"/>
          </a:xfrm>
        </p:spPr>
        <p:txBody>
          <a:bodyPr>
            <a:normAutofit lnSpcReduction="10000"/>
          </a:bodyPr>
          <a:lstStyle/>
          <a:p>
            <a:pPr marL="0" indent="0">
              <a:buNone/>
            </a:pPr>
            <a:r>
              <a:rPr lang="en-US" dirty="0">
                <a:latin typeface="+mn-lt"/>
              </a:rPr>
              <a:t>C</a:t>
            </a:r>
            <a:r>
              <a:rPr lang="en-US" dirty="0" smtClean="0">
                <a:latin typeface="+mn-lt"/>
              </a:rPr>
              <a:t>onsumptive </a:t>
            </a:r>
            <a:r>
              <a:rPr lang="en-US" dirty="0">
                <a:latin typeface="+mn-lt"/>
              </a:rPr>
              <a:t>use from new domestic uses over 20-year horizon will likely be about </a:t>
            </a:r>
            <a:r>
              <a:rPr lang="en-US" b="1" dirty="0">
                <a:solidFill>
                  <a:srgbClr val="0070C0"/>
                </a:solidFill>
                <a:latin typeface="+mn-lt"/>
              </a:rPr>
              <a:t>647 AF/year</a:t>
            </a:r>
            <a:r>
              <a:rPr lang="en-US" dirty="0">
                <a:latin typeface="+mn-lt"/>
              </a:rPr>
              <a:t> </a:t>
            </a:r>
            <a:r>
              <a:rPr lang="en-US" dirty="0" smtClean="0">
                <a:latin typeface="+mn-lt"/>
              </a:rPr>
              <a:t>(~</a:t>
            </a:r>
            <a:r>
              <a:rPr lang="en-US" b="1" dirty="0" smtClean="0">
                <a:solidFill>
                  <a:srgbClr val="0070C0"/>
                </a:solidFill>
                <a:latin typeface="+mn-lt"/>
              </a:rPr>
              <a:t>0.9 cfs</a:t>
            </a:r>
            <a:r>
              <a:rPr lang="en-US" dirty="0" smtClean="0">
                <a:latin typeface="+mn-lt"/>
              </a:rPr>
              <a:t>)</a:t>
            </a:r>
          </a:p>
          <a:p>
            <a:pPr marL="0" indent="0">
              <a:buNone/>
            </a:pPr>
            <a:endParaRPr lang="en-US" dirty="0" smtClean="0">
              <a:latin typeface="+mn-lt"/>
            </a:endParaRPr>
          </a:p>
          <a:p>
            <a:pPr marL="0" indent="0">
              <a:buNone/>
            </a:pPr>
            <a:r>
              <a:rPr lang="en-US" dirty="0" smtClean="0">
                <a:latin typeface="+mn-lt"/>
              </a:rPr>
              <a:t>Apportioned </a:t>
            </a:r>
            <a:r>
              <a:rPr lang="en-US" dirty="0">
                <a:latin typeface="+mn-lt"/>
              </a:rPr>
              <a:t>out by subbasin based on expected new well </a:t>
            </a:r>
            <a:r>
              <a:rPr lang="en-US" dirty="0" smtClean="0">
                <a:latin typeface="+mn-lt"/>
              </a:rPr>
              <a:t>locations</a:t>
            </a:r>
            <a:endParaRPr lang="en-US" dirty="0">
              <a:latin typeface="+mn-lt"/>
            </a:endParaRPr>
          </a:p>
          <a:p>
            <a:endParaRPr lang="en-US" dirty="0">
              <a:latin typeface="+mn-lt"/>
            </a:endParaRPr>
          </a:p>
        </p:txBody>
      </p:sp>
    </p:spTree>
    <p:extLst>
      <p:ext uri="{BB962C8B-B14F-4D97-AF65-F5344CB8AC3E}">
        <p14:creationId xmlns:p14="http://schemas.microsoft.com/office/powerpoint/2010/main" val="2968078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WRIA 11 Estimates</a:t>
            </a:r>
            <a:endParaRPr lang="en-US" dirty="0"/>
          </a:p>
        </p:txBody>
      </p:sp>
      <p:sp>
        <p:nvSpPr>
          <p:cNvPr id="5" name="Content Placeholder 4"/>
          <p:cNvSpPr>
            <a:spLocks noGrp="1"/>
          </p:cNvSpPr>
          <p:nvPr>
            <p:ph sz="half" idx="1"/>
          </p:nvPr>
        </p:nvSpPr>
        <p:spPr>
          <a:xfrm>
            <a:off x="609600" y="1417638"/>
            <a:ext cx="5428343" cy="4708527"/>
          </a:xfrm>
        </p:spPr>
        <p:txBody>
          <a:bodyPr>
            <a:noAutofit/>
          </a:bodyPr>
          <a:lstStyle/>
          <a:p>
            <a:pPr marL="0" indent="0">
              <a:buNone/>
            </a:pPr>
            <a:r>
              <a:rPr lang="en-US" dirty="0" smtClean="0">
                <a:latin typeface="+mn-lt"/>
              </a:rPr>
              <a:t>3 counties. Each county used a different method to estimate number of new well connections.</a:t>
            </a:r>
          </a:p>
          <a:p>
            <a:pPr marL="0" indent="0">
              <a:buNone/>
            </a:pPr>
            <a:endParaRPr lang="en-US" dirty="0">
              <a:latin typeface="+mn-lt"/>
            </a:endParaRPr>
          </a:p>
          <a:p>
            <a:pPr marL="0" indent="0">
              <a:buNone/>
            </a:pPr>
            <a:r>
              <a:rPr lang="en-US" dirty="0" smtClean="0">
                <a:latin typeface="+mn-lt"/>
              </a:rPr>
              <a:t>Estimated </a:t>
            </a:r>
            <a:r>
              <a:rPr lang="en-US" b="1" dirty="0" smtClean="0">
                <a:solidFill>
                  <a:srgbClr val="0070C0"/>
                </a:solidFill>
                <a:latin typeface="+mn-lt"/>
              </a:rPr>
              <a:t>~3,000 </a:t>
            </a:r>
            <a:r>
              <a:rPr lang="en-US" dirty="0" smtClean="0">
                <a:latin typeface="+mn-lt"/>
              </a:rPr>
              <a:t>new well connections 2018-2040.</a:t>
            </a:r>
          </a:p>
          <a:p>
            <a:pPr marL="0" indent="0">
              <a:buNone/>
            </a:pPr>
            <a:endParaRPr lang="en-US" dirty="0" smtClean="0">
              <a:latin typeface="+mn-lt"/>
            </a:endParaRPr>
          </a:p>
          <a:p>
            <a:pPr marL="0" indent="0">
              <a:buNone/>
            </a:pPr>
            <a:r>
              <a:rPr lang="en-US" dirty="0" smtClean="0">
                <a:latin typeface="+mn-lt"/>
              </a:rPr>
              <a:t>Consumptive use estimated at</a:t>
            </a:r>
          </a:p>
          <a:p>
            <a:pPr marL="0" indent="0">
              <a:buNone/>
            </a:pPr>
            <a:r>
              <a:rPr lang="en-US" b="1" dirty="0" smtClean="0">
                <a:solidFill>
                  <a:srgbClr val="0070C0"/>
                </a:solidFill>
                <a:latin typeface="+mn-lt"/>
              </a:rPr>
              <a:t>747</a:t>
            </a:r>
            <a:r>
              <a:rPr lang="en-US" dirty="0" smtClean="0">
                <a:latin typeface="+mn-lt"/>
              </a:rPr>
              <a:t> </a:t>
            </a:r>
            <a:r>
              <a:rPr lang="en-US" dirty="0">
                <a:latin typeface="+mn-lt"/>
              </a:rPr>
              <a:t>Acre Feet/year or </a:t>
            </a:r>
            <a:r>
              <a:rPr lang="en-US" b="1" dirty="0" smtClean="0">
                <a:solidFill>
                  <a:srgbClr val="0070C0"/>
                </a:solidFill>
                <a:latin typeface="+mn-lt"/>
              </a:rPr>
              <a:t>1.03 </a:t>
            </a:r>
            <a:r>
              <a:rPr lang="en-US" dirty="0" smtClean="0">
                <a:latin typeface="+mn-lt"/>
              </a:rPr>
              <a:t>cfs.</a:t>
            </a:r>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pic>
        <p:nvPicPr>
          <p:cNvPr id="6" name="Picture 5" descr="WRIA 11 showing county boundaries" title="Map of WRIA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9113" y="1417638"/>
            <a:ext cx="5933287" cy="3576427"/>
          </a:xfrm>
          <a:prstGeom prst="rect">
            <a:avLst/>
          </a:prstGeom>
          <a:ln>
            <a:solidFill>
              <a:schemeClr val="tx1"/>
            </a:solidFill>
          </a:ln>
        </p:spPr>
      </p:pic>
    </p:spTree>
    <p:extLst>
      <p:ext uri="{BB962C8B-B14F-4D97-AF65-F5344CB8AC3E}">
        <p14:creationId xmlns:p14="http://schemas.microsoft.com/office/powerpoint/2010/main" val="854439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320338" cy="1143000"/>
          </a:xfrm>
        </p:spPr>
        <p:txBody>
          <a:bodyPr>
            <a:normAutofit fontScale="90000"/>
          </a:bodyPr>
          <a:lstStyle/>
          <a:p>
            <a:r>
              <a:rPr lang="en-US" dirty="0" smtClean="0"/>
              <a:t>WRIA 11: Thurston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00201"/>
            <a:ext cx="5791200" cy="4525963"/>
          </a:xfrm>
        </p:spPr>
        <p:txBody>
          <a:bodyPr>
            <a:noAutofit/>
          </a:bodyPr>
          <a:lstStyle/>
          <a:p>
            <a:pPr marL="0" indent="0">
              <a:buNone/>
            </a:pPr>
            <a:r>
              <a:rPr lang="en-US" dirty="0">
                <a:latin typeface="+mn-lt"/>
              </a:rPr>
              <a:t>Thurston Regional Planning Council population </a:t>
            </a:r>
            <a:r>
              <a:rPr lang="en-US" dirty="0" smtClean="0">
                <a:latin typeface="+mn-lt"/>
              </a:rPr>
              <a:t>forecasts</a:t>
            </a:r>
          </a:p>
          <a:p>
            <a:pPr marL="0" indent="0">
              <a:buNone/>
            </a:pPr>
            <a:endParaRPr lang="en-US" dirty="0" smtClean="0">
              <a:latin typeface="+mn-lt"/>
            </a:endParaRPr>
          </a:p>
          <a:p>
            <a:pPr marL="0" indent="0">
              <a:buNone/>
            </a:pPr>
            <a:r>
              <a:rPr lang="en-US" dirty="0" smtClean="0">
                <a:latin typeface="+mn-lt"/>
              </a:rPr>
              <a:t>Urban areas: assumed all growth in cities would connect to water service. Estimated wells in UGAs based on past trends.</a:t>
            </a:r>
          </a:p>
          <a:p>
            <a:pPr marL="0" indent="0">
              <a:buNone/>
            </a:pPr>
            <a:endParaRPr lang="en-US" dirty="0">
              <a:latin typeface="+mn-lt"/>
            </a:endParaRPr>
          </a:p>
          <a:p>
            <a:pPr marL="0" indent="0">
              <a:buNone/>
            </a:pPr>
            <a:r>
              <a:rPr lang="en-US" dirty="0" smtClean="0">
                <a:latin typeface="+mn-lt"/>
              </a:rPr>
              <a:t>Rural areas: subtracted available connections within water service area.</a:t>
            </a:r>
            <a:endParaRPr lang="en-US" dirty="0">
              <a:latin typeface="+mn-lt"/>
            </a:endParaRPr>
          </a:p>
        </p:txBody>
      </p:sp>
      <p:grpSp>
        <p:nvGrpSpPr>
          <p:cNvPr id="6" name="Group 5" descr="table of Thurston County population forecasts" title="Thurston County population forecasts"/>
          <p:cNvGrpSpPr/>
          <p:nvPr/>
        </p:nvGrpSpPr>
        <p:grpSpPr>
          <a:xfrm>
            <a:off x="7014500" y="1417638"/>
            <a:ext cx="4868508" cy="5341993"/>
            <a:chOff x="7014500" y="1417638"/>
            <a:chExt cx="4868508" cy="5341993"/>
          </a:xfrm>
        </p:grpSpPr>
        <p:pic>
          <p:nvPicPr>
            <p:cNvPr id="3" name="Picture 2" descr="table of Thurston County population forecasts"/>
            <p:cNvPicPr>
              <a:picLocks noChangeAspect="1"/>
            </p:cNvPicPr>
            <p:nvPr/>
          </p:nvPicPr>
          <p:blipFill>
            <a:blip r:embed="rId3"/>
            <a:stretch>
              <a:fillRect/>
            </a:stretch>
          </p:blipFill>
          <p:spPr>
            <a:xfrm>
              <a:off x="7014500" y="1417638"/>
              <a:ext cx="4868507" cy="2754284"/>
            </a:xfrm>
            <a:prstGeom prst="rect">
              <a:avLst/>
            </a:prstGeom>
          </p:spPr>
        </p:pic>
        <p:pic>
          <p:nvPicPr>
            <p:cNvPr id="4" name="Picture 3" descr="table of Thurston County population forecasts"/>
            <p:cNvPicPr>
              <a:picLocks noChangeAspect="1"/>
            </p:cNvPicPr>
            <p:nvPr/>
          </p:nvPicPr>
          <p:blipFill>
            <a:blip r:embed="rId4"/>
            <a:stretch>
              <a:fillRect/>
            </a:stretch>
          </p:blipFill>
          <p:spPr>
            <a:xfrm>
              <a:off x="7064836" y="4334224"/>
              <a:ext cx="4818171" cy="904105"/>
            </a:xfrm>
            <a:prstGeom prst="rect">
              <a:avLst/>
            </a:prstGeom>
          </p:spPr>
        </p:pic>
        <p:pic>
          <p:nvPicPr>
            <p:cNvPr id="7" name="Picture 6" descr="table of Thurston County population forecasts"/>
            <p:cNvPicPr>
              <a:picLocks noChangeAspect="1"/>
            </p:cNvPicPr>
            <p:nvPr/>
          </p:nvPicPr>
          <p:blipFill>
            <a:blip r:embed="rId5"/>
            <a:stretch>
              <a:fillRect/>
            </a:stretch>
          </p:blipFill>
          <p:spPr>
            <a:xfrm>
              <a:off x="7014500" y="5470436"/>
              <a:ext cx="4868508" cy="1289195"/>
            </a:xfrm>
            <a:prstGeom prst="rect">
              <a:avLst/>
            </a:prstGeom>
          </p:spPr>
        </p:pic>
      </p:grpSp>
    </p:spTree>
    <p:extLst>
      <p:ext uri="{BB962C8B-B14F-4D97-AF65-F5344CB8AC3E}">
        <p14:creationId xmlns:p14="http://schemas.microsoft.com/office/powerpoint/2010/main" val="1854636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Task</a:t>
            </a:r>
            <a:endParaRPr lang="en-US" dirty="0"/>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sz="2800" dirty="0" smtClean="0">
                <a:latin typeface="+mn-lt"/>
              </a:rPr>
              <a:t>Project number of </a:t>
            </a:r>
            <a:r>
              <a:rPr lang="en-US" sz="2800" b="1" dirty="0" smtClean="0">
                <a:solidFill>
                  <a:srgbClr val="0070C0"/>
                </a:solidFill>
                <a:latin typeface="+mn-lt"/>
              </a:rPr>
              <a:t>new domestic permit exempt wells </a:t>
            </a:r>
            <a:r>
              <a:rPr lang="en-US" sz="2800" dirty="0" smtClean="0">
                <a:latin typeface="+mn-lt"/>
              </a:rPr>
              <a:t>in the next 20 years.</a:t>
            </a:r>
          </a:p>
          <a:p>
            <a:pPr marL="742950" indent="-742950">
              <a:buFont typeface="+mj-lt"/>
              <a:buAutoNum type="arabicPeriod"/>
            </a:pPr>
            <a:r>
              <a:rPr lang="en-US" sz="2800" dirty="0" smtClean="0">
                <a:latin typeface="+mn-lt"/>
              </a:rPr>
              <a:t>Estimate the </a:t>
            </a:r>
            <a:r>
              <a:rPr lang="en-US" sz="2800" b="1" dirty="0" smtClean="0">
                <a:solidFill>
                  <a:srgbClr val="0070C0"/>
                </a:solidFill>
                <a:latin typeface="+mn-lt"/>
              </a:rPr>
              <a:t>amount of indoor and outdoor water used </a:t>
            </a:r>
            <a:r>
              <a:rPr lang="en-US" sz="2800" dirty="0" smtClean="0">
                <a:latin typeface="+mn-lt"/>
              </a:rPr>
              <a:t>by the domestic permit-exempt wells.</a:t>
            </a:r>
          </a:p>
          <a:p>
            <a:pPr marL="742950" indent="-742950">
              <a:buFont typeface="+mj-lt"/>
              <a:buAutoNum type="arabicPeriod"/>
            </a:pPr>
            <a:r>
              <a:rPr lang="en-US" sz="2800" dirty="0" smtClean="0">
                <a:latin typeface="+mn-lt"/>
              </a:rPr>
              <a:t>Calculate </a:t>
            </a:r>
            <a:r>
              <a:rPr lang="en-US" sz="2800" b="1" dirty="0" smtClean="0">
                <a:solidFill>
                  <a:srgbClr val="0070C0"/>
                </a:solidFill>
                <a:latin typeface="+mn-lt"/>
              </a:rPr>
              <a:t>consumptive water use</a:t>
            </a:r>
            <a:r>
              <a:rPr lang="en-US" sz="2800" dirty="0" smtClean="0">
                <a:latin typeface="+mn-lt"/>
              </a:rPr>
              <a:t>.</a:t>
            </a:r>
          </a:p>
          <a:p>
            <a:pPr marL="742950" indent="-742950">
              <a:buFont typeface="+mj-lt"/>
              <a:buAutoNum type="arabicPeriod"/>
            </a:pPr>
            <a:r>
              <a:rPr lang="en-US" sz="2800" dirty="0" smtClean="0">
                <a:latin typeface="+mn-lt"/>
              </a:rPr>
              <a:t>Develop </a:t>
            </a:r>
            <a:r>
              <a:rPr lang="en-US" sz="2800" b="1" dirty="0" smtClean="0">
                <a:solidFill>
                  <a:srgbClr val="0070C0"/>
                </a:solidFill>
                <a:latin typeface="+mn-lt"/>
              </a:rPr>
              <a:t>projects and actions </a:t>
            </a:r>
            <a:r>
              <a:rPr lang="en-US" sz="2800" dirty="0" smtClean="0">
                <a:latin typeface="+mn-lt"/>
              </a:rPr>
              <a:t>to offset the amount of water calculated in #3 and </a:t>
            </a:r>
            <a:r>
              <a:rPr lang="en-US" sz="2800" b="1" dirty="0" smtClean="0">
                <a:solidFill>
                  <a:srgbClr val="0070C0"/>
                </a:solidFill>
                <a:latin typeface="+mn-lt"/>
              </a:rPr>
              <a:t>meet NEB</a:t>
            </a:r>
            <a:r>
              <a:rPr lang="en-US" sz="2800" dirty="0" smtClean="0">
                <a:latin typeface="+mn-lt"/>
              </a:rPr>
              <a:t>.</a:t>
            </a:r>
          </a:p>
          <a:p>
            <a:pPr marL="742950" indent="-742950">
              <a:buFont typeface="+mj-lt"/>
              <a:buAutoNum type="arabicPeriod"/>
            </a:pPr>
            <a:endParaRPr lang="en-US" sz="2800" dirty="0">
              <a:latin typeface="+mn-lt"/>
            </a:endParaRPr>
          </a:p>
        </p:txBody>
      </p:sp>
    </p:spTree>
    <p:extLst>
      <p:ext uri="{BB962C8B-B14F-4D97-AF65-F5344CB8AC3E}">
        <p14:creationId xmlns:p14="http://schemas.microsoft.com/office/powerpoint/2010/main" val="1234793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Lewis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29240"/>
            <a:ext cx="5236029" cy="3615871"/>
          </a:xfrm>
        </p:spPr>
        <p:txBody>
          <a:bodyPr>
            <a:noAutofit/>
          </a:bodyPr>
          <a:lstStyle/>
          <a:p>
            <a:pPr marL="0" indent="0">
              <a:buNone/>
            </a:pPr>
            <a:r>
              <a:rPr lang="en-US" dirty="0" smtClean="0">
                <a:latin typeface="+mn-lt"/>
              </a:rPr>
              <a:t>Compared three population projections:</a:t>
            </a:r>
          </a:p>
          <a:p>
            <a:pPr>
              <a:buFontTx/>
              <a:buChar char="-"/>
            </a:pPr>
            <a:r>
              <a:rPr lang="en-US" dirty="0" smtClean="0">
                <a:latin typeface="+mn-lt"/>
              </a:rPr>
              <a:t>Thurston Regional Planning Council Transportation Model to 2040</a:t>
            </a:r>
          </a:p>
          <a:p>
            <a:pPr>
              <a:buFontTx/>
              <a:buChar char="-"/>
            </a:pPr>
            <a:r>
              <a:rPr lang="en-US" dirty="0">
                <a:latin typeface="+mn-lt"/>
              </a:rPr>
              <a:t>T</a:t>
            </a:r>
            <a:r>
              <a:rPr lang="en-US" dirty="0" smtClean="0">
                <a:latin typeface="+mn-lt"/>
              </a:rPr>
              <a:t>wo </a:t>
            </a:r>
            <a:r>
              <a:rPr lang="en-US" dirty="0">
                <a:latin typeface="+mn-lt"/>
              </a:rPr>
              <a:t>straight-line projections that used historic growth trends to estimate potential </a:t>
            </a:r>
            <a:r>
              <a:rPr lang="en-US" dirty="0" smtClean="0">
                <a:latin typeface="+mn-lt"/>
              </a:rPr>
              <a:t>growth</a:t>
            </a:r>
            <a:endParaRPr lang="en-US" sz="2000" dirty="0">
              <a:latin typeface="+mn-lt"/>
            </a:endParaRPr>
          </a:p>
        </p:txBody>
      </p:sp>
      <p:pic>
        <p:nvPicPr>
          <p:cNvPr id="4" name="Picture 3" descr="WRIA 11 subbasin map" title="WRIA 11 subbasin ma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008" y="1629240"/>
            <a:ext cx="5802992" cy="3644900"/>
          </a:xfrm>
          <a:prstGeom prst="rect">
            <a:avLst/>
          </a:prstGeom>
        </p:spPr>
      </p:pic>
      <p:sp>
        <p:nvSpPr>
          <p:cNvPr id="3" name="TextBox 2"/>
          <p:cNvSpPr txBox="1"/>
          <p:nvPr/>
        </p:nvSpPr>
        <p:spPr>
          <a:xfrm>
            <a:off x="609600" y="5245111"/>
            <a:ext cx="11035151" cy="954107"/>
          </a:xfrm>
          <a:prstGeom prst="rect">
            <a:avLst/>
          </a:prstGeom>
          <a:noFill/>
        </p:spPr>
        <p:txBody>
          <a:bodyPr wrap="square" rtlCol="0">
            <a:spAutoFit/>
          </a:bodyPr>
          <a:lstStyle/>
          <a:p>
            <a:r>
              <a:rPr lang="en-US" sz="2800" dirty="0"/>
              <a:t>Assumed all new growth on permit-exempt wells because of limited water system capacity and large lot </a:t>
            </a:r>
            <a:r>
              <a:rPr lang="en-US" sz="2800" dirty="0" smtClean="0"/>
              <a:t>sizes</a:t>
            </a:r>
            <a:endParaRPr lang="en-US" sz="2800" dirty="0"/>
          </a:p>
        </p:txBody>
      </p:sp>
    </p:spTree>
    <p:extLst>
      <p:ext uri="{BB962C8B-B14F-4D97-AF65-F5344CB8AC3E}">
        <p14:creationId xmlns:p14="http://schemas.microsoft.com/office/powerpoint/2010/main" val="2587437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Pierce County</a:t>
            </a:r>
            <a:br>
              <a:rPr lang="en-US" dirty="0" smtClean="0"/>
            </a:br>
            <a:r>
              <a:rPr lang="en-US" dirty="0" smtClean="0"/>
              <a:t>Combination</a:t>
            </a:r>
            <a:endParaRPr lang="en-US" dirty="0"/>
          </a:p>
        </p:txBody>
      </p:sp>
      <p:sp>
        <p:nvSpPr>
          <p:cNvPr id="5" name="Content Placeholder 4"/>
          <p:cNvSpPr>
            <a:spLocks noGrp="1"/>
          </p:cNvSpPr>
          <p:nvPr>
            <p:ph sz="half" idx="1"/>
          </p:nvPr>
        </p:nvSpPr>
        <p:spPr>
          <a:xfrm>
            <a:off x="609600" y="1600202"/>
            <a:ext cx="4343400" cy="1621970"/>
          </a:xfrm>
        </p:spPr>
        <p:txBody>
          <a:bodyPr/>
          <a:lstStyle/>
          <a:p>
            <a:pPr marL="0" indent="0">
              <a:buNone/>
            </a:pPr>
            <a:r>
              <a:rPr lang="en-US" dirty="0" smtClean="0">
                <a:latin typeface="+mn-lt"/>
              </a:rPr>
              <a:t>Combination of population projections, building permit data, and county well data</a:t>
            </a:r>
            <a:endParaRPr lang="en-US" dirty="0">
              <a:latin typeface="+mn-lt"/>
            </a:endParaRPr>
          </a:p>
        </p:txBody>
      </p:sp>
      <p:grpSp>
        <p:nvGrpSpPr>
          <p:cNvPr id="4" name="Group 3" descr="table of Pierce County growth projections" title="Pierce County growth projections"/>
          <p:cNvGrpSpPr/>
          <p:nvPr/>
        </p:nvGrpSpPr>
        <p:grpSpPr>
          <a:xfrm>
            <a:off x="575179" y="1600200"/>
            <a:ext cx="11563864" cy="3800548"/>
            <a:chOff x="575179" y="1600200"/>
            <a:chExt cx="11563864" cy="3800548"/>
          </a:xfrm>
        </p:grpSpPr>
        <p:pic>
          <p:nvPicPr>
            <p:cNvPr id="3" name="Picture 2" descr="table of Pierce County growth projections"/>
            <p:cNvPicPr>
              <a:picLocks noChangeAspect="1"/>
            </p:cNvPicPr>
            <p:nvPr/>
          </p:nvPicPr>
          <p:blipFill>
            <a:blip r:embed="rId3"/>
            <a:stretch>
              <a:fillRect/>
            </a:stretch>
          </p:blipFill>
          <p:spPr>
            <a:xfrm>
              <a:off x="5988923" y="1600200"/>
              <a:ext cx="6150120" cy="3800547"/>
            </a:xfrm>
            <a:prstGeom prst="rect">
              <a:avLst/>
            </a:prstGeom>
          </p:spPr>
        </p:pic>
        <p:pic>
          <p:nvPicPr>
            <p:cNvPr id="6" name="Picture 5" descr="table of Pierce County growth projections"/>
            <p:cNvPicPr>
              <a:picLocks noChangeAspect="1"/>
            </p:cNvPicPr>
            <p:nvPr/>
          </p:nvPicPr>
          <p:blipFill>
            <a:blip r:embed="rId4"/>
            <a:stretch>
              <a:fillRect/>
            </a:stretch>
          </p:blipFill>
          <p:spPr>
            <a:xfrm>
              <a:off x="575179" y="3404736"/>
              <a:ext cx="5520821" cy="1996012"/>
            </a:xfrm>
            <a:prstGeom prst="rect">
              <a:avLst/>
            </a:prstGeom>
          </p:spPr>
        </p:pic>
      </p:grpSp>
    </p:spTree>
    <p:extLst>
      <p:ext uri="{BB962C8B-B14F-4D97-AF65-F5344CB8AC3E}">
        <p14:creationId xmlns:p14="http://schemas.microsoft.com/office/powerpoint/2010/main" val="3846507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 of WRIA 59 well projections" title="WRIA 59 well projectio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743" y="1337043"/>
            <a:ext cx="8250257" cy="3226310"/>
          </a:xfrm>
          <a:prstGeom prst="rect">
            <a:avLst/>
          </a:prstGeom>
          <a:solidFill>
            <a:schemeClr val="bg1"/>
          </a:solidFill>
        </p:spPr>
      </p:pic>
      <p:sp>
        <p:nvSpPr>
          <p:cNvPr id="2" name="Title 1"/>
          <p:cNvSpPr>
            <a:spLocks noGrp="1"/>
          </p:cNvSpPr>
          <p:nvPr>
            <p:ph type="title"/>
          </p:nvPr>
        </p:nvSpPr>
        <p:spPr>
          <a:xfrm>
            <a:off x="609600" y="194043"/>
            <a:ext cx="10972800" cy="1143000"/>
          </a:xfrm>
        </p:spPr>
        <p:txBody>
          <a:bodyPr/>
          <a:lstStyle/>
          <a:p>
            <a:r>
              <a:rPr lang="en-US" dirty="0" smtClean="0"/>
              <a:t>WRIA 59: County Well Data</a:t>
            </a:r>
            <a:endParaRPr lang="en-US" dirty="0"/>
          </a:p>
        </p:txBody>
      </p:sp>
      <p:sp>
        <p:nvSpPr>
          <p:cNvPr id="4" name="Content Placeholder 3"/>
          <p:cNvSpPr>
            <a:spLocks noGrp="1"/>
          </p:cNvSpPr>
          <p:nvPr>
            <p:ph sz="half" idx="1"/>
          </p:nvPr>
        </p:nvSpPr>
        <p:spPr>
          <a:xfrm>
            <a:off x="255748" y="1337044"/>
            <a:ext cx="3685994" cy="4577982"/>
          </a:xfrm>
          <a:noFill/>
          <a:ln w="44450">
            <a:noFill/>
          </a:ln>
        </p:spPr>
        <p:txBody>
          <a:bodyPr>
            <a:noAutofit/>
          </a:bodyPr>
          <a:lstStyle/>
          <a:p>
            <a:pPr marL="0" indent="0">
              <a:buNone/>
            </a:pPr>
            <a:r>
              <a:rPr lang="en-US" dirty="0" smtClean="0">
                <a:latin typeface="+mn-lt"/>
              </a:rPr>
              <a:t>Calculated building permits that rely on wells 2001-2017 and assumed same rate for 2018-2038</a:t>
            </a:r>
          </a:p>
          <a:p>
            <a:pPr marL="0" indent="0">
              <a:buNone/>
            </a:pPr>
            <a:endParaRPr lang="en-US" dirty="0">
              <a:latin typeface="+mn-lt"/>
            </a:endParaRPr>
          </a:p>
          <a:p>
            <a:pPr marL="0" indent="0">
              <a:buNone/>
            </a:pPr>
            <a:r>
              <a:rPr lang="en-US" dirty="0" smtClean="0">
                <a:latin typeface="+mn-lt"/>
              </a:rPr>
              <a:t>Looked at well impacts to aquifers, based on groundwater model</a:t>
            </a:r>
          </a:p>
        </p:txBody>
      </p:sp>
    </p:spTree>
    <p:extLst>
      <p:ext uri="{BB962C8B-B14F-4D97-AF65-F5344CB8AC3E}">
        <p14:creationId xmlns:p14="http://schemas.microsoft.com/office/powerpoint/2010/main" val="3818566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59 Estimates</a:t>
            </a:r>
            <a:endParaRPr lang="en-US" dirty="0"/>
          </a:p>
        </p:txBody>
      </p:sp>
      <p:sp>
        <p:nvSpPr>
          <p:cNvPr id="3" name="Content Placeholder 2"/>
          <p:cNvSpPr>
            <a:spLocks noGrp="1"/>
          </p:cNvSpPr>
          <p:nvPr>
            <p:ph sz="half" idx="1"/>
          </p:nvPr>
        </p:nvSpPr>
        <p:spPr>
          <a:xfrm>
            <a:off x="609599" y="1417639"/>
            <a:ext cx="5191126" cy="4708526"/>
          </a:xfrm>
        </p:spPr>
        <p:txBody>
          <a:bodyPr>
            <a:noAutofit/>
          </a:bodyPr>
          <a:lstStyle/>
          <a:p>
            <a:pPr marL="0" indent="0">
              <a:buNone/>
            </a:pPr>
            <a:r>
              <a:rPr lang="en-US" dirty="0" smtClean="0">
                <a:latin typeface="+mn-lt"/>
              </a:rPr>
              <a:t>Projected </a:t>
            </a:r>
            <a:r>
              <a:rPr lang="en-US" b="1" dirty="0" smtClean="0">
                <a:solidFill>
                  <a:srgbClr val="0070C0"/>
                </a:solidFill>
                <a:latin typeface="+mn-lt"/>
              </a:rPr>
              <a:t>1,118 new homes </a:t>
            </a:r>
            <a:r>
              <a:rPr lang="en-US" dirty="0" smtClean="0">
                <a:latin typeface="+mn-lt"/>
              </a:rPr>
              <a:t>relying on wells</a:t>
            </a:r>
          </a:p>
          <a:p>
            <a:pPr marL="0" indent="0">
              <a:buNone/>
            </a:pPr>
            <a:endParaRPr lang="en-US" dirty="0" smtClean="0">
              <a:latin typeface="+mn-lt"/>
            </a:endParaRPr>
          </a:p>
          <a:p>
            <a:pPr marL="0" indent="0">
              <a:buNone/>
            </a:pPr>
            <a:r>
              <a:rPr lang="en-US" dirty="0" smtClean="0">
                <a:latin typeface="+mn-lt"/>
              </a:rPr>
              <a:t>Estimated consumptive </a:t>
            </a:r>
            <a:r>
              <a:rPr lang="en-US" dirty="0">
                <a:latin typeface="+mn-lt"/>
              </a:rPr>
              <a:t>use impacts </a:t>
            </a:r>
            <a:r>
              <a:rPr lang="en-US" dirty="0" smtClean="0">
                <a:latin typeface="+mn-lt"/>
              </a:rPr>
              <a:t>at ~</a:t>
            </a:r>
            <a:r>
              <a:rPr lang="en-US" b="1" dirty="0" smtClean="0">
                <a:solidFill>
                  <a:srgbClr val="0070C0"/>
                </a:solidFill>
                <a:latin typeface="+mn-lt"/>
              </a:rPr>
              <a:t>430 </a:t>
            </a:r>
            <a:r>
              <a:rPr lang="en-US" b="1" dirty="0">
                <a:solidFill>
                  <a:srgbClr val="0070C0"/>
                </a:solidFill>
                <a:latin typeface="+mn-lt"/>
              </a:rPr>
              <a:t>AF/year </a:t>
            </a:r>
            <a:r>
              <a:rPr lang="en-US" dirty="0">
                <a:latin typeface="+mn-lt"/>
              </a:rPr>
              <a:t>by the end of the 20 year </a:t>
            </a:r>
            <a:r>
              <a:rPr lang="en-US" dirty="0" smtClean="0">
                <a:latin typeface="+mn-lt"/>
              </a:rPr>
              <a:t>horizon</a:t>
            </a:r>
          </a:p>
          <a:p>
            <a:pPr marL="0" indent="0">
              <a:buNone/>
            </a:pPr>
            <a:endParaRPr lang="en-US" dirty="0">
              <a:latin typeface="+mn-lt"/>
            </a:endParaRPr>
          </a:p>
          <a:p>
            <a:pPr marL="0" indent="0">
              <a:buNone/>
            </a:pPr>
            <a:r>
              <a:rPr lang="en-US" dirty="0" smtClean="0">
                <a:latin typeface="+mn-lt"/>
              </a:rPr>
              <a:t>Apportioned </a:t>
            </a:r>
            <a:r>
              <a:rPr lang="en-US" dirty="0">
                <a:latin typeface="+mn-lt"/>
              </a:rPr>
              <a:t>those impacts </a:t>
            </a:r>
            <a:r>
              <a:rPr lang="en-US" dirty="0" smtClean="0">
                <a:latin typeface="+mn-lt"/>
              </a:rPr>
              <a:t>by </a:t>
            </a:r>
            <a:r>
              <a:rPr lang="en-US" dirty="0">
                <a:latin typeface="+mn-lt"/>
              </a:rPr>
              <a:t>subbasin and aquifer type based on expected new well locations.</a:t>
            </a:r>
          </a:p>
          <a:p>
            <a:endParaRPr lang="en-US" dirty="0">
              <a:latin typeface="+mn-lt"/>
            </a:endParaRPr>
          </a:p>
        </p:txBody>
      </p:sp>
      <p:pic>
        <p:nvPicPr>
          <p:cNvPr id="6" name="Picture 5" descr="Map of WRIA 59 projected wells" title="Map of WRIA 59 projected wells"/>
          <p:cNvPicPr>
            <a:picLocks noChangeAspect="1"/>
          </p:cNvPicPr>
          <p:nvPr/>
        </p:nvPicPr>
        <p:blipFill>
          <a:blip r:embed="rId3"/>
          <a:stretch>
            <a:fillRect/>
          </a:stretch>
        </p:blipFill>
        <p:spPr>
          <a:xfrm>
            <a:off x="5977384" y="1354093"/>
            <a:ext cx="6214616" cy="5503907"/>
          </a:xfrm>
          <a:prstGeom prst="rect">
            <a:avLst/>
          </a:prstGeom>
        </p:spPr>
      </p:pic>
    </p:spTree>
    <p:extLst>
      <p:ext uri="{BB962C8B-B14F-4D97-AF65-F5344CB8AC3E}">
        <p14:creationId xmlns:p14="http://schemas.microsoft.com/office/powerpoint/2010/main" val="249739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Estimates</a:t>
            </a:r>
            <a:endParaRPr lang="en-US" dirty="0"/>
          </a:p>
        </p:txBody>
      </p:sp>
      <p:sp>
        <p:nvSpPr>
          <p:cNvPr id="5" name="Content Placeholder 4"/>
          <p:cNvSpPr>
            <a:spLocks noGrp="1"/>
          </p:cNvSpPr>
          <p:nvPr>
            <p:ph sz="half" idx="1"/>
          </p:nvPr>
        </p:nvSpPr>
        <p:spPr/>
        <p:txBody>
          <a:bodyPr>
            <a:normAutofit/>
          </a:bodyPr>
          <a:lstStyle/>
          <a:p>
            <a:pPr marL="0" indent="0">
              <a:buNone/>
            </a:pPr>
            <a:r>
              <a:rPr lang="en-US" sz="2800" dirty="0" smtClean="0">
                <a:latin typeface="+mn-lt"/>
              </a:rPr>
              <a:t>3 counties</a:t>
            </a:r>
          </a:p>
          <a:p>
            <a:pPr marL="0" indent="0">
              <a:buNone/>
            </a:pPr>
            <a:endParaRPr lang="en-US" dirty="0">
              <a:latin typeface="+mn-lt"/>
            </a:endParaRPr>
          </a:p>
          <a:p>
            <a:pPr marL="0" indent="0">
              <a:buNone/>
            </a:pPr>
            <a:r>
              <a:rPr lang="en-US" sz="2800" dirty="0" smtClean="0">
                <a:latin typeface="+mn-lt"/>
              </a:rPr>
              <a:t>Each county used different methods to project number of Single Family Units (SFUs) that would rely on wells.</a:t>
            </a:r>
          </a:p>
          <a:p>
            <a:pPr marL="0" indent="0">
              <a:buNone/>
            </a:pPr>
            <a:endParaRPr lang="en-US" sz="2800" dirty="0">
              <a:latin typeface="+mn-lt"/>
            </a:endParaRPr>
          </a:p>
          <a:p>
            <a:pPr marL="0" indent="0">
              <a:buNone/>
            </a:pPr>
            <a:r>
              <a:rPr lang="en-US" sz="2800" dirty="0" smtClean="0">
                <a:latin typeface="+mn-lt"/>
              </a:rPr>
              <a:t>Estimated </a:t>
            </a:r>
            <a:r>
              <a:rPr lang="en-US" sz="2800" b="1" dirty="0" smtClean="0">
                <a:solidFill>
                  <a:srgbClr val="0070C0"/>
                </a:solidFill>
                <a:latin typeface="+mn-lt"/>
              </a:rPr>
              <a:t>~1,650 acre feet/year or 2.3 cfs</a:t>
            </a:r>
            <a:endParaRPr lang="en-US" sz="2800" b="1" dirty="0">
              <a:solidFill>
                <a:srgbClr val="0070C0"/>
              </a:solidFill>
              <a:latin typeface="+mn-lt"/>
            </a:endParaRPr>
          </a:p>
        </p:txBody>
      </p:sp>
      <p:pic>
        <p:nvPicPr>
          <p:cNvPr id="1026" name="Picture 2" descr="Water Resource Inventory Area 55" title="Map of WRIA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1267819"/>
            <a:ext cx="4043362" cy="507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43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75" y="174626"/>
            <a:ext cx="10972800" cy="1143000"/>
          </a:xfrm>
        </p:spPr>
        <p:txBody>
          <a:bodyPr>
            <a:normAutofit fontScale="90000"/>
          </a:bodyPr>
          <a:lstStyle/>
          <a:p>
            <a:r>
              <a:rPr lang="en-US" dirty="0" smtClean="0"/>
              <a:t>WRIA 55: Spokane County </a:t>
            </a:r>
            <a:br>
              <a:rPr lang="en-US" dirty="0" smtClean="0"/>
            </a:br>
            <a:r>
              <a:rPr lang="en-US" dirty="0" smtClean="0"/>
              <a:t>Population Forecast</a:t>
            </a:r>
            <a:endParaRPr lang="en-US" dirty="0"/>
          </a:p>
        </p:txBody>
      </p:sp>
      <p:sp>
        <p:nvSpPr>
          <p:cNvPr id="5" name="Content Placeholder 4"/>
          <p:cNvSpPr>
            <a:spLocks noGrp="1"/>
          </p:cNvSpPr>
          <p:nvPr>
            <p:ph idx="1"/>
          </p:nvPr>
        </p:nvSpPr>
        <p:spPr>
          <a:xfrm>
            <a:off x="609600" y="1600201"/>
            <a:ext cx="5949639" cy="4700587"/>
          </a:xfrm>
        </p:spPr>
        <p:txBody>
          <a:bodyPr>
            <a:noAutofit/>
          </a:bodyPr>
          <a:lstStyle/>
          <a:p>
            <a:pPr marL="0" indent="0">
              <a:buNone/>
            </a:pPr>
            <a:r>
              <a:rPr lang="en-US" sz="2800" dirty="0" smtClean="0">
                <a:latin typeface="+mn-lt"/>
              </a:rPr>
              <a:t>Spokane </a:t>
            </a:r>
            <a:r>
              <a:rPr lang="en-US" sz="2800" dirty="0">
                <a:latin typeface="+mn-lt"/>
              </a:rPr>
              <a:t>Regional Transportation Council </a:t>
            </a:r>
            <a:r>
              <a:rPr lang="en-US" sz="2800" dirty="0" smtClean="0">
                <a:latin typeface="+mn-lt"/>
              </a:rPr>
              <a:t>Horizon </a:t>
            </a:r>
            <a:r>
              <a:rPr lang="en-US" sz="2800" dirty="0">
                <a:latin typeface="+mn-lt"/>
              </a:rPr>
              <a:t>2040 projected increase in </a:t>
            </a:r>
            <a:r>
              <a:rPr lang="en-US" sz="2800" dirty="0" smtClean="0">
                <a:latin typeface="+mn-lt"/>
              </a:rPr>
              <a:t>single family units (SFUs)</a:t>
            </a:r>
          </a:p>
          <a:p>
            <a:pPr lvl="1"/>
            <a:r>
              <a:rPr lang="en-US" sz="2400" dirty="0" smtClean="0">
                <a:latin typeface="+mn-lt"/>
              </a:rPr>
              <a:t>GIS analysis to allocate SFUs to subbasins and then between areas served by public water and areas served by wells, based on current distribution from County assessors data</a:t>
            </a:r>
          </a:p>
          <a:p>
            <a:pPr lvl="1"/>
            <a:r>
              <a:rPr lang="en-US" sz="2400" dirty="0" smtClean="0">
                <a:latin typeface="+mn-lt"/>
              </a:rPr>
              <a:t>Compared to 2001-2017 historical growth data from county assessor</a:t>
            </a:r>
          </a:p>
          <a:p>
            <a:pPr marL="57150" indent="0">
              <a:buNone/>
            </a:pPr>
            <a:r>
              <a:rPr lang="en-US" sz="2800" dirty="0" smtClean="0">
                <a:latin typeface="+mn-lt"/>
              </a:rPr>
              <a:t>Estimated 1602 new homes using wells</a:t>
            </a:r>
          </a:p>
          <a:p>
            <a:pPr marL="0" indent="0">
              <a:buNone/>
            </a:pPr>
            <a:endParaRPr lang="en-US" sz="2800" dirty="0">
              <a:latin typeface="+mn-lt"/>
            </a:endParaRPr>
          </a:p>
          <a:p>
            <a:pPr marL="0" indent="0">
              <a:buNone/>
            </a:pPr>
            <a:endParaRPr lang="en-US" sz="2800" dirty="0">
              <a:latin typeface="+mn-lt"/>
            </a:endParaRPr>
          </a:p>
          <a:p>
            <a:pPr marL="0" indent="0">
              <a:buNone/>
            </a:pPr>
            <a:endParaRPr lang="en-US" sz="2800" dirty="0">
              <a:latin typeface="+mn-lt"/>
            </a:endParaRPr>
          </a:p>
        </p:txBody>
      </p:sp>
      <p:pic>
        <p:nvPicPr>
          <p:cNvPr id="7" name="Picture 6" descr="Table of Spokane County projected growth" title="Spokane County projected growth"/>
          <p:cNvPicPr>
            <a:picLocks noChangeAspect="1"/>
          </p:cNvPicPr>
          <p:nvPr/>
        </p:nvPicPr>
        <p:blipFill>
          <a:blip r:embed="rId3"/>
          <a:stretch>
            <a:fillRect/>
          </a:stretch>
        </p:blipFill>
        <p:spPr>
          <a:xfrm>
            <a:off x="6559239" y="1600201"/>
            <a:ext cx="5632761" cy="2884409"/>
          </a:xfrm>
          <a:prstGeom prst="rect">
            <a:avLst/>
          </a:prstGeom>
        </p:spPr>
      </p:pic>
    </p:spTree>
    <p:extLst>
      <p:ext uri="{BB962C8B-B14F-4D97-AF65-F5344CB8AC3E}">
        <p14:creationId xmlns:p14="http://schemas.microsoft.com/office/powerpoint/2010/main" val="1705694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WRIA 55: Stevens County</a:t>
            </a:r>
            <a:br>
              <a:rPr lang="en-US" dirty="0" smtClean="0"/>
            </a:br>
            <a:r>
              <a:rPr lang="en-US" dirty="0" smtClean="0"/>
              <a:t> County Well Data</a:t>
            </a:r>
            <a:endParaRPr lang="en-US" dirty="0"/>
          </a:p>
        </p:txBody>
      </p:sp>
      <p:sp>
        <p:nvSpPr>
          <p:cNvPr id="3" name="Content Placeholder 2"/>
          <p:cNvSpPr>
            <a:spLocks noGrp="1"/>
          </p:cNvSpPr>
          <p:nvPr>
            <p:ph sz="half" idx="1"/>
          </p:nvPr>
        </p:nvSpPr>
        <p:spPr>
          <a:xfrm>
            <a:off x="609600" y="1600202"/>
            <a:ext cx="3876675" cy="4157662"/>
          </a:xfrm>
        </p:spPr>
        <p:txBody>
          <a:bodyPr>
            <a:noAutofit/>
          </a:bodyPr>
          <a:lstStyle/>
          <a:p>
            <a:pPr marL="0" indent="0">
              <a:buNone/>
            </a:pPr>
            <a:r>
              <a:rPr lang="en-US" dirty="0" smtClean="0">
                <a:latin typeface="+mn-lt"/>
              </a:rPr>
              <a:t>Building </a:t>
            </a:r>
            <a:r>
              <a:rPr lang="en-US" dirty="0">
                <a:latin typeface="+mn-lt"/>
              </a:rPr>
              <a:t>permits </a:t>
            </a:r>
            <a:r>
              <a:rPr lang="en-US" dirty="0" smtClean="0">
                <a:latin typeface="+mn-lt"/>
              </a:rPr>
              <a:t>2001-2017 that </a:t>
            </a:r>
            <a:r>
              <a:rPr lang="en-US" dirty="0">
                <a:latin typeface="+mn-lt"/>
              </a:rPr>
              <a:t>rely </a:t>
            </a:r>
            <a:r>
              <a:rPr lang="en-US" dirty="0" smtClean="0">
                <a:latin typeface="+mn-lt"/>
              </a:rPr>
              <a:t>“private water supply”</a:t>
            </a:r>
            <a:endParaRPr lang="en-US" dirty="0">
              <a:latin typeface="+mn-lt"/>
            </a:endParaRPr>
          </a:p>
          <a:p>
            <a:pPr marL="0" indent="0">
              <a:buNone/>
            </a:pPr>
            <a:endParaRPr lang="en-US" dirty="0" smtClean="0">
              <a:latin typeface="+mn-lt"/>
            </a:endParaRPr>
          </a:p>
          <a:p>
            <a:pPr marL="0" indent="0">
              <a:buNone/>
            </a:pPr>
            <a:r>
              <a:rPr lang="en-US" dirty="0" smtClean="0">
                <a:latin typeface="+mn-lt"/>
              </a:rPr>
              <a:t>Assumed </a:t>
            </a:r>
            <a:r>
              <a:rPr lang="en-US" dirty="0">
                <a:latin typeface="+mn-lt"/>
              </a:rPr>
              <a:t>same </a:t>
            </a:r>
            <a:r>
              <a:rPr lang="en-US" dirty="0" smtClean="0">
                <a:latin typeface="+mn-lt"/>
              </a:rPr>
              <a:t>growth rate </a:t>
            </a:r>
            <a:r>
              <a:rPr lang="en-US" dirty="0">
                <a:latin typeface="+mn-lt"/>
              </a:rPr>
              <a:t>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246 new homes using wells</a:t>
            </a:r>
          </a:p>
          <a:p>
            <a:pPr marL="0" indent="0">
              <a:buNone/>
            </a:pPr>
            <a:endParaRPr lang="en-US" dirty="0">
              <a:latin typeface="+mn-lt"/>
            </a:endParaRPr>
          </a:p>
        </p:txBody>
      </p:sp>
      <p:pic>
        <p:nvPicPr>
          <p:cNvPr id="6" name="Picture 5" descr="table of Stevens County projected wells in WRIA 59" title="Stevens County projected wells"/>
          <p:cNvPicPr>
            <a:picLocks noChangeAspect="1"/>
          </p:cNvPicPr>
          <p:nvPr/>
        </p:nvPicPr>
        <p:blipFill>
          <a:blip r:embed="rId3"/>
          <a:stretch>
            <a:fillRect/>
          </a:stretch>
        </p:blipFill>
        <p:spPr>
          <a:xfrm>
            <a:off x="5000624" y="1837706"/>
            <a:ext cx="7081425" cy="4515733"/>
          </a:xfrm>
          <a:prstGeom prst="rect">
            <a:avLst/>
          </a:prstGeom>
        </p:spPr>
      </p:pic>
    </p:spTree>
    <p:extLst>
      <p:ext uri="{BB962C8B-B14F-4D97-AF65-F5344CB8AC3E}">
        <p14:creationId xmlns:p14="http://schemas.microsoft.com/office/powerpoint/2010/main" val="4098306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a:t>
            </a:r>
            <a:r>
              <a:rPr lang="en-US" dirty="0"/>
              <a:t>Pend Oreille </a:t>
            </a:r>
            <a:r>
              <a:rPr lang="en-US" dirty="0" smtClean="0"/>
              <a:t>County</a:t>
            </a:r>
            <a:endParaRPr lang="en-US" dirty="0"/>
          </a:p>
        </p:txBody>
      </p:sp>
      <p:sp>
        <p:nvSpPr>
          <p:cNvPr id="3" name="Content Placeholder 2"/>
          <p:cNvSpPr>
            <a:spLocks noGrp="1"/>
          </p:cNvSpPr>
          <p:nvPr>
            <p:ph sz="half" idx="1"/>
          </p:nvPr>
        </p:nvSpPr>
        <p:spPr>
          <a:xfrm>
            <a:off x="609600" y="1600201"/>
            <a:ext cx="3662363" cy="4525963"/>
          </a:xfrm>
        </p:spPr>
        <p:txBody>
          <a:bodyPr>
            <a:normAutofit/>
          </a:bodyPr>
          <a:lstStyle/>
          <a:p>
            <a:pPr marL="0" indent="0">
              <a:buNone/>
            </a:pPr>
            <a:r>
              <a:rPr lang="en-US" dirty="0">
                <a:latin typeface="+mn-lt"/>
              </a:rPr>
              <a:t>Building permits 2011-2017 that were outside public water </a:t>
            </a:r>
            <a:r>
              <a:rPr lang="en-US" dirty="0" smtClean="0">
                <a:latin typeface="+mn-lt"/>
              </a:rPr>
              <a:t>districts</a:t>
            </a:r>
          </a:p>
          <a:p>
            <a:pPr marL="0" indent="0">
              <a:buNone/>
            </a:pPr>
            <a:endParaRPr lang="en-US" dirty="0">
              <a:latin typeface="+mn-lt"/>
            </a:endParaRPr>
          </a:p>
          <a:p>
            <a:pPr marL="0" indent="0">
              <a:buNone/>
            </a:pPr>
            <a:r>
              <a:rPr lang="en-US" dirty="0">
                <a:latin typeface="+mn-lt"/>
              </a:rPr>
              <a:t>A</a:t>
            </a:r>
            <a:r>
              <a:rPr lang="en-US" dirty="0" smtClean="0">
                <a:latin typeface="+mn-lt"/>
              </a:rPr>
              <a:t>ssumed </a:t>
            </a:r>
            <a:r>
              <a:rPr lang="en-US" dirty="0">
                <a:latin typeface="+mn-lt"/>
              </a:rPr>
              <a:t>same growth rate 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332 new homes using wells</a:t>
            </a:r>
            <a:endParaRPr lang="en-US" dirty="0">
              <a:latin typeface="+mn-lt"/>
            </a:endParaRPr>
          </a:p>
          <a:p>
            <a:pPr marL="0" indent="0">
              <a:buNone/>
            </a:pPr>
            <a:endParaRPr lang="en-US" dirty="0">
              <a:latin typeface="+mn-lt"/>
            </a:endParaRPr>
          </a:p>
          <a:p>
            <a:pPr marL="0" indent="0">
              <a:buNone/>
            </a:pPr>
            <a:endParaRPr lang="en-US" dirty="0">
              <a:latin typeface="+mn-lt"/>
            </a:endParaRPr>
          </a:p>
        </p:txBody>
      </p:sp>
      <p:pic>
        <p:nvPicPr>
          <p:cNvPr id="5" name="Picture 4" descr="Table of Pend Orielle County projected wells in WRIA 55" title="Pend Orielle County projected wells"/>
          <p:cNvPicPr>
            <a:picLocks noChangeAspect="1"/>
          </p:cNvPicPr>
          <p:nvPr/>
        </p:nvPicPr>
        <p:blipFill>
          <a:blip r:embed="rId3"/>
          <a:stretch>
            <a:fillRect/>
          </a:stretch>
        </p:blipFill>
        <p:spPr>
          <a:xfrm>
            <a:off x="5357813" y="1324936"/>
            <a:ext cx="6392226" cy="4777498"/>
          </a:xfrm>
          <a:prstGeom prst="rect">
            <a:avLst/>
          </a:prstGeom>
        </p:spPr>
      </p:pic>
    </p:spTree>
    <p:extLst>
      <p:ext uri="{BB962C8B-B14F-4D97-AF65-F5344CB8AC3E}">
        <p14:creationId xmlns:p14="http://schemas.microsoft.com/office/powerpoint/2010/main" val="478058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from WRIA 1 &amp; 11</a:t>
            </a:r>
            <a:endParaRPr lang="en-US" dirty="0"/>
          </a:p>
        </p:txBody>
      </p:sp>
      <p:sp>
        <p:nvSpPr>
          <p:cNvPr id="3" name="Content Placeholder 2"/>
          <p:cNvSpPr>
            <a:spLocks noGrp="1"/>
          </p:cNvSpPr>
          <p:nvPr>
            <p:ph idx="1"/>
          </p:nvPr>
        </p:nvSpPr>
        <p:spPr/>
        <p:txBody>
          <a:bodyPr>
            <a:normAutofit/>
          </a:bodyPr>
          <a:lstStyle/>
          <a:p>
            <a:r>
              <a:rPr lang="en-US" sz="2800" dirty="0" smtClean="0">
                <a:latin typeface="+mn-lt"/>
              </a:rPr>
              <a:t>Don’t spend a lot of time on consumptive use estimate alternatives</a:t>
            </a:r>
          </a:p>
          <a:p>
            <a:r>
              <a:rPr lang="en-US" sz="2800" dirty="0" smtClean="0">
                <a:latin typeface="+mn-lt"/>
              </a:rPr>
              <a:t>Use scenarios and conservative assumptions to deal with uncertainty and data gaps</a:t>
            </a:r>
          </a:p>
          <a:p>
            <a:r>
              <a:rPr lang="en-US" sz="2800" dirty="0" smtClean="0">
                <a:latin typeface="+mn-lt"/>
              </a:rPr>
              <a:t>Make sure everyone is comfortable with assumptions</a:t>
            </a:r>
          </a:p>
          <a:p>
            <a:r>
              <a:rPr lang="en-US" sz="2800" dirty="0" smtClean="0">
                <a:latin typeface="+mn-lt"/>
              </a:rPr>
              <a:t>Can use different methods, or combination of methods for different parts of the watershed</a:t>
            </a:r>
          </a:p>
          <a:p>
            <a:r>
              <a:rPr lang="en-US" sz="2800" dirty="0" smtClean="0">
                <a:latin typeface="+mn-lt"/>
              </a:rPr>
              <a:t>If using multiple methods, make sure end up with same unit, e.g. “new connections”</a:t>
            </a:r>
          </a:p>
          <a:p>
            <a:endParaRPr lang="en-US" sz="2800" dirty="0">
              <a:latin typeface="+mn-lt"/>
            </a:endParaRPr>
          </a:p>
        </p:txBody>
      </p:sp>
    </p:spTree>
    <p:extLst>
      <p:ext uri="{BB962C8B-B14F-4D97-AF65-F5344CB8AC3E}">
        <p14:creationId xmlns:p14="http://schemas.microsoft.com/office/powerpoint/2010/main" val="884323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s and a stream" title="photo of a fores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5" name="Title 4"/>
          <p:cNvSpPr txBox="1">
            <a:spLocks noGrp="1"/>
          </p:cNvSpPr>
          <p:nvPr>
            <p:ph type="title"/>
          </p:nvPr>
        </p:nvSpPr>
        <p:spPr>
          <a:xfrm>
            <a:off x="4575773" y="2302844"/>
            <a:ext cx="2634055" cy="1920526"/>
          </a:xfrm>
          <a:prstGeom prst="rect">
            <a:avLst/>
          </a:prstGeom>
          <a:noFill/>
        </p:spPr>
        <p:txBody>
          <a:bodyPr wrap="none" rtlCol="0">
            <a:spAutoFit/>
          </a:bodyPr>
          <a:lstStyle/>
          <a:p>
            <a:pPr algn="ctr"/>
            <a:r>
              <a:rPr lang="en-US" sz="4400" b="1" dirty="0" smtClean="0">
                <a:solidFill>
                  <a:schemeClr val="bg1"/>
                </a:solidFill>
                <a:latin typeface="+mn-lt"/>
              </a:rPr>
              <a:t>Questions</a:t>
            </a:r>
          </a:p>
          <a:p>
            <a:pPr algn="ctr"/>
            <a:r>
              <a:rPr lang="en-US" sz="4400" b="1" dirty="0">
                <a:solidFill>
                  <a:schemeClr val="bg1"/>
                </a:solidFill>
                <a:latin typeface="+mn-lt"/>
              </a:rPr>
              <a:t>a</a:t>
            </a:r>
            <a:r>
              <a:rPr lang="en-US" sz="4400" b="1" dirty="0" smtClean="0">
                <a:solidFill>
                  <a:schemeClr val="bg1"/>
                </a:solidFill>
                <a:latin typeface="+mn-lt"/>
              </a:rPr>
              <a:t>nd </a:t>
            </a:r>
          </a:p>
          <a:p>
            <a:pPr algn="ctr"/>
            <a:r>
              <a:rPr lang="en-US" sz="4400" b="1" dirty="0" smtClean="0">
                <a:solidFill>
                  <a:schemeClr val="bg1"/>
                </a:solidFill>
                <a:latin typeface="+mn-lt"/>
              </a:rPr>
              <a:t>Discussion</a:t>
            </a:r>
          </a:p>
        </p:txBody>
      </p:sp>
    </p:spTree>
    <p:extLst>
      <p:ext uri="{BB962C8B-B14F-4D97-AF65-F5344CB8AC3E}">
        <p14:creationId xmlns:p14="http://schemas.microsoft.com/office/powerpoint/2010/main" val="2216812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Estimate Consumptive Water Use?</a:t>
            </a:r>
            <a:endParaRPr lang="en-US" dirty="0"/>
          </a:p>
        </p:txBody>
      </p:sp>
      <p:sp>
        <p:nvSpPr>
          <p:cNvPr id="3" name="Content Placeholder 2"/>
          <p:cNvSpPr>
            <a:spLocks noGrp="1"/>
          </p:cNvSpPr>
          <p:nvPr>
            <p:ph idx="1"/>
          </p:nvPr>
        </p:nvSpPr>
        <p:spPr/>
        <p:txBody>
          <a:bodyPr>
            <a:noAutofit/>
          </a:bodyPr>
          <a:lstStyle/>
          <a:p>
            <a:r>
              <a:rPr lang="en-US" sz="2800" dirty="0" smtClean="0">
                <a:latin typeface="+mn-lt"/>
              </a:rPr>
              <a:t>ESSB 6091 Sec.203(3)(b) says “At </a:t>
            </a:r>
            <a:r>
              <a:rPr lang="en-US" sz="2800" dirty="0">
                <a:latin typeface="+mn-lt"/>
              </a:rPr>
              <a:t>a minimum, the plan must include those actions that </a:t>
            </a:r>
            <a:r>
              <a:rPr lang="en-US" sz="2800" dirty="0" smtClean="0">
                <a:latin typeface="+mn-lt"/>
              </a:rPr>
              <a:t>the committee </a:t>
            </a:r>
            <a:r>
              <a:rPr lang="en-US" sz="2800" dirty="0">
                <a:latin typeface="+mn-lt"/>
              </a:rPr>
              <a:t>determines to be necessary to </a:t>
            </a:r>
            <a:r>
              <a:rPr lang="en-US" sz="2800" b="1" dirty="0">
                <a:solidFill>
                  <a:srgbClr val="0070C0"/>
                </a:solidFill>
                <a:latin typeface="+mn-lt"/>
              </a:rPr>
              <a:t>offset potential impacts </a:t>
            </a:r>
            <a:r>
              <a:rPr lang="en-US" sz="2800" b="1" dirty="0" smtClean="0">
                <a:solidFill>
                  <a:srgbClr val="0070C0"/>
                </a:solidFill>
                <a:latin typeface="+mn-lt"/>
              </a:rPr>
              <a:t>to instream </a:t>
            </a:r>
            <a:r>
              <a:rPr lang="en-US" sz="2800" b="1" dirty="0">
                <a:solidFill>
                  <a:srgbClr val="0070C0"/>
                </a:solidFill>
                <a:latin typeface="+mn-lt"/>
              </a:rPr>
              <a:t>flows associated with permit-exempt domestic water use</a:t>
            </a:r>
            <a:r>
              <a:rPr lang="en-US" sz="2800" dirty="0" smtClean="0">
                <a:latin typeface="+mn-lt"/>
              </a:rPr>
              <a:t>.”</a:t>
            </a:r>
          </a:p>
          <a:p>
            <a:r>
              <a:rPr lang="en-US" sz="2800" dirty="0">
                <a:latin typeface="+mn-lt"/>
              </a:rPr>
              <a:t>ESSB 6091 Sec.203(3)(e) says we “</a:t>
            </a:r>
            <a:r>
              <a:rPr lang="en-US" sz="2800" b="1" dirty="0">
                <a:solidFill>
                  <a:srgbClr val="0070C0"/>
                </a:solidFill>
                <a:latin typeface="+mn-lt"/>
              </a:rPr>
              <a:t>must include estimates of the cumulative consumptive water use impacts over the subsequent 20 years</a:t>
            </a:r>
            <a:r>
              <a:rPr lang="en-US" sz="2800" dirty="0" smtClean="0">
                <a:latin typeface="+mn-lt"/>
              </a:rPr>
              <a:t>”</a:t>
            </a:r>
          </a:p>
          <a:p>
            <a:r>
              <a:rPr lang="en-US" sz="2800" dirty="0" smtClean="0">
                <a:latin typeface="+mn-lt"/>
              </a:rPr>
              <a:t>Ultimately</a:t>
            </a:r>
            <a:r>
              <a:rPr lang="en-US" sz="2800" dirty="0">
                <a:latin typeface="+mn-lt"/>
              </a:rPr>
              <a:t>, watershed plans will be judged by two </a:t>
            </a:r>
            <a:r>
              <a:rPr lang="en-US" sz="2800" dirty="0" smtClean="0">
                <a:latin typeface="+mn-lt"/>
              </a:rPr>
              <a:t>tests: </a:t>
            </a:r>
          </a:p>
          <a:p>
            <a:pPr marL="914400" lvl="1" indent="-457200">
              <a:buFont typeface="+mj-lt"/>
              <a:buAutoNum type="arabicPeriod"/>
            </a:pPr>
            <a:r>
              <a:rPr lang="en-US" sz="2800" b="1" dirty="0" smtClean="0">
                <a:solidFill>
                  <a:srgbClr val="0070C0"/>
                </a:solidFill>
                <a:latin typeface="+mn-lt"/>
              </a:rPr>
              <a:t>Offsets total potential </a:t>
            </a:r>
            <a:r>
              <a:rPr lang="en-US" sz="2800" b="1" dirty="0">
                <a:solidFill>
                  <a:srgbClr val="0070C0"/>
                </a:solidFill>
                <a:latin typeface="+mn-lt"/>
              </a:rPr>
              <a:t>impacts of new </a:t>
            </a:r>
            <a:r>
              <a:rPr lang="en-US" sz="2800" b="1" dirty="0" smtClean="0">
                <a:solidFill>
                  <a:srgbClr val="0070C0"/>
                </a:solidFill>
                <a:latin typeface="+mn-lt"/>
              </a:rPr>
              <a:t>domestic wells, and</a:t>
            </a:r>
          </a:p>
          <a:p>
            <a:pPr marL="914400" lvl="1" indent="-457200">
              <a:buFont typeface="+mj-lt"/>
              <a:buAutoNum type="arabicPeriod"/>
            </a:pPr>
            <a:r>
              <a:rPr lang="en-US" sz="2800" b="1" dirty="0" smtClean="0">
                <a:solidFill>
                  <a:srgbClr val="0070C0"/>
                </a:solidFill>
                <a:latin typeface="+mn-lt"/>
              </a:rPr>
              <a:t>Achieves a “net </a:t>
            </a:r>
            <a:r>
              <a:rPr lang="en-US" sz="2800" b="1" dirty="0">
                <a:solidFill>
                  <a:srgbClr val="0070C0"/>
                </a:solidFill>
                <a:latin typeface="+mn-lt"/>
              </a:rPr>
              <a:t>ecological benefit” (NEB</a:t>
            </a:r>
            <a:r>
              <a:rPr lang="en-US" sz="2800" b="1" dirty="0" smtClean="0">
                <a:solidFill>
                  <a:srgbClr val="0070C0"/>
                </a:solidFill>
                <a:latin typeface="+mn-lt"/>
              </a:rPr>
              <a:t>). </a:t>
            </a:r>
            <a:endParaRPr lang="en-US" sz="2800" b="1" dirty="0">
              <a:solidFill>
                <a:srgbClr val="0070C0"/>
              </a:solidFill>
              <a:latin typeface="+mn-lt"/>
            </a:endParaRPr>
          </a:p>
          <a:p>
            <a:endParaRPr lang="en-US" sz="2800" dirty="0">
              <a:latin typeface="+mn-lt"/>
            </a:endParaRPr>
          </a:p>
        </p:txBody>
      </p:sp>
    </p:spTree>
    <p:extLst>
      <p:ext uri="{BB962C8B-B14F-4D97-AF65-F5344CB8AC3E}">
        <p14:creationId xmlns:p14="http://schemas.microsoft.com/office/powerpoint/2010/main" val="364085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ubbasin boundaries for WRIA 9" title="subbasin boundaries for WRIA 9"/>
          <p:cNvGrpSpPr/>
          <p:nvPr/>
        </p:nvGrpSpPr>
        <p:grpSpPr>
          <a:xfrm>
            <a:off x="2076914" y="1417638"/>
            <a:ext cx="8038171" cy="5041900"/>
            <a:chOff x="2076914" y="1417638"/>
            <a:chExt cx="8038171" cy="5041900"/>
          </a:xfrm>
        </p:grpSpPr>
        <p:pic>
          <p:nvPicPr>
            <p:cNvPr id="4" name="Picture 3" descr="subbasin proposal map" title="subbasin proposal"/>
            <p:cNvPicPr>
              <a:picLocks noChangeAspect="1"/>
            </p:cNvPicPr>
            <p:nvPr/>
          </p:nvPicPr>
          <p:blipFill rotWithShape="1">
            <a:blip r:embed="rId3" cstate="screen">
              <a:extLst>
                <a:ext uri="{28A0092B-C50C-407E-A947-70E740481C1C}">
                  <a14:useLocalDpi xmlns:a14="http://schemas.microsoft.com/office/drawing/2010/main"/>
                </a:ext>
              </a:extLst>
            </a:blip>
            <a:srcRect l="22927" t="17475" r="2337" b="1944"/>
            <a:stretch/>
          </p:blipFill>
          <p:spPr>
            <a:xfrm>
              <a:off x="2076914" y="1417638"/>
              <a:ext cx="8038171" cy="5041900"/>
            </a:xfrm>
            <a:prstGeom prst="rect">
              <a:avLst/>
            </a:prstGeom>
          </p:spPr>
        </p:pic>
        <p:sp>
          <p:nvSpPr>
            <p:cNvPr id="5" name="Freeform 4"/>
            <p:cNvSpPr/>
            <p:nvPr/>
          </p:nvSpPr>
          <p:spPr>
            <a:xfrm>
              <a:off x="3598956" y="1954836"/>
              <a:ext cx="293574" cy="2407686"/>
            </a:xfrm>
            <a:custGeom>
              <a:avLst/>
              <a:gdLst>
                <a:gd name="connsiteX0" fmla="*/ 201290 w 323954"/>
                <a:gd name="connsiteY0" fmla="*/ 0 h 2765503"/>
                <a:gd name="connsiteX1" fmla="*/ 145534 w 323954"/>
                <a:gd name="connsiteY1" fmla="*/ 22303 h 2765503"/>
                <a:gd name="connsiteX2" fmla="*/ 100929 w 323954"/>
                <a:gd name="connsiteY2" fmla="*/ 33454 h 2765503"/>
                <a:gd name="connsiteX3" fmla="*/ 134383 w 323954"/>
                <a:gd name="connsiteY3" fmla="*/ 89210 h 2765503"/>
                <a:gd name="connsiteX4" fmla="*/ 123232 w 323954"/>
                <a:gd name="connsiteY4" fmla="*/ 189571 h 2765503"/>
                <a:gd name="connsiteX5" fmla="*/ 123232 w 323954"/>
                <a:gd name="connsiteY5" fmla="*/ 278781 h 2765503"/>
                <a:gd name="connsiteX6" fmla="*/ 167837 w 323954"/>
                <a:gd name="connsiteY6" fmla="*/ 289932 h 2765503"/>
                <a:gd name="connsiteX7" fmla="*/ 268198 w 323954"/>
                <a:gd name="connsiteY7" fmla="*/ 401444 h 2765503"/>
                <a:gd name="connsiteX8" fmla="*/ 323954 w 323954"/>
                <a:gd name="connsiteY8" fmla="*/ 468351 h 2765503"/>
                <a:gd name="connsiteX9" fmla="*/ 301651 w 323954"/>
                <a:gd name="connsiteY9" fmla="*/ 635620 h 2765503"/>
                <a:gd name="connsiteX10" fmla="*/ 279349 w 323954"/>
                <a:gd name="connsiteY10" fmla="*/ 669073 h 2765503"/>
                <a:gd name="connsiteX11" fmla="*/ 223593 w 323954"/>
                <a:gd name="connsiteY11" fmla="*/ 724829 h 2765503"/>
                <a:gd name="connsiteX12" fmla="*/ 212442 w 323954"/>
                <a:gd name="connsiteY12" fmla="*/ 758283 h 2765503"/>
                <a:gd name="connsiteX13" fmla="*/ 190139 w 323954"/>
                <a:gd name="connsiteY13" fmla="*/ 780586 h 2765503"/>
                <a:gd name="connsiteX14" fmla="*/ 145534 w 323954"/>
                <a:gd name="connsiteY14" fmla="*/ 869795 h 2765503"/>
                <a:gd name="connsiteX15" fmla="*/ 190139 w 323954"/>
                <a:gd name="connsiteY15" fmla="*/ 880946 h 2765503"/>
                <a:gd name="connsiteX16" fmla="*/ 201290 w 323954"/>
                <a:gd name="connsiteY16" fmla="*/ 936703 h 2765503"/>
                <a:gd name="connsiteX17" fmla="*/ 212442 w 323954"/>
                <a:gd name="connsiteY17" fmla="*/ 1226634 h 2765503"/>
                <a:gd name="connsiteX18" fmla="*/ 223593 w 323954"/>
                <a:gd name="connsiteY18" fmla="*/ 1550020 h 2765503"/>
                <a:gd name="connsiteX19" fmla="*/ 245895 w 323954"/>
                <a:gd name="connsiteY19" fmla="*/ 1639229 h 2765503"/>
                <a:gd name="connsiteX20" fmla="*/ 234744 w 323954"/>
                <a:gd name="connsiteY20" fmla="*/ 1951464 h 2765503"/>
                <a:gd name="connsiteX21" fmla="*/ 212442 w 323954"/>
                <a:gd name="connsiteY21" fmla="*/ 2029522 h 2765503"/>
                <a:gd name="connsiteX22" fmla="*/ 178988 w 323954"/>
                <a:gd name="connsiteY22" fmla="*/ 2118732 h 2765503"/>
                <a:gd name="connsiteX23" fmla="*/ 167837 w 323954"/>
                <a:gd name="connsiteY23" fmla="*/ 2163337 h 2765503"/>
                <a:gd name="connsiteX24" fmla="*/ 145534 w 323954"/>
                <a:gd name="connsiteY24" fmla="*/ 2185639 h 2765503"/>
                <a:gd name="connsiteX25" fmla="*/ 134383 w 323954"/>
                <a:gd name="connsiteY25" fmla="*/ 2219093 h 2765503"/>
                <a:gd name="connsiteX26" fmla="*/ 112081 w 323954"/>
                <a:gd name="connsiteY26" fmla="*/ 2330605 h 2765503"/>
                <a:gd name="connsiteX27" fmla="*/ 89778 w 323954"/>
                <a:gd name="connsiteY27" fmla="*/ 2352907 h 2765503"/>
                <a:gd name="connsiteX28" fmla="*/ 34022 w 323954"/>
                <a:gd name="connsiteY28" fmla="*/ 2442117 h 2765503"/>
                <a:gd name="connsiteX29" fmla="*/ 22871 w 323954"/>
                <a:gd name="connsiteY29" fmla="*/ 2475571 h 2765503"/>
                <a:gd name="connsiteX30" fmla="*/ 568 w 323954"/>
                <a:gd name="connsiteY30" fmla="*/ 2497873 h 2765503"/>
                <a:gd name="connsiteX31" fmla="*/ 45173 w 323954"/>
                <a:gd name="connsiteY31" fmla="*/ 2553629 h 2765503"/>
                <a:gd name="connsiteX32" fmla="*/ 145534 w 323954"/>
                <a:gd name="connsiteY32" fmla="*/ 2564781 h 2765503"/>
                <a:gd name="connsiteX33" fmla="*/ 145534 w 323954"/>
                <a:gd name="connsiteY33" fmla="*/ 2765503 h 276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54" h="2765503">
                  <a:moveTo>
                    <a:pt x="201290" y="0"/>
                  </a:moveTo>
                  <a:cubicBezTo>
                    <a:pt x="182705" y="7434"/>
                    <a:pt x="164524" y="15973"/>
                    <a:pt x="145534" y="22303"/>
                  </a:cubicBezTo>
                  <a:cubicBezTo>
                    <a:pt x="130995" y="27150"/>
                    <a:pt x="110125" y="21193"/>
                    <a:pt x="100929" y="33454"/>
                  </a:cubicBezTo>
                  <a:cubicBezTo>
                    <a:pt x="88522" y="49996"/>
                    <a:pt x="127815" y="82642"/>
                    <a:pt x="134383" y="89210"/>
                  </a:cubicBezTo>
                  <a:cubicBezTo>
                    <a:pt x="130666" y="122664"/>
                    <a:pt x="128765" y="156369"/>
                    <a:pt x="123232" y="189571"/>
                  </a:cubicBezTo>
                  <a:cubicBezTo>
                    <a:pt x="117636" y="223151"/>
                    <a:pt x="91155" y="240289"/>
                    <a:pt x="123232" y="278781"/>
                  </a:cubicBezTo>
                  <a:cubicBezTo>
                    <a:pt x="133043" y="290555"/>
                    <a:pt x="152969" y="286215"/>
                    <a:pt x="167837" y="289932"/>
                  </a:cubicBezTo>
                  <a:cubicBezTo>
                    <a:pt x="206727" y="328822"/>
                    <a:pt x="237687" y="355677"/>
                    <a:pt x="268198" y="401444"/>
                  </a:cubicBezTo>
                  <a:cubicBezTo>
                    <a:pt x="313472" y="469355"/>
                    <a:pt x="262980" y="427703"/>
                    <a:pt x="323954" y="468351"/>
                  </a:cubicBezTo>
                  <a:cubicBezTo>
                    <a:pt x="321463" y="498242"/>
                    <a:pt x="324425" y="590071"/>
                    <a:pt x="301651" y="635620"/>
                  </a:cubicBezTo>
                  <a:cubicBezTo>
                    <a:pt x="295658" y="647607"/>
                    <a:pt x="288174" y="658987"/>
                    <a:pt x="279349" y="669073"/>
                  </a:cubicBezTo>
                  <a:cubicBezTo>
                    <a:pt x="262041" y="688853"/>
                    <a:pt x="223593" y="724829"/>
                    <a:pt x="223593" y="724829"/>
                  </a:cubicBezTo>
                  <a:cubicBezTo>
                    <a:pt x="219876" y="735980"/>
                    <a:pt x="218490" y="748204"/>
                    <a:pt x="212442" y="758283"/>
                  </a:cubicBezTo>
                  <a:cubicBezTo>
                    <a:pt x="207033" y="767298"/>
                    <a:pt x="194841" y="771182"/>
                    <a:pt x="190139" y="780586"/>
                  </a:cubicBezTo>
                  <a:cubicBezTo>
                    <a:pt x="138886" y="883092"/>
                    <a:pt x="195921" y="819410"/>
                    <a:pt x="145534" y="869795"/>
                  </a:cubicBezTo>
                  <a:cubicBezTo>
                    <a:pt x="160402" y="873512"/>
                    <a:pt x="180328" y="869172"/>
                    <a:pt x="190139" y="880946"/>
                  </a:cubicBezTo>
                  <a:cubicBezTo>
                    <a:pt x="202273" y="895507"/>
                    <a:pt x="200070" y="917789"/>
                    <a:pt x="201290" y="936703"/>
                  </a:cubicBezTo>
                  <a:cubicBezTo>
                    <a:pt x="207517" y="1033217"/>
                    <a:pt x="208927" y="1129983"/>
                    <a:pt x="212442" y="1226634"/>
                  </a:cubicBezTo>
                  <a:cubicBezTo>
                    <a:pt x="216362" y="1334422"/>
                    <a:pt x="214876" y="1442513"/>
                    <a:pt x="223593" y="1550020"/>
                  </a:cubicBezTo>
                  <a:cubicBezTo>
                    <a:pt x="226070" y="1580571"/>
                    <a:pt x="245895" y="1639229"/>
                    <a:pt x="245895" y="1639229"/>
                  </a:cubicBezTo>
                  <a:cubicBezTo>
                    <a:pt x="242178" y="1743307"/>
                    <a:pt x="241240" y="1847522"/>
                    <a:pt x="234744" y="1951464"/>
                  </a:cubicBezTo>
                  <a:cubicBezTo>
                    <a:pt x="233006" y="1979270"/>
                    <a:pt x="219033" y="2003159"/>
                    <a:pt x="212442" y="2029522"/>
                  </a:cubicBezTo>
                  <a:cubicBezTo>
                    <a:pt x="193150" y="2106687"/>
                    <a:pt x="215700" y="2063662"/>
                    <a:pt x="178988" y="2118732"/>
                  </a:cubicBezTo>
                  <a:cubicBezTo>
                    <a:pt x="175271" y="2133600"/>
                    <a:pt x="174691" y="2149629"/>
                    <a:pt x="167837" y="2163337"/>
                  </a:cubicBezTo>
                  <a:cubicBezTo>
                    <a:pt x="163135" y="2172741"/>
                    <a:pt x="150943" y="2176624"/>
                    <a:pt x="145534" y="2185639"/>
                  </a:cubicBezTo>
                  <a:cubicBezTo>
                    <a:pt x="139486" y="2195718"/>
                    <a:pt x="138100" y="2207942"/>
                    <a:pt x="134383" y="2219093"/>
                  </a:cubicBezTo>
                  <a:cubicBezTo>
                    <a:pt x="132450" y="2232624"/>
                    <a:pt x="126677" y="2306278"/>
                    <a:pt x="112081" y="2330605"/>
                  </a:cubicBezTo>
                  <a:cubicBezTo>
                    <a:pt x="106672" y="2339620"/>
                    <a:pt x="97212" y="2345473"/>
                    <a:pt x="89778" y="2352907"/>
                  </a:cubicBezTo>
                  <a:cubicBezTo>
                    <a:pt x="63238" y="2432529"/>
                    <a:pt x="87037" y="2406775"/>
                    <a:pt x="34022" y="2442117"/>
                  </a:cubicBezTo>
                  <a:cubicBezTo>
                    <a:pt x="30305" y="2453268"/>
                    <a:pt x="28919" y="2465492"/>
                    <a:pt x="22871" y="2475571"/>
                  </a:cubicBezTo>
                  <a:cubicBezTo>
                    <a:pt x="17462" y="2484586"/>
                    <a:pt x="2630" y="2487564"/>
                    <a:pt x="568" y="2497873"/>
                  </a:cubicBezTo>
                  <a:cubicBezTo>
                    <a:pt x="-4483" y="2523131"/>
                    <a:pt x="25246" y="2548647"/>
                    <a:pt x="45173" y="2553629"/>
                  </a:cubicBezTo>
                  <a:cubicBezTo>
                    <a:pt x="77828" y="2561793"/>
                    <a:pt x="131125" y="2534362"/>
                    <a:pt x="145534" y="2564781"/>
                  </a:cubicBezTo>
                  <a:cubicBezTo>
                    <a:pt x="174176" y="2625248"/>
                    <a:pt x="145534" y="2698596"/>
                    <a:pt x="145534" y="2765503"/>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Freeform 5"/>
            <p:cNvSpPr/>
            <p:nvPr/>
          </p:nvSpPr>
          <p:spPr>
            <a:xfrm>
              <a:off x="3811686" y="1760632"/>
              <a:ext cx="495168" cy="194204"/>
            </a:xfrm>
            <a:custGeom>
              <a:avLst/>
              <a:gdLst>
                <a:gd name="connsiteX0" fmla="*/ 0 w 546410"/>
                <a:gd name="connsiteY0" fmla="*/ 223066 h 223066"/>
                <a:gd name="connsiteX1" fmla="*/ 55756 w 546410"/>
                <a:gd name="connsiteY1" fmla="*/ 189612 h 223066"/>
                <a:gd name="connsiteX2" fmla="*/ 256478 w 546410"/>
                <a:gd name="connsiteY2" fmla="*/ 189612 h 223066"/>
                <a:gd name="connsiteX3" fmla="*/ 289932 w 546410"/>
                <a:gd name="connsiteY3" fmla="*/ 200764 h 223066"/>
                <a:gd name="connsiteX4" fmla="*/ 356839 w 546410"/>
                <a:gd name="connsiteY4" fmla="*/ 178461 h 223066"/>
                <a:gd name="connsiteX5" fmla="*/ 412595 w 546410"/>
                <a:gd name="connsiteY5" fmla="*/ 167310 h 223066"/>
                <a:gd name="connsiteX6" fmla="*/ 457200 w 546410"/>
                <a:gd name="connsiteY6" fmla="*/ 111554 h 223066"/>
                <a:gd name="connsiteX7" fmla="*/ 501805 w 546410"/>
                <a:gd name="connsiteY7" fmla="*/ 33495 h 223066"/>
                <a:gd name="connsiteX8" fmla="*/ 546410 w 546410"/>
                <a:gd name="connsiteY8" fmla="*/ 42 h 22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410" h="223066">
                  <a:moveTo>
                    <a:pt x="0" y="223066"/>
                  </a:moveTo>
                  <a:cubicBezTo>
                    <a:pt x="18585" y="211915"/>
                    <a:pt x="36370" y="199305"/>
                    <a:pt x="55756" y="189612"/>
                  </a:cubicBezTo>
                  <a:cubicBezTo>
                    <a:pt x="116789" y="159095"/>
                    <a:pt x="198387" y="185739"/>
                    <a:pt x="256478" y="189612"/>
                  </a:cubicBezTo>
                  <a:cubicBezTo>
                    <a:pt x="267629" y="193329"/>
                    <a:pt x="278249" y="202062"/>
                    <a:pt x="289932" y="200764"/>
                  </a:cubicBezTo>
                  <a:cubicBezTo>
                    <a:pt x="313297" y="198168"/>
                    <a:pt x="333787" y="183071"/>
                    <a:pt x="356839" y="178461"/>
                  </a:cubicBezTo>
                  <a:lnTo>
                    <a:pt x="412595" y="167310"/>
                  </a:lnTo>
                  <a:cubicBezTo>
                    <a:pt x="427823" y="152083"/>
                    <a:pt x="450166" y="132657"/>
                    <a:pt x="457200" y="111554"/>
                  </a:cubicBezTo>
                  <a:cubicBezTo>
                    <a:pt x="485002" y="28146"/>
                    <a:pt x="439249" y="54348"/>
                    <a:pt x="501805" y="33495"/>
                  </a:cubicBezTo>
                  <a:cubicBezTo>
                    <a:pt x="537887" y="-2587"/>
                    <a:pt x="519488" y="42"/>
                    <a:pt x="546410" y="4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Freeform 6"/>
            <p:cNvSpPr/>
            <p:nvPr/>
          </p:nvSpPr>
          <p:spPr>
            <a:xfrm>
              <a:off x="4327065" y="1750960"/>
              <a:ext cx="678169" cy="3107553"/>
            </a:xfrm>
            <a:custGeom>
              <a:avLst/>
              <a:gdLst>
                <a:gd name="connsiteX0" fmla="*/ 0 w 748348"/>
                <a:gd name="connsiteY0" fmla="*/ 0 h 3569381"/>
                <a:gd name="connsiteX1" fmla="*/ 100361 w 748348"/>
                <a:gd name="connsiteY1" fmla="*/ 11151 h 3569381"/>
                <a:gd name="connsiteX2" fmla="*/ 178420 w 748348"/>
                <a:gd name="connsiteY2" fmla="*/ 55756 h 3569381"/>
                <a:gd name="connsiteX3" fmla="*/ 379142 w 748348"/>
                <a:gd name="connsiteY3" fmla="*/ 78058 h 3569381"/>
                <a:gd name="connsiteX4" fmla="*/ 423746 w 748348"/>
                <a:gd name="connsiteY4" fmla="*/ 211873 h 3569381"/>
                <a:gd name="connsiteX5" fmla="*/ 501805 w 748348"/>
                <a:gd name="connsiteY5" fmla="*/ 223024 h 3569381"/>
                <a:gd name="connsiteX6" fmla="*/ 524107 w 748348"/>
                <a:gd name="connsiteY6" fmla="*/ 256478 h 3569381"/>
                <a:gd name="connsiteX7" fmla="*/ 557561 w 748348"/>
                <a:gd name="connsiteY7" fmla="*/ 278780 h 3569381"/>
                <a:gd name="connsiteX8" fmla="*/ 579864 w 748348"/>
                <a:gd name="connsiteY8" fmla="*/ 345687 h 3569381"/>
                <a:gd name="connsiteX9" fmla="*/ 568712 w 748348"/>
                <a:gd name="connsiteY9" fmla="*/ 524107 h 3569381"/>
                <a:gd name="connsiteX10" fmla="*/ 479503 w 748348"/>
                <a:gd name="connsiteY10" fmla="*/ 535258 h 3569381"/>
                <a:gd name="connsiteX11" fmla="*/ 490654 w 748348"/>
                <a:gd name="connsiteY11" fmla="*/ 669073 h 3569381"/>
                <a:gd name="connsiteX12" fmla="*/ 501805 w 748348"/>
                <a:gd name="connsiteY12" fmla="*/ 735980 h 3569381"/>
                <a:gd name="connsiteX13" fmla="*/ 535259 w 748348"/>
                <a:gd name="connsiteY13" fmla="*/ 747131 h 3569381"/>
                <a:gd name="connsiteX14" fmla="*/ 546410 w 748348"/>
                <a:gd name="connsiteY14" fmla="*/ 814039 h 3569381"/>
                <a:gd name="connsiteX15" fmla="*/ 557561 w 748348"/>
                <a:gd name="connsiteY15" fmla="*/ 847492 h 3569381"/>
                <a:gd name="connsiteX16" fmla="*/ 579864 w 748348"/>
                <a:gd name="connsiteY16" fmla="*/ 947853 h 3569381"/>
                <a:gd name="connsiteX17" fmla="*/ 602166 w 748348"/>
                <a:gd name="connsiteY17" fmla="*/ 1014761 h 3569381"/>
                <a:gd name="connsiteX18" fmla="*/ 613317 w 748348"/>
                <a:gd name="connsiteY18" fmla="*/ 1226634 h 3569381"/>
                <a:gd name="connsiteX19" fmla="*/ 657922 w 748348"/>
                <a:gd name="connsiteY19" fmla="*/ 1237785 h 3569381"/>
                <a:gd name="connsiteX20" fmla="*/ 669073 w 748348"/>
                <a:gd name="connsiteY20" fmla="*/ 1271239 h 3569381"/>
                <a:gd name="connsiteX21" fmla="*/ 657922 w 748348"/>
                <a:gd name="connsiteY21" fmla="*/ 1382751 h 3569381"/>
                <a:gd name="connsiteX22" fmla="*/ 646771 w 748348"/>
                <a:gd name="connsiteY22" fmla="*/ 1349297 h 3569381"/>
                <a:gd name="connsiteX23" fmla="*/ 624468 w 748348"/>
                <a:gd name="connsiteY23" fmla="*/ 1326995 h 3569381"/>
                <a:gd name="connsiteX24" fmla="*/ 602166 w 748348"/>
                <a:gd name="connsiteY24" fmla="*/ 1360448 h 3569381"/>
                <a:gd name="connsiteX25" fmla="*/ 591015 w 748348"/>
                <a:gd name="connsiteY25" fmla="*/ 1393902 h 3569381"/>
                <a:gd name="connsiteX26" fmla="*/ 568712 w 748348"/>
                <a:gd name="connsiteY26" fmla="*/ 1416204 h 3569381"/>
                <a:gd name="connsiteX27" fmla="*/ 524107 w 748348"/>
                <a:gd name="connsiteY27" fmla="*/ 1471961 h 3569381"/>
                <a:gd name="connsiteX28" fmla="*/ 524107 w 748348"/>
                <a:gd name="connsiteY28" fmla="*/ 1561170 h 3569381"/>
                <a:gd name="connsiteX29" fmla="*/ 568712 w 748348"/>
                <a:gd name="connsiteY29" fmla="*/ 1572321 h 3569381"/>
                <a:gd name="connsiteX30" fmla="*/ 591015 w 748348"/>
                <a:gd name="connsiteY30" fmla="*/ 1639229 h 3569381"/>
                <a:gd name="connsiteX31" fmla="*/ 635620 w 748348"/>
                <a:gd name="connsiteY31" fmla="*/ 1717287 h 3569381"/>
                <a:gd name="connsiteX32" fmla="*/ 635620 w 748348"/>
                <a:gd name="connsiteY32" fmla="*/ 1795346 h 3569381"/>
                <a:gd name="connsiteX33" fmla="*/ 579864 w 748348"/>
                <a:gd name="connsiteY33" fmla="*/ 1806497 h 3569381"/>
                <a:gd name="connsiteX34" fmla="*/ 591015 w 748348"/>
                <a:gd name="connsiteY34" fmla="*/ 1851102 h 3569381"/>
                <a:gd name="connsiteX35" fmla="*/ 624468 w 748348"/>
                <a:gd name="connsiteY35" fmla="*/ 1873404 h 3569381"/>
                <a:gd name="connsiteX36" fmla="*/ 602166 w 748348"/>
                <a:gd name="connsiteY36" fmla="*/ 1895707 h 3569381"/>
                <a:gd name="connsiteX37" fmla="*/ 546410 w 748348"/>
                <a:gd name="connsiteY37" fmla="*/ 1940312 h 3569381"/>
                <a:gd name="connsiteX38" fmla="*/ 535259 w 748348"/>
                <a:gd name="connsiteY38" fmla="*/ 2096429 h 3569381"/>
                <a:gd name="connsiteX39" fmla="*/ 524107 w 748348"/>
                <a:gd name="connsiteY39" fmla="*/ 2174487 h 3569381"/>
                <a:gd name="connsiteX40" fmla="*/ 557561 w 748348"/>
                <a:gd name="connsiteY40" fmla="*/ 2330604 h 3569381"/>
                <a:gd name="connsiteX41" fmla="*/ 568712 w 748348"/>
                <a:gd name="connsiteY41" fmla="*/ 2375209 h 3569381"/>
                <a:gd name="connsiteX42" fmla="*/ 591015 w 748348"/>
                <a:gd name="connsiteY42" fmla="*/ 2486721 h 3569381"/>
                <a:gd name="connsiteX43" fmla="*/ 602166 w 748348"/>
                <a:gd name="connsiteY43" fmla="*/ 2520175 h 3569381"/>
                <a:gd name="connsiteX44" fmla="*/ 657922 w 748348"/>
                <a:gd name="connsiteY44" fmla="*/ 2642839 h 3569381"/>
                <a:gd name="connsiteX45" fmla="*/ 691376 w 748348"/>
                <a:gd name="connsiteY45" fmla="*/ 2653990 h 3569381"/>
                <a:gd name="connsiteX46" fmla="*/ 702527 w 748348"/>
                <a:gd name="connsiteY46" fmla="*/ 2832409 h 3569381"/>
                <a:gd name="connsiteX47" fmla="*/ 747132 w 748348"/>
                <a:gd name="connsiteY47" fmla="*/ 2843561 h 3569381"/>
                <a:gd name="connsiteX48" fmla="*/ 724829 w 748348"/>
                <a:gd name="connsiteY48" fmla="*/ 3010829 h 3569381"/>
                <a:gd name="connsiteX49" fmla="*/ 702527 w 748348"/>
                <a:gd name="connsiteY49" fmla="*/ 3044282 h 3569381"/>
                <a:gd name="connsiteX50" fmla="*/ 691376 w 748348"/>
                <a:gd name="connsiteY50" fmla="*/ 3077736 h 3569381"/>
                <a:gd name="connsiteX51" fmla="*/ 635620 w 748348"/>
                <a:gd name="connsiteY51" fmla="*/ 3133492 h 3569381"/>
                <a:gd name="connsiteX52" fmla="*/ 591015 w 748348"/>
                <a:gd name="connsiteY52" fmla="*/ 3200400 h 3569381"/>
                <a:gd name="connsiteX53" fmla="*/ 490654 w 748348"/>
                <a:gd name="connsiteY53" fmla="*/ 3233853 h 3569381"/>
                <a:gd name="connsiteX54" fmla="*/ 457200 w 748348"/>
                <a:gd name="connsiteY54" fmla="*/ 3245004 h 3569381"/>
                <a:gd name="connsiteX55" fmla="*/ 434898 w 748348"/>
                <a:gd name="connsiteY55" fmla="*/ 3278458 h 3569381"/>
                <a:gd name="connsiteX56" fmla="*/ 379142 w 748348"/>
                <a:gd name="connsiteY56" fmla="*/ 3323063 h 3569381"/>
                <a:gd name="connsiteX57" fmla="*/ 312234 w 748348"/>
                <a:gd name="connsiteY57" fmla="*/ 3345365 h 3569381"/>
                <a:gd name="connsiteX58" fmla="*/ 301083 w 748348"/>
                <a:gd name="connsiteY58" fmla="*/ 3389970 h 3569381"/>
                <a:gd name="connsiteX59" fmla="*/ 323386 w 748348"/>
                <a:gd name="connsiteY59" fmla="*/ 3423424 h 3569381"/>
                <a:gd name="connsiteX60" fmla="*/ 356839 w 748348"/>
                <a:gd name="connsiteY60" fmla="*/ 3501482 h 3569381"/>
                <a:gd name="connsiteX61" fmla="*/ 401444 w 748348"/>
                <a:gd name="connsiteY61" fmla="*/ 3568390 h 3569381"/>
                <a:gd name="connsiteX62" fmla="*/ 412595 w 748348"/>
                <a:gd name="connsiteY62" fmla="*/ 3568390 h 356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8348" h="3569381">
                  <a:moveTo>
                    <a:pt x="0" y="0"/>
                  </a:moveTo>
                  <a:cubicBezTo>
                    <a:pt x="33454" y="3717"/>
                    <a:pt x="68190" y="1252"/>
                    <a:pt x="100361" y="11151"/>
                  </a:cubicBezTo>
                  <a:cubicBezTo>
                    <a:pt x="205947" y="43638"/>
                    <a:pt x="94713" y="43798"/>
                    <a:pt x="178420" y="55756"/>
                  </a:cubicBezTo>
                  <a:cubicBezTo>
                    <a:pt x="245062" y="65276"/>
                    <a:pt x="312235" y="70624"/>
                    <a:pt x="379142" y="78058"/>
                  </a:cubicBezTo>
                  <a:cubicBezTo>
                    <a:pt x="399592" y="343913"/>
                    <a:pt x="342279" y="211873"/>
                    <a:pt x="423746" y="211873"/>
                  </a:cubicBezTo>
                  <a:cubicBezTo>
                    <a:pt x="450030" y="211873"/>
                    <a:pt x="475785" y="219307"/>
                    <a:pt x="501805" y="223024"/>
                  </a:cubicBezTo>
                  <a:cubicBezTo>
                    <a:pt x="509239" y="234175"/>
                    <a:pt x="514630" y="247001"/>
                    <a:pt x="524107" y="256478"/>
                  </a:cubicBezTo>
                  <a:cubicBezTo>
                    <a:pt x="533584" y="265955"/>
                    <a:pt x="550458" y="267415"/>
                    <a:pt x="557561" y="278780"/>
                  </a:cubicBezTo>
                  <a:cubicBezTo>
                    <a:pt x="570021" y="298715"/>
                    <a:pt x="579864" y="345687"/>
                    <a:pt x="579864" y="345687"/>
                  </a:cubicBezTo>
                  <a:cubicBezTo>
                    <a:pt x="576147" y="405160"/>
                    <a:pt x="596593" y="471443"/>
                    <a:pt x="568712" y="524107"/>
                  </a:cubicBezTo>
                  <a:cubicBezTo>
                    <a:pt x="554690" y="550592"/>
                    <a:pt x="493711" y="508872"/>
                    <a:pt x="479503" y="535258"/>
                  </a:cubicBezTo>
                  <a:cubicBezTo>
                    <a:pt x="458283" y="574668"/>
                    <a:pt x="485711" y="624587"/>
                    <a:pt x="490654" y="669073"/>
                  </a:cubicBezTo>
                  <a:cubicBezTo>
                    <a:pt x="493151" y="691545"/>
                    <a:pt x="490587" y="716349"/>
                    <a:pt x="501805" y="735980"/>
                  </a:cubicBezTo>
                  <a:cubicBezTo>
                    <a:pt x="507637" y="746186"/>
                    <a:pt x="524108" y="743414"/>
                    <a:pt x="535259" y="747131"/>
                  </a:cubicBezTo>
                  <a:cubicBezTo>
                    <a:pt x="538976" y="769434"/>
                    <a:pt x="541505" y="791967"/>
                    <a:pt x="546410" y="814039"/>
                  </a:cubicBezTo>
                  <a:cubicBezTo>
                    <a:pt x="548960" y="825513"/>
                    <a:pt x="554710" y="836089"/>
                    <a:pt x="557561" y="847492"/>
                  </a:cubicBezTo>
                  <a:cubicBezTo>
                    <a:pt x="573484" y="911186"/>
                    <a:pt x="562686" y="890594"/>
                    <a:pt x="579864" y="947853"/>
                  </a:cubicBezTo>
                  <a:cubicBezTo>
                    <a:pt x="586619" y="970371"/>
                    <a:pt x="602166" y="1014761"/>
                    <a:pt x="602166" y="1014761"/>
                  </a:cubicBezTo>
                  <a:cubicBezTo>
                    <a:pt x="605883" y="1085385"/>
                    <a:pt x="596164" y="1158024"/>
                    <a:pt x="613317" y="1226634"/>
                  </a:cubicBezTo>
                  <a:cubicBezTo>
                    <a:pt x="617034" y="1241502"/>
                    <a:pt x="645954" y="1228211"/>
                    <a:pt x="657922" y="1237785"/>
                  </a:cubicBezTo>
                  <a:cubicBezTo>
                    <a:pt x="667101" y="1245128"/>
                    <a:pt x="665356" y="1260088"/>
                    <a:pt x="669073" y="1271239"/>
                  </a:cubicBezTo>
                  <a:cubicBezTo>
                    <a:pt x="665356" y="1308410"/>
                    <a:pt x="668184" y="1346832"/>
                    <a:pt x="657922" y="1382751"/>
                  </a:cubicBezTo>
                  <a:cubicBezTo>
                    <a:pt x="654693" y="1394053"/>
                    <a:pt x="652819" y="1359376"/>
                    <a:pt x="646771" y="1349297"/>
                  </a:cubicBezTo>
                  <a:cubicBezTo>
                    <a:pt x="641362" y="1340282"/>
                    <a:pt x="631902" y="1334429"/>
                    <a:pt x="624468" y="1326995"/>
                  </a:cubicBezTo>
                  <a:cubicBezTo>
                    <a:pt x="617034" y="1338146"/>
                    <a:pt x="608159" y="1348461"/>
                    <a:pt x="602166" y="1360448"/>
                  </a:cubicBezTo>
                  <a:cubicBezTo>
                    <a:pt x="596909" y="1370962"/>
                    <a:pt x="597063" y="1383823"/>
                    <a:pt x="591015" y="1393902"/>
                  </a:cubicBezTo>
                  <a:cubicBezTo>
                    <a:pt x="585606" y="1402917"/>
                    <a:pt x="575280" y="1407994"/>
                    <a:pt x="568712" y="1416204"/>
                  </a:cubicBezTo>
                  <a:cubicBezTo>
                    <a:pt x="512438" y="1486546"/>
                    <a:pt x="577962" y="1418106"/>
                    <a:pt x="524107" y="1471961"/>
                  </a:cubicBezTo>
                  <a:cubicBezTo>
                    <a:pt x="514513" y="1500743"/>
                    <a:pt x="498476" y="1530413"/>
                    <a:pt x="524107" y="1561170"/>
                  </a:cubicBezTo>
                  <a:cubicBezTo>
                    <a:pt x="533918" y="1572944"/>
                    <a:pt x="553844" y="1568604"/>
                    <a:pt x="568712" y="1572321"/>
                  </a:cubicBezTo>
                  <a:cubicBezTo>
                    <a:pt x="576146" y="1594624"/>
                    <a:pt x="580502" y="1618202"/>
                    <a:pt x="591015" y="1639229"/>
                  </a:cubicBezTo>
                  <a:cubicBezTo>
                    <a:pt x="619310" y="1695821"/>
                    <a:pt x="604096" y="1670003"/>
                    <a:pt x="635620" y="1717287"/>
                  </a:cubicBezTo>
                  <a:cubicBezTo>
                    <a:pt x="642746" y="1738666"/>
                    <a:pt x="661189" y="1774039"/>
                    <a:pt x="635620" y="1795346"/>
                  </a:cubicBezTo>
                  <a:cubicBezTo>
                    <a:pt x="621060" y="1807480"/>
                    <a:pt x="598449" y="1802780"/>
                    <a:pt x="579864" y="1806497"/>
                  </a:cubicBezTo>
                  <a:cubicBezTo>
                    <a:pt x="583581" y="1821365"/>
                    <a:pt x="582514" y="1838350"/>
                    <a:pt x="591015" y="1851102"/>
                  </a:cubicBezTo>
                  <a:cubicBezTo>
                    <a:pt x="598449" y="1862253"/>
                    <a:pt x="621218" y="1860402"/>
                    <a:pt x="624468" y="1873404"/>
                  </a:cubicBezTo>
                  <a:cubicBezTo>
                    <a:pt x="627018" y="1883604"/>
                    <a:pt x="610376" y="1889139"/>
                    <a:pt x="602166" y="1895707"/>
                  </a:cubicBezTo>
                  <a:cubicBezTo>
                    <a:pt x="531830" y="1951976"/>
                    <a:pt x="600258" y="1886461"/>
                    <a:pt x="546410" y="1940312"/>
                  </a:cubicBezTo>
                  <a:cubicBezTo>
                    <a:pt x="542693" y="1992351"/>
                    <a:pt x="540205" y="2044492"/>
                    <a:pt x="535259" y="2096429"/>
                  </a:cubicBezTo>
                  <a:cubicBezTo>
                    <a:pt x="532767" y="2122594"/>
                    <a:pt x="524107" y="2148203"/>
                    <a:pt x="524107" y="2174487"/>
                  </a:cubicBezTo>
                  <a:cubicBezTo>
                    <a:pt x="524107" y="2271263"/>
                    <a:pt x="536818" y="2247631"/>
                    <a:pt x="557561" y="2330604"/>
                  </a:cubicBezTo>
                  <a:cubicBezTo>
                    <a:pt x="561278" y="2345472"/>
                    <a:pt x="565501" y="2360223"/>
                    <a:pt x="568712" y="2375209"/>
                  </a:cubicBezTo>
                  <a:cubicBezTo>
                    <a:pt x="576655" y="2412274"/>
                    <a:pt x="579028" y="2450759"/>
                    <a:pt x="591015" y="2486721"/>
                  </a:cubicBezTo>
                  <a:cubicBezTo>
                    <a:pt x="594732" y="2497872"/>
                    <a:pt x="599073" y="2508835"/>
                    <a:pt x="602166" y="2520175"/>
                  </a:cubicBezTo>
                  <a:cubicBezTo>
                    <a:pt x="619290" y="2582966"/>
                    <a:pt x="607426" y="2609175"/>
                    <a:pt x="657922" y="2642839"/>
                  </a:cubicBezTo>
                  <a:cubicBezTo>
                    <a:pt x="667702" y="2649359"/>
                    <a:pt x="680225" y="2650273"/>
                    <a:pt x="691376" y="2653990"/>
                  </a:cubicBezTo>
                  <a:cubicBezTo>
                    <a:pt x="695093" y="2713463"/>
                    <a:pt x="685713" y="2775241"/>
                    <a:pt x="702527" y="2832409"/>
                  </a:cubicBezTo>
                  <a:cubicBezTo>
                    <a:pt x="706851" y="2847112"/>
                    <a:pt x="743686" y="2828627"/>
                    <a:pt x="747132" y="2843561"/>
                  </a:cubicBezTo>
                  <a:cubicBezTo>
                    <a:pt x="751068" y="2860615"/>
                    <a:pt x="745918" y="2968653"/>
                    <a:pt x="724829" y="3010829"/>
                  </a:cubicBezTo>
                  <a:cubicBezTo>
                    <a:pt x="718835" y="3022816"/>
                    <a:pt x="709961" y="3033131"/>
                    <a:pt x="702527" y="3044282"/>
                  </a:cubicBezTo>
                  <a:cubicBezTo>
                    <a:pt x="698810" y="3055433"/>
                    <a:pt x="698429" y="3068332"/>
                    <a:pt x="691376" y="3077736"/>
                  </a:cubicBezTo>
                  <a:cubicBezTo>
                    <a:pt x="675606" y="3098763"/>
                    <a:pt x="650199" y="3111623"/>
                    <a:pt x="635620" y="3133492"/>
                  </a:cubicBezTo>
                  <a:cubicBezTo>
                    <a:pt x="620752" y="3155795"/>
                    <a:pt x="616444" y="3191924"/>
                    <a:pt x="591015" y="3200400"/>
                  </a:cubicBezTo>
                  <a:lnTo>
                    <a:pt x="490654" y="3233853"/>
                  </a:lnTo>
                  <a:lnTo>
                    <a:pt x="457200" y="3245004"/>
                  </a:lnTo>
                  <a:cubicBezTo>
                    <a:pt x="449766" y="3256155"/>
                    <a:pt x="443270" y="3267993"/>
                    <a:pt x="434898" y="3278458"/>
                  </a:cubicBezTo>
                  <a:cubicBezTo>
                    <a:pt x="422114" y="3294438"/>
                    <a:pt x="397129" y="3315069"/>
                    <a:pt x="379142" y="3323063"/>
                  </a:cubicBezTo>
                  <a:cubicBezTo>
                    <a:pt x="357659" y="3332611"/>
                    <a:pt x="312234" y="3345365"/>
                    <a:pt x="312234" y="3345365"/>
                  </a:cubicBezTo>
                  <a:cubicBezTo>
                    <a:pt x="308517" y="3360233"/>
                    <a:pt x="298915" y="3374798"/>
                    <a:pt x="301083" y="3389970"/>
                  </a:cubicBezTo>
                  <a:cubicBezTo>
                    <a:pt x="302978" y="3403238"/>
                    <a:pt x="318107" y="3411105"/>
                    <a:pt x="323386" y="3423424"/>
                  </a:cubicBezTo>
                  <a:cubicBezTo>
                    <a:pt x="366592" y="3524238"/>
                    <a:pt x="300847" y="3417494"/>
                    <a:pt x="356839" y="3501482"/>
                  </a:cubicBezTo>
                  <a:cubicBezTo>
                    <a:pt x="369518" y="3539521"/>
                    <a:pt x="364319" y="3540546"/>
                    <a:pt x="401444" y="3568390"/>
                  </a:cubicBezTo>
                  <a:cubicBezTo>
                    <a:pt x="404418" y="3570620"/>
                    <a:pt x="408878" y="3568390"/>
                    <a:pt x="412595" y="356839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Freeform 7"/>
            <p:cNvSpPr/>
            <p:nvPr/>
          </p:nvSpPr>
          <p:spPr>
            <a:xfrm>
              <a:off x="4963710" y="4459606"/>
              <a:ext cx="1071179" cy="388357"/>
            </a:xfrm>
            <a:custGeom>
              <a:avLst/>
              <a:gdLst>
                <a:gd name="connsiteX0" fmla="*/ 0 w 1182029"/>
                <a:gd name="connsiteY0" fmla="*/ 0 h 446073"/>
                <a:gd name="connsiteX1" fmla="*/ 66907 w 1182029"/>
                <a:gd name="connsiteY1" fmla="*/ 11151 h 446073"/>
                <a:gd name="connsiteX2" fmla="*/ 89210 w 1182029"/>
                <a:gd name="connsiteY2" fmla="*/ 55756 h 446073"/>
                <a:gd name="connsiteX3" fmla="*/ 55756 w 1182029"/>
                <a:gd name="connsiteY3" fmla="*/ 122663 h 446073"/>
                <a:gd name="connsiteX4" fmla="*/ 55756 w 1182029"/>
                <a:gd name="connsiteY4" fmla="*/ 234175 h 446073"/>
                <a:gd name="connsiteX5" fmla="*/ 89210 w 1182029"/>
                <a:gd name="connsiteY5" fmla="*/ 211873 h 446073"/>
                <a:gd name="connsiteX6" fmla="*/ 144966 w 1182029"/>
                <a:gd name="connsiteY6" fmla="*/ 156117 h 446073"/>
                <a:gd name="connsiteX7" fmla="*/ 156117 w 1182029"/>
                <a:gd name="connsiteY7" fmla="*/ 100361 h 446073"/>
                <a:gd name="connsiteX8" fmla="*/ 178419 w 1182029"/>
                <a:gd name="connsiteY8" fmla="*/ 78058 h 446073"/>
                <a:gd name="connsiteX9" fmla="*/ 189571 w 1182029"/>
                <a:gd name="connsiteY9" fmla="*/ 44605 h 446073"/>
                <a:gd name="connsiteX10" fmla="*/ 412595 w 1182029"/>
                <a:gd name="connsiteY10" fmla="*/ 55756 h 446073"/>
                <a:gd name="connsiteX11" fmla="*/ 434898 w 1182029"/>
                <a:gd name="connsiteY11" fmla="*/ 122663 h 446073"/>
                <a:gd name="connsiteX12" fmla="*/ 457200 w 1182029"/>
                <a:gd name="connsiteY12" fmla="*/ 144966 h 446073"/>
                <a:gd name="connsiteX13" fmla="*/ 479502 w 1182029"/>
                <a:gd name="connsiteY13" fmla="*/ 178419 h 446073"/>
                <a:gd name="connsiteX14" fmla="*/ 512956 w 1182029"/>
                <a:gd name="connsiteY14" fmla="*/ 200722 h 446073"/>
                <a:gd name="connsiteX15" fmla="*/ 579863 w 1182029"/>
                <a:gd name="connsiteY15" fmla="*/ 267629 h 446073"/>
                <a:gd name="connsiteX16" fmla="*/ 602166 w 1182029"/>
                <a:gd name="connsiteY16" fmla="*/ 245327 h 446073"/>
                <a:gd name="connsiteX17" fmla="*/ 646771 w 1182029"/>
                <a:gd name="connsiteY17" fmla="*/ 167268 h 446073"/>
                <a:gd name="connsiteX18" fmla="*/ 735980 w 1182029"/>
                <a:gd name="connsiteY18" fmla="*/ 178419 h 446073"/>
                <a:gd name="connsiteX19" fmla="*/ 825190 w 1182029"/>
                <a:gd name="connsiteY19" fmla="*/ 289931 h 446073"/>
                <a:gd name="connsiteX20" fmla="*/ 869795 w 1182029"/>
                <a:gd name="connsiteY20" fmla="*/ 301083 h 446073"/>
                <a:gd name="connsiteX21" fmla="*/ 936702 w 1182029"/>
                <a:gd name="connsiteY21" fmla="*/ 323385 h 446073"/>
                <a:gd name="connsiteX22" fmla="*/ 1059366 w 1182029"/>
                <a:gd name="connsiteY22" fmla="*/ 390292 h 446073"/>
                <a:gd name="connsiteX23" fmla="*/ 1126273 w 1182029"/>
                <a:gd name="connsiteY23" fmla="*/ 423746 h 446073"/>
                <a:gd name="connsiteX24" fmla="*/ 1182029 w 1182029"/>
                <a:gd name="connsiteY24" fmla="*/ 446049 h 44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2029" h="446073">
                  <a:moveTo>
                    <a:pt x="0" y="0"/>
                  </a:moveTo>
                  <a:cubicBezTo>
                    <a:pt x="22302" y="3717"/>
                    <a:pt x="47734" y="-832"/>
                    <a:pt x="66907" y="11151"/>
                  </a:cubicBezTo>
                  <a:cubicBezTo>
                    <a:pt x="81004" y="19961"/>
                    <a:pt x="86859" y="39300"/>
                    <a:pt x="89210" y="55756"/>
                  </a:cubicBezTo>
                  <a:cubicBezTo>
                    <a:pt x="91926" y="74768"/>
                    <a:pt x="63937" y="110393"/>
                    <a:pt x="55756" y="122663"/>
                  </a:cubicBezTo>
                  <a:cubicBezTo>
                    <a:pt x="44046" y="157793"/>
                    <a:pt x="25607" y="196489"/>
                    <a:pt x="55756" y="234175"/>
                  </a:cubicBezTo>
                  <a:cubicBezTo>
                    <a:pt x="64128" y="244640"/>
                    <a:pt x="79124" y="220698"/>
                    <a:pt x="89210" y="211873"/>
                  </a:cubicBezTo>
                  <a:cubicBezTo>
                    <a:pt x="108991" y="194565"/>
                    <a:pt x="144966" y="156117"/>
                    <a:pt x="144966" y="156117"/>
                  </a:cubicBezTo>
                  <a:cubicBezTo>
                    <a:pt x="148683" y="137532"/>
                    <a:pt x="148651" y="117782"/>
                    <a:pt x="156117" y="100361"/>
                  </a:cubicBezTo>
                  <a:cubicBezTo>
                    <a:pt x="160258" y="90698"/>
                    <a:pt x="173010" y="87073"/>
                    <a:pt x="178419" y="78058"/>
                  </a:cubicBezTo>
                  <a:cubicBezTo>
                    <a:pt x="184467" y="67979"/>
                    <a:pt x="185854" y="55756"/>
                    <a:pt x="189571" y="44605"/>
                  </a:cubicBezTo>
                  <a:cubicBezTo>
                    <a:pt x="263912" y="48322"/>
                    <a:pt x="341665" y="33187"/>
                    <a:pt x="412595" y="55756"/>
                  </a:cubicBezTo>
                  <a:cubicBezTo>
                    <a:pt x="434997" y="62884"/>
                    <a:pt x="418275" y="106039"/>
                    <a:pt x="434898" y="122663"/>
                  </a:cubicBezTo>
                  <a:cubicBezTo>
                    <a:pt x="442332" y="130097"/>
                    <a:pt x="450632" y="136756"/>
                    <a:pt x="457200" y="144966"/>
                  </a:cubicBezTo>
                  <a:cubicBezTo>
                    <a:pt x="465572" y="155431"/>
                    <a:pt x="470025" y="168942"/>
                    <a:pt x="479502" y="178419"/>
                  </a:cubicBezTo>
                  <a:cubicBezTo>
                    <a:pt x="488979" y="187896"/>
                    <a:pt x="501805" y="193288"/>
                    <a:pt x="512956" y="200722"/>
                  </a:cubicBezTo>
                  <a:cubicBezTo>
                    <a:pt x="524000" y="219129"/>
                    <a:pt x="541281" y="275345"/>
                    <a:pt x="579863" y="267629"/>
                  </a:cubicBezTo>
                  <a:cubicBezTo>
                    <a:pt x="590172" y="265567"/>
                    <a:pt x="594732" y="252761"/>
                    <a:pt x="602166" y="245327"/>
                  </a:cubicBezTo>
                  <a:cubicBezTo>
                    <a:pt x="621354" y="72628"/>
                    <a:pt x="582699" y="149794"/>
                    <a:pt x="646771" y="167268"/>
                  </a:cubicBezTo>
                  <a:cubicBezTo>
                    <a:pt x="675683" y="175153"/>
                    <a:pt x="706244" y="174702"/>
                    <a:pt x="735980" y="178419"/>
                  </a:cubicBezTo>
                  <a:cubicBezTo>
                    <a:pt x="755269" y="236285"/>
                    <a:pt x="751823" y="271588"/>
                    <a:pt x="825190" y="289931"/>
                  </a:cubicBezTo>
                  <a:cubicBezTo>
                    <a:pt x="840058" y="293648"/>
                    <a:pt x="855115" y="296679"/>
                    <a:pt x="869795" y="301083"/>
                  </a:cubicBezTo>
                  <a:cubicBezTo>
                    <a:pt x="892312" y="307838"/>
                    <a:pt x="936702" y="323385"/>
                    <a:pt x="936702" y="323385"/>
                  </a:cubicBezTo>
                  <a:cubicBezTo>
                    <a:pt x="1008447" y="395129"/>
                    <a:pt x="966533" y="374820"/>
                    <a:pt x="1059366" y="390292"/>
                  </a:cubicBezTo>
                  <a:cubicBezTo>
                    <a:pt x="1123655" y="433153"/>
                    <a:pt x="1061637" y="396045"/>
                    <a:pt x="1126273" y="423746"/>
                  </a:cubicBezTo>
                  <a:cubicBezTo>
                    <a:pt x="1182192" y="447711"/>
                    <a:pt x="1152468" y="446049"/>
                    <a:pt x="1182029" y="446049"/>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Freeform 8"/>
            <p:cNvSpPr/>
            <p:nvPr/>
          </p:nvSpPr>
          <p:spPr>
            <a:xfrm>
              <a:off x="6055100" y="4265402"/>
              <a:ext cx="457060" cy="666982"/>
            </a:xfrm>
            <a:custGeom>
              <a:avLst/>
              <a:gdLst>
                <a:gd name="connsiteX0" fmla="*/ 0 w 504358"/>
                <a:gd name="connsiteY0" fmla="*/ 613358 h 766105"/>
                <a:gd name="connsiteX1" fmla="*/ 55756 w 504358"/>
                <a:gd name="connsiteY1" fmla="*/ 591056 h 766105"/>
                <a:gd name="connsiteX2" fmla="*/ 111512 w 504358"/>
                <a:gd name="connsiteY2" fmla="*/ 535300 h 766105"/>
                <a:gd name="connsiteX3" fmla="*/ 122663 w 504358"/>
                <a:gd name="connsiteY3" fmla="*/ 490695 h 766105"/>
                <a:gd name="connsiteX4" fmla="*/ 78058 w 504358"/>
                <a:gd name="connsiteY4" fmla="*/ 412637 h 766105"/>
                <a:gd name="connsiteX5" fmla="*/ 66907 w 504358"/>
                <a:gd name="connsiteY5" fmla="*/ 379183 h 766105"/>
                <a:gd name="connsiteX6" fmla="*/ 33453 w 504358"/>
                <a:gd name="connsiteY6" fmla="*/ 301124 h 766105"/>
                <a:gd name="connsiteX7" fmla="*/ 44605 w 504358"/>
                <a:gd name="connsiteY7" fmla="*/ 133856 h 766105"/>
                <a:gd name="connsiteX8" fmla="*/ 100361 w 504358"/>
                <a:gd name="connsiteY8" fmla="*/ 78100 h 766105"/>
                <a:gd name="connsiteX9" fmla="*/ 122663 w 504358"/>
                <a:gd name="connsiteY9" fmla="*/ 55797 h 766105"/>
                <a:gd name="connsiteX10" fmla="*/ 267629 w 504358"/>
                <a:gd name="connsiteY10" fmla="*/ 33495 h 766105"/>
                <a:gd name="connsiteX11" fmla="*/ 334536 w 504358"/>
                <a:gd name="connsiteY11" fmla="*/ 100402 h 766105"/>
                <a:gd name="connsiteX12" fmla="*/ 345687 w 504358"/>
                <a:gd name="connsiteY12" fmla="*/ 133856 h 766105"/>
                <a:gd name="connsiteX13" fmla="*/ 367990 w 504358"/>
                <a:gd name="connsiteY13" fmla="*/ 156158 h 766105"/>
                <a:gd name="connsiteX14" fmla="*/ 379141 w 504358"/>
                <a:gd name="connsiteY14" fmla="*/ 234217 h 766105"/>
                <a:gd name="connsiteX15" fmla="*/ 401444 w 504358"/>
                <a:gd name="connsiteY15" fmla="*/ 267671 h 766105"/>
                <a:gd name="connsiteX16" fmla="*/ 468351 w 504358"/>
                <a:gd name="connsiteY16" fmla="*/ 323427 h 766105"/>
                <a:gd name="connsiteX17" fmla="*/ 479502 w 504358"/>
                <a:gd name="connsiteY17" fmla="*/ 457241 h 766105"/>
                <a:gd name="connsiteX18" fmla="*/ 490653 w 504358"/>
                <a:gd name="connsiteY18" fmla="*/ 490695 h 766105"/>
                <a:gd name="connsiteX19" fmla="*/ 457200 w 504358"/>
                <a:gd name="connsiteY19" fmla="*/ 557602 h 766105"/>
                <a:gd name="connsiteX20" fmla="*/ 423746 w 504358"/>
                <a:gd name="connsiteY20" fmla="*/ 691417 h 766105"/>
                <a:gd name="connsiteX21" fmla="*/ 434897 w 504358"/>
                <a:gd name="connsiteY21" fmla="*/ 657963 h 766105"/>
                <a:gd name="connsiteX22" fmla="*/ 468351 w 504358"/>
                <a:gd name="connsiteY22" fmla="*/ 646812 h 766105"/>
                <a:gd name="connsiteX23" fmla="*/ 501805 w 504358"/>
                <a:gd name="connsiteY23" fmla="*/ 624510 h 766105"/>
                <a:gd name="connsiteX24" fmla="*/ 446048 w 504358"/>
                <a:gd name="connsiteY24" fmla="*/ 635661 h 766105"/>
                <a:gd name="connsiteX25" fmla="*/ 379141 w 504358"/>
                <a:gd name="connsiteY25" fmla="*/ 657963 h 766105"/>
                <a:gd name="connsiteX26" fmla="*/ 301083 w 504358"/>
                <a:gd name="connsiteY26" fmla="*/ 713719 h 766105"/>
                <a:gd name="connsiteX27" fmla="*/ 267629 w 504358"/>
                <a:gd name="connsiteY27" fmla="*/ 736022 h 766105"/>
                <a:gd name="connsiteX28" fmla="*/ 200722 w 504358"/>
                <a:gd name="connsiteY28" fmla="*/ 758324 h 766105"/>
                <a:gd name="connsiteX29" fmla="*/ 11151 w 504358"/>
                <a:gd name="connsiteY29" fmla="*/ 724871 h 76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4358" h="766105">
                  <a:moveTo>
                    <a:pt x="0" y="613358"/>
                  </a:moveTo>
                  <a:cubicBezTo>
                    <a:pt x="18585" y="605924"/>
                    <a:pt x="39357" y="602535"/>
                    <a:pt x="55756" y="591056"/>
                  </a:cubicBezTo>
                  <a:cubicBezTo>
                    <a:pt x="77288" y="575983"/>
                    <a:pt x="111512" y="535300"/>
                    <a:pt x="111512" y="535300"/>
                  </a:cubicBezTo>
                  <a:cubicBezTo>
                    <a:pt x="115229" y="520432"/>
                    <a:pt x="122663" y="506021"/>
                    <a:pt x="122663" y="490695"/>
                  </a:cubicBezTo>
                  <a:cubicBezTo>
                    <a:pt x="122663" y="462313"/>
                    <a:pt x="91642" y="430748"/>
                    <a:pt x="78058" y="412637"/>
                  </a:cubicBezTo>
                  <a:cubicBezTo>
                    <a:pt x="74341" y="401486"/>
                    <a:pt x="71537" y="389987"/>
                    <a:pt x="66907" y="379183"/>
                  </a:cubicBezTo>
                  <a:cubicBezTo>
                    <a:pt x="25563" y="282712"/>
                    <a:pt x="59610" y="379589"/>
                    <a:pt x="33453" y="301124"/>
                  </a:cubicBezTo>
                  <a:cubicBezTo>
                    <a:pt x="37170" y="245368"/>
                    <a:pt x="28548" y="187379"/>
                    <a:pt x="44605" y="133856"/>
                  </a:cubicBezTo>
                  <a:cubicBezTo>
                    <a:pt x="52158" y="108681"/>
                    <a:pt x="81776" y="96685"/>
                    <a:pt x="100361" y="78100"/>
                  </a:cubicBezTo>
                  <a:lnTo>
                    <a:pt x="122663" y="55797"/>
                  </a:lnTo>
                  <a:cubicBezTo>
                    <a:pt x="144522" y="-9781"/>
                    <a:pt x="135222" y="-17996"/>
                    <a:pt x="267629" y="33495"/>
                  </a:cubicBezTo>
                  <a:cubicBezTo>
                    <a:pt x="297025" y="44927"/>
                    <a:pt x="334536" y="100402"/>
                    <a:pt x="334536" y="100402"/>
                  </a:cubicBezTo>
                  <a:cubicBezTo>
                    <a:pt x="338253" y="111553"/>
                    <a:pt x="339639" y="123777"/>
                    <a:pt x="345687" y="133856"/>
                  </a:cubicBezTo>
                  <a:cubicBezTo>
                    <a:pt x="351096" y="142871"/>
                    <a:pt x="364665" y="146184"/>
                    <a:pt x="367990" y="156158"/>
                  </a:cubicBezTo>
                  <a:cubicBezTo>
                    <a:pt x="376302" y="181093"/>
                    <a:pt x="371588" y="209042"/>
                    <a:pt x="379141" y="234217"/>
                  </a:cubicBezTo>
                  <a:cubicBezTo>
                    <a:pt x="382992" y="247054"/>
                    <a:pt x="392864" y="257375"/>
                    <a:pt x="401444" y="267671"/>
                  </a:cubicBezTo>
                  <a:cubicBezTo>
                    <a:pt x="428275" y="299868"/>
                    <a:pt x="435458" y="301498"/>
                    <a:pt x="468351" y="323427"/>
                  </a:cubicBezTo>
                  <a:cubicBezTo>
                    <a:pt x="472068" y="368032"/>
                    <a:pt x="473587" y="412874"/>
                    <a:pt x="479502" y="457241"/>
                  </a:cubicBezTo>
                  <a:cubicBezTo>
                    <a:pt x="481055" y="468892"/>
                    <a:pt x="490653" y="478940"/>
                    <a:pt x="490653" y="490695"/>
                  </a:cubicBezTo>
                  <a:cubicBezTo>
                    <a:pt x="490653" y="513780"/>
                    <a:pt x="468477" y="540687"/>
                    <a:pt x="457200" y="557602"/>
                  </a:cubicBezTo>
                  <a:cubicBezTo>
                    <a:pt x="446049" y="602207"/>
                    <a:pt x="433720" y="646534"/>
                    <a:pt x="423746" y="691417"/>
                  </a:cubicBezTo>
                  <a:cubicBezTo>
                    <a:pt x="421196" y="702892"/>
                    <a:pt x="426585" y="666275"/>
                    <a:pt x="434897" y="657963"/>
                  </a:cubicBezTo>
                  <a:cubicBezTo>
                    <a:pt x="443209" y="649651"/>
                    <a:pt x="457837" y="652069"/>
                    <a:pt x="468351" y="646812"/>
                  </a:cubicBezTo>
                  <a:cubicBezTo>
                    <a:pt x="480338" y="640819"/>
                    <a:pt x="513792" y="630503"/>
                    <a:pt x="501805" y="624510"/>
                  </a:cubicBezTo>
                  <a:cubicBezTo>
                    <a:pt x="484852" y="616034"/>
                    <a:pt x="464334" y="630674"/>
                    <a:pt x="446048" y="635661"/>
                  </a:cubicBezTo>
                  <a:cubicBezTo>
                    <a:pt x="423368" y="641846"/>
                    <a:pt x="379141" y="657963"/>
                    <a:pt x="379141" y="657963"/>
                  </a:cubicBezTo>
                  <a:cubicBezTo>
                    <a:pt x="324649" y="712455"/>
                    <a:pt x="369578" y="674578"/>
                    <a:pt x="301083" y="713719"/>
                  </a:cubicBezTo>
                  <a:cubicBezTo>
                    <a:pt x="289447" y="720368"/>
                    <a:pt x="279876" y="730579"/>
                    <a:pt x="267629" y="736022"/>
                  </a:cubicBezTo>
                  <a:cubicBezTo>
                    <a:pt x="246146" y="745570"/>
                    <a:pt x="200722" y="758324"/>
                    <a:pt x="200722" y="758324"/>
                  </a:cubicBezTo>
                  <a:cubicBezTo>
                    <a:pt x="14007" y="746655"/>
                    <a:pt x="48951" y="800471"/>
                    <a:pt x="11151" y="724871"/>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Freeform 9"/>
            <p:cNvSpPr/>
            <p:nvPr/>
          </p:nvSpPr>
          <p:spPr>
            <a:xfrm>
              <a:off x="6408791" y="3731475"/>
              <a:ext cx="667288" cy="1126176"/>
            </a:xfrm>
            <a:custGeom>
              <a:avLst/>
              <a:gdLst>
                <a:gd name="connsiteX0" fmla="*/ 0 w 736341"/>
                <a:gd name="connsiteY0" fmla="*/ 735981 h 1293542"/>
                <a:gd name="connsiteX1" fmla="*/ 11152 w 736341"/>
                <a:gd name="connsiteY1" fmla="*/ 680225 h 1293542"/>
                <a:gd name="connsiteX2" fmla="*/ 33454 w 736341"/>
                <a:gd name="connsiteY2" fmla="*/ 591015 h 1293542"/>
                <a:gd name="connsiteX3" fmla="*/ 44605 w 736341"/>
                <a:gd name="connsiteY3" fmla="*/ 200722 h 1293542"/>
                <a:gd name="connsiteX4" fmla="*/ 55756 w 736341"/>
                <a:gd name="connsiteY4" fmla="*/ 167269 h 1293542"/>
                <a:gd name="connsiteX5" fmla="*/ 78059 w 736341"/>
                <a:gd name="connsiteY5" fmla="*/ 144966 h 1293542"/>
                <a:gd name="connsiteX6" fmla="*/ 100361 w 736341"/>
                <a:gd name="connsiteY6" fmla="*/ 111513 h 1293542"/>
                <a:gd name="connsiteX7" fmla="*/ 122664 w 736341"/>
                <a:gd name="connsiteY7" fmla="*/ 89210 h 1293542"/>
                <a:gd name="connsiteX8" fmla="*/ 189571 w 736341"/>
                <a:gd name="connsiteY8" fmla="*/ 11152 h 1293542"/>
                <a:gd name="connsiteX9" fmla="*/ 223025 w 736341"/>
                <a:gd name="connsiteY9" fmla="*/ 0 h 1293542"/>
                <a:gd name="connsiteX10" fmla="*/ 289932 w 736341"/>
                <a:gd name="connsiteY10" fmla="*/ 22303 h 1293542"/>
                <a:gd name="connsiteX11" fmla="*/ 323386 w 736341"/>
                <a:gd name="connsiteY11" fmla="*/ 33454 h 1293542"/>
                <a:gd name="connsiteX12" fmla="*/ 334537 w 736341"/>
                <a:gd name="connsiteY12" fmla="*/ 66908 h 1293542"/>
                <a:gd name="connsiteX13" fmla="*/ 490654 w 736341"/>
                <a:gd name="connsiteY13" fmla="*/ 89210 h 1293542"/>
                <a:gd name="connsiteX14" fmla="*/ 512956 w 736341"/>
                <a:gd name="connsiteY14" fmla="*/ 133815 h 1293542"/>
                <a:gd name="connsiteX15" fmla="*/ 546410 w 736341"/>
                <a:gd name="connsiteY15" fmla="*/ 144966 h 1293542"/>
                <a:gd name="connsiteX16" fmla="*/ 702527 w 736341"/>
                <a:gd name="connsiteY16" fmla="*/ 156117 h 1293542"/>
                <a:gd name="connsiteX17" fmla="*/ 713678 w 736341"/>
                <a:gd name="connsiteY17" fmla="*/ 267630 h 1293542"/>
                <a:gd name="connsiteX18" fmla="*/ 735981 w 736341"/>
                <a:gd name="connsiteY18" fmla="*/ 289932 h 1293542"/>
                <a:gd name="connsiteX19" fmla="*/ 724830 w 736341"/>
                <a:gd name="connsiteY19" fmla="*/ 323386 h 1293542"/>
                <a:gd name="connsiteX20" fmla="*/ 680225 w 736341"/>
                <a:gd name="connsiteY20" fmla="*/ 412595 h 1293542"/>
                <a:gd name="connsiteX21" fmla="*/ 657922 w 736341"/>
                <a:gd name="connsiteY21" fmla="*/ 434898 h 1293542"/>
                <a:gd name="connsiteX22" fmla="*/ 635620 w 736341"/>
                <a:gd name="connsiteY22" fmla="*/ 468352 h 1293542"/>
                <a:gd name="connsiteX23" fmla="*/ 602166 w 736341"/>
                <a:gd name="connsiteY23" fmla="*/ 479503 h 1293542"/>
                <a:gd name="connsiteX24" fmla="*/ 568713 w 736341"/>
                <a:gd name="connsiteY24" fmla="*/ 501805 h 1293542"/>
                <a:gd name="connsiteX25" fmla="*/ 535259 w 736341"/>
                <a:gd name="connsiteY25" fmla="*/ 713678 h 1293542"/>
                <a:gd name="connsiteX26" fmla="*/ 568713 w 736341"/>
                <a:gd name="connsiteY26" fmla="*/ 780586 h 1293542"/>
                <a:gd name="connsiteX27" fmla="*/ 602166 w 736341"/>
                <a:gd name="connsiteY27" fmla="*/ 836342 h 1293542"/>
                <a:gd name="connsiteX28" fmla="*/ 624469 w 736341"/>
                <a:gd name="connsiteY28" fmla="*/ 880947 h 1293542"/>
                <a:gd name="connsiteX29" fmla="*/ 657922 w 736341"/>
                <a:gd name="connsiteY29" fmla="*/ 903249 h 1293542"/>
                <a:gd name="connsiteX30" fmla="*/ 646771 w 736341"/>
                <a:gd name="connsiteY30" fmla="*/ 959005 h 1293542"/>
                <a:gd name="connsiteX31" fmla="*/ 624469 w 736341"/>
                <a:gd name="connsiteY31" fmla="*/ 992459 h 1293542"/>
                <a:gd name="connsiteX32" fmla="*/ 613317 w 736341"/>
                <a:gd name="connsiteY32" fmla="*/ 1025913 h 1293542"/>
                <a:gd name="connsiteX33" fmla="*/ 591015 w 736341"/>
                <a:gd name="connsiteY33" fmla="*/ 1070517 h 1293542"/>
                <a:gd name="connsiteX34" fmla="*/ 680225 w 736341"/>
                <a:gd name="connsiteY34" fmla="*/ 1137425 h 1293542"/>
                <a:gd name="connsiteX35" fmla="*/ 669074 w 736341"/>
                <a:gd name="connsiteY35" fmla="*/ 1170878 h 1293542"/>
                <a:gd name="connsiteX36" fmla="*/ 635620 w 736341"/>
                <a:gd name="connsiteY36" fmla="*/ 1193181 h 1293542"/>
                <a:gd name="connsiteX37" fmla="*/ 568713 w 736341"/>
                <a:gd name="connsiteY37" fmla="*/ 1248937 h 1293542"/>
                <a:gd name="connsiteX38" fmla="*/ 524108 w 736341"/>
                <a:gd name="connsiteY38" fmla="*/ 1237786 h 1293542"/>
                <a:gd name="connsiteX39" fmla="*/ 501805 w 736341"/>
                <a:gd name="connsiteY39" fmla="*/ 1215483 h 1293542"/>
                <a:gd name="connsiteX40" fmla="*/ 468352 w 736341"/>
                <a:gd name="connsiteY40" fmla="*/ 1204332 h 1293542"/>
                <a:gd name="connsiteX41" fmla="*/ 412595 w 736341"/>
                <a:gd name="connsiteY41" fmla="*/ 1248937 h 1293542"/>
                <a:gd name="connsiteX42" fmla="*/ 390293 w 736341"/>
                <a:gd name="connsiteY42" fmla="*/ 1282391 h 1293542"/>
                <a:gd name="connsiteX43" fmla="*/ 356839 w 736341"/>
                <a:gd name="connsiteY43" fmla="*/ 1293542 h 1293542"/>
                <a:gd name="connsiteX44" fmla="*/ 334537 w 736341"/>
                <a:gd name="connsiteY44" fmla="*/ 1271239 h 1293542"/>
                <a:gd name="connsiteX45" fmla="*/ 323386 w 736341"/>
                <a:gd name="connsiteY45" fmla="*/ 1237786 h 1293542"/>
                <a:gd name="connsiteX46" fmla="*/ 278781 w 736341"/>
                <a:gd name="connsiteY46" fmla="*/ 1226634 h 1293542"/>
                <a:gd name="connsiteX47" fmla="*/ 178420 w 736341"/>
                <a:gd name="connsiteY47" fmla="*/ 1248937 h 1293542"/>
                <a:gd name="connsiteX48" fmla="*/ 156117 w 736341"/>
                <a:gd name="connsiteY48" fmla="*/ 1271239 h 1293542"/>
                <a:gd name="connsiteX49" fmla="*/ 122664 w 736341"/>
                <a:gd name="connsiteY49" fmla="*/ 1293542 h 1293542"/>
                <a:gd name="connsiteX50" fmla="*/ 78059 w 736341"/>
                <a:gd name="connsiteY50" fmla="*/ 1237786 h 129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36341" h="1293542">
                  <a:moveTo>
                    <a:pt x="0" y="735981"/>
                  </a:moveTo>
                  <a:cubicBezTo>
                    <a:pt x="3717" y="717396"/>
                    <a:pt x="6890" y="698693"/>
                    <a:pt x="11152" y="680225"/>
                  </a:cubicBezTo>
                  <a:cubicBezTo>
                    <a:pt x="18044" y="650358"/>
                    <a:pt x="31321" y="621592"/>
                    <a:pt x="33454" y="591015"/>
                  </a:cubicBezTo>
                  <a:cubicBezTo>
                    <a:pt x="42512" y="461180"/>
                    <a:pt x="37765" y="330693"/>
                    <a:pt x="44605" y="200722"/>
                  </a:cubicBezTo>
                  <a:cubicBezTo>
                    <a:pt x="45223" y="188984"/>
                    <a:pt x="49708" y="177348"/>
                    <a:pt x="55756" y="167269"/>
                  </a:cubicBezTo>
                  <a:cubicBezTo>
                    <a:pt x="61165" y="158254"/>
                    <a:pt x="71491" y="153176"/>
                    <a:pt x="78059" y="144966"/>
                  </a:cubicBezTo>
                  <a:cubicBezTo>
                    <a:pt x="86431" y="134501"/>
                    <a:pt x="91989" y="121978"/>
                    <a:pt x="100361" y="111513"/>
                  </a:cubicBezTo>
                  <a:cubicBezTo>
                    <a:pt x="106929" y="103303"/>
                    <a:pt x="115933" y="97287"/>
                    <a:pt x="122664" y="89210"/>
                  </a:cubicBezTo>
                  <a:cubicBezTo>
                    <a:pt x="141991" y="66017"/>
                    <a:pt x="162990" y="28873"/>
                    <a:pt x="189571" y="11152"/>
                  </a:cubicBezTo>
                  <a:cubicBezTo>
                    <a:pt x="199351" y="4632"/>
                    <a:pt x="211874" y="3717"/>
                    <a:pt x="223025" y="0"/>
                  </a:cubicBezTo>
                  <a:lnTo>
                    <a:pt x="289932" y="22303"/>
                  </a:lnTo>
                  <a:lnTo>
                    <a:pt x="323386" y="33454"/>
                  </a:lnTo>
                  <a:cubicBezTo>
                    <a:pt x="327103" y="44605"/>
                    <a:pt x="329280" y="56394"/>
                    <a:pt x="334537" y="66908"/>
                  </a:cubicBezTo>
                  <a:cubicBezTo>
                    <a:pt x="370355" y="138546"/>
                    <a:pt x="381263" y="98326"/>
                    <a:pt x="490654" y="89210"/>
                  </a:cubicBezTo>
                  <a:cubicBezTo>
                    <a:pt x="498088" y="104078"/>
                    <a:pt x="501202" y="122061"/>
                    <a:pt x="512956" y="133815"/>
                  </a:cubicBezTo>
                  <a:cubicBezTo>
                    <a:pt x="521268" y="142127"/>
                    <a:pt x="534736" y="143593"/>
                    <a:pt x="546410" y="144966"/>
                  </a:cubicBezTo>
                  <a:cubicBezTo>
                    <a:pt x="598224" y="151062"/>
                    <a:pt x="650488" y="152400"/>
                    <a:pt x="702527" y="156117"/>
                  </a:cubicBezTo>
                  <a:cubicBezTo>
                    <a:pt x="706244" y="193288"/>
                    <a:pt x="704618" y="231389"/>
                    <a:pt x="713678" y="267630"/>
                  </a:cubicBezTo>
                  <a:cubicBezTo>
                    <a:pt x="716228" y="277830"/>
                    <a:pt x="733919" y="279623"/>
                    <a:pt x="735981" y="289932"/>
                  </a:cubicBezTo>
                  <a:cubicBezTo>
                    <a:pt x="738286" y="301458"/>
                    <a:pt x="728957" y="312380"/>
                    <a:pt x="724830" y="323386"/>
                  </a:cubicBezTo>
                  <a:cubicBezTo>
                    <a:pt x="709565" y="364092"/>
                    <a:pt x="705586" y="380894"/>
                    <a:pt x="680225" y="412595"/>
                  </a:cubicBezTo>
                  <a:cubicBezTo>
                    <a:pt x="673657" y="420805"/>
                    <a:pt x="664490" y="426688"/>
                    <a:pt x="657922" y="434898"/>
                  </a:cubicBezTo>
                  <a:cubicBezTo>
                    <a:pt x="649550" y="445363"/>
                    <a:pt x="646085" y="459980"/>
                    <a:pt x="635620" y="468352"/>
                  </a:cubicBezTo>
                  <a:cubicBezTo>
                    <a:pt x="626441" y="475695"/>
                    <a:pt x="613317" y="475786"/>
                    <a:pt x="602166" y="479503"/>
                  </a:cubicBezTo>
                  <a:cubicBezTo>
                    <a:pt x="591015" y="486937"/>
                    <a:pt x="573221" y="489184"/>
                    <a:pt x="568713" y="501805"/>
                  </a:cubicBezTo>
                  <a:cubicBezTo>
                    <a:pt x="562373" y="519558"/>
                    <a:pt x="541015" y="673382"/>
                    <a:pt x="535259" y="713678"/>
                  </a:cubicBezTo>
                  <a:cubicBezTo>
                    <a:pt x="599173" y="809552"/>
                    <a:pt x="522545" y="688249"/>
                    <a:pt x="568713" y="780586"/>
                  </a:cubicBezTo>
                  <a:cubicBezTo>
                    <a:pt x="578406" y="799972"/>
                    <a:pt x="591640" y="817396"/>
                    <a:pt x="602166" y="836342"/>
                  </a:cubicBezTo>
                  <a:cubicBezTo>
                    <a:pt x="610239" y="850873"/>
                    <a:pt x="613827" y="868177"/>
                    <a:pt x="624469" y="880947"/>
                  </a:cubicBezTo>
                  <a:cubicBezTo>
                    <a:pt x="633049" y="891243"/>
                    <a:pt x="646771" y="895815"/>
                    <a:pt x="657922" y="903249"/>
                  </a:cubicBezTo>
                  <a:cubicBezTo>
                    <a:pt x="654205" y="921834"/>
                    <a:pt x="653426" y="941258"/>
                    <a:pt x="646771" y="959005"/>
                  </a:cubicBezTo>
                  <a:cubicBezTo>
                    <a:pt x="642065" y="971554"/>
                    <a:pt x="630463" y="980472"/>
                    <a:pt x="624469" y="992459"/>
                  </a:cubicBezTo>
                  <a:cubicBezTo>
                    <a:pt x="619212" y="1002973"/>
                    <a:pt x="617947" y="1015109"/>
                    <a:pt x="613317" y="1025913"/>
                  </a:cubicBezTo>
                  <a:cubicBezTo>
                    <a:pt x="606769" y="1041192"/>
                    <a:pt x="598449" y="1055649"/>
                    <a:pt x="591015" y="1070517"/>
                  </a:cubicBezTo>
                  <a:cubicBezTo>
                    <a:pt x="615760" y="1194243"/>
                    <a:pt x="571700" y="1065076"/>
                    <a:pt x="680225" y="1137425"/>
                  </a:cubicBezTo>
                  <a:cubicBezTo>
                    <a:pt x="690005" y="1143945"/>
                    <a:pt x="676417" y="1161700"/>
                    <a:pt x="669074" y="1170878"/>
                  </a:cubicBezTo>
                  <a:cubicBezTo>
                    <a:pt x="660702" y="1181343"/>
                    <a:pt x="645097" y="1183704"/>
                    <a:pt x="635620" y="1193181"/>
                  </a:cubicBezTo>
                  <a:cubicBezTo>
                    <a:pt x="574861" y="1253940"/>
                    <a:pt x="632606" y="1227639"/>
                    <a:pt x="568713" y="1248937"/>
                  </a:cubicBezTo>
                  <a:cubicBezTo>
                    <a:pt x="553845" y="1245220"/>
                    <a:pt x="537816" y="1244640"/>
                    <a:pt x="524108" y="1237786"/>
                  </a:cubicBezTo>
                  <a:cubicBezTo>
                    <a:pt x="514704" y="1233084"/>
                    <a:pt x="510820" y="1220892"/>
                    <a:pt x="501805" y="1215483"/>
                  </a:cubicBezTo>
                  <a:cubicBezTo>
                    <a:pt x="491726" y="1209435"/>
                    <a:pt x="479503" y="1208049"/>
                    <a:pt x="468352" y="1204332"/>
                  </a:cubicBezTo>
                  <a:cubicBezTo>
                    <a:pt x="443512" y="1220892"/>
                    <a:pt x="430755" y="1226237"/>
                    <a:pt x="412595" y="1248937"/>
                  </a:cubicBezTo>
                  <a:cubicBezTo>
                    <a:pt x="404223" y="1259402"/>
                    <a:pt x="400758" y="1274019"/>
                    <a:pt x="390293" y="1282391"/>
                  </a:cubicBezTo>
                  <a:cubicBezTo>
                    <a:pt x="381114" y="1289734"/>
                    <a:pt x="367990" y="1289825"/>
                    <a:pt x="356839" y="1293542"/>
                  </a:cubicBezTo>
                  <a:cubicBezTo>
                    <a:pt x="349405" y="1286108"/>
                    <a:pt x="339946" y="1280254"/>
                    <a:pt x="334537" y="1271239"/>
                  </a:cubicBezTo>
                  <a:cubicBezTo>
                    <a:pt x="328490" y="1261160"/>
                    <a:pt x="332564" y="1245129"/>
                    <a:pt x="323386" y="1237786"/>
                  </a:cubicBezTo>
                  <a:cubicBezTo>
                    <a:pt x="311418" y="1228212"/>
                    <a:pt x="293649" y="1230351"/>
                    <a:pt x="278781" y="1226634"/>
                  </a:cubicBezTo>
                  <a:cubicBezTo>
                    <a:pt x="265272" y="1228886"/>
                    <a:pt x="199536" y="1236268"/>
                    <a:pt x="178420" y="1248937"/>
                  </a:cubicBezTo>
                  <a:cubicBezTo>
                    <a:pt x="169405" y="1254346"/>
                    <a:pt x="164327" y="1264671"/>
                    <a:pt x="156117" y="1271239"/>
                  </a:cubicBezTo>
                  <a:cubicBezTo>
                    <a:pt x="145652" y="1279611"/>
                    <a:pt x="133815" y="1286108"/>
                    <a:pt x="122664" y="1293542"/>
                  </a:cubicBezTo>
                  <a:cubicBezTo>
                    <a:pt x="68085" y="1266252"/>
                    <a:pt x="78059" y="1287862"/>
                    <a:pt x="78059" y="123778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1" name="Freeform 10"/>
            <p:cNvSpPr/>
            <p:nvPr/>
          </p:nvSpPr>
          <p:spPr>
            <a:xfrm>
              <a:off x="6024784" y="4935318"/>
              <a:ext cx="90963" cy="466003"/>
            </a:xfrm>
            <a:custGeom>
              <a:avLst/>
              <a:gdLst>
                <a:gd name="connsiteX0" fmla="*/ 78059 w 100376"/>
                <a:gd name="connsiteY0" fmla="*/ 0 h 535258"/>
                <a:gd name="connsiteX1" fmla="*/ 55756 w 100376"/>
                <a:gd name="connsiteY1" fmla="*/ 55756 h 535258"/>
                <a:gd name="connsiteX2" fmla="*/ 22302 w 100376"/>
                <a:gd name="connsiteY2" fmla="*/ 78058 h 535258"/>
                <a:gd name="connsiteX3" fmla="*/ 0 w 100376"/>
                <a:gd name="connsiteY3" fmla="*/ 100361 h 535258"/>
                <a:gd name="connsiteX4" fmla="*/ 22302 w 100376"/>
                <a:gd name="connsiteY4" fmla="*/ 189570 h 535258"/>
                <a:gd name="connsiteX5" fmla="*/ 44605 w 100376"/>
                <a:gd name="connsiteY5" fmla="*/ 223024 h 535258"/>
                <a:gd name="connsiteX6" fmla="*/ 44605 w 100376"/>
                <a:gd name="connsiteY6" fmla="*/ 345687 h 535258"/>
                <a:gd name="connsiteX7" fmla="*/ 55756 w 100376"/>
                <a:gd name="connsiteY7" fmla="*/ 390292 h 535258"/>
                <a:gd name="connsiteX8" fmla="*/ 66907 w 100376"/>
                <a:gd name="connsiteY8" fmla="*/ 446048 h 535258"/>
                <a:gd name="connsiteX9" fmla="*/ 89210 w 100376"/>
                <a:gd name="connsiteY9" fmla="*/ 479502 h 535258"/>
                <a:gd name="connsiteX10" fmla="*/ 100361 w 100376"/>
                <a:gd name="connsiteY10" fmla="*/ 535258 h 53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76" h="535258">
                  <a:moveTo>
                    <a:pt x="78059" y="0"/>
                  </a:moveTo>
                  <a:cubicBezTo>
                    <a:pt x="70625" y="18585"/>
                    <a:pt x="67391" y="39468"/>
                    <a:pt x="55756" y="55756"/>
                  </a:cubicBezTo>
                  <a:cubicBezTo>
                    <a:pt x="47966" y="66662"/>
                    <a:pt x="32767" y="69686"/>
                    <a:pt x="22302" y="78058"/>
                  </a:cubicBezTo>
                  <a:cubicBezTo>
                    <a:pt x="14092" y="84626"/>
                    <a:pt x="7434" y="92927"/>
                    <a:pt x="0" y="100361"/>
                  </a:cubicBezTo>
                  <a:cubicBezTo>
                    <a:pt x="4241" y="121567"/>
                    <a:pt x="10872" y="166711"/>
                    <a:pt x="22302" y="189570"/>
                  </a:cubicBezTo>
                  <a:cubicBezTo>
                    <a:pt x="28296" y="201557"/>
                    <a:pt x="37171" y="211873"/>
                    <a:pt x="44605" y="223024"/>
                  </a:cubicBezTo>
                  <a:cubicBezTo>
                    <a:pt x="70157" y="325236"/>
                    <a:pt x="83910" y="286730"/>
                    <a:pt x="44605" y="345687"/>
                  </a:cubicBezTo>
                  <a:cubicBezTo>
                    <a:pt x="48322" y="360555"/>
                    <a:pt x="52431" y="375331"/>
                    <a:pt x="55756" y="390292"/>
                  </a:cubicBezTo>
                  <a:cubicBezTo>
                    <a:pt x="59867" y="408794"/>
                    <a:pt x="60252" y="428301"/>
                    <a:pt x="66907" y="446048"/>
                  </a:cubicBezTo>
                  <a:cubicBezTo>
                    <a:pt x="71613" y="458597"/>
                    <a:pt x="81776" y="468351"/>
                    <a:pt x="89210" y="479502"/>
                  </a:cubicBezTo>
                  <a:cubicBezTo>
                    <a:pt x="101262" y="527713"/>
                    <a:pt x="100361" y="508781"/>
                    <a:pt x="100361" y="535258"/>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Freeform 11"/>
            <p:cNvSpPr/>
            <p:nvPr/>
          </p:nvSpPr>
          <p:spPr>
            <a:xfrm>
              <a:off x="6089173" y="5000041"/>
              <a:ext cx="1811453" cy="849361"/>
            </a:xfrm>
            <a:custGeom>
              <a:avLst/>
              <a:gdLst>
                <a:gd name="connsiteX0" fmla="*/ 0 w 1998909"/>
                <a:gd name="connsiteY0" fmla="*/ 0 h 975589"/>
                <a:gd name="connsiteX1" fmla="*/ 17585 w 1998909"/>
                <a:gd name="connsiteY1" fmla="*/ 29308 h 975589"/>
                <a:gd name="connsiteX2" fmla="*/ 23446 w 1998909"/>
                <a:gd name="connsiteY2" fmla="*/ 52754 h 975589"/>
                <a:gd name="connsiteX3" fmla="*/ 52754 w 1998909"/>
                <a:gd name="connsiteY3" fmla="*/ 82062 h 975589"/>
                <a:gd name="connsiteX4" fmla="*/ 82062 w 1998909"/>
                <a:gd name="connsiteY4" fmla="*/ 117231 h 975589"/>
                <a:gd name="connsiteX5" fmla="*/ 93785 w 1998909"/>
                <a:gd name="connsiteY5" fmla="*/ 152400 h 975589"/>
                <a:gd name="connsiteX6" fmla="*/ 128954 w 1998909"/>
                <a:gd name="connsiteY6" fmla="*/ 169985 h 975589"/>
                <a:gd name="connsiteX7" fmla="*/ 263770 w 1998909"/>
                <a:gd name="connsiteY7" fmla="*/ 175846 h 975589"/>
                <a:gd name="connsiteX8" fmla="*/ 293077 w 1998909"/>
                <a:gd name="connsiteY8" fmla="*/ 193431 h 975589"/>
                <a:gd name="connsiteX9" fmla="*/ 328246 w 1998909"/>
                <a:gd name="connsiteY9" fmla="*/ 205154 h 975589"/>
                <a:gd name="connsiteX10" fmla="*/ 375139 w 1998909"/>
                <a:gd name="connsiteY10" fmla="*/ 228600 h 975589"/>
                <a:gd name="connsiteX11" fmla="*/ 410308 w 1998909"/>
                <a:gd name="connsiteY11" fmla="*/ 240323 h 975589"/>
                <a:gd name="connsiteX12" fmla="*/ 427893 w 1998909"/>
                <a:gd name="connsiteY12" fmla="*/ 252046 h 975589"/>
                <a:gd name="connsiteX13" fmla="*/ 445477 w 1998909"/>
                <a:gd name="connsiteY13" fmla="*/ 257908 h 975589"/>
                <a:gd name="connsiteX14" fmla="*/ 451339 w 1998909"/>
                <a:gd name="connsiteY14" fmla="*/ 275492 h 975589"/>
                <a:gd name="connsiteX15" fmla="*/ 463062 w 1998909"/>
                <a:gd name="connsiteY15" fmla="*/ 293077 h 975589"/>
                <a:gd name="connsiteX16" fmla="*/ 474785 w 1998909"/>
                <a:gd name="connsiteY16" fmla="*/ 316523 h 975589"/>
                <a:gd name="connsiteX17" fmla="*/ 492370 w 1998909"/>
                <a:gd name="connsiteY17" fmla="*/ 322385 h 975589"/>
                <a:gd name="connsiteX18" fmla="*/ 509954 w 1998909"/>
                <a:gd name="connsiteY18" fmla="*/ 334108 h 975589"/>
                <a:gd name="connsiteX19" fmla="*/ 539262 w 1998909"/>
                <a:gd name="connsiteY19" fmla="*/ 339969 h 975589"/>
                <a:gd name="connsiteX20" fmla="*/ 562708 w 1998909"/>
                <a:gd name="connsiteY20" fmla="*/ 345831 h 975589"/>
                <a:gd name="connsiteX21" fmla="*/ 580293 w 1998909"/>
                <a:gd name="connsiteY21" fmla="*/ 357554 h 975589"/>
                <a:gd name="connsiteX22" fmla="*/ 644770 w 1998909"/>
                <a:gd name="connsiteY22" fmla="*/ 369277 h 975589"/>
                <a:gd name="connsiteX23" fmla="*/ 638908 w 1998909"/>
                <a:gd name="connsiteY23" fmla="*/ 439615 h 975589"/>
                <a:gd name="connsiteX24" fmla="*/ 633046 w 1998909"/>
                <a:gd name="connsiteY24" fmla="*/ 492369 h 975589"/>
                <a:gd name="connsiteX25" fmla="*/ 638908 w 1998909"/>
                <a:gd name="connsiteY25" fmla="*/ 515815 h 975589"/>
                <a:gd name="connsiteX26" fmla="*/ 662354 w 1998909"/>
                <a:gd name="connsiteY26" fmla="*/ 527538 h 975589"/>
                <a:gd name="connsiteX27" fmla="*/ 668216 w 1998909"/>
                <a:gd name="connsiteY27" fmla="*/ 562708 h 975589"/>
                <a:gd name="connsiteX28" fmla="*/ 674077 w 1998909"/>
                <a:gd name="connsiteY28" fmla="*/ 580292 h 975589"/>
                <a:gd name="connsiteX29" fmla="*/ 679939 w 1998909"/>
                <a:gd name="connsiteY29" fmla="*/ 609600 h 975589"/>
                <a:gd name="connsiteX30" fmla="*/ 685800 w 1998909"/>
                <a:gd name="connsiteY30" fmla="*/ 627185 h 975589"/>
                <a:gd name="connsiteX31" fmla="*/ 709246 w 1998909"/>
                <a:gd name="connsiteY31" fmla="*/ 633046 h 975589"/>
                <a:gd name="connsiteX32" fmla="*/ 720970 w 1998909"/>
                <a:gd name="connsiteY32" fmla="*/ 650631 h 975589"/>
                <a:gd name="connsiteX33" fmla="*/ 726831 w 1998909"/>
                <a:gd name="connsiteY33" fmla="*/ 674077 h 975589"/>
                <a:gd name="connsiteX34" fmla="*/ 732693 w 1998909"/>
                <a:gd name="connsiteY34" fmla="*/ 691662 h 975589"/>
                <a:gd name="connsiteX35" fmla="*/ 750277 w 1998909"/>
                <a:gd name="connsiteY35" fmla="*/ 732692 h 975589"/>
                <a:gd name="connsiteX36" fmla="*/ 791308 w 1998909"/>
                <a:gd name="connsiteY36" fmla="*/ 750277 h 975589"/>
                <a:gd name="connsiteX37" fmla="*/ 826477 w 1998909"/>
                <a:gd name="connsiteY37" fmla="*/ 762000 h 975589"/>
                <a:gd name="connsiteX38" fmla="*/ 838200 w 1998909"/>
                <a:gd name="connsiteY38" fmla="*/ 855785 h 975589"/>
                <a:gd name="connsiteX39" fmla="*/ 855785 w 1998909"/>
                <a:gd name="connsiteY39" fmla="*/ 908538 h 975589"/>
                <a:gd name="connsiteX40" fmla="*/ 861646 w 1998909"/>
                <a:gd name="connsiteY40" fmla="*/ 943708 h 975589"/>
                <a:gd name="connsiteX41" fmla="*/ 873370 w 1998909"/>
                <a:gd name="connsiteY41" fmla="*/ 955431 h 975589"/>
                <a:gd name="connsiteX42" fmla="*/ 914400 w 1998909"/>
                <a:gd name="connsiteY42" fmla="*/ 973015 h 975589"/>
                <a:gd name="connsiteX43" fmla="*/ 973016 w 1998909"/>
                <a:gd name="connsiteY43" fmla="*/ 967154 h 975589"/>
                <a:gd name="connsiteX44" fmla="*/ 984739 w 1998909"/>
                <a:gd name="connsiteY44" fmla="*/ 873369 h 975589"/>
                <a:gd name="connsiteX45" fmla="*/ 1008185 w 1998909"/>
                <a:gd name="connsiteY45" fmla="*/ 838200 h 975589"/>
                <a:gd name="connsiteX46" fmla="*/ 1019908 w 1998909"/>
                <a:gd name="connsiteY46" fmla="*/ 785446 h 975589"/>
                <a:gd name="connsiteX47" fmla="*/ 1031631 w 1998909"/>
                <a:gd name="connsiteY47" fmla="*/ 738554 h 975589"/>
                <a:gd name="connsiteX48" fmla="*/ 1037493 w 1998909"/>
                <a:gd name="connsiteY48" fmla="*/ 709246 h 975589"/>
                <a:gd name="connsiteX49" fmla="*/ 1037493 w 1998909"/>
                <a:gd name="connsiteY49" fmla="*/ 509954 h 975589"/>
                <a:gd name="connsiteX50" fmla="*/ 1014046 w 1998909"/>
                <a:gd name="connsiteY50" fmla="*/ 463062 h 975589"/>
                <a:gd name="connsiteX51" fmla="*/ 1025770 w 1998909"/>
                <a:gd name="connsiteY51" fmla="*/ 439615 h 975589"/>
                <a:gd name="connsiteX52" fmla="*/ 1066800 w 1998909"/>
                <a:gd name="connsiteY52" fmla="*/ 439615 h 975589"/>
                <a:gd name="connsiteX53" fmla="*/ 1084385 w 1998909"/>
                <a:gd name="connsiteY53" fmla="*/ 451338 h 975589"/>
                <a:gd name="connsiteX54" fmla="*/ 1131277 w 1998909"/>
                <a:gd name="connsiteY54" fmla="*/ 463062 h 975589"/>
                <a:gd name="connsiteX55" fmla="*/ 1172308 w 1998909"/>
                <a:gd name="connsiteY55" fmla="*/ 509954 h 975589"/>
                <a:gd name="connsiteX56" fmla="*/ 1230923 w 1998909"/>
                <a:gd name="connsiteY56" fmla="*/ 515815 h 975589"/>
                <a:gd name="connsiteX57" fmla="*/ 1365739 w 1998909"/>
                <a:gd name="connsiteY57" fmla="*/ 521677 h 975589"/>
                <a:gd name="connsiteX58" fmla="*/ 1424354 w 1998909"/>
                <a:gd name="connsiteY58" fmla="*/ 633046 h 975589"/>
                <a:gd name="connsiteX59" fmla="*/ 1500554 w 1998909"/>
                <a:gd name="connsiteY59" fmla="*/ 627185 h 975589"/>
                <a:gd name="connsiteX60" fmla="*/ 1518139 w 1998909"/>
                <a:gd name="connsiteY60" fmla="*/ 574431 h 975589"/>
                <a:gd name="connsiteX61" fmla="*/ 1524000 w 1998909"/>
                <a:gd name="connsiteY61" fmla="*/ 556846 h 975589"/>
                <a:gd name="connsiteX62" fmla="*/ 1529862 w 1998909"/>
                <a:gd name="connsiteY62" fmla="*/ 527538 h 975589"/>
                <a:gd name="connsiteX63" fmla="*/ 1541585 w 1998909"/>
                <a:gd name="connsiteY63" fmla="*/ 480646 h 975589"/>
                <a:gd name="connsiteX64" fmla="*/ 1565031 w 1998909"/>
                <a:gd name="connsiteY64" fmla="*/ 474785 h 975589"/>
                <a:gd name="connsiteX65" fmla="*/ 1606062 w 1998909"/>
                <a:gd name="connsiteY65" fmla="*/ 550985 h 975589"/>
                <a:gd name="connsiteX66" fmla="*/ 1623646 w 1998909"/>
                <a:gd name="connsiteY66" fmla="*/ 568569 h 975589"/>
                <a:gd name="connsiteX67" fmla="*/ 1635370 w 1998909"/>
                <a:gd name="connsiteY67" fmla="*/ 586154 h 975589"/>
                <a:gd name="connsiteX68" fmla="*/ 1658816 w 1998909"/>
                <a:gd name="connsiteY68" fmla="*/ 615462 h 975589"/>
                <a:gd name="connsiteX69" fmla="*/ 1670539 w 1998909"/>
                <a:gd name="connsiteY69" fmla="*/ 633046 h 975589"/>
                <a:gd name="connsiteX70" fmla="*/ 1688123 w 1998909"/>
                <a:gd name="connsiteY70" fmla="*/ 644769 h 975589"/>
                <a:gd name="connsiteX71" fmla="*/ 1723293 w 1998909"/>
                <a:gd name="connsiteY71" fmla="*/ 674077 h 975589"/>
                <a:gd name="connsiteX72" fmla="*/ 1822939 w 1998909"/>
                <a:gd name="connsiteY72" fmla="*/ 650631 h 975589"/>
                <a:gd name="connsiteX73" fmla="*/ 1828800 w 1998909"/>
                <a:gd name="connsiteY73" fmla="*/ 633046 h 975589"/>
                <a:gd name="connsiteX74" fmla="*/ 1834662 w 1998909"/>
                <a:gd name="connsiteY74" fmla="*/ 580292 h 975589"/>
                <a:gd name="connsiteX75" fmla="*/ 1869831 w 1998909"/>
                <a:gd name="connsiteY75" fmla="*/ 586154 h 975589"/>
                <a:gd name="connsiteX76" fmla="*/ 1875693 w 1998909"/>
                <a:gd name="connsiteY76" fmla="*/ 703385 h 975589"/>
                <a:gd name="connsiteX77" fmla="*/ 1881554 w 1998909"/>
                <a:gd name="connsiteY77" fmla="*/ 720969 h 975589"/>
                <a:gd name="connsiteX78" fmla="*/ 1893277 w 1998909"/>
                <a:gd name="connsiteY78" fmla="*/ 738554 h 975589"/>
                <a:gd name="connsiteX79" fmla="*/ 1910862 w 1998909"/>
                <a:gd name="connsiteY79" fmla="*/ 803031 h 975589"/>
                <a:gd name="connsiteX80" fmla="*/ 1928446 w 1998909"/>
                <a:gd name="connsiteY80" fmla="*/ 838200 h 975589"/>
                <a:gd name="connsiteX81" fmla="*/ 1957754 w 1998909"/>
                <a:gd name="connsiteY81" fmla="*/ 867508 h 975589"/>
                <a:gd name="connsiteX82" fmla="*/ 1975339 w 1998909"/>
                <a:gd name="connsiteY82" fmla="*/ 873369 h 975589"/>
                <a:gd name="connsiteX83" fmla="*/ 1998785 w 1998909"/>
                <a:gd name="connsiteY83" fmla="*/ 926123 h 97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98909" h="975589">
                  <a:moveTo>
                    <a:pt x="0" y="0"/>
                  </a:moveTo>
                  <a:cubicBezTo>
                    <a:pt x="5862" y="9769"/>
                    <a:pt x="12958" y="18897"/>
                    <a:pt x="17585" y="29308"/>
                  </a:cubicBezTo>
                  <a:cubicBezTo>
                    <a:pt x="20857" y="36670"/>
                    <a:pt x="18977" y="46051"/>
                    <a:pt x="23446" y="52754"/>
                  </a:cubicBezTo>
                  <a:cubicBezTo>
                    <a:pt x="31110" y="64250"/>
                    <a:pt x="46575" y="69705"/>
                    <a:pt x="52754" y="82062"/>
                  </a:cubicBezTo>
                  <a:cubicBezTo>
                    <a:pt x="67628" y="111809"/>
                    <a:pt x="57207" y="100661"/>
                    <a:pt x="82062" y="117231"/>
                  </a:cubicBezTo>
                  <a:cubicBezTo>
                    <a:pt x="85970" y="128954"/>
                    <a:pt x="87236" y="141921"/>
                    <a:pt x="93785" y="152400"/>
                  </a:cubicBezTo>
                  <a:cubicBezTo>
                    <a:pt x="97925" y="159025"/>
                    <a:pt x="120987" y="169372"/>
                    <a:pt x="128954" y="169985"/>
                  </a:cubicBezTo>
                  <a:cubicBezTo>
                    <a:pt x="173803" y="173435"/>
                    <a:pt x="218831" y="173892"/>
                    <a:pt x="263770" y="175846"/>
                  </a:cubicBezTo>
                  <a:cubicBezTo>
                    <a:pt x="273539" y="181708"/>
                    <a:pt x="282706" y="188717"/>
                    <a:pt x="293077" y="193431"/>
                  </a:cubicBezTo>
                  <a:cubicBezTo>
                    <a:pt x="304326" y="198545"/>
                    <a:pt x="328246" y="205154"/>
                    <a:pt x="328246" y="205154"/>
                  </a:cubicBezTo>
                  <a:cubicBezTo>
                    <a:pt x="362574" y="230898"/>
                    <a:pt x="338558" y="217625"/>
                    <a:pt x="375139" y="228600"/>
                  </a:cubicBezTo>
                  <a:cubicBezTo>
                    <a:pt x="386975" y="232151"/>
                    <a:pt x="410308" y="240323"/>
                    <a:pt x="410308" y="240323"/>
                  </a:cubicBezTo>
                  <a:cubicBezTo>
                    <a:pt x="416170" y="244231"/>
                    <a:pt x="421592" y="248895"/>
                    <a:pt x="427893" y="252046"/>
                  </a:cubicBezTo>
                  <a:cubicBezTo>
                    <a:pt x="433419" y="254809"/>
                    <a:pt x="441108" y="253539"/>
                    <a:pt x="445477" y="257908"/>
                  </a:cubicBezTo>
                  <a:cubicBezTo>
                    <a:pt x="449846" y="262277"/>
                    <a:pt x="448576" y="269966"/>
                    <a:pt x="451339" y="275492"/>
                  </a:cubicBezTo>
                  <a:cubicBezTo>
                    <a:pt x="454490" y="281793"/>
                    <a:pt x="459567" y="286960"/>
                    <a:pt x="463062" y="293077"/>
                  </a:cubicBezTo>
                  <a:cubicBezTo>
                    <a:pt x="467397" y="300664"/>
                    <a:pt x="468606" y="310344"/>
                    <a:pt x="474785" y="316523"/>
                  </a:cubicBezTo>
                  <a:cubicBezTo>
                    <a:pt x="479154" y="320892"/>
                    <a:pt x="486844" y="319622"/>
                    <a:pt x="492370" y="322385"/>
                  </a:cubicBezTo>
                  <a:cubicBezTo>
                    <a:pt x="498671" y="325535"/>
                    <a:pt x="503358" y="331635"/>
                    <a:pt x="509954" y="334108"/>
                  </a:cubicBezTo>
                  <a:cubicBezTo>
                    <a:pt x="519282" y="337606"/>
                    <a:pt x="529536" y="337808"/>
                    <a:pt x="539262" y="339969"/>
                  </a:cubicBezTo>
                  <a:cubicBezTo>
                    <a:pt x="547126" y="341717"/>
                    <a:pt x="554893" y="343877"/>
                    <a:pt x="562708" y="345831"/>
                  </a:cubicBezTo>
                  <a:cubicBezTo>
                    <a:pt x="568570" y="349739"/>
                    <a:pt x="573818" y="354779"/>
                    <a:pt x="580293" y="357554"/>
                  </a:cubicBezTo>
                  <a:cubicBezTo>
                    <a:pt x="594109" y="363475"/>
                    <a:pt x="635267" y="367919"/>
                    <a:pt x="644770" y="369277"/>
                  </a:cubicBezTo>
                  <a:cubicBezTo>
                    <a:pt x="642816" y="392723"/>
                    <a:pt x="641139" y="416194"/>
                    <a:pt x="638908" y="439615"/>
                  </a:cubicBezTo>
                  <a:cubicBezTo>
                    <a:pt x="637230" y="457228"/>
                    <a:pt x="633046" y="474676"/>
                    <a:pt x="633046" y="492369"/>
                  </a:cubicBezTo>
                  <a:cubicBezTo>
                    <a:pt x="633046" y="500425"/>
                    <a:pt x="633751" y="509626"/>
                    <a:pt x="638908" y="515815"/>
                  </a:cubicBezTo>
                  <a:cubicBezTo>
                    <a:pt x="644502" y="522528"/>
                    <a:pt x="654539" y="523630"/>
                    <a:pt x="662354" y="527538"/>
                  </a:cubicBezTo>
                  <a:cubicBezTo>
                    <a:pt x="664308" y="539261"/>
                    <a:pt x="665638" y="551106"/>
                    <a:pt x="668216" y="562708"/>
                  </a:cubicBezTo>
                  <a:cubicBezTo>
                    <a:pt x="669556" y="568739"/>
                    <a:pt x="672579" y="574298"/>
                    <a:pt x="674077" y="580292"/>
                  </a:cubicBezTo>
                  <a:cubicBezTo>
                    <a:pt x="676493" y="589957"/>
                    <a:pt x="677523" y="599935"/>
                    <a:pt x="679939" y="609600"/>
                  </a:cubicBezTo>
                  <a:cubicBezTo>
                    <a:pt x="681438" y="615594"/>
                    <a:pt x="680975" y="623325"/>
                    <a:pt x="685800" y="627185"/>
                  </a:cubicBezTo>
                  <a:cubicBezTo>
                    <a:pt x="692090" y="632217"/>
                    <a:pt x="701431" y="631092"/>
                    <a:pt x="709246" y="633046"/>
                  </a:cubicBezTo>
                  <a:cubicBezTo>
                    <a:pt x="713154" y="638908"/>
                    <a:pt x="718195" y="644156"/>
                    <a:pt x="720970" y="650631"/>
                  </a:cubicBezTo>
                  <a:cubicBezTo>
                    <a:pt x="724143" y="658035"/>
                    <a:pt x="724618" y="666331"/>
                    <a:pt x="726831" y="674077"/>
                  </a:cubicBezTo>
                  <a:cubicBezTo>
                    <a:pt x="728528" y="680018"/>
                    <a:pt x="730996" y="685721"/>
                    <a:pt x="732693" y="691662"/>
                  </a:cubicBezTo>
                  <a:cubicBezTo>
                    <a:pt x="738074" y="710496"/>
                    <a:pt x="735999" y="718414"/>
                    <a:pt x="750277" y="732692"/>
                  </a:cubicBezTo>
                  <a:cubicBezTo>
                    <a:pt x="764890" y="747305"/>
                    <a:pt x="772091" y="744512"/>
                    <a:pt x="791308" y="750277"/>
                  </a:cubicBezTo>
                  <a:cubicBezTo>
                    <a:pt x="803144" y="753828"/>
                    <a:pt x="814754" y="758092"/>
                    <a:pt x="826477" y="762000"/>
                  </a:cubicBezTo>
                  <a:cubicBezTo>
                    <a:pt x="845005" y="817581"/>
                    <a:pt x="812859" y="716409"/>
                    <a:pt x="838200" y="855785"/>
                  </a:cubicBezTo>
                  <a:cubicBezTo>
                    <a:pt x="841516" y="874022"/>
                    <a:pt x="855785" y="908538"/>
                    <a:pt x="855785" y="908538"/>
                  </a:cubicBezTo>
                  <a:cubicBezTo>
                    <a:pt x="857739" y="920261"/>
                    <a:pt x="857473" y="932580"/>
                    <a:pt x="861646" y="943708"/>
                  </a:cubicBezTo>
                  <a:cubicBezTo>
                    <a:pt x="863586" y="948883"/>
                    <a:pt x="869054" y="951979"/>
                    <a:pt x="873370" y="955431"/>
                  </a:cubicBezTo>
                  <a:cubicBezTo>
                    <a:pt x="891771" y="970151"/>
                    <a:pt x="890851" y="967128"/>
                    <a:pt x="914400" y="973015"/>
                  </a:cubicBezTo>
                  <a:cubicBezTo>
                    <a:pt x="933939" y="971061"/>
                    <a:pt x="961692" y="983196"/>
                    <a:pt x="973016" y="967154"/>
                  </a:cubicBezTo>
                  <a:cubicBezTo>
                    <a:pt x="991184" y="941416"/>
                    <a:pt x="976450" y="903764"/>
                    <a:pt x="984739" y="873369"/>
                  </a:cubicBezTo>
                  <a:cubicBezTo>
                    <a:pt x="988446" y="859776"/>
                    <a:pt x="1008185" y="838200"/>
                    <a:pt x="1008185" y="838200"/>
                  </a:cubicBezTo>
                  <a:cubicBezTo>
                    <a:pt x="1020664" y="800757"/>
                    <a:pt x="1007528" y="843218"/>
                    <a:pt x="1019908" y="785446"/>
                  </a:cubicBezTo>
                  <a:cubicBezTo>
                    <a:pt x="1023284" y="769692"/>
                    <a:pt x="1028008" y="754253"/>
                    <a:pt x="1031631" y="738554"/>
                  </a:cubicBezTo>
                  <a:cubicBezTo>
                    <a:pt x="1033871" y="728846"/>
                    <a:pt x="1035539" y="719015"/>
                    <a:pt x="1037493" y="709246"/>
                  </a:cubicBezTo>
                  <a:cubicBezTo>
                    <a:pt x="1043607" y="623638"/>
                    <a:pt x="1048339" y="603954"/>
                    <a:pt x="1037493" y="509954"/>
                  </a:cubicBezTo>
                  <a:cubicBezTo>
                    <a:pt x="1033979" y="479498"/>
                    <a:pt x="1030055" y="479070"/>
                    <a:pt x="1014046" y="463062"/>
                  </a:cubicBezTo>
                  <a:cubicBezTo>
                    <a:pt x="1017954" y="455246"/>
                    <a:pt x="1019591" y="445794"/>
                    <a:pt x="1025770" y="439615"/>
                  </a:cubicBezTo>
                  <a:cubicBezTo>
                    <a:pt x="1037542" y="427843"/>
                    <a:pt x="1054903" y="436641"/>
                    <a:pt x="1066800" y="439615"/>
                  </a:cubicBezTo>
                  <a:cubicBezTo>
                    <a:pt x="1072662" y="443523"/>
                    <a:pt x="1078084" y="448187"/>
                    <a:pt x="1084385" y="451338"/>
                  </a:cubicBezTo>
                  <a:cubicBezTo>
                    <a:pt x="1096402" y="457346"/>
                    <a:pt x="1120128" y="460832"/>
                    <a:pt x="1131277" y="463062"/>
                  </a:cubicBezTo>
                  <a:cubicBezTo>
                    <a:pt x="1138501" y="473898"/>
                    <a:pt x="1153065" y="505513"/>
                    <a:pt x="1172308" y="509954"/>
                  </a:cubicBezTo>
                  <a:cubicBezTo>
                    <a:pt x="1191441" y="514369"/>
                    <a:pt x="1211385" y="513861"/>
                    <a:pt x="1230923" y="515815"/>
                  </a:cubicBezTo>
                  <a:cubicBezTo>
                    <a:pt x="1306312" y="534662"/>
                    <a:pt x="1261740" y="528610"/>
                    <a:pt x="1365739" y="521677"/>
                  </a:cubicBezTo>
                  <a:cubicBezTo>
                    <a:pt x="1505801" y="537238"/>
                    <a:pt x="1313392" y="498305"/>
                    <a:pt x="1424354" y="633046"/>
                  </a:cubicBezTo>
                  <a:cubicBezTo>
                    <a:pt x="1440549" y="652711"/>
                    <a:pt x="1475154" y="629139"/>
                    <a:pt x="1500554" y="627185"/>
                  </a:cubicBezTo>
                  <a:lnTo>
                    <a:pt x="1518139" y="574431"/>
                  </a:lnTo>
                  <a:cubicBezTo>
                    <a:pt x="1520093" y="568569"/>
                    <a:pt x="1522788" y="562905"/>
                    <a:pt x="1524000" y="556846"/>
                  </a:cubicBezTo>
                  <a:cubicBezTo>
                    <a:pt x="1525954" y="547077"/>
                    <a:pt x="1527622" y="537246"/>
                    <a:pt x="1529862" y="527538"/>
                  </a:cubicBezTo>
                  <a:cubicBezTo>
                    <a:pt x="1533485" y="511839"/>
                    <a:pt x="1525954" y="484553"/>
                    <a:pt x="1541585" y="480646"/>
                  </a:cubicBezTo>
                  <a:lnTo>
                    <a:pt x="1565031" y="474785"/>
                  </a:lnTo>
                  <a:cubicBezTo>
                    <a:pt x="1631372" y="485841"/>
                    <a:pt x="1583446" y="466175"/>
                    <a:pt x="1606062" y="550985"/>
                  </a:cubicBezTo>
                  <a:cubicBezTo>
                    <a:pt x="1608198" y="558994"/>
                    <a:pt x="1618339" y="562201"/>
                    <a:pt x="1623646" y="568569"/>
                  </a:cubicBezTo>
                  <a:cubicBezTo>
                    <a:pt x="1628156" y="573981"/>
                    <a:pt x="1631462" y="580292"/>
                    <a:pt x="1635370" y="586154"/>
                  </a:cubicBezTo>
                  <a:cubicBezTo>
                    <a:pt x="1646780" y="620385"/>
                    <a:pt x="1632304" y="588950"/>
                    <a:pt x="1658816" y="615462"/>
                  </a:cubicBezTo>
                  <a:cubicBezTo>
                    <a:pt x="1663797" y="620443"/>
                    <a:pt x="1665558" y="628065"/>
                    <a:pt x="1670539" y="633046"/>
                  </a:cubicBezTo>
                  <a:cubicBezTo>
                    <a:pt x="1675520" y="638027"/>
                    <a:pt x="1683142" y="639788"/>
                    <a:pt x="1688123" y="644769"/>
                  </a:cubicBezTo>
                  <a:cubicBezTo>
                    <a:pt x="1720061" y="676707"/>
                    <a:pt x="1689707" y="662881"/>
                    <a:pt x="1723293" y="674077"/>
                  </a:cubicBezTo>
                  <a:cubicBezTo>
                    <a:pt x="1788028" y="669761"/>
                    <a:pt x="1802169" y="692171"/>
                    <a:pt x="1822939" y="650631"/>
                  </a:cubicBezTo>
                  <a:cubicBezTo>
                    <a:pt x="1825702" y="645105"/>
                    <a:pt x="1826846" y="638908"/>
                    <a:pt x="1828800" y="633046"/>
                  </a:cubicBezTo>
                  <a:cubicBezTo>
                    <a:pt x="1830754" y="615461"/>
                    <a:pt x="1823011" y="593607"/>
                    <a:pt x="1834662" y="580292"/>
                  </a:cubicBezTo>
                  <a:cubicBezTo>
                    <a:pt x="1842488" y="571348"/>
                    <a:pt x="1866073" y="574879"/>
                    <a:pt x="1869831" y="586154"/>
                  </a:cubicBezTo>
                  <a:cubicBezTo>
                    <a:pt x="1882204" y="623272"/>
                    <a:pt x="1872304" y="664406"/>
                    <a:pt x="1875693" y="703385"/>
                  </a:cubicBezTo>
                  <a:cubicBezTo>
                    <a:pt x="1876228" y="709540"/>
                    <a:pt x="1878791" y="715443"/>
                    <a:pt x="1881554" y="720969"/>
                  </a:cubicBezTo>
                  <a:cubicBezTo>
                    <a:pt x="1884704" y="727270"/>
                    <a:pt x="1889369" y="732692"/>
                    <a:pt x="1893277" y="738554"/>
                  </a:cubicBezTo>
                  <a:cubicBezTo>
                    <a:pt x="1901563" y="779981"/>
                    <a:pt x="1895988" y="758408"/>
                    <a:pt x="1910862" y="803031"/>
                  </a:cubicBezTo>
                  <a:cubicBezTo>
                    <a:pt x="1916396" y="819633"/>
                    <a:pt x="1916209" y="824215"/>
                    <a:pt x="1928446" y="838200"/>
                  </a:cubicBezTo>
                  <a:cubicBezTo>
                    <a:pt x="1937544" y="848598"/>
                    <a:pt x="1944647" y="863139"/>
                    <a:pt x="1957754" y="867508"/>
                  </a:cubicBezTo>
                  <a:lnTo>
                    <a:pt x="1975339" y="873369"/>
                  </a:lnTo>
                  <a:cubicBezTo>
                    <a:pt x="2002036" y="913415"/>
                    <a:pt x="1998785" y="894449"/>
                    <a:pt x="1998785" y="926123"/>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3" name="Freeform 12"/>
            <p:cNvSpPr/>
            <p:nvPr/>
          </p:nvSpPr>
          <p:spPr>
            <a:xfrm>
              <a:off x="8139547" y="4101888"/>
              <a:ext cx="695853" cy="1627901"/>
            </a:xfrm>
            <a:custGeom>
              <a:avLst/>
              <a:gdLst>
                <a:gd name="connsiteX0" fmla="*/ 29308 w 767862"/>
                <a:gd name="connsiteY0" fmla="*/ 0 h 1869831"/>
                <a:gd name="connsiteX1" fmla="*/ 41031 w 767862"/>
                <a:gd name="connsiteY1" fmla="*/ 87923 h 1869831"/>
                <a:gd name="connsiteX2" fmla="*/ 64477 w 767862"/>
                <a:gd name="connsiteY2" fmla="*/ 134816 h 1869831"/>
                <a:gd name="connsiteX3" fmla="*/ 82062 w 767862"/>
                <a:gd name="connsiteY3" fmla="*/ 169985 h 1869831"/>
                <a:gd name="connsiteX4" fmla="*/ 134816 w 767862"/>
                <a:gd name="connsiteY4" fmla="*/ 187569 h 1869831"/>
                <a:gd name="connsiteX5" fmla="*/ 152400 w 767862"/>
                <a:gd name="connsiteY5" fmla="*/ 193431 h 1869831"/>
                <a:gd name="connsiteX6" fmla="*/ 181708 w 767862"/>
                <a:gd name="connsiteY6" fmla="*/ 199293 h 1869831"/>
                <a:gd name="connsiteX7" fmla="*/ 205154 w 767862"/>
                <a:gd name="connsiteY7" fmla="*/ 205154 h 1869831"/>
                <a:gd name="connsiteX8" fmla="*/ 211016 w 767862"/>
                <a:gd name="connsiteY8" fmla="*/ 222739 h 1869831"/>
                <a:gd name="connsiteX9" fmla="*/ 216877 w 767862"/>
                <a:gd name="connsiteY9" fmla="*/ 263769 h 1869831"/>
                <a:gd name="connsiteX10" fmla="*/ 228600 w 767862"/>
                <a:gd name="connsiteY10" fmla="*/ 275493 h 1869831"/>
                <a:gd name="connsiteX11" fmla="*/ 298939 w 767862"/>
                <a:gd name="connsiteY11" fmla="*/ 304800 h 1869831"/>
                <a:gd name="connsiteX12" fmla="*/ 316523 w 767862"/>
                <a:gd name="connsiteY12" fmla="*/ 322385 h 1869831"/>
                <a:gd name="connsiteX13" fmla="*/ 334108 w 767862"/>
                <a:gd name="connsiteY13" fmla="*/ 334108 h 1869831"/>
                <a:gd name="connsiteX14" fmla="*/ 345831 w 767862"/>
                <a:gd name="connsiteY14" fmla="*/ 351693 h 1869831"/>
                <a:gd name="connsiteX15" fmla="*/ 351692 w 767862"/>
                <a:gd name="connsiteY15" fmla="*/ 375139 h 1869831"/>
                <a:gd name="connsiteX16" fmla="*/ 357554 w 767862"/>
                <a:gd name="connsiteY16" fmla="*/ 410308 h 1869831"/>
                <a:gd name="connsiteX17" fmla="*/ 381000 w 767862"/>
                <a:gd name="connsiteY17" fmla="*/ 445477 h 1869831"/>
                <a:gd name="connsiteX18" fmla="*/ 410308 w 767862"/>
                <a:gd name="connsiteY18" fmla="*/ 457200 h 1869831"/>
                <a:gd name="connsiteX19" fmla="*/ 480646 w 767862"/>
                <a:gd name="connsiteY19" fmla="*/ 468923 h 1869831"/>
                <a:gd name="connsiteX20" fmla="*/ 504092 w 767862"/>
                <a:gd name="connsiteY20" fmla="*/ 480646 h 1869831"/>
                <a:gd name="connsiteX21" fmla="*/ 521677 w 767862"/>
                <a:gd name="connsiteY21" fmla="*/ 486508 h 1869831"/>
                <a:gd name="connsiteX22" fmla="*/ 539262 w 767862"/>
                <a:gd name="connsiteY22" fmla="*/ 498231 h 1869831"/>
                <a:gd name="connsiteX23" fmla="*/ 550985 w 767862"/>
                <a:gd name="connsiteY23" fmla="*/ 539262 h 1869831"/>
                <a:gd name="connsiteX24" fmla="*/ 586154 w 767862"/>
                <a:gd name="connsiteY24" fmla="*/ 586154 h 1869831"/>
                <a:gd name="connsiteX25" fmla="*/ 609600 w 767862"/>
                <a:gd name="connsiteY25" fmla="*/ 597877 h 1869831"/>
                <a:gd name="connsiteX26" fmla="*/ 633046 w 767862"/>
                <a:gd name="connsiteY26" fmla="*/ 615462 h 1869831"/>
                <a:gd name="connsiteX27" fmla="*/ 650631 w 767862"/>
                <a:gd name="connsiteY27" fmla="*/ 627185 h 1869831"/>
                <a:gd name="connsiteX28" fmla="*/ 662354 w 767862"/>
                <a:gd name="connsiteY28" fmla="*/ 691662 h 1869831"/>
                <a:gd name="connsiteX29" fmla="*/ 668216 w 767862"/>
                <a:gd name="connsiteY29" fmla="*/ 709246 h 1869831"/>
                <a:gd name="connsiteX30" fmla="*/ 697523 w 767862"/>
                <a:gd name="connsiteY30" fmla="*/ 744416 h 1869831"/>
                <a:gd name="connsiteX31" fmla="*/ 726831 w 767862"/>
                <a:gd name="connsiteY31" fmla="*/ 773723 h 1869831"/>
                <a:gd name="connsiteX32" fmla="*/ 738554 w 767862"/>
                <a:gd name="connsiteY32" fmla="*/ 791308 h 1869831"/>
                <a:gd name="connsiteX33" fmla="*/ 744416 w 767862"/>
                <a:gd name="connsiteY33" fmla="*/ 808893 h 1869831"/>
                <a:gd name="connsiteX34" fmla="*/ 767862 w 767862"/>
                <a:gd name="connsiteY34" fmla="*/ 844062 h 1869831"/>
                <a:gd name="connsiteX35" fmla="*/ 756139 w 767862"/>
                <a:gd name="connsiteY35" fmla="*/ 973016 h 1869831"/>
                <a:gd name="connsiteX36" fmla="*/ 750277 w 767862"/>
                <a:gd name="connsiteY36" fmla="*/ 996462 h 1869831"/>
                <a:gd name="connsiteX37" fmla="*/ 720969 w 767862"/>
                <a:gd name="connsiteY37" fmla="*/ 1025769 h 1869831"/>
                <a:gd name="connsiteX38" fmla="*/ 703385 w 767862"/>
                <a:gd name="connsiteY38" fmla="*/ 1043354 h 1869831"/>
                <a:gd name="connsiteX39" fmla="*/ 697523 w 767862"/>
                <a:gd name="connsiteY39" fmla="*/ 1143000 h 1869831"/>
                <a:gd name="connsiteX40" fmla="*/ 685800 w 767862"/>
                <a:gd name="connsiteY40" fmla="*/ 1160585 h 1869831"/>
                <a:gd name="connsiteX41" fmla="*/ 679939 w 767862"/>
                <a:gd name="connsiteY41" fmla="*/ 1189893 h 1869831"/>
                <a:gd name="connsiteX42" fmla="*/ 685800 w 767862"/>
                <a:gd name="connsiteY42" fmla="*/ 1242646 h 1869831"/>
                <a:gd name="connsiteX43" fmla="*/ 703385 w 767862"/>
                <a:gd name="connsiteY43" fmla="*/ 1248508 h 1869831"/>
                <a:gd name="connsiteX44" fmla="*/ 720969 w 767862"/>
                <a:gd name="connsiteY44" fmla="*/ 1260231 h 1869831"/>
                <a:gd name="connsiteX45" fmla="*/ 738554 w 767862"/>
                <a:gd name="connsiteY45" fmla="*/ 1295400 h 1869831"/>
                <a:gd name="connsiteX46" fmla="*/ 709246 w 767862"/>
                <a:gd name="connsiteY46" fmla="*/ 1354016 h 1869831"/>
                <a:gd name="connsiteX47" fmla="*/ 691662 w 767862"/>
                <a:gd name="connsiteY47" fmla="*/ 1365739 h 1869831"/>
                <a:gd name="connsiteX48" fmla="*/ 668216 w 767862"/>
                <a:gd name="connsiteY48" fmla="*/ 1400908 h 1869831"/>
                <a:gd name="connsiteX49" fmla="*/ 638908 w 767862"/>
                <a:gd name="connsiteY49" fmla="*/ 1459523 h 1869831"/>
                <a:gd name="connsiteX50" fmla="*/ 633046 w 767862"/>
                <a:gd name="connsiteY50" fmla="*/ 1482969 h 1869831"/>
                <a:gd name="connsiteX51" fmla="*/ 621323 w 767862"/>
                <a:gd name="connsiteY51" fmla="*/ 1494693 h 1869831"/>
                <a:gd name="connsiteX52" fmla="*/ 603739 w 767862"/>
                <a:gd name="connsiteY52" fmla="*/ 1547446 h 1869831"/>
                <a:gd name="connsiteX53" fmla="*/ 597877 w 767862"/>
                <a:gd name="connsiteY53" fmla="*/ 1565031 h 1869831"/>
                <a:gd name="connsiteX54" fmla="*/ 574431 w 767862"/>
                <a:gd name="connsiteY54" fmla="*/ 1606062 h 1869831"/>
                <a:gd name="connsiteX55" fmla="*/ 562708 w 767862"/>
                <a:gd name="connsiteY55" fmla="*/ 1641231 h 1869831"/>
                <a:gd name="connsiteX56" fmla="*/ 556846 w 767862"/>
                <a:gd name="connsiteY56" fmla="*/ 1658816 h 1869831"/>
                <a:gd name="connsiteX57" fmla="*/ 550985 w 767862"/>
                <a:gd name="connsiteY57" fmla="*/ 1676400 h 1869831"/>
                <a:gd name="connsiteX58" fmla="*/ 515816 w 767862"/>
                <a:gd name="connsiteY58" fmla="*/ 1647093 h 1869831"/>
                <a:gd name="connsiteX59" fmla="*/ 492369 w 767862"/>
                <a:gd name="connsiteY59" fmla="*/ 1641231 h 1869831"/>
                <a:gd name="connsiteX60" fmla="*/ 375139 w 767862"/>
                <a:gd name="connsiteY60" fmla="*/ 1617785 h 1869831"/>
                <a:gd name="connsiteX61" fmla="*/ 363416 w 767862"/>
                <a:gd name="connsiteY61" fmla="*/ 1600200 h 1869831"/>
                <a:gd name="connsiteX62" fmla="*/ 334108 w 767862"/>
                <a:gd name="connsiteY62" fmla="*/ 1576754 h 1869831"/>
                <a:gd name="connsiteX63" fmla="*/ 322385 w 767862"/>
                <a:gd name="connsiteY63" fmla="*/ 1559169 h 1869831"/>
                <a:gd name="connsiteX64" fmla="*/ 304800 w 767862"/>
                <a:gd name="connsiteY64" fmla="*/ 1553308 h 1869831"/>
                <a:gd name="connsiteX65" fmla="*/ 105508 w 767862"/>
                <a:gd name="connsiteY65" fmla="*/ 1559169 h 1869831"/>
                <a:gd name="connsiteX66" fmla="*/ 82062 w 767862"/>
                <a:gd name="connsiteY66" fmla="*/ 1588477 h 1869831"/>
                <a:gd name="connsiteX67" fmla="*/ 70339 w 767862"/>
                <a:gd name="connsiteY67" fmla="*/ 1623646 h 1869831"/>
                <a:gd name="connsiteX68" fmla="*/ 64477 w 767862"/>
                <a:gd name="connsiteY68" fmla="*/ 1699846 h 1869831"/>
                <a:gd name="connsiteX69" fmla="*/ 52754 w 767862"/>
                <a:gd name="connsiteY69" fmla="*/ 1735016 h 1869831"/>
                <a:gd name="connsiteX70" fmla="*/ 35169 w 767862"/>
                <a:gd name="connsiteY70" fmla="*/ 1770185 h 1869831"/>
                <a:gd name="connsiteX71" fmla="*/ 11723 w 767862"/>
                <a:gd name="connsiteY71" fmla="*/ 1822939 h 1869831"/>
                <a:gd name="connsiteX72" fmla="*/ 0 w 767862"/>
                <a:gd name="connsiteY72" fmla="*/ 1869831 h 186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67862" h="1869831">
                  <a:moveTo>
                    <a:pt x="29308" y="0"/>
                  </a:moveTo>
                  <a:cubicBezTo>
                    <a:pt x="31549" y="26894"/>
                    <a:pt x="28814" y="61045"/>
                    <a:pt x="41031" y="87923"/>
                  </a:cubicBezTo>
                  <a:cubicBezTo>
                    <a:pt x="48263" y="103832"/>
                    <a:pt x="58950" y="118237"/>
                    <a:pt x="64477" y="134816"/>
                  </a:cubicBezTo>
                  <a:cubicBezTo>
                    <a:pt x="68478" y="146817"/>
                    <a:pt x="71574" y="161245"/>
                    <a:pt x="82062" y="169985"/>
                  </a:cubicBezTo>
                  <a:cubicBezTo>
                    <a:pt x="98777" y="183915"/>
                    <a:pt x="114774" y="182559"/>
                    <a:pt x="134816" y="187569"/>
                  </a:cubicBezTo>
                  <a:cubicBezTo>
                    <a:pt x="140810" y="189067"/>
                    <a:pt x="146406" y="191932"/>
                    <a:pt x="152400" y="193431"/>
                  </a:cubicBezTo>
                  <a:cubicBezTo>
                    <a:pt x="162065" y="195848"/>
                    <a:pt x="171982" y="197132"/>
                    <a:pt x="181708" y="199293"/>
                  </a:cubicBezTo>
                  <a:cubicBezTo>
                    <a:pt x="189572" y="201041"/>
                    <a:pt x="197339" y="203200"/>
                    <a:pt x="205154" y="205154"/>
                  </a:cubicBezTo>
                  <a:cubicBezTo>
                    <a:pt x="207108" y="211016"/>
                    <a:pt x="209804" y="216680"/>
                    <a:pt x="211016" y="222739"/>
                  </a:cubicBezTo>
                  <a:cubicBezTo>
                    <a:pt x="213725" y="236286"/>
                    <a:pt x="212508" y="250662"/>
                    <a:pt x="216877" y="263769"/>
                  </a:cubicBezTo>
                  <a:cubicBezTo>
                    <a:pt x="218625" y="269012"/>
                    <a:pt x="223861" y="272650"/>
                    <a:pt x="228600" y="275493"/>
                  </a:cubicBezTo>
                  <a:cubicBezTo>
                    <a:pt x="267241" y="298678"/>
                    <a:pt x="265664" y="296482"/>
                    <a:pt x="298939" y="304800"/>
                  </a:cubicBezTo>
                  <a:cubicBezTo>
                    <a:pt x="304800" y="310662"/>
                    <a:pt x="310155" y="317078"/>
                    <a:pt x="316523" y="322385"/>
                  </a:cubicBezTo>
                  <a:cubicBezTo>
                    <a:pt x="321935" y="326895"/>
                    <a:pt x="329127" y="329127"/>
                    <a:pt x="334108" y="334108"/>
                  </a:cubicBezTo>
                  <a:cubicBezTo>
                    <a:pt x="339089" y="339089"/>
                    <a:pt x="341923" y="345831"/>
                    <a:pt x="345831" y="351693"/>
                  </a:cubicBezTo>
                  <a:cubicBezTo>
                    <a:pt x="347785" y="359508"/>
                    <a:pt x="350112" y="367240"/>
                    <a:pt x="351692" y="375139"/>
                  </a:cubicBezTo>
                  <a:cubicBezTo>
                    <a:pt x="354023" y="386793"/>
                    <a:pt x="352983" y="399338"/>
                    <a:pt x="357554" y="410308"/>
                  </a:cubicBezTo>
                  <a:cubicBezTo>
                    <a:pt x="362973" y="423313"/>
                    <a:pt x="367918" y="440244"/>
                    <a:pt x="381000" y="445477"/>
                  </a:cubicBezTo>
                  <a:cubicBezTo>
                    <a:pt x="390769" y="449385"/>
                    <a:pt x="400230" y="454177"/>
                    <a:pt x="410308" y="457200"/>
                  </a:cubicBezTo>
                  <a:cubicBezTo>
                    <a:pt x="425897" y="461877"/>
                    <a:pt x="467564" y="467054"/>
                    <a:pt x="480646" y="468923"/>
                  </a:cubicBezTo>
                  <a:cubicBezTo>
                    <a:pt x="488461" y="472831"/>
                    <a:pt x="496061" y="477204"/>
                    <a:pt x="504092" y="480646"/>
                  </a:cubicBezTo>
                  <a:cubicBezTo>
                    <a:pt x="509771" y="483080"/>
                    <a:pt x="516151" y="483745"/>
                    <a:pt x="521677" y="486508"/>
                  </a:cubicBezTo>
                  <a:cubicBezTo>
                    <a:pt x="527978" y="489659"/>
                    <a:pt x="533400" y="494323"/>
                    <a:pt x="539262" y="498231"/>
                  </a:cubicBezTo>
                  <a:cubicBezTo>
                    <a:pt x="540173" y="501877"/>
                    <a:pt x="547521" y="533819"/>
                    <a:pt x="550985" y="539262"/>
                  </a:cubicBezTo>
                  <a:cubicBezTo>
                    <a:pt x="561475" y="555746"/>
                    <a:pt x="568678" y="577416"/>
                    <a:pt x="586154" y="586154"/>
                  </a:cubicBezTo>
                  <a:cubicBezTo>
                    <a:pt x="593969" y="590062"/>
                    <a:pt x="602190" y="593246"/>
                    <a:pt x="609600" y="597877"/>
                  </a:cubicBezTo>
                  <a:cubicBezTo>
                    <a:pt x="617884" y="603055"/>
                    <a:pt x="625096" y="609784"/>
                    <a:pt x="633046" y="615462"/>
                  </a:cubicBezTo>
                  <a:cubicBezTo>
                    <a:pt x="638779" y="619557"/>
                    <a:pt x="644769" y="623277"/>
                    <a:pt x="650631" y="627185"/>
                  </a:cubicBezTo>
                  <a:cubicBezTo>
                    <a:pt x="655375" y="660394"/>
                    <a:pt x="654457" y="664024"/>
                    <a:pt x="662354" y="691662"/>
                  </a:cubicBezTo>
                  <a:cubicBezTo>
                    <a:pt x="664052" y="697603"/>
                    <a:pt x="665453" y="703720"/>
                    <a:pt x="668216" y="709246"/>
                  </a:cubicBezTo>
                  <a:cubicBezTo>
                    <a:pt x="679131" y="731076"/>
                    <a:pt x="681319" y="724970"/>
                    <a:pt x="697523" y="744416"/>
                  </a:cubicBezTo>
                  <a:cubicBezTo>
                    <a:pt x="721944" y="773721"/>
                    <a:pt x="694594" y="752233"/>
                    <a:pt x="726831" y="773723"/>
                  </a:cubicBezTo>
                  <a:cubicBezTo>
                    <a:pt x="730739" y="779585"/>
                    <a:pt x="735403" y="785007"/>
                    <a:pt x="738554" y="791308"/>
                  </a:cubicBezTo>
                  <a:cubicBezTo>
                    <a:pt x="741317" y="796834"/>
                    <a:pt x="741415" y="803492"/>
                    <a:pt x="744416" y="808893"/>
                  </a:cubicBezTo>
                  <a:cubicBezTo>
                    <a:pt x="751258" y="821209"/>
                    <a:pt x="767862" y="844062"/>
                    <a:pt x="767862" y="844062"/>
                  </a:cubicBezTo>
                  <a:cubicBezTo>
                    <a:pt x="764445" y="895320"/>
                    <a:pt x="764571" y="926637"/>
                    <a:pt x="756139" y="973016"/>
                  </a:cubicBezTo>
                  <a:cubicBezTo>
                    <a:pt x="754698" y="980942"/>
                    <a:pt x="753450" y="989058"/>
                    <a:pt x="750277" y="996462"/>
                  </a:cubicBezTo>
                  <a:cubicBezTo>
                    <a:pt x="740724" y="1018751"/>
                    <a:pt x="738337" y="1011295"/>
                    <a:pt x="720969" y="1025769"/>
                  </a:cubicBezTo>
                  <a:cubicBezTo>
                    <a:pt x="714601" y="1031076"/>
                    <a:pt x="709246" y="1037492"/>
                    <a:pt x="703385" y="1043354"/>
                  </a:cubicBezTo>
                  <a:cubicBezTo>
                    <a:pt x="701431" y="1076569"/>
                    <a:pt x="702459" y="1110095"/>
                    <a:pt x="697523" y="1143000"/>
                  </a:cubicBezTo>
                  <a:cubicBezTo>
                    <a:pt x="696478" y="1149967"/>
                    <a:pt x="688273" y="1153989"/>
                    <a:pt x="685800" y="1160585"/>
                  </a:cubicBezTo>
                  <a:cubicBezTo>
                    <a:pt x="682302" y="1169913"/>
                    <a:pt x="681893" y="1180124"/>
                    <a:pt x="679939" y="1189893"/>
                  </a:cubicBezTo>
                  <a:cubicBezTo>
                    <a:pt x="681893" y="1207477"/>
                    <a:pt x="679229" y="1226219"/>
                    <a:pt x="685800" y="1242646"/>
                  </a:cubicBezTo>
                  <a:cubicBezTo>
                    <a:pt x="688095" y="1248383"/>
                    <a:pt x="697859" y="1245745"/>
                    <a:pt x="703385" y="1248508"/>
                  </a:cubicBezTo>
                  <a:cubicBezTo>
                    <a:pt x="709686" y="1251658"/>
                    <a:pt x="715108" y="1256323"/>
                    <a:pt x="720969" y="1260231"/>
                  </a:cubicBezTo>
                  <a:cubicBezTo>
                    <a:pt x="726895" y="1269120"/>
                    <a:pt x="738554" y="1283268"/>
                    <a:pt x="738554" y="1295400"/>
                  </a:cubicBezTo>
                  <a:cubicBezTo>
                    <a:pt x="738554" y="1322753"/>
                    <a:pt x="728473" y="1334788"/>
                    <a:pt x="709246" y="1354016"/>
                  </a:cubicBezTo>
                  <a:cubicBezTo>
                    <a:pt x="704265" y="1358997"/>
                    <a:pt x="697523" y="1361831"/>
                    <a:pt x="691662" y="1365739"/>
                  </a:cubicBezTo>
                  <a:cubicBezTo>
                    <a:pt x="683847" y="1377462"/>
                    <a:pt x="672672" y="1387542"/>
                    <a:pt x="668216" y="1400908"/>
                  </a:cubicBezTo>
                  <a:cubicBezTo>
                    <a:pt x="653403" y="1445345"/>
                    <a:pt x="663906" y="1426191"/>
                    <a:pt x="638908" y="1459523"/>
                  </a:cubicBezTo>
                  <a:cubicBezTo>
                    <a:pt x="636954" y="1467338"/>
                    <a:pt x="636649" y="1475764"/>
                    <a:pt x="633046" y="1482969"/>
                  </a:cubicBezTo>
                  <a:cubicBezTo>
                    <a:pt x="630574" y="1487912"/>
                    <a:pt x="623794" y="1489750"/>
                    <a:pt x="621323" y="1494693"/>
                  </a:cubicBezTo>
                  <a:cubicBezTo>
                    <a:pt x="621320" y="1494700"/>
                    <a:pt x="606671" y="1538650"/>
                    <a:pt x="603739" y="1547446"/>
                  </a:cubicBezTo>
                  <a:cubicBezTo>
                    <a:pt x="601785" y="1553308"/>
                    <a:pt x="601304" y="1559890"/>
                    <a:pt x="597877" y="1565031"/>
                  </a:cubicBezTo>
                  <a:cubicBezTo>
                    <a:pt x="587303" y="1580892"/>
                    <a:pt x="581867" y="1587471"/>
                    <a:pt x="574431" y="1606062"/>
                  </a:cubicBezTo>
                  <a:cubicBezTo>
                    <a:pt x="569842" y="1617535"/>
                    <a:pt x="566616" y="1629508"/>
                    <a:pt x="562708" y="1641231"/>
                  </a:cubicBezTo>
                  <a:lnTo>
                    <a:pt x="556846" y="1658816"/>
                  </a:lnTo>
                  <a:lnTo>
                    <a:pt x="550985" y="1676400"/>
                  </a:lnTo>
                  <a:cubicBezTo>
                    <a:pt x="540424" y="1665839"/>
                    <a:pt x="530095" y="1653213"/>
                    <a:pt x="515816" y="1647093"/>
                  </a:cubicBezTo>
                  <a:cubicBezTo>
                    <a:pt x="508411" y="1643919"/>
                    <a:pt x="500185" y="1643185"/>
                    <a:pt x="492369" y="1641231"/>
                  </a:cubicBezTo>
                  <a:cubicBezTo>
                    <a:pt x="434093" y="1597523"/>
                    <a:pt x="510006" y="1647755"/>
                    <a:pt x="375139" y="1617785"/>
                  </a:cubicBezTo>
                  <a:cubicBezTo>
                    <a:pt x="368262" y="1616257"/>
                    <a:pt x="367817" y="1605701"/>
                    <a:pt x="363416" y="1600200"/>
                  </a:cubicBezTo>
                  <a:cubicBezTo>
                    <a:pt x="353872" y="1588271"/>
                    <a:pt x="347162" y="1585457"/>
                    <a:pt x="334108" y="1576754"/>
                  </a:cubicBezTo>
                  <a:cubicBezTo>
                    <a:pt x="330200" y="1570892"/>
                    <a:pt x="327886" y="1563570"/>
                    <a:pt x="322385" y="1559169"/>
                  </a:cubicBezTo>
                  <a:cubicBezTo>
                    <a:pt x="317560" y="1555309"/>
                    <a:pt x="310979" y="1553308"/>
                    <a:pt x="304800" y="1553308"/>
                  </a:cubicBezTo>
                  <a:cubicBezTo>
                    <a:pt x="238341" y="1553308"/>
                    <a:pt x="171939" y="1557215"/>
                    <a:pt x="105508" y="1559169"/>
                  </a:cubicBezTo>
                  <a:cubicBezTo>
                    <a:pt x="95766" y="1568912"/>
                    <a:pt x="87976" y="1575170"/>
                    <a:pt x="82062" y="1588477"/>
                  </a:cubicBezTo>
                  <a:cubicBezTo>
                    <a:pt x="77043" y="1599769"/>
                    <a:pt x="70339" y="1623646"/>
                    <a:pt x="70339" y="1623646"/>
                  </a:cubicBezTo>
                  <a:cubicBezTo>
                    <a:pt x="68385" y="1649046"/>
                    <a:pt x="68450" y="1674683"/>
                    <a:pt x="64477" y="1699846"/>
                  </a:cubicBezTo>
                  <a:cubicBezTo>
                    <a:pt x="62550" y="1712052"/>
                    <a:pt x="56662" y="1723293"/>
                    <a:pt x="52754" y="1735016"/>
                  </a:cubicBezTo>
                  <a:cubicBezTo>
                    <a:pt x="44666" y="1759281"/>
                    <a:pt x="50317" y="1747462"/>
                    <a:pt x="35169" y="1770185"/>
                  </a:cubicBezTo>
                  <a:cubicBezTo>
                    <a:pt x="21218" y="1812037"/>
                    <a:pt x="30300" y="1795072"/>
                    <a:pt x="11723" y="1822939"/>
                  </a:cubicBezTo>
                  <a:lnTo>
                    <a:pt x="0" y="1869831"/>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4" name="TextBox 13"/>
            <p:cNvSpPr txBox="1"/>
            <p:nvPr/>
          </p:nvSpPr>
          <p:spPr>
            <a:xfrm>
              <a:off x="6158226" y="4523278"/>
              <a:ext cx="248595" cy="2679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6</a:t>
              </a:r>
              <a:endParaRPr lang="en-US" sz="1400" dirty="0"/>
            </a:p>
          </p:txBody>
        </p:sp>
        <p:sp>
          <p:nvSpPr>
            <p:cNvPr id="15" name="TextBox 14"/>
            <p:cNvSpPr txBox="1"/>
            <p:nvPr/>
          </p:nvSpPr>
          <p:spPr>
            <a:xfrm>
              <a:off x="5434877" y="1857734"/>
              <a:ext cx="2200044" cy="5627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Green River </a:t>
              </a:r>
              <a:r>
                <a:rPr lang="en-US" dirty="0" err="1" smtClean="0"/>
                <a:t>Subbasin</a:t>
              </a:r>
              <a:r>
                <a:rPr lang="en-US" dirty="0" smtClean="0"/>
                <a:t> Delineation</a:t>
              </a:r>
              <a:r>
                <a:rPr lang="en-US" sz="1200" dirty="0" smtClean="0"/>
                <a:t> </a:t>
              </a:r>
              <a:endParaRPr lang="en-US" sz="1200" dirty="0"/>
            </a:p>
          </p:txBody>
        </p:sp>
        <p:sp>
          <p:nvSpPr>
            <p:cNvPr id="16" name="TextBox 15"/>
            <p:cNvSpPr txBox="1"/>
            <p:nvPr/>
          </p:nvSpPr>
          <p:spPr>
            <a:xfrm>
              <a:off x="3210531" y="1919708"/>
              <a:ext cx="274320"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1</a:t>
              </a:r>
              <a:endParaRPr lang="en-US" sz="1600" dirty="0"/>
            </a:p>
          </p:txBody>
        </p:sp>
        <p:sp>
          <p:nvSpPr>
            <p:cNvPr id="17" name="TextBox 16"/>
            <p:cNvSpPr txBox="1"/>
            <p:nvPr/>
          </p:nvSpPr>
          <p:spPr>
            <a:xfrm>
              <a:off x="3745743" y="1560137"/>
              <a:ext cx="274320"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2</a:t>
              </a:r>
              <a:endParaRPr lang="en-US" sz="1600" dirty="0"/>
            </a:p>
          </p:txBody>
        </p:sp>
        <p:sp>
          <p:nvSpPr>
            <p:cNvPr id="18" name="TextBox 17"/>
            <p:cNvSpPr txBox="1"/>
            <p:nvPr/>
          </p:nvSpPr>
          <p:spPr>
            <a:xfrm>
              <a:off x="6512159" y="4103248"/>
              <a:ext cx="248595" cy="2679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5</a:t>
              </a:r>
              <a:endParaRPr lang="en-US" sz="1400" dirty="0"/>
            </a:p>
          </p:txBody>
        </p:sp>
        <p:sp>
          <p:nvSpPr>
            <p:cNvPr id="19" name="TextBox 18"/>
            <p:cNvSpPr txBox="1"/>
            <p:nvPr/>
          </p:nvSpPr>
          <p:spPr>
            <a:xfrm>
              <a:off x="4130370" y="2098893"/>
              <a:ext cx="259012"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3</a:t>
              </a:r>
              <a:endParaRPr lang="en-US" sz="1600" dirty="0"/>
            </a:p>
          </p:txBody>
        </p:sp>
        <p:sp>
          <p:nvSpPr>
            <p:cNvPr id="20" name="TextBox 19"/>
            <p:cNvSpPr txBox="1"/>
            <p:nvPr/>
          </p:nvSpPr>
          <p:spPr>
            <a:xfrm>
              <a:off x="5123954" y="3080045"/>
              <a:ext cx="274320"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4</a:t>
              </a:r>
              <a:endParaRPr lang="en-US" sz="1600" dirty="0"/>
            </a:p>
          </p:txBody>
        </p:sp>
        <p:sp>
          <p:nvSpPr>
            <p:cNvPr id="21" name="TextBox 20"/>
            <p:cNvSpPr txBox="1"/>
            <p:nvPr/>
          </p:nvSpPr>
          <p:spPr>
            <a:xfrm>
              <a:off x="7634922" y="4228545"/>
              <a:ext cx="265705"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8</a:t>
              </a:r>
              <a:endParaRPr lang="en-US" sz="1600" dirty="0"/>
            </a:p>
          </p:txBody>
        </p:sp>
        <p:sp>
          <p:nvSpPr>
            <p:cNvPr id="22" name="TextBox 21"/>
            <p:cNvSpPr txBox="1"/>
            <p:nvPr/>
          </p:nvSpPr>
          <p:spPr>
            <a:xfrm>
              <a:off x="6387861" y="5541894"/>
              <a:ext cx="274320"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9</a:t>
              </a:r>
            </a:p>
          </p:txBody>
        </p:sp>
        <p:sp>
          <p:nvSpPr>
            <p:cNvPr id="23" name="Freeform 22"/>
            <p:cNvSpPr/>
            <p:nvPr/>
          </p:nvSpPr>
          <p:spPr>
            <a:xfrm>
              <a:off x="4053977" y="1446070"/>
              <a:ext cx="236757" cy="312750"/>
            </a:xfrm>
            <a:custGeom>
              <a:avLst/>
              <a:gdLst>
                <a:gd name="connsiteX0" fmla="*/ 261257 w 261257"/>
                <a:gd name="connsiteY0" fmla="*/ 359229 h 359229"/>
                <a:gd name="connsiteX1" fmla="*/ 239485 w 261257"/>
                <a:gd name="connsiteY1" fmla="*/ 304800 h 359229"/>
                <a:gd name="connsiteX2" fmla="*/ 217714 w 261257"/>
                <a:gd name="connsiteY2" fmla="*/ 272143 h 359229"/>
                <a:gd name="connsiteX3" fmla="*/ 206828 w 261257"/>
                <a:gd name="connsiteY3" fmla="*/ 239486 h 359229"/>
                <a:gd name="connsiteX4" fmla="*/ 163285 w 261257"/>
                <a:gd name="connsiteY4" fmla="*/ 195943 h 359229"/>
                <a:gd name="connsiteX5" fmla="*/ 141514 w 261257"/>
                <a:gd name="connsiteY5" fmla="*/ 130629 h 359229"/>
                <a:gd name="connsiteX6" fmla="*/ 130628 w 261257"/>
                <a:gd name="connsiteY6" fmla="*/ 97972 h 359229"/>
                <a:gd name="connsiteX7" fmla="*/ 97971 w 261257"/>
                <a:gd name="connsiteY7" fmla="*/ 87086 h 359229"/>
                <a:gd name="connsiteX8" fmla="*/ 21771 w 261257"/>
                <a:gd name="connsiteY8" fmla="*/ 21772 h 359229"/>
                <a:gd name="connsiteX9" fmla="*/ 0 w 261257"/>
                <a:gd name="connsiteY9" fmla="*/ 0 h 3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257" h="359229">
                  <a:moveTo>
                    <a:pt x="261257" y="359229"/>
                  </a:moveTo>
                  <a:cubicBezTo>
                    <a:pt x="254000" y="341086"/>
                    <a:pt x="248224" y="322278"/>
                    <a:pt x="239485" y="304800"/>
                  </a:cubicBezTo>
                  <a:cubicBezTo>
                    <a:pt x="233634" y="293098"/>
                    <a:pt x="223565" y="283845"/>
                    <a:pt x="217714" y="272143"/>
                  </a:cubicBezTo>
                  <a:cubicBezTo>
                    <a:pt x="212582" y="261880"/>
                    <a:pt x="213497" y="248823"/>
                    <a:pt x="206828" y="239486"/>
                  </a:cubicBezTo>
                  <a:cubicBezTo>
                    <a:pt x="194897" y="222783"/>
                    <a:pt x="163285" y="195943"/>
                    <a:pt x="163285" y="195943"/>
                  </a:cubicBezTo>
                  <a:lnTo>
                    <a:pt x="141514" y="130629"/>
                  </a:lnTo>
                  <a:cubicBezTo>
                    <a:pt x="137885" y="119743"/>
                    <a:pt x="141514" y="101601"/>
                    <a:pt x="130628" y="97972"/>
                  </a:cubicBezTo>
                  <a:lnTo>
                    <a:pt x="97971" y="87086"/>
                  </a:lnTo>
                  <a:cubicBezTo>
                    <a:pt x="-6856" y="-17741"/>
                    <a:pt x="104672" y="88093"/>
                    <a:pt x="21771" y="21772"/>
                  </a:cubicBezTo>
                  <a:cubicBezTo>
                    <a:pt x="13757" y="15361"/>
                    <a:pt x="0" y="0"/>
                    <a:pt x="0"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Freeform 23"/>
            <p:cNvSpPr/>
            <p:nvPr/>
          </p:nvSpPr>
          <p:spPr>
            <a:xfrm>
              <a:off x="3402896" y="1465025"/>
              <a:ext cx="335405" cy="511771"/>
            </a:xfrm>
            <a:custGeom>
              <a:avLst/>
              <a:gdLst>
                <a:gd name="connsiteX0" fmla="*/ 370114 w 370114"/>
                <a:gd name="connsiteY0" fmla="*/ 587828 h 587828"/>
                <a:gd name="connsiteX1" fmla="*/ 359228 w 370114"/>
                <a:gd name="connsiteY1" fmla="*/ 522514 h 587828"/>
                <a:gd name="connsiteX2" fmla="*/ 337457 w 370114"/>
                <a:gd name="connsiteY2" fmla="*/ 489857 h 587828"/>
                <a:gd name="connsiteX3" fmla="*/ 315685 w 370114"/>
                <a:gd name="connsiteY3" fmla="*/ 337457 h 587828"/>
                <a:gd name="connsiteX4" fmla="*/ 293914 w 370114"/>
                <a:gd name="connsiteY4" fmla="*/ 315685 h 587828"/>
                <a:gd name="connsiteX5" fmla="*/ 217714 w 370114"/>
                <a:gd name="connsiteY5" fmla="*/ 239485 h 587828"/>
                <a:gd name="connsiteX6" fmla="*/ 130628 w 370114"/>
                <a:gd name="connsiteY6" fmla="*/ 217714 h 587828"/>
                <a:gd name="connsiteX7" fmla="*/ 97971 w 370114"/>
                <a:gd name="connsiteY7" fmla="*/ 163285 h 587828"/>
                <a:gd name="connsiteX8" fmla="*/ 0 w 370114"/>
                <a:gd name="connsiteY8" fmla="*/ 32657 h 587828"/>
                <a:gd name="connsiteX9" fmla="*/ 0 w 370114"/>
                <a:gd name="connsiteY9" fmla="*/ 0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14" h="587828">
                  <a:moveTo>
                    <a:pt x="370114" y="587828"/>
                  </a:moveTo>
                  <a:cubicBezTo>
                    <a:pt x="366485" y="566057"/>
                    <a:pt x="366208" y="543453"/>
                    <a:pt x="359228" y="522514"/>
                  </a:cubicBezTo>
                  <a:cubicBezTo>
                    <a:pt x="355091" y="510102"/>
                    <a:pt x="340630" y="502549"/>
                    <a:pt x="337457" y="489857"/>
                  </a:cubicBezTo>
                  <a:cubicBezTo>
                    <a:pt x="334982" y="479956"/>
                    <a:pt x="327129" y="364159"/>
                    <a:pt x="315685" y="337457"/>
                  </a:cubicBezTo>
                  <a:cubicBezTo>
                    <a:pt x="311642" y="328024"/>
                    <a:pt x="301171" y="322942"/>
                    <a:pt x="293914" y="315685"/>
                  </a:cubicBezTo>
                  <a:cubicBezTo>
                    <a:pt x="279700" y="244615"/>
                    <a:pt x="299126" y="259838"/>
                    <a:pt x="217714" y="239485"/>
                  </a:cubicBezTo>
                  <a:lnTo>
                    <a:pt x="130628" y="217714"/>
                  </a:lnTo>
                  <a:cubicBezTo>
                    <a:pt x="62821" y="149904"/>
                    <a:pt x="154501" y="248079"/>
                    <a:pt x="97971" y="163285"/>
                  </a:cubicBezTo>
                  <a:cubicBezTo>
                    <a:pt x="90978" y="152795"/>
                    <a:pt x="0" y="52375"/>
                    <a:pt x="0" y="32657"/>
                  </a:cubicBezTo>
                  <a:lnTo>
                    <a:pt x="0"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Freeform 24"/>
            <p:cNvSpPr/>
            <p:nvPr/>
          </p:nvSpPr>
          <p:spPr>
            <a:xfrm>
              <a:off x="3077356" y="4335995"/>
              <a:ext cx="611621" cy="986311"/>
            </a:xfrm>
            <a:custGeom>
              <a:avLst/>
              <a:gdLst>
                <a:gd name="connsiteX0" fmla="*/ 674914 w 674914"/>
                <a:gd name="connsiteY0" fmla="*/ 33389 h 1132891"/>
                <a:gd name="connsiteX1" fmla="*/ 620486 w 674914"/>
                <a:gd name="connsiteY1" fmla="*/ 732 h 1132891"/>
                <a:gd name="connsiteX2" fmla="*/ 522514 w 674914"/>
                <a:gd name="connsiteY2" fmla="*/ 22503 h 1132891"/>
                <a:gd name="connsiteX3" fmla="*/ 446314 w 674914"/>
                <a:gd name="connsiteY3" fmla="*/ 87818 h 1132891"/>
                <a:gd name="connsiteX4" fmla="*/ 413657 w 674914"/>
                <a:gd name="connsiteY4" fmla="*/ 174903 h 1132891"/>
                <a:gd name="connsiteX5" fmla="*/ 348343 w 674914"/>
                <a:gd name="connsiteY5" fmla="*/ 196675 h 1132891"/>
                <a:gd name="connsiteX6" fmla="*/ 315686 w 674914"/>
                <a:gd name="connsiteY6" fmla="*/ 251103 h 1132891"/>
                <a:gd name="connsiteX7" fmla="*/ 261257 w 674914"/>
                <a:gd name="connsiteY7" fmla="*/ 283761 h 1132891"/>
                <a:gd name="connsiteX8" fmla="*/ 174171 w 674914"/>
                <a:gd name="connsiteY8" fmla="*/ 305532 h 1132891"/>
                <a:gd name="connsiteX9" fmla="*/ 141514 w 674914"/>
                <a:gd name="connsiteY9" fmla="*/ 381732 h 1132891"/>
                <a:gd name="connsiteX10" fmla="*/ 130629 w 674914"/>
                <a:gd name="connsiteY10" fmla="*/ 414389 h 1132891"/>
                <a:gd name="connsiteX11" fmla="*/ 108857 w 674914"/>
                <a:gd name="connsiteY11" fmla="*/ 457932 h 1132891"/>
                <a:gd name="connsiteX12" fmla="*/ 76200 w 674914"/>
                <a:gd name="connsiteY12" fmla="*/ 555903 h 1132891"/>
                <a:gd name="connsiteX13" fmla="*/ 32657 w 674914"/>
                <a:gd name="connsiteY13" fmla="*/ 610332 h 1132891"/>
                <a:gd name="connsiteX14" fmla="*/ 21771 w 674914"/>
                <a:gd name="connsiteY14" fmla="*/ 642989 h 1132891"/>
                <a:gd name="connsiteX15" fmla="*/ 0 w 674914"/>
                <a:gd name="connsiteY15" fmla="*/ 686532 h 1132891"/>
                <a:gd name="connsiteX16" fmla="*/ 10886 w 674914"/>
                <a:gd name="connsiteY16" fmla="*/ 784503 h 1132891"/>
                <a:gd name="connsiteX17" fmla="*/ 43543 w 674914"/>
                <a:gd name="connsiteY17" fmla="*/ 795389 h 1132891"/>
                <a:gd name="connsiteX18" fmla="*/ 108857 w 674914"/>
                <a:gd name="connsiteY18" fmla="*/ 828046 h 1132891"/>
                <a:gd name="connsiteX19" fmla="*/ 65314 w 674914"/>
                <a:gd name="connsiteY19" fmla="*/ 1132846 h 113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914" h="1132891">
                  <a:moveTo>
                    <a:pt x="674914" y="33389"/>
                  </a:moveTo>
                  <a:cubicBezTo>
                    <a:pt x="656771" y="22503"/>
                    <a:pt x="641303" y="4517"/>
                    <a:pt x="620486" y="732"/>
                  </a:cubicBezTo>
                  <a:cubicBezTo>
                    <a:pt x="595695" y="-3775"/>
                    <a:pt x="549159" y="13622"/>
                    <a:pt x="522514" y="22503"/>
                  </a:cubicBezTo>
                  <a:cubicBezTo>
                    <a:pt x="509542" y="32233"/>
                    <a:pt x="455411" y="69625"/>
                    <a:pt x="446314" y="87818"/>
                  </a:cubicBezTo>
                  <a:cubicBezTo>
                    <a:pt x="432342" y="115762"/>
                    <a:pt x="446061" y="154651"/>
                    <a:pt x="413657" y="174903"/>
                  </a:cubicBezTo>
                  <a:cubicBezTo>
                    <a:pt x="394196" y="187066"/>
                    <a:pt x="348343" y="196675"/>
                    <a:pt x="348343" y="196675"/>
                  </a:cubicBezTo>
                  <a:cubicBezTo>
                    <a:pt x="293179" y="251836"/>
                    <a:pt x="358078" y="180449"/>
                    <a:pt x="315686" y="251103"/>
                  </a:cubicBezTo>
                  <a:cubicBezTo>
                    <a:pt x="301743" y="274342"/>
                    <a:pt x="285827" y="277060"/>
                    <a:pt x="261257" y="283761"/>
                  </a:cubicBezTo>
                  <a:cubicBezTo>
                    <a:pt x="232389" y="291634"/>
                    <a:pt x="203200" y="298275"/>
                    <a:pt x="174171" y="305532"/>
                  </a:cubicBezTo>
                  <a:cubicBezTo>
                    <a:pt x="148644" y="382118"/>
                    <a:pt x="181868" y="287572"/>
                    <a:pt x="141514" y="381732"/>
                  </a:cubicBezTo>
                  <a:cubicBezTo>
                    <a:pt x="136994" y="392279"/>
                    <a:pt x="135149" y="403842"/>
                    <a:pt x="130629" y="414389"/>
                  </a:cubicBezTo>
                  <a:cubicBezTo>
                    <a:pt x="124237" y="429305"/>
                    <a:pt x="114682" y="442786"/>
                    <a:pt x="108857" y="457932"/>
                  </a:cubicBezTo>
                  <a:cubicBezTo>
                    <a:pt x="96500" y="490061"/>
                    <a:pt x="100541" y="531561"/>
                    <a:pt x="76200" y="555903"/>
                  </a:cubicBezTo>
                  <a:cubicBezTo>
                    <a:pt x="55952" y="576152"/>
                    <a:pt x="46389" y="582870"/>
                    <a:pt x="32657" y="610332"/>
                  </a:cubicBezTo>
                  <a:cubicBezTo>
                    <a:pt x="27525" y="620595"/>
                    <a:pt x="26291" y="632442"/>
                    <a:pt x="21771" y="642989"/>
                  </a:cubicBezTo>
                  <a:cubicBezTo>
                    <a:pt x="15379" y="657904"/>
                    <a:pt x="7257" y="672018"/>
                    <a:pt x="0" y="686532"/>
                  </a:cubicBezTo>
                  <a:cubicBezTo>
                    <a:pt x="3629" y="719189"/>
                    <a:pt x="-1317" y="753995"/>
                    <a:pt x="10886" y="784503"/>
                  </a:cubicBezTo>
                  <a:cubicBezTo>
                    <a:pt x="15148" y="795157"/>
                    <a:pt x="33704" y="789485"/>
                    <a:pt x="43543" y="795389"/>
                  </a:cubicBezTo>
                  <a:cubicBezTo>
                    <a:pt x="112862" y="836982"/>
                    <a:pt x="1466" y="801200"/>
                    <a:pt x="108857" y="828046"/>
                  </a:cubicBezTo>
                  <a:cubicBezTo>
                    <a:pt x="97582" y="1143725"/>
                    <a:pt x="199636" y="1132846"/>
                    <a:pt x="65314" y="113284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6" name="TextBox 25"/>
            <p:cNvSpPr txBox="1"/>
            <p:nvPr/>
          </p:nvSpPr>
          <p:spPr>
            <a:xfrm>
              <a:off x="5255264" y="4771610"/>
              <a:ext cx="248595"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7</a:t>
              </a:r>
              <a:endParaRPr lang="en-US" sz="1600" dirty="0"/>
            </a:p>
          </p:txBody>
        </p:sp>
        <p:sp>
          <p:nvSpPr>
            <p:cNvPr id="27" name="TextBox 26"/>
            <p:cNvSpPr txBox="1"/>
            <p:nvPr/>
          </p:nvSpPr>
          <p:spPr>
            <a:xfrm>
              <a:off x="9464853" y="5389358"/>
              <a:ext cx="457200" cy="274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10</a:t>
              </a:r>
              <a:endParaRPr lang="en-US" sz="1600" dirty="0"/>
            </a:p>
          </p:txBody>
        </p:sp>
        <p:sp>
          <p:nvSpPr>
            <p:cNvPr id="28" name="TextBox 27"/>
            <p:cNvSpPr txBox="1"/>
            <p:nvPr/>
          </p:nvSpPr>
          <p:spPr>
            <a:xfrm>
              <a:off x="8139547" y="1446069"/>
              <a:ext cx="1933513" cy="2651760"/>
            </a:xfrm>
            <a:prstGeom prst="rect">
              <a:avLst/>
            </a:prstGeom>
            <a:solidFill>
              <a:schemeClr val="bg1"/>
            </a:solidFill>
          </p:spPr>
          <p:txBody>
            <a:bodyPr wrap="square" rtlCol="0">
              <a:spAutoFit/>
            </a:bodyPr>
            <a:lstStyle/>
            <a:p>
              <a:pPr marL="342900" indent="-342900">
                <a:buAutoNum type="arabicPeriod"/>
              </a:pPr>
              <a:r>
                <a:rPr lang="en-US" sz="1400" dirty="0" smtClean="0"/>
                <a:t>Puget Sound Tributaries</a:t>
              </a:r>
            </a:p>
            <a:p>
              <a:pPr marL="342900" indent="-342900">
                <a:buAutoNum type="arabicPeriod"/>
              </a:pPr>
              <a:r>
                <a:rPr lang="en-US" sz="1400" dirty="0" smtClean="0"/>
                <a:t>Duwamish</a:t>
              </a:r>
            </a:p>
            <a:p>
              <a:pPr marL="342900" indent="-342900">
                <a:buAutoNum type="arabicPeriod"/>
              </a:pPr>
              <a:r>
                <a:rPr lang="en-US" sz="1400" dirty="0" smtClean="0"/>
                <a:t>Lower Green</a:t>
              </a:r>
            </a:p>
            <a:p>
              <a:pPr marL="342900" indent="-342900">
                <a:buAutoNum type="arabicPeriod"/>
              </a:pPr>
              <a:r>
                <a:rPr lang="en-US" sz="1400" dirty="0" smtClean="0"/>
                <a:t>Big </a:t>
              </a:r>
              <a:r>
                <a:rPr lang="en-US" sz="1400" dirty="0" err="1" smtClean="0"/>
                <a:t>Soos</a:t>
              </a:r>
              <a:r>
                <a:rPr lang="en-US" sz="1400" dirty="0" smtClean="0"/>
                <a:t> Creek</a:t>
              </a:r>
            </a:p>
            <a:p>
              <a:pPr marL="342900" indent="-342900">
                <a:buAutoNum type="arabicPeriod"/>
              </a:pPr>
              <a:r>
                <a:rPr lang="en-US" sz="1400" dirty="0" smtClean="0"/>
                <a:t>Lake Sawyer Tributaries</a:t>
              </a:r>
            </a:p>
            <a:p>
              <a:pPr marL="342900" indent="-342900">
                <a:buAutoNum type="arabicPeriod"/>
              </a:pPr>
              <a:r>
                <a:rPr lang="en-US" sz="1400" dirty="0" smtClean="0"/>
                <a:t>Crisp Creek</a:t>
              </a:r>
            </a:p>
            <a:p>
              <a:pPr marL="342900" indent="-342900">
                <a:buAutoNum type="arabicPeriod"/>
              </a:pPr>
              <a:r>
                <a:rPr lang="en-US" sz="1400" dirty="0" smtClean="0"/>
                <a:t>Mid Green Valley</a:t>
              </a:r>
            </a:p>
            <a:p>
              <a:pPr marL="342900" indent="-342900">
                <a:buAutoNum type="arabicPeriod"/>
              </a:pPr>
              <a:r>
                <a:rPr lang="en-US" sz="1400" dirty="0" smtClean="0"/>
                <a:t>Middle Green</a:t>
              </a:r>
            </a:p>
            <a:p>
              <a:pPr marL="342900" indent="-342900">
                <a:buAutoNum type="arabicPeriod"/>
              </a:pPr>
              <a:r>
                <a:rPr lang="en-US" sz="1400" dirty="0" err="1" smtClean="0"/>
                <a:t>Newaukum</a:t>
              </a:r>
              <a:r>
                <a:rPr lang="en-US" sz="1400" dirty="0" smtClean="0"/>
                <a:t> Creek</a:t>
              </a:r>
            </a:p>
            <a:p>
              <a:pPr marL="342900" indent="-342900">
                <a:buAutoNum type="arabicPeriod"/>
              </a:pPr>
              <a:r>
                <a:rPr lang="en-US" sz="1400" dirty="0" smtClean="0"/>
                <a:t>Upper Green</a:t>
              </a:r>
              <a:endParaRPr lang="en-US" sz="1400" dirty="0"/>
            </a:p>
          </p:txBody>
        </p:sp>
      </p:grpSp>
      <p:sp>
        <p:nvSpPr>
          <p:cNvPr id="31" name="Title 1"/>
          <p:cNvSpPr>
            <a:spLocks noGrp="1"/>
          </p:cNvSpPr>
          <p:nvPr>
            <p:ph type="title"/>
          </p:nvPr>
        </p:nvSpPr>
        <p:spPr/>
        <p:txBody>
          <a:bodyPr/>
          <a:lstStyle/>
          <a:p>
            <a:r>
              <a:rPr lang="en-US" dirty="0" smtClean="0"/>
              <a:t>Subbasins and Growth Projections</a:t>
            </a:r>
            <a:endParaRPr lang="en-US" dirty="0"/>
          </a:p>
        </p:txBody>
      </p:sp>
    </p:spTree>
    <p:extLst>
      <p:ext uri="{BB962C8B-B14F-4D97-AF65-F5344CB8AC3E}">
        <p14:creationId xmlns:p14="http://schemas.microsoft.com/office/powerpoint/2010/main" val="648312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Recommendations for Water Use Estimates</a:t>
            </a:r>
            <a:endParaRPr lang="en-US" dirty="0">
              <a:solidFill>
                <a:schemeClr val="bg1"/>
              </a:solidFill>
            </a:endParaRPr>
          </a:p>
        </p:txBody>
      </p:sp>
      <p:pic>
        <p:nvPicPr>
          <p:cNvPr id="4" name="Picture 3" descr="Picture of recommentations for water use estimates front page." title="Recommentations for water use estimates"/>
          <p:cNvPicPr>
            <a:picLocks noChangeAspect="1"/>
          </p:cNvPicPr>
          <p:nvPr/>
        </p:nvPicPr>
        <p:blipFill>
          <a:blip r:embed="rId3"/>
          <a:stretch>
            <a:fillRect/>
          </a:stretch>
        </p:blipFill>
        <p:spPr>
          <a:xfrm>
            <a:off x="6063265" y="231445"/>
            <a:ext cx="4864861" cy="6334818"/>
          </a:xfrm>
          <a:prstGeom prst="rect">
            <a:avLst/>
          </a:prstGeom>
        </p:spPr>
      </p:pic>
      <p:sp>
        <p:nvSpPr>
          <p:cNvPr id="5" name="TextBox 4"/>
          <p:cNvSpPr txBox="1"/>
          <p:nvPr/>
        </p:nvSpPr>
        <p:spPr>
          <a:xfrm>
            <a:off x="719080" y="1507405"/>
            <a:ext cx="4781005" cy="2677656"/>
          </a:xfrm>
          <a:prstGeom prst="rect">
            <a:avLst/>
          </a:prstGeom>
          <a:noFill/>
        </p:spPr>
        <p:txBody>
          <a:bodyPr wrap="square" rtlCol="0">
            <a:spAutoFit/>
          </a:bodyPr>
          <a:lstStyle/>
          <a:p>
            <a:r>
              <a:rPr lang="en-US" sz="2400" dirty="0" smtClean="0"/>
              <a:t>Ecology published </a:t>
            </a:r>
            <a:r>
              <a:rPr lang="en-US" sz="2400" dirty="0" smtClean="0">
                <a:hlinkClick r:id="rId4"/>
              </a:rPr>
              <a:t>recommendations </a:t>
            </a:r>
            <a:r>
              <a:rPr lang="en-US" sz="2400" dirty="0">
                <a:hlinkClick r:id="rId4"/>
              </a:rPr>
              <a:t>for estimating water use </a:t>
            </a:r>
            <a:r>
              <a:rPr lang="en-US" sz="2400" dirty="0"/>
              <a:t>by permit-exempt domestic </a:t>
            </a:r>
            <a:r>
              <a:rPr lang="en-US" sz="2400" dirty="0" smtClean="0"/>
              <a:t>wells in compliance with RCW 90.94.</a:t>
            </a:r>
          </a:p>
          <a:p>
            <a:endParaRPr lang="en-US" sz="2400" dirty="0"/>
          </a:p>
          <a:p>
            <a:r>
              <a:rPr lang="en-US" sz="2400" dirty="0" smtClean="0"/>
              <a:t>The methods described here are described in that document.</a:t>
            </a:r>
          </a:p>
        </p:txBody>
      </p:sp>
    </p:spTree>
    <p:extLst>
      <p:ext uri="{BB962C8B-B14F-4D97-AF65-F5344CB8AC3E}">
        <p14:creationId xmlns:p14="http://schemas.microsoft.com/office/powerpoint/2010/main" val="11215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a:t>
            </a:r>
            <a:r>
              <a:rPr lang="en-US" dirty="0"/>
              <a:t>for Estimating Number of Future Permit-Exempt Domestic </a:t>
            </a:r>
            <a:r>
              <a:rPr lang="en-US" dirty="0" smtClean="0"/>
              <a:t>Wells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b="1" dirty="0" smtClean="0">
                <a:solidFill>
                  <a:srgbClr val="0070C0"/>
                </a:solidFill>
                <a:latin typeface="+mn-lt"/>
              </a:rPr>
              <a:t>Building permits</a:t>
            </a:r>
            <a:r>
              <a:rPr lang="en-US" sz="3200" dirty="0" smtClean="0">
                <a:latin typeface="+mn-lt"/>
              </a:rPr>
              <a:t>: Conduct </a:t>
            </a:r>
            <a:r>
              <a:rPr lang="en-US" sz="3200" dirty="0">
                <a:latin typeface="+mn-lt"/>
              </a:rPr>
              <a:t>GIS analysis of county building </a:t>
            </a:r>
            <a:r>
              <a:rPr lang="en-US" sz="3200" dirty="0" smtClean="0">
                <a:latin typeface="+mn-lt"/>
              </a:rPr>
              <a:t>permits over time, </a:t>
            </a:r>
            <a:r>
              <a:rPr lang="en-US" sz="3200" dirty="0">
                <a:latin typeface="+mn-lt"/>
              </a:rPr>
              <a:t>zoning, and parcel </a:t>
            </a:r>
            <a:r>
              <a:rPr lang="en-US" sz="3200" dirty="0" smtClean="0">
                <a:latin typeface="+mn-lt"/>
              </a:rPr>
              <a:t>information. </a:t>
            </a:r>
          </a:p>
          <a:p>
            <a:pPr marL="514350" indent="-514350">
              <a:buFont typeface="+mj-lt"/>
              <a:buAutoNum type="arabicPeriod"/>
            </a:pPr>
            <a:r>
              <a:rPr lang="en-US" sz="3200" b="1" dirty="0" smtClean="0">
                <a:solidFill>
                  <a:srgbClr val="0070C0"/>
                </a:solidFill>
                <a:latin typeface="+mn-lt"/>
              </a:rPr>
              <a:t>Population forecasts</a:t>
            </a:r>
            <a:r>
              <a:rPr lang="en-US" sz="3200" dirty="0" smtClean="0">
                <a:latin typeface="+mn-lt"/>
              </a:rPr>
              <a:t>: Use population </a:t>
            </a:r>
            <a:r>
              <a:rPr lang="en-US" sz="3200" dirty="0">
                <a:latin typeface="+mn-lt"/>
              </a:rPr>
              <a:t>data available from </a:t>
            </a:r>
            <a:r>
              <a:rPr lang="en-US" sz="3200" dirty="0" smtClean="0">
                <a:latin typeface="+mn-lt"/>
              </a:rPr>
              <a:t>counties and/or WA </a:t>
            </a:r>
            <a:r>
              <a:rPr lang="en-US" sz="3200" dirty="0">
                <a:latin typeface="+mn-lt"/>
              </a:rPr>
              <a:t>Office of Financial Management (OFM</a:t>
            </a:r>
            <a:r>
              <a:rPr lang="en-US" sz="3200" dirty="0" smtClean="0">
                <a:latin typeface="+mn-lt"/>
              </a:rPr>
              <a:t>).</a:t>
            </a:r>
          </a:p>
          <a:p>
            <a:pPr marL="514350" indent="-514350">
              <a:buFont typeface="+mj-lt"/>
              <a:buAutoNum type="arabicPeriod"/>
            </a:pPr>
            <a:r>
              <a:rPr lang="en-US" sz="3200" b="1" dirty="0" smtClean="0">
                <a:solidFill>
                  <a:srgbClr val="0070C0"/>
                </a:solidFill>
                <a:latin typeface="+mn-lt"/>
              </a:rPr>
              <a:t>Wells</a:t>
            </a:r>
            <a:r>
              <a:rPr lang="en-US" sz="3200" dirty="0" smtClean="0">
                <a:latin typeface="+mn-lt"/>
              </a:rPr>
              <a:t>: Use Ecology well log data.</a:t>
            </a:r>
          </a:p>
          <a:p>
            <a:pPr marL="514350" indent="-514350">
              <a:buFont typeface="+mj-lt"/>
              <a:buAutoNum type="arabicPeriod"/>
            </a:pPr>
            <a:r>
              <a:rPr lang="en-US" sz="3200" b="1" dirty="0" smtClean="0">
                <a:solidFill>
                  <a:srgbClr val="0070C0"/>
                </a:solidFill>
                <a:latin typeface="+mn-lt"/>
              </a:rPr>
              <a:t>Developable land</a:t>
            </a:r>
            <a:r>
              <a:rPr lang="en-US" sz="3200" dirty="0" smtClean="0">
                <a:latin typeface="+mn-lt"/>
              </a:rPr>
              <a:t>: Conduct GIS analysis of parcels available for future development, e.g. King County study</a:t>
            </a:r>
          </a:p>
        </p:txBody>
      </p:sp>
    </p:spTree>
    <p:extLst>
      <p:ext uri="{BB962C8B-B14F-4D97-AF65-F5344CB8AC3E}">
        <p14:creationId xmlns:p14="http://schemas.microsoft.com/office/powerpoint/2010/main" val="2832324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1. Building Permits</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latin typeface="+mn-lt"/>
              </a:rPr>
              <a:t>GIS analysis of building permits, zoning, and parcel information.</a:t>
            </a:r>
          </a:p>
          <a:p>
            <a:pPr marL="742950" indent="-742950">
              <a:buFont typeface="+mj-lt"/>
              <a:buAutoNum type="arabicPeriod"/>
            </a:pPr>
            <a:r>
              <a:rPr lang="en-US" sz="2800" dirty="0" smtClean="0">
                <a:latin typeface="+mn-lt"/>
              </a:rPr>
              <a:t>Segregate data by WRIA and/or subbasins</a:t>
            </a:r>
          </a:p>
          <a:p>
            <a:pPr marL="742950" indent="-742950">
              <a:buFont typeface="+mj-lt"/>
              <a:buAutoNum type="arabicPeriod"/>
            </a:pPr>
            <a:r>
              <a:rPr lang="en-US" sz="2800" dirty="0" smtClean="0">
                <a:latin typeface="+mn-lt"/>
              </a:rPr>
              <a:t>Estimate </a:t>
            </a:r>
            <a:r>
              <a:rPr lang="en-US" sz="2800" dirty="0">
                <a:latin typeface="+mn-lt"/>
              </a:rPr>
              <a:t>number </a:t>
            </a:r>
            <a:r>
              <a:rPr lang="en-US" sz="2800" dirty="0" smtClean="0">
                <a:latin typeface="+mn-lt"/>
              </a:rPr>
              <a:t>of single-family </a:t>
            </a:r>
            <a:r>
              <a:rPr lang="en-US" sz="2800" dirty="0">
                <a:latin typeface="+mn-lt"/>
              </a:rPr>
              <a:t>building permits issued over some previous time period (e.g. past 10 years</a:t>
            </a:r>
            <a:r>
              <a:rPr lang="en-US" sz="2800" dirty="0" smtClean="0">
                <a:latin typeface="+mn-lt"/>
              </a:rPr>
              <a:t>)</a:t>
            </a:r>
            <a:endParaRPr lang="en-US" sz="2800" dirty="0">
              <a:latin typeface="+mn-lt"/>
            </a:endParaRPr>
          </a:p>
          <a:p>
            <a:pPr marL="742950" indent="-7429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a:t>
            </a:r>
            <a:r>
              <a:rPr lang="en-US" sz="2800" dirty="0">
                <a:latin typeface="+mn-lt"/>
              </a:rPr>
              <a:t>20- year </a:t>
            </a:r>
            <a:r>
              <a:rPr lang="en-US" sz="2800" dirty="0" smtClean="0">
                <a:latin typeface="+mn-lt"/>
              </a:rPr>
              <a:t>period</a:t>
            </a:r>
            <a:endParaRPr lang="en-US" sz="1800" dirty="0" smtClean="0">
              <a:latin typeface="+mn-lt"/>
            </a:endParaRPr>
          </a:p>
          <a:p>
            <a:pPr marL="742950" indent="-742950">
              <a:buFont typeface="+mj-lt"/>
              <a:buAutoNum type="arabicPeriod"/>
            </a:pPr>
            <a:endParaRPr lang="en-US" sz="1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for new building permits, number/percent of permits that rely on wells, zoning restrictions, undeveloped parcels, etc.</a:t>
            </a: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78440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1</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Look at </a:t>
            </a:r>
            <a:r>
              <a:rPr lang="en-US" sz="2800" dirty="0">
                <a:latin typeface="+mn-lt"/>
              </a:rPr>
              <a:t>populations for 2 different years (e.g. </a:t>
            </a:r>
            <a:r>
              <a:rPr lang="en-US" sz="2800" dirty="0" smtClean="0">
                <a:latin typeface="+mn-lt"/>
              </a:rPr>
              <a:t>2008 </a:t>
            </a:r>
            <a:r>
              <a:rPr lang="en-US" sz="2800" dirty="0">
                <a:latin typeface="+mn-lt"/>
              </a:rPr>
              <a:t>and </a:t>
            </a:r>
            <a:r>
              <a:rPr lang="en-US" sz="2800" dirty="0" smtClean="0">
                <a:latin typeface="+mn-lt"/>
              </a:rPr>
              <a:t>2018), </a:t>
            </a:r>
            <a:r>
              <a:rPr lang="en-US" sz="2800" dirty="0">
                <a:latin typeface="+mn-lt"/>
              </a:rPr>
              <a:t>then use </a:t>
            </a:r>
            <a:r>
              <a:rPr lang="en-US" sz="2800" dirty="0" smtClean="0">
                <a:latin typeface="+mn-lt"/>
              </a:rPr>
              <a:t>rates </a:t>
            </a:r>
            <a:r>
              <a:rPr lang="en-US" sz="2800" dirty="0">
                <a:latin typeface="+mn-lt"/>
              </a:rPr>
              <a:t>of increase to predict future populations. </a:t>
            </a:r>
            <a:endParaRPr lang="en-US" sz="2800" dirty="0" smtClean="0">
              <a:latin typeface="+mn-lt"/>
            </a:endParaRPr>
          </a:p>
          <a:p>
            <a:pPr marL="0" indent="0">
              <a:buNone/>
            </a:pPr>
            <a:endParaRPr lang="en-US" sz="2800" dirty="0" smtClean="0">
              <a:latin typeface="+mn-lt"/>
            </a:endParaRPr>
          </a:p>
          <a:p>
            <a:pPr marL="0" indent="0">
              <a:buNone/>
            </a:pPr>
            <a:r>
              <a:rPr lang="en-US" sz="2800" dirty="0" smtClean="0">
                <a:latin typeface="+mn-lt"/>
              </a:rPr>
              <a:t>Upon </a:t>
            </a:r>
            <a:r>
              <a:rPr lang="en-US" sz="2800" dirty="0">
                <a:latin typeface="+mn-lt"/>
              </a:rPr>
              <a:t>request, OFM can </a:t>
            </a:r>
            <a:r>
              <a:rPr lang="en-US" sz="2800" dirty="0" smtClean="0">
                <a:latin typeface="+mn-lt"/>
              </a:rPr>
              <a:t>prepare </a:t>
            </a:r>
            <a:r>
              <a:rPr lang="en-US" sz="2800" dirty="0">
                <a:latin typeface="+mn-lt"/>
              </a:rPr>
              <a:t>2000-2017 small area </a:t>
            </a:r>
            <a:r>
              <a:rPr lang="en-US" sz="2800" dirty="0" smtClean="0">
                <a:latin typeface="+mn-lt"/>
              </a:rPr>
              <a:t>estimates</a:t>
            </a:r>
            <a:r>
              <a:rPr lang="en-US" sz="2800" dirty="0">
                <a:latin typeface="+mn-lt"/>
              </a:rPr>
              <a:t> </a:t>
            </a:r>
            <a:r>
              <a:rPr lang="en-US" sz="2800" dirty="0" smtClean="0">
                <a:latin typeface="+mn-lt"/>
              </a:rPr>
              <a:t>for a basin or subbasins. </a:t>
            </a:r>
          </a:p>
          <a:p>
            <a:pPr marL="0" indent="0">
              <a:buNone/>
            </a:pPr>
            <a:endParaRPr lang="en-US" sz="2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 of population using municipal/ community water system, average number of people per household, etc.</a:t>
            </a:r>
          </a:p>
        </p:txBody>
      </p:sp>
    </p:spTree>
    <p:extLst>
      <p:ext uri="{BB962C8B-B14F-4D97-AF65-F5344CB8AC3E}">
        <p14:creationId xmlns:p14="http://schemas.microsoft.com/office/powerpoint/2010/main" val="1955090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2</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Rely </a:t>
            </a:r>
            <a:r>
              <a:rPr lang="en-US" sz="2800" dirty="0">
                <a:latin typeface="+mn-lt"/>
              </a:rPr>
              <a:t>on current </a:t>
            </a:r>
            <a:r>
              <a:rPr lang="en-US" sz="2800" dirty="0" smtClean="0">
                <a:latin typeface="+mn-lt"/>
              </a:rPr>
              <a:t>county or OFM population estimates for a given basin or subbasin, </a:t>
            </a:r>
            <a:r>
              <a:rPr lang="en-US" sz="2800" dirty="0">
                <a:latin typeface="+mn-lt"/>
              </a:rPr>
              <a:t>then </a:t>
            </a:r>
            <a:r>
              <a:rPr lang="en-US" sz="2800" dirty="0" smtClean="0">
                <a:latin typeface="+mn-lt"/>
              </a:rPr>
              <a:t>increase that number based </a:t>
            </a:r>
            <a:r>
              <a:rPr lang="en-US" sz="2800" dirty="0">
                <a:latin typeface="+mn-lt"/>
              </a:rPr>
              <a:t>on </a:t>
            </a:r>
            <a:r>
              <a:rPr lang="en-US" sz="2800" dirty="0" smtClean="0">
                <a:latin typeface="+mn-lt"/>
              </a:rPr>
              <a:t>available population </a:t>
            </a:r>
            <a:r>
              <a:rPr lang="en-US" sz="2800" dirty="0">
                <a:latin typeface="+mn-lt"/>
              </a:rPr>
              <a:t>projections. </a:t>
            </a:r>
            <a:endParaRPr lang="en-US" sz="2800" dirty="0" smtClean="0">
              <a:latin typeface="+mn-lt"/>
            </a:endParaRP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rate of increase, </a:t>
            </a:r>
            <a:r>
              <a:rPr lang="en-US" sz="2800" dirty="0" smtClean="0">
                <a:latin typeface="+mn-lt"/>
              </a:rPr>
              <a:t>population per basin/subbasins that span municipal boundaries, population </a:t>
            </a:r>
            <a:r>
              <a:rPr lang="en-US" sz="2800" dirty="0">
                <a:latin typeface="+mn-lt"/>
              </a:rPr>
              <a:t>using municipal/community water system, average number of people per </a:t>
            </a:r>
            <a:r>
              <a:rPr lang="en-US" sz="2800" dirty="0" smtClean="0">
                <a:latin typeface="+mn-lt"/>
              </a:rPr>
              <a:t>household, etc.</a:t>
            </a:r>
            <a:endParaRPr lang="en-US" sz="2800" dirty="0">
              <a:latin typeface="+mn-lt"/>
            </a:endParaRPr>
          </a:p>
        </p:txBody>
      </p:sp>
    </p:spTree>
    <p:extLst>
      <p:ext uri="{BB962C8B-B14F-4D97-AF65-F5344CB8AC3E}">
        <p14:creationId xmlns:p14="http://schemas.microsoft.com/office/powerpoint/2010/main" val="3858662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Y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Y Layout" id="{213FEA0C-904E-411E-B955-6C41CF9C312A}" vid="{BECF6F8C-1753-4ACF-8906-2186A59E67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65_z83 xmlns="79fe015f-d5a9-4081-8a73-b52e74bb0737">WRIA 09</_x0065_z83>
    <_x0061_hb9 xmlns="79fe015f-d5a9-4081-8a73-b52e74bb0737" xsi:nil="true"/>
    <qmds xmlns="79fe015f-d5a9-4081-8a73-b52e74bb0737">
      <UserInfo>
        <DisplayName/>
        <AccountId xsi:nil="true"/>
        <AccountType/>
      </UserInfo>
    </qmds>
    <qryy xmlns="79fe015f-d5a9-4081-8a73-b52e74bb0737">April 2019</qryy>
    <xy0b xmlns="79fe015f-d5a9-4081-8a73-b52e74bb073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632297254D52448953820B9E57E305" ma:contentTypeVersion="6" ma:contentTypeDescription="Create a new document." ma:contentTypeScope="" ma:versionID="a9c70921f168db99d65702cf1153dfca">
  <xsd:schema xmlns:xsd="http://www.w3.org/2001/XMLSchema" xmlns:xs="http://www.w3.org/2001/XMLSchema" xmlns:p="http://schemas.microsoft.com/office/2006/metadata/properties" xmlns:ns2="fa9a4940-7a8b-4399-b0b9-597dee2fdc40" xmlns:ns3="79fe015f-d5a9-4081-8a73-b52e74bb0737" targetNamespace="http://schemas.microsoft.com/office/2006/metadata/properties" ma:root="true" ma:fieldsID="6528eb9a5a7b7fc9c18a30affcd12280" ns2:_="" ns3:_="">
    <xsd:import namespace="fa9a4940-7a8b-4399-b0b9-597dee2fdc40"/>
    <xsd:import namespace="79fe015f-d5a9-4081-8a73-b52e74bb0737"/>
    <xsd:element name="properties">
      <xsd:complexType>
        <xsd:sequence>
          <xsd:element name="documentManagement">
            <xsd:complexType>
              <xsd:all>
                <xsd:element ref="ns2:SharedWithUsers" minOccurs="0"/>
                <xsd:element ref="ns3:qmds" minOccurs="0"/>
                <xsd:element ref="ns3:_x0065_z83" minOccurs="0"/>
                <xsd:element ref="ns3:_x0061_hb9" minOccurs="0"/>
                <xsd:element ref="ns3:qryy" minOccurs="0"/>
                <xsd:element ref="ns3:xy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fe015f-d5a9-4081-8a73-b52e74bb0737" elementFormDefault="qualified">
    <xsd:import namespace="http://schemas.microsoft.com/office/2006/documentManagement/types"/>
    <xsd:import namespace="http://schemas.microsoft.com/office/infopath/2007/PartnerControls"/>
    <xsd:element name="qmds" ma:index="9" nillable="true" ma:displayName="Person or Group" ma:list="UserInfo" ma:internalName="qm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5_z83" ma:index="10" nillable="true" ma:displayName="Category" ma:internalName="_x0065_z83">
      <xsd:simpleType>
        <xsd:restriction base="dms:Text">
          <xsd:maxLength value="255"/>
        </xsd:restriction>
      </xsd:simpleType>
    </xsd:element>
    <xsd:element name="_x0061_hb9" ma:index="11" nillable="true" ma:displayName="Year" ma:internalName="_x0061_hb9">
      <xsd:simpleType>
        <xsd:restriction base="dms:DateTime"/>
      </xsd:simpleType>
    </xsd:element>
    <xsd:element name="qryy" ma:index="12" nillable="true" ma:displayName="Month and Year" ma:internalName="qryy">
      <xsd:simpleType>
        <xsd:restriction base="dms:Text"/>
      </xsd:simpleType>
    </xsd:element>
    <xsd:element name="xy0b" ma:index="13" nillable="true" ma:displayName="Date and Time" ma:internalName="xy0b">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AC3C18-E5BD-442B-8D2C-0FF258F40175}">
  <ds:schemaRefs>
    <ds:schemaRef ds:uri="http://schemas.microsoft.com/office/2006/documentManagement/types"/>
    <ds:schemaRef ds:uri="http://schemas.openxmlformats.org/package/2006/metadata/core-properties"/>
    <ds:schemaRef ds:uri="http://purl.org/dc/dcmitype/"/>
    <ds:schemaRef ds:uri="fa9a4940-7a8b-4399-b0b9-597dee2fdc40"/>
    <ds:schemaRef ds:uri="http://purl.org/dc/elements/1.1/"/>
    <ds:schemaRef ds:uri="http://schemas.microsoft.com/office/2006/metadata/properties"/>
    <ds:schemaRef ds:uri="79fe015f-d5a9-4081-8a73-b52e74bb0737"/>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48DCD999-6230-471A-B447-AA5EC01F4F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a4940-7a8b-4399-b0b9-597dee2fdc40"/>
    <ds:schemaRef ds:uri="79fe015f-d5a9-4081-8a73-b52e74bb07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CC56AB-7D21-4442-A839-C11A52D0F9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7643</TotalTime>
  <Words>2937</Words>
  <Application>Microsoft Office PowerPoint</Application>
  <PresentationFormat>Widescreen</PresentationFormat>
  <Paragraphs>270</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Century Gothic</vt:lpstr>
      <vt:lpstr>Rockwell</vt:lpstr>
      <vt:lpstr>1_Office Theme</vt:lpstr>
      <vt:lpstr>ECY Layout</vt:lpstr>
      <vt:lpstr>Growth Projections &amp;  Consumptive Water Use Estimates for RCW 90.94  April 2019 </vt:lpstr>
      <vt:lpstr>Committee Task</vt:lpstr>
      <vt:lpstr>Why Estimate Consumptive Water Use?</vt:lpstr>
      <vt:lpstr>Subbasins and Growth Projections</vt:lpstr>
      <vt:lpstr>Recommendations for Water Use Estimates</vt:lpstr>
      <vt:lpstr>Methods for Estimating Number of Future Permit-Exempt Domestic Wells</vt:lpstr>
      <vt:lpstr>1. Building Permits</vt:lpstr>
      <vt:lpstr>2. Population Forecasts: Option 1</vt:lpstr>
      <vt:lpstr>2. Population Forecasts: Option 2</vt:lpstr>
      <vt:lpstr>2. Population Forecasts: Option 3</vt:lpstr>
      <vt:lpstr>3. Well logs</vt:lpstr>
      <vt:lpstr>Example: Well Logs</vt:lpstr>
      <vt:lpstr>4. Developable Lands (King County study)</vt:lpstr>
      <vt:lpstr>Example: Developable Lands</vt:lpstr>
      <vt:lpstr>Examples from other WRIAs</vt:lpstr>
      <vt:lpstr>WRIA 1: Population Forecast</vt:lpstr>
      <vt:lpstr>WRIA 1 Estimates</vt:lpstr>
      <vt:lpstr>WRIA 11 Estimates</vt:lpstr>
      <vt:lpstr>WRIA 11: Thurston County Population Forecast</vt:lpstr>
      <vt:lpstr>WRIA 11: Lewis County Population Forecast</vt:lpstr>
      <vt:lpstr>WRIA 11: Pierce County Combination</vt:lpstr>
      <vt:lpstr>WRIA 59: County Well Data</vt:lpstr>
      <vt:lpstr>WRIA 59 Estimates</vt:lpstr>
      <vt:lpstr>WRIA 55 Estimates</vt:lpstr>
      <vt:lpstr>WRIA 55: Spokane County  Population Forecast</vt:lpstr>
      <vt:lpstr>WRIA 55: Stevens County  County Well Data</vt:lpstr>
      <vt:lpstr>WRIA 55: Pend Oreille County</vt:lpstr>
      <vt:lpstr>Lessons Learned from WRIA 1 &amp; 11</vt:lpstr>
      <vt:lpstr>Questions and  Discussion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Medcalf, RiAnne (ECY)</cp:lastModifiedBy>
  <cp:revision>333</cp:revision>
  <cp:lastPrinted>2018-05-04T15:39:26Z</cp:lastPrinted>
  <dcterms:created xsi:type="dcterms:W3CDTF">2018-03-30T16:31:29Z</dcterms:created>
  <dcterms:modified xsi:type="dcterms:W3CDTF">2019-05-06T15:56:39Z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0x01010059632297254D52448953820B9E57E305</vt:lpwstr>
  </property>
</Properties>
</file>