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6" r:id="rId5"/>
  </p:sldMasterIdLst>
  <p:notesMasterIdLst>
    <p:notesMasterId r:id="rId27"/>
  </p:notesMasterIdLst>
  <p:sldIdLst>
    <p:sldId id="256" r:id="rId6"/>
    <p:sldId id="326" r:id="rId7"/>
    <p:sldId id="328" r:id="rId8"/>
    <p:sldId id="329" r:id="rId9"/>
    <p:sldId id="325" r:id="rId10"/>
    <p:sldId id="322" r:id="rId11"/>
    <p:sldId id="324" r:id="rId12"/>
    <p:sldId id="323" r:id="rId13"/>
    <p:sldId id="257" r:id="rId14"/>
    <p:sldId id="321" r:id="rId15"/>
    <p:sldId id="309" r:id="rId16"/>
    <p:sldId id="319" r:id="rId17"/>
    <p:sldId id="320" r:id="rId18"/>
    <p:sldId id="315" r:id="rId19"/>
    <p:sldId id="334" r:id="rId20"/>
    <p:sldId id="335" r:id="rId21"/>
    <p:sldId id="332" r:id="rId22"/>
    <p:sldId id="336" r:id="rId23"/>
    <p:sldId id="338" r:id="rId24"/>
    <p:sldId id="337" r:id="rId25"/>
    <p:sldId id="304" r:id="rId26"/>
  </p:sldIdLst>
  <p:sldSz cx="9144000" cy="6858000" type="screen4x3"/>
  <p:notesSz cx="7010400" cy="9296400"/>
  <p:embeddedFontLst>
    <p:embeddedFont>
      <p:font typeface="Verdana" panose="020B0604030504040204" pitchFamily="34" charset="0"/>
      <p:regular r:id="rId28"/>
      <p:bold r:id="rId29"/>
      <p:italic r:id="rId30"/>
      <p:boldItalic r:id="rId31"/>
    </p:embeddedFont>
    <p:embeddedFont>
      <p:font typeface="Arial Narrow" panose="020B0606020202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9D3"/>
    <a:srgbClr val="F89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86347" autoAdjust="0"/>
  </p:normalViewPr>
  <p:slideViewPr>
    <p:cSldViewPr>
      <p:cViewPr varScale="1">
        <p:scale>
          <a:sx n="120" d="100"/>
          <a:sy n="120" d="100"/>
        </p:scale>
        <p:origin x="9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006B361-71CA-4F37-B1FC-B15E882FB51C}" type="datetimeFigureOut">
              <a:rPr lang="en-US" smtClean="0"/>
              <a:pPr/>
              <a:t>8/5/2019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095F8EC-BC82-4311-AF1A-897D1D4168FB}" type="slidenum">
              <a:rPr lang="en-US" smtClean="0"/>
              <a:pPr/>
              <a:t>‹#›</a:t>
            </a:fld>
            <a:endParaRPr lang="en-US"/>
          </a:p>
        </p:txBody>
      </p:sp>
    </p:spTree>
    <p:extLst>
      <p:ext uri="{BB962C8B-B14F-4D97-AF65-F5344CB8AC3E}">
        <p14:creationId xmlns:p14="http://schemas.microsoft.com/office/powerpoint/2010/main" val="323921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95F8EC-BC82-4311-AF1A-897D1D4168F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1181100" y="696913"/>
            <a:ext cx="4648200" cy="3486150"/>
          </a:xfrm>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smtClean="0"/>
              <a:t>This picture is how the storage</a:t>
            </a:r>
            <a:r>
              <a:rPr lang="en-US" baseline="0" dirty="0" smtClean="0"/>
              <a:t> volumes are allocated (top graphic), how the breakdown usually goes (middle), and then how 2015 is predicted to go due to low river flows.</a:t>
            </a:r>
            <a:endParaRPr lang="en-US" dirty="0" smtClean="0"/>
          </a:p>
          <a:p>
            <a:endParaRPr lang="en-US" dirty="0" smtClean="0"/>
          </a:p>
          <a:p>
            <a:endParaRPr lang="en-US" dirty="0" smtClean="0"/>
          </a:p>
          <a:p>
            <a:r>
              <a:rPr lang="en-US" dirty="0" smtClean="0"/>
              <a:t>As </a:t>
            </a:r>
            <a:r>
              <a:rPr lang="en-US" dirty="0"/>
              <a:t>part of the project which allows the RWSS to store water at Hanson </a:t>
            </a:r>
            <a:r>
              <a:rPr lang="en-US" dirty="0" smtClean="0"/>
              <a:t>Dam (Additional Water Storage Project), </a:t>
            </a:r>
            <a:r>
              <a:rPr lang="en-US" dirty="0"/>
              <a:t>a number of environmental improvements were planned and most have been completed,</a:t>
            </a:r>
          </a:p>
          <a:p>
            <a:endParaRPr lang="en-US" dirty="0"/>
          </a:p>
          <a:p>
            <a:r>
              <a:rPr lang="en-US" dirty="0"/>
              <a:t>with the exception of construction of a downstream fish passage </a:t>
            </a:r>
            <a:r>
              <a:rPr lang="en-US" dirty="0" smtClean="0"/>
              <a:t>facility (for</a:t>
            </a:r>
            <a:r>
              <a:rPr lang="en-US" baseline="0" dirty="0" smtClean="0"/>
              <a:t> Juveniles and adults)</a:t>
            </a:r>
            <a:r>
              <a:rPr lang="en-US" dirty="0" smtClean="0"/>
              <a:t>.</a:t>
            </a:r>
            <a:endParaRPr lang="en-US" dirty="0"/>
          </a:p>
          <a:p>
            <a:endParaRPr lang="en-US" dirty="0"/>
          </a:p>
          <a:p>
            <a:r>
              <a:rPr lang="en-US" dirty="0"/>
              <a:t>In recognition that this work has not yet been completed, the RWSS has annually donated half of the our storage allotment for instream flow support purposes.  Under this informal agreement, the resource agencies receive ½ of the water stored for municipal purposes, </a:t>
            </a:r>
          </a:p>
          <a:p>
            <a:endParaRPr lang="en-US" dirty="0"/>
          </a:p>
          <a:p>
            <a:r>
              <a:rPr lang="en-US" dirty="0"/>
              <a:t>and TW and the other RWSS partners have the use of the other ½.</a:t>
            </a:r>
          </a:p>
          <a:p>
            <a:endParaRPr lang="en-US" dirty="0"/>
          </a:p>
          <a:p>
            <a:r>
              <a:rPr lang="en-US" dirty="0"/>
              <a:t>This usually amounts to 10k AF as a donation to the resource agencies and 10k AF for the RWSS</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that is a major source of water for TW in the summer.  Another is our In-Town Wells:</a:t>
            </a:r>
            <a:endParaRPr lang="en-US" dirty="0" smtClean="0"/>
          </a:p>
          <a:p>
            <a:endParaRPr lang="en-US" dirty="0"/>
          </a:p>
          <a:p>
            <a:r>
              <a:rPr lang="en-US" dirty="0"/>
              <a:t>  </a:t>
            </a: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09" indent="-285734" eaLnBrk="0" hangingPunct="0">
              <a:defRPr>
                <a:solidFill>
                  <a:schemeClr val="tx1"/>
                </a:solidFill>
                <a:latin typeface="Verdana" pitchFamily="34" charset="0"/>
              </a:defRPr>
            </a:lvl2pPr>
            <a:lvl3pPr marL="1142937" indent="-228587" eaLnBrk="0" hangingPunct="0">
              <a:defRPr>
                <a:solidFill>
                  <a:schemeClr val="tx1"/>
                </a:solidFill>
                <a:latin typeface="Verdana" pitchFamily="34" charset="0"/>
              </a:defRPr>
            </a:lvl3pPr>
            <a:lvl4pPr marL="1600111" indent="-228587" eaLnBrk="0" hangingPunct="0">
              <a:defRPr>
                <a:solidFill>
                  <a:schemeClr val="tx1"/>
                </a:solidFill>
                <a:latin typeface="Verdana" pitchFamily="34" charset="0"/>
              </a:defRPr>
            </a:lvl4pPr>
            <a:lvl5pPr marL="2057287" indent="-228587" eaLnBrk="0" hangingPunct="0">
              <a:defRPr>
                <a:solidFill>
                  <a:schemeClr val="tx1"/>
                </a:solidFill>
                <a:latin typeface="Verdana" pitchFamily="34" charset="0"/>
              </a:defRPr>
            </a:lvl5pPr>
            <a:lvl6pPr marL="2514461" indent="-228587" eaLnBrk="0" fontAlgn="base" hangingPunct="0">
              <a:spcBef>
                <a:spcPct val="0"/>
              </a:spcBef>
              <a:spcAft>
                <a:spcPct val="0"/>
              </a:spcAft>
              <a:defRPr>
                <a:solidFill>
                  <a:schemeClr val="tx1"/>
                </a:solidFill>
                <a:latin typeface="Verdana" pitchFamily="34" charset="0"/>
              </a:defRPr>
            </a:lvl6pPr>
            <a:lvl7pPr marL="2971635" indent="-228587" eaLnBrk="0" fontAlgn="base" hangingPunct="0">
              <a:spcBef>
                <a:spcPct val="0"/>
              </a:spcBef>
              <a:spcAft>
                <a:spcPct val="0"/>
              </a:spcAft>
              <a:defRPr>
                <a:solidFill>
                  <a:schemeClr val="tx1"/>
                </a:solidFill>
                <a:latin typeface="Verdana" pitchFamily="34" charset="0"/>
              </a:defRPr>
            </a:lvl7pPr>
            <a:lvl8pPr marL="3428811" indent="-228587" eaLnBrk="0" fontAlgn="base" hangingPunct="0">
              <a:spcBef>
                <a:spcPct val="0"/>
              </a:spcBef>
              <a:spcAft>
                <a:spcPct val="0"/>
              </a:spcAft>
              <a:defRPr>
                <a:solidFill>
                  <a:schemeClr val="tx1"/>
                </a:solidFill>
                <a:latin typeface="Verdana" pitchFamily="34" charset="0"/>
              </a:defRPr>
            </a:lvl8pPr>
            <a:lvl9pPr marL="3885985" indent="-228587" eaLnBrk="0" fontAlgn="base" hangingPunct="0">
              <a:spcBef>
                <a:spcPct val="0"/>
              </a:spcBef>
              <a:spcAft>
                <a:spcPct val="0"/>
              </a:spcAft>
              <a:defRPr>
                <a:solidFill>
                  <a:schemeClr val="tx1"/>
                </a:solidFill>
                <a:latin typeface="Verdana" pitchFamily="34" charset="0"/>
              </a:defRPr>
            </a:lvl9pPr>
          </a:lstStyle>
          <a:p>
            <a:pPr eaLnBrk="1" hangingPunct="1"/>
            <a:fld id="{656A6B5D-1D04-4826-AFF1-0F8C23FE36F3}" type="slidenum">
              <a:rPr lang="en-US" altLang="en-US" smtClean="0">
                <a:latin typeface="Arial" pitchFamily="34" charset="0"/>
              </a:rPr>
              <a:pPr eaLnBrk="1" hangingPunct="1"/>
              <a:t>3</a:t>
            </a:fld>
            <a:endParaRPr lang="en-US" altLang="en-US" dirty="0" smtClean="0">
              <a:latin typeface="Arial" pitchFamily="34" charset="0"/>
            </a:endParaRPr>
          </a:p>
        </p:txBody>
      </p:sp>
    </p:spTree>
    <p:extLst>
      <p:ext uri="{BB962C8B-B14F-4D97-AF65-F5344CB8AC3E}">
        <p14:creationId xmlns:p14="http://schemas.microsoft.com/office/powerpoint/2010/main" val="223775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the period and dates.</a:t>
            </a:r>
          </a:p>
          <a:p>
            <a:r>
              <a:rPr lang="en-US" baseline="0" dirty="0" smtClean="0"/>
              <a:t>Explain.</a:t>
            </a:r>
            <a:endParaRPr lang="en-US" dirty="0" smtClean="0"/>
          </a:p>
          <a:p>
            <a:endParaRPr lang="en-US" dirty="0"/>
          </a:p>
        </p:txBody>
      </p:sp>
      <p:sp>
        <p:nvSpPr>
          <p:cNvPr id="4" name="Slide Number Placeholder 3"/>
          <p:cNvSpPr>
            <a:spLocks noGrp="1"/>
          </p:cNvSpPr>
          <p:nvPr>
            <p:ph type="sldNum" sz="quarter" idx="10"/>
          </p:nvPr>
        </p:nvSpPr>
        <p:spPr/>
        <p:txBody>
          <a:bodyPr/>
          <a:lstStyle/>
          <a:p>
            <a:fld id="{4095F8EC-BC82-4311-AF1A-897D1D4168FB}" type="slidenum">
              <a:rPr lang="en-US" smtClean="0"/>
              <a:pPr/>
              <a:t>4</a:t>
            </a:fld>
            <a:endParaRPr lang="en-US" dirty="0"/>
          </a:p>
        </p:txBody>
      </p:sp>
    </p:spTree>
    <p:extLst>
      <p:ext uri="{BB962C8B-B14F-4D97-AF65-F5344CB8AC3E}">
        <p14:creationId xmlns:p14="http://schemas.microsoft.com/office/powerpoint/2010/main" val="198540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Much, much less than normal, or even the previous minimum.</a:t>
            </a:r>
            <a:endParaRPr lang="en-US" dirty="0"/>
          </a:p>
        </p:txBody>
      </p:sp>
      <p:sp>
        <p:nvSpPr>
          <p:cNvPr id="4" name="Slide Number Placeholder 3"/>
          <p:cNvSpPr>
            <a:spLocks noGrp="1"/>
          </p:cNvSpPr>
          <p:nvPr>
            <p:ph type="sldNum" sz="quarter" idx="10"/>
          </p:nvPr>
        </p:nvSpPr>
        <p:spPr/>
        <p:txBody>
          <a:bodyPr/>
          <a:lstStyle/>
          <a:p>
            <a:pPr>
              <a:defRPr/>
            </a:pPr>
            <a:fld id="{6C702963-292F-4A61-99B1-397B5601E7A7}" type="slidenum">
              <a:rPr lang="en-US" smtClean="0"/>
              <a:pPr>
                <a:defRPr/>
              </a:pPr>
              <a:t>7</a:t>
            </a:fld>
            <a:endParaRPr lang="en-US" dirty="0"/>
          </a:p>
        </p:txBody>
      </p:sp>
    </p:spTree>
    <p:extLst>
      <p:ext uri="{BB962C8B-B14F-4D97-AF65-F5344CB8AC3E}">
        <p14:creationId xmlns:p14="http://schemas.microsoft.com/office/powerpoint/2010/main" val="237708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95F8EC-BC82-4311-AF1A-897D1D4168FB}"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95F8EC-BC82-4311-AF1A-897D1D4168FB}" type="slidenum">
              <a:rPr lang="en-US" smtClean="0"/>
              <a:pPr/>
              <a:t>15</a:t>
            </a:fld>
            <a:endParaRPr lang="en-US"/>
          </a:p>
        </p:txBody>
      </p:sp>
    </p:spTree>
    <p:extLst>
      <p:ext uri="{BB962C8B-B14F-4D97-AF65-F5344CB8AC3E}">
        <p14:creationId xmlns:p14="http://schemas.microsoft.com/office/powerpoint/2010/main" val="1540464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84048"/>
            <a:ext cx="7315200" cy="1755648"/>
          </a:xfrm>
        </p:spPr>
        <p:txBody>
          <a:bodyPr>
            <a:noAutofit/>
          </a:bodyPr>
          <a:lstStyle>
            <a:lvl1pPr>
              <a:defRPr lang="en-US" sz="5400" b="1" kern="1200" baseline="0" dirty="0">
                <a:solidFill>
                  <a:schemeClr val="tx2">
                    <a:lumMod val="60000"/>
                    <a:lumOff val="40000"/>
                  </a:schemeClr>
                </a:solidFill>
                <a:latin typeface="Frutiger LT Std 55 Roman" pitchFamily="34" charset="0"/>
                <a:ea typeface="+mj-ea"/>
                <a:cs typeface="+mj-cs"/>
              </a:defRPr>
            </a:lvl1pPr>
          </a:lstStyle>
          <a:p>
            <a:r>
              <a:rPr lang="en-US" dirty="0" smtClean="0"/>
              <a:t>TITLE OF POWER POINT GOES HERE</a:t>
            </a:r>
            <a:endParaRPr lang="en-US" dirty="0"/>
          </a:p>
        </p:txBody>
      </p:sp>
      <p:sp>
        <p:nvSpPr>
          <p:cNvPr id="3" name="Subtitle 2"/>
          <p:cNvSpPr>
            <a:spLocks noGrp="1"/>
          </p:cNvSpPr>
          <p:nvPr>
            <p:ph type="subTitle" idx="1" hasCustomPrompt="1"/>
          </p:nvPr>
        </p:nvSpPr>
        <p:spPr>
          <a:xfrm>
            <a:off x="987552" y="2130552"/>
            <a:ext cx="7315200" cy="466344"/>
          </a:xfrm>
        </p:spPr>
        <p:txBody>
          <a:bodyPr>
            <a:noAutofit/>
          </a:bodyPr>
          <a:lstStyle>
            <a:lvl1pPr marL="0" indent="0" algn="l">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POWERPOINT GOES HERE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A84AC-F956-4210-BC78-BA0BB0654CA8}" type="datetimeFigureOut">
              <a:rPr lang="en-US" smtClean="0"/>
              <a:t>8/5/2019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2527517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A84AC-F956-4210-BC78-BA0BB0654CA8}" type="datetimeFigureOut">
              <a:rPr lang="en-US" smtClean="0"/>
              <a:t>8/5/2019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157723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7A84AC-F956-4210-BC78-BA0BB0654CA8}" type="datetimeFigureOut">
              <a:rPr lang="en-US" smtClean="0"/>
              <a:t>8/5/2019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2927050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7A84AC-F956-4210-BC78-BA0BB0654CA8}" type="datetimeFigureOut">
              <a:rPr lang="en-US" smtClean="0"/>
              <a:t>8/5/2019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228963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A84AC-F956-4210-BC78-BA0BB0654CA8}"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120883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A84AC-F956-4210-BC78-BA0BB0654CA8}"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858948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line or Title Exa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1752" y="155448"/>
            <a:ext cx="8461248" cy="758952"/>
          </a:xfrm>
        </p:spPr>
        <p:txBody>
          <a:bodyPr>
            <a:normAutofit/>
          </a:bodyPr>
          <a:lstStyle>
            <a:lvl1pPr>
              <a:defRPr sz="3200" baseline="0"/>
            </a:lvl1pPr>
          </a:lstStyle>
          <a:p>
            <a:r>
              <a:rPr lang="en-US" dirty="0" smtClean="0"/>
              <a:t>TITLE OF SLIDE GOES HERE</a:t>
            </a:r>
            <a:endParaRPr lang="en-US" dirty="0"/>
          </a:p>
        </p:txBody>
      </p:sp>
      <p:sp>
        <p:nvSpPr>
          <p:cNvPr id="7" name="Text Placeholder 6"/>
          <p:cNvSpPr>
            <a:spLocks noGrp="1"/>
          </p:cNvSpPr>
          <p:nvPr>
            <p:ph type="body" sz="quarter" idx="10" hasCustomPrompt="1"/>
          </p:nvPr>
        </p:nvSpPr>
        <p:spPr>
          <a:xfrm>
            <a:off x="914400" y="1143000"/>
            <a:ext cx="6858000" cy="4105656"/>
          </a:xfrm>
        </p:spPr>
        <p:txBody>
          <a:bodyPr/>
          <a:lstStyle>
            <a:lvl1pPr marL="0" indent="0">
              <a:defRPr baseline="0">
                <a:solidFill>
                  <a:schemeClr val="tx2">
                    <a:lumMod val="60000"/>
                    <a:lumOff val="40000"/>
                  </a:schemeClr>
                </a:solidFill>
              </a:defRPr>
            </a:lvl1pPr>
            <a:lvl2pPr marL="173736" indent="-173736">
              <a:spcBef>
                <a:spcPts val="456"/>
              </a:spcBef>
              <a:spcAft>
                <a:spcPts val="800"/>
              </a:spcAft>
              <a:buFont typeface="Arial" pitchFamily="34" charset="0"/>
              <a:buChar char="•"/>
              <a:defRPr baseline="0">
                <a:solidFill>
                  <a:schemeClr val="tx1">
                    <a:lumMod val="75000"/>
                    <a:lumOff val="25000"/>
                  </a:schemeClr>
                </a:solidFill>
              </a:defRPr>
            </a:lvl2pPr>
          </a:lstStyle>
          <a:p>
            <a:pPr lvl="0"/>
            <a:r>
              <a:rPr lang="en-US" dirty="0" smtClean="0"/>
              <a:t>HEADLINE OR TITLE EXAMPLE</a:t>
            </a:r>
          </a:p>
          <a:p>
            <a:pPr lvl="1"/>
            <a:r>
              <a:rPr lang="en-US" dirty="0" smtClean="0"/>
              <a:t>This is an example of how a bulleted list should look</a:t>
            </a:r>
          </a:p>
          <a:p>
            <a:pPr lvl="1"/>
            <a:r>
              <a:rPr lang="en-US" dirty="0" smtClean="0"/>
              <a:t>This is an example of how a bulleted list should look</a:t>
            </a:r>
          </a:p>
          <a:p>
            <a:pPr lvl="1"/>
            <a:r>
              <a:rPr lang="en-US" dirty="0" smtClean="0"/>
              <a:t>This is an example of how a bulleted list should look</a:t>
            </a:r>
          </a:p>
          <a:p>
            <a:pPr lvl="1"/>
            <a:r>
              <a:rPr lang="en-US" dirty="0" smtClean="0"/>
              <a:t>This is an example of how a bulleted list should look </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8458200" y="6400800"/>
            <a:ext cx="533400" cy="365125"/>
          </a:xfrm>
          <a:prstGeom prst="rect">
            <a:avLst/>
          </a:prstGeom>
        </p:spPr>
        <p:txBody>
          <a:bodyPr vert="horz" lIns="91440" tIns="45720" rIns="91440" bIns="45720" rtlCol="0" anchor="ctr"/>
          <a:lstStyle>
            <a:lvl1pPr algn="r">
              <a:defRPr sz="1300" b="1">
                <a:solidFill>
                  <a:schemeClr val="tx1">
                    <a:lumMod val="75000"/>
                    <a:lumOff val="25000"/>
                  </a:schemeClr>
                </a:solidFill>
                <a:latin typeface="Frutiger LT 45 Light" pitchFamily="34" charset="0"/>
              </a:defRPr>
            </a:lvl1pPr>
          </a:lstStyle>
          <a:p>
            <a:fld id="{E8D51AB3-2ADA-48BC-B21F-2910FCCA7BDB}" type="slidenum">
              <a:rPr lang="en-US" smtClean="0"/>
              <a:pPr/>
              <a:t>‹#›</a:t>
            </a:fld>
            <a:endParaRPr lang="en-US" dirty="0"/>
          </a:p>
        </p:txBody>
      </p:sp>
    </p:spTree>
    <p:extLst>
      <p:ext uri="{BB962C8B-B14F-4D97-AF65-F5344CB8AC3E}">
        <p14:creationId xmlns:p14="http://schemas.microsoft.com/office/powerpoint/2010/main" val="40404876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or Title Exa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1752" y="155448"/>
            <a:ext cx="6858000" cy="758952"/>
          </a:xfrm>
        </p:spPr>
        <p:txBody>
          <a:bodyPr>
            <a:normAutofit/>
          </a:bodyPr>
          <a:lstStyle>
            <a:lvl1pPr>
              <a:defRPr sz="3200" baseline="0"/>
            </a:lvl1pPr>
          </a:lstStyle>
          <a:p>
            <a:r>
              <a:rPr lang="en-US" dirty="0" smtClean="0"/>
              <a:t>TITLE OF SLIDE GOES HERE</a:t>
            </a:r>
            <a:endParaRPr lang="en-US" dirty="0"/>
          </a:p>
        </p:txBody>
      </p:sp>
      <p:sp>
        <p:nvSpPr>
          <p:cNvPr id="7" name="Text Placeholder 6"/>
          <p:cNvSpPr>
            <a:spLocks noGrp="1"/>
          </p:cNvSpPr>
          <p:nvPr>
            <p:ph type="body" sz="quarter" idx="10" hasCustomPrompt="1"/>
          </p:nvPr>
        </p:nvSpPr>
        <p:spPr>
          <a:xfrm>
            <a:off x="914400" y="1143000"/>
            <a:ext cx="6858000" cy="4105656"/>
          </a:xfrm>
        </p:spPr>
        <p:txBody>
          <a:bodyPr/>
          <a:lstStyle>
            <a:lvl1pPr marL="0" indent="0">
              <a:defRPr baseline="0">
                <a:solidFill>
                  <a:schemeClr val="tx2">
                    <a:lumMod val="60000"/>
                    <a:lumOff val="40000"/>
                  </a:schemeClr>
                </a:solidFill>
              </a:defRPr>
            </a:lvl1pPr>
            <a:lvl2pPr marL="173736" indent="-173736">
              <a:spcBef>
                <a:spcPts val="456"/>
              </a:spcBef>
              <a:spcAft>
                <a:spcPts val="800"/>
              </a:spcAft>
              <a:buFont typeface="Arial" pitchFamily="34" charset="0"/>
              <a:buChar char="•"/>
              <a:defRPr baseline="0">
                <a:solidFill>
                  <a:schemeClr val="tx1">
                    <a:lumMod val="75000"/>
                    <a:lumOff val="25000"/>
                  </a:schemeClr>
                </a:solidFill>
              </a:defRPr>
            </a:lvl2pPr>
          </a:lstStyle>
          <a:p>
            <a:pPr lvl="0"/>
            <a:r>
              <a:rPr lang="en-US" dirty="0" smtClean="0"/>
              <a:t>HEADLINE OR TITLE EXAMPLE</a:t>
            </a:r>
          </a:p>
          <a:p>
            <a:pPr lvl="1"/>
            <a:r>
              <a:rPr lang="en-US" dirty="0" smtClean="0"/>
              <a:t>This is an example of how a bulleted list should look</a:t>
            </a:r>
          </a:p>
          <a:p>
            <a:pPr lvl="1"/>
            <a:r>
              <a:rPr lang="en-US" dirty="0" smtClean="0"/>
              <a:t>This is an example of how a bulleted list should look</a:t>
            </a:r>
          </a:p>
          <a:p>
            <a:pPr lvl="1"/>
            <a:r>
              <a:rPr lang="en-US" dirty="0" smtClean="0"/>
              <a:t>This is an example of how a bulleted list should look</a:t>
            </a:r>
          </a:p>
          <a:p>
            <a:pPr lvl="1"/>
            <a:r>
              <a:rPr lang="en-US" dirty="0" smtClean="0"/>
              <a:t>This is an example of how a bulleted list should look </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8458200" y="5257800"/>
            <a:ext cx="533400" cy="365125"/>
          </a:xfrm>
          <a:prstGeom prst="rect">
            <a:avLst/>
          </a:prstGeom>
        </p:spPr>
        <p:txBody>
          <a:bodyPr vert="horz" lIns="91440" tIns="45720" rIns="91440" bIns="45720" rtlCol="0" anchor="ctr"/>
          <a:lstStyle>
            <a:lvl1pPr algn="r">
              <a:defRPr sz="1300" b="1">
                <a:solidFill>
                  <a:schemeClr val="tx1">
                    <a:lumMod val="75000"/>
                    <a:lumOff val="25000"/>
                  </a:schemeClr>
                </a:solidFill>
                <a:latin typeface="Frutiger LT 45 Light" pitchFamily="34" charset="0"/>
              </a:defRPr>
            </a:lvl1pPr>
          </a:lstStyle>
          <a:p>
            <a:fld id="{E8D51AB3-2ADA-48BC-B21F-2910FCCA7BD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pic>
        <p:nvPicPr>
          <p:cNvPr id="15" name="Picture 14" descr="pic.jpg"/>
          <p:cNvPicPr>
            <a:picLocks noChangeAspect="1"/>
          </p:cNvPicPr>
          <p:nvPr userDrawn="1"/>
        </p:nvPicPr>
        <p:blipFill>
          <a:blip r:embed="rId2" cstate="print"/>
          <a:stretch>
            <a:fillRect/>
          </a:stretch>
        </p:blipFill>
        <p:spPr>
          <a:xfrm>
            <a:off x="1600200" y="3429000"/>
            <a:ext cx="2683262" cy="1905000"/>
          </a:xfrm>
          <a:prstGeom prst="rect">
            <a:avLst/>
          </a:prstGeom>
          <a:ln w="38100">
            <a:solidFill>
              <a:schemeClr val="bg1"/>
            </a:solidFill>
          </a:ln>
        </p:spPr>
      </p:pic>
      <p:pic>
        <p:nvPicPr>
          <p:cNvPr id="14" name="Picture 13" descr="pic.jpg"/>
          <p:cNvPicPr>
            <a:picLocks noChangeAspect="1"/>
          </p:cNvPicPr>
          <p:nvPr userDrawn="1"/>
        </p:nvPicPr>
        <p:blipFill>
          <a:blip r:embed="rId2" cstate="print"/>
          <a:stretch>
            <a:fillRect/>
          </a:stretch>
        </p:blipFill>
        <p:spPr>
          <a:xfrm>
            <a:off x="1600200" y="1066800"/>
            <a:ext cx="2683262" cy="1905000"/>
          </a:xfrm>
          <a:prstGeom prst="rect">
            <a:avLst/>
          </a:prstGeom>
          <a:ln w="38100">
            <a:solidFill>
              <a:schemeClr val="bg1"/>
            </a:solidFill>
          </a:ln>
        </p:spPr>
      </p:pic>
      <p:sp>
        <p:nvSpPr>
          <p:cNvPr id="2" name="Title 1"/>
          <p:cNvSpPr>
            <a:spLocks noGrp="1"/>
          </p:cNvSpPr>
          <p:nvPr>
            <p:ph type="title" hasCustomPrompt="1"/>
          </p:nvPr>
        </p:nvSpPr>
        <p:spPr/>
        <p:txBody>
          <a:bodyPr>
            <a:normAutofit/>
          </a:bodyPr>
          <a:lstStyle>
            <a:lvl1pPr>
              <a:defRPr sz="3200"/>
            </a:lvl1pPr>
          </a:lstStyle>
          <a:p>
            <a:r>
              <a:rPr lang="en-US" dirty="0" smtClean="0"/>
              <a:t>TITLE OF SLIDE GOES HERE</a:t>
            </a:r>
            <a:endParaRPr lang="en-US" dirty="0"/>
          </a:p>
        </p:txBody>
      </p:sp>
      <p:sp>
        <p:nvSpPr>
          <p:cNvPr id="7" name="Picture Placeholder 6"/>
          <p:cNvSpPr>
            <a:spLocks noGrp="1"/>
          </p:cNvSpPr>
          <p:nvPr>
            <p:ph type="pic" sz="quarter" idx="10"/>
          </p:nvPr>
        </p:nvSpPr>
        <p:spPr>
          <a:xfrm>
            <a:off x="1600200" y="3429000"/>
            <a:ext cx="2679192" cy="1901952"/>
          </a:xfrm>
        </p:spPr>
        <p:txBody>
          <a:bodyPr/>
          <a:lstStyle/>
          <a:p>
            <a:r>
              <a:rPr lang="en-US" smtClean="0"/>
              <a:t>Click icon to add picture</a:t>
            </a:r>
            <a:endParaRPr lang="en-US"/>
          </a:p>
        </p:txBody>
      </p:sp>
      <p:sp>
        <p:nvSpPr>
          <p:cNvPr id="9" name="Picture Placeholder 8"/>
          <p:cNvSpPr>
            <a:spLocks noGrp="1"/>
          </p:cNvSpPr>
          <p:nvPr>
            <p:ph type="pic" sz="quarter" idx="11"/>
          </p:nvPr>
        </p:nvSpPr>
        <p:spPr>
          <a:xfrm>
            <a:off x="1600200" y="1069848"/>
            <a:ext cx="2679192" cy="1901952"/>
          </a:xfrm>
        </p:spPr>
        <p:txBody>
          <a:bodyPr/>
          <a:lstStyle/>
          <a:p>
            <a:r>
              <a:rPr lang="en-US" smtClean="0"/>
              <a:t>Click icon to add picture</a:t>
            </a:r>
            <a:endParaRPr lang="en-US" dirty="0"/>
          </a:p>
        </p:txBody>
      </p:sp>
      <p:sp>
        <p:nvSpPr>
          <p:cNvPr id="11" name="Text Placeholder 10"/>
          <p:cNvSpPr>
            <a:spLocks noGrp="1"/>
          </p:cNvSpPr>
          <p:nvPr>
            <p:ph type="body" sz="quarter" idx="12" hasCustomPrompt="1"/>
          </p:nvPr>
        </p:nvSpPr>
        <p:spPr>
          <a:xfrm>
            <a:off x="4645152" y="3584448"/>
            <a:ext cx="3127248" cy="1673352"/>
          </a:xfrm>
        </p:spPr>
        <p:txBody>
          <a:bodyPr/>
          <a:lstStyle>
            <a:lvl1pPr marL="54864">
              <a:defRPr/>
            </a:lvl1pPr>
            <a:lvl2pPr marL="0" indent="0">
              <a:lnSpc>
                <a:spcPct val="100000"/>
              </a:lnSpc>
              <a:buFontTx/>
              <a:buNone/>
              <a:defRPr baseline="0">
                <a:solidFill>
                  <a:schemeClr val="tx1">
                    <a:lumMod val="75000"/>
                    <a:lumOff val="25000"/>
                  </a:schemeClr>
                </a:solidFill>
              </a:defRPr>
            </a:lvl2pPr>
          </a:lstStyle>
          <a:p>
            <a:pPr lvl="0"/>
            <a:r>
              <a:rPr lang="en-US" dirty="0" smtClean="0"/>
              <a:t>Photo Title</a:t>
            </a:r>
          </a:p>
          <a:p>
            <a:pPr lvl="1"/>
            <a:r>
              <a:rPr lang="en-US" dirty="0" smtClean="0"/>
              <a:t>This is an example of a photo description. This is an example of a photo description. </a:t>
            </a:r>
          </a:p>
        </p:txBody>
      </p:sp>
      <p:sp>
        <p:nvSpPr>
          <p:cNvPr id="13" name="Text Placeholder 12"/>
          <p:cNvSpPr>
            <a:spLocks noGrp="1"/>
          </p:cNvSpPr>
          <p:nvPr>
            <p:ph type="body" sz="quarter" idx="13" hasCustomPrompt="1"/>
          </p:nvPr>
        </p:nvSpPr>
        <p:spPr>
          <a:xfrm>
            <a:off x="4645152" y="1298448"/>
            <a:ext cx="3127248" cy="1673352"/>
          </a:xfrm>
        </p:spPr>
        <p:txBody>
          <a:bodyPr/>
          <a:lstStyle>
            <a:lvl1pPr marL="0" indent="0">
              <a:defRPr baseline="0"/>
            </a:lvl1pPr>
            <a:lvl2pPr marL="0" indent="0">
              <a:lnSpc>
                <a:spcPct val="100000"/>
              </a:lnSpc>
              <a:buFontTx/>
              <a:buNone/>
              <a:defRPr baseline="0">
                <a:solidFill>
                  <a:schemeClr val="tx1">
                    <a:lumMod val="75000"/>
                    <a:lumOff val="25000"/>
                  </a:schemeClr>
                </a:solidFill>
              </a:defRPr>
            </a:lvl2pPr>
          </a:lstStyle>
          <a:p>
            <a:pPr lvl="0"/>
            <a:r>
              <a:rPr lang="en-US" dirty="0" smtClean="0"/>
              <a:t>Photo Title</a:t>
            </a:r>
          </a:p>
          <a:p>
            <a:pPr lvl="1"/>
            <a:r>
              <a:rPr lang="en-US" dirty="0" smtClean="0"/>
              <a:t>This is an example of a photo description. This is an example of a photo description.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lvl1pPr>
          </a:lstStyle>
          <a:p>
            <a:r>
              <a:rPr lang="en-US" dirty="0" smtClean="0"/>
              <a:t>TITLE OF SLIDE GOES HERE</a:t>
            </a:r>
            <a:endParaRPr lang="en-US" dirty="0"/>
          </a:p>
        </p:txBody>
      </p:sp>
      <p:sp>
        <p:nvSpPr>
          <p:cNvPr id="7" name="Chart Placeholder 6"/>
          <p:cNvSpPr>
            <a:spLocks noGrp="1"/>
          </p:cNvSpPr>
          <p:nvPr>
            <p:ph type="chart" sz="quarter" idx="10"/>
          </p:nvPr>
        </p:nvSpPr>
        <p:spPr>
          <a:xfrm>
            <a:off x="1444752" y="1298448"/>
            <a:ext cx="5943600" cy="3657600"/>
          </a:xfrm>
        </p:spPr>
        <p:txBody>
          <a:bodyPr/>
          <a:lstStyle/>
          <a:p>
            <a:r>
              <a:rPr lang="en-US" smtClean="0"/>
              <a:t>Click icon to add chart</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381000"/>
            <a:ext cx="6858000" cy="1620837"/>
          </a:xfrm>
        </p:spPr>
        <p:txBody>
          <a:bodyPr anchor="b">
            <a:normAutofit/>
          </a:bodyPr>
          <a:lstStyle>
            <a:lvl1pPr algn="l">
              <a:defRPr sz="5400" baseline="0">
                <a:solidFill>
                  <a:srgbClr val="5B99D3"/>
                </a:solidFill>
              </a:defRPr>
            </a:lvl1pPr>
          </a:lstStyle>
          <a:p>
            <a:r>
              <a:rPr lang="en-US" dirty="0" smtClean="0"/>
              <a:t>TITLE OF POWER POINT GOES HERE</a:t>
            </a:r>
            <a:endParaRPr lang="en-US" dirty="0"/>
          </a:p>
        </p:txBody>
      </p:sp>
      <p:sp>
        <p:nvSpPr>
          <p:cNvPr id="3" name="Subtitle 2"/>
          <p:cNvSpPr>
            <a:spLocks noGrp="1"/>
          </p:cNvSpPr>
          <p:nvPr>
            <p:ph type="subTitle" idx="1" hasCustomPrompt="1"/>
          </p:nvPr>
        </p:nvSpPr>
        <p:spPr>
          <a:xfrm>
            <a:off x="1219200" y="1990951"/>
            <a:ext cx="6858000" cy="381000"/>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Goes Here</a:t>
            </a:r>
            <a:endParaRPr lang="en-US" dirty="0"/>
          </a:p>
        </p:txBody>
      </p:sp>
      <p:sp>
        <p:nvSpPr>
          <p:cNvPr id="4" name="Date Placeholder 3"/>
          <p:cNvSpPr>
            <a:spLocks noGrp="1"/>
          </p:cNvSpPr>
          <p:nvPr>
            <p:ph type="dt" sz="half" idx="10"/>
          </p:nvPr>
        </p:nvSpPr>
        <p:spPr/>
        <p:txBody>
          <a:bodyPr/>
          <a:lstStyle/>
          <a:p>
            <a:fld id="{677A84AC-F956-4210-BC78-BA0BB0654CA8}"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42256394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eg PPT Forma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b="1">
                <a:solidFill>
                  <a:srgbClr val="5B99D3"/>
                </a:solidFill>
                <a:latin typeface="Frutiger LT Std 55 Roman"/>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7A84AC-F956-4210-BC78-BA0BB0654CA8}"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32903567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7A84AC-F956-4210-BC78-BA0BB0654CA8}"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41020434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A84AC-F956-4210-BC78-BA0BB0654CA8}" type="datetimeFigureOut">
              <a:rPr lang="en-US" smtClean="0"/>
              <a:t>8/5/2019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119023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7A84AC-F956-4210-BC78-BA0BB0654CA8}" type="datetimeFigureOut">
              <a:rPr lang="en-US" smtClean="0"/>
              <a:t>8/5/2019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B3927C-55AD-43B7-8DA0-F6EFA3B4EB0F}" type="slidenum">
              <a:rPr lang="en-US" smtClean="0"/>
              <a:t>‹#›</a:t>
            </a:fld>
            <a:endParaRPr lang="en-US"/>
          </a:p>
        </p:txBody>
      </p:sp>
    </p:spTree>
    <p:extLst>
      <p:ext uri="{BB962C8B-B14F-4D97-AF65-F5344CB8AC3E}">
        <p14:creationId xmlns:p14="http://schemas.microsoft.com/office/powerpoint/2010/main" val="3188573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 y="73152"/>
            <a:ext cx="6858000" cy="758952"/>
          </a:xfrm>
          <a:prstGeom prst="rect">
            <a:avLst/>
          </a:prstGeom>
        </p:spPr>
        <p:txBody>
          <a:bodyPr vert="horz" lIns="91440" tIns="45720" rIns="91440" bIns="45720" rtlCol="0" anchor="ctr">
            <a:normAutofit/>
          </a:bodyPr>
          <a:lstStyle/>
          <a:p>
            <a:r>
              <a:rPr lang="en-US" dirty="0" smtClean="0"/>
              <a:t>TITLE OF SLIDE GOES HERE</a:t>
            </a:r>
            <a:endParaRPr lang="en-US" dirty="0"/>
          </a:p>
        </p:txBody>
      </p:sp>
      <p:sp>
        <p:nvSpPr>
          <p:cNvPr id="3" name="Text Placeholder 2"/>
          <p:cNvSpPr>
            <a:spLocks noGrp="1"/>
          </p:cNvSpPr>
          <p:nvPr>
            <p:ph type="body" idx="1"/>
          </p:nvPr>
        </p:nvSpPr>
        <p:spPr>
          <a:xfrm>
            <a:off x="381000" y="1219200"/>
            <a:ext cx="83058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r>
              <a:rPr lang="en-US" sz="1600" dirty="0" smtClean="0">
                <a:latin typeface="Frutiger LT 45 Light" pitchFamily="34" charset="0"/>
              </a:rPr>
              <a:t>s</a:t>
            </a:r>
            <a:endParaRPr lang="en-US" dirty="0" smtClean="0"/>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8AF53-C27C-4C58-95B5-8EF68FD44D02}" type="datetime1">
              <a:rPr lang="en-US" smtClean="0"/>
              <a:pPr/>
              <a:t>8/5/2019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458200" y="5257800"/>
            <a:ext cx="533400" cy="365125"/>
          </a:xfrm>
          <a:prstGeom prst="rect">
            <a:avLst/>
          </a:prstGeom>
        </p:spPr>
        <p:txBody>
          <a:bodyPr vert="horz" lIns="91440" tIns="45720" rIns="91440" bIns="45720" rtlCol="0" anchor="ctr"/>
          <a:lstStyle>
            <a:lvl1pPr algn="r">
              <a:defRPr sz="1300" b="1">
                <a:solidFill>
                  <a:schemeClr val="tx1">
                    <a:lumMod val="75000"/>
                    <a:lumOff val="25000"/>
                  </a:schemeClr>
                </a:solidFill>
                <a:latin typeface="Frutiger LT 45 Light" pitchFamily="34" charset="0"/>
              </a:defRPr>
            </a:lvl1pPr>
          </a:lstStyle>
          <a:p>
            <a:fld id="{E8D51AB3-2ADA-48BC-B21F-2910FCCA7BD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5" r:id="rId4"/>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all" baseline="0">
          <a:solidFill>
            <a:schemeClr val="tx1"/>
          </a:solidFill>
          <a:latin typeface="Frutiger LT Std 55 Roman"/>
          <a:ea typeface="+mj-ea"/>
          <a:cs typeface="+mj-cs"/>
        </a:defRPr>
      </a:lvl1pPr>
    </p:titleStyle>
    <p:bodyStyle>
      <a:lvl1pPr marL="342900" indent="-342900" algn="l" defTabSz="914400" rtl="0" eaLnBrk="1" latinLnBrk="0" hangingPunct="1">
        <a:spcBef>
          <a:spcPct val="20000"/>
        </a:spcBef>
        <a:buFont typeface="Arial" pitchFamily="34" charset="0"/>
        <a:buNone/>
        <a:defRPr sz="2400" b="1" kern="1200" cap="all" baseline="0">
          <a:solidFill>
            <a:schemeClr val="tx2">
              <a:lumMod val="60000"/>
              <a:lumOff val="40000"/>
            </a:schemeClr>
          </a:solidFill>
          <a:latin typeface="Frutiger LT Std 55 Roman"/>
          <a:ea typeface="+mn-ea"/>
          <a:cs typeface="+mn-cs"/>
        </a:defRPr>
      </a:lvl1pPr>
      <a:lvl2pPr marL="173736" indent="-173736" algn="l" defTabSz="914400" rtl="0" eaLnBrk="1" latinLnBrk="0" hangingPunct="1">
        <a:lnSpc>
          <a:spcPct val="100000"/>
        </a:lnSpc>
        <a:spcBef>
          <a:spcPct val="20000"/>
        </a:spcBef>
        <a:buFont typeface="Arial" pitchFamily="34" charset="0"/>
        <a:buChar char="•"/>
        <a:defRPr sz="1900" b="1" kern="1200">
          <a:solidFill>
            <a:schemeClr val="tx1">
              <a:lumMod val="75000"/>
              <a:lumOff val="25000"/>
            </a:schemeClr>
          </a:solidFill>
          <a:latin typeface="Frutiger LT Std 55 Roman"/>
          <a:ea typeface="+mn-ea"/>
          <a:cs typeface="+mn-cs"/>
        </a:defRPr>
      </a:lvl2pPr>
      <a:lvl3pPr marL="804672" indent="-292608" algn="l" defTabSz="914400" rtl="0" eaLnBrk="1" latinLnBrk="0" hangingPunct="1">
        <a:spcBef>
          <a:spcPct val="20000"/>
        </a:spcBef>
        <a:spcAft>
          <a:spcPts val="800"/>
        </a:spcAft>
        <a:buFont typeface="Arial" pitchFamily="34" charset="0"/>
        <a:buChar char="•"/>
        <a:defRPr sz="1600" b="1" kern="1200">
          <a:solidFill>
            <a:srgbClr val="5B99D3"/>
          </a:solidFill>
          <a:latin typeface="Frutiger LT 45 Light"/>
          <a:ea typeface="+mn-ea"/>
          <a:cs typeface="+mn-cs"/>
        </a:defRPr>
      </a:lvl3pPr>
      <a:lvl4pPr marL="1600200" indent="-228600" algn="l" defTabSz="914400" rtl="0" eaLnBrk="1" latinLnBrk="0" hangingPunct="1">
        <a:spcBef>
          <a:spcPct val="20000"/>
        </a:spcBef>
        <a:buFont typeface="Arial" pitchFamily="34" charset="0"/>
        <a:buChar char="•"/>
        <a:defRPr sz="1300" b="1" kern="1200">
          <a:solidFill>
            <a:srgbClr val="5B99D3"/>
          </a:solidFill>
          <a:latin typeface="Frutiger LT Std 55 Roman"/>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Frutiger LT Std 55 Roman"/>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158875"/>
          </a:xfrm>
          <a:prstGeom prst="rect">
            <a:avLst/>
          </a:prstGeom>
        </p:spPr>
        <p:txBody>
          <a:bodyPr vert="horz" lIns="91440" tIns="45720" rIns="91440" bIns="45720" rtlCol="0" anchor="ctr">
            <a:normAutofit/>
          </a:bodyPr>
          <a:lstStyle/>
          <a:p>
            <a:r>
              <a:rPr lang="en-US" dirty="0" smtClean="0"/>
              <a:t>TITLE OF SLIDE GOES HERE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A84AC-F956-4210-BC78-BA0BB0654CA8}" type="datetimeFigureOut">
              <a:rPr lang="en-US" smtClean="0"/>
              <a:t>8/5/2019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3927C-55AD-43B7-8DA0-F6EFA3B4EB0F}" type="slidenum">
              <a:rPr lang="en-US" smtClean="0"/>
              <a:t>‹#›</a:t>
            </a:fld>
            <a:endParaRPr lang="en-US"/>
          </a:p>
        </p:txBody>
      </p:sp>
    </p:spTree>
    <p:extLst>
      <p:ext uri="{BB962C8B-B14F-4D97-AF65-F5344CB8AC3E}">
        <p14:creationId xmlns:p14="http://schemas.microsoft.com/office/powerpoint/2010/main" val="19640351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b="1" kern="1200">
          <a:solidFill>
            <a:schemeClr val="tx1"/>
          </a:solidFill>
          <a:latin typeface="Frutiger LT Std 55 Roman"/>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5B99D3"/>
          </a:solidFill>
          <a:latin typeface="Frutiger LT Std 55 Roma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b="1" kern="1200">
          <a:solidFill>
            <a:schemeClr val="tx1"/>
          </a:solidFill>
          <a:latin typeface="Frutiger LT Std 55 Roma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1" kern="1200">
          <a:solidFill>
            <a:srgbClr val="5B99D3"/>
          </a:solidFill>
          <a:latin typeface="Frutiger LT 45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1" kern="1200">
          <a:solidFill>
            <a:srgbClr val="5B99D3"/>
          </a:solidFill>
          <a:latin typeface="Frutiger LT 45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1" kern="1200">
          <a:solidFill>
            <a:schemeClr val="tx1"/>
          </a:solidFill>
          <a:latin typeface="Frutiger LT 45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dirty="0" smtClean="0"/>
              <a:t>Eagle Lake Siphon Project</a:t>
            </a:r>
            <a:endParaRPr lang="en-US" cap="all" dirty="0"/>
          </a:p>
        </p:txBody>
      </p:sp>
      <p:sp>
        <p:nvSpPr>
          <p:cNvPr id="3" name="Subtitle 2"/>
          <p:cNvSpPr>
            <a:spLocks noGrp="1"/>
          </p:cNvSpPr>
          <p:nvPr>
            <p:ph type="subTitle" idx="1"/>
          </p:nvPr>
        </p:nvSpPr>
        <p:spPr>
          <a:xfrm>
            <a:off x="3657600" y="6248400"/>
            <a:ext cx="5444067" cy="533400"/>
          </a:xfrm>
        </p:spPr>
        <p:txBody>
          <a:bodyPr/>
          <a:lstStyle/>
          <a:p>
            <a:r>
              <a:rPr lang="en-US" sz="1400" dirty="0" smtClean="0">
                <a:solidFill>
                  <a:schemeClr val="bg1"/>
                </a:solidFill>
              </a:rPr>
              <a:t>WRIA 9 Streamflow restoration Committee Meeting</a:t>
            </a:r>
          </a:p>
          <a:p>
            <a:r>
              <a:rPr lang="en-US" sz="1400" dirty="0" smtClean="0">
                <a:solidFill>
                  <a:schemeClr val="bg1"/>
                </a:solidFill>
              </a:rPr>
              <a:t>July 23, 2019</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
        <p:nvSpPr>
          <p:cNvPr id="2" name="Title 1"/>
          <p:cNvSpPr>
            <a:spLocks noGrp="1"/>
          </p:cNvSpPr>
          <p:nvPr>
            <p:ph type="title"/>
          </p:nvPr>
        </p:nvSpPr>
        <p:spPr>
          <a:xfrm>
            <a:off x="-1" y="1"/>
            <a:ext cx="6858001" cy="609600"/>
          </a:xfrm>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solidFill>
                  <a:schemeClr val="accent5"/>
                </a:solidFill>
              </a:rPr>
              <a:t>2015 Eagle Lake Pumping Project</a:t>
            </a:r>
            <a:endParaRPr lang="en-US" dirty="0">
              <a:solidFill>
                <a:schemeClr val="accent5"/>
              </a:solidFill>
            </a:endParaRPr>
          </a:p>
        </p:txBody>
      </p:sp>
    </p:spTree>
    <p:extLst>
      <p:ext uri="{BB962C8B-B14F-4D97-AF65-F5344CB8AC3E}">
        <p14:creationId xmlns:p14="http://schemas.microsoft.com/office/powerpoint/2010/main" val="1039518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34" y="8467"/>
            <a:ext cx="9143999" cy="6858000"/>
          </a:xfrm>
        </p:spPr>
      </p:pic>
      <p:sp>
        <p:nvSpPr>
          <p:cNvPr id="2" name="Title 1"/>
          <p:cNvSpPr>
            <a:spLocks noGrp="1"/>
          </p:cNvSpPr>
          <p:nvPr>
            <p:ph type="title"/>
          </p:nvPr>
        </p:nvSpPr>
        <p:spPr>
          <a:xfrm>
            <a:off x="0" y="0"/>
            <a:ext cx="3200400" cy="1158875"/>
          </a:xfrm>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dirty="0" smtClean="0">
                <a:solidFill>
                  <a:schemeClr val="accent5"/>
                </a:solidFill>
              </a:rPr>
              <a:t>Eagle Lake Pumping Project</a:t>
            </a:r>
            <a:endParaRPr lang="en-US" dirty="0">
              <a:solidFill>
                <a:schemeClr val="accent5"/>
              </a:solidFill>
            </a:endParaRPr>
          </a:p>
        </p:txBody>
      </p:sp>
      <p:sp>
        <p:nvSpPr>
          <p:cNvPr id="5" name="Rounded Rectangle 4"/>
          <p:cNvSpPr/>
          <p:nvPr/>
        </p:nvSpPr>
        <p:spPr>
          <a:xfrm>
            <a:off x="3505200" y="6248400"/>
            <a:ext cx="457200" cy="533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1424" y="6330434"/>
            <a:ext cx="1143775" cy="369332"/>
          </a:xfrm>
          <a:prstGeom prst="rect">
            <a:avLst/>
          </a:prstGeom>
          <a:noFill/>
        </p:spPr>
        <p:txBody>
          <a:bodyPr wrap="none" rtlCol="0">
            <a:spAutoFit/>
          </a:bodyPr>
          <a:lstStyle/>
          <a:p>
            <a:r>
              <a:rPr lang="en-US" dirty="0" smtClean="0">
                <a:solidFill>
                  <a:srgbClr val="FF0000"/>
                </a:solidFill>
              </a:rPr>
              <a:t>Generator</a:t>
            </a:r>
            <a:endParaRPr lang="en-US" dirty="0">
              <a:solidFill>
                <a:srgbClr val="FF0000"/>
              </a:solidFill>
            </a:endParaRPr>
          </a:p>
        </p:txBody>
      </p:sp>
      <p:sp>
        <p:nvSpPr>
          <p:cNvPr id="7" name="Rounded Rectangle 6"/>
          <p:cNvSpPr/>
          <p:nvPr/>
        </p:nvSpPr>
        <p:spPr>
          <a:xfrm>
            <a:off x="5105400" y="762000"/>
            <a:ext cx="457200" cy="685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38800" y="1066800"/>
            <a:ext cx="3206712" cy="369332"/>
          </a:xfrm>
          <a:prstGeom prst="rect">
            <a:avLst/>
          </a:prstGeom>
          <a:noFill/>
        </p:spPr>
        <p:txBody>
          <a:bodyPr wrap="none" rtlCol="0">
            <a:spAutoFit/>
          </a:bodyPr>
          <a:lstStyle/>
          <a:p>
            <a:r>
              <a:rPr lang="en-US" dirty="0" smtClean="0">
                <a:solidFill>
                  <a:srgbClr val="FF0000"/>
                </a:solidFill>
              </a:rPr>
              <a:t>Pump barge with 3-10cfs pumps</a:t>
            </a:r>
            <a:endParaRPr lang="en-US" dirty="0">
              <a:solidFill>
                <a:srgbClr val="FF0000"/>
              </a:solidFill>
            </a:endParaRPr>
          </a:p>
        </p:txBody>
      </p:sp>
      <p:sp>
        <p:nvSpPr>
          <p:cNvPr id="9" name="TextBox 8"/>
          <p:cNvSpPr txBox="1"/>
          <p:nvPr/>
        </p:nvSpPr>
        <p:spPr>
          <a:xfrm>
            <a:off x="5334000" y="2743200"/>
            <a:ext cx="1164101" cy="369332"/>
          </a:xfrm>
          <a:prstGeom prst="rect">
            <a:avLst/>
          </a:prstGeom>
          <a:noFill/>
        </p:spPr>
        <p:txBody>
          <a:bodyPr wrap="none" rtlCol="0">
            <a:spAutoFit/>
          </a:bodyPr>
          <a:lstStyle/>
          <a:p>
            <a:r>
              <a:rPr lang="en-US" dirty="0" smtClean="0">
                <a:solidFill>
                  <a:srgbClr val="FF0000"/>
                </a:solidFill>
              </a:rPr>
              <a:t>HDPE Pipe</a:t>
            </a:r>
            <a:endParaRPr lang="en-US" dirty="0">
              <a:solidFill>
                <a:srgbClr val="FF0000"/>
              </a:solidFill>
            </a:endParaRPr>
          </a:p>
        </p:txBody>
      </p:sp>
      <p:cxnSp>
        <p:nvCxnSpPr>
          <p:cNvPr id="11" name="Straight Arrow Connector 10"/>
          <p:cNvCxnSpPr/>
          <p:nvPr/>
        </p:nvCxnSpPr>
        <p:spPr>
          <a:xfrm flipH="1">
            <a:off x="4724400" y="2895600"/>
            <a:ext cx="457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97664" y="5397606"/>
            <a:ext cx="3059556" cy="1477328"/>
          </a:xfrm>
          <a:prstGeom prst="rect">
            <a:avLst/>
          </a:prstGeom>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dirty="0" smtClean="0">
                <a:solidFill>
                  <a:schemeClr val="accent5"/>
                </a:solidFill>
              </a:rPr>
              <a:t>Pumping Operations</a:t>
            </a:r>
          </a:p>
          <a:p>
            <a:pPr marL="285750" indent="-285750">
              <a:buFont typeface="Arial" panose="020B0604020202020204" pitchFamily="34" charset="0"/>
              <a:buChar char="•"/>
            </a:pPr>
            <a:r>
              <a:rPr lang="en-US" dirty="0" smtClean="0">
                <a:solidFill>
                  <a:schemeClr val="accent5"/>
                </a:solidFill>
              </a:rPr>
              <a:t>September 26 – October 9</a:t>
            </a:r>
          </a:p>
          <a:p>
            <a:pPr marL="285750" indent="-285750">
              <a:buFont typeface="Arial" panose="020B0604020202020204" pitchFamily="34" charset="0"/>
              <a:buChar char="•"/>
            </a:pPr>
            <a:r>
              <a:rPr lang="en-US" dirty="0" smtClean="0">
                <a:solidFill>
                  <a:schemeClr val="accent5"/>
                </a:solidFill>
              </a:rPr>
              <a:t>30 </a:t>
            </a:r>
            <a:r>
              <a:rPr lang="en-US" dirty="0" err="1" smtClean="0">
                <a:solidFill>
                  <a:schemeClr val="accent5"/>
                </a:solidFill>
              </a:rPr>
              <a:t>cfs</a:t>
            </a:r>
            <a:r>
              <a:rPr lang="en-US" dirty="0" smtClean="0">
                <a:solidFill>
                  <a:schemeClr val="accent5"/>
                </a:solidFill>
              </a:rPr>
              <a:t> continuous discharge</a:t>
            </a:r>
          </a:p>
          <a:p>
            <a:pPr marL="285750" indent="-285750">
              <a:buFont typeface="Arial" panose="020B0604020202020204" pitchFamily="34" charset="0"/>
              <a:buChar char="•"/>
            </a:pPr>
            <a:r>
              <a:rPr lang="en-US" dirty="0" smtClean="0">
                <a:solidFill>
                  <a:schemeClr val="accent5"/>
                </a:solidFill>
              </a:rPr>
              <a:t>~1,000 AF removed</a:t>
            </a:r>
          </a:p>
          <a:p>
            <a:pPr marL="285750" indent="-285750">
              <a:buFont typeface="Arial" panose="020B0604020202020204" pitchFamily="34" charset="0"/>
              <a:buChar char="•"/>
            </a:pPr>
            <a:r>
              <a:rPr lang="en-US" dirty="0" smtClean="0">
                <a:solidFill>
                  <a:schemeClr val="accent5"/>
                </a:solidFill>
              </a:rPr>
              <a:t>Lake restored: December 8</a:t>
            </a:r>
            <a:endParaRPr lang="en-US" dirty="0">
              <a:solidFill>
                <a:schemeClr val="accent5"/>
              </a:solidFill>
            </a:endParaRPr>
          </a:p>
        </p:txBody>
      </p:sp>
    </p:spTree>
    <p:extLst>
      <p:ext uri="{BB962C8B-B14F-4D97-AF65-F5344CB8AC3E}">
        <p14:creationId xmlns:p14="http://schemas.microsoft.com/office/powerpoint/2010/main" val="3803742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5059" cy="6858794"/>
          </a:xfrm>
        </p:spPr>
      </p:pic>
      <p:sp>
        <p:nvSpPr>
          <p:cNvPr id="2" name="Title 1"/>
          <p:cNvSpPr>
            <a:spLocks noGrp="1"/>
          </p:cNvSpPr>
          <p:nvPr>
            <p:ph type="title"/>
          </p:nvPr>
        </p:nvSpPr>
        <p:spPr>
          <a:xfrm>
            <a:off x="0" y="16933"/>
            <a:ext cx="7886700" cy="1158875"/>
          </a:xfrm>
        </p:spPr>
        <p:txBody>
          <a:bodyPr/>
          <a:lstStyle/>
          <a:p>
            <a:r>
              <a:rPr lang="en-US" dirty="0" smtClean="0">
                <a:solidFill>
                  <a:schemeClr val="bg1"/>
                </a:solidFill>
              </a:rPr>
              <a:t>NF Green River</a:t>
            </a:r>
            <a:br>
              <a:rPr lang="en-US" dirty="0" smtClean="0">
                <a:solidFill>
                  <a:schemeClr val="bg1"/>
                </a:solidFill>
              </a:rPr>
            </a:br>
            <a:r>
              <a:rPr lang="en-US" dirty="0" smtClean="0">
                <a:solidFill>
                  <a:schemeClr val="bg1"/>
                </a:solidFill>
              </a:rPr>
              <a:t>4pm, September 25, 2015</a:t>
            </a:r>
            <a:endParaRPr lang="en-US" dirty="0">
              <a:solidFill>
                <a:schemeClr val="bg1"/>
              </a:solidFill>
            </a:endParaRPr>
          </a:p>
        </p:txBody>
      </p:sp>
    </p:spTree>
    <p:extLst>
      <p:ext uri="{BB962C8B-B14F-4D97-AF65-F5344CB8AC3E}">
        <p14:creationId xmlns:p14="http://schemas.microsoft.com/office/powerpoint/2010/main" val="1650837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0" y="0"/>
            <a:ext cx="7886700" cy="1295400"/>
          </a:xfrm>
        </p:spPr>
        <p:txBody>
          <a:bodyPr>
            <a:normAutofit/>
          </a:bodyPr>
          <a:lstStyle/>
          <a:p>
            <a:r>
              <a:rPr lang="en-US" dirty="0" smtClean="0">
                <a:solidFill>
                  <a:schemeClr val="bg1"/>
                </a:solidFill>
              </a:rPr>
              <a:t>NF Green River</a:t>
            </a:r>
            <a:br>
              <a:rPr lang="en-US" dirty="0" smtClean="0">
                <a:solidFill>
                  <a:schemeClr val="bg1"/>
                </a:solidFill>
              </a:rPr>
            </a:br>
            <a:r>
              <a:rPr lang="en-US" dirty="0" smtClean="0">
                <a:solidFill>
                  <a:schemeClr val="bg1"/>
                </a:solidFill>
              </a:rPr>
              <a:t>12 pm, September 27, 2015</a:t>
            </a:r>
            <a:endParaRPr lang="en-US" dirty="0">
              <a:solidFill>
                <a:schemeClr val="bg1"/>
              </a:solidFill>
            </a:endParaRPr>
          </a:p>
        </p:txBody>
      </p:sp>
    </p:spTree>
    <p:extLst>
      <p:ext uri="{BB962C8B-B14F-4D97-AF65-F5344CB8AC3E}">
        <p14:creationId xmlns:p14="http://schemas.microsoft.com/office/powerpoint/2010/main" val="626677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59" y="0"/>
            <a:ext cx="9195859" cy="6858794"/>
          </a:xfrm>
        </p:spPr>
      </p:pic>
      <p:sp>
        <p:nvSpPr>
          <p:cNvPr id="2" name="Title 1"/>
          <p:cNvSpPr>
            <a:spLocks noGrp="1"/>
          </p:cNvSpPr>
          <p:nvPr>
            <p:ph type="title"/>
          </p:nvPr>
        </p:nvSpPr>
        <p:spPr/>
        <p:txBody>
          <a:bodyPr/>
          <a:lstStyle/>
          <a:p>
            <a:r>
              <a:rPr lang="en-US" dirty="0" smtClean="0"/>
              <a:t>Last Day</a:t>
            </a:r>
            <a:endParaRPr lang="en-US" dirty="0"/>
          </a:p>
        </p:txBody>
      </p:sp>
    </p:spTree>
    <p:extLst>
      <p:ext uri="{BB962C8B-B14F-4D97-AF65-F5344CB8AC3E}">
        <p14:creationId xmlns:p14="http://schemas.microsoft.com/office/powerpoint/2010/main" val="617692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5"/>
            <a:ext cx="7886700" cy="854075"/>
          </a:xfrm>
        </p:spPr>
        <p:txBody>
          <a:bodyPr/>
          <a:lstStyle/>
          <a:p>
            <a:r>
              <a:rPr lang="en-US" dirty="0" smtClean="0"/>
              <a:t>Project Concept</a:t>
            </a:r>
            <a:endParaRPr lang="en-US" dirty="0"/>
          </a:p>
        </p:txBody>
      </p:sp>
      <p:sp>
        <p:nvSpPr>
          <p:cNvPr id="5" name="Slide Number Placeholder 4"/>
          <p:cNvSpPr>
            <a:spLocks noGrp="1"/>
          </p:cNvSpPr>
          <p:nvPr>
            <p:ph type="sldNum" sz="quarter" idx="12"/>
          </p:nvPr>
        </p:nvSpPr>
        <p:spPr/>
        <p:txBody>
          <a:bodyPr/>
          <a:lstStyle/>
          <a:p>
            <a:fld id="{E8D51AB3-2ADA-48BC-B21F-2910FCCA7BDB}" type="slidenum">
              <a:rPr lang="en-US" smtClean="0"/>
              <a:pPr/>
              <a:t>15</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5630333"/>
          </a:xfrm>
          <a:prstGeom prst="rect">
            <a:avLst/>
          </a:prstGeom>
        </p:spPr>
      </p:pic>
    </p:spTree>
    <p:extLst>
      <p:ext uri="{BB962C8B-B14F-4D97-AF65-F5344CB8AC3E}">
        <p14:creationId xmlns:p14="http://schemas.microsoft.com/office/powerpoint/2010/main" val="2814170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590800"/>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txBox="1">
            <a:spLocks/>
          </p:cNvSpPr>
          <p:nvPr/>
        </p:nvSpPr>
        <p:spPr>
          <a:xfrm>
            <a:off x="1143000" y="381001"/>
            <a:ext cx="6858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Frutiger LT Std 55 Roman"/>
                <a:ea typeface="+mj-ea"/>
                <a:cs typeface="+mj-cs"/>
              </a:defRPr>
            </a:lvl1pPr>
          </a:lstStyle>
          <a:p>
            <a:r>
              <a:rPr lang="en-US" sz="2800" dirty="0" smtClean="0">
                <a:solidFill>
                  <a:srgbClr val="5B99D3"/>
                </a:solidFill>
              </a:rPr>
              <a:t>Elevation Schematic: Siphon Concept</a:t>
            </a:r>
            <a:endParaRPr lang="en-US" sz="2800" dirty="0">
              <a:solidFill>
                <a:srgbClr val="5B99D3"/>
              </a:solidFill>
            </a:endParaRPr>
          </a:p>
        </p:txBody>
      </p:sp>
    </p:spTree>
    <p:extLst>
      <p:ext uri="{BB962C8B-B14F-4D97-AF65-F5344CB8AC3E}">
        <p14:creationId xmlns:p14="http://schemas.microsoft.com/office/powerpoint/2010/main" val="981173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667082" cy="357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a:xfrm>
            <a:off x="1143000" y="84669"/>
            <a:ext cx="6858000" cy="609600"/>
          </a:xfrm>
        </p:spPr>
        <p:txBody>
          <a:bodyPr>
            <a:normAutofit/>
          </a:bodyPr>
          <a:lstStyle/>
          <a:p>
            <a:r>
              <a:rPr lang="en-US" sz="2800" dirty="0" smtClean="0"/>
              <a:t>Elevation Schematic: Siphon Concept</a:t>
            </a:r>
            <a:endParaRPr lang="en-US" sz="2800" dirty="0"/>
          </a:p>
        </p:txBody>
      </p:sp>
      <p:sp>
        <p:nvSpPr>
          <p:cNvPr id="6" name="TextBox 5"/>
          <p:cNvSpPr txBox="1"/>
          <p:nvPr/>
        </p:nvSpPr>
        <p:spPr>
          <a:xfrm>
            <a:off x="838200" y="4953000"/>
            <a:ext cx="2654573" cy="1200329"/>
          </a:xfrm>
          <a:prstGeom prst="rect">
            <a:avLst/>
          </a:prstGeom>
          <a:noFill/>
        </p:spPr>
        <p:txBody>
          <a:bodyPr wrap="none" rtlCol="0">
            <a:spAutoFit/>
          </a:bodyPr>
          <a:lstStyle/>
          <a:p>
            <a:r>
              <a:rPr lang="en-US" u="sng" dirty="0" smtClean="0"/>
              <a:t>Operations</a:t>
            </a:r>
          </a:p>
          <a:p>
            <a:pPr marL="285750" indent="-285750">
              <a:buFont typeface="Arial" panose="020B0604020202020204" pitchFamily="34" charset="0"/>
              <a:buChar char="•"/>
            </a:pPr>
            <a:r>
              <a:rPr lang="en-US" dirty="0" smtClean="0"/>
              <a:t>July 15 – September 30</a:t>
            </a:r>
          </a:p>
          <a:p>
            <a:pPr marL="285750" indent="-285750">
              <a:buFont typeface="Arial" panose="020B0604020202020204" pitchFamily="34" charset="0"/>
              <a:buChar char="•"/>
            </a:pPr>
            <a:r>
              <a:rPr lang="en-US" dirty="0" smtClean="0"/>
              <a:t>1,000 AF</a:t>
            </a:r>
          </a:p>
          <a:p>
            <a:pPr marL="285750" indent="-285750">
              <a:buFont typeface="Arial" panose="020B0604020202020204" pitchFamily="34" charset="0"/>
              <a:buChar char="•"/>
            </a:pPr>
            <a:r>
              <a:rPr lang="en-US" dirty="0" smtClean="0"/>
              <a:t>6.55 </a:t>
            </a:r>
            <a:r>
              <a:rPr lang="en-US" dirty="0" err="1" smtClean="0"/>
              <a:t>cfs</a:t>
            </a:r>
            <a:endParaRPr lang="en-US" dirty="0"/>
          </a:p>
        </p:txBody>
      </p:sp>
    </p:spTree>
    <p:extLst>
      <p:ext uri="{BB962C8B-B14F-4D97-AF65-F5344CB8AC3E}">
        <p14:creationId xmlns:p14="http://schemas.microsoft.com/office/powerpoint/2010/main" val="547375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633" y="76200"/>
            <a:ext cx="7886700" cy="1371600"/>
          </a:xfrm>
        </p:spPr>
        <p:txBody>
          <a:bodyPr/>
          <a:lstStyle/>
          <a:p>
            <a:r>
              <a:rPr lang="en-US" dirty="0" smtClean="0"/>
              <a:t>Uncertainties</a:t>
            </a:r>
            <a:br>
              <a:rPr lang="en-US" dirty="0" smtClean="0"/>
            </a:br>
            <a:r>
              <a:rPr lang="en-US" dirty="0" smtClean="0"/>
              <a:t>Losing/Gaining Reach Impacts</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81000" y="1219200"/>
            <a:ext cx="8043333" cy="5537200"/>
          </a:xfrm>
          <a:prstGeom prst="rect">
            <a:avLst/>
          </a:prstGeom>
        </p:spPr>
      </p:pic>
    </p:spTree>
    <p:extLst>
      <p:ext uri="{BB962C8B-B14F-4D97-AF65-F5344CB8AC3E}">
        <p14:creationId xmlns:p14="http://schemas.microsoft.com/office/powerpoint/2010/main" val="1985870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549275"/>
          </a:xfrm>
        </p:spPr>
        <p:txBody>
          <a:bodyPr/>
          <a:lstStyle/>
          <a:p>
            <a:r>
              <a:rPr lang="en-US" dirty="0" smtClean="0"/>
              <a:t>Stage Discharge Date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495898"/>
              </p:ext>
            </p:extLst>
          </p:nvPr>
        </p:nvGraphicFramePr>
        <p:xfrm>
          <a:off x="685800" y="931333"/>
          <a:ext cx="7886700" cy="556260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552500281"/>
                    </a:ext>
                  </a:extLst>
                </a:gridCol>
                <a:gridCol w="1971675">
                  <a:extLst>
                    <a:ext uri="{9D8B030D-6E8A-4147-A177-3AD203B41FA5}">
                      <a16:colId xmlns:a16="http://schemas.microsoft.com/office/drawing/2014/main" val="503984249"/>
                    </a:ext>
                  </a:extLst>
                </a:gridCol>
                <a:gridCol w="1971675">
                  <a:extLst>
                    <a:ext uri="{9D8B030D-6E8A-4147-A177-3AD203B41FA5}">
                      <a16:colId xmlns:a16="http://schemas.microsoft.com/office/drawing/2014/main" val="3262059313"/>
                    </a:ext>
                  </a:extLst>
                </a:gridCol>
                <a:gridCol w="1971675">
                  <a:extLst>
                    <a:ext uri="{9D8B030D-6E8A-4147-A177-3AD203B41FA5}">
                      <a16:colId xmlns:a16="http://schemas.microsoft.com/office/drawing/2014/main" val="3241810436"/>
                    </a:ext>
                  </a:extLst>
                </a:gridCol>
              </a:tblGrid>
              <a:tr h="370840">
                <a:tc>
                  <a:txBody>
                    <a:bodyPr/>
                    <a:lstStyle/>
                    <a:p>
                      <a:pPr algn="ctr"/>
                      <a:r>
                        <a:rPr lang="en-US" dirty="0" smtClean="0"/>
                        <a:t>Date</a:t>
                      </a:r>
                      <a:endParaRPr lang="en-US" dirty="0"/>
                    </a:p>
                  </a:txBody>
                  <a:tcPr/>
                </a:tc>
                <a:tc gridSpan="3">
                  <a:txBody>
                    <a:bodyPr/>
                    <a:lstStyle/>
                    <a:p>
                      <a:pPr algn="ctr"/>
                      <a:r>
                        <a:rPr lang="en-US" dirty="0" smtClean="0"/>
                        <a:t>Station</a:t>
                      </a:r>
                      <a:r>
                        <a:rPr lang="en-US" baseline="0" dirty="0" smtClean="0"/>
                        <a:t> Discharge (</a:t>
                      </a:r>
                      <a:r>
                        <a:rPr lang="en-US" baseline="0" dirty="0" err="1" smtClean="0"/>
                        <a:t>cfs</a:t>
                      </a:r>
                      <a:r>
                        <a:rPr lang="en-US" baseline="0" dirty="0" smtClean="0"/>
                        <a:t>)</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30945003"/>
                  </a:ext>
                </a:extLst>
              </a:tr>
              <a:tr h="370840">
                <a:tc>
                  <a:txBody>
                    <a:bodyPr/>
                    <a:lstStyle/>
                    <a:p>
                      <a:endParaRPr lang="en-US" dirty="0"/>
                    </a:p>
                  </a:txBody>
                  <a:tcPr/>
                </a:tc>
                <a:tc>
                  <a:txBody>
                    <a:bodyPr/>
                    <a:lstStyle/>
                    <a:p>
                      <a:pPr algn="ctr"/>
                      <a:r>
                        <a:rPr lang="en-US" dirty="0" smtClean="0"/>
                        <a:t>Lake</a:t>
                      </a:r>
                      <a:r>
                        <a:rPr lang="en-US" baseline="0" dirty="0" smtClean="0"/>
                        <a:t> Discharge</a:t>
                      </a:r>
                      <a:endParaRPr lang="en-US" dirty="0"/>
                    </a:p>
                  </a:txBody>
                  <a:tcPr/>
                </a:tc>
                <a:tc>
                  <a:txBody>
                    <a:bodyPr/>
                    <a:lstStyle/>
                    <a:p>
                      <a:pPr algn="ctr"/>
                      <a:r>
                        <a:rPr lang="en-US" dirty="0" smtClean="0"/>
                        <a:t>NF</a:t>
                      </a:r>
                      <a:r>
                        <a:rPr lang="en-US" baseline="0" dirty="0" smtClean="0"/>
                        <a:t> Green - Middle</a:t>
                      </a:r>
                      <a:endParaRPr lang="en-US" dirty="0"/>
                    </a:p>
                  </a:txBody>
                  <a:tcPr/>
                </a:tc>
                <a:tc>
                  <a:txBody>
                    <a:bodyPr/>
                    <a:lstStyle/>
                    <a:p>
                      <a:pPr algn="ctr"/>
                      <a:r>
                        <a:rPr lang="en-US" dirty="0" smtClean="0"/>
                        <a:t>NF Green</a:t>
                      </a:r>
                      <a:r>
                        <a:rPr lang="en-US" baseline="0" dirty="0" smtClean="0"/>
                        <a:t> - Losing</a:t>
                      </a:r>
                      <a:endParaRPr lang="en-US" dirty="0"/>
                    </a:p>
                  </a:txBody>
                  <a:tcPr/>
                </a:tc>
                <a:extLst>
                  <a:ext uri="{0D108BD9-81ED-4DB2-BD59-A6C34878D82A}">
                    <a16:rowId xmlns:a16="http://schemas.microsoft.com/office/drawing/2014/main" val="2186533320"/>
                  </a:ext>
                </a:extLst>
              </a:tr>
              <a:tr h="370840">
                <a:tc>
                  <a:txBody>
                    <a:bodyPr/>
                    <a:lstStyle/>
                    <a:p>
                      <a:pPr algn="ctr"/>
                      <a:r>
                        <a:rPr lang="en-US" dirty="0" smtClean="0"/>
                        <a:t>9/24</a:t>
                      </a:r>
                      <a:endParaRPr lang="en-US" dirty="0"/>
                    </a:p>
                  </a:txBody>
                  <a:tcPr/>
                </a:tc>
                <a:tc>
                  <a:txBody>
                    <a:bodyPr/>
                    <a:lstStyle/>
                    <a:p>
                      <a:pPr algn="r"/>
                      <a:r>
                        <a:rPr lang="en-US" dirty="0" smtClean="0"/>
                        <a:t>0</a:t>
                      </a:r>
                      <a:endParaRPr lang="en-US" dirty="0"/>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3434418490"/>
                  </a:ext>
                </a:extLst>
              </a:tr>
              <a:tr h="370840">
                <a:tc>
                  <a:txBody>
                    <a:bodyPr/>
                    <a:lstStyle/>
                    <a:p>
                      <a:pPr algn="ctr"/>
                      <a:r>
                        <a:rPr lang="en-US" dirty="0" smtClean="0"/>
                        <a:t>9/25</a:t>
                      </a:r>
                      <a:endParaRPr lang="en-US" dirty="0"/>
                    </a:p>
                  </a:txBody>
                  <a:tcPr/>
                </a:tc>
                <a:tc>
                  <a:txBody>
                    <a:bodyPr/>
                    <a:lstStyle/>
                    <a:p>
                      <a:pPr algn="r"/>
                      <a:r>
                        <a:rPr lang="en-US" dirty="0" smtClean="0"/>
                        <a:t>28.4</a:t>
                      </a:r>
                      <a:endParaRPr lang="en-US" dirty="0"/>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3964867796"/>
                  </a:ext>
                </a:extLst>
              </a:tr>
              <a:tr h="370840">
                <a:tc>
                  <a:txBody>
                    <a:bodyPr/>
                    <a:lstStyle/>
                    <a:p>
                      <a:pPr algn="ctr"/>
                      <a:r>
                        <a:rPr lang="en-US" dirty="0" smtClean="0"/>
                        <a:t>9/28</a:t>
                      </a:r>
                      <a:endParaRPr lang="en-US" dirty="0"/>
                    </a:p>
                  </a:txBody>
                  <a:tcPr/>
                </a:tc>
                <a:tc>
                  <a:txBody>
                    <a:bodyPr/>
                    <a:lstStyle/>
                    <a:p>
                      <a:pPr algn="r"/>
                      <a:r>
                        <a:rPr lang="en-US" dirty="0" smtClean="0"/>
                        <a:t>28.4</a:t>
                      </a:r>
                      <a:endParaRPr lang="en-US" dirty="0"/>
                    </a:p>
                  </a:txBody>
                  <a:tcPr/>
                </a:tc>
                <a:tc>
                  <a:txBody>
                    <a:bodyPr/>
                    <a:lstStyle/>
                    <a:p>
                      <a:pPr algn="r"/>
                      <a:endParaRPr lang="en-US" dirty="0"/>
                    </a:p>
                  </a:txBody>
                  <a:tcPr/>
                </a:tc>
                <a:tc>
                  <a:txBody>
                    <a:bodyPr/>
                    <a:lstStyle/>
                    <a:p>
                      <a:pPr algn="r"/>
                      <a:r>
                        <a:rPr lang="en-US" dirty="0" smtClean="0"/>
                        <a:t>17.4</a:t>
                      </a:r>
                      <a:endParaRPr lang="en-US" dirty="0"/>
                    </a:p>
                  </a:txBody>
                  <a:tcPr/>
                </a:tc>
                <a:extLst>
                  <a:ext uri="{0D108BD9-81ED-4DB2-BD59-A6C34878D82A}">
                    <a16:rowId xmlns:a16="http://schemas.microsoft.com/office/drawing/2014/main" val="2757349564"/>
                  </a:ext>
                </a:extLst>
              </a:tr>
              <a:tr h="370840">
                <a:tc>
                  <a:txBody>
                    <a:bodyPr/>
                    <a:lstStyle/>
                    <a:p>
                      <a:pPr algn="ctr"/>
                      <a:r>
                        <a:rPr lang="en-US" dirty="0" smtClean="0"/>
                        <a:t>9/29</a:t>
                      </a:r>
                      <a:endParaRPr lang="en-US" dirty="0"/>
                    </a:p>
                  </a:txBody>
                  <a:tcPr/>
                </a:tc>
                <a:tc>
                  <a:txBody>
                    <a:bodyPr/>
                    <a:lstStyle/>
                    <a:p>
                      <a:pPr algn="r"/>
                      <a:r>
                        <a:rPr lang="en-US" dirty="0" smtClean="0"/>
                        <a:t>28.4</a:t>
                      </a:r>
                      <a:endParaRPr lang="en-US" dirty="0"/>
                    </a:p>
                  </a:txBody>
                  <a:tcPr/>
                </a:tc>
                <a:tc>
                  <a:txBody>
                    <a:bodyPr/>
                    <a:lstStyle/>
                    <a:p>
                      <a:pPr algn="r"/>
                      <a:r>
                        <a:rPr lang="en-US" dirty="0" smtClean="0"/>
                        <a:t>27.8</a:t>
                      </a:r>
                      <a:endParaRPr lang="en-US" dirty="0"/>
                    </a:p>
                  </a:txBody>
                  <a:tcPr/>
                </a:tc>
                <a:tc>
                  <a:txBody>
                    <a:bodyPr/>
                    <a:lstStyle/>
                    <a:p>
                      <a:pPr algn="r"/>
                      <a:endParaRPr lang="en-US"/>
                    </a:p>
                  </a:txBody>
                  <a:tcPr/>
                </a:tc>
                <a:extLst>
                  <a:ext uri="{0D108BD9-81ED-4DB2-BD59-A6C34878D82A}">
                    <a16:rowId xmlns:a16="http://schemas.microsoft.com/office/drawing/2014/main" val="41734457"/>
                  </a:ext>
                </a:extLst>
              </a:tr>
              <a:tr h="370840">
                <a:tc>
                  <a:txBody>
                    <a:bodyPr/>
                    <a:lstStyle/>
                    <a:p>
                      <a:pPr algn="ctr"/>
                      <a:r>
                        <a:rPr lang="en-US" dirty="0" smtClean="0"/>
                        <a:t>9/30</a:t>
                      </a:r>
                      <a:endParaRPr lang="en-US" dirty="0"/>
                    </a:p>
                  </a:txBody>
                  <a:tcPr/>
                </a:tc>
                <a:tc>
                  <a:txBody>
                    <a:bodyPr/>
                    <a:lstStyle/>
                    <a:p>
                      <a:pPr algn="r"/>
                      <a:r>
                        <a:rPr lang="en-US" dirty="0" smtClean="0"/>
                        <a:t>29.4</a:t>
                      </a:r>
                      <a:endParaRPr lang="en-US" dirty="0"/>
                    </a:p>
                  </a:txBody>
                  <a:tcPr/>
                </a:tc>
                <a:tc>
                  <a:txBody>
                    <a:bodyPr/>
                    <a:lstStyle/>
                    <a:p>
                      <a:pPr algn="r"/>
                      <a:endParaRPr lang="en-US" dirty="0"/>
                    </a:p>
                  </a:txBody>
                  <a:tcPr/>
                </a:tc>
                <a:tc>
                  <a:txBody>
                    <a:bodyPr/>
                    <a:lstStyle/>
                    <a:p>
                      <a:pPr algn="r"/>
                      <a:endParaRPr lang="en-US"/>
                    </a:p>
                  </a:txBody>
                  <a:tcPr/>
                </a:tc>
                <a:extLst>
                  <a:ext uri="{0D108BD9-81ED-4DB2-BD59-A6C34878D82A}">
                    <a16:rowId xmlns:a16="http://schemas.microsoft.com/office/drawing/2014/main" val="2654520127"/>
                  </a:ext>
                </a:extLst>
              </a:tr>
              <a:tr h="370840">
                <a:tc>
                  <a:txBody>
                    <a:bodyPr/>
                    <a:lstStyle/>
                    <a:p>
                      <a:pPr algn="ctr"/>
                      <a:r>
                        <a:rPr lang="en-US" dirty="0" smtClean="0"/>
                        <a:t>10/1</a:t>
                      </a:r>
                      <a:endParaRPr lang="en-US" dirty="0"/>
                    </a:p>
                  </a:txBody>
                  <a:tcPr/>
                </a:tc>
                <a:tc>
                  <a:txBody>
                    <a:bodyPr/>
                    <a:lstStyle/>
                    <a:p>
                      <a:pPr algn="r"/>
                      <a:r>
                        <a:rPr lang="en-US" dirty="0" smtClean="0"/>
                        <a:t>29.2</a:t>
                      </a:r>
                      <a:endParaRPr lang="en-US" dirty="0"/>
                    </a:p>
                  </a:txBody>
                  <a:tcPr/>
                </a:tc>
                <a:tc>
                  <a:txBody>
                    <a:bodyPr/>
                    <a:lstStyle/>
                    <a:p>
                      <a:pPr algn="r"/>
                      <a:endParaRPr lang="en-US" dirty="0"/>
                    </a:p>
                  </a:txBody>
                  <a:tcPr/>
                </a:tc>
                <a:tc>
                  <a:txBody>
                    <a:bodyPr/>
                    <a:lstStyle/>
                    <a:p>
                      <a:pPr algn="r"/>
                      <a:endParaRPr lang="en-US"/>
                    </a:p>
                  </a:txBody>
                  <a:tcPr/>
                </a:tc>
                <a:extLst>
                  <a:ext uri="{0D108BD9-81ED-4DB2-BD59-A6C34878D82A}">
                    <a16:rowId xmlns:a16="http://schemas.microsoft.com/office/drawing/2014/main" val="3310876758"/>
                  </a:ext>
                </a:extLst>
              </a:tr>
              <a:tr h="370840">
                <a:tc>
                  <a:txBody>
                    <a:bodyPr/>
                    <a:lstStyle/>
                    <a:p>
                      <a:pPr algn="ctr"/>
                      <a:r>
                        <a:rPr lang="en-US" dirty="0" smtClean="0"/>
                        <a:t>10/2</a:t>
                      </a:r>
                      <a:endParaRPr lang="en-US" dirty="0"/>
                    </a:p>
                  </a:txBody>
                  <a:tcPr/>
                </a:tc>
                <a:tc>
                  <a:txBody>
                    <a:bodyPr/>
                    <a:lstStyle/>
                    <a:p>
                      <a:pPr algn="r"/>
                      <a:r>
                        <a:rPr lang="en-US" dirty="0" smtClean="0"/>
                        <a:t>28.1</a:t>
                      </a:r>
                      <a:endParaRPr lang="en-US" dirty="0"/>
                    </a:p>
                  </a:txBody>
                  <a:tcPr/>
                </a:tc>
                <a:tc>
                  <a:txBody>
                    <a:bodyPr/>
                    <a:lstStyle/>
                    <a:p>
                      <a:pPr algn="r"/>
                      <a:endParaRPr lang="en-US" dirty="0"/>
                    </a:p>
                  </a:txBody>
                  <a:tcPr/>
                </a:tc>
                <a:tc>
                  <a:txBody>
                    <a:bodyPr/>
                    <a:lstStyle/>
                    <a:p>
                      <a:pPr algn="r"/>
                      <a:endParaRPr lang="en-US"/>
                    </a:p>
                  </a:txBody>
                  <a:tcPr/>
                </a:tc>
                <a:extLst>
                  <a:ext uri="{0D108BD9-81ED-4DB2-BD59-A6C34878D82A}">
                    <a16:rowId xmlns:a16="http://schemas.microsoft.com/office/drawing/2014/main" val="451964119"/>
                  </a:ext>
                </a:extLst>
              </a:tr>
              <a:tr h="370840">
                <a:tc>
                  <a:txBody>
                    <a:bodyPr/>
                    <a:lstStyle/>
                    <a:p>
                      <a:pPr algn="ctr"/>
                      <a:r>
                        <a:rPr lang="en-US" dirty="0" smtClean="0"/>
                        <a:t>10/5</a:t>
                      </a:r>
                      <a:endParaRPr lang="en-US" dirty="0"/>
                    </a:p>
                  </a:txBody>
                  <a:tcPr/>
                </a:tc>
                <a:tc>
                  <a:txBody>
                    <a:bodyPr/>
                    <a:lstStyle/>
                    <a:p>
                      <a:pPr algn="r"/>
                      <a:r>
                        <a:rPr lang="en-US" dirty="0" smtClean="0"/>
                        <a:t>29.8</a:t>
                      </a:r>
                      <a:endParaRPr lang="en-US" dirty="0"/>
                    </a:p>
                  </a:txBody>
                  <a:tcPr/>
                </a:tc>
                <a:tc>
                  <a:txBody>
                    <a:bodyPr/>
                    <a:lstStyle/>
                    <a:p>
                      <a:pPr algn="r"/>
                      <a:endParaRPr lang="en-US"/>
                    </a:p>
                  </a:txBody>
                  <a:tcPr/>
                </a:tc>
                <a:tc>
                  <a:txBody>
                    <a:bodyPr/>
                    <a:lstStyle/>
                    <a:p>
                      <a:pPr algn="r"/>
                      <a:endParaRPr lang="en-US" dirty="0"/>
                    </a:p>
                  </a:txBody>
                  <a:tcPr/>
                </a:tc>
                <a:extLst>
                  <a:ext uri="{0D108BD9-81ED-4DB2-BD59-A6C34878D82A}">
                    <a16:rowId xmlns:a16="http://schemas.microsoft.com/office/drawing/2014/main" val="967892900"/>
                  </a:ext>
                </a:extLst>
              </a:tr>
              <a:tr h="370840">
                <a:tc>
                  <a:txBody>
                    <a:bodyPr/>
                    <a:lstStyle/>
                    <a:p>
                      <a:pPr algn="ctr"/>
                      <a:r>
                        <a:rPr lang="en-US" dirty="0" smtClean="0"/>
                        <a:t>10/6</a:t>
                      </a:r>
                      <a:endParaRPr lang="en-US" dirty="0"/>
                    </a:p>
                  </a:txBody>
                  <a:tcPr/>
                </a:tc>
                <a:tc>
                  <a:txBody>
                    <a:bodyPr/>
                    <a:lstStyle/>
                    <a:p>
                      <a:pPr algn="r"/>
                      <a:r>
                        <a:rPr lang="en-US" dirty="0" smtClean="0"/>
                        <a:t>28.2</a:t>
                      </a:r>
                      <a:endParaRPr lang="en-US" dirty="0"/>
                    </a:p>
                  </a:txBody>
                  <a:tcPr/>
                </a:tc>
                <a:tc>
                  <a:txBody>
                    <a:bodyPr/>
                    <a:lstStyle/>
                    <a:p>
                      <a:pPr algn="r"/>
                      <a:endParaRPr lang="en-US"/>
                    </a:p>
                  </a:txBody>
                  <a:tcPr/>
                </a:tc>
                <a:tc>
                  <a:txBody>
                    <a:bodyPr/>
                    <a:lstStyle/>
                    <a:p>
                      <a:pPr algn="r"/>
                      <a:endParaRPr lang="en-US" dirty="0"/>
                    </a:p>
                  </a:txBody>
                  <a:tcPr/>
                </a:tc>
                <a:extLst>
                  <a:ext uri="{0D108BD9-81ED-4DB2-BD59-A6C34878D82A}">
                    <a16:rowId xmlns:a16="http://schemas.microsoft.com/office/drawing/2014/main" val="3235509277"/>
                  </a:ext>
                </a:extLst>
              </a:tr>
              <a:tr h="370840">
                <a:tc>
                  <a:txBody>
                    <a:bodyPr/>
                    <a:lstStyle/>
                    <a:p>
                      <a:pPr algn="ctr"/>
                      <a:r>
                        <a:rPr lang="en-US" dirty="0" smtClean="0"/>
                        <a:t>10/7</a:t>
                      </a:r>
                      <a:endParaRPr lang="en-US" dirty="0"/>
                    </a:p>
                  </a:txBody>
                  <a:tcPr/>
                </a:tc>
                <a:tc>
                  <a:txBody>
                    <a:bodyPr/>
                    <a:lstStyle/>
                    <a:p>
                      <a:pPr algn="r"/>
                      <a:r>
                        <a:rPr lang="en-US" dirty="0" smtClean="0"/>
                        <a:t>28.5</a:t>
                      </a:r>
                      <a:endParaRPr lang="en-US" dirty="0"/>
                    </a:p>
                  </a:txBody>
                  <a:tcPr/>
                </a:tc>
                <a:tc>
                  <a:txBody>
                    <a:bodyPr/>
                    <a:lstStyle/>
                    <a:p>
                      <a:pPr algn="r"/>
                      <a:endParaRPr lang="en-US"/>
                    </a:p>
                  </a:txBody>
                  <a:tcPr/>
                </a:tc>
                <a:tc>
                  <a:txBody>
                    <a:bodyPr/>
                    <a:lstStyle/>
                    <a:p>
                      <a:pPr algn="r"/>
                      <a:endParaRPr lang="en-US" dirty="0"/>
                    </a:p>
                  </a:txBody>
                  <a:tcPr/>
                </a:tc>
                <a:extLst>
                  <a:ext uri="{0D108BD9-81ED-4DB2-BD59-A6C34878D82A}">
                    <a16:rowId xmlns:a16="http://schemas.microsoft.com/office/drawing/2014/main" val="2766243765"/>
                  </a:ext>
                </a:extLst>
              </a:tr>
              <a:tr h="370840">
                <a:tc>
                  <a:txBody>
                    <a:bodyPr/>
                    <a:lstStyle/>
                    <a:p>
                      <a:pPr algn="ctr"/>
                      <a:r>
                        <a:rPr lang="en-US" dirty="0" smtClean="0"/>
                        <a:t>10/8</a:t>
                      </a:r>
                      <a:endParaRPr lang="en-US" dirty="0"/>
                    </a:p>
                  </a:txBody>
                  <a:tcPr/>
                </a:tc>
                <a:tc>
                  <a:txBody>
                    <a:bodyPr/>
                    <a:lstStyle/>
                    <a:p>
                      <a:pPr algn="r"/>
                      <a:r>
                        <a:rPr lang="en-US" dirty="0" smtClean="0"/>
                        <a:t>29.3</a:t>
                      </a:r>
                      <a:endParaRPr lang="en-US" dirty="0"/>
                    </a:p>
                  </a:txBody>
                  <a:tcPr/>
                </a:tc>
                <a:tc>
                  <a:txBody>
                    <a:bodyPr/>
                    <a:lstStyle/>
                    <a:p>
                      <a:pPr algn="r"/>
                      <a:r>
                        <a:rPr lang="en-US" dirty="0" smtClean="0"/>
                        <a:t>34.1</a:t>
                      </a:r>
                      <a:endParaRPr lang="en-US" dirty="0"/>
                    </a:p>
                  </a:txBody>
                  <a:tcPr/>
                </a:tc>
                <a:tc>
                  <a:txBody>
                    <a:bodyPr/>
                    <a:lstStyle/>
                    <a:p>
                      <a:pPr algn="r"/>
                      <a:r>
                        <a:rPr lang="en-US" dirty="0" smtClean="0"/>
                        <a:t>24.0</a:t>
                      </a:r>
                      <a:endParaRPr lang="en-US" dirty="0"/>
                    </a:p>
                  </a:txBody>
                  <a:tcPr/>
                </a:tc>
                <a:extLst>
                  <a:ext uri="{0D108BD9-81ED-4DB2-BD59-A6C34878D82A}">
                    <a16:rowId xmlns:a16="http://schemas.microsoft.com/office/drawing/2014/main" val="1332975454"/>
                  </a:ext>
                </a:extLst>
              </a:tr>
              <a:tr h="370840">
                <a:tc>
                  <a:txBody>
                    <a:bodyPr/>
                    <a:lstStyle/>
                    <a:p>
                      <a:pPr algn="ctr"/>
                      <a:r>
                        <a:rPr lang="en-US" dirty="0" smtClean="0"/>
                        <a:t>10/9</a:t>
                      </a:r>
                      <a:endParaRPr lang="en-US" dirty="0"/>
                    </a:p>
                  </a:txBody>
                  <a:tcPr/>
                </a:tc>
                <a:tc>
                  <a:txBody>
                    <a:bodyPr/>
                    <a:lstStyle/>
                    <a:p>
                      <a:pPr algn="r"/>
                      <a:r>
                        <a:rPr lang="en-US" dirty="0" smtClean="0"/>
                        <a:t>28</a:t>
                      </a:r>
                      <a:endParaRPr lang="en-US" dirty="0"/>
                    </a:p>
                  </a:txBody>
                  <a:tcPr/>
                </a:tc>
                <a:tc>
                  <a:txBody>
                    <a:bodyPr/>
                    <a:lstStyle/>
                    <a:p>
                      <a:pPr algn="r"/>
                      <a:r>
                        <a:rPr lang="en-US" dirty="0" smtClean="0"/>
                        <a:t>10.6</a:t>
                      </a:r>
                      <a:endParaRPr lang="en-US" dirty="0"/>
                    </a:p>
                  </a:txBody>
                  <a:tcPr/>
                </a:tc>
                <a:tc>
                  <a:txBody>
                    <a:bodyPr/>
                    <a:lstStyle/>
                    <a:p>
                      <a:pPr algn="r"/>
                      <a:r>
                        <a:rPr lang="en-US" dirty="0" smtClean="0"/>
                        <a:t>9.7</a:t>
                      </a:r>
                      <a:endParaRPr lang="en-US" dirty="0"/>
                    </a:p>
                  </a:txBody>
                  <a:tcPr/>
                </a:tc>
                <a:extLst>
                  <a:ext uri="{0D108BD9-81ED-4DB2-BD59-A6C34878D82A}">
                    <a16:rowId xmlns:a16="http://schemas.microsoft.com/office/drawing/2014/main" val="4237670281"/>
                  </a:ext>
                </a:extLst>
              </a:tr>
              <a:tr h="370840">
                <a:tc>
                  <a:txBody>
                    <a:bodyPr/>
                    <a:lstStyle/>
                    <a:p>
                      <a:pPr algn="ctr"/>
                      <a:r>
                        <a:rPr lang="en-US" dirty="0" smtClean="0"/>
                        <a:t>10/16</a:t>
                      </a:r>
                      <a:endParaRPr lang="en-US" dirty="0"/>
                    </a:p>
                  </a:txBody>
                  <a:tcPr/>
                </a:tc>
                <a:tc>
                  <a:txBody>
                    <a:bodyPr/>
                    <a:lstStyle/>
                    <a:p>
                      <a:pPr algn="r"/>
                      <a:r>
                        <a:rPr lang="en-US" dirty="0" smtClean="0"/>
                        <a:t>0</a:t>
                      </a:r>
                      <a:endParaRPr lang="en-US" dirty="0"/>
                    </a:p>
                  </a:txBody>
                  <a:tcPr/>
                </a:tc>
                <a:tc>
                  <a:txBody>
                    <a:bodyPr/>
                    <a:lstStyle/>
                    <a:p>
                      <a:pPr algn="r"/>
                      <a:r>
                        <a:rPr lang="en-US" dirty="0" smtClean="0"/>
                        <a:t>9.0</a:t>
                      </a:r>
                      <a:endParaRPr lang="en-US" dirty="0"/>
                    </a:p>
                  </a:txBody>
                  <a:tcPr/>
                </a:tc>
                <a:tc>
                  <a:txBody>
                    <a:bodyPr/>
                    <a:lstStyle/>
                    <a:p>
                      <a:pPr algn="r"/>
                      <a:r>
                        <a:rPr lang="en-US" dirty="0" smtClean="0"/>
                        <a:t>13.0</a:t>
                      </a:r>
                      <a:endParaRPr lang="en-US" dirty="0"/>
                    </a:p>
                  </a:txBody>
                  <a:tcPr/>
                </a:tc>
                <a:extLst>
                  <a:ext uri="{0D108BD9-81ED-4DB2-BD59-A6C34878D82A}">
                    <a16:rowId xmlns:a16="http://schemas.microsoft.com/office/drawing/2014/main" val="2514720764"/>
                  </a:ext>
                </a:extLst>
              </a:tr>
            </a:tbl>
          </a:graphicData>
        </a:graphic>
      </p:graphicFrame>
    </p:spTree>
    <p:extLst>
      <p:ext uri="{BB962C8B-B14F-4D97-AF65-F5344CB8AC3E}">
        <p14:creationId xmlns:p14="http://schemas.microsoft.com/office/powerpoint/2010/main" val="2744090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701675"/>
          </a:xfrm>
        </p:spPr>
        <p:txBody>
          <a:bodyPr/>
          <a:lstStyle/>
          <a:p>
            <a:r>
              <a:rPr lang="en-US" dirty="0" smtClean="0"/>
              <a:t>Upper Green River Watershed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41295"/>
            <a:ext cx="9144000" cy="5916705"/>
          </a:xfrm>
        </p:spPr>
      </p:pic>
    </p:spTree>
    <p:extLst>
      <p:ext uri="{BB962C8B-B14F-4D97-AF65-F5344CB8AC3E}">
        <p14:creationId xmlns:p14="http://schemas.microsoft.com/office/powerpoint/2010/main" val="2878666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5009482" cy="206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a:xfrm>
            <a:off x="1143000" y="84669"/>
            <a:ext cx="6858000" cy="609600"/>
          </a:xfrm>
        </p:spPr>
        <p:txBody>
          <a:bodyPr>
            <a:normAutofit/>
          </a:bodyPr>
          <a:lstStyle/>
          <a:p>
            <a:r>
              <a:rPr lang="en-US" sz="2800" dirty="0" smtClean="0"/>
              <a:t>Elevation Schematic: Siphon Concept</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734529153"/>
              </p:ext>
            </p:extLst>
          </p:nvPr>
        </p:nvGraphicFramePr>
        <p:xfrm>
          <a:off x="228600" y="3200400"/>
          <a:ext cx="6087534" cy="2346960"/>
        </p:xfrm>
        <a:graphic>
          <a:graphicData uri="http://schemas.openxmlformats.org/drawingml/2006/table">
            <a:tbl>
              <a:tblPr firstRow="1" bandRow="1">
                <a:tableStyleId>{5C22544A-7EE6-4342-B048-85BDC9FD1C3A}</a:tableStyleId>
              </a:tblPr>
              <a:tblGrid>
                <a:gridCol w="3043767">
                  <a:extLst>
                    <a:ext uri="{9D8B030D-6E8A-4147-A177-3AD203B41FA5}">
                      <a16:colId xmlns:a16="http://schemas.microsoft.com/office/drawing/2014/main" val="2151942518"/>
                    </a:ext>
                  </a:extLst>
                </a:gridCol>
                <a:gridCol w="3043767">
                  <a:extLst>
                    <a:ext uri="{9D8B030D-6E8A-4147-A177-3AD203B41FA5}">
                      <a16:colId xmlns:a16="http://schemas.microsoft.com/office/drawing/2014/main" val="689376496"/>
                    </a:ext>
                  </a:extLst>
                </a:gridCol>
              </a:tblGrid>
              <a:tr h="182880">
                <a:tc>
                  <a:txBody>
                    <a:bodyPr/>
                    <a:lstStyle/>
                    <a:p>
                      <a:pPr algn="ctr"/>
                      <a:r>
                        <a:rPr lang="en-US" sz="1600" dirty="0" smtClean="0"/>
                        <a:t>Project Element</a:t>
                      </a:r>
                      <a:endParaRPr lang="en-US" sz="1600" dirty="0"/>
                    </a:p>
                  </a:txBody>
                  <a:tcPr/>
                </a:tc>
                <a:tc>
                  <a:txBody>
                    <a:bodyPr/>
                    <a:lstStyle/>
                    <a:p>
                      <a:pPr algn="ctr"/>
                      <a:r>
                        <a:rPr lang="en-US" sz="1600" dirty="0" smtClean="0"/>
                        <a:t>Estimated Cost</a:t>
                      </a:r>
                      <a:endParaRPr lang="en-US" sz="1600" dirty="0"/>
                    </a:p>
                  </a:txBody>
                  <a:tcPr/>
                </a:tc>
                <a:extLst>
                  <a:ext uri="{0D108BD9-81ED-4DB2-BD59-A6C34878D82A}">
                    <a16:rowId xmlns:a16="http://schemas.microsoft.com/office/drawing/2014/main" val="2291228600"/>
                  </a:ext>
                </a:extLst>
              </a:tr>
              <a:tr h="182880">
                <a:tc>
                  <a:txBody>
                    <a:bodyPr/>
                    <a:lstStyle/>
                    <a:p>
                      <a:r>
                        <a:rPr lang="en-US" sz="1600" dirty="0" smtClean="0"/>
                        <a:t>Excavation</a:t>
                      </a:r>
                      <a:endParaRPr lang="en-US" sz="1600" dirty="0"/>
                    </a:p>
                  </a:txBody>
                  <a:tcPr/>
                </a:tc>
                <a:tc>
                  <a:txBody>
                    <a:bodyPr/>
                    <a:lstStyle/>
                    <a:p>
                      <a:pPr algn="r"/>
                      <a:r>
                        <a:rPr lang="en-US" sz="1600" dirty="0" smtClean="0"/>
                        <a:t>$25,000</a:t>
                      </a:r>
                      <a:endParaRPr lang="en-US" sz="1600" dirty="0"/>
                    </a:p>
                  </a:txBody>
                  <a:tcPr/>
                </a:tc>
                <a:extLst>
                  <a:ext uri="{0D108BD9-81ED-4DB2-BD59-A6C34878D82A}">
                    <a16:rowId xmlns:a16="http://schemas.microsoft.com/office/drawing/2014/main" val="955597129"/>
                  </a:ext>
                </a:extLst>
              </a:tr>
              <a:tr h="182880">
                <a:tc>
                  <a:txBody>
                    <a:bodyPr/>
                    <a:lstStyle/>
                    <a:p>
                      <a:r>
                        <a:rPr lang="en-US" sz="1600" dirty="0" smtClean="0"/>
                        <a:t>Materials</a:t>
                      </a:r>
                      <a:endParaRPr lang="en-US" sz="1600" dirty="0"/>
                    </a:p>
                  </a:txBody>
                  <a:tcPr/>
                </a:tc>
                <a:tc>
                  <a:txBody>
                    <a:bodyPr/>
                    <a:lstStyle/>
                    <a:p>
                      <a:pPr algn="r"/>
                      <a:r>
                        <a:rPr lang="en-US" sz="1600" dirty="0" smtClean="0"/>
                        <a:t>$15,000</a:t>
                      </a:r>
                      <a:endParaRPr lang="en-US" sz="1600" dirty="0"/>
                    </a:p>
                  </a:txBody>
                  <a:tcPr/>
                </a:tc>
                <a:extLst>
                  <a:ext uri="{0D108BD9-81ED-4DB2-BD59-A6C34878D82A}">
                    <a16:rowId xmlns:a16="http://schemas.microsoft.com/office/drawing/2014/main" val="2070474647"/>
                  </a:ext>
                </a:extLst>
              </a:tr>
              <a:tr h="182880">
                <a:tc>
                  <a:txBody>
                    <a:bodyPr/>
                    <a:lstStyle/>
                    <a:p>
                      <a:r>
                        <a:rPr lang="en-US" sz="1600" dirty="0" smtClean="0"/>
                        <a:t>Design/Labor</a:t>
                      </a:r>
                      <a:endParaRPr lang="en-US" sz="1600" dirty="0"/>
                    </a:p>
                  </a:txBody>
                  <a:tcPr/>
                </a:tc>
                <a:tc>
                  <a:txBody>
                    <a:bodyPr/>
                    <a:lstStyle/>
                    <a:p>
                      <a:pPr algn="r"/>
                      <a:r>
                        <a:rPr lang="en-US" sz="1600" dirty="0" smtClean="0"/>
                        <a:t>$35,000</a:t>
                      </a:r>
                      <a:endParaRPr lang="en-US" sz="1600" dirty="0"/>
                    </a:p>
                  </a:txBody>
                  <a:tcPr/>
                </a:tc>
                <a:extLst>
                  <a:ext uri="{0D108BD9-81ED-4DB2-BD59-A6C34878D82A}">
                    <a16:rowId xmlns:a16="http://schemas.microsoft.com/office/drawing/2014/main" val="3272399024"/>
                  </a:ext>
                </a:extLst>
              </a:tr>
              <a:tr h="182880">
                <a:tc>
                  <a:txBody>
                    <a:bodyPr/>
                    <a:lstStyle/>
                    <a:p>
                      <a:r>
                        <a:rPr lang="en-US" sz="1600" dirty="0" smtClean="0"/>
                        <a:t>Permitting</a:t>
                      </a:r>
                      <a:endParaRPr lang="en-US" sz="1600" dirty="0"/>
                    </a:p>
                  </a:txBody>
                  <a:tcPr/>
                </a:tc>
                <a:tc>
                  <a:txBody>
                    <a:bodyPr/>
                    <a:lstStyle/>
                    <a:p>
                      <a:pPr algn="r"/>
                      <a:r>
                        <a:rPr lang="en-US" sz="1600" dirty="0" smtClean="0"/>
                        <a:t>$30,000</a:t>
                      </a:r>
                      <a:endParaRPr lang="en-US" sz="1600" dirty="0"/>
                    </a:p>
                  </a:txBody>
                  <a:tcPr/>
                </a:tc>
                <a:extLst>
                  <a:ext uri="{0D108BD9-81ED-4DB2-BD59-A6C34878D82A}">
                    <a16:rowId xmlns:a16="http://schemas.microsoft.com/office/drawing/2014/main" val="214995406"/>
                  </a:ext>
                </a:extLst>
              </a:tr>
              <a:tr h="182880">
                <a:tc>
                  <a:txBody>
                    <a:bodyPr/>
                    <a:lstStyle/>
                    <a:p>
                      <a:pPr algn="l"/>
                      <a:r>
                        <a:rPr lang="en-US" sz="1600" dirty="0" smtClean="0"/>
                        <a:t>Contingency</a:t>
                      </a:r>
                      <a:endParaRPr lang="en-US" sz="1600" dirty="0"/>
                    </a:p>
                  </a:txBody>
                  <a:tcPr/>
                </a:tc>
                <a:tc>
                  <a:txBody>
                    <a:bodyPr/>
                    <a:lstStyle/>
                    <a:p>
                      <a:pPr algn="r"/>
                      <a:r>
                        <a:rPr lang="en-US" sz="1600" u="sng" dirty="0" smtClean="0"/>
                        <a:t>$20,000</a:t>
                      </a:r>
                      <a:endParaRPr lang="en-US" sz="1600" u="sng" dirty="0"/>
                    </a:p>
                  </a:txBody>
                  <a:tcPr/>
                </a:tc>
                <a:extLst>
                  <a:ext uri="{0D108BD9-81ED-4DB2-BD59-A6C34878D82A}">
                    <a16:rowId xmlns:a16="http://schemas.microsoft.com/office/drawing/2014/main" val="355967523"/>
                  </a:ext>
                </a:extLst>
              </a:tr>
              <a:tr h="182880">
                <a:tc>
                  <a:txBody>
                    <a:bodyPr/>
                    <a:lstStyle/>
                    <a:p>
                      <a:pPr algn="r"/>
                      <a:r>
                        <a:rPr lang="en-US" sz="1600" b="1" dirty="0" smtClean="0"/>
                        <a:t>Totals</a:t>
                      </a:r>
                      <a:endParaRPr lang="en-US" sz="1600" b="1" dirty="0"/>
                    </a:p>
                  </a:txBody>
                  <a:tcPr/>
                </a:tc>
                <a:tc>
                  <a:txBody>
                    <a:bodyPr/>
                    <a:lstStyle/>
                    <a:p>
                      <a:pPr algn="r"/>
                      <a:r>
                        <a:rPr lang="en-US" sz="1600" b="1" dirty="0" smtClean="0"/>
                        <a:t>$125,000</a:t>
                      </a:r>
                      <a:endParaRPr lang="en-US" sz="1600" b="1" dirty="0"/>
                    </a:p>
                  </a:txBody>
                  <a:tcPr/>
                </a:tc>
                <a:extLst>
                  <a:ext uri="{0D108BD9-81ED-4DB2-BD59-A6C34878D82A}">
                    <a16:rowId xmlns:a16="http://schemas.microsoft.com/office/drawing/2014/main" val="320911907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89898176"/>
              </p:ext>
            </p:extLst>
          </p:nvPr>
        </p:nvGraphicFramePr>
        <p:xfrm>
          <a:off x="211667" y="572376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405493383"/>
                    </a:ext>
                  </a:extLst>
                </a:gridCol>
                <a:gridCol w="3048000">
                  <a:extLst>
                    <a:ext uri="{9D8B030D-6E8A-4147-A177-3AD203B41FA5}">
                      <a16:colId xmlns:a16="http://schemas.microsoft.com/office/drawing/2014/main" val="3850552977"/>
                    </a:ext>
                  </a:extLst>
                </a:gridCol>
              </a:tblGrid>
              <a:tr h="370840">
                <a:tc>
                  <a:txBody>
                    <a:bodyPr/>
                    <a:lstStyle/>
                    <a:p>
                      <a:pPr algn="ctr"/>
                      <a:r>
                        <a:rPr lang="en-US" dirty="0" smtClean="0"/>
                        <a:t>Operations &amp; Maintenance</a:t>
                      </a:r>
                      <a:endParaRPr lang="en-US" dirty="0"/>
                    </a:p>
                  </a:txBody>
                  <a:tcPr/>
                </a:tc>
                <a:tc>
                  <a:txBody>
                    <a:bodyPr/>
                    <a:lstStyle/>
                    <a:p>
                      <a:pPr algn="ctr"/>
                      <a:r>
                        <a:rPr lang="en-US" dirty="0" smtClean="0"/>
                        <a:t>Estimated</a:t>
                      </a:r>
                      <a:r>
                        <a:rPr lang="en-US" baseline="0" dirty="0" smtClean="0"/>
                        <a:t> Cost</a:t>
                      </a:r>
                      <a:endParaRPr lang="en-US" dirty="0"/>
                    </a:p>
                  </a:txBody>
                  <a:tcPr/>
                </a:tc>
                <a:extLst>
                  <a:ext uri="{0D108BD9-81ED-4DB2-BD59-A6C34878D82A}">
                    <a16:rowId xmlns:a16="http://schemas.microsoft.com/office/drawing/2014/main" val="1497912068"/>
                  </a:ext>
                </a:extLst>
              </a:tr>
              <a:tr h="370840">
                <a:tc>
                  <a:txBody>
                    <a:bodyPr/>
                    <a:lstStyle/>
                    <a:p>
                      <a:r>
                        <a:rPr lang="en-US" dirty="0" smtClean="0"/>
                        <a:t>O&amp;M</a:t>
                      </a:r>
                      <a:endParaRPr lang="en-US" dirty="0"/>
                    </a:p>
                  </a:txBody>
                  <a:tcPr/>
                </a:tc>
                <a:tc>
                  <a:txBody>
                    <a:bodyPr/>
                    <a:lstStyle/>
                    <a:p>
                      <a:pPr algn="r"/>
                      <a:r>
                        <a:rPr lang="en-US" dirty="0" smtClean="0"/>
                        <a:t>$2,500</a:t>
                      </a:r>
                      <a:endParaRPr lang="en-US" dirty="0"/>
                    </a:p>
                  </a:txBody>
                  <a:tcPr/>
                </a:tc>
                <a:extLst>
                  <a:ext uri="{0D108BD9-81ED-4DB2-BD59-A6C34878D82A}">
                    <a16:rowId xmlns:a16="http://schemas.microsoft.com/office/drawing/2014/main" val="2090483655"/>
                  </a:ext>
                </a:extLst>
              </a:tr>
            </a:tbl>
          </a:graphicData>
        </a:graphic>
      </p:graphicFrame>
    </p:spTree>
    <p:extLst>
      <p:ext uri="{BB962C8B-B14F-4D97-AF65-F5344CB8AC3E}">
        <p14:creationId xmlns:p14="http://schemas.microsoft.com/office/powerpoint/2010/main" val="165053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Summary</a:t>
            </a:r>
            <a:endParaRPr lang="en-US" dirty="0">
              <a:solidFill>
                <a:schemeClr val="accent1">
                  <a:lumMod val="75000"/>
                </a:schemeClr>
              </a:solidFill>
            </a:endParaRPr>
          </a:p>
        </p:txBody>
      </p:sp>
      <p:sp>
        <p:nvSpPr>
          <p:cNvPr id="3" name="Text Placeholder 2"/>
          <p:cNvSpPr>
            <a:spLocks noGrp="1"/>
          </p:cNvSpPr>
          <p:nvPr>
            <p:ph type="body" sz="quarter" idx="10"/>
          </p:nvPr>
        </p:nvSpPr>
        <p:spPr>
          <a:xfrm>
            <a:off x="838200" y="1219200"/>
            <a:ext cx="7848600" cy="4495800"/>
          </a:xfrm>
        </p:spPr>
        <p:txBody>
          <a:bodyPr>
            <a:normAutofit fontScale="47500" lnSpcReduction="20000"/>
          </a:bodyPr>
          <a:lstStyle/>
          <a:p>
            <a:pPr>
              <a:buFont typeface="Wingdings" pitchFamily="2" charset="2"/>
              <a:buChar char="v"/>
            </a:pPr>
            <a:r>
              <a:rPr lang="en-US" sz="3600" cap="none" dirty="0" smtClean="0">
                <a:solidFill>
                  <a:schemeClr val="accent1">
                    <a:lumMod val="75000"/>
                  </a:schemeClr>
                </a:solidFill>
              </a:rPr>
              <a:t> </a:t>
            </a:r>
            <a:r>
              <a:rPr lang="en-US" sz="4300" cap="none" dirty="0" smtClean="0">
                <a:solidFill>
                  <a:schemeClr val="accent1">
                    <a:lumMod val="75000"/>
                  </a:schemeClr>
                </a:solidFill>
              </a:rPr>
              <a:t>1,000-AF is annually sustainable</a:t>
            </a:r>
          </a:p>
          <a:p>
            <a:pPr>
              <a:buFont typeface="Wingdings" pitchFamily="2" charset="2"/>
              <a:buChar char="v"/>
            </a:pPr>
            <a:endParaRPr lang="en-US" sz="4300" cap="none" dirty="0" smtClean="0">
              <a:solidFill>
                <a:schemeClr val="accent1">
                  <a:lumMod val="75000"/>
                </a:schemeClr>
              </a:solidFill>
            </a:endParaRPr>
          </a:p>
          <a:p>
            <a:pPr>
              <a:buFont typeface="Wingdings" pitchFamily="2" charset="2"/>
              <a:buChar char="v"/>
            </a:pPr>
            <a:r>
              <a:rPr lang="en-US" sz="4300" cap="none" dirty="0" smtClean="0">
                <a:solidFill>
                  <a:schemeClr val="accent1">
                    <a:lumMod val="75000"/>
                  </a:schemeClr>
                </a:solidFill>
              </a:rPr>
              <a:t>6.55 </a:t>
            </a:r>
            <a:r>
              <a:rPr lang="en-US" sz="4300" cap="none" dirty="0" err="1" smtClean="0">
                <a:solidFill>
                  <a:schemeClr val="accent1">
                    <a:lumMod val="75000"/>
                  </a:schemeClr>
                </a:solidFill>
              </a:rPr>
              <a:t>cfs</a:t>
            </a:r>
            <a:r>
              <a:rPr lang="en-US" sz="4300" cap="none" dirty="0" smtClean="0">
                <a:solidFill>
                  <a:schemeClr val="accent1">
                    <a:lumMod val="75000"/>
                  </a:schemeClr>
                </a:solidFill>
              </a:rPr>
              <a:t> could be produced over a 77 day period, or otherwise adjusted</a:t>
            </a:r>
          </a:p>
          <a:p>
            <a:pPr>
              <a:buFont typeface="Wingdings" pitchFamily="2" charset="2"/>
              <a:buChar char="v"/>
            </a:pPr>
            <a:endParaRPr lang="en-US" sz="4400" cap="none" dirty="0" smtClean="0">
              <a:solidFill>
                <a:schemeClr val="accent1">
                  <a:lumMod val="75000"/>
                </a:schemeClr>
              </a:solidFill>
            </a:endParaRPr>
          </a:p>
          <a:p>
            <a:pPr>
              <a:buFont typeface="Wingdings" pitchFamily="2" charset="2"/>
              <a:buChar char="v"/>
            </a:pPr>
            <a:r>
              <a:rPr lang="en-US" sz="4400" cap="none" dirty="0" smtClean="0">
                <a:solidFill>
                  <a:schemeClr val="accent1">
                    <a:lumMod val="75000"/>
                  </a:schemeClr>
                </a:solidFill>
              </a:rPr>
              <a:t>Likely offsets exempt well impacts</a:t>
            </a:r>
          </a:p>
          <a:p>
            <a:endParaRPr lang="en-US" sz="4400" cap="none" dirty="0" smtClean="0">
              <a:solidFill>
                <a:schemeClr val="accent1">
                  <a:lumMod val="75000"/>
                </a:schemeClr>
              </a:solidFill>
            </a:endParaRPr>
          </a:p>
          <a:p>
            <a:pPr>
              <a:buFont typeface="Wingdings" pitchFamily="2" charset="2"/>
              <a:buChar char="v"/>
            </a:pPr>
            <a:r>
              <a:rPr lang="en-US" sz="4400" cap="none" dirty="0" smtClean="0">
                <a:solidFill>
                  <a:schemeClr val="accent1">
                    <a:lumMod val="75000"/>
                  </a:schemeClr>
                </a:solidFill>
              </a:rPr>
              <a:t> Construction cost: $125,000</a:t>
            </a:r>
          </a:p>
          <a:p>
            <a:endParaRPr lang="en-US" sz="4400" cap="none" dirty="0" smtClean="0">
              <a:solidFill>
                <a:schemeClr val="accent1">
                  <a:lumMod val="75000"/>
                </a:schemeClr>
              </a:solidFill>
            </a:endParaRPr>
          </a:p>
          <a:p>
            <a:pPr>
              <a:buFont typeface="Wingdings" pitchFamily="2" charset="2"/>
              <a:buChar char="v"/>
            </a:pPr>
            <a:r>
              <a:rPr lang="en-US" sz="4400" cap="none" dirty="0" smtClean="0">
                <a:solidFill>
                  <a:schemeClr val="accent1">
                    <a:lumMod val="75000"/>
                  </a:schemeClr>
                </a:solidFill>
              </a:rPr>
              <a:t> Operating cost: $2,500 per year</a:t>
            </a:r>
          </a:p>
          <a:p>
            <a:endParaRPr lang="en-US" sz="4400" cap="none" dirty="0" smtClean="0">
              <a:solidFill>
                <a:schemeClr val="accent1">
                  <a:lumMod val="75000"/>
                </a:schemeClr>
              </a:solidFill>
            </a:endParaRPr>
          </a:p>
          <a:p>
            <a:pPr>
              <a:buFont typeface="Wingdings" pitchFamily="2" charset="2"/>
              <a:buChar char="v"/>
            </a:pPr>
            <a:r>
              <a:rPr lang="en-US" sz="4400" cap="none" dirty="0" smtClean="0">
                <a:solidFill>
                  <a:schemeClr val="accent1">
                    <a:lumMod val="75000"/>
                  </a:schemeClr>
                </a:solidFill>
              </a:rPr>
              <a:t> Some uncertainties related to realized yield</a:t>
            </a:r>
            <a:endParaRPr lang="en-US" cap="none" dirty="0" smtClean="0">
              <a:solidFill>
                <a:schemeClr val="accent1">
                  <a:lumMod val="75000"/>
                </a:schemeClr>
              </a:solidFill>
            </a:endParaRPr>
          </a:p>
          <a:p>
            <a:r>
              <a:rPr lang="en-US" cap="none" dirty="0" smtClean="0">
                <a:solidFill>
                  <a:schemeClr val="accent1">
                    <a:lumMod val="75000"/>
                  </a:schemeClr>
                </a:solidFill>
              </a:rPr>
              <a:t>	</a:t>
            </a:r>
            <a:endParaRPr lang="en-US" cap="none" dirty="0">
              <a:solidFill>
                <a:schemeClr val="accent1">
                  <a:lumMod val="75000"/>
                </a:schemeClr>
              </a:solidFill>
            </a:endParaRPr>
          </a:p>
        </p:txBody>
      </p:sp>
      <p:sp>
        <p:nvSpPr>
          <p:cNvPr id="4" name="Slide Number Placeholder 3"/>
          <p:cNvSpPr>
            <a:spLocks noGrp="1"/>
          </p:cNvSpPr>
          <p:nvPr>
            <p:ph type="sldNum" sz="quarter" idx="4"/>
          </p:nvPr>
        </p:nvSpPr>
        <p:spPr/>
        <p:txBody>
          <a:bodyPr/>
          <a:lstStyle/>
          <a:p>
            <a:fld id="{E8D51AB3-2ADA-48BC-B21F-2910FCCA7BDB}" type="slidenum">
              <a:rPr lang="en-US" smtClean="0"/>
              <a:pPr/>
              <a:t>21</a:t>
            </a:fld>
            <a:endParaRPr lang="en-US" dirty="0"/>
          </a:p>
        </p:txBody>
      </p:sp>
    </p:spTree>
    <p:extLst>
      <p:ext uri="{BB962C8B-B14F-4D97-AF65-F5344CB8AC3E}">
        <p14:creationId xmlns:p14="http://schemas.microsoft.com/office/powerpoint/2010/main" val="3930176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a:spLocks noChangeArrowheads="1"/>
          </p:cNvSpPr>
          <p:nvPr/>
        </p:nvSpPr>
        <p:spPr bwMode="auto">
          <a:xfrm>
            <a:off x="2453846" y="1189920"/>
            <a:ext cx="3535661" cy="367588"/>
          </a:xfrm>
          <a:prstGeom prst="rect">
            <a:avLst/>
          </a:prstGeom>
          <a:gradFill rotWithShape="0">
            <a:gsLst>
              <a:gs pos="50000">
                <a:schemeClr val="bg1">
                  <a:lumMod val="97000"/>
                </a:schemeClr>
              </a:gs>
              <a:gs pos="0">
                <a:schemeClr val="accent6">
                  <a:lumMod val="60000"/>
                  <a:lumOff val="40000"/>
                </a:schemeClr>
              </a:gs>
              <a:gs pos="100000">
                <a:schemeClr val="accent5">
                  <a:lumMod val="60000"/>
                  <a:lumOff val="40000"/>
                </a:schemeClr>
              </a:gs>
            </a:gsLst>
            <a:lin ang="18600000" scaled="0"/>
          </a:gradFill>
          <a:ln>
            <a:noFill/>
          </a:ln>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dirty="0"/>
          </a:p>
        </p:txBody>
      </p:sp>
      <p:sp>
        <p:nvSpPr>
          <p:cNvPr id="49" name="Rectangle 48"/>
          <p:cNvSpPr/>
          <p:nvPr/>
        </p:nvSpPr>
        <p:spPr>
          <a:xfrm>
            <a:off x="3946722" y="4124567"/>
            <a:ext cx="5207150" cy="2082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12845" y="4735622"/>
            <a:ext cx="3962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2"/>
          <p:cNvSpPr>
            <a:spLocks noChangeArrowheads="1"/>
          </p:cNvSpPr>
          <p:nvPr/>
        </p:nvSpPr>
        <p:spPr bwMode="auto">
          <a:xfrm>
            <a:off x="4368263" y="3864983"/>
            <a:ext cx="3535661" cy="218374"/>
          </a:xfrm>
          <a:prstGeom prst="rect">
            <a:avLst/>
          </a:prstGeom>
          <a:gradFill rotWithShape="0">
            <a:gsLst>
              <a:gs pos="50000">
                <a:schemeClr val="bg1">
                  <a:lumMod val="97000"/>
                </a:schemeClr>
              </a:gs>
              <a:gs pos="0">
                <a:schemeClr val="accent6">
                  <a:lumMod val="60000"/>
                  <a:lumOff val="40000"/>
                </a:schemeClr>
              </a:gs>
              <a:gs pos="100000">
                <a:schemeClr val="accent5">
                  <a:lumMod val="60000"/>
                  <a:lumOff val="40000"/>
                </a:schemeClr>
              </a:gs>
            </a:gsLst>
            <a:lin ang="18600000" scaled="0"/>
          </a:gradFill>
          <a:ln>
            <a:noFill/>
          </a:ln>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dirty="0"/>
          </a:p>
        </p:txBody>
      </p:sp>
      <p:sp>
        <p:nvSpPr>
          <p:cNvPr id="2" name="Slide Number Placeholder 1"/>
          <p:cNvSpPr>
            <a:spLocks noGrp="1"/>
          </p:cNvSpPr>
          <p:nvPr>
            <p:ph type="sldNum" sz="quarter" idx="12"/>
          </p:nvPr>
        </p:nvSpPr>
        <p:spPr>
          <a:prstGeom prst="rect">
            <a:avLst/>
          </a:prstGeom>
        </p:spPr>
        <p:txBody>
          <a:bodyPr/>
          <a:lstStyle/>
          <a:p>
            <a:pPr>
              <a:defRPr/>
            </a:pPr>
            <a:endParaRPr lang="en-US" dirty="0"/>
          </a:p>
        </p:txBody>
      </p:sp>
      <p:sp>
        <p:nvSpPr>
          <p:cNvPr id="3" name="Title 2"/>
          <p:cNvSpPr>
            <a:spLocks noGrp="1"/>
          </p:cNvSpPr>
          <p:nvPr>
            <p:ph type="title" idx="4294967295"/>
          </p:nvPr>
        </p:nvSpPr>
        <p:spPr>
          <a:xfrm>
            <a:off x="582930" y="1008077"/>
            <a:ext cx="1024777" cy="1098862"/>
          </a:xfrm>
        </p:spPr>
        <p:txBody>
          <a:bodyPr>
            <a:noAutofit/>
          </a:bodyPr>
          <a:lstStyle/>
          <a:p>
            <a:pPr algn="ctr" fontAlgn="base">
              <a:spcAft>
                <a:spcPct val="0"/>
              </a:spcAft>
            </a:pPr>
            <a:r>
              <a:rPr lang="en-US" sz="1200" b="1" cap="all" dirty="0" smtClean="0">
                <a:solidFill>
                  <a:schemeClr val="tx1"/>
                </a:solidFill>
                <a:latin typeface="+mn-lt"/>
              </a:rPr>
              <a:t>Per Additional Water Storage Project (AWSP)</a:t>
            </a:r>
            <a:endParaRPr lang="en-US" sz="1200" b="1" cap="all" dirty="0">
              <a:solidFill>
                <a:schemeClr val="tx1"/>
              </a:solidFill>
              <a:latin typeface="+mn-lt"/>
            </a:endParaRPr>
          </a:p>
        </p:txBody>
      </p:sp>
      <p:grpSp>
        <p:nvGrpSpPr>
          <p:cNvPr id="6" name="Group 5"/>
          <p:cNvGrpSpPr>
            <a:grpSpLocks noChangeAspect="1"/>
          </p:cNvGrpSpPr>
          <p:nvPr/>
        </p:nvGrpSpPr>
        <p:grpSpPr>
          <a:xfrm>
            <a:off x="3552710" y="3498268"/>
            <a:ext cx="4445002" cy="1874047"/>
            <a:chOff x="73023" y="1099050"/>
            <a:chExt cx="8890003" cy="3748094"/>
          </a:xfrm>
        </p:grpSpPr>
        <p:sp>
          <p:nvSpPr>
            <p:cNvPr id="19458" name="Rectangle 2"/>
            <p:cNvSpPr>
              <a:spLocks noChangeArrowheads="1"/>
            </p:cNvSpPr>
            <p:nvPr/>
          </p:nvSpPr>
          <p:spPr bwMode="auto">
            <a:xfrm>
              <a:off x="1600201" y="2265702"/>
              <a:ext cx="7362825" cy="2581442"/>
            </a:xfrm>
            <a:prstGeom prst="rect">
              <a:avLst/>
            </a:prstGeom>
            <a:gradFill rotWithShape="0">
              <a:gsLst>
                <a:gs pos="0">
                  <a:srgbClr val="67C1FF"/>
                </a:gs>
                <a:gs pos="100000">
                  <a:srgbClr val="9FD676"/>
                </a:gs>
              </a:gsLst>
              <a:lin ang="18900000" scaled="1"/>
            </a:gradFill>
            <a:ln>
              <a:noFill/>
            </a:ln>
            <a:extLst>
              <a:ext uri="{91240B29-F687-4F45-9708-019B960494DF}">
                <a14:hiddenLine xmlns:a14="http://schemas.microsoft.com/office/drawing/2010/main" w="9525">
                  <a:solidFill>
                    <a:srgbClr val="000000"/>
                  </a:solidFill>
                  <a:miter lim="800000"/>
                  <a:headEnd/>
                  <a:tailEnd type="none" w="sm" len="sm"/>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dirty="0"/>
            </a:p>
          </p:txBody>
        </p:sp>
        <p:sp>
          <p:nvSpPr>
            <p:cNvPr id="15" name="Freeform 6" descr="Sand"/>
            <p:cNvSpPr>
              <a:spLocks/>
            </p:cNvSpPr>
            <p:nvPr/>
          </p:nvSpPr>
          <p:spPr bwMode="auto">
            <a:xfrm>
              <a:off x="962023" y="4455032"/>
              <a:ext cx="4818060" cy="374041"/>
            </a:xfrm>
            <a:custGeom>
              <a:avLst/>
              <a:gdLst>
                <a:gd name="T0" fmla="*/ 2147483647 w 3913"/>
                <a:gd name="T1" fmla="*/ 0 h 1903"/>
                <a:gd name="T2" fmla="*/ 2147483647 w 3913"/>
                <a:gd name="T3" fmla="*/ 2147483647 h 1903"/>
                <a:gd name="T4" fmla="*/ 2147483647 w 3913"/>
                <a:gd name="T5" fmla="*/ 2147483647 h 1903"/>
                <a:gd name="T6" fmla="*/ 2147483647 w 3913"/>
                <a:gd name="T7" fmla="*/ 2147483647 h 1903"/>
                <a:gd name="T8" fmla="*/ 2147483647 w 3913"/>
                <a:gd name="T9" fmla="*/ 2147483647 h 1903"/>
                <a:gd name="T10" fmla="*/ 2147483647 w 3913"/>
                <a:gd name="T11" fmla="*/ 2147483647 h 1903"/>
                <a:gd name="T12" fmla="*/ 2147483647 w 3913"/>
                <a:gd name="T13" fmla="*/ 2147483647 h 1903"/>
                <a:gd name="T14" fmla="*/ 0 60000 65536"/>
                <a:gd name="T15" fmla="*/ 0 60000 65536"/>
                <a:gd name="T16" fmla="*/ 0 60000 65536"/>
                <a:gd name="T17" fmla="*/ 0 60000 65536"/>
                <a:gd name="T18" fmla="*/ 0 60000 65536"/>
                <a:gd name="T19" fmla="*/ 0 60000 65536"/>
                <a:gd name="T20" fmla="*/ 0 60000 65536"/>
                <a:gd name="T21" fmla="*/ 0 w 3913"/>
                <a:gd name="T22" fmla="*/ 0 h 1903"/>
                <a:gd name="T23" fmla="*/ 3913 w 3913"/>
                <a:gd name="T24" fmla="*/ 1903 h 19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3" h="1903">
                  <a:moveTo>
                    <a:pt x="3793" y="0"/>
                  </a:moveTo>
                  <a:cubicBezTo>
                    <a:pt x="3637" y="61"/>
                    <a:pt x="3133" y="190"/>
                    <a:pt x="2859" y="369"/>
                  </a:cubicBezTo>
                  <a:cubicBezTo>
                    <a:pt x="2585" y="548"/>
                    <a:pt x="2361" y="875"/>
                    <a:pt x="2147" y="1072"/>
                  </a:cubicBezTo>
                  <a:cubicBezTo>
                    <a:pt x="1933" y="1269"/>
                    <a:pt x="1866" y="1414"/>
                    <a:pt x="1573" y="1552"/>
                  </a:cubicBezTo>
                  <a:cubicBezTo>
                    <a:pt x="1280" y="1690"/>
                    <a:pt x="0" y="1844"/>
                    <a:pt x="390" y="1903"/>
                  </a:cubicBezTo>
                  <a:lnTo>
                    <a:pt x="3913" y="1903"/>
                  </a:lnTo>
                  <a:lnTo>
                    <a:pt x="3913" y="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square" anchor="ctr">
              <a:spAutoFit/>
            </a:bodyPr>
            <a:lstStyle/>
            <a:p>
              <a:endParaRPr lang="en-US" dirty="0"/>
            </a:p>
          </p:txBody>
        </p:sp>
        <p:sp>
          <p:nvSpPr>
            <p:cNvPr id="19463" name="AutoShape 7"/>
            <p:cNvSpPr>
              <a:spLocks noChangeArrowheads="1"/>
            </p:cNvSpPr>
            <p:nvPr/>
          </p:nvSpPr>
          <p:spPr bwMode="auto">
            <a:xfrm flipV="1">
              <a:off x="73023" y="1099050"/>
              <a:ext cx="2046288" cy="374809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a:noFill/>
            </a:ln>
            <a:effectLst>
              <a:prstShdw prst="shdw17" dist="17961" dir="2700000">
                <a:srgbClr val="737373"/>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9459" name="Line 3"/>
            <p:cNvSpPr>
              <a:spLocks noChangeShapeType="1"/>
            </p:cNvSpPr>
            <p:nvPr/>
          </p:nvSpPr>
          <p:spPr bwMode="auto">
            <a:xfrm flipV="1">
              <a:off x="1708151" y="1842001"/>
              <a:ext cx="7254875" cy="1270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9460" name="Line 4"/>
            <p:cNvSpPr>
              <a:spLocks noChangeShapeType="1"/>
            </p:cNvSpPr>
            <p:nvPr/>
          </p:nvSpPr>
          <p:spPr bwMode="auto">
            <a:xfrm flipV="1">
              <a:off x="1782299" y="2251416"/>
              <a:ext cx="6746869" cy="1428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9464" name="Text Box 8"/>
            <p:cNvSpPr txBox="1">
              <a:spLocks noChangeArrowheads="1"/>
            </p:cNvSpPr>
            <p:nvPr/>
          </p:nvSpPr>
          <p:spPr bwMode="auto">
            <a:xfrm>
              <a:off x="741361" y="4058157"/>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sm" len="sm"/>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6699FF"/>
                </a:buClr>
                <a:buSzPct val="60000"/>
                <a:buFont typeface="Monotype Sorts"/>
                <a:buNone/>
              </a:pPr>
              <a:endParaRPr lang="en-US" altLang="en-US" sz="2000" b="1" dirty="0">
                <a:latin typeface="Arial Narrow" pitchFamily="34" charset="0"/>
              </a:endParaRPr>
            </a:p>
          </p:txBody>
        </p:sp>
        <p:sp>
          <p:nvSpPr>
            <p:cNvPr id="19466" name="Text Box 10"/>
            <p:cNvSpPr txBox="1">
              <a:spLocks noChangeArrowheads="1"/>
            </p:cNvSpPr>
            <p:nvPr/>
          </p:nvSpPr>
          <p:spPr bwMode="auto">
            <a:xfrm>
              <a:off x="2583029" y="1832480"/>
              <a:ext cx="4033798" cy="51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ts val="1000"/>
                </a:spcBef>
              </a:pPr>
              <a:r>
                <a:rPr lang="en-US" altLang="en-US" sz="1200" dirty="0" smtClean="0">
                  <a:latin typeface="+mn-lt"/>
                </a:rPr>
                <a:t>Municipal used 4000AF </a:t>
              </a:r>
              <a:r>
                <a:rPr lang="en-US" altLang="en-US" sz="1200" dirty="0">
                  <a:latin typeface="+mn-lt"/>
                </a:rPr>
                <a:t>=</a:t>
              </a:r>
              <a:r>
                <a:rPr lang="en-US" altLang="en-US" sz="1200" dirty="0" smtClean="0">
                  <a:latin typeface="+mn-lt"/>
                </a:rPr>
                <a:t> </a:t>
              </a:r>
              <a:r>
                <a:rPr lang="en-US" altLang="en-US" sz="1200" dirty="0">
                  <a:latin typeface="+mn-lt"/>
                </a:rPr>
                <a:t>8</a:t>
              </a:r>
              <a:r>
                <a:rPr lang="en-US" altLang="en-US" sz="1200" dirty="0" smtClean="0">
                  <a:latin typeface="+mn-lt"/>
                </a:rPr>
                <a:t>% </a:t>
              </a:r>
              <a:endParaRPr lang="en-US" altLang="en-US" sz="1200" dirty="0">
                <a:latin typeface="+mn-lt"/>
              </a:endParaRPr>
            </a:p>
          </p:txBody>
        </p:sp>
        <p:sp>
          <p:nvSpPr>
            <p:cNvPr id="19467" name="Text Box 11"/>
            <p:cNvSpPr txBox="1">
              <a:spLocks noChangeArrowheads="1"/>
            </p:cNvSpPr>
            <p:nvPr/>
          </p:nvSpPr>
          <p:spPr bwMode="auto">
            <a:xfrm>
              <a:off x="2847705" y="2710744"/>
              <a:ext cx="2932378" cy="16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altLang="en-US" sz="1200" dirty="0" smtClean="0">
                  <a:latin typeface="+mn-lt"/>
                </a:rPr>
                <a:t>Conservation and</a:t>
              </a:r>
            </a:p>
            <a:p>
              <a:pPr algn="ctr"/>
              <a:r>
                <a:rPr lang="en-US" altLang="en-US" sz="1200" dirty="0" smtClean="0">
                  <a:latin typeface="+mn-lt"/>
                </a:rPr>
                <a:t>Resource storage</a:t>
              </a:r>
            </a:p>
            <a:p>
              <a:pPr algn="ctr"/>
              <a:r>
                <a:rPr lang="en-US" altLang="en-US" sz="1200" dirty="0" smtClean="0">
                  <a:latin typeface="+mn-lt"/>
                </a:rPr>
                <a:t>plus donated</a:t>
              </a:r>
            </a:p>
            <a:p>
              <a:pPr algn="ctr"/>
              <a:r>
                <a:rPr lang="en-US" altLang="en-US" sz="1200" dirty="0" smtClean="0">
                  <a:latin typeface="+mn-lt"/>
                </a:rPr>
                <a:t>80% + </a:t>
              </a:r>
              <a:r>
                <a:rPr lang="en-US" altLang="en-US" sz="1200" dirty="0">
                  <a:latin typeface="+mn-lt"/>
                </a:rPr>
                <a:t>8</a:t>
              </a:r>
              <a:r>
                <a:rPr lang="en-US" altLang="en-US" sz="1200" dirty="0" smtClean="0">
                  <a:latin typeface="+mn-lt"/>
                </a:rPr>
                <a:t>% = 88%</a:t>
              </a:r>
              <a:endParaRPr lang="en-US" altLang="en-US" sz="1200" dirty="0">
                <a:latin typeface="+mn-lt"/>
              </a:endParaRPr>
            </a:p>
          </p:txBody>
        </p:sp>
        <p:sp>
          <p:nvSpPr>
            <p:cNvPr id="5" name="TextBox 4"/>
            <p:cNvSpPr txBox="1"/>
            <p:nvPr/>
          </p:nvSpPr>
          <p:spPr>
            <a:xfrm>
              <a:off x="152393" y="2650444"/>
              <a:ext cx="1887548" cy="1292662"/>
            </a:xfrm>
            <a:prstGeom prst="rect">
              <a:avLst/>
            </a:prstGeom>
            <a:noFill/>
          </p:spPr>
          <p:txBody>
            <a:bodyPr wrap="square" rtlCol="0">
              <a:spAutoFit/>
            </a:bodyPr>
            <a:lstStyle/>
            <a:p>
              <a:pPr algn="ctr"/>
              <a:r>
                <a:rPr lang="en-US" sz="1200" dirty="0" smtClean="0"/>
                <a:t>Howard</a:t>
              </a:r>
            </a:p>
            <a:p>
              <a:pPr algn="ctr"/>
              <a:r>
                <a:rPr lang="en-US" sz="1200" dirty="0" smtClean="0"/>
                <a:t>Hanson</a:t>
              </a:r>
            </a:p>
            <a:p>
              <a:pPr algn="ctr"/>
              <a:r>
                <a:rPr lang="en-US" sz="1200" dirty="0" smtClean="0"/>
                <a:t>Dam</a:t>
              </a:r>
              <a:endParaRPr lang="en-US" sz="1200" dirty="0"/>
            </a:p>
          </p:txBody>
        </p:sp>
        <p:sp>
          <p:nvSpPr>
            <p:cNvPr id="19462" name="Freeform 6" descr="Sand"/>
            <p:cNvSpPr>
              <a:spLocks/>
            </p:cNvSpPr>
            <p:nvPr/>
          </p:nvSpPr>
          <p:spPr bwMode="auto">
            <a:xfrm>
              <a:off x="4314823" y="1832480"/>
              <a:ext cx="4648203" cy="3000370"/>
            </a:xfrm>
            <a:custGeom>
              <a:avLst/>
              <a:gdLst>
                <a:gd name="T0" fmla="*/ 2147483647 w 3913"/>
                <a:gd name="T1" fmla="*/ 0 h 1903"/>
                <a:gd name="T2" fmla="*/ 2147483647 w 3913"/>
                <a:gd name="T3" fmla="*/ 2147483647 h 1903"/>
                <a:gd name="T4" fmla="*/ 2147483647 w 3913"/>
                <a:gd name="T5" fmla="*/ 2147483647 h 1903"/>
                <a:gd name="T6" fmla="*/ 2147483647 w 3913"/>
                <a:gd name="T7" fmla="*/ 2147483647 h 1903"/>
                <a:gd name="T8" fmla="*/ 2147483647 w 3913"/>
                <a:gd name="T9" fmla="*/ 2147483647 h 1903"/>
                <a:gd name="T10" fmla="*/ 2147483647 w 3913"/>
                <a:gd name="T11" fmla="*/ 2147483647 h 1903"/>
                <a:gd name="T12" fmla="*/ 2147483647 w 3913"/>
                <a:gd name="T13" fmla="*/ 2147483647 h 1903"/>
                <a:gd name="T14" fmla="*/ 0 60000 65536"/>
                <a:gd name="T15" fmla="*/ 0 60000 65536"/>
                <a:gd name="T16" fmla="*/ 0 60000 65536"/>
                <a:gd name="T17" fmla="*/ 0 60000 65536"/>
                <a:gd name="T18" fmla="*/ 0 60000 65536"/>
                <a:gd name="T19" fmla="*/ 0 60000 65536"/>
                <a:gd name="T20" fmla="*/ 0 60000 65536"/>
                <a:gd name="T21" fmla="*/ 0 w 3913"/>
                <a:gd name="T22" fmla="*/ 0 h 1903"/>
                <a:gd name="T23" fmla="*/ 3913 w 3913"/>
                <a:gd name="T24" fmla="*/ 1903 h 19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3" h="1903">
                  <a:moveTo>
                    <a:pt x="3793" y="0"/>
                  </a:moveTo>
                  <a:cubicBezTo>
                    <a:pt x="3637" y="61"/>
                    <a:pt x="3133" y="190"/>
                    <a:pt x="2859" y="369"/>
                  </a:cubicBezTo>
                  <a:cubicBezTo>
                    <a:pt x="2585" y="548"/>
                    <a:pt x="2361" y="875"/>
                    <a:pt x="2147" y="1072"/>
                  </a:cubicBezTo>
                  <a:cubicBezTo>
                    <a:pt x="1933" y="1269"/>
                    <a:pt x="1866" y="1414"/>
                    <a:pt x="1573" y="1552"/>
                  </a:cubicBezTo>
                  <a:cubicBezTo>
                    <a:pt x="1280" y="1690"/>
                    <a:pt x="0" y="1844"/>
                    <a:pt x="390" y="1903"/>
                  </a:cubicBezTo>
                  <a:lnTo>
                    <a:pt x="3913" y="1903"/>
                  </a:lnTo>
                  <a:lnTo>
                    <a:pt x="3913" y="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square" anchor="ctr">
              <a:spAutoFit/>
            </a:bodyPr>
            <a:lstStyle/>
            <a:p>
              <a:endParaRPr lang="en-US" dirty="0"/>
            </a:p>
          </p:txBody>
        </p:sp>
      </p:grpSp>
      <p:grpSp>
        <p:nvGrpSpPr>
          <p:cNvPr id="17" name="Group 16"/>
          <p:cNvGrpSpPr>
            <a:grpSpLocks noChangeAspect="1"/>
          </p:cNvGrpSpPr>
          <p:nvPr/>
        </p:nvGrpSpPr>
        <p:grpSpPr>
          <a:xfrm>
            <a:off x="1636282" y="811891"/>
            <a:ext cx="4445002" cy="1874047"/>
            <a:chOff x="73023" y="1099050"/>
            <a:chExt cx="8890003" cy="3748094"/>
          </a:xfrm>
        </p:grpSpPr>
        <p:sp>
          <p:nvSpPr>
            <p:cNvPr id="18" name="Rectangle 2"/>
            <p:cNvSpPr>
              <a:spLocks noChangeArrowheads="1"/>
            </p:cNvSpPr>
            <p:nvPr/>
          </p:nvSpPr>
          <p:spPr bwMode="auto">
            <a:xfrm>
              <a:off x="1600201" y="2590284"/>
              <a:ext cx="7362825" cy="2256860"/>
            </a:xfrm>
            <a:prstGeom prst="rect">
              <a:avLst/>
            </a:prstGeom>
            <a:gradFill rotWithShape="0">
              <a:gsLst>
                <a:gs pos="0">
                  <a:srgbClr val="67C1FF"/>
                </a:gs>
                <a:gs pos="100000">
                  <a:srgbClr val="9FD676"/>
                </a:gs>
              </a:gsLst>
              <a:lin ang="18900000" scaled="1"/>
            </a:gradFill>
            <a:ln>
              <a:noFill/>
            </a:ln>
            <a:extLst>
              <a:ext uri="{91240B29-F687-4F45-9708-019B960494DF}">
                <a14:hiddenLine xmlns:a14="http://schemas.microsoft.com/office/drawing/2010/main" w="9525">
                  <a:solidFill>
                    <a:srgbClr val="000000"/>
                  </a:solidFill>
                  <a:miter lim="800000"/>
                  <a:headEnd/>
                  <a:tailEnd type="none" w="sm" len="sm"/>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dirty="0"/>
            </a:p>
          </p:txBody>
        </p:sp>
        <p:sp>
          <p:nvSpPr>
            <p:cNvPr id="22" name="Line 4"/>
            <p:cNvSpPr>
              <a:spLocks noChangeShapeType="1"/>
            </p:cNvSpPr>
            <p:nvPr/>
          </p:nvSpPr>
          <p:spPr bwMode="auto">
            <a:xfrm flipV="1">
              <a:off x="1820863" y="2597428"/>
              <a:ext cx="7142163" cy="7144"/>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9" name="Freeform 6" descr="Sand"/>
            <p:cNvSpPr>
              <a:spLocks/>
            </p:cNvSpPr>
            <p:nvPr/>
          </p:nvSpPr>
          <p:spPr bwMode="auto">
            <a:xfrm>
              <a:off x="962023" y="4455032"/>
              <a:ext cx="4818060" cy="374041"/>
            </a:xfrm>
            <a:custGeom>
              <a:avLst/>
              <a:gdLst>
                <a:gd name="T0" fmla="*/ 2147483647 w 3913"/>
                <a:gd name="T1" fmla="*/ 0 h 1903"/>
                <a:gd name="T2" fmla="*/ 2147483647 w 3913"/>
                <a:gd name="T3" fmla="*/ 2147483647 h 1903"/>
                <a:gd name="T4" fmla="*/ 2147483647 w 3913"/>
                <a:gd name="T5" fmla="*/ 2147483647 h 1903"/>
                <a:gd name="T6" fmla="*/ 2147483647 w 3913"/>
                <a:gd name="T7" fmla="*/ 2147483647 h 1903"/>
                <a:gd name="T8" fmla="*/ 2147483647 w 3913"/>
                <a:gd name="T9" fmla="*/ 2147483647 h 1903"/>
                <a:gd name="T10" fmla="*/ 2147483647 w 3913"/>
                <a:gd name="T11" fmla="*/ 2147483647 h 1903"/>
                <a:gd name="T12" fmla="*/ 2147483647 w 3913"/>
                <a:gd name="T13" fmla="*/ 2147483647 h 1903"/>
                <a:gd name="T14" fmla="*/ 0 60000 65536"/>
                <a:gd name="T15" fmla="*/ 0 60000 65536"/>
                <a:gd name="T16" fmla="*/ 0 60000 65536"/>
                <a:gd name="T17" fmla="*/ 0 60000 65536"/>
                <a:gd name="T18" fmla="*/ 0 60000 65536"/>
                <a:gd name="T19" fmla="*/ 0 60000 65536"/>
                <a:gd name="T20" fmla="*/ 0 60000 65536"/>
                <a:gd name="T21" fmla="*/ 0 w 3913"/>
                <a:gd name="T22" fmla="*/ 0 h 1903"/>
                <a:gd name="T23" fmla="*/ 3913 w 3913"/>
                <a:gd name="T24" fmla="*/ 1903 h 19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3" h="1903">
                  <a:moveTo>
                    <a:pt x="3793" y="0"/>
                  </a:moveTo>
                  <a:cubicBezTo>
                    <a:pt x="3637" y="61"/>
                    <a:pt x="3133" y="190"/>
                    <a:pt x="2859" y="369"/>
                  </a:cubicBezTo>
                  <a:cubicBezTo>
                    <a:pt x="2585" y="548"/>
                    <a:pt x="2361" y="875"/>
                    <a:pt x="2147" y="1072"/>
                  </a:cubicBezTo>
                  <a:cubicBezTo>
                    <a:pt x="1933" y="1269"/>
                    <a:pt x="1866" y="1414"/>
                    <a:pt x="1573" y="1552"/>
                  </a:cubicBezTo>
                  <a:cubicBezTo>
                    <a:pt x="1280" y="1690"/>
                    <a:pt x="0" y="1844"/>
                    <a:pt x="390" y="1903"/>
                  </a:cubicBezTo>
                  <a:lnTo>
                    <a:pt x="3913" y="1903"/>
                  </a:lnTo>
                  <a:lnTo>
                    <a:pt x="3913" y="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square" anchor="ctr">
              <a:spAutoFit/>
            </a:bodyPr>
            <a:lstStyle/>
            <a:p>
              <a:endParaRPr lang="en-US" dirty="0"/>
            </a:p>
          </p:txBody>
        </p:sp>
        <p:sp>
          <p:nvSpPr>
            <p:cNvPr id="20" name="AutoShape 7"/>
            <p:cNvSpPr>
              <a:spLocks noChangeArrowheads="1"/>
            </p:cNvSpPr>
            <p:nvPr/>
          </p:nvSpPr>
          <p:spPr bwMode="auto">
            <a:xfrm flipV="1">
              <a:off x="73023" y="1099050"/>
              <a:ext cx="2046288" cy="374809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a:noFill/>
            </a:ln>
            <a:effectLst>
              <a:prstShdw prst="shdw17" dist="17961" dir="2700000">
                <a:srgbClr val="737373"/>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3" name="Freeform 6" descr="Sand"/>
            <p:cNvSpPr>
              <a:spLocks/>
            </p:cNvSpPr>
            <p:nvPr/>
          </p:nvSpPr>
          <p:spPr bwMode="auto">
            <a:xfrm>
              <a:off x="4314823" y="1832480"/>
              <a:ext cx="4648203" cy="3000370"/>
            </a:xfrm>
            <a:custGeom>
              <a:avLst/>
              <a:gdLst>
                <a:gd name="T0" fmla="*/ 2147483647 w 3913"/>
                <a:gd name="T1" fmla="*/ 0 h 1903"/>
                <a:gd name="T2" fmla="*/ 2147483647 w 3913"/>
                <a:gd name="T3" fmla="*/ 2147483647 h 1903"/>
                <a:gd name="T4" fmla="*/ 2147483647 w 3913"/>
                <a:gd name="T5" fmla="*/ 2147483647 h 1903"/>
                <a:gd name="T6" fmla="*/ 2147483647 w 3913"/>
                <a:gd name="T7" fmla="*/ 2147483647 h 1903"/>
                <a:gd name="T8" fmla="*/ 2147483647 w 3913"/>
                <a:gd name="T9" fmla="*/ 2147483647 h 1903"/>
                <a:gd name="T10" fmla="*/ 2147483647 w 3913"/>
                <a:gd name="T11" fmla="*/ 2147483647 h 1903"/>
                <a:gd name="T12" fmla="*/ 2147483647 w 3913"/>
                <a:gd name="T13" fmla="*/ 2147483647 h 1903"/>
                <a:gd name="T14" fmla="*/ 0 60000 65536"/>
                <a:gd name="T15" fmla="*/ 0 60000 65536"/>
                <a:gd name="T16" fmla="*/ 0 60000 65536"/>
                <a:gd name="T17" fmla="*/ 0 60000 65536"/>
                <a:gd name="T18" fmla="*/ 0 60000 65536"/>
                <a:gd name="T19" fmla="*/ 0 60000 65536"/>
                <a:gd name="T20" fmla="*/ 0 60000 65536"/>
                <a:gd name="T21" fmla="*/ 0 w 3913"/>
                <a:gd name="T22" fmla="*/ 0 h 1903"/>
                <a:gd name="T23" fmla="*/ 3913 w 3913"/>
                <a:gd name="T24" fmla="*/ 1903 h 19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3" h="1903">
                  <a:moveTo>
                    <a:pt x="3793" y="0"/>
                  </a:moveTo>
                  <a:cubicBezTo>
                    <a:pt x="3637" y="61"/>
                    <a:pt x="3133" y="190"/>
                    <a:pt x="2859" y="369"/>
                  </a:cubicBezTo>
                  <a:cubicBezTo>
                    <a:pt x="2585" y="548"/>
                    <a:pt x="2361" y="875"/>
                    <a:pt x="2147" y="1072"/>
                  </a:cubicBezTo>
                  <a:cubicBezTo>
                    <a:pt x="1933" y="1269"/>
                    <a:pt x="1866" y="1414"/>
                    <a:pt x="1573" y="1552"/>
                  </a:cubicBezTo>
                  <a:cubicBezTo>
                    <a:pt x="1280" y="1690"/>
                    <a:pt x="0" y="1844"/>
                    <a:pt x="390" y="1903"/>
                  </a:cubicBezTo>
                  <a:lnTo>
                    <a:pt x="3913" y="1903"/>
                  </a:lnTo>
                  <a:lnTo>
                    <a:pt x="3913" y="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square" anchor="ctr">
              <a:spAutoFit/>
            </a:bodyPr>
            <a:lstStyle/>
            <a:p>
              <a:endParaRPr lang="en-US" dirty="0"/>
            </a:p>
          </p:txBody>
        </p:sp>
        <p:sp>
          <p:nvSpPr>
            <p:cNvPr id="24" name="Text Box 8"/>
            <p:cNvSpPr txBox="1">
              <a:spLocks noChangeArrowheads="1"/>
            </p:cNvSpPr>
            <p:nvPr/>
          </p:nvSpPr>
          <p:spPr bwMode="auto">
            <a:xfrm>
              <a:off x="741361" y="4058157"/>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sm" len="sm"/>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6699FF"/>
                </a:buClr>
                <a:buSzPct val="60000"/>
                <a:buFont typeface="Monotype Sorts"/>
                <a:buNone/>
              </a:pPr>
              <a:endParaRPr lang="en-US" altLang="en-US" sz="2000" b="1" dirty="0">
                <a:latin typeface="Arial Narrow" pitchFamily="34" charset="0"/>
              </a:endParaRPr>
            </a:p>
          </p:txBody>
        </p:sp>
        <p:sp>
          <p:nvSpPr>
            <p:cNvPr id="25" name="Text Box 10"/>
            <p:cNvSpPr txBox="1">
              <a:spLocks noChangeArrowheads="1"/>
            </p:cNvSpPr>
            <p:nvPr/>
          </p:nvSpPr>
          <p:spPr bwMode="auto">
            <a:xfrm>
              <a:off x="1950137" y="1982210"/>
              <a:ext cx="5713743" cy="51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ts val="1000"/>
                </a:spcBef>
              </a:pPr>
              <a:r>
                <a:rPr lang="en-US" altLang="en-US" sz="1200" dirty="0" smtClean="0">
                  <a:latin typeface="+mn-lt"/>
                </a:rPr>
                <a:t>Municipal 20000AF*/10000AF = 40%/20% </a:t>
              </a:r>
              <a:endParaRPr lang="en-US" altLang="en-US" sz="1200" dirty="0">
                <a:latin typeface="+mn-lt"/>
              </a:endParaRPr>
            </a:p>
          </p:txBody>
        </p:sp>
        <p:sp>
          <p:nvSpPr>
            <p:cNvPr id="26" name="Text Box 11"/>
            <p:cNvSpPr txBox="1">
              <a:spLocks noChangeArrowheads="1"/>
            </p:cNvSpPr>
            <p:nvPr/>
          </p:nvSpPr>
          <p:spPr bwMode="auto">
            <a:xfrm>
              <a:off x="3089733" y="2620552"/>
              <a:ext cx="2690350" cy="203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altLang="en-US" sz="1200" dirty="0" smtClean="0">
                  <a:latin typeface="+mn-lt"/>
                </a:rPr>
                <a:t>Conservation and</a:t>
              </a:r>
            </a:p>
            <a:p>
              <a:pPr algn="ctr"/>
              <a:r>
                <a:rPr lang="en-US" altLang="en-US" sz="1200" dirty="0" smtClean="0">
                  <a:latin typeface="+mn-lt"/>
                </a:rPr>
                <a:t>Resource storage</a:t>
              </a:r>
            </a:p>
            <a:p>
              <a:pPr algn="ctr"/>
              <a:r>
                <a:rPr lang="en-US" altLang="en-US" sz="1200" dirty="0" smtClean="0">
                  <a:latin typeface="+mn-lt"/>
                </a:rPr>
                <a:t>plus donated</a:t>
              </a:r>
            </a:p>
            <a:p>
              <a:pPr algn="ctr"/>
              <a:r>
                <a:rPr lang="en-US" altLang="en-US" sz="1200" dirty="0" smtClean="0">
                  <a:latin typeface="+mn-lt"/>
                </a:rPr>
                <a:t>29200AF/39200AF</a:t>
              </a:r>
            </a:p>
            <a:p>
              <a:pPr algn="ctr"/>
              <a:r>
                <a:rPr lang="en-US" altLang="en-US" sz="1200" dirty="0" smtClean="0">
                  <a:latin typeface="+mn-lt"/>
                </a:rPr>
                <a:t>= 60%/80%</a:t>
              </a:r>
              <a:endParaRPr lang="en-US" altLang="en-US" sz="1200" dirty="0">
                <a:latin typeface="+mn-lt"/>
              </a:endParaRPr>
            </a:p>
          </p:txBody>
        </p:sp>
        <p:sp>
          <p:nvSpPr>
            <p:cNvPr id="27" name="TextBox 26"/>
            <p:cNvSpPr txBox="1"/>
            <p:nvPr/>
          </p:nvSpPr>
          <p:spPr>
            <a:xfrm>
              <a:off x="152393" y="2650444"/>
              <a:ext cx="1887548" cy="1292662"/>
            </a:xfrm>
            <a:prstGeom prst="rect">
              <a:avLst/>
            </a:prstGeom>
            <a:noFill/>
          </p:spPr>
          <p:txBody>
            <a:bodyPr wrap="square" rtlCol="0">
              <a:spAutoFit/>
            </a:bodyPr>
            <a:lstStyle/>
            <a:p>
              <a:pPr algn="ctr"/>
              <a:r>
                <a:rPr lang="en-US" sz="1200" dirty="0" smtClean="0"/>
                <a:t>Howard</a:t>
              </a:r>
            </a:p>
            <a:p>
              <a:pPr algn="ctr"/>
              <a:r>
                <a:rPr lang="en-US" sz="1200" dirty="0" smtClean="0"/>
                <a:t>Hanson</a:t>
              </a:r>
            </a:p>
            <a:p>
              <a:pPr algn="ctr"/>
              <a:r>
                <a:rPr lang="en-US" sz="1200" dirty="0" smtClean="0"/>
                <a:t>Dam</a:t>
              </a:r>
              <a:endParaRPr lang="en-US" sz="1200" dirty="0"/>
            </a:p>
          </p:txBody>
        </p:sp>
        <p:sp>
          <p:nvSpPr>
            <p:cNvPr id="21" name="Line 3"/>
            <p:cNvSpPr>
              <a:spLocks noChangeShapeType="1"/>
            </p:cNvSpPr>
            <p:nvPr/>
          </p:nvSpPr>
          <p:spPr bwMode="auto">
            <a:xfrm flipV="1">
              <a:off x="1708151" y="1842001"/>
              <a:ext cx="7254875" cy="1270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39" name="Title 2"/>
          <p:cNvSpPr txBox="1">
            <a:spLocks/>
          </p:cNvSpPr>
          <p:nvPr/>
        </p:nvSpPr>
        <p:spPr>
          <a:xfrm>
            <a:off x="1857177" y="3632526"/>
            <a:ext cx="1584323" cy="964604"/>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200" b="1" kern="1200" cap="all">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Frutiger LT Std 55 Roman" pitchFamily="34" charset="0"/>
              </a:defRPr>
            </a:lvl2pPr>
            <a:lvl3pPr algn="l" rtl="0" eaLnBrk="1" fontAlgn="base" hangingPunct="1">
              <a:spcBef>
                <a:spcPct val="0"/>
              </a:spcBef>
              <a:spcAft>
                <a:spcPct val="0"/>
              </a:spcAft>
              <a:defRPr sz="3200" b="1">
                <a:solidFill>
                  <a:schemeClr val="tx1"/>
                </a:solidFill>
                <a:latin typeface="Frutiger LT Std 55 Roman" pitchFamily="34" charset="0"/>
              </a:defRPr>
            </a:lvl3pPr>
            <a:lvl4pPr algn="l" rtl="0" eaLnBrk="1" fontAlgn="base" hangingPunct="1">
              <a:spcBef>
                <a:spcPct val="0"/>
              </a:spcBef>
              <a:spcAft>
                <a:spcPct val="0"/>
              </a:spcAft>
              <a:defRPr sz="3200" b="1">
                <a:solidFill>
                  <a:schemeClr val="tx1"/>
                </a:solidFill>
                <a:latin typeface="Frutiger LT Std 55 Roman" pitchFamily="34" charset="0"/>
              </a:defRPr>
            </a:lvl4pPr>
            <a:lvl5pPr algn="l" rtl="0" eaLnBrk="1" fontAlgn="base" hangingPunct="1">
              <a:spcBef>
                <a:spcPct val="0"/>
              </a:spcBef>
              <a:spcAft>
                <a:spcPct val="0"/>
              </a:spcAft>
              <a:defRPr sz="3200" b="1">
                <a:solidFill>
                  <a:schemeClr val="tx1"/>
                </a:solidFill>
                <a:latin typeface="Frutiger LT Std 55 Roman" pitchFamily="34" charset="0"/>
              </a:defRPr>
            </a:lvl5pPr>
            <a:lvl6pPr marL="457200" algn="l" rtl="0" eaLnBrk="1" fontAlgn="base" hangingPunct="1">
              <a:spcBef>
                <a:spcPct val="0"/>
              </a:spcBef>
              <a:spcAft>
                <a:spcPct val="0"/>
              </a:spcAft>
              <a:defRPr sz="3200" b="1">
                <a:solidFill>
                  <a:schemeClr val="tx1"/>
                </a:solidFill>
                <a:latin typeface="Frutiger LT Std 55 Roman" pitchFamily="34" charset="0"/>
              </a:defRPr>
            </a:lvl6pPr>
            <a:lvl7pPr marL="914400" algn="l" rtl="0" eaLnBrk="1" fontAlgn="base" hangingPunct="1">
              <a:spcBef>
                <a:spcPct val="0"/>
              </a:spcBef>
              <a:spcAft>
                <a:spcPct val="0"/>
              </a:spcAft>
              <a:defRPr sz="3200" b="1">
                <a:solidFill>
                  <a:schemeClr val="tx1"/>
                </a:solidFill>
                <a:latin typeface="Frutiger LT Std 55 Roman" pitchFamily="34" charset="0"/>
              </a:defRPr>
            </a:lvl7pPr>
            <a:lvl8pPr marL="1371600" algn="l" rtl="0" eaLnBrk="1" fontAlgn="base" hangingPunct="1">
              <a:spcBef>
                <a:spcPct val="0"/>
              </a:spcBef>
              <a:spcAft>
                <a:spcPct val="0"/>
              </a:spcAft>
              <a:defRPr sz="3200" b="1">
                <a:solidFill>
                  <a:schemeClr val="tx1"/>
                </a:solidFill>
                <a:latin typeface="Frutiger LT Std 55 Roman" pitchFamily="34" charset="0"/>
              </a:defRPr>
            </a:lvl8pPr>
            <a:lvl9pPr marL="1828800" algn="l" rtl="0" eaLnBrk="1" fontAlgn="base" hangingPunct="1">
              <a:spcBef>
                <a:spcPct val="0"/>
              </a:spcBef>
              <a:spcAft>
                <a:spcPct val="0"/>
              </a:spcAft>
              <a:defRPr sz="3200" b="1">
                <a:solidFill>
                  <a:schemeClr val="tx1"/>
                </a:solidFill>
                <a:latin typeface="Frutiger LT Std 55 Roman" pitchFamily="34" charset="0"/>
              </a:defRPr>
            </a:lvl9pPr>
          </a:lstStyle>
          <a:p>
            <a:pPr algn="ctr"/>
            <a:r>
              <a:rPr lang="en-US" sz="1200" dirty="0" smtClean="0"/>
              <a:t>Amount of </a:t>
            </a:r>
            <a:r>
              <a:rPr lang="en-US" sz="1200" dirty="0"/>
              <a:t>Water </a:t>
            </a:r>
            <a:r>
              <a:rPr lang="en-US" sz="1200" dirty="0" smtClean="0"/>
              <a:t>used in a Normal Year</a:t>
            </a:r>
            <a:r>
              <a:rPr lang="en-US" sz="1200" dirty="0"/>
              <a:t> </a:t>
            </a:r>
            <a:r>
              <a:rPr lang="en-US" sz="1200" dirty="0" smtClean="0"/>
              <a:t>(average of</a:t>
            </a:r>
          </a:p>
          <a:p>
            <a:pPr algn="ctr"/>
            <a:r>
              <a:rPr lang="en-US" sz="1200" dirty="0" smtClean="0"/>
              <a:t>last 5 years)</a:t>
            </a:r>
            <a:endParaRPr lang="en-US" sz="1200" dirty="0"/>
          </a:p>
        </p:txBody>
      </p:sp>
      <p:sp>
        <p:nvSpPr>
          <p:cNvPr id="40" name="Title 2"/>
          <p:cNvSpPr txBox="1">
            <a:spLocks/>
          </p:cNvSpPr>
          <p:nvPr/>
        </p:nvSpPr>
        <p:spPr>
          <a:xfrm>
            <a:off x="3655293" y="5619895"/>
            <a:ext cx="1504110" cy="753826"/>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200" b="1" kern="1200" cap="all">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Frutiger LT Std 55 Roman" pitchFamily="34" charset="0"/>
              </a:defRPr>
            </a:lvl2pPr>
            <a:lvl3pPr algn="l" rtl="0" eaLnBrk="1" fontAlgn="base" hangingPunct="1">
              <a:spcBef>
                <a:spcPct val="0"/>
              </a:spcBef>
              <a:spcAft>
                <a:spcPct val="0"/>
              </a:spcAft>
              <a:defRPr sz="3200" b="1">
                <a:solidFill>
                  <a:schemeClr val="tx1"/>
                </a:solidFill>
                <a:latin typeface="Frutiger LT Std 55 Roman" pitchFamily="34" charset="0"/>
              </a:defRPr>
            </a:lvl3pPr>
            <a:lvl4pPr algn="l" rtl="0" eaLnBrk="1" fontAlgn="base" hangingPunct="1">
              <a:spcBef>
                <a:spcPct val="0"/>
              </a:spcBef>
              <a:spcAft>
                <a:spcPct val="0"/>
              </a:spcAft>
              <a:defRPr sz="3200" b="1">
                <a:solidFill>
                  <a:schemeClr val="tx1"/>
                </a:solidFill>
                <a:latin typeface="Frutiger LT Std 55 Roman" pitchFamily="34" charset="0"/>
              </a:defRPr>
            </a:lvl4pPr>
            <a:lvl5pPr algn="l" rtl="0" eaLnBrk="1" fontAlgn="base" hangingPunct="1">
              <a:spcBef>
                <a:spcPct val="0"/>
              </a:spcBef>
              <a:spcAft>
                <a:spcPct val="0"/>
              </a:spcAft>
              <a:defRPr sz="3200" b="1">
                <a:solidFill>
                  <a:schemeClr val="tx1"/>
                </a:solidFill>
                <a:latin typeface="Frutiger LT Std 55 Roman" pitchFamily="34" charset="0"/>
              </a:defRPr>
            </a:lvl5pPr>
            <a:lvl6pPr marL="457200" algn="l" rtl="0" eaLnBrk="1" fontAlgn="base" hangingPunct="1">
              <a:spcBef>
                <a:spcPct val="0"/>
              </a:spcBef>
              <a:spcAft>
                <a:spcPct val="0"/>
              </a:spcAft>
              <a:defRPr sz="3200" b="1">
                <a:solidFill>
                  <a:schemeClr val="tx1"/>
                </a:solidFill>
                <a:latin typeface="Frutiger LT Std 55 Roman" pitchFamily="34" charset="0"/>
              </a:defRPr>
            </a:lvl6pPr>
            <a:lvl7pPr marL="914400" algn="l" rtl="0" eaLnBrk="1" fontAlgn="base" hangingPunct="1">
              <a:spcBef>
                <a:spcPct val="0"/>
              </a:spcBef>
              <a:spcAft>
                <a:spcPct val="0"/>
              </a:spcAft>
              <a:defRPr sz="3200" b="1">
                <a:solidFill>
                  <a:schemeClr val="tx1"/>
                </a:solidFill>
                <a:latin typeface="Frutiger LT Std 55 Roman" pitchFamily="34" charset="0"/>
              </a:defRPr>
            </a:lvl7pPr>
            <a:lvl8pPr marL="1371600" algn="l" rtl="0" eaLnBrk="1" fontAlgn="base" hangingPunct="1">
              <a:spcBef>
                <a:spcPct val="0"/>
              </a:spcBef>
              <a:spcAft>
                <a:spcPct val="0"/>
              </a:spcAft>
              <a:defRPr sz="3200" b="1">
                <a:solidFill>
                  <a:schemeClr val="tx1"/>
                </a:solidFill>
                <a:latin typeface="Frutiger LT Std 55 Roman" pitchFamily="34" charset="0"/>
              </a:defRPr>
            </a:lvl8pPr>
            <a:lvl9pPr marL="1828800" algn="l" rtl="0" eaLnBrk="1" fontAlgn="base" hangingPunct="1">
              <a:spcBef>
                <a:spcPct val="0"/>
              </a:spcBef>
              <a:spcAft>
                <a:spcPct val="0"/>
              </a:spcAft>
              <a:defRPr sz="3200" b="1">
                <a:solidFill>
                  <a:schemeClr val="tx1"/>
                </a:solidFill>
                <a:latin typeface="Frutiger LT Std 55 Roman" pitchFamily="34" charset="0"/>
              </a:defRPr>
            </a:lvl9pPr>
          </a:lstStyle>
          <a:p>
            <a:pPr algn="ctr"/>
            <a:endParaRPr lang="en-US" sz="1200" dirty="0"/>
          </a:p>
        </p:txBody>
      </p:sp>
      <p:sp>
        <p:nvSpPr>
          <p:cNvPr id="41" name="Line 4"/>
          <p:cNvSpPr>
            <a:spLocks noChangeShapeType="1"/>
          </p:cNvSpPr>
          <p:nvPr/>
        </p:nvSpPr>
        <p:spPr bwMode="auto">
          <a:xfrm flipV="1">
            <a:off x="4431391" y="4267183"/>
            <a:ext cx="2819150" cy="6782"/>
          </a:xfrm>
          <a:prstGeom prst="line">
            <a:avLst/>
          </a:prstGeom>
          <a:noFill/>
          <a:ln w="63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 name="Rectangle 6"/>
          <p:cNvSpPr/>
          <p:nvPr/>
        </p:nvSpPr>
        <p:spPr>
          <a:xfrm>
            <a:off x="4716247" y="4052776"/>
            <a:ext cx="2396938" cy="258532"/>
          </a:xfrm>
          <a:prstGeom prst="rect">
            <a:avLst/>
          </a:prstGeom>
        </p:spPr>
        <p:txBody>
          <a:bodyPr wrap="none">
            <a:spAutoFit/>
          </a:bodyPr>
          <a:lstStyle/>
          <a:p>
            <a:pPr eaLnBrk="1" hangingPunct="1">
              <a:lnSpc>
                <a:spcPct val="90000"/>
              </a:lnSpc>
              <a:spcBef>
                <a:spcPts val="1000"/>
              </a:spcBef>
            </a:pPr>
            <a:r>
              <a:rPr lang="en-US" altLang="en-US" sz="1200" dirty="0">
                <a:latin typeface="+mn-lt"/>
              </a:rPr>
              <a:t>Municipal </a:t>
            </a:r>
            <a:r>
              <a:rPr lang="en-US" altLang="en-US" sz="1200" dirty="0" smtClean="0">
                <a:latin typeface="+mn-lt"/>
              </a:rPr>
              <a:t>donated 1</a:t>
            </a:r>
            <a:r>
              <a:rPr lang="en-US" altLang="en-US" sz="1200" dirty="0" smtClean="0"/>
              <a:t>6</a:t>
            </a:r>
            <a:r>
              <a:rPr lang="en-US" altLang="en-US" sz="1200" dirty="0" smtClean="0">
                <a:latin typeface="+mn-lt"/>
              </a:rPr>
              <a:t>000AF </a:t>
            </a:r>
            <a:r>
              <a:rPr lang="en-US" altLang="en-US" sz="1200" dirty="0"/>
              <a:t>=</a:t>
            </a:r>
            <a:r>
              <a:rPr lang="en-US" altLang="en-US" sz="1200" dirty="0" smtClean="0">
                <a:latin typeface="+mn-lt"/>
              </a:rPr>
              <a:t> </a:t>
            </a:r>
            <a:r>
              <a:rPr lang="en-US" altLang="en-US" sz="1200" dirty="0" smtClean="0"/>
              <a:t>12</a:t>
            </a:r>
            <a:r>
              <a:rPr lang="en-US" altLang="en-US" sz="1200" dirty="0" smtClean="0">
                <a:latin typeface="+mn-lt"/>
              </a:rPr>
              <a:t>% </a:t>
            </a:r>
            <a:endParaRPr lang="en-US" altLang="en-US" sz="1200" dirty="0">
              <a:latin typeface="+mn-lt"/>
            </a:endParaRPr>
          </a:p>
        </p:txBody>
      </p:sp>
      <p:sp>
        <p:nvSpPr>
          <p:cNvPr id="9" name="TextBox 8"/>
          <p:cNvSpPr txBox="1"/>
          <p:nvPr/>
        </p:nvSpPr>
        <p:spPr>
          <a:xfrm>
            <a:off x="6835661" y="-12152"/>
            <a:ext cx="2308339" cy="2554545"/>
          </a:xfrm>
          <a:prstGeom prst="rect">
            <a:avLst/>
          </a:prstGeom>
          <a:noFill/>
        </p:spPr>
        <p:txBody>
          <a:bodyPr wrap="square" rtlCol="0">
            <a:spAutoFit/>
          </a:bodyPr>
          <a:lstStyle/>
          <a:p>
            <a:pPr>
              <a:spcBef>
                <a:spcPct val="0"/>
              </a:spcBef>
            </a:pPr>
            <a:r>
              <a:rPr lang="en-US" sz="3200" b="1" cap="all" dirty="0">
                <a:solidFill>
                  <a:srgbClr val="598FB1"/>
                </a:solidFill>
                <a:latin typeface="+mj-lt"/>
                <a:ea typeface="+mj-ea"/>
                <a:cs typeface="+mj-cs"/>
              </a:rPr>
              <a:t>Municipal </a:t>
            </a:r>
            <a:r>
              <a:rPr lang="en-US" sz="3200" b="1" cap="all" dirty="0" smtClean="0">
                <a:solidFill>
                  <a:srgbClr val="598FB1"/>
                </a:solidFill>
                <a:latin typeface="+mj-lt"/>
                <a:ea typeface="+mj-ea"/>
                <a:cs typeface="+mj-cs"/>
              </a:rPr>
              <a:t>    Water </a:t>
            </a:r>
            <a:r>
              <a:rPr lang="en-US" sz="3200" b="1" cap="all" dirty="0">
                <a:solidFill>
                  <a:srgbClr val="598FB1"/>
                </a:solidFill>
                <a:latin typeface="+mj-lt"/>
                <a:ea typeface="+mj-ea"/>
                <a:cs typeface="+mj-cs"/>
              </a:rPr>
              <a:t>Used </a:t>
            </a:r>
            <a:r>
              <a:rPr lang="en-US" sz="3200" b="1" cap="all" dirty="0" smtClean="0">
                <a:solidFill>
                  <a:srgbClr val="598FB1"/>
                </a:solidFill>
                <a:latin typeface="+mj-lt"/>
                <a:ea typeface="+mj-ea"/>
                <a:cs typeface="+mj-cs"/>
              </a:rPr>
              <a:t>  from storage</a:t>
            </a:r>
            <a:endParaRPr lang="en-US" sz="3200" b="1" cap="all" dirty="0">
              <a:solidFill>
                <a:srgbClr val="598FB1"/>
              </a:solidFill>
              <a:latin typeface="+mj-lt"/>
              <a:ea typeface="+mj-ea"/>
              <a:cs typeface="+mj-cs"/>
            </a:endParaRPr>
          </a:p>
        </p:txBody>
      </p:sp>
      <p:sp>
        <p:nvSpPr>
          <p:cNvPr id="4" name="TextBox 3"/>
          <p:cNvSpPr txBox="1"/>
          <p:nvPr/>
        </p:nvSpPr>
        <p:spPr>
          <a:xfrm>
            <a:off x="457200" y="5996808"/>
            <a:ext cx="2585394" cy="553998"/>
          </a:xfrm>
          <a:prstGeom prst="rect">
            <a:avLst/>
          </a:prstGeom>
          <a:noFill/>
        </p:spPr>
        <p:txBody>
          <a:bodyPr wrap="square" rtlCol="0">
            <a:spAutoFit/>
          </a:bodyPr>
          <a:lstStyle/>
          <a:p>
            <a:r>
              <a:rPr lang="en-US" dirty="0" smtClean="0"/>
              <a:t>*</a:t>
            </a:r>
            <a:r>
              <a:rPr lang="en-US" sz="1200" dirty="0" smtClean="0"/>
              <a:t>Will become 20000AF when Fish Passage Facility is complete</a:t>
            </a:r>
            <a:endParaRPr lang="en-US" sz="1200" dirty="0"/>
          </a:p>
        </p:txBody>
      </p:sp>
      <p:sp>
        <p:nvSpPr>
          <p:cNvPr id="10" name="TextBox 9"/>
          <p:cNvSpPr txBox="1"/>
          <p:nvPr/>
        </p:nvSpPr>
        <p:spPr>
          <a:xfrm>
            <a:off x="5582429" y="976472"/>
            <a:ext cx="521161" cy="276999"/>
          </a:xfrm>
          <a:prstGeom prst="rect">
            <a:avLst/>
          </a:prstGeom>
          <a:noFill/>
        </p:spPr>
        <p:txBody>
          <a:bodyPr wrap="square" rtlCol="0">
            <a:spAutoFit/>
          </a:bodyPr>
          <a:lstStyle/>
          <a:p>
            <a:r>
              <a:rPr lang="en-US" sz="1200" dirty="0" smtClean="0"/>
              <a:t>1167</a:t>
            </a:r>
            <a:endParaRPr lang="en-US" sz="1200" dirty="0"/>
          </a:p>
        </p:txBody>
      </p:sp>
      <p:sp>
        <p:nvSpPr>
          <p:cNvPr id="11" name="Rectangle 10"/>
          <p:cNvSpPr/>
          <p:nvPr/>
        </p:nvSpPr>
        <p:spPr>
          <a:xfrm>
            <a:off x="5582429" y="1342626"/>
            <a:ext cx="498855" cy="276999"/>
          </a:xfrm>
          <a:prstGeom prst="rect">
            <a:avLst/>
          </a:prstGeom>
        </p:spPr>
        <p:txBody>
          <a:bodyPr wrap="none">
            <a:spAutoFit/>
          </a:bodyPr>
          <a:lstStyle/>
          <a:p>
            <a:r>
              <a:rPr lang="en-US" sz="1200" dirty="0" smtClean="0"/>
              <a:t>1147</a:t>
            </a:r>
            <a:endParaRPr lang="en-US" sz="1200" dirty="0"/>
          </a:p>
        </p:txBody>
      </p:sp>
    </p:spTree>
    <p:extLst>
      <p:ext uri="{BB962C8B-B14F-4D97-AF65-F5344CB8AC3E}">
        <p14:creationId xmlns:p14="http://schemas.microsoft.com/office/powerpoint/2010/main" val="2676515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 y="4724400"/>
            <a:ext cx="9144001"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a:stCxn id="13" idx="2"/>
          </p:cNvCxnSpPr>
          <p:nvPr/>
        </p:nvCxnSpPr>
        <p:spPr>
          <a:xfrm flipH="1" flipV="1">
            <a:off x="415457" y="5350195"/>
            <a:ext cx="3109066" cy="952"/>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155075" y="304801"/>
            <a:ext cx="3222781" cy="5062330"/>
          </a:xfrm>
          <a:custGeom>
            <a:avLst/>
            <a:gdLst>
              <a:gd name="connsiteX0" fmla="*/ 3093057 w 3093057"/>
              <a:gd name="connsiteY0" fmla="*/ 5028326 h 5036277"/>
              <a:gd name="connsiteX1" fmla="*/ 2568271 w 3093057"/>
              <a:gd name="connsiteY1" fmla="*/ 5036277 h 5036277"/>
              <a:gd name="connsiteX2" fmla="*/ 2274073 w 3093057"/>
              <a:gd name="connsiteY2" fmla="*/ 5020375 h 5036277"/>
              <a:gd name="connsiteX3" fmla="*/ 2122998 w 3093057"/>
              <a:gd name="connsiteY3" fmla="*/ 4940862 h 5036277"/>
              <a:gd name="connsiteX4" fmla="*/ 1916264 w 3093057"/>
              <a:gd name="connsiteY4" fmla="*/ 4718225 h 5036277"/>
              <a:gd name="connsiteX5" fmla="*/ 1828800 w 3093057"/>
              <a:gd name="connsiteY5" fmla="*/ 4511491 h 5036277"/>
              <a:gd name="connsiteX6" fmla="*/ 1574358 w 3093057"/>
              <a:gd name="connsiteY6" fmla="*/ 4384270 h 5036277"/>
              <a:gd name="connsiteX7" fmla="*/ 1335819 w 3093057"/>
              <a:gd name="connsiteY7" fmla="*/ 4241147 h 5036277"/>
              <a:gd name="connsiteX8" fmla="*/ 1359673 w 3093057"/>
              <a:gd name="connsiteY8" fmla="*/ 3962851 h 5036277"/>
              <a:gd name="connsiteX9" fmla="*/ 1542553 w 3093057"/>
              <a:gd name="connsiteY9" fmla="*/ 3843582 h 5036277"/>
              <a:gd name="connsiteX10" fmla="*/ 2019631 w 3093057"/>
              <a:gd name="connsiteY10" fmla="*/ 3573237 h 5036277"/>
              <a:gd name="connsiteX11" fmla="*/ 2194560 w 3093057"/>
              <a:gd name="connsiteY11" fmla="*/ 3112062 h 5036277"/>
              <a:gd name="connsiteX12" fmla="*/ 2019631 w 3093057"/>
              <a:gd name="connsiteY12" fmla="*/ 2825815 h 5036277"/>
              <a:gd name="connsiteX13" fmla="*/ 1860605 w 3093057"/>
              <a:gd name="connsiteY13" fmla="*/ 2762204 h 5036277"/>
              <a:gd name="connsiteX14" fmla="*/ 1359673 w 3093057"/>
              <a:gd name="connsiteY14" fmla="*/ 2595227 h 5036277"/>
              <a:gd name="connsiteX15" fmla="*/ 620202 w 3093057"/>
              <a:gd name="connsiteY15" fmla="*/ 2142003 h 5036277"/>
              <a:gd name="connsiteX16" fmla="*/ 747422 w 3093057"/>
              <a:gd name="connsiteY16" fmla="*/ 1474093 h 5036277"/>
              <a:gd name="connsiteX17" fmla="*/ 1009815 w 3093057"/>
              <a:gd name="connsiteY17" fmla="*/ 1179895 h 5036277"/>
              <a:gd name="connsiteX18" fmla="*/ 1311965 w 3093057"/>
              <a:gd name="connsiteY18" fmla="*/ 893648 h 5036277"/>
              <a:gd name="connsiteX19" fmla="*/ 739471 w 3093057"/>
              <a:gd name="connsiteY19" fmla="*/ 217787 h 5036277"/>
              <a:gd name="connsiteX20" fmla="*/ 182880 w 3093057"/>
              <a:gd name="connsiteY20" fmla="*/ 50810 h 5036277"/>
              <a:gd name="connsiteX21" fmla="*/ 0 w 3093057"/>
              <a:gd name="connsiteY21" fmla="*/ 3102 h 50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057" h="5036277">
                <a:moveTo>
                  <a:pt x="3093057" y="5028326"/>
                </a:moveTo>
                <a:lnTo>
                  <a:pt x="2568271" y="5036277"/>
                </a:lnTo>
                <a:cubicBezTo>
                  <a:pt x="2431774" y="5034952"/>
                  <a:pt x="2348285" y="5036277"/>
                  <a:pt x="2274073" y="5020375"/>
                </a:cubicBezTo>
                <a:cubicBezTo>
                  <a:pt x="2199861" y="5004473"/>
                  <a:pt x="2182633" y="4991220"/>
                  <a:pt x="2122998" y="4940862"/>
                </a:cubicBezTo>
                <a:cubicBezTo>
                  <a:pt x="2063363" y="4890504"/>
                  <a:pt x="1965297" y="4789787"/>
                  <a:pt x="1916264" y="4718225"/>
                </a:cubicBezTo>
                <a:cubicBezTo>
                  <a:pt x="1867231" y="4646663"/>
                  <a:pt x="1885784" y="4567150"/>
                  <a:pt x="1828800" y="4511491"/>
                </a:cubicBezTo>
                <a:cubicBezTo>
                  <a:pt x="1771816" y="4455832"/>
                  <a:pt x="1656521" y="4429327"/>
                  <a:pt x="1574358" y="4384270"/>
                </a:cubicBezTo>
                <a:cubicBezTo>
                  <a:pt x="1492195" y="4339213"/>
                  <a:pt x="1371600" y="4311383"/>
                  <a:pt x="1335819" y="4241147"/>
                </a:cubicBezTo>
                <a:cubicBezTo>
                  <a:pt x="1300038" y="4170911"/>
                  <a:pt x="1325217" y="4029112"/>
                  <a:pt x="1359673" y="3962851"/>
                </a:cubicBezTo>
                <a:cubicBezTo>
                  <a:pt x="1394129" y="3896590"/>
                  <a:pt x="1432560" y="3908518"/>
                  <a:pt x="1542553" y="3843582"/>
                </a:cubicBezTo>
                <a:cubicBezTo>
                  <a:pt x="1652546" y="3778646"/>
                  <a:pt x="1910963" y="3695157"/>
                  <a:pt x="2019631" y="3573237"/>
                </a:cubicBezTo>
                <a:cubicBezTo>
                  <a:pt x="2128299" y="3451317"/>
                  <a:pt x="2194560" y="3236632"/>
                  <a:pt x="2194560" y="3112062"/>
                </a:cubicBezTo>
                <a:cubicBezTo>
                  <a:pt x="2194560" y="2987492"/>
                  <a:pt x="2075290" y="2884125"/>
                  <a:pt x="2019631" y="2825815"/>
                </a:cubicBezTo>
                <a:cubicBezTo>
                  <a:pt x="1963972" y="2767505"/>
                  <a:pt x="1970598" y="2800635"/>
                  <a:pt x="1860605" y="2762204"/>
                </a:cubicBezTo>
                <a:cubicBezTo>
                  <a:pt x="1750612" y="2723773"/>
                  <a:pt x="1566407" y="2698594"/>
                  <a:pt x="1359673" y="2595227"/>
                </a:cubicBezTo>
                <a:cubicBezTo>
                  <a:pt x="1152939" y="2491860"/>
                  <a:pt x="722244" y="2328859"/>
                  <a:pt x="620202" y="2142003"/>
                </a:cubicBezTo>
                <a:cubicBezTo>
                  <a:pt x="518160" y="1955147"/>
                  <a:pt x="682486" y="1634444"/>
                  <a:pt x="747422" y="1474093"/>
                </a:cubicBezTo>
                <a:cubicBezTo>
                  <a:pt x="812357" y="1313742"/>
                  <a:pt x="915725" y="1276636"/>
                  <a:pt x="1009815" y="1179895"/>
                </a:cubicBezTo>
                <a:cubicBezTo>
                  <a:pt x="1103905" y="1083154"/>
                  <a:pt x="1357022" y="1053999"/>
                  <a:pt x="1311965" y="893648"/>
                </a:cubicBezTo>
                <a:cubicBezTo>
                  <a:pt x="1266908" y="733297"/>
                  <a:pt x="927652" y="358260"/>
                  <a:pt x="739471" y="217787"/>
                </a:cubicBezTo>
                <a:cubicBezTo>
                  <a:pt x="551290" y="77314"/>
                  <a:pt x="306125" y="86591"/>
                  <a:pt x="182880" y="50810"/>
                </a:cubicBezTo>
                <a:cubicBezTo>
                  <a:pt x="59635" y="15029"/>
                  <a:pt x="34456" y="-8825"/>
                  <a:pt x="0" y="3102"/>
                </a:cubicBezTo>
              </a:path>
            </a:pathLst>
          </a:custGeom>
          <a:noFill/>
          <a:ln w="165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p:nvGrpSpPr>
        <p:grpSpPr>
          <a:xfrm>
            <a:off x="4224526" y="4343400"/>
            <a:ext cx="2667001" cy="1124428"/>
            <a:chOff x="73023" y="1099050"/>
            <a:chExt cx="8890003" cy="3748094"/>
          </a:xfrm>
        </p:grpSpPr>
        <p:sp>
          <p:nvSpPr>
            <p:cNvPr id="3" name="Rectangle 2"/>
            <p:cNvSpPr>
              <a:spLocks noChangeArrowheads="1"/>
            </p:cNvSpPr>
            <p:nvPr/>
          </p:nvSpPr>
          <p:spPr bwMode="auto">
            <a:xfrm>
              <a:off x="1600200" y="2426967"/>
              <a:ext cx="7362826" cy="2420177"/>
            </a:xfrm>
            <a:prstGeom prst="rect">
              <a:avLst/>
            </a:prstGeom>
            <a:gradFill rotWithShape="0">
              <a:gsLst>
                <a:gs pos="0">
                  <a:srgbClr val="67C1FF"/>
                </a:gs>
                <a:gs pos="100000">
                  <a:srgbClr val="9FD676"/>
                </a:gs>
              </a:gsLst>
              <a:lin ang="18900000" scaled="1"/>
            </a:gradFill>
            <a:ln>
              <a:noFill/>
            </a:ln>
            <a:extLst>
              <a:ext uri="{91240B29-F687-4F45-9708-019B960494DF}">
                <a14:hiddenLine xmlns:a14="http://schemas.microsoft.com/office/drawing/2010/main" w="9525">
                  <a:solidFill>
                    <a:srgbClr val="000000"/>
                  </a:solidFill>
                  <a:miter lim="800000"/>
                  <a:headEnd/>
                  <a:tailEnd type="none" w="sm" len="sm"/>
                </a14:hiddenLine>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dirty="0"/>
            </a:p>
          </p:txBody>
        </p:sp>
        <p:sp>
          <p:nvSpPr>
            <p:cNvPr id="4" name="Freeform 6" descr="Sand"/>
            <p:cNvSpPr>
              <a:spLocks/>
            </p:cNvSpPr>
            <p:nvPr/>
          </p:nvSpPr>
          <p:spPr bwMode="auto">
            <a:xfrm>
              <a:off x="962023" y="4455032"/>
              <a:ext cx="4818060" cy="374041"/>
            </a:xfrm>
            <a:custGeom>
              <a:avLst/>
              <a:gdLst>
                <a:gd name="T0" fmla="*/ 2147483647 w 3913"/>
                <a:gd name="T1" fmla="*/ 0 h 1903"/>
                <a:gd name="T2" fmla="*/ 2147483647 w 3913"/>
                <a:gd name="T3" fmla="*/ 2147483647 h 1903"/>
                <a:gd name="T4" fmla="*/ 2147483647 w 3913"/>
                <a:gd name="T5" fmla="*/ 2147483647 h 1903"/>
                <a:gd name="T6" fmla="*/ 2147483647 w 3913"/>
                <a:gd name="T7" fmla="*/ 2147483647 h 1903"/>
                <a:gd name="T8" fmla="*/ 2147483647 w 3913"/>
                <a:gd name="T9" fmla="*/ 2147483647 h 1903"/>
                <a:gd name="T10" fmla="*/ 2147483647 w 3913"/>
                <a:gd name="T11" fmla="*/ 2147483647 h 1903"/>
                <a:gd name="T12" fmla="*/ 2147483647 w 3913"/>
                <a:gd name="T13" fmla="*/ 2147483647 h 1903"/>
                <a:gd name="T14" fmla="*/ 0 60000 65536"/>
                <a:gd name="T15" fmla="*/ 0 60000 65536"/>
                <a:gd name="T16" fmla="*/ 0 60000 65536"/>
                <a:gd name="T17" fmla="*/ 0 60000 65536"/>
                <a:gd name="T18" fmla="*/ 0 60000 65536"/>
                <a:gd name="T19" fmla="*/ 0 60000 65536"/>
                <a:gd name="T20" fmla="*/ 0 60000 65536"/>
                <a:gd name="T21" fmla="*/ 0 w 3913"/>
                <a:gd name="T22" fmla="*/ 0 h 1903"/>
                <a:gd name="T23" fmla="*/ 3913 w 3913"/>
                <a:gd name="T24" fmla="*/ 1903 h 19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3" h="1903">
                  <a:moveTo>
                    <a:pt x="3793" y="0"/>
                  </a:moveTo>
                  <a:cubicBezTo>
                    <a:pt x="3637" y="61"/>
                    <a:pt x="3133" y="190"/>
                    <a:pt x="2859" y="369"/>
                  </a:cubicBezTo>
                  <a:cubicBezTo>
                    <a:pt x="2585" y="548"/>
                    <a:pt x="2361" y="875"/>
                    <a:pt x="2147" y="1072"/>
                  </a:cubicBezTo>
                  <a:cubicBezTo>
                    <a:pt x="1933" y="1269"/>
                    <a:pt x="1866" y="1414"/>
                    <a:pt x="1573" y="1552"/>
                  </a:cubicBezTo>
                  <a:cubicBezTo>
                    <a:pt x="1280" y="1690"/>
                    <a:pt x="0" y="1844"/>
                    <a:pt x="390" y="1903"/>
                  </a:cubicBezTo>
                  <a:lnTo>
                    <a:pt x="3913" y="1903"/>
                  </a:lnTo>
                  <a:lnTo>
                    <a:pt x="3913" y="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square" anchor="ctr">
              <a:spAutoFit/>
            </a:bodyPr>
            <a:lstStyle/>
            <a:p>
              <a:endParaRPr lang="en-US" dirty="0"/>
            </a:p>
          </p:txBody>
        </p:sp>
        <p:sp>
          <p:nvSpPr>
            <p:cNvPr id="5" name="AutoShape 7"/>
            <p:cNvSpPr>
              <a:spLocks noChangeArrowheads="1"/>
            </p:cNvSpPr>
            <p:nvPr/>
          </p:nvSpPr>
          <p:spPr bwMode="auto">
            <a:xfrm flipV="1">
              <a:off x="73023" y="1099050"/>
              <a:ext cx="2046288" cy="374809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0C0C0"/>
            </a:solidFill>
            <a:ln>
              <a:noFill/>
            </a:ln>
            <a:effectLst>
              <a:prstShdw prst="shdw17" dist="17961" dir="2700000">
                <a:srgbClr val="737373"/>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 name="Freeform 6" descr="Sand"/>
            <p:cNvSpPr>
              <a:spLocks/>
            </p:cNvSpPr>
            <p:nvPr/>
          </p:nvSpPr>
          <p:spPr bwMode="auto">
            <a:xfrm>
              <a:off x="4314823" y="1832480"/>
              <a:ext cx="4648203" cy="3000370"/>
            </a:xfrm>
            <a:custGeom>
              <a:avLst/>
              <a:gdLst>
                <a:gd name="T0" fmla="*/ 2147483647 w 3913"/>
                <a:gd name="T1" fmla="*/ 0 h 1903"/>
                <a:gd name="T2" fmla="*/ 2147483647 w 3913"/>
                <a:gd name="T3" fmla="*/ 2147483647 h 1903"/>
                <a:gd name="T4" fmla="*/ 2147483647 w 3913"/>
                <a:gd name="T5" fmla="*/ 2147483647 h 1903"/>
                <a:gd name="T6" fmla="*/ 2147483647 w 3913"/>
                <a:gd name="T7" fmla="*/ 2147483647 h 1903"/>
                <a:gd name="T8" fmla="*/ 2147483647 w 3913"/>
                <a:gd name="T9" fmla="*/ 2147483647 h 1903"/>
                <a:gd name="T10" fmla="*/ 2147483647 w 3913"/>
                <a:gd name="T11" fmla="*/ 2147483647 h 1903"/>
                <a:gd name="T12" fmla="*/ 2147483647 w 3913"/>
                <a:gd name="T13" fmla="*/ 2147483647 h 1903"/>
                <a:gd name="T14" fmla="*/ 0 60000 65536"/>
                <a:gd name="T15" fmla="*/ 0 60000 65536"/>
                <a:gd name="T16" fmla="*/ 0 60000 65536"/>
                <a:gd name="T17" fmla="*/ 0 60000 65536"/>
                <a:gd name="T18" fmla="*/ 0 60000 65536"/>
                <a:gd name="T19" fmla="*/ 0 60000 65536"/>
                <a:gd name="T20" fmla="*/ 0 60000 65536"/>
                <a:gd name="T21" fmla="*/ 0 w 3913"/>
                <a:gd name="T22" fmla="*/ 0 h 1903"/>
                <a:gd name="T23" fmla="*/ 3913 w 3913"/>
                <a:gd name="T24" fmla="*/ 1903 h 19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3" h="1903">
                  <a:moveTo>
                    <a:pt x="3793" y="0"/>
                  </a:moveTo>
                  <a:cubicBezTo>
                    <a:pt x="3637" y="61"/>
                    <a:pt x="3133" y="190"/>
                    <a:pt x="2859" y="369"/>
                  </a:cubicBezTo>
                  <a:cubicBezTo>
                    <a:pt x="2585" y="548"/>
                    <a:pt x="2361" y="875"/>
                    <a:pt x="2147" y="1072"/>
                  </a:cubicBezTo>
                  <a:cubicBezTo>
                    <a:pt x="1933" y="1269"/>
                    <a:pt x="1866" y="1414"/>
                    <a:pt x="1573" y="1552"/>
                  </a:cubicBezTo>
                  <a:cubicBezTo>
                    <a:pt x="1280" y="1690"/>
                    <a:pt x="0" y="1844"/>
                    <a:pt x="390" y="1903"/>
                  </a:cubicBezTo>
                  <a:lnTo>
                    <a:pt x="3913" y="1903"/>
                  </a:lnTo>
                  <a:lnTo>
                    <a:pt x="3913" y="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square" anchor="ctr">
              <a:spAutoFit/>
            </a:bodyPr>
            <a:lstStyle/>
            <a:p>
              <a:endParaRPr lang="en-US" dirty="0"/>
            </a:p>
          </p:txBody>
        </p:sp>
        <p:sp>
          <p:nvSpPr>
            <p:cNvPr id="9" name="Text Box 8"/>
            <p:cNvSpPr txBox="1">
              <a:spLocks noChangeArrowheads="1"/>
            </p:cNvSpPr>
            <p:nvPr/>
          </p:nvSpPr>
          <p:spPr bwMode="auto">
            <a:xfrm>
              <a:off x="741361" y="4058157"/>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sm" len="sm"/>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6699FF"/>
                </a:buClr>
                <a:buSzPct val="60000"/>
                <a:buFont typeface="Monotype Sorts"/>
                <a:buNone/>
              </a:pPr>
              <a:endParaRPr lang="en-US" altLang="en-US" sz="2000" b="1" dirty="0">
                <a:latin typeface="Arial Narrow" pitchFamily="34" charset="0"/>
              </a:endParaRPr>
            </a:p>
          </p:txBody>
        </p:sp>
        <p:sp>
          <p:nvSpPr>
            <p:cNvPr id="10" name="Text Box 10"/>
            <p:cNvSpPr txBox="1">
              <a:spLocks noChangeArrowheads="1"/>
            </p:cNvSpPr>
            <p:nvPr/>
          </p:nvSpPr>
          <p:spPr bwMode="auto">
            <a:xfrm>
              <a:off x="2899867" y="1909902"/>
              <a:ext cx="369462" cy="51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ts val="1000"/>
                </a:spcBef>
              </a:pPr>
              <a:endParaRPr lang="en-US" altLang="en-US" sz="1200" dirty="0">
                <a:latin typeface="+mn-lt"/>
              </a:endParaRPr>
            </a:p>
          </p:txBody>
        </p:sp>
        <p:sp>
          <p:nvSpPr>
            <p:cNvPr id="11" name="Text Box 11"/>
            <p:cNvSpPr txBox="1">
              <a:spLocks noChangeArrowheads="1"/>
            </p:cNvSpPr>
            <p:nvPr/>
          </p:nvSpPr>
          <p:spPr bwMode="auto">
            <a:xfrm>
              <a:off x="4555702" y="2765496"/>
              <a:ext cx="3694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endParaRPr lang="en-US" altLang="en-US" sz="1200" dirty="0">
                <a:latin typeface="+mn-lt"/>
              </a:endParaRPr>
            </a:p>
          </p:txBody>
        </p:sp>
        <p:sp>
          <p:nvSpPr>
            <p:cNvPr id="12" name="TextBox 11"/>
            <p:cNvSpPr txBox="1"/>
            <p:nvPr/>
          </p:nvSpPr>
          <p:spPr>
            <a:xfrm>
              <a:off x="152393" y="2650444"/>
              <a:ext cx="1887548" cy="553998"/>
            </a:xfrm>
            <a:prstGeom prst="rect">
              <a:avLst/>
            </a:prstGeom>
            <a:noFill/>
          </p:spPr>
          <p:txBody>
            <a:bodyPr wrap="square" rtlCol="0">
              <a:spAutoFit/>
            </a:bodyPr>
            <a:lstStyle/>
            <a:p>
              <a:pPr algn="ctr"/>
              <a:endParaRPr lang="en-US" sz="1200" dirty="0"/>
            </a:p>
          </p:txBody>
        </p:sp>
      </p:grpSp>
      <p:grpSp>
        <p:nvGrpSpPr>
          <p:cNvPr id="20" name="Group 19"/>
          <p:cNvGrpSpPr/>
          <p:nvPr/>
        </p:nvGrpSpPr>
        <p:grpSpPr>
          <a:xfrm>
            <a:off x="1676400" y="4913126"/>
            <a:ext cx="1067794" cy="554702"/>
            <a:chOff x="1676400" y="4913126"/>
            <a:chExt cx="685800" cy="554702"/>
          </a:xfrm>
        </p:grpSpPr>
        <p:sp>
          <p:nvSpPr>
            <p:cNvPr id="14" name="Rectangle 13"/>
            <p:cNvSpPr/>
            <p:nvPr/>
          </p:nvSpPr>
          <p:spPr>
            <a:xfrm>
              <a:off x="1752600" y="5105400"/>
              <a:ext cx="533400" cy="362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1676400" y="4913126"/>
              <a:ext cx="685800" cy="2007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Oval 21"/>
          <p:cNvSpPr>
            <a:spLocks noChangeAspect="1"/>
          </p:cNvSpPr>
          <p:nvPr/>
        </p:nvSpPr>
        <p:spPr>
          <a:xfrm>
            <a:off x="3200400" y="31242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a:spLocks noChangeAspect="1"/>
          </p:cNvSpPr>
          <p:nvPr/>
        </p:nvSpPr>
        <p:spPr>
          <a:xfrm>
            <a:off x="2332714" y="11430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366642" y="1164074"/>
            <a:ext cx="377552" cy="369332"/>
          </a:xfrm>
          <a:prstGeom prst="rect">
            <a:avLst/>
          </a:prstGeom>
          <a:noFill/>
        </p:spPr>
        <p:txBody>
          <a:bodyPr wrap="square" rtlCol="0">
            <a:spAutoFit/>
          </a:bodyPr>
          <a:lstStyle/>
          <a:p>
            <a:r>
              <a:rPr lang="en-US" dirty="0" smtClean="0"/>
              <a:t>A</a:t>
            </a:r>
            <a:endParaRPr lang="en-US" dirty="0"/>
          </a:p>
        </p:txBody>
      </p:sp>
      <p:sp>
        <p:nvSpPr>
          <p:cNvPr id="25" name="Rectangle 24"/>
          <p:cNvSpPr/>
          <p:nvPr/>
        </p:nvSpPr>
        <p:spPr>
          <a:xfrm>
            <a:off x="3236863" y="3145274"/>
            <a:ext cx="338554" cy="369332"/>
          </a:xfrm>
          <a:prstGeom prst="rect">
            <a:avLst/>
          </a:prstGeom>
        </p:spPr>
        <p:txBody>
          <a:bodyPr wrap="none">
            <a:spAutoFit/>
          </a:bodyPr>
          <a:lstStyle/>
          <a:p>
            <a:r>
              <a:rPr lang="en-US" dirty="0" smtClean="0"/>
              <a:t>P</a:t>
            </a:r>
            <a:endParaRPr lang="en-US" dirty="0"/>
          </a:p>
        </p:txBody>
      </p:sp>
      <p:sp>
        <p:nvSpPr>
          <p:cNvPr id="27" name="Left Arrow 26"/>
          <p:cNvSpPr/>
          <p:nvPr/>
        </p:nvSpPr>
        <p:spPr>
          <a:xfrm>
            <a:off x="765814" y="142721"/>
            <a:ext cx="419101" cy="324159"/>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795044" y="5113841"/>
            <a:ext cx="830506" cy="369332"/>
          </a:xfrm>
          <a:prstGeom prst="rect">
            <a:avLst/>
          </a:prstGeom>
        </p:spPr>
        <p:txBody>
          <a:bodyPr wrap="square">
            <a:spAutoFit/>
          </a:bodyPr>
          <a:lstStyle/>
          <a:p>
            <a:r>
              <a:rPr lang="en-US" dirty="0" smtClean="0"/>
              <a:t>GRFF</a:t>
            </a:r>
            <a:endParaRPr lang="en-US" dirty="0"/>
          </a:p>
        </p:txBody>
      </p:sp>
      <p:sp>
        <p:nvSpPr>
          <p:cNvPr id="29" name="TextBox 28"/>
          <p:cNvSpPr txBox="1"/>
          <p:nvPr/>
        </p:nvSpPr>
        <p:spPr>
          <a:xfrm>
            <a:off x="3660170" y="2573729"/>
            <a:ext cx="5493356" cy="2031325"/>
          </a:xfrm>
          <a:prstGeom prst="rect">
            <a:avLst/>
          </a:prstGeom>
          <a:noFill/>
        </p:spPr>
        <p:txBody>
          <a:bodyPr wrap="square" rtlCol="0">
            <a:spAutoFit/>
          </a:bodyPr>
          <a:lstStyle/>
          <a:p>
            <a:r>
              <a:rPr lang="en-US" dirty="0"/>
              <a:t>Corps Requirement: </a:t>
            </a:r>
          </a:p>
          <a:p>
            <a:r>
              <a:rPr lang="en-US" dirty="0"/>
              <a:t>The Palmer gage must maintain flows &gt;</a:t>
            </a:r>
            <a:r>
              <a:rPr lang="en-US" dirty="0">
                <a:solidFill>
                  <a:schemeClr val="accent6">
                    <a:lumMod val="75000"/>
                  </a:schemeClr>
                </a:solidFill>
              </a:rPr>
              <a:t>110</a:t>
            </a:r>
            <a:r>
              <a:rPr lang="en-US" dirty="0"/>
              <a:t> cfs</a:t>
            </a:r>
          </a:p>
          <a:p>
            <a:r>
              <a:rPr lang="en-US" dirty="0" smtClean="0"/>
              <a:t>SDWR Period 1:</a:t>
            </a:r>
          </a:p>
          <a:p>
            <a:r>
              <a:rPr lang="en-US" dirty="0" smtClean="0"/>
              <a:t>The Palmer gage must maintain flows &gt;</a:t>
            </a:r>
            <a:r>
              <a:rPr lang="en-US" dirty="0" smtClean="0">
                <a:solidFill>
                  <a:schemeClr val="accent3">
                    <a:lumMod val="75000"/>
                  </a:schemeClr>
                </a:solidFill>
              </a:rPr>
              <a:t>300</a:t>
            </a:r>
            <a:r>
              <a:rPr lang="en-US" dirty="0" smtClean="0"/>
              <a:t> cfs</a:t>
            </a:r>
          </a:p>
          <a:p>
            <a:r>
              <a:rPr lang="en-US" dirty="0" smtClean="0"/>
              <a:t>SDWR Period 2:</a:t>
            </a:r>
          </a:p>
          <a:p>
            <a:r>
              <a:rPr lang="en-US" dirty="0" smtClean="0"/>
              <a:t>The </a:t>
            </a:r>
            <a:r>
              <a:rPr lang="en-US" dirty="0"/>
              <a:t>Palmer gage must maintain flows </a:t>
            </a:r>
            <a:r>
              <a:rPr lang="en-US" dirty="0" smtClean="0"/>
              <a:t>&gt;</a:t>
            </a:r>
            <a:r>
              <a:rPr lang="en-US" dirty="0" smtClean="0">
                <a:solidFill>
                  <a:schemeClr val="accent3">
                    <a:lumMod val="75000"/>
                  </a:schemeClr>
                </a:solidFill>
              </a:rPr>
              <a:t>200</a:t>
            </a:r>
            <a:r>
              <a:rPr lang="en-US" dirty="0" smtClean="0"/>
              <a:t> cfs</a:t>
            </a:r>
          </a:p>
          <a:p>
            <a:endParaRPr lang="en-US" dirty="0"/>
          </a:p>
        </p:txBody>
      </p:sp>
      <p:sp>
        <p:nvSpPr>
          <p:cNvPr id="30" name="TextBox 29"/>
          <p:cNvSpPr txBox="1"/>
          <p:nvPr/>
        </p:nvSpPr>
        <p:spPr>
          <a:xfrm>
            <a:off x="2372709" y="1559480"/>
            <a:ext cx="6618891" cy="1200329"/>
          </a:xfrm>
          <a:prstGeom prst="rect">
            <a:avLst/>
          </a:prstGeom>
          <a:noFill/>
        </p:spPr>
        <p:txBody>
          <a:bodyPr wrap="square" rtlCol="0">
            <a:spAutoFit/>
          </a:bodyPr>
          <a:lstStyle/>
          <a:p>
            <a:r>
              <a:rPr lang="en-US" dirty="0"/>
              <a:t>F</a:t>
            </a:r>
            <a:r>
              <a:rPr lang="en-US" dirty="0" smtClean="0"/>
              <a:t>DWR: Tacoma is responsible to maintain Auburn gage &gt;250 cfs</a:t>
            </a:r>
          </a:p>
          <a:p>
            <a:r>
              <a:rPr lang="en-US" dirty="0" smtClean="0"/>
              <a:t>SDWR Period 1: The </a:t>
            </a:r>
            <a:r>
              <a:rPr lang="en-US" dirty="0"/>
              <a:t>Auburn gage must maintain flows </a:t>
            </a:r>
            <a:r>
              <a:rPr lang="en-US" dirty="0" smtClean="0"/>
              <a:t>&gt;</a:t>
            </a:r>
            <a:r>
              <a:rPr lang="en-US" dirty="0" smtClean="0">
                <a:solidFill>
                  <a:schemeClr val="tx2">
                    <a:lumMod val="40000"/>
                    <a:lumOff val="60000"/>
                  </a:schemeClr>
                </a:solidFill>
              </a:rPr>
              <a:t>250</a:t>
            </a:r>
            <a:r>
              <a:rPr lang="en-US" dirty="0" smtClean="0"/>
              <a:t> cfs</a:t>
            </a:r>
            <a:endParaRPr lang="en-US" dirty="0"/>
          </a:p>
          <a:p>
            <a:r>
              <a:rPr lang="en-US" dirty="0" smtClean="0"/>
              <a:t>SDWR Period 2: The </a:t>
            </a:r>
            <a:r>
              <a:rPr lang="en-US" dirty="0"/>
              <a:t>Auburn gage must maintain flows </a:t>
            </a:r>
            <a:r>
              <a:rPr lang="en-US" dirty="0" smtClean="0"/>
              <a:t>&gt;</a:t>
            </a:r>
            <a:r>
              <a:rPr lang="en-US" dirty="0" smtClean="0">
                <a:solidFill>
                  <a:schemeClr val="accent1">
                    <a:lumMod val="40000"/>
                    <a:lumOff val="60000"/>
                  </a:schemeClr>
                </a:solidFill>
              </a:rPr>
              <a:t>400</a:t>
            </a:r>
            <a:r>
              <a:rPr lang="en-US" dirty="0" smtClean="0"/>
              <a:t> </a:t>
            </a:r>
            <a:r>
              <a:rPr lang="en-US" dirty="0"/>
              <a:t>cfs</a:t>
            </a:r>
          </a:p>
          <a:p>
            <a:endParaRPr lang="en-US" dirty="0"/>
          </a:p>
        </p:txBody>
      </p:sp>
      <p:sp>
        <p:nvSpPr>
          <p:cNvPr id="34" name="Rectangle 33"/>
          <p:cNvSpPr/>
          <p:nvPr/>
        </p:nvSpPr>
        <p:spPr>
          <a:xfrm>
            <a:off x="4183994" y="4913126"/>
            <a:ext cx="694950" cy="369332"/>
          </a:xfrm>
          <a:prstGeom prst="rect">
            <a:avLst/>
          </a:prstGeom>
        </p:spPr>
        <p:txBody>
          <a:bodyPr wrap="square">
            <a:spAutoFit/>
          </a:bodyPr>
          <a:lstStyle/>
          <a:p>
            <a:r>
              <a:rPr lang="en-US" dirty="0" smtClean="0"/>
              <a:t>HHD</a:t>
            </a:r>
            <a:endParaRPr lang="en-US" dirty="0"/>
          </a:p>
        </p:txBody>
      </p:sp>
      <p:sp>
        <p:nvSpPr>
          <p:cNvPr id="35" name="Rectangle 34"/>
          <p:cNvSpPr/>
          <p:nvPr/>
        </p:nvSpPr>
        <p:spPr>
          <a:xfrm>
            <a:off x="4814601" y="4686367"/>
            <a:ext cx="1168607" cy="646331"/>
          </a:xfrm>
          <a:prstGeom prst="rect">
            <a:avLst/>
          </a:prstGeom>
        </p:spPr>
        <p:txBody>
          <a:bodyPr wrap="square">
            <a:spAutoFit/>
          </a:bodyPr>
          <a:lstStyle/>
          <a:p>
            <a:pPr algn="ctr"/>
            <a:r>
              <a:rPr lang="en-US" sz="1200" dirty="0" smtClean="0"/>
              <a:t>Eagle Gorge Reservoir is emptying</a:t>
            </a:r>
            <a:endParaRPr lang="en-US" sz="1200" dirty="0"/>
          </a:p>
        </p:txBody>
      </p:sp>
      <p:sp>
        <p:nvSpPr>
          <p:cNvPr id="36" name="Rectangle 35"/>
          <p:cNvSpPr/>
          <p:nvPr/>
        </p:nvSpPr>
        <p:spPr>
          <a:xfrm>
            <a:off x="39866" y="173840"/>
            <a:ext cx="1368413" cy="923330"/>
          </a:xfrm>
          <a:prstGeom prst="rect">
            <a:avLst/>
          </a:prstGeom>
        </p:spPr>
        <p:txBody>
          <a:bodyPr wrap="square">
            <a:spAutoFit/>
          </a:bodyPr>
          <a:lstStyle/>
          <a:p>
            <a:r>
              <a:rPr lang="en-US" dirty="0" smtClean="0"/>
              <a:t>To Duwamish River</a:t>
            </a:r>
            <a:endParaRPr lang="en-US" dirty="0"/>
          </a:p>
        </p:txBody>
      </p:sp>
      <p:sp>
        <p:nvSpPr>
          <p:cNvPr id="37" name="Rectangle 36"/>
          <p:cNvSpPr/>
          <p:nvPr/>
        </p:nvSpPr>
        <p:spPr>
          <a:xfrm>
            <a:off x="39866" y="5484498"/>
            <a:ext cx="1957780" cy="646331"/>
          </a:xfrm>
          <a:prstGeom prst="rect">
            <a:avLst/>
          </a:prstGeom>
        </p:spPr>
        <p:txBody>
          <a:bodyPr wrap="none">
            <a:spAutoFit/>
          </a:bodyPr>
          <a:lstStyle/>
          <a:p>
            <a:r>
              <a:rPr lang="en-US" dirty="0" smtClean="0"/>
              <a:t>Municipal water to</a:t>
            </a:r>
          </a:p>
          <a:p>
            <a:r>
              <a:rPr lang="en-US" dirty="0" smtClean="0"/>
              <a:t>Tacoma and RWSS</a:t>
            </a:r>
            <a:endParaRPr lang="en-US" dirty="0"/>
          </a:p>
        </p:txBody>
      </p:sp>
      <p:sp>
        <p:nvSpPr>
          <p:cNvPr id="41" name="Curved Up Arrow 40"/>
          <p:cNvSpPr/>
          <p:nvPr/>
        </p:nvSpPr>
        <p:spPr>
          <a:xfrm>
            <a:off x="2366642" y="5638800"/>
            <a:ext cx="5856002" cy="762000"/>
          </a:xfrm>
          <a:prstGeom prst="curvedUp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p:cNvSpPr txBox="1"/>
          <p:nvPr/>
        </p:nvSpPr>
        <p:spPr>
          <a:xfrm>
            <a:off x="3886199" y="-39946"/>
            <a:ext cx="5105401" cy="1692771"/>
          </a:xfrm>
          <a:prstGeom prst="rect">
            <a:avLst/>
          </a:prstGeom>
          <a:noFill/>
        </p:spPr>
        <p:txBody>
          <a:bodyPr wrap="square" rtlCol="0">
            <a:spAutoFit/>
          </a:bodyPr>
          <a:lstStyle/>
          <a:p>
            <a:pPr>
              <a:spcBef>
                <a:spcPct val="0"/>
              </a:spcBef>
            </a:pPr>
            <a:r>
              <a:rPr lang="en-US" sz="3200" b="1" cap="all" dirty="0" smtClean="0">
                <a:solidFill>
                  <a:srgbClr val="598FB1"/>
                </a:solidFill>
                <a:latin typeface="+mj-lt"/>
                <a:ea typeface="+mj-ea"/>
                <a:cs typeface="+mj-cs"/>
              </a:rPr>
              <a:t>Summer Augmentation   and Use Period</a:t>
            </a:r>
          </a:p>
          <a:p>
            <a:pPr>
              <a:spcBef>
                <a:spcPct val="0"/>
              </a:spcBef>
            </a:pPr>
            <a:r>
              <a:rPr lang="en-US" sz="1400" b="1" cap="all" dirty="0" smtClean="0">
                <a:solidFill>
                  <a:srgbClr val="598FB1"/>
                </a:solidFill>
              </a:rPr>
              <a:t>Period 1: June </a:t>
            </a:r>
            <a:r>
              <a:rPr lang="en-US" sz="1400" b="1" cap="all" dirty="0">
                <a:solidFill>
                  <a:srgbClr val="598FB1"/>
                </a:solidFill>
              </a:rPr>
              <a:t>1 to July 14 </a:t>
            </a:r>
            <a:r>
              <a:rPr lang="en-US" sz="1400" b="1" cap="all" dirty="0" smtClean="0">
                <a:solidFill>
                  <a:srgbClr val="598FB1"/>
                </a:solidFill>
              </a:rPr>
              <a:t>and September </a:t>
            </a:r>
            <a:r>
              <a:rPr lang="en-US" sz="1400" b="1" cap="all" dirty="0">
                <a:solidFill>
                  <a:srgbClr val="598FB1"/>
                </a:solidFill>
              </a:rPr>
              <a:t>16 to October </a:t>
            </a:r>
            <a:r>
              <a:rPr lang="en-US" sz="1400" b="1" cap="all" dirty="0" smtClean="0">
                <a:solidFill>
                  <a:srgbClr val="598FB1"/>
                </a:solidFill>
              </a:rPr>
              <a:t>31</a:t>
            </a:r>
          </a:p>
          <a:p>
            <a:pPr>
              <a:spcBef>
                <a:spcPct val="0"/>
              </a:spcBef>
            </a:pPr>
            <a:r>
              <a:rPr lang="en-US" sz="1400" b="1" cap="all" dirty="0" smtClean="0">
                <a:solidFill>
                  <a:srgbClr val="598FB1"/>
                </a:solidFill>
              </a:rPr>
              <a:t>Period 2: July 15 to September 15</a:t>
            </a:r>
            <a:endParaRPr lang="en-US" sz="1400" b="1" cap="all" dirty="0">
              <a:solidFill>
                <a:srgbClr val="598FB1"/>
              </a:solidFill>
            </a:endParaRPr>
          </a:p>
          <a:p>
            <a:pPr>
              <a:spcBef>
                <a:spcPct val="0"/>
              </a:spcBef>
            </a:pPr>
            <a:endParaRPr lang="en-US" sz="1200" b="1" cap="all" dirty="0">
              <a:solidFill>
                <a:srgbClr val="598FB1"/>
              </a:solidFill>
              <a:latin typeface="+mj-lt"/>
              <a:ea typeface="+mj-ea"/>
              <a:cs typeface="+mj-cs"/>
            </a:endParaRPr>
          </a:p>
        </p:txBody>
      </p:sp>
      <p:sp>
        <p:nvSpPr>
          <p:cNvPr id="6" name="TextBox 5"/>
          <p:cNvSpPr txBox="1"/>
          <p:nvPr/>
        </p:nvSpPr>
        <p:spPr>
          <a:xfrm>
            <a:off x="11291" y="1794751"/>
            <a:ext cx="3196998" cy="2862322"/>
          </a:xfrm>
          <a:prstGeom prst="rect">
            <a:avLst/>
          </a:prstGeom>
          <a:noFill/>
        </p:spPr>
        <p:txBody>
          <a:bodyPr wrap="square" rtlCol="0">
            <a:spAutoFit/>
          </a:bodyPr>
          <a:lstStyle/>
          <a:p>
            <a:r>
              <a:rPr lang="en-US" dirty="0" smtClean="0"/>
              <a:t>These river</a:t>
            </a:r>
          </a:p>
          <a:p>
            <a:r>
              <a:rPr lang="en-US" dirty="0" smtClean="0"/>
              <a:t>flow rates are</a:t>
            </a:r>
          </a:p>
          <a:p>
            <a:r>
              <a:rPr lang="en-US" dirty="0" smtClean="0"/>
              <a:t>generally NOT</a:t>
            </a:r>
          </a:p>
          <a:p>
            <a:r>
              <a:rPr lang="en-US" dirty="0" smtClean="0"/>
              <a:t>achievable without</a:t>
            </a:r>
          </a:p>
          <a:p>
            <a:r>
              <a:rPr lang="en-US" dirty="0"/>
              <a:t>a</a:t>
            </a:r>
            <a:r>
              <a:rPr lang="en-US" dirty="0" smtClean="0"/>
              <a:t>ugmentation, so the</a:t>
            </a:r>
          </a:p>
          <a:p>
            <a:r>
              <a:rPr lang="en-US" dirty="0" smtClean="0"/>
              <a:t>stored water is released to: </a:t>
            </a:r>
          </a:p>
          <a:p>
            <a:pPr marL="285750" indent="-285750">
              <a:buFont typeface="Arial" panose="020B0604020202020204" pitchFamily="34" charset="0"/>
              <a:buChar char="•"/>
            </a:pPr>
            <a:r>
              <a:rPr lang="en-US" dirty="0" smtClean="0"/>
              <a:t>be taken into the pipelines,</a:t>
            </a:r>
          </a:p>
          <a:p>
            <a:pPr marL="285750" indent="-285750">
              <a:buFont typeface="Arial" panose="020B0604020202020204" pitchFamily="34" charset="0"/>
              <a:buChar char="•"/>
            </a:pPr>
            <a:r>
              <a:rPr lang="en-US" dirty="0" smtClean="0"/>
              <a:t>increase river flow so that FDWR may be used,</a:t>
            </a:r>
          </a:p>
          <a:p>
            <a:pPr marL="285750" indent="-285750">
              <a:buFont typeface="Arial" panose="020B0604020202020204" pitchFamily="34" charset="0"/>
              <a:buChar char="•"/>
            </a:pPr>
            <a:r>
              <a:rPr lang="en-US" dirty="0" smtClean="0"/>
              <a:t>and for use by fish. </a:t>
            </a:r>
            <a:endParaRPr lang="en-US" dirty="0"/>
          </a:p>
        </p:txBody>
      </p:sp>
      <p:sp>
        <p:nvSpPr>
          <p:cNvPr id="7" name="TextBox 6"/>
          <p:cNvSpPr txBox="1"/>
          <p:nvPr/>
        </p:nvSpPr>
        <p:spPr>
          <a:xfrm>
            <a:off x="152400" y="6553200"/>
            <a:ext cx="8839200" cy="307777"/>
          </a:xfrm>
          <a:prstGeom prst="rect">
            <a:avLst/>
          </a:prstGeom>
          <a:noFill/>
        </p:spPr>
        <p:txBody>
          <a:bodyPr wrap="square" rtlCol="0">
            <a:spAutoFit/>
          </a:bodyPr>
          <a:lstStyle/>
          <a:p>
            <a:pPr lvl="0" algn="ctr"/>
            <a:r>
              <a:rPr lang="en-US" sz="1400" dirty="0">
                <a:solidFill>
                  <a:prstClr val="black"/>
                </a:solidFill>
              </a:rPr>
              <a:t>FDWR = First Diversion Water Right; SDWR = Second Diversion Water Right; cfs = cubic feet per second</a:t>
            </a:r>
          </a:p>
        </p:txBody>
      </p:sp>
      <p:pic>
        <p:nvPicPr>
          <p:cNvPr id="38" name="Picture 2" descr="C:\Users\ggeorge1\AppData\Local\Microsoft\Windows\Temporary Internet Files\Content.IE5\4E3T3XA4\hand_pump[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327142"/>
            <a:ext cx="1667762" cy="123545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7696200" y="4384276"/>
            <a:ext cx="852985" cy="738664"/>
          </a:xfrm>
          <a:prstGeom prst="rect">
            <a:avLst/>
          </a:prstGeom>
        </p:spPr>
        <p:txBody>
          <a:bodyPr wrap="square">
            <a:spAutoFit/>
          </a:bodyPr>
          <a:lstStyle/>
          <a:p>
            <a:r>
              <a:rPr lang="en-US" sz="1400" dirty="0" smtClean="0"/>
              <a:t>North</a:t>
            </a:r>
          </a:p>
          <a:p>
            <a:r>
              <a:rPr lang="en-US" sz="1400" dirty="0" smtClean="0"/>
              <a:t>Fork</a:t>
            </a:r>
          </a:p>
          <a:p>
            <a:r>
              <a:rPr lang="en-US" sz="1400" dirty="0" smtClean="0"/>
              <a:t>Wells</a:t>
            </a:r>
            <a:endParaRPr lang="en-US" sz="1400" dirty="0"/>
          </a:p>
        </p:txBody>
      </p:sp>
    </p:spTree>
    <p:extLst>
      <p:ext uri="{BB962C8B-B14F-4D97-AF65-F5344CB8AC3E}">
        <p14:creationId xmlns:p14="http://schemas.microsoft.com/office/powerpoint/2010/main" val="1945841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701675"/>
          </a:xfrm>
        </p:spPr>
        <p:txBody>
          <a:bodyPr/>
          <a:lstStyle/>
          <a:p>
            <a:r>
              <a:rPr lang="en-US" dirty="0" smtClean="0"/>
              <a:t>Upper Green River Watershed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41295"/>
            <a:ext cx="9144000" cy="5916705"/>
          </a:xfrm>
        </p:spPr>
      </p:pic>
      <p:sp>
        <p:nvSpPr>
          <p:cNvPr id="6" name="Oval 5"/>
          <p:cNvSpPr/>
          <p:nvPr/>
        </p:nvSpPr>
        <p:spPr>
          <a:xfrm>
            <a:off x="2362200" y="22860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11" idx="1"/>
            <a:endCxn id="6" idx="7"/>
          </p:cNvCxnSpPr>
          <p:nvPr/>
        </p:nvCxnSpPr>
        <p:spPr>
          <a:xfrm flipH="1">
            <a:off x="2622363" y="2070557"/>
            <a:ext cx="882837" cy="260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05200" y="1916668"/>
            <a:ext cx="1295400" cy="307777"/>
          </a:xfrm>
          <a:prstGeom prst="rect">
            <a:avLst/>
          </a:prstGeom>
          <a:noFill/>
        </p:spPr>
        <p:txBody>
          <a:bodyPr wrap="square" rtlCol="0">
            <a:spAutoFit/>
          </a:bodyPr>
          <a:lstStyle/>
          <a:p>
            <a:r>
              <a:rPr lang="en-US" sz="1400" i="1" dirty="0" smtClean="0">
                <a:solidFill>
                  <a:srgbClr val="FF0000"/>
                </a:solidFill>
              </a:rPr>
              <a:t>Eagle Lake</a:t>
            </a:r>
            <a:endParaRPr lang="en-US" sz="1400" i="1" dirty="0">
              <a:solidFill>
                <a:srgbClr val="FF0000"/>
              </a:solidFill>
            </a:endParaRPr>
          </a:p>
        </p:txBody>
      </p:sp>
    </p:spTree>
    <p:extLst>
      <p:ext uri="{BB962C8B-B14F-4D97-AF65-F5344CB8AC3E}">
        <p14:creationId xmlns:p14="http://schemas.microsoft.com/office/powerpoint/2010/main" val="241239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Who will forget 2015</a:t>
            </a:r>
            <a:endParaRPr lang="en-US" dirty="0">
              <a:solidFill>
                <a:schemeClr val="bg1"/>
              </a:solidFill>
            </a:endParaRPr>
          </a:p>
        </p:txBody>
      </p:sp>
    </p:spTree>
    <p:extLst>
      <p:ext uri="{BB962C8B-B14F-4D97-AF65-F5344CB8AC3E}">
        <p14:creationId xmlns:p14="http://schemas.microsoft.com/office/powerpoint/2010/main" val="432206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24400"/>
            <a:ext cx="3962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962400" y="4724400"/>
            <a:ext cx="5181600" cy="14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LYNN LAKE SNOTEL Water Year Snow 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762000"/>
            <a:ext cx="7403634" cy="52595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960" y="76200"/>
            <a:ext cx="8137164" cy="584775"/>
          </a:xfrm>
          <a:prstGeom prst="rect">
            <a:avLst/>
          </a:prstGeom>
        </p:spPr>
        <p:txBody>
          <a:bodyPr wrap="none">
            <a:spAutoFit/>
          </a:bodyPr>
          <a:lstStyle/>
          <a:p>
            <a:pPr algn="ctr">
              <a:spcBef>
                <a:spcPct val="0"/>
              </a:spcBef>
            </a:pPr>
            <a:r>
              <a:rPr lang="en-US" sz="3200" b="1" cap="all" dirty="0">
                <a:solidFill>
                  <a:srgbClr val="598FB1"/>
                </a:solidFill>
                <a:latin typeface="+mj-lt"/>
                <a:ea typeface="+mj-ea"/>
                <a:cs typeface="+mj-cs"/>
              </a:rPr>
              <a:t>2015 Snowpack in Green River Watershed</a:t>
            </a:r>
          </a:p>
        </p:txBody>
      </p:sp>
    </p:spTree>
    <p:extLst>
      <p:ext uri="{BB962C8B-B14F-4D97-AF65-F5344CB8AC3E}">
        <p14:creationId xmlns:p14="http://schemas.microsoft.com/office/powerpoint/2010/main" val="1407454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6" y="1258978"/>
            <a:ext cx="4409630" cy="446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485" y="1258979"/>
            <a:ext cx="4469450" cy="446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063" y="5885297"/>
            <a:ext cx="1697114" cy="8093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653" y="5885297"/>
            <a:ext cx="1697114" cy="809393"/>
          </a:xfrm>
          <a:prstGeom prst="rect">
            <a:avLst/>
          </a:prstGeom>
        </p:spPr>
      </p:pic>
      <p:sp>
        <p:nvSpPr>
          <p:cNvPr id="8" name="Multiply 7"/>
          <p:cNvSpPr/>
          <p:nvPr/>
        </p:nvSpPr>
        <p:spPr>
          <a:xfrm>
            <a:off x="6344783" y="5885297"/>
            <a:ext cx="1025495" cy="80939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28223" y="6164264"/>
            <a:ext cx="2516523" cy="369332"/>
          </a:xfrm>
          <a:prstGeom prst="rect">
            <a:avLst/>
          </a:prstGeom>
          <a:noFill/>
        </p:spPr>
        <p:txBody>
          <a:bodyPr wrap="none" rtlCol="0">
            <a:spAutoFit/>
          </a:bodyPr>
          <a:lstStyle/>
          <a:p>
            <a:r>
              <a:rPr lang="en-US" b="1" dirty="0" smtClean="0"/>
              <a:t>Juvenile chinook salmon</a:t>
            </a:r>
            <a:endParaRPr lang="en-US" b="1" dirty="0"/>
          </a:p>
        </p:txBody>
      </p:sp>
      <p:cxnSp>
        <p:nvCxnSpPr>
          <p:cNvPr id="13" name="Straight Arrow Connector 12"/>
          <p:cNvCxnSpPr>
            <a:stCxn id="6" idx="1"/>
          </p:cNvCxnSpPr>
          <p:nvPr/>
        </p:nvCxnSpPr>
        <p:spPr>
          <a:xfrm flipH="1" flipV="1">
            <a:off x="1172441" y="3899631"/>
            <a:ext cx="234622" cy="2390363"/>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1"/>
          </p:cNvCxnSpPr>
          <p:nvPr/>
        </p:nvCxnSpPr>
        <p:spPr>
          <a:xfrm flipH="1" flipV="1">
            <a:off x="5691029" y="4232915"/>
            <a:ext cx="281624" cy="205707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1"/>
          <p:cNvSpPr txBox="1"/>
          <p:nvPr/>
        </p:nvSpPr>
        <p:spPr>
          <a:xfrm>
            <a:off x="3367246" y="1371600"/>
            <a:ext cx="1018227" cy="584775"/>
          </a:xfrm>
          <a:prstGeom prst="rect">
            <a:avLst/>
          </a:prstGeom>
          <a:noFill/>
        </p:spPr>
        <p:txBody>
          <a:bodyPr wrap="none" rtlCol="0">
            <a:spAutoFit/>
          </a:bodyPr>
          <a:lstStyle/>
          <a:p>
            <a:r>
              <a:rPr lang="en-US" sz="3200" b="1" dirty="0" smtClean="0"/>
              <a:t>2011</a:t>
            </a:r>
            <a:endParaRPr lang="en-US" sz="3200" b="1" dirty="0"/>
          </a:p>
        </p:txBody>
      </p:sp>
      <p:sp>
        <p:nvSpPr>
          <p:cNvPr id="11" name="TextBox 2"/>
          <p:cNvSpPr txBox="1"/>
          <p:nvPr/>
        </p:nvSpPr>
        <p:spPr>
          <a:xfrm>
            <a:off x="7669767" y="1371600"/>
            <a:ext cx="1190205" cy="646331"/>
          </a:xfrm>
          <a:prstGeom prst="rect">
            <a:avLst/>
          </a:prstGeom>
          <a:noFill/>
        </p:spPr>
        <p:txBody>
          <a:bodyPr wrap="square" rtlCol="0">
            <a:spAutoFit/>
          </a:bodyPr>
          <a:lstStyle/>
          <a:p>
            <a:r>
              <a:rPr lang="en-US" sz="3600" b="1" dirty="0" smtClean="0"/>
              <a:t>2015</a:t>
            </a:r>
            <a:endParaRPr lang="en-US" sz="3600" b="1" dirty="0"/>
          </a:p>
        </p:txBody>
      </p:sp>
      <p:sp>
        <p:nvSpPr>
          <p:cNvPr id="12" name="Title 1"/>
          <p:cNvSpPr>
            <a:spLocks noGrp="1"/>
          </p:cNvSpPr>
          <p:nvPr>
            <p:ph type="title"/>
          </p:nvPr>
        </p:nvSpPr>
        <p:spPr>
          <a:xfrm>
            <a:off x="301752" y="73152"/>
            <a:ext cx="8461248" cy="917448"/>
          </a:xfrm>
        </p:spPr>
        <p:txBody>
          <a:bodyPr>
            <a:normAutofit/>
          </a:bodyPr>
          <a:lstStyle/>
          <a:p>
            <a:pPr algn="ctr"/>
            <a:r>
              <a:rPr lang="en-US" dirty="0">
                <a:solidFill>
                  <a:srgbClr val="598FB1"/>
                </a:solidFill>
                <a:latin typeface="+mj-lt"/>
              </a:rPr>
              <a:t>June </a:t>
            </a:r>
            <a:r>
              <a:rPr lang="en-US" dirty="0" smtClean="0">
                <a:solidFill>
                  <a:srgbClr val="598FB1"/>
                </a:solidFill>
                <a:latin typeface="+mj-lt"/>
              </a:rPr>
              <a:t>green </a:t>
            </a:r>
            <a:r>
              <a:rPr lang="en-US" dirty="0">
                <a:solidFill>
                  <a:srgbClr val="598FB1"/>
                </a:solidFill>
                <a:latin typeface="+mj-lt"/>
              </a:rPr>
              <a:t>river </a:t>
            </a:r>
            <a:r>
              <a:rPr lang="en-US" dirty="0" smtClean="0">
                <a:solidFill>
                  <a:srgbClr val="598FB1"/>
                </a:solidFill>
                <a:latin typeface="+mj-lt"/>
              </a:rPr>
              <a:t>instream flow</a:t>
            </a:r>
            <a:endParaRPr lang="en-US" dirty="0">
              <a:solidFill>
                <a:srgbClr val="598FB1"/>
              </a:solidFill>
              <a:latin typeface="+mj-lt"/>
            </a:endParaRPr>
          </a:p>
        </p:txBody>
      </p:sp>
    </p:spTree>
    <p:extLst>
      <p:ext uri="{BB962C8B-B14F-4D97-AF65-F5344CB8AC3E}">
        <p14:creationId xmlns:p14="http://schemas.microsoft.com/office/powerpoint/2010/main" val="1180276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5"/>
            <a:ext cx="7886700" cy="854075"/>
          </a:xfrm>
        </p:spPr>
        <p:txBody>
          <a:bodyPr/>
          <a:lstStyle/>
          <a:p>
            <a:r>
              <a:rPr lang="en-US" dirty="0" smtClean="0"/>
              <a:t>Eagle Lake Vicinity Map</a:t>
            </a:r>
            <a:endParaRPr lang="en-US" dirty="0"/>
          </a:p>
        </p:txBody>
      </p:sp>
      <p:sp>
        <p:nvSpPr>
          <p:cNvPr id="5" name="Slide Number Placeholder 4"/>
          <p:cNvSpPr>
            <a:spLocks noGrp="1"/>
          </p:cNvSpPr>
          <p:nvPr>
            <p:ph type="sldNum" sz="quarter" idx="12"/>
          </p:nvPr>
        </p:nvSpPr>
        <p:spPr/>
        <p:txBody>
          <a:bodyPr/>
          <a:lstStyle/>
          <a:p>
            <a:fld id="{E8D51AB3-2ADA-48BC-B21F-2910FCCA7BDB}" type="slidenum">
              <a:rPr lang="en-US" smtClean="0"/>
              <a:pPr/>
              <a:t>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563033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Wate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EZview xmlns="81b753b0-5f84-4476-b087-97d9c3e0d4e3">Needs to be posted</EZview>
    <WRIA xmlns="81b753b0-5f84-4476-b087-97d9c3e0d4e3">Multiple</WRIA>
    <Accessibility xmlns="81b753b0-5f84-4476-b087-97d9c3e0d4e3">Needs review</Accessibil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7ef8990a4143c1fb14ff7fc306b482fe">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c4f91c7ad463c6fcefe2016f92c5b7d2"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36B615-FCAF-4E6A-B134-0BF398D1047A}">
  <ds:schemaRefs>
    <ds:schemaRef ds:uri="http://schemas.microsoft.com/sharepoint/v3/contenttype/forms"/>
  </ds:schemaRefs>
</ds:datastoreItem>
</file>

<file path=customXml/itemProps2.xml><?xml version="1.0" encoding="utf-8"?>
<ds:datastoreItem xmlns:ds="http://schemas.openxmlformats.org/officeDocument/2006/customXml" ds:itemID="{98AE0EDA-654C-4ABA-90C4-0B2FDD6D46D0}">
  <ds:schemaRefs>
    <ds:schemaRef ds:uri="http://purl.org/dc/terms/"/>
    <ds:schemaRef ds:uri="http://schemas.openxmlformats.org/package/2006/metadata/core-properties"/>
    <ds:schemaRef ds:uri="http://schemas.microsoft.com/office/2006/documentManagement/types"/>
    <ds:schemaRef ds:uri="fa9a4940-7a8b-4399-b0b9-597dee2fdc40"/>
    <ds:schemaRef ds:uri="http://purl.org/dc/elements/1.1/"/>
    <ds:schemaRef ds:uri="http://schemas.microsoft.com/office/2006/metadata/properties"/>
    <ds:schemaRef ds:uri="81b753b0-5f84-4476-b087-97d9c3e0d4e3"/>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A49F151-78F5-446D-8535-1CF62C5B9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Water2</Template>
  <TotalTime>3937</TotalTime>
  <Words>744</Words>
  <Application>Microsoft Office PowerPoint</Application>
  <PresentationFormat>On-screen Show (4:3)</PresentationFormat>
  <Paragraphs>192</Paragraphs>
  <Slides>21</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Verdana</vt:lpstr>
      <vt:lpstr>Arial Narrow</vt:lpstr>
      <vt:lpstr>Frutiger LT Std 55 Roman</vt:lpstr>
      <vt:lpstr>Monotype Sorts</vt:lpstr>
      <vt:lpstr>Arial</vt:lpstr>
      <vt:lpstr>Frutiger LT 45 Light</vt:lpstr>
      <vt:lpstr>Calibri Light</vt:lpstr>
      <vt:lpstr>Calibri</vt:lpstr>
      <vt:lpstr>Wingdings</vt:lpstr>
      <vt:lpstr>Water2</vt:lpstr>
      <vt:lpstr>Custom Design</vt:lpstr>
      <vt:lpstr>Eagle Lake Siphon Project</vt:lpstr>
      <vt:lpstr>Upper Green River Watershed</vt:lpstr>
      <vt:lpstr>Per Additional Water Storage Project (AWSP)</vt:lpstr>
      <vt:lpstr>PowerPoint Presentation</vt:lpstr>
      <vt:lpstr>Upper Green River Watershed</vt:lpstr>
      <vt:lpstr>Who will forget 2015</vt:lpstr>
      <vt:lpstr>PowerPoint Presentation</vt:lpstr>
      <vt:lpstr>June green river instream flow</vt:lpstr>
      <vt:lpstr>Eagle Lake Vicinity Map</vt:lpstr>
      <vt:lpstr>2015 Eagle Lake Pumping Project</vt:lpstr>
      <vt:lpstr>Eagle Lake Pumping Project</vt:lpstr>
      <vt:lpstr>NF Green River 4pm, September 25, 2015</vt:lpstr>
      <vt:lpstr>NF Green River 12 pm, September 27, 2015</vt:lpstr>
      <vt:lpstr>Last Day</vt:lpstr>
      <vt:lpstr>Project Concept</vt:lpstr>
      <vt:lpstr>PowerPoint Presentation</vt:lpstr>
      <vt:lpstr>Elevation Schematic: Siphon Concept</vt:lpstr>
      <vt:lpstr>Uncertainties Losing/Gaining Reach Impacts</vt:lpstr>
      <vt:lpstr>Stage Discharge Date</vt:lpstr>
      <vt:lpstr>Elevation Schematic: Siphon Concept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Property Management</dc:title>
  <dc:creator>Volkhardt, Greg</dc:creator>
  <cp:lastModifiedBy>ECY\rmed461</cp:lastModifiedBy>
  <cp:revision>126</cp:revision>
  <cp:lastPrinted>2013-03-21T20:44:58Z</cp:lastPrinted>
  <dcterms:created xsi:type="dcterms:W3CDTF">2012-01-13T21:15:16Z</dcterms:created>
  <dcterms:modified xsi:type="dcterms:W3CDTF">2019-08-05T15:45:59Z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_dlc_DocIdItemGuid">
    <vt:lpwstr>8f2e1341-f3dd-4320-9034-4500f71ec3fb</vt:lpwstr>
  </property>
</Properties>
</file>