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s/slide4.xml" ContentType="application/vnd.openxmlformats-officedocument.presentationml.slide+xml"/>
  <Override PartName="/ppt/slides/slide22.xml" ContentType="application/vnd.openxmlformats-officedocument.presentationml.slide+xml"/>
  <Override PartName="/ppt/slides/slide21.xml" ContentType="application/vnd.openxmlformats-officedocument.presentationml.slide+xml"/>
  <Override PartName="/ppt/slides/slide20.xml" ContentType="application/vnd.openxmlformats-officedocument.presentationml.slide+xml"/>
  <Override PartName="/ppt/slides/slide19.xml" ContentType="application/vnd.openxmlformats-officedocument.presentationml.slide+xml"/>
  <Override PartName="/ppt/slides/slide18.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0.xml" ContentType="application/vnd.openxmlformats-officedocument.presentationml.slide+xml"/>
  <Override PartName="/ppt/slides/slide29.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17.xml" ContentType="application/vnd.openxmlformats-officedocument.presentationml.slide+xml"/>
  <Override PartName="/ppt/slides/slide16.xml" ContentType="application/vnd.openxmlformats-officedocument.presentationml.slide+xml"/>
  <Override PartName="/ppt/slides/slide15.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4.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7.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6.xml" ContentType="application/vnd.openxmlformats-officedocument.presentationml.slide+xml"/>
  <Override PartName="/ppt/slides/slide45.xml" ContentType="application/vnd.openxmlformats-officedocument.presentationml.slide+xml"/>
  <Override PartName="/ppt/slides/slide38.xml" ContentType="application/vnd.openxmlformats-officedocument.presentationml.slide+xml"/>
  <Override PartName="/ppt/slides/slide48.xml" ContentType="application/vnd.openxmlformats-officedocument.presentationml.slide+xml"/>
  <Override PartName="/ppt/slides/slide37.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50.xml" ContentType="application/vnd.openxmlformats-officedocument.presentationml.slide+xml"/>
  <Override PartName="/ppt/slides/slide49.xml" ContentType="application/vnd.openxmlformats-officedocument.presentationml.slide+xml"/>
  <Override PartName="/ppt/slides/slide36.xml" ContentType="application/vnd.openxmlformats-officedocument.presentationml.slide+xml"/>
  <Override PartName="/ppt/slides/slide44.xml" ContentType="application/vnd.openxmlformats-officedocument.presentationml.slide+xml"/>
  <Override PartName="/ppt/notesSlides/notesSlide13.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16.xml" ContentType="application/vnd.openxmlformats-officedocument.presentationml.notesSlide+xml"/>
  <Override PartName="/ppt/notesSlides/notesSlide14.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22.xml" ContentType="application/vnd.openxmlformats-officedocument.presentationml.notesSlide+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12.xml" ContentType="application/vnd.openxmlformats-officedocument.presentationml.notesSlide+xml"/>
  <Override PartName="/ppt/notesSlides/notesSlide11.xml" ContentType="application/vnd.openxmlformats-officedocument.presentationml.notesSlide+xml"/>
  <Override PartName="/ppt/notesSlides/notesSlide6.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10.xml" ContentType="application/vnd.openxmlformats-officedocument.presentationml.notesSlide+xml"/>
  <Override PartName="/ppt/notesSlides/notesSlide9.xml" ContentType="application/vnd.openxmlformats-officedocument.presentationml.notesSlid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3.xml" ContentType="application/vnd.openxmlformats-officedocument.theme+xml"/>
  <Override PartName="/ppt/theme/theme2.xml" ContentType="application/vnd.openxmlformats-officedocument.theme+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handoutMasterIdLst>
    <p:handoutMasterId r:id="rId53"/>
  </p:handoutMasterIdLst>
  <p:sldIdLst>
    <p:sldId id="477" r:id="rId2"/>
    <p:sldId id="480" r:id="rId3"/>
    <p:sldId id="380" r:id="rId4"/>
    <p:sldId id="381" r:id="rId5"/>
    <p:sldId id="382" r:id="rId6"/>
    <p:sldId id="383" r:id="rId7"/>
    <p:sldId id="384" r:id="rId8"/>
    <p:sldId id="478" r:id="rId9"/>
    <p:sldId id="386" r:id="rId10"/>
    <p:sldId id="387" r:id="rId11"/>
    <p:sldId id="388" r:id="rId12"/>
    <p:sldId id="389" r:id="rId13"/>
    <p:sldId id="390" r:id="rId14"/>
    <p:sldId id="391" r:id="rId15"/>
    <p:sldId id="392" r:id="rId16"/>
    <p:sldId id="393" r:id="rId17"/>
    <p:sldId id="394" r:id="rId18"/>
    <p:sldId id="396" r:id="rId19"/>
    <p:sldId id="385" r:id="rId20"/>
    <p:sldId id="487" r:id="rId21"/>
    <p:sldId id="355" r:id="rId22"/>
    <p:sldId id="379" r:id="rId23"/>
    <p:sldId id="356" r:id="rId24"/>
    <p:sldId id="357" r:id="rId25"/>
    <p:sldId id="358" r:id="rId26"/>
    <p:sldId id="359" r:id="rId27"/>
    <p:sldId id="360" r:id="rId28"/>
    <p:sldId id="361" r:id="rId29"/>
    <p:sldId id="472" r:id="rId30"/>
    <p:sldId id="271" r:id="rId31"/>
    <p:sldId id="397" r:id="rId32"/>
    <p:sldId id="398" r:id="rId33"/>
    <p:sldId id="481" r:id="rId34"/>
    <p:sldId id="493" r:id="rId35"/>
    <p:sldId id="494" r:id="rId36"/>
    <p:sldId id="495" r:id="rId37"/>
    <p:sldId id="496" r:id="rId38"/>
    <p:sldId id="497" r:id="rId39"/>
    <p:sldId id="486" r:id="rId40"/>
    <p:sldId id="476" r:id="rId41"/>
    <p:sldId id="502" r:id="rId42"/>
    <p:sldId id="471" r:id="rId43"/>
    <p:sldId id="475" r:id="rId44"/>
    <p:sldId id="463" r:id="rId45"/>
    <p:sldId id="464" r:id="rId46"/>
    <p:sldId id="505" r:id="rId47"/>
    <p:sldId id="418" r:id="rId48"/>
    <p:sldId id="483" r:id="rId49"/>
    <p:sldId id="484" r:id="rId50"/>
    <p:sldId id="479"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00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260" autoAdjust="0"/>
    <p:restoredTop sz="86542" autoAdjust="0"/>
  </p:normalViewPr>
  <p:slideViewPr>
    <p:cSldViewPr snapToGrid="0">
      <p:cViewPr varScale="1">
        <p:scale>
          <a:sx n="65" d="100"/>
          <a:sy n="65" d="100"/>
        </p:scale>
        <p:origin x="470" y="48"/>
      </p:cViewPr>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8" Type="http://schemas.openxmlformats.org/officeDocument/2006/relationships/customXml" Target="../customXml/item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60" Type="http://schemas.openxmlformats.org/officeDocument/2006/relationships/customXml" Target="../customXml/item3.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image" Target="../media/image2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5AB627-6971-4D44-A883-4A2988397C59}" type="datetimeFigureOut">
              <a:rPr lang="en-US" smtClean="0"/>
              <a:t>3/5/2019</a:t>
            </a:fld>
            <a:endParaRPr lang="en-US"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C393672-BE11-49AD-8CD8-2AF88D237D76}" type="slidenum">
              <a:rPr lang="en-US" smtClean="0"/>
              <a:t>‹#›</a:t>
            </a:fld>
            <a:endParaRPr lang="en-US" dirty="0"/>
          </a:p>
        </p:txBody>
      </p:sp>
    </p:spTree>
    <p:extLst>
      <p:ext uri="{BB962C8B-B14F-4D97-AF65-F5344CB8AC3E}">
        <p14:creationId xmlns:p14="http://schemas.microsoft.com/office/powerpoint/2010/main" val="1428384019"/>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BF900D1-DD30-4E1F-9D85-7C37E011CDF8}" type="datetimeFigureOut">
              <a:rPr lang="en-US" smtClean="0"/>
              <a:t>3/5/2019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E268C6C-15B5-4F1E-B013-6AD27650F2B4}" type="slidenum">
              <a:rPr lang="en-US" smtClean="0"/>
              <a:t>‹#›</a:t>
            </a:fld>
            <a:endParaRPr lang="en-US" dirty="0"/>
          </a:p>
        </p:txBody>
      </p:sp>
    </p:spTree>
    <p:extLst>
      <p:ext uri="{BB962C8B-B14F-4D97-AF65-F5344CB8AC3E}">
        <p14:creationId xmlns:p14="http://schemas.microsoft.com/office/powerpoint/2010/main" val="3487398178"/>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These images show that when water is pumped from a well, it creates a cone of depression.</a:t>
            </a:r>
            <a:endParaRPr lang="en-US" dirty="0"/>
          </a:p>
        </p:txBody>
      </p:sp>
    </p:spTree>
    <p:extLst>
      <p:ext uri="{BB962C8B-B14F-4D97-AF65-F5344CB8AC3E}">
        <p14:creationId xmlns:p14="http://schemas.microsoft.com/office/powerpoint/2010/main" val="31858949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into the 2000s.</a:t>
            </a:r>
          </a:p>
          <a:p>
            <a:endParaRPr lang="en-US" dirty="0"/>
          </a:p>
        </p:txBody>
      </p:sp>
    </p:spTree>
    <p:extLst>
      <p:ext uri="{BB962C8B-B14F-4D97-AF65-F5344CB8AC3E}">
        <p14:creationId xmlns:p14="http://schemas.microsoft.com/office/powerpoint/2010/main" val="3084461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 shows the </a:t>
            </a:r>
            <a:r>
              <a:rPr lang="en-US" dirty="0" smtClean="0"/>
              <a:t>active water well logs per 40 acres</a:t>
            </a:r>
            <a:r>
              <a:rPr lang="en-US" baseline="0" dirty="0" smtClean="0"/>
              <a:t> in 2010.</a:t>
            </a:r>
            <a:endParaRPr lang="en-US" dirty="0"/>
          </a:p>
        </p:txBody>
      </p:sp>
    </p:spTree>
    <p:extLst>
      <p:ext uri="{BB962C8B-B14F-4D97-AF65-F5344CB8AC3E}">
        <p14:creationId xmlns:p14="http://schemas.microsoft.com/office/powerpoint/2010/main" val="4121146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774470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graph shows the relationship between the Walla</a:t>
            </a:r>
            <a:r>
              <a:rPr lang="en-US" baseline="0" dirty="0" smtClean="0"/>
              <a:t> Walla</a:t>
            </a:r>
            <a:r>
              <a:rPr lang="en-US" dirty="0" smtClean="0"/>
              <a:t> aquifer</a:t>
            </a:r>
            <a:r>
              <a:rPr lang="en-US" baseline="0" dirty="0" smtClean="0"/>
              <a:t> level and the Walla Walla river flow. There is a pretty clear relationship.</a:t>
            </a:r>
            <a:endParaRPr lang="en-US" dirty="0" smtClean="0"/>
          </a:p>
        </p:txBody>
      </p:sp>
    </p:spTree>
    <p:extLst>
      <p:ext uri="{BB962C8B-B14F-4D97-AF65-F5344CB8AC3E}">
        <p14:creationId xmlns:p14="http://schemas.microsoft.com/office/powerpoint/2010/main" val="32393304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These</a:t>
            </a:r>
            <a:r>
              <a:rPr lang="en-US" baseline="0" dirty="0" smtClean="0"/>
              <a:t> images show a system with many springs that have been significantly impacted by the increase in wells.</a:t>
            </a:r>
            <a:endParaRPr lang="en-US" dirty="0" smtClean="0"/>
          </a:p>
        </p:txBody>
      </p:sp>
    </p:spTree>
    <p:extLst>
      <p:ext uri="{BB962C8B-B14F-4D97-AF65-F5344CB8AC3E}">
        <p14:creationId xmlns:p14="http://schemas.microsoft.com/office/powerpoint/2010/main" val="210932890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graph shows the percent exceedance for the Green River near Auburn, WA.</a:t>
            </a:r>
          </a:p>
        </p:txBody>
      </p:sp>
    </p:spTree>
    <p:extLst>
      <p:ext uri="{BB962C8B-B14F-4D97-AF65-F5344CB8AC3E}">
        <p14:creationId xmlns:p14="http://schemas.microsoft.com/office/powerpoint/2010/main" val="10561648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map</a:t>
            </a:r>
            <a:r>
              <a:rPr lang="en-US" baseline="0" dirty="0" smtClean="0"/>
              <a:t> shows South King County Groundwater Management Areas: the Qal aquifer, the Qva aquifer, and Q(A)c aquifer</a:t>
            </a:r>
            <a:endParaRPr lang="en-US" dirty="0"/>
          </a:p>
        </p:txBody>
      </p:sp>
    </p:spTree>
    <p:extLst>
      <p:ext uri="{BB962C8B-B14F-4D97-AF65-F5344CB8AC3E}">
        <p14:creationId xmlns:p14="http://schemas.microsoft.com/office/powerpoint/2010/main" val="14048715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This image shows the shaping of the Puget Sound basin as surrounded by the Olympic and Cascade Mountains.</a:t>
            </a:r>
          </a:p>
        </p:txBody>
      </p:sp>
    </p:spTree>
    <p:extLst>
      <p:ext uri="{BB962C8B-B14F-4D97-AF65-F5344CB8AC3E}">
        <p14:creationId xmlns:p14="http://schemas.microsoft.com/office/powerpoint/2010/main" val="40971643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image shows</a:t>
            </a:r>
            <a:r>
              <a:rPr lang="en-US" baseline="0" dirty="0" smtClean="0"/>
              <a:t> the extent of the Puget Lobe ice sheet extension into South Puget Sound.</a:t>
            </a:r>
            <a:endParaRPr lang="en-US" dirty="0"/>
          </a:p>
        </p:txBody>
      </p:sp>
    </p:spTree>
    <p:extLst>
      <p:ext uri="{BB962C8B-B14F-4D97-AF65-F5344CB8AC3E}">
        <p14:creationId xmlns:p14="http://schemas.microsoft.com/office/powerpoint/2010/main" val="1716739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thickness</a:t>
            </a:r>
            <a:r>
              <a:rPr lang="en-US" baseline="0" dirty="0" smtClean="0"/>
              <a:t> of the ice around the Puget Sound was the equivalent of 5 space needles tall.</a:t>
            </a:r>
            <a:endParaRPr lang="en-US" dirty="0" smtClean="0"/>
          </a:p>
          <a:p>
            <a:endParaRPr lang="en-US" dirty="0"/>
          </a:p>
        </p:txBody>
      </p:sp>
    </p:spTree>
    <p:extLst>
      <p:ext uri="{BB962C8B-B14F-4D97-AF65-F5344CB8AC3E}">
        <p14:creationId xmlns:p14="http://schemas.microsoft.com/office/powerpoint/2010/main" val="9115060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Multiple wells</a:t>
            </a:r>
            <a:r>
              <a:rPr lang="en-US" baseline="0" dirty="0" smtClean="0"/>
              <a:t> pumping at the same time are additive, and create a larger combined cone of depression which can lower the water table.</a:t>
            </a:r>
            <a:endParaRPr lang="en-US" dirty="0"/>
          </a:p>
        </p:txBody>
      </p:sp>
    </p:spTree>
    <p:extLst>
      <p:ext uri="{BB962C8B-B14F-4D97-AF65-F5344CB8AC3E}">
        <p14:creationId xmlns:p14="http://schemas.microsoft.com/office/powerpoint/2010/main" val="13923349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aquifers are complex</a:t>
            </a:r>
            <a:r>
              <a:rPr lang="en-US" baseline="0" dirty="0" smtClean="0"/>
              <a:t> with many layers.</a:t>
            </a:r>
            <a:endParaRPr lang="en-US" dirty="0"/>
          </a:p>
        </p:txBody>
      </p:sp>
    </p:spTree>
    <p:extLst>
      <p:ext uri="{BB962C8B-B14F-4D97-AF65-F5344CB8AC3E}">
        <p14:creationId xmlns:p14="http://schemas.microsoft.com/office/powerpoint/2010/main" val="13350363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For WRIA 9, we have mostly fine grained unconsolidated deposits with</a:t>
            </a:r>
            <a:r>
              <a:rPr lang="en-US" baseline="0" dirty="0" smtClean="0"/>
              <a:t> some alluvial deposits and coarse grained unconsolidated deposits in the eastern part of the watershed and bedrock in the upper watershed. </a:t>
            </a:r>
            <a:endParaRPr lang="en-US" dirty="0"/>
          </a:p>
        </p:txBody>
      </p:sp>
    </p:spTree>
    <p:extLst>
      <p:ext uri="{BB962C8B-B14F-4D97-AF65-F5344CB8AC3E}">
        <p14:creationId xmlns:p14="http://schemas.microsoft.com/office/powerpoint/2010/main" val="13103851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Fish are an important resource in the Duwamish-Green</a:t>
            </a:r>
            <a:r>
              <a:rPr lang="en-US" baseline="0" dirty="0" smtClean="0"/>
              <a:t> basin and we have instream flows to protect fish and other aquatic resources.</a:t>
            </a:r>
            <a:endParaRPr lang="en-US" dirty="0" smtClean="0"/>
          </a:p>
          <a:p>
            <a:endParaRPr lang="en-US" dirty="0"/>
          </a:p>
        </p:txBody>
      </p:sp>
    </p:spTree>
    <p:extLst>
      <p:ext uri="{BB962C8B-B14F-4D97-AF65-F5344CB8AC3E}">
        <p14:creationId xmlns:p14="http://schemas.microsoft.com/office/powerpoint/2010/main" val="25085188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Statewide</a:t>
            </a:r>
            <a:r>
              <a:rPr lang="en-US" baseline="0" dirty="0" smtClean="0"/>
              <a:t> population trends have increased from under 2 million people in the 1940s to over 7 million today.</a:t>
            </a:r>
            <a:endParaRPr lang="en-US" dirty="0" smtClean="0"/>
          </a:p>
        </p:txBody>
      </p:sp>
    </p:spTree>
    <p:extLst>
      <p:ext uri="{BB962C8B-B14F-4D97-AF65-F5344CB8AC3E}">
        <p14:creationId xmlns:p14="http://schemas.microsoft.com/office/powerpoint/2010/main" val="26574835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next series of map shows the active water well logs per 40 acres and the increase over the next several</a:t>
            </a:r>
            <a:r>
              <a:rPr lang="en-US" baseline="0" dirty="0" smtClean="0"/>
              <a:t> decades. </a:t>
            </a:r>
            <a:r>
              <a:rPr lang="en-US" sz="1200" kern="1200" dirty="0" smtClean="0">
                <a:solidFill>
                  <a:schemeClr val="tx1"/>
                </a:solidFill>
                <a:effectLst/>
                <a:latin typeface="+mn-lt"/>
                <a:ea typeface="+mn-ea"/>
                <a:cs typeface="+mn-cs"/>
              </a:rPr>
              <a:t>Decommissioned wells and Resource Protection wells are not included on the maps.</a:t>
            </a:r>
            <a:endParaRPr lang="en-US" baseline="0"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smtClean="0"/>
          </a:p>
        </p:txBody>
      </p:sp>
    </p:spTree>
    <p:extLst>
      <p:ext uri="{BB962C8B-B14F-4D97-AF65-F5344CB8AC3E}">
        <p14:creationId xmlns:p14="http://schemas.microsoft.com/office/powerpoint/2010/main" val="19987077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Wells increased by</a:t>
            </a:r>
            <a:r>
              <a:rPr lang="en-US" baseline="0" dirty="0" smtClean="0"/>
              <a:t> the 1950s.</a:t>
            </a:r>
            <a:endParaRPr lang="en-US" dirty="0" smtClean="0"/>
          </a:p>
        </p:txBody>
      </p:sp>
    </p:spTree>
    <p:extLst>
      <p:ext uri="{BB962C8B-B14F-4D97-AF65-F5344CB8AC3E}">
        <p14:creationId xmlns:p14="http://schemas.microsoft.com/office/powerpoint/2010/main" val="31497469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Wells continue to</a:t>
            </a:r>
            <a:r>
              <a:rPr lang="en-US" baseline="0" dirty="0" smtClean="0"/>
              <a:t> increase into the 60s.</a:t>
            </a:r>
            <a:endParaRPr lang="en-US" dirty="0" smtClean="0"/>
          </a:p>
        </p:txBody>
      </p:sp>
    </p:spTree>
    <p:extLst>
      <p:ext uri="{BB962C8B-B14F-4D97-AF65-F5344CB8AC3E}">
        <p14:creationId xmlns:p14="http://schemas.microsoft.com/office/powerpoint/2010/main" val="31072587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increase</a:t>
            </a:r>
            <a:r>
              <a:rPr lang="en-US" baseline="0" dirty="0" smtClean="0"/>
              <a:t> into the 70s.</a:t>
            </a:r>
            <a:endParaRPr lang="en-US" dirty="0" smtClean="0"/>
          </a:p>
        </p:txBody>
      </p:sp>
    </p:spTree>
    <p:extLst>
      <p:ext uri="{BB962C8B-B14F-4D97-AF65-F5344CB8AC3E}">
        <p14:creationId xmlns:p14="http://schemas.microsoft.com/office/powerpoint/2010/main" val="22516775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a:t>
            </a:r>
            <a:r>
              <a:rPr lang="en-US" baseline="0" dirty="0" smtClean="0"/>
              <a:t> continue to increase significantly into the 80s. </a:t>
            </a:r>
            <a:endParaRPr lang="en-US" dirty="0" smtClean="0"/>
          </a:p>
        </p:txBody>
      </p:sp>
    </p:spTree>
    <p:extLst>
      <p:ext uri="{BB962C8B-B14F-4D97-AF65-F5344CB8AC3E}">
        <p14:creationId xmlns:p14="http://schemas.microsoft.com/office/powerpoint/2010/main" val="31806285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And further increase in the 1990s.</a:t>
            </a:r>
          </a:p>
        </p:txBody>
      </p:sp>
    </p:spTree>
    <p:extLst>
      <p:ext uri="{BB962C8B-B14F-4D97-AF65-F5344CB8AC3E}">
        <p14:creationId xmlns:p14="http://schemas.microsoft.com/office/powerpoint/2010/main" val="7437303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D6DCB69-C58E-4507-9B6D-7F62A29060E6}" type="datetime1">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651509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CBA0F04-47D8-495E-871A-5F8C7037640A}" type="datetime1">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132285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7DB9FFA-82F2-43C8-BD97-1B70E52EB455}" type="datetime1">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499244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1C2524-93F3-4F65-BE42-06025FB5D2B3}" type="datetime1">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28888702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5D2674-AD53-4D96-8A37-5FEB847DC42B}" type="datetime1">
              <a:rPr lang="en-US" smtClean="0"/>
              <a:t>3/5/2019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6062892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BD9B076-62BF-44BC-B4C9-BD0C79FD6D6D}" type="datetime1">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32046229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1F6F853-F064-488F-A3A6-942514885BEC}" type="datetime1">
              <a:rPr lang="en-US" smtClean="0"/>
              <a:t>3/5/2019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42245918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62AD4B-8008-48B5-AB6B-F5EA6C196FAF}" type="datetime1">
              <a:rPr lang="en-US" smtClean="0"/>
              <a:t>3/5/2019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477402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6DDEB4-B41C-4EB0-86BC-AF7C904004EA}" type="datetime1">
              <a:rPr lang="en-US" smtClean="0"/>
              <a:t>3/5/2019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828410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3E685B0-D044-4DBD-B534-CCB812C02776}" type="datetime1">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6979456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CF09408-2E63-4D01-99B0-B30C096E77F7}" type="datetime1">
              <a:rPr lang="en-US" smtClean="0"/>
              <a:t>3/5/2019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1DB1D90C-D41D-46F1-89C7-F608431BD44B}" type="slidenum">
              <a:rPr lang="en-US" smtClean="0"/>
              <a:t>‹#›</a:t>
            </a:fld>
            <a:endParaRPr lang="en-US" dirty="0"/>
          </a:p>
        </p:txBody>
      </p:sp>
    </p:spTree>
    <p:extLst>
      <p:ext uri="{BB962C8B-B14F-4D97-AF65-F5344CB8AC3E}">
        <p14:creationId xmlns:p14="http://schemas.microsoft.com/office/powerpoint/2010/main" val="14567399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C43B6FA-51BF-4E51-B963-5A92498DEFD1}" type="datetime1">
              <a:rPr lang="en-US" smtClean="0"/>
              <a:t>3/5/2019</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DB1D90C-D41D-46F1-89C7-F608431BD44B}" type="slidenum">
              <a:rPr lang="en-US" smtClean="0"/>
              <a:t>‹#›</a:t>
            </a:fld>
            <a:endParaRPr lang="en-US" dirty="0"/>
          </a:p>
        </p:txBody>
      </p:sp>
    </p:spTree>
    <p:extLst>
      <p:ext uri="{BB962C8B-B14F-4D97-AF65-F5344CB8AC3E}">
        <p14:creationId xmlns:p14="http://schemas.microsoft.com/office/powerpoint/2010/main" val="21673391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8" Type="http://schemas.openxmlformats.org/officeDocument/2006/relationships/oleObject" Target="../embeddings/oleObject5.bin"/><Relationship Id="rId13" Type="http://schemas.openxmlformats.org/officeDocument/2006/relationships/image" Target="../media/image26.png"/><Relationship Id="rId3" Type="http://schemas.openxmlformats.org/officeDocument/2006/relationships/oleObject" Target="../embeddings/oleObject1.bin"/><Relationship Id="rId7" Type="http://schemas.openxmlformats.org/officeDocument/2006/relationships/oleObject" Target="../embeddings/oleObject4.bin"/><Relationship Id="rId12"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3.bin"/><Relationship Id="rId11" Type="http://schemas.openxmlformats.org/officeDocument/2006/relationships/oleObject" Target="../embeddings/oleObject8.bin"/><Relationship Id="rId5" Type="http://schemas.openxmlformats.org/officeDocument/2006/relationships/oleObject" Target="../embeddings/oleObject2.bin"/><Relationship Id="rId10" Type="http://schemas.openxmlformats.org/officeDocument/2006/relationships/oleObject" Target="../embeddings/oleObject7.bin"/><Relationship Id="rId4" Type="http://schemas.openxmlformats.org/officeDocument/2006/relationships/image" Target="../media/image24.png"/><Relationship Id="rId9" Type="http://schemas.openxmlformats.org/officeDocument/2006/relationships/oleObject" Target="../embeddings/oleObject6.bin"/></Relationships>
</file>

<file path=ppt/slides/_rels/slide23.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9.emf"/><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emf"/><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image" Target="../media/image38.png"/><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8.png"/><Relationship Id="rId4" Type="http://schemas.openxmlformats.org/officeDocument/2006/relationships/image" Target="../media/image47.emf"/></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em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emf"/><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em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44.xml.rels><?xml version="1.0" encoding="UTF-8" standalone="yes"?>
<Relationships xmlns="http://schemas.openxmlformats.org/package/2006/relationships"><Relationship Id="rId3" Type="http://schemas.openxmlformats.org/officeDocument/2006/relationships/image" Target="../media/image62.emf"/><Relationship Id="rId2" Type="http://schemas.openxmlformats.org/officeDocument/2006/relationships/image" Target="../media/image61.em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65.emf"/><Relationship Id="rId4" Type="http://schemas.openxmlformats.org/officeDocument/2006/relationships/image" Target="../media/image64.png"/></Relationships>
</file>

<file path=ppt/slides/_rels/slide4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jpeg"/><Relationship Id="rId7" Type="http://schemas.openxmlformats.org/officeDocument/2006/relationships/image" Target="../media/image7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png"/><Relationship Id="rId4" Type="http://schemas.openxmlformats.org/officeDocument/2006/relationships/image" Target="../media/image68.png"/><Relationship Id="rId9" Type="http://schemas.openxmlformats.org/officeDocument/2006/relationships/image" Target="../media/image73.png"/></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 Id="rId6" Type="http://schemas.openxmlformats.org/officeDocument/2006/relationships/image" Target="../media/image79.emf"/><Relationship Id="rId5" Type="http://schemas.openxmlformats.org/officeDocument/2006/relationships/image" Target="../media/image78.png"/><Relationship Id="rId4" Type="http://schemas.openxmlformats.org/officeDocument/2006/relationships/image" Target="../media/image77.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river western washingt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solidFill>
            <a:schemeClr val="accent1">
              <a:alpha val="48000"/>
            </a:schemeClr>
          </a:solidFill>
        </p:spPr>
      </p:pic>
      <p:sp>
        <p:nvSpPr>
          <p:cNvPr id="5" name="TextBox 4"/>
          <p:cNvSpPr txBox="1"/>
          <p:nvPr/>
        </p:nvSpPr>
        <p:spPr>
          <a:xfrm>
            <a:off x="2363898" y="3429000"/>
            <a:ext cx="8823800" cy="3231654"/>
          </a:xfrm>
          <a:prstGeom prst="rect">
            <a:avLst/>
          </a:prstGeom>
          <a:noFill/>
        </p:spPr>
        <p:txBody>
          <a:bodyPr wrap="square" rtlCol="0">
            <a:spAutoFit/>
          </a:bodyPr>
          <a:lstStyle/>
          <a:p>
            <a:r>
              <a:rPr lang="en-US" sz="3200" b="1" dirty="0">
                <a:solidFill>
                  <a:schemeClr val="bg1"/>
                </a:solidFill>
              </a:rPr>
              <a:t>Hydrogeology for Streamflow </a:t>
            </a:r>
            <a:r>
              <a:rPr lang="en-US" sz="3200" b="1" dirty="0" smtClean="0">
                <a:solidFill>
                  <a:schemeClr val="bg1"/>
                </a:solidFill>
              </a:rPr>
              <a:t>Restoration, </a:t>
            </a:r>
          </a:p>
          <a:p>
            <a:r>
              <a:rPr lang="en-US" sz="3200" b="1" dirty="0" smtClean="0">
                <a:solidFill>
                  <a:schemeClr val="bg1"/>
                </a:solidFill>
              </a:rPr>
              <a:t>RCW 90.94</a:t>
            </a:r>
            <a:endParaRPr lang="en-US" sz="3200" b="1" dirty="0">
              <a:solidFill>
                <a:schemeClr val="bg1"/>
              </a:solidFill>
            </a:endParaRPr>
          </a:p>
          <a:p>
            <a:endParaRPr lang="en-US" b="1" dirty="0">
              <a:solidFill>
                <a:schemeClr val="bg1"/>
              </a:solidFill>
            </a:endParaRPr>
          </a:p>
          <a:p>
            <a:r>
              <a:rPr lang="en-US" sz="2400" b="1" dirty="0">
                <a:solidFill>
                  <a:schemeClr val="bg1"/>
                </a:solidFill>
              </a:rPr>
              <a:t>John Covert</a:t>
            </a:r>
          </a:p>
          <a:p>
            <a:r>
              <a:rPr lang="en-US" sz="2400" b="1" dirty="0">
                <a:solidFill>
                  <a:schemeClr val="bg1"/>
                </a:solidFill>
              </a:rPr>
              <a:t>WDOE Bellingham</a:t>
            </a:r>
          </a:p>
          <a:p>
            <a:r>
              <a:rPr lang="en-US" sz="2400" b="1" dirty="0">
                <a:solidFill>
                  <a:schemeClr val="bg1"/>
                </a:solidFill>
              </a:rPr>
              <a:t>john.covert@ecy.wa.gov</a:t>
            </a:r>
          </a:p>
          <a:p>
            <a:endParaRPr lang="en-US" b="1" dirty="0" smtClean="0">
              <a:solidFill>
                <a:schemeClr val="bg1"/>
              </a:solidFill>
            </a:endParaRPr>
          </a:p>
          <a:p>
            <a:r>
              <a:rPr lang="en-US" sz="3200" b="1" dirty="0" smtClean="0">
                <a:solidFill>
                  <a:schemeClr val="bg1"/>
                </a:solidFill>
              </a:rPr>
              <a:t>February 26, 2019</a:t>
            </a:r>
          </a:p>
        </p:txBody>
      </p:sp>
      <p:pic>
        <p:nvPicPr>
          <p:cNvPr id="6" name="Picture 5" descr="ECY_Symbol.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84138" y="5460273"/>
            <a:ext cx="1341514" cy="988061"/>
          </a:xfrm>
          <a:prstGeom prst="rect">
            <a:avLst/>
          </a:prstGeom>
        </p:spPr>
      </p:pic>
    </p:spTree>
    <p:extLst>
      <p:ext uri="{BB962C8B-B14F-4D97-AF65-F5344CB8AC3E}">
        <p14:creationId xmlns:p14="http://schemas.microsoft.com/office/powerpoint/2010/main" val="42714331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83" b="3044"/>
          <a:stretch/>
        </p:blipFill>
        <p:spPr bwMode="auto">
          <a:xfrm>
            <a:off x="1524000" y="0"/>
            <a:ext cx="10160000" cy="6728346"/>
          </a:xfrm>
          <a:prstGeom prst="rect">
            <a:avLst/>
          </a:prstGeom>
          <a:noFill/>
          <a:ln w="9525">
            <a:noFill/>
            <a:miter lim="800000"/>
            <a:headEnd/>
            <a:tailEnd/>
          </a:ln>
        </p:spPr>
      </p:pic>
      <p:sp>
        <p:nvSpPr>
          <p:cNvPr id="2" name="TextBox 1"/>
          <p:cNvSpPr txBox="1"/>
          <p:nvPr/>
        </p:nvSpPr>
        <p:spPr>
          <a:xfrm>
            <a:off x="179615" y="1306286"/>
            <a:ext cx="1175656" cy="4524315"/>
          </a:xfrm>
          <a:prstGeom prst="rect">
            <a:avLst/>
          </a:prstGeom>
          <a:noFill/>
        </p:spPr>
        <p:txBody>
          <a:bodyPr wrap="square" rtlCol="0">
            <a:spAutoFit/>
          </a:bodyPr>
          <a:lstStyle/>
          <a:p>
            <a:r>
              <a:rPr lang="en-US" dirty="0" smtClean="0"/>
              <a:t>These are the pre-1940 wells that are listed in our well log database. There were more wells than this in the state (just not in our database).</a:t>
            </a:r>
            <a:endParaRPr lang="en-US" dirty="0"/>
          </a:p>
        </p:txBody>
      </p:sp>
      <p:sp>
        <p:nvSpPr>
          <p:cNvPr id="3" name="Slide Number Placeholder 2"/>
          <p:cNvSpPr>
            <a:spLocks noGrp="1"/>
          </p:cNvSpPr>
          <p:nvPr>
            <p:ph type="sldNum" sz="quarter" idx="12"/>
          </p:nvPr>
        </p:nvSpPr>
        <p:spPr/>
        <p:txBody>
          <a:bodyPr/>
          <a:lstStyle/>
          <a:p>
            <a:fld id="{1DB1D90C-D41D-46F1-89C7-F608431BD44B}" type="slidenum">
              <a:rPr lang="en-US" smtClean="0"/>
              <a:t>10</a:t>
            </a:fld>
            <a:endParaRPr lang="en-US" dirty="0"/>
          </a:p>
        </p:txBody>
      </p:sp>
    </p:spTree>
    <p:extLst>
      <p:ext uri="{BB962C8B-B14F-4D97-AF65-F5344CB8AC3E}">
        <p14:creationId xmlns:p14="http://schemas.microsoft.com/office/powerpoint/2010/main" val="4875867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51" b="1385"/>
          <a:stretch/>
        </p:blipFill>
        <p:spPr bwMode="auto">
          <a:xfrm>
            <a:off x="1524000" y="0"/>
            <a:ext cx="10160000" cy="6823881"/>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11</a:t>
            </a:fld>
            <a:endParaRPr lang="en-US" dirty="0"/>
          </a:p>
        </p:txBody>
      </p:sp>
    </p:spTree>
    <p:extLst>
      <p:ext uri="{BB962C8B-B14F-4D97-AF65-F5344CB8AC3E}">
        <p14:creationId xmlns:p14="http://schemas.microsoft.com/office/powerpoint/2010/main" val="7103374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083"/>
          <a:stretch/>
        </p:blipFill>
        <p:spPr bwMode="auto">
          <a:xfrm>
            <a:off x="1510353" y="0"/>
            <a:ext cx="10049301" cy="6877959"/>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12</a:t>
            </a:fld>
            <a:endParaRPr lang="en-US" dirty="0"/>
          </a:p>
        </p:txBody>
      </p:sp>
    </p:spTree>
    <p:extLst>
      <p:ext uri="{BB962C8B-B14F-4D97-AF65-F5344CB8AC3E}">
        <p14:creationId xmlns:p14="http://schemas.microsoft.com/office/powerpoint/2010/main" val="164489123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820" b="3043"/>
          <a:stretch/>
        </p:blipFill>
        <p:spPr bwMode="auto">
          <a:xfrm>
            <a:off x="1524000" y="47719"/>
            <a:ext cx="10160000" cy="6673756"/>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13</a:t>
            </a:fld>
            <a:endParaRPr lang="en-US" dirty="0"/>
          </a:p>
        </p:txBody>
      </p:sp>
    </p:spTree>
    <p:extLst>
      <p:ext uri="{BB962C8B-B14F-4D97-AF65-F5344CB8AC3E}">
        <p14:creationId xmlns:p14="http://schemas.microsoft.com/office/powerpoint/2010/main" val="301464010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51" b="2122"/>
          <a:stretch/>
        </p:blipFill>
        <p:spPr bwMode="auto">
          <a:xfrm>
            <a:off x="1496704" y="88711"/>
            <a:ext cx="10160000" cy="6769289"/>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14</a:t>
            </a:fld>
            <a:endParaRPr lang="en-US" dirty="0"/>
          </a:p>
        </p:txBody>
      </p:sp>
    </p:spTree>
    <p:extLst>
      <p:ext uri="{BB962C8B-B14F-4D97-AF65-F5344CB8AC3E}">
        <p14:creationId xmlns:p14="http://schemas.microsoft.com/office/powerpoint/2010/main" val="403469132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36" b="1753"/>
          <a:stretch/>
        </p:blipFill>
        <p:spPr bwMode="auto">
          <a:xfrm>
            <a:off x="1564944" y="0"/>
            <a:ext cx="10160000" cy="6782937"/>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15</a:t>
            </a:fld>
            <a:endParaRPr lang="en-US" dirty="0"/>
          </a:p>
        </p:txBody>
      </p:sp>
    </p:spTree>
    <p:extLst>
      <p:ext uri="{BB962C8B-B14F-4D97-AF65-F5344CB8AC3E}">
        <p14:creationId xmlns:p14="http://schemas.microsoft.com/office/powerpoint/2010/main" val="19817185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451" b="1569"/>
          <a:stretch/>
        </p:blipFill>
        <p:spPr bwMode="auto">
          <a:xfrm>
            <a:off x="1564942" y="47767"/>
            <a:ext cx="10160001" cy="6810233"/>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16</a:t>
            </a:fld>
            <a:endParaRPr lang="en-US" dirty="0"/>
          </a:p>
        </p:txBody>
      </p:sp>
    </p:spTree>
    <p:extLst>
      <p:ext uri="{BB962C8B-B14F-4D97-AF65-F5344CB8AC3E}">
        <p14:creationId xmlns:p14="http://schemas.microsoft.com/office/powerpoint/2010/main" val="261418015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6636" b="1200"/>
          <a:stretch/>
        </p:blipFill>
        <p:spPr bwMode="auto">
          <a:xfrm>
            <a:off x="1524000" y="119369"/>
            <a:ext cx="9829800" cy="6602106"/>
          </a:xfrm>
          <a:prstGeom prst="rect">
            <a:avLst/>
          </a:prstGeom>
          <a:noFill/>
          <a:ln w="9525">
            <a:noFill/>
            <a:miter lim="800000"/>
            <a:headEnd/>
            <a:tailEnd/>
          </a:ln>
        </p:spPr>
      </p:pic>
      <p:sp>
        <p:nvSpPr>
          <p:cNvPr id="2" name="Slide Number Placeholder 1"/>
          <p:cNvSpPr>
            <a:spLocks noGrp="1"/>
          </p:cNvSpPr>
          <p:nvPr>
            <p:ph type="sldNum" sz="quarter" idx="12"/>
          </p:nvPr>
        </p:nvSpPr>
        <p:spPr/>
        <p:txBody>
          <a:bodyPr/>
          <a:lstStyle/>
          <a:p>
            <a:fld id="{1DB1D90C-D41D-46F1-89C7-F608431BD44B}" type="slidenum">
              <a:rPr lang="en-US" smtClean="0"/>
              <a:t>17</a:t>
            </a:fld>
            <a:endParaRPr lang="en-US" dirty="0"/>
          </a:p>
        </p:txBody>
      </p:sp>
    </p:spTree>
    <p:extLst>
      <p:ext uri="{BB962C8B-B14F-4D97-AF65-F5344CB8AC3E}">
        <p14:creationId xmlns:p14="http://schemas.microsoft.com/office/powerpoint/2010/main" val="24392502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7"/>
          <p:cNvSpPr txBox="1">
            <a:spLocks noChangeArrowheads="1"/>
          </p:cNvSpPr>
          <p:nvPr/>
        </p:nvSpPr>
        <p:spPr bwMode="auto">
          <a:xfrm>
            <a:off x="1463224" y="501790"/>
            <a:ext cx="8505855" cy="523220"/>
          </a:xfrm>
          <a:prstGeom prst="rect">
            <a:avLst/>
          </a:prstGeom>
          <a:solidFill>
            <a:schemeClr val="accent1">
              <a:lumMod val="40000"/>
              <a:lumOff val="60000"/>
            </a:schemeClr>
          </a:solidFill>
          <a:ln>
            <a:noFill/>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a:t>Example of an aquifer being </a:t>
            </a:r>
            <a:r>
              <a:rPr lang="en-US" altLang="en-US" sz="2800" dirty="0" smtClean="0"/>
              <a:t>mined by </a:t>
            </a:r>
            <a:r>
              <a:rPr lang="en-US" altLang="en-US" sz="2800" dirty="0" smtClean="0"/>
              <a:t>over pumping</a:t>
            </a:r>
            <a:endParaRPr lang="en-US" altLang="en-US" sz="28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3224" y="1302393"/>
            <a:ext cx="8627833" cy="5200238"/>
          </a:xfrm>
          <a:prstGeom prst="rect">
            <a:avLst/>
          </a:prstGeom>
        </p:spPr>
      </p:pic>
      <p:sp>
        <p:nvSpPr>
          <p:cNvPr id="2" name="TextBox 1"/>
          <p:cNvSpPr txBox="1"/>
          <p:nvPr/>
        </p:nvSpPr>
        <p:spPr>
          <a:xfrm>
            <a:off x="10232571" y="1982712"/>
            <a:ext cx="1534886" cy="3693319"/>
          </a:xfrm>
          <a:prstGeom prst="rect">
            <a:avLst/>
          </a:prstGeom>
          <a:noFill/>
        </p:spPr>
        <p:txBody>
          <a:bodyPr wrap="square" rtlCol="0">
            <a:spAutoFit/>
          </a:bodyPr>
          <a:lstStyle/>
          <a:p>
            <a:r>
              <a:rPr lang="en-US" dirty="0" smtClean="0"/>
              <a:t>Groundwater pumping for irrigation uses exceeds annual recharge in the basin and has resulted in declining groundwater levels for more than 70 years.</a:t>
            </a:r>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18</a:t>
            </a:fld>
            <a:endParaRPr lang="en-US" dirty="0"/>
          </a:p>
        </p:txBody>
      </p:sp>
      <p:sp>
        <p:nvSpPr>
          <p:cNvPr id="6" name="TextBox 5"/>
          <p:cNvSpPr txBox="1"/>
          <p:nvPr/>
        </p:nvSpPr>
        <p:spPr>
          <a:xfrm>
            <a:off x="848180" y="6242721"/>
            <a:ext cx="9857919" cy="369332"/>
          </a:xfrm>
          <a:prstGeom prst="rect">
            <a:avLst/>
          </a:prstGeom>
          <a:solidFill>
            <a:schemeClr val="bg1"/>
          </a:solidFill>
          <a:ln>
            <a:solidFill>
              <a:schemeClr val="tx1">
                <a:lumMod val="95000"/>
                <a:lumOff val="5000"/>
              </a:schemeClr>
            </a:solidFill>
          </a:ln>
        </p:spPr>
        <p:txBody>
          <a:bodyPr wrap="square" rtlCol="0">
            <a:spAutoFit/>
          </a:bodyPr>
          <a:lstStyle/>
          <a:p>
            <a:r>
              <a:rPr lang="en-US" dirty="0" smtClean="0"/>
              <a:t>Numerous, shallow, hand dug wells in the Walla Walla Gravel aquifer have gone dry over the decades.</a:t>
            </a:r>
            <a:endParaRPr lang="en-US" dirty="0"/>
          </a:p>
        </p:txBody>
      </p:sp>
    </p:spTree>
    <p:extLst>
      <p:ext uri="{BB962C8B-B14F-4D97-AF65-F5344CB8AC3E}">
        <p14:creationId xmlns:p14="http://schemas.microsoft.com/office/powerpoint/2010/main" val="49294626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ater1"/>
          <p:cNvPicPr>
            <a:picLocks noGrp="1" noChangeAspect="1" noChangeArrowheads="1"/>
          </p:cNvPicPr>
          <p:nvPr>
            <p:ph type="body" idx="1"/>
          </p:nvPr>
        </p:nvPicPr>
        <p:blipFill rotWithShape="1">
          <a:blip r:embed="rId2" cstate="print">
            <a:extLst>
              <a:ext uri="{28A0092B-C50C-407E-A947-70E740481C1C}">
                <a14:useLocalDpi xmlns:a14="http://schemas.microsoft.com/office/drawing/2010/main" val="0"/>
              </a:ext>
            </a:extLst>
          </a:blip>
          <a:srcRect/>
          <a:stretch/>
        </p:blipFill>
        <p:spPr>
          <a:xfrm>
            <a:off x="977838" y="1881982"/>
            <a:ext cx="10271489" cy="383643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6" name="Group 5"/>
          <p:cNvGrpSpPr/>
          <p:nvPr/>
        </p:nvGrpSpPr>
        <p:grpSpPr>
          <a:xfrm>
            <a:off x="3581405" y="2725609"/>
            <a:ext cx="12509305" cy="2980431"/>
            <a:chOff x="4073071" y="1903171"/>
            <a:chExt cx="12426041" cy="2980431"/>
          </a:xfrm>
        </p:grpSpPr>
        <p:sp>
          <p:nvSpPr>
            <p:cNvPr id="5" name="Arc 4"/>
            <p:cNvSpPr/>
            <p:nvPr/>
          </p:nvSpPr>
          <p:spPr>
            <a:xfrm rot="10535517">
              <a:off x="7292869" y="3393516"/>
              <a:ext cx="4513943" cy="1082764"/>
            </a:xfrm>
            <a:prstGeom prst="arc">
              <a:avLst>
                <a:gd name="adj1" fmla="val 15781841"/>
                <a:gd name="adj2" fmla="val 0"/>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8" name="Arc 7"/>
            <p:cNvSpPr/>
            <p:nvPr/>
          </p:nvSpPr>
          <p:spPr>
            <a:xfrm rot="10535517">
              <a:off x="4870333" y="2513482"/>
              <a:ext cx="10245502" cy="2114515"/>
            </a:xfrm>
            <a:prstGeom prst="arc">
              <a:avLst>
                <a:gd name="adj1" fmla="val 15781841"/>
                <a:gd name="adj2" fmla="val 0"/>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9" name="Arc 8"/>
            <p:cNvSpPr/>
            <p:nvPr/>
          </p:nvSpPr>
          <p:spPr>
            <a:xfrm rot="10535517">
              <a:off x="4073071" y="1903171"/>
              <a:ext cx="12426041" cy="2980431"/>
            </a:xfrm>
            <a:prstGeom prst="arc">
              <a:avLst>
                <a:gd name="adj1" fmla="val 15781841"/>
                <a:gd name="adj2" fmla="val 0"/>
              </a:avLst>
            </a:prstGeom>
            <a:ln w="25400">
              <a:solidFill>
                <a:srgbClr val="FF0000"/>
              </a:solidFill>
              <a:headEnd type="stealth" w="lg" len="lg"/>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7" name="Slide Number Placeholder 6"/>
          <p:cNvSpPr>
            <a:spLocks noGrp="1"/>
          </p:cNvSpPr>
          <p:nvPr>
            <p:ph type="sldNum" sz="quarter" idx="12"/>
          </p:nvPr>
        </p:nvSpPr>
        <p:spPr/>
        <p:txBody>
          <a:bodyPr/>
          <a:lstStyle/>
          <a:p>
            <a:fld id="{1DB1D90C-D41D-46F1-89C7-F608431BD44B}" type="slidenum">
              <a:rPr lang="en-US" smtClean="0"/>
              <a:t>19</a:t>
            </a:fld>
            <a:endParaRPr lang="en-US" dirty="0"/>
          </a:p>
        </p:txBody>
      </p:sp>
      <p:sp>
        <p:nvSpPr>
          <p:cNvPr id="6146" name="Rectangle 2"/>
          <p:cNvSpPr>
            <a:spLocks noGrp="1" noChangeArrowheads="1"/>
          </p:cNvSpPr>
          <p:nvPr>
            <p:ph type="title"/>
          </p:nvPr>
        </p:nvSpPr>
        <p:spPr>
          <a:xfrm>
            <a:off x="774603" y="868378"/>
            <a:ext cx="10515600" cy="1461165"/>
          </a:xfrm>
        </p:spPr>
        <p:txBody>
          <a:bodyPr/>
          <a:lstStyle/>
          <a:p>
            <a:r>
              <a:rPr lang="en-US" altLang="en-US" sz="2000" b="1" dirty="0" smtClean="0"/>
              <a:t>In addition to well interference issues, groundwater use can change the dynamics between an aquifer and its connected surface water body.</a:t>
            </a:r>
            <a:br>
              <a:rPr lang="en-US" altLang="en-US" sz="2000" b="1" dirty="0" smtClean="0"/>
            </a:br>
            <a:r>
              <a:rPr lang="en-US" altLang="en-US" sz="2000" b="1" dirty="0" smtClean="0"/>
              <a:t>Groundwater flows from areas of recharge to it’s natural discharge area in a connected stream.</a:t>
            </a:r>
            <a:r>
              <a:rPr lang="en-US" altLang="en-US" b="1" dirty="0" smtClean="0"/>
              <a:t> </a:t>
            </a:r>
            <a:endParaRPr lang="en-US" altLang="en-US" b="1" dirty="0"/>
          </a:p>
        </p:txBody>
      </p:sp>
    </p:spTree>
    <p:extLst>
      <p:ext uri="{BB962C8B-B14F-4D97-AF65-F5344CB8AC3E}">
        <p14:creationId xmlns:p14="http://schemas.microsoft.com/office/powerpoint/2010/main" val="218663014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1346653"/>
            <a:ext cx="10515600" cy="4351338"/>
          </a:xfrm>
          <a:solidFill>
            <a:schemeClr val="bg1">
              <a:lumMod val="85000"/>
            </a:schemeClr>
          </a:solidFill>
        </p:spPr>
        <p:txBody>
          <a:bodyPr/>
          <a:lstStyle/>
          <a:p>
            <a:r>
              <a:rPr lang="en-US" dirty="0" smtClean="0"/>
              <a:t>Hydrogeologic Principles that demonstrate that groundwater and surface water are connected.</a:t>
            </a:r>
          </a:p>
          <a:p>
            <a:pPr marL="457200" lvl="1" indent="0">
              <a:buNone/>
            </a:pPr>
            <a:r>
              <a:rPr lang="en-US" dirty="0" smtClean="0"/>
              <a:t>(pumping domestic exempt wells does have an impact on streamflows)</a:t>
            </a:r>
          </a:p>
          <a:p>
            <a:pPr marL="457200" lvl="1" indent="0">
              <a:buNone/>
            </a:pPr>
            <a:endParaRPr lang="en-US" dirty="0" smtClean="0"/>
          </a:p>
          <a:p>
            <a:r>
              <a:rPr lang="en-US" dirty="0" smtClean="0"/>
              <a:t>Talk about the hydrology and geology of the Green-Duwamish River Basin.</a:t>
            </a:r>
          </a:p>
          <a:p>
            <a:endParaRPr lang="en-US" dirty="0"/>
          </a:p>
          <a:p>
            <a:r>
              <a:rPr lang="en-US" dirty="0" smtClean="0"/>
              <a:t>Talk about Our </a:t>
            </a:r>
            <a:r>
              <a:rPr lang="en-US" dirty="0"/>
              <a:t>P</a:t>
            </a:r>
            <a:r>
              <a:rPr lang="en-US" dirty="0" smtClean="0"/>
              <a:t>lanning Group’s To Do List</a:t>
            </a:r>
          </a:p>
          <a:p>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2</a:t>
            </a:fld>
            <a:endParaRPr lang="en-US" dirty="0"/>
          </a:p>
        </p:txBody>
      </p:sp>
      <p:sp>
        <p:nvSpPr>
          <p:cNvPr id="5" name="TextBox 4"/>
          <p:cNvSpPr txBox="1"/>
          <p:nvPr/>
        </p:nvSpPr>
        <p:spPr>
          <a:xfrm>
            <a:off x="2119086" y="566057"/>
            <a:ext cx="7634514" cy="584775"/>
          </a:xfrm>
          <a:prstGeom prst="rect">
            <a:avLst/>
          </a:prstGeom>
          <a:noFill/>
        </p:spPr>
        <p:txBody>
          <a:bodyPr wrap="square" rtlCol="0">
            <a:spAutoFit/>
          </a:bodyPr>
          <a:lstStyle/>
          <a:p>
            <a:r>
              <a:rPr lang="en-US" sz="3200" b="1" dirty="0" smtClean="0"/>
              <a:t>3 Messages from Today:</a:t>
            </a:r>
            <a:endParaRPr lang="en-US" sz="3200" b="1" dirty="0"/>
          </a:p>
        </p:txBody>
      </p:sp>
    </p:spTree>
    <p:extLst>
      <p:ext uri="{BB962C8B-B14F-4D97-AF65-F5344CB8AC3E}">
        <p14:creationId xmlns:p14="http://schemas.microsoft.com/office/powerpoint/2010/main" val="20272180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6" name="Picture 4"/>
          <p:cNvPicPr>
            <a:picLocks noGrp="1" noChangeAspect="1" noChangeArrowheads="1"/>
          </p:cNvPicPr>
          <p:nvPr>
            <p:ph type="title"/>
          </p:nvPr>
        </p:nvPicPr>
        <p:blipFill>
          <a:blip r:embed="rId3">
            <a:extLst>
              <a:ext uri="{28A0092B-C50C-407E-A947-70E740481C1C}">
                <a14:useLocalDpi xmlns:a14="http://schemas.microsoft.com/office/drawing/2010/main" val="0"/>
              </a:ext>
            </a:extLst>
          </a:blip>
          <a:srcRect/>
          <a:stretch>
            <a:fillRect/>
          </a:stretch>
        </p:blipFill>
        <p:spPr>
          <a:xfrm>
            <a:off x="183297" y="2905184"/>
            <a:ext cx="11636141" cy="3787406"/>
          </a:xfrm>
          <a:noFill/>
          <a:ln/>
        </p:spPr>
      </p:pic>
      <p:sp>
        <p:nvSpPr>
          <p:cNvPr id="18438" name="Text Box 6"/>
          <p:cNvSpPr txBox="1">
            <a:spLocks noChangeArrowheads="1"/>
          </p:cNvSpPr>
          <p:nvPr/>
        </p:nvSpPr>
        <p:spPr bwMode="auto">
          <a:xfrm>
            <a:off x="2590800" y="533401"/>
            <a:ext cx="7239000" cy="2431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600" dirty="0"/>
              <a:t>“Streams interact with ground water in three basic ways: </a:t>
            </a:r>
          </a:p>
          <a:p>
            <a:pPr algn="ctr">
              <a:spcBef>
                <a:spcPct val="50000"/>
              </a:spcBef>
            </a:pPr>
            <a:r>
              <a:rPr lang="en-US" altLang="en-US" sz="1600" dirty="0"/>
              <a:t>streams gain water from inflow of ground water through the streambed (gaining stream), </a:t>
            </a:r>
          </a:p>
          <a:p>
            <a:pPr algn="ctr">
              <a:spcBef>
                <a:spcPct val="50000"/>
              </a:spcBef>
            </a:pPr>
            <a:r>
              <a:rPr lang="en-US" altLang="en-US" sz="1600" dirty="0"/>
              <a:t>they lose water to ground water by outflow through the streambed (losing stream), </a:t>
            </a:r>
          </a:p>
          <a:p>
            <a:pPr algn="ctr">
              <a:spcBef>
                <a:spcPct val="50000"/>
              </a:spcBef>
            </a:pPr>
            <a:r>
              <a:rPr lang="en-US" altLang="en-US" sz="1600" dirty="0"/>
              <a:t>or they do both, </a:t>
            </a:r>
          </a:p>
          <a:p>
            <a:pPr algn="ctr">
              <a:spcBef>
                <a:spcPct val="50000"/>
              </a:spcBef>
            </a:pPr>
            <a:r>
              <a:rPr lang="en-US" altLang="en-US" sz="1600" dirty="0"/>
              <a:t>gaining in some reaches and losing in other reaches”</a:t>
            </a:r>
          </a:p>
          <a:p>
            <a:pPr algn="ctr">
              <a:spcBef>
                <a:spcPct val="50000"/>
              </a:spcBef>
            </a:pPr>
            <a:r>
              <a:rPr lang="en-US" altLang="en-US" sz="1600" dirty="0"/>
              <a:t>USGS Circular 1139, Winter et. al. 1998</a:t>
            </a:r>
          </a:p>
        </p:txBody>
      </p:sp>
      <p:sp>
        <p:nvSpPr>
          <p:cNvPr id="18439" name="Text Box 7"/>
          <p:cNvSpPr txBox="1">
            <a:spLocks noChangeArrowheads="1"/>
          </p:cNvSpPr>
          <p:nvPr/>
        </p:nvSpPr>
        <p:spPr bwMode="auto">
          <a:xfrm>
            <a:off x="341334" y="3492675"/>
            <a:ext cx="3810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dirty="0"/>
          </a:p>
        </p:txBody>
      </p:sp>
      <p:sp>
        <p:nvSpPr>
          <p:cNvPr id="18440" name="Text Box 8"/>
          <p:cNvSpPr txBox="1">
            <a:spLocks noChangeArrowheads="1"/>
          </p:cNvSpPr>
          <p:nvPr/>
        </p:nvSpPr>
        <p:spPr bwMode="auto">
          <a:xfrm>
            <a:off x="6172200" y="4343401"/>
            <a:ext cx="3810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dirty="0"/>
          </a:p>
        </p:txBody>
      </p:sp>
      <p:sp>
        <p:nvSpPr>
          <p:cNvPr id="2" name="Slide Number Placeholder 1"/>
          <p:cNvSpPr>
            <a:spLocks noGrp="1"/>
          </p:cNvSpPr>
          <p:nvPr>
            <p:ph type="sldNum" sz="quarter" idx="12"/>
          </p:nvPr>
        </p:nvSpPr>
        <p:spPr/>
        <p:txBody>
          <a:bodyPr/>
          <a:lstStyle/>
          <a:p>
            <a:fld id="{1DB1D90C-D41D-46F1-89C7-F608431BD44B}" type="slidenum">
              <a:rPr lang="en-US" smtClean="0"/>
              <a:t>20</a:t>
            </a:fld>
            <a:endParaRPr lang="en-US" dirty="0"/>
          </a:p>
        </p:txBody>
      </p:sp>
      <p:sp>
        <p:nvSpPr>
          <p:cNvPr id="7" name="Text Box 7"/>
          <p:cNvSpPr txBox="1">
            <a:spLocks noChangeArrowheads="1"/>
          </p:cNvSpPr>
          <p:nvPr/>
        </p:nvSpPr>
        <p:spPr bwMode="auto">
          <a:xfrm>
            <a:off x="6130446" y="3589360"/>
            <a:ext cx="381000" cy="36671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en-US" altLang="en-US" dirty="0"/>
          </a:p>
        </p:txBody>
      </p:sp>
    </p:spTree>
    <p:extLst>
      <p:ext uri="{BB962C8B-B14F-4D97-AF65-F5344CB8AC3E}">
        <p14:creationId xmlns:p14="http://schemas.microsoft.com/office/powerpoint/2010/main" val="93254970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9644" y="1061357"/>
            <a:ext cx="9927172" cy="4931229"/>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21</a:t>
            </a:fld>
            <a:endParaRPr lang="en-US" dirty="0"/>
          </a:p>
        </p:txBody>
      </p:sp>
    </p:spTree>
    <p:extLst>
      <p:ext uri="{BB962C8B-B14F-4D97-AF65-F5344CB8AC3E}">
        <p14:creationId xmlns:p14="http://schemas.microsoft.com/office/powerpoint/2010/main" val="33581509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3"/>
          <p:cNvGraphicFramePr>
            <a:graphicFrameLocks noChangeAspect="1"/>
          </p:cNvGraphicFramePr>
          <p:nvPr/>
        </p:nvGraphicFramePr>
        <p:xfrm>
          <a:off x="4114801" y="1676401"/>
          <a:ext cx="1133475" cy="1571625"/>
        </p:xfrm>
        <a:graphic>
          <a:graphicData uri="http://schemas.openxmlformats.org/presentationml/2006/ole">
            <mc:AlternateContent xmlns:mc="http://schemas.openxmlformats.org/markup-compatibility/2006">
              <mc:Choice xmlns:v="urn:schemas-microsoft-com:vml" Requires="v">
                <p:oleObj spid="_x0000_s1610" name="Bitmap Image" r:id="rId3" imgW="1133633" imgH="1571844" progId="Paint.Picture">
                  <p:embed/>
                </p:oleObj>
              </mc:Choice>
              <mc:Fallback>
                <p:oleObj name="Bitmap Image" r:id="rId3" imgW="1133633" imgH="1571844" progId="Paint.Picture">
                  <p:embed/>
                  <p:pic>
                    <p:nvPicPr>
                      <p:cNvPr id="1026" name="Object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1" y="1676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7" name="Object 4"/>
          <p:cNvGraphicFramePr>
            <a:graphicFrameLocks noChangeAspect="1"/>
          </p:cNvGraphicFramePr>
          <p:nvPr/>
        </p:nvGraphicFramePr>
        <p:xfrm>
          <a:off x="2895601" y="1676401"/>
          <a:ext cx="1133475" cy="1571625"/>
        </p:xfrm>
        <a:graphic>
          <a:graphicData uri="http://schemas.openxmlformats.org/presentationml/2006/ole">
            <mc:AlternateContent xmlns:mc="http://schemas.openxmlformats.org/markup-compatibility/2006">
              <mc:Choice xmlns:v="urn:schemas-microsoft-com:vml" Requires="v">
                <p:oleObj spid="_x0000_s1611" name="Bitmap Image" r:id="rId5" imgW="1133633" imgH="1571844" progId="Paint.Picture">
                  <p:embed/>
                </p:oleObj>
              </mc:Choice>
              <mc:Fallback>
                <p:oleObj name="Bitmap Image" r:id="rId5" imgW="1133633" imgH="1571844" progId="Paint.Picture">
                  <p:embed/>
                  <p:pic>
                    <p:nvPicPr>
                      <p:cNvPr id="1027"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1676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8" name="Object 5"/>
          <p:cNvGraphicFramePr>
            <a:graphicFrameLocks noChangeAspect="1"/>
          </p:cNvGraphicFramePr>
          <p:nvPr/>
        </p:nvGraphicFramePr>
        <p:xfrm>
          <a:off x="1676401" y="1676401"/>
          <a:ext cx="1133475" cy="1571625"/>
        </p:xfrm>
        <a:graphic>
          <a:graphicData uri="http://schemas.openxmlformats.org/presentationml/2006/ole">
            <mc:AlternateContent xmlns:mc="http://schemas.openxmlformats.org/markup-compatibility/2006">
              <mc:Choice xmlns:v="urn:schemas-microsoft-com:vml" Requires="v">
                <p:oleObj spid="_x0000_s1612" name="Bitmap Image" r:id="rId6" imgW="1133633" imgH="1571844" progId="Paint.Picture">
                  <p:embed/>
                </p:oleObj>
              </mc:Choice>
              <mc:Fallback>
                <p:oleObj name="Bitmap Image" r:id="rId6" imgW="1133633" imgH="1571844" progId="Paint.Picture">
                  <p:embed/>
                  <p:pic>
                    <p:nvPicPr>
                      <p:cNvPr id="1028"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1676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29" name="Object 6"/>
          <p:cNvGraphicFramePr>
            <a:graphicFrameLocks noChangeAspect="1"/>
          </p:cNvGraphicFramePr>
          <p:nvPr/>
        </p:nvGraphicFramePr>
        <p:xfrm>
          <a:off x="1676401" y="3429001"/>
          <a:ext cx="1133475" cy="1571625"/>
        </p:xfrm>
        <a:graphic>
          <a:graphicData uri="http://schemas.openxmlformats.org/presentationml/2006/ole">
            <mc:AlternateContent xmlns:mc="http://schemas.openxmlformats.org/markup-compatibility/2006">
              <mc:Choice xmlns:v="urn:schemas-microsoft-com:vml" Requires="v">
                <p:oleObj spid="_x0000_s1613" name="Bitmap Image" r:id="rId7" imgW="1133633" imgH="1571844" progId="Paint.Picture">
                  <p:embed/>
                </p:oleObj>
              </mc:Choice>
              <mc:Fallback>
                <p:oleObj name="Bitmap Image" r:id="rId7" imgW="1133633" imgH="1571844" progId="Paint.Picture">
                  <p:embed/>
                  <p:pic>
                    <p:nvPicPr>
                      <p:cNvPr id="1029"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1" y="34290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0" name="Object 7"/>
          <p:cNvGraphicFramePr>
            <a:graphicFrameLocks noChangeAspect="1"/>
          </p:cNvGraphicFramePr>
          <p:nvPr/>
        </p:nvGraphicFramePr>
        <p:xfrm>
          <a:off x="2895601" y="3429001"/>
          <a:ext cx="1133475" cy="1571625"/>
        </p:xfrm>
        <a:graphic>
          <a:graphicData uri="http://schemas.openxmlformats.org/presentationml/2006/ole">
            <mc:AlternateContent xmlns:mc="http://schemas.openxmlformats.org/markup-compatibility/2006">
              <mc:Choice xmlns:v="urn:schemas-microsoft-com:vml" Requires="v">
                <p:oleObj spid="_x0000_s1614" name="Bitmap Image" r:id="rId8" imgW="1133633" imgH="1571844" progId="Paint.Picture">
                  <p:embed/>
                </p:oleObj>
              </mc:Choice>
              <mc:Fallback>
                <p:oleObj name="Bitmap Image" r:id="rId8" imgW="1133633" imgH="1571844" progId="Paint.Picture">
                  <p:embed/>
                  <p:pic>
                    <p:nvPicPr>
                      <p:cNvPr id="1030" name="Object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34290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1" name="Object 8"/>
          <p:cNvGraphicFramePr>
            <a:graphicFrameLocks noChangeAspect="1"/>
          </p:cNvGraphicFramePr>
          <p:nvPr/>
        </p:nvGraphicFramePr>
        <p:xfrm>
          <a:off x="4114801" y="3429001"/>
          <a:ext cx="1133475" cy="1571625"/>
        </p:xfrm>
        <a:graphic>
          <a:graphicData uri="http://schemas.openxmlformats.org/presentationml/2006/ole">
            <mc:AlternateContent xmlns:mc="http://schemas.openxmlformats.org/markup-compatibility/2006">
              <mc:Choice xmlns:v="urn:schemas-microsoft-com:vml" Requires="v">
                <p:oleObj spid="_x0000_s1615" name="Bitmap Image" r:id="rId9" imgW="1133633" imgH="1571844" progId="Paint.Picture">
                  <p:embed/>
                </p:oleObj>
              </mc:Choice>
              <mc:Fallback>
                <p:oleObj name="Bitmap Image" r:id="rId9" imgW="1133633" imgH="1571844" progId="Paint.Picture">
                  <p:embed/>
                  <p:pic>
                    <p:nvPicPr>
                      <p:cNvPr id="1031"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1" y="34290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2" name="Object 9"/>
          <p:cNvGraphicFramePr>
            <a:graphicFrameLocks noChangeAspect="1"/>
          </p:cNvGraphicFramePr>
          <p:nvPr/>
        </p:nvGraphicFramePr>
        <p:xfrm>
          <a:off x="2895601" y="5105401"/>
          <a:ext cx="1133475" cy="1571625"/>
        </p:xfrm>
        <a:graphic>
          <a:graphicData uri="http://schemas.openxmlformats.org/presentationml/2006/ole">
            <mc:AlternateContent xmlns:mc="http://schemas.openxmlformats.org/markup-compatibility/2006">
              <mc:Choice xmlns:v="urn:schemas-microsoft-com:vml" Requires="v">
                <p:oleObj spid="_x0000_s1616" name="Bitmap Image" r:id="rId10" imgW="1133633" imgH="1571844" progId="Paint.Picture">
                  <p:embed/>
                </p:oleObj>
              </mc:Choice>
              <mc:Fallback>
                <p:oleObj name="Bitmap Image" r:id="rId10" imgW="1133633" imgH="1571844" progId="Paint.Picture">
                  <p:embed/>
                  <p:pic>
                    <p:nvPicPr>
                      <p:cNvPr id="1032" name="Object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95601" y="5105401"/>
                        <a:ext cx="1133475" cy="1571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033" name="Object 10"/>
          <p:cNvGraphicFramePr>
            <a:graphicFrameLocks noChangeAspect="1"/>
          </p:cNvGraphicFramePr>
          <p:nvPr/>
        </p:nvGraphicFramePr>
        <p:xfrm>
          <a:off x="4191000" y="5105401"/>
          <a:ext cx="647700" cy="1552575"/>
        </p:xfrm>
        <a:graphic>
          <a:graphicData uri="http://schemas.openxmlformats.org/presentationml/2006/ole">
            <mc:AlternateContent xmlns:mc="http://schemas.openxmlformats.org/markup-compatibility/2006">
              <mc:Choice xmlns:v="urn:schemas-microsoft-com:vml" Requires="v">
                <p:oleObj spid="_x0000_s1617" name="Bitmap Image" r:id="rId11" imgW="647619" imgH="1552792" progId="Paint.Picture">
                  <p:embed/>
                </p:oleObj>
              </mc:Choice>
              <mc:Fallback>
                <p:oleObj name="Bitmap Image" r:id="rId11" imgW="647619" imgH="1552792" progId="Paint.Picture">
                  <p:embed/>
                  <p:pic>
                    <p:nvPicPr>
                      <p:cNvPr id="1033" name="Object 1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191000" y="5105401"/>
                        <a:ext cx="6477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35" name="Text Box 11"/>
          <p:cNvSpPr txBox="1">
            <a:spLocks noChangeArrowheads="1"/>
          </p:cNvSpPr>
          <p:nvPr/>
        </p:nvSpPr>
        <p:spPr bwMode="auto">
          <a:xfrm>
            <a:off x="2057400" y="228600"/>
            <a:ext cx="8077200" cy="1373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dirty="0">
                <a:latin typeface="Garamond" panose="02020404030301010803" pitchFamily="18" charset="0"/>
              </a:rPr>
              <a:t>We measure streamflow in cubic feet per second (cfs). One cubic foot is the size of a standard archive box.  It takes 7.5 gallons of water to fill one cubic foot.</a:t>
            </a:r>
          </a:p>
        </p:txBody>
      </p:sp>
      <p:pic>
        <p:nvPicPr>
          <p:cNvPr id="2" name="Picture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25485" y="2235200"/>
            <a:ext cx="4026895" cy="3570514"/>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22</a:t>
            </a:fld>
            <a:endParaRPr lang="en-US" dirty="0"/>
          </a:p>
        </p:txBody>
      </p:sp>
    </p:spTree>
    <p:extLst>
      <p:ext uri="{BB962C8B-B14F-4D97-AF65-F5344CB8AC3E}">
        <p14:creationId xmlns:p14="http://schemas.microsoft.com/office/powerpoint/2010/main" val="11398213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41231" y="868128"/>
            <a:ext cx="9102072" cy="5232424"/>
          </a:xfrm>
          <a:prstGeom prst="rect">
            <a:avLst/>
          </a:prstGeom>
        </p:spPr>
      </p:pic>
      <p:pic>
        <p:nvPicPr>
          <p:cNvPr id="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35017" y="563168"/>
            <a:ext cx="8382000" cy="5537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8573" y="563169"/>
            <a:ext cx="10243264" cy="5537383"/>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23</a:t>
            </a:fld>
            <a:endParaRPr lang="en-US" dirty="0"/>
          </a:p>
        </p:txBody>
      </p:sp>
    </p:spTree>
    <p:extLst>
      <p:ext uri="{BB962C8B-B14F-4D97-AF65-F5344CB8AC3E}">
        <p14:creationId xmlns:p14="http://schemas.microsoft.com/office/powerpoint/2010/main" val="1941499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735" y="488176"/>
            <a:ext cx="6851654" cy="4472171"/>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0294" y="773986"/>
            <a:ext cx="4761768" cy="5022993"/>
          </a:xfrm>
          <a:prstGeom prst="rect">
            <a:avLst/>
          </a:prstGeom>
        </p:spPr>
      </p:pic>
      <p:sp>
        <p:nvSpPr>
          <p:cNvPr id="6" name="Text Box 6"/>
          <p:cNvSpPr txBox="1">
            <a:spLocks noChangeArrowheads="1"/>
          </p:cNvSpPr>
          <p:nvPr/>
        </p:nvSpPr>
        <p:spPr bwMode="auto">
          <a:xfrm>
            <a:off x="2958821" y="183336"/>
            <a:ext cx="6936579" cy="400110"/>
          </a:xfrm>
          <a:prstGeom prst="rect">
            <a:avLst/>
          </a:prstGeom>
          <a:solidFill>
            <a:schemeClr val="bg1"/>
          </a:solidFill>
          <a:ln>
            <a:solidFill>
              <a:schemeClr val="tx1">
                <a:lumMod val="95000"/>
                <a:lumOff val="5000"/>
              </a:schemeClr>
            </a:solidFill>
          </a:ln>
          <a:effectLst/>
          <a:extLst/>
        </p:spPr>
        <p:txBody>
          <a:bodyPr wrap="none">
            <a:spAutoFit/>
          </a:bodyPr>
          <a:lstStyle/>
          <a:p>
            <a:r>
              <a:rPr lang="en-US" altLang="en-US" sz="2000" b="1" dirty="0" smtClean="0"/>
              <a:t>This portion of the Spokane </a:t>
            </a:r>
            <a:r>
              <a:rPr lang="en-US" altLang="en-US" sz="2000" b="1" dirty="0"/>
              <a:t>River is an example of a </a:t>
            </a:r>
            <a:r>
              <a:rPr lang="en-US" altLang="en-US" sz="2000" b="1" dirty="0" smtClean="0"/>
              <a:t>losing </a:t>
            </a:r>
            <a:r>
              <a:rPr lang="en-US" altLang="en-US" sz="2000" b="1" dirty="0"/>
              <a:t>river</a:t>
            </a: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45275" y="4865077"/>
            <a:ext cx="3617625" cy="1666352"/>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24</a:t>
            </a:fld>
            <a:endParaRPr lang="en-US" dirty="0"/>
          </a:p>
        </p:txBody>
      </p:sp>
    </p:spTree>
    <p:extLst>
      <p:ext uri="{BB962C8B-B14F-4D97-AF65-F5344CB8AC3E}">
        <p14:creationId xmlns:p14="http://schemas.microsoft.com/office/powerpoint/2010/main" val="266339985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6" name="Text Box 6"/>
          <p:cNvSpPr txBox="1">
            <a:spLocks noChangeArrowheads="1"/>
          </p:cNvSpPr>
          <p:nvPr/>
        </p:nvSpPr>
        <p:spPr bwMode="auto">
          <a:xfrm>
            <a:off x="2514601" y="533400"/>
            <a:ext cx="6095643"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en-US" sz="2000" b="1" dirty="0"/>
              <a:t>The Little Spokane River is an example of a gaining river</a:t>
            </a:r>
          </a:p>
        </p:txBody>
      </p:sp>
      <p:sp>
        <p:nvSpPr>
          <p:cNvPr id="10248" name="Text Box 8"/>
          <p:cNvSpPr txBox="1">
            <a:spLocks noChangeArrowheads="1"/>
          </p:cNvSpPr>
          <p:nvPr/>
        </p:nvSpPr>
        <p:spPr bwMode="auto">
          <a:xfrm>
            <a:off x="2209800" y="5867401"/>
            <a:ext cx="19812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b="1" dirty="0">
                <a:solidFill>
                  <a:schemeClr val="bg1"/>
                </a:solidFill>
              </a:rPr>
              <a:t>Griffith Spring</a:t>
            </a:r>
          </a:p>
        </p:txBody>
      </p:sp>
      <p:grpSp>
        <p:nvGrpSpPr>
          <p:cNvPr id="3" name="Group 2"/>
          <p:cNvGrpSpPr/>
          <p:nvPr/>
        </p:nvGrpSpPr>
        <p:grpSpPr>
          <a:xfrm>
            <a:off x="3053861" y="933510"/>
            <a:ext cx="8382000" cy="5424488"/>
            <a:chOff x="1905000" y="1066800"/>
            <a:chExt cx="8382000" cy="5424488"/>
          </a:xfrm>
        </p:grpSpPr>
        <p:pic>
          <p:nvPicPr>
            <p:cNvPr id="10245" name="Picture 5" descr="Dartford &amp; Painted g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5000" y="1066800"/>
              <a:ext cx="8382000" cy="5424488"/>
            </a:xfrm>
            <a:prstGeom prst="rect">
              <a:avLst/>
            </a:prstGeom>
            <a:noFill/>
            <a:extLst>
              <a:ext uri="{909E8E84-426E-40DD-AFC4-6F175D3DCCD1}">
                <a14:hiddenFill xmlns:a14="http://schemas.microsoft.com/office/drawing/2010/main">
                  <a:solidFill>
                    <a:srgbClr val="FFFFFF"/>
                  </a:solidFill>
                </a14:hiddenFill>
              </a:ext>
            </a:extLst>
          </p:spPr>
        </p:pic>
        <p:pic>
          <p:nvPicPr>
            <p:cNvPr id="10247" name="Picture 7" descr="Griffith Spr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400" y="4267200"/>
              <a:ext cx="3295650" cy="2109788"/>
            </a:xfrm>
            <a:prstGeom prst="rect">
              <a:avLst/>
            </a:prstGeom>
            <a:noFill/>
            <a:extLst>
              <a:ext uri="{909E8E84-426E-40DD-AFC4-6F175D3DCCD1}">
                <a14:hiddenFill xmlns:a14="http://schemas.microsoft.com/office/drawing/2010/main">
                  <a:solidFill>
                    <a:srgbClr val="FFFFFF"/>
                  </a:solidFill>
                </a14:hiddenFill>
              </a:ext>
            </a:extLst>
          </p:spPr>
        </p:pic>
        <p:sp>
          <p:nvSpPr>
            <p:cNvPr id="10249" name="Line 9"/>
            <p:cNvSpPr>
              <a:spLocks noChangeShapeType="1"/>
            </p:cNvSpPr>
            <p:nvPr/>
          </p:nvSpPr>
          <p:spPr bwMode="auto">
            <a:xfrm flipV="1">
              <a:off x="4724400" y="2590800"/>
              <a:ext cx="609600" cy="1752600"/>
            </a:xfrm>
            <a:prstGeom prst="line">
              <a:avLst/>
            </a:prstGeom>
            <a:noFill/>
            <a:ln w="9525">
              <a:solidFill>
                <a:schemeClr val="tx1"/>
              </a:solidFill>
              <a:round/>
              <a:headEnd/>
              <a:tailEnd type="triangle" w="lg"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9062" y="2533711"/>
            <a:ext cx="3229257" cy="1485899"/>
          </a:xfrm>
          <a:prstGeom prst="rect">
            <a:avLst/>
          </a:prstGeom>
        </p:spPr>
      </p:pic>
      <p:sp>
        <p:nvSpPr>
          <p:cNvPr id="4" name="Slide Number Placeholder 3"/>
          <p:cNvSpPr>
            <a:spLocks noGrp="1"/>
          </p:cNvSpPr>
          <p:nvPr>
            <p:ph type="sldNum" sz="quarter" idx="12"/>
          </p:nvPr>
        </p:nvSpPr>
        <p:spPr/>
        <p:txBody>
          <a:bodyPr/>
          <a:lstStyle/>
          <a:p>
            <a:fld id="{1DB1D90C-D41D-46F1-89C7-F608431BD44B}" type="slidenum">
              <a:rPr lang="en-US" smtClean="0"/>
              <a:t>25</a:t>
            </a:fld>
            <a:endParaRPr lang="en-US" dirty="0"/>
          </a:p>
        </p:txBody>
      </p:sp>
    </p:spTree>
    <p:extLst>
      <p:ext uri="{BB962C8B-B14F-4D97-AF65-F5344CB8AC3E}">
        <p14:creationId xmlns:p14="http://schemas.microsoft.com/office/powerpoint/2010/main" val="250725615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lsr9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8543" y="252412"/>
            <a:ext cx="8382000" cy="6286500"/>
          </a:xfrm>
          <a:prstGeom prst="rect">
            <a:avLst/>
          </a:prstGeom>
          <a:noFill/>
          <a:extLst>
            <a:ext uri="{909E8E84-426E-40DD-AFC4-6F175D3DCCD1}">
              <a14:hiddenFill xmlns:a14="http://schemas.microsoft.com/office/drawing/2010/main">
                <a:solidFill>
                  <a:srgbClr val="FFFFFF"/>
                </a:solidFill>
              </a14:hiddenFill>
            </a:ext>
          </a:extLst>
        </p:spPr>
      </p:pic>
      <p:sp>
        <p:nvSpPr>
          <p:cNvPr id="9221" name="Text Box 5"/>
          <p:cNvSpPr txBox="1">
            <a:spLocks noChangeArrowheads="1"/>
          </p:cNvSpPr>
          <p:nvPr/>
        </p:nvSpPr>
        <p:spPr bwMode="auto">
          <a:xfrm>
            <a:off x="7467600" y="762001"/>
            <a:ext cx="2743200" cy="1200329"/>
          </a:xfrm>
          <a:prstGeom prst="rect">
            <a:avLst/>
          </a:prstGeom>
          <a:solidFill>
            <a:srgbClr val="FFCC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dirty="0"/>
              <a:t>Spokane Aquifer discharges ~ 250 cfs to the Little Spokane River between </a:t>
            </a:r>
            <a:r>
              <a:rPr lang="en-US" altLang="en-US" dirty="0"/>
              <a:t>Dartford</a:t>
            </a:r>
            <a:r>
              <a:rPr lang="en-US" altLang="en-US" dirty="0"/>
              <a:t> and Painted Rocks</a:t>
            </a:r>
          </a:p>
        </p:txBody>
      </p:sp>
      <p:sp>
        <p:nvSpPr>
          <p:cNvPr id="2" name="Slide Number Placeholder 1"/>
          <p:cNvSpPr>
            <a:spLocks noGrp="1"/>
          </p:cNvSpPr>
          <p:nvPr>
            <p:ph type="sldNum" sz="quarter" idx="12"/>
          </p:nvPr>
        </p:nvSpPr>
        <p:spPr/>
        <p:txBody>
          <a:bodyPr/>
          <a:lstStyle/>
          <a:p>
            <a:fld id="{1DB1D90C-D41D-46F1-89C7-F608431BD44B}" type="slidenum">
              <a:rPr lang="en-US" smtClean="0"/>
              <a:t>26</a:t>
            </a:fld>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8624" y="5892132"/>
            <a:ext cx="4274004" cy="928435"/>
          </a:xfrm>
          <a:prstGeom prst="rect">
            <a:avLst/>
          </a:prstGeom>
          <a:effectLst>
            <a:innerShdw blurRad="114300">
              <a:prstClr val="black"/>
            </a:innerShdw>
          </a:effectLst>
        </p:spPr>
      </p:pic>
      <p:cxnSp>
        <p:nvCxnSpPr>
          <p:cNvPr id="5" name="Straight Arrow Connector 4"/>
          <p:cNvCxnSpPr/>
          <p:nvPr/>
        </p:nvCxnSpPr>
        <p:spPr>
          <a:xfrm flipH="1">
            <a:off x="3991429" y="4615543"/>
            <a:ext cx="275771" cy="1407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flipH="1">
            <a:off x="1948543" y="3715657"/>
            <a:ext cx="1026886" cy="2365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7631914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589" y="0"/>
            <a:ext cx="5362575" cy="6638925"/>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0257" y="4341281"/>
            <a:ext cx="2036813" cy="164546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876" y="843695"/>
            <a:ext cx="2510861" cy="2219143"/>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7070" y="251831"/>
            <a:ext cx="8147538" cy="5734917"/>
          </a:xfrm>
          <a:prstGeom prst="rect">
            <a:avLst/>
          </a:prstGeom>
        </p:spPr>
      </p:pic>
      <p:sp>
        <p:nvSpPr>
          <p:cNvPr id="6" name="Slide Number Placeholder 5"/>
          <p:cNvSpPr>
            <a:spLocks noGrp="1"/>
          </p:cNvSpPr>
          <p:nvPr>
            <p:ph type="sldNum" sz="quarter" idx="12"/>
          </p:nvPr>
        </p:nvSpPr>
        <p:spPr/>
        <p:txBody>
          <a:bodyPr/>
          <a:lstStyle/>
          <a:p>
            <a:fld id="{1DB1D90C-D41D-46F1-89C7-F608431BD44B}" type="slidenum">
              <a:rPr lang="en-US" smtClean="0"/>
              <a:t>27</a:t>
            </a:fld>
            <a:endParaRPr lang="en-US" dirty="0"/>
          </a:p>
        </p:txBody>
      </p:sp>
      <p:sp>
        <p:nvSpPr>
          <p:cNvPr id="7" name="TextBox 6"/>
          <p:cNvSpPr txBox="1"/>
          <p:nvPr/>
        </p:nvSpPr>
        <p:spPr>
          <a:xfrm>
            <a:off x="5069839" y="5992594"/>
            <a:ext cx="6153331" cy="646331"/>
          </a:xfrm>
          <a:prstGeom prst="rect">
            <a:avLst/>
          </a:prstGeom>
          <a:noFill/>
        </p:spPr>
        <p:txBody>
          <a:bodyPr wrap="square" rtlCol="0">
            <a:spAutoFit/>
          </a:bodyPr>
          <a:lstStyle/>
          <a:p>
            <a:r>
              <a:rPr lang="en-US" dirty="0" smtClean="0"/>
              <a:t>Gains and losses in flow can be within the measurement error of individual flow measurements making it harder to interpret.</a:t>
            </a:r>
            <a:endParaRPr lang="en-US" dirty="0"/>
          </a:p>
        </p:txBody>
      </p:sp>
    </p:spTree>
    <p:extLst>
      <p:ext uri="{BB962C8B-B14F-4D97-AF65-F5344CB8AC3E}">
        <p14:creationId xmlns:p14="http://schemas.microsoft.com/office/powerpoint/2010/main" val="16140557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65104" y="0"/>
            <a:ext cx="5192619" cy="68580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540" y="725260"/>
            <a:ext cx="3638550" cy="4591050"/>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28</a:t>
            </a:fld>
            <a:endParaRPr lang="en-US" dirty="0"/>
          </a:p>
        </p:txBody>
      </p:sp>
      <p:sp>
        <p:nvSpPr>
          <p:cNvPr id="3" name="TextBox 2"/>
          <p:cNvSpPr txBox="1"/>
          <p:nvPr/>
        </p:nvSpPr>
        <p:spPr>
          <a:xfrm>
            <a:off x="8969829" y="3933371"/>
            <a:ext cx="2917371" cy="1477328"/>
          </a:xfrm>
          <a:prstGeom prst="rect">
            <a:avLst/>
          </a:prstGeom>
          <a:noFill/>
        </p:spPr>
        <p:txBody>
          <a:bodyPr wrap="square" rtlCol="0">
            <a:spAutoFit/>
          </a:bodyPr>
          <a:lstStyle/>
          <a:p>
            <a:r>
              <a:rPr lang="en-US" dirty="0" smtClean="0"/>
              <a:t>In valley aquifers, the groundwater flows parallel to streamflow for both the tributary and </a:t>
            </a:r>
            <a:r>
              <a:rPr lang="en-US" dirty="0" smtClean="0"/>
              <a:t>main stem </a:t>
            </a:r>
            <a:r>
              <a:rPr lang="en-US" dirty="0" smtClean="0"/>
              <a:t>valleys.</a:t>
            </a:r>
            <a:endParaRPr lang="en-US" dirty="0"/>
          </a:p>
        </p:txBody>
      </p:sp>
    </p:spTree>
    <p:extLst>
      <p:ext uri="{BB962C8B-B14F-4D97-AF65-F5344CB8AC3E}">
        <p14:creationId xmlns:p14="http://schemas.microsoft.com/office/powerpoint/2010/main" val="166898730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3244" y="780431"/>
            <a:ext cx="10983486" cy="5266408"/>
          </a:xfrm>
          <a:prstGeom prst="rect">
            <a:avLst/>
          </a:prstGeom>
        </p:spPr>
      </p:pic>
      <p:sp>
        <p:nvSpPr>
          <p:cNvPr id="5" name="TextBox 4"/>
          <p:cNvSpPr txBox="1"/>
          <p:nvPr/>
        </p:nvSpPr>
        <p:spPr>
          <a:xfrm>
            <a:off x="9562975" y="6126308"/>
            <a:ext cx="2130327" cy="307777"/>
          </a:xfrm>
          <a:prstGeom prst="rect">
            <a:avLst/>
          </a:prstGeom>
          <a:noFill/>
        </p:spPr>
        <p:txBody>
          <a:bodyPr wrap="none" rtlCol="0">
            <a:spAutoFit/>
          </a:bodyPr>
          <a:lstStyle/>
          <a:p>
            <a:r>
              <a:rPr lang="en-US" sz="1400" dirty="0"/>
              <a:t>USGS’s 2012 Circular 1376 </a:t>
            </a:r>
          </a:p>
        </p:txBody>
      </p:sp>
      <p:sp>
        <p:nvSpPr>
          <p:cNvPr id="2" name="Slide Number Placeholder 1"/>
          <p:cNvSpPr>
            <a:spLocks noGrp="1"/>
          </p:cNvSpPr>
          <p:nvPr>
            <p:ph type="sldNum" sz="quarter" idx="12"/>
          </p:nvPr>
        </p:nvSpPr>
        <p:spPr/>
        <p:txBody>
          <a:bodyPr/>
          <a:lstStyle/>
          <a:p>
            <a:fld id="{1DB1D90C-D41D-46F1-89C7-F608431BD44B}" type="slidenum">
              <a:rPr lang="en-US" smtClean="0"/>
              <a:t>29</a:t>
            </a:fld>
            <a:endParaRPr lang="en-US" dirty="0"/>
          </a:p>
        </p:txBody>
      </p:sp>
      <p:sp>
        <p:nvSpPr>
          <p:cNvPr id="3" name="TextBox 2"/>
          <p:cNvSpPr txBox="1"/>
          <p:nvPr/>
        </p:nvSpPr>
        <p:spPr>
          <a:xfrm>
            <a:off x="623244" y="5798145"/>
            <a:ext cx="4998720" cy="923330"/>
          </a:xfrm>
          <a:prstGeom prst="rect">
            <a:avLst/>
          </a:prstGeom>
          <a:noFill/>
        </p:spPr>
        <p:txBody>
          <a:bodyPr wrap="square" rtlCol="0">
            <a:spAutoFit/>
          </a:bodyPr>
          <a:lstStyle/>
          <a:p>
            <a:r>
              <a:rPr lang="en-US" dirty="0" smtClean="0"/>
              <a:t>In WA state, groundwater baseflow contributes 68% of the total annual flow for 594 studied gages (WSB 60)</a:t>
            </a:r>
            <a:endParaRPr lang="en-US" dirty="0"/>
          </a:p>
        </p:txBody>
      </p:sp>
      <p:sp>
        <p:nvSpPr>
          <p:cNvPr id="6" name="TextBox 5"/>
          <p:cNvSpPr txBox="1"/>
          <p:nvPr/>
        </p:nvSpPr>
        <p:spPr>
          <a:xfrm>
            <a:off x="1679884" y="318766"/>
            <a:ext cx="10013418" cy="646331"/>
          </a:xfrm>
          <a:prstGeom prst="rect">
            <a:avLst/>
          </a:prstGeom>
          <a:noFill/>
        </p:spPr>
        <p:txBody>
          <a:bodyPr wrap="square" rtlCol="0">
            <a:spAutoFit/>
          </a:bodyPr>
          <a:lstStyle/>
          <a:p>
            <a:r>
              <a:rPr lang="en-US" dirty="0" smtClean="0"/>
              <a:t>Given the interconnectedness of groundwater and surface water, it’s not surprising that a stream’s total flow is often comprised mostly of groundwater baseflow.</a:t>
            </a:r>
            <a:endParaRPr lang="en-US" dirty="0"/>
          </a:p>
        </p:txBody>
      </p:sp>
    </p:spTree>
    <p:extLst>
      <p:ext uri="{BB962C8B-B14F-4D97-AF65-F5344CB8AC3E}">
        <p14:creationId xmlns:p14="http://schemas.microsoft.com/office/powerpoint/2010/main" val="16103202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2" name="Picture 4" descr="saturated soil"/>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055814" y="2055814"/>
            <a:ext cx="3354387" cy="3544887"/>
          </a:xfrm>
          <a:noFill/>
          <a:ln/>
        </p:spPr>
      </p:pic>
      <p:sp>
        <p:nvSpPr>
          <p:cNvPr id="53255" name="Text Box 7"/>
          <p:cNvSpPr txBox="1">
            <a:spLocks noChangeArrowheads="1"/>
          </p:cNvSpPr>
          <p:nvPr/>
        </p:nvSpPr>
        <p:spPr bwMode="auto">
          <a:xfrm>
            <a:off x="5638800" y="381001"/>
            <a:ext cx="4876800" cy="366713"/>
          </a:xfrm>
          <a:prstGeom prst="rect">
            <a:avLst/>
          </a:prstGeom>
          <a:noFill/>
          <a:ln w="9525">
            <a:noFill/>
            <a:miter lim="800000"/>
            <a:headEnd/>
            <a:tailEnd/>
          </a:ln>
          <a:effectLst/>
        </p:spPr>
        <p:txBody>
          <a:bodyPr>
            <a:spAutoFit/>
          </a:bodyPr>
          <a:lstStyle/>
          <a:p>
            <a:pPr>
              <a:spcBef>
                <a:spcPct val="50000"/>
              </a:spcBef>
            </a:pPr>
            <a:endParaRPr lang="en-US" dirty="0"/>
          </a:p>
        </p:txBody>
      </p:sp>
      <p:sp>
        <p:nvSpPr>
          <p:cNvPr id="53256" name="Text Box 8"/>
          <p:cNvSpPr txBox="1">
            <a:spLocks noChangeArrowheads="1"/>
          </p:cNvSpPr>
          <p:nvPr/>
        </p:nvSpPr>
        <p:spPr bwMode="auto">
          <a:xfrm>
            <a:off x="6019800" y="1524001"/>
            <a:ext cx="3352800" cy="1311275"/>
          </a:xfrm>
          <a:prstGeom prst="rect">
            <a:avLst/>
          </a:prstGeom>
          <a:noFill/>
          <a:ln w="9525">
            <a:noFill/>
            <a:miter lim="800000"/>
            <a:headEnd/>
            <a:tailEnd/>
          </a:ln>
          <a:effectLst/>
        </p:spPr>
        <p:txBody>
          <a:bodyPr>
            <a:spAutoFit/>
          </a:bodyPr>
          <a:lstStyle/>
          <a:p>
            <a:pPr>
              <a:spcBef>
                <a:spcPct val="50000"/>
              </a:spcBef>
            </a:pPr>
            <a:r>
              <a:rPr lang="en-US" sz="4000" dirty="0"/>
              <a:t>Is the bowl full?</a:t>
            </a:r>
          </a:p>
        </p:txBody>
      </p:sp>
      <p:sp>
        <p:nvSpPr>
          <p:cNvPr id="53257" name="Rectangle 9"/>
          <p:cNvSpPr>
            <a:spLocks noChangeArrowheads="1"/>
          </p:cNvSpPr>
          <p:nvPr/>
        </p:nvSpPr>
        <p:spPr bwMode="auto">
          <a:xfrm>
            <a:off x="5867400" y="3276601"/>
            <a:ext cx="3962400" cy="1920875"/>
          </a:xfrm>
          <a:prstGeom prst="rect">
            <a:avLst/>
          </a:prstGeom>
          <a:noFill/>
          <a:ln w="9525">
            <a:noFill/>
            <a:miter lim="800000"/>
            <a:headEnd/>
            <a:tailEnd/>
          </a:ln>
          <a:effectLst/>
        </p:spPr>
        <p:txBody>
          <a:bodyPr>
            <a:spAutoFit/>
          </a:bodyPr>
          <a:lstStyle/>
          <a:p>
            <a:r>
              <a:rPr lang="en-US" sz="4000" dirty="0"/>
              <a:t>It appears to be full up to the brim.</a:t>
            </a:r>
          </a:p>
        </p:txBody>
      </p:sp>
      <p:sp>
        <p:nvSpPr>
          <p:cNvPr id="6" name="TextBox 5"/>
          <p:cNvSpPr txBox="1"/>
          <p:nvPr/>
        </p:nvSpPr>
        <p:spPr>
          <a:xfrm>
            <a:off x="2590800" y="4800601"/>
            <a:ext cx="2133600" cy="830997"/>
          </a:xfrm>
          <a:prstGeom prst="rect">
            <a:avLst/>
          </a:prstGeom>
          <a:solidFill>
            <a:schemeClr val="bg1"/>
          </a:solidFill>
        </p:spPr>
        <p:txBody>
          <a:bodyPr wrap="square" rtlCol="0">
            <a:spAutoFit/>
          </a:bodyPr>
          <a:lstStyle/>
          <a:p>
            <a:endParaRPr lang="en-US" sz="4800" dirty="0"/>
          </a:p>
        </p:txBody>
      </p:sp>
      <p:sp>
        <p:nvSpPr>
          <p:cNvPr id="7" name="Text Box 8"/>
          <p:cNvSpPr txBox="1">
            <a:spLocks noChangeArrowheads="1"/>
          </p:cNvSpPr>
          <p:nvPr/>
        </p:nvSpPr>
        <p:spPr bwMode="auto">
          <a:xfrm>
            <a:off x="1990500" y="564357"/>
            <a:ext cx="4394201" cy="1938992"/>
          </a:xfrm>
          <a:prstGeom prst="rect">
            <a:avLst/>
          </a:prstGeom>
          <a:noFill/>
          <a:ln w="9525">
            <a:noFill/>
            <a:miter lim="800000"/>
            <a:headEnd/>
            <a:tailEnd/>
          </a:ln>
          <a:effectLst/>
        </p:spPr>
        <p:txBody>
          <a:bodyPr wrap="square">
            <a:spAutoFit/>
          </a:bodyPr>
          <a:lstStyle/>
          <a:p>
            <a:pPr>
              <a:spcBef>
                <a:spcPct val="50000"/>
              </a:spcBef>
            </a:pPr>
            <a:r>
              <a:rPr lang="en-US" sz="4000" dirty="0" smtClean="0"/>
              <a:t>Place aquifer material (sand or gravel) in a bowl</a:t>
            </a:r>
            <a:endParaRPr lang="en-US" sz="4000" dirty="0"/>
          </a:p>
        </p:txBody>
      </p:sp>
      <p:sp>
        <p:nvSpPr>
          <p:cNvPr id="2" name="Slide Number Placeholder 1"/>
          <p:cNvSpPr>
            <a:spLocks noGrp="1"/>
          </p:cNvSpPr>
          <p:nvPr>
            <p:ph type="sldNum" sz="quarter" idx="12"/>
          </p:nvPr>
        </p:nvSpPr>
        <p:spPr/>
        <p:txBody>
          <a:bodyPr/>
          <a:lstStyle/>
          <a:p>
            <a:fld id="{1DB1D90C-D41D-46F1-89C7-F608431BD44B}" type="slidenum">
              <a:rPr lang="en-US" smtClean="0"/>
              <a:t>3</a:t>
            </a:fld>
            <a:endParaRPr lang="en-US" dirty="0"/>
          </a:p>
        </p:txBody>
      </p:sp>
    </p:spTree>
    <p:extLst>
      <p:ext uri="{BB962C8B-B14F-4D97-AF65-F5344CB8AC3E}">
        <p14:creationId xmlns:p14="http://schemas.microsoft.com/office/powerpoint/2010/main" val="4264695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3257">
                                            <p:txEl>
                                              <p:pRg st="0" end="0"/>
                                            </p:txEl>
                                          </p:spTgt>
                                        </p:tgtEl>
                                        <p:attrNameLst>
                                          <p:attrName>style.visibility</p:attrName>
                                        </p:attrNameLst>
                                      </p:cBhvr>
                                      <p:to>
                                        <p:strVal val="visible"/>
                                      </p:to>
                                    </p:set>
                                    <p:animEffect transition="in" filter="dissolve">
                                      <p:cBhvr>
                                        <p:cTn id="7" dur="500"/>
                                        <p:tgtEl>
                                          <p:spTgt spid="5325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Rectangle 5"/>
          <p:cNvSpPr>
            <a:spLocks noChangeArrowheads="1"/>
          </p:cNvSpPr>
          <p:nvPr/>
        </p:nvSpPr>
        <p:spPr bwMode="auto">
          <a:xfrm>
            <a:off x="2667000" y="369789"/>
            <a:ext cx="7010400" cy="21544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r>
              <a:rPr lang="en-US" altLang="en-US" sz="1600" dirty="0"/>
              <a:t>Groundwater pumping produces two separate components that contribute to total streamflow depletion:</a:t>
            </a:r>
            <a:r>
              <a:rPr lang="en-US" altLang="en-US" sz="1400" dirty="0"/>
              <a:t>  </a:t>
            </a:r>
          </a:p>
          <a:p>
            <a:r>
              <a:rPr lang="en-US" altLang="en-US" sz="1400" dirty="0"/>
              <a:t>The first component, </a:t>
            </a:r>
            <a:r>
              <a:rPr lang="en-US" altLang="en-US" sz="1400" b="1" dirty="0"/>
              <a:t>groundwater capture</a:t>
            </a:r>
            <a:r>
              <a:rPr lang="en-US" altLang="en-US" sz="1400" dirty="0"/>
              <a:t>, is the interception of groundwater flow tributary to the stream.  This ultimately reduces the hydraulic gradient near the stream and baseflow to the stream</a:t>
            </a:r>
            <a:r>
              <a:rPr lang="en-US" altLang="en-US" sz="1400" i="1" dirty="0"/>
              <a:t>.  </a:t>
            </a:r>
            <a:r>
              <a:rPr lang="en-US" altLang="en-US" sz="1400" dirty="0"/>
              <a:t>Streamflow depletion from groundwater capture usually continues after pumping ends and may require long periods of time to recover.  </a:t>
            </a:r>
          </a:p>
          <a:p>
            <a:endParaRPr lang="en-US" altLang="en-US" sz="1400" dirty="0"/>
          </a:p>
          <a:p>
            <a:r>
              <a:rPr lang="en-US" altLang="en-US" sz="1400" dirty="0"/>
              <a:t>The second component, </a:t>
            </a:r>
            <a:r>
              <a:rPr lang="en-US" altLang="en-US" sz="1400" b="1" dirty="0"/>
              <a:t>induced streambed infiltration</a:t>
            </a:r>
            <a:r>
              <a:rPr lang="en-US" altLang="en-US" sz="1400" dirty="0"/>
              <a:t>, occurs when the pumping causes surface water to be pulled from the stream toward the well.</a:t>
            </a:r>
            <a:r>
              <a:rPr lang="en-US" altLang="en-US" dirty="0"/>
              <a:t> </a:t>
            </a:r>
          </a:p>
        </p:txBody>
      </p:sp>
      <p:pic>
        <p:nvPicPr>
          <p:cNvPr id="16390" name="Picture 6" descr="heat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2524225"/>
            <a:ext cx="5486400" cy="402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6" descr="heath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643" y="3064328"/>
            <a:ext cx="5445193" cy="2405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Slide Number Placeholder 1"/>
          <p:cNvSpPr>
            <a:spLocks noGrp="1"/>
          </p:cNvSpPr>
          <p:nvPr>
            <p:ph type="sldNum" sz="quarter" idx="12"/>
          </p:nvPr>
        </p:nvSpPr>
        <p:spPr/>
        <p:txBody>
          <a:bodyPr/>
          <a:lstStyle/>
          <a:p>
            <a:fld id="{1DB1D90C-D41D-46F1-89C7-F608431BD44B}" type="slidenum">
              <a:rPr lang="en-US" smtClean="0"/>
              <a:t>30</a:t>
            </a:fld>
            <a:endParaRPr lang="en-US" dirty="0"/>
          </a:p>
        </p:txBody>
      </p:sp>
    </p:spTree>
    <p:extLst>
      <p:ext uri="{BB962C8B-B14F-4D97-AF65-F5344CB8AC3E}">
        <p14:creationId xmlns:p14="http://schemas.microsoft.com/office/powerpoint/2010/main" val="265387913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1" name="Text Box 7"/>
          <p:cNvSpPr txBox="1">
            <a:spLocks noChangeArrowheads="1"/>
          </p:cNvSpPr>
          <p:nvPr/>
        </p:nvSpPr>
        <p:spPr bwMode="auto">
          <a:xfrm>
            <a:off x="1263725" y="560329"/>
            <a:ext cx="9026830" cy="523220"/>
          </a:xfrm>
          <a:prstGeom prst="rect">
            <a:avLst/>
          </a:prstGeom>
          <a:solidFill>
            <a:schemeClr val="accent1">
              <a:lumMod val="40000"/>
              <a:lumOff val="60000"/>
            </a:schemeClr>
          </a:solidFill>
          <a:ln>
            <a:noFill/>
          </a:ln>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dirty="0" smtClean="0"/>
              <a:t>Groundwater declines have led to diminished discharge</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463224" y="1302393"/>
            <a:ext cx="8627833" cy="5200238"/>
          </a:xfrm>
          <a:prstGeom prst="rect">
            <a:avLst/>
          </a:prstGeom>
        </p:spPr>
      </p:pic>
      <p:sp>
        <p:nvSpPr>
          <p:cNvPr id="2" name="TextBox 1"/>
          <p:cNvSpPr txBox="1"/>
          <p:nvPr/>
        </p:nvSpPr>
        <p:spPr>
          <a:xfrm>
            <a:off x="10254342" y="2139043"/>
            <a:ext cx="1534886" cy="3139321"/>
          </a:xfrm>
          <a:prstGeom prst="rect">
            <a:avLst/>
          </a:prstGeom>
          <a:noFill/>
        </p:spPr>
        <p:txBody>
          <a:bodyPr wrap="square" rtlCol="0">
            <a:spAutoFit/>
          </a:bodyPr>
          <a:lstStyle/>
          <a:p>
            <a:r>
              <a:rPr lang="en-US" dirty="0" smtClean="0"/>
              <a:t>Springs and seeps within the watershed that used to be fed by this aquifer have slowly dried up as the head in the aquifer declined.</a:t>
            </a:r>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31</a:t>
            </a:fld>
            <a:endParaRPr lang="en-US" dirty="0"/>
          </a:p>
        </p:txBody>
      </p:sp>
    </p:spTree>
    <p:extLst>
      <p:ext uri="{BB962C8B-B14F-4D97-AF65-F5344CB8AC3E}">
        <p14:creationId xmlns:p14="http://schemas.microsoft.com/office/powerpoint/2010/main" val="68191764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95891" y="4452257"/>
            <a:ext cx="3991423" cy="2405743"/>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4791" y="749910"/>
            <a:ext cx="5847209" cy="398751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0099" y="749910"/>
            <a:ext cx="6115050" cy="5076825"/>
          </a:xfrm>
          <a:prstGeom prst="rect">
            <a:avLst/>
          </a:prstGeom>
        </p:spPr>
      </p:pic>
      <p:sp>
        <p:nvSpPr>
          <p:cNvPr id="4" name="Slide Number Placeholder 3"/>
          <p:cNvSpPr>
            <a:spLocks noGrp="1"/>
          </p:cNvSpPr>
          <p:nvPr>
            <p:ph type="sldNum" sz="quarter" idx="12"/>
          </p:nvPr>
        </p:nvSpPr>
        <p:spPr/>
        <p:txBody>
          <a:bodyPr/>
          <a:lstStyle/>
          <a:p>
            <a:fld id="{1DB1D90C-D41D-46F1-89C7-F608431BD44B}" type="slidenum">
              <a:rPr lang="en-US" smtClean="0"/>
              <a:t>32</a:t>
            </a:fld>
            <a:endParaRPr lang="en-US" dirty="0"/>
          </a:p>
        </p:txBody>
      </p:sp>
    </p:spTree>
    <p:extLst>
      <p:ext uri="{BB962C8B-B14F-4D97-AF65-F5344CB8AC3E}">
        <p14:creationId xmlns:p14="http://schemas.microsoft.com/office/powerpoint/2010/main" val="40404227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10591800" cy="5856514"/>
          </a:xfrm>
          <a:solidFill>
            <a:schemeClr val="bg1">
              <a:lumMod val="85000"/>
            </a:schemeClr>
          </a:solidFill>
        </p:spPr>
        <p:txBody>
          <a:bodyPr>
            <a:normAutofit/>
          </a:bodyPr>
          <a:lstStyle/>
          <a:p>
            <a:r>
              <a:rPr lang="en-US" dirty="0" smtClean="0"/>
              <a:t>Groundwater and Surface Water are interconnected. Pumping aquifers affects streamflow (or Puget Sound). </a:t>
            </a:r>
            <a:br>
              <a:rPr lang="en-US" dirty="0" smtClean="0"/>
            </a:br>
            <a:r>
              <a:rPr lang="en-US" dirty="0"/>
              <a:t/>
            </a:r>
            <a:br>
              <a:rPr lang="en-US" dirty="0"/>
            </a:br>
            <a:r>
              <a:rPr lang="en-US" dirty="0" smtClean="0"/>
              <a:t>As more wells get drilled in your watershed, they will have an impact on streamflow.</a:t>
            </a:r>
            <a:br>
              <a:rPr lang="en-US" dirty="0" smtClean="0"/>
            </a:br>
            <a:r>
              <a:rPr lang="en-US" dirty="0"/>
              <a:t/>
            </a:r>
            <a:br>
              <a:rPr lang="en-US" dirty="0"/>
            </a:br>
            <a:r>
              <a:rPr lang="en-US" dirty="0" smtClean="0"/>
              <a:t>Let’s look at the Green-Duwamish River Basin Hydrology and Geology.</a:t>
            </a:r>
            <a:endParaRPr lang="en-US" dirty="0"/>
          </a:p>
        </p:txBody>
      </p:sp>
      <p:sp>
        <p:nvSpPr>
          <p:cNvPr id="4" name="Slide Number Placeholder 3"/>
          <p:cNvSpPr>
            <a:spLocks noGrp="1"/>
          </p:cNvSpPr>
          <p:nvPr>
            <p:ph type="sldNum" sz="quarter" idx="12"/>
          </p:nvPr>
        </p:nvSpPr>
        <p:spPr/>
        <p:txBody>
          <a:bodyPr/>
          <a:lstStyle/>
          <a:p>
            <a:fld id="{1DB1D90C-D41D-46F1-89C7-F608431BD44B}" type="slidenum">
              <a:rPr lang="en-US" smtClean="0"/>
              <a:t>33</a:t>
            </a:fld>
            <a:endParaRPr lang="en-US" dirty="0"/>
          </a:p>
        </p:txBody>
      </p:sp>
    </p:spTree>
    <p:extLst>
      <p:ext uri="{BB962C8B-B14F-4D97-AF65-F5344CB8AC3E}">
        <p14:creationId xmlns:p14="http://schemas.microsoft.com/office/powerpoint/2010/main" val="322559473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34</a:t>
            </a:fld>
            <a:endParaRPr lang="en-US" dirty="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
        <p:nvSpPr>
          <p:cNvPr id="5" name="TextBox 4"/>
          <p:cNvSpPr txBox="1"/>
          <p:nvPr/>
        </p:nvSpPr>
        <p:spPr>
          <a:xfrm>
            <a:off x="503402" y="1837178"/>
            <a:ext cx="2942916" cy="2862322"/>
          </a:xfrm>
          <a:prstGeom prst="rect">
            <a:avLst/>
          </a:prstGeom>
          <a:noFill/>
        </p:spPr>
        <p:txBody>
          <a:bodyPr wrap="square" rtlCol="0">
            <a:spAutoFit/>
          </a:bodyPr>
          <a:lstStyle/>
          <a:p>
            <a:r>
              <a:rPr lang="en-US" dirty="0" smtClean="0"/>
              <a:t>In WRIA 9, the USGS has measured streamflow at numerous sites over the years. We’re going to look at streamflow data from one of the gaging stations to get a sense of flow conditions within the WRIA over time:</a:t>
            </a:r>
          </a:p>
          <a:p>
            <a:pPr lvl="1"/>
            <a:r>
              <a:rPr lang="en-US" dirty="0" smtClean="0"/>
              <a:t>Green River near Auburn</a:t>
            </a:r>
          </a:p>
        </p:txBody>
      </p:sp>
      <p:cxnSp>
        <p:nvCxnSpPr>
          <p:cNvPr id="6" name="Straight Arrow Connector 5"/>
          <p:cNvCxnSpPr/>
          <p:nvPr/>
        </p:nvCxnSpPr>
        <p:spPr>
          <a:xfrm flipV="1">
            <a:off x="2503714" y="3077253"/>
            <a:ext cx="2046515" cy="1320576"/>
          </a:xfrm>
          <a:prstGeom prst="straightConnector1">
            <a:avLst/>
          </a:prstGeom>
          <a:ln w="12700">
            <a:solidFill>
              <a:srgbClr val="FF00F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1128440"/>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35</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0168" y="1207980"/>
            <a:ext cx="8051664" cy="4442040"/>
          </a:xfrm>
          <a:prstGeom prst="rect">
            <a:avLst/>
          </a:prstGeom>
        </p:spPr>
      </p:pic>
      <p:sp>
        <p:nvSpPr>
          <p:cNvPr id="5" name="TextBox 8"/>
          <p:cNvSpPr txBox="1"/>
          <p:nvPr/>
        </p:nvSpPr>
        <p:spPr>
          <a:xfrm>
            <a:off x="5318760" y="4189367"/>
            <a:ext cx="1554480" cy="52578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Howard Hanson Dam  </a:t>
            </a:r>
          </a:p>
          <a:p>
            <a:r>
              <a:rPr lang="en-US" sz="1100" dirty="0"/>
              <a:t>Completed 12/25/1961</a:t>
            </a:r>
          </a:p>
        </p:txBody>
      </p:sp>
    </p:spTree>
    <p:extLst>
      <p:ext uri="{BB962C8B-B14F-4D97-AF65-F5344CB8AC3E}">
        <p14:creationId xmlns:p14="http://schemas.microsoft.com/office/powerpoint/2010/main" val="256931166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36</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4130" y="1081620"/>
            <a:ext cx="7643739" cy="4694760"/>
          </a:xfrm>
          <a:prstGeom prst="rect">
            <a:avLst/>
          </a:prstGeom>
        </p:spPr>
      </p:pic>
      <p:sp>
        <p:nvSpPr>
          <p:cNvPr id="5" name="TextBox 8"/>
          <p:cNvSpPr txBox="1"/>
          <p:nvPr/>
        </p:nvSpPr>
        <p:spPr>
          <a:xfrm>
            <a:off x="5895703" y="4145824"/>
            <a:ext cx="1554480" cy="525780"/>
          </a:xfrm>
          <a:prstGeom prst="rect">
            <a:avLst/>
          </a:prstGeom>
          <a:solidFill>
            <a:schemeClr val="lt1"/>
          </a:solidFill>
          <a:ln w="9525" cmpd="sng">
            <a:solidFill>
              <a:schemeClr val="lt1">
                <a:shade val="50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1100" dirty="0"/>
              <a:t>Howard Hanson Dam  </a:t>
            </a:r>
          </a:p>
          <a:p>
            <a:r>
              <a:rPr lang="en-US" sz="1100" dirty="0"/>
              <a:t>Completed 12/25/1961</a:t>
            </a:r>
          </a:p>
        </p:txBody>
      </p:sp>
    </p:spTree>
    <p:extLst>
      <p:ext uri="{BB962C8B-B14F-4D97-AF65-F5344CB8AC3E}">
        <p14:creationId xmlns:p14="http://schemas.microsoft.com/office/powerpoint/2010/main" val="18822650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37</a:t>
            </a:fld>
            <a:endParaRPr lang="en-US"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830" y="1013580"/>
            <a:ext cx="9042339" cy="4830840"/>
          </a:xfrm>
          <a:prstGeom prst="rect">
            <a:avLst/>
          </a:prstGeom>
        </p:spPr>
      </p:pic>
    </p:spTree>
    <p:extLst>
      <p:ext uri="{BB962C8B-B14F-4D97-AF65-F5344CB8AC3E}">
        <p14:creationId xmlns:p14="http://schemas.microsoft.com/office/powerpoint/2010/main" val="388269177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38</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83649" y="595620"/>
            <a:ext cx="8624701" cy="5666760"/>
          </a:xfrm>
          <a:prstGeom prst="rect">
            <a:avLst/>
          </a:prstGeom>
        </p:spPr>
      </p:pic>
    </p:spTree>
    <p:extLst>
      <p:ext uri="{BB962C8B-B14F-4D97-AF65-F5344CB8AC3E}">
        <p14:creationId xmlns:p14="http://schemas.microsoft.com/office/powerpoint/2010/main" val="336690292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39</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6144" y="93024"/>
            <a:ext cx="7247324" cy="5600205"/>
          </a:xfrm>
          <a:prstGeom prst="rect">
            <a:avLst/>
          </a:prstGeom>
        </p:spPr>
      </p:pic>
      <p:sp>
        <p:nvSpPr>
          <p:cNvPr id="6" name="TextBox 5"/>
          <p:cNvSpPr txBox="1"/>
          <p:nvPr/>
        </p:nvSpPr>
        <p:spPr>
          <a:xfrm>
            <a:off x="1523999" y="5693229"/>
            <a:ext cx="8186057" cy="646331"/>
          </a:xfrm>
          <a:prstGeom prst="rect">
            <a:avLst/>
          </a:prstGeom>
          <a:noFill/>
        </p:spPr>
        <p:txBody>
          <a:bodyPr wrap="square" rtlCol="0">
            <a:spAutoFit/>
          </a:bodyPr>
          <a:lstStyle/>
          <a:p>
            <a:r>
              <a:rPr lang="en-US" dirty="0" smtClean="0"/>
              <a:t>I’m hoping the County has long-term groundwater data from their South King County GWMA that overlaps WRIA09.</a:t>
            </a:r>
            <a:endParaRPr lang="en-US" dirty="0"/>
          </a:p>
        </p:txBody>
      </p:sp>
    </p:spTree>
    <p:extLst>
      <p:ext uri="{BB962C8B-B14F-4D97-AF65-F5344CB8AC3E}">
        <p14:creationId xmlns:p14="http://schemas.microsoft.com/office/powerpoint/2010/main" val="36236490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descr="saturated soil"/>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5410200" y="990601"/>
            <a:ext cx="4953000" cy="4608513"/>
          </a:xfrm>
          <a:noFill/>
          <a:ln/>
        </p:spPr>
      </p:pic>
      <p:sp>
        <p:nvSpPr>
          <p:cNvPr id="55299" name="Text Box 3"/>
          <p:cNvSpPr txBox="1">
            <a:spLocks noChangeArrowheads="1"/>
          </p:cNvSpPr>
          <p:nvPr/>
        </p:nvSpPr>
        <p:spPr bwMode="auto">
          <a:xfrm>
            <a:off x="5638800" y="381001"/>
            <a:ext cx="4876800" cy="366713"/>
          </a:xfrm>
          <a:prstGeom prst="rect">
            <a:avLst/>
          </a:prstGeom>
          <a:noFill/>
          <a:ln w="9525">
            <a:noFill/>
            <a:miter lim="800000"/>
            <a:headEnd/>
            <a:tailEnd/>
          </a:ln>
          <a:effectLst/>
        </p:spPr>
        <p:txBody>
          <a:bodyPr>
            <a:spAutoFit/>
          </a:bodyPr>
          <a:lstStyle/>
          <a:p>
            <a:pPr>
              <a:spcBef>
                <a:spcPct val="50000"/>
              </a:spcBef>
            </a:pPr>
            <a:endParaRPr lang="en-US" dirty="0"/>
          </a:p>
        </p:txBody>
      </p:sp>
      <p:sp>
        <p:nvSpPr>
          <p:cNvPr id="55300" name="Text Box 4"/>
          <p:cNvSpPr txBox="1">
            <a:spLocks noChangeArrowheads="1"/>
          </p:cNvSpPr>
          <p:nvPr/>
        </p:nvSpPr>
        <p:spPr bwMode="auto">
          <a:xfrm>
            <a:off x="1981200" y="1066801"/>
            <a:ext cx="3352800" cy="4359275"/>
          </a:xfrm>
          <a:prstGeom prst="rect">
            <a:avLst/>
          </a:prstGeom>
          <a:noFill/>
          <a:ln w="9525">
            <a:noFill/>
            <a:miter lim="800000"/>
            <a:headEnd/>
            <a:tailEnd/>
          </a:ln>
          <a:effectLst/>
        </p:spPr>
        <p:txBody>
          <a:bodyPr>
            <a:spAutoFit/>
          </a:bodyPr>
          <a:lstStyle/>
          <a:p>
            <a:pPr>
              <a:spcBef>
                <a:spcPct val="50000"/>
              </a:spcBef>
            </a:pPr>
            <a:r>
              <a:rPr lang="en-US" sz="4000" dirty="0"/>
              <a:t>There are holes (pore spaces) between the grains that can be filled with water</a:t>
            </a:r>
          </a:p>
        </p:txBody>
      </p:sp>
      <p:sp>
        <p:nvSpPr>
          <p:cNvPr id="2" name="Slide Number Placeholder 1"/>
          <p:cNvSpPr>
            <a:spLocks noGrp="1"/>
          </p:cNvSpPr>
          <p:nvPr>
            <p:ph type="sldNum" sz="quarter" idx="12"/>
          </p:nvPr>
        </p:nvSpPr>
        <p:spPr/>
        <p:txBody>
          <a:bodyPr/>
          <a:lstStyle/>
          <a:p>
            <a:fld id="{1DB1D90C-D41D-46F1-89C7-F608431BD44B}" type="slidenum">
              <a:rPr lang="en-US" smtClean="0"/>
              <a:t>4</a:t>
            </a:fld>
            <a:endParaRPr lang="en-US" dirty="0"/>
          </a:p>
        </p:txBody>
      </p:sp>
    </p:spTree>
    <p:extLst>
      <p:ext uri="{BB962C8B-B14F-4D97-AF65-F5344CB8AC3E}">
        <p14:creationId xmlns:p14="http://schemas.microsoft.com/office/powerpoint/2010/main" val="42309036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40</a:t>
            </a:fld>
            <a:endParaRPr lang="en-US"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602" y="366251"/>
            <a:ext cx="4297126" cy="5620767"/>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7234" y="261257"/>
            <a:ext cx="4420672" cy="5725761"/>
          </a:xfrm>
          <a:prstGeom prst="rect">
            <a:avLst/>
          </a:prstGeom>
        </p:spPr>
      </p:pic>
      <p:sp>
        <p:nvSpPr>
          <p:cNvPr id="6" name="Rectangle 5"/>
          <p:cNvSpPr/>
          <p:nvPr/>
        </p:nvSpPr>
        <p:spPr>
          <a:xfrm>
            <a:off x="841602" y="5987018"/>
            <a:ext cx="10091057" cy="738664"/>
          </a:xfrm>
          <a:prstGeom prst="rect">
            <a:avLst/>
          </a:prstGeom>
        </p:spPr>
        <p:txBody>
          <a:bodyPr wrap="square">
            <a:spAutoFit/>
          </a:bodyPr>
          <a:lstStyle/>
          <a:p>
            <a:r>
              <a:rPr lang="en-US" sz="1400" dirty="0" smtClean="0"/>
              <a:t>D.G. Woodward, </a:t>
            </a:r>
            <a:r>
              <a:rPr lang="en-US" sz="1400" dirty="0" smtClean="0"/>
              <a:t>F.A.Packard</a:t>
            </a:r>
            <a:r>
              <a:rPr lang="en-US" sz="1400" dirty="0" smtClean="0"/>
              <a:t>, N.P</a:t>
            </a:r>
            <a:r>
              <a:rPr lang="en-US" sz="1400" dirty="0" smtClean="0"/>
              <a:t>. Dion</a:t>
            </a:r>
            <a:r>
              <a:rPr lang="en-US" sz="1400" dirty="0" smtClean="0"/>
              <a:t>, and S.S. </a:t>
            </a:r>
            <a:r>
              <a:rPr lang="en-US" sz="1400" dirty="0" smtClean="0"/>
              <a:t>Sumioka</a:t>
            </a:r>
            <a:r>
              <a:rPr lang="en-US" sz="1400" dirty="0" smtClean="0"/>
              <a:t>. Occurrence and Quality of Ground Water in Southwestern King County, Washington. Water-Resources Investigations Report 92-4098. Prepared in cooperation with: State of Washington Dept. of Ecology, Regional Water Association of South King Co., and Seattle - King County Dept. of Public Health. Tacoma. 1995. </a:t>
            </a:r>
            <a:endParaRPr lang="en-US" sz="1400" dirty="0"/>
          </a:p>
        </p:txBody>
      </p:sp>
    </p:spTree>
    <p:extLst>
      <p:ext uri="{BB962C8B-B14F-4D97-AF65-F5344CB8AC3E}">
        <p14:creationId xmlns:p14="http://schemas.microsoft.com/office/powerpoint/2010/main" val="1809309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41</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5699" y="1353780"/>
            <a:ext cx="6060601" cy="4150440"/>
          </a:xfrm>
          <a:prstGeom prst="rect">
            <a:avLst/>
          </a:prstGeom>
        </p:spPr>
      </p:pic>
    </p:spTree>
    <p:extLst>
      <p:ext uri="{BB962C8B-B14F-4D97-AF65-F5344CB8AC3E}">
        <p14:creationId xmlns:p14="http://schemas.microsoft.com/office/powerpoint/2010/main" val="356649206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Image result for pleistocene glacial ice shee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5" name="AutoShape 4" descr="Image result for pleistocene glacial ice shee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32" name="Picture 8" descr="Image result for pleistocene glacial ice shee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8774" y="321127"/>
            <a:ext cx="8208250" cy="607338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flipH="1">
            <a:off x="7662110" y="6394509"/>
            <a:ext cx="3682766" cy="307777"/>
          </a:xfrm>
          <a:prstGeom prst="rect">
            <a:avLst/>
          </a:prstGeom>
          <a:noFill/>
        </p:spPr>
        <p:txBody>
          <a:bodyPr wrap="square" rtlCol="0">
            <a:spAutoFit/>
          </a:bodyPr>
          <a:lstStyle/>
          <a:p>
            <a:r>
              <a:rPr lang="en-US" sz="1400" dirty="0" smtClean="0"/>
              <a:t>Washington Department of Natural Resources</a:t>
            </a:r>
            <a:endParaRPr lang="en-US" sz="1400" dirty="0"/>
          </a:p>
        </p:txBody>
      </p:sp>
      <p:sp>
        <p:nvSpPr>
          <p:cNvPr id="2" name="TextBox 1"/>
          <p:cNvSpPr txBox="1"/>
          <p:nvPr/>
        </p:nvSpPr>
        <p:spPr>
          <a:xfrm>
            <a:off x="798489" y="1834324"/>
            <a:ext cx="1862433" cy="3046988"/>
          </a:xfrm>
          <a:prstGeom prst="rect">
            <a:avLst/>
          </a:prstGeom>
          <a:noFill/>
        </p:spPr>
        <p:txBody>
          <a:bodyPr wrap="none" rtlCol="0">
            <a:spAutoFit/>
          </a:bodyPr>
          <a:lstStyle/>
          <a:p>
            <a:r>
              <a:rPr lang="en-US" sz="3200" dirty="0" smtClean="0"/>
              <a:t>Vashon</a:t>
            </a:r>
          </a:p>
          <a:p>
            <a:r>
              <a:rPr lang="en-US" sz="3200" dirty="0" smtClean="0"/>
              <a:t>Glaciation</a:t>
            </a:r>
          </a:p>
          <a:p>
            <a:r>
              <a:rPr lang="en-US" sz="3200" dirty="0" smtClean="0"/>
              <a:t>lasted</a:t>
            </a:r>
          </a:p>
          <a:p>
            <a:r>
              <a:rPr lang="en-US" sz="3200" dirty="0" smtClean="0"/>
              <a:t>about</a:t>
            </a:r>
          </a:p>
          <a:p>
            <a:r>
              <a:rPr lang="en-US" sz="3200" dirty="0" smtClean="0"/>
              <a:t>19,000 to</a:t>
            </a:r>
          </a:p>
          <a:p>
            <a:r>
              <a:rPr lang="en-US" sz="3200" dirty="0" smtClean="0"/>
              <a:t>16,000 BP</a:t>
            </a:r>
          </a:p>
        </p:txBody>
      </p:sp>
      <p:sp>
        <p:nvSpPr>
          <p:cNvPr id="3" name="Slide Number Placeholder 2"/>
          <p:cNvSpPr>
            <a:spLocks noGrp="1"/>
          </p:cNvSpPr>
          <p:nvPr>
            <p:ph type="sldNum" sz="quarter" idx="12"/>
          </p:nvPr>
        </p:nvSpPr>
        <p:spPr/>
        <p:txBody>
          <a:bodyPr/>
          <a:lstStyle/>
          <a:p>
            <a:fld id="{1DB1D90C-D41D-46F1-89C7-F608431BD44B}" type="slidenum">
              <a:rPr lang="en-US" smtClean="0"/>
              <a:t>42</a:t>
            </a:fld>
            <a:endParaRPr lang="en-US" dirty="0"/>
          </a:p>
        </p:txBody>
      </p:sp>
    </p:spTree>
    <p:extLst>
      <p:ext uri="{BB962C8B-B14F-4D97-AF65-F5344CB8AC3E}">
        <p14:creationId xmlns:p14="http://schemas.microsoft.com/office/powerpoint/2010/main" val="211014872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43</a:t>
            </a:fld>
            <a:endParaRPr lang="en-US"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29125" y="1055914"/>
            <a:ext cx="5612503" cy="4153335"/>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3287" y="1055914"/>
            <a:ext cx="5960326" cy="4965727"/>
          </a:xfrm>
          <a:prstGeom prst="rect">
            <a:avLst/>
          </a:prstGeom>
        </p:spPr>
      </p:pic>
    </p:spTree>
    <p:extLst>
      <p:ext uri="{BB962C8B-B14F-4D97-AF65-F5344CB8AC3E}">
        <p14:creationId xmlns:p14="http://schemas.microsoft.com/office/powerpoint/2010/main" val="57309850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44</a:t>
            </a:fld>
            <a:endParaRPr lang="en-US" dirty="0"/>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5858" y="1171629"/>
            <a:ext cx="2505825" cy="4471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7313" y="1427649"/>
            <a:ext cx="5283601" cy="4111560"/>
          </a:xfrm>
          <a:prstGeom prst="rect">
            <a:avLst/>
          </a:prstGeom>
        </p:spPr>
      </p:pic>
      <p:cxnSp>
        <p:nvCxnSpPr>
          <p:cNvPr id="7" name="Straight Arrow Connector 6"/>
          <p:cNvCxnSpPr/>
          <p:nvPr/>
        </p:nvCxnSpPr>
        <p:spPr>
          <a:xfrm>
            <a:off x="2481943" y="1941685"/>
            <a:ext cx="2503714" cy="29786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V="1">
            <a:off x="2481943" y="1545771"/>
            <a:ext cx="2485370" cy="217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632857" y="511629"/>
            <a:ext cx="7097486" cy="646331"/>
          </a:xfrm>
          <a:prstGeom prst="rect">
            <a:avLst/>
          </a:prstGeom>
          <a:noFill/>
        </p:spPr>
        <p:txBody>
          <a:bodyPr wrap="square" rtlCol="0">
            <a:spAutoFit/>
          </a:bodyPr>
          <a:lstStyle/>
          <a:p>
            <a:r>
              <a:rPr lang="en-US" dirty="0" smtClean="0"/>
              <a:t>Evidence </a:t>
            </a:r>
            <a:r>
              <a:rPr lang="en-US" dirty="0"/>
              <a:t>for seven episodes </a:t>
            </a:r>
            <a:r>
              <a:rPr lang="en-US" dirty="0" smtClean="0"/>
              <a:t>of continental </a:t>
            </a:r>
            <a:r>
              <a:rPr lang="en-US" dirty="0"/>
              <a:t>glaciation in the Puget </a:t>
            </a:r>
            <a:r>
              <a:rPr lang="en-US" dirty="0" smtClean="0"/>
              <a:t>Basin over the past 2 million years</a:t>
            </a:r>
            <a:endParaRPr lang="en-US" dirty="0"/>
          </a:p>
        </p:txBody>
      </p:sp>
    </p:spTree>
    <p:extLst>
      <p:ext uri="{BB962C8B-B14F-4D97-AF65-F5344CB8AC3E}">
        <p14:creationId xmlns:p14="http://schemas.microsoft.com/office/powerpoint/2010/main" val="155702330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45</a:t>
            </a:fld>
            <a:endParaRPr lang="en-US" dirty="0"/>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13992" y="229211"/>
            <a:ext cx="5168208" cy="6628789"/>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5429" y="988786"/>
            <a:ext cx="4488609" cy="2422071"/>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127" y="3646713"/>
            <a:ext cx="4467911" cy="2846161"/>
          </a:xfrm>
          <a:prstGeom prst="rect">
            <a:avLst/>
          </a:prstGeom>
        </p:spPr>
      </p:pic>
    </p:spTree>
    <p:extLst>
      <p:ext uri="{BB962C8B-B14F-4D97-AF65-F5344CB8AC3E}">
        <p14:creationId xmlns:p14="http://schemas.microsoft.com/office/powerpoint/2010/main" val="45815815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46</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46318" y="0"/>
            <a:ext cx="5299364" cy="6858000"/>
          </a:xfrm>
          <a:prstGeom prst="rect">
            <a:avLst/>
          </a:prstGeom>
        </p:spPr>
      </p:pic>
    </p:spTree>
    <p:extLst>
      <p:ext uri="{BB962C8B-B14F-4D97-AF65-F5344CB8AC3E}">
        <p14:creationId xmlns:p14="http://schemas.microsoft.com/office/powerpoint/2010/main" val="172461033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47</a:t>
            </a:fld>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97076" y="-66560"/>
            <a:ext cx="6719688" cy="5192486"/>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949" y="4993656"/>
            <a:ext cx="5432101" cy="820677"/>
          </a:xfrm>
          <a:prstGeom prst="rect">
            <a:avLst/>
          </a:prstGeom>
          <a:effectLst>
            <a:innerShdw blurRad="114300">
              <a:prstClr val="black"/>
            </a:innerShdw>
          </a:effec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1576" y="6022714"/>
            <a:ext cx="2826157" cy="501841"/>
          </a:xfrm>
          <a:prstGeom prst="rect">
            <a:avLst/>
          </a:prstGeom>
          <a:effectLst>
            <a:innerShdw blurRad="114300">
              <a:prstClr val="black"/>
            </a:innerShdw>
          </a:effec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94386" y="6028983"/>
            <a:ext cx="5118327" cy="495572"/>
          </a:xfrm>
          <a:prstGeom prst="rect">
            <a:avLst/>
          </a:prstGeom>
          <a:effectLst>
            <a:innerShdw blurRad="114300">
              <a:prstClr val="black"/>
            </a:innerShdw>
          </a:effectLst>
        </p:spPr>
      </p:pic>
      <p:pic>
        <p:nvPicPr>
          <p:cNvPr id="7" name="Picture 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9949" y="2861236"/>
            <a:ext cx="2627765" cy="1993911"/>
          </a:xfrm>
          <a:prstGeom prst="rect">
            <a:avLst/>
          </a:prstGeom>
        </p:spPr>
      </p:pic>
      <p:pic>
        <p:nvPicPr>
          <p:cNvPr id="8" name="Picture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9949" y="534306"/>
            <a:ext cx="4705005" cy="1282579"/>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57714" y="2778642"/>
            <a:ext cx="2544857" cy="1969180"/>
          </a:xfrm>
          <a:prstGeom prst="rect">
            <a:avLst/>
          </a:prstGeom>
        </p:spPr>
      </p:pic>
      <p:pic>
        <p:nvPicPr>
          <p:cNvPr id="10" name="Picture 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7132" y="1873756"/>
            <a:ext cx="5302571" cy="835631"/>
          </a:xfrm>
          <a:prstGeom prst="rect">
            <a:avLst/>
          </a:prstGeom>
        </p:spPr>
      </p:pic>
    </p:spTree>
    <p:extLst>
      <p:ext uri="{BB962C8B-B14F-4D97-AF65-F5344CB8AC3E}">
        <p14:creationId xmlns:p14="http://schemas.microsoft.com/office/powerpoint/2010/main" val="19728180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87218" y="3118339"/>
            <a:ext cx="2901397" cy="1557498"/>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6370" y="-93785"/>
            <a:ext cx="5726786" cy="777282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635" y="196992"/>
            <a:ext cx="2046729" cy="2827562"/>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5607" y="3226678"/>
            <a:ext cx="2031757" cy="1896307"/>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43156" y="4675837"/>
            <a:ext cx="4319671" cy="1952765"/>
          </a:xfrm>
          <a:prstGeom prst="rect">
            <a:avLst/>
          </a:prstGeom>
        </p:spPr>
      </p:pic>
      <p:sp>
        <p:nvSpPr>
          <p:cNvPr id="2" name="Slide Number Placeholder 1"/>
          <p:cNvSpPr>
            <a:spLocks noGrp="1"/>
          </p:cNvSpPr>
          <p:nvPr>
            <p:ph type="sldNum" sz="quarter" idx="12"/>
          </p:nvPr>
        </p:nvSpPr>
        <p:spPr/>
        <p:txBody>
          <a:bodyPr/>
          <a:lstStyle/>
          <a:p>
            <a:fld id="{1DB1D90C-D41D-46F1-89C7-F608431BD44B}" type="slidenum">
              <a:rPr lang="en-US" smtClean="0"/>
              <a:t>48</a:t>
            </a:fld>
            <a:endParaRPr lang="en-US" dirty="0"/>
          </a:p>
        </p:txBody>
      </p:sp>
      <p:sp>
        <p:nvSpPr>
          <p:cNvPr id="3" name="TextBox 2"/>
          <p:cNvSpPr txBox="1"/>
          <p:nvPr/>
        </p:nvSpPr>
        <p:spPr>
          <a:xfrm>
            <a:off x="8238144" y="885372"/>
            <a:ext cx="3599543" cy="1754326"/>
          </a:xfrm>
          <a:prstGeom prst="rect">
            <a:avLst/>
          </a:prstGeom>
          <a:solidFill>
            <a:schemeClr val="bg1">
              <a:lumMod val="85000"/>
            </a:schemeClr>
          </a:solidFill>
        </p:spPr>
        <p:txBody>
          <a:bodyPr wrap="square" rtlCol="0">
            <a:spAutoFit/>
          </a:bodyPr>
          <a:lstStyle/>
          <a:p>
            <a:r>
              <a:rPr lang="en-US" dirty="0" smtClean="0"/>
              <a:t>Seasonally Pumping Groundwater can have Year-round impacts on streams.</a:t>
            </a:r>
          </a:p>
          <a:p>
            <a:r>
              <a:rPr lang="en-US" dirty="0" smtClean="0"/>
              <a:t>Seasonally augmenting aquifers can provide Year-round benefits for streams.</a:t>
            </a:r>
            <a:endParaRPr lang="en-US" dirty="0"/>
          </a:p>
        </p:txBody>
      </p:sp>
    </p:spTree>
    <p:extLst>
      <p:ext uri="{BB962C8B-B14F-4D97-AF65-F5344CB8AC3E}">
        <p14:creationId xmlns:p14="http://schemas.microsoft.com/office/powerpoint/2010/main" val="8112784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49</a:t>
            </a:fld>
            <a:endParaRPr lang="en-US" dirty="0"/>
          </a:p>
        </p:txBody>
      </p:sp>
      <p:sp>
        <p:nvSpPr>
          <p:cNvPr id="2" name="TextBox 1"/>
          <p:cNvSpPr txBox="1"/>
          <p:nvPr/>
        </p:nvSpPr>
        <p:spPr>
          <a:xfrm>
            <a:off x="1074057" y="943429"/>
            <a:ext cx="9550400" cy="1754326"/>
          </a:xfrm>
          <a:prstGeom prst="rect">
            <a:avLst/>
          </a:prstGeom>
          <a:noFill/>
        </p:spPr>
        <p:txBody>
          <a:bodyPr wrap="square" rtlCol="0">
            <a:spAutoFit/>
          </a:bodyPr>
          <a:lstStyle/>
          <a:p>
            <a:r>
              <a:rPr lang="en-US" dirty="0" smtClean="0"/>
              <a:t>Growth is going to occur in your Watershed. People are going to move here and some of them will drill new wells for their new homes. Those new water uses will negatively affect connected surface water bodies.</a:t>
            </a:r>
          </a:p>
          <a:p>
            <a:r>
              <a:rPr lang="en-US" dirty="0" smtClean="0"/>
              <a:t>The agency adopted an Instream Flow Rule for your WRIA back in 1980 and last Updated in1988. Streams in the WRIA have Instream Flows and Closures.  Groundwater pumping will impair surface water bodies.</a:t>
            </a:r>
            <a:endParaRPr lang="en-US" dirty="0"/>
          </a:p>
        </p:txBody>
      </p:sp>
      <p:sp>
        <p:nvSpPr>
          <p:cNvPr id="3" name="TextBox 2"/>
          <p:cNvSpPr txBox="1"/>
          <p:nvPr/>
        </p:nvSpPr>
        <p:spPr>
          <a:xfrm>
            <a:off x="1055915" y="2656114"/>
            <a:ext cx="8926285" cy="3416320"/>
          </a:xfrm>
          <a:prstGeom prst="rect">
            <a:avLst/>
          </a:prstGeom>
          <a:noFill/>
        </p:spPr>
        <p:txBody>
          <a:bodyPr wrap="square" rtlCol="0">
            <a:spAutoFit/>
          </a:bodyPr>
          <a:lstStyle/>
          <a:p>
            <a:r>
              <a:rPr lang="en-US" dirty="0" smtClean="0"/>
              <a:t>RCW 90.94 allows new domestic exempt wells to be drilled even though we know these new uses will impair instream flows. The statute tells us to offset the new </a:t>
            </a:r>
            <a:r>
              <a:rPr lang="en-US" dirty="0" smtClean="0"/>
              <a:t>consumptive </a:t>
            </a:r>
            <a:r>
              <a:rPr lang="en-US" dirty="0" smtClean="0"/>
              <a:t>uses and make additional improvements to the landscape to achieve a net ecological benefit.</a:t>
            </a:r>
          </a:p>
          <a:p>
            <a:endParaRPr lang="en-US" dirty="0"/>
          </a:p>
          <a:p>
            <a:pPr marL="285750" indent="-285750">
              <a:buFont typeface="Arial" panose="020B0604020202020204" pitchFamily="34" charset="0"/>
              <a:buChar char="•"/>
            </a:pPr>
            <a:r>
              <a:rPr lang="en-US" dirty="0" smtClean="0"/>
              <a:t>Partition the WRIA into subbasins</a:t>
            </a:r>
          </a:p>
          <a:p>
            <a:pPr marL="285750" indent="-285750">
              <a:buFont typeface="Arial" panose="020B0604020202020204" pitchFamily="34" charset="0"/>
              <a:buChar char="•"/>
            </a:pPr>
            <a:r>
              <a:rPr lang="en-US" dirty="0" smtClean="0"/>
              <a:t>Determine how many new wells will be drilled for new rural homes over the next 20 years.</a:t>
            </a:r>
          </a:p>
          <a:p>
            <a:pPr marL="285750" indent="-285750">
              <a:buFont typeface="Arial" panose="020B0604020202020204" pitchFamily="34" charset="0"/>
              <a:buChar char="•"/>
            </a:pPr>
            <a:r>
              <a:rPr lang="en-US" dirty="0" smtClean="0"/>
              <a:t>Figure out how much consumptive water use those new wells will need.</a:t>
            </a:r>
          </a:p>
          <a:p>
            <a:pPr marL="285750" indent="-285750">
              <a:buFont typeface="Arial" panose="020B0604020202020204" pitchFamily="34" charset="0"/>
              <a:buChar char="•"/>
            </a:pPr>
            <a:r>
              <a:rPr lang="en-US" dirty="0" smtClean="0"/>
              <a:t>Identify a group of projects that can offset the new, consumptive, uses anticipated (retire existing water rights, build storage projects [ponds or aquifer storage projects], move surface water uses to groundwater wells, move shallow wells to deeper aquifers, etc.).</a:t>
            </a:r>
          </a:p>
          <a:p>
            <a:pPr marL="285750" indent="-285750">
              <a:buFont typeface="Arial" panose="020B0604020202020204" pitchFamily="34" charset="0"/>
              <a:buChar char="•"/>
            </a:pPr>
            <a:r>
              <a:rPr lang="en-US" dirty="0" smtClean="0"/>
              <a:t>Identify additional, habitat improvement projects to help restore streams.</a:t>
            </a:r>
          </a:p>
          <a:p>
            <a:endParaRPr lang="en-US" dirty="0"/>
          </a:p>
        </p:txBody>
      </p:sp>
    </p:spTree>
    <p:extLst>
      <p:ext uri="{BB962C8B-B14F-4D97-AF65-F5344CB8AC3E}">
        <p14:creationId xmlns:p14="http://schemas.microsoft.com/office/powerpoint/2010/main" val="41649917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descr="water1"/>
          <p:cNvPicPr>
            <a:picLocks noGrp="1" noChangeAspect="1" noChangeArrowheads="1"/>
          </p:cNvPicPr>
          <p:nvPr>
            <p:ph type="body" idx="1"/>
          </p:nvPr>
        </p:nvPicPr>
        <p:blipFill rotWithShape="1">
          <a:blip r:embed="rId2" cstate="print">
            <a:extLst>
              <a:ext uri="{28A0092B-C50C-407E-A947-70E740481C1C}">
                <a14:useLocalDpi xmlns:a14="http://schemas.microsoft.com/office/drawing/2010/main" val="0"/>
              </a:ext>
            </a:extLst>
          </a:blip>
          <a:srcRect/>
          <a:stretch/>
        </p:blipFill>
        <p:spPr>
          <a:xfrm>
            <a:off x="1089601" y="1219201"/>
            <a:ext cx="10203120" cy="391550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46" name="Rectangle 2"/>
          <p:cNvSpPr>
            <a:spLocks noGrp="1" noChangeArrowheads="1"/>
          </p:cNvSpPr>
          <p:nvPr>
            <p:ph type="title"/>
          </p:nvPr>
        </p:nvSpPr>
        <p:spPr>
          <a:xfrm>
            <a:off x="2129971" y="556419"/>
            <a:ext cx="10515600" cy="1325563"/>
          </a:xfrm>
        </p:spPr>
        <p:txBody>
          <a:bodyPr/>
          <a:lstStyle/>
          <a:p>
            <a:r>
              <a:rPr lang="en-US" altLang="en-US" sz="2000" b="1" dirty="0" smtClean="0"/>
              <a:t>All pore spaces (openings) below the water table are full of groundwater</a:t>
            </a:r>
            <a:r>
              <a:rPr lang="en-US" altLang="en-US" b="1" dirty="0" smtClean="0"/>
              <a:t> </a:t>
            </a:r>
            <a:endParaRPr lang="en-US" altLang="en-US" b="1" dirty="0"/>
          </a:p>
        </p:txBody>
      </p:sp>
      <p:sp>
        <p:nvSpPr>
          <p:cNvPr id="4" name="Slide Number Placeholder 3"/>
          <p:cNvSpPr>
            <a:spLocks noGrp="1"/>
          </p:cNvSpPr>
          <p:nvPr>
            <p:ph type="sldNum" sz="quarter" idx="12"/>
          </p:nvPr>
        </p:nvSpPr>
        <p:spPr/>
        <p:txBody>
          <a:bodyPr/>
          <a:lstStyle/>
          <a:p>
            <a:fld id="{1DB1D90C-D41D-46F1-89C7-F608431BD44B}" type="slidenum">
              <a:rPr lang="en-US" smtClean="0"/>
              <a:t>5</a:t>
            </a:fld>
            <a:endParaRPr lang="en-US" dirty="0"/>
          </a:p>
        </p:txBody>
      </p:sp>
    </p:spTree>
    <p:extLst>
      <p:ext uri="{BB962C8B-B14F-4D97-AF65-F5344CB8AC3E}">
        <p14:creationId xmlns:p14="http://schemas.microsoft.com/office/powerpoint/2010/main" val="25634358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2001" cy="6858000"/>
          </a:xfrm>
          <a:prstGeom prst="rect">
            <a:avLst/>
          </a:prstGeom>
        </p:spPr>
      </p:pic>
      <p:sp>
        <p:nvSpPr>
          <p:cNvPr id="5" name="TextBox 4"/>
          <p:cNvSpPr txBox="1"/>
          <p:nvPr/>
        </p:nvSpPr>
        <p:spPr>
          <a:xfrm>
            <a:off x="1051817" y="4358670"/>
            <a:ext cx="5195165" cy="1569660"/>
          </a:xfrm>
          <a:prstGeom prst="rect">
            <a:avLst/>
          </a:prstGeom>
          <a:noFill/>
        </p:spPr>
        <p:txBody>
          <a:bodyPr wrap="square" rtlCol="0">
            <a:spAutoFit/>
          </a:bodyPr>
          <a:lstStyle/>
          <a:p>
            <a:endParaRPr lang="en-US" sz="2400" b="1" dirty="0">
              <a:solidFill>
                <a:schemeClr val="bg1"/>
              </a:solidFill>
            </a:endParaRPr>
          </a:p>
          <a:p>
            <a:r>
              <a:rPr lang="en-US" sz="2400" b="1" dirty="0" smtClean="0">
                <a:solidFill>
                  <a:schemeClr val="bg1"/>
                </a:solidFill>
              </a:rPr>
              <a:t>John Covert</a:t>
            </a:r>
          </a:p>
          <a:p>
            <a:r>
              <a:rPr lang="en-US" sz="2400" b="1" dirty="0" smtClean="0">
                <a:solidFill>
                  <a:schemeClr val="bg1"/>
                </a:solidFill>
              </a:rPr>
              <a:t>Washington Department of Ecology</a:t>
            </a:r>
          </a:p>
          <a:p>
            <a:r>
              <a:rPr lang="en-US" sz="2400" b="1" dirty="0" smtClean="0">
                <a:solidFill>
                  <a:schemeClr val="bg1"/>
                </a:solidFill>
              </a:rPr>
              <a:t>john.covert@ecy.wa.gov</a:t>
            </a:r>
            <a:endParaRPr lang="en-US" sz="2400" b="1" dirty="0">
              <a:solidFill>
                <a:schemeClr val="bg1"/>
              </a:solidFill>
            </a:endParaRPr>
          </a:p>
        </p:txBody>
      </p:sp>
      <p:sp>
        <p:nvSpPr>
          <p:cNvPr id="2" name="TextBox 1"/>
          <p:cNvSpPr txBox="1"/>
          <p:nvPr/>
        </p:nvSpPr>
        <p:spPr>
          <a:xfrm>
            <a:off x="4380412" y="2659559"/>
            <a:ext cx="2785763" cy="769441"/>
          </a:xfrm>
          <a:prstGeom prst="rect">
            <a:avLst/>
          </a:prstGeom>
          <a:noFill/>
        </p:spPr>
        <p:txBody>
          <a:bodyPr wrap="none" rtlCol="0">
            <a:spAutoFit/>
          </a:bodyPr>
          <a:lstStyle/>
          <a:p>
            <a:r>
              <a:rPr lang="en-US" sz="4400" b="1" dirty="0" smtClean="0">
                <a:solidFill>
                  <a:schemeClr val="bg1"/>
                </a:solidFill>
              </a:rPr>
              <a:t>Thank You!</a:t>
            </a:r>
            <a:endParaRPr lang="en-US" sz="4400" b="1" dirty="0">
              <a:solidFill>
                <a:schemeClr val="bg1"/>
              </a:solidFill>
            </a:endParaRPr>
          </a:p>
        </p:txBody>
      </p:sp>
    </p:spTree>
    <p:extLst>
      <p:ext uri="{BB962C8B-B14F-4D97-AF65-F5344CB8AC3E}">
        <p14:creationId xmlns:p14="http://schemas.microsoft.com/office/powerpoint/2010/main" val="48078981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DB1D90C-D41D-46F1-89C7-F608431BD44B}" type="slidenum">
              <a:rPr lang="en-US" smtClean="0"/>
              <a:t>6</a:t>
            </a:fld>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9125" y="914626"/>
            <a:ext cx="4286250" cy="50577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15601" y="870630"/>
            <a:ext cx="6776399" cy="5101771"/>
          </a:xfrm>
          <a:prstGeom prst="rect">
            <a:avLst/>
          </a:prstGeom>
        </p:spPr>
      </p:pic>
    </p:spTree>
    <p:extLst>
      <p:ext uri="{BB962C8B-B14F-4D97-AF65-F5344CB8AC3E}">
        <p14:creationId xmlns:p14="http://schemas.microsoft.com/office/powerpoint/2010/main" val="141241113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OD additive.gi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2882" y="1168286"/>
            <a:ext cx="6292090" cy="3698077"/>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7</a:t>
            </a:fld>
            <a:endParaRPr lang="en-US" dirty="0"/>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44394" y="408209"/>
            <a:ext cx="4076700" cy="6010275"/>
          </a:xfrm>
          <a:prstGeom prst="rect">
            <a:avLst/>
          </a:prstGeom>
        </p:spPr>
      </p:pic>
      <p:sp>
        <p:nvSpPr>
          <p:cNvPr id="5" name="TextBox 4"/>
          <p:cNvSpPr txBox="1"/>
          <p:nvPr/>
        </p:nvSpPr>
        <p:spPr>
          <a:xfrm>
            <a:off x="1872343" y="5370286"/>
            <a:ext cx="4339771" cy="646331"/>
          </a:xfrm>
          <a:prstGeom prst="rect">
            <a:avLst/>
          </a:prstGeom>
          <a:noFill/>
        </p:spPr>
        <p:txBody>
          <a:bodyPr wrap="square" rtlCol="0">
            <a:spAutoFit/>
          </a:bodyPr>
          <a:lstStyle/>
          <a:p>
            <a:r>
              <a:rPr lang="en-US" dirty="0" smtClean="0"/>
              <a:t>Well interference can lower the water table to the point where it leads to a dry well.</a:t>
            </a:r>
            <a:endParaRPr lang="en-US" dirty="0"/>
          </a:p>
        </p:txBody>
      </p:sp>
    </p:spTree>
    <p:extLst>
      <p:ext uri="{BB962C8B-B14F-4D97-AF65-F5344CB8AC3E}">
        <p14:creationId xmlns:p14="http://schemas.microsoft.com/office/powerpoint/2010/main" val="184393303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2394" y="728942"/>
            <a:ext cx="7556326" cy="5511240"/>
          </a:xfrm>
          <a:prstGeom prst="rect">
            <a:avLst/>
          </a:prstGeom>
        </p:spPr>
      </p:pic>
      <p:sp>
        <p:nvSpPr>
          <p:cNvPr id="4" name="Slide Number Placeholder 3"/>
          <p:cNvSpPr>
            <a:spLocks noGrp="1"/>
          </p:cNvSpPr>
          <p:nvPr>
            <p:ph type="sldNum" sz="quarter" idx="12"/>
          </p:nvPr>
        </p:nvSpPr>
        <p:spPr/>
        <p:txBody>
          <a:bodyPr/>
          <a:lstStyle/>
          <a:p>
            <a:fld id="{1DB1D90C-D41D-46F1-89C7-F608431BD44B}" type="slidenum">
              <a:rPr lang="en-US" smtClean="0"/>
              <a:t>8</a:t>
            </a:fld>
            <a:endParaRPr lang="en-US" dirty="0"/>
          </a:p>
        </p:txBody>
      </p:sp>
      <p:sp>
        <p:nvSpPr>
          <p:cNvPr id="5" name="Rectangle 1"/>
          <p:cNvSpPr>
            <a:spLocks noChangeArrowheads="1"/>
          </p:cNvSpPr>
          <p:nvPr/>
        </p:nvSpPr>
        <p:spPr bwMode="auto">
          <a:xfrm>
            <a:off x="518885" y="1238791"/>
            <a:ext cx="2545080" cy="409342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fontAlgn="base">
              <a:spcBef>
                <a:spcPct val="0"/>
              </a:spcBef>
              <a:spcAft>
                <a:spcPct val="0"/>
              </a:spcAft>
            </a:pPr>
            <a:r>
              <a:rPr lang="en-US" sz="3600" b="1" u="sng" dirty="0">
                <a:latin typeface="CG Times"/>
                <a:ea typeface="Times New Roman" pitchFamily="18" charset="0"/>
                <a:cs typeface="Courier New" pitchFamily="49" charset="0"/>
              </a:rPr>
              <a:t>Aquifers</a:t>
            </a:r>
          </a:p>
          <a:p>
            <a:pPr eaLnBrk="0" fontAlgn="base" hangingPunct="0">
              <a:spcBef>
                <a:spcPct val="0"/>
              </a:spcBef>
              <a:spcAft>
                <a:spcPct val="0"/>
              </a:spcAft>
            </a:pPr>
            <a:r>
              <a:rPr lang="en-US" sz="1400" u="sng" dirty="0" smtClean="0">
                <a:latin typeface="CG Times"/>
                <a:ea typeface="Times New Roman" pitchFamily="18" charset="0"/>
                <a:cs typeface="Courier New" pitchFamily="49" charset="0"/>
              </a:rPr>
              <a:t>Aquifer</a:t>
            </a:r>
            <a:r>
              <a:rPr lang="en-US" sz="1400" dirty="0" smtClean="0">
                <a:latin typeface="CG Times"/>
                <a:ea typeface="Times New Roman" pitchFamily="18" charset="0"/>
                <a:cs typeface="Courier New" pitchFamily="49" charset="0"/>
              </a:rPr>
              <a:t> </a:t>
            </a:r>
            <a:r>
              <a:rPr lang="en-US" sz="1400" dirty="0">
                <a:latin typeface="CG Times"/>
                <a:ea typeface="Times New Roman" pitchFamily="18" charset="0"/>
                <a:cs typeface="Courier New" pitchFamily="49" charset="0"/>
              </a:rPr>
              <a:t>-- saturated earth material permeable enough to transmit useful quantities of water to a well</a:t>
            </a:r>
          </a:p>
          <a:p>
            <a:pPr eaLnBrk="0" fontAlgn="base" hangingPunct="0">
              <a:spcBef>
                <a:spcPct val="0"/>
              </a:spcBef>
              <a:spcAft>
                <a:spcPct val="0"/>
              </a:spcAft>
            </a:pPr>
            <a:endParaRPr lang="en-US" sz="1400" dirty="0">
              <a:latin typeface="Arial" pitchFamily="34" charset="0"/>
            </a:endParaRPr>
          </a:p>
          <a:p>
            <a:pPr eaLnBrk="0" fontAlgn="base" hangingPunct="0">
              <a:spcBef>
                <a:spcPct val="0"/>
              </a:spcBef>
              <a:spcAft>
                <a:spcPct val="0"/>
              </a:spcAft>
            </a:pPr>
            <a:r>
              <a:rPr lang="en-US" sz="1400" u="sng" dirty="0">
                <a:latin typeface="CG Times"/>
                <a:ea typeface="Times New Roman" pitchFamily="18" charset="0"/>
                <a:cs typeface="Courier New" pitchFamily="49" charset="0"/>
              </a:rPr>
              <a:t>Aquitard</a:t>
            </a:r>
            <a:r>
              <a:rPr lang="en-US" sz="1400" dirty="0">
                <a:latin typeface="CG Times"/>
                <a:ea typeface="Times New Roman" pitchFamily="18" charset="0"/>
                <a:cs typeface="Courier New" pitchFamily="49" charset="0"/>
              </a:rPr>
              <a:t> -- saturated geologic material with low permeability; well yields low; also called </a:t>
            </a:r>
            <a:r>
              <a:rPr lang="en-US" sz="1400" dirty="0" smtClean="0">
                <a:latin typeface="CG Times"/>
                <a:ea typeface="Times New Roman" pitchFamily="18" charset="0"/>
                <a:cs typeface="Courier New" pitchFamily="49" charset="0"/>
              </a:rPr>
              <a:t>“confining layer”</a:t>
            </a:r>
          </a:p>
          <a:p>
            <a:pPr eaLnBrk="0" fontAlgn="base" hangingPunct="0">
              <a:spcBef>
                <a:spcPct val="0"/>
              </a:spcBef>
              <a:spcAft>
                <a:spcPct val="0"/>
              </a:spcAft>
            </a:pPr>
            <a:endParaRPr lang="en-US" sz="1400" dirty="0">
              <a:latin typeface="CG Times"/>
              <a:ea typeface="Times New Roman" pitchFamily="18" charset="0"/>
              <a:cs typeface="Courier New" pitchFamily="49" charset="0"/>
            </a:endParaRPr>
          </a:p>
          <a:p>
            <a:pPr eaLnBrk="0" fontAlgn="base" hangingPunct="0">
              <a:spcBef>
                <a:spcPct val="0"/>
              </a:spcBef>
              <a:spcAft>
                <a:spcPct val="0"/>
              </a:spcAft>
            </a:pPr>
            <a:r>
              <a:rPr lang="en-US" sz="1400" u="sng" dirty="0" smtClean="0">
                <a:latin typeface="CG Times"/>
                <a:ea typeface="Times New Roman" pitchFamily="18" charset="0"/>
                <a:cs typeface="Courier New" pitchFamily="49" charset="0"/>
              </a:rPr>
              <a:t>Confined Aquifer</a:t>
            </a:r>
            <a:r>
              <a:rPr lang="en-US" sz="1400" dirty="0" smtClean="0">
                <a:latin typeface="CG Times"/>
                <a:ea typeface="Times New Roman" pitchFamily="18" charset="0"/>
                <a:cs typeface="Courier New" pitchFamily="49" charset="0"/>
              </a:rPr>
              <a:t> </a:t>
            </a:r>
            <a:r>
              <a:rPr lang="en-US" sz="1400" dirty="0">
                <a:latin typeface="CG Times"/>
                <a:ea typeface="Times New Roman" pitchFamily="18" charset="0"/>
                <a:cs typeface="Courier New" pitchFamily="49" charset="0"/>
              </a:rPr>
              <a:t>-- saturated geologic </a:t>
            </a:r>
            <a:r>
              <a:rPr lang="en-US" sz="1400" dirty="0" smtClean="0">
                <a:latin typeface="CG Times"/>
                <a:ea typeface="Times New Roman" pitchFamily="18" charset="0"/>
                <a:cs typeface="Courier New" pitchFamily="49" charset="0"/>
              </a:rPr>
              <a:t>material below an aquitard</a:t>
            </a:r>
          </a:p>
          <a:p>
            <a:pPr eaLnBrk="0" fontAlgn="base" hangingPunct="0">
              <a:spcBef>
                <a:spcPct val="0"/>
              </a:spcBef>
              <a:spcAft>
                <a:spcPct val="0"/>
              </a:spcAft>
            </a:pPr>
            <a:r>
              <a:rPr lang="en-US" sz="1400" dirty="0" smtClean="0">
                <a:latin typeface="CG Times"/>
                <a:ea typeface="Times New Roman" pitchFamily="18" charset="0"/>
                <a:cs typeface="Courier New" pitchFamily="49" charset="0"/>
              </a:rPr>
              <a:t>The water in the well rises above the bottom of the confining layer.</a:t>
            </a:r>
            <a:endParaRPr lang="en-US" sz="1400" dirty="0">
              <a:latin typeface="CG Times"/>
              <a:ea typeface="Times New Roman" pitchFamily="18" charset="0"/>
              <a:cs typeface="Courier New" pitchFamily="49" charset="0"/>
            </a:endParaRPr>
          </a:p>
        </p:txBody>
      </p:sp>
      <p:cxnSp>
        <p:nvCxnSpPr>
          <p:cNvPr id="6" name="Straight Arrow Connector 5"/>
          <p:cNvCxnSpPr/>
          <p:nvPr/>
        </p:nvCxnSpPr>
        <p:spPr>
          <a:xfrm>
            <a:off x="2955834" y="4480560"/>
            <a:ext cx="1036320" cy="1016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a:off x="2955834" y="3474402"/>
            <a:ext cx="1036320" cy="10160"/>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a:off x="2478314" y="2614930"/>
            <a:ext cx="1513840" cy="356393"/>
          </a:xfrm>
          <a:prstGeom prst="straightConnector1">
            <a:avLst/>
          </a:prstGeom>
          <a:ln w="158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29" name="Group 28"/>
          <p:cNvGrpSpPr/>
          <p:nvPr/>
        </p:nvGrpSpPr>
        <p:grpSpPr>
          <a:xfrm>
            <a:off x="2645231" y="2808515"/>
            <a:ext cx="1752598" cy="2048797"/>
            <a:chOff x="2198917" y="2808515"/>
            <a:chExt cx="1752598" cy="2048797"/>
          </a:xfrm>
        </p:grpSpPr>
        <p:cxnSp>
          <p:nvCxnSpPr>
            <p:cNvPr id="10" name="Curved Connector 9"/>
            <p:cNvCxnSpPr/>
            <p:nvPr/>
          </p:nvCxnSpPr>
          <p:spPr>
            <a:xfrm rot="5400000" flipH="1" flipV="1">
              <a:off x="2050817" y="2956615"/>
              <a:ext cx="2048797" cy="1752597"/>
            </a:xfrm>
            <a:prstGeom prst="curvedConnector3">
              <a:avLst>
                <a:gd name="adj1" fmla="val 2713"/>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Curved Connector 20"/>
            <p:cNvCxnSpPr/>
            <p:nvPr/>
          </p:nvCxnSpPr>
          <p:spPr>
            <a:xfrm flipV="1">
              <a:off x="2198917" y="3733802"/>
              <a:ext cx="1752598" cy="1123510"/>
            </a:xfrm>
            <a:prstGeom prst="curvedConnector3">
              <a:avLst>
                <a:gd name="adj1" fmla="val 50000"/>
              </a:avLst>
            </a:prstGeom>
            <a:ln w="1905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4774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41016" y="1049637"/>
            <a:ext cx="6909968" cy="4758726"/>
          </a:xfrm>
          <a:prstGeom prst="rect">
            <a:avLst/>
          </a:prstGeom>
        </p:spPr>
      </p:pic>
      <p:sp>
        <p:nvSpPr>
          <p:cNvPr id="3" name="Slide Number Placeholder 2"/>
          <p:cNvSpPr>
            <a:spLocks noGrp="1"/>
          </p:cNvSpPr>
          <p:nvPr>
            <p:ph type="sldNum" sz="quarter" idx="12"/>
          </p:nvPr>
        </p:nvSpPr>
        <p:spPr/>
        <p:txBody>
          <a:bodyPr/>
          <a:lstStyle/>
          <a:p>
            <a:fld id="{1DB1D90C-D41D-46F1-89C7-F608431BD44B}" type="slidenum">
              <a:rPr lang="en-US" smtClean="0"/>
              <a:t>9</a:t>
            </a:fld>
            <a:endParaRPr lang="en-US" dirty="0"/>
          </a:p>
        </p:txBody>
      </p:sp>
    </p:spTree>
    <p:extLst>
      <p:ext uri="{BB962C8B-B14F-4D97-AF65-F5344CB8AC3E}">
        <p14:creationId xmlns:p14="http://schemas.microsoft.com/office/powerpoint/2010/main" val="2479905277"/>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x0065_z83 xmlns="79fe015f-d5a9-4081-8a73-b52e74bb0737">WRIA 09</_x0065_z83>
    <_x0061_hb9 xmlns="79fe015f-d5a9-4081-8a73-b52e74bb0737" xsi:nil="true"/>
    <qmds xmlns="79fe015f-d5a9-4081-8a73-b52e74bb0737">
      <UserInfo>
        <DisplayName/>
        <AccountId xsi:nil="true"/>
        <AccountType/>
      </UserInfo>
    </qmds>
    <qryy xmlns="79fe015f-d5a9-4081-8a73-b52e74bb0737">February 2019</qryy>
    <xy0b xmlns="79fe015f-d5a9-4081-8a73-b52e74bb0737"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9632297254D52448953820B9E57E305" ma:contentTypeVersion="6" ma:contentTypeDescription="Create a new document." ma:contentTypeScope="" ma:versionID="a9c70921f168db99d65702cf1153dfca">
  <xsd:schema xmlns:xsd="http://www.w3.org/2001/XMLSchema" xmlns:xs="http://www.w3.org/2001/XMLSchema" xmlns:p="http://schemas.microsoft.com/office/2006/metadata/properties" xmlns:ns2="fa9a4940-7a8b-4399-b0b9-597dee2fdc40" xmlns:ns3="79fe015f-d5a9-4081-8a73-b52e74bb0737" targetNamespace="http://schemas.microsoft.com/office/2006/metadata/properties" ma:root="true" ma:fieldsID="6528eb9a5a7b7fc9c18a30affcd12280" ns2:_="" ns3:_="">
    <xsd:import namespace="fa9a4940-7a8b-4399-b0b9-597dee2fdc40"/>
    <xsd:import namespace="79fe015f-d5a9-4081-8a73-b52e74bb0737"/>
    <xsd:element name="properties">
      <xsd:complexType>
        <xsd:sequence>
          <xsd:element name="documentManagement">
            <xsd:complexType>
              <xsd:all>
                <xsd:element ref="ns2:SharedWithUsers" minOccurs="0"/>
                <xsd:element ref="ns3:qmds" minOccurs="0"/>
                <xsd:element ref="ns3:_x0065_z83" minOccurs="0"/>
                <xsd:element ref="ns3:_x0061_hb9" minOccurs="0"/>
                <xsd:element ref="ns3:qryy" minOccurs="0"/>
                <xsd:element ref="ns3:xy0b"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a9a4940-7a8b-4399-b0b9-597dee2fdc40"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79fe015f-d5a9-4081-8a73-b52e74bb0737" elementFormDefault="qualified">
    <xsd:import namespace="http://schemas.microsoft.com/office/2006/documentManagement/types"/>
    <xsd:import namespace="http://schemas.microsoft.com/office/infopath/2007/PartnerControls"/>
    <xsd:element name="qmds" ma:index="9" nillable="true" ma:displayName="Person or Group" ma:list="UserInfo" ma:internalName="qmds">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x0065_z83" ma:index="10" nillable="true" ma:displayName="Category" ma:internalName="_x0065_z83">
      <xsd:simpleType>
        <xsd:restriction base="dms:Text">
          <xsd:maxLength value="255"/>
        </xsd:restriction>
      </xsd:simpleType>
    </xsd:element>
    <xsd:element name="_x0061_hb9" ma:index="11" nillable="true" ma:displayName="Year" ma:internalName="_x0061_hb9">
      <xsd:simpleType>
        <xsd:restriction base="dms:DateTime"/>
      </xsd:simpleType>
    </xsd:element>
    <xsd:element name="qryy" ma:index="12" nillable="true" ma:displayName="Month and Year" ma:internalName="qryy">
      <xsd:simpleType>
        <xsd:restriction base="dms:Text"/>
      </xsd:simpleType>
    </xsd:element>
    <xsd:element name="xy0b" ma:index="13" nillable="true" ma:displayName="Date and Time" ma:internalName="xy0b">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74AD97-E224-4AEB-8B5E-9CC250BDDFE2}"/>
</file>

<file path=customXml/itemProps2.xml><?xml version="1.0" encoding="utf-8"?>
<ds:datastoreItem xmlns:ds="http://schemas.openxmlformats.org/officeDocument/2006/customXml" ds:itemID="{4AEBC74C-BB07-4852-B4F7-98F6FC695318}"/>
</file>

<file path=customXml/itemProps3.xml><?xml version="1.0" encoding="utf-8"?>
<ds:datastoreItem xmlns:ds="http://schemas.openxmlformats.org/officeDocument/2006/customXml" ds:itemID="{B42F7046-092B-417F-B60D-32669CD0A32D}"/>
</file>

<file path=docProps/app.xml><?xml version="1.0" encoding="utf-8"?>
<Properties xmlns="http://schemas.openxmlformats.org/officeDocument/2006/extended-properties" xmlns:vt="http://schemas.openxmlformats.org/officeDocument/2006/docPropsVTypes">
  <TotalTime>5118</TotalTime>
  <Words>1498</Words>
  <Application>Microsoft Office PowerPoint</Application>
  <PresentationFormat>Widescreen</PresentationFormat>
  <Paragraphs>157</Paragraphs>
  <Slides>50</Slides>
  <Notes>22</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9" baseType="lpstr">
      <vt:lpstr>Arial</vt:lpstr>
      <vt:lpstr>Calibri</vt:lpstr>
      <vt:lpstr>Calibri Light</vt:lpstr>
      <vt:lpstr>CG Times</vt:lpstr>
      <vt:lpstr>Courier New</vt:lpstr>
      <vt:lpstr>Garamond</vt:lpstr>
      <vt:lpstr>Times New Roman</vt:lpstr>
      <vt:lpstr>Office Theme</vt:lpstr>
      <vt:lpstr>Bitmap Image</vt:lpstr>
      <vt:lpstr>PowerPoint Presentation</vt:lpstr>
      <vt:lpstr>PowerPoint Presentation</vt:lpstr>
      <vt:lpstr>PowerPoint Presentation</vt:lpstr>
      <vt:lpstr>PowerPoint Presentation</vt:lpstr>
      <vt:lpstr>All pore spaces (openings) below the water table are full of groundwater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 addition to well interference issues, groundwater use can change the dynamics between an aquifer and its connected surface water body. Groundwater flows from areas of recharge to it’s natural discharge area in a connected stream.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Groundwater and Surface Water are interconnected. Pumping aquifers affects streamflow (or Puget Sound).   As more wells get drilled in your watershed, they will have an impact on streamflow.  Let’s look at the Green-Duwamish River Basin Hydrology and Geology.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WA Department of Ecology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Covert, John J. (ECY)</dc:creator>
  <cp:lastModifiedBy>Potts, Stephanie (ECY)</cp:lastModifiedBy>
  <cp:revision>189</cp:revision>
  <dcterms:created xsi:type="dcterms:W3CDTF">2018-03-30T16:31:29Z</dcterms:created>
  <dcterms:modified xsi:type="dcterms:W3CDTF">2019-03-05T21:40:37Z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0x01010059632297254D52448953820B9E57E305</vt:lpwstr>
  </property>
  <property fmtid="{D5CDD505-2E9C-101B-9397-08002B2CF9AE}" pid="3" name="Order">
    <vt:r8>129200</vt:r8>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TemplateUrl">
    <vt:lpwstr/>
  </property>
</Properties>
</file>