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  <p:sldMasterId id="2147483696" r:id="rId2"/>
  </p:sldMasterIdLst>
  <p:notesMasterIdLst>
    <p:notesMasterId r:id="rId43"/>
  </p:notesMasterIdLst>
  <p:sldIdLst>
    <p:sldId id="268" r:id="rId3"/>
    <p:sldId id="327" r:id="rId4"/>
    <p:sldId id="309" r:id="rId5"/>
    <p:sldId id="286" r:id="rId6"/>
    <p:sldId id="264" r:id="rId7"/>
    <p:sldId id="330" r:id="rId8"/>
    <p:sldId id="331" r:id="rId9"/>
    <p:sldId id="332" r:id="rId10"/>
    <p:sldId id="311" r:id="rId11"/>
    <p:sldId id="312" r:id="rId12"/>
    <p:sldId id="313" r:id="rId13"/>
    <p:sldId id="314" r:id="rId14"/>
    <p:sldId id="323" r:id="rId15"/>
    <p:sldId id="324" r:id="rId16"/>
    <p:sldId id="325" r:id="rId17"/>
    <p:sldId id="297" r:id="rId18"/>
    <p:sldId id="326" r:id="rId19"/>
    <p:sldId id="333" r:id="rId20"/>
    <p:sldId id="301" r:id="rId21"/>
    <p:sldId id="300" r:id="rId22"/>
    <p:sldId id="299" r:id="rId23"/>
    <p:sldId id="334" r:id="rId24"/>
    <p:sldId id="305" r:id="rId25"/>
    <p:sldId id="308" r:id="rId26"/>
    <p:sldId id="293" r:id="rId27"/>
    <p:sldId id="281" r:id="rId28"/>
    <p:sldId id="296" r:id="rId29"/>
    <p:sldId id="278" r:id="rId30"/>
    <p:sldId id="338" r:id="rId31"/>
    <p:sldId id="276" r:id="rId32"/>
    <p:sldId id="265" r:id="rId33"/>
    <p:sldId id="266" r:id="rId34"/>
    <p:sldId id="329" r:id="rId35"/>
    <p:sldId id="304" r:id="rId36"/>
    <p:sldId id="337" r:id="rId37"/>
    <p:sldId id="336" r:id="rId38"/>
    <p:sldId id="335" r:id="rId39"/>
    <p:sldId id="272" r:id="rId40"/>
    <p:sldId id="317" r:id="rId41"/>
    <p:sldId id="282" r:id="rId4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5" autoAdjust="0"/>
    <p:restoredTop sz="64969" autoAdjust="0"/>
  </p:normalViewPr>
  <p:slideViewPr>
    <p:cSldViewPr snapToGrid="0">
      <p:cViewPr varScale="1">
        <p:scale>
          <a:sx n="52" d="100"/>
          <a:sy n="52" d="100"/>
        </p:scale>
        <p:origin x="91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>
        <p:scale>
          <a:sx n="90" d="100"/>
          <a:sy n="90" d="100"/>
        </p:scale>
        <p:origin x="1302" y="-2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F46E83BF-B287-4002-9418-D3C9E911E65A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423E1371-E6DE-4DC0-BDFD-B452BC05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9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508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7550" y="4050890"/>
            <a:ext cx="5608320" cy="4343798"/>
          </a:xfrm>
        </p:spPr>
        <p:txBody>
          <a:bodyPr/>
          <a:lstStyle/>
          <a:p>
            <a:r>
              <a:rPr lang="en-US" sz="1400" b="1" dirty="0" smtClean="0">
                <a:latin typeface="+mn-lt"/>
              </a:rPr>
              <a:t>I’ve been working on ISF science and policy since I started with Ecology in 2002</a:t>
            </a:r>
            <a:r>
              <a:rPr lang="en-US" sz="1400" b="1" baseline="0" dirty="0" smtClean="0">
                <a:latin typeface="+mn-lt"/>
              </a:rPr>
              <a:t>.</a:t>
            </a:r>
          </a:p>
          <a:p>
            <a:endParaRPr lang="en-US" sz="1400" baseline="0" dirty="0" smtClean="0">
              <a:latin typeface="+mn-lt"/>
            </a:endParaRPr>
          </a:p>
          <a:p>
            <a:r>
              <a:rPr lang="en-US" sz="1400" baseline="0" dirty="0" smtClean="0">
                <a:latin typeface="+mn-lt"/>
              </a:rPr>
              <a:t>Through the years I’ve conducted numerous ISF studies, have helped many watershed groups develop the instream flow component of their watershed and detailed implementation plans, and </a:t>
            </a:r>
            <a:r>
              <a:rPr lang="en-US" sz="1400" dirty="0" smtClean="0">
                <a:latin typeface="+mn-lt"/>
              </a:rPr>
              <a:t>developed the scientific rationale for instream flow rules.</a:t>
            </a:r>
          </a:p>
          <a:p>
            <a:endParaRPr lang="en-US" sz="1400" baseline="0" dirty="0"/>
          </a:p>
          <a:p>
            <a:r>
              <a:rPr lang="en-US" sz="1400" b="1" dirty="0" smtClean="0">
                <a:latin typeface="+mn-lt"/>
              </a:rPr>
              <a:t>Currently I am the senior ISF biologist for</a:t>
            </a:r>
            <a:r>
              <a:rPr lang="en-US" sz="1400" b="1" baseline="0" dirty="0" smtClean="0">
                <a:latin typeface="+mn-lt"/>
              </a:rPr>
              <a:t> Water Resources and </a:t>
            </a:r>
            <a:r>
              <a:rPr lang="en-US" sz="1400" b="1" baseline="0" smtClean="0">
                <a:latin typeface="+mn-lt"/>
              </a:rPr>
              <a:t>the lead </a:t>
            </a:r>
            <a:r>
              <a:rPr lang="en-US" sz="1400" b="1" baseline="0" dirty="0" smtClean="0">
                <a:latin typeface="+mn-lt"/>
              </a:rPr>
              <a:t>ISF modeler </a:t>
            </a:r>
            <a:r>
              <a:rPr lang="en-US" sz="1400" b="1" dirty="0" smtClean="0">
                <a:latin typeface="+mn-lt"/>
              </a:rPr>
              <a:t>for the State.</a:t>
            </a:r>
            <a:endParaRPr lang="en-US" sz="1400" b="1" baseline="0" dirty="0" smtClean="0">
              <a:latin typeface="+mn-lt"/>
            </a:endParaRPr>
          </a:p>
          <a:p>
            <a:endParaRPr lang="en-US" sz="1400" baseline="0" dirty="0" smtClean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>
                <a:cs typeface="Arial" charset="0"/>
              </a:rPr>
              <a:t>Because much of my work involves technical discussions and negotiations with a lay audience,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>
                <a:cs typeface="Arial" charset="0"/>
              </a:rPr>
              <a:t/>
            </a:r>
            <a:br>
              <a:rPr lang="en-US" sz="1400" b="0" dirty="0" smtClean="0">
                <a:cs typeface="Arial" charset="0"/>
              </a:rPr>
            </a:br>
            <a:r>
              <a:rPr lang="en-US" sz="1400" b="1" dirty="0" smtClean="0">
                <a:cs typeface="Arial" charset="0"/>
              </a:rPr>
              <a:t>I’ve found trust to be critically important.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 smtClean="0"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cs typeface="Arial" charset="0"/>
              </a:rPr>
              <a:t>To develop and maintain this trust,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 smtClean="0">
              <a:cs typeface="Arial" charset="0"/>
            </a:endParaRPr>
          </a:p>
          <a:p>
            <a:endParaRPr lang="en-US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94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4597C-BC78-43D7-BB8F-08D27B11CB40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10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1500" y="512763"/>
            <a:ext cx="5575300" cy="31369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3864077"/>
            <a:ext cx="5842000" cy="4915858"/>
          </a:xfrm>
          <a:noFill/>
          <a:ln/>
        </p:spPr>
        <p:txBody>
          <a:bodyPr>
            <a:normAutofit/>
          </a:bodyPr>
          <a:lstStyle/>
          <a:p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This hydrograph shows the </a:t>
            </a:r>
            <a:r>
              <a:rPr lang="en-US" sz="1400" b="1" u="sng" dirty="0">
                <a:solidFill>
                  <a:srgbClr val="000000"/>
                </a:solidFill>
                <a:cs typeface="Arial" pitchFamily="34" charset="0"/>
              </a:rPr>
              <a:t>same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 two years of data, but 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it uses 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a logarithmic or Log scale where the major vertical intervals 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represents 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increasing orders of 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magnitude or factors of 10.</a:t>
            </a:r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  <a:p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With this scale we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can see that the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lowest flow was in 2009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flow was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around 44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cfs.</a:t>
            </a:r>
          </a:p>
          <a:p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 sz="1400" b="1" dirty="0" smtClean="0">
                <a:cs typeface="Arial" pitchFamily="34" charset="0"/>
              </a:rPr>
              <a:t>Log scales are useful for showing data with widely ranging data, so I commonly </a:t>
            </a:r>
            <a:r>
              <a:rPr lang="en-US" sz="1400" b="1" dirty="0">
                <a:cs typeface="Arial" pitchFamily="34" charset="0"/>
              </a:rPr>
              <a:t>use </a:t>
            </a:r>
            <a:r>
              <a:rPr lang="en-US" sz="1400" b="1" dirty="0" smtClean="0">
                <a:cs typeface="Arial" pitchFamily="34" charset="0"/>
              </a:rPr>
              <a:t>a log </a:t>
            </a:r>
            <a:r>
              <a:rPr lang="en-US" sz="1400" b="1" dirty="0">
                <a:cs typeface="Arial" pitchFamily="34" charset="0"/>
              </a:rPr>
              <a:t>scale to show </a:t>
            </a:r>
            <a:r>
              <a:rPr lang="en-US" sz="1400" b="1" dirty="0" smtClean="0">
                <a:cs typeface="Arial" pitchFamily="34" charset="0"/>
              </a:rPr>
              <a:t>streamflows</a:t>
            </a:r>
            <a:endParaRPr lang="en-US" sz="1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300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4597C-BC78-43D7-BB8F-08D27B11CB40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11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1500" y="620713"/>
            <a:ext cx="5575300" cy="31369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3903407"/>
            <a:ext cx="5842000" cy="4876528"/>
          </a:xfrm>
          <a:noFill/>
          <a:ln/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1400" b="1" dirty="0"/>
              <a:t>This graph shows </a:t>
            </a:r>
            <a:r>
              <a:rPr lang="en-US" sz="1400" b="1" dirty="0" smtClean="0"/>
              <a:t>the same stream with all the daily stream </a:t>
            </a:r>
            <a:r>
              <a:rPr lang="en-US" sz="1400" b="1" dirty="0"/>
              <a:t>flow data for </a:t>
            </a:r>
            <a:r>
              <a:rPr lang="en-US" sz="1400" b="1" dirty="0" smtClean="0"/>
              <a:t>last 56 </a:t>
            </a:r>
            <a:r>
              <a:rPr lang="en-US" sz="1400" b="1" dirty="0"/>
              <a:t>years</a:t>
            </a:r>
          </a:p>
          <a:p>
            <a:pPr eaLnBrk="1" hangingPunct="1">
              <a:spcBef>
                <a:spcPct val="0"/>
              </a:spcBef>
            </a:pPr>
            <a:endParaRPr lang="en-US" sz="1400" b="1" dirty="0"/>
          </a:p>
          <a:p>
            <a:pPr eaLnBrk="1" hangingPunct="1">
              <a:spcBef>
                <a:spcPct val="0"/>
              </a:spcBef>
            </a:pPr>
            <a:r>
              <a:rPr lang="en-US" sz="1400" dirty="0"/>
              <a:t>It is quite messy, but </a:t>
            </a:r>
            <a:r>
              <a:rPr lang="en-US" sz="1400" dirty="0" smtClean="0"/>
              <a:t>it shows us that with any </a:t>
            </a:r>
            <a:r>
              <a:rPr lang="en-US" sz="1400" dirty="0"/>
              <a:t>given day, streamflow </a:t>
            </a:r>
            <a:r>
              <a:rPr lang="en-US" sz="1400" dirty="0" smtClean="0"/>
              <a:t>commonly varies by</a:t>
            </a:r>
            <a:r>
              <a:rPr lang="en-US" sz="1400" baseline="0" dirty="0" smtClean="0"/>
              <a:t> </a:t>
            </a:r>
            <a:r>
              <a:rPr lang="en-US" sz="1400" dirty="0" smtClean="0"/>
              <a:t>2 </a:t>
            </a:r>
            <a:r>
              <a:rPr lang="en-US" sz="1400" dirty="0"/>
              <a:t>orders of magnitude.  </a:t>
            </a:r>
            <a:endParaRPr lang="en-US" sz="1400" dirty="0" smtClean="0"/>
          </a:p>
          <a:p>
            <a:pPr eaLnBrk="1" hangingPunct="1">
              <a:spcBef>
                <a:spcPct val="0"/>
              </a:spcBef>
            </a:pPr>
            <a:endParaRPr lang="en-US" sz="1400" dirty="0" smtClean="0"/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/>
              <a:t>Seasonally it can vary by up</a:t>
            </a:r>
            <a:r>
              <a:rPr lang="en-US" sz="1400" b="1" baseline="0" dirty="0" smtClean="0"/>
              <a:t> to</a:t>
            </a:r>
            <a:r>
              <a:rPr lang="en-US" sz="1400" b="1" dirty="0" smtClean="0"/>
              <a:t> 3 </a:t>
            </a:r>
            <a:r>
              <a:rPr lang="en-US" sz="1400" b="1" dirty="0"/>
              <a:t>orders of </a:t>
            </a:r>
            <a:r>
              <a:rPr lang="en-US" sz="1400" b="1" dirty="0" smtClean="0"/>
              <a:t>magnitude,</a:t>
            </a:r>
          </a:p>
          <a:p>
            <a:pPr eaLnBrk="1" hangingPunct="1">
              <a:spcBef>
                <a:spcPct val="0"/>
              </a:spcBef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66004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88721-03EE-467F-AA22-2A665456C020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522288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290" y="3844414"/>
            <a:ext cx="6026419" cy="493495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1400" b="1" dirty="0"/>
              <a:t>Here is the same graph overlaid with </a:t>
            </a:r>
            <a:r>
              <a:rPr lang="en-US" sz="1400" b="1" u="none" dirty="0" smtClean="0"/>
              <a:t>a </a:t>
            </a:r>
            <a:r>
              <a:rPr lang="en-US" sz="1400" b="1" dirty="0" smtClean="0"/>
              <a:t>streamflow statistic called exceedance </a:t>
            </a:r>
            <a:r>
              <a:rPr lang="en-US" sz="1400" b="1" dirty="0"/>
              <a:t>curves</a:t>
            </a:r>
          </a:p>
          <a:p>
            <a:pPr eaLnBrk="1" hangingPunct="1">
              <a:spcBef>
                <a:spcPct val="0"/>
              </a:spcBef>
            </a:pPr>
            <a:endParaRPr lang="en-US" sz="1400" dirty="0"/>
          </a:p>
          <a:p>
            <a:pPr eaLnBrk="1" hangingPunct="1">
              <a:spcBef>
                <a:spcPct val="0"/>
              </a:spcBef>
              <a:spcAft>
                <a:spcPts val="0"/>
              </a:spcAft>
            </a:pPr>
            <a:r>
              <a:rPr lang="en-US" sz="1400" dirty="0"/>
              <a:t>The  upper blue line represents the 10% exceedance flow.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400" b="1" dirty="0"/>
              <a:t>Streamflows at this level are only exceeded 10% of the time.  </a:t>
            </a:r>
            <a:br>
              <a:rPr lang="en-US" sz="1400" b="1" dirty="0"/>
            </a:br>
            <a:r>
              <a:rPr lang="en-US" sz="1400" dirty="0"/>
              <a:t>Think of it as a rare wet day where it has been raining for a while, or when its raining really hard.</a:t>
            </a:r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/>
              <a:t>The </a:t>
            </a:r>
            <a:r>
              <a:rPr lang="en-US" sz="1400" b="1" dirty="0"/>
              <a:t>bottom red line is the 90% exceedance flow.  </a:t>
            </a:r>
          </a:p>
          <a:p>
            <a:pPr eaLnBrk="1" hangingPunct="1">
              <a:spcBef>
                <a:spcPct val="0"/>
              </a:spcBef>
            </a:pPr>
            <a:r>
              <a:rPr lang="en-US" sz="1400" dirty="0"/>
              <a:t>Streamflows at this level are exceeded 90% of the time.  </a:t>
            </a:r>
            <a:br>
              <a:rPr lang="en-US" sz="1400" dirty="0"/>
            </a:br>
            <a:r>
              <a:rPr lang="en-US" sz="1400" b="1" dirty="0"/>
              <a:t>When streamflows reach this level, it has been dry for a while.  </a:t>
            </a:r>
            <a:endParaRPr lang="en-US" sz="1400" b="1" dirty="0" smtClean="0"/>
          </a:p>
          <a:p>
            <a:pPr eaLnBrk="1" hangingPunct="1">
              <a:spcBef>
                <a:spcPct val="0"/>
              </a:spcBef>
            </a:pPr>
            <a:r>
              <a:rPr lang="en-US" sz="1400" b="0" dirty="0" smtClean="0"/>
              <a:t>In </a:t>
            </a:r>
            <a:r>
              <a:rPr lang="en-US" sz="1400" b="0" dirty="0"/>
              <a:t>the summer, these would be drought conditions.</a:t>
            </a:r>
          </a:p>
          <a:p>
            <a:pPr eaLnBrk="1" hangingPunct="1">
              <a:spcBef>
                <a:spcPct val="0"/>
              </a:spcBef>
            </a:pPr>
            <a:endParaRPr lang="en-US" sz="1400" dirty="0"/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/>
              <a:t>The </a:t>
            </a:r>
            <a:r>
              <a:rPr lang="en-US" sz="1400" b="1" dirty="0"/>
              <a:t>dark blue line in the middle is the 50% exceedance flow.  This is the same as the median</a:t>
            </a:r>
            <a:r>
              <a:rPr lang="en-US" sz="1400" b="1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sz="1400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>
                <a:cs typeface="Arial" charset="0"/>
              </a:rPr>
              <a:t>By using 10-50-and 90% exceedance curves we can see most</a:t>
            </a:r>
            <a:r>
              <a:rPr lang="en-US" sz="1400" b="0" baseline="0" dirty="0" smtClean="0">
                <a:cs typeface="Arial" charset="0"/>
              </a:rPr>
              <a:t> of the variability in a stream along with its seasonal pattern.</a:t>
            </a:r>
            <a:r>
              <a:rPr lang="en-US" sz="1400" b="0" dirty="0" smtClean="0"/>
              <a:t> </a:t>
            </a:r>
            <a:endParaRPr lang="en-US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2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88721-03EE-467F-AA22-2A665456C020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561975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592" y="3991898"/>
            <a:ext cx="6121117" cy="478747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1400" b="1" dirty="0" smtClean="0">
                <a:cs typeface="Arial" charset="0"/>
              </a:rPr>
              <a:t>Which is why I usually display stream flows using these exceedance curves.</a:t>
            </a:r>
          </a:p>
          <a:p>
            <a:endParaRPr lang="en-US" sz="1400" b="1" dirty="0" smtClean="0">
              <a:cs typeface="Arial" charset="0"/>
            </a:endParaRPr>
          </a:p>
          <a:p>
            <a:r>
              <a:rPr lang="en-US" sz="1400" b="1" dirty="0" smtClean="0">
                <a:cs typeface="Arial" charset="0"/>
              </a:rPr>
              <a:t>In Washington, streams tend to follow one of three flow patterns</a:t>
            </a:r>
          </a:p>
          <a:p>
            <a:endParaRPr lang="en-US" sz="1400" b="1" dirty="0" smtClean="0"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/>
              <a:t>The Green River shows a mild</a:t>
            </a:r>
            <a:r>
              <a:rPr lang="en-US" sz="1400" b="0" baseline="0" dirty="0" smtClean="0"/>
              <a:t> </a:t>
            </a:r>
            <a:r>
              <a:rPr lang="en-US" sz="1400" b="0" dirty="0" smtClean="0"/>
              <a:t>mixed pattern with high streamflows in the winter from rain in the low lands and another in the spring and summer</a:t>
            </a:r>
            <a:r>
              <a:rPr lang="en-US" sz="1400" b="0" baseline="0" dirty="0" smtClean="0"/>
              <a:t> from </a:t>
            </a:r>
            <a:r>
              <a:rPr lang="en-US" sz="1400" b="0" dirty="0" smtClean="0"/>
              <a:t>melting snow and ice in the mountains.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 smtClean="0"/>
          </a:p>
        </p:txBody>
      </p:sp>
    </p:spTree>
    <p:extLst>
      <p:ext uri="{BB962C8B-B14F-4D97-AF65-F5344CB8AC3E}">
        <p14:creationId xmlns:p14="http://schemas.microsoft.com/office/powerpoint/2010/main" val="452504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88721-03EE-467F-AA22-2A665456C020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620713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592" y="4011561"/>
            <a:ext cx="6121117" cy="476780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1400" b="1" dirty="0" smtClean="0"/>
              <a:t>This </a:t>
            </a:r>
            <a:r>
              <a:rPr lang="en-US" sz="1400" b="1" dirty="0"/>
              <a:t>is a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b="1" dirty="0">
                <a:cs typeface="Arial" charset="0"/>
              </a:rPr>
              <a:t>Snow dominated streamflow pattern</a:t>
            </a:r>
          </a:p>
          <a:p>
            <a:endParaRPr lang="en-US" sz="1400" b="1" dirty="0">
              <a:solidFill>
                <a:srgbClr val="00206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dirty="0" smtClean="0"/>
              <a:t>With a Snow dominated streamflow</a:t>
            </a:r>
            <a:r>
              <a:rPr lang="en-US" sz="1400" baseline="0" dirty="0" smtClean="0"/>
              <a:t> pattern there can be </a:t>
            </a:r>
            <a:r>
              <a:rPr lang="en-US" sz="1400" dirty="0" smtClean="0"/>
              <a:t>some </a:t>
            </a:r>
            <a:r>
              <a:rPr lang="en-US" sz="1400" dirty="0"/>
              <a:t>rain in the winter, but most of the precipitation is stored as snow. </a:t>
            </a:r>
            <a:endParaRPr lang="en-US" sz="1400" dirty="0" smtClean="0"/>
          </a:p>
          <a:p>
            <a:pPr eaLnBrk="1" hangingPunct="1">
              <a:spcBef>
                <a:spcPct val="0"/>
              </a:spcBef>
            </a:pPr>
            <a:endParaRPr lang="en-US" sz="1400" dirty="0" smtClean="0"/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cs typeface="Arial" charset="0"/>
              </a:rPr>
              <a:t>Note the lack of large November and December rain events. The February bump is from the</a:t>
            </a:r>
            <a:r>
              <a:rPr lang="en-US" sz="1400" b="1" baseline="0" dirty="0" smtClean="0">
                <a:cs typeface="Arial" charset="0"/>
              </a:rPr>
              <a:t> rare </a:t>
            </a:r>
            <a:r>
              <a:rPr lang="en-US" sz="1400" b="1" dirty="0" smtClean="0">
                <a:cs typeface="Arial" charset="0"/>
              </a:rPr>
              <a:t>early runoff events.</a:t>
            </a:r>
            <a:endParaRPr lang="en-US" sz="1400" b="1" dirty="0"/>
          </a:p>
          <a:p>
            <a:pPr eaLnBrk="1" hangingPunct="1">
              <a:spcBef>
                <a:spcPct val="0"/>
              </a:spcBef>
            </a:pPr>
            <a:endParaRPr lang="en-US" sz="1400" b="1" dirty="0"/>
          </a:p>
          <a:p>
            <a:pPr eaLnBrk="1" hangingPunct="1">
              <a:spcBef>
                <a:spcPct val="0"/>
              </a:spcBef>
            </a:pPr>
            <a:r>
              <a:rPr lang="en-US" sz="1400" dirty="0" smtClean="0"/>
              <a:t>Streamflows get </a:t>
            </a:r>
            <a:r>
              <a:rPr lang="en-US" sz="1400" dirty="0"/>
              <a:t>a large bump </a:t>
            </a:r>
            <a:r>
              <a:rPr lang="en-US" sz="1400" dirty="0" smtClean="0"/>
              <a:t>with </a:t>
            </a:r>
            <a:r>
              <a:rPr lang="en-US" sz="1400" dirty="0"/>
              <a:t>the </a:t>
            </a:r>
            <a:r>
              <a:rPr lang="en-US" sz="1400" dirty="0" smtClean="0"/>
              <a:t>summer melt</a:t>
            </a:r>
            <a:r>
              <a:rPr lang="en-US" sz="1400" baseline="0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sz="1400" b="1" baseline="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4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958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88721-03EE-467F-AA22-2A665456C020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57150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592" y="4041058"/>
            <a:ext cx="6121117" cy="47383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1400" b="1" dirty="0" smtClean="0">
                <a:cs typeface="Arial" charset="0"/>
              </a:rPr>
              <a:t>In a Rain dominated system, streamflows are highest in the winter and rapidly decline as the rains stops. </a:t>
            </a:r>
          </a:p>
          <a:p>
            <a:endParaRPr lang="en-US" sz="1400" b="1" dirty="0">
              <a:cs typeface="Arial" charset="0"/>
            </a:endParaRPr>
          </a:p>
          <a:p>
            <a:r>
              <a:rPr lang="en-US" sz="1400" dirty="0" smtClean="0">
                <a:cs typeface="Arial" charset="0"/>
              </a:rPr>
              <a:t>Rain</a:t>
            </a:r>
            <a:r>
              <a:rPr lang="en-US" sz="1400" baseline="0" dirty="0" smtClean="0">
                <a:cs typeface="Arial" charset="0"/>
              </a:rPr>
              <a:t> dominated systems tend to have the longest period of low flows and the highest seasonal flow differences. </a:t>
            </a:r>
            <a:endParaRPr lang="en-US" sz="1400" dirty="0" smtClean="0"/>
          </a:p>
          <a:p>
            <a:endParaRPr lang="en-US" sz="1400" b="1" dirty="0" smtClean="0">
              <a:solidFill>
                <a:srgbClr val="002060"/>
              </a:solidFill>
              <a:cs typeface="Arial" charset="0"/>
            </a:endParaRPr>
          </a:p>
          <a:p>
            <a:r>
              <a:rPr lang="en-US" sz="1400" b="1" dirty="0" smtClean="0">
                <a:cs typeface="Arial" charset="0"/>
              </a:rPr>
              <a:t>Stream hydrographs</a:t>
            </a:r>
            <a:r>
              <a:rPr lang="en-US" sz="1400" b="1" baseline="0" dirty="0" smtClean="0">
                <a:cs typeface="Arial" charset="0"/>
              </a:rPr>
              <a:t> will be an important tool for you to determine critical flow periods and the months where water could be available for storage or recharge projects.</a:t>
            </a:r>
          </a:p>
          <a:p>
            <a:endParaRPr lang="en-US" sz="1400" b="1" dirty="0" smtClean="0">
              <a:cs typeface="Arial" charset="0"/>
            </a:endParaRPr>
          </a:p>
          <a:p>
            <a:r>
              <a:rPr lang="en-US" sz="1400" b="1" baseline="0" dirty="0" smtClean="0">
                <a:cs typeface="Arial" charset="0"/>
              </a:rPr>
              <a:t>Now back to instream flows. </a:t>
            </a:r>
            <a:r>
              <a:rPr lang="en-US" sz="1400" b="1" dirty="0" smtClean="0">
                <a:cs typeface="Arial" charset="0"/>
              </a:rPr>
              <a:t> </a:t>
            </a:r>
            <a:endParaRPr lang="en-US" sz="1400" b="1" dirty="0">
              <a:cs typeface="Arial" charset="0"/>
            </a:endParaRPr>
          </a:p>
          <a:p>
            <a:endParaRPr lang="en-US" sz="14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86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71500" y="601663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373239" y="4011561"/>
            <a:ext cx="5971823" cy="492596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sz="1400" b="1" dirty="0" smtClean="0">
                <a:cs typeface="Arial" charset="0"/>
              </a:rPr>
              <a:t>There </a:t>
            </a:r>
            <a:r>
              <a:rPr lang="en-US" sz="1400" b="1" dirty="0">
                <a:cs typeface="Arial" charset="0"/>
              </a:rPr>
              <a:t>have been roughly three phases of ISF </a:t>
            </a:r>
            <a:r>
              <a:rPr lang="en-US" sz="1400" b="1" dirty="0" smtClean="0">
                <a:cs typeface="Arial" charset="0"/>
              </a:rPr>
              <a:t>development</a:t>
            </a:r>
            <a:r>
              <a:rPr lang="en-US" sz="1400" dirty="0" smtClean="0">
                <a:cs typeface="Arial" charset="0"/>
              </a:rPr>
              <a:t>.</a:t>
            </a: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dirty="0" smtClean="0">
                <a:cs typeface="Arial" charset="0"/>
              </a:rPr>
              <a:t>From 1974-1979, ISFs were determined by what was </a:t>
            </a:r>
            <a:r>
              <a:rPr lang="en-US" sz="1400" dirty="0">
                <a:cs typeface="Arial" charset="0"/>
              </a:rPr>
              <a:t>loosely called the </a:t>
            </a:r>
            <a:r>
              <a:rPr lang="en-US" sz="1400" b="1" dirty="0">
                <a:cs typeface="Arial" charset="0"/>
              </a:rPr>
              <a:t>hydrologic method.</a:t>
            </a: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1" dirty="0">
                <a:cs typeface="Arial" charset="0"/>
              </a:rPr>
              <a:t>With this method, </a:t>
            </a:r>
            <a:r>
              <a:rPr lang="en-US" sz="1400" b="1" dirty="0" smtClean="0">
                <a:cs typeface="Arial" charset="0"/>
              </a:rPr>
              <a:t>a </a:t>
            </a:r>
            <a:r>
              <a:rPr lang="en-US" sz="1400" b="1" dirty="0">
                <a:cs typeface="Arial" charset="0"/>
              </a:rPr>
              <a:t>stream was split into a high and a low flow period  </a:t>
            </a: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dirty="0">
                <a:cs typeface="Arial" charset="0"/>
              </a:rPr>
              <a:t>The high flow period had the ISFs set at the 95% exceedance</a:t>
            </a: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1" dirty="0">
                <a:cs typeface="Arial" charset="0"/>
              </a:rPr>
              <a:t>The low flow period had an ISF that varied between the 95 and 60% exceedance depending upon the cumulative score of </a:t>
            </a:r>
            <a:r>
              <a:rPr lang="en-US" sz="1400" b="1" dirty="0" smtClean="0">
                <a:cs typeface="Arial" charset="0"/>
              </a:rPr>
              <a:t>wildlife</a:t>
            </a:r>
            <a:r>
              <a:rPr lang="en-US" sz="1400" b="1" dirty="0">
                <a:cs typeface="Arial" charset="0"/>
              </a:rPr>
              <a:t>, fish, scenic and aesthetic values, navigation, other environmental values, and water quality.  </a:t>
            </a: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dirty="0" smtClean="0">
                <a:cs typeface="Arial" charset="0"/>
              </a:rPr>
              <a:t>The final score, ranging from 6 to 24 was converted to an exceedance level using the figure shown on the right.</a:t>
            </a: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172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19113" y="542925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321027" y="3893820"/>
            <a:ext cx="5971823" cy="491192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400" b="1" dirty="0">
                <a:cs typeface="Arial" charset="0"/>
              </a:rPr>
              <a:t>For example, </a:t>
            </a:r>
            <a:r>
              <a:rPr lang="en-US" sz="1400" b="1" dirty="0" smtClean="0">
                <a:cs typeface="Arial" charset="0"/>
              </a:rPr>
              <a:t>the Green River had </a:t>
            </a:r>
            <a:r>
              <a:rPr lang="en-US" sz="1400" b="1" dirty="0">
                <a:cs typeface="Arial" charset="0"/>
              </a:rPr>
              <a:t>a high flow period from </a:t>
            </a:r>
            <a:r>
              <a:rPr lang="en-US" sz="1400" b="1" dirty="0" smtClean="0">
                <a:cs typeface="Arial" charset="0"/>
              </a:rPr>
              <a:t>November 1 </a:t>
            </a:r>
            <a:r>
              <a:rPr lang="en-US" sz="1400" b="1" dirty="0">
                <a:cs typeface="Arial" charset="0"/>
              </a:rPr>
              <a:t>to </a:t>
            </a:r>
            <a:r>
              <a:rPr lang="en-US" sz="1400" b="1" dirty="0" smtClean="0">
                <a:cs typeface="Arial" charset="0"/>
              </a:rPr>
              <a:t>July 1, </a:t>
            </a:r>
            <a:r>
              <a:rPr lang="en-US" sz="1400" b="1" dirty="0">
                <a:cs typeface="Arial" charset="0"/>
              </a:rPr>
              <a:t>and the ISF, shown by the green line, was set at the 95% exceedance or </a:t>
            </a:r>
            <a:r>
              <a:rPr lang="en-US" sz="1400" b="1" dirty="0" smtClean="0">
                <a:cs typeface="Arial" charset="0"/>
              </a:rPr>
              <a:t>300 </a:t>
            </a:r>
            <a:r>
              <a:rPr lang="en-US" sz="1400" b="1" dirty="0">
                <a:cs typeface="Arial" charset="0"/>
              </a:rPr>
              <a:t>cfs.</a:t>
            </a: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dirty="0">
                <a:cs typeface="Arial" charset="0"/>
              </a:rPr>
              <a:t>The low flow period was </a:t>
            </a:r>
            <a:r>
              <a:rPr lang="en-US" sz="1400" dirty="0" smtClean="0">
                <a:cs typeface="Arial" charset="0"/>
              </a:rPr>
              <a:t>July </a:t>
            </a:r>
            <a:r>
              <a:rPr lang="en-US" sz="1400" dirty="0">
                <a:cs typeface="Arial" charset="0"/>
              </a:rPr>
              <a:t>15 to September </a:t>
            </a:r>
            <a:r>
              <a:rPr lang="en-US" sz="1400" dirty="0" smtClean="0">
                <a:cs typeface="Arial" charset="0"/>
              </a:rPr>
              <a:t>15. The Green River rated very high at 22.5 out of 24</a:t>
            </a:r>
            <a:r>
              <a:rPr lang="en-US" sz="1400" baseline="0" dirty="0" smtClean="0">
                <a:cs typeface="Arial" charset="0"/>
              </a:rPr>
              <a:t> and had the ISF set at the 65% exceedance or 150 cfs</a:t>
            </a: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cs typeface="Arial" charset="0"/>
              </a:rPr>
              <a:t>A </a:t>
            </a:r>
            <a:r>
              <a:rPr lang="en-US" sz="1400" b="1" dirty="0">
                <a:cs typeface="Arial" charset="0"/>
              </a:rPr>
              <a:t>straight line was used to connect the two periods</a:t>
            </a:r>
            <a:r>
              <a:rPr lang="en-US" sz="1400" b="1" dirty="0" smtClean="0">
                <a:cs typeface="Arial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sz="140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0" dirty="0" smtClean="0">
                <a:cs typeface="Arial" charset="0"/>
              </a:rPr>
              <a:t>It was that simple…and</a:t>
            </a:r>
            <a:r>
              <a:rPr lang="en-US" sz="1400" b="0" baseline="0" dirty="0" smtClean="0">
                <a:cs typeface="Arial" charset="0"/>
              </a:rPr>
              <a:t> was our least protective standard</a:t>
            </a:r>
          </a:p>
          <a:p>
            <a:pPr eaLnBrk="1" hangingPunct="1">
              <a:spcBef>
                <a:spcPct val="0"/>
              </a:spcBef>
            </a:pPr>
            <a:endParaRPr lang="en-US" sz="1400" b="1" baseline="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cs typeface="Arial" charset="0"/>
              </a:rPr>
              <a:t>WRIA 9 was one</a:t>
            </a:r>
            <a:r>
              <a:rPr lang="en-US" sz="1400" b="1" baseline="0" dirty="0" smtClean="0">
                <a:cs typeface="Arial" charset="0"/>
              </a:rPr>
              <a:t> of the last to use the hydrologic method and had a longer high flow period and a shorter low flow period than previous rules. </a:t>
            </a:r>
            <a:endParaRPr lang="en-US" sz="1400" b="1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400" b="1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46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19113" y="542925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320851" y="3886200"/>
            <a:ext cx="5971823" cy="492716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cs typeface="Arial" charset="0"/>
              </a:rPr>
              <a:t>In addition to ISF set with the hydrologic</a:t>
            </a:r>
            <a:r>
              <a:rPr lang="en-US" sz="1400" b="1" baseline="0" dirty="0" smtClean="0">
                <a:cs typeface="Arial" charset="0"/>
              </a:rPr>
              <a:t> method, the WRIA 9 rule included a number of smaller streams with low flow limitations and closures recommended by WDFW. </a:t>
            </a:r>
          </a:p>
          <a:p>
            <a:pPr eaLnBrk="1" hangingPunct="1">
              <a:spcBef>
                <a:spcPct val="0"/>
              </a:spcBef>
            </a:pPr>
            <a:endParaRPr lang="en-US" sz="1400" baseline="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aseline="0" dirty="0" smtClean="0">
                <a:cs typeface="Arial" charset="0"/>
              </a:rPr>
              <a:t>These are know as Surface Water Source Limitations or SWSLs. </a:t>
            </a:r>
          </a:p>
          <a:p>
            <a:pPr eaLnBrk="1" hangingPunct="1">
              <a:spcBef>
                <a:spcPct val="0"/>
              </a:spcBef>
            </a:pPr>
            <a:endParaRPr lang="en-US" sz="1400" b="1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1" baseline="0" dirty="0" smtClean="0">
                <a:cs typeface="Arial" charset="0"/>
              </a:rPr>
              <a:t>By themselves, these recommendations that may be used to condition water rights. When put in a rule, the option is removed. </a:t>
            </a:r>
            <a:endParaRPr lang="en-US" sz="14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803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465138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749040"/>
            <a:ext cx="5608320" cy="5267142"/>
          </a:xfrm>
        </p:spPr>
        <p:txBody>
          <a:bodyPr/>
          <a:lstStyle/>
          <a:p>
            <a:r>
              <a:rPr lang="en-US" sz="1400" b="1" dirty="0" smtClean="0"/>
              <a:t>The legislature directed Ecology to develop instream flows in 1971, but did not define several key terms such as</a:t>
            </a:r>
          </a:p>
          <a:p>
            <a:endParaRPr lang="en-US" sz="1400" dirty="0" smtClean="0"/>
          </a:p>
          <a:p>
            <a:r>
              <a:rPr lang="en-US" sz="1400" dirty="0" smtClean="0"/>
              <a:t>Base flow</a:t>
            </a:r>
            <a:r>
              <a:rPr lang="en-US" sz="1400" baseline="0" dirty="0" smtClean="0"/>
              <a:t> and</a:t>
            </a:r>
            <a:r>
              <a:rPr lang="en-US" sz="1400" dirty="0" smtClean="0"/>
              <a:t> minimum flow </a:t>
            </a:r>
          </a:p>
          <a:p>
            <a:endParaRPr lang="en-US" sz="1400" dirty="0" smtClean="0"/>
          </a:p>
          <a:p>
            <a:r>
              <a:rPr lang="en-US" sz="1400" b="1" dirty="0" smtClean="0"/>
              <a:t>The definition you use is important because it could lead to very different ways of determining an instream flow.</a:t>
            </a:r>
          </a:p>
          <a:p>
            <a:endParaRPr lang="en-US" sz="1400" dirty="0" smtClean="0"/>
          </a:p>
          <a:p>
            <a:r>
              <a:rPr lang="en-US" sz="1400" dirty="0" smtClean="0"/>
              <a:t>For example,</a:t>
            </a:r>
            <a:r>
              <a:rPr lang="en-US" sz="1400" baseline="0" dirty="0" smtClean="0"/>
              <a:t> a base flow defined by hydrology would use</a:t>
            </a:r>
            <a:r>
              <a:rPr lang="en-US" sz="1400" dirty="0" smtClean="0"/>
              <a:t> the level of streamflow coming solely from groundwater.  </a:t>
            </a:r>
          </a:p>
          <a:p>
            <a:endParaRPr lang="en-US" sz="1400" dirty="0" smtClean="0"/>
          </a:p>
          <a:p>
            <a:r>
              <a:rPr lang="en-US" sz="1400" b="1" dirty="0" smtClean="0"/>
              <a:t>This is relatively easy to measure, but since this</a:t>
            </a:r>
            <a:r>
              <a:rPr lang="en-US" sz="1400" b="1" baseline="0" dirty="0" smtClean="0"/>
              <a:t> </a:t>
            </a:r>
            <a:r>
              <a:rPr lang="en-US" sz="1400" b="1" dirty="0" smtClean="0"/>
              <a:t>hydrologic minimum can be</a:t>
            </a:r>
            <a:r>
              <a:rPr lang="en-US" sz="1400" b="1" baseline="0" dirty="0" smtClean="0"/>
              <a:t> similar to drought conditions, it does not provide much protection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On the other hand,  A Resource-Focused definition would look at a streamflow that protects and preserves the instream resource.  </a:t>
            </a:r>
          </a:p>
          <a:p>
            <a:endParaRPr lang="en-US" sz="1400" baseline="0" dirty="0" smtClean="0"/>
          </a:p>
          <a:p>
            <a:r>
              <a:rPr lang="en-US" sz="1400" b="1" baseline="0" dirty="0" smtClean="0"/>
              <a:t>This is harder to measure and it usually leads to ISFs higher than the hydrologic base, but it provided a better level of protection. 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520F-F8D7-47C0-8440-71980A3B84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26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479320-A207-4BC6-858E-7164C67E1DBF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764107" cy="418338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400" b="1" dirty="0">
                <a:cs typeface="Arial" charset="0"/>
              </a:rPr>
              <a:t/>
            </a:r>
            <a:br>
              <a:rPr lang="en-US" sz="1400" b="1" dirty="0">
                <a:cs typeface="Arial" charset="0"/>
              </a:rPr>
            </a:br>
            <a:r>
              <a:rPr lang="en-US" sz="1400" dirty="0">
                <a:cs typeface="Arial" charset="0"/>
              </a:rPr>
              <a:t>I rely on the simple principal of speaking the trout, </a:t>
            </a:r>
            <a:endParaRPr lang="en-US" sz="140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1" dirty="0">
                <a:cs typeface="Arial" charset="0"/>
              </a:rPr>
              <a:t/>
            </a:r>
            <a:br>
              <a:rPr lang="en-US" sz="1400" b="1" dirty="0">
                <a:cs typeface="Arial" charset="0"/>
              </a:rPr>
            </a:br>
            <a:r>
              <a:rPr lang="en-US" sz="1400" b="1" dirty="0">
                <a:cs typeface="Arial" charset="0"/>
              </a:rPr>
              <a:t>the whole trout, and nothing but the trout. </a:t>
            </a:r>
          </a:p>
          <a:p>
            <a:pPr eaLnBrk="1" hangingPunct="1">
              <a:spcBef>
                <a:spcPct val="0"/>
              </a:spcBef>
            </a:pPr>
            <a:endParaRPr lang="en-US" sz="18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100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0166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931920"/>
            <a:ext cx="5608320" cy="4202432"/>
          </a:xfrm>
        </p:spPr>
        <p:txBody>
          <a:bodyPr>
            <a:normAutofit/>
          </a:bodyPr>
          <a:lstStyle/>
          <a:p>
            <a:r>
              <a:rPr lang="en-US" sz="1400" b="1" dirty="0">
                <a:cs typeface="Arial" pitchFamily="34" charset="0"/>
              </a:rPr>
              <a:t>In the second </a:t>
            </a:r>
            <a:r>
              <a:rPr lang="en-US" sz="1400" b="1" dirty="0" smtClean="0">
                <a:cs typeface="Arial" pitchFamily="34" charset="0"/>
              </a:rPr>
              <a:t>phase of ISF development,</a:t>
            </a:r>
            <a:r>
              <a:rPr lang="en-US" sz="1400" b="1" dirty="0" smtClean="0"/>
              <a:t> biologists from WDFW and Ecology pushed for a more resource focused definition for ISFs.</a:t>
            </a:r>
          </a:p>
          <a:p>
            <a:pPr defTabSz="898137"/>
            <a:endParaRPr lang="en-US" sz="1400" b="1" dirty="0">
              <a:cs typeface="Arial" pitchFamily="34" charset="0"/>
            </a:endParaRPr>
          </a:p>
          <a:p>
            <a:r>
              <a:rPr lang="en-US" sz="1400" dirty="0"/>
              <a:t>There were several </a:t>
            </a:r>
            <a:r>
              <a:rPr lang="en-US" sz="1400" dirty="0" smtClean="0"/>
              <a:t>habitat based instream </a:t>
            </a:r>
            <a:r>
              <a:rPr lang="en-US" sz="1400" dirty="0"/>
              <a:t>flow models/methods developed in the 1970s and used in Washington, but they were not </a:t>
            </a:r>
            <a:r>
              <a:rPr lang="en-US" sz="1400" dirty="0" smtClean="0"/>
              <a:t>used for ISFs until </a:t>
            </a:r>
            <a:r>
              <a:rPr lang="en-US" sz="1400" dirty="0"/>
              <a:t>this second phase.</a:t>
            </a:r>
          </a:p>
          <a:p>
            <a:endParaRPr lang="en-US" sz="1400" dirty="0"/>
          </a:p>
          <a:p>
            <a:r>
              <a:rPr lang="en-US" sz="1400" b="1" dirty="0"/>
              <a:t>These include </a:t>
            </a:r>
            <a:r>
              <a:rPr lang="en-US" sz="1400" b="1" dirty="0" smtClean="0"/>
              <a:t>the Toe-Width </a:t>
            </a:r>
            <a:r>
              <a:rPr lang="en-US" sz="1400" b="1" baseline="0" dirty="0" smtClean="0"/>
              <a:t>which was the most commonly used method, and </a:t>
            </a:r>
          </a:p>
          <a:p>
            <a:endParaRPr lang="en-US" sz="1400" b="1" dirty="0" smtClean="0"/>
          </a:p>
          <a:p>
            <a:r>
              <a:rPr lang="en-US" sz="1400" b="0" dirty="0" smtClean="0">
                <a:cs typeface="Arial" pitchFamily="34" charset="0"/>
              </a:rPr>
              <a:t>IFIM which stands for Instream Flow Incremental Methodology which is a five-part process. </a:t>
            </a:r>
          </a:p>
          <a:p>
            <a:endParaRPr lang="en-US" sz="14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1400" b="1" dirty="0" smtClean="0">
                <a:cs typeface="Arial" pitchFamily="34" charset="0"/>
              </a:rPr>
              <a:t>One of those parts calls for a habitat model such as PHABSIM which stands for Physical </a:t>
            </a:r>
            <a:r>
              <a:rPr lang="en-US" sz="1400" b="1" dirty="0" err="1" smtClean="0">
                <a:cs typeface="Arial" pitchFamily="34" charset="0"/>
              </a:rPr>
              <a:t>HABitat</a:t>
            </a:r>
            <a:r>
              <a:rPr lang="en-US" sz="1400" b="1" dirty="0" smtClean="0">
                <a:cs typeface="Arial" pitchFamily="34" charset="0"/>
              </a:rPr>
              <a:t> </a:t>
            </a:r>
            <a:r>
              <a:rPr lang="en-US" sz="1400" b="1" dirty="0" err="1" smtClean="0">
                <a:cs typeface="Arial" pitchFamily="34" charset="0"/>
              </a:rPr>
              <a:t>SIMulation</a:t>
            </a:r>
            <a:r>
              <a:rPr lang="en-US" sz="1400" b="1" dirty="0" smtClean="0">
                <a:cs typeface="Arial" pitchFamily="34" charset="0"/>
              </a:rPr>
              <a:t>.</a:t>
            </a:r>
          </a:p>
          <a:p>
            <a:pPr>
              <a:defRPr/>
            </a:pPr>
            <a:endParaRPr lang="en-US" sz="1400" b="1" dirty="0" smtClean="0">
              <a:cs typeface="Arial" pitchFamily="34" charset="0"/>
            </a:endParaRPr>
          </a:p>
          <a:p>
            <a:pPr>
              <a:defRPr/>
            </a:pPr>
            <a:r>
              <a:rPr lang="en-US" sz="1400" b="0" dirty="0" smtClean="0">
                <a:cs typeface="Arial" pitchFamily="34" charset="0"/>
              </a:rPr>
              <a:t>This was commonly used on the larger streams.</a:t>
            </a:r>
          </a:p>
          <a:p>
            <a:pPr>
              <a:defRPr/>
            </a:pPr>
            <a:endParaRPr lang="en-US" sz="1400" b="1" dirty="0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520F-F8D7-47C0-8440-71980A3B84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23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53340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854245"/>
            <a:ext cx="5608320" cy="4280106"/>
          </a:xfrm>
        </p:spPr>
        <p:txBody>
          <a:bodyPr/>
          <a:lstStyle/>
          <a:p>
            <a:r>
              <a:rPr lang="en-US" sz="1400" b="1" dirty="0" smtClean="0"/>
              <a:t>In this period, the fishery community also published additional studies confirming the fish to stream flow relationship.</a:t>
            </a:r>
          </a:p>
          <a:p>
            <a:endParaRPr lang="en-US" sz="1400" b="1" dirty="0"/>
          </a:p>
          <a:p>
            <a:r>
              <a:rPr lang="en-US" sz="1400" b="0" dirty="0"/>
              <a:t>For example, Forrest Olson (1983) found that higher summer flows resulted in more Coho adults returning two years later </a:t>
            </a:r>
          </a:p>
          <a:p>
            <a:endParaRPr lang="en-US" sz="14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cs typeface="Arial" pitchFamily="34" charset="0"/>
              </a:rPr>
              <a:t>Considering all the impacts that could affect </a:t>
            </a:r>
            <a:r>
              <a:rPr lang="en-US" sz="1400" b="1" dirty="0" err="1" smtClean="0">
                <a:cs typeface="Arial" pitchFamily="34" charset="0"/>
              </a:rPr>
              <a:t>coho</a:t>
            </a:r>
            <a:r>
              <a:rPr lang="en-US" sz="1400" b="1" dirty="0" smtClean="0">
                <a:cs typeface="Arial" pitchFamily="34" charset="0"/>
              </a:rPr>
              <a:t> returns, such as hatchery, harvest, habitat, and hydro, the fact that we see any kind of signal shows that the low flow index is important.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 smtClean="0">
              <a:cs typeface="Arial" pitchFamily="34" charset="0"/>
            </a:endParaRPr>
          </a:p>
          <a:p>
            <a:r>
              <a:rPr lang="en-US" sz="1400" b="0" dirty="0" smtClean="0"/>
              <a:t>All this work built a defensible case to use a more resource focused</a:t>
            </a:r>
            <a:r>
              <a:rPr lang="en-US" sz="1400" b="0" baseline="0" dirty="0" smtClean="0"/>
              <a:t> definition for ISFs.</a:t>
            </a:r>
            <a:endParaRPr lang="en-US" sz="1400" b="1" dirty="0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520F-F8D7-47C0-8440-71980A3B84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742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69938" y="484188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69938" y="3765756"/>
            <a:ext cx="5575124" cy="50104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400" b="1" dirty="0" err="1" smtClean="0">
                <a:cs typeface="Arial" pitchFamily="34" charset="0"/>
              </a:rPr>
              <a:t>Fishtrap</a:t>
            </a:r>
            <a:r>
              <a:rPr lang="en-US" sz="1400" b="1" dirty="0" smtClean="0">
                <a:cs typeface="Arial" pitchFamily="34" charset="0"/>
              </a:rPr>
              <a:t> Creek in WRIA 1 is an example of ISFs from</a:t>
            </a:r>
            <a:r>
              <a:rPr lang="en-US" sz="1400" b="1" baseline="0" dirty="0" smtClean="0">
                <a:cs typeface="Arial" pitchFamily="34" charset="0"/>
              </a:rPr>
              <a:t> this second phase. </a:t>
            </a:r>
          </a:p>
          <a:p>
            <a:pPr>
              <a:defRPr/>
            </a:pPr>
            <a:endParaRPr lang="en-US" sz="1400" b="1" baseline="0" dirty="0" smtClean="0">
              <a:cs typeface="Arial" pitchFamily="34" charset="0"/>
            </a:endParaRPr>
          </a:p>
          <a:p>
            <a:pPr>
              <a:defRPr/>
            </a:pPr>
            <a:r>
              <a:rPr lang="en-US" sz="1400" b="0" baseline="0" dirty="0" smtClean="0">
                <a:cs typeface="Arial" pitchFamily="34" charset="0"/>
              </a:rPr>
              <a:t>Here</a:t>
            </a:r>
            <a:r>
              <a:rPr lang="en-US" sz="1400" b="0" dirty="0" smtClean="0">
                <a:cs typeface="Arial" pitchFamily="34" charset="0"/>
              </a:rPr>
              <a:t> </a:t>
            </a:r>
            <a:r>
              <a:rPr lang="en-US" sz="1400" b="0" dirty="0">
                <a:cs typeface="Arial" pitchFamily="34" charset="0"/>
              </a:rPr>
              <a:t>the black line shows the recommend flows based on a Toe-Width study and the green line shows the negotiated instream flow.  </a:t>
            </a:r>
          </a:p>
          <a:p>
            <a:pPr>
              <a:defRPr/>
            </a:pPr>
            <a:endParaRPr lang="en-US" sz="1400" b="0" dirty="0">
              <a:cs typeface="Arial" pitchFamily="34" charset="0"/>
            </a:endParaRPr>
          </a:p>
          <a:p>
            <a:pPr>
              <a:defRPr/>
            </a:pPr>
            <a:r>
              <a:rPr lang="en-US" sz="1400" b="1" dirty="0" smtClean="0">
                <a:cs typeface="Arial" pitchFamily="34" charset="0"/>
              </a:rPr>
              <a:t>They didn’t published rationale </a:t>
            </a:r>
            <a:r>
              <a:rPr lang="en-US" sz="1400" b="1" dirty="0">
                <a:cs typeface="Arial" pitchFamily="34" charset="0"/>
              </a:rPr>
              <a:t>for </a:t>
            </a:r>
            <a:r>
              <a:rPr lang="en-US" sz="1400" b="1" dirty="0" smtClean="0">
                <a:cs typeface="Arial" pitchFamily="34" charset="0"/>
              </a:rPr>
              <a:t>this difference, but, ISFs </a:t>
            </a:r>
            <a:r>
              <a:rPr lang="en-US" sz="1400" b="1" dirty="0">
                <a:cs typeface="Arial" pitchFamily="34" charset="0"/>
              </a:rPr>
              <a:t>in this phase </a:t>
            </a:r>
            <a:r>
              <a:rPr lang="en-US" sz="1400" b="1" dirty="0" smtClean="0">
                <a:cs typeface="Arial" pitchFamily="34" charset="0"/>
              </a:rPr>
              <a:t>were commonly limited to the </a:t>
            </a:r>
            <a:r>
              <a:rPr lang="en-US" sz="1400" b="1" dirty="0">
                <a:cs typeface="Arial" pitchFamily="34" charset="0"/>
              </a:rPr>
              <a:t>50% exceedance flow during the wet season and </a:t>
            </a:r>
            <a:r>
              <a:rPr lang="en-US" sz="1400" b="1" dirty="0" smtClean="0">
                <a:cs typeface="Arial" pitchFamily="34" charset="0"/>
              </a:rPr>
              <a:t>up to </a:t>
            </a:r>
            <a:r>
              <a:rPr lang="en-US" sz="1400" b="1" dirty="0">
                <a:cs typeface="Arial" pitchFamily="34" charset="0"/>
              </a:rPr>
              <a:t>the 40% exceedance during the dry </a:t>
            </a:r>
            <a:r>
              <a:rPr lang="en-US" sz="1400" b="1" dirty="0" smtClean="0">
                <a:cs typeface="Arial" pitchFamily="34" charset="0"/>
              </a:rPr>
              <a:t>season suggesting an unwritten hydrologic limit. </a:t>
            </a:r>
            <a:endParaRPr lang="en-US" sz="1400" b="1" dirty="0">
              <a:cs typeface="Arial" pitchFamily="34" charset="0"/>
            </a:endParaRPr>
          </a:p>
          <a:p>
            <a:pPr>
              <a:defRPr/>
            </a:pPr>
            <a:endParaRPr lang="en-US" sz="1400" b="0" dirty="0">
              <a:cs typeface="Arial" pitchFamily="34" charset="0"/>
            </a:endParaRPr>
          </a:p>
          <a:p>
            <a:pPr>
              <a:defRPr/>
            </a:pPr>
            <a:r>
              <a:rPr lang="en-US" sz="1400" b="0" dirty="0" smtClean="0">
                <a:cs typeface="Arial" pitchFamily="34" charset="0"/>
              </a:rPr>
              <a:t>ISFs </a:t>
            </a:r>
            <a:r>
              <a:rPr lang="en-US" sz="1400" b="0" dirty="0">
                <a:cs typeface="Arial" pitchFamily="34" charset="0"/>
              </a:rPr>
              <a:t>set during this period were </a:t>
            </a:r>
            <a:r>
              <a:rPr lang="en-US" sz="1400" b="0" dirty="0" smtClean="0">
                <a:cs typeface="Arial" pitchFamily="34" charset="0"/>
              </a:rPr>
              <a:t>usually higher and more protective than those set in the first phase</a:t>
            </a:r>
            <a:endParaRPr lang="en-US" sz="1400" b="0" dirty="0">
              <a:cs typeface="Arial" pitchFamily="34" charset="0"/>
            </a:endParaRPr>
          </a:p>
          <a:p>
            <a:pPr>
              <a:defRPr/>
            </a:pPr>
            <a:endParaRPr lang="en-US" sz="1400" b="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9774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58261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011561"/>
            <a:ext cx="5608320" cy="4122790"/>
          </a:xfrm>
        </p:spPr>
        <p:txBody>
          <a:bodyPr>
            <a:normAutofit/>
          </a:bodyPr>
          <a:lstStyle/>
          <a:p>
            <a:r>
              <a:rPr lang="en-US" sz="1400" b="1" dirty="0"/>
              <a:t>Then </a:t>
            </a:r>
            <a:r>
              <a:rPr lang="en-US" sz="1400" b="1" dirty="0" smtClean="0"/>
              <a:t>the dark ages fell</a:t>
            </a:r>
            <a:r>
              <a:rPr lang="en-US" sz="1400" b="1" baseline="0" dirty="0" smtClean="0"/>
              <a:t> and we has an ISF moratorium</a:t>
            </a:r>
            <a:r>
              <a:rPr lang="en-US" sz="1400" b="1" dirty="0" smtClean="0"/>
              <a:t> for 15 years</a:t>
            </a:r>
            <a:endParaRPr lang="en-US" sz="1400" b="1" dirty="0"/>
          </a:p>
          <a:p>
            <a:endParaRPr lang="en-US" sz="1400" dirty="0"/>
          </a:p>
          <a:p>
            <a:pPr marL="0" marR="0" lvl="0" indent="0" algn="l" defTabSz="89813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During this time, WDFW and Ecology continued</a:t>
            </a:r>
            <a:r>
              <a:rPr lang="en-US" sz="1400" baseline="0" dirty="0" smtClean="0"/>
              <a:t> to </a:t>
            </a:r>
            <a:r>
              <a:rPr lang="en-US" sz="1400" dirty="0" smtClean="0"/>
              <a:t>conducted Phabsim</a:t>
            </a:r>
            <a:r>
              <a:rPr lang="en-US" sz="1400" baseline="0" dirty="0" smtClean="0"/>
              <a:t> and </a:t>
            </a:r>
            <a:r>
              <a:rPr lang="en-US" sz="1400" dirty="0" smtClean="0"/>
              <a:t>toe-width studies all over the state. </a:t>
            </a:r>
          </a:p>
          <a:p>
            <a:pPr marL="0" marR="0" lvl="0" indent="0" algn="l" defTabSz="898137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en-US" sz="1400" dirty="0" smtClean="0"/>
          </a:p>
          <a:p>
            <a:pPr marL="0" marR="0" lvl="0" indent="0" algn="l" defTabSz="898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9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/>
              <a:t>They</a:t>
            </a:r>
            <a:r>
              <a:rPr lang="en-US" sz="1400" b="1" baseline="0" dirty="0" smtClean="0"/>
              <a:t> also continued their</a:t>
            </a:r>
            <a:r>
              <a:rPr lang="en-US" sz="1400" b="1" dirty="0" smtClean="0"/>
              <a:t> fish habitat research to improve the accuracy of the models</a:t>
            </a:r>
          </a:p>
          <a:p>
            <a:pPr marL="0" marR="0" lvl="0" indent="0" algn="l" defTabSz="898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9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520F-F8D7-47C0-8440-71980A3B84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13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719138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29548"/>
            <a:ext cx="5608320" cy="400480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/>
              <a:t>During </a:t>
            </a:r>
            <a:r>
              <a:rPr lang="en-US" sz="1400" b="1" dirty="0"/>
              <a:t>the third phase of ISF </a:t>
            </a:r>
            <a:r>
              <a:rPr lang="en-US" sz="1400" b="1" dirty="0" smtClean="0"/>
              <a:t>protection hired a second biologist, increased the size of WDFWs water team, and started implementing RCW 90.82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During this time, we used the adopted watershed plans to develop or update 10 ISF rules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/>
              <a:t>We continued our fish habitat preference studies and analysis and published updates to our state-wide fish preference curves leading</a:t>
            </a:r>
            <a:r>
              <a:rPr lang="en-US" sz="1400" b="1" baseline="0" dirty="0" smtClean="0"/>
              <a:t> to more accurate modeling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1" baseline="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baseline="0" dirty="0" smtClean="0"/>
              <a:t>We are currently not setting any new ISF rules, but the option is now available and our process has not changed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0" baseline="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/>
              <a:t>So let’s look at how we</a:t>
            </a:r>
            <a:r>
              <a:rPr lang="en-US" sz="1400" b="1" baseline="0" dirty="0" smtClean="0"/>
              <a:t> develop a modern ISFs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520F-F8D7-47C0-8440-71980A3B84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665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468030-8C7A-4740-9930-A4106F0E1F60}" type="slidenum">
              <a:rPr lang="en-US" smtClean="0">
                <a:solidFill>
                  <a:srgbClr val="000000"/>
                </a:solidFill>
                <a:latin typeface="Tahom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1675" y="620713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3913240"/>
            <a:ext cx="5608320" cy="525616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/>
              <a:t>ISFs are designed to protect instream resources which are defined as fish, wildlife, recreation Scenic or aesthetic values, water quality, navigation and livestock watering</a:t>
            </a:r>
          </a:p>
          <a:p>
            <a:pPr>
              <a:spcBef>
                <a:spcPct val="0"/>
              </a:spcBef>
            </a:pPr>
            <a:endParaRPr lang="en-US" altLang="en-US" sz="1400" b="1" dirty="0" smtClean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b="0" dirty="0" smtClean="0">
                <a:cs typeface="Arial" panose="020B0604020202020204" pitchFamily="34" charset="0"/>
              </a:rPr>
              <a:t>All </a:t>
            </a:r>
            <a:r>
              <a:rPr lang="en-US" altLang="en-US" sz="1400" b="0" dirty="0">
                <a:cs typeface="Arial" panose="020B0604020202020204" pitchFamily="34" charset="0"/>
              </a:rPr>
              <a:t>these resources need to be considered when developing an ISF, </a:t>
            </a:r>
            <a:r>
              <a:rPr lang="en-US" altLang="en-US" sz="1400" dirty="0">
                <a:cs typeface="Arial" panose="020B0604020202020204" pitchFamily="34" charset="0"/>
              </a:rPr>
              <a:t>but we have the best quantitative tools for measuring fish habitat so we generally use fish as the key instream resource.</a:t>
            </a:r>
          </a:p>
          <a:p>
            <a:pPr>
              <a:spcBef>
                <a:spcPct val="0"/>
              </a:spcBef>
            </a:pPr>
            <a:endParaRPr lang="en-US" altLang="en-US" sz="14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b="1" dirty="0">
                <a:cs typeface="Arial" panose="020B0604020202020204" pitchFamily="34" charset="0"/>
              </a:rPr>
              <a:t>We have also found that if we protect fish habitat, the other instream resources are </a:t>
            </a:r>
            <a:r>
              <a:rPr lang="en-US" altLang="en-US" sz="1400" b="1" dirty="0" smtClean="0">
                <a:cs typeface="Arial" panose="020B0604020202020204" pitchFamily="34" charset="0"/>
              </a:rPr>
              <a:t>protected </a:t>
            </a:r>
            <a:r>
              <a:rPr lang="en-US" altLang="en-US" sz="1400" b="1" dirty="0">
                <a:cs typeface="Arial" panose="020B0604020202020204" pitchFamily="34" charset="0"/>
              </a:rPr>
              <a:t>as well.</a:t>
            </a:r>
          </a:p>
          <a:p>
            <a:pPr>
              <a:spcBef>
                <a:spcPct val="0"/>
              </a:spcBef>
            </a:pPr>
            <a:endParaRPr lang="en-US" altLang="en-US" sz="14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cs typeface="Arial" panose="020B0604020202020204" pitchFamily="34" charset="0"/>
              </a:rPr>
              <a:t>All Fish lifestages need adequate depth and velocity. </a:t>
            </a:r>
            <a:r>
              <a:rPr lang="en-US" altLang="en-US" sz="1400" b="0" dirty="0" smtClean="0">
                <a:cs typeface="Arial" panose="020B0604020202020204" pitchFamily="34" charset="0"/>
              </a:rPr>
              <a:t>But </a:t>
            </a:r>
            <a:r>
              <a:rPr lang="en-US" altLang="en-US" sz="1400" b="0" dirty="0">
                <a:cs typeface="Arial" panose="020B0604020202020204" pitchFamily="34" charset="0"/>
              </a:rPr>
              <a:t>Spawning adults also need suitable gravel for building their redds (or nests),</a:t>
            </a:r>
          </a:p>
          <a:p>
            <a:pPr>
              <a:spcBef>
                <a:spcPct val="0"/>
              </a:spcBef>
            </a:pPr>
            <a:endParaRPr lang="en-US" altLang="en-US" sz="14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b="1" dirty="0">
                <a:cs typeface="Arial" panose="020B0604020202020204" pitchFamily="34" charset="0"/>
              </a:rPr>
              <a:t>And Rearing juveniles also need cover or places to hide from high velocities and/or predators.</a:t>
            </a:r>
          </a:p>
          <a:p>
            <a:pPr>
              <a:spcBef>
                <a:spcPct val="0"/>
              </a:spcBef>
            </a:pPr>
            <a:endParaRPr lang="en-US" alt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2552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650" y="6413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8650" y="3962400"/>
            <a:ext cx="5680710" cy="4171951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sz="1400" b="1" dirty="0">
                <a:cs typeface="Arial" panose="020B0604020202020204" pitchFamily="34" charset="0"/>
              </a:rPr>
              <a:t>To develop an ISF, we first need a study that relates fish habitat to stream flow.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z="14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sz="1400" dirty="0">
                <a:cs typeface="Arial" panose="020B0604020202020204" pitchFamily="34" charset="0"/>
              </a:rPr>
              <a:t>Second, we need a Periodicity Chart.  This comes from local biologists and tells us what fish species and lifestage are in the stream month by month, and 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z="1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sz="1400" b="1" dirty="0">
                <a:cs typeface="Arial" panose="020B0604020202020204" pitchFamily="34" charset="0"/>
              </a:rPr>
              <a:t>Third, we would like to have a long-term hydrograph of the stream.  </a:t>
            </a:r>
            <a:br>
              <a:rPr lang="en-US" sz="1400" b="1" dirty="0">
                <a:cs typeface="Arial" panose="020B0604020202020204" pitchFamily="34" charset="0"/>
              </a:rPr>
            </a:br>
            <a:endParaRPr lang="en-US" sz="14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sz="1400" dirty="0">
                <a:cs typeface="Arial" panose="020B0604020202020204" pitchFamily="34" charset="0"/>
              </a:rPr>
              <a:t>For the Habitat Study, we </a:t>
            </a:r>
            <a:r>
              <a:rPr lang="en-US" sz="1400" dirty="0" smtClean="0">
                <a:cs typeface="Arial" panose="020B0604020202020204" pitchFamily="34" charset="0"/>
              </a:rPr>
              <a:t>continue to prefer either </a:t>
            </a:r>
            <a:r>
              <a:rPr lang="en-US" sz="1400" dirty="0">
                <a:cs typeface="Arial" panose="020B0604020202020204" pitchFamily="34" charset="0"/>
              </a:rPr>
              <a:t>the Toe-Width method or </a:t>
            </a:r>
            <a:r>
              <a:rPr lang="en-US" sz="1400" dirty="0" smtClean="0">
                <a:cs typeface="Arial" panose="020B0604020202020204" pitchFamily="34" charset="0"/>
              </a:rPr>
              <a:t>a </a:t>
            </a:r>
            <a:r>
              <a:rPr lang="en-US" sz="1400" dirty="0">
                <a:cs typeface="Arial" panose="020B0604020202020204" pitchFamily="34" charset="0"/>
              </a:rPr>
              <a:t>PHABSIM </a:t>
            </a:r>
            <a:r>
              <a:rPr lang="en-US" sz="1400" dirty="0" smtClean="0">
                <a:cs typeface="Arial" panose="020B0604020202020204" pitchFamily="34" charset="0"/>
              </a:rPr>
              <a:t>study.</a:t>
            </a:r>
            <a:endParaRPr lang="en-US" sz="1400" dirty="0">
              <a:cs typeface="Arial" panose="020B0604020202020204" pitchFamily="34" charset="0"/>
            </a:endParaRPr>
          </a:p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40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54292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873910"/>
            <a:ext cx="5608320" cy="524541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400" b="1" dirty="0">
                <a:cs typeface="Arial" panose="020B0604020202020204" pitchFamily="34" charset="0"/>
              </a:rPr>
              <a:t>The toe-width method uses the width of the river measured at the toe of the bank, which is the point where the stream bed meets the stream bank.  </a:t>
            </a:r>
          </a:p>
          <a:p>
            <a:pPr>
              <a:spcBef>
                <a:spcPct val="0"/>
              </a:spcBef>
            </a:pPr>
            <a:endParaRPr lang="en-US" altLang="en-US" sz="14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cs typeface="Arial" panose="020B0604020202020204" pitchFamily="34" charset="0"/>
              </a:rPr>
              <a:t>When measured at pool tail-outs and riffles, and using </a:t>
            </a:r>
            <a:r>
              <a:rPr lang="en-US" altLang="en-US" sz="1400" dirty="0" smtClean="0">
                <a:cs typeface="Arial" panose="020B0604020202020204" pitchFamily="34" charset="0"/>
              </a:rPr>
              <a:t>the new protocols we published, </a:t>
            </a:r>
            <a:r>
              <a:rPr lang="en-US" altLang="en-US" sz="1400" dirty="0">
                <a:cs typeface="Arial" panose="020B0604020202020204" pitchFamily="34" charset="0"/>
              </a:rPr>
              <a:t>the widths are quite </a:t>
            </a:r>
            <a:r>
              <a:rPr lang="en-US" altLang="en-US" sz="1400" dirty="0" smtClean="0">
                <a:cs typeface="Arial" panose="020B0604020202020204" pitchFamily="34" charset="0"/>
              </a:rPr>
              <a:t>consistent</a:t>
            </a:r>
            <a:r>
              <a:rPr lang="en-US" altLang="en-US" sz="1400" baseline="0" dirty="0" smtClean="0">
                <a:cs typeface="Arial" panose="020B0604020202020204" pitchFamily="34" charset="0"/>
              </a:rPr>
              <a:t> and give more accurate estimate the ISF recommended by a PHABSIM study, but with much less effort. </a:t>
            </a:r>
            <a:endParaRPr lang="en-US" altLang="en-US" sz="14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cs typeface="Arial" panose="020B0604020202020204" pitchFamily="34" charset="0"/>
              </a:rPr>
              <a:t/>
            </a:r>
            <a:br>
              <a:rPr lang="en-US" altLang="en-US" sz="1400" dirty="0">
                <a:cs typeface="Arial" panose="020B0604020202020204" pitchFamily="34" charset="0"/>
              </a:rPr>
            </a:br>
            <a:r>
              <a:rPr lang="en-US" altLang="en-US" sz="1400" b="0" dirty="0" smtClean="0"/>
              <a:t>This </a:t>
            </a:r>
            <a:r>
              <a:rPr lang="en-US" altLang="en-US" sz="1400" b="0" dirty="0"/>
              <a:t>type of study is easy enough that all the key streams in an entire watershed can be measured in 1 to 3 days.</a:t>
            </a:r>
          </a:p>
          <a:p>
            <a:pPr>
              <a:spcBef>
                <a:spcPct val="0"/>
              </a:spcBef>
            </a:pPr>
            <a:endParaRPr lang="en-US" altLang="en-US" sz="1400" b="0" dirty="0"/>
          </a:p>
          <a:p>
            <a:pPr>
              <a:spcBef>
                <a:spcPct val="0"/>
              </a:spcBef>
            </a:pPr>
            <a:r>
              <a:rPr lang="en-US" altLang="en-US" sz="1400" b="1" dirty="0"/>
              <a:t>In fact, most of Washington’s ISF rules were developed using </a:t>
            </a:r>
            <a:r>
              <a:rPr lang="en-US" altLang="en-US" sz="1400" b="1" dirty="0" smtClean="0"/>
              <a:t>the Toe-Width </a:t>
            </a:r>
            <a:r>
              <a:rPr lang="en-US" altLang="en-US" sz="1400" b="1" dirty="0"/>
              <a:t>method.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644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36600" y="619125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84201" y="4031226"/>
            <a:ext cx="5880100" cy="5125476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1400" b="1" dirty="0" smtClean="0">
                <a:cs typeface="Arial" pitchFamily="34" charset="0"/>
              </a:rPr>
              <a:t>PHABSIM is currently our gold standard for setting ISFs.</a:t>
            </a:r>
          </a:p>
          <a:p>
            <a:pPr>
              <a:defRPr/>
            </a:pPr>
            <a:endParaRPr lang="en-US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>
                <a:cs typeface="Arial" pitchFamily="34" charset="0"/>
              </a:rPr>
              <a:t>To conduct a Phabsim study, we first take hundreds of depth</a:t>
            </a:r>
            <a:r>
              <a:rPr lang="en-US" sz="1400" b="0" baseline="0" dirty="0" smtClean="0">
                <a:cs typeface="Arial" pitchFamily="34" charset="0"/>
              </a:rPr>
              <a:t> and velocity </a:t>
            </a:r>
            <a:r>
              <a:rPr lang="en-US" sz="1400" b="0" dirty="0" smtClean="0">
                <a:cs typeface="Arial" pitchFamily="34" charset="0"/>
              </a:rPr>
              <a:t>measurements at several different</a:t>
            </a:r>
            <a:r>
              <a:rPr lang="en-US" sz="1400" b="0" baseline="0" dirty="0" smtClean="0">
                <a:cs typeface="Arial" pitchFamily="34" charset="0"/>
              </a:rPr>
              <a:t> stream flows. Data collection for this type of study is much more time intensive.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baseline="0" dirty="0" smtClean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 smtClean="0">
                <a:cs typeface="Arial" pitchFamily="34" charset="0"/>
              </a:rPr>
              <a:t>The hydraulic component of the model takes these measurements and predicts depth and velocity c</a:t>
            </a:r>
            <a:r>
              <a:rPr lang="en-US" sz="1400" b="1" dirty="0" smtClean="0">
                <a:cs typeface="Arial" pitchFamily="34" charset="0"/>
              </a:rPr>
              <a:t>onditions at a</a:t>
            </a:r>
            <a:r>
              <a:rPr lang="en-US" sz="1400" b="1" baseline="0" dirty="0" smtClean="0">
                <a:cs typeface="Arial" pitchFamily="34" charset="0"/>
              </a:rPr>
              <a:t> wider range of stream </a:t>
            </a:r>
            <a:r>
              <a:rPr lang="en-US" sz="1400" b="1" dirty="0" smtClean="0">
                <a:cs typeface="Arial" pitchFamily="34" charset="0"/>
              </a:rPr>
              <a:t>flows.</a:t>
            </a:r>
            <a:r>
              <a:rPr lang="en-US" sz="1400" b="1" baseline="0" dirty="0" smtClean="0">
                <a:cs typeface="Arial" pitchFamily="34" charset="0"/>
              </a:rPr>
              <a:t> </a:t>
            </a:r>
            <a:endParaRPr lang="en-US" sz="1400" b="1" dirty="0" smtClean="0">
              <a:cs typeface="Arial" pitchFamily="34" charset="0"/>
            </a:endParaRPr>
          </a:p>
          <a:p>
            <a:pPr>
              <a:defRPr/>
            </a:pPr>
            <a:endParaRPr lang="en-US" sz="1400" b="1" dirty="0" smtClean="0">
              <a:cs typeface="Arial" pitchFamily="34" charset="0"/>
            </a:endParaRPr>
          </a:p>
          <a:p>
            <a:pPr>
              <a:defRPr/>
            </a:pPr>
            <a:r>
              <a:rPr lang="en-US" sz="1400" b="0" dirty="0" smtClean="0">
                <a:cs typeface="Arial" pitchFamily="34" charset="0"/>
              </a:rPr>
              <a:t>Then the habitat model </a:t>
            </a:r>
            <a:r>
              <a:rPr lang="en-US" sz="1400" b="0" dirty="0" smtClean="0">
                <a:cs typeface="Arial" pitchFamily="34" charset="0"/>
                <a:sym typeface="Wingdings" pitchFamily="2" charset="2"/>
              </a:rPr>
              <a:t>takes the predicted depth and velocity at different stream flows and compares</a:t>
            </a:r>
            <a:r>
              <a:rPr lang="en-US" sz="1400" b="0" baseline="0" dirty="0" smtClean="0">
                <a:cs typeface="Arial" pitchFamily="34" charset="0"/>
                <a:sym typeface="Wingdings" pitchFamily="2" charset="2"/>
              </a:rPr>
              <a:t> it to the </a:t>
            </a:r>
            <a:r>
              <a:rPr lang="en-US" sz="1400" b="0" dirty="0" smtClean="0">
                <a:cs typeface="Arial" pitchFamily="34" charset="0"/>
                <a:sym typeface="Wingdings" pitchFamily="2" charset="2"/>
              </a:rPr>
              <a:t>depth and velocity preferred by different fish species.</a:t>
            </a:r>
          </a:p>
          <a:p>
            <a:pPr>
              <a:defRPr/>
            </a:pPr>
            <a:endParaRPr lang="en-US" sz="1400" b="1" dirty="0" smtClean="0">
              <a:cs typeface="Arial" pitchFamily="34" charset="0"/>
            </a:endParaRPr>
          </a:p>
          <a:p>
            <a:pPr>
              <a:defRPr/>
            </a:pPr>
            <a:r>
              <a:rPr lang="en-US" sz="1400" b="1" dirty="0" smtClean="0">
                <a:cs typeface="Arial" pitchFamily="34" charset="0"/>
              </a:rPr>
              <a:t>In general, low flows are too shallow and slow and fish don’t like it.</a:t>
            </a:r>
          </a:p>
          <a:p>
            <a:pPr>
              <a:defRPr/>
            </a:pPr>
            <a:endParaRPr lang="en-US" sz="1400" dirty="0" smtClean="0">
              <a:cs typeface="Arial" pitchFamily="34" charset="0"/>
            </a:endParaRPr>
          </a:p>
          <a:p>
            <a:pPr>
              <a:defRPr/>
            </a:pPr>
            <a:r>
              <a:rPr lang="en-US" sz="1400" b="0" dirty="0" smtClean="0">
                <a:cs typeface="Arial" pitchFamily="34" charset="0"/>
              </a:rPr>
              <a:t>High flows are too deep and fast and fish don’t like it.</a:t>
            </a:r>
          </a:p>
          <a:p>
            <a:pPr>
              <a:defRPr/>
            </a:pPr>
            <a:endParaRPr lang="en-US" sz="1400" b="0" dirty="0" smtClean="0">
              <a:cs typeface="Arial" pitchFamily="34" charset="0"/>
            </a:endParaRPr>
          </a:p>
          <a:p>
            <a:pPr>
              <a:defRPr/>
            </a:pPr>
            <a:r>
              <a:rPr lang="en-US" sz="1400" b="1" dirty="0" smtClean="0">
                <a:cs typeface="Arial" pitchFamily="34" charset="0"/>
              </a:rPr>
              <a:t>At some varied stream flow, the stream produces the most fish habitat for each of the modeled species and life histories.</a:t>
            </a:r>
          </a:p>
          <a:p>
            <a:pPr>
              <a:defRPr/>
            </a:pPr>
            <a:endParaRPr lang="en-US" sz="1400" dirty="0"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cs typeface="Arial" pitchFamily="34" charset="0"/>
              </a:rPr>
              <a:t>This type of model is considered reliable and defensible because it is quantitative and based on biological principals. </a:t>
            </a:r>
          </a:p>
          <a:p>
            <a:pPr>
              <a:defRPr/>
            </a:pPr>
            <a:endParaRPr lang="en-US" sz="1400" dirty="0">
              <a:cs typeface="Arial" pitchFamily="34" charset="0"/>
            </a:endParaRPr>
          </a:p>
          <a:p>
            <a:pPr>
              <a:defRPr/>
            </a:pPr>
            <a:r>
              <a:rPr lang="en-US" sz="1400" b="1" dirty="0">
                <a:cs typeface="Arial" pitchFamily="34" charset="0"/>
              </a:rPr>
              <a:t>It is also quite popular. </a:t>
            </a:r>
          </a:p>
          <a:p>
            <a:pPr>
              <a:defRPr/>
            </a:pPr>
            <a:endParaRPr lang="en-US" sz="1400" dirty="0"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cs typeface="Arial" pitchFamily="34" charset="0"/>
              </a:rPr>
              <a:t>PHABSIM is used in 13 of the 17 western states and is the preferred method in 11 of them.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1337" indent="-29666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6673" indent="-23733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341" indent="-23733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6011" indent="-23733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10680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5348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60018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34688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25DE0F6-4DAE-4E80-8B31-234961BF07D5}" type="slidenum">
              <a:rPr lang="en-US" altLang="en-US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5004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DA31C1-A12F-4629-89D5-B5DD30816933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25475" y="641350"/>
            <a:ext cx="5616575" cy="3160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7887" y="3903663"/>
            <a:ext cx="5971823" cy="4722560"/>
          </a:xfrm>
          <a:ln/>
        </p:spPr>
        <p:txBody>
          <a:bodyPr>
            <a:normAutofit fontScale="92500" lnSpcReduction="20000"/>
          </a:bodyPr>
          <a:lstStyle/>
          <a:p>
            <a:pPr>
              <a:buClr>
                <a:srgbClr val="FFFF00"/>
              </a:buClr>
              <a:buSzPct val="125000"/>
              <a:defRPr/>
            </a:pPr>
            <a:r>
              <a:rPr lang="en-US" sz="1400" b="1" dirty="0" smtClean="0">
                <a:cs typeface="Arial" pitchFamily="34" charset="0"/>
              </a:rPr>
              <a:t>Woods Creek has an old PHABSIM study from 1986</a:t>
            </a:r>
            <a:r>
              <a:rPr lang="en-US" sz="1400" b="1" baseline="0" dirty="0" smtClean="0">
                <a:cs typeface="Arial" pitchFamily="34" charset="0"/>
              </a:rPr>
              <a:t> and will serve as an example of how we develop a modern </a:t>
            </a:r>
            <a:r>
              <a:rPr lang="en-US" sz="1400" b="1" dirty="0" smtClean="0">
                <a:cs typeface="Arial" pitchFamily="34" charset="0"/>
              </a:rPr>
              <a:t>resource-focused </a:t>
            </a:r>
            <a:r>
              <a:rPr lang="en-US" sz="1400" b="1" baseline="0" dirty="0" smtClean="0">
                <a:cs typeface="Arial" pitchFamily="34" charset="0"/>
              </a:rPr>
              <a:t>ISF.</a:t>
            </a:r>
          </a:p>
          <a:p>
            <a:pPr>
              <a:buClr>
                <a:srgbClr val="FFFF00"/>
              </a:buClr>
              <a:buSzPct val="125000"/>
              <a:defRPr/>
            </a:pPr>
            <a:r>
              <a:rPr lang="en-US" sz="1400" b="1" baseline="0" dirty="0" smtClean="0"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2060"/>
                </a:solidFill>
              </a:rPr>
              <a:t>Periodicity comes from local biologists and tells us when different species and lifestages are in the stream</a:t>
            </a:r>
            <a:r>
              <a:rPr lang="en-US" sz="1400" baseline="0" dirty="0" smtClean="0">
                <a:solidFill>
                  <a:srgbClr val="002060"/>
                </a:solidFill>
              </a:rPr>
              <a:t> and </a:t>
            </a:r>
            <a:r>
              <a:rPr lang="en-US" sz="1400" b="1" dirty="0" smtClean="0">
                <a:solidFill>
                  <a:srgbClr val="002060"/>
                </a:solidFill>
              </a:rPr>
              <a:t>The habitat study gives us the recommended ISF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endParaRPr lang="en-US" sz="1400" b="1" dirty="0" smtClean="0">
              <a:solidFill>
                <a:srgbClr val="00206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002060"/>
                </a:solidFill>
              </a:rPr>
              <a:t>In this</a:t>
            </a:r>
            <a:r>
              <a:rPr lang="en-US" sz="1400" b="1" baseline="0" dirty="0" smtClean="0">
                <a:solidFill>
                  <a:srgbClr val="002060"/>
                </a:solidFill>
              </a:rPr>
              <a:t> case </a:t>
            </a:r>
            <a:r>
              <a:rPr lang="en-US" sz="1400" b="1" dirty="0" smtClean="0">
                <a:solidFill>
                  <a:srgbClr val="002060"/>
                </a:solidFill>
              </a:rPr>
              <a:t>Chinook</a:t>
            </a:r>
            <a:r>
              <a:rPr lang="en-US" sz="1400" b="1" baseline="0" dirty="0" smtClean="0">
                <a:solidFill>
                  <a:srgbClr val="002060"/>
                </a:solidFill>
              </a:rPr>
              <a:t> Salmon are spawning and incubation from November </a:t>
            </a:r>
            <a:r>
              <a:rPr lang="en-US" sz="1400" b="0" baseline="0" dirty="0" smtClean="0">
                <a:solidFill>
                  <a:srgbClr val="002060"/>
                </a:solidFill>
              </a:rPr>
              <a:t>through February and 180 cfs provides the preferred streamflow.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endParaRPr lang="en-US" sz="1400" baseline="0" dirty="0" smtClean="0">
              <a:solidFill>
                <a:srgbClr val="00206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r>
              <a:rPr lang="en-US" sz="1400" baseline="0" dirty="0" smtClean="0">
                <a:solidFill>
                  <a:srgbClr val="002060"/>
                </a:solidFill>
              </a:rPr>
              <a:t>Steelhead spawn from March 1 to May 15 and 140 cfs provides a spawning flow.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endParaRPr lang="en-US" sz="1400" baseline="0" dirty="0" smtClean="0">
              <a:solidFill>
                <a:srgbClr val="00206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2060"/>
                </a:solidFill>
              </a:rPr>
              <a:t>Steelhead juveniles real year-round so all the other months get a rearing flow of 110 cfs.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endParaRPr lang="en-US" sz="1400" dirty="0" smtClean="0">
              <a:solidFill>
                <a:srgbClr val="002060"/>
              </a:solidFill>
            </a:endParaRPr>
          </a:p>
          <a:p>
            <a:pPr>
              <a:buClr>
                <a:srgbClr val="FFFF00"/>
              </a:buClr>
              <a:buSzPct val="125000"/>
              <a:defRPr/>
            </a:pPr>
            <a:r>
              <a:rPr lang="en-US" sz="1400" b="1" dirty="0" smtClean="0">
                <a:cs typeface="Arial" pitchFamily="34" charset="0"/>
              </a:rPr>
              <a:t>Modern rules also </a:t>
            </a:r>
            <a:r>
              <a:rPr lang="en-US" sz="1400" b="1" dirty="0">
                <a:cs typeface="Arial" pitchFamily="34" charset="0"/>
              </a:rPr>
              <a:t>use a hydrologic </a:t>
            </a:r>
            <a:r>
              <a:rPr lang="en-US" sz="1400" b="1" dirty="0" smtClean="0">
                <a:cs typeface="Arial" pitchFamily="34" charset="0"/>
              </a:rPr>
              <a:t>limit because the ISF should be achievable.</a:t>
            </a:r>
            <a:r>
              <a:rPr lang="en-US" sz="1400" b="1" baseline="0" dirty="0" smtClean="0">
                <a:cs typeface="Arial" pitchFamily="34" charset="0"/>
              </a:rPr>
              <a:t> However, r</a:t>
            </a:r>
            <a:r>
              <a:rPr lang="en-US" sz="1400" b="1" dirty="0" smtClean="0">
                <a:cs typeface="Arial" pitchFamily="34" charset="0"/>
              </a:rPr>
              <a:t>are </a:t>
            </a:r>
            <a:r>
              <a:rPr lang="en-US" sz="1400" b="1" dirty="0">
                <a:cs typeface="Arial" pitchFamily="34" charset="0"/>
              </a:rPr>
              <a:t>flow events can </a:t>
            </a:r>
            <a:r>
              <a:rPr lang="en-US" sz="1400" b="1" dirty="0" smtClean="0">
                <a:cs typeface="Arial" pitchFamily="34" charset="0"/>
              </a:rPr>
              <a:t>still provide benefits </a:t>
            </a:r>
            <a:r>
              <a:rPr lang="en-US" sz="1400" b="1" dirty="0">
                <a:cs typeface="Arial" pitchFamily="34" charset="0"/>
              </a:rPr>
              <a:t>to rearing fish populations, </a:t>
            </a:r>
            <a:r>
              <a:rPr lang="en-US" sz="1400" b="1" dirty="0" smtClean="0">
                <a:cs typeface="Arial" pitchFamily="34" charset="0"/>
              </a:rPr>
              <a:t>we use </a:t>
            </a:r>
            <a:r>
              <a:rPr lang="en-US" sz="1400" b="1" dirty="0">
                <a:cs typeface="Arial" pitchFamily="34" charset="0"/>
              </a:rPr>
              <a:t>the 10% exceedance as our </a:t>
            </a:r>
            <a:r>
              <a:rPr lang="en-US" sz="1400" b="1" baseline="0" dirty="0" smtClean="0">
                <a:cs typeface="Arial" pitchFamily="34" charset="0"/>
              </a:rPr>
              <a:t>hydrologic limit to habitat flows.</a:t>
            </a:r>
            <a:endParaRPr lang="en-US" sz="1400" b="1" dirty="0">
              <a:cs typeface="Arial" pitchFamily="34" charset="0"/>
            </a:endParaRPr>
          </a:p>
          <a:p>
            <a:pPr>
              <a:buClr>
                <a:srgbClr val="FFFF00"/>
              </a:buClr>
              <a:buSzPct val="125000"/>
              <a:defRPr/>
            </a:pPr>
            <a:endParaRPr lang="en-US" sz="1400" dirty="0">
              <a:cs typeface="Arial" pitchFamily="34" charset="0"/>
            </a:endParaRPr>
          </a:p>
          <a:p>
            <a:pPr>
              <a:buClr>
                <a:srgbClr val="FFFF00"/>
              </a:buClr>
              <a:buSzPct val="125000"/>
              <a:defRPr/>
            </a:pPr>
            <a:r>
              <a:rPr lang="en-US" sz="1400" dirty="0" smtClean="0">
                <a:cs typeface="Arial" pitchFamily="34" charset="0"/>
              </a:rPr>
              <a:t>So if the habitat study recommends a flow that is above the 10%</a:t>
            </a:r>
            <a:r>
              <a:rPr lang="en-US" sz="1400" baseline="0" dirty="0" smtClean="0">
                <a:cs typeface="Arial" pitchFamily="34" charset="0"/>
              </a:rPr>
              <a:t> exceedance, we would lower the recommendations to the 10% exceedance.</a:t>
            </a:r>
            <a:r>
              <a:rPr lang="en-US" sz="1400" dirty="0" smtClean="0">
                <a:cs typeface="Arial" pitchFamily="34" charset="0"/>
              </a:rPr>
              <a:t> This has been our most protective ISF standard.</a:t>
            </a:r>
          </a:p>
          <a:p>
            <a:pPr>
              <a:buClr>
                <a:srgbClr val="FFFF00"/>
              </a:buClr>
              <a:buSzPct val="125000"/>
              <a:defRPr/>
            </a:pPr>
            <a:endParaRPr lang="en-US" sz="1400" dirty="0" smtClean="0"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cs typeface="Arial" pitchFamily="34" charset="0"/>
              </a:rPr>
              <a:t>Under this ISF regime, new water users would have a reasonable chance of obtaining water from November through April.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dirty="0" smtClean="0">
                <a:cs typeface="Arial" panose="020B0604020202020204" pitchFamily="34" charset="0"/>
              </a:rPr>
              <a:t>But</a:t>
            </a:r>
            <a:r>
              <a:rPr lang="en-US" sz="1400" b="0" baseline="0" dirty="0" smtClean="0">
                <a:cs typeface="Arial" panose="020B0604020202020204" pitchFamily="34" charset="0"/>
              </a:rPr>
              <a:t> h</a:t>
            </a:r>
            <a:r>
              <a:rPr lang="en-US" sz="1400" b="0" dirty="0" smtClean="0">
                <a:cs typeface="Arial" panose="020B0604020202020204" pitchFamily="34" charset="0"/>
              </a:rPr>
              <a:t>ow do ISFs affect uninterruptable water needed for new homes?</a:t>
            </a:r>
          </a:p>
          <a:p>
            <a:pPr>
              <a:buClr>
                <a:srgbClr val="FFFF00"/>
              </a:buClr>
              <a:buSzPct val="125000"/>
              <a:defRPr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2747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09600" y="493713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27659" y="3794760"/>
            <a:ext cx="6166697" cy="490647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1400" b="1" baseline="0" dirty="0" smtClean="0">
                <a:cs typeface="Arial" pitchFamily="34" charset="0"/>
              </a:rPr>
              <a:t>You may be wondering, w</a:t>
            </a:r>
            <a:r>
              <a:rPr lang="en-US" sz="1400" b="1" dirty="0" smtClean="0">
                <a:cs typeface="Arial" pitchFamily="34" charset="0"/>
              </a:rPr>
              <a:t>hat </a:t>
            </a:r>
            <a:r>
              <a:rPr lang="en-US" sz="1400" b="1" dirty="0">
                <a:cs typeface="Arial" pitchFamily="34" charset="0"/>
              </a:rPr>
              <a:t>is an instream flow</a:t>
            </a:r>
            <a:r>
              <a:rPr lang="en-US" sz="1400" b="1" dirty="0" smtClean="0">
                <a:cs typeface="Arial" pitchFamily="34" charset="0"/>
              </a:rPr>
              <a:t>?</a:t>
            </a: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en-US" sz="1400" b="1" dirty="0" smtClean="0">
              <a:cs typeface="Arial" pitchFamily="34" charset="0"/>
            </a:endParaRP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1400" b="0" dirty="0" smtClean="0">
                <a:cs typeface="Arial" pitchFamily="34" charset="0"/>
              </a:rPr>
              <a:t>First of all, there is a difference between stream flow and ISF. </a:t>
            </a: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1400" b="0" dirty="0" smtClean="0">
                <a:cs typeface="Arial" pitchFamily="34" charset="0"/>
              </a:rPr>
              <a:t>Stream flow is the volume</a:t>
            </a:r>
            <a:r>
              <a:rPr lang="en-US" sz="1400" b="0" baseline="0" dirty="0" smtClean="0">
                <a:cs typeface="Arial" pitchFamily="34" charset="0"/>
              </a:rPr>
              <a:t> of water in the stream at and given moment.</a:t>
            </a: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en-US" sz="1400" b="0" baseline="0" dirty="0" smtClean="0">
              <a:cs typeface="Arial" pitchFamily="34" charset="0"/>
            </a:endParaRP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1400" b="1" dirty="0" smtClean="0">
                <a:cs typeface="Arial" pitchFamily="34" charset="0"/>
              </a:rPr>
              <a:t>An instream flow is a water right for the stream</a:t>
            </a: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en-US" sz="1400" b="0" dirty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r>
              <a:rPr lang="en-US" sz="1400" b="0" dirty="0" smtClean="0">
                <a:cs typeface="Arial" pitchFamily="34" charset="0"/>
              </a:rPr>
              <a:t>Like other water</a:t>
            </a:r>
            <a:r>
              <a:rPr lang="en-US" sz="1400" b="0" baseline="0" dirty="0" smtClean="0">
                <a:cs typeface="Arial" pitchFamily="34" charset="0"/>
              </a:rPr>
              <a:t> rights, i</a:t>
            </a:r>
            <a:r>
              <a:rPr lang="en-US" sz="1400" b="0" dirty="0" smtClean="0">
                <a:cs typeface="Arial" pitchFamily="34" charset="0"/>
              </a:rPr>
              <a:t>t </a:t>
            </a:r>
            <a:r>
              <a:rPr lang="en-US" sz="1400" b="0" dirty="0">
                <a:cs typeface="Arial" pitchFamily="34" charset="0"/>
              </a:rPr>
              <a:t>has a priority </a:t>
            </a:r>
            <a:r>
              <a:rPr lang="en-US" sz="1400" b="0" dirty="0" smtClean="0">
                <a:cs typeface="Arial" pitchFamily="34" charset="0"/>
              </a:rPr>
              <a:t>date, is</a:t>
            </a:r>
            <a:r>
              <a:rPr lang="en-US" sz="1400" b="0" baseline="0" dirty="0" smtClean="0">
                <a:cs typeface="Arial" pitchFamily="34" charset="0"/>
              </a:rPr>
              <a:t> based on beneficial use,</a:t>
            </a:r>
            <a:r>
              <a:rPr lang="en-US" sz="1400" b="0" dirty="0" smtClean="0">
                <a:cs typeface="Arial" pitchFamily="34" charset="0"/>
              </a:rPr>
              <a:t> </a:t>
            </a:r>
            <a:r>
              <a:rPr lang="en-US" sz="1400" b="0" dirty="0">
                <a:cs typeface="Arial" pitchFamily="34" charset="0"/>
              </a:rPr>
              <a:t>and follows the seniority system set up in water </a:t>
            </a:r>
            <a:r>
              <a:rPr lang="en-US" sz="1400" b="0" dirty="0" smtClean="0">
                <a:cs typeface="Arial" pitchFamily="34" charset="0"/>
              </a:rPr>
              <a:t>law</a:t>
            </a: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en-US" sz="1400" b="0" dirty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r>
              <a:rPr lang="en-US" sz="1400" b="1" dirty="0" smtClean="0">
                <a:cs typeface="Arial" pitchFamily="34" charset="0"/>
              </a:rPr>
              <a:t>This </a:t>
            </a:r>
            <a:r>
              <a:rPr lang="en-US" sz="1400" b="1" dirty="0">
                <a:cs typeface="Arial" pitchFamily="34" charset="0"/>
              </a:rPr>
              <a:t>means that water rights senior to the instream flow are not affected</a:t>
            </a:r>
            <a:r>
              <a:rPr lang="en-US" sz="1400" b="1" dirty="0" smtClean="0">
                <a:cs typeface="Arial" pitchFamily="34" charset="0"/>
              </a:rPr>
              <a:t>, but water rights junior to the ISF can be regulated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endParaRPr lang="en-US" sz="1400" b="1" dirty="0" smtClean="0">
              <a:cs typeface="Arial" pitchFamily="34" charset="0"/>
            </a:endParaRP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1400" b="0" dirty="0" smtClean="0">
                <a:cs typeface="Arial" pitchFamily="34" charset="0"/>
              </a:rPr>
              <a:t>Like </a:t>
            </a:r>
            <a:r>
              <a:rPr lang="en-US" sz="1400" b="0" dirty="0">
                <a:cs typeface="Arial" pitchFamily="34" charset="0"/>
              </a:rPr>
              <a:t>other water rights, </a:t>
            </a:r>
            <a:r>
              <a:rPr lang="en-US" sz="1400" b="0" dirty="0" smtClean="0">
                <a:cs typeface="Arial" pitchFamily="34" charset="0"/>
              </a:rPr>
              <a:t>an ISF is not </a:t>
            </a:r>
            <a:r>
              <a:rPr lang="en-US" sz="1400" b="0" dirty="0">
                <a:cs typeface="Arial" pitchFamily="34" charset="0"/>
              </a:rPr>
              <a:t>required to be met</a:t>
            </a:r>
            <a:r>
              <a:rPr lang="en-US" sz="1400" b="0" dirty="0" smtClean="0">
                <a:cs typeface="Arial" pitchFamily="34" charset="0"/>
              </a:rPr>
              <a:t>.</a:t>
            </a: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en-US" sz="1400" b="0" dirty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r>
              <a:rPr lang="en-US" sz="1400" b="1" dirty="0" smtClean="0">
                <a:cs typeface="Arial" pitchFamily="34" charset="0"/>
              </a:rPr>
              <a:t>Water </a:t>
            </a:r>
            <a:r>
              <a:rPr lang="en-US" sz="1400" b="1" dirty="0">
                <a:cs typeface="Arial" pitchFamily="34" charset="0"/>
              </a:rPr>
              <a:t>rights are a right to use </a:t>
            </a:r>
            <a:r>
              <a:rPr lang="en-US" sz="1400" b="1" u="sng" dirty="0">
                <a:cs typeface="Arial" pitchFamily="34" charset="0"/>
              </a:rPr>
              <a:t>when its available</a:t>
            </a:r>
            <a:r>
              <a:rPr lang="en-US" sz="1400" b="1" dirty="0">
                <a:cs typeface="Arial" pitchFamily="34" charset="0"/>
              </a:rPr>
              <a:t>, </a:t>
            </a:r>
            <a:r>
              <a:rPr lang="en-US" sz="1400" b="1" dirty="0" smtClean="0">
                <a:cs typeface="Arial" pitchFamily="34" charset="0"/>
              </a:rPr>
              <a:t>not </a:t>
            </a:r>
            <a:r>
              <a:rPr lang="en-US" sz="1400" b="1" dirty="0">
                <a:cs typeface="Arial" pitchFamily="34" charset="0"/>
              </a:rPr>
              <a:t>a guarantee that water will be available</a:t>
            </a:r>
            <a:r>
              <a:rPr lang="en-US" sz="1400" b="1" dirty="0" smtClean="0">
                <a:cs typeface="Arial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endParaRPr lang="en-US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r>
              <a:rPr lang="en-US" sz="1400" b="0" dirty="0" smtClean="0">
                <a:cs typeface="Arial" pitchFamily="34" charset="0"/>
              </a:rPr>
              <a:t>This is why Climate Change concerns are not applicable here. If streamflows get lower, it just means that junior users are shut off more often.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endParaRPr lang="en-US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r>
              <a:rPr lang="en-US" sz="1400" b="1" dirty="0" smtClean="0">
                <a:cs typeface="Arial" pitchFamily="34" charset="0"/>
              </a:rPr>
              <a:t>ISFs do not and cannot add more water to a stream.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endParaRPr lang="en-US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endParaRPr lang="en-US" sz="1400" dirty="0" smtClean="0">
              <a:cs typeface="Arial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B3080C-2197-441B-9B89-D72CE3BD06CA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298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2071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9600" y="4031226"/>
            <a:ext cx="5699760" cy="50492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cs typeface="Arial" panose="020B0604020202020204" pitchFamily="34" charset="0"/>
              </a:rPr>
              <a:t>To answer this question, I looked</a:t>
            </a:r>
            <a:r>
              <a:rPr lang="en-US" sz="1400" b="1" baseline="0" dirty="0" smtClean="0">
                <a:cs typeface="Arial" panose="020B0604020202020204" pitchFamily="34" charset="0"/>
              </a:rPr>
              <a:t> at how often the ISF was not met on streams from a recent ISF rule using </a:t>
            </a:r>
            <a:r>
              <a:rPr lang="en-US" sz="1400" b="1" dirty="0" smtClean="0">
                <a:cs typeface="Arial" panose="020B0604020202020204" pitchFamily="34" charset="0"/>
              </a:rPr>
              <a:t>up to 20 years of daily streamflow</a:t>
            </a:r>
            <a:r>
              <a:rPr lang="en-US" sz="1400" b="1" baseline="0" dirty="0" smtClean="0">
                <a:cs typeface="Arial" panose="020B0604020202020204" pitchFamily="34" charset="0"/>
              </a:rPr>
              <a:t> data </a:t>
            </a:r>
            <a:r>
              <a:rPr lang="en-US" sz="1400" b="1" dirty="0" smtClean="0">
                <a:cs typeface="Arial" panose="020B0604020202020204" pitchFamily="34" charset="0"/>
              </a:rPr>
              <a:t>and a continuous 7-day not</a:t>
            </a:r>
            <a:r>
              <a:rPr lang="en-US" sz="1400" b="1" baseline="0" dirty="0" smtClean="0">
                <a:cs typeface="Arial" panose="020B0604020202020204" pitchFamily="34" charset="0"/>
              </a:rPr>
              <a:t> met </a:t>
            </a:r>
            <a:r>
              <a:rPr lang="en-US" sz="1400" b="1" dirty="0" smtClean="0">
                <a:cs typeface="Arial" panose="020B0604020202020204" pitchFamily="34" charset="0"/>
              </a:rPr>
              <a:t>threshold.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1" dirty="0" smtClean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cs typeface="Arial" panose="020B0604020202020204" pitchFamily="34" charset="0"/>
              </a:rPr>
              <a:t>This means that the streamflow had to be below the ISF for at least 7 continuous days before the ISF was considered “not met” for that year.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1" dirty="0" smtClean="0">
              <a:cs typeface="Arial" panose="020B0604020202020204" pitchFamily="34" charset="0"/>
            </a:endParaRPr>
          </a:p>
          <a:p>
            <a:pPr defTabSz="914266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cs typeface="Arial" panose="020B0604020202020204" pitchFamily="34" charset="0"/>
              </a:rPr>
              <a:t>With today’s high standard, all the gaged streams in the WRIA had at least one 7 day event in every year</a:t>
            </a:r>
            <a:r>
              <a:rPr lang="en-US" sz="1400" b="1" baseline="0" dirty="0" smtClean="0">
                <a:cs typeface="Arial" panose="020B0604020202020204" pitchFamily="34" charset="0"/>
              </a:rPr>
              <a:t> and the ISF was </a:t>
            </a:r>
            <a:r>
              <a:rPr lang="en-US" sz="1400" b="1" dirty="0" smtClean="0">
                <a:cs typeface="Arial" panose="020B0604020202020204" pitchFamily="34" charset="0"/>
              </a:rPr>
              <a:t>“not met” an average 195 days per year</a:t>
            </a:r>
            <a:r>
              <a:rPr lang="en-US" sz="1400" b="1" baseline="0" dirty="0" smtClean="0">
                <a:cs typeface="Arial" panose="020B0604020202020204" pitchFamily="34" charset="0"/>
              </a:rPr>
              <a:t> </a:t>
            </a:r>
            <a:endParaRPr lang="en-US" sz="1400" b="1" dirty="0" smtClean="0">
              <a:cs typeface="Arial" panose="020B0604020202020204" pitchFamily="34" charset="0"/>
            </a:endParaRPr>
          </a:p>
          <a:p>
            <a:pPr defTabSz="914266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 smtClean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/>
              <a:t>Because of recent Washington Supreme Court rulings such</a:t>
            </a:r>
            <a:r>
              <a:rPr lang="en-US" sz="1400" b="0" baseline="0" dirty="0" smtClean="0"/>
              <a:t> </a:t>
            </a:r>
            <a:r>
              <a:rPr lang="en-US" sz="1400" b="0" baseline="0" dirty="0" err="1" smtClean="0"/>
              <a:t>Hirst</a:t>
            </a:r>
            <a:r>
              <a:rPr lang="en-US" sz="1400" b="0" baseline="0" dirty="0" smtClean="0"/>
              <a:t>, any impairment of the ISF is not allowed meaning </a:t>
            </a:r>
            <a:r>
              <a:rPr lang="en-US" sz="1400" b="0" dirty="0" smtClean="0"/>
              <a:t>that new uninterruptable water would not be available.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E4DD51-1CDD-406C-A141-2E2530B03D7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890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7270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4" y="4119716"/>
            <a:ext cx="5607685" cy="4938941"/>
          </a:xfrm>
        </p:spPr>
        <p:txBody>
          <a:bodyPr/>
          <a:lstStyle/>
          <a:p>
            <a:pPr defTabSz="949339">
              <a:defRPr/>
            </a:pPr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Mark Twain’s old adage that “whiskey's for drinking and water’s for fighting over”, is alive and well with instream flow negotiations.</a:t>
            </a:r>
          </a:p>
          <a:p>
            <a:pPr defTabSz="949339">
              <a:defRPr/>
            </a:pPr>
            <a:endParaRPr lang="en-US" sz="1400" b="1" dirty="0">
              <a:solidFill>
                <a:prstClr val="black"/>
              </a:solidFill>
              <a:cs typeface="Arial" pitchFamily="34" charset="0"/>
            </a:endParaRPr>
          </a:p>
          <a:p>
            <a:pPr defTabSz="949339">
              <a:defRPr/>
            </a:pP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We are frequently challenged with the claim that the ISF is </a:t>
            </a:r>
            <a:r>
              <a:rPr lang="en-US" sz="1400" dirty="0" smtClean="0">
                <a:solidFill>
                  <a:prstClr val="black"/>
                </a:solidFill>
                <a:cs typeface="Arial" pitchFamily="34" charset="0"/>
              </a:rPr>
              <a:t>too </a:t>
            </a: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high,</a:t>
            </a:r>
          </a:p>
          <a:p>
            <a:pPr defTabSz="949339">
              <a:defRPr/>
            </a:pP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 </a:t>
            </a:r>
          </a:p>
          <a:p>
            <a:pPr defTabSz="949339">
              <a:defRPr/>
            </a:pPr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And, that fish don’t really need that much water!</a:t>
            </a:r>
          </a:p>
          <a:p>
            <a:pPr defTabSz="949339">
              <a:defRPr/>
            </a:pPr>
            <a:endParaRPr lang="en-US" sz="1400" b="1" dirty="0">
              <a:solidFill>
                <a:prstClr val="black"/>
              </a:solidFill>
              <a:cs typeface="Arial" pitchFamily="34" charset="0"/>
            </a:endParaRPr>
          </a:p>
          <a:p>
            <a:pPr defTabSz="949339">
              <a:defRPr/>
            </a:pPr>
            <a:r>
              <a:rPr lang="en-US" sz="1400" b="0" dirty="0" smtClean="0">
                <a:cs typeface="Arial" pitchFamily="34" charset="0"/>
              </a:rPr>
              <a:t>HOWEVER,</a:t>
            </a:r>
            <a:r>
              <a:rPr lang="en-US" sz="1400" b="0" baseline="0" dirty="0" smtClean="0">
                <a:cs typeface="Arial" pitchFamily="34" charset="0"/>
              </a:rPr>
              <a:t> s</a:t>
            </a:r>
            <a:r>
              <a:rPr lang="en-US" sz="1400" b="0" dirty="0" smtClean="0">
                <a:cs typeface="Arial" pitchFamily="34" charset="0"/>
              </a:rPr>
              <a:t>ince </a:t>
            </a:r>
            <a:r>
              <a:rPr lang="en-US" sz="1400" b="0" dirty="0">
                <a:cs typeface="Arial" pitchFamily="34" charset="0"/>
              </a:rPr>
              <a:t>1935 </a:t>
            </a:r>
            <a:r>
              <a:rPr lang="en-US" sz="1400" b="0" dirty="0" smtClean="0">
                <a:cs typeface="Arial" pitchFamily="34" charset="0"/>
              </a:rPr>
              <a:t>research studies </a:t>
            </a:r>
            <a:r>
              <a:rPr lang="en-US" sz="1400" b="0" dirty="0">
                <a:cs typeface="Arial" pitchFamily="34" charset="0"/>
              </a:rPr>
              <a:t>have consistently found a strong relationship between salmon abundance and streamflow.</a:t>
            </a:r>
          </a:p>
          <a:p>
            <a:pPr defTabSz="949339">
              <a:defRPr/>
            </a:pPr>
            <a:endParaRPr lang="en-US" sz="1400" b="1" dirty="0">
              <a:cs typeface="Arial" pitchFamily="34" charset="0"/>
            </a:endParaRPr>
          </a:p>
          <a:p>
            <a:pPr indent="-356002">
              <a:spcBef>
                <a:spcPct val="50000"/>
              </a:spcBef>
            </a:pPr>
            <a:endParaRPr lang="en-US" sz="1400" dirty="0" smtClean="0">
              <a:cs typeface="Arial" pitchFamily="34" charset="0"/>
            </a:endParaRPr>
          </a:p>
          <a:p>
            <a:pPr marL="356002" indent="-356002">
              <a:spcBef>
                <a:spcPct val="50000"/>
              </a:spcBef>
            </a:pPr>
            <a:endParaRPr lang="en-US" sz="1400" dirty="0"/>
          </a:p>
          <a:p>
            <a:pPr defTabSz="949339">
              <a:defRPr/>
            </a:pPr>
            <a:endParaRPr lang="en-US" sz="1400" dirty="0">
              <a:solidFill>
                <a:schemeClr val="tx1">
                  <a:tint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203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413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070555"/>
            <a:ext cx="5608320" cy="5098846"/>
          </a:xfrm>
        </p:spPr>
        <p:txBody>
          <a:bodyPr/>
          <a:lstStyle/>
          <a:p>
            <a:pPr defTabSz="949339">
              <a:defRPr/>
            </a:pPr>
            <a:r>
              <a:rPr lang="en-US" sz="1400" b="1" dirty="0">
                <a:cs typeface="Arial" pitchFamily="34" charset="0"/>
              </a:rPr>
              <a:t>The strongest relationship I’ve seen comes from Dave Seiler’s studies on Bingham Creek.  He found that a higher summer flow resulted in more </a:t>
            </a:r>
            <a:r>
              <a:rPr lang="en-US" sz="1400" b="1" dirty="0" err="1">
                <a:cs typeface="Arial" pitchFamily="34" charset="0"/>
              </a:rPr>
              <a:t>coho</a:t>
            </a:r>
            <a:r>
              <a:rPr lang="en-US" sz="1400" b="1" dirty="0">
                <a:cs typeface="Arial" pitchFamily="34" charset="0"/>
              </a:rPr>
              <a:t> </a:t>
            </a:r>
            <a:r>
              <a:rPr lang="en-US" sz="1400" b="1" dirty="0" err="1">
                <a:cs typeface="Arial" pitchFamily="34" charset="0"/>
              </a:rPr>
              <a:t>smolts</a:t>
            </a:r>
            <a:r>
              <a:rPr lang="en-US" sz="1400" b="1" dirty="0">
                <a:cs typeface="Arial" pitchFamily="34" charset="0"/>
              </a:rPr>
              <a:t> out-migrating the following spring</a:t>
            </a:r>
          </a:p>
          <a:p>
            <a:pPr defTabSz="949339">
              <a:defRPr/>
            </a:pPr>
            <a:endParaRPr lang="en-US" sz="1400" dirty="0">
              <a:cs typeface="Arial" pitchFamily="34" charset="0"/>
            </a:endParaRPr>
          </a:p>
          <a:p>
            <a:pPr defTabSz="949339">
              <a:defRPr/>
            </a:pPr>
            <a:r>
              <a:rPr lang="en-US" sz="1400" dirty="0">
                <a:cs typeface="Arial" pitchFamily="34" charset="0"/>
              </a:rPr>
              <a:t>The R^2 was 0.96.  How often have you see a 0.96 as a biological response?  </a:t>
            </a:r>
          </a:p>
          <a:p>
            <a:pPr defTabSz="949339">
              <a:defRPr/>
            </a:pPr>
            <a:endParaRPr lang="en-US" sz="1400" dirty="0">
              <a:cs typeface="Arial" pitchFamily="34" charset="0"/>
            </a:endParaRPr>
          </a:p>
          <a:p>
            <a:r>
              <a:rPr lang="en-US" sz="1400" b="1" dirty="0">
                <a:cs typeface="Arial" pitchFamily="34" charset="0"/>
              </a:rPr>
              <a:t>One of the reasons for this is that it is for a single stream.  He also corrected for outliers, but interestingly, the outliers had their own fish to flow relationship.  </a:t>
            </a:r>
          </a:p>
          <a:p>
            <a:endParaRPr lang="en-US" sz="1400" b="1" dirty="0">
              <a:cs typeface="Arial" pitchFamily="34" charset="0"/>
            </a:endParaRPr>
          </a:p>
          <a:p>
            <a:r>
              <a:rPr lang="en-US" sz="1400" dirty="0">
                <a:cs typeface="Arial" pitchFamily="34" charset="0"/>
              </a:rPr>
              <a:t>In 1995, 96 and 98, smolt numbers were positively correlated to the prior November and December’s spawning flow suggesting that at a certain level, the spawning flow is a </a:t>
            </a:r>
            <a:r>
              <a:rPr lang="en-US" sz="1400" dirty="0" smtClean="0">
                <a:cs typeface="Arial" pitchFamily="34" charset="0"/>
              </a:rPr>
              <a:t>dominant </a:t>
            </a:r>
            <a:r>
              <a:rPr lang="en-US" sz="1400" dirty="0">
                <a:cs typeface="Arial" pitchFamily="34" charset="0"/>
              </a:rPr>
              <a:t>factor.</a:t>
            </a:r>
          </a:p>
          <a:p>
            <a:endParaRPr lang="en-US" sz="1400" dirty="0">
              <a:cs typeface="Arial" pitchFamily="34" charset="0"/>
            </a:endParaRPr>
          </a:p>
          <a:p>
            <a:r>
              <a:rPr lang="en-US" sz="1400" b="1" dirty="0">
                <a:cs typeface="Arial" pitchFamily="34" charset="0"/>
              </a:rPr>
              <a:t>Regardless, more flow </a:t>
            </a:r>
            <a:r>
              <a:rPr lang="en-US" sz="1400" b="1" dirty="0" smtClean="0">
                <a:cs typeface="Arial" pitchFamily="34" charset="0"/>
              </a:rPr>
              <a:t>in the summer resulted </a:t>
            </a:r>
            <a:r>
              <a:rPr lang="en-US" sz="1400" b="1" dirty="0">
                <a:cs typeface="Arial" pitchFamily="34" charset="0"/>
              </a:rPr>
              <a:t>in more </a:t>
            </a:r>
            <a:r>
              <a:rPr lang="en-US" sz="1400" b="1" dirty="0" err="1">
                <a:cs typeface="Arial" pitchFamily="34" charset="0"/>
              </a:rPr>
              <a:t>outmigrating</a:t>
            </a:r>
            <a:r>
              <a:rPr lang="en-US" sz="1400" b="1" dirty="0">
                <a:cs typeface="Arial" pitchFamily="34" charset="0"/>
              </a:rPr>
              <a:t> fish</a:t>
            </a:r>
            <a:r>
              <a:rPr lang="en-US" sz="1400" b="1" dirty="0" smtClean="0">
                <a:cs typeface="Arial" pitchFamily="34" charset="0"/>
              </a:rPr>
              <a:t>.</a:t>
            </a:r>
          </a:p>
          <a:p>
            <a:endParaRPr lang="en-US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>
                <a:cs typeface="Arial" pitchFamily="34" charset="0"/>
              </a:rPr>
              <a:t>However, if our critics are correct, simply using a lower ISF</a:t>
            </a:r>
            <a:r>
              <a:rPr lang="en-US" sz="1400" b="0" baseline="0" dirty="0" smtClean="0">
                <a:cs typeface="Arial" pitchFamily="34" charset="0"/>
              </a:rPr>
              <a:t> standard would solve the rural water problem, right?</a:t>
            </a:r>
            <a:endParaRPr lang="en-US" sz="1400" b="0" dirty="0" smtClean="0">
              <a:cs typeface="Arial" pitchFamily="34" charset="0"/>
            </a:endParaRPr>
          </a:p>
          <a:p>
            <a:endParaRPr lang="en-US" sz="1400" b="1" dirty="0">
              <a:cs typeface="Arial" pitchFamily="34" charset="0"/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769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508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09884"/>
            <a:ext cx="5608320" cy="5186517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sz="1400" b="1" dirty="0" smtClean="0">
                <a:cs typeface="Arial" panose="020B0604020202020204" pitchFamily="34" charset="0"/>
              </a:rPr>
              <a:t>Here I used</a:t>
            </a:r>
            <a:r>
              <a:rPr lang="en-US" sz="1400" b="1" baseline="0" dirty="0" smtClean="0"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cs typeface="Arial" panose="020B0604020202020204" pitchFamily="34" charset="0"/>
              </a:rPr>
              <a:t>the same 7-day threshold</a:t>
            </a:r>
            <a:r>
              <a:rPr lang="en-US" sz="1400" b="1" baseline="0" dirty="0" smtClean="0"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cs typeface="Arial" panose="020B0604020202020204" pitchFamily="34" charset="0"/>
              </a:rPr>
              <a:t>analysis looking at availability under ISFs set during our</a:t>
            </a:r>
            <a:r>
              <a:rPr lang="en-US" sz="1400" b="1" baseline="0" dirty="0" smtClean="0">
                <a:cs typeface="Arial" panose="020B0604020202020204" pitchFamily="34" charset="0"/>
              </a:rPr>
              <a:t> 2</a:t>
            </a:r>
            <a:r>
              <a:rPr lang="en-US" sz="1400" b="1" baseline="30000" dirty="0" smtClean="0">
                <a:cs typeface="Arial" panose="020B0604020202020204" pitchFamily="34" charset="0"/>
              </a:rPr>
              <a:t>nd</a:t>
            </a:r>
            <a:r>
              <a:rPr lang="en-US" sz="1400" b="1" baseline="0" dirty="0" smtClean="0">
                <a:cs typeface="Arial" panose="020B0604020202020204" pitchFamily="34" charset="0"/>
              </a:rPr>
              <a:t> phase of rule development .</a:t>
            </a:r>
          </a:p>
          <a:p>
            <a:pPr>
              <a:spcBef>
                <a:spcPct val="0"/>
              </a:spcBef>
            </a:pPr>
            <a:endParaRPr lang="en-US" sz="1400" b="1" baseline="0" dirty="0" smtClean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1400" b="0" baseline="0" dirty="0" smtClean="0">
                <a:cs typeface="Arial" panose="020B0604020202020204" pitchFamily="34" charset="0"/>
              </a:rPr>
              <a:t>Under this standard, we started using a resource focus for ISFs, but had hydrologic limits of 50% during the winter and about 40% during the summer. </a:t>
            </a:r>
          </a:p>
          <a:p>
            <a:pPr>
              <a:spcBef>
                <a:spcPct val="0"/>
              </a:spcBef>
            </a:pPr>
            <a:endParaRPr lang="en-US" sz="1400" b="1" baseline="0" dirty="0" smtClean="0">
              <a:cs typeface="Arial" panose="020B0604020202020204" pitchFamily="34" charset="0"/>
            </a:endParaRPr>
          </a:p>
          <a:p>
            <a:r>
              <a:rPr lang="en-US" sz="1400" b="1" dirty="0" smtClean="0"/>
              <a:t>Using this lower </a:t>
            </a:r>
            <a:r>
              <a:rPr lang="en-US" sz="1400" b="1" dirty="0"/>
              <a:t>protective standard, </a:t>
            </a:r>
            <a:r>
              <a:rPr lang="en-US" sz="1400" b="1" dirty="0" smtClean="0"/>
              <a:t>ISFs were </a:t>
            </a:r>
            <a:r>
              <a:rPr lang="en-US" sz="1400" b="1" dirty="0"/>
              <a:t>not met </a:t>
            </a:r>
            <a:r>
              <a:rPr lang="en-US" sz="1400" b="1" dirty="0" smtClean="0"/>
              <a:t>in almost every year, and for an average </a:t>
            </a:r>
            <a:r>
              <a:rPr lang="en-US" sz="1400" b="1" dirty="0"/>
              <a:t>of 172 days. </a:t>
            </a:r>
            <a:endParaRPr lang="en-US" sz="1400" b="1" dirty="0" smtClean="0"/>
          </a:p>
          <a:p>
            <a:endParaRPr lang="en-US" sz="14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/>
              <a:t>So even with a lower standard, new rural</a:t>
            </a:r>
            <a:r>
              <a:rPr lang="en-US" sz="1400" b="0" baseline="0" dirty="0" smtClean="0"/>
              <a:t> water would not be available.</a:t>
            </a:r>
            <a:r>
              <a:rPr lang="en-US" sz="1400" b="0" dirty="0" smtClean="0"/>
              <a:t> </a:t>
            </a:r>
          </a:p>
          <a:p>
            <a:endParaRPr lang="en-US" sz="1400" dirty="0"/>
          </a:p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E4DD51-1CDD-406C-A141-2E2530B03D7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267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508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09884"/>
            <a:ext cx="5608320" cy="5186517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sz="1400" b="1" dirty="0" smtClean="0">
                <a:cs typeface="Arial" panose="020B0604020202020204" pitchFamily="34" charset="0"/>
              </a:rPr>
              <a:t>Finally,</a:t>
            </a:r>
            <a:r>
              <a:rPr lang="en-US" sz="1400" b="1" baseline="0" dirty="0" smtClean="0">
                <a:cs typeface="Arial" panose="020B0604020202020204" pitchFamily="34" charset="0"/>
              </a:rPr>
              <a:t> let look at availability with an ISF rule from the first phase. </a:t>
            </a:r>
          </a:p>
          <a:p>
            <a:pPr>
              <a:spcBef>
                <a:spcPct val="0"/>
              </a:spcBef>
            </a:pPr>
            <a:endParaRPr lang="en-US" sz="1400" b="1" baseline="0" dirty="0" smtClean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400" baseline="0" dirty="0" smtClean="0"/>
              <a:t>This phase used our least protective standard that based ISFs on the 95% exceedance during high flow periods and between the 95 and 60% exceedance during the low flow period.</a:t>
            </a:r>
          </a:p>
          <a:p>
            <a:endParaRPr lang="en-US" sz="1400" dirty="0" smtClean="0">
              <a:cs typeface="Arial" panose="020B0604020202020204" pitchFamily="34" charset="0"/>
            </a:endParaRPr>
          </a:p>
          <a:p>
            <a:r>
              <a:rPr lang="en-US" sz="1400" b="1" dirty="0" smtClean="0"/>
              <a:t>The results were quite stunning.</a:t>
            </a:r>
          </a:p>
          <a:p>
            <a:endParaRPr lang="en-US" sz="1400" b="1" dirty="0" smtClean="0"/>
          </a:p>
          <a:p>
            <a:r>
              <a:rPr lang="en-US" sz="1400" dirty="0" smtClean="0"/>
              <a:t>Even using this low standard, WRIA 9 ISFs were not met in</a:t>
            </a:r>
            <a:r>
              <a:rPr lang="en-US" sz="1400" baseline="0" dirty="0" smtClean="0"/>
              <a:t> most </a:t>
            </a:r>
            <a:r>
              <a:rPr lang="en-US" sz="1400" dirty="0" smtClean="0"/>
              <a:t>years and for an average of</a:t>
            </a:r>
            <a:r>
              <a:rPr lang="en-US" sz="1400" baseline="0" dirty="0" smtClean="0"/>
              <a:t> 49 days.</a:t>
            </a:r>
            <a:r>
              <a:rPr lang="en-US" sz="1400" dirty="0" smtClean="0"/>
              <a:t>  </a:t>
            </a:r>
          </a:p>
          <a:p>
            <a:endParaRPr lang="en-US" sz="1400" dirty="0" smtClean="0"/>
          </a:p>
          <a:p>
            <a:r>
              <a:rPr lang="en-US" sz="1400" b="1" dirty="0" smtClean="0"/>
              <a:t>Lower standards may make water available more often, but even they will not allow</a:t>
            </a:r>
            <a:r>
              <a:rPr lang="en-US" sz="1400" b="1" baseline="0" dirty="0" smtClean="0"/>
              <a:t> for new uninterruptable use needed for new homes.</a:t>
            </a:r>
            <a:r>
              <a:rPr lang="en-US" sz="1400" b="1" dirty="0" smtClean="0"/>
              <a:t> </a:t>
            </a:r>
          </a:p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E4DD51-1CDD-406C-A141-2E2530B03D7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63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19113" y="542925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321027" y="3893820"/>
            <a:ext cx="5971823" cy="491192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400" b="1" dirty="0">
              <a:cs typeface="Arial" charset="0"/>
            </a:endParaRPr>
          </a:p>
          <a:p>
            <a:r>
              <a:rPr lang="en-US" sz="1400" b="1" dirty="0" smtClean="0"/>
              <a:t>Lower standards may make water available more often, but even they will not allow</a:t>
            </a:r>
            <a:r>
              <a:rPr lang="en-US" sz="1400" b="1" baseline="0" dirty="0" smtClean="0"/>
              <a:t> for new uninterruptable use needed for new homes.</a:t>
            </a:r>
            <a:r>
              <a:rPr lang="en-US" sz="1400" b="1" dirty="0" smtClean="0"/>
              <a:t> </a:t>
            </a:r>
          </a:p>
          <a:p>
            <a:endParaRPr lang="en-US" sz="1400" b="1" dirty="0" smtClean="0"/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3891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508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09884"/>
            <a:ext cx="5608320" cy="5186517"/>
          </a:xfrm>
        </p:spPr>
        <p:txBody>
          <a:bodyPr>
            <a:normAutofit/>
          </a:bodyPr>
          <a:lstStyle/>
          <a:p>
            <a:r>
              <a:rPr lang="en-US" sz="1200" b="1" dirty="0" smtClean="0"/>
              <a:t>These streams</a:t>
            </a:r>
            <a:r>
              <a:rPr lang="en-US" sz="1200" b="1" baseline="0" dirty="0" smtClean="0"/>
              <a:t> all have year around closures which means that water is not available, even for beneficial projects.</a:t>
            </a:r>
          </a:p>
          <a:p>
            <a:endParaRPr lang="en-US" sz="1200" b="1" baseline="0" dirty="0" smtClean="0"/>
          </a:p>
          <a:p>
            <a:r>
              <a:rPr lang="en-US" sz="1200" b="1" baseline="0" dirty="0" smtClean="0"/>
              <a:t>Are all the closures justifies?</a:t>
            </a:r>
          </a:p>
          <a:p>
            <a:endParaRPr lang="en-US" sz="1200" b="1" baseline="0" dirty="0" smtClean="0"/>
          </a:p>
          <a:p>
            <a:r>
              <a:rPr lang="en-US" sz="1200" b="1" baseline="0" dirty="0" smtClean="0"/>
              <a:t>We would need to conduct a habitat study, like a toe-width to check, but if winter and spring water is regularly available, you could recommend changing the year-round closure to seasonal.</a:t>
            </a:r>
            <a:endParaRPr lang="en-US" sz="14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E4DD51-1CDD-406C-A141-2E2530B03D7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175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508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09884"/>
            <a:ext cx="5608320" cy="5186517"/>
          </a:xfrm>
        </p:spPr>
        <p:txBody>
          <a:bodyPr>
            <a:normAutofit/>
          </a:bodyPr>
          <a:lstStyle/>
          <a:p>
            <a:endParaRPr lang="en-US" sz="1400" b="1" dirty="0" smtClean="0"/>
          </a:p>
          <a:p>
            <a:endParaRPr lang="en-US" sz="14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Deer Creek appears to be a type. It is supposed to be a </a:t>
            </a:r>
            <a:r>
              <a:rPr lang="en-US" sz="14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trib</a:t>
            </a:r>
            <a:r>
              <a:rPr lang="en-US" sz="14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Deep lake, but there is no deer creek, only a deep creek.</a:t>
            </a:r>
            <a:endParaRPr lang="en-US" sz="1600" b="1" dirty="0" smtClean="0"/>
          </a:p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E4DD51-1CDD-406C-A141-2E2530B03D7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628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7270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68878"/>
            <a:ext cx="5608320" cy="4889398"/>
          </a:xfrm>
        </p:spPr>
        <p:txBody>
          <a:bodyPr/>
          <a:lstStyle/>
          <a:p>
            <a:r>
              <a:rPr lang="en-US" sz="1400" b="1" dirty="0" smtClean="0">
                <a:cs typeface="Arial" pitchFamily="34" charset="0"/>
              </a:rPr>
              <a:t>Stream </a:t>
            </a:r>
            <a:r>
              <a:rPr lang="en-US" sz="1400" b="1" dirty="0">
                <a:cs typeface="Arial" pitchFamily="34" charset="0"/>
              </a:rPr>
              <a:t>Flows </a:t>
            </a:r>
            <a:r>
              <a:rPr lang="en-US" sz="1400" b="1" dirty="0" smtClean="0">
                <a:cs typeface="Arial" pitchFamily="34" charset="0"/>
              </a:rPr>
              <a:t>vary</a:t>
            </a:r>
            <a:r>
              <a:rPr lang="en-US" sz="1400" b="1" baseline="0" dirty="0" smtClean="0">
                <a:cs typeface="Arial" pitchFamily="34" charset="0"/>
              </a:rPr>
              <a:t> – </a:t>
            </a:r>
            <a:r>
              <a:rPr lang="en-US" sz="1400" b="1" dirty="0" smtClean="0">
                <a:cs typeface="Arial" pitchFamily="34" charset="0"/>
              </a:rPr>
              <a:t>on </a:t>
            </a:r>
            <a:r>
              <a:rPr lang="en-US" sz="1400" b="1" dirty="0">
                <a:cs typeface="Arial" pitchFamily="34" charset="0"/>
              </a:rPr>
              <a:t>a given day, average streamflow can vary by two orders of magnitude but the instream flow is a single number.</a:t>
            </a:r>
          </a:p>
          <a:p>
            <a:endParaRPr lang="en-US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1400" b="0" dirty="0">
                <a:solidFill>
                  <a:srgbClr val="000000"/>
                </a:solidFill>
                <a:cs typeface="Arial" panose="020B0604020202020204" pitchFamily="34" charset="0"/>
              </a:rPr>
              <a:t>If we want to protect the rare, but productive high flow years, a high level of protection is </a:t>
            </a:r>
            <a:r>
              <a:rPr lang="en-US" sz="14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needed,</a:t>
            </a:r>
            <a:r>
              <a:rPr lang="en-US" sz="1400" b="0" baseline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en-US" sz="1400" b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1400" b="0" dirty="0">
                <a:solidFill>
                  <a:srgbClr val="000000"/>
                </a:solidFill>
                <a:cs typeface="Arial" panose="020B0604020202020204" pitchFamily="34" charset="0"/>
              </a:rPr>
              <a:t>But uninterruptable water unavailable even with low levels of protection.</a:t>
            </a:r>
          </a:p>
          <a:p>
            <a:endParaRPr lang="en-US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Large water uses such as municipal, industrial, and agriculture can have a measureable impact on streams, but in-house domestic use only has about a 25 </a:t>
            </a:r>
            <a:r>
              <a:rPr lang="en-US" sz="1400" b="1" dirty="0" err="1">
                <a:solidFill>
                  <a:srgbClr val="000000"/>
                </a:solidFill>
                <a:cs typeface="Arial" panose="020B0604020202020204" pitchFamily="34" charset="0"/>
              </a:rPr>
              <a:t>gpd</a:t>
            </a:r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 consumptive impact or .00004 </a:t>
            </a: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cfs</a:t>
            </a:r>
          </a:p>
          <a:p>
            <a:endParaRPr lang="en-US" sz="14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14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With rare exceptions, this use would not would </a:t>
            </a:r>
            <a:r>
              <a:rPr lang="en-US" sz="1400" b="0" dirty="0">
                <a:solidFill>
                  <a:srgbClr val="000000"/>
                </a:solidFill>
                <a:cs typeface="Arial" panose="020B0604020202020204" pitchFamily="34" charset="0"/>
              </a:rPr>
              <a:t>not affect the </a:t>
            </a:r>
            <a:r>
              <a:rPr lang="en-US" sz="14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stream,</a:t>
            </a:r>
            <a:r>
              <a:rPr lang="en-US" sz="1400" b="0" baseline="0" dirty="0" smtClean="0">
                <a:solidFill>
                  <a:srgbClr val="000000"/>
                </a:solidFill>
                <a:cs typeface="Arial" panose="020B0604020202020204" pitchFamily="34" charset="0"/>
              </a:rPr>
              <a:t> but water law treats them the same.</a:t>
            </a:r>
            <a:endParaRPr lang="en-US" sz="1400" b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endParaRPr lang="en-US" sz="1400" b="1" dirty="0">
              <a:cs typeface="Arial" panose="020B0604020202020204" pitchFamily="34" charset="0"/>
            </a:endParaRPr>
          </a:p>
          <a:p>
            <a:r>
              <a:rPr lang="en-US" sz="1400" b="1" dirty="0">
                <a:cs typeface="Arial" panose="020B0604020202020204" pitchFamily="34" charset="0"/>
              </a:rPr>
              <a:t>Flexibility within water law is needed, but the concern is over the cumulative impact.  </a:t>
            </a:r>
          </a:p>
          <a:p>
            <a:r>
              <a:rPr lang="en-US" sz="1400" b="1" dirty="0">
                <a:cs typeface="Arial" panose="020B0604020202020204" pitchFamily="34" charset="0"/>
              </a:rPr>
              <a:t>For example, 1000 in-house domestic uses adds up to 0.4 cfs which is the low flow of many small streams.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814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EFA0FC-FB40-4297-9C24-0CEC00A51181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28650" y="641350"/>
            <a:ext cx="5575300" cy="31369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070555"/>
            <a:ext cx="5608320" cy="4063796"/>
          </a:xfrm>
          <a:noFill/>
          <a:ln/>
        </p:spPr>
        <p:txBody>
          <a:bodyPr>
            <a:norm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There are many competing uses for water. 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Ecology has tried to find ways to allow small uses within an ISF rule, but these have invalidated, or declared are too risky. </a:t>
            </a:r>
          </a:p>
          <a:p>
            <a:endParaRPr lang="en-US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1400" dirty="0" smtClean="0">
                <a:cs typeface="Arial" panose="020B0604020202020204" pitchFamily="34" charset="0"/>
              </a:rPr>
              <a:t>RCW 9094 is the new tool we have been given to have strong ISF protection and provide water for new homes. </a:t>
            </a:r>
          </a:p>
          <a:p>
            <a:endParaRPr lang="en-US" sz="1400" b="1" dirty="0" smtClean="0">
              <a:cs typeface="Arial" panose="020B0604020202020204" pitchFamily="34" charset="0"/>
            </a:endParaRPr>
          </a:p>
          <a:p>
            <a:r>
              <a:rPr lang="en-US" sz="1400" b="1" dirty="0" smtClean="0">
                <a:cs typeface="Arial" panose="020B0604020202020204" pitchFamily="34" charset="0"/>
              </a:rPr>
              <a:t>My role is to provide the technical assistance needed to help you successfully implement it. </a:t>
            </a:r>
          </a:p>
          <a:p>
            <a:endParaRPr lang="en-US" sz="1400" b="1" dirty="0">
              <a:cs typeface="Arial" panose="020B0604020202020204" pitchFamily="34" charset="0"/>
            </a:endParaRPr>
          </a:p>
          <a:p>
            <a:pPr eaLnBrk="1" hangingPunct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078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57150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06439" y="3942735"/>
            <a:ext cx="5992837" cy="5144995"/>
          </a:xfrm>
        </p:spPr>
        <p:txBody>
          <a:bodyPr/>
          <a:lstStyle/>
          <a:p>
            <a:pPr defTabSz="914266">
              <a:defRPr/>
            </a:pPr>
            <a:r>
              <a:rPr lang="en-US" sz="1400" b="1" dirty="0"/>
              <a:t>Washington’s ISF laws </a:t>
            </a:r>
            <a:r>
              <a:rPr lang="en-US" sz="1400" b="1" dirty="0" smtClean="0"/>
              <a:t>originated </a:t>
            </a:r>
            <a:r>
              <a:rPr lang="en-US" sz="1400" b="1" dirty="0"/>
              <a:t>in 1969 and 1971, but concept of Instream Flows dates back at least to the 1917 water code which </a:t>
            </a:r>
            <a:r>
              <a:rPr lang="en-US" sz="1400" b="1" dirty="0" smtClean="0"/>
              <a:t>mentions:</a:t>
            </a:r>
          </a:p>
          <a:p>
            <a:pPr defTabSz="914266">
              <a:defRPr/>
            </a:pPr>
            <a:r>
              <a:rPr lang="en-US" sz="1400" b="1" dirty="0" smtClean="0"/>
              <a:t> </a:t>
            </a:r>
            <a:endParaRPr lang="en-US" sz="1400" b="1" dirty="0"/>
          </a:p>
          <a:p>
            <a:pPr defTabSz="914266">
              <a:defRPr/>
            </a:pPr>
            <a:r>
              <a:rPr lang="en-US" sz="1400" dirty="0"/>
              <a:t>“retaining enough water in streams and lakes to protect instream and natural values and rights.”</a:t>
            </a:r>
          </a:p>
          <a:p>
            <a:pPr defTabSz="914266">
              <a:defRPr/>
            </a:pPr>
            <a:endParaRPr lang="en-US" sz="1400" b="1" dirty="0"/>
          </a:p>
          <a:p>
            <a:pPr defTabSz="914266">
              <a:defRPr/>
            </a:pPr>
            <a:r>
              <a:rPr lang="en-US" sz="1400" b="1" dirty="0"/>
              <a:t>But it took decades of increasing water </a:t>
            </a:r>
            <a:r>
              <a:rPr lang="en-US" sz="1400" b="1" dirty="0" smtClean="0"/>
              <a:t>withdrawals</a:t>
            </a:r>
            <a:r>
              <a:rPr lang="en-US" sz="1400" b="1" dirty="0" smtClean="0">
                <a:cs typeface="Arial" panose="020B0604020202020204" pitchFamily="34" charset="0"/>
              </a:rPr>
              <a:t> and lower stream flows for </a:t>
            </a:r>
            <a:r>
              <a:rPr lang="en-US" sz="1400" b="1" dirty="0">
                <a:cs typeface="Arial" panose="020B0604020202020204" pitchFamily="34" charset="0"/>
              </a:rPr>
              <a:t>us to recognize and take action on one simple truth:</a:t>
            </a:r>
          </a:p>
          <a:p>
            <a:pPr defTabSz="914266">
              <a:defRPr/>
            </a:pPr>
            <a:endParaRPr lang="en-US" sz="1400" b="1" dirty="0">
              <a:cs typeface="Arial" panose="020B0604020202020204" pitchFamily="34" charset="0"/>
            </a:endParaRPr>
          </a:p>
          <a:p>
            <a:pPr defTabSz="914266">
              <a:defRPr/>
            </a:pPr>
            <a:r>
              <a:rPr lang="en-US" sz="1400" dirty="0">
                <a:cs typeface="Arial" panose="020B0604020202020204" pitchFamily="34" charset="0"/>
              </a:rPr>
              <a:t>That our thirst for water is often greater than nature’s ability to provide it, especially in the summer.</a:t>
            </a:r>
          </a:p>
          <a:p>
            <a:pPr defTabSz="914266">
              <a:defRPr/>
            </a:pPr>
            <a:endParaRPr lang="en-US" sz="1400" b="1" dirty="0">
              <a:cs typeface="Arial" panose="020B0604020202020204" pitchFamily="34" charset="0"/>
            </a:endParaRPr>
          </a:p>
          <a:p>
            <a:pPr defTabSz="914266">
              <a:defRPr/>
            </a:pPr>
            <a:r>
              <a:rPr lang="en-US" sz="1400" b="1" dirty="0" smtClean="0">
                <a:cs typeface="Arial" panose="020B0604020202020204" pitchFamily="34" charset="0"/>
              </a:rPr>
              <a:t>These lower </a:t>
            </a:r>
            <a:r>
              <a:rPr lang="en-US" sz="1400" b="1" dirty="0">
                <a:cs typeface="Arial" panose="020B0604020202020204" pitchFamily="34" charset="0"/>
              </a:rPr>
              <a:t>stream </a:t>
            </a:r>
            <a:r>
              <a:rPr lang="en-US" sz="1400" b="1" dirty="0" smtClean="0">
                <a:cs typeface="Arial" panose="020B0604020202020204" pitchFamily="34" charset="0"/>
              </a:rPr>
              <a:t>flows contributed </a:t>
            </a:r>
            <a:r>
              <a:rPr lang="en-US" sz="1400" b="1" dirty="0">
                <a:cs typeface="Arial" panose="020B0604020202020204" pitchFamily="34" charset="0"/>
              </a:rPr>
              <a:t>to a number of environmental concerns, including reduced fish populations.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779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33425" y="727075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49213"/>
            <a:ext cx="5608320" cy="50201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400" b="1" dirty="0">
                <a:cs typeface="Arial" pitchFamily="34" charset="0"/>
              </a:rPr>
              <a:t>These are the results from a PHABSIM model.  It shows the amount of habitat available for different species and lifestage at each of the modeled stream flows.</a:t>
            </a:r>
          </a:p>
          <a:p>
            <a:pPr>
              <a:defRPr/>
            </a:pPr>
            <a:endParaRPr lang="en-US" sz="1400" dirty="0"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cs typeface="Arial" pitchFamily="34" charset="0"/>
              </a:rPr>
              <a:t>In general, low flows are too shallow and slow and fish don’t like it.</a:t>
            </a:r>
          </a:p>
          <a:p>
            <a:pPr>
              <a:defRPr/>
            </a:pPr>
            <a:endParaRPr lang="en-US" sz="1400" dirty="0">
              <a:cs typeface="Arial" pitchFamily="34" charset="0"/>
            </a:endParaRPr>
          </a:p>
          <a:p>
            <a:pPr>
              <a:defRPr/>
            </a:pPr>
            <a:r>
              <a:rPr lang="en-US" sz="1400" b="1" dirty="0">
                <a:cs typeface="Arial" pitchFamily="34" charset="0"/>
              </a:rPr>
              <a:t>High flows are too deep and fast and fish don’t like it.</a:t>
            </a:r>
          </a:p>
          <a:p>
            <a:pPr>
              <a:defRPr/>
            </a:pPr>
            <a:endParaRPr lang="en-US" sz="1400" dirty="0"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cs typeface="Arial" pitchFamily="34" charset="0"/>
              </a:rPr>
              <a:t>At some varied stream flow, the stream produces the most fish habitat for each of the modeled species and life histories.</a:t>
            </a:r>
          </a:p>
          <a:p>
            <a:pPr>
              <a:defRPr/>
            </a:pPr>
            <a:endParaRPr lang="en-US" sz="14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  <a:cs typeface="Arial" pitchFamily="34" charset="0"/>
              </a:rPr>
              <a:t>The highlighted</a:t>
            </a:r>
            <a:r>
              <a:rPr lang="en-US" sz="1400" b="1" baseline="0" dirty="0" smtClean="0">
                <a:solidFill>
                  <a:schemeClr val="tx1"/>
                </a:solidFill>
                <a:cs typeface="Arial" pitchFamily="34" charset="0"/>
              </a:rPr>
              <a:t> portion of the table are the peak habitat values and the associated streamflows are </a:t>
            </a:r>
            <a:r>
              <a:rPr lang="en-US" sz="1400" b="1" dirty="0" smtClean="0">
                <a:solidFill>
                  <a:schemeClr val="tx1"/>
                </a:solidFill>
                <a:cs typeface="Arial" pitchFamily="34" charset="0"/>
              </a:rPr>
              <a:t>used to develop </a:t>
            </a:r>
            <a:r>
              <a:rPr lang="en-US" sz="1400" b="1" dirty="0">
                <a:solidFill>
                  <a:schemeClr val="tx1"/>
                </a:solidFill>
                <a:cs typeface="Arial" panose="020B0604020202020204" pitchFamily="34" charset="0"/>
              </a:rPr>
              <a:t>a draft </a:t>
            </a:r>
            <a:r>
              <a:rPr lang="en-US" sz="1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recommendations.</a:t>
            </a:r>
            <a:endParaRPr lang="en-US" sz="14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1337" indent="-29666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6673" indent="-23733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341" indent="-23733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6011" indent="-23733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10680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5348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60018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34688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25DE0F6-4DAE-4E80-8B31-234961BF07D5}" type="slidenum">
              <a:rPr lang="en-US" altLang="en-US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813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7063" y="53340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20700" y="4007460"/>
            <a:ext cx="5788660" cy="4822508"/>
          </a:xfrm>
        </p:spPr>
        <p:txBody>
          <a:bodyPr/>
          <a:lstStyle/>
          <a:p>
            <a:pPr defTabSz="914266">
              <a:defRPr/>
            </a:pPr>
            <a:r>
              <a:rPr lang="en-US" sz="1400" b="1" dirty="0" smtClean="0">
                <a:cs typeface="Arial" panose="020B0604020202020204" pitchFamily="34" charset="0"/>
              </a:rPr>
              <a:t>It’s a sad fact, but </a:t>
            </a:r>
            <a:r>
              <a:rPr lang="en-US" sz="1400" b="1" dirty="0">
                <a:cs typeface="Arial" panose="020B0604020202020204" pitchFamily="34" charset="0"/>
              </a:rPr>
              <a:t>around 75% of the state has </a:t>
            </a:r>
            <a:r>
              <a:rPr lang="en-US" sz="1400" b="1" dirty="0" smtClean="0">
                <a:cs typeface="Arial" panose="020B0604020202020204" pitchFamily="34" charset="0"/>
              </a:rPr>
              <a:t>at </a:t>
            </a:r>
            <a:r>
              <a:rPr lang="en-US" sz="1400" b="1" dirty="0">
                <a:cs typeface="Arial" panose="020B0604020202020204" pitchFamily="34" charset="0"/>
              </a:rPr>
              <a:t>least one endangered or threatened salmonid.</a:t>
            </a:r>
          </a:p>
          <a:p>
            <a:pPr defTabSz="914266">
              <a:defRPr/>
            </a:pPr>
            <a:endParaRPr lang="en-US" sz="1400" b="1" dirty="0">
              <a:cs typeface="Arial" panose="020B0604020202020204" pitchFamily="34" charset="0"/>
            </a:endParaRPr>
          </a:p>
          <a:p>
            <a:pPr defTabSz="914266">
              <a:defRPr/>
            </a:pPr>
            <a:r>
              <a:rPr lang="en-US" sz="1400" dirty="0" smtClean="0">
                <a:cs typeface="Arial" panose="020B0604020202020204" pitchFamily="34" charset="0"/>
              </a:rPr>
              <a:t>There are </a:t>
            </a:r>
            <a:r>
              <a:rPr lang="en-US" sz="1400" dirty="0">
                <a:cs typeface="Arial" panose="020B0604020202020204" pitchFamily="34" charset="0"/>
              </a:rPr>
              <a:t>many factors contributing to this </a:t>
            </a:r>
            <a:r>
              <a:rPr lang="en-US" sz="1400" dirty="0" smtClean="0">
                <a:cs typeface="Arial" panose="020B0604020202020204" pitchFamily="34" charset="0"/>
              </a:rPr>
              <a:t>decline, commonly grouped </a:t>
            </a:r>
            <a:r>
              <a:rPr lang="en-US" sz="1400" dirty="0">
                <a:cs typeface="Arial" panose="020B0604020202020204" pitchFamily="34" charset="0"/>
              </a:rPr>
              <a:t>into the four H’s; Habitat, Hatcheries, Harvest, and Hydro.  </a:t>
            </a:r>
          </a:p>
          <a:p>
            <a:pPr defTabSz="914266">
              <a:defRPr/>
            </a:pPr>
            <a:endParaRPr lang="en-US" sz="1400" dirty="0">
              <a:cs typeface="Arial" panose="020B0604020202020204" pitchFamily="34" charset="0"/>
            </a:endParaRPr>
          </a:p>
          <a:p>
            <a:pPr defTabSz="914266">
              <a:defRPr/>
            </a:pPr>
            <a:r>
              <a:rPr lang="en-US" sz="1400" b="1" dirty="0">
                <a:cs typeface="Arial" panose="020B0604020202020204" pitchFamily="34" charset="0"/>
              </a:rPr>
              <a:t>Low streamflows are </a:t>
            </a:r>
            <a:r>
              <a:rPr lang="en-US" sz="1400" b="1" dirty="0" smtClean="0">
                <a:cs typeface="Arial" panose="020B0604020202020204" pitchFamily="34" charset="0"/>
              </a:rPr>
              <a:t>just </a:t>
            </a:r>
            <a:r>
              <a:rPr lang="en-US" sz="1400" b="1" baseline="0" dirty="0" smtClean="0">
                <a:cs typeface="Arial" panose="020B0604020202020204" pitchFamily="34" charset="0"/>
              </a:rPr>
              <a:t>one of the habitat factors</a:t>
            </a:r>
            <a:r>
              <a:rPr lang="en-US" sz="1400" b="1" dirty="0" smtClean="0">
                <a:cs typeface="Arial" panose="020B0604020202020204" pitchFamily="34" charset="0"/>
              </a:rPr>
              <a:t>.</a:t>
            </a:r>
            <a:endParaRPr lang="en-US" sz="1400" b="1" dirty="0">
              <a:cs typeface="Arial" panose="020B0604020202020204" pitchFamily="34" charset="0"/>
            </a:endParaRPr>
          </a:p>
          <a:p>
            <a:pPr defTabSz="914266">
              <a:defRPr/>
            </a:pPr>
            <a:endParaRPr lang="en-US" sz="1400" dirty="0">
              <a:cs typeface="Arial" panose="020B0604020202020204" pitchFamily="34" charset="0"/>
            </a:endParaRPr>
          </a:p>
          <a:p>
            <a:pPr defTabSz="914266">
              <a:defRPr/>
            </a:pPr>
            <a:r>
              <a:rPr lang="en-US" sz="1400" dirty="0" smtClean="0">
                <a:cs typeface="Arial" panose="020B0604020202020204" pitchFamily="34" charset="0"/>
              </a:rPr>
              <a:t>Because of these many factors, It’s </a:t>
            </a:r>
            <a:r>
              <a:rPr lang="en-US" sz="1400" dirty="0">
                <a:cs typeface="Arial" panose="020B0604020202020204" pitchFamily="34" charset="0"/>
              </a:rPr>
              <a:t>taking a comprehensive approach to address this </a:t>
            </a:r>
            <a:r>
              <a:rPr lang="en-US" sz="1400" dirty="0" smtClean="0">
                <a:cs typeface="Arial" panose="020B0604020202020204" pitchFamily="34" charset="0"/>
              </a:rPr>
              <a:t>decline. </a:t>
            </a:r>
          </a:p>
          <a:p>
            <a:pPr defTabSz="914266">
              <a:defRPr/>
            </a:pPr>
            <a:endParaRPr lang="en-US" sz="1400" dirty="0">
              <a:cs typeface="Arial" panose="020B0604020202020204" pitchFamily="34" charset="0"/>
            </a:endParaRPr>
          </a:p>
          <a:p>
            <a:pPr defTabSz="914266">
              <a:defRPr/>
            </a:pPr>
            <a:r>
              <a:rPr lang="en-US" sz="1400" b="1" dirty="0" smtClean="0">
                <a:cs typeface="Arial" panose="020B0604020202020204" pitchFamily="34" charset="0"/>
              </a:rPr>
              <a:t>In the mid 70’s Ecology</a:t>
            </a:r>
            <a:r>
              <a:rPr lang="en-US" sz="1400" b="1" baseline="0" dirty="0" smtClean="0"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cs typeface="Arial" panose="020B0604020202020204" pitchFamily="34" charset="0"/>
              </a:rPr>
              <a:t>began developing</a:t>
            </a:r>
            <a:r>
              <a:rPr lang="en-US" sz="1400" b="1" baseline="0" dirty="0" smtClean="0">
                <a:cs typeface="Arial" panose="020B0604020202020204" pitchFamily="34" charset="0"/>
              </a:rPr>
              <a:t> ISF rules to address the low flow factor and to protect and preserve instream resources.</a:t>
            </a:r>
          </a:p>
          <a:p>
            <a:pPr defTabSz="914266">
              <a:defRPr/>
            </a:pPr>
            <a:endParaRPr lang="en-US" sz="1400" b="1" baseline="0" dirty="0" smtClean="0">
              <a:cs typeface="Arial" panose="020B0604020202020204" pitchFamily="34" charset="0"/>
            </a:endParaRPr>
          </a:p>
          <a:p>
            <a:pPr marL="0" marR="0" lvl="0" indent="0" algn="l" defTabSz="914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 smtClean="0">
                <a:cs typeface="Arial" panose="020B0604020202020204" pitchFamily="34" charset="0"/>
              </a:rPr>
              <a:t>What are Instream Resources? These</a:t>
            </a:r>
            <a:r>
              <a:rPr lang="en-US" altLang="en-US" sz="1400" dirty="0" smtClean="0">
                <a:cs typeface="Arial" panose="020B0604020202020204" pitchFamily="34" charset="0"/>
              </a:rPr>
              <a:t> are the are the animals, activities and social values that benefit from having enough water in the stream. </a:t>
            </a:r>
          </a:p>
          <a:p>
            <a:pPr marL="0" marR="0" lvl="0" indent="0" algn="l" defTabSz="914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400" dirty="0">
              <a:cs typeface="Arial" panose="020B0604020202020204" pitchFamily="34" charset="0"/>
            </a:endParaRPr>
          </a:p>
          <a:p>
            <a:pPr marL="0" marR="0" lvl="0" indent="0" algn="l" defTabSz="914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dirty="0" smtClean="0">
                <a:cs typeface="Arial" panose="020B0604020202020204" pitchFamily="34" charset="0"/>
              </a:rPr>
              <a:t>These include</a:t>
            </a:r>
            <a:r>
              <a:rPr lang="en-US" altLang="en-US" sz="1400" b="1" dirty="0">
                <a:cs typeface="Arial" panose="020B0604020202020204" pitchFamily="34" charset="0"/>
              </a:rPr>
              <a:t>:</a:t>
            </a:r>
            <a:endParaRPr lang="en-US" altLang="en-US" sz="1400" b="1" dirty="0" smtClean="0">
              <a:cs typeface="Arial" panose="020B0604020202020204" pitchFamily="34" charset="0"/>
            </a:endParaRPr>
          </a:p>
          <a:p>
            <a:pPr defTabSz="914266">
              <a:defRPr/>
            </a:pPr>
            <a:endParaRPr lang="en-US" sz="1400" b="1" baseline="0" dirty="0" smtClean="0">
              <a:cs typeface="Arial" panose="020B0604020202020204" pitchFamily="34" charset="0"/>
            </a:endParaRPr>
          </a:p>
          <a:p>
            <a:pPr defTabSz="914266">
              <a:defRPr/>
            </a:pPr>
            <a:endParaRPr lang="en-US" sz="1400" b="1" dirty="0"/>
          </a:p>
          <a:p>
            <a:endParaRPr lang="en-US" sz="1400" b="0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03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468030-8C7A-4740-9930-A4106F0E1F60}" type="slidenum">
              <a:rPr lang="en-US" smtClean="0">
                <a:solidFill>
                  <a:srgbClr val="000000"/>
                </a:solidFill>
                <a:latin typeface="Tahom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4292" y="4620576"/>
            <a:ext cx="5930348" cy="498062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500" b="1" dirty="0" smtClean="0">
                <a:cs typeface="Arial" panose="020B0604020202020204" pitchFamily="34" charset="0"/>
              </a:rPr>
              <a:t>Fish </a:t>
            </a:r>
            <a:r>
              <a:rPr lang="en-US" altLang="en-US" sz="1500" b="1" dirty="0">
                <a:cs typeface="Arial" panose="020B0604020202020204" pitchFamily="34" charset="0"/>
              </a:rPr>
              <a:t>and wildlife: </a:t>
            </a:r>
            <a:r>
              <a:rPr lang="en-US" sz="1500" dirty="0">
                <a:cs typeface="Arial" panose="020B0604020202020204" pitchFamily="34" charset="0"/>
              </a:rPr>
              <a:t>It’s sad to say, but we have had to point out that fish do indeed need water and that dry streams or increasing the dry </a:t>
            </a:r>
            <a:r>
              <a:rPr lang="en-US" sz="1500" dirty="0" smtClean="0">
                <a:cs typeface="Arial" panose="020B0604020202020204" pitchFamily="34" charset="0"/>
              </a:rPr>
              <a:t>period </a:t>
            </a:r>
            <a:r>
              <a:rPr lang="en-US" sz="1500" dirty="0">
                <a:cs typeface="Arial" panose="020B0604020202020204" pitchFamily="34" charset="0"/>
              </a:rPr>
              <a:t>in intermittent streams does not protect the resource. </a:t>
            </a:r>
            <a:r>
              <a:rPr lang="en-US" sz="1500" b="1" dirty="0">
                <a:cs typeface="Arial" panose="020B0604020202020204" pitchFamily="34" charset="0"/>
              </a:rPr>
              <a:t>&lt;CR&gt;</a:t>
            </a:r>
          </a:p>
          <a:p>
            <a:endParaRPr lang="en-US" sz="1500" dirty="0">
              <a:cs typeface="Arial" panose="020B0604020202020204" pitchFamily="34" charset="0"/>
            </a:endParaRPr>
          </a:p>
          <a:p>
            <a:r>
              <a:rPr lang="en-US" sz="1500" b="1" dirty="0">
                <a:cs typeface="Arial" panose="020B0604020202020204" pitchFamily="34" charset="0"/>
              </a:rPr>
              <a:t>Boating, Fishing, and other recreational activities : </a:t>
            </a:r>
            <a:r>
              <a:rPr lang="en-US" sz="1500" b="1" dirty="0" smtClean="0">
                <a:cs typeface="Arial" panose="020B0604020202020204" pitchFamily="34" charset="0"/>
              </a:rPr>
              <a:t>I </a:t>
            </a:r>
            <a:r>
              <a:rPr lang="en-US" sz="1500" b="1" dirty="0">
                <a:cs typeface="Arial" panose="020B0604020202020204" pitchFamily="34" charset="0"/>
              </a:rPr>
              <a:t>don’t think dragging a kayak through the shallows is the experience most boaters are looking for &lt;CR&gt;</a:t>
            </a:r>
            <a:r>
              <a:rPr lang="en-US" sz="1500" dirty="0">
                <a:cs typeface="Arial" panose="020B0604020202020204" pitchFamily="34" charset="0"/>
              </a:rPr>
              <a:t>.  </a:t>
            </a:r>
          </a:p>
          <a:p>
            <a:endParaRPr lang="en-US" sz="1500" dirty="0">
              <a:cs typeface="Arial" panose="020B0604020202020204" pitchFamily="34" charset="0"/>
            </a:endParaRPr>
          </a:p>
          <a:p>
            <a:r>
              <a:rPr lang="en-US" sz="1500" b="1" dirty="0">
                <a:cs typeface="Arial" panose="020B0604020202020204" pitchFamily="34" charset="0"/>
              </a:rPr>
              <a:t>Scenic or Aesthetic value</a:t>
            </a:r>
            <a:r>
              <a:rPr lang="en-US" sz="1500" dirty="0">
                <a:cs typeface="Arial" panose="020B0604020202020204" pitchFamily="34" charset="0"/>
              </a:rPr>
              <a:t>s, These are pictures of Shoshone Falls in Idaho and for many years, it was dry during the summer as all the water was diverted for power generation.  </a:t>
            </a:r>
          </a:p>
          <a:p>
            <a:endParaRPr lang="en-US" sz="1500" dirty="0">
              <a:cs typeface="Arial" panose="020B0604020202020204" pitchFamily="34" charset="0"/>
            </a:endParaRPr>
          </a:p>
          <a:p>
            <a:r>
              <a:rPr lang="en-US" sz="1500" b="1" dirty="0">
                <a:cs typeface="Arial" panose="020B0604020202020204" pitchFamily="34" charset="0"/>
              </a:rPr>
              <a:t>Now it has a 300 cfs instream </a:t>
            </a:r>
            <a:r>
              <a:rPr lang="en-US" sz="1500" b="1" dirty="0" smtClean="0">
                <a:cs typeface="Arial" panose="020B0604020202020204" pitchFamily="34" charset="0"/>
              </a:rPr>
              <a:t>flow;  during </a:t>
            </a:r>
            <a:r>
              <a:rPr lang="en-US" sz="1500" b="1" dirty="0">
                <a:cs typeface="Arial" panose="020B0604020202020204" pitchFamily="34" charset="0"/>
              </a:rPr>
              <a:t>daylight hours;  </a:t>
            </a:r>
            <a:r>
              <a:rPr lang="en-US" sz="1500" b="1" dirty="0" smtClean="0">
                <a:cs typeface="Arial" panose="020B0604020202020204" pitchFamily="34" charset="0"/>
              </a:rPr>
              <a:t>between April </a:t>
            </a:r>
            <a:r>
              <a:rPr lang="en-US" sz="1500" b="1" dirty="0">
                <a:cs typeface="Arial" panose="020B0604020202020204" pitchFamily="34" charset="0"/>
              </a:rPr>
              <a:t>1 </a:t>
            </a:r>
            <a:r>
              <a:rPr lang="en-US" sz="1500" b="1" dirty="0" smtClean="0">
                <a:cs typeface="Arial" panose="020B0604020202020204" pitchFamily="34" charset="0"/>
              </a:rPr>
              <a:t>and </a:t>
            </a:r>
            <a:r>
              <a:rPr lang="en-US" sz="1500" b="1" dirty="0">
                <a:cs typeface="Arial" panose="020B0604020202020204" pitchFamily="34" charset="0"/>
              </a:rPr>
              <a:t>Labor </a:t>
            </a:r>
            <a:r>
              <a:rPr lang="en-US" sz="1500" b="1" dirty="0" smtClean="0">
                <a:cs typeface="Arial" panose="020B0604020202020204" pitchFamily="34" charset="0"/>
              </a:rPr>
              <a:t>Day.  I know it sounds funny, but it </a:t>
            </a:r>
            <a:r>
              <a:rPr lang="en-US" sz="1500" b="1" dirty="0">
                <a:cs typeface="Arial" panose="020B0604020202020204" pitchFamily="34" charset="0"/>
              </a:rPr>
              <a:t>protects and preserves  aesthetic qualities when people are most likely to see it.</a:t>
            </a:r>
          </a:p>
          <a:p>
            <a:endParaRPr lang="en-US" sz="1500" dirty="0">
              <a:cs typeface="Arial" panose="020B0604020202020204" pitchFamily="34" charset="0"/>
            </a:endParaRPr>
          </a:p>
          <a:p>
            <a:r>
              <a:rPr lang="en-US" sz="1500" dirty="0">
                <a:cs typeface="Arial" panose="020B0604020202020204" pitchFamily="34" charset="0"/>
              </a:rPr>
              <a:t>Other instream resources include water </a:t>
            </a:r>
            <a:r>
              <a:rPr lang="en-US" sz="1500" dirty="0" smtClean="0">
                <a:cs typeface="Arial" panose="020B0604020202020204" pitchFamily="34" charset="0"/>
              </a:rPr>
              <a:t>quality</a:t>
            </a:r>
            <a:r>
              <a:rPr lang="en-US" sz="1500" baseline="0" dirty="0" smtClean="0">
                <a:cs typeface="Arial" panose="020B0604020202020204" pitchFamily="34" charset="0"/>
              </a:rPr>
              <a:t> and</a:t>
            </a:r>
            <a:r>
              <a:rPr lang="en-US" sz="1500" dirty="0" smtClean="0">
                <a:cs typeface="Arial" panose="020B0604020202020204" pitchFamily="34" charset="0"/>
              </a:rPr>
              <a:t> Navigation</a:t>
            </a:r>
            <a:r>
              <a:rPr lang="en-US" sz="1500" b="1" dirty="0" smtClean="0"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dirty="0" smtClean="0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 sz="1500" b="1" dirty="0" smtClean="0">
                <a:cs typeface="Arial" panose="020B0604020202020204" pitchFamily="34" charset="0"/>
              </a:rPr>
              <a:t>&lt;</a:t>
            </a:r>
            <a:r>
              <a:rPr lang="en-US" sz="1500" b="1" dirty="0">
                <a:cs typeface="Arial" panose="020B0604020202020204" pitchFamily="34" charset="0"/>
              </a:rPr>
              <a:t>CR</a:t>
            </a:r>
            <a:r>
              <a:rPr lang="en-US" sz="1500" b="1" dirty="0" smtClean="0">
                <a:cs typeface="Arial" panose="020B0604020202020204" pitchFamily="34" charset="0"/>
              </a:rPr>
              <a:t>&gt;</a:t>
            </a:r>
            <a:endParaRPr lang="en-US" sz="15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236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468030-8C7A-4740-9930-A4106F0E1F60}" type="slidenum">
              <a:rPr lang="en-US" smtClean="0">
                <a:solidFill>
                  <a:srgbClr val="000000"/>
                </a:solidFill>
                <a:latin typeface="Tahom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500" b="1" dirty="0">
              <a:latin typeface="Arial" charset="0"/>
            </a:endParaRPr>
          </a:p>
          <a:p>
            <a:pPr defTabSz="966529">
              <a:spcBef>
                <a:spcPct val="0"/>
              </a:spcBef>
            </a:pPr>
            <a:r>
              <a:rPr lang="en-US" sz="1500" b="1" dirty="0"/>
              <a:t>Recreation: Boating and Fishing</a:t>
            </a:r>
          </a:p>
          <a:p>
            <a:pPr defTabSz="966529">
              <a:spcBef>
                <a:spcPct val="0"/>
              </a:spcBef>
            </a:pPr>
            <a:endParaRPr lang="en-US" sz="1500" b="1" dirty="0"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612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468030-8C7A-4740-9930-A4106F0E1F60}" type="slidenum">
              <a:rPr lang="en-US" smtClean="0">
                <a:solidFill>
                  <a:srgbClr val="000000"/>
                </a:solidFill>
                <a:latin typeface="Tahom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620578"/>
            <a:ext cx="5852160" cy="473141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z="1500" b="1" dirty="0" smtClean="0"/>
              <a:t>Scenic </a:t>
            </a:r>
            <a:r>
              <a:rPr lang="en-US" altLang="en-US" sz="1500" b="1" dirty="0"/>
              <a:t>or Aesthetic Values</a:t>
            </a:r>
          </a:p>
          <a:p>
            <a:pPr>
              <a:spcBef>
                <a:spcPct val="0"/>
              </a:spcBef>
            </a:pPr>
            <a:endParaRPr lang="en-US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827197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4597C-BC78-43D7-BB8F-08D27B11CB40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9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95288"/>
            <a:ext cx="5575300" cy="31369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3759200"/>
            <a:ext cx="6165850" cy="5270500"/>
          </a:xfrm>
          <a:noFill/>
          <a:ln/>
        </p:spPr>
        <p:txBody>
          <a:bodyPr>
            <a:normAutofit lnSpcReduction="10000"/>
          </a:bodyPr>
          <a:lstStyle/>
          <a:p>
            <a:r>
              <a:rPr lang="en-US" sz="1400" dirty="0"/>
              <a:t>To </a:t>
            </a:r>
            <a:r>
              <a:rPr lang="en-US" sz="1400" dirty="0" smtClean="0"/>
              <a:t>help understand </a:t>
            </a:r>
            <a:r>
              <a:rPr lang="en-US" sz="1400" dirty="0"/>
              <a:t>instream flows, </a:t>
            </a:r>
            <a:r>
              <a:rPr lang="en-US" sz="1400" dirty="0" smtClean="0"/>
              <a:t>we should have an </a:t>
            </a:r>
            <a:r>
              <a:rPr lang="en-US" sz="1400" dirty="0"/>
              <a:t>understanding of stream hydrology and streamflow statistics. </a:t>
            </a:r>
            <a:endParaRPr lang="en-US" sz="1400" dirty="0" smtClean="0"/>
          </a:p>
          <a:p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Here 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is a hydrograph showing two 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different years 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of daily stream flow data on 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the Pilchuck River.  </a:t>
            </a:r>
          </a:p>
          <a:p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cs typeface="Arial" pitchFamily="34" charset="0"/>
              </a:rPr>
              <a:t>This graph uses a normal or linear scale graph where each gridline represents the same interval, in this case the vertical interval is 500 cfs or cubic feet</a:t>
            </a:r>
            <a:r>
              <a:rPr lang="en-US" sz="1400" baseline="0" dirty="0" smtClean="0">
                <a:cs typeface="Arial" pitchFamily="34" charset="0"/>
              </a:rPr>
              <a:t> per second-volume/time</a:t>
            </a:r>
            <a:endParaRPr lang="en-US" sz="1400" dirty="0" smtClean="0">
              <a:cs typeface="Arial" pitchFamily="34" charset="0"/>
            </a:endParaRPr>
          </a:p>
          <a:p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  <a:p>
            <a:pPr defTabSz="898137">
              <a:defRPr/>
            </a:pPr>
            <a:r>
              <a:rPr lang="en-US" sz="1400" b="1" dirty="0"/>
              <a:t>As you can see, streamflows </a:t>
            </a:r>
            <a:r>
              <a:rPr lang="en-US" sz="1400" b="1" dirty="0" smtClean="0"/>
              <a:t>vary…a </a:t>
            </a:r>
            <a:r>
              <a:rPr lang="en-US" sz="1400" b="1" dirty="0"/>
              <a:t>lot.  </a:t>
            </a:r>
          </a:p>
          <a:p>
            <a:pPr defTabSz="898137">
              <a:defRPr/>
            </a:pPr>
            <a:endParaRPr lang="en-US" sz="1400" dirty="0"/>
          </a:p>
          <a:p>
            <a:pPr defTabSz="898137">
              <a:defRPr/>
            </a:pPr>
            <a:r>
              <a:rPr lang="en-US" sz="1400" b="1" dirty="0" smtClean="0"/>
              <a:t>They vary daily</a:t>
            </a:r>
            <a:r>
              <a:rPr lang="en-US" sz="1400" dirty="0" smtClean="0"/>
              <a:t>: </a:t>
            </a:r>
            <a:r>
              <a:rPr lang="en-US" sz="1400" baseline="0" dirty="0" smtClean="0"/>
              <a:t>In 2006, the November 6 streamflow was 5290 cfs. On November 7 the streamflow was 10200 cfs so there was  almost a 5000 cfs increase in one day. </a:t>
            </a:r>
          </a:p>
          <a:p>
            <a:pPr defTabSz="898137">
              <a:defRPr/>
            </a:pPr>
            <a:endParaRPr lang="en-US" sz="1400" dirty="0">
              <a:cs typeface="Arial" pitchFamily="34" charset="0"/>
            </a:endParaRPr>
          </a:p>
          <a:p>
            <a:pPr marL="0" marR="0" lvl="0" indent="0" algn="l" defTabSz="898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cs typeface="Arial" pitchFamily="34" charset="0"/>
              </a:rPr>
              <a:t>They vary yearly</a:t>
            </a:r>
            <a:r>
              <a:rPr lang="en-US" sz="1400" dirty="0" smtClean="0">
                <a:cs typeface="Arial" pitchFamily="34" charset="0"/>
              </a:rPr>
              <a:t>: In 2006, the </a:t>
            </a:r>
            <a:r>
              <a:rPr lang="en-US" sz="1400" baseline="0" dirty="0" smtClean="0"/>
              <a:t>November 9 streamflow was 11300</a:t>
            </a:r>
            <a:r>
              <a:rPr lang="en-US" sz="1400" dirty="0" smtClean="0">
                <a:cs typeface="Arial" pitchFamily="34" charset="0"/>
              </a:rPr>
              <a:t> cfs. In 2006 on the same day, flows were</a:t>
            </a:r>
            <a:r>
              <a:rPr lang="en-US" sz="1400" baseline="0" dirty="0" smtClean="0">
                <a:cs typeface="Arial" pitchFamily="34" charset="0"/>
              </a:rPr>
              <a:t> only 1520 cfs.</a:t>
            </a:r>
            <a:r>
              <a:rPr lang="en-US" sz="1400" dirty="0" smtClean="0">
                <a:cs typeface="Arial" pitchFamily="34" charset="0"/>
              </a:rPr>
              <a:t> </a:t>
            </a:r>
          </a:p>
          <a:p>
            <a:pPr marL="0" marR="0" lvl="0" indent="0" algn="l" defTabSz="898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>
              <a:cs typeface="Arial" pitchFamily="34" charset="0"/>
            </a:endParaRPr>
          </a:p>
          <a:p>
            <a:pPr defTabSz="898137">
              <a:defRPr/>
            </a:pPr>
            <a:r>
              <a:rPr lang="en-US" sz="1400" b="1" dirty="0" smtClean="0">
                <a:cs typeface="Arial" pitchFamily="34" charset="0"/>
              </a:rPr>
              <a:t>And they </a:t>
            </a:r>
            <a:r>
              <a:rPr lang="en-US" sz="1400" b="1" dirty="0">
                <a:cs typeface="Arial" pitchFamily="34" charset="0"/>
              </a:rPr>
              <a:t>vary </a:t>
            </a:r>
            <a:r>
              <a:rPr lang="en-US" sz="1400" b="1" dirty="0" smtClean="0">
                <a:cs typeface="Arial" pitchFamily="34" charset="0"/>
              </a:rPr>
              <a:t>seasonally: This system has wet winters and dry summers </a:t>
            </a:r>
            <a:endParaRPr lang="en-US" sz="1400" b="1" dirty="0">
              <a:cs typeface="Arial" pitchFamily="34" charset="0"/>
            </a:endParaRPr>
          </a:p>
          <a:p>
            <a:pPr defTabSz="898137">
              <a:defRPr/>
            </a:pPr>
            <a:endParaRPr lang="en-US" sz="1400" dirty="0">
              <a:cs typeface="Arial" pitchFamily="34" charset="0"/>
            </a:endParaRPr>
          </a:p>
          <a:p>
            <a:pPr defTabSz="898137">
              <a:defRPr/>
            </a:pPr>
            <a:r>
              <a:rPr lang="en-US" sz="1400" dirty="0">
                <a:cs typeface="Arial" pitchFamily="34" charset="0"/>
              </a:rPr>
              <a:t>With linear graphs it’s easy to see the large difference between stream flows, but </a:t>
            </a:r>
            <a:r>
              <a:rPr lang="en-US" sz="1400" dirty="0" smtClean="0">
                <a:cs typeface="Arial" pitchFamily="34" charset="0"/>
              </a:rPr>
              <a:t>what about low flows. Can anyone tell me the lowest flow year and volume? </a:t>
            </a:r>
          </a:p>
          <a:p>
            <a:pPr defTabSz="898137">
              <a:defRPr/>
            </a:pPr>
            <a:endParaRPr lang="en-US" sz="1400" dirty="0" smtClean="0">
              <a:cs typeface="Arial" pitchFamily="34" charset="0"/>
            </a:endParaRPr>
          </a:p>
          <a:p>
            <a:pPr defTabSz="898137">
              <a:defRPr/>
            </a:pPr>
            <a:r>
              <a:rPr lang="en-US" sz="1400" dirty="0" smtClean="0">
                <a:cs typeface="Arial" pitchFamily="34" charset="0"/>
              </a:rPr>
              <a:t>Hard to tell isn’t it?</a:t>
            </a:r>
            <a:endParaRPr lang="en-US" sz="1400" dirty="0">
              <a:cs typeface="Arial" pitchFamily="34" charset="0"/>
            </a:endParaRPr>
          </a:p>
          <a:p>
            <a:pPr defTabSz="898137">
              <a:defRPr/>
            </a:pPr>
            <a:endParaRPr lang="en-US" sz="1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9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189" indent="0" algn="ctr">
              <a:buNone/>
              <a:defRPr sz="2200"/>
            </a:lvl2pPr>
            <a:lvl3pPr marL="914377" indent="0" algn="ctr">
              <a:buNone/>
              <a:defRPr sz="22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1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90C0B-A2BE-4E0A-9AA2-A86DC124A3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18883-2C74-40E5-8C00-DFE79E4D3C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29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0994E-BEC7-4A68-A4F8-0E25984D8C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E7837-EE67-4501-8387-125A23BB14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57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9C609-D0E3-48D4-83CA-E0D1BAE766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D1349-FE2F-4B55-81D7-0FAC0FAB30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12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6B916-8DF0-4847-BC5A-14E1FBF1EB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9F658-448F-4C88-B0A1-D66D930CF8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12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DEDB0-C58C-4689-9F7C-1A6500EF6E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3BFB-6FFC-464B-B773-2616C1B620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94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55FE8-0246-4A36-8E11-46E2C68663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A701B-F4B1-47B4-8147-CEF3C19551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41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097E-12A3-4E45-AF72-3E845EA58D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BF245-B591-4568-BA28-0E535EE565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03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36551-4949-4950-8410-5BDE59A6B4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0985D-E3FE-401E-9646-8F795A336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49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C6400-94B1-48B1-85FA-DD0B4D379E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4FEE0-0B3A-457F-B419-F58BAC344B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365E6-EA27-4584-BE0B-EBC84F83C6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10873-680A-4D5A-A9AA-7CE28E65AD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95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8992D-BFD4-4838-9E60-2C068C8484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767C5-8578-4E60-9395-D83DB5B75F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50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381CD-534F-46AE-A17D-9D6B4ACDDA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28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1" cap="sm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30"/>
            <a:ext cx="2329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fld id="{96DFF08F-DC6B-4601-B491-B0F83F6DD2DA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9" y="6223830"/>
            <a:ext cx="471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2" y="622383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594" indent="-182875" algn="l" defTabSz="914377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4571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731502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3pPr>
      <a:lvl4pPr marL="100581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4pPr>
      <a:lvl5pPr marL="128012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5pPr>
      <a:lvl6pPr marL="1599960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5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99945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3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77">
              <a:defRPr/>
            </a:pPr>
            <a:fld id="{F66868E3-F17A-4D2D-8459-52D817FDB5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2/28/2019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77">
              <a:defRPr/>
            </a:pPr>
            <a:fld id="{CAC54AA2-5BF8-406E-B06F-2155F0D48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5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file:///Z:\My%20Documents\PowerPoint%20Files\mpegs\fish%20pinkfighting2.mpeg" TargetMode="External"/><Relationship Id="rId7" Type="http://schemas.openxmlformats.org/officeDocument/2006/relationships/image" Target="../media/image40.png"/><Relationship Id="rId2" Type="http://schemas.openxmlformats.org/officeDocument/2006/relationships/video" Target="file:///Z:\My%20Documents\PowerPoint%20Files\mpegs\fish%20fighting%20socattack2.mpeg" TargetMode="External"/><Relationship Id="rId1" Type="http://schemas.microsoft.com/office/2007/relationships/media" Target="file:///Z:\My%20Documents\PowerPoint%20Files\mpegs\fish%20fighting%20socattack2.mpeg" TargetMode="Externa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8.xml"/><Relationship Id="rId4" Type="http://schemas.openxmlformats.org/officeDocument/2006/relationships/video" Target="file:///Z:\My%20Documents\PowerPoint%20Files\mpegs\fish%20pinkfighting2.mpe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5" Type="http://schemas.openxmlformats.org/officeDocument/2006/relationships/image" Target="../media/image8.pn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hyperlink" Target="http://www.flickr.com/photos/16402403@N00/572901335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171177"/>
            <a:ext cx="9966960" cy="2012465"/>
          </a:xfrm>
        </p:spPr>
        <p:txBody>
          <a:bodyPr>
            <a:normAutofit fontScale="90000"/>
          </a:bodyPr>
          <a:lstStyle/>
          <a:p>
            <a:r>
              <a:rPr lang="en-US" sz="6000" cap="small" dirty="0" smtClean="0"/>
              <a:t>An Introduction to </a:t>
            </a:r>
            <a:br>
              <a:rPr lang="en-US" sz="6000" cap="small" dirty="0" smtClean="0"/>
            </a:br>
            <a:r>
              <a:rPr lang="en-US" sz="6000" cap="small" dirty="0" smtClean="0"/>
              <a:t>Instream Flows</a:t>
            </a:r>
            <a:r>
              <a:rPr lang="en-US" sz="6000" cap="small" dirty="0"/>
              <a:t/>
            </a:r>
            <a:br>
              <a:rPr lang="en-US" sz="6000" cap="small" dirty="0"/>
            </a:br>
            <a:r>
              <a:rPr lang="en-US" sz="4900" cap="small" dirty="0"/>
              <a:t>Science, Policy, and Perspective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2183642"/>
            <a:ext cx="8767860" cy="219599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400" dirty="0">
                <a:solidFill>
                  <a:prstClr val="white"/>
                </a:solidFill>
              </a:rPr>
              <a:t>Jim Pacheco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>
                <a:solidFill>
                  <a:prstClr val="white"/>
                </a:solidFill>
              </a:rPr>
              <a:t>Washington </a:t>
            </a:r>
            <a:r>
              <a:rPr lang="en-US" sz="2600" dirty="0">
                <a:solidFill>
                  <a:prstClr val="white"/>
                </a:solidFill>
              </a:rPr>
              <a:t>State </a:t>
            </a:r>
            <a:r>
              <a:rPr lang="en-US" sz="2600" dirty="0" smtClean="0">
                <a:solidFill>
                  <a:prstClr val="white"/>
                </a:solidFill>
              </a:rPr>
              <a:t>Department of Ecology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>
                <a:solidFill>
                  <a:prstClr val="white"/>
                </a:solidFill>
              </a:rPr>
              <a:t>(360) 407-7458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>
                <a:solidFill>
                  <a:prstClr val="white"/>
                </a:solidFill>
              </a:rPr>
              <a:t>James.Pacheco@ecy.wa.gov</a:t>
            </a:r>
            <a:endParaRPr lang="en-US" sz="26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0" y="4379639"/>
            <a:ext cx="2246400" cy="23083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78037" y="6182153"/>
            <a:ext cx="2998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Videos by Manu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</a:rPr>
              <a:t>Esteve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 2000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545" y="4379639"/>
            <a:ext cx="36439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WRIA 9  Watershed Restoration and Enhancement Committee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January 22 2019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0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81051" y="668739"/>
            <a:ext cx="2950977" cy="24702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Logarithmic 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Scale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781050" y="3138985"/>
            <a:ext cx="3036035" cy="3293620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This is the same data shown in a different way</a:t>
            </a:r>
          </a:p>
          <a:p>
            <a:pPr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Log scales are used to show data with widely ranging values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465591"/>
            <a:ext cx="8191500" cy="593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34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64274" y="593559"/>
            <a:ext cx="2925224" cy="253177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latin typeface="Calibri" panose="020F0502020204030204" pitchFamily="34" charset="0"/>
                <a:cs typeface="Arial" pitchFamily="34" charset="0"/>
              </a:rPr>
              <a:t>Logarithmic Scale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764274" y="3125337"/>
            <a:ext cx="2925224" cy="3211668"/>
          </a:xfrm>
        </p:spPr>
        <p:txBody>
          <a:bodyPr>
            <a:normAutofit/>
          </a:bodyPr>
          <a:lstStyle/>
          <a:p>
            <a:pPr marL="233363" indent="-233363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S"/>
              <a:defRPr/>
            </a:pPr>
            <a:r>
              <a:rPr lang="en-US" sz="2800" dirty="0" smtClean="0">
                <a:solidFill>
                  <a:schemeClr val="tx1"/>
                </a:solidFill>
                <a:cs typeface="Arial" pitchFamily="34" charset="0"/>
              </a:rPr>
              <a:t>56 </a:t>
            </a:r>
            <a:r>
              <a:rPr lang="en-US" sz="2800" dirty="0">
                <a:solidFill>
                  <a:schemeClr val="tx1"/>
                </a:solidFill>
                <a:cs typeface="Arial" pitchFamily="34" charset="0"/>
              </a:rPr>
              <a:t>years of data</a:t>
            </a:r>
          </a:p>
          <a:p>
            <a:pPr marL="233363" indent="-233363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S"/>
              <a:defRPr/>
            </a:pPr>
            <a:r>
              <a:rPr lang="en-US" sz="2800" dirty="0">
                <a:solidFill>
                  <a:schemeClr val="tx1"/>
                </a:solidFill>
                <a:cs typeface="Arial" pitchFamily="34" charset="0"/>
              </a:rPr>
              <a:t>Daily flows can vary by 2 orders of magnitude</a:t>
            </a:r>
          </a:p>
          <a:p>
            <a:pPr marL="233363" indent="-233363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S"/>
              <a:defRPr/>
            </a:pPr>
            <a:r>
              <a:rPr lang="en-US" sz="2800" dirty="0">
                <a:solidFill>
                  <a:schemeClr val="tx1"/>
                </a:solidFill>
                <a:cs typeface="Arial" pitchFamily="34" charset="0"/>
              </a:rPr>
              <a:t>Seasonal flows can vary by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788" y="456276"/>
            <a:ext cx="8177212" cy="59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2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81052" y="3333249"/>
            <a:ext cx="2876547" cy="254748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cs typeface="Arial" charset="0"/>
              </a:rPr>
              <a:t>Show the yearly and seasonal variability  without the mess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81052" y="586854"/>
            <a:ext cx="2876548" cy="2560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latin typeface="Calibri" panose="020F0502020204030204" pitchFamily="34" charset="0"/>
                <a:cs typeface="Arial" pitchFamily="34" charset="0"/>
              </a:rPr>
              <a:t>Exceedance Curves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25" y="453619"/>
            <a:ext cx="8220074" cy="595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81053" y="3445407"/>
            <a:ext cx="2888580" cy="2309317"/>
          </a:xfrm>
        </p:spPr>
        <p:txBody>
          <a:bodyPr>
            <a:normAutofit fontScale="92500"/>
          </a:bodyPr>
          <a:lstStyle/>
          <a:p>
            <a:r>
              <a:rPr lang="en-US" sz="2800" dirty="0" smtClean="0">
                <a:solidFill>
                  <a:srgbClr val="002060"/>
                </a:solidFill>
                <a:cs typeface="Arial" charset="0"/>
              </a:rPr>
              <a:t>A </a:t>
            </a:r>
            <a:r>
              <a:rPr lang="en-US" sz="2800" dirty="0">
                <a:solidFill>
                  <a:srgbClr val="002060"/>
                </a:solidFill>
                <a:cs typeface="Arial" charset="0"/>
              </a:rPr>
              <a:t>Mixed </a:t>
            </a:r>
            <a:r>
              <a:rPr lang="en-US" sz="2800" dirty="0" smtClean="0">
                <a:solidFill>
                  <a:srgbClr val="002060"/>
                </a:solidFill>
                <a:cs typeface="Arial" charset="0"/>
              </a:rPr>
              <a:t>(Rain with Snow or Glacial melt) </a:t>
            </a:r>
            <a:r>
              <a:rPr lang="en-US" sz="2800" dirty="0">
                <a:solidFill>
                  <a:srgbClr val="002060"/>
                </a:solidFill>
                <a:cs typeface="Arial" charset="0"/>
              </a:rPr>
              <a:t>streamflow </a:t>
            </a:r>
            <a:r>
              <a:rPr lang="en-US" sz="2800" dirty="0" smtClean="0">
                <a:solidFill>
                  <a:srgbClr val="002060"/>
                </a:solidFill>
                <a:cs typeface="Arial" charset="0"/>
              </a:rPr>
              <a:t>pattern have two bumps</a:t>
            </a:r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81051" y="628650"/>
            <a:ext cx="2888582" cy="26760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Streamflow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Patterns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417" y="450371"/>
            <a:ext cx="8232582" cy="596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3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81052" y="3304674"/>
            <a:ext cx="2827038" cy="2547487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rgbClr val="002060"/>
                </a:solidFill>
                <a:cs typeface="Arial" charset="0"/>
              </a:rPr>
              <a:t>A Snow dominated streamflow </a:t>
            </a:r>
            <a:r>
              <a:rPr lang="en-US" sz="2800" dirty="0" smtClean="0">
                <a:solidFill>
                  <a:srgbClr val="002060"/>
                </a:solidFill>
                <a:cs typeface="Arial" charset="0"/>
              </a:rPr>
              <a:t>pattern</a:t>
            </a:r>
          </a:p>
          <a:p>
            <a:r>
              <a:rPr lang="en-US" sz="2800" dirty="0" smtClean="0">
                <a:solidFill>
                  <a:srgbClr val="002060"/>
                </a:solidFill>
                <a:cs typeface="Arial" charset="0"/>
              </a:rPr>
              <a:t>Note the lack of large November and December rain events </a:t>
            </a:r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81051" y="628650"/>
            <a:ext cx="2827038" cy="255127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Streamflow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Patterns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116" y="457201"/>
            <a:ext cx="8247884" cy="596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81051" y="3440764"/>
            <a:ext cx="2827037" cy="254748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cs typeface="Arial" charset="0"/>
              </a:rPr>
              <a:t>A Rain dominated streamflow pattern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81051" y="628650"/>
            <a:ext cx="2819400" cy="26993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Streamflow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Patterns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088" y="457200"/>
            <a:ext cx="8583912" cy="59878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6035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1106130" y="528113"/>
            <a:ext cx="47047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Flow Rules </a:t>
            </a:r>
            <a:r>
              <a:rPr lang="en-US" sz="4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1974-1979</a:t>
            </a:r>
            <a:endParaRPr lang="en-US" sz="4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809" y="446808"/>
            <a:ext cx="5444508" cy="5969011"/>
          </a:xfrm>
          <a:prstGeom prst="rect">
            <a:avLst/>
          </a:prstGeom>
        </p:spPr>
      </p:pic>
      <p:sp>
        <p:nvSpPr>
          <p:cNvPr id="6" name="Content Placeholder 9"/>
          <p:cNvSpPr txBox="1">
            <a:spLocks/>
          </p:cNvSpPr>
          <p:nvPr/>
        </p:nvSpPr>
        <p:spPr>
          <a:xfrm>
            <a:off x="1106129" y="1976285"/>
            <a:ext cx="4704736" cy="43130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Wildlife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Fish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Scenic and </a:t>
            </a:r>
            <a:b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Aesthetic values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Navigation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Other </a:t>
            </a:r>
            <a:b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Environmental values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Water Quality</a:t>
            </a:r>
          </a:p>
        </p:txBody>
      </p:sp>
    </p:spTree>
    <p:extLst>
      <p:ext uri="{BB962C8B-B14F-4D97-AF65-F5344CB8AC3E}">
        <p14:creationId xmlns:p14="http://schemas.microsoft.com/office/powerpoint/2010/main" val="52177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737421" y="595919"/>
            <a:ext cx="247772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Flow Rules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1974-1979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37419" y="2798346"/>
            <a:ext cx="262945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Nov 1-July 1: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95%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Exceedance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July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15-Sept 15: 70% Exceedance  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457200"/>
            <a:ext cx="8229600" cy="59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9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737421" y="595919"/>
            <a:ext cx="298397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WRIA 7 Instream 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Flow </a:t>
            </a: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Rule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37419" y="2798346"/>
            <a:ext cx="298397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Table of SWSL recommendations from WDFW at the time of the rule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395" y="457200"/>
            <a:ext cx="8470605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0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 smtClean="0"/>
              <a:t>“Base </a:t>
            </a:r>
            <a:r>
              <a:rPr lang="en-US" b="1" dirty="0"/>
              <a:t>F</a:t>
            </a:r>
            <a:r>
              <a:rPr lang="en-US" b="1" dirty="0" smtClean="0"/>
              <a:t>low”, “Minimum </a:t>
            </a:r>
            <a:r>
              <a:rPr lang="en-US" b="1" dirty="0"/>
              <a:t>F</a:t>
            </a:r>
            <a:r>
              <a:rPr lang="en-US" b="1" dirty="0" smtClean="0"/>
              <a:t>low” </a:t>
            </a:r>
            <a:br>
              <a:rPr lang="en-US" b="1" dirty="0" smtClean="0"/>
            </a:br>
            <a:r>
              <a:rPr lang="en-US" b="1" dirty="0" smtClean="0"/>
              <a:t> What does it mean?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1" y="2185639"/>
            <a:ext cx="9875520" cy="4014439"/>
          </a:xfrm>
        </p:spPr>
        <p:txBody>
          <a:bodyPr>
            <a:noAutofit/>
          </a:bodyPr>
          <a:lstStyle/>
          <a:p>
            <a:pPr marL="227013" indent="-227013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S"/>
            </a:pPr>
            <a:r>
              <a:rPr lang="en-US" sz="2800" b="1" dirty="0">
                <a:solidFill>
                  <a:schemeClr val="tx1"/>
                </a:solidFill>
              </a:rPr>
              <a:t>Definitions and consequences</a:t>
            </a:r>
          </a:p>
          <a:p>
            <a:pPr marL="227013" indent="-227013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S"/>
            </a:pPr>
            <a:r>
              <a:rPr lang="en-US" sz="2800" b="1" dirty="0">
                <a:solidFill>
                  <a:schemeClr val="tx1"/>
                </a:solidFill>
              </a:rPr>
              <a:t>Hydrology: streamflow from groundwater discharge  </a:t>
            </a:r>
            <a:r>
              <a:rPr lang="en-US" sz="2800" dirty="0">
                <a:solidFill>
                  <a:srgbClr val="FFFF00"/>
                </a:solidFill>
              </a:rPr>
              <a:t>	</a:t>
            </a:r>
            <a:r>
              <a:rPr lang="en-US" sz="2800" dirty="0"/>
              <a:t>This hydrologic minimum is similar to drought 	conditions and does not provide much protection for the 	instream resource</a:t>
            </a:r>
          </a:p>
          <a:p>
            <a:pPr marL="227013" indent="-227013">
              <a:spcBef>
                <a:spcPts val="600"/>
              </a:spcBef>
              <a:buFont typeface="Wingdings" panose="05000000000000000000" pitchFamily="2" charset="2"/>
              <a:buChar char="S"/>
            </a:pPr>
            <a:r>
              <a:rPr lang="en-US" sz="2800" b="1" dirty="0" smtClean="0">
                <a:solidFill>
                  <a:schemeClr val="tx1"/>
                </a:solidFill>
              </a:rPr>
              <a:t>Resource-Focused</a:t>
            </a:r>
            <a:r>
              <a:rPr lang="en-US" sz="2800" b="1" dirty="0">
                <a:solidFill>
                  <a:schemeClr val="tx1"/>
                </a:solidFill>
              </a:rPr>
              <a:t>: streamflow needed to protect or preserve the resource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	</a:t>
            </a:r>
            <a:r>
              <a:rPr lang="en-US" sz="2800" dirty="0"/>
              <a:t>This usually leads to flows higher than the hydrologic 	minimum, but it provided a better level of protection</a:t>
            </a:r>
          </a:p>
        </p:txBody>
      </p:sp>
    </p:spTree>
    <p:extLst>
      <p:ext uri="{BB962C8B-B14F-4D97-AF65-F5344CB8AC3E}">
        <p14:creationId xmlns:p14="http://schemas.microsoft.com/office/powerpoint/2010/main" val="262276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l="337" t="-1012" r="-337" b="35837"/>
          <a:stretch/>
        </p:blipFill>
        <p:spPr bwMode="auto">
          <a:xfrm>
            <a:off x="767712" y="-112295"/>
            <a:ext cx="10693791" cy="697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921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872" y="1932041"/>
            <a:ext cx="4464309" cy="443084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S"/>
            </a:pPr>
            <a:r>
              <a:rPr lang="en-US" sz="2800" dirty="0"/>
              <a:t>Several </a:t>
            </a:r>
            <a:r>
              <a:rPr lang="en-US" sz="2800" dirty="0" smtClean="0"/>
              <a:t>models/methods </a:t>
            </a:r>
            <a:r>
              <a:rPr lang="en-US" sz="2800" dirty="0"/>
              <a:t>were developed in the 1970s, but were not </a:t>
            </a:r>
            <a:r>
              <a:rPr lang="en-US" sz="2800" dirty="0" smtClean="0"/>
              <a:t>factors until this second </a:t>
            </a:r>
            <a:r>
              <a:rPr lang="en-US" sz="2800" dirty="0"/>
              <a:t>phase.</a:t>
            </a:r>
          </a:p>
          <a:p>
            <a:pPr>
              <a:buFont typeface="Wingdings" panose="05000000000000000000" pitchFamily="2" charset="2"/>
              <a:buChar char="S"/>
            </a:pPr>
            <a:r>
              <a:rPr lang="en-US" sz="2800" dirty="0">
                <a:solidFill>
                  <a:srgbClr val="002060"/>
                </a:solidFill>
              </a:rPr>
              <a:t>The </a:t>
            </a:r>
            <a:r>
              <a:rPr lang="en-US" sz="2800" dirty="0" smtClean="0">
                <a:solidFill>
                  <a:srgbClr val="002060"/>
                </a:solidFill>
              </a:rPr>
              <a:t>most common for ISF rules were the </a:t>
            </a:r>
            <a:r>
              <a:rPr lang="en-US" sz="2800" b="1" dirty="0" smtClean="0">
                <a:solidFill>
                  <a:srgbClr val="002060"/>
                </a:solidFill>
              </a:rPr>
              <a:t>Toe-Width </a:t>
            </a:r>
            <a:r>
              <a:rPr lang="en-US" sz="2800" b="1" dirty="0">
                <a:solidFill>
                  <a:srgbClr val="002060"/>
                </a:solidFill>
              </a:rPr>
              <a:t>Method and IFIM/PHABSIM </a:t>
            </a:r>
            <a:r>
              <a:rPr lang="en-US" sz="2800" dirty="0">
                <a:solidFill>
                  <a:srgbClr val="002060"/>
                </a:solidFill>
              </a:rPr>
              <a:t>(Instream Flow Incremental Methodology/Physical </a:t>
            </a:r>
            <a:r>
              <a:rPr lang="en-US" sz="2800" dirty="0" err="1">
                <a:solidFill>
                  <a:srgbClr val="002060"/>
                </a:solidFill>
              </a:rPr>
              <a:t>HABitat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SIMulation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model)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41872" y="576148"/>
            <a:ext cx="446430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Flow Rules </a:t>
            </a: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1980-1985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bulltroutdigging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461" b="1223"/>
          <a:stretch/>
        </p:blipFill>
        <p:spPr>
          <a:xfrm>
            <a:off x="5417024" y="440050"/>
            <a:ext cx="6774976" cy="600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888" y="2877015"/>
            <a:ext cx="4014437" cy="280173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Forrest Olson (1983) found that higher summer flows resulted in more </a:t>
            </a:r>
            <a:r>
              <a:rPr lang="en-US" sz="2800" dirty="0" err="1">
                <a:solidFill>
                  <a:srgbClr val="002060"/>
                </a:solidFill>
              </a:rPr>
              <a:t>coho</a:t>
            </a:r>
            <a:r>
              <a:rPr lang="en-US" sz="2800" dirty="0">
                <a:solidFill>
                  <a:srgbClr val="002060"/>
                </a:solidFill>
              </a:rPr>
              <a:t> adults returning two years later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124200"/>
            <a:ext cx="8229600" cy="3601067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3156" t="16028" r="15046" b="39322"/>
          <a:stretch/>
        </p:blipFill>
        <p:spPr bwMode="auto">
          <a:xfrm>
            <a:off x="4849093" y="1091644"/>
            <a:ext cx="6703571" cy="4587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99172" y="718551"/>
            <a:ext cx="40181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</a:rPr>
              <a:t>Hydrology vs. Resource focused Instream Flows</a:t>
            </a:r>
          </a:p>
        </p:txBody>
      </p:sp>
    </p:spTree>
    <p:extLst>
      <p:ext uri="{BB962C8B-B14F-4D97-AF65-F5344CB8AC3E}">
        <p14:creationId xmlns:p14="http://schemas.microsoft.com/office/powerpoint/2010/main" val="411294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737419" y="565356"/>
            <a:ext cx="24334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Flow </a:t>
            </a: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Rules 1980-1985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37418" y="2798345"/>
            <a:ext cx="266945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 hybrid between habitat based ISFs and the hydrologic method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833" y="442452"/>
            <a:ext cx="8663167" cy="599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5160035.JPG"/>
          <p:cNvPicPr>
            <a:picLocks noChangeAspect="1"/>
          </p:cNvPicPr>
          <p:nvPr/>
        </p:nvPicPr>
        <p:blipFill rotWithShape="1">
          <a:blip r:embed="rId3" cstate="print"/>
          <a:srcRect l="25677" t="13425" r="6573" b="888"/>
          <a:stretch/>
        </p:blipFill>
        <p:spPr>
          <a:xfrm>
            <a:off x="5316279" y="448887"/>
            <a:ext cx="6292351" cy="596853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896" y="2785730"/>
            <a:ext cx="4409998" cy="3424002"/>
          </a:xfrm>
        </p:spPr>
        <p:txBody>
          <a:bodyPr>
            <a:normAutofit/>
          </a:bodyPr>
          <a:lstStyle/>
          <a:p>
            <a:pPr marL="227013" indent="-227013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S"/>
            </a:pPr>
            <a:r>
              <a:rPr lang="en-US" sz="2800" dirty="0" smtClean="0"/>
              <a:t>Instream </a:t>
            </a:r>
            <a:r>
              <a:rPr lang="en-US" sz="2800" dirty="0"/>
              <a:t>flow rule making </a:t>
            </a:r>
            <a:r>
              <a:rPr lang="en-US" sz="2800" dirty="0" err="1" smtClean="0"/>
              <a:t>motatorium</a:t>
            </a:r>
            <a:r>
              <a:rPr lang="en-US" sz="2800" dirty="0" smtClean="0"/>
              <a:t> for 15 years</a:t>
            </a:r>
            <a:endParaRPr lang="en-US" sz="2800" dirty="0"/>
          </a:p>
          <a:p>
            <a:pPr marL="227013" indent="-227013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S"/>
            </a:pPr>
            <a:r>
              <a:rPr lang="en-US" sz="2800" dirty="0" smtClean="0"/>
              <a:t>Instream </a:t>
            </a:r>
            <a:r>
              <a:rPr lang="en-US" sz="2800" dirty="0"/>
              <a:t>flow studies and fish habitat research continued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14895" y="735966"/>
            <a:ext cx="440999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</a:t>
            </a: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Flows</a:t>
            </a:r>
            <a:b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1986-2000: 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Dark Ages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1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319867"/>
            <a:ext cx="4876799" cy="3761957"/>
          </a:xfrm>
        </p:spPr>
        <p:txBody>
          <a:bodyPr>
            <a:normAutofit/>
          </a:bodyPr>
          <a:lstStyle/>
          <a:p>
            <a:pPr marL="227013" indent="-227013">
              <a:spcAft>
                <a:spcPts val="600"/>
              </a:spcAft>
              <a:buFont typeface="Wingdings" panose="05000000000000000000" pitchFamily="2" charset="2"/>
              <a:buChar char="S"/>
            </a:pPr>
            <a:r>
              <a:rPr lang="en-US" sz="2800" dirty="0"/>
              <a:t>Ecology hired a second biologist and increased the size of WDFWs water team to implement RCW 90.82</a:t>
            </a:r>
          </a:p>
          <a:p>
            <a:pPr marL="227013" indent="-227013">
              <a:spcAft>
                <a:spcPts val="600"/>
              </a:spcAft>
              <a:buFont typeface="Wingdings" panose="05000000000000000000" pitchFamily="2" charset="2"/>
              <a:buChar char="S"/>
            </a:pPr>
            <a:r>
              <a:rPr lang="en-US" sz="2800" dirty="0"/>
              <a:t>Watershed plans were </a:t>
            </a:r>
            <a:r>
              <a:rPr lang="en-US" sz="2800" dirty="0" smtClean="0"/>
              <a:t>adopted </a:t>
            </a:r>
            <a:r>
              <a:rPr lang="en-US" sz="2800" dirty="0"/>
              <a:t>resulting in 10 new instream flow </a:t>
            </a:r>
            <a:r>
              <a:rPr lang="en-US" sz="2800" dirty="0" smtClean="0"/>
              <a:t>rules</a:t>
            </a:r>
          </a:p>
          <a:p>
            <a:pPr marL="227013" indent="-227013">
              <a:spcAft>
                <a:spcPts val="600"/>
              </a:spcAft>
              <a:buFont typeface="Wingdings" panose="05000000000000000000" pitchFamily="2" charset="2"/>
              <a:buChar char="S"/>
            </a:pPr>
            <a:r>
              <a:rPr lang="en-US" sz="2800" smtClean="0"/>
              <a:t>Entered another </a:t>
            </a:r>
            <a:r>
              <a:rPr lang="en-US" sz="2800" dirty="0" smtClean="0"/>
              <a:t>dark age</a:t>
            </a:r>
            <a:endParaRPr lang="en-US" sz="28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14400" y="788844"/>
            <a:ext cx="48767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Flow </a:t>
            </a: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Rules 2000-2015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3" t="9616" r="25807" b="45023"/>
          <a:stretch/>
        </p:blipFill>
        <p:spPr>
          <a:xfrm>
            <a:off x="6066078" y="457200"/>
            <a:ext cx="6118834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5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64015" y="780585"/>
            <a:ext cx="3836587" cy="1273299"/>
          </a:xfrm>
        </p:spPr>
        <p:txBody>
          <a:bodyPr/>
          <a:lstStyle/>
          <a:p>
            <a:r>
              <a:rPr lang="en-US" sz="4400" b="1" kern="0" dirty="0">
                <a:solidFill>
                  <a:schemeClr val="accent2">
                    <a:lumMod val="50000"/>
                  </a:schemeClr>
                </a:solidFill>
              </a:rPr>
              <a:t>Key Instream Resources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Ken Chum migrating u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2" r="11969"/>
          <a:stretch/>
        </p:blipFill>
        <p:spPr>
          <a:xfrm>
            <a:off x="4800600" y="882649"/>
            <a:ext cx="6832600" cy="5124451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64016" y="2236764"/>
            <a:ext cx="3627035" cy="3871429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Fish habitat is a key instream resource.  The goal is to protect flows needed for:</a:t>
            </a:r>
          </a:p>
          <a:p>
            <a:pPr marL="457189" indent="-457189">
              <a:buSzPct val="100000"/>
              <a:buBlip>
                <a:blip r:embed="rId6"/>
              </a:buBlip>
            </a:pP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Migration</a:t>
            </a:r>
          </a:p>
          <a:p>
            <a:pPr marL="457189" indent="-457189">
              <a:buSzPct val="100000"/>
              <a:buBlip>
                <a:blip r:embed="rId6"/>
              </a:buBlip>
            </a:pP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Spawning</a:t>
            </a:r>
          </a:p>
          <a:p>
            <a:pPr marL="457189" indent="-457189">
              <a:buSzPct val="100000"/>
              <a:buBlip>
                <a:blip r:embed="rId6"/>
              </a:buBlip>
            </a:pP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Rearing</a:t>
            </a:r>
          </a:p>
          <a:p>
            <a:endParaRPr lang="en-US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2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768096"/>
            <a:ext cx="3925824" cy="1719072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How Do We Develop Instream Flows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?</a:t>
            </a:r>
            <a:endParaRPr lang="en-US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" name="fish cohodigging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59" t="990" r="4642" b="990"/>
          <a:stretch/>
        </p:blipFill>
        <p:spPr>
          <a:xfrm>
            <a:off x="4892040" y="768096"/>
            <a:ext cx="7562850" cy="56725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0120" y="2944368"/>
            <a:ext cx="3931920" cy="3035808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1) Habitat Study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2) Fish Periodicity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3) Stream Hydrology </a:t>
            </a:r>
          </a:p>
        </p:txBody>
      </p:sp>
    </p:spTree>
    <p:extLst>
      <p:ext uri="{BB962C8B-B14F-4D97-AF65-F5344CB8AC3E}">
        <p14:creationId xmlns:p14="http://schemas.microsoft.com/office/powerpoint/2010/main" val="20064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0701" y="517307"/>
            <a:ext cx="11087100" cy="141473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The Toe-Width Method </a:t>
            </a:r>
            <a:br>
              <a:rPr lang="en-US" b="1" dirty="0" smtClean="0"/>
            </a:br>
            <a:r>
              <a:rPr lang="en-US" sz="3600" dirty="0"/>
              <a:t>Measuring stream width at the toe of the bank - the point where the stream bed meets the stream bank.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145613" y="2036134"/>
            <a:ext cx="5837275" cy="4377956"/>
          </a:xfrm>
        </p:spPr>
      </p:pic>
    </p:spTree>
    <p:extLst>
      <p:ext uri="{BB962C8B-B14F-4D97-AF65-F5344CB8AC3E}">
        <p14:creationId xmlns:p14="http://schemas.microsoft.com/office/powerpoint/2010/main" val="18832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66216" y="918972"/>
            <a:ext cx="4191000" cy="838200"/>
          </a:xfrm>
          <a:noFill/>
        </p:spPr>
        <p:txBody>
          <a:bodyPr/>
          <a:lstStyle/>
          <a:p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IFIM / PHABSIM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966216" y="1757172"/>
            <a:ext cx="5668499" cy="4526670"/>
          </a:xfrm>
          <a:noFill/>
        </p:spPr>
        <p:txBody>
          <a:bodyPr rtlCol="0">
            <a:normAutofit lnSpcReduction="10000"/>
          </a:bodyPr>
          <a:lstStyle/>
          <a:p>
            <a:pPr marL="227008" indent="-227008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S"/>
              <a:defRPr/>
            </a:pPr>
            <a:r>
              <a:rPr lang="en-US" sz="2800" dirty="0">
                <a:cs typeface="Arial" pitchFamily="34" charset="0"/>
              </a:rPr>
              <a:t>Measure </a:t>
            </a:r>
            <a:r>
              <a:rPr lang="en-US" sz="2800" dirty="0" smtClean="0">
                <a:cs typeface="Arial" pitchFamily="34" charset="0"/>
              </a:rPr>
              <a:t>around a thousand points for depth velocity and </a:t>
            </a:r>
            <a:r>
              <a:rPr lang="en-US" sz="2800" smtClean="0">
                <a:cs typeface="Arial" pitchFamily="34" charset="0"/>
              </a:rPr>
              <a:t>substrate at </a:t>
            </a:r>
            <a:r>
              <a:rPr lang="en-US" sz="2800" dirty="0">
                <a:cs typeface="Arial" pitchFamily="34" charset="0"/>
              </a:rPr>
              <a:t>low, medium, and high stream flows</a:t>
            </a:r>
          </a:p>
          <a:p>
            <a:pPr marL="233357" indent="-233357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S"/>
              <a:defRPr/>
            </a:pPr>
            <a:r>
              <a:rPr lang="en-US" sz="2800" dirty="0" smtClean="0">
                <a:cs typeface="Arial" pitchFamily="34" charset="0"/>
              </a:rPr>
              <a:t>The hydraulic model </a:t>
            </a:r>
            <a:r>
              <a:rPr lang="en-US" sz="2800" dirty="0" smtClean="0">
                <a:cs typeface="Arial" pitchFamily="34" charset="0"/>
                <a:sym typeface="Wingdings" pitchFamily="2" charset="2"/>
              </a:rPr>
              <a:t>predicts how depth and velocity changes with different stream flows</a:t>
            </a:r>
          </a:p>
          <a:p>
            <a:pPr marL="233357" indent="-233357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S"/>
              <a:defRPr/>
            </a:pPr>
            <a:r>
              <a:rPr lang="en-US" sz="2800" dirty="0" smtClean="0">
                <a:cs typeface="Arial" pitchFamily="34" charset="0"/>
                <a:sym typeface="Wingdings" pitchFamily="2" charset="2"/>
              </a:rPr>
              <a:t>The habitat model compares the predicted depth and velocity at different stream flows with the depth and velocity preferred by different fish species.</a:t>
            </a:r>
            <a:endParaRPr lang="en-US" sz="2800" dirty="0">
              <a:cs typeface="Arial" pitchFamily="34" charset="0"/>
              <a:sym typeface="Wingdings" pitchFamily="2" charset="2"/>
            </a:endParaRPr>
          </a:p>
        </p:txBody>
      </p:sp>
      <p:pic>
        <p:nvPicPr>
          <p:cNvPr id="21508" name="Picture 5" descr="SURVE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3" b="23629"/>
          <a:stretch/>
        </p:blipFill>
        <p:spPr bwMode="auto">
          <a:xfrm>
            <a:off x="7210880" y="0"/>
            <a:ext cx="5084923" cy="346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Transect 6c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8116" r="30835" b="39288"/>
          <a:stretch/>
        </p:blipFill>
        <p:spPr bwMode="auto">
          <a:xfrm>
            <a:off x="7210880" y="3474720"/>
            <a:ext cx="5041280" cy="338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95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4"/>
          <p:cNvSpPr txBox="1">
            <a:spLocks noChangeArrowheads="1"/>
          </p:cNvSpPr>
          <p:nvPr/>
        </p:nvSpPr>
        <p:spPr bwMode="auto">
          <a:xfrm>
            <a:off x="765543" y="583307"/>
            <a:ext cx="30940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Flow Rules </a:t>
            </a:r>
            <a:endParaRPr lang="en-US" sz="36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2002-2017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765543" y="2444121"/>
            <a:ext cx="3094075" cy="323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Periodicity tells us when different species and lifestages are in the stream.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habitat study tells us how high the ISF should be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Hydrology lets us truth check the results.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851" y="467813"/>
            <a:ext cx="8234149" cy="597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3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9654" y="417513"/>
            <a:ext cx="6023281" cy="873125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000000"/>
                </a:solidFill>
                <a:cs typeface="Arial" charset="0"/>
              </a:rPr>
              <a:t>What is an Instream Flow?</a:t>
            </a:r>
          </a:p>
        </p:txBody>
      </p:sp>
      <p:sp>
        <p:nvSpPr>
          <p:cNvPr id="717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59654" y="1290639"/>
            <a:ext cx="6023282" cy="4905446"/>
          </a:xfrm>
          <a:noFill/>
        </p:spPr>
        <p:txBody>
          <a:bodyPr rtlCol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"/>
              <a:defRPr/>
            </a:pPr>
            <a:r>
              <a:rPr lang="en-US" sz="2600" dirty="0">
                <a:cs typeface="Arial" pitchFamily="34" charset="0"/>
              </a:rPr>
              <a:t>An </a:t>
            </a:r>
            <a:r>
              <a:rPr lang="en-US" sz="2600" dirty="0">
                <a:solidFill>
                  <a:srgbClr val="002060"/>
                </a:solidFill>
                <a:cs typeface="Arial" pitchFamily="34" charset="0"/>
              </a:rPr>
              <a:t>instream</a:t>
            </a:r>
            <a:r>
              <a:rPr lang="en-US" sz="2600" dirty="0">
                <a:cs typeface="Arial" pitchFamily="34" charset="0"/>
              </a:rPr>
              <a:t> flow is a water right for the </a:t>
            </a:r>
            <a:r>
              <a:rPr lang="en-US" sz="2600" dirty="0">
                <a:solidFill>
                  <a:srgbClr val="002060"/>
                </a:solidFill>
                <a:cs typeface="Arial" pitchFamily="34" charset="0"/>
              </a:rPr>
              <a:t>stream</a:t>
            </a:r>
            <a:r>
              <a:rPr lang="en-US" sz="2600" dirty="0">
                <a:cs typeface="Arial" pitchFamily="34" charset="0"/>
              </a:rPr>
              <a:t>. </a:t>
            </a:r>
          </a:p>
          <a:p>
            <a:pPr marL="341313" indent="-231775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"/>
              <a:defRPr/>
            </a:pPr>
            <a:r>
              <a:rPr lang="en-US" sz="2600" dirty="0">
                <a:cs typeface="Arial" pitchFamily="34" charset="0"/>
              </a:rPr>
              <a:t>It has a priority date</a:t>
            </a:r>
          </a:p>
          <a:p>
            <a:pPr marL="682625" lvl="1" indent="-219075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"/>
              <a:defRPr/>
            </a:pPr>
            <a:r>
              <a:rPr lang="en-US" sz="2600" dirty="0">
                <a:cs typeface="Arial" pitchFamily="34" charset="0"/>
              </a:rPr>
              <a:t>Water rights </a:t>
            </a:r>
            <a:r>
              <a:rPr lang="en-US" sz="2600" dirty="0">
                <a:solidFill>
                  <a:srgbClr val="FF0000"/>
                </a:solidFill>
                <a:cs typeface="Arial" pitchFamily="34" charset="0"/>
              </a:rPr>
              <a:t>senior</a:t>
            </a:r>
            <a:r>
              <a:rPr lang="en-US" sz="2600" dirty="0">
                <a:cs typeface="Arial" pitchFamily="34" charset="0"/>
              </a:rPr>
              <a:t> to the instream flow are unaffected but </a:t>
            </a:r>
            <a:r>
              <a:rPr lang="en-US" sz="2600" dirty="0">
                <a:solidFill>
                  <a:srgbClr val="FF0000"/>
                </a:solidFill>
                <a:cs typeface="Arial" pitchFamily="34" charset="0"/>
              </a:rPr>
              <a:t>junior</a:t>
            </a:r>
            <a:r>
              <a:rPr lang="en-US" sz="2600" dirty="0">
                <a:cs typeface="Arial" pitchFamily="34" charset="0"/>
              </a:rPr>
              <a:t> water rights can be regulated  </a:t>
            </a:r>
          </a:p>
          <a:p>
            <a:pPr marL="231775" indent="-231775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"/>
              <a:defRPr/>
            </a:pPr>
            <a:r>
              <a:rPr lang="en-US" sz="2600" dirty="0">
                <a:cs typeface="Arial" pitchFamily="34" charset="0"/>
              </a:rPr>
              <a:t>It is not </a:t>
            </a:r>
            <a:r>
              <a:rPr lang="en-US" sz="2600" dirty="0">
                <a:solidFill>
                  <a:srgbClr val="002060"/>
                </a:solidFill>
                <a:cs typeface="Arial" pitchFamily="34" charset="0"/>
              </a:rPr>
              <a:t>required to be </a:t>
            </a:r>
            <a:r>
              <a:rPr lang="en-US" sz="2600" dirty="0">
                <a:cs typeface="Arial" pitchFamily="34" charset="0"/>
              </a:rPr>
              <a:t>met.</a:t>
            </a:r>
          </a:p>
          <a:p>
            <a:pPr marL="682625" lvl="1" indent="-219075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"/>
              <a:defRPr/>
            </a:pPr>
            <a:r>
              <a:rPr lang="en-US" sz="2600" dirty="0">
                <a:cs typeface="Arial" pitchFamily="34" charset="0"/>
              </a:rPr>
              <a:t> Water rights e a right to use </a:t>
            </a:r>
            <a:r>
              <a:rPr lang="en-US" sz="2600" u="sng" dirty="0">
                <a:cs typeface="Arial" pitchFamily="34" charset="0"/>
              </a:rPr>
              <a:t>when available</a:t>
            </a:r>
            <a:r>
              <a:rPr lang="en-US" sz="2600" dirty="0">
                <a:cs typeface="Arial" pitchFamily="34" charset="0"/>
              </a:rPr>
              <a:t>, not a guarantee that water will be </a:t>
            </a:r>
            <a:r>
              <a:rPr lang="en-US" sz="2600" dirty="0" smtClean="0">
                <a:cs typeface="Arial" pitchFamily="34" charset="0"/>
              </a:rPr>
              <a:t>available.</a:t>
            </a:r>
            <a:endParaRPr lang="en-US" sz="2600" dirty="0">
              <a:cs typeface="Arial" pitchFamily="34" charset="0"/>
            </a:endParaRPr>
          </a:p>
          <a:p>
            <a:pPr marL="225420" indent="-225420">
              <a:spcBef>
                <a:spcPts val="60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S"/>
              <a:defRPr/>
            </a:pPr>
            <a:r>
              <a:rPr lang="en-US" sz="2600" dirty="0">
                <a:cs typeface="Arial" pitchFamily="34" charset="0"/>
              </a:rPr>
              <a:t>ISFs do not and cannot add more water to a stream</a:t>
            </a:r>
            <a:endParaRPr lang="en-US" sz="2600" b="1" dirty="0" smtClean="0">
              <a:cs typeface="Arial" pitchFamily="34" charset="0"/>
            </a:endParaRPr>
          </a:p>
        </p:txBody>
      </p:sp>
      <p:pic>
        <p:nvPicPr>
          <p:cNvPr id="339973" name="Picture 5" descr="Stream Gage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/>
          <a:srcRect l="33843" t="2452" r="10124" b="-384"/>
          <a:stretch/>
        </p:blipFill>
        <p:spPr>
          <a:xfrm>
            <a:off x="6965949" y="417514"/>
            <a:ext cx="5226051" cy="6015037"/>
          </a:xfrm>
          <a:effectLst>
            <a:outerShdw dist="35921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296274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554736"/>
            <a:ext cx="9573768" cy="926592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WRIA 27/28 Availability-2009 rule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0" y="1481328"/>
            <a:ext cx="10228811" cy="4590288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Stream		</a:t>
            </a:r>
            <a:r>
              <a:rPr lang="en-US" sz="2800" dirty="0" smtClean="0">
                <a:cs typeface="Arial" panose="020B0604020202020204" pitchFamily="34" charset="0"/>
              </a:rPr>
              <a:t>	No</a:t>
            </a:r>
            <a:r>
              <a:rPr lang="en-US" sz="2800" dirty="0">
                <a:cs typeface="Arial" panose="020B0604020202020204" pitchFamily="34" charset="0"/>
              </a:rPr>
              <a:t>. of years the 		Avg. days per year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cs typeface="Arial" panose="020B0604020202020204" pitchFamily="34" charset="0"/>
              </a:rPr>
              <a:t>name			</a:t>
            </a:r>
            <a:r>
              <a:rPr lang="en-US" sz="2800" dirty="0" smtClean="0">
                <a:cs typeface="Arial" panose="020B0604020202020204" pitchFamily="34" charset="0"/>
              </a:rPr>
              <a:t>	ISF </a:t>
            </a:r>
            <a:r>
              <a:rPr lang="en-US" sz="2800" dirty="0">
                <a:cs typeface="Arial" panose="020B0604020202020204" pitchFamily="34" charset="0"/>
              </a:rPr>
              <a:t>was not met		ISF was not met 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cs typeface="Arial" panose="020B0604020202020204" pitchFamily="34" charset="0"/>
              </a:rPr>
              <a:t>Kalama River		</a:t>
            </a:r>
            <a:r>
              <a:rPr lang="en-US" sz="2800" dirty="0" smtClean="0">
                <a:cs typeface="Arial" panose="020B0604020202020204" pitchFamily="34" charset="0"/>
              </a:rPr>
              <a:t>	20/20</a:t>
            </a:r>
            <a:r>
              <a:rPr lang="en-US" sz="2800" dirty="0">
                <a:cs typeface="Arial" panose="020B0604020202020204" pitchFamily="34" charset="0"/>
              </a:rPr>
              <a:t>				183</a:t>
            </a: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E Fork Lewis River		</a:t>
            </a:r>
            <a:r>
              <a:rPr lang="en-US" sz="2800" dirty="0" smtClean="0">
                <a:cs typeface="Arial" panose="020B0604020202020204" pitchFamily="34" charset="0"/>
              </a:rPr>
              <a:t>	8/8</a:t>
            </a:r>
            <a:r>
              <a:rPr lang="en-US" sz="2800" dirty="0">
                <a:cs typeface="Arial" panose="020B0604020202020204" pitchFamily="34" charset="0"/>
              </a:rPr>
              <a:t>				169</a:t>
            </a: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Washougal River		</a:t>
            </a:r>
            <a:r>
              <a:rPr lang="en-US" sz="2800" dirty="0" smtClean="0">
                <a:cs typeface="Arial" panose="020B0604020202020204" pitchFamily="34" charset="0"/>
              </a:rPr>
              <a:t>	11/11</a:t>
            </a:r>
            <a:r>
              <a:rPr lang="en-US" sz="2800" dirty="0">
                <a:cs typeface="Arial" panose="020B0604020202020204" pitchFamily="34" charset="0"/>
              </a:rPr>
              <a:t>				177</a:t>
            </a: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Burnt Bridge Creek	</a:t>
            </a:r>
            <a:r>
              <a:rPr lang="en-US" sz="2800" dirty="0" smtClean="0">
                <a:cs typeface="Arial" panose="020B0604020202020204" pitchFamily="34" charset="0"/>
              </a:rPr>
              <a:t>		4/4</a:t>
            </a:r>
            <a:r>
              <a:rPr lang="en-US" sz="2800" dirty="0">
                <a:cs typeface="Arial" panose="020B0604020202020204" pitchFamily="34" charset="0"/>
              </a:rPr>
              <a:t>				251	</a:t>
            </a:r>
            <a:r>
              <a:rPr lang="en-US" sz="26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10036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164" y="778934"/>
            <a:ext cx="3530064" cy="231822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SEE!!!</a:t>
            </a:r>
            <a:b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told you the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Instream Flow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 High!!!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ulltroutfighting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881" t="65" r="5266" b="-65"/>
          <a:stretch/>
        </p:blipFill>
        <p:spPr>
          <a:xfrm>
            <a:off x="4768858" y="423081"/>
            <a:ext cx="7423142" cy="601866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7431" y="3505200"/>
            <a:ext cx="3470797" cy="1848465"/>
          </a:xfr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  <a:buClrTx/>
              <a:buSzTx/>
              <a:defRPr/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Fish don’t need  that much water!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9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912720"/>
            <a:ext cx="3169334" cy="1144680"/>
          </a:xfrm>
        </p:spPr>
        <p:txBody>
          <a:bodyPr/>
          <a:lstStyle/>
          <a:p>
            <a:r>
              <a:rPr lang="en-US" b="1" dirty="0" smtClean="0"/>
              <a:t>Fish vs Flow Research</a:t>
            </a:r>
            <a:endParaRPr lang="en-US" b="1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000"/>
          <a:stretch/>
        </p:blipFill>
        <p:spPr>
          <a:xfrm>
            <a:off x="4244632" y="450166"/>
            <a:ext cx="7947368" cy="595063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2502" y="2338754"/>
            <a:ext cx="3169332" cy="3569677"/>
          </a:xfrm>
        </p:spPr>
        <p:txBody>
          <a:bodyPr>
            <a:normAutofit/>
          </a:bodyPr>
          <a:lstStyle/>
          <a:p>
            <a:r>
              <a:rPr lang="en-US" sz="2800" dirty="0">
                <a:cs typeface="Calibri" panose="020F0502020204030204" pitchFamily="34" charset="0"/>
              </a:rPr>
              <a:t>Dave Seiler’s studies on Bingham Creek for 1980-1997 found </a:t>
            </a:r>
            <a:r>
              <a:rPr lang="en-US" sz="2800" b="1" dirty="0">
                <a:cs typeface="Calibri" panose="020F0502020204030204" pitchFamily="34" charset="0"/>
              </a:rPr>
              <a:t>more summer flow equals more </a:t>
            </a:r>
            <a:r>
              <a:rPr lang="en-US" sz="2800" b="1" dirty="0" err="1">
                <a:cs typeface="Calibri" panose="020F0502020204030204" pitchFamily="34" charset="0"/>
              </a:rPr>
              <a:t>coho</a:t>
            </a:r>
            <a:r>
              <a:rPr lang="en-US" sz="2800" b="1" dirty="0">
                <a:cs typeface="Calibri" panose="020F0502020204030204" pitchFamily="34" charset="0"/>
              </a:rPr>
              <a:t> </a:t>
            </a:r>
            <a:r>
              <a:rPr lang="en-US" sz="2800" b="1" dirty="0" err="1">
                <a:cs typeface="Calibri" panose="020F0502020204030204" pitchFamily="34" charset="0"/>
              </a:rPr>
              <a:t>smolts</a:t>
            </a:r>
            <a:r>
              <a:rPr lang="en-US" sz="2800" b="1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outmigrating</a:t>
            </a:r>
            <a:r>
              <a:rPr lang="en-US" sz="2800" dirty="0">
                <a:cs typeface="Calibri" panose="020F0502020204030204" pitchFamily="34" charset="0"/>
              </a:rPr>
              <a:t> the following spring. </a:t>
            </a:r>
          </a:p>
        </p:txBody>
      </p:sp>
    </p:spTree>
    <p:extLst>
      <p:ext uri="{BB962C8B-B14F-4D97-AF65-F5344CB8AC3E}">
        <p14:creationId xmlns:p14="http://schemas.microsoft.com/office/powerpoint/2010/main" val="343875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554736"/>
            <a:ext cx="9573768" cy="926592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WRIA </a:t>
            </a:r>
            <a:r>
              <a:rPr lang="en-US" b="1" dirty="0" smtClean="0">
                <a:cs typeface="Arial" panose="020B0604020202020204" pitchFamily="34" charset="0"/>
              </a:rPr>
              <a:t>1 Availability-1985 </a:t>
            </a:r>
            <a:r>
              <a:rPr lang="en-US" b="1" dirty="0">
                <a:cs typeface="Arial" panose="020B0604020202020204" pitchFamily="34" charset="0"/>
              </a:rPr>
              <a:t>rule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0" y="1609344"/>
            <a:ext cx="10197638" cy="4590288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Stream		</a:t>
            </a:r>
            <a:r>
              <a:rPr lang="en-US" sz="2800" dirty="0" smtClean="0"/>
              <a:t>	No</a:t>
            </a:r>
            <a:r>
              <a:rPr lang="en-US" sz="2800" dirty="0"/>
              <a:t>. of years the 	</a:t>
            </a:r>
            <a:r>
              <a:rPr lang="en-US" sz="2800" dirty="0" smtClean="0"/>
              <a:t>	Avg</a:t>
            </a:r>
            <a:r>
              <a:rPr lang="en-US" sz="2800" dirty="0"/>
              <a:t>. days per year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name			</a:t>
            </a:r>
            <a:r>
              <a:rPr lang="en-US" sz="2800" dirty="0" smtClean="0"/>
              <a:t>	ISF </a:t>
            </a:r>
            <a:r>
              <a:rPr lang="en-US" sz="2800" dirty="0"/>
              <a:t>was not met	</a:t>
            </a:r>
            <a:r>
              <a:rPr lang="en-US" sz="2800" dirty="0" smtClean="0"/>
              <a:t>	ISF </a:t>
            </a:r>
            <a:r>
              <a:rPr lang="en-US" sz="2800" dirty="0"/>
              <a:t>was not met </a:t>
            </a:r>
          </a:p>
          <a:p>
            <a:pPr marL="0" indent="0">
              <a:spcBef>
                <a:spcPts val="0"/>
              </a:spcBef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800" dirty="0" err="1" smtClean="0"/>
              <a:t>Fishtrap</a:t>
            </a:r>
            <a:r>
              <a:rPr lang="en-US" sz="2800" dirty="0" smtClean="0"/>
              <a:t> Creek	</a:t>
            </a:r>
            <a:r>
              <a:rPr lang="en-US" sz="2800" dirty="0"/>
              <a:t>	</a:t>
            </a:r>
            <a:r>
              <a:rPr lang="en-US" sz="2800" dirty="0" smtClean="0"/>
              <a:t>	20/20</a:t>
            </a:r>
            <a:r>
              <a:rPr lang="en-US" sz="2800" dirty="0"/>
              <a:t>		</a:t>
            </a:r>
            <a:r>
              <a:rPr lang="en-US" sz="2800" dirty="0" smtClean="0"/>
              <a:t>	</a:t>
            </a:r>
            <a:r>
              <a:rPr lang="en-US" sz="2800" dirty="0"/>
              <a:t>	</a:t>
            </a:r>
            <a:r>
              <a:rPr lang="en-US" sz="2800" dirty="0" smtClean="0"/>
              <a:t>209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Nooksack (RM 36.6)</a:t>
            </a:r>
            <a:r>
              <a:rPr lang="en-US" sz="2800" dirty="0"/>
              <a:t>	</a:t>
            </a:r>
            <a:r>
              <a:rPr lang="en-US" sz="2800" dirty="0" smtClean="0"/>
              <a:t>	19/20</a:t>
            </a:r>
            <a:r>
              <a:rPr lang="en-US" sz="2800" dirty="0"/>
              <a:t>		</a:t>
            </a:r>
            <a:r>
              <a:rPr lang="en-US" sz="2800" dirty="0" smtClean="0"/>
              <a:t>	</a:t>
            </a:r>
            <a:r>
              <a:rPr lang="en-US" sz="2800" dirty="0"/>
              <a:t>	</a:t>
            </a:r>
            <a:r>
              <a:rPr lang="en-US" sz="2800" dirty="0" smtClean="0"/>
              <a:t>154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Nooksack  (RM 5.8)</a:t>
            </a:r>
            <a:r>
              <a:rPr lang="en-US" sz="2800" dirty="0"/>
              <a:t>	</a:t>
            </a:r>
            <a:r>
              <a:rPr lang="en-US" sz="2800" dirty="0" smtClean="0"/>
              <a:t>	20/20</a:t>
            </a:r>
            <a:r>
              <a:rPr lang="en-US" sz="2800" dirty="0"/>
              <a:t>			</a:t>
            </a:r>
            <a:r>
              <a:rPr lang="en-US" sz="2800" dirty="0" smtClean="0"/>
              <a:t>	142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MF Nooksack (RM5.0)</a:t>
            </a:r>
            <a:r>
              <a:rPr lang="en-US" sz="2800" dirty="0"/>
              <a:t>	</a:t>
            </a:r>
            <a:r>
              <a:rPr lang="en-US" sz="2800" dirty="0" smtClean="0"/>
              <a:t>	20/20</a:t>
            </a:r>
            <a:r>
              <a:rPr lang="en-US" sz="2800" dirty="0"/>
              <a:t>		</a:t>
            </a:r>
            <a:r>
              <a:rPr lang="en-US" sz="2800" dirty="0" smtClean="0"/>
              <a:t>	</a:t>
            </a:r>
            <a:r>
              <a:rPr lang="en-US" sz="2800" dirty="0"/>
              <a:t>	</a:t>
            </a:r>
            <a:r>
              <a:rPr lang="en-US" sz="2800" dirty="0" smtClean="0"/>
              <a:t>144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SF Nooksack (RM 14.8)</a:t>
            </a:r>
            <a:r>
              <a:rPr lang="en-US" sz="2800" dirty="0"/>
              <a:t>	</a:t>
            </a:r>
            <a:r>
              <a:rPr lang="en-US" sz="2800" dirty="0" smtClean="0"/>
              <a:t>	20/20</a:t>
            </a:r>
            <a:r>
              <a:rPr lang="en-US" sz="2800" dirty="0"/>
              <a:t>			</a:t>
            </a:r>
            <a:r>
              <a:rPr lang="en-US" sz="2800" dirty="0" smtClean="0"/>
              <a:t>	204</a:t>
            </a:r>
            <a:r>
              <a:rPr lang="en-US" sz="2800" dirty="0"/>
              <a:t>	</a:t>
            </a:r>
          </a:p>
          <a:p>
            <a:pPr marL="0" indent="0">
              <a:buNone/>
            </a:pPr>
            <a:r>
              <a:rPr lang="en-US" sz="2800" dirty="0" smtClean="0"/>
              <a:t>Skookum Creek</a:t>
            </a:r>
            <a:r>
              <a:rPr lang="en-US" sz="2800" dirty="0"/>
              <a:t>		</a:t>
            </a:r>
            <a:r>
              <a:rPr lang="en-US" sz="2800" dirty="0" smtClean="0"/>
              <a:t>	20/20</a:t>
            </a:r>
            <a:r>
              <a:rPr lang="en-US" sz="2800" dirty="0"/>
              <a:t>		</a:t>
            </a:r>
            <a:r>
              <a:rPr lang="en-US" sz="2800" dirty="0" smtClean="0"/>
              <a:t>	</a:t>
            </a:r>
            <a:r>
              <a:rPr lang="en-US" sz="2800" dirty="0"/>
              <a:t>	</a:t>
            </a:r>
            <a:r>
              <a:rPr lang="en-US" sz="2800" dirty="0" smtClean="0"/>
              <a:t>181</a:t>
            </a:r>
            <a:r>
              <a:rPr lang="en-US" sz="2800" dirty="0"/>
              <a:t>	</a:t>
            </a:r>
            <a:r>
              <a:rPr lang="en-US" sz="26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16446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554736"/>
            <a:ext cx="9573768" cy="926592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cs typeface="Calibri" panose="020F0502020204030204" pitchFamily="34" charset="0"/>
              </a:rPr>
              <a:t>WRIA </a:t>
            </a:r>
            <a:r>
              <a:rPr lang="en-US" b="1" dirty="0" smtClean="0">
                <a:cs typeface="Calibri" panose="020F0502020204030204" pitchFamily="34" charset="0"/>
              </a:rPr>
              <a:t>9 Availability-1980 </a:t>
            </a:r>
            <a:r>
              <a:rPr lang="en-US" b="1" dirty="0">
                <a:cs typeface="Calibri" panose="020F0502020204030204" pitchFamily="34" charset="0"/>
              </a:rPr>
              <a:t>rule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1" y="1959429"/>
            <a:ext cx="10228810" cy="4379025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Stream		</a:t>
            </a:r>
            <a:r>
              <a:rPr lang="en-US" sz="2800" dirty="0" smtClean="0"/>
              <a:t>	No</a:t>
            </a:r>
            <a:r>
              <a:rPr lang="en-US" sz="2800" dirty="0"/>
              <a:t>. of years the 	</a:t>
            </a:r>
            <a:r>
              <a:rPr lang="en-US" sz="2800" dirty="0" smtClean="0"/>
              <a:t>	Avg</a:t>
            </a:r>
            <a:r>
              <a:rPr lang="en-US" sz="2800" dirty="0"/>
              <a:t>. days per year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name			</a:t>
            </a:r>
            <a:r>
              <a:rPr lang="en-US" sz="2800" dirty="0" smtClean="0"/>
              <a:t>	ISF </a:t>
            </a:r>
            <a:r>
              <a:rPr lang="en-US" sz="2800" dirty="0"/>
              <a:t>was not met	</a:t>
            </a:r>
            <a:r>
              <a:rPr lang="en-US" sz="2800" dirty="0" smtClean="0"/>
              <a:t>	ISF </a:t>
            </a:r>
            <a:r>
              <a:rPr lang="en-US" sz="2800" dirty="0"/>
              <a:t>was not met </a:t>
            </a:r>
          </a:p>
          <a:p>
            <a:pPr marL="0" indent="0">
              <a:spcBef>
                <a:spcPts val="0"/>
              </a:spcBef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800" dirty="0" smtClean="0"/>
              <a:t>Green River (RM 32.0)</a:t>
            </a:r>
            <a:r>
              <a:rPr lang="en-US" sz="2800" dirty="0"/>
              <a:t>	</a:t>
            </a:r>
            <a:r>
              <a:rPr lang="en-US" sz="2800" dirty="0" smtClean="0"/>
              <a:t>	17/20</a:t>
            </a:r>
            <a:r>
              <a:rPr lang="en-US" sz="2800" dirty="0"/>
              <a:t>		</a:t>
            </a:r>
            <a:r>
              <a:rPr lang="en-US" sz="2800" dirty="0" smtClean="0"/>
              <a:t>		58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Green River (60.4-Normal)	16/20</a:t>
            </a:r>
            <a:r>
              <a:rPr lang="en-US" sz="2800" dirty="0"/>
              <a:t>			</a:t>
            </a:r>
            <a:r>
              <a:rPr lang="en-US" sz="2800" dirty="0" smtClean="0"/>
              <a:t>	48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Green River (</a:t>
            </a:r>
            <a:r>
              <a:rPr lang="en-US" sz="2800" dirty="0" smtClean="0"/>
              <a:t>60.4-Critical) 	15/20</a:t>
            </a:r>
            <a:r>
              <a:rPr lang="en-US" sz="2800" dirty="0"/>
              <a:t>			</a:t>
            </a:r>
            <a:r>
              <a:rPr lang="en-US" sz="2800" dirty="0" smtClean="0"/>
              <a:t>	40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483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737421" y="595919"/>
            <a:ext cx="247772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Flow Rules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1974-1979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37419" y="2798346"/>
            <a:ext cx="262945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Nov 1-July 1: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95%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Exceedance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July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15-Sept 15: 70% Exceedance  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457200"/>
            <a:ext cx="8229600" cy="596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6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42534" y="554735"/>
            <a:ext cx="10396025" cy="1302199"/>
          </a:xfrm>
          <a:noFill/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All Year Stream Closures in the WRIA 9 Rule</a:t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sz="3600" b="1" dirty="0" smtClean="0">
                <a:cs typeface="Arial" panose="020B0604020202020204" pitchFamily="34" charset="0"/>
              </a:rPr>
              <a:t>Are they justified, or can they be seasonal?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2535" y="1856934"/>
            <a:ext cx="3615397" cy="4557934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endParaRPr lang="en-US" sz="28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/>
              <a:t>All Green River </a:t>
            </a:r>
            <a:r>
              <a:rPr lang="en-US" sz="2800" dirty="0" err="1"/>
              <a:t>Tribs</a:t>
            </a:r>
            <a:endParaRPr lang="en-US" sz="28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/>
              <a:t>  Big </a:t>
            </a:r>
            <a:r>
              <a:rPr lang="en-US" sz="2800" dirty="0" err="1"/>
              <a:t>Soos</a:t>
            </a:r>
            <a:r>
              <a:rPr lang="en-US" sz="2800" dirty="0"/>
              <a:t> Creek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/>
              <a:t>  Newaukum River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/>
              <a:t>  Deer (Deep?) Creek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/>
              <a:t>Springbrook</a:t>
            </a:r>
            <a:r>
              <a:rPr lang="en-US" sz="2800" dirty="0"/>
              <a:t> Creek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	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57" y="1856934"/>
            <a:ext cx="6783977" cy="455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42534" y="554735"/>
            <a:ext cx="10396025" cy="1302199"/>
          </a:xfrm>
          <a:noFill/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All Year Stream Closures in the WRIA 9 Rule</a:t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sz="3600" b="1" dirty="0" smtClean="0">
                <a:cs typeface="Arial" panose="020B0604020202020204" pitchFamily="34" charset="0"/>
              </a:rPr>
              <a:t>Are they justified, or can they be seasonal?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2535" y="1856934"/>
            <a:ext cx="3615397" cy="4557934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endParaRPr lang="en-US" sz="2800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/>
              <a:t>All Green River </a:t>
            </a:r>
            <a:r>
              <a:rPr lang="en-US" sz="2800" dirty="0" err="1"/>
              <a:t>Tribs</a:t>
            </a:r>
            <a:endParaRPr lang="en-US" sz="2800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/>
              <a:t> </a:t>
            </a:r>
            <a:r>
              <a:rPr lang="en-US" sz="2800" dirty="0" smtClean="0"/>
              <a:t> Big </a:t>
            </a:r>
            <a:r>
              <a:rPr lang="en-US" sz="2800" dirty="0" err="1"/>
              <a:t>Soos</a:t>
            </a:r>
            <a:r>
              <a:rPr lang="en-US" sz="2800" dirty="0"/>
              <a:t> Creek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  Newaukum River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  Deer </a:t>
            </a:r>
            <a:r>
              <a:rPr lang="en-US" sz="2800" dirty="0"/>
              <a:t>(Deep?) Creek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 smtClean="0"/>
              <a:t>Springbrook</a:t>
            </a:r>
            <a:r>
              <a:rPr lang="en-US" sz="2800" dirty="0" smtClean="0"/>
              <a:t> Creek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smtClean="0"/>
              <a:t>	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634" y="1856934"/>
            <a:ext cx="6679475" cy="455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3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479" y="605529"/>
            <a:ext cx="4222284" cy="544847"/>
          </a:xfrm>
        </p:spPr>
        <p:txBody>
          <a:bodyPr/>
          <a:lstStyle/>
          <a:p>
            <a:r>
              <a:rPr lang="en-US" b="1" dirty="0" smtClean="0"/>
              <a:t>In a Nutshell</a:t>
            </a:r>
            <a:endParaRPr lang="en-US" b="1" dirty="0"/>
          </a:p>
        </p:txBody>
      </p:sp>
      <p:pic>
        <p:nvPicPr>
          <p:cNvPr id="9" name="fish fighting socattack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7"/>
          <a:srcRect l="262" t="-365" r="-262" b="17201"/>
          <a:stretch/>
        </p:blipFill>
        <p:spPr>
          <a:xfrm>
            <a:off x="7045999" y="3451477"/>
            <a:ext cx="5211763" cy="339829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7517" y="1255523"/>
            <a:ext cx="6501484" cy="520427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cs typeface="Arial" pitchFamily="34" charset="0"/>
              </a:rPr>
              <a:t>Stream Flows vary; </a:t>
            </a:r>
            <a:r>
              <a:rPr lang="en-US" sz="2800" dirty="0" smtClean="0">
                <a:cs typeface="Arial" pitchFamily="34" charset="0"/>
              </a:rPr>
              <a:t>daily, yearly and seasonally, </a:t>
            </a:r>
            <a:r>
              <a:rPr lang="en-US" sz="2800" dirty="0">
                <a:cs typeface="Arial" pitchFamily="34" charset="0"/>
              </a:rPr>
              <a:t>by </a:t>
            </a:r>
            <a:r>
              <a:rPr lang="en-US" sz="2800" dirty="0" smtClean="0">
                <a:cs typeface="Arial" pitchFamily="34" charset="0"/>
              </a:rPr>
              <a:t>2-3 orders </a:t>
            </a:r>
            <a:r>
              <a:rPr lang="en-US" sz="2800" dirty="0">
                <a:cs typeface="Arial" pitchFamily="34" charset="0"/>
              </a:rPr>
              <a:t>of magnitude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cs typeface="Arial" pitchFamily="34" charset="0"/>
              </a:rPr>
              <a:t>If we want to protect rare but productive stream flows, higher ISFs are needed, but even low standards would limit new homes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cs typeface="Arial" pitchFamily="34" charset="0"/>
              </a:rPr>
              <a:t>A 100 cfs withdrawal affect streams differently than  a 0.00004 cfs in-house use, but water law treats them the same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cs typeface="Arial" pitchFamily="34" charset="0"/>
              </a:rPr>
              <a:t>Flexibility is needed, but the concern is over the cumulative impact</a:t>
            </a:r>
          </a:p>
        </p:txBody>
      </p:sp>
      <p:pic>
        <p:nvPicPr>
          <p:cNvPr id="8" name="fish pinkfighting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 rotWithShape="1">
          <a:blip r:embed="rId8"/>
          <a:srcRect t="12997"/>
          <a:stretch/>
        </p:blipFill>
        <p:spPr>
          <a:xfrm>
            <a:off x="7079000" y="0"/>
            <a:ext cx="5088256" cy="345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433137" y="73120"/>
            <a:ext cx="11341768" cy="1815882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There are many competing uses for water. </a:t>
            </a:r>
            <a:r>
              <a:rPr lang="en-US" sz="2800" b="1" dirty="0" smtClean="0">
                <a:solidFill>
                  <a:srgbClr val="000000"/>
                </a:solidFill>
              </a:rPr>
              <a:t>RCW </a:t>
            </a:r>
            <a:r>
              <a:rPr lang="en-US" sz="2800" b="1" dirty="0" smtClean="0">
                <a:cs typeface="Arial" panose="020B0604020202020204" pitchFamily="34" charset="0"/>
              </a:rPr>
              <a:t>9094 is the new tool we have been given to have strong ISF protection and provide water for new homes. My </a:t>
            </a:r>
            <a:r>
              <a:rPr lang="en-US" sz="2800" b="1" dirty="0">
                <a:cs typeface="Arial" panose="020B0604020202020204" pitchFamily="34" charset="0"/>
              </a:rPr>
              <a:t>role is to </a:t>
            </a:r>
            <a:r>
              <a:rPr lang="en-US" sz="2800" b="1" dirty="0" smtClean="0">
                <a:cs typeface="Arial" panose="020B0604020202020204" pitchFamily="34" charset="0"/>
              </a:rPr>
              <a:t>give you the technical assistance needed to </a:t>
            </a:r>
            <a:r>
              <a:rPr lang="en-US" sz="2800" b="1" dirty="0">
                <a:cs typeface="Arial" panose="020B0604020202020204" pitchFamily="34" charset="0"/>
              </a:rPr>
              <a:t>successfully implement it. </a:t>
            </a:r>
          </a:p>
        </p:txBody>
      </p:sp>
      <p:pic>
        <p:nvPicPr>
          <p:cNvPr id="35843" name="Picture 10" descr="INNERTU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601453"/>
            <a:ext cx="3256547" cy="325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IRRIGA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0957" y="1884488"/>
            <a:ext cx="3204411" cy="31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7904" y="3601453"/>
            <a:ext cx="3256547" cy="325654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5846" name="Picture 7" descr="DANANM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7413" y="1884489"/>
            <a:ext cx="3203983" cy="320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10117394" y="5220931"/>
            <a:ext cx="2074607" cy="1631216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000000"/>
                </a:solidFill>
              </a:rPr>
              <a:t>Jim Pacheco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000000"/>
                </a:solidFill>
              </a:rPr>
              <a:t>Instream Flow Biologist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000000"/>
                </a:solidFill>
              </a:rPr>
              <a:t>360-407-7458</a:t>
            </a:r>
          </a:p>
        </p:txBody>
      </p:sp>
    </p:spTree>
    <p:extLst>
      <p:ext uri="{BB962C8B-B14F-4D97-AF65-F5344CB8AC3E}">
        <p14:creationId xmlns:p14="http://schemas.microsoft.com/office/powerpoint/2010/main" val="618972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58556" y="725604"/>
            <a:ext cx="3839697" cy="112148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anose="020B0604020202020204" pitchFamily="34" charset="0"/>
              </a:rPr>
              <a:t>Why we need Instream Flows</a:t>
            </a:r>
            <a:endParaRPr lang="en-US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-364" r="-257" b="2"/>
          <a:stretch/>
        </p:blipFill>
        <p:spPr>
          <a:xfrm>
            <a:off x="4890474" y="844475"/>
            <a:ext cx="6679735" cy="522714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958556" y="1981021"/>
            <a:ext cx="3839697" cy="409059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Our thirst for water is often greater than nature’s ability to provide it, especially in the summer.</a:t>
            </a:r>
          </a:p>
          <a:p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Lower stream flows are a contributing factor to a number of environmental concerns </a:t>
            </a:r>
          </a:p>
        </p:txBody>
      </p:sp>
      <p:sp>
        <p:nvSpPr>
          <p:cNvPr id="4" name="Rectangle 3"/>
          <p:cNvSpPr/>
          <p:nvPr/>
        </p:nvSpPr>
        <p:spPr>
          <a:xfrm>
            <a:off x="9073389" y="6519447"/>
            <a:ext cx="3118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Source USGS: Trends, 1950-2010 </a:t>
            </a:r>
          </a:p>
        </p:txBody>
      </p:sp>
    </p:spTree>
    <p:extLst>
      <p:ext uri="{BB962C8B-B14F-4D97-AF65-F5344CB8AC3E}">
        <p14:creationId xmlns:p14="http://schemas.microsoft.com/office/powerpoint/2010/main" val="35456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49452" y="671492"/>
            <a:ext cx="3242720" cy="1737360"/>
          </a:xfrm>
          <a:noFill/>
        </p:spPr>
        <p:txBody>
          <a:bodyPr/>
          <a:lstStyle/>
          <a:p>
            <a:r>
              <a:rPr lang="en-US" altLang="en-US" b="1" dirty="0">
                <a:cs typeface="Arial" panose="020B0604020202020204" pitchFamily="34" charset="0"/>
              </a:rPr>
              <a:t>Results from a PHABSIM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49452" y="2793697"/>
            <a:ext cx="3242720" cy="311578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These curves show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how the amount of fish habitat changes as streamflows change – for different species and lifestages</a:t>
            </a:r>
            <a:endParaRPr lang="en-US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352" y="452926"/>
            <a:ext cx="7633648" cy="59842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8827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39504" y="725604"/>
            <a:ext cx="3931920" cy="112148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Why </a:t>
            </a:r>
            <a:r>
              <a:rPr lang="en-US" b="1" dirty="0" smtClean="0">
                <a:solidFill>
                  <a:schemeClr val="tx1"/>
                </a:solidFill>
                <a:cs typeface="Arial" panose="020B0604020202020204" pitchFamily="34" charset="0"/>
              </a:rPr>
              <a:t>we 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need Instream Flows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r="8285"/>
          <a:stretch>
            <a:fillRect/>
          </a:stretch>
        </p:blipFill>
        <p:spPr>
          <a:xfrm>
            <a:off x="5135708" y="933452"/>
            <a:ext cx="6452101" cy="5176265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675220" y="1847088"/>
            <a:ext cx="4460488" cy="4511509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About 75% of the state has at least one endangered or threatened salmon or trout species.</a:t>
            </a:r>
          </a:p>
          <a:p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Low streamflows are just one of the reasons for this decline.</a:t>
            </a:r>
          </a:p>
          <a:p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In the early 1970’s, Ecology started developing Instream </a:t>
            </a:r>
            <a:r>
              <a:rPr lang="en-US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Flow rules.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1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Instream Resources: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Fish &amp; Wildlife</a:t>
            </a:r>
          </a:p>
        </p:txBody>
      </p:sp>
      <p:pic>
        <p:nvPicPr>
          <p:cNvPr id="10" name="Content Placeholder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64012" y="4068762"/>
            <a:ext cx="3" cy="3"/>
          </a:xfrm>
        </p:spPr>
      </p:pic>
      <p:sp>
        <p:nvSpPr>
          <p:cNvPr id="5" name="Tex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  <a:p>
            <a:endParaRPr lang="en-US" dirty="0"/>
          </a:p>
        </p:txBody>
      </p:sp>
      <p:pic>
        <p:nvPicPr>
          <p:cNvPr id="8" name="Picture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234" y="2057400"/>
            <a:ext cx="5789823" cy="39408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057400"/>
            <a:ext cx="3940814" cy="394081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11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529591"/>
            <a:ext cx="9258300" cy="135636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Instream Resources: Recreation such as Boating and Fishing</a:t>
            </a:r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4992"/>
          <a:stretch>
            <a:fillRect/>
          </a:stretch>
        </p:blipFill>
        <p:spPr>
          <a:xfrm>
            <a:off x="1466850" y="2057401"/>
            <a:ext cx="4933949" cy="4095695"/>
          </a:xfrm>
        </p:spPr>
      </p:pic>
      <p:pic>
        <p:nvPicPr>
          <p:cNvPr id="6" name="Picture 11" descr="474756-R1-04-4_005.jpg">
            <a:hlinkClick r:id="rId4" tooltip="Photo Sharing"/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009618" y="1465610"/>
            <a:ext cx="3315482" cy="4904559"/>
          </a:xfrm>
        </p:spPr>
      </p:pic>
    </p:spTree>
    <p:extLst>
      <p:ext uri="{BB962C8B-B14F-4D97-AF65-F5344CB8AC3E}">
        <p14:creationId xmlns:p14="http://schemas.microsoft.com/office/powerpoint/2010/main" val="112690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Instream Resources: Scenic or Aesthetic Values</a:t>
            </a:r>
          </a:p>
        </p:txBody>
      </p:sp>
      <p:pic>
        <p:nvPicPr>
          <p:cNvPr id="10" name="Picture 10" descr="Twin Falls, ID : Shoshone Falls  At Twin Falls ID. 2006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/>
          <a:srcRect l="5521" t="19415" r="47277" b="32033"/>
          <a:stretch/>
        </p:blipFill>
        <p:spPr>
          <a:xfrm>
            <a:off x="1005846" y="2275444"/>
            <a:ext cx="4940932" cy="3811635"/>
          </a:xfrm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7110" t="15635" r="1458" b="1620"/>
          <a:stretch/>
        </p:blipFill>
        <p:spPr>
          <a:xfrm>
            <a:off x="6222366" y="2275444"/>
            <a:ext cx="4940934" cy="3811636"/>
          </a:xfrm>
        </p:spPr>
      </p:pic>
    </p:spTree>
    <p:extLst>
      <p:ext uri="{BB962C8B-B14F-4D97-AF65-F5344CB8AC3E}">
        <p14:creationId xmlns:p14="http://schemas.microsoft.com/office/powerpoint/2010/main" val="128417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97442" y="531627"/>
            <a:ext cx="2914749" cy="1488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20490" y="2062716"/>
            <a:ext cx="2918996" cy="3957085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 smtClean="0">
                <a:solidFill>
                  <a:schemeClr val="tx1"/>
                </a:solidFill>
                <a:cs typeface="Arial" pitchFamily="34" charset="0"/>
              </a:rPr>
              <a:t>Streamflows Vary</a:t>
            </a:r>
          </a:p>
          <a:p>
            <a:pPr algn="ctr">
              <a:spcBef>
                <a:spcPct val="0"/>
              </a:spcBef>
              <a:defRPr/>
            </a:pPr>
            <a:endParaRPr lang="en-US" sz="2800" dirty="0">
              <a:solidFill>
                <a:schemeClr val="tx1"/>
              </a:solidFill>
              <a:cs typeface="Arial" pitchFamily="34" charset="0"/>
            </a:endParaRPr>
          </a:p>
          <a:p>
            <a:pPr marL="457189" indent="-457189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S"/>
              <a:defRPr/>
            </a:pPr>
            <a:r>
              <a:rPr lang="en-US" sz="2800" dirty="0">
                <a:solidFill>
                  <a:schemeClr val="tx1"/>
                </a:solidFill>
                <a:cs typeface="Arial" pitchFamily="34" charset="0"/>
              </a:rPr>
              <a:t>Daily</a:t>
            </a:r>
          </a:p>
          <a:p>
            <a:pPr marL="457189" indent="-457189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S"/>
              <a:defRPr/>
            </a:pPr>
            <a:r>
              <a:rPr lang="en-US" sz="2800" dirty="0">
                <a:solidFill>
                  <a:schemeClr val="tx1"/>
                </a:solidFill>
                <a:cs typeface="Arial" pitchFamily="34" charset="0"/>
              </a:rPr>
              <a:t>Yearly  </a:t>
            </a:r>
          </a:p>
          <a:p>
            <a:pPr marL="457189" indent="-457189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S"/>
              <a:defRPr/>
            </a:pPr>
            <a:r>
              <a:rPr lang="en-US" sz="2800" dirty="0">
                <a:solidFill>
                  <a:schemeClr val="tx1"/>
                </a:solidFill>
                <a:cs typeface="Arial" pitchFamily="34" charset="0"/>
              </a:rPr>
              <a:t>Seasonally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25" y="473057"/>
            <a:ext cx="8220075" cy="594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89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Custom 5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482AB"/>
      </a:accent1>
      <a:accent2>
        <a:srgbClr val="1C6294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45045</TotalTime>
  <Words>4732</Words>
  <Application>Microsoft Office PowerPoint</Application>
  <PresentationFormat>Widescreen</PresentationFormat>
  <Paragraphs>545</Paragraphs>
  <Slides>40</Slides>
  <Notes>40</Notes>
  <HiddenSlides>2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Corbel</vt:lpstr>
      <vt:lpstr>Tahoma</vt:lpstr>
      <vt:lpstr>Wingdings</vt:lpstr>
      <vt:lpstr>Basis</vt:lpstr>
      <vt:lpstr>Office Theme</vt:lpstr>
      <vt:lpstr>An Introduction to  Instream Flows Science, Policy, and Perspective</vt:lpstr>
      <vt:lpstr>PowerPoint Presentation</vt:lpstr>
      <vt:lpstr>What is an Instream Flow?</vt:lpstr>
      <vt:lpstr>Why we need Instream Flows</vt:lpstr>
      <vt:lpstr>Why we need Instream Flows</vt:lpstr>
      <vt:lpstr>Instream Resources:  Fish &amp; Wildlife</vt:lpstr>
      <vt:lpstr>Instream Resources: Recreation such as Boating and Fishing</vt:lpstr>
      <vt:lpstr>Instream Resources: Scenic or Aesthetic Values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“Base Flow”, “Minimum Flow”   What does it mean?</vt:lpstr>
      <vt:lpstr>PowerPoint Presentation</vt:lpstr>
      <vt:lpstr>Forrest Olson (1983) found that higher summer flows resulted in more coho adults returning two years later </vt:lpstr>
      <vt:lpstr>PowerPoint Presentation</vt:lpstr>
      <vt:lpstr>PowerPoint Presentation</vt:lpstr>
      <vt:lpstr>PowerPoint Presentation</vt:lpstr>
      <vt:lpstr>Key Instream Resources</vt:lpstr>
      <vt:lpstr>How Do We Develop Instream Flows?</vt:lpstr>
      <vt:lpstr>The Toe-Width Method  Measuring stream width at the toe of the bank - the point where the stream bed meets the stream bank. </vt:lpstr>
      <vt:lpstr>IFIM / PHABSIM</vt:lpstr>
      <vt:lpstr>PowerPoint Presentation</vt:lpstr>
      <vt:lpstr>WRIA 27/28 Availability-2009 rule</vt:lpstr>
      <vt:lpstr>SEE!!! I told you the Instream Flow is Too High!!!</vt:lpstr>
      <vt:lpstr>Fish vs Flow Research</vt:lpstr>
      <vt:lpstr>WRIA 1 Availability-1985 rule</vt:lpstr>
      <vt:lpstr>WRIA 9 Availability-1980 rule</vt:lpstr>
      <vt:lpstr>PowerPoint Presentation</vt:lpstr>
      <vt:lpstr>All Year Stream Closures in the WRIA 9 Rule Are they justified, or can they be seasonal?</vt:lpstr>
      <vt:lpstr>All Year Stream Closures in the WRIA 9 Rule Are they justified, or can they be seasonal?</vt:lpstr>
      <vt:lpstr>In a Nutshell</vt:lpstr>
      <vt:lpstr>PowerPoint Presentation</vt:lpstr>
      <vt:lpstr>Results from a PHABSIM model</vt:lpstr>
    </vt:vector>
  </TitlesOfParts>
  <Company>WA Department of Ecology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AWRA Presentation</dc:title>
  <dc:creator>Sessions, Carrie (ECY)</dc:creator>
  <cp:lastModifiedBy>Pacheco, James (ECY)</cp:lastModifiedBy>
  <cp:revision>420</cp:revision>
  <cp:lastPrinted>2019-01-09T23:58:10Z</cp:lastPrinted>
  <dcterms:created xsi:type="dcterms:W3CDTF">2017-10-19T15:04:21Z</dcterms:created>
  <dcterms:modified xsi:type="dcterms:W3CDTF">2019-02-28T16:15:49Z</dcterms:modified>
</cp:coreProperties>
</file>