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5"/>
  </p:sldMasterIdLst>
  <p:notesMasterIdLst>
    <p:notesMasterId r:id="rId45"/>
  </p:notesMasterIdLst>
  <p:handoutMasterIdLst>
    <p:handoutMasterId r:id="rId46"/>
  </p:handoutMasterIdLst>
  <p:sldIdLst>
    <p:sldId id="417" r:id="rId6"/>
    <p:sldId id="486" r:id="rId7"/>
    <p:sldId id="487" r:id="rId8"/>
    <p:sldId id="400" r:id="rId9"/>
    <p:sldId id="460" r:id="rId10"/>
    <p:sldId id="484" r:id="rId11"/>
    <p:sldId id="459" r:id="rId12"/>
    <p:sldId id="468" r:id="rId13"/>
    <p:sldId id="431" r:id="rId14"/>
    <p:sldId id="462" r:id="rId15"/>
    <p:sldId id="502" r:id="rId16"/>
    <p:sldId id="467" r:id="rId17"/>
    <p:sldId id="493" r:id="rId18"/>
    <p:sldId id="463" r:id="rId19"/>
    <p:sldId id="489" r:id="rId20"/>
    <p:sldId id="469" r:id="rId21"/>
    <p:sldId id="517" r:id="rId22"/>
    <p:sldId id="480" r:id="rId23"/>
    <p:sldId id="507" r:id="rId24"/>
    <p:sldId id="483" r:id="rId25"/>
    <p:sldId id="509" r:id="rId26"/>
    <p:sldId id="510" r:id="rId27"/>
    <p:sldId id="481" r:id="rId28"/>
    <p:sldId id="511" r:id="rId29"/>
    <p:sldId id="512" r:id="rId30"/>
    <p:sldId id="474" r:id="rId31"/>
    <p:sldId id="513" r:id="rId32"/>
    <p:sldId id="514" r:id="rId33"/>
    <p:sldId id="515" r:id="rId34"/>
    <p:sldId id="495" r:id="rId35"/>
    <p:sldId id="516" r:id="rId36"/>
    <p:sldId id="496" r:id="rId37"/>
    <p:sldId id="466" r:id="rId38"/>
    <p:sldId id="479" r:id="rId39"/>
    <p:sldId id="453" r:id="rId40"/>
    <p:sldId id="476" r:id="rId41"/>
    <p:sldId id="500" r:id="rId42"/>
    <p:sldId id="490" r:id="rId43"/>
    <p:sldId id="504" r:id="rId44"/>
  </p:sldIdLst>
  <p:sldSz cx="13714413" cy="10285413"/>
  <p:notesSz cx="7010400" cy="9296400"/>
  <p:embeddedFontLst>
    <p:embeddedFont>
      <p:font typeface="Calibri" panose="020F0502020204030204" pitchFamily="34" charset="0"/>
      <p:regular r:id="rId47"/>
      <p:bold r:id="rId48"/>
      <p:italic r:id="rId49"/>
      <p:boldItalic r:id="rId50"/>
    </p:embeddedFont>
    <p:embeddedFont>
      <p:font typeface="Yu Gothic" panose="020B0400000000000000" pitchFamily="34" charset="-128"/>
      <p:regular r:id="rId51"/>
      <p:bold r:id="rId52"/>
    </p:embeddedFont>
    <p:embeddedFont>
      <p:font typeface="Roboto Medium" panose="020B0604020202020204" charset="0"/>
      <p:regular r:id="rId53"/>
      <p:italic r:id="rId54"/>
    </p:embeddedFont>
    <p:embeddedFont>
      <p:font typeface="Roboto" panose="020B0604020202020204" charset="0"/>
      <p:regular r:id="rId55"/>
      <p:bold r:id="rId56"/>
      <p:italic r:id="rId57"/>
      <p:boldItalic r:id="rId58"/>
    </p:embeddedFont>
    <p:embeddedFont>
      <p:font typeface="Franklin Gothic Medium" panose="020B0603020102020204" pitchFamily="34" charset="0"/>
      <p:regular r:id="rId59"/>
      <p:italic r:id="rId60"/>
    </p:embeddedFont>
    <p:embeddedFont>
      <p:font typeface="Franklin Gothic Book" panose="020B0503020102020204" pitchFamily="34" charset="0"/>
      <p:regular r:id="rId61"/>
      <p:italic r:id="rId62"/>
    </p:embeddedFont>
    <p:embeddedFont>
      <p:font typeface="Calibri Light" panose="020F0302020204030204" pitchFamily="34" charset="0"/>
      <p:regular r:id="rId63"/>
      <p:italic r:id="rId6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417"/>
            <p14:sldId id="486"/>
            <p14:sldId id="487"/>
            <p14:sldId id="400"/>
            <p14:sldId id="460"/>
            <p14:sldId id="484"/>
            <p14:sldId id="459"/>
            <p14:sldId id="468"/>
            <p14:sldId id="431"/>
            <p14:sldId id="462"/>
            <p14:sldId id="502"/>
            <p14:sldId id="467"/>
            <p14:sldId id="493"/>
            <p14:sldId id="463"/>
            <p14:sldId id="489"/>
            <p14:sldId id="469"/>
            <p14:sldId id="517"/>
            <p14:sldId id="480"/>
            <p14:sldId id="507"/>
            <p14:sldId id="483"/>
            <p14:sldId id="509"/>
            <p14:sldId id="510"/>
            <p14:sldId id="481"/>
            <p14:sldId id="511"/>
            <p14:sldId id="512"/>
            <p14:sldId id="474"/>
            <p14:sldId id="513"/>
            <p14:sldId id="514"/>
            <p14:sldId id="515"/>
            <p14:sldId id="495"/>
            <p14:sldId id="516"/>
            <p14:sldId id="496"/>
            <p14:sldId id="466"/>
            <p14:sldId id="479"/>
            <p14:sldId id="453"/>
          </p14:sldIdLst>
        </p14:section>
        <p14:section name="Text only slides no images" id="{96A9CC7C-C929-4F14-B895-F78E69EE5E65}">
          <p14:sldIdLst/>
        </p14:section>
        <p14:section name="Text with images" id="{F8EE98D8-7BD6-4714-8C18-070B2256955E}">
          <p14:sldIdLst>
            <p14:sldId id="476"/>
            <p14:sldId id="500"/>
            <p14:sldId id="490"/>
            <p14:sldId id="504"/>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 id="2" name="Levy, Paulina (ECY)" initials="LP(" lastIdx="7" clrIdx="1">
    <p:extLst>
      <p:ext uri="{19B8F6BF-5375-455C-9EA6-DF929625EA0E}">
        <p15:presenceInfo xmlns:p15="http://schemas.microsoft.com/office/powerpoint/2012/main" userId="S-1-5-21-2487942767-1439223106-4058045846-63628" providerId="AD"/>
      </p:ext>
    </p:extLst>
  </p:cmAuthor>
  <p:cmAuthor id="3" name="Potts, Stephanie (ECY)" initials="PS(" lastIdx="28" clrIdx="2">
    <p:extLst>
      <p:ext uri="{19B8F6BF-5375-455C-9EA6-DF929625EA0E}">
        <p15:presenceInfo xmlns:p15="http://schemas.microsoft.com/office/powerpoint/2012/main" userId="S-1-5-21-2487942767-1439223106-4058045846-44467" providerId="AD"/>
      </p:ext>
    </p:extLst>
  </p:cmAuthor>
  <p:cmAuthor id="4" name="Vynne McKinstry, Stacy J. (ECY)" initials="VMSJ(" lastIdx="2" clrIdx="3">
    <p:extLst>
      <p:ext uri="{19B8F6BF-5375-455C-9EA6-DF929625EA0E}">
        <p15:presenceInfo xmlns:p15="http://schemas.microsoft.com/office/powerpoint/2012/main" userId="S-1-5-21-2487942767-1439223106-4058045846-61436" providerId="AD"/>
      </p:ext>
    </p:extLst>
  </p:cmAuthor>
  <p:cmAuthor id="5" name="Brown, Rebecca (ECY)" initials="BR(" lastIdx="12" clrIdx="4">
    <p:extLst>
      <p:ext uri="{19B8F6BF-5375-455C-9EA6-DF929625EA0E}">
        <p15:presenceInfo xmlns:p15="http://schemas.microsoft.com/office/powerpoint/2012/main" userId="S-1-5-21-2487942767-1439223106-4058045846-4025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7AA456"/>
    <a:srgbClr val="D9D9D9"/>
    <a:srgbClr val="666633"/>
    <a:srgbClr val="333300"/>
    <a:srgbClr val="C4D2E2"/>
    <a:srgbClr val="97B1CD"/>
    <a:srgbClr val="DAE1E9"/>
    <a:srgbClr val="7D9DC1"/>
    <a:srgbClr val="80A8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22" autoAdjust="0"/>
    <p:restoredTop sz="75045" autoAdjust="0"/>
  </p:normalViewPr>
  <p:slideViewPr>
    <p:cSldViewPr snapToGrid="0" showGuides="1">
      <p:cViewPr varScale="1">
        <p:scale>
          <a:sx n="57" d="100"/>
          <a:sy n="57" d="100"/>
        </p:scale>
        <p:origin x="1290" y="84"/>
      </p:cViewPr>
      <p:guideLst>
        <p:guide orient="horz" pos="3240"/>
        <p:guide pos="4320"/>
      </p:guideLst>
    </p:cSldViewPr>
  </p:slideViewPr>
  <p:outlineViewPr>
    <p:cViewPr>
      <p:scale>
        <a:sx n="33" d="100"/>
        <a:sy n="33" d="100"/>
      </p:scale>
      <p:origin x="0" y="-67660"/>
    </p:cViewPr>
  </p:outlineViewPr>
  <p:notesTextViewPr>
    <p:cViewPr>
      <p:scale>
        <a:sx n="3" d="2"/>
        <a:sy n="3" d="2"/>
      </p:scale>
      <p:origin x="0" y="0"/>
    </p:cViewPr>
  </p:notesTextViewPr>
  <p:sorterViewPr>
    <p:cViewPr>
      <p:scale>
        <a:sx n="110" d="100"/>
        <a:sy n="11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5FE373-7C04-4031-A313-59819A27355D}" type="doc">
      <dgm:prSet loTypeId="urn:microsoft.com/office/officeart/2005/8/layout/chevron2" loCatId="process" qsTypeId="urn:microsoft.com/office/officeart/2005/8/quickstyle/simple1" qsCatId="simple" csTypeId="urn:microsoft.com/office/officeart/2005/8/colors/accent1_4" csCatId="accent1" phldr="1"/>
      <dgm:spPr/>
      <dgm:t>
        <a:bodyPr/>
        <a:lstStyle/>
        <a:p>
          <a:endParaRPr lang="en-US"/>
        </a:p>
      </dgm:t>
    </dgm:pt>
    <dgm:pt modelId="{687320C7-38A2-4FD5-8998-9738EE0C3843}">
      <dgm:prSet phldrT="[Text]"/>
      <dgm:spPr/>
      <dgm:t>
        <a:bodyPr/>
        <a:lstStyle/>
        <a:p>
          <a:r>
            <a:rPr lang="en-US" dirty="0"/>
            <a:t>Committee</a:t>
          </a:r>
        </a:p>
      </dgm:t>
      <dgm:extLst>
        <a:ext uri="{E40237B7-FDA0-4F09-8148-C483321AD2D9}">
          <dgm14:cNvPr xmlns:dgm14="http://schemas.microsoft.com/office/drawing/2010/diagram" id="0" name="" descr="symbol represeting the planing committee"/>
        </a:ext>
      </dgm:extLst>
    </dgm:pt>
    <dgm:pt modelId="{0EC9F9F5-E12A-4DF3-B23A-0DAB88E682D7}" type="parTrans" cxnId="{7E06D1E4-9039-4C37-B05A-A35A169359F3}">
      <dgm:prSet/>
      <dgm:spPr/>
      <dgm:t>
        <a:bodyPr/>
        <a:lstStyle/>
        <a:p>
          <a:endParaRPr lang="en-US"/>
        </a:p>
      </dgm:t>
    </dgm:pt>
    <dgm:pt modelId="{DF18C69B-88D0-4ECE-A33F-3A1AFBB02931}" type="sibTrans" cxnId="{7E06D1E4-9039-4C37-B05A-A35A169359F3}">
      <dgm:prSet/>
      <dgm:spPr/>
      <dgm:t>
        <a:bodyPr/>
        <a:lstStyle/>
        <a:p>
          <a:endParaRPr lang="en-US"/>
        </a:p>
      </dgm:t>
    </dgm:pt>
    <dgm:pt modelId="{5ACD1BFC-B3A2-4F86-B89C-5ACCE4EA6AA6}">
      <dgm:prSet phldrT="[Text]"/>
      <dgm:spPr/>
      <dgm:t>
        <a:bodyPr/>
        <a:lstStyle/>
        <a:p>
          <a:r>
            <a:rPr lang="en-US" dirty="0" smtClean="0"/>
            <a:t>Develops Watershed Plan</a:t>
          </a:r>
          <a:endParaRPr lang="en-US" dirty="0"/>
        </a:p>
      </dgm:t>
    </dgm:pt>
    <dgm:pt modelId="{6E7F669D-170D-4972-83B5-DD4E0BD9E1F6}" type="parTrans" cxnId="{22E60FA0-0385-49D2-9C9D-22867F1C506B}">
      <dgm:prSet/>
      <dgm:spPr/>
      <dgm:t>
        <a:bodyPr/>
        <a:lstStyle/>
        <a:p>
          <a:endParaRPr lang="en-US"/>
        </a:p>
      </dgm:t>
    </dgm:pt>
    <dgm:pt modelId="{A2BE51BB-50AE-43A5-90C8-4259C782530F}" type="sibTrans" cxnId="{22E60FA0-0385-49D2-9C9D-22867F1C506B}">
      <dgm:prSet/>
      <dgm:spPr/>
      <dgm:t>
        <a:bodyPr/>
        <a:lstStyle/>
        <a:p>
          <a:endParaRPr lang="en-US"/>
        </a:p>
      </dgm:t>
    </dgm:pt>
    <dgm:pt modelId="{A9D84D8E-BE55-4798-9A71-E124C7977C66}">
      <dgm:prSet phldrT="[Text]"/>
      <dgm:spPr/>
      <dgm:t>
        <a:bodyPr/>
        <a:lstStyle/>
        <a:p>
          <a:r>
            <a:rPr lang="en-US" dirty="0"/>
            <a:t>Approves Plan</a:t>
          </a:r>
        </a:p>
      </dgm:t>
    </dgm:pt>
    <dgm:pt modelId="{55535D3C-DCE3-42D5-8C5E-A68A9ABEE262}" type="parTrans" cxnId="{4C7CC15C-B00A-4C4E-96B7-F5AE003CCFEF}">
      <dgm:prSet/>
      <dgm:spPr/>
      <dgm:t>
        <a:bodyPr/>
        <a:lstStyle/>
        <a:p>
          <a:endParaRPr lang="en-US"/>
        </a:p>
      </dgm:t>
    </dgm:pt>
    <dgm:pt modelId="{3ED8B622-A91C-429F-8735-3B49CD4753C7}" type="sibTrans" cxnId="{4C7CC15C-B00A-4C4E-96B7-F5AE003CCFEF}">
      <dgm:prSet/>
      <dgm:spPr/>
      <dgm:t>
        <a:bodyPr/>
        <a:lstStyle/>
        <a:p>
          <a:endParaRPr lang="en-US"/>
        </a:p>
      </dgm:t>
    </dgm:pt>
    <dgm:pt modelId="{F02FD60C-FEEB-4631-BC48-6637113B1C9C}">
      <dgm:prSet phldrT="[Text]"/>
      <dgm:spPr/>
      <dgm:t>
        <a:bodyPr/>
        <a:lstStyle/>
        <a:p>
          <a:r>
            <a:rPr lang="en-US" dirty="0"/>
            <a:t>Ecology</a:t>
          </a:r>
        </a:p>
      </dgm:t>
      <dgm:extLst>
        <a:ext uri="{E40237B7-FDA0-4F09-8148-C483321AD2D9}">
          <dgm14:cNvPr xmlns:dgm14="http://schemas.microsoft.com/office/drawing/2010/diagram" id="0" name="" descr="symbol representing Ecology"/>
        </a:ext>
      </dgm:extLst>
    </dgm:pt>
    <dgm:pt modelId="{627C261A-93A5-4E5D-94FA-E86F1C80CB8D}" type="parTrans" cxnId="{7EFC1AB8-1EFC-44CB-BE27-F85E0F6E3773}">
      <dgm:prSet/>
      <dgm:spPr/>
      <dgm:t>
        <a:bodyPr/>
        <a:lstStyle/>
        <a:p>
          <a:endParaRPr lang="en-US"/>
        </a:p>
      </dgm:t>
    </dgm:pt>
    <dgm:pt modelId="{BEA4EC2E-DF4A-4DB0-A0E2-B7F5C1832D39}" type="sibTrans" cxnId="{7EFC1AB8-1EFC-44CB-BE27-F85E0F6E3773}">
      <dgm:prSet/>
      <dgm:spPr/>
      <dgm:t>
        <a:bodyPr/>
        <a:lstStyle/>
        <a:p>
          <a:endParaRPr lang="en-US"/>
        </a:p>
      </dgm:t>
    </dgm:pt>
    <dgm:pt modelId="{A24B56A7-D993-4B57-8A02-415CBABF2EA1}">
      <dgm:prSet phldrT="[Text]"/>
      <dgm:spPr/>
      <dgm:t>
        <a:bodyPr/>
        <a:lstStyle/>
        <a:p>
          <a:r>
            <a:rPr lang="en-US" dirty="0"/>
            <a:t>Determines NEB</a:t>
          </a:r>
        </a:p>
      </dgm:t>
    </dgm:pt>
    <dgm:pt modelId="{D4A0DA10-D97E-4C5F-A535-D6CC7DF6EC9D}" type="parTrans" cxnId="{BA6B0886-450C-4DDC-A11B-B17EA2D184BF}">
      <dgm:prSet/>
      <dgm:spPr/>
      <dgm:t>
        <a:bodyPr/>
        <a:lstStyle/>
        <a:p>
          <a:endParaRPr lang="en-US"/>
        </a:p>
      </dgm:t>
    </dgm:pt>
    <dgm:pt modelId="{32B5F22D-E960-4D13-85C6-44DF119F9A89}" type="sibTrans" cxnId="{BA6B0886-450C-4DDC-A11B-B17EA2D184BF}">
      <dgm:prSet/>
      <dgm:spPr/>
      <dgm:t>
        <a:bodyPr/>
        <a:lstStyle/>
        <a:p>
          <a:endParaRPr lang="en-US"/>
        </a:p>
      </dgm:t>
    </dgm:pt>
    <dgm:pt modelId="{642DD56C-CE41-48E6-B178-67AE2A13338A}">
      <dgm:prSet phldrT="[Text]"/>
      <dgm:spPr/>
      <dgm:t>
        <a:bodyPr/>
        <a:lstStyle/>
        <a:p>
          <a:r>
            <a:rPr lang="en-US" dirty="0"/>
            <a:t>Adopts Plan</a:t>
          </a:r>
        </a:p>
      </dgm:t>
    </dgm:pt>
    <dgm:pt modelId="{AFC0E169-5027-479B-91EF-627B08B4CD5C}" type="parTrans" cxnId="{EA41B2AB-E3B1-4B0B-B0A5-0287A67F0F6A}">
      <dgm:prSet/>
      <dgm:spPr/>
      <dgm:t>
        <a:bodyPr/>
        <a:lstStyle/>
        <a:p>
          <a:endParaRPr lang="en-US"/>
        </a:p>
      </dgm:t>
    </dgm:pt>
    <dgm:pt modelId="{AAD216D9-ED93-40D6-A1E2-17C4E9AFE2C1}" type="sibTrans" cxnId="{EA41B2AB-E3B1-4B0B-B0A5-0287A67F0F6A}">
      <dgm:prSet/>
      <dgm:spPr/>
      <dgm:t>
        <a:bodyPr/>
        <a:lstStyle/>
        <a:p>
          <a:endParaRPr lang="en-US"/>
        </a:p>
      </dgm:t>
    </dgm:pt>
    <dgm:pt modelId="{5BCA475D-EBCD-4503-B518-84725AC90030}" type="pres">
      <dgm:prSet presAssocID="{115FE373-7C04-4031-A313-59819A27355D}" presName="linearFlow" presStyleCnt="0">
        <dgm:presLayoutVars>
          <dgm:dir/>
          <dgm:animLvl val="lvl"/>
          <dgm:resizeHandles val="exact"/>
        </dgm:presLayoutVars>
      </dgm:prSet>
      <dgm:spPr/>
      <dgm:t>
        <a:bodyPr/>
        <a:lstStyle/>
        <a:p>
          <a:endParaRPr lang="en-US"/>
        </a:p>
      </dgm:t>
    </dgm:pt>
    <dgm:pt modelId="{EE0017B1-8741-4489-BA9F-FD47C89EC009}" type="pres">
      <dgm:prSet presAssocID="{687320C7-38A2-4FD5-8998-9738EE0C3843}" presName="composite" presStyleCnt="0"/>
      <dgm:spPr/>
    </dgm:pt>
    <dgm:pt modelId="{EA8BAF17-A798-41EF-A497-F7C0AC2A87E9}" type="pres">
      <dgm:prSet presAssocID="{687320C7-38A2-4FD5-8998-9738EE0C3843}" presName="parentText" presStyleLbl="alignNode1" presStyleIdx="0" presStyleCnt="2">
        <dgm:presLayoutVars>
          <dgm:chMax val="1"/>
          <dgm:bulletEnabled val="1"/>
        </dgm:presLayoutVars>
      </dgm:prSet>
      <dgm:spPr/>
      <dgm:t>
        <a:bodyPr/>
        <a:lstStyle/>
        <a:p>
          <a:endParaRPr lang="en-US"/>
        </a:p>
      </dgm:t>
    </dgm:pt>
    <dgm:pt modelId="{D9A8F5BC-E852-400E-A229-2AB6B89BC2E6}" type="pres">
      <dgm:prSet presAssocID="{687320C7-38A2-4FD5-8998-9738EE0C3843}" presName="descendantText" presStyleLbl="alignAcc1" presStyleIdx="0" presStyleCnt="2">
        <dgm:presLayoutVars>
          <dgm:bulletEnabled val="1"/>
        </dgm:presLayoutVars>
      </dgm:prSet>
      <dgm:spPr/>
      <dgm:t>
        <a:bodyPr/>
        <a:lstStyle/>
        <a:p>
          <a:endParaRPr lang="en-US"/>
        </a:p>
      </dgm:t>
    </dgm:pt>
    <dgm:pt modelId="{20950AAA-6BA0-4CCC-981D-67586F6BD207}" type="pres">
      <dgm:prSet presAssocID="{DF18C69B-88D0-4ECE-A33F-3A1AFBB02931}" presName="sp" presStyleCnt="0"/>
      <dgm:spPr/>
    </dgm:pt>
    <dgm:pt modelId="{5950A9B5-619B-422F-8D8F-C2223481D254}" type="pres">
      <dgm:prSet presAssocID="{F02FD60C-FEEB-4631-BC48-6637113B1C9C}" presName="composite" presStyleCnt="0"/>
      <dgm:spPr/>
    </dgm:pt>
    <dgm:pt modelId="{2700B56F-8C3F-4325-AAF5-7408DA4E9CB5}" type="pres">
      <dgm:prSet presAssocID="{F02FD60C-FEEB-4631-BC48-6637113B1C9C}" presName="parentText" presStyleLbl="alignNode1" presStyleIdx="1" presStyleCnt="2">
        <dgm:presLayoutVars>
          <dgm:chMax val="1"/>
          <dgm:bulletEnabled val="1"/>
        </dgm:presLayoutVars>
      </dgm:prSet>
      <dgm:spPr/>
      <dgm:t>
        <a:bodyPr/>
        <a:lstStyle/>
        <a:p>
          <a:endParaRPr lang="en-US"/>
        </a:p>
      </dgm:t>
    </dgm:pt>
    <dgm:pt modelId="{516C8C68-88FC-47E4-ACF9-71C8E87B23D0}" type="pres">
      <dgm:prSet presAssocID="{F02FD60C-FEEB-4631-BC48-6637113B1C9C}" presName="descendantText" presStyleLbl="alignAcc1" presStyleIdx="1" presStyleCnt="2">
        <dgm:presLayoutVars>
          <dgm:bulletEnabled val="1"/>
        </dgm:presLayoutVars>
      </dgm:prSet>
      <dgm:spPr/>
      <dgm:t>
        <a:bodyPr/>
        <a:lstStyle/>
        <a:p>
          <a:endParaRPr lang="en-US"/>
        </a:p>
      </dgm:t>
    </dgm:pt>
  </dgm:ptLst>
  <dgm:cxnLst>
    <dgm:cxn modelId="{037A2D38-BB06-411D-977F-141AC1A9B53E}" type="presOf" srcId="{A9D84D8E-BE55-4798-9A71-E124C7977C66}" destId="{D9A8F5BC-E852-400E-A229-2AB6B89BC2E6}" srcOrd="0" destOrd="1" presId="urn:microsoft.com/office/officeart/2005/8/layout/chevron2"/>
    <dgm:cxn modelId="{7EFC1AB8-1EFC-44CB-BE27-F85E0F6E3773}" srcId="{115FE373-7C04-4031-A313-59819A27355D}" destId="{F02FD60C-FEEB-4631-BC48-6637113B1C9C}" srcOrd="1" destOrd="0" parTransId="{627C261A-93A5-4E5D-94FA-E86F1C80CB8D}" sibTransId="{BEA4EC2E-DF4A-4DB0-A0E2-B7F5C1832D39}"/>
    <dgm:cxn modelId="{22E60FA0-0385-49D2-9C9D-22867F1C506B}" srcId="{687320C7-38A2-4FD5-8998-9738EE0C3843}" destId="{5ACD1BFC-B3A2-4F86-B89C-5ACCE4EA6AA6}" srcOrd="0" destOrd="0" parTransId="{6E7F669D-170D-4972-83B5-DD4E0BD9E1F6}" sibTransId="{A2BE51BB-50AE-43A5-90C8-4259C782530F}"/>
    <dgm:cxn modelId="{BA6B0886-450C-4DDC-A11B-B17EA2D184BF}" srcId="{F02FD60C-FEEB-4631-BC48-6637113B1C9C}" destId="{A24B56A7-D993-4B57-8A02-415CBABF2EA1}" srcOrd="0" destOrd="0" parTransId="{D4A0DA10-D97E-4C5F-A535-D6CC7DF6EC9D}" sibTransId="{32B5F22D-E960-4D13-85C6-44DF119F9A89}"/>
    <dgm:cxn modelId="{EA41B2AB-E3B1-4B0B-B0A5-0287A67F0F6A}" srcId="{F02FD60C-FEEB-4631-BC48-6637113B1C9C}" destId="{642DD56C-CE41-48E6-B178-67AE2A13338A}" srcOrd="1" destOrd="0" parTransId="{AFC0E169-5027-479B-91EF-627B08B4CD5C}" sibTransId="{AAD216D9-ED93-40D6-A1E2-17C4E9AFE2C1}"/>
    <dgm:cxn modelId="{BE202818-2AEF-4749-820B-60B346F765A7}" type="presOf" srcId="{687320C7-38A2-4FD5-8998-9738EE0C3843}" destId="{EA8BAF17-A798-41EF-A497-F7C0AC2A87E9}" srcOrd="0" destOrd="0" presId="urn:microsoft.com/office/officeart/2005/8/layout/chevron2"/>
    <dgm:cxn modelId="{46A64A41-E87B-4790-9777-161D966E128D}" type="presOf" srcId="{F02FD60C-FEEB-4631-BC48-6637113B1C9C}" destId="{2700B56F-8C3F-4325-AAF5-7408DA4E9CB5}" srcOrd="0" destOrd="0" presId="urn:microsoft.com/office/officeart/2005/8/layout/chevron2"/>
    <dgm:cxn modelId="{51343EF2-796A-48E3-A865-0706DF9BF5DE}" type="presOf" srcId="{115FE373-7C04-4031-A313-59819A27355D}" destId="{5BCA475D-EBCD-4503-B518-84725AC90030}" srcOrd="0" destOrd="0" presId="urn:microsoft.com/office/officeart/2005/8/layout/chevron2"/>
    <dgm:cxn modelId="{4C7CC15C-B00A-4C4E-96B7-F5AE003CCFEF}" srcId="{687320C7-38A2-4FD5-8998-9738EE0C3843}" destId="{A9D84D8E-BE55-4798-9A71-E124C7977C66}" srcOrd="1" destOrd="0" parTransId="{55535D3C-DCE3-42D5-8C5E-A68A9ABEE262}" sibTransId="{3ED8B622-A91C-429F-8735-3B49CD4753C7}"/>
    <dgm:cxn modelId="{7E06D1E4-9039-4C37-B05A-A35A169359F3}" srcId="{115FE373-7C04-4031-A313-59819A27355D}" destId="{687320C7-38A2-4FD5-8998-9738EE0C3843}" srcOrd="0" destOrd="0" parTransId="{0EC9F9F5-E12A-4DF3-B23A-0DAB88E682D7}" sibTransId="{DF18C69B-88D0-4ECE-A33F-3A1AFBB02931}"/>
    <dgm:cxn modelId="{CC295375-5FDF-40C6-BB69-52D19E322673}" type="presOf" srcId="{642DD56C-CE41-48E6-B178-67AE2A13338A}" destId="{516C8C68-88FC-47E4-ACF9-71C8E87B23D0}" srcOrd="0" destOrd="1" presId="urn:microsoft.com/office/officeart/2005/8/layout/chevron2"/>
    <dgm:cxn modelId="{D3397EEF-7E9B-44B8-8955-78C72AB3CCA8}" type="presOf" srcId="{A24B56A7-D993-4B57-8A02-415CBABF2EA1}" destId="{516C8C68-88FC-47E4-ACF9-71C8E87B23D0}" srcOrd="0" destOrd="0" presId="urn:microsoft.com/office/officeart/2005/8/layout/chevron2"/>
    <dgm:cxn modelId="{D2009BDD-AFCA-4268-BDED-D6362FC7D0D3}" type="presOf" srcId="{5ACD1BFC-B3A2-4F86-B89C-5ACCE4EA6AA6}" destId="{D9A8F5BC-E852-400E-A229-2AB6B89BC2E6}" srcOrd="0" destOrd="0" presId="urn:microsoft.com/office/officeart/2005/8/layout/chevron2"/>
    <dgm:cxn modelId="{A9599FB5-1806-4825-86E8-E32CFE9E419B}" type="presParOf" srcId="{5BCA475D-EBCD-4503-B518-84725AC90030}" destId="{EE0017B1-8741-4489-BA9F-FD47C89EC009}" srcOrd="0" destOrd="0" presId="urn:microsoft.com/office/officeart/2005/8/layout/chevron2"/>
    <dgm:cxn modelId="{7FFA1DE9-B30A-46FD-B904-50E917FC4E79}" type="presParOf" srcId="{EE0017B1-8741-4489-BA9F-FD47C89EC009}" destId="{EA8BAF17-A798-41EF-A497-F7C0AC2A87E9}" srcOrd="0" destOrd="0" presId="urn:microsoft.com/office/officeart/2005/8/layout/chevron2"/>
    <dgm:cxn modelId="{2B21D07C-76D8-4E8A-8E22-11833F97532C}" type="presParOf" srcId="{EE0017B1-8741-4489-BA9F-FD47C89EC009}" destId="{D9A8F5BC-E852-400E-A229-2AB6B89BC2E6}" srcOrd="1" destOrd="0" presId="urn:microsoft.com/office/officeart/2005/8/layout/chevron2"/>
    <dgm:cxn modelId="{0883870B-95D3-4003-848D-5AB84048A90F}" type="presParOf" srcId="{5BCA475D-EBCD-4503-B518-84725AC90030}" destId="{20950AAA-6BA0-4CCC-981D-67586F6BD207}" srcOrd="1" destOrd="0" presId="urn:microsoft.com/office/officeart/2005/8/layout/chevron2"/>
    <dgm:cxn modelId="{F9B63611-1042-46C8-8472-0216E7858206}" type="presParOf" srcId="{5BCA475D-EBCD-4503-B518-84725AC90030}" destId="{5950A9B5-619B-422F-8D8F-C2223481D254}" srcOrd="2" destOrd="0" presId="urn:microsoft.com/office/officeart/2005/8/layout/chevron2"/>
    <dgm:cxn modelId="{6FA3B07F-2B6E-4F42-AAFC-B88226136B43}" type="presParOf" srcId="{5950A9B5-619B-422F-8D8F-C2223481D254}" destId="{2700B56F-8C3F-4325-AAF5-7408DA4E9CB5}" srcOrd="0" destOrd="0" presId="urn:microsoft.com/office/officeart/2005/8/layout/chevron2"/>
    <dgm:cxn modelId="{989F742D-556C-4C9D-98D8-42A3BF670241}" type="presParOf" srcId="{5950A9B5-619B-422F-8D8F-C2223481D254}" destId="{516C8C68-88FC-47E4-ACF9-71C8E87B23D0}"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BAF17-A798-41EF-A497-F7C0AC2A87E9}">
      <dsp:nvSpPr>
        <dsp:cNvPr id="0" name=""/>
        <dsp:cNvSpPr/>
      </dsp:nvSpPr>
      <dsp:spPr>
        <a:xfrm rot="5400000">
          <a:off x="-447380" y="448987"/>
          <a:ext cx="2982535" cy="2087774"/>
        </a:xfrm>
        <a:prstGeom prst="chevron">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Committee</a:t>
          </a:r>
        </a:p>
      </dsp:txBody>
      <dsp:txXfrm rot="-5400000">
        <a:off x="1" y="1045493"/>
        <a:ext cx="2087774" cy="894761"/>
      </dsp:txXfrm>
    </dsp:sp>
    <dsp:sp modelId="{D9A8F5BC-E852-400E-A229-2AB6B89BC2E6}">
      <dsp:nvSpPr>
        <dsp:cNvPr id="0" name=""/>
        <dsp:cNvSpPr/>
      </dsp:nvSpPr>
      <dsp:spPr>
        <a:xfrm rot="5400000">
          <a:off x="3218163" y="-1128781"/>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smtClean="0"/>
            <a:t>Develops Watershed Plan</a:t>
          </a:r>
          <a:endParaRPr lang="en-US" sz="3800" kern="1200" dirty="0"/>
        </a:p>
        <a:p>
          <a:pPr marL="285750" lvl="1" indent="-285750" algn="l" defTabSz="1689100">
            <a:lnSpc>
              <a:spcPct val="90000"/>
            </a:lnSpc>
            <a:spcBef>
              <a:spcPct val="0"/>
            </a:spcBef>
            <a:spcAft>
              <a:spcPct val="15000"/>
            </a:spcAft>
            <a:buChar char="••"/>
          </a:pPr>
          <a:r>
            <a:rPr lang="en-US" sz="3800" kern="1200" dirty="0"/>
            <a:t>Approves Plan</a:t>
          </a:r>
        </a:p>
      </dsp:txBody>
      <dsp:txXfrm rot="-5400000">
        <a:off x="2087775" y="96244"/>
        <a:ext cx="4104788" cy="1749373"/>
      </dsp:txXfrm>
    </dsp:sp>
    <dsp:sp modelId="{2700B56F-8C3F-4325-AAF5-7408DA4E9CB5}">
      <dsp:nvSpPr>
        <dsp:cNvPr id="0" name=""/>
        <dsp:cNvSpPr/>
      </dsp:nvSpPr>
      <dsp:spPr>
        <a:xfrm rot="5400000">
          <a:off x="-447380" y="3150604"/>
          <a:ext cx="2982535" cy="2087774"/>
        </a:xfrm>
        <a:prstGeom prst="chevron">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a:t>Ecology</a:t>
          </a:r>
        </a:p>
      </dsp:txBody>
      <dsp:txXfrm rot="-5400000">
        <a:off x="1" y="3747110"/>
        <a:ext cx="2087774" cy="894761"/>
      </dsp:txXfrm>
    </dsp:sp>
    <dsp:sp modelId="{516C8C68-88FC-47E4-ACF9-71C8E87B23D0}">
      <dsp:nvSpPr>
        <dsp:cNvPr id="0" name=""/>
        <dsp:cNvSpPr/>
      </dsp:nvSpPr>
      <dsp:spPr>
        <a:xfrm rot="5400000">
          <a:off x="3218163" y="1572835"/>
          <a:ext cx="1938647" cy="4199425"/>
        </a:xfrm>
        <a:prstGeom prst="round2SameRect">
          <a:avLst/>
        </a:prstGeom>
        <a:solidFill>
          <a:schemeClr val="lt1">
            <a:alpha val="90000"/>
            <a:hueOff val="0"/>
            <a:satOff val="0"/>
            <a:lumOff val="0"/>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0256" tIns="24130" rIns="24130" bIns="24130" numCol="1" spcCol="1270" anchor="ctr" anchorCtr="0">
          <a:noAutofit/>
        </a:bodyPr>
        <a:lstStyle/>
        <a:p>
          <a:pPr marL="285750" lvl="1" indent="-285750" algn="l" defTabSz="1689100">
            <a:lnSpc>
              <a:spcPct val="90000"/>
            </a:lnSpc>
            <a:spcBef>
              <a:spcPct val="0"/>
            </a:spcBef>
            <a:spcAft>
              <a:spcPct val="15000"/>
            </a:spcAft>
            <a:buChar char="••"/>
          </a:pPr>
          <a:r>
            <a:rPr lang="en-US" sz="3800" kern="1200" dirty="0"/>
            <a:t>Determines NEB</a:t>
          </a:r>
        </a:p>
        <a:p>
          <a:pPr marL="285750" lvl="1" indent="-285750" algn="l" defTabSz="1689100">
            <a:lnSpc>
              <a:spcPct val="90000"/>
            </a:lnSpc>
            <a:spcBef>
              <a:spcPct val="0"/>
            </a:spcBef>
            <a:spcAft>
              <a:spcPct val="15000"/>
            </a:spcAft>
            <a:buChar char="••"/>
          </a:pPr>
          <a:r>
            <a:rPr lang="en-US" sz="3800" kern="1200" dirty="0"/>
            <a:t>Adopts Plan</a:t>
          </a:r>
        </a:p>
      </dsp:txBody>
      <dsp:txXfrm rot="-5400000">
        <a:off x="2087775" y="2797861"/>
        <a:ext cx="4104788" cy="174937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B693B22-60B4-4521-BF44-5FBB44150C17}" type="datetimeFigureOut">
              <a:rPr lang="en-US" smtClean="0"/>
              <a:t>11/16/2020</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B8C64EF-1923-45AA-93F6-14713C21EEC8}" type="slidenum">
              <a:rPr lang="en-US" smtClean="0"/>
              <a:t>‹#›</a:t>
            </a:fld>
            <a:endParaRPr lang="en-US" dirty="0"/>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214B700-E454-4935-A6FA-FD6D01281268}" type="datetimeFigureOut">
              <a:rPr kumimoji="1" lang="ja-JP" altLang="en-US" smtClean="0"/>
              <a:t>2020/11/16</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ortress.wa.gov/ecy/publications/documents/2011069.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65356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371509">
              <a:lnSpc>
                <a:spcPct val="100000"/>
              </a:lnSpc>
              <a:spcBef>
                <a:spcPts val="0"/>
              </a:spcBef>
              <a:defRPr/>
            </a:pPr>
            <a:r>
              <a:rPr kumimoji="1" lang="en-US" sz="1100" dirty="0" smtClean="0">
                <a:latin typeface="Arial" panose="020B0604020202020204" pitchFamily="34" charset="0"/>
                <a:cs typeface="Arial" panose="020B0604020202020204" pitchFamily="34" charset="0"/>
              </a:rPr>
              <a:t>These</a:t>
            </a:r>
            <a:r>
              <a:rPr kumimoji="1" lang="en-US" sz="1100" baseline="0" dirty="0" smtClean="0">
                <a:latin typeface="Arial" panose="020B0604020202020204" pitchFamily="34" charset="0"/>
                <a:cs typeface="Arial" panose="020B0604020202020204" pitchFamily="34" charset="0"/>
              </a:rPr>
              <a:t> are the watersheds that are developing Watershed Restoration and Enhancement Plans chaired by Ecology.</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a:p>
            <a:pPr defTabSz="1371509">
              <a:lnSpc>
                <a:spcPct val="100000"/>
              </a:lnSpc>
              <a:spcBef>
                <a:spcPts val="0"/>
              </a:spcBef>
              <a:defRPr/>
            </a:pPr>
            <a:r>
              <a:rPr kumimoji="1" lang="en-US" sz="1100" baseline="0" dirty="0" smtClean="0">
                <a:latin typeface="Arial" panose="020B0604020202020204" pitchFamily="34" charset="0"/>
                <a:cs typeface="Arial" panose="020B0604020202020204" pitchFamily="34" charset="0"/>
              </a:rPr>
              <a:t>[</a:t>
            </a:r>
            <a:r>
              <a:rPr kumimoji="1" lang="en-US" sz="1100" i="1" baseline="0" dirty="0" smtClean="0">
                <a:latin typeface="Arial" panose="020B0604020202020204" pitchFamily="34" charset="0"/>
                <a:cs typeface="Arial" panose="020B0604020202020204" pitchFamily="34" charset="0"/>
              </a:rPr>
              <a:t>Direct to “brochures” if questions about how these WRIAs were selected. Relates to whether instream flow rules addressed PE wells</a:t>
            </a:r>
            <a:r>
              <a:rPr kumimoji="1" lang="en-US" sz="1100" baseline="0" dirty="0" smtClean="0">
                <a:latin typeface="Arial" panose="020B0604020202020204" pitchFamily="34" charset="0"/>
                <a:cs typeface="Arial" panose="020B0604020202020204" pitchFamily="34" charset="0"/>
              </a:rPr>
              <a:t>.]</a:t>
            </a:r>
          </a:p>
          <a:p>
            <a:pPr lvl="0"/>
            <a:r>
              <a:rPr kumimoji="1" lang="en-US" sz="1800" i="1" kern="1200" dirty="0" smtClean="0">
                <a:solidFill>
                  <a:schemeClr val="tx1"/>
                </a:solidFill>
                <a:effectLst/>
                <a:latin typeface="+mn-lt"/>
                <a:ea typeface="+mn-ea"/>
                <a:cs typeface="+mn-cs"/>
              </a:rPr>
              <a:t>WRIA 9 Committee brochure</a:t>
            </a:r>
          </a:p>
          <a:p>
            <a:r>
              <a:rPr kumimoji="1" lang="en-US" sz="1800" i="1" u="sng" kern="1200" dirty="0" smtClean="0">
                <a:solidFill>
                  <a:schemeClr val="tx1"/>
                </a:solidFill>
                <a:effectLst/>
                <a:latin typeface="+mn-lt"/>
                <a:ea typeface="+mn-ea"/>
                <a:cs typeface="+mn-cs"/>
                <a:hlinkClick r:id="rId3"/>
              </a:rPr>
              <a:t>https://fortress.wa.gov/ecy/publications/documents/2011069.pdf</a:t>
            </a:r>
            <a:r>
              <a:rPr kumimoji="1" lang="en-US" sz="1800" i="1" kern="1200" dirty="0" smtClean="0">
                <a:solidFill>
                  <a:schemeClr val="tx1"/>
                </a:solidFill>
                <a:effectLst/>
                <a:latin typeface="+mn-lt"/>
                <a:ea typeface="+mn-ea"/>
                <a:cs typeface="+mn-cs"/>
              </a:rPr>
              <a:t> </a:t>
            </a:r>
          </a:p>
          <a:p>
            <a:pPr defTabSz="1371509">
              <a:lnSpc>
                <a:spcPct val="100000"/>
              </a:lnSpc>
              <a:spcBef>
                <a:spcPts val="0"/>
              </a:spcBef>
              <a:defRPr/>
            </a:pPr>
            <a:endParaRPr kumimoji="1"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10</a:t>
            </a:fld>
            <a:endParaRPr kumimoji="1" lang="ja-JP" altLang="en-US"/>
          </a:p>
        </p:txBody>
      </p:sp>
    </p:spTree>
    <p:extLst>
      <p:ext uri="{BB962C8B-B14F-4D97-AF65-F5344CB8AC3E}">
        <p14:creationId xmlns:p14="http://schemas.microsoft.com/office/powerpoint/2010/main" val="271240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How is Ecology supporting implementation of the watershed plans? </a:t>
            </a:r>
          </a:p>
          <a:p>
            <a:pPr marL="0" marR="0" lvl="0" indent="0" algn="l" defTabSz="1371509" rtl="0" eaLnBrk="1" fontAlgn="auto" latinLnBrk="0" hangingPunct="1">
              <a:lnSpc>
                <a:spcPct val="100000"/>
              </a:lnSpc>
              <a:spcBef>
                <a:spcPts val="0"/>
              </a:spcBef>
              <a:spcAft>
                <a:spcPts val="0"/>
              </a:spcAft>
              <a:buClrTx/>
              <a:buSzTx/>
              <a:buFontTx/>
              <a:buNone/>
              <a:tabLst/>
              <a:defRPr/>
            </a:pP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The </a:t>
            </a:r>
            <a:r>
              <a:rPr kumimoji="1" lang="en-US" sz="1100" b="0" i="0" u="none" strike="noStrike" kern="1200" baseline="0" dirty="0">
                <a:solidFill>
                  <a:schemeClr val="tx1"/>
                </a:solidFill>
                <a:latin typeface="Arial" panose="020B0604020202020204" pitchFamily="34" charset="0"/>
                <a:ea typeface="+mn-ea"/>
                <a:cs typeface="Arial" panose="020B0604020202020204" pitchFamily="34" charset="0"/>
              </a:rPr>
              <a:t>legislature has given Ecology $300 over the course of 15 years to </a:t>
            </a: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restore and enhance streamflows, and </a:t>
            </a:r>
            <a:r>
              <a:rPr kumimoji="1" lang="en-US" sz="1100" b="0" i="0" u="none" strike="noStrike" kern="1200" baseline="0" dirty="0">
                <a:solidFill>
                  <a:schemeClr val="tx1"/>
                </a:solidFill>
                <a:latin typeface="Arial" panose="020B0604020202020204" pitchFamily="34" charset="0"/>
                <a:ea typeface="+mn-ea"/>
                <a:cs typeface="Arial" panose="020B0604020202020204" pitchFamily="34" charset="0"/>
              </a:rPr>
              <a:t>meet the requirements of the </a:t>
            </a:r>
            <a:r>
              <a:rPr kumimoji="1" lang="en-US" sz="1100" b="0" i="0" u="none" strike="noStrike" kern="1200" baseline="0" dirty="0" smtClean="0">
                <a:solidFill>
                  <a:schemeClr val="tx1"/>
                </a:solidFill>
                <a:latin typeface="Arial" panose="020B0604020202020204" pitchFamily="34" charset="0"/>
                <a:ea typeface="+mn-ea"/>
                <a:cs typeface="Arial" panose="020B0604020202020204" pitchFamily="34" charset="0"/>
              </a:rPr>
              <a:t>Chapter 90.94 RCW. G</a:t>
            </a:r>
            <a:r>
              <a:rPr lang="en-US" sz="1100" dirty="0" smtClean="0">
                <a:latin typeface="Arial" panose="020B0604020202020204" pitchFamily="34" charset="0"/>
                <a:cs typeface="Arial" panose="020B0604020202020204" pitchFamily="34" charset="0"/>
              </a:rPr>
              <a:t>rant </a:t>
            </a:r>
            <a:r>
              <a:rPr lang="en-US" sz="1100" dirty="0">
                <a:latin typeface="Arial" panose="020B0604020202020204" pitchFamily="34" charset="0"/>
                <a:cs typeface="Arial" panose="020B0604020202020204" pitchFamily="34" charset="0"/>
              </a:rPr>
              <a:t>funding will help incentivize state and local agencies, tribal governments, and non-profit organizations to implement local watershed plans and projects.</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100" dirty="0">
              <a:latin typeface="Arial" panose="020B0604020202020204" pitchFamily="34" charset="0"/>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a:latin typeface="Arial" panose="020B0604020202020204" pitchFamily="34" charset="0"/>
                <a:cs typeface="Arial" panose="020B0604020202020204" pitchFamily="34" charset="0"/>
              </a:rPr>
              <a:t>It</a:t>
            </a:r>
            <a:r>
              <a:rPr lang="en-US" sz="1100" baseline="0" dirty="0">
                <a:latin typeface="Arial" panose="020B0604020202020204" pitchFamily="34" charset="0"/>
                <a:cs typeface="Arial" panose="020B0604020202020204" pitchFamily="34" charset="0"/>
              </a:rPr>
              <a:t> is important to note that l</a:t>
            </a:r>
            <a:r>
              <a:rPr lang="en-US" sz="1100" dirty="0">
                <a:latin typeface="Arial" panose="020B0604020202020204" pitchFamily="34" charset="0"/>
                <a:cs typeface="Arial" panose="020B0604020202020204" pitchFamily="34" charset="0"/>
              </a:rPr>
              <a:t>ocal project </a:t>
            </a:r>
            <a:r>
              <a:rPr lang="en-US" sz="1100" dirty="0" smtClean="0">
                <a:latin typeface="Arial" panose="020B0604020202020204" pitchFamily="34" charset="0"/>
                <a:cs typeface="Arial" panose="020B0604020202020204" pitchFamily="34" charset="0"/>
              </a:rPr>
              <a:t>needs </a:t>
            </a:r>
            <a:r>
              <a:rPr lang="en-US" sz="1100" dirty="0">
                <a:latin typeface="Arial" panose="020B0604020202020204" pitchFamily="34" charset="0"/>
                <a:cs typeface="Arial" panose="020B0604020202020204" pitchFamily="34" charset="0"/>
              </a:rPr>
              <a:t>developed through the watershed planning process are greater than available statewide funds. The grant process is competitive and other sources of funding beyond these grants </a:t>
            </a:r>
            <a:r>
              <a:rPr lang="en-US" sz="1100" dirty="0" smtClean="0">
                <a:latin typeface="Arial" panose="020B0604020202020204" pitchFamily="34" charset="0"/>
                <a:cs typeface="Arial" panose="020B0604020202020204" pitchFamily="34" charset="0"/>
              </a:rPr>
              <a:t>is needed to implement all projects within the watershed restoration and enhancement plan.</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8269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None/>
            </a:pPr>
            <a:r>
              <a:rPr lang="en-US" sz="1100" dirty="0" smtClean="0">
                <a:latin typeface="Arial" panose="020B0604020202020204" pitchFamily="34" charset="0"/>
                <a:cs typeface="Arial" panose="020B0604020202020204" pitchFamily="34" charset="0"/>
              </a:rPr>
              <a:t>The</a:t>
            </a:r>
            <a:r>
              <a:rPr lang="en-US" sz="1100" baseline="0" dirty="0" smtClean="0">
                <a:latin typeface="Arial" panose="020B0604020202020204" pitchFamily="34" charset="0"/>
                <a:cs typeface="Arial" panose="020B0604020202020204" pitchFamily="34" charset="0"/>
              </a:rPr>
              <a:t> major steps to complete the plan include:</a:t>
            </a:r>
          </a:p>
          <a:p>
            <a:pPr marL="0" lvl="0" indent="0">
              <a:buNone/>
            </a:pPr>
            <a:r>
              <a:rPr lang="en-US" sz="1100" dirty="0" smtClean="0">
                <a:latin typeface="Arial" panose="020B0604020202020204" pitchFamily="34" charset="0"/>
                <a:cs typeface="Arial" panose="020B0604020202020204" pitchFamily="34" charset="0"/>
              </a:rPr>
              <a:t>1. Estimate the consumptive water use of</a:t>
            </a:r>
            <a:r>
              <a:rPr lang="en-US" sz="1100" baseline="0" dirty="0" smtClean="0">
                <a:latin typeface="Arial" panose="020B0604020202020204" pitchFamily="34" charset="0"/>
                <a:cs typeface="Arial" panose="020B0604020202020204" pitchFamily="34" charset="0"/>
              </a:rPr>
              <a:t> new domestic permit-exempt wells through 2038;</a:t>
            </a:r>
            <a:endParaRPr lang="en-US" sz="1100" dirty="0" smtClean="0">
              <a:latin typeface="Arial" panose="020B0604020202020204" pitchFamily="34" charset="0"/>
              <a:cs typeface="Arial" panose="020B0604020202020204" pitchFamily="34" charset="0"/>
            </a:endParaRPr>
          </a:p>
          <a:p>
            <a:pPr marL="0" lvl="0" indent="0">
              <a:buNone/>
            </a:pPr>
            <a:r>
              <a:rPr lang="en-US" sz="1100" dirty="0" smtClean="0">
                <a:latin typeface="Arial" panose="020B0604020202020204" pitchFamily="34" charset="0"/>
                <a:cs typeface="Arial" panose="020B0604020202020204" pitchFamily="34" charset="0"/>
              </a:rPr>
              <a:t>2. Identify projects to offset consumptive use – we must identify projects that provide “water for water” offsets within the WRIA.</a:t>
            </a:r>
            <a:r>
              <a:rPr lang="en-US" sz="1100" baseline="0" dirty="0" smtClean="0">
                <a:latin typeface="Arial" panose="020B0604020202020204" pitchFamily="34" charset="0"/>
                <a:cs typeface="Arial" panose="020B0604020202020204" pitchFamily="34" charset="0"/>
              </a:rPr>
              <a:t> Projects are not required to provide water offset in the same place or at the same time as well impacts. However, projects that offset water during the same time and in the same areas where wells are expected are a higher priority. The plan also includes projects that enhance habitat for fish.</a:t>
            </a:r>
          </a:p>
          <a:p>
            <a:pPr marL="0" lvl="0" indent="0">
              <a:buNone/>
            </a:pPr>
            <a:r>
              <a:rPr lang="en-US" sz="1100" dirty="0" smtClean="0">
                <a:latin typeface="Arial" panose="020B0604020202020204" pitchFamily="34" charset="0"/>
                <a:cs typeface="Arial" panose="020B0604020202020204" pitchFamily="34" charset="0"/>
              </a:rPr>
              <a:t>3. Ecology is then required</a:t>
            </a:r>
            <a:r>
              <a:rPr lang="en-US" sz="1100" baseline="0" dirty="0" smtClean="0">
                <a:latin typeface="Arial" panose="020B0604020202020204" pitchFamily="34" charset="0"/>
                <a:cs typeface="Arial" panose="020B0604020202020204" pitchFamily="34" charset="0"/>
              </a:rPr>
              <a:t> to evaluate the plan to make a determination of whether it achieves a net ecological benefit.</a:t>
            </a:r>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12</a:t>
            </a:fld>
            <a:endParaRPr kumimoji="1" lang="ja-JP" altLang="en-US"/>
          </a:p>
        </p:txBody>
      </p:sp>
    </p:spTree>
    <p:extLst>
      <p:ext uri="{BB962C8B-B14F-4D97-AF65-F5344CB8AC3E}">
        <p14:creationId xmlns:p14="http://schemas.microsoft.com/office/powerpoint/2010/main" val="1376422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13</a:t>
            </a:fld>
            <a:endParaRPr kumimoji="1" lang="ja-JP" altLang="en-US"/>
          </a:p>
        </p:txBody>
      </p:sp>
    </p:spTree>
    <p:extLst>
      <p:ext uri="{BB962C8B-B14F-4D97-AF65-F5344CB8AC3E}">
        <p14:creationId xmlns:p14="http://schemas.microsoft.com/office/powerpoint/2010/main" val="390040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Ecology released Final NEB</a:t>
            </a:r>
            <a:r>
              <a:rPr lang="en-US" altLang="ja-JP" sz="1100" baseline="0" dirty="0" smtClean="0">
                <a:latin typeface="Arial" panose="020B0604020202020204" pitchFamily="34" charset="0"/>
                <a:cs typeface="Arial" panose="020B0604020202020204" pitchFamily="34" charset="0"/>
              </a:rPr>
              <a:t> Guidance in July 2019 to support committees in their planning process.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ja-JP" sz="1100" dirty="0" smtClean="0">
                <a:latin typeface="Arial" panose="020B0604020202020204" pitchFamily="34" charset="0"/>
                <a:cs typeface="Arial" panose="020B0604020202020204" pitchFamily="34" charset="0"/>
              </a:rPr>
              <a:t>NEB</a:t>
            </a:r>
            <a:r>
              <a:rPr lang="en-US" altLang="ja-JP" sz="1100" baseline="0" dirty="0" smtClean="0">
                <a:latin typeface="Arial" panose="020B0604020202020204" pitchFamily="34" charset="0"/>
                <a:cs typeface="Arial" panose="020B0604020202020204" pitchFamily="34" charset="0"/>
              </a:rPr>
              <a:t> is t</a:t>
            </a:r>
            <a:r>
              <a:rPr lang="en-US" altLang="ja-JP" sz="1100" dirty="0" smtClean="0">
                <a:latin typeface="Arial" panose="020B0604020202020204" pitchFamily="34" charset="0"/>
                <a:cs typeface="Arial" panose="020B0604020202020204" pitchFamily="34" charset="0"/>
              </a:rPr>
              <a:t>he outcome that is anticipated to occur through implementation of projects in a plan to yield offsets that exceed impacts within the planning horizon and WRIA boundary.</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[Prompt for speaker to make comments: Please reflect</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on the committee’s work regarding NEB (based on your view)</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For example:</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a:t>
            </a:r>
          </a:p>
          <a:p>
            <a:pPr marL="971504" marR="0" lvl="1"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Through the committee discussions, meetings,</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and plan writing, it is our opinion that</a:t>
            </a:r>
            <a:r>
              <a:rPr kumimoji="1" lang="en-US" sz="1100" i="1" kern="1200" dirty="0" smtClean="0">
                <a:solidFill>
                  <a:schemeClr val="tx1"/>
                </a:solidFill>
                <a:effectLst/>
                <a:latin typeface="Arial" panose="020B0604020202020204" pitchFamily="34" charset="0"/>
                <a:ea typeface="+mn-ea"/>
                <a:cs typeface="Arial" panose="020B0604020202020204" pitchFamily="34" charset="0"/>
              </a:rPr>
              <a:t> this plan meets NEB.</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The committee estimated a consumptive use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247.7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per year, and identified projects that provide a potential offset of </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1075 </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acre-feet. The plan includes additional projects that provide habitat benefits to the WRIA. Through the combination of water offset and habitat projects, we anticipate that the plan achieves a net ecological benefit. </a:t>
            </a:r>
            <a:endParaRPr kumimoji="1" lang="en-US" sz="1100" u="sng"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14</a:t>
            </a:fld>
            <a:endParaRPr kumimoji="1" lang="ja-JP" altLang="en-US"/>
          </a:p>
        </p:txBody>
      </p:sp>
    </p:spTree>
    <p:extLst>
      <p:ext uri="{BB962C8B-B14F-4D97-AF65-F5344CB8AC3E}">
        <p14:creationId xmlns:p14="http://schemas.microsoft.com/office/powerpoint/2010/main" val="3099404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15</a:t>
            </a:fld>
            <a:endParaRPr kumimoji="1" lang="ja-JP" altLang="en-US"/>
          </a:p>
        </p:txBody>
      </p:sp>
    </p:spTree>
    <p:extLst>
      <p:ext uri="{BB962C8B-B14F-4D97-AF65-F5344CB8AC3E}">
        <p14:creationId xmlns:p14="http://schemas.microsoft.com/office/powerpoint/2010/main" val="807076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dirty="0" smtClean="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16</a:t>
            </a:fld>
            <a:endParaRPr kumimoji="1" lang="ja-JP" altLang="en-US"/>
          </a:p>
        </p:txBody>
      </p:sp>
    </p:spTree>
    <p:extLst>
      <p:ext uri="{BB962C8B-B14F-4D97-AF65-F5344CB8AC3E}">
        <p14:creationId xmlns:p14="http://schemas.microsoft.com/office/powerpoint/2010/main" val="3734843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17</a:t>
            </a:fld>
            <a:endParaRPr kumimoji="1" lang="ja-JP" altLang="en-US"/>
          </a:p>
        </p:txBody>
      </p:sp>
    </p:spTree>
    <p:extLst>
      <p:ext uri="{BB962C8B-B14F-4D97-AF65-F5344CB8AC3E}">
        <p14:creationId xmlns:p14="http://schemas.microsoft.com/office/powerpoint/2010/main" val="1913456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100" kern="1200" dirty="0" smtClean="0">
                <a:solidFill>
                  <a:schemeClr val="tx1"/>
                </a:solidFill>
                <a:effectLst/>
                <a:latin typeface="Arial" panose="020B0604020202020204" pitchFamily="34" charset="0"/>
                <a:ea typeface="+mn-ea"/>
                <a:cs typeface="Arial" panose="020B0604020202020204" pitchFamily="34" charset="0"/>
              </a:rPr>
              <a:t>Subbasin delineation was helpful in describing the location and timing of projected new consumptive water use, the location and timing of impacts to instream resources, and the necessary scope, scale, and anticipated benefits of projects. In some instances, subbasins may not correspond with hydrologic or geologic basin delineations (e.g. watershed divides)</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1691937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This Committee developed a method that they agreed was appropriate to project the number of new PE wells over the planning horizon in the WRIA, in order to estimate new consumptive water use. This method, referred to as the PE well projection method, is based on recommendations from Appendix A of Ecology’s Final NEB Guidance (Ecology 2019).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project wells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3467371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Summary Slide 1. It</a:t>
            </a:r>
            <a:r>
              <a:rPr lang="en-US" baseline="0" dirty="0" smtClean="0"/>
              <a:t> can be used, along with the next slide, as very high level overview of the law and plan components. </a:t>
            </a:r>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2244189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Consumptive Use Estimates Technical Memorandum provides a more detailed description of the analysis and alternative scenarios considered (Appendix)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i="1" kern="1200" dirty="0" smtClean="0">
                <a:solidFill>
                  <a:schemeClr val="tx1"/>
                </a:solidFill>
                <a:effectLst/>
                <a:latin typeface="Arial" panose="020B0604020202020204" pitchFamily="34" charset="0"/>
                <a:ea typeface="+mn-ea"/>
                <a:cs typeface="Arial" panose="020B0604020202020204" pitchFamily="34" charset="0"/>
              </a:rPr>
              <a:t>[add any</a:t>
            </a:r>
            <a:r>
              <a:rPr kumimoji="1" lang="en-US" sz="1100" i="1" kern="1200" baseline="0" dirty="0" smtClean="0">
                <a:solidFill>
                  <a:schemeClr val="tx1"/>
                </a:solidFill>
                <a:effectLst/>
                <a:latin typeface="Arial" panose="020B0604020202020204" pitchFamily="34" charset="0"/>
                <a:ea typeface="+mn-ea"/>
                <a:cs typeface="Arial" panose="020B0604020202020204" pitchFamily="34" charset="0"/>
              </a:rPr>
              <a:t> specific talking points relevant to the method to estimate CU that is relevant to the audience, along with other important details]</a:t>
            </a:r>
            <a:endParaRPr kumimoji="1" lang="en-US" sz="1100" i="1" kern="1200" dirty="0" smtClean="0">
              <a:solidFill>
                <a:schemeClr val="tx1"/>
              </a:solidFill>
              <a:effectLst/>
              <a:latin typeface="Arial" panose="020B0604020202020204" pitchFamily="34" charset="0"/>
              <a:ea typeface="+mn-ea"/>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23</a:t>
            </a:fld>
            <a:endParaRPr kumimoji="1" lang="ja-JP" altLang="en-US"/>
          </a:p>
        </p:txBody>
      </p:sp>
    </p:spTree>
    <p:extLst>
      <p:ext uri="{BB962C8B-B14F-4D97-AF65-F5344CB8AC3E}">
        <p14:creationId xmlns:p14="http://schemas.microsoft.com/office/powerpoint/2010/main" val="527368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100" dirty="0" smtClean="0">
                <a:latin typeface="Arial" panose="020B0604020202020204" pitchFamily="34" charset="0"/>
                <a:cs typeface="Arial" panose="020B0604020202020204" pitchFamily="34" charset="0"/>
              </a:rPr>
              <a:t>The plan includes 6</a:t>
            </a:r>
            <a:r>
              <a:rPr lang="en-US" sz="1100" baseline="0" dirty="0" smtClean="0">
                <a:latin typeface="Arial" panose="020B0604020202020204" pitchFamily="34" charset="0"/>
                <a:cs typeface="Arial" panose="020B0604020202020204" pitchFamily="34" charset="0"/>
              </a:rPr>
              <a:t> </a:t>
            </a:r>
            <a:r>
              <a:rPr lang="en-US" sz="1100" dirty="0" smtClean="0">
                <a:latin typeface="Arial" panose="020B0604020202020204" pitchFamily="34" charset="0"/>
                <a:cs typeface="Arial" panose="020B0604020202020204" pitchFamily="34" charset="0"/>
              </a:rPr>
              <a:t>water offset projects</a:t>
            </a:r>
            <a:r>
              <a:rPr lang="en-US" sz="1100" baseline="0" dirty="0" smtClean="0">
                <a:latin typeface="Arial" panose="020B0604020202020204" pitchFamily="34" charset="0"/>
                <a:cs typeface="Arial" panose="020B0604020202020204" pitchFamily="34" charset="0"/>
              </a:rPr>
              <a:t> and 11 habitat projects to meet net ecological benefit.</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2260638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27</a:t>
            </a:fld>
            <a:endParaRPr kumimoji="1" lang="ja-JP" altLang="en-US"/>
          </a:p>
        </p:txBody>
      </p:sp>
    </p:spTree>
    <p:extLst>
      <p:ext uri="{BB962C8B-B14F-4D97-AF65-F5344CB8AC3E}">
        <p14:creationId xmlns:p14="http://schemas.microsoft.com/office/powerpoint/2010/main" val="1379411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4245812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dirty="0" smtClean="0">
                <a:latin typeface="Arial" panose="020B0604020202020204" pitchFamily="34" charset="0"/>
                <a:cs typeface="Arial" panose="020B0604020202020204" pitchFamily="34" charset="0"/>
              </a:rPr>
              <a:t>[provide examples of other plan recommendations that may be of interest to the audience]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30</a:t>
            </a:fld>
            <a:endParaRPr kumimoji="1" lang="ja-JP" altLang="en-US"/>
          </a:p>
        </p:txBody>
      </p:sp>
    </p:spTree>
    <p:extLst>
      <p:ext uri="{BB962C8B-B14F-4D97-AF65-F5344CB8AC3E}">
        <p14:creationId xmlns:p14="http://schemas.microsoft.com/office/powerpoint/2010/main" val="3778269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smtClean="0">
                <a:latin typeface="Arial" panose="020B0604020202020204" pitchFamily="34" charset="0"/>
                <a:cs typeface="Arial" panose="020B0604020202020204" pitchFamily="34" charset="0"/>
              </a:rPr>
              <a:t>[provide examples of other plan recommendations that may be of interest to the audience]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31</a:t>
            </a:fld>
            <a:endParaRPr kumimoji="1" lang="ja-JP" altLang="en-US"/>
          </a:p>
        </p:txBody>
      </p:sp>
    </p:spTree>
    <p:extLst>
      <p:ext uri="{BB962C8B-B14F-4D97-AF65-F5344CB8AC3E}">
        <p14:creationId xmlns:p14="http://schemas.microsoft.com/office/powerpoint/2010/main" val="1857316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600"/>
              </a:spcAft>
              <a:buClrTx/>
              <a:buSzTx/>
              <a:buFont typeface="Symbol" panose="05050102010706020507" pitchFamily="18" charset="2"/>
              <a:buNone/>
              <a:tabLst/>
              <a:defRPr/>
            </a:pPr>
            <a:r>
              <a:rPr lang="en-US" sz="1100" i="1" baseline="0" dirty="0" smtClean="0">
                <a:latin typeface="Arial" panose="020B0604020202020204" pitchFamily="34" charset="0"/>
                <a:cs typeface="Arial" panose="020B0604020202020204" pitchFamily="34" charset="0"/>
              </a:rPr>
              <a:t>Presenter should use this slide and speak to it as appropriate for the audience. This slide can also be moved before the recommendations slide.</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32</a:t>
            </a:fld>
            <a:endParaRPr kumimoji="1" lang="ja-JP" altLang="en-US"/>
          </a:p>
        </p:txBody>
      </p:sp>
    </p:spTree>
    <p:extLst>
      <p:ext uri="{BB962C8B-B14F-4D97-AF65-F5344CB8AC3E}">
        <p14:creationId xmlns:p14="http://schemas.microsoft.com/office/powerpoint/2010/main" val="879917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33</a:t>
            </a:fld>
            <a:endParaRPr kumimoji="1" lang="ja-JP" altLang="en-US"/>
          </a:p>
        </p:txBody>
      </p:sp>
    </p:spTree>
    <p:extLst>
      <p:ext uri="{BB962C8B-B14F-4D97-AF65-F5344CB8AC3E}">
        <p14:creationId xmlns:p14="http://schemas.microsoft.com/office/powerpoint/2010/main" val="3437614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2800" dirty="0" smtClean="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34</a:t>
            </a:fld>
            <a:endParaRPr kumimoji="1" lang="ja-JP" altLang="en-US"/>
          </a:p>
        </p:txBody>
      </p:sp>
    </p:spTree>
    <p:extLst>
      <p:ext uri="{BB962C8B-B14F-4D97-AF65-F5344CB8AC3E}">
        <p14:creationId xmlns:p14="http://schemas.microsoft.com/office/powerpoint/2010/main" val="18760946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35</a:t>
            </a:fld>
            <a:endParaRPr kumimoji="1" lang="ja-JP" altLang="en-US"/>
          </a:p>
        </p:txBody>
      </p:sp>
    </p:spTree>
    <p:extLst>
      <p:ext uri="{BB962C8B-B14F-4D97-AF65-F5344CB8AC3E}">
        <p14:creationId xmlns:p14="http://schemas.microsoft.com/office/powerpoint/2010/main" val="209334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Summary Slide 2. This slide provides an overview of the planning requirements per the law (RCW 90.94). Ecology provided additional guidance and a policy interpretive statement to provide more direction</a:t>
            </a:r>
            <a:r>
              <a:rPr lang="en-US" sz="1100" baseline="0" dirty="0" smtClean="0">
                <a:latin typeface="Arial" panose="020B0604020202020204" pitchFamily="34" charset="0"/>
                <a:cs typeface="Arial" panose="020B0604020202020204" pitchFamily="34" charset="0"/>
              </a:rPr>
              <a:t> to the committees.</a:t>
            </a: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WRIA – Watershed</a:t>
            </a:r>
            <a:r>
              <a:rPr lang="en-US" sz="1100" baseline="0" dirty="0" smtClean="0">
                <a:latin typeface="Arial" panose="020B0604020202020204" pitchFamily="34" charset="0"/>
                <a:cs typeface="Arial" panose="020B0604020202020204" pitchFamily="34" charset="0"/>
              </a:rPr>
              <a:t> Resources Inventory Area</a:t>
            </a:r>
          </a:p>
          <a:p>
            <a:r>
              <a:rPr lang="en-US" sz="1100" baseline="0" dirty="0" smtClean="0">
                <a:latin typeface="Arial" panose="020B0604020202020204" pitchFamily="34" charset="0"/>
                <a:cs typeface="Arial" panose="020B0604020202020204" pitchFamily="34" charset="0"/>
              </a:rPr>
              <a:t>New permit-exempt wells focus on new wells for domestic use</a:t>
            </a:r>
          </a:p>
          <a:p>
            <a:r>
              <a:rPr lang="en-US" sz="1100" baseline="0" dirty="0" smtClean="0">
                <a:latin typeface="Arial" panose="020B0604020202020204" pitchFamily="34" charset="0"/>
                <a:cs typeface="Arial" panose="020B0604020202020204" pitchFamily="34" charset="0"/>
              </a:rPr>
              <a:t>Consumptive use: </a:t>
            </a:r>
            <a:r>
              <a:rPr lang="en-US" sz="1100" dirty="0" smtClean="0">
                <a:latin typeface="Arial" panose="020B0604020202020204" pitchFamily="34" charset="0"/>
                <a:cs typeface="Arial" panose="020B0604020202020204" pitchFamily="34" charset="0"/>
              </a:rPr>
              <a:t>For the purposes described here, consumptive water use is considered water that is evaporated, transpired, consumed by humans, or otherwise removed from an immediate water environment due to the use of new permit-exempt domestic wells.</a:t>
            </a:r>
            <a:endParaRPr lang="en-US" sz="1100" baseline="0" dirty="0" smtClean="0">
              <a:latin typeface="Arial" panose="020B0604020202020204" pitchFamily="34" charset="0"/>
              <a:cs typeface="Arial" panose="020B0604020202020204" pitchFamily="34" charset="0"/>
            </a:endParaRPr>
          </a:p>
          <a:p>
            <a:r>
              <a:rPr lang="en-US" sz="1100" dirty="0" smtClean="0">
                <a:latin typeface="Arial" panose="020B0604020202020204" pitchFamily="34" charset="0"/>
                <a:cs typeface="Arial" panose="020B0604020202020204" pitchFamily="34" charset="0"/>
              </a:rPr>
              <a:t>Net Ecological Benefit (NEB): The outcome that is anticipated to occur through implementation of projects and actions in a plan </a:t>
            </a:r>
            <a:r>
              <a:rPr lang="en-US" sz="1100" b="1" dirty="0" smtClean="0">
                <a:latin typeface="Arial" panose="020B0604020202020204" pitchFamily="34" charset="0"/>
                <a:cs typeface="Arial" panose="020B0604020202020204" pitchFamily="34" charset="0"/>
              </a:rPr>
              <a:t>to yield offsets that exceed impacts </a:t>
            </a:r>
            <a:r>
              <a:rPr lang="en-US" sz="1100" dirty="0" smtClean="0">
                <a:latin typeface="Arial" panose="020B0604020202020204" pitchFamily="34" charset="0"/>
                <a:cs typeface="Arial" panose="020B0604020202020204" pitchFamily="34" charset="0"/>
              </a:rPr>
              <a:t>within: a) the planning horizon; and, b) the relevant WRIA boundary.  </a:t>
            </a:r>
            <a:endParaRPr lang="en-US" sz="1100" baseline="0"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3336987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sz="1800" kern="1200" dirty="0" smtClean="0">
                <a:solidFill>
                  <a:schemeClr val="tx1"/>
                </a:solidFill>
                <a:effectLst/>
                <a:latin typeface="+mn-lt"/>
                <a:ea typeface="+mn-ea"/>
                <a:cs typeface="+mn-cs"/>
              </a:rPr>
              <a:t>RCW 90.94.030 adds to the management regime for new homes using domestic permit-exempt well withdrawals in this WRIA and elsewhere. For example, local  governments must, among other responsibilities relating to new permit-exempt domestic wells, collect a $500 fee for each building permit and record withdrawal restrictions on the title of the affected properties. Additionally, this law restricts new permit-exempt domestic withdrawals in this WRIA to a maximum annual average of up to 950 gallons per days per connection, subject to the five thousand gallons per day and ½-acre outdoor irrigation of non-commercial lawn/garden limits established in RCW 90.44.050. Ecology has published its interpretation and implementation of RCW 19.27.097 and RCW 90.94 in Water Resources POL 2094.</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16119359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smtClean="0"/>
              <a:t>After conducting a thorough scientific literature review, Ecology has determined that NEB is not a technical term that has been defined in the natural sciences. Instead, it is a creation of the Washington State Legislature. Therefore, Ecology has prepared this guidance for interpretation and application of this term. This guidance provides supplemental information, beyond that provided expressly in the law, for those groups engaged in the watershed planning work required by RCW 90.94.020 and RCW 90.94.030. </a:t>
            </a:r>
            <a:endParaRPr kumimoji="1" lang="en-US" sz="18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37</a:t>
            </a:fld>
            <a:endParaRPr kumimoji="1" lang="ja-JP" altLang="en-US"/>
          </a:p>
        </p:txBody>
      </p:sp>
    </p:spTree>
    <p:extLst>
      <p:ext uri="{BB962C8B-B14F-4D97-AF65-F5344CB8AC3E}">
        <p14:creationId xmlns:p14="http://schemas.microsoft.com/office/powerpoint/2010/main" val="1487183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1" lang="en-US" sz="1800" b="1" u="sng"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38</a:t>
            </a:fld>
            <a:endParaRPr kumimoji="1" lang="ja-JP" altLang="en-US"/>
          </a:p>
        </p:txBody>
      </p:sp>
    </p:spTree>
    <p:extLst>
      <p:ext uri="{BB962C8B-B14F-4D97-AF65-F5344CB8AC3E}">
        <p14:creationId xmlns:p14="http://schemas.microsoft.com/office/powerpoint/2010/main" val="785712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39</a:t>
            </a:fld>
            <a:endParaRPr kumimoji="1" lang="ja-JP" altLang="en-US"/>
          </a:p>
        </p:txBody>
      </p:sp>
    </p:spTree>
    <p:extLst>
      <p:ext uri="{BB962C8B-B14F-4D97-AF65-F5344CB8AC3E}">
        <p14:creationId xmlns:p14="http://schemas.microsoft.com/office/powerpoint/2010/main" val="356278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latin typeface="Arial" panose="020B0604020202020204" pitchFamily="34" charset="0"/>
                <a:cs typeface="Arial" panose="020B0604020202020204" pitchFamily="34" charset="0"/>
              </a:rPr>
              <a:t>Long Presentation Outline</a:t>
            </a: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4</a:t>
            </a:fld>
            <a:endParaRPr kumimoji="1" lang="ja-JP" altLang="en-US"/>
          </a:p>
        </p:txBody>
      </p:sp>
    </p:spTree>
    <p:extLst>
      <p:ext uri="{BB962C8B-B14F-4D97-AF65-F5344CB8AC3E}">
        <p14:creationId xmlns:p14="http://schemas.microsoft.com/office/powerpoint/2010/main" val="2648575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Permit-exempt groundwater wells often provide water where a community supply is not available, serving single homes, small developments, irrigation of small lawns and gardens.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applies to</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domestic and non-commercial lawn or garden irrigation uses.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90.94 RCW restricts new permit-exempt domestic withdrawals in this WRIA to a maximum annual average of 950 gallons per days per connection, subject to the 5000 gallons per day and ½-acre outdoor irrigation of non-commercial lawn/garden limits established in RCW 90.44.050.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r>
              <a:rPr kumimoji="1" lang="en-US" sz="1100" i="1" kern="1200" baseline="0" dirty="0" smtClean="0">
                <a:solidFill>
                  <a:srgbClr val="FF0000"/>
                </a:solidFill>
                <a:effectLst/>
                <a:latin typeface="Arial" panose="020B0604020202020204" pitchFamily="34" charset="0"/>
                <a:ea typeface="+mn-ea"/>
                <a:cs typeface="Arial" panose="020B0604020202020204" pitchFamily="34" charset="0"/>
              </a:rPr>
              <a:t>add any additional talking points relevant to your work in the watershed, such is how your entity works with PE wells, where they are located historically, etc.</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5</a:t>
            </a:fld>
            <a:endParaRPr kumimoji="1" lang="ja-JP" altLang="en-US"/>
          </a:p>
        </p:txBody>
      </p:sp>
    </p:spTree>
    <p:extLst>
      <p:ext uri="{BB962C8B-B14F-4D97-AF65-F5344CB8AC3E}">
        <p14:creationId xmlns:p14="http://schemas.microsoft.com/office/powerpoint/2010/main" val="4088988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Source: </a:t>
            </a:r>
            <a:r>
              <a:rPr kumimoji="1" lang="en-US" sz="1100" dirty="0" smtClean="0">
                <a:latin typeface="Arial" panose="020B0604020202020204" pitchFamily="34" charset="0"/>
                <a:cs typeface="Arial" panose="020B0604020202020204" pitchFamily="34" charset="0"/>
              </a:rPr>
              <a:t>NEB Guidance Page 5</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indoor water use most houses with domestic wells are connected to septic systems, so it is reasonable to assume that only about 10% is lost from groundwater system.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latin typeface="Arial" panose="020B0604020202020204" pitchFamily="34" charset="0"/>
                <a:cs typeface="Arial" panose="020B0604020202020204" pitchFamily="34" charset="0"/>
              </a:rPr>
              <a:t>For outdoor water use a good assumption is that about 80% is lost, mainly due to evapotranspiration.</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dirty="0" smtClean="0">
              <a:latin typeface="Arial" panose="020B0604020202020204" pitchFamily="34" charset="0"/>
              <a:cs typeface="Arial" panose="020B0604020202020204" pitchFamily="34" charset="0"/>
            </a:endParaRPr>
          </a:p>
          <a:p>
            <a:endParaRPr lang="en-US" sz="1100" dirty="0" smtClean="0">
              <a:latin typeface="Arial" panose="020B0604020202020204" pitchFamily="34" charset="0"/>
              <a:cs typeface="Arial" panose="020B0604020202020204" pitchFamily="34"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558617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Most groundwater in Washington is hydraulically connected to nearby lakes and streams. In fact, during much of the year, groundwater discharge may make up most of the water in a stream. https://ecology.wa.gov/Water-Shorelines/Water-supply/Protecting-stream-flows </a:t>
            </a:r>
          </a:p>
          <a:p>
            <a:pPr marL="285750" lvl="0" indent="-285750">
              <a:buFont typeface="Arial" panose="020B0604020202020204" pitchFamily="34" charset="0"/>
              <a:buChar cha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749323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When groundwater is pumped and water is put to use, this often leads to a decrease in streamflow. Many factors influence where and how much a groundwater use may affect a stream, such as the nature of the aquifer, the distance between the well and the stream, the well depth, and the type of water use (for example, lawn watering consumes much more water than in-house use that discharges to a septic system). However, at least some portion of the well water used in a home typically has a negative impact on nearby streams. https://ecology.wa.gov/Water-Shorelines/Water-supply/Protecting-stream-flows</a:t>
            </a: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1963389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law, and consequently this watershed plan, is concerned with the identification of projects and actions intended to offset the anticipated impacts from new permit-exempt domestic groundwater withdrawals over the next 20 years and provide a net ecological benefit. In order to aid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in project implementation, the law also authorized $300 million in capital funds over the next 15 years. </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sz="1100" kern="1200" dirty="0" smtClean="0">
                <a:solidFill>
                  <a:schemeClr val="tx1"/>
                </a:solidFill>
                <a:effectLst/>
                <a:latin typeface="Arial" panose="020B0604020202020204" pitchFamily="34" charset="0"/>
                <a:ea typeface="+mn-ea"/>
                <a:cs typeface="Arial" panose="020B0604020202020204" pitchFamily="34" charset="0"/>
              </a:rPr>
              <a:t>The local watershed</a:t>
            </a:r>
            <a:r>
              <a:rPr kumimoji="1" lang="en-US" sz="1100" kern="1200" baseline="0" dirty="0" smtClean="0">
                <a:solidFill>
                  <a:schemeClr val="tx1"/>
                </a:solidFill>
                <a:effectLst/>
                <a:latin typeface="Arial" panose="020B0604020202020204" pitchFamily="34" charset="0"/>
                <a:ea typeface="+mn-ea"/>
                <a:cs typeface="Arial" panose="020B0604020202020204" pitchFamily="34" charset="0"/>
              </a:rPr>
              <a:t> planning effort began with the committee’s formation in each watershed called out in the law.  There are 15 watersheds across the state undergoing planning efforts under this law; there are 7 other watersheds that are developing watershed restoration and enhancement plans like ours.</a:t>
            </a: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en-US" sz="1100" kern="1200" dirty="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186562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04586853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2 columns">
    <p:spTree>
      <p:nvGrpSpPr>
        <p:cNvPr id="1" name=""/>
        <p:cNvGrpSpPr/>
        <p:nvPr/>
      </p:nvGrpSpPr>
      <p:grpSpPr>
        <a:xfrm>
          <a:off x="0" y="0"/>
          <a:ext cx="0" cy="0"/>
          <a:chOff x="0" y="0"/>
          <a:chExt cx="0" cy="0"/>
        </a:xfrm>
      </p:grpSpPr>
      <p:sp>
        <p:nvSpPr>
          <p:cNvPr id="5" name="Rectangle 4"/>
          <p:cNvSpPr/>
          <p:nvPr userDrawn="1"/>
        </p:nvSpPr>
        <p:spPr>
          <a:xfrm>
            <a:off x="3" y="-1192"/>
            <a:ext cx="6857207"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1052784" y="2086664"/>
            <a:ext cx="4574483" cy="6110513"/>
          </a:xfrm>
        </p:spPr>
        <p:txBody>
          <a:bodyPr anchor="ctr"/>
          <a:lstStyle>
            <a:lvl1pPr algn="l">
              <a:defRPr sz="5400">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7" name="Text Placeholder 5"/>
          <p:cNvSpPr>
            <a:spLocks noGrp="1"/>
          </p:cNvSpPr>
          <p:nvPr>
            <p:ph type="body" sz="quarter" idx="15" hasCustomPrompt="1"/>
          </p:nvPr>
        </p:nvSpPr>
        <p:spPr>
          <a:xfrm>
            <a:off x="8080178" y="2944859"/>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8080179" y="2180138"/>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8" name="Text Placeholder 5"/>
          <p:cNvSpPr>
            <a:spLocks noGrp="1"/>
          </p:cNvSpPr>
          <p:nvPr>
            <p:ph type="body" sz="quarter" idx="16" hasCustomPrompt="1"/>
          </p:nvPr>
        </p:nvSpPr>
        <p:spPr>
          <a:xfrm>
            <a:off x="8080178" y="6000116"/>
            <a:ext cx="4686589" cy="2107520"/>
          </a:xfrm>
        </p:spPr>
        <p:txBody>
          <a:bodyPr numCol="1" spcCol="540000" anchor="t">
            <a:normAutofit/>
          </a:bodyPr>
          <a:lstStyle>
            <a:lvl1pPr marL="257162" indent="-257162" algn="just">
              <a:spcBef>
                <a:spcPts val="0"/>
              </a:spcBef>
              <a:buFont typeface="Wingdings" panose="05000000000000000000" pitchFamily="2" charset="2"/>
              <a:buChar char="§"/>
              <a:defRPr sz="2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0" name="Text Placeholder 5"/>
          <p:cNvSpPr>
            <a:spLocks noGrp="1"/>
          </p:cNvSpPr>
          <p:nvPr>
            <p:ph type="body" sz="quarter" idx="17" hasCustomPrompt="1"/>
          </p:nvPr>
        </p:nvSpPr>
        <p:spPr>
          <a:xfrm>
            <a:off x="8080179" y="5235395"/>
            <a:ext cx="4686588" cy="595666"/>
          </a:xfrm>
        </p:spPr>
        <p:txBody>
          <a:bodyPr anchor="b">
            <a:noAutofit/>
          </a:bodyPr>
          <a:lstStyle>
            <a:lvl1pPr marL="0" indent="0" algn="l">
              <a:lnSpc>
                <a:spcPct val="100000"/>
              </a:lnSpc>
              <a:spcBef>
                <a:spcPts val="0"/>
              </a:spcBef>
              <a:buFontTx/>
              <a:buNone/>
              <a:defRPr sz="36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2" name="Rectangle 11"/>
          <p:cNvSpPr/>
          <p:nvPr userDrawn="1"/>
        </p:nvSpPr>
        <p:spPr>
          <a:xfrm rot="5400000">
            <a:off x="1742219"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13"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3083470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dirty="0"/>
              <a:t>Slide title goes here</a:t>
            </a:r>
            <a:endParaRPr kumimoji="1" lang="ja-JP" altLang="en-US" dirty="0"/>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Caption goes here</a:t>
            </a:r>
            <a:endParaRPr kumimoji="1" lang="ja-JP" altLang="en-US" dirty="0"/>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561427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spTree>
    <p:extLst>
      <p:ext uri="{BB962C8B-B14F-4D97-AF65-F5344CB8AC3E}">
        <p14:creationId xmlns:p14="http://schemas.microsoft.com/office/powerpoint/2010/main" val="3943168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Word</a:t>
            </a:r>
            <a:endParaRPr kumimoji="1" lang="ja-JP" altLang="en-US" dirty="0"/>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Text goes here</a:t>
            </a:r>
            <a:endParaRPr kumimoji="1" lang="ja-JP" altLang="en-US" dirty="0"/>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44688F"/>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266688" y="3740263"/>
            <a:ext cx="9181038" cy="1232839"/>
          </a:xfrm>
        </p:spPr>
        <p:txBody>
          <a:bodyPr anchor="b"/>
          <a:lstStyle>
            <a:lvl1pPr algn="ctr">
              <a:defRPr>
                <a:solidFill>
                  <a:schemeClr val="bg1"/>
                </a:solidFill>
              </a:defRPr>
            </a:lvl1pPr>
          </a:lstStyle>
          <a:p>
            <a:r>
              <a:rPr kumimoji="1" lang="en-US" altLang="ja-JP" dirty="0"/>
              <a:t>Slide title goes here</a:t>
            </a:r>
            <a:endParaRPr kumimoji="1" lang="ja-JP" altLang="en-US" dirty="0"/>
          </a:p>
        </p:txBody>
      </p:sp>
      <p:sp>
        <p:nvSpPr>
          <p:cNvPr id="6" name="Text Placeholder 5"/>
          <p:cNvSpPr>
            <a:spLocks noGrp="1"/>
          </p:cNvSpPr>
          <p:nvPr>
            <p:ph type="body" sz="quarter" idx="12" hasCustomPrompt="1"/>
          </p:nvPr>
        </p:nvSpPr>
        <p:spPr>
          <a:xfrm>
            <a:off x="2266688" y="5141913"/>
            <a:ext cx="9181038" cy="896938"/>
          </a:xfrm>
        </p:spPr>
        <p:txBody>
          <a:bodyPr anchor="t"/>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7" name="Text Placeholder 5"/>
          <p:cNvSpPr>
            <a:spLocks noGrp="1"/>
          </p:cNvSpPr>
          <p:nvPr>
            <p:ph type="body" sz="quarter" idx="13" hasCustomPrompt="1"/>
          </p:nvPr>
        </p:nvSpPr>
        <p:spPr>
          <a:xfrm>
            <a:off x="2266688" y="7015163"/>
            <a:ext cx="9181038" cy="1871662"/>
          </a:xfrm>
        </p:spPr>
        <p:txBody>
          <a:bodyPr anchor="b"/>
          <a:lstStyle>
            <a:lvl1pPr marL="0" indent="0" algn="ctr">
              <a:spcBef>
                <a:spcPts val="0"/>
              </a:spcBef>
              <a:buFontTx/>
              <a:buNone/>
              <a:defRPr>
                <a:solidFill>
                  <a:schemeClr val="bg2"/>
                </a:solidFill>
              </a:defRPr>
            </a:lvl1pPr>
            <a:lvl2pPr marL="514213" indent="0">
              <a:buNone/>
              <a:defRPr sz="1350"/>
            </a:lvl2pPr>
            <a:lvl3pPr marL="1028426" indent="0">
              <a:buNone/>
              <a:defRPr sz="1350"/>
            </a:lvl3pPr>
            <a:lvl4pPr marL="1542639" indent="0">
              <a:buNone/>
              <a:defRPr sz="1350"/>
            </a:lvl4pPr>
            <a:lvl5pPr marL="2056852" indent="0">
              <a:buNone/>
              <a:defRPr sz="1350"/>
            </a:lvl5pPr>
          </a:lstStyle>
          <a:p>
            <a:pPr lvl="0"/>
            <a:r>
              <a:rPr kumimoji="1" lang="en-US" altLang="ja-JP" dirty="0"/>
              <a:t>Text goes here</a:t>
            </a:r>
            <a:endParaRPr kumimoji="1" lang="ja-JP" altLang="en-US" dirty="0"/>
          </a:p>
        </p:txBody>
      </p:sp>
      <p:sp>
        <p:nvSpPr>
          <p:cNvPr id="8" name="Slide Number Placeholder 2"/>
          <p:cNvSpPr>
            <a:spLocks noGrp="1"/>
          </p:cNvSpPr>
          <p:nvPr>
            <p:ph type="sldNum" sz="quarter" idx="10"/>
          </p:nvPr>
        </p:nvSpPr>
        <p:spPr>
          <a:xfrm>
            <a:off x="10230334" y="9378247"/>
            <a:ext cx="3085743"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b="40507"/>
          <a:stretch/>
        </p:blipFill>
        <p:spPr>
          <a:xfrm>
            <a:off x="12051213" y="9402594"/>
            <a:ext cx="749586" cy="497930"/>
          </a:xfrm>
          <a:prstGeom prst="rect">
            <a:avLst/>
          </a:prstGeom>
        </p:spPr>
      </p:pic>
    </p:spTree>
    <p:extLst>
      <p:ext uri="{BB962C8B-B14F-4D97-AF65-F5344CB8AC3E}">
        <p14:creationId xmlns:p14="http://schemas.microsoft.com/office/powerpoint/2010/main" val="3635427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 images and text">
    <p:bg>
      <p:bgPr>
        <a:solidFill>
          <a:srgbClr val="44688F"/>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7" y="-1"/>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0" name="Picture Placeholder 6"/>
          <p:cNvSpPr>
            <a:spLocks noGrp="1"/>
          </p:cNvSpPr>
          <p:nvPr>
            <p:ph type="pic" sz="quarter" idx="15"/>
          </p:nvPr>
        </p:nvSpPr>
        <p:spPr>
          <a:xfrm>
            <a:off x="6857206" y="4232326"/>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2" name="Picture Placeholder 6"/>
          <p:cNvSpPr>
            <a:spLocks noGrp="1"/>
          </p:cNvSpPr>
          <p:nvPr>
            <p:ph type="pic" sz="quarter" idx="16"/>
          </p:nvPr>
        </p:nvSpPr>
        <p:spPr>
          <a:xfrm>
            <a:off x="9800353" y="2"/>
            <a:ext cx="2861669" cy="6053089"/>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Picture Placeholder 6"/>
          <p:cNvSpPr>
            <a:spLocks noGrp="1"/>
          </p:cNvSpPr>
          <p:nvPr>
            <p:ph type="pic" sz="quarter" idx="17"/>
          </p:nvPr>
        </p:nvSpPr>
        <p:spPr>
          <a:xfrm>
            <a:off x="9800353" y="6151564"/>
            <a:ext cx="2861669" cy="4133851"/>
          </a:xfrm>
          <a:solidFill>
            <a:schemeClr val="accent5">
              <a:lumMod val="40000"/>
              <a:lumOff val="60000"/>
            </a:schemeClr>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4" name="Title 1"/>
          <p:cNvSpPr>
            <a:spLocks noGrp="1"/>
          </p:cNvSpPr>
          <p:nvPr>
            <p:ph type="title" hasCustomPrompt="1"/>
          </p:nvPr>
        </p:nvSpPr>
        <p:spPr>
          <a:xfrm>
            <a:off x="1052391" y="1398589"/>
            <a:ext cx="4767391" cy="3648420"/>
          </a:xfrm>
        </p:spPr>
        <p:txBody>
          <a:bodyPr anchor="b"/>
          <a:lstStyle>
            <a:lvl1pPr algn="l">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6" name="Text Placeholder 5"/>
          <p:cNvSpPr>
            <a:spLocks noGrp="1"/>
          </p:cNvSpPr>
          <p:nvPr>
            <p:ph type="body" sz="quarter" idx="12" hasCustomPrompt="1"/>
          </p:nvPr>
        </p:nvSpPr>
        <p:spPr>
          <a:xfrm>
            <a:off x="1066678" y="5360988"/>
            <a:ext cx="4767391" cy="3022600"/>
          </a:xfrm>
        </p:spPr>
        <p:txBody>
          <a:bodyPr anchor="t"/>
          <a:lstStyle>
            <a:lvl1pPr marL="0" indent="0" algn="just">
              <a:spcBef>
                <a:spcPts val="0"/>
              </a:spcBef>
              <a:buFontTx/>
              <a:buNone/>
              <a:defRPr>
                <a:solidFill>
                  <a:schemeClr val="bg2"/>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endParaRPr kumimoji="1" lang="ja-JP" altLang="en-US" dirty="0"/>
          </a:p>
        </p:txBody>
      </p:sp>
      <p:sp>
        <p:nvSpPr>
          <p:cNvPr id="18" name="Slide Number Placeholder 2"/>
          <p:cNvSpPr>
            <a:spLocks noGrp="1"/>
          </p:cNvSpPr>
          <p:nvPr>
            <p:ph type="sldNum" sz="quarter" idx="10"/>
          </p:nvPr>
        </p:nvSpPr>
        <p:spPr>
          <a:xfrm>
            <a:off x="11387639" y="9386340"/>
            <a:ext cx="2314441" cy="547603"/>
          </a:xfrm>
        </p:spPr>
        <p:txBody>
          <a:bodyPr/>
          <a:lstStyle>
            <a:lvl1pPr>
              <a:defRPr>
                <a:solidFill>
                  <a:schemeClr val="bg1"/>
                </a:solidFill>
              </a:defRPr>
            </a:lvl1pPr>
          </a:lstStyle>
          <a:p>
            <a:fld id="{B54AD89C-DF1E-4948-B597-5DD47B34A9CA}" type="slidenum">
              <a:rPr kumimoji="1" lang="ja-JP" altLang="en-US" smtClean="0"/>
              <a:pPr/>
              <a:t>‹#›</a:t>
            </a:fld>
            <a:endParaRPr kumimoji="1" lang="ja-JP" altLang="en-US" dirty="0"/>
          </a:p>
        </p:txBody>
      </p:sp>
      <p:pic>
        <p:nvPicPr>
          <p:cNvPr id="19" name="Picture 18"/>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0507"/>
          <a:stretch/>
        </p:blipFill>
        <p:spPr>
          <a:xfrm>
            <a:off x="12753376" y="9410686"/>
            <a:ext cx="562222" cy="497930"/>
          </a:xfrm>
          <a:prstGeom prst="rect">
            <a:avLst/>
          </a:prstGeom>
        </p:spPr>
      </p:pic>
    </p:spTree>
    <p:extLst>
      <p:ext uri="{BB962C8B-B14F-4D97-AF65-F5344CB8AC3E}">
        <p14:creationId xmlns:p14="http://schemas.microsoft.com/office/powerpoint/2010/main" val="2044985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Big right image and tex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2391" y="2116812"/>
            <a:ext cx="3388467" cy="3018343"/>
          </a:xfrm>
        </p:spPr>
        <p:txBody>
          <a:bodyPr anchor="b"/>
          <a:lstStyle>
            <a:lvl1pPr algn="l">
              <a:defRPr>
                <a:solidFill>
                  <a:srgbClr val="44688F"/>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6" name="Text Placeholder 5"/>
          <p:cNvSpPr>
            <a:spLocks noGrp="1"/>
          </p:cNvSpPr>
          <p:nvPr>
            <p:ph type="body" sz="quarter" idx="24" hasCustomPrompt="1"/>
          </p:nvPr>
        </p:nvSpPr>
        <p:spPr>
          <a:xfrm>
            <a:off x="1052390" y="5365096"/>
            <a:ext cx="3388468" cy="3512273"/>
          </a:xfrm>
        </p:spPr>
        <p:txBody>
          <a:bodyPr anchor="t">
            <a:normAutofit/>
          </a:bodyPr>
          <a:lstStyle>
            <a:lvl1pPr marL="342900" indent="-342900" algn="just">
              <a:lnSpc>
                <a:spcPct val="100000"/>
              </a:lnSpc>
              <a:spcBef>
                <a:spcPts val="0"/>
              </a:spcBef>
              <a:spcAft>
                <a:spcPts val="600"/>
              </a:spcAft>
              <a:buFont typeface="Wingdings" panose="05000000000000000000" pitchFamily="2" charset="2"/>
              <a:buChar char="§"/>
              <a:defRPr sz="2400" baseline="0">
                <a:solidFill>
                  <a:schemeClr val="tx1"/>
                </a:solidFill>
              </a:defRPr>
            </a:lvl1pPr>
            <a:lvl2pPr marL="514282" indent="0">
              <a:buNone/>
              <a:defRPr sz="1350"/>
            </a:lvl2pPr>
            <a:lvl3pPr marL="1028563" indent="0">
              <a:buNone/>
              <a:defRPr sz="1350"/>
            </a:lvl3pPr>
            <a:lvl4pPr marL="1542845" indent="0">
              <a:buNone/>
              <a:defRPr sz="1350"/>
            </a:lvl4pPr>
            <a:lvl5pPr marL="2057126" indent="0">
              <a:buNone/>
              <a:defRPr sz="1350"/>
            </a:lvl5pPr>
          </a:lstStyle>
          <a:p>
            <a:pPr lvl="0"/>
            <a:r>
              <a:rPr kumimoji="1" lang="en-US" altLang="ja-JP" dirty="0"/>
              <a:t>Text goes here</a:t>
            </a:r>
          </a:p>
          <a:p>
            <a:pPr lvl="0"/>
            <a:r>
              <a:rPr kumimoji="1" lang="en-US" altLang="ja-JP" dirty="0"/>
              <a:t>Text goes here</a:t>
            </a:r>
            <a:endParaRPr kumimoji="1" lang="ja-JP" altLang="en-US" dirty="0"/>
          </a:p>
        </p:txBody>
      </p:sp>
      <p:sp>
        <p:nvSpPr>
          <p:cNvPr id="7" name="Picture Placeholder 6"/>
          <p:cNvSpPr>
            <a:spLocks noGrp="1"/>
          </p:cNvSpPr>
          <p:nvPr>
            <p:ph type="pic" sz="quarter" idx="15"/>
          </p:nvPr>
        </p:nvSpPr>
        <p:spPr>
          <a:xfrm>
            <a:off x="5345288" y="1398588"/>
            <a:ext cx="7316734" cy="7478780"/>
          </a:xfrm>
          <a:solidFill>
            <a:srgbClr val="DAE1E9"/>
          </a:solidFill>
        </p:spPr>
        <p:txBody>
          <a:bodyPr/>
          <a:lstStyle>
            <a:lvl1pPr marL="0" marR="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63"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13" name="Slide Number Placeholder 2"/>
          <p:cNvSpPr txBox="1">
            <a:spLocks/>
          </p:cNvSpPr>
          <p:nvPr userDrawn="1"/>
        </p:nvSpPr>
        <p:spPr>
          <a:xfrm>
            <a:off x="11205558" y="9378248"/>
            <a:ext cx="2314441" cy="547603"/>
          </a:xfrm>
          <a:prstGeom prst="rect">
            <a:avLst/>
          </a:prstGeom>
        </p:spPr>
        <p:txBody>
          <a:bodyPr vert="horz" lIns="68584" tIns="34292" rIns="68584" bIns="34292"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z="1350" smtClean="0"/>
              <a:pPr/>
              <a:t>‹#›</a:t>
            </a:fld>
            <a:endParaRPr kumimoji="1" lang="ja-JP" alt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685510" y="9446541"/>
            <a:ext cx="476536" cy="467949"/>
          </a:xfrm>
          <a:prstGeom prst="rect">
            <a:avLst/>
          </a:prstGeom>
        </p:spPr>
      </p:pic>
      <p:cxnSp>
        <p:nvCxnSpPr>
          <p:cNvPr id="15" name="Straight Connector 14"/>
          <p:cNvCxnSpPr/>
          <p:nvPr userDrawn="1"/>
        </p:nvCxnSpPr>
        <p:spPr>
          <a:xfrm flipH="1">
            <a:off x="694383" y="9680515"/>
            <a:ext cx="11899576"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8794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68513105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dirty="0" smtClean="0"/>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11/16/2020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52390138"/>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2866"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942921" y="2738015"/>
            <a:ext cx="5828626" cy="65260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11/16/2020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101423853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127994549"/>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5" name="Straight Connector 4"/>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4127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dirty="0" smtClean="0"/>
              <a:t>Click to edit Master title style</a:t>
            </a:r>
            <a:endParaRPr lang="en-US" dirty="0"/>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dirty="0" smtClean="0"/>
              <a:t>First level 36 </a:t>
            </a:r>
            <a:r>
              <a:rPr kumimoji="1" lang="en-US" altLang="ja-JP" dirty="0" err="1" smtClean="0"/>
              <a:t>pt</a:t>
            </a:r>
            <a:endParaRPr kumimoji="1" lang="en-US" altLang="ja-JP" dirty="0" smtClean="0"/>
          </a:p>
          <a:p>
            <a:pPr lvl="1"/>
            <a:r>
              <a:rPr kumimoji="1" lang="en-US" altLang="ja-JP" dirty="0" smtClean="0"/>
              <a:t>Second level 28 </a:t>
            </a:r>
            <a:r>
              <a:rPr kumimoji="1" lang="en-US" altLang="ja-JP" dirty="0" err="1" smtClean="0"/>
              <a:t>pt</a:t>
            </a:r>
            <a:endParaRPr kumimoji="1" lang="ja-JP" altLang="en-US" dirty="0" smtClean="0"/>
          </a:p>
          <a:p>
            <a:pPr lvl="2"/>
            <a:r>
              <a:rPr lang="en-US" dirty="0" smtClean="0"/>
              <a:t>Third level 20 </a:t>
            </a:r>
            <a:r>
              <a:rPr lang="en-US" dirty="0" err="1" smtClean="0"/>
              <a:t>pt</a:t>
            </a:r>
            <a:endParaRPr lang="en-US" dirty="0" smtClean="0"/>
          </a:p>
          <a:p>
            <a:pPr lvl="3"/>
            <a:r>
              <a:rPr lang="en-US" dirty="0" smtClean="0"/>
              <a:t>Forth level 20 </a:t>
            </a:r>
            <a:r>
              <a:rPr lang="en-US" dirty="0" err="1" smtClean="0"/>
              <a:t>pt</a:t>
            </a:r>
            <a:endParaRPr lang="en-US" dirty="0"/>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dirty="0"/>
              <a:t>Click icon to add picture</a:t>
            </a:r>
            <a:endParaRPr kumimoji="1" lang="ja-JP" altLang="en-US" dirty="0"/>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dirty="0"/>
              <a:t>Slide title</a:t>
            </a:r>
            <a:endParaRPr kumimoji="1" lang="ja-JP" altLang="en-US" dirty="0"/>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a:t>
            </a:r>
            <a:r>
              <a:rPr kumimoji="1" lang="en-US" altLang="ja-JP" dirty="0" smtClean="0"/>
              <a:t>here</a:t>
            </a:r>
          </a:p>
          <a:p>
            <a:pPr lvl="0"/>
            <a:r>
              <a:rPr kumimoji="1" lang="en-US" altLang="ja-JP" dirty="0" smtClean="0"/>
              <a:t>Title</a:t>
            </a:r>
          </a:p>
          <a:p>
            <a:pPr lvl="0"/>
            <a:r>
              <a:rPr kumimoji="1" lang="en-US" altLang="ja-JP" dirty="0" smtClean="0"/>
              <a:t>date</a:t>
            </a:r>
            <a:endParaRPr kumimoji="1" lang="ja-JP" alt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Numbered list - 5 items">
    <p:spTree>
      <p:nvGrpSpPr>
        <p:cNvPr id="1" name=""/>
        <p:cNvGrpSpPr/>
        <p:nvPr/>
      </p:nvGrpSpPr>
      <p:grpSpPr>
        <a:xfrm>
          <a:off x="0" y="0"/>
          <a:ext cx="0" cy="0"/>
          <a:chOff x="0" y="0"/>
          <a:chExt cx="0" cy="0"/>
        </a:xfrm>
      </p:grpSpPr>
      <p:sp>
        <p:nvSpPr>
          <p:cNvPr id="5" name="Rectangle 4"/>
          <p:cNvSpPr/>
          <p:nvPr userDrawn="1"/>
        </p:nvSpPr>
        <p:spPr>
          <a:xfrm>
            <a:off x="-12029" y="-1588"/>
            <a:ext cx="4882411" cy="10286207"/>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6" name="Title 1"/>
          <p:cNvSpPr>
            <a:spLocks noGrp="1"/>
          </p:cNvSpPr>
          <p:nvPr>
            <p:ph type="title" hasCustomPrompt="1"/>
          </p:nvPr>
        </p:nvSpPr>
        <p:spPr>
          <a:xfrm>
            <a:off x="441164" y="3633543"/>
            <a:ext cx="4000084" cy="3018343"/>
          </a:xfrm>
        </p:spPr>
        <p:txBody>
          <a:bodyPr anchor="ctr"/>
          <a:lstStyle>
            <a:lvl1pPr algn="ctr">
              <a:defRPr>
                <a:solidFill>
                  <a:schemeClr val="bg1"/>
                </a:solidFill>
              </a:defRPr>
            </a:lvl1pPr>
          </a:lstStyle>
          <a:p>
            <a:r>
              <a:rPr kumimoji="1" lang="en-US" altLang="ja-JP" dirty="0"/>
              <a:t>Slide title</a:t>
            </a:r>
            <a:br>
              <a:rPr kumimoji="1" lang="en-US" altLang="ja-JP" dirty="0"/>
            </a:br>
            <a:r>
              <a:rPr kumimoji="1" lang="en-US" altLang="ja-JP" dirty="0"/>
              <a:t>goes here</a:t>
            </a:r>
            <a:endParaRPr kumimoji="1" lang="ja-JP" altLang="en-US" dirty="0"/>
          </a:p>
        </p:txBody>
      </p:sp>
      <p:sp>
        <p:nvSpPr>
          <p:cNvPr id="11" name="Text Placeholder 5"/>
          <p:cNvSpPr>
            <a:spLocks noGrp="1"/>
          </p:cNvSpPr>
          <p:nvPr>
            <p:ph type="body" sz="quarter" idx="12" hasCustomPrompt="1"/>
          </p:nvPr>
        </p:nvSpPr>
        <p:spPr>
          <a:xfrm>
            <a:off x="6408045" y="200305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2" name="Text Placeholder 5"/>
          <p:cNvSpPr>
            <a:spLocks noGrp="1"/>
          </p:cNvSpPr>
          <p:nvPr>
            <p:ph type="body" sz="quarter" idx="14" hasCustomPrompt="1"/>
          </p:nvPr>
        </p:nvSpPr>
        <p:spPr>
          <a:xfrm>
            <a:off x="6408045" y="143352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17" name="Text Placeholder 5"/>
          <p:cNvSpPr>
            <a:spLocks noGrp="1"/>
          </p:cNvSpPr>
          <p:nvPr>
            <p:ph type="body" sz="quarter" idx="17" hasCustomPrompt="1"/>
          </p:nvPr>
        </p:nvSpPr>
        <p:spPr>
          <a:xfrm>
            <a:off x="6408045" y="359639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18" name="Text Placeholder 5"/>
          <p:cNvSpPr>
            <a:spLocks noGrp="1"/>
          </p:cNvSpPr>
          <p:nvPr>
            <p:ph type="body" sz="quarter" idx="18" hasCustomPrompt="1"/>
          </p:nvPr>
        </p:nvSpPr>
        <p:spPr>
          <a:xfrm>
            <a:off x="6408045" y="3026857"/>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3" name="Text Placeholder 5"/>
          <p:cNvSpPr>
            <a:spLocks noGrp="1"/>
          </p:cNvSpPr>
          <p:nvPr>
            <p:ph type="body" sz="quarter" idx="20" hasCustomPrompt="1"/>
          </p:nvPr>
        </p:nvSpPr>
        <p:spPr>
          <a:xfrm>
            <a:off x="6408045" y="5189740"/>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24" name="Text Placeholder 5"/>
          <p:cNvSpPr>
            <a:spLocks noGrp="1"/>
          </p:cNvSpPr>
          <p:nvPr>
            <p:ph type="body" sz="quarter" idx="21" hasCustomPrompt="1"/>
          </p:nvPr>
        </p:nvSpPr>
        <p:spPr>
          <a:xfrm>
            <a:off x="6408045" y="4620208"/>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29" name="Text Placeholder 5"/>
          <p:cNvSpPr>
            <a:spLocks noGrp="1"/>
          </p:cNvSpPr>
          <p:nvPr>
            <p:ph type="body" sz="quarter" idx="23" hasCustomPrompt="1"/>
          </p:nvPr>
        </p:nvSpPr>
        <p:spPr>
          <a:xfrm>
            <a:off x="6408045" y="6783083"/>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0" name="Text Placeholder 5"/>
          <p:cNvSpPr>
            <a:spLocks noGrp="1"/>
          </p:cNvSpPr>
          <p:nvPr>
            <p:ph type="body" sz="quarter" idx="24" hasCustomPrompt="1"/>
          </p:nvPr>
        </p:nvSpPr>
        <p:spPr>
          <a:xfrm>
            <a:off x="6408045" y="6213551"/>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5" name="Text Placeholder 5"/>
          <p:cNvSpPr>
            <a:spLocks noGrp="1"/>
          </p:cNvSpPr>
          <p:nvPr>
            <p:ph type="body" sz="quarter" idx="26" hasCustomPrompt="1"/>
          </p:nvPr>
        </p:nvSpPr>
        <p:spPr>
          <a:xfrm>
            <a:off x="6408045" y="8376427"/>
            <a:ext cx="6009353" cy="337024"/>
          </a:xfrm>
        </p:spPr>
        <p:txBody>
          <a:bodyPr anchor="t">
            <a:noAutofit/>
          </a:bodyPr>
          <a:lstStyle>
            <a:lvl1pPr marL="0" indent="0" algn="just">
              <a:lnSpc>
                <a:spcPct val="100000"/>
              </a:lnSpc>
              <a:spcBef>
                <a:spcPts val="0"/>
              </a:spcBef>
              <a:buFontTx/>
              <a:buNone/>
              <a:defRPr sz="24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Text goes here</a:t>
            </a:r>
            <a:endParaRPr kumimoji="1" lang="ja-JP" altLang="en-US" dirty="0"/>
          </a:p>
        </p:txBody>
      </p:sp>
      <p:sp>
        <p:nvSpPr>
          <p:cNvPr id="36" name="Text Placeholder 5"/>
          <p:cNvSpPr>
            <a:spLocks noGrp="1"/>
          </p:cNvSpPr>
          <p:nvPr>
            <p:ph type="body" sz="quarter" idx="27" hasCustomPrompt="1"/>
          </p:nvPr>
        </p:nvSpPr>
        <p:spPr>
          <a:xfrm>
            <a:off x="6408045" y="7806895"/>
            <a:ext cx="6009353" cy="604071"/>
          </a:xfrm>
        </p:spPr>
        <p:txBody>
          <a:bodyPr anchor="b">
            <a:noAutofit/>
          </a:bodyPr>
          <a:lstStyle>
            <a:lvl1pPr marL="0" indent="0" algn="l">
              <a:lnSpc>
                <a:spcPct val="100000"/>
              </a:lnSpc>
              <a:spcBef>
                <a:spcPts val="0"/>
              </a:spcBef>
              <a:buFontTx/>
              <a:buNone/>
              <a:defRPr sz="2800">
                <a:solidFill>
                  <a:srgbClr val="666633"/>
                </a:solidFill>
                <a:latin typeface="Franklin Gothic Medium" panose="020B06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dirty="0"/>
              <a:t>Heading goes here</a:t>
            </a:r>
            <a:endParaRPr kumimoji="1" lang="ja-JP" altLang="en-US" dirty="0"/>
          </a:p>
        </p:txBody>
      </p:sp>
      <p:sp>
        <p:nvSpPr>
          <p:cNvPr id="37" name="Rectangle 36"/>
          <p:cNvSpPr/>
          <p:nvPr userDrawn="1"/>
        </p:nvSpPr>
        <p:spPr>
          <a:xfrm rot="5400000">
            <a:off x="-246554" y="5108388"/>
            <a:ext cx="10286206" cy="6704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38"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dirty="0"/>
          </a:p>
        </p:txBody>
      </p:sp>
      <p:pic>
        <p:nvPicPr>
          <p:cNvPr id="39" name="Picture 3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56591732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smtClean="0"/>
              <a:t>11/16/2020</a:t>
            </a:fld>
            <a:endParaRPr lang="en-US" dirty="0"/>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dirty="0"/>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9" r:id="rId6"/>
    <p:sldLayoutId id="2147483889" r:id="rId7"/>
    <p:sldLayoutId id="2147483860" r:id="rId8"/>
    <p:sldLayoutId id="2147483861" r:id="rId9"/>
    <p:sldLayoutId id="2147483865" r:id="rId10"/>
    <p:sldLayoutId id="2147483786" r:id="rId11"/>
    <p:sldLayoutId id="2147483699" r:id="rId12"/>
    <p:sldLayoutId id="2147483806" r:id="rId13"/>
    <p:sldLayoutId id="2147483752" r:id="rId14"/>
    <p:sldLayoutId id="2147483888" r:id="rId15"/>
    <p:sldLayoutId id="2147483891" r:id="rId16"/>
    <p:sldLayoutId id="2147483892" r:id="rId17"/>
  </p:sldLayoutIdLst>
  <p:hf hd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39" userDrawn="1">
          <p15:clr>
            <a:srgbClr val="F26B43"/>
          </p15:clr>
        </p15:guide>
        <p15:guide id="2" pos="4320" userDrawn="1">
          <p15:clr>
            <a:srgbClr val="F26B43"/>
          </p15:clr>
        </p15:guide>
        <p15:guide id="3" orient="horz" pos="881" userDrawn="1">
          <p15:clr>
            <a:srgbClr val="F26B43"/>
          </p15:clr>
        </p15:guide>
        <p15:guide id="4" orient="horz" pos="5598" userDrawn="1">
          <p15:clr>
            <a:srgbClr val="F26B43"/>
          </p15:clr>
        </p15:guide>
        <p15:guide id="5" pos="918" userDrawn="1">
          <p15:clr>
            <a:srgbClr val="F26B43"/>
          </p15:clr>
        </p15:guide>
        <p15:guide id="6" pos="7721" userDrawn="1">
          <p15:clr>
            <a:srgbClr val="F26B43"/>
          </p15:clr>
        </p15:guide>
        <p15:guide id="7" pos="7211" userDrawn="1">
          <p15:clr>
            <a:srgbClr val="F26B43"/>
          </p15:clr>
        </p15:guide>
        <p15:guide id="8" pos="1428" userDrawn="1">
          <p15:clr>
            <a:srgbClr val="F26B43"/>
          </p15:clr>
        </p15:guide>
        <p15:guide id="9" pos="663" userDrawn="1">
          <p15:clr>
            <a:srgbClr val="F26B43"/>
          </p15:clr>
        </p15:guide>
        <p15:guide id="10" pos="7976" userDrawn="1">
          <p15:clr>
            <a:srgbClr val="F26B43"/>
          </p15:clr>
        </p15:guide>
        <p15:guide id="11" orient="horz" pos="2060" userDrawn="1">
          <p15:clr>
            <a:srgbClr val="F26B43"/>
          </p15:clr>
        </p15:guide>
        <p15:guide id="12" orient="horz" pos="4419" userDrawn="1">
          <p15:clr>
            <a:srgbClr val="F26B43"/>
          </p15:clr>
        </p15:guide>
        <p15:guide id="13" pos="5272" userDrawn="1">
          <p15:clr>
            <a:srgbClr val="F26B43"/>
          </p15:clr>
        </p15:guide>
        <p15:guide id="14" pos="3367" userDrawn="1">
          <p15:clr>
            <a:srgbClr val="F26B43"/>
          </p15:clr>
        </p15:guide>
        <p15:guide id="15" pos="307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hyperlink" Target="https://appswr.ecology.wa.gov/docs/WaterRights/wrwebpdf/pol-2094.pdf"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7.tmp"/></Relationships>
</file>

<file path=ppt/slides/_rels/slide37.xml.rels><?xml version="1.0" encoding="UTF-8" standalone="yes"?>
<Relationships xmlns="http://schemas.openxmlformats.org/package/2006/relationships"><Relationship Id="rId3" Type="http://schemas.openxmlformats.org/officeDocument/2006/relationships/hyperlink" Target="http://leg.wa.gov/JointCommittees/WRM/Documents/EcologyFinalGuidanceForDeterminingNEB.pdf"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28.tmp"/></Relationships>
</file>

<file path=ppt/slides/_rels/slide38.xml.rels><?xml version="1.0" encoding="UTF-8" standalone="yes"?>
<Relationships xmlns="http://schemas.openxmlformats.org/package/2006/relationships"><Relationship Id="rId3" Type="http://schemas.openxmlformats.org/officeDocument/2006/relationships/hyperlink" Target="https://fortress.wa.gov/ecy/publications/documents/2011069.pdf"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29.tmp"/></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g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title="Waterscape with Canoe"/>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t="43263" b="296"/>
          <a:stretch/>
        </p:blipFill>
        <p:spPr>
          <a:xfrm>
            <a:off x="0" y="0"/>
            <a:ext cx="13714413" cy="5717221"/>
          </a:xfrm>
        </p:spPr>
      </p:pic>
      <p:sp>
        <p:nvSpPr>
          <p:cNvPr id="4" name="Title 3"/>
          <p:cNvSpPr>
            <a:spLocks noGrp="1"/>
          </p:cNvSpPr>
          <p:nvPr>
            <p:ph type="title"/>
          </p:nvPr>
        </p:nvSpPr>
        <p:spPr>
          <a:xfrm>
            <a:off x="-2380" y="6399548"/>
            <a:ext cx="13716793" cy="790909"/>
          </a:xfrm>
        </p:spPr>
        <p:txBody>
          <a:bodyPr>
            <a:normAutofit fontScale="90000"/>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5" name="Text Placeholder 4"/>
          <p:cNvSpPr>
            <a:spLocks noGrp="1"/>
          </p:cNvSpPr>
          <p:nvPr>
            <p:ph type="body" sz="quarter" idx="12"/>
          </p:nvPr>
        </p:nvSpPr>
        <p:spPr>
          <a:xfrm>
            <a:off x="5" y="7425888"/>
            <a:ext cx="13714411" cy="1663700"/>
          </a:xfrm>
        </p:spPr>
        <p:txBody>
          <a:bodyPr>
            <a:normAutofit/>
          </a:bodyPr>
          <a:lstStyle/>
          <a:p>
            <a:pPr>
              <a:lnSpc>
                <a:spcPct val="134000"/>
              </a:lnSpc>
            </a:pPr>
            <a:r>
              <a:rPr lang="en-US" sz="3200" dirty="0"/>
              <a:t>Speakers name</a:t>
            </a:r>
          </a:p>
          <a:p>
            <a:r>
              <a:rPr lang="en-US" dirty="0" smtClean="0"/>
              <a:t>WRIA 9 Watershed Restoration and Enhancement Plan</a:t>
            </a:r>
            <a:endParaRPr lang="en-US" sz="2800" dirty="0"/>
          </a:p>
          <a:p>
            <a:r>
              <a:rPr lang="en-US" sz="2800" dirty="0" smtClean="0"/>
              <a:t>date</a:t>
            </a:r>
            <a:endParaRPr lang="en-US" sz="2800" dirty="0"/>
          </a:p>
        </p:txBody>
      </p:sp>
      <p:sp>
        <p:nvSpPr>
          <p:cNvPr id="8" name="Rectangle 7" title="Decorative"/>
          <p:cNvSpPr/>
          <p:nvPr/>
        </p:nvSpPr>
        <p:spPr>
          <a:xfrm>
            <a:off x="-1191" y="5717302"/>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9" name="Rectangle 8" title="Decorative"/>
          <p:cNvSpPr/>
          <p:nvPr/>
        </p:nvSpPr>
        <p:spPr>
          <a:xfrm>
            <a:off x="-1191" y="5788697"/>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Tree>
    <p:extLst>
      <p:ext uri="{BB962C8B-B14F-4D97-AF65-F5344CB8AC3E}">
        <p14:creationId xmlns:p14="http://schemas.microsoft.com/office/powerpoint/2010/main" val="2182586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Streamflow Restoration Planning</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10</a:t>
            </a:fld>
            <a:endParaRPr kumimoji="1" lang="ja-JP" altLang="en-US" dirty="0"/>
          </a:p>
        </p:txBody>
      </p:sp>
      <p:pic>
        <p:nvPicPr>
          <p:cNvPr id="5" name="Picture 4" title="Map of WRIA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996" y="1256499"/>
            <a:ext cx="10058400" cy="7772399"/>
          </a:xfrm>
          <a:prstGeom prst="rect">
            <a:avLst/>
          </a:prstGeom>
        </p:spPr>
      </p:pic>
    </p:spTree>
    <p:extLst>
      <p:ext uri="{BB962C8B-B14F-4D97-AF65-F5344CB8AC3E}">
        <p14:creationId xmlns:p14="http://schemas.microsoft.com/office/powerpoint/2010/main" val="25314944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42881" y="1242232"/>
            <a:ext cx="6232849" cy="1649384"/>
          </a:xfrm>
        </p:spPr>
        <p:txBody>
          <a:bodyPr>
            <a:normAutofit fontScale="90000"/>
          </a:bodyPr>
          <a:lstStyle/>
          <a:p>
            <a:r>
              <a:rPr kumimoji="1" lang="en-US" altLang="ja-JP" dirty="0"/>
              <a:t>Streamflow Restoration Funding Program Overview</a:t>
            </a:r>
            <a:endParaRPr kumimoji="1" lang="ja-JP" altLang="en-US" sz="3600" dirty="0"/>
          </a:p>
        </p:txBody>
      </p:sp>
      <p:sp>
        <p:nvSpPr>
          <p:cNvPr id="13" name="Text Placeholder 12"/>
          <p:cNvSpPr>
            <a:spLocks noGrp="1"/>
          </p:cNvSpPr>
          <p:nvPr>
            <p:ph type="body" sz="quarter" idx="12"/>
          </p:nvPr>
        </p:nvSpPr>
        <p:spPr>
          <a:xfrm>
            <a:off x="591891" y="3676261"/>
            <a:ext cx="5843728" cy="5876575"/>
          </a:xfrm>
        </p:spPr>
        <p:txBody>
          <a:bodyPr>
            <a:normAutofit/>
          </a:bodyPr>
          <a:lstStyle/>
          <a:p>
            <a:pPr algn="l"/>
            <a:r>
              <a:rPr lang="en-US" sz="3200" b="1" dirty="0"/>
              <a:t>15 Year Competitive Grant Program - $300 million</a:t>
            </a:r>
          </a:p>
          <a:p>
            <a:pPr marL="342900" indent="-342900">
              <a:buFont typeface="Arial" panose="020B0604020202020204" pitchFamily="34" charset="0"/>
              <a:buChar char="•"/>
            </a:pPr>
            <a:r>
              <a:rPr lang="en-US" sz="3200" dirty="0"/>
              <a:t>Pilot Round (2018/2019)</a:t>
            </a:r>
          </a:p>
          <a:p>
            <a:pPr marL="342900" indent="-342900">
              <a:buFont typeface="Arial" panose="020B0604020202020204" pitchFamily="34" charset="0"/>
              <a:buChar char="•"/>
            </a:pPr>
            <a:r>
              <a:rPr lang="en-US" sz="3200" dirty="0" smtClean="0"/>
              <a:t>Current </a:t>
            </a:r>
            <a:r>
              <a:rPr lang="en-US" sz="3200" dirty="0"/>
              <a:t>Round (2020)</a:t>
            </a:r>
          </a:p>
          <a:p>
            <a:endParaRPr lang="en-US" sz="3200" dirty="0"/>
          </a:p>
          <a:p>
            <a:r>
              <a:rPr lang="en-US" sz="3200" b="1" dirty="0"/>
              <a:t>Statewide</a:t>
            </a:r>
          </a:p>
          <a:p>
            <a:endParaRPr lang="en-US" sz="3200" dirty="0"/>
          </a:p>
          <a:p>
            <a:r>
              <a:rPr lang="en-US" sz="3200" b="1" dirty="0"/>
              <a:t>Funding Rule </a:t>
            </a:r>
          </a:p>
          <a:p>
            <a:r>
              <a:rPr lang="en-US" sz="3200" dirty="0"/>
              <a:t>Chapter 173-566 WAC</a:t>
            </a:r>
          </a:p>
          <a:p>
            <a:endParaRPr lang="en-US" sz="3200" dirty="0"/>
          </a:p>
          <a:p>
            <a:r>
              <a:rPr lang="en-US" sz="3200" b="1" dirty="0"/>
              <a:t>Funding Guidance</a:t>
            </a:r>
          </a:p>
          <a:p>
            <a:r>
              <a:rPr lang="en-US" sz="3200" dirty="0"/>
              <a:t>Publication 19-11-089</a:t>
            </a:r>
          </a:p>
        </p:txBody>
      </p:sp>
      <p:pic>
        <p:nvPicPr>
          <p:cNvPr id="5" name="Picture Placeholder 4" descr="A river is pictured. On its banks families can be seen fishing and playing. There are tall evergreen trees in the background. It is a partly cloudy day. " title="Riverbank recreation"/>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p:pic>
      <p:pic>
        <p:nvPicPr>
          <p:cNvPr id="9" name="Picture Placeholder 8" descr="Mount Rainier is in the background. Summit Lake is in the foreground. The mountain is reflected in the lake. The sky is blue. Trees frame the view on the sides." title="Mount Rainier at Summit Lake"/>
          <p:cNvPicPr>
            <a:picLocks noGrp="1" noChangeAspect="1"/>
          </p:cNvPicPr>
          <p:nvPr>
            <p:ph type="pic" sz="quarter" idx="15"/>
          </p:nvPr>
        </p:nvPicPr>
        <p:blipFill>
          <a:blip r:embed="rId4" cstate="email">
            <a:extLst>
              <a:ext uri="{28A0092B-C50C-407E-A947-70E740481C1C}">
                <a14:useLocalDpi xmlns:a14="http://schemas.microsoft.com/office/drawing/2010/main"/>
              </a:ext>
            </a:extLst>
          </a:blip>
          <a:srcRect/>
          <a:stretch>
            <a:fillRect/>
          </a:stretch>
        </p:blipFill>
        <p:spPr/>
      </p:pic>
      <p:pic>
        <p:nvPicPr>
          <p:cNvPr id="10" name="Picture Placeholder 9" descr="a meandering stream is pictured. there are tall evergreen trees and mountains in the background. The sky is blue. " title="Mountain stream"/>
          <p:cNvPicPr>
            <a:picLocks noGrp="1" noChangeAspect="1"/>
          </p:cNvPicPr>
          <p:nvPr>
            <p:ph type="pic" sz="quarter" idx="16"/>
          </p:nvPr>
        </p:nvPicPr>
        <p:blipFill>
          <a:blip r:embed="rId5" cstate="email">
            <a:extLst>
              <a:ext uri="{28A0092B-C50C-407E-A947-70E740481C1C}">
                <a14:useLocalDpi xmlns:a14="http://schemas.microsoft.com/office/drawing/2010/main"/>
              </a:ext>
            </a:extLst>
          </a:blip>
          <a:srcRect/>
          <a:stretch>
            <a:fillRect/>
          </a:stretch>
        </p:blipFill>
        <p:spPr/>
      </p:pic>
      <p:pic>
        <p:nvPicPr>
          <p:cNvPr id="11" name="Picture Placeholder 10" descr="A rocky shore is pictured. Snow covers the rocks. The water is calm. The sun sets in the background. " title="Snowy shore"/>
          <p:cNvPicPr>
            <a:picLocks noGrp="1" noChangeAspect="1"/>
          </p:cNvPicPr>
          <p:nvPr>
            <p:ph type="pic" sz="quarter" idx="17"/>
          </p:nvPr>
        </p:nvPicPr>
        <p:blipFill>
          <a:blip r:embed="rId6" cstate="email">
            <a:extLst>
              <a:ext uri="{28A0092B-C50C-407E-A947-70E740481C1C}">
                <a14:useLocalDpi xmlns:a14="http://schemas.microsoft.com/office/drawing/2010/main"/>
              </a:ext>
            </a:extLst>
          </a:blip>
          <a:srcRect/>
          <a:stretch>
            <a:fillRect/>
          </a:stretch>
        </p:blipFill>
        <p:spPr/>
      </p:pic>
      <p:sp>
        <p:nvSpPr>
          <p:cNvPr id="14" name="Slide Number Placeholder 2"/>
          <p:cNvSpPr>
            <a:spLocks noGrp="1"/>
          </p:cNvSpPr>
          <p:nvPr>
            <p:ph type="sldNum" sz="quarter" idx="10"/>
          </p:nvPr>
        </p:nvSpPr>
        <p:spPr>
          <a:xfrm>
            <a:off x="11399972" y="9552836"/>
            <a:ext cx="2314441" cy="410726"/>
          </a:xfrm>
        </p:spPr>
        <p:txBody>
          <a:bodyPr/>
          <a:lstStyle>
            <a:lvl1pPr>
              <a:defRPr>
                <a:solidFill>
                  <a:schemeClr val="bg1"/>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B86AF12-8651-4877-8A40-672EB9199E13}" type="slidenum">
              <a:rPr kumimoji="1" lang="ja-JP" altLang="en-US" sz="1800" b="0"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200689793"/>
      </p:ext>
    </p:extLst>
  </p:cSld>
  <p:clrMapOvr>
    <a:masterClrMapping/>
  </p:clrMapOvr>
  <mc:AlternateContent xmlns:mc="http://schemas.openxmlformats.org/markup-compatibility/2006" xmlns:p14="http://schemas.microsoft.com/office/powerpoint/2010/main">
    <mc:Choice Requires="p14">
      <p:transition p14:dur="0" advTm="6024"/>
    </mc:Choice>
    <mc:Fallback xmlns="">
      <p:transition advTm="602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Overview of the Watershed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12</a:t>
            </a:fld>
            <a:endParaRPr kumimoji="1" lang="ja-JP" altLang="en-US" dirty="0"/>
          </a:p>
        </p:txBody>
      </p:sp>
      <p:pic>
        <p:nvPicPr>
          <p:cNvPr id="2" name="Picture 1" title="Image of Overview of Watershed Plan"/>
          <p:cNvPicPr>
            <a:picLocks noChangeAspect="1"/>
          </p:cNvPicPr>
          <p:nvPr/>
        </p:nvPicPr>
        <p:blipFill>
          <a:blip r:embed="rId3"/>
          <a:stretch>
            <a:fillRect/>
          </a:stretch>
        </p:blipFill>
        <p:spPr>
          <a:xfrm>
            <a:off x="873458" y="1318075"/>
            <a:ext cx="11669516" cy="7880516"/>
          </a:xfrm>
          <a:prstGeom prst="rect">
            <a:avLst/>
          </a:prstGeom>
        </p:spPr>
      </p:pic>
    </p:spTree>
    <p:extLst>
      <p:ext uri="{BB962C8B-B14F-4D97-AF65-F5344CB8AC3E}">
        <p14:creationId xmlns:p14="http://schemas.microsoft.com/office/powerpoint/2010/main" val="2837265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Placeholder 21" title="Picture of waterscape"/>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t="7986" b="7986"/>
          <a:stretch>
            <a:fillRect/>
          </a:stretch>
        </p:blipFill>
        <p:spPr>
          <a:xfrm rot="5400000">
            <a:off x="8705312" y="1480234"/>
            <a:ext cx="4540116" cy="2861237"/>
          </a:xfrm>
        </p:spPr>
      </p:pic>
      <p:pic>
        <p:nvPicPr>
          <p:cNvPr id="16" name="Picture Placeholder 15" title="Picture of waterscape"/>
          <p:cNvPicPr>
            <a:picLocks noGrp="1" noChangeAspect="1"/>
          </p:cNvPicPr>
          <p:nvPr>
            <p:ph type="pic" sz="quarter" idx="17"/>
          </p:nvPr>
        </p:nvPicPr>
        <p:blipFill>
          <a:blip r:embed="rId4" cstate="screen">
            <a:extLst>
              <a:ext uri="{28A0092B-C50C-407E-A947-70E740481C1C}">
                <a14:useLocalDpi xmlns:a14="http://schemas.microsoft.com/office/drawing/2010/main" val="0"/>
              </a:ext>
            </a:extLst>
          </a:blip>
          <a:srcRect l="15395" r="15395"/>
          <a:stretch>
            <a:fillRect/>
          </a:stretch>
        </p:blipFill>
        <p:spPr>
          <a:xfrm>
            <a:off x="9544320" y="5252489"/>
            <a:ext cx="2861669" cy="4133851"/>
          </a:xfrm>
        </p:spPr>
      </p:pic>
      <p:sp>
        <p:nvSpPr>
          <p:cNvPr id="2" name="Title 1"/>
          <p:cNvSpPr>
            <a:spLocks noGrp="1"/>
          </p:cNvSpPr>
          <p:nvPr>
            <p:ph type="title"/>
          </p:nvPr>
        </p:nvSpPr>
        <p:spPr>
          <a:xfrm>
            <a:off x="1135705" y="2539776"/>
            <a:ext cx="4296280" cy="978709"/>
          </a:xfrm>
        </p:spPr>
        <p:txBody>
          <a:bodyPr>
            <a:normAutofit/>
          </a:bodyPr>
          <a:lstStyle/>
          <a:p>
            <a:r>
              <a:rPr lang="en-US" sz="4950" dirty="0" smtClean="0">
                <a:solidFill>
                  <a:schemeClr val="tx1"/>
                </a:solidFill>
              </a:rPr>
              <a:t>What is offset?</a:t>
            </a:r>
            <a:endParaRPr lang="en-US" sz="4950" dirty="0">
              <a:solidFill>
                <a:schemeClr val="tx1"/>
              </a:solidFill>
            </a:endParaRPr>
          </a:p>
        </p:txBody>
      </p:sp>
      <p:sp>
        <p:nvSpPr>
          <p:cNvPr id="8" name="Text Placeholder 7"/>
          <p:cNvSpPr>
            <a:spLocks noGrp="1"/>
          </p:cNvSpPr>
          <p:nvPr>
            <p:ph type="body" sz="quarter" idx="12"/>
          </p:nvPr>
        </p:nvSpPr>
        <p:spPr>
          <a:xfrm>
            <a:off x="1135705" y="4677641"/>
            <a:ext cx="4301928" cy="3588535"/>
          </a:xfrm>
        </p:spPr>
        <p:txBody>
          <a:bodyPr>
            <a:noAutofit/>
          </a:bodyPr>
          <a:lstStyle/>
          <a:p>
            <a:pPr algn="l"/>
            <a:r>
              <a:rPr lang="en-US" sz="3200" dirty="0">
                <a:solidFill>
                  <a:schemeClr val="tx1"/>
                </a:solidFill>
              </a:rPr>
              <a:t>The anticipated ability of a project or action to counterbalance some amount of</a:t>
            </a:r>
          </a:p>
          <a:p>
            <a:pPr algn="l"/>
            <a:r>
              <a:rPr lang="en-US" sz="3200" dirty="0">
                <a:solidFill>
                  <a:schemeClr val="tx1"/>
                </a:solidFill>
              </a:rPr>
              <a:t>the new consumptive water use over the next 20 years (2018-2038). </a:t>
            </a:r>
          </a:p>
        </p:txBody>
      </p:sp>
      <p:sp>
        <p:nvSpPr>
          <p:cNvPr id="6" name="Slide Number Placeholder 5"/>
          <p:cNvSpPr>
            <a:spLocks noGrp="1"/>
          </p:cNvSpPr>
          <p:nvPr>
            <p:ph type="sldNum" sz="quarter" idx="10"/>
          </p:nvPr>
        </p:nvSpPr>
        <p:spPr/>
        <p:txBody>
          <a:bodyPr/>
          <a:lstStyle/>
          <a:p>
            <a:fld id="{7E65300D-5599-4468-BF5D-B13C6AAEC98A}" type="slidenum">
              <a:rPr kumimoji="1" lang="ja-JP" altLang="en-US" smtClean="0"/>
              <a:pPr/>
              <a:t>13</a:t>
            </a:fld>
            <a:endParaRPr kumimoji="1" lang="ja-JP" altLang="en-US" dirty="0"/>
          </a:p>
        </p:txBody>
      </p:sp>
      <p:pic>
        <p:nvPicPr>
          <p:cNvPr id="32" name="Picture Placeholder 31" title="ECY Marking"/>
          <p:cNvPicPr>
            <a:picLocks noGrp="1" noChangeAspect="1"/>
          </p:cNvPicPr>
          <p:nvPr>
            <p:ph type="pic" sz="quarter" idx="13"/>
          </p:nvPr>
        </p:nvPicPr>
        <p:blipFill>
          <a:blip r:embed="rId5" cstate="screen">
            <a:extLst>
              <a:ext uri="{28A0092B-C50C-407E-A947-70E740481C1C}">
                <a14:useLocalDpi xmlns:a14="http://schemas.microsoft.com/office/drawing/2010/main" val="0"/>
              </a:ext>
            </a:extLst>
          </a:blip>
          <a:srcRect l="9346" r="9346"/>
          <a:stretch>
            <a:fillRect/>
          </a:stretch>
        </p:blipFill>
        <p:spPr>
          <a:xfrm rot="5400000">
            <a:off x="6443954" y="1245764"/>
            <a:ext cx="3100567" cy="2860047"/>
          </a:xfrm>
        </p:spPr>
      </p:pic>
      <p:pic>
        <p:nvPicPr>
          <p:cNvPr id="31" name="Picture Placeholder 24" title="Rainwater Picture"/>
          <p:cNvPicPr>
            <a:picLocks noChangeAspect="1"/>
          </p:cNvPicPr>
          <p:nvPr/>
        </p:nvPicPr>
        <p:blipFill rotWithShape="1">
          <a:blip r:embed="rId6" cstate="screen">
            <a:extLst>
              <a:ext uri="{28A0092B-C50C-407E-A947-70E740481C1C}">
                <a14:useLocalDpi xmlns:a14="http://schemas.microsoft.com/office/drawing/2010/main" val="0"/>
              </a:ext>
            </a:extLst>
          </a:blip>
          <a:srcRect l="1565" t="14028" r="543" b="1862"/>
          <a:stretch/>
        </p:blipFill>
        <p:spPr>
          <a:xfrm rot="5400000">
            <a:off x="5727744" y="5160545"/>
            <a:ext cx="4520809" cy="2847870"/>
          </a:xfrm>
          <a:prstGeom prst="rect">
            <a:avLst/>
          </a:prstGeom>
        </p:spPr>
      </p:pic>
    </p:spTree>
    <p:extLst>
      <p:ext uri="{BB962C8B-B14F-4D97-AF65-F5344CB8AC3E}">
        <p14:creationId xmlns:p14="http://schemas.microsoft.com/office/powerpoint/2010/main" val="2311978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Net Ecological Benefit (NEB)?</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14</a:t>
            </a:fld>
            <a:endParaRPr kumimoji="1" lang="ja-JP" altLang="en-US" dirty="0"/>
          </a:p>
        </p:txBody>
      </p:sp>
      <p:sp>
        <p:nvSpPr>
          <p:cNvPr id="7" name="Text Placeholder 6"/>
          <p:cNvSpPr>
            <a:spLocks noGrp="1"/>
          </p:cNvSpPr>
          <p:nvPr>
            <p:ph type="body" sz="quarter" idx="11"/>
          </p:nvPr>
        </p:nvSpPr>
        <p:spPr>
          <a:xfrm>
            <a:off x="1078610" y="7293183"/>
            <a:ext cx="11818450" cy="3205424"/>
          </a:xfrm>
        </p:spPr>
        <p:txBody>
          <a:bodyPr>
            <a:normAutofit/>
          </a:bodyPr>
          <a:lstStyle/>
          <a:p>
            <a:pPr marL="0" indent="0" algn="ctr">
              <a:buNone/>
            </a:pPr>
            <a:r>
              <a:rPr lang="en-US" altLang="ja-JP" sz="3200" dirty="0" smtClean="0">
                <a:latin typeface="Franklin Gothic Book" panose="020B0503020102020204" pitchFamily="34" charset="0"/>
              </a:rPr>
              <a:t>From Ecology’s Final NEB Guidance</a:t>
            </a:r>
          </a:p>
          <a:p>
            <a:pPr marL="0" indent="0" algn="ctr">
              <a:buNone/>
            </a:pPr>
            <a:r>
              <a:rPr lang="en-US" altLang="ja-JP" sz="3200" i="1" dirty="0" smtClean="0">
                <a:latin typeface="Franklin Gothic Book" panose="020B0503020102020204" pitchFamily="34" charset="0"/>
              </a:rPr>
              <a:t>“…</a:t>
            </a:r>
            <a:r>
              <a:rPr lang="en-US" altLang="ja-JP" sz="3200" i="1" dirty="0">
                <a:latin typeface="Franklin Gothic Book" panose="020B0503020102020204" pitchFamily="34" charset="0"/>
              </a:rPr>
              <a:t>local planning groups are best situated, and will therefore determine the appropriate amount of benefits beyond the offsetting of projected impacts …”</a:t>
            </a:r>
          </a:p>
          <a:p>
            <a:pPr algn="ctr"/>
            <a:endParaRPr lang="en-US" sz="3200" dirty="0"/>
          </a:p>
        </p:txBody>
      </p:sp>
      <p:pic>
        <p:nvPicPr>
          <p:cNvPr id="8" name="Picture 7" title="Picture of waterscap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5744" y="2046650"/>
            <a:ext cx="6822924" cy="5117193"/>
          </a:xfrm>
          <a:prstGeom prst="rect">
            <a:avLst/>
          </a:prstGeom>
        </p:spPr>
      </p:pic>
      <p:grpSp>
        <p:nvGrpSpPr>
          <p:cNvPr id="9" name="Group 8" title="Decorative"/>
          <p:cNvGrpSpPr/>
          <p:nvPr/>
        </p:nvGrpSpPr>
        <p:grpSpPr>
          <a:xfrm>
            <a:off x="0" y="1409196"/>
            <a:ext cx="13717984" cy="129393"/>
            <a:chOff x="-1191" y="5718934"/>
            <a:chExt cx="13717984" cy="129393"/>
          </a:xfrm>
        </p:grpSpPr>
        <p:sp>
          <p:nvSpPr>
            <p:cNvPr id="10" name="Rectangle 9"/>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11" name="Rectangle 10"/>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14904930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Franklin Gothic Book" panose="020B0503020102020204" pitchFamily="34" charset="0"/>
              </a:rPr>
              <a:t>Watershed Restoration and Enhancement Committee</a:t>
            </a:r>
          </a:p>
        </p:txBody>
      </p:sp>
      <p:sp>
        <p:nvSpPr>
          <p:cNvPr id="3" name="Text Placeholder 2"/>
          <p:cNvSpPr>
            <a:spLocks noGrp="1"/>
          </p:cNvSpPr>
          <p:nvPr>
            <p:ph type="body" sz="quarter" idx="11"/>
          </p:nvPr>
        </p:nvSpPr>
        <p:spPr>
          <a:xfrm>
            <a:off x="942867" y="3091543"/>
            <a:ext cx="4820624" cy="6073103"/>
          </a:xfrm>
        </p:spPr>
        <p:txBody>
          <a:bodyPr>
            <a:normAutofit/>
          </a:bodyPr>
          <a:lstStyle/>
          <a:p>
            <a:r>
              <a:rPr lang="en-US" sz="2600" dirty="0"/>
              <a:t>City of Auburn</a:t>
            </a:r>
          </a:p>
          <a:p>
            <a:r>
              <a:rPr lang="en-US" sz="2600" dirty="0"/>
              <a:t>City of Black Diamond (cities caucus)</a:t>
            </a:r>
          </a:p>
          <a:p>
            <a:r>
              <a:rPr lang="en-US" sz="2600" dirty="0"/>
              <a:t>City of Enumclaw</a:t>
            </a:r>
          </a:p>
          <a:p>
            <a:r>
              <a:rPr lang="en-US" sz="2600" dirty="0"/>
              <a:t>City of Kent </a:t>
            </a:r>
          </a:p>
          <a:p>
            <a:r>
              <a:rPr lang="en-US" sz="2600" dirty="0"/>
              <a:t>City of Normandy Park (cities caucus)</a:t>
            </a:r>
          </a:p>
          <a:p>
            <a:r>
              <a:rPr lang="en-US" sz="2600" dirty="0"/>
              <a:t>City of Seattle</a:t>
            </a:r>
          </a:p>
          <a:p>
            <a:r>
              <a:rPr lang="en-US" sz="2600" dirty="0"/>
              <a:t>City of Tukwila (cities caucus)</a:t>
            </a:r>
          </a:p>
          <a:p>
            <a:r>
              <a:rPr lang="en-US" sz="2600" dirty="0"/>
              <a:t>King </a:t>
            </a:r>
            <a:r>
              <a:rPr lang="en-US" sz="2600" dirty="0" smtClean="0"/>
              <a:t>County</a:t>
            </a:r>
          </a:p>
          <a:p>
            <a:r>
              <a:rPr lang="en-US" sz="2600" dirty="0"/>
              <a:t>Muckleshoot Indian </a:t>
            </a:r>
            <a:r>
              <a:rPr lang="en-US" sz="2600" dirty="0" smtClean="0"/>
              <a:t>Tribe</a:t>
            </a:r>
            <a:endParaRPr lang="en-US" sz="2600" dirty="0"/>
          </a:p>
        </p:txBody>
      </p:sp>
      <p:sp>
        <p:nvSpPr>
          <p:cNvPr id="5" name="Rectangle 4"/>
          <p:cNvSpPr/>
          <p:nvPr/>
        </p:nvSpPr>
        <p:spPr>
          <a:xfrm>
            <a:off x="7148946" y="2962561"/>
            <a:ext cx="5397788" cy="6640279"/>
          </a:xfrm>
          <a:prstGeom prst="rect">
            <a:avLst/>
          </a:prstGeom>
        </p:spPr>
        <p:txBody>
          <a:bodyPr wrap="square">
            <a:spAutoFit/>
          </a:bodyPr>
          <a:lstStyle/>
          <a:p>
            <a:pPr marL="285750" indent="-285750">
              <a:spcBef>
                <a:spcPts val="1500"/>
              </a:spcBef>
              <a:buFont typeface="Wingdings" panose="05000000000000000000" pitchFamily="2" charset="2"/>
              <a:buChar char="§"/>
            </a:pPr>
            <a:r>
              <a:rPr lang="en-US" sz="2600" dirty="0" smtClean="0">
                <a:latin typeface="Roboto" panose="020B0604020202020204" charset="0"/>
                <a:ea typeface="Roboto" panose="020B0604020202020204" charset="0"/>
              </a:rPr>
              <a:t>Covington </a:t>
            </a:r>
            <a:r>
              <a:rPr lang="en-US" sz="2600" dirty="0">
                <a:latin typeface="Roboto" panose="020B0604020202020204" charset="0"/>
                <a:ea typeface="Roboto" panose="020B0604020202020204" charset="0"/>
              </a:rPr>
              <a:t>Water District</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Washington Department of Fish and Wildlife</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Master Builders Association of King and Snohomish Counties</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King County Agriculture Program</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Center for Environmental Law and Policy</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Washington State Department of Ecology</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WRIA 9 Watershed Ecosystem Forum, ex officio</a:t>
            </a:r>
          </a:p>
          <a:p>
            <a:pPr marL="285750" indent="-285750">
              <a:spcBef>
                <a:spcPts val="1500"/>
              </a:spcBef>
              <a:buFont typeface="Wingdings" panose="05000000000000000000" pitchFamily="2" charset="2"/>
              <a:buChar char="§"/>
            </a:pPr>
            <a:r>
              <a:rPr lang="en-US" sz="2600" dirty="0">
                <a:latin typeface="Roboto" panose="020B0604020202020204" charset="0"/>
                <a:ea typeface="Roboto" panose="020B0604020202020204" charset="0"/>
              </a:rPr>
              <a:t>Tacoma Water, ex officio</a:t>
            </a:r>
          </a:p>
        </p:txBody>
      </p:sp>
    </p:spTree>
    <p:extLst>
      <p:ext uri="{BB962C8B-B14F-4D97-AF65-F5344CB8AC3E}">
        <p14:creationId xmlns:p14="http://schemas.microsoft.com/office/powerpoint/2010/main" val="1440633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What is the Committee’s role?</a:t>
            </a:r>
            <a:endParaRPr lang="en-US" dirty="0">
              <a:latin typeface="Franklin Gothic Book" panose="020B0503020102020204" pitchFamily="34" charset="0"/>
            </a:endParaRPr>
          </a:p>
        </p:txBody>
      </p:sp>
      <p:sp>
        <p:nvSpPr>
          <p:cNvPr id="4" name="TextBox 3" title="Decorative"/>
          <p:cNvSpPr txBox="1"/>
          <p:nvPr/>
        </p:nvSpPr>
        <p:spPr>
          <a:xfrm>
            <a:off x="7519916" y="2086664"/>
            <a:ext cx="5704765"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graphicFrame>
        <p:nvGraphicFramePr>
          <p:cNvPr id="5" name="Diagram 4" title="Diagram"/>
          <p:cNvGraphicFramePr/>
          <p:nvPr>
            <p:extLst>
              <p:ext uri="{D42A27DB-BD31-4B8C-83A1-F6EECF244321}">
                <p14:modId xmlns:p14="http://schemas.microsoft.com/office/powerpoint/2010/main" val="3907258777"/>
              </p:ext>
            </p:extLst>
          </p:nvPr>
        </p:nvGraphicFramePr>
        <p:xfrm>
          <a:off x="7224766" y="2753248"/>
          <a:ext cx="6287200" cy="5687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1414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p:txBody>
          <a:bodyPr/>
          <a:lstStyle/>
          <a:p>
            <a:r>
              <a:rPr lang="en-US" dirty="0" smtClean="0"/>
              <a:t>2018 - 2038</a:t>
            </a:r>
            <a:endParaRPr lang="en-US" dirty="0"/>
          </a:p>
        </p:txBody>
      </p:sp>
      <p:sp>
        <p:nvSpPr>
          <p:cNvPr id="4" name="Text Placeholder 3"/>
          <p:cNvSpPr>
            <a:spLocks noGrp="1"/>
          </p:cNvSpPr>
          <p:nvPr>
            <p:ph type="body" sz="quarter" idx="14"/>
          </p:nvPr>
        </p:nvSpPr>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p:txBody>
          <a:bodyPr/>
          <a:lstStyle/>
          <a:p>
            <a:r>
              <a:rPr lang="en-US" dirty="0" smtClean="0"/>
              <a:t>12 subbasins</a:t>
            </a:r>
            <a:endParaRPr lang="en-US" dirty="0"/>
          </a:p>
        </p:txBody>
      </p:sp>
      <p:sp>
        <p:nvSpPr>
          <p:cNvPr id="6" name="Text Placeholder 5"/>
          <p:cNvSpPr>
            <a:spLocks noGrp="1"/>
          </p:cNvSpPr>
          <p:nvPr>
            <p:ph type="body" sz="quarter" idx="18"/>
          </p:nvPr>
        </p:nvSpPr>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p:txBody>
          <a:bodyPr/>
          <a:lstStyle/>
          <a:p>
            <a:r>
              <a:rPr lang="en-US" dirty="0" smtClean="0"/>
              <a:t>632 new permit-exempt wells</a:t>
            </a:r>
            <a:endParaRPr lang="en-US" dirty="0"/>
          </a:p>
        </p:txBody>
      </p:sp>
      <p:sp>
        <p:nvSpPr>
          <p:cNvPr id="8" name="Text Placeholder 7"/>
          <p:cNvSpPr>
            <a:spLocks noGrp="1"/>
          </p:cNvSpPr>
          <p:nvPr>
            <p:ph type="body" sz="quarter" idx="21"/>
          </p:nvPr>
        </p:nvSpPr>
        <p:spPr>
          <a:xfrm>
            <a:off x="6408045" y="4620208"/>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p:txBody>
          <a:bodyPr/>
          <a:lstStyle/>
          <a:p>
            <a:r>
              <a:rPr lang="en-US" dirty="0" smtClean="0"/>
              <a:t>247.7 acre-feet per year (0.34 cfs)</a:t>
            </a:r>
            <a:endParaRPr lang="en-US" dirty="0"/>
          </a:p>
        </p:txBody>
      </p:sp>
      <p:sp>
        <p:nvSpPr>
          <p:cNvPr id="10" name="Text Placeholder 9"/>
          <p:cNvSpPr>
            <a:spLocks noGrp="1"/>
          </p:cNvSpPr>
          <p:nvPr>
            <p:ph type="body" sz="quarter" idx="24"/>
          </p:nvPr>
        </p:nvSpPr>
        <p:spPr>
          <a:xfrm>
            <a:off x="6408045" y="6213551"/>
            <a:ext cx="6648736" cy="604071"/>
          </a:xfrm>
        </p:spPr>
        <p:txBody>
          <a:bodyPr/>
          <a:lstStyle/>
          <a:p>
            <a:r>
              <a:rPr lang="en-US" sz="3200" dirty="0"/>
              <a:t>Estimated Consumptive </a:t>
            </a:r>
            <a:r>
              <a:rPr lang="en-US" sz="3200" dirty="0" smtClean="0"/>
              <a:t>Water Use</a:t>
            </a:r>
            <a:endParaRPr lang="en-US" sz="3200" dirty="0"/>
          </a:p>
        </p:txBody>
      </p:sp>
      <p:sp>
        <p:nvSpPr>
          <p:cNvPr id="11" name="Text Placeholder 10"/>
          <p:cNvSpPr>
            <a:spLocks noGrp="1"/>
          </p:cNvSpPr>
          <p:nvPr>
            <p:ph type="body" sz="quarter" idx="26"/>
          </p:nvPr>
        </p:nvSpPr>
        <p:spPr>
          <a:xfrm>
            <a:off x="6408045" y="8376426"/>
            <a:ext cx="6009353" cy="1549423"/>
          </a:xfrm>
        </p:spPr>
        <p:txBody>
          <a:bodyPr/>
          <a:lstStyle/>
          <a:p>
            <a:r>
              <a:rPr lang="en-US" dirty="0" smtClean="0"/>
              <a:t>16 projects 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17</a:t>
            </a:fld>
            <a:endParaRPr kumimoji="1" lang="ja-JP" altLang="en-US" dirty="0"/>
          </a:p>
        </p:txBody>
      </p:sp>
    </p:spTree>
    <p:extLst>
      <p:ext uri="{BB962C8B-B14F-4D97-AF65-F5344CB8AC3E}">
        <p14:creationId xmlns:p14="http://schemas.microsoft.com/office/powerpoint/2010/main" val="4157462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Delineate Subbasins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18</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9</a:t>
            </a:r>
            <a:r>
              <a:rPr kumimoji="1" lang="en-US" dirty="0" smtClean="0">
                <a:latin typeface="Franklin Gothic Book" panose="020B0503020102020204" pitchFamily="34" charset="0"/>
              </a:rPr>
              <a:t> </a:t>
            </a:r>
            <a:r>
              <a:rPr kumimoji="1" lang="en-US" dirty="0">
                <a:latin typeface="Franklin Gothic Book" panose="020B0503020102020204" pitchFamily="34" charset="0"/>
              </a:rPr>
              <a:t>Committee divided WRIA </a:t>
            </a:r>
            <a:r>
              <a:rPr kumimoji="1" lang="en-US" dirty="0" smtClean="0">
                <a:latin typeface="Franklin Gothic Book" panose="020B0503020102020204" pitchFamily="34" charset="0"/>
              </a:rPr>
              <a:t>9 into 12 </a:t>
            </a:r>
            <a:r>
              <a:rPr kumimoji="1" lang="en-US" dirty="0">
                <a:latin typeface="Franklin Gothic Book" panose="020B0503020102020204" pitchFamily="34" charset="0"/>
              </a:rPr>
              <a:t>suitably sized subbasins for the purposes of assessing consumptive use and project offsets.</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title="Decorative"/>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12620183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19</a:t>
            </a:fld>
            <a:endParaRPr kumimoji="1" lang="ja-JP" altLang="en-US" dirty="0"/>
          </a:p>
        </p:txBody>
      </p:sp>
      <p:pic>
        <p:nvPicPr>
          <p:cNvPr id="2" name="Picture 1" title="Map of WRI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1351" y="1173066"/>
            <a:ext cx="10972800" cy="8478982"/>
          </a:xfrm>
          <a:prstGeom prst="rect">
            <a:avLst/>
          </a:prstGeom>
        </p:spPr>
      </p:pic>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Subbasin Delineation Map</a:t>
            </a:r>
            <a:endParaRPr lang="en-US" dirty="0">
              <a:latin typeface="Franklin Gothic Book" panose="020B0503020102020204" pitchFamily="34" charset="0"/>
            </a:endParaRPr>
          </a:p>
        </p:txBody>
      </p:sp>
    </p:spTree>
    <p:extLst>
      <p:ext uri="{BB962C8B-B14F-4D97-AF65-F5344CB8AC3E}">
        <p14:creationId xmlns:p14="http://schemas.microsoft.com/office/powerpoint/2010/main" val="394913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Streamflow Restoration law</a:t>
            </a:r>
            <a:br>
              <a:rPr lang="en-US" dirty="0"/>
            </a:br>
            <a:r>
              <a:rPr lang="en-US" dirty="0"/>
              <a:t>RCW 90.94</a:t>
            </a:r>
          </a:p>
        </p:txBody>
      </p:sp>
      <p:sp>
        <p:nvSpPr>
          <p:cNvPr id="3" name="Text Placeholder 2"/>
          <p:cNvSpPr>
            <a:spLocks noGrp="1"/>
          </p:cNvSpPr>
          <p:nvPr>
            <p:ph type="body" sz="quarter" idx="11"/>
          </p:nvPr>
        </p:nvSpPr>
        <p:spPr/>
        <p:txBody>
          <a:bodyPr/>
          <a:lstStyle/>
          <a:p>
            <a:r>
              <a:rPr lang="en-US" dirty="0"/>
              <a:t>Clarifies how local governments can issue building permits for homes intending to use a </a:t>
            </a:r>
            <a:r>
              <a:rPr lang="en-US" dirty="0" smtClean="0"/>
              <a:t>permit-exempt </a:t>
            </a:r>
            <a:r>
              <a:rPr lang="en-US" dirty="0"/>
              <a:t>well for their domestic water supply </a:t>
            </a:r>
            <a:r>
              <a:rPr lang="en-US" b="1" dirty="0" smtClean="0"/>
              <a:t>and </a:t>
            </a:r>
            <a:r>
              <a:rPr lang="en-US" b="1" dirty="0"/>
              <a:t>offsets those </a:t>
            </a:r>
            <a:r>
              <a:rPr lang="en-US" b="1" dirty="0" smtClean="0"/>
              <a:t>impacts through </a:t>
            </a:r>
            <a:r>
              <a:rPr lang="en-US" b="1" dirty="0"/>
              <a:t>a local watershed planning effort</a:t>
            </a:r>
            <a:r>
              <a:rPr lang="en-US" dirty="0"/>
              <a:t>. </a:t>
            </a:r>
            <a:endParaRPr lang="en-US" dirty="0" smtClean="0"/>
          </a:p>
          <a:p>
            <a:endParaRPr lang="en-US" dirty="0"/>
          </a:p>
          <a:p>
            <a:r>
              <a:rPr lang="en-US" dirty="0"/>
              <a:t>Ecology </a:t>
            </a:r>
            <a:r>
              <a:rPr lang="en-US" dirty="0" smtClean="0"/>
              <a:t>chaired </a:t>
            </a:r>
            <a:r>
              <a:rPr lang="en-US" dirty="0"/>
              <a:t>the WRIA 9</a:t>
            </a:r>
            <a:r>
              <a:rPr lang="en-US" dirty="0" smtClean="0"/>
              <a:t> </a:t>
            </a:r>
            <a:r>
              <a:rPr lang="en-US" dirty="0"/>
              <a:t>Committee, composed of tribes, counties, cities, </a:t>
            </a:r>
            <a:r>
              <a:rPr lang="en-US" dirty="0" smtClean="0"/>
              <a:t>WDFW, municipal water purveyor, and </a:t>
            </a:r>
            <a:r>
              <a:rPr lang="en-US" dirty="0"/>
              <a:t>interest groups. </a:t>
            </a:r>
            <a:r>
              <a:rPr lang="en-US" dirty="0" smtClean="0"/>
              <a:t>The committee met over the last two years to develop the Watershed Restoration and Enhancement Plan. </a:t>
            </a:r>
            <a:endParaRPr lang="en-US" dirty="0">
              <a:latin typeface="Franklin Gothic Book" panose="020B0503020102020204" pitchFamily="34" charset="0"/>
            </a:endParaRPr>
          </a:p>
          <a:p>
            <a:endParaRPr lang="en-US" dirty="0"/>
          </a:p>
          <a:p>
            <a:endParaRPr lang="en-US" dirty="0"/>
          </a:p>
        </p:txBody>
      </p:sp>
    </p:spTree>
    <p:extLst>
      <p:ext uri="{BB962C8B-B14F-4D97-AF65-F5344CB8AC3E}">
        <p14:creationId xmlns:p14="http://schemas.microsoft.com/office/powerpoint/2010/main" val="120796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 New Permit-Exempt Wells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20</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9</a:t>
            </a:r>
            <a:r>
              <a:rPr kumimoji="1" lang="en-US" dirty="0" smtClean="0">
                <a:latin typeface="Franklin Gothic Book" panose="020B0503020102020204" pitchFamily="34" charset="0"/>
              </a:rPr>
              <a:t> </a:t>
            </a:r>
            <a:r>
              <a:rPr kumimoji="1" lang="en-US" dirty="0">
                <a:latin typeface="Franklin Gothic Book" panose="020B0503020102020204" pitchFamily="34" charset="0"/>
              </a:rPr>
              <a:t>Committee projects </a:t>
            </a:r>
            <a:r>
              <a:rPr kumimoji="1" lang="en-US" dirty="0" smtClean="0">
                <a:latin typeface="Franklin Gothic Book" panose="020B0503020102020204" pitchFamily="34" charset="0"/>
              </a:rPr>
              <a:t>632 </a:t>
            </a:r>
            <a:r>
              <a:rPr kumimoji="1" lang="en-US" dirty="0">
                <a:latin typeface="Franklin Gothic Book" panose="020B0503020102020204" pitchFamily="34" charset="0"/>
              </a:rPr>
              <a:t>PE wells over the planning horizon. Most of these wells are likely to be installed </a:t>
            </a:r>
            <a:r>
              <a:rPr kumimoji="1" lang="en-US" dirty="0" smtClean="0">
                <a:latin typeface="Franklin Gothic Book" panose="020B0503020102020204" pitchFamily="34" charset="0"/>
              </a:rPr>
              <a:t>outside of the Urban Growth Area in </a:t>
            </a:r>
            <a:r>
              <a:rPr kumimoji="1" lang="en-US" dirty="0">
                <a:latin typeface="Franklin Gothic Book" panose="020B0503020102020204" pitchFamily="34" charset="0"/>
              </a:rPr>
              <a:t>the following subbasins: </a:t>
            </a:r>
            <a:r>
              <a:rPr kumimoji="1" lang="en-US" dirty="0" smtClean="0">
                <a:latin typeface="Franklin Gothic Book" panose="020B0503020102020204" pitchFamily="34" charset="0"/>
              </a:rPr>
              <a:t>Soos Creek, Lower Middle Green River, Mid Middle Green River, Upper Middle Green River, and Newaukum Creek. </a:t>
            </a:r>
          </a:p>
          <a:p>
            <a:pPr marL="0" indent="0" defTabSz="1371509">
              <a:lnSpc>
                <a:spcPct val="100000"/>
              </a:lnSpc>
              <a:spcBef>
                <a:spcPts val="0"/>
              </a:spcBef>
              <a:buNone/>
              <a:defRPr/>
            </a:pP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title="Decorative"/>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2068171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21</a:t>
            </a:fld>
            <a:endParaRPr kumimoji="1" lang="ja-JP" altLang="en-US" dirty="0"/>
          </a:p>
        </p:txBody>
      </p:sp>
      <p:pic>
        <p:nvPicPr>
          <p:cNvPr id="2" name="Picture 1" title="Map of WRI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803" y="1173066"/>
            <a:ext cx="10972800" cy="8478982"/>
          </a:xfrm>
          <a:prstGeom prst="rect">
            <a:avLst/>
          </a:prstGeom>
        </p:spPr>
      </p:pic>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Projected New Permit-Exempt Wells Map</a:t>
            </a:r>
            <a:endParaRPr lang="en-US" dirty="0">
              <a:latin typeface="Franklin Gothic Book" panose="020B0503020102020204" pitchFamily="34" charset="0"/>
            </a:endParaRPr>
          </a:p>
        </p:txBody>
      </p:sp>
    </p:spTree>
    <p:extLst>
      <p:ext uri="{BB962C8B-B14F-4D97-AF65-F5344CB8AC3E}">
        <p14:creationId xmlns:p14="http://schemas.microsoft.com/office/powerpoint/2010/main" val="2102464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Number of PE Wells Projected between 2018 and 2038 for the WRIA 9 Subbasins</a:t>
            </a: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22</a:t>
            </a:fld>
            <a:endParaRPr kumimoji="1" lang="ja-JP" altLang="en-US" dirty="0"/>
          </a:p>
        </p:txBody>
      </p:sp>
      <p:graphicFrame>
        <p:nvGraphicFramePr>
          <p:cNvPr id="6" name="Table 5" title="Chart "/>
          <p:cNvGraphicFramePr>
            <a:graphicFrameLocks noGrp="1"/>
          </p:cNvGraphicFramePr>
          <p:nvPr>
            <p:extLst>
              <p:ext uri="{D42A27DB-BD31-4B8C-83A1-F6EECF244321}">
                <p14:modId xmlns:p14="http://schemas.microsoft.com/office/powerpoint/2010/main" val="1878712274"/>
              </p:ext>
            </p:extLst>
          </p:nvPr>
        </p:nvGraphicFramePr>
        <p:xfrm>
          <a:off x="1465424" y="2742324"/>
          <a:ext cx="10464799" cy="6775084"/>
        </p:xfrm>
        <a:graphic>
          <a:graphicData uri="http://schemas.openxmlformats.org/drawingml/2006/table">
            <a:tbl>
              <a:tblPr firstRow="1" firstCol="1" lastRow="1" bandRow="1"/>
              <a:tblGrid>
                <a:gridCol w="2963270">
                  <a:extLst>
                    <a:ext uri="{9D8B030D-6E8A-4147-A177-3AD203B41FA5}">
                      <a16:colId xmlns:a16="http://schemas.microsoft.com/office/drawing/2014/main" val="2021934696"/>
                    </a:ext>
                  </a:extLst>
                </a:gridCol>
                <a:gridCol w="2217867">
                  <a:extLst>
                    <a:ext uri="{9D8B030D-6E8A-4147-A177-3AD203B41FA5}">
                      <a16:colId xmlns:a16="http://schemas.microsoft.com/office/drawing/2014/main" val="3452839452"/>
                    </a:ext>
                  </a:extLst>
                </a:gridCol>
                <a:gridCol w="2358039">
                  <a:extLst>
                    <a:ext uri="{9D8B030D-6E8A-4147-A177-3AD203B41FA5}">
                      <a16:colId xmlns:a16="http://schemas.microsoft.com/office/drawing/2014/main" val="3210362611"/>
                    </a:ext>
                  </a:extLst>
                </a:gridCol>
                <a:gridCol w="2925623">
                  <a:extLst>
                    <a:ext uri="{9D8B030D-6E8A-4147-A177-3AD203B41FA5}">
                      <a16:colId xmlns:a16="http://schemas.microsoft.com/office/drawing/2014/main" val="855412319"/>
                    </a:ext>
                  </a:extLst>
                </a:gridCol>
              </a:tblGrid>
              <a:tr h="553312">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Subbasins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King County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Urban Growth Areas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PE Wells per Subbasin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9050" cap="flat" cmpd="sng" algn="ctr">
                      <a:solidFill>
                        <a:srgbClr val="666666"/>
                      </a:solidFill>
                      <a:prstDash val="solid"/>
                      <a:round/>
                      <a:headEnd type="none" w="med" len="med"/>
                      <a:tailEnd type="none" w="med" len="med"/>
                    </a:lnB>
                  </a:tcPr>
                </a:tc>
                <a:extLst>
                  <a:ext uri="{0D108BD9-81ED-4DB2-BD59-A6C34878D82A}">
                    <a16:rowId xmlns:a16="http://schemas.microsoft.com/office/drawing/2014/main" val="1602163161"/>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Central Puget Sound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9050" cap="flat" cmpd="sng" algn="ctr">
                      <a:solidFill>
                        <a:srgbClr val="666666"/>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60968279"/>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Duwamish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431896782"/>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Lower Green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4008478962"/>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Soos Creek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72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4035376039"/>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Jenkins Creek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11726506"/>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Covington Creek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41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225346206"/>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Lower Middle Green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81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84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861397619"/>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Mid Middle Green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473372816"/>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Newaukum Creek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102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103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46448787"/>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Upper Middle Green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110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082476108"/>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Coal Deep Creek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21300680"/>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Upper Green River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dirty="0">
                          <a:effectLst/>
                          <a:latin typeface="Calibri" panose="020F0502020204030204" pitchFamily="34" charset="0"/>
                          <a:ea typeface="Calibri" panose="020F0502020204030204" pitchFamily="34"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187991079"/>
                  </a:ext>
                </a:extLst>
              </a:tr>
              <a:tr h="474268">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Totals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612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20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marL="0" marR="0">
                        <a:spcBef>
                          <a:spcPts val="0"/>
                        </a:spcBef>
                        <a:spcAft>
                          <a:spcPts val="600"/>
                        </a:spcAft>
                      </a:pPr>
                      <a:r>
                        <a:rPr lang="en-US" sz="2000" b="1" dirty="0">
                          <a:effectLst/>
                          <a:latin typeface="Calibri" panose="020F0502020204030204" pitchFamily="34" charset="0"/>
                          <a:ea typeface="Calibri" panose="020F0502020204030204" pitchFamily="34" charset="0"/>
                          <a:cs typeface="Calibri" panose="020F0502020204030204" pitchFamily="34" charset="0"/>
                        </a:rPr>
                        <a:t>632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503171051"/>
                  </a:ext>
                </a:extLst>
              </a:tr>
            </a:tbl>
          </a:graphicData>
        </a:graphic>
      </p:graphicFrame>
    </p:spTree>
    <p:extLst>
      <p:ext uri="{BB962C8B-B14F-4D97-AF65-F5344CB8AC3E}">
        <p14:creationId xmlns:p14="http://schemas.microsoft.com/office/powerpoint/2010/main" val="2104855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 New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23</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a:latin typeface="Franklin Gothic Book" panose="020B0503020102020204" pitchFamily="34" charset="0"/>
              </a:rPr>
              <a:t>The WRIA 9</a:t>
            </a:r>
            <a:r>
              <a:rPr kumimoji="1" lang="en-US" dirty="0" smtClean="0">
                <a:latin typeface="Franklin Gothic Book" panose="020B0503020102020204" pitchFamily="34" charset="0"/>
              </a:rPr>
              <a:t> </a:t>
            </a:r>
            <a:r>
              <a:rPr kumimoji="1" lang="en-US" dirty="0">
                <a:latin typeface="Franklin Gothic Book" panose="020B0503020102020204" pitchFamily="34" charset="0"/>
              </a:rPr>
              <a:t>Committee used the 20-year projection of new PE wells for WRIA 9</a:t>
            </a:r>
            <a:r>
              <a:rPr kumimoji="1" lang="en-US" dirty="0" smtClean="0">
                <a:latin typeface="Franklin Gothic Book" panose="020B0503020102020204" pitchFamily="34" charset="0"/>
              </a:rPr>
              <a:t> (632) </a:t>
            </a:r>
            <a:r>
              <a:rPr kumimoji="1" lang="en-US" dirty="0">
                <a:latin typeface="Franklin Gothic Book" panose="020B0503020102020204" pitchFamily="34" charset="0"/>
              </a:rPr>
              <a:t>to estimate the consumptive water use that this watershed plan must address and offset. </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The </a:t>
            </a:r>
            <a:r>
              <a:rPr kumimoji="1" lang="en-US" dirty="0">
                <a:latin typeface="Franklin Gothic Book" panose="020B0503020102020204" pitchFamily="34" charset="0"/>
              </a:rPr>
              <a:t>WRIA 9</a:t>
            </a:r>
            <a:r>
              <a:rPr kumimoji="1" lang="en-US" dirty="0" smtClean="0">
                <a:latin typeface="Franklin Gothic Book" panose="020B0503020102020204" pitchFamily="34" charset="0"/>
              </a:rPr>
              <a:t> </a:t>
            </a:r>
            <a:r>
              <a:rPr kumimoji="1" lang="en-US" dirty="0">
                <a:latin typeface="Franklin Gothic Book" panose="020B0503020102020204" pitchFamily="34" charset="0"/>
              </a:rPr>
              <a:t>Committee </a:t>
            </a:r>
            <a:r>
              <a:rPr kumimoji="1" lang="en-US" dirty="0" smtClean="0">
                <a:latin typeface="Franklin Gothic Book" panose="020B0503020102020204" pitchFamily="34" charset="0"/>
              </a:rPr>
              <a:t>estimated 247.7 </a:t>
            </a:r>
            <a:r>
              <a:rPr kumimoji="1" lang="en-US" dirty="0">
                <a:latin typeface="Franklin Gothic Book" panose="020B0503020102020204" pitchFamily="34" charset="0"/>
              </a:rPr>
              <a:t>acre-feet per year </a:t>
            </a:r>
            <a:r>
              <a:rPr kumimoji="1" lang="en-US" dirty="0" smtClean="0">
                <a:latin typeface="Franklin Gothic Book" panose="020B0503020102020204" pitchFamily="34" charset="0"/>
              </a:rPr>
              <a:t>(0.34 </a:t>
            </a:r>
            <a:r>
              <a:rPr kumimoji="1" lang="en-US" dirty="0">
                <a:latin typeface="Franklin Gothic Book" panose="020B0503020102020204" pitchFamily="34" charset="0"/>
              </a:rPr>
              <a:t>cfs) of new consumptive water use in WRIA 9</a:t>
            </a:r>
            <a:r>
              <a:rPr kumimoji="1" lang="en-US" dirty="0" smtClean="0">
                <a:latin typeface="Franklin Gothic Book" panose="020B0503020102020204" pitchFamily="34" charset="0"/>
              </a:rPr>
              <a:t>. </a:t>
            </a:r>
          </a:p>
          <a:p>
            <a:pPr marL="0" indent="0" defTabSz="1371509">
              <a:lnSpc>
                <a:spcPct val="100000"/>
              </a:lnSpc>
              <a:spcBef>
                <a:spcPts val="0"/>
              </a:spcBef>
              <a:buNone/>
              <a:defRPr/>
            </a:pPr>
            <a:endParaRPr kumimoji="1" lang="en-US" dirty="0" smtClean="0">
              <a:latin typeface="Franklin Gothic Book" panose="020B0503020102020204" pitchFamily="34" charset="0"/>
            </a:endParaRPr>
          </a:p>
          <a:p>
            <a:pPr defTabSz="1371509">
              <a:lnSpc>
                <a:spcPct val="100000"/>
              </a:lnSpc>
              <a:spcBef>
                <a:spcPts val="0"/>
              </a:spcBef>
              <a:defRPr/>
            </a:pPr>
            <a:r>
              <a:rPr kumimoji="1" lang="en-US" dirty="0">
                <a:latin typeface="Franklin Gothic Book" panose="020B0503020102020204" pitchFamily="34" charset="0"/>
              </a:rPr>
              <a:t>The WRIA 9 Committee sought projects to offset at least 495.4 </a:t>
            </a:r>
            <a:r>
              <a:rPr kumimoji="1" lang="en-US" dirty="0" smtClean="0">
                <a:latin typeface="Franklin Gothic Book" panose="020B0503020102020204" pitchFamily="34" charset="0"/>
              </a:rPr>
              <a:t>acre-feet </a:t>
            </a:r>
            <a:r>
              <a:rPr kumimoji="1" lang="en-US" dirty="0">
                <a:latin typeface="Franklin Gothic Book" panose="020B0503020102020204" pitchFamily="34" charset="0"/>
              </a:rPr>
              <a:t>of water per year </a:t>
            </a:r>
            <a:r>
              <a:rPr kumimoji="1" lang="en-US" dirty="0" smtClean="0">
                <a:latin typeface="Franklin Gothic Book" panose="020B0503020102020204" pitchFamily="34" charset="0"/>
              </a:rPr>
              <a:t>(double the consumptive use estimate) to </a:t>
            </a:r>
            <a:r>
              <a:rPr kumimoji="1" lang="en-US" dirty="0">
                <a:latin typeface="Franklin Gothic Book" panose="020B0503020102020204" pitchFamily="34" charset="0"/>
              </a:rPr>
              <a:t>account for uncertainties in </a:t>
            </a:r>
            <a:r>
              <a:rPr kumimoji="1" lang="en-US" dirty="0" smtClean="0">
                <a:latin typeface="Franklin Gothic Book" panose="020B0503020102020204" pitchFamily="34" charset="0"/>
              </a:rPr>
              <a:t>the planning process. </a:t>
            </a: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title="Decorative"/>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38725870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24</a:t>
            </a:fld>
            <a:endParaRPr kumimoji="1" lang="ja-JP" altLang="en-US" dirty="0"/>
          </a:p>
        </p:txBody>
      </p:sp>
      <p:pic>
        <p:nvPicPr>
          <p:cNvPr id="4" name="Picture 3" title="Map of WRI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368" y="1173066"/>
            <a:ext cx="10972800" cy="8478982"/>
          </a:xfrm>
          <a:prstGeom prst="rect">
            <a:avLst/>
          </a:prstGeom>
        </p:spPr>
      </p:pic>
      <p:sp>
        <p:nvSpPr>
          <p:cNvPr id="5"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Estimated New Consumptive Water Use Map</a:t>
            </a:r>
            <a:endParaRPr lang="en-US" dirty="0">
              <a:latin typeface="Franklin Gothic Book" panose="020B0503020102020204" pitchFamily="34" charset="0"/>
            </a:endParaRPr>
          </a:p>
        </p:txBody>
      </p:sp>
    </p:spTree>
    <p:extLst>
      <p:ext uri="{BB962C8B-B14F-4D97-AF65-F5344CB8AC3E}">
        <p14:creationId xmlns:p14="http://schemas.microsoft.com/office/powerpoint/2010/main" val="36982510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Consumptive Use </a:t>
            </a:r>
            <a:r>
              <a:rPr lang="en-US" dirty="0" smtClean="0"/>
              <a:t>Estimate</a:t>
            </a:r>
            <a:endParaRPr lang="en-US" dirty="0"/>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25</a:t>
            </a:fld>
            <a:endParaRPr kumimoji="1" lang="ja-JP" altLang="en-US" dirty="0"/>
          </a:p>
        </p:txBody>
      </p:sp>
      <p:graphicFrame>
        <p:nvGraphicFramePr>
          <p:cNvPr id="6" name="Table 5" title="Chart"/>
          <p:cNvGraphicFramePr>
            <a:graphicFrameLocks noGrp="1"/>
          </p:cNvGraphicFramePr>
          <p:nvPr>
            <p:extLst>
              <p:ext uri="{D42A27DB-BD31-4B8C-83A1-F6EECF244321}">
                <p14:modId xmlns:p14="http://schemas.microsoft.com/office/powerpoint/2010/main" val="2919736707"/>
              </p:ext>
            </p:extLst>
          </p:nvPr>
        </p:nvGraphicFramePr>
        <p:xfrm>
          <a:off x="1080657" y="2487788"/>
          <a:ext cx="11055925" cy="6789510"/>
        </p:xfrm>
        <a:graphic>
          <a:graphicData uri="http://schemas.openxmlformats.org/drawingml/2006/table">
            <a:tbl>
              <a:tblPr firstRow="1" firstCol="1" lastRow="1" bandRow="1"/>
              <a:tblGrid>
                <a:gridCol w="2378566">
                  <a:extLst>
                    <a:ext uri="{9D8B030D-6E8A-4147-A177-3AD203B41FA5}">
                      <a16:colId xmlns:a16="http://schemas.microsoft.com/office/drawing/2014/main" val="1119545354"/>
                    </a:ext>
                  </a:extLst>
                </a:gridCol>
                <a:gridCol w="1591663">
                  <a:extLst>
                    <a:ext uri="{9D8B030D-6E8A-4147-A177-3AD203B41FA5}">
                      <a16:colId xmlns:a16="http://schemas.microsoft.com/office/drawing/2014/main" val="533446443"/>
                    </a:ext>
                  </a:extLst>
                </a:gridCol>
                <a:gridCol w="1279758">
                  <a:extLst>
                    <a:ext uri="{9D8B030D-6E8A-4147-A177-3AD203B41FA5}">
                      <a16:colId xmlns:a16="http://schemas.microsoft.com/office/drawing/2014/main" val="2685503380"/>
                    </a:ext>
                  </a:extLst>
                </a:gridCol>
                <a:gridCol w="1119045">
                  <a:extLst>
                    <a:ext uri="{9D8B030D-6E8A-4147-A177-3AD203B41FA5}">
                      <a16:colId xmlns:a16="http://schemas.microsoft.com/office/drawing/2014/main" val="864547417"/>
                    </a:ext>
                  </a:extLst>
                </a:gridCol>
                <a:gridCol w="1346425">
                  <a:extLst>
                    <a:ext uri="{9D8B030D-6E8A-4147-A177-3AD203B41FA5}">
                      <a16:colId xmlns:a16="http://schemas.microsoft.com/office/drawing/2014/main" val="4037099040"/>
                    </a:ext>
                  </a:extLst>
                </a:gridCol>
                <a:gridCol w="1955947">
                  <a:extLst>
                    <a:ext uri="{9D8B030D-6E8A-4147-A177-3AD203B41FA5}">
                      <a16:colId xmlns:a16="http://schemas.microsoft.com/office/drawing/2014/main" val="3996693269"/>
                    </a:ext>
                  </a:extLst>
                </a:gridCol>
                <a:gridCol w="1384521">
                  <a:extLst>
                    <a:ext uri="{9D8B030D-6E8A-4147-A177-3AD203B41FA5}">
                      <a16:colId xmlns:a16="http://schemas.microsoft.com/office/drawing/2014/main" val="4032220754"/>
                    </a:ext>
                  </a:extLst>
                </a:gridCol>
              </a:tblGrid>
              <a:tr h="432063">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Subbasin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Projected PE wells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Average lawn size (acres)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Indoor CU per well (AF/yr)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Outdoor CU per well (AF/yr)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Total CU/year per well (AF/year)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Total CU 2018-2038 (AF/year)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2818284"/>
                  </a:ext>
                </a:extLst>
              </a:tr>
              <a:tr h="432063">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Central Puget Sound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9098807"/>
                  </a:ext>
                </a:extLst>
              </a:tr>
              <a:tr h="432063">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Duwamish River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835227"/>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Lower Green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2133538"/>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Soos Creek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41.4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8358448"/>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Jenkins Creek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9163067"/>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Covington Creek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9732108"/>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Lower Middle Green River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0.59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0.61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2802167"/>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Mid Middle Green River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787506"/>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Newaukum Creek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0.38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0205131"/>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Upper Middle Green River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26.9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5108283"/>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Coal/Deep Creek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0.20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303548"/>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Upper Green River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579896"/>
                  </a:ext>
                </a:extLst>
              </a:tr>
              <a:tr h="432063">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WRIA 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0.0183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0.42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0.43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247.7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4251172"/>
                  </a:ext>
                </a:extLst>
              </a:tr>
            </a:tbl>
          </a:graphicData>
        </a:graphic>
      </p:graphicFrame>
    </p:spTree>
    <p:extLst>
      <p:ext uri="{BB962C8B-B14F-4D97-AF65-F5344CB8AC3E}">
        <p14:creationId xmlns:p14="http://schemas.microsoft.com/office/powerpoint/2010/main" val="1473820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282" y="1398588"/>
            <a:ext cx="3388467" cy="2263888"/>
          </a:xfrm>
        </p:spPr>
        <p:txBody>
          <a:bodyPr>
            <a:normAutofit/>
          </a:bodyPr>
          <a:lstStyle/>
          <a:p>
            <a:r>
              <a:rPr lang="en-US" dirty="0" smtClean="0"/>
              <a:t>Types of Projects &amp; </a:t>
            </a:r>
            <a:r>
              <a:rPr lang="en-US" dirty="0"/>
              <a:t>A</a:t>
            </a:r>
            <a:r>
              <a:rPr lang="en-US" dirty="0" smtClean="0"/>
              <a:t>ctions</a:t>
            </a:r>
            <a:endParaRPr lang="en-US" dirty="0"/>
          </a:p>
        </p:txBody>
      </p:sp>
      <p:sp>
        <p:nvSpPr>
          <p:cNvPr id="3" name="Text Placeholder 2"/>
          <p:cNvSpPr>
            <a:spLocks noGrp="1"/>
          </p:cNvSpPr>
          <p:nvPr>
            <p:ph type="body" sz="quarter" idx="24"/>
          </p:nvPr>
        </p:nvSpPr>
        <p:spPr>
          <a:xfrm>
            <a:off x="715282" y="4354620"/>
            <a:ext cx="4610344" cy="4126189"/>
          </a:xfrm>
        </p:spPr>
        <p:txBody>
          <a:bodyPr>
            <a:noAutofit/>
          </a:bodyPr>
          <a:lstStyle/>
          <a:p>
            <a:pPr algn="l"/>
            <a:r>
              <a:rPr lang="en-US" sz="3200" dirty="0"/>
              <a:t>Water Right Acquisition </a:t>
            </a:r>
            <a:endParaRPr lang="en-US" sz="3200" dirty="0" smtClean="0"/>
          </a:p>
          <a:p>
            <a:pPr algn="l"/>
            <a:r>
              <a:rPr lang="en-US" sz="3200" dirty="0" smtClean="0"/>
              <a:t>Managed Aquifer Recharge</a:t>
            </a:r>
          </a:p>
          <a:p>
            <a:pPr algn="l"/>
            <a:r>
              <a:rPr lang="en-US" sz="3200" dirty="0" smtClean="0"/>
              <a:t>Habitat Projects</a:t>
            </a:r>
            <a:endParaRPr lang="en-US" sz="3200" dirty="0"/>
          </a:p>
          <a:p>
            <a:pPr algn="l"/>
            <a:r>
              <a:rPr lang="en-US" sz="3200" dirty="0" smtClean="0"/>
              <a:t>Streamflow Augmentation</a:t>
            </a:r>
            <a:endParaRPr lang="en-US" sz="3200" dirty="0"/>
          </a:p>
          <a:p>
            <a:pPr algn="l"/>
            <a:endParaRPr lang="en-US" sz="3200" dirty="0"/>
          </a:p>
        </p:txBody>
      </p:sp>
      <p:pic>
        <p:nvPicPr>
          <p:cNvPr id="13" name="Picture Placeholder 12" title="Picture of Waterscape"/>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085" r="1085"/>
          <a:stretch>
            <a:fillRect/>
          </a:stretch>
        </p:blipFill>
        <p:spPr>
          <a:xfrm>
            <a:off x="5585794" y="1398588"/>
            <a:ext cx="7076227" cy="7232946"/>
          </a:xfrm>
        </p:spPr>
      </p:pic>
    </p:spTree>
    <p:extLst>
      <p:ext uri="{BB962C8B-B14F-4D97-AF65-F5344CB8AC3E}">
        <p14:creationId xmlns:p14="http://schemas.microsoft.com/office/powerpoint/2010/main" val="7743649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title="Chart"/>
          <p:cNvGraphicFramePr>
            <a:graphicFrameLocks noGrp="1"/>
          </p:cNvGraphicFramePr>
          <p:nvPr>
            <p:extLst>
              <p:ext uri="{D42A27DB-BD31-4B8C-83A1-F6EECF244321}">
                <p14:modId xmlns:p14="http://schemas.microsoft.com/office/powerpoint/2010/main" val="735225407"/>
              </p:ext>
            </p:extLst>
          </p:nvPr>
        </p:nvGraphicFramePr>
        <p:xfrm>
          <a:off x="941155" y="2195984"/>
          <a:ext cx="11795760" cy="5835268"/>
        </p:xfrm>
        <a:graphic>
          <a:graphicData uri="http://schemas.openxmlformats.org/drawingml/2006/table">
            <a:tbl>
              <a:tblPr firstRow="1" firstCol="1" bandRow="1">
                <a:tableStyleId>{B301B821-A1FF-4177-AEE7-76D212191A09}</a:tableStyleId>
              </a:tblPr>
              <a:tblGrid>
                <a:gridCol w="1474467">
                  <a:extLst>
                    <a:ext uri="{9D8B030D-6E8A-4147-A177-3AD203B41FA5}">
                      <a16:colId xmlns:a16="http://schemas.microsoft.com/office/drawing/2014/main" val="3958218493"/>
                    </a:ext>
                  </a:extLst>
                </a:gridCol>
                <a:gridCol w="5629800">
                  <a:extLst>
                    <a:ext uri="{9D8B030D-6E8A-4147-A177-3AD203B41FA5}">
                      <a16:colId xmlns:a16="http://schemas.microsoft.com/office/drawing/2014/main" val="3303731267"/>
                    </a:ext>
                  </a:extLst>
                </a:gridCol>
                <a:gridCol w="3217026">
                  <a:extLst>
                    <a:ext uri="{9D8B030D-6E8A-4147-A177-3AD203B41FA5}">
                      <a16:colId xmlns:a16="http://schemas.microsoft.com/office/drawing/2014/main" val="4008062972"/>
                    </a:ext>
                  </a:extLst>
                </a:gridCol>
                <a:gridCol w="1474467">
                  <a:extLst>
                    <a:ext uri="{9D8B030D-6E8A-4147-A177-3AD203B41FA5}">
                      <a16:colId xmlns:a16="http://schemas.microsoft.com/office/drawing/2014/main" val="4063634679"/>
                    </a:ext>
                  </a:extLst>
                </a:gridCol>
              </a:tblGrid>
              <a:tr h="1314990">
                <a:tc>
                  <a:txBody>
                    <a:bodyPr/>
                    <a:lstStyle/>
                    <a:p>
                      <a:pPr marL="0" marR="0" algn="ctr">
                        <a:spcBef>
                          <a:spcPts val="0"/>
                        </a:spcBef>
                        <a:spcAft>
                          <a:spcPts val="0"/>
                        </a:spcAft>
                      </a:pPr>
                      <a:r>
                        <a:rPr lang="en-US" sz="2400" dirty="0">
                          <a:effectLst/>
                        </a:rPr>
                        <a:t>Subbasin</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Project Name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Project Type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spcBef>
                          <a:spcPts val="0"/>
                        </a:spcBef>
                        <a:spcAft>
                          <a:spcPts val="0"/>
                        </a:spcAft>
                      </a:pPr>
                      <a:r>
                        <a:rPr lang="en-US" sz="2400" dirty="0">
                          <a:effectLst/>
                        </a:rPr>
                        <a:t>Offset Estimate </a:t>
                      </a:r>
                      <a:r>
                        <a:rPr lang="en-US" sz="1600" b="0" dirty="0" smtClean="0">
                          <a:effectLst/>
                        </a:rPr>
                        <a:t>(acre-feet/year)</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588895700"/>
                  </a:ext>
                </a:extLst>
              </a:tr>
              <a:tr h="821869">
                <a:tc>
                  <a:txBody>
                    <a:bodyPr/>
                    <a:lstStyle/>
                    <a:p>
                      <a:pPr marL="0" marR="0">
                        <a:spcBef>
                          <a:spcPts val="0"/>
                        </a:spcBef>
                        <a:spcAft>
                          <a:spcPts val="0"/>
                        </a:spcAft>
                      </a:pPr>
                      <a:r>
                        <a:rPr lang="en-US" sz="2000" dirty="0">
                          <a:effectLst/>
                        </a:rPr>
                        <a:t>Soos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Soos Creek Park water right acquisition (pre-identified water right </a:t>
                      </a:r>
                      <a:r>
                        <a:rPr lang="en-US" sz="2000" dirty="0" smtClean="0">
                          <a:effectLst/>
                        </a:rPr>
                        <a:t>No.</a:t>
                      </a:r>
                      <a:r>
                        <a:rPr lang="en-US" sz="2000" baseline="0" dirty="0" smtClean="0">
                          <a:effectLst/>
                        </a:rPr>
                        <a:t> </a:t>
                      </a:r>
                      <a:r>
                        <a:rPr lang="en-US" sz="2000" dirty="0" smtClean="0">
                          <a:effectLst/>
                        </a:rPr>
                        <a:t>5</a:t>
                      </a:r>
                      <a:r>
                        <a:rPr lang="en-US" sz="2000" dirty="0">
                          <a:effectLst/>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Water Right Acquisition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11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1699030"/>
                  </a:ext>
                </a:extLst>
              </a:tr>
              <a:tr h="410934">
                <a:tc>
                  <a:txBody>
                    <a:bodyPr/>
                    <a:lstStyle/>
                    <a:p>
                      <a:pPr marL="0" marR="0">
                        <a:spcBef>
                          <a:spcPts val="0"/>
                        </a:spcBef>
                        <a:spcAft>
                          <a:spcPts val="0"/>
                        </a:spcAft>
                      </a:pPr>
                      <a:r>
                        <a:rPr lang="en-US" sz="2000" dirty="0">
                          <a:effectLst/>
                        </a:rPr>
                        <a:t>Soos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Pre-identified </a:t>
                      </a:r>
                      <a:r>
                        <a:rPr lang="en-US" sz="2000" dirty="0" smtClean="0">
                          <a:effectLst/>
                        </a:rPr>
                        <a:t>No.</a:t>
                      </a:r>
                      <a:r>
                        <a:rPr lang="en-US" sz="2000" baseline="0" dirty="0" smtClean="0">
                          <a:effectLst/>
                        </a:rPr>
                        <a:t> </a:t>
                      </a:r>
                      <a:r>
                        <a:rPr lang="en-US" sz="2000" dirty="0" smtClean="0">
                          <a:effectLst/>
                        </a:rPr>
                        <a:t>6 </a:t>
                      </a:r>
                      <a:r>
                        <a:rPr lang="en-US" sz="2000" dirty="0">
                          <a:effectLst/>
                        </a:rPr>
                        <a:t>water right acquisition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Water Right Acquisition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182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1050949"/>
                  </a:ext>
                </a:extLst>
              </a:tr>
              <a:tr h="410934">
                <a:tc>
                  <a:txBody>
                    <a:bodyPr/>
                    <a:lstStyle/>
                    <a:p>
                      <a:pPr marL="0" marR="0">
                        <a:spcBef>
                          <a:spcPts val="0"/>
                        </a:spcBef>
                        <a:spcAft>
                          <a:spcPts val="0"/>
                        </a:spcAft>
                      </a:pPr>
                      <a:r>
                        <a:rPr lang="en-US" sz="2000" dirty="0">
                          <a:effectLst/>
                        </a:rPr>
                        <a:t>Covington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Pre-identified </a:t>
                      </a:r>
                      <a:r>
                        <a:rPr lang="en-US" sz="2000" dirty="0" smtClean="0">
                          <a:effectLst/>
                        </a:rPr>
                        <a:t>No.</a:t>
                      </a:r>
                      <a:r>
                        <a:rPr lang="en-US" sz="2000" baseline="0" dirty="0" smtClean="0">
                          <a:effectLst/>
                        </a:rPr>
                        <a:t> </a:t>
                      </a:r>
                      <a:r>
                        <a:rPr lang="en-US" sz="2000" dirty="0" smtClean="0">
                          <a:effectLst/>
                        </a:rPr>
                        <a:t>2 </a:t>
                      </a:r>
                      <a:r>
                        <a:rPr lang="en-US" sz="2000" dirty="0">
                          <a:effectLst/>
                        </a:rPr>
                        <a:t>water right acquisition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Water Right Acquisition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54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9430631"/>
                  </a:ext>
                </a:extLst>
              </a:tr>
              <a:tr h="821869">
                <a:tc>
                  <a:txBody>
                    <a:bodyPr/>
                    <a:lstStyle/>
                    <a:p>
                      <a:pPr marL="0" marR="0">
                        <a:spcBef>
                          <a:spcPts val="0"/>
                        </a:spcBef>
                        <a:spcAft>
                          <a:spcPts val="0"/>
                        </a:spcAft>
                      </a:pPr>
                      <a:r>
                        <a:rPr lang="en-US" sz="2000" dirty="0">
                          <a:effectLst/>
                        </a:rPr>
                        <a:t>Covington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Covington Water District Managed Aquifer Recharge</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Water storage and retiming - MAR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smtClean="0">
                          <a:effectLst/>
                        </a:rPr>
                        <a:t>357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7056005"/>
                  </a:ext>
                </a:extLst>
              </a:tr>
              <a:tr h="821869">
                <a:tc>
                  <a:txBody>
                    <a:bodyPr/>
                    <a:lstStyle/>
                    <a:p>
                      <a:pPr marL="0" marR="0">
                        <a:spcBef>
                          <a:spcPts val="0"/>
                        </a:spcBef>
                        <a:spcAft>
                          <a:spcPts val="0"/>
                        </a:spcAft>
                      </a:pPr>
                      <a:r>
                        <a:rPr lang="en-US" sz="2000" dirty="0">
                          <a:effectLst/>
                        </a:rPr>
                        <a:t>Upper Mid Green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Green River Managed Aquifer Recharge (2 sites)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Water storage and retiming - MAR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smtClean="0">
                          <a:effectLst/>
                        </a:rPr>
                        <a:t>114</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13359808"/>
                  </a:ext>
                </a:extLst>
              </a:tr>
              <a:tr h="821869">
                <a:tc>
                  <a:txBody>
                    <a:bodyPr/>
                    <a:lstStyle/>
                    <a:p>
                      <a:pPr marL="0" marR="0">
                        <a:spcBef>
                          <a:spcPts val="0"/>
                        </a:spcBef>
                        <a:spcAft>
                          <a:spcPts val="0"/>
                        </a:spcAft>
                      </a:pPr>
                      <a:r>
                        <a:rPr lang="en-US" sz="2000" dirty="0">
                          <a:effectLst/>
                        </a:rPr>
                        <a:t>Upper Green River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Tacoma Water Streamflow Augmentation and Eagle Lake Siphon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smtClean="0">
                          <a:effectLst/>
                        </a:rPr>
                        <a:t>Streamflow </a:t>
                      </a:r>
                      <a:r>
                        <a:rPr lang="en-US" sz="2000" dirty="0">
                          <a:effectLst/>
                        </a:rPr>
                        <a:t>augmentation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2000" dirty="0">
                          <a:effectLst/>
                        </a:rPr>
                        <a:t>357</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046823"/>
                  </a:ext>
                </a:extLst>
              </a:tr>
              <a:tr h="410934">
                <a:tc gridSpan="3">
                  <a:txBody>
                    <a:bodyPr/>
                    <a:lstStyle/>
                    <a:p>
                      <a:pPr marL="0" marR="0">
                        <a:spcBef>
                          <a:spcPts val="0"/>
                        </a:spcBef>
                        <a:spcAft>
                          <a:spcPts val="0"/>
                        </a:spcAft>
                      </a:pPr>
                      <a:r>
                        <a:rPr lang="en-US" sz="2000" dirty="0">
                          <a:effectLst/>
                        </a:rPr>
                        <a:t>Total Offset Potential</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a:txBody>
                    <a:bodyPr/>
                    <a:lstStyle/>
                    <a:p>
                      <a:pPr marL="0" marR="0">
                        <a:spcBef>
                          <a:spcPts val="0"/>
                        </a:spcBef>
                        <a:spcAft>
                          <a:spcPts val="0"/>
                        </a:spcAft>
                      </a:pPr>
                      <a:r>
                        <a:rPr lang="en-US" sz="2000" b="1" dirty="0" smtClean="0">
                          <a:effectLst/>
                        </a:rPr>
                        <a:t>1075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6639825"/>
                  </a:ext>
                </a:extLst>
              </a:tr>
            </a:tbl>
          </a:graphicData>
        </a:graphic>
      </p:graphicFrame>
      <p:sp>
        <p:nvSpPr>
          <p:cNvPr id="10" name="Title 1"/>
          <p:cNvSpPr>
            <a:spLocks noGrp="1"/>
          </p:cNvSpPr>
          <p:nvPr>
            <p:ph type="title"/>
          </p:nvPr>
        </p:nvSpPr>
        <p:spPr>
          <a:xfrm>
            <a:off x="2460346" y="614660"/>
            <a:ext cx="8673302" cy="1019939"/>
          </a:xfrm>
        </p:spPr>
        <p:txBody>
          <a:bodyPr/>
          <a:lstStyle/>
          <a:p>
            <a:pPr algn="ctr"/>
            <a:r>
              <a:rPr lang="en-US" dirty="0"/>
              <a:t>Water Offset Projects</a:t>
            </a:r>
          </a:p>
        </p:txBody>
      </p:sp>
    </p:spTree>
    <p:extLst>
      <p:ext uri="{BB962C8B-B14F-4D97-AF65-F5344CB8AC3E}">
        <p14:creationId xmlns:p14="http://schemas.microsoft.com/office/powerpoint/2010/main" val="28233030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460346" y="614660"/>
            <a:ext cx="8673302" cy="1019939"/>
          </a:xfrm>
        </p:spPr>
        <p:txBody>
          <a:bodyPr/>
          <a:lstStyle/>
          <a:p>
            <a:pPr algn="ctr"/>
            <a:r>
              <a:rPr lang="en-US" dirty="0" smtClean="0"/>
              <a:t>Habitat Projects</a:t>
            </a:r>
            <a:endParaRPr lang="en-US" dirty="0"/>
          </a:p>
        </p:txBody>
      </p:sp>
      <p:graphicFrame>
        <p:nvGraphicFramePr>
          <p:cNvPr id="5" name="Content Placeholder 5" title="Chart"/>
          <p:cNvGraphicFramePr>
            <a:graphicFrameLocks/>
          </p:cNvGraphicFramePr>
          <p:nvPr>
            <p:extLst>
              <p:ext uri="{D42A27DB-BD31-4B8C-83A1-F6EECF244321}">
                <p14:modId xmlns:p14="http://schemas.microsoft.com/office/powerpoint/2010/main" val="2430272934"/>
              </p:ext>
            </p:extLst>
          </p:nvPr>
        </p:nvGraphicFramePr>
        <p:xfrm>
          <a:off x="1694910" y="2297498"/>
          <a:ext cx="10204173" cy="6142910"/>
        </p:xfrm>
        <a:graphic>
          <a:graphicData uri="http://schemas.openxmlformats.org/drawingml/2006/table">
            <a:tbl>
              <a:tblPr firstRow="1" firstCol="1" bandRow="1">
                <a:tableStyleId>{B301B821-A1FF-4177-AEE7-76D212191A09}</a:tableStyleId>
              </a:tblPr>
              <a:tblGrid>
                <a:gridCol w="3339548">
                  <a:extLst>
                    <a:ext uri="{9D8B030D-6E8A-4147-A177-3AD203B41FA5}">
                      <a16:colId xmlns:a16="http://schemas.microsoft.com/office/drawing/2014/main" val="2175908444"/>
                    </a:ext>
                  </a:extLst>
                </a:gridCol>
                <a:gridCol w="6864625">
                  <a:extLst>
                    <a:ext uri="{9D8B030D-6E8A-4147-A177-3AD203B41FA5}">
                      <a16:colId xmlns:a16="http://schemas.microsoft.com/office/drawing/2014/main" val="1772487080"/>
                    </a:ext>
                  </a:extLst>
                </a:gridCol>
              </a:tblGrid>
              <a:tr h="492371">
                <a:tc>
                  <a:txBody>
                    <a:bodyPr/>
                    <a:lstStyle/>
                    <a:p>
                      <a:pPr marL="0" marR="0" algn="ctr">
                        <a:spcBef>
                          <a:spcPts val="0"/>
                        </a:spcBef>
                        <a:spcAft>
                          <a:spcPts val="0"/>
                        </a:spcAft>
                      </a:pPr>
                      <a:r>
                        <a:rPr lang="en-US" sz="2400" dirty="0">
                          <a:effectLst/>
                        </a:rPr>
                        <a:t>Subbasin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2400" dirty="0">
                          <a:effectLst/>
                        </a:rPr>
                        <a:t>Habitat Project Name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94498496"/>
                  </a:ext>
                </a:extLst>
              </a:tr>
              <a:tr h="492371">
                <a:tc>
                  <a:txBody>
                    <a:bodyPr/>
                    <a:lstStyle/>
                    <a:p>
                      <a:pPr marL="0" marR="0">
                        <a:spcBef>
                          <a:spcPts val="0"/>
                        </a:spcBef>
                        <a:spcAft>
                          <a:spcPts val="0"/>
                        </a:spcAft>
                      </a:pPr>
                      <a:r>
                        <a:rPr lang="en-US" sz="2000" b="0" dirty="0" smtClean="0">
                          <a:effectLst/>
                          <a:latin typeface="Calibri" panose="020F0502020204030204" pitchFamily="34" charset="0"/>
                          <a:ea typeface="Calibri" panose="020F0502020204030204" pitchFamily="34" charset="0"/>
                          <a:cs typeface="Times New Roman" panose="02020603050405020304" pitchFamily="18" charset="0"/>
                        </a:rPr>
                        <a:t>Lower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Mill Creek Stormwater Retrofit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4699194"/>
                  </a:ext>
                </a:extLst>
              </a:tr>
              <a:tr h="492371">
                <a:tc>
                  <a:txBody>
                    <a:bodyPr/>
                    <a:lstStyle/>
                    <a:p>
                      <a:pPr marL="0" marR="0">
                        <a:spcBef>
                          <a:spcPts val="0"/>
                        </a:spcBef>
                        <a:spcAft>
                          <a:spcPts val="0"/>
                        </a:spcAft>
                      </a:pPr>
                      <a:r>
                        <a:rPr lang="en-US" sz="2000" b="0" dirty="0">
                          <a:effectLst/>
                        </a:rPr>
                        <a:t>Soos</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Lower Soos Creek Restoration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71676327"/>
                  </a:ext>
                </a:extLst>
              </a:tr>
              <a:tr h="492371">
                <a:tc>
                  <a:txBody>
                    <a:bodyPr/>
                    <a:lstStyle/>
                    <a:p>
                      <a:pPr marL="0" marR="0">
                        <a:spcBef>
                          <a:spcPts val="0"/>
                        </a:spcBef>
                        <a:spcAft>
                          <a:spcPts val="0"/>
                        </a:spcAft>
                      </a:pPr>
                      <a:r>
                        <a:rPr lang="en-US" sz="2000" b="0" dirty="0">
                          <a:effectLst/>
                        </a:rPr>
                        <a:t>Lower Middle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Turley Levee Setback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74072589"/>
                  </a:ext>
                </a:extLst>
              </a:tr>
              <a:tr h="492371">
                <a:tc>
                  <a:txBody>
                    <a:bodyPr/>
                    <a:lstStyle/>
                    <a:p>
                      <a:pPr marL="0" marR="0">
                        <a:spcBef>
                          <a:spcPts val="0"/>
                        </a:spcBef>
                        <a:spcAft>
                          <a:spcPts val="0"/>
                        </a:spcAft>
                      </a:pPr>
                      <a:r>
                        <a:rPr lang="en-US" sz="2000" b="0" dirty="0">
                          <a:effectLst/>
                        </a:rPr>
                        <a:t>Lower Middle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Hamakami Levee Setback</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46440167"/>
                  </a:ext>
                </a:extLst>
              </a:tr>
              <a:tr h="492371">
                <a:tc>
                  <a:txBody>
                    <a:bodyPr/>
                    <a:lstStyle/>
                    <a:p>
                      <a:pPr marL="0" marR="0">
                        <a:spcBef>
                          <a:spcPts val="0"/>
                        </a:spcBef>
                        <a:spcAft>
                          <a:spcPts val="0"/>
                        </a:spcAft>
                      </a:pPr>
                      <a:r>
                        <a:rPr lang="en-US" sz="2000" b="0" dirty="0">
                          <a:effectLst/>
                        </a:rPr>
                        <a:t>Lower Middle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Burns Creek Restoration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3407455"/>
                  </a:ext>
                </a:extLst>
              </a:tr>
              <a:tr h="492371">
                <a:tc>
                  <a:txBody>
                    <a:bodyPr/>
                    <a:lstStyle/>
                    <a:p>
                      <a:pPr marL="0" marR="0">
                        <a:spcBef>
                          <a:spcPts val="0"/>
                        </a:spcBef>
                        <a:spcAft>
                          <a:spcPts val="0"/>
                        </a:spcAft>
                      </a:pPr>
                      <a:r>
                        <a:rPr lang="en-US" sz="2000" b="0" dirty="0">
                          <a:effectLst/>
                        </a:rPr>
                        <a:t>Mid Middle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Crisp Creek Watershed Protection Project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80831316"/>
                  </a:ext>
                </a:extLst>
              </a:tr>
              <a:tr h="492371">
                <a:tc>
                  <a:txBody>
                    <a:bodyPr/>
                    <a:lstStyle/>
                    <a:p>
                      <a:pPr marL="0" marR="0">
                        <a:spcBef>
                          <a:spcPts val="0"/>
                        </a:spcBef>
                        <a:spcAft>
                          <a:spcPts val="0"/>
                        </a:spcAft>
                      </a:pPr>
                      <a:r>
                        <a:rPr lang="en-US" sz="2000" b="0" dirty="0">
                          <a:effectLst/>
                        </a:rPr>
                        <a:t>Mid Middle Green</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Flaming Geyer </a:t>
                      </a:r>
                      <a:r>
                        <a:rPr lang="en-US" sz="2000" dirty="0" smtClean="0">
                          <a:effectLst/>
                        </a:rPr>
                        <a:t>Revegetation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3136801"/>
                  </a:ext>
                </a:extLst>
              </a:tr>
              <a:tr h="492371">
                <a:tc>
                  <a:txBody>
                    <a:bodyPr/>
                    <a:lstStyle/>
                    <a:p>
                      <a:pPr marL="0" marR="0">
                        <a:spcBef>
                          <a:spcPts val="0"/>
                        </a:spcBef>
                        <a:spcAft>
                          <a:spcPts val="0"/>
                        </a:spcAft>
                      </a:pPr>
                      <a:r>
                        <a:rPr lang="en-US" sz="2000" b="0" dirty="0">
                          <a:effectLst/>
                        </a:rPr>
                        <a:t>Newaukum</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Newaukum </a:t>
                      </a:r>
                      <a:r>
                        <a:rPr lang="en-US" sz="2000" dirty="0" smtClean="0">
                          <a:effectLst/>
                        </a:rPr>
                        <a:t>Creek Riparian Revegetation and Beaver Colonization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7989946"/>
                  </a:ext>
                </a:extLst>
              </a:tr>
              <a:tr h="492371">
                <a:tc>
                  <a:txBody>
                    <a:bodyPr/>
                    <a:lstStyle/>
                    <a:p>
                      <a:pPr marL="0" marR="0">
                        <a:spcBef>
                          <a:spcPts val="0"/>
                        </a:spcBef>
                        <a:spcAft>
                          <a:spcPts val="0"/>
                        </a:spcAft>
                      </a:pPr>
                      <a:r>
                        <a:rPr lang="en-US" sz="2000" b="0" dirty="0">
                          <a:effectLst/>
                        </a:rPr>
                        <a:t>Newaukum</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a:effectLst/>
                        </a:rPr>
                        <a:t>Newaukum </a:t>
                      </a:r>
                      <a:r>
                        <a:rPr lang="en-US" sz="2000" dirty="0" smtClean="0">
                          <a:effectLst/>
                        </a:rPr>
                        <a:t>Creek</a:t>
                      </a:r>
                      <a:r>
                        <a:rPr lang="en-US" sz="2000" baseline="0" dirty="0" smtClean="0">
                          <a:effectLst/>
                        </a:rPr>
                        <a:t> Tributary R</a:t>
                      </a:r>
                      <a:r>
                        <a:rPr lang="en-US" sz="2000" dirty="0" smtClean="0">
                          <a:effectLst/>
                        </a:rPr>
                        <a:t>estoration </a:t>
                      </a:r>
                      <a:r>
                        <a:rPr lang="en-US" sz="2000" dirty="0">
                          <a:effectLst/>
                        </a:rPr>
                        <a:t>(Gwerder, et 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246279"/>
                  </a:ext>
                </a:extLst>
              </a:tr>
              <a:tr h="492371">
                <a:tc>
                  <a:txBody>
                    <a:bodyPr/>
                    <a:lstStyle/>
                    <a:p>
                      <a:pPr marL="0" marR="0">
                        <a:spcBef>
                          <a:spcPts val="0"/>
                        </a:spcBef>
                        <a:spcAft>
                          <a:spcPts val="0"/>
                        </a:spcAft>
                      </a:pPr>
                      <a:r>
                        <a:rPr lang="en-US" sz="2000" b="0" dirty="0">
                          <a:effectLst/>
                        </a:rPr>
                        <a:t>Soos, Jenkins, Covington, Lower Middle Green, Mid Middle Green, Upper Middle Green, Newaukum</a:t>
                      </a:r>
                      <a:endParaRPr lang="en-US"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2000" dirty="0" smtClean="0">
                          <a:effectLst/>
                        </a:rPr>
                        <a:t>Middle </a:t>
                      </a:r>
                      <a:r>
                        <a:rPr lang="en-US" sz="2000" dirty="0">
                          <a:effectLst/>
                        </a:rPr>
                        <a:t>Green </a:t>
                      </a:r>
                      <a:r>
                        <a:rPr lang="en-US" sz="2000" dirty="0" smtClean="0">
                          <a:effectLst/>
                        </a:rPr>
                        <a:t>Open Space </a:t>
                      </a:r>
                      <a:r>
                        <a:rPr lang="en-US" sz="2000" dirty="0">
                          <a:effectLst/>
                        </a:rPr>
                        <a:t>A</a:t>
                      </a:r>
                      <a:r>
                        <a:rPr lang="en-US" sz="2000" dirty="0" smtClean="0">
                          <a:effectLst/>
                        </a:rPr>
                        <a:t>cquisition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25322498"/>
                  </a:ext>
                </a:extLst>
              </a:tr>
            </a:tbl>
          </a:graphicData>
        </a:graphic>
      </p:graphicFrame>
    </p:spTree>
    <p:extLst>
      <p:ext uri="{BB962C8B-B14F-4D97-AF65-F5344CB8AC3E}">
        <p14:creationId xmlns:p14="http://schemas.microsoft.com/office/powerpoint/2010/main" val="4053184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Map of WRIA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5650"/>
            <a:ext cx="13714413" cy="8874032"/>
          </a:xfrm>
          <a:prstGeom prst="rect">
            <a:avLst/>
          </a:prstGeom>
        </p:spPr>
      </p:pic>
      <p:sp>
        <p:nvSpPr>
          <p:cNvPr id="3" name="Title 1"/>
          <p:cNvSpPr>
            <a:spLocks noGrp="1"/>
          </p:cNvSpPr>
          <p:nvPr>
            <p:ph type="title"/>
          </p:nvPr>
        </p:nvSpPr>
        <p:spPr>
          <a:xfrm>
            <a:off x="833342" y="0"/>
            <a:ext cx="11828681" cy="1499016"/>
          </a:xfrm>
        </p:spPr>
        <p:txBody>
          <a:bodyPr/>
          <a:lstStyle/>
          <a:p>
            <a:r>
              <a:rPr lang="en-US" dirty="0" smtClean="0">
                <a:latin typeface="Franklin Gothic Book" panose="020B0503020102020204" pitchFamily="34" charset="0"/>
              </a:rPr>
              <a:t>WRIA 9 Projects</a:t>
            </a:r>
            <a:endParaRPr lang="en-US" dirty="0">
              <a:latin typeface="Franklin Gothic Book" panose="020B0503020102020204" pitchFamily="34" charset="0"/>
            </a:endParaRPr>
          </a:p>
        </p:txBody>
      </p:sp>
    </p:spTree>
    <p:extLst>
      <p:ext uri="{BB962C8B-B14F-4D97-AF65-F5344CB8AC3E}">
        <p14:creationId xmlns:p14="http://schemas.microsoft.com/office/powerpoint/2010/main" val="3864210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164" y="2889505"/>
            <a:ext cx="4000084" cy="5157216"/>
          </a:xfrm>
        </p:spPr>
        <p:txBody>
          <a:bodyPr>
            <a:normAutofit/>
          </a:bodyPr>
          <a:lstStyle/>
          <a:p>
            <a:r>
              <a:rPr lang="en-US" dirty="0" smtClean="0"/>
              <a:t>Watershed Restoration and Enhancement Plan Components</a:t>
            </a:r>
            <a:endParaRPr lang="en-US" dirty="0"/>
          </a:p>
        </p:txBody>
      </p:sp>
      <p:sp>
        <p:nvSpPr>
          <p:cNvPr id="3" name="Text Placeholder 2"/>
          <p:cNvSpPr>
            <a:spLocks noGrp="1"/>
          </p:cNvSpPr>
          <p:nvPr>
            <p:ph type="body" sz="quarter" idx="12"/>
          </p:nvPr>
        </p:nvSpPr>
        <p:spPr/>
        <p:txBody>
          <a:bodyPr/>
          <a:lstStyle/>
          <a:p>
            <a:r>
              <a:rPr lang="en-US" dirty="0" smtClean="0"/>
              <a:t>2018 - 2038</a:t>
            </a:r>
            <a:endParaRPr lang="en-US" dirty="0"/>
          </a:p>
        </p:txBody>
      </p:sp>
      <p:sp>
        <p:nvSpPr>
          <p:cNvPr id="4" name="Text Placeholder 3"/>
          <p:cNvSpPr>
            <a:spLocks noGrp="1"/>
          </p:cNvSpPr>
          <p:nvPr>
            <p:ph type="body" sz="quarter" idx="14"/>
          </p:nvPr>
        </p:nvSpPr>
        <p:spPr/>
        <p:txBody>
          <a:bodyPr/>
          <a:lstStyle/>
          <a:p>
            <a:r>
              <a:rPr lang="en-US" sz="3200" dirty="0" smtClean="0"/>
              <a:t>Planning Horizon</a:t>
            </a:r>
            <a:endParaRPr lang="en-US" sz="3200" dirty="0"/>
          </a:p>
        </p:txBody>
      </p:sp>
      <p:sp>
        <p:nvSpPr>
          <p:cNvPr id="5" name="Text Placeholder 4"/>
          <p:cNvSpPr>
            <a:spLocks noGrp="1"/>
          </p:cNvSpPr>
          <p:nvPr>
            <p:ph type="body" sz="quarter" idx="17"/>
          </p:nvPr>
        </p:nvSpPr>
        <p:spPr/>
        <p:txBody>
          <a:bodyPr/>
          <a:lstStyle/>
          <a:p>
            <a:r>
              <a:rPr lang="en-US" dirty="0" smtClean="0"/>
              <a:t>12 subbasins</a:t>
            </a:r>
            <a:endParaRPr lang="en-US" dirty="0"/>
          </a:p>
        </p:txBody>
      </p:sp>
      <p:sp>
        <p:nvSpPr>
          <p:cNvPr id="6" name="Text Placeholder 5"/>
          <p:cNvSpPr>
            <a:spLocks noGrp="1"/>
          </p:cNvSpPr>
          <p:nvPr>
            <p:ph type="body" sz="quarter" idx="18"/>
          </p:nvPr>
        </p:nvSpPr>
        <p:spPr/>
        <p:txBody>
          <a:bodyPr/>
          <a:lstStyle/>
          <a:p>
            <a:r>
              <a:rPr lang="en-US" sz="3200" dirty="0" smtClean="0"/>
              <a:t>WRIA Subbasin Delineation</a:t>
            </a:r>
            <a:endParaRPr lang="en-US" sz="3200" dirty="0"/>
          </a:p>
        </p:txBody>
      </p:sp>
      <p:sp>
        <p:nvSpPr>
          <p:cNvPr id="7" name="Text Placeholder 6"/>
          <p:cNvSpPr>
            <a:spLocks noGrp="1"/>
          </p:cNvSpPr>
          <p:nvPr>
            <p:ph type="body" sz="quarter" idx="20"/>
          </p:nvPr>
        </p:nvSpPr>
        <p:spPr/>
        <p:txBody>
          <a:bodyPr/>
          <a:lstStyle/>
          <a:p>
            <a:r>
              <a:rPr lang="en-US" dirty="0" smtClean="0"/>
              <a:t>632 new permit-exempt wells</a:t>
            </a:r>
            <a:endParaRPr lang="en-US" dirty="0"/>
          </a:p>
        </p:txBody>
      </p:sp>
      <p:sp>
        <p:nvSpPr>
          <p:cNvPr id="8" name="Text Placeholder 7"/>
          <p:cNvSpPr>
            <a:spLocks noGrp="1"/>
          </p:cNvSpPr>
          <p:nvPr>
            <p:ph type="body" sz="quarter" idx="21"/>
          </p:nvPr>
        </p:nvSpPr>
        <p:spPr>
          <a:xfrm>
            <a:off x="6408045" y="4620208"/>
            <a:ext cx="7172488" cy="604071"/>
          </a:xfrm>
        </p:spPr>
        <p:txBody>
          <a:bodyPr/>
          <a:lstStyle/>
          <a:p>
            <a:r>
              <a:rPr lang="en-US" sz="3200" dirty="0"/>
              <a:t>Projected New Permit-Exempt </a:t>
            </a:r>
            <a:r>
              <a:rPr lang="en-US" sz="3200" dirty="0" smtClean="0"/>
              <a:t>Wells</a:t>
            </a:r>
            <a:endParaRPr lang="en-US" sz="3200" dirty="0"/>
          </a:p>
        </p:txBody>
      </p:sp>
      <p:sp>
        <p:nvSpPr>
          <p:cNvPr id="9" name="Text Placeholder 8"/>
          <p:cNvSpPr>
            <a:spLocks noGrp="1"/>
          </p:cNvSpPr>
          <p:nvPr>
            <p:ph type="body" sz="quarter" idx="23"/>
          </p:nvPr>
        </p:nvSpPr>
        <p:spPr/>
        <p:txBody>
          <a:bodyPr/>
          <a:lstStyle/>
          <a:p>
            <a:r>
              <a:rPr lang="en-US" dirty="0" smtClean="0"/>
              <a:t>247.7 acre-feet per year (0.34 cfs)</a:t>
            </a:r>
            <a:endParaRPr lang="en-US" dirty="0"/>
          </a:p>
        </p:txBody>
      </p:sp>
      <p:sp>
        <p:nvSpPr>
          <p:cNvPr id="10" name="Text Placeholder 9"/>
          <p:cNvSpPr>
            <a:spLocks noGrp="1"/>
          </p:cNvSpPr>
          <p:nvPr>
            <p:ph type="body" sz="quarter" idx="24"/>
          </p:nvPr>
        </p:nvSpPr>
        <p:spPr>
          <a:xfrm>
            <a:off x="6408045" y="6213551"/>
            <a:ext cx="6648736" cy="604071"/>
          </a:xfrm>
        </p:spPr>
        <p:txBody>
          <a:bodyPr/>
          <a:lstStyle/>
          <a:p>
            <a:r>
              <a:rPr lang="en-US" sz="3200" dirty="0"/>
              <a:t>Estimated Consumptive </a:t>
            </a:r>
            <a:r>
              <a:rPr lang="en-US" sz="3200" dirty="0" smtClean="0"/>
              <a:t>Water Use</a:t>
            </a:r>
            <a:endParaRPr lang="en-US" sz="3200" dirty="0"/>
          </a:p>
        </p:txBody>
      </p:sp>
      <p:sp>
        <p:nvSpPr>
          <p:cNvPr id="11" name="Text Placeholder 10"/>
          <p:cNvSpPr>
            <a:spLocks noGrp="1"/>
          </p:cNvSpPr>
          <p:nvPr>
            <p:ph type="body" sz="quarter" idx="26"/>
          </p:nvPr>
        </p:nvSpPr>
        <p:spPr>
          <a:xfrm>
            <a:off x="6408045" y="8376426"/>
            <a:ext cx="6009353" cy="1549423"/>
          </a:xfrm>
        </p:spPr>
        <p:txBody>
          <a:bodyPr/>
          <a:lstStyle/>
          <a:p>
            <a:r>
              <a:rPr lang="en-US" dirty="0" smtClean="0"/>
              <a:t>16 projects to offset estimated consumptive use and meet Net Ecological Benefit (NEB)</a:t>
            </a:r>
            <a:endParaRPr lang="en-US" dirty="0"/>
          </a:p>
        </p:txBody>
      </p:sp>
      <p:sp>
        <p:nvSpPr>
          <p:cNvPr id="12" name="Text Placeholder 11"/>
          <p:cNvSpPr>
            <a:spLocks noGrp="1"/>
          </p:cNvSpPr>
          <p:nvPr>
            <p:ph type="body" sz="quarter" idx="27"/>
          </p:nvPr>
        </p:nvSpPr>
        <p:spPr/>
        <p:txBody>
          <a:bodyPr/>
          <a:lstStyle/>
          <a:p>
            <a:r>
              <a:rPr lang="en-US" sz="3200" dirty="0"/>
              <a:t>Projects and Actions</a:t>
            </a:r>
          </a:p>
        </p:txBody>
      </p:sp>
      <p:sp>
        <p:nvSpPr>
          <p:cNvPr id="13" name="Slide Number Placeholder 12"/>
          <p:cNvSpPr>
            <a:spLocks noGrp="1"/>
          </p:cNvSpPr>
          <p:nvPr>
            <p:ph type="sldNum" sz="quarter" idx="10"/>
          </p:nvPr>
        </p:nvSpPr>
        <p:spPr/>
        <p:txBody>
          <a:bodyPr/>
          <a:lstStyle/>
          <a:p>
            <a:fld id="{B54AD89C-DF1E-4948-B597-5DD47B34A9CA}" type="slidenum">
              <a:rPr kumimoji="1" lang="ja-JP" altLang="en-US" smtClean="0"/>
              <a:pPr/>
              <a:t>3</a:t>
            </a:fld>
            <a:endParaRPr kumimoji="1" lang="ja-JP" altLang="en-US" dirty="0"/>
          </a:p>
        </p:txBody>
      </p:sp>
    </p:spTree>
    <p:extLst>
      <p:ext uri="{BB962C8B-B14F-4D97-AF65-F5344CB8AC3E}">
        <p14:creationId xmlns:p14="http://schemas.microsoft.com/office/powerpoint/2010/main" val="2769030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lstStyle/>
          <a:p>
            <a:r>
              <a:rPr lang="en-US" dirty="0" smtClean="0">
                <a:latin typeface="Franklin Gothic Book" panose="020B0503020102020204" pitchFamily="34" charset="0"/>
              </a:rPr>
              <a:t>Potential Future Projects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30</a:t>
            </a:fld>
            <a:endParaRPr kumimoji="1" lang="ja-JP" altLang="en-US" dirty="0"/>
          </a:p>
        </p:txBody>
      </p:sp>
      <p:sp>
        <p:nvSpPr>
          <p:cNvPr id="5" name="Text Placeholder 4"/>
          <p:cNvSpPr>
            <a:spLocks noGrp="1"/>
          </p:cNvSpPr>
          <p:nvPr>
            <p:ph type="body" sz="quarter" idx="11"/>
          </p:nvPr>
        </p:nvSpPr>
        <p:spPr>
          <a:xfrm>
            <a:off x="634395" y="2423613"/>
            <a:ext cx="6346208" cy="5438187"/>
          </a:xfrm>
          <a:noFill/>
        </p:spPr>
        <p:txBody>
          <a:bodyPr>
            <a:noAutofit/>
          </a:bodyPr>
          <a:lstStyle/>
          <a:p>
            <a:pPr marL="914353" indent="-571500"/>
            <a:r>
              <a:rPr lang="en-US" sz="3200" dirty="0" smtClean="0">
                <a:latin typeface="+mn-lt"/>
              </a:rPr>
              <a:t>Water right acquisitions</a:t>
            </a:r>
          </a:p>
          <a:p>
            <a:pPr marL="914353" indent="-571500"/>
            <a:r>
              <a:rPr lang="en-US" sz="3200" dirty="0" smtClean="0">
                <a:latin typeface="+mn-lt"/>
              </a:rPr>
              <a:t>Increase connections to public water systems</a:t>
            </a:r>
          </a:p>
          <a:p>
            <a:pPr marL="914353" indent="-571500"/>
            <a:r>
              <a:rPr lang="en-US" sz="3200" dirty="0" smtClean="0">
                <a:latin typeface="+mn-lt"/>
              </a:rPr>
              <a:t>Outreach and incentives for water conservation</a:t>
            </a:r>
          </a:p>
          <a:p>
            <a:pPr marL="914353" indent="-571500"/>
            <a:r>
              <a:rPr lang="en-US" sz="3200" dirty="0" smtClean="0">
                <a:latin typeface="+mn-lt"/>
              </a:rPr>
              <a:t>Beneficial water source switches </a:t>
            </a:r>
          </a:p>
          <a:p>
            <a:pPr marL="914353" indent="-571500"/>
            <a:r>
              <a:rPr lang="en-US" sz="3200" dirty="0" smtClean="0">
                <a:latin typeface="+mn-lt"/>
              </a:rPr>
              <a:t>Habitat restoration</a:t>
            </a:r>
          </a:p>
          <a:p>
            <a:pPr marL="914353" indent="-571500"/>
            <a:r>
              <a:rPr lang="en-US" sz="3200" dirty="0" smtClean="0">
                <a:latin typeface="+mn-lt"/>
              </a:rPr>
              <a:t>Reclaimed water use</a:t>
            </a:r>
          </a:p>
          <a:p>
            <a:pPr marL="914353" indent="-571500"/>
            <a:r>
              <a:rPr lang="en-US" sz="3200" dirty="0" smtClean="0">
                <a:latin typeface="+mn-lt"/>
              </a:rPr>
              <a:t>Future projects in subbasins with higher projected PE wells</a:t>
            </a:r>
          </a:p>
          <a:p>
            <a:pPr marL="914353" indent="-571500"/>
            <a:r>
              <a:rPr lang="en-US" sz="3200" dirty="0" smtClean="0">
                <a:latin typeface="+mn-lt"/>
              </a:rPr>
              <a:t>Monitoring and studies</a:t>
            </a:r>
            <a:endParaRPr lang="en-US" sz="3200" dirty="0">
              <a:latin typeface="+mn-lt"/>
            </a:endParaRPr>
          </a:p>
        </p:txBody>
      </p:sp>
      <p:pic>
        <p:nvPicPr>
          <p:cNvPr id="6" name="Picture Placeholder 6" descr="Chambers Creek"/>
          <p:cNvPicPr>
            <a:picLocks noChangeAspect="1"/>
          </p:cNvPicPr>
          <p:nvPr/>
        </p:nvPicPr>
        <p:blipFill>
          <a:blip r:embed="rId3" cstate="screen">
            <a:extLst>
              <a:ext uri="{28A0092B-C50C-407E-A947-70E740481C1C}">
                <a14:useLocalDpi xmlns:a14="http://schemas.microsoft.com/office/drawing/2010/main" val="0"/>
              </a:ext>
            </a:extLst>
          </a:blip>
          <a:srcRect l="1085" r="1085"/>
          <a:stretch>
            <a:fillRect/>
          </a:stretch>
        </p:blipFill>
        <p:spPr>
          <a:xfrm>
            <a:off x="6980603" y="2651284"/>
            <a:ext cx="6499461" cy="4982843"/>
          </a:xfrm>
          <a:prstGeom prst="rect">
            <a:avLst/>
          </a:prstGeom>
        </p:spPr>
      </p:pic>
    </p:spTree>
    <p:extLst>
      <p:ext uri="{BB962C8B-B14F-4D97-AF65-F5344CB8AC3E}">
        <p14:creationId xmlns:p14="http://schemas.microsoft.com/office/powerpoint/2010/main" val="138687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09600"/>
            <a:ext cx="13714413" cy="1546238"/>
          </a:xfrm>
          <a:noFill/>
        </p:spPr>
        <p:txBody>
          <a:bodyPr/>
          <a:lstStyle/>
          <a:p>
            <a:r>
              <a:rPr lang="en-US" dirty="0" smtClean="0">
                <a:latin typeface="Franklin Gothic Book" panose="020B0503020102020204" pitchFamily="34" charset="0"/>
              </a:rPr>
              <a:t>Adaptive Management Recommendations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31</a:t>
            </a:fld>
            <a:endParaRPr kumimoji="1" lang="ja-JP" altLang="en-US" dirty="0"/>
          </a:p>
        </p:txBody>
      </p:sp>
      <p:sp>
        <p:nvSpPr>
          <p:cNvPr id="5" name="Text Placeholder 4"/>
          <p:cNvSpPr>
            <a:spLocks noGrp="1"/>
          </p:cNvSpPr>
          <p:nvPr>
            <p:ph type="body" sz="quarter" idx="11"/>
          </p:nvPr>
        </p:nvSpPr>
        <p:spPr>
          <a:xfrm>
            <a:off x="634394" y="2423613"/>
            <a:ext cx="10917525" cy="5438187"/>
          </a:xfrm>
          <a:noFill/>
        </p:spPr>
        <p:txBody>
          <a:bodyPr>
            <a:noAutofit/>
          </a:bodyPr>
          <a:lstStyle/>
          <a:p>
            <a:pPr marL="914353" indent="-571500"/>
            <a:r>
              <a:rPr lang="en-US" sz="3200" dirty="0" smtClean="0">
                <a:latin typeface="+mn-lt"/>
              </a:rPr>
              <a:t>Track number and location of new PE wells </a:t>
            </a:r>
          </a:p>
          <a:p>
            <a:pPr marL="914353" indent="-571500"/>
            <a:r>
              <a:rPr lang="en-US" sz="3200" dirty="0" smtClean="0">
                <a:latin typeface="+mn-lt"/>
              </a:rPr>
              <a:t>Monitor project implementation and water offset achieved</a:t>
            </a:r>
          </a:p>
          <a:p>
            <a:pPr marL="914353" indent="-571500"/>
            <a:r>
              <a:rPr lang="en-US" sz="3200" dirty="0" smtClean="0">
                <a:latin typeface="+mn-lt"/>
              </a:rPr>
              <a:t>Regular reporting from Ecology on plan implementation (every 5 years)</a:t>
            </a:r>
          </a:p>
          <a:p>
            <a:pPr marL="914353" indent="-571500"/>
            <a:r>
              <a:rPr lang="en-US" sz="3200" dirty="0" smtClean="0">
                <a:latin typeface="+mn-lt"/>
              </a:rPr>
              <a:t>Ecology can adjust the plan, if needed</a:t>
            </a:r>
          </a:p>
          <a:p>
            <a:pPr marL="914353" indent="-571500"/>
            <a:endParaRPr lang="en-US" sz="3200" dirty="0">
              <a:latin typeface="+mn-lt"/>
            </a:endParaRPr>
          </a:p>
        </p:txBody>
      </p:sp>
    </p:spTree>
    <p:extLst>
      <p:ext uri="{BB962C8B-B14F-4D97-AF65-F5344CB8AC3E}">
        <p14:creationId xmlns:p14="http://schemas.microsoft.com/office/powerpoint/2010/main" val="134270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Plan Implementation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32</a:t>
            </a:fld>
            <a:endParaRPr kumimoji="1" lang="ja-JP" altLang="en-US" dirty="0"/>
          </a:p>
        </p:txBody>
      </p:sp>
      <p:sp>
        <p:nvSpPr>
          <p:cNvPr id="5" name="Text Placeholder 4"/>
          <p:cNvSpPr>
            <a:spLocks noGrp="1"/>
          </p:cNvSpPr>
          <p:nvPr>
            <p:ph type="body" sz="quarter" idx="11"/>
          </p:nvPr>
        </p:nvSpPr>
        <p:spPr>
          <a:xfrm>
            <a:off x="702270" y="5980696"/>
            <a:ext cx="12613807" cy="3397551"/>
          </a:xfrm>
          <a:noFill/>
        </p:spPr>
        <p:txBody>
          <a:bodyPr>
            <a:noAutofit/>
          </a:bodyPr>
          <a:lstStyle/>
          <a:p>
            <a:r>
              <a:rPr kumimoji="1" lang="en-US" altLang="ja-JP" sz="3200" dirty="0">
                <a:latin typeface="+mn-lt"/>
              </a:rPr>
              <a:t>As required by the NEB Guidance, the </a:t>
            </a:r>
            <a:r>
              <a:rPr kumimoji="1" lang="en-US" altLang="ja-JP" sz="3200" dirty="0" smtClean="0">
                <a:latin typeface="+mn-lt"/>
              </a:rPr>
              <a:t>Committee </a:t>
            </a:r>
            <a:r>
              <a:rPr kumimoji="1" lang="en-US" altLang="ja-JP" sz="3200" dirty="0">
                <a:latin typeface="+mn-lt"/>
              </a:rPr>
              <a:t>prepared the watershed plan with implementation in mind. However, as articulated in the Streamflow Restoration Policy and Interpretive Statement (POL-2094), “RCW 90.94.020 and 90.94.030 do not create an obligation on any party to ensure that plans, or projects and actions in those plans or associated with rulemaking, are implemented." </a:t>
            </a:r>
            <a:endParaRPr kumimoji="1" lang="ja-JP" altLang="en-US" sz="3200" dirty="0">
              <a:latin typeface="+mn-lt"/>
            </a:endParaRPr>
          </a:p>
        </p:txBody>
      </p:sp>
      <p:pic>
        <p:nvPicPr>
          <p:cNvPr id="2" name="Picture 1" title="Water and Grass"/>
          <p:cNvPicPr>
            <a:picLocks noChangeAspect="1"/>
          </p:cNvPicPr>
          <p:nvPr/>
        </p:nvPicPr>
        <p:blipFill rotWithShape="1">
          <a:blip r:embed="rId3" cstate="print">
            <a:extLst>
              <a:ext uri="{28A0092B-C50C-407E-A947-70E740481C1C}">
                <a14:useLocalDpi xmlns:a14="http://schemas.microsoft.com/office/drawing/2010/main" val="0"/>
              </a:ext>
            </a:extLst>
          </a:blip>
          <a:srcRect t="12160" b="22205"/>
          <a:stretch/>
        </p:blipFill>
        <p:spPr>
          <a:xfrm>
            <a:off x="2392216" y="1809755"/>
            <a:ext cx="8929980" cy="3907424"/>
          </a:xfrm>
          <a:prstGeom prst="rect">
            <a:avLst/>
          </a:prstGeom>
        </p:spPr>
      </p:pic>
      <p:grpSp>
        <p:nvGrpSpPr>
          <p:cNvPr id="7" name="Group 6" title="Decorative"/>
          <p:cNvGrpSpPr/>
          <p:nvPr/>
        </p:nvGrpSpPr>
        <p:grpSpPr>
          <a:xfrm>
            <a:off x="0" y="1363290"/>
            <a:ext cx="13717984" cy="129393"/>
            <a:chOff x="-1191" y="5718934"/>
            <a:chExt cx="13717984" cy="129393"/>
          </a:xfrm>
        </p:grpSpPr>
        <p:sp>
          <p:nvSpPr>
            <p:cNvPr id="8" name="Rectangle 7"/>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9" name="Rectangle 8"/>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198141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Steps to complete plan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33</a:t>
            </a:fld>
            <a:endParaRPr kumimoji="1" lang="ja-JP" altLang="en-US" dirty="0"/>
          </a:p>
        </p:txBody>
      </p:sp>
      <p:grpSp>
        <p:nvGrpSpPr>
          <p:cNvPr id="5" name="Group 4" title="Decorative"/>
          <p:cNvGrpSpPr/>
          <p:nvPr/>
        </p:nvGrpSpPr>
        <p:grpSpPr>
          <a:xfrm>
            <a:off x="0" y="1697270"/>
            <a:ext cx="13717984" cy="129393"/>
            <a:chOff x="-1191" y="5718934"/>
            <a:chExt cx="13717984" cy="129393"/>
          </a:xfrm>
        </p:grpSpPr>
        <p:sp>
          <p:nvSpPr>
            <p:cNvPr id="6" name="Rectangle 5"/>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7" name="Rectangle 6"/>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11" name="Text Placeholder 4"/>
          <p:cNvSpPr>
            <a:spLocks noGrp="1"/>
          </p:cNvSpPr>
          <p:nvPr>
            <p:ph type="body" sz="quarter" idx="11"/>
          </p:nvPr>
        </p:nvSpPr>
        <p:spPr>
          <a:xfrm>
            <a:off x="942866" y="2046650"/>
            <a:ext cx="11719156" cy="7051171"/>
          </a:xfrm>
        </p:spPr>
        <p:txBody>
          <a:bodyPr>
            <a:noAutofit/>
          </a:bodyPr>
          <a:lstStyle/>
          <a:p>
            <a:r>
              <a:rPr lang="en-US" dirty="0" smtClean="0">
                <a:latin typeface="Franklin Gothic Book" panose="020B0503020102020204" pitchFamily="34" charset="0"/>
              </a:rPr>
              <a:t>Committee members reviewed and provided comments on draft plan.</a:t>
            </a:r>
          </a:p>
          <a:p>
            <a:r>
              <a:rPr lang="en-US" dirty="0" smtClean="0">
                <a:latin typeface="Franklin Gothic Book" panose="020B0503020102020204" pitchFamily="34" charset="0"/>
              </a:rPr>
              <a:t>Committee members shared final draft plan with local decision makers for review.</a:t>
            </a:r>
          </a:p>
          <a:p>
            <a:r>
              <a:rPr lang="en-US" dirty="0" smtClean="0">
                <a:latin typeface="Franklin Gothic Book" panose="020B0503020102020204" pitchFamily="34" charset="0"/>
              </a:rPr>
              <a:t>Committee members meet (virtually) to vote on the plan.</a:t>
            </a:r>
            <a:endParaRPr lang="en-US" dirty="0">
              <a:latin typeface="Franklin Gothic Book" panose="020B0503020102020204" pitchFamily="34" charset="0"/>
            </a:endParaRPr>
          </a:p>
          <a:p>
            <a:r>
              <a:rPr lang="en-US" dirty="0">
                <a:latin typeface="Franklin Gothic Book" panose="020B0503020102020204" pitchFamily="34" charset="0"/>
              </a:rPr>
              <a:t>If </a:t>
            </a:r>
            <a:r>
              <a:rPr lang="en-US" dirty="0" smtClean="0">
                <a:latin typeface="Franklin Gothic Book" panose="020B0503020102020204" pitchFamily="34" charset="0"/>
              </a:rPr>
              <a:t>all members of the </a:t>
            </a:r>
            <a:r>
              <a:rPr lang="en-US" dirty="0">
                <a:latin typeface="Franklin Gothic Book" panose="020B0503020102020204" pitchFamily="34" charset="0"/>
              </a:rPr>
              <a:t>Committee </a:t>
            </a:r>
            <a:r>
              <a:rPr lang="en-US" b="1" dirty="0" smtClean="0">
                <a:latin typeface="Franklin Gothic Book" panose="020B0503020102020204" pitchFamily="34" charset="0"/>
              </a:rPr>
              <a:t>approve </a:t>
            </a:r>
            <a:r>
              <a:rPr lang="en-US" dirty="0" smtClean="0">
                <a:latin typeface="Franklin Gothic Book" panose="020B0503020102020204" pitchFamily="34" charset="0"/>
              </a:rPr>
              <a:t>the </a:t>
            </a:r>
            <a:r>
              <a:rPr lang="en-US" dirty="0">
                <a:latin typeface="Franklin Gothic Book" panose="020B0503020102020204" pitchFamily="34" charset="0"/>
              </a:rPr>
              <a:t>plan, </a:t>
            </a:r>
            <a:r>
              <a:rPr lang="en-US" dirty="0" smtClean="0">
                <a:latin typeface="Franklin Gothic Book" panose="020B0503020102020204" pitchFamily="34" charset="0"/>
              </a:rPr>
              <a:t>the Committee chair will finalize the plan and submit the plan to Ecology for review and NEB determination.</a:t>
            </a:r>
          </a:p>
          <a:p>
            <a:r>
              <a:rPr lang="en-US" dirty="0" smtClean="0">
                <a:latin typeface="Franklin Gothic Book" panose="020B0503020102020204" pitchFamily="34" charset="0"/>
              </a:rPr>
              <a:t>If </a:t>
            </a:r>
            <a:r>
              <a:rPr lang="en-US" dirty="0">
                <a:latin typeface="Franklin Gothic Book" panose="020B0503020102020204" pitchFamily="34" charset="0"/>
              </a:rPr>
              <a:t>the Committee </a:t>
            </a:r>
            <a:r>
              <a:rPr lang="en-US" b="1" dirty="0" smtClean="0">
                <a:latin typeface="Franklin Gothic Book" panose="020B0503020102020204" pitchFamily="34" charset="0"/>
              </a:rPr>
              <a:t>does not approve the plan</a:t>
            </a:r>
            <a:r>
              <a:rPr lang="en-US" dirty="0" smtClean="0">
                <a:latin typeface="Franklin Gothic Book" panose="020B0503020102020204" pitchFamily="34" charset="0"/>
              </a:rPr>
              <a:t>, Ecology will prepare the plan. Ecology will send the plan to the Salmon Recovery Funding Board for technical Review. Ecology will then finalize the plan and the Director shall initiate rulemaking.</a:t>
            </a:r>
          </a:p>
          <a:p>
            <a:endParaRPr lang="en-US" dirty="0" smtClean="0">
              <a:latin typeface="Franklin Gothic Book" panose="020B0503020102020204" pitchFamily="34" charset="0"/>
            </a:endParaRPr>
          </a:p>
          <a:p>
            <a:pPr marL="0" indent="0">
              <a:buNone/>
            </a:pPr>
            <a:endParaRPr lang="en-US" dirty="0" smtClean="0">
              <a:latin typeface="Franklin Gothic Book" panose="020B0503020102020204" pitchFamily="34" charset="0"/>
            </a:endParaRPr>
          </a:p>
        </p:txBody>
      </p:sp>
    </p:spTree>
    <p:extLst>
      <p:ext uri="{BB962C8B-B14F-4D97-AF65-F5344CB8AC3E}">
        <p14:creationId xmlns:p14="http://schemas.microsoft.com/office/powerpoint/2010/main" val="30673529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42866" y="0"/>
            <a:ext cx="11828681" cy="1988038"/>
          </a:xfrm>
        </p:spPr>
        <p:txBody>
          <a:bodyPr/>
          <a:lstStyle/>
          <a:p>
            <a:r>
              <a:rPr lang="en-US" dirty="0" smtClean="0">
                <a:latin typeface="Franklin Gothic Book" panose="020B0503020102020204" pitchFamily="34" charset="0"/>
              </a:rPr>
              <a:t>Post Plan Submission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34</a:t>
            </a:fld>
            <a:endParaRPr kumimoji="1" lang="ja-JP" altLang="en-US" dirty="0"/>
          </a:p>
        </p:txBody>
      </p:sp>
      <p:sp>
        <p:nvSpPr>
          <p:cNvPr id="5" name="Text Placeholder 4"/>
          <p:cNvSpPr>
            <a:spLocks noGrp="1"/>
          </p:cNvSpPr>
          <p:nvPr>
            <p:ph type="body" sz="quarter" idx="11"/>
          </p:nvPr>
        </p:nvSpPr>
        <p:spPr>
          <a:xfrm>
            <a:off x="942866" y="2056993"/>
            <a:ext cx="11719156" cy="3761434"/>
          </a:xfrm>
        </p:spPr>
        <p:txBody>
          <a:bodyPr>
            <a:noAutofit/>
          </a:bodyPr>
          <a:lstStyle/>
          <a:p>
            <a:r>
              <a:rPr lang="en-US" dirty="0" smtClean="0">
                <a:latin typeface="Franklin Gothic Book" panose="020B0503020102020204" pitchFamily="34" charset="0"/>
              </a:rPr>
              <a:t>SEPA public comment period </a:t>
            </a:r>
          </a:p>
          <a:p>
            <a:endParaRPr lang="en-US" dirty="0">
              <a:latin typeface="Franklin Gothic Book" panose="020B0503020102020204" pitchFamily="34" charset="0"/>
            </a:endParaRPr>
          </a:p>
          <a:p>
            <a:r>
              <a:rPr lang="en-US" dirty="0">
                <a:latin typeface="Franklin Gothic Book" panose="020B0503020102020204" pitchFamily="34" charset="0"/>
              </a:rPr>
              <a:t>No changes to plan after submission</a:t>
            </a:r>
          </a:p>
          <a:p>
            <a:pPr marL="0" indent="0">
              <a:buNone/>
            </a:pPr>
            <a:endParaRPr lang="en-US" dirty="0" smtClean="0">
              <a:latin typeface="Franklin Gothic Book" panose="020B0503020102020204" pitchFamily="34" charset="0"/>
            </a:endParaRPr>
          </a:p>
          <a:p>
            <a:r>
              <a:rPr lang="en-US" dirty="0" smtClean="0">
                <a:latin typeface="Franklin Gothic Book" panose="020B0503020102020204" pitchFamily="34" charset="0"/>
              </a:rPr>
              <a:t>Ecology will review plan</a:t>
            </a:r>
          </a:p>
          <a:p>
            <a:pPr marL="0" indent="0">
              <a:buNone/>
            </a:pPr>
            <a:endParaRPr lang="en-US" dirty="0">
              <a:latin typeface="Franklin Gothic Book" panose="020B0503020102020204" pitchFamily="34" charset="0"/>
            </a:endParaRPr>
          </a:p>
          <a:p>
            <a:r>
              <a:rPr lang="en-US" dirty="0" smtClean="0">
                <a:latin typeface="Franklin Gothic Book" panose="020B0503020102020204" pitchFamily="34" charset="0"/>
              </a:rPr>
              <a:t>Ecology will determine action by June 30, 2021</a:t>
            </a:r>
          </a:p>
          <a:p>
            <a:endParaRPr lang="en-US" dirty="0">
              <a:latin typeface="Franklin Gothic Book" panose="020B0503020102020204" pitchFamily="34" charset="0"/>
            </a:endParaRPr>
          </a:p>
          <a:p>
            <a:r>
              <a:rPr lang="en-US" dirty="0" smtClean="0">
                <a:latin typeface="Franklin Gothic Book" panose="020B0503020102020204" pitchFamily="34" charset="0"/>
              </a:rPr>
              <a:t>If achieves NEB, adopt plan</a:t>
            </a:r>
            <a:endParaRPr lang="en-US" dirty="0">
              <a:latin typeface="Franklin Gothic Book" panose="020B0503020102020204" pitchFamily="34" charset="0"/>
            </a:endParaRPr>
          </a:p>
        </p:txBody>
      </p:sp>
      <p:grpSp>
        <p:nvGrpSpPr>
          <p:cNvPr id="6" name="Group 5" title="Decorative"/>
          <p:cNvGrpSpPr/>
          <p:nvPr/>
        </p:nvGrpSpPr>
        <p:grpSpPr>
          <a:xfrm>
            <a:off x="0" y="1697270"/>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3251810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ja-JP" dirty="0"/>
              <a:t>Thank you for </a:t>
            </a:r>
            <a:r>
              <a:rPr kumimoji="1" lang="en-US" altLang="ja-JP" dirty="0" smtClean="0"/>
              <a:t>your time!</a:t>
            </a:r>
            <a:endParaRPr kumimoji="1" lang="ja-JP" altLang="en-US" dirty="0"/>
          </a:p>
        </p:txBody>
      </p:sp>
      <p:sp>
        <p:nvSpPr>
          <p:cNvPr id="8" name="Text Placeholder 7"/>
          <p:cNvSpPr>
            <a:spLocks noGrp="1"/>
          </p:cNvSpPr>
          <p:nvPr>
            <p:ph type="body" sz="quarter" idx="12"/>
          </p:nvPr>
        </p:nvSpPr>
        <p:spPr/>
        <p:txBody>
          <a:bodyPr/>
          <a:lstStyle/>
          <a:p>
            <a:r>
              <a:rPr kumimoji="1" lang="en-US" altLang="ja-JP" dirty="0"/>
              <a:t>Any questions?</a:t>
            </a:r>
            <a:endParaRPr kumimoji="1" lang="ja-JP" altLang="en-US" dirty="0"/>
          </a:p>
        </p:txBody>
      </p:sp>
      <p:sp>
        <p:nvSpPr>
          <p:cNvPr id="5" name="Slide Number Placeholder 1"/>
          <p:cNvSpPr>
            <a:spLocks noGrp="1"/>
          </p:cNvSpPr>
          <p:nvPr>
            <p:ph type="sldNum" sz="quarter" idx="10"/>
          </p:nvPr>
        </p:nvSpPr>
        <p:spPr>
          <a:xfrm>
            <a:off x="10168690" y="9435376"/>
            <a:ext cx="3085743" cy="547603"/>
          </a:xfrm>
        </p:spPr>
        <p:txBody>
          <a:bodyPr/>
          <a:lstStyle/>
          <a:p>
            <a:fld id="{2BB6E7A8-74BF-4262-A864-344CFCC4B1B8}" type="slidenum">
              <a:rPr kumimoji="1" lang="ja-JP" altLang="en-US" smtClean="0"/>
              <a:t>35</a:t>
            </a:fld>
            <a:endParaRPr kumimoji="1" lang="ja-JP" altLang="en-US" dirty="0"/>
          </a:p>
        </p:txBody>
      </p:sp>
    </p:spTree>
    <p:extLst>
      <p:ext uri="{BB962C8B-B14F-4D97-AF65-F5344CB8AC3E}">
        <p14:creationId xmlns:p14="http://schemas.microsoft.com/office/powerpoint/2010/main" val="3179972516"/>
      </p:ext>
    </p:extLst>
  </p:cSld>
  <p:clrMapOvr>
    <a:masterClrMapping/>
  </p:clrMapOvr>
  <mc:AlternateContent xmlns:mc="http://schemas.openxmlformats.org/markup-compatibility/2006" xmlns:p14="http://schemas.microsoft.com/office/powerpoint/2010/main">
    <mc:Choice Requires="p14">
      <p:transition p14:dur="0" advTm="13544"/>
    </mc:Choice>
    <mc:Fallback xmlns="">
      <p:transition advTm="13544"/>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Policy Interpretation</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36</a:t>
            </a:fld>
            <a:endParaRPr kumimoji="1" lang="ja-JP" altLang="en-US" dirty="0"/>
          </a:p>
        </p:txBody>
      </p:sp>
      <p:grpSp>
        <p:nvGrpSpPr>
          <p:cNvPr id="6" name="Group 5" title="Decorative"/>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Streamflow Restoration law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2" name="Picture 1" descr="Screen Clipping of Streamflow Restoration Policy and Interpretative Statement document" title="POL 20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72" y="3984171"/>
            <a:ext cx="6759526" cy="4671465"/>
          </a:xfrm>
          <a:prstGeom prst="rect">
            <a:avLst/>
          </a:prstGeom>
        </p:spPr>
      </p:pic>
    </p:spTree>
    <p:extLst>
      <p:ext uri="{BB962C8B-B14F-4D97-AF65-F5344CB8AC3E}">
        <p14:creationId xmlns:p14="http://schemas.microsoft.com/office/powerpoint/2010/main" val="29548458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Ecology’s NEB Guidance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37</a:t>
            </a:fld>
            <a:endParaRPr kumimoji="1" lang="ja-JP" altLang="en-US" dirty="0"/>
          </a:p>
        </p:txBody>
      </p:sp>
      <p:grpSp>
        <p:nvGrpSpPr>
          <p:cNvPr id="6" name="Group 5" title="Decorative"/>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the Final Guidance for Determining Net Ecological Benefit can be found </a:t>
            </a:r>
            <a:r>
              <a:rPr kumimoji="1" lang="en-US" dirty="0" smtClean="0">
                <a:latin typeface="Franklin Gothic Book" panose="020B0503020102020204" pitchFamily="34" charset="0"/>
                <a:hlinkClick r:id="rId3"/>
              </a:rPr>
              <a:t>online</a:t>
            </a:r>
            <a:endParaRPr kumimoji="1" lang="en-US" dirty="0" smtClean="0">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3799" y="4535993"/>
            <a:ext cx="7635902" cy="4290432"/>
          </a:xfrm>
          <a:prstGeom prst="rect">
            <a:avLst/>
          </a:prstGeom>
        </p:spPr>
      </p:pic>
    </p:spTree>
    <p:extLst>
      <p:ext uri="{BB962C8B-B14F-4D97-AF65-F5344CB8AC3E}">
        <p14:creationId xmlns:p14="http://schemas.microsoft.com/office/powerpoint/2010/main" val="1791884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WRIA 9 Committee Brochure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38</a:t>
            </a:fld>
            <a:endParaRPr kumimoji="1" lang="ja-JP" altLang="en-US" dirty="0"/>
          </a:p>
        </p:txBody>
      </p:sp>
      <p:grpSp>
        <p:nvGrpSpPr>
          <p:cNvPr id="6" name="Group 5" title="Decorative"/>
          <p:cNvGrpSpPr/>
          <p:nvPr/>
        </p:nvGrpSpPr>
        <p:grpSpPr>
          <a:xfrm>
            <a:off x="0" y="1345577"/>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
        <p:nvSpPr>
          <p:cNvPr id="9" name="Text Placeholder 4"/>
          <p:cNvSpPr>
            <a:spLocks noGrp="1"/>
          </p:cNvSpPr>
          <p:nvPr>
            <p:ph type="body" sz="quarter" idx="11"/>
          </p:nvPr>
        </p:nvSpPr>
        <p:spPr>
          <a:xfrm>
            <a:off x="1045029" y="2600514"/>
            <a:ext cx="11778342" cy="1383657"/>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More information on WRIA 9 Committee can be found </a:t>
            </a:r>
            <a:r>
              <a:rPr kumimoji="1" lang="en-US" dirty="0" smtClean="0">
                <a:solidFill>
                  <a:srgbClr val="FF0000"/>
                </a:solidFill>
                <a:latin typeface="Franklin Gothic Book" panose="020B0503020102020204" pitchFamily="34" charset="0"/>
                <a:hlinkClick r:id="rId3"/>
              </a:rPr>
              <a:t>online</a:t>
            </a:r>
            <a:endParaRPr kumimoji="1" lang="en-US" dirty="0" smtClean="0">
              <a:solidFill>
                <a:srgbClr val="FF0000"/>
              </a:solidFill>
              <a:latin typeface="Franklin Gothic Book" panose="020B0503020102020204" pitchFamily="34" charset="0"/>
            </a:endParaRP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pic>
        <p:nvPicPr>
          <p:cNvPr id="10" name="Picture 9"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104" y="3372833"/>
            <a:ext cx="6610678" cy="5934146"/>
          </a:xfrm>
          <a:prstGeom prst="rect">
            <a:avLst/>
          </a:prstGeom>
        </p:spPr>
      </p:pic>
    </p:spTree>
    <p:extLst>
      <p:ext uri="{BB962C8B-B14F-4D97-AF65-F5344CB8AC3E}">
        <p14:creationId xmlns:p14="http://schemas.microsoft.com/office/powerpoint/2010/main" val="4842278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80" y="7717557"/>
            <a:ext cx="13716793" cy="790909"/>
          </a:xfrm>
        </p:spPr>
        <p:txBody>
          <a:bodyPr>
            <a:normAutofit fontScale="90000"/>
          </a:bodyPr>
          <a:lstStyle/>
          <a:p>
            <a:r>
              <a:rPr lang="en-US" dirty="0"/>
              <a:t>Grants Guidance Overview</a:t>
            </a:r>
          </a:p>
        </p:txBody>
      </p:sp>
      <p:sp>
        <p:nvSpPr>
          <p:cNvPr id="9" name="Rectangle 8" descr="black rectangle in background for slide decoration." title="black line"/>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2" name="Picture Placeholder 1" descr="blue rectangle in the background for slide design. " title="blue rectangle"/>
          <p:cNvSpPr>
            <a:spLocks noGrp="1"/>
          </p:cNvSpPr>
          <p:nvPr>
            <p:ph type="pic" sz="quarter" idx="13"/>
          </p:nvPr>
        </p:nvSpPr>
        <p:spPr/>
      </p:sp>
      <p:pic>
        <p:nvPicPr>
          <p:cNvPr id="6" name="Picture 5" descr="Page 8 of the grant guidance. Shows 6 project types and their requirements. From page 8 of the publication." title="Example page"/>
          <p:cNvPicPr>
            <a:picLocks noChangeAspect="1"/>
          </p:cNvPicPr>
          <p:nvPr/>
        </p:nvPicPr>
        <p:blipFill>
          <a:blip r:embed="rId3"/>
          <a:stretch>
            <a:fillRect/>
          </a:stretch>
        </p:blipFill>
        <p:spPr>
          <a:xfrm rot="1049382">
            <a:off x="7402528" y="1372632"/>
            <a:ext cx="4627043" cy="5972114"/>
          </a:xfrm>
          <a:prstGeom prst="rect">
            <a:avLst/>
          </a:prstGeom>
        </p:spPr>
      </p:pic>
      <p:pic>
        <p:nvPicPr>
          <p:cNvPr id="3" name="Picture 2" descr="Cover of the Streamflow Restoration Competitive Grants, 2020 publication." title="Guidance for project applicants"/>
          <p:cNvPicPr>
            <a:picLocks noChangeAspect="1"/>
          </p:cNvPicPr>
          <p:nvPr/>
        </p:nvPicPr>
        <p:blipFill>
          <a:blip r:embed="rId4"/>
          <a:stretch>
            <a:fillRect/>
          </a:stretch>
        </p:blipFill>
        <p:spPr>
          <a:xfrm rot="20801540">
            <a:off x="1409925" y="533846"/>
            <a:ext cx="5361267" cy="6195585"/>
          </a:xfrm>
          <a:prstGeom prst="rect">
            <a:avLst/>
          </a:prstGeom>
        </p:spPr>
      </p:pic>
    </p:spTree>
    <p:extLst>
      <p:ext uri="{BB962C8B-B14F-4D97-AF65-F5344CB8AC3E}">
        <p14:creationId xmlns:p14="http://schemas.microsoft.com/office/powerpoint/2010/main" val="1103984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kumimoji="1" lang="en-US" altLang="ja-JP" dirty="0" smtClean="0">
                <a:latin typeface="Franklin Gothic Book" panose="020B0503020102020204" pitchFamily="34" charset="0"/>
              </a:rPr>
              <a:t>Presentation Outline</a:t>
            </a:r>
            <a:endParaRPr kumimoji="1" lang="ja-JP" altLang="en-US" dirty="0">
              <a:latin typeface="Franklin Gothic Book" panose="020B0503020102020204" pitchFamily="34" charset="0"/>
            </a:endParaRPr>
          </a:p>
        </p:txBody>
      </p:sp>
      <p:sp>
        <p:nvSpPr>
          <p:cNvPr id="8" name="Text Placeholder 7"/>
          <p:cNvSpPr>
            <a:spLocks noGrp="1"/>
          </p:cNvSpPr>
          <p:nvPr>
            <p:ph type="body" sz="quarter" idx="14"/>
          </p:nvPr>
        </p:nvSpPr>
        <p:spPr>
          <a:xfrm>
            <a:off x="6372329" y="1317498"/>
            <a:ext cx="6212541" cy="7650417"/>
          </a:xfrm>
        </p:spPr>
        <p:txBody>
          <a:bodyPr/>
          <a:lstStyle/>
          <a:p>
            <a:pPr marL="742950" indent="-742950">
              <a:buAutoNum type="arabicPeriod"/>
            </a:pPr>
            <a:r>
              <a:rPr kumimoji="1" lang="en-US" altLang="ja-JP" sz="4000" dirty="0" smtClean="0">
                <a:solidFill>
                  <a:schemeClr val="tx1"/>
                </a:solidFill>
                <a:latin typeface="Franklin Gothic Book" panose="020B0503020102020204" pitchFamily="34" charset="0"/>
              </a:rPr>
              <a:t>Background</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Streamflow Restoration law</a:t>
            </a:r>
          </a:p>
          <a:p>
            <a:pPr marL="742950" indent="-742950">
              <a:buAutoNum type="arabicPeriod"/>
            </a:pPr>
            <a:endParaRPr kumimoji="1" lang="en-US" altLang="ja-JP" sz="4000" dirty="0" smtClean="0">
              <a:solidFill>
                <a:schemeClr val="tx1"/>
              </a:solidFill>
              <a:latin typeface="Franklin Gothic Book" panose="020B0503020102020204" pitchFamily="34" charset="0"/>
            </a:endParaRPr>
          </a:p>
          <a:p>
            <a:pPr marL="742950" indent="-742950">
              <a:buAutoNum type="arabicPeriod"/>
            </a:pPr>
            <a:r>
              <a:rPr kumimoji="1" lang="en-US" altLang="ja-JP" sz="4000" dirty="0" smtClean="0">
                <a:solidFill>
                  <a:schemeClr val="tx1"/>
                </a:solidFill>
                <a:latin typeface="Franklin Gothic Book" panose="020B0503020102020204" pitchFamily="34" charset="0"/>
              </a:rPr>
              <a:t>Role of the Committee</a:t>
            </a:r>
          </a:p>
          <a:p>
            <a:endParaRPr kumimoji="1" lang="en-US" altLang="ja-JP" sz="4000" dirty="0" smtClean="0">
              <a:solidFill>
                <a:schemeClr val="tx1"/>
              </a:solidFill>
              <a:latin typeface="Franklin Gothic Book" panose="020B0503020102020204" pitchFamily="34" charset="0"/>
            </a:endParaRPr>
          </a:p>
          <a:p>
            <a:pPr marL="742950" indent="-742950">
              <a:buFont typeface="+mj-lt"/>
              <a:buAutoNum type="arabicPeriod" startAt="4"/>
            </a:pPr>
            <a:r>
              <a:rPr kumimoji="1" lang="en-US" altLang="ja-JP" sz="4000" dirty="0" smtClean="0">
                <a:solidFill>
                  <a:schemeClr val="tx1"/>
                </a:solidFill>
                <a:latin typeface="Franklin Gothic Book" panose="020B0503020102020204" pitchFamily="34" charset="0"/>
              </a:rPr>
              <a:t>Elements of the Watershed Plan</a:t>
            </a:r>
          </a:p>
          <a:p>
            <a:pPr marL="742950" indent="-742950">
              <a:buAutoNum type="arabicPeriod" startAt="4"/>
            </a:pPr>
            <a:endParaRPr kumimoji="1" lang="en-US" altLang="ja-JP" sz="4000" dirty="0" smtClean="0">
              <a:solidFill>
                <a:schemeClr val="tx1"/>
              </a:solidFill>
              <a:latin typeface="Franklin Gothic Book" panose="020B0503020102020204" pitchFamily="34" charset="0"/>
            </a:endParaRPr>
          </a:p>
          <a:p>
            <a:pPr marL="742950" indent="-742950">
              <a:buAutoNum type="arabicPeriod" startAt="4"/>
            </a:pPr>
            <a:r>
              <a:rPr kumimoji="1" lang="en-US" altLang="ja-JP" sz="4000" dirty="0" smtClean="0">
                <a:solidFill>
                  <a:schemeClr val="tx1"/>
                </a:solidFill>
                <a:latin typeface="Franklin Gothic Book" panose="020B0503020102020204" pitchFamily="34" charset="0"/>
              </a:rPr>
              <a:t>Steps to complete plan</a:t>
            </a:r>
          </a:p>
          <a:p>
            <a:endParaRPr kumimoji="1" lang="en-US" altLang="ja-JP" sz="4000" dirty="0">
              <a:solidFill>
                <a:schemeClr val="tx1"/>
              </a:solidFill>
              <a:latin typeface="Franklin Gothic Book" panose="020B0503020102020204" pitchFamily="34" charset="0"/>
            </a:endParaRPr>
          </a:p>
        </p:txBody>
      </p:sp>
      <p:sp>
        <p:nvSpPr>
          <p:cNvPr id="22" name="Slide Number Placeholder 2"/>
          <p:cNvSpPr txBox="1">
            <a:spLocks/>
          </p:cNvSpPr>
          <p:nvPr/>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723BDFD-7262-408B-8F5A-D1845D962466}" type="slidenum">
              <a:rPr kumimoji="1" lang="ja-JP" altLang="en-US" smtClean="0"/>
              <a:t>4</a:t>
            </a:fld>
            <a:endParaRPr kumimoji="1" lang="ja-JP" altLang="en-US" dirty="0"/>
          </a:p>
        </p:txBody>
      </p:sp>
    </p:spTree>
    <p:extLst>
      <p:ext uri="{BB962C8B-B14F-4D97-AF65-F5344CB8AC3E}">
        <p14:creationId xmlns:p14="http://schemas.microsoft.com/office/powerpoint/2010/main" val="7241716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What is a permit-exempt domestic well?</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5</a:t>
            </a:fld>
            <a:endParaRPr kumimoji="1" lang="ja-JP" altLang="en-US" dirty="0"/>
          </a:p>
        </p:txBody>
      </p:sp>
      <p:sp>
        <p:nvSpPr>
          <p:cNvPr id="5" name="Text Placeholder 4"/>
          <p:cNvSpPr>
            <a:spLocks noGrp="1"/>
          </p:cNvSpPr>
          <p:nvPr>
            <p:ph type="body" sz="quarter" idx="11"/>
          </p:nvPr>
        </p:nvSpPr>
        <p:spPr>
          <a:xfrm>
            <a:off x="1045029" y="2600514"/>
            <a:ext cx="11778342" cy="5084385"/>
          </a:xfrm>
          <a:noFill/>
        </p:spPr>
        <p:txBody>
          <a:bodyPr>
            <a:noAutofit/>
          </a:bodyPr>
          <a:lstStyle/>
          <a:p>
            <a:pPr defTabSz="1371509">
              <a:lnSpc>
                <a:spcPct val="100000"/>
              </a:lnSpc>
              <a:spcBef>
                <a:spcPts val="0"/>
              </a:spcBef>
              <a:defRPr/>
            </a:pPr>
            <a:r>
              <a:rPr kumimoji="1" lang="en-US" dirty="0" smtClean="0">
                <a:latin typeface="Franklin Gothic Book" panose="020B0503020102020204" pitchFamily="34" charset="0"/>
              </a:rPr>
              <a:t>Serve </a:t>
            </a:r>
            <a:r>
              <a:rPr kumimoji="1" lang="en-US" dirty="0">
                <a:latin typeface="Franklin Gothic Book" panose="020B0503020102020204" pitchFamily="34" charset="0"/>
              </a:rPr>
              <a:t>single homes, small developments, irrigation of small lawns and </a:t>
            </a:r>
            <a:r>
              <a:rPr kumimoji="1" lang="en-US" dirty="0" smtClean="0">
                <a:latin typeface="Franklin Gothic Book" panose="020B0503020102020204" pitchFamily="34" charset="0"/>
              </a:rPr>
              <a:t>gardens</a:t>
            </a:r>
          </a:p>
          <a:p>
            <a:pPr marL="0" indent="0" defTabSz="1371509">
              <a:lnSpc>
                <a:spcPct val="100000"/>
              </a:lnSpc>
              <a:spcBef>
                <a:spcPts val="0"/>
              </a:spcBef>
              <a:buNone/>
              <a:defRPr/>
            </a:pPr>
            <a:endParaRPr kumimoji="1" lang="en-US" dirty="0">
              <a:latin typeface="Franklin Gothic Book" panose="020B0503020102020204" pitchFamily="34" charset="0"/>
            </a:endParaRPr>
          </a:p>
          <a:p>
            <a:pPr defTabSz="1371509">
              <a:lnSpc>
                <a:spcPct val="100000"/>
              </a:lnSpc>
              <a:spcBef>
                <a:spcPts val="0"/>
              </a:spcBef>
              <a:defRPr/>
            </a:pPr>
            <a:r>
              <a:rPr kumimoji="1" lang="en-US" dirty="0" smtClean="0">
                <a:latin typeface="Franklin Gothic Book" panose="020B0503020102020204" pitchFamily="34" charset="0"/>
              </a:rPr>
              <a:t>Chapter 90.94 RCW establishes withdrawal limits for permit-exempt domestic well connections in this watershed</a:t>
            </a:r>
          </a:p>
          <a:p>
            <a:pPr marL="0" indent="0" defTabSz="1371509">
              <a:lnSpc>
                <a:spcPct val="100000"/>
              </a:lnSpc>
              <a:spcBef>
                <a:spcPts val="0"/>
              </a:spcBef>
              <a:buNone/>
              <a:defRPr/>
            </a:pPr>
            <a:endParaRPr kumimoji="1" lang="en-US" dirty="0" smtClean="0">
              <a:latin typeface="Franklin Gothic Book" panose="020B0503020102020204" pitchFamily="34" charset="0"/>
            </a:endParaRPr>
          </a:p>
        </p:txBody>
      </p:sp>
      <p:grpSp>
        <p:nvGrpSpPr>
          <p:cNvPr id="6" name="Group 5" title="Decorative"/>
          <p:cNvGrpSpPr/>
          <p:nvPr/>
        </p:nvGrpSpPr>
        <p:grpSpPr>
          <a:xfrm>
            <a:off x="0" y="1335529"/>
            <a:ext cx="13717984" cy="129393"/>
            <a:chOff x="-1191" y="5718934"/>
            <a:chExt cx="13717984" cy="129393"/>
          </a:xfrm>
        </p:grpSpPr>
        <p:sp>
          <p:nvSpPr>
            <p:cNvPr id="7" name="Rectangle 6"/>
            <p:cNvSpPr/>
            <p:nvPr/>
          </p:nvSpPr>
          <p:spPr>
            <a:xfrm>
              <a:off x="-1191" y="571893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sp>
          <p:nvSpPr>
            <p:cNvPr id="8" name="Rectangle 7"/>
            <p:cNvSpPr/>
            <p:nvPr/>
          </p:nvSpPr>
          <p:spPr>
            <a:xfrm>
              <a:off x="0" y="5787889"/>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dirty="0"/>
            </a:p>
          </p:txBody>
        </p:sp>
      </p:grpSp>
    </p:spTree>
    <p:extLst>
      <p:ext uri="{BB962C8B-B14F-4D97-AF65-F5344CB8AC3E}">
        <p14:creationId xmlns:p14="http://schemas.microsoft.com/office/powerpoint/2010/main" val="7534360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noFill/>
        </p:spPr>
        <p:txBody>
          <a:bodyPr>
            <a:normAutofit/>
          </a:bodyPr>
          <a:lstStyle/>
          <a:p>
            <a:r>
              <a:rPr lang="en-US" dirty="0" smtClean="0">
                <a:latin typeface="Franklin Gothic Book" panose="020B0503020102020204" pitchFamily="34" charset="0"/>
              </a:rPr>
              <a:t>What is consumptive water use?</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6</a:t>
            </a:fld>
            <a:endParaRPr kumimoji="1" lang="ja-JP" altLang="en-US" dirty="0"/>
          </a:p>
        </p:txBody>
      </p:sp>
      <p:sp>
        <p:nvSpPr>
          <p:cNvPr id="5" name="Text Placeholder 4"/>
          <p:cNvSpPr>
            <a:spLocks noGrp="1"/>
          </p:cNvSpPr>
          <p:nvPr>
            <p:ph type="body" sz="quarter" idx="11"/>
          </p:nvPr>
        </p:nvSpPr>
        <p:spPr>
          <a:xfrm>
            <a:off x="942867" y="2535643"/>
            <a:ext cx="11719156" cy="6629003"/>
          </a:xfrm>
          <a:noFill/>
        </p:spPr>
        <p:txBody>
          <a:bodyPr>
            <a:noAutofit/>
          </a:bodyPr>
          <a:lstStyle/>
          <a:p>
            <a:pPr marL="0" indent="0" defTabSz="1371509">
              <a:lnSpc>
                <a:spcPct val="100000"/>
              </a:lnSpc>
              <a:spcBef>
                <a:spcPts val="0"/>
              </a:spcBef>
              <a:buNone/>
              <a:defRPr/>
            </a:pPr>
            <a:r>
              <a:rPr kumimoji="1" lang="en-US" sz="3200" dirty="0"/>
              <a:t>W</a:t>
            </a:r>
            <a:r>
              <a:rPr kumimoji="1" lang="en-US" sz="3200" dirty="0" smtClean="0">
                <a:latin typeface="Franklin Gothic Book" panose="020B0503020102020204" pitchFamily="34" charset="0"/>
              </a:rPr>
              <a:t>ater </a:t>
            </a:r>
            <a:r>
              <a:rPr kumimoji="1" lang="en-US" sz="3200" dirty="0">
                <a:latin typeface="Franklin Gothic Book" panose="020B0503020102020204" pitchFamily="34" charset="0"/>
              </a:rPr>
              <a:t>that </a:t>
            </a:r>
            <a:r>
              <a:rPr kumimoji="1" lang="en-US" sz="3200" dirty="0" smtClean="0">
                <a:latin typeface="Franklin Gothic Book" panose="020B0503020102020204" pitchFamily="34" charset="0"/>
              </a:rPr>
              <a:t>is evaporated</a:t>
            </a:r>
            <a:r>
              <a:rPr kumimoji="1" lang="en-US" sz="3200" dirty="0">
                <a:latin typeface="Franklin Gothic Book" panose="020B0503020102020204" pitchFamily="34" charset="0"/>
              </a:rPr>
              <a:t>, transpired, consumed by humans, or otherwise removed from an </a:t>
            </a:r>
            <a:r>
              <a:rPr kumimoji="1" lang="en-US" sz="3200" dirty="0" smtClean="0">
                <a:latin typeface="Franklin Gothic Book" panose="020B0503020102020204" pitchFamily="34" charset="0"/>
              </a:rPr>
              <a:t>immediate water environment </a:t>
            </a:r>
            <a:r>
              <a:rPr kumimoji="1" lang="en-US" sz="3200" dirty="0">
                <a:latin typeface="Franklin Gothic Book" panose="020B0503020102020204" pitchFamily="34" charset="0"/>
              </a:rPr>
              <a:t>due to the use of new permit-exempt domestic </a:t>
            </a:r>
            <a:r>
              <a:rPr kumimoji="1" lang="en-US" sz="3200" dirty="0" smtClean="0">
                <a:latin typeface="Franklin Gothic Book" panose="020B0503020102020204" pitchFamily="34" charset="0"/>
              </a:rPr>
              <a:t>wells. </a:t>
            </a:r>
          </a:p>
          <a:p>
            <a:pPr marL="0" indent="0" defTabSz="1371509">
              <a:lnSpc>
                <a:spcPct val="100000"/>
              </a:lnSpc>
              <a:spcBef>
                <a:spcPts val="0"/>
              </a:spcBef>
              <a:buNone/>
              <a:defRPr/>
            </a:pPr>
            <a:endParaRPr kumimoji="1" lang="en-US" sz="3200" dirty="0">
              <a:latin typeface="Franklin Gothic Book" panose="020B0503020102020204" pitchFamily="34" charset="0"/>
            </a:endParaRPr>
          </a:p>
          <a:p>
            <a:pPr marL="0" indent="0" defTabSz="1371509">
              <a:lnSpc>
                <a:spcPct val="100000"/>
              </a:lnSpc>
              <a:spcBef>
                <a:spcPts val="0"/>
              </a:spcBef>
              <a:buNone/>
              <a:defRPr/>
            </a:pPr>
            <a:r>
              <a:rPr kumimoji="1" lang="en-US" sz="3200" dirty="0" smtClean="0">
                <a:latin typeface="Franklin Gothic Book" panose="020B0503020102020204" pitchFamily="34" charset="0"/>
              </a:rPr>
              <a:t>Indoor Consumptive Use</a:t>
            </a:r>
          </a:p>
          <a:p>
            <a:pPr marL="0" indent="0" algn="r" defTabSz="1371509">
              <a:lnSpc>
                <a:spcPct val="100000"/>
              </a:lnSpc>
              <a:spcBef>
                <a:spcPts val="0"/>
              </a:spcBef>
              <a:buNone/>
              <a:defRPr/>
            </a:pPr>
            <a:r>
              <a:rPr kumimoji="1" lang="en-US" sz="3200" dirty="0" smtClean="0">
                <a:latin typeface="Franklin Gothic Book" panose="020B0503020102020204" pitchFamily="34" charset="0"/>
              </a:rPr>
              <a:t>Outdoor Consumptive Use </a:t>
            </a:r>
          </a:p>
        </p:txBody>
      </p:sp>
      <p:grpSp>
        <p:nvGrpSpPr>
          <p:cNvPr id="7" name="Group 6" title="Image of Indoor Consumptive Use"/>
          <p:cNvGrpSpPr/>
          <p:nvPr/>
        </p:nvGrpSpPr>
        <p:grpSpPr>
          <a:xfrm>
            <a:off x="1474317" y="5089066"/>
            <a:ext cx="5312335" cy="4207925"/>
            <a:chOff x="2959795" y="2804760"/>
            <a:chExt cx="7861297" cy="5677453"/>
          </a:xfrm>
        </p:grpSpPr>
        <p:pic>
          <p:nvPicPr>
            <p:cNvPr id="8" name="Picture 2" descr="Picture showing a home on a well and septic system. 10% of indoor water use is consumptive. 90% of indoor water use is returned through the septic syste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795" y="2804760"/>
              <a:ext cx="7777331" cy="56774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7703862" y="3429257"/>
              <a:ext cx="3117230" cy="3975275"/>
              <a:chOff x="7703862" y="3429257"/>
              <a:chExt cx="3117230" cy="3975275"/>
            </a:xfrm>
          </p:grpSpPr>
          <p:grpSp>
            <p:nvGrpSpPr>
              <p:cNvPr id="10" name="Group 9"/>
              <p:cNvGrpSpPr/>
              <p:nvPr/>
            </p:nvGrpSpPr>
            <p:grpSpPr>
              <a:xfrm>
                <a:off x="7703862" y="3429257"/>
                <a:ext cx="1773777" cy="1112547"/>
                <a:chOff x="6792686" y="1999062"/>
                <a:chExt cx="1576873" cy="989045"/>
              </a:xfrm>
            </p:grpSpPr>
            <p:sp>
              <p:nvSpPr>
                <p:cNvPr id="14" name="Cloud 13"/>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15" name="TextBox 14" descr="10% of indoor use is consumptive"/>
                <p:cNvSpPr txBox="1"/>
                <p:nvPr/>
              </p:nvSpPr>
              <p:spPr>
                <a:xfrm>
                  <a:off x="7119257" y="2201196"/>
                  <a:ext cx="923730" cy="44299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10%</a:t>
                  </a:r>
                </a:p>
              </p:txBody>
            </p:sp>
          </p:grpSp>
          <p:grpSp>
            <p:nvGrpSpPr>
              <p:cNvPr id="11" name="Group 10"/>
              <p:cNvGrpSpPr/>
              <p:nvPr/>
            </p:nvGrpSpPr>
            <p:grpSpPr>
              <a:xfrm>
                <a:off x="9257229" y="5945627"/>
                <a:ext cx="1563863" cy="1458905"/>
                <a:chOff x="8154955" y="4516016"/>
                <a:chExt cx="1390261" cy="1296955"/>
              </a:xfrm>
            </p:grpSpPr>
            <p:sp>
              <p:nvSpPr>
                <p:cNvPr id="12" name="Down Arrow Callout 11"/>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13" name="TextBox 12" descr="90% of indoor use is returned to the water environment."/>
                <p:cNvSpPr txBox="1"/>
                <p:nvPr/>
              </p:nvSpPr>
              <p:spPr>
                <a:xfrm>
                  <a:off x="8346232" y="4599992"/>
                  <a:ext cx="1007706" cy="442997"/>
                </a:xfrm>
                <a:prstGeom prst="rect">
                  <a:avLst/>
                </a:prstGeom>
                <a:noFill/>
              </p:spPr>
              <p:txBody>
                <a:bodyPr wrap="square" rtlCol="0">
                  <a:spAutoFit/>
                </a:bodyPr>
                <a:lstStyle/>
                <a:p>
                  <a:r>
                    <a:rPr lang="en-US" b="1" dirty="0">
                      <a:solidFill>
                        <a:schemeClr val="accent1">
                          <a:lumMod val="75000"/>
                        </a:schemeClr>
                      </a:solidFill>
                    </a:rPr>
                    <a:t>90%</a:t>
                  </a:r>
                </a:p>
              </p:txBody>
            </p:sp>
          </p:grpSp>
        </p:grpSp>
      </p:grpSp>
      <p:grpSp>
        <p:nvGrpSpPr>
          <p:cNvPr id="16" name="Group 15" title="Image of Outdoor Consumptive Use"/>
          <p:cNvGrpSpPr/>
          <p:nvPr/>
        </p:nvGrpSpPr>
        <p:grpSpPr>
          <a:xfrm>
            <a:off x="7480758" y="5786125"/>
            <a:ext cx="5225593" cy="3424191"/>
            <a:chOff x="2298026" y="2880186"/>
            <a:chExt cx="9271424" cy="5987875"/>
          </a:xfrm>
        </p:grpSpPr>
        <p:pic>
          <p:nvPicPr>
            <p:cNvPr id="17" name="Picture 4" descr="Image showing the water cycle. 80% of precipitation is consumed through evapo-transpiration. 20% is returned to the groundwa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9" y="2880186"/>
              <a:ext cx="6957995" cy="575194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9795673" y="3827544"/>
              <a:ext cx="1773777" cy="1112547"/>
              <a:chOff x="6792686" y="1999062"/>
              <a:chExt cx="1576873" cy="989045"/>
            </a:xfrm>
          </p:grpSpPr>
          <p:sp>
            <p:nvSpPr>
              <p:cNvPr id="22" name="Cloud 21"/>
              <p:cNvSpPr/>
              <p:nvPr/>
            </p:nvSpPr>
            <p:spPr>
              <a:xfrm>
                <a:off x="6792686" y="1999062"/>
                <a:ext cx="1576873" cy="989045"/>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23" name="TextBox 22" descr="80 percent of outdoor irrigation water is consumptive."/>
              <p:cNvSpPr txBox="1"/>
              <p:nvPr/>
            </p:nvSpPr>
            <p:spPr>
              <a:xfrm>
                <a:off x="7119257" y="2201196"/>
                <a:ext cx="923730" cy="574156"/>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b="1" dirty="0">
                    <a:solidFill>
                      <a:schemeClr val="accent1">
                        <a:lumMod val="75000"/>
                      </a:schemeClr>
                    </a:solidFill>
                  </a:rPr>
                  <a:t>80%</a:t>
                </a:r>
              </a:p>
            </p:txBody>
          </p:sp>
        </p:grpSp>
        <p:grpSp>
          <p:nvGrpSpPr>
            <p:cNvPr id="19" name="Group 18" descr="20% of outdoor irrigation water is returned to the water environment."/>
            <p:cNvGrpSpPr/>
            <p:nvPr/>
          </p:nvGrpSpPr>
          <p:grpSpPr>
            <a:xfrm>
              <a:off x="2298026" y="7409156"/>
              <a:ext cx="1563863" cy="1458905"/>
              <a:chOff x="8154955" y="4516016"/>
              <a:chExt cx="1390261" cy="1296955"/>
            </a:xfrm>
          </p:grpSpPr>
          <p:sp>
            <p:nvSpPr>
              <p:cNvPr id="20" name="Down Arrow Callout 19"/>
              <p:cNvSpPr/>
              <p:nvPr/>
            </p:nvSpPr>
            <p:spPr>
              <a:xfrm>
                <a:off x="8154955" y="4516016"/>
                <a:ext cx="1390261" cy="1296955"/>
              </a:xfrm>
              <a:prstGeom prst="downArrow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25" dirty="0"/>
              </a:p>
            </p:txBody>
          </p:sp>
          <p:sp>
            <p:nvSpPr>
              <p:cNvPr id="21" name="TextBox 20"/>
              <p:cNvSpPr txBox="1"/>
              <p:nvPr/>
            </p:nvSpPr>
            <p:spPr>
              <a:xfrm>
                <a:off x="8346232" y="4599993"/>
                <a:ext cx="1007706" cy="574155"/>
              </a:xfrm>
              <a:prstGeom prst="rect">
                <a:avLst/>
              </a:prstGeom>
              <a:noFill/>
            </p:spPr>
            <p:txBody>
              <a:bodyPr wrap="square" rtlCol="0">
                <a:spAutoFit/>
              </a:bodyPr>
              <a:lstStyle/>
              <a:p>
                <a:r>
                  <a:rPr lang="en-US" b="1" dirty="0">
                    <a:solidFill>
                      <a:schemeClr val="accent1">
                        <a:lumMod val="75000"/>
                      </a:schemeClr>
                    </a:solidFill>
                  </a:rPr>
                  <a:t>20%</a:t>
                </a:r>
              </a:p>
            </p:txBody>
          </p:sp>
        </p:grpSp>
      </p:grpSp>
    </p:spTree>
    <p:extLst>
      <p:ext uri="{BB962C8B-B14F-4D97-AF65-F5344CB8AC3E}">
        <p14:creationId xmlns:p14="http://schemas.microsoft.com/office/powerpoint/2010/main" val="2600463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fontScale="90000"/>
          </a:bodyPr>
          <a:lstStyle/>
          <a:p>
            <a:r>
              <a:rPr lang="en-US" dirty="0" smtClean="0">
                <a:latin typeface="Franklin Gothic Book" panose="020B0503020102020204" pitchFamily="34" charset="0"/>
              </a:rPr>
              <a:t>How are groundwater and streamflows connected?</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7</a:t>
            </a:fld>
            <a:endParaRPr kumimoji="1" lang="ja-JP" altLang="en-US" dirty="0"/>
          </a:p>
        </p:txBody>
      </p:sp>
      <p:pic>
        <p:nvPicPr>
          <p:cNvPr id="6" name="Picture 5" title="Decorative"/>
          <p:cNvPicPr>
            <a:picLocks noChangeAspect="1"/>
          </p:cNvPicPr>
          <p:nvPr/>
        </p:nvPicPr>
        <p:blipFill>
          <a:blip r:embed="rId3"/>
          <a:stretch>
            <a:fillRect/>
          </a:stretch>
        </p:blipFill>
        <p:spPr>
          <a:xfrm>
            <a:off x="1518764" y="1746914"/>
            <a:ext cx="10286549" cy="7752318"/>
          </a:xfrm>
          <a:prstGeom prst="rect">
            <a:avLst/>
          </a:prstGeom>
        </p:spPr>
      </p:pic>
    </p:spTree>
    <p:extLst>
      <p:ext uri="{BB962C8B-B14F-4D97-AF65-F5344CB8AC3E}">
        <p14:creationId xmlns:p14="http://schemas.microsoft.com/office/powerpoint/2010/main" val="560936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3714413" cy="1546238"/>
          </a:xfrm>
          <a:noFill/>
        </p:spPr>
        <p:txBody>
          <a:bodyPr>
            <a:normAutofit/>
          </a:bodyPr>
          <a:lstStyle/>
          <a:p>
            <a:r>
              <a:rPr lang="en-US" dirty="0" smtClean="0">
                <a:latin typeface="Franklin Gothic Book" panose="020B0503020102020204" pitchFamily="34" charset="0"/>
              </a:rPr>
              <a:t>How do wells affect streamflows?</a:t>
            </a:r>
            <a:endParaRPr lang="en-US" dirty="0">
              <a:latin typeface="Franklin Gothic Book" panose="020B0503020102020204" pitchFamily="34" charset="0"/>
            </a:endParaRPr>
          </a:p>
        </p:txBody>
      </p:sp>
      <p:sp>
        <p:nvSpPr>
          <p:cNvPr id="3" name="Slide Number Placeholder 2"/>
          <p:cNvSpPr>
            <a:spLocks noGrp="1"/>
          </p:cNvSpPr>
          <p:nvPr>
            <p:ph type="sldNum" sz="quarter" idx="10"/>
          </p:nvPr>
        </p:nvSpPr>
        <p:spPr/>
        <p:txBody>
          <a:bodyPr/>
          <a:lstStyle/>
          <a:p>
            <a:fld id="{B54AD89C-DF1E-4948-B597-5DD47B34A9CA}" type="slidenum">
              <a:rPr kumimoji="1" lang="ja-JP" altLang="en-US" smtClean="0"/>
              <a:pPr/>
              <a:t>8</a:t>
            </a:fld>
            <a:endParaRPr kumimoji="1" lang="ja-JP" altLang="en-US" dirty="0"/>
          </a:p>
        </p:txBody>
      </p:sp>
      <p:pic>
        <p:nvPicPr>
          <p:cNvPr id="5" name="Picture 4" title="Decorative"/>
          <p:cNvPicPr>
            <a:picLocks noChangeAspect="1"/>
          </p:cNvPicPr>
          <p:nvPr/>
        </p:nvPicPr>
        <p:blipFill>
          <a:blip r:embed="rId3"/>
          <a:stretch>
            <a:fillRect/>
          </a:stretch>
        </p:blipFill>
        <p:spPr>
          <a:xfrm>
            <a:off x="1402967" y="1446662"/>
            <a:ext cx="10989200" cy="7982913"/>
          </a:xfrm>
          <a:prstGeom prst="rect">
            <a:avLst/>
          </a:prstGeom>
        </p:spPr>
      </p:pic>
    </p:spTree>
    <p:extLst>
      <p:ext uri="{BB962C8B-B14F-4D97-AF65-F5344CB8AC3E}">
        <p14:creationId xmlns:p14="http://schemas.microsoft.com/office/powerpoint/2010/main" val="11612966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Franklin Gothic Book" panose="020B0503020102020204" pitchFamily="34" charset="0"/>
              </a:rPr>
              <a:t>Streamflow Restoration law</a:t>
            </a:r>
            <a:br>
              <a:rPr lang="en-US" dirty="0" smtClean="0">
                <a:latin typeface="Franklin Gothic Book" panose="020B0503020102020204" pitchFamily="34" charset="0"/>
              </a:rPr>
            </a:br>
            <a:r>
              <a:rPr lang="en-US" dirty="0" smtClean="0">
                <a:latin typeface="Franklin Gothic Book" panose="020B0503020102020204" pitchFamily="34" charset="0"/>
              </a:rPr>
              <a:t>RCW 90.94</a:t>
            </a:r>
            <a:endParaRPr lang="en-US" dirty="0">
              <a:latin typeface="Franklin Gothic Book" panose="020B0503020102020204" pitchFamily="34" charset="0"/>
            </a:endParaRPr>
          </a:p>
        </p:txBody>
      </p:sp>
      <p:sp>
        <p:nvSpPr>
          <p:cNvPr id="9" name="Text Placeholder 4"/>
          <p:cNvSpPr>
            <a:spLocks noGrp="1"/>
          </p:cNvSpPr>
          <p:nvPr>
            <p:ph type="body" sz="quarter" idx="4294967295"/>
          </p:nvPr>
        </p:nvSpPr>
        <p:spPr>
          <a:xfrm>
            <a:off x="7705344" y="3061576"/>
            <a:ext cx="4949952" cy="4160688"/>
          </a:xfrm>
          <a:prstGeom prst="rect">
            <a:avLst/>
          </a:prstGeom>
          <a:noFill/>
        </p:spPr>
        <p:txBody>
          <a:bodyPr>
            <a:noAutofit/>
          </a:bodyPr>
          <a:lstStyle/>
          <a:p>
            <a:pPr marL="514255" lvl="1" indent="0">
              <a:buNone/>
            </a:pPr>
            <a:r>
              <a:rPr lang="en-US" sz="3200" dirty="0"/>
              <a:t>C</a:t>
            </a:r>
            <a:r>
              <a:rPr lang="en-US" sz="3200" dirty="0" smtClean="0"/>
              <a:t>larifies </a:t>
            </a:r>
            <a:r>
              <a:rPr lang="en-US" sz="3200" dirty="0"/>
              <a:t>how local governments can issue building permits for homes intending to use a permit-exempt well for their domestic water supply </a:t>
            </a:r>
            <a:r>
              <a:rPr lang="en-US" sz="3200" b="1" dirty="0"/>
              <a:t>and offsets those impacts through a local watershed planning effort</a:t>
            </a:r>
            <a:r>
              <a:rPr lang="en-US" sz="3200" dirty="0" smtClean="0"/>
              <a:t>. </a:t>
            </a:r>
          </a:p>
          <a:p>
            <a:pPr marL="514255" lvl="1" indent="0">
              <a:buNone/>
            </a:pPr>
            <a:endParaRPr lang="en-US" dirty="0">
              <a:latin typeface="Franklin Gothic Book" panose="020B0503020102020204" pitchFamily="34" charset="0"/>
            </a:endParaRPr>
          </a:p>
        </p:txBody>
      </p:sp>
    </p:spTree>
    <p:extLst>
      <p:ext uri="{BB962C8B-B14F-4D97-AF65-F5344CB8AC3E}">
        <p14:creationId xmlns:p14="http://schemas.microsoft.com/office/powerpoint/2010/main" val="2427683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p:properties xmlns:p="http://schemas.microsoft.com/office/2006/metadata/properties" xmlns:xsi="http://www.w3.org/2001/XMLSchema-instance" xmlns:pc="http://schemas.microsoft.com/office/infopath/2007/PartnerControls">
  <documentManagement>
    <EZview xmlns="81b753b0-5f84-4476-b087-97d9c3e0d4e3">Needs to be posted</EZview>
    <WRIA xmlns="81b753b0-5f84-4476-b087-97d9c3e0d4e3">9</WRIA>
    <Accessibility xmlns="81b753b0-5f84-4476-b087-97d9c3e0d4e3">Needs review</Accessibility>
    <_dlc_DocId xmlns="ef268caf-1fb8-457d-9d19-5700d63503a6">Z7ARTAUZ4RFD-1961471117-631</_dlc_DocId>
    <_dlc_DocIdUrl xmlns="ef268caf-1fb8-457d-9d19-5700d63503a6">
      <Url>http://teams/sites/WR/srs/_layouts/15/DocIdRedir.aspx?ID=Z7ARTAUZ4RFD-1961471117-631</Url>
      <Description>Z7ARTAUZ4RFD-1961471117-631</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E87ED565BBD1434694F55D60D1AC51F4" ma:contentTypeVersion="4" ma:contentTypeDescription="Create a new document." ma:contentTypeScope="" ma:versionID="ee249dc0a406b10b84e22323f148e259">
  <xsd:schema xmlns:xsd="http://www.w3.org/2001/XMLSchema" xmlns:xs="http://www.w3.org/2001/XMLSchema" xmlns:p="http://schemas.microsoft.com/office/2006/metadata/properties" xmlns:ns2="81b753b0-5f84-4476-b087-97d9c3e0d4e3" xmlns:ns3="fa9a4940-7a8b-4399-b0b9-597dee2fdc40" xmlns:ns4="ef268caf-1fb8-457d-9d19-5700d63503a6" targetNamespace="http://schemas.microsoft.com/office/2006/metadata/properties" ma:root="true" ma:fieldsID="0764d0944c6b9679e62927a78d6cad85" ns2:_="" ns3:_="" ns4:_="">
    <xsd:import namespace="81b753b0-5f84-4476-b087-97d9c3e0d4e3"/>
    <xsd:import namespace="fa9a4940-7a8b-4399-b0b9-597dee2fdc40"/>
    <xsd:import namespace="ef268caf-1fb8-457d-9d19-5700d63503a6"/>
    <xsd:element name="properties">
      <xsd:complexType>
        <xsd:sequence>
          <xsd:element name="documentManagement">
            <xsd:complexType>
              <xsd:all>
                <xsd:element ref="ns2:WRIA"/>
                <xsd:element ref="ns2:Accessibility" minOccurs="0"/>
                <xsd:element ref="ns2:EZview" minOccurs="0"/>
                <xsd:element ref="ns3:SharedWithUsers" minOccurs="0"/>
                <xsd:element ref="ns4:_dlc_DocId" minOccurs="0"/>
                <xsd:element ref="ns4:_dlc_DocIdUrl" minOccurs="0"/>
                <xsd:element ref="ns4: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b753b0-5f84-4476-b087-97d9c3e0d4e3" elementFormDefault="qualified">
    <xsd:import namespace="http://schemas.microsoft.com/office/2006/documentManagement/types"/>
    <xsd:import namespace="http://schemas.microsoft.com/office/infopath/2007/PartnerControls"/>
    <xsd:element name="WRIA" ma:index="8" ma:displayName="WRIA" ma:default="Multiple" ma:description="Committee's WRIA" ma:format="Dropdown" ma:internalName="WRIA">
      <xsd:simpleType>
        <xsd:restriction base="dms:Choice">
          <xsd:enumeration value="7"/>
          <xsd:enumeration value="8"/>
          <xsd:enumeration value="9"/>
          <xsd:enumeration value="10"/>
          <xsd:enumeration value="12"/>
          <xsd:enumeration value="Multiple"/>
          <xsd:enumeration value="13"/>
          <xsd:enumeration value="14"/>
          <xsd:enumeration value="15"/>
        </xsd:restriction>
      </xsd:simpleType>
    </xsd:element>
    <xsd:element name="Accessibility" ma:index="9" nillable="true" ma:displayName="Accessibility" ma:default="Needs review" ma:description="Status of Accessibility check." ma:format="Dropdown" ma:internalName="Accessibility">
      <xsd:simpleType>
        <xsd:restriction base="dms:Choice">
          <xsd:enumeration value="Sent Back to Planner"/>
          <xsd:enumeration value="Needs review"/>
          <xsd:enumeration value="In Progress"/>
          <xsd:enumeration value="Completed"/>
          <xsd:enumeration value="Does Not Pass"/>
        </xsd:restriction>
      </xsd:simpleType>
    </xsd:element>
    <xsd:element name="EZview" ma:index="10" nillable="true" ma:displayName="EZview" ma:default="Needs to be posted" ma:description="Status of document on EZview." ma:format="Dropdown" ma:internalName="EZview">
      <xsd:simpleType>
        <xsd:restriction base="dms:Choice">
          <xsd:enumeration value="Needs to be posted"/>
          <xsd:enumeration value="Pending review"/>
          <xsd:enumeration value="Posted"/>
          <xsd:enumeration value="Removed"/>
        </xsd:restriction>
      </xsd:simple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f268caf-1fb8-457d-9d19-5700d63503a6"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2.xml><?xml version="1.0" encoding="utf-8"?>
<ds:datastoreItem xmlns:ds="http://schemas.openxmlformats.org/officeDocument/2006/customXml" ds:itemID="{4C540C00-5AC5-4462-94A4-EA40A2016684}">
  <ds:schemaRefs>
    <ds:schemaRef ds:uri="http://schemas.microsoft.com/sharepoint/events"/>
  </ds:schemaRefs>
</ds:datastoreItem>
</file>

<file path=customXml/itemProps3.xml><?xml version="1.0" encoding="utf-8"?>
<ds:datastoreItem xmlns:ds="http://schemas.openxmlformats.org/officeDocument/2006/customXml" ds:itemID="{DFBD3E23-31D7-4FD5-A842-ED2822B53B2A}">
  <ds:schemaRefs>
    <ds:schemaRef ds:uri="http://schemas.openxmlformats.org/package/2006/metadata/core-properties"/>
    <ds:schemaRef ds:uri="http://purl.org/dc/elements/1.1/"/>
    <ds:schemaRef ds:uri="fa9a4940-7a8b-4399-b0b9-597dee2fdc40"/>
    <ds:schemaRef ds:uri="http://schemas.microsoft.com/office/infopath/2007/PartnerControls"/>
    <ds:schemaRef ds:uri="http://purl.org/dc/terms/"/>
    <ds:schemaRef ds:uri="ef268caf-1fb8-457d-9d19-5700d63503a6"/>
    <ds:schemaRef ds:uri="81b753b0-5f84-4476-b087-97d9c3e0d4e3"/>
    <ds:schemaRef ds:uri="http://schemas.microsoft.com/office/2006/documentManagement/types"/>
    <ds:schemaRef ds:uri="http://schemas.microsoft.com/office/2006/metadata/properties"/>
    <ds:schemaRef ds:uri="http://www.w3.org/XML/1998/namespace"/>
    <ds:schemaRef ds:uri="http://purl.org/dc/dcmitype/"/>
  </ds:schemaRefs>
</ds:datastoreItem>
</file>

<file path=customXml/itemProps4.xml><?xml version="1.0" encoding="utf-8"?>
<ds:datastoreItem xmlns:ds="http://schemas.openxmlformats.org/officeDocument/2006/customXml" ds:itemID="{6183BC16-3CE8-412C-B000-5A22E2CDE4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b753b0-5f84-4476-b087-97d9c3e0d4e3"/>
    <ds:schemaRef ds:uri="fa9a4940-7a8b-4399-b0b9-597dee2fdc40"/>
    <ds:schemaRef ds:uri="ef268caf-1fb8-457d-9d19-5700d63503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10095</TotalTime>
  <Words>3169</Words>
  <Application>Microsoft Office PowerPoint</Application>
  <PresentationFormat>Custom</PresentationFormat>
  <Paragraphs>485</Paragraphs>
  <Slides>39</Slides>
  <Notes>33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39</vt:i4>
      </vt:variant>
    </vt:vector>
  </HeadingPairs>
  <TitlesOfParts>
    <vt:vector size="52" baseType="lpstr">
      <vt:lpstr>Calibri</vt:lpstr>
      <vt:lpstr>Yu Gothic</vt:lpstr>
      <vt:lpstr>Wingdings</vt:lpstr>
      <vt:lpstr>Roboto Medium</vt:lpstr>
      <vt:lpstr>Roboto</vt:lpstr>
      <vt:lpstr>Franklin Gothic Medium</vt:lpstr>
      <vt:lpstr>Times New Roman</vt:lpstr>
      <vt:lpstr>Courier New</vt:lpstr>
      <vt:lpstr>Symbol</vt:lpstr>
      <vt:lpstr>Franklin Gothic Book</vt:lpstr>
      <vt:lpstr>Calibri Light</vt:lpstr>
      <vt:lpstr>Arial</vt:lpstr>
      <vt:lpstr>Contents</vt:lpstr>
      <vt:lpstr>Streamflow Restoration Planning</vt:lpstr>
      <vt:lpstr>Streamflow Restoration law RCW 90.94</vt:lpstr>
      <vt:lpstr>Watershed Restoration and Enhancement Plan Components</vt:lpstr>
      <vt:lpstr>Presentation Outline</vt:lpstr>
      <vt:lpstr>What is a permit-exempt domestic well?</vt:lpstr>
      <vt:lpstr>What is consumptive water use?</vt:lpstr>
      <vt:lpstr>How are groundwater and streamflows connected?</vt:lpstr>
      <vt:lpstr>How do wells affect streamflows?</vt:lpstr>
      <vt:lpstr>Streamflow Restoration law RCW 90.94</vt:lpstr>
      <vt:lpstr>Streamflow Restoration Planning</vt:lpstr>
      <vt:lpstr>Streamflow Restoration Funding Program Overview</vt:lpstr>
      <vt:lpstr>Overview of the Watershed Plan</vt:lpstr>
      <vt:lpstr>What is offset?</vt:lpstr>
      <vt:lpstr>What is Net Ecological Benefit (NEB)?</vt:lpstr>
      <vt:lpstr>Watershed Restoration and Enhancement Committee</vt:lpstr>
      <vt:lpstr>What is the Committee’s role?</vt:lpstr>
      <vt:lpstr>Watershed Restoration and Enhancement Plan Components</vt:lpstr>
      <vt:lpstr>Delineate Subbasins</vt:lpstr>
      <vt:lpstr>Subbasin Delineation Map</vt:lpstr>
      <vt:lpstr>Project New Permit-Exempt Wells</vt:lpstr>
      <vt:lpstr>Projected New Permit-Exempt Wells Map</vt:lpstr>
      <vt:lpstr>Number of PE Wells Projected between 2018 and 2038 for the WRIA 9 Subbasins</vt:lpstr>
      <vt:lpstr>Estimate New Consumptive Water Use</vt:lpstr>
      <vt:lpstr>Estimated New Consumptive Water Use Map</vt:lpstr>
      <vt:lpstr>Consumptive Use Estimate</vt:lpstr>
      <vt:lpstr>Types of Projects &amp; Actions</vt:lpstr>
      <vt:lpstr>Water Offset Projects</vt:lpstr>
      <vt:lpstr>Habitat Projects</vt:lpstr>
      <vt:lpstr>WRIA 9 Projects</vt:lpstr>
      <vt:lpstr>Potential Future Projects</vt:lpstr>
      <vt:lpstr>Adaptive Management Recommendations</vt:lpstr>
      <vt:lpstr>Plan Implementation</vt:lpstr>
      <vt:lpstr>Steps to complete plan</vt:lpstr>
      <vt:lpstr>Post Plan Submission</vt:lpstr>
      <vt:lpstr>Thank you for your time!</vt:lpstr>
      <vt:lpstr>Ecology’s Policy Interpretation</vt:lpstr>
      <vt:lpstr>Ecology’s NEB Guidance</vt:lpstr>
      <vt:lpstr>WRIA 9 Committee Brochure</vt:lpstr>
      <vt:lpstr>Grants Guidance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WRIA 9 Final Draft Plan Overview Slides</dc:title>
  <dc:creator>Camille St. Onge</dc:creator>
  <cp:lastModifiedBy>Drapeau, Andrew (ECY)</cp:lastModifiedBy>
  <cp:revision>456</cp:revision>
  <cp:lastPrinted>2019-01-10T20:44:52Z</cp:lastPrinted>
  <dcterms:created xsi:type="dcterms:W3CDTF">2016-10-08T14:15:50Z</dcterms:created>
  <dcterms:modified xsi:type="dcterms:W3CDTF">2020-11-16T21:39:44Z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0x010100E87ED565BBD1434694F55D60D1AC51F4</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_dlc_DocIdItemGuid">
    <vt:lpwstr>5d0a8d09-a85c-43d8-8625-bf62408683f8</vt:lpwstr>
  </property>
</Properties>
</file>