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9" r:id="rId2"/>
    <p:sldId id="262" r:id="rId3"/>
    <p:sldId id="341" r:id="rId4"/>
    <p:sldId id="333" r:id="rId5"/>
    <p:sldId id="339" r:id="rId6"/>
    <p:sldId id="332" r:id="rId7"/>
    <p:sldId id="312" r:id="rId8"/>
    <p:sldId id="313" r:id="rId9"/>
    <p:sldId id="304" r:id="rId10"/>
    <p:sldId id="348" r:id="rId11"/>
    <p:sldId id="340" r:id="rId12"/>
    <p:sldId id="342" r:id="rId13"/>
    <p:sldId id="337" r:id="rId14"/>
    <p:sldId id="275" r:id="rId15"/>
    <p:sldId id="276" r:id="rId16"/>
    <p:sldId id="299" r:id="rId17"/>
    <p:sldId id="336" r:id="rId18"/>
    <p:sldId id="338" r:id="rId19"/>
    <p:sldId id="343" r:id="rId20"/>
    <p:sldId id="344" r:id="rId21"/>
    <p:sldId id="346" r:id="rId22"/>
    <p:sldId id="335" r:id="rId23"/>
    <p:sldId id="347" r:id="rId24"/>
    <p:sldId id="314" r:id="rId25"/>
    <p:sldId id="349" r:id="rId26"/>
  </p:sldIdLst>
  <p:sldSz cx="12161838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423" userDrawn="1">
          <p15:clr>
            <a:srgbClr val="A4A3A4"/>
          </p15:clr>
        </p15:guide>
        <p15:guide id="3" pos="5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36D"/>
    <a:srgbClr val="9FE763"/>
    <a:srgbClr val="9A40C2"/>
    <a:srgbClr val="336600"/>
    <a:srgbClr val="E56D23"/>
    <a:srgbClr val="F4F7ED"/>
    <a:srgbClr val="FFF9E5"/>
    <a:srgbClr val="F6F9FC"/>
    <a:srgbClr val="F7F5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1" autoAdjust="0"/>
    <p:restoredTop sz="80430" autoAdjust="0"/>
  </p:normalViewPr>
  <p:slideViewPr>
    <p:cSldViewPr showGuides="1">
      <p:cViewPr varScale="1">
        <p:scale>
          <a:sx n="39" d="100"/>
          <a:sy n="39" d="100"/>
        </p:scale>
        <p:origin x="20" y="512"/>
      </p:cViewPr>
      <p:guideLst>
        <p:guide orient="horz" pos="240"/>
        <p:guide pos="423"/>
        <p:guide pos="519"/>
      </p:guideLst>
    </p:cSldViewPr>
  </p:slideViewPr>
  <p:outlineViewPr>
    <p:cViewPr>
      <p:scale>
        <a:sx n="33" d="100"/>
        <a:sy n="33" d="100"/>
      </p:scale>
      <p:origin x="0" y="2237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3FF48-AE93-4A35-9F5C-6C7450DA68C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75D4B-CD18-49F5-AC35-98F3EB24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7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795FC-49D2-4694-A505-EF10215739D8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96913"/>
            <a:ext cx="61817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ECEC00-A589-4E35-B61A-7CC679C36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43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e6a949dce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e6a949dce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0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6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 anchor="b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388C5A7-C195-43D3-93F8-59EA465E280B}" type="slidenum">
              <a:rPr lang="en-US" altLang="en-US" sz="1200">
                <a:latin typeface="Times New Roman" pitchFamily="18" charset="0"/>
              </a:rPr>
              <a:pPr algn="r"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338" y="696913"/>
            <a:ext cx="6181725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3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DED491D0-8E1B-49C7-849B-A28568D94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1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8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4338" y="696913"/>
            <a:ext cx="61817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820">
              <a:defRPr/>
            </a:pPr>
            <a:endParaRPr lang="en-US" dirty="0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GMPC/GMPB Workshop</a:t>
            </a:r>
            <a:endParaRPr lang="en-US" dirty="0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September 28, 2016</a:t>
            </a:r>
            <a:endParaRPr lang="en-US" dirty="0" smtClean="0"/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0F945-AFAF-49EE-A73D-47541DCB1771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049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6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4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9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4338" y="696913"/>
            <a:ext cx="6181725" cy="34861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2A6AF-E5C0-435C-8BC7-E6904A4556EC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GMPC/GMPB Workshop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28,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EC00-A589-4E35-B61A-7CC679C365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3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2138" y="2130426"/>
            <a:ext cx="10337562" cy="198437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4276" y="4572000"/>
            <a:ext cx="8513287" cy="1295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9BA548-CACD-4E64-9B4F-FEAB30A1086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387730-BC4C-4D0B-A1C5-6202890C3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1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5257800"/>
            <a:ext cx="7297103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0789" y="1600200"/>
            <a:ext cx="10742957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715000"/>
            <a:ext cx="7297103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A548-CACD-4E64-9B4F-FEAB30A1086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416676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7730-BC4C-4D0B-A1C5-6202890C3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749900" y="76202"/>
            <a:ext cx="8209241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05395" y="6492876"/>
            <a:ext cx="2837762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fld id="{099BA548-CACD-4E64-9B4F-FEAB30A1086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74176" y="6492876"/>
            <a:ext cx="6283616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Growth Management Planning Council | </a:t>
            </a:r>
            <a:fld id="{88387730-BC4C-4D0B-A1C5-6202890C30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6069" y="1676401"/>
            <a:ext cx="11401723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karen.wolf@kingcounty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" title="slide background 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7616"/>
          <a:stretch/>
        </p:blipFill>
        <p:spPr>
          <a:xfrm>
            <a:off x="-567" y="-228600"/>
            <a:ext cx="12161838" cy="2730500"/>
          </a:xfrm>
          <a:prstGeom prst="rect">
            <a:avLst/>
          </a:prstGeom>
        </p:spPr>
      </p:pic>
      <p:pic>
        <p:nvPicPr>
          <p:cNvPr id="12" name="Picture 11" descr="slide background" title="slide background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60" b="18801"/>
          <a:stretch/>
        </p:blipFill>
        <p:spPr>
          <a:xfrm>
            <a:off x="-567" y="6549121"/>
            <a:ext cx="12161838" cy="321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919" y="923328"/>
            <a:ext cx="9296400" cy="4334471"/>
          </a:xfrm>
        </p:spPr>
        <p:txBody>
          <a:bodyPr>
            <a:noAutofit/>
          </a:bodyPr>
          <a:lstStyle/>
          <a:p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sz="5400" kern="1200" dirty="0" smtClean="0">
                <a:effectLst/>
              </a:rPr>
              <a:t>Foundations</a:t>
            </a: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>of Growth Management Act Planning </a:t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>in King County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921655"/>
            <a:ext cx="12161839" cy="163790"/>
          </a:xfrm>
        </p:spPr>
        <p:txBody>
          <a:bodyPr>
            <a:normAutofit fontScale="25000" lnSpcReduction="20000"/>
          </a:bodyPr>
          <a:lstStyle/>
          <a:p>
            <a:pPr lvl="0" rtl="0" eaLnBrk="1" latinLnBrk="0" hangingPunct="1"/>
            <a:endParaRPr lang="en-US" sz="4400" b="0" i="1" kern="1200" dirty="0" smtClean="0"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r>
              <a:rPr lang="en-US" sz="14400" i="1" kern="1200" dirty="0" smtClean="0">
                <a:effectLst/>
                <a:latin typeface="+mj-lt"/>
                <a:ea typeface="+mj-ea"/>
                <a:cs typeface="+mj-cs"/>
              </a:rPr>
              <a:t>WRIA 9 - </a:t>
            </a:r>
            <a:r>
              <a:rPr lang="en-US" sz="14400" i="1" dirty="0" smtClean="0">
                <a:latin typeface="+mj-lt"/>
                <a:ea typeface="+mj-ea"/>
                <a:cs typeface="+mj-cs"/>
              </a:rPr>
              <a:t>March 26, 2019</a:t>
            </a:r>
          </a:p>
          <a:p>
            <a:pPr lvl="0" rtl="0" eaLnBrk="1" latinLnBrk="0" hangingPunct="1"/>
            <a:endParaRPr lang="en-US" sz="4000" i="1" dirty="0">
              <a:effectLst/>
              <a:latin typeface="+mj-lt"/>
              <a:ea typeface="+mj-ea"/>
              <a:cs typeface="+mj-cs"/>
            </a:endParaRPr>
          </a:p>
          <a:p>
            <a:pPr lvl="0" rtl="0" eaLnBrk="1" latinLnBrk="0" hangingPunct="1"/>
            <a:endParaRPr lang="en-US" sz="2300" dirty="0" smtClean="0">
              <a:effectLst/>
            </a:endParaRPr>
          </a:p>
        </p:txBody>
      </p:sp>
      <p:grpSp>
        <p:nvGrpSpPr>
          <p:cNvPr id="10" name="Group 9" descr="background" title="slide background"/>
          <p:cNvGrpSpPr/>
          <p:nvPr/>
        </p:nvGrpSpPr>
        <p:grpSpPr>
          <a:xfrm>
            <a:off x="-567" y="-228600"/>
            <a:ext cx="12162405" cy="7096124"/>
            <a:chOff x="-567" y="-228600"/>
            <a:chExt cx="12162405" cy="7096124"/>
          </a:xfrm>
        </p:grpSpPr>
        <p:pic>
          <p:nvPicPr>
            <p:cNvPr id="5" name="Picture 4" descr="slide background" title="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7616"/>
            <a:stretch/>
          </p:blipFill>
          <p:spPr>
            <a:xfrm>
              <a:off x="0" y="-228600"/>
              <a:ext cx="12161838" cy="2730500"/>
            </a:xfrm>
            <a:prstGeom prst="rect">
              <a:avLst/>
            </a:prstGeom>
          </p:spPr>
        </p:pic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0" y="1816100"/>
              <a:ext cx="12161838" cy="9144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8" name="Picture 17" descr="background" title="slide 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60" b="18801"/>
            <a:stretch/>
          </p:blipFill>
          <p:spPr>
            <a:xfrm>
              <a:off x="-567" y="6545945"/>
              <a:ext cx="12161838" cy="32157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861719" y="5845771"/>
            <a:ext cx="706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latin typeface="+mj-lt"/>
              </a:rPr>
              <a:t>Karen Wolf, FAICP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4" y="76202"/>
            <a:ext cx="11287628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VISION 2050 Growth Alternatives</a:t>
            </a:r>
            <a:endParaRPr lang="en-US" dirty="0"/>
          </a:p>
        </p:txBody>
      </p:sp>
      <p:graphicFrame>
        <p:nvGraphicFramePr>
          <p:cNvPr id="4" name="Content Placeholder 3" descr="Vision 2050 growth alternatives" title="Vision 2050 growth alternativ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664002"/>
              </p:ext>
            </p:extLst>
          </p:nvPr>
        </p:nvGraphicFramePr>
        <p:xfrm>
          <a:off x="1356518" y="1676400"/>
          <a:ext cx="9677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106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Stay the Course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Transit Focused Growth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Reset Urban Growth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Growth focused in Metropolitan and Core cities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More compact growth focused in high capacity areas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Growth more distributed throughout the urban growth area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6" name="Rectangle 5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9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ion 2050 SEPA Process" title="Vision 2050 SEPA Proc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829" y="1215166"/>
            <a:ext cx="7810180" cy="4427669"/>
          </a:xfrm>
          <a:prstGeom prst="rect">
            <a:avLst/>
          </a:prstGeom>
        </p:spPr>
      </p:pic>
      <p:grpSp>
        <p:nvGrpSpPr>
          <p:cNvPr id="3" name="Group 2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Environmental Process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in King County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King County chose to work closely and collaboratively with cities to set the UGA and establish the Countywide Planning Policies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Interlocal </a:t>
            </a:r>
            <a:r>
              <a:rPr lang="en-US" sz="2800" dirty="0">
                <a:solidFill>
                  <a:schemeClr val="tx2"/>
                </a:solidFill>
              </a:rPr>
              <a:t>Agreement (1992)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Growth </a:t>
            </a:r>
            <a:r>
              <a:rPr lang="en-US" dirty="0">
                <a:solidFill>
                  <a:schemeClr val="tx2"/>
                </a:solidFill>
              </a:rPr>
              <a:t>Management Planning Council (GMPC)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Interjurisdictional Staff Team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Rules for adoption and ratification of Countywide Planning </a:t>
            </a:r>
            <a:r>
              <a:rPr lang="en-US" dirty="0" smtClean="0">
                <a:solidFill>
                  <a:schemeClr val="tx2"/>
                </a:solidFill>
              </a:rPr>
              <a:t>Policies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 of King County population growth 1960-2017" title="King County population grow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81" y="1731410"/>
            <a:ext cx="9182187" cy="47127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520" y="76202"/>
            <a:ext cx="10983622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King County Population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in King County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Countywide </a:t>
            </a:r>
            <a:r>
              <a:rPr lang="en-US" sz="2800" dirty="0">
                <a:solidFill>
                  <a:schemeClr val="tx2"/>
                </a:solidFill>
              </a:rPr>
              <a:t>Planning Policies (last updated 2012) establish: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Urban Growth Area (UGA)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Criteria </a:t>
            </a:r>
            <a:r>
              <a:rPr lang="en-US" dirty="0">
                <a:solidFill>
                  <a:schemeClr val="tx2"/>
                </a:solidFill>
              </a:rPr>
              <a:t>for revising </a:t>
            </a:r>
            <a:r>
              <a:rPr lang="en-US" dirty="0" smtClean="0">
                <a:solidFill>
                  <a:schemeClr val="tx2"/>
                </a:solidFill>
              </a:rPr>
              <a:t>the UGA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Growth targets for each jurisdiction</a:t>
            </a:r>
          </a:p>
          <a:p>
            <a:pPr lvl="1">
              <a:spcBef>
                <a:spcPts val="9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Criteria for defining urban centers and manufacturing/industrial centers </a:t>
            </a: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5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in King County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Countywide </a:t>
            </a:r>
            <a:r>
              <a:rPr lang="en-US" sz="2800" dirty="0">
                <a:solidFill>
                  <a:schemeClr val="tx2"/>
                </a:solidFill>
              </a:rPr>
              <a:t>Planning Policies </a:t>
            </a:r>
            <a:r>
              <a:rPr lang="en-US" sz="2800" dirty="0" smtClean="0">
                <a:solidFill>
                  <a:schemeClr val="tx2"/>
                </a:solidFill>
              </a:rPr>
              <a:t>provide guidance for local comprehensive plans on: </a:t>
            </a:r>
            <a:endParaRPr lang="en-US" sz="28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Development pattern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Transportation </a:t>
            </a:r>
            <a:endParaRPr lang="en-US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Affordable housing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Public capital facilities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Annexation and joint planning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Economic development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Environment</a:t>
            </a: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6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3325" y="1447800"/>
            <a:ext cx="10958513" cy="5181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Accommodate most recent 20-year population forecast from OFM, and 20-year jobs forecast from PSRC.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Plan for growth consistent with Regional Growth Strategy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Focus growth in cities with major centers, &amp; in other large cities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Limit development in Rural Areas, protect Resource Lands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Efficiently use existing development capacity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Promote a land use pattern served effectively with infrastructure and transit</a:t>
            </a:r>
          </a:p>
          <a:p>
            <a:pPr marL="457200" indent="-45720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Improve jobs/housing balance within the county</a:t>
            </a:r>
          </a:p>
          <a:p>
            <a:pPr marL="457200" lvl="1" indent="0" algn="r" eaLnBrk="1" hangingPunct="1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buNone/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Source: Policy DP-11 in Countywide Planning Policies, 2012</a:t>
            </a:r>
          </a:p>
        </p:txBody>
      </p:sp>
      <p:grpSp>
        <p:nvGrpSpPr>
          <p:cNvPr id="5" name="Group 4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6" name="Rectangle 5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Target Setting: CPPs establish guiding principles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386" y="484280"/>
            <a:ext cx="9843733" cy="987171"/>
          </a:xfrm>
        </p:spPr>
        <p:txBody>
          <a:bodyPr/>
          <a:lstStyle/>
          <a:p>
            <a:pPr algn="l"/>
            <a:r>
              <a:rPr lang="en-US" dirty="0" smtClean="0"/>
              <a:t>King County Land Use Map</a:t>
            </a:r>
            <a:endParaRPr lang="en-US" dirty="0"/>
          </a:p>
        </p:txBody>
      </p:sp>
      <p:pic>
        <p:nvPicPr>
          <p:cNvPr id="5" name="Picture 4" descr="King County Land Use Map 2016" title="King County Land Use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12" y="1471451"/>
            <a:ext cx="7628360" cy="480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514" y="76202"/>
            <a:ext cx="112876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WRIA 9 Land Use</a:t>
            </a:r>
            <a:endParaRPr lang="en-US" dirty="0"/>
          </a:p>
        </p:txBody>
      </p:sp>
      <p:pic>
        <p:nvPicPr>
          <p:cNvPr id="2" name="Content Placeholder 1" descr="WRIA 9 Land Use Map" title="WRIA 9 Land Use Ma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685800"/>
            <a:ext cx="7162800" cy="5534892"/>
          </a:xfrm>
        </p:spPr>
      </p:pic>
    </p:spTree>
    <p:extLst>
      <p:ext uri="{BB962C8B-B14F-4D97-AF65-F5344CB8AC3E}">
        <p14:creationId xmlns:p14="http://schemas.microsoft.com/office/powerpoint/2010/main" val="42685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914" y="381000"/>
            <a:ext cx="8762206" cy="4572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WRIA 9 Land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091" y="1142999"/>
            <a:ext cx="5549027" cy="4983165"/>
          </a:xfrm>
        </p:spPr>
        <p:txBody>
          <a:bodyPr/>
          <a:lstStyle/>
          <a:p>
            <a:r>
              <a:rPr lang="en-US" dirty="0" smtClean="0"/>
              <a:t>The unincorporated portions of WRIA are primarily resource lands and rural</a:t>
            </a:r>
          </a:p>
          <a:p>
            <a:r>
              <a:rPr lang="en-US" dirty="0" smtClean="0"/>
              <a:t>There is no growth target for these lands</a:t>
            </a:r>
          </a:p>
          <a:p>
            <a:r>
              <a:rPr lang="en-US" dirty="0" smtClean="0"/>
              <a:t>Includes 3 Agricultural Production Districts:  Enumclaw Plateau, Upper Green, and Lower Green</a:t>
            </a:r>
          </a:p>
          <a:p>
            <a:r>
              <a:rPr lang="en-US" dirty="0" smtClean="0"/>
              <a:t>The cities have limited expansion areas</a:t>
            </a:r>
          </a:p>
          <a:p>
            <a:endParaRPr lang="en-US" dirty="0"/>
          </a:p>
        </p:txBody>
      </p:sp>
      <p:pic>
        <p:nvPicPr>
          <p:cNvPr id="7" name="Content Placeholder 6" descr="photo of trees" title="photo of tree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848644"/>
            <a:ext cx="5372100" cy="4029075"/>
          </a:xfrm>
        </p:spPr>
      </p:pic>
    </p:spTree>
    <p:extLst>
      <p:ext uri="{BB962C8B-B14F-4D97-AF65-F5344CB8AC3E}">
        <p14:creationId xmlns:p14="http://schemas.microsoft.com/office/powerpoint/2010/main" val="2962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Overview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447801"/>
            <a:ext cx="11351128" cy="4678364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challenge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faced by the region to accommodate projected growth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How the state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Growth Management Act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is implemented in King County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How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VISION 2040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influences planning in King County through the Multi-County Planning Policies and the Regional Growth Strategy and the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VISION 2050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update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How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growth targets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are set in King County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Coordinated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planning in King County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WRIA 9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specific conditions</a:t>
            </a: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3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381001"/>
            <a:ext cx="8894247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WRIA 9 </a:t>
            </a:r>
            <a:r>
              <a:rPr lang="en-US" dirty="0" smtClean="0"/>
              <a:t>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95401"/>
            <a:ext cx="5371478" cy="4830764"/>
          </a:xfrm>
        </p:spPr>
        <p:txBody>
          <a:bodyPr/>
          <a:lstStyle/>
          <a:p>
            <a:r>
              <a:rPr lang="en-US" dirty="0" smtClean="0"/>
              <a:t>Majority of the land area is in protected status either as public land or with easements such as a TDR sending site or PDR site</a:t>
            </a:r>
          </a:p>
          <a:p>
            <a:r>
              <a:rPr lang="en-US" dirty="0" smtClean="0"/>
              <a:t>Rural zoning is either RA-5 or RA-10</a:t>
            </a:r>
          </a:p>
          <a:p>
            <a:r>
              <a:rPr lang="en-US" dirty="0" smtClean="0"/>
              <a:t>Agriculture zoning is either A-10 or A-35</a:t>
            </a:r>
          </a:p>
          <a:p>
            <a:r>
              <a:rPr lang="en-US" dirty="0" smtClean="0"/>
              <a:t>Forest zoning is F-80</a:t>
            </a:r>
            <a:endParaRPr lang="en-US" dirty="0"/>
          </a:p>
        </p:txBody>
      </p:sp>
      <p:pic>
        <p:nvPicPr>
          <p:cNvPr id="7" name="Content Placeholder 6" descr="photo of rural area" title="photo of rural area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676400"/>
            <a:ext cx="5372100" cy="4029075"/>
          </a:xfrm>
        </p:spPr>
      </p:pic>
    </p:spTree>
    <p:extLst>
      <p:ext uri="{BB962C8B-B14F-4D97-AF65-F5344CB8AC3E}">
        <p14:creationId xmlns:p14="http://schemas.microsoft.com/office/powerpoint/2010/main" val="21157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609600"/>
            <a:ext cx="9752807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King County Comprehensive Plan Domestic Water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Existing Group A for new construction and subdivisions</a:t>
            </a:r>
          </a:p>
          <a:p>
            <a:r>
              <a:rPr lang="en-US" dirty="0" smtClean="0"/>
              <a:t>Satellite management by a Group A</a:t>
            </a:r>
          </a:p>
          <a:p>
            <a:r>
              <a:rPr lang="en-US" dirty="0" smtClean="0"/>
              <a:t>Satellite management by an agency or existing Group B</a:t>
            </a:r>
          </a:p>
          <a:p>
            <a:r>
              <a:rPr lang="en-US" dirty="0" smtClean="0"/>
              <a:t>New system, private well, rain catchment</a:t>
            </a:r>
          </a:p>
          <a:p>
            <a:r>
              <a:rPr lang="en-US" dirty="0" smtClean="0"/>
              <a:t>Individual private wells not allowed on urban lots unless would deny reasonable use of the property and then only interim</a:t>
            </a:r>
          </a:p>
          <a:p>
            <a:endParaRPr lang="en-US" dirty="0"/>
          </a:p>
        </p:txBody>
      </p:sp>
      <p:pic>
        <p:nvPicPr>
          <p:cNvPr id="6" name="Content Placeholder 19" descr="photo of river" title="photo of ri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1676400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Service Requirements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King County water service requirements" title="King County water service requirements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117475"/>
            <a:ext cx="5181600" cy="6740525"/>
          </a:xfrm>
        </p:spPr>
      </p:pic>
    </p:spTree>
    <p:extLst>
      <p:ext uri="{BB962C8B-B14F-4D97-AF65-F5344CB8AC3E}">
        <p14:creationId xmlns:p14="http://schemas.microsoft.com/office/powerpoint/2010/main" val="775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76202"/>
            <a:ext cx="11135229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KC Comprehensive Plan 2020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July </a:t>
            </a:r>
            <a:r>
              <a:rPr lang="en-US" b="1" dirty="0">
                <a:solidFill>
                  <a:srgbClr val="00B050"/>
                </a:solidFill>
              </a:rPr>
              <a:t>1, 2019 </a:t>
            </a:r>
            <a:r>
              <a:rPr lang="en-US" dirty="0"/>
              <a:t>– Executive releases a Public Review Draft with a 30-day public comment period and public meetings (dates and location TBD)</a:t>
            </a:r>
          </a:p>
          <a:p>
            <a:r>
              <a:rPr lang="en-US" b="1" dirty="0">
                <a:solidFill>
                  <a:srgbClr val="00B0F0"/>
                </a:solidFill>
              </a:rPr>
              <a:t>September 30, 2019 </a:t>
            </a:r>
            <a:r>
              <a:rPr lang="en-US" dirty="0"/>
              <a:t>– Executive transmits the Executive Recommended Plan to the County Council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June 30, 2020 </a:t>
            </a:r>
            <a:r>
              <a:rPr lang="en-US" dirty="0"/>
              <a:t>– Deadline for Council adoption of 2020 Comprehensive Plan</a:t>
            </a:r>
            <a:endParaRPr lang="en-US" dirty="0">
              <a:effectLst/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9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 descr="KC Comprehensive Plan 2020 Schedule" title="KC Comprehensive Plan 2020 Schedu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17973"/>
              </p:ext>
            </p:extLst>
          </p:nvPr>
        </p:nvGraphicFramePr>
        <p:xfrm>
          <a:off x="-14173" y="1676400"/>
          <a:ext cx="12206169" cy="39781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5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890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0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>
            <a:off x="711200" y="1910907"/>
            <a:ext cx="5892800" cy="1492693"/>
          </a:xfrm>
          <a:prstGeom prst="homePlate">
            <a:avLst/>
          </a:prstGeom>
          <a:solidFill>
            <a:schemeClr val="accent3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Local Comp Plans</a:t>
            </a:r>
          </a:p>
          <a:p>
            <a:r>
              <a:rPr lang="en-US" sz="2400" dirty="0" smtClean="0"/>
              <a:t>2004 </a:t>
            </a:r>
            <a:r>
              <a:rPr lang="en-US" sz="2400" dirty="0"/>
              <a:t>GMA updates</a:t>
            </a:r>
          </a:p>
        </p:txBody>
      </p:sp>
      <p:sp>
        <p:nvSpPr>
          <p:cNvPr id="15" name="Pentagon 14"/>
          <p:cNvSpPr/>
          <p:nvPr/>
        </p:nvSpPr>
        <p:spPr>
          <a:xfrm>
            <a:off x="3251200" y="1910907"/>
            <a:ext cx="5588000" cy="1492693"/>
          </a:xfrm>
          <a:prstGeom prst="homePlate">
            <a:avLst/>
          </a:prstGeom>
          <a:solidFill>
            <a:srgbClr val="92D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2015 updates</a:t>
            </a:r>
          </a:p>
        </p:txBody>
      </p:sp>
      <p:sp>
        <p:nvSpPr>
          <p:cNvPr id="16" name="Pentagon 15"/>
          <p:cNvSpPr/>
          <p:nvPr/>
        </p:nvSpPr>
        <p:spPr>
          <a:xfrm>
            <a:off x="1016000" y="3911600"/>
            <a:ext cx="8432800" cy="1524000"/>
          </a:xfrm>
          <a:prstGeom prst="homePlat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VISION 2040</a:t>
            </a:r>
          </a:p>
        </p:txBody>
      </p:sp>
      <p:sp>
        <p:nvSpPr>
          <p:cNvPr id="17" name="Pentagon 16"/>
          <p:cNvSpPr/>
          <p:nvPr/>
        </p:nvSpPr>
        <p:spPr>
          <a:xfrm>
            <a:off x="5689600" y="1910907"/>
            <a:ext cx="5588000" cy="1492693"/>
          </a:xfrm>
          <a:prstGeom prst="homePlate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2023 </a:t>
            </a:r>
            <a:r>
              <a:rPr lang="en-US" sz="2400" dirty="0"/>
              <a:t>updates</a:t>
            </a:r>
          </a:p>
        </p:txBody>
      </p:sp>
      <p:sp>
        <p:nvSpPr>
          <p:cNvPr id="19" name="Pentagon 18"/>
          <p:cNvSpPr/>
          <p:nvPr/>
        </p:nvSpPr>
        <p:spPr>
          <a:xfrm>
            <a:off x="4064000" y="3907465"/>
            <a:ext cx="8128000" cy="1524000"/>
          </a:xfrm>
          <a:prstGeom prst="homePlate">
            <a:avLst/>
          </a:prstGeom>
          <a:solidFill>
            <a:schemeClr val="accent5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VISION 2050</a:t>
            </a:r>
          </a:p>
        </p:txBody>
      </p:sp>
      <p:sp>
        <p:nvSpPr>
          <p:cNvPr id="21" name="Right Arrow 20" descr="arrow" title="arrow"/>
          <p:cNvSpPr/>
          <p:nvPr/>
        </p:nvSpPr>
        <p:spPr>
          <a:xfrm rot="18774430">
            <a:off x="2379301" y="3381708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ight Arrow 22" descr="arrow" title="arrow"/>
          <p:cNvSpPr/>
          <p:nvPr/>
        </p:nvSpPr>
        <p:spPr>
          <a:xfrm rot="2821116">
            <a:off x="3395537" y="3390627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ight Arrow 21" descr="arrow" title="arrow"/>
          <p:cNvSpPr/>
          <p:nvPr/>
        </p:nvSpPr>
        <p:spPr>
          <a:xfrm rot="18774430">
            <a:off x="4817703" y="3381709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756993" y="3481820"/>
            <a:ext cx="616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DA36D"/>
                </a:solidFill>
              </a:rPr>
              <a:t>Buildable Lands, Countywide Planning Policies, Growth Targets</a:t>
            </a:r>
            <a:endParaRPr lang="en-US" b="1" dirty="0">
              <a:solidFill>
                <a:srgbClr val="1DA36D"/>
              </a:solidFill>
            </a:endParaRPr>
          </a:p>
        </p:txBody>
      </p:sp>
      <p:sp>
        <p:nvSpPr>
          <p:cNvPr id="26" name="Right Arrow 25" descr="arrow" title="arrow"/>
          <p:cNvSpPr/>
          <p:nvPr/>
        </p:nvSpPr>
        <p:spPr>
          <a:xfrm rot="2821116">
            <a:off x="973028" y="3390627"/>
            <a:ext cx="101600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Major Update Schedule Overview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3" name="Group 32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34" name="Rectangle 33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21" grpId="0" animBg="1"/>
      <p:bldP spid="21" grpId="1" animBg="1"/>
      <p:bldP spid="23" grpId="0" animBg="1"/>
      <p:bldP spid="23" grpId="1" animBg="1"/>
      <p:bldP spid="22" grpId="0" animBg="1"/>
      <p:bldP spid="2" grpId="0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" title="slide background 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7616"/>
          <a:stretch/>
        </p:blipFill>
        <p:spPr>
          <a:xfrm>
            <a:off x="-567" y="-228600"/>
            <a:ext cx="12161838" cy="2730500"/>
          </a:xfrm>
          <a:prstGeom prst="rect">
            <a:avLst/>
          </a:prstGeom>
        </p:spPr>
      </p:pic>
      <p:pic>
        <p:nvPicPr>
          <p:cNvPr id="12" name="Picture 11" descr="slide background" title="slide background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860" b="18801"/>
          <a:stretch/>
        </p:blipFill>
        <p:spPr>
          <a:xfrm>
            <a:off x="-567" y="6549121"/>
            <a:ext cx="12161838" cy="321579"/>
          </a:xfrm>
          <a:prstGeom prst="rect">
            <a:avLst/>
          </a:prstGeom>
        </p:spPr>
      </p:pic>
      <p:grpSp>
        <p:nvGrpSpPr>
          <p:cNvPr id="10" name="Group 9" descr="background" title="slide background"/>
          <p:cNvGrpSpPr/>
          <p:nvPr/>
        </p:nvGrpSpPr>
        <p:grpSpPr>
          <a:xfrm>
            <a:off x="-567" y="-228600"/>
            <a:ext cx="12162405" cy="7096124"/>
            <a:chOff x="-567" y="-228600"/>
            <a:chExt cx="12162405" cy="7096124"/>
          </a:xfrm>
        </p:grpSpPr>
        <p:pic>
          <p:nvPicPr>
            <p:cNvPr id="5" name="Picture 4" descr="slide background" title="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7616"/>
            <a:stretch/>
          </p:blipFill>
          <p:spPr>
            <a:xfrm>
              <a:off x="0" y="-228600"/>
              <a:ext cx="12161838" cy="2730500"/>
            </a:xfrm>
            <a:prstGeom prst="rect">
              <a:avLst/>
            </a:prstGeom>
          </p:spPr>
        </p:pic>
        <p:sp useBgFill="1">
          <p:nvSpPr>
            <p:cNvPr id="9" name="Freeform 10"/>
            <p:cNvSpPr>
              <a:spLocks/>
            </p:cNvSpPr>
            <p:nvPr/>
          </p:nvSpPr>
          <p:spPr bwMode="hidden">
            <a:xfrm>
              <a:off x="0" y="1816100"/>
              <a:ext cx="12161838" cy="9144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8" name="Picture 17" descr="background" title="slide backgroun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60" b="18801"/>
            <a:stretch/>
          </p:blipFill>
          <p:spPr>
            <a:xfrm>
              <a:off x="-567" y="6545945"/>
              <a:ext cx="12161838" cy="321579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08919" y="2710490"/>
            <a:ext cx="9296400" cy="2394909"/>
          </a:xfrm>
        </p:spPr>
        <p:txBody>
          <a:bodyPr>
            <a:noAutofit/>
          </a:bodyPr>
          <a:lstStyle/>
          <a:p>
            <a:pPr marL="400050" lvl="1" indent="0" algn="ctr">
              <a:buNone/>
            </a:pP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kern="1200" dirty="0" smtClean="0">
                <a:effectLst/>
              </a:rPr>
              <a:t/>
            </a:r>
            <a:br>
              <a:rPr lang="en-US" kern="1200" dirty="0" smtClean="0">
                <a:effectLst/>
              </a:rPr>
            </a:br>
            <a:r>
              <a:rPr lang="en-US" sz="2800" b="1" dirty="0" smtClean="0"/>
              <a:t>King County</a:t>
            </a:r>
            <a:br>
              <a:rPr lang="en-US" sz="2800" b="1" dirty="0" smtClean="0"/>
            </a:br>
            <a:r>
              <a:rPr lang="en-US" sz="2800" b="1" dirty="0" smtClean="0"/>
              <a:t>Office Performance, Strategy, &amp; Budget</a:t>
            </a:r>
            <a:br>
              <a:rPr lang="en-US" sz="28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Karen Wolf, FAICP</a:t>
            </a:r>
            <a:br>
              <a:rPr lang="en-US" sz="2600" b="1" dirty="0" smtClean="0"/>
            </a:br>
            <a:r>
              <a:rPr lang="en-US" sz="2600" dirty="0" smtClean="0"/>
              <a:t>206-263-9649</a:t>
            </a:r>
            <a:br>
              <a:rPr lang="en-US" sz="2600" dirty="0" smtClean="0"/>
            </a:br>
            <a:r>
              <a:rPr lang="en-US" sz="2600" dirty="0" smtClean="0">
                <a:hlinkClick r:id="rId7"/>
              </a:rPr>
              <a:t>karen.wolf@kingcounty.gov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3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5959" y="76202"/>
            <a:ext cx="11482307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GMA Framework: Goals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594520" y="1905000"/>
            <a:ext cx="53340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compact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urban growth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Reduce sprawl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coordinated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multimodal transportation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affordable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housing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Encourage economic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development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Protect property rights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Predictable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permitting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6049288" y="1905001"/>
            <a:ext cx="5909853" cy="4419599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Maintain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natural resource industries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Retain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open space, enhance recreation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Protect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the environment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Encourage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citizen participation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Ensure availability of public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facilities and services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Encourage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historic preservation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Manage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shoreline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development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960" y="1367136"/>
            <a:ext cx="1134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Local jurisdictions balance and prioritize goals, tailored to their local visions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1" name="Group 10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12" name="Rectangle 11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GMA Framework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447800"/>
            <a:ext cx="11249700" cy="46783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Local jurisdictions balance and prioritize the 14 goals, tailored to their local </a:t>
            </a:r>
            <a:r>
              <a:rPr lang="en-US" sz="2800" dirty="0" smtClean="0">
                <a:solidFill>
                  <a:schemeClr val="tx2"/>
                </a:solidFill>
              </a:rPr>
              <a:t>visions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New </a:t>
            </a:r>
            <a:r>
              <a:rPr lang="en-US" sz="2800" dirty="0">
                <a:solidFill>
                  <a:schemeClr val="tx2"/>
                </a:solidFill>
              </a:rPr>
              <a:t>growth must be concentrated in urban growth </a:t>
            </a:r>
            <a:r>
              <a:rPr lang="en-US" sz="2800" dirty="0" smtClean="0">
                <a:solidFill>
                  <a:schemeClr val="tx2"/>
                </a:solidFill>
              </a:rPr>
              <a:t>areas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State </a:t>
            </a:r>
            <a:r>
              <a:rPr lang="en-US" sz="2800" dirty="0">
                <a:solidFill>
                  <a:schemeClr val="tx2"/>
                </a:solidFill>
              </a:rPr>
              <a:t>agencies including commerce do </a:t>
            </a:r>
            <a:r>
              <a:rPr lang="en-US" sz="2800" u="sng" dirty="0">
                <a:solidFill>
                  <a:schemeClr val="tx2"/>
                </a:solidFill>
              </a:rPr>
              <a:t>not</a:t>
            </a:r>
            <a:r>
              <a:rPr lang="en-US" sz="2800" dirty="0">
                <a:solidFill>
                  <a:schemeClr val="tx2"/>
                </a:solidFill>
              </a:rPr>
              <a:t> certify plans but do review and comment on plans to make sure required elements are </a:t>
            </a:r>
            <a:r>
              <a:rPr lang="en-US" sz="2800" dirty="0" smtClean="0">
                <a:solidFill>
                  <a:schemeClr val="tx2"/>
                </a:solidFill>
              </a:rPr>
              <a:t>included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Only </a:t>
            </a:r>
            <a:r>
              <a:rPr lang="en-US" sz="2800" dirty="0">
                <a:solidFill>
                  <a:schemeClr val="tx2"/>
                </a:solidFill>
              </a:rPr>
              <a:t>the Regional Transportation Planning Organizations (PSRC)  have certification authority  for plan elements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508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7D7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6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nt of annual population change in Puget Sound 2010-2017" title="Population chart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13719" y="1676400"/>
            <a:ext cx="8153400" cy="4449763"/>
          </a:xfrm>
          <a:prstGeom prst="rect">
            <a:avLst/>
          </a:prstGeom>
        </p:spPr>
      </p:pic>
      <p:grpSp>
        <p:nvGrpSpPr>
          <p:cNvPr id="3" name="Group 2" descr="horizontal line" title="horizontal line"/>
          <p:cNvGrpSpPr/>
          <p:nvPr/>
        </p:nvGrpSpPr>
        <p:grpSpPr>
          <a:xfrm>
            <a:off x="161152" y="1046928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71513" y="381000"/>
            <a:ext cx="11211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Rapid Growth in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4-County Region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76202"/>
            <a:ext cx="11351128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Looking Forward to 2050 in the 4-County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447801"/>
            <a:ext cx="11351128" cy="467836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5.8 million people – an increase of 1.8 million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3.4 million jobs – an increase of 1.2 million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2.4 million households – an increase of 830,000</a:t>
            </a:r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 3" descr="horizontal line" title="horizontal line"/>
          <p:cNvGrpSpPr/>
          <p:nvPr/>
        </p:nvGrpSpPr>
        <p:grpSpPr>
          <a:xfrm>
            <a:off x="80576" y="9906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  <p:pic>
        <p:nvPicPr>
          <p:cNvPr id="8" name="Picture 7" descr="population forecast" title="population forecast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319" y="3402015"/>
            <a:ext cx="4800600" cy="3333750"/>
          </a:xfrm>
          <a:prstGeom prst="rect">
            <a:avLst/>
          </a:prstGeom>
        </p:spPr>
      </p:pic>
      <p:pic>
        <p:nvPicPr>
          <p:cNvPr id="9" name="Picture 8" descr="jobs forecast" title="jobs forecas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5214" y="4410075"/>
            <a:ext cx="4819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9A4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DA36D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1DA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DA36D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E56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DA36D"/>
                </a:solidFill>
              </a:endParaRPr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608013" y="1447800"/>
            <a:ext cx="6387306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DA36D"/>
                </a:solidFill>
              </a:rPr>
              <a:t>Regional policy direction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Development patterns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Environment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Housing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Economy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Transportation </a:t>
            </a:r>
          </a:p>
          <a:p>
            <a:pPr lvl="1"/>
            <a:r>
              <a:rPr lang="en-US" sz="2400" dirty="0">
                <a:solidFill>
                  <a:srgbClr val="1DA36D"/>
                </a:solidFill>
              </a:rPr>
              <a:t>Public Services</a:t>
            </a:r>
          </a:p>
          <a:p>
            <a:r>
              <a:rPr lang="en-US" sz="2800" dirty="0" smtClean="0">
                <a:solidFill>
                  <a:srgbClr val="1DA36D"/>
                </a:solidFill>
              </a:rPr>
              <a:t>Establish a common region-wide framework to ensure consistency among comprehensive plan and countywide planning policies</a:t>
            </a:r>
            <a:endParaRPr lang="en-US" sz="2800" dirty="0">
              <a:solidFill>
                <a:srgbClr val="1DA36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DA36D"/>
                </a:solidFill>
              </a:rPr>
              <a:t>Multicounty Planning Policies</a:t>
            </a:r>
            <a:endParaRPr lang="en-US" dirty="0">
              <a:solidFill>
                <a:srgbClr val="1DA36D"/>
              </a:solidFill>
            </a:endParaRPr>
          </a:p>
        </p:txBody>
      </p:sp>
      <p:pic>
        <p:nvPicPr>
          <p:cNvPr id="9" name="Picture 8" descr="V2040map.jpg" title="map of Puget S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082" y="1435100"/>
            <a:ext cx="3378766" cy="4957972"/>
          </a:xfrm>
          <a:prstGeom prst="rect">
            <a:avLst/>
          </a:prstGeom>
          <a:noFill/>
          <a:ln w="12700">
            <a:solidFill>
              <a:srgbClr val="1DA36D"/>
            </a:solidFill>
          </a:ln>
        </p:spPr>
      </p:pic>
    </p:spTree>
    <p:extLst>
      <p:ext uri="{BB962C8B-B14F-4D97-AF65-F5344CB8AC3E}">
        <p14:creationId xmlns:p14="http://schemas.microsoft.com/office/powerpoint/2010/main" val="23512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horizontal line" title="horizontal line"/>
          <p:cNvGrpSpPr/>
          <p:nvPr/>
        </p:nvGrpSpPr>
        <p:grpSpPr>
          <a:xfrm>
            <a:off x="87581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9A4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1DA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E56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6634" y="246127"/>
            <a:ext cx="9389533" cy="685800"/>
          </a:xfrm>
        </p:spPr>
        <p:txBody>
          <a:bodyPr>
            <a:normAutofit fontScale="90000"/>
          </a:bodyPr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608013" y="1295400"/>
            <a:ext cx="7530306" cy="5486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1DA36D"/>
                </a:solidFill>
              </a:rPr>
              <a:t>Provides </a:t>
            </a:r>
            <a:r>
              <a:rPr lang="en-US" sz="2400" dirty="0">
                <a:solidFill>
                  <a:srgbClr val="1DA36D"/>
                </a:solidFill>
              </a:rPr>
              <a:t>numerical guidance for countywide </a:t>
            </a:r>
            <a:r>
              <a:rPr lang="en-US" sz="2400" dirty="0" smtClean="0">
                <a:solidFill>
                  <a:srgbClr val="1DA36D"/>
                </a:solidFill>
              </a:rPr>
              <a:t>targets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1DA36D"/>
                </a:solidFill>
              </a:rPr>
              <a:t>MPPs require consistency between Growth Targets and the Regional Growth Strategy, and consistency between Growth Targets and Land Use Assumptions in Plan</a:t>
            </a:r>
            <a:endParaRPr lang="en-US" sz="2400" dirty="0">
              <a:solidFill>
                <a:srgbClr val="1DA36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1DA36D"/>
                </a:solidFill>
              </a:rPr>
              <a:t>Acknowledgement that targets and local plans </a:t>
            </a:r>
            <a:r>
              <a:rPr lang="en-US" sz="2400" dirty="0" smtClean="0">
                <a:solidFill>
                  <a:srgbClr val="1DA36D"/>
                </a:solidFill>
              </a:rPr>
              <a:t>may not </a:t>
            </a:r>
            <a:r>
              <a:rPr lang="en-US" sz="2400" dirty="0">
                <a:solidFill>
                  <a:srgbClr val="1DA36D"/>
                </a:solidFill>
              </a:rPr>
              <a:t>precisely align with </a:t>
            </a:r>
            <a:r>
              <a:rPr lang="en-US" sz="2400" dirty="0" smtClean="0">
                <a:solidFill>
                  <a:srgbClr val="1DA36D"/>
                </a:solidFill>
              </a:rPr>
              <a:t>RGS in every geography</a:t>
            </a:r>
            <a:endParaRPr lang="en-US" sz="2400" dirty="0">
              <a:solidFill>
                <a:srgbClr val="1DA36D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1DA36D"/>
                </a:solidFill>
              </a:rPr>
              <a:t>“consistent with” is the term in VISION 2040 and Countywide Planning Policies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1DA36D"/>
                </a:solidFill>
              </a:rPr>
              <a:t>Where land use assumptions vary from targets, jurisdictions to show actions and measures to bend the </a:t>
            </a:r>
            <a:r>
              <a:rPr lang="en-US" sz="2400" dirty="0" smtClean="0">
                <a:solidFill>
                  <a:srgbClr val="1DA36D"/>
                </a:solidFill>
              </a:rPr>
              <a:t>trend</a:t>
            </a:r>
            <a:endParaRPr lang="en-US" sz="2400" dirty="0">
              <a:solidFill>
                <a:srgbClr val="1DA36D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DA36D"/>
                </a:solidFill>
              </a:rPr>
              <a:t>Regional Growth Strategy</a:t>
            </a:r>
            <a:endParaRPr lang="en-US" dirty="0">
              <a:solidFill>
                <a:srgbClr val="1DA36D"/>
              </a:solidFill>
            </a:endParaRPr>
          </a:p>
        </p:txBody>
      </p:sp>
      <p:grpSp>
        <p:nvGrpSpPr>
          <p:cNvPr id="9" name="Group 11" descr="population growth by regional geography and county 2000-2040" title="population growth bar chart"/>
          <p:cNvGrpSpPr>
            <a:grpSpLocks/>
          </p:cNvGrpSpPr>
          <p:nvPr/>
        </p:nvGrpSpPr>
        <p:grpSpPr bwMode="auto">
          <a:xfrm>
            <a:off x="8138319" y="1600200"/>
            <a:ext cx="3780145" cy="4876800"/>
            <a:chOff x="2964" y="624"/>
            <a:chExt cx="2712" cy="3696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64" y="624"/>
              <a:ext cx="2712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99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pic>
          <p:nvPicPr>
            <p:cNvPr id="11" name="Picture 6" descr="PopGrow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696"/>
              <a:ext cx="2430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EmpGrowt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2517"/>
              <a:ext cx="2440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18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horizontal line" title="horizontal line"/>
          <p:cNvGrpSpPr/>
          <p:nvPr/>
        </p:nvGrpSpPr>
        <p:grpSpPr>
          <a:xfrm>
            <a:off x="59804" y="838200"/>
            <a:ext cx="12000686" cy="228600"/>
            <a:chOff x="65849" y="1525834"/>
            <a:chExt cx="9022836" cy="228600"/>
          </a:xfrm>
        </p:grpSpPr>
        <p:sp>
          <p:nvSpPr>
            <p:cNvPr id="5" name="Rectangle 4"/>
            <p:cNvSpPr/>
            <p:nvPr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1273" name="Picture 9" descr="King County regional geographies map" title="King County regional geographi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2916" r="4518" b="2709"/>
          <a:stretch/>
        </p:blipFill>
        <p:spPr bwMode="auto">
          <a:xfrm>
            <a:off x="7700183" y="1219200"/>
            <a:ext cx="3867135" cy="541020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6464300" cy="5410200"/>
          </a:xfrm>
        </p:spPr>
        <p:txBody>
          <a:bodyPr>
            <a:normAutofit/>
          </a:bodyPr>
          <a:lstStyle/>
          <a:p>
            <a:pPr marL="0" indent="0" rtl="0" eaLnBrk="1" latinLnBrk="0" hangingPunct="1">
              <a:spcBef>
                <a:spcPts val="900"/>
              </a:spcBef>
              <a:spcAft>
                <a:spcPts val="600"/>
              </a:spcAft>
              <a:buNone/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Regional Growth Strategy 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calls for: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rtl="0" eaLnBrk="1" latinLnBrk="0" hangingPunct="1"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Increased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growth in mid- to large-size cities, especially cities with designated Centers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rtl="0" eaLnBrk="1" latinLnBrk="0" hangingPunct="1"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Decreased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growth in Rural areas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rtl="0" eaLnBrk="1" latinLnBrk="0" hangingPunct="1"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Decreased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growth in Urban unincorporated areas and smaller cities, especially at the urban edge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Increased</a:t>
            </a:r>
            <a:r>
              <a:rPr lang="en-US" sz="2800" kern="1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jobs-housing balance in the region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8013" y="76202"/>
            <a:ext cx="11351128" cy="76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Target Setting: Regional Growth Strategy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1003</Words>
  <Application>Microsoft Office PowerPoint</Application>
  <PresentationFormat>Custom</PresentationFormat>
  <Paragraphs>179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  Foundations of Growth Management Act Planning  in King County</vt:lpstr>
      <vt:lpstr>Overview</vt:lpstr>
      <vt:lpstr>GMA Framework: Goals</vt:lpstr>
      <vt:lpstr>GMA Framework</vt:lpstr>
      <vt:lpstr>PowerPoint Presentation</vt:lpstr>
      <vt:lpstr>Looking Forward to 2050 in the 4-County Region</vt:lpstr>
      <vt:lpstr>PowerPoint Presentation</vt:lpstr>
      <vt:lpstr>PowerPoint Presentation</vt:lpstr>
      <vt:lpstr>PowerPoint Presentation</vt:lpstr>
      <vt:lpstr>VISION 2050 Growth Alternatives</vt:lpstr>
      <vt:lpstr>Environmental Process</vt:lpstr>
      <vt:lpstr>GMA in King County</vt:lpstr>
      <vt:lpstr>King County Population Growth</vt:lpstr>
      <vt:lpstr>GMA in King County</vt:lpstr>
      <vt:lpstr>GMA in King County</vt:lpstr>
      <vt:lpstr>PowerPoint Presentation</vt:lpstr>
      <vt:lpstr>King County Land Use Map</vt:lpstr>
      <vt:lpstr>WRIA 9 Land Use</vt:lpstr>
      <vt:lpstr>WRIA 9 Land Use</vt:lpstr>
      <vt:lpstr>WRIA 9 Zoning</vt:lpstr>
      <vt:lpstr>King County Comprehensive Plan Domestic Water Supply</vt:lpstr>
      <vt:lpstr>Water Service Requirements</vt:lpstr>
      <vt:lpstr>KC Comprehensive Plan 2020 Schedule</vt:lpstr>
      <vt:lpstr>Major Update Schedule Overview</vt:lpstr>
      <vt:lpstr>  King County Office Performance, Strategy, &amp; Budget  Karen Wolf, FAICP 206-263-9649 karen.wolf@kingcounty.gov  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Wolf, Karen</dc:creator>
  <cp:lastModifiedBy>Potts, Stephanie (ECY)</cp:lastModifiedBy>
  <cp:revision>128</cp:revision>
  <cp:lastPrinted>2016-09-27T19:12:24Z</cp:lastPrinted>
  <dcterms:created xsi:type="dcterms:W3CDTF">2016-09-26T16:37:31Z</dcterms:created>
  <dcterms:modified xsi:type="dcterms:W3CDTF">2019-04-01T16:49:02Z</dcterms:modified>
</cp:coreProperties>
</file>