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62" r:id="rId3"/>
    <p:sldId id="268" r:id="rId4"/>
    <p:sldId id="263" r:id="rId5"/>
    <p:sldId id="266" r:id="rId6"/>
    <p:sldId id="258" r:id="rId7"/>
    <p:sldId id="259" r:id="rId8"/>
    <p:sldId id="260" r:id="rId9"/>
    <p:sldId id="261" r:id="rId10"/>
    <p:sldId id="265" r:id="rId11"/>
    <p:sldId id="275" r:id="rId12"/>
    <p:sldId id="273" r:id="rId13"/>
    <p:sldId id="274" r:id="rId14"/>
    <p:sldId id="272" r:id="rId15"/>
    <p:sldId id="271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je, Janne" initials="KJ" lastIdx="6" clrIdx="0">
    <p:extLst>
      <p:ext uri="{19B8F6BF-5375-455C-9EA6-DF929625EA0E}">
        <p15:presenceInfo xmlns:p15="http://schemas.microsoft.com/office/powerpoint/2012/main" userId="S-1-5-21-2224918666-1697775777-2807948767-12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08" autoAdjust="0"/>
    <p:restoredTop sz="74548" autoAdjust="0"/>
  </p:normalViewPr>
  <p:slideViewPr>
    <p:cSldViewPr snapToGrid="0">
      <p:cViewPr varScale="1">
        <p:scale>
          <a:sx n="56" d="100"/>
          <a:sy n="56" d="100"/>
        </p:scale>
        <p:origin x="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8AA0B9-8A5D-43BC-B588-99A5C94285E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3788E0-5A4F-462D-8D55-986E05E99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2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2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5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390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7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454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91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72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0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2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7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1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1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6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5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0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5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3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kcclegisearch.kingcounty.gov/LegislationDetail.aspx?ID=3823498&amp;GUID=2B07BB69-BB8A-4E0C-8A8D-C1C36D5CDB79&amp;Options=Advanced&amp;Sear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057C-3627-451B-B5F8-61444036D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WATER AVAILABILITY AND PERMITTING STUDY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Response to King County Ordinance 18427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9A10EB-879A-4BF4-BEB9-9130F2AB5D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Steve </a:t>
            </a:r>
            <a:r>
              <a:rPr lang="en-US" sz="3200" dirty="0" smtClean="0"/>
              <a:t>Hirschey or Eric Ferguson</a:t>
            </a:r>
            <a:endParaRPr lang="en-US" sz="3200" dirty="0"/>
          </a:p>
          <a:p>
            <a:r>
              <a:rPr lang="en-US" sz="3200" dirty="0"/>
              <a:t>King County</a:t>
            </a:r>
          </a:p>
        </p:txBody>
      </p:sp>
    </p:spTree>
    <p:extLst>
      <p:ext uri="{BB962C8B-B14F-4D97-AF65-F5344CB8AC3E}">
        <p14:creationId xmlns:p14="http://schemas.microsoft.com/office/powerpoint/2010/main" val="20755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0236-BE80-4295-BBA7-B39145D4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787"/>
            <a:ext cx="6927574" cy="1574802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sz="3600" dirty="0">
                <a:latin typeface="+mn-lt"/>
              </a:rPr>
              <a:t>Report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E975C-ACE9-48EE-9616-BD7AAA74C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82" y="1657007"/>
            <a:ext cx="8596668" cy="388077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200" dirty="0" smtClean="0"/>
              <a:t>Interest in how potential development is characterized </a:t>
            </a:r>
          </a:p>
          <a:p>
            <a:pPr lvl="1"/>
            <a:r>
              <a:rPr lang="en-US" sz="2800" dirty="0" smtClean="0"/>
              <a:t>County directs growth to the Urban Area</a:t>
            </a:r>
          </a:p>
          <a:p>
            <a:r>
              <a:rPr lang="en-US" sz="3200" dirty="0" smtClean="0"/>
              <a:t>Implementation is key</a:t>
            </a:r>
          </a:p>
          <a:p>
            <a:pPr lvl="1"/>
            <a:r>
              <a:rPr lang="en-US" sz="2800" dirty="0"/>
              <a:t>Mapping </a:t>
            </a:r>
            <a:r>
              <a:rPr lang="en-US" sz="2800" dirty="0" smtClean="0"/>
              <a:t>of water utility service areas for County permit-counter </a:t>
            </a:r>
            <a:r>
              <a:rPr lang="en-US" sz="2800" dirty="0"/>
              <a:t>staff </a:t>
            </a:r>
            <a:r>
              <a:rPr lang="en-US" sz="2800" dirty="0" smtClean="0"/>
              <a:t>use </a:t>
            </a:r>
          </a:p>
          <a:p>
            <a:r>
              <a:rPr lang="en-US" sz="3200" dirty="0" smtClean="0"/>
              <a:t>Better understanding of whether or not public water systems can expand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 of water service agency service areas" title="Water service agency service area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976" y="119753"/>
            <a:ext cx="10363029" cy="6583680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Service Agency Service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50"/>
            <a:ext cx="12192000" cy="6837299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Drinking water sources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of non-dewatering wells from 2007-2017 showing 299 in urban areas and 907 in rural areas" title="Water wells 2007-201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" b="6281"/>
          <a:stretch/>
        </p:blipFill>
        <p:spPr>
          <a:xfrm>
            <a:off x="647418" y="689112"/>
            <a:ext cx="8591285" cy="61357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6504" y="3631094"/>
            <a:ext cx="1895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Non-dewatering wells [1206]</a:t>
            </a:r>
          </a:p>
          <a:p>
            <a:r>
              <a:rPr lang="en-US" dirty="0" smtClean="0"/>
              <a:t>299 – Urban </a:t>
            </a:r>
          </a:p>
          <a:p>
            <a:r>
              <a:rPr lang="en-US" dirty="0" smtClean="0"/>
              <a:t>907 – Rural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253144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Water wells (2007-17)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8" y="839217"/>
            <a:ext cx="10368108" cy="59028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365125"/>
            <a:ext cx="8199451" cy="1609449"/>
          </a:xfrm>
        </p:spPr>
        <p:txBody>
          <a:bodyPr/>
          <a:lstStyle/>
          <a:p>
            <a:pPr algn="ctr"/>
            <a:r>
              <a:rPr lang="en-US" dirty="0" smtClean="0"/>
              <a:t>Example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0236-BE80-4295-BBA7-B39145D4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788"/>
            <a:ext cx="8239539" cy="1282770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dirty="0" smtClean="0"/>
              <a:t>Questions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E975C-ACE9-48EE-9616-BD7AAA74C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Report can be downloaded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u="sng" dirty="0">
                <a:hlinkClick r:id="rId2" tooltip="study link"/>
              </a:rPr>
              <a:t>https://</a:t>
            </a:r>
            <a:r>
              <a:rPr lang="en-US" u="sng" dirty="0" smtClean="0">
                <a:hlinkClick r:id="rId2" tooltip="study link"/>
              </a:rPr>
              <a:t>mkcclegisearch.kingcounty.gov/LegislationDetail.aspx?ID=3823498&amp;GUID=2B07BB69-BB8A-4E0C-8A8D-C1C36D5CDB79&amp;Options=Advanced&amp;Search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85A-78FE-45FF-984A-D991AE0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6382"/>
            <a:ext cx="8292548" cy="1658435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</a:rPr>
              <a:t/>
            </a:r>
            <a:br>
              <a:rPr lang="en-US" sz="3100" dirty="0">
                <a:latin typeface="+mn-lt"/>
              </a:rPr>
            </a:br>
            <a:r>
              <a:rPr lang="en-US" sz="4000" dirty="0">
                <a:latin typeface="+mn-lt"/>
              </a:rPr>
              <a:t>WATER AVAILABILITY AND PERMITTING STUDY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BA0A-35E6-4029-8F1A-39579791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i="1" dirty="0" smtClean="0"/>
              <a:t>Hirst</a:t>
            </a:r>
            <a:r>
              <a:rPr lang="en-US" sz="3200" dirty="0" smtClean="0"/>
              <a:t> </a:t>
            </a:r>
            <a:r>
              <a:rPr lang="en-US" sz="3200" dirty="0"/>
              <a:t>case in October of 2016</a:t>
            </a:r>
          </a:p>
          <a:p>
            <a:r>
              <a:rPr lang="en-US" sz="3200" dirty="0" smtClean="0"/>
              <a:t>Unknowns </a:t>
            </a:r>
            <a:r>
              <a:rPr lang="en-US" sz="3200" dirty="0"/>
              <a:t>created by the Supreme Court </a:t>
            </a:r>
            <a:r>
              <a:rPr lang="en-US" sz="3200" dirty="0" smtClean="0"/>
              <a:t>decision</a:t>
            </a:r>
          </a:p>
          <a:p>
            <a:r>
              <a:rPr lang="en-US" sz="3200" dirty="0"/>
              <a:t>King County was in the process of updating the Comprehensive Plan</a:t>
            </a:r>
          </a:p>
          <a:p>
            <a:r>
              <a:rPr lang="en-US" sz="3200" dirty="0" smtClean="0"/>
              <a:t>December of 2016 adoption of Comprehensive Plan</a:t>
            </a:r>
          </a:p>
          <a:p>
            <a:pPr lvl="1"/>
            <a:r>
              <a:rPr lang="en-US" sz="2800" dirty="0" smtClean="0"/>
              <a:t>Workplan Action 13 Water Availability &amp; Permitting Study</a:t>
            </a:r>
            <a:endParaRPr lang="en-US" sz="2800" dirty="0"/>
          </a:p>
          <a:p>
            <a:r>
              <a:rPr lang="en-US" sz="3200" dirty="0"/>
              <a:t>December of </a:t>
            </a:r>
            <a:r>
              <a:rPr lang="en-US" sz="3200" dirty="0" smtClean="0"/>
              <a:t>2017 </a:t>
            </a:r>
            <a:r>
              <a:rPr lang="en-US" sz="3200" dirty="0"/>
              <a:t>interim </a:t>
            </a:r>
            <a:r>
              <a:rPr lang="en-US" sz="3200" dirty="0" smtClean="0"/>
              <a:t>report</a:t>
            </a:r>
          </a:p>
          <a:p>
            <a:r>
              <a:rPr lang="en-US" sz="3200" dirty="0"/>
              <a:t>January of 2018 new law created by ESSB 6091</a:t>
            </a:r>
          </a:p>
          <a:p>
            <a:r>
              <a:rPr lang="en-US" sz="3200" dirty="0" smtClean="0"/>
              <a:t>December </a:t>
            </a:r>
            <a:r>
              <a:rPr lang="en-US" sz="3200" dirty="0"/>
              <a:t>of </a:t>
            </a:r>
            <a:r>
              <a:rPr lang="en-US" sz="3200" dirty="0" smtClean="0"/>
              <a:t>2018 </a:t>
            </a:r>
            <a:r>
              <a:rPr lang="en-US" sz="3200" dirty="0"/>
              <a:t>final report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85A-78FE-45FF-984A-D991AE0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16" y="130610"/>
            <a:ext cx="8332304" cy="1009078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</a:rPr>
              <a:t/>
            </a:r>
            <a:br>
              <a:rPr lang="en-US" sz="3100" dirty="0">
                <a:latin typeface="+mn-lt"/>
              </a:rPr>
            </a:br>
            <a:r>
              <a:rPr lang="en-US" sz="4000" dirty="0" smtClean="0">
                <a:latin typeface="+mn-lt"/>
              </a:rPr>
              <a:t>History of County Interest in Groundwater Protection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BA0A-35E6-4029-8F1A-39579791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Groundwater is used by approximately 30 percent of the population in the County and is the primary supply in the rural area</a:t>
            </a:r>
          </a:p>
          <a:p>
            <a:r>
              <a:rPr lang="en-US" sz="3200" dirty="0" smtClean="0"/>
              <a:t>Policies in the Comprehensive Plan and code in Titles 9 and 13</a:t>
            </a:r>
          </a:p>
          <a:p>
            <a:r>
              <a:rPr lang="en-US" sz="3200" dirty="0" smtClean="0"/>
              <a:t>A hierarchy of water service with preference for first the large Group A system, other Group A systems then Group B, and as a last resort, a new system or private well </a:t>
            </a:r>
          </a:p>
          <a:p>
            <a:r>
              <a:rPr lang="en-US" sz="3200" dirty="0" smtClean="0"/>
              <a:t>Four Coordinated Water System Planning areas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85A-78FE-45FF-984A-D991AE0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82599"/>
            <a:ext cx="6574735" cy="142571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The </a:t>
            </a:r>
            <a:r>
              <a:rPr lang="en-US" sz="3600" dirty="0">
                <a:latin typeface="+mn-lt"/>
              </a:rPr>
              <a:t>Report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BA0A-35E6-4029-8F1A-39579791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08" y="1590745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Outlines King County’s response to </a:t>
            </a:r>
            <a:r>
              <a:rPr lang="en-US" sz="3200" i="1" dirty="0"/>
              <a:t>Hirst</a:t>
            </a:r>
            <a:r>
              <a:rPr lang="en-US" sz="3200" dirty="0"/>
              <a:t> based on the changes in state law enacted by ESSB 6091  </a:t>
            </a:r>
          </a:p>
          <a:p>
            <a:r>
              <a:rPr lang="en-US" sz="3200" dirty="0" smtClean="0"/>
              <a:t>Potential </a:t>
            </a:r>
            <a:r>
              <a:rPr lang="en-US" sz="3200" dirty="0"/>
              <a:t>policy changes ~ protect rural water resources</a:t>
            </a:r>
          </a:p>
          <a:p>
            <a:r>
              <a:rPr lang="en-US" sz="3200" dirty="0"/>
              <a:t>Code </a:t>
            </a:r>
            <a:r>
              <a:rPr lang="en-US" sz="3200" dirty="0" smtClean="0"/>
              <a:t>changes ~ fee, gallons per day, and drought limitation</a:t>
            </a:r>
            <a:endParaRPr lang="en-US" sz="3200" dirty="0"/>
          </a:p>
          <a:p>
            <a:r>
              <a:rPr lang="en-US" sz="3200" dirty="0"/>
              <a:t>Implementation issues </a:t>
            </a:r>
          </a:p>
        </p:txBody>
      </p:sp>
    </p:spTree>
    <p:extLst>
      <p:ext uri="{BB962C8B-B14F-4D97-AF65-F5344CB8AC3E}">
        <p14:creationId xmlns:p14="http://schemas.microsoft.com/office/powerpoint/2010/main" val="26797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0236-BE80-4295-BBA7-B39145D4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09" y="400256"/>
            <a:ext cx="5774635" cy="1468300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Report </a:t>
            </a:r>
            <a:r>
              <a:rPr lang="en-US" sz="3600" dirty="0">
                <a:latin typeface="+mn-lt"/>
              </a:rPr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E975C-ACE9-48EE-9616-BD7AAA74C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586" y="1590746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A short report ~ 10 pages </a:t>
            </a:r>
          </a:p>
          <a:p>
            <a:r>
              <a:rPr lang="en-US" sz="3200" dirty="0" smtClean="0"/>
              <a:t>Service </a:t>
            </a:r>
            <a:r>
              <a:rPr lang="en-US" sz="3200" dirty="0"/>
              <a:t>Requirements Flow Chart ~ the hierarchy of service as outlined in the Comprehensive Plan Policies</a:t>
            </a:r>
          </a:p>
          <a:p>
            <a:r>
              <a:rPr lang="en-US" sz="3200" dirty="0"/>
              <a:t>Map of Water Service Agency Areas ~ guide the applicant to the appropriate Group A water purveyor for water </a:t>
            </a:r>
            <a:r>
              <a:rPr lang="en-US" sz="3200" dirty="0" smtClean="0"/>
              <a:t>service   </a:t>
            </a:r>
            <a:endParaRPr lang="en-US" sz="3200" dirty="0"/>
          </a:p>
          <a:p>
            <a:r>
              <a:rPr lang="en-US" sz="3200" dirty="0"/>
              <a:t>Map of Estimated Number of Parcels with Potential for Permit Exempt Wells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71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85A-78FE-45FF-984A-D991AE0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139"/>
            <a:ext cx="8160026" cy="139339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Assumptions used for excluding or including pa</a:t>
            </a:r>
            <a:r>
              <a:rPr lang="en-US" dirty="0">
                <a:latin typeface="+mn-lt"/>
              </a:rPr>
              <a:t>rc</a:t>
            </a:r>
            <a:r>
              <a:rPr lang="en-US" dirty="0"/>
              <a:t>els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BA0A-35E6-4029-8F1A-39579791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Parcels in the unincorporated area (either urban or rural)</a:t>
            </a:r>
          </a:p>
          <a:p>
            <a:r>
              <a:rPr lang="en-US" sz="3200" dirty="0">
                <a:ea typeface="Times New Roman" panose="02020603050405020304" pitchFamily="18" charset="0"/>
                <a:cs typeface="Calibri" panose="020F0502020204030204" pitchFamily="34" charset="0"/>
              </a:rPr>
              <a:t>Parcels not in public ownership </a:t>
            </a:r>
          </a:p>
          <a:p>
            <a:r>
              <a:rPr lang="en-US" sz="3200" dirty="0">
                <a:ea typeface="Times New Roman" panose="02020603050405020304" pitchFamily="18" charset="0"/>
              </a:rPr>
              <a:t>Parcels with on-site improvements of less than $10K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/>
              <a:t>Parcels not less than one acre in size. One acre was determined as a size where siting septic, well site and a dwelling was too crowded to comply with all the siting </a:t>
            </a:r>
            <a:r>
              <a:rPr lang="en-US" sz="3200" dirty="0" smtClean="0"/>
              <a:t>regulations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33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85A-78FE-45FF-984A-D991AE0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139"/>
            <a:ext cx="8796130" cy="136688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Assumptions used for excluding or including parcels -continued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BA0A-35E6-4029-8F1A-39579791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6424"/>
            <a:ext cx="8372061" cy="46701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 </a:t>
            </a:r>
            <a:r>
              <a:rPr lang="en-US" sz="3200" dirty="0"/>
              <a:t>parcels in the </a:t>
            </a:r>
            <a:r>
              <a:rPr lang="en-US" sz="3200" dirty="0" smtClean="0"/>
              <a:t>Agricultural </a:t>
            </a:r>
            <a:r>
              <a:rPr lang="en-US" sz="3200" dirty="0"/>
              <a:t>Production District </a:t>
            </a:r>
          </a:p>
          <a:p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No parcels in the Forest </a:t>
            </a: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Production District 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/>
              <a:t>No parcels with conservation easement</a:t>
            </a:r>
          </a:p>
          <a:p>
            <a:r>
              <a:rPr lang="en-US" sz="3200" dirty="0"/>
              <a:t>No parcels in the Farmland Preservation Program </a:t>
            </a:r>
          </a:p>
        </p:txBody>
      </p:sp>
    </p:spTree>
    <p:extLst>
      <p:ext uri="{BB962C8B-B14F-4D97-AF65-F5344CB8AC3E}">
        <p14:creationId xmlns:p14="http://schemas.microsoft.com/office/powerpoint/2010/main" val="20536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85A-78FE-45FF-984A-D991AE0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139"/>
            <a:ext cx="8928652" cy="156567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Assumptions used for excluding or including parcels-continued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BA0A-35E6-4029-8F1A-39579791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82" y="1776276"/>
            <a:ext cx="8069101" cy="4518507"/>
          </a:xfrm>
        </p:spPr>
        <p:txBody>
          <a:bodyPr>
            <a:noAutofit/>
          </a:bodyPr>
          <a:lstStyle/>
          <a:p>
            <a:r>
              <a:rPr lang="en-US" sz="2800" dirty="0"/>
              <a:t>Parcels not located within the service area of an existing large Group A water purveyor obligated to provide service assuming the RCW 43.20.260</a:t>
            </a:r>
          </a:p>
          <a:p>
            <a:r>
              <a:rPr lang="en-US" sz="2800" dirty="0" smtClean="0"/>
              <a:t>No </a:t>
            </a:r>
            <a:r>
              <a:rPr lang="en-US" sz="2800" dirty="0"/>
              <a:t>parcels that are within the Transfer Development Right Program sending site properties</a:t>
            </a:r>
          </a:p>
          <a:p>
            <a:r>
              <a:rPr lang="en-US" sz="2800" dirty="0" smtClean="0"/>
              <a:t>No </a:t>
            </a:r>
            <a:r>
              <a:rPr lang="en-US" sz="2800" dirty="0"/>
              <a:t>parcels within the 100 </a:t>
            </a:r>
            <a:r>
              <a:rPr lang="en-US" sz="2800" dirty="0" smtClean="0"/>
              <a:t>year </a:t>
            </a:r>
            <a:r>
              <a:rPr lang="en-US" sz="2800" dirty="0"/>
              <a:t>flood plain </a:t>
            </a:r>
          </a:p>
          <a:p>
            <a:r>
              <a:rPr lang="en-US" sz="2800" dirty="0"/>
              <a:t>No  parcels in the Severe Channel migration zone with less than one acre outside the zone</a:t>
            </a:r>
          </a:p>
        </p:txBody>
      </p:sp>
    </p:spTree>
    <p:extLst>
      <p:ext uri="{BB962C8B-B14F-4D97-AF65-F5344CB8AC3E}">
        <p14:creationId xmlns:p14="http://schemas.microsoft.com/office/powerpoint/2010/main" val="19101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85A-78FE-45FF-984A-D991AE0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13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Assumptions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BA0A-35E6-4029-8F1A-39579791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82" y="1641702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/>
              <a:t>Zoning/subdivision– base zoning divided by parcel size</a:t>
            </a:r>
          </a:p>
          <a:p>
            <a:r>
              <a:rPr lang="en-US" sz="3200" dirty="0"/>
              <a:t>Annexations – not </a:t>
            </a:r>
            <a:r>
              <a:rPr lang="en-US" sz="3200" dirty="0" smtClean="0"/>
              <a:t>considered</a:t>
            </a:r>
          </a:p>
          <a:p>
            <a:r>
              <a:rPr lang="en-US" sz="3200" dirty="0"/>
              <a:t>Assumptions reflect policy and code framework 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628</TotalTime>
  <Words>511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Facet</vt:lpstr>
      <vt:lpstr>WATER AVAILABILITY AND PERMITTING STUDY     Response to King County Ordinance 18427</vt:lpstr>
      <vt:lpstr> WATER AVAILABILITY AND PERMITTING STUDY  </vt:lpstr>
      <vt:lpstr> History of County Interest in Groundwater Protection  </vt:lpstr>
      <vt:lpstr>The Report </vt:lpstr>
      <vt:lpstr>Report Outcomes</vt:lpstr>
      <vt:lpstr>Assumptions used for excluding or including parcels </vt:lpstr>
      <vt:lpstr>Assumptions used for excluding or including parcels -continued </vt:lpstr>
      <vt:lpstr>Assumptions used for excluding or including parcels-continued </vt:lpstr>
      <vt:lpstr>Assumptions continued </vt:lpstr>
      <vt:lpstr>  Report Outcomes</vt:lpstr>
      <vt:lpstr>Water Service Agency Service Areas</vt:lpstr>
      <vt:lpstr>Drinking water sources map</vt:lpstr>
      <vt:lpstr>Water wells (2007-17) </vt:lpstr>
      <vt:lpstr>Example Map</vt:lpstr>
      <vt:lpstr> 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Item 13 King County Council Report</dc:title>
  <dc:creator>Steve</dc:creator>
  <cp:lastModifiedBy>Potts, Stephanie (ECY)</cp:lastModifiedBy>
  <cp:revision>45</cp:revision>
  <cp:lastPrinted>2019-03-26T16:37:16Z</cp:lastPrinted>
  <dcterms:created xsi:type="dcterms:W3CDTF">2019-02-27T01:30:49Z</dcterms:created>
  <dcterms:modified xsi:type="dcterms:W3CDTF">2019-04-01T16:17:35Z</dcterms:modified>
</cp:coreProperties>
</file>