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6" r:id="rId2"/>
  </p:sldMasterIdLst>
  <p:notesMasterIdLst>
    <p:notesMasterId r:id="rId48"/>
  </p:notesMasterIdLst>
  <p:sldIdLst>
    <p:sldId id="352" r:id="rId3"/>
    <p:sldId id="327" r:id="rId4"/>
    <p:sldId id="359" r:id="rId5"/>
    <p:sldId id="309" r:id="rId6"/>
    <p:sldId id="286" r:id="rId7"/>
    <p:sldId id="264" r:id="rId8"/>
    <p:sldId id="330" r:id="rId9"/>
    <p:sldId id="331" r:id="rId10"/>
    <p:sldId id="332" r:id="rId11"/>
    <p:sldId id="311" r:id="rId12"/>
    <p:sldId id="344" r:id="rId13"/>
    <p:sldId id="313" r:id="rId14"/>
    <p:sldId id="314" r:id="rId15"/>
    <p:sldId id="323" r:id="rId16"/>
    <p:sldId id="324" r:id="rId17"/>
    <p:sldId id="338" r:id="rId18"/>
    <p:sldId id="346" r:id="rId19"/>
    <p:sldId id="301" r:id="rId20"/>
    <p:sldId id="300" r:id="rId21"/>
    <p:sldId id="353" r:id="rId22"/>
    <p:sldId id="305" r:id="rId23"/>
    <p:sldId id="308" r:id="rId24"/>
    <p:sldId id="293" r:id="rId25"/>
    <p:sldId id="281" r:id="rId26"/>
    <p:sldId id="296" r:id="rId27"/>
    <p:sldId id="278" r:id="rId28"/>
    <p:sldId id="354" r:id="rId29"/>
    <p:sldId id="307" r:id="rId30"/>
    <p:sldId id="276" r:id="rId31"/>
    <p:sldId id="265" r:id="rId32"/>
    <p:sldId id="266" r:id="rId33"/>
    <p:sldId id="329" r:id="rId34"/>
    <p:sldId id="340" r:id="rId35"/>
    <p:sldId id="360" r:id="rId36"/>
    <p:sldId id="347" r:id="rId37"/>
    <p:sldId id="333" r:id="rId38"/>
    <p:sldId id="336" r:id="rId39"/>
    <p:sldId id="361" r:id="rId40"/>
    <p:sldId id="362" r:id="rId41"/>
    <p:sldId id="355" r:id="rId42"/>
    <p:sldId id="363" r:id="rId43"/>
    <p:sldId id="272" r:id="rId44"/>
    <p:sldId id="356" r:id="rId45"/>
    <p:sldId id="358" r:id="rId46"/>
    <p:sldId id="364"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8" autoAdjust="0"/>
    <p:restoredTop sz="64969" autoAdjust="0"/>
  </p:normalViewPr>
  <p:slideViewPr>
    <p:cSldViewPr snapToGrid="0">
      <p:cViewPr varScale="1">
        <p:scale>
          <a:sx n="85" d="100"/>
          <a:sy n="85" d="100"/>
        </p:scale>
        <p:origin x="228" y="78"/>
      </p:cViewPr>
      <p:guideLst/>
    </p:cSldViewPr>
  </p:slideViewPr>
  <p:outlineViewPr>
    <p:cViewPr>
      <p:scale>
        <a:sx n="33" d="100"/>
        <a:sy n="33" d="100"/>
      </p:scale>
      <p:origin x="0" y="0"/>
    </p:cViewPr>
  </p:outlineViewPr>
  <p:notesTextViewPr>
    <p:cViewPr>
      <p:scale>
        <a:sx n="125" d="100"/>
        <a:sy n="125" d="100"/>
      </p:scale>
      <p:origin x="0" y="0"/>
    </p:cViewPr>
  </p:notesTextViewPr>
  <p:notesViewPr>
    <p:cSldViewPr snapToGrid="0">
      <p:cViewPr varScale="1">
        <p:scale>
          <a:sx n="63" d="100"/>
          <a:sy n="63" d="100"/>
        </p:scale>
        <p:origin x="1291"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F46E83BF-B287-4002-9418-D3C9E911E65A}" type="datetimeFigureOut">
              <a:rPr lang="en-US" smtClean="0"/>
              <a:t>4/4/2019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423E1371-E6DE-4DC0-BDFD-B452BC05855F}" type="slidenum">
              <a:rPr lang="en-US" smtClean="0"/>
              <a:t>‹#›</a:t>
            </a:fld>
            <a:endParaRPr lang="en-US"/>
          </a:p>
        </p:txBody>
      </p:sp>
    </p:spTree>
    <p:extLst>
      <p:ext uri="{BB962C8B-B14F-4D97-AF65-F5344CB8AC3E}">
        <p14:creationId xmlns:p14="http://schemas.microsoft.com/office/powerpoint/2010/main" val="148809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88950"/>
            <a:ext cx="5575300" cy="3136900"/>
          </a:xfrm>
        </p:spPr>
      </p:sp>
      <p:sp>
        <p:nvSpPr>
          <p:cNvPr id="3" name="Notes Placeholder 2"/>
          <p:cNvSpPr>
            <a:spLocks noGrp="1"/>
          </p:cNvSpPr>
          <p:nvPr>
            <p:ph type="body" idx="1"/>
          </p:nvPr>
        </p:nvSpPr>
        <p:spPr>
          <a:xfrm>
            <a:off x="701040" y="3717758"/>
            <a:ext cx="5575300" cy="5474368"/>
          </a:xfrm>
        </p:spPr>
        <p:txBody>
          <a:bodyPr/>
          <a:lstStyle/>
          <a:p>
            <a:r>
              <a:rPr lang="en-US" sz="1600" b="1" dirty="0" smtClean="0"/>
              <a:t>I’ve been working on ISF science and policy since I started with Ecology in 2002</a:t>
            </a:r>
            <a:r>
              <a:rPr lang="en-US" sz="1600" b="1" baseline="0" dirty="0" smtClean="0"/>
              <a:t>.</a:t>
            </a:r>
          </a:p>
          <a:p>
            <a:endParaRPr lang="en-US" sz="1600" baseline="0" dirty="0" smtClean="0"/>
          </a:p>
          <a:p>
            <a:r>
              <a:rPr lang="en-US" sz="1600" b="1" dirty="0">
                <a:latin typeface="Calibri" panose="020F0502020204030204" pitchFamily="34" charset="0"/>
                <a:cs typeface="Calibri" panose="020F0502020204030204" pitchFamily="34" charset="0"/>
              </a:rPr>
              <a:t>Over the years, Washington State has become a national leader in the research and development of instream flows. </a:t>
            </a:r>
            <a:r>
              <a:rPr lang="en-US" sz="1600" dirty="0"/>
              <a:t>Today I hope to give you an understanding of the what's, why’s, and how's of ISFs and their impact on water </a:t>
            </a:r>
            <a:r>
              <a:rPr lang="en-US" sz="1600" dirty="0" smtClean="0"/>
              <a:t>availability</a:t>
            </a:r>
          </a:p>
          <a:p>
            <a:endParaRPr lang="en-US" sz="1600" dirty="0"/>
          </a:p>
          <a:p>
            <a:r>
              <a:rPr lang="en-US" sz="1600" b="1" baseline="0" dirty="0" smtClean="0"/>
              <a:t>Through the years I’ve conducted numerous ISF studies, </a:t>
            </a:r>
          </a:p>
          <a:p>
            <a:r>
              <a:rPr lang="en-US" sz="1600" baseline="0" dirty="0" smtClean="0"/>
              <a:t>helped many watershed groups develop the instream flow component of their watershed plans, </a:t>
            </a:r>
          </a:p>
          <a:p>
            <a:r>
              <a:rPr lang="en-US" sz="1600" b="1" dirty="0" smtClean="0"/>
              <a:t>developed the scientific rationale for several instream resource rules,</a:t>
            </a:r>
            <a:r>
              <a:rPr lang="en-US" sz="1600" b="1" baseline="0" dirty="0" smtClean="0"/>
              <a:t> and</a:t>
            </a:r>
          </a:p>
          <a:p>
            <a:r>
              <a:rPr lang="en-US" sz="1600" baseline="0" dirty="0" smtClean="0"/>
              <a:t>Worked to improved the science behind our instream flow recommendations</a:t>
            </a:r>
            <a:endParaRPr lang="en-US" sz="1600" dirty="0" smtClean="0"/>
          </a:p>
          <a:p>
            <a:endParaRPr lang="en-US" sz="1600"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Because much of my work involves technical discussions and negotiations with a lay audience,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
            </a:r>
            <a:br>
              <a:rPr lang="en-US" sz="1600" b="1" dirty="0" smtClean="0">
                <a:cs typeface="Arial" charset="0"/>
              </a:rPr>
            </a:br>
            <a:r>
              <a:rPr lang="en-US" sz="1600" b="0" dirty="0" smtClean="0">
                <a:cs typeface="Arial" charset="0"/>
              </a:rPr>
              <a:t>I’ve found trust to be critically important.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cs typeface="Arial" charset="0"/>
              </a:rPr>
              <a:t>To develop and maintain this trust, </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1042178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10</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638175" y="395288"/>
            <a:ext cx="5575300" cy="3136900"/>
          </a:xfrm>
          <a:ln/>
        </p:spPr>
      </p:sp>
      <p:sp>
        <p:nvSpPr>
          <p:cNvPr id="43012" name="Rectangle 3"/>
          <p:cNvSpPr>
            <a:spLocks noGrp="1" noChangeArrowheads="1"/>
          </p:cNvSpPr>
          <p:nvPr>
            <p:ph type="body" idx="1"/>
          </p:nvPr>
        </p:nvSpPr>
        <p:spPr>
          <a:xfrm>
            <a:off x="638174" y="3644812"/>
            <a:ext cx="5575301" cy="5270500"/>
          </a:xfrm>
          <a:noFill/>
          <a:ln/>
        </p:spPr>
        <p:txBody>
          <a:bodyPr>
            <a:normAutofit lnSpcReduction="10000"/>
          </a:bodyPr>
          <a:lstStyle/>
          <a:p>
            <a:r>
              <a:rPr lang="en-US" sz="1400" dirty="0"/>
              <a:t>To </a:t>
            </a:r>
            <a:r>
              <a:rPr lang="en-US" sz="1400" dirty="0" smtClean="0"/>
              <a:t>help understand </a:t>
            </a:r>
            <a:r>
              <a:rPr lang="en-US" sz="1400" dirty="0"/>
              <a:t>instream flows, </a:t>
            </a:r>
            <a:r>
              <a:rPr lang="en-US" sz="1400" dirty="0" smtClean="0"/>
              <a:t>we should have an </a:t>
            </a:r>
            <a:r>
              <a:rPr lang="en-US" sz="1400" dirty="0"/>
              <a:t>understanding of stream hydrology and streamflow statistics. </a:t>
            </a:r>
            <a:endParaRPr lang="en-US" sz="1400" dirty="0" smtClean="0"/>
          </a:p>
          <a:p>
            <a:endParaRPr lang="en-US" sz="1400" b="1" dirty="0">
              <a:solidFill>
                <a:srgbClr val="000000"/>
              </a:solidFill>
              <a:cs typeface="Arial" pitchFamily="34" charset="0"/>
            </a:endParaRPr>
          </a:p>
          <a:p>
            <a:r>
              <a:rPr lang="en-US" sz="1400" b="1" dirty="0" smtClean="0">
                <a:solidFill>
                  <a:srgbClr val="000000"/>
                </a:solidFill>
                <a:cs typeface="Arial" pitchFamily="34" charset="0"/>
              </a:rPr>
              <a:t>Here </a:t>
            </a:r>
            <a:r>
              <a:rPr lang="en-US" sz="1400" b="1" dirty="0">
                <a:solidFill>
                  <a:srgbClr val="000000"/>
                </a:solidFill>
                <a:cs typeface="Arial" pitchFamily="34" charset="0"/>
              </a:rPr>
              <a:t>is a hydrograph showing two </a:t>
            </a:r>
            <a:r>
              <a:rPr lang="en-US" sz="1400" b="1" dirty="0" smtClean="0">
                <a:solidFill>
                  <a:srgbClr val="000000"/>
                </a:solidFill>
                <a:cs typeface="Arial" pitchFamily="34" charset="0"/>
              </a:rPr>
              <a:t>different years </a:t>
            </a:r>
            <a:r>
              <a:rPr lang="en-US" sz="1400" b="1" dirty="0">
                <a:solidFill>
                  <a:srgbClr val="000000"/>
                </a:solidFill>
                <a:cs typeface="Arial" pitchFamily="34" charset="0"/>
              </a:rPr>
              <a:t>of daily stream flow data on </a:t>
            </a:r>
            <a:r>
              <a:rPr lang="en-US" sz="1400" b="1" dirty="0" smtClean="0">
                <a:solidFill>
                  <a:srgbClr val="000000"/>
                </a:solidFill>
                <a:cs typeface="Arial" pitchFamily="34" charset="0"/>
              </a:rPr>
              <a:t>South Prairie Creek</a:t>
            </a:r>
          </a:p>
          <a:p>
            <a:endParaRPr lang="en-US" sz="1400" b="1" dirty="0">
              <a:solidFill>
                <a:srgbClr val="000000"/>
              </a:solidFill>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cs typeface="Arial" pitchFamily="34" charset="0"/>
              </a:rPr>
              <a:t>This graph uses a normal or linear scale graph where each gridline represents the same interval, in this case the vertical interval is 500 cfs or cubic feet</a:t>
            </a:r>
            <a:r>
              <a:rPr lang="en-US" sz="1400" baseline="0" dirty="0" smtClean="0">
                <a:cs typeface="Arial" pitchFamily="34" charset="0"/>
              </a:rPr>
              <a:t> per second-that’s a measurement of the volume of water moving over time.</a:t>
            </a:r>
            <a:endParaRPr lang="en-US" sz="1400" dirty="0" smtClean="0">
              <a:cs typeface="Arial" pitchFamily="34" charset="0"/>
            </a:endParaRPr>
          </a:p>
          <a:p>
            <a:endParaRPr lang="en-US" sz="1400" b="1" dirty="0">
              <a:solidFill>
                <a:srgbClr val="000000"/>
              </a:solidFill>
              <a:cs typeface="Arial" pitchFamily="34" charset="0"/>
            </a:endParaRPr>
          </a:p>
          <a:p>
            <a:pPr defTabSz="898137">
              <a:defRPr/>
            </a:pPr>
            <a:r>
              <a:rPr lang="en-US" sz="1400" b="1" dirty="0"/>
              <a:t>As you can see, streamflows </a:t>
            </a:r>
            <a:r>
              <a:rPr lang="en-US" sz="1400" b="1" dirty="0" smtClean="0"/>
              <a:t>vary…a </a:t>
            </a:r>
            <a:r>
              <a:rPr lang="en-US" sz="1400" b="1" dirty="0"/>
              <a:t>lot.  </a:t>
            </a:r>
          </a:p>
          <a:p>
            <a:pPr defTabSz="898137">
              <a:defRPr/>
            </a:pPr>
            <a:endParaRPr lang="en-US" sz="1400" dirty="0"/>
          </a:p>
          <a:p>
            <a:pPr defTabSz="898137">
              <a:defRPr/>
            </a:pPr>
            <a:r>
              <a:rPr lang="en-US" sz="1400" b="1" dirty="0" smtClean="0"/>
              <a:t>They vary daily</a:t>
            </a:r>
            <a:r>
              <a:rPr lang="en-US" sz="1400" dirty="0" smtClean="0"/>
              <a:t>: </a:t>
            </a:r>
            <a:r>
              <a:rPr lang="en-US" sz="1400" baseline="0" dirty="0" smtClean="0"/>
              <a:t>In 2009, the January 6 streamflow was 1030 cfs. On January 6, the streamflow was 7510 cfs, over 6000 cfs higher in 1 day. </a:t>
            </a:r>
          </a:p>
          <a:p>
            <a:pPr defTabSz="898137">
              <a:defRPr/>
            </a:pPr>
            <a:endParaRPr lang="en-US" sz="1400" dirty="0">
              <a:cs typeface="Arial" pitchFamily="34" charset="0"/>
            </a:endParaRPr>
          </a:p>
          <a:p>
            <a:pPr marL="0" marR="0" lvl="0" indent="0" algn="l" defTabSz="898137" rtl="0" eaLnBrk="1" fontAlgn="auto" latinLnBrk="0" hangingPunct="1">
              <a:lnSpc>
                <a:spcPct val="100000"/>
              </a:lnSpc>
              <a:spcBef>
                <a:spcPts val="0"/>
              </a:spcBef>
              <a:spcAft>
                <a:spcPts val="0"/>
              </a:spcAft>
              <a:buClrTx/>
              <a:buSzTx/>
              <a:buFontTx/>
              <a:buNone/>
              <a:tabLst/>
              <a:defRPr/>
            </a:pPr>
            <a:r>
              <a:rPr lang="en-US" sz="1400" b="1" dirty="0" smtClean="0">
                <a:cs typeface="Arial" pitchFamily="34" charset="0"/>
              </a:rPr>
              <a:t>They vary yearly</a:t>
            </a:r>
            <a:r>
              <a:rPr lang="en-US" sz="1400" dirty="0" smtClean="0">
                <a:cs typeface="Arial" pitchFamily="34" charset="0"/>
              </a:rPr>
              <a:t>: In 2017, the </a:t>
            </a:r>
            <a:r>
              <a:rPr lang="en-US" sz="1400" dirty="0" smtClean="0"/>
              <a:t>January 8 streamflow was 125 cfs, but in 2009 we saw that the streamflow was 7510 cfs</a:t>
            </a:r>
            <a:r>
              <a:rPr lang="en-US" sz="1400" baseline="0" dirty="0" smtClean="0">
                <a:cs typeface="Arial" pitchFamily="34" charset="0"/>
              </a:rPr>
              <a:t>.</a:t>
            </a:r>
            <a:r>
              <a:rPr lang="en-US" sz="1400" dirty="0" smtClean="0">
                <a:cs typeface="Arial" pitchFamily="34" charset="0"/>
              </a:rPr>
              <a:t> </a:t>
            </a:r>
          </a:p>
          <a:p>
            <a:pPr marL="0" marR="0" lvl="0" indent="0" algn="l" defTabSz="898137" rtl="0" eaLnBrk="1" fontAlgn="auto" latinLnBrk="0" hangingPunct="1">
              <a:lnSpc>
                <a:spcPct val="100000"/>
              </a:lnSpc>
              <a:spcBef>
                <a:spcPts val="0"/>
              </a:spcBef>
              <a:spcAft>
                <a:spcPts val="0"/>
              </a:spcAft>
              <a:buClrTx/>
              <a:buSzTx/>
              <a:buFontTx/>
              <a:buNone/>
              <a:tabLst/>
              <a:defRPr/>
            </a:pPr>
            <a:endParaRPr lang="en-US" sz="1400" dirty="0" smtClean="0">
              <a:cs typeface="Arial" pitchFamily="34" charset="0"/>
            </a:endParaRPr>
          </a:p>
          <a:p>
            <a:pPr defTabSz="898137">
              <a:defRPr/>
            </a:pPr>
            <a:r>
              <a:rPr lang="en-US" sz="1400" b="1" dirty="0" smtClean="0">
                <a:cs typeface="Arial" pitchFamily="34" charset="0"/>
              </a:rPr>
              <a:t>And they </a:t>
            </a:r>
            <a:r>
              <a:rPr lang="en-US" sz="1400" b="1" dirty="0">
                <a:cs typeface="Arial" pitchFamily="34" charset="0"/>
              </a:rPr>
              <a:t>vary </a:t>
            </a:r>
            <a:r>
              <a:rPr lang="en-US" sz="1400" b="1" dirty="0" smtClean="0">
                <a:cs typeface="Arial" pitchFamily="34" charset="0"/>
              </a:rPr>
              <a:t>seasonally: This system has wet winters</a:t>
            </a:r>
            <a:r>
              <a:rPr lang="en-US" sz="1400" b="1" baseline="0" dirty="0" smtClean="0">
                <a:cs typeface="Arial" pitchFamily="34" charset="0"/>
              </a:rPr>
              <a:t> and springs</a:t>
            </a:r>
            <a:r>
              <a:rPr lang="en-US" sz="1400" b="1" dirty="0" smtClean="0">
                <a:cs typeface="Arial" pitchFamily="34" charset="0"/>
              </a:rPr>
              <a:t> and dry summers </a:t>
            </a:r>
            <a:endParaRPr lang="en-US" sz="1400" b="1" dirty="0">
              <a:cs typeface="Arial" pitchFamily="34" charset="0"/>
            </a:endParaRPr>
          </a:p>
          <a:p>
            <a:pPr defTabSz="898137">
              <a:defRPr/>
            </a:pPr>
            <a:endParaRPr lang="en-US" sz="1400" dirty="0">
              <a:cs typeface="Arial" pitchFamily="34" charset="0"/>
            </a:endParaRPr>
          </a:p>
          <a:p>
            <a:pPr defTabSz="898137">
              <a:defRPr/>
            </a:pPr>
            <a:r>
              <a:rPr lang="en-US" sz="1400" dirty="0">
                <a:cs typeface="Arial" pitchFamily="34" charset="0"/>
              </a:rPr>
              <a:t>With linear graphs it’s easy to see the large difference between stream flows, but </a:t>
            </a:r>
            <a:r>
              <a:rPr lang="en-US" sz="1400" dirty="0" smtClean="0">
                <a:cs typeface="Arial" pitchFamily="34" charset="0"/>
              </a:rPr>
              <a:t>low flows tend to squash together.  For example, can anyone tell me what the lowest flow was in 2017? </a:t>
            </a:r>
          </a:p>
          <a:p>
            <a:pPr defTabSz="898137">
              <a:defRPr/>
            </a:pPr>
            <a:endParaRPr lang="en-US" sz="1400" dirty="0" smtClean="0">
              <a:cs typeface="Arial" pitchFamily="34" charset="0"/>
            </a:endParaRPr>
          </a:p>
          <a:p>
            <a:pPr defTabSz="898137">
              <a:defRPr/>
            </a:pPr>
            <a:endParaRPr lang="en-US" sz="1400" b="1" dirty="0">
              <a:cs typeface="Arial" pitchFamily="34" charset="0"/>
            </a:endParaRPr>
          </a:p>
        </p:txBody>
      </p:sp>
    </p:spTree>
    <p:extLst>
      <p:ext uri="{BB962C8B-B14F-4D97-AF65-F5344CB8AC3E}">
        <p14:creationId xmlns:p14="http://schemas.microsoft.com/office/powerpoint/2010/main" val="3684595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11</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512763"/>
            <a:ext cx="5575300" cy="3136900"/>
          </a:xfrm>
          <a:ln/>
        </p:spPr>
      </p:sp>
      <p:sp>
        <p:nvSpPr>
          <p:cNvPr id="43012" name="Rectangle 3"/>
          <p:cNvSpPr>
            <a:spLocks noGrp="1" noChangeArrowheads="1"/>
          </p:cNvSpPr>
          <p:nvPr>
            <p:ph type="body" idx="1"/>
          </p:nvPr>
        </p:nvSpPr>
        <p:spPr>
          <a:xfrm>
            <a:off x="571500" y="3864077"/>
            <a:ext cx="5575300" cy="4915858"/>
          </a:xfrm>
          <a:noFill/>
          <a:ln/>
        </p:spPr>
        <p:txBody>
          <a:bodyPr>
            <a:normAutofit/>
          </a:bodyPr>
          <a:lstStyle/>
          <a:p>
            <a:r>
              <a:rPr lang="en-US" sz="1600" b="1" dirty="0">
                <a:solidFill>
                  <a:srgbClr val="000000"/>
                </a:solidFill>
                <a:cs typeface="Arial" pitchFamily="34" charset="0"/>
              </a:rPr>
              <a:t>This hydrograph shows the </a:t>
            </a:r>
            <a:r>
              <a:rPr lang="en-US" sz="1600" b="1" u="sng" dirty="0">
                <a:solidFill>
                  <a:srgbClr val="000000"/>
                </a:solidFill>
                <a:cs typeface="Arial" pitchFamily="34" charset="0"/>
              </a:rPr>
              <a:t>same</a:t>
            </a:r>
            <a:r>
              <a:rPr lang="en-US" sz="1600" b="1" dirty="0">
                <a:solidFill>
                  <a:srgbClr val="000000"/>
                </a:solidFill>
                <a:cs typeface="Arial" pitchFamily="34" charset="0"/>
              </a:rPr>
              <a:t> two years of data, but </a:t>
            </a:r>
            <a:r>
              <a:rPr lang="en-US" sz="1600" b="1" dirty="0" smtClean="0">
                <a:solidFill>
                  <a:srgbClr val="000000"/>
                </a:solidFill>
                <a:cs typeface="Arial" pitchFamily="34" charset="0"/>
              </a:rPr>
              <a:t>it uses </a:t>
            </a:r>
            <a:r>
              <a:rPr lang="en-US" sz="1600" b="1" dirty="0">
                <a:solidFill>
                  <a:srgbClr val="000000"/>
                </a:solidFill>
                <a:cs typeface="Arial" pitchFamily="34" charset="0"/>
              </a:rPr>
              <a:t>a logarithmic or Log scale where the major vertical intervals </a:t>
            </a:r>
            <a:r>
              <a:rPr lang="en-US" sz="1600" b="1" dirty="0" smtClean="0">
                <a:solidFill>
                  <a:srgbClr val="000000"/>
                </a:solidFill>
                <a:cs typeface="Arial" pitchFamily="34" charset="0"/>
              </a:rPr>
              <a:t>represents </a:t>
            </a:r>
            <a:r>
              <a:rPr lang="en-US" sz="1600" b="1" dirty="0">
                <a:solidFill>
                  <a:srgbClr val="000000"/>
                </a:solidFill>
                <a:cs typeface="Arial" pitchFamily="34" charset="0"/>
              </a:rPr>
              <a:t>increasing orders of </a:t>
            </a:r>
            <a:r>
              <a:rPr lang="en-US" sz="1600" b="1" dirty="0" smtClean="0">
                <a:solidFill>
                  <a:srgbClr val="000000"/>
                </a:solidFill>
                <a:cs typeface="Arial" pitchFamily="34" charset="0"/>
              </a:rPr>
              <a:t>magnitude or factors of 10.</a:t>
            </a:r>
            <a:endParaRPr lang="en-US" sz="1600" b="1" dirty="0">
              <a:solidFill>
                <a:srgbClr val="000000"/>
              </a:solidFill>
              <a:cs typeface="Arial" pitchFamily="34" charset="0"/>
            </a:endParaRPr>
          </a:p>
          <a:p>
            <a:endParaRPr lang="en-US" sz="1600" dirty="0">
              <a:solidFill>
                <a:srgbClr val="000000"/>
              </a:solidFill>
              <a:cs typeface="Arial" pitchFamily="34" charset="0"/>
            </a:endParaRPr>
          </a:p>
          <a:p>
            <a:r>
              <a:rPr lang="en-US" sz="1600" dirty="0" smtClean="0">
                <a:solidFill>
                  <a:srgbClr val="000000"/>
                </a:solidFill>
                <a:cs typeface="Arial" pitchFamily="34" charset="0"/>
              </a:rPr>
              <a:t>With this scale we </a:t>
            </a:r>
            <a:r>
              <a:rPr lang="en-US" sz="1600" dirty="0">
                <a:solidFill>
                  <a:srgbClr val="000000"/>
                </a:solidFill>
                <a:cs typeface="Arial" pitchFamily="34" charset="0"/>
              </a:rPr>
              <a:t>can see that the </a:t>
            </a:r>
            <a:r>
              <a:rPr lang="en-US" sz="1600" dirty="0" smtClean="0">
                <a:solidFill>
                  <a:srgbClr val="000000"/>
                </a:solidFill>
                <a:cs typeface="Arial" pitchFamily="34" charset="0"/>
              </a:rPr>
              <a:t>lowest flow was in 2017 </a:t>
            </a:r>
            <a:r>
              <a:rPr lang="en-US" sz="1600" dirty="0">
                <a:solidFill>
                  <a:srgbClr val="000000"/>
                </a:solidFill>
                <a:cs typeface="Arial" pitchFamily="34" charset="0"/>
              </a:rPr>
              <a:t>flow was </a:t>
            </a:r>
            <a:r>
              <a:rPr lang="en-US" sz="1600" dirty="0" smtClean="0">
                <a:solidFill>
                  <a:srgbClr val="000000"/>
                </a:solidFill>
                <a:cs typeface="Arial" pitchFamily="34" charset="0"/>
              </a:rPr>
              <a:t>around 30 </a:t>
            </a:r>
            <a:r>
              <a:rPr lang="en-US" sz="1600" dirty="0">
                <a:solidFill>
                  <a:srgbClr val="000000"/>
                </a:solidFill>
                <a:cs typeface="Arial" pitchFamily="34" charset="0"/>
              </a:rPr>
              <a:t>cfs.</a:t>
            </a:r>
          </a:p>
          <a:p>
            <a:endParaRPr lang="en-US" sz="1600" dirty="0">
              <a:solidFill>
                <a:srgbClr val="000000"/>
              </a:solidFill>
              <a:cs typeface="Arial" pitchFamily="34" charset="0"/>
            </a:endParaRPr>
          </a:p>
          <a:p>
            <a:r>
              <a:rPr lang="en-US" sz="1600" b="1" dirty="0" smtClean="0">
                <a:cs typeface="Arial" pitchFamily="34" charset="0"/>
              </a:rPr>
              <a:t>Log scales are useful for showing data with widely ranging data, so I commonly </a:t>
            </a:r>
            <a:r>
              <a:rPr lang="en-US" sz="1600" b="1" dirty="0">
                <a:cs typeface="Arial" pitchFamily="34" charset="0"/>
              </a:rPr>
              <a:t>use </a:t>
            </a:r>
            <a:r>
              <a:rPr lang="en-US" sz="1600" b="1" dirty="0" smtClean="0">
                <a:cs typeface="Arial" pitchFamily="34" charset="0"/>
              </a:rPr>
              <a:t>a log </a:t>
            </a:r>
            <a:r>
              <a:rPr lang="en-US" sz="1600" b="1" dirty="0">
                <a:cs typeface="Arial" pitchFamily="34" charset="0"/>
              </a:rPr>
              <a:t>scale to show </a:t>
            </a:r>
            <a:r>
              <a:rPr lang="en-US" sz="1600" b="1" dirty="0" smtClean="0">
                <a:cs typeface="Arial" pitchFamily="34" charset="0"/>
              </a:rPr>
              <a:t>streamflows</a:t>
            </a:r>
            <a:endParaRPr lang="en-US" sz="1600" b="1" dirty="0">
              <a:cs typeface="Arial" pitchFamily="34" charset="0"/>
            </a:endParaRPr>
          </a:p>
        </p:txBody>
      </p:sp>
    </p:spTree>
    <p:extLst>
      <p:ext uri="{BB962C8B-B14F-4D97-AF65-F5344CB8AC3E}">
        <p14:creationId xmlns:p14="http://schemas.microsoft.com/office/powerpoint/2010/main" val="259869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34597C-BC78-43D7-BB8F-08D27B11CB40}" type="slidenum">
              <a:rPr lang="en-US" smtClean="0">
                <a:solidFill>
                  <a:prstClr val="black"/>
                </a:solidFill>
                <a:latin typeface="Arial" charset="0"/>
              </a:rPr>
              <a:pPr/>
              <a:t>12</a:t>
            </a:fld>
            <a:endParaRPr lang="en-US" smtClean="0">
              <a:solidFill>
                <a:prstClr val="black"/>
              </a:solidFill>
              <a:latin typeface="Arial" charset="0"/>
            </a:endParaRPr>
          </a:p>
        </p:txBody>
      </p:sp>
      <p:sp>
        <p:nvSpPr>
          <p:cNvPr id="43011" name="Rectangle 2"/>
          <p:cNvSpPr>
            <a:spLocks noGrp="1" noRot="1" noChangeAspect="1" noChangeArrowheads="1" noTextEdit="1"/>
          </p:cNvSpPr>
          <p:nvPr>
            <p:ph type="sldImg"/>
          </p:nvPr>
        </p:nvSpPr>
        <p:spPr>
          <a:xfrm>
            <a:off x="571500" y="620713"/>
            <a:ext cx="5575300" cy="3136900"/>
          </a:xfrm>
          <a:ln/>
        </p:spPr>
      </p:sp>
      <p:sp>
        <p:nvSpPr>
          <p:cNvPr id="43012" name="Rectangle 3"/>
          <p:cNvSpPr>
            <a:spLocks noGrp="1" noChangeArrowheads="1"/>
          </p:cNvSpPr>
          <p:nvPr>
            <p:ph type="body" idx="1"/>
          </p:nvPr>
        </p:nvSpPr>
        <p:spPr>
          <a:xfrm>
            <a:off x="571500" y="3903407"/>
            <a:ext cx="5575300" cy="4876528"/>
          </a:xfrm>
          <a:noFill/>
          <a:ln/>
        </p:spPr>
        <p:txBody>
          <a:bodyPr>
            <a:normAutofit/>
          </a:bodyPr>
          <a:lstStyle/>
          <a:p>
            <a:pPr eaLnBrk="1" hangingPunct="1">
              <a:spcBef>
                <a:spcPct val="0"/>
              </a:spcBef>
            </a:pPr>
            <a:r>
              <a:rPr lang="en-US" sz="1600" b="1" dirty="0"/>
              <a:t>This graph shows </a:t>
            </a:r>
            <a:r>
              <a:rPr lang="en-US" sz="1600" b="1" dirty="0" smtClean="0"/>
              <a:t>the same stream with all the daily stream </a:t>
            </a:r>
            <a:r>
              <a:rPr lang="en-US" sz="1600" b="1" dirty="0"/>
              <a:t>flow data for </a:t>
            </a:r>
            <a:r>
              <a:rPr lang="en-US" sz="1600" b="1" dirty="0" smtClean="0"/>
              <a:t>69</a:t>
            </a:r>
            <a:r>
              <a:rPr lang="en-US" sz="1600" b="1" baseline="0" dirty="0" smtClean="0"/>
              <a:t> </a:t>
            </a:r>
            <a:r>
              <a:rPr lang="en-US" sz="1600" b="1" dirty="0" smtClean="0"/>
              <a:t>years of</a:t>
            </a:r>
            <a:r>
              <a:rPr lang="en-US" sz="1600" b="1" baseline="0" dirty="0" smtClean="0"/>
              <a:t> daily streamflow data</a:t>
            </a:r>
            <a:endParaRPr lang="en-US" sz="1600" b="1" dirty="0"/>
          </a:p>
          <a:p>
            <a:pPr eaLnBrk="1" hangingPunct="1">
              <a:spcBef>
                <a:spcPct val="0"/>
              </a:spcBef>
            </a:pPr>
            <a:endParaRPr lang="en-US" sz="1600" b="1" dirty="0"/>
          </a:p>
          <a:p>
            <a:pPr eaLnBrk="1" hangingPunct="1">
              <a:spcBef>
                <a:spcPct val="0"/>
              </a:spcBef>
            </a:pPr>
            <a:r>
              <a:rPr lang="en-US" sz="1600" dirty="0"/>
              <a:t>It is quite messy, but </a:t>
            </a:r>
            <a:r>
              <a:rPr lang="en-US" sz="1600" dirty="0" smtClean="0"/>
              <a:t>it shows us that within a few days, streamflow commonly varies 2 orders </a:t>
            </a:r>
            <a:r>
              <a:rPr lang="en-US" sz="1600" dirty="0"/>
              <a:t>of </a:t>
            </a:r>
            <a:r>
              <a:rPr lang="en-US" sz="1600" dirty="0" smtClean="0"/>
              <a:t>magnitude.</a:t>
            </a:r>
          </a:p>
          <a:p>
            <a:pPr eaLnBrk="1" hangingPunct="1">
              <a:spcBef>
                <a:spcPct val="0"/>
              </a:spcBef>
            </a:pPr>
            <a:endParaRPr lang="en-US" sz="1600" dirty="0" smtClean="0"/>
          </a:p>
          <a:p>
            <a:pPr eaLnBrk="1" hangingPunct="1">
              <a:spcBef>
                <a:spcPct val="0"/>
              </a:spcBef>
            </a:pPr>
            <a:r>
              <a:rPr lang="en-US" sz="1600" b="1" dirty="0" smtClean="0"/>
              <a:t>Seasonally this stream varies by 2 orders of magnitude, but some of our streams can vary by 3.</a:t>
            </a:r>
          </a:p>
          <a:p>
            <a:pPr eaLnBrk="1" hangingPunct="1">
              <a:spcBef>
                <a:spcPct val="0"/>
              </a:spcBef>
            </a:pPr>
            <a:endParaRPr lang="en-US" sz="1600" dirty="0" smtClean="0"/>
          </a:p>
        </p:txBody>
      </p:sp>
    </p:spTree>
    <p:extLst>
      <p:ext uri="{BB962C8B-B14F-4D97-AF65-F5344CB8AC3E}">
        <p14:creationId xmlns:p14="http://schemas.microsoft.com/office/powerpoint/2010/main" val="366004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13</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22288"/>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844414"/>
            <a:ext cx="5575300" cy="4934956"/>
          </a:xfrm>
          <a:noFill/>
        </p:spPr>
        <p:txBody>
          <a:bodyPr wrap="square" numCol="1" anchor="t" anchorCtr="0" compatLnSpc="1">
            <a:prstTxWarp prst="textNoShape">
              <a:avLst/>
            </a:prstTxWarp>
            <a:normAutofit/>
          </a:bodyPr>
          <a:lstStyle/>
          <a:p>
            <a:pPr eaLnBrk="1" hangingPunct="1">
              <a:spcBef>
                <a:spcPct val="0"/>
              </a:spcBef>
            </a:pPr>
            <a:r>
              <a:rPr lang="en-US" sz="1600" b="1" dirty="0"/>
              <a:t>Here is the same graph overlaid with </a:t>
            </a:r>
            <a:r>
              <a:rPr lang="en-US" sz="1600" b="1" u="none" dirty="0" smtClean="0"/>
              <a:t>a </a:t>
            </a:r>
            <a:r>
              <a:rPr lang="en-US" sz="1600" b="1" dirty="0" smtClean="0"/>
              <a:t>streamflow statistic called exceedance </a:t>
            </a:r>
            <a:r>
              <a:rPr lang="en-US" sz="1600" b="1" dirty="0"/>
              <a:t>curves</a:t>
            </a:r>
          </a:p>
          <a:p>
            <a:pPr eaLnBrk="1" hangingPunct="1">
              <a:spcBef>
                <a:spcPct val="0"/>
              </a:spcBef>
            </a:pPr>
            <a:endParaRPr lang="en-US" sz="1600" dirty="0"/>
          </a:p>
          <a:p>
            <a:pPr eaLnBrk="1" hangingPunct="1">
              <a:spcBef>
                <a:spcPct val="0"/>
              </a:spcBef>
              <a:spcAft>
                <a:spcPts val="0"/>
              </a:spcAft>
            </a:pPr>
            <a:r>
              <a:rPr lang="en-US" sz="1600" dirty="0"/>
              <a:t>The  upper blue line represents the 10% exceedance flow. </a:t>
            </a:r>
          </a:p>
          <a:p>
            <a:pPr eaLnBrk="1" hangingPunct="1">
              <a:spcBef>
                <a:spcPct val="0"/>
              </a:spcBef>
              <a:spcAft>
                <a:spcPts val="1200"/>
              </a:spcAft>
            </a:pPr>
            <a:r>
              <a:rPr lang="en-US" sz="1600" b="1" dirty="0"/>
              <a:t>Streamflows at this level are only exceeded 10% </a:t>
            </a:r>
            <a:r>
              <a:rPr lang="en-US" sz="1600" b="1" dirty="0" smtClean="0"/>
              <a:t>of time</a:t>
            </a:r>
            <a:r>
              <a:rPr lang="en-US" sz="1600" b="1" dirty="0"/>
              <a:t>.  </a:t>
            </a:r>
            <a:br>
              <a:rPr lang="en-US" sz="1600" b="1" dirty="0"/>
            </a:br>
            <a:r>
              <a:rPr lang="en-US" sz="1600" dirty="0"/>
              <a:t>Think of it as a rare wet day where it has been raining for a while, or when its raining really hard.</a:t>
            </a:r>
          </a:p>
          <a:p>
            <a:pPr eaLnBrk="1" hangingPunct="1">
              <a:spcBef>
                <a:spcPct val="0"/>
              </a:spcBef>
            </a:pPr>
            <a:r>
              <a:rPr lang="en-US" sz="1600" b="1" dirty="0" smtClean="0"/>
              <a:t>The </a:t>
            </a:r>
            <a:r>
              <a:rPr lang="en-US" sz="1600" b="1" dirty="0"/>
              <a:t>bottom red line is the 90% exceedance flow.  </a:t>
            </a:r>
          </a:p>
          <a:p>
            <a:pPr eaLnBrk="1" hangingPunct="1">
              <a:spcBef>
                <a:spcPct val="0"/>
              </a:spcBef>
            </a:pPr>
            <a:r>
              <a:rPr lang="en-US" sz="1600" dirty="0"/>
              <a:t>Streamflows at this level are exceeded 90% of the time.  </a:t>
            </a:r>
            <a:br>
              <a:rPr lang="en-US" sz="1600" dirty="0"/>
            </a:br>
            <a:r>
              <a:rPr lang="en-US" sz="1600" b="1" dirty="0"/>
              <a:t>When streamflows reach this level, it has been dry for a while.  </a:t>
            </a:r>
            <a:endParaRPr lang="en-US" sz="1600" b="1" dirty="0" smtClean="0"/>
          </a:p>
          <a:p>
            <a:pPr eaLnBrk="1" hangingPunct="1">
              <a:spcBef>
                <a:spcPct val="0"/>
              </a:spcBef>
            </a:pPr>
            <a:r>
              <a:rPr lang="en-US" sz="1600" b="0" dirty="0" smtClean="0"/>
              <a:t>In </a:t>
            </a:r>
            <a:r>
              <a:rPr lang="en-US" sz="1600" b="0" dirty="0"/>
              <a:t>the summer, these would be drought conditions.</a:t>
            </a:r>
          </a:p>
          <a:p>
            <a:pPr eaLnBrk="1" hangingPunct="1">
              <a:spcBef>
                <a:spcPct val="0"/>
              </a:spcBef>
            </a:pPr>
            <a:endParaRPr lang="en-US" sz="1600" dirty="0"/>
          </a:p>
          <a:p>
            <a:pPr eaLnBrk="1" hangingPunct="1">
              <a:spcBef>
                <a:spcPct val="0"/>
              </a:spcBef>
            </a:pPr>
            <a:r>
              <a:rPr lang="en-US" sz="1600" b="1" dirty="0" smtClean="0"/>
              <a:t>The </a:t>
            </a:r>
            <a:r>
              <a:rPr lang="en-US" sz="1600" b="1" dirty="0"/>
              <a:t>dark blue line in the middle is the 50% exceedance flow.  This is the same as the median</a:t>
            </a:r>
            <a:r>
              <a:rPr lang="en-US" sz="1600" b="1" dirty="0" smtClean="0"/>
              <a:t>.</a:t>
            </a:r>
          </a:p>
          <a:p>
            <a:pPr eaLnBrk="1" hangingPunct="1">
              <a:spcBef>
                <a:spcPct val="0"/>
              </a:spcBef>
            </a:pPr>
            <a:endParaRPr lang="en-US" sz="1600" b="1"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&lt;CR&gt; </a:t>
            </a:r>
            <a:r>
              <a:rPr lang="en-US" sz="1600" b="0" dirty="0" smtClean="0">
                <a:cs typeface="Arial" charset="0"/>
              </a:rPr>
              <a:t>By using 10-50-and 90% exceedance curves we can see most</a:t>
            </a:r>
            <a:r>
              <a:rPr lang="en-US" sz="1600" b="0" baseline="0" dirty="0" smtClean="0">
                <a:cs typeface="Arial" charset="0"/>
              </a:rPr>
              <a:t> of the variability in a stream along with its seasonal pattern, without the mess</a:t>
            </a:r>
            <a:endParaRPr lang="en-US" sz="1600" dirty="0">
              <a:cs typeface="Arial" charset="0"/>
            </a:endParaRPr>
          </a:p>
        </p:txBody>
      </p:sp>
    </p:spTree>
    <p:extLst>
      <p:ext uri="{BB962C8B-B14F-4D97-AF65-F5344CB8AC3E}">
        <p14:creationId xmlns:p14="http://schemas.microsoft.com/office/powerpoint/2010/main" val="51649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14</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61975"/>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816096"/>
            <a:ext cx="5575300" cy="4963274"/>
          </a:xfrm>
          <a:noFill/>
        </p:spPr>
        <p:txBody>
          <a:bodyPr wrap="square" numCol="1" anchor="t" anchorCtr="0" compatLnSpc="1">
            <a:prstTxWarp prst="textNoShape">
              <a:avLst/>
            </a:prstTxWarp>
            <a:normAutofit/>
          </a:bodyPr>
          <a:lstStyle/>
          <a:p>
            <a:r>
              <a:rPr lang="en-US" sz="1600" b="1" dirty="0" smtClean="0">
                <a:cs typeface="Arial" charset="0"/>
              </a:rPr>
              <a:t>Which is why I usually display stream flows using these exceedance curves.</a:t>
            </a:r>
          </a:p>
          <a:p>
            <a:endParaRPr lang="en-US" sz="1600" b="1" dirty="0" smtClean="0">
              <a:cs typeface="Arial" charset="0"/>
            </a:endParaRPr>
          </a:p>
          <a:p>
            <a:r>
              <a:rPr lang="en-US" sz="1600" b="0" dirty="0" smtClean="0">
                <a:cs typeface="Arial" charset="0"/>
              </a:rPr>
              <a:t>In Washington, streams tend to follow one of three flow patterns</a:t>
            </a:r>
          </a:p>
          <a:p>
            <a:endParaRPr lang="en-US" sz="1600" b="1" dirty="0" smtClean="0">
              <a:cs typeface="Arial" charset="0"/>
            </a:endParaRPr>
          </a:p>
          <a:p>
            <a:r>
              <a:rPr lang="en-US" sz="1600" b="1" dirty="0" smtClean="0"/>
              <a:t>Deschutes River shows </a:t>
            </a:r>
            <a:r>
              <a:rPr lang="en-US" sz="1600" b="1" dirty="0" smtClean="0">
                <a:cs typeface="Arial" charset="0"/>
              </a:rPr>
              <a:t>a Rain dominated pattern where streamflows are highest from winter and spring rains and decline rapidly as the rains stops. </a:t>
            </a:r>
          </a:p>
          <a:p>
            <a:endParaRPr lang="en-US" sz="1600" b="1" dirty="0" smtClean="0">
              <a:cs typeface="Arial" charset="0"/>
            </a:endParaRPr>
          </a:p>
          <a:p>
            <a:r>
              <a:rPr lang="en-US" sz="1600" dirty="0" smtClean="0">
                <a:cs typeface="Arial" charset="0"/>
              </a:rPr>
              <a:t>Rain</a:t>
            </a:r>
            <a:r>
              <a:rPr lang="en-US" sz="1600" baseline="0" dirty="0" smtClean="0">
                <a:cs typeface="Arial" charset="0"/>
              </a:rPr>
              <a:t> dominated systems tend to have the longest period of low flows and the highest seasonal flow differences. </a:t>
            </a:r>
            <a:endParaRPr lang="en-US" sz="1600" dirty="0" smtClean="0"/>
          </a:p>
          <a:p>
            <a:endParaRPr lang="en-US" sz="1600" b="1" dirty="0" smtClean="0">
              <a:solidFill>
                <a:srgbClr val="002060"/>
              </a:solidFill>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The range of flows here are lower</a:t>
            </a:r>
            <a:r>
              <a:rPr lang="en-US" sz="1600" b="1" baseline="0" dirty="0" smtClean="0"/>
              <a:t> than usual for a rain-fed system with the summer flows being higher than expected for a basin this size.</a:t>
            </a:r>
            <a:endParaRPr lang="en-US" sz="16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t>This is caused in part by a </a:t>
            </a:r>
            <a:r>
              <a:rPr lang="en-US" sz="1600" b="0" baseline="0" dirty="0" smtClean="0"/>
              <a:t>large GW recharge component of the basin. The free flowing artesian wells and GW fed lakes (like Hicks Lake) are examples of GW influences in the lower basin.</a:t>
            </a:r>
            <a:endParaRPr lang="en-US" sz="1600" b="0" dirty="0" smtClean="0"/>
          </a:p>
        </p:txBody>
      </p:sp>
    </p:spTree>
    <p:extLst>
      <p:ext uri="{BB962C8B-B14F-4D97-AF65-F5344CB8AC3E}">
        <p14:creationId xmlns:p14="http://schemas.microsoft.com/office/powerpoint/2010/main" val="452504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15</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620713"/>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4011561"/>
            <a:ext cx="5575300" cy="4767809"/>
          </a:xfrm>
          <a:noFill/>
        </p:spPr>
        <p:txBody>
          <a:bodyPr wrap="square" numCol="1" anchor="t" anchorCtr="0" compatLnSpc="1">
            <a:prstTxWarp prst="textNoShape">
              <a:avLst/>
            </a:prstTxWarp>
            <a:normAutofit/>
          </a:bodyPr>
          <a:lstStyle/>
          <a:p>
            <a:r>
              <a:rPr lang="en-US" sz="1600" b="1" dirty="0" smtClean="0"/>
              <a:t>The</a:t>
            </a:r>
            <a:r>
              <a:rPr lang="en-US" sz="1600" b="1" baseline="0" dirty="0" smtClean="0"/>
              <a:t> Wenatchee River </a:t>
            </a:r>
            <a:r>
              <a:rPr lang="en-US" sz="1600" b="1" dirty="0" smtClean="0"/>
              <a:t>is an example of</a:t>
            </a:r>
            <a:r>
              <a:rPr lang="en-US" sz="1600" b="1" baseline="0" dirty="0" smtClean="0"/>
              <a:t> </a:t>
            </a:r>
            <a:r>
              <a:rPr lang="en-US" sz="1600" b="1" dirty="0" smtClean="0"/>
              <a:t>a</a:t>
            </a:r>
            <a:r>
              <a:rPr lang="en-US" sz="1600" dirty="0" smtClean="0">
                <a:cs typeface="Arial" charset="0"/>
              </a:rPr>
              <a:t> </a:t>
            </a:r>
            <a:r>
              <a:rPr lang="en-US" sz="1600" b="1" dirty="0">
                <a:cs typeface="Arial" charset="0"/>
              </a:rPr>
              <a:t>Snow dominated streamflow pattern</a:t>
            </a:r>
          </a:p>
          <a:p>
            <a:endParaRPr lang="en-US" sz="1600" b="1" dirty="0">
              <a:solidFill>
                <a:srgbClr val="002060"/>
              </a:solidFill>
              <a:cs typeface="Arial" charset="0"/>
            </a:endParaRPr>
          </a:p>
          <a:p>
            <a:pPr eaLnBrk="1" hangingPunct="1">
              <a:spcBef>
                <a:spcPct val="0"/>
              </a:spcBef>
            </a:pPr>
            <a:r>
              <a:rPr lang="en-US" sz="1600" dirty="0" smtClean="0"/>
              <a:t>With a Snow dominated streamflow</a:t>
            </a:r>
            <a:r>
              <a:rPr lang="en-US" sz="1600" baseline="0" dirty="0" smtClean="0"/>
              <a:t> pattern there can be </a:t>
            </a:r>
            <a:r>
              <a:rPr lang="en-US" sz="1600" dirty="0" smtClean="0"/>
              <a:t>some </a:t>
            </a:r>
            <a:r>
              <a:rPr lang="en-US" sz="1600" dirty="0"/>
              <a:t>rain in the winter, but most of the precipitation is stored as snow. </a:t>
            </a:r>
            <a:endParaRPr lang="en-US" sz="1600" dirty="0" smtClean="0"/>
          </a:p>
          <a:p>
            <a:pPr eaLnBrk="1" hangingPunct="1">
              <a:spcBef>
                <a:spcPct val="0"/>
              </a:spcBef>
            </a:pPr>
            <a:endParaRPr lang="en-US" sz="1600" dirty="0" smtClean="0"/>
          </a:p>
          <a:p>
            <a:pPr eaLnBrk="1" hangingPunct="1">
              <a:spcBef>
                <a:spcPct val="0"/>
              </a:spcBef>
            </a:pPr>
            <a:r>
              <a:rPr lang="en-US" sz="1600" b="1" dirty="0" smtClean="0"/>
              <a:t>Streamflows get </a:t>
            </a:r>
            <a:r>
              <a:rPr lang="en-US" sz="1600" b="1" dirty="0"/>
              <a:t>a large bump </a:t>
            </a:r>
            <a:r>
              <a:rPr lang="en-US" sz="1600" b="1" dirty="0" smtClean="0"/>
              <a:t>during </a:t>
            </a:r>
            <a:r>
              <a:rPr lang="en-US" sz="1600" b="1" dirty="0"/>
              <a:t>the </a:t>
            </a:r>
            <a:r>
              <a:rPr lang="en-US" sz="1600" b="1" dirty="0" smtClean="0"/>
              <a:t>summer melt</a:t>
            </a:r>
            <a:r>
              <a:rPr lang="en-US" sz="1600" b="1" baseline="0" dirty="0" smtClean="0"/>
              <a:t>.</a:t>
            </a:r>
          </a:p>
          <a:p>
            <a:pPr eaLnBrk="1" hangingPunct="1">
              <a:spcBef>
                <a:spcPct val="0"/>
              </a:spcBef>
            </a:pPr>
            <a:endParaRPr lang="en-US" sz="1600" b="1" baseline="0" dirty="0" smtClean="0">
              <a:cs typeface="Arial" charset="0"/>
            </a:endParaRPr>
          </a:p>
          <a:p>
            <a:pPr eaLnBrk="1" hangingPunct="1">
              <a:spcBef>
                <a:spcPct val="0"/>
              </a:spcBef>
            </a:pPr>
            <a:endParaRPr lang="en-US" sz="1600" b="1" dirty="0">
              <a:cs typeface="Arial" charset="0"/>
            </a:endParaRPr>
          </a:p>
        </p:txBody>
      </p:sp>
    </p:spTree>
    <p:extLst>
      <p:ext uri="{BB962C8B-B14F-4D97-AF65-F5344CB8AC3E}">
        <p14:creationId xmlns:p14="http://schemas.microsoft.com/office/powerpoint/2010/main" val="4195958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88721-03EE-467F-AA22-2A665456C020}" type="slidenum">
              <a:rPr lang="en-US" smtClean="0">
                <a:solidFill>
                  <a:prstClr val="black"/>
                </a:solidFill>
                <a:latin typeface="Arial" pitchFamily="34" charset="0"/>
              </a:rPr>
              <a:pPr fontAlgn="base">
                <a:spcBef>
                  <a:spcPct val="0"/>
                </a:spcBef>
                <a:spcAft>
                  <a:spcPct val="0"/>
                </a:spcAft>
                <a:defRPr/>
              </a:pPr>
              <a:t>16</a:t>
            </a:fld>
            <a:endParaRPr lang="en-US" smtClean="0">
              <a:solidFill>
                <a:prstClr val="black"/>
              </a:solidFill>
              <a:latin typeface="Arial" pitchFamily="34" charset="0"/>
            </a:endParaRPr>
          </a:p>
        </p:txBody>
      </p:sp>
      <p:sp>
        <p:nvSpPr>
          <p:cNvPr id="61443" name="Rectangle 2"/>
          <p:cNvSpPr>
            <a:spLocks noGrp="1" noRot="1" noChangeAspect="1" noChangeArrowheads="1" noTextEdit="1"/>
          </p:cNvSpPr>
          <p:nvPr>
            <p:ph type="sldImg"/>
          </p:nvPr>
        </p:nvSpPr>
        <p:spPr bwMode="auto">
          <a:xfrm>
            <a:off x="571500" y="561975"/>
            <a:ext cx="5575300" cy="3136900"/>
          </a:xfrm>
          <a:noFill/>
          <a:ln>
            <a:solidFill>
              <a:srgbClr val="000000"/>
            </a:solidFill>
            <a:miter lim="800000"/>
            <a:headEnd/>
            <a:tailEnd/>
          </a:ln>
        </p:spPr>
      </p:sp>
      <p:sp>
        <p:nvSpPr>
          <p:cNvPr id="61444" name="Rectangle 3"/>
          <p:cNvSpPr>
            <a:spLocks noGrp="1" noChangeArrowheads="1"/>
          </p:cNvSpPr>
          <p:nvPr>
            <p:ph type="body" idx="1"/>
          </p:nvPr>
        </p:nvSpPr>
        <p:spPr bwMode="auto">
          <a:xfrm>
            <a:off x="571501" y="3991898"/>
            <a:ext cx="5575300" cy="4787472"/>
          </a:xfrm>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The Puyallup River has a mixed pattern with high streamflows in the winter from rain in the low lands and another in the spring and summer</a:t>
            </a:r>
            <a:r>
              <a:rPr lang="en-US" sz="1600" b="1" baseline="0" dirty="0" smtClean="0"/>
              <a:t> from </a:t>
            </a:r>
            <a:r>
              <a:rPr lang="en-US" sz="1600" b="1" dirty="0" smtClean="0"/>
              <a:t>melting snow and ice in the mountains.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a:p>
            <a:r>
              <a:rPr lang="en-US" sz="1600" dirty="0" smtClean="0">
                <a:cs typeface="Arial" charset="0"/>
              </a:rPr>
              <a:t>Stream hydrographs</a:t>
            </a:r>
            <a:r>
              <a:rPr lang="en-US" sz="1600" baseline="0" dirty="0" smtClean="0">
                <a:cs typeface="Arial" charset="0"/>
              </a:rPr>
              <a:t> will be an important tool for you to determine critical flow periods and the months where water could be available for storage or recharge projects so you should have them available when you have those discussions.</a:t>
            </a:r>
          </a:p>
          <a:p>
            <a:endParaRPr lang="en-US" sz="1600" b="1" dirty="0" smtClean="0">
              <a:cs typeface="Arial" charset="0"/>
            </a:endParaRPr>
          </a:p>
          <a:p>
            <a:r>
              <a:rPr lang="en-US" sz="1600" b="1" baseline="0" dirty="0" smtClean="0">
                <a:cs typeface="Arial" charset="0"/>
              </a:rPr>
              <a:t>Now back to instream flows. </a:t>
            </a:r>
            <a:r>
              <a:rPr lang="en-US" sz="1600" b="1" dirty="0" smtClean="0">
                <a:cs typeface="Arial"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smtClean="0"/>
          </a:p>
        </p:txBody>
      </p:sp>
    </p:spTree>
    <p:extLst>
      <p:ext uri="{BB962C8B-B14F-4D97-AF65-F5344CB8AC3E}">
        <p14:creationId xmlns:p14="http://schemas.microsoft.com/office/powerpoint/2010/main" val="53370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588963" y="569913"/>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415432" y="3816096"/>
            <a:ext cx="6351128" cy="5303520"/>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There have been roughly three phases of ISF development</a:t>
            </a:r>
            <a:r>
              <a:rPr lang="en-US" sz="1600" dirty="0" smtClean="0">
                <a:cs typeface="Arial"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smtClean="0">
              <a:cs typeface="Arial" charset="0"/>
            </a:endParaRPr>
          </a:p>
          <a:p>
            <a:pPr eaLnBrk="1" hangingPunct="1">
              <a:spcBef>
                <a:spcPct val="0"/>
              </a:spcBef>
            </a:pPr>
            <a:r>
              <a:rPr lang="en-US" sz="1600" dirty="0" smtClean="0">
                <a:cs typeface="Arial" charset="0"/>
              </a:rPr>
              <a:t>From 1973-1980, ISFs were determined by what was loosely called the </a:t>
            </a:r>
            <a:r>
              <a:rPr lang="en-US" sz="1600" b="1" dirty="0" smtClean="0">
                <a:cs typeface="Arial" charset="0"/>
              </a:rPr>
              <a:t>hydrologic or stream rating method.</a:t>
            </a:r>
          </a:p>
          <a:p>
            <a:pPr eaLnBrk="1" hangingPunct="1">
              <a:spcBef>
                <a:spcPct val="0"/>
              </a:spcBef>
            </a:pPr>
            <a:endParaRPr lang="en-US" sz="1600" dirty="0" smtClean="0">
              <a:cs typeface="Arial" charset="0"/>
            </a:endParaRPr>
          </a:p>
          <a:p>
            <a:pPr eaLnBrk="1" hangingPunct="1">
              <a:spcBef>
                <a:spcPct val="0"/>
              </a:spcBef>
            </a:pPr>
            <a:r>
              <a:rPr lang="en-US" sz="1600" b="1" dirty="0" smtClean="0">
                <a:cs typeface="Arial" charset="0"/>
              </a:rPr>
              <a:t>With this method, a stream was split into a high and a low flow period  </a:t>
            </a:r>
          </a:p>
          <a:p>
            <a:pPr eaLnBrk="1" hangingPunct="1">
              <a:spcBef>
                <a:spcPct val="0"/>
              </a:spcBef>
            </a:pPr>
            <a:endParaRPr lang="en-US" sz="1600" dirty="0" smtClean="0">
              <a:cs typeface="Arial" charset="0"/>
            </a:endParaRPr>
          </a:p>
          <a:p>
            <a:pPr eaLnBrk="1" hangingPunct="1">
              <a:spcBef>
                <a:spcPct val="0"/>
              </a:spcBef>
            </a:pPr>
            <a:r>
              <a:rPr lang="en-US" sz="1600" dirty="0" smtClean="0">
                <a:cs typeface="Arial" charset="0"/>
              </a:rPr>
              <a:t>The high flow period had the ISFs set at the 95% exceedance and the low flow period</a:t>
            </a:r>
            <a:r>
              <a:rPr lang="en-US" sz="1600" baseline="0" dirty="0" smtClean="0">
                <a:cs typeface="Arial" charset="0"/>
              </a:rPr>
              <a:t> had an ISF between the 95 and 60% exceedance depending the stream’s rating</a:t>
            </a:r>
            <a:endParaRPr lang="en-US" sz="1600" dirty="0" smtClean="0">
              <a:cs typeface="Arial" charset="0"/>
            </a:endParaRPr>
          </a:p>
          <a:p>
            <a:pPr eaLnBrk="1" hangingPunct="1">
              <a:spcBef>
                <a:spcPct val="0"/>
              </a:spcBef>
            </a:pPr>
            <a:endParaRPr lang="en-US" sz="1600" dirty="0" smtClean="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panose="020B0604020202020204" pitchFamily="34" charset="0"/>
              </a:rPr>
              <a:t>The Puyallup River,</a:t>
            </a:r>
            <a:r>
              <a:rPr lang="en-US" sz="1600" b="1" baseline="0" dirty="0" smtClean="0">
                <a:cs typeface="Arial" panose="020B0604020202020204" pitchFamily="34" charset="0"/>
              </a:rPr>
              <a:t> with a mixed pattern, </a:t>
            </a:r>
            <a:r>
              <a:rPr lang="en-US" sz="1600" b="1" dirty="0" smtClean="0">
                <a:cs typeface="Arial" charset="0"/>
              </a:rPr>
              <a:t>had 2</a:t>
            </a:r>
            <a:r>
              <a:rPr lang="en-US" sz="1600" b="1" baseline="0" dirty="0" smtClean="0">
                <a:cs typeface="Arial" charset="0"/>
              </a:rPr>
              <a:t> </a:t>
            </a:r>
            <a:r>
              <a:rPr lang="en-US" sz="1600" b="1" dirty="0" smtClean="0">
                <a:cs typeface="Arial" charset="0"/>
              </a:rPr>
              <a:t>high flow periods;</a:t>
            </a:r>
            <a:r>
              <a:rPr lang="en-US" sz="1600" b="1" baseline="0" dirty="0" smtClean="0">
                <a:cs typeface="Arial" charset="0"/>
              </a:rPr>
              <a:t> </a:t>
            </a:r>
            <a:r>
              <a:rPr lang="en-US" sz="1600" dirty="0" smtClean="0">
                <a:cs typeface="Arial" charset="0"/>
              </a:rPr>
              <a:t>January</a:t>
            </a:r>
            <a:r>
              <a:rPr lang="en-US" sz="1600" baseline="0" dirty="0" smtClean="0">
                <a:cs typeface="Arial" charset="0"/>
              </a:rPr>
              <a:t> 1 to February 1 and May 1 to July 1,</a:t>
            </a:r>
            <a:r>
              <a:rPr lang="en-US" sz="1600" dirty="0" smtClean="0">
                <a:cs typeface="Arial" charset="0"/>
              </a:rPr>
              <a:t> and the ISF, shown by the </a:t>
            </a:r>
            <a:r>
              <a:rPr lang="en-US" sz="1600" b="1" dirty="0" smtClean="0">
                <a:cs typeface="Arial" charset="0"/>
              </a:rPr>
              <a:t>green line, was set at the 95% exceedance or 1400 cfs and 2000 cfs.</a:t>
            </a:r>
          </a:p>
          <a:p>
            <a:pPr eaLnBrk="1" hangingPunct="1">
              <a:spcBef>
                <a:spcPct val="0"/>
              </a:spcBef>
            </a:pPr>
            <a:endParaRPr lang="en-US" sz="1500" b="1" dirty="0" smtClean="0">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smtClean="0">
                <a:cs typeface="Arial" charset="0"/>
              </a:rPr>
              <a:t>The low flow period was </a:t>
            </a:r>
            <a:r>
              <a:rPr lang="en-US" sz="1600" b="1" baseline="0" dirty="0" smtClean="0">
                <a:cs typeface="Arial" charset="0"/>
              </a:rPr>
              <a:t>September 15 to November 1 </a:t>
            </a:r>
            <a:r>
              <a:rPr lang="en-US" sz="1600" baseline="0" dirty="0" smtClean="0">
                <a:cs typeface="Arial" charset="0"/>
              </a:rPr>
              <a:t>and had the ISF set at the 90% exceedance or 1000 cfs</a:t>
            </a:r>
            <a:endParaRPr lang="en-US" sz="1600" dirty="0" smtClean="0">
              <a:cs typeface="Arial" charset="0"/>
            </a:endParaRPr>
          </a:p>
          <a:p>
            <a:pPr eaLnBrk="1" hangingPunct="1">
              <a:spcBef>
                <a:spcPct val="0"/>
              </a:spcBef>
            </a:pPr>
            <a:endParaRPr lang="en-US" sz="1500" dirty="0" smtClean="0">
              <a:cs typeface="Arial" panose="020B0604020202020204" pitchFamily="34" charset="0"/>
            </a:endParaRPr>
          </a:p>
          <a:p>
            <a:pPr defTabSz="948507">
              <a:spcBef>
                <a:spcPct val="0"/>
              </a:spcBef>
              <a:defRPr/>
            </a:pPr>
            <a:r>
              <a:rPr lang="en-US" sz="1500" b="1" dirty="0" smtClean="0">
                <a:cs typeface="Arial" panose="020B0604020202020204" pitchFamily="34" charset="0"/>
              </a:rPr>
              <a:t>A straight line connected the different</a:t>
            </a:r>
            <a:r>
              <a:rPr lang="en-US" sz="1500" b="1" baseline="0" dirty="0" smtClean="0">
                <a:cs typeface="Arial" panose="020B0604020202020204" pitchFamily="34" charset="0"/>
              </a:rPr>
              <a:t> </a:t>
            </a:r>
            <a:r>
              <a:rPr lang="en-US" sz="1500" b="1" dirty="0" smtClean="0">
                <a:cs typeface="Arial" panose="020B0604020202020204" pitchFamily="34" charset="0"/>
              </a:rPr>
              <a:t>periods.</a:t>
            </a:r>
          </a:p>
          <a:p>
            <a:pPr eaLnBrk="1" hangingPunct="1">
              <a:spcBef>
                <a:spcPct val="0"/>
              </a:spcBef>
            </a:pPr>
            <a:endParaRPr lang="en-US" sz="1500" dirty="0" smtClean="0">
              <a:cs typeface="Arial" panose="020B0604020202020204" pitchFamily="34" charset="0"/>
            </a:endParaRPr>
          </a:p>
          <a:p>
            <a:pPr eaLnBrk="1" hangingPunct="1">
              <a:spcBef>
                <a:spcPct val="0"/>
              </a:spcBef>
            </a:pPr>
            <a:r>
              <a:rPr lang="en-US" sz="1600" b="0" dirty="0" smtClean="0">
                <a:cs typeface="Arial" charset="0"/>
              </a:rPr>
              <a:t>It was that simple…and</a:t>
            </a:r>
            <a:r>
              <a:rPr lang="en-US" sz="1600" b="0" baseline="0" dirty="0" smtClean="0">
                <a:cs typeface="Arial" charset="0"/>
              </a:rPr>
              <a:t> was our least protective standard</a:t>
            </a:r>
          </a:p>
        </p:txBody>
      </p:sp>
    </p:spTree>
    <p:extLst>
      <p:ext uri="{BB962C8B-B14F-4D97-AF65-F5344CB8AC3E}">
        <p14:creationId xmlns:p14="http://schemas.microsoft.com/office/powerpoint/2010/main" val="285898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5138"/>
            <a:ext cx="5575300" cy="3136900"/>
          </a:xfrm>
        </p:spPr>
      </p:sp>
      <p:sp>
        <p:nvSpPr>
          <p:cNvPr id="3" name="Notes Placeholder 2"/>
          <p:cNvSpPr>
            <a:spLocks noGrp="1"/>
          </p:cNvSpPr>
          <p:nvPr>
            <p:ph type="body" idx="1"/>
          </p:nvPr>
        </p:nvSpPr>
        <p:spPr>
          <a:xfrm>
            <a:off x="701040" y="3749040"/>
            <a:ext cx="5608320" cy="5267142"/>
          </a:xfrm>
        </p:spPr>
        <p:txBody>
          <a:bodyPr/>
          <a:lstStyle/>
          <a:p>
            <a:r>
              <a:rPr lang="en-US" sz="1600" b="1" dirty="0" smtClean="0"/>
              <a:t>The legislature directed Ecology to develop instream flows in 1971, but did not define several key terms such as</a:t>
            </a:r>
          </a:p>
          <a:p>
            <a:endParaRPr lang="en-US" sz="1600" dirty="0" smtClean="0"/>
          </a:p>
          <a:p>
            <a:r>
              <a:rPr lang="en-US" sz="1600" dirty="0" smtClean="0"/>
              <a:t>Base flow</a:t>
            </a:r>
            <a:r>
              <a:rPr lang="en-US" sz="1600" baseline="0" dirty="0" smtClean="0"/>
              <a:t> and</a:t>
            </a:r>
            <a:r>
              <a:rPr lang="en-US" sz="1600" dirty="0" smtClean="0"/>
              <a:t> minimum flow </a:t>
            </a:r>
          </a:p>
          <a:p>
            <a:endParaRPr lang="en-US" sz="1600" dirty="0" smtClean="0"/>
          </a:p>
          <a:p>
            <a:r>
              <a:rPr lang="en-US" sz="1600" b="1" dirty="0" smtClean="0"/>
              <a:t>The definition you use is important because it could lead to very different ways of determining an instream flow.</a:t>
            </a:r>
          </a:p>
          <a:p>
            <a:endParaRPr lang="en-US" sz="1600" dirty="0" smtClean="0"/>
          </a:p>
          <a:p>
            <a:r>
              <a:rPr lang="en-US" sz="1600" dirty="0" smtClean="0"/>
              <a:t>For example,</a:t>
            </a:r>
            <a:r>
              <a:rPr lang="en-US" sz="1600" baseline="0" dirty="0" smtClean="0"/>
              <a:t> a base flow defined by hydrology would use</a:t>
            </a:r>
            <a:r>
              <a:rPr lang="en-US" sz="1600" dirty="0" smtClean="0"/>
              <a:t> the level of streamflow coming solely from groundwater.  </a:t>
            </a:r>
          </a:p>
          <a:p>
            <a:endParaRPr lang="en-US" sz="1600" dirty="0" smtClean="0"/>
          </a:p>
          <a:p>
            <a:r>
              <a:rPr lang="en-US" sz="1600" b="1" dirty="0" smtClean="0"/>
              <a:t>This is relatively easy to measure, but since this</a:t>
            </a:r>
            <a:r>
              <a:rPr lang="en-US" sz="1600" b="1" baseline="0" dirty="0" smtClean="0"/>
              <a:t> </a:t>
            </a:r>
            <a:r>
              <a:rPr lang="en-US" sz="1600" b="1" dirty="0" smtClean="0"/>
              <a:t>hydrologic minimum can be</a:t>
            </a:r>
            <a:r>
              <a:rPr lang="en-US" sz="1600" b="1" baseline="0" dirty="0" smtClean="0"/>
              <a:t> similar to drought conditions, it does not provide much protection</a:t>
            </a:r>
          </a:p>
          <a:p>
            <a:endParaRPr lang="en-US" sz="1600" baseline="0" dirty="0" smtClean="0"/>
          </a:p>
          <a:p>
            <a:r>
              <a:rPr lang="en-US" sz="1600" baseline="0" dirty="0" smtClean="0"/>
              <a:t>On the other hand,  A Resource-Focused definition would look at a streamflow that protects and preserves the instream resource.  </a:t>
            </a:r>
          </a:p>
          <a:p>
            <a:endParaRPr lang="en-US" sz="1600" baseline="0" dirty="0" smtClean="0"/>
          </a:p>
          <a:p>
            <a:r>
              <a:rPr lang="en-US" sz="1600" b="1" baseline="0" dirty="0" smtClean="0"/>
              <a:t>This is harder to measure and it usually leads to ISFs higher than the hydrologic base, but it provided a better level of protection. </a:t>
            </a:r>
            <a:endParaRPr lang="en-US" sz="1600" b="1" dirty="0"/>
          </a:p>
        </p:txBody>
      </p:sp>
      <p:sp>
        <p:nvSpPr>
          <p:cNvPr id="4" name="Slide Number Placeholder 3"/>
          <p:cNvSpPr>
            <a:spLocks noGrp="1"/>
          </p:cNvSpPr>
          <p:nvPr>
            <p:ph type="sldNum" sz="quarter" idx="10"/>
          </p:nvPr>
        </p:nvSpPr>
        <p:spPr/>
        <p:txBody>
          <a:bodyPr/>
          <a:lstStyle/>
          <a:p>
            <a:fld id="{13C9520F-F8D7-47C0-8440-71980A3B8499}" type="slidenum">
              <a:rPr lang="en-US" smtClean="0"/>
              <a:t>18</a:t>
            </a:fld>
            <a:endParaRPr lang="en-US"/>
          </a:p>
        </p:txBody>
      </p:sp>
    </p:spTree>
    <p:extLst>
      <p:ext uri="{BB962C8B-B14F-4D97-AF65-F5344CB8AC3E}">
        <p14:creationId xmlns:p14="http://schemas.microsoft.com/office/powerpoint/2010/main" val="1029126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01663"/>
            <a:ext cx="5575300" cy="3136900"/>
          </a:xfrm>
        </p:spPr>
      </p:sp>
      <p:sp>
        <p:nvSpPr>
          <p:cNvPr id="3" name="Notes Placeholder 2"/>
          <p:cNvSpPr>
            <a:spLocks noGrp="1"/>
          </p:cNvSpPr>
          <p:nvPr>
            <p:ph type="body" idx="1"/>
          </p:nvPr>
        </p:nvSpPr>
        <p:spPr>
          <a:xfrm>
            <a:off x="701040" y="3931920"/>
            <a:ext cx="5608320" cy="4898048"/>
          </a:xfrm>
        </p:spPr>
        <p:txBody>
          <a:bodyPr>
            <a:noAutofit/>
          </a:bodyPr>
          <a:lstStyle/>
          <a:p>
            <a:r>
              <a:rPr lang="en-US" sz="1600" b="1" dirty="0">
                <a:cs typeface="Arial" pitchFamily="34" charset="0"/>
              </a:rPr>
              <a:t>In the second </a:t>
            </a:r>
            <a:r>
              <a:rPr lang="en-US" sz="1600" b="1" dirty="0" smtClean="0">
                <a:cs typeface="Arial" pitchFamily="34" charset="0"/>
              </a:rPr>
              <a:t>phase of ISF development,</a:t>
            </a:r>
            <a:r>
              <a:rPr lang="en-US" sz="1600" b="1" dirty="0" smtClean="0"/>
              <a:t> biologists from WDFW and Ecology pushed for a more resource focused definition for ISFs.</a:t>
            </a:r>
          </a:p>
          <a:p>
            <a:pPr defTabSz="898137"/>
            <a:endParaRPr lang="en-US" sz="1600" b="1" dirty="0">
              <a:cs typeface="Arial" pitchFamily="34" charset="0"/>
            </a:endParaRPr>
          </a:p>
          <a:p>
            <a:r>
              <a:rPr lang="en-US" sz="1600" dirty="0"/>
              <a:t>There were several </a:t>
            </a:r>
            <a:r>
              <a:rPr lang="en-US" sz="1600" dirty="0" smtClean="0"/>
              <a:t>habitat based instream </a:t>
            </a:r>
            <a:r>
              <a:rPr lang="en-US" sz="1600" dirty="0"/>
              <a:t>flow models/methods developed in the 1970s and used in Washington, but they were not </a:t>
            </a:r>
            <a:r>
              <a:rPr lang="en-US" sz="1600" dirty="0" smtClean="0"/>
              <a:t>used for ISFs until </a:t>
            </a:r>
            <a:r>
              <a:rPr lang="en-US" sz="1600" dirty="0"/>
              <a:t>this second phase.</a:t>
            </a:r>
          </a:p>
          <a:p>
            <a:endParaRPr lang="en-US" sz="1600" dirty="0"/>
          </a:p>
          <a:p>
            <a:r>
              <a:rPr lang="en-US" sz="1600" b="1" dirty="0"/>
              <a:t>These include </a:t>
            </a:r>
            <a:r>
              <a:rPr lang="en-US" sz="1600" b="1" dirty="0" smtClean="0"/>
              <a:t>the Toe-Width </a:t>
            </a:r>
            <a:r>
              <a:rPr lang="en-US" sz="1600" b="1" baseline="0" dirty="0" smtClean="0"/>
              <a:t>which was the most commonly used method, and </a:t>
            </a:r>
          </a:p>
          <a:p>
            <a:endParaRPr lang="en-US" sz="1600" b="1" dirty="0" smtClean="0"/>
          </a:p>
          <a:p>
            <a:pPr>
              <a:defRPr/>
            </a:pPr>
            <a:r>
              <a:rPr lang="en-US" sz="1600" dirty="0" smtClean="0">
                <a:cs typeface="Arial" pitchFamily="34" charset="0"/>
              </a:rPr>
              <a:t>PHABSIM which stands for Physical </a:t>
            </a:r>
            <a:r>
              <a:rPr lang="en-US" sz="1600" dirty="0" err="1" smtClean="0">
                <a:cs typeface="Arial" pitchFamily="34" charset="0"/>
              </a:rPr>
              <a:t>HABitat</a:t>
            </a:r>
            <a:r>
              <a:rPr lang="en-US" sz="1600" dirty="0" smtClean="0">
                <a:cs typeface="Arial" pitchFamily="34" charset="0"/>
              </a:rPr>
              <a:t> </a:t>
            </a:r>
            <a:r>
              <a:rPr lang="en-US" sz="1600" dirty="0" err="1" smtClean="0">
                <a:cs typeface="Arial" pitchFamily="34" charset="0"/>
              </a:rPr>
              <a:t>SIMulation</a:t>
            </a:r>
            <a:r>
              <a:rPr lang="en-US" sz="1600" dirty="0" smtClean="0">
                <a:cs typeface="Arial" pitchFamily="34" charset="0"/>
              </a:rPr>
              <a:t>.</a:t>
            </a:r>
          </a:p>
          <a:p>
            <a:pPr>
              <a:defRPr/>
            </a:pPr>
            <a:endParaRPr lang="en-US" sz="1600" b="1" dirty="0" smtClean="0">
              <a:cs typeface="Arial" pitchFamily="34" charset="0"/>
            </a:endParaRPr>
          </a:p>
          <a:p>
            <a:pPr>
              <a:defRPr/>
            </a:pPr>
            <a:r>
              <a:rPr lang="en-US" sz="1600" b="1" dirty="0" smtClean="0">
                <a:cs typeface="Arial" pitchFamily="34" charset="0"/>
              </a:rPr>
              <a:t>This</a:t>
            </a:r>
            <a:r>
              <a:rPr lang="en-US" sz="1600" b="0" dirty="0" smtClean="0">
                <a:cs typeface="Arial" pitchFamily="34" charset="0"/>
              </a:rPr>
              <a:t> </a:t>
            </a:r>
            <a:r>
              <a:rPr lang="en-US" sz="1600" b="1" dirty="0" smtClean="0">
                <a:cs typeface="Arial" pitchFamily="34" charset="0"/>
              </a:rPr>
              <a:t>was typically used on the larger streams.</a:t>
            </a:r>
          </a:p>
          <a:p>
            <a:pPr>
              <a:defRPr/>
            </a:pPr>
            <a:endParaRPr lang="en-US" sz="1600" b="1" dirty="0">
              <a:cs typeface="Arial" pitchFamily="34" charset="0"/>
            </a:endParaRPr>
          </a:p>
        </p:txBody>
      </p:sp>
      <p:sp>
        <p:nvSpPr>
          <p:cNvPr id="4" name="Slide Number Placeholder 3"/>
          <p:cNvSpPr>
            <a:spLocks noGrp="1"/>
          </p:cNvSpPr>
          <p:nvPr>
            <p:ph type="sldNum" sz="quarter" idx="10"/>
          </p:nvPr>
        </p:nvSpPr>
        <p:spPr/>
        <p:txBody>
          <a:bodyPr/>
          <a:lstStyle/>
          <a:p>
            <a:fld id="{13C9520F-F8D7-47C0-8440-71980A3B8499}" type="slidenum">
              <a:rPr lang="en-US" smtClean="0"/>
              <a:t>19</a:t>
            </a:fld>
            <a:endParaRPr lang="en-US"/>
          </a:p>
        </p:txBody>
      </p:sp>
    </p:spTree>
    <p:extLst>
      <p:ext uri="{BB962C8B-B14F-4D97-AF65-F5344CB8AC3E}">
        <p14:creationId xmlns:p14="http://schemas.microsoft.com/office/powerpoint/2010/main" val="104352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479320-A207-4BC6-858E-7164C67E1DBF}" type="slidenum">
              <a:rPr lang="en-US" smtClean="0">
                <a:latin typeface="Arial" pitchFamily="34" charset="0"/>
              </a:rPr>
              <a:pPr fontAlgn="base">
                <a:spcBef>
                  <a:spcPct val="0"/>
                </a:spcBef>
                <a:spcAft>
                  <a:spcPct val="0"/>
                </a:spcAft>
                <a:defRPr/>
              </a:pPr>
              <a:t>2</a:t>
            </a:fld>
            <a:endParaRPr lang="en-US" smtClean="0">
              <a:latin typeface="Arial" pitchFamily="34" charset="0"/>
            </a:endParaRPr>
          </a:p>
        </p:txBody>
      </p:sp>
      <p:sp>
        <p:nvSpPr>
          <p:cNvPr id="58371" name="Rectangle 2"/>
          <p:cNvSpPr>
            <a:spLocks noGrp="1" noRot="1" noChangeAspect="1" noChangeArrowheads="1" noTextEdit="1"/>
          </p:cNvSpPr>
          <p:nvPr>
            <p:ph type="sldImg"/>
          </p:nvPr>
        </p:nvSpPr>
        <p:spPr bwMode="auto">
          <a:xfrm>
            <a:off x="701675" y="623888"/>
            <a:ext cx="5575300" cy="3136900"/>
          </a:xfrm>
          <a:noFill/>
          <a:ln>
            <a:solidFill>
              <a:srgbClr val="000000"/>
            </a:solidFill>
            <a:miter lim="800000"/>
            <a:headEnd/>
            <a:tailEnd/>
          </a:ln>
        </p:spPr>
      </p:sp>
      <p:sp>
        <p:nvSpPr>
          <p:cNvPr id="58372" name="Rectangle 3"/>
          <p:cNvSpPr>
            <a:spLocks noGrp="1" noChangeArrowheads="1"/>
          </p:cNvSpPr>
          <p:nvPr>
            <p:ph type="body" idx="1"/>
          </p:nvPr>
        </p:nvSpPr>
        <p:spPr bwMode="auto">
          <a:xfrm>
            <a:off x="701040" y="4001845"/>
            <a:ext cx="5764107" cy="4597325"/>
          </a:xfrm>
          <a:noFill/>
        </p:spPr>
        <p:txBody>
          <a:bodyPr wrap="square" numCol="1" anchor="t" anchorCtr="0" compatLnSpc="1">
            <a:prstTxWarp prst="textNoShape">
              <a:avLst/>
            </a:prstTxWarp>
          </a:bodyPr>
          <a:lstStyle/>
          <a:p>
            <a:pPr eaLnBrk="1" hangingPunct="1">
              <a:spcBef>
                <a:spcPct val="0"/>
              </a:spcBef>
            </a:pPr>
            <a:r>
              <a:rPr lang="en-US" sz="1400" b="1" dirty="0">
                <a:cs typeface="Arial" charset="0"/>
              </a:rPr>
              <a:t/>
            </a:r>
            <a:br>
              <a:rPr lang="en-US" sz="1400" b="1" dirty="0">
                <a:cs typeface="Arial" charset="0"/>
              </a:rPr>
            </a:br>
            <a:r>
              <a:rPr lang="en-US" sz="1600" dirty="0">
                <a:cs typeface="Arial" charset="0"/>
              </a:rPr>
              <a:t>I rely on the simple principal of speaking the trout, </a:t>
            </a:r>
            <a:endParaRPr lang="en-US" sz="1600" dirty="0" smtClean="0">
              <a:cs typeface="Arial" charset="0"/>
            </a:endParaRPr>
          </a:p>
          <a:p>
            <a:pPr eaLnBrk="1" hangingPunct="1">
              <a:spcBef>
                <a:spcPct val="0"/>
              </a:spcBef>
            </a:pPr>
            <a:r>
              <a:rPr lang="en-US" sz="1600" b="1" dirty="0">
                <a:cs typeface="Arial" charset="0"/>
              </a:rPr>
              <a:t/>
            </a:r>
            <a:br>
              <a:rPr lang="en-US" sz="1600" b="1" dirty="0">
                <a:cs typeface="Arial" charset="0"/>
              </a:rPr>
            </a:br>
            <a:r>
              <a:rPr lang="en-US" sz="1600" b="1" dirty="0">
                <a:cs typeface="Arial" charset="0"/>
              </a:rPr>
              <a:t>the whole trout, and nothing but the trout. </a:t>
            </a:r>
          </a:p>
          <a:p>
            <a:pPr eaLnBrk="1" hangingPunct="1">
              <a:spcBef>
                <a:spcPct val="0"/>
              </a:spcBef>
            </a:pPr>
            <a:endParaRPr lang="en-US" sz="1600" dirty="0">
              <a:cs typeface="Arial" charset="0"/>
            </a:endParaRPr>
          </a:p>
        </p:txBody>
      </p:sp>
    </p:spTree>
    <p:extLst>
      <p:ext uri="{BB962C8B-B14F-4D97-AF65-F5344CB8AC3E}">
        <p14:creationId xmlns:p14="http://schemas.microsoft.com/office/powerpoint/2010/main" val="4167100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3913632"/>
            <a:ext cx="5608320" cy="5108448"/>
          </a:xfrm>
        </p:spPr>
        <p:txBody>
          <a:bodyPr/>
          <a:lstStyle/>
          <a:p>
            <a:pPr>
              <a:defRPr/>
            </a:pPr>
            <a:r>
              <a:rPr lang="en-US" sz="1600" b="1" dirty="0" err="1" smtClean="0">
                <a:latin typeface="Calibri" panose="020F0502020204030204" pitchFamily="34" charset="0"/>
                <a:cs typeface="Calibri" panose="020F0502020204030204" pitchFamily="34" charset="0"/>
              </a:rPr>
              <a:t>Fishtrap</a:t>
            </a:r>
            <a:r>
              <a:rPr lang="en-US" sz="1600" b="1" dirty="0" smtClean="0">
                <a:latin typeface="Calibri" panose="020F0502020204030204" pitchFamily="34" charset="0"/>
                <a:cs typeface="Calibri" panose="020F0502020204030204" pitchFamily="34" charset="0"/>
              </a:rPr>
              <a:t> Creek in WRIA 1 is an example of ISFs from this second phase. </a:t>
            </a:r>
          </a:p>
          <a:p>
            <a:pPr>
              <a:defRPr/>
            </a:pPr>
            <a:endParaRPr lang="en-US" sz="1600" b="1"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Here the black line shows the recommend flows based on a Toe-Width study:</a:t>
            </a:r>
            <a:r>
              <a:rPr lang="en-US" sz="1600" baseline="0" dirty="0" smtClean="0">
                <a:latin typeface="Calibri" panose="020F0502020204030204" pitchFamily="34" charset="0"/>
                <a:cs typeface="Calibri" panose="020F0502020204030204" pitchFamily="34" charset="0"/>
              </a:rPr>
              <a:t> </a:t>
            </a:r>
          </a:p>
          <a:p>
            <a:pPr>
              <a:defRPr/>
            </a:pPr>
            <a:r>
              <a:rPr lang="en-US" sz="1600" b="1" dirty="0" smtClean="0">
                <a:latin typeface="Calibri" panose="020F0502020204030204" pitchFamily="34" charset="0"/>
                <a:cs typeface="Calibri" panose="020F0502020204030204" pitchFamily="34" charset="0"/>
              </a:rPr>
              <a:t>October-January: 58 cfs was preferred for Chinook spawning, </a:t>
            </a:r>
          </a:p>
          <a:p>
            <a:pPr>
              <a:defRPr/>
            </a:pPr>
            <a:r>
              <a:rPr lang="en-US" sz="1600" dirty="0" smtClean="0">
                <a:latin typeface="Calibri" panose="020F0502020204030204" pitchFamily="34" charset="0"/>
                <a:cs typeface="Calibri" panose="020F0502020204030204" pitchFamily="34" charset="0"/>
              </a:rPr>
              <a:t>February-June 15: 52 cfs for Steelhead spawning, and</a:t>
            </a:r>
          </a:p>
          <a:p>
            <a:pPr>
              <a:defRPr/>
            </a:pPr>
            <a:r>
              <a:rPr lang="en-US" sz="1600" b="1" dirty="0" smtClean="0">
                <a:latin typeface="Calibri" panose="020F0502020204030204" pitchFamily="34" charset="0"/>
                <a:cs typeface="Calibri" panose="020F0502020204030204" pitchFamily="34" charset="0"/>
              </a:rPr>
              <a:t>June 16-Septeptember: 12 cfs for Steelhead rearing.</a:t>
            </a:r>
          </a:p>
          <a:p>
            <a:pPr>
              <a:defRPr/>
            </a:pPr>
            <a:endParaRPr lang="en-US" sz="1600" b="1"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The green line shows the negotiated instream flow.  </a:t>
            </a:r>
          </a:p>
          <a:p>
            <a:pPr>
              <a:defRPr/>
            </a:pPr>
            <a:endParaRPr lang="en-US" sz="160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They didn’t published rationale for this difference, but, ISFs in this phase were commonly limited to the 50% exceedance flow during the wet season and </a:t>
            </a:r>
          </a:p>
          <a:p>
            <a:pPr>
              <a:defRPr/>
            </a:pPr>
            <a:endParaRPr lang="en-US" sz="1600" b="1" dirty="0" smtClean="0">
              <a:latin typeface="Calibri" panose="020F0502020204030204" pitchFamily="34" charset="0"/>
              <a:cs typeface="Calibri" panose="020F0502020204030204" pitchFamily="34" charset="0"/>
            </a:endParaRPr>
          </a:p>
          <a:p>
            <a:pPr>
              <a:defRPr/>
            </a:pPr>
            <a:r>
              <a:rPr lang="en-US" sz="1600" dirty="0" smtClean="0">
                <a:latin typeface="Calibri" panose="020F0502020204030204" pitchFamily="34" charset="0"/>
                <a:cs typeface="Calibri" panose="020F0502020204030204" pitchFamily="34" charset="0"/>
              </a:rPr>
              <a:t>up to the 40% exceedance during the dry season suggesting an unwritten hydrologic limit. </a:t>
            </a:r>
          </a:p>
          <a:p>
            <a:pPr>
              <a:defRPr/>
            </a:pPr>
            <a:endParaRPr lang="en-US" sz="160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ISFs set during this period were usually higher and more protective than those set in the first phase</a:t>
            </a:r>
          </a:p>
          <a:p>
            <a:pPr>
              <a:defRPr/>
            </a:pPr>
            <a:endParaRPr lang="en-US" sz="16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2113060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82613"/>
            <a:ext cx="5575300" cy="3136900"/>
          </a:xfrm>
        </p:spPr>
      </p:sp>
      <p:sp>
        <p:nvSpPr>
          <p:cNvPr id="3" name="Notes Placeholder 2"/>
          <p:cNvSpPr>
            <a:spLocks noGrp="1"/>
          </p:cNvSpPr>
          <p:nvPr>
            <p:ph type="body" idx="1"/>
          </p:nvPr>
        </p:nvSpPr>
        <p:spPr>
          <a:xfrm>
            <a:off x="701040" y="4011561"/>
            <a:ext cx="5608320" cy="4122790"/>
          </a:xfrm>
        </p:spPr>
        <p:txBody>
          <a:bodyPr>
            <a:normAutofit/>
          </a:bodyPr>
          <a:lstStyle/>
          <a:p>
            <a:r>
              <a:rPr lang="en-US" sz="1600" b="1" dirty="0"/>
              <a:t>Then </a:t>
            </a:r>
            <a:r>
              <a:rPr lang="en-US" sz="1600" b="1" dirty="0" smtClean="0"/>
              <a:t>the dark ages fell</a:t>
            </a:r>
            <a:r>
              <a:rPr lang="en-US" sz="1600" b="1" baseline="0" dirty="0" smtClean="0"/>
              <a:t> and we has an ISF moratorium</a:t>
            </a:r>
            <a:r>
              <a:rPr lang="en-US" sz="1600" b="1" dirty="0" smtClean="0"/>
              <a:t> for 15 years</a:t>
            </a:r>
            <a:endParaRPr lang="en-US" sz="1600" b="1" dirty="0"/>
          </a:p>
          <a:p>
            <a:endParaRPr lang="en-US" sz="1600" dirty="0"/>
          </a:p>
          <a:p>
            <a:pPr marL="0" marR="0" lvl="0" indent="0" algn="l" defTabSz="898137" rtl="0" eaLnBrk="1" fontAlgn="auto" latinLnBrk="0" hangingPunct="1">
              <a:lnSpc>
                <a:spcPct val="100000"/>
              </a:lnSpc>
              <a:spcBef>
                <a:spcPts val="0"/>
              </a:spcBef>
              <a:buClrTx/>
              <a:buSzTx/>
              <a:buFontTx/>
              <a:buNone/>
              <a:tabLst/>
              <a:defRPr/>
            </a:pPr>
            <a:r>
              <a:rPr lang="en-US" sz="1600" dirty="0" smtClean="0"/>
              <a:t>During this time, WDFW and Ecology continued</a:t>
            </a:r>
            <a:r>
              <a:rPr lang="en-US" sz="1600" baseline="0" dirty="0" smtClean="0"/>
              <a:t> to </a:t>
            </a:r>
            <a:r>
              <a:rPr lang="en-US" sz="1600" dirty="0" smtClean="0"/>
              <a:t>conducted Phabsim</a:t>
            </a:r>
            <a:r>
              <a:rPr lang="en-US" sz="1600" baseline="0" dirty="0" smtClean="0"/>
              <a:t> and </a:t>
            </a:r>
            <a:r>
              <a:rPr lang="en-US" sz="1600" dirty="0" smtClean="0"/>
              <a:t>toe-width studies all over the state. </a:t>
            </a:r>
          </a:p>
          <a:p>
            <a:pPr marL="0" marR="0" lvl="0" indent="0" algn="l" defTabSz="898137" rtl="0" eaLnBrk="1" fontAlgn="auto" latinLnBrk="0" hangingPunct="1">
              <a:lnSpc>
                <a:spcPct val="100000"/>
              </a:lnSpc>
              <a:spcBef>
                <a:spcPts val="0"/>
              </a:spcBef>
              <a:buClrTx/>
              <a:buSzTx/>
              <a:buFontTx/>
              <a:buNone/>
              <a:tabLst/>
              <a:defRPr/>
            </a:pPr>
            <a:endParaRPr lang="en-US" sz="1600" dirty="0" smtClean="0"/>
          </a:p>
          <a:p>
            <a:pPr marL="0" marR="0" lvl="0" indent="0" algn="l" defTabSz="898137" rtl="0" eaLnBrk="1" fontAlgn="auto" latinLnBrk="0" hangingPunct="1">
              <a:lnSpc>
                <a:spcPct val="100000"/>
              </a:lnSpc>
              <a:spcBef>
                <a:spcPts val="0"/>
              </a:spcBef>
              <a:spcAft>
                <a:spcPts val="589"/>
              </a:spcAft>
              <a:buClrTx/>
              <a:buSzTx/>
              <a:buFontTx/>
              <a:buNone/>
              <a:tabLst/>
              <a:defRPr/>
            </a:pPr>
            <a:r>
              <a:rPr lang="en-US" sz="1600" b="1" dirty="0" smtClean="0"/>
              <a:t>They</a:t>
            </a:r>
            <a:r>
              <a:rPr lang="en-US" sz="1600" b="1" baseline="0" dirty="0" smtClean="0"/>
              <a:t> also continued their</a:t>
            </a:r>
            <a:r>
              <a:rPr lang="en-US" sz="1600" b="1" dirty="0" smtClean="0"/>
              <a:t> fish habitat research to improve the accuracy of the models</a:t>
            </a:r>
          </a:p>
          <a:p>
            <a:pPr marL="0" marR="0" lvl="0" indent="0" algn="l" defTabSz="898137" rtl="0" eaLnBrk="1" fontAlgn="auto" latinLnBrk="0" hangingPunct="1">
              <a:lnSpc>
                <a:spcPct val="100000"/>
              </a:lnSpc>
              <a:spcBef>
                <a:spcPts val="0"/>
              </a:spcBef>
              <a:spcAft>
                <a:spcPts val="589"/>
              </a:spcAft>
              <a:buClrTx/>
              <a:buSzTx/>
              <a:buFontTx/>
              <a:buNone/>
              <a:tabLst/>
              <a:defRPr/>
            </a:pPr>
            <a:endParaRPr lang="en-US" sz="1600" b="1" dirty="0"/>
          </a:p>
          <a:p>
            <a:pPr defTabSz="898137">
              <a:spcAft>
                <a:spcPts val="589"/>
              </a:spcAft>
              <a:defRPr/>
            </a:pPr>
            <a:r>
              <a:rPr lang="en-US" sz="1600" dirty="0" smtClean="0">
                <a:latin typeface="Calibri" panose="020F0502020204030204" pitchFamily="34" charset="0"/>
                <a:cs typeface="Calibri" panose="020F0502020204030204" pitchFamily="34" charset="0"/>
              </a:rPr>
              <a:t>Even though we didn’t develop any ISF rules, we were able to </a:t>
            </a:r>
            <a:r>
              <a:rPr lang="en-US" sz="1600" dirty="0">
                <a:latin typeface="Calibri" panose="020F0502020204030204" pitchFamily="34" charset="0"/>
                <a:cs typeface="Calibri" panose="020F0502020204030204" pitchFamily="34" charset="0"/>
              </a:rPr>
              <a:t>set ISFs at hydroelectric projects through </a:t>
            </a:r>
            <a:r>
              <a:rPr lang="en-US" sz="1600" dirty="0" smtClean="0">
                <a:latin typeface="Calibri" panose="020F0502020204030204" pitchFamily="34" charset="0"/>
                <a:cs typeface="Calibri" panose="020F0502020204030204" pitchFamily="34" charset="0"/>
              </a:rPr>
              <a:t>the State’s </a:t>
            </a:r>
            <a:r>
              <a:rPr lang="en-US" sz="1600" dirty="0">
                <a:latin typeface="Calibri" panose="020F0502020204030204" pitchFamily="34" charset="0"/>
                <a:cs typeface="Calibri" panose="020F0502020204030204" pitchFamily="34" charset="0"/>
              </a:rPr>
              <a:t>401 water quality certificate.</a:t>
            </a:r>
          </a:p>
          <a:p>
            <a:pPr marL="0" marR="0" lvl="0" indent="0" algn="l" defTabSz="898137" rtl="0" eaLnBrk="1" fontAlgn="auto" latinLnBrk="0" hangingPunct="1">
              <a:lnSpc>
                <a:spcPct val="100000"/>
              </a:lnSpc>
              <a:spcBef>
                <a:spcPts val="0"/>
              </a:spcBef>
              <a:spcAft>
                <a:spcPts val="589"/>
              </a:spcAft>
              <a:buClrTx/>
              <a:buSzTx/>
              <a:buFontTx/>
              <a:buNone/>
              <a:tabLst/>
              <a:defRPr/>
            </a:pPr>
            <a:endParaRPr lang="en-US" sz="1600" b="1" dirty="0" smtClean="0"/>
          </a:p>
          <a:p>
            <a:pPr marL="0" marR="0" lvl="0" indent="0" algn="l" defTabSz="898137" rtl="0" eaLnBrk="1" fontAlgn="auto" latinLnBrk="0" hangingPunct="1">
              <a:lnSpc>
                <a:spcPct val="100000"/>
              </a:lnSpc>
              <a:spcBef>
                <a:spcPts val="0"/>
              </a:spcBef>
              <a:spcAft>
                <a:spcPts val="589"/>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3C9520F-F8D7-47C0-8440-71980A3B8499}" type="slidenum">
              <a:rPr lang="en-US" smtClean="0"/>
              <a:t>21</a:t>
            </a:fld>
            <a:endParaRPr lang="en-US"/>
          </a:p>
        </p:txBody>
      </p:sp>
    </p:spTree>
    <p:extLst>
      <p:ext uri="{BB962C8B-B14F-4D97-AF65-F5344CB8AC3E}">
        <p14:creationId xmlns:p14="http://schemas.microsoft.com/office/powerpoint/2010/main" val="4075813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19138"/>
            <a:ext cx="5575300" cy="3136900"/>
          </a:xfrm>
        </p:spPr>
      </p:sp>
      <p:sp>
        <p:nvSpPr>
          <p:cNvPr id="3" name="Notes Placeholder 2"/>
          <p:cNvSpPr>
            <a:spLocks noGrp="1"/>
          </p:cNvSpPr>
          <p:nvPr>
            <p:ph type="body" idx="1"/>
          </p:nvPr>
        </p:nvSpPr>
        <p:spPr>
          <a:xfrm>
            <a:off x="701040" y="4129548"/>
            <a:ext cx="5608320" cy="400480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smtClean="0"/>
              <a:t>During </a:t>
            </a:r>
            <a:r>
              <a:rPr lang="en-US" sz="1600" b="1" dirty="0"/>
              <a:t>the third phase of ISF </a:t>
            </a:r>
            <a:r>
              <a:rPr lang="en-US" sz="1600" b="1" dirty="0" smtClean="0"/>
              <a:t>protection hired a second biologist, increased the size of WDFWs water team, and started implementing RCW 90.82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a:spcBef>
                <a:spcPts val="0"/>
              </a:spcBef>
              <a:spcAft>
                <a:spcPts val="0"/>
              </a:spcAft>
            </a:pPr>
            <a:r>
              <a:rPr lang="en-US" sz="1600" dirty="0" smtClean="0"/>
              <a:t>During this time, we used the adopted watershed plans to develop or update 11 ISF rules</a:t>
            </a:r>
          </a:p>
          <a:p>
            <a:pPr>
              <a:spcBef>
                <a:spcPts val="0"/>
              </a:spcBef>
              <a:spcAft>
                <a:spcPts val="0"/>
              </a:spcAft>
            </a:pPr>
            <a:endParaRPr lang="en-US" sz="1600" b="1" dirty="0"/>
          </a:p>
          <a:p>
            <a:pPr>
              <a:spcBef>
                <a:spcPts val="0"/>
              </a:spcBef>
              <a:spcAft>
                <a:spcPts val="0"/>
              </a:spcAft>
            </a:pPr>
            <a:r>
              <a:rPr lang="en-US" sz="1600" b="1" dirty="0" smtClean="0"/>
              <a:t>let’s look at how we</a:t>
            </a:r>
            <a:r>
              <a:rPr lang="en-US" sz="1600" b="1" baseline="0" dirty="0" smtClean="0"/>
              <a:t> develop a modern ISFs</a:t>
            </a:r>
            <a:endParaRPr lang="en-US" sz="1600" b="1" dirty="0"/>
          </a:p>
        </p:txBody>
      </p:sp>
      <p:sp>
        <p:nvSpPr>
          <p:cNvPr id="4" name="Slide Number Placeholder 3"/>
          <p:cNvSpPr>
            <a:spLocks noGrp="1"/>
          </p:cNvSpPr>
          <p:nvPr>
            <p:ph type="sldNum" sz="quarter" idx="10"/>
          </p:nvPr>
        </p:nvSpPr>
        <p:spPr/>
        <p:txBody>
          <a:bodyPr/>
          <a:lstStyle/>
          <a:p>
            <a:fld id="{13C9520F-F8D7-47C0-8440-71980A3B8499}" type="slidenum">
              <a:rPr lang="en-US" smtClean="0"/>
              <a:t>22</a:t>
            </a:fld>
            <a:endParaRPr lang="en-US"/>
          </a:p>
        </p:txBody>
      </p:sp>
    </p:spTree>
    <p:extLst>
      <p:ext uri="{BB962C8B-B14F-4D97-AF65-F5344CB8AC3E}">
        <p14:creationId xmlns:p14="http://schemas.microsoft.com/office/powerpoint/2010/main" val="3422866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23</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01675" y="620713"/>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701040" y="3913240"/>
            <a:ext cx="5608320" cy="5256162"/>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t>ISFs are designed to protect instream resources. </a:t>
            </a:r>
            <a:r>
              <a:rPr lang="en-US" altLang="en-US" sz="1600" b="1" dirty="0" smtClean="0">
                <a:cs typeface="Arial" panose="020B0604020202020204" pitchFamily="34" charset="0"/>
              </a:rPr>
              <a:t>They all need </a:t>
            </a:r>
            <a:r>
              <a:rPr lang="en-US" altLang="en-US" sz="1600" b="1" dirty="0">
                <a:cs typeface="Arial" panose="020B0604020202020204" pitchFamily="34" charset="0"/>
              </a:rPr>
              <a:t>to be considered when developing an ISF</a:t>
            </a:r>
            <a:r>
              <a:rPr lang="en-US" altLang="en-US" sz="1600" b="1" dirty="0" smtClean="0">
                <a:cs typeface="Arial" panose="020B0604020202020204" pitchFamily="34" charset="0"/>
              </a:rPr>
              <a:t>,</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sz="1600" b="0" dirty="0" smtClean="0">
              <a:cs typeface="Arial" panose="020B0604020202020204" pitchFamily="34" charset="0"/>
            </a:endParaRPr>
          </a:p>
          <a:p>
            <a:pPr>
              <a:spcBef>
                <a:spcPct val="0"/>
              </a:spcBef>
            </a:pPr>
            <a:r>
              <a:rPr lang="en-US" altLang="en-US" sz="1600" dirty="0" smtClean="0">
                <a:cs typeface="Arial" panose="020B0604020202020204" pitchFamily="34" charset="0"/>
              </a:rPr>
              <a:t>but </a:t>
            </a:r>
            <a:r>
              <a:rPr lang="en-US" altLang="en-US" sz="1600" dirty="0">
                <a:cs typeface="Arial" panose="020B0604020202020204" pitchFamily="34" charset="0"/>
              </a:rPr>
              <a:t>we have the best quantitative tools for measuring fish habitat so we generally use fish as the key instream resource.</a:t>
            </a:r>
          </a:p>
          <a:p>
            <a:pPr>
              <a:spcBef>
                <a:spcPct val="0"/>
              </a:spcBef>
            </a:pPr>
            <a:endParaRPr lang="en-US" altLang="en-US" sz="1600" b="1" dirty="0">
              <a:cs typeface="Arial" panose="020B0604020202020204" pitchFamily="34" charset="0"/>
            </a:endParaRPr>
          </a:p>
          <a:p>
            <a:pPr>
              <a:spcBef>
                <a:spcPct val="0"/>
              </a:spcBef>
            </a:pPr>
            <a:r>
              <a:rPr lang="en-US" altLang="en-US" sz="1600" b="1" dirty="0">
                <a:cs typeface="Arial" panose="020B0604020202020204" pitchFamily="34" charset="0"/>
              </a:rPr>
              <a:t>We have also found that if we protect fish habitat, the other instream resources are </a:t>
            </a:r>
            <a:r>
              <a:rPr lang="en-US" altLang="en-US" sz="1600" b="1" dirty="0" smtClean="0">
                <a:cs typeface="Arial" panose="020B0604020202020204" pitchFamily="34" charset="0"/>
              </a:rPr>
              <a:t>protected </a:t>
            </a:r>
            <a:r>
              <a:rPr lang="en-US" altLang="en-US" sz="1600" b="1" dirty="0">
                <a:cs typeface="Arial" panose="020B0604020202020204" pitchFamily="34" charset="0"/>
              </a:rPr>
              <a:t>as well.</a:t>
            </a:r>
          </a:p>
          <a:p>
            <a:pPr>
              <a:spcBef>
                <a:spcPct val="0"/>
              </a:spcBef>
            </a:pPr>
            <a:endParaRPr lang="en-US" altLang="en-US" sz="1600" b="1" dirty="0">
              <a:cs typeface="Arial" panose="020B0604020202020204" pitchFamily="34" charset="0"/>
            </a:endParaRPr>
          </a:p>
          <a:p>
            <a:pPr>
              <a:spcBef>
                <a:spcPct val="0"/>
              </a:spcBef>
            </a:pPr>
            <a:r>
              <a:rPr lang="en-US" altLang="en-US" sz="1600" dirty="0">
                <a:cs typeface="Arial" panose="020B0604020202020204" pitchFamily="34" charset="0"/>
              </a:rPr>
              <a:t>All Fish lifestages need adequate depth and velocity. </a:t>
            </a:r>
            <a:r>
              <a:rPr lang="en-US" altLang="en-US" sz="1600" b="0" dirty="0" smtClean="0">
                <a:cs typeface="Arial" panose="020B0604020202020204" pitchFamily="34" charset="0"/>
              </a:rPr>
              <a:t>For example, these migrating chum could more water to aid their migration.</a:t>
            </a:r>
            <a:endParaRPr lang="en-US" altLang="en-US" sz="1600" dirty="0" smtClean="0">
              <a:cs typeface="Arial" panose="020B0604020202020204" pitchFamily="34" charset="0"/>
            </a:endParaRPr>
          </a:p>
          <a:p>
            <a:pPr>
              <a:spcBef>
                <a:spcPct val="0"/>
              </a:spcBef>
            </a:pPr>
            <a:endParaRPr lang="en-US" altLang="en-US" sz="1600" b="0" dirty="0" smtClean="0">
              <a:cs typeface="Arial" panose="020B0604020202020204" pitchFamily="34" charset="0"/>
            </a:endParaRPr>
          </a:p>
          <a:p>
            <a:pPr>
              <a:spcBef>
                <a:spcPct val="0"/>
              </a:spcBef>
            </a:pPr>
            <a:r>
              <a:rPr lang="en-US" altLang="en-US" sz="1600" b="1" dirty="0" smtClean="0">
                <a:cs typeface="Arial" panose="020B0604020202020204" pitchFamily="34" charset="0"/>
              </a:rPr>
              <a:t>But </a:t>
            </a:r>
            <a:r>
              <a:rPr lang="en-US" altLang="en-US" sz="1600" b="1" dirty="0">
                <a:cs typeface="Arial" panose="020B0604020202020204" pitchFamily="34" charset="0"/>
              </a:rPr>
              <a:t>Spawning adults also need suitable gravel for building their redds (or nests),</a:t>
            </a:r>
          </a:p>
          <a:p>
            <a:pPr>
              <a:spcBef>
                <a:spcPct val="0"/>
              </a:spcBef>
            </a:pPr>
            <a:endParaRPr lang="en-US" altLang="en-US" sz="1600" b="0" dirty="0">
              <a:cs typeface="Arial" panose="020B0604020202020204" pitchFamily="34" charset="0"/>
            </a:endParaRPr>
          </a:p>
          <a:p>
            <a:pPr>
              <a:spcBef>
                <a:spcPct val="0"/>
              </a:spcBef>
            </a:pPr>
            <a:r>
              <a:rPr lang="en-US" altLang="en-US" sz="1600" b="0" dirty="0">
                <a:cs typeface="Arial" panose="020B0604020202020204" pitchFamily="34" charset="0"/>
              </a:rPr>
              <a:t>And Rearing juveniles also need cover or places to hide from high velocities and/or predators.</a:t>
            </a:r>
          </a:p>
          <a:p>
            <a:pPr>
              <a:spcBef>
                <a:spcPct val="0"/>
              </a:spcBef>
            </a:pPr>
            <a:endParaRPr lang="en-US" altLang="en-US" sz="1600" b="1" dirty="0">
              <a:cs typeface="Arial" panose="020B0604020202020204" pitchFamily="34" charset="0"/>
            </a:endParaRPr>
          </a:p>
        </p:txBody>
      </p:sp>
    </p:spTree>
    <p:extLst>
      <p:ext uri="{BB962C8B-B14F-4D97-AF65-F5344CB8AC3E}">
        <p14:creationId xmlns:p14="http://schemas.microsoft.com/office/powerpoint/2010/main" val="3648255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641350"/>
            <a:ext cx="5575300" cy="3136900"/>
          </a:xfrm>
        </p:spPr>
      </p:sp>
      <p:sp>
        <p:nvSpPr>
          <p:cNvPr id="3" name="Notes Placeholder 2"/>
          <p:cNvSpPr>
            <a:spLocks noGrp="1"/>
          </p:cNvSpPr>
          <p:nvPr>
            <p:ph type="body" idx="1"/>
          </p:nvPr>
        </p:nvSpPr>
        <p:spPr>
          <a:xfrm>
            <a:off x="628650" y="3962400"/>
            <a:ext cx="5680710" cy="4171951"/>
          </a:xfrm>
        </p:spPr>
        <p:txBody>
          <a:bodyPr/>
          <a:lstStyle/>
          <a:p>
            <a:pPr eaLnBrk="1" hangingPunct="1">
              <a:spcBef>
                <a:spcPct val="0"/>
              </a:spcBef>
              <a:defRPr/>
            </a:pPr>
            <a:r>
              <a:rPr lang="en-US" sz="1600" b="1" dirty="0">
                <a:cs typeface="Arial" panose="020B0604020202020204" pitchFamily="34" charset="0"/>
              </a:rPr>
              <a:t>To develop an ISF, we first need a study that relates fish habitat to stream flow.</a:t>
            </a:r>
          </a:p>
          <a:p>
            <a:pPr eaLnBrk="1" hangingPunct="1">
              <a:spcBef>
                <a:spcPct val="0"/>
              </a:spcBef>
              <a:defRPr/>
            </a:pPr>
            <a:endParaRPr lang="en-US" sz="1600" b="1" dirty="0">
              <a:cs typeface="Arial" panose="020B0604020202020204" pitchFamily="34" charset="0"/>
            </a:endParaRPr>
          </a:p>
          <a:p>
            <a:pPr eaLnBrk="1" hangingPunct="1">
              <a:spcBef>
                <a:spcPct val="0"/>
              </a:spcBef>
              <a:defRPr/>
            </a:pPr>
            <a:r>
              <a:rPr lang="en-US" sz="1600" dirty="0">
                <a:cs typeface="Arial" panose="020B0604020202020204" pitchFamily="34" charset="0"/>
              </a:rPr>
              <a:t>Second, we need a Periodicity Chart.  This comes from local biologists and tells us what fish species and lifestage are in the stream month by month, and </a:t>
            </a:r>
          </a:p>
          <a:p>
            <a:pPr eaLnBrk="1" hangingPunct="1">
              <a:spcBef>
                <a:spcPct val="0"/>
              </a:spcBef>
              <a:defRPr/>
            </a:pPr>
            <a:endParaRPr lang="en-US" sz="1600" dirty="0">
              <a:cs typeface="Arial" panose="020B0604020202020204" pitchFamily="34" charset="0"/>
            </a:endParaRPr>
          </a:p>
          <a:p>
            <a:pPr eaLnBrk="1" hangingPunct="1">
              <a:spcBef>
                <a:spcPct val="0"/>
              </a:spcBef>
              <a:defRPr/>
            </a:pPr>
            <a:r>
              <a:rPr lang="en-US" sz="1600" b="1" dirty="0">
                <a:cs typeface="Arial" panose="020B0604020202020204" pitchFamily="34" charset="0"/>
              </a:rPr>
              <a:t>Third, we would like to have a long-term hydrograph of the stream.  </a:t>
            </a:r>
            <a:br>
              <a:rPr lang="en-US" sz="1600" b="1" dirty="0">
                <a:cs typeface="Arial" panose="020B0604020202020204" pitchFamily="34" charset="0"/>
              </a:rPr>
            </a:br>
            <a:endParaRPr lang="en-US" sz="1600" b="1" dirty="0">
              <a:cs typeface="Arial" panose="020B0604020202020204" pitchFamily="34" charset="0"/>
            </a:endParaRPr>
          </a:p>
          <a:p>
            <a:pPr eaLnBrk="1" hangingPunct="1">
              <a:spcBef>
                <a:spcPct val="0"/>
              </a:spcBef>
              <a:defRPr/>
            </a:pPr>
            <a:r>
              <a:rPr lang="en-US" sz="1600" dirty="0">
                <a:cs typeface="Arial" panose="020B0604020202020204" pitchFamily="34" charset="0"/>
              </a:rPr>
              <a:t>For the Habitat Study, we </a:t>
            </a:r>
            <a:r>
              <a:rPr lang="en-US" sz="1600" dirty="0" smtClean="0">
                <a:cs typeface="Arial" panose="020B0604020202020204" pitchFamily="34" charset="0"/>
              </a:rPr>
              <a:t>continue to prefer either </a:t>
            </a:r>
            <a:r>
              <a:rPr lang="en-US" sz="1600" dirty="0">
                <a:cs typeface="Arial" panose="020B0604020202020204" pitchFamily="34" charset="0"/>
              </a:rPr>
              <a:t>the Toe-Width method or </a:t>
            </a:r>
            <a:r>
              <a:rPr lang="en-US" sz="1600" dirty="0" smtClean="0">
                <a:cs typeface="Arial" panose="020B0604020202020204" pitchFamily="34" charset="0"/>
              </a:rPr>
              <a:t>a </a:t>
            </a:r>
            <a:r>
              <a:rPr lang="en-US" sz="1600" dirty="0">
                <a:cs typeface="Arial" panose="020B0604020202020204" pitchFamily="34" charset="0"/>
              </a:rPr>
              <a:t>PHABSIM </a:t>
            </a:r>
            <a:r>
              <a:rPr lang="en-US" sz="1600" dirty="0" smtClean="0">
                <a:cs typeface="Arial" panose="020B0604020202020204" pitchFamily="34" charset="0"/>
              </a:rPr>
              <a:t>study.</a:t>
            </a:r>
            <a:endParaRPr lang="en-US" sz="1600" dirty="0">
              <a:cs typeface="Arial" panose="020B0604020202020204" pitchFamily="34" charset="0"/>
            </a:endParaRPr>
          </a:p>
          <a:p>
            <a:endParaRPr lang="en-US" sz="16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24</a:t>
            </a:fld>
            <a:endParaRPr lang="en-US"/>
          </a:p>
        </p:txBody>
      </p:sp>
    </p:spTree>
    <p:extLst>
      <p:ext uri="{BB962C8B-B14F-4D97-AF65-F5344CB8AC3E}">
        <p14:creationId xmlns:p14="http://schemas.microsoft.com/office/powerpoint/2010/main" val="2937940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42925"/>
            <a:ext cx="5575300" cy="3136900"/>
          </a:xfrm>
        </p:spPr>
      </p:sp>
      <p:sp>
        <p:nvSpPr>
          <p:cNvPr id="3" name="Notes Placeholder 2"/>
          <p:cNvSpPr>
            <a:spLocks noGrp="1"/>
          </p:cNvSpPr>
          <p:nvPr>
            <p:ph type="body" idx="1"/>
          </p:nvPr>
        </p:nvSpPr>
        <p:spPr>
          <a:xfrm>
            <a:off x="701040" y="3873910"/>
            <a:ext cx="5608320" cy="5245417"/>
          </a:xfrm>
        </p:spPr>
        <p:txBody>
          <a:bodyPr/>
          <a:lstStyle/>
          <a:p>
            <a:pPr>
              <a:spcBef>
                <a:spcPct val="0"/>
              </a:spcBef>
            </a:pPr>
            <a:r>
              <a:rPr lang="en-US" altLang="en-US" sz="1600" b="1" dirty="0">
                <a:cs typeface="Arial" panose="020B0604020202020204" pitchFamily="34" charset="0"/>
              </a:rPr>
              <a:t>The toe-width method uses the width of the river measured at the toe of the bank, which is the point where the stream bed meets the stream bank.  </a:t>
            </a:r>
          </a:p>
          <a:p>
            <a:pPr>
              <a:spcBef>
                <a:spcPct val="0"/>
              </a:spcBef>
            </a:pPr>
            <a:endParaRPr lang="en-US" altLang="en-US" sz="1600" b="1" dirty="0">
              <a:cs typeface="Arial" panose="020B0604020202020204" pitchFamily="34" charset="0"/>
            </a:endParaRPr>
          </a:p>
          <a:p>
            <a:pPr>
              <a:spcBef>
                <a:spcPct val="0"/>
              </a:spcBef>
            </a:pPr>
            <a:r>
              <a:rPr lang="en-US" altLang="en-US" sz="1600" dirty="0">
                <a:cs typeface="Arial" panose="020B0604020202020204" pitchFamily="34" charset="0"/>
              </a:rPr>
              <a:t>When measured at pool tail-outs and riffles, and using </a:t>
            </a:r>
            <a:r>
              <a:rPr lang="en-US" altLang="en-US" sz="1600" dirty="0" smtClean="0">
                <a:cs typeface="Arial" panose="020B0604020202020204" pitchFamily="34" charset="0"/>
              </a:rPr>
              <a:t>the new protocols we published, </a:t>
            </a:r>
          </a:p>
          <a:p>
            <a:pPr>
              <a:spcBef>
                <a:spcPct val="0"/>
              </a:spcBef>
            </a:pPr>
            <a:endParaRPr lang="en-US" altLang="en-US" sz="1600" dirty="0">
              <a:cs typeface="Arial" panose="020B0604020202020204" pitchFamily="34" charset="0"/>
            </a:endParaRPr>
          </a:p>
          <a:p>
            <a:pPr>
              <a:spcBef>
                <a:spcPct val="0"/>
              </a:spcBef>
            </a:pPr>
            <a:r>
              <a:rPr lang="en-US" altLang="en-US" sz="1600" b="1" dirty="0" smtClean="0">
                <a:cs typeface="Arial" panose="020B0604020202020204" pitchFamily="34" charset="0"/>
              </a:rPr>
              <a:t>the </a:t>
            </a:r>
            <a:r>
              <a:rPr lang="en-US" altLang="en-US" sz="1600" b="1" dirty="0">
                <a:cs typeface="Arial" panose="020B0604020202020204" pitchFamily="34" charset="0"/>
              </a:rPr>
              <a:t>widths are quite </a:t>
            </a:r>
            <a:r>
              <a:rPr lang="en-US" altLang="en-US" sz="1600" b="1" dirty="0" smtClean="0">
                <a:cs typeface="Arial" panose="020B0604020202020204" pitchFamily="34" charset="0"/>
              </a:rPr>
              <a:t>consistent</a:t>
            </a:r>
            <a:r>
              <a:rPr lang="en-US" altLang="en-US" sz="1600" b="1" baseline="0" dirty="0" smtClean="0">
                <a:cs typeface="Arial" panose="020B0604020202020204" pitchFamily="34" charset="0"/>
              </a:rPr>
              <a:t> and give more accurate estimate the ISF recommended by a PHABSIM study, but with much less effort. </a:t>
            </a:r>
            <a:endParaRPr lang="en-US" altLang="en-US" sz="1600" b="1" dirty="0">
              <a:cs typeface="Arial" panose="020B0604020202020204" pitchFamily="34" charset="0"/>
            </a:endParaRPr>
          </a:p>
          <a:p>
            <a:pPr>
              <a:spcBef>
                <a:spcPct val="0"/>
              </a:spcBef>
            </a:pPr>
            <a:r>
              <a:rPr lang="en-US" altLang="en-US" sz="1600" dirty="0">
                <a:cs typeface="Arial" panose="020B0604020202020204" pitchFamily="34" charset="0"/>
              </a:rPr>
              <a:t/>
            </a:r>
            <a:br>
              <a:rPr lang="en-US" altLang="en-US" sz="1600" dirty="0">
                <a:cs typeface="Arial" panose="020B0604020202020204" pitchFamily="34" charset="0"/>
              </a:rPr>
            </a:br>
            <a:r>
              <a:rPr lang="en-US" altLang="en-US" sz="1600" b="0" dirty="0" smtClean="0"/>
              <a:t>This </a:t>
            </a:r>
            <a:r>
              <a:rPr lang="en-US" altLang="en-US" sz="1600" b="0" dirty="0"/>
              <a:t>type of study is easy enough that all the key streams in an entire watershed can be measured in 1 to 3 days.</a:t>
            </a:r>
          </a:p>
          <a:p>
            <a:pPr>
              <a:spcBef>
                <a:spcPct val="0"/>
              </a:spcBef>
            </a:pPr>
            <a:endParaRPr lang="en-US" altLang="en-US" sz="1600" b="0" dirty="0"/>
          </a:p>
          <a:p>
            <a:pPr>
              <a:spcBef>
                <a:spcPct val="0"/>
              </a:spcBef>
            </a:pPr>
            <a:r>
              <a:rPr lang="en-US" altLang="en-US" sz="1600" b="1" dirty="0"/>
              <a:t>In fact, most of Washington’s ISF rules were developed using </a:t>
            </a:r>
            <a:r>
              <a:rPr lang="en-US" altLang="en-US" sz="1600" b="1" dirty="0" smtClean="0"/>
              <a:t>the Toe-Width </a:t>
            </a:r>
            <a:r>
              <a:rPr lang="en-US" altLang="en-US" sz="1600" b="1" dirty="0"/>
              <a:t>method.</a:t>
            </a:r>
          </a:p>
        </p:txBody>
      </p:sp>
      <p:sp>
        <p:nvSpPr>
          <p:cNvPr id="4" name="Slide Number Placeholder 3"/>
          <p:cNvSpPr>
            <a:spLocks noGrp="1"/>
          </p:cNvSpPr>
          <p:nvPr>
            <p:ph type="sldNum" sz="quarter" idx="10"/>
          </p:nvPr>
        </p:nvSpPr>
        <p:spPr/>
        <p:txBody>
          <a:bodyPr/>
          <a:lstStyle/>
          <a:p>
            <a:fld id="{423E1371-E6DE-4DC0-BDFD-B452BC05855F}" type="slidenum">
              <a:rPr lang="en-US" smtClean="0"/>
              <a:t>25</a:t>
            </a:fld>
            <a:endParaRPr lang="en-US"/>
          </a:p>
        </p:txBody>
      </p:sp>
    </p:spTree>
    <p:extLst>
      <p:ext uri="{BB962C8B-B14F-4D97-AF65-F5344CB8AC3E}">
        <p14:creationId xmlns:p14="http://schemas.microsoft.com/office/powerpoint/2010/main" val="2575364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595313" y="403225"/>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595313" y="3646843"/>
            <a:ext cx="5575300" cy="5509860"/>
          </a:xfrm>
        </p:spPr>
        <p:txBody>
          <a:bodyPr>
            <a:noAutofit/>
          </a:bodyPr>
          <a:lstStyle/>
          <a:p>
            <a:pPr>
              <a:defRPr/>
            </a:pPr>
            <a:r>
              <a:rPr lang="en-US" sz="1600" b="1" dirty="0" smtClean="0">
                <a:cs typeface="Arial" pitchFamily="34" charset="0"/>
              </a:rPr>
              <a:t>PHABSIM is currently our gold standard for setting ISFs.</a:t>
            </a:r>
          </a:p>
          <a:p>
            <a:pPr>
              <a:defRPr/>
            </a:pPr>
            <a:endParaRPr lang="en-US" sz="16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cs typeface="Arial" pitchFamily="34" charset="0"/>
              </a:rPr>
              <a:t>To conduct a Phabsim study, we first take hundreds of depth</a:t>
            </a:r>
            <a:r>
              <a:rPr lang="en-US" sz="1600" b="0" baseline="0" dirty="0" smtClean="0">
                <a:cs typeface="Arial" pitchFamily="34" charset="0"/>
              </a:rPr>
              <a:t> and velocity </a:t>
            </a:r>
            <a:r>
              <a:rPr lang="en-US" sz="1600" b="0" dirty="0" smtClean="0">
                <a:cs typeface="Arial" pitchFamily="34" charset="0"/>
              </a:rPr>
              <a:t>measurements at several different</a:t>
            </a:r>
            <a:r>
              <a:rPr lang="en-US" sz="1600" b="0" baseline="0" dirty="0" smtClean="0">
                <a:cs typeface="Arial" pitchFamily="34" charset="0"/>
              </a:rPr>
              <a:t> stream flows.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smtClean="0">
                <a:cs typeface="Arial" pitchFamily="34" charset="0"/>
              </a:rPr>
              <a:t>This is our most detailed and site specific ISF method and is much more time intensive.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baseline="0"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cs typeface="Arial" pitchFamily="34" charset="0"/>
              </a:rPr>
              <a:t>The model takes all this data and predicts how depth and velocity c</a:t>
            </a:r>
            <a:r>
              <a:rPr lang="en-US" sz="1600" dirty="0" smtClean="0">
                <a:cs typeface="Arial" pitchFamily="34" charset="0"/>
              </a:rPr>
              <a:t>onditions change over a</a:t>
            </a:r>
            <a:r>
              <a:rPr lang="en-US" sz="1600" baseline="0" dirty="0" smtClean="0">
                <a:cs typeface="Arial" pitchFamily="34" charset="0"/>
              </a:rPr>
              <a:t> wide range of stream </a:t>
            </a:r>
            <a:r>
              <a:rPr lang="en-US" sz="1600" dirty="0" smtClean="0">
                <a:cs typeface="Arial" pitchFamily="34" charset="0"/>
              </a:rPr>
              <a:t>flows.</a:t>
            </a:r>
            <a:r>
              <a:rPr lang="en-US" sz="1600" baseline="0" dirty="0" smtClean="0">
                <a:cs typeface="Arial" pitchFamily="34" charset="0"/>
              </a:rPr>
              <a:t> </a:t>
            </a:r>
            <a:endParaRPr lang="en-US" sz="1600" dirty="0" smtClean="0">
              <a:cs typeface="Arial" pitchFamily="34" charset="0"/>
            </a:endParaRPr>
          </a:p>
          <a:p>
            <a:pPr>
              <a:defRPr/>
            </a:pPr>
            <a:endParaRPr lang="en-US" sz="1600" b="1" dirty="0" smtClean="0">
              <a:cs typeface="Arial" pitchFamily="34" charset="0"/>
            </a:endParaRPr>
          </a:p>
          <a:p>
            <a:pPr>
              <a:defRPr/>
            </a:pPr>
            <a:r>
              <a:rPr lang="en-US" sz="1600" b="1" dirty="0" smtClean="0">
                <a:cs typeface="Arial" pitchFamily="34" charset="0"/>
              </a:rPr>
              <a:t>Then it compares the </a:t>
            </a:r>
            <a:r>
              <a:rPr lang="en-US" sz="1600" b="1" dirty="0" smtClean="0">
                <a:cs typeface="Arial" pitchFamily="34" charset="0"/>
                <a:sym typeface="Wingdings" pitchFamily="2" charset="2"/>
              </a:rPr>
              <a:t>conditions at different flows and compares</a:t>
            </a:r>
            <a:r>
              <a:rPr lang="en-US" sz="1600" b="1" baseline="0" dirty="0" smtClean="0">
                <a:cs typeface="Arial" pitchFamily="34" charset="0"/>
                <a:sym typeface="Wingdings" pitchFamily="2" charset="2"/>
              </a:rPr>
              <a:t> it to the </a:t>
            </a:r>
            <a:r>
              <a:rPr lang="en-US" sz="1600" b="1" dirty="0" smtClean="0">
                <a:cs typeface="Arial" pitchFamily="34" charset="0"/>
                <a:sym typeface="Wingdings" pitchFamily="2" charset="2"/>
              </a:rPr>
              <a:t>depth and velocity preferred by different fish species</a:t>
            </a:r>
            <a:r>
              <a:rPr lang="en-US" sz="1600" b="1" baseline="0" dirty="0" smtClean="0">
                <a:cs typeface="Arial" pitchFamily="34" charset="0"/>
                <a:sym typeface="Wingdings" pitchFamily="2" charset="2"/>
              </a:rPr>
              <a:t> and lifestages.</a:t>
            </a:r>
            <a:endParaRPr lang="en-US" sz="1600" b="1" dirty="0" smtClean="0">
              <a:cs typeface="Arial" pitchFamily="34" charset="0"/>
              <a:sym typeface="Wingdings" pitchFamily="2" charset="2"/>
            </a:endParaRPr>
          </a:p>
          <a:p>
            <a:pPr>
              <a:defRPr/>
            </a:pPr>
            <a:endParaRPr lang="en-US" sz="1600" b="1" dirty="0" smtClean="0">
              <a:cs typeface="Arial"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26</a:t>
            </a:fld>
            <a:endParaRPr lang="en-US" altLang="en-US"/>
          </a:p>
        </p:txBody>
      </p:sp>
    </p:spTree>
    <p:extLst>
      <p:ext uri="{BB962C8B-B14F-4D97-AF65-F5344CB8AC3E}">
        <p14:creationId xmlns:p14="http://schemas.microsoft.com/office/powerpoint/2010/main" val="209500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674688" y="530225"/>
            <a:ext cx="5573712"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74688" y="3857690"/>
            <a:ext cx="5573712" cy="5311712"/>
          </a:xfrm>
        </p:spPr>
        <p:txBody>
          <a:bodyPr>
            <a:normAutofit/>
          </a:bodyPr>
          <a:lstStyle/>
          <a:p>
            <a:pPr>
              <a:defRPr/>
            </a:pPr>
            <a:r>
              <a:rPr lang="en-US" sz="1600" b="1" dirty="0" smtClean="0">
                <a:latin typeface="Calibri" panose="020F0502020204030204" pitchFamily="34" charset="0"/>
                <a:cs typeface="Calibri" panose="020F0502020204030204" pitchFamily="34" charset="0"/>
              </a:rPr>
              <a:t>Here </a:t>
            </a:r>
            <a:r>
              <a:rPr lang="en-US" sz="1600" b="1" dirty="0">
                <a:latin typeface="Calibri" panose="020F0502020204030204" pitchFamily="34" charset="0"/>
                <a:cs typeface="Calibri" panose="020F0502020204030204" pitchFamily="34" charset="0"/>
              </a:rPr>
              <a:t>are the results from a PHABSIM </a:t>
            </a:r>
            <a:r>
              <a:rPr lang="en-US" sz="1600" b="1" dirty="0" smtClean="0">
                <a:latin typeface="Calibri" panose="020F0502020204030204" pitchFamily="34" charset="0"/>
                <a:cs typeface="Calibri" panose="020F0502020204030204" pitchFamily="34" charset="0"/>
              </a:rPr>
              <a:t>model from the EF Lewis showing </a:t>
            </a:r>
            <a:r>
              <a:rPr lang="en-US" sz="1600" b="1" baseline="0" dirty="0" smtClean="0">
                <a:latin typeface="Calibri" panose="020F0502020204030204" pitchFamily="34" charset="0"/>
                <a:cs typeface="Calibri" panose="020F0502020204030204" pitchFamily="34" charset="0"/>
              </a:rPr>
              <a:t>the fish habitat to streamflow relationship.</a:t>
            </a:r>
          </a:p>
          <a:p>
            <a:pPr>
              <a:defRPr/>
            </a:pPr>
            <a:endParaRPr lang="en-US" sz="1600" dirty="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In general, low flows are too shallow and slow and fish don’t like it.</a:t>
            </a:r>
            <a:endParaRPr lang="en-US" sz="1600" dirty="0" smtClean="0">
              <a:latin typeface="Calibri" panose="020F0502020204030204" pitchFamily="34" charset="0"/>
              <a:cs typeface="Calibri" panose="020F0502020204030204" pitchFamily="34" charset="0"/>
            </a:endParaRPr>
          </a:p>
          <a:p>
            <a:pPr>
              <a:defRPr/>
            </a:pPr>
            <a:r>
              <a:rPr lang="en-US" sz="1600" b="0" dirty="0" smtClean="0">
                <a:latin typeface="Calibri" panose="020F0502020204030204" pitchFamily="34" charset="0"/>
                <a:cs typeface="Calibri" panose="020F0502020204030204" pitchFamily="34" charset="0"/>
              </a:rPr>
              <a:t>High flows are too deep and fast and fish don’t like it.</a:t>
            </a:r>
          </a:p>
          <a:p>
            <a:pPr>
              <a:defRPr/>
            </a:pPr>
            <a:endParaRPr lang="en-US" sz="1600" b="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At some varied stream flow, the stream produces the most fish habitat for each of the modeled species and life histories.</a:t>
            </a:r>
          </a:p>
          <a:p>
            <a:pPr>
              <a:defRPr/>
            </a:pPr>
            <a:endParaRPr lang="en-US" sz="1600" b="1" dirty="0" smtClean="0">
              <a:latin typeface="Calibri" panose="020F0502020204030204" pitchFamily="34" charset="0"/>
              <a:cs typeface="Calibri" panose="020F050202020403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Calibri" panose="020F0502020204030204" pitchFamily="34" charset="0"/>
                <a:cs typeface="Calibri" panose="020F0502020204030204" pitchFamily="34" charset="0"/>
              </a:rPr>
              <a:t>The highlighted</a:t>
            </a:r>
            <a:r>
              <a:rPr lang="en-US" sz="1600" b="0" baseline="0" dirty="0" smtClean="0">
                <a:solidFill>
                  <a:schemeClr val="tx1"/>
                </a:solidFill>
                <a:latin typeface="Calibri" panose="020F0502020204030204" pitchFamily="34" charset="0"/>
                <a:cs typeface="Calibri" panose="020F0502020204030204" pitchFamily="34" charset="0"/>
              </a:rPr>
              <a:t> portion of the table are the peak habitat values and the associated streamflows are </a:t>
            </a:r>
            <a:r>
              <a:rPr lang="en-US" sz="1600" b="0" dirty="0" smtClean="0">
                <a:solidFill>
                  <a:schemeClr val="tx1"/>
                </a:solidFill>
                <a:latin typeface="Calibri" panose="020F0502020204030204" pitchFamily="34" charset="0"/>
                <a:cs typeface="Calibri" panose="020F0502020204030204" pitchFamily="34" charset="0"/>
              </a:rPr>
              <a:t>used to develop a draft recommendations.</a:t>
            </a:r>
          </a:p>
          <a:p>
            <a:pPr>
              <a:defRPr/>
            </a:pPr>
            <a:endParaRPr lang="en-US" sz="1600" b="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This type of model is considered reliable and defensible because it is quantitative and based on biological principals. </a:t>
            </a:r>
          </a:p>
          <a:p>
            <a:pPr>
              <a:defRPr/>
            </a:pPr>
            <a:endParaRPr lang="en-US" sz="1600" dirty="0" smtClean="0">
              <a:latin typeface="Calibri" panose="020F0502020204030204" pitchFamily="34" charset="0"/>
              <a:cs typeface="Calibri" panose="020F0502020204030204" pitchFamily="34" charset="0"/>
            </a:endParaRPr>
          </a:p>
          <a:p>
            <a:pPr>
              <a:defRPr/>
            </a:pPr>
            <a:r>
              <a:rPr lang="en-US" sz="1600" b="1" dirty="0" smtClean="0">
                <a:latin typeface="Calibri" panose="020F0502020204030204" pitchFamily="34" charset="0"/>
                <a:cs typeface="Calibri" panose="020F0502020204030204" pitchFamily="34" charset="0"/>
              </a:rPr>
              <a:t>It is also quite popular. </a:t>
            </a:r>
            <a:r>
              <a:rPr lang="en-US" sz="1600" dirty="0" smtClean="0">
                <a:latin typeface="Calibri" panose="020F0502020204030204" pitchFamily="34" charset="0"/>
                <a:cs typeface="Calibri" panose="020F0502020204030204" pitchFamily="34" charset="0"/>
              </a:rPr>
              <a:t>PHABSIM is used in 13 of the 17 western states and is the preferred method in 11 of them.</a:t>
            </a:r>
          </a:p>
          <a:p>
            <a:endParaRPr lang="en-US" sz="1600" dirty="0">
              <a:latin typeface="Calibri" panose="020F0502020204030204" pitchFamily="34" charset="0"/>
              <a:cs typeface="Calibri" panose="020F0502020204030204" pitchFamily="34"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71337" indent="-296667">
              <a:defRPr>
                <a:solidFill>
                  <a:schemeClr val="tx1"/>
                </a:solidFill>
                <a:latin typeface="Calibri" panose="020F0502020204030204" pitchFamily="34" charset="0"/>
              </a:defRPr>
            </a:lvl2pPr>
            <a:lvl3pPr marL="1186673" indent="-237334">
              <a:defRPr>
                <a:solidFill>
                  <a:schemeClr val="tx1"/>
                </a:solidFill>
                <a:latin typeface="Calibri" panose="020F0502020204030204" pitchFamily="34" charset="0"/>
              </a:defRPr>
            </a:lvl3pPr>
            <a:lvl4pPr marL="1661341" indent="-237334">
              <a:defRPr>
                <a:solidFill>
                  <a:schemeClr val="tx1"/>
                </a:solidFill>
                <a:latin typeface="Calibri" panose="020F0502020204030204" pitchFamily="34" charset="0"/>
              </a:defRPr>
            </a:lvl4pPr>
            <a:lvl5pPr marL="2136011" indent="-237334">
              <a:defRPr>
                <a:solidFill>
                  <a:schemeClr val="tx1"/>
                </a:solidFill>
                <a:latin typeface="Calibri" panose="020F0502020204030204" pitchFamily="34" charset="0"/>
              </a:defRPr>
            </a:lvl5pPr>
            <a:lvl6pPr marL="2610680" indent="-237334" fontAlgn="base">
              <a:spcBef>
                <a:spcPct val="0"/>
              </a:spcBef>
              <a:spcAft>
                <a:spcPct val="0"/>
              </a:spcAft>
              <a:defRPr>
                <a:solidFill>
                  <a:schemeClr val="tx1"/>
                </a:solidFill>
                <a:latin typeface="Calibri" panose="020F0502020204030204" pitchFamily="34" charset="0"/>
              </a:defRPr>
            </a:lvl6pPr>
            <a:lvl7pPr marL="3085348" indent="-237334" fontAlgn="base">
              <a:spcBef>
                <a:spcPct val="0"/>
              </a:spcBef>
              <a:spcAft>
                <a:spcPct val="0"/>
              </a:spcAft>
              <a:defRPr>
                <a:solidFill>
                  <a:schemeClr val="tx1"/>
                </a:solidFill>
                <a:latin typeface="Calibri" panose="020F0502020204030204" pitchFamily="34" charset="0"/>
              </a:defRPr>
            </a:lvl7pPr>
            <a:lvl8pPr marL="3560018" indent="-237334" fontAlgn="base">
              <a:spcBef>
                <a:spcPct val="0"/>
              </a:spcBef>
              <a:spcAft>
                <a:spcPct val="0"/>
              </a:spcAft>
              <a:defRPr>
                <a:solidFill>
                  <a:schemeClr val="tx1"/>
                </a:solidFill>
                <a:latin typeface="Calibri" panose="020F0502020204030204" pitchFamily="34" charset="0"/>
              </a:defRPr>
            </a:lvl8pPr>
            <a:lvl9pPr marL="4034688" indent="-237334" fontAlgn="base">
              <a:spcBef>
                <a:spcPct val="0"/>
              </a:spcBef>
              <a:spcAft>
                <a:spcPct val="0"/>
              </a:spcAft>
              <a:defRPr>
                <a:solidFill>
                  <a:schemeClr val="tx1"/>
                </a:solidFill>
                <a:latin typeface="Calibri" panose="020F0502020204030204" pitchFamily="34" charset="0"/>
              </a:defRPr>
            </a:lvl9pPr>
          </a:lstStyle>
          <a:p>
            <a:fld id="{C25DE0F6-4DAE-4E80-8B31-234961BF07D5}" type="slidenum">
              <a:rPr lang="en-US" altLang="en-US"/>
              <a:pPr/>
              <a:t>27</a:t>
            </a:fld>
            <a:endParaRPr lang="en-US" altLang="en-US"/>
          </a:p>
        </p:txBody>
      </p:sp>
    </p:spTree>
    <p:extLst>
      <p:ext uri="{BB962C8B-B14F-4D97-AF65-F5344CB8AC3E}">
        <p14:creationId xmlns:p14="http://schemas.microsoft.com/office/powerpoint/2010/main" val="3297873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CDA31C1-A12F-4629-89D5-B5DD30816933}" type="slidenum">
              <a:rPr lang="en-US" smtClean="0">
                <a:latin typeface="Arial" pitchFamily="34" charset="0"/>
              </a:rPr>
              <a:pPr fontAlgn="base">
                <a:spcBef>
                  <a:spcPct val="0"/>
                </a:spcBef>
                <a:spcAft>
                  <a:spcPct val="0"/>
                </a:spcAft>
                <a:defRPr/>
              </a:pPr>
              <a:t>28</a:t>
            </a:fld>
            <a:endParaRPr lang="en-US" smtClean="0">
              <a:latin typeface="Arial" pitchFamily="34" charset="0"/>
            </a:endParaRPr>
          </a:p>
        </p:txBody>
      </p:sp>
      <p:sp>
        <p:nvSpPr>
          <p:cNvPr id="75779" name="Rectangle 2"/>
          <p:cNvSpPr>
            <a:spLocks noGrp="1" noRot="1" noChangeAspect="1" noChangeArrowheads="1" noTextEdit="1"/>
          </p:cNvSpPr>
          <p:nvPr>
            <p:ph type="sldImg"/>
          </p:nvPr>
        </p:nvSpPr>
        <p:spPr bwMode="auto">
          <a:xfrm>
            <a:off x="617538" y="512763"/>
            <a:ext cx="5616575" cy="3160712"/>
          </a:xfrm>
          <a:noFill/>
          <a:ln>
            <a:solidFill>
              <a:srgbClr val="000000"/>
            </a:solidFill>
            <a:miter lim="800000"/>
            <a:headEnd/>
            <a:tailEnd/>
          </a:ln>
        </p:spPr>
      </p:sp>
      <p:sp>
        <p:nvSpPr>
          <p:cNvPr id="65540" name="Rectangle 3"/>
          <p:cNvSpPr>
            <a:spLocks noGrp="1" noChangeArrowheads="1"/>
          </p:cNvSpPr>
          <p:nvPr>
            <p:ph type="body" idx="1"/>
          </p:nvPr>
        </p:nvSpPr>
        <p:spPr>
          <a:xfrm>
            <a:off x="618023" y="3672840"/>
            <a:ext cx="5746201" cy="5492675"/>
          </a:xfrm>
          <a:ln/>
        </p:spPr>
        <p:txBody>
          <a:bodyPr>
            <a:noAutofit/>
          </a:bodyPr>
          <a:lstStyle/>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Periodicity tells us when the various fish species are in the system and helps us focus on what to protect</a:t>
            </a:r>
            <a:r>
              <a:rPr lang="en-US" sz="1400" b="1" baseline="0" dirty="0" smtClean="0">
                <a:latin typeface="Calibri" panose="020F0502020204030204" pitchFamily="34" charset="0"/>
                <a:cs typeface="Calibri" panose="020F0502020204030204" pitchFamily="34" charset="0"/>
              </a:rPr>
              <a:t>.</a:t>
            </a:r>
          </a:p>
          <a:p>
            <a:pPr>
              <a:spcBef>
                <a:spcPts val="0"/>
              </a:spcBef>
              <a:spcAft>
                <a:spcPts val="0"/>
              </a:spcAft>
              <a:buClr>
                <a:srgbClr val="FFFF00"/>
              </a:buClr>
              <a:buSzPct val="125000"/>
              <a:defRPr/>
            </a:pPr>
            <a:endParaRPr lang="en-US" sz="1400" b="1"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b="1" dirty="0" smtClean="0">
                <a:latin typeface="Calibri" panose="020F0502020204030204" pitchFamily="34" charset="0"/>
                <a:cs typeface="Calibri" panose="020F0502020204030204" pitchFamily="34" charset="0"/>
              </a:rPr>
              <a:t>For Example, Chinook</a:t>
            </a:r>
            <a:r>
              <a:rPr lang="en-US" sz="1400" b="1" baseline="0" dirty="0" smtClean="0">
                <a:latin typeface="Calibri" panose="020F0502020204030204" pitchFamily="34" charset="0"/>
                <a:cs typeface="Calibri" panose="020F0502020204030204" pitchFamily="34" charset="0"/>
              </a:rPr>
              <a:t> Salmon are spawning and incubation from October </a:t>
            </a:r>
            <a:r>
              <a:rPr lang="en-US" sz="1400" b="0" baseline="0" dirty="0" smtClean="0">
                <a:latin typeface="Calibri" panose="020F0502020204030204" pitchFamily="34" charset="0"/>
                <a:cs typeface="Calibri" panose="020F0502020204030204" pitchFamily="34" charset="0"/>
              </a:rPr>
              <a:t>through February and the habitat study tells us 500 cfs provided the preferred streamflow. </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0"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baseline="0" dirty="0" smtClean="0">
                <a:latin typeface="Calibri" panose="020F0502020204030204" pitchFamily="34" charset="0"/>
                <a:cs typeface="Calibri" panose="020F0502020204030204" pitchFamily="34" charset="0"/>
              </a:rPr>
              <a:t>Steelhead spawn </a:t>
            </a:r>
            <a:r>
              <a:rPr lang="en-US" sz="1400" b="1" baseline="0" dirty="0" smtClean="0">
                <a:latin typeface="Calibri" panose="020F0502020204030204" pitchFamily="34" charset="0"/>
                <a:cs typeface="Calibri" panose="020F0502020204030204" pitchFamily="34" charset="0"/>
              </a:rPr>
              <a:t>March 1 through May and 460 cfs protects</a:t>
            </a:r>
            <a:r>
              <a:rPr lang="en-US" sz="1400" baseline="0" dirty="0" smtClean="0">
                <a:latin typeface="Calibri" panose="020F0502020204030204" pitchFamily="34" charset="0"/>
                <a:cs typeface="Calibri" panose="020F0502020204030204" pitchFamily="34" charset="0"/>
              </a:rPr>
              <a:t> spawning.</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aseline="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r>
              <a:rPr lang="en-US" sz="1400" dirty="0" smtClean="0">
                <a:latin typeface="Calibri" panose="020F0502020204030204" pitchFamily="34" charset="0"/>
                <a:cs typeface="Calibri" panose="020F0502020204030204" pitchFamily="34" charset="0"/>
              </a:rPr>
              <a:t>Steelhead juveniles real year-round so all </a:t>
            </a:r>
            <a:r>
              <a:rPr lang="en-US" sz="1400" b="1" dirty="0" smtClean="0">
                <a:latin typeface="Calibri" panose="020F0502020204030204" pitchFamily="34" charset="0"/>
                <a:cs typeface="Calibri" panose="020F0502020204030204" pitchFamily="34" charset="0"/>
              </a:rPr>
              <a:t>the other months get a rearing flow of 420 cfs.</a:t>
            </a:r>
          </a:p>
          <a:p>
            <a:pPr marL="0" marR="0" lvl="0" indent="0" algn="l" defTabSz="914400" rtl="0" eaLnBrk="1" fontAlgn="auto" latinLnBrk="0" hangingPunct="1">
              <a:lnSpc>
                <a:spcPct val="100000"/>
              </a:lnSpc>
              <a:spcBef>
                <a:spcPts val="0"/>
              </a:spcBef>
              <a:spcAft>
                <a:spcPts val="0"/>
              </a:spcAft>
              <a:buClr>
                <a:srgbClr val="FFFF00"/>
              </a:buClr>
              <a:buSzPct val="125000"/>
              <a:buFontTx/>
              <a:buNone/>
              <a:tabLst/>
              <a:defRPr/>
            </a:pPr>
            <a:endParaRPr lang="en-US" sz="1400" b="1"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Modern rules also use a hydrologic limit because the ISF should be “achievable”, but that was another undefined word.</a:t>
            </a:r>
          </a:p>
          <a:p>
            <a:pPr>
              <a:spcBef>
                <a:spcPts val="0"/>
              </a:spcBef>
              <a:spcAft>
                <a:spcPts val="0"/>
              </a:spcAft>
              <a:buClr>
                <a:srgbClr val="FFFF00"/>
              </a:buClr>
              <a:buSzPct val="125000"/>
              <a:defRPr/>
            </a:pPr>
            <a:endParaRPr lang="en-US" sz="1400" b="1"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dirty="0" smtClean="0">
                <a:latin typeface="Calibri" panose="020F0502020204030204" pitchFamily="34" charset="0"/>
                <a:cs typeface="Calibri" panose="020F0502020204030204" pitchFamily="34" charset="0"/>
              </a:rPr>
              <a:t>Rare flow events can provide benefits to rearing fish populations, so we use the 10% exceedance as our </a:t>
            </a:r>
            <a:r>
              <a:rPr lang="en-US" sz="1400" baseline="0" dirty="0" smtClean="0">
                <a:latin typeface="Calibri" panose="020F0502020204030204" pitchFamily="34" charset="0"/>
                <a:cs typeface="Calibri" panose="020F0502020204030204" pitchFamily="34" charset="0"/>
              </a:rPr>
              <a:t>hydrologic limit to habitat flows.</a:t>
            </a:r>
          </a:p>
          <a:p>
            <a:pPr>
              <a:spcBef>
                <a:spcPts val="0"/>
              </a:spcBef>
              <a:spcAft>
                <a:spcPts val="0"/>
              </a:spcAft>
              <a:buClr>
                <a:srgbClr val="FFFF00"/>
              </a:buClr>
              <a:buSzPct val="125000"/>
              <a:defRPr/>
            </a:pPr>
            <a:endParaRPr lang="en-US" sz="1400" dirty="0" smtClean="0">
              <a:latin typeface="Calibri" panose="020F0502020204030204" pitchFamily="34" charset="0"/>
              <a:cs typeface="Calibri" panose="020F0502020204030204" pitchFamily="34" charset="0"/>
            </a:endParaRPr>
          </a:p>
          <a:p>
            <a:pPr>
              <a:spcBef>
                <a:spcPts val="0"/>
              </a:spcBef>
              <a:spcAft>
                <a:spcPts val="0"/>
              </a:spcAft>
              <a:buClr>
                <a:srgbClr val="FFFF00"/>
              </a:buClr>
              <a:buSzPct val="125000"/>
              <a:defRPr/>
            </a:pPr>
            <a:r>
              <a:rPr lang="en-US" sz="1400" b="1" dirty="0" smtClean="0">
                <a:latin typeface="Calibri" panose="020F0502020204030204" pitchFamily="34" charset="0"/>
                <a:cs typeface="Calibri" panose="020F0502020204030204" pitchFamily="34" charset="0"/>
              </a:rPr>
              <a:t>This has been our most protective ISF standard.</a:t>
            </a:r>
          </a:p>
          <a:p>
            <a:pPr>
              <a:spcBef>
                <a:spcPts val="0"/>
              </a:spcBef>
              <a:spcAft>
                <a:spcPts val="0"/>
              </a:spcAft>
              <a:buClr>
                <a:srgbClr val="FFFF00"/>
              </a:buClr>
              <a:buSzPct val="125000"/>
              <a:defRPr/>
            </a:pPr>
            <a:endParaRPr lang="en-US" sz="1400" dirty="0" smtClean="0">
              <a:latin typeface="Calibri" panose="020F0502020204030204" pitchFamily="34" charset="0"/>
              <a:cs typeface="Calibri" panose="020F0502020204030204" pitchFamily="34" charset="0"/>
            </a:endParaRPr>
          </a:p>
          <a:p>
            <a:pPr>
              <a:spcBef>
                <a:spcPts val="0"/>
              </a:spcBef>
              <a:spcAft>
                <a:spcPts val="0"/>
              </a:spcAft>
            </a:pPr>
            <a:r>
              <a:rPr lang="en-US" sz="1400" dirty="0" smtClean="0">
                <a:latin typeface="Calibri" panose="020F0502020204030204" pitchFamily="34" charset="0"/>
                <a:cs typeface="Calibri" panose="020F0502020204030204" pitchFamily="34" charset="0"/>
              </a:rPr>
              <a:t>Under this ISF regime, new water users would have a reasonable chance of obtaining water from November through May</a:t>
            </a:r>
          </a:p>
          <a:p>
            <a:pPr>
              <a:spcBef>
                <a:spcPts val="0"/>
              </a:spcBef>
              <a:spcAft>
                <a:spcPts val="0"/>
              </a:spcAft>
            </a:pPr>
            <a:endParaRPr lang="en-US" sz="1400" dirty="0" smtClean="0">
              <a:latin typeface="Calibri" panose="020F0502020204030204" pitchFamily="34" charset="0"/>
              <a:cs typeface="Calibri" panose="020F0502020204030204" pitchFamily="34" charset="0"/>
            </a:endParaRPr>
          </a:p>
          <a:p>
            <a:pPr>
              <a:spcBef>
                <a:spcPts val="0"/>
              </a:spcBef>
              <a:spcAft>
                <a:spcPts val="0"/>
              </a:spcAft>
            </a:pPr>
            <a:r>
              <a:rPr lang="en-US" sz="1400" b="1" dirty="0" smtClean="0">
                <a:latin typeface="Calibri" panose="020F0502020204030204" pitchFamily="34" charset="0"/>
                <a:cs typeface="Calibri" panose="020F0502020204030204" pitchFamily="34" charset="0"/>
              </a:rPr>
              <a:t>But</a:t>
            </a:r>
            <a:r>
              <a:rPr lang="en-US" sz="1400" b="1" baseline="0" dirty="0" smtClean="0">
                <a:latin typeface="Calibri" panose="020F0502020204030204" pitchFamily="34" charset="0"/>
                <a:cs typeface="Calibri" panose="020F0502020204030204" pitchFamily="34" charset="0"/>
              </a:rPr>
              <a:t> h</a:t>
            </a:r>
            <a:r>
              <a:rPr lang="en-US" sz="1400" b="1" dirty="0" smtClean="0">
                <a:latin typeface="Calibri" panose="020F0502020204030204" pitchFamily="34" charset="0"/>
                <a:cs typeface="Calibri" panose="020F0502020204030204" pitchFamily="34" charset="0"/>
              </a:rPr>
              <a:t>ow do ISFs affect uninterruptable water needed for new homes?</a:t>
            </a:r>
          </a:p>
          <a:p>
            <a:pPr>
              <a:spcBef>
                <a:spcPts val="0"/>
              </a:spcBef>
              <a:spcAft>
                <a:spcPts val="0"/>
              </a:spcAft>
            </a:pP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98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20713"/>
            <a:ext cx="5575300" cy="3136900"/>
          </a:xfrm>
        </p:spPr>
      </p:sp>
      <p:sp>
        <p:nvSpPr>
          <p:cNvPr id="3" name="Notes Placeholder 2"/>
          <p:cNvSpPr>
            <a:spLocks noGrp="1"/>
          </p:cNvSpPr>
          <p:nvPr>
            <p:ph type="body" idx="1"/>
          </p:nvPr>
        </p:nvSpPr>
        <p:spPr>
          <a:xfrm>
            <a:off x="609600" y="4031226"/>
            <a:ext cx="5699760" cy="5049275"/>
          </a:xfrm>
        </p:spPr>
        <p:txBody>
          <a:bodyPr>
            <a:normAutofit/>
          </a:bodyPr>
          <a:lstStyle/>
          <a:p>
            <a:pPr>
              <a:spcBef>
                <a:spcPts val="0"/>
              </a:spcBef>
              <a:spcAft>
                <a:spcPts val="0"/>
              </a:spcAft>
            </a:pPr>
            <a:r>
              <a:rPr lang="en-US" sz="1600" b="1" dirty="0" smtClean="0">
                <a:cs typeface="Arial" panose="020B0604020202020204" pitchFamily="34" charset="0"/>
              </a:rPr>
              <a:t>To answer this question, I looked</a:t>
            </a:r>
            <a:r>
              <a:rPr lang="en-US" sz="1600" b="1" baseline="0" dirty="0" smtClean="0">
                <a:cs typeface="Arial" panose="020B0604020202020204" pitchFamily="34" charset="0"/>
              </a:rPr>
              <a:t> at how often the ISF was not met in a watershed from a recent ISF rule using </a:t>
            </a:r>
            <a:r>
              <a:rPr lang="en-US" sz="1600" b="1" dirty="0" smtClean="0">
                <a:cs typeface="Arial" panose="020B0604020202020204" pitchFamily="34" charset="0"/>
              </a:rPr>
              <a:t>up to 20 years of daily streamflow</a:t>
            </a:r>
            <a:r>
              <a:rPr lang="en-US" sz="1600" b="1" baseline="0" dirty="0" smtClean="0">
                <a:cs typeface="Arial" panose="020B0604020202020204" pitchFamily="34" charset="0"/>
              </a:rPr>
              <a:t> data </a:t>
            </a:r>
            <a:r>
              <a:rPr lang="en-US" sz="1600" b="1" dirty="0" smtClean="0">
                <a:cs typeface="Arial" panose="020B0604020202020204" pitchFamily="34" charset="0"/>
              </a:rPr>
              <a:t>and a continuous 7-day not</a:t>
            </a:r>
            <a:r>
              <a:rPr lang="en-US" sz="1600" b="1" baseline="0" dirty="0" smtClean="0">
                <a:cs typeface="Arial" panose="020B0604020202020204" pitchFamily="34" charset="0"/>
              </a:rPr>
              <a:t> met </a:t>
            </a:r>
            <a:r>
              <a:rPr lang="en-US" sz="1600" b="1" dirty="0" smtClean="0">
                <a:cs typeface="Arial" panose="020B0604020202020204" pitchFamily="34" charset="0"/>
              </a:rPr>
              <a:t>threshold.</a:t>
            </a:r>
          </a:p>
          <a:p>
            <a:pPr>
              <a:spcBef>
                <a:spcPts val="0"/>
              </a:spcBef>
              <a:spcAft>
                <a:spcPts val="0"/>
              </a:spcAft>
            </a:pPr>
            <a:endParaRPr lang="en-US" sz="1600" b="1" dirty="0" smtClean="0">
              <a:cs typeface="Arial" panose="020B0604020202020204" pitchFamily="34" charset="0"/>
            </a:endParaRPr>
          </a:p>
          <a:p>
            <a:pPr>
              <a:spcBef>
                <a:spcPts val="0"/>
              </a:spcBef>
              <a:spcAft>
                <a:spcPts val="0"/>
              </a:spcAft>
            </a:pPr>
            <a:r>
              <a:rPr lang="en-US" sz="1600" b="0" dirty="0" smtClean="0">
                <a:cs typeface="Arial" panose="020B0604020202020204" pitchFamily="34" charset="0"/>
              </a:rPr>
              <a:t>This means that the streamflow had to be below the ISF for at least 7 consecutive days before the ISF was considered “not met” for that year. </a:t>
            </a:r>
          </a:p>
          <a:p>
            <a:pPr>
              <a:spcBef>
                <a:spcPts val="0"/>
              </a:spcBef>
              <a:spcAft>
                <a:spcPts val="0"/>
              </a:spcAft>
            </a:pPr>
            <a:endParaRPr lang="en-US" sz="1600" b="1" dirty="0" smtClean="0">
              <a:cs typeface="Arial" panose="020B0604020202020204" pitchFamily="34" charset="0"/>
            </a:endParaRPr>
          </a:p>
          <a:p>
            <a:pPr defTabSz="881261">
              <a:defRPr/>
            </a:pPr>
            <a:r>
              <a:rPr lang="en-US" sz="1600" b="1" dirty="0" smtClean="0">
                <a:latin typeface="Calibri" panose="020F0502020204030204" pitchFamily="34" charset="0"/>
                <a:cs typeface="Calibri" panose="020F0502020204030204" pitchFamily="34" charset="0"/>
              </a:rPr>
              <a:t>With today’s high standard, all the gaged streams in the WRIA had at least one 7 day event every year where the ISF was “not met” meaning that new uninterruptable water would not be available.</a:t>
            </a:r>
          </a:p>
          <a:p>
            <a:pPr defTabSz="881261">
              <a:defRPr/>
            </a:pPr>
            <a:endParaRPr lang="en-US" sz="1600" dirty="0" smtClean="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And then the polite and civil disagreements begin</a:t>
            </a:r>
          </a:p>
          <a:p>
            <a:pPr>
              <a:spcBef>
                <a:spcPts val="0"/>
              </a:spcBef>
              <a:spcAft>
                <a:spcPts val="0"/>
              </a:spcAft>
            </a:pPr>
            <a:endParaRPr lang="en-US" sz="1600" b="0"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29</a:t>
            </a:fld>
            <a:endParaRPr lang="en-US"/>
          </a:p>
        </p:txBody>
      </p:sp>
    </p:spTree>
    <p:extLst>
      <p:ext uri="{BB962C8B-B14F-4D97-AF65-F5344CB8AC3E}">
        <p14:creationId xmlns:p14="http://schemas.microsoft.com/office/powerpoint/2010/main" val="3379689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568325"/>
            <a:ext cx="5575300" cy="3136900"/>
          </a:xfrm>
        </p:spPr>
      </p:sp>
      <p:sp>
        <p:nvSpPr>
          <p:cNvPr id="3" name="Notes Placeholder 2"/>
          <p:cNvSpPr>
            <a:spLocks noGrp="1"/>
          </p:cNvSpPr>
          <p:nvPr>
            <p:ph type="body" idx="1"/>
          </p:nvPr>
        </p:nvSpPr>
        <p:spPr>
          <a:xfrm>
            <a:off x="701040" y="4016828"/>
            <a:ext cx="5608320" cy="3962401"/>
          </a:xfrm>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600" dirty="0" smtClean="0"/>
              <a:t>The Water Resources Program manages water to meet the needs of people and the natural environment</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600" dirty="0" smtClean="0"/>
          </a:p>
          <a:p>
            <a:pPr marL="0" marR="0" lvl="0" indent="0" algn="l" defTabSz="1371509" rtl="0" eaLnBrk="1" fontAlgn="auto" latinLnBrk="0" hangingPunct="1">
              <a:lnSpc>
                <a:spcPct val="100000"/>
              </a:lnSpc>
              <a:spcBef>
                <a:spcPts val="0"/>
              </a:spcBef>
              <a:spcAft>
                <a:spcPts val="0"/>
              </a:spcAft>
              <a:buClrTx/>
              <a:buSzTx/>
              <a:buFontTx/>
              <a:buNone/>
              <a:tabLst/>
              <a:defRPr/>
            </a:pPr>
            <a:r>
              <a:rPr lang="en-US" sz="1600" dirty="0" smtClean="0"/>
              <a:t>One</a:t>
            </a:r>
            <a:r>
              <a:rPr lang="en-US" sz="1600" baseline="0" dirty="0" smtClean="0"/>
              <a:t> of our responsibilities is to </a:t>
            </a:r>
            <a:r>
              <a:rPr lang="en-US" sz="1600" dirty="0" smtClean="0"/>
              <a:t>develop and defend Instream Flows. </a:t>
            </a:r>
            <a:endParaRPr lang="en-US" sz="1600" b="1"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a:t>
            </a:fld>
            <a:endParaRPr lang="en-US"/>
          </a:p>
        </p:txBody>
      </p:sp>
    </p:spTree>
    <p:extLst>
      <p:ext uri="{BB962C8B-B14F-4D97-AF65-F5344CB8AC3E}">
        <p14:creationId xmlns:p14="http://schemas.microsoft.com/office/powerpoint/2010/main" val="2036000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580914" y="4119716"/>
            <a:ext cx="5728446" cy="4938941"/>
          </a:xfrm>
        </p:spPr>
        <p:txBody>
          <a:bodyPr/>
          <a:lstStyle/>
          <a:p>
            <a:pPr defTabSz="949339">
              <a:defRPr/>
            </a:pPr>
            <a:r>
              <a:rPr lang="en-US" sz="1600" b="1" dirty="0">
                <a:solidFill>
                  <a:prstClr val="black"/>
                </a:solidFill>
                <a:cs typeface="Arial" pitchFamily="34" charset="0"/>
              </a:rPr>
              <a:t>Mark Twain’s old adage that “whiskey's for drinking and water’s for fighting over”, is alive and well </a:t>
            </a:r>
            <a:r>
              <a:rPr lang="en-US" sz="1600" b="1" dirty="0" smtClean="0">
                <a:solidFill>
                  <a:prstClr val="black"/>
                </a:solidFill>
                <a:cs typeface="Arial" pitchFamily="34" charset="0"/>
              </a:rPr>
              <a:t>when dealing with  </a:t>
            </a:r>
            <a:r>
              <a:rPr lang="en-US" sz="1600" b="1" dirty="0">
                <a:solidFill>
                  <a:prstClr val="black"/>
                </a:solidFill>
                <a:cs typeface="Arial" pitchFamily="34" charset="0"/>
              </a:rPr>
              <a:t>instream </a:t>
            </a:r>
            <a:r>
              <a:rPr lang="en-US" sz="1600" b="1" dirty="0" smtClean="0">
                <a:solidFill>
                  <a:prstClr val="black"/>
                </a:solidFill>
                <a:cs typeface="Arial" pitchFamily="34" charset="0"/>
              </a:rPr>
              <a:t>flows.</a:t>
            </a:r>
            <a:endParaRPr lang="en-US" sz="1600" b="1" dirty="0">
              <a:solidFill>
                <a:prstClr val="black"/>
              </a:solidFill>
              <a:cs typeface="Arial" pitchFamily="34" charset="0"/>
            </a:endParaRPr>
          </a:p>
          <a:p>
            <a:pPr defTabSz="949339">
              <a:defRPr/>
            </a:pPr>
            <a:endParaRPr lang="en-US" sz="1600" b="1" dirty="0">
              <a:solidFill>
                <a:prstClr val="black"/>
              </a:solidFill>
              <a:cs typeface="Arial" pitchFamily="34" charset="0"/>
            </a:endParaRPr>
          </a:p>
          <a:p>
            <a:pPr defTabSz="949339">
              <a:defRPr/>
            </a:pPr>
            <a:r>
              <a:rPr lang="en-US" sz="1600" dirty="0">
                <a:solidFill>
                  <a:prstClr val="black"/>
                </a:solidFill>
                <a:cs typeface="Arial" pitchFamily="34" charset="0"/>
              </a:rPr>
              <a:t>We are frequently challenged with the claim that the ISF is </a:t>
            </a:r>
            <a:r>
              <a:rPr lang="en-US" sz="1600" dirty="0" smtClean="0">
                <a:solidFill>
                  <a:prstClr val="black"/>
                </a:solidFill>
                <a:cs typeface="Arial" pitchFamily="34" charset="0"/>
              </a:rPr>
              <a:t>too </a:t>
            </a:r>
            <a:r>
              <a:rPr lang="en-US" sz="1600" dirty="0">
                <a:solidFill>
                  <a:prstClr val="black"/>
                </a:solidFill>
                <a:cs typeface="Arial" pitchFamily="34" charset="0"/>
              </a:rPr>
              <a:t>high,</a:t>
            </a:r>
          </a:p>
          <a:p>
            <a:pPr defTabSz="949339">
              <a:defRPr/>
            </a:pPr>
            <a:r>
              <a:rPr lang="en-US" sz="1600" dirty="0">
                <a:solidFill>
                  <a:prstClr val="black"/>
                </a:solidFill>
                <a:cs typeface="Arial" pitchFamily="34" charset="0"/>
              </a:rPr>
              <a:t> </a:t>
            </a:r>
          </a:p>
          <a:p>
            <a:pPr defTabSz="949339">
              <a:defRPr/>
            </a:pPr>
            <a:r>
              <a:rPr lang="en-US" sz="1600" b="1" dirty="0">
                <a:solidFill>
                  <a:prstClr val="black"/>
                </a:solidFill>
                <a:cs typeface="Arial" pitchFamily="34" charset="0"/>
              </a:rPr>
              <a:t>And, that fish </a:t>
            </a:r>
            <a:r>
              <a:rPr lang="en-US" sz="1600" b="1" dirty="0" smtClean="0">
                <a:solidFill>
                  <a:prstClr val="black"/>
                </a:solidFill>
                <a:cs typeface="Arial" pitchFamily="34" charset="0"/>
              </a:rPr>
              <a:t>don’t need </a:t>
            </a:r>
            <a:r>
              <a:rPr lang="en-US" sz="1600" b="1" dirty="0">
                <a:solidFill>
                  <a:prstClr val="black"/>
                </a:solidFill>
                <a:cs typeface="Arial" pitchFamily="34" charset="0"/>
              </a:rPr>
              <a:t>that much water!</a:t>
            </a:r>
          </a:p>
          <a:p>
            <a:pPr defTabSz="949339">
              <a:defRPr/>
            </a:pPr>
            <a:endParaRPr lang="en-US" sz="1600" b="1" dirty="0">
              <a:solidFill>
                <a:prstClr val="black"/>
              </a:solidFill>
              <a:cs typeface="Arial" pitchFamily="34" charset="0"/>
            </a:endParaRPr>
          </a:p>
          <a:p>
            <a:pPr defTabSz="949339">
              <a:defRPr/>
            </a:pPr>
            <a:r>
              <a:rPr lang="en-US" sz="1600" b="0" dirty="0" smtClean="0">
                <a:cs typeface="Arial" pitchFamily="34" charset="0"/>
              </a:rPr>
              <a:t>HOWEVER,</a:t>
            </a:r>
            <a:r>
              <a:rPr lang="en-US" sz="1600" b="0" baseline="0" dirty="0" smtClean="0">
                <a:cs typeface="Arial" pitchFamily="34" charset="0"/>
              </a:rPr>
              <a:t> s</a:t>
            </a:r>
            <a:r>
              <a:rPr lang="en-US" sz="1600" b="0" dirty="0" smtClean="0">
                <a:cs typeface="Arial" pitchFamily="34" charset="0"/>
              </a:rPr>
              <a:t>ince </a:t>
            </a:r>
            <a:r>
              <a:rPr lang="en-US" sz="1600" b="0" dirty="0">
                <a:cs typeface="Arial" pitchFamily="34" charset="0"/>
              </a:rPr>
              <a:t>1935 </a:t>
            </a:r>
            <a:r>
              <a:rPr lang="en-US" sz="1600" b="0" dirty="0" smtClean="0">
                <a:cs typeface="Arial" pitchFamily="34" charset="0"/>
              </a:rPr>
              <a:t>research studies </a:t>
            </a:r>
            <a:r>
              <a:rPr lang="en-US" sz="1600" b="0" dirty="0">
                <a:cs typeface="Arial" pitchFamily="34" charset="0"/>
              </a:rPr>
              <a:t>have consistently found a strong relationship between salmon abundance and streamflow.</a:t>
            </a:r>
          </a:p>
          <a:p>
            <a:pPr defTabSz="949339">
              <a:defRPr/>
            </a:pPr>
            <a:endParaRPr lang="en-US" sz="1600" b="1" dirty="0">
              <a:cs typeface="Arial" pitchFamily="34" charset="0"/>
            </a:endParaRPr>
          </a:p>
          <a:p>
            <a:pPr indent="-356002">
              <a:spcBef>
                <a:spcPct val="50000"/>
              </a:spcBef>
            </a:pPr>
            <a:endParaRPr lang="en-US" sz="1600" dirty="0" smtClean="0">
              <a:cs typeface="Arial" pitchFamily="34" charset="0"/>
            </a:endParaRPr>
          </a:p>
          <a:p>
            <a:pPr marL="356002" indent="-356002">
              <a:spcBef>
                <a:spcPct val="50000"/>
              </a:spcBef>
            </a:pPr>
            <a:endParaRPr lang="en-US" sz="1600" dirty="0"/>
          </a:p>
          <a:p>
            <a:pPr defTabSz="949339">
              <a:defRPr/>
            </a:pPr>
            <a:endParaRPr lang="en-US" sz="1600" dirty="0">
              <a:solidFill>
                <a:schemeClr val="tx1">
                  <a:tint val="75000"/>
                </a:scheme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30</a:t>
            </a:fld>
            <a:endParaRPr lang="en-US"/>
          </a:p>
        </p:txBody>
      </p:sp>
    </p:spTree>
    <p:extLst>
      <p:ext uri="{BB962C8B-B14F-4D97-AF65-F5344CB8AC3E}">
        <p14:creationId xmlns:p14="http://schemas.microsoft.com/office/powerpoint/2010/main" val="6978203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602428" y="4070555"/>
            <a:ext cx="5706932" cy="5098846"/>
          </a:xfrm>
        </p:spPr>
        <p:txBody>
          <a:bodyPr/>
          <a:lstStyle/>
          <a:p>
            <a:pPr defTabSz="949339">
              <a:defRPr/>
            </a:pPr>
            <a:r>
              <a:rPr lang="en-US" sz="1600" b="1" dirty="0">
                <a:cs typeface="Arial" pitchFamily="34" charset="0"/>
              </a:rPr>
              <a:t>The strongest relationship I’ve seen comes from Dave Seiler’s studies on Bingham Creek.  He found that a higher summer flow resulted in more </a:t>
            </a:r>
            <a:r>
              <a:rPr lang="en-US" sz="1600" b="1" dirty="0" err="1">
                <a:cs typeface="Arial" pitchFamily="34" charset="0"/>
              </a:rPr>
              <a:t>coho</a:t>
            </a:r>
            <a:r>
              <a:rPr lang="en-US" sz="1600" b="1" dirty="0">
                <a:cs typeface="Arial" pitchFamily="34" charset="0"/>
              </a:rPr>
              <a:t> </a:t>
            </a:r>
            <a:r>
              <a:rPr lang="en-US" sz="1600" b="1" dirty="0" err="1">
                <a:cs typeface="Arial" pitchFamily="34" charset="0"/>
              </a:rPr>
              <a:t>smolts</a:t>
            </a:r>
            <a:r>
              <a:rPr lang="en-US" sz="1600" b="1" dirty="0">
                <a:cs typeface="Arial" pitchFamily="34" charset="0"/>
              </a:rPr>
              <a:t> out-migrating the following spring</a:t>
            </a:r>
          </a:p>
          <a:p>
            <a:pPr defTabSz="949339">
              <a:defRPr/>
            </a:pPr>
            <a:endParaRPr lang="en-US" sz="1600" dirty="0">
              <a:cs typeface="Arial" pitchFamily="34" charset="0"/>
            </a:endParaRPr>
          </a:p>
          <a:p>
            <a:pPr defTabSz="949339">
              <a:defRPr/>
            </a:pPr>
            <a:r>
              <a:rPr lang="en-US" sz="1600" dirty="0">
                <a:cs typeface="Arial" pitchFamily="34" charset="0"/>
              </a:rPr>
              <a:t>The R^2 was 0.96.  </a:t>
            </a:r>
            <a:r>
              <a:rPr lang="en-US" sz="1600" dirty="0" smtClean="0">
                <a:cs typeface="Arial" pitchFamily="34" charset="0"/>
              </a:rPr>
              <a:t>You don’t often see </a:t>
            </a:r>
            <a:r>
              <a:rPr lang="en-US" sz="1600" dirty="0">
                <a:cs typeface="Arial" pitchFamily="34" charset="0"/>
              </a:rPr>
              <a:t>0.96 as a biological response?  </a:t>
            </a:r>
          </a:p>
          <a:p>
            <a:pPr defTabSz="949339">
              <a:defRPr/>
            </a:pPr>
            <a:endParaRPr lang="en-US" sz="1600" dirty="0">
              <a:cs typeface="Arial" pitchFamily="34" charset="0"/>
            </a:endParaRPr>
          </a:p>
          <a:p>
            <a:r>
              <a:rPr lang="en-US" sz="1600" b="1" dirty="0" smtClean="0">
                <a:cs typeface="Arial" pitchFamily="34" charset="0"/>
              </a:rPr>
              <a:t>In general the research is showing that more </a:t>
            </a:r>
            <a:r>
              <a:rPr lang="en-US" sz="1600" b="1" dirty="0">
                <a:cs typeface="Arial" pitchFamily="34" charset="0"/>
              </a:rPr>
              <a:t>flow </a:t>
            </a:r>
            <a:r>
              <a:rPr lang="en-US" sz="1600" b="1" dirty="0" smtClean="0">
                <a:cs typeface="Arial" pitchFamily="34" charset="0"/>
              </a:rPr>
              <a:t>means more fish.</a:t>
            </a:r>
          </a:p>
          <a:p>
            <a:endParaRPr lang="en-US" sz="1600" b="1" dirty="0" smtClean="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cs typeface="Arial" pitchFamily="34" charset="0"/>
              </a:rPr>
              <a:t>However, if our critics are correct, simply using a lower ISF</a:t>
            </a:r>
            <a:r>
              <a:rPr lang="en-US" sz="1600" b="0" baseline="0" dirty="0" smtClean="0">
                <a:cs typeface="Arial" pitchFamily="34" charset="0"/>
              </a:rPr>
              <a:t> standard would solve the rural water problem, right?</a:t>
            </a:r>
            <a:endParaRPr lang="en-US" sz="1600" b="0" dirty="0" smtClean="0">
              <a:cs typeface="Arial" pitchFamily="34" charset="0"/>
            </a:endParaRPr>
          </a:p>
          <a:p>
            <a:endParaRPr lang="en-US" sz="1600" b="1" dirty="0">
              <a:cs typeface="Arial" pitchFamily="34" charset="0"/>
            </a:endParaRPr>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31</a:t>
            </a:fld>
            <a:endParaRPr lang="en-US"/>
          </a:p>
        </p:txBody>
      </p:sp>
    </p:spTree>
    <p:extLst>
      <p:ext uri="{BB962C8B-B14F-4D97-AF65-F5344CB8AC3E}">
        <p14:creationId xmlns:p14="http://schemas.microsoft.com/office/powerpoint/2010/main" val="3082176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3950208"/>
            <a:ext cx="5608320" cy="5169409"/>
          </a:xfrm>
        </p:spPr>
        <p:txBody>
          <a:bodyPr>
            <a:normAutofit/>
          </a:bodyPr>
          <a:lstStyle/>
          <a:p>
            <a:pPr>
              <a:spcBef>
                <a:spcPct val="0"/>
              </a:spcBef>
            </a:pPr>
            <a:r>
              <a:rPr lang="en-US" sz="1600" b="1" dirty="0" smtClean="0">
                <a:cs typeface="Arial" panose="020B0604020202020204" pitchFamily="34" charset="0"/>
              </a:rPr>
              <a:t>Here I used</a:t>
            </a:r>
            <a:r>
              <a:rPr lang="en-US" sz="1600" b="1" baseline="0" dirty="0" smtClean="0">
                <a:cs typeface="Arial" panose="020B0604020202020204" pitchFamily="34" charset="0"/>
              </a:rPr>
              <a:t> </a:t>
            </a:r>
            <a:r>
              <a:rPr lang="en-US" sz="1600" b="1" dirty="0" smtClean="0">
                <a:cs typeface="Arial" panose="020B0604020202020204" pitchFamily="34" charset="0"/>
              </a:rPr>
              <a:t>the same 7-day threshold</a:t>
            </a:r>
            <a:r>
              <a:rPr lang="en-US" sz="1600" b="1" baseline="0" dirty="0" smtClean="0">
                <a:cs typeface="Arial" panose="020B0604020202020204" pitchFamily="34" charset="0"/>
              </a:rPr>
              <a:t> </a:t>
            </a:r>
            <a:r>
              <a:rPr lang="en-US" sz="1600" b="1" dirty="0" smtClean="0">
                <a:cs typeface="Arial" panose="020B0604020202020204" pitchFamily="34" charset="0"/>
              </a:rPr>
              <a:t>analysis looking at availability under ISFs set during our</a:t>
            </a:r>
            <a:r>
              <a:rPr lang="en-US" sz="1600" b="1" baseline="0" dirty="0" smtClean="0">
                <a:cs typeface="Arial" panose="020B0604020202020204" pitchFamily="34" charset="0"/>
              </a:rPr>
              <a:t> 2</a:t>
            </a:r>
            <a:r>
              <a:rPr lang="en-US" sz="1600" b="1" baseline="30000" dirty="0" smtClean="0">
                <a:cs typeface="Arial" panose="020B0604020202020204" pitchFamily="34" charset="0"/>
              </a:rPr>
              <a:t>nd</a:t>
            </a:r>
            <a:r>
              <a:rPr lang="en-US" sz="1600" b="1" baseline="0" dirty="0" smtClean="0">
                <a:cs typeface="Arial" panose="020B0604020202020204" pitchFamily="34" charset="0"/>
              </a:rPr>
              <a:t> phase of rule development .</a:t>
            </a:r>
          </a:p>
          <a:p>
            <a:pPr>
              <a:spcBef>
                <a:spcPct val="0"/>
              </a:spcBef>
            </a:pPr>
            <a:endParaRPr lang="en-US" sz="1600" b="1" baseline="0" dirty="0" smtClean="0">
              <a:cs typeface="Arial" panose="020B0604020202020204" pitchFamily="34" charset="0"/>
            </a:endParaRPr>
          </a:p>
          <a:p>
            <a:pPr>
              <a:spcBef>
                <a:spcPct val="0"/>
              </a:spcBef>
            </a:pPr>
            <a:r>
              <a:rPr lang="en-US" sz="1600" b="0" baseline="0" dirty="0" smtClean="0">
                <a:cs typeface="Arial" panose="020B0604020202020204" pitchFamily="34" charset="0"/>
              </a:rPr>
              <a:t>Under this standard, we started using a resource focus for ISFs, but had hydrologic limits of 50% during the winter and about 40% during the summer. </a:t>
            </a:r>
          </a:p>
          <a:p>
            <a:pPr>
              <a:spcBef>
                <a:spcPct val="0"/>
              </a:spcBef>
            </a:pPr>
            <a:endParaRPr lang="en-US" sz="1600" b="1" baseline="0" dirty="0" smtClean="0">
              <a:cs typeface="Arial" panose="020B0604020202020204" pitchFamily="34" charset="0"/>
            </a:endParaRPr>
          </a:p>
          <a:p>
            <a:r>
              <a:rPr lang="en-US" sz="1600" b="1" dirty="0" smtClean="0"/>
              <a:t>Using this lower </a:t>
            </a:r>
            <a:r>
              <a:rPr lang="en-US" sz="1600" b="1" dirty="0"/>
              <a:t>protective standard, </a:t>
            </a:r>
            <a:r>
              <a:rPr lang="en-US" sz="1600" b="1" dirty="0" smtClean="0"/>
              <a:t>ISFs were </a:t>
            </a:r>
            <a:r>
              <a:rPr lang="en-US" sz="1600" b="1" dirty="0"/>
              <a:t>not met </a:t>
            </a:r>
            <a:r>
              <a:rPr lang="en-US" sz="1600" b="1" dirty="0" smtClean="0"/>
              <a:t>in almost every year, and for an average </a:t>
            </a:r>
            <a:r>
              <a:rPr lang="en-US" sz="1600" b="1" dirty="0"/>
              <a:t>of 172 days. </a:t>
            </a:r>
            <a:endParaRPr lang="en-US" sz="1600" b="1" dirty="0" smtClean="0"/>
          </a:p>
          <a:p>
            <a:endParaRPr 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t>So even with a lower standard, new </a:t>
            </a:r>
            <a:r>
              <a:rPr lang="en-US" sz="1600" dirty="0" smtClean="0"/>
              <a:t>uninterruptable</a:t>
            </a:r>
            <a:r>
              <a:rPr lang="en-US" sz="1600" b="0" baseline="0" dirty="0" smtClean="0"/>
              <a:t> water would not be available.</a:t>
            </a:r>
            <a:r>
              <a:rPr lang="en-US" sz="1600" b="0" dirty="0" smtClean="0"/>
              <a:t> </a:t>
            </a:r>
          </a:p>
          <a:p>
            <a:endParaRPr lang="en-US" sz="1600" dirty="0"/>
          </a:p>
          <a:p>
            <a:endParaRPr lang="en-US" sz="1600" b="1"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32</a:t>
            </a:fld>
            <a:endParaRPr lang="en-US"/>
          </a:p>
        </p:txBody>
      </p:sp>
    </p:spTree>
    <p:extLst>
      <p:ext uri="{BB962C8B-B14F-4D97-AF65-F5344CB8AC3E}">
        <p14:creationId xmlns:p14="http://schemas.microsoft.com/office/powerpoint/2010/main" val="2712026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20713"/>
            <a:ext cx="5575300" cy="3136900"/>
          </a:xfrm>
        </p:spPr>
      </p:sp>
      <p:sp>
        <p:nvSpPr>
          <p:cNvPr id="3" name="Notes Placeholder 2"/>
          <p:cNvSpPr>
            <a:spLocks noGrp="1"/>
          </p:cNvSpPr>
          <p:nvPr>
            <p:ph type="body" idx="1"/>
          </p:nvPr>
        </p:nvSpPr>
        <p:spPr>
          <a:xfrm>
            <a:off x="701675" y="3958814"/>
            <a:ext cx="5608320" cy="5104370"/>
          </a:xfrm>
        </p:spPr>
        <p:txBody>
          <a:bodyPr>
            <a:normAutofit/>
          </a:bodyPr>
          <a:lstStyle/>
          <a:p>
            <a:pPr>
              <a:spcBef>
                <a:spcPct val="0"/>
              </a:spcBef>
            </a:pPr>
            <a:r>
              <a:rPr lang="en-US" sz="1600" b="1" dirty="0" smtClean="0">
                <a:cs typeface="Arial" panose="020B0604020202020204" pitchFamily="34" charset="0"/>
              </a:rPr>
              <a:t>Finally,</a:t>
            </a:r>
            <a:r>
              <a:rPr lang="en-US" sz="1600" b="1" baseline="0" dirty="0" smtClean="0">
                <a:cs typeface="Arial" panose="020B0604020202020204" pitchFamily="34" charset="0"/>
              </a:rPr>
              <a:t> let look at availability on one of our first ISF rules. </a:t>
            </a:r>
          </a:p>
          <a:p>
            <a:pPr>
              <a:spcBef>
                <a:spcPct val="0"/>
              </a:spcBef>
            </a:pPr>
            <a:endParaRPr lang="en-US" sz="1600" b="1" baseline="0" dirty="0" smtClean="0">
              <a:cs typeface="Arial" panose="020B0604020202020204" pitchFamily="34" charset="0"/>
            </a:endParaRPr>
          </a:p>
          <a:p>
            <a:pPr>
              <a:spcBef>
                <a:spcPts val="0"/>
              </a:spcBef>
            </a:pPr>
            <a:r>
              <a:rPr lang="en-US" sz="1600" baseline="0" dirty="0" smtClean="0"/>
              <a:t>This phase used our least protective standard that based ISFs on the 95% exceedance during high flow periods and between the 95 and 60% exceedance during the low flow period.</a:t>
            </a:r>
          </a:p>
          <a:p>
            <a:endParaRPr lang="en-US" sz="1600" dirty="0">
              <a:cs typeface="Arial" panose="020B0604020202020204" pitchFamily="34" charset="0"/>
            </a:endParaRPr>
          </a:p>
          <a:p>
            <a:r>
              <a:rPr lang="en-US" sz="1600" b="1" dirty="0" smtClean="0"/>
              <a:t>There were only two streams in WRIA 10 with the data needed so I added streams from WRIA 22, another rule from the first phase and </a:t>
            </a:r>
            <a:r>
              <a:rPr lang="en-US" sz="1600" b="1" dirty="0"/>
              <a:t>results were quite stunning.</a:t>
            </a:r>
          </a:p>
          <a:p>
            <a:endParaRPr lang="en-US" sz="1600" b="1" dirty="0"/>
          </a:p>
          <a:p>
            <a:r>
              <a:rPr lang="en-US" sz="1600" dirty="0"/>
              <a:t>Even using </a:t>
            </a:r>
            <a:r>
              <a:rPr lang="en-US" sz="1600" dirty="0" smtClean="0"/>
              <a:t>our lowest standard, WRIA 10 ISFs were </a:t>
            </a:r>
            <a:r>
              <a:rPr lang="en-US" sz="1600" dirty="0"/>
              <a:t>not met </a:t>
            </a:r>
            <a:r>
              <a:rPr lang="en-US" sz="1600" dirty="0" smtClean="0"/>
              <a:t>over a third of the time and over half the time in WRIA 22</a:t>
            </a:r>
            <a:r>
              <a:rPr lang="en-US" sz="1600" baseline="0" dirty="0" smtClean="0"/>
              <a:t>.</a:t>
            </a:r>
            <a:r>
              <a:rPr lang="en-US" sz="1600" dirty="0" smtClean="0"/>
              <a:t>  </a:t>
            </a:r>
          </a:p>
          <a:p>
            <a:endParaRPr lang="en-US" sz="1600" dirty="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33</a:t>
            </a:fld>
            <a:endParaRPr lang="en-US"/>
          </a:p>
        </p:txBody>
      </p:sp>
    </p:spTree>
    <p:extLst>
      <p:ext uri="{BB962C8B-B14F-4D97-AF65-F5344CB8AC3E}">
        <p14:creationId xmlns:p14="http://schemas.microsoft.com/office/powerpoint/2010/main" val="2359593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3950208"/>
            <a:ext cx="5608320" cy="4184143"/>
          </a:xfrm>
        </p:spPr>
        <p:txBody>
          <a:bodyPr/>
          <a:lstStyle/>
          <a:p>
            <a:r>
              <a:rPr lang="en-US" sz="1600" b="1" dirty="0">
                <a:cs typeface="Arial" charset="0"/>
              </a:rPr>
              <a:t>Going back to the WRIA </a:t>
            </a:r>
            <a:r>
              <a:rPr lang="en-US" sz="1600" b="1" dirty="0" smtClean="0">
                <a:cs typeface="Arial" charset="0"/>
              </a:rPr>
              <a:t>10 </a:t>
            </a:r>
            <a:r>
              <a:rPr lang="en-US" sz="1600" b="1" dirty="0">
                <a:cs typeface="Arial" charset="0"/>
              </a:rPr>
              <a:t>rule, I noticed a few things you could fix to improve water management and provide options for future streamflow restoration projects</a:t>
            </a:r>
            <a:r>
              <a:rPr lang="en-US" sz="1600" b="1" dirty="0" smtClean="0">
                <a:cs typeface="Arial" charset="0"/>
              </a:rPr>
              <a:t>.</a:t>
            </a:r>
          </a:p>
          <a:p>
            <a:endParaRPr lang="en-US" sz="1600" b="1" dirty="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alibri" panose="020F0502020204030204" pitchFamily="34" charset="0"/>
                <a:cs typeface="Calibri" panose="020F0502020204030204" pitchFamily="34" charset="0"/>
              </a:rPr>
              <a:t>This Puyallup River instream flow hydrograph “shall be used for definition of instream flows on those days not specifically defined in WAC 173-510-3(2).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baseline="0" dirty="0" smtClean="0">
                <a:cs typeface="Arial" charset="0"/>
              </a:rPr>
              <a:t>When you plot all the ISF numbers, we</a:t>
            </a:r>
            <a:r>
              <a:rPr lang="en-US" sz="1600" b="1" dirty="0" smtClean="0">
                <a:cs typeface="Arial" charset="0"/>
              </a:rPr>
              <a:t> see that someone at Ecology clearly made some mistakes.  </a:t>
            </a:r>
            <a:endParaRPr lang="en-US" sz="1600" b="1" baseline="0" dirty="0" smtClean="0">
              <a:cs typeface="Arial" charset="0"/>
            </a:endParaRPr>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34</a:t>
            </a:fld>
            <a:endParaRPr lang="en-US"/>
          </a:p>
        </p:txBody>
      </p:sp>
    </p:spTree>
    <p:extLst>
      <p:ext uri="{BB962C8B-B14F-4D97-AF65-F5344CB8AC3E}">
        <p14:creationId xmlns:p14="http://schemas.microsoft.com/office/powerpoint/2010/main" val="2797540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717550" y="711200"/>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717550" y="4108704"/>
            <a:ext cx="5575300" cy="4809386"/>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Here is the hydrograph showing the listed ISF in the rule and the ISFs from the appropriate graph.</a:t>
            </a:r>
            <a:endParaRPr lang="en-US" sz="1600" b="1" baseline="0" dirty="0" smtClean="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b="1" baseline="0" dirty="0" smtClean="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aseline="0" dirty="0" smtClean="0">
                <a:cs typeface="Arial" charset="0"/>
              </a:rPr>
              <a:t>The little</a:t>
            </a:r>
            <a:r>
              <a:rPr lang="en-US" sz="1600" dirty="0" smtClean="0">
                <a:cs typeface="Arial" charset="0"/>
              </a:rPr>
              <a:t> dips or peaks on the Puyallup graphs are from rounding errors,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b="1" dirty="0" smtClean="0">
                <a:cs typeface="Arial" charset="0"/>
              </a:rPr>
              <a:t>But the Carbon River clearly has the wrong number listed in the rule. This is an administrative error </a:t>
            </a:r>
            <a:r>
              <a:rPr lang="en-US" sz="1600" b="1" baseline="0" dirty="0" smtClean="0">
                <a:cs typeface="Arial" charset="0"/>
              </a:rPr>
              <a:t>that could be addressed if</a:t>
            </a:r>
            <a:r>
              <a:rPr lang="en-US" sz="1600" b="1" dirty="0" smtClean="0">
                <a:cs typeface="Arial" charset="0"/>
              </a:rPr>
              <a:t> </a:t>
            </a:r>
            <a:r>
              <a:rPr lang="en-US" sz="1600" b="1" baseline="0" dirty="0" smtClean="0">
                <a:cs typeface="Arial" charset="0"/>
              </a:rPr>
              <a:t>you decide to update the rule.</a:t>
            </a:r>
            <a:endParaRPr lang="en-US" sz="1600" b="1" dirty="0" smtClean="0">
              <a:cs typeface="Arial"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b="1" baseline="0" dirty="0" smtClean="0">
              <a:cs typeface="Arial" charset="0"/>
            </a:endParaRPr>
          </a:p>
        </p:txBody>
      </p:sp>
    </p:spTree>
    <p:extLst>
      <p:ext uri="{BB962C8B-B14F-4D97-AF65-F5344CB8AC3E}">
        <p14:creationId xmlns:p14="http://schemas.microsoft.com/office/powerpoint/2010/main" val="3558383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519113" y="542925"/>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519114" y="3886200"/>
            <a:ext cx="5575300" cy="4927161"/>
          </a:xfrm>
          <a:noFill/>
        </p:spPr>
        <p:txBody>
          <a:bodyPr wrap="square" numCol="1" anchor="t" anchorCtr="0" compatLnSpc="1">
            <a:prstTxWarp prst="textNoShape">
              <a:avLst/>
            </a:prstTxWarp>
          </a:bodyPr>
          <a:lstStyle/>
          <a:p>
            <a:pPr eaLnBrk="1" hangingPunct="1">
              <a:spcBef>
                <a:spcPct val="0"/>
              </a:spcBef>
            </a:pPr>
            <a:r>
              <a:rPr lang="en-US" sz="1600" b="1" baseline="0" dirty="0" smtClean="0">
                <a:cs typeface="Arial" charset="0"/>
              </a:rPr>
              <a:t>The WRIA 10</a:t>
            </a:r>
            <a:r>
              <a:rPr lang="en-US" sz="1600" b="1" dirty="0" smtClean="0">
                <a:cs typeface="Arial" charset="0"/>
              </a:rPr>
              <a:t> </a:t>
            </a:r>
            <a:r>
              <a:rPr lang="en-US" sz="1600" b="1" baseline="0" dirty="0" smtClean="0">
                <a:cs typeface="Arial" charset="0"/>
              </a:rPr>
              <a:t>rule basically</a:t>
            </a:r>
            <a:r>
              <a:rPr lang="en-US" sz="1600" b="1" dirty="0" smtClean="0">
                <a:cs typeface="Arial" charset="0"/>
              </a:rPr>
              <a:t> has</a:t>
            </a:r>
            <a:r>
              <a:rPr lang="en-US" sz="1600" b="1" baseline="0" dirty="0" smtClean="0">
                <a:cs typeface="Arial" charset="0"/>
              </a:rPr>
              <a:t> year-round closures on all streams in the Basin.</a:t>
            </a:r>
          </a:p>
          <a:p>
            <a:pPr eaLnBrk="1" hangingPunct="1">
              <a:spcBef>
                <a:spcPct val="0"/>
              </a:spcBef>
            </a:pPr>
            <a:endParaRPr lang="en-US" sz="1600" b="1" baseline="0" dirty="0" smtClean="0">
              <a:cs typeface="Arial" charset="0"/>
            </a:endParaRPr>
          </a:p>
          <a:p>
            <a:pPr eaLnBrk="1" hangingPunct="1">
              <a:spcBef>
                <a:spcPct val="0"/>
              </a:spcBef>
            </a:pPr>
            <a:r>
              <a:rPr lang="en-US" sz="1600" b="0" baseline="0" dirty="0" smtClean="0">
                <a:cs typeface="Arial" charset="0"/>
              </a:rPr>
              <a:t>This means that without a rule change, new potential water retiming projects could be prohibited</a:t>
            </a:r>
            <a:endParaRPr lang="en-US" sz="1600" b="0" dirty="0">
              <a:cs typeface="Arial" charset="0"/>
            </a:endParaRPr>
          </a:p>
        </p:txBody>
      </p:sp>
    </p:spTree>
    <p:extLst>
      <p:ext uri="{BB962C8B-B14F-4D97-AF65-F5344CB8AC3E}">
        <p14:creationId xmlns:p14="http://schemas.microsoft.com/office/powerpoint/2010/main" val="593803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4109884"/>
            <a:ext cx="5608320" cy="5186517"/>
          </a:xfrm>
        </p:spPr>
        <p:txBody>
          <a:bodyPr>
            <a:normAutofit/>
          </a:bodyPr>
          <a:lstStyle/>
          <a:p>
            <a:r>
              <a:rPr lang="en-US" sz="1600" b="1" dirty="0" smtClean="0"/>
              <a:t>South Prairie Creek has a year-round closure, but it had high winter flows. Is a year-round closure justified?</a:t>
            </a:r>
            <a:endParaRPr lang="en-US" sz="1600" b="1" baseline="0" dirty="0" smtClean="0"/>
          </a:p>
          <a:p>
            <a:endParaRPr lang="en-US" sz="1600" b="1" baseline="0" dirty="0" smtClean="0"/>
          </a:p>
          <a:p>
            <a:r>
              <a:rPr lang="en-US" sz="1600" dirty="0" smtClean="0"/>
              <a:t>Here we have a TW study that suggests winter and spring water may be available. You </a:t>
            </a:r>
            <a:r>
              <a:rPr lang="en-US" sz="1600" dirty="0"/>
              <a:t>would need </a:t>
            </a:r>
            <a:r>
              <a:rPr lang="en-US" sz="1600" dirty="0" smtClean="0"/>
              <a:t>to negotiate </a:t>
            </a:r>
            <a:r>
              <a:rPr lang="en-US" sz="1600" dirty="0"/>
              <a:t>with the interested parties, but it would be possible for this group to recommend </a:t>
            </a:r>
            <a:r>
              <a:rPr lang="en-US" sz="1600" dirty="0" smtClean="0"/>
              <a:t>changing to a seasonal closure based </a:t>
            </a:r>
            <a:r>
              <a:rPr lang="en-US" sz="1600" dirty="0"/>
              <a:t>on water availability.</a:t>
            </a:r>
          </a:p>
          <a:p>
            <a:endParaRPr lang="en-US" sz="1600" b="1" baseline="0" dirty="0" smtClean="0"/>
          </a:p>
          <a:p>
            <a:endParaRPr lang="en-US" sz="1600" b="1"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37</a:t>
            </a:fld>
            <a:endParaRPr lang="en-US"/>
          </a:p>
        </p:txBody>
      </p:sp>
    </p:spTree>
    <p:extLst>
      <p:ext uri="{BB962C8B-B14F-4D97-AF65-F5344CB8AC3E}">
        <p14:creationId xmlns:p14="http://schemas.microsoft.com/office/powerpoint/2010/main" val="11323175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4109884"/>
            <a:ext cx="5608320" cy="5186517"/>
          </a:xfrm>
        </p:spPr>
        <p:txBody>
          <a:bodyPr>
            <a:normAutofit/>
          </a:bodyPr>
          <a:lstStyle/>
          <a:p>
            <a:r>
              <a:rPr lang="en-US" sz="1600" b="1" dirty="0" smtClean="0"/>
              <a:t>Boise Creek also has a year-round closure, but has high winter and spring flows. Is a year-round closure justified?</a:t>
            </a:r>
            <a:endParaRPr lang="en-US" sz="1600" b="1" baseline="0" dirty="0" smtClean="0"/>
          </a:p>
          <a:p>
            <a:endParaRPr lang="en-US" sz="1600" b="1" baseline="0" dirty="0" smtClean="0"/>
          </a:p>
          <a:p>
            <a:r>
              <a:rPr lang="en-US" sz="1600" dirty="0" smtClean="0"/>
              <a:t>You </a:t>
            </a:r>
            <a:r>
              <a:rPr lang="en-US" sz="1600" dirty="0"/>
              <a:t>would need a habitat study and negotiations with the interested parties, but it would be possible for this group to recommend </a:t>
            </a:r>
            <a:r>
              <a:rPr lang="en-US" sz="1600" dirty="0" smtClean="0"/>
              <a:t>changing to a seasonal closure based </a:t>
            </a:r>
            <a:r>
              <a:rPr lang="en-US" sz="1600" dirty="0"/>
              <a:t>on water availability.</a:t>
            </a:r>
          </a:p>
          <a:p>
            <a:endParaRPr lang="en-US" sz="1600" b="1" baseline="0" dirty="0" smtClean="0"/>
          </a:p>
          <a:p>
            <a:endParaRPr lang="en-US" sz="1600" b="1"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38</a:t>
            </a:fld>
            <a:endParaRPr lang="en-US"/>
          </a:p>
        </p:txBody>
      </p:sp>
    </p:spTree>
    <p:extLst>
      <p:ext uri="{BB962C8B-B14F-4D97-AF65-F5344CB8AC3E}">
        <p14:creationId xmlns:p14="http://schemas.microsoft.com/office/powerpoint/2010/main" val="17040643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50875"/>
            <a:ext cx="5575300" cy="3136900"/>
          </a:xfrm>
        </p:spPr>
      </p:sp>
      <p:sp>
        <p:nvSpPr>
          <p:cNvPr id="3" name="Notes Placeholder 2"/>
          <p:cNvSpPr>
            <a:spLocks noGrp="1"/>
          </p:cNvSpPr>
          <p:nvPr>
            <p:ph type="body" idx="1"/>
          </p:nvPr>
        </p:nvSpPr>
        <p:spPr>
          <a:xfrm>
            <a:off x="701040" y="4109884"/>
            <a:ext cx="5608320" cy="5186517"/>
          </a:xfrm>
        </p:spPr>
        <p:txBody>
          <a:bodyPr>
            <a:normAutofit/>
          </a:bodyPr>
          <a:lstStyle/>
          <a:p>
            <a:r>
              <a:rPr lang="en-US" sz="1600" b="1" dirty="0" err="1" smtClean="0"/>
              <a:t>Kapowsin</a:t>
            </a:r>
            <a:r>
              <a:rPr lang="en-US" sz="1600" b="1" dirty="0" smtClean="0"/>
              <a:t> Creek is another example of a closed stream with high</a:t>
            </a:r>
            <a:r>
              <a:rPr lang="en-US" sz="1600" b="1" baseline="0" dirty="0" smtClean="0"/>
              <a:t> winter and spring </a:t>
            </a:r>
            <a:r>
              <a:rPr lang="en-US" sz="1600" b="1" dirty="0" smtClean="0"/>
              <a:t>flows. </a:t>
            </a:r>
            <a:endParaRPr lang="en-US" sz="1600" b="1" baseline="0" dirty="0" smtClean="0"/>
          </a:p>
          <a:p>
            <a:endParaRPr lang="en-US" sz="1600" b="1" baseline="0" dirty="0" smtClean="0"/>
          </a:p>
          <a:p>
            <a:r>
              <a:rPr lang="en-US" sz="1600" dirty="0" smtClean="0"/>
              <a:t>Again we </a:t>
            </a:r>
            <a:r>
              <a:rPr lang="en-US" sz="1600" dirty="0"/>
              <a:t>would need a habitat study and negotiations with the interested parties, but </a:t>
            </a:r>
            <a:r>
              <a:rPr lang="en-US" sz="1600" dirty="0" smtClean="0"/>
              <a:t>you </a:t>
            </a:r>
            <a:r>
              <a:rPr lang="en-US" sz="1600" dirty="0"/>
              <a:t>recommend </a:t>
            </a:r>
            <a:r>
              <a:rPr lang="en-US" sz="1600" dirty="0" smtClean="0"/>
              <a:t>changing to a seasonal closure.</a:t>
            </a:r>
            <a:endParaRPr lang="en-US" sz="1600" dirty="0"/>
          </a:p>
          <a:p>
            <a:endParaRPr lang="en-US" sz="1600" b="1" baseline="0" dirty="0" smtClean="0"/>
          </a:p>
          <a:p>
            <a:endParaRPr lang="en-US" sz="1600" b="1" dirty="0" smtClean="0"/>
          </a:p>
        </p:txBody>
      </p:sp>
      <p:sp>
        <p:nvSpPr>
          <p:cNvPr id="4" name="Slide Number Placeholder 3"/>
          <p:cNvSpPr>
            <a:spLocks noGrp="1"/>
          </p:cNvSpPr>
          <p:nvPr>
            <p:ph type="sldNum" sz="quarter" idx="10"/>
          </p:nvPr>
        </p:nvSpPr>
        <p:spPr/>
        <p:txBody>
          <a:bodyPr/>
          <a:lstStyle/>
          <a:p>
            <a:pPr>
              <a:defRPr/>
            </a:pPr>
            <a:fld id="{38E4DD51-1CDD-406C-A141-2E2530B03D7E}" type="slidenum">
              <a:rPr lang="en-US" smtClean="0"/>
              <a:pPr>
                <a:defRPr/>
              </a:pPr>
              <a:t>39</a:t>
            </a:fld>
            <a:endParaRPr lang="en-US"/>
          </a:p>
        </p:txBody>
      </p:sp>
    </p:spTree>
    <p:extLst>
      <p:ext uri="{BB962C8B-B14F-4D97-AF65-F5344CB8AC3E}">
        <p14:creationId xmlns:p14="http://schemas.microsoft.com/office/powerpoint/2010/main" val="130876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609600" y="493713"/>
            <a:ext cx="5575300" cy="3136900"/>
          </a:xfrm>
          <a:noFill/>
          <a:ln>
            <a:solidFill>
              <a:srgbClr val="000000"/>
            </a:solidFill>
            <a:miter lim="800000"/>
            <a:headEnd/>
            <a:tailEnd/>
          </a:ln>
        </p:spPr>
      </p:sp>
      <p:sp>
        <p:nvSpPr>
          <p:cNvPr id="3" name="Notes Placeholder 2"/>
          <p:cNvSpPr>
            <a:spLocks noGrp="1"/>
          </p:cNvSpPr>
          <p:nvPr>
            <p:ph type="body" idx="1"/>
          </p:nvPr>
        </p:nvSpPr>
        <p:spPr>
          <a:xfrm>
            <a:off x="609600" y="3794760"/>
            <a:ext cx="5900928" cy="5337048"/>
          </a:xfrm>
        </p:spPr>
        <p:txBody>
          <a:bodyPr>
            <a:noAutofit/>
          </a:bodyPr>
          <a:lstStyle/>
          <a:p>
            <a:pPr>
              <a:spcAft>
                <a:spcPts val="0"/>
              </a:spcAft>
              <a:buClr>
                <a:schemeClr val="tx2">
                  <a:lumMod val="60000"/>
                  <a:lumOff val="40000"/>
                </a:schemeClr>
              </a:buClr>
              <a:defRPr/>
            </a:pPr>
            <a:r>
              <a:rPr lang="en-US" sz="1600" b="1" baseline="0" dirty="0" smtClean="0">
                <a:latin typeface="Calibri" panose="020F0502020204030204" pitchFamily="34" charset="0"/>
                <a:cs typeface="Calibri" panose="020F0502020204030204" pitchFamily="34" charset="0"/>
              </a:rPr>
              <a:t>One of the tools used to manage the water is an instream flow. </a:t>
            </a:r>
          </a:p>
          <a:p>
            <a:pPr>
              <a:spcAft>
                <a:spcPts val="0"/>
              </a:spcAft>
              <a:buClr>
                <a:schemeClr val="tx2">
                  <a:lumMod val="60000"/>
                  <a:lumOff val="40000"/>
                </a:schemeClr>
              </a:buClr>
              <a:defRPr/>
            </a:pPr>
            <a:endParaRPr lang="en-US" sz="1600" b="0" dirty="0" smtClean="0">
              <a:latin typeface="Calibri" panose="020F0502020204030204" pitchFamily="34" charset="0"/>
              <a:cs typeface="Calibri" panose="020F0502020204030204" pitchFamily="34" charset="0"/>
            </a:endParaRPr>
          </a:p>
          <a:p>
            <a:pPr>
              <a:spcAft>
                <a:spcPts val="0"/>
              </a:spcAft>
              <a:buClr>
                <a:schemeClr val="tx2">
                  <a:lumMod val="60000"/>
                  <a:lumOff val="40000"/>
                </a:schemeClr>
              </a:buClr>
              <a:defRPr/>
            </a:pPr>
            <a:r>
              <a:rPr lang="en-US" sz="1600" b="0" dirty="0" smtClean="0">
                <a:latin typeface="Calibri" panose="020F0502020204030204" pitchFamily="34" charset="0"/>
                <a:cs typeface="Calibri" panose="020F0502020204030204" pitchFamily="34" charset="0"/>
              </a:rPr>
              <a:t>Which is a very confusing term and is often misused, even by WR. For example, there is a huge difference between stream flow and ISF. </a:t>
            </a:r>
          </a:p>
          <a:p>
            <a:pPr>
              <a:spcAft>
                <a:spcPts val="0"/>
              </a:spcAft>
              <a:buClr>
                <a:schemeClr val="tx2">
                  <a:lumMod val="60000"/>
                  <a:lumOff val="40000"/>
                </a:schemeClr>
              </a:buClr>
              <a:defRPr/>
            </a:pPr>
            <a:endParaRPr lang="en-US" sz="1600" b="1" dirty="0" smtClean="0">
              <a:cs typeface="Arial" pitchFamily="34" charset="0"/>
            </a:endParaRPr>
          </a:p>
          <a:p>
            <a:pPr>
              <a:spcAft>
                <a:spcPts val="0"/>
              </a:spcAft>
              <a:buClr>
                <a:schemeClr val="tx2">
                  <a:lumMod val="60000"/>
                  <a:lumOff val="40000"/>
                </a:schemeClr>
              </a:buClr>
              <a:defRPr/>
            </a:pPr>
            <a:r>
              <a:rPr lang="en-US" sz="1600" b="1" dirty="0" smtClean="0">
                <a:cs typeface="Arial" pitchFamily="34" charset="0"/>
              </a:rPr>
              <a:t>Stream flow is the volume</a:t>
            </a:r>
            <a:r>
              <a:rPr lang="en-US" sz="1600" b="1" baseline="0" dirty="0" smtClean="0">
                <a:cs typeface="Arial" pitchFamily="34" charset="0"/>
              </a:rPr>
              <a:t> of water in the stream at any moment</a:t>
            </a:r>
          </a:p>
          <a:p>
            <a:pPr>
              <a:spcAft>
                <a:spcPts val="0"/>
              </a:spcAft>
              <a:buClr>
                <a:schemeClr val="tx2">
                  <a:lumMod val="60000"/>
                  <a:lumOff val="40000"/>
                </a:schemeClr>
              </a:buClr>
              <a:defRPr/>
            </a:pPr>
            <a:r>
              <a:rPr lang="en-US" sz="1600" b="1" dirty="0" smtClean="0">
                <a:cs typeface="Arial" pitchFamily="34" charset="0"/>
              </a:rPr>
              <a:t>An instream flow is a water right for the stream</a:t>
            </a:r>
          </a:p>
          <a:p>
            <a:pPr>
              <a:spcAft>
                <a:spcPts val="0"/>
              </a:spcAft>
              <a:buClr>
                <a:schemeClr val="tx2">
                  <a:lumMod val="60000"/>
                  <a:lumOff val="40000"/>
                </a:schemeClr>
              </a:buClr>
              <a:defRPr/>
            </a:pPr>
            <a:endParaRPr lang="en-US" sz="16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b="0" dirty="0" smtClean="0">
                <a:cs typeface="Arial" pitchFamily="34" charset="0"/>
              </a:rPr>
              <a:t>Like other water</a:t>
            </a:r>
            <a:r>
              <a:rPr lang="en-US" sz="1600" b="0" baseline="0" dirty="0" smtClean="0">
                <a:cs typeface="Arial" pitchFamily="34" charset="0"/>
              </a:rPr>
              <a:t> rights, i</a:t>
            </a:r>
            <a:r>
              <a:rPr lang="en-US" sz="1600" b="0" dirty="0" smtClean="0">
                <a:cs typeface="Arial" pitchFamily="34" charset="0"/>
              </a:rPr>
              <a:t>t </a:t>
            </a:r>
            <a:r>
              <a:rPr lang="en-US" sz="1600" b="0" dirty="0">
                <a:cs typeface="Arial" pitchFamily="34" charset="0"/>
              </a:rPr>
              <a:t>has a priority </a:t>
            </a:r>
            <a:r>
              <a:rPr lang="en-US" sz="1600" b="0" dirty="0" smtClean="0">
                <a:cs typeface="Arial" pitchFamily="34" charset="0"/>
              </a:rPr>
              <a:t>date, is</a:t>
            </a:r>
            <a:r>
              <a:rPr lang="en-US" sz="1600" b="0" baseline="0" dirty="0" smtClean="0">
                <a:cs typeface="Arial" pitchFamily="34" charset="0"/>
              </a:rPr>
              <a:t> based on beneficial use,</a:t>
            </a:r>
            <a:r>
              <a:rPr lang="en-US" sz="1600" b="0" dirty="0" smtClean="0">
                <a:cs typeface="Arial" pitchFamily="34" charset="0"/>
              </a:rPr>
              <a:t> </a:t>
            </a:r>
            <a:r>
              <a:rPr lang="en-US" sz="1600" b="0" dirty="0">
                <a:cs typeface="Arial" pitchFamily="34" charset="0"/>
              </a:rPr>
              <a:t>and follows the seniority system set up in water </a:t>
            </a:r>
            <a:r>
              <a:rPr lang="en-US" sz="1600" b="0" dirty="0" smtClean="0">
                <a:cs typeface="Arial" pitchFamily="34" charset="0"/>
              </a:rPr>
              <a:t>law</a:t>
            </a:r>
          </a:p>
          <a:p>
            <a:pPr>
              <a:spcAft>
                <a:spcPts val="0"/>
              </a:spcAft>
              <a:buClr>
                <a:schemeClr val="tx2">
                  <a:lumMod val="60000"/>
                  <a:lumOff val="40000"/>
                </a:schemeClr>
              </a:buClr>
              <a:defRPr/>
            </a:pPr>
            <a:endParaRPr lang="en-US" sz="16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b="1" dirty="0" smtClean="0">
                <a:cs typeface="Arial" pitchFamily="34" charset="0"/>
              </a:rPr>
              <a:t>This </a:t>
            </a:r>
            <a:r>
              <a:rPr lang="en-US" sz="1600" b="1" dirty="0">
                <a:cs typeface="Arial" pitchFamily="34" charset="0"/>
              </a:rPr>
              <a:t>means that water rights senior to the instream flow are not affected</a:t>
            </a:r>
            <a:r>
              <a:rPr lang="en-US" sz="1600" b="1" dirty="0" smtClean="0">
                <a:cs typeface="Arial" pitchFamily="34" charset="0"/>
              </a:rPr>
              <a:t>, but water rights junior to the ISF can be regulated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b="1" dirty="0" smtClean="0">
              <a:cs typeface="Arial" pitchFamily="34" charset="0"/>
            </a:endParaRPr>
          </a:p>
          <a:p>
            <a:pPr>
              <a:spcAft>
                <a:spcPts val="0"/>
              </a:spcAft>
              <a:buClr>
                <a:schemeClr val="tx2">
                  <a:lumMod val="60000"/>
                  <a:lumOff val="40000"/>
                </a:schemeClr>
              </a:buClr>
              <a:defRPr/>
            </a:pPr>
            <a:r>
              <a:rPr lang="en-US" sz="1600" b="0" dirty="0" smtClean="0">
                <a:cs typeface="Arial" pitchFamily="34" charset="0"/>
              </a:rPr>
              <a:t>Like </a:t>
            </a:r>
            <a:r>
              <a:rPr lang="en-US" sz="1600" b="0" dirty="0">
                <a:cs typeface="Arial" pitchFamily="34" charset="0"/>
              </a:rPr>
              <a:t>other water rights, </a:t>
            </a:r>
            <a:r>
              <a:rPr lang="en-US" sz="1600" b="0" dirty="0" smtClean="0">
                <a:cs typeface="Arial" pitchFamily="34" charset="0"/>
              </a:rPr>
              <a:t>an ISF is not </a:t>
            </a:r>
            <a:r>
              <a:rPr lang="en-US" sz="1600" b="0" dirty="0">
                <a:cs typeface="Arial" pitchFamily="34" charset="0"/>
              </a:rPr>
              <a:t>required to be met</a:t>
            </a:r>
            <a:r>
              <a:rPr lang="en-US" sz="1600" b="0" dirty="0" smtClean="0">
                <a:cs typeface="Arial" pitchFamily="34" charset="0"/>
              </a:rPr>
              <a:t>.</a:t>
            </a:r>
          </a:p>
          <a:p>
            <a:pPr>
              <a:spcAft>
                <a:spcPts val="0"/>
              </a:spcAft>
              <a:buClr>
                <a:schemeClr val="tx2">
                  <a:lumMod val="60000"/>
                  <a:lumOff val="40000"/>
                </a:schemeClr>
              </a:buClr>
              <a:defRPr/>
            </a:pPr>
            <a:endParaRPr lang="en-US" sz="1600" b="0" dirty="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b="1" dirty="0" smtClean="0">
                <a:cs typeface="Arial" pitchFamily="34" charset="0"/>
              </a:rPr>
              <a:t>Water </a:t>
            </a:r>
            <a:r>
              <a:rPr lang="en-US" sz="1600" b="1" dirty="0">
                <a:cs typeface="Arial" pitchFamily="34" charset="0"/>
              </a:rPr>
              <a:t>rights are a right to use </a:t>
            </a:r>
            <a:r>
              <a:rPr lang="en-US" sz="1600" b="1" u="sng" dirty="0">
                <a:cs typeface="Arial" pitchFamily="34" charset="0"/>
              </a:rPr>
              <a:t>when its available</a:t>
            </a:r>
            <a:r>
              <a:rPr lang="en-US" sz="1600" b="1" dirty="0">
                <a:cs typeface="Arial" pitchFamily="34" charset="0"/>
              </a:rPr>
              <a:t>, </a:t>
            </a:r>
            <a:r>
              <a:rPr lang="en-US" sz="1600" b="1" dirty="0" smtClean="0">
                <a:cs typeface="Arial" pitchFamily="34" charset="0"/>
              </a:rPr>
              <a:t>not </a:t>
            </a:r>
            <a:r>
              <a:rPr lang="en-US" sz="1600" b="1" dirty="0">
                <a:cs typeface="Arial" pitchFamily="34" charset="0"/>
              </a:rPr>
              <a:t>a guarantee that water will be available</a:t>
            </a:r>
            <a:r>
              <a:rPr lang="en-US" sz="1600" b="1" dirty="0" smtClean="0">
                <a:cs typeface="Arial" pitchFamily="34" charset="0"/>
              </a:rPr>
              <a:t>. </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b="1"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r>
              <a:rPr lang="en-US" sz="1600" dirty="0" smtClean="0">
                <a:cs typeface="Arial" pitchFamily="34" charset="0"/>
              </a:rPr>
              <a:t>ISFs do not and cannot add more water to a stream.</a:t>
            </a: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dirty="0" smtClean="0">
              <a:cs typeface="Arial" pitchFamily="34" charset="0"/>
            </a:endParaRPr>
          </a:p>
          <a:p>
            <a:pPr marL="0" marR="0" lvl="0" indent="0" algn="l" defTabSz="914400" rtl="0" eaLnBrk="1" fontAlgn="auto" latinLnBrk="0" hangingPunct="1">
              <a:lnSpc>
                <a:spcPct val="100000"/>
              </a:lnSpc>
              <a:spcAft>
                <a:spcPts val="0"/>
              </a:spcAft>
              <a:buClr>
                <a:schemeClr val="tx2">
                  <a:lumMod val="60000"/>
                  <a:lumOff val="40000"/>
                </a:schemeClr>
              </a:buClr>
              <a:buSzTx/>
              <a:buFontTx/>
              <a:buNone/>
              <a:tabLst/>
              <a:defRPr/>
            </a:pPr>
            <a:endParaRPr lang="en-US" sz="1600" dirty="0" smtClean="0">
              <a:cs typeface="Arial" pitchFamily="34" charset="0"/>
            </a:endParaRP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B3080C-2197-441B-9B89-D72CE3BD06CA}" type="slidenum">
              <a:rPr lang="en-US" smtClean="0">
                <a:solidFill>
                  <a:prstClr val="black"/>
                </a:solidFill>
              </a:rPr>
              <a:pPr fontAlgn="base">
                <a:spcBef>
                  <a:spcPct val="0"/>
                </a:spcBef>
                <a:spcAft>
                  <a:spcPct val="0"/>
                </a:spcAft>
                <a:defRPr/>
              </a:pPr>
              <a:t>4</a:t>
            </a:fld>
            <a:endParaRPr lang="en-US" smtClean="0">
              <a:solidFill>
                <a:prstClr val="black"/>
              </a:solidFill>
            </a:endParaRPr>
          </a:p>
        </p:txBody>
      </p:sp>
    </p:spTree>
    <p:extLst>
      <p:ext uri="{BB962C8B-B14F-4D97-AF65-F5344CB8AC3E}">
        <p14:creationId xmlns:p14="http://schemas.microsoft.com/office/powerpoint/2010/main" val="4272529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685800" y="606425"/>
            <a:ext cx="5575300" cy="3136900"/>
          </a:xfrm>
          <a:noFill/>
          <a:ln>
            <a:solidFill>
              <a:srgbClr val="000000"/>
            </a:solidFill>
            <a:miter lim="800000"/>
            <a:headEnd/>
            <a:tailEnd/>
          </a:ln>
        </p:spPr>
      </p:sp>
      <p:sp>
        <p:nvSpPr>
          <p:cNvPr id="67587" name="Notes Placeholder 2"/>
          <p:cNvSpPr>
            <a:spLocks noGrp="1"/>
          </p:cNvSpPr>
          <p:nvPr>
            <p:ph type="body" idx="1"/>
          </p:nvPr>
        </p:nvSpPr>
        <p:spPr bwMode="auto">
          <a:xfrm>
            <a:off x="686498" y="3926542"/>
            <a:ext cx="5575301" cy="5152912"/>
          </a:xfrm>
          <a:noFill/>
        </p:spPr>
        <p:txBody>
          <a:bodyPr wrap="square" numCol="1" anchor="t" anchorCtr="0" compatLnSpc="1">
            <a:prstTxWarp prst="textNoShape">
              <a:avLst/>
            </a:prstTxWarp>
          </a:bodyPr>
          <a:lstStyle/>
          <a:p>
            <a:r>
              <a:rPr lang="en-US" sz="1600" b="1" dirty="0" smtClean="0"/>
              <a:t>As a reminder, here is what</a:t>
            </a:r>
            <a:r>
              <a:rPr lang="en-US" sz="1600" b="1" baseline="0" dirty="0" smtClean="0"/>
              <a:t> the ISF looked like on the Puyallup</a:t>
            </a:r>
          </a:p>
          <a:p>
            <a:endParaRPr lang="en-US" sz="1600" b="1" baseline="0" dirty="0" smtClean="0"/>
          </a:p>
          <a:p>
            <a:r>
              <a:rPr lang="en-US" sz="1600" b="0" baseline="0" dirty="0" smtClean="0"/>
              <a:t>It was not very protective</a:t>
            </a:r>
          </a:p>
          <a:p>
            <a:endParaRPr lang="en-US" sz="1600" b="1" baseline="0" dirty="0" smtClean="0"/>
          </a:p>
          <a:p>
            <a:r>
              <a:rPr lang="en-US" sz="1600" b="1" dirty="0" smtClean="0"/>
              <a:t>Lower standards may make water available more often, but even they will not allow</a:t>
            </a:r>
            <a:r>
              <a:rPr lang="en-US" sz="1600" b="1" baseline="0" dirty="0" smtClean="0"/>
              <a:t> for new uninterruptable use.</a:t>
            </a:r>
            <a:r>
              <a:rPr lang="en-US" sz="1600" b="1" dirty="0" smtClean="0"/>
              <a:t> </a:t>
            </a:r>
          </a:p>
          <a:p>
            <a:pPr eaLnBrk="1" hangingPunct="1">
              <a:spcBef>
                <a:spcPct val="0"/>
              </a:spcBef>
            </a:pPr>
            <a:endParaRPr lang="en-US" sz="1600" dirty="0" smtClean="0">
              <a:cs typeface="Arial" charset="0"/>
            </a:endParaRPr>
          </a:p>
          <a:p>
            <a:pPr eaLnBrk="1" hangingPunct="1">
              <a:spcBef>
                <a:spcPct val="0"/>
              </a:spcBef>
            </a:pPr>
            <a:endParaRPr lang="en-US" sz="1600" dirty="0">
              <a:cs typeface="Arial" charset="0"/>
            </a:endParaRPr>
          </a:p>
        </p:txBody>
      </p:sp>
    </p:spTree>
    <p:extLst>
      <p:ext uri="{BB962C8B-B14F-4D97-AF65-F5344CB8AC3E}">
        <p14:creationId xmlns:p14="http://schemas.microsoft.com/office/powerpoint/2010/main" val="462422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4525" y="563563"/>
            <a:ext cx="5399088" cy="3038475"/>
          </a:xfrm>
        </p:spPr>
      </p:sp>
      <p:sp>
        <p:nvSpPr>
          <p:cNvPr id="3" name="Notes Placeholder 2"/>
          <p:cNvSpPr>
            <a:spLocks noGrp="1"/>
          </p:cNvSpPr>
          <p:nvPr>
            <p:ph type="body" idx="1"/>
          </p:nvPr>
        </p:nvSpPr>
        <p:spPr>
          <a:xfrm>
            <a:off x="668973" y="3602038"/>
            <a:ext cx="5374640" cy="5550588"/>
          </a:xfrm>
        </p:spPr>
        <p:txBody>
          <a:bodyPr>
            <a:noAutofit/>
          </a:bodyPr>
          <a:lstStyle/>
          <a:p>
            <a:r>
              <a:rPr lang="en-US" sz="1600" b="1" dirty="0" smtClean="0">
                <a:cs typeface="Calibri" panose="020F0502020204030204" pitchFamily="34" charset="0"/>
              </a:rPr>
              <a:t>This has been a </a:t>
            </a:r>
            <a:r>
              <a:rPr lang="en-US" sz="1600" b="1" baseline="0" dirty="0" smtClean="0">
                <a:cs typeface="Calibri" panose="020F0502020204030204" pitchFamily="34" charset="0"/>
              </a:rPr>
              <a:t>legal wedge in the efforts to limit residential development resulting in several </a:t>
            </a:r>
            <a:r>
              <a:rPr lang="en-US" sz="1600" b="1" dirty="0">
                <a:cs typeface="Calibri" panose="020F0502020204030204" pitchFamily="34" charset="0"/>
              </a:rPr>
              <a:t>l</a:t>
            </a:r>
            <a:r>
              <a:rPr lang="en-US" sz="1600" b="1" baseline="0" dirty="0" smtClean="0">
                <a:cs typeface="Calibri" panose="020F0502020204030204" pitchFamily="34" charset="0"/>
              </a:rPr>
              <a:t>andmark WA supreme court decisions </a:t>
            </a:r>
          </a:p>
          <a:p>
            <a:endParaRPr lang="en-US" sz="1600" b="1" baseline="0" dirty="0" smtClean="0">
              <a:cs typeface="Calibri" panose="020F0502020204030204" pitchFamily="34" charset="0"/>
            </a:endParaRPr>
          </a:p>
          <a:p>
            <a:r>
              <a:rPr lang="en-US" sz="1600" dirty="0" smtClean="0">
                <a:cs typeface="Calibri" panose="020F0502020204030204" pitchFamily="34" charset="0"/>
              </a:rPr>
              <a:t>Swinomish </a:t>
            </a:r>
            <a:r>
              <a:rPr lang="en-US" sz="1600" dirty="0">
                <a:cs typeface="Calibri" panose="020F0502020204030204" pitchFamily="34" charset="0"/>
              </a:rPr>
              <a:t>v. Ecology (2013</a:t>
            </a:r>
            <a:r>
              <a:rPr lang="en-US" sz="1600" dirty="0" smtClean="0">
                <a:cs typeface="Calibri" panose="020F0502020204030204" pitchFamily="34" charset="0"/>
              </a:rPr>
              <a:t>) - No </a:t>
            </a:r>
            <a:r>
              <a:rPr lang="en-US" sz="1600" dirty="0">
                <a:cs typeface="Calibri" panose="020F0502020204030204" pitchFamily="34" charset="0"/>
              </a:rPr>
              <a:t>impairment </a:t>
            </a:r>
            <a:r>
              <a:rPr lang="en-US" sz="1600" dirty="0" smtClean="0">
                <a:cs typeface="Calibri" panose="020F0502020204030204" pitchFamily="34" charset="0"/>
              </a:rPr>
              <a:t>even from reservations of water Ecology</a:t>
            </a:r>
            <a:r>
              <a:rPr lang="en-US" sz="1600" baseline="0" dirty="0" smtClean="0">
                <a:cs typeface="Calibri" panose="020F0502020204030204" pitchFamily="34" charset="0"/>
              </a:rPr>
              <a:t> thought were in the public interest to provide</a:t>
            </a:r>
          </a:p>
          <a:p>
            <a:endParaRPr lang="en-US" sz="1600" dirty="0">
              <a:cs typeface="Calibri" panose="020F0502020204030204" pitchFamily="34" charset="0"/>
            </a:endParaRPr>
          </a:p>
          <a:p>
            <a:r>
              <a:rPr lang="en-US" sz="1600" b="1" dirty="0" smtClean="0">
                <a:cs typeface="Calibri" panose="020F0502020204030204" pitchFamily="34" charset="0"/>
              </a:rPr>
              <a:t>Foster </a:t>
            </a:r>
            <a:r>
              <a:rPr lang="en-US" sz="1600" b="1" dirty="0">
                <a:cs typeface="Calibri" panose="020F0502020204030204" pitchFamily="34" charset="0"/>
              </a:rPr>
              <a:t>v. </a:t>
            </a:r>
            <a:r>
              <a:rPr lang="en-US" sz="1600" b="1" dirty="0" smtClean="0">
                <a:cs typeface="Calibri" panose="020F0502020204030204" pitchFamily="34" charset="0"/>
              </a:rPr>
              <a:t>Ecology </a:t>
            </a:r>
            <a:r>
              <a:rPr lang="en-US" sz="1600" b="1" dirty="0">
                <a:cs typeface="Calibri" panose="020F0502020204030204" pitchFamily="34" charset="0"/>
              </a:rPr>
              <a:t>(2015</a:t>
            </a:r>
            <a:r>
              <a:rPr lang="en-US" sz="1600" b="1" dirty="0" smtClean="0">
                <a:cs typeface="Calibri" panose="020F0502020204030204" pitchFamily="34" charset="0"/>
              </a:rPr>
              <a:t>) - No </a:t>
            </a:r>
            <a:r>
              <a:rPr lang="en-US" sz="1600" b="1" dirty="0">
                <a:cs typeface="Calibri" panose="020F0502020204030204" pitchFamily="34" charset="0"/>
              </a:rPr>
              <a:t>out of kind </a:t>
            </a:r>
            <a:r>
              <a:rPr lang="en-US" sz="1600" b="1" dirty="0" err="1" smtClean="0">
                <a:cs typeface="Calibri" panose="020F0502020204030204" pitchFamily="34" charset="0"/>
              </a:rPr>
              <a:t>mitiga</a:t>
            </a:r>
            <a:r>
              <a:rPr lang="en-US" sz="1600" b="1" dirty="0" smtClean="0">
                <a:cs typeface="Calibri" panose="020F0502020204030204" pitchFamily="34" charset="0"/>
              </a:rPr>
              <a:t> ion – even it</a:t>
            </a:r>
            <a:r>
              <a:rPr lang="en-US" sz="1600" b="1" baseline="0" dirty="0" smtClean="0">
                <a:cs typeface="Calibri" panose="020F0502020204030204" pitchFamily="34" charset="0"/>
              </a:rPr>
              <a:t> resulted in an improvement to instream resources</a:t>
            </a:r>
          </a:p>
          <a:p>
            <a:endParaRPr lang="en-US" sz="1600" b="1" dirty="0">
              <a:cs typeface="Calibri" panose="020F0502020204030204" pitchFamily="34" charset="0"/>
            </a:endParaRPr>
          </a:p>
          <a:p>
            <a:r>
              <a:rPr lang="en-US" sz="1600" dirty="0" err="1" smtClean="0">
                <a:cs typeface="Calibri" panose="020F0502020204030204" pitchFamily="34" charset="0"/>
              </a:rPr>
              <a:t>Hirst</a:t>
            </a:r>
            <a:r>
              <a:rPr lang="en-US" sz="1600" dirty="0" smtClean="0">
                <a:cs typeface="Calibri" panose="020F0502020204030204" pitchFamily="34" charset="0"/>
              </a:rPr>
              <a:t> </a:t>
            </a:r>
            <a:r>
              <a:rPr lang="en-US" sz="1600" dirty="0">
                <a:cs typeface="Calibri" panose="020F0502020204030204" pitchFamily="34" charset="0"/>
              </a:rPr>
              <a:t>v. Whatcom County (2016</a:t>
            </a:r>
            <a:r>
              <a:rPr lang="en-US" sz="1600" dirty="0" smtClean="0">
                <a:cs typeface="Calibri" panose="020F0502020204030204" pitchFamily="34" charset="0"/>
              </a:rPr>
              <a:t>)- No </a:t>
            </a:r>
            <a:r>
              <a:rPr lang="en-US" sz="1600" dirty="0">
                <a:cs typeface="Calibri" panose="020F0502020204030204" pitchFamily="34" charset="0"/>
              </a:rPr>
              <a:t>building permit without in-time in-place water </a:t>
            </a:r>
            <a:r>
              <a:rPr lang="en-US" sz="1600" dirty="0" smtClean="0">
                <a:cs typeface="Calibri" panose="020F0502020204030204" pitchFamily="34" charset="0"/>
              </a:rPr>
              <a:t>offsets…</a:t>
            </a:r>
          </a:p>
          <a:p>
            <a:endParaRPr lang="en-US" sz="1600" dirty="0">
              <a:cs typeface="Calibri" panose="020F0502020204030204" pitchFamily="34" charset="0"/>
            </a:endParaRPr>
          </a:p>
          <a:p>
            <a:r>
              <a:rPr lang="en-US" sz="1600" b="1" dirty="0" smtClean="0">
                <a:cs typeface="Calibri" panose="020F0502020204030204" pitchFamily="34" charset="0"/>
              </a:rPr>
              <a:t>This effectively created a pseudo-building</a:t>
            </a:r>
            <a:r>
              <a:rPr lang="en-US" sz="1600" b="1" baseline="0" dirty="0" smtClean="0">
                <a:cs typeface="Calibri" panose="020F0502020204030204" pitchFamily="34" charset="0"/>
              </a:rPr>
              <a:t> moratorium in some counties and others seemed just an easy lawsuit away from a similar condition</a:t>
            </a:r>
          </a:p>
          <a:p>
            <a:endParaRPr lang="en-US" sz="1600" b="1" baseline="0" dirty="0" smtClean="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smtClean="0"/>
              <a:t>These cases also brought another rule moratorium, but science marches on. </a:t>
            </a:r>
            <a:r>
              <a:rPr lang="en-US" sz="1600" b="0" dirty="0" smtClean="0"/>
              <a:t>Last December, Ecology teamed up with WDFW and we published an update to the toe-width method</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600" dirty="0" smtClean="0"/>
          </a:p>
        </p:txBody>
      </p:sp>
      <p:sp>
        <p:nvSpPr>
          <p:cNvPr id="4" name="Slide Number Placeholder 3"/>
          <p:cNvSpPr>
            <a:spLocks noGrp="1"/>
          </p:cNvSpPr>
          <p:nvPr>
            <p:ph type="sldNum" sz="quarter" idx="10"/>
          </p:nvPr>
        </p:nvSpPr>
        <p:spPr/>
        <p:txBody>
          <a:bodyPr/>
          <a:lstStyle/>
          <a:p>
            <a:fld id="{13C9520F-F8D7-47C0-8440-71980A3B8499}" type="slidenum">
              <a:rPr lang="en-US" smtClean="0"/>
              <a:t>41</a:t>
            </a:fld>
            <a:endParaRPr lang="en-US"/>
          </a:p>
        </p:txBody>
      </p:sp>
    </p:spTree>
    <p:extLst>
      <p:ext uri="{BB962C8B-B14F-4D97-AF65-F5344CB8AC3E}">
        <p14:creationId xmlns:p14="http://schemas.microsoft.com/office/powerpoint/2010/main" val="136742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727075"/>
            <a:ext cx="5575300" cy="3136900"/>
          </a:xfrm>
        </p:spPr>
      </p:sp>
      <p:sp>
        <p:nvSpPr>
          <p:cNvPr id="3" name="Notes Placeholder 2"/>
          <p:cNvSpPr>
            <a:spLocks noGrp="1"/>
          </p:cNvSpPr>
          <p:nvPr>
            <p:ph type="body" idx="1"/>
          </p:nvPr>
        </p:nvSpPr>
        <p:spPr>
          <a:xfrm>
            <a:off x="701675" y="4043680"/>
            <a:ext cx="5575300" cy="5014596"/>
          </a:xfrm>
        </p:spPr>
        <p:txBody>
          <a:bodyPr/>
          <a:lstStyle/>
          <a:p>
            <a:r>
              <a:rPr lang="en-US" sz="1600" b="1" dirty="0" smtClean="0">
                <a:cs typeface="Arial" pitchFamily="34" charset="0"/>
              </a:rPr>
              <a:t>Stream </a:t>
            </a:r>
            <a:r>
              <a:rPr lang="en-US" sz="1600" b="1" dirty="0">
                <a:cs typeface="Arial" pitchFamily="34" charset="0"/>
              </a:rPr>
              <a:t>Flows </a:t>
            </a:r>
            <a:r>
              <a:rPr lang="en-US" sz="1600" b="1" dirty="0" smtClean="0">
                <a:cs typeface="Arial" pitchFamily="34" charset="0"/>
              </a:rPr>
              <a:t>vary</a:t>
            </a:r>
            <a:r>
              <a:rPr lang="en-US" sz="1600" b="1" baseline="0" dirty="0" smtClean="0">
                <a:cs typeface="Arial" pitchFamily="34" charset="0"/>
              </a:rPr>
              <a:t> – </a:t>
            </a:r>
            <a:r>
              <a:rPr lang="en-US" sz="1600" b="1" dirty="0" smtClean="0">
                <a:cs typeface="Arial" pitchFamily="34" charset="0"/>
              </a:rPr>
              <a:t>on </a:t>
            </a:r>
            <a:r>
              <a:rPr lang="en-US" sz="1600" b="1" dirty="0">
                <a:cs typeface="Arial" pitchFamily="34" charset="0"/>
              </a:rPr>
              <a:t>a given day, average streamflow can vary by two orders of magnitude but the instream flow is a single number.</a:t>
            </a:r>
          </a:p>
          <a:p>
            <a:endParaRPr lang="en-US" sz="1600" b="1" dirty="0">
              <a:solidFill>
                <a:srgbClr val="000000"/>
              </a:solidFill>
              <a:cs typeface="Arial" panose="020B0604020202020204" pitchFamily="34" charset="0"/>
            </a:endParaRPr>
          </a:p>
          <a:p>
            <a:r>
              <a:rPr lang="en-US" sz="1600" b="0" dirty="0">
                <a:solidFill>
                  <a:srgbClr val="000000"/>
                </a:solidFill>
                <a:cs typeface="Arial" panose="020B0604020202020204" pitchFamily="34" charset="0"/>
              </a:rPr>
              <a:t>If we want to protect the rare, but productive high flow years, a high level of protection is </a:t>
            </a:r>
            <a:r>
              <a:rPr lang="en-US" sz="1600" b="0" dirty="0" smtClean="0">
                <a:solidFill>
                  <a:srgbClr val="000000"/>
                </a:solidFill>
                <a:cs typeface="Arial" panose="020B0604020202020204" pitchFamily="34" charset="0"/>
              </a:rPr>
              <a:t>needed,</a:t>
            </a:r>
            <a:r>
              <a:rPr lang="en-US" sz="1600" b="0" baseline="0" dirty="0" smtClean="0">
                <a:solidFill>
                  <a:srgbClr val="000000"/>
                </a:solidFill>
                <a:cs typeface="Arial" panose="020B0604020202020204" pitchFamily="34" charset="0"/>
              </a:rPr>
              <a:t> reducing water availability.</a:t>
            </a:r>
          </a:p>
          <a:p>
            <a:endParaRPr lang="en-US" sz="1600" b="0" dirty="0">
              <a:solidFill>
                <a:srgbClr val="000000"/>
              </a:solidFill>
              <a:cs typeface="Arial" panose="020B0604020202020204" pitchFamily="34" charset="0"/>
            </a:endParaRPr>
          </a:p>
          <a:p>
            <a:r>
              <a:rPr lang="en-US" sz="1600" b="0" dirty="0">
                <a:solidFill>
                  <a:srgbClr val="000000"/>
                </a:solidFill>
                <a:cs typeface="Arial" panose="020B0604020202020204" pitchFamily="34" charset="0"/>
              </a:rPr>
              <a:t>But uninterruptable water </a:t>
            </a:r>
            <a:r>
              <a:rPr lang="en-US" sz="1600" b="0" dirty="0" smtClean="0">
                <a:solidFill>
                  <a:srgbClr val="000000"/>
                </a:solidFill>
                <a:cs typeface="Arial" panose="020B0604020202020204" pitchFamily="34" charset="0"/>
              </a:rPr>
              <a:t>wasn’t available </a:t>
            </a:r>
            <a:r>
              <a:rPr lang="en-US" sz="1600" b="0" dirty="0">
                <a:solidFill>
                  <a:srgbClr val="000000"/>
                </a:solidFill>
                <a:cs typeface="Arial" panose="020B0604020202020204" pitchFamily="34" charset="0"/>
              </a:rPr>
              <a:t>even with </a:t>
            </a:r>
            <a:r>
              <a:rPr lang="en-US" sz="1600" b="0" dirty="0" smtClean="0">
                <a:solidFill>
                  <a:srgbClr val="000000"/>
                </a:solidFill>
                <a:cs typeface="Arial" panose="020B0604020202020204" pitchFamily="34" charset="0"/>
              </a:rPr>
              <a:t>a low </a:t>
            </a:r>
            <a:r>
              <a:rPr lang="en-US" sz="1600" b="0" dirty="0">
                <a:solidFill>
                  <a:srgbClr val="000000"/>
                </a:solidFill>
                <a:cs typeface="Arial" panose="020B0604020202020204" pitchFamily="34" charset="0"/>
              </a:rPr>
              <a:t>levels of </a:t>
            </a:r>
            <a:r>
              <a:rPr lang="en-US" sz="1600" b="0" dirty="0" smtClean="0">
                <a:solidFill>
                  <a:srgbClr val="000000"/>
                </a:solidFill>
                <a:cs typeface="Arial" panose="020B0604020202020204" pitchFamily="34" charset="0"/>
              </a:rPr>
              <a:t>protection so reducing standards aren't the answer.</a:t>
            </a:r>
            <a:endParaRPr lang="en-US" sz="1600" b="0" dirty="0">
              <a:solidFill>
                <a:srgbClr val="000000"/>
              </a:solidFill>
              <a:cs typeface="Arial" panose="020B0604020202020204" pitchFamily="34" charset="0"/>
            </a:endParaRPr>
          </a:p>
          <a:p>
            <a:endParaRPr lang="en-US" sz="1600" b="1" dirty="0">
              <a:solidFill>
                <a:srgbClr val="000000"/>
              </a:solidFill>
              <a:cs typeface="Arial" panose="020B0604020202020204" pitchFamily="34" charset="0"/>
            </a:endParaRPr>
          </a:p>
          <a:p>
            <a:r>
              <a:rPr lang="en-US" sz="1600" b="1" dirty="0">
                <a:solidFill>
                  <a:srgbClr val="000000"/>
                </a:solidFill>
                <a:cs typeface="Arial" panose="020B0604020202020204" pitchFamily="34" charset="0"/>
              </a:rPr>
              <a:t>Large water uses such as municipal, industrial, and agriculture can have a measureable impact on streams, but in-house domestic use only has about a 25 </a:t>
            </a:r>
            <a:r>
              <a:rPr lang="en-US" sz="1600" b="1" dirty="0" err="1">
                <a:solidFill>
                  <a:srgbClr val="000000"/>
                </a:solidFill>
                <a:cs typeface="Arial" panose="020B0604020202020204" pitchFamily="34" charset="0"/>
              </a:rPr>
              <a:t>gpd</a:t>
            </a:r>
            <a:r>
              <a:rPr lang="en-US" sz="1600" b="1" dirty="0">
                <a:solidFill>
                  <a:srgbClr val="000000"/>
                </a:solidFill>
                <a:cs typeface="Arial" panose="020B0604020202020204" pitchFamily="34" charset="0"/>
              </a:rPr>
              <a:t> consumptive impact or .00004 </a:t>
            </a:r>
            <a:r>
              <a:rPr lang="en-US" sz="1600" b="1" dirty="0" smtClean="0">
                <a:solidFill>
                  <a:srgbClr val="000000"/>
                </a:solidFill>
                <a:cs typeface="Arial" panose="020B0604020202020204" pitchFamily="34" charset="0"/>
              </a:rPr>
              <a:t>cfs</a:t>
            </a:r>
          </a:p>
          <a:p>
            <a:endParaRPr lang="en-US" sz="1600" b="1" dirty="0" smtClean="0">
              <a:solidFill>
                <a:srgbClr val="000000"/>
              </a:solidFill>
              <a:cs typeface="Arial" panose="020B0604020202020204" pitchFamily="34" charset="0"/>
            </a:endParaRPr>
          </a:p>
          <a:p>
            <a:r>
              <a:rPr lang="en-US" sz="1600" b="0" dirty="0" smtClean="0">
                <a:solidFill>
                  <a:srgbClr val="000000"/>
                </a:solidFill>
                <a:cs typeface="Arial" panose="020B0604020202020204" pitchFamily="34" charset="0"/>
              </a:rPr>
              <a:t>With rare exceptions, this use would not would </a:t>
            </a:r>
            <a:r>
              <a:rPr lang="en-US" sz="1600" b="0" dirty="0">
                <a:solidFill>
                  <a:srgbClr val="000000"/>
                </a:solidFill>
                <a:cs typeface="Arial" panose="020B0604020202020204" pitchFamily="34" charset="0"/>
              </a:rPr>
              <a:t>not affect the </a:t>
            </a:r>
            <a:r>
              <a:rPr lang="en-US" sz="1600" b="0" dirty="0" smtClean="0">
                <a:solidFill>
                  <a:srgbClr val="000000"/>
                </a:solidFill>
                <a:cs typeface="Arial" panose="020B0604020202020204" pitchFamily="34" charset="0"/>
              </a:rPr>
              <a:t>stream,</a:t>
            </a:r>
            <a:r>
              <a:rPr lang="en-US" sz="1600" b="0" baseline="0" dirty="0" smtClean="0">
                <a:solidFill>
                  <a:srgbClr val="000000"/>
                </a:solidFill>
                <a:cs typeface="Arial" panose="020B0604020202020204" pitchFamily="34" charset="0"/>
              </a:rPr>
              <a:t> but water law treats them the same.</a:t>
            </a:r>
            <a:endParaRPr lang="en-US" sz="1600" b="0" dirty="0">
              <a:solidFill>
                <a:srgbClr val="000000"/>
              </a:solidFill>
              <a:cs typeface="Arial" panose="020B0604020202020204" pitchFamily="34" charset="0"/>
            </a:endParaRPr>
          </a:p>
          <a:p>
            <a:endParaRPr lang="en-US" sz="1600" b="1" dirty="0">
              <a:cs typeface="Arial" panose="020B0604020202020204" pitchFamily="34" charset="0"/>
            </a:endParaRPr>
          </a:p>
          <a:p>
            <a:r>
              <a:rPr lang="en-US" sz="1600" b="1" dirty="0">
                <a:cs typeface="Arial" panose="020B0604020202020204" pitchFamily="34" charset="0"/>
              </a:rPr>
              <a:t>Flexibility within water law </a:t>
            </a:r>
            <a:r>
              <a:rPr lang="en-US" sz="1600" b="1" dirty="0" smtClean="0">
                <a:cs typeface="Arial" panose="020B0604020202020204" pitchFamily="34" charset="0"/>
              </a:rPr>
              <a:t>is clearly needed</a:t>
            </a:r>
            <a:endParaRPr lang="en-US" sz="1600" b="1"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42</a:t>
            </a:fld>
            <a:endParaRPr lang="en-US"/>
          </a:p>
        </p:txBody>
      </p:sp>
    </p:spTree>
    <p:extLst>
      <p:ext uri="{BB962C8B-B14F-4D97-AF65-F5344CB8AC3E}">
        <p14:creationId xmlns:p14="http://schemas.microsoft.com/office/powerpoint/2010/main" val="1551281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87363"/>
            <a:ext cx="5575300" cy="3136900"/>
          </a:xfrm>
        </p:spPr>
      </p:sp>
      <p:sp>
        <p:nvSpPr>
          <p:cNvPr id="3" name="Notes Placeholder 2"/>
          <p:cNvSpPr>
            <a:spLocks noGrp="1"/>
          </p:cNvSpPr>
          <p:nvPr>
            <p:ph type="body" idx="1"/>
          </p:nvPr>
        </p:nvSpPr>
        <p:spPr>
          <a:xfrm>
            <a:off x="684530" y="3718560"/>
            <a:ext cx="5608320" cy="5399560"/>
          </a:xfrm>
        </p:spPr>
        <p:txBody>
          <a:bodyPr/>
          <a:lstStyle/>
          <a:p>
            <a:r>
              <a:rPr lang="en-US" sz="1600" b="1" dirty="0" smtClean="0">
                <a:latin typeface="Calibri" panose="020F0502020204030204" pitchFamily="34" charset="0"/>
                <a:cs typeface="Calibri" panose="020F0502020204030204" pitchFamily="34" charset="0"/>
              </a:rPr>
              <a:t>There were many</a:t>
            </a:r>
            <a:r>
              <a:rPr lang="en-US" sz="1600" b="1" baseline="0" dirty="0" smtClean="0">
                <a:latin typeface="Calibri" panose="020F0502020204030204" pitchFamily="34" charset="0"/>
                <a:cs typeface="Calibri" panose="020F0502020204030204" pitchFamily="34" charset="0"/>
              </a:rPr>
              <a:t> proposals, but after a two long years, Washington adopted </a:t>
            </a:r>
            <a:r>
              <a:rPr lang="en-US" sz="1600" b="1" dirty="0" smtClean="0">
                <a:latin typeface="Calibri" panose="020F0502020204030204" pitchFamily="34" charset="0"/>
                <a:cs typeface="Calibri" panose="020F0502020204030204" pitchFamily="34" charset="0"/>
              </a:rPr>
              <a:t>RCW 9094, the Streamflow Restoration Act in January of 2018. </a:t>
            </a:r>
          </a:p>
          <a:p>
            <a:endParaRPr lang="en-US" sz="1600"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600" dirty="0" smtClean="0">
                <a:latin typeface="Calibri" panose="020F0502020204030204" pitchFamily="34" charset="0"/>
                <a:cs typeface="Calibri" panose="020F0502020204030204" pitchFamily="34" charset="0"/>
              </a:rPr>
              <a:t>It gave us flexibility by authorizing</a:t>
            </a:r>
            <a:r>
              <a:rPr lang="en-US" sz="1600" baseline="0" dirty="0" smtClean="0">
                <a:latin typeface="Calibri" panose="020F0502020204030204" pitchFamily="34" charset="0"/>
                <a:cs typeface="Calibri" panose="020F0502020204030204" pitchFamily="34" charset="0"/>
              </a:rPr>
              <a:t> </a:t>
            </a:r>
            <a:r>
              <a:rPr lang="en-US" sz="1600" dirty="0" smtClean="0">
                <a:latin typeface="Calibri" panose="020F0502020204030204" pitchFamily="34" charset="0"/>
                <a:cs typeface="Calibri" panose="020F0502020204030204" pitchFamily="34" charset="0"/>
              </a:rPr>
              <a:t>new domestic wells in closed and impaired basins, </a:t>
            </a:r>
            <a:r>
              <a:rPr lang="en-US" sz="1600" b="0" dirty="0" smtClean="0">
                <a:latin typeface="Calibri" panose="020F0502020204030204" pitchFamily="34" charset="0"/>
                <a:cs typeface="Calibri" panose="020F0502020204030204" pitchFamily="34" charset="0"/>
              </a:rPr>
              <a:t>but has 2 requirements. </a:t>
            </a:r>
          </a:p>
          <a:p>
            <a:endParaRPr lang="en-US" sz="1600" dirty="0" smtClean="0">
              <a:latin typeface="Calibri" panose="020F0502020204030204" pitchFamily="34" charset="0"/>
              <a:cs typeface="Calibri" panose="020F0502020204030204" pitchFamily="34" charset="0"/>
            </a:endParaRPr>
          </a:p>
          <a:p>
            <a:r>
              <a:rPr lang="en-US" sz="1600" b="1" dirty="0" smtClean="0">
                <a:latin typeface="Calibri" panose="020F0502020204030204" pitchFamily="34" charset="0"/>
                <a:cs typeface="Calibri" panose="020F0502020204030204" pitchFamily="34" charset="0"/>
              </a:rPr>
              <a:t>First, the projected water use from 20 years of development must be offset somewhere in the basin. </a:t>
            </a:r>
          </a:p>
          <a:p>
            <a:endParaRPr lang="en-US" sz="1600" b="1" dirty="0" smtClean="0">
              <a:latin typeface="Calibri" panose="020F0502020204030204" pitchFamily="34" charset="0"/>
              <a:cs typeface="Calibri" panose="020F0502020204030204" pitchFamily="34" charset="0"/>
            </a:endParaRPr>
          </a:p>
          <a:p>
            <a:pPr marL="0" marR="0" lvl="0" indent="0" algn="l" defTabSz="914400" rtl="0" eaLnBrk="1" fontAlgn="auto" latinLnBrk="0" hangingPunct="1">
              <a:buClrTx/>
              <a:buSzTx/>
              <a:buFontTx/>
              <a:buNone/>
              <a:tabLst/>
              <a:defRPr/>
            </a:pPr>
            <a:r>
              <a:rPr lang="en-US" sz="1600" dirty="0" smtClean="0">
                <a:latin typeface="Calibri" panose="020F0502020204030204" pitchFamily="34" charset="0"/>
                <a:cs typeface="Calibri" panose="020F0502020204030204" pitchFamily="34" charset="0"/>
              </a:rPr>
              <a:t>In-time, in-</a:t>
            </a:r>
            <a:r>
              <a:rPr lang="en-US" sz="1600" dirty="0" err="1" smtClean="0">
                <a:latin typeface="Calibri" panose="020F0502020204030204" pitchFamily="34" charset="0"/>
                <a:cs typeface="Calibri" panose="020F0502020204030204" pitchFamily="34" charset="0"/>
              </a:rPr>
              <a:t>subbasin</a:t>
            </a:r>
            <a:r>
              <a:rPr lang="en-US" sz="1600" dirty="0" smtClean="0">
                <a:latin typeface="Calibri" panose="020F0502020204030204" pitchFamily="34" charset="0"/>
                <a:cs typeface="Calibri" panose="020F0502020204030204" pitchFamily="34" charset="0"/>
              </a:rPr>
              <a:t> are a priority, but out-of-time and out of </a:t>
            </a:r>
            <a:r>
              <a:rPr lang="en-US" sz="1600" dirty="0" err="1" smtClean="0">
                <a:latin typeface="Calibri" panose="020F0502020204030204" pitchFamily="34" charset="0"/>
                <a:cs typeface="Calibri" panose="020F0502020204030204" pitchFamily="34" charset="0"/>
              </a:rPr>
              <a:t>subbasin</a:t>
            </a:r>
            <a:r>
              <a:rPr lang="en-US" sz="1600" dirty="0" smtClean="0">
                <a:latin typeface="Calibri" panose="020F0502020204030204" pitchFamily="34" charset="0"/>
                <a:cs typeface="Calibri" panose="020F0502020204030204" pitchFamily="34" charset="0"/>
              </a:rPr>
              <a:t>  projects are allowed</a:t>
            </a:r>
          </a:p>
          <a:p>
            <a:pPr marL="0" marR="0" lvl="0" indent="0" algn="l" defTabSz="914400" rtl="0" eaLnBrk="1" fontAlgn="auto" latinLnBrk="0" hangingPunct="1">
              <a:buClrTx/>
              <a:buSzTx/>
              <a:buFontTx/>
              <a:buNone/>
              <a:tabLst/>
              <a:defRPr/>
            </a:pPr>
            <a:r>
              <a:rPr lang="en-US" sz="1600" dirty="0" smtClean="0">
                <a:latin typeface="Calibri" panose="020F0502020204030204" pitchFamily="34" charset="0"/>
                <a:cs typeface="Calibri" panose="020F0502020204030204" pitchFamily="34" charset="0"/>
              </a:rPr>
              <a:t>	</a:t>
            </a:r>
          </a:p>
          <a:p>
            <a:pPr marL="0" marR="0" lvl="0" indent="0" algn="l" defTabSz="914400" rtl="0" eaLnBrk="1" fontAlgn="auto" latinLnBrk="0" hangingPunct="1">
              <a:buClrTx/>
              <a:buSzTx/>
              <a:buFontTx/>
              <a:buNone/>
              <a:tabLst/>
              <a:defRPr/>
            </a:pPr>
            <a:r>
              <a:rPr lang="en-US" sz="1600" b="1" dirty="0" smtClean="0">
                <a:latin typeface="Calibri" panose="020F0502020204030204" pitchFamily="34" charset="0"/>
                <a:cs typeface="Calibri" panose="020F0502020204030204" pitchFamily="34" charset="0"/>
              </a:rPr>
              <a:t>In</a:t>
            </a:r>
            <a:r>
              <a:rPr lang="en-US" sz="1600" b="1" baseline="0" dirty="0" smtClean="0">
                <a:latin typeface="Calibri" panose="020F0502020204030204" pitchFamily="34" charset="0"/>
                <a:cs typeface="Calibri" panose="020F0502020204030204" pitchFamily="34" charset="0"/>
              </a:rPr>
              <a:t> addition to the offset projects, the plan m</a:t>
            </a:r>
            <a:r>
              <a:rPr lang="en-US" sz="1600" b="1" dirty="0" smtClean="0">
                <a:latin typeface="Calibri" panose="020F0502020204030204" pitchFamily="34" charset="0"/>
                <a:cs typeface="Calibri" panose="020F0502020204030204" pitchFamily="34" charset="0"/>
              </a:rPr>
              <a:t>ay include non-water projects</a:t>
            </a:r>
            <a:r>
              <a:rPr lang="en-US" sz="1600" b="1" baseline="0" dirty="0" smtClean="0">
                <a:latin typeface="Calibri" panose="020F0502020204030204" pitchFamily="34" charset="0"/>
                <a:cs typeface="Calibri" panose="020F0502020204030204" pitchFamily="34" charset="0"/>
              </a:rPr>
              <a:t> that improve instream resources</a:t>
            </a:r>
          </a:p>
          <a:p>
            <a:endParaRPr lang="en-US" sz="1600" b="1" dirty="0" smtClean="0">
              <a:latin typeface="Calibri" panose="020F0502020204030204" pitchFamily="34" charset="0"/>
              <a:cs typeface="Calibri" panose="020F0502020204030204" pitchFamily="34" charset="0"/>
            </a:endParaRPr>
          </a:p>
          <a:p>
            <a:pPr marL="0" lvl="1" indent="0">
              <a:buFont typeface="Wingdings" panose="05000000000000000000" pitchFamily="2" charset="2"/>
              <a:buNone/>
            </a:pPr>
            <a:r>
              <a:rPr lang="en-US" sz="1600" dirty="0" smtClean="0">
                <a:latin typeface="Calibri" panose="020F0502020204030204" pitchFamily="34" charset="0"/>
                <a:cs typeface="Calibri" panose="020F0502020204030204" pitchFamily="34" charset="0"/>
              </a:rPr>
              <a:t>Second, the projected water use and the combination of water offset and non-water or habitat projects must result in a Net Ecological Benefit – another undefined term we are struggling</a:t>
            </a:r>
            <a:r>
              <a:rPr lang="en-US" sz="1600" baseline="0" dirty="0" smtClean="0">
                <a:latin typeface="Calibri" panose="020F0502020204030204" pitchFamily="34" charset="0"/>
                <a:cs typeface="Calibri" panose="020F0502020204030204" pitchFamily="34" charset="0"/>
              </a:rPr>
              <a:t> with</a:t>
            </a:r>
            <a:endParaRPr lang="en-US" sz="1600" dirty="0" smtClean="0">
              <a:latin typeface="Calibri" panose="020F0502020204030204" pitchFamily="34" charset="0"/>
              <a:cs typeface="Calibri" panose="020F0502020204030204" pitchFamily="34" charset="0"/>
            </a:endParaRPr>
          </a:p>
          <a:p>
            <a:pPr marL="0" lvl="1" indent="0">
              <a:buFont typeface="Wingdings" panose="05000000000000000000" pitchFamily="2" charset="2"/>
              <a:buNone/>
            </a:pPr>
            <a:endParaRPr lang="en-US" sz="1600"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975F549-D93A-4145-A0B4-1302017E43DC}"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115936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46220"/>
            <a:ext cx="5608320" cy="4088131"/>
          </a:xfrm>
        </p:spPr>
        <p:txBody>
          <a:bodyPr/>
          <a:lstStyle/>
          <a:p>
            <a:r>
              <a:rPr lang="en-US" sz="1200" b="1" dirty="0" smtClean="0">
                <a:solidFill>
                  <a:srgbClr val="000000"/>
                </a:solidFill>
                <a:latin typeface="Calibri" panose="020F0502020204030204" pitchFamily="34" charset="0"/>
                <a:cs typeface="Calibri" panose="020F0502020204030204" pitchFamily="34" charset="0"/>
              </a:rPr>
              <a:t>There are many competing uses for water</a:t>
            </a:r>
            <a:r>
              <a:rPr lang="en-US" sz="1200" b="1" baseline="0" dirty="0" smtClean="0">
                <a:solidFill>
                  <a:srgbClr val="000000"/>
                </a:solidFill>
                <a:latin typeface="Calibri" panose="020F0502020204030204" pitchFamily="34" charset="0"/>
                <a:cs typeface="Calibri" panose="020F0502020204030204" pitchFamily="34" charset="0"/>
              </a:rPr>
              <a:t> and conflicts are not always polite.</a:t>
            </a:r>
            <a:endParaRPr lang="en-US" sz="1200" b="1" dirty="0" smtClean="0">
              <a:solidFill>
                <a:srgbClr val="000000"/>
              </a:solidFill>
              <a:latin typeface="Calibri" panose="020F0502020204030204" pitchFamily="34" charset="0"/>
              <a:cs typeface="Calibri" panose="020F0502020204030204" pitchFamily="34" charset="0"/>
            </a:endParaRPr>
          </a:p>
          <a:p>
            <a:endParaRPr lang="en-US" sz="1200" dirty="0" smtClean="0">
              <a:solidFill>
                <a:srgbClr val="000000"/>
              </a:solidFill>
              <a:latin typeface="Calibri" panose="020F0502020204030204" pitchFamily="34" charset="0"/>
              <a:cs typeface="Calibri" panose="020F0502020204030204" pitchFamily="34" charset="0"/>
            </a:endParaRPr>
          </a:p>
          <a:p>
            <a:r>
              <a:rPr lang="en-US" sz="1200" dirty="0" smtClean="0">
                <a:solidFill>
                  <a:srgbClr val="000000"/>
                </a:solidFill>
                <a:latin typeface="Calibri" panose="020F0502020204030204" pitchFamily="34" charset="0"/>
                <a:cs typeface="Calibri" panose="020F0502020204030204" pitchFamily="34" charset="0"/>
              </a:rPr>
              <a:t>Ecology has tried to find ways to allow small uses within an ISF rule, but these have invalidated, or declared are too risky. </a:t>
            </a:r>
          </a:p>
          <a:p>
            <a:endParaRPr lang="en-US" sz="1200" dirty="0" smtClean="0">
              <a:solidFill>
                <a:srgbClr val="000000"/>
              </a:solidFill>
              <a:latin typeface="Calibri" panose="020F0502020204030204" pitchFamily="34" charset="0"/>
              <a:cs typeface="Calibri" panose="020F0502020204030204" pitchFamily="34" charset="0"/>
            </a:endParaRPr>
          </a:p>
          <a:p>
            <a:r>
              <a:rPr lang="en-US" sz="1200" b="1" dirty="0" smtClean="0">
                <a:latin typeface="Calibri" panose="020F0502020204030204" pitchFamily="34" charset="0"/>
                <a:cs typeface="Calibri" panose="020F0502020204030204" pitchFamily="34" charset="0"/>
              </a:rPr>
              <a:t>RCW 9094, the Streamflow Restoration Act is the new tool we have been given. </a:t>
            </a:r>
          </a:p>
          <a:p>
            <a:endParaRPr lang="en-US" sz="1200" b="1" dirty="0" smtClean="0">
              <a:latin typeface="Calibri" panose="020F0502020204030204" pitchFamily="34" charset="0"/>
              <a:cs typeface="Calibri" panose="020F0502020204030204" pitchFamily="34" charset="0"/>
            </a:endParaRPr>
          </a:p>
          <a:p>
            <a:r>
              <a:rPr lang="en-US" sz="1200" b="0" dirty="0" smtClean="0">
                <a:latin typeface="Calibri" panose="020F0502020204030204" pitchFamily="34" charset="0"/>
                <a:cs typeface="Calibri" panose="020F0502020204030204" pitchFamily="34" charset="0"/>
              </a:rPr>
              <a:t>It let us have strong ISF protection with the flexibility of building new homes in the rural areas </a:t>
            </a:r>
          </a:p>
          <a:p>
            <a:endParaRPr lang="en-US" sz="1200" dirty="0" smtClean="0">
              <a:latin typeface="Calibri" panose="020F0502020204030204" pitchFamily="34" charset="0"/>
              <a:cs typeface="Calibri" panose="020F0502020204030204" pitchFamily="34" charset="0"/>
            </a:endParaRPr>
          </a:p>
          <a:p>
            <a:r>
              <a:rPr lang="en-US" sz="1200" b="1" dirty="0" smtClean="0">
                <a:latin typeface="Calibri" panose="020F0502020204030204" pitchFamily="34" charset="0"/>
                <a:cs typeface="Calibri" panose="020F0502020204030204" pitchFamily="34" charset="0"/>
              </a:rPr>
              <a:t>Calculating all the impacts and offsets, and determining Net</a:t>
            </a:r>
            <a:r>
              <a:rPr lang="en-US" sz="1200" b="1" baseline="0" dirty="0" smtClean="0">
                <a:latin typeface="Calibri" panose="020F0502020204030204" pitchFamily="34" charset="0"/>
                <a:cs typeface="Calibri" panose="020F0502020204030204" pitchFamily="34" charset="0"/>
              </a:rPr>
              <a:t> Ecological Benefit </a:t>
            </a:r>
            <a:r>
              <a:rPr lang="en-US" sz="1200" b="1" dirty="0" smtClean="0">
                <a:latin typeface="Calibri" panose="020F0502020204030204" pitchFamily="34" charset="0"/>
                <a:cs typeface="Calibri" panose="020F0502020204030204" pitchFamily="34" charset="0"/>
              </a:rPr>
              <a:t>is going to be a difficult task. Our role is to provide watershed groups with the technical assistance they need to be successful…</a:t>
            </a:r>
          </a:p>
          <a:p>
            <a:endParaRPr lang="en-US" sz="1200" b="1" dirty="0" smtClean="0">
              <a:latin typeface="Calibri" panose="020F0502020204030204" pitchFamily="34" charset="0"/>
              <a:cs typeface="Calibri" panose="020F0502020204030204" pitchFamily="34" charset="0"/>
            </a:endParaRPr>
          </a:p>
          <a:p>
            <a:r>
              <a:rPr lang="en-US" sz="1200" b="1" dirty="0" smtClean="0">
                <a:latin typeface="Calibri" panose="020F0502020204030204" pitchFamily="34" charset="0"/>
                <a:cs typeface="Calibri" panose="020F0502020204030204" pitchFamily="34" charset="0"/>
              </a:rPr>
              <a:t>for the benefit of People, Farms and Fish</a:t>
            </a:r>
          </a:p>
          <a:p>
            <a:endParaRPr lang="en-US" sz="1200" b="1" dirty="0" smtClean="0">
              <a:cs typeface="Arial" panose="020B0604020202020204" pitchFamily="34" charset="0"/>
            </a:endParaRPr>
          </a:p>
          <a:p>
            <a:pPr eaLnBrk="1" hangingPunct="1"/>
            <a:endParaRPr lang="en-US" sz="1200" dirty="0" smtClean="0">
              <a:latin typeface="Arial" panose="020B0604020202020204" pitchFamily="34" charset="0"/>
              <a:cs typeface="Arial" panose="020B0604020202020204" pitchFamily="34" charset="0"/>
            </a:endParaRPr>
          </a:p>
          <a:p>
            <a:endParaRPr lang="en-US" sz="1200"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44</a:t>
            </a:fld>
            <a:endParaRPr kumimoji="1" lang="ja-JP" altLang="en-US"/>
          </a:p>
        </p:txBody>
      </p:sp>
    </p:spTree>
    <p:extLst>
      <p:ext uri="{BB962C8B-B14F-4D97-AF65-F5344CB8AC3E}">
        <p14:creationId xmlns:p14="http://schemas.microsoft.com/office/powerpoint/2010/main" val="1910544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641350"/>
            <a:ext cx="5575300" cy="3136900"/>
          </a:xfrm>
        </p:spPr>
      </p:sp>
      <p:sp>
        <p:nvSpPr>
          <p:cNvPr id="3" name="Notes Placeholder 2"/>
          <p:cNvSpPr>
            <a:spLocks noGrp="1"/>
          </p:cNvSpPr>
          <p:nvPr>
            <p:ph type="body" idx="1"/>
          </p:nvPr>
        </p:nvSpPr>
        <p:spPr>
          <a:xfrm>
            <a:off x="701040" y="4046220"/>
            <a:ext cx="5608320" cy="4088131"/>
          </a:xfrm>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45</a:t>
            </a:fld>
            <a:endParaRPr kumimoji="1" lang="ja-JP" altLang="en-US"/>
          </a:p>
        </p:txBody>
      </p:sp>
    </p:spTree>
    <p:extLst>
      <p:ext uri="{BB962C8B-B14F-4D97-AF65-F5344CB8AC3E}">
        <p14:creationId xmlns:p14="http://schemas.microsoft.com/office/powerpoint/2010/main" val="3644894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571500"/>
            <a:ext cx="5575300" cy="3136900"/>
          </a:xfrm>
        </p:spPr>
      </p:sp>
      <p:sp>
        <p:nvSpPr>
          <p:cNvPr id="3" name="Notes Placeholder 2"/>
          <p:cNvSpPr>
            <a:spLocks noGrp="1"/>
          </p:cNvSpPr>
          <p:nvPr>
            <p:ph type="body" idx="1"/>
          </p:nvPr>
        </p:nvSpPr>
        <p:spPr>
          <a:xfrm>
            <a:off x="715964" y="3942735"/>
            <a:ext cx="5672644" cy="5144995"/>
          </a:xfrm>
        </p:spPr>
        <p:txBody>
          <a:bodyPr/>
          <a:lstStyle/>
          <a:p>
            <a:pPr defTabSz="914266">
              <a:defRPr/>
            </a:pPr>
            <a:r>
              <a:rPr lang="en-US" sz="1600" b="1" dirty="0"/>
              <a:t>Washington’s ISF laws originated in 1969 and 1971, but concept of Instream Flows dates back at least 1949 where the Fisheries Code stated: (Chapter III, sec 46) </a:t>
            </a:r>
          </a:p>
          <a:p>
            <a:pPr defTabSz="914266">
              <a:defRPr/>
            </a:pPr>
            <a:r>
              <a:rPr lang="en-US" sz="1600" b="1" dirty="0"/>
              <a:t> </a:t>
            </a:r>
          </a:p>
          <a:p>
            <a:r>
              <a:rPr lang="en-US" sz="1600" dirty="0"/>
              <a:t>That a flow of water sufficient to support game fish and food fish populations be maintained at all times in the streams of this state.</a:t>
            </a:r>
          </a:p>
          <a:p>
            <a:endParaRPr lang="en-US" sz="1600" b="1" dirty="0"/>
          </a:p>
          <a:p>
            <a:pPr defTabSz="914266">
              <a:defRPr/>
            </a:pPr>
            <a:r>
              <a:rPr lang="en-US" sz="1600" b="1" dirty="0" smtClean="0"/>
              <a:t>But </a:t>
            </a:r>
            <a:r>
              <a:rPr lang="en-US" sz="1600" b="1" dirty="0"/>
              <a:t>it took decades of increasing water </a:t>
            </a:r>
            <a:r>
              <a:rPr lang="en-US" sz="1600" b="1" dirty="0" smtClean="0"/>
              <a:t>withdrawals</a:t>
            </a:r>
            <a:r>
              <a:rPr lang="en-US" sz="1600" b="1" dirty="0" smtClean="0">
                <a:cs typeface="Arial" panose="020B0604020202020204" pitchFamily="34" charset="0"/>
              </a:rPr>
              <a:t> and lower stream flows for </a:t>
            </a:r>
            <a:r>
              <a:rPr lang="en-US" sz="1600" b="1" dirty="0">
                <a:cs typeface="Arial" panose="020B0604020202020204" pitchFamily="34" charset="0"/>
              </a:rPr>
              <a:t>us to recognize and take action on one simple truth:</a:t>
            </a:r>
          </a:p>
          <a:p>
            <a:pPr defTabSz="914266">
              <a:defRPr/>
            </a:pPr>
            <a:endParaRPr lang="en-US" sz="1600" b="1" dirty="0">
              <a:cs typeface="Arial" panose="020B0604020202020204" pitchFamily="34" charset="0"/>
            </a:endParaRPr>
          </a:p>
          <a:p>
            <a:pPr defTabSz="914266">
              <a:defRPr/>
            </a:pPr>
            <a:r>
              <a:rPr lang="en-US" sz="1600" dirty="0">
                <a:cs typeface="Arial" panose="020B0604020202020204" pitchFamily="34" charset="0"/>
              </a:rPr>
              <a:t>That our thirst for water is often greater than nature’s ability to provide it, especially in the summer.</a:t>
            </a:r>
          </a:p>
          <a:p>
            <a:pPr defTabSz="914266">
              <a:defRPr/>
            </a:pPr>
            <a:endParaRPr lang="en-US" sz="1600" b="1" dirty="0" smtClean="0">
              <a:cs typeface="Arial" panose="020B0604020202020204" pitchFamily="34" charset="0"/>
            </a:endParaRPr>
          </a:p>
          <a:p>
            <a:pPr defTabSz="914266">
              <a:defRPr/>
            </a:pPr>
            <a:r>
              <a:rPr lang="en-US" sz="1600" b="1" dirty="0" smtClean="0">
                <a:cs typeface="Arial" panose="020B0604020202020204" pitchFamily="34" charset="0"/>
              </a:rPr>
              <a:t>For example, if </a:t>
            </a:r>
            <a:r>
              <a:rPr lang="en-US" sz="1600" b="1" dirty="0">
                <a:latin typeface="Calibri" panose="020F0502020204030204" pitchFamily="34" charset="0"/>
                <a:cs typeface="Calibri" panose="020F0502020204030204" pitchFamily="34" charset="0"/>
              </a:rPr>
              <a:t>that if we irrigated all the available acreage in central and eastern Washington, Idaho, and Montana, we could dry up the Columbia</a:t>
            </a:r>
            <a:r>
              <a:rPr lang="en-US" sz="1600" b="1" dirty="0" smtClean="0">
                <a:latin typeface="Calibri" panose="020F0502020204030204" pitchFamily="34" charset="0"/>
                <a:cs typeface="Calibri" panose="020F0502020204030204" pitchFamily="34" charset="0"/>
              </a:rPr>
              <a:t>.</a:t>
            </a:r>
            <a:endParaRPr lang="en-US" sz="1600" b="1" dirty="0" smtClean="0">
              <a:cs typeface="Arial" panose="020B0604020202020204" pitchFamily="34" charset="0"/>
            </a:endParaRPr>
          </a:p>
          <a:p>
            <a:pPr defTabSz="914266">
              <a:defRPr/>
            </a:pPr>
            <a:endParaRPr lang="en-US" sz="1600" b="1" dirty="0">
              <a:cs typeface="Arial" panose="020B0604020202020204" pitchFamily="34" charset="0"/>
            </a:endParaRPr>
          </a:p>
          <a:p>
            <a:pPr defTabSz="914266">
              <a:defRPr/>
            </a:pPr>
            <a:r>
              <a:rPr lang="en-US" sz="1600" dirty="0" smtClean="0">
                <a:cs typeface="Arial" panose="020B0604020202020204" pitchFamily="34" charset="0"/>
              </a:rPr>
              <a:t>These lower </a:t>
            </a:r>
            <a:r>
              <a:rPr lang="en-US" sz="1600" dirty="0">
                <a:cs typeface="Arial" panose="020B0604020202020204" pitchFamily="34" charset="0"/>
              </a:rPr>
              <a:t>stream </a:t>
            </a:r>
            <a:r>
              <a:rPr lang="en-US" sz="1600" dirty="0" smtClean="0">
                <a:cs typeface="Arial" panose="020B0604020202020204" pitchFamily="34" charset="0"/>
              </a:rPr>
              <a:t>flows contributed </a:t>
            </a:r>
            <a:r>
              <a:rPr lang="en-US" sz="1600" dirty="0">
                <a:cs typeface="Arial" panose="020B0604020202020204" pitchFamily="34" charset="0"/>
              </a:rPr>
              <a:t>to a number of environmental concerns, including reduced fish populations.</a:t>
            </a:r>
          </a:p>
          <a:p>
            <a:endParaRPr lang="en-US" sz="1600" dirty="0"/>
          </a:p>
          <a:p>
            <a:endParaRPr lang="en-US" sz="1600" dirty="0"/>
          </a:p>
        </p:txBody>
      </p:sp>
      <p:sp>
        <p:nvSpPr>
          <p:cNvPr id="4" name="Slide Number Placeholder 3"/>
          <p:cNvSpPr>
            <a:spLocks noGrp="1"/>
          </p:cNvSpPr>
          <p:nvPr>
            <p:ph type="sldNum" sz="quarter" idx="10"/>
          </p:nvPr>
        </p:nvSpPr>
        <p:spPr/>
        <p:txBody>
          <a:bodyPr/>
          <a:lstStyle/>
          <a:p>
            <a:fld id="{423E1371-E6DE-4DC0-BDFD-B452BC05855F}" type="slidenum">
              <a:rPr lang="en-US" smtClean="0"/>
              <a:t>5</a:t>
            </a:fld>
            <a:endParaRPr lang="en-US"/>
          </a:p>
        </p:txBody>
      </p:sp>
    </p:spTree>
    <p:extLst>
      <p:ext uri="{BB962C8B-B14F-4D97-AF65-F5344CB8AC3E}">
        <p14:creationId xmlns:p14="http://schemas.microsoft.com/office/powerpoint/2010/main" val="3162077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7063" y="557213"/>
            <a:ext cx="5575300" cy="3136900"/>
          </a:xfrm>
        </p:spPr>
      </p:sp>
      <p:sp>
        <p:nvSpPr>
          <p:cNvPr id="3" name="Notes Placeholder 2"/>
          <p:cNvSpPr>
            <a:spLocks noGrp="1"/>
          </p:cNvSpPr>
          <p:nvPr>
            <p:ph type="body" idx="1"/>
          </p:nvPr>
        </p:nvSpPr>
        <p:spPr>
          <a:xfrm>
            <a:off x="627380" y="3848964"/>
            <a:ext cx="5688076" cy="5112156"/>
          </a:xfrm>
        </p:spPr>
        <p:txBody>
          <a:bodyPr/>
          <a:lstStyle/>
          <a:p>
            <a:pPr defTabSz="914266">
              <a:defRPr/>
            </a:pPr>
            <a:r>
              <a:rPr lang="en-US" sz="1600" b="1" dirty="0" smtClean="0">
                <a:cs typeface="Arial" panose="020B0604020202020204" pitchFamily="34" charset="0"/>
              </a:rPr>
              <a:t>It’s a sad fact, but </a:t>
            </a:r>
            <a:r>
              <a:rPr lang="en-US" sz="1600" b="1" dirty="0">
                <a:cs typeface="Arial" panose="020B0604020202020204" pitchFamily="34" charset="0"/>
              </a:rPr>
              <a:t>around 75% of the state has </a:t>
            </a:r>
            <a:r>
              <a:rPr lang="en-US" sz="1600" b="1" dirty="0" smtClean="0">
                <a:cs typeface="Arial" panose="020B0604020202020204" pitchFamily="34" charset="0"/>
              </a:rPr>
              <a:t>at </a:t>
            </a:r>
            <a:r>
              <a:rPr lang="en-US" sz="1600" b="1" dirty="0">
                <a:cs typeface="Arial" panose="020B0604020202020204" pitchFamily="34" charset="0"/>
              </a:rPr>
              <a:t>least one endangered or threatened salmonid.</a:t>
            </a:r>
          </a:p>
          <a:p>
            <a:pPr defTabSz="914266">
              <a:defRPr/>
            </a:pPr>
            <a:endParaRPr lang="en-US" sz="1600" b="1" dirty="0">
              <a:cs typeface="Arial" panose="020B0604020202020204" pitchFamily="34" charset="0"/>
            </a:endParaRPr>
          </a:p>
          <a:p>
            <a:pPr defTabSz="914266">
              <a:defRPr/>
            </a:pPr>
            <a:r>
              <a:rPr lang="en-US" sz="1600" dirty="0" smtClean="0">
                <a:cs typeface="Arial" panose="020B0604020202020204" pitchFamily="34" charset="0"/>
              </a:rPr>
              <a:t>There are </a:t>
            </a:r>
            <a:r>
              <a:rPr lang="en-US" sz="1600" dirty="0">
                <a:cs typeface="Arial" panose="020B0604020202020204" pitchFamily="34" charset="0"/>
              </a:rPr>
              <a:t>many factors contributing to this </a:t>
            </a:r>
            <a:r>
              <a:rPr lang="en-US" sz="1600" dirty="0" smtClean="0">
                <a:cs typeface="Arial" panose="020B0604020202020204" pitchFamily="34" charset="0"/>
              </a:rPr>
              <a:t>decline, commonly grouped </a:t>
            </a:r>
            <a:r>
              <a:rPr lang="en-US" sz="1600" dirty="0">
                <a:cs typeface="Arial" panose="020B0604020202020204" pitchFamily="34" charset="0"/>
              </a:rPr>
              <a:t>into the four H’s; Habitat, Hatcheries, Harvest, and Hydro.  </a:t>
            </a:r>
          </a:p>
          <a:p>
            <a:pPr defTabSz="914266">
              <a:defRPr/>
            </a:pPr>
            <a:endParaRPr lang="en-US" sz="1600" dirty="0">
              <a:cs typeface="Arial" panose="020B0604020202020204" pitchFamily="34" charset="0"/>
            </a:endParaRPr>
          </a:p>
          <a:p>
            <a:pPr defTabSz="914266">
              <a:defRPr/>
            </a:pPr>
            <a:r>
              <a:rPr lang="en-US" sz="1600" b="1" dirty="0">
                <a:cs typeface="Arial" panose="020B0604020202020204" pitchFamily="34" charset="0"/>
              </a:rPr>
              <a:t>Low streamflows are </a:t>
            </a:r>
            <a:r>
              <a:rPr lang="en-US" sz="1600" b="1" dirty="0" smtClean="0">
                <a:cs typeface="Arial" panose="020B0604020202020204" pitchFamily="34" charset="0"/>
              </a:rPr>
              <a:t>just </a:t>
            </a:r>
            <a:r>
              <a:rPr lang="en-US" sz="1600" b="1" baseline="0" dirty="0" smtClean="0">
                <a:cs typeface="Arial" panose="020B0604020202020204" pitchFamily="34" charset="0"/>
              </a:rPr>
              <a:t>one of the habitat factors</a:t>
            </a:r>
            <a:r>
              <a:rPr lang="en-US" sz="1600" b="1" dirty="0" smtClean="0">
                <a:cs typeface="Arial" panose="020B0604020202020204" pitchFamily="34" charset="0"/>
              </a:rPr>
              <a:t>.</a:t>
            </a:r>
            <a:endParaRPr lang="en-US" sz="1600" b="1" dirty="0">
              <a:cs typeface="Arial" panose="020B0604020202020204" pitchFamily="34" charset="0"/>
            </a:endParaRPr>
          </a:p>
          <a:p>
            <a:pPr defTabSz="914266">
              <a:defRPr/>
            </a:pPr>
            <a:endParaRPr lang="en-US" sz="1600" dirty="0">
              <a:cs typeface="Arial" panose="020B0604020202020204" pitchFamily="34" charset="0"/>
            </a:endParaRPr>
          </a:p>
          <a:p>
            <a:pPr defTabSz="914266">
              <a:defRPr/>
            </a:pPr>
            <a:r>
              <a:rPr lang="en-US" sz="1600" dirty="0" smtClean="0">
                <a:cs typeface="Arial" panose="020B0604020202020204" pitchFamily="34" charset="0"/>
              </a:rPr>
              <a:t>Because of these many factors, It’s </a:t>
            </a:r>
            <a:r>
              <a:rPr lang="en-US" sz="1600" dirty="0">
                <a:cs typeface="Arial" panose="020B0604020202020204" pitchFamily="34" charset="0"/>
              </a:rPr>
              <a:t>taking a comprehensive approach to address this </a:t>
            </a:r>
            <a:r>
              <a:rPr lang="en-US" sz="1600" dirty="0" smtClean="0">
                <a:cs typeface="Arial" panose="020B0604020202020204" pitchFamily="34" charset="0"/>
              </a:rPr>
              <a:t>decline. </a:t>
            </a:r>
          </a:p>
          <a:p>
            <a:pPr defTabSz="914266">
              <a:defRPr/>
            </a:pPr>
            <a:endParaRPr lang="en-US" sz="1600" dirty="0">
              <a:cs typeface="Arial" panose="020B0604020202020204" pitchFamily="34" charset="0"/>
            </a:endParaRPr>
          </a:p>
          <a:p>
            <a:pPr defTabSz="914266">
              <a:defRPr/>
            </a:pPr>
            <a:r>
              <a:rPr lang="en-US" sz="1600" b="1" dirty="0" smtClean="0">
                <a:cs typeface="Arial" panose="020B0604020202020204" pitchFamily="34" charset="0"/>
              </a:rPr>
              <a:t>In the early 70’s Ecology</a:t>
            </a:r>
            <a:r>
              <a:rPr lang="en-US" sz="1600" b="1" baseline="0" dirty="0" smtClean="0">
                <a:cs typeface="Arial" panose="020B0604020202020204" pitchFamily="34" charset="0"/>
              </a:rPr>
              <a:t> </a:t>
            </a:r>
            <a:r>
              <a:rPr lang="en-US" sz="1600" b="1" dirty="0" smtClean="0">
                <a:cs typeface="Arial" panose="020B0604020202020204" pitchFamily="34" charset="0"/>
              </a:rPr>
              <a:t>began developing</a:t>
            </a:r>
            <a:r>
              <a:rPr lang="en-US" sz="1600" b="1" baseline="0" dirty="0" smtClean="0">
                <a:cs typeface="Arial" panose="020B0604020202020204" pitchFamily="34" charset="0"/>
              </a:rPr>
              <a:t> ISF rules to address the low flow factor and to protect and preserve instream resources.</a:t>
            </a:r>
          </a:p>
          <a:p>
            <a:pPr defTabSz="914266">
              <a:defRPr/>
            </a:pPr>
            <a:endParaRPr lang="en-US" sz="1600" b="1" baseline="0" dirty="0" smtClean="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sz="1600" baseline="0" dirty="0" smtClean="0">
                <a:cs typeface="Arial" panose="020B0604020202020204" pitchFamily="34" charset="0"/>
              </a:rPr>
              <a:t>What are Instream Resources? These</a:t>
            </a:r>
            <a:r>
              <a:rPr lang="en-US" altLang="en-US" sz="1600" dirty="0" smtClean="0">
                <a:cs typeface="Arial" panose="020B0604020202020204" pitchFamily="34" charset="0"/>
              </a:rPr>
              <a:t> are the are the animals, activities and social values that benefit from having enough water in the stream.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sz="1600" dirty="0">
              <a:cs typeface="Arial" panose="020B0604020202020204" pitchFamily="34" charset="0"/>
            </a:endParaRPr>
          </a:p>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sz="1600" b="1" dirty="0" smtClean="0">
                <a:cs typeface="Arial" panose="020B0604020202020204" pitchFamily="34" charset="0"/>
              </a:rPr>
              <a:t>These include:</a:t>
            </a:r>
            <a:endParaRPr lang="en-US" sz="1600" b="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423E1371-E6DE-4DC0-BDFD-B452BC05855F}" type="slidenum">
              <a:rPr lang="en-US" smtClean="0"/>
              <a:t>6</a:t>
            </a:fld>
            <a:endParaRPr lang="en-US"/>
          </a:p>
        </p:txBody>
      </p:sp>
    </p:spTree>
    <p:extLst>
      <p:ext uri="{BB962C8B-B14F-4D97-AF65-F5344CB8AC3E}">
        <p14:creationId xmlns:p14="http://schemas.microsoft.com/office/powerpoint/2010/main" val="239040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7</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xfrm>
            <a:off x="717550" y="642938"/>
            <a:ext cx="5575300" cy="3136900"/>
          </a:xfrm>
          <a:noFill/>
          <a:ln>
            <a:solidFill>
              <a:srgbClr val="000000"/>
            </a:solidFill>
            <a:miter lim="800000"/>
            <a:headEnd/>
            <a:tailEnd/>
          </a:ln>
        </p:spPr>
      </p:sp>
      <p:sp>
        <p:nvSpPr>
          <p:cNvPr id="64516" name="Rectangle 3"/>
          <p:cNvSpPr>
            <a:spLocks noGrp="1" noChangeArrowheads="1"/>
          </p:cNvSpPr>
          <p:nvPr>
            <p:ph type="body" idx="1"/>
          </p:nvPr>
        </p:nvSpPr>
        <p:spPr bwMode="auto">
          <a:xfrm>
            <a:off x="591671" y="3883511"/>
            <a:ext cx="6056227" cy="5230010"/>
          </a:xfrm>
          <a:noFill/>
        </p:spPr>
        <p:txBody>
          <a:bodyPr wrap="square" numCol="1" anchor="t" anchorCtr="0" compatLnSpc="1">
            <a:prstTxWarp prst="textNoShape">
              <a:avLst/>
            </a:prstTxWarp>
          </a:bodyPr>
          <a:lstStyle/>
          <a:p>
            <a:r>
              <a:rPr lang="en-US" altLang="en-US" sz="1600" b="1" dirty="0" smtClean="0">
                <a:cs typeface="Arial" panose="020B0604020202020204" pitchFamily="34" charset="0"/>
              </a:rPr>
              <a:t>Fish </a:t>
            </a:r>
            <a:r>
              <a:rPr lang="en-US" altLang="en-US" sz="1600" b="1" dirty="0">
                <a:cs typeface="Arial" panose="020B0604020202020204" pitchFamily="34" charset="0"/>
              </a:rPr>
              <a:t>and wildlife: </a:t>
            </a:r>
            <a:r>
              <a:rPr lang="en-US" sz="1600" dirty="0">
                <a:cs typeface="Arial" panose="020B0604020202020204" pitchFamily="34" charset="0"/>
              </a:rPr>
              <a:t>It’s sad to say, but we have had to point out that fish do indeed need water and that dry streams or increasing the dry </a:t>
            </a:r>
            <a:r>
              <a:rPr lang="en-US" sz="1600" dirty="0" smtClean="0">
                <a:cs typeface="Arial" panose="020B0604020202020204" pitchFamily="34" charset="0"/>
              </a:rPr>
              <a:t>period </a:t>
            </a:r>
            <a:r>
              <a:rPr lang="en-US" sz="1600" dirty="0">
                <a:cs typeface="Arial" panose="020B0604020202020204" pitchFamily="34" charset="0"/>
              </a:rPr>
              <a:t>in intermittent streams does not protect the resource. </a:t>
            </a:r>
            <a:r>
              <a:rPr lang="en-US" sz="1600" b="1" dirty="0">
                <a:cs typeface="Arial" panose="020B0604020202020204" pitchFamily="34" charset="0"/>
              </a:rPr>
              <a:t>&lt;CR&gt;</a:t>
            </a:r>
          </a:p>
          <a:p>
            <a:endParaRPr lang="en-US" sz="1600" dirty="0">
              <a:cs typeface="Arial" panose="020B0604020202020204" pitchFamily="34" charset="0"/>
            </a:endParaRPr>
          </a:p>
          <a:p>
            <a:r>
              <a:rPr lang="en-US" sz="1600" b="1" dirty="0">
                <a:cs typeface="Arial" panose="020B0604020202020204" pitchFamily="34" charset="0"/>
              </a:rPr>
              <a:t>Boating, Fishing, and other recreational activities : </a:t>
            </a:r>
            <a:r>
              <a:rPr lang="en-US" sz="1600" b="1" dirty="0" smtClean="0">
                <a:cs typeface="Arial" panose="020B0604020202020204" pitchFamily="34" charset="0"/>
              </a:rPr>
              <a:t>I </a:t>
            </a:r>
            <a:r>
              <a:rPr lang="en-US" sz="1600" b="1" dirty="0">
                <a:cs typeface="Arial" panose="020B0604020202020204" pitchFamily="34" charset="0"/>
              </a:rPr>
              <a:t>don’t think dragging a kayak through the shallows is the experience most boaters are looking for &lt;CR&gt;</a:t>
            </a:r>
            <a:r>
              <a:rPr lang="en-US" sz="1600" dirty="0">
                <a:cs typeface="Arial" panose="020B0604020202020204" pitchFamily="34" charset="0"/>
              </a:rPr>
              <a:t>.  </a:t>
            </a:r>
          </a:p>
          <a:p>
            <a:r>
              <a:rPr lang="en-US" sz="1600" dirty="0" smtClean="0">
                <a:cs typeface="Arial" panose="020B0604020202020204" pitchFamily="34" charset="0"/>
              </a:rPr>
              <a:t> </a:t>
            </a:r>
            <a:endParaRPr lang="en-US" sz="1600" dirty="0">
              <a:cs typeface="Arial" panose="020B0604020202020204" pitchFamily="34" charset="0"/>
            </a:endParaRPr>
          </a:p>
          <a:p>
            <a:r>
              <a:rPr lang="en-US" sz="1600" b="1" dirty="0">
                <a:cs typeface="Arial" panose="020B0604020202020204" pitchFamily="34" charset="0"/>
              </a:rPr>
              <a:t>Scenic or Aesthetic value</a:t>
            </a:r>
            <a:r>
              <a:rPr lang="en-US" sz="1600" dirty="0">
                <a:cs typeface="Arial" panose="020B0604020202020204" pitchFamily="34" charset="0"/>
              </a:rPr>
              <a:t>s, These are pictures of Shoshone Falls in Idaho and for many years, it was dry during the summer as all the water was diverted for power generation.  </a:t>
            </a:r>
          </a:p>
          <a:p>
            <a:endParaRPr lang="en-US" sz="1600" dirty="0">
              <a:cs typeface="Arial" panose="020B0604020202020204" pitchFamily="34" charset="0"/>
            </a:endParaRPr>
          </a:p>
          <a:p>
            <a:r>
              <a:rPr lang="en-US" sz="1600" b="1" dirty="0">
                <a:cs typeface="Arial" panose="020B0604020202020204" pitchFamily="34" charset="0"/>
              </a:rPr>
              <a:t>Now it has a 300 cfs instream </a:t>
            </a:r>
            <a:r>
              <a:rPr lang="en-US" sz="1600" b="1" dirty="0" smtClean="0">
                <a:cs typeface="Arial" panose="020B0604020202020204" pitchFamily="34" charset="0"/>
              </a:rPr>
              <a:t>flow; </a:t>
            </a:r>
            <a:endParaRPr lang="en-US" sz="1600" b="1" dirty="0">
              <a:cs typeface="Arial" panose="020B0604020202020204" pitchFamily="34" charset="0"/>
            </a:endParaRPr>
          </a:p>
          <a:p>
            <a:r>
              <a:rPr lang="en-US" sz="1600" b="0" dirty="0" smtClean="0">
                <a:cs typeface="Arial" panose="020B0604020202020204" pitchFamily="34" charset="0"/>
              </a:rPr>
              <a:t>During </a:t>
            </a:r>
            <a:r>
              <a:rPr lang="en-US" sz="1600" b="0" dirty="0">
                <a:cs typeface="Arial" panose="020B0604020202020204" pitchFamily="34" charset="0"/>
              </a:rPr>
              <a:t>daylight hours; </a:t>
            </a:r>
            <a:r>
              <a:rPr lang="en-US" sz="1600" b="0" dirty="0" smtClean="0">
                <a:cs typeface="Arial" panose="020B0604020202020204" pitchFamily="34" charset="0"/>
              </a:rPr>
              <a:t/>
            </a:r>
            <a:br>
              <a:rPr lang="en-US" sz="1600" b="0" dirty="0" smtClean="0">
                <a:cs typeface="Arial" panose="020B0604020202020204" pitchFamily="34" charset="0"/>
              </a:rPr>
            </a:br>
            <a:r>
              <a:rPr lang="en-US" sz="1600" b="1" dirty="0" smtClean="0">
                <a:cs typeface="Arial" panose="020B0604020202020204" pitchFamily="34" charset="0"/>
              </a:rPr>
              <a:t>Between April </a:t>
            </a:r>
            <a:r>
              <a:rPr lang="en-US" sz="1600" b="1" dirty="0">
                <a:cs typeface="Arial" panose="020B0604020202020204" pitchFamily="34" charset="0"/>
              </a:rPr>
              <a:t>1 </a:t>
            </a:r>
            <a:r>
              <a:rPr lang="en-US" sz="1600" b="1" dirty="0" smtClean="0">
                <a:cs typeface="Arial" panose="020B0604020202020204" pitchFamily="34" charset="0"/>
              </a:rPr>
              <a:t>and </a:t>
            </a:r>
            <a:r>
              <a:rPr lang="en-US" sz="1600" b="1" dirty="0">
                <a:cs typeface="Arial" panose="020B0604020202020204" pitchFamily="34" charset="0"/>
              </a:rPr>
              <a:t>Labor </a:t>
            </a:r>
            <a:r>
              <a:rPr lang="en-US" sz="1600" b="1" dirty="0" smtClean="0">
                <a:cs typeface="Arial" panose="020B0604020202020204" pitchFamily="34" charset="0"/>
              </a:rPr>
              <a:t>Day. </a:t>
            </a:r>
          </a:p>
          <a:p>
            <a:r>
              <a:rPr lang="en-US" sz="1600" b="0" dirty="0" smtClean="0">
                <a:cs typeface="Arial" panose="020B0604020202020204" pitchFamily="34" charset="0"/>
              </a:rPr>
              <a:t> </a:t>
            </a:r>
          </a:p>
          <a:p>
            <a:r>
              <a:rPr lang="en-US" sz="1600" b="1" dirty="0" smtClean="0">
                <a:cs typeface="Arial" panose="020B0604020202020204" pitchFamily="34" charset="0"/>
              </a:rPr>
              <a:t>I know it sounds funny, but it </a:t>
            </a:r>
            <a:r>
              <a:rPr lang="en-US" sz="1600" b="1" dirty="0">
                <a:cs typeface="Arial" panose="020B0604020202020204" pitchFamily="34" charset="0"/>
              </a:rPr>
              <a:t>protects and preserves  aesthetic qualities when people are most likely to see it.</a:t>
            </a:r>
          </a:p>
          <a:p>
            <a:endParaRPr lang="en-US" sz="1600" dirty="0">
              <a:cs typeface="Arial" panose="020B0604020202020204" pitchFamily="34" charset="0"/>
            </a:endParaRPr>
          </a:p>
          <a:p>
            <a:r>
              <a:rPr lang="en-US" sz="1600" dirty="0">
                <a:cs typeface="Arial" panose="020B0604020202020204" pitchFamily="34" charset="0"/>
              </a:rPr>
              <a:t>Other instream resources include </a:t>
            </a:r>
            <a:r>
              <a:rPr lang="en-US" sz="1600" dirty="0" smtClean="0">
                <a:cs typeface="Arial" panose="020B0604020202020204" pitchFamily="34" charset="0"/>
              </a:rPr>
              <a:t>Water </a:t>
            </a:r>
            <a:r>
              <a:rPr lang="en-US" sz="1600" dirty="0">
                <a:cs typeface="Arial" panose="020B0604020202020204" pitchFamily="34" charset="0"/>
              </a:rPr>
              <a:t>Q</a:t>
            </a:r>
            <a:r>
              <a:rPr lang="en-US" sz="1600" dirty="0" smtClean="0">
                <a:cs typeface="Arial" panose="020B0604020202020204" pitchFamily="34" charset="0"/>
              </a:rPr>
              <a:t>uality</a:t>
            </a:r>
            <a:r>
              <a:rPr lang="en-US" sz="1600" baseline="0" dirty="0" smtClean="0">
                <a:cs typeface="Arial" panose="020B0604020202020204" pitchFamily="34" charset="0"/>
              </a:rPr>
              <a:t> and</a:t>
            </a:r>
            <a:r>
              <a:rPr lang="en-US" sz="1600" dirty="0" smtClean="0">
                <a:cs typeface="Arial" panose="020B0604020202020204" pitchFamily="34" charset="0"/>
              </a:rPr>
              <a:t> Navigation</a:t>
            </a:r>
            <a:r>
              <a:rPr lang="en-US" sz="1600" b="1" dirty="0" smtClean="0">
                <a:cs typeface="Arial" panose="020B0604020202020204" pitchFamily="34" charset="0"/>
              </a:rPr>
              <a:t>. &lt;</a:t>
            </a:r>
            <a:r>
              <a:rPr lang="en-US" sz="1600" b="1" dirty="0">
                <a:cs typeface="Arial" panose="020B0604020202020204" pitchFamily="34" charset="0"/>
              </a:rPr>
              <a:t>CR</a:t>
            </a:r>
            <a:r>
              <a:rPr lang="en-US" sz="1600" b="1" dirty="0" smtClean="0">
                <a:cs typeface="Arial" panose="020B0604020202020204" pitchFamily="34" charset="0"/>
              </a:rPr>
              <a:t>&gt;</a:t>
            </a:r>
            <a:endParaRPr lang="en-US" sz="1600" b="1" dirty="0">
              <a:cs typeface="Arial" panose="020B0604020202020204" pitchFamily="34" charset="0"/>
            </a:endParaRPr>
          </a:p>
        </p:txBody>
      </p:sp>
    </p:spTree>
    <p:extLst>
      <p:ext uri="{BB962C8B-B14F-4D97-AF65-F5344CB8AC3E}">
        <p14:creationId xmlns:p14="http://schemas.microsoft.com/office/powerpoint/2010/main" val="358223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8</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z="1500" b="1" dirty="0">
              <a:latin typeface="Arial" charset="0"/>
            </a:endParaRPr>
          </a:p>
          <a:p>
            <a:pPr defTabSz="966529">
              <a:spcBef>
                <a:spcPct val="0"/>
              </a:spcBef>
            </a:pPr>
            <a:r>
              <a:rPr lang="en-US" sz="1500" b="1" dirty="0"/>
              <a:t>Recreation: Boating and Fishing</a:t>
            </a:r>
          </a:p>
          <a:p>
            <a:pPr defTabSz="966529">
              <a:spcBef>
                <a:spcPct val="0"/>
              </a:spcBef>
            </a:pPr>
            <a:endParaRPr lang="en-US" sz="1500" b="1" dirty="0">
              <a:effectLst>
                <a:outerShdw blurRad="38100" dist="38100" dir="2700000" algn="tl">
                  <a:srgbClr val="000000"/>
                </a:outerShdw>
              </a:effectLst>
              <a:cs typeface="Arial" pitchFamily="34" charset="0"/>
            </a:endParaRPr>
          </a:p>
        </p:txBody>
      </p:sp>
    </p:spTree>
    <p:extLst>
      <p:ext uri="{BB962C8B-B14F-4D97-AF65-F5344CB8AC3E}">
        <p14:creationId xmlns:p14="http://schemas.microsoft.com/office/powerpoint/2010/main" val="3741612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eaLnBrk="0" fontAlgn="base" hangingPunct="0">
              <a:spcBef>
                <a:spcPct val="0"/>
              </a:spcBef>
              <a:spcAft>
                <a:spcPct val="0"/>
              </a:spcAft>
              <a:defRPr/>
            </a:pPr>
            <a:fld id="{D0468030-8C7A-4740-9930-A4106F0E1F60}" type="slidenum">
              <a:rPr lang="en-US" smtClean="0">
                <a:solidFill>
                  <a:srgbClr val="000000"/>
                </a:solidFill>
                <a:latin typeface="Tahoma" pitchFamily="34" charset="0"/>
              </a:rPr>
              <a:pPr eaLnBrk="0" fontAlgn="base" hangingPunct="0">
                <a:spcBef>
                  <a:spcPct val="0"/>
                </a:spcBef>
                <a:spcAft>
                  <a:spcPct val="0"/>
                </a:spcAft>
                <a:defRPr/>
              </a:pPr>
              <a:t>9</a:t>
            </a:fld>
            <a:endParaRPr lang="en-US" smtClean="0">
              <a:solidFill>
                <a:srgbClr val="000000"/>
              </a:solidFill>
              <a:latin typeface="Tahoma"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xfrm>
            <a:off x="731520" y="4620578"/>
            <a:ext cx="5852160" cy="4731411"/>
          </a:xfrm>
          <a:noFill/>
        </p:spPr>
        <p:txBody>
          <a:bodyPr wrap="square" numCol="1" anchor="t" anchorCtr="0" compatLnSpc="1">
            <a:prstTxWarp prst="textNoShape">
              <a:avLst/>
            </a:prstTxWarp>
          </a:bodyPr>
          <a:lstStyle/>
          <a:p>
            <a:pPr>
              <a:spcBef>
                <a:spcPct val="0"/>
              </a:spcBef>
            </a:pPr>
            <a:r>
              <a:rPr lang="en-US" altLang="en-US" sz="1500" b="1" dirty="0" smtClean="0"/>
              <a:t>Scenic </a:t>
            </a:r>
            <a:r>
              <a:rPr lang="en-US" altLang="en-US" sz="1500" b="1" dirty="0"/>
              <a:t>or Aesthetic Values</a:t>
            </a:r>
          </a:p>
          <a:p>
            <a:pPr>
              <a:spcBef>
                <a:spcPct val="0"/>
              </a:spcBef>
            </a:pPr>
            <a:endParaRPr lang="en-US" altLang="en-US" sz="1500" b="1" dirty="0"/>
          </a:p>
        </p:txBody>
      </p:sp>
    </p:spTree>
    <p:extLst>
      <p:ext uri="{BB962C8B-B14F-4D97-AF65-F5344CB8AC3E}">
        <p14:creationId xmlns:p14="http://schemas.microsoft.com/office/powerpoint/2010/main" val="82719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1" y="3869636"/>
            <a:ext cx="8767860" cy="1388165"/>
          </a:xfrm>
        </p:spPr>
        <p:txBody>
          <a:bodyPr>
            <a:normAutofit/>
          </a:bodyPr>
          <a:lstStyle>
            <a:lvl1pPr marL="0" indent="0" algn="ctr">
              <a:buNone/>
              <a:defRPr sz="2200">
                <a:solidFill>
                  <a:srgbClr val="FFFFFF"/>
                </a:solidFill>
              </a:defRPr>
            </a:lvl1pPr>
            <a:lvl2pPr marL="457189" indent="0" algn="ctr">
              <a:buNone/>
              <a:defRPr sz="2200"/>
            </a:lvl2pPr>
            <a:lvl3pPr marL="914377" indent="0" algn="ctr">
              <a:buNone/>
              <a:defRPr sz="2200"/>
            </a:lvl3pPr>
            <a:lvl4pPr marL="1371566" indent="0" algn="ctr">
              <a:buNone/>
              <a:defRPr sz="2000"/>
            </a:lvl4pPr>
            <a:lvl5pPr marL="1828754" indent="0" algn="ctr">
              <a:buNone/>
              <a:defRPr sz="2000"/>
            </a:lvl5pPr>
            <a:lvl6pPr marL="2285943" indent="0" algn="ctr">
              <a:buNone/>
              <a:defRPr sz="2000"/>
            </a:lvl6pPr>
            <a:lvl7pPr marL="2743131" indent="0" algn="ctr">
              <a:buNone/>
              <a:defRPr sz="2000"/>
            </a:lvl7pPr>
            <a:lvl8pPr marL="3200320" indent="0" algn="ctr">
              <a:buNone/>
              <a:defRPr sz="2000"/>
            </a:lvl8pPr>
            <a:lvl9pPr marL="3657509"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4/4/2019</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1"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Vertical Title 1"/>
          <p:cNvSpPr>
            <a:spLocks noGrp="1"/>
          </p:cNvSpPr>
          <p:nvPr>
            <p:ph type="title" orient="vert"/>
          </p:nvPr>
        </p:nvSpPr>
        <p:spPr>
          <a:xfrm>
            <a:off x="8724901"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1"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Wide image and tex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1"/>
            <a:ext cx="12192000" cy="3875174"/>
          </a:xfrm>
          <a:solidFill>
            <a:srgbClr val="44688F"/>
          </a:solidFill>
        </p:spPr>
        <p:txBody>
          <a:bodyPr/>
          <a:lstStyle>
            <a:lvl1pPr marL="0" marR="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8" name="Title 1"/>
          <p:cNvSpPr>
            <a:spLocks noGrp="1"/>
          </p:cNvSpPr>
          <p:nvPr>
            <p:ph type="title" hasCustomPrompt="1"/>
          </p:nvPr>
        </p:nvSpPr>
        <p:spPr>
          <a:xfrm>
            <a:off x="1250576" y="3901791"/>
            <a:ext cx="9668436" cy="703098"/>
          </a:xfrm>
        </p:spPr>
        <p:txBody>
          <a:bodyPr anchor="ctr"/>
          <a:lstStyle>
            <a:lvl1pPr algn="ctr">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4792874"/>
            <a:ext cx="12191999" cy="1109304"/>
          </a:xfrm>
        </p:spPr>
        <p:txBody>
          <a:bodyPr anchor="t" anchorCtr="0">
            <a:normAutofit/>
          </a:bodyPr>
          <a:lstStyle>
            <a:lvl1pPr marL="0" indent="0" algn="ctr">
              <a:spcBef>
                <a:spcPts val="0"/>
              </a:spcBef>
              <a:buFontTx/>
              <a:buNone/>
              <a:defRPr sz="1867"/>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here</a:t>
            </a:r>
            <a:endParaRPr kumimoji="1" lang="ja-JP" altLang="en-US" dirty="0"/>
          </a:p>
        </p:txBody>
      </p:sp>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6788" y="5902178"/>
            <a:ext cx="2298424" cy="703280"/>
          </a:xfrm>
          <a:prstGeom prst="rect">
            <a:avLst/>
          </a:prstGeom>
        </p:spPr>
      </p:pic>
    </p:spTree>
    <p:extLst>
      <p:ext uri="{BB962C8B-B14F-4D97-AF65-F5344CB8AC3E}">
        <p14:creationId xmlns:p14="http://schemas.microsoft.com/office/powerpoint/2010/main" val="2018868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text only 1">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35567" y="932537"/>
            <a:ext cx="3407834" cy="2432655"/>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12" hasCustomPrompt="1"/>
          </p:nvPr>
        </p:nvSpPr>
        <p:spPr>
          <a:xfrm>
            <a:off x="948267" y="3574543"/>
            <a:ext cx="3395133" cy="2015378"/>
          </a:xfrm>
        </p:spPr>
        <p:txBody>
          <a:bodyPr anchor="t">
            <a:normAutofit/>
          </a:bodyPr>
          <a:lstStyle>
            <a:lvl1pPr marL="304861" indent="-304861" algn="l">
              <a:lnSpc>
                <a:spcPct val="100000"/>
              </a:lnSpc>
              <a:spcBef>
                <a:spcPts val="0"/>
              </a:spcBef>
              <a:spcAft>
                <a:spcPts val="400"/>
              </a:spcAft>
              <a:buFont typeface="Wingdings" panose="05000000000000000000" pitchFamily="2" charset="2"/>
              <a:buChar char="§"/>
              <a:defRPr sz="1867">
                <a:solidFill>
                  <a:schemeClr val="tx1"/>
                </a:solidFill>
              </a:defRPr>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a:t>
            </a:r>
            <a:r>
              <a:rPr kumimoji="1" lang="en-US" altLang="ja-JP" dirty="0" smtClean="0"/>
              <a:t>here</a:t>
            </a:r>
          </a:p>
          <a:p>
            <a:pPr lvl="0"/>
            <a:r>
              <a:rPr kumimoji="1" lang="en-US" altLang="ja-JP" dirty="0" smtClean="0"/>
              <a:t>Text</a:t>
            </a:r>
            <a:endParaRPr kumimoji="1" lang="ja-JP" altLang="en-US" dirty="0"/>
          </a:p>
        </p:txBody>
      </p:sp>
      <p:sp>
        <p:nvSpPr>
          <p:cNvPr id="12" name="Slide Number Placeholder 2"/>
          <p:cNvSpPr txBox="1">
            <a:spLocks/>
          </p:cNvSpPr>
          <p:nvPr userDrawn="1"/>
        </p:nvSpPr>
        <p:spPr>
          <a:xfrm>
            <a:off x="9961649" y="6253130"/>
            <a:ext cx="2057519" cy="365125"/>
          </a:xfrm>
          <a:prstGeom prst="rect">
            <a:avLst/>
          </a:prstGeom>
        </p:spPr>
        <p:txBody>
          <a:bodyPr vert="horz" lIns="60969" tIns="30485" rIns="60969" bIns="30485"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200" smtClean="0"/>
              <a:pPr/>
              <a:t>‹#›</a:t>
            </a:fld>
            <a:endParaRPr kumimoji="1" lang="ja-JP" altLang="en-US" sz="1200"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7313" y="6298665"/>
            <a:ext cx="423637" cy="312014"/>
          </a:xfrm>
          <a:prstGeom prst="rect">
            <a:avLst/>
          </a:prstGeom>
        </p:spPr>
      </p:pic>
      <p:cxnSp>
        <p:nvCxnSpPr>
          <p:cNvPr id="14" name="Straight Connector 13"/>
          <p:cNvCxnSpPr/>
          <p:nvPr userDrawn="1"/>
        </p:nvCxnSpPr>
        <p:spPr>
          <a:xfrm flipH="1">
            <a:off x="617301" y="6454672"/>
            <a:ext cx="10578625"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8485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CD90C0B-A2BE-4E0A-9AA2-A86DC124A3D8}" type="datetimeFigureOut">
              <a:rPr lang="en-US">
                <a:solidFill>
                  <a:prstClr val="black">
                    <a:tint val="75000"/>
                  </a:prstClr>
                </a:solidFill>
              </a:rPr>
              <a:pPr>
                <a:defRPr/>
              </a:p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0C18883-2C74-40E5-8C00-DFE79E4D3C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7729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50994E-BEC7-4A68-A4F8-0E25984D8C8D}" type="datetimeFigureOut">
              <a:rPr lang="en-US">
                <a:solidFill>
                  <a:prstClr val="black">
                    <a:tint val="75000"/>
                  </a:prstClr>
                </a:solidFill>
              </a:rPr>
              <a:pPr>
                <a:defRPr/>
              </a:p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3EE7837-EE67-4501-8387-125A23BB14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3557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19C609-D0E3-48D4-83CA-E0D1BAE7668E}" type="datetimeFigureOut">
              <a:rPr lang="en-US">
                <a:solidFill>
                  <a:prstClr val="black">
                    <a:tint val="75000"/>
                  </a:prstClr>
                </a:solidFill>
              </a:rPr>
              <a:pPr>
                <a:defRPr/>
              </a:p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5D1349-FE2F-4B55-81D7-0FAC0FAB30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60912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56B916-8DF0-4847-BC5A-14E1FBF1EB67}" type="datetimeFigureOut">
              <a:rPr lang="en-US">
                <a:solidFill>
                  <a:prstClr val="black">
                    <a:tint val="75000"/>
                  </a:prstClr>
                </a:solidFill>
              </a:rPr>
              <a:pPr>
                <a:defRPr/>
              </a:pPr>
              <a:t>4/4/2019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CE9F658-448F-4C88-B0A1-D66D930CF8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31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9DEDB0-C58C-4689-9F7C-1A6500EF6EAD}" type="datetimeFigureOut">
              <a:rPr lang="en-US">
                <a:solidFill>
                  <a:prstClr val="black">
                    <a:tint val="75000"/>
                  </a:prstClr>
                </a:solidFill>
              </a:rPr>
              <a:pPr>
                <a:defRPr/>
              </a:pPr>
              <a:t>4/4/2019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D53BFB-6FFC-464B-B773-2616C1B620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5494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D955FE8-0246-4A36-8E11-46E2C686631C}" type="datetimeFigureOut">
              <a:rPr lang="en-US">
                <a:solidFill>
                  <a:prstClr val="black">
                    <a:tint val="75000"/>
                  </a:prstClr>
                </a:solidFill>
              </a:rPr>
              <a:pPr>
                <a:defRPr/>
              </a:pPr>
              <a:t>4/4/2019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0EA701B-F4B1-47B4-8147-CEF3C1955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684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9" name="Footer Placeholder 5"/>
          <p:cNvSpPr>
            <a:spLocks noGrp="1"/>
          </p:cNvSpPr>
          <p:nvPr>
            <p:ph type="ftr" sz="quarter" idx="11"/>
          </p:nvPr>
        </p:nvSpPr>
        <p:spPr>
          <a:xfrm>
            <a:off x="3949149" y="6100542"/>
            <a:ext cx="4717775" cy="365125"/>
          </a:xfrm>
        </p:spPr>
        <p:txBody>
          <a:bodyPr/>
          <a:lstStyle/>
          <a:p>
            <a:endParaRPr lang="en-US" dirty="0"/>
          </a:p>
        </p:txBody>
      </p:sp>
      <p:sp>
        <p:nvSpPr>
          <p:cNvPr id="10"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23097E-12A3-4E45-AF72-3E845EA58D22}" type="datetimeFigureOut">
              <a:rPr lang="en-US">
                <a:solidFill>
                  <a:prstClr val="black">
                    <a:tint val="75000"/>
                  </a:prstClr>
                </a:solidFill>
              </a:rPr>
              <a:pPr>
                <a:defRPr/>
              </a:pPr>
              <a:t>4/4/2019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9BF245-B591-4568-BA28-0E535EE565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803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536551-4949-4950-8410-5BDE59A6B404}" type="datetimeFigureOut">
              <a:rPr lang="en-US">
                <a:solidFill>
                  <a:prstClr val="black">
                    <a:tint val="75000"/>
                  </a:prstClr>
                </a:solidFill>
              </a:rPr>
              <a:pPr>
                <a:defRPr/>
              </a:pPr>
              <a:t>4/4/2019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50985D-E3FE-401E-9646-8F795A336B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7049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CC6400-94B1-48B1-85FA-DD0B4D379EA9}" type="datetimeFigureOut">
              <a:rPr lang="en-US">
                <a:solidFill>
                  <a:prstClr val="black">
                    <a:tint val="75000"/>
                  </a:prstClr>
                </a:solidFill>
              </a:rPr>
              <a:pPr>
                <a:defRPr/>
              </a:pPr>
              <a:t>4/4/2019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94FEE0-0B3A-457F-B419-F58BAC344B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93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2365E6-EA27-4584-BE0B-EBC84F83C6B1}" type="datetimeFigureOut">
              <a:rPr lang="en-US">
                <a:solidFill>
                  <a:prstClr val="black">
                    <a:tint val="75000"/>
                  </a:prstClr>
                </a:solidFill>
              </a:rPr>
              <a:pPr>
                <a:defRPr/>
              </a:p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B10873-680A-4D5A-A9AA-7CE28E65AD1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009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88992D-BFD4-4838-9E60-2C068C8484D3}" type="datetimeFigureOut">
              <a:rPr lang="en-US">
                <a:solidFill>
                  <a:prstClr val="black">
                    <a:tint val="75000"/>
                  </a:prstClr>
                </a:solidFill>
              </a:rPr>
              <a:pPr>
                <a:defRPr/>
              </a:pPr>
              <a:t>4/4/2019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4767C5-8578-4E60-9395-D83DB5B75F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25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CFB381CD-534F-46AE-A17D-9D6B4ACDDA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4428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ide image and text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0" y="932537"/>
            <a:ext cx="12192000" cy="2495935"/>
          </a:xfrm>
          <a:solidFill>
            <a:srgbClr val="44688F">
              <a:alpha val="20000"/>
            </a:srgbClr>
          </a:solidFill>
        </p:spPr>
        <p:txBody>
          <a:bodyPr/>
          <a:lstStyle>
            <a:lvl1pPr marL="0" marR="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91446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smtClean="0"/>
              <a:t>Click icon to add picture</a:t>
            </a:r>
            <a:endParaRPr kumimoji="1" lang="ja-JP" altLang="en-US" dirty="0"/>
          </a:p>
        </p:txBody>
      </p:sp>
      <p:sp>
        <p:nvSpPr>
          <p:cNvPr id="2" name="Title 1"/>
          <p:cNvSpPr>
            <a:spLocks noGrp="1"/>
          </p:cNvSpPr>
          <p:nvPr>
            <p:ph type="title" hasCustomPrompt="1"/>
          </p:nvPr>
        </p:nvSpPr>
        <p:spPr>
          <a:xfrm>
            <a:off x="1295400" y="2523401"/>
            <a:ext cx="9601200" cy="905070"/>
          </a:xfrm>
        </p:spPr>
        <p:txBody>
          <a:bodyPr/>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891367" y="3700504"/>
            <a:ext cx="6409267" cy="1889417"/>
          </a:xfrm>
        </p:spPr>
        <p:txBody>
          <a:bodyPr anchor="ctr"/>
          <a:lstStyle>
            <a:lvl1pPr marL="0" indent="0" algn="ctr">
              <a:buFontTx/>
              <a:buNone/>
              <a:defRPr/>
            </a:lvl1pPr>
            <a:lvl2pPr marL="457231" indent="0">
              <a:buNone/>
              <a:defRPr sz="1200"/>
            </a:lvl2pPr>
            <a:lvl3pPr marL="914461" indent="0">
              <a:buNone/>
              <a:defRPr sz="1200"/>
            </a:lvl3pPr>
            <a:lvl4pPr marL="1371692" indent="0">
              <a:buNone/>
              <a:defRPr sz="1200"/>
            </a:lvl4pPr>
            <a:lvl5pPr marL="1828922" indent="0">
              <a:buNone/>
              <a:defRPr sz="1200"/>
            </a:lvl5pPr>
          </a:lstStyle>
          <a:p>
            <a:pPr lvl="0"/>
            <a:r>
              <a:rPr kumimoji="1" lang="en-US" altLang="ja-JP" dirty="0"/>
              <a:t>Text goes here</a:t>
            </a:r>
            <a:endParaRPr kumimoji="1" lang="ja-JP" altLang="en-US" dirty="0"/>
          </a:p>
        </p:txBody>
      </p:sp>
      <p:sp>
        <p:nvSpPr>
          <p:cNvPr id="7" name="Slide Number Placeholder 2"/>
          <p:cNvSpPr txBox="1">
            <a:spLocks/>
          </p:cNvSpPr>
          <p:nvPr userDrawn="1"/>
        </p:nvSpPr>
        <p:spPr>
          <a:xfrm>
            <a:off x="0" y="6253129"/>
            <a:ext cx="12019167" cy="604871"/>
          </a:xfrm>
          <a:prstGeom prst="rect">
            <a:avLst/>
          </a:prstGeom>
        </p:spPr>
        <p:txBody>
          <a:bodyPr vert="horz" lIns="60969" tIns="30485" rIns="60969" bIns="30485"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200" smtClean="0"/>
              <a:pPr/>
              <a:t>‹#›</a:t>
            </a:fld>
            <a:endParaRPr kumimoji="1" lang="ja-JP" altLang="en-US" sz="1200"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77313" y="6298665"/>
            <a:ext cx="423637" cy="312014"/>
          </a:xfrm>
          <a:prstGeom prst="rect">
            <a:avLst/>
          </a:prstGeom>
        </p:spPr>
      </p:pic>
      <p:cxnSp>
        <p:nvCxnSpPr>
          <p:cNvPr id="9" name="Straight Connector 8"/>
          <p:cNvCxnSpPr/>
          <p:nvPr userDrawn="1"/>
        </p:nvCxnSpPr>
        <p:spPr>
          <a:xfrm flipH="1">
            <a:off x="617301" y="6454672"/>
            <a:ext cx="10578625"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0167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1" cap="small" baseline="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b="1">
                <a:solidFill>
                  <a:schemeClr val="bg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4/4/2019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1"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9" name="Rectangle 8"/>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11" name="Footer Placeholder 5"/>
          <p:cNvSpPr>
            <a:spLocks noGrp="1"/>
          </p:cNvSpPr>
          <p:nvPr>
            <p:ph type="ftr" sz="quarter" idx="11"/>
          </p:nvPr>
        </p:nvSpPr>
        <p:spPr>
          <a:xfrm>
            <a:off x="3949149" y="6100542"/>
            <a:ext cx="4717775" cy="365125"/>
          </a:xfrm>
        </p:spPr>
        <p:txBody>
          <a:bodyPr/>
          <a:lstStyle/>
          <a:p>
            <a:endParaRPr lang="en-US" dirty="0"/>
          </a:p>
        </p:txBody>
      </p:sp>
      <p:sp>
        <p:nvSpPr>
          <p:cNvPr id="12"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13" name="Footer Placeholder 5"/>
          <p:cNvSpPr>
            <a:spLocks noGrp="1"/>
          </p:cNvSpPr>
          <p:nvPr>
            <p:ph type="ftr" sz="quarter" idx="11"/>
          </p:nvPr>
        </p:nvSpPr>
        <p:spPr>
          <a:xfrm>
            <a:off x="3949149" y="6100542"/>
            <a:ext cx="4717775" cy="365125"/>
          </a:xfrm>
        </p:spPr>
        <p:txBody>
          <a:bodyPr/>
          <a:lstStyle/>
          <a:p>
            <a:endParaRPr lang="en-US" dirty="0"/>
          </a:p>
        </p:txBody>
      </p:sp>
      <p:sp>
        <p:nvSpPr>
          <p:cNvPr id="14"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6" name="Rectangle 5"/>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8" name="Footer Placeholder 5"/>
          <p:cNvSpPr>
            <a:spLocks noGrp="1"/>
          </p:cNvSpPr>
          <p:nvPr>
            <p:ph type="ftr" sz="quarter" idx="11"/>
          </p:nvPr>
        </p:nvSpPr>
        <p:spPr>
          <a:xfrm>
            <a:off x="3949149" y="6100542"/>
            <a:ext cx="4717775" cy="365125"/>
          </a:xfrm>
        </p:spPr>
        <p:txBody>
          <a:bodyPr/>
          <a:lstStyle/>
          <a:p>
            <a:endParaRPr lang="en-US" dirty="0"/>
          </a:p>
        </p:txBody>
      </p:sp>
      <p:sp>
        <p:nvSpPr>
          <p:cNvPr id="9"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6"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7" name="Footer Placeholder 5"/>
          <p:cNvSpPr>
            <a:spLocks noGrp="1"/>
          </p:cNvSpPr>
          <p:nvPr>
            <p:ph type="ftr" sz="quarter" idx="11"/>
          </p:nvPr>
        </p:nvSpPr>
        <p:spPr>
          <a:xfrm>
            <a:off x="3949149" y="6100542"/>
            <a:ext cx="4717775" cy="365125"/>
          </a:xfrm>
        </p:spPr>
        <p:txBody>
          <a:bodyPr/>
          <a:lstStyle/>
          <a:p>
            <a:endParaRPr lang="en-US" dirty="0"/>
          </a:p>
        </p:txBody>
      </p:sp>
      <p:sp>
        <p:nvSpPr>
          <p:cNvPr id="8"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623418" y="451945"/>
            <a:ext cx="10980004" cy="5969876"/>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panose="020F0502020204030204" pitchFamily="34" charset="0"/>
            </a:endParaRPr>
          </a:p>
        </p:txBody>
      </p:sp>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9" name="Date Placeholder 4"/>
          <p:cNvSpPr>
            <a:spLocks noGrp="1"/>
          </p:cNvSpPr>
          <p:nvPr>
            <p:ph type="dt" sz="half" idx="10"/>
          </p:nvPr>
        </p:nvSpPr>
        <p:spPr>
          <a:xfrm>
            <a:off x="1142996" y="6100542"/>
            <a:ext cx="2329075" cy="365125"/>
          </a:xfrm>
        </p:spPr>
        <p:txBody>
          <a:bodyPr/>
          <a:lstStyle/>
          <a:p>
            <a:fld id="{96DFF08F-DC6B-4601-B491-B0F83F6DD2DA}" type="datetimeFigureOut">
              <a:rPr lang="en-US" dirty="0"/>
              <a:t>4/4/2019</a:t>
            </a:fld>
            <a:endParaRPr lang="en-US" dirty="0"/>
          </a:p>
        </p:txBody>
      </p:sp>
      <p:sp>
        <p:nvSpPr>
          <p:cNvPr id="10" name="Footer Placeholder 5"/>
          <p:cNvSpPr>
            <a:spLocks noGrp="1"/>
          </p:cNvSpPr>
          <p:nvPr>
            <p:ph type="ftr" sz="quarter" idx="11"/>
          </p:nvPr>
        </p:nvSpPr>
        <p:spPr>
          <a:xfrm>
            <a:off x="3949149" y="6100542"/>
            <a:ext cx="4717775" cy="365125"/>
          </a:xfrm>
        </p:spPr>
        <p:txBody>
          <a:bodyPr/>
          <a:lstStyle/>
          <a:p>
            <a:endParaRPr lang="en-US" dirty="0"/>
          </a:p>
        </p:txBody>
      </p:sp>
      <p:sp>
        <p:nvSpPr>
          <p:cNvPr id="11" name="Slide Number Placeholder 6"/>
          <p:cNvSpPr>
            <a:spLocks noGrp="1"/>
          </p:cNvSpPr>
          <p:nvPr>
            <p:ph type="sldNum" sz="quarter" idx="12"/>
          </p:nvPr>
        </p:nvSpPr>
        <p:spPr>
          <a:xfrm>
            <a:off x="9329532" y="6100542"/>
            <a:ext cx="1706217" cy="365125"/>
          </a:xfrm>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6000" b="-6000"/>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1"/>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143002" y="2057400"/>
            <a:ext cx="9872871" cy="4038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142996" y="6223830"/>
            <a:ext cx="2329075" cy="365125"/>
          </a:xfrm>
          <a:prstGeom prst="rect">
            <a:avLst/>
          </a:prstGeom>
        </p:spPr>
        <p:txBody>
          <a:bodyPr vert="horz" lIns="91440" tIns="45720" rIns="91440" bIns="45720" rtlCol="0" anchor="ctr"/>
          <a:lstStyle>
            <a:lvl1pPr algn="l">
              <a:defRPr sz="1200">
                <a:solidFill>
                  <a:schemeClr val="accent1"/>
                </a:solidFill>
                <a:latin typeface="Calibri" panose="020F0502020204030204" pitchFamily="34" charset="0"/>
              </a:defRPr>
            </a:lvl1pPr>
          </a:lstStyle>
          <a:p>
            <a:fld id="{96DFF08F-DC6B-4601-B491-B0F83F6DD2DA}" type="datetimeFigureOut">
              <a:rPr lang="en-US" smtClean="0"/>
              <a:pPr/>
              <a:t>4/4/2019</a:t>
            </a:fld>
            <a:endParaRPr lang="en-US" dirty="0"/>
          </a:p>
        </p:txBody>
      </p:sp>
      <p:sp>
        <p:nvSpPr>
          <p:cNvPr id="5" name="Footer Placeholder 4"/>
          <p:cNvSpPr>
            <a:spLocks noGrp="1"/>
          </p:cNvSpPr>
          <p:nvPr>
            <p:ph type="ftr" sz="quarter" idx="3"/>
          </p:nvPr>
        </p:nvSpPr>
        <p:spPr>
          <a:xfrm>
            <a:off x="3949149" y="6223830"/>
            <a:ext cx="4717775" cy="365125"/>
          </a:xfrm>
          <a:prstGeom prst="rect">
            <a:avLst/>
          </a:prstGeom>
        </p:spPr>
        <p:txBody>
          <a:bodyPr vert="horz" lIns="91440" tIns="45720" rIns="91440" bIns="45720" rtlCol="0" anchor="ctr"/>
          <a:lstStyle>
            <a:lvl1pPr algn="ctr">
              <a:defRPr sz="1200">
                <a:solidFill>
                  <a:schemeClr val="accent1"/>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9329532" y="6223830"/>
            <a:ext cx="1706217" cy="365125"/>
          </a:xfrm>
          <a:prstGeom prst="rect">
            <a:avLst/>
          </a:prstGeom>
        </p:spPr>
        <p:txBody>
          <a:bodyPr vert="horz" lIns="91440" tIns="45720" rIns="91440" bIns="45720" rtlCol="0" anchor="ctr"/>
          <a:lstStyle>
            <a:lvl1pPr algn="r">
              <a:defRPr sz="1200">
                <a:solidFill>
                  <a:schemeClr val="accent1"/>
                </a:solidFill>
                <a:latin typeface="Calibri" panose="020F0502020204030204" pitchFamily="34" charset="0"/>
              </a:defRPr>
            </a:lvl1pPr>
          </a:lstStyle>
          <a:p>
            <a:fld id="{4FAB73BC-B049-4115-A692-8D63A059BFB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 id="2147483710" r:id="rId13"/>
  </p:sldLayoutIdLst>
  <p:txStyles>
    <p:titleStyle>
      <a:lvl1pPr algn="l" defTabSz="914377" rtl="0" eaLnBrk="1" latinLnBrk="0" hangingPunct="1">
        <a:lnSpc>
          <a:spcPct val="90000"/>
        </a:lnSpc>
        <a:spcBef>
          <a:spcPct val="0"/>
        </a:spcBef>
        <a:buNone/>
        <a:defRPr sz="4400" kern="1200">
          <a:solidFill>
            <a:schemeClr val="tx2"/>
          </a:solidFill>
          <a:latin typeface="Calibri" panose="020F0502020204030204" pitchFamily="34" charset="0"/>
          <a:ea typeface="+mj-ea"/>
          <a:cs typeface="+mj-cs"/>
        </a:defRPr>
      </a:lvl1pPr>
    </p:titleStyle>
    <p:bodyStyle>
      <a:lvl1pPr marL="228594" indent="-182875" algn="l" defTabSz="914377" rtl="0" eaLnBrk="1" latinLnBrk="0" hangingPunct="1">
        <a:lnSpc>
          <a:spcPct val="90000"/>
        </a:lnSpc>
        <a:spcBef>
          <a:spcPts val="1400"/>
        </a:spcBef>
        <a:buClr>
          <a:schemeClr val="accent1"/>
        </a:buClr>
        <a:buSzPct val="80000"/>
        <a:buFont typeface="Corbel" pitchFamily="34" charset="0"/>
        <a:buChar char="•"/>
        <a:defRPr sz="2200" kern="1200">
          <a:solidFill>
            <a:schemeClr val="tx2"/>
          </a:solidFill>
          <a:latin typeface="Calibri" panose="020F0502020204030204" pitchFamily="34" charset="0"/>
          <a:ea typeface="+mn-ea"/>
          <a:cs typeface="+mn-cs"/>
        </a:defRPr>
      </a:lvl1pPr>
      <a:lvl2pPr marL="457189"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tx2"/>
          </a:solidFill>
          <a:latin typeface="Calibri" panose="020F0502020204030204" pitchFamily="34" charset="0"/>
          <a:ea typeface="+mn-ea"/>
          <a:cs typeface="+mn-cs"/>
        </a:defRPr>
      </a:lvl2pPr>
      <a:lvl3pPr marL="731502"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tx2"/>
          </a:solidFill>
          <a:latin typeface="Calibri" panose="020F0502020204030204" pitchFamily="34" charset="0"/>
          <a:ea typeface="+mn-ea"/>
          <a:cs typeface="+mn-cs"/>
        </a:defRPr>
      </a:lvl3pPr>
      <a:lvl4pPr marL="1005815"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1280128" indent="-182875"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l="-10000" r="-10000"/>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377">
              <a:defRPr/>
            </a:pPr>
            <a:fld id="{F66868E3-F17A-4D2D-8459-52D817FDB5B9}" type="datetimeFigureOut">
              <a:rPr lang="en-US" smtClean="0">
                <a:solidFill>
                  <a:prstClr val="black">
                    <a:tint val="75000"/>
                  </a:prstClr>
                </a:solidFill>
              </a:rPr>
              <a:pPr defTabSz="914377">
                <a:defRPr/>
              </a:pPr>
              <a:t>4/4/2019</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377">
              <a:defRPr/>
            </a:pPr>
            <a:fld id="{CAC54AA2-5BF8-406E-B06F-2155F0D48542}"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702538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12"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7.t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file:///Z:\My%20Documents\PowerPoint%20Files\mpegs\fish%20pinkfighting2.mpeg" TargetMode="External"/><Relationship Id="rId7" Type="http://schemas.openxmlformats.org/officeDocument/2006/relationships/image" Target="../media/image48.png"/><Relationship Id="rId2" Type="http://schemas.openxmlformats.org/officeDocument/2006/relationships/video" Target="file:///Z:\My%20Documents\PowerPoint%20Files\mpegs\fish%20fighting%20socattack2.mpeg" TargetMode="External"/><Relationship Id="rId1" Type="http://schemas.microsoft.com/office/2007/relationships/media" Target="file:///Z:\My%20Documents\PowerPoint%20Files\mpegs\fish%20fighting%20socattack2.mpeg" TargetMode="External"/><Relationship Id="rId6" Type="http://schemas.openxmlformats.org/officeDocument/2006/relationships/notesSlide" Target="../notesSlides/notesSlide42.xml"/><Relationship Id="rId5" Type="http://schemas.openxmlformats.org/officeDocument/2006/relationships/slideLayout" Target="../slideLayouts/slideLayout8.xml"/><Relationship Id="rId4" Type="http://schemas.openxmlformats.org/officeDocument/2006/relationships/video" Target="file:///Z:\My%20Documents\PowerPoint%20Files\mpegs\fish%20pinkfighting2.mpe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hyperlink" Target="http://www.flickr.com/photos/16402403@N00/57290133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7" name="Picture Placeholder 6" descr="Summit Lake in foreground and Mount Rainier in background. Trees in foreground." title="Mount Rainier from Summit Lake"/>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xfrm>
            <a:off x="118" y="67"/>
            <a:ext cx="12191765" cy="3849485"/>
          </a:xfrm>
          <a:solidFill>
            <a:schemeClr val="accent2"/>
          </a:solidFill>
        </p:spPr>
      </p:pic>
      <p:sp>
        <p:nvSpPr>
          <p:cNvPr id="4" name="Title 3"/>
          <p:cNvSpPr>
            <a:spLocks noGrp="1"/>
          </p:cNvSpPr>
          <p:nvPr>
            <p:ph type="title"/>
          </p:nvPr>
        </p:nvSpPr>
        <p:spPr>
          <a:xfrm>
            <a:off x="-1881" y="3849552"/>
            <a:ext cx="12193646" cy="1359723"/>
          </a:xfrm>
        </p:spPr>
        <p:txBody>
          <a:bodyPr>
            <a:noAutofit/>
          </a:bodyPr>
          <a:lstStyle/>
          <a:p>
            <a:r>
              <a:rPr lang="en-US" dirty="0" smtClean="0">
                <a:cs typeface="Calibri" panose="020F0502020204030204" pitchFamily="34" charset="0"/>
              </a:rPr>
              <a:t>An Introduction to Instream Flows </a:t>
            </a:r>
            <a:br>
              <a:rPr lang="en-US" dirty="0" smtClean="0">
                <a:cs typeface="Calibri" panose="020F0502020204030204" pitchFamily="34" charset="0"/>
              </a:rPr>
            </a:br>
            <a:r>
              <a:rPr lang="en-US" sz="4000" dirty="0" smtClean="0">
                <a:cs typeface="Calibri" panose="020F0502020204030204" pitchFamily="34" charset="0"/>
              </a:rPr>
              <a:t>Science, Policy, and Impacts to Availability</a:t>
            </a:r>
            <a:endParaRPr lang="en-US" sz="4000" dirty="0">
              <a:cs typeface="Calibri" panose="020F0502020204030204" pitchFamily="34" charset="0"/>
            </a:endParaRPr>
          </a:p>
        </p:txBody>
      </p:sp>
      <p:sp>
        <p:nvSpPr>
          <p:cNvPr id="5" name="Text Placeholder 4"/>
          <p:cNvSpPr>
            <a:spLocks noGrp="1"/>
          </p:cNvSpPr>
          <p:nvPr>
            <p:ph type="body" sz="quarter" idx="12"/>
          </p:nvPr>
        </p:nvSpPr>
        <p:spPr>
          <a:xfrm>
            <a:off x="228836" y="5514975"/>
            <a:ext cx="3795954" cy="1118454"/>
          </a:xfrm>
        </p:spPr>
        <p:txBody>
          <a:bodyPr>
            <a:noAutofit/>
          </a:bodyPr>
          <a:lstStyle/>
          <a:p>
            <a:r>
              <a:rPr lang="en-US" sz="2400" dirty="0" smtClean="0">
                <a:solidFill>
                  <a:schemeClr val="tx1"/>
                </a:solidFill>
              </a:rPr>
              <a:t>April 3 2019</a:t>
            </a:r>
          </a:p>
          <a:p>
            <a:r>
              <a:rPr lang="en-US" sz="2400" dirty="0" smtClean="0">
                <a:solidFill>
                  <a:schemeClr val="tx1"/>
                </a:solidFill>
              </a:rPr>
              <a:t>WRIA 10 Restoration </a:t>
            </a:r>
            <a:r>
              <a:rPr lang="en-US" sz="2400" dirty="0">
                <a:solidFill>
                  <a:schemeClr val="tx1"/>
                </a:solidFill>
              </a:rPr>
              <a:t>and Enhancement Committee</a:t>
            </a:r>
          </a:p>
        </p:txBody>
      </p:sp>
      <p:sp>
        <p:nvSpPr>
          <p:cNvPr id="8" name="Rectangle 7" title="decorative element"/>
          <p:cNvSpPr/>
          <p:nvPr/>
        </p:nvSpPr>
        <p:spPr>
          <a:xfrm>
            <a:off x="-824" y="3769262"/>
            <a:ext cx="12193647" cy="8029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8" tIns="30485" rIns="60968" bIns="30485" numCol="1" spcCol="0" rtlCol="0" fromWordArt="0" anchor="ctr" anchorCtr="0" forceAA="0" compatLnSpc="1">
            <a:prstTxWarp prst="textNoShape">
              <a:avLst/>
            </a:prstTxWarp>
            <a:noAutofit/>
          </a:bodyPr>
          <a:lstStyle/>
          <a:p>
            <a:pPr algn="ctr"/>
            <a:endParaRPr kumimoji="1" lang="en-US" sz="1200"/>
          </a:p>
        </p:txBody>
      </p:sp>
      <p:sp>
        <p:nvSpPr>
          <p:cNvPr id="9" name="Rectangle 8" title="decorative element"/>
          <p:cNvSpPr/>
          <p:nvPr/>
        </p:nvSpPr>
        <p:spPr>
          <a:xfrm>
            <a:off x="-1880" y="3774023"/>
            <a:ext cx="12193646" cy="53727"/>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8" tIns="30485" rIns="60968" bIns="30485" numCol="1" spcCol="0" rtlCol="0" fromWordArt="0" anchor="ctr" anchorCtr="0" forceAA="0" compatLnSpc="1">
            <a:prstTxWarp prst="textNoShape">
              <a:avLst/>
            </a:prstTxWarp>
            <a:noAutofit/>
          </a:bodyPr>
          <a:lstStyle/>
          <a:p>
            <a:pPr algn="ctr"/>
            <a:endParaRPr kumimoji="1" lang="en-US" sz="1200"/>
          </a:p>
        </p:txBody>
      </p:sp>
      <p:sp>
        <p:nvSpPr>
          <p:cNvPr id="10" name="Text Placeholder 4"/>
          <p:cNvSpPr txBox="1">
            <a:spLocks/>
          </p:cNvSpPr>
          <p:nvPr/>
        </p:nvSpPr>
        <p:spPr>
          <a:xfrm>
            <a:off x="8252935" y="5289565"/>
            <a:ext cx="3662840" cy="1177613"/>
          </a:xfrm>
          <a:prstGeom prst="rect">
            <a:avLst/>
          </a:prstGeom>
        </p:spPr>
        <p:txBody>
          <a:bodyPr vert="horz" lIns="91438" tIns="45719" rIns="91438" bIns="45719" rtlCol="0" anchor="t" anchorCtr="0">
            <a:noAutofit/>
          </a:bodyPr>
          <a:lstStyle>
            <a:lvl1pPr marL="0" indent="0" algn="ctr" defTabSz="914377" rtl="0" eaLnBrk="1" latinLnBrk="0" hangingPunct="1">
              <a:lnSpc>
                <a:spcPct val="90000"/>
              </a:lnSpc>
              <a:spcBef>
                <a:spcPts val="0"/>
              </a:spcBef>
              <a:buClr>
                <a:schemeClr val="accent1"/>
              </a:buClr>
              <a:buSzPct val="80000"/>
              <a:buFontTx/>
              <a:buNone/>
              <a:defRPr sz="1867" kern="1200">
                <a:solidFill>
                  <a:schemeClr val="tx2"/>
                </a:solidFill>
                <a:latin typeface="Calibri" panose="020F0502020204030204" pitchFamily="34" charset="0"/>
                <a:ea typeface="+mn-ea"/>
                <a:cs typeface="+mn-cs"/>
              </a:defRPr>
            </a:lvl1pPr>
            <a:lvl2pPr marL="457231"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2pPr>
            <a:lvl3pPr marL="914461"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3pPr>
            <a:lvl4pPr marL="1371692"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4pPr>
            <a:lvl5pPr marL="1828922" indent="0" algn="l" defTabSz="914377" rtl="0" eaLnBrk="1" latinLnBrk="0" hangingPunct="1">
              <a:lnSpc>
                <a:spcPct val="90000"/>
              </a:lnSpc>
              <a:spcBef>
                <a:spcPts val="200"/>
              </a:spcBef>
              <a:spcAft>
                <a:spcPts val="400"/>
              </a:spcAft>
              <a:buClr>
                <a:schemeClr val="accent1"/>
              </a:buClr>
              <a:buSzPct val="80000"/>
              <a:buFont typeface="Corbel" pitchFamily="34" charset="0"/>
              <a:buNone/>
              <a:defRPr sz="1200" kern="1200">
                <a:solidFill>
                  <a:schemeClr val="tx2"/>
                </a:solidFill>
                <a:latin typeface="Calibri" panose="020F0502020204030204" pitchFamily="34" charset="0"/>
                <a:ea typeface="+mn-ea"/>
                <a:cs typeface="+mn-cs"/>
              </a:defRPr>
            </a:lvl5pPr>
            <a:lvl6pPr marL="1599960"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899953"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199945"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499938" indent="-228594" algn="l" defTabSz="914377"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34000"/>
              </a:lnSpc>
            </a:pPr>
            <a:r>
              <a:rPr lang="en-US" sz="2667" dirty="0">
                <a:solidFill>
                  <a:schemeClr val="tx1">
                    <a:lumMod val="65000"/>
                    <a:lumOff val="35000"/>
                  </a:schemeClr>
                </a:solidFill>
              </a:rPr>
              <a:t>Jim Pacheco</a:t>
            </a:r>
          </a:p>
          <a:p>
            <a:pPr>
              <a:lnSpc>
                <a:spcPct val="134000"/>
              </a:lnSpc>
            </a:pPr>
            <a:r>
              <a:rPr lang="en-US" sz="2667" dirty="0">
                <a:solidFill>
                  <a:schemeClr val="tx1">
                    <a:lumMod val="65000"/>
                    <a:lumOff val="35000"/>
                  </a:schemeClr>
                </a:solidFill>
              </a:rPr>
              <a:t>Instream Flow Biologist</a:t>
            </a:r>
          </a:p>
        </p:txBody>
      </p:sp>
    </p:spTree>
    <p:extLst>
      <p:ext uri="{BB962C8B-B14F-4D97-AF65-F5344CB8AC3E}">
        <p14:creationId xmlns:p14="http://schemas.microsoft.com/office/powerpoint/2010/main" val="1762481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820490" y="628650"/>
            <a:ext cx="2914749" cy="1453669"/>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p:txBody>
      </p:sp>
      <p:sp>
        <p:nvSpPr>
          <p:cNvPr id="2" name="Title 1" hidden="1"/>
          <p:cNvSpPr>
            <a:spLocks noGrp="1"/>
          </p:cNvSpPr>
          <p:nvPr>
            <p:ph type="title"/>
          </p:nvPr>
        </p:nvSpPr>
        <p:spPr/>
        <p:txBody>
          <a:bodyPr/>
          <a:lstStyle/>
          <a:p>
            <a:r>
              <a:rPr lang="en-US" dirty="0" smtClean="0"/>
              <a:t>Streamflows </a:t>
            </a:r>
            <a:r>
              <a:rPr lang="en-US" dirty="0" err="1" smtClean="0"/>
              <a:t>Fary</a:t>
            </a:r>
            <a:endParaRPr lang="en-US" dirty="0"/>
          </a:p>
        </p:txBody>
      </p:sp>
      <p:sp>
        <p:nvSpPr>
          <p:cNvPr id="7" name="Text Placeholder 6"/>
          <p:cNvSpPr>
            <a:spLocks noGrp="1"/>
          </p:cNvSpPr>
          <p:nvPr>
            <p:ph type="body" sz="half" idx="4294967295"/>
          </p:nvPr>
        </p:nvSpPr>
        <p:spPr>
          <a:xfrm>
            <a:off x="820490" y="2173222"/>
            <a:ext cx="2919413" cy="3957637"/>
          </a:xfrm>
        </p:spPr>
        <p:txBody>
          <a:bodyPr>
            <a:normAutofit/>
          </a:bodyPr>
          <a:lstStyle/>
          <a:p>
            <a:pPr algn="ctr">
              <a:spcBef>
                <a:spcPct val="0"/>
              </a:spcBef>
              <a:spcAft>
                <a:spcPts val="1200"/>
              </a:spcAft>
              <a:defRPr/>
            </a:pPr>
            <a:r>
              <a:rPr lang="en-US" sz="3600" dirty="0" smtClean="0">
                <a:solidFill>
                  <a:srgbClr val="002060"/>
                </a:solidFill>
                <a:cs typeface="Arial" pitchFamily="34" charset="0"/>
              </a:rPr>
              <a:t>Streamflows Vary</a:t>
            </a:r>
          </a:p>
          <a:p>
            <a:pPr algn="ctr">
              <a:spcBef>
                <a:spcPct val="0"/>
              </a:spcBef>
              <a:defRPr/>
            </a:pPr>
            <a:endParaRPr lang="en-US" sz="2800" dirty="0">
              <a:solidFill>
                <a:srgbClr val="002060"/>
              </a:solidFill>
              <a:cs typeface="Arial" pitchFamily="34" charset="0"/>
            </a:endParaRPr>
          </a:p>
          <a:p>
            <a:pPr marL="457189" indent="-457189">
              <a:spcBef>
                <a:spcPct val="0"/>
              </a:spcBef>
              <a:spcAft>
                <a:spcPts val="1200"/>
              </a:spcAft>
              <a:buFont typeface="Wingdings" panose="05000000000000000000" pitchFamily="2" charset="2"/>
              <a:buChar char="S"/>
              <a:defRPr/>
            </a:pPr>
            <a:r>
              <a:rPr lang="en-US" sz="2800" dirty="0">
                <a:solidFill>
                  <a:srgbClr val="002060"/>
                </a:solidFill>
                <a:cs typeface="Arial" pitchFamily="34" charset="0"/>
              </a:rPr>
              <a:t>Daily</a:t>
            </a:r>
          </a:p>
          <a:p>
            <a:pPr marL="457189" indent="-457189">
              <a:spcBef>
                <a:spcPct val="0"/>
              </a:spcBef>
              <a:spcAft>
                <a:spcPts val="1200"/>
              </a:spcAft>
              <a:buFont typeface="Wingdings" panose="05000000000000000000" pitchFamily="2" charset="2"/>
              <a:buChar char="S"/>
              <a:defRPr/>
            </a:pPr>
            <a:r>
              <a:rPr lang="en-US" sz="2800" dirty="0">
                <a:solidFill>
                  <a:srgbClr val="002060"/>
                </a:solidFill>
                <a:cs typeface="Arial" pitchFamily="34" charset="0"/>
              </a:rPr>
              <a:t>Yearly  </a:t>
            </a:r>
          </a:p>
          <a:p>
            <a:pPr marL="457189" indent="-457189">
              <a:spcBef>
                <a:spcPct val="0"/>
              </a:spcBef>
              <a:spcAft>
                <a:spcPts val="1200"/>
              </a:spcAft>
              <a:buFont typeface="Wingdings" panose="05000000000000000000" pitchFamily="2" charset="2"/>
              <a:buChar char="S"/>
              <a:defRPr/>
            </a:pPr>
            <a:r>
              <a:rPr lang="en-US" sz="2800" dirty="0">
                <a:solidFill>
                  <a:srgbClr val="002060"/>
                </a:solidFill>
                <a:cs typeface="Arial" pitchFamily="34" charset="0"/>
              </a:rPr>
              <a:t>Seasonally</a:t>
            </a:r>
          </a:p>
        </p:txBody>
      </p:sp>
      <p:pic>
        <p:nvPicPr>
          <p:cNvPr id="3" name="Picture 2" descr="Hydrograph"/>
          <p:cNvPicPr>
            <a:picLocks noChangeAspect="1"/>
          </p:cNvPicPr>
          <p:nvPr/>
        </p:nvPicPr>
        <p:blipFill>
          <a:blip r:embed="rId3"/>
          <a:stretch>
            <a:fillRect/>
          </a:stretch>
        </p:blipFill>
        <p:spPr>
          <a:xfrm>
            <a:off x="3857625" y="452657"/>
            <a:ext cx="8334375" cy="5962431"/>
          </a:xfrm>
          <a:prstGeom prst="rect">
            <a:avLst/>
          </a:prstGeom>
          <a:solidFill>
            <a:schemeClr val="bg1"/>
          </a:solidFill>
        </p:spPr>
      </p:pic>
    </p:spTree>
    <p:extLst>
      <p:ext uri="{BB962C8B-B14F-4D97-AF65-F5344CB8AC3E}">
        <p14:creationId xmlns:p14="http://schemas.microsoft.com/office/powerpoint/2010/main" val="196428980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81051" y="668739"/>
            <a:ext cx="2950977" cy="2470246"/>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smtClean="0">
                <a:solidFill>
                  <a:srgbClr val="002060"/>
                </a:solidFill>
                <a:latin typeface="Calibri" panose="020F0502020204030204" pitchFamily="34" charset="0"/>
                <a:cs typeface="Arial" pitchFamily="34" charset="0"/>
              </a:rPr>
              <a:t>Logarithmic </a:t>
            </a:r>
            <a:r>
              <a:rPr lang="en-US" sz="3600" dirty="0">
                <a:solidFill>
                  <a:srgbClr val="002060"/>
                </a:solidFill>
                <a:latin typeface="Calibri" panose="020F0502020204030204" pitchFamily="34" charset="0"/>
                <a:cs typeface="Arial" pitchFamily="34" charset="0"/>
              </a:rPr>
              <a:t>Scale</a:t>
            </a:r>
          </a:p>
        </p:txBody>
      </p:sp>
      <p:sp>
        <p:nvSpPr>
          <p:cNvPr id="4" name="Title 3" hidden="1"/>
          <p:cNvSpPr>
            <a:spLocks noGrp="1"/>
          </p:cNvSpPr>
          <p:nvPr>
            <p:ph type="title"/>
          </p:nvPr>
        </p:nvSpPr>
        <p:spPr/>
        <p:txBody>
          <a:bodyPr/>
          <a:lstStyle/>
          <a:p>
            <a:r>
              <a:rPr lang="en-US" dirty="0" smtClean="0"/>
              <a:t>Logarithmic Scale</a:t>
            </a:r>
            <a:endParaRPr lang="en-US" dirty="0"/>
          </a:p>
        </p:txBody>
      </p:sp>
      <p:sp>
        <p:nvSpPr>
          <p:cNvPr id="7" name="Text Placeholder 6"/>
          <p:cNvSpPr>
            <a:spLocks noGrp="1"/>
          </p:cNvSpPr>
          <p:nvPr>
            <p:ph type="body" sz="half" idx="4294967295"/>
          </p:nvPr>
        </p:nvSpPr>
        <p:spPr>
          <a:xfrm>
            <a:off x="696728" y="3173305"/>
            <a:ext cx="3035300" cy="3294062"/>
          </a:xfrm>
        </p:spPr>
        <p:txBody>
          <a:bodyPr>
            <a:noAutofit/>
          </a:bodyPr>
          <a:lstStyle/>
          <a:p>
            <a:pPr marL="45719" indent="0">
              <a:spcBef>
                <a:spcPct val="0"/>
              </a:spcBef>
              <a:spcAft>
                <a:spcPts val="1200"/>
              </a:spcAft>
              <a:buNone/>
              <a:defRPr/>
            </a:pPr>
            <a:r>
              <a:rPr lang="en-US" sz="2800" dirty="0">
                <a:solidFill>
                  <a:srgbClr val="002060"/>
                </a:solidFill>
                <a:cs typeface="Arial" pitchFamily="34" charset="0"/>
              </a:rPr>
              <a:t>This is the same data shown in a different way</a:t>
            </a:r>
          </a:p>
          <a:p>
            <a:pPr marL="45719" indent="0">
              <a:spcBef>
                <a:spcPct val="0"/>
              </a:spcBef>
              <a:spcAft>
                <a:spcPts val="1200"/>
              </a:spcAft>
              <a:buNone/>
              <a:defRPr/>
            </a:pPr>
            <a:r>
              <a:rPr lang="en-US" sz="2800" dirty="0">
                <a:solidFill>
                  <a:srgbClr val="002060"/>
                </a:solidFill>
                <a:cs typeface="Arial" pitchFamily="34" charset="0"/>
              </a:rPr>
              <a:t>Log scales are used to show data with widely ranging values</a:t>
            </a:r>
          </a:p>
        </p:txBody>
      </p:sp>
      <p:pic>
        <p:nvPicPr>
          <p:cNvPr id="3" name="Picture 2" descr="Hydrograph"/>
          <p:cNvPicPr>
            <a:picLocks noChangeAspect="1"/>
          </p:cNvPicPr>
          <p:nvPr/>
        </p:nvPicPr>
        <p:blipFill>
          <a:blip r:embed="rId3"/>
          <a:stretch>
            <a:fillRect/>
          </a:stretch>
        </p:blipFill>
        <p:spPr>
          <a:xfrm>
            <a:off x="3732028" y="457200"/>
            <a:ext cx="8374915" cy="5975405"/>
          </a:xfrm>
          <a:prstGeom prst="rect">
            <a:avLst/>
          </a:prstGeom>
          <a:solidFill>
            <a:schemeClr val="bg1"/>
          </a:solidFill>
        </p:spPr>
      </p:pic>
    </p:spTree>
    <p:extLst>
      <p:ext uri="{BB962C8B-B14F-4D97-AF65-F5344CB8AC3E}">
        <p14:creationId xmlns:p14="http://schemas.microsoft.com/office/powerpoint/2010/main" val="247362107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764274" y="593559"/>
            <a:ext cx="2925224" cy="25317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Logarithmic Scale</a:t>
            </a:r>
          </a:p>
        </p:txBody>
      </p:sp>
      <p:sp>
        <p:nvSpPr>
          <p:cNvPr id="2" name="Title 1" hidden="1"/>
          <p:cNvSpPr>
            <a:spLocks noGrp="1"/>
          </p:cNvSpPr>
          <p:nvPr>
            <p:ph type="title"/>
          </p:nvPr>
        </p:nvSpPr>
        <p:spPr/>
        <p:txBody>
          <a:bodyPr/>
          <a:lstStyle/>
          <a:p>
            <a:r>
              <a:rPr lang="en-US" dirty="0" smtClean="0"/>
              <a:t>Logarithmic Scale Cont.</a:t>
            </a:r>
            <a:endParaRPr lang="en-US" dirty="0"/>
          </a:p>
        </p:txBody>
      </p:sp>
      <p:sp>
        <p:nvSpPr>
          <p:cNvPr id="7" name="Text Placeholder 6"/>
          <p:cNvSpPr>
            <a:spLocks noGrp="1"/>
          </p:cNvSpPr>
          <p:nvPr>
            <p:ph type="body" sz="half" idx="4294967295"/>
          </p:nvPr>
        </p:nvSpPr>
        <p:spPr>
          <a:xfrm>
            <a:off x="764274" y="3205730"/>
            <a:ext cx="2925763" cy="3114675"/>
          </a:xfrm>
        </p:spPr>
        <p:txBody>
          <a:bodyPr>
            <a:normAutofit/>
          </a:bodyPr>
          <a:lstStyle/>
          <a:p>
            <a:pPr marL="233363" indent="-233363">
              <a:spcBef>
                <a:spcPct val="0"/>
              </a:spcBef>
              <a:spcAft>
                <a:spcPts val="1200"/>
              </a:spcAft>
              <a:buFont typeface="Wingdings" panose="05000000000000000000" pitchFamily="2" charset="2"/>
              <a:buChar char="S"/>
              <a:defRPr/>
            </a:pPr>
            <a:r>
              <a:rPr lang="en-US" sz="2800" dirty="0" smtClean="0">
                <a:solidFill>
                  <a:srgbClr val="002060"/>
                </a:solidFill>
                <a:cs typeface="Arial" pitchFamily="34" charset="0"/>
              </a:rPr>
              <a:t>69 </a:t>
            </a:r>
            <a:r>
              <a:rPr lang="en-US" sz="2800" dirty="0">
                <a:solidFill>
                  <a:srgbClr val="002060"/>
                </a:solidFill>
                <a:cs typeface="Arial" pitchFamily="34" charset="0"/>
              </a:rPr>
              <a:t>years of data</a:t>
            </a:r>
          </a:p>
          <a:p>
            <a:pPr marL="233363" indent="-233363">
              <a:spcBef>
                <a:spcPct val="0"/>
              </a:spcBef>
              <a:spcAft>
                <a:spcPts val="1200"/>
              </a:spcAft>
              <a:buFont typeface="Wingdings" panose="05000000000000000000" pitchFamily="2" charset="2"/>
              <a:buChar char="S"/>
              <a:defRPr/>
            </a:pPr>
            <a:r>
              <a:rPr lang="en-US" sz="2800" dirty="0">
                <a:solidFill>
                  <a:srgbClr val="002060"/>
                </a:solidFill>
                <a:cs typeface="Arial" pitchFamily="34" charset="0"/>
              </a:rPr>
              <a:t>Daily flows can vary by 2 orders of magnitude</a:t>
            </a:r>
          </a:p>
          <a:p>
            <a:pPr marL="233363" indent="-233363">
              <a:spcBef>
                <a:spcPct val="0"/>
              </a:spcBef>
              <a:spcAft>
                <a:spcPts val="1200"/>
              </a:spcAft>
              <a:buFont typeface="Wingdings" panose="05000000000000000000" pitchFamily="2" charset="2"/>
              <a:buChar char="S"/>
              <a:defRPr/>
            </a:pPr>
            <a:r>
              <a:rPr lang="en-US" sz="2800" dirty="0" smtClean="0">
                <a:solidFill>
                  <a:srgbClr val="002060"/>
                </a:solidFill>
                <a:cs typeface="Arial" pitchFamily="34" charset="0"/>
              </a:rPr>
              <a:t>Seasonal </a:t>
            </a:r>
            <a:r>
              <a:rPr lang="en-US" sz="2800" dirty="0">
                <a:solidFill>
                  <a:srgbClr val="002060"/>
                </a:solidFill>
                <a:cs typeface="Arial" pitchFamily="34" charset="0"/>
              </a:rPr>
              <a:t>flows can vary by 3</a:t>
            </a:r>
          </a:p>
        </p:txBody>
      </p:sp>
      <p:pic>
        <p:nvPicPr>
          <p:cNvPr id="3" name="Picture 2" descr="Hydrograph"/>
          <p:cNvPicPr>
            <a:picLocks noChangeAspect="1"/>
          </p:cNvPicPr>
          <p:nvPr/>
        </p:nvPicPr>
        <p:blipFill>
          <a:blip r:embed="rId3"/>
          <a:stretch>
            <a:fillRect/>
          </a:stretch>
        </p:blipFill>
        <p:spPr>
          <a:xfrm>
            <a:off x="3689498" y="428624"/>
            <a:ext cx="8377237" cy="5972175"/>
          </a:xfrm>
          <a:prstGeom prst="rect">
            <a:avLst/>
          </a:prstGeom>
          <a:solidFill>
            <a:schemeClr val="bg1"/>
          </a:solidFill>
        </p:spPr>
      </p:pic>
    </p:spTree>
    <p:extLst>
      <p:ext uri="{BB962C8B-B14F-4D97-AF65-F5344CB8AC3E}">
        <p14:creationId xmlns:p14="http://schemas.microsoft.com/office/powerpoint/2010/main" val="9629127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Exceedance Curves</a:t>
            </a:r>
            <a:endParaRPr lang="en-US" dirty="0"/>
          </a:p>
        </p:txBody>
      </p:sp>
      <p:sp>
        <p:nvSpPr>
          <p:cNvPr id="5" name="Text Placeholder 4"/>
          <p:cNvSpPr>
            <a:spLocks noGrp="1"/>
          </p:cNvSpPr>
          <p:nvPr>
            <p:ph type="body" sz="half" idx="4294967295"/>
          </p:nvPr>
        </p:nvSpPr>
        <p:spPr>
          <a:xfrm>
            <a:off x="764397" y="3321233"/>
            <a:ext cx="2876550" cy="1504950"/>
          </a:xfrm>
        </p:spPr>
        <p:txBody>
          <a:bodyPr>
            <a:normAutofit/>
          </a:bodyPr>
          <a:lstStyle/>
          <a:p>
            <a:pPr marL="45719" indent="0">
              <a:buNone/>
            </a:pPr>
            <a:r>
              <a:rPr lang="en-US" sz="2800" dirty="0">
                <a:solidFill>
                  <a:srgbClr val="002060"/>
                </a:solidFill>
                <a:cs typeface="Arial" charset="0"/>
              </a:rPr>
              <a:t>Show the yearly and seasonal </a:t>
            </a:r>
            <a:r>
              <a:rPr lang="en-US" sz="2800" dirty="0" smtClean="0">
                <a:solidFill>
                  <a:srgbClr val="002060"/>
                </a:solidFill>
                <a:cs typeface="Arial" charset="0"/>
              </a:rPr>
              <a:t>variability </a:t>
            </a:r>
            <a:endParaRPr lang="en-US" sz="2800" dirty="0">
              <a:solidFill>
                <a:srgbClr val="002060"/>
              </a:solidFill>
            </a:endParaRPr>
          </a:p>
        </p:txBody>
      </p:sp>
      <p:sp>
        <p:nvSpPr>
          <p:cNvPr id="8" name="Rectangle 2"/>
          <p:cNvSpPr txBox="1">
            <a:spLocks noChangeArrowheads="1"/>
          </p:cNvSpPr>
          <p:nvPr/>
        </p:nvSpPr>
        <p:spPr>
          <a:xfrm>
            <a:off x="781052" y="586854"/>
            <a:ext cx="2876548" cy="256038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a:t>
            </a:r>
            <a:r>
              <a:rPr lang="en-US" sz="4000" b="1" dirty="0" smtClean="0">
                <a:solidFill>
                  <a:srgbClr val="000000"/>
                </a:solidFill>
                <a:latin typeface="Calibri" panose="020F0502020204030204" pitchFamily="34" charset="0"/>
                <a:cs typeface="Arial" pitchFamily="34" charset="0"/>
              </a:rPr>
              <a:t>101</a:t>
            </a:r>
            <a:endParaRPr lang="en-US" sz="4000" b="1" dirty="0">
              <a:solidFill>
                <a:srgbClr val="000000"/>
              </a:solidFill>
              <a:latin typeface="Calibri" panose="020F0502020204030204" pitchFamily="34" charset="0"/>
              <a:cs typeface="Arial" pitchFamily="34" charset="0"/>
            </a:endParaRP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Exceedance Curves</a:t>
            </a:r>
          </a:p>
        </p:txBody>
      </p:sp>
      <p:pic>
        <p:nvPicPr>
          <p:cNvPr id="10" name="Picture 9" descr="Hydrograph"/>
          <p:cNvPicPr>
            <a:picLocks noChangeAspect="1"/>
          </p:cNvPicPr>
          <p:nvPr/>
        </p:nvPicPr>
        <p:blipFill>
          <a:blip r:embed="rId3"/>
          <a:stretch>
            <a:fillRect/>
          </a:stretch>
        </p:blipFill>
        <p:spPr>
          <a:xfrm>
            <a:off x="3819832" y="435604"/>
            <a:ext cx="8372168" cy="5986791"/>
          </a:xfrm>
          <a:prstGeom prst="rect">
            <a:avLst/>
          </a:prstGeom>
          <a:solidFill>
            <a:schemeClr val="bg1"/>
          </a:solidFill>
        </p:spPr>
      </p:pic>
      <p:pic>
        <p:nvPicPr>
          <p:cNvPr id="9" name="Picture 8" descr="Hydrograph"/>
          <p:cNvPicPr>
            <a:picLocks noChangeAspect="1"/>
          </p:cNvPicPr>
          <p:nvPr/>
        </p:nvPicPr>
        <p:blipFill>
          <a:blip r:embed="rId4"/>
          <a:stretch>
            <a:fillRect/>
          </a:stretch>
        </p:blipFill>
        <p:spPr>
          <a:xfrm>
            <a:off x="3819832" y="435603"/>
            <a:ext cx="8388823" cy="5986791"/>
          </a:xfrm>
          <a:prstGeom prst="rect">
            <a:avLst/>
          </a:prstGeom>
        </p:spPr>
      </p:pic>
      <p:pic>
        <p:nvPicPr>
          <p:cNvPr id="11" name="Picture 10" descr="Hydrograph"/>
          <p:cNvPicPr>
            <a:picLocks noChangeAspect="1"/>
          </p:cNvPicPr>
          <p:nvPr/>
        </p:nvPicPr>
        <p:blipFill>
          <a:blip r:embed="rId5"/>
          <a:stretch>
            <a:fillRect/>
          </a:stretch>
        </p:blipFill>
        <p:spPr>
          <a:xfrm>
            <a:off x="3803177" y="435602"/>
            <a:ext cx="8388823" cy="5986792"/>
          </a:xfrm>
          <a:prstGeom prst="rect">
            <a:avLst/>
          </a:prstGeom>
          <a:solidFill>
            <a:schemeClr val="bg1"/>
          </a:solidFill>
        </p:spPr>
      </p:pic>
      <p:sp>
        <p:nvSpPr>
          <p:cNvPr id="12" name="TextBox 11"/>
          <p:cNvSpPr txBox="1"/>
          <p:nvPr/>
        </p:nvSpPr>
        <p:spPr>
          <a:xfrm>
            <a:off x="880777" y="4826183"/>
            <a:ext cx="2760170" cy="954107"/>
          </a:xfrm>
          <a:prstGeom prst="rect">
            <a:avLst/>
          </a:prstGeom>
          <a:noFill/>
        </p:spPr>
        <p:txBody>
          <a:bodyPr wrap="square" rtlCol="0">
            <a:spAutoFit/>
          </a:bodyPr>
          <a:lstStyle/>
          <a:p>
            <a:r>
              <a:rPr lang="en-US" sz="2800" dirty="0" smtClean="0">
                <a:solidFill>
                  <a:srgbClr val="002060"/>
                </a:solidFill>
                <a:latin typeface="Calibri" panose="020F0502020204030204" pitchFamily="34" charset="0"/>
                <a:cs typeface="Calibri" panose="020F0502020204030204" pitchFamily="34" charset="0"/>
              </a:rPr>
              <a:t>Without the Mess</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4589291"/>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3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Streamflow Patterns</a:t>
            </a:r>
            <a:endParaRPr lang="en-US" dirty="0"/>
          </a:p>
        </p:txBody>
      </p:sp>
      <p:sp>
        <p:nvSpPr>
          <p:cNvPr id="5" name="Text Placeholder 4"/>
          <p:cNvSpPr>
            <a:spLocks noGrp="1"/>
          </p:cNvSpPr>
          <p:nvPr>
            <p:ph type="body" sz="half" idx="4294967295"/>
          </p:nvPr>
        </p:nvSpPr>
        <p:spPr>
          <a:xfrm>
            <a:off x="952961" y="3445406"/>
            <a:ext cx="2889250" cy="2773363"/>
          </a:xfrm>
        </p:spPr>
        <p:txBody>
          <a:bodyPr>
            <a:normAutofit fontScale="92500" lnSpcReduction="10000"/>
          </a:bodyPr>
          <a:lstStyle/>
          <a:p>
            <a:pPr marL="45719" indent="0">
              <a:buNone/>
            </a:pPr>
            <a:r>
              <a:rPr lang="en-US" sz="3000" dirty="0">
                <a:solidFill>
                  <a:srgbClr val="002060"/>
                </a:solidFill>
                <a:cs typeface="Arial" charset="0"/>
              </a:rPr>
              <a:t>A Rain dominated streamflow pattern tends to have the lowest summer flows and the longest low flow season</a:t>
            </a:r>
            <a:endParaRPr lang="en-US" sz="3000" dirty="0">
              <a:solidFill>
                <a:srgbClr val="002060"/>
              </a:solidFill>
            </a:endParaRPr>
          </a:p>
          <a:p>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88582" cy="267602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6" name="Picture 5" descr="Hydrograph"/>
          <p:cNvPicPr>
            <a:picLocks noChangeAspect="1"/>
          </p:cNvPicPr>
          <p:nvPr/>
        </p:nvPicPr>
        <p:blipFill>
          <a:blip r:embed="rId3"/>
          <a:stretch>
            <a:fillRect/>
          </a:stretch>
        </p:blipFill>
        <p:spPr>
          <a:xfrm>
            <a:off x="4014788" y="468528"/>
            <a:ext cx="8177212" cy="5953756"/>
          </a:xfrm>
          <a:prstGeom prst="rect">
            <a:avLst/>
          </a:prstGeom>
          <a:solidFill>
            <a:schemeClr val="bg1"/>
          </a:solidFill>
        </p:spPr>
      </p:pic>
    </p:spTree>
    <p:extLst>
      <p:ext uri="{BB962C8B-B14F-4D97-AF65-F5344CB8AC3E}">
        <p14:creationId xmlns:p14="http://schemas.microsoft.com/office/powerpoint/2010/main" val="1601033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hidden="1"/>
          <p:cNvSpPr>
            <a:spLocks noGrp="1"/>
          </p:cNvSpPr>
          <p:nvPr>
            <p:ph type="title"/>
          </p:nvPr>
        </p:nvSpPr>
        <p:spPr/>
        <p:txBody>
          <a:bodyPr/>
          <a:lstStyle/>
          <a:p>
            <a:r>
              <a:rPr lang="en-US" dirty="0" smtClean="0"/>
              <a:t>Streamflow Patterns Snow</a:t>
            </a:r>
            <a:endParaRPr lang="en-US" dirty="0"/>
          </a:p>
        </p:txBody>
      </p:sp>
      <p:sp>
        <p:nvSpPr>
          <p:cNvPr id="5" name="Text Placeholder 4"/>
          <p:cNvSpPr>
            <a:spLocks noGrp="1"/>
          </p:cNvSpPr>
          <p:nvPr>
            <p:ph type="body" sz="half" idx="4294967295"/>
          </p:nvPr>
        </p:nvSpPr>
        <p:spPr>
          <a:xfrm>
            <a:off x="781051" y="3317523"/>
            <a:ext cx="3009900" cy="2825750"/>
          </a:xfrm>
        </p:spPr>
        <p:txBody>
          <a:bodyPr>
            <a:noAutofit/>
          </a:bodyPr>
          <a:lstStyle/>
          <a:p>
            <a:pPr marL="45719" indent="0">
              <a:buNone/>
            </a:pPr>
            <a:r>
              <a:rPr lang="en-US" sz="2800" dirty="0">
                <a:solidFill>
                  <a:srgbClr val="002060"/>
                </a:solidFill>
                <a:cs typeface="Arial" charset="0"/>
              </a:rPr>
              <a:t>A Snow dominated streamflow </a:t>
            </a:r>
            <a:r>
              <a:rPr lang="en-US" sz="2800" dirty="0" smtClean="0">
                <a:solidFill>
                  <a:srgbClr val="002060"/>
                </a:solidFill>
                <a:cs typeface="Arial" charset="0"/>
              </a:rPr>
              <a:t>pattern</a:t>
            </a:r>
          </a:p>
          <a:p>
            <a:pPr marL="45719" indent="0">
              <a:buNone/>
            </a:pPr>
            <a:r>
              <a:rPr lang="en-US" sz="2800" dirty="0" smtClean="0">
                <a:solidFill>
                  <a:srgbClr val="002060"/>
                </a:solidFill>
                <a:cs typeface="Arial" charset="0"/>
              </a:rPr>
              <a:t>Note the lack of large November and December rain events </a:t>
            </a:r>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27038" cy="2551278"/>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2" name="Picture 1" descr="Hydrograph"/>
          <p:cNvPicPr>
            <a:picLocks noChangeAspect="1"/>
          </p:cNvPicPr>
          <p:nvPr/>
        </p:nvPicPr>
        <p:blipFill>
          <a:blip r:embed="rId3"/>
          <a:stretch>
            <a:fillRect/>
          </a:stretch>
        </p:blipFill>
        <p:spPr>
          <a:xfrm>
            <a:off x="3933929" y="449449"/>
            <a:ext cx="8258071" cy="5983041"/>
          </a:xfrm>
          <a:prstGeom prst="rect">
            <a:avLst/>
          </a:prstGeom>
        </p:spPr>
      </p:pic>
    </p:spTree>
    <p:extLst>
      <p:ext uri="{BB962C8B-B14F-4D97-AF65-F5344CB8AC3E}">
        <p14:creationId xmlns:p14="http://schemas.microsoft.com/office/powerpoint/2010/main" val="3492252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Streamflow Patterns Mixed</a:t>
            </a:r>
            <a:endParaRPr lang="en-US" dirty="0"/>
          </a:p>
        </p:txBody>
      </p:sp>
      <p:sp>
        <p:nvSpPr>
          <p:cNvPr id="5" name="Text Placeholder 4"/>
          <p:cNvSpPr>
            <a:spLocks noGrp="1"/>
          </p:cNvSpPr>
          <p:nvPr>
            <p:ph type="body" sz="half" idx="4294967295"/>
          </p:nvPr>
        </p:nvSpPr>
        <p:spPr>
          <a:xfrm>
            <a:off x="780383" y="3656944"/>
            <a:ext cx="2889250" cy="2309813"/>
          </a:xfrm>
        </p:spPr>
        <p:txBody>
          <a:bodyPr>
            <a:noAutofit/>
          </a:bodyPr>
          <a:lstStyle/>
          <a:p>
            <a:pPr marL="45719" indent="0">
              <a:buNone/>
            </a:pPr>
            <a:r>
              <a:rPr lang="en-US" sz="2800" dirty="0" smtClean="0">
                <a:solidFill>
                  <a:srgbClr val="002060"/>
                </a:solidFill>
                <a:cs typeface="Arial" charset="0"/>
              </a:rPr>
              <a:t>A </a:t>
            </a:r>
            <a:r>
              <a:rPr lang="en-US" sz="2800" dirty="0">
                <a:solidFill>
                  <a:srgbClr val="002060"/>
                </a:solidFill>
                <a:cs typeface="Arial" charset="0"/>
              </a:rPr>
              <a:t>Mixed </a:t>
            </a:r>
            <a:r>
              <a:rPr lang="en-US" sz="2800" dirty="0" smtClean="0">
                <a:solidFill>
                  <a:srgbClr val="002060"/>
                </a:solidFill>
                <a:cs typeface="Arial" charset="0"/>
              </a:rPr>
              <a:t>(Rain with Snow or Glacial melt) </a:t>
            </a:r>
            <a:r>
              <a:rPr lang="en-US" sz="2800" dirty="0">
                <a:solidFill>
                  <a:srgbClr val="002060"/>
                </a:solidFill>
                <a:cs typeface="Arial" charset="0"/>
              </a:rPr>
              <a:t>streamflow </a:t>
            </a:r>
            <a:r>
              <a:rPr lang="en-US" sz="2800" dirty="0" smtClean="0">
                <a:solidFill>
                  <a:srgbClr val="002060"/>
                </a:solidFill>
                <a:cs typeface="Arial" charset="0"/>
              </a:rPr>
              <a:t>pattern have two bumps</a:t>
            </a:r>
            <a:endParaRPr lang="en-US" sz="2800" dirty="0">
              <a:solidFill>
                <a:srgbClr val="002060"/>
              </a:solidFill>
            </a:endParaRPr>
          </a:p>
          <a:p>
            <a:endParaRPr lang="en-US" sz="2800" dirty="0">
              <a:solidFill>
                <a:srgbClr val="002060"/>
              </a:solidFill>
            </a:endParaRPr>
          </a:p>
          <a:p>
            <a:endParaRPr lang="en-US" sz="2800" dirty="0">
              <a:solidFill>
                <a:srgbClr val="002060"/>
              </a:solidFill>
            </a:endParaRPr>
          </a:p>
        </p:txBody>
      </p:sp>
      <p:sp>
        <p:nvSpPr>
          <p:cNvPr id="8" name="Rectangle 2"/>
          <p:cNvSpPr txBox="1">
            <a:spLocks noChangeArrowheads="1"/>
          </p:cNvSpPr>
          <p:nvPr/>
        </p:nvSpPr>
        <p:spPr>
          <a:xfrm>
            <a:off x="781051" y="628650"/>
            <a:ext cx="2888582" cy="2676023"/>
          </a:xfrm>
          <a:prstGeom prst="rect">
            <a:avLst/>
          </a:prstGeom>
          <a:noFill/>
        </p:spPr>
        <p:txBody>
          <a:bodyPr vert="horz" lIns="91440" tIns="45720" rIns="91440" bIns="45720" rtlCol="0" anchor="ctr">
            <a:noAutofit/>
          </a:bodyPr>
          <a:lstStyle/>
          <a:p>
            <a:pPr algn="ctr" defTabSz="914377">
              <a:spcBef>
                <a:spcPct val="0"/>
              </a:spcBef>
              <a:spcAft>
                <a:spcPts val="1200"/>
              </a:spcAft>
              <a:defRPr/>
            </a:pPr>
            <a:r>
              <a:rPr lang="en-US" sz="4000" b="1" dirty="0">
                <a:solidFill>
                  <a:srgbClr val="000000"/>
                </a:solidFill>
                <a:latin typeface="Calibri" panose="020F0502020204030204" pitchFamily="34" charset="0"/>
                <a:cs typeface="Arial" pitchFamily="34" charset="0"/>
              </a:rPr>
              <a:t>Hydrology 101</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Streamflow</a:t>
            </a:r>
          </a:p>
          <a:p>
            <a:pPr algn="ctr" defTabSz="914377">
              <a:spcBef>
                <a:spcPct val="0"/>
              </a:spcBef>
              <a:spcAft>
                <a:spcPts val="1200"/>
              </a:spcAft>
              <a:defRPr/>
            </a:pPr>
            <a:r>
              <a:rPr lang="en-US" sz="3600" dirty="0">
                <a:solidFill>
                  <a:srgbClr val="002060"/>
                </a:solidFill>
                <a:latin typeface="Calibri" panose="020F0502020204030204" pitchFamily="34" charset="0"/>
                <a:cs typeface="Arial" pitchFamily="34" charset="0"/>
              </a:rPr>
              <a:t>Patterns</a:t>
            </a:r>
          </a:p>
        </p:txBody>
      </p:sp>
      <p:pic>
        <p:nvPicPr>
          <p:cNvPr id="4" name="Picture 3" descr="Hydrograph"/>
          <p:cNvPicPr>
            <a:picLocks noChangeAspect="1"/>
          </p:cNvPicPr>
          <p:nvPr/>
        </p:nvPicPr>
        <p:blipFill>
          <a:blip r:embed="rId3"/>
          <a:stretch>
            <a:fillRect/>
          </a:stretch>
        </p:blipFill>
        <p:spPr>
          <a:xfrm>
            <a:off x="3823855" y="432262"/>
            <a:ext cx="8368145" cy="6020387"/>
          </a:xfrm>
          <a:prstGeom prst="rect">
            <a:avLst/>
          </a:prstGeom>
          <a:solidFill>
            <a:schemeClr val="bg1"/>
          </a:solidFill>
        </p:spPr>
      </p:pic>
    </p:spTree>
    <p:extLst>
      <p:ext uri="{BB962C8B-B14F-4D97-AF65-F5344CB8AC3E}">
        <p14:creationId xmlns:p14="http://schemas.microsoft.com/office/powerpoint/2010/main" val="1030274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518" y="553143"/>
            <a:ext cx="3189088" cy="1957301"/>
          </a:xfrm>
        </p:spPr>
        <p:txBody>
          <a:bodyPr/>
          <a:lstStyle/>
          <a:p>
            <a:r>
              <a:rPr lang="en-US" b="1" dirty="0">
                <a:solidFill>
                  <a:srgbClr val="000000"/>
                </a:solidFill>
              </a:rPr>
              <a:t>Instream </a:t>
            </a:r>
            <a:r>
              <a:rPr lang="en-US" b="1" dirty="0" smtClean="0">
                <a:solidFill>
                  <a:srgbClr val="000000"/>
                </a:solidFill>
              </a:rPr>
              <a:t>Resource Rule WRIA 10-1980</a:t>
            </a:r>
            <a:endParaRPr lang="en-US" dirty="0">
              <a:solidFill>
                <a:srgbClr val="000000"/>
              </a:solidFill>
            </a:endParaRPr>
          </a:p>
        </p:txBody>
      </p:sp>
      <p:sp>
        <p:nvSpPr>
          <p:cNvPr id="7" name="Text Placeholder 6"/>
          <p:cNvSpPr>
            <a:spLocks noGrp="1"/>
          </p:cNvSpPr>
          <p:nvPr>
            <p:ph type="body" sz="half" idx="2"/>
          </p:nvPr>
        </p:nvSpPr>
        <p:spPr>
          <a:xfrm>
            <a:off x="734518" y="2909455"/>
            <a:ext cx="2998033" cy="3211247"/>
          </a:xfrm>
        </p:spPr>
        <p:txBody>
          <a:bodyPr>
            <a:noAutofit/>
          </a:bodyPr>
          <a:lstStyle/>
          <a:p>
            <a:pPr algn="ctr"/>
            <a:r>
              <a:rPr lang="en-US" sz="3200" dirty="0" smtClean="0">
                <a:solidFill>
                  <a:srgbClr val="002060"/>
                </a:solidFill>
              </a:rPr>
              <a:t>Jan 1-Feb 1 and   May 1 to July 1: </a:t>
            </a:r>
            <a:r>
              <a:rPr lang="en-US" sz="3200" dirty="0">
                <a:solidFill>
                  <a:srgbClr val="002060"/>
                </a:solidFill>
              </a:rPr>
              <a:t>95% </a:t>
            </a:r>
            <a:r>
              <a:rPr lang="en-US" sz="3200" dirty="0" smtClean="0">
                <a:solidFill>
                  <a:srgbClr val="002060"/>
                </a:solidFill>
              </a:rPr>
              <a:t>Exceedance  </a:t>
            </a:r>
            <a:endParaRPr lang="en-US" sz="3200" dirty="0">
              <a:solidFill>
                <a:srgbClr val="002060"/>
              </a:solidFill>
            </a:endParaRPr>
          </a:p>
          <a:p>
            <a:pPr algn="ctr">
              <a:spcBef>
                <a:spcPts val="1200"/>
              </a:spcBef>
            </a:pPr>
            <a:r>
              <a:rPr lang="en-US" sz="3200" dirty="0" smtClean="0">
                <a:solidFill>
                  <a:srgbClr val="002060"/>
                </a:solidFill>
              </a:rPr>
              <a:t>Sept 15-Nov 1:   90</a:t>
            </a:r>
            <a:r>
              <a:rPr lang="en-US" sz="3200" dirty="0">
                <a:solidFill>
                  <a:srgbClr val="002060"/>
                </a:solidFill>
              </a:rPr>
              <a:t>% Exceedance  </a:t>
            </a:r>
          </a:p>
        </p:txBody>
      </p:sp>
      <p:pic>
        <p:nvPicPr>
          <p:cNvPr id="3" name="Picture 2" descr="Hydrograph"/>
          <p:cNvPicPr>
            <a:picLocks noChangeAspect="1"/>
          </p:cNvPicPr>
          <p:nvPr/>
        </p:nvPicPr>
        <p:blipFill>
          <a:blip r:embed="rId3"/>
          <a:stretch>
            <a:fillRect/>
          </a:stretch>
        </p:blipFill>
        <p:spPr>
          <a:xfrm>
            <a:off x="3923606" y="427486"/>
            <a:ext cx="8268393" cy="5987591"/>
          </a:xfrm>
          <a:prstGeom prst="rect">
            <a:avLst/>
          </a:prstGeom>
        </p:spPr>
      </p:pic>
    </p:spTree>
    <p:extLst>
      <p:ext uri="{BB962C8B-B14F-4D97-AF65-F5344CB8AC3E}">
        <p14:creationId xmlns:p14="http://schemas.microsoft.com/office/powerpoint/2010/main" val="44655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spcAft>
                <a:spcPts val="600"/>
              </a:spcAft>
            </a:pPr>
            <a:r>
              <a:rPr lang="en-US" b="1" dirty="0" smtClean="0"/>
              <a:t>“Base </a:t>
            </a:r>
            <a:r>
              <a:rPr lang="en-US" b="1" dirty="0"/>
              <a:t>F</a:t>
            </a:r>
            <a:r>
              <a:rPr lang="en-US" b="1" dirty="0" smtClean="0"/>
              <a:t>low”, “Minimum </a:t>
            </a:r>
            <a:r>
              <a:rPr lang="en-US" b="1" dirty="0"/>
              <a:t>F</a:t>
            </a:r>
            <a:r>
              <a:rPr lang="en-US" b="1" dirty="0" smtClean="0"/>
              <a:t>low” </a:t>
            </a:r>
            <a:br>
              <a:rPr lang="en-US" b="1" dirty="0" smtClean="0"/>
            </a:br>
            <a:r>
              <a:rPr lang="en-US" b="1" dirty="0" smtClean="0"/>
              <a:t> What does it mean?</a:t>
            </a:r>
            <a:endParaRPr lang="en-US" b="1" dirty="0"/>
          </a:p>
        </p:txBody>
      </p:sp>
      <p:sp>
        <p:nvSpPr>
          <p:cNvPr id="3" name="Content Placeholder 2"/>
          <p:cNvSpPr>
            <a:spLocks noGrp="1"/>
          </p:cNvSpPr>
          <p:nvPr>
            <p:ph idx="1"/>
          </p:nvPr>
        </p:nvSpPr>
        <p:spPr>
          <a:xfrm>
            <a:off x="1143001" y="2185639"/>
            <a:ext cx="9875520" cy="4014439"/>
          </a:xfrm>
        </p:spPr>
        <p:txBody>
          <a:bodyPr>
            <a:noAutofit/>
          </a:bodyPr>
          <a:lstStyle/>
          <a:p>
            <a:pPr marL="227013" indent="-227013">
              <a:spcBef>
                <a:spcPts val="1200"/>
              </a:spcBef>
              <a:spcAft>
                <a:spcPts val="1200"/>
              </a:spcAft>
              <a:buFont typeface="Wingdings" panose="05000000000000000000" pitchFamily="2" charset="2"/>
              <a:buChar char="S"/>
            </a:pPr>
            <a:r>
              <a:rPr lang="en-US" sz="3200" b="1" dirty="0">
                <a:solidFill>
                  <a:schemeClr val="tx1"/>
                </a:solidFill>
              </a:rPr>
              <a:t>Definitions and consequences</a:t>
            </a:r>
          </a:p>
          <a:p>
            <a:pPr marL="227013" indent="-227013">
              <a:spcBef>
                <a:spcPts val="600"/>
              </a:spcBef>
              <a:spcAft>
                <a:spcPts val="600"/>
              </a:spcAft>
              <a:buFont typeface="Wingdings" panose="05000000000000000000" pitchFamily="2" charset="2"/>
              <a:buChar char="S"/>
            </a:pPr>
            <a:r>
              <a:rPr lang="en-US" sz="3200" b="1" dirty="0">
                <a:solidFill>
                  <a:schemeClr val="tx1"/>
                </a:solidFill>
              </a:rPr>
              <a:t>Hydrology: streamflow from groundwater discharge  </a:t>
            </a:r>
            <a:r>
              <a:rPr lang="en-US" sz="3200" dirty="0">
                <a:solidFill>
                  <a:srgbClr val="FFFF00"/>
                </a:solidFill>
              </a:rPr>
              <a:t>	</a:t>
            </a:r>
            <a:endParaRPr lang="en-US" sz="3200" dirty="0" smtClean="0">
              <a:solidFill>
                <a:srgbClr val="FFFF00"/>
              </a:solidFill>
            </a:endParaRPr>
          </a:p>
          <a:p>
            <a:pPr marL="514350" indent="0">
              <a:spcBef>
                <a:spcPts val="0"/>
              </a:spcBef>
              <a:spcAft>
                <a:spcPts val="1200"/>
              </a:spcAft>
              <a:buNone/>
            </a:pPr>
            <a:r>
              <a:rPr lang="en-US" sz="2800" dirty="0" smtClean="0"/>
              <a:t>This </a:t>
            </a:r>
            <a:r>
              <a:rPr lang="en-US" sz="2800" dirty="0"/>
              <a:t>hydrologic minimum is similar to drought </a:t>
            </a:r>
            <a:r>
              <a:rPr lang="en-US" sz="2800" dirty="0" smtClean="0"/>
              <a:t>conditions </a:t>
            </a:r>
            <a:r>
              <a:rPr lang="en-US" sz="2800" dirty="0"/>
              <a:t>and does not provide much protection for the </a:t>
            </a:r>
            <a:r>
              <a:rPr lang="en-US" sz="2800" dirty="0" smtClean="0"/>
              <a:t>instream </a:t>
            </a:r>
            <a:r>
              <a:rPr lang="en-US" sz="2800" dirty="0"/>
              <a:t>resource</a:t>
            </a:r>
          </a:p>
          <a:p>
            <a:pPr marL="227013" indent="-227013">
              <a:spcBef>
                <a:spcPts val="600"/>
              </a:spcBef>
              <a:buFont typeface="Wingdings" panose="05000000000000000000" pitchFamily="2" charset="2"/>
              <a:buChar char="S"/>
            </a:pPr>
            <a:r>
              <a:rPr lang="en-US" sz="3200" b="1" dirty="0" smtClean="0">
                <a:solidFill>
                  <a:schemeClr val="tx1"/>
                </a:solidFill>
              </a:rPr>
              <a:t>Resource-Focused</a:t>
            </a:r>
            <a:r>
              <a:rPr lang="en-US" sz="3200" b="1" dirty="0">
                <a:solidFill>
                  <a:schemeClr val="tx1"/>
                </a:solidFill>
              </a:rPr>
              <a:t>: streamflow needed to protect or preserve the </a:t>
            </a:r>
            <a:r>
              <a:rPr lang="en-US" sz="3200" b="1" dirty="0" smtClean="0">
                <a:solidFill>
                  <a:schemeClr val="tx1"/>
                </a:solidFill>
              </a:rPr>
              <a:t>resource</a:t>
            </a:r>
          </a:p>
          <a:p>
            <a:pPr marL="571500" indent="0">
              <a:spcBef>
                <a:spcPts val="600"/>
              </a:spcBef>
              <a:buNone/>
            </a:pPr>
            <a:r>
              <a:rPr lang="en-US" sz="2800" dirty="0" smtClean="0"/>
              <a:t>This </a:t>
            </a:r>
            <a:r>
              <a:rPr lang="en-US" sz="2800" dirty="0"/>
              <a:t>usually leads to flows higher than the hydrologic </a:t>
            </a:r>
            <a:r>
              <a:rPr lang="en-US" sz="2800" dirty="0" smtClean="0"/>
              <a:t>minimum</a:t>
            </a:r>
            <a:r>
              <a:rPr lang="en-US" sz="2800" dirty="0"/>
              <a:t>, but it provided a better level of protection</a:t>
            </a:r>
          </a:p>
        </p:txBody>
      </p:sp>
    </p:spTree>
    <p:extLst>
      <p:ext uri="{BB962C8B-B14F-4D97-AF65-F5344CB8AC3E}">
        <p14:creationId xmlns:p14="http://schemas.microsoft.com/office/powerpoint/2010/main" val="2622769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title"/>
          </p:nvPr>
        </p:nvSpPr>
        <p:spPr/>
        <p:txBody>
          <a:bodyPr/>
          <a:lstStyle/>
          <a:p>
            <a:r>
              <a:rPr lang="en-US" b="1" dirty="0">
                <a:solidFill>
                  <a:srgbClr val="000000"/>
                </a:solidFill>
              </a:rPr>
              <a:t>Instream Resource Rules 1981-1985</a:t>
            </a:r>
            <a:r>
              <a:rPr lang="en-US" dirty="0">
                <a:solidFill>
                  <a:srgbClr val="000000"/>
                </a:solidFill>
              </a:rPr>
              <a:t/>
            </a:r>
            <a:br>
              <a:rPr lang="en-US" dirty="0">
                <a:solidFill>
                  <a:srgbClr val="000000"/>
                </a:solidFill>
              </a:rPr>
            </a:br>
            <a:endParaRPr lang="en-US" dirty="0"/>
          </a:p>
        </p:txBody>
      </p:sp>
      <p:sp>
        <p:nvSpPr>
          <p:cNvPr id="3" name="Content Placeholder 2"/>
          <p:cNvSpPr>
            <a:spLocks noGrp="1"/>
          </p:cNvSpPr>
          <p:nvPr>
            <p:ph idx="4294967295"/>
          </p:nvPr>
        </p:nvSpPr>
        <p:spPr>
          <a:xfrm>
            <a:off x="847553" y="2102556"/>
            <a:ext cx="4464050" cy="4102100"/>
          </a:xfrm>
        </p:spPr>
        <p:txBody>
          <a:bodyPr>
            <a:normAutofit/>
          </a:bodyPr>
          <a:lstStyle/>
          <a:p>
            <a:pPr>
              <a:buFont typeface="Wingdings" panose="05000000000000000000" pitchFamily="2" charset="2"/>
              <a:buChar char="S"/>
            </a:pPr>
            <a:r>
              <a:rPr lang="en-US" sz="2800" dirty="0"/>
              <a:t>Several </a:t>
            </a:r>
            <a:r>
              <a:rPr lang="en-US" sz="2800" dirty="0" smtClean="0"/>
              <a:t>models/methods </a:t>
            </a:r>
            <a:r>
              <a:rPr lang="en-US" sz="2800" dirty="0"/>
              <a:t>were developed in the 1970s, but were not </a:t>
            </a:r>
            <a:r>
              <a:rPr lang="en-US" sz="2800" dirty="0" smtClean="0"/>
              <a:t>factors until this second </a:t>
            </a:r>
            <a:r>
              <a:rPr lang="en-US" sz="2800" dirty="0"/>
              <a:t>phase.</a:t>
            </a:r>
          </a:p>
          <a:p>
            <a:pPr>
              <a:buFont typeface="Wingdings" panose="05000000000000000000" pitchFamily="2" charset="2"/>
              <a:buChar char="S"/>
            </a:pPr>
            <a:r>
              <a:rPr lang="en-US" sz="2800" dirty="0">
                <a:solidFill>
                  <a:srgbClr val="002060"/>
                </a:solidFill>
              </a:rPr>
              <a:t>The </a:t>
            </a:r>
            <a:r>
              <a:rPr lang="en-US" sz="2800" dirty="0" smtClean="0">
                <a:solidFill>
                  <a:srgbClr val="002060"/>
                </a:solidFill>
              </a:rPr>
              <a:t>most common for ISF rules were the </a:t>
            </a:r>
            <a:r>
              <a:rPr lang="en-US" sz="2800" b="1" dirty="0" smtClean="0">
                <a:solidFill>
                  <a:srgbClr val="002060"/>
                </a:solidFill>
              </a:rPr>
              <a:t>Toe-Width </a:t>
            </a:r>
            <a:r>
              <a:rPr lang="en-US" sz="2800" b="1" dirty="0">
                <a:solidFill>
                  <a:srgbClr val="002060"/>
                </a:solidFill>
              </a:rPr>
              <a:t>Method and </a:t>
            </a:r>
            <a:r>
              <a:rPr lang="en-US" sz="2800" b="1" dirty="0" smtClean="0">
                <a:solidFill>
                  <a:srgbClr val="002060"/>
                </a:solidFill>
              </a:rPr>
              <a:t>PHABSIM </a:t>
            </a:r>
            <a:r>
              <a:rPr lang="en-US" sz="2800" dirty="0">
                <a:solidFill>
                  <a:srgbClr val="002060"/>
                </a:solidFill>
              </a:rPr>
              <a:t>model (</a:t>
            </a:r>
            <a:r>
              <a:rPr lang="en-US" sz="2800" dirty="0" smtClean="0">
                <a:solidFill>
                  <a:srgbClr val="002060"/>
                </a:solidFill>
              </a:rPr>
              <a:t>Physical </a:t>
            </a:r>
            <a:r>
              <a:rPr lang="en-US" sz="2800" dirty="0" err="1">
                <a:solidFill>
                  <a:srgbClr val="002060"/>
                </a:solidFill>
              </a:rPr>
              <a:t>HABitat</a:t>
            </a:r>
            <a:r>
              <a:rPr lang="en-US" sz="2800" dirty="0">
                <a:solidFill>
                  <a:srgbClr val="002060"/>
                </a:solidFill>
              </a:rPr>
              <a:t> </a:t>
            </a:r>
            <a:r>
              <a:rPr lang="en-US" sz="2800" dirty="0" err="1" smtClean="0">
                <a:solidFill>
                  <a:srgbClr val="002060"/>
                </a:solidFill>
              </a:rPr>
              <a:t>SIMulation</a:t>
            </a:r>
            <a:r>
              <a:rPr lang="en-US" sz="2800" dirty="0" smtClean="0">
                <a:solidFill>
                  <a:srgbClr val="002060"/>
                </a:solidFill>
              </a:rPr>
              <a:t>)</a:t>
            </a:r>
            <a:endParaRPr lang="en-US" sz="2800" dirty="0">
              <a:solidFill>
                <a:srgbClr val="002060"/>
              </a:solidFill>
            </a:endParaRPr>
          </a:p>
        </p:txBody>
      </p:sp>
      <p:sp>
        <p:nvSpPr>
          <p:cNvPr id="4" name="Rectangle 2"/>
          <p:cNvSpPr>
            <a:spLocks noChangeArrowheads="1"/>
          </p:cNvSpPr>
          <p:nvPr/>
        </p:nvSpPr>
        <p:spPr bwMode="auto">
          <a:xfrm>
            <a:off x="741872" y="576148"/>
            <a:ext cx="4464309" cy="1323439"/>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a:t>
            </a:r>
            <a:r>
              <a:rPr lang="en-US" sz="4000" b="1" dirty="0">
                <a:solidFill>
                  <a:srgbClr val="000000"/>
                </a:solidFill>
                <a:latin typeface="Calibri" panose="020F0502020204030204" pitchFamily="34" charset="0"/>
              </a:rPr>
              <a:t>Rules </a:t>
            </a:r>
            <a:r>
              <a:rPr lang="en-US" sz="4000" b="1" dirty="0" smtClean="0">
                <a:solidFill>
                  <a:srgbClr val="000000"/>
                </a:solidFill>
                <a:latin typeface="Calibri" panose="020F0502020204030204" pitchFamily="34" charset="0"/>
              </a:rPr>
              <a:t>1981-1985</a:t>
            </a:r>
            <a:endParaRPr lang="en-US" sz="4000" dirty="0">
              <a:solidFill>
                <a:srgbClr val="000000"/>
              </a:solidFill>
              <a:latin typeface="Calibri" panose="020F0502020204030204" pitchFamily="34" charset="0"/>
            </a:endParaRPr>
          </a:p>
        </p:txBody>
      </p:sp>
      <p:pic>
        <p:nvPicPr>
          <p:cNvPr id="2" name="bulltroutdigging1" descr="Fis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461" b="1223"/>
          <a:stretch/>
        </p:blipFill>
        <p:spPr>
          <a:xfrm>
            <a:off x="5417024" y="440050"/>
            <a:ext cx="6774976" cy="6002595"/>
          </a:xfrm>
          <a:prstGeom prst="rect">
            <a:avLst/>
          </a:prstGeom>
        </p:spPr>
      </p:pic>
      <p:sp>
        <p:nvSpPr>
          <p:cNvPr id="5" name="Rectangle 4"/>
          <p:cNvSpPr/>
          <p:nvPr/>
        </p:nvSpPr>
        <p:spPr>
          <a:xfrm>
            <a:off x="9193294" y="6442645"/>
            <a:ext cx="2998706" cy="369332"/>
          </a:xfrm>
          <a:prstGeom prst="rect">
            <a:avLst/>
          </a:prstGeom>
        </p:spPr>
        <p:txBody>
          <a:bodyPr wrap="none">
            <a:spAutoFit/>
          </a:bodyPr>
          <a:lstStyle/>
          <a:p>
            <a:pPr>
              <a:spcBef>
                <a:spcPct val="50000"/>
              </a:spcBef>
            </a:pPr>
            <a:r>
              <a:rPr lang="en-US" b="1" dirty="0">
                <a:solidFill>
                  <a:schemeClr val="bg1"/>
                </a:solidFill>
                <a:latin typeface="Calibri" panose="020F0502020204030204" pitchFamily="34" charset="0"/>
              </a:rPr>
              <a:t>Videos by Manu </a:t>
            </a:r>
            <a:r>
              <a:rPr lang="en-US" b="1" dirty="0" err="1">
                <a:solidFill>
                  <a:schemeClr val="bg1"/>
                </a:solidFill>
                <a:latin typeface="Calibri" panose="020F0502020204030204" pitchFamily="34" charset="0"/>
              </a:rPr>
              <a:t>Esteve</a:t>
            </a:r>
            <a:r>
              <a:rPr lang="en-US" b="1" dirty="0">
                <a:solidFill>
                  <a:schemeClr val="bg1"/>
                </a:solidFill>
                <a:latin typeface="Calibri" panose="020F0502020204030204" pitchFamily="34" charset="0"/>
              </a:rPr>
              <a:t> 2000</a:t>
            </a:r>
          </a:p>
        </p:txBody>
      </p:sp>
    </p:spTree>
    <p:extLst>
      <p:ext uri="{BB962C8B-B14F-4D97-AF65-F5344CB8AC3E}">
        <p14:creationId xmlns:p14="http://schemas.microsoft.com/office/powerpoint/2010/main" val="32221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descr="Pictue says &quot;The trout, the whole trout, and nothing but the trout, so help me god&quot;"/>
          <p:cNvPicPr>
            <a:picLocks noChangeAspect="1" noChangeArrowheads="1"/>
          </p:cNvPicPr>
          <p:nvPr/>
        </p:nvPicPr>
        <p:blipFill rotWithShape="1">
          <a:blip r:embed="rId3" cstate="print"/>
          <a:srcRect l="337" t="-1012" r="-337" b="35837"/>
          <a:stretch/>
        </p:blipFill>
        <p:spPr bwMode="auto">
          <a:xfrm>
            <a:off x="767712" y="-112295"/>
            <a:ext cx="10693791" cy="6970295"/>
          </a:xfrm>
          <a:prstGeom prst="rect">
            <a:avLst/>
          </a:prstGeom>
          <a:noFill/>
          <a:ln w="9525">
            <a:noFill/>
            <a:miter lim="800000"/>
            <a:headEnd/>
            <a:tailEnd/>
          </a:ln>
        </p:spPr>
      </p:pic>
      <p:sp>
        <p:nvSpPr>
          <p:cNvPr id="2" name="Title 1" hidden="1"/>
          <p:cNvSpPr>
            <a:spLocks noGrp="1"/>
          </p:cNvSpPr>
          <p:nvPr>
            <p:ph type="title"/>
          </p:nvPr>
        </p:nvSpPr>
        <p:spPr/>
        <p:txBody>
          <a:bodyPr/>
          <a:lstStyle/>
          <a:p>
            <a:r>
              <a:rPr lang="en-US" dirty="0" smtClean="0"/>
              <a:t>The Trout</a:t>
            </a:r>
            <a:endParaRPr lang="en-US" dirty="0"/>
          </a:p>
        </p:txBody>
      </p:sp>
    </p:spTree>
    <p:extLst>
      <p:ext uri="{BB962C8B-B14F-4D97-AF65-F5344CB8AC3E}">
        <p14:creationId xmlns:p14="http://schemas.microsoft.com/office/powerpoint/2010/main" val="4199215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1646" y="642851"/>
            <a:ext cx="3175460" cy="1850968"/>
          </a:xfrm>
        </p:spPr>
        <p:txBody>
          <a:bodyPr>
            <a:noAutofit/>
          </a:bodyPr>
          <a:lstStyle/>
          <a:p>
            <a:r>
              <a:rPr lang="en-US" sz="4000" b="1" dirty="0">
                <a:solidFill>
                  <a:schemeClr val="tx1"/>
                </a:solidFill>
              </a:rPr>
              <a:t>Instream Resource Rule WRIA </a:t>
            </a:r>
            <a:r>
              <a:rPr lang="en-US" sz="4000" b="1" dirty="0" smtClean="0">
                <a:solidFill>
                  <a:schemeClr val="tx1"/>
                </a:solidFill>
              </a:rPr>
              <a:t>1 - 1985</a:t>
            </a:r>
            <a:endParaRPr lang="ja-JP" altLang="en-US" sz="4000" b="1" dirty="0">
              <a:solidFill>
                <a:schemeClr val="tx1"/>
              </a:solidFill>
            </a:endParaRPr>
          </a:p>
        </p:txBody>
      </p:sp>
      <p:sp>
        <p:nvSpPr>
          <p:cNvPr id="5" name="Text Placeholder 4"/>
          <p:cNvSpPr>
            <a:spLocks noGrp="1"/>
          </p:cNvSpPr>
          <p:nvPr>
            <p:ph idx="1"/>
          </p:nvPr>
        </p:nvSpPr>
        <p:spPr>
          <a:xfrm>
            <a:off x="897776" y="3278920"/>
            <a:ext cx="2743200" cy="2983334"/>
          </a:xfrm>
        </p:spPr>
        <p:txBody>
          <a:bodyPr>
            <a:normAutofit/>
          </a:bodyPr>
          <a:lstStyle/>
          <a:p>
            <a:pPr marL="0" indent="0">
              <a:buNone/>
            </a:pPr>
            <a:r>
              <a:rPr lang="en-US" sz="3200" dirty="0">
                <a:cs typeface="Arial" pitchFamily="34" charset="0"/>
              </a:rPr>
              <a:t>A hybrid between Resource and Hydrology based ISFs</a:t>
            </a:r>
          </a:p>
        </p:txBody>
      </p:sp>
      <p:pic>
        <p:nvPicPr>
          <p:cNvPr id="2" name="Picture 1" descr="Hydrograph"/>
          <p:cNvPicPr>
            <a:picLocks noChangeAspect="1"/>
          </p:cNvPicPr>
          <p:nvPr/>
        </p:nvPicPr>
        <p:blipFill>
          <a:blip r:embed="rId3"/>
          <a:stretch>
            <a:fillRect/>
          </a:stretch>
        </p:blipFill>
        <p:spPr>
          <a:xfrm>
            <a:off x="4073236" y="439637"/>
            <a:ext cx="8118764" cy="6011156"/>
          </a:xfrm>
          <a:prstGeom prst="rect">
            <a:avLst/>
          </a:prstGeom>
          <a:solidFill>
            <a:schemeClr val="bg1"/>
          </a:solidFill>
          <a:ln w="6350">
            <a:solidFill>
              <a:schemeClr val="tx1"/>
            </a:solidFill>
          </a:ln>
        </p:spPr>
      </p:pic>
    </p:spTree>
    <p:extLst>
      <p:ext uri="{BB962C8B-B14F-4D97-AF65-F5344CB8AC3E}">
        <p14:creationId xmlns:p14="http://schemas.microsoft.com/office/powerpoint/2010/main" val="606657974"/>
      </p:ext>
    </p:extLst>
  </p:cSld>
  <p:clrMapOvr>
    <a:masterClrMapping/>
  </p:clrMapOvr>
  <mc:AlternateContent xmlns:mc="http://schemas.openxmlformats.org/markup-compatibility/2006" xmlns:p14="http://schemas.microsoft.com/office/powerpoint/2010/main">
    <mc:Choice Requires="p14">
      <p:transition p14:dur="0" advTm="10986"/>
    </mc:Choice>
    <mc:Fallback xmlns="">
      <p:transition advTm="10986"/>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ing"/>
          <p:cNvPicPr>
            <a:picLocks noChangeAspect="1"/>
          </p:cNvPicPr>
          <p:nvPr/>
        </p:nvPicPr>
        <p:blipFill rotWithShape="1">
          <a:blip r:embed="rId3" cstate="print"/>
          <a:srcRect l="25677" t="13425" r="6573" b="888"/>
          <a:stretch/>
        </p:blipFill>
        <p:spPr>
          <a:xfrm>
            <a:off x="5316279" y="448887"/>
            <a:ext cx="6292351" cy="5968539"/>
          </a:xfrm>
          <a:prstGeom prst="rect">
            <a:avLst/>
          </a:prstGeom>
        </p:spPr>
      </p:pic>
      <p:sp>
        <p:nvSpPr>
          <p:cNvPr id="2" name="Title 1" hidden="1"/>
          <p:cNvSpPr>
            <a:spLocks noGrp="1"/>
          </p:cNvSpPr>
          <p:nvPr>
            <p:ph type="title"/>
          </p:nvPr>
        </p:nvSpPr>
        <p:spPr/>
        <p:txBody>
          <a:bodyPr/>
          <a:lstStyle/>
          <a:p>
            <a:r>
              <a:rPr lang="en-US" b="1">
                <a:solidFill>
                  <a:srgbClr val="000000"/>
                </a:solidFill>
              </a:rPr>
              <a:t>Instream Resource Rules  1986-2000: </a:t>
            </a:r>
            <a:br>
              <a:rPr lang="en-US" b="1">
                <a:solidFill>
                  <a:srgbClr val="000000"/>
                </a:solidFill>
              </a:rPr>
            </a:br>
            <a:r>
              <a:rPr lang="en-US" b="1">
                <a:solidFill>
                  <a:srgbClr val="000000"/>
                </a:solidFill>
              </a:rPr>
              <a:t>The Dark Ages</a:t>
            </a:r>
            <a:endParaRPr lang="en-US" dirty="0">
              <a:solidFill>
                <a:srgbClr val="000000"/>
              </a:solidFill>
            </a:endParaRPr>
          </a:p>
        </p:txBody>
      </p:sp>
      <p:sp>
        <p:nvSpPr>
          <p:cNvPr id="3" name="Content Placeholder 2"/>
          <p:cNvSpPr>
            <a:spLocks noGrp="1"/>
          </p:cNvSpPr>
          <p:nvPr>
            <p:ph idx="4294967295"/>
          </p:nvPr>
        </p:nvSpPr>
        <p:spPr>
          <a:xfrm>
            <a:off x="714116" y="2801324"/>
            <a:ext cx="4602163" cy="3424237"/>
          </a:xfrm>
        </p:spPr>
        <p:txBody>
          <a:bodyPr>
            <a:noAutofit/>
          </a:bodyPr>
          <a:lstStyle/>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rule making </a:t>
            </a:r>
            <a:r>
              <a:rPr lang="en-US" sz="2800" dirty="0" smtClean="0"/>
              <a:t>moratorium for 15 years</a:t>
            </a:r>
            <a:endParaRPr lang="en-US" sz="2800" dirty="0"/>
          </a:p>
          <a:p>
            <a:pPr marL="227013" indent="-227013">
              <a:spcBef>
                <a:spcPts val="0"/>
              </a:spcBef>
              <a:spcAft>
                <a:spcPts val="1200"/>
              </a:spcAft>
              <a:buFont typeface="Wingdings" panose="05000000000000000000" pitchFamily="2" charset="2"/>
              <a:buChar char="S"/>
            </a:pPr>
            <a:r>
              <a:rPr lang="en-US" sz="2800" dirty="0" smtClean="0"/>
              <a:t>Instream </a:t>
            </a:r>
            <a:r>
              <a:rPr lang="en-US" sz="2800" dirty="0"/>
              <a:t>flow studies and fish habitat research continued </a:t>
            </a:r>
            <a:endParaRPr lang="en-US" sz="2800" dirty="0" smtClean="0"/>
          </a:p>
          <a:p>
            <a:pPr marL="227013" indent="-227013">
              <a:spcBef>
                <a:spcPts val="0"/>
              </a:spcBef>
              <a:spcAft>
                <a:spcPts val="1200"/>
              </a:spcAft>
              <a:buFont typeface="Wingdings" panose="05000000000000000000" pitchFamily="2" charset="2"/>
              <a:buChar char="S"/>
            </a:pPr>
            <a:r>
              <a:rPr lang="en-US" sz="2800" dirty="0" smtClean="0"/>
              <a:t>Many hydropower projects were conditioned with instream flows</a:t>
            </a:r>
            <a:endParaRPr lang="en-US" sz="2800" dirty="0"/>
          </a:p>
        </p:txBody>
      </p:sp>
      <p:sp>
        <p:nvSpPr>
          <p:cNvPr id="6" name="Title"/>
          <p:cNvSpPr>
            <a:spLocks noChangeArrowheads="1"/>
          </p:cNvSpPr>
          <p:nvPr/>
        </p:nvSpPr>
        <p:spPr bwMode="auto">
          <a:xfrm>
            <a:off x="714895" y="735966"/>
            <a:ext cx="4409999" cy="1938992"/>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Rules  1986-2000: </a:t>
            </a:r>
          </a:p>
          <a:p>
            <a:pPr algn="ctr"/>
            <a:r>
              <a:rPr lang="en-US" sz="4000" b="1" dirty="0" smtClean="0">
                <a:solidFill>
                  <a:srgbClr val="000000"/>
                </a:solidFill>
                <a:latin typeface="Calibri" panose="020F0502020204030204" pitchFamily="34" charset="0"/>
              </a:rPr>
              <a:t>The </a:t>
            </a:r>
            <a:r>
              <a:rPr lang="en-US" sz="4000" b="1" dirty="0">
                <a:solidFill>
                  <a:srgbClr val="000000"/>
                </a:solidFill>
                <a:latin typeface="Calibri" panose="020F0502020204030204" pitchFamily="34" charset="0"/>
              </a:rPr>
              <a:t>Dark Ages</a:t>
            </a:r>
            <a:endParaRPr lang="en-US" sz="4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294613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b="1" dirty="0">
                <a:solidFill>
                  <a:srgbClr val="000000"/>
                </a:solidFill>
              </a:rPr>
              <a:t>Instream Resource Rules 2000-2015</a:t>
            </a:r>
            <a:r>
              <a:rPr lang="en-US" dirty="0">
                <a:solidFill>
                  <a:srgbClr val="000000"/>
                </a:solidFill>
              </a:rPr>
              <a:t/>
            </a:r>
            <a:br>
              <a:rPr lang="en-US" dirty="0">
                <a:solidFill>
                  <a:srgbClr val="000000"/>
                </a:solidFill>
              </a:rPr>
            </a:br>
            <a:endParaRPr lang="en-US" dirty="0"/>
          </a:p>
        </p:txBody>
      </p:sp>
      <p:sp>
        <p:nvSpPr>
          <p:cNvPr id="3" name="Content Placeholder 2"/>
          <p:cNvSpPr>
            <a:spLocks noGrp="1"/>
          </p:cNvSpPr>
          <p:nvPr>
            <p:ph idx="4294967295"/>
          </p:nvPr>
        </p:nvSpPr>
        <p:spPr>
          <a:xfrm>
            <a:off x="914399" y="2330767"/>
            <a:ext cx="4876800" cy="3762375"/>
          </a:xfrm>
        </p:spPr>
        <p:txBody>
          <a:bodyPr>
            <a:normAutofit/>
          </a:bodyPr>
          <a:lstStyle/>
          <a:p>
            <a:pPr marL="227013" indent="-227013">
              <a:spcAft>
                <a:spcPts val="600"/>
              </a:spcAft>
              <a:buFont typeface="Wingdings" panose="05000000000000000000" pitchFamily="2" charset="2"/>
              <a:buChar char="S"/>
            </a:pPr>
            <a:r>
              <a:rPr lang="en-US" sz="3200" dirty="0"/>
              <a:t>Ecology hired a second biologist and increased the size of WDFWs water team to implement RCW 90.82</a:t>
            </a:r>
          </a:p>
          <a:p>
            <a:pPr marL="227013" indent="-227013">
              <a:spcAft>
                <a:spcPts val="600"/>
              </a:spcAft>
              <a:buFont typeface="Wingdings" panose="05000000000000000000" pitchFamily="2" charset="2"/>
              <a:buChar char="S"/>
            </a:pPr>
            <a:r>
              <a:rPr lang="en-US" sz="3200" dirty="0"/>
              <a:t>Watershed plans were </a:t>
            </a:r>
            <a:r>
              <a:rPr lang="en-US" sz="3200" dirty="0" smtClean="0"/>
              <a:t>adopted </a:t>
            </a:r>
            <a:r>
              <a:rPr lang="en-US" sz="3200" dirty="0"/>
              <a:t>resulting in </a:t>
            </a:r>
            <a:r>
              <a:rPr lang="en-US" sz="3200" dirty="0" smtClean="0"/>
              <a:t>11 </a:t>
            </a:r>
            <a:r>
              <a:rPr lang="en-US" sz="3200" dirty="0"/>
              <a:t>new instream flow </a:t>
            </a:r>
            <a:r>
              <a:rPr lang="en-US" sz="3200" dirty="0" smtClean="0"/>
              <a:t>rules</a:t>
            </a:r>
          </a:p>
        </p:txBody>
      </p:sp>
      <p:sp>
        <p:nvSpPr>
          <p:cNvPr id="6" name="Rectangle 1"/>
          <p:cNvSpPr>
            <a:spLocks noChangeArrowheads="1"/>
          </p:cNvSpPr>
          <p:nvPr/>
        </p:nvSpPr>
        <p:spPr bwMode="auto">
          <a:xfrm>
            <a:off x="914400" y="788844"/>
            <a:ext cx="4876799" cy="1323439"/>
          </a:xfrm>
          <a:prstGeom prst="rect">
            <a:avLst/>
          </a:prstGeom>
          <a:noFill/>
          <a:ln w="9525">
            <a:noFill/>
            <a:miter lim="800000"/>
            <a:headEnd/>
            <a:tailEnd/>
          </a:ln>
        </p:spPr>
        <p:txBody>
          <a:bodyPr wrap="square">
            <a:spAutoFit/>
          </a:bodyPr>
          <a:lstStyle/>
          <a:p>
            <a:pPr algn="ctr"/>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Rules 2000-2015</a:t>
            </a:r>
            <a:endParaRPr lang="en-US" sz="4000" dirty="0">
              <a:solidFill>
                <a:srgbClr val="000000"/>
              </a:solidFill>
              <a:latin typeface="Calibri" panose="020F0502020204030204" pitchFamily="34" charset="0"/>
            </a:endParaRPr>
          </a:p>
        </p:txBody>
      </p:sp>
      <p:pic>
        <p:nvPicPr>
          <p:cNvPr id="2" name="Picture 1" descr="Biologists"/>
          <p:cNvPicPr>
            <a:picLocks noChangeAspect="1"/>
          </p:cNvPicPr>
          <p:nvPr/>
        </p:nvPicPr>
        <p:blipFill rotWithShape="1">
          <a:blip r:embed="rId3">
            <a:extLst>
              <a:ext uri="{28A0092B-C50C-407E-A947-70E740481C1C}">
                <a14:useLocalDpi xmlns:a14="http://schemas.microsoft.com/office/drawing/2010/main" val="0"/>
              </a:ext>
            </a:extLst>
          </a:blip>
          <a:srcRect l="39503" t="9616" r="25807" b="45023"/>
          <a:stretch/>
        </p:blipFill>
        <p:spPr>
          <a:xfrm>
            <a:off x="6066078" y="457200"/>
            <a:ext cx="6118834" cy="6000750"/>
          </a:xfrm>
          <a:prstGeom prst="rect">
            <a:avLst/>
          </a:prstGeom>
        </p:spPr>
      </p:pic>
    </p:spTree>
    <p:extLst>
      <p:ext uri="{BB962C8B-B14F-4D97-AF65-F5344CB8AC3E}">
        <p14:creationId xmlns:p14="http://schemas.microsoft.com/office/powerpoint/2010/main" val="4022052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644" y="672172"/>
            <a:ext cx="3598394" cy="1273299"/>
          </a:xfrm>
        </p:spPr>
        <p:txBody>
          <a:bodyPr/>
          <a:lstStyle/>
          <a:p>
            <a:r>
              <a:rPr lang="en-US" b="1" kern="0" dirty="0">
                <a:solidFill>
                  <a:schemeClr val="tx1"/>
                </a:solidFill>
              </a:rPr>
              <a:t>Key Instream Resources</a:t>
            </a:r>
            <a:endParaRPr lang="en-US" dirty="0">
              <a:solidFill>
                <a:schemeClr val="tx1"/>
              </a:solidFill>
            </a:endParaRPr>
          </a:p>
        </p:txBody>
      </p:sp>
      <p:pic>
        <p:nvPicPr>
          <p:cNvPr id="4" name="Ken Chum migrating up" descr="Migrating fis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2072" r="11969"/>
          <a:stretch/>
        </p:blipFill>
        <p:spPr>
          <a:xfrm>
            <a:off x="4280039" y="465514"/>
            <a:ext cx="7911961" cy="5933972"/>
          </a:xfrm>
        </p:spPr>
      </p:pic>
      <p:sp>
        <p:nvSpPr>
          <p:cNvPr id="5" name="Text Placeholder 4"/>
          <p:cNvSpPr>
            <a:spLocks noGrp="1"/>
          </p:cNvSpPr>
          <p:nvPr>
            <p:ph type="body" sz="half" idx="2"/>
          </p:nvPr>
        </p:nvSpPr>
        <p:spPr>
          <a:xfrm>
            <a:off x="681644" y="2236764"/>
            <a:ext cx="3598395" cy="3871429"/>
          </a:xfrm>
        </p:spPr>
        <p:txBody>
          <a:bodyPr>
            <a:normAutofit/>
          </a:bodyPr>
          <a:lstStyle/>
          <a:p>
            <a:r>
              <a:rPr lang="en-US" sz="3000" dirty="0">
                <a:solidFill>
                  <a:schemeClr val="accent2">
                    <a:lumMod val="50000"/>
                  </a:schemeClr>
                </a:solidFill>
              </a:rPr>
              <a:t>Fish habitat is a key instream resource.  The goal is to protect flows needed for:</a:t>
            </a:r>
          </a:p>
          <a:p>
            <a:pPr marL="457189" indent="-457189">
              <a:buSzPct val="100000"/>
              <a:buBlip>
                <a:blip r:embed="rId6"/>
              </a:buBlip>
            </a:pPr>
            <a:r>
              <a:rPr lang="en-US" sz="3000" dirty="0">
                <a:solidFill>
                  <a:schemeClr val="accent2">
                    <a:lumMod val="50000"/>
                  </a:schemeClr>
                </a:solidFill>
              </a:rPr>
              <a:t>Migration</a:t>
            </a:r>
          </a:p>
          <a:p>
            <a:pPr marL="457189" indent="-457189">
              <a:buSzPct val="100000"/>
              <a:buBlip>
                <a:blip r:embed="rId6"/>
              </a:buBlip>
            </a:pPr>
            <a:r>
              <a:rPr lang="en-US" sz="3000" dirty="0">
                <a:solidFill>
                  <a:schemeClr val="accent2">
                    <a:lumMod val="50000"/>
                  </a:schemeClr>
                </a:solidFill>
              </a:rPr>
              <a:t>Spawning</a:t>
            </a:r>
          </a:p>
          <a:p>
            <a:pPr marL="457189" indent="-457189">
              <a:buSzPct val="100000"/>
              <a:buBlip>
                <a:blip r:embed="rId6"/>
              </a:buBlip>
            </a:pPr>
            <a:r>
              <a:rPr lang="en-US" sz="3000" dirty="0">
                <a:solidFill>
                  <a:schemeClr val="accent2">
                    <a:lumMod val="50000"/>
                  </a:schemeClr>
                </a:solidFill>
              </a:rPr>
              <a:t>Rearing</a:t>
            </a:r>
          </a:p>
          <a:p>
            <a:endParaRPr lang="en-US" sz="2800" dirty="0">
              <a:solidFill>
                <a:schemeClr val="accent2">
                  <a:lumMod val="50000"/>
                </a:schemeClr>
              </a:solidFill>
              <a:effectLst>
                <a:outerShdw blurRad="38100" dist="38100" dir="2700000" algn="tl">
                  <a:srgbClr val="000000"/>
                </a:outerShdw>
              </a:effectLst>
              <a:cs typeface="Arial" pitchFamily="34" charset="0"/>
            </a:endParaRPr>
          </a:p>
          <a:p>
            <a:endParaRPr lang="en-US" dirty="0"/>
          </a:p>
        </p:txBody>
      </p:sp>
    </p:spTree>
    <p:extLst>
      <p:ext uri="{BB962C8B-B14F-4D97-AF65-F5344CB8AC3E}">
        <p14:creationId xmlns:p14="http://schemas.microsoft.com/office/powerpoint/2010/main" val="31772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021" y="581891"/>
            <a:ext cx="3491345" cy="1901997"/>
          </a:xfrm>
        </p:spPr>
        <p:txBody>
          <a:bodyPr/>
          <a:lstStyle/>
          <a:p>
            <a:r>
              <a:rPr lang="en-US" b="1" dirty="0">
                <a:solidFill>
                  <a:schemeClr val="accent2">
                    <a:lumMod val="50000"/>
                  </a:schemeClr>
                </a:solidFill>
                <a:cs typeface="Arial" panose="020B0604020202020204" pitchFamily="34" charset="0"/>
              </a:rPr>
              <a:t>How Do We </a:t>
            </a:r>
            <a:r>
              <a:rPr lang="en-US" b="1" dirty="0" smtClean="0">
                <a:solidFill>
                  <a:schemeClr val="accent2">
                    <a:lumMod val="50000"/>
                  </a:schemeClr>
                </a:solidFill>
                <a:cs typeface="Arial" panose="020B0604020202020204" pitchFamily="34" charset="0"/>
              </a:rPr>
              <a:t>Develop an </a:t>
            </a:r>
            <a:r>
              <a:rPr lang="en-US" b="1" dirty="0">
                <a:solidFill>
                  <a:schemeClr val="accent2">
                    <a:lumMod val="50000"/>
                  </a:schemeClr>
                </a:solidFill>
                <a:cs typeface="Arial" panose="020B0604020202020204" pitchFamily="34" charset="0"/>
              </a:rPr>
              <a:t>Instream </a:t>
            </a:r>
            <a:r>
              <a:rPr lang="en-US" b="1" dirty="0" smtClean="0">
                <a:solidFill>
                  <a:schemeClr val="accent2">
                    <a:lumMod val="50000"/>
                  </a:schemeClr>
                </a:solidFill>
                <a:cs typeface="Arial" panose="020B0604020202020204" pitchFamily="34" charset="0"/>
              </a:rPr>
              <a:t>Flow?</a:t>
            </a:r>
            <a:endParaRPr lang="en-US" dirty="0">
              <a:solidFill>
                <a:schemeClr val="accent2">
                  <a:lumMod val="50000"/>
                </a:schemeClr>
              </a:solidFill>
              <a:cs typeface="Arial" panose="020B0604020202020204" pitchFamily="34" charset="0"/>
            </a:endParaRPr>
          </a:p>
        </p:txBody>
      </p:sp>
      <p:pic>
        <p:nvPicPr>
          <p:cNvPr id="5" name="fish cohodigging2" descr="Coho digg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659" t="990" r="4642" b="990"/>
          <a:stretch/>
        </p:blipFill>
        <p:spPr>
          <a:xfrm>
            <a:off x="4422128" y="415636"/>
            <a:ext cx="8032762" cy="6025020"/>
          </a:xfrm>
        </p:spPr>
      </p:pic>
      <p:sp>
        <p:nvSpPr>
          <p:cNvPr id="4" name="Text Placeholder 3"/>
          <p:cNvSpPr>
            <a:spLocks noGrp="1"/>
          </p:cNvSpPr>
          <p:nvPr>
            <p:ph type="body" sz="half" idx="2"/>
          </p:nvPr>
        </p:nvSpPr>
        <p:spPr>
          <a:xfrm>
            <a:off x="798021" y="2944368"/>
            <a:ext cx="3624107" cy="3035808"/>
          </a:xfrm>
        </p:spPr>
        <p:txBody>
          <a:bodyPr>
            <a:normAutofit/>
          </a:bodyPr>
          <a:lstStyle/>
          <a:p>
            <a:pPr>
              <a:spcBef>
                <a:spcPct val="50000"/>
              </a:spcBef>
            </a:pPr>
            <a:r>
              <a:rPr lang="en-US" sz="3200" dirty="0">
                <a:solidFill>
                  <a:schemeClr val="accent2">
                    <a:lumMod val="50000"/>
                  </a:schemeClr>
                </a:solidFill>
                <a:cs typeface="Arial" panose="020B0604020202020204" pitchFamily="34" charset="0"/>
              </a:rPr>
              <a:t>1) Habitat Study</a:t>
            </a:r>
          </a:p>
          <a:p>
            <a:pPr>
              <a:spcBef>
                <a:spcPct val="50000"/>
              </a:spcBef>
            </a:pPr>
            <a:r>
              <a:rPr lang="en-US" sz="3200" dirty="0">
                <a:solidFill>
                  <a:schemeClr val="accent2">
                    <a:lumMod val="50000"/>
                  </a:schemeClr>
                </a:solidFill>
                <a:cs typeface="Arial" panose="020B0604020202020204" pitchFamily="34" charset="0"/>
              </a:rPr>
              <a:t>2) Fish Periodicity</a:t>
            </a:r>
          </a:p>
          <a:p>
            <a:pPr>
              <a:spcBef>
                <a:spcPct val="50000"/>
              </a:spcBef>
            </a:pPr>
            <a:r>
              <a:rPr lang="en-US" sz="3200" dirty="0">
                <a:solidFill>
                  <a:schemeClr val="accent2">
                    <a:lumMod val="50000"/>
                  </a:schemeClr>
                </a:solidFill>
                <a:cs typeface="Arial" panose="020B0604020202020204" pitchFamily="34" charset="0"/>
              </a:rPr>
              <a:t>3) Stream Hydrology </a:t>
            </a:r>
          </a:p>
        </p:txBody>
      </p:sp>
    </p:spTree>
    <p:extLst>
      <p:ext uri="{BB962C8B-B14F-4D97-AF65-F5344CB8AC3E}">
        <p14:creationId xmlns:p14="http://schemas.microsoft.com/office/powerpoint/2010/main" val="2006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20701" y="500682"/>
            <a:ext cx="11087100" cy="1414732"/>
          </a:xfrm>
        </p:spPr>
        <p:txBody>
          <a:bodyPr>
            <a:normAutofit fontScale="90000"/>
          </a:bodyPr>
          <a:lstStyle/>
          <a:p>
            <a:pPr algn="ctr"/>
            <a:r>
              <a:rPr lang="en-US" b="1" dirty="0" smtClean="0">
                <a:solidFill>
                  <a:schemeClr val="tx1"/>
                </a:solidFill>
              </a:rPr>
              <a:t>The Toe-Width Method </a:t>
            </a:r>
            <a:r>
              <a:rPr lang="en-US" b="1" dirty="0" smtClean="0"/>
              <a:t/>
            </a:r>
            <a:br>
              <a:rPr lang="en-US" b="1" dirty="0" smtClean="0"/>
            </a:br>
            <a:r>
              <a:rPr lang="en-US" sz="3600" dirty="0"/>
              <a:t>Measuring stream width at the toe of the bank - the point where the stream bed meets the stream bank. </a:t>
            </a:r>
          </a:p>
        </p:txBody>
      </p:sp>
      <p:pic>
        <p:nvPicPr>
          <p:cNvPr id="4" name="Content Placeholder 6" descr="toe-width method"/>
          <p:cNvPicPr>
            <a:picLocks noChangeAspect="1"/>
          </p:cNvPicPr>
          <p:nvPr/>
        </p:nvPicPr>
        <p:blipFill rotWithShape="1">
          <a:blip r:embed="rId3" cstate="screen">
            <a:extLst>
              <a:ext uri="{28A0092B-C50C-407E-A947-70E740481C1C}">
                <a14:useLocalDpi xmlns:a14="http://schemas.microsoft.com/office/drawing/2010/main" val="0"/>
              </a:ext>
            </a:extLst>
          </a:blip>
          <a:srcRect l="9160" t="24309" r="10794" b="35442"/>
          <a:stretch/>
        </p:blipFill>
        <p:spPr>
          <a:xfrm>
            <a:off x="-732184" y="2177935"/>
            <a:ext cx="13121381" cy="4943672"/>
          </a:xfrm>
          <a:prstGeom prst="rect">
            <a:avLst/>
          </a:prstGeom>
        </p:spPr>
      </p:pic>
    </p:spTree>
    <p:extLst>
      <p:ext uri="{BB962C8B-B14F-4D97-AF65-F5344CB8AC3E}">
        <p14:creationId xmlns:p14="http://schemas.microsoft.com/office/powerpoint/2010/main" val="1883210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60162" y="719467"/>
            <a:ext cx="4191000" cy="838200"/>
          </a:xfrm>
          <a:noFill/>
        </p:spPr>
        <p:txBody>
          <a:bodyPr/>
          <a:lstStyle/>
          <a:p>
            <a:r>
              <a:rPr lang="en-US" altLang="en-US" sz="4000" b="1" dirty="0" smtClean="0">
                <a:solidFill>
                  <a:schemeClr val="tx1"/>
                </a:solidFill>
                <a:cs typeface="Calibri" panose="020F0502020204030204" pitchFamily="34" charset="0"/>
              </a:rPr>
              <a:t>PHABSIM</a:t>
            </a:r>
            <a:endParaRPr lang="en-US" altLang="en-US" sz="4000" b="1" dirty="0">
              <a:solidFill>
                <a:schemeClr val="tx1"/>
              </a:solidFill>
              <a:cs typeface="Calibri" panose="020F0502020204030204" pitchFamily="34" charset="0"/>
            </a:endParaRPr>
          </a:p>
        </p:txBody>
      </p:sp>
      <p:sp>
        <p:nvSpPr>
          <p:cNvPr id="18435" name="Rectangle 3"/>
          <p:cNvSpPr>
            <a:spLocks noGrp="1" noChangeArrowheads="1"/>
          </p:cNvSpPr>
          <p:nvPr>
            <p:ph idx="1"/>
          </p:nvPr>
        </p:nvSpPr>
        <p:spPr>
          <a:xfrm>
            <a:off x="798022" y="1557667"/>
            <a:ext cx="6284422" cy="4726175"/>
          </a:xfrm>
          <a:noFill/>
        </p:spPr>
        <p:txBody>
          <a:bodyPr rtlCol="0">
            <a:noAutofit/>
          </a:bodyPr>
          <a:lstStyle/>
          <a:p>
            <a:pPr marL="227008" indent="-227008">
              <a:spcBef>
                <a:spcPts val="0"/>
              </a:spcBef>
              <a:spcAft>
                <a:spcPts val="1200"/>
              </a:spcAft>
              <a:buClr>
                <a:srgbClr val="0070C0"/>
              </a:buClr>
              <a:buFont typeface="Wingdings" pitchFamily="2" charset="2"/>
              <a:buChar char="S"/>
              <a:defRPr/>
            </a:pPr>
            <a:r>
              <a:rPr lang="en-US" sz="3200" dirty="0">
                <a:cs typeface="Arial" pitchFamily="34" charset="0"/>
              </a:rPr>
              <a:t>Measure around a thousand points </a:t>
            </a:r>
            <a:r>
              <a:rPr lang="en-US" sz="3200" dirty="0" smtClean="0">
                <a:cs typeface="Arial" pitchFamily="34" charset="0"/>
              </a:rPr>
              <a:t>data points - Our </a:t>
            </a:r>
            <a:r>
              <a:rPr lang="en-US" sz="3200" dirty="0">
                <a:cs typeface="Arial" pitchFamily="34" charset="0"/>
              </a:rPr>
              <a:t>most detailed and site-specific instream flow method</a:t>
            </a:r>
          </a:p>
          <a:p>
            <a:pPr marL="227008" indent="-227008">
              <a:spcBef>
                <a:spcPts val="0"/>
              </a:spcBef>
              <a:spcAft>
                <a:spcPts val="1200"/>
              </a:spcAft>
              <a:buClr>
                <a:srgbClr val="0070C0"/>
              </a:buClr>
              <a:buFont typeface="Wingdings" pitchFamily="2" charset="2"/>
              <a:buChar char="S"/>
              <a:defRPr/>
            </a:pPr>
            <a:r>
              <a:rPr lang="en-US" sz="3200" dirty="0">
                <a:cs typeface="Arial" pitchFamily="34" charset="0"/>
              </a:rPr>
              <a:t>The model predicts how depth and velocity changes with different stream flows</a:t>
            </a:r>
          </a:p>
          <a:p>
            <a:pPr marL="227008" indent="-227008">
              <a:spcBef>
                <a:spcPts val="0"/>
              </a:spcBef>
              <a:spcAft>
                <a:spcPts val="1200"/>
              </a:spcAft>
              <a:buClr>
                <a:srgbClr val="0070C0"/>
              </a:buClr>
              <a:buFont typeface="Wingdings" pitchFamily="2" charset="2"/>
              <a:buChar char="S"/>
              <a:defRPr/>
            </a:pPr>
            <a:r>
              <a:rPr lang="en-US" sz="3200" dirty="0">
                <a:cs typeface="Arial" pitchFamily="34" charset="0"/>
              </a:rPr>
              <a:t>The model then compares these changes to the depths, velocities, and substrates preferred by different fish species.</a:t>
            </a:r>
          </a:p>
        </p:txBody>
      </p:sp>
      <p:pic>
        <p:nvPicPr>
          <p:cNvPr id="21508" name="Picture 5" descr="SURVEY"/>
          <p:cNvPicPr>
            <a:picLocks noChangeAspect="1" noChangeArrowheads="1"/>
          </p:cNvPicPr>
          <p:nvPr/>
        </p:nvPicPr>
        <p:blipFill rotWithShape="1">
          <a:blip r:embed="rId3">
            <a:extLst>
              <a:ext uri="{28A0092B-C50C-407E-A947-70E740481C1C}">
                <a14:useLocalDpi xmlns:a14="http://schemas.microsoft.com/office/drawing/2010/main" val="0"/>
              </a:ext>
            </a:extLst>
          </a:blip>
          <a:srcRect t="11833" b="23629"/>
          <a:stretch/>
        </p:blipFill>
        <p:spPr bwMode="auto">
          <a:xfrm>
            <a:off x="7210880" y="0"/>
            <a:ext cx="5084923" cy="346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data collection"/>
          <p:cNvPicPr>
            <a:picLocks noChangeAspect="1"/>
          </p:cNvPicPr>
          <p:nvPr/>
        </p:nvPicPr>
        <p:blipFill rotWithShape="1">
          <a:blip r:embed="rId4" cstate="print">
            <a:extLst>
              <a:ext uri="{28A0092B-C50C-407E-A947-70E740481C1C}">
                <a14:useLocalDpi xmlns:a14="http://schemas.microsoft.com/office/drawing/2010/main" val="0"/>
              </a:ext>
            </a:extLst>
          </a:blip>
          <a:srcRect l="10393" t="8116" r="30835" b="39288"/>
          <a:stretch/>
        </p:blipFill>
        <p:spPr bwMode="auto">
          <a:xfrm>
            <a:off x="7210880" y="3474720"/>
            <a:ext cx="5041280" cy="338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9548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43552" y="482138"/>
            <a:ext cx="3931920" cy="1363287"/>
          </a:xfrm>
          <a:noFill/>
        </p:spPr>
        <p:txBody>
          <a:bodyPr>
            <a:normAutofit/>
          </a:bodyPr>
          <a:lstStyle/>
          <a:p>
            <a:pPr algn="ctr"/>
            <a:r>
              <a:rPr lang="en-US" altLang="en-US" sz="4001" b="1" dirty="0">
                <a:solidFill>
                  <a:schemeClr val="tx1"/>
                </a:solidFill>
                <a:cs typeface="Calibri" panose="020F0502020204030204" pitchFamily="34" charset="0"/>
              </a:rPr>
              <a:t>Results from a PHABSIM model</a:t>
            </a:r>
          </a:p>
        </p:txBody>
      </p:sp>
      <p:pic>
        <p:nvPicPr>
          <p:cNvPr id="6" name="Picture Placeholder 6" descr="Model result"/>
          <p:cNvPicPr>
            <a:picLocks noGrp="1" noChangeAspect="1"/>
          </p:cNvPicPr>
          <p:nvPr>
            <p:ph type="pic" idx="1"/>
          </p:nvPr>
        </p:nvPicPr>
        <p:blipFill rotWithShape="1">
          <a:blip r:embed="rId3"/>
          <a:srcRect l="6009" r="6009"/>
          <a:stretch/>
        </p:blipFill>
        <p:spPr>
          <a:xfrm>
            <a:off x="575241" y="482137"/>
            <a:ext cx="6991464" cy="5902037"/>
          </a:xfrm>
          <a:prstGeom prst="rect">
            <a:avLst/>
          </a:prstGeom>
          <a:solidFill>
            <a:schemeClr val="bg1"/>
          </a:solidFill>
          <a:ln>
            <a:solidFill>
              <a:schemeClr val="tx1"/>
            </a:solidFill>
          </a:ln>
        </p:spPr>
      </p:pic>
      <p:sp>
        <p:nvSpPr>
          <p:cNvPr id="3" name="Text Placeholder 2"/>
          <p:cNvSpPr>
            <a:spLocks noGrp="1"/>
          </p:cNvSpPr>
          <p:nvPr>
            <p:ph type="body" sz="half" idx="2"/>
          </p:nvPr>
        </p:nvSpPr>
        <p:spPr>
          <a:xfrm>
            <a:off x="7643552" y="2419004"/>
            <a:ext cx="3931920" cy="3366654"/>
          </a:xfrm>
        </p:spPr>
        <p:txBody>
          <a:bodyPr>
            <a:noAutofit/>
          </a:bodyPr>
          <a:lstStyle/>
          <a:p>
            <a:r>
              <a:rPr lang="en-US" sz="2934" dirty="0">
                <a:latin typeface="Franklin Gothic Medium" panose="020B0603020102020204" pitchFamily="34" charset="0"/>
                <a:cs typeface="Calibri" panose="020F0502020204030204" pitchFamily="34" charset="0"/>
              </a:rPr>
              <a:t>T</a:t>
            </a:r>
            <a:r>
              <a:rPr lang="en-US" sz="3200" dirty="0">
                <a:cs typeface="Calibri" panose="020F0502020204030204" pitchFamily="34" charset="0"/>
              </a:rPr>
              <a:t>hese curves show the amount of habitat </a:t>
            </a:r>
            <a:r>
              <a:rPr lang="en-US" sz="3200" dirty="0" smtClean="0">
                <a:cs typeface="Calibri" panose="020F0502020204030204" pitchFamily="34" charset="0"/>
              </a:rPr>
              <a:t>available at </a:t>
            </a:r>
            <a:r>
              <a:rPr lang="en-US" sz="3200" dirty="0">
                <a:cs typeface="Calibri" panose="020F0502020204030204" pitchFamily="34" charset="0"/>
              </a:rPr>
              <a:t>each of the modeled stream flows.</a:t>
            </a:r>
          </a:p>
        </p:txBody>
      </p:sp>
    </p:spTree>
    <p:extLst>
      <p:ext uri="{BB962C8B-B14F-4D97-AF65-F5344CB8AC3E}">
        <p14:creationId xmlns:p14="http://schemas.microsoft.com/office/powerpoint/2010/main" val="3053132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4"/>
          <p:cNvSpPr txBox="1">
            <a:spLocks noChangeArrowheads="1"/>
          </p:cNvSpPr>
          <p:nvPr/>
        </p:nvSpPr>
        <p:spPr bwMode="auto">
          <a:xfrm>
            <a:off x="765544" y="583307"/>
            <a:ext cx="3507198" cy="1938992"/>
          </a:xfrm>
          <a:prstGeom prst="rect">
            <a:avLst/>
          </a:prstGeom>
          <a:noFill/>
          <a:ln w="9525">
            <a:noFill/>
            <a:miter lim="800000"/>
            <a:headEnd/>
            <a:tailEnd/>
          </a:ln>
        </p:spPr>
        <p:txBody>
          <a:bodyPr wrap="square">
            <a:spAutoFit/>
          </a:bodyPr>
          <a:lstStyle/>
          <a:p>
            <a:r>
              <a:rPr lang="en-US" sz="4000" b="1" dirty="0">
                <a:solidFill>
                  <a:srgbClr val="000000"/>
                </a:solidFill>
                <a:latin typeface="Calibri" panose="020F0502020204030204" pitchFamily="34" charset="0"/>
              </a:rPr>
              <a:t>Instream </a:t>
            </a:r>
            <a:r>
              <a:rPr lang="en-US" sz="4000" b="1" dirty="0" smtClean="0">
                <a:solidFill>
                  <a:srgbClr val="000000"/>
                </a:solidFill>
                <a:latin typeface="Calibri" panose="020F0502020204030204" pitchFamily="34" charset="0"/>
              </a:rPr>
              <a:t>Resource Rule WRIA 27 - 2009 </a:t>
            </a:r>
          </a:p>
        </p:txBody>
      </p:sp>
      <p:sp>
        <p:nvSpPr>
          <p:cNvPr id="4" name="Text Box 44"/>
          <p:cNvSpPr txBox="1">
            <a:spLocks noChangeArrowheads="1"/>
          </p:cNvSpPr>
          <p:nvPr/>
        </p:nvSpPr>
        <p:spPr bwMode="auto">
          <a:xfrm>
            <a:off x="765544" y="2998621"/>
            <a:ext cx="3507198" cy="2726900"/>
          </a:xfrm>
          <a:prstGeom prst="rect">
            <a:avLst/>
          </a:prstGeom>
          <a:noFill/>
          <a:ln w="9525">
            <a:noFill/>
            <a:miter lim="800000"/>
            <a:headEnd/>
            <a:tailEnd/>
          </a:ln>
        </p:spPr>
        <p:txBody>
          <a:bodyPr wrap="square">
            <a:spAutoFit/>
          </a:bodyPr>
          <a:lstStyle/>
          <a:p>
            <a:pPr>
              <a:lnSpc>
                <a:spcPct val="90000"/>
              </a:lnSpc>
              <a:spcAft>
                <a:spcPts val="1200"/>
              </a:spcAft>
            </a:pPr>
            <a:r>
              <a:rPr lang="en-US" sz="2800" dirty="0" smtClean="0">
                <a:solidFill>
                  <a:srgbClr val="002060"/>
                </a:solidFill>
                <a:latin typeface="Calibri" panose="020F0502020204030204" pitchFamily="34" charset="0"/>
              </a:rPr>
              <a:t>Periodicity </a:t>
            </a:r>
            <a:r>
              <a:rPr lang="en-US" sz="2800" dirty="0">
                <a:solidFill>
                  <a:srgbClr val="002060"/>
                </a:solidFill>
                <a:latin typeface="Calibri" panose="020F0502020204030204" pitchFamily="34" charset="0"/>
              </a:rPr>
              <a:t>tells us </a:t>
            </a:r>
            <a:r>
              <a:rPr lang="en-US" sz="2800" dirty="0" smtClean="0">
                <a:solidFill>
                  <a:srgbClr val="002060"/>
                </a:solidFill>
                <a:latin typeface="Calibri" panose="020F0502020204030204" pitchFamily="34" charset="0"/>
              </a:rPr>
              <a:t>what to protect</a:t>
            </a:r>
            <a:endParaRPr lang="en-US" sz="2800" dirty="0">
              <a:solidFill>
                <a:srgbClr val="002060"/>
              </a:solidFill>
              <a:latin typeface="Calibri" panose="020F0502020204030204" pitchFamily="34" charset="0"/>
            </a:endParaRPr>
          </a:p>
          <a:p>
            <a:pPr>
              <a:lnSpc>
                <a:spcPct val="90000"/>
              </a:lnSpc>
              <a:spcAft>
                <a:spcPts val="1200"/>
              </a:spcAft>
            </a:pPr>
            <a:r>
              <a:rPr lang="en-US" sz="2800" dirty="0" smtClean="0">
                <a:solidFill>
                  <a:srgbClr val="002060"/>
                </a:solidFill>
                <a:latin typeface="Calibri" panose="020F0502020204030204" pitchFamily="34" charset="0"/>
              </a:rPr>
              <a:t>The </a:t>
            </a:r>
            <a:r>
              <a:rPr lang="en-US" sz="2800" dirty="0">
                <a:solidFill>
                  <a:srgbClr val="002060"/>
                </a:solidFill>
                <a:latin typeface="Calibri" panose="020F0502020204030204" pitchFamily="34" charset="0"/>
              </a:rPr>
              <a:t>habitat study tells </a:t>
            </a:r>
            <a:r>
              <a:rPr lang="en-US" sz="2800" dirty="0" smtClean="0">
                <a:solidFill>
                  <a:srgbClr val="002060"/>
                </a:solidFill>
                <a:latin typeface="Calibri" panose="020F0502020204030204" pitchFamily="34" charset="0"/>
              </a:rPr>
              <a:t>where to set the ISF</a:t>
            </a:r>
          </a:p>
          <a:p>
            <a:pPr>
              <a:lnSpc>
                <a:spcPct val="90000"/>
              </a:lnSpc>
              <a:spcAft>
                <a:spcPts val="1200"/>
              </a:spcAft>
            </a:pPr>
            <a:r>
              <a:rPr lang="en-US" sz="2800" dirty="0" smtClean="0">
                <a:solidFill>
                  <a:srgbClr val="002060"/>
                </a:solidFill>
                <a:latin typeface="Calibri" panose="020F0502020204030204" pitchFamily="34" charset="0"/>
              </a:rPr>
              <a:t>Hydrology </a:t>
            </a:r>
            <a:r>
              <a:rPr lang="en-US" sz="2800" dirty="0">
                <a:solidFill>
                  <a:srgbClr val="002060"/>
                </a:solidFill>
                <a:latin typeface="Calibri" panose="020F0502020204030204" pitchFamily="34" charset="0"/>
              </a:rPr>
              <a:t>truth check the results</a:t>
            </a:r>
            <a:r>
              <a:rPr lang="en-US" sz="2800" dirty="0" smtClean="0">
                <a:solidFill>
                  <a:srgbClr val="002060"/>
                </a:solidFill>
                <a:latin typeface="Calibri" panose="020F0502020204030204" pitchFamily="34" charset="0"/>
              </a:rPr>
              <a:t>.</a:t>
            </a:r>
            <a:endParaRPr lang="en-US" sz="2800" dirty="0">
              <a:solidFill>
                <a:srgbClr val="002060"/>
              </a:solidFill>
              <a:latin typeface="Calibri" panose="020F0502020204030204" pitchFamily="34" charset="0"/>
            </a:endParaRPr>
          </a:p>
        </p:txBody>
      </p:sp>
      <p:pic>
        <p:nvPicPr>
          <p:cNvPr id="5" name="Picture 4" descr="Hydrograph"/>
          <p:cNvPicPr>
            <a:picLocks noChangeAspect="1"/>
          </p:cNvPicPr>
          <p:nvPr/>
        </p:nvPicPr>
        <p:blipFill>
          <a:blip r:embed="rId3"/>
          <a:stretch>
            <a:fillRect/>
          </a:stretch>
        </p:blipFill>
        <p:spPr>
          <a:xfrm>
            <a:off x="4272742" y="444312"/>
            <a:ext cx="7919258" cy="6022990"/>
          </a:xfrm>
          <a:prstGeom prst="rect">
            <a:avLst/>
          </a:prstGeom>
          <a:solidFill>
            <a:schemeClr val="bg1"/>
          </a:solidFill>
        </p:spPr>
      </p:pic>
      <p:sp>
        <p:nvSpPr>
          <p:cNvPr id="2" name="Title 1" hidden="1"/>
          <p:cNvSpPr>
            <a:spLocks noGrp="1"/>
          </p:cNvSpPr>
          <p:nvPr>
            <p:ph type="title"/>
          </p:nvPr>
        </p:nvSpPr>
        <p:spPr/>
        <p:txBody>
          <a:bodyPr/>
          <a:lstStyle/>
          <a:p>
            <a:r>
              <a:rPr lang="en-US" b="1" dirty="0">
                <a:solidFill>
                  <a:srgbClr val="000000"/>
                </a:solidFill>
              </a:rPr>
              <a:t>Instream Resource Rule WRIA 27 - 2009 </a:t>
            </a:r>
            <a:br>
              <a:rPr lang="en-US" b="1" dirty="0">
                <a:solidFill>
                  <a:srgbClr val="000000"/>
                </a:solidFill>
              </a:rPr>
            </a:br>
            <a:endParaRPr lang="en-US" dirty="0"/>
          </a:p>
        </p:txBody>
      </p:sp>
    </p:spTree>
    <p:extLst>
      <p:ext uri="{BB962C8B-B14F-4D97-AF65-F5344CB8AC3E}">
        <p14:creationId xmlns:p14="http://schemas.microsoft.com/office/powerpoint/2010/main" val="4161600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b="1" dirty="0">
                <a:solidFill>
                  <a:schemeClr val="tx1"/>
                </a:solidFill>
                <a:cs typeface="Arial" panose="020B0604020202020204" pitchFamily="34" charset="0"/>
              </a:rPr>
              <a:t>WRIA </a:t>
            </a:r>
            <a:r>
              <a:rPr lang="en-US" b="1" dirty="0" smtClean="0">
                <a:solidFill>
                  <a:schemeClr val="tx1"/>
                </a:solidFill>
                <a:cs typeface="Arial" panose="020B0604020202020204" pitchFamily="34" charset="0"/>
              </a:rPr>
              <a:t>27/28 </a:t>
            </a:r>
            <a:r>
              <a:rPr lang="en-US" b="1" dirty="0">
                <a:solidFill>
                  <a:schemeClr val="tx1"/>
                </a:solidFill>
                <a:cs typeface="Arial" panose="020B0604020202020204" pitchFamily="34" charset="0"/>
              </a:rPr>
              <a:t>Availability-2009 rule</a:t>
            </a:r>
          </a:p>
        </p:txBody>
      </p:sp>
      <p:sp>
        <p:nvSpPr>
          <p:cNvPr id="2" name="Content Placeholder 1"/>
          <p:cNvSpPr>
            <a:spLocks noGrp="1"/>
          </p:cNvSpPr>
          <p:nvPr>
            <p:ph idx="1"/>
          </p:nvPr>
        </p:nvSpPr>
        <p:spPr>
          <a:xfrm>
            <a:off x="1097280" y="1481328"/>
            <a:ext cx="10228811" cy="4590288"/>
          </a:xfrm>
          <a:noFill/>
        </p:spPr>
        <p:txBody>
          <a:bodyPr>
            <a:noAutofit/>
          </a:bodyPr>
          <a:lstStyle/>
          <a:p>
            <a:pPr marL="0" indent="0">
              <a:buNone/>
            </a:pPr>
            <a:r>
              <a:rPr lang="en-US" sz="2800" dirty="0">
                <a:cs typeface="Arial" panose="020B0604020202020204" pitchFamily="34" charset="0"/>
              </a:rPr>
              <a:t>Stream		</a:t>
            </a:r>
            <a:r>
              <a:rPr lang="en-US" sz="2800" dirty="0" smtClean="0">
                <a:cs typeface="Arial" panose="020B0604020202020204" pitchFamily="34" charset="0"/>
              </a:rPr>
              <a:t>	No</a:t>
            </a:r>
            <a:r>
              <a:rPr lang="en-US" sz="2800" dirty="0">
                <a:cs typeface="Arial" panose="020B0604020202020204" pitchFamily="34" charset="0"/>
              </a:rPr>
              <a:t>. of years the 		Avg. days per year </a:t>
            </a:r>
          </a:p>
          <a:p>
            <a:pPr marL="0" indent="0">
              <a:spcBef>
                <a:spcPts val="0"/>
              </a:spcBef>
              <a:buNone/>
            </a:pPr>
            <a:r>
              <a:rPr lang="en-US" sz="2800" dirty="0">
                <a:cs typeface="Arial" panose="020B0604020202020204" pitchFamily="34" charset="0"/>
              </a:rPr>
              <a:t>name			</a:t>
            </a:r>
            <a:r>
              <a:rPr lang="en-US" sz="2800" dirty="0" smtClean="0">
                <a:cs typeface="Arial" panose="020B0604020202020204" pitchFamily="34" charset="0"/>
              </a:rPr>
              <a:t>	ISF </a:t>
            </a:r>
            <a:r>
              <a:rPr lang="en-US" sz="2800" dirty="0">
                <a:cs typeface="Arial" panose="020B0604020202020204" pitchFamily="34" charset="0"/>
              </a:rPr>
              <a:t>was not met		ISF was not met </a:t>
            </a:r>
          </a:p>
          <a:p>
            <a:pPr marL="0" indent="0">
              <a:spcBef>
                <a:spcPts val="0"/>
              </a:spcBef>
              <a:buNone/>
            </a:pPr>
            <a:endParaRPr lang="en-US" sz="2800" dirty="0">
              <a:cs typeface="Arial" panose="020B0604020202020204" pitchFamily="34" charset="0"/>
            </a:endParaRPr>
          </a:p>
          <a:p>
            <a:pPr marL="0" indent="0">
              <a:spcBef>
                <a:spcPts val="0"/>
              </a:spcBef>
              <a:buNone/>
            </a:pPr>
            <a:r>
              <a:rPr lang="en-US" sz="2800" b="1" dirty="0">
                <a:cs typeface="Arial" panose="020B0604020202020204" pitchFamily="34" charset="0"/>
              </a:rPr>
              <a:t>Kalama River		</a:t>
            </a:r>
            <a:r>
              <a:rPr lang="en-US" sz="2800" b="1" dirty="0" smtClean="0">
                <a:cs typeface="Arial" panose="020B0604020202020204" pitchFamily="34" charset="0"/>
              </a:rPr>
              <a:t>	20/20</a:t>
            </a:r>
            <a:r>
              <a:rPr lang="en-US" sz="2800" b="1" dirty="0">
                <a:cs typeface="Arial" panose="020B0604020202020204" pitchFamily="34" charset="0"/>
              </a:rPr>
              <a:t>				183</a:t>
            </a:r>
          </a:p>
          <a:p>
            <a:pPr marL="0" indent="0">
              <a:buNone/>
            </a:pPr>
            <a:r>
              <a:rPr lang="en-US" sz="2800" dirty="0">
                <a:cs typeface="Arial" panose="020B0604020202020204" pitchFamily="34" charset="0"/>
              </a:rPr>
              <a:t>E Fork Lewis River		</a:t>
            </a:r>
            <a:r>
              <a:rPr lang="en-US" sz="2800" dirty="0" smtClean="0">
                <a:cs typeface="Arial" panose="020B0604020202020204" pitchFamily="34" charset="0"/>
              </a:rPr>
              <a:t>	8/8</a:t>
            </a:r>
            <a:r>
              <a:rPr lang="en-US" sz="2800" dirty="0">
                <a:cs typeface="Arial" panose="020B0604020202020204" pitchFamily="34" charset="0"/>
              </a:rPr>
              <a:t>				169</a:t>
            </a:r>
          </a:p>
          <a:p>
            <a:pPr marL="0" indent="0">
              <a:buNone/>
            </a:pPr>
            <a:r>
              <a:rPr lang="en-US" sz="2800" b="1" dirty="0">
                <a:cs typeface="Arial" panose="020B0604020202020204" pitchFamily="34" charset="0"/>
              </a:rPr>
              <a:t>Washougal River		</a:t>
            </a:r>
            <a:r>
              <a:rPr lang="en-US" sz="2800" b="1" dirty="0" smtClean="0">
                <a:cs typeface="Arial" panose="020B0604020202020204" pitchFamily="34" charset="0"/>
              </a:rPr>
              <a:t>	11/11</a:t>
            </a:r>
            <a:r>
              <a:rPr lang="en-US" sz="2800" b="1" dirty="0">
                <a:cs typeface="Arial" panose="020B0604020202020204" pitchFamily="34" charset="0"/>
              </a:rPr>
              <a:t>				177</a:t>
            </a:r>
          </a:p>
          <a:p>
            <a:pPr marL="0" indent="0">
              <a:buNone/>
            </a:pPr>
            <a:r>
              <a:rPr lang="en-US" sz="2800" dirty="0">
                <a:cs typeface="Arial" panose="020B0604020202020204" pitchFamily="34" charset="0"/>
              </a:rPr>
              <a:t>Burnt Bridge Creek	</a:t>
            </a:r>
            <a:r>
              <a:rPr lang="en-US" sz="2800" dirty="0" smtClean="0">
                <a:cs typeface="Arial" panose="020B0604020202020204" pitchFamily="34" charset="0"/>
              </a:rPr>
              <a:t>		4/4</a:t>
            </a:r>
            <a:r>
              <a:rPr lang="en-US" sz="2800" dirty="0">
                <a:cs typeface="Arial" panose="020B0604020202020204" pitchFamily="34" charset="0"/>
              </a:rPr>
              <a:t>				251	</a:t>
            </a:r>
            <a:r>
              <a:rPr lang="en-US" sz="2600" dirty="0"/>
              <a:t>		</a:t>
            </a:r>
          </a:p>
        </p:txBody>
      </p:sp>
    </p:spTree>
    <p:extLst>
      <p:ext uri="{BB962C8B-B14F-4D97-AF65-F5344CB8AC3E}">
        <p14:creationId xmlns:p14="http://schemas.microsoft.com/office/powerpoint/2010/main" val="4100365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13164" y="609599"/>
            <a:ext cx="9277003" cy="2322494"/>
          </a:xfrm>
        </p:spPr>
        <p:txBody>
          <a:bodyPr>
            <a:noAutofit/>
          </a:bodyPr>
          <a:lstStyle/>
          <a:p>
            <a:pPr algn="ctr"/>
            <a:r>
              <a:rPr lang="en-US" sz="4000" b="1" dirty="0" smtClean="0">
                <a:solidFill>
                  <a:schemeClr val="tx1"/>
                </a:solidFill>
              </a:rPr>
              <a:t>The Water </a:t>
            </a:r>
            <a:r>
              <a:rPr lang="en-US" sz="4000" b="1" dirty="0">
                <a:solidFill>
                  <a:schemeClr val="tx1"/>
                </a:solidFill>
              </a:rPr>
              <a:t>R</a:t>
            </a:r>
            <a:r>
              <a:rPr lang="en-US" sz="4000" b="1" dirty="0" smtClean="0">
                <a:solidFill>
                  <a:schemeClr val="tx1"/>
                </a:solidFill>
              </a:rPr>
              <a:t>esources Program </a:t>
            </a:r>
            <a:br>
              <a:rPr lang="en-US" sz="4000" b="1" dirty="0" smtClean="0">
                <a:solidFill>
                  <a:schemeClr val="tx1"/>
                </a:solidFill>
              </a:rPr>
            </a:br>
            <a:r>
              <a:rPr lang="en-US" sz="4000" b="1" dirty="0" smtClean="0">
                <a:solidFill>
                  <a:schemeClr val="tx1"/>
                </a:solidFill>
              </a:rPr>
              <a:t>manages water and is responsible for developing and defending Instream Flows </a:t>
            </a:r>
            <a:endParaRPr lang="en-US" sz="4000" b="1" dirty="0">
              <a:solidFill>
                <a:schemeClr val="tx1"/>
              </a:solidFill>
            </a:endParaRPr>
          </a:p>
        </p:txBody>
      </p:sp>
      <p:pic>
        <p:nvPicPr>
          <p:cNvPr id="4" name="Picture 2" descr="Water for people, farms, and f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171" y="2932092"/>
            <a:ext cx="8658272" cy="3285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0526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164" y="778934"/>
            <a:ext cx="3530064" cy="2318228"/>
          </a:xfrm>
        </p:spPr>
        <p:txBody>
          <a:bodyPr/>
          <a:lstStyle/>
          <a:p>
            <a:pPr algn="ctr"/>
            <a:r>
              <a:rPr lang="en-US" b="1" dirty="0" smtClean="0">
                <a:solidFill>
                  <a:schemeClr val="accent2">
                    <a:lumMod val="50000"/>
                  </a:schemeClr>
                </a:solidFill>
                <a:latin typeface="Calibri" panose="020F0502020204030204" pitchFamily="34" charset="0"/>
                <a:cs typeface="Calibri" panose="020F0502020204030204" pitchFamily="34" charset="0"/>
              </a:rPr>
              <a:t>SEE!!!</a:t>
            </a:r>
            <a:br>
              <a:rPr lang="en-US" b="1" dirty="0" smtClean="0">
                <a:solidFill>
                  <a:schemeClr val="accent2">
                    <a:lumMod val="50000"/>
                  </a:schemeClr>
                </a:solidFill>
                <a:latin typeface="Calibri" panose="020F0502020204030204" pitchFamily="34" charset="0"/>
                <a:cs typeface="Calibri" panose="020F0502020204030204" pitchFamily="34" charset="0"/>
              </a:rPr>
            </a:br>
            <a:r>
              <a:rPr lang="en-US" b="1" dirty="0" smtClean="0">
                <a:solidFill>
                  <a:schemeClr val="accent2">
                    <a:lumMod val="50000"/>
                  </a:schemeClr>
                </a:solidFill>
                <a:latin typeface="Calibri" panose="020F0502020204030204" pitchFamily="34" charset="0"/>
                <a:cs typeface="Calibri" panose="020F0502020204030204" pitchFamily="34" charset="0"/>
              </a:rPr>
              <a:t>I told you the </a:t>
            </a:r>
            <a:r>
              <a:rPr lang="en-US" b="1" dirty="0">
                <a:solidFill>
                  <a:schemeClr val="accent2">
                    <a:lumMod val="50000"/>
                  </a:schemeClr>
                </a:solidFill>
                <a:latin typeface="Calibri" panose="020F0502020204030204" pitchFamily="34" charset="0"/>
                <a:cs typeface="Calibri" panose="020F0502020204030204" pitchFamily="34" charset="0"/>
              </a:rPr>
              <a:t>Instream Flow </a:t>
            </a:r>
            <a:r>
              <a:rPr lang="en-US" b="1" dirty="0" smtClean="0">
                <a:solidFill>
                  <a:schemeClr val="accent2">
                    <a:lumMod val="50000"/>
                  </a:schemeClr>
                </a:solidFill>
                <a:latin typeface="Calibri" panose="020F0502020204030204" pitchFamily="34" charset="0"/>
                <a:cs typeface="Calibri" panose="020F0502020204030204" pitchFamily="34" charset="0"/>
              </a:rPr>
              <a:t>is </a:t>
            </a:r>
            <a:r>
              <a:rPr lang="en-US" b="1" dirty="0">
                <a:solidFill>
                  <a:schemeClr val="accent2">
                    <a:lumMod val="50000"/>
                  </a:schemeClr>
                </a:solidFill>
                <a:latin typeface="Calibri" panose="020F0502020204030204" pitchFamily="34" charset="0"/>
                <a:cs typeface="Calibri" panose="020F0502020204030204" pitchFamily="34" charset="0"/>
              </a:rPr>
              <a:t>T</a:t>
            </a:r>
            <a:r>
              <a:rPr lang="en-US" b="1" dirty="0" smtClean="0">
                <a:solidFill>
                  <a:schemeClr val="accent2">
                    <a:lumMod val="50000"/>
                  </a:schemeClr>
                </a:solidFill>
                <a:latin typeface="Calibri" panose="020F0502020204030204" pitchFamily="34" charset="0"/>
                <a:cs typeface="Calibri" panose="020F0502020204030204" pitchFamily="34" charset="0"/>
              </a:rPr>
              <a:t>oo High!!!</a:t>
            </a:r>
            <a:endParaRPr lang="en-US" dirty="0">
              <a:solidFill>
                <a:schemeClr val="accent2">
                  <a:lumMod val="50000"/>
                </a:schemeClr>
              </a:solidFill>
              <a:latin typeface="Calibri" panose="020F0502020204030204" pitchFamily="34" charset="0"/>
              <a:cs typeface="Calibri" panose="020F0502020204030204" pitchFamily="34" charset="0"/>
            </a:endParaRPr>
          </a:p>
        </p:txBody>
      </p:sp>
      <p:pic>
        <p:nvPicPr>
          <p:cNvPr id="5" name="bulltroutfighting1" descr="Bull trou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6881" t="65" r="5266" b="-65"/>
          <a:stretch/>
        </p:blipFill>
        <p:spPr>
          <a:xfrm>
            <a:off x="4768858" y="423081"/>
            <a:ext cx="7423142" cy="6018662"/>
          </a:xfrm>
        </p:spPr>
      </p:pic>
      <p:sp>
        <p:nvSpPr>
          <p:cNvPr id="4" name="Text Placeholder 3"/>
          <p:cNvSpPr>
            <a:spLocks noGrp="1"/>
          </p:cNvSpPr>
          <p:nvPr>
            <p:ph type="body" sz="half" idx="2"/>
          </p:nvPr>
        </p:nvSpPr>
        <p:spPr>
          <a:xfrm>
            <a:off x="937431" y="3505200"/>
            <a:ext cx="3470797" cy="1848465"/>
          </a:xfrm>
        </p:spPr>
        <p:txBody>
          <a:bodyPr>
            <a:noAutofit/>
          </a:bodyPr>
          <a:lstStyle/>
          <a:p>
            <a:pPr lvl="0" algn="ctr">
              <a:spcBef>
                <a:spcPct val="20000"/>
              </a:spcBef>
              <a:buClrTx/>
              <a:buSzTx/>
              <a:defRPr/>
            </a:pPr>
            <a:r>
              <a:rPr lang="en-US" sz="4000" b="1" dirty="0">
                <a:solidFill>
                  <a:schemeClr val="accent2">
                    <a:lumMod val="50000"/>
                  </a:schemeClr>
                </a:solidFill>
                <a:cs typeface="Arial" pitchFamily="34" charset="0"/>
              </a:rPr>
              <a:t>Fish don’t need  that much water!</a:t>
            </a:r>
            <a:endParaRPr lang="en-US" sz="4000" dirty="0">
              <a:solidFill>
                <a:schemeClr val="accent2">
                  <a:lumMod val="50000"/>
                </a:schemeClr>
              </a:solidFill>
            </a:endParaRPr>
          </a:p>
        </p:txBody>
      </p:sp>
    </p:spTree>
    <p:extLst>
      <p:ext uri="{BB962C8B-B14F-4D97-AF65-F5344CB8AC3E}">
        <p14:creationId xmlns:p14="http://schemas.microsoft.com/office/powerpoint/2010/main" val="144559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912720"/>
            <a:ext cx="3169334" cy="1144680"/>
          </a:xfrm>
        </p:spPr>
        <p:txBody>
          <a:bodyPr/>
          <a:lstStyle/>
          <a:p>
            <a:r>
              <a:rPr lang="en-US" b="1" dirty="0" smtClean="0"/>
              <a:t>Fish vs Flow Research</a:t>
            </a:r>
            <a:endParaRPr lang="en-US" b="1" dirty="0"/>
          </a:p>
        </p:txBody>
      </p:sp>
      <p:pic>
        <p:nvPicPr>
          <p:cNvPr id="12" name="Content Placeholder 11" descr="graph"/>
          <p:cNvPicPr>
            <a:picLocks noGrp="1" noChangeAspect="1"/>
          </p:cNvPicPr>
          <p:nvPr>
            <p:ph idx="1"/>
          </p:nvPr>
        </p:nvPicPr>
        <p:blipFill rotWithShape="1">
          <a:blip r:embed="rId3"/>
          <a:srcRect b="4000"/>
          <a:stretch/>
        </p:blipFill>
        <p:spPr>
          <a:xfrm>
            <a:off x="4244632" y="450166"/>
            <a:ext cx="7947368" cy="5950634"/>
          </a:xfrm>
          <a:prstGeom prst="rect">
            <a:avLst/>
          </a:prstGeom>
        </p:spPr>
      </p:pic>
      <p:sp>
        <p:nvSpPr>
          <p:cNvPr id="4" name="Text Placeholder 3"/>
          <p:cNvSpPr>
            <a:spLocks noGrp="1"/>
          </p:cNvSpPr>
          <p:nvPr>
            <p:ph type="body" sz="half" idx="2"/>
          </p:nvPr>
        </p:nvSpPr>
        <p:spPr>
          <a:xfrm>
            <a:off x="952502" y="2338754"/>
            <a:ext cx="3169332" cy="3569677"/>
          </a:xfrm>
        </p:spPr>
        <p:txBody>
          <a:bodyPr>
            <a:normAutofit/>
          </a:bodyPr>
          <a:lstStyle/>
          <a:p>
            <a:r>
              <a:rPr lang="en-US" sz="2800" dirty="0">
                <a:cs typeface="Calibri" panose="020F0502020204030204" pitchFamily="34" charset="0"/>
              </a:rPr>
              <a:t>Dave Seiler’s studies on Bingham Creek for 1980-1997 found </a:t>
            </a:r>
            <a:r>
              <a:rPr lang="en-US" sz="2800" b="1" dirty="0">
                <a:cs typeface="Calibri" panose="020F0502020204030204" pitchFamily="34" charset="0"/>
              </a:rPr>
              <a:t>more summer flow equals more </a:t>
            </a:r>
            <a:r>
              <a:rPr lang="en-US" sz="2800" b="1" dirty="0" err="1">
                <a:cs typeface="Calibri" panose="020F0502020204030204" pitchFamily="34" charset="0"/>
              </a:rPr>
              <a:t>coho</a:t>
            </a:r>
            <a:r>
              <a:rPr lang="en-US" sz="2800" b="1" dirty="0">
                <a:cs typeface="Calibri" panose="020F0502020204030204" pitchFamily="34" charset="0"/>
              </a:rPr>
              <a:t> </a:t>
            </a:r>
            <a:r>
              <a:rPr lang="en-US" sz="2800" b="1" dirty="0" err="1">
                <a:cs typeface="Calibri" panose="020F0502020204030204" pitchFamily="34" charset="0"/>
              </a:rPr>
              <a:t>smolts</a:t>
            </a:r>
            <a:r>
              <a:rPr lang="en-US" sz="2800" b="1" dirty="0">
                <a:cs typeface="Calibri" panose="020F0502020204030204" pitchFamily="34" charset="0"/>
              </a:rPr>
              <a:t> </a:t>
            </a:r>
            <a:r>
              <a:rPr lang="en-US" sz="2800" dirty="0" err="1">
                <a:cs typeface="Calibri" panose="020F0502020204030204" pitchFamily="34" charset="0"/>
              </a:rPr>
              <a:t>outmigrating</a:t>
            </a:r>
            <a:r>
              <a:rPr lang="en-US" sz="2800" dirty="0">
                <a:cs typeface="Calibri" panose="020F0502020204030204" pitchFamily="34" charset="0"/>
              </a:rPr>
              <a:t> the following spring. </a:t>
            </a:r>
          </a:p>
        </p:txBody>
      </p:sp>
    </p:spTree>
    <p:extLst>
      <p:ext uri="{BB962C8B-B14F-4D97-AF65-F5344CB8AC3E}">
        <p14:creationId xmlns:p14="http://schemas.microsoft.com/office/powerpoint/2010/main" val="34387553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sz="4000" b="1" dirty="0">
                <a:solidFill>
                  <a:schemeClr val="tx1"/>
                </a:solidFill>
                <a:cs typeface="Arial" panose="020B0604020202020204" pitchFamily="34" charset="0"/>
              </a:rPr>
              <a:t>WRIA </a:t>
            </a:r>
            <a:r>
              <a:rPr lang="en-US" sz="4000" b="1" dirty="0" smtClean="0">
                <a:solidFill>
                  <a:schemeClr val="tx1"/>
                </a:solidFill>
                <a:cs typeface="Arial" panose="020B0604020202020204" pitchFamily="34" charset="0"/>
              </a:rPr>
              <a:t>1 Availability-1985 </a:t>
            </a:r>
            <a:r>
              <a:rPr lang="en-US" sz="4000" b="1" dirty="0">
                <a:solidFill>
                  <a:schemeClr val="tx1"/>
                </a:solidFill>
                <a:cs typeface="Arial" panose="020B0604020202020204" pitchFamily="34" charset="0"/>
              </a:rPr>
              <a:t>rule</a:t>
            </a:r>
          </a:p>
        </p:txBody>
      </p:sp>
      <p:sp>
        <p:nvSpPr>
          <p:cNvPr id="2" name="Content Placeholder 1"/>
          <p:cNvSpPr>
            <a:spLocks noGrp="1"/>
          </p:cNvSpPr>
          <p:nvPr>
            <p:ph idx="1"/>
          </p:nvPr>
        </p:nvSpPr>
        <p:spPr>
          <a:xfrm>
            <a:off x="1097280" y="1609344"/>
            <a:ext cx="10197638" cy="4590288"/>
          </a:xfrm>
          <a:noFill/>
        </p:spPr>
        <p:txBody>
          <a:bodyPr>
            <a:noAutofit/>
          </a:bodyPr>
          <a:lstStyle/>
          <a:p>
            <a:pPr marL="0" indent="0">
              <a:spcBef>
                <a:spcPts val="600"/>
              </a:spcBef>
              <a:buNone/>
            </a:pPr>
            <a:r>
              <a:rPr lang="en-US" sz="2800" dirty="0"/>
              <a:t>Stream		</a:t>
            </a:r>
            <a:r>
              <a:rPr lang="en-US" sz="2800" dirty="0" smtClean="0"/>
              <a:t>	No</a:t>
            </a:r>
            <a:r>
              <a:rPr lang="en-US" sz="2800" dirty="0"/>
              <a:t>. of years the 	</a:t>
            </a:r>
            <a:r>
              <a:rPr lang="en-US" sz="2800" dirty="0" smtClean="0"/>
              <a:t>	Avg</a:t>
            </a:r>
            <a:r>
              <a:rPr lang="en-US" sz="2800" dirty="0"/>
              <a:t>. days per year </a:t>
            </a:r>
          </a:p>
          <a:p>
            <a:pPr marL="0" indent="0">
              <a:spcBef>
                <a:spcPts val="0"/>
              </a:spcBef>
              <a:buNone/>
            </a:pPr>
            <a:r>
              <a:rPr lang="en-US" sz="2800" dirty="0"/>
              <a:t>name			</a:t>
            </a:r>
            <a:r>
              <a:rPr lang="en-US" sz="2800" dirty="0" smtClean="0"/>
              <a:t>	ISF </a:t>
            </a:r>
            <a:r>
              <a:rPr lang="en-US" sz="2800" dirty="0"/>
              <a:t>was not met	</a:t>
            </a:r>
            <a:r>
              <a:rPr lang="en-US" sz="2800" dirty="0" smtClean="0"/>
              <a:t>	ISF </a:t>
            </a:r>
            <a:r>
              <a:rPr lang="en-US" sz="2800" dirty="0"/>
              <a:t>was not met </a:t>
            </a:r>
          </a:p>
          <a:p>
            <a:pPr marL="0" indent="0">
              <a:spcBef>
                <a:spcPts val="0"/>
              </a:spcBef>
              <a:buNone/>
            </a:pPr>
            <a:endParaRPr lang="en-US" sz="2600" dirty="0"/>
          </a:p>
          <a:p>
            <a:pPr marL="0" indent="0">
              <a:buNone/>
            </a:pPr>
            <a:r>
              <a:rPr lang="en-US" sz="2800" b="1" dirty="0" err="1" smtClean="0"/>
              <a:t>Fishtrap</a:t>
            </a:r>
            <a:r>
              <a:rPr lang="en-US" sz="2800" b="1" dirty="0" smtClean="0"/>
              <a:t> Creek	</a:t>
            </a:r>
            <a:r>
              <a:rPr lang="en-US" sz="2800" b="1" dirty="0"/>
              <a:t>	</a:t>
            </a:r>
            <a:r>
              <a:rPr lang="en-US" sz="2800" b="1" dirty="0" smtClean="0"/>
              <a:t>	20/20</a:t>
            </a:r>
            <a:r>
              <a:rPr lang="en-US" sz="2800" b="1" dirty="0"/>
              <a:t>		</a:t>
            </a:r>
            <a:r>
              <a:rPr lang="en-US" sz="2800" b="1" dirty="0" smtClean="0"/>
              <a:t>	</a:t>
            </a:r>
            <a:r>
              <a:rPr lang="en-US" sz="2800" b="1" dirty="0"/>
              <a:t>	</a:t>
            </a:r>
            <a:r>
              <a:rPr lang="en-US" sz="2800" b="1" dirty="0" smtClean="0"/>
              <a:t>209</a:t>
            </a:r>
            <a:endParaRPr lang="en-US" sz="2800" b="1" dirty="0"/>
          </a:p>
          <a:p>
            <a:pPr marL="0" indent="0">
              <a:buNone/>
            </a:pPr>
            <a:r>
              <a:rPr lang="en-US" sz="2800" dirty="0" smtClean="0"/>
              <a:t>Nooksack (RM 36.6)</a:t>
            </a:r>
            <a:r>
              <a:rPr lang="en-US" sz="2800" dirty="0"/>
              <a:t>	</a:t>
            </a:r>
            <a:r>
              <a:rPr lang="en-US" sz="2800" dirty="0" smtClean="0"/>
              <a:t>	19/20</a:t>
            </a:r>
            <a:r>
              <a:rPr lang="en-US" sz="2800" dirty="0"/>
              <a:t>		</a:t>
            </a:r>
            <a:r>
              <a:rPr lang="en-US" sz="2800" dirty="0" smtClean="0"/>
              <a:t>	</a:t>
            </a:r>
            <a:r>
              <a:rPr lang="en-US" sz="2800" dirty="0"/>
              <a:t>	</a:t>
            </a:r>
            <a:r>
              <a:rPr lang="en-US" sz="2800" dirty="0" smtClean="0"/>
              <a:t>154</a:t>
            </a:r>
            <a:endParaRPr lang="en-US" sz="2800" dirty="0"/>
          </a:p>
          <a:p>
            <a:pPr marL="0" indent="0">
              <a:buNone/>
            </a:pPr>
            <a:r>
              <a:rPr lang="en-US" sz="2800" b="1" dirty="0" smtClean="0"/>
              <a:t>Nooksack  (RM 5.8)</a:t>
            </a:r>
            <a:r>
              <a:rPr lang="en-US" sz="2800" b="1" dirty="0"/>
              <a:t>	</a:t>
            </a:r>
            <a:r>
              <a:rPr lang="en-US" sz="2800" b="1" dirty="0" smtClean="0"/>
              <a:t>	20/20</a:t>
            </a:r>
            <a:r>
              <a:rPr lang="en-US" sz="2800" b="1" dirty="0"/>
              <a:t>			</a:t>
            </a:r>
            <a:r>
              <a:rPr lang="en-US" sz="2800" b="1" dirty="0" smtClean="0"/>
              <a:t>	142</a:t>
            </a:r>
            <a:endParaRPr lang="en-US" sz="2800" b="1" dirty="0"/>
          </a:p>
          <a:p>
            <a:pPr marL="0" indent="0">
              <a:buNone/>
            </a:pPr>
            <a:r>
              <a:rPr lang="en-US" sz="2800" dirty="0" smtClean="0"/>
              <a:t>MF Nooksack (RM5.0)</a:t>
            </a:r>
            <a:r>
              <a:rPr lang="en-US" sz="2800" dirty="0"/>
              <a:t>	</a:t>
            </a:r>
            <a:r>
              <a:rPr lang="en-US" sz="2800" dirty="0" smtClean="0"/>
              <a:t>	20/20</a:t>
            </a:r>
            <a:r>
              <a:rPr lang="en-US" sz="2800" dirty="0"/>
              <a:t>		</a:t>
            </a:r>
            <a:r>
              <a:rPr lang="en-US" sz="2800" dirty="0" smtClean="0"/>
              <a:t>	</a:t>
            </a:r>
            <a:r>
              <a:rPr lang="en-US" sz="2800" dirty="0"/>
              <a:t>	</a:t>
            </a:r>
            <a:r>
              <a:rPr lang="en-US" sz="2800" dirty="0" smtClean="0"/>
              <a:t>144</a:t>
            </a:r>
            <a:endParaRPr lang="en-US" sz="2800" dirty="0"/>
          </a:p>
          <a:p>
            <a:pPr marL="0" indent="0">
              <a:buNone/>
            </a:pPr>
            <a:r>
              <a:rPr lang="en-US" sz="2800" b="1" dirty="0" smtClean="0"/>
              <a:t>SF Nooksack (RM 14.8)</a:t>
            </a:r>
            <a:r>
              <a:rPr lang="en-US" sz="2800" b="1" dirty="0"/>
              <a:t>	</a:t>
            </a:r>
            <a:r>
              <a:rPr lang="en-US" sz="2800" b="1" dirty="0" smtClean="0"/>
              <a:t>	20/20</a:t>
            </a:r>
            <a:r>
              <a:rPr lang="en-US" sz="2800" b="1" dirty="0"/>
              <a:t>			</a:t>
            </a:r>
            <a:r>
              <a:rPr lang="en-US" sz="2800" b="1" dirty="0" smtClean="0"/>
              <a:t>	204</a:t>
            </a:r>
            <a:r>
              <a:rPr lang="en-US" sz="2800" dirty="0"/>
              <a:t>	</a:t>
            </a:r>
          </a:p>
          <a:p>
            <a:pPr marL="0" indent="0">
              <a:buNone/>
            </a:pPr>
            <a:r>
              <a:rPr lang="en-US" sz="2800" dirty="0" smtClean="0"/>
              <a:t>Skookum Creek</a:t>
            </a:r>
            <a:r>
              <a:rPr lang="en-US" sz="2800" dirty="0"/>
              <a:t>		</a:t>
            </a:r>
            <a:r>
              <a:rPr lang="en-US" sz="2800" dirty="0" smtClean="0"/>
              <a:t>	20/20</a:t>
            </a:r>
            <a:r>
              <a:rPr lang="en-US" sz="2800" dirty="0"/>
              <a:t>		</a:t>
            </a:r>
            <a:r>
              <a:rPr lang="en-US" sz="2800" dirty="0" smtClean="0"/>
              <a:t>	</a:t>
            </a:r>
            <a:r>
              <a:rPr lang="en-US" sz="2800" dirty="0"/>
              <a:t>	</a:t>
            </a:r>
            <a:r>
              <a:rPr lang="en-US" sz="2800" dirty="0" smtClean="0"/>
              <a:t>181</a:t>
            </a:r>
            <a:r>
              <a:rPr lang="en-US" sz="2800" dirty="0"/>
              <a:t>	</a:t>
            </a:r>
            <a:r>
              <a:rPr lang="en-US" sz="2600" dirty="0"/>
              <a:t>		</a:t>
            </a:r>
          </a:p>
        </p:txBody>
      </p:sp>
    </p:spTree>
    <p:extLst>
      <p:ext uri="{BB962C8B-B14F-4D97-AF65-F5344CB8AC3E}">
        <p14:creationId xmlns:p14="http://schemas.microsoft.com/office/powerpoint/2010/main" val="11644643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7280" y="554736"/>
            <a:ext cx="9573768" cy="926592"/>
          </a:xfrm>
          <a:noFill/>
        </p:spPr>
        <p:txBody>
          <a:bodyPr>
            <a:normAutofit/>
          </a:bodyPr>
          <a:lstStyle/>
          <a:p>
            <a:r>
              <a:rPr lang="en-US" sz="4000" b="1" dirty="0">
                <a:solidFill>
                  <a:schemeClr val="tx1"/>
                </a:solidFill>
                <a:cs typeface="Arial" panose="020B0604020202020204" pitchFamily="34" charset="0"/>
              </a:rPr>
              <a:t>WRIA </a:t>
            </a:r>
            <a:r>
              <a:rPr lang="en-US" sz="4000" b="1" dirty="0" smtClean="0">
                <a:solidFill>
                  <a:schemeClr val="tx1"/>
                </a:solidFill>
                <a:cs typeface="Arial" panose="020B0604020202020204" pitchFamily="34" charset="0"/>
              </a:rPr>
              <a:t>10 Availability-1980 </a:t>
            </a:r>
            <a:r>
              <a:rPr lang="en-US" sz="4000" b="1" dirty="0">
                <a:solidFill>
                  <a:schemeClr val="tx1"/>
                </a:solidFill>
                <a:cs typeface="Arial" panose="020B0604020202020204" pitchFamily="34" charset="0"/>
              </a:rPr>
              <a:t>rule</a:t>
            </a:r>
          </a:p>
        </p:txBody>
      </p:sp>
      <p:sp>
        <p:nvSpPr>
          <p:cNvPr id="2" name="Content Placeholder 1"/>
          <p:cNvSpPr>
            <a:spLocks noGrp="1"/>
          </p:cNvSpPr>
          <p:nvPr>
            <p:ph idx="1"/>
          </p:nvPr>
        </p:nvSpPr>
        <p:spPr>
          <a:xfrm>
            <a:off x="1097280" y="1629294"/>
            <a:ext cx="10232708" cy="4570337"/>
          </a:xfrm>
          <a:noFill/>
        </p:spPr>
        <p:txBody>
          <a:bodyPr>
            <a:noAutofit/>
          </a:bodyPr>
          <a:lstStyle/>
          <a:p>
            <a:pPr marL="0" indent="0">
              <a:spcBef>
                <a:spcPts val="0"/>
              </a:spcBef>
              <a:buNone/>
            </a:pPr>
            <a:r>
              <a:rPr lang="en-US" sz="2800" dirty="0"/>
              <a:t>Stream		</a:t>
            </a:r>
            <a:r>
              <a:rPr lang="en-US" sz="2800" dirty="0" smtClean="0"/>
              <a:t>	No</a:t>
            </a:r>
            <a:r>
              <a:rPr lang="en-US" sz="2800" dirty="0"/>
              <a:t>. of years the 	</a:t>
            </a:r>
            <a:r>
              <a:rPr lang="en-US" sz="2800" dirty="0" smtClean="0"/>
              <a:t>	Avg</a:t>
            </a:r>
            <a:r>
              <a:rPr lang="en-US" sz="2800" dirty="0"/>
              <a:t>. days per year </a:t>
            </a:r>
          </a:p>
          <a:p>
            <a:pPr marL="0" indent="0">
              <a:spcBef>
                <a:spcPts val="0"/>
              </a:spcBef>
              <a:buNone/>
            </a:pPr>
            <a:r>
              <a:rPr lang="en-US" sz="2800" dirty="0"/>
              <a:t>name			</a:t>
            </a:r>
            <a:r>
              <a:rPr lang="en-US" sz="2800" dirty="0" smtClean="0"/>
              <a:t>	ISF </a:t>
            </a:r>
            <a:r>
              <a:rPr lang="en-US" sz="2800" dirty="0"/>
              <a:t>was not met	</a:t>
            </a:r>
            <a:r>
              <a:rPr lang="en-US" sz="2800" dirty="0" smtClean="0"/>
              <a:t>	ISF </a:t>
            </a:r>
            <a:r>
              <a:rPr lang="en-US" sz="2800" dirty="0"/>
              <a:t>was not met </a:t>
            </a:r>
          </a:p>
          <a:p>
            <a:pPr marL="0" indent="0">
              <a:spcBef>
                <a:spcPts val="0"/>
              </a:spcBef>
              <a:buNone/>
            </a:pPr>
            <a:endParaRPr lang="en-US" sz="2600" dirty="0"/>
          </a:p>
          <a:p>
            <a:pPr marL="0" indent="0">
              <a:spcBef>
                <a:spcPts val="900"/>
              </a:spcBef>
              <a:buNone/>
            </a:pPr>
            <a:r>
              <a:rPr lang="en-US" sz="2800" b="1" dirty="0" smtClean="0"/>
              <a:t>Puyallup River (RM 6.6)		7/20</a:t>
            </a:r>
            <a:r>
              <a:rPr lang="en-US" sz="2800" b="1" dirty="0"/>
              <a:t>		</a:t>
            </a:r>
            <a:r>
              <a:rPr lang="en-US" sz="2800" b="1" dirty="0" smtClean="0"/>
              <a:t>	</a:t>
            </a:r>
            <a:r>
              <a:rPr lang="en-US" sz="2800" b="1" dirty="0"/>
              <a:t>	</a:t>
            </a:r>
            <a:r>
              <a:rPr lang="en-US" sz="2800" b="1" dirty="0" smtClean="0"/>
              <a:t>4</a:t>
            </a:r>
            <a:r>
              <a:rPr lang="en-US" sz="2800" b="1" dirty="0"/>
              <a:t>6</a:t>
            </a:r>
            <a:endParaRPr lang="en-US" sz="2800" b="1" dirty="0" smtClean="0"/>
          </a:p>
          <a:p>
            <a:pPr marL="0" indent="0">
              <a:spcBef>
                <a:spcPts val="900"/>
              </a:spcBef>
              <a:buNone/>
            </a:pPr>
            <a:r>
              <a:rPr lang="en-US" sz="2800" dirty="0" smtClean="0"/>
              <a:t>Puyallup </a:t>
            </a:r>
            <a:r>
              <a:rPr lang="en-US" sz="2800" dirty="0"/>
              <a:t>River (RM </a:t>
            </a:r>
            <a:r>
              <a:rPr lang="en-US" sz="2800" dirty="0" smtClean="0"/>
              <a:t>12.2) </a:t>
            </a:r>
            <a:r>
              <a:rPr lang="en-US" sz="2800" dirty="0"/>
              <a:t>	</a:t>
            </a:r>
            <a:r>
              <a:rPr lang="en-US" sz="2800" dirty="0" smtClean="0"/>
              <a:t>	7/20</a:t>
            </a:r>
            <a:r>
              <a:rPr lang="en-US" sz="2800" dirty="0"/>
              <a:t>		</a:t>
            </a:r>
            <a:r>
              <a:rPr lang="en-US" sz="2800" dirty="0" smtClean="0"/>
              <a:t>	</a:t>
            </a:r>
            <a:r>
              <a:rPr lang="en-US" sz="2800" dirty="0"/>
              <a:t>	</a:t>
            </a:r>
            <a:r>
              <a:rPr lang="en-US" sz="2800" dirty="0" smtClean="0"/>
              <a:t>43</a:t>
            </a:r>
          </a:p>
          <a:p>
            <a:pPr marL="0" indent="0">
              <a:spcBef>
                <a:spcPts val="0"/>
              </a:spcBef>
              <a:buNone/>
            </a:pPr>
            <a:endParaRPr lang="en-US" sz="2800" dirty="0"/>
          </a:p>
          <a:p>
            <a:pPr marL="0" indent="0">
              <a:spcBef>
                <a:spcPts val="0"/>
              </a:spcBef>
              <a:buNone/>
            </a:pPr>
            <a:r>
              <a:rPr lang="en-US" sz="2800" b="1" dirty="0" smtClean="0"/>
              <a:t>WRIA 22 - 1976</a:t>
            </a:r>
          </a:p>
          <a:p>
            <a:pPr marL="0" indent="0">
              <a:spcBef>
                <a:spcPts val="900"/>
              </a:spcBef>
              <a:buNone/>
            </a:pPr>
            <a:r>
              <a:rPr lang="en-US" sz="2800" dirty="0" smtClean="0"/>
              <a:t>Chehalis River (RM 59.9)		15/20				43</a:t>
            </a:r>
          </a:p>
          <a:p>
            <a:pPr marL="0" indent="0">
              <a:spcBef>
                <a:spcPts val="900"/>
              </a:spcBef>
              <a:buNone/>
            </a:pPr>
            <a:r>
              <a:rPr lang="en-US" sz="2800" b="1" dirty="0" smtClean="0"/>
              <a:t>Satsop River				17/20				72</a:t>
            </a:r>
          </a:p>
          <a:p>
            <a:pPr marL="0" indent="0">
              <a:spcBef>
                <a:spcPts val="900"/>
              </a:spcBef>
              <a:buNone/>
            </a:pPr>
            <a:r>
              <a:rPr lang="en-US" sz="2800" dirty="0" smtClean="0"/>
              <a:t>Humptulips River			16/20				41</a:t>
            </a:r>
            <a:endParaRPr lang="en-US" sz="2800" dirty="0"/>
          </a:p>
        </p:txBody>
      </p:sp>
    </p:spTree>
    <p:extLst>
      <p:ext uri="{BB962C8B-B14F-4D97-AF65-F5344CB8AC3E}">
        <p14:creationId xmlns:p14="http://schemas.microsoft.com/office/powerpoint/2010/main" val="42348935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
          <p:cNvPicPr>
            <a:picLocks noChangeAspect="1"/>
          </p:cNvPicPr>
          <p:nvPr/>
        </p:nvPicPr>
        <p:blipFill>
          <a:blip r:embed="rId3"/>
          <a:stretch>
            <a:fillRect/>
          </a:stretch>
        </p:blipFill>
        <p:spPr>
          <a:xfrm rot="5400000">
            <a:off x="5006134" y="-770776"/>
            <a:ext cx="5957890" cy="8413842"/>
          </a:xfrm>
          <a:prstGeom prst="rect">
            <a:avLst/>
          </a:prstGeom>
        </p:spPr>
      </p:pic>
      <p:sp>
        <p:nvSpPr>
          <p:cNvPr id="5" name="TextBox 4"/>
          <p:cNvSpPr txBox="1"/>
          <p:nvPr/>
        </p:nvSpPr>
        <p:spPr>
          <a:xfrm>
            <a:off x="734518" y="1913872"/>
            <a:ext cx="2937370" cy="3970318"/>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This Puyallup River hydrograph “shall be used for definition of instream flows on those days not specifically defined in WAC 173-510-3(2).</a:t>
            </a:r>
            <a:endParaRPr lang="en-US" sz="2800" dirty="0">
              <a:latin typeface="Calibri" panose="020F0502020204030204" pitchFamily="34" charset="0"/>
              <a:cs typeface="Calibri" panose="020F0502020204030204" pitchFamily="34" charset="0"/>
            </a:endParaRPr>
          </a:p>
        </p:txBody>
      </p:sp>
      <p:sp>
        <p:nvSpPr>
          <p:cNvPr id="6" name="Title 4"/>
          <p:cNvSpPr txBox="1">
            <a:spLocks/>
          </p:cNvSpPr>
          <p:nvPr/>
        </p:nvSpPr>
        <p:spPr>
          <a:xfrm>
            <a:off x="734518" y="553143"/>
            <a:ext cx="3105962" cy="1189932"/>
          </a:xfrm>
          <a:prstGeom prst="rect">
            <a:avLst/>
          </a:prstGeom>
        </p:spPr>
        <p:txBody>
          <a:bodyPr/>
          <a:lstStyle>
            <a:lvl1pPr algn="l" defTabSz="914377" rtl="0" eaLnBrk="1" latinLnBrk="0" hangingPunct="1">
              <a:lnSpc>
                <a:spcPct val="90000"/>
              </a:lnSpc>
              <a:spcBef>
                <a:spcPct val="0"/>
              </a:spcBef>
              <a:buNone/>
              <a:defRPr sz="4400" kern="1200">
                <a:solidFill>
                  <a:schemeClr val="tx2"/>
                </a:solidFill>
                <a:latin typeface="Calibri" panose="020F0502020204030204" pitchFamily="34" charset="0"/>
                <a:ea typeface="+mj-ea"/>
                <a:cs typeface="+mj-cs"/>
              </a:defRPr>
            </a:lvl1pPr>
          </a:lstStyle>
          <a:p>
            <a:pPr algn="ctr"/>
            <a:r>
              <a:rPr lang="en-US" b="1" dirty="0" smtClean="0">
                <a:solidFill>
                  <a:srgbClr val="000000"/>
                </a:solidFill>
              </a:rPr>
              <a:t>WRIA 10 Rule - 1980</a:t>
            </a:r>
            <a:endParaRPr lang="en-US" dirty="0">
              <a:solidFill>
                <a:srgbClr val="000000"/>
              </a:solidFill>
            </a:endParaRPr>
          </a:p>
        </p:txBody>
      </p:sp>
      <p:sp>
        <p:nvSpPr>
          <p:cNvPr id="7" name="Title 6" hidden="1"/>
          <p:cNvSpPr>
            <a:spLocks noGrp="1"/>
          </p:cNvSpPr>
          <p:nvPr>
            <p:ph type="title"/>
          </p:nvPr>
        </p:nvSpPr>
        <p:spPr/>
        <p:txBody>
          <a:bodyPr/>
          <a:lstStyle/>
          <a:p>
            <a:r>
              <a:rPr lang="en-US" dirty="0" smtClean="0"/>
              <a:t>WRIA 10 Rule - 1980</a:t>
            </a:r>
            <a:endParaRPr lang="en-US" dirty="0"/>
          </a:p>
        </p:txBody>
      </p:sp>
    </p:spTree>
    <p:extLst>
      <p:ext uri="{BB962C8B-B14F-4D97-AF65-F5344CB8AC3E}">
        <p14:creationId xmlns:p14="http://schemas.microsoft.com/office/powerpoint/2010/main" val="3178963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b="1" dirty="0">
                <a:solidFill>
                  <a:srgbClr val="000000"/>
                </a:solidFill>
              </a:rPr>
              <a:t>WRIA 10 Rule - 1980</a:t>
            </a:r>
            <a:r>
              <a:rPr lang="en-US" dirty="0">
                <a:solidFill>
                  <a:srgbClr val="000000"/>
                </a:solidFill>
              </a:rPr>
              <a:t/>
            </a:r>
            <a:br>
              <a:rPr lang="en-US" dirty="0">
                <a:solidFill>
                  <a:srgbClr val="000000"/>
                </a:solidFill>
              </a:rPr>
            </a:br>
            <a:r>
              <a:rPr lang="en-US" dirty="0" smtClean="0">
                <a:solidFill>
                  <a:srgbClr val="000000"/>
                </a:solidFill>
              </a:rPr>
              <a:t> Cont.</a:t>
            </a:r>
            <a:endParaRPr lang="en-US" dirty="0"/>
          </a:p>
        </p:txBody>
      </p:sp>
      <p:sp>
        <p:nvSpPr>
          <p:cNvPr id="7" name="Text Placeholder 6"/>
          <p:cNvSpPr>
            <a:spLocks noGrp="1"/>
          </p:cNvSpPr>
          <p:nvPr>
            <p:ph type="body" sz="half" idx="4294967295"/>
          </p:nvPr>
        </p:nvSpPr>
        <p:spPr>
          <a:xfrm>
            <a:off x="734518" y="2461331"/>
            <a:ext cx="2997200" cy="3822700"/>
          </a:xfrm>
        </p:spPr>
        <p:txBody>
          <a:bodyPr>
            <a:noAutofit/>
          </a:bodyPr>
          <a:lstStyle/>
          <a:p>
            <a:pPr marL="45719" indent="0">
              <a:buNone/>
            </a:pPr>
            <a:r>
              <a:rPr lang="en-US" sz="2800" b="1" dirty="0" smtClean="0">
                <a:solidFill>
                  <a:srgbClr val="002060"/>
                </a:solidFill>
              </a:rPr>
              <a:t>WRIA 10 rule has minor errors comparing the 2 Puyallup River IFS with the assigned graph, but the Carbon River has major errors.</a:t>
            </a:r>
            <a:endParaRPr lang="en-US" sz="2800" dirty="0">
              <a:solidFill>
                <a:srgbClr val="002060"/>
              </a:solidFill>
            </a:endParaRPr>
          </a:p>
        </p:txBody>
      </p:sp>
      <p:sp>
        <p:nvSpPr>
          <p:cNvPr id="8" name="Title 4"/>
          <p:cNvSpPr txBox="1">
            <a:spLocks/>
          </p:cNvSpPr>
          <p:nvPr/>
        </p:nvSpPr>
        <p:spPr>
          <a:xfrm>
            <a:off x="734518" y="553143"/>
            <a:ext cx="3105962" cy="1189932"/>
          </a:xfrm>
          <a:prstGeom prst="rect">
            <a:avLst/>
          </a:prstGeom>
        </p:spPr>
        <p:txBody>
          <a:bodyPr/>
          <a:lstStyle>
            <a:lvl1pPr algn="l" defTabSz="914377" rtl="0" eaLnBrk="1" latinLnBrk="0" hangingPunct="1">
              <a:lnSpc>
                <a:spcPct val="90000"/>
              </a:lnSpc>
              <a:spcBef>
                <a:spcPct val="0"/>
              </a:spcBef>
              <a:buNone/>
              <a:defRPr sz="4400" kern="1200">
                <a:solidFill>
                  <a:schemeClr val="tx2"/>
                </a:solidFill>
                <a:latin typeface="Calibri" panose="020F0502020204030204" pitchFamily="34" charset="0"/>
                <a:ea typeface="+mj-ea"/>
                <a:cs typeface="+mj-cs"/>
              </a:defRPr>
            </a:lvl1pPr>
          </a:lstStyle>
          <a:p>
            <a:pPr algn="ctr"/>
            <a:r>
              <a:rPr lang="en-US" b="1" dirty="0" smtClean="0">
                <a:solidFill>
                  <a:srgbClr val="000000"/>
                </a:solidFill>
              </a:rPr>
              <a:t>WRIA 10 Rule - 1980</a:t>
            </a:r>
            <a:endParaRPr lang="en-US" dirty="0">
              <a:solidFill>
                <a:srgbClr val="000000"/>
              </a:solidFill>
            </a:endParaRPr>
          </a:p>
        </p:txBody>
      </p:sp>
      <p:pic>
        <p:nvPicPr>
          <p:cNvPr id="11" name="Picture 10" descr="hydrograph"/>
          <p:cNvPicPr>
            <a:picLocks noChangeAspect="1"/>
          </p:cNvPicPr>
          <p:nvPr/>
        </p:nvPicPr>
        <p:blipFill>
          <a:blip r:embed="rId3"/>
          <a:stretch>
            <a:fillRect/>
          </a:stretch>
        </p:blipFill>
        <p:spPr>
          <a:xfrm>
            <a:off x="3840480" y="428625"/>
            <a:ext cx="8351520" cy="6000750"/>
          </a:xfrm>
          <a:prstGeom prst="rect">
            <a:avLst/>
          </a:prstGeom>
          <a:solidFill>
            <a:schemeClr val="bg1"/>
          </a:solidFill>
        </p:spPr>
      </p:pic>
    </p:spTree>
    <p:extLst>
      <p:ext uri="{BB962C8B-B14F-4D97-AF65-F5344CB8AC3E}">
        <p14:creationId xmlns:p14="http://schemas.microsoft.com/office/powerpoint/2010/main" val="37484515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ChangeArrowheads="1"/>
          </p:cNvSpPr>
          <p:nvPr/>
        </p:nvSpPr>
        <p:spPr bwMode="auto">
          <a:xfrm>
            <a:off x="1155432" y="582856"/>
            <a:ext cx="3373705" cy="1938992"/>
          </a:xfrm>
          <a:prstGeom prst="rect">
            <a:avLst/>
          </a:prstGeom>
          <a:noFill/>
          <a:ln w="9525">
            <a:noFill/>
            <a:miter lim="800000"/>
            <a:headEnd/>
            <a:tailEnd/>
          </a:ln>
        </p:spPr>
        <p:txBody>
          <a:bodyPr wrap="square">
            <a:spAutoFit/>
          </a:bodyPr>
          <a:lstStyle/>
          <a:p>
            <a:pPr algn="ctr"/>
            <a:r>
              <a:rPr lang="en-US" sz="4000" b="1" dirty="0" smtClean="0">
                <a:solidFill>
                  <a:srgbClr val="000000"/>
                </a:solidFill>
                <a:latin typeface="Calibri" panose="020F0502020204030204" pitchFamily="34" charset="0"/>
              </a:rPr>
              <a:t>WRIA 10 Instream Resource Rule</a:t>
            </a:r>
            <a:endParaRPr lang="en-US" sz="4000" b="1" dirty="0">
              <a:solidFill>
                <a:srgbClr val="000000"/>
              </a:solidFill>
              <a:latin typeface="Calibri" panose="020F0502020204030204" pitchFamily="34" charset="0"/>
            </a:endParaRPr>
          </a:p>
        </p:txBody>
      </p:sp>
      <p:sp>
        <p:nvSpPr>
          <p:cNvPr id="4" name="Rectangle 2"/>
          <p:cNvSpPr>
            <a:spLocks noChangeArrowheads="1"/>
          </p:cNvSpPr>
          <p:nvPr/>
        </p:nvSpPr>
        <p:spPr bwMode="auto">
          <a:xfrm>
            <a:off x="946510" y="2785283"/>
            <a:ext cx="3582627" cy="3539430"/>
          </a:xfrm>
          <a:prstGeom prst="rect">
            <a:avLst/>
          </a:prstGeom>
          <a:noFill/>
          <a:ln w="9525">
            <a:noFill/>
            <a:miter lim="800000"/>
            <a:headEnd/>
            <a:tailEnd/>
          </a:ln>
        </p:spPr>
        <p:txBody>
          <a:bodyPr wrap="square">
            <a:spAutoFit/>
          </a:bodyPr>
          <a:lstStyle/>
          <a:p>
            <a:pPr algn="ctr"/>
            <a:r>
              <a:rPr lang="en-US" sz="2800" b="1" dirty="0" smtClean="0">
                <a:solidFill>
                  <a:srgbClr val="002060"/>
                </a:solidFill>
                <a:latin typeface="Calibri" panose="020F0502020204030204" pitchFamily="34" charset="0"/>
              </a:rPr>
              <a:t>A Table of existing and new Stream Closures from the Rule</a:t>
            </a:r>
          </a:p>
          <a:p>
            <a:pPr algn="ctr"/>
            <a:endParaRPr lang="en-US" sz="2800" b="1" dirty="0">
              <a:solidFill>
                <a:srgbClr val="002060"/>
              </a:solidFill>
              <a:latin typeface="Calibri" panose="020F0502020204030204" pitchFamily="34" charset="0"/>
            </a:endParaRPr>
          </a:p>
          <a:p>
            <a:pPr algn="ctr"/>
            <a:r>
              <a:rPr lang="en-US" sz="2800" b="1" dirty="0" smtClean="0">
                <a:solidFill>
                  <a:srgbClr val="002060"/>
                </a:solidFill>
                <a:latin typeface="Calibri" panose="020F0502020204030204" pitchFamily="34" charset="0"/>
              </a:rPr>
              <a:t>Year-round closures could impact potential water retiming  projects</a:t>
            </a:r>
          </a:p>
        </p:txBody>
      </p:sp>
      <p:pic>
        <p:nvPicPr>
          <p:cNvPr id="13" name="Picture 12" descr="Instream flow closures"/>
          <p:cNvPicPr>
            <a:picLocks noChangeAspect="1"/>
          </p:cNvPicPr>
          <p:nvPr/>
        </p:nvPicPr>
        <p:blipFill>
          <a:blip r:embed="rId3"/>
          <a:stretch>
            <a:fillRect/>
          </a:stretch>
        </p:blipFill>
        <p:spPr>
          <a:xfrm>
            <a:off x="4793727" y="457201"/>
            <a:ext cx="6795146" cy="5957888"/>
          </a:xfrm>
          <a:prstGeom prst="rect">
            <a:avLst/>
          </a:prstGeom>
          <a:solidFill>
            <a:schemeClr val="bg1"/>
          </a:solidFill>
        </p:spPr>
      </p:pic>
      <p:sp>
        <p:nvSpPr>
          <p:cNvPr id="2" name="Title 1" hidden="1"/>
          <p:cNvSpPr>
            <a:spLocks noGrp="1"/>
          </p:cNvSpPr>
          <p:nvPr>
            <p:ph type="title"/>
          </p:nvPr>
        </p:nvSpPr>
        <p:spPr/>
        <p:txBody>
          <a:bodyPr/>
          <a:lstStyle/>
          <a:p>
            <a:r>
              <a:rPr lang="en-US" dirty="0" smtClean="0"/>
              <a:t>WRIA 10 Instream Resource Rule</a:t>
            </a:r>
            <a:endParaRPr lang="en-US" dirty="0"/>
          </a:p>
        </p:txBody>
      </p:sp>
    </p:spTree>
    <p:extLst>
      <p:ext uri="{BB962C8B-B14F-4D97-AF65-F5344CB8AC3E}">
        <p14:creationId xmlns:p14="http://schemas.microsoft.com/office/powerpoint/2010/main" val="16441004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8148" y="497305"/>
            <a:ext cx="10520412" cy="1240055"/>
          </a:xfrm>
          <a:noFill/>
        </p:spPr>
        <p:txBody>
          <a:bodyPr>
            <a:normAutofit/>
          </a:bodyPr>
          <a:lstStyle/>
          <a:p>
            <a:pPr algn="ctr"/>
            <a:r>
              <a:rPr lang="en-US" b="1" dirty="0" smtClean="0">
                <a:cs typeface="Arial" panose="020B0604020202020204" pitchFamily="34" charset="0"/>
              </a:rPr>
              <a:t>Stream Closures in the WRIA 10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818148" y="2123602"/>
            <a:ext cx="3739786" cy="3877628"/>
          </a:xfrm>
          <a:noFill/>
        </p:spPr>
        <p:txBody>
          <a:bodyPr>
            <a:noAutofit/>
          </a:bodyPr>
          <a:lstStyle/>
          <a:p>
            <a:pPr marL="0" indent="0">
              <a:spcBef>
                <a:spcPts val="600"/>
              </a:spcBef>
              <a:spcAft>
                <a:spcPts val="600"/>
              </a:spcAft>
              <a:buNone/>
            </a:pPr>
            <a:r>
              <a:rPr lang="en-US" sz="3200" b="1" dirty="0" smtClean="0"/>
              <a:t>Year-Round </a:t>
            </a:r>
            <a:r>
              <a:rPr lang="en-US" sz="3200" b="1" dirty="0"/>
              <a:t>C</a:t>
            </a:r>
            <a:r>
              <a:rPr lang="en-US" sz="3200" b="1" dirty="0" smtClean="0"/>
              <a:t>losures</a:t>
            </a:r>
            <a:endParaRPr lang="en-US" sz="3200" b="1" dirty="0"/>
          </a:p>
          <a:p>
            <a:pPr marL="0" indent="0">
              <a:spcBef>
                <a:spcPts val="1200"/>
              </a:spcBef>
              <a:spcAft>
                <a:spcPts val="600"/>
              </a:spcAft>
              <a:buNone/>
            </a:pPr>
            <a:r>
              <a:rPr lang="en-US" sz="2800" dirty="0" smtClean="0"/>
              <a:t>South Prairie Creek</a:t>
            </a:r>
          </a:p>
          <a:p>
            <a:pPr marL="0" indent="0">
              <a:spcBef>
                <a:spcPts val="1200"/>
              </a:spcBef>
              <a:spcAft>
                <a:spcPts val="600"/>
              </a:spcAft>
              <a:buNone/>
            </a:pPr>
            <a:r>
              <a:rPr lang="en-US" sz="2800" dirty="0" smtClean="0"/>
              <a:t>Based on a Toe-Width study, there appears to be availability November 15-May 31</a:t>
            </a:r>
            <a:endParaRPr lang="en-US" sz="2600" dirty="0"/>
          </a:p>
        </p:txBody>
      </p:sp>
      <p:pic>
        <p:nvPicPr>
          <p:cNvPr id="4" name="Picture 3" descr="hydrograph"/>
          <p:cNvPicPr>
            <a:picLocks noChangeAspect="1"/>
          </p:cNvPicPr>
          <p:nvPr/>
        </p:nvPicPr>
        <p:blipFill>
          <a:blip r:embed="rId3"/>
          <a:stretch>
            <a:fillRect/>
          </a:stretch>
        </p:blipFill>
        <p:spPr>
          <a:xfrm>
            <a:off x="5114925" y="1709965"/>
            <a:ext cx="6497102" cy="4704903"/>
          </a:xfrm>
          <a:prstGeom prst="rect">
            <a:avLst/>
          </a:prstGeom>
        </p:spPr>
      </p:pic>
    </p:spTree>
    <p:extLst>
      <p:ext uri="{BB962C8B-B14F-4D97-AF65-F5344CB8AC3E}">
        <p14:creationId xmlns:p14="http://schemas.microsoft.com/office/powerpoint/2010/main" val="36576027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8148" y="497305"/>
            <a:ext cx="10520412" cy="1240055"/>
          </a:xfrm>
          <a:noFill/>
        </p:spPr>
        <p:txBody>
          <a:bodyPr>
            <a:normAutofit/>
          </a:bodyPr>
          <a:lstStyle/>
          <a:p>
            <a:pPr algn="ctr"/>
            <a:r>
              <a:rPr lang="en-US" b="1" dirty="0" smtClean="0">
                <a:cs typeface="Arial" panose="020B0604020202020204" pitchFamily="34" charset="0"/>
              </a:rPr>
              <a:t>Stream Closures in the WRIA 10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818148" y="2123602"/>
            <a:ext cx="3739786" cy="4162898"/>
          </a:xfrm>
          <a:noFill/>
        </p:spPr>
        <p:txBody>
          <a:bodyPr>
            <a:noAutofit/>
          </a:bodyPr>
          <a:lstStyle/>
          <a:p>
            <a:pPr marL="0" indent="0">
              <a:spcBef>
                <a:spcPts val="600"/>
              </a:spcBef>
              <a:spcAft>
                <a:spcPts val="600"/>
              </a:spcAft>
              <a:buNone/>
            </a:pPr>
            <a:r>
              <a:rPr lang="en-US" sz="3200" b="1" dirty="0" smtClean="0"/>
              <a:t>Year-Round </a:t>
            </a:r>
            <a:r>
              <a:rPr lang="en-US" sz="3200" b="1" dirty="0"/>
              <a:t>C</a:t>
            </a:r>
            <a:r>
              <a:rPr lang="en-US" sz="3200" b="1" dirty="0" smtClean="0"/>
              <a:t>losures</a:t>
            </a:r>
            <a:endParaRPr lang="en-US" sz="3200" b="1" dirty="0"/>
          </a:p>
          <a:p>
            <a:pPr marL="0" indent="0">
              <a:spcBef>
                <a:spcPts val="1200"/>
              </a:spcBef>
              <a:spcAft>
                <a:spcPts val="600"/>
              </a:spcAft>
              <a:buNone/>
            </a:pPr>
            <a:r>
              <a:rPr lang="en-US" sz="2800" dirty="0" smtClean="0"/>
              <a:t>Boise Creek - A tributary to the White River </a:t>
            </a:r>
          </a:p>
          <a:p>
            <a:pPr marL="0" indent="0">
              <a:spcBef>
                <a:spcPts val="1200"/>
              </a:spcBef>
              <a:spcAft>
                <a:spcPts val="600"/>
              </a:spcAft>
              <a:buNone/>
            </a:pPr>
            <a:r>
              <a:rPr lang="en-US" sz="2800" dirty="0" smtClean="0"/>
              <a:t>We would need a habitat study, but it could show winter and spring availability for water restoration projects</a:t>
            </a:r>
            <a:endParaRPr lang="en-US" sz="2600" dirty="0"/>
          </a:p>
        </p:txBody>
      </p:sp>
      <p:pic>
        <p:nvPicPr>
          <p:cNvPr id="5" name="Picture 4" descr="Hydrograph"/>
          <p:cNvPicPr>
            <a:picLocks noChangeAspect="1"/>
          </p:cNvPicPr>
          <p:nvPr/>
        </p:nvPicPr>
        <p:blipFill>
          <a:blip r:embed="rId3"/>
          <a:stretch>
            <a:fillRect/>
          </a:stretch>
        </p:blipFill>
        <p:spPr>
          <a:xfrm>
            <a:off x="5109123" y="1737360"/>
            <a:ext cx="6488617" cy="4698759"/>
          </a:xfrm>
          <a:prstGeom prst="rect">
            <a:avLst/>
          </a:prstGeom>
        </p:spPr>
      </p:pic>
    </p:spTree>
    <p:extLst>
      <p:ext uri="{BB962C8B-B14F-4D97-AF65-F5344CB8AC3E}">
        <p14:creationId xmlns:p14="http://schemas.microsoft.com/office/powerpoint/2010/main" val="2249493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18148" y="497305"/>
            <a:ext cx="10520412" cy="1240055"/>
          </a:xfrm>
          <a:noFill/>
        </p:spPr>
        <p:txBody>
          <a:bodyPr>
            <a:normAutofit/>
          </a:bodyPr>
          <a:lstStyle/>
          <a:p>
            <a:pPr algn="ctr"/>
            <a:r>
              <a:rPr lang="en-US" b="1" dirty="0" smtClean="0">
                <a:cs typeface="Arial" panose="020B0604020202020204" pitchFamily="34" charset="0"/>
              </a:rPr>
              <a:t>Stream Closures in the WRIA 10 Rule</a:t>
            </a:r>
            <a:br>
              <a:rPr lang="en-US" b="1" dirty="0" smtClean="0">
                <a:cs typeface="Arial" panose="020B0604020202020204" pitchFamily="34" charset="0"/>
              </a:rPr>
            </a:br>
            <a:r>
              <a:rPr lang="en-US" sz="3600" b="1" dirty="0" smtClean="0">
                <a:cs typeface="Arial" panose="020B0604020202020204" pitchFamily="34" charset="0"/>
              </a:rPr>
              <a:t>Are they justified, or can they be seasonal?</a:t>
            </a:r>
            <a:endParaRPr lang="en-US" sz="3600" b="1" dirty="0">
              <a:cs typeface="Arial" panose="020B0604020202020204" pitchFamily="34" charset="0"/>
            </a:endParaRPr>
          </a:p>
        </p:txBody>
      </p:sp>
      <p:sp>
        <p:nvSpPr>
          <p:cNvPr id="2" name="Content Placeholder 1"/>
          <p:cNvSpPr>
            <a:spLocks noGrp="1"/>
          </p:cNvSpPr>
          <p:nvPr>
            <p:ph idx="1"/>
          </p:nvPr>
        </p:nvSpPr>
        <p:spPr>
          <a:xfrm>
            <a:off x="818148" y="1900238"/>
            <a:ext cx="3739786" cy="4386262"/>
          </a:xfrm>
          <a:noFill/>
        </p:spPr>
        <p:txBody>
          <a:bodyPr>
            <a:noAutofit/>
          </a:bodyPr>
          <a:lstStyle/>
          <a:p>
            <a:pPr marL="0" indent="0">
              <a:spcBef>
                <a:spcPts val="600"/>
              </a:spcBef>
              <a:spcAft>
                <a:spcPts val="600"/>
              </a:spcAft>
              <a:buNone/>
            </a:pPr>
            <a:r>
              <a:rPr lang="en-US" sz="3200" b="1" dirty="0" smtClean="0"/>
              <a:t>Year-Round </a:t>
            </a:r>
            <a:r>
              <a:rPr lang="en-US" sz="3200" b="1" dirty="0"/>
              <a:t>C</a:t>
            </a:r>
            <a:r>
              <a:rPr lang="en-US" sz="3200" b="1" dirty="0" smtClean="0"/>
              <a:t>losures</a:t>
            </a:r>
            <a:endParaRPr lang="en-US" sz="3200" b="1" dirty="0"/>
          </a:p>
          <a:p>
            <a:pPr marL="0" indent="0">
              <a:spcBef>
                <a:spcPts val="1200"/>
              </a:spcBef>
              <a:spcAft>
                <a:spcPts val="600"/>
              </a:spcAft>
              <a:buNone/>
            </a:pPr>
            <a:r>
              <a:rPr lang="en-US" sz="2800" dirty="0" err="1" smtClean="0"/>
              <a:t>Kapowsin</a:t>
            </a:r>
            <a:r>
              <a:rPr lang="en-US" sz="2800" dirty="0" smtClean="0"/>
              <a:t> Creek - A tributary to the Puyallup River </a:t>
            </a:r>
          </a:p>
          <a:p>
            <a:pPr marL="0" indent="0">
              <a:spcBef>
                <a:spcPts val="1200"/>
              </a:spcBef>
              <a:spcAft>
                <a:spcPts val="600"/>
              </a:spcAft>
              <a:buNone/>
            </a:pPr>
            <a:r>
              <a:rPr lang="en-US" sz="2800" dirty="0" smtClean="0"/>
              <a:t>We would need a habitat study, water could be available for water restoration projects</a:t>
            </a:r>
            <a:endParaRPr lang="en-US" sz="2600" dirty="0"/>
          </a:p>
        </p:txBody>
      </p:sp>
      <p:pic>
        <p:nvPicPr>
          <p:cNvPr id="4" name="Picture 3" descr="Hydrograph"/>
          <p:cNvPicPr>
            <a:picLocks noChangeAspect="1"/>
          </p:cNvPicPr>
          <p:nvPr/>
        </p:nvPicPr>
        <p:blipFill>
          <a:blip r:embed="rId3"/>
          <a:stretch>
            <a:fillRect/>
          </a:stretch>
        </p:blipFill>
        <p:spPr>
          <a:xfrm>
            <a:off x="4972049" y="1652387"/>
            <a:ext cx="6625689" cy="4798020"/>
          </a:xfrm>
          <a:prstGeom prst="rect">
            <a:avLst/>
          </a:prstGeom>
        </p:spPr>
      </p:pic>
    </p:spTree>
    <p:extLst>
      <p:ext uri="{BB962C8B-B14F-4D97-AF65-F5344CB8AC3E}">
        <p14:creationId xmlns:p14="http://schemas.microsoft.com/office/powerpoint/2010/main" val="29451219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628650" y="417513"/>
            <a:ext cx="6337299" cy="873125"/>
          </a:xfrm>
          <a:noFill/>
        </p:spPr>
        <p:txBody>
          <a:bodyPr>
            <a:noAutofit/>
          </a:bodyPr>
          <a:lstStyle/>
          <a:p>
            <a:pPr eaLnBrk="1" hangingPunct="1"/>
            <a:r>
              <a:rPr lang="en-US" b="1" dirty="0">
                <a:solidFill>
                  <a:srgbClr val="000000"/>
                </a:solidFill>
                <a:cs typeface="Arial" charset="0"/>
              </a:rPr>
              <a:t>What is an Instream Flow?</a:t>
            </a:r>
          </a:p>
        </p:txBody>
      </p:sp>
      <p:sp>
        <p:nvSpPr>
          <p:cNvPr id="7170" name="Rectangle 3"/>
          <p:cNvSpPr>
            <a:spLocks noGrp="1" noChangeArrowheads="1"/>
          </p:cNvSpPr>
          <p:nvPr>
            <p:ph type="body" sz="half" idx="4294967295"/>
          </p:nvPr>
        </p:nvSpPr>
        <p:spPr>
          <a:xfrm>
            <a:off x="759654" y="1457325"/>
            <a:ext cx="6023282" cy="4857750"/>
          </a:xfrm>
          <a:noFill/>
        </p:spPr>
        <p:txBody>
          <a:bodyPr rtlCol="0">
            <a:noAutofit/>
          </a:bodyPr>
          <a:lstStyle/>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800" dirty="0">
                <a:cs typeface="Arial" pitchFamily="34" charset="0"/>
              </a:rPr>
              <a:t>An </a:t>
            </a:r>
            <a:r>
              <a:rPr lang="en-US" sz="2800" dirty="0">
                <a:solidFill>
                  <a:srgbClr val="002060"/>
                </a:solidFill>
                <a:cs typeface="Arial" pitchFamily="34" charset="0"/>
              </a:rPr>
              <a:t>instream</a:t>
            </a:r>
            <a:r>
              <a:rPr lang="en-US" sz="2800" dirty="0">
                <a:cs typeface="Arial" pitchFamily="34" charset="0"/>
              </a:rPr>
              <a:t> </a:t>
            </a:r>
            <a:r>
              <a:rPr lang="en-US" sz="2800" dirty="0" smtClean="0">
                <a:cs typeface="Arial" pitchFamily="34" charset="0"/>
              </a:rPr>
              <a:t>flow (ISF) is </a:t>
            </a:r>
            <a:r>
              <a:rPr lang="en-US" sz="2800" dirty="0">
                <a:cs typeface="Arial" pitchFamily="34" charset="0"/>
              </a:rPr>
              <a:t>a water right for the </a:t>
            </a:r>
            <a:r>
              <a:rPr lang="en-US" sz="2800" dirty="0">
                <a:solidFill>
                  <a:srgbClr val="002060"/>
                </a:solidFill>
                <a:cs typeface="Arial" pitchFamily="34" charset="0"/>
              </a:rPr>
              <a:t>stream</a:t>
            </a:r>
            <a:r>
              <a:rPr lang="en-US" sz="2800" dirty="0">
                <a:cs typeface="Arial" pitchFamily="34" charset="0"/>
              </a:rPr>
              <a:t>. </a:t>
            </a:r>
          </a:p>
          <a:p>
            <a:pPr marL="228600" indent="-228600">
              <a:spcBef>
                <a:spcPts val="0"/>
              </a:spcBef>
              <a:spcAft>
                <a:spcPts val="600"/>
              </a:spcAft>
              <a:buClr>
                <a:schemeClr val="tx2">
                  <a:lumMod val="60000"/>
                  <a:lumOff val="40000"/>
                </a:schemeClr>
              </a:buClr>
              <a:buFont typeface="Wingdings" panose="05000000000000000000" pitchFamily="2" charset="2"/>
              <a:buChar char=""/>
              <a:defRPr/>
            </a:pPr>
            <a:r>
              <a:rPr lang="en-US" sz="2800" dirty="0">
                <a:cs typeface="Arial" pitchFamily="34" charset="0"/>
              </a:rPr>
              <a:t>It has a priority date</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400" dirty="0">
                <a:cs typeface="Arial" pitchFamily="34" charset="0"/>
              </a:rPr>
              <a:t>Water rights </a:t>
            </a:r>
            <a:r>
              <a:rPr lang="en-US" sz="2400" dirty="0">
                <a:solidFill>
                  <a:srgbClr val="FF0000"/>
                </a:solidFill>
                <a:cs typeface="Arial" pitchFamily="34" charset="0"/>
              </a:rPr>
              <a:t>senior</a:t>
            </a:r>
            <a:r>
              <a:rPr lang="en-US" sz="2400" dirty="0">
                <a:cs typeface="Arial" pitchFamily="34" charset="0"/>
              </a:rPr>
              <a:t> to the instream flow are unaffected but </a:t>
            </a:r>
            <a:r>
              <a:rPr lang="en-US" sz="2400" dirty="0">
                <a:solidFill>
                  <a:srgbClr val="FF0000"/>
                </a:solidFill>
                <a:cs typeface="Arial" pitchFamily="34" charset="0"/>
              </a:rPr>
              <a:t>junior</a:t>
            </a:r>
            <a:r>
              <a:rPr lang="en-US" sz="2400" dirty="0">
                <a:cs typeface="Arial" pitchFamily="34" charset="0"/>
              </a:rPr>
              <a:t> water rights can be regulated  </a:t>
            </a:r>
          </a:p>
          <a:p>
            <a:pPr marL="231775" indent="-231775">
              <a:spcBef>
                <a:spcPts val="0"/>
              </a:spcBef>
              <a:spcAft>
                <a:spcPts val="600"/>
              </a:spcAft>
              <a:buClr>
                <a:schemeClr val="tx2">
                  <a:lumMod val="60000"/>
                  <a:lumOff val="40000"/>
                </a:schemeClr>
              </a:buClr>
              <a:buFont typeface="Wingdings" panose="05000000000000000000" pitchFamily="2" charset="2"/>
              <a:buChar char=""/>
              <a:defRPr/>
            </a:pPr>
            <a:r>
              <a:rPr lang="en-US" sz="2800" dirty="0">
                <a:cs typeface="Arial" pitchFamily="34" charset="0"/>
              </a:rPr>
              <a:t>It is not </a:t>
            </a:r>
            <a:r>
              <a:rPr lang="en-US" sz="2800" dirty="0">
                <a:solidFill>
                  <a:srgbClr val="002060"/>
                </a:solidFill>
                <a:cs typeface="Arial" pitchFamily="34" charset="0"/>
              </a:rPr>
              <a:t>required to be </a:t>
            </a:r>
            <a:r>
              <a:rPr lang="en-US" sz="2800" dirty="0">
                <a:cs typeface="Arial" pitchFamily="34" charset="0"/>
              </a:rPr>
              <a:t>met.</a:t>
            </a:r>
          </a:p>
          <a:p>
            <a:pPr marL="682625" lvl="1" indent="-219075">
              <a:spcBef>
                <a:spcPts val="0"/>
              </a:spcBef>
              <a:spcAft>
                <a:spcPts val="600"/>
              </a:spcAft>
              <a:buClr>
                <a:schemeClr val="tx2">
                  <a:lumMod val="60000"/>
                  <a:lumOff val="40000"/>
                </a:schemeClr>
              </a:buClr>
              <a:buFont typeface="Wingdings" panose="05000000000000000000" pitchFamily="2" charset="2"/>
              <a:buChar char=""/>
              <a:defRPr/>
            </a:pPr>
            <a:r>
              <a:rPr lang="en-US" sz="2400" dirty="0" smtClean="0">
                <a:cs typeface="Arial" pitchFamily="34" charset="0"/>
              </a:rPr>
              <a:t>Water </a:t>
            </a:r>
            <a:r>
              <a:rPr lang="en-US" sz="2400" dirty="0">
                <a:cs typeface="Arial" pitchFamily="34" charset="0"/>
              </a:rPr>
              <a:t>rights e a right to use </a:t>
            </a:r>
            <a:r>
              <a:rPr lang="en-US" sz="2400" u="sng" dirty="0">
                <a:cs typeface="Arial" pitchFamily="34" charset="0"/>
              </a:rPr>
              <a:t>when available</a:t>
            </a:r>
            <a:r>
              <a:rPr lang="en-US" sz="2400" dirty="0">
                <a:cs typeface="Arial" pitchFamily="34" charset="0"/>
              </a:rPr>
              <a:t>, not a guarantee that water will be </a:t>
            </a:r>
            <a:r>
              <a:rPr lang="en-US" sz="2400" dirty="0" smtClean="0">
                <a:cs typeface="Arial" pitchFamily="34" charset="0"/>
              </a:rPr>
              <a:t>available.</a:t>
            </a:r>
            <a:endParaRPr lang="en-US" sz="2400" dirty="0">
              <a:cs typeface="Arial" pitchFamily="34" charset="0"/>
            </a:endParaRPr>
          </a:p>
          <a:p>
            <a:pPr marL="225420" indent="-225420">
              <a:spcBef>
                <a:spcPts val="600"/>
              </a:spcBef>
              <a:spcAft>
                <a:spcPts val="600"/>
              </a:spcAft>
              <a:buClr>
                <a:schemeClr val="tx2">
                  <a:lumMod val="60000"/>
                  <a:lumOff val="40000"/>
                </a:schemeClr>
              </a:buClr>
              <a:buFont typeface="Wingdings" pitchFamily="2" charset="2"/>
              <a:buChar char="S"/>
              <a:defRPr/>
            </a:pPr>
            <a:r>
              <a:rPr lang="en-US" sz="2800" dirty="0">
                <a:cs typeface="Arial" pitchFamily="34" charset="0"/>
              </a:rPr>
              <a:t>ISFs do not and cannot add more water to a stream</a:t>
            </a:r>
            <a:endParaRPr lang="en-US" sz="2800" b="1" dirty="0" smtClean="0">
              <a:cs typeface="Arial" pitchFamily="34" charset="0"/>
            </a:endParaRPr>
          </a:p>
        </p:txBody>
      </p:sp>
      <p:pic>
        <p:nvPicPr>
          <p:cNvPr id="339973" name="Picture 5" descr="Stream Gage"/>
          <p:cNvPicPr>
            <a:picLocks noGrp="1" noChangeAspect="1" noChangeArrowheads="1"/>
          </p:cNvPicPr>
          <p:nvPr>
            <p:ph sz="half" idx="4294967295"/>
          </p:nvPr>
        </p:nvPicPr>
        <p:blipFill rotWithShape="1">
          <a:blip r:embed="rId3" cstate="print"/>
          <a:srcRect l="33843" t="2452" r="10124" b="-384"/>
          <a:stretch/>
        </p:blipFill>
        <p:spPr>
          <a:xfrm>
            <a:off x="6943883" y="417514"/>
            <a:ext cx="5248118" cy="6040436"/>
          </a:xfrm>
          <a:effectLst>
            <a:outerShdw dist="35921" dir="2700000" algn="ctr" rotWithShape="0">
              <a:schemeClr val="bg2"/>
            </a:outerShdw>
          </a:effectLst>
        </p:spPr>
      </p:pic>
    </p:spTree>
    <p:extLst>
      <p:ext uri="{BB962C8B-B14F-4D97-AF65-F5344CB8AC3E}">
        <p14:creationId xmlns:p14="http://schemas.microsoft.com/office/powerpoint/2010/main" val="2962749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4518" y="553143"/>
            <a:ext cx="3189088" cy="1957301"/>
          </a:xfrm>
        </p:spPr>
        <p:txBody>
          <a:bodyPr/>
          <a:lstStyle/>
          <a:p>
            <a:r>
              <a:rPr lang="en-US" b="1" dirty="0">
                <a:solidFill>
                  <a:srgbClr val="000000"/>
                </a:solidFill>
              </a:rPr>
              <a:t>Instream </a:t>
            </a:r>
            <a:r>
              <a:rPr lang="en-US" b="1" dirty="0" smtClean="0">
                <a:solidFill>
                  <a:srgbClr val="000000"/>
                </a:solidFill>
              </a:rPr>
              <a:t>Resource Rule WRIA 10-1980</a:t>
            </a:r>
            <a:endParaRPr lang="en-US" dirty="0">
              <a:solidFill>
                <a:srgbClr val="000000"/>
              </a:solidFill>
            </a:endParaRPr>
          </a:p>
        </p:txBody>
      </p:sp>
      <p:sp>
        <p:nvSpPr>
          <p:cNvPr id="7" name="Text Placeholder 6"/>
          <p:cNvSpPr>
            <a:spLocks noGrp="1"/>
          </p:cNvSpPr>
          <p:nvPr>
            <p:ph type="body" sz="half" idx="2"/>
          </p:nvPr>
        </p:nvSpPr>
        <p:spPr>
          <a:xfrm>
            <a:off x="734518" y="2909455"/>
            <a:ext cx="2998033" cy="3211247"/>
          </a:xfrm>
        </p:spPr>
        <p:txBody>
          <a:bodyPr>
            <a:noAutofit/>
          </a:bodyPr>
          <a:lstStyle/>
          <a:p>
            <a:pPr algn="ctr"/>
            <a:r>
              <a:rPr lang="en-US" sz="3200" dirty="0" smtClean="0">
                <a:solidFill>
                  <a:srgbClr val="002060"/>
                </a:solidFill>
              </a:rPr>
              <a:t>Jan 1-Feb 1 and   May 1 to July 1: </a:t>
            </a:r>
            <a:r>
              <a:rPr lang="en-US" sz="3200" dirty="0">
                <a:solidFill>
                  <a:srgbClr val="002060"/>
                </a:solidFill>
              </a:rPr>
              <a:t>95% </a:t>
            </a:r>
            <a:r>
              <a:rPr lang="en-US" sz="3200" dirty="0" smtClean="0">
                <a:solidFill>
                  <a:srgbClr val="002060"/>
                </a:solidFill>
              </a:rPr>
              <a:t>Exceedance  </a:t>
            </a:r>
            <a:endParaRPr lang="en-US" sz="3200" dirty="0">
              <a:solidFill>
                <a:srgbClr val="002060"/>
              </a:solidFill>
            </a:endParaRPr>
          </a:p>
          <a:p>
            <a:pPr algn="ctr">
              <a:spcBef>
                <a:spcPts val="1200"/>
              </a:spcBef>
            </a:pPr>
            <a:r>
              <a:rPr lang="en-US" sz="3200" dirty="0" smtClean="0">
                <a:solidFill>
                  <a:srgbClr val="002060"/>
                </a:solidFill>
              </a:rPr>
              <a:t>Sept 15-Nov 1:   90</a:t>
            </a:r>
            <a:r>
              <a:rPr lang="en-US" sz="3200" dirty="0">
                <a:solidFill>
                  <a:srgbClr val="002060"/>
                </a:solidFill>
              </a:rPr>
              <a:t>% Exceedance  </a:t>
            </a:r>
          </a:p>
        </p:txBody>
      </p:sp>
      <p:pic>
        <p:nvPicPr>
          <p:cNvPr id="3" name="Picture 2" descr="Hydrograph"/>
          <p:cNvPicPr>
            <a:picLocks noChangeAspect="1"/>
          </p:cNvPicPr>
          <p:nvPr/>
        </p:nvPicPr>
        <p:blipFill>
          <a:blip r:embed="rId3"/>
          <a:stretch>
            <a:fillRect/>
          </a:stretch>
        </p:blipFill>
        <p:spPr>
          <a:xfrm>
            <a:off x="3923606" y="427486"/>
            <a:ext cx="8268393" cy="5987591"/>
          </a:xfrm>
          <a:prstGeom prst="rect">
            <a:avLst/>
          </a:prstGeom>
        </p:spPr>
      </p:pic>
    </p:spTree>
    <p:extLst>
      <p:ext uri="{BB962C8B-B14F-4D97-AF65-F5344CB8AC3E}">
        <p14:creationId xmlns:p14="http://schemas.microsoft.com/office/powerpoint/2010/main" val="3882759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714894" y="448887"/>
            <a:ext cx="4381541" cy="15893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600" b="1" dirty="0">
                <a:solidFill>
                  <a:srgbClr val="000000"/>
                </a:solidFill>
                <a:latin typeface="Calibri" panose="020F0502020204030204" pitchFamily="34" charset="0"/>
              </a:rPr>
              <a:t>Instream Resource Rules  </a:t>
            </a:r>
            <a:r>
              <a:rPr lang="en-US" sz="3600" b="1" dirty="0" smtClean="0">
                <a:solidFill>
                  <a:srgbClr val="000000"/>
                </a:solidFill>
                <a:latin typeface="Calibri" panose="020F0502020204030204" pitchFamily="34" charset="0"/>
              </a:rPr>
              <a:t>2016-20??</a:t>
            </a:r>
            <a:r>
              <a:rPr lang="en-US" sz="3600" b="1" dirty="0">
                <a:solidFill>
                  <a:srgbClr val="000000"/>
                </a:solidFill>
                <a:latin typeface="Calibri" panose="020F0502020204030204" pitchFamily="34" charset="0"/>
              </a:rPr>
              <a:t/>
            </a:r>
            <a:br>
              <a:rPr lang="en-US" sz="3600" b="1" dirty="0">
                <a:solidFill>
                  <a:srgbClr val="000000"/>
                </a:solidFill>
                <a:latin typeface="Calibri" panose="020F0502020204030204" pitchFamily="34" charset="0"/>
              </a:rPr>
            </a:br>
            <a:r>
              <a:rPr lang="en-US" sz="3600" b="1" dirty="0">
                <a:solidFill>
                  <a:srgbClr val="000000"/>
                </a:solidFill>
                <a:latin typeface="Calibri" panose="020F0502020204030204" pitchFamily="34" charset="0"/>
              </a:rPr>
              <a:t>The Dark Ages Return</a:t>
            </a:r>
            <a:endParaRPr lang="en-US" sz="3600" dirty="0">
              <a:solidFill>
                <a:srgbClr val="000000"/>
              </a:solidFill>
              <a:latin typeface="Calibri" panose="020F0502020204030204" pitchFamily="34" charset="0"/>
            </a:endParaRPr>
          </a:p>
        </p:txBody>
      </p:sp>
      <p:sp>
        <p:nvSpPr>
          <p:cNvPr id="3" name="Content Placeholder 2"/>
          <p:cNvSpPr>
            <a:spLocks noGrp="1"/>
          </p:cNvSpPr>
          <p:nvPr>
            <p:ph idx="1"/>
          </p:nvPr>
        </p:nvSpPr>
        <p:spPr>
          <a:xfrm>
            <a:off x="714894" y="2038200"/>
            <a:ext cx="4381541" cy="4267065"/>
          </a:xfrm>
        </p:spPr>
        <p:txBody>
          <a:bodyPr>
            <a:noAutofit/>
          </a:bodyPr>
          <a:lstStyle/>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Swinomish </a:t>
            </a:r>
            <a:r>
              <a:rPr lang="en-US" sz="2800" dirty="0">
                <a:latin typeface="Calibri" panose="020F0502020204030204" pitchFamily="34" charset="0"/>
                <a:cs typeface="Calibri" panose="020F0502020204030204" pitchFamily="34" charset="0"/>
              </a:rPr>
              <a:t>v. Ecology (2013</a:t>
            </a:r>
            <a:r>
              <a:rPr lang="en-US" sz="2800" dirty="0" smtClean="0">
                <a:latin typeface="Calibri" panose="020F0502020204030204" pitchFamily="34" charset="0"/>
                <a:cs typeface="Calibri" panose="020F0502020204030204" pitchFamily="34" charset="0"/>
              </a:rPr>
              <a:t>)-No impairment </a:t>
            </a:r>
          </a:p>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Foster </a:t>
            </a:r>
            <a:r>
              <a:rPr lang="en-US" sz="2800" dirty="0">
                <a:latin typeface="Calibri" panose="020F0502020204030204" pitchFamily="34" charset="0"/>
                <a:cs typeface="Calibri" panose="020F0502020204030204" pitchFamily="34" charset="0"/>
              </a:rPr>
              <a:t>v. </a:t>
            </a:r>
            <a:r>
              <a:rPr lang="en-US" sz="2800" dirty="0" smtClean="0">
                <a:latin typeface="Calibri" panose="020F0502020204030204" pitchFamily="34" charset="0"/>
                <a:cs typeface="Calibri" panose="020F0502020204030204" pitchFamily="34" charset="0"/>
              </a:rPr>
              <a:t>Ecology </a:t>
            </a:r>
            <a:r>
              <a:rPr lang="en-US" sz="2800" dirty="0">
                <a:latin typeface="Calibri" panose="020F0502020204030204" pitchFamily="34" charset="0"/>
                <a:cs typeface="Calibri" panose="020F0502020204030204" pitchFamily="34" charset="0"/>
              </a:rPr>
              <a:t>(2015</a:t>
            </a:r>
            <a:r>
              <a:rPr lang="en-US" sz="2800" dirty="0" smtClean="0">
                <a:latin typeface="Calibri" panose="020F0502020204030204" pitchFamily="34" charset="0"/>
                <a:cs typeface="Calibri" panose="020F0502020204030204" pitchFamily="34" charset="0"/>
              </a:rPr>
              <a:t>)-No out of kind mitigation </a:t>
            </a:r>
          </a:p>
          <a:p>
            <a:pPr marL="227013" indent="-227013">
              <a:spcBef>
                <a:spcPts val="0"/>
              </a:spcBef>
              <a:spcAft>
                <a:spcPts val="1200"/>
              </a:spcAft>
              <a:buFont typeface="Wingdings" panose="05000000000000000000" pitchFamily="2" charset="2"/>
              <a:buChar char="S"/>
            </a:pPr>
            <a:r>
              <a:rPr lang="en-US" sz="2800" dirty="0" err="1" smtClean="0">
                <a:latin typeface="Calibri" panose="020F0502020204030204" pitchFamily="34" charset="0"/>
                <a:cs typeface="Calibri" panose="020F0502020204030204" pitchFamily="34" charset="0"/>
              </a:rPr>
              <a:t>Hirst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v. Whatcom </a:t>
            </a:r>
            <a:r>
              <a:rPr lang="en-US" sz="2800" dirty="0" smtClean="0">
                <a:latin typeface="Calibri" panose="020F0502020204030204" pitchFamily="34" charset="0"/>
                <a:cs typeface="Calibri" panose="020F0502020204030204" pitchFamily="34" charset="0"/>
              </a:rPr>
              <a:t>County </a:t>
            </a:r>
            <a:r>
              <a:rPr lang="en-US" sz="2800" dirty="0">
                <a:latin typeface="Calibri" panose="020F0502020204030204" pitchFamily="34" charset="0"/>
                <a:cs typeface="Calibri" panose="020F0502020204030204" pitchFamily="34" charset="0"/>
              </a:rPr>
              <a:t>(2016</a:t>
            </a:r>
            <a:r>
              <a:rPr lang="en-US" sz="2800" dirty="0" smtClean="0">
                <a:latin typeface="Calibri" panose="020F0502020204030204" pitchFamily="34" charset="0"/>
                <a:cs typeface="Calibri" panose="020F0502020204030204" pitchFamily="34" charset="0"/>
              </a:rPr>
              <a:t>)-No building permit without water offset</a:t>
            </a:r>
          </a:p>
          <a:p>
            <a:pPr marL="227013" indent="-227013">
              <a:spcBef>
                <a:spcPts val="0"/>
              </a:spcBef>
              <a:spcAft>
                <a:spcPts val="1200"/>
              </a:spcAft>
              <a:buFont typeface="Wingdings" panose="05000000000000000000" pitchFamily="2" charset="2"/>
              <a:buChar char="S"/>
            </a:pPr>
            <a:r>
              <a:rPr lang="en-US" sz="2800" dirty="0" smtClean="0">
                <a:latin typeface="Calibri" panose="020F0502020204030204" pitchFamily="34" charset="0"/>
                <a:cs typeface="Calibri" panose="020F0502020204030204" pitchFamily="34" charset="0"/>
              </a:rPr>
              <a:t>Began another rule moratorium - Science marches on</a:t>
            </a:r>
            <a:endParaRPr lang="en-US" sz="2800" dirty="0">
              <a:latin typeface="Calibri" panose="020F0502020204030204" pitchFamily="34" charset="0"/>
              <a:cs typeface="Calibri" panose="020F0502020204030204" pitchFamily="34" charset="0"/>
              <a:sym typeface="Wingdings" pitchFamily="2" charset="2"/>
            </a:endParaRPr>
          </a:p>
          <a:p>
            <a:pPr marL="227013" indent="-227013">
              <a:spcBef>
                <a:spcPts val="0"/>
              </a:spcBef>
              <a:spcAft>
                <a:spcPts val="1200"/>
              </a:spcAft>
              <a:buFont typeface="Wingdings" panose="05000000000000000000" pitchFamily="2" charset="2"/>
              <a:buChar char="S"/>
            </a:pPr>
            <a:endParaRPr lang="en-US" sz="2800" dirty="0">
              <a:latin typeface="Calibri" panose="020F0502020204030204" pitchFamily="34" charset="0"/>
              <a:cs typeface="Calibri" panose="020F0502020204030204" pitchFamily="34" charset="0"/>
            </a:endParaRPr>
          </a:p>
        </p:txBody>
      </p:sp>
      <p:pic>
        <p:nvPicPr>
          <p:cNvPr id="7" name="Picture 6" descr="Picture"/>
          <p:cNvPicPr>
            <a:picLocks noChangeAspect="1"/>
          </p:cNvPicPr>
          <p:nvPr/>
        </p:nvPicPr>
        <p:blipFill rotWithShape="1">
          <a:blip r:embed="rId3">
            <a:extLst>
              <a:ext uri="{28A0092B-C50C-407E-A947-70E740481C1C}">
                <a14:useLocalDpi xmlns:a14="http://schemas.microsoft.com/office/drawing/2010/main" val="0"/>
              </a:ext>
            </a:extLst>
          </a:blip>
          <a:srcRect t="-225" r="16977" b="225"/>
          <a:stretch/>
        </p:blipFill>
        <p:spPr>
          <a:xfrm>
            <a:off x="5096435" y="448887"/>
            <a:ext cx="7073154" cy="5988128"/>
          </a:xfrm>
          <a:prstGeom prst="rect">
            <a:avLst/>
          </a:prstGeom>
        </p:spPr>
      </p:pic>
    </p:spTree>
    <p:extLst>
      <p:ext uri="{BB962C8B-B14F-4D97-AF65-F5344CB8AC3E}">
        <p14:creationId xmlns:p14="http://schemas.microsoft.com/office/powerpoint/2010/main" val="14178220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479" y="605529"/>
            <a:ext cx="4222284" cy="544847"/>
          </a:xfrm>
        </p:spPr>
        <p:txBody>
          <a:bodyPr/>
          <a:lstStyle/>
          <a:p>
            <a:r>
              <a:rPr lang="en-US" b="1" dirty="0" smtClean="0"/>
              <a:t>In a Nutshell</a:t>
            </a:r>
            <a:endParaRPr lang="en-US" b="1" dirty="0"/>
          </a:p>
        </p:txBody>
      </p:sp>
      <p:pic>
        <p:nvPicPr>
          <p:cNvPr id="9" name="fish fighting socattack2" descr="Fish">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rotWithShape="1">
          <a:blip r:embed="rId7"/>
          <a:srcRect l="262" t="-365" r="-262" b="17201"/>
          <a:stretch/>
        </p:blipFill>
        <p:spPr>
          <a:xfrm>
            <a:off x="7045999" y="3451477"/>
            <a:ext cx="5211763" cy="3398293"/>
          </a:xfrm>
          <a:prstGeom prst="rect">
            <a:avLst/>
          </a:prstGeom>
        </p:spPr>
      </p:pic>
      <p:sp>
        <p:nvSpPr>
          <p:cNvPr id="4" name="Text Placeholder 3"/>
          <p:cNvSpPr>
            <a:spLocks noGrp="1"/>
          </p:cNvSpPr>
          <p:nvPr>
            <p:ph type="body" sz="half" idx="2"/>
          </p:nvPr>
        </p:nvSpPr>
        <p:spPr>
          <a:xfrm>
            <a:off x="715479" y="1255523"/>
            <a:ext cx="6240014" cy="4929377"/>
          </a:xfrm>
        </p:spPr>
        <p:txBody>
          <a:bodyPr>
            <a:noAutofit/>
          </a:bodyPr>
          <a:lstStyle/>
          <a:p>
            <a:pPr>
              <a:spcBef>
                <a:spcPts val="0"/>
              </a:spcBef>
              <a:spcAft>
                <a:spcPts val="1200"/>
              </a:spcAft>
            </a:pPr>
            <a:r>
              <a:rPr lang="en-US" sz="2800" dirty="0">
                <a:cs typeface="Arial" pitchFamily="34" charset="0"/>
              </a:rPr>
              <a:t>Stream Flows vary; </a:t>
            </a:r>
            <a:r>
              <a:rPr lang="en-US" sz="2800" dirty="0" smtClean="0">
                <a:cs typeface="Arial" pitchFamily="34" charset="0"/>
              </a:rPr>
              <a:t>daily, yearly and seasonally, </a:t>
            </a:r>
            <a:r>
              <a:rPr lang="en-US" sz="2800" dirty="0">
                <a:cs typeface="Arial" pitchFamily="34" charset="0"/>
              </a:rPr>
              <a:t>by </a:t>
            </a:r>
            <a:r>
              <a:rPr lang="en-US" sz="2800" dirty="0" smtClean="0">
                <a:cs typeface="Arial" pitchFamily="34" charset="0"/>
              </a:rPr>
              <a:t>2-3 orders </a:t>
            </a:r>
            <a:r>
              <a:rPr lang="en-US" sz="2800" dirty="0">
                <a:cs typeface="Arial" pitchFamily="34" charset="0"/>
              </a:rPr>
              <a:t>of magnitude</a:t>
            </a:r>
          </a:p>
          <a:p>
            <a:pPr>
              <a:spcBef>
                <a:spcPts val="0"/>
              </a:spcBef>
              <a:spcAft>
                <a:spcPts val="1200"/>
              </a:spcAft>
            </a:pPr>
            <a:r>
              <a:rPr lang="en-US" sz="2800" dirty="0">
                <a:cs typeface="Arial" pitchFamily="34" charset="0"/>
              </a:rPr>
              <a:t>If we want to protect rare but productive stream flows, higher ISFs are needed, but even low standards would limit new homes</a:t>
            </a:r>
          </a:p>
          <a:p>
            <a:pPr>
              <a:spcBef>
                <a:spcPts val="0"/>
              </a:spcBef>
              <a:spcAft>
                <a:spcPts val="1200"/>
              </a:spcAft>
            </a:pPr>
            <a:r>
              <a:rPr lang="en-US" sz="2800" dirty="0">
                <a:cs typeface="Arial" pitchFamily="34" charset="0"/>
              </a:rPr>
              <a:t>A 100 cfs withdrawal affect streams differently than  a </a:t>
            </a:r>
            <a:r>
              <a:rPr lang="en-US" sz="2800" dirty="0" smtClean="0">
                <a:cs typeface="Arial" pitchFamily="34" charset="0"/>
              </a:rPr>
              <a:t>0.00004 </a:t>
            </a:r>
            <a:r>
              <a:rPr lang="en-US" sz="2800" dirty="0">
                <a:cs typeface="Arial" pitchFamily="34" charset="0"/>
              </a:rPr>
              <a:t>cfs in-house use, but water law treats them the same</a:t>
            </a:r>
          </a:p>
          <a:p>
            <a:pPr>
              <a:spcBef>
                <a:spcPts val="0"/>
              </a:spcBef>
              <a:spcAft>
                <a:spcPts val="1000"/>
              </a:spcAft>
            </a:pPr>
            <a:r>
              <a:rPr lang="en-US" sz="2800" dirty="0">
                <a:cs typeface="Arial" pitchFamily="34" charset="0"/>
              </a:rPr>
              <a:t>Flexibility is </a:t>
            </a:r>
            <a:r>
              <a:rPr lang="en-US" sz="2800" dirty="0" smtClean="0">
                <a:cs typeface="Arial" pitchFamily="34" charset="0"/>
              </a:rPr>
              <a:t>clearly needed.</a:t>
            </a:r>
            <a:endParaRPr lang="en-US" sz="2800" dirty="0">
              <a:cs typeface="Arial" pitchFamily="34" charset="0"/>
            </a:endParaRPr>
          </a:p>
        </p:txBody>
      </p:sp>
      <p:pic>
        <p:nvPicPr>
          <p:cNvPr id="8" name="fish pinkfighting2" descr="fish">
            <a:hlinkClick r:id="" action="ppaction://media"/>
          </p:cNvPr>
          <p:cNvPicPr>
            <a:picLocks noChangeAspect="1"/>
          </p:cNvPicPr>
          <p:nvPr>
            <a:videoFile r:link="rId4"/>
            <p:extLst>
              <p:ext uri="{DAA4B4D4-6D71-4841-9C94-3DE7FCFB9230}">
                <p14:media xmlns:p14="http://schemas.microsoft.com/office/powerpoint/2010/main" r:link="rId3"/>
              </p:ext>
            </p:extLst>
          </p:nvPr>
        </p:nvPicPr>
        <p:blipFill rotWithShape="1">
          <a:blip r:embed="rId8"/>
          <a:srcRect t="12997"/>
          <a:stretch/>
        </p:blipFill>
        <p:spPr>
          <a:xfrm>
            <a:off x="7079000" y="0"/>
            <a:ext cx="5088256" cy="3451477"/>
          </a:xfrm>
          <a:prstGeom prst="rect">
            <a:avLst/>
          </a:prstGeom>
        </p:spPr>
      </p:pic>
    </p:spTree>
    <p:extLst>
      <p:ext uri="{BB962C8B-B14F-4D97-AF65-F5344CB8AC3E}">
        <p14:creationId xmlns:p14="http://schemas.microsoft.com/office/powerpoint/2010/main" val="240003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00" fill="hold"/>
                                        <p:tgtEl>
                                          <p:spTgt spid="8"/>
                                        </p:tgtEl>
                                      </p:cBhvr>
                                    </p:cmd>
                                  </p:childTnLst>
                                </p:cTn>
                              </p:par>
                              <p:par>
                                <p:cTn id="7" presetID="1" presetClass="mediacall" presetSubtype="0" fill="hold" nodeType="withEffect">
                                  <p:stCondLst>
                                    <p:cond delay="0"/>
                                  </p:stCondLst>
                                  <p:childTnLst>
                                    <p:cmd type="call" cmd="playFrom(0.0)">
                                      <p:cBhvr>
                                        <p:cTn id="8" dur="67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video>
              <p:cMediaNode vol="80000">
                <p:cTn id="14" repeatCount="indefinite" fill="hold" display="0">
                  <p:stCondLst>
                    <p:cond delay="indefinite"/>
                  </p:stCondLst>
                </p:cTn>
                <p:tgtEl>
                  <p:spTgt spid="8"/>
                </p:tgtEl>
              </p:cMediaNode>
            </p:video>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80000">
                <p:cTn id="20" repeatCount="indefinite" fill="hold" display="0">
                  <p:stCondLst>
                    <p:cond delay="indefinite"/>
                  </p:stCondLst>
                </p:cTn>
                <p:tgtEl>
                  <p:spTgt spid="9"/>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240" y="648766"/>
            <a:ext cx="4840340" cy="1226931"/>
          </a:xfrm>
        </p:spPr>
        <p:txBody>
          <a:bodyPr>
            <a:normAutofit fontScale="90000"/>
          </a:bodyPr>
          <a:lstStyle/>
          <a:p>
            <a:pPr algn="ctr"/>
            <a:r>
              <a:rPr lang="en-US" b="1" dirty="0" smtClean="0">
                <a:solidFill>
                  <a:schemeClr val="tx1"/>
                </a:solidFill>
                <a:cs typeface="Calibri" panose="020F0502020204030204" pitchFamily="34" charset="0"/>
              </a:rPr>
              <a:t>Streamflow Restoration </a:t>
            </a:r>
            <a:endParaRPr lang="en-US" dirty="0">
              <a:solidFill>
                <a:schemeClr val="tx1"/>
              </a:solidFill>
              <a:cs typeface="Calibri" panose="020F0502020204030204" pitchFamily="34" charset="0"/>
            </a:endParaRPr>
          </a:p>
        </p:txBody>
      </p:sp>
      <p:sp>
        <p:nvSpPr>
          <p:cNvPr id="3" name="Content Placeholder 2"/>
          <p:cNvSpPr>
            <a:spLocks noGrp="1"/>
          </p:cNvSpPr>
          <p:nvPr>
            <p:ph idx="1"/>
          </p:nvPr>
        </p:nvSpPr>
        <p:spPr>
          <a:xfrm>
            <a:off x="690240" y="1875697"/>
            <a:ext cx="4840340" cy="4553678"/>
          </a:xfrm>
        </p:spPr>
        <p:txBody>
          <a:bodyPr>
            <a:normAutofit fontScale="25000" lnSpcReduction="20000"/>
          </a:bodyPr>
          <a:lstStyle/>
          <a:p>
            <a:pPr>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Authorized new domestic wells in closed and impaired basins</a:t>
            </a:r>
          </a:p>
          <a:p>
            <a:pPr>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Must offset 20 years of projected water use from new development</a:t>
            </a:r>
          </a:p>
          <a:p>
            <a:pPr marL="571500" lvl="1" indent="-171450">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In-time, in-</a:t>
            </a:r>
            <a:r>
              <a:rPr lang="en-US" sz="9600" dirty="0" err="1">
                <a:cs typeface="Calibri" panose="020F0502020204030204" pitchFamily="34" charset="0"/>
              </a:rPr>
              <a:t>subbasin</a:t>
            </a:r>
            <a:r>
              <a:rPr lang="en-US" sz="9600" dirty="0">
                <a:cs typeface="Calibri" panose="020F0502020204030204" pitchFamily="34" charset="0"/>
              </a:rPr>
              <a:t> is a priority, out-of-time &amp; </a:t>
            </a:r>
            <a:r>
              <a:rPr lang="en-US" sz="9600" dirty="0" err="1">
                <a:cs typeface="Calibri" panose="020F0502020204030204" pitchFamily="34" charset="0"/>
              </a:rPr>
              <a:t>subbasin</a:t>
            </a:r>
            <a:r>
              <a:rPr lang="en-US" sz="9600" dirty="0">
                <a:cs typeface="Calibri" panose="020F0502020204030204" pitchFamily="34" charset="0"/>
              </a:rPr>
              <a:t>  is allowed</a:t>
            </a:r>
          </a:p>
          <a:p>
            <a:pPr marL="571500" lvl="2" indent="-171450">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May include non-water projects.</a:t>
            </a:r>
          </a:p>
          <a:p>
            <a:pPr marL="228600" lvl="1" indent="-228600">
              <a:lnSpc>
                <a:spcPct val="120000"/>
              </a:lnSpc>
              <a:spcBef>
                <a:spcPts val="0"/>
              </a:spcBef>
              <a:spcAft>
                <a:spcPts val="600"/>
              </a:spcAft>
              <a:buFont typeface="Wingdings" panose="05000000000000000000" pitchFamily="2" charset="2"/>
              <a:buChar char="S"/>
            </a:pPr>
            <a:r>
              <a:rPr lang="en-US" sz="9600" dirty="0">
                <a:cs typeface="Calibri" panose="020F0502020204030204" pitchFamily="34" charset="0"/>
              </a:rPr>
              <a:t>The water offset and non-water projects must result in a </a:t>
            </a:r>
            <a:r>
              <a:rPr lang="en-US" sz="9600" b="1" dirty="0">
                <a:cs typeface="Calibri" panose="020F0502020204030204" pitchFamily="34" charset="0"/>
              </a:rPr>
              <a:t>Net Ecological Benefit </a:t>
            </a:r>
          </a:p>
        </p:txBody>
      </p:sp>
      <p:pic>
        <p:nvPicPr>
          <p:cNvPr id="5" name="Picture 4" descr="River"/>
          <p:cNvPicPr>
            <a:picLocks noChangeAspect="1"/>
          </p:cNvPicPr>
          <p:nvPr/>
        </p:nvPicPr>
        <p:blipFill rotWithShape="1">
          <a:blip r:embed="rId3" cstate="print">
            <a:extLst>
              <a:ext uri="{28A0092B-C50C-407E-A947-70E740481C1C}">
                <a14:useLocalDpi xmlns:a14="http://schemas.microsoft.com/office/drawing/2010/main" val="0"/>
              </a:ext>
            </a:extLst>
          </a:blip>
          <a:srcRect l="-228" t="942" r="29411" b="3492"/>
          <a:stretch/>
        </p:blipFill>
        <p:spPr>
          <a:xfrm>
            <a:off x="5514636" y="457200"/>
            <a:ext cx="6664394" cy="5972175"/>
          </a:xfrm>
          <a:prstGeom prst="rect">
            <a:avLst/>
          </a:prstGeom>
        </p:spPr>
      </p:pic>
    </p:spTree>
    <p:extLst>
      <p:ext uri="{BB962C8B-B14F-4D97-AF65-F5344CB8AC3E}">
        <p14:creationId xmlns:p14="http://schemas.microsoft.com/office/powerpoint/2010/main" val="1948449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descr="Fish"/>
          <p:cNvPicPr>
            <a:picLocks noChangeAspect="1" noChangeArrowheads="1"/>
          </p:cNvPicPr>
          <p:nvPr/>
        </p:nvPicPr>
        <p:blipFill rotWithShape="1">
          <a:blip r:embed="rId3" cstate="print"/>
          <a:srcRect l="-2002" t="-81" r="151" b="6402"/>
          <a:stretch/>
        </p:blipFill>
        <p:spPr bwMode="auto">
          <a:xfrm>
            <a:off x="5348799" y="-3589"/>
            <a:ext cx="3313889" cy="3034878"/>
          </a:xfrm>
          <a:prstGeom prst="rect">
            <a:avLst/>
          </a:prstGeom>
          <a:noFill/>
          <a:ln w="38100">
            <a:noFill/>
            <a:miter lim="800000"/>
            <a:headEnd/>
            <a:tailEnd/>
          </a:ln>
        </p:spPr>
      </p:pic>
      <p:sp>
        <p:nvSpPr>
          <p:cNvPr id="6" name="Title 5"/>
          <p:cNvSpPr>
            <a:spLocks noGrp="1"/>
          </p:cNvSpPr>
          <p:nvPr>
            <p:ph type="title"/>
          </p:nvPr>
        </p:nvSpPr>
        <p:spPr>
          <a:xfrm>
            <a:off x="726030" y="510988"/>
            <a:ext cx="4410575" cy="3119719"/>
          </a:xfrm>
        </p:spPr>
        <p:txBody>
          <a:bodyPr>
            <a:noAutofit/>
          </a:bodyPr>
          <a:lstStyle/>
          <a:p>
            <a:r>
              <a:rPr lang="en-US" sz="2800" b="1" dirty="0">
                <a:solidFill>
                  <a:srgbClr val="002060"/>
                </a:solidFill>
              </a:rPr>
              <a:t>There are many competing uses for water. </a:t>
            </a:r>
            <a:r>
              <a:rPr lang="en-US" sz="2800" b="1" dirty="0" smtClean="0">
                <a:solidFill>
                  <a:srgbClr val="002060"/>
                </a:solidFill>
              </a:rPr>
              <a:t/>
            </a:r>
            <a:br>
              <a:rPr lang="en-US" sz="2800" b="1" dirty="0" smtClean="0">
                <a:solidFill>
                  <a:srgbClr val="002060"/>
                </a:solidFill>
              </a:rPr>
            </a:br>
            <a:r>
              <a:rPr lang="en-US" sz="2800" b="1" dirty="0">
                <a:solidFill>
                  <a:srgbClr val="002060"/>
                </a:solidFill>
              </a:rPr>
              <a:t/>
            </a:r>
            <a:br>
              <a:rPr lang="en-US" sz="2800" b="1" dirty="0">
                <a:solidFill>
                  <a:srgbClr val="002060"/>
                </a:solidFill>
              </a:rPr>
            </a:br>
            <a:r>
              <a:rPr lang="en-US" sz="2800" b="1" dirty="0" smtClean="0">
                <a:solidFill>
                  <a:srgbClr val="002060"/>
                </a:solidFill>
              </a:rPr>
              <a:t>RCW </a:t>
            </a:r>
            <a:r>
              <a:rPr lang="en-US" sz="2800" b="1" dirty="0" smtClean="0">
                <a:solidFill>
                  <a:srgbClr val="002060"/>
                </a:solidFill>
                <a:cs typeface="Arial" panose="020B0604020202020204" pitchFamily="34" charset="0"/>
              </a:rPr>
              <a:t>90.94 lets us have </a:t>
            </a:r>
            <a:r>
              <a:rPr lang="en-US" sz="2800" b="1" dirty="0">
                <a:solidFill>
                  <a:srgbClr val="002060"/>
                </a:solidFill>
                <a:cs typeface="Arial" panose="020B0604020202020204" pitchFamily="34" charset="0"/>
              </a:rPr>
              <a:t>strong ISF protection and </a:t>
            </a:r>
            <a:r>
              <a:rPr lang="en-US" sz="2800" b="1" dirty="0" smtClean="0">
                <a:solidFill>
                  <a:srgbClr val="002060"/>
                </a:solidFill>
                <a:cs typeface="Arial" panose="020B0604020202020204" pitchFamily="34" charset="0"/>
              </a:rPr>
              <a:t>the ability to provide </a:t>
            </a:r>
            <a:r>
              <a:rPr lang="en-US" sz="2800" b="1" dirty="0">
                <a:solidFill>
                  <a:srgbClr val="002060"/>
                </a:solidFill>
                <a:cs typeface="Arial" panose="020B0604020202020204" pitchFamily="34" charset="0"/>
              </a:rPr>
              <a:t>water for new </a:t>
            </a:r>
            <a:r>
              <a:rPr lang="en-US" sz="2800" b="1" dirty="0" smtClean="0">
                <a:solidFill>
                  <a:srgbClr val="002060"/>
                </a:solidFill>
                <a:cs typeface="Arial" panose="020B0604020202020204" pitchFamily="34" charset="0"/>
              </a:rPr>
              <a:t>homes.</a:t>
            </a:r>
            <a:endParaRPr lang="en-US" sz="2800" dirty="0">
              <a:solidFill>
                <a:srgbClr val="002060"/>
              </a:solidFill>
              <a:cs typeface="Calibri" panose="020F0502020204030204" pitchFamily="34" charset="0"/>
            </a:endParaRPr>
          </a:p>
        </p:txBody>
      </p:sp>
      <p:sp>
        <p:nvSpPr>
          <p:cNvPr id="4" name="Text Placeholder 3"/>
          <p:cNvSpPr>
            <a:spLocks noGrp="1"/>
          </p:cNvSpPr>
          <p:nvPr>
            <p:ph type="body" sz="half" idx="2"/>
          </p:nvPr>
        </p:nvSpPr>
        <p:spPr>
          <a:xfrm>
            <a:off x="726030" y="3738282"/>
            <a:ext cx="4437640" cy="2657346"/>
          </a:xfrm>
        </p:spPr>
        <p:txBody>
          <a:bodyPr>
            <a:noAutofit/>
          </a:bodyPr>
          <a:lstStyle/>
          <a:p>
            <a:pPr>
              <a:spcBef>
                <a:spcPts val="0"/>
              </a:spcBef>
            </a:pPr>
            <a:r>
              <a:rPr lang="en-US" sz="2800" b="1" dirty="0">
                <a:solidFill>
                  <a:srgbClr val="002060"/>
                </a:solidFill>
                <a:cs typeface="Calibri" panose="020F0502020204030204" pitchFamily="34" charset="0"/>
              </a:rPr>
              <a:t>Calculating all the impacts and </a:t>
            </a:r>
            <a:r>
              <a:rPr lang="en-US" sz="2800" b="1" dirty="0" smtClean="0">
                <a:solidFill>
                  <a:srgbClr val="002060"/>
                </a:solidFill>
                <a:cs typeface="Calibri" panose="020F0502020204030204" pitchFamily="34" charset="0"/>
              </a:rPr>
              <a:t>offsets will be difficult.</a:t>
            </a:r>
          </a:p>
          <a:p>
            <a:pPr>
              <a:spcBef>
                <a:spcPts val="0"/>
              </a:spcBef>
            </a:pPr>
            <a:endParaRPr lang="en-US" sz="2800" b="1" dirty="0" smtClean="0">
              <a:solidFill>
                <a:srgbClr val="002060"/>
              </a:solidFill>
              <a:cs typeface="Calibri" panose="020F0502020204030204" pitchFamily="34" charset="0"/>
            </a:endParaRPr>
          </a:p>
          <a:p>
            <a:pPr>
              <a:spcBef>
                <a:spcPts val="0"/>
              </a:spcBef>
            </a:pPr>
            <a:r>
              <a:rPr lang="en-US" sz="2800" b="1" dirty="0" smtClean="0">
                <a:solidFill>
                  <a:srgbClr val="002060"/>
                </a:solidFill>
                <a:cs typeface="Calibri" panose="020F0502020204030204" pitchFamily="34" charset="0"/>
              </a:rPr>
              <a:t>Our </a:t>
            </a:r>
            <a:r>
              <a:rPr lang="en-US" sz="2800" b="1" dirty="0">
                <a:solidFill>
                  <a:srgbClr val="002060"/>
                </a:solidFill>
                <a:cs typeface="Calibri" panose="020F0502020204030204" pitchFamily="34" charset="0"/>
              </a:rPr>
              <a:t>role is to provide </a:t>
            </a:r>
            <a:r>
              <a:rPr lang="en-US" sz="2800" b="1" dirty="0" smtClean="0">
                <a:solidFill>
                  <a:srgbClr val="002060"/>
                </a:solidFill>
                <a:cs typeface="Calibri" panose="020F0502020204030204" pitchFamily="34" charset="0"/>
              </a:rPr>
              <a:t>technical </a:t>
            </a:r>
            <a:r>
              <a:rPr lang="en-US" sz="2800" b="1" dirty="0">
                <a:solidFill>
                  <a:srgbClr val="002060"/>
                </a:solidFill>
                <a:cs typeface="Calibri" panose="020F0502020204030204" pitchFamily="34" charset="0"/>
              </a:rPr>
              <a:t>assistance </a:t>
            </a:r>
            <a:r>
              <a:rPr lang="en-US" sz="2800" b="1" dirty="0" smtClean="0">
                <a:solidFill>
                  <a:srgbClr val="002060"/>
                </a:solidFill>
                <a:cs typeface="Calibri" panose="020F0502020204030204" pitchFamily="34" charset="0"/>
              </a:rPr>
              <a:t>to help you be successful</a:t>
            </a:r>
            <a:endParaRPr lang="en-US" sz="2800" b="1" dirty="0">
              <a:solidFill>
                <a:srgbClr val="002060"/>
              </a:solidFill>
              <a:cs typeface="Calibri" panose="020F0502020204030204" pitchFamily="34" charset="0"/>
            </a:endParaRPr>
          </a:p>
        </p:txBody>
      </p:sp>
      <p:sp>
        <p:nvSpPr>
          <p:cNvPr id="8" name="Slide Number Placeholder 7" descr="Washington State Department of Ecology logo" title="logo"/>
          <p:cNvSpPr>
            <a:spLocks noGrp="1"/>
          </p:cNvSpPr>
          <p:nvPr>
            <p:ph type="sldNum" sz="quarter" idx="12"/>
          </p:nvPr>
        </p:nvSpPr>
        <p:spPr/>
        <p:txBody>
          <a:bodyPr/>
          <a:lstStyle/>
          <a:p>
            <a:fld id="{B54AD89C-DF1E-4948-B597-5DD47B34A9CA}" type="slidenum">
              <a:rPr kumimoji="1" lang="ja-JP" altLang="en-US" smtClean="0"/>
              <a:pPr/>
              <a:t>44</a:t>
            </a:fld>
            <a:endParaRPr kumimoji="1" lang="ja-JP" altLang="en-US" dirty="0"/>
          </a:p>
        </p:txBody>
      </p:sp>
      <p:pic>
        <p:nvPicPr>
          <p:cNvPr id="12" name="Picture Placeholder 10" descr="irrigation"/>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9276" t="582" r="17527" b="16018"/>
          <a:stretch/>
        </p:blipFill>
        <p:spPr>
          <a:xfrm>
            <a:off x="8674630" y="4188561"/>
            <a:ext cx="3517253" cy="2678961"/>
          </a:xfrm>
        </p:spPr>
      </p:pic>
      <p:pic>
        <p:nvPicPr>
          <p:cNvPr id="11" name="Picture Placeholder 9" descr="Picnic"/>
          <p:cNvPicPr>
            <a:picLocks noGrp="1" noChangeAspect="1"/>
          </p:cNvPicPr>
          <p:nvPr>
            <p:ph type="pic" sz="quarter" idx="4294967295"/>
          </p:nvPr>
        </p:nvPicPr>
        <p:blipFill rotWithShape="1">
          <a:blip r:embed="rId5" cstate="screen">
            <a:extLst>
              <a:ext uri="{28A0092B-C50C-407E-A947-70E740481C1C}">
                <a14:useLocalDpi xmlns:a14="http://schemas.microsoft.com/office/drawing/2010/main" val="0"/>
              </a:ext>
            </a:extLst>
          </a:blip>
          <a:srcRect l="-244" t="9082" r="-1050" b="-400"/>
          <a:stretch/>
        </p:blipFill>
        <p:spPr>
          <a:xfrm>
            <a:off x="8662688" y="-41700"/>
            <a:ext cx="3561280" cy="4230261"/>
          </a:xfrm>
        </p:spPr>
      </p:pic>
      <p:pic>
        <p:nvPicPr>
          <p:cNvPr id="13" name="Picture Placeholder 8" descr="drinking"/>
          <p:cNvPicPr>
            <a:picLocks noChangeAspect="1"/>
          </p:cNvPicPr>
          <p:nvPr/>
        </p:nvPicPr>
        <p:blipFill rotWithShape="1">
          <a:blip r:embed="rId6" cstate="screen">
            <a:extLst>
              <a:ext uri="{28A0092B-C50C-407E-A947-70E740481C1C}">
                <a14:useLocalDpi xmlns:a14="http://schemas.microsoft.com/office/drawing/2010/main" val="0"/>
              </a:ext>
            </a:extLst>
          </a:blip>
          <a:srcRect l="31796" t="243" r="27876" b="23720"/>
          <a:stretch/>
        </p:blipFill>
        <p:spPr>
          <a:xfrm>
            <a:off x="5406394" y="3015247"/>
            <a:ext cx="3268236" cy="3842753"/>
          </a:xfrm>
          <a:prstGeom prst="rect">
            <a:avLst/>
          </a:prstGeom>
        </p:spPr>
      </p:pic>
    </p:spTree>
    <p:extLst>
      <p:ext uri="{BB962C8B-B14F-4D97-AF65-F5344CB8AC3E}">
        <p14:creationId xmlns:p14="http://schemas.microsoft.com/office/powerpoint/2010/main" val="1441366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79846" y="646045"/>
            <a:ext cx="3772761" cy="2514014"/>
          </a:xfrm>
        </p:spPr>
        <p:txBody>
          <a:bodyPr>
            <a:normAutofit fontScale="90000"/>
          </a:bodyPr>
          <a:lstStyle/>
          <a:p>
            <a:pPr algn="ctr"/>
            <a:r>
              <a:rPr lang="en-US" sz="4868" dirty="0" smtClean="0">
                <a:solidFill>
                  <a:srgbClr val="002060"/>
                </a:solidFill>
                <a:cs typeface="Calibri" panose="020F0502020204030204" pitchFamily="34" charset="0"/>
              </a:rPr>
              <a:t>Thanks for listening</a:t>
            </a:r>
            <a:br>
              <a:rPr lang="en-US" sz="4868" dirty="0" smtClean="0">
                <a:solidFill>
                  <a:srgbClr val="002060"/>
                </a:solidFill>
                <a:cs typeface="Calibri" panose="020F0502020204030204" pitchFamily="34" charset="0"/>
              </a:rPr>
            </a:br>
            <a:r>
              <a:rPr lang="en-US" sz="4868" dirty="0" smtClean="0">
                <a:solidFill>
                  <a:srgbClr val="002060"/>
                </a:solidFill>
                <a:cs typeface="Calibri" panose="020F0502020204030204" pitchFamily="34" charset="0"/>
              </a:rPr>
              <a:t/>
            </a:r>
            <a:br>
              <a:rPr lang="en-US" sz="4868" dirty="0" smtClean="0">
                <a:solidFill>
                  <a:srgbClr val="002060"/>
                </a:solidFill>
                <a:cs typeface="Calibri" panose="020F0502020204030204" pitchFamily="34" charset="0"/>
              </a:rPr>
            </a:br>
            <a:r>
              <a:rPr lang="en-US" sz="4900" dirty="0" smtClean="0">
                <a:solidFill>
                  <a:srgbClr val="002060"/>
                </a:solidFill>
                <a:cs typeface="Calibri" panose="020F0502020204030204" pitchFamily="34" charset="0"/>
              </a:rPr>
              <a:t>Questions?</a:t>
            </a:r>
            <a:endParaRPr lang="en-US" sz="4900" dirty="0">
              <a:solidFill>
                <a:srgbClr val="002060"/>
              </a:solidFill>
              <a:cs typeface="Calibri" panose="020F0502020204030204" pitchFamily="34" charset="0"/>
            </a:endParaRPr>
          </a:p>
        </p:txBody>
      </p:sp>
      <p:sp>
        <p:nvSpPr>
          <p:cNvPr id="4" name="Text Placeholder 3"/>
          <p:cNvSpPr>
            <a:spLocks noGrp="1"/>
          </p:cNvSpPr>
          <p:nvPr>
            <p:ph type="body" sz="half" idx="2"/>
          </p:nvPr>
        </p:nvSpPr>
        <p:spPr>
          <a:xfrm>
            <a:off x="7651376" y="3644679"/>
            <a:ext cx="3801231" cy="2455863"/>
          </a:xfrm>
        </p:spPr>
        <p:txBody>
          <a:bodyPr>
            <a:noAutofit/>
          </a:bodyPr>
          <a:lstStyle/>
          <a:p>
            <a:pPr>
              <a:spcBef>
                <a:spcPts val="1200"/>
              </a:spcBef>
            </a:pPr>
            <a:r>
              <a:rPr lang="en-US" sz="2400" b="1" dirty="0" smtClean="0">
                <a:solidFill>
                  <a:srgbClr val="002060"/>
                </a:solidFill>
                <a:cs typeface="Calibri" panose="020F0502020204030204" pitchFamily="34" charset="0"/>
              </a:rPr>
              <a:t>Jim Pacheco</a:t>
            </a:r>
          </a:p>
          <a:p>
            <a:pPr>
              <a:spcBef>
                <a:spcPts val="1200"/>
              </a:spcBef>
            </a:pPr>
            <a:r>
              <a:rPr lang="en-US" sz="2400" b="1" dirty="0" smtClean="0">
                <a:solidFill>
                  <a:srgbClr val="002060"/>
                </a:solidFill>
                <a:cs typeface="Calibri" panose="020F0502020204030204" pitchFamily="34" charset="0"/>
              </a:rPr>
              <a:t>Instream Flow Biologist</a:t>
            </a:r>
          </a:p>
          <a:p>
            <a:pPr>
              <a:spcBef>
                <a:spcPts val="1200"/>
              </a:spcBef>
            </a:pPr>
            <a:r>
              <a:rPr lang="en-US" sz="2400" b="1" dirty="0" smtClean="0">
                <a:solidFill>
                  <a:srgbClr val="002060"/>
                </a:solidFill>
                <a:cs typeface="Calibri" panose="020F0502020204030204" pitchFamily="34" charset="0"/>
              </a:rPr>
              <a:t>Water Resources Program</a:t>
            </a:r>
          </a:p>
          <a:p>
            <a:pPr>
              <a:spcBef>
                <a:spcPts val="1200"/>
              </a:spcBef>
            </a:pPr>
            <a:r>
              <a:rPr lang="en-US" sz="2400" b="1" dirty="0" smtClean="0">
                <a:solidFill>
                  <a:srgbClr val="002060"/>
                </a:solidFill>
                <a:cs typeface="Calibri" panose="020F0502020204030204" pitchFamily="34" charset="0"/>
              </a:rPr>
              <a:t>James.Pacheco@ecy.wa.gov</a:t>
            </a:r>
          </a:p>
          <a:p>
            <a:pPr>
              <a:spcBef>
                <a:spcPts val="1200"/>
              </a:spcBef>
            </a:pPr>
            <a:r>
              <a:rPr lang="en-US" sz="2400" b="1" dirty="0" smtClean="0">
                <a:solidFill>
                  <a:srgbClr val="002060"/>
                </a:solidFill>
                <a:cs typeface="Calibri" panose="020F0502020204030204" pitchFamily="34" charset="0"/>
              </a:rPr>
              <a:t>360-407-7458</a:t>
            </a:r>
          </a:p>
          <a:p>
            <a:endParaRPr lang="en-US" sz="2400" dirty="0">
              <a:solidFill>
                <a:srgbClr val="002060"/>
              </a:solidFill>
              <a:cs typeface="Calibri" panose="020F0502020204030204" pitchFamily="34" charset="0"/>
            </a:endParaRPr>
          </a:p>
        </p:txBody>
      </p:sp>
      <p:sp>
        <p:nvSpPr>
          <p:cNvPr id="8" name="Slide Number Placeholder 7" descr="Washington State Department of Ecology logo" title="logo"/>
          <p:cNvSpPr>
            <a:spLocks noGrp="1"/>
          </p:cNvSpPr>
          <p:nvPr>
            <p:ph type="sldNum" sz="quarter" idx="12"/>
          </p:nvPr>
        </p:nvSpPr>
        <p:spPr/>
        <p:txBody>
          <a:bodyPr/>
          <a:lstStyle/>
          <a:p>
            <a:fld id="{B54AD89C-DF1E-4948-B597-5DD47B34A9CA}" type="slidenum">
              <a:rPr kumimoji="1" lang="ja-JP" altLang="en-US" smtClean="0"/>
              <a:pPr/>
              <a:t>45</a:t>
            </a:fld>
            <a:endParaRPr kumimoji="1" lang="ja-JP" altLang="en-US" dirty="0"/>
          </a:p>
        </p:txBody>
      </p:sp>
      <p:pic>
        <p:nvPicPr>
          <p:cNvPr id="10" name="Picture 9" descr="Jim"/>
          <p:cNvPicPr>
            <a:picLocks noChangeAspect="1"/>
          </p:cNvPicPr>
          <p:nvPr/>
        </p:nvPicPr>
        <p:blipFill rotWithShape="1">
          <a:blip r:embed="rId3">
            <a:extLst>
              <a:ext uri="{28A0092B-C50C-407E-A947-70E740481C1C}">
                <a14:useLocalDpi xmlns:a14="http://schemas.microsoft.com/office/drawing/2010/main" val="0"/>
              </a:ext>
            </a:extLst>
          </a:blip>
          <a:srcRect t="6875" b="6459"/>
          <a:stretch/>
        </p:blipFill>
        <p:spPr>
          <a:xfrm>
            <a:off x="524435" y="457741"/>
            <a:ext cx="6953817" cy="6007926"/>
          </a:xfrm>
          <a:prstGeom prst="rect">
            <a:avLst/>
          </a:prstGeom>
        </p:spPr>
      </p:pic>
    </p:spTree>
    <p:extLst>
      <p:ext uri="{BB962C8B-B14F-4D97-AF65-F5344CB8AC3E}">
        <p14:creationId xmlns:p14="http://schemas.microsoft.com/office/powerpoint/2010/main" val="2333429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58556" y="725604"/>
            <a:ext cx="3839697" cy="1121485"/>
          </a:xfrm>
        </p:spPr>
        <p:txBody>
          <a:bodyPr/>
          <a:lstStyle/>
          <a:p>
            <a:pPr algn="ctr"/>
            <a:r>
              <a:rPr lang="en-US" b="1" dirty="0" smtClean="0">
                <a:solidFill>
                  <a:schemeClr val="tx1"/>
                </a:solidFill>
                <a:cs typeface="Arial" panose="020B0604020202020204" pitchFamily="34" charset="0"/>
              </a:rPr>
              <a:t>Why we need Instream Flows</a:t>
            </a:r>
            <a:endParaRPr lang="en-US" b="1" dirty="0">
              <a:solidFill>
                <a:schemeClr val="tx1"/>
              </a:solidFill>
              <a:cs typeface="Arial" panose="020B0604020202020204" pitchFamily="34" charset="0"/>
            </a:endParaRPr>
          </a:p>
        </p:txBody>
      </p:sp>
      <p:pic>
        <p:nvPicPr>
          <p:cNvPr id="12" name="Picture Placeholder 11" descr="Graph of freshwater withdrawls and population over time."/>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32" t="-364" r="-257" b="2"/>
          <a:stretch/>
        </p:blipFill>
        <p:spPr>
          <a:xfrm>
            <a:off x="4890473" y="442913"/>
            <a:ext cx="7301527" cy="5959084"/>
          </a:xfrm>
          <a:prstGeom prst="rect">
            <a:avLst/>
          </a:prstGeom>
        </p:spPr>
      </p:pic>
      <p:sp>
        <p:nvSpPr>
          <p:cNvPr id="7" name="Text Placeholder 6"/>
          <p:cNvSpPr>
            <a:spLocks noGrp="1"/>
          </p:cNvSpPr>
          <p:nvPr>
            <p:ph type="body" sz="half" idx="2"/>
          </p:nvPr>
        </p:nvSpPr>
        <p:spPr>
          <a:xfrm>
            <a:off x="958556" y="1981021"/>
            <a:ext cx="3839697" cy="4090595"/>
          </a:xfrm>
        </p:spPr>
        <p:txBody>
          <a:bodyPr>
            <a:normAutofit/>
          </a:bodyPr>
          <a:lstStyle/>
          <a:p>
            <a:r>
              <a:rPr lang="en-US" sz="2800" dirty="0">
                <a:solidFill>
                  <a:srgbClr val="002060"/>
                </a:solidFill>
                <a:cs typeface="Arial" panose="020B0604020202020204" pitchFamily="34" charset="0"/>
              </a:rPr>
              <a:t>Our thirst for water is often greater than nature’s ability to provide it, especially in the summer.</a:t>
            </a:r>
          </a:p>
          <a:p>
            <a:r>
              <a:rPr lang="en-US" sz="2800" dirty="0">
                <a:solidFill>
                  <a:srgbClr val="002060"/>
                </a:solidFill>
                <a:cs typeface="Arial" panose="020B0604020202020204" pitchFamily="34" charset="0"/>
              </a:rPr>
              <a:t>Lower stream flows </a:t>
            </a:r>
            <a:r>
              <a:rPr lang="en-US" sz="2800" dirty="0" smtClean="0">
                <a:solidFill>
                  <a:srgbClr val="002060"/>
                </a:solidFill>
                <a:cs typeface="Arial" panose="020B0604020202020204" pitchFamily="34" charset="0"/>
              </a:rPr>
              <a:t>contribute to a </a:t>
            </a:r>
            <a:r>
              <a:rPr lang="en-US" sz="2800" dirty="0">
                <a:solidFill>
                  <a:srgbClr val="002060"/>
                </a:solidFill>
                <a:cs typeface="Arial" panose="020B0604020202020204" pitchFamily="34" charset="0"/>
              </a:rPr>
              <a:t>number of environmental concerns </a:t>
            </a:r>
          </a:p>
        </p:txBody>
      </p:sp>
      <p:sp>
        <p:nvSpPr>
          <p:cNvPr id="4" name="Rectangle 3"/>
          <p:cNvSpPr/>
          <p:nvPr/>
        </p:nvSpPr>
        <p:spPr>
          <a:xfrm>
            <a:off x="8230341" y="6505158"/>
            <a:ext cx="3118612" cy="338554"/>
          </a:xfrm>
          <a:prstGeom prst="rect">
            <a:avLst/>
          </a:prstGeom>
        </p:spPr>
        <p:txBody>
          <a:bodyPr wrap="square">
            <a:spAutoFit/>
          </a:bodyPr>
          <a:lstStyle/>
          <a:p>
            <a:r>
              <a:rPr lang="en-US" sz="1600" dirty="0">
                <a:solidFill>
                  <a:schemeClr val="bg1"/>
                </a:solidFill>
                <a:latin typeface="Calibri" panose="020F0502020204030204" pitchFamily="34" charset="0"/>
              </a:rPr>
              <a:t>Source USGS: Trends, 1950-2010 </a:t>
            </a:r>
          </a:p>
        </p:txBody>
      </p:sp>
      <p:pic>
        <p:nvPicPr>
          <p:cNvPr id="6" name="Picture 5" title="Ecology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72875" y="6401997"/>
            <a:ext cx="619125" cy="456003"/>
          </a:xfrm>
          <a:prstGeom prst="rect">
            <a:avLst/>
          </a:prstGeom>
        </p:spPr>
      </p:pic>
      <p:sp>
        <p:nvSpPr>
          <p:cNvPr id="8" name="Oval 7" title="oval that shows the rising levels"/>
          <p:cNvSpPr/>
          <p:nvPr/>
        </p:nvSpPr>
        <p:spPr>
          <a:xfrm rot="-2160000">
            <a:off x="4700452" y="2146083"/>
            <a:ext cx="4792011" cy="910458"/>
          </a:xfrm>
          <a:prstGeom prst="ellipse">
            <a:avLst/>
          </a:prstGeom>
          <a:noFill/>
          <a:ln w="34925">
            <a:solidFill>
              <a:srgbClr val="002060"/>
            </a:solidFill>
            <a:prstDash val="sysDash"/>
          </a:ln>
          <a:scene3d>
            <a:camera prst="orthographicFront">
              <a:rot lat="2400000" lon="0" rev="30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2400000" lon="0" rev="20400000"/>
              </a:camera>
              <a:lightRig rig="threePt" dir="t"/>
            </a:scene3d>
            <a:flatTx/>
          </a:bodyPr>
          <a:lstStyle/>
          <a:p>
            <a:pPr algn="ctr"/>
            <a:endParaRPr lang="en-US" sz="2699"/>
          </a:p>
        </p:txBody>
      </p:sp>
    </p:spTree>
    <p:extLst>
      <p:ext uri="{BB962C8B-B14F-4D97-AF65-F5344CB8AC3E}">
        <p14:creationId xmlns:p14="http://schemas.microsoft.com/office/powerpoint/2010/main" val="3545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39504" y="725604"/>
            <a:ext cx="3931920" cy="1121485"/>
          </a:xfrm>
        </p:spPr>
        <p:txBody>
          <a:bodyPr/>
          <a:lstStyle/>
          <a:p>
            <a:pPr algn="ctr"/>
            <a:r>
              <a:rPr lang="en-US" b="1" dirty="0">
                <a:solidFill>
                  <a:schemeClr val="tx1"/>
                </a:solidFill>
                <a:cs typeface="Arial" panose="020B0604020202020204" pitchFamily="34" charset="0"/>
              </a:rPr>
              <a:t>Why </a:t>
            </a:r>
            <a:r>
              <a:rPr lang="en-US" b="1" dirty="0" smtClean="0">
                <a:solidFill>
                  <a:schemeClr val="tx1"/>
                </a:solidFill>
                <a:cs typeface="Arial" panose="020B0604020202020204" pitchFamily="34" charset="0"/>
              </a:rPr>
              <a:t>we </a:t>
            </a:r>
            <a:r>
              <a:rPr lang="en-US" b="1" dirty="0">
                <a:solidFill>
                  <a:schemeClr val="tx1"/>
                </a:solidFill>
                <a:cs typeface="Arial" panose="020B0604020202020204" pitchFamily="34" charset="0"/>
              </a:rPr>
              <a:t>need Instream Flows</a:t>
            </a:r>
            <a:endParaRPr lang="en-US" dirty="0">
              <a:solidFill>
                <a:schemeClr val="tx1"/>
              </a:solidFill>
            </a:endParaRPr>
          </a:p>
        </p:txBody>
      </p:sp>
      <p:sp>
        <p:nvSpPr>
          <p:cNvPr id="7" name="Text Placeholder 6"/>
          <p:cNvSpPr>
            <a:spLocks noGrp="1"/>
          </p:cNvSpPr>
          <p:nvPr>
            <p:ph type="body" sz="half" idx="2"/>
          </p:nvPr>
        </p:nvSpPr>
        <p:spPr>
          <a:xfrm>
            <a:off x="675220" y="1847088"/>
            <a:ext cx="4170214" cy="4625150"/>
          </a:xfrm>
        </p:spPr>
        <p:txBody>
          <a:bodyPr>
            <a:noAutofit/>
          </a:bodyPr>
          <a:lstStyle/>
          <a:p>
            <a:r>
              <a:rPr lang="en-US" sz="2800" dirty="0">
                <a:solidFill>
                  <a:srgbClr val="002060"/>
                </a:solidFill>
              </a:rPr>
              <a:t>About 75% of the state has at least one endangered or threatened salmon or trout species.</a:t>
            </a:r>
          </a:p>
          <a:p>
            <a:r>
              <a:rPr lang="en-US" sz="2800" dirty="0">
                <a:solidFill>
                  <a:srgbClr val="002060"/>
                </a:solidFill>
                <a:cs typeface="Arial" panose="020B0604020202020204" pitchFamily="34" charset="0"/>
              </a:rPr>
              <a:t>Low streamflows are just one of the reasons for this decline.</a:t>
            </a:r>
          </a:p>
          <a:p>
            <a:r>
              <a:rPr lang="en-US" sz="2800" dirty="0">
                <a:solidFill>
                  <a:srgbClr val="002060"/>
                </a:solidFill>
                <a:cs typeface="Arial" panose="020B0604020202020204" pitchFamily="34" charset="0"/>
              </a:rPr>
              <a:t>In the early 1970’s, Ecology started developing Instream </a:t>
            </a:r>
            <a:r>
              <a:rPr lang="en-US" sz="2800" dirty="0" smtClean="0">
                <a:solidFill>
                  <a:srgbClr val="002060"/>
                </a:solidFill>
                <a:cs typeface="Arial" panose="020B0604020202020204" pitchFamily="34" charset="0"/>
              </a:rPr>
              <a:t>Flow rules.</a:t>
            </a:r>
            <a:endParaRPr lang="en-US" sz="2800" dirty="0">
              <a:solidFill>
                <a:srgbClr val="002060"/>
              </a:solidFill>
            </a:endParaRPr>
          </a:p>
        </p:txBody>
      </p:sp>
      <p:pic>
        <p:nvPicPr>
          <p:cNvPr id="6" name="Picture 5" descr="different colored sections of Washington State called out for the salmonids that call those areas home." title="ESA Listed Washington Salmonids"/>
          <p:cNvPicPr>
            <a:picLocks noChangeAspect="1"/>
          </p:cNvPicPr>
          <p:nvPr/>
        </p:nvPicPr>
        <p:blipFill rotWithShape="1">
          <a:blip r:embed="rId3" cstate="screen">
            <a:extLst>
              <a:ext uri="{28A0092B-C50C-407E-A947-70E740481C1C}">
                <a14:useLocalDpi xmlns:a14="http://schemas.microsoft.com/office/drawing/2010/main" val="0"/>
              </a:ext>
            </a:extLst>
          </a:blip>
          <a:srcRect l="12039" t="7853" r="10794" b="10205"/>
          <a:stretch/>
        </p:blipFill>
        <p:spPr>
          <a:xfrm>
            <a:off x="4897661" y="442912"/>
            <a:ext cx="7294338" cy="5986463"/>
          </a:xfrm>
          <a:prstGeom prst="rect">
            <a:avLst/>
          </a:prstGeom>
        </p:spPr>
      </p:pic>
    </p:spTree>
    <p:extLst>
      <p:ext uri="{BB962C8B-B14F-4D97-AF65-F5344CB8AC3E}">
        <p14:creationId xmlns:p14="http://schemas.microsoft.com/office/powerpoint/2010/main" val="5113110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Fish &amp; Wildlife</a:t>
            </a:r>
          </a:p>
        </p:txBody>
      </p:sp>
      <p:pic>
        <p:nvPicPr>
          <p:cNvPr id="8" name="Picture Placeholder 6" descr="Picture of dead fis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234" y="2057400"/>
            <a:ext cx="5789823" cy="3940814"/>
          </a:xfrm>
          <a:prstGeom prst="rect">
            <a:avLst/>
          </a:prstGeom>
        </p:spPr>
      </p:pic>
      <p:pic>
        <p:nvPicPr>
          <p:cNvPr id="9" name="Picture 9" descr="Fish"/>
          <p:cNvPicPr>
            <a:picLocks noChangeAspect="1" noChangeArrowheads="1"/>
          </p:cNvPicPr>
          <p:nvPr/>
        </p:nvPicPr>
        <p:blipFill>
          <a:blip r:embed="rId4" cstate="print"/>
          <a:srcRect/>
          <a:stretch>
            <a:fillRect/>
          </a:stretch>
        </p:blipFill>
        <p:spPr bwMode="auto">
          <a:xfrm>
            <a:off x="1267177" y="2057400"/>
            <a:ext cx="3940814" cy="3940814"/>
          </a:xfrm>
          <a:prstGeom prst="rect">
            <a:avLst/>
          </a:prstGeom>
          <a:noFill/>
          <a:ln w="38100">
            <a:noFill/>
            <a:miter lim="800000"/>
            <a:headEnd/>
            <a:tailEnd/>
          </a:ln>
        </p:spPr>
      </p:pic>
    </p:spTree>
    <p:extLst>
      <p:ext uri="{BB962C8B-B14F-4D97-AF65-F5344CB8AC3E}">
        <p14:creationId xmlns:p14="http://schemas.microsoft.com/office/powerpoint/2010/main" val="238110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33500" y="529591"/>
            <a:ext cx="9258300" cy="1356360"/>
          </a:xfrm>
        </p:spPr>
        <p:txBody>
          <a:bodyPr>
            <a:noAutofit/>
          </a:bodyPr>
          <a:lstStyle/>
          <a:p>
            <a:r>
              <a:rPr lang="en-US" sz="4000" dirty="0">
                <a:latin typeface="Arial" panose="020B0604020202020204" pitchFamily="34" charset="0"/>
                <a:cs typeface="Arial" panose="020B0604020202020204" pitchFamily="34" charset="0"/>
              </a:rPr>
              <a:t>Instream Resources: Recreation such as Boating and Fishing</a:t>
            </a:r>
          </a:p>
        </p:txBody>
      </p:sp>
      <p:pic>
        <p:nvPicPr>
          <p:cNvPr id="10" name="Picture 3" descr="Kayaker"/>
          <p:cNvPicPr>
            <a:picLocks noGrp="1" noChangeAspect="1" noChangeArrowheads="1"/>
          </p:cNvPicPr>
          <p:nvPr>
            <p:ph sz="half" idx="1"/>
          </p:nvPr>
        </p:nvPicPr>
        <p:blipFill>
          <a:blip r:embed="rId3" cstate="print"/>
          <a:srcRect l="14992"/>
          <a:stretch>
            <a:fillRect/>
          </a:stretch>
        </p:blipFill>
        <p:spPr>
          <a:xfrm>
            <a:off x="1466850" y="2057401"/>
            <a:ext cx="4933949" cy="4095695"/>
          </a:xfrm>
        </p:spPr>
      </p:pic>
      <p:pic>
        <p:nvPicPr>
          <p:cNvPr id="6" name="Picture 11" descr="Boater">
            <a:hlinkClick r:id="rId4" tooltip="Photo Sharing"/>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tretch/>
        </p:blipFill>
        <p:spPr>
          <a:xfrm>
            <a:off x="7009618" y="1465610"/>
            <a:ext cx="3315482" cy="4904559"/>
          </a:xfrm>
        </p:spPr>
      </p:pic>
    </p:spTree>
    <p:extLst>
      <p:ext uri="{BB962C8B-B14F-4D97-AF65-F5344CB8AC3E}">
        <p14:creationId xmlns:p14="http://schemas.microsoft.com/office/powerpoint/2010/main" val="11269060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latin typeface="Arial" panose="020B0604020202020204" pitchFamily="34" charset="0"/>
                <a:cs typeface="Arial" panose="020B0604020202020204" pitchFamily="34" charset="0"/>
              </a:rPr>
              <a:t>Instream Resources: Scenic or Aesthetic Values</a:t>
            </a:r>
          </a:p>
        </p:txBody>
      </p:sp>
      <p:pic>
        <p:nvPicPr>
          <p:cNvPr id="10" name="Picture 10" descr="Twin Falls, ID : Shoshone Falls  At Twin Falls ID. 2006"/>
          <p:cNvPicPr>
            <a:picLocks noGrp="1" noChangeAspect="1" noChangeArrowheads="1"/>
          </p:cNvPicPr>
          <p:nvPr>
            <p:ph sz="half" idx="1"/>
          </p:nvPr>
        </p:nvPicPr>
        <p:blipFill rotWithShape="1">
          <a:blip r:embed="rId3" cstate="print"/>
          <a:srcRect l="5521" t="19415" r="47277" b="32033"/>
          <a:stretch/>
        </p:blipFill>
        <p:spPr>
          <a:xfrm>
            <a:off x="1005846" y="2275444"/>
            <a:ext cx="4940932" cy="3811635"/>
          </a:xfrm>
        </p:spPr>
      </p:pic>
      <p:pic>
        <p:nvPicPr>
          <p:cNvPr id="2" name="Content Placeholder 1" descr="Shoshone Falls dry"/>
          <p:cNvPicPr>
            <a:picLocks noGrp="1" noChangeAspect="1"/>
          </p:cNvPicPr>
          <p:nvPr>
            <p:ph sz="half" idx="2"/>
          </p:nvPr>
        </p:nvPicPr>
        <p:blipFill rotWithShape="1">
          <a:blip r:embed="rId4"/>
          <a:srcRect l="27110" t="15635" r="1458" b="1620"/>
          <a:stretch/>
        </p:blipFill>
        <p:spPr>
          <a:xfrm>
            <a:off x="6222366" y="2275444"/>
            <a:ext cx="4940934" cy="3811636"/>
          </a:xfrm>
        </p:spPr>
      </p:pic>
    </p:spTree>
    <p:extLst>
      <p:ext uri="{BB962C8B-B14F-4D97-AF65-F5344CB8AC3E}">
        <p14:creationId xmlns:p14="http://schemas.microsoft.com/office/powerpoint/2010/main" val="1284174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Custom 5">
      <a:dk1>
        <a:sysClr val="windowText" lastClr="000000"/>
      </a:dk1>
      <a:lt1>
        <a:sysClr val="window" lastClr="FFFFFF"/>
      </a:lt1>
      <a:dk2>
        <a:srgbClr val="344068"/>
      </a:dk2>
      <a:lt2>
        <a:srgbClr val="D9E0E6"/>
      </a:lt2>
      <a:accent1>
        <a:srgbClr val="1482AB"/>
      </a:accent1>
      <a:accent2>
        <a:srgbClr val="1C6294"/>
      </a:accent2>
      <a:accent3>
        <a:srgbClr val="28C4CC"/>
      </a:accent3>
      <a:accent4>
        <a:srgbClr val="42BA97"/>
      </a:accent4>
      <a:accent5>
        <a:srgbClr val="3E8853"/>
      </a:accent5>
      <a:accent6>
        <a:srgbClr val="62A39F"/>
      </a:accent6>
      <a:hlink>
        <a:srgbClr val="6EAC1C"/>
      </a:hlink>
      <a:folHlink>
        <a:srgbClr val="B26B0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61602</TotalTime>
  <Words>5141</Words>
  <Application>Microsoft Office PowerPoint</Application>
  <PresentationFormat>Widescreen</PresentationFormat>
  <Paragraphs>604</Paragraphs>
  <Slides>45</Slides>
  <Notes>45</Notes>
  <HiddenSlides>0</HiddenSlides>
  <MMClips>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ＭＳ ゴシック</vt:lpstr>
      <vt:lpstr>ＭＳ Ｐゴシック</vt:lpstr>
      <vt:lpstr>Arial</vt:lpstr>
      <vt:lpstr>Calibri</vt:lpstr>
      <vt:lpstr>Corbel</vt:lpstr>
      <vt:lpstr>Franklin Gothic Medium</vt:lpstr>
      <vt:lpstr>Tahoma</vt:lpstr>
      <vt:lpstr>Wingdings</vt:lpstr>
      <vt:lpstr>Basis</vt:lpstr>
      <vt:lpstr>Office Theme</vt:lpstr>
      <vt:lpstr>An Introduction to Instream Flows  Science, Policy, and Impacts to Availability</vt:lpstr>
      <vt:lpstr>The Trout</vt:lpstr>
      <vt:lpstr>The Water Resources Program  manages water and is responsible for developing and defending Instream Flows </vt:lpstr>
      <vt:lpstr>What is an Instream Flow?</vt:lpstr>
      <vt:lpstr>Why we need Instream Flows</vt:lpstr>
      <vt:lpstr>Why we need Instream Flows</vt:lpstr>
      <vt:lpstr>Instream Resources:  Fish &amp; Wildlife</vt:lpstr>
      <vt:lpstr>Instream Resources: Recreation such as Boating and Fishing</vt:lpstr>
      <vt:lpstr>Instream Resources: Scenic or Aesthetic Values</vt:lpstr>
      <vt:lpstr>Streamflows Fary</vt:lpstr>
      <vt:lpstr>Logarithmic Scale</vt:lpstr>
      <vt:lpstr>Logarithmic Scale Cont.</vt:lpstr>
      <vt:lpstr>Exceedance Curves</vt:lpstr>
      <vt:lpstr>Streamflow Patterns</vt:lpstr>
      <vt:lpstr>Streamflow Patterns Snow</vt:lpstr>
      <vt:lpstr>Streamflow Patterns Mixed</vt:lpstr>
      <vt:lpstr>Instream Resource Rule WRIA 10-1980</vt:lpstr>
      <vt:lpstr>“Base Flow”, “Minimum Flow”   What does it mean?</vt:lpstr>
      <vt:lpstr>Instream Resource Rules 1981-1985 </vt:lpstr>
      <vt:lpstr>Instream Resource Rule WRIA 1 - 1985</vt:lpstr>
      <vt:lpstr>Instream Resource Rules  1986-2000:  The Dark Ages</vt:lpstr>
      <vt:lpstr>Instream Resource Rules 2000-2015 </vt:lpstr>
      <vt:lpstr>Key Instream Resources</vt:lpstr>
      <vt:lpstr>How Do We Develop an Instream Flow?</vt:lpstr>
      <vt:lpstr>The Toe-Width Method  Measuring stream width at the toe of the bank - the point where the stream bed meets the stream bank. </vt:lpstr>
      <vt:lpstr>PHABSIM</vt:lpstr>
      <vt:lpstr>Results from a PHABSIM model</vt:lpstr>
      <vt:lpstr>Instream Resource Rule WRIA 27 - 2009  </vt:lpstr>
      <vt:lpstr>WRIA 27/28 Availability-2009 rule</vt:lpstr>
      <vt:lpstr>SEE!!! I told you the Instream Flow is Too High!!!</vt:lpstr>
      <vt:lpstr>Fish vs Flow Research</vt:lpstr>
      <vt:lpstr>WRIA 1 Availability-1985 rule</vt:lpstr>
      <vt:lpstr>WRIA 10 Availability-1980 rule</vt:lpstr>
      <vt:lpstr>WRIA 10 Rule - 1980</vt:lpstr>
      <vt:lpstr>WRIA 10 Rule - 1980  Cont.</vt:lpstr>
      <vt:lpstr>WRIA 10 Instream Resource Rule</vt:lpstr>
      <vt:lpstr>Stream Closures in the WRIA 10 Rule Are they justified, or can they be seasonal?</vt:lpstr>
      <vt:lpstr>Stream Closures in the WRIA 10 Rule Are they justified, or can they be seasonal?</vt:lpstr>
      <vt:lpstr>Stream Closures in the WRIA 10 Rule Are they justified, or can they be seasonal?</vt:lpstr>
      <vt:lpstr>Instream Resource Rule WRIA 10-1980</vt:lpstr>
      <vt:lpstr>Instream Resource Rules  2016-20?? The Dark Ages Return</vt:lpstr>
      <vt:lpstr>In a Nutshell</vt:lpstr>
      <vt:lpstr>Streamflow Restoration </vt:lpstr>
      <vt:lpstr>There are many competing uses for water.   RCW 90.94 lets us have strong ISF protection and the ability to provide water for new homes.</vt:lpstr>
      <vt:lpstr>Thanks for listening  Questions?</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AWRA Presentation</dc:title>
  <dc:creator>Sessions, Carrie (ECY)</dc:creator>
  <cp:lastModifiedBy>Moosman, Amy (ECY)</cp:lastModifiedBy>
  <cp:revision>595</cp:revision>
  <cp:lastPrinted>2019-04-03T14:48:58Z</cp:lastPrinted>
  <dcterms:created xsi:type="dcterms:W3CDTF">2017-10-19T15:04:21Z</dcterms:created>
  <dcterms:modified xsi:type="dcterms:W3CDTF">2019-04-04T18:26:31Z</dcterms:modified>
</cp:coreProperties>
</file>