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94" autoAdjust="0"/>
  </p:normalViewPr>
  <p:slideViewPr>
    <p:cSldViewPr snapToGrid="0">
      <p:cViewPr varScale="1">
        <p:scale>
          <a:sx n="102" d="100"/>
          <a:sy n="102" d="100"/>
        </p:scale>
        <p:origin x="15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C85D9-54DD-4BBB-B80C-66BCBF6F2D31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AD6D7-235F-4D05-AA18-3FBF794BC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8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68C6C-15B5-4F1E-B013-6AD27650F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003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68C6C-15B5-4F1E-B013-6AD27650F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2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68C6C-15B5-4F1E-B013-6AD27650F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83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68C6C-15B5-4F1E-B013-6AD27650F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44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68C6C-15B5-4F1E-B013-6AD27650F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903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68C6C-15B5-4F1E-B013-6AD27650F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68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68C6C-15B5-4F1E-B013-6AD27650F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248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cannot filter ecology database to show only permit-exempt wells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Information in the database is provided by the driller and is not always correct, sometimes</a:t>
            </a:r>
            <a:r>
              <a:rPr lang="en-US" baseline="0" dirty="0" smtClean="0">
                <a:latin typeface="+mn-lt"/>
              </a:rPr>
              <a:t> fields are missing</a:t>
            </a:r>
            <a:endParaRPr lang="en-US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Location of wells is on the quarter quarter section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map shows water wells and excludes dewatering wells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filtered for wells 6-8 inches in diameter, and deeper than 30 feet, as a proxy for domestic wells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68C6C-15B5-4F1E-B013-6AD27650F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96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F508E-7578-449F-9643-9053A1C0997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445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68C6C-15B5-4F1E-B013-6AD27650F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02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4478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749F-D6A6-4F82-811D-8FB0677FD189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D90C-D41D-46F1-89C7-F608431BD44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025" y="5048250"/>
            <a:ext cx="41719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8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749F-D6A6-4F82-811D-8FB0677FD189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D90C-D41D-46F1-89C7-F608431BD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3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749F-D6A6-4F82-811D-8FB0677FD189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D90C-D41D-46F1-89C7-F608431BD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57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749F-D6A6-4F82-811D-8FB0677FD189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D90C-D41D-46F1-89C7-F608431BD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59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749F-D6A6-4F82-811D-8FB0677FD189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D90C-D41D-46F1-89C7-F608431BD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5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57400"/>
            <a:ext cx="12192000" cy="2743200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4800" y="2667000"/>
            <a:ext cx="8534400" cy="13716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749F-D6A6-4F82-811D-8FB0677FD189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D90C-D41D-46F1-89C7-F608431BD44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25" y="2843212"/>
            <a:ext cx="15906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1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749F-D6A6-4F82-811D-8FB0677FD189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D90C-D41D-46F1-89C7-F608431BD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5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gradFill flip="none" rotWithShape="1">
            <a:gsLst>
              <a:gs pos="1000">
                <a:srgbClr val="0083E6"/>
              </a:gs>
              <a:gs pos="0">
                <a:schemeClr val="tx2">
                  <a:lumMod val="40000"/>
                  <a:lumOff val="60000"/>
                </a:schemeClr>
              </a:gs>
              <a:gs pos="7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7FFD749F-D6A6-4F82-811D-8FB0677FD189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D90C-D41D-46F1-89C7-F608431BD44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15" y="6271405"/>
            <a:ext cx="646285" cy="4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1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gradFill flip="none" rotWithShape="1">
            <a:gsLst>
              <a:gs pos="1000">
                <a:srgbClr val="0083E6"/>
              </a:gs>
              <a:gs pos="0">
                <a:schemeClr val="tx2">
                  <a:lumMod val="40000"/>
                  <a:lumOff val="60000"/>
                </a:schemeClr>
              </a:gs>
              <a:gs pos="7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7FFD749F-D6A6-4F82-811D-8FB0677FD189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D90C-D41D-46F1-89C7-F608431BD44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15" y="6271405"/>
            <a:ext cx="646285" cy="4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2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749F-D6A6-4F82-811D-8FB0677FD189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D90C-D41D-46F1-89C7-F608431BD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5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749F-D6A6-4F82-811D-8FB0677FD189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D90C-D41D-46F1-89C7-F608431BD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1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749F-D6A6-4F82-811D-8FB0677FD189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D90C-D41D-46F1-89C7-F608431BD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9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749F-D6A6-4F82-811D-8FB0677FD189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D90C-D41D-46F1-89C7-F608431BD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1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D749F-D6A6-4F82-811D-8FB0677FD189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D90C-D41D-46F1-89C7-F608431BD4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3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zview.wa.gov/site/alias__1962/37323/watershed_restoration_and_enhancement_-_wria_10.aspx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of a river in western washington" title="photo of a r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489"/>
            <a:ext cx="12192000" cy="6858001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9185" y="3160817"/>
            <a:ext cx="10972800" cy="14250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Growth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Projections for </a:t>
            </a:r>
            <a:r>
              <a:rPr lang="en-US" sz="3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RCW 90.94 </a:t>
            </a:r>
            <a:br>
              <a:rPr lang="en-US" sz="3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May </a:t>
            </a:r>
            <a:r>
              <a:rPr lang="en-US" sz="3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2019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6926" y="3160816"/>
            <a:ext cx="882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Rebecca Brown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Washington State Department of Ecology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Rebecca.brown@ecy.wa.gov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ECY_Symbol.png" title="Ecology logo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4138" y="5460273"/>
            <a:ext cx="1341514" cy="9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4. Developable Lands (King County study)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Use GIS data to identify buildable/developable land.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Overlay zoning information to capture residential density potential.</a:t>
            </a:r>
            <a:endParaRPr lang="en-US" sz="28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Remove areas with municipal/community </a:t>
            </a:r>
            <a:r>
              <a:rPr lang="en-US" sz="2800" dirty="0">
                <a:latin typeface="+mn-lt"/>
              </a:rPr>
              <a:t>water </a:t>
            </a:r>
            <a:r>
              <a:rPr lang="en-US" sz="2800" dirty="0" smtClean="0">
                <a:latin typeface="+mn-lt"/>
              </a:rPr>
              <a:t>systems.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Determine likelihood of development in the next 20 years based on growth rates.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70C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Assumptions</a:t>
            </a:r>
            <a:r>
              <a:rPr lang="en-US" sz="2800" dirty="0" smtClean="0">
                <a:latin typeface="+mn-lt"/>
              </a:rPr>
              <a:t>: 20 year rate of development, parcels to exclude, connections in water service areas, need to rely on a method to determine growth rates, etc.</a:t>
            </a:r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51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ing County water use study map" title="King County water use study map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1228"/>
            <a:ext cx="10367963" cy="5902325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4925"/>
            <a:ext cx="12192000" cy="10509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Example: Developable 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1. Building Permits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</a:rPr>
              <a:t>GIS analysis of building permits, zoning, and parcel information.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Segregate data by WRIA and/or subbasins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Estimate </a:t>
            </a:r>
            <a:r>
              <a:rPr lang="en-US" sz="2800" dirty="0">
                <a:latin typeface="+mn-lt"/>
              </a:rPr>
              <a:t>number </a:t>
            </a:r>
            <a:r>
              <a:rPr lang="en-US" sz="2800" dirty="0" smtClean="0">
                <a:latin typeface="+mn-lt"/>
              </a:rPr>
              <a:t>of single-family </a:t>
            </a:r>
            <a:r>
              <a:rPr lang="en-US" sz="2800" dirty="0">
                <a:latin typeface="+mn-lt"/>
              </a:rPr>
              <a:t>building permits issued over some previous time period (e.g. past 10 years</a:t>
            </a:r>
            <a:r>
              <a:rPr lang="en-US" sz="2800" dirty="0" smtClean="0">
                <a:latin typeface="+mn-lt"/>
              </a:rPr>
              <a:t>)</a:t>
            </a:r>
            <a:endParaRPr lang="en-US" sz="2800" dirty="0">
              <a:latin typeface="+mn-lt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Use results to </a:t>
            </a:r>
            <a:r>
              <a:rPr lang="en-US" sz="2800" dirty="0">
                <a:latin typeface="+mn-lt"/>
              </a:rPr>
              <a:t>predict permit-exempt domestic wells over </a:t>
            </a:r>
            <a:r>
              <a:rPr lang="en-US" sz="2800" dirty="0" smtClean="0">
                <a:latin typeface="+mn-lt"/>
              </a:rPr>
              <a:t>subsequent </a:t>
            </a:r>
            <a:r>
              <a:rPr lang="en-US" sz="2800" dirty="0">
                <a:latin typeface="+mn-lt"/>
              </a:rPr>
              <a:t>20- year </a:t>
            </a:r>
            <a:r>
              <a:rPr lang="en-US" sz="2800" dirty="0" smtClean="0">
                <a:latin typeface="+mn-lt"/>
              </a:rPr>
              <a:t>period</a:t>
            </a:r>
            <a:endParaRPr lang="en-US" sz="1800" dirty="0" smtClean="0">
              <a:latin typeface="+mn-lt"/>
            </a:endParaRPr>
          </a:p>
          <a:p>
            <a:pPr marL="742950" indent="-742950">
              <a:buFont typeface="+mj-lt"/>
              <a:buAutoNum type="arabicPeriod"/>
            </a:pPr>
            <a:endParaRPr lang="en-US" sz="1800" dirty="0" smtClean="0">
              <a:latin typeface="+mn-lt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Assumptions</a:t>
            </a:r>
            <a:r>
              <a:rPr lang="en-US" sz="2800" dirty="0" smtClean="0">
                <a:latin typeface="+mn-lt"/>
              </a:rPr>
              <a:t>: rate of increase for new building permits, number/percent of permits that rely on wells, zoning restrictions, undeveloped parcels, etc.</a:t>
            </a:r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3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2. Population Forecasts: 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</a:rPr>
              <a:t>Look at </a:t>
            </a:r>
            <a:r>
              <a:rPr lang="en-US" sz="2800" dirty="0">
                <a:latin typeface="+mn-lt"/>
              </a:rPr>
              <a:t>populations for 2 different years (e.g. </a:t>
            </a:r>
            <a:r>
              <a:rPr lang="en-US" sz="2800" dirty="0" smtClean="0">
                <a:latin typeface="+mn-lt"/>
              </a:rPr>
              <a:t>2008 </a:t>
            </a:r>
            <a:r>
              <a:rPr lang="en-US" sz="2800" dirty="0">
                <a:latin typeface="+mn-lt"/>
              </a:rPr>
              <a:t>and </a:t>
            </a:r>
            <a:r>
              <a:rPr lang="en-US" sz="2800" dirty="0" smtClean="0">
                <a:latin typeface="+mn-lt"/>
              </a:rPr>
              <a:t>2018), </a:t>
            </a:r>
            <a:r>
              <a:rPr lang="en-US" sz="2800" dirty="0">
                <a:latin typeface="+mn-lt"/>
              </a:rPr>
              <a:t>then use </a:t>
            </a:r>
            <a:r>
              <a:rPr lang="en-US" sz="2800" dirty="0" smtClean="0">
                <a:latin typeface="+mn-lt"/>
              </a:rPr>
              <a:t>rates </a:t>
            </a:r>
            <a:r>
              <a:rPr lang="en-US" sz="2800" dirty="0">
                <a:latin typeface="+mn-lt"/>
              </a:rPr>
              <a:t>of increase to predict future populations. </a:t>
            </a:r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r>
              <a:rPr lang="en-US" sz="2800" dirty="0" smtClean="0">
                <a:latin typeface="+mn-lt"/>
              </a:rPr>
              <a:t>Upon </a:t>
            </a:r>
            <a:r>
              <a:rPr lang="en-US" sz="2800" dirty="0">
                <a:latin typeface="+mn-lt"/>
              </a:rPr>
              <a:t>request, OFM can </a:t>
            </a:r>
            <a:r>
              <a:rPr lang="en-US" sz="2800" dirty="0" smtClean="0">
                <a:latin typeface="+mn-lt"/>
              </a:rPr>
              <a:t>prepare </a:t>
            </a:r>
            <a:r>
              <a:rPr lang="en-US" sz="2800" dirty="0">
                <a:latin typeface="+mn-lt"/>
              </a:rPr>
              <a:t>2000-2017 small area </a:t>
            </a:r>
            <a:r>
              <a:rPr lang="en-US" sz="2800" dirty="0" smtClean="0">
                <a:latin typeface="+mn-lt"/>
              </a:rPr>
              <a:t>estimates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for a basin or subbasins. </a:t>
            </a:r>
          </a:p>
          <a:p>
            <a:pPr marL="0" indent="0">
              <a:buNone/>
            </a:pPr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Assumptions</a:t>
            </a:r>
            <a:r>
              <a:rPr lang="en-US" sz="2800" dirty="0" smtClean="0">
                <a:latin typeface="+mn-lt"/>
              </a:rPr>
              <a:t>: rate of increase, % of population using municipal/ community water system, average number of people per household, etc.</a:t>
            </a:r>
          </a:p>
        </p:txBody>
      </p:sp>
    </p:spTree>
    <p:extLst>
      <p:ext uri="{BB962C8B-B14F-4D97-AF65-F5344CB8AC3E}">
        <p14:creationId xmlns:p14="http://schemas.microsoft.com/office/powerpoint/2010/main" val="3106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2. Population Forecasts: 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</a:rPr>
              <a:t>Rely </a:t>
            </a:r>
            <a:r>
              <a:rPr lang="en-US" sz="2800" dirty="0">
                <a:latin typeface="+mn-lt"/>
              </a:rPr>
              <a:t>on current </a:t>
            </a:r>
            <a:r>
              <a:rPr lang="en-US" sz="2800" dirty="0" smtClean="0">
                <a:latin typeface="+mn-lt"/>
              </a:rPr>
              <a:t>county or OFM population estimates for a given basin or subbasin, </a:t>
            </a:r>
            <a:r>
              <a:rPr lang="en-US" sz="2800" dirty="0">
                <a:latin typeface="+mn-lt"/>
              </a:rPr>
              <a:t>then </a:t>
            </a:r>
            <a:r>
              <a:rPr lang="en-US" sz="2800" dirty="0" smtClean="0">
                <a:latin typeface="+mn-lt"/>
              </a:rPr>
              <a:t>increase that number based </a:t>
            </a:r>
            <a:r>
              <a:rPr lang="en-US" sz="2800" dirty="0">
                <a:latin typeface="+mn-lt"/>
              </a:rPr>
              <a:t>on </a:t>
            </a:r>
            <a:r>
              <a:rPr lang="en-US" sz="2800" dirty="0" smtClean="0">
                <a:latin typeface="+mn-lt"/>
              </a:rPr>
              <a:t>available population </a:t>
            </a:r>
            <a:r>
              <a:rPr lang="en-US" sz="2800" dirty="0">
                <a:latin typeface="+mn-lt"/>
              </a:rPr>
              <a:t>projections. </a:t>
            </a:r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Assumptions</a:t>
            </a:r>
            <a:r>
              <a:rPr lang="en-US" sz="2800" dirty="0">
                <a:latin typeface="+mn-lt"/>
              </a:rPr>
              <a:t>: rate of increase, </a:t>
            </a:r>
            <a:r>
              <a:rPr lang="en-US" sz="2800" dirty="0" smtClean="0">
                <a:latin typeface="+mn-lt"/>
              </a:rPr>
              <a:t>population per basin/subbasins that span municipal boundaries, population </a:t>
            </a:r>
            <a:r>
              <a:rPr lang="en-US" sz="2800" dirty="0">
                <a:latin typeface="+mn-lt"/>
              </a:rPr>
              <a:t>using municipal/community water system, average number of people per </a:t>
            </a:r>
            <a:r>
              <a:rPr lang="en-US" sz="2800" dirty="0" smtClean="0">
                <a:latin typeface="+mn-lt"/>
              </a:rPr>
              <a:t>household, etc.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03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2. Population Forecasts: Option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</a:rPr>
              <a:t>Use growth projections from County Comprehensive Plans.</a:t>
            </a:r>
          </a:p>
          <a:p>
            <a:pPr marL="0" indent="0">
              <a:buNone/>
            </a:pPr>
            <a:endParaRPr lang="en-US" sz="2800" dirty="0">
              <a:latin typeface="+mn-lt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Assumptions</a:t>
            </a:r>
            <a:r>
              <a:rPr lang="en-US" sz="2800" dirty="0">
                <a:latin typeface="+mn-lt"/>
              </a:rPr>
              <a:t>: rate of increase, population per basin/subbasins that span municipal boundaries, population using municipal/community water system, average number of people per </a:t>
            </a:r>
            <a:r>
              <a:rPr lang="en-US" sz="2800" dirty="0" smtClean="0">
                <a:latin typeface="+mn-lt"/>
              </a:rPr>
              <a:t>household, etc</a:t>
            </a:r>
            <a:r>
              <a:rPr lang="en-US" sz="2800" dirty="0">
                <a:latin typeface="+mn-lt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62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3. Well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Segregate data into sub-basins</a:t>
            </a:r>
            <a:r>
              <a:rPr lang="en-US" sz="2800" dirty="0">
                <a:latin typeface="+mn-lt"/>
              </a:rPr>
              <a:t>.</a:t>
            </a:r>
            <a:r>
              <a:rPr lang="en-US" sz="2800" dirty="0" smtClean="0">
                <a:latin typeface="+mn-lt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Evaluate data </a:t>
            </a:r>
            <a:r>
              <a:rPr lang="en-US" sz="2800" dirty="0">
                <a:latin typeface="+mn-lt"/>
              </a:rPr>
              <a:t>to estimate number of </a:t>
            </a:r>
            <a:r>
              <a:rPr lang="en-US" sz="2800" dirty="0" smtClean="0">
                <a:latin typeface="+mn-lt"/>
              </a:rPr>
              <a:t>permit-exempt wells drilled over </a:t>
            </a:r>
            <a:r>
              <a:rPr lang="en-US" sz="2800" dirty="0">
                <a:latin typeface="+mn-lt"/>
              </a:rPr>
              <a:t>some previous time period (e.g. past 10 years). </a:t>
            </a:r>
            <a:endParaRPr lang="en-US" sz="28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Use results to </a:t>
            </a:r>
            <a:r>
              <a:rPr lang="en-US" sz="2800" dirty="0">
                <a:latin typeface="+mn-lt"/>
              </a:rPr>
              <a:t>predict permit-exempt domestic wells over </a:t>
            </a:r>
            <a:r>
              <a:rPr lang="en-US" sz="2800" dirty="0" smtClean="0">
                <a:latin typeface="+mn-lt"/>
              </a:rPr>
              <a:t>subsequent 20-year period.</a:t>
            </a:r>
          </a:p>
          <a:p>
            <a:pPr marL="0" indent="0">
              <a:buNone/>
            </a:pPr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Assumptions</a:t>
            </a:r>
            <a:r>
              <a:rPr lang="en-US" sz="2800" dirty="0">
                <a:latin typeface="+mn-lt"/>
              </a:rPr>
              <a:t>: </a:t>
            </a:r>
            <a:r>
              <a:rPr lang="en-US" sz="2800" dirty="0" smtClean="0">
                <a:latin typeface="+mn-lt"/>
              </a:rPr>
              <a:t>wells in Ecology database are permit-exempt, wells in water service areas, rate </a:t>
            </a:r>
            <a:r>
              <a:rPr lang="en-US" sz="2800" dirty="0">
                <a:latin typeface="+mn-lt"/>
              </a:rPr>
              <a:t>of increase, </a:t>
            </a:r>
            <a:r>
              <a:rPr lang="en-US" sz="2800" dirty="0" smtClean="0">
                <a:latin typeface="+mn-lt"/>
              </a:rPr>
              <a:t>well locations, etc</a:t>
            </a:r>
            <a:r>
              <a:rPr lang="en-US" sz="2800" dirty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en-US" sz="2800" i="1" dirty="0" smtClean="0">
                <a:latin typeface="+mn-lt"/>
              </a:rPr>
              <a:t>It is unlikely that we would use the Ecology well log database for Pierce County, but we can consider the data for King County.</a:t>
            </a:r>
            <a:endParaRPr lang="en-US" sz="2800" i="1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28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Logs,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Pierce </a:t>
            </a:r>
            <a:r>
              <a:rPr lang="en-US" dirty="0"/>
              <a:t>County has accurate well data from the Tacoma Pierce County Health </a:t>
            </a:r>
            <a:r>
              <a:rPr lang="en-US" dirty="0" smtClean="0"/>
              <a:t>Department.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details on the Pierce County method on the “Projecting Future Exempt Wells” Presentation on the </a:t>
            </a:r>
            <a:r>
              <a:rPr lang="en-US" dirty="0">
                <a:hlinkClick r:id="rId2"/>
              </a:rPr>
              <a:t>WRIA 10 Webpage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822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Well </a:t>
            </a:r>
            <a:r>
              <a:rPr lang="en-US" dirty="0"/>
              <a:t>L</a:t>
            </a:r>
            <a:r>
              <a:rPr lang="en-US" dirty="0" smtClean="0"/>
              <a:t>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Cannot </a:t>
            </a:r>
            <a:r>
              <a:rPr lang="en-US" dirty="0">
                <a:latin typeface="+mn-lt"/>
              </a:rPr>
              <a:t>filter to </a:t>
            </a:r>
            <a:r>
              <a:rPr lang="en-US" dirty="0" smtClean="0">
                <a:latin typeface="+mn-lt"/>
              </a:rPr>
              <a:t>show only permit-exempt </a:t>
            </a:r>
            <a:r>
              <a:rPr lang="en-US" dirty="0">
                <a:latin typeface="+mn-lt"/>
              </a:rPr>
              <a:t>wells</a:t>
            </a:r>
          </a:p>
          <a:p>
            <a:r>
              <a:rPr lang="en-US" dirty="0" smtClean="0">
                <a:latin typeface="+mn-lt"/>
              </a:rPr>
              <a:t>Information </a:t>
            </a:r>
            <a:r>
              <a:rPr lang="en-US" dirty="0">
                <a:latin typeface="+mn-lt"/>
              </a:rPr>
              <a:t>in the database is provided by the </a:t>
            </a:r>
            <a:r>
              <a:rPr lang="en-US" dirty="0" smtClean="0">
                <a:latin typeface="+mn-lt"/>
              </a:rPr>
              <a:t>driller</a:t>
            </a:r>
          </a:p>
          <a:p>
            <a:r>
              <a:rPr lang="en-US" dirty="0" smtClean="0">
                <a:latin typeface="+mn-lt"/>
              </a:rPr>
              <a:t>Location </a:t>
            </a:r>
            <a:r>
              <a:rPr lang="en-US" dirty="0">
                <a:latin typeface="+mn-lt"/>
              </a:rPr>
              <a:t>of wells is on the </a:t>
            </a:r>
            <a:r>
              <a:rPr lang="en-US" dirty="0" smtClean="0">
                <a:latin typeface="+mn-lt"/>
              </a:rPr>
              <a:t>quarter-quarter </a:t>
            </a:r>
            <a:r>
              <a:rPr lang="en-US" dirty="0">
                <a:latin typeface="+mn-lt"/>
              </a:rPr>
              <a:t>section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4" name="Picture 3" descr="Screenshot of WRIA 9 water wells 2008-2018" title="WRIA 9 water well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88" y="1225675"/>
            <a:ext cx="6727839" cy="51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12" b="13125"/>
          <a:stretch/>
        </p:blipFill>
        <p:spPr>
          <a:xfrm>
            <a:off x="1524000" y="0"/>
            <a:ext cx="9144000" cy="1371600"/>
          </a:xfrm>
          <a:prstGeom prst="rect">
            <a:avLst/>
          </a:prstGeom>
        </p:spPr>
      </p:pic>
      <p:pic>
        <p:nvPicPr>
          <p:cNvPr id="20" name="Picture 19" descr="Pierce county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22" y="-42778"/>
            <a:ext cx="1749878" cy="1749878"/>
          </a:xfrm>
          <a:prstGeom prst="rect">
            <a:avLst/>
          </a:prstGeom>
        </p:spPr>
      </p:pic>
      <p:sp>
        <p:nvSpPr>
          <p:cNvPr id="12290" name="Title 1" descr="decorative"/>
          <p:cNvSpPr>
            <a:spLocks noGrp="1"/>
          </p:cNvSpPr>
          <p:nvPr>
            <p:ph type="title"/>
          </p:nvPr>
        </p:nvSpPr>
        <p:spPr>
          <a:xfrm>
            <a:off x="3166741" y="140714"/>
            <a:ext cx="7391400" cy="11832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</a:rPr>
              <a:t>Projecting Future Exempt Wells using Historical Permit Data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46535-95FA-46C1-AA7E-97B213FA5E99}"/>
              </a:ext>
            </a:extLst>
          </p:cNvPr>
          <p:cNvSpPr txBox="1"/>
          <p:nvPr/>
        </p:nvSpPr>
        <p:spPr>
          <a:xfrm>
            <a:off x="605915" y="2118024"/>
            <a:ext cx="70902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/>
              <a:t>Tacoma-Pierce County Health Dept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/>
              <a:t>Review 20 year Trend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/>
              <a:t>Moderate Approach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/>
              <a:t>Eliminates Assumptions</a:t>
            </a:r>
            <a:r>
              <a:rPr lang="en-US" sz="2400" dirty="0"/>
              <a:t> </a:t>
            </a:r>
          </a:p>
          <a:p>
            <a:pPr marL="914400" lvl="1" indent="-457200">
              <a:buFontTx/>
              <a:buChar char="-"/>
            </a:pPr>
            <a:r>
              <a:rPr lang="en-US" sz="2400" dirty="0"/>
              <a:t>Subarea (WRIA) Population/Housing Projections</a:t>
            </a:r>
          </a:p>
          <a:p>
            <a:pPr marL="914400" lvl="1" indent="-457200">
              <a:buFontTx/>
              <a:buChar char="-"/>
            </a:pPr>
            <a:r>
              <a:rPr lang="en-US" sz="2400" dirty="0"/>
              <a:t>Person Per Household (</a:t>
            </a:r>
            <a:r>
              <a:rPr lang="en-US" sz="2400" dirty="0" err="1"/>
              <a:t>pphh</a:t>
            </a:r>
            <a:r>
              <a:rPr lang="en-US" sz="2400" dirty="0"/>
              <a:t>)</a:t>
            </a:r>
          </a:p>
          <a:p>
            <a:pPr marL="914400" lvl="1" indent="-457200">
              <a:buFontTx/>
              <a:buChar char="-"/>
            </a:pPr>
            <a:r>
              <a:rPr lang="en-US" sz="2400" dirty="0"/>
              <a:t>Exempt Wells within Group A water systems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85FEB-9B42-4F1D-B37F-BA9A812A7902}"/>
              </a:ext>
            </a:extLst>
          </p:cNvPr>
          <p:cNvSpPr txBox="1"/>
          <p:nvPr/>
        </p:nvSpPr>
        <p:spPr>
          <a:xfrm>
            <a:off x="7680295" y="3261210"/>
            <a:ext cx="4308503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dirty="0"/>
              <a:t>Notes: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b="1" dirty="0"/>
              <a:t>No Sub-area projections for 2040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b="1" dirty="0"/>
              <a:t>Vision 2050 Growth Allocation </a:t>
            </a:r>
          </a:p>
          <a:p>
            <a:pPr marL="914400" lvl="1" indent="-457200">
              <a:buFontTx/>
              <a:buChar char="-"/>
            </a:pPr>
            <a:r>
              <a:rPr lang="en-US" dirty="0"/>
              <a:t>Rural = 22,000 = 242 HUs per year</a:t>
            </a:r>
          </a:p>
          <a:p>
            <a:pPr marL="914400" lvl="1" indent="-457200">
              <a:buFontTx/>
              <a:buChar char="-"/>
            </a:pPr>
            <a:r>
              <a:rPr lang="en-US" dirty="0"/>
              <a:t>Unrealistically Low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b="1" dirty="0"/>
              <a:t>Full Build-out</a:t>
            </a:r>
          </a:p>
          <a:p>
            <a:pPr marL="914400" lvl="1" indent="-457200">
              <a:buFontTx/>
              <a:buChar char="-"/>
            </a:pPr>
            <a:r>
              <a:rPr lang="en-US" dirty="0"/>
              <a:t>Beyond 20 years</a:t>
            </a:r>
          </a:p>
          <a:p>
            <a:pPr marL="914400" lvl="1" indent="-457200">
              <a:buFontTx/>
              <a:buChar char="-"/>
            </a:pPr>
            <a:r>
              <a:rPr lang="en-US" dirty="0"/>
              <a:t>Won’t be realized</a:t>
            </a:r>
          </a:p>
        </p:txBody>
      </p:sp>
    </p:spTree>
    <p:extLst>
      <p:ext uri="{BB962C8B-B14F-4D97-AF65-F5344CB8AC3E}">
        <p14:creationId xmlns:p14="http://schemas.microsoft.com/office/powerpoint/2010/main" val="1152202634"/>
      </p:ext>
    </p:extLst>
  </p:cSld>
  <p:clrMapOvr>
    <a:masterClrMapping/>
  </p:clrMapOvr>
</p:sld>
</file>

<file path=ppt/theme/theme1.xml><?xml version="1.0" encoding="utf-8"?>
<a:theme xmlns:a="http://schemas.openxmlformats.org/drawingml/2006/main" name="ECY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Y Layout" id="{213FEA0C-904E-411E-B955-6C41CF9C312A}" vid="{BECF6F8C-1753-4ACF-8906-2186A59E67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658</Words>
  <Application>Microsoft Office PowerPoint</Application>
  <PresentationFormat>Widescreen</PresentationFormat>
  <Paragraphs>83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Rockwell</vt:lpstr>
      <vt:lpstr>ECY Layout</vt:lpstr>
      <vt:lpstr>Growth Projections for RCW 90.94  May 2019 </vt:lpstr>
      <vt:lpstr>1. Building Permits</vt:lpstr>
      <vt:lpstr>2. Population Forecasts: Option 1</vt:lpstr>
      <vt:lpstr>2. Population Forecasts: Option 2</vt:lpstr>
      <vt:lpstr>2. Population Forecasts: Option 3</vt:lpstr>
      <vt:lpstr>3. Well logs</vt:lpstr>
      <vt:lpstr>Well Logs, Cont.</vt:lpstr>
      <vt:lpstr>Example: Well Logs</vt:lpstr>
      <vt:lpstr>Projecting Future Exempt Wells using Historical Permit Data </vt:lpstr>
      <vt:lpstr>4. Developable Lands (King County study)</vt:lpstr>
      <vt:lpstr>Example: Developable Lands</vt:lpstr>
    </vt:vector>
  </TitlesOfParts>
  <Company>WA Department of Ecology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Projections for RCW 90.94  May 2019</dc:title>
  <dc:creator>Brown, Rebecca (ECY)</dc:creator>
  <cp:keywords>Growth Projections, PE wells, WRIA 10, Puyallup-White</cp:keywords>
  <cp:lastModifiedBy>Medcalf, RiAnne (ECY)</cp:lastModifiedBy>
  <cp:revision>3</cp:revision>
  <dcterms:created xsi:type="dcterms:W3CDTF">2019-05-15T16:24:12Z</dcterms:created>
  <dcterms:modified xsi:type="dcterms:W3CDTF">2019-05-22T18:24:15Z</dcterms:modified>
</cp:coreProperties>
</file>