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25"/>
  </p:notesMasterIdLst>
  <p:sldIdLst>
    <p:sldId id="256" r:id="rId2"/>
    <p:sldId id="279" r:id="rId3"/>
    <p:sldId id="280" r:id="rId4"/>
    <p:sldId id="281" r:id="rId5"/>
    <p:sldId id="277" r:id="rId6"/>
    <p:sldId id="278" r:id="rId7"/>
    <p:sldId id="257" r:id="rId8"/>
    <p:sldId id="258" r:id="rId9"/>
    <p:sldId id="259" r:id="rId10"/>
    <p:sldId id="260" r:id="rId11"/>
    <p:sldId id="262" r:id="rId12"/>
    <p:sldId id="275" r:id="rId13"/>
    <p:sldId id="261" r:id="rId14"/>
    <p:sldId id="266" r:id="rId15"/>
    <p:sldId id="269" r:id="rId16"/>
    <p:sldId id="265" r:id="rId17"/>
    <p:sldId id="268" r:id="rId18"/>
    <p:sldId id="267" r:id="rId19"/>
    <p:sldId id="272" r:id="rId20"/>
    <p:sldId id="270" r:id="rId21"/>
    <p:sldId id="263" r:id="rId22"/>
    <p:sldId id="273" r:id="rId23"/>
    <p:sldId id="276"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0" autoAdjust="0"/>
    <p:restoredTop sz="92755" autoAdjust="0"/>
  </p:normalViewPr>
  <p:slideViewPr>
    <p:cSldViewPr snapToGrid="0">
      <p:cViewPr varScale="1">
        <p:scale>
          <a:sx n="81" d="100"/>
          <a:sy n="81" d="100"/>
        </p:scale>
        <p:origin x="523" y="67"/>
      </p:cViewPr>
      <p:guideLst/>
    </p:cSldViewPr>
  </p:slideViewPr>
  <p:outlineViewPr>
    <p:cViewPr>
      <p:scale>
        <a:sx n="33" d="100"/>
        <a:sy n="33" d="100"/>
      </p:scale>
      <p:origin x="0" y="-7338"/>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82" d="100"/>
          <a:sy n="82" d="100"/>
        </p:scale>
        <p:origin x="203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DE8ADE-6186-4FD8-9E02-696ED43BF6D6}" type="doc">
      <dgm:prSet loTypeId="urn:diagrams.loki3.com/VaryingWidthList" loCatId="list" qsTypeId="urn:microsoft.com/office/officeart/2005/8/quickstyle/simple1" qsCatId="simple" csTypeId="urn:microsoft.com/office/officeart/2005/8/colors/accent1_2" csCatId="accent1" phldr="1"/>
      <dgm:spPr/>
    </dgm:pt>
    <dgm:pt modelId="{16F73862-668B-426A-80F6-292B781AA649}">
      <dgm:prSet phldrT="[Text]" custT="1"/>
      <dgm:spPr/>
      <dgm:t>
        <a:bodyPr/>
        <a:lstStyle/>
        <a:p>
          <a:r>
            <a:rPr lang="en-US" sz="1600" b="1" dirty="0"/>
            <a:t>The White River Spring Chinook is the only remaining spring Chinook salmon stock found in South Puget Sound</a:t>
          </a:r>
          <a:endParaRPr lang="en-US" sz="1600" dirty="0"/>
        </a:p>
      </dgm:t>
    </dgm:pt>
    <dgm:pt modelId="{81D99920-2138-4C1A-B3D8-73418D815B86}" type="parTrans" cxnId="{3D8DC22E-7067-4B55-A840-D35167023B3D}">
      <dgm:prSet/>
      <dgm:spPr/>
      <dgm:t>
        <a:bodyPr/>
        <a:lstStyle/>
        <a:p>
          <a:endParaRPr lang="en-US"/>
        </a:p>
      </dgm:t>
    </dgm:pt>
    <dgm:pt modelId="{4EFA4A2C-90CA-4854-B035-3C02ECEC07BE}" type="sibTrans" cxnId="{3D8DC22E-7067-4B55-A840-D35167023B3D}">
      <dgm:prSet/>
      <dgm:spPr/>
      <dgm:t>
        <a:bodyPr/>
        <a:lstStyle/>
        <a:p>
          <a:endParaRPr lang="en-US"/>
        </a:p>
      </dgm:t>
    </dgm:pt>
    <dgm:pt modelId="{0AC22458-E37F-4978-9034-3BCC80EC0F80}">
      <dgm:prSet phldrT="[Text]" custT="1"/>
      <dgm:spPr/>
      <dgm:t>
        <a:bodyPr/>
        <a:lstStyle/>
        <a:p>
          <a:r>
            <a:rPr lang="en-US" sz="1600" b="1" dirty="0"/>
            <a:t>Chinook Salmon are a staple food source for the endangered resident orca.</a:t>
          </a:r>
          <a:endParaRPr lang="en-US" sz="1600" dirty="0"/>
        </a:p>
      </dgm:t>
    </dgm:pt>
    <dgm:pt modelId="{B0313100-D3F3-41F6-ABFF-72D5B5BB4BFC}" type="parTrans" cxnId="{EAFEA0E4-9278-4138-8C0D-793CF25E0AE9}">
      <dgm:prSet/>
      <dgm:spPr/>
      <dgm:t>
        <a:bodyPr/>
        <a:lstStyle/>
        <a:p>
          <a:endParaRPr lang="en-US"/>
        </a:p>
      </dgm:t>
    </dgm:pt>
    <dgm:pt modelId="{72CFE6DE-BB0D-4BA6-9727-E178761276A7}" type="sibTrans" cxnId="{EAFEA0E4-9278-4138-8C0D-793CF25E0AE9}">
      <dgm:prSet/>
      <dgm:spPr/>
      <dgm:t>
        <a:bodyPr/>
        <a:lstStyle/>
        <a:p>
          <a:endParaRPr lang="en-US"/>
        </a:p>
      </dgm:t>
    </dgm:pt>
    <dgm:pt modelId="{7A18CC90-862E-4E7E-9F43-DD0EB4CF891B}" type="pres">
      <dgm:prSet presAssocID="{BEDE8ADE-6186-4FD8-9E02-696ED43BF6D6}" presName="Name0" presStyleCnt="0">
        <dgm:presLayoutVars>
          <dgm:resizeHandles/>
        </dgm:presLayoutVars>
      </dgm:prSet>
      <dgm:spPr/>
    </dgm:pt>
    <dgm:pt modelId="{58A1F07B-1DAD-4444-98E9-EAD790F88D52}" type="pres">
      <dgm:prSet presAssocID="{16F73862-668B-426A-80F6-292B781AA649}" presName="text" presStyleLbl="node1" presStyleIdx="0" presStyleCnt="2" custScaleX="144515" custLinFactNeighborX="565" custLinFactNeighborY="-3395">
        <dgm:presLayoutVars>
          <dgm:bulletEnabled val="1"/>
        </dgm:presLayoutVars>
      </dgm:prSet>
      <dgm:spPr/>
      <dgm:t>
        <a:bodyPr/>
        <a:lstStyle/>
        <a:p>
          <a:endParaRPr lang="en-US"/>
        </a:p>
      </dgm:t>
    </dgm:pt>
    <dgm:pt modelId="{70E829E5-E679-490F-9803-D0A66967B784}" type="pres">
      <dgm:prSet presAssocID="{4EFA4A2C-90CA-4854-B035-3C02ECEC07BE}" presName="space" presStyleCnt="0"/>
      <dgm:spPr/>
    </dgm:pt>
    <dgm:pt modelId="{A8757CF9-25EA-4A6D-BFBC-99B4F3FA412D}" type="pres">
      <dgm:prSet presAssocID="{0AC22458-E37F-4978-9034-3BCC80EC0F80}" presName="text" presStyleLbl="node1" presStyleIdx="1" presStyleCnt="2" custScaleX="170290">
        <dgm:presLayoutVars>
          <dgm:bulletEnabled val="1"/>
        </dgm:presLayoutVars>
      </dgm:prSet>
      <dgm:spPr/>
      <dgm:t>
        <a:bodyPr/>
        <a:lstStyle/>
        <a:p>
          <a:endParaRPr lang="en-US"/>
        </a:p>
      </dgm:t>
    </dgm:pt>
  </dgm:ptLst>
  <dgm:cxnLst>
    <dgm:cxn modelId="{EAFEA0E4-9278-4138-8C0D-793CF25E0AE9}" srcId="{BEDE8ADE-6186-4FD8-9E02-696ED43BF6D6}" destId="{0AC22458-E37F-4978-9034-3BCC80EC0F80}" srcOrd="1" destOrd="0" parTransId="{B0313100-D3F3-41F6-ABFF-72D5B5BB4BFC}" sibTransId="{72CFE6DE-BB0D-4BA6-9727-E178761276A7}"/>
    <dgm:cxn modelId="{568F2163-5DF9-47CE-A390-ECAC59468B10}" type="presOf" srcId="{16F73862-668B-426A-80F6-292B781AA649}" destId="{58A1F07B-1DAD-4444-98E9-EAD790F88D52}" srcOrd="0" destOrd="0" presId="urn:diagrams.loki3.com/VaryingWidthList"/>
    <dgm:cxn modelId="{3D8DC22E-7067-4B55-A840-D35167023B3D}" srcId="{BEDE8ADE-6186-4FD8-9E02-696ED43BF6D6}" destId="{16F73862-668B-426A-80F6-292B781AA649}" srcOrd="0" destOrd="0" parTransId="{81D99920-2138-4C1A-B3D8-73418D815B86}" sibTransId="{4EFA4A2C-90CA-4854-B035-3C02ECEC07BE}"/>
    <dgm:cxn modelId="{01D98D5A-2F85-4B87-ACCE-7E2FFD50F9EC}" type="presOf" srcId="{BEDE8ADE-6186-4FD8-9E02-696ED43BF6D6}" destId="{7A18CC90-862E-4E7E-9F43-DD0EB4CF891B}" srcOrd="0" destOrd="0" presId="urn:diagrams.loki3.com/VaryingWidthList"/>
    <dgm:cxn modelId="{07EDEBF4-B2EA-4C74-88AE-D3676305AB06}" type="presOf" srcId="{0AC22458-E37F-4978-9034-3BCC80EC0F80}" destId="{A8757CF9-25EA-4A6D-BFBC-99B4F3FA412D}" srcOrd="0" destOrd="0" presId="urn:diagrams.loki3.com/VaryingWidthList"/>
    <dgm:cxn modelId="{7A0290A9-E0B4-4107-886C-548E205F4673}" type="presParOf" srcId="{7A18CC90-862E-4E7E-9F43-DD0EB4CF891B}" destId="{58A1F07B-1DAD-4444-98E9-EAD790F88D52}" srcOrd="0" destOrd="0" presId="urn:diagrams.loki3.com/VaryingWidthList"/>
    <dgm:cxn modelId="{CD7FB3BF-C208-431C-954E-5DDAC8EA9CBF}" type="presParOf" srcId="{7A18CC90-862E-4E7E-9F43-DD0EB4CF891B}" destId="{70E829E5-E679-490F-9803-D0A66967B784}" srcOrd="1" destOrd="0" presId="urn:diagrams.loki3.com/VaryingWidthList"/>
    <dgm:cxn modelId="{123029CE-6F0F-4C37-913F-6855BFDE035F}" type="presParOf" srcId="{7A18CC90-862E-4E7E-9F43-DD0EB4CF891B}" destId="{A8757CF9-25EA-4A6D-BFBC-99B4F3FA412D}" srcOrd="2"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A1F07B-1DAD-4444-98E9-EAD790F88D52}">
      <dsp:nvSpPr>
        <dsp:cNvPr id="0" name=""/>
        <dsp:cNvSpPr/>
      </dsp:nvSpPr>
      <dsp:spPr>
        <a:xfrm>
          <a:off x="324107" y="0"/>
          <a:ext cx="2276111" cy="196932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kern="1200" dirty="0"/>
            <a:t>The White River Spring Chinook is the only remaining spring Chinook salmon stock found in South Puget Sound</a:t>
          </a:r>
          <a:endParaRPr lang="en-US" sz="1600" kern="1200" dirty="0"/>
        </a:p>
      </dsp:txBody>
      <dsp:txXfrm>
        <a:off x="324107" y="0"/>
        <a:ext cx="2276111" cy="1969328"/>
      </dsp:txXfrm>
    </dsp:sp>
    <dsp:sp modelId="{A8757CF9-25EA-4A6D-BFBC-99B4F3FA412D}">
      <dsp:nvSpPr>
        <dsp:cNvPr id="0" name=""/>
        <dsp:cNvSpPr/>
      </dsp:nvSpPr>
      <dsp:spPr>
        <a:xfrm>
          <a:off x="322964" y="2067843"/>
          <a:ext cx="2260599" cy="196932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kern="1200" dirty="0"/>
            <a:t>Chinook Salmon are a staple food source for the endangered resident orca.</a:t>
          </a:r>
          <a:endParaRPr lang="en-US" sz="1600" kern="1200" dirty="0"/>
        </a:p>
      </dsp:txBody>
      <dsp:txXfrm>
        <a:off x="322964" y="2067843"/>
        <a:ext cx="2260599" cy="1969328"/>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C02479-2AAA-4460-8084-9414E5116035}" type="datetimeFigureOut">
              <a:rPr lang="en-US" smtClean="0"/>
              <a:t>6/19/2019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2161B2-327B-465E-BEBA-EAE15C024E3C}" type="slidenum">
              <a:rPr lang="en-US" smtClean="0"/>
              <a:t>‹#›</a:t>
            </a:fld>
            <a:endParaRPr lang="en-US"/>
          </a:p>
        </p:txBody>
      </p:sp>
    </p:spTree>
    <p:extLst>
      <p:ext uri="{BB962C8B-B14F-4D97-AF65-F5344CB8AC3E}">
        <p14:creationId xmlns:p14="http://schemas.microsoft.com/office/powerpoint/2010/main" val="354931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2161B2-327B-465E-BEBA-EAE15C024E3C}" type="slidenum">
              <a:rPr lang="en-US" smtClean="0"/>
              <a:t>1</a:t>
            </a:fld>
            <a:endParaRPr lang="en-US"/>
          </a:p>
        </p:txBody>
      </p:sp>
    </p:spTree>
    <p:extLst>
      <p:ext uri="{BB962C8B-B14F-4D97-AF65-F5344CB8AC3E}">
        <p14:creationId xmlns:p14="http://schemas.microsoft.com/office/powerpoint/2010/main" val="2763835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 entities were established by the Revised code of Washington Chapter 77.85 –which states  </a:t>
            </a:r>
            <a:r>
              <a:rPr lang="en-US" sz="1200" kern="0" dirty="0">
                <a:solidFill>
                  <a:schemeClr val="tx2"/>
                </a:solidFill>
              </a:rPr>
              <a:t>) </a:t>
            </a:r>
            <a:r>
              <a:rPr lang="en-US" sz="1200" b="1" kern="0" dirty="0">
                <a:solidFill>
                  <a:schemeClr val="tx2"/>
                </a:solidFill>
              </a:rPr>
              <a:t>Counties, cities, and tribal governments must jointly designate, by resolution or by letters of support, the area for which a habitat project list is to be developed and the lead entity that is to be responsible for submitting the habitat project list. </a:t>
            </a:r>
            <a:r>
              <a:rPr lang="en-US" dirty="0"/>
              <a:t>habitat project list means the ranked list of projects that we present to the SRFB at the completion of our grant round.  Pierce County is the Lead Entity – the fiscal agent for WRIA’s 10 and 12.  </a:t>
            </a:r>
          </a:p>
        </p:txBody>
      </p:sp>
      <p:sp>
        <p:nvSpPr>
          <p:cNvPr id="4" name="Slide Number Placeholder 3"/>
          <p:cNvSpPr>
            <a:spLocks noGrp="1"/>
          </p:cNvSpPr>
          <p:nvPr>
            <p:ph type="sldNum" sz="quarter" idx="5"/>
          </p:nvPr>
        </p:nvSpPr>
        <p:spPr/>
        <p:txBody>
          <a:bodyPr/>
          <a:lstStyle/>
          <a:p>
            <a:fld id="{522161B2-327B-465E-BEBA-EAE15C024E3C}" type="slidenum">
              <a:rPr lang="en-US" smtClean="0"/>
              <a:t>2</a:t>
            </a:fld>
            <a:endParaRPr lang="en-US"/>
          </a:p>
        </p:txBody>
      </p:sp>
    </p:spTree>
    <p:extLst>
      <p:ext uri="{BB962C8B-B14F-4D97-AF65-F5344CB8AC3E}">
        <p14:creationId xmlns:p14="http://schemas.microsoft.com/office/powerpoint/2010/main" val="1869046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legislation also says that ….</a:t>
            </a:r>
          </a:p>
        </p:txBody>
      </p:sp>
      <p:sp>
        <p:nvSpPr>
          <p:cNvPr id="4" name="Slide Number Placeholder 3"/>
          <p:cNvSpPr>
            <a:spLocks noGrp="1"/>
          </p:cNvSpPr>
          <p:nvPr>
            <p:ph type="sldNum" sz="quarter" idx="5"/>
          </p:nvPr>
        </p:nvSpPr>
        <p:spPr/>
        <p:txBody>
          <a:bodyPr/>
          <a:lstStyle/>
          <a:p>
            <a:fld id="{522161B2-327B-465E-BEBA-EAE15C024E3C}" type="slidenum">
              <a:rPr lang="en-US" smtClean="0"/>
              <a:t>3</a:t>
            </a:fld>
            <a:endParaRPr lang="en-US"/>
          </a:p>
        </p:txBody>
      </p:sp>
    </p:spTree>
    <p:extLst>
      <p:ext uri="{BB962C8B-B14F-4D97-AF65-F5344CB8AC3E}">
        <p14:creationId xmlns:p14="http://schemas.microsoft.com/office/powerpoint/2010/main" val="2201775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Engrossed substitute House Bill </a:t>
            </a:r>
          </a:p>
          <a:p>
            <a:r>
              <a:rPr lang="en-US" dirty="0"/>
              <a:t>(after listing of some WA state salmon species) Background: The listing of threatened or endangered salmon under the Endangered Species Act will require the development of a recovery plan for each listing. Recovery plans frequently consist of measures that prevent the take of a species, and improve or protect the habitat necessary for the well being of a species. Washington State currently has four listings of threatened or endangered salmon species and more are expected in the near future. A coordinated framework is needed to direct the state’s response to threatened or endangered salmon listings. Senate Bill Report -1- ESHB 2496 Summary of Amended Bill: The state retains primary responsibility for salmon recovery planning and implementation. A Salmon Recovery Office is created within the Office of the Governor. The Governor must prepare a summary of salmon recovery recommendations to the Legislature and a biennial state of the salmon report. The Department of Fish and Wildlife is authorized to create three new regional fishery enhancement groups in eastern Washington and one new group in western Washington. The Department of Fish and Wildlife is authorized to establish regional councils for the purpose of developing regional salmon habitat restoration plans. Habitat projects include both fish habitat and water quality related efforts. A wide variety of public and private entities may conduct habitat projects under the approval of regional councils. A critical pathways methodology is specified for development of habitat work plans and habitat work schedules. A technical assistance group and an independent science panel are established to assist regional councils. The Puget Sound Action Team is empowered to extend its authority to aquatic and upland habitats to assist salmon recovery. New members are added to the Puget Sound Action Team to represent Indian tribes and federal agencies. The Puget Sound Council is enlarged by two members that represent commercial fishers and recreational fishers. A work group is established to evaluate mitigation proposals for wetlands and aquatic habitat.</a:t>
            </a:r>
          </a:p>
        </p:txBody>
      </p:sp>
      <p:sp>
        <p:nvSpPr>
          <p:cNvPr id="4" name="Slide Number Placeholder 3"/>
          <p:cNvSpPr>
            <a:spLocks noGrp="1"/>
          </p:cNvSpPr>
          <p:nvPr>
            <p:ph type="sldNum" sz="quarter" idx="5"/>
          </p:nvPr>
        </p:nvSpPr>
        <p:spPr/>
        <p:txBody>
          <a:bodyPr/>
          <a:lstStyle/>
          <a:p>
            <a:fld id="{522161B2-327B-465E-BEBA-EAE15C024E3C}" type="slidenum">
              <a:rPr lang="en-US" smtClean="0"/>
              <a:t>5</a:t>
            </a:fld>
            <a:endParaRPr lang="en-US"/>
          </a:p>
        </p:txBody>
      </p:sp>
    </p:spTree>
    <p:extLst>
      <p:ext uri="{BB962C8B-B14F-4D97-AF65-F5344CB8AC3E}">
        <p14:creationId xmlns:p14="http://schemas.microsoft.com/office/powerpoint/2010/main" val="2517556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intend to focus on the floodplain</a:t>
            </a:r>
            <a:r>
              <a:rPr lang="en-US" baseline="0" dirty="0"/>
              <a:t> habitat, riparian buffer parts of the Habitat Goals</a:t>
            </a:r>
            <a:endParaRPr lang="en-US" dirty="0"/>
          </a:p>
        </p:txBody>
      </p:sp>
      <p:sp>
        <p:nvSpPr>
          <p:cNvPr id="4" name="Slide Number Placeholder 3"/>
          <p:cNvSpPr>
            <a:spLocks noGrp="1"/>
          </p:cNvSpPr>
          <p:nvPr>
            <p:ph type="sldNum" sz="quarter" idx="10"/>
          </p:nvPr>
        </p:nvSpPr>
        <p:spPr/>
        <p:txBody>
          <a:bodyPr/>
          <a:lstStyle/>
          <a:p>
            <a:fld id="{522161B2-327B-465E-BEBA-EAE15C024E3C}" type="slidenum">
              <a:rPr lang="en-US" smtClean="0"/>
              <a:t>9</a:t>
            </a:fld>
            <a:endParaRPr lang="en-US"/>
          </a:p>
        </p:txBody>
      </p:sp>
    </p:spTree>
    <p:extLst>
      <p:ext uri="{BB962C8B-B14F-4D97-AF65-F5344CB8AC3E}">
        <p14:creationId xmlns:p14="http://schemas.microsoft.com/office/powerpoint/2010/main" val="2092776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that the first three will be the focus of the rest of this presentation – and that Liz will talk about them in more detail….</a:t>
            </a:r>
          </a:p>
        </p:txBody>
      </p:sp>
      <p:sp>
        <p:nvSpPr>
          <p:cNvPr id="4" name="Slide Number Placeholder 3"/>
          <p:cNvSpPr>
            <a:spLocks noGrp="1"/>
          </p:cNvSpPr>
          <p:nvPr>
            <p:ph type="sldNum" sz="quarter" idx="10"/>
          </p:nvPr>
        </p:nvSpPr>
        <p:spPr/>
        <p:txBody>
          <a:bodyPr/>
          <a:lstStyle/>
          <a:p>
            <a:fld id="{522161B2-327B-465E-BEBA-EAE15C024E3C}" type="slidenum">
              <a:rPr lang="en-US" smtClean="0"/>
              <a:t>10</a:t>
            </a:fld>
            <a:endParaRPr lang="en-US"/>
          </a:p>
        </p:txBody>
      </p:sp>
    </p:spTree>
    <p:extLst>
      <p:ext uri="{BB962C8B-B14F-4D97-AF65-F5344CB8AC3E}">
        <p14:creationId xmlns:p14="http://schemas.microsoft.com/office/powerpoint/2010/main" val="2235029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aerial image is south prairie</a:t>
            </a:r>
            <a:r>
              <a:rPr lang="en-US" baseline="0" dirty="0"/>
              <a:t> creek preserve showing limited riparian buffer. Note the south side has been planted by Pierce Conservation District to start the process. Second image is the lower/middle White River. Note complex forested floodplain and many side channels and off-channel habitat.</a:t>
            </a:r>
            <a:endParaRPr lang="en-US" dirty="0"/>
          </a:p>
        </p:txBody>
      </p:sp>
      <p:sp>
        <p:nvSpPr>
          <p:cNvPr id="4" name="Slide Number Placeholder 3"/>
          <p:cNvSpPr>
            <a:spLocks noGrp="1"/>
          </p:cNvSpPr>
          <p:nvPr>
            <p:ph type="sldNum" sz="quarter" idx="10"/>
          </p:nvPr>
        </p:nvSpPr>
        <p:spPr/>
        <p:txBody>
          <a:bodyPr/>
          <a:lstStyle/>
          <a:p>
            <a:fld id="{522161B2-327B-465E-BEBA-EAE15C024E3C}" type="slidenum">
              <a:rPr lang="en-US" smtClean="0"/>
              <a:t>15</a:t>
            </a:fld>
            <a:endParaRPr lang="en-US"/>
          </a:p>
        </p:txBody>
      </p:sp>
    </p:spTree>
    <p:extLst>
      <p:ext uri="{BB962C8B-B14F-4D97-AF65-F5344CB8AC3E}">
        <p14:creationId xmlns:p14="http://schemas.microsoft.com/office/powerpoint/2010/main" val="2187967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EE5DA6-5941-461B-9E68-CA46D5E84029}" type="datetime1">
              <a:rPr lang="en-US" smtClean="0"/>
              <a:t>6/19/2019</a:t>
            </a:fld>
            <a:endParaRPr lang="en-US" dirty="0"/>
          </a:p>
        </p:txBody>
      </p:sp>
      <p:sp>
        <p:nvSpPr>
          <p:cNvPr id="5" name="Footer Placeholder 4"/>
          <p:cNvSpPr>
            <a:spLocks noGrp="1"/>
          </p:cNvSpPr>
          <p:nvPr>
            <p:ph type="ftr" sz="quarter" idx="11"/>
          </p:nvPr>
        </p:nvSpPr>
        <p:spPr/>
        <p:txBody>
          <a:bodyPr/>
          <a:lstStyle/>
          <a:p>
            <a:r>
              <a:rPr lang="en-US"/>
              <a:t>Streamflow Restoration Meeting 6/5/2019</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CD3A5B6-FBC0-482E-9167-F2C870D82B43}" type="datetime1">
              <a:rPr lang="en-US" smtClean="0"/>
              <a:t>6/19/2019</a:t>
            </a:fld>
            <a:endParaRPr lang="en-US" dirty="0"/>
          </a:p>
        </p:txBody>
      </p:sp>
      <p:sp>
        <p:nvSpPr>
          <p:cNvPr id="6" name="Footer Placeholder 5"/>
          <p:cNvSpPr>
            <a:spLocks noGrp="1"/>
          </p:cNvSpPr>
          <p:nvPr>
            <p:ph type="ftr" sz="quarter" idx="11"/>
          </p:nvPr>
        </p:nvSpPr>
        <p:spPr/>
        <p:txBody>
          <a:bodyPr/>
          <a:lstStyle/>
          <a:p>
            <a:r>
              <a:rPr lang="en-US"/>
              <a:t>Streamflow Restoration Meeting 6/5/2019</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B2001D1-D71E-4A3B-B0E3-037C443D8812}" type="datetime1">
              <a:rPr lang="en-US" smtClean="0"/>
              <a:t>6/19/2019</a:t>
            </a:fld>
            <a:endParaRPr lang="en-US" dirty="0"/>
          </a:p>
        </p:txBody>
      </p:sp>
      <p:sp>
        <p:nvSpPr>
          <p:cNvPr id="5" name="Footer Placeholder 4"/>
          <p:cNvSpPr>
            <a:spLocks noGrp="1"/>
          </p:cNvSpPr>
          <p:nvPr>
            <p:ph type="ftr" sz="quarter" idx="11"/>
          </p:nvPr>
        </p:nvSpPr>
        <p:spPr/>
        <p:txBody>
          <a:bodyPr/>
          <a:lstStyle/>
          <a:p>
            <a:r>
              <a:rPr lang="en-US"/>
              <a:t>Streamflow Restoration Meeting 6/5/2019</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71CB357D-C872-4425-BEBC-51CA792C40DB}" type="datetime1">
              <a:rPr lang="en-US" smtClean="0"/>
              <a:t>6/19/2019</a:t>
            </a:fld>
            <a:endParaRPr lang="en-US" dirty="0"/>
          </a:p>
        </p:txBody>
      </p:sp>
      <p:sp>
        <p:nvSpPr>
          <p:cNvPr id="5" name="Footer Placeholder 4"/>
          <p:cNvSpPr>
            <a:spLocks noGrp="1"/>
          </p:cNvSpPr>
          <p:nvPr>
            <p:ph type="ftr" sz="quarter" idx="11"/>
          </p:nvPr>
        </p:nvSpPr>
        <p:spPr/>
        <p:txBody>
          <a:bodyPr/>
          <a:lstStyle/>
          <a:p>
            <a:r>
              <a:rPr lang="en-US"/>
              <a:t>Streamflow Restoration Meeting 6/5/2019</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75E0B6-86EE-4BD4-853E-B17149AFE4D4}" type="datetime1">
              <a:rPr lang="en-US" smtClean="0"/>
              <a:t>6/19/2019</a:t>
            </a:fld>
            <a:endParaRPr lang="en-US" dirty="0"/>
          </a:p>
        </p:txBody>
      </p:sp>
      <p:sp>
        <p:nvSpPr>
          <p:cNvPr id="5" name="Footer Placeholder 4"/>
          <p:cNvSpPr>
            <a:spLocks noGrp="1"/>
          </p:cNvSpPr>
          <p:nvPr>
            <p:ph type="ftr" sz="quarter" idx="11"/>
          </p:nvPr>
        </p:nvSpPr>
        <p:spPr/>
        <p:txBody>
          <a:bodyPr/>
          <a:lstStyle/>
          <a:p>
            <a:r>
              <a:rPr lang="en-US"/>
              <a:t>Streamflow Restoration Meeting 6/5/2019</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15EA517-8AFF-49AA-BC34-72B3D93CC2DB}" type="datetime1">
              <a:rPr lang="en-US" smtClean="0"/>
              <a:t>6/19/2019</a:t>
            </a:fld>
            <a:endParaRPr lang="en-US" dirty="0"/>
          </a:p>
        </p:txBody>
      </p:sp>
      <p:sp>
        <p:nvSpPr>
          <p:cNvPr id="4" name="Footer Placeholder 4"/>
          <p:cNvSpPr>
            <a:spLocks noGrp="1"/>
          </p:cNvSpPr>
          <p:nvPr>
            <p:ph type="ftr" sz="quarter" idx="11"/>
          </p:nvPr>
        </p:nvSpPr>
        <p:spPr/>
        <p:txBody>
          <a:bodyPr/>
          <a:lstStyle/>
          <a:p>
            <a:r>
              <a:rPr lang="en-US"/>
              <a:t>Streamflow Restoration Meeting 6/5/2019</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00893BC-5B56-4F5A-9768-760A5B4C4A1D}" type="datetime1">
              <a:rPr lang="en-US" smtClean="0"/>
              <a:t>6/19/2019</a:t>
            </a:fld>
            <a:endParaRPr lang="en-US" dirty="0"/>
          </a:p>
        </p:txBody>
      </p:sp>
      <p:sp>
        <p:nvSpPr>
          <p:cNvPr id="4" name="Footer Placeholder 4"/>
          <p:cNvSpPr>
            <a:spLocks noGrp="1"/>
          </p:cNvSpPr>
          <p:nvPr>
            <p:ph type="ftr" sz="quarter" idx="11"/>
          </p:nvPr>
        </p:nvSpPr>
        <p:spPr/>
        <p:txBody>
          <a:bodyPr/>
          <a:lstStyle/>
          <a:p>
            <a:r>
              <a:rPr lang="en-US"/>
              <a:t>Streamflow Restoration Meeting 6/5/2019</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94E2CD-DDA0-40F6-B5FD-D723D55C627D}" type="datetime1">
              <a:rPr lang="en-US" smtClean="0"/>
              <a:t>6/19/2019</a:t>
            </a:fld>
            <a:endParaRPr lang="en-US" dirty="0"/>
          </a:p>
        </p:txBody>
      </p:sp>
      <p:sp>
        <p:nvSpPr>
          <p:cNvPr id="5" name="Footer Placeholder 4"/>
          <p:cNvSpPr>
            <a:spLocks noGrp="1"/>
          </p:cNvSpPr>
          <p:nvPr>
            <p:ph type="ftr" sz="quarter" idx="11"/>
          </p:nvPr>
        </p:nvSpPr>
        <p:spPr/>
        <p:txBody>
          <a:bodyPr/>
          <a:lstStyle/>
          <a:p>
            <a:r>
              <a:rPr lang="en-US"/>
              <a:t>Streamflow Restoration Meeting 6/5/2019</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46F586-E3DA-4CDC-8774-5C29DFD62EA2}" type="datetime1">
              <a:rPr lang="en-US" smtClean="0"/>
              <a:t>6/19/2019</a:t>
            </a:fld>
            <a:endParaRPr lang="en-US" dirty="0"/>
          </a:p>
        </p:txBody>
      </p:sp>
      <p:sp>
        <p:nvSpPr>
          <p:cNvPr id="5" name="Footer Placeholder 4"/>
          <p:cNvSpPr>
            <a:spLocks noGrp="1"/>
          </p:cNvSpPr>
          <p:nvPr>
            <p:ph type="ftr" sz="quarter" idx="11"/>
          </p:nvPr>
        </p:nvSpPr>
        <p:spPr/>
        <p:txBody>
          <a:bodyPr/>
          <a:lstStyle/>
          <a:p>
            <a:r>
              <a:rPr lang="en-US"/>
              <a:t>Streamflow Restoration Meeting 6/5/2019</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ACCFC1FE-E398-48F7-9036-3FC06C9749CF}" type="datetime1">
              <a:rPr lang="en-US" smtClean="0"/>
              <a:t>6/19/2019</a:t>
            </a:fld>
            <a:endParaRPr lang="en-US" dirty="0"/>
          </a:p>
        </p:txBody>
      </p:sp>
      <p:sp>
        <p:nvSpPr>
          <p:cNvPr id="5" name="Footer Placeholder 4"/>
          <p:cNvSpPr>
            <a:spLocks noGrp="1"/>
          </p:cNvSpPr>
          <p:nvPr>
            <p:ph type="ftr" sz="quarter" idx="11"/>
          </p:nvPr>
        </p:nvSpPr>
        <p:spPr/>
        <p:txBody>
          <a:bodyPr/>
          <a:lstStyle/>
          <a:p>
            <a:r>
              <a:rPr lang="en-US"/>
              <a:t>Streamflow Restoration Meeting 6/5/2019</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6610ED-161A-468D-992F-6D9BD0ED42AD}" type="datetime1">
              <a:rPr lang="en-US" smtClean="0"/>
              <a:t>6/19/2019</a:t>
            </a:fld>
            <a:endParaRPr lang="en-US" dirty="0"/>
          </a:p>
        </p:txBody>
      </p:sp>
      <p:sp>
        <p:nvSpPr>
          <p:cNvPr id="5" name="Footer Placeholder 4"/>
          <p:cNvSpPr>
            <a:spLocks noGrp="1"/>
          </p:cNvSpPr>
          <p:nvPr>
            <p:ph type="ftr" sz="quarter" idx="11"/>
          </p:nvPr>
        </p:nvSpPr>
        <p:spPr/>
        <p:txBody>
          <a:bodyPr/>
          <a:lstStyle/>
          <a:p>
            <a:r>
              <a:rPr lang="en-US"/>
              <a:t>Streamflow Restoration Meeting 6/5/2019</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EBC2AE5-1FF4-435A-A6A4-9FE5337E1F24}" type="datetime1">
              <a:rPr lang="en-US" smtClean="0"/>
              <a:t>6/19/2019</a:t>
            </a:fld>
            <a:endParaRPr lang="en-US" dirty="0"/>
          </a:p>
        </p:txBody>
      </p:sp>
      <p:sp>
        <p:nvSpPr>
          <p:cNvPr id="6" name="Footer Placeholder 5"/>
          <p:cNvSpPr>
            <a:spLocks noGrp="1"/>
          </p:cNvSpPr>
          <p:nvPr>
            <p:ph type="ftr" sz="quarter" idx="11"/>
          </p:nvPr>
        </p:nvSpPr>
        <p:spPr/>
        <p:txBody>
          <a:bodyPr/>
          <a:lstStyle/>
          <a:p>
            <a:r>
              <a:rPr lang="en-US"/>
              <a:t>Streamflow Restoration Meeting 6/5/2019</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22F311-E1D7-440A-A9B9-A465A52829B7}" type="datetime1">
              <a:rPr lang="en-US" smtClean="0"/>
              <a:t>6/19/2019</a:t>
            </a:fld>
            <a:endParaRPr lang="en-US" dirty="0"/>
          </a:p>
        </p:txBody>
      </p:sp>
      <p:sp>
        <p:nvSpPr>
          <p:cNvPr id="8" name="Footer Placeholder 7"/>
          <p:cNvSpPr>
            <a:spLocks noGrp="1"/>
          </p:cNvSpPr>
          <p:nvPr>
            <p:ph type="ftr" sz="quarter" idx="11"/>
          </p:nvPr>
        </p:nvSpPr>
        <p:spPr/>
        <p:txBody>
          <a:bodyPr/>
          <a:lstStyle/>
          <a:p>
            <a:r>
              <a:rPr lang="en-US"/>
              <a:t>Streamflow Restoration Meeting 6/5/2019</a:t>
            </a:r>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A4FC05C-9044-4774-9488-9070BFFE9F1E}" type="datetime1">
              <a:rPr lang="en-US" smtClean="0"/>
              <a:t>6/19/2019</a:t>
            </a:fld>
            <a:endParaRPr lang="en-US" dirty="0"/>
          </a:p>
        </p:txBody>
      </p:sp>
      <p:sp>
        <p:nvSpPr>
          <p:cNvPr id="5" name="Footer Placeholder 3"/>
          <p:cNvSpPr>
            <a:spLocks noGrp="1"/>
          </p:cNvSpPr>
          <p:nvPr>
            <p:ph type="ftr" sz="quarter" idx="11"/>
          </p:nvPr>
        </p:nvSpPr>
        <p:spPr/>
        <p:txBody>
          <a:bodyPr/>
          <a:lstStyle/>
          <a:p>
            <a:r>
              <a:rPr lang="en-US"/>
              <a:t>Streamflow Restoration Meeting 6/5/2019</a:t>
            </a:r>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9C6B3E1-5AF9-4457-8FFF-19B023082C95}" type="datetime1">
              <a:rPr lang="en-US" smtClean="0"/>
              <a:t>6/19/2019</a:t>
            </a:fld>
            <a:endParaRPr lang="en-US" dirty="0"/>
          </a:p>
        </p:txBody>
      </p:sp>
      <p:sp>
        <p:nvSpPr>
          <p:cNvPr id="5" name="Footer Placeholder 2"/>
          <p:cNvSpPr>
            <a:spLocks noGrp="1"/>
          </p:cNvSpPr>
          <p:nvPr>
            <p:ph type="ftr" sz="quarter" idx="11"/>
          </p:nvPr>
        </p:nvSpPr>
        <p:spPr/>
        <p:txBody>
          <a:bodyPr/>
          <a:lstStyle/>
          <a:p>
            <a:r>
              <a:rPr lang="en-US"/>
              <a:t>Streamflow Restoration Meeting 6/5/2019</a:t>
            </a:r>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64857C79-02D2-4A51-91BA-9CD25624AEEE}" type="datetime1">
              <a:rPr lang="en-US" smtClean="0"/>
              <a:t>6/19/2019</a:t>
            </a:fld>
            <a:endParaRPr lang="en-US" dirty="0"/>
          </a:p>
        </p:txBody>
      </p:sp>
      <p:sp>
        <p:nvSpPr>
          <p:cNvPr id="5" name="Footer Placeholder 5"/>
          <p:cNvSpPr>
            <a:spLocks noGrp="1"/>
          </p:cNvSpPr>
          <p:nvPr>
            <p:ph type="ftr" sz="quarter" idx="11"/>
          </p:nvPr>
        </p:nvSpPr>
        <p:spPr/>
        <p:txBody>
          <a:bodyPr/>
          <a:lstStyle/>
          <a:p>
            <a:r>
              <a:rPr lang="en-US"/>
              <a:t>Streamflow Restoration Meeting 6/5/2019</a:t>
            </a:r>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9797146-6940-4F87-B4B2-3CA86CC9298B}" type="datetime1">
              <a:rPr lang="en-US" smtClean="0"/>
              <a:t>6/19/2019</a:t>
            </a:fld>
            <a:endParaRPr lang="en-US" dirty="0"/>
          </a:p>
        </p:txBody>
      </p:sp>
      <p:sp>
        <p:nvSpPr>
          <p:cNvPr id="6" name="Footer Placeholder 5"/>
          <p:cNvSpPr>
            <a:spLocks noGrp="1"/>
          </p:cNvSpPr>
          <p:nvPr>
            <p:ph type="ftr" sz="quarter" idx="11"/>
          </p:nvPr>
        </p:nvSpPr>
        <p:spPr/>
        <p:txBody>
          <a:bodyPr/>
          <a:lstStyle/>
          <a:p>
            <a:r>
              <a:rPr lang="en-US"/>
              <a:t>Streamflow Restoration Meeting 6/5/2019</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71B0617-0E37-4D8D-8E90-85E2CF27F4BD}" type="datetime1">
              <a:rPr lang="en-US" smtClean="0"/>
              <a:t>6/19/2019</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Streamflow Restoration Meeting 6/5/2019</a:t>
            </a:r>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s://www.southforkresearch.org/proj-bda.html"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4" y="1447800"/>
            <a:ext cx="10338545" cy="3329581"/>
          </a:xfrm>
        </p:spPr>
        <p:txBody>
          <a:bodyPr/>
          <a:lstStyle/>
          <a:p>
            <a:r>
              <a:rPr lang="en-US" dirty="0"/>
              <a:t>Salmon Habitat Protection and Restoration Strategy </a:t>
            </a:r>
            <a:br>
              <a:rPr lang="en-US" dirty="0"/>
            </a:br>
            <a:r>
              <a:rPr lang="en-US" dirty="0"/>
              <a:t>WRIA 10</a:t>
            </a:r>
          </a:p>
        </p:txBody>
      </p:sp>
      <p:sp>
        <p:nvSpPr>
          <p:cNvPr id="3" name="Subtitle 2"/>
          <p:cNvSpPr>
            <a:spLocks noGrp="1"/>
          </p:cNvSpPr>
          <p:nvPr>
            <p:ph type="subTitle" idx="1"/>
          </p:nvPr>
        </p:nvSpPr>
        <p:spPr/>
        <p:txBody>
          <a:bodyPr/>
          <a:lstStyle/>
          <a:p>
            <a:r>
              <a:rPr lang="en-US" dirty="0"/>
              <a:t>Liz Bockstiegel &amp; Lisa Spurrier</a:t>
            </a:r>
          </a:p>
          <a:p>
            <a:r>
              <a:rPr lang="en-US" dirty="0"/>
              <a:t>June 5, 2019</a:t>
            </a:r>
          </a:p>
          <a:p>
            <a:endParaRPr lang="en-US" dirty="0"/>
          </a:p>
        </p:txBody>
      </p:sp>
      <p:pic>
        <p:nvPicPr>
          <p:cNvPr id="4" name="Picture 3" descr="Salmon Habitat Recovery logo."/>
          <p:cNvPicPr>
            <a:picLocks noChangeAspect="1"/>
          </p:cNvPicPr>
          <p:nvPr/>
        </p:nvPicPr>
        <p:blipFill>
          <a:blip r:embed="rId3"/>
          <a:stretch>
            <a:fillRect/>
          </a:stretch>
        </p:blipFill>
        <p:spPr>
          <a:xfrm>
            <a:off x="7075487" y="3960316"/>
            <a:ext cx="2790825" cy="2495550"/>
          </a:xfrm>
          <a:prstGeom prst="rect">
            <a:avLst/>
          </a:prstGeom>
        </p:spPr>
      </p:pic>
    </p:spTree>
    <p:extLst>
      <p:ext uri="{BB962C8B-B14F-4D97-AF65-F5344CB8AC3E}">
        <p14:creationId xmlns:p14="http://schemas.microsoft.com/office/powerpoint/2010/main" val="1585157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998" y="148249"/>
            <a:ext cx="11419148" cy="661491"/>
          </a:xfrm>
        </p:spPr>
        <p:txBody>
          <a:bodyPr/>
          <a:lstStyle/>
          <a:p>
            <a:r>
              <a:rPr lang="en-US" dirty="0"/>
              <a:t>How will we achieve our goals?</a:t>
            </a:r>
          </a:p>
        </p:txBody>
      </p:sp>
      <p:sp>
        <p:nvSpPr>
          <p:cNvPr id="3" name="Content Placeholder 2"/>
          <p:cNvSpPr>
            <a:spLocks noGrp="1"/>
          </p:cNvSpPr>
          <p:nvPr>
            <p:ph idx="1"/>
          </p:nvPr>
        </p:nvSpPr>
        <p:spPr>
          <a:xfrm>
            <a:off x="976564" y="1206136"/>
            <a:ext cx="8755911" cy="1294224"/>
          </a:xfrm>
        </p:spPr>
        <p:txBody>
          <a:bodyPr/>
          <a:lstStyle/>
          <a:p>
            <a:r>
              <a:rPr lang="en-US" dirty="0"/>
              <a:t>Reconnect mainstem river channels to their floodplains</a:t>
            </a:r>
          </a:p>
          <a:p>
            <a:r>
              <a:rPr lang="en-US" dirty="0"/>
              <a:t>Restore habitat in highly productive tributaries and mainstem areas</a:t>
            </a:r>
          </a:p>
          <a:p>
            <a:r>
              <a:rPr lang="en-US" dirty="0"/>
              <a:t>Restore and maintain hydrologic regime</a:t>
            </a:r>
          </a:p>
          <a:p>
            <a:pPr marL="0" indent="0">
              <a:buNone/>
            </a:pPr>
            <a:endParaRPr lang="en-US" dirty="0"/>
          </a:p>
        </p:txBody>
      </p:sp>
      <p:pic>
        <p:nvPicPr>
          <p:cNvPr id="4" name="Picture 3" descr="Large woody debris in strea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02561" y="2958149"/>
            <a:ext cx="4305300" cy="3228975"/>
          </a:xfrm>
          <a:prstGeom prst="rect">
            <a:avLst/>
          </a:prstGeom>
          <a:ln>
            <a:solidFill>
              <a:schemeClr val="bg1"/>
            </a:solidFill>
          </a:ln>
        </p:spPr>
      </p:pic>
      <p:sp>
        <p:nvSpPr>
          <p:cNvPr id="5" name="TextBox 4"/>
          <p:cNvSpPr txBox="1"/>
          <p:nvPr/>
        </p:nvSpPr>
        <p:spPr>
          <a:xfrm>
            <a:off x="750468" y="6266782"/>
            <a:ext cx="4305301" cy="276999"/>
          </a:xfrm>
          <a:prstGeom prst="rect">
            <a:avLst/>
          </a:prstGeom>
          <a:noFill/>
        </p:spPr>
        <p:txBody>
          <a:bodyPr wrap="square" rtlCol="0">
            <a:spAutoFit/>
          </a:bodyPr>
          <a:lstStyle/>
          <a:p>
            <a:r>
              <a:rPr lang="en-US" sz="1200" dirty="0"/>
              <a:t>Photo: Liz Bockstiegel</a:t>
            </a:r>
          </a:p>
        </p:txBody>
      </p:sp>
      <p:sp>
        <p:nvSpPr>
          <p:cNvPr id="6" name="TextBox 5">
            <a:extLst>
              <a:ext uri="{FF2B5EF4-FFF2-40B4-BE49-F238E27FC236}">
                <a16:creationId xmlns:a16="http://schemas.microsoft.com/office/drawing/2014/main" id="{83472862-C8FE-4E07-A474-0D7C33EEF6BB}"/>
              </a:ext>
            </a:extLst>
          </p:cNvPr>
          <p:cNvSpPr txBox="1"/>
          <p:nvPr/>
        </p:nvSpPr>
        <p:spPr>
          <a:xfrm>
            <a:off x="4829672" y="2500360"/>
            <a:ext cx="6735778" cy="5088573"/>
          </a:xfrm>
          <a:prstGeom prst="rect">
            <a:avLst/>
          </a:prstGeom>
          <a:noFill/>
        </p:spPr>
        <p:txBody>
          <a:bodyPr wrap="square" rtlCol="0">
            <a:spAutoFit/>
          </a:bodyPr>
          <a:lstStyle/>
          <a:p>
            <a:pPr marL="342900" indent="-342900">
              <a:spcBef>
                <a:spcPts val="1000"/>
              </a:spcBef>
              <a:buClr>
                <a:schemeClr val="bg2">
                  <a:lumMod val="40000"/>
                  <a:lumOff val="60000"/>
                </a:schemeClr>
              </a:buClr>
              <a:buSzPct val="80000"/>
              <a:buFont typeface="Wingdings 3" charset="2"/>
              <a:buChar char=""/>
            </a:pPr>
            <a:r>
              <a:rPr lang="en-US" sz="2000" dirty="0">
                <a:latin typeface="+mj-lt"/>
                <a:ea typeface="+mj-ea"/>
                <a:cs typeface="+mj-cs"/>
              </a:rPr>
              <a:t>Protect Highly Productive Tributary and Mainstem Areas</a:t>
            </a:r>
          </a:p>
          <a:p>
            <a:pPr marL="342900" indent="-342900">
              <a:spcBef>
                <a:spcPts val="1000"/>
              </a:spcBef>
              <a:buClr>
                <a:schemeClr val="bg2">
                  <a:lumMod val="40000"/>
                  <a:lumOff val="60000"/>
                </a:schemeClr>
              </a:buClr>
              <a:buSzPct val="80000"/>
              <a:buFont typeface="Wingdings 3" charset="2"/>
              <a:buChar char=""/>
            </a:pPr>
            <a:r>
              <a:rPr lang="en-US" sz="2000" dirty="0">
                <a:latin typeface="+mj-lt"/>
                <a:ea typeface="+mj-ea"/>
                <a:cs typeface="+mj-cs"/>
              </a:rPr>
              <a:t>Remove Physical Barriers to Fish Movement and Migration</a:t>
            </a:r>
          </a:p>
          <a:p>
            <a:pPr marL="342900" indent="-342900">
              <a:spcBef>
                <a:spcPts val="1000"/>
              </a:spcBef>
              <a:buClr>
                <a:schemeClr val="bg2">
                  <a:lumMod val="40000"/>
                  <a:lumOff val="60000"/>
                </a:schemeClr>
              </a:buClr>
              <a:buSzPct val="80000"/>
              <a:buFont typeface="Wingdings 3" charset="2"/>
              <a:buChar char=""/>
            </a:pPr>
            <a:r>
              <a:rPr lang="en-US" sz="2000" dirty="0">
                <a:latin typeface="+mj-lt"/>
                <a:ea typeface="+mj-ea"/>
                <a:cs typeface="+mj-cs"/>
              </a:rPr>
              <a:t>Restore Estuarine Habitats</a:t>
            </a:r>
          </a:p>
          <a:p>
            <a:pPr marL="342900" indent="-342900">
              <a:spcBef>
                <a:spcPts val="1000"/>
              </a:spcBef>
              <a:buClr>
                <a:schemeClr val="bg2">
                  <a:lumMod val="40000"/>
                  <a:lumOff val="60000"/>
                </a:schemeClr>
              </a:buClr>
              <a:buSzPct val="80000"/>
              <a:buFont typeface="Wingdings 3" charset="2"/>
              <a:buChar char=""/>
            </a:pPr>
            <a:r>
              <a:rPr lang="en-US" sz="2000" dirty="0">
                <a:latin typeface="+mj-lt"/>
                <a:ea typeface="+mj-ea"/>
                <a:cs typeface="+mj-cs"/>
              </a:rPr>
              <a:t>Restore Nearshore Areas</a:t>
            </a:r>
          </a:p>
          <a:p>
            <a:pPr marL="342900" indent="-342900">
              <a:spcBef>
                <a:spcPts val="1000"/>
              </a:spcBef>
              <a:buClr>
                <a:schemeClr val="bg2">
                  <a:lumMod val="40000"/>
                  <a:lumOff val="60000"/>
                </a:schemeClr>
              </a:buClr>
              <a:buSzPct val="80000"/>
              <a:buFont typeface="Wingdings 3" charset="2"/>
              <a:buChar char=""/>
            </a:pPr>
            <a:r>
              <a:rPr lang="en-US" sz="2000" dirty="0">
                <a:latin typeface="+mj-lt"/>
                <a:ea typeface="+mj-ea"/>
                <a:cs typeface="+mj-cs"/>
              </a:rPr>
              <a:t>Improve Water Quality</a:t>
            </a:r>
          </a:p>
          <a:p>
            <a:pPr marL="342900" indent="-342900">
              <a:spcBef>
                <a:spcPts val="1000"/>
              </a:spcBef>
              <a:buClr>
                <a:schemeClr val="bg2">
                  <a:lumMod val="40000"/>
                  <a:lumOff val="60000"/>
                </a:schemeClr>
              </a:buClr>
              <a:buSzPct val="80000"/>
              <a:buFont typeface="Wingdings 3" charset="2"/>
              <a:buChar char=""/>
            </a:pPr>
            <a:r>
              <a:rPr lang="en-US" sz="2000" dirty="0">
                <a:latin typeface="+mj-lt"/>
                <a:ea typeface="+mj-ea"/>
                <a:cs typeface="+mj-cs"/>
              </a:rPr>
              <a:t>Coordinate Regulatory and Incentive Programs</a:t>
            </a:r>
          </a:p>
          <a:p>
            <a:pPr marL="342900" indent="-342900">
              <a:spcBef>
                <a:spcPts val="1000"/>
              </a:spcBef>
              <a:buClr>
                <a:schemeClr val="bg2">
                  <a:lumMod val="40000"/>
                  <a:lumOff val="60000"/>
                </a:schemeClr>
              </a:buClr>
              <a:buSzPct val="80000"/>
              <a:buFont typeface="Wingdings 3" charset="2"/>
              <a:buChar char=""/>
            </a:pPr>
            <a:r>
              <a:rPr lang="en-US" sz="2000" dirty="0">
                <a:latin typeface="+mj-lt"/>
                <a:ea typeface="+mj-ea"/>
                <a:cs typeface="+mj-cs"/>
              </a:rPr>
              <a:t>Develop and Implement Salmon-Safe Farming Practices</a:t>
            </a:r>
          </a:p>
          <a:p>
            <a:pPr marL="342900" indent="-342900">
              <a:spcBef>
                <a:spcPts val="1000"/>
              </a:spcBef>
              <a:buClr>
                <a:schemeClr val="bg2">
                  <a:lumMod val="40000"/>
                  <a:lumOff val="60000"/>
                </a:schemeClr>
              </a:buClr>
              <a:buSzPct val="80000"/>
              <a:buFont typeface="Wingdings 3" charset="2"/>
              <a:buChar char=""/>
            </a:pPr>
            <a:r>
              <a:rPr lang="en-US" sz="2000" dirty="0">
                <a:latin typeface="+mj-lt"/>
                <a:ea typeface="+mj-ea"/>
                <a:cs typeface="+mj-cs"/>
              </a:rPr>
              <a:t>Conduct Outreach and Education</a:t>
            </a:r>
          </a:p>
          <a:p>
            <a:pPr marL="342900" indent="-342900">
              <a:spcBef>
                <a:spcPts val="1000"/>
              </a:spcBef>
              <a:buClr>
                <a:schemeClr val="bg2">
                  <a:lumMod val="40000"/>
                  <a:lumOff val="60000"/>
                </a:schemeClr>
              </a:buClr>
              <a:buSzPct val="80000"/>
              <a:buFont typeface="Wingdings 3" charset="2"/>
              <a:buChar char=""/>
            </a:pPr>
            <a:endParaRPr lang="en-US" sz="2000" dirty="0">
              <a:latin typeface="+mj-lt"/>
              <a:ea typeface="+mj-ea"/>
              <a:cs typeface="+mj-cs"/>
            </a:endParaRPr>
          </a:p>
          <a:p>
            <a:endParaRPr lang="en-US" dirty="0"/>
          </a:p>
        </p:txBody>
      </p:sp>
      <p:sp>
        <p:nvSpPr>
          <p:cNvPr id="7" name="Right Brace 6" descr="first three topics are the most important.">
            <a:extLst>
              <a:ext uri="{FF2B5EF4-FFF2-40B4-BE49-F238E27FC236}">
                <a16:creationId xmlns:a16="http://schemas.microsoft.com/office/drawing/2014/main" id="{214DCF98-0139-484F-AC65-8DA58BC525CB}"/>
              </a:ext>
            </a:extLst>
          </p:cNvPr>
          <p:cNvSpPr/>
          <p:nvPr/>
        </p:nvSpPr>
        <p:spPr>
          <a:xfrm>
            <a:off x="9418582" y="1206135"/>
            <a:ext cx="620161" cy="1147765"/>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DFDA81AF-F658-4BC0-9307-24B83C81FED7}"/>
              </a:ext>
            </a:extLst>
          </p:cNvPr>
          <p:cNvSpPr txBox="1"/>
          <p:nvPr/>
        </p:nvSpPr>
        <p:spPr>
          <a:xfrm>
            <a:off x="9957862" y="1457634"/>
            <a:ext cx="1430447" cy="646331"/>
          </a:xfrm>
          <a:prstGeom prst="rect">
            <a:avLst/>
          </a:prstGeom>
          <a:noFill/>
        </p:spPr>
        <p:txBody>
          <a:bodyPr wrap="square" rtlCol="0">
            <a:spAutoFit/>
          </a:bodyPr>
          <a:lstStyle/>
          <a:p>
            <a:r>
              <a:rPr lang="en-US" dirty="0"/>
              <a:t>Focus for Streamflow</a:t>
            </a:r>
          </a:p>
        </p:txBody>
      </p:sp>
      <p:sp>
        <p:nvSpPr>
          <p:cNvPr id="9" name="TextBox 8">
            <a:extLst>
              <a:ext uri="{FF2B5EF4-FFF2-40B4-BE49-F238E27FC236}">
                <a16:creationId xmlns:a16="http://schemas.microsoft.com/office/drawing/2014/main" id="{0BC18ADC-1D97-42BC-ACED-D9B5E85432F8}"/>
              </a:ext>
            </a:extLst>
          </p:cNvPr>
          <p:cNvSpPr txBox="1"/>
          <p:nvPr/>
        </p:nvSpPr>
        <p:spPr>
          <a:xfrm>
            <a:off x="1023042" y="809740"/>
            <a:ext cx="5794217" cy="369332"/>
          </a:xfrm>
          <a:prstGeom prst="rect">
            <a:avLst/>
          </a:prstGeom>
          <a:noFill/>
        </p:spPr>
        <p:txBody>
          <a:bodyPr wrap="square" rtlCol="0">
            <a:spAutoFit/>
          </a:bodyPr>
          <a:lstStyle/>
          <a:p>
            <a:r>
              <a:rPr lang="en-US" dirty="0"/>
              <a:t>Through implementing the following strategies: </a:t>
            </a:r>
          </a:p>
        </p:txBody>
      </p:sp>
    </p:spTree>
    <p:extLst>
      <p:ext uri="{BB962C8B-B14F-4D97-AF65-F5344CB8AC3E}">
        <p14:creationId xmlns:p14="http://schemas.microsoft.com/office/powerpoint/2010/main" val="3355958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Reconnect </a:t>
            </a:r>
            <a:r>
              <a:rPr lang="en-US" dirty="0" err="1"/>
              <a:t>Mainstem</a:t>
            </a:r>
            <a:r>
              <a:rPr lang="en-US" dirty="0"/>
              <a:t> Rivers to their Floodplains</a:t>
            </a:r>
          </a:p>
        </p:txBody>
      </p:sp>
      <p:pic>
        <p:nvPicPr>
          <p:cNvPr id="8" name="Content Placeholder 7" descr="County Line Levee Setback."/>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8279408" y="2585045"/>
            <a:ext cx="4195763" cy="3146822"/>
          </a:xfrm>
          <a:ln>
            <a:solidFill>
              <a:schemeClr val="bg1"/>
            </a:solidFill>
          </a:ln>
        </p:spPr>
      </p:pic>
      <p:pic>
        <p:nvPicPr>
          <p:cNvPr id="5" name="Content Placeholder 4" descr="Sportsman Levee Mainenance."/>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4913313" y="2580879"/>
            <a:ext cx="4200525" cy="3150393"/>
          </a:xfrm>
          <a:ln>
            <a:solidFill>
              <a:schemeClr val="bg1"/>
            </a:solidFill>
          </a:ln>
        </p:spPr>
      </p:pic>
      <p:sp>
        <p:nvSpPr>
          <p:cNvPr id="9" name="TextBox 8"/>
          <p:cNvSpPr txBox="1"/>
          <p:nvPr/>
        </p:nvSpPr>
        <p:spPr>
          <a:xfrm>
            <a:off x="5438379" y="6256338"/>
            <a:ext cx="3150393" cy="307777"/>
          </a:xfrm>
          <a:prstGeom prst="rect">
            <a:avLst/>
          </a:prstGeom>
          <a:noFill/>
        </p:spPr>
        <p:txBody>
          <a:bodyPr wrap="square" rtlCol="0">
            <a:spAutoFit/>
          </a:bodyPr>
          <a:lstStyle/>
          <a:p>
            <a:r>
              <a:rPr lang="en-US" sz="1400" dirty="0"/>
              <a:t>Sportsman Levee Maintenance      </a:t>
            </a:r>
          </a:p>
        </p:txBody>
      </p:sp>
      <p:sp>
        <p:nvSpPr>
          <p:cNvPr id="10" name="TextBox 9"/>
          <p:cNvSpPr txBox="1"/>
          <p:nvPr/>
        </p:nvSpPr>
        <p:spPr>
          <a:xfrm>
            <a:off x="8803878" y="6256338"/>
            <a:ext cx="3150393" cy="307777"/>
          </a:xfrm>
          <a:prstGeom prst="rect">
            <a:avLst/>
          </a:prstGeom>
          <a:noFill/>
        </p:spPr>
        <p:txBody>
          <a:bodyPr wrap="square" rtlCol="0">
            <a:spAutoFit/>
          </a:bodyPr>
          <a:lstStyle/>
          <a:p>
            <a:r>
              <a:rPr lang="en-US" sz="1400" dirty="0" err="1"/>
              <a:t>Countyline</a:t>
            </a:r>
            <a:r>
              <a:rPr lang="en-US" sz="1400" dirty="0"/>
              <a:t> Levee Setback</a:t>
            </a:r>
          </a:p>
        </p:txBody>
      </p:sp>
      <p:sp>
        <p:nvSpPr>
          <p:cNvPr id="11" name="Content Placeholder 2"/>
          <p:cNvSpPr txBox="1">
            <a:spLocks/>
          </p:cNvSpPr>
          <p:nvPr/>
        </p:nvSpPr>
        <p:spPr>
          <a:xfrm>
            <a:off x="696912" y="2052918"/>
            <a:ext cx="4526361" cy="419548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r>
              <a:rPr lang="en-US" dirty="0"/>
              <a:t>48 river miles contained in revetments and levees on the Puyallup, Carbon, and White Rivers</a:t>
            </a:r>
          </a:p>
          <a:p>
            <a:r>
              <a:rPr lang="en-US" dirty="0"/>
              <a:t>Levee setback or removal projects</a:t>
            </a:r>
          </a:p>
          <a:p>
            <a:pPr lvl="1"/>
            <a:r>
              <a:rPr lang="en-US" dirty="0"/>
              <a:t>Restore habitat forming processes &amp; increase habitat diversity</a:t>
            </a:r>
          </a:p>
          <a:p>
            <a:pPr lvl="2"/>
            <a:r>
              <a:rPr lang="en-US" dirty="0"/>
              <a:t>Reconnected floodplain</a:t>
            </a:r>
          </a:p>
          <a:p>
            <a:pPr lvl="2"/>
            <a:r>
              <a:rPr lang="en-US" dirty="0"/>
              <a:t>Side channels</a:t>
            </a:r>
          </a:p>
          <a:p>
            <a:pPr lvl="2"/>
            <a:r>
              <a:rPr lang="en-US" dirty="0"/>
              <a:t>Off-channel habitat</a:t>
            </a:r>
          </a:p>
          <a:p>
            <a:pPr lvl="2"/>
            <a:r>
              <a:rPr lang="en-US" dirty="0"/>
              <a:t>Floodplain Wetlands</a:t>
            </a:r>
          </a:p>
          <a:p>
            <a:pPr lvl="2"/>
            <a:r>
              <a:rPr lang="en-US" dirty="0"/>
              <a:t>Water/Flood Storage</a:t>
            </a:r>
          </a:p>
          <a:p>
            <a:r>
              <a:rPr lang="en-US" dirty="0"/>
              <a:t>Restore natural habitat forming processes</a:t>
            </a:r>
          </a:p>
        </p:txBody>
      </p:sp>
      <p:sp>
        <p:nvSpPr>
          <p:cNvPr id="12" name="TextBox 11"/>
          <p:cNvSpPr txBox="1"/>
          <p:nvPr/>
        </p:nvSpPr>
        <p:spPr>
          <a:xfrm>
            <a:off x="5438379" y="6564115"/>
            <a:ext cx="3200400" cy="276999"/>
          </a:xfrm>
          <a:prstGeom prst="rect">
            <a:avLst/>
          </a:prstGeom>
          <a:noFill/>
        </p:spPr>
        <p:txBody>
          <a:bodyPr wrap="square" rtlCol="0">
            <a:spAutoFit/>
          </a:bodyPr>
          <a:lstStyle/>
          <a:p>
            <a:r>
              <a:rPr lang="en-US" sz="1200" dirty="0"/>
              <a:t>Photos: Liz Bockstiegel</a:t>
            </a:r>
          </a:p>
        </p:txBody>
      </p:sp>
    </p:spTree>
    <p:extLst>
      <p:ext uri="{BB962C8B-B14F-4D97-AF65-F5344CB8AC3E}">
        <p14:creationId xmlns:p14="http://schemas.microsoft.com/office/powerpoint/2010/main" val="2684699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EBEBEB"/>
                </a:solidFill>
              </a:rPr>
              <a:t>High Priority Tributaries in WRIA 10 </a:t>
            </a:r>
            <a:endParaRPr lang="en-US" dirty="0"/>
          </a:p>
        </p:txBody>
      </p:sp>
      <p:sp>
        <p:nvSpPr>
          <p:cNvPr id="4" name="Content Placeholder 3"/>
          <p:cNvSpPr>
            <a:spLocks noGrp="1"/>
          </p:cNvSpPr>
          <p:nvPr>
            <p:ph sz="half" idx="2"/>
          </p:nvPr>
        </p:nvSpPr>
        <p:spPr>
          <a:xfrm>
            <a:off x="646112" y="1358900"/>
            <a:ext cx="4853540" cy="5359400"/>
          </a:xfrm>
        </p:spPr>
        <p:txBody>
          <a:bodyPr>
            <a:normAutofit fontScale="70000" lnSpcReduction="20000"/>
          </a:bodyPr>
          <a:lstStyle/>
          <a:p>
            <a:pPr lvl="0">
              <a:buClr>
                <a:srgbClr val="1E5155">
                  <a:lumMod val="40000"/>
                  <a:lumOff val="60000"/>
                </a:srgbClr>
              </a:buClr>
            </a:pPr>
            <a:r>
              <a:rPr lang="en-US" sz="2000" b="1" dirty="0">
                <a:solidFill>
                  <a:prstClr val="white"/>
                </a:solidFill>
              </a:rPr>
              <a:t>Lower Puyallup River</a:t>
            </a:r>
          </a:p>
          <a:p>
            <a:pPr lvl="1">
              <a:buClr>
                <a:srgbClr val="1E5155">
                  <a:lumMod val="40000"/>
                  <a:lumOff val="60000"/>
                </a:srgbClr>
              </a:buClr>
            </a:pPr>
            <a:r>
              <a:rPr lang="en-US" sz="1900" dirty="0">
                <a:solidFill>
                  <a:prstClr val="white"/>
                </a:solidFill>
              </a:rPr>
              <a:t>Fennel Creek</a:t>
            </a:r>
          </a:p>
          <a:p>
            <a:pPr lvl="1">
              <a:buClr>
                <a:srgbClr val="1E5155">
                  <a:lumMod val="40000"/>
                  <a:lumOff val="60000"/>
                </a:srgbClr>
              </a:buClr>
            </a:pPr>
            <a:r>
              <a:rPr lang="en-US" sz="1900" dirty="0">
                <a:solidFill>
                  <a:prstClr val="white"/>
                </a:solidFill>
              </a:rPr>
              <a:t>Clear Creek</a:t>
            </a:r>
          </a:p>
          <a:p>
            <a:pPr lvl="1">
              <a:buClr>
                <a:srgbClr val="1E5155">
                  <a:lumMod val="40000"/>
                  <a:lumOff val="60000"/>
                </a:srgbClr>
              </a:buClr>
            </a:pPr>
            <a:r>
              <a:rPr lang="en-US" sz="1900" dirty="0">
                <a:solidFill>
                  <a:prstClr val="white"/>
                </a:solidFill>
              </a:rPr>
              <a:t>Clarks Creek</a:t>
            </a:r>
          </a:p>
          <a:p>
            <a:pPr lvl="0">
              <a:buClr>
                <a:srgbClr val="1E5155">
                  <a:lumMod val="40000"/>
                  <a:lumOff val="60000"/>
                </a:srgbClr>
              </a:buClr>
            </a:pPr>
            <a:r>
              <a:rPr lang="en-US" b="1" dirty="0">
                <a:solidFill>
                  <a:prstClr val="white"/>
                </a:solidFill>
              </a:rPr>
              <a:t>Lower White River</a:t>
            </a:r>
          </a:p>
          <a:p>
            <a:pPr lvl="1">
              <a:buClr>
                <a:srgbClr val="1E5155">
                  <a:lumMod val="40000"/>
                  <a:lumOff val="60000"/>
                </a:srgbClr>
              </a:buClr>
            </a:pPr>
            <a:r>
              <a:rPr lang="en-US" sz="1700" dirty="0">
                <a:solidFill>
                  <a:prstClr val="white"/>
                </a:solidFill>
              </a:rPr>
              <a:t>Boise Creek</a:t>
            </a:r>
            <a:endParaRPr lang="en-US" sz="1800" dirty="0">
              <a:solidFill>
                <a:prstClr val="white"/>
              </a:solidFill>
            </a:endParaRPr>
          </a:p>
          <a:p>
            <a:pPr lvl="0">
              <a:buClr>
                <a:srgbClr val="1E5155">
                  <a:lumMod val="40000"/>
                  <a:lumOff val="60000"/>
                </a:srgbClr>
              </a:buClr>
            </a:pPr>
            <a:r>
              <a:rPr lang="en-US" b="1" dirty="0">
                <a:solidFill>
                  <a:prstClr val="white"/>
                </a:solidFill>
              </a:rPr>
              <a:t>Middle White River</a:t>
            </a:r>
          </a:p>
          <a:p>
            <a:pPr lvl="1">
              <a:buClr>
                <a:srgbClr val="1E5155">
                  <a:lumMod val="40000"/>
                  <a:lumOff val="60000"/>
                </a:srgbClr>
              </a:buClr>
            </a:pPr>
            <a:r>
              <a:rPr lang="en-US" sz="1700" dirty="0">
                <a:solidFill>
                  <a:prstClr val="white"/>
                </a:solidFill>
              </a:rPr>
              <a:t>Clearwater River</a:t>
            </a:r>
            <a:endParaRPr lang="en-US" sz="2000" dirty="0">
              <a:solidFill>
                <a:prstClr val="white"/>
              </a:solidFill>
            </a:endParaRPr>
          </a:p>
          <a:p>
            <a:pPr lvl="0">
              <a:buClr>
                <a:srgbClr val="1E5155">
                  <a:lumMod val="40000"/>
                  <a:lumOff val="60000"/>
                </a:srgbClr>
              </a:buClr>
            </a:pPr>
            <a:r>
              <a:rPr lang="en-US" sz="2000" b="1" dirty="0">
                <a:solidFill>
                  <a:prstClr val="white"/>
                </a:solidFill>
              </a:rPr>
              <a:t>Upper White River</a:t>
            </a:r>
          </a:p>
          <a:p>
            <a:pPr lvl="1">
              <a:buClr>
                <a:srgbClr val="1E5155">
                  <a:lumMod val="40000"/>
                  <a:lumOff val="60000"/>
                </a:srgbClr>
              </a:buClr>
            </a:pPr>
            <a:r>
              <a:rPr lang="en-US" sz="1800" dirty="0" err="1">
                <a:solidFill>
                  <a:prstClr val="white"/>
                </a:solidFill>
              </a:rPr>
              <a:t>Greenwater</a:t>
            </a:r>
            <a:r>
              <a:rPr lang="en-US" sz="1800" dirty="0">
                <a:solidFill>
                  <a:prstClr val="white"/>
                </a:solidFill>
              </a:rPr>
              <a:t> River</a:t>
            </a:r>
          </a:p>
          <a:p>
            <a:pPr lvl="1">
              <a:buClr>
                <a:srgbClr val="1E5155">
                  <a:lumMod val="40000"/>
                  <a:lumOff val="60000"/>
                </a:srgbClr>
              </a:buClr>
            </a:pPr>
            <a:r>
              <a:rPr lang="en-US" sz="1800" dirty="0">
                <a:solidFill>
                  <a:prstClr val="white"/>
                </a:solidFill>
              </a:rPr>
              <a:t>Huckleberry Creek</a:t>
            </a:r>
          </a:p>
          <a:p>
            <a:pPr lvl="1">
              <a:buClr>
                <a:srgbClr val="1E5155">
                  <a:lumMod val="40000"/>
                  <a:lumOff val="60000"/>
                </a:srgbClr>
              </a:buClr>
            </a:pPr>
            <a:r>
              <a:rPr lang="en-US" sz="1900" dirty="0">
                <a:solidFill>
                  <a:prstClr val="white"/>
                </a:solidFill>
              </a:rPr>
              <a:t>West Fork White River</a:t>
            </a:r>
            <a:endParaRPr lang="en-US" dirty="0">
              <a:solidFill>
                <a:prstClr val="white"/>
              </a:solidFill>
            </a:endParaRPr>
          </a:p>
          <a:p>
            <a:pPr lvl="0">
              <a:buClr>
                <a:srgbClr val="1E5155">
                  <a:lumMod val="40000"/>
                  <a:lumOff val="60000"/>
                </a:srgbClr>
              </a:buClr>
            </a:pPr>
            <a:r>
              <a:rPr lang="en-US" sz="2000" b="1" dirty="0">
                <a:solidFill>
                  <a:prstClr val="white"/>
                </a:solidFill>
              </a:rPr>
              <a:t>Upper Puyallup River</a:t>
            </a:r>
          </a:p>
          <a:p>
            <a:pPr lvl="1">
              <a:buClr>
                <a:srgbClr val="1E5155">
                  <a:lumMod val="40000"/>
                  <a:lumOff val="60000"/>
                </a:srgbClr>
              </a:buClr>
            </a:pPr>
            <a:r>
              <a:rPr lang="en-US" sz="1800" dirty="0" err="1">
                <a:solidFill>
                  <a:prstClr val="white"/>
                </a:solidFill>
              </a:rPr>
              <a:t>Kapowsin</a:t>
            </a:r>
            <a:r>
              <a:rPr lang="en-US" sz="1800" dirty="0">
                <a:solidFill>
                  <a:prstClr val="white"/>
                </a:solidFill>
              </a:rPr>
              <a:t> Creek</a:t>
            </a:r>
          </a:p>
          <a:p>
            <a:pPr lvl="0">
              <a:buClr>
                <a:srgbClr val="1E5155">
                  <a:lumMod val="40000"/>
                  <a:lumOff val="60000"/>
                </a:srgbClr>
              </a:buClr>
            </a:pPr>
            <a:r>
              <a:rPr lang="en-US" sz="2000" b="1" dirty="0">
                <a:solidFill>
                  <a:prstClr val="white"/>
                </a:solidFill>
              </a:rPr>
              <a:t>Carbon River</a:t>
            </a:r>
          </a:p>
          <a:p>
            <a:pPr lvl="1">
              <a:buClr>
                <a:srgbClr val="1E5155">
                  <a:lumMod val="40000"/>
                  <a:lumOff val="60000"/>
                </a:srgbClr>
              </a:buClr>
            </a:pPr>
            <a:r>
              <a:rPr lang="en-US" sz="1800" dirty="0" err="1">
                <a:solidFill>
                  <a:prstClr val="white"/>
                </a:solidFill>
              </a:rPr>
              <a:t>Voights</a:t>
            </a:r>
            <a:r>
              <a:rPr lang="en-US" sz="1800" dirty="0">
                <a:solidFill>
                  <a:prstClr val="white"/>
                </a:solidFill>
              </a:rPr>
              <a:t> Creek</a:t>
            </a:r>
          </a:p>
          <a:p>
            <a:pPr lvl="0">
              <a:buClr>
                <a:srgbClr val="1E5155">
                  <a:lumMod val="40000"/>
                  <a:lumOff val="60000"/>
                </a:srgbClr>
              </a:buClr>
            </a:pPr>
            <a:r>
              <a:rPr lang="en-US" sz="2000" b="1" dirty="0">
                <a:solidFill>
                  <a:prstClr val="white"/>
                </a:solidFill>
              </a:rPr>
              <a:t>South Prairie Creek</a:t>
            </a:r>
          </a:p>
          <a:p>
            <a:pPr lvl="1">
              <a:buClr>
                <a:srgbClr val="1E5155">
                  <a:lumMod val="40000"/>
                  <a:lumOff val="60000"/>
                </a:srgbClr>
              </a:buClr>
            </a:pPr>
            <a:r>
              <a:rPr lang="en-US" sz="2000" dirty="0" err="1">
                <a:solidFill>
                  <a:prstClr val="white"/>
                </a:solidFill>
              </a:rPr>
              <a:t>Wilkeson</a:t>
            </a:r>
            <a:r>
              <a:rPr lang="en-US" sz="2000" dirty="0">
                <a:solidFill>
                  <a:prstClr val="white"/>
                </a:solidFill>
              </a:rPr>
              <a:t> Creek</a:t>
            </a:r>
          </a:p>
          <a:p>
            <a:pPr>
              <a:buClr>
                <a:srgbClr val="1E5155">
                  <a:lumMod val="40000"/>
                  <a:lumOff val="60000"/>
                </a:srgbClr>
              </a:buClr>
            </a:pPr>
            <a:endParaRPr lang="en-US" sz="2000" dirty="0">
              <a:solidFill>
                <a:prstClr val="white"/>
              </a:solidFill>
            </a:endParaRPr>
          </a:p>
          <a:p>
            <a:pPr lvl="0">
              <a:buClr>
                <a:srgbClr val="1E5155">
                  <a:lumMod val="40000"/>
                  <a:lumOff val="60000"/>
                </a:srgbClr>
              </a:buClr>
            </a:pPr>
            <a:endParaRPr lang="en-US" sz="2000" dirty="0">
              <a:solidFill>
                <a:prstClr val="white"/>
              </a:solidFill>
            </a:endParaRPr>
          </a:p>
          <a:p>
            <a:endParaRPr lang="en-US" dirty="0"/>
          </a:p>
        </p:txBody>
      </p:sp>
      <p:pic>
        <p:nvPicPr>
          <p:cNvPr id="9" name="Picture 8" descr="WRIA 10 Subbasin map."/>
          <p:cNvPicPr>
            <a:picLocks noChangeAspect="1"/>
          </p:cNvPicPr>
          <p:nvPr/>
        </p:nvPicPr>
        <p:blipFill>
          <a:blip r:embed="rId2"/>
          <a:stretch>
            <a:fillRect/>
          </a:stretch>
        </p:blipFill>
        <p:spPr>
          <a:xfrm>
            <a:off x="3429551" y="1241256"/>
            <a:ext cx="7225749" cy="5423068"/>
          </a:xfrm>
          <a:prstGeom prst="rect">
            <a:avLst/>
          </a:prstGeom>
        </p:spPr>
      </p:pic>
    </p:spTree>
    <p:extLst>
      <p:ext uri="{BB962C8B-B14F-4D97-AF65-F5344CB8AC3E}">
        <p14:creationId xmlns:p14="http://schemas.microsoft.com/office/powerpoint/2010/main" val="4259026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Restore habitat in highly productive tributaries and </a:t>
            </a:r>
            <a:r>
              <a:rPr lang="en-US" dirty="0" err="1"/>
              <a:t>mainstem</a:t>
            </a:r>
            <a:r>
              <a:rPr lang="en-US" dirty="0"/>
              <a:t> areas</a:t>
            </a:r>
          </a:p>
        </p:txBody>
      </p:sp>
      <p:sp>
        <p:nvSpPr>
          <p:cNvPr id="3" name="Content Placeholder 2"/>
          <p:cNvSpPr>
            <a:spLocks noGrp="1"/>
          </p:cNvSpPr>
          <p:nvPr>
            <p:ph idx="1"/>
          </p:nvPr>
        </p:nvSpPr>
        <p:spPr>
          <a:xfrm>
            <a:off x="1103313" y="2052918"/>
            <a:ext cx="5310187" cy="4385981"/>
          </a:xfrm>
        </p:spPr>
        <p:txBody>
          <a:bodyPr>
            <a:normAutofit/>
          </a:bodyPr>
          <a:lstStyle/>
          <a:p>
            <a:r>
              <a:rPr lang="en-US" dirty="0"/>
              <a:t>Potentially Compatible Project Types:</a:t>
            </a:r>
          </a:p>
          <a:p>
            <a:pPr lvl="1"/>
            <a:r>
              <a:rPr lang="en-US" dirty="0"/>
              <a:t>Riparian Buffer Restoration/Enhancement</a:t>
            </a:r>
          </a:p>
          <a:p>
            <a:pPr lvl="1"/>
            <a:r>
              <a:rPr lang="en-US" dirty="0"/>
              <a:t>Large Woody Material Installation</a:t>
            </a:r>
          </a:p>
          <a:p>
            <a:pPr lvl="1"/>
            <a:r>
              <a:rPr lang="en-US" dirty="0"/>
              <a:t>Create/Enhance/Re-engage side channel and off-channel habitat</a:t>
            </a:r>
          </a:p>
          <a:p>
            <a:pPr lvl="1"/>
            <a:r>
              <a:rPr lang="en-US" dirty="0"/>
              <a:t>Beaver Dams and Analogues</a:t>
            </a:r>
          </a:p>
          <a:p>
            <a:r>
              <a:rPr lang="en-US" dirty="0"/>
              <a:t>Effective habitat projects usually have a combination of these types</a:t>
            </a:r>
          </a:p>
        </p:txBody>
      </p:sp>
      <p:pic>
        <p:nvPicPr>
          <p:cNvPr id="4" name="Picture 3" descr="Habitat restor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6413499" y="2412999"/>
            <a:ext cx="5340877" cy="4005658"/>
          </a:xfrm>
          <a:prstGeom prst="rect">
            <a:avLst/>
          </a:prstGeom>
          <a:ln>
            <a:solidFill>
              <a:schemeClr val="bg1"/>
            </a:solidFill>
          </a:ln>
        </p:spPr>
      </p:pic>
      <p:sp>
        <p:nvSpPr>
          <p:cNvPr id="5" name="TextBox 4"/>
          <p:cNvSpPr txBox="1"/>
          <p:nvPr/>
        </p:nvSpPr>
        <p:spPr>
          <a:xfrm>
            <a:off x="6413499" y="6438899"/>
            <a:ext cx="3022601" cy="276999"/>
          </a:xfrm>
          <a:prstGeom prst="rect">
            <a:avLst/>
          </a:prstGeom>
          <a:noFill/>
        </p:spPr>
        <p:txBody>
          <a:bodyPr wrap="square" rtlCol="0">
            <a:spAutoFit/>
          </a:bodyPr>
          <a:lstStyle/>
          <a:p>
            <a:r>
              <a:rPr lang="en-US" sz="1200" dirty="0"/>
              <a:t>Photo Liz Bockstiegel</a:t>
            </a:r>
          </a:p>
        </p:txBody>
      </p:sp>
    </p:spTree>
    <p:extLst>
      <p:ext uri="{BB962C8B-B14F-4D97-AF65-F5344CB8AC3E}">
        <p14:creationId xmlns:p14="http://schemas.microsoft.com/office/powerpoint/2010/main" val="3397517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Riparian Buffer Enhancement or Restoration</a:t>
            </a:r>
          </a:p>
        </p:txBody>
      </p:sp>
      <p:sp>
        <p:nvSpPr>
          <p:cNvPr id="3" name="Content Placeholder 2"/>
          <p:cNvSpPr>
            <a:spLocks noGrp="1"/>
          </p:cNvSpPr>
          <p:nvPr>
            <p:ph idx="1"/>
          </p:nvPr>
        </p:nvSpPr>
        <p:spPr/>
        <p:txBody>
          <a:bodyPr/>
          <a:lstStyle/>
          <a:p>
            <a:r>
              <a:rPr lang="en-US" dirty="0"/>
              <a:t>Shade for moderated water temperatures and microclimate</a:t>
            </a:r>
          </a:p>
          <a:p>
            <a:r>
              <a:rPr lang="en-US" dirty="0"/>
              <a:t>Recruitment of wood for instream habitat</a:t>
            </a:r>
          </a:p>
          <a:p>
            <a:r>
              <a:rPr lang="en-US" dirty="0"/>
              <a:t>Contribute organic material</a:t>
            </a:r>
          </a:p>
          <a:p>
            <a:r>
              <a:rPr lang="en-US" dirty="0"/>
              <a:t>Filtering of sediment and nutrient inputs</a:t>
            </a:r>
          </a:p>
          <a:p>
            <a:r>
              <a:rPr lang="en-US" dirty="0"/>
              <a:t>Retain water during storm events and release it slowly over time</a:t>
            </a:r>
          </a:p>
          <a:p>
            <a:r>
              <a:rPr lang="en-US" dirty="0"/>
              <a:t>Increase floodplain roughness</a:t>
            </a:r>
          </a:p>
        </p:txBody>
      </p:sp>
    </p:spTree>
    <p:extLst>
      <p:ext uri="{BB962C8B-B14F-4D97-AF65-F5344CB8AC3E}">
        <p14:creationId xmlns:p14="http://schemas.microsoft.com/office/powerpoint/2010/main" val="2301139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Riparian Restoration Projects</a:t>
            </a:r>
          </a:p>
        </p:txBody>
      </p:sp>
      <p:pic>
        <p:nvPicPr>
          <p:cNvPr id="4" name="Content Placeholder 3" descr="South Prairie Creek restoration project."/>
          <p:cNvPicPr>
            <a:picLocks noGrp="1" noChangeAspect="1"/>
          </p:cNvPicPr>
          <p:nvPr>
            <p:ph idx="1"/>
          </p:nvPr>
        </p:nvPicPr>
        <p:blipFill>
          <a:blip r:embed="rId3"/>
          <a:stretch>
            <a:fillRect/>
          </a:stretch>
        </p:blipFill>
        <p:spPr>
          <a:xfrm>
            <a:off x="811211" y="1853248"/>
            <a:ext cx="5272354" cy="4195762"/>
          </a:xfrm>
          <a:prstGeom prst="rect">
            <a:avLst/>
          </a:prstGeom>
        </p:spPr>
      </p:pic>
      <p:pic>
        <p:nvPicPr>
          <p:cNvPr id="6" name="Picture 5" descr="Aerial of South Prairie Creek area."/>
          <p:cNvPicPr>
            <a:picLocks noChangeAspect="1"/>
          </p:cNvPicPr>
          <p:nvPr/>
        </p:nvPicPr>
        <p:blipFill>
          <a:blip r:embed="rId4"/>
          <a:stretch>
            <a:fillRect/>
          </a:stretch>
        </p:blipFill>
        <p:spPr>
          <a:xfrm>
            <a:off x="5622779" y="1853248"/>
            <a:ext cx="7059375" cy="6842996"/>
          </a:xfrm>
          <a:prstGeom prst="rect">
            <a:avLst/>
          </a:prstGeom>
        </p:spPr>
      </p:pic>
      <p:sp>
        <p:nvSpPr>
          <p:cNvPr id="7" name="TextBox 6"/>
          <p:cNvSpPr txBox="1"/>
          <p:nvPr/>
        </p:nvSpPr>
        <p:spPr>
          <a:xfrm>
            <a:off x="9499600" y="6399510"/>
            <a:ext cx="2857500" cy="461665"/>
          </a:xfrm>
          <a:prstGeom prst="rect">
            <a:avLst/>
          </a:prstGeom>
          <a:noFill/>
        </p:spPr>
        <p:txBody>
          <a:bodyPr wrap="square" rtlCol="0">
            <a:spAutoFit/>
          </a:bodyPr>
          <a:lstStyle/>
          <a:p>
            <a:r>
              <a:rPr lang="en-US" sz="1200" dirty="0"/>
              <a:t>Photos: Pierce Conservation District, Aerial Images from Google Maps</a:t>
            </a:r>
          </a:p>
        </p:txBody>
      </p:sp>
    </p:spTree>
    <p:extLst>
      <p:ext uri="{BB962C8B-B14F-4D97-AF65-F5344CB8AC3E}">
        <p14:creationId xmlns:p14="http://schemas.microsoft.com/office/powerpoint/2010/main" val="333817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Large Wood Installation</a:t>
            </a:r>
          </a:p>
        </p:txBody>
      </p:sp>
      <p:sp>
        <p:nvSpPr>
          <p:cNvPr id="3" name="Content Placeholder 2"/>
          <p:cNvSpPr>
            <a:spLocks noGrp="1"/>
          </p:cNvSpPr>
          <p:nvPr>
            <p:ph sz="half" idx="1"/>
          </p:nvPr>
        </p:nvSpPr>
        <p:spPr/>
        <p:txBody>
          <a:bodyPr/>
          <a:lstStyle/>
          <a:p>
            <a:r>
              <a:rPr lang="en-US" dirty="0"/>
              <a:t>Provides fish habitat complexity and cover from predators</a:t>
            </a:r>
          </a:p>
          <a:p>
            <a:r>
              <a:rPr lang="en-US" dirty="0"/>
              <a:t>Creates pools and habitat diversity within a stream</a:t>
            </a:r>
          </a:p>
          <a:p>
            <a:r>
              <a:rPr lang="en-US" dirty="0"/>
              <a:t>Provides refuge from water velocities during high flows or floods</a:t>
            </a:r>
          </a:p>
          <a:p>
            <a:r>
              <a:rPr lang="en-US" dirty="0"/>
              <a:t>Traps and sorts spawning gravels</a:t>
            </a:r>
          </a:p>
          <a:p>
            <a:r>
              <a:rPr lang="en-US" dirty="0"/>
              <a:t>Provides substrate and food source for macroinvertebrates</a:t>
            </a:r>
          </a:p>
          <a:p>
            <a:r>
              <a:rPr lang="en-US" dirty="0"/>
              <a:t>Influences riparian successional processes</a:t>
            </a:r>
          </a:p>
        </p:txBody>
      </p:sp>
      <p:pic>
        <p:nvPicPr>
          <p:cNvPr id="5" name="Content Placeholder 4" descr="Large wood installation project."/>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30893"/>
          <a:stretch/>
        </p:blipFill>
        <p:spPr>
          <a:xfrm rot="10800000">
            <a:off x="5841999" y="1515864"/>
            <a:ext cx="4368005" cy="4740474"/>
          </a:xfrm>
          <a:ln>
            <a:solidFill>
              <a:schemeClr val="bg1"/>
            </a:solidFill>
          </a:ln>
        </p:spPr>
      </p:pic>
      <p:pic>
        <p:nvPicPr>
          <p:cNvPr id="6" name="Picture 5" descr="Fish taking refuge."/>
          <p:cNvPicPr>
            <a:picLocks noChangeAspect="1"/>
          </p:cNvPicPr>
          <p:nvPr/>
        </p:nvPicPr>
        <p:blipFill>
          <a:blip r:embed="rId3"/>
          <a:stretch>
            <a:fillRect/>
          </a:stretch>
        </p:blipFill>
        <p:spPr>
          <a:xfrm>
            <a:off x="8126784" y="622300"/>
            <a:ext cx="3848100" cy="2876550"/>
          </a:xfrm>
          <a:prstGeom prst="rect">
            <a:avLst/>
          </a:prstGeom>
          <a:ln>
            <a:solidFill>
              <a:schemeClr val="bg1"/>
            </a:solidFill>
          </a:ln>
        </p:spPr>
      </p:pic>
      <p:sp>
        <p:nvSpPr>
          <p:cNvPr id="7" name="TextBox 6"/>
          <p:cNvSpPr txBox="1"/>
          <p:nvPr/>
        </p:nvSpPr>
        <p:spPr>
          <a:xfrm>
            <a:off x="10299700" y="3498850"/>
            <a:ext cx="1675184" cy="461665"/>
          </a:xfrm>
          <a:prstGeom prst="rect">
            <a:avLst/>
          </a:prstGeom>
          <a:noFill/>
        </p:spPr>
        <p:txBody>
          <a:bodyPr wrap="square" rtlCol="0">
            <a:spAutoFit/>
          </a:bodyPr>
          <a:lstStyle/>
          <a:p>
            <a:r>
              <a:rPr lang="en-US" sz="1200" dirty="0"/>
              <a:t>Photo: Roger Peters USFWS</a:t>
            </a:r>
          </a:p>
        </p:txBody>
      </p:sp>
      <p:sp>
        <p:nvSpPr>
          <p:cNvPr id="8" name="TextBox 7"/>
          <p:cNvSpPr txBox="1"/>
          <p:nvPr/>
        </p:nvSpPr>
        <p:spPr>
          <a:xfrm>
            <a:off x="5841999" y="6256338"/>
            <a:ext cx="4368005" cy="276999"/>
          </a:xfrm>
          <a:prstGeom prst="rect">
            <a:avLst/>
          </a:prstGeom>
          <a:noFill/>
        </p:spPr>
        <p:txBody>
          <a:bodyPr wrap="square" rtlCol="0">
            <a:spAutoFit/>
          </a:bodyPr>
          <a:lstStyle/>
          <a:p>
            <a:r>
              <a:rPr lang="en-US" sz="1200" dirty="0"/>
              <a:t>Photo: Liz Bockstiegel</a:t>
            </a:r>
          </a:p>
        </p:txBody>
      </p:sp>
    </p:spTree>
    <p:extLst>
      <p:ext uri="{BB962C8B-B14F-4D97-AF65-F5344CB8AC3E}">
        <p14:creationId xmlns:p14="http://schemas.microsoft.com/office/powerpoint/2010/main" val="131124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Create/enhance/re-engage side channel and off-channel habitat</a:t>
            </a:r>
            <a:br>
              <a:rPr lang="en-US" dirty="0"/>
            </a:br>
            <a:endParaRPr lang="en-US" dirty="0"/>
          </a:p>
        </p:txBody>
      </p:sp>
      <p:sp>
        <p:nvSpPr>
          <p:cNvPr id="3" name="Content Placeholder 2"/>
          <p:cNvSpPr>
            <a:spLocks noGrp="1"/>
          </p:cNvSpPr>
          <p:nvPr>
            <p:ph idx="1"/>
          </p:nvPr>
        </p:nvSpPr>
        <p:spPr/>
        <p:txBody>
          <a:bodyPr/>
          <a:lstStyle/>
          <a:p>
            <a:r>
              <a:rPr lang="en-US" dirty="0"/>
              <a:t>Increase diversity of aquatic habitat available to salmonids</a:t>
            </a:r>
          </a:p>
          <a:p>
            <a:r>
              <a:rPr lang="en-US" dirty="0"/>
              <a:t>Provide valuable rearing habitat for juveniles</a:t>
            </a:r>
          </a:p>
          <a:p>
            <a:r>
              <a:rPr lang="en-US" dirty="0"/>
              <a:t>Refuge from flood flows</a:t>
            </a:r>
          </a:p>
          <a:p>
            <a:r>
              <a:rPr lang="en-US" dirty="0"/>
              <a:t>Create spawning habitat</a:t>
            </a:r>
          </a:p>
          <a:p>
            <a:r>
              <a:rPr lang="en-US" dirty="0"/>
              <a:t>Re-engage </a:t>
            </a:r>
            <a:r>
              <a:rPr lang="en-US" dirty="0" err="1"/>
              <a:t>hyporheic</a:t>
            </a:r>
            <a:r>
              <a:rPr lang="en-US" dirty="0"/>
              <a:t> flow and groundwater sources</a:t>
            </a:r>
          </a:p>
        </p:txBody>
      </p:sp>
    </p:spTree>
    <p:extLst>
      <p:ext uri="{BB962C8B-B14F-4D97-AF65-F5344CB8AC3E}">
        <p14:creationId xmlns:p14="http://schemas.microsoft.com/office/powerpoint/2010/main" val="1940652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South Prairie Creek</a:t>
            </a:r>
          </a:p>
        </p:txBody>
      </p:sp>
      <p:pic>
        <p:nvPicPr>
          <p:cNvPr id="4" name="Content Placeholder 3" descr="South Prairie Creek project plans."/>
          <p:cNvPicPr>
            <a:picLocks noGrp="1" noChangeAspect="1"/>
          </p:cNvPicPr>
          <p:nvPr>
            <p:ph idx="1"/>
          </p:nvPr>
        </p:nvPicPr>
        <p:blipFill rotWithShape="1">
          <a:blip r:embed="rId2"/>
          <a:srcRect l="18989" r="20082"/>
          <a:stretch/>
        </p:blipFill>
        <p:spPr>
          <a:xfrm>
            <a:off x="6357214" y="1282699"/>
            <a:ext cx="5517286" cy="5454404"/>
          </a:xfrm>
          <a:prstGeom prst="rect">
            <a:avLst/>
          </a:prstGeom>
        </p:spPr>
      </p:pic>
      <p:pic>
        <p:nvPicPr>
          <p:cNvPr id="5" name="Picture 4" descr="South Prairie Creek project plans."/>
          <p:cNvPicPr>
            <a:picLocks noChangeAspect="1"/>
          </p:cNvPicPr>
          <p:nvPr/>
        </p:nvPicPr>
        <p:blipFill rotWithShape="1">
          <a:blip r:embed="rId3"/>
          <a:srcRect l="15097" r="17806"/>
          <a:stretch/>
        </p:blipFill>
        <p:spPr>
          <a:xfrm>
            <a:off x="259556" y="1282699"/>
            <a:ext cx="5997773" cy="5454403"/>
          </a:xfrm>
          <a:prstGeom prst="rect">
            <a:avLst/>
          </a:prstGeom>
        </p:spPr>
      </p:pic>
    </p:spTree>
    <p:extLst>
      <p:ext uri="{BB962C8B-B14F-4D97-AF65-F5344CB8AC3E}">
        <p14:creationId xmlns:p14="http://schemas.microsoft.com/office/powerpoint/2010/main" val="204746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Clear Creek Mitigation Project</a:t>
            </a:r>
          </a:p>
        </p:txBody>
      </p:sp>
      <p:pic>
        <p:nvPicPr>
          <p:cNvPr id="4" name="Picture 3" descr="Aerial of Clear Creek Mitigation Project."/>
          <p:cNvPicPr>
            <a:picLocks noChangeAspect="1"/>
          </p:cNvPicPr>
          <p:nvPr/>
        </p:nvPicPr>
        <p:blipFill>
          <a:blip r:embed="rId2"/>
          <a:stretch>
            <a:fillRect/>
          </a:stretch>
        </p:blipFill>
        <p:spPr>
          <a:xfrm>
            <a:off x="1003299" y="1152983"/>
            <a:ext cx="6003925" cy="5686864"/>
          </a:xfrm>
          <a:prstGeom prst="rect">
            <a:avLst/>
          </a:prstGeom>
        </p:spPr>
      </p:pic>
      <p:sp>
        <p:nvSpPr>
          <p:cNvPr id="5" name="TextBox 4"/>
          <p:cNvSpPr txBox="1"/>
          <p:nvPr/>
        </p:nvSpPr>
        <p:spPr>
          <a:xfrm>
            <a:off x="7518400" y="1853248"/>
            <a:ext cx="3797300" cy="2031325"/>
          </a:xfrm>
          <a:prstGeom prst="rect">
            <a:avLst/>
          </a:prstGeom>
          <a:noFill/>
        </p:spPr>
        <p:txBody>
          <a:bodyPr wrap="square" rtlCol="0">
            <a:spAutoFit/>
          </a:bodyPr>
          <a:lstStyle/>
          <a:p>
            <a:r>
              <a:rPr lang="en-US" dirty="0"/>
              <a:t>Side Channels</a:t>
            </a:r>
          </a:p>
          <a:p>
            <a:r>
              <a:rPr lang="en-US" dirty="0"/>
              <a:t>Wetlands</a:t>
            </a:r>
          </a:p>
          <a:p>
            <a:r>
              <a:rPr lang="en-US" dirty="0"/>
              <a:t>Forested Floodplain</a:t>
            </a:r>
          </a:p>
          <a:p>
            <a:r>
              <a:rPr lang="en-US" dirty="0"/>
              <a:t>Revegetation</a:t>
            </a:r>
          </a:p>
          <a:p>
            <a:endParaRPr lang="en-US" dirty="0"/>
          </a:p>
          <a:p>
            <a:endParaRPr lang="en-US" dirty="0"/>
          </a:p>
          <a:p>
            <a:r>
              <a:rPr lang="en-US" b="1" dirty="0"/>
              <a:t>Rearing Habitat</a:t>
            </a:r>
          </a:p>
        </p:txBody>
      </p:sp>
      <p:sp>
        <p:nvSpPr>
          <p:cNvPr id="6" name="TextBox 5"/>
          <p:cNvSpPr txBox="1"/>
          <p:nvPr/>
        </p:nvSpPr>
        <p:spPr>
          <a:xfrm>
            <a:off x="7364412" y="6470515"/>
            <a:ext cx="3416300" cy="276999"/>
          </a:xfrm>
          <a:prstGeom prst="rect">
            <a:avLst/>
          </a:prstGeom>
          <a:noFill/>
        </p:spPr>
        <p:txBody>
          <a:bodyPr wrap="square" rtlCol="0">
            <a:spAutoFit/>
          </a:bodyPr>
          <a:lstStyle/>
          <a:p>
            <a:r>
              <a:rPr lang="en-US" sz="1200" dirty="0"/>
              <a:t>Aerial Image Google Maps</a:t>
            </a:r>
          </a:p>
        </p:txBody>
      </p:sp>
    </p:spTree>
    <p:extLst>
      <p:ext uri="{BB962C8B-B14F-4D97-AF65-F5344CB8AC3E}">
        <p14:creationId xmlns:p14="http://schemas.microsoft.com/office/powerpoint/2010/main" val="1489938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8FFDE-7530-420D-82AE-B2FA8B69FC24}"/>
              </a:ext>
            </a:extLst>
          </p:cNvPr>
          <p:cNvSpPr>
            <a:spLocks noGrp="1"/>
          </p:cNvSpPr>
          <p:nvPr>
            <p:ph type="title"/>
          </p:nvPr>
        </p:nvSpPr>
        <p:spPr>
          <a:xfrm>
            <a:off x="646111" y="452717"/>
            <a:ext cx="10861710" cy="5795681"/>
          </a:xfrm>
        </p:spPr>
        <p:txBody>
          <a:bodyPr/>
          <a:lstStyle/>
          <a:p>
            <a:pPr lvl="0" defTabSz="914400">
              <a:spcBef>
                <a:spcPts val="0"/>
              </a:spcBef>
              <a:defRPr/>
            </a:pPr>
            <a:r>
              <a:rPr lang="en-US" sz="2400" kern="0" dirty="0"/>
              <a:t>Puyallup and Chambers Watersheds Salmon Recovery Lead Entity</a:t>
            </a:r>
            <a:r>
              <a:rPr lang="en-US" sz="2000" kern="0" dirty="0"/>
              <a:t/>
            </a:r>
            <a:br>
              <a:rPr lang="en-US" sz="2000" kern="0" dirty="0"/>
            </a:br>
            <a:r>
              <a:rPr lang="en-US" sz="2000" kern="0" dirty="0"/>
              <a:t/>
            </a:r>
            <a:br>
              <a:rPr lang="en-US" sz="2000" kern="0" dirty="0"/>
            </a:br>
            <a:r>
              <a:rPr lang="en-US" sz="2000" kern="0" dirty="0"/>
              <a:t>Established by RCW Chapter 77.85.050 –Salmon Recovery- Effective date—1999</a:t>
            </a:r>
            <a:r>
              <a:rPr lang="en-US" sz="1600" b="1" kern="0" dirty="0"/>
              <a:t/>
            </a:r>
            <a:br>
              <a:rPr lang="en-US" sz="1600" b="1" kern="0" dirty="0"/>
            </a:br>
            <a:r>
              <a:rPr lang="en-US" sz="1600" b="1" kern="0" dirty="0"/>
              <a:t> </a:t>
            </a:r>
            <a:br>
              <a:rPr lang="en-US" sz="1600" b="1" kern="0" dirty="0"/>
            </a:br>
            <a:r>
              <a:rPr lang="en-US" sz="1600" kern="0" dirty="0"/>
              <a:t>RCW Chapter 77.85.050-sp.s. c 13: "This act is necessary for the immediate preservation of the public peace, health, or safety, or support of the state government and its existing public institutions, and takes effect July 1, 1999."</a:t>
            </a:r>
            <a:r>
              <a:rPr lang="en-US" sz="1050" kern="0" dirty="0"/>
              <a:t/>
            </a:r>
            <a:br>
              <a:rPr lang="en-US" sz="1050" kern="0" dirty="0"/>
            </a:br>
            <a:endParaRPr lang="en-US" sz="1050" dirty="0"/>
          </a:p>
        </p:txBody>
      </p:sp>
      <p:sp>
        <p:nvSpPr>
          <p:cNvPr id="3" name="Content Placeholder 2">
            <a:extLst>
              <a:ext uri="{FF2B5EF4-FFF2-40B4-BE49-F238E27FC236}">
                <a16:creationId xmlns:a16="http://schemas.microsoft.com/office/drawing/2014/main" id="{64E6264E-9276-4F7F-95A1-3B0F5304073D}"/>
              </a:ext>
            </a:extLst>
          </p:cNvPr>
          <p:cNvSpPr>
            <a:spLocks noGrp="1"/>
          </p:cNvSpPr>
          <p:nvPr>
            <p:ph idx="1"/>
          </p:nvPr>
        </p:nvSpPr>
        <p:spPr/>
        <p:txBody>
          <a:bodyPr>
            <a:normAutofit/>
          </a:bodyPr>
          <a:lstStyle/>
          <a:p>
            <a:pPr marL="0" indent="0">
              <a:buNone/>
            </a:pPr>
            <a:endParaRPr lang="en-US" sz="1600" kern="0" dirty="0">
              <a:solidFill>
                <a:schemeClr val="tx2"/>
              </a:solidFill>
            </a:endParaRPr>
          </a:p>
          <a:p>
            <a:pPr marL="0" indent="0">
              <a:buNone/>
            </a:pPr>
            <a:r>
              <a:rPr lang="en-US" sz="1600" kern="0" dirty="0">
                <a:solidFill>
                  <a:schemeClr val="tx2"/>
                </a:solidFill>
              </a:rPr>
              <a:t>(1)(a) </a:t>
            </a:r>
            <a:r>
              <a:rPr lang="en-US" sz="1600" b="1" kern="0" dirty="0">
                <a:solidFill>
                  <a:schemeClr val="tx2"/>
                </a:solidFill>
              </a:rPr>
              <a:t>Counties, cities, and tribal governments must jointly designate, by resolution or by letters of support, the area for which a habitat project list is to be developed and the lead entity that is to be responsible for submitting the habitat project list. </a:t>
            </a:r>
            <a:r>
              <a:rPr lang="en-US" sz="1600" kern="0" dirty="0">
                <a:solidFill>
                  <a:schemeClr val="tx2"/>
                </a:solidFill>
              </a:rPr>
              <a:t>No project included on a habitat project list shall be considered mandatory in nature and no private landowner may be forced or coerced into participation in any respect. The lead entity may be a county, city, conservation district, special district, tribal government, regional recovery organization, or other entity.</a:t>
            </a:r>
          </a:p>
          <a:p>
            <a:pPr lvl="1"/>
            <a:r>
              <a:rPr lang="en-US" sz="1600" b="1" kern="0" dirty="0">
                <a:solidFill>
                  <a:schemeClr val="tx2"/>
                </a:solidFill>
              </a:rPr>
              <a:t>WRIA 10 &amp; 12 Lead Entity = Pierce County</a:t>
            </a:r>
          </a:p>
          <a:p>
            <a:pPr lvl="1"/>
            <a:r>
              <a:rPr lang="en-US" sz="1600" kern="0" dirty="0">
                <a:solidFill>
                  <a:schemeClr val="tx2"/>
                </a:solidFill>
              </a:rPr>
              <a:t>WRIA 11 Lead Entity = Nisqually Tribe</a:t>
            </a:r>
          </a:p>
          <a:p>
            <a:pPr lvl="1"/>
            <a:r>
              <a:rPr lang="en-US" sz="1600" kern="0" dirty="0">
                <a:solidFill>
                  <a:schemeClr val="tx2"/>
                </a:solidFill>
              </a:rPr>
              <a:t>WRIA 15 Lead Entity = Kitsap County</a:t>
            </a:r>
          </a:p>
        </p:txBody>
      </p:sp>
    </p:spTree>
    <p:extLst>
      <p:ext uri="{BB962C8B-B14F-4D97-AF65-F5344CB8AC3E}">
        <p14:creationId xmlns:p14="http://schemas.microsoft.com/office/powerpoint/2010/main" val="849655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Beaver Dams &amp; Analogues</a:t>
            </a:r>
          </a:p>
        </p:txBody>
      </p:sp>
      <p:sp>
        <p:nvSpPr>
          <p:cNvPr id="3" name="Content Placeholder 2"/>
          <p:cNvSpPr>
            <a:spLocks noGrp="1"/>
          </p:cNvSpPr>
          <p:nvPr>
            <p:ph idx="1"/>
          </p:nvPr>
        </p:nvSpPr>
        <p:spPr>
          <a:xfrm>
            <a:off x="1103313" y="1887818"/>
            <a:ext cx="6567488" cy="4195481"/>
          </a:xfrm>
        </p:spPr>
        <p:txBody>
          <a:bodyPr/>
          <a:lstStyle/>
          <a:p>
            <a:endParaRPr lang="en-US" dirty="0"/>
          </a:p>
          <a:p>
            <a:r>
              <a:rPr lang="en-US" dirty="0"/>
              <a:t>Habitat Engineers</a:t>
            </a:r>
          </a:p>
          <a:p>
            <a:r>
              <a:rPr lang="en-US" dirty="0"/>
              <a:t>Elevate water table upstream of a dam</a:t>
            </a:r>
          </a:p>
          <a:p>
            <a:r>
              <a:rPr lang="en-US" dirty="0"/>
              <a:t>Increase water storage, surface and subsurface</a:t>
            </a:r>
          </a:p>
          <a:p>
            <a:r>
              <a:rPr lang="en-US" dirty="0"/>
              <a:t>Improve water quality</a:t>
            </a:r>
          </a:p>
          <a:p>
            <a:r>
              <a:rPr lang="en-US" dirty="0"/>
              <a:t>Increase habitat, create habitat diversity</a:t>
            </a:r>
          </a:p>
          <a:p>
            <a:r>
              <a:rPr lang="en-US" dirty="0"/>
              <a:t>Look for areas that are flood compatible or high water compatible</a:t>
            </a:r>
          </a:p>
          <a:p>
            <a:endParaRPr lang="en-US" dirty="0"/>
          </a:p>
        </p:txBody>
      </p:sp>
      <p:pic>
        <p:nvPicPr>
          <p:cNvPr id="4" name="Picture 3" descr="Beaver."/>
          <p:cNvPicPr>
            <a:picLocks noChangeAspect="1"/>
          </p:cNvPicPr>
          <p:nvPr/>
        </p:nvPicPr>
        <p:blipFill>
          <a:blip r:embed="rId2"/>
          <a:stretch>
            <a:fillRect/>
          </a:stretch>
        </p:blipFill>
        <p:spPr>
          <a:xfrm>
            <a:off x="7885112" y="1910994"/>
            <a:ext cx="3914775" cy="3648075"/>
          </a:xfrm>
          <a:prstGeom prst="rect">
            <a:avLst/>
          </a:prstGeom>
        </p:spPr>
      </p:pic>
    </p:spTree>
    <p:extLst>
      <p:ext uri="{BB962C8B-B14F-4D97-AF65-F5344CB8AC3E}">
        <p14:creationId xmlns:p14="http://schemas.microsoft.com/office/powerpoint/2010/main" val="513838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Beaver Dams &amp; Analogues</a:t>
            </a:r>
          </a:p>
        </p:txBody>
      </p:sp>
      <p:pic>
        <p:nvPicPr>
          <p:cNvPr id="4" name="Content Placeholder 3" descr="Beaver dam analogue."/>
          <p:cNvPicPr>
            <a:picLocks noGrp="1" noChangeAspect="1"/>
          </p:cNvPicPr>
          <p:nvPr>
            <p:ph idx="1"/>
          </p:nvPr>
        </p:nvPicPr>
        <p:blipFill>
          <a:blip r:embed="rId2"/>
          <a:stretch>
            <a:fillRect/>
          </a:stretch>
        </p:blipFill>
        <p:spPr>
          <a:xfrm>
            <a:off x="646111" y="1853248"/>
            <a:ext cx="5930718" cy="4195762"/>
          </a:xfrm>
          <a:prstGeom prst="rect">
            <a:avLst/>
          </a:prstGeom>
        </p:spPr>
      </p:pic>
      <p:pic>
        <p:nvPicPr>
          <p:cNvPr id="5" name="Picture 4" descr="A beaver dam analogue works by slowing water and raising sediment levels, creating a wetland and complexity."/>
          <p:cNvPicPr>
            <a:picLocks noChangeAspect="1"/>
          </p:cNvPicPr>
          <p:nvPr/>
        </p:nvPicPr>
        <p:blipFill>
          <a:blip r:embed="rId3"/>
          <a:stretch>
            <a:fillRect/>
          </a:stretch>
        </p:blipFill>
        <p:spPr>
          <a:xfrm>
            <a:off x="5141912" y="1463078"/>
            <a:ext cx="6810375" cy="3581400"/>
          </a:xfrm>
          <a:prstGeom prst="rect">
            <a:avLst/>
          </a:prstGeom>
        </p:spPr>
      </p:pic>
      <p:sp>
        <p:nvSpPr>
          <p:cNvPr id="6" name="TextBox 5"/>
          <p:cNvSpPr txBox="1"/>
          <p:nvPr/>
        </p:nvSpPr>
        <p:spPr>
          <a:xfrm>
            <a:off x="6946808" y="5125680"/>
            <a:ext cx="4635500" cy="276999"/>
          </a:xfrm>
          <a:prstGeom prst="rect">
            <a:avLst/>
          </a:prstGeom>
          <a:noFill/>
        </p:spPr>
        <p:txBody>
          <a:bodyPr wrap="square" rtlCol="0">
            <a:spAutoFit/>
          </a:bodyPr>
          <a:lstStyle/>
          <a:p>
            <a:r>
              <a:rPr lang="en-US" sz="1200" dirty="0"/>
              <a:t>Photo &amp; Illustration from </a:t>
            </a:r>
            <a:r>
              <a:rPr lang="en-US" sz="1200" dirty="0" smtClean="0">
                <a:hlinkClick r:id="rId4"/>
              </a:rPr>
              <a:t>South Fork Research</a:t>
            </a:r>
            <a:endParaRPr lang="en-US" sz="1200" dirty="0"/>
          </a:p>
        </p:txBody>
      </p:sp>
    </p:spTree>
    <p:extLst>
      <p:ext uri="{BB962C8B-B14F-4D97-AF65-F5344CB8AC3E}">
        <p14:creationId xmlns:p14="http://schemas.microsoft.com/office/powerpoint/2010/main" val="362832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Restore and maintain hydrologic regime</a:t>
            </a:r>
          </a:p>
        </p:txBody>
      </p:sp>
      <p:sp>
        <p:nvSpPr>
          <p:cNvPr id="3" name="Content Placeholder 2"/>
          <p:cNvSpPr>
            <a:spLocks noGrp="1"/>
          </p:cNvSpPr>
          <p:nvPr>
            <p:ph idx="1"/>
          </p:nvPr>
        </p:nvSpPr>
        <p:spPr/>
        <p:txBody>
          <a:bodyPr/>
          <a:lstStyle/>
          <a:p>
            <a:r>
              <a:rPr lang="en-US" dirty="0"/>
              <a:t>Land management</a:t>
            </a:r>
          </a:p>
          <a:p>
            <a:r>
              <a:rPr lang="en-US" dirty="0"/>
              <a:t>Impervious surfaces</a:t>
            </a:r>
          </a:p>
          <a:p>
            <a:r>
              <a:rPr lang="en-US" dirty="0" err="1"/>
              <a:t>Stormwater</a:t>
            </a:r>
            <a:r>
              <a:rPr lang="en-US" dirty="0"/>
              <a:t> management</a:t>
            </a:r>
          </a:p>
          <a:p>
            <a:r>
              <a:rPr lang="en-US" dirty="0"/>
              <a:t>Dam regulation</a:t>
            </a:r>
          </a:p>
          <a:p>
            <a:r>
              <a:rPr lang="en-US" dirty="0"/>
              <a:t>Preventing conversion and protecting forest lands </a:t>
            </a:r>
          </a:p>
        </p:txBody>
      </p:sp>
    </p:spTree>
    <p:extLst>
      <p:ext uri="{BB962C8B-B14F-4D97-AF65-F5344CB8AC3E}">
        <p14:creationId xmlns:p14="http://schemas.microsoft.com/office/powerpoint/2010/main" val="1626578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11" y="512687"/>
            <a:ext cx="9404723" cy="1400530"/>
          </a:xfrm>
        </p:spPr>
        <p:txBody>
          <a:bodyPr/>
          <a:lstStyle/>
          <a:p>
            <a:r>
              <a:rPr lang="en-US" dirty="0"/>
              <a:t>Questions?</a:t>
            </a:r>
          </a:p>
        </p:txBody>
      </p:sp>
      <p:pic>
        <p:nvPicPr>
          <p:cNvPr id="4" name="Content Placeholder 3" descr="Habitat project."/>
          <p:cNvPicPr>
            <a:picLocks noGrp="1" noChangeAspect="1"/>
          </p:cNvPicPr>
          <p:nvPr>
            <p:ph idx="1"/>
          </p:nvPr>
        </p:nvPicPr>
        <p:blipFill rotWithShape="1">
          <a:blip r:embed="rId2">
            <a:extLst>
              <a:ext uri="{28A0092B-C50C-407E-A947-70E740481C1C}">
                <a14:useLocalDpi xmlns:a14="http://schemas.microsoft.com/office/drawing/2010/main" val="0"/>
              </a:ext>
            </a:extLst>
          </a:blip>
          <a:srcRect l="19868"/>
          <a:stretch/>
        </p:blipFill>
        <p:spPr>
          <a:xfrm rot="5400000">
            <a:off x="5986097" y="1091572"/>
            <a:ext cx="5532173" cy="5177829"/>
          </a:xfrm>
        </p:spPr>
      </p:pic>
      <p:pic>
        <p:nvPicPr>
          <p:cNvPr id="5" name="Picture 4" descr="area before habitat project."/>
          <p:cNvPicPr>
            <a:picLocks noChangeAspect="1"/>
          </p:cNvPicPr>
          <p:nvPr/>
        </p:nvPicPr>
        <p:blipFill rotWithShape="1">
          <a:blip r:embed="rId3">
            <a:extLst>
              <a:ext uri="{28A0092B-C50C-407E-A947-70E740481C1C}">
                <a14:useLocalDpi xmlns:a14="http://schemas.microsoft.com/office/drawing/2010/main" val="0"/>
              </a:ext>
            </a:extLst>
          </a:blip>
          <a:srcRect l="20000" r="14630"/>
          <a:stretch/>
        </p:blipFill>
        <p:spPr>
          <a:xfrm rot="5400000">
            <a:off x="1047750" y="1587500"/>
            <a:ext cx="4483100" cy="5143500"/>
          </a:xfrm>
          <a:prstGeom prst="rect">
            <a:avLst/>
          </a:prstGeom>
        </p:spPr>
      </p:pic>
    </p:spTree>
    <p:extLst>
      <p:ext uri="{BB962C8B-B14F-4D97-AF65-F5344CB8AC3E}">
        <p14:creationId xmlns:p14="http://schemas.microsoft.com/office/powerpoint/2010/main" val="3200578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BA8EF-ABB5-4DF3-AD96-5C28FEAF6175}"/>
              </a:ext>
            </a:extLst>
          </p:cNvPr>
          <p:cNvSpPr>
            <a:spLocks noGrp="1"/>
          </p:cNvSpPr>
          <p:nvPr>
            <p:ph type="ctrTitle"/>
          </p:nvPr>
        </p:nvSpPr>
        <p:spPr>
          <a:xfrm>
            <a:off x="214009" y="2956559"/>
            <a:ext cx="6293798" cy="3159347"/>
          </a:xfrm>
        </p:spPr>
        <p:txBody>
          <a:bodyPr/>
          <a:lstStyle/>
          <a:p>
            <a:pPr marR="45720" lvl="0" defTabSz="914400">
              <a:spcBef>
                <a:spcPct val="20000"/>
              </a:spcBef>
            </a:pPr>
            <a:r>
              <a:rPr lang="en-US" sz="2400" kern="0" dirty="0"/>
              <a:t>RCW Chapter 77.85.050</a:t>
            </a:r>
            <a:br>
              <a:rPr lang="en-US" sz="2400" kern="0" dirty="0"/>
            </a:br>
            <a:r>
              <a:rPr lang="en-US" sz="2400" kern="0" dirty="0"/>
              <a:t/>
            </a:r>
            <a:br>
              <a:rPr lang="en-US" sz="2400" kern="0" dirty="0"/>
            </a:br>
            <a:r>
              <a:rPr lang="en-US" sz="2400" kern="0" dirty="0"/>
              <a:t> </a:t>
            </a:r>
            <a:br>
              <a:rPr lang="en-US" sz="2400" kern="0" dirty="0"/>
            </a:br>
            <a:r>
              <a:rPr lang="en-US" sz="2400" kern="0" dirty="0"/>
              <a:t/>
            </a:r>
            <a:br>
              <a:rPr lang="en-US" sz="2400" kern="0" dirty="0"/>
            </a:br>
            <a:r>
              <a:rPr lang="en-US" sz="2400" kern="0" dirty="0"/>
              <a:t/>
            </a:r>
            <a:br>
              <a:rPr lang="en-US" sz="2400" kern="0" dirty="0"/>
            </a:br>
            <a:r>
              <a:rPr lang="en-US" sz="2400" kern="0" dirty="0"/>
              <a:t/>
            </a:r>
            <a:br>
              <a:rPr lang="en-US" sz="2400" kern="0" dirty="0"/>
            </a:br>
            <a:r>
              <a:rPr lang="en-US" sz="2400" dirty="0">
                <a:solidFill>
                  <a:schemeClr val="tx1"/>
                </a:solidFill>
              </a:rPr>
              <a:t>77.85.050 b)</a:t>
            </a:r>
            <a:r>
              <a:rPr lang="en-US" sz="2000" kern="0" dirty="0">
                <a:solidFill>
                  <a:srgbClr val="EBEBEB"/>
                </a:solidFill>
              </a:rPr>
              <a:t/>
            </a:r>
            <a:br>
              <a:rPr lang="en-US" sz="2000" kern="0" dirty="0">
                <a:solidFill>
                  <a:srgbClr val="EBEBEB"/>
                </a:solidFill>
              </a:rPr>
            </a:br>
            <a:r>
              <a:rPr lang="en-US" sz="2000" kern="0" dirty="0">
                <a:solidFill>
                  <a:srgbClr val="EBEBEB"/>
                </a:solidFill>
              </a:rPr>
              <a:t/>
            </a:r>
            <a:br>
              <a:rPr lang="en-US" sz="2000" kern="0" dirty="0">
                <a:solidFill>
                  <a:srgbClr val="EBEBEB"/>
                </a:solidFill>
              </a:rPr>
            </a:br>
            <a:r>
              <a:rPr lang="en-US" sz="2400" dirty="0">
                <a:solidFill>
                  <a:schemeClr val="tx1"/>
                </a:solidFill>
              </a:rPr>
              <a:t>The lead entity shall establish a committee (Citizens Advisory Committee – CAC) that consists of representative interests of counties, cities, conservation districts, tribes, environmental groups, business interests, landowners, citizens, volunteer groups, regional fish enhancement groups, and other habitat interests. </a:t>
            </a:r>
            <a:r>
              <a:rPr lang="en-US" sz="2400" b="1" dirty="0">
                <a:solidFill>
                  <a:prstClr val="black"/>
                </a:solidFill>
                <a:latin typeface="Calibri"/>
                <a:ea typeface="+mn-ea"/>
                <a:cs typeface="+mn-cs"/>
              </a:rPr>
              <a:t/>
            </a:r>
            <a:br>
              <a:rPr lang="en-US" sz="2400" b="1" dirty="0">
                <a:solidFill>
                  <a:prstClr val="black"/>
                </a:solidFill>
                <a:latin typeface="Calibri"/>
                <a:ea typeface="+mn-ea"/>
                <a:cs typeface="+mn-cs"/>
              </a:rPr>
            </a:br>
            <a:endParaRPr lang="en-US" dirty="0">
              <a:latin typeface="(1)(a) Counties, cities, and tribal governments must jointly designate, by resolution or by letters of support, the area for which a habitat project list is to be developed and the lead entity that is to be responsible for submitting the habitat project l"/>
            </a:endParaRPr>
          </a:p>
        </p:txBody>
      </p:sp>
      <p:sp>
        <p:nvSpPr>
          <p:cNvPr id="3" name="Subtitle 2">
            <a:extLst>
              <a:ext uri="{FF2B5EF4-FFF2-40B4-BE49-F238E27FC236}">
                <a16:creationId xmlns:a16="http://schemas.microsoft.com/office/drawing/2014/main" id="{EBA50727-ABAF-4A5C-870E-8C422268F0D8}"/>
              </a:ext>
            </a:extLst>
          </p:cNvPr>
          <p:cNvSpPr>
            <a:spLocks noGrp="1"/>
          </p:cNvSpPr>
          <p:nvPr>
            <p:ph type="subTitle" idx="1"/>
          </p:nvPr>
        </p:nvSpPr>
        <p:spPr/>
        <p:txBody>
          <a:bodyPr/>
          <a:lstStyle/>
          <a:p>
            <a:r>
              <a:rPr lang="en-US" dirty="0"/>
              <a:t> </a:t>
            </a:r>
          </a:p>
          <a:p>
            <a:r>
              <a:rPr lang="en-US" dirty="0"/>
              <a:t> </a:t>
            </a:r>
          </a:p>
        </p:txBody>
      </p:sp>
      <p:pic>
        <p:nvPicPr>
          <p:cNvPr id="4" name="Picture 3" descr="People in a meeting.">
            <a:extLst>
              <a:ext uri="{FF2B5EF4-FFF2-40B4-BE49-F238E27FC236}">
                <a16:creationId xmlns:a16="http://schemas.microsoft.com/office/drawing/2014/main" id="{CE416809-B9B4-4E0A-B905-7C3E82E5E7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2308" y="3209653"/>
            <a:ext cx="5255683" cy="3503788"/>
          </a:xfrm>
          <a:prstGeom prst="rect">
            <a:avLst/>
          </a:prstGeom>
        </p:spPr>
      </p:pic>
      <p:sp>
        <p:nvSpPr>
          <p:cNvPr id="10" name="TextBox 9">
            <a:extLst>
              <a:ext uri="{FF2B5EF4-FFF2-40B4-BE49-F238E27FC236}">
                <a16:creationId xmlns:a16="http://schemas.microsoft.com/office/drawing/2014/main" id="{4E533A3C-9476-41CE-BE8D-530763BD3F9E}"/>
              </a:ext>
            </a:extLst>
          </p:cNvPr>
          <p:cNvSpPr txBox="1"/>
          <p:nvPr/>
        </p:nvSpPr>
        <p:spPr>
          <a:xfrm>
            <a:off x="379375" y="293583"/>
            <a:ext cx="10048673" cy="461665"/>
          </a:xfrm>
          <a:prstGeom prst="rect">
            <a:avLst/>
          </a:prstGeom>
          <a:noFill/>
        </p:spPr>
        <p:txBody>
          <a:bodyPr wrap="square" rtlCol="0">
            <a:spAutoFit/>
          </a:bodyPr>
          <a:lstStyle/>
          <a:p>
            <a:r>
              <a:rPr lang="en-US" sz="2400" kern="0" dirty="0">
                <a:solidFill>
                  <a:srgbClr val="EBEBEB"/>
                </a:solidFill>
              </a:rPr>
              <a:t>Puyallup and Chambers Watersheds Salmon Recovery Lead Entity</a:t>
            </a:r>
            <a:endParaRPr lang="en-US" sz="2400" dirty="0"/>
          </a:p>
        </p:txBody>
      </p:sp>
    </p:spTree>
    <p:extLst>
      <p:ext uri="{BB962C8B-B14F-4D97-AF65-F5344CB8AC3E}">
        <p14:creationId xmlns:p14="http://schemas.microsoft.com/office/powerpoint/2010/main" val="3823535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7CF5F-5DC8-4066-B9F4-30DAC35B527A}"/>
              </a:ext>
            </a:extLst>
          </p:cNvPr>
          <p:cNvSpPr>
            <a:spLocks noGrp="1"/>
          </p:cNvSpPr>
          <p:nvPr>
            <p:ph type="title"/>
          </p:nvPr>
        </p:nvSpPr>
        <p:spPr/>
        <p:txBody>
          <a:bodyPr/>
          <a:lstStyle/>
          <a:p>
            <a:r>
              <a:rPr lang="en-US" dirty="0"/>
              <a:t> </a:t>
            </a:r>
            <a:br>
              <a:rPr lang="en-US" dirty="0"/>
            </a:br>
            <a:endParaRPr lang="en-US" dirty="0"/>
          </a:p>
        </p:txBody>
      </p:sp>
      <p:sp>
        <p:nvSpPr>
          <p:cNvPr id="3" name="Content Placeholder 2">
            <a:extLst>
              <a:ext uri="{FF2B5EF4-FFF2-40B4-BE49-F238E27FC236}">
                <a16:creationId xmlns:a16="http://schemas.microsoft.com/office/drawing/2014/main" id="{400E3B3E-DC15-448A-92B3-F8728DB75E45}"/>
              </a:ext>
            </a:extLst>
          </p:cNvPr>
          <p:cNvSpPr>
            <a:spLocks noGrp="1"/>
          </p:cNvSpPr>
          <p:nvPr>
            <p:ph idx="1"/>
          </p:nvPr>
        </p:nvSpPr>
        <p:spPr/>
        <p:txBody>
          <a:bodyPr/>
          <a:lstStyle/>
          <a:p>
            <a:pPr marL="0" indent="0">
              <a:buNone/>
            </a:pPr>
            <a:r>
              <a:rPr lang="en-US" dirty="0"/>
              <a:t> </a:t>
            </a:r>
          </a:p>
          <a:p>
            <a:endParaRPr lang="en-US" dirty="0"/>
          </a:p>
        </p:txBody>
      </p:sp>
      <p:sp>
        <p:nvSpPr>
          <p:cNvPr id="4" name="TextBox 3">
            <a:extLst>
              <a:ext uri="{FF2B5EF4-FFF2-40B4-BE49-F238E27FC236}">
                <a16:creationId xmlns:a16="http://schemas.microsoft.com/office/drawing/2014/main" id="{E67D3771-A377-4D58-A428-19A227832688}"/>
              </a:ext>
            </a:extLst>
          </p:cNvPr>
          <p:cNvSpPr txBox="1"/>
          <p:nvPr/>
        </p:nvSpPr>
        <p:spPr>
          <a:xfrm>
            <a:off x="-596024" y="875563"/>
            <a:ext cx="7804220" cy="5899051"/>
          </a:xfrm>
          <a:prstGeom prst="rect">
            <a:avLst/>
          </a:prstGeom>
          <a:noFill/>
        </p:spPr>
        <p:txBody>
          <a:bodyPr wrap="square" rtlCol="0">
            <a:spAutoFit/>
          </a:bodyPr>
          <a:lstStyle/>
          <a:p>
            <a:pPr marL="1143000" lvl="2" indent="-228600">
              <a:spcBef>
                <a:spcPts val="1000"/>
              </a:spcBef>
              <a:buClr>
                <a:schemeClr val="bg2">
                  <a:lumMod val="40000"/>
                  <a:lumOff val="60000"/>
                </a:schemeClr>
              </a:buClr>
              <a:buSzPct val="80000"/>
              <a:buFont typeface="Wingdings 3" charset="2"/>
              <a:buChar char=""/>
            </a:pPr>
            <a:r>
              <a:rPr lang="en-US" dirty="0">
                <a:latin typeface="+mj-lt"/>
                <a:ea typeface="+mj-ea"/>
                <a:cs typeface="+mj-cs"/>
              </a:rPr>
              <a:t>Administer Grant Rounds for: </a:t>
            </a:r>
          </a:p>
          <a:p>
            <a:pPr marL="1600200" lvl="3" indent="-228600">
              <a:spcBef>
                <a:spcPts val="1000"/>
              </a:spcBef>
              <a:buClr>
                <a:schemeClr val="bg2">
                  <a:lumMod val="40000"/>
                  <a:lumOff val="60000"/>
                </a:schemeClr>
              </a:buClr>
              <a:buSzPct val="80000"/>
              <a:buFont typeface="Wingdings 3" charset="2"/>
              <a:buChar char=""/>
            </a:pPr>
            <a:r>
              <a:rPr lang="en-US" dirty="0">
                <a:latin typeface="+mj-lt"/>
                <a:ea typeface="+mj-ea"/>
                <a:cs typeface="+mj-cs"/>
              </a:rPr>
              <a:t>Salmon Recovery Funding Board (RCO) </a:t>
            </a:r>
          </a:p>
          <a:p>
            <a:pPr marL="1600200" lvl="3" indent="-228600">
              <a:spcBef>
                <a:spcPts val="1000"/>
              </a:spcBef>
              <a:buClr>
                <a:schemeClr val="bg2">
                  <a:lumMod val="40000"/>
                  <a:lumOff val="60000"/>
                </a:schemeClr>
              </a:buClr>
              <a:buSzPct val="80000"/>
              <a:buFont typeface="Wingdings 3" charset="2"/>
              <a:buChar char=""/>
            </a:pPr>
            <a:r>
              <a:rPr lang="en-US" dirty="0">
                <a:latin typeface="+mj-lt"/>
                <a:ea typeface="+mj-ea"/>
                <a:cs typeface="+mj-cs"/>
              </a:rPr>
              <a:t>State and Federal (PCSRF) funds;</a:t>
            </a:r>
          </a:p>
          <a:p>
            <a:pPr marL="1600200" lvl="3" indent="-228600">
              <a:spcBef>
                <a:spcPts val="1000"/>
              </a:spcBef>
              <a:buClr>
                <a:schemeClr val="bg2">
                  <a:lumMod val="40000"/>
                  <a:lumOff val="60000"/>
                </a:schemeClr>
              </a:buClr>
              <a:buSzPct val="80000"/>
              <a:buFont typeface="Wingdings 3" charset="2"/>
              <a:buChar char=""/>
            </a:pPr>
            <a:r>
              <a:rPr lang="en-US" dirty="0">
                <a:latin typeface="+mj-lt"/>
                <a:ea typeface="+mj-ea"/>
                <a:cs typeface="+mj-cs"/>
              </a:rPr>
              <a:t>Puget Sound Acquisition and Restoration (RCO and PSP) State funding ;</a:t>
            </a:r>
          </a:p>
          <a:p>
            <a:pPr marL="1600200" lvl="3" indent="-228600">
              <a:spcBef>
                <a:spcPts val="1000"/>
              </a:spcBef>
              <a:buClr>
                <a:schemeClr val="bg2">
                  <a:lumMod val="40000"/>
                  <a:lumOff val="60000"/>
                </a:schemeClr>
              </a:buClr>
              <a:buSzPct val="80000"/>
              <a:buFont typeface="Wingdings 3" charset="2"/>
              <a:buChar char=""/>
            </a:pPr>
            <a:r>
              <a:rPr lang="en-US" dirty="0">
                <a:latin typeface="+mj-lt"/>
                <a:ea typeface="+mj-ea"/>
                <a:cs typeface="+mj-cs"/>
              </a:rPr>
              <a:t>King County Cooperative Watershed Management (King County Flood Control Zone District);</a:t>
            </a:r>
          </a:p>
          <a:p>
            <a:pPr marL="1600200" lvl="3" indent="-228600">
              <a:spcBef>
                <a:spcPts val="1000"/>
              </a:spcBef>
              <a:buClr>
                <a:schemeClr val="bg2">
                  <a:lumMod val="40000"/>
                  <a:lumOff val="60000"/>
                </a:schemeClr>
              </a:buClr>
              <a:buSzPct val="80000"/>
              <a:buFont typeface="Wingdings 3" charset="2"/>
              <a:buChar char=""/>
            </a:pPr>
            <a:r>
              <a:rPr lang="en-US" dirty="0">
                <a:latin typeface="+mj-lt"/>
                <a:ea typeface="+mj-ea"/>
                <a:cs typeface="+mj-cs"/>
              </a:rPr>
              <a:t>PSAR Capacity Funds  -Small grants –future project development. </a:t>
            </a:r>
          </a:p>
          <a:p>
            <a:pPr marL="1143000" lvl="2" indent="-228600">
              <a:spcBef>
                <a:spcPts val="1000"/>
              </a:spcBef>
              <a:buClr>
                <a:schemeClr val="bg2">
                  <a:lumMod val="40000"/>
                  <a:lumOff val="60000"/>
                </a:schemeClr>
              </a:buClr>
              <a:buSzPct val="80000"/>
              <a:buFont typeface="Wingdings 3" charset="2"/>
              <a:buChar char=""/>
            </a:pPr>
            <a:r>
              <a:rPr lang="en-US" dirty="0">
                <a:latin typeface="+mj-lt"/>
                <a:ea typeface="+mj-ea"/>
                <a:cs typeface="+mj-cs"/>
              </a:rPr>
              <a:t>Salmon Habitat Protection &amp; Restoration </a:t>
            </a:r>
            <a:r>
              <a:rPr lang="en-US" sz="2400" b="1" dirty="0">
                <a:latin typeface="+mj-lt"/>
                <a:ea typeface="+mj-ea"/>
                <a:cs typeface="+mj-cs"/>
              </a:rPr>
              <a:t>Strategy</a:t>
            </a:r>
          </a:p>
          <a:p>
            <a:pPr marL="1143000" lvl="2" indent="-228600">
              <a:spcBef>
                <a:spcPts val="1000"/>
              </a:spcBef>
              <a:buClr>
                <a:schemeClr val="bg2">
                  <a:lumMod val="40000"/>
                  <a:lumOff val="60000"/>
                </a:schemeClr>
              </a:buClr>
              <a:buSzPct val="80000"/>
              <a:buFont typeface="Wingdings 3" charset="2"/>
              <a:buChar char=""/>
            </a:pPr>
            <a:r>
              <a:rPr lang="en-US" dirty="0">
                <a:latin typeface="+mj-lt"/>
                <a:ea typeface="+mj-ea"/>
                <a:cs typeface="+mj-cs"/>
              </a:rPr>
              <a:t>Monitoring and Adaptive Management of PS Chinook Recovery Plan Chapters(Next Steps are EDT Update and Monitoring Plan)</a:t>
            </a:r>
          </a:p>
          <a:p>
            <a:pPr marL="1143000" lvl="2" indent="-228600">
              <a:spcBef>
                <a:spcPts val="1000"/>
              </a:spcBef>
              <a:buClr>
                <a:schemeClr val="bg2">
                  <a:lumMod val="40000"/>
                  <a:lumOff val="60000"/>
                </a:schemeClr>
              </a:buClr>
              <a:buSzPct val="80000"/>
              <a:buFont typeface="Wingdings 3" charset="2"/>
              <a:buChar char=""/>
            </a:pPr>
            <a:r>
              <a:rPr lang="en-US" dirty="0">
                <a:latin typeface="+mj-lt"/>
                <a:ea typeface="+mj-ea"/>
                <a:cs typeface="+mj-cs"/>
              </a:rPr>
              <a:t>Four Year Work Plans - to implement the Strategy</a:t>
            </a:r>
          </a:p>
          <a:p>
            <a:pPr marL="1143000" lvl="2" indent="-228600">
              <a:spcBef>
                <a:spcPts val="1000"/>
              </a:spcBef>
              <a:buClr>
                <a:schemeClr val="bg2">
                  <a:lumMod val="40000"/>
                  <a:lumOff val="60000"/>
                </a:schemeClr>
              </a:buClr>
              <a:buSzPct val="80000"/>
              <a:buFont typeface="Wingdings 3" charset="2"/>
              <a:buChar char=""/>
            </a:pPr>
            <a:r>
              <a:rPr lang="en-US" dirty="0">
                <a:latin typeface="+mj-lt"/>
                <a:ea typeface="+mj-ea"/>
                <a:cs typeface="+mj-cs"/>
              </a:rPr>
              <a:t>Technical Support</a:t>
            </a:r>
          </a:p>
          <a:p>
            <a:pPr marL="1143000" lvl="2" indent="-228600">
              <a:spcBef>
                <a:spcPts val="1000"/>
              </a:spcBef>
              <a:buClr>
                <a:schemeClr val="bg2">
                  <a:lumMod val="40000"/>
                  <a:lumOff val="60000"/>
                </a:schemeClr>
              </a:buClr>
              <a:buSzPct val="80000"/>
              <a:buFont typeface="Wingdings 3" charset="2"/>
              <a:buChar char=""/>
            </a:pPr>
            <a:r>
              <a:rPr lang="en-US" dirty="0">
                <a:latin typeface="+mj-lt"/>
                <a:ea typeface="+mj-ea"/>
                <a:cs typeface="+mj-cs"/>
              </a:rPr>
              <a:t>Habitat Work Schedule</a:t>
            </a:r>
          </a:p>
        </p:txBody>
      </p:sp>
      <p:pic>
        <p:nvPicPr>
          <p:cNvPr id="5" name="Picture 4" descr="People on a site visit.">
            <a:extLst>
              <a:ext uri="{FF2B5EF4-FFF2-40B4-BE49-F238E27FC236}">
                <a16:creationId xmlns:a16="http://schemas.microsoft.com/office/drawing/2014/main" id="{816BE517-8A7D-45D3-BDA8-7ED7A35F05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3519" y="3498066"/>
            <a:ext cx="3935641" cy="2623760"/>
          </a:xfrm>
          <a:prstGeom prst="rect">
            <a:avLst/>
          </a:prstGeom>
        </p:spPr>
      </p:pic>
      <p:pic>
        <p:nvPicPr>
          <p:cNvPr id="6" name="Picture 5" descr="People on a site visit.">
            <a:extLst>
              <a:ext uri="{FF2B5EF4-FFF2-40B4-BE49-F238E27FC236}">
                <a16:creationId xmlns:a16="http://schemas.microsoft.com/office/drawing/2014/main" id="{6BEC9029-B757-44BD-8DEE-D45C9C6705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1187" y="674636"/>
            <a:ext cx="3935641" cy="2623760"/>
          </a:xfrm>
          <a:prstGeom prst="rect">
            <a:avLst/>
          </a:prstGeom>
        </p:spPr>
      </p:pic>
      <p:sp>
        <p:nvSpPr>
          <p:cNvPr id="7" name="Rectangle 6">
            <a:extLst>
              <a:ext uri="{FF2B5EF4-FFF2-40B4-BE49-F238E27FC236}">
                <a16:creationId xmlns:a16="http://schemas.microsoft.com/office/drawing/2014/main" id="{8275A663-A236-4A1F-9463-1C6B330E7735}"/>
              </a:ext>
            </a:extLst>
          </p:cNvPr>
          <p:cNvSpPr/>
          <p:nvPr/>
        </p:nvSpPr>
        <p:spPr>
          <a:xfrm>
            <a:off x="896743" y="212971"/>
            <a:ext cx="5406780" cy="461665"/>
          </a:xfrm>
          <a:prstGeom prst="rect">
            <a:avLst/>
          </a:prstGeom>
        </p:spPr>
        <p:txBody>
          <a:bodyPr wrap="square">
            <a:spAutoFit/>
          </a:bodyPr>
          <a:lstStyle/>
          <a:p>
            <a:r>
              <a:rPr lang="en-US" sz="2400" dirty="0">
                <a:latin typeface="Century Gothic" panose="020B0502020202020204" pitchFamily="34" charset="0"/>
              </a:rPr>
              <a:t>Lead Entity Core Functions</a:t>
            </a:r>
          </a:p>
        </p:txBody>
      </p:sp>
    </p:spTree>
    <p:extLst>
      <p:ext uri="{BB962C8B-B14F-4D97-AF65-F5344CB8AC3E}">
        <p14:creationId xmlns:p14="http://schemas.microsoft.com/office/powerpoint/2010/main" val="1188208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FAD67-F385-432B-AEE3-9E674936E84C}"/>
              </a:ext>
            </a:extLst>
          </p:cNvPr>
          <p:cNvSpPr>
            <a:spLocks noGrp="1"/>
          </p:cNvSpPr>
          <p:nvPr>
            <p:ph type="title"/>
          </p:nvPr>
        </p:nvSpPr>
        <p:spPr>
          <a:xfrm>
            <a:off x="646111" y="63374"/>
            <a:ext cx="9404723" cy="1789874"/>
          </a:xfrm>
        </p:spPr>
        <p:txBody>
          <a:bodyPr/>
          <a:lstStyle/>
          <a:p>
            <a:r>
              <a:rPr lang="en-US" dirty="0"/>
              <a:t> </a:t>
            </a:r>
            <a:br>
              <a:rPr lang="en-US" dirty="0"/>
            </a:br>
            <a:endParaRPr lang="en-US" dirty="0"/>
          </a:p>
        </p:txBody>
      </p:sp>
      <p:sp>
        <p:nvSpPr>
          <p:cNvPr id="5" name="Content Placeholder 2">
            <a:extLst>
              <a:ext uri="{FF2B5EF4-FFF2-40B4-BE49-F238E27FC236}">
                <a16:creationId xmlns:a16="http://schemas.microsoft.com/office/drawing/2014/main" id="{2B58E34D-F700-466E-A0DD-56C7C6EF742A}"/>
              </a:ext>
            </a:extLst>
          </p:cNvPr>
          <p:cNvSpPr>
            <a:spLocks noGrp="1"/>
          </p:cNvSpPr>
          <p:nvPr>
            <p:ph idx="1"/>
          </p:nvPr>
        </p:nvSpPr>
        <p:spPr>
          <a:xfrm>
            <a:off x="227113" y="801751"/>
            <a:ext cx="9674001" cy="5567362"/>
          </a:xfrm>
        </p:spPr>
        <p:txBody>
          <a:bodyPr>
            <a:noAutofit/>
          </a:bodyPr>
          <a:lstStyle/>
          <a:p>
            <a:pPr lvl="1"/>
            <a:r>
              <a:rPr lang="en-US" dirty="0"/>
              <a:t>ESHB 2496 – 1998 established GSRO; State of the Salmon reporting; Regional Councils; HWS; science panel.  </a:t>
            </a:r>
          </a:p>
          <a:p>
            <a:pPr lvl="1"/>
            <a:r>
              <a:rPr lang="en-US" dirty="0"/>
              <a:t>1999 –Puget Sound Chinook salmon listed as threatened </a:t>
            </a:r>
          </a:p>
          <a:p>
            <a:pPr lvl="1"/>
            <a:r>
              <a:rPr lang="en-US" dirty="0"/>
              <a:t>2005, Shared Strategy for Puget Sound presented the Puget Sound Chinook Recovery Plan to NMFS. </a:t>
            </a:r>
          </a:p>
          <a:p>
            <a:pPr lvl="3"/>
            <a:r>
              <a:rPr lang="en-US" sz="1800" dirty="0"/>
              <a:t>collaborative initiative that began in 1999- included reps from  Federal, state, Tribal, and local governments, business, the agriculture and forestry industries, conservation and environmental groups, and local watershed planning groups.</a:t>
            </a:r>
          </a:p>
          <a:p>
            <a:pPr lvl="3"/>
            <a:r>
              <a:rPr lang="en-US" sz="1800" dirty="0"/>
              <a:t>“(B)</a:t>
            </a:r>
            <a:r>
              <a:rPr lang="en-US" sz="1800" dirty="0" err="1"/>
              <a:t>uild</a:t>
            </a:r>
            <a:r>
              <a:rPr lang="en-US" sz="1800" dirty="0"/>
              <a:t> a scientifically robust, practical, cost-effective recovery plan by June 2005 that defines the strategies and actions necessary to recover naturally spawning Chinook salmon, bull trout and Hood Canal summer chum to self-sustaining and harvestable levels within the context of a prosperous economy and sustainable growth (Volume I, Chapter 1).”</a:t>
            </a:r>
          </a:p>
          <a:p>
            <a:pPr lvl="3"/>
            <a:r>
              <a:rPr lang="en-US" sz="1800" dirty="0"/>
              <a:t>Puget Sound Chinook Recovery Plan also has Watershed Chapters – Tom Kantz was originally hired by PC to do the EDT modeling that</a:t>
            </a:r>
            <a:r>
              <a:rPr lang="en-US" sz="1800" dirty="0">
                <a:latin typeface="+mj-lt"/>
              </a:rPr>
              <a:t> provides the basis for ours in WRIA’s 10/12.  Model update underway now. </a:t>
            </a:r>
          </a:p>
        </p:txBody>
      </p:sp>
      <p:sp>
        <p:nvSpPr>
          <p:cNvPr id="3" name="TextBox 2">
            <a:extLst>
              <a:ext uri="{FF2B5EF4-FFF2-40B4-BE49-F238E27FC236}">
                <a16:creationId xmlns:a16="http://schemas.microsoft.com/office/drawing/2014/main" id="{E7031DA7-9D01-484E-A303-9B49D385B588}"/>
              </a:ext>
            </a:extLst>
          </p:cNvPr>
          <p:cNvSpPr txBox="1"/>
          <p:nvPr/>
        </p:nvSpPr>
        <p:spPr>
          <a:xfrm>
            <a:off x="646111" y="208230"/>
            <a:ext cx="8271552" cy="523220"/>
          </a:xfrm>
          <a:prstGeom prst="rect">
            <a:avLst/>
          </a:prstGeom>
          <a:noFill/>
        </p:spPr>
        <p:txBody>
          <a:bodyPr wrap="square" rtlCol="0">
            <a:spAutoFit/>
          </a:bodyPr>
          <a:lstStyle/>
          <a:p>
            <a:r>
              <a:rPr lang="en-US" sz="2800" dirty="0"/>
              <a:t>Recovery Plan Legislation </a:t>
            </a:r>
          </a:p>
        </p:txBody>
      </p:sp>
    </p:spTree>
    <p:extLst>
      <p:ext uri="{BB962C8B-B14F-4D97-AF65-F5344CB8AC3E}">
        <p14:creationId xmlns:p14="http://schemas.microsoft.com/office/powerpoint/2010/main" val="720199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1CB7B-9994-4726-983E-0F70B0D67153}"/>
              </a:ext>
            </a:extLst>
          </p:cNvPr>
          <p:cNvSpPr>
            <a:spLocks noGrp="1"/>
          </p:cNvSpPr>
          <p:nvPr>
            <p:ph type="title"/>
          </p:nvPr>
        </p:nvSpPr>
        <p:spPr>
          <a:xfrm>
            <a:off x="-1844862" y="310623"/>
            <a:ext cx="9404723" cy="1400530"/>
          </a:xfrm>
        </p:spPr>
        <p:txBody>
          <a:bodyPr/>
          <a:lstStyle/>
          <a:p>
            <a:r>
              <a:rPr lang="en-US" dirty="0"/>
              <a:t> </a:t>
            </a:r>
            <a:br>
              <a:rPr lang="en-US" dirty="0"/>
            </a:br>
            <a:endParaRPr lang="en-US" dirty="0"/>
          </a:p>
        </p:txBody>
      </p:sp>
      <p:graphicFrame>
        <p:nvGraphicFramePr>
          <p:cNvPr id="4" name="Content Placeholder 3" descr="Salmon Habitat Protection and Restoration Strategy for Puyallup and Chambers Watersheds.">
            <a:extLst>
              <a:ext uri="{FF2B5EF4-FFF2-40B4-BE49-F238E27FC236}">
                <a16:creationId xmlns:a16="http://schemas.microsoft.com/office/drawing/2014/main" id="{0C2850F5-3A47-4FAA-97A2-AAADB112B247}"/>
              </a:ext>
            </a:extLst>
          </p:cNvPr>
          <p:cNvGraphicFramePr>
            <a:graphicFrameLocks noGrp="1" noChangeAspect="1"/>
          </p:cNvGraphicFramePr>
          <p:nvPr>
            <p:ph idx="1"/>
            <p:extLst>
              <p:ext uri="{D42A27DB-BD31-4B8C-83A1-F6EECF244321}">
                <p14:modId xmlns:p14="http://schemas.microsoft.com/office/powerpoint/2010/main" val="1521868705"/>
              </p:ext>
            </p:extLst>
          </p:nvPr>
        </p:nvGraphicFramePr>
        <p:xfrm>
          <a:off x="6283236" y="933612"/>
          <a:ext cx="3635827" cy="4705189"/>
        </p:xfrm>
        <a:graphic>
          <a:graphicData uri="http://schemas.openxmlformats.org/presentationml/2006/ole">
            <mc:AlternateContent xmlns:mc="http://schemas.openxmlformats.org/markup-compatibility/2006">
              <mc:Choice xmlns:v="urn:schemas-microsoft-com:vml" Requires="v">
                <p:oleObj spid="_x0000_s2086" name="Acrobat Document" r:id="rId3" imgW="5829199" imgH="7543800" progId="Acrobat.Document.DC">
                  <p:embed/>
                </p:oleObj>
              </mc:Choice>
              <mc:Fallback>
                <p:oleObj name="Acrobat Document" r:id="rId3" imgW="5829199" imgH="7543800" progId="Acrobat.Document.DC">
                  <p:embed/>
                  <p:pic>
                    <p:nvPicPr>
                      <p:cNvPr id="5" name="Object 4">
                        <a:extLst>
                          <a:ext uri="{FF2B5EF4-FFF2-40B4-BE49-F238E27FC236}">
                            <a16:creationId xmlns:a16="http://schemas.microsoft.com/office/drawing/2014/main" id="{2E8BB5E7-1E68-440D-B546-FF8B1B67AA1B}"/>
                          </a:ext>
                        </a:extLst>
                      </p:cNvPr>
                      <p:cNvPicPr/>
                      <p:nvPr/>
                    </p:nvPicPr>
                    <p:blipFill>
                      <a:blip r:embed="rId4"/>
                      <a:stretch>
                        <a:fillRect/>
                      </a:stretch>
                    </p:blipFill>
                    <p:spPr>
                      <a:xfrm>
                        <a:off x="6283236" y="933612"/>
                        <a:ext cx="3635827" cy="4705189"/>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C2BEB0FE-E8E6-4A99-BFEF-5DA3A5027002}"/>
              </a:ext>
            </a:extLst>
          </p:cNvPr>
          <p:cNvSpPr txBox="1"/>
          <p:nvPr/>
        </p:nvSpPr>
        <p:spPr>
          <a:xfrm>
            <a:off x="685800" y="1346447"/>
            <a:ext cx="4343400" cy="4247317"/>
          </a:xfrm>
          <a:prstGeom prst="rect">
            <a:avLst/>
          </a:prstGeom>
          <a:noFill/>
        </p:spPr>
        <p:txBody>
          <a:bodyPr wrap="square" rtlCol="0">
            <a:spAutoFit/>
          </a:bodyPr>
          <a:lstStyle/>
          <a:p>
            <a:r>
              <a:rPr lang="en-US" dirty="0">
                <a:effectLst>
                  <a:outerShdw blurRad="38100" dist="25400" dir="5400000" algn="tl" rotWithShape="0">
                    <a:srgbClr val="000000">
                      <a:alpha val="43000"/>
                    </a:srgbClr>
                  </a:outerShdw>
                </a:effectLst>
              </a:rPr>
              <a:t>The Salmon Habitat Protection and Restoration Strategy helps guide the ranking of projects  for the SRFB/PSAR grant rounds.  These projects must benefit ESA-listed species or result in a benefit to tribally important species and  have a high cost-benefit.  </a:t>
            </a:r>
          </a:p>
          <a:p>
            <a:endParaRPr lang="en-US" dirty="0">
              <a:effectLst>
                <a:outerShdw blurRad="38100" dist="25400" dir="5400000" algn="tl" rotWithShape="0">
                  <a:srgbClr val="000000">
                    <a:alpha val="43000"/>
                  </a:srgbClr>
                </a:outerShdw>
              </a:effectLst>
            </a:endParaRPr>
          </a:p>
          <a:p>
            <a:r>
              <a:rPr lang="en-US" dirty="0">
                <a:effectLst>
                  <a:outerShdw blurRad="38100" dist="25400" dir="5400000" algn="tl" rotWithShape="0">
                    <a:srgbClr val="000000">
                      <a:alpha val="43000"/>
                    </a:srgbClr>
                  </a:outerShdw>
                </a:effectLst>
              </a:rPr>
              <a:t>Our work covers just one of the 4 “H” ’s of salmon recovery, Habitat.  Two other “H”’s ,  harvest and hatchery   are managed by the tribes and Washington State Department of Fish and Wildlife, the third “H” being hydropower.   </a:t>
            </a:r>
          </a:p>
        </p:txBody>
      </p:sp>
      <p:sp>
        <p:nvSpPr>
          <p:cNvPr id="6" name="Rectangle 5">
            <a:extLst>
              <a:ext uri="{FF2B5EF4-FFF2-40B4-BE49-F238E27FC236}">
                <a16:creationId xmlns:a16="http://schemas.microsoft.com/office/drawing/2014/main" id="{30B3D6B1-6F07-44F7-9954-A419E578B2FA}"/>
              </a:ext>
            </a:extLst>
          </p:cNvPr>
          <p:cNvSpPr/>
          <p:nvPr/>
        </p:nvSpPr>
        <p:spPr>
          <a:xfrm>
            <a:off x="685800" y="303002"/>
            <a:ext cx="6147896" cy="707886"/>
          </a:xfrm>
          <a:prstGeom prst="rect">
            <a:avLst/>
          </a:prstGeom>
        </p:spPr>
        <p:txBody>
          <a:bodyPr wrap="square">
            <a:spAutoFit/>
          </a:bodyPr>
          <a:lstStyle/>
          <a:p>
            <a:r>
              <a:rPr lang="en-US" sz="4000" dirty="0"/>
              <a:t>What is the Strategy?</a:t>
            </a:r>
          </a:p>
        </p:txBody>
      </p:sp>
    </p:spTree>
    <p:extLst>
      <p:ext uri="{BB962C8B-B14F-4D97-AF65-F5344CB8AC3E}">
        <p14:creationId xmlns:p14="http://schemas.microsoft.com/office/powerpoint/2010/main" val="769040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Strategy?</a:t>
            </a:r>
          </a:p>
        </p:txBody>
      </p:sp>
      <p:sp>
        <p:nvSpPr>
          <p:cNvPr id="3" name="Content Placeholder 2"/>
          <p:cNvSpPr>
            <a:spLocks noGrp="1"/>
          </p:cNvSpPr>
          <p:nvPr>
            <p:ph idx="1"/>
          </p:nvPr>
        </p:nvSpPr>
        <p:spPr>
          <a:xfrm>
            <a:off x="377629" y="1331259"/>
            <a:ext cx="5565972" cy="5147362"/>
          </a:xfrm>
        </p:spPr>
        <p:txBody>
          <a:bodyPr>
            <a:normAutofit fontScale="77500" lnSpcReduction="20000"/>
          </a:bodyPr>
          <a:lstStyle/>
          <a:p>
            <a:r>
              <a:rPr lang="en-US" dirty="0"/>
              <a:t>Identify priorities and strategies for protection &amp; restoration of salmon habitat in the watershed.  </a:t>
            </a:r>
          </a:p>
          <a:p>
            <a:r>
              <a:rPr lang="en-US" dirty="0"/>
              <a:t>Developed by the Puyallup and Chambers Watersheds Salmon Recovery Lead Entity</a:t>
            </a:r>
          </a:p>
          <a:p>
            <a:pPr lvl="1"/>
            <a:r>
              <a:rPr lang="en-US" dirty="0"/>
              <a:t>Citizens Advisory Committee</a:t>
            </a:r>
          </a:p>
          <a:p>
            <a:pPr lvl="1"/>
            <a:r>
              <a:rPr lang="en-US" dirty="0"/>
              <a:t>Technical Advisory Group </a:t>
            </a:r>
          </a:p>
          <a:p>
            <a:endParaRPr lang="en-US" dirty="0"/>
          </a:p>
          <a:p>
            <a:r>
              <a:rPr lang="en-US" dirty="0"/>
              <a:t>Information Sources included the following: </a:t>
            </a:r>
          </a:p>
          <a:p>
            <a:pPr lvl="1"/>
            <a:r>
              <a:rPr lang="en-US" dirty="0"/>
              <a:t>Limiting Factors Analysis for WRIAs 10 &amp; 12</a:t>
            </a:r>
          </a:p>
          <a:p>
            <a:pPr lvl="1"/>
            <a:r>
              <a:rPr lang="en-US" dirty="0"/>
              <a:t>Puyallup Tribe Habitat Surveys</a:t>
            </a:r>
          </a:p>
          <a:p>
            <a:pPr lvl="1"/>
            <a:r>
              <a:rPr lang="en-US" dirty="0"/>
              <a:t>Ecosystem Diagnosis and Treatment (EDT) Modeling</a:t>
            </a:r>
          </a:p>
          <a:p>
            <a:pPr lvl="1"/>
            <a:r>
              <a:rPr lang="en-US" dirty="0"/>
              <a:t>PCD/WDFW Barrier Inventories</a:t>
            </a:r>
          </a:p>
          <a:p>
            <a:pPr lvl="1"/>
            <a:r>
              <a:rPr lang="en-US" dirty="0"/>
              <a:t>Commencement Bay habitat studies</a:t>
            </a:r>
          </a:p>
          <a:p>
            <a:pPr lvl="1"/>
            <a:r>
              <a:rPr lang="en-US" dirty="0"/>
              <a:t>WRIA 12 Nearshore Habitat Assessment </a:t>
            </a:r>
          </a:p>
          <a:p>
            <a:pPr lvl="1"/>
            <a:r>
              <a:rPr lang="en-US" dirty="0"/>
              <a:t>All “H” Analyzer (AHA) Modeling </a:t>
            </a:r>
          </a:p>
          <a:p>
            <a:pPr lvl="1"/>
            <a:r>
              <a:rPr lang="en-US" dirty="0"/>
              <a:t>Puget Sound Chinook Monitoring and Adaptive Management Phase I</a:t>
            </a:r>
          </a:p>
          <a:p>
            <a:endParaRPr lang="en-US" dirty="0"/>
          </a:p>
        </p:txBody>
      </p:sp>
      <p:pic>
        <p:nvPicPr>
          <p:cNvPr id="5" name="Picture 4" descr="Map of Puyallup and Chambers Watersheds."/>
          <p:cNvPicPr>
            <a:picLocks noChangeAspect="1"/>
          </p:cNvPicPr>
          <p:nvPr/>
        </p:nvPicPr>
        <p:blipFill>
          <a:blip r:embed="rId2"/>
          <a:stretch>
            <a:fillRect/>
          </a:stretch>
        </p:blipFill>
        <p:spPr>
          <a:xfrm>
            <a:off x="6795155" y="2451370"/>
            <a:ext cx="5019216" cy="3845678"/>
          </a:xfrm>
          <a:prstGeom prst="rect">
            <a:avLst/>
          </a:prstGeom>
        </p:spPr>
      </p:pic>
    </p:spTree>
    <p:extLst>
      <p:ext uri="{BB962C8B-B14F-4D97-AF65-F5344CB8AC3E}">
        <p14:creationId xmlns:p14="http://schemas.microsoft.com/office/powerpoint/2010/main" val="1921131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Salmonid Species in WRIA 10</a:t>
            </a:r>
          </a:p>
        </p:txBody>
      </p:sp>
      <p:pic>
        <p:nvPicPr>
          <p:cNvPr id="4" name="Content Placeholder 3" descr="Table showing the federal status of Puget Sound Salmonid Species in the Puyallup and Chambers Clover Watersheds."/>
          <p:cNvPicPr>
            <a:picLocks noGrp="1" noChangeAspect="1"/>
          </p:cNvPicPr>
          <p:nvPr>
            <p:ph idx="1"/>
          </p:nvPr>
        </p:nvPicPr>
        <p:blipFill>
          <a:blip r:embed="rId2"/>
          <a:stretch>
            <a:fillRect/>
          </a:stretch>
        </p:blipFill>
        <p:spPr>
          <a:xfrm>
            <a:off x="646111" y="1409700"/>
            <a:ext cx="8401278" cy="4487749"/>
          </a:xfrm>
          <a:prstGeom prst="rect">
            <a:avLst/>
          </a:prstGeom>
        </p:spPr>
      </p:pic>
      <p:sp>
        <p:nvSpPr>
          <p:cNvPr id="5" name="TextBox 4"/>
          <p:cNvSpPr txBox="1"/>
          <p:nvPr/>
        </p:nvSpPr>
        <p:spPr>
          <a:xfrm>
            <a:off x="646111" y="6019800"/>
            <a:ext cx="8612189" cy="369332"/>
          </a:xfrm>
          <a:prstGeom prst="rect">
            <a:avLst/>
          </a:prstGeom>
          <a:noFill/>
        </p:spPr>
        <p:txBody>
          <a:bodyPr wrap="square" rtlCol="0">
            <a:spAutoFit/>
          </a:bodyPr>
          <a:lstStyle/>
          <a:p>
            <a:r>
              <a:rPr lang="en-US" dirty="0"/>
              <a:t>*Includes Puyallup River Fall Chinook and White River Spring Chinook</a:t>
            </a:r>
          </a:p>
        </p:txBody>
      </p:sp>
      <p:graphicFrame>
        <p:nvGraphicFramePr>
          <p:cNvPr id="9" name="Diagram 8" descr="The White River Spring Chinook is the only remaining spring Chinook salmon stock found in South Puget Sound. Chinook Salmon are a staple food source for the endangered resident orca."/>
          <p:cNvGraphicFramePr/>
          <p:nvPr>
            <p:extLst>
              <p:ext uri="{D42A27DB-BD31-4B8C-83A1-F6EECF244321}">
                <p14:modId xmlns:p14="http://schemas.microsoft.com/office/powerpoint/2010/main" val="378140995"/>
              </p:ext>
            </p:extLst>
          </p:nvPr>
        </p:nvGraphicFramePr>
        <p:xfrm>
          <a:off x="9099293" y="1634963"/>
          <a:ext cx="2906528" cy="40372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481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907589" cy="1400530"/>
          </a:xfrm>
        </p:spPr>
        <p:txBody>
          <a:bodyPr/>
          <a:lstStyle/>
          <a:p>
            <a:r>
              <a:rPr lang="en-US" dirty="0"/>
              <a:t>Habitat Goals – Puyallup Watershed</a:t>
            </a:r>
          </a:p>
        </p:txBody>
      </p:sp>
      <p:sp>
        <p:nvSpPr>
          <p:cNvPr id="3" name="Content Placeholder 2"/>
          <p:cNvSpPr>
            <a:spLocks noGrp="1"/>
          </p:cNvSpPr>
          <p:nvPr>
            <p:ph idx="1"/>
          </p:nvPr>
        </p:nvSpPr>
        <p:spPr>
          <a:xfrm>
            <a:off x="1103312" y="2052918"/>
            <a:ext cx="9272588" cy="4195481"/>
          </a:xfrm>
        </p:spPr>
        <p:txBody>
          <a:bodyPr/>
          <a:lstStyle/>
          <a:p>
            <a:r>
              <a:rPr lang="en-US" dirty="0"/>
              <a:t>50-Year habitat goals – implemented by 2067</a:t>
            </a:r>
          </a:p>
          <a:p>
            <a:pPr lvl="1"/>
            <a:r>
              <a:rPr lang="en-US" dirty="0"/>
              <a:t>32,000 acres of floodplain habitat is protected from development</a:t>
            </a:r>
          </a:p>
          <a:p>
            <a:pPr lvl="1"/>
            <a:r>
              <a:rPr lang="en-US" dirty="0"/>
              <a:t>3,300 acres of functioning riparian buffer will define a protected Riparian Buffer Zone</a:t>
            </a:r>
          </a:p>
          <a:p>
            <a:pPr lvl="1"/>
            <a:r>
              <a:rPr lang="en-US" dirty="0"/>
              <a:t>62 stream miles open to fish movement and passage</a:t>
            </a:r>
          </a:p>
          <a:p>
            <a:r>
              <a:rPr lang="en-US" dirty="0"/>
              <a:t>10-Year Implementation Goals – implemented by 2027</a:t>
            </a:r>
          </a:p>
          <a:p>
            <a:pPr lvl="1"/>
            <a:r>
              <a:rPr lang="en-US" dirty="0"/>
              <a:t>203,000 linear feet of levees removed and 2,300 acres of floodplain reconnected</a:t>
            </a:r>
          </a:p>
          <a:p>
            <a:pPr lvl="1"/>
            <a:r>
              <a:rPr lang="en-US" dirty="0"/>
              <a:t>Ten percent increase in functioning riparian buffer habitat</a:t>
            </a:r>
          </a:p>
          <a:p>
            <a:pPr lvl="1"/>
            <a:r>
              <a:rPr lang="en-US" dirty="0"/>
              <a:t>Three major physical barriers to fish migration removed or modified</a:t>
            </a:r>
          </a:p>
          <a:p>
            <a:pPr lvl="1"/>
            <a:r>
              <a:rPr lang="en-US" dirty="0"/>
              <a:t>153 acres of nearshore habitat restored</a:t>
            </a:r>
          </a:p>
        </p:txBody>
      </p:sp>
      <p:sp>
        <p:nvSpPr>
          <p:cNvPr id="4" name="TextBox 3">
            <a:extLst>
              <a:ext uri="{FF2B5EF4-FFF2-40B4-BE49-F238E27FC236}">
                <a16:creationId xmlns:a16="http://schemas.microsoft.com/office/drawing/2014/main" id="{2D150199-A0F7-403D-850F-3A5B72901E15}"/>
              </a:ext>
            </a:extLst>
          </p:cNvPr>
          <p:cNvSpPr txBox="1"/>
          <p:nvPr/>
        </p:nvSpPr>
        <p:spPr>
          <a:xfrm>
            <a:off x="655164" y="1330859"/>
            <a:ext cx="8873607" cy="369332"/>
          </a:xfrm>
          <a:prstGeom prst="rect">
            <a:avLst/>
          </a:prstGeom>
          <a:noFill/>
        </p:spPr>
        <p:txBody>
          <a:bodyPr wrap="square" rtlCol="0">
            <a:spAutoFit/>
          </a:bodyPr>
          <a:lstStyle/>
          <a:p>
            <a:r>
              <a:rPr lang="en-US" dirty="0"/>
              <a:t>Established as part of our adaptive management in 2017 </a:t>
            </a:r>
          </a:p>
        </p:txBody>
      </p:sp>
    </p:spTree>
    <p:extLst>
      <p:ext uri="{BB962C8B-B14F-4D97-AF65-F5344CB8AC3E}">
        <p14:creationId xmlns:p14="http://schemas.microsoft.com/office/powerpoint/2010/main" val="7120307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1980</TotalTime>
  <Words>1809</Words>
  <Application>Microsoft Office PowerPoint</Application>
  <PresentationFormat>Widescreen</PresentationFormat>
  <Paragraphs>191</Paragraphs>
  <Slides>23</Slides>
  <Notes>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0" baseType="lpstr">
      <vt:lpstr>(1)(a) Counties, cities, and tribal governments must jointly designate, by resolution or by letters of support, the area for which a habitat project list is to be developed and the lead entity that is to be responsible for submitting the habitat project l</vt:lpstr>
      <vt:lpstr>Arial</vt:lpstr>
      <vt:lpstr>Calibri</vt:lpstr>
      <vt:lpstr>Century Gothic</vt:lpstr>
      <vt:lpstr>Wingdings 3</vt:lpstr>
      <vt:lpstr>Ion</vt:lpstr>
      <vt:lpstr>Acrobat Document</vt:lpstr>
      <vt:lpstr>Salmon Habitat Protection and Restoration Strategy  WRIA 10</vt:lpstr>
      <vt:lpstr>Puyallup and Chambers Watersheds Salmon Recovery Lead Entity  Established by RCW Chapter 77.85.050 –Salmon Recovery- Effective date—1999   RCW Chapter 77.85.050-sp.s. c 13: "This act is necessary for the immediate preservation of the public peace, health, or safety, or support of the state government and its existing public institutions, and takes effect July 1, 1999." </vt:lpstr>
      <vt:lpstr>RCW Chapter 77.85.050       77.85.050 b)  The lead entity shall establish a committee (Citizens Advisory Committee – CAC) that consists of representative interests of counties, cities, conservation districts, tribes, environmental groups, business interests, landowners, citizens, volunteer groups, regional fish enhancement groups, and other habitat interests.  </vt:lpstr>
      <vt:lpstr>  </vt:lpstr>
      <vt:lpstr>  </vt:lpstr>
      <vt:lpstr>  </vt:lpstr>
      <vt:lpstr>What is the Strategy?</vt:lpstr>
      <vt:lpstr>Salmonid Species in WRIA 10</vt:lpstr>
      <vt:lpstr>Habitat Goals – Puyallup Watershed</vt:lpstr>
      <vt:lpstr>How will we achieve our goals?</vt:lpstr>
      <vt:lpstr>Reconnect Mainstem Rivers to their Floodplains</vt:lpstr>
      <vt:lpstr>High Priority Tributaries in WRIA 10 </vt:lpstr>
      <vt:lpstr>Restore habitat in highly productive tributaries and mainstem areas</vt:lpstr>
      <vt:lpstr>Riparian Buffer Enhancement or Restoration</vt:lpstr>
      <vt:lpstr>Riparian Restoration Projects</vt:lpstr>
      <vt:lpstr>Large Wood Installation</vt:lpstr>
      <vt:lpstr>Create/enhance/re-engage side channel and off-channel habitat </vt:lpstr>
      <vt:lpstr>South Prairie Creek</vt:lpstr>
      <vt:lpstr>Clear Creek Mitigation Project</vt:lpstr>
      <vt:lpstr>Beaver Dams &amp; Analogues</vt:lpstr>
      <vt:lpstr>Beaver Dams &amp; Analogues</vt:lpstr>
      <vt:lpstr>Restore and maintain hydrologic regime</vt:lpstr>
      <vt:lpstr>Questions?</vt:lpstr>
    </vt:vector>
  </TitlesOfParts>
  <Company>Washington Dept of Fish &amp; Wildlife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Salmon Habitat Protection and Restoration Strategy  WRIA 10</dc:title>
  <dc:creator>Bockstiegel, Elizabeth A (DFW)</dc:creator>
  <cp:lastModifiedBy>Medcalf, RiAnne (ECY)</cp:lastModifiedBy>
  <cp:revision>58</cp:revision>
  <dcterms:created xsi:type="dcterms:W3CDTF">2019-05-22T16:42:22Z</dcterms:created>
  <dcterms:modified xsi:type="dcterms:W3CDTF">2019-06-19T19:43:06Z</dcterms:modified>
</cp:coreProperties>
</file>