
<file path=[Content_Types].xml><?xml version="1.0" encoding="utf-8"?>
<Types xmlns="http://schemas.openxmlformats.org/package/2006/content-types">
  <Default Extension="tm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5"/>
  </p:handoutMasterIdLst>
  <p:sldIdLst>
    <p:sldId id="256" r:id="rId2"/>
    <p:sldId id="262" r:id="rId3"/>
    <p:sldId id="268" r:id="rId4"/>
    <p:sldId id="263" r:id="rId5"/>
    <p:sldId id="266" r:id="rId6"/>
    <p:sldId id="258" r:id="rId7"/>
    <p:sldId id="259" r:id="rId8"/>
    <p:sldId id="260" r:id="rId9"/>
    <p:sldId id="261" r:id="rId10"/>
    <p:sldId id="265" r:id="rId11"/>
    <p:sldId id="273" r:id="rId12"/>
    <p:sldId id="272" r:id="rId13"/>
    <p:sldId id="271" r:id="rId14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aje, Janne" initials="KJ" lastIdx="6" clrIdx="0">
    <p:extLst>
      <p:ext uri="{19B8F6BF-5375-455C-9EA6-DF929625EA0E}">
        <p15:presenceInfo xmlns:p15="http://schemas.microsoft.com/office/powerpoint/2012/main" userId="S-1-5-21-2224918666-1697775777-2807948767-1235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98" d="100"/>
          <a:sy n="98" d="100"/>
        </p:scale>
        <p:origin x="90" y="3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1C8AA0B9-8A5D-43BC-B588-99A5C94285E2}" type="datetimeFigureOut">
              <a:rPr lang="en-US" smtClean="0"/>
              <a:t>3/12/2019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E03788E0-5A4F-462D-8D55-986E05E9970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50290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1282B9-F958-410D-A2ED-95967F0705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28589A9-E93A-4697-B956-D0ABD745463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2A9F56-5F86-4450-A795-B0F9F01203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B096E-A811-456E-B606-154889872CDA}" type="datetimeFigureOut">
              <a:rPr lang="en-US" smtClean="0"/>
              <a:t>3/12/2019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4003D8-98FA-43D2-9E3A-6A2CB13A05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55818E-301F-4147-9FA0-C2C8683FE9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D90F8-89EB-4B58-927C-6D6A1E69A78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35738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AA3E92-15CD-40DC-9B49-6B4AB58C0B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A0B91F0-35A8-4F64-B796-6E7DF8A30E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0929E2-EB15-43CC-B674-ABF489BBC8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B096E-A811-456E-B606-154889872CDA}" type="datetimeFigureOut">
              <a:rPr lang="en-US" smtClean="0"/>
              <a:t>3/12/2019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11E27E-FF43-4621-B91E-BF0866A31C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E78082-599C-4F85-9D76-471B13A4C0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D90F8-89EB-4B58-927C-6D6A1E69A78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1196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F63B01D-ED3F-4CDE-B1C3-B7F32B152C8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75A603B-6CAF-4E5C-93CF-03B82284C81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A2279C-28F7-4E76-A81C-CAB7B82475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B096E-A811-456E-B606-154889872CDA}" type="datetimeFigureOut">
              <a:rPr lang="en-US" smtClean="0"/>
              <a:t>3/12/2019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97C488-3FD9-449E-B60B-AD1F9C432A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10CA93-8BA2-4EA7-9D8E-49A867E2A1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D90F8-89EB-4B58-927C-6D6A1E69A78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46846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7864E5-E19A-47E1-B418-895EB8014A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188834-CC0D-4BDE-9713-F67955588E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AE4629-590A-4CA6-AB64-30D1E56047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B096E-A811-456E-B606-154889872CDA}" type="datetimeFigureOut">
              <a:rPr lang="en-US" smtClean="0"/>
              <a:t>3/12/2019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AE783E-0FF8-4D36-9EB3-6B0E202900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7F2E11-25D6-4E90-855B-A3EA45F7D6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D90F8-89EB-4B58-927C-6D6A1E69A78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32417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A4CD25-DE1D-42E7-8602-7C1DF58862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9CB3EC6-9F73-4FB9-AB1A-C2B32DE387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8DEA36-8D5F-4286-89BC-8CEC8ACC2E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B096E-A811-456E-B606-154889872CDA}" type="datetimeFigureOut">
              <a:rPr lang="en-US" smtClean="0"/>
              <a:t>3/12/2019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D7F85A-DB3B-45FB-83C1-B455FF214F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B72AAE-49CB-4A3D-8467-C96CB2D881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D90F8-89EB-4B58-927C-6D6A1E69A78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67225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4BB3D6-4827-4C7F-B75A-AE478A6203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172198-009D-4EAF-BE55-A8CA0C22DC6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2656662-1528-4E87-966D-7EB84DCF4BD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8FA4D27-1062-4EDA-8D9C-B09F7E0AAA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B096E-A811-456E-B606-154889872CDA}" type="datetimeFigureOut">
              <a:rPr lang="en-US" smtClean="0"/>
              <a:t>3/12/2019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EA3265C-CD32-4D8F-9A06-EF3A589F76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D8B79A9-3514-49AB-B343-4AD232675C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D90F8-89EB-4B58-927C-6D6A1E69A78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62671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4E5BE2-CD19-41BF-AE43-6B7365D272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F06A053-626E-4539-957F-AEF433790B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84035D5-7C91-4CD0-9313-4474A1CB8A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101840F-1E4B-44D9-AB15-03ECBFF9DF3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9C01302-A275-4E8D-B629-97B44AB793C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F2CB1C1-E3E1-4A9B-A712-B3972AB1E9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B096E-A811-456E-B606-154889872CDA}" type="datetimeFigureOut">
              <a:rPr lang="en-US" smtClean="0"/>
              <a:t>3/12/2019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D6A6949-F49D-4FA6-A6AB-DE586D5424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EB348EA-78C8-4391-A649-AC4222727B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D90F8-89EB-4B58-927C-6D6A1E69A78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89775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B727BA-290C-4F32-9184-8FEE47F83F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1859F00-AA95-43D3-AB2B-FFB4BD2C01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B096E-A811-456E-B606-154889872CDA}" type="datetimeFigureOut">
              <a:rPr lang="en-US" smtClean="0"/>
              <a:t>3/12/2019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3DEADE9-E4A0-436D-A653-BD4CD22F50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DEC24FB-9432-4293-8798-6F95202BF7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D90F8-89EB-4B58-927C-6D6A1E69A78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85261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3EE419C-6977-428B-8B46-5496470015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B096E-A811-456E-B606-154889872CDA}" type="datetimeFigureOut">
              <a:rPr lang="en-US" smtClean="0"/>
              <a:t>3/12/2019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FE018DE-F7AA-42AF-9B80-B365EE5011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D567EBD-19BA-48AB-AB0E-308B640AF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D90F8-89EB-4B58-927C-6D6A1E69A78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46501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A41551-F283-4D5E-A54C-A93B4E7E2B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E4AA8D-BC90-4E79-82F0-E11A5CD833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7031BDC-312B-4616-AEF5-CA165CB17F4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EF33A83-B2A7-4EB5-9BF2-3A6C3ACF2B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B096E-A811-456E-B606-154889872CDA}" type="datetimeFigureOut">
              <a:rPr lang="en-US" smtClean="0"/>
              <a:t>3/12/2019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D5F13B7-2A04-4867-926B-6ED1424599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285EC64-5ED5-4B36-8357-FAC52C6CFA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D90F8-89EB-4B58-927C-6D6A1E69A78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58922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3A10DA-E80B-44AD-8000-2290A497C0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306ADDE-1625-4EA5-98F5-E30C120C1A5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F6437D1-0FA4-4C76-824D-582D534A1BC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086DBC3-0994-4085-A7F9-0939FFC30B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B096E-A811-456E-B606-154889872CDA}" type="datetimeFigureOut">
              <a:rPr lang="en-US" smtClean="0"/>
              <a:t>3/12/2019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E31E339-41F1-4E79-ADED-7E6C069EF3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9E072DD-FC06-4B55-A464-3DD3DC291E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D90F8-89EB-4B58-927C-6D6A1E69A78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64644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24B384A-4803-4CB7-8294-21249E18F5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CA06DC0-5F9E-49B4-964A-42792E6BE0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02E5B2-1498-4D5D-B53E-F34BBD0E208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BB096E-A811-456E-B606-154889872CDA}" type="datetimeFigureOut">
              <a:rPr lang="en-US" smtClean="0"/>
              <a:t>3/12/2019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2351EE-48F1-42EF-A538-E4789268ECE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DBAA66-949E-4084-91DE-CEFC56CC4A2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FD90F8-89EB-4B58-927C-6D6A1E69A78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01700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mp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71057C-3627-451B-B5F8-61444036D12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L="228600" lvl="0" indent="-228600">
              <a:spcBef>
                <a:spcPts val="1000"/>
              </a:spcBef>
            </a:pPr>
            <a:r>
              <a:rPr lang="en-US" sz="3600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  <a:t>WATER AVAILABILITY AND PERMITTING STUDY </a:t>
            </a:r>
            <a:r>
              <a:rPr lang="en-US" sz="2800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  <a:t/>
            </a:r>
            <a:br>
              <a:rPr lang="en-US" sz="2800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</a:br>
            <a:r>
              <a:rPr lang="en-US" sz="2800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  <a:t> </a:t>
            </a:r>
            <a:br>
              <a:rPr lang="en-US" sz="2800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</a:br>
            <a:r>
              <a:rPr lang="en-US" sz="2800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  <a:t> </a:t>
            </a:r>
            <a:r>
              <a:rPr lang="en-US" sz="3200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  <a:t>Response to King County Ordinance 18427</a:t>
            </a:r>
            <a:endParaRPr lang="en-US" sz="32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29A10EB-879A-4BF4-BEB9-9130F2AB5D9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Steve Hirschey</a:t>
            </a:r>
          </a:p>
          <a:p>
            <a:r>
              <a:rPr lang="en-US" sz="3200" dirty="0"/>
              <a:t>King County</a:t>
            </a:r>
          </a:p>
        </p:txBody>
      </p:sp>
    </p:spTree>
    <p:extLst>
      <p:ext uri="{BB962C8B-B14F-4D97-AF65-F5344CB8AC3E}">
        <p14:creationId xmlns:p14="http://schemas.microsoft.com/office/powerpoint/2010/main" val="2075509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0F0236-BE80-4295-BBA7-B39145D487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85787"/>
            <a:ext cx="10515600" cy="1325563"/>
          </a:xfrm>
        </p:spPr>
        <p:txBody>
          <a:bodyPr/>
          <a:lstStyle/>
          <a:p>
            <a:pPr algn="ctr"/>
            <a:r>
              <a:rPr lang="en-US" dirty="0"/>
              <a:t>  </a:t>
            </a:r>
            <a:r>
              <a:rPr lang="en-US" sz="3600" dirty="0">
                <a:latin typeface="+mn-lt"/>
              </a:rPr>
              <a:t>Report Outcomes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DE975C-ACE9-48EE-9616-BD7AAA74C0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sz="3200" dirty="0" smtClean="0"/>
              <a:t>Interest in how potential development is characterized </a:t>
            </a:r>
          </a:p>
          <a:p>
            <a:pPr lvl="1"/>
            <a:r>
              <a:rPr lang="en-US" sz="2800" dirty="0" smtClean="0"/>
              <a:t>County directs growth to the Urban Area</a:t>
            </a:r>
          </a:p>
          <a:p>
            <a:r>
              <a:rPr lang="en-US" sz="3200" dirty="0" smtClean="0"/>
              <a:t>Implementation is key</a:t>
            </a:r>
          </a:p>
          <a:p>
            <a:pPr lvl="1"/>
            <a:r>
              <a:rPr lang="en-US" sz="3200" dirty="0"/>
              <a:t>Mapping </a:t>
            </a:r>
            <a:r>
              <a:rPr lang="en-US" sz="3200" dirty="0" smtClean="0"/>
              <a:t>of water utility service areas for </a:t>
            </a:r>
            <a:r>
              <a:rPr lang="en-US" sz="3200" smtClean="0"/>
              <a:t>County permit-counter </a:t>
            </a:r>
            <a:r>
              <a:rPr lang="en-US" sz="3200" dirty="0"/>
              <a:t>staff </a:t>
            </a:r>
            <a:r>
              <a:rPr lang="en-US" sz="3200" dirty="0" smtClean="0"/>
              <a:t>use </a:t>
            </a:r>
          </a:p>
          <a:p>
            <a:r>
              <a:rPr lang="en-US" sz="3200" dirty="0" smtClean="0"/>
              <a:t>Better understanding of whether or not public water systems can expand</a:t>
            </a:r>
            <a:endParaRPr lang="en-US" sz="3200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6272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350"/>
            <a:ext cx="12192000" cy="68372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6918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1540" y="365125"/>
            <a:ext cx="10462260" cy="1325563"/>
          </a:xfrm>
        </p:spPr>
        <p:txBody>
          <a:bodyPr/>
          <a:lstStyle/>
          <a:p>
            <a:pPr algn="ctr"/>
            <a:r>
              <a:rPr lang="en-US" dirty="0" smtClean="0"/>
              <a:t>Example Map</a:t>
            </a:r>
            <a:endParaRPr lang="en-US" dirty="0"/>
          </a:p>
        </p:txBody>
      </p:sp>
      <p:pic>
        <p:nvPicPr>
          <p:cNvPr id="4" name="Content Placeholder 3" descr="Screen Clippi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74513" y="1825625"/>
            <a:ext cx="7642974" cy="4351338"/>
          </a:xfrm>
        </p:spPr>
      </p:pic>
    </p:spTree>
    <p:extLst>
      <p:ext uri="{BB962C8B-B14F-4D97-AF65-F5344CB8AC3E}">
        <p14:creationId xmlns:p14="http://schemas.microsoft.com/office/powerpoint/2010/main" val="3577858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0F0236-BE80-4295-BBA7-B39145D487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85787"/>
            <a:ext cx="10515600" cy="1325563"/>
          </a:xfrm>
        </p:spPr>
        <p:txBody>
          <a:bodyPr/>
          <a:lstStyle/>
          <a:p>
            <a:pPr algn="ctr"/>
            <a:r>
              <a:rPr lang="en-US" dirty="0"/>
              <a:t>  </a:t>
            </a:r>
            <a:r>
              <a:rPr lang="en-US" dirty="0" smtClean="0"/>
              <a:t>Questions</a:t>
            </a:r>
            <a:endParaRPr lang="en-US" sz="3600" dirty="0">
              <a:latin typeface="+mn-l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DE975C-ACE9-48EE-9616-BD7AAA74C0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799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61A85A-78FE-45FF-984A-D991AE08F3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16139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n-US" sz="3100" dirty="0">
                <a:latin typeface="+mn-lt"/>
              </a:rPr>
              <a:t/>
            </a:r>
            <a:br>
              <a:rPr lang="en-US" sz="3100" dirty="0">
                <a:latin typeface="+mn-lt"/>
              </a:rPr>
            </a:br>
            <a:r>
              <a:rPr lang="en-US" sz="4000" dirty="0">
                <a:latin typeface="+mn-lt"/>
              </a:rPr>
              <a:t>WATER AVAILABILITY AND PERMITTING STUDY </a:t>
            </a:r>
            <a:r>
              <a:rPr lang="en-US" sz="4000" dirty="0"/>
              <a:t/>
            </a:r>
            <a:br>
              <a:rPr lang="en-US" sz="4000" dirty="0"/>
            </a:br>
            <a:endParaRPr lang="en-US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06BA0A-35E6-4029-8F1A-3957979196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3200" i="1" dirty="0" smtClean="0"/>
              <a:t>Hirst</a:t>
            </a:r>
            <a:r>
              <a:rPr lang="en-US" sz="3200" dirty="0" smtClean="0"/>
              <a:t> </a:t>
            </a:r>
            <a:r>
              <a:rPr lang="en-US" sz="3200" dirty="0"/>
              <a:t>case in October of 2016</a:t>
            </a:r>
          </a:p>
          <a:p>
            <a:r>
              <a:rPr lang="en-US" sz="3200" dirty="0" smtClean="0"/>
              <a:t>Unknowns </a:t>
            </a:r>
            <a:r>
              <a:rPr lang="en-US" sz="3200" dirty="0"/>
              <a:t>created by the Supreme Court </a:t>
            </a:r>
            <a:r>
              <a:rPr lang="en-US" sz="3200" dirty="0" smtClean="0"/>
              <a:t>decision</a:t>
            </a:r>
          </a:p>
          <a:p>
            <a:r>
              <a:rPr lang="en-US" sz="3200" dirty="0"/>
              <a:t>King County was in the process of updating the Comprehensive Plan</a:t>
            </a:r>
          </a:p>
          <a:p>
            <a:r>
              <a:rPr lang="en-US" sz="3200" dirty="0" smtClean="0"/>
              <a:t>December of 2016 adoption of Comprehensive Plan</a:t>
            </a:r>
          </a:p>
          <a:p>
            <a:pPr lvl="1"/>
            <a:r>
              <a:rPr lang="en-US" sz="2800" dirty="0" smtClean="0"/>
              <a:t>Workplan Action 13 Water Availability &amp; Permitting Study</a:t>
            </a:r>
            <a:endParaRPr lang="en-US" sz="2800" dirty="0"/>
          </a:p>
          <a:p>
            <a:r>
              <a:rPr lang="en-US" sz="3200" dirty="0"/>
              <a:t>December of </a:t>
            </a:r>
            <a:r>
              <a:rPr lang="en-US" sz="3200" dirty="0" smtClean="0"/>
              <a:t>2017 </a:t>
            </a:r>
            <a:r>
              <a:rPr lang="en-US" sz="3200" dirty="0"/>
              <a:t>interim </a:t>
            </a:r>
            <a:r>
              <a:rPr lang="en-US" sz="3200" dirty="0" smtClean="0"/>
              <a:t>report</a:t>
            </a:r>
          </a:p>
          <a:p>
            <a:r>
              <a:rPr lang="en-US" sz="3200" dirty="0"/>
              <a:t>January of 2018 new law created by ESSB 6091</a:t>
            </a:r>
          </a:p>
          <a:p>
            <a:r>
              <a:rPr lang="en-US" sz="3200" dirty="0" smtClean="0"/>
              <a:t>December </a:t>
            </a:r>
            <a:r>
              <a:rPr lang="en-US" sz="3200" dirty="0"/>
              <a:t>of </a:t>
            </a:r>
            <a:r>
              <a:rPr lang="en-US" sz="3200" dirty="0" smtClean="0"/>
              <a:t>2018 </a:t>
            </a:r>
            <a:r>
              <a:rPr lang="en-US" sz="3200" dirty="0"/>
              <a:t>final report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045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61A85A-78FE-45FF-984A-D991AE08F3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16139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n-US" sz="3100" dirty="0">
                <a:latin typeface="+mn-lt"/>
              </a:rPr>
              <a:t/>
            </a:r>
            <a:br>
              <a:rPr lang="en-US" sz="3100" dirty="0">
                <a:latin typeface="+mn-lt"/>
              </a:rPr>
            </a:br>
            <a:r>
              <a:rPr lang="en-US" sz="4000" dirty="0" smtClean="0">
                <a:latin typeface="+mn-lt"/>
              </a:rPr>
              <a:t>History of </a:t>
            </a:r>
            <a:r>
              <a:rPr lang="en-US" sz="4000" dirty="0">
                <a:solidFill>
                  <a:prstClr val="black"/>
                </a:solidFill>
                <a:latin typeface="Calibri" panose="020F0502020204030204"/>
              </a:rPr>
              <a:t>County </a:t>
            </a:r>
            <a:r>
              <a:rPr lang="en-US" sz="4000" dirty="0" smtClean="0">
                <a:latin typeface="+mn-lt"/>
              </a:rPr>
              <a:t>Interest in Groundwater Protection </a:t>
            </a:r>
            <a:r>
              <a:rPr lang="en-US" sz="4000" dirty="0">
                <a:latin typeface="+mn-lt"/>
              </a:rPr>
              <a:t/>
            </a:r>
            <a:br>
              <a:rPr lang="en-US" sz="4000" dirty="0">
                <a:latin typeface="+mn-lt"/>
              </a:rPr>
            </a:br>
            <a:endParaRPr lang="en-US" sz="4000" dirty="0">
              <a:latin typeface="+mn-l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06BA0A-35E6-4029-8F1A-3957979196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200" dirty="0" smtClean="0"/>
              <a:t>Groundwater is used by approximately 30 percent of the population in the County and is the primary supply in the rural area</a:t>
            </a:r>
          </a:p>
          <a:p>
            <a:r>
              <a:rPr lang="en-US" sz="3200" dirty="0" smtClean="0"/>
              <a:t>Policies in the Comprehensive Plan and code in Titles 9 and 13</a:t>
            </a:r>
          </a:p>
          <a:p>
            <a:r>
              <a:rPr lang="en-US" sz="3200" dirty="0" smtClean="0"/>
              <a:t>A hierarchy of water service with preference for first the large Group A system, other Group A systems then Group B, and as a last resort, a new system or private well </a:t>
            </a:r>
          </a:p>
          <a:p>
            <a:r>
              <a:rPr lang="en-US" sz="3200" dirty="0" smtClean="0"/>
              <a:t>Four Coordinated Water System Planning areas</a:t>
            </a:r>
            <a:endParaRPr lang="en-US" sz="3200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8842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61A85A-78FE-45FF-984A-D991AE08F3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7700" y="482599"/>
            <a:ext cx="11061700" cy="1325563"/>
          </a:xfrm>
        </p:spPr>
        <p:txBody>
          <a:bodyPr>
            <a:normAutofit/>
          </a:bodyPr>
          <a:lstStyle/>
          <a:p>
            <a:r>
              <a:rPr lang="en-US" sz="3200" dirty="0"/>
              <a:t>				</a:t>
            </a:r>
            <a:r>
              <a:rPr lang="en-US" sz="3600" dirty="0">
                <a:latin typeface="+mn-lt"/>
              </a:rPr>
              <a:t>The Report</a:t>
            </a:r>
            <a:r>
              <a:rPr lang="en-US" sz="3200" dirty="0"/>
              <a:t/>
            </a:r>
            <a:br>
              <a:rPr lang="en-US" sz="3200" dirty="0"/>
            </a:br>
            <a:endParaRPr lang="en-US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06BA0A-35E6-4029-8F1A-3957979196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Outlines King County’s response to </a:t>
            </a:r>
            <a:r>
              <a:rPr lang="en-US" sz="3200" i="1" dirty="0"/>
              <a:t>Hirst</a:t>
            </a:r>
            <a:r>
              <a:rPr lang="en-US" sz="3200" dirty="0"/>
              <a:t> based on the changes in state law enacted by ESSB 6091  </a:t>
            </a:r>
          </a:p>
          <a:p>
            <a:r>
              <a:rPr lang="en-US" sz="3200" dirty="0" smtClean="0"/>
              <a:t>Potential </a:t>
            </a:r>
            <a:r>
              <a:rPr lang="en-US" sz="3200" dirty="0"/>
              <a:t>policy changes ~ protect rural water resources</a:t>
            </a:r>
          </a:p>
          <a:p>
            <a:r>
              <a:rPr lang="en-US" sz="3200" dirty="0"/>
              <a:t>Code </a:t>
            </a:r>
            <a:r>
              <a:rPr lang="en-US" sz="3200" dirty="0" smtClean="0"/>
              <a:t>changes ~ fee, gallons per day, and drought limitation</a:t>
            </a:r>
            <a:endParaRPr lang="en-US" sz="3200" dirty="0"/>
          </a:p>
          <a:p>
            <a:r>
              <a:rPr lang="en-US" sz="3200" dirty="0"/>
              <a:t>Implementation issues </a:t>
            </a:r>
          </a:p>
        </p:txBody>
      </p:sp>
    </p:spTree>
    <p:extLst>
      <p:ext uri="{BB962C8B-B14F-4D97-AF65-F5344CB8AC3E}">
        <p14:creationId xmlns:p14="http://schemas.microsoft.com/office/powerpoint/2010/main" val="2679755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0F0236-BE80-4295-BBA7-B39145D487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85787"/>
            <a:ext cx="10515600" cy="1325563"/>
          </a:xfrm>
        </p:spPr>
        <p:txBody>
          <a:bodyPr/>
          <a:lstStyle/>
          <a:p>
            <a:pPr algn="ctr"/>
            <a:r>
              <a:rPr lang="en-US" dirty="0"/>
              <a:t> </a:t>
            </a:r>
            <a:r>
              <a:rPr lang="en-US" sz="3600" dirty="0" smtClean="0">
                <a:latin typeface="+mn-lt"/>
              </a:rPr>
              <a:t>Report </a:t>
            </a:r>
            <a:r>
              <a:rPr lang="en-US" sz="3600" dirty="0">
                <a:latin typeface="+mn-lt"/>
              </a:rPr>
              <a:t>Outcomes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DE975C-ACE9-48EE-9616-BD7AAA74C0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A short report ~ 10 pages </a:t>
            </a:r>
          </a:p>
          <a:p>
            <a:r>
              <a:rPr lang="en-US" sz="3200" dirty="0" smtClean="0"/>
              <a:t>Service </a:t>
            </a:r>
            <a:r>
              <a:rPr lang="en-US" sz="3200" dirty="0"/>
              <a:t>Requirements Flow Chart ~ the hierarchy of service as outlined in the Comprehensive Plan Policies</a:t>
            </a:r>
          </a:p>
          <a:p>
            <a:r>
              <a:rPr lang="en-US" sz="3200" dirty="0"/>
              <a:t>Map of Water Service Agency Areas ~ guide the applicant to the appropriate Group A water purveyor for water </a:t>
            </a:r>
            <a:r>
              <a:rPr lang="en-US" sz="3200" dirty="0" smtClean="0"/>
              <a:t>service   </a:t>
            </a:r>
            <a:endParaRPr lang="en-US" sz="3200" dirty="0"/>
          </a:p>
          <a:p>
            <a:r>
              <a:rPr lang="en-US" sz="3200" dirty="0"/>
              <a:t>Map of Estimated Number of Parcels with Potential for Permit Exempt Wells</a:t>
            </a:r>
          </a:p>
          <a:p>
            <a:pPr marL="0" indent="0">
              <a:buNone/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967175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61A85A-78FE-45FF-984A-D991AE08F3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16139"/>
            <a:ext cx="10515600" cy="1325563"/>
          </a:xfrm>
        </p:spPr>
        <p:txBody>
          <a:bodyPr>
            <a:normAutofit/>
          </a:bodyPr>
          <a:lstStyle/>
          <a:p>
            <a:r>
              <a:rPr lang="en-US" sz="3600" dirty="0">
                <a:latin typeface="+mn-lt"/>
              </a:rPr>
              <a:t>Assumptions used for excluding or including parc</a:t>
            </a:r>
            <a:r>
              <a:rPr lang="en-US" sz="3200" dirty="0"/>
              <a:t>els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06BA0A-35E6-4029-8F1A-3957979196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Parcels in the unincorporated area (either urban or rural)</a:t>
            </a:r>
          </a:p>
          <a:p>
            <a:r>
              <a:rPr lang="en-US" sz="3200" dirty="0">
                <a:ea typeface="Times New Roman" panose="02020603050405020304" pitchFamily="18" charset="0"/>
                <a:cs typeface="Calibri" panose="020F0502020204030204" pitchFamily="34" charset="0"/>
              </a:rPr>
              <a:t>Parcels not in public ownership </a:t>
            </a:r>
          </a:p>
          <a:p>
            <a:r>
              <a:rPr lang="en-US" sz="3200" dirty="0">
                <a:ea typeface="Times New Roman" panose="02020603050405020304" pitchFamily="18" charset="0"/>
              </a:rPr>
              <a:t>Parcels with on-site improvements of less than $10K</a:t>
            </a:r>
            <a:endParaRPr lang="en-US" sz="32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3200" dirty="0"/>
              <a:t>Parcels not less than one acre in size. One acre was determined as a size where siting septic, well site and a dwelling was too crowded to comply with all the siting </a:t>
            </a:r>
            <a:r>
              <a:rPr lang="en-US" sz="3200" dirty="0" smtClean="0"/>
              <a:t>regulations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383313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61A85A-78FE-45FF-984A-D991AE08F3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16139"/>
            <a:ext cx="10515600" cy="1325563"/>
          </a:xfrm>
        </p:spPr>
        <p:txBody>
          <a:bodyPr>
            <a:normAutofit/>
          </a:bodyPr>
          <a:lstStyle/>
          <a:p>
            <a:r>
              <a:rPr lang="en-US" sz="3600" dirty="0">
                <a:latin typeface="+mn-lt"/>
              </a:rPr>
              <a:t>Assumptions used for excluding or including parcels -continued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06BA0A-35E6-4029-8F1A-3957979196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76425"/>
            <a:ext cx="10515600" cy="4351338"/>
          </a:xfrm>
        </p:spPr>
        <p:txBody>
          <a:bodyPr>
            <a:normAutofit/>
          </a:bodyPr>
          <a:lstStyle/>
          <a:p>
            <a:r>
              <a:rPr lang="en-US" sz="3200" dirty="0" smtClean="0"/>
              <a:t>No </a:t>
            </a:r>
            <a:r>
              <a:rPr lang="en-US" sz="3200" dirty="0"/>
              <a:t>parcels in the </a:t>
            </a:r>
            <a:r>
              <a:rPr lang="en-US" sz="3200" dirty="0" smtClean="0"/>
              <a:t>Agricultural </a:t>
            </a:r>
            <a:r>
              <a:rPr lang="en-US" sz="3200" dirty="0"/>
              <a:t>Production District </a:t>
            </a:r>
          </a:p>
          <a:p>
            <a:r>
              <a:rPr lang="en-US" sz="3200" dirty="0">
                <a:ea typeface="Calibri" panose="020F0502020204030204" pitchFamily="34" charset="0"/>
                <a:cs typeface="Times New Roman" panose="02020603050405020304" pitchFamily="18" charset="0"/>
              </a:rPr>
              <a:t>No parcels in the Forest </a:t>
            </a:r>
            <a:r>
              <a:rPr lang="en-US" sz="32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Production District </a:t>
            </a:r>
            <a:endParaRPr lang="en-US" sz="32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3200" dirty="0"/>
              <a:t>No parcels with conservation easement</a:t>
            </a:r>
          </a:p>
          <a:p>
            <a:r>
              <a:rPr lang="en-US" sz="3200" dirty="0"/>
              <a:t>No parcels in the Farmland Preservation Program </a:t>
            </a:r>
          </a:p>
        </p:txBody>
      </p:sp>
    </p:spTree>
    <p:extLst>
      <p:ext uri="{BB962C8B-B14F-4D97-AF65-F5344CB8AC3E}">
        <p14:creationId xmlns:p14="http://schemas.microsoft.com/office/powerpoint/2010/main" val="2053697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61A85A-78FE-45FF-984A-D991AE08F3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16139"/>
            <a:ext cx="10515600" cy="1325563"/>
          </a:xfrm>
        </p:spPr>
        <p:txBody>
          <a:bodyPr>
            <a:normAutofit/>
          </a:bodyPr>
          <a:lstStyle/>
          <a:p>
            <a:r>
              <a:rPr lang="en-US" sz="3600" dirty="0">
                <a:latin typeface="+mn-lt"/>
              </a:rPr>
              <a:t>Assumptions used for excluding or including parcels-continued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06BA0A-35E6-4029-8F1A-3957979196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Parcels not located within the service area of an existing large Group A water purveyor obligated to provide service assuming the RCW 43.20.260</a:t>
            </a:r>
          </a:p>
          <a:p>
            <a:r>
              <a:rPr lang="en-US" sz="3200" dirty="0" smtClean="0"/>
              <a:t>No </a:t>
            </a:r>
            <a:r>
              <a:rPr lang="en-US" sz="3200" dirty="0"/>
              <a:t>parcels that are within the Transfer Development Right Program sending site properties</a:t>
            </a:r>
          </a:p>
          <a:p>
            <a:r>
              <a:rPr lang="en-US" sz="3200" dirty="0" smtClean="0"/>
              <a:t>No </a:t>
            </a:r>
            <a:r>
              <a:rPr lang="en-US" sz="3200" dirty="0"/>
              <a:t>parcels within the 100 </a:t>
            </a:r>
            <a:r>
              <a:rPr lang="en-US" sz="3200" dirty="0" smtClean="0"/>
              <a:t>year </a:t>
            </a:r>
            <a:r>
              <a:rPr lang="en-US" sz="3200" dirty="0"/>
              <a:t>flood plain </a:t>
            </a:r>
          </a:p>
          <a:p>
            <a:r>
              <a:rPr lang="en-US" sz="3200" dirty="0"/>
              <a:t>No  parcels in the Severe Channel migration zone with less than one acre outside the zone</a:t>
            </a:r>
          </a:p>
        </p:txBody>
      </p:sp>
    </p:spTree>
    <p:extLst>
      <p:ext uri="{BB962C8B-B14F-4D97-AF65-F5344CB8AC3E}">
        <p14:creationId xmlns:p14="http://schemas.microsoft.com/office/powerpoint/2010/main" val="1910163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61A85A-78FE-45FF-984A-D991AE08F3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16139"/>
            <a:ext cx="10515600" cy="1325563"/>
          </a:xfrm>
        </p:spPr>
        <p:txBody>
          <a:bodyPr>
            <a:normAutofit/>
          </a:bodyPr>
          <a:lstStyle/>
          <a:p>
            <a:r>
              <a:rPr lang="en-US" sz="3600" dirty="0">
                <a:latin typeface="+mn-lt"/>
              </a:rPr>
              <a:t>Assumptions continued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06BA0A-35E6-4029-8F1A-3957979196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Zoning/subdivision– base zoning divided by parcel size</a:t>
            </a:r>
          </a:p>
          <a:p>
            <a:r>
              <a:rPr lang="en-US" sz="3200" dirty="0"/>
              <a:t>Annexations – not </a:t>
            </a:r>
            <a:r>
              <a:rPr lang="en-US" sz="3200" dirty="0" smtClean="0"/>
              <a:t>considered</a:t>
            </a:r>
          </a:p>
          <a:p>
            <a:r>
              <a:rPr lang="en-US" sz="3200" dirty="0"/>
              <a:t>Assumptions reflect policy and code framework </a:t>
            </a:r>
          </a:p>
          <a:p>
            <a:endParaRPr lang="en-US" sz="32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2939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199</TotalTime>
  <Words>473</Words>
  <Application>Microsoft Office PowerPoint</Application>
  <PresentationFormat>Widescreen</PresentationFormat>
  <Paragraphs>55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Times New Roman</vt:lpstr>
      <vt:lpstr>Office Theme</vt:lpstr>
      <vt:lpstr>WATER AVAILABILITY AND PERMITTING STUDY     Response to King County Ordinance 18427</vt:lpstr>
      <vt:lpstr> WATER AVAILABILITY AND PERMITTING STUDY  </vt:lpstr>
      <vt:lpstr> History of County Interest in Groundwater Protection  </vt:lpstr>
      <vt:lpstr>    The Report </vt:lpstr>
      <vt:lpstr> Report Outcomes</vt:lpstr>
      <vt:lpstr>Assumptions used for excluding or including parcels </vt:lpstr>
      <vt:lpstr>Assumptions used for excluding or including parcels -continued </vt:lpstr>
      <vt:lpstr>Assumptions used for excluding or including parcels-continued </vt:lpstr>
      <vt:lpstr>Assumptions continued </vt:lpstr>
      <vt:lpstr>  Report Outcomes</vt:lpstr>
      <vt:lpstr>PowerPoint Presentation</vt:lpstr>
      <vt:lpstr>Example Map</vt:lpstr>
      <vt:lpstr>  Questions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Action Item 13 King County Council Report</dc:title>
  <dc:creator>Steve</dc:creator>
  <cp:lastModifiedBy>Moosman, Amy (ECY)</cp:lastModifiedBy>
  <cp:revision>32</cp:revision>
  <cp:lastPrinted>2019-03-05T18:36:26Z</cp:lastPrinted>
  <dcterms:created xsi:type="dcterms:W3CDTF">2019-02-27T01:30:49Z</dcterms:created>
  <dcterms:modified xsi:type="dcterms:W3CDTF">2019-03-12T17:50:08Z</dcterms:modified>
</cp:coreProperties>
</file>