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2" r:id="rId3"/>
    <p:sldId id="268" r:id="rId4"/>
    <p:sldId id="263" r:id="rId5"/>
    <p:sldId id="266" r:id="rId6"/>
    <p:sldId id="258" r:id="rId7"/>
    <p:sldId id="259" r:id="rId8"/>
    <p:sldId id="260" r:id="rId9"/>
    <p:sldId id="261" r:id="rId10"/>
    <p:sldId id="265" r:id="rId11"/>
    <p:sldId id="273" r:id="rId12"/>
    <p:sldId id="272" r:id="rId13"/>
    <p:sldId id="27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je, Janne" initials="KJ" lastIdx="6" clrIdx="0">
    <p:extLst>
      <p:ext uri="{19B8F6BF-5375-455C-9EA6-DF929625EA0E}">
        <p15:presenceInfo xmlns:p15="http://schemas.microsoft.com/office/powerpoint/2012/main" userId="S-1-5-21-2224918666-1697775777-2807948767-1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AA0B9-8A5D-43BC-B588-99A5C94285E2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3788E0-5A4F-462D-8D55-986E05E997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2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282B9-F958-410D-A2ED-95967F070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589A9-E93A-4697-B956-D0ABD745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A9F56-5F86-4450-A795-B0F9F012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003D8-98FA-43D2-9E3A-6A2CB13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5818E-301F-4147-9FA0-C2C8683F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7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3E92-15CD-40DC-9B49-6B4AB58C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B91F0-35A8-4F64-B796-6E7DF8A3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929E2-EB15-43CC-B674-ABF489BB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1E27E-FF43-4621-B91E-BF0866A3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78082-599C-4F85-9D76-471B13A4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3B01D-ED3F-4CDE-B1C3-B7F32B152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A603B-6CAF-4E5C-93CF-03B82284C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2279C-28F7-4E76-A81C-CAB7B824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C488-3FD9-449E-B60B-AD1F9C43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0CA93-8BA2-4EA7-9D8E-49A867E2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8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64E5-E19A-47E1-B418-895EB801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88834-CC0D-4BDE-9713-F67955588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4629-590A-4CA6-AB64-30D1E560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E783E-0FF8-4D36-9EB3-6B0E2029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F2E11-25D6-4E90-855B-A3EA45F7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CD25-DE1D-42E7-8602-7C1DF588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B3EC6-9F73-4FB9-AB1A-C2B32DE38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DEA36-8D5F-4286-89BC-8CEC8ACC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7F85A-DB3B-45FB-83C1-B455FF21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72AAE-49CB-4A3D-8467-C96CB2D8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2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BB3D6-4827-4C7F-B75A-AE478A6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72198-009D-4EAF-BE55-A8CA0C22D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56662-1528-4E87-966D-7EB84DCF4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A4D27-1062-4EDA-8D9C-B09F7E0A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3265C-CD32-4D8F-9A06-EF3A589F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B79A9-3514-49AB-B343-4AD23267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5BE2-CD19-41BF-AE43-6B7365D27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6A053-626E-4539-957F-AEF433790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035D5-7C91-4CD0-9313-4474A1CB8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1840F-1E4B-44D9-AB15-03ECBFF9D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01302-A275-4E8D-B629-97B44AB7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CB1C1-E3E1-4A9B-A712-B3972AB1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A6949-F49D-4FA6-A6AB-DE586D54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348EA-78C8-4391-A649-AC422272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27BA-290C-4F32-9184-8FEE47F83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59F00-AA95-43D3-AB2B-FFB4BD2C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EADE9-E4A0-436D-A653-BD4CD22F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C24FB-9432-4293-8798-6F95202B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2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E419C-6977-428B-8B46-5496470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018DE-F7AA-42AF-9B80-B365EE50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67EBD-19BA-48AB-AB0E-308B640A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1551-F283-4D5E-A54C-A93B4E7E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AA8D-BC90-4E79-82F0-E11A5CD83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31BDC-312B-4616-AEF5-CA165CB1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33A83-B2A7-4EB5-9BF2-3A6C3ACF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F13B7-2A04-4867-926B-6ED14245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EC64-5ED5-4B36-8357-FAC52C6C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9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10DA-E80B-44AD-8000-2290A497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6ADDE-1625-4EA5-98F5-E30C120C1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437D1-0FA4-4C76-824D-582D534A1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6DBC3-0994-4085-A7F9-0939FFC3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1E339-41F1-4E79-ADED-7E6C069E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072DD-FC06-4B55-A464-3DD3DC29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6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B384A-4803-4CB7-8294-21249E18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06DC0-5F9E-49B4-964A-42792E6BE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E5B2-1498-4D5D-B53E-F34BBD0E2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096E-A811-456E-B606-154889872CDA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351EE-48F1-42EF-A538-E4789268E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BAA66-949E-4084-91DE-CEFC56CC4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90F8-89EB-4B58-927C-6D6A1E69A7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7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057C-3627-451B-B5F8-61444036D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WATER AVAILABILITY AND PERMITTING STUDY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Response to King County Ordinance 18427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A10EB-879A-4BF4-BEB9-9130F2AB5D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Steve Hirschey</a:t>
            </a:r>
          </a:p>
          <a:p>
            <a:r>
              <a:rPr lang="en-US" sz="3200" dirty="0"/>
              <a:t>King County</a:t>
            </a:r>
          </a:p>
        </p:txBody>
      </p:sp>
    </p:spTree>
    <p:extLst>
      <p:ext uri="{BB962C8B-B14F-4D97-AF65-F5344CB8AC3E}">
        <p14:creationId xmlns:p14="http://schemas.microsoft.com/office/powerpoint/2010/main" val="20755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0236-BE80-4295-BBA7-B39145D4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78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</a:t>
            </a:r>
            <a:r>
              <a:rPr lang="en-US" sz="3600" dirty="0">
                <a:latin typeface="+mn-lt"/>
              </a:rPr>
              <a:t>Report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E975C-ACE9-48EE-9616-BD7AAA74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Interest in how potential development is characterized </a:t>
            </a:r>
          </a:p>
          <a:p>
            <a:pPr lvl="1"/>
            <a:r>
              <a:rPr lang="en-US" sz="2800" dirty="0" smtClean="0"/>
              <a:t>County directs growth to the Urban Area</a:t>
            </a:r>
          </a:p>
          <a:p>
            <a:r>
              <a:rPr lang="en-US" sz="3200" dirty="0" smtClean="0"/>
              <a:t>Implementation is key</a:t>
            </a:r>
          </a:p>
          <a:p>
            <a:pPr lvl="1"/>
            <a:r>
              <a:rPr lang="en-US" sz="3200" dirty="0"/>
              <a:t>Mapping </a:t>
            </a:r>
            <a:r>
              <a:rPr lang="en-US" sz="3200" dirty="0" smtClean="0"/>
              <a:t>of water utility service areas for </a:t>
            </a:r>
            <a:r>
              <a:rPr lang="en-US" sz="3200" smtClean="0"/>
              <a:t>County permit-counter </a:t>
            </a:r>
            <a:r>
              <a:rPr lang="en-US" sz="3200" dirty="0"/>
              <a:t>staff </a:t>
            </a:r>
            <a:r>
              <a:rPr lang="en-US" sz="3200" dirty="0" smtClean="0"/>
              <a:t>use </a:t>
            </a:r>
          </a:p>
          <a:p>
            <a:r>
              <a:rPr lang="en-US" sz="3200" dirty="0" smtClean="0"/>
              <a:t>Better understanding of whether or not public water systems can expand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0"/>
            <a:ext cx="12192000" cy="683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365125"/>
            <a:ext cx="10462260" cy="1325563"/>
          </a:xfrm>
        </p:spPr>
        <p:txBody>
          <a:bodyPr/>
          <a:lstStyle/>
          <a:p>
            <a:pPr algn="ctr"/>
            <a:r>
              <a:rPr lang="en-US" dirty="0" smtClean="0"/>
              <a:t>Example Map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513" y="1825625"/>
            <a:ext cx="7642974" cy="4351338"/>
          </a:xfrm>
        </p:spPr>
      </p:pic>
    </p:spTree>
    <p:extLst>
      <p:ext uri="{BB962C8B-B14F-4D97-AF65-F5344CB8AC3E}">
        <p14:creationId xmlns:p14="http://schemas.microsoft.com/office/powerpoint/2010/main" val="35778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0236-BE80-4295-BBA7-B39145D4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78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</a:t>
            </a:r>
            <a:r>
              <a:rPr lang="en-US" dirty="0" smtClean="0"/>
              <a:t>Questions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E975C-ACE9-48EE-9616-BD7AAA74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+mn-lt"/>
              </a:rPr>
              <a:t/>
            </a:r>
            <a:br>
              <a:rPr lang="en-US" sz="3100" dirty="0">
                <a:latin typeface="+mn-lt"/>
              </a:rPr>
            </a:br>
            <a:r>
              <a:rPr lang="en-US" sz="4000" dirty="0">
                <a:latin typeface="+mn-lt"/>
              </a:rPr>
              <a:t>WATER AVAILABILITY AND PERMITTING STUDY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Hirst</a:t>
            </a:r>
            <a:r>
              <a:rPr lang="en-US" sz="3200" dirty="0" smtClean="0"/>
              <a:t> </a:t>
            </a:r>
            <a:r>
              <a:rPr lang="en-US" sz="3200" dirty="0"/>
              <a:t>case in October of 2016</a:t>
            </a:r>
          </a:p>
          <a:p>
            <a:r>
              <a:rPr lang="en-US" sz="3200" dirty="0" smtClean="0"/>
              <a:t>Unknowns </a:t>
            </a:r>
            <a:r>
              <a:rPr lang="en-US" sz="3200" dirty="0"/>
              <a:t>created by the Supreme Court </a:t>
            </a:r>
            <a:r>
              <a:rPr lang="en-US" sz="3200" dirty="0" smtClean="0"/>
              <a:t>decision</a:t>
            </a:r>
          </a:p>
          <a:p>
            <a:r>
              <a:rPr lang="en-US" sz="3200" dirty="0"/>
              <a:t>King County was in the process of updating the Comprehensive Plan</a:t>
            </a:r>
          </a:p>
          <a:p>
            <a:r>
              <a:rPr lang="en-US" sz="3200" dirty="0" smtClean="0"/>
              <a:t>December of 2016 adoption of Comprehensive Plan</a:t>
            </a:r>
          </a:p>
          <a:p>
            <a:pPr lvl="1"/>
            <a:r>
              <a:rPr lang="en-US" sz="2800" dirty="0" smtClean="0"/>
              <a:t>Workplan Action 13 Water Availability &amp; Permitting Study</a:t>
            </a:r>
            <a:endParaRPr lang="en-US" sz="2800" dirty="0"/>
          </a:p>
          <a:p>
            <a:r>
              <a:rPr lang="en-US" sz="3200" dirty="0"/>
              <a:t>December of </a:t>
            </a:r>
            <a:r>
              <a:rPr lang="en-US" sz="3200" dirty="0" smtClean="0"/>
              <a:t>2017 </a:t>
            </a:r>
            <a:r>
              <a:rPr lang="en-US" sz="3200" dirty="0"/>
              <a:t>interim </a:t>
            </a:r>
            <a:r>
              <a:rPr lang="en-US" sz="3200" dirty="0" smtClean="0"/>
              <a:t>report</a:t>
            </a:r>
          </a:p>
          <a:p>
            <a:r>
              <a:rPr lang="en-US" sz="3200" dirty="0"/>
              <a:t>January of 2018 new law created by ESSB 6091</a:t>
            </a:r>
          </a:p>
          <a:p>
            <a:r>
              <a:rPr lang="en-US" sz="3200" dirty="0" smtClean="0"/>
              <a:t>December </a:t>
            </a:r>
            <a:r>
              <a:rPr lang="en-US" sz="3200" dirty="0"/>
              <a:t>of </a:t>
            </a:r>
            <a:r>
              <a:rPr lang="en-US" sz="3200" dirty="0" smtClean="0"/>
              <a:t>2018 </a:t>
            </a:r>
            <a:r>
              <a:rPr lang="en-US" sz="3200" dirty="0"/>
              <a:t>final report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+mn-lt"/>
              </a:rPr>
              <a:t/>
            </a:r>
            <a:br>
              <a:rPr lang="en-US" sz="3100" dirty="0">
                <a:latin typeface="+mn-lt"/>
              </a:rPr>
            </a:br>
            <a:r>
              <a:rPr lang="en-US" sz="4000" dirty="0" smtClean="0">
                <a:latin typeface="+mn-lt"/>
              </a:rPr>
              <a:t>History of </a:t>
            </a: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County </a:t>
            </a:r>
            <a:r>
              <a:rPr lang="en-US" sz="4000" dirty="0" smtClean="0">
                <a:latin typeface="+mn-lt"/>
              </a:rPr>
              <a:t>Interest in Groundwater Protection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Groundwater is used by approximately 30 percent of the population in the County and is the primary supply in the rural area</a:t>
            </a:r>
          </a:p>
          <a:p>
            <a:r>
              <a:rPr lang="en-US" sz="3200" dirty="0" smtClean="0"/>
              <a:t>Policies in the Comprehensive Plan and code in Titles 9 and 13</a:t>
            </a:r>
          </a:p>
          <a:p>
            <a:r>
              <a:rPr lang="en-US" sz="3200" dirty="0" smtClean="0"/>
              <a:t>A hierarchy of water service with preference for first the large Group A system, other Group A systems then Group B, and as a last resort, a new system or private well </a:t>
            </a:r>
          </a:p>
          <a:p>
            <a:r>
              <a:rPr lang="en-US" sz="3200" dirty="0" smtClean="0"/>
              <a:t>Four Coordinated Water System Planning areas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82599"/>
            <a:ext cx="110617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				</a:t>
            </a:r>
            <a:r>
              <a:rPr lang="en-US" sz="3600" dirty="0">
                <a:latin typeface="+mn-lt"/>
              </a:rPr>
              <a:t>The Report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Outlines King County’s response to </a:t>
            </a:r>
            <a:r>
              <a:rPr lang="en-US" sz="3200" i="1" dirty="0"/>
              <a:t>Hirst</a:t>
            </a:r>
            <a:r>
              <a:rPr lang="en-US" sz="3200" dirty="0"/>
              <a:t> based on the changes in state law enacted by ESSB 6091  </a:t>
            </a:r>
          </a:p>
          <a:p>
            <a:r>
              <a:rPr lang="en-US" sz="3200" dirty="0" smtClean="0"/>
              <a:t>Potential </a:t>
            </a:r>
            <a:r>
              <a:rPr lang="en-US" sz="3200" dirty="0"/>
              <a:t>policy changes ~ protect rural water resources</a:t>
            </a:r>
          </a:p>
          <a:p>
            <a:r>
              <a:rPr lang="en-US" sz="3200" dirty="0"/>
              <a:t>Code </a:t>
            </a:r>
            <a:r>
              <a:rPr lang="en-US" sz="3200" dirty="0" smtClean="0"/>
              <a:t>changes ~ fee, gallons per day, and drought limitation</a:t>
            </a:r>
            <a:endParaRPr lang="en-US" sz="3200" dirty="0"/>
          </a:p>
          <a:p>
            <a:r>
              <a:rPr lang="en-US" sz="3200" dirty="0"/>
              <a:t>Implementation issues </a:t>
            </a:r>
          </a:p>
        </p:txBody>
      </p:sp>
    </p:spTree>
    <p:extLst>
      <p:ext uri="{BB962C8B-B14F-4D97-AF65-F5344CB8AC3E}">
        <p14:creationId xmlns:p14="http://schemas.microsoft.com/office/powerpoint/2010/main" val="26797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0236-BE80-4295-BBA7-B39145D4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78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 smtClean="0">
                <a:latin typeface="+mn-lt"/>
              </a:rPr>
              <a:t>Report </a:t>
            </a:r>
            <a:r>
              <a:rPr lang="en-US" sz="3600" dirty="0">
                <a:latin typeface="+mn-lt"/>
              </a:rPr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E975C-ACE9-48EE-9616-BD7AAA74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short report ~ 10 pages </a:t>
            </a:r>
          </a:p>
          <a:p>
            <a:r>
              <a:rPr lang="en-US" sz="3200" dirty="0" smtClean="0"/>
              <a:t>Service </a:t>
            </a:r>
            <a:r>
              <a:rPr lang="en-US" sz="3200" dirty="0"/>
              <a:t>Requirements Flow Chart ~ the hierarchy of service as outlined in the Comprehensive Plan Policies</a:t>
            </a:r>
          </a:p>
          <a:p>
            <a:r>
              <a:rPr lang="en-US" sz="3200" dirty="0"/>
              <a:t>Map of Water Service Agency Areas ~ guide the applicant to the appropriate Group A water purveyor for water </a:t>
            </a:r>
            <a:r>
              <a:rPr lang="en-US" sz="3200" dirty="0" smtClean="0"/>
              <a:t>service   </a:t>
            </a:r>
            <a:endParaRPr lang="en-US" sz="3200" dirty="0"/>
          </a:p>
          <a:p>
            <a:r>
              <a:rPr lang="en-US" sz="3200" dirty="0"/>
              <a:t>Map of Estimated Number of Parcels with Potential for Permit Exempt Wells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71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Assumptions used for excluding or including parc</a:t>
            </a:r>
            <a:r>
              <a:rPr lang="en-US" sz="3200" dirty="0"/>
              <a:t>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Parcels in the unincorporated area (either urban or rural)</a:t>
            </a:r>
          </a:p>
          <a:p>
            <a:r>
              <a:rPr lang="en-US" sz="3200" dirty="0">
                <a:ea typeface="Times New Roman" panose="02020603050405020304" pitchFamily="18" charset="0"/>
                <a:cs typeface="Calibri" panose="020F0502020204030204" pitchFamily="34" charset="0"/>
              </a:rPr>
              <a:t>Parcels not in public ownership </a:t>
            </a:r>
          </a:p>
          <a:p>
            <a:r>
              <a:rPr lang="en-US" sz="3200" dirty="0">
                <a:ea typeface="Times New Roman" panose="02020603050405020304" pitchFamily="18" charset="0"/>
              </a:rPr>
              <a:t>Parcels with on-site improvements of less than $10K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/>
              <a:t>Parcels not less than one acre in size. One acre was determined as a size where siting septic, well site and a dwelling was too crowded to comply with all the siting </a:t>
            </a:r>
            <a:r>
              <a:rPr lang="en-US" sz="3200" dirty="0" smtClean="0"/>
              <a:t>regulations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33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Assumptions used for excluding or including parcels -continued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</a:t>
            </a:r>
            <a:r>
              <a:rPr lang="en-US" sz="3200" dirty="0"/>
              <a:t>parcels in the </a:t>
            </a:r>
            <a:r>
              <a:rPr lang="en-US" sz="3200" dirty="0" smtClean="0"/>
              <a:t>Agricultural </a:t>
            </a:r>
            <a:r>
              <a:rPr lang="en-US" sz="3200" dirty="0"/>
              <a:t>Production District </a:t>
            </a:r>
          </a:p>
          <a:p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No parcels in the Forest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Production District 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/>
              <a:t>No parcels with conservation easement</a:t>
            </a:r>
          </a:p>
          <a:p>
            <a:r>
              <a:rPr lang="en-US" sz="3200" dirty="0"/>
              <a:t>No parcels in the Farmland Preservation Program </a:t>
            </a:r>
          </a:p>
        </p:txBody>
      </p:sp>
    </p:spTree>
    <p:extLst>
      <p:ext uri="{BB962C8B-B14F-4D97-AF65-F5344CB8AC3E}">
        <p14:creationId xmlns:p14="http://schemas.microsoft.com/office/powerpoint/2010/main" val="20536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Assumptions used for excluding or including parcels-continued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Parcels not located within the service area of an existing large Group A water purveyor obligated to provide service assuming the RCW 43.20.260</a:t>
            </a:r>
          </a:p>
          <a:p>
            <a:r>
              <a:rPr lang="en-US" sz="3200" dirty="0" smtClean="0"/>
              <a:t>No </a:t>
            </a:r>
            <a:r>
              <a:rPr lang="en-US" sz="3200" dirty="0"/>
              <a:t>parcels that are within the Transfer Development Right Program sending site properties</a:t>
            </a:r>
          </a:p>
          <a:p>
            <a:r>
              <a:rPr lang="en-US" sz="3200" dirty="0" smtClean="0"/>
              <a:t>No </a:t>
            </a:r>
            <a:r>
              <a:rPr lang="en-US" sz="3200" dirty="0"/>
              <a:t>parcels within the 100 </a:t>
            </a:r>
            <a:r>
              <a:rPr lang="en-US" sz="3200" dirty="0" smtClean="0"/>
              <a:t>year </a:t>
            </a:r>
            <a:r>
              <a:rPr lang="en-US" sz="3200" dirty="0"/>
              <a:t>flood plain </a:t>
            </a:r>
          </a:p>
          <a:p>
            <a:r>
              <a:rPr lang="en-US" sz="3200" dirty="0"/>
              <a:t>No  parcels in the Severe Channel migration zone with less than one acre outside the zone</a:t>
            </a:r>
          </a:p>
        </p:txBody>
      </p:sp>
    </p:spTree>
    <p:extLst>
      <p:ext uri="{BB962C8B-B14F-4D97-AF65-F5344CB8AC3E}">
        <p14:creationId xmlns:p14="http://schemas.microsoft.com/office/powerpoint/2010/main" val="19101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85A-78FE-45FF-984A-D991AE08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Assumptions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BA0A-35E6-4029-8F1A-3957979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Zoning/subdivision– base zoning divided by parcel size</a:t>
            </a:r>
          </a:p>
          <a:p>
            <a:r>
              <a:rPr lang="en-US" sz="3200" dirty="0"/>
              <a:t>Annexations – not </a:t>
            </a:r>
            <a:r>
              <a:rPr lang="en-US" sz="3200" dirty="0" smtClean="0"/>
              <a:t>considered</a:t>
            </a:r>
          </a:p>
          <a:p>
            <a:r>
              <a:rPr lang="en-US" sz="3200" dirty="0"/>
              <a:t>Assumptions reflect policy and code framework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473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WATER AVAILABILITY AND PERMITTING STUDY     Response to King County Ordinance 18427</vt:lpstr>
      <vt:lpstr> WATER AVAILABILITY AND PERMITTING STUDY  </vt:lpstr>
      <vt:lpstr> History of County Interest in Groundwater Protection  </vt:lpstr>
      <vt:lpstr>    The Report </vt:lpstr>
      <vt:lpstr> Report Outcomes</vt:lpstr>
      <vt:lpstr>Assumptions used for excluding or including parcels </vt:lpstr>
      <vt:lpstr>Assumptions used for excluding or including parcels -continued </vt:lpstr>
      <vt:lpstr>Assumptions used for excluding or including parcels-continued </vt:lpstr>
      <vt:lpstr>Assumptions continued </vt:lpstr>
      <vt:lpstr>  Report Outcomes</vt:lpstr>
      <vt:lpstr>PowerPoint Presentation</vt:lpstr>
      <vt:lpstr>Example Map</vt:lpstr>
      <vt:lpstr> 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Item 13 King County Council Report</dc:title>
  <dc:creator>Steve</dc:creator>
  <cp:lastModifiedBy>Moosman, Amy (ECY)</cp:lastModifiedBy>
  <cp:revision>32</cp:revision>
  <cp:lastPrinted>2019-03-05T18:36:26Z</cp:lastPrinted>
  <dcterms:created xsi:type="dcterms:W3CDTF">2019-02-27T01:30:49Z</dcterms:created>
  <dcterms:modified xsi:type="dcterms:W3CDTF">2019-03-12T17:50:08Z</dcterms:modified>
</cp:coreProperties>
</file>